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af0f79a5cf7e9eab43c4fadb098e5fed" ContentType="image/af0f79a5cf7e9eab43c4fadb098e5fed"/>
  <Default Extension="bd9f22d067eea49304a4ddf108c80d93" ContentType="image/bd9f22d067eea49304a4ddf108c80d93"/>
  <Default Extension="80647599ef29e0527e0966919ed330f3" ContentType="image/80647599ef29e0527e0966919ed330f3"/>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slideMasters/slideMaster9.xml" ContentType="application/vnd.openxmlformats-officedocument.presentationml.slideMaster+xml"/>
  <Override PartName="/ppt/slides/slide9.xml" ContentType="application/vnd.openxmlformats-officedocument.presentationml.slide+xml"/>
  <Override PartName="/ppt/slideMasters/slideMaster10.xml" ContentType="application/vnd.openxmlformats-officedocument.presentationml.slideMaster+xml"/>
  <Override PartName="/ppt/slides/slide10.xml" ContentType="application/vnd.openxmlformats-officedocument.presentationml.slide+xml"/>
  <Override PartName="/ppt/slideMasters/slideMaster11.xml" ContentType="application/vnd.openxmlformats-officedocument.presentationml.slideMaster+xml"/>
  <Override PartName="/ppt/slides/slide11.xml" ContentType="application/vnd.openxmlformats-officedocument.presentationml.slide+xml"/>
  <Override PartName="/ppt/slideMasters/slideMaster12.xml" ContentType="application/vnd.openxmlformats-officedocument.presentationml.slideMaster+xml"/>
  <Override PartName="/ppt/slides/slide12.xml" ContentType="application/vnd.openxmlformats-officedocument.presentationml.slide+xml"/>
  <Override PartName="/ppt/slideMasters/slideMaster13.xml" ContentType="application/vnd.openxmlformats-officedocument.presentationml.slideMaster+xml"/>
  <Override PartName="/ppt/slides/slide13.xml" ContentType="application/vnd.openxmlformats-officedocument.presentationml.slide+xml"/>
  <Override PartName="/ppt/slideMasters/slideMaster14.xml" ContentType="application/vnd.openxmlformats-officedocument.presentationml.slideMaster+xml"/>
  <Override PartName="/ppt/slides/slide14.xml" ContentType="application/vnd.openxmlformats-officedocument.presentationml.slide+xml"/>
  <Override PartName="/ppt/slideMasters/slideMaster15.xml" ContentType="application/vnd.openxmlformats-officedocument.presentationml.slideMaster+xml"/>
  <Override PartName="/ppt/slides/slide15.xml" ContentType="application/vnd.openxmlformats-officedocument.presentationml.slide+xml"/>
  <Override PartName="/ppt/slideMasters/slideMaster16.xml" ContentType="application/vnd.openxmlformats-officedocument.presentationml.slideMaster+xml"/>
  <Override PartName="/ppt/slides/slide16.xml" ContentType="application/vnd.openxmlformats-officedocument.presentationml.slide+xml"/>
  <Override PartName="/ppt/slideMasters/slideMaster17.xml" ContentType="application/vnd.openxmlformats-officedocument.presentationml.slideMaster+xml"/>
  <Override PartName="/ppt/slides/slide17.xml" ContentType="application/vnd.openxmlformats-officedocument.presentationml.slide+xml"/>
  <Override PartName="/ppt/slideMasters/slideMaster18.xml" ContentType="application/vnd.openxmlformats-officedocument.presentationml.slideMaster+xml"/>
  <Override PartName="/ppt/slides/slide18.xml" ContentType="application/vnd.openxmlformats-officedocument.presentationml.slide+xml"/>
  <Override PartName="/ppt/slideMasters/slideMaster19.xml" ContentType="application/vnd.openxmlformats-officedocument.presentationml.slideMaster+xml"/>
  <Override PartName="/ppt/slides/slide19.xml" ContentType="application/vnd.openxmlformats-officedocument.presentationml.slide+xml"/>
  <Override PartName="/ppt/slideMasters/slideMaster20.xml" ContentType="application/vnd.openxmlformats-officedocument.presentationml.slideMaster+xml"/>
  <Override PartName="/ppt/slides/slide20.xml" ContentType="application/vnd.openxmlformats-officedocument.presentationml.slide+xml"/>
  <Override PartName="/ppt/slideMasters/slideMaster21.xml" ContentType="application/vnd.openxmlformats-officedocument.presentationml.slideMaster+xml"/>
  <Override PartName="/ppt/slides/slide21.xml" ContentType="application/vnd.openxmlformats-officedocument.presentationml.slide+xml"/>
  <Override PartName="/ppt/slideMasters/slideMaster22.xml" ContentType="application/vnd.openxmlformats-officedocument.presentationml.slideMaster+xml"/>
  <Override PartName="/ppt/slides/slide22.xml" ContentType="application/vnd.openxmlformats-officedocument.presentationml.slide+xml"/>
  <Override PartName="/ppt/slideMasters/slideMaster23.xml" ContentType="application/vnd.openxmlformats-officedocument.presentationml.slideMaster+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Lst>
  <p:notesMasterIdLst>
    <p:notesMasterId r:id="rId25"/>
  </p:notesMasterIdLst>
  <p:sldSz cx="12192000" cy="6858000"/>
  <p:notesSz cx="6858000" cy="12192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notesMaster" Target="notesMasters/notesMaster1.xml"/><Relationship Id="rId26" Type="http://schemas.openxmlformats.org/officeDocument/2006/relationships/presProps" Target="presProps.xml"/><Relationship Id="rId27" Type="http://schemas.openxmlformats.org/officeDocument/2006/relationships/viewProps" Target="viewProps.xml"/><Relationship Id="rId28" Type="http://schemas.openxmlformats.org/officeDocument/2006/relationships/theme" Target="theme/theme1.xml"/><Relationship Id="rId29"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1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0.xml"/>
		</Relationships>
</file>

<file path=ppt/notesSlides/_rels/notesSlide1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1.xml"/>
		</Relationships>
</file>

<file path=ppt/notesSlides/_rels/notesSlide1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2.xml"/>
		</Relationships>
</file>

<file path=ppt/notesSlides/_rels/notesSlide1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3.xml"/>
		</Relationships>
</file>

<file path=ppt/notesSlides/_rels/notesSlide1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4.xml"/>
		</Relationships>
</file>

<file path=ppt/notesSlides/_rels/notesSlide1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5.xml"/>
		</Relationships>
</file>

<file path=ppt/notesSlides/_rels/notesSlide1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6.xml"/>
		</Relationships>
</file>

<file path=ppt/notesSlides/_rels/notesSlide1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7.xml"/>
		</Relationships>
</file>

<file path=ppt/notesSlides/_rels/notesSlide1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8.xml"/>
		</Relationships>
</file>

<file path=ppt/notesSlides/_rels/notesSlide1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9.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2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0.xml"/>
		</Relationships>
</file>

<file path=ppt/notesSlides/_rels/notesSlide2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1.xml"/>
		</Relationships>
</file>

<file path=ppt/notesSlides/_rels/notesSlide2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2.xml"/>
		</Relationships>
</file>

<file path=ppt/notesSlides/_rels/notesSlide2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3.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_rels/notesSlide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9.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1.png"/><Relationship Id="rId2" Type="http://schemas.openxmlformats.org/officeDocument/2006/relationships/image" Target="../media/image-10-2.png"/><Relationship Id="rId3" Type="http://schemas.openxmlformats.org/officeDocument/2006/relationships/image" Target="../media/image-10-3.png"/><Relationship Id="rId4" Type="http://schemas.openxmlformats.org/officeDocument/2006/relationships/image" Target="../media/image-10-4.png"/><Relationship Id="rId5" Type="http://schemas.openxmlformats.org/officeDocument/2006/relationships/image" Target="../media/image-10-5.png"/><Relationship Id="rId6" Type="http://schemas.openxmlformats.org/officeDocument/2006/relationships/image" Target="../media/image-10-6.png"/><Relationship Id="rId7" Type="http://schemas.openxmlformats.org/officeDocument/2006/relationships/image" Target="../media/image-10-7.png"/><Relationship Id="rId8" Type="http://schemas.openxmlformats.org/officeDocument/2006/relationships/image" Target="../media/image-10-8.png"/><Relationship Id="rId9" Type="http://schemas.openxmlformats.org/officeDocument/2006/relationships/image" Target="../media/image-10-9.png"/><Relationship Id="rId10" Type="http://schemas.openxmlformats.org/officeDocument/2006/relationships/image" Target="../media/image-10-10.png"/><Relationship Id="rId11" Type="http://schemas.openxmlformats.org/officeDocument/2006/relationships/slideLayout" Target="../slideLayouts/slideLayout1.xml"/><Relationship Id="rId1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image-11-1.png"/><Relationship Id="rId2" Type="http://schemas.openxmlformats.org/officeDocument/2006/relationships/image" Target="../media/image-11-2.png"/><Relationship Id="rId3" Type="http://schemas.openxmlformats.org/officeDocument/2006/relationships/image" Target="../media/image-11-3.png"/><Relationship Id="rId4" Type="http://schemas.openxmlformats.org/officeDocument/2006/relationships/image" Target="../media/image-11-4.png"/><Relationship Id="rId5" Type="http://schemas.openxmlformats.org/officeDocument/2006/relationships/image" Target="../media/image-11-5.png"/><Relationship Id="rId6" Type="http://schemas.openxmlformats.org/officeDocument/2006/relationships/image" Target="../media/image-11-6.bd9f22d067eea49304a4ddf108c80d93"/><Relationship Id="rId7" Type="http://schemas.openxmlformats.org/officeDocument/2006/relationships/image" Target="../media/image-11-7.png"/><Relationship Id="rId8" Type="http://schemas.openxmlformats.org/officeDocument/2006/relationships/image" Target="../media/image-11-8.80647599ef29e0527e0966919ed330f3"/><Relationship Id="rId9" Type="http://schemas.openxmlformats.org/officeDocument/2006/relationships/slideLayout" Target="../slideLayouts/slideLayout1.xml"/><Relationship Id="rId10"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image-12-1.png"/><Relationship Id="rId2" Type="http://schemas.openxmlformats.org/officeDocument/2006/relationships/image" Target="../media/image-12-2.png"/><Relationship Id="rId3" Type="http://schemas.openxmlformats.org/officeDocument/2006/relationships/image" Target="../media/image-12-3.png"/><Relationship Id="rId4" Type="http://schemas.openxmlformats.org/officeDocument/2006/relationships/image" Target="../media/image-12-4.png"/><Relationship Id="rId5" Type="http://schemas.openxmlformats.org/officeDocument/2006/relationships/slideLayout" Target="../slideLayouts/slideLayout1.xml"/><Relationship Id="rId6"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image" Target="../media/image-13-1.png"/><Relationship Id="rId2" Type="http://schemas.openxmlformats.org/officeDocument/2006/relationships/image" Target="../media/image-13-2.png"/><Relationship Id="rId3" Type="http://schemas.openxmlformats.org/officeDocument/2006/relationships/image" Target="../media/image-13-3.png"/><Relationship Id="rId4" Type="http://schemas.openxmlformats.org/officeDocument/2006/relationships/image" Target="../media/image-13-4.png"/><Relationship Id="rId5" Type="http://schemas.openxmlformats.org/officeDocument/2006/relationships/image" Target="../media/image-13-5.png"/><Relationship Id="rId6" Type="http://schemas.openxmlformats.org/officeDocument/2006/relationships/image" Target="../media/image-13-6.png"/><Relationship Id="rId7" Type="http://schemas.openxmlformats.org/officeDocument/2006/relationships/image" Target="../media/image-13-7.png"/><Relationship Id="rId8" Type="http://schemas.openxmlformats.org/officeDocument/2006/relationships/image" Target="../media/image-13-8.png"/><Relationship Id="rId9" Type="http://schemas.openxmlformats.org/officeDocument/2006/relationships/image" Target="../media/image-13-9.png"/><Relationship Id="rId10" Type="http://schemas.openxmlformats.org/officeDocument/2006/relationships/image" Target="../media/image-13-10.png"/><Relationship Id="rId11" Type="http://schemas.openxmlformats.org/officeDocument/2006/relationships/image" Target="../media/image-13-11.png"/><Relationship Id="rId12" Type="http://schemas.openxmlformats.org/officeDocument/2006/relationships/image" Target="../media/image-13-12.png"/><Relationship Id="rId13" Type="http://schemas.openxmlformats.org/officeDocument/2006/relationships/slideLayout" Target="../slideLayouts/slideLayout1.xml"/><Relationship Id="rId14"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image" Target="../media/image-14-1.png"/><Relationship Id="rId2" Type="http://schemas.openxmlformats.org/officeDocument/2006/relationships/image" Target="../media/image-14-2.png"/><Relationship Id="rId3" Type="http://schemas.openxmlformats.org/officeDocument/2006/relationships/image" Target="../media/image-14-3.png"/><Relationship Id="rId4" Type="http://schemas.openxmlformats.org/officeDocument/2006/relationships/image" Target="../media/image-14-4.png"/><Relationship Id="rId5" Type="http://schemas.openxmlformats.org/officeDocument/2006/relationships/image" Target="../media/image-14-5.png"/><Relationship Id="rId6" Type="http://schemas.openxmlformats.org/officeDocument/2006/relationships/image" Target="../media/image-14-6.png"/><Relationship Id="rId7" Type="http://schemas.openxmlformats.org/officeDocument/2006/relationships/slideLayout" Target="../slideLayouts/slideLayout1.xml"/><Relationship Id="rId8"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image" Target="../media/image-15-1.png"/><Relationship Id="rId2" Type="http://schemas.openxmlformats.org/officeDocument/2006/relationships/image" Target="../media/image-15-2.png"/><Relationship Id="rId3" Type="http://schemas.openxmlformats.org/officeDocument/2006/relationships/image" Target="../media/image-15-3.png"/><Relationship Id="rId4" Type="http://schemas.openxmlformats.org/officeDocument/2006/relationships/image" Target="../media/image-15-4.png"/><Relationship Id="rId5" Type="http://schemas.openxmlformats.org/officeDocument/2006/relationships/slideLayout" Target="../slideLayouts/slideLayout1.xml"/><Relationship Id="rId6"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image" Target="../media/image-16-1.png"/><Relationship Id="rId2" Type="http://schemas.openxmlformats.org/officeDocument/2006/relationships/image" Target="../media/image-16-2.png"/><Relationship Id="rId3" Type="http://schemas.openxmlformats.org/officeDocument/2006/relationships/slideLayout" Target="../slideLayouts/slideLayout1.xml"/><Relationship Id="rId4"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image" Target="../media/image-17-1.png"/><Relationship Id="rId2" Type="http://schemas.openxmlformats.org/officeDocument/2006/relationships/image" Target="../media/image-17-2.png"/><Relationship Id="rId3" Type="http://schemas.openxmlformats.org/officeDocument/2006/relationships/image" Target="../media/image-17-3.png"/><Relationship Id="rId4" Type="http://schemas.openxmlformats.org/officeDocument/2006/relationships/image" Target="../media/image-17-4.png"/><Relationship Id="rId5" Type="http://schemas.openxmlformats.org/officeDocument/2006/relationships/slideLayout" Target="../slideLayouts/slideLayout1.xml"/><Relationship Id="rId6"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image" Target="../media/image-18-1.png"/><Relationship Id="rId2" Type="http://schemas.openxmlformats.org/officeDocument/2006/relationships/image" Target="../media/image-18-2.png"/><Relationship Id="rId3" Type="http://schemas.openxmlformats.org/officeDocument/2006/relationships/image" Target="../media/image-18-3.png"/><Relationship Id="rId4" Type="http://schemas.openxmlformats.org/officeDocument/2006/relationships/image" Target="../media/image-18-4.png"/><Relationship Id="rId5" Type="http://schemas.openxmlformats.org/officeDocument/2006/relationships/image" Target="../media/image-18-5.png"/><Relationship Id="rId6" Type="http://schemas.openxmlformats.org/officeDocument/2006/relationships/image" Target="../media/image-18-6.png"/><Relationship Id="rId7" Type="http://schemas.openxmlformats.org/officeDocument/2006/relationships/image" Target="../media/image-18-7.png"/><Relationship Id="rId8" Type="http://schemas.openxmlformats.org/officeDocument/2006/relationships/image" Target="../media/image-18-8.png"/><Relationship Id="rId9" Type="http://schemas.openxmlformats.org/officeDocument/2006/relationships/image" Target="../media/image-18-9.png"/><Relationship Id="rId10" Type="http://schemas.openxmlformats.org/officeDocument/2006/relationships/image" Target="../media/image-18-10.png"/><Relationship Id="rId11" Type="http://schemas.openxmlformats.org/officeDocument/2006/relationships/image" Target="../media/image-18-11.png"/><Relationship Id="rId12" Type="http://schemas.openxmlformats.org/officeDocument/2006/relationships/slideLayout" Target="../slideLayouts/slideLayout1.xml"/><Relationship Id="rId13"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image" Target="../media/image-19-1.png"/><Relationship Id="rId2" Type="http://schemas.openxmlformats.org/officeDocument/2006/relationships/slideLayout" Target="../slideLayouts/slideLayout1.xml"/><Relationship Id="rId3"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image" Target="../media/image-2-1.png"/><Relationship Id="rId2" Type="http://schemas.openxmlformats.org/officeDocument/2006/relationships/image" Target="../media/image-2-2.png"/><Relationship Id="rId3" Type="http://schemas.openxmlformats.org/officeDocument/2006/relationships/image" Target="../media/image-2-3.png"/><Relationship Id="rId4" Type="http://schemas.openxmlformats.org/officeDocument/2006/relationships/image" Target="../media/image-2-4.png"/><Relationship Id="rId5" Type="http://schemas.openxmlformats.org/officeDocument/2006/relationships/image" Target="../media/image-2-5.png"/><Relationship Id="rId6" Type="http://schemas.openxmlformats.org/officeDocument/2006/relationships/image" Target="../media/image-2-6.png"/><Relationship Id="rId7" Type="http://schemas.openxmlformats.org/officeDocument/2006/relationships/image" Target="../media/image-2-7.png"/><Relationship Id="rId8" Type="http://schemas.openxmlformats.org/officeDocument/2006/relationships/image" Target="../media/image-2-8.png"/><Relationship Id="rId9" Type="http://schemas.openxmlformats.org/officeDocument/2006/relationships/slideLayout" Target="../slideLayouts/slideLayout1.xml"/><Relationship Id="rId10"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image" Target="../media/image-20-1.png"/><Relationship Id="rId2" Type="http://schemas.openxmlformats.org/officeDocument/2006/relationships/image" Target="../media/image-20-2.png"/><Relationship Id="rId3" Type="http://schemas.openxmlformats.org/officeDocument/2006/relationships/image" Target="../media/image-20-3.png"/><Relationship Id="rId4" Type="http://schemas.openxmlformats.org/officeDocument/2006/relationships/image" Target="../media/image-20-4.png"/><Relationship Id="rId5" Type="http://schemas.openxmlformats.org/officeDocument/2006/relationships/image" Target="../media/image-20-5.png"/><Relationship Id="rId6" Type="http://schemas.openxmlformats.org/officeDocument/2006/relationships/image" Target="../media/image-20-6.png"/><Relationship Id="rId7" Type="http://schemas.openxmlformats.org/officeDocument/2006/relationships/slideLayout" Target="../slideLayouts/slideLayout1.xml"/><Relationship Id="rId8"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image" Target="../media/image-21-1.png"/><Relationship Id="rId2" Type="http://schemas.openxmlformats.org/officeDocument/2006/relationships/image" Target="../media/image-21-2.png"/><Relationship Id="rId3" Type="http://schemas.openxmlformats.org/officeDocument/2006/relationships/image" Target="../media/image-21-3.png"/><Relationship Id="rId4" Type="http://schemas.openxmlformats.org/officeDocument/2006/relationships/image" Target="../media/image-21-4.png"/><Relationship Id="rId5" Type="http://schemas.openxmlformats.org/officeDocument/2006/relationships/image" Target="../media/image-21-5.png"/><Relationship Id="rId6" Type="http://schemas.openxmlformats.org/officeDocument/2006/relationships/image" Target="../media/image-21-6.png"/><Relationship Id="rId7" Type="http://schemas.openxmlformats.org/officeDocument/2006/relationships/image" Target="../media/image-21-7.png"/><Relationship Id="rId8" Type="http://schemas.openxmlformats.org/officeDocument/2006/relationships/image" Target="../media/image-21-8.png"/><Relationship Id="rId9" Type="http://schemas.openxmlformats.org/officeDocument/2006/relationships/image" Target="../media/image-21-9.png"/><Relationship Id="rId10" Type="http://schemas.openxmlformats.org/officeDocument/2006/relationships/image" Target="../media/image-21-10.png"/><Relationship Id="rId11" Type="http://schemas.openxmlformats.org/officeDocument/2006/relationships/image" Target="../media/image-21-11.png"/><Relationship Id="rId12" Type="http://schemas.openxmlformats.org/officeDocument/2006/relationships/image" Target="../media/image-21-12.png"/><Relationship Id="rId13" Type="http://schemas.openxmlformats.org/officeDocument/2006/relationships/image" Target="../media/image-21-13.png"/><Relationship Id="rId14" Type="http://schemas.openxmlformats.org/officeDocument/2006/relationships/image" Target="../media/image-21-14.png"/><Relationship Id="rId15" Type="http://schemas.openxmlformats.org/officeDocument/2006/relationships/image" Target="../media/image-21-15.png"/><Relationship Id="rId16" Type="http://schemas.openxmlformats.org/officeDocument/2006/relationships/image" Target="../media/image-21-16.png"/><Relationship Id="rId17" Type="http://schemas.openxmlformats.org/officeDocument/2006/relationships/image" Target="../media/image-21-17.png"/><Relationship Id="rId18" Type="http://schemas.openxmlformats.org/officeDocument/2006/relationships/image" Target="../media/image-21-18.png"/><Relationship Id="rId19" Type="http://schemas.openxmlformats.org/officeDocument/2006/relationships/image" Target="../media/image-21-19.png"/><Relationship Id="rId20" Type="http://schemas.openxmlformats.org/officeDocument/2006/relationships/image" Target="../media/image-21-20.png"/><Relationship Id="rId21" Type="http://schemas.openxmlformats.org/officeDocument/2006/relationships/slideLayout" Target="../slideLayouts/slideLayout1.xml"/><Relationship Id="rId2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image" Target="../media/image-22-1.png"/><Relationship Id="rId2" Type="http://schemas.openxmlformats.org/officeDocument/2006/relationships/image" Target="../media/image-22-2.png"/><Relationship Id="rId3" Type="http://schemas.openxmlformats.org/officeDocument/2006/relationships/image" Target="../media/image-22-3.png"/><Relationship Id="rId4" Type="http://schemas.openxmlformats.org/officeDocument/2006/relationships/image" Target="../media/image-22-4.png"/><Relationship Id="rId5" Type="http://schemas.openxmlformats.org/officeDocument/2006/relationships/image" Target="../media/image-22-5.png"/><Relationship Id="rId6" Type="http://schemas.openxmlformats.org/officeDocument/2006/relationships/image" Target="../media/image-22-6.png"/><Relationship Id="rId7" Type="http://schemas.openxmlformats.org/officeDocument/2006/relationships/image" Target="../media/image-22-7.png"/><Relationship Id="rId8" Type="http://schemas.openxmlformats.org/officeDocument/2006/relationships/image" Target="../media/image-22-8.png"/><Relationship Id="rId9" Type="http://schemas.openxmlformats.org/officeDocument/2006/relationships/image" Target="../media/image-22-9.png"/><Relationship Id="rId10" Type="http://schemas.openxmlformats.org/officeDocument/2006/relationships/image" Target="../media/image-22-10.png"/><Relationship Id="rId11" Type="http://schemas.openxmlformats.org/officeDocument/2006/relationships/image" Target="../media/image-22-11.png"/><Relationship Id="rId12" Type="http://schemas.openxmlformats.org/officeDocument/2006/relationships/image" Target="../media/image-22-12.png"/><Relationship Id="rId13" Type="http://schemas.openxmlformats.org/officeDocument/2006/relationships/image" Target="../media/image-22-13.png"/><Relationship Id="rId14" Type="http://schemas.openxmlformats.org/officeDocument/2006/relationships/image" Target="../media/image-22-14.png"/><Relationship Id="rId15" Type="http://schemas.openxmlformats.org/officeDocument/2006/relationships/slideLayout" Target="../slideLayouts/slideLayout1.xml"/><Relationship Id="rId16"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image" Target="../media/image-23-1.png"/><Relationship Id="rId2" Type="http://schemas.openxmlformats.org/officeDocument/2006/relationships/image" Target="../media/image-23-2.png"/><Relationship Id="rId3" Type="http://schemas.openxmlformats.org/officeDocument/2006/relationships/image" Target="../media/image-23-3.png"/><Relationship Id="rId4" Type="http://schemas.openxmlformats.org/officeDocument/2006/relationships/image" Target="../media/image-23-4.png"/><Relationship Id="rId5" Type="http://schemas.openxmlformats.org/officeDocument/2006/relationships/image" Target="../media/image-23-5.png"/><Relationship Id="rId6" Type="http://schemas.openxmlformats.org/officeDocument/2006/relationships/image" Target="../media/image-23-6.png"/><Relationship Id="rId7" Type="http://schemas.openxmlformats.org/officeDocument/2006/relationships/slideLayout" Target="../slideLayouts/slideLayout1.xml"/><Relationship Id="rId8"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image" Target="../media/image-3-1.png"/><Relationship Id="rId2" Type="http://schemas.openxmlformats.org/officeDocument/2006/relationships/image" Target="../media/image-3-2.png"/><Relationship Id="rId3" Type="http://schemas.openxmlformats.org/officeDocument/2006/relationships/image" Target="../media/image-3-3.png"/><Relationship Id="rId4" Type="http://schemas.openxmlformats.org/officeDocument/2006/relationships/image" Target="../media/image-3-4.png"/><Relationship Id="rId5" Type="http://schemas.openxmlformats.org/officeDocument/2006/relationships/slideLayout" Target="../slideLayouts/slideLayout1.xml"/><Relationship Id="rId6"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image-4-1.png"/><Relationship Id="rId2" Type="http://schemas.openxmlformats.org/officeDocument/2006/relationships/image" Target="../media/image-4-2.png"/><Relationship Id="rId3" Type="http://schemas.openxmlformats.org/officeDocument/2006/relationships/image" Target="../media/image-4-3.png"/><Relationship Id="rId4" Type="http://schemas.openxmlformats.org/officeDocument/2006/relationships/image" Target="../media/image-4-4.png"/><Relationship Id="rId5" Type="http://schemas.openxmlformats.org/officeDocument/2006/relationships/image" Target="../media/image-4-5.png"/><Relationship Id="rId6" Type="http://schemas.openxmlformats.org/officeDocument/2006/relationships/image" Target="../media/image-4-6.png"/><Relationship Id="rId7" Type="http://schemas.openxmlformats.org/officeDocument/2006/relationships/image" Target="../media/image-4-7.png"/><Relationship Id="rId8" Type="http://schemas.openxmlformats.org/officeDocument/2006/relationships/slideLayout" Target="../slideLayouts/slideLayout1.xml"/><Relationship Id="rId9"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5-1.png"/><Relationship Id="rId2" Type="http://schemas.openxmlformats.org/officeDocument/2006/relationships/image" Target="../media/image-5-2.png"/><Relationship Id="rId3" Type="http://schemas.openxmlformats.org/officeDocument/2006/relationships/slideLayout" Target="../slideLayouts/slideLayout1.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image-6-1.png"/><Relationship Id="rId2" Type="http://schemas.openxmlformats.org/officeDocument/2006/relationships/image" Target="../media/image-6-2.png"/><Relationship Id="rId3" Type="http://schemas.openxmlformats.org/officeDocument/2006/relationships/image" Target="../media/image-6-3.png"/><Relationship Id="rId4" Type="http://schemas.openxmlformats.org/officeDocument/2006/relationships/image" Target="../media/image-6-4.png"/><Relationship Id="rId5" Type="http://schemas.openxmlformats.org/officeDocument/2006/relationships/image" Target="../media/image-6-5.png"/><Relationship Id="rId6" Type="http://schemas.openxmlformats.org/officeDocument/2006/relationships/image" Target="../media/image-6-6.png"/><Relationship Id="rId7" Type="http://schemas.openxmlformats.org/officeDocument/2006/relationships/image" Target="../media/image-6-7.png"/><Relationship Id="rId8" Type="http://schemas.openxmlformats.org/officeDocument/2006/relationships/image" Target="../media/image-6-8.png"/><Relationship Id="rId9" Type="http://schemas.openxmlformats.org/officeDocument/2006/relationships/image" Target="../media/image-6-9.png"/><Relationship Id="rId10" Type="http://schemas.openxmlformats.org/officeDocument/2006/relationships/image" Target="../media/image-6-10.png"/><Relationship Id="rId11" Type="http://schemas.openxmlformats.org/officeDocument/2006/relationships/image" Target="../media/image-6-11.png"/><Relationship Id="rId12" Type="http://schemas.openxmlformats.org/officeDocument/2006/relationships/image" Target="../media/image-6-12.png"/><Relationship Id="rId13" Type="http://schemas.openxmlformats.org/officeDocument/2006/relationships/image" Target="../media/image-6-13.png"/><Relationship Id="rId14" Type="http://schemas.openxmlformats.org/officeDocument/2006/relationships/image" Target="../media/image-6-14.png"/><Relationship Id="rId15" Type="http://schemas.openxmlformats.org/officeDocument/2006/relationships/slideLayout" Target="../slideLayouts/slideLayout1.xml"/><Relationship Id="rId16"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7-1.png"/><Relationship Id="rId2" Type="http://schemas.openxmlformats.org/officeDocument/2006/relationships/image" Target="../media/image-7-2.af0f79a5cf7e9eab43c4fadb098e5fed"/><Relationship Id="rId3" Type="http://schemas.openxmlformats.org/officeDocument/2006/relationships/slideLayout" Target="../slideLayouts/slideLayout1.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image-8-1.png"/><Relationship Id="rId2" Type="http://schemas.openxmlformats.org/officeDocument/2006/relationships/image" Target="../media/image-8-2.png"/><Relationship Id="rId3" Type="http://schemas.openxmlformats.org/officeDocument/2006/relationships/image" Target="../media/image-8-3.png"/><Relationship Id="rId4" Type="http://schemas.openxmlformats.org/officeDocument/2006/relationships/image" Target="../media/image-8-4.png"/><Relationship Id="rId5" Type="http://schemas.openxmlformats.org/officeDocument/2006/relationships/image" Target="../media/image-8-5.png"/><Relationship Id="rId6" Type="http://schemas.openxmlformats.org/officeDocument/2006/relationships/image" Target="../media/image-8-6.png"/><Relationship Id="rId7" Type="http://schemas.openxmlformats.org/officeDocument/2006/relationships/image" Target="../media/image-8-7.png"/><Relationship Id="rId8" Type="http://schemas.openxmlformats.org/officeDocument/2006/relationships/image" Target="../media/image-8-8.png"/><Relationship Id="rId9" Type="http://schemas.openxmlformats.org/officeDocument/2006/relationships/slideLayout" Target="../slideLayouts/slideLayout1.xml"/><Relationship Id="rId10"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image-9-1.png"/><Relationship Id="rId2" Type="http://schemas.openxmlformats.org/officeDocument/2006/relationships/image" Target="../media/image-9-2.png"/><Relationship Id="rId3" Type="http://schemas.openxmlformats.org/officeDocument/2006/relationships/image" Target="../media/image-9-3.png"/><Relationship Id="rId4" Type="http://schemas.openxmlformats.org/officeDocument/2006/relationships/image" Target="../media/image-9-4.png"/><Relationship Id="rId5" Type="http://schemas.openxmlformats.org/officeDocument/2006/relationships/image" Target="../media/image-9-5.png"/><Relationship Id="rId6" Type="http://schemas.openxmlformats.org/officeDocument/2006/relationships/image" Target="../media/image-9-6.png"/><Relationship Id="rId7" Type="http://schemas.openxmlformats.org/officeDocument/2006/relationships/image" Target="../media/image-9-7.png"/><Relationship Id="rId8" Type="http://schemas.openxmlformats.org/officeDocument/2006/relationships/image" Target="../media/image-9-8.png"/><Relationship Id="rId9" Type="http://schemas.openxmlformats.org/officeDocument/2006/relationships/image" Target="../media/image-9-9.png"/><Relationship Id="rId10" Type="http://schemas.openxmlformats.org/officeDocument/2006/relationships/slideLayout" Target="../slideLayouts/slideLayout1.xml"/><Relationship Id="rId11"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2191695" cy="6858000"/>
          </a:xfrm>
          <a:prstGeom prst="rect">
            <a:avLst/>
          </a:prstGeom>
          <a:solidFill>
            <a:srgbClr val="F9FAFB"/>
          </a:solidFill>
          <a:ln/>
        </p:spPr>
      </p:sp>
      <p:sp>
        <p:nvSpPr>
          <p:cNvPr id="3" name="Shape 1"/>
          <p:cNvSpPr/>
          <p:nvPr/>
        </p:nvSpPr>
        <p:spPr>
          <a:xfrm>
            <a:off x="-1904695" y="-952805"/>
            <a:ext cx="3810305" cy="3810305"/>
          </a:xfrm>
          <a:prstGeom prst="ellipse">
            <a:avLst/>
          </a:prstGeom>
          <a:solidFill>
            <a:srgbClr val="3B82F6">
              <a:alpha val="8000"/>
            </a:srgbClr>
          </a:solidFill>
          <a:ln/>
        </p:spPr>
      </p:sp>
      <p:sp>
        <p:nvSpPr>
          <p:cNvPr id="4" name="Shape 2"/>
          <p:cNvSpPr/>
          <p:nvPr/>
        </p:nvSpPr>
        <p:spPr>
          <a:xfrm>
            <a:off x="10287000" y="4953305"/>
            <a:ext cx="2857500" cy="2857500"/>
          </a:xfrm>
          <a:prstGeom prst="ellipse">
            <a:avLst/>
          </a:prstGeom>
          <a:solidFill>
            <a:srgbClr val="3B82F6">
              <a:alpha val="8000"/>
            </a:srgbClr>
          </a:solidFill>
          <a:ln/>
        </p:spPr>
      </p:sp>
      <p:sp>
        <p:nvSpPr>
          <p:cNvPr id="5" name="Shape 3"/>
          <p:cNvSpPr/>
          <p:nvPr/>
        </p:nvSpPr>
        <p:spPr>
          <a:xfrm>
            <a:off x="1904695" y="1429207"/>
            <a:ext cx="95098" cy="95098"/>
          </a:xfrm>
          <a:prstGeom prst="ellipse">
            <a:avLst/>
          </a:prstGeom>
          <a:solidFill>
            <a:srgbClr val="3B82F6"/>
          </a:solidFill>
          <a:ln/>
        </p:spPr>
      </p:sp>
      <p:sp>
        <p:nvSpPr>
          <p:cNvPr id="6" name="Shape 4"/>
          <p:cNvSpPr/>
          <p:nvPr/>
        </p:nvSpPr>
        <p:spPr>
          <a:xfrm>
            <a:off x="3333902" y="2095805"/>
            <a:ext cx="95098" cy="95098"/>
          </a:xfrm>
          <a:prstGeom prst="ellipse">
            <a:avLst/>
          </a:prstGeom>
          <a:solidFill>
            <a:srgbClr val="3B82F6"/>
          </a:solidFill>
          <a:ln/>
        </p:spPr>
      </p:sp>
      <p:sp>
        <p:nvSpPr>
          <p:cNvPr id="7" name="Shape 5"/>
          <p:cNvSpPr/>
          <p:nvPr/>
        </p:nvSpPr>
        <p:spPr>
          <a:xfrm>
            <a:off x="1714500" y="2857500"/>
            <a:ext cx="95098" cy="95098"/>
          </a:xfrm>
          <a:prstGeom prst="ellipse">
            <a:avLst/>
          </a:prstGeom>
          <a:solidFill>
            <a:srgbClr val="3B82F6"/>
          </a:solidFill>
          <a:ln/>
        </p:spPr>
      </p:sp>
      <p:sp>
        <p:nvSpPr>
          <p:cNvPr id="8" name="Shape 6"/>
          <p:cNvSpPr/>
          <p:nvPr/>
        </p:nvSpPr>
        <p:spPr>
          <a:xfrm>
            <a:off x="3047695" y="3810305"/>
            <a:ext cx="95098" cy="95098"/>
          </a:xfrm>
          <a:prstGeom prst="ellipse">
            <a:avLst/>
          </a:prstGeom>
          <a:solidFill>
            <a:srgbClr val="3B82F6"/>
          </a:solidFill>
          <a:ln/>
        </p:spPr>
      </p:sp>
      <p:sp>
        <p:nvSpPr>
          <p:cNvPr id="9" name="Shape 7"/>
          <p:cNvSpPr/>
          <p:nvPr/>
        </p:nvSpPr>
        <p:spPr>
          <a:xfrm>
            <a:off x="4286707" y="2381098"/>
            <a:ext cx="95098" cy="95098"/>
          </a:xfrm>
          <a:prstGeom prst="ellipse">
            <a:avLst/>
          </a:prstGeom>
          <a:solidFill>
            <a:srgbClr val="3B82F6"/>
          </a:solidFill>
          <a:ln/>
        </p:spPr>
      </p:sp>
      <p:sp>
        <p:nvSpPr>
          <p:cNvPr id="10" name="Shape 8"/>
          <p:cNvSpPr/>
          <p:nvPr/>
        </p:nvSpPr>
        <p:spPr>
          <a:xfrm>
            <a:off x="4762195" y="3333902"/>
            <a:ext cx="95098" cy="95098"/>
          </a:xfrm>
          <a:prstGeom prst="ellipse">
            <a:avLst/>
          </a:prstGeom>
          <a:solidFill>
            <a:srgbClr val="3B82F6"/>
          </a:solidFill>
          <a:ln/>
        </p:spPr>
      </p:sp>
      <p:sp>
        <p:nvSpPr>
          <p:cNvPr id="11" name="Shape 9"/>
          <p:cNvSpPr/>
          <p:nvPr/>
        </p:nvSpPr>
        <p:spPr>
          <a:xfrm>
            <a:off x="1928470" y="1661465"/>
            <a:ext cx="1429207" cy="19202"/>
          </a:xfrm>
          <a:prstGeom prst="rect">
            <a:avLst/>
          </a:prstGeom>
          <a:solidFill>
            <a:srgbClr val="3B82F6">
              <a:alpha val="30000"/>
            </a:srgbClr>
          </a:solidFill>
          <a:ln/>
        </p:spPr>
      </p:sp>
      <p:sp>
        <p:nvSpPr>
          <p:cNvPr id="12" name="Shape 10"/>
          <p:cNvSpPr/>
          <p:nvPr/>
        </p:nvSpPr>
        <p:spPr>
          <a:xfrm>
            <a:off x="2324405" y="2510028"/>
            <a:ext cx="1143000" cy="19202"/>
          </a:xfrm>
          <a:prstGeom prst="rect">
            <a:avLst/>
          </a:prstGeom>
          <a:solidFill>
            <a:srgbClr val="3B82F6">
              <a:alpha val="30000"/>
            </a:srgbClr>
          </a:solidFill>
          <a:ln/>
        </p:spPr>
      </p:sp>
      <p:sp>
        <p:nvSpPr>
          <p:cNvPr id="13" name="Shape 11"/>
          <p:cNvSpPr/>
          <p:nvPr/>
        </p:nvSpPr>
        <p:spPr>
          <a:xfrm>
            <a:off x="1567282" y="3376879"/>
            <a:ext cx="1333195" cy="19202"/>
          </a:xfrm>
          <a:prstGeom prst="rect">
            <a:avLst/>
          </a:prstGeom>
          <a:solidFill>
            <a:srgbClr val="3B82F6">
              <a:alpha val="30000"/>
            </a:srgbClr>
          </a:solidFill>
          <a:ln/>
        </p:spPr>
      </p:sp>
      <p:sp>
        <p:nvSpPr>
          <p:cNvPr id="14" name="Shape 12"/>
          <p:cNvSpPr/>
          <p:nvPr/>
        </p:nvSpPr>
        <p:spPr>
          <a:xfrm>
            <a:off x="3909974" y="2980944"/>
            <a:ext cx="1143000" cy="19202"/>
          </a:xfrm>
          <a:prstGeom prst="rect">
            <a:avLst/>
          </a:prstGeom>
          <a:solidFill>
            <a:srgbClr val="3B82F6">
              <a:alpha val="30000"/>
            </a:srgbClr>
          </a:solidFill>
          <a:ln/>
        </p:spPr>
      </p:sp>
      <p:sp>
        <p:nvSpPr>
          <p:cNvPr id="15" name="Shape 13"/>
          <p:cNvSpPr/>
          <p:nvPr/>
        </p:nvSpPr>
        <p:spPr>
          <a:xfrm>
            <a:off x="3364992" y="2266798"/>
            <a:ext cx="952805" cy="19202"/>
          </a:xfrm>
          <a:prstGeom prst="rect">
            <a:avLst/>
          </a:prstGeom>
          <a:solidFill>
            <a:srgbClr val="3B82F6">
              <a:alpha val="30000"/>
            </a:srgbClr>
          </a:solidFill>
          <a:ln/>
        </p:spPr>
      </p:sp>
      <p:sp>
        <p:nvSpPr>
          <p:cNvPr id="16" name="Text 14"/>
          <p:cNvSpPr txBox="1"/>
          <p:nvPr/>
        </p:nvSpPr>
        <p:spPr>
          <a:xfrm>
            <a:off x="914400" y="2210105"/>
            <a:ext cx="948233" cy="162763"/>
          </a:xfrm>
          <a:prstGeom prst="rect">
            <a:avLst/>
          </a:prstGeom>
          <a:noFill/>
          <a:ln/>
        </p:spPr>
        <p:txBody>
          <a:bodyPr wrap="square" lIns="0" tIns="0" rIns="0" bIns="0" rtlCol="0" anchor="ctr"/>
          <a:lstStyle/>
          <a:p>
            <a:pPr algn="l" indent="0" marL="0">
              <a:buNone/>
            </a:pPr>
            <a:r>
              <a:rPr lang="en-US" sz="1000" dirty="0">
                <a:solidFill>
                  <a:srgbClr val="1D4ED8"/>
                </a:solidFill>
                <a:latin typeface="Inter" pitchFamily="34" charset="0"/>
                <a:ea typeface="Inter" pitchFamily="34" charset="-122"/>
                <a:cs typeface="Inter" pitchFamily="34" charset="-120"/>
              </a:rPr>
              <a:t>技术颠覆力量</a:t>
            </a:r>
            <a:endParaRPr lang="en-US" sz="1000" dirty="0"/>
          </a:p>
        </p:txBody>
      </p:sp>
      <p:sp>
        <p:nvSpPr>
          <p:cNvPr id="17" name="Shape 15"/>
          <p:cNvSpPr/>
          <p:nvPr/>
        </p:nvSpPr>
        <p:spPr>
          <a:xfrm>
            <a:off x="914400" y="3419856"/>
            <a:ext cx="761695" cy="38405"/>
          </a:xfrm>
          <a:prstGeom prst="rect">
            <a:avLst/>
          </a:prstGeom>
          <a:solidFill>
            <a:srgbClr val="2563EB"/>
          </a:solidFill>
          <a:ln/>
        </p:spPr>
      </p:sp>
      <p:sp>
        <p:nvSpPr>
          <p:cNvPr id="18" name="Shape 16"/>
          <p:cNvSpPr/>
          <p:nvPr/>
        </p:nvSpPr>
        <p:spPr>
          <a:xfrm>
            <a:off x="9581998" y="1714500"/>
            <a:ext cx="228600" cy="228600"/>
          </a:xfrm>
          <a:prstGeom prst="ellipse">
            <a:avLst/>
          </a:prstGeom>
          <a:solidFill>
            <a:srgbClr val="2563EB">
              <a:alpha val="20000"/>
            </a:srgbClr>
          </a:solidFill>
          <a:ln/>
        </p:spPr>
      </p:sp>
      <p:sp>
        <p:nvSpPr>
          <p:cNvPr id="19" name="Shape 17"/>
          <p:cNvSpPr/>
          <p:nvPr/>
        </p:nvSpPr>
        <p:spPr>
          <a:xfrm>
            <a:off x="9639605" y="1772107"/>
            <a:ext cx="114300" cy="114300"/>
          </a:xfrm>
          <a:prstGeom prst="ellipse">
            <a:avLst/>
          </a:prstGeom>
          <a:solidFill>
            <a:srgbClr val="2563EB">
              <a:alpha val="60000"/>
            </a:srgbClr>
          </a:solidFill>
          <a:ln/>
        </p:spPr>
      </p:sp>
      <p:sp>
        <p:nvSpPr>
          <p:cNvPr id="20" name="Shape 18"/>
          <p:cNvSpPr/>
          <p:nvPr/>
        </p:nvSpPr>
        <p:spPr>
          <a:xfrm>
            <a:off x="10248595" y="3047695"/>
            <a:ext cx="228600" cy="228600"/>
          </a:xfrm>
          <a:prstGeom prst="ellipse">
            <a:avLst/>
          </a:prstGeom>
          <a:solidFill>
            <a:srgbClr val="2563EB">
              <a:alpha val="20000"/>
            </a:srgbClr>
          </a:solidFill>
          <a:ln/>
        </p:spPr>
      </p:sp>
      <p:sp>
        <p:nvSpPr>
          <p:cNvPr id="21" name="Shape 19"/>
          <p:cNvSpPr/>
          <p:nvPr/>
        </p:nvSpPr>
        <p:spPr>
          <a:xfrm>
            <a:off x="10306202" y="3105302"/>
            <a:ext cx="114300" cy="114300"/>
          </a:xfrm>
          <a:prstGeom prst="ellipse">
            <a:avLst/>
          </a:prstGeom>
          <a:solidFill>
            <a:srgbClr val="2563EB">
              <a:alpha val="60000"/>
            </a:srgbClr>
          </a:solidFill>
          <a:ln/>
        </p:spPr>
      </p:sp>
      <p:sp>
        <p:nvSpPr>
          <p:cNvPr id="22" name="Shape 20"/>
          <p:cNvSpPr/>
          <p:nvPr/>
        </p:nvSpPr>
        <p:spPr>
          <a:xfrm>
            <a:off x="8630107" y="2286000"/>
            <a:ext cx="228600" cy="228600"/>
          </a:xfrm>
          <a:prstGeom prst="ellipse">
            <a:avLst/>
          </a:prstGeom>
          <a:solidFill>
            <a:srgbClr val="2563EB">
              <a:alpha val="20000"/>
            </a:srgbClr>
          </a:solidFill>
          <a:ln/>
        </p:spPr>
      </p:sp>
      <p:sp>
        <p:nvSpPr>
          <p:cNvPr id="23" name="Shape 21"/>
          <p:cNvSpPr/>
          <p:nvPr/>
        </p:nvSpPr>
        <p:spPr>
          <a:xfrm>
            <a:off x="8686800" y="2343607"/>
            <a:ext cx="114300" cy="114300"/>
          </a:xfrm>
          <a:prstGeom prst="ellipse">
            <a:avLst/>
          </a:prstGeom>
          <a:solidFill>
            <a:srgbClr val="2563EB">
              <a:alpha val="60000"/>
            </a:srgbClr>
          </a:solidFill>
          <a:ln/>
        </p:spPr>
      </p:sp>
      <p:pic>
        <p:nvPicPr>
          <p:cNvPr id="24" name="Image 0" descr="preencoded.png">    </p:cNvPr>
          <p:cNvPicPr>
            <a:picLocks noChangeAspect="1"/>
          </p:cNvPicPr>
          <p:nvPr/>
        </p:nvPicPr>
        <p:blipFill>
          <a:blip r:embed="rId1"/>
          <a:srcRect l="0" r="0" t="0" b="0"/>
          <a:stretch/>
        </p:blipFill>
        <p:spPr>
          <a:xfrm>
            <a:off x="8191195" y="1333195"/>
            <a:ext cx="2667305" cy="2667305"/>
          </a:xfrm>
          <a:prstGeom prst="rect">
            <a:avLst/>
          </a:prstGeom>
        </p:spPr>
      </p:pic>
      <p:sp>
        <p:nvSpPr>
          <p:cNvPr id="25" name="Text 22"/>
          <p:cNvSpPr txBox="1"/>
          <p:nvPr/>
        </p:nvSpPr>
        <p:spPr>
          <a:xfrm>
            <a:off x="914400" y="2562149"/>
            <a:ext cx="6182258" cy="685800"/>
          </a:xfrm>
          <a:prstGeom prst="rect">
            <a:avLst/>
          </a:prstGeom>
          <a:noFill/>
          <a:ln/>
        </p:spPr>
        <p:txBody>
          <a:bodyPr wrap="square" lIns="0" tIns="0" rIns="0" bIns="0" rtlCol="0" anchor="ctr"/>
          <a:lstStyle/>
          <a:p>
            <a:pPr algn="l" indent="0" marL="0">
              <a:buNone/>
            </a:pPr>
            <a:r>
              <a:rPr lang="en-US" sz="4500" b="1" dirty="0">
                <a:solidFill>
                  <a:srgbClr val="1E40AF"/>
                </a:solidFill>
                <a:latin typeface="Inter" pitchFamily="34" charset="0"/>
                <a:ea typeface="Inter" pitchFamily="34" charset="-122"/>
                <a:cs typeface="Inter" pitchFamily="34" charset="-120"/>
              </a:rPr>
              <a:t>Agentic AI基础设施：</a:t>
            </a:r>
            <a:endParaRPr lang="en-US" sz="4500" dirty="0"/>
          </a:p>
        </p:txBody>
      </p:sp>
      <p:sp>
        <p:nvSpPr>
          <p:cNvPr id="26" name="Text 23"/>
          <p:cNvSpPr txBox="1"/>
          <p:nvPr/>
        </p:nvSpPr>
        <p:spPr>
          <a:xfrm>
            <a:off x="6665976" y="2562149"/>
            <a:ext cx="4429354" cy="685800"/>
          </a:xfrm>
          <a:prstGeom prst="rect">
            <a:avLst/>
          </a:prstGeom>
          <a:noFill/>
          <a:ln/>
        </p:spPr>
        <p:txBody>
          <a:bodyPr wrap="square" lIns="0" tIns="0" rIns="0" bIns="0" rtlCol="0" anchor="ctr"/>
          <a:lstStyle/>
          <a:p>
            <a:pPr algn="l" indent="0" marL="0">
              <a:buNone/>
            </a:pPr>
            <a:r>
              <a:rPr lang="en-US" sz="4500" b="1" dirty="0">
                <a:solidFill>
                  <a:srgbClr val="1E40AF"/>
                </a:solidFill>
                <a:latin typeface="Inter" pitchFamily="34" charset="0"/>
                <a:ea typeface="Inter" pitchFamily="34" charset="-122"/>
                <a:cs typeface="Inter" pitchFamily="34" charset="-120"/>
              </a:rPr>
              <a:t>应用智能的核弹</a:t>
            </a:r>
            <a:endParaRPr lang="en-US" sz="4500" dirty="0"/>
          </a:p>
        </p:txBody>
      </p:sp>
      <p:sp>
        <p:nvSpPr>
          <p:cNvPr id="27" name="Text 24"/>
          <p:cNvSpPr txBox="1"/>
          <p:nvPr/>
        </p:nvSpPr>
        <p:spPr>
          <a:xfrm>
            <a:off x="914400" y="3810305"/>
            <a:ext cx="3143707" cy="277063"/>
          </a:xfrm>
          <a:prstGeom prst="rect">
            <a:avLst/>
          </a:prstGeom>
          <a:noFill/>
          <a:ln/>
        </p:spPr>
        <p:txBody>
          <a:bodyPr wrap="square" lIns="0" tIns="0" rIns="0" bIns="0" rtlCol="0" anchor="ctr"/>
          <a:lstStyle/>
          <a:p>
            <a:pPr algn="l" indent="0" marL="0">
              <a:buNone/>
            </a:pPr>
            <a:r>
              <a:rPr lang="en-US" sz="1800" dirty="0">
                <a:solidFill>
                  <a:srgbClr val="4B5563"/>
                </a:solidFill>
                <a:latin typeface="Inter" pitchFamily="34" charset="0"/>
                <a:ea typeface="Inter" pitchFamily="34" charset="-122"/>
                <a:cs typeface="Inter" pitchFamily="34" charset="-120"/>
              </a:rPr>
              <a:t>重新定义智能应用的底层规则</a:t>
            </a:r>
            <a:endParaRPr lang="en-US" sz="1800" dirty="0"/>
          </a:p>
        </p:txBody>
      </p:sp>
      <p:sp>
        <p:nvSpPr>
          <p:cNvPr id="28" name="Text 25"/>
          <p:cNvSpPr txBox="1"/>
          <p:nvPr/>
        </p:nvSpPr>
        <p:spPr>
          <a:xfrm>
            <a:off x="914400" y="4219956"/>
            <a:ext cx="2238451" cy="228600"/>
          </a:xfrm>
          <a:prstGeom prst="rect">
            <a:avLst/>
          </a:prstGeom>
          <a:noFill/>
          <a:ln/>
        </p:spPr>
        <p:txBody>
          <a:bodyPr wrap="square" lIns="0" tIns="0" rIns="0" bIns="0" rtlCol="0" anchor="ctr"/>
          <a:lstStyle/>
          <a:p>
            <a:pPr algn="l" indent="0" marL="0">
              <a:buNone/>
            </a:pPr>
            <a:r>
              <a:rPr lang="en-US" sz="1500" dirty="0">
                <a:solidFill>
                  <a:srgbClr val="4B5563">
                    <a:alpha val="80000"/>
                  </a:srgbClr>
                </a:solidFill>
                <a:latin typeface="Inter" pitchFamily="34" charset="0"/>
                <a:ea typeface="Inter" pitchFamily="34" charset="-122"/>
                <a:cs typeface="Inter" pitchFamily="34" charset="-120"/>
              </a:rPr>
              <a:t>掌握核心基础设施，引爆</a:t>
            </a:r>
            <a:endParaRPr lang="en-US" sz="1500" dirty="0"/>
          </a:p>
        </p:txBody>
      </p:sp>
      <p:sp>
        <p:nvSpPr>
          <p:cNvPr id="29" name="Text 26"/>
          <p:cNvSpPr txBox="1"/>
          <p:nvPr/>
        </p:nvSpPr>
        <p:spPr>
          <a:xfrm>
            <a:off x="3771900" y="4219956"/>
            <a:ext cx="1666951" cy="228600"/>
          </a:xfrm>
          <a:prstGeom prst="rect">
            <a:avLst/>
          </a:prstGeom>
          <a:noFill/>
          <a:ln/>
        </p:spPr>
        <p:txBody>
          <a:bodyPr wrap="square" lIns="0" tIns="0" rIns="0" bIns="0" rtlCol="0" anchor="ctr"/>
          <a:lstStyle/>
          <a:p>
            <a:pPr algn="l" indent="0" marL="0">
              <a:buNone/>
            </a:pPr>
            <a:r>
              <a:rPr lang="en-US" sz="1500" dirty="0">
                <a:solidFill>
                  <a:srgbClr val="4B5563">
                    <a:alpha val="80000"/>
                  </a:srgbClr>
                </a:solidFill>
                <a:latin typeface="Inter" pitchFamily="34" charset="0"/>
                <a:ea typeface="Inter" pitchFamily="34" charset="-122"/>
                <a:cs typeface="Inter" pitchFamily="34" charset="-120"/>
              </a:rPr>
              <a:t>级的应用智能革命</a:t>
            </a:r>
            <a:endParaRPr lang="en-US" sz="1500" dirty="0"/>
          </a:p>
        </p:txBody>
      </p:sp>
      <p:sp>
        <p:nvSpPr>
          <p:cNvPr id="30" name="Text 27"/>
          <p:cNvSpPr txBox="1"/>
          <p:nvPr/>
        </p:nvSpPr>
        <p:spPr>
          <a:xfrm>
            <a:off x="3010205" y="4219956"/>
            <a:ext cx="905256" cy="228600"/>
          </a:xfrm>
          <a:prstGeom prst="rect">
            <a:avLst/>
          </a:prstGeom>
          <a:noFill/>
          <a:ln/>
        </p:spPr>
        <p:txBody>
          <a:bodyPr wrap="square" lIns="0" tIns="0" rIns="0" bIns="0" rtlCol="0" anchor="ctr"/>
          <a:lstStyle/>
          <a:p>
            <a:pPr algn="l" indent="0" marL="0">
              <a:buNone/>
            </a:pPr>
            <a:r>
              <a:rPr lang="en-US" sz="1500" b="1" dirty="0">
                <a:solidFill>
                  <a:srgbClr val="4B5563">
                    <a:alpha val="80000"/>
                  </a:srgbClr>
                </a:solidFill>
                <a:latin typeface="Inter" pitchFamily="34" charset="0"/>
                <a:ea typeface="Inter" pitchFamily="34" charset="-122"/>
                <a:cs typeface="Inter" pitchFamily="34" charset="-120"/>
              </a:rPr>
              <a:t>链式反应</a:t>
            </a:r>
            <a:endParaRPr lang="en-US" sz="1500" dirty="0"/>
          </a:p>
        </p:txBody>
      </p:sp>
      <p:sp>
        <p:nvSpPr>
          <p:cNvPr id="31" name="Text 28"/>
          <p:cNvSpPr txBox="1"/>
          <p:nvPr/>
        </p:nvSpPr>
        <p:spPr>
          <a:xfrm>
            <a:off x="1828800" y="6295644"/>
            <a:ext cx="2414930"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2025战略制高点 · 技术与投资双重视角</a:t>
            </a:r>
            <a:endParaRPr lang="en-US" sz="1000" dirty="0"/>
          </a:p>
        </p:txBody>
      </p:sp>
      <p:sp>
        <p:nvSpPr>
          <p:cNvPr id="32" name="Text 29"/>
          <p:cNvSpPr txBox="1"/>
          <p:nvPr/>
        </p:nvSpPr>
        <p:spPr>
          <a:xfrm>
            <a:off x="9050731" y="6295644"/>
            <a:ext cx="3243377"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布局先发 · 构建壁垒 · 抢占Agentic AI基础设施主导权</a:t>
            </a:r>
            <a:endParaRPr lang="en-US" sz="10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2" name="Shape 0"/>
          <p:cNvSpPr/>
          <p:nvPr/>
        </p:nvSpPr>
        <p:spPr>
          <a:xfrm>
            <a:off x="0" y="0"/>
            <a:ext cx="12191695" cy="6858000"/>
          </a:xfrm>
          <a:prstGeom prst="rect">
            <a:avLst/>
          </a:prstGeom>
          <a:solidFill>
            <a:srgbClr val="F9FAFB"/>
          </a:solidFill>
          <a:ln/>
        </p:spPr>
      </p:sp>
      <p:pic>
        <p:nvPicPr>
          <p:cNvPr id="3" name="Image 0" descr="preencoded.png">    </p:cNvPr>
          <p:cNvPicPr>
            <a:picLocks noChangeAspect="1"/>
          </p:cNvPicPr>
          <p:nvPr/>
        </p:nvPicPr>
        <p:blipFill>
          <a:blip r:embed="rId1">
            <a:alphaModFix amt="3000"/>
          </a:blip>
          <a:srcRect l="0" r="0" t="-3" b="-3"/>
          <a:stretch/>
        </p:blipFill>
        <p:spPr>
          <a:xfrm>
            <a:off x="7905902" y="476402"/>
            <a:ext cx="3333902" cy="2667305"/>
          </a:xfrm>
          <a:prstGeom prst="rect">
            <a:avLst/>
          </a:prstGeom>
        </p:spPr>
      </p:pic>
      <p:sp>
        <p:nvSpPr>
          <p:cNvPr id="4" name="Shape 1"/>
          <p:cNvSpPr/>
          <p:nvPr/>
        </p:nvSpPr>
        <p:spPr>
          <a:xfrm>
            <a:off x="609905" y="875995"/>
            <a:ext cx="571500" cy="28346"/>
          </a:xfrm>
          <a:prstGeom prst="rect">
            <a:avLst/>
          </a:prstGeom>
          <a:solidFill>
            <a:srgbClr val="2563EB"/>
          </a:solidFill>
          <a:ln/>
        </p:spPr>
      </p:sp>
      <p:sp>
        <p:nvSpPr>
          <p:cNvPr id="5" name="Text 2"/>
          <p:cNvSpPr txBox="1"/>
          <p:nvPr/>
        </p:nvSpPr>
        <p:spPr>
          <a:xfrm>
            <a:off x="609905" y="1028700"/>
            <a:ext cx="3862426"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2024-2025年Agentic AI基础设施领域的主要赛道与代表性项目</a:t>
            </a:r>
            <a:endParaRPr lang="en-US" sz="1000" dirty="0"/>
          </a:p>
        </p:txBody>
      </p:sp>
      <p:sp>
        <p:nvSpPr>
          <p:cNvPr id="6" name="Shape 3"/>
          <p:cNvSpPr/>
          <p:nvPr/>
        </p:nvSpPr>
        <p:spPr>
          <a:xfrm>
            <a:off x="609905" y="1362456"/>
            <a:ext cx="28346" cy="2305202"/>
          </a:xfrm>
          <a:prstGeom prst="rect">
            <a:avLst/>
          </a:prstGeom>
          <a:solidFill>
            <a:srgbClr val="3B82F6"/>
          </a:solidFill>
          <a:ln/>
        </p:spPr>
      </p:sp>
      <p:sp>
        <p:nvSpPr>
          <p:cNvPr id="7" name="Shape 4"/>
          <p:cNvSpPr/>
          <p:nvPr/>
        </p:nvSpPr>
        <p:spPr>
          <a:xfrm>
            <a:off x="609905" y="3819449"/>
            <a:ext cx="28346" cy="1248156"/>
          </a:xfrm>
          <a:prstGeom prst="rect">
            <a:avLst/>
          </a:prstGeom>
          <a:solidFill>
            <a:srgbClr val="8B5CF6"/>
          </a:solidFill>
          <a:ln/>
        </p:spPr>
      </p:sp>
      <p:sp>
        <p:nvSpPr>
          <p:cNvPr id="8" name="Shape 5"/>
          <p:cNvSpPr/>
          <p:nvPr/>
        </p:nvSpPr>
        <p:spPr>
          <a:xfrm>
            <a:off x="4317797" y="1362456"/>
            <a:ext cx="28346" cy="2305202"/>
          </a:xfrm>
          <a:prstGeom prst="rect">
            <a:avLst/>
          </a:prstGeom>
          <a:solidFill>
            <a:srgbClr val="10B981"/>
          </a:solidFill>
          <a:ln/>
        </p:spPr>
      </p:sp>
      <p:sp>
        <p:nvSpPr>
          <p:cNvPr id="9" name="Shape 6"/>
          <p:cNvSpPr/>
          <p:nvPr/>
        </p:nvSpPr>
        <p:spPr>
          <a:xfrm>
            <a:off x="4317797" y="3819449"/>
            <a:ext cx="28346" cy="1248156"/>
          </a:xfrm>
          <a:prstGeom prst="rect">
            <a:avLst/>
          </a:prstGeom>
          <a:solidFill>
            <a:srgbClr val="F59E0B"/>
          </a:solidFill>
          <a:ln/>
        </p:spPr>
      </p:sp>
      <p:sp>
        <p:nvSpPr>
          <p:cNvPr id="10" name="Shape 7"/>
          <p:cNvSpPr/>
          <p:nvPr/>
        </p:nvSpPr>
        <p:spPr>
          <a:xfrm>
            <a:off x="8026603" y="1362456"/>
            <a:ext cx="28346" cy="2305202"/>
          </a:xfrm>
          <a:prstGeom prst="rect">
            <a:avLst/>
          </a:prstGeom>
          <a:solidFill>
            <a:srgbClr val="EC4899"/>
          </a:solidFill>
          <a:ln/>
        </p:spPr>
      </p:sp>
      <p:sp>
        <p:nvSpPr>
          <p:cNvPr id="11" name="Shape 8"/>
          <p:cNvSpPr/>
          <p:nvPr/>
        </p:nvSpPr>
        <p:spPr>
          <a:xfrm>
            <a:off x="8026603" y="3819449"/>
            <a:ext cx="28346" cy="1248156"/>
          </a:xfrm>
          <a:prstGeom prst="rect">
            <a:avLst/>
          </a:prstGeom>
          <a:solidFill>
            <a:srgbClr val="EF4444"/>
          </a:solidFill>
          <a:ln/>
        </p:spPr>
      </p:sp>
      <p:sp>
        <p:nvSpPr>
          <p:cNvPr id="12" name="Text 9"/>
          <p:cNvSpPr txBox="1"/>
          <p:nvPr/>
        </p:nvSpPr>
        <p:spPr>
          <a:xfrm>
            <a:off x="752551" y="1371600"/>
            <a:ext cx="1167689" cy="162763"/>
          </a:xfrm>
          <a:prstGeom prst="rect">
            <a:avLst/>
          </a:prstGeom>
          <a:noFill/>
          <a:ln/>
        </p:spPr>
        <p:txBody>
          <a:bodyPr wrap="square" lIns="0" tIns="0" rIns="0" bIns="0" rtlCol="0" anchor="ctr"/>
          <a:lstStyle/>
          <a:p>
            <a:pPr algn="l" indent="0" marL="0">
              <a:buNone/>
            </a:pPr>
            <a:r>
              <a:rPr lang="en-US" sz="1000" b="1" dirty="0">
                <a:solidFill>
                  <a:srgbClr val="1D4ED8"/>
                </a:solidFill>
                <a:latin typeface="Inter" pitchFamily="34" charset="0"/>
                <a:ea typeface="Inter" pitchFamily="34" charset="-122"/>
                <a:cs typeface="Inter" pitchFamily="34" charset="-120"/>
              </a:rPr>
              <a:t>模型接入与协议层</a:t>
            </a:r>
            <a:endParaRPr lang="en-US" sz="1000" dirty="0"/>
          </a:p>
        </p:txBody>
      </p:sp>
      <p:sp>
        <p:nvSpPr>
          <p:cNvPr id="13" name="Shape 10"/>
          <p:cNvSpPr/>
          <p:nvPr/>
        </p:nvSpPr>
        <p:spPr>
          <a:xfrm>
            <a:off x="752551" y="1628546"/>
            <a:ext cx="3419856" cy="981151"/>
          </a:xfrm>
          <a:prstGeom prst="roundRect">
            <a:avLst>
              <a:gd name="adj" fmla="val 7239"/>
            </a:avLst>
          </a:prstGeom>
          <a:solidFill>
            <a:srgbClr val="EFF6FF"/>
          </a:solidFill>
          <a:ln w="12700">
            <a:solidFill>
              <a:srgbClr val="E5E7EB"/>
            </a:solidFill>
            <a:prstDash val="solid"/>
          </a:ln>
          <a:effectLst>
            <a:outerShdw sx="100000" sy="100000" kx="0" ky="0" algn="bl" rotWithShape="0" blurRad="25400" dist="12700" dir="5400000">
              <a:srgbClr val="000000">
                <a:alpha val="5000"/>
              </a:srgbClr>
            </a:outerShdw>
          </a:effectLst>
        </p:spPr>
      </p:sp>
      <p:sp>
        <p:nvSpPr>
          <p:cNvPr id="14" name="Text 11"/>
          <p:cNvSpPr txBox="1"/>
          <p:nvPr/>
        </p:nvSpPr>
        <p:spPr>
          <a:xfrm>
            <a:off x="875995" y="1752905"/>
            <a:ext cx="1124712" cy="143561"/>
          </a:xfrm>
          <a:prstGeom prst="rect">
            <a:avLst/>
          </a:prstGeom>
          <a:noFill/>
          <a:ln/>
        </p:spPr>
        <p:txBody>
          <a:bodyPr wrap="square" lIns="0" tIns="0" rIns="0" bIns="0" rtlCol="0" anchor="ctr"/>
          <a:lstStyle/>
          <a:p>
            <a:pPr algn="l" indent="0" marL="0">
              <a:buNone/>
            </a:pPr>
            <a:r>
              <a:rPr lang="en-US" sz="900" b="1" dirty="0">
                <a:solidFill>
                  <a:srgbClr val="2563EB"/>
                </a:solidFill>
                <a:latin typeface="Inter" pitchFamily="34" charset="0"/>
                <a:ea typeface="Inter" pitchFamily="34" charset="-122"/>
                <a:cs typeface="Inter" pitchFamily="34" charset="-120"/>
              </a:rPr>
              <a:t>模型聚合与统一访问</a:t>
            </a:r>
            <a:endParaRPr lang="en-US" sz="900" dirty="0"/>
          </a:p>
        </p:txBody>
      </p:sp>
      <p:pic>
        <p:nvPicPr>
          <p:cNvPr id="15" name="Image 1" descr="preencoded.png">    </p:cNvPr>
          <p:cNvPicPr>
            <a:picLocks noChangeAspect="1"/>
          </p:cNvPicPr>
          <p:nvPr/>
        </p:nvPicPr>
        <p:blipFill>
          <a:blip r:embed="rId2"/>
          <a:srcRect l="0" r="0" t="-100" b="-100"/>
          <a:stretch/>
        </p:blipFill>
        <p:spPr>
          <a:xfrm>
            <a:off x="3927348" y="1752905"/>
            <a:ext cx="114300" cy="152705"/>
          </a:xfrm>
          <a:prstGeom prst="rect">
            <a:avLst/>
          </a:prstGeom>
        </p:spPr>
      </p:pic>
      <p:sp>
        <p:nvSpPr>
          <p:cNvPr id="16" name="Shape 12"/>
          <p:cNvSpPr/>
          <p:nvPr/>
        </p:nvSpPr>
        <p:spPr>
          <a:xfrm>
            <a:off x="752551" y="2686507"/>
            <a:ext cx="3419856" cy="981151"/>
          </a:xfrm>
          <a:prstGeom prst="roundRect">
            <a:avLst>
              <a:gd name="adj" fmla="val 7239"/>
            </a:avLst>
          </a:prstGeom>
          <a:solidFill>
            <a:srgbClr val="EFF6FF"/>
          </a:solidFill>
          <a:ln w="12700">
            <a:solidFill>
              <a:srgbClr val="E5E7EB"/>
            </a:solidFill>
            <a:prstDash val="solid"/>
          </a:ln>
          <a:effectLst>
            <a:outerShdw sx="100000" sy="100000" kx="0" ky="0" algn="bl" rotWithShape="0" blurRad="25400" dist="12700" dir="5400000">
              <a:srgbClr val="000000">
                <a:alpha val="5000"/>
              </a:srgbClr>
            </a:outerShdw>
          </a:effectLst>
        </p:spPr>
      </p:sp>
      <p:sp>
        <p:nvSpPr>
          <p:cNvPr id="17" name="Text 13"/>
          <p:cNvSpPr txBox="1"/>
          <p:nvPr/>
        </p:nvSpPr>
        <p:spPr>
          <a:xfrm>
            <a:off x="875995" y="2809951"/>
            <a:ext cx="896112" cy="143561"/>
          </a:xfrm>
          <a:prstGeom prst="rect">
            <a:avLst/>
          </a:prstGeom>
          <a:noFill/>
          <a:ln/>
        </p:spPr>
        <p:txBody>
          <a:bodyPr wrap="square" lIns="0" tIns="0" rIns="0" bIns="0" rtlCol="0" anchor="ctr"/>
          <a:lstStyle/>
          <a:p>
            <a:pPr algn="l" indent="0" marL="0">
              <a:buNone/>
            </a:pPr>
            <a:r>
              <a:rPr lang="en-US" sz="900" b="1" dirty="0">
                <a:solidFill>
                  <a:srgbClr val="2563EB"/>
                </a:solidFill>
                <a:latin typeface="Inter" pitchFamily="34" charset="0"/>
                <a:ea typeface="Inter" pitchFamily="34" charset="-122"/>
                <a:cs typeface="Inter" pitchFamily="34" charset="-120"/>
              </a:rPr>
              <a:t>标准协议与网关</a:t>
            </a:r>
            <a:endParaRPr lang="en-US" sz="900" dirty="0"/>
          </a:p>
        </p:txBody>
      </p:sp>
      <p:sp>
        <p:nvSpPr>
          <p:cNvPr id="18" name="Shape 14"/>
          <p:cNvSpPr/>
          <p:nvPr/>
        </p:nvSpPr>
        <p:spPr>
          <a:xfrm>
            <a:off x="875995" y="2018995"/>
            <a:ext cx="694944" cy="200254"/>
          </a:xfrm>
          <a:prstGeom prst="roundRect">
            <a:avLst>
              <a:gd name="adj" fmla="val 260926"/>
            </a:avLst>
          </a:prstGeom>
          <a:solidFill>
            <a:srgbClr val="DBEAFE"/>
          </a:solidFill>
          <a:ln/>
        </p:spPr>
      </p:sp>
      <p:sp>
        <p:nvSpPr>
          <p:cNvPr id="19" name="Shape 15"/>
          <p:cNvSpPr/>
          <p:nvPr/>
        </p:nvSpPr>
        <p:spPr>
          <a:xfrm>
            <a:off x="1604772" y="2018995"/>
            <a:ext cx="609905" cy="200254"/>
          </a:xfrm>
          <a:prstGeom prst="roundRect">
            <a:avLst>
              <a:gd name="adj" fmla="val 260926"/>
            </a:avLst>
          </a:prstGeom>
          <a:solidFill>
            <a:srgbClr val="DBEAFE"/>
          </a:solidFill>
          <a:ln/>
        </p:spPr>
      </p:sp>
      <p:sp>
        <p:nvSpPr>
          <p:cNvPr id="20" name="Shape 16"/>
          <p:cNvSpPr/>
          <p:nvPr/>
        </p:nvSpPr>
        <p:spPr>
          <a:xfrm>
            <a:off x="2243938" y="2018995"/>
            <a:ext cx="676656" cy="200254"/>
          </a:xfrm>
          <a:prstGeom prst="roundRect">
            <a:avLst>
              <a:gd name="adj" fmla="val 260926"/>
            </a:avLst>
          </a:prstGeom>
          <a:solidFill>
            <a:srgbClr val="DBEAFE"/>
          </a:solidFill>
          <a:ln/>
        </p:spPr>
      </p:sp>
      <p:sp>
        <p:nvSpPr>
          <p:cNvPr id="21" name="Shape 17"/>
          <p:cNvSpPr/>
          <p:nvPr/>
        </p:nvSpPr>
        <p:spPr>
          <a:xfrm>
            <a:off x="2957170" y="2018995"/>
            <a:ext cx="599846" cy="200254"/>
          </a:xfrm>
          <a:prstGeom prst="roundRect">
            <a:avLst>
              <a:gd name="adj" fmla="val 260926"/>
            </a:avLst>
          </a:prstGeom>
          <a:solidFill>
            <a:srgbClr val="DBEAFE"/>
          </a:solidFill>
          <a:ln/>
        </p:spPr>
      </p:sp>
      <p:sp>
        <p:nvSpPr>
          <p:cNvPr id="22" name="Shape 18"/>
          <p:cNvSpPr/>
          <p:nvPr/>
        </p:nvSpPr>
        <p:spPr>
          <a:xfrm>
            <a:off x="875995" y="3076956"/>
            <a:ext cx="562356" cy="200254"/>
          </a:xfrm>
          <a:prstGeom prst="roundRect">
            <a:avLst>
              <a:gd name="adj" fmla="val 260926"/>
            </a:avLst>
          </a:prstGeom>
          <a:solidFill>
            <a:srgbClr val="DBEAFE"/>
          </a:solidFill>
          <a:ln/>
        </p:spPr>
      </p:sp>
      <p:sp>
        <p:nvSpPr>
          <p:cNvPr id="23" name="Shape 19"/>
          <p:cNvSpPr/>
          <p:nvPr/>
        </p:nvSpPr>
        <p:spPr>
          <a:xfrm>
            <a:off x="1474013" y="3076956"/>
            <a:ext cx="790956" cy="200254"/>
          </a:xfrm>
          <a:prstGeom prst="roundRect">
            <a:avLst>
              <a:gd name="adj" fmla="val 260926"/>
            </a:avLst>
          </a:prstGeom>
          <a:solidFill>
            <a:srgbClr val="DBEAFE"/>
          </a:solidFill>
          <a:ln/>
        </p:spPr>
      </p:sp>
      <p:sp>
        <p:nvSpPr>
          <p:cNvPr id="24" name="Shape 20"/>
          <p:cNvSpPr/>
          <p:nvPr/>
        </p:nvSpPr>
        <p:spPr>
          <a:xfrm>
            <a:off x="2299716" y="3076956"/>
            <a:ext cx="647395" cy="200254"/>
          </a:xfrm>
          <a:prstGeom prst="roundRect">
            <a:avLst>
              <a:gd name="adj" fmla="val 260926"/>
            </a:avLst>
          </a:prstGeom>
          <a:solidFill>
            <a:srgbClr val="DBEAFE"/>
          </a:solidFill>
          <a:ln/>
        </p:spPr>
      </p:sp>
      <p:sp>
        <p:nvSpPr>
          <p:cNvPr id="25" name="Text 21"/>
          <p:cNvSpPr txBox="1"/>
          <p:nvPr/>
        </p:nvSpPr>
        <p:spPr>
          <a:xfrm>
            <a:off x="952805" y="2057400"/>
            <a:ext cx="619963" cy="114300"/>
          </a:xfrm>
          <a:prstGeom prst="rect">
            <a:avLst/>
          </a:prstGeom>
          <a:noFill/>
          <a:ln/>
        </p:spPr>
        <p:txBody>
          <a:bodyPr wrap="square" lIns="0" tIns="0" rIns="0" bIns="0" rtlCol="0" anchor="ctr"/>
          <a:lstStyle/>
          <a:p>
            <a:pPr algn="l" indent="0" marL="0">
              <a:buNone/>
            </a:pPr>
            <a:r>
              <a:rPr lang="en-US" sz="800" dirty="0">
                <a:solidFill>
                  <a:srgbClr val="1D4ED8"/>
                </a:solidFill>
                <a:latin typeface="Inter" pitchFamily="34" charset="0"/>
                <a:ea typeface="Inter" pitchFamily="34" charset="-122"/>
                <a:cs typeface="Inter" pitchFamily="34" charset="-120"/>
              </a:rPr>
              <a:t>OpenRouter</a:t>
            </a:r>
            <a:endParaRPr lang="en-US" sz="800" dirty="0"/>
          </a:p>
        </p:txBody>
      </p:sp>
      <p:sp>
        <p:nvSpPr>
          <p:cNvPr id="26" name="Text 22"/>
          <p:cNvSpPr txBox="1"/>
          <p:nvPr/>
        </p:nvSpPr>
        <p:spPr>
          <a:xfrm>
            <a:off x="1680667" y="2057400"/>
            <a:ext cx="534010" cy="114300"/>
          </a:xfrm>
          <a:prstGeom prst="rect">
            <a:avLst/>
          </a:prstGeom>
          <a:noFill/>
          <a:ln/>
        </p:spPr>
        <p:txBody>
          <a:bodyPr wrap="square" lIns="0" tIns="0" rIns="0" bIns="0" rtlCol="0" anchor="ctr"/>
          <a:lstStyle/>
          <a:p>
            <a:pPr algn="l" indent="0" marL="0">
              <a:buNone/>
            </a:pPr>
            <a:r>
              <a:rPr lang="en-US" sz="800" dirty="0">
                <a:solidFill>
                  <a:srgbClr val="1D4ED8"/>
                </a:solidFill>
                <a:latin typeface="Inter" pitchFamily="34" charset="0"/>
                <a:ea typeface="Inter" pitchFamily="34" charset="-122"/>
                <a:cs typeface="Inter" pitchFamily="34" charset="-120"/>
              </a:rPr>
              <a:t>CometAPI</a:t>
            </a:r>
            <a:endParaRPr lang="en-US" sz="800" dirty="0"/>
          </a:p>
        </p:txBody>
      </p:sp>
      <p:sp>
        <p:nvSpPr>
          <p:cNvPr id="27" name="Text 23"/>
          <p:cNvSpPr txBox="1"/>
          <p:nvPr/>
        </p:nvSpPr>
        <p:spPr>
          <a:xfrm>
            <a:off x="2320747" y="2057400"/>
            <a:ext cx="600761" cy="114300"/>
          </a:xfrm>
          <a:prstGeom prst="rect">
            <a:avLst/>
          </a:prstGeom>
          <a:noFill/>
          <a:ln/>
        </p:spPr>
        <p:txBody>
          <a:bodyPr wrap="square" lIns="0" tIns="0" rIns="0" bIns="0" rtlCol="0" anchor="ctr"/>
          <a:lstStyle/>
          <a:p>
            <a:pPr algn="l" indent="0" marL="0">
              <a:buNone/>
            </a:pPr>
            <a:r>
              <a:rPr lang="en-US" sz="800" dirty="0">
                <a:solidFill>
                  <a:srgbClr val="1D4ED8"/>
                </a:solidFill>
                <a:latin typeface="Inter" pitchFamily="34" charset="0"/>
                <a:ea typeface="Inter" pitchFamily="34" charset="-122"/>
                <a:cs typeface="Inter" pitchFamily="34" charset="-120"/>
              </a:rPr>
              <a:t>Together AI</a:t>
            </a:r>
            <a:endParaRPr lang="en-US" sz="800" dirty="0"/>
          </a:p>
        </p:txBody>
      </p:sp>
      <p:sp>
        <p:nvSpPr>
          <p:cNvPr id="28" name="Text 24"/>
          <p:cNvSpPr txBox="1"/>
          <p:nvPr/>
        </p:nvSpPr>
        <p:spPr>
          <a:xfrm>
            <a:off x="3033065" y="2057400"/>
            <a:ext cx="523951" cy="114300"/>
          </a:xfrm>
          <a:prstGeom prst="rect">
            <a:avLst/>
          </a:prstGeom>
          <a:noFill/>
          <a:ln/>
        </p:spPr>
        <p:txBody>
          <a:bodyPr wrap="square" lIns="0" tIns="0" rIns="0" bIns="0" rtlCol="0" anchor="ctr"/>
          <a:lstStyle/>
          <a:p>
            <a:pPr algn="l" indent="0" marL="0">
              <a:buNone/>
            </a:pPr>
            <a:r>
              <a:rPr lang="en-US" sz="800" dirty="0">
                <a:solidFill>
                  <a:srgbClr val="1D4ED8"/>
                </a:solidFill>
                <a:latin typeface="Inter" pitchFamily="34" charset="0"/>
                <a:ea typeface="Inter" pitchFamily="34" charset="-122"/>
                <a:cs typeface="Inter" pitchFamily="34" charset="-120"/>
              </a:rPr>
              <a:t>Fireworks</a:t>
            </a:r>
            <a:endParaRPr lang="en-US" sz="800" dirty="0"/>
          </a:p>
        </p:txBody>
      </p:sp>
      <p:sp>
        <p:nvSpPr>
          <p:cNvPr id="29" name="Text 25"/>
          <p:cNvSpPr txBox="1"/>
          <p:nvPr/>
        </p:nvSpPr>
        <p:spPr>
          <a:xfrm>
            <a:off x="2375611" y="3114446"/>
            <a:ext cx="571500" cy="114300"/>
          </a:xfrm>
          <a:prstGeom prst="rect">
            <a:avLst/>
          </a:prstGeom>
          <a:noFill/>
          <a:ln/>
        </p:spPr>
        <p:txBody>
          <a:bodyPr wrap="square" lIns="0" tIns="0" rIns="0" bIns="0" rtlCol="0" anchor="ctr"/>
          <a:lstStyle/>
          <a:p>
            <a:pPr algn="l" indent="0" marL="0">
              <a:buNone/>
            </a:pPr>
            <a:r>
              <a:rPr lang="en-US" sz="800" dirty="0">
                <a:solidFill>
                  <a:srgbClr val="1D4ED8"/>
                </a:solidFill>
                <a:latin typeface="Inter" pitchFamily="34" charset="0"/>
                <a:ea typeface="Inter" pitchFamily="34" charset="-122"/>
                <a:cs typeface="Inter" pitchFamily="34" charset="-120"/>
              </a:rPr>
              <a:t>AI Provider</a:t>
            </a:r>
            <a:endParaRPr lang="en-US" sz="800" dirty="0"/>
          </a:p>
        </p:txBody>
      </p:sp>
      <p:sp>
        <p:nvSpPr>
          <p:cNvPr id="30" name="Text 26"/>
          <p:cNvSpPr txBox="1"/>
          <p:nvPr/>
        </p:nvSpPr>
        <p:spPr>
          <a:xfrm>
            <a:off x="875995" y="2333549"/>
            <a:ext cx="2334463"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统一API接入多种LLM，支持模型与价格选择</a:t>
            </a:r>
            <a:endParaRPr lang="en-US" sz="900" dirty="0"/>
          </a:p>
        </p:txBody>
      </p:sp>
      <p:pic>
        <p:nvPicPr>
          <p:cNvPr id="31" name="Image 2" descr="preencoded.png">    </p:cNvPr>
          <p:cNvPicPr>
            <a:picLocks noChangeAspect="1"/>
          </p:cNvPicPr>
          <p:nvPr/>
        </p:nvPicPr>
        <p:blipFill>
          <a:blip r:embed="rId3"/>
          <a:srcRect l="0" r="0" t="-180" b="-180"/>
          <a:stretch/>
        </p:blipFill>
        <p:spPr>
          <a:xfrm>
            <a:off x="3851453" y="2809951"/>
            <a:ext cx="190195" cy="152705"/>
          </a:xfrm>
          <a:prstGeom prst="rect">
            <a:avLst/>
          </a:prstGeom>
        </p:spPr>
      </p:pic>
      <p:sp>
        <p:nvSpPr>
          <p:cNvPr id="32" name="Text 27"/>
          <p:cNvSpPr txBox="1"/>
          <p:nvPr/>
        </p:nvSpPr>
        <p:spPr>
          <a:xfrm>
            <a:off x="952805" y="3114446"/>
            <a:ext cx="486461" cy="114300"/>
          </a:xfrm>
          <a:prstGeom prst="rect">
            <a:avLst/>
          </a:prstGeom>
          <a:noFill/>
          <a:ln/>
        </p:spPr>
        <p:txBody>
          <a:bodyPr wrap="square" lIns="0" tIns="0" rIns="0" bIns="0" rtlCol="0" anchor="ctr"/>
          <a:lstStyle/>
          <a:p>
            <a:pPr algn="l" indent="0" marL="0">
              <a:buNone/>
            </a:pPr>
            <a:r>
              <a:rPr lang="en-US" sz="800" dirty="0">
                <a:solidFill>
                  <a:srgbClr val="1D4ED8"/>
                </a:solidFill>
                <a:latin typeface="Inter" pitchFamily="34" charset="0"/>
                <a:ea typeface="Inter" pitchFamily="34" charset="-122"/>
                <a:cs typeface="Inter" pitchFamily="34" charset="-120"/>
              </a:rPr>
              <a:t>MCP协议</a:t>
            </a:r>
            <a:endParaRPr lang="en-US" sz="800" dirty="0"/>
          </a:p>
        </p:txBody>
      </p:sp>
      <p:sp>
        <p:nvSpPr>
          <p:cNvPr id="33" name="Text 28"/>
          <p:cNvSpPr txBox="1"/>
          <p:nvPr/>
        </p:nvSpPr>
        <p:spPr>
          <a:xfrm>
            <a:off x="1549908" y="3114446"/>
            <a:ext cx="715061" cy="114300"/>
          </a:xfrm>
          <a:prstGeom prst="rect">
            <a:avLst/>
          </a:prstGeom>
          <a:noFill/>
          <a:ln/>
        </p:spPr>
        <p:txBody>
          <a:bodyPr wrap="square" lIns="0" tIns="0" rIns="0" bIns="0" rtlCol="0" anchor="ctr"/>
          <a:lstStyle/>
          <a:p>
            <a:pPr algn="l" indent="0" marL="0">
              <a:buNone/>
            </a:pPr>
            <a:r>
              <a:rPr lang="en-US" sz="800" dirty="0">
                <a:solidFill>
                  <a:srgbClr val="1D4ED8"/>
                </a:solidFill>
                <a:latin typeface="Inter" pitchFamily="34" charset="0"/>
                <a:ea typeface="Inter" pitchFamily="34" charset="-122"/>
                <a:cs typeface="Inter" pitchFamily="34" charset="-120"/>
              </a:rPr>
              <a:t>MCP Gateway</a:t>
            </a:r>
            <a:endParaRPr lang="en-US" sz="800" dirty="0"/>
          </a:p>
        </p:txBody>
      </p:sp>
      <p:sp>
        <p:nvSpPr>
          <p:cNvPr id="34" name="Text 29"/>
          <p:cNvSpPr txBox="1"/>
          <p:nvPr/>
        </p:nvSpPr>
        <p:spPr>
          <a:xfrm>
            <a:off x="875995" y="3390595"/>
            <a:ext cx="2143354"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标准化AI模型交互协议，数据与工具连接</a:t>
            </a:r>
            <a:endParaRPr lang="en-US" sz="900" dirty="0"/>
          </a:p>
        </p:txBody>
      </p:sp>
      <p:sp>
        <p:nvSpPr>
          <p:cNvPr id="35" name="Text 30"/>
          <p:cNvSpPr txBox="1"/>
          <p:nvPr/>
        </p:nvSpPr>
        <p:spPr>
          <a:xfrm>
            <a:off x="752551" y="3829507"/>
            <a:ext cx="1167689" cy="162763"/>
          </a:xfrm>
          <a:prstGeom prst="rect">
            <a:avLst/>
          </a:prstGeom>
          <a:noFill/>
          <a:ln/>
        </p:spPr>
        <p:txBody>
          <a:bodyPr wrap="square" lIns="0" tIns="0" rIns="0" bIns="0" rtlCol="0" anchor="ctr"/>
          <a:lstStyle/>
          <a:p>
            <a:pPr algn="l" indent="0" marL="0">
              <a:buNone/>
            </a:pPr>
            <a:r>
              <a:rPr lang="en-US" sz="1000" b="1" dirty="0">
                <a:solidFill>
                  <a:srgbClr val="6D28D9"/>
                </a:solidFill>
                <a:latin typeface="Inter" pitchFamily="34" charset="0"/>
                <a:ea typeface="Inter" pitchFamily="34" charset="-122"/>
                <a:cs typeface="Inter" pitchFamily="34" charset="-120"/>
              </a:rPr>
              <a:t>基础计算与存储层</a:t>
            </a:r>
            <a:endParaRPr lang="en-US" sz="1000" dirty="0"/>
          </a:p>
        </p:txBody>
      </p:sp>
      <p:sp>
        <p:nvSpPr>
          <p:cNvPr id="36" name="Shape 31"/>
          <p:cNvSpPr/>
          <p:nvPr/>
        </p:nvSpPr>
        <p:spPr>
          <a:xfrm>
            <a:off x="752551" y="4086454"/>
            <a:ext cx="3419856" cy="981151"/>
          </a:xfrm>
          <a:prstGeom prst="roundRect">
            <a:avLst>
              <a:gd name="adj" fmla="val 7239"/>
            </a:avLst>
          </a:prstGeom>
          <a:solidFill>
            <a:srgbClr val="F5F3FF"/>
          </a:solidFill>
          <a:ln w="12700">
            <a:solidFill>
              <a:srgbClr val="E5E7EB"/>
            </a:solidFill>
            <a:prstDash val="solid"/>
          </a:ln>
          <a:effectLst>
            <a:outerShdw sx="100000" sy="100000" kx="0" ky="0" algn="bl" rotWithShape="0" blurRad="25400" dist="12700" dir="5400000">
              <a:srgbClr val="000000">
                <a:alpha val="5000"/>
              </a:srgbClr>
            </a:outerShdw>
          </a:effectLst>
        </p:spPr>
      </p:sp>
      <p:sp>
        <p:nvSpPr>
          <p:cNvPr id="37" name="Text 32"/>
          <p:cNvSpPr txBox="1"/>
          <p:nvPr/>
        </p:nvSpPr>
        <p:spPr>
          <a:xfrm>
            <a:off x="875995" y="4209898"/>
            <a:ext cx="896112" cy="143561"/>
          </a:xfrm>
          <a:prstGeom prst="rect">
            <a:avLst/>
          </a:prstGeom>
          <a:noFill/>
          <a:ln/>
        </p:spPr>
        <p:txBody>
          <a:bodyPr wrap="square" lIns="0" tIns="0" rIns="0" bIns="0" rtlCol="0" anchor="ctr"/>
          <a:lstStyle/>
          <a:p>
            <a:pPr algn="l" indent="0" marL="0">
              <a:buNone/>
            </a:pPr>
            <a:r>
              <a:rPr lang="en-US" sz="900" b="1" dirty="0">
                <a:solidFill>
                  <a:srgbClr val="7C3AED"/>
                </a:solidFill>
                <a:latin typeface="Inter" pitchFamily="34" charset="0"/>
                <a:ea typeface="Inter" pitchFamily="34" charset="-122"/>
                <a:cs typeface="Inter" pitchFamily="34" charset="-120"/>
              </a:rPr>
              <a:t>向量存储与检索</a:t>
            </a:r>
            <a:endParaRPr lang="en-US" sz="900" dirty="0"/>
          </a:p>
        </p:txBody>
      </p:sp>
      <p:pic>
        <p:nvPicPr>
          <p:cNvPr id="38" name="Image 3" descr="preencoded.png">    </p:cNvPr>
          <p:cNvPicPr>
            <a:picLocks noChangeAspect="1"/>
          </p:cNvPicPr>
          <p:nvPr/>
        </p:nvPicPr>
        <p:blipFill>
          <a:blip r:embed="rId4"/>
          <a:srcRect l="0" r="0" t="-43" b="-43"/>
          <a:stretch/>
        </p:blipFill>
        <p:spPr>
          <a:xfrm>
            <a:off x="3908146" y="4209898"/>
            <a:ext cx="133502" cy="152705"/>
          </a:xfrm>
          <a:prstGeom prst="rect">
            <a:avLst/>
          </a:prstGeom>
        </p:spPr>
      </p:pic>
      <p:sp>
        <p:nvSpPr>
          <p:cNvPr id="39" name="Shape 33"/>
          <p:cNvSpPr/>
          <p:nvPr/>
        </p:nvSpPr>
        <p:spPr>
          <a:xfrm>
            <a:off x="875995" y="4476902"/>
            <a:ext cx="571500" cy="200254"/>
          </a:xfrm>
          <a:prstGeom prst="roundRect">
            <a:avLst>
              <a:gd name="adj" fmla="val 260926"/>
            </a:avLst>
          </a:prstGeom>
          <a:solidFill>
            <a:srgbClr val="EDE9FE"/>
          </a:solidFill>
          <a:ln/>
        </p:spPr>
      </p:sp>
      <p:sp>
        <p:nvSpPr>
          <p:cNvPr id="40" name="Shape 34"/>
          <p:cNvSpPr/>
          <p:nvPr/>
        </p:nvSpPr>
        <p:spPr>
          <a:xfrm>
            <a:off x="1485900" y="4476902"/>
            <a:ext cx="514807" cy="200254"/>
          </a:xfrm>
          <a:prstGeom prst="roundRect">
            <a:avLst>
              <a:gd name="adj" fmla="val 260926"/>
            </a:avLst>
          </a:prstGeom>
          <a:solidFill>
            <a:srgbClr val="EDE9FE"/>
          </a:solidFill>
          <a:ln/>
        </p:spPr>
      </p:sp>
      <p:sp>
        <p:nvSpPr>
          <p:cNvPr id="41" name="Shape 35"/>
          <p:cNvSpPr/>
          <p:nvPr/>
        </p:nvSpPr>
        <p:spPr>
          <a:xfrm>
            <a:off x="2030882" y="4476902"/>
            <a:ext cx="571500" cy="200254"/>
          </a:xfrm>
          <a:prstGeom prst="roundRect">
            <a:avLst>
              <a:gd name="adj" fmla="val 260926"/>
            </a:avLst>
          </a:prstGeom>
          <a:solidFill>
            <a:srgbClr val="EDE9FE"/>
          </a:solidFill>
          <a:ln/>
        </p:spPr>
      </p:sp>
      <p:sp>
        <p:nvSpPr>
          <p:cNvPr id="42" name="Shape 36"/>
          <p:cNvSpPr/>
          <p:nvPr/>
        </p:nvSpPr>
        <p:spPr>
          <a:xfrm>
            <a:off x="2634386" y="4476902"/>
            <a:ext cx="448056" cy="200254"/>
          </a:xfrm>
          <a:prstGeom prst="roundRect">
            <a:avLst>
              <a:gd name="adj" fmla="val 260926"/>
            </a:avLst>
          </a:prstGeom>
          <a:solidFill>
            <a:srgbClr val="EDE9FE"/>
          </a:solidFill>
          <a:ln/>
        </p:spPr>
      </p:sp>
      <p:sp>
        <p:nvSpPr>
          <p:cNvPr id="43" name="Text 37"/>
          <p:cNvSpPr txBox="1"/>
          <p:nvPr/>
        </p:nvSpPr>
        <p:spPr>
          <a:xfrm>
            <a:off x="952805" y="4515307"/>
            <a:ext cx="495605" cy="114300"/>
          </a:xfrm>
          <a:prstGeom prst="rect">
            <a:avLst/>
          </a:prstGeom>
          <a:noFill/>
          <a:ln/>
        </p:spPr>
        <p:txBody>
          <a:bodyPr wrap="square" lIns="0" tIns="0" rIns="0" bIns="0" rtlCol="0" anchor="ctr"/>
          <a:lstStyle/>
          <a:p>
            <a:pPr algn="l" indent="0" marL="0">
              <a:buNone/>
            </a:pPr>
            <a:r>
              <a:rPr lang="en-US" sz="800" dirty="0">
                <a:solidFill>
                  <a:srgbClr val="6D28D9"/>
                </a:solidFill>
                <a:latin typeface="Inter" pitchFamily="34" charset="0"/>
                <a:ea typeface="Inter" pitchFamily="34" charset="-122"/>
                <a:cs typeface="Inter" pitchFamily="34" charset="-120"/>
              </a:rPr>
              <a:t>Pinecone</a:t>
            </a:r>
            <a:endParaRPr lang="en-US" sz="800" dirty="0"/>
          </a:p>
        </p:txBody>
      </p:sp>
      <p:sp>
        <p:nvSpPr>
          <p:cNvPr id="44" name="Text 38"/>
          <p:cNvSpPr txBox="1"/>
          <p:nvPr/>
        </p:nvSpPr>
        <p:spPr>
          <a:xfrm>
            <a:off x="1561795" y="4515307"/>
            <a:ext cx="438912" cy="114300"/>
          </a:xfrm>
          <a:prstGeom prst="rect">
            <a:avLst/>
          </a:prstGeom>
          <a:noFill/>
          <a:ln/>
        </p:spPr>
        <p:txBody>
          <a:bodyPr wrap="square" lIns="0" tIns="0" rIns="0" bIns="0" rtlCol="0" anchor="ctr"/>
          <a:lstStyle/>
          <a:p>
            <a:pPr algn="l" indent="0" marL="0">
              <a:buNone/>
            </a:pPr>
            <a:r>
              <a:rPr lang="en-US" sz="800" dirty="0">
                <a:solidFill>
                  <a:srgbClr val="6D28D9"/>
                </a:solidFill>
                <a:latin typeface="Inter" pitchFamily="34" charset="0"/>
                <a:ea typeface="Inter" pitchFamily="34" charset="-122"/>
                <a:cs typeface="Inter" pitchFamily="34" charset="-120"/>
              </a:rPr>
              <a:t>Chroma</a:t>
            </a:r>
            <a:endParaRPr lang="en-US" sz="800" dirty="0"/>
          </a:p>
        </p:txBody>
      </p:sp>
      <p:sp>
        <p:nvSpPr>
          <p:cNvPr id="45" name="Text 39"/>
          <p:cNvSpPr txBox="1"/>
          <p:nvPr/>
        </p:nvSpPr>
        <p:spPr>
          <a:xfrm>
            <a:off x="2106778" y="4515307"/>
            <a:ext cx="495605" cy="114300"/>
          </a:xfrm>
          <a:prstGeom prst="rect">
            <a:avLst/>
          </a:prstGeom>
          <a:noFill/>
          <a:ln/>
        </p:spPr>
        <p:txBody>
          <a:bodyPr wrap="square" lIns="0" tIns="0" rIns="0" bIns="0" rtlCol="0" anchor="ctr"/>
          <a:lstStyle/>
          <a:p>
            <a:pPr algn="l" indent="0" marL="0">
              <a:buNone/>
            </a:pPr>
            <a:r>
              <a:rPr lang="en-US" sz="800" dirty="0">
                <a:solidFill>
                  <a:srgbClr val="6D28D9"/>
                </a:solidFill>
                <a:latin typeface="Inter" pitchFamily="34" charset="0"/>
                <a:ea typeface="Inter" pitchFamily="34" charset="-122"/>
                <a:cs typeface="Inter" pitchFamily="34" charset="-120"/>
              </a:rPr>
              <a:t>Weaviate</a:t>
            </a:r>
            <a:endParaRPr lang="en-US" sz="800" dirty="0"/>
          </a:p>
        </p:txBody>
      </p:sp>
      <p:sp>
        <p:nvSpPr>
          <p:cNvPr id="46" name="Text 40"/>
          <p:cNvSpPr txBox="1"/>
          <p:nvPr/>
        </p:nvSpPr>
        <p:spPr>
          <a:xfrm>
            <a:off x="2711196" y="4515307"/>
            <a:ext cx="372161" cy="114300"/>
          </a:xfrm>
          <a:prstGeom prst="rect">
            <a:avLst/>
          </a:prstGeom>
          <a:noFill/>
          <a:ln/>
        </p:spPr>
        <p:txBody>
          <a:bodyPr wrap="square" lIns="0" tIns="0" rIns="0" bIns="0" rtlCol="0" anchor="ctr"/>
          <a:lstStyle/>
          <a:p>
            <a:pPr algn="l" indent="0" marL="0">
              <a:buNone/>
            </a:pPr>
            <a:r>
              <a:rPr lang="en-US" sz="800" dirty="0">
                <a:solidFill>
                  <a:srgbClr val="6D28D9"/>
                </a:solidFill>
                <a:latin typeface="Inter" pitchFamily="34" charset="0"/>
                <a:ea typeface="Inter" pitchFamily="34" charset="-122"/>
                <a:cs typeface="Inter" pitchFamily="34" charset="-120"/>
              </a:rPr>
              <a:t>Milvus</a:t>
            </a:r>
            <a:endParaRPr lang="en-US" sz="800" dirty="0"/>
          </a:p>
        </p:txBody>
      </p:sp>
      <p:sp>
        <p:nvSpPr>
          <p:cNvPr id="47" name="Text 41"/>
          <p:cNvSpPr txBox="1"/>
          <p:nvPr/>
        </p:nvSpPr>
        <p:spPr>
          <a:xfrm>
            <a:off x="875995" y="4791456"/>
            <a:ext cx="2467051"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高性能向量数据库，支持Agent记忆与知识检索</a:t>
            </a:r>
            <a:endParaRPr lang="en-US" sz="900" dirty="0"/>
          </a:p>
        </p:txBody>
      </p:sp>
      <p:sp>
        <p:nvSpPr>
          <p:cNvPr id="48" name="Text 42"/>
          <p:cNvSpPr txBox="1"/>
          <p:nvPr/>
        </p:nvSpPr>
        <p:spPr>
          <a:xfrm>
            <a:off x="4460443" y="1371600"/>
            <a:ext cx="1100938" cy="162763"/>
          </a:xfrm>
          <a:prstGeom prst="rect">
            <a:avLst/>
          </a:prstGeom>
          <a:noFill/>
          <a:ln/>
        </p:spPr>
        <p:txBody>
          <a:bodyPr wrap="square" lIns="0" tIns="0" rIns="0" bIns="0" rtlCol="0" anchor="ctr"/>
          <a:lstStyle/>
          <a:p>
            <a:pPr algn="l" indent="0" marL="0">
              <a:buNone/>
            </a:pPr>
            <a:r>
              <a:rPr lang="en-US" sz="1000" b="1" dirty="0">
                <a:solidFill>
                  <a:srgbClr val="111827"/>
                </a:solidFill>
                <a:latin typeface="Inter" pitchFamily="34" charset="0"/>
                <a:ea typeface="Inter" pitchFamily="34" charset="-122"/>
                <a:cs typeface="Inter" pitchFamily="34" charset="-120"/>
              </a:rPr>
              <a:t>Agentic OS项目</a:t>
            </a:r>
            <a:endParaRPr lang="en-US" sz="1000" dirty="0"/>
          </a:p>
        </p:txBody>
      </p:sp>
      <p:sp>
        <p:nvSpPr>
          <p:cNvPr id="49" name="Shape 43"/>
          <p:cNvSpPr/>
          <p:nvPr/>
        </p:nvSpPr>
        <p:spPr>
          <a:xfrm>
            <a:off x="4460443" y="1628546"/>
            <a:ext cx="3419856" cy="981151"/>
          </a:xfrm>
          <a:prstGeom prst="roundRect">
            <a:avLst>
              <a:gd name="adj" fmla="val 7239"/>
            </a:avLst>
          </a:prstGeom>
          <a:noFill/>
          <a:ln w="12700">
            <a:solidFill>
              <a:srgbClr val="E5E7EB"/>
            </a:solidFill>
            <a:prstDash val="solid"/>
          </a:ln>
          <a:effectLst>
            <a:outerShdw sx="100000" sy="100000" kx="0" ky="0" algn="bl" rotWithShape="0" blurRad="25400" dist="12700" dir="5400000">
              <a:srgbClr val="000000">
                <a:alpha val="5000"/>
              </a:srgbClr>
            </a:outerShdw>
          </a:effectLst>
        </p:spPr>
      </p:sp>
      <p:sp>
        <p:nvSpPr>
          <p:cNvPr id="50" name="Shape 44"/>
          <p:cNvSpPr/>
          <p:nvPr/>
        </p:nvSpPr>
        <p:spPr>
          <a:xfrm>
            <a:off x="4460443" y="2686507"/>
            <a:ext cx="3419856" cy="981151"/>
          </a:xfrm>
          <a:prstGeom prst="roundRect">
            <a:avLst>
              <a:gd name="adj" fmla="val 7239"/>
            </a:avLst>
          </a:prstGeom>
          <a:noFill/>
          <a:ln w="12700">
            <a:solidFill>
              <a:srgbClr val="E5E7EB"/>
            </a:solidFill>
            <a:prstDash val="solid"/>
          </a:ln>
          <a:effectLst>
            <a:outerShdw sx="100000" sy="100000" kx="0" ky="0" algn="bl" rotWithShape="0" blurRad="25400" dist="12700" dir="5400000">
              <a:srgbClr val="000000">
                <a:alpha val="5000"/>
              </a:srgbClr>
            </a:outerShdw>
          </a:effectLst>
        </p:spPr>
      </p:sp>
      <p:sp>
        <p:nvSpPr>
          <p:cNvPr id="51" name="Text 45"/>
          <p:cNvSpPr txBox="1"/>
          <p:nvPr/>
        </p:nvSpPr>
        <p:spPr>
          <a:xfrm>
            <a:off x="4584802" y="1752905"/>
            <a:ext cx="933602" cy="143561"/>
          </a:xfrm>
          <a:prstGeom prst="rect">
            <a:avLst/>
          </a:prstGeom>
          <a:noFill/>
          <a:ln/>
        </p:spPr>
        <p:txBody>
          <a:bodyPr wrap="square" lIns="0" tIns="0" rIns="0" bIns="0" rtlCol="0" anchor="ctr"/>
          <a:lstStyle/>
          <a:p>
            <a:pPr algn="l" indent="0" marL="0">
              <a:buNone/>
            </a:pPr>
            <a:r>
              <a:rPr lang="en-US" sz="900" b="1" dirty="0">
                <a:solidFill>
                  <a:srgbClr val="111827"/>
                </a:solidFill>
                <a:latin typeface="Inter" pitchFamily="34" charset="0"/>
                <a:ea typeface="Inter" pitchFamily="34" charset="-122"/>
                <a:cs typeface="Inter" pitchFamily="34" charset="-120"/>
              </a:rPr>
              <a:t>开源Agentic OS</a:t>
            </a:r>
            <a:endParaRPr lang="en-US" sz="900" dirty="0"/>
          </a:p>
        </p:txBody>
      </p:sp>
      <p:pic>
        <p:nvPicPr>
          <p:cNvPr id="52" name="Image 4" descr="preencoded.png">    </p:cNvPr>
          <p:cNvPicPr>
            <a:picLocks noChangeAspect="1"/>
          </p:cNvPicPr>
          <p:nvPr/>
        </p:nvPicPr>
        <p:blipFill>
          <a:blip r:embed="rId5"/>
          <a:srcRect l="0" r="0" t="0" b="0"/>
          <a:stretch/>
        </p:blipFill>
        <p:spPr>
          <a:xfrm>
            <a:off x="7597750" y="1752905"/>
            <a:ext cx="152705" cy="152705"/>
          </a:xfrm>
          <a:prstGeom prst="rect">
            <a:avLst/>
          </a:prstGeom>
        </p:spPr>
      </p:pic>
      <p:sp>
        <p:nvSpPr>
          <p:cNvPr id="53" name="Text 46"/>
          <p:cNvSpPr txBox="1"/>
          <p:nvPr/>
        </p:nvSpPr>
        <p:spPr>
          <a:xfrm>
            <a:off x="4584802" y="2809951"/>
            <a:ext cx="972007" cy="143561"/>
          </a:xfrm>
          <a:prstGeom prst="rect">
            <a:avLst/>
          </a:prstGeom>
          <a:noFill/>
          <a:ln/>
        </p:spPr>
        <p:txBody>
          <a:bodyPr wrap="square" lIns="0" tIns="0" rIns="0" bIns="0" rtlCol="0" anchor="ctr"/>
          <a:lstStyle/>
          <a:p>
            <a:pPr algn="l" indent="0" marL="0">
              <a:buNone/>
            </a:pPr>
            <a:r>
              <a:rPr lang="en-US" sz="900" b="1" dirty="0">
                <a:solidFill>
                  <a:srgbClr val="111827"/>
                </a:solidFill>
                <a:latin typeface="Inter" pitchFamily="34" charset="0"/>
                <a:ea typeface="Inter" pitchFamily="34" charset="-122"/>
                <a:cs typeface="Inter" pitchFamily="34" charset="-120"/>
              </a:rPr>
              <a:t>商业Agentic平台</a:t>
            </a:r>
            <a:endParaRPr lang="en-US" sz="900" dirty="0"/>
          </a:p>
        </p:txBody>
      </p:sp>
      <p:sp>
        <p:nvSpPr>
          <p:cNvPr id="54" name="Text 47"/>
          <p:cNvSpPr txBox="1"/>
          <p:nvPr/>
        </p:nvSpPr>
        <p:spPr>
          <a:xfrm>
            <a:off x="4660697" y="2057400"/>
            <a:ext cx="505663" cy="114300"/>
          </a:xfrm>
          <a:prstGeom prst="rect">
            <a:avLst/>
          </a:prstGeom>
          <a:noFill/>
          <a:ln/>
        </p:spPr>
        <p:txBody>
          <a:bodyPr wrap="square" lIns="0" tIns="0" rIns="0" bIns="0" rtlCol="0" anchor="ctr"/>
          <a:lstStyle/>
          <a:p>
            <a:pPr algn="l" indent="0" marL="0">
              <a:buNone/>
            </a:pPr>
            <a:r>
              <a:rPr lang="en-US" sz="800" dirty="0">
                <a:solidFill>
                  <a:srgbClr val="111827"/>
                </a:solidFill>
                <a:latin typeface="Inter" pitchFamily="34" charset="0"/>
                <a:ea typeface="Inter" pitchFamily="34" charset="-122"/>
                <a:cs typeface="Inter" pitchFamily="34" charset="-120"/>
              </a:rPr>
              <a:t>SuperAGI</a:t>
            </a:r>
            <a:endParaRPr lang="en-US" sz="800" dirty="0"/>
          </a:p>
        </p:txBody>
      </p:sp>
      <p:sp>
        <p:nvSpPr>
          <p:cNvPr id="55" name="Text 48"/>
          <p:cNvSpPr txBox="1"/>
          <p:nvPr/>
        </p:nvSpPr>
        <p:spPr>
          <a:xfrm>
            <a:off x="5274259" y="2057400"/>
            <a:ext cx="476402" cy="114300"/>
          </a:xfrm>
          <a:prstGeom prst="rect">
            <a:avLst/>
          </a:prstGeom>
          <a:noFill/>
          <a:ln/>
        </p:spPr>
        <p:txBody>
          <a:bodyPr wrap="square" lIns="0" tIns="0" rIns="0" bIns="0" rtlCol="0" anchor="ctr"/>
          <a:lstStyle/>
          <a:p>
            <a:pPr algn="l" indent="0" marL="0">
              <a:buNone/>
            </a:pPr>
            <a:r>
              <a:rPr lang="en-US" sz="800" dirty="0">
                <a:solidFill>
                  <a:srgbClr val="111827"/>
                </a:solidFill>
                <a:latin typeface="Inter" pitchFamily="34" charset="0"/>
                <a:ea typeface="Inter" pitchFamily="34" charset="-122"/>
                <a:cs typeface="Inter" pitchFamily="34" charset="-120"/>
              </a:rPr>
              <a:t>AutoGen</a:t>
            </a:r>
            <a:endParaRPr lang="en-US" sz="800" dirty="0"/>
          </a:p>
        </p:txBody>
      </p:sp>
      <p:sp>
        <p:nvSpPr>
          <p:cNvPr id="56" name="Text 49"/>
          <p:cNvSpPr txBox="1"/>
          <p:nvPr/>
        </p:nvSpPr>
        <p:spPr>
          <a:xfrm>
            <a:off x="5856732" y="2057400"/>
            <a:ext cx="400507" cy="114300"/>
          </a:xfrm>
          <a:prstGeom prst="rect">
            <a:avLst/>
          </a:prstGeom>
          <a:noFill/>
          <a:ln/>
        </p:spPr>
        <p:txBody>
          <a:bodyPr wrap="square" lIns="0" tIns="0" rIns="0" bIns="0" rtlCol="0" anchor="ctr"/>
          <a:lstStyle/>
          <a:p>
            <a:pPr algn="l" indent="0" marL="0">
              <a:buNone/>
            </a:pPr>
            <a:r>
              <a:rPr lang="en-US" sz="800" dirty="0">
                <a:solidFill>
                  <a:srgbClr val="111827"/>
                </a:solidFill>
                <a:latin typeface="Inter" pitchFamily="34" charset="0"/>
                <a:ea typeface="Inter" pitchFamily="34" charset="-122"/>
                <a:cs typeface="Inter" pitchFamily="34" charset="-120"/>
              </a:rPr>
              <a:t>CrewAI</a:t>
            </a:r>
            <a:endParaRPr lang="en-US" sz="800" dirty="0"/>
          </a:p>
        </p:txBody>
      </p:sp>
      <p:sp>
        <p:nvSpPr>
          <p:cNvPr id="57" name="Text 50"/>
          <p:cNvSpPr txBox="1"/>
          <p:nvPr/>
        </p:nvSpPr>
        <p:spPr>
          <a:xfrm>
            <a:off x="6367882" y="2057400"/>
            <a:ext cx="562356" cy="114300"/>
          </a:xfrm>
          <a:prstGeom prst="rect">
            <a:avLst/>
          </a:prstGeom>
          <a:noFill/>
          <a:ln/>
        </p:spPr>
        <p:txBody>
          <a:bodyPr wrap="square" lIns="0" tIns="0" rIns="0" bIns="0" rtlCol="0" anchor="ctr"/>
          <a:lstStyle/>
          <a:p>
            <a:pPr algn="l" indent="0" marL="0">
              <a:buNone/>
            </a:pPr>
            <a:r>
              <a:rPr lang="en-US" sz="800" dirty="0">
                <a:solidFill>
                  <a:srgbClr val="111827"/>
                </a:solidFill>
                <a:latin typeface="Inter" pitchFamily="34" charset="0"/>
                <a:ea typeface="Inter" pitchFamily="34" charset="-122"/>
                <a:cs typeface="Inter" pitchFamily="34" charset="-120"/>
              </a:rPr>
              <a:t>LangChain</a:t>
            </a:r>
            <a:endParaRPr lang="en-US" sz="800" dirty="0"/>
          </a:p>
        </p:txBody>
      </p:sp>
      <p:sp>
        <p:nvSpPr>
          <p:cNvPr id="58" name="Text 51"/>
          <p:cNvSpPr txBox="1"/>
          <p:nvPr/>
        </p:nvSpPr>
        <p:spPr>
          <a:xfrm>
            <a:off x="4584802" y="2333549"/>
            <a:ext cx="2238451"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Agent操作系统，任务规划与资源调度框架</a:t>
            </a:r>
            <a:endParaRPr lang="en-US" sz="900" dirty="0"/>
          </a:p>
        </p:txBody>
      </p:sp>
      <p:pic>
        <p:nvPicPr>
          <p:cNvPr id="59" name="Image 5" descr="preencoded.png">    </p:cNvPr>
          <p:cNvPicPr>
            <a:picLocks noChangeAspect="1"/>
          </p:cNvPicPr>
          <p:nvPr/>
        </p:nvPicPr>
        <p:blipFill>
          <a:blip r:embed="rId6"/>
          <a:srcRect l="0" r="0" t="-100" b="-100"/>
          <a:stretch/>
        </p:blipFill>
        <p:spPr>
          <a:xfrm>
            <a:off x="7636154" y="2809951"/>
            <a:ext cx="114300" cy="152705"/>
          </a:xfrm>
          <a:prstGeom prst="rect">
            <a:avLst/>
          </a:prstGeom>
        </p:spPr>
      </p:pic>
      <p:sp>
        <p:nvSpPr>
          <p:cNvPr id="60" name="Text 52"/>
          <p:cNvSpPr txBox="1"/>
          <p:nvPr/>
        </p:nvSpPr>
        <p:spPr>
          <a:xfrm>
            <a:off x="4660697" y="3114446"/>
            <a:ext cx="676656" cy="114300"/>
          </a:xfrm>
          <a:prstGeom prst="rect">
            <a:avLst/>
          </a:prstGeom>
          <a:noFill/>
          <a:ln/>
        </p:spPr>
        <p:txBody>
          <a:bodyPr wrap="square" lIns="0" tIns="0" rIns="0" bIns="0" rtlCol="0" anchor="ctr"/>
          <a:lstStyle/>
          <a:p>
            <a:pPr algn="l" indent="0" marL="0">
              <a:buNone/>
            </a:pPr>
            <a:r>
              <a:rPr lang="en-US" sz="800" dirty="0">
                <a:solidFill>
                  <a:srgbClr val="111827"/>
                </a:solidFill>
                <a:latin typeface="Inter" pitchFamily="34" charset="0"/>
                <a:ea typeface="Inter" pitchFamily="34" charset="-122"/>
                <a:cs typeface="Inter" pitchFamily="34" charset="-120"/>
              </a:rPr>
              <a:t>Anthropic OS</a:t>
            </a:r>
            <a:endParaRPr lang="en-US" sz="800" dirty="0"/>
          </a:p>
        </p:txBody>
      </p:sp>
      <p:sp>
        <p:nvSpPr>
          <p:cNvPr id="61" name="Text 53"/>
          <p:cNvSpPr txBox="1"/>
          <p:nvPr/>
        </p:nvSpPr>
        <p:spPr>
          <a:xfrm>
            <a:off x="5448910" y="3114446"/>
            <a:ext cx="400507" cy="114300"/>
          </a:xfrm>
          <a:prstGeom prst="rect">
            <a:avLst/>
          </a:prstGeom>
          <a:noFill/>
          <a:ln/>
        </p:spPr>
        <p:txBody>
          <a:bodyPr wrap="square" lIns="0" tIns="0" rIns="0" bIns="0" rtlCol="0" anchor="ctr"/>
          <a:lstStyle/>
          <a:p>
            <a:pPr algn="l" indent="0" marL="0">
              <a:buNone/>
            </a:pPr>
            <a:r>
              <a:rPr lang="en-US" sz="800" dirty="0">
                <a:solidFill>
                  <a:srgbClr val="111827"/>
                </a:solidFill>
                <a:latin typeface="Inter" pitchFamily="34" charset="0"/>
                <a:ea typeface="Inter" pitchFamily="34" charset="-122"/>
                <a:cs typeface="Inter" pitchFamily="34" charset="-120"/>
              </a:rPr>
              <a:t>Cogniti</a:t>
            </a:r>
            <a:endParaRPr lang="en-US" sz="800" dirty="0"/>
          </a:p>
        </p:txBody>
      </p:sp>
      <p:sp>
        <p:nvSpPr>
          <p:cNvPr id="62" name="Text 54"/>
          <p:cNvSpPr txBox="1"/>
          <p:nvPr/>
        </p:nvSpPr>
        <p:spPr>
          <a:xfrm>
            <a:off x="5958230" y="3114446"/>
            <a:ext cx="534010" cy="114300"/>
          </a:xfrm>
          <a:prstGeom prst="rect">
            <a:avLst/>
          </a:prstGeom>
          <a:noFill/>
          <a:ln/>
        </p:spPr>
        <p:txBody>
          <a:bodyPr wrap="square" lIns="0" tIns="0" rIns="0" bIns="0" rtlCol="0" anchor="ctr"/>
          <a:lstStyle/>
          <a:p>
            <a:pPr algn="l" indent="0" marL="0">
              <a:buNone/>
            </a:pPr>
            <a:r>
              <a:rPr lang="en-US" sz="800" dirty="0">
                <a:solidFill>
                  <a:srgbClr val="111827"/>
                </a:solidFill>
                <a:latin typeface="Inter" pitchFamily="34" charset="0"/>
                <a:ea typeface="Inter" pitchFamily="34" charset="-122"/>
                <a:cs typeface="Inter" pitchFamily="34" charset="-120"/>
              </a:rPr>
              <a:t>AgentOps</a:t>
            </a:r>
            <a:endParaRPr lang="en-US" sz="800" dirty="0"/>
          </a:p>
        </p:txBody>
      </p:sp>
      <p:sp>
        <p:nvSpPr>
          <p:cNvPr id="63" name="Text 55"/>
          <p:cNvSpPr txBox="1"/>
          <p:nvPr/>
        </p:nvSpPr>
        <p:spPr>
          <a:xfrm>
            <a:off x="6597396" y="3114446"/>
            <a:ext cx="391363" cy="114300"/>
          </a:xfrm>
          <a:prstGeom prst="rect">
            <a:avLst/>
          </a:prstGeom>
          <a:noFill/>
          <a:ln/>
        </p:spPr>
        <p:txBody>
          <a:bodyPr wrap="square" lIns="0" tIns="0" rIns="0" bIns="0" rtlCol="0" anchor="ctr"/>
          <a:lstStyle/>
          <a:p>
            <a:pPr algn="l" indent="0" marL="0">
              <a:buNone/>
            </a:pPr>
            <a:r>
              <a:rPr lang="en-US" sz="800" dirty="0">
                <a:solidFill>
                  <a:srgbClr val="111827"/>
                </a:solidFill>
                <a:latin typeface="Inter" pitchFamily="34" charset="0"/>
                <a:ea typeface="Inter" pitchFamily="34" charset="-122"/>
                <a:cs typeface="Inter" pitchFamily="34" charset="-120"/>
              </a:rPr>
              <a:t>FluidAI</a:t>
            </a:r>
            <a:endParaRPr lang="en-US" sz="800" dirty="0"/>
          </a:p>
        </p:txBody>
      </p:sp>
      <p:sp>
        <p:nvSpPr>
          <p:cNvPr id="64" name="Text 56"/>
          <p:cNvSpPr txBox="1"/>
          <p:nvPr/>
        </p:nvSpPr>
        <p:spPr>
          <a:xfrm>
            <a:off x="4584802" y="3390595"/>
            <a:ext cx="2067458"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企业级Agentic OS解决方案与生态系统</a:t>
            </a:r>
            <a:endParaRPr lang="en-US" sz="900" dirty="0"/>
          </a:p>
        </p:txBody>
      </p:sp>
      <p:sp>
        <p:nvSpPr>
          <p:cNvPr id="65" name="Text 57"/>
          <p:cNvSpPr txBox="1"/>
          <p:nvPr/>
        </p:nvSpPr>
        <p:spPr>
          <a:xfrm>
            <a:off x="4460443" y="3829507"/>
            <a:ext cx="1167689" cy="162763"/>
          </a:xfrm>
          <a:prstGeom prst="rect">
            <a:avLst/>
          </a:prstGeom>
          <a:noFill/>
          <a:ln/>
        </p:spPr>
        <p:txBody>
          <a:bodyPr wrap="square" lIns="0" tIns="0" rIns="0" bIns="0" rtlCol="0" anchor="ctr"/>
          <a:lstStyle/>
          <a:p>
            <a:pPr algn="l" indent="0" marL="0">
              <a:buNone/>
            </a:pPr>
            <a:r>
              <a:rPr lang="en-US" sz="1000" b="1" dirty="0">
                <a:solidFill>
                  <a:srgbClr val="111827"/>
                </a:solidFill>
                <a:latin typeface="Inter" pitchFamily="34" charset="0"/>
                <a:ea typeface="Inter" pitchFamily="34" charset="-122"/>
                <a:cs typeface="Inter" pitchFamily="34" charset="-120"/>
              </a:rPr>
              <a:t>工具使用与交互层</a:t>
            </a:r>
            <a:endParaRPr lang="en-US" sz="1000" dirty="0"/>
          </a:p>
        </p:txBody>
      </p:sp>
      <p:sp>
        <p:nvSpPr>
          <p:cNvPr id="66" name="Shape 58"/>
          <p:cNvSpPr/>
          <p:nvPr/>
        </p:nvSpPr>
        <p:spPr>
          <a:xfrm>
            <a:off x="4460443" y="4086454"/>
            <a:ext cx="3419856" cy="981151"/>
          </a:xfrm>
          <a:prstGeom prst="roundRect">
            <a:avLst>
              <a:gd name="adj" fmla="val 7239"/>
            </a:avLst>
          </a:prstGeom>
          <a:noFill/>
          <a:ln w="12700">
            <a:solidFill>
              <a:srgbClr val="E5E7EB"/>
            </a:solidFill>
            <a:prstDash val="solid"/>
          </a:ln>
          <a:effectLst>
            <a:outerShdw sx="100000" sy="100000" kx="0" ky="0" algn="bl" rotWithShape="0" blurRad="25400" dist="12700" dir="5400000">
              <a:srgbClr val="000000">
                <a:alpha val="5000"/>
              </a:srgbClr>
            </a:outerShdw>
          </a:effectLst>
        </p:spPr>
      </p:sp>
      <p:sp>
        <p:nvSpPr>
          <p:cNvPr id="67" name="Text 59"/>
          <p:cNvSpPr txBox="1"/>
          <p:nvPr/>
        </p:nvSpPr>
        <p:spPr>
          <a:xfrm>
            <a:off x="4584802" y="4209898"/>
            <a:ext cx="886054" cy="143561"/>
          </a:xfrm>
          <a:prstGeom prst="rect">
            <a:avLst/>
          </a:prstGeom>
          <a:noFill/>
          <a:ln/>
        </p:spPr>
        <p:txBody>
          <a:bodyPr wrap="square" lIns="0" tIns="0" rIns="0" bIns="0" rtlCol="0" anchor="ctr"/>
          <a:lstStyle/>
          <a:p>
            <a:pPr algn="l" indent="0" marL="0">
              <a:buNone/>
            </a:pPr>
            <a:r>
              <a:rPr lang="en-US" sz="900" b="1" dirty="0">
                <a:solidFill>
                  <a:srgbClr val="111827"/>
                </a:solidFill>
                <a:latin typeface="Inter" pitchFamily="34" charset="0"/>
                <a:ea typeface="Inter" pitchFamily="34" charset="-122"/>
                <a:cs typeface="Inter" pitchFamily="34" charset="-120"/>
              </a:rPr>
              <a:t>Computer Use</a:t>
            </a:r>
            <a:endParaRPr lang="en-US" sz="900" dirty="0"/>
          </a:p>
        </p:txBody>
      </p:sp>
      <p:pic>
        <p:nvPicPr>
          <p:cNvPr id="68" name="Image 6" descr="preencoded.png">    </p:cNvPr>
          <p:cNvPicPr>
            <a:picLocks noChangeAspect="1"/>
          </p:cNvPicPr>
          <p:nvPr/>
        </p:nvPicPr>
        <p:blipFill>
          <a:blip r:embed="rId7"/>
          <a:srcRect l="-33" r="-33" t="0" b="0"/>
          <a:stretch/>
        </p:blipFill>
        <p:spPr>
          <a:xfrm>
            <a:off x="7578547" y="4209898"/>
            <a:ext cx="171907" cy="152705"/>
          </a:xfrm>
          <a:prstGeom prst="rect">
            <a:avLst/>
          </a:prstGeom>
        </p:spPr>
      </p:pic>
      <p:sp>
        <p:nvSpPr>
          <p:cNvPr id="69" name="Text 60"/>
          <p:cNvSpPr txBox="1"/>
          <p:nvPr/>
        </p:nvSpPr>
        <p:spPr>
          <a:xfrm>
            <a:off x="4660697" y="4515307"/>
            <a:ext cx="514807" cy="114300"/>
          </a:xfrm>
          <a:prstGeom prst="rect">
            <a:avLst/>
          </a:prstGeom>
          <a:noFill/>
          <a:ln/>
        </p:spPr>
        <p:txBody>
          <a:bodyPr wrap="square" lIns="0" tIns="0" rIns="0" bIns="0" rtlCol="0" anchor="ctr"/>
          <a:lstStyle/>
          <a:p>
            <a:pPr algn="l" indent="0" marL="0">
              <a:buNone/>
            </a:pPr>
            <a:r>
              <a:rPr lang="en-US" sz="800" dirty="0">
                <a:solidFill>
                  <a:srgbClr val="111827"/>
                </a:solidFill>
                <a:latin typeface="Inter" pitchFamily="34" charset="0"/>
                <a:ea typeface="Inter" pitchFamily="34" charset="-122"/>
                <a:cs typeface="Inter" pitchFamily="34" charset="-120"/>
              </a:rPr>
              <a:t>Anthropic</a:t>
            </a:r>
            <a:endParaRPr lang="en-US" sz="800" dirty="0"/>
          </a:p>
        </p:txBody>
      </p:sp>
      <p:sp>
        <p:nvSpPr>
          <p:cNvPr id="70" name="Text 61"/>
          <p:cNvSpPr txBox="1"/>
          <p:nvPr/>
        </p:nvSpPr>
        <p:spPr>
          <a:xfrm>
            <a:off x="5287975" y="4515307"/>
            <a:ext cx="648310" cy="114300"/>
          </a:xfrm>
          <a:prstGeom prst="rect">
            <a:avLst/>
          </a:prstGeom>
          <a:noFill/>
          <a:ln/>
        </p:spPr>
        <p:txBody>
          <a:bodyPr wrap="square" lIns="0" tIns="0" rIns="0" bIns="0" rtlCol="0" anchor="ctr"/>
          <a:lstStyle/>
          <a:p>
            <a:pPr algn="l" indent="0" marL="0">
              <a:buNone/>
            </a:pPr>
            <a:r>
              <a:rPr lang="en-US" sz="800" dirty="0">
                <a:solidFill>
                  <a:srgbClr val="111827"/>
                </a:solidFill>
                <a:latin typeface="Inter" pitchFamily="34" charset="0"/>
                <a:ea typeface="Inter" pitchFamily="34" charset="-122"/>
                <a:cs typeface="Inter" pitchFamily="34" charset="-120"/>
              </a:rPr>
              <a:t>OpenAI CUA</a:t>
            </a:r>
            <a:endParaRPr lang="en-US" sz="800" dirty="0"/>
          </a:p>
        </p:txBody>
      </p:sp>
      <p:sp>
        <p:nvSpPr>
          <p:cNvPr id="71" name="Text 62"/>
          <p:cNvSpPr txBox="1"/>
          <p:nvPr/>
        </p:nvSpPr>
        <p:spPr>
          <a:xfrm>
            <a:off x="4584802" y="4791456"/>
            <a:ext cx="1810512"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模型控制UI界面交互与自动化操作</a:t>
            </a:r>
            <a:endParaRPr lang="en-US" sz="900" dirty="0"/>
          </a:p>
        </p:txBody>
      </p:sp>
      <p:sp>
        <p:nvSpPr>
          <p:cNvPr id="72" name="Text 63"/>
          <p:cNvSpPr txBox="1"/>
          <p:nvPr/>
        </p:nvSpPr>
        <p:spPr>
          <a:xfrm>
            <a:off x="8169250" y="1371600"/>
            <a:ext cx="1167689" cy="162763"/>
          </a:xfrm>
          <a:prstGeom prst="rect">
            <a:avLst/>
          </a:prstGeom>
          <a:noFill/>
          <a:ln/>
        </p:spPr>
        <p:txBody>
          <a:bodyPr wrap="square" lIns="0" tIns="0" rIns="0" bIns="0" rtlCol="0" anchor="ctr"/>
          <a:lstStyle/>
          <a:p>
            <a:pPr algn="l" indent="0" marL="0">
              <a:buNone/>
            </a:pPr>
            <a:r>
              <a:rPr lang="en-US" sz="1000" b="1" dirty="0">
                <a:solidFill>
                  <a:srgbClr val="BE185D"/>
                </a:solidFill>
                <a:latin typeface="Inter" pitchFamily="34" charset="0"/>
                <a:ea typeface="Inter" pitchFamily="34" charset="-122"/>
                <a:cs typeface="Inter" pitchFamily="34" charset="-120"/>
              </a:rPr>
              <a:t>开发环境与框架层</a:t>
            </a:r>
            <a:endParaRPr lang="en-US" sz="1000" dirty="0"/>
          </a:p>
        </p:txBody>
      </p:sp>
      <p:sp>
        <p:nvSpPr>
          <p:cNvPr id="73" name="Shape 64"/>
          <p:cNvSpPr/>
          <p:nvPr/>
        </p:nvSpPr>
        <p:spPr>
          <a:xfrm>
            <a:off x="8169250" y="1628546"/>
            <a:ext cx="3419856" cy="981151"/>
          </a:xfrm>
          <a:prstGeom prst="roundRect">
            <a:avLst>
              <a:gd name="adj" fmla="val 7239"/>
            </a:avLst>
          </a:prstGeom>
          <a:solidFill>
            <a:srgbClr val="FDF2F8"/>
          </a:solidFill>
          <a:ln w="12700">
            <a:solidFill>
              <a:srgbClr val="E5E7EB"/>
            </a:solidFill>
            <a:prstDash val="solid"/>
          </a:ln>
          <a:effectLst>
            <a:outerShdw sx="100000" sy="100000" kx="0" ky="0" algn="bl" rotWithShape="0" blurRad="25400" dist="12700" dir="5400000">
              <a:srgbClr val="000000">
                <a:alpha val="5000"/>
              </a:srgbClr>
            </a:outerShdw>
          </a:effectLst>
        </p:spPr>
      </p:sp>
      <p:sp>
        <p:nvSpPr>
          <p:cNvPr id="74" name="Shape 65"/>
          <p:cNvSpPr/>
          <p:nvPr/>
        </p:nvSpPr>
        <p:spPr>
          <a:xfrm>
            <a:off x="8169250" y="2686507"/>
            <a:ext cx="3419856" cy="981151"/>
          </a:xfrm>
          <a:prstGeom prst="roundRect">
            <a:avLst>
              <a:gd name="adj" fmla="val 7239"/>
            </a:avLst>
          </a:prstGeom>
          <a:solidFill>
            <a:srgbClr val="FDF2F8"/>
          </a:solidFill>
          <a:ln w="12700">
            <a:solidFill>
              <a:srgbClr val="E5E7EB"/>
            </a:solidFill>
            <a:prstDash val="solid"/>
          </a:ln>
          <a:effectLst>
            <a:outerShdw sx="100000" sy="100000" kx="0" ky="0" algn="bl" rotWithShape="0" blurRad="25400" dist="12700" dir="5400000">
              <a:srgbClr val="000000">
                <a:alpha val="5000"/>
              </a:srgbClr>
            </a:outerShdw>
          </a:effectLst>
        </p:spPr>
      </p:sp>
      <p:sp>
        <p:nvSpPr>
          <p:cNvPr id="75" name="Text 66"/>
          <p:cNvSpPr txBox="1"/>
          <p:nvPr/>
        </p:nvSpPr>
        <p:spPr>
          <a:xfrm>
            <a:off x="8292694" y="1752905"/>
            <a:ext cx="1200607" cy="143561"/>
          </a:xfrm>
          <a:prstGeom prst="rect">
            <a:avLst/>
          </a:prstGeom>
          <a:noFill/>
          <a:ln/>
        </p:spPr>
        <p:txBody>
          <a:bodyPr wrap="square" lIns="0" tIns="0" rIns="0" bIns="0" rtlCol="0" anchor="ctr"/>
          <a:lstStyle/>
          <a:p>
            <a:pPr algn="l" indent="0" marL="0">
              <a:buNone/>
            </a:pPr>
            <a:r>
              <a:rPr lang="en-US" sz="900" b="1" dirty="0">
                <a:solidFill>
                  <a:srgbClr val="DB2777"/>
                </a:solidFill>
                <a:latin typeface="Inter" pitchFamily="34" charset="0"/>
                <a:ea typeface="Inter" pitchFamily="34" charset="-122"/>
                <a:cs typeface="Inter" pitchFamily="34" charset="-120"/>
              </a:rPr>
              <a:t>Agent开发环境(ADE)</a:t>
            </a:r>
            <a:endParaRPr lang="en-US" sz="900" dirty="0"/>
          </a:p>
        </p:txBody>
      </p:sp>
      <p:pic>
        <p:nvPicPr>
          <p:cNvPr id="76" name="Image 7" descr="preencoded.png">    </p:cNvPr>
          <p:cNvPicPr>
            <a:picLocks noChangeAspect="1"/>
          </p:cNvPicPr>
          <p:nvPr/>
        </p:nvPicPr>
        <p:blipFill>
          <a:blip r:embed="rId8"/>
          <a:srcRect l="0" r="0" t="-180" b="-180"/>
          <a:stretch/>
        </p:blipFill>
        <p:spPr>
          <a:xfrm>
            <a:off x="11268151" y="1752905"/>
            <a:ext cx="190195" cy="152705"/>
          </a:xfrm>
          <a:prstGeom prst="rect">
            <a:avLst/>
          </a:prstGeom>
        </p:spPr>
      </p:pic>
      <p:sp>
        <p:nvSpPr>
          <p:cNvPr id="77" name="Text 67"/>
          <p:cNvSpPr txBox="1"/>
          <p:nvPr/>
        </p:nvSpPr>
        <p:spPr>
          <a:xfrm>
            <a:off x="8292694" y="2809951"/>
            <a:ext cx="781812" cy="143561"/>
          </a:xfrm>
          <a:prstGeom prst="rect">
            <a:avLst/>
          </a:prstGeom>
          <a:noFill/>
          <a:ln/>
        </p:spPr>
        <p:txBody>
          <a:bodyPr wrap="square" lIns="0" tIns="0" rIns="0" bIns="0" rtlCol="0" anchor="ctr"/>
          <a:lstStyle/>
          <a:p>
            <a:pPr algn="l" indent="0" marL="0">
              <a:buNone/>
            </a:pPr>
            <a:r>
              <a:rPr lang="en-US" sz="900" b="1" dirty="0">
                <a:solidFill>
                  <a:srgbClr val="DB2777"/>
                </a:solidFill>
                <a:latin typeface="Inter" pitchFamily="34" charset="0"/>
                <a:ea typeface="Inter" pitchFamily="34" charset="-122"/>
                <a:cs typeface="Inter" pitchFamily="34" charset="-120"/>
              </a:rPr>
              <a:t>多智能体编排</a:t>
            </a:r>
            <a:endParaRPr lang="en-US" sz="900" dirty="0"/>
          </a:p>
        </p:txBody>
      </p:sp>
      <p:sp>
        <p:nvSpPr>
          <p:cNvPr id="78" name="Shape 68"/>
          <p:cNvSpPr/>
          <p:nvPr/>
        </p:nvSpPr>
        <p:spPr>
          <a:xfrm>
            <a:off x="8292694" y="2018995"/>
            <a:ext cx="371246" cy="200254"/>
          </a:xfrm>
          <a:prstGeom prst="roundRect">
            <a:avLst>
              <a:gd name="adj" fmla="val 260926"/>
            </a:avLst>
          </a:prstGeom>
          <a:solidFill>
            <a:srgbClr val="FCE7F3"/>
          </a:solidFill>
          <a:ln/>
        </p:spPr>
      </p:sp>
      <p:sp>
        <p:nvSpPr>
          <p:cNvPr id="79" name="Shape 69"/>
          <p:cNvSpPr/>
          <p:nvPr/>
        </p:nvSpPr>
        <p:spPr>
          <a:xfrm>
            <a:off x="8698687" y="2018995"/>
            <a:ext cx="333756" cy="200254"/>
          </a:xfrm>
          <a:prstGeom prst="roundRect">
            <a:avLst>
              <a:gd name="adj" fmla="val 260926"/>
            </a:avLst>
          </a:prstGeom>
          <a:solidFill>
            <a:srgbClr val="FCE7F3"/>
          </a:solidFill>
          <a:ln/>
        </p:spPr>
      </p:sp>
      <p:sp>
        <p:nvSpPr>
          <p:cNvPr id="80" name="Shape 70"/>
          <p:cNvSpPr/>
          <p:nvPr/>
        </p:nvSpPr>
        <p:spPr>
          <a:xfrm>
            <a:off x="9060790" y="2018995"/>
            <a:ext cx="390449" cy="200254"/>
          </a:xfrm>
          <a:prstGeom prst="roundRect">
            <a:avLst>
              <a:gd name="adj" fmla="val 260926"/>
            </a:avLst>
          </a:prstGeom>
          <a:solidFill>
            <a:srgbClr val="FCE7F3"/>
          </a:solidFill>
          <a:ln/>
        </p:spPr>
      </p:sp>
      <p:sp>
        <p:nvSpPr>
          <p:cNvPr id="81" name="Shape 71"/>
          <p:cNvSpPr/>
          <p:nvPr/>
        </p:nvSpPr>
        <p:spPr>
          <a:xfrm>
            <a:off x="9483242" y="2018995"/>
            <a:ext cx="466344" cy="200254"/>
          </a:xfrm>
          <a:prstGeom prst="roundRect">
            <a:avLst>
              <a:gd name="adj" fmla="val 260926"/>
            </a:avLst>
          </a:prstGeom>
          <a:solidFill>
            <a:srgbClr val="FCE7F3"/>
          </a:solidFill>
          <a:ln/>
        </p:spPr>
      </p:sp>
      <p:sp>
        <p:nvSpPr>
          <p:cNvPr id="82" name="Shape 72"/>
          <p:cNvSpPr/>
          <p:nvPr/>
        </p:nvSpPr>
        <p:spPr>
          <a:xfrm>
            <a:off x="8292694" y="3076956"/>
            <a:ext cx="552298" cy="200254"/>
          </a:xfrm>
          <a:prstGeom prst="roundRect">
            <a:avLst>
              <a:gd name="adj" fmla="val 260926"/>
            </a:avLst>
          </a:prstGeom>
          <a:solidFill>
            <a:srgbClr val="FCE7F3"/>
          </a:solidFill>
          <a:ln/>
        </p:spPr>
      </p:sp>
      <p:sp>
        <p:nvSpPr>
          <p:cNvPr id="83" name="Shape 73"/>
          <p:cNvSpPr/>
          <p:nvPr/>
        </p:nvSpPr>
        <p:spPr>
          <a:xfrm>
            <a:off x="8876081" y="3076956"/>
            <a:ext cx="476402" cy="200254"/>
          </a:xfrm>
          <a:prstGeom prst="roundRect">
            <a:avLst>
              <a:gd name="adj" fmla="val 260926"/>
            </a:avLst>
          </a:prstGeom>
          <a:solidFill>
            <a:srgbClr val="FCE7F3"/>
          </a:solidFill>
          <a:ln/>
        </p:spPr>
      </p:sp>
      <p:sp>
        <p:nvSpPr>
          <p:cNvPr id="84" name="Text 74"/>
          <p:cNvSpPr txBox="1"/>
          <p:nvPr/>
        </p:nvSpPr>
        <p:spPr>
          <a:xfrm>
            <a:off x="8369503" y="2057400"/>
            <a:ext cx="295351" cy="114300"/>
          </a:xfrm>
          <a:prstGeom prst="rect">
            <a:avLst/>
          </a:prstGeom>
          <a:noFill/>
          <a:ln/>
        </p:spPr>
        <p:txBody>
          <a:bodyPr wrap="square" lIns="0" tIns="0" rIns="0" bIns="0" rtlCol="0" anchor="ctr"/>
          <a:lstStyle/>
          <a:p>
            <a:pPr algn="l" indent="0" marL="0">
              <a:buNone/>
            </a:pPr>
            <a:r>
              <a:rPr lang="en-US" sz="800" dirty="0">
                <a:solidFill>
                  <a:srgbClr val="BE185D"/>
                </a:solidFill>
                <a:latin typeface="Inter" pitchFamily="34" charset="0"/>
                <a:ea typeface="Inter" pitchFamily="34" charset="-122"/>
                <a:cs typeface="Inter" pitchFamily="34" charset="-120"/>
              </a:rPr>
              <a:t>DIFY</a:t>
            </a:r>
            <a:endParaRPr lang="en-US" sz="800" dirty="0"/>
          </a:p>
        </p:txBody>
      </p:sp>
      <p:sp>
        <p:nvSpPr>
          <p:cNvPr id="85" name="Text 75"/>
          <p:cNvSpPr txBox="1"/>
          <p:nvPr/>
        </p:nvSpPr>
        <p:spPr>
          <a:xfrm>
            <a:off x="8774582" y="2057400"/>
            <a:ext cx="257861" cy="114300"/>
          </a:xfrm>
          <a:prstGeom prst="rect">
            <a:avLst/>
          </a:prstGeom>
          <a:noFill/>
          <a:ln/>
        </p:spPr>
        <p:txBody>
          <a:bodyPr wrap="square" lIns="0" tIns="0" rIns="0" bIns="0" rtlCol="0" anchor="ctr"/>
          <a:lstStyle/>
          <a:p>
            <a:pPr algn="l" indent="0" marL="0">
              <a:buNone/>
            </a:pPr>
            <a:r>
              <a:rPr lang="en-US" sz="800" dirty="0">
                <a:solidFill>
                  <a:srgbClr val="BE185D"/>
                </a:solidFill>
                <a:latin typeface="Inter" pitchFamily="34" charset="0"/>
                <a:ea typeface="Inter" pitchFamily="34" charset="-122"/>
                <a:cs typeface="Inter" pitchFamily="34" charset="-120"/>
              </a:rPr>
              <a:t>n8n</a:t>
            </a:r>
            <a:endParaRPr lang="en-US" sz="800" dirty="0"/>
          </a:p>
        </p:txBody>
      </p:sp>
      <p:sp>
        <p:nvSpPr>
          <p:cNvPr id="86" name="Text 76"/>
          <p:cNvSpPr txBox="1"/>
          <p:nvPr/>
        </p:nvSpPr>
        <p:spPr>
          <a:xfrm>
            <a:off x="9136685" y="2057400"/>
            <a:ext cx="314554" cy="114300"/>
          </a:xfrm>
          <a:prstGeom prst="rect">
            <a:avLst/>
          </a:prstGeom>
          <a:noFill/>
          <a:ln/>
        </p:spPr>
        <p:txBody>
          <a:bodyPr wrap="square" lIns="0" tIns="0" rIns="0" bIns="0" rtlCol="0" anchor="ctr"/>
          <a:lstStyle/>
          <a:p>
            <a:pPr algn="l" indent="0" marL="0">
              <a:buNone/>
            </a:pPr>
            <a:r>
              <a:rPr lang="en-US" sz="800" dirty="0">
                <a:solidFill>
                  <a:srgbClr val="BE185D"/>
                </a:solidFill>
                <a:latin typeface="Inter" pitchFamily="34" charset="0"/>
                <a:ea typeface="Inter" pitchFamily="34" charset="-122"/>
                <a:cs typeface="Inter" pitchFamily="34" charset="-120"/>
              </a:rPr>
              <a:t>Coze</a:t>
            </a:r>
            <a:endParaRPr lang="en-US" sz="800" dirty="0"/>
          </a:p>
        </p:txBody>
      </p:sp>
      <p:sp>
        <p:nvSpPr>
          <p:cNvPr id="87" name="Text 77"/>
          <p:cNvSpPr txBox="1"/>
          <p:nvPr/>
        </p:nvSpPr>
        <p:spPr>
          <a:xfrm>
            <a:off x="9560052" y="2057400"/>
            <a:ext cx="391363" cy="114300"/>
          </a:xfrm>
          <a:prstGeom prst="rect">
            <a:avLst/>
          </a:prstGeom>
          <a:noFill/>
          <a:ln/>
        </p:spPr>
        <p:txBody>
          <a:bodyPr wrap="square" lIns="0" tIns="0" rIns="0" bIns="0" rtlCol="0" anchor="ctr"/>
          <a:lstStyle/>
          <a:p>
            <a:pPr algn="l" indent="0" marL="0">
              <a:buNone/>
            </a:pPr>
            <a:r>
              <a:rPr lang="en-US" sz="800" dirty="0">
                <a:solidFill>
                  <a:srgbClr val="BE185D"/>
                </a:solidFill>
                <a:latin typeface="Inter" pitchFamily="34" charset="0"/>
                <a:ea typeface="Inter" pitchFamily="34" charset="-122"/>
                <a:cs typeface="Inter" pitchFamily="34" charset="-120"/>
              </a:rPr>
              <a:t>Fixie.ai</a:t>
            </a:r>
            <a:endParaRPr lang="en-US" sz="800" dirty="0"/>
          </a:p>
        </p:txBody>
      </p:sp>
      <p:sp>
        <p:nvSpPr>
          <p:cNvPr id="88" name="Text 78"/>
          <p:cNvSpPr txBox="1"/>
          <p:nvPr/>
        </p:nvSpPr>
        <p:spPr>
          <a:xfrm>
            <a:off x="8292694" y="2333549"/>
            <a:ext cx="1933956"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低代码/可视化Agent开发工具与环境</a:t>
            </a:r>
            <a:endParaRPr lang="en-US" sz="900" dirty="0"/>
          </a:p>
        </p:txBody>
      </p:sp>
      <p:pic>
        <p:nvPicPr>
          <p:cNvPr id="89" name="Image 8" descr="preencoded.png">    </p:cNvPr>
          <p:cNvPicPr>
            <a:picLocks noChangeAspect="1"/>
          </p:cNvPicPr>
          <p:nvPr/>
        </p:nvPicPr>
        <p:blipFill>
          <a:blip r:embed="rId9"/>
          <a:srcRect l="-33" r="-33" t="0" b="0"/>
          <a:stretch/>
        </p:blipFill>
        <p:spPr>
          <a:xfrm>
            <a:off x="11287354" y="2809951"/>
            <a:ext cx="171907" cy="152705"/>
          </a:xfrm>
          <a:prstGeom prst="rect">
            <a:avLst/>
          </a:prstGeom>
        </p:spPr>
      </p:pic>
      <p:sp>
        <p:nvSpPr>
          <p:cNvPr id="90" name="Shape 79"/>
          <p:cNvSpPr/>
          <p:nvPr/>
        </p:nvSpPr>
        <p:spPr>
          <a:xfrm>
            <a:off x="9387230" y="3076956"/>
            <a:ext cx="590702" cy="200254"/>
          </a:xfrm>
          <a:prstGeom prst="roundRect">
            <a:avLst>
              <a:gd name="adj" fmla="val 260926"/>
            </a:avLst>
          </a:prstGeom>
          <a:solidFill>
            <a:srgbClr val="FCE7F3"/>
          </a:solidFill>
          <a:ln/>
        </p:spPr>
      </p:sp>
      <p:sp>
        <p:nvSpPr>
          <p:cNvPr id="91" name="Text 80"/>
          <p:cNvSpPr txBox="1"/>
          <p:nvPr/>
        </p:nvSpPr>
        <p:spPr>
          <a:xfrm>
            <a:off x="8369503" y="3114446"/>
            <a:ext cx="476402" cy="114300"/>
          </a:xfrm>
          <a:prstGeom prst="rect">
            <a:avLst/>
          </a:prstGeom>
          <a:noFill/>
          <a:ln/>
        </p:spPr>
        <p:txBody>
          <a:bodyPr wrap="square" lIns="0" tIns="0" rIns="0" bIns="0" rtlCol="0" anchor="ctr"/>
          <a:lstStyle/>
          <a:p>
            <a:pPr algn="l" indent="0" marL="0">
              <a:buNone/>
            </a:pPr>
            <a:r>
              <a:rPr lang="en-US" sz="800" dirty="0">
                <a:solidFill>
                  <a:srgbClr val="BE185D"/>
                </a:solidFill>
                <a:latin typeface="Inter" pitchFamily="34" charset="0"/>
                <a:ea typeface="Inter" pitchFamily="34" charset="-122"/>
                <a:cs typeface="Inter" pitchFamily="34" charset="-120"/>
              </a:rPr>
              <a:t>AutoGen</a:t>
            </a:r>
            <a:endParaRPr lang="en-US" sz="800" dirty="0"/>
          </a:p>
        </p:txBody>
      </p:sp>
      <p:sp>
        <p:nvSpPr>
          <p:cNvPr id="92" name="Text 81"/>
          <p:cNvSpPr txBox="1"/>
          <p:nvPr/>
        </p:nvSpPr>
        <p:spPr>
          <a:xfrm>
            <a:off x="8951976" y="3114446"/>
            <a:ext cx="400507" cy="114300"/>
          </a:xfrm>
          <a:prstGeom prst="rect">
            <a:avLst/>
          </a:prstGeom>
          <a:noFill/>
          <a:ln/>
        </p:spPr>
        <p:txBody>
          <a:bodyPr wrap="square" lIns="0" tIns="0" rIns="0" bIns="0" rtlCol="0" anchor="ctr"/>
          <a:lstStyle/>
          <a:p>
            <a:pPr algn="l" indent="0" marL="0">
              <a:buNone/>
            </a:pPr>
            <a:r>
              <a:rPr lang="en-US" sz="800" dirty="0">
                <a:solidFill>
                  <a:srgbClr val="BE185D"/>
                </a:solidFill>
                <a:latin typeface="Inter" pitchFamily="34" charset="0"/>
                <a:ea typeface="Inter" pitchFamily="34" charset="-122"/>
                <a:cs typeface="Inter" pitchFamily="34" charset="-120"/>
              </a:rPr>
              <a:t>CrewAI</a:t>
            </a:r>
            <a:endParaRPr lang="en-US" sz="800" dirty="0"/>
          </a:p>
        </p:txBody>
      </p:sp>
      <p:sp>
        <p:nvSpPr>
          <p:cNvPr id="93" name="Text 82"/>
          <p:cNvSpPr txBox="1"/>
          <p:nvPr/>
        </p:nvSpPr>
        <p:spPr>
          <a:xfrm>
            <a:off x="9463126" y="3114446"/>
            <a:ext cx="514807" cy="114300"/>
          </a:xfrm>
          <a:prstGeom prst="rect">
            <a:avLst/>
          </a:prstGeom>
          <a:noFill/>
          <a:ln/>
        </p:spPr>
        <p:txBody>
          <a:bodyPr wrap="square" lIns="0" tIns="0" rIns="0" bIns="0" rtlCol="0" anchor="ctr"/>
          <a:lstStyle/>
          <a:p>
            <a:pPr algn="l" indent="0" marL="0">
              <a:buNone/>
            </a:pPr>
            <a:r>
              <a:rPr lang="en-US" sz="800" dirty="0">
                <a:solidFill>
                  <a:srgbClr val="BE185D"/>
                </a:solidFill>
                <a:latin typeface="Inter" pitchFamily="34" charset="0"/>
                <a:ea typeface="Inter" pitchFamily="34" charset="-122"/>
                <a:cs typeface="Inter" pitchFamily="34" charset="-120"/>
              </a:rPr>
              <a:t>Swarm AI</a:t>
            </a:r>
            <a:endParaRPr lang="en-US" sz="800" dirty="0"/>
          </a:p>
        </p:txBody>
      </p:sp>
      <p:sp>
        <p:nvSpPr>
          <p:cNvPr id="94" name="Text 83"/>
          <p:cNvSpPr txBox="1"/>
          <p:nvPr/>
        </p:nvSpPr>
        <p:spPr>
          <a:xfrm>
            <a:off x="8292694" y="3390595"/>
            <a:ext cx="1552651"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多Agent协作框架与通信机制</a:t>
            </a:r>
            <a:endParaRPr lang="en-US" sz="900" dirty="0"/>
          </a:p>
        </p:txBody>
      </p:sp>
      <p:sp>
        <p:nvSpPr>
          <p:cNvPr id="95" name="Text 84"/>
          <p:cNvSpPr txBox="1"/>
          <p:nvPr/>
        </p:nvSpPr>
        <p:spPr>
          <a:xfrm>
            <a:off x="8169250" y="3829507"/>
            <a:ext cx="767182" cy="162763"/>
          </a:xfrm>
          <a:prstGeom prst="rect">
            <a:avLst/>
          </a:prstGeom>
          <a:noFill/>
          <a:ln/>
        </p:spPr>
        <p:txBody>
          <a:bodyPr wrap="square" lIns="0" tIns="0" rIns="0" bIns="0" rtlCol="0" anchor="ctr"/>
          <a:lstStyle/>
          <a:p>
            <a:pPr algn="l" indent="0" marL="0">
              <a:buNone/>
            </a:pPr>
            <a:r>
              <a:rPr lang="en-US" sz="1000" b="1" dirty="0">
                <a:solidFill>
                  <a:srgbClr val="B91C1C"/>
                </a:solidFill>
                <a:latin typeface="Inter" pitchFamily="34" charset="0"/>
                <a:ea typeface="Inter" pitchFamily="34" charset="-122"/>
                <a:cs typeface="Inter" pitchFamily="34" charset="-120"/>
              </a:rPr>
              <a:t>集成应用层</a:t>
            </a:r>
            <a:endParaRPr lang="en-US" sz="1000" dirty="0"/>
          </a:p>
        </p:txBody>
      </p:sp>
      <p:sp>
        <p:nvSpPr>
          <p:cNvPr id="96" name="Shape 85"/>
          <p:cNvSpPr/>
          <p:nvPr/>
        </p:nvSpPr>
        <p:spPr>
          <a:xfrm>
            <a:off x="8169250" y="4086454"/>
            <a:ext cx="3419856" cy="981151"/>
          </a:xfrm>
          <a:prstGeom prst="roundRect">
            <a:avLst>
              <a:gd name="adj" fmla="val 7239"/>
            </a:avLst>
          </a:prstGeom>
          <a:solidFill>
            <a:srgbClr val="FEF2F2"/>
          </a:solidFill>
          <a:ln w="12700">
            <a:solidFill>
              <a:srgbClr val="E5E7EB"/>
            </a:solidFill>
            <a:prstDash val="solid"/>
          </a:ln>
          <a:effectLst>
            <a:outerShdw sx="100000" sy="100000" kx="0" ky="0" algn="bl" rotWithShape="0" blurRad="25400" dist="12700" dir="5400000">
              <a:srgbClr val="000000">
                <a:alpha val="5000"/>
              </a:srgbClr>
            </a:outerShdw>
          </a:effectLst>
        </p:spPr>
      </p:sp>
      <p:sp>
        <p:nvSpPr>
          <p:cNvPr id="97" name="Text 86"/>
          <p:cNvSpPr txBox="1"/>
          <p:nvPr/>
        </p:nvSpPr>
        <p:spPr>
          <a:xfrm>
            <a:off x="8292694" y="4209898"/>
            <a:ext cx="1010412" cy="143561"/>
          </a:xfrm>
          <a:prstGeom prst="rect">
            <a:avLst/>
          </a:prstGeom>
          <a:noFill/>
          <a:ln/>
        </p:spPr>
        <p:txBody>
          <a:bodyPr wrap="square" lIns="0" tIns="0" rIns="0" bIns="0" rtlCol="0" anchor="ctr"/>
          <a:lstStyle/>
          <a:p>
            <a:pPr algn="l" indent="0" marL="0">
              <a:buNone/>
            </a:pPr>
            <a:r>
              <a:rPr lang="en-US" sz="900" b="1" dirty="0">
                <a:solidFill>
                  <a:srgbClr val="DC2626"/>
                </a:solidFill>
                <a:latin typeface="Inter" pitchFamily="34" charset="0"/>
                <a:ea typeface="Inter" pitchFamily="34" charset="-122"/>
                <a:cs typeface="Inter" pitchFamily="34" charset="-120"/>
              </a:rPr>
              <a:t>垂直行业解决方案</a:t>
            </a:r>
            <a:endParaRPr lang="en-US" sz="900" dirty="0"/>
          </a:p>
        </p:txBody>
      </p:sp>
      <p:pic>
        <p:nvPicPr>
          <p:cNvPr id="98" name="Image 9" descr="preencoded.png">    </p:cNvPr>
          <p:cNvPicPr>
            <a:picLocks noChangeAspect="1"/>
          </p:cNvPicPr>
          <p:nvPr/>
        </p:nvPicPr>
        <p:blipFill>
          <a:blip r:embed="rId10"/>
          <a:srcRect l="-33" r="-33" t="0" b="0"/>
          <a:stretch/>
        </p:blipFill>
        <p:spPr>
          <a:xfrm>
            <a:off x="11287354" y="4209898"/>
            <a:ext cx="171907" cy="152705"/>
          </a:xfrm>
          <a:prstGeom prst="rect">
            <a:avLst/>
          </a:prstGeom>
        </p:spPr>
      </p:pic>
      <p:sp>
        <p:nvSpPr>
          <p:cNvPr id="99" name="Shape 87"/>
          <p:cNvSpPr/>
          <p:nvPr/>
        </p:nvSpPr>
        <p:spPr>
          <a:xfrm>
            <a:off x="8292694" y="4476902"/>
            <a:ext cx="437998" cy="200254"/>
          </a:xfrm>
          <a:prstGeom prst="roundRect">
            <a:avLst>
              <a:gd name="adj" fmla="val 260926"/>
            </a:avLst>
          </a:prstGeom>
          <a:solidFill>
            <a:srgbClr val="FEE2E2"/>
          </a:solidFill>
          <a:ln/>
        </p:spPr>
      </p:sp>
      <p:sp>
        <p:nvSpPr>
          <p:cNvPr id="100" name="Shape 88"/>
          <p:cNvSpPr/>
          <p:nvPr/>
        </p:nvSpPr>
        <p:spPr>
          <a:xfrm>
            <a:off x="8765438" y="4476902"/>
            <a:ext cx="619049" cy="200254"/>
          </a:xfrm>
          <a:prstGeom prst="roundRect">
            <a:avLst>
              <a:gd name="adj" fmla="val 260926"/>
            </a:avLst>
          </a:prstGeom>
          <a:solidFill>
            <a:srgbClr val="FEE2E2"/>
          </a:solidFill>
          <a:ln/>
        </p:spPr>
      </p:sp>
      <p:sp>
        <p:nvSpPr>
          <p:cNvPr id="101" name="Shape 89"/>
          <p:cNvSpPr/>
          <p:nvPr/>
        </p:nvSpPr>
        <p:spPr>
          <a:xfrm>
            <a:off x="9413748" y="4476902"/>
            <a:ext cx="533095" cy="200254"/>
          </a:xfrm>
          <a:prstGeom prst="roundRect">
            <a:avLst>
              <a:gd name="adj" fmla="val 260926"/>
            </a:avLst>
          </a:prstGeom>
          <a:solidFill>
            <a:srgbClr val="FEE2E2"/>
          </a:solidFill>
          <a:ln/>
        </p:spPr>
      </p:sp>
      <p:sp>
        <p:nvSpPr>
          <p:cNvPr id="102" name="Shape 90"/>
          <p:cNvSpPr/>
          <p:nvPr/>
        </p:nvSpPr>
        <p:spPr>
          <a:xfrm>
            <a:off x="9985248" y="4476902"/>
            <a:ext cx="619049" cy="200254"/>
          </a:xfrm>
          <a:prstGeom prst="roundRect">
            <a:avLst>
              <a:gd name="adj" fmla="val 260926"/>
            </a:avLst>
          </a:prstGeom>
          <a:solidFill>
            <a:srgbClr val="FEE2E2"/>
          </a:solidFill>
          <a:ln/>
        </p:spPr>
      </p:sp>
      <p:sp>
        <p:nvSpPr>
          <p:cNvPr id="103" name="Text 91"/>
          <p:cNvSpPr txBox="1"/>
          <p:nvPr/>
        </p:nvSpPr>
        <p:spPr>
          <a:xfrm>
            <a:off x="8369503" y="4515307"/>
            <a:ext cx="362102" cy="114300"/>
          </a:xfrm>
          <a:prstGeom prst="rect">
            <a:avLst/>
          </a:prstGeom>
          <a:noFill/>
          <a:ln/>
        </p:spPr>
        <p:txBody>
          <a:bodyPr wrap="square" lIns="0" tIns="0" rIns="0" bIns="0" rtlCol="0" anchor="ctr"/>
          <a:lstStyle/>
          <a:p>
            <a:pPr algn="l" indent="0" marL="0">
              <a:buNone/>
            </a:pPr>
            <a:r>
              <a:rPr lang="en-US" sz="800" dirty="0">
                <a:solidFill>
                  <a:srgbClr val="B91C1C"/>
                </a:solidFill>
                <a:latin typeface="Inter" pitchFamily="34" charset="0"/>
                <a:ea typeface="Inter" pitchFamily="34" charset="-122"/>
                <a:cs typeface="Inter" pitchFamily="34" charset="-120"/>
              </a:rPr>
              <a:t>医疗AI</a:t>
            </a:r>
            <a:endParaRPr lang="en-US" sz="800" dirty="0"/>
          </a:p>
        </p:txBody>
      </p:sp>
      <p:sp>
        <p:nvSpPr>
          <p:cNvPr id="104" name="Text 92"/>
          <p:cNvSpPr txBox="1"/>
          <p:nvPr/>
        </p:nvSpPr>
        <p:spPr>
          <a:xfrm>
            <a:off x="8841334" y="4515307"/>
            <a:ext cx="543154" cy="114300"/>
          </a:xfrm>
          <a:prstGeom prst="rect">
            <a:avLst/>
          </a:prstGeom>
          <a:noFill/>
          <a:ln/>
        </p:spPr>
        <p:txBody>
          <a:bodyPr wrap="square" lIns="0" tIns="0" rIns="0" bIns="0" rtlCol="0" anchor="ctr"/>
          <a:lstStyle/>
          <a:p>
            <a:pPr algn="l" indent="0" marL="0">
              <a:buNone/>
            </a:pPr>
            <a:r>
              <a:rPr lang="en-US" sz="800" dirty="0">
                <a:solidFill>
                  <a:srgbClr val="B91C1C"/>
                </a:solidFill>
                <a:latin typeface="Inter" pitchFamily="34" charset="0"/>
                <a:ea typeface="Inter" pitchFamily="34" charset="-122"/>
                <a:cs typeface="Inter" pitchFamily="34" charset="-120"/>
              </a:rPr>
              <a:t>金融Agent</a:t>
            </a:r>
            <a:endParaRPr lang="en-US" sz="800" dirty="0"/>
          </a:p>
        </p:txBody>
      </p:sp>
      <p:sp>
        <p:nvSpPr>
          <p:cNvPr id="105" name="Text 93"/>
          <p:cNvSpPr txBox="1"/>
          <p:nvPr/>
        </p:nvSpPr>
        <p:spPr>
          <a:xfrm>
            <a:off x="9489643" y="4515307"/>
            <a:ext cx="457200" cy="114300"/>
          </a:xfrm>
          <a:prstGeom prst="rect">
            <a:avLst/>
          </a:prstGeom>
          <a:noFill/>
          <a:ln/>
        </p:spPr>
        <p:txBody>
          <a:bodyPr wrap="square" lIns="0" tIns="0" rIns="0" bIns="0" rtlCol="0" anchor="ctr"/>
          <a:lstStyle/>
          <a:p>
            <a:pPr algn="l" indent="0" marL="0">
              <a:buNone/>
            </a:pPr>
            <a:r>
              <a:rPr lang="en-US" sz="800" dirty="0">
                <a:solidFill>
                  <a:srgbClr val="B91C1C"/>
                </a:solidFill>
                <a:latin typeface="Inter" pitchFamily="34" charset="0"/>
                <a:ea typeface="Inter" pitchFamily="34" charset="-122"/>
                <a:cs typeface="Inter" pitchFamily="34" charset="-120"/>
              </a:rPr>
              <a:t>研发助手</a:t>
            </a:r>
            <a:endParaRPr lang="en-US" sz="800" dirty="0"/>
          </a:p>
        </p:txBody>
      </p:sp>
      <p:sp>
        <p:nvSpPr>
          <p:cNvPr id="106" name="Text 94"/>
          <p:cNvSpPr txBox="1"/>
          <p:nvPr/>
        </p:nvSpPr>
        <p:spPr>
          <a:xfrm>
            <a:off x="10061143" y="4515307"/>
            <a:ext cx="543154" cy="114300"/>
          </a:xfrm>
          <a:prstGeom prst="rect">
            <a:avLst/>
          </a:prstGeom>
          <a:noFill/>
          <a:ln/>
        </p:spPr>
        <p:txBody>
          <a:bodyPr wrap="square" lIns="0" tIns="0" rIns="0" bIns="0" rtlCol="0" anchor="ctr"/>
          <a:lstStyle/>
          <a:p>
            <a:pPr algn="l" indent="0" marL="0">
              <a:buNone/>
            </a:pPr>
            <a:r>
              <a:rPr lang="en-US" sz="800" dirty="0">
                <a:solidFill>
                  <a:srgbClr val="B91C1C"/>
                </a:solidFill>
                <a:latin typeface="Inter" pitchFamily="34" charset="0"/>
                <a:ea typeface="Inter" pitchFamily="34" charset="-122"/>
                <a:cs typeface="Inter" pitchFamily="34" charset="-120"/>
              </a:rPr>
              <a:t>销售Agent</a:t>
            </a:r>
            <a:endParaRPr lang="en-US" sz="800" dirty="0"/>
          </a:p>
        </p:txBody>
      </p:sp>
      <p:sp>
        <p:nvSpPr>
          <p:cNvPr id="107" name="Text 95"/>
          <p:cNvSpPr txBox="1"/>
          <p:nvPr/>
        </p:nvSpPr>
        <p:spPr>
          <a:xfrm>
            <a:off x="8292694" y="4791456"/>
            <a:ext cx="1877263"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特定行业的Agentic应用与解决方案</a:t>
            </a:r>
            <a:endParaRPr lang="en-US" sz="900" dirty="0"/>
          </a:p>
        </p:txBody>
      </p:sp>
      <p:sp>
        <p:nvSpPr>
          <p:cNvPr id="108" name="Shape 96"/>
          <p:cNvSpPr/>
          <p:nvPr/>
        </p:nvSpPr>
        <p:spPr>
          <a:xfrm>
            <a:off x="609905" y="5658307"/>
            <a:ext cx="10972800" cy="895198"/>
          </a:xfrm>
          <a:prstGeom prst="roundRect">
            <a:avLst>
              <a:gd name="adj" fmla="val 8693"/>
            </a:avLst>
          </a:prstGeom>
          <a:solidFill>
            <a:srgbClr val="F9FAFB"/>
          </a:solidFill>
          <a:ln w="12700">
            <a:solidFill>
              <a:srgbClr val="E5E7EB"/>
            </a:solidFill>
            <a:prstDash val="solid"/>
          </a:ln>
        </p:spPr>
      </p:sp>
      <p:sp>
        <p:nvSpPr>
          <p:cNvPr id="109" name="Text 97"/>
          <p:cNvSpPr txBox="1"/>
          <p:nvPr/>
        </p:nvSpPr>
        <p:spPr>
          <a:xfrm>
            <a:off x="733349" y="5790895"/>
            <a:ext cx="900684" cy="162763"/>
          </a:xfrm>
          <a:prstGeom prst="rect">
            <a:avLst/>
          </a:prstGeom>
          <a:noFill/>
          <a:ln/>
        </p:spPr>
        <p:txBody>
          <a:bodyPr wrap="square" lIns="0" tIns="0" rIns="0" bIns="0" rtlCol="0" anchor="ctr"/>
          <a:lstStyle/>
          <a:p>
            <a:pPr algn="l" indent="0" marL="0">
              <a:buNone/>
            </a:pPr>
            <a:r>
              <a:rPr lang="en-US" sz="1000" b="1" dirty="0">
                <a:solidFill>
                  <a:srgbClr val="374151"/>
                </a:solidFill>
                <a:latin typeface="Inter" pitchFamily="34" charset="0"/>
                <a:ea typeface="Inter" pitchFamily="34" charset="-122"/>
                <a:cs typeface="Inter" pitchFamily="34" charset="-120"/>
              </a:rPr>
              <a:t>技术演进脉络</a:t>
            </a:r>
            <a:endParaRPr lang="en-US" sz="1000" dirty="0"/>
          </a:p>
        </p:txBody>
      </p:sp>
      <p:sp>
        <p:nvSpPr>
          <p:cNvPr id="110" name="Text 98"/>
          <p:cNvSpPr txBox="1"/>
          <p:nvPr/>
        </p:nvSpPr>
        <p:spPr>
          <a:xfrm>
            <a:off x="1495044" y="6048756"/>
            <a:ext cx="715061" cy="143561"/>
          </a:xfrm>
          <a:prstGeom prst="rect">
            <a:avLst/>
          </a:prstGeom>
          <a:noFill/>
          <a:ln/>
        </p:spPr>
        <p:txBody>
          <a:bodyPr wrap="square" lIns="0" tIns="0" rIns="0" bIns="0" rtlCol="0" anchor="ctr"/>
          <a:lstStyle/>
          <a:p>
            <a:pPr algn="l" indent="0" marL="0">
              <a:buNone/>
            </a:pPr>
            <a:r>
              <a:rPr lang="en-US" sz="900" dirty="0">
                <a:solidFill>
                  <a:srgbClr val="2563EB"/>
                </a:solidFill>
                <a:latin typeface="Inter" pitchFamily="34" charset="0"/>
                <a:ea typeface="Inter" pitchFamily="34" charset="-122"/>
                <a:cs typeface="Inter" pitchFamily="34" charset="-120"/>
              </a:rPr>
              <a:t>2022-2023</a:t>
            </a:r>
            <a:endParaRPr lang="en-US" sz="900" dirty="0"/>
          </a:p>
        </p:txBody>
      </p:sp>
      <p:sp>
        <p:nvSpPr>
          <p:cNvPr id="111" name="Shape 99"/>
          <p:cNvSpPr/>
          <p:nvPr/>
        </p:nvSpPr>
        <p:spPr>
          <a:xfrm>
            <a:off x="733349" y="6200546"/>
            <a:ext cx="2152498" cy="38405"/>
          </a:xfrm>
          <a:prstGeom prst="rect">
            <a:avLst/>
          </a:prstGeom>
          <a:solidFill>
            <a:srgbClr val="E5E7EB"/>
          </a:solidFill>
          <a:ln/>
        </p:spPr>
      </p:sp>
      <p:sp>
        <p:nvSpPr>
          <p:cNvPr id="112" name="Shape 100"/>
          <p:cNvSpPr/>
          <p:nvPr/>
        </p:nvSpPr>
        <p:spPr>
          <a:xfrm>
            <a:off x="733349" y="6200546"/>
            <a:ext cx="2152498" cy="38405"/>
          </a:xfrm>
          <a:prstGeom prst="rect">
            <a:avLst/>
          </a:prstGeom>
          <a:solidFill>
            <a:srgbClr val="60A5FA"/>
          </a:solidFill>
          <a:ln/>
        </p:spPr>
      </p:sp>
      <p:sp>
        <p:nvSpPr>
          <p:cNvPr id="113" name="Text 101"/>
          <p:cNvSpPr txBox="1"/>
          <p:nvPr/>
        </p:nvSpPr>
        <p:spPr>
          <a:xfrm>
            <a:off x="1182319" y="6277356"/>
            <a:ext cx="1334110"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LLM API与初代对话工具</a:t>
            </a:r>
            <a:endParaRPr lang="en-US" sz="900" dirty="0"/>
          </a:p>
        </p:txBody>
      </p:sp>
      <p:sp>
        <p:nvSpPr>
          <p:cNvPr id="114" name="Text 102"/>
          <p:cNvSpPr txBox="1"/>
          <p:nvPr/>
        </p:nvSpPr>
        <p:spPr>
          <a:xfrm>
            <a:off x="3639312" y="6048756"/>
            <a:ext cx="715061" cy="143561"/>
          </a:xfrm>
          <a:prstGeom prst="rect">
            <a:avLst/>
          </a:prstGeom>
          <a:noFill/>
          <a:ln/>
        </p:spPr>
        <p:txBody>
          <a:bodyPr wrap="square" lIns="0" tIns="0" rIns="0" bIns="0" rtlCol="0" anchor="ctr"/>
          <a:lstStyle/>
          <a:p>
            <a:pPr algn="l" indent="0" marL="0">
              <a:buNone/>
            </a:pPr>
            <a:r>
              <a:rPr lang="en-US" sz="900" dirty="0">
                <a:solidFill>
                  <a:srgbClr val="2563EB"/>
                </a:solidFill>
                <a:latin typeface="Inter" pitchFamily="34" charset="0"/>
                <a:ea typeface="Inter" pitchFamily="34" charset="-122"/>
                <a:cs typeface="Inter" pitchFamily="34" charset="-120"/>
              </a:rPr>
              <a:t>2023-2024</a:t>
            </a:r>
            <a:endParaRPr lang="en-US" sz="900" dirty="0"/>
          </a:p>
        </p:txBody>
      </p:sp>
      <p:sp>
        <p:nvSpPr>
          <p:cNvPr id="115" name="Shape 103"/>
          <p:cNvSpPr/>
          <p:nvPr/>
        </p:nvSpPr>
        <p:spPr>
          <a:xfrm>
            <a:off x="2878531" y="6200546"/>
            <a:ext cx="2152498" cy="38405"/>
          </a:xfrm>
          <a:prstGeom prst="rect">
            <a:avLst/>
          </a:prstGeom>
          <a:solidFill>
            <a:srgbClr val="E5E7EB"/>
          </a:solidFill>
          <a:ln/>
        </p:spPr>
      </p:sp>
      <p:sp>
        <p:nvSpPr>
          <p:cNvPr id="116" name="Shape 104"/>
          <p:cNvSpPr/>
          <p:nvPr/>
        </p:nvSpPr>
        <p:spPr>
          <a:xfrm>
            <a:off x="2878531" y="6200546"/>
            <a:ext cx="1723644" cy="38405"/>
          </a:xfrm>
          <a:prstGeom prst="rect">
            <a:avLst/>
          </a:prstGeom>
          <a:solidFill>
            <a:srgbClr val="60A5FA"/>
          </a:solidFill>
          <a:ln/>
        </p:spPr>
      </p:sp>
      <p:sp>
        <p:nvSpPr>
          <p:cNvPr id="117" name="Text 105"/>
          <p:cNvSpPr txBox="1"/>
          <p:nvPr/>
        </p:nvSpPr>
        <p:spPr>
          <a:xfrm>
            <a:off x="3343961" y="6277356"/>
            <a:ext cx="1305763"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RAG与Function Calling</a:t>
            </a:r>
            <a:endParaRPr lang="en-US" sz="900" dirty="0"/>
          </a:p>
        </p:txBody>
      </p:sp>
      <p:sp>
        <p:nvSpPr>
          <p:cNvPr id="118" name="Text 106"/>
          <p:cNvSpPr txBox="1"/>
          <p:nvPr/>
        </p:nvSpPr>
        <p:spPr>
          <a:xfrm>
            <a:off x="5785409" y="6048756"/>
            <a:ext cx="715061" cy="143561"/>
          </a:xfrm>
          <a:prstGeom prst="rect">
            <a:avLst/>
          </a:prstGeom>
          <a:noFill/>
          <a:ln/>
        </p:spPr>
        <p:txBody>
          <a:bodyPr wrap="square" lIns="0" tIns="0" rIns="0" bIns="0" rtlCol="0" anchor="ctr"/>
          <a:lstStyle/>
          <a:p>
            <a:pPr algn="l" indent="0" marL="0">
              <a:buNone/>
            </a:pPr>
            <a:r>
              <a:rPr lang="en-US" sz="900" dirty="0">
                <a:solidFill>
                  <a:srgbClr val="2563EB"/>
                </a:solidFill>
                <a:latin typeface="Inter" pitchFamily="34" charset="0"/>
                <a:ea typeface="Inter" pitchFamily="34" charset="-122"/>
                <a:cs typeface="Inter" pitchFamily="34" charset="-120"/>
              </a:rPr>
              <a:t>2024-2025</a:t>
            </a:r>
            <a:endParaRPr lang="en-US" sz="900" dirty="0"/>
          </a:p>
        </p:txBody>
      </p:sp>
      <p:sp>
        <p:nvSpPr>
          <p:cNvPr id="119" name="Shape 107"/>
          <p:cNvSpPr/>
          <p:nvPr/>
        </p:nvSpPr>
        <p:spPr>
          <a:xfrm>
            <a:off x="5023714" y="6200546"/>
            <a:ext cx="2152498" cy="38405"/>
          </a:xfrm>
          <a:prstGeom prst="rect">
            <a:avLst/>
          </a:prstGeom>
          <a:solidFill>
            <a:srgbClr val="E5E7EB"/>
          </a:solidFill>
          <a:ln/>
        </p:spPr>
      </p:sp>
      <p:sp>
        <p:nvSpPr>
          <p:cNvPr id="120" name="Shape 108"/>
          <p:cNvSpPr/>
          <p:nvPr/>
        </p:nvSpPr>
        <p:spPr>
          <a:xfrm>
            <a:off x="5023714" y="6200546"/>
            <a:ext cx="1295705" cy="38405"/>
          </a:xfrm>
          <a:prstGeom prst="rect">
            <a:avLst/>
          </a:prstGeom>
          <a:solidFill>
            <a:srgbClr val="60A5FA"/>
          </a:solidFill>
          <a:ln/>
        </p:spPr>
      </p:sp>
      <p:sp>
        <p:nvSpPr>
          <p:cNvPr id="121" name="Text 109"/>
          <p:cNvSpPr txBox="1"/>
          <p:nvPr/>
        </p:nvSpPr>
        <p:spPr>
          <a:xfrm>
            <a:off x="5345582" y="6277356"/>
            <a:ext cx="1591056"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Agentic OS与Computer Use</a:t>
            </a:r>
            <a:endParaRPr lang="en-US" sz="900" dirty="0"/>
          </a:p>
        </p:txBody>
      </p:sp>
      <p:sp>
        <p:nvSpPr>
          <p:cNvPr id="122" name="Text 110"/>
          <p:cNvSpPr txBox="1"/>
          <p:nvPr/>
        </p:nvSpPr>
        <p:spPr>
          <a:xfrm>
            <a:off x="7931506" y="6048756"/>
            <a:ext cx="715061" cy="143561"/>
          </a:xfrm>
          <a:prstGeom prst="rect">
            <a:avLst/>
          </a:prstGeom>
          <a:noFill/>
          <a:ln/>
        </p:spPr>
        <p:txBody>
          <a:bodyPr wrap="square" lIns="0" tIns="0" rIns="0" bIns="0" rtlCol="0" anchor="ctr"/>
          <a:lstStyle/>
          <a:p>
            <a:pPr algn="l" indent="0" marL="0">
              <a:buNone/>
            </a:pPr>
            <a:r>
              <a:rPr lang="en-US" sz="900" dirty="0">
                <a:solidFill>
                  <a:srgbClr val="2563EB"/>
                </a:solidFill>
                <a:latin typeface="Inter" pitchFamily="34" charset="0"/>
                <a:ea typeface="Inter" pitchFamily="34" charset="-122"/>
                <a:cs typeface="Inter" pitchFamily="34" charset="-120"/>
              </a:rPr>
              <a:t>2025-2026</a:t>
            </a:r>
            <a:endParaRPr lang="en-US" sz="900" dirty="0"/>
          </a:p>
        </p:txBody>
      </p:sp>
      <p:sp>
        <p:nvSpPr>
          <p:cNvPr id="123" name="Shape 111"/>
          <p:cNvSpPr/>
          <p:nvPr/>
        </p:nvSpPr>
        <p:spPr>
          <a:xfrm>
            <a:off x="7168896" y="6200546"/>
            <a:ext cx="2152498" cy="38405"/>
          </a:xfrm>
          <a:prstGeom prst="rect">
            <a:avLst/>
          </a:prstGeom>
          <a:solidFill>
            <a:srgbClr val="E5E7EB"/>
          </a:solidFill>
          <a:ln/>
        </p:spPr>
      </p:sp>
      <p:sp>
        <p:nvSpPr>
          <p:cNvPr id="124" name="Shape 112"/>
          <p:cNvSpPr/>
          <p:nvPr/>
        </p:nvSpPr>
        <p:spPr>
          <a:xfrm>
            <a:off x="7168896" y="6200546"/>
            <a:ext cx="543154" cy="38405"/>
          </a:xfrm>
          <a:prstGeom prst="rect">
            <a:avLst/>
          </a:prstGeom>
          <a:solidFill>
            <a:srgbClr val="60A5FA"/>
          </a:solidFill>
          <a:ln/>
        </p:spPr>
      </p:sp>
      <p:sp>
        <p:nvSpPr>
          <p:cNvPr id="125" name="Text 113"/>
          <p:cNvSpPr txBox="1"/>
          <p:nvPr/>
        </p:nvSpPr>
        <p:spPr>
          <a:xfrm>
            <a:off x="7783373" y="6277356"/>
            <a:ext cx="1010412"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多智能体协作框架</a:t>
            </a:r>
            <a:endParaRPr lang="en-US" sz="900" dirty="0"/>
          </a:p>
        </p:txBody>
      </p:sp>
      <p:sp>
        <p:nvSpPr>
          <p:cNvPr id="126" name="Text 114"/>
          <p:cNvSpPr txBox="1"/>
          <p:nvPr/>
        </p:nvSpPr>
        <p:spPr>
          <a:xfrm>
            <a:off x="10204704" y="6048756"/>
            <a:ext cx="457200" cy="143561"/>
          </a:xfrm>
          <a:prstGeom prst="rect">
            <a:avLst/>
          </a:prstGeom>
          <a:noFill/>
          <a:ln/>
        </p:spPr>
        <p:txBody>
          <a:bodyPr wrap="square" lIns="0" tIns="0" rIns="0" bIns="0" rtlCol="0" anchor="ctr"/>
          <a:lstStyle/>
          <a:p>
            <a:pPr algn="l" indent="0" marL="0">
              <a:buNone/>
            </a:pPr>
            <a:r>
              <a:rPr lang="en-US" sz="900" dirty="0">
                <a:solidFill>
                  <a:srgbClr val="2563EB"/>
                </a:solidFill>
                <a:latin typeface="Inter" pitchFamily="34" charset="0"/>
                <a:ea typeface="Inter" pitchFamily="34" charset="-122"/>
                <a:cs typeface="Inter" pitchFamily="34" charset="-120"/>
              </a:rPr>
              <a:t>2026+</a:t>
            </a:r>
            <a:endParaRPr lang="en-US" sz="900" dirty="0"/>
          </a:p>
        </p:txBody>
      </p:sp>
      <p:sp>
        <p:nvSpPr>
          <p:cNvPr id="127" name="Shape 115"/>
          <p:cNvSpPr/>
          <p:nvPr/>
        </p:nvSpPr>
        <p:spPr>
          <a:xfrm>
            <a:off x="9314078" y="6200546"/>
            <a:ext cx="2152498" cy="38405"/>
          </a:xfrm>
          <a:prstGeom prst="rect">
            <a:avLst/>
          </a:prstGeom>
          <a:solidFill>
            <a:srgbClr val="E5E7EB"/>
          </a:solidFill>
          <a:ln/>
        </p:spPr>
      </p:sp>
      <p:sp>
        <p:nvSpPr>
          <p:cNvPr id="128" name="Shape 116"/>
          <p:cNvSpPr/>
          <p:nvPr/>
        </p:nvSpPr>
        <p:spPr>
          <a:xfrm>
            <a:off x="9314078" y="6200546"/>
            <a:ext cx="181051" cy="38405"/>
          </a:xfrm>
          <a:prstGeom prst="rect">
            <a:avLst/>
          </a:prstGeom>
          <a:solidFill>
            <a:srgbClr val="60A5FA"/>
          </a:solidFill>
          <a:ln/>
        </p:spPr>
      </p:sp>
      <p:sp>
        <p:nvSpPr>
          <p:cNvPr id="129" name="Text 117"/>
          <p:cNvSpPr txBox="1"/>
          <p:nvPr/>
        </p:nvSpPr>
        <p:spPr>
          <a:xfrm>
            <a:off x="9871862" y="6277356"/>
            <a:ext cx="1124712"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通用智能体操作系统</a:t>
            </a:r>
            <a:endParaRPr lang="en-US" sz="900" dirty="0"/>
          </a:p>
        </p:txBody>
      </p:sp>
      <p:sp>
        <p:nvSpPr>
          <p:cNvPr id="130" name="Shape 118"/>
          <p:cNvSpPr/>
          <p:nvPr/>
        </p:nvSpPr>
        <p:spPr>
          <a:xfrm>
            <a:off x="1143000" y="1714500"/>
            <a:ext cx="57607" cy="57607"/>
          </a:xfrm>
          <a:prstGeom prst="ellipse">
            <a:avLst/>
          </a:prstGeom>
          <a:solidFill>
            <a:srgbClr val="3B82F6"/>
          </a:solidFill>
          <a:ln/>
        </p:spPr>
      </p:sp>
      <p:sp>
        <p:nvSpPr>
          <p:cNvPr id="131" name="Shape 119"/>
          <p:cNvSpPr/>
          <p:nvPr/>
        </p:nvSpPr>
        <p:spPr>
          <a:xfrm>
            <a:off x="857707" y="2190902"/>
            <a:ext cx="57607" cy="57607"/>
          </a:xfrm>
          <a:prstGeom prst="ellipse">
            <a:avLst/>
          </a:prstGeom>
          <a:solidFill>
            <a:srgbClr val="3B82F6"/>
          </a:solidFill>
          <a:ln/>
        </p:spPr>
      </p:sp>
      <p:sp>
        <p:nvSpPr>
          <p:cNvPr id="132" name="Shape 120"/>
          <p:cNvSpPr/>
          <p:nvPr/>
        </p:nvSpPr>
        <p:spPr>
          <a:xfrm>
            <a:off x="1333195" y="2667305"/>
            <a:ext cx="57607" cy="57607"/>
          </a:xfrm>
          <a:prstGeom prst="ellipse">
            <a:avLst/>
          </a:prstGeom>
          <a:solidFill>
            <a:srgbClr val="3B82F6"/>
          </a:solidFill>
          <a:ln/>
        </p:spPr>
      </p:sp>
      <p:sp>
        <p:nvSpPr>
          <p:cNvPr id="133" name="Shape 121"/>
          <p:cNvSpPr/>
          <p:nvPr/>
        </p:nvSpPr>
        <p:spPr>
          <a:xfrm>
            <a:off x="1047902" y="3143707"/>
            <a:ext cx="57607" cy="57607"/>
          </a:xfrm>
          <a:prstGeom prst="ellipse">
            <a:avLst/>
          </a:prstGeom>
          <a:solidFill>
            <a:srgbClr val="3B82F6"/>
          </a:solidFill>
          <a:ln/>
        </p:spPr>
      </p:sp>
      <p:sp>
        <p:nvSpPr>
          <p:cNvPr id="134" name="Shape 122"/>
          <p:cNvSpPr/>
          <p:nvPr/>
        </p:nvSpPr>
        <p:spPr>
          <a:xfrm>
            <a:off x="1238098" y="3619195"/>
            <a:ext cx="57607" cy="57607"/>
          </a:xfrm>
          <a:prstGeom prst="ellipse">
            <a:avLst/>
          </a:prstGeom>
          <a:solidFill>
            <a:srgbClr val="3B82F6"/>
          </a:solidFill>
          <a:ln/>
        </p:spPr>
      </p:sp>
      <p:sp>
        <p:nvSpPr>
          <p:cNvPr id="135" name="Shape 123"/>
          <p:cNvSpPr/>
          <p:nvPr/>
        </p:nvSpPr>
        <p:spPr>
          <a:xfrm>
            <a:off x="1134770" y="1878178"/>
            <a:ext cx="381305" cy="9144"/>
          </a:xfrm>
          <a:prstGeom prst="rect">
            <a:avLst/>
          </a:prstGeom>
          <a:solidFill>
            <a:srgbClr val="3B82F6">
              <a:alpha val="20000"/>
            </a:srgbClr>
          </a:solidFill>
          <a:ln/>
        </p:spPr>
      </p:sp>
      <p:sp>
        <p:nvSpPr>
          <p:cNvPr id="136" name="Shape 124"/>
          <p:cNvSpPr/>
          <p:nvPr/>
        </p:nvSpPr>
        <p:spPr>
          <a:xfrm>
            <a:off x="873252" y="2100377"/>
            <a:ext cx="476402" cy="9144"/>
          </a:xfrm>
          <a:prstGeom prst="rect">
            <a:avLst/>
          </a:prstGeom>
          <a:solidFill>
            <a:srgbClr val="3B82F6">
              <a:alpha val="20000"/>
            </a:srgbClr>
          </a:solidFill>
          <a:ln/>
        </p:spPr>
      </p:sp>
      <p:sp>
        <p:nvSpPr>
          <p:cNvPr id="137" name="Shape 125"/>
          <p:cNvSpPr/>
          <p:nvPr/>
        </p:nvSpPr>
        <p:spPr>
          <a:xfrm>
            <a:off x="1324966" y="2830068"/>
            <a:ext cx="381305" cy="9144"/>
          </a:xfrm>
          <a:prstGeom prst="rect">
            <a:avLst/>
          </a:prstGeom>
          <a:solidFill>
            <a:srgbClr val="3B82F6">
              <a:alpha val="20000"/>
            </a:srgbClr>
          </a:solidFill>
          <a:ln/>
        </p:spPr>
      </p:sp>
      <p:sp>
        <p:nvSpPr>
          <p:cNvPr id="138" name="Shape 126"/>
          <p:cNvSpPr/>
          <p:nvPr/>
        </p:nvSpPr>
        <p:spPr>
          <a:xfrm>
            <a:off x="1080821" y="3253435"/>
            <a:ext cx="476402" cy="9144"/>
          </a:xfrm>
          <a:prstGeom prst="rect">
            <a:avLst/>
          </a:prstGeom>
          <a:solidFill>
            <a:srgbClr val="3B82F6">
              <a:alpha val="20000"/>
            </a:srgbClr>
          </a:solidFill>
          <a:ln/>
        </p:spPr>
      </p:sp>
      <p:sp>
        <p:nvSpPr>
          <p:cNvPr id="139" name="Text 127"/>
          <p:cNvSpPr txBox="1"/>
          <p:nvPr/>
        </p:nvSpPr>
        <p:spPr>
          <a:xfrm>
            <a:off x="609905" y="466344"/>
            <a:ext cx="4496105" cy="277063"/>
          </a:xfrm>
          <a:prstGeom prst="rect">
            <a:avLst/>
          </a:prstGeom>
          <a:noFill/>
          <a:ln/>
        </p:spPr>
        <p:txBody>
          <a:bodyPr wrap="square" lIns="0" tIns="0" rIns="0" bIns="0" rtlCol="0" anchor="ctr"/>
          <a:lstStyle/>
          <a:p>
            <a:pPr algn="l" indent="0" marL="0">
              <a:buNone/>
            </a:pPr>
            <a:r>
              <a:rPr lang="en-US" sz="1800" b="1" dirty="0">
                <a:solidFill>
                  <a:srgbClr val="1E40AF"/>
                </a:solidFill>
                <a:latin typeface="Inter" pitchFamily="34" charset="0"/>
                <a:ea typeface="Inter" pitchFamily="34" charset="-122"/>
                <a:cs typeface="Inter" pitchFamily="34" charset="-120"/>
              </a:rPr>
              <a:t>Agentic Infra Landscape：技术生态地图</a:t>
            </a:r>
            <a:endParaRPr lang="en-US" sz="18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sp>
        <p:nvSpPr>
          <p:cNvPr id="2" name="Shape 0"/>
          <p:cNvSpPr/>
          <p:nvPr/>
        </p:nvSpPr>
        <p:spPr>
          <a:xfrm>
            <a:off x="0" y="0"/>
            <a:ext cx="12191695" cy="6858000"/>
          </a:xfrm>
          <a:prstGeom prst="rect">
            <a:avLst/>
          </a:prstGeom>
          <a:solidFill>
            <a:srgbClr val="F9FAFB"/>
          </a:solidFill>
          <a:ln/>
        </p:spPr>
      </p:sp>
      <p:pic>
        <p:nvPicPr>
          <p:cNvPr id="3" name="Image 0" descr="preencoded.png">    </p:cNvPr>
          <p:cNvPicPr>
            <a:picLocks noChangeAspect="1"/>
          </p:cNvPicPr>
          <p:nvPr/>
        </p:nvPicPr>
        <p:blipFill>
          <a:blip r:embed="rId1">
            <a:alphaModFix amt="3000"/>
          </a:blip>
          <a:srcRect l="0" r="0" t="0" b="0"/>
          <a:stretch/>
        </p:blipFill>
        <p:spPr>
          <a:xfrm>
            <a:off x="8572500" y="952805"/>
            <a:ext cx="2667305" cy="2667305"/>
          </a:xfrm>
          <a:prstGeom prst="rect">
            <a:avLst/>
          </a:prstGeom>
        </p:spPr>
      </p:pic>
      <p:pic>
        <p:nvPicPr>
          <p:cNvPr id="4" name="Image 1" descr="preencoded.png">    </p:cNvPr>
          <p:cNvPicPr>
            <a:picLocks noChangeAspect="1"/>
          </p:cNvPicPr>
          <p:nvPr/>
        </p:nvPicPr>
        <p:blipFill>
          <a:blip r:embed="rId2">
            <a:alphaModFix amt="3000"/>
          </a:blip>
          <a:srcRect l="-5" r="-5" t="0" b="0"/>
          <a:stretch/>
        </p:blipFill>
        <p:spPr>
          <a:xfrm>
            <a:off x="952805" y="4190695"/>
            <a:ext cx="2381098" cy="1904695"/>
          </a:xfrm>
          <a:prstGeom prst="rect">
            <a:avLst/>
          </a:prstGeom>
        </p:spPr>
      </p:pic>
      <p:sp>
        <p:nvSpPr>
          <p:cNvPr id="5" name="Shape 1"/>
          <p:cNvSpPr/>
          <p:nvPr/>
        </p:nvSpPr>
        <p:spPr>
          <a:xfrm>
            <a:off x="1067105" y="875995"/>
            <a:ext cx="571500" cy="28346"/>
          </a:xfrm>
          <a:prstGeom prst="rect">
            <a:avLst/>
          </a:prstGeom>
          <a:solidFill>
            <a:srgbClr val="2563EB"/>
          </a:solidFill>
          <a:ln/>
        </p:spPr>
      </p:sp>
      <p:sp>
        <p:nvSpPr>
          <p:cNvPr id="6" name="Text 2"/>
          <p:cNvSpPr txBox="1"/>
          <p:nvPr/>
        </p:nvSpPr>
        <p:spPr>
          <a:xfrm>
            <a:off x="1067105" y="1028700"/>
            <a:ext cx="2500884"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构建智能体操作系统的三种技术路径对比</a:t>
            </a:r>
            <a:endParaRPr lang="en-US" sz="1000" dirty="0"/>
          </a:p>
        </p:txBody>
      </p:sp>
      <p:sp>
        <p:nvSpPr>
          <p:cNvPr id="7" name="Shape 3"/>
          <p:cNvSpPr/>
          <p:nvPr/>
        </p:nvSpPr>
        <p:spPr>
          <a:xfrm>
            <a:off x="1067105" y="1362456"/>
            <a:ext cx="3228746" cy="2305202"/>
          </a:xfrm>
          <a:prstGeom prst="rect">
            <a:avLst/>
          </a:prstGeom>
          <a:solidFill>
            <a:srgbClr val="3B82F6">
              <a:alpha val="5000"/>
            </a:srgbClr>
          </a:solidFill>
          <a:ln/>
        </p:spPr>
      </p:sp>
      <p:sp>
        <p:nvSpPr>
          <p:cNvPr id="8" name="Shape 4"/>
          <p:cNvSpPr/>
          <p:nvPr/>
        </p:nvSpPr>
        <p:spPr>
          <a:xfrm>
            <a:off x="1067105" y="1362456"/>
            <a:ext cx="28346" cy="2305202"/>
          </a:xfrm>
          <a:prstGeom prst="rect">
            <a:avLst/>
          </a:prstGeom>
          <a:solidFill>
            <a:srgbClr val="3B82F6"/>
          </a:solidFill>
          <a:ln/>
        </p:spPr>
      </p:sp>
      <p:pic>
        <p:nvPicPr>
          <p:cNvPr id="9" name="Image 2" descr="preencoded.png">    </p:cNvPr>
          <p:cNvPicPr>
            <a:picLocks noChangeAspect="1"/>
          </p:cNvPicPr>
          <p:nvPr/>
        </p:nvPicPr>
        <p:blipFill>
          <a:blip r:embed="rId3"/>
          <a:srcRect l="0" r="0" t="-43" b="-43"/>
          <a:stretch/>
        </p:blipFill>
        <p:spPr>
          <a:xfrm>
            <a:off x="1248156" y="1552651"/>
            <a:ext cx="133502" cy="152705"/>
          </a:xfrm>
          <a:prstGeom prst="rect">
            <a:avLst/>
          </a:prstGeom>
        </p:spPr>
      </p:pic>
      <p:sp>
        <p:nvSpPr>
          <p:cNvPr id="10" name="Text 5"/>
          <p:cNvSpPr txBox="1"/>
          <p:nvPr/>
        </p:nvSpPr>
        <p:spPr>
          <a:xfrm>
            <a:off x="1457554" y="1533449"/>
            <a:ext cx="1248156" cy="191110"/>
          </a:xfrm>
          <a:prstGeom prst="rect">
            <a:avLst/>
          </a:prstGeom>
          <a:noFill/>
          <a:ln/>
        </p:spPr>
        <p:txBody>
          <a:bodyPr wrap="square" lIns="0" tIns="0" rIns="0" bIns="0" rtlCol="0" anchor="ctr"/>
          <a:lstStyle/>
          <a:p>
            <a:pPr algn="l" indent="0" marL="0">
              <a:buNone/>
            </a:pPr>
            <a:r>
              <a:rPr lang="en-US" sz="1200" b="1" dirty="0">
                <a:solidFill>
                  <a:srgbClr val="1D4ED8"/>
                </a:solidFill>
                <a:latin typeface="Inter" pitchFamily="34" charset="0"/>
                <a:ea typeface="Inter" pitchFamily="34" charset="-122"/>
                <a:cs typeface="Inter" pitchFamily="34" charset="-120"/>
              </a:rPr>
              <a:t>闭源Agentic OS</a:t>
            </a:r>
            <a:endParaRPr lang="en-US" sz="1200" dirty="0"/>
          </a:p>
        </p:txBody>
      </p:sp>
      <p:sp>
        <p:nvSpPr>
          <p:cNvPr id="11" name="Text 6"/>
          <p:cNvSpPr txBox="1"/>
          <p:nvPr/>
        </p:nvSpPr>
        <p:spPr>
          <a:xfrm>
            <a:off x="1248156" y="1819656"/>
            <a:ext cx="2924251" cy="29535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大厂主导的AI coding agent，内核是agent OS，可执行通用agentic tasks</a:t>
            </a:r>
            <a:endParaRPr lang="en-US" sz="900" dirty="0"/>
          </a:p>
        </p:txBody>
      </p:sp>
      <p:sp>
        <p:nvSpPr>
          <p:cNvPr id="12" name="Text 7"/>
          <p:cNvSpPr txBox="1"/>
          <p:nvPr/>
        </p:nvSpPr>
        <p:spPr>
          <a:xfrm>
            <a:off x="1248156" y="2247595"/>
            <a:ext cx="633679" cy="162763"/>
          </a:xfrm>
          <a:prstGeom prst="rect">
            <a:avLst/>
          </a:prstGeom>
          <a:noFill/>
          <a:ln/>
        </p:spPr>
        <p:txBody>
          <a:bodyPr wrap="square" lIns="0" tIns="0" rIns="0" bIns="0" rtlCol="0" anchor="ctr"/>
          <a:lstStyle/>
          <a:p>
            <a:pPr algn="l" indent="0" marL="0">
              <a:buNone/>
            </a:pPr>
            <a:r>
              <a:rPr lang="en-US" sz="1000" dirty="0">
                <a:solidFill>
                  <a:srgbClr val="2563EB"/>
                </a:solidFill>
                <a:latin typeface="Inter" pitchFamily="34" charset="0"/>
                <a:ea typeface="Inter" pitchFamily="34" charset="-122"/>
                <a:cs typeface="Inter" pitchFamily="34" charset="-120"/>
              </a:rPr>
              <a:t>代表项目</a:t>
            </a:r>
            <a:endParaRPr lang="en-US" sz="1000" dirty="0"/>
          </a:p>
        </p:txBody>
      </p:sp>
      <p:sp>
        <p:nvSpPr>
          <p:cNvPr id="13" name="Text 8"/>
          <p:cNvSpPr txBox="1"/>
          <p:nvPr/>
        </p:nvSpPr>
        <p:spPr>
          <a:xfrm>
            <a:off x="1248156" y="2809951"/>
            <a:ext cx="633679" cy="162763"/>
          </a:xfrm>
          <a:prstGeom prst="rect">
            <a:avLst/>
          </a:prstGeom>
          <a:noFill/>
          <a:ln/>
        </p:spPr>
        <p:txBody>
          <a:bodyPr wrap="square" lIns="0" tIns="0" rIns="0" bIns="0" rtlCol="0" anchor="ctr"/>
          <a:lstStyle/>
          <a:p>
            <a:pPr algn="l" indent="0" marL="0">
              <a:buNone/>
            </a:pPr>
            <a:r>
              <a:rPr lang="en-US" sz="1000" dirty="0">
                <a:solidFill>
                  <a:srgbClr val="2563EB"/>
                </a:solidFill>
                <a:latin typeface="Inter" pitchFamily="34" charset="0"/>
                <a:ea typeface="Inter" pitchFamily="34" charset="-122"/>
                <a:cs typeface="Inter" pitchFamily="34" charset="-120"/>
              </a:rPr>
              <a:t>技术优势</a:t>
            </a:r>
            <a:endParaRPr lang="en-US" sz="1000" dirty="0"/>
          </a:p>
        </p:txBody>
      </p:sp>
      <p:sp>
        <p:nvSpPr>
          <p:cNvPr id="14" name="Shape 9"/>
          <p:cNvSpPr/>
          <p:nvPr/>
        </p:nvSpPr>
        <p:spPr>
          <a:xfrm>
            <a:off x="1266444" y="2486254"/>
            <a:ext cx="705002" cy="181051"/>
          </a:xfrm>
          <a:prstGeom prst="roundRect">
            <a:avLst>
              <a:gd name="adj" fmla="val 318980"/>
            </a:avLst>
          </a:prstGeom>
          <a:solidFill>
            <a:srgbClr val="DBEAFE"/>
          </a:solidFill>
          <a:ln/>
        </p:spPr>
      </p:sp>
      <p:sp>
        <p:nvSpPr>
          <p:cNvPr id="15" name="Shape 10"/>
          <p:cNvSpPr/>
          <p:nvPr/>
        </p:nvSpPr>
        <p:spPr>
          <a:xfrm>
            <a:off x="2002536" y="2486254"/>
            <a:ext cx="609905" cy="181051"/>
          </a:xfrm>
          <a:prstGeom prst="roundRect">
            <a:avLst>
              <a:gd name="adj" fmla="val 318980"/>
            </a:avLst>
          </a:prstGeom>
          <a:solidFill>
            <a:srgbClr val="DBEAFE"/>
          </a:solidFill>
          <a:ln/>
        </p:spPr>
      </p:sp>
      <p:sp>
        <p:nvSpPr>
          <p:cNvPr id="16" name="Shape 11"/>
          <p:cNvSpPr/>
          <p:nvPr/>
        </p:nvSpPr>
        <p:spPr>
          <a:xfrm>
            <a:off x="2643530" y="2486254"/>
            <a:ext cx="771754" cy="181051"/>
          </a:xfrm>
          <a:prstGeom prst="roundRect">
            <a:avLst>
              <a:gd name="adj" fmla="val 318980"/>
            </a:avLst>
          </a:prstGeom>
          <a:solidFill>
            <a:srgbClr val="DBEAFE"/>
          </a:solidFill>
          <a:ln/>
        </p:spPr>
      </p:sp>
      <p:sp>
        <p:nvSpPr>
          <p:cNvPr id="17" name="Text 12"/>
          <p:cNvSpPr txBox="1"/>
          <p:nvPr/>
        </p:nvSpPr>
        <p:spPr>
          <a:xfrm>
            <a:off x="1324051" y="2514600"/>
            <a:ext cx="667512" cy="114300"/>
          </a:xfrm>
          <a:prstGeom prst="rect">
            <a:avLst/>
          </a:prstGeom>
          <a:noFill/>
          <a:ln/>
        </p:spPr>
        <p:txBody>
          <a:bodyPr wrap="square" lIns="0" tIns="0" rIns="0" bIns="0" rtlCol="0" anchor="ctr"/>
          <a:lstStyle/>
          <a:p>
            <a:pPr algn="l" indent="0" marL="0">
              <a:buNone/>
            </a:pPr>
            <a:r>
              <a:rPr lang="en-US" sz="800" dirty="0">
                <a:solidFill>
                  <a:srgbClr val="1E40AF"/>
                </a:solidFill>
                <a:latin typeface="Inter" pitchFamily="34" charset="0"/>
                <a:ea typeface="Inter" pitchFamily="34" charset="-122"/>
                <a:cs typeface="Inter" pitchFamily="34" charset="-120"/>
              </a:rPr>
              <a:t>Claude Code</a:t>
            </a:r>
            <a:endParaRPr lang="en-US" sz="800" dirty="0"/>
          </a:p>
        </p:txBody>
      </p:sp>
      <p:sp>
        <p:nvSpPr>
          <p:cNvPr id="18" name="Text 13"/>
          <p:cNvSpPr txBox="1"/>
          <p:nvPr/>
        </p:nvSpPr>
        <p:spPr>
          <a:xfrm>
            <a:off x="2060143" y="2514600"/>
            <a:ext cx="571500" cy="114300"/>
          </a:xfrm>
          <a:prstGeom prst="rect">
            <a:avLst/>
          </a:prstGeom>
          <a:noFill/>
          <a:ln/>
        </p:spPr>
        <p:txBody>
          <a:bodyPr wrap="square" lIns="0" tIns="0" rIns="0" bIns="0" rtlCol="0" anchor="ctr"/>
          <a:lstStyle/>
          <a:p>
            <a:pPr algn="l" indent="0" marL="0">
              <a:buNone/>
            </a:pPr>
            <a:r>
              <a:rPr lang="en-US" sz="800" dirty="0">
                <a:solidFill>
                  <a:srgbClr val="1E40AF"/>
                </a:solidFill>
                <a:latin typeface="Inter" pitchFamily="34" charset="0"/>
                <a:ea typeface="Inter" pitchFamily="34" charset="-122"/>
                <a:cs typeface="Inter" pitchFamily="34" charset="-120"/>
              </a:rPr>
              <a:t>Gemini CLI</a:t>
            </a:r>
            <a:endParaRPr lang="en-US" sz="800" dirty="0"/>
          </a:p>
        </p:txBody>
      </p:sp>
      <p:sp>
        <p:nvSpPr>
          <p:cNvPr id="19" name="Text 14"/>
          <p:cNvSpPr txBox="1"/>
          <p:nvPr/>
        </p:nvSpPr>
        <p:spPr>
          <a:xfrm>
            <a:off x="2701138" y="2514600"/>
            <a:ext cx="734263" cy="114300"/>
          </a:xfrm>
          <a:prstGeom prst="rect">
            <a:avLst/>
          </a:prstGeom>
          <a:noFill/>
          <a:ln/>
        </p:spPr>
        <p:txBody>
          <a:bodyPr wrap="square" lIns="0" tIns="0" rIns="0" bIns="0" rtlCol="0" anchor="ctr"/>
          <a:lstStyle/>
          <a:p>
            <a:pPr algn="l" indent="0" marL="0">
              <a:buNone/>
            </a:pPr>
            <a:r>
              <a:rPr lang="en-US" sz="800" dirty="0">
                <a:solidFill>
                  <a:srgbClr val="1E40AF"/>
                </a:solidFill>
                <a:latin typeface="Inter" pitchFamily="34" charset="0"/>
                <a:ea typeface="Inter" pitchFamily="34" charset="-122"/>
                <a:cs typeface="Inter" pitchFamily="34" charset="-120"/>
              </a:rPr>
              <a:t>OpenAI Codex</a:t>
            </a:r>
            <a:endParaRPr lang="en-US" sz="800" dirty="0"/>
          </a:p>
        </p:txBody>
      </p:sp>
      <p:sp>
        <p:nvSpPr>
          <p:cNvPr id="20" name="Text 15"/>
          <p:cNvSpPr txBox="1"/>
          <p:nvPr/>
        </p:nvSpPr>
        <p:spPr>
          <a:xfrm>
            <a:off x="1248156" y="3029407"/>
            <a:ext cx="553212" cy="143561"/>
          </a:xfrm>
          <a:prstGeom prst="rect">
            <a:avLst/>
          </a:prstGeom>
          <a:noFill/>
          <a:ln/>
        </p:spPr>
        <p:txBody>
          <a:bodyPr wrap="square" lIns="0" tIns="0" rIns="0" bIns="0" rtlCol="0" anchor="ctr"/>
          <a:lstStyle/>
          <a:p>
            <a:pPr algn="l" indent="0" marL="0">
              <a:buNone/>
            </a:pPr>
            <a:r>
              <a:rPr lang="en-US" sz="900" dirty="0">
                <a:solidFill>
                  <a:srgbClr val="374151"/>
                </a:solidFill>
                <a:latin typeface="Inter" pitchFamily="34" charset="0"/>
                <a:ea typeface="Inter" pitchFamily="34" charset="-122"/>
                <a:cs typeface="Inter" pitchFamily="34" charset="-120"/>
              </a:rPr>
              <a:t>自研模型</a:t>
            </a:r>
            <a:endParaRPr lang="en-US" sz="900" dirty="0"/>
          </a:p>
        </p:txBody>
      </p:sp>
      <p:sp>
        <p:nvSpPr>
          <p:cNvPr id="21" name="Shape 16"/>
          <p:cNvSpPr/>
          <p:nvPr/>
        </p:nvSpPr>
        <p:spPr>
          <a:xfrm>
            <a:off x="4483303" y="1362456"/>
            <a:ext cx="3228746" cy="2305202"/>
          </a:xfrm>
          <a:prstGeom prst="rect">
            <a:avLst/>
          </a:prstGeom>
          <a:solidFill>
            <a:srgbClr val="8B5CF6">
              <a:alpha val="5000"/>
            </a:srgbClr>
          </a:solidFill>
          <a:ln/>
        </p:spPr>
      </p:sp>
      <p:sp>
        <p:nvSpPr>
          <p:cNvPr id="22" name="Shape 17"/>
          <p:cNvSpPr/>
          <p:nvPr/>
        </p:nvSpPr>
        <p:spPr>
          <a:xfrm>
            <a:off x="4483303" y="1362456"/>
            <a:ext cx="28346" cy="2305202"/>
          </a:xfrm>
          <a:prstGeom prst="rect">
            <a:avLst/>
          </a:prstGeom>
          <a:solidFill>
            <a:srgbClr val="8B5CF6"/>
          </a:solidFill>
          <a:ln/>
        </p:spPr>
      </p:sp>
      <p:pic>
        <p:nvPicPr>
          <p:cNvPr id="23" name="Image 3" descr="preencoded.png">    </p:cNvPr>
          <p:cNvPicPr>
            <a:picLocks noChangeAspect="1"/>
          </p:cNvPicPr>
          <p:nvPr/>
        </p:nvPicPr>
        <p:blipFill>
          <a:blip r:embed="rId4"/>
          <a:srcRect l="0" r="0" t="0" b="0"/>
          <a:stretch/>
        </p:blipFill>
        <p:spPr>
          <a:xfrm>
            <a:off x="4664354" y="1552651"/>
            <a:ext cx="152705" cy="152705"/>
          </a:xfrm>
          <a:prstGeom prst="rect">
            <a:avLst/>
          </a:prstGeom>
        </p:spPr>
      </p:pic>
      <p:sp>
        <p:nvSpPr>
          <p:cNvPr id="24" name="Text 18"/>
          <p:cNvSpPr txBox="1"/>
          <p:nvPr/>
        </p:nvSpPr>
        <p:spPr>
          <a:xfrm>
            <a:off x="4892954" y="1533449"/>
            <a:ext cx="1172261" cy="191110"/>
          </a:xfrm>
          <a:prstGeom prst="rect">
            <a:avLst/>
          </a:prstGeom>
          <a:noFill/>
          <a:ln/>
        </p:spPr>
        <p:txBody>
          <a:bodyPr wrap="square" lIns="0" tIns="0" rIns="0" bIns="0" rtlCol="0" anchor="ctr"/>
          <a:lstStyle/>
          <a:p>
            <a:pPr algn="l" indent="0" marL="0">
              <a:buNone/>
            </a:pPr>
            <a:r>
              <a:rPr lang="en-US" sz="1200" b="1" dirty="0">
                <a:solidFill>
                  <a:srgbClr val="6D28D9"/>
                </a:solidFill>
                <a:latin typeface="Inter" pitchFamily="34" charset="0"/>
                <a:ea typeface="Inter" pitchFamily="34" charset="-122"/>
                <a:cs typeface="Inter" pitchFamily="34" charset="-120"/>
              </a:rPr>
              <a:t>通用Agent平台</a:t>
            </a:r>
            <a:endParaRPr lang="en-US" sz="1200" dirty="0"/>
          </a:p>
        </p:txBody>
      </p:sp>
      <p:sp>
        <p:nvSpPr>
          <p:cNvPr id="25" name="Text 19"/>
          <p:cNvSpPr txBox="1"/>
          <p:nvPr/>
        </p:nvSpPr>
        <p:spPr>
          <a:xfrm>
            <a:off x="4664354" y="1819656"/>
            <a:ext cx="2876702" cy="29535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运行在自研agent OS上的通用智能体平台，封装底层复杂性</a:t>
            </a:r>
            <a:endParaRPr lang="en-US" sz="900" dirty="0"/>
          </a:p>
        </p:txBody>
      </p:sp>
      <p:sp>
        <p:nvSpPr>
          <p:cNvPr id="26" name="Text 20"/>
          <p:cNvSpPr txBox="1"/>
          <p:nvPr/>
        </p:nvSpPr>
        <p:spPr>
          <a:xfrm>
            <a:off x="4664354" y="2247595"/>
            <a:ext cx="633679" cy="162763"/>
          </a:xfrm>
          <a:prstGeom prst="rect">
            <a:avLst/>
          </a:prstGeom>
          <a:noFill/>
          <a:ln/>
        </p:spPr>
        <p:txBody>
          <a:bodyPr wrap="square" lIns="0" tIns="0" rIns="0" bIns="0" rtlCol="0" anchor="ctr"/>
          <a:lstStyle/>
          <a:p>
            <a:pPr algn="l" indent="0" marL="0">
              <a:buNone/>
            </a:pPr>
            <a:r>
              <a:rPr lang="en-US" sz="1000" dirty="0">
                <a:solidFill>
                  <a:srgbClr val="7C3AED"/>
                </a:solidFill>
                <a:latin typeface="Inter" pitchFamily="34" charset="0"/>
                <a:ea typeface="Inter" pitchFamily="34" charset="-122"/>
                <a:cs typeface="Inter" pitchFamily="34" charset="-120"/>
              </a:rPr>
              <a:t>代表项目</a:t>
            </a:r>
            <a:endParaRPr lang="en-US" sz="1000" dirty="0"/>
          </a:p>
        </p:txBody>
      </p:sp>
      <p:sp>
        <p:nvSpPr>
          <p:cNvPr id="27" name="Text 21"/>
          <p:cNvSpPr txBox="1"/>
          <p:nvPr/>
        </p:nvSpPr>
        <p:spPr>
          <a:xfrm>
            <a:off x="4664354" y="2809951"/>
            <a:ext cx="633679" cy="162763"/>
          </a:xfrm>
          <a:prstGeom prst="rect">
            <a:avLst/>
          </a:prstGeom>
          <a:noFill/>
          <a:ln/>
        </p:spPr>
        <p:txBody>
          <a:bodyPr wrap="square" lIns="0" tIns="0" rIns="0" bIns="0" rtlCol="0" anchor="ctr"/>
          <a:lstStyle/>
          <a:p>
            <a:pPr algn="l" indent="0" marL="0">
              <a:buNone/>
            </a:pPr>
            <a:r>
              <a:rPr lang="en-US" sz="1000" dirty="0">
                <a:solidFill>
                  <a:srgbClr val="7C3AED"/>
                </a:solidFill>
                <a:latin typeface="Inter" pitchFamily="34" charset="0"/>
                <a:ea typeface="Inter" pitchFamily="34" charset="-122"/>
                <a:cs typeface="Inter" pitchFamily="34" charset="-120"/>
              </a:rPr>
              <a:t>技术优势</a:t>
            </a:r>
            <a:endParaRPr lang="en-US" sz="1000" dirty="0"/>
          </a:p>
        </p:txBody>
      </p:sp>
      <p:sp>
        <p:nvSpPr>
          <p:cNvPr id="28" name="Shape 22"/>
          <p:cNvSpPr/>
          <p:nvPr/>
        </p:nvSpPr>
        <p:spPr>
          <a:xfrm>
            <a:off x="4682642" y="2486254"/>
            <a:ext cx="552298" cy="181051"/>
          </a:xfrm>
          <a:prstGeom prst="roundRect">
            <a:avLst>
              <a:gd name="adj" fmla="val 318980"/>
            </a:avLst>
          </a:prstGeom>
          <a:solidFill>
            <a:srgbClr val="EDE9FE"/>
          </a:solidFill>
          <a:ln/>
        </p:spPr>
      </p:sp>
      <p:sp>
        <p:nvSpPr>
          <p:cNvPr id="29" name="Shape 23"/>
          <p:cNvSpPr/>
          <p:nvPr/>
        </p:nvSpPr>
        <p:spPr>
          <a:xfrm>
            <a:off x="5270602" y="2486254"/>
            <a:ext cx="418795" cy="181051"/>
          </a:xfrm>
          <a:prstGeom prst="roundRect">
            <a:avLst>
              <a:gd name="adj" fmla="val 318980"/>
            </a:avLst>
          </a:prstGeom>
          <a:solidFill>
            <a:srgbClr val="EDE9FE"/>
          </a:solidFill>
          <a:ln/>
        </p:spPr>
      </p:sp>
      <p:sp>
        <p:nvSpPr>
          <p:cNvPr id="30" name="Shape 24"/>
          <p:cNvSpPr/>
          <p:nvPr/>
        </p:nvSpPr>
        <p:spPr>
          <a:xfrm>
            <a:off x="5725973" y="2486254"/>
            <a:ext cx="418795" cy="181051"/>
          </a:xfrm>
          <a:prstGeom prst="roundRect">
            <a:avLst>
              <a:gd name="adj" fmla="val 318980"/>
            </a:avLst>
          </a:prstGeom>
          <a:solidFill>
            <a:srgbClr val="EDE9FE"/>
          </a:solidFill>
          <a:ln/>
        </p:spPr>
      </p:sp>
      <p:sp>
        <p:nvSpPr>
          <p:cNvPr id="31" name="Shape 25"/>
          <p:cNvSpPr/>
          <p:nvPr/>
        </p:nvSpPr>
        <p:spPr>
          <a:xfrm>
            <a:off x="6179515" y="2486254"/>
            <a:ext cx="514807" cy="181051"/>
          </a:xfrm>
          <a:prstGeom prst="roundRect">
            <a:avLst>
              <a:gd name="adj" fmla="val 318980"/>
            </a:avLst>
          </a:prstGeom>
          <a:solidFill>
            <a:srgbClr val="EDE9FE"/>
          </a:solidFill>
          <a:ln/>
        </p:spPr>
      </p:sp>
      <p:sp>
        <p:nvSpPr>
          <p:cNvPr id="32" name="Text 26"/>
          <p:cNvSpPr txBox="1"/>
          <p:nvPr/>
        </p:nvSpPr>
        <p:spPr>
          <a:xfrm>
            <a:off x="4740250" y="2514600"/>
            <a:ext cx="514807" cy="114300"/>
          </a:xfrm>
          <a:prstGeom prst="rect">
            <a:avLst/>
          </a:prstGeom>
          <a:noFill/>
          <a:ln/>
        </p:spPr>
        <p:txBody>
          <a:bodyPr wrap="square" lIns="0" tIns="0" rIns="0" bIns="0" rtlCol="0" anchor="ctr"/>
          <a:lstStyle/>
          <a:p>
            <a:pPr algn="l" indent="0" marL="0">
              <a:buNone/>
            </a:pPr>
            <a:r>
              <a:rPr lang="en-US" sz="800" dirty="0">
                <a:solidFill>
                  <a:srgbClr val="5B21B6"/>
                </a:solidFill>
                <a:latin typeface="Inter" pitchFamily="34" charset="0"/>
                <a:ea typeface="Inter" pitchFamily="34" charset="-122"/>
                <a:cs typeface="Inter" pitchFamily="34" charset="-120"/>
              </a:rPr>
              <a:t>Genspark</a:t>
            </a:r>
            <a:endParaRPr lang="en-US" sz="800" dirty="0"/>
          </a:p>
        </p:txBody>
      </p:sp>
      <p:sp>
        <p:nvSpPr>
          <p:cNvPr id="33" name="Text 27"/>
          <p:cNvSpPr txBox="1"/>
          <p:nvPr/>
        </p:nvSpPr>
        <p:spPr>
          <a:xfrm>
            <a:off x="5328209" y="2514600"/>
            <a:ext cx="381305" cy="114300"/>
          </a:xfrm>
          <a:prstGeom prst="rect">
            <a:avLst/>
          </a:prstGeom>
          <a:noFill/>
          <a:ln/>
        </p:spPr>
        <p:txBody>
          <a:bodyPr wrap="square" lIns="0" tIns="0" rIns="0" bIns="0" rtlCol="0" anchor="ctr"/>
          <a:lstStyle/>
          <a:p>
            <a:pPr algn="l" indent="0" marL="0">
              <a:buNone/>
            </a:pPr>
            <a:r>
              <a:rPr lang="en-US" sz="800" dirty="0">
                <a:solidFill>
                  <a:srgbClr val="5B21B6"/>
                </a:solidFill>
                <a:latin typeface="Inter" pitchFamily="34" charset="0"/>
                <a:ea typeface="Inter" pitchFamily="34" charset="-122"/>
                <a:cs typeface="Inter" pitchFamily="34" charset="-120"/>
              </a:rPr>
              <a:t>Manus</a:t>
            </a:r>
            <a:endParaRPr lang="en-US" sz="800" dirty="0"/>
          </a:p>
        </p:txBody>
      </p:sp>
      <p:sp>
        <p:nvSpPr>
          <p:cNvPr id="34" name="Text 28"/>
          <p:cNvSpPr txBox="1"/>
          <p:nvPr/>
        </p:nvSpPr>
        <p:spPr>
          <a:xfrm>
            <a:off x="5782666" y="2514600"/>
            <a:ext cx="381305" cy="114300"/>
          </a:xfrm>
          <a:prstGeom prst="rect">
            <a:avLst/>
          </a:prstGeom>
          <a:noFill/>
          <a:ln/>
        </p:spPr>
        <p:txBody>
          <a:bodyPr wrap="square" lIns="0" tIns="0" rIns="0" bIns="0" rtlCol="0" anchor="ctr"/>
          <a:lstStyle/>
          <a:p>
            <a:pPr algn="l" indent="0" marL="0">
              <a:buNone/>
            </a:pPr>
            <a:r>
              <a:rPr lang="en-US" sz="800" dirty="0">
                <a:solidFill>
                  <a:srgbClr val="5B21B6"/>
                </a:solidFill>
                <a:latin typeface="Inter" pitchFamily="34" charset="0"/>
                <a:ea typeface="Inter" pitchFamily="34" charset="-122"/>
                <a:cs typeface="Inter" pitchFamily="34" charset="-120"/>
              </a:rPr>
              <a:t>Tray.io</a:t>
            </a:r>
            <a:endParaRPr lang="en-US" sz="800" dirty="0"/>
          </a:p>
        </p:txBody>
      </p:sp>
      <p:sp>
        <p:nvSpPr>
          <p:cNvPr id="35" name="Text 29"/>
          <p:cNvSpPr txBox="1"/>
          <p:nvPr/>
        </p:nvSpPr>
        <p:spPr>
          <a:xfrm>
            <a:off x="6236208" y="2514600"/>
            <a:ext cx="476402" cy="114300"/>
          </a:xfrm>
          <a:prstGeom prst="rect">
            <a:avLst/>
          </a:prstGeom>
          <a:noFill/>
          <a:ln/>
        </p:spPr>
        <p:txBody>
          <a:bodyPr wrap="square" lIns="0" tIns="0" rIns="0" bIns="0" rtlCol="0" anchor="ctr"/>
          <a:lstStyle/>
          <a:p>
            <a:pPr algn="l" indent="0" marL="0">
              <a:buNone/>
            </a:pPr>
            <a:r>
              <a:rPr lang="en-US" sz="800" dirty="0">
                <a:solidFill>
                  <a:srgbClr val="5B21B6"/>
                </a:solidFill>
                <a:latin typeface="Inter" pitchFamily="34" charset="0"/>
                <a:ea typeface="Inter" pitchFamily="34" charset="-122"/>
                <a:cs typeface="Inter" pitchFamily="34" charset="-120"/>
              </a:rPr>
              <a:t>Botpress</a:t>
            </a:r>
            <a:endParaRPr lang="en-US" sz="800" dirty="0"/>
          </a:p>
        </p:txBody>
      </p:sp>
      <p:sp>
        <p:nvSpPr>
          <p:cNvPr id="36" name="Text 30"/>
          <p:cNvSpPr txBox="1"/>
          <p:nvPr/>
        </p:nvSpPr>
        <p:spPr>
          <a:xfrm>
            <a:off x="4664354" y="3029407"/>
            <a:ext cx="553212" cy="143561"/>
          </a:xfrm>
          <a:prstGeom prst="rect">
            <a:avLst/>
          </a:prstGeom>
          <a:noFill/>
          <a:ln/>
        </p:spPr>
        <p:txBody>
          <a:bodyPr wrap="square" lIns="0" tIns="0" rIns="0" bIns="0" rtlCol="0" anchor="ctr"/>
          <a:lstStyle/>
          <a:p>
            <a:pPr algn="l" indent="0" marL="0">
              <a:buNone/>
            </a:pPr>
            <a:r>
              <a:rPr lang="en-US" sz="900" dirty="0">
                <a:solidFill>
                  <a:srgbClr val="374151"/>
                </a:solidFill>
                <a:latin typeface="Inter" pitchFamily="34" charset="0"/>
                <a:ea typeface="Inter" pitchFamily="34" charset="-122"/>
                <a:cs typeface="Inter" pitchFamily="34" charset="-120"/>
              </a:rPr>
              <a:t>场景优化</a:t>
            </a:r>
            <a:endParaRPr lang="en-US" sz="900" dirty="0"/>
          </a:p>
        </p:txBody>
      </p:sp>
      <p:sp>
        <p:nvSpPr>
          <p:cNvPr id="37" name="Shape 31"/>
          <p:cNvSpPr/>
          <p:nvPr/>
        </p:nvSpPr>
        <p:spPr>
          <a:xfrm>
            <a:off x="7899502" y="1362456"/>
            <a:ext cx="3228746" cy="2305202"/>
          </a:xfrm>
          <a:prstGeom prst="rect">
            <a:avLst/>
          </a:prstGeom>
          <a:solidFill>
            <a:srgbClr val="10B981">
              <a:alpha val="5000"/>
            </a:srgbClr>
          </a:solidFill>
          <a:ln/>
        </p:spPr>
      </p:sp>
      <p:sp>
        <p:nvSpPr>
          <p:cNvPr id="38" name="Shape 32"/>
          <p:cNvSpPr/>
          <p:nvPr/>
        </p:nvSpPr>
        <p:spPr>
          <a:xfrm>
            <a:off x="7899502" y="1362456"/>
            <a:ext cx="28346" cy="2305202"/>
          </a:xfrm>
          <a:prstGeom prst="rect">
            <a:avLst/>
          </a:prstGeom>
          <a:solidFill>
            <a:srgbClr val="10B981"/>
          </a:solidFill>
          <a:ln/>
        </p:spPr>
      </p:sp>
      <p:pic>
        <p:nvPicPr>
          <p:cNvPr id="39" name="Image 4" descr="preencoded.png">    </p:cNvPr>
          <p:cNvPicPr>
            <a:picLocks noChangeAspect="1"/>
          </p:cNvPicPr>
          <p:nvPr/>
        </p:nvPicPr>
        <p:blipFill>
          <a:blip r:embed="rId5"/>
          <a:srcRect l="0" r="0" t="-43" b="-43"/>
          <a:stretch/>
        </p:blipFill>
        <p:spPr>
          <a:xfrm>
            <a:off x="8080553" y="1552651"/>
            <a:ext cx="133502" cy="152705"/>
          </a:xfrm>
          <a:prstGeom prst="rect">
            <a:avLst/>
          </a:prstGeom>
        </p:spPr>
      </p:pic>
      <p:sp>
        <p:nvSpPr>
          <p:cNvPr id="40" name="Text 33"/>
          <p:cNvSpPr txBox="1"/>
          <p:nvPr/>
        </p:nvSpPr>
        <p:spPr>
          <a:xfrm>
            <a:off x="8289950" y="1533449"/>
            <a:ext cx="1552651" cy="191110"/>
          </a:xfrm>
          <a:prstGeom prst="rect">
            <a:avLst/>
          </a:prstGeom>
          <a:noFill/>
          <a:ln/>
        </p:spPr>
        <p:txBody>
          <a:bodyPr wrap="square" lIns="0" tIns="0" rIns="0" bIns="0" rtlCol="0" anchor="ctr"/>
          <a:lstStyle/>
          <a:p>
            <a:pPr algn="l" indent="0" marL="0">
              <a:buNone/>
            </a:pPr>
            <a:r>
              <a:rPr lang="en-US" sz="1200" b="1" dirty="0">
                <a:solidFill>
                  <a:srgbClr val="047857"/>
                </a:solidFill>
                <a:latin typeface="Inter" pitchFamily="34" charset="0"/>
                <a:ea typeface="Inter" pitchFamily="34" charset="-122"/>
                <a:cs typeface="Inter" pitchFamily="34" charset="-120"/>
              </a:rPr>
              <a:t>开源Agentic OS项目</a:t>
            </a:r>
            <a:endParaRPr lang="en-US" sz="1200" dirty="0"/>
          </a:p>
        </p:txBody>
      </p:sp>
      <p:sp>
        <p:nvSpPr>
          <p:cNvPr id="41" name="Text 34"/>
          <p:cNvSpPr txBox="1"/>
          <p:nvPr/>
        </p:nvSpPr>
        <p:spPr>
          <a:xfrm>
            <a:off x="8080553" y="1819656"/>
            <a:ext cx="2981858" cy="29535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社区主导的开源Agentic OS项目，提供灵活定制与创新实验能力</a:t>
            </a:r>
            <a:endParaRPr lang="en-US" sz="900" dirty="0"/>
          </a:p>
        </p:txBody>
      </p:sp>
      <p:sp>
        <p:nvSpPr>
          <p:cNvPr id="42" name="Text 35"/>
          <p:cNvSpPr txBox="1"/>
          <p:nvPr/>
        </p:nvSpPr>
        <p:spPr>
          <a:xfrm>
            <a:off x="8080553" y="2247595"/>
            <a:ext cx="633679" cy="162763"/>
          </a:xfrm>
          <a:prstGeom prst="rect">
            <a:avLst/>
          </a:prstGeom>
          <a:noFill/>
          <a:ln/>
        </p:spPr>
        <p:txBody>
          <a:bodyPr wrap="square" lIns="0" tIns="0" rIns="0" bIns="0" rtlCol="0" anchor="ctr"/>
          <a:lstStyle/>
          <a:p>
            <a:pPr algn="l" indent="0" marL="0">
              <a:buNone/>
            </a:pPr>
            <a:r>
              <a:rPr lang="en-US" sz="1000" dirty="0">
                <a:solidFill>
                  <a:srgbClr val="059669"/>
                </a:solidFill>
                <a:latin typeface="Inter" pitchFamily="34" charset="0"/>
                <a:ea typeface="Inter" pitchFamily="34" charset="-122"/>
                <a:cs typeface="Inter" pitchFamily="34" charset="-120"/>
              </a:rPr>
              <a:t>代表项目</a:t>
            </a:r>
            <a:endParaRPr lang="en-US" sz="1000" dirty="0"/>
          </a:p>
        </p:txBody>
      </p:sp>
      <p:sp>
        <p:nvSpPr>
          <p:cNvPr id="43" name="Text 36"/>
          <p:cNvSpPr txBox="1"/>
          <p:nvPr/>
        </p:nvSpPr>
        <p:spPr>
          <a:xfrm>
            <a:off x="8080553" y="3029407"/>
            <a:ext cx="633679" cy="162763"/>
          </a:xfrm>
          <a:prstGeom prst="rect">
            <a:avLst/>
          </a:prstGeom>
          <a:noFill/>
          <a:ln/>
        </p:spPr>
        <p:txBody>
          <a:bodyPr wrap="square" lIns="0" tIns="0" rIns="0" bIns="0" rtlCol="0" anchor="ctr"/>
          <a:lstStyle/>
          <a:p>
            <a:pPr algn="l" indent="0" marL="0">
              <a:buNone/>
            </a:pPr>
            <a:r>
              <a:rPr lang="en-US" sz="1000" dirty="0">
                <a:solidFill>
                  <a:srgbClr val="059669"/>
                </a:solidFill>
                <a:latin typeface="Inter" pitchFamily="34" charset="0"/>
                <a:ea typeface="Inter" pitchFamily="34" charset="-122"/>
                <a:cs typeface="Inter" pitchFamily="34" charset="-120"/>
              </a:rPr>
              <a:t>技术优势</a:t>
            </a:r>
            <a:endParaRPr lang="en-US" sz="1000" dirty="0"/>
          </a:p>
        </p:txBody>
      </p:sp>
      <p:sp>
        <p:nvSpPr>
          <p:cNvPr id="44" name="Shape 37"/>
          <p:cNvSpPr/>
          <p:nvPr/>
        </p:nvSpPr>
        <p:spPr>
          <a:xfrm>
            <a:off x="8099755" y="2486254"/>
            <a:ext cx="647395" cy="181051"/>
          </a:xfrm>
          <a:prstGeom prst="roundRect">
            <a:avLst>
              <a:gd name="adj" fmla="val 318980"/>
            </a:avLst>
          </a:prstGeom>
          <a:solidFill>
            <a:srgbClr val="D1FAE5"/>
          </a:solidFill>
          <a:ln/>
        </p:spPr>
      </p:sp>
      <p:sp>
        <p:nvSpPr>
          <p:cNvPr id="45" name="Shape 38"/>
          <p:cNvSpPr/>
          <p:nvPr/>
        </p:nvSpPr>
        <p:spPr>
          <a:xfrm>
            <a:off x="8783726" y="2486254"/>
            <a:ext cx="543154" cy="181051"/>
          </a:xfrm>
          <a:prstGeom prst="roundRect">
            <a:avLst>
              <a:gd name="adj" fmla="val 318980"/>
            </a:avLst>
          </a:prstGeom>
          <a:solidFill>
            <a:srgbClr val="D1FAE5"/>
          </a:solidFill>
          <a:ln/>
        </p:spPr>
      </p:sp>
      <p:sp>
        <p:nvSpPr>
          <p:cNvPr id="46" name="Shape 39"/>
          <p:cNvSpPr/>
          <p:nvPr/>
        </p:nvSpPr>
        <p:spPr>
          <a:xfrm>
            <a:off x="9360713" y="2486254"/>
            <a:ext cx="342900" cy="181051"/>
          </a:xfrm>
          <a:prstGeom prst="roundRect">
            <a:avLst>
              <a:gd name="adj" fmla="val 318980"/>
            </a:avLst>
          </a:prstGeom>
          <a:solidFill>
            <a:srgbClr val="D1FAE5"/>
          </a:solidFill>
          <a:ln/>
        </p:spPr>
      </p:sp>
      <p:sp>
        <p:nvSpPr>
          <p:cNvPr id="47" name="Shape 40"/>
          <p:cNvSpPr/>
          <p:nvPr/>
        </p:nvSpPr>
        <p:spPr>
          <a:xfrm>
            <a:off x="9740189" y="2486254"/>
            <a:ext cx="694944" cy="181051"/>
          </a:xfrm>
          <a:prstGeom prst="roundRect">
            <a:avLst>
              <a:gd name="adj" fmla="val 318980"/>
            </a:avLst>
          </a:prstGeom>
          <a:solidFill>
            <a:srgbClr val="D1FAE5"/>
          </a:solidFill>
          <a:ln/>
        </p:spPr>
      </p:sp>
      <p:sp>
        <p:nvSpPr>
          <p:cNvPr id="48" name="Shape 41"/>
          <p:cNvSpPr/>
          <p:nvPr/>
        </p:nvSpPr>
        <p:spPr>
          <a:xfrm>
            <a:off x="10465308" y="2486254"/>
            <a:ext cx="352044" cy="181051"/>
          </a:xfrm>
          <a:prstGeom prst="roundRect">
            <a:avLst>
              <a:gd name="adj" fmla="val 318980"/>
            </a:avLst>
          </a:prstGeom>
          <a:solidFill>
            <a:srgbClr val="D1FAE5"/>
          </a:solidFill>
          <a:ln/>
        </p:spPr>
      </p:sp>
      <p:sp>
        <p:nvSpPr>
          <p:cNvPr id="49" name="Shape 42"/>
          <p:cNvSpPr/>
          <p:nvPr/>
        </p:nvSpPr>
        <p:spPr>
          <a:xfrm>
            <a:off x="8099755" y="2704795"/>
            <a:ext cx="448056" cy="181051"/>
          </a:xfrm>
          <a:prstGeom prst="roundRect">
            <a:avLst>
              <a:gd name="adj" fmla="val 318980"/>
            </a:avLst>
          </a:prstGeom>
          <a:solidFill>
            <a:srgbClr val="D1FAE5"/>
          </a:solidFill>
          <a:ln/>
        </p:spPr>
      </p:sp>
      <p:sp>
        <p:nvSpPr>
          <p:cNvPr id="50" name="Shape 43"/>
          <p:cNvSpPr/>
          <p:nvPr/>
        </p:nvSpPr>
        <p:spPr>
          <a:xfrm>
            <a:off x="8579815" y="2704795"/>
            <a:ext cx="342900" cy="181051"/>
          </a:xfrm>
          <a:prstGeom prst="roundRect">
            <a:avLst>
              <a:gd name="adj" fmla="val 318980"/>
            </a:avLst>
          </a:prstGeom>
          <a:solidFill>
            <a:srgbClr val="D1FAE5"/>
          </a:solidFill>
          <a:ln/>
        </p:spPr>
      </p:sp>
      <p:sp>
        <p:nvSpPr>
          <p:cNvPr id="51" name="Shape 44"/>
          <p:cNvSpPr/>
          <p:nvPr/>
        </p:nvSpPr>
        <p:spPr>
          <a:xfrm>
            <a:off x="8952890" y="2704795"/>
            <a:ext cx="609905" cy="181051"/>
          </a:xfrm>
          <a:prstGeom prst="roundRect">
            <a:avLst>
              <a:gd name="adj" fmla="val 318980"/>
            </a:avLst>
          </a:prstGeom>
          <a:solidFill>
            <a:srgbClr val="D1FAE5"/>
          </a:solidFill>
          <a:ln/>
        </p:spPr>
      </p:sp>
      <p:sp>
        <p:nvSpPr>
          <p:cNvPr id="52" name="Text 45"/>
          <p:cNvSpPr txBox="1"/>
          <p:nvPr/>
        </p:nvSpPr>
        <p:spPr>
          <a:xfrm>
            <a:off x="8156448" y="2514600"/>
            <a:ext cx="609905" cy="114300"/>
          </a:xfrm>
          <a:prstGeom prst="rect">
            <a:avLst/>
          </a:prstGeom>
          <a:noFill/>
          <a:ln/>
        </p:spPr>
        <p:txBody>
          <a:bodyPr wrap="square" lIns="0" tIns="0" rIns="0" bIns="0" rtlCol="0" anchor="ctr"/>
          <a:lstStyle/>
          <a:p>
            <a:pPr algn="l" indent="0" marL="0">
              <a:buNone/>
            </a:pPr>
            <a:r>
              <a:rPr lang="en-US" sz="800" dirty="0">
                <a:solidFill>
                  <a:srgbClr val="065F46"/>
                </a:solidFill>
                <a:latin typeface="Inter" pitchFamily="34" charset="0"/>
                <a:ea typeface="Inter" pitchFamily="34" charset="-122"/>
                <a:cs typeface="Inter" pitchFamily="34" charset="-120"/>
              </a:rPr>
              <a:t>OpenHands</a:t>
            </a:r>
            <a:endParaRPr lang="en-US" sz="800" dirty="0"/>
          </a:p>
        </p:txBody>
      </p:sp>
      <p:sp>
        <p:nvSpPr>
          <p:cNvPr id="53" name="Text 46"/>
          <p:cNvSpPr txBox="1"/>
          <p:nvPr/>
        </p:nvSpPr>
        <p:spPr>
          <a:xfrm>
            <a:off x="8841334" y="2514600"/>
            <a:ext cx="505663" cy="114300"/>
          </a:xfrm>
          <a:prstGeom prst="rect">
            <a:avLst/>
          </a:prstGeom>
          <a:noFill/>
          <a:ln/>
        </p:spPr>
        <p:txBody>
          <a:bodyPr wrap="square" lIns="0" tIns="0" rIns="0" bIns="0" rtlCol="0" anchor="ctr"/>
          <a:lstStyle/>
          <a:p>
            <a:pPr algn="l" indent="0" marL="0">
              <a:buNone/>
            </a:pPr>
            <a:r>
              <a:rPr lang="en-US" sz="800" dirty="0">
                <a:solidFill>
                  <a:srgbClr val="065F46"/>
                </a:solidFill>
                <a:latin typeface="Inter" pitchFamily="34" charset="0"/>
                <a:ea typeface="Inter" pitchFamily="34" charset="-122"/>
                <a:cs typeface="Inter" pitchFamily="34" charset="-120"/>
              </a:rPr>
              <a:t>Lemon AI</a:t>
            </a:r>
            <a:endParaRPr lang="en-US" sz="800" dirty="0"/>
          </a:p>
        </p:txBody>
      </p:sp>
      <p:sp>
        <p:nvSpPr>
          <p:cNvPr id="54" name="Text 47"/>
          <p:cNvSpPr txBox="1"/>
          <p:nvPr/>
        </p:nvSpPr>
        <p:spPr>
          <a:xfrm>
            <a:off x="9417406" y="2514600"/>
            <a:ext cx="305410" cy="114300"/>
          </a:xfrm>
          <a:prstGeom prst="rect">
            <a:avLst/>
          </a:prstGeom>
          <a:noFill/>
          <a:ln/>
        </p:spPr>
        <p:txBody>
          <a:bodyPr wrap="square" lIns="0" tIns="0" rIns="0" bIns="0" rtlCol="0" anchor="ctr"/>
          <a:lstStyle/>
          <a:p>
            <a:pPr algn="l" indent="0" marL="0">
              <a:buNone/>
            </a:pPr>
            <a:r>
              <a:rPr lang="en-US" sz="800" dirty="0">
                <a:solidFill>
                  <a:srgbClr val="065F46"/>
                </a:solidFill>
                <a:latin typeface="Inter" pitchFamily="34" charset="0"/>
                <a:ea typeface="Inter" pitchFamily="34" charset="-122"/>
                <a:cs typeface="Inter" pitchFamily="34" charset="-120"/>
              </a:rPr>
              <a:t>Suna</a:t>
            </a:r>
            <a:endParaRPr lang="en-US" sz="800" dirty="0"/>
          </a:p>
        </p:txBody>
      </p:sp>
      <p:sp>
        <p:nvSpPr>
          <p:cNvPr id="55" name="Text 48"/>
          <p:cNvSpPr txBox="1"/>
          <p:nvPr/>
        </p:nvSpPr>
        <p:spPr>
          <a:xfrm>
            <a:off x="9797796" y="2514600"/>
            <a:ext cx="657454" cy="114300"/>
          </a:xfrm>
          <a:prstGeom prst="rect">
            <a:avLst/>
          </a:prstGeom>
          <a:noFill/>
          <a:ln/>
        </p:spPr>
        <p:txBody>
          <a:bodyPr wrap="square" lIns="0" tIns="0" rIns="0" bIns="0" rtlCol="0" anchor="ctr"/>
          <a:lstStyle/>
          <a:p>
            <a:pPr algn="l" indent="0" marL="0">
              <a:buNone/>
            </a:pPr>
            <a:r>
              <a:rPr lang="en-US" sz="800" dirty="0">
                <a:solidFill>
                  <a:srgbClr val="065F46"/>
                </a:solidFill>
                <a:latin typeface="Inter" pitchFamily="34" charset="0"/>
                <a:ea typeface="Inter" pitchFamily="34" charset="-122"/>
                <a:cs typeface="Inter" pitchFamily="34" charset="-120"/>
              </a:rPr>
              <a:t>Open Manus</a:t>
            </a:r>
            <a:endParaRPr lang="en-US" sz="800" dirty="0"/>
          </a:p>
        </p:txBody>
      </p:sp>
      <p:sp>
        <p:nvSpPr>
          <p:cNvPr id="56" name="Text 49"/>
          <p:cNvSpPr txBox="1"/>
          <p:nvPr/>
        </p:nvSpPr>
        <p:spPr>
          <a:xfrm>
            <a:off x="10522001" y="2514600"/>
            <a:ext cx="314554" cy="114300"/>
          </a:xfrm>
          <a:prstGeom prst="rect">
            <a:avLst/>
          </a:prstGeom>
          <a:noFill/>
          <a:ln/>
        </p:spPr>
        <p:txBody>
          <a:bodyPr wrap="square" lIns="0" tIns="0" rIns="0" bIns="0" rtlCol="0" anchor="ctr"/>
          <a:lstStyle/>
          <a:p>
            <a:pPr algn="l" indent="0" marL="0">
              <a:buNone/>
            </a:pPr>
            <a:r>
              <a:rPr lang="en-US" sz="800" dirty="0">
                <a:solidFill>
                  <a:srgbClr val="065F46"/>
                </a:solidFill>
                <a:latin typeface="Inter" pitchFamily="34" charset="0"/>
                <a:ea typeface="Inter" pitchFamily="34" charset="-122"/>
                <a:cs typeface="Inter" pitchFamily="34" charset="-120"/>
              </a:rPr>
              <a:t>Kode</a:t>
            </a:r>
            <a:endParaRPr lang="en-US" sz="800" dirty="0"/>
          </a:p>
        </p:txBody>
      </p:sp>
      <p:sp>
        <p:nvSpPr>
          <p:cNvPr id="57" name="Text 50"/>
          <p:cNvSpPr txBox="1"/>
          <p:nvPr/>
        </p:nvSpPr>
        <p:spPr>
          <a:xfrm>
            <a:off x="8156448" y="2734056"/>
            <a:ext cx="409651" cy="114300"/>
          </a:xfrm>
          <a:prstGeom prst="rect">
            <a:avLst/>
          </a:prstGeom>
          <a:noFill/>
          <a:ln/>
        </p:spPr>
        <p:txBody>
          <a:bodyPr wrap="square" lIns="0" tIns="0" rIns="0" bIns="0" rtlCol="0" anchor="ctr"/>
          <a:lstStyle/>
          <a:p>
            <a:pPr algn="l" indent="0" marL="0">
              <a:buNone/>
            </a:pPr>
            <a:r>
              <a:rPr lang="en-US" sz="800" dirty="0">
                <a:solidFill>
                  <a:srgbClr val="065F46"/>
                </a:solidFill>
                <a:latin typeface="Inter" pitchFamily="34" charset="0"/>
                <a:ea typeface="Inter" pitchFamily="34" charset="-122"/>
                <a:cs typeface="Inter" pitchFamily="34" charset="-120"/>
              </a:rPr>
              <a:t>ii agent</a:t>
            </a:r>
            <a:endParaRPr lang="en-US" sz="800" dirty="0"/>
          </a:p>
        </p:txBody>
      </p:sp>
      <p:sp>
        <p:nvSpPr>
          <p:cNvPr id="58" name="Text 51"/>
          <p:cNvSpPr txBox="1"/>
          <p:nvPr/>
        </p:nvSpPr>
        <p:spPr>
          <a:xfrm>
            <a:off x="8636508" y="2734056"/>
            <a:ext cx="305410" cy="114300"/>
          </a:xfrm>
          <a:prstGeom prst="rect">
            <a:avLst/>
          </a:prstGeom>
          <a:noFill/>
          <a:ln/>
        </p:spPr>
        <p:txBody>
          <a:bodyPr wrap="square" lIns="0" tIns="0" rIns="0" bIns="0" rtlCol="0" anchor="ctr"/>
          <a:lstStyle/>
          <a:p>
            <a:pPr algn="l" indent="0" marL="0">
              <a:buNone/>
            </a:pPr>
            <a:r>
              <a:rPr lang="en-US" sz="800" dirty="0">
                <a:solidFill>
                  <a:srgbClr val="065F46"/>
                </a:solidFill>
                <a:latin typeface="Inter" pitchFamily="34" charset="0"/>
                <a:ea typeface="Inter" pitchFamily="34" charset="-122"/>
                <a:cs typeface="Inter" pitchFamily="34" charset="-120"/>
              </a:rPr>
              <a:t>OWL</a:t>
            </a:r>
            <a:endParaRPr lang="en-US" sz="800" dirty="0"/>
          </a:p>
        </p:txBody>
      </p:sp>
      <p:sp>
        <p:nvSpPr>
          <p:cNvPr id="59" name="Text 52"/>
          <p:cNvSpPr txBox="1"/>
          <p:nvPr/>
        </p:nvSpPr>
        <p:spPr>
          <a:xfrm>
            <a:off x="9009583" y="2734056"/>
            <a:ext cx="571500" cy="114300"/>
          </a:xfrm>
          <a:prstGeom prst="rect">
            <a:avLst/>
          </a:prstGeom>
          <a:noFill/>
          <a:ln/>
        </p:spPr>
        <p:txBody>
          <a:bodyPr wrap="square" lIns="0" tIns="0" rIns="0" bIns="0" rtlCol="0" anchor="ctr"/>
          <a:lstStyle/>
          <a:p>
            <a:pPr algn="l" indent="0" marL="0">
              <a:buNone/>
            </a:pPr>
            <a:r>
              <a:rPr lang="en-US" sz="800" dirty="0">
                <a:solidFill>
                  <a:srgbClr val="065F46"/>
                </a:solidFill>
                <a:latin typeface="Inter" pitchFamily="34" charset="0"/>
                <a:ea typeface="Inter" pitchFamily="34" charset="-122"/>
                <a:cs typeface="Inter" pitchFamily="34" charset="-120"/>
              </a:rPr>
              <a:t>Gemini CLI</a:t>
            </a:r>
            <a:endParaRPr lang="en-US" sz="800" dirty="0"/>
          </a:p>
        </p:txBody>
      </p:sp>
      <p:sp>
        <p:nvSpPr>
          <p:cNvPr id="60" name="Text 53"/>
          <p:cNvSpPr txBox="1"/>
          <p:nvPr/>
        </p:nvSpPr>
        <p:spPr>
          <a:xfrm>
            <a:off x="8080553" y="3247949"/>
            <a:ext cx="553212" cy="143561"/>
          </a:xfrm>
          <a:prstGeom prst="rect">
            <a:avLst/>
          </a:prstGeom>
          <a:noFill/>
          <a:ln/>
        </p:spPr>
        <p:txBody>
          <a:bodyPr wrap="square" lIns="0" tIns="0" rIns="0" bIns="0" rtlCol="0" anchor="ctr"/>
          <a:lstStyle/>
          <a:p>
            <a:pPr algn="l" indent="0" marL="0">
              <a:buNone/>
            </a:pPr>
            <a:r>
              <a:rPr lang="en-US" sz="900" dirty="0">
                <a:solidFill>
                  <a:srgbClr val="374151"/>
                </a:solidFill>
                <a:latin typeface="Inter" pitchFamily="34" charset="0"/>
                <a:ea typeface="Inter" pitchFamily="34" charset="-122"/>
                <a:cs typeface="Inter" pitchFamily="34" charset="-120"/>
              </a:rPr>
              <a:t>开放智能</a:t>
            </a:r>
            <a:endParaRPr lang="en-US" sz="900" dirty="0"/>
          </a:p>
        </p:txBody>
      </p:sp>
      <p:pic>
        <p:nvPicPr>
          <p:cNvPr id="61" name="Image 5" descr="https://page.gensparksite.com/v1/base64_upload/bd9f22d067eea49304a4ddf108c80d93">    </p:cNvPr>
          <p:cNvPicPr>
            <a:picLocks noChangeAspect="1"/>
          </p:cNvPicPr>
          <p:nvPr/>
        </p:nvPicPr>
        <p:blipFill>
          <a:blip r:embed="rId6"/>
          <a:srcRect l="0" r="0" t="28985" b="28985"/>
          <a:stretch/>
        </p:blipFill>
        <p:spPr>
          <a:xfrm>
            <a:off x="1067105" y="3810305"/>
            <a:ext cx="4533595" cy="1714500"/>
          </a:xfrm>
          <a:prstGeom prst="rect">
            <a:avLst/>
          </a:prstGeom>
        </p:spPr>
      </p:pic>
      <p:pic>
        <p:nvPicPr>
          <p:cNvPr id="62" name="Image 6" descr="preencoded.png">    </p:cNvPr>
          <p:cNvPicPr>
            <a:picLocks noChangeAspect="1"/>
          </p:cNvPicPr>
          <p:nvPr/>
        </p:nvPicPr>
        <p:blipFill>
          <a:blip r:embed="rId7"/>
          <a:srcRect l="0" r="0" t="0" b="0"/>
          <a:stretch/>
        </p:blipFill>
        <p:spPr>
          <a:xfrm>
            <a:off x="5982005" y="4552798"/>
            <a:ext cx="228600" cy="228600"/>
          </a:xfrm>
          <a:prstGeom prst="rect">
            <a:avLst/>
          </a:prstGeom>
        </p:spPr>
      </p:pic>
      <p:pic>
        <p:nvPicPr>
          <p:cNvPr id="63" name="Image 7" descr="https://page.gensparksite.com/v1/base64_upload/80647599ef29e0527e0966919ed330f3">    </p:cNvPr>
          <p:cNvPicPr>
            <a:picLocks noChangeAspect="1"/>
          </p:cNvPicPr>
          <p:nvPr/>
        </p:nvPicPr>
        <p:blipFill>
          <a:blip r:embed="rId8"/>
          <a:srcRect l="0" r="0" t="21288" b="21288"/>
          <a:stretch/>
        </p:blipFill>
        <p:spPr>
          <a:xfrm>
            <a:off x="6599225" y="3810305"/>
            <a:ext cx="4533595" cy="1714500"/>
          </a:xfrm>
          <a:prstGeom prst="rect">
            <a:avLst/>
          </a:prstGeom>
        </p:spPr>
      </p:pic>
      <p:sp>
        <p:nvSpPr>
          <p:cNvPr id="64" name="Shape 54"/>
          <p:cNvSpPr/>
          <p:nvPr/>
        </p:nvSpPr>
        <p:spPr>
          <a:xfrm>
            <a:off x="1067105" y="5667451"/>
            <a:ext cx="10058400" cy="972007"/>
          </a:xfrm>
          <a:prstGeom prst="roundRect">
            <a:avLst>
              <a:gd name="adj" fmla="val 7378"/>
            </a:avLst>
          </a:prstGeom>
          <a:solidFill>
            <a:srgbClr val="F9FAFB"/>
          </a:solidFill>
          <a:ln w="12700">
            <a:solidFill>
              <a:srgbClr val="E5E7EB"/>
            </a:solidFill>
            <a:prstDash val="solid"/>
          </a:ln>
        </p:spPr>
      </p:sp>
      <p:sp>
        <p:nvSpPr>
          <p:cNvPr id="65" name="Text 55"/>
          <p:cNvSpPr txBox="1"/>
          <p:nvPr/>
        </p:nvSpPr>
        <p:spPr>
          <a:xfrm>
            <a:off x="1190549" y="5800954"/>
            <a:ext cx="1300277" cy="162763"/>
          </a:xfrm>
          <a:prstGeom prst="rect">
            <a:avLst/>
          </a:prstGeom>
          <a:noFill/>
          <a:ln/>
        </p:spPr>
        <p:txBody>
          <a:bodyPr wrap="square" lIns="0" tIns="0" rIns="0" bIns="0" rtlCol="0" anchor="ctr"/>
          <a:lstStyle/>
          <a:p>
            <a:pPr algn="l" indent="0" marL="0">
              <a:buNone/>
            </a:pPr>
            <a:r>
              <a:rPr lang="en-US" sz="1000" b="1" dirty="0">
                <a:solidFill>
                  <a:srgbClr val="374151"/>
                </a:solidFill>
                <a:latin typeface="Inter" pitchFamily="34" charset="0"/>
                <a:ea typeface="Inter" pitchFamily="34" charset="-122"/>
                <a:cs typeface="Inter" pitchFamily="34" charset="-120"/>
              </a:rPr>
              <a:t>技术趋势与未来展望</a:t>
            </a:r>
            <a:endParaRPr lang="en-US" sz="1000" dirty="0"/>
          </a:p>
        </p:txBody>
      </p:sp>
      <p:sp>
        <p:nvSpPr>
          <p:cNvPr id="66" name="Text 56"/>
          <p:cNvSpPr txBox="1"/>
          <p:nvPr/>
        </p:nvSpPr>
        <p:spPr>
          <a:xfrm>
            <a:off x="1190549" y="6019495"/>
            <a:ext cx="1124712" cy="143561"/>
          </a:xfrm>
          <a:prstGeom prst="rect">
            <a:avLst/>
          </a:prstGeom>
          <a:noFill/>
          <a:ln/>
        </p:spPr>
        <p:txBody>
          <a:bodyPr wrap="square" lIns="0" tIns="0" rIns="0" bIns="0" rtlCol="0" anchor="ctr"/>
          <a:lstStyle/>
          <a:p>
            <a:pPr algn="l" indent="0" marL="0">
              <a:buNone/>
            </a:pPr>
            <a:r>
              <a:rPr lang="en-US" sz="900" dirty="0">
                <a:solidFill>
                  <a:srgbClr val="2563EB"/>
                </a:solidFill>
                <a:latin typeface="Inter" pitchFamily="34" charset="0"/>
                <a:ea typeface="Inter" pitchFamily="34" charset="-122"/>
                <a:cs typeface="Inter" pitchFamily="34" charset="-120"/>
              </a:rPr>
              <a:t>大厂主导的闭源格局</a:t>
            </a:r>
            <a:endParaRPr lang="en-US" sz="900" dirty="0"/>
          </a:p>
        </p:txBody>
      </p:sp>
      <p:sp>
        <p:nvSpPr>
          <p:cNvPr id="67" name="Text 57"/>
          <p:cNvSpPr txBox="1"/>
          <p:nvPr/>
        </p:nvSpPr>
        <p:spPr>
          <a:xfrm>
            <a:off x="1190549" y="6210605"/>
            <a:ext cx="3210458" cy="29535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大厂将持续投入顶级资源开发闭源Agentic OS，通过企业级服务和API赋能商业应用，保持技术领先。</a:t>
            </a:r>
            <a:endParaRPr lang="en-US" sz="900" dirty="0"/>
          </a:p>
        </p:txBody>
      </p:sp>
      <p:sp>
        <p:nvSpPr>
          <p:cNvPr id="68" name="Text 58"/>
          <p:cNvSpPr txBox="1"/>
          <p:nvPr/>
        </p:nvSpPr>
        <p:spPr>
          <a:xfrm>
            <a:off x="4498848" y="6210605"/>
            <a:ext cx="3267151" cy="29535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更多垂直领域创业公司将构建自研Agent平台，专注行业场景的智能化改造，形成领域特化平台。</a:t>
            </a:r>
            <a:endParaRPr lang="en-US" sz="900" dirty="0"/>
          </a:p>
        </p:txBody>
      </p:sp>
      <p:sp>
        <p:nvSpPr>
          <p:cNvPr id="69" name="Text 59"/>
          <p:cNvSpPr txBox="1"/>
          <p:nvPr/>
        </p:nvSpPr>
        <p:spPr>
          <a:xfrm>
            <a:off x="7807147" y="6210605"/>
            <a:ext cx="3210458" cy="29535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开源Agentic OS项目将快速迭代，通过社区协作形成标准和最佳实践，降低企业采用门槛。</a:t>
            </a:r>
            <a:endParaRPr lang="en-US" sz="900" dirty="0"/>
          </a:p>
        </p:txBody>
      </p:sp>
      <p:sp>
        <p:nvSpPr>
          <p:cNvPr id="70" name="Text 60"/>
          <p:cNvSpPr txBox="1"/>
          <p:nvPr/>
        </p:nvSpPr>
        <p:spPr>
          <a:xfrm>
            <a:off x="4498848" y="6019495"/>
            <a:ext cx="1105510" cy="143561"/>
          </a:xfrm>
          <a:prstGeom prst="rect">
            <a:avLst/>
          </a:prstGeom>
          <a:noFill/>
          <a:ln/>
        </p:spPr>
        <p:txBody>
          <a:bodyPr wrap="square" lIns="0" tIns="0" rIns="0" bIns="0" rtlCol="0" anchor="ctr"/>
          <a:lstStyle/>
          <a:p>
            <a:pPr algn="l" indent="0" marL="0">
              <a:buNone/>
            </a:pPr>
            <a:r>
              <a:rPr lang="en-US" sz="900" dirty="0">
                <a:solidFill>
                  <a:srgbClr val="7C3AED"/>
                </a:solidFill>
                <a:latin typeface="Inter" pitchFamily="34" charset="0"/>
                <a:ea typeface="Inter" pitchFamily="34" charset="-122"/>
                <a:cs typeface="Inter" pitchFamily="34" charset="-120"/>
              </a:rPr>
              <a:t>自研Agent平台增多</a:t>
            </a:r>
            <a:endParaRPr lang="en-US" sz="900" dirty="0"/>
          </a:p>
        </p:txBody>
      </p:sp>
      <p:sp>
        <p:nvSpPr>
          <p:cNvPr id="71" name="Text 61"/>
          <p:cNvSpPr txBox="1"/>
          <p:nvPr/>
        </p:nvSpPr>
        <p:spPr>
          <a:xfrm>
            <a:off x="7807147" y="6019495"/>
            <a:ext cx="1010412" cy="143561"/>
          </a:xfrm>
          <a:prstGeom prst="rect">
            <a:avLst/>
          </a:prstGeom>
          <a:noFill/>
          <a:ln/>
        </p:spPr>
        <p:txBody>
          <a:bodyPr wrap="square" lIns="0" tIns="0" rIns="0" bIns="0" rtlCol="0" anchor="ctr"/>
          <a:lstStyle/>
          <a:p>
            <a:pPr algn="l" indent="0" marL="0">
              <a:buNone/>
            </a:pPr>
            <a:r>
              <a:rPr lang="en-US" sz="900" dirty="0">
                <a:solidFill>
                  <a:srgbClr val="059669"/>
                </a:solidFill>
                <a:latin typeface="Inter" pitchFamily="34" charset="0"/>
                <a:ea typeface="Inter" pitchFamily="34" charset="-122"/>
                <a:cs typeface="Inter" pitchFamily="34" charset="-120"/>
              </a:rPr>
              <a:t>开源生态蓬勃发展</a:t>
            </a:r>
            <a:endParaRPr lang="en-US" sz="900" dirty="0"/>
          </a:p>
        </p:txBody>
      </p:sp>
      <p:sp>
        <p:nvSpPr>
          <p:cNvPr id="72" name="Text 62"/>
          <p:cNvSpPr txBox="1"/>
          <p:nvPr/>
        </p:nvSpPr>
        <p:spPr>
          <a:xfrm>
            <a:off x="1067105" y="466344"/>
            <a:ext cx="1686154" cy="277063"/>
          </a:xfrm>
          <a:prstGeom prst="rect">
            <a:avLst/>
          </a:prstGeom>
          <a:noFill/>
          <a:ln/>
        </p:spPr>
        <p:txBody>
          <a:bodyPr wrap="square" lIns="0" tIns="0" rIns="0" bIns="0" rtlCol="0" anchor="ctr"/>
          <a:lstStyle/>
          <a:p>
            <a:pPr algn="l" indent="0" marL="0">
              <a:buNone/>
            </a:pPr>
            <a:r>
              <a:rPr lang="en-US" sz="1800" b="1" dirty="0">
                <a:solidFill>
                  <a:srgbClr val="1E40AF"/>
                </a:solidFill>
                <a:latin typeface="Inter" pitchFamily="34" charset="0"/>
                <a:ea typeface="Inter" pitchFamily="34" charset="-122"/>
                <a:cs typeface="Inter" pitchFamily="34" charset="-120"/>
              </a:rPr>
              <a:t>主流Agent OS</a:t>
            </a:r>
            <a:endParaRPr lang="en-US" sz="18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sp>
        <p:nvSpPr>
          <p:cNvPr id="2" name="Shape 0"/>
          <p:cNvSpPr/>
          <p:nvPr/>
        </p:nvSpPr>
        <p:spPr>
          <a:xfrm>
            <a:off x="0" y="0"/>
            <a:ext cx="12191695" cy="6858000"/>
          </a:xfrm>
          <a:prstGeom prst="rect">
            <a:avLst/>
          </a:prstGeom>
          <a:solidFill>
            <a:srgbClr val="F9FAFB"/>
          </a:solidFill>
          <a:ln/>
        </p:spPr>
      </p:sp>
      <p:pic>
        <p:nvPicPr>
          <p:cNvPr id="3" name="Image 0" descr="preencoded.png">    </p:cNvPr>
          <p:cNvPicPr>
            <a:picLocks noChangeAspect="1"/>
          </p:cNvPicPr>
          <p:nvPr/>
        </p:nvPicPr>
        <p:blipFill>
          <a:blip r:embed="rId1">
            <a:alphaModFix amt="3000"/>
          </a:blip>
          <a:srcRect l="-5" r="-5" t="0" b="0"/>
          <a:stretch/>
        </p:blipFill>
        <p:spPr>
          <a:xfrm>
            <a:off x="9048902" y="476402"/>
            <a:ext cx="2381098" cy="1904695"/>
          </a:xfrm>
          <a:prstGeom prst="rect">
            <a:avLst/>
          </a:prstGeom>
        </p:spPr>
      </p:pic>
      <p:sp>
        <p:nvSpPr>
          <p:cNvPr id="4" name="Shape 1"/>
          <p:cNvSpPr/>
          <p:nvPr/>
        </p:nvSpPr>
        <p:spPr>
          <a:xfrm>
            <a:off x="1067105" y="761695"/>
            <a:ext cx="571500" cy="28346"/>
          </a:xfrm>
          <a:prstGeom prst="rect">
            <a:avLst/>
          </a:prstGeom>
          <a:solidFill>
            <a:srgbClr val="2563EB"/>
          </a:solidFill>
          <a:ln/>
        </p:spPr>
      </p:sp>
      <p:sp>
        <p:nvSpPr>
          <p:cNvPr id="5" name="Text 2"/>
          <p:cNvSpPr txBox="1"/>
          <p:nvPr/>
        </p:nvSpPr>
        <p:spPr>
          <a:xfrm>
            <a:off x="1067105" y="866851"/>
            <a:ext cx="2610612"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多模型聚合、统一接入与智能路由的关键基础设施</a:t>
            </a:r>
            <a:endParaRPr lang="en-US" sz="900" dirty="0"/>
          </a:p>
        </p:txBody>
      </p:sp>
      <p:sp>
        <p:nvSpPr>
          <p:cNvPr id="6" name="Shape 3"/>
          <p:cNvSpPr/>
          <p:nvPr/>
        </p:nvSpPr>
        <p:spPr>
          <a:xfrm>
            <a:off x="1067105" y="1095451"/>
            <a:ext cx="10058400" cy="780898"/>
          </a:xfrm>
          <a:prstGeom prst="roundRect">
            <a:avLst>
              <a:gd name="adj" fmla="val 11424"/>
            </a:avLst>
          </a:prstGeom>
          <a:solidFill>
            <a:srgbClr val="EFF6FF"/>
          </a:solidFill>
          <a:ln w="12700">
            <a:solidFill>
              <a:srgbClr val="DBEAFE"/>
            </a:solidFill>
            <a:prstDash val="solid"/>
          </a:ln>
        </p:spPr>
      </p:sp>
      <p:sp>
        <p:nvSpPr>
          <p:cNvPr id="7" name="Text 4"/>
          <p:cNvSpPr txBox="1"/>
          <p:nvPr/>
        </p:nvSpPr>
        <p:spPr>
          <a:xfrm>
            <a:off x="1190549" y="1228954"/>
            <a:ext cx="2434133" cy="162763"/>
          </a:xfrm>
          <a:prstGeom prst="rect">
            <a:avLst/>
          </a:prstGeom>
          <a:noFill/>
          <a:ln/>
        </p:spPr>
        <p:txBody>
          <a:bodyPr wrap="square" lIns="0" tIns="0" rIns="0" bIns="0" rtlCol="0" anchor="ctr"/>
          <a:lstStyle/>
          <a:p>
            <a:pPr algn="l" indent="0" marL="0">
              <a:buNone/>
            </a:pPr>
            <a:r>
              <a:rPr lang="en-US" sz="1000" b="1" dirty="0">
                <a:solidFill>
                  <a:srgbClr val="1D4ED8"/>
                </a:solidFill>
                <a:latin typeface="Inter" pitchFamily="34" charset="0"/>
                <a:ea typeface="Inter" pitchFamily="34" charset="-122"/>
                <a:cs typeface="Inter" pitchFamily="34" charset="-120"/>
              </a:rPr>
              <a:t>什么是Open Intelligence（开放智能）</a:t>
            </a:r>
            <a:endParaRPr lang="en-US" sz="1000" dirty="0"/>
          </a:p>
        </p:txBody>
      </p:sp>
      <p:sp>
        <p:nvSpPr>
          <p:cNvPr id="8" name="Text 5"/>
          <p:cNvSpPr txBox="1"/>
          <p:nvPr/>
        </p:nvSpPr>
        <p:spPr>
          <a:xfrm>
            <a:off x="1190549" y="1447495"/>
            <a:ext cx="9868205" cy="295351"/>
          </a:xfrm>
          <a:prstGeom prst="rect">
            <a:avLst/>
          </a:prstGeom>
          <a:noFill/>
          <a:ln/>
        </p:spPr>
        <p:txBody>
          <a:bodyPr wrap="square" lIns="0" tIns="0" rIns="0" bIns="0" rtlCol="0" anchor="ctr"/>
          <a:lstStyle/>
          <a:p>
            <a:pPr algn="l" indent="0" marL="0">
              <a:buNone/>
            </a:pPr>
            <a:r>
              <a:rPr lang="en-US" sz="900" dirty="0">
                <a:solidFill>
                  <a:srgbClr val="374151"/>
                </a:solidFill>
                <a:latin typeface="Inter" pitchFamily="34" charset="0"/>
                <a:ea typeface="Inter" pitchFamily="34" charset="-122"/>
                <a:cs typeface="Inter" pitchFamily="34" charset="-120"/>
              </a:rPr>
              <a:t>开放智能是一种构建开放、可访问、可互操作的AI模型生态系统的方法，通过统一接口访问多种模型，实现智能路由、故障转移和成本优化。核心是打破AI供应商壁垒，建立标准化的API和协议，让企业可以灵活使用最适合特定任务的模型。</a:t>
            </a:r>
            <a:endParaRPr lang="en-US" sz="900" dirty="0"/>
          </a:p>
        </p:txBody>
      </p:sp>
      <p:sp>
        <p:nvSpPr>
          <p:cNvPr id="9" name="Shape 6"/>
          <p:cNvSpPr/>
          <p:nvPr/>
        </p:nvSpPr>
        <p:spPr>
          <a:xfrm>
            <a:off x="1067105" y="1952244"/>
            <a:ext cx="3305556" cy="466344"/>
          </a:xfrm>
          <a:prstGeom prst="roundRect">
            <a:avLst>
              <a:gd name="adj" fmla="val 16006"/>
            </a:avLst>
          </a:prstGeom>
          <a:solidFill>
            <a:srgbClr val="ECFDF5"/>
          </a:solidFill>
          <a:ln w="12700">
            <a:solidFill>
              <a:srgbClr val="D1FAE5"/>
            </a:solidFill>
            <a:prstDash val="solid"/>
          </a:ln>
        </p:spPr>
      </p:sp>
      <p:sp>
        <p:nvSpPr>
          <p:cNvPr id="10" name="Text 7"/>
          <p:cNvSpPr txBox="1"/>
          <p:nvPr/>
        </p:nvSpPr>
        <p:spPr>
          <a:xfrm>
            <a:off x="1171346" y="2018995"/>
            <a:ext cx="1124712" cy="143561"/>
          </a:xfrm>
          <a:prstGeom prst="rect">
            <a:avLst/>
          </a:prstGeom>
          <a:noFill/>
          <a:ln/>
        </p:spPr>
        <p:txBody>
          <a:bodyPr wrap="square" lIns="0" tIns="0" rIns="0" bIns="0" rtlCol="0" anchor="ctr"/>
          <a:lstStyle/>
          <a:p>
            <a:pPr algn="l" indent="0" marL="0">
              <a:buNone/>
            </a:pPr>
            <a:r>
              <a:rPr lang="en-US" sz="900" dirty="0">
                <a:solidFill>
                  <a:srgbClr val="047857"/>
                </a:solidFill>
                <a:latin typeface="Inter" pitchFamily="34" charset="0"/>
                <a:ea typeface="Inter" pitchFamily="34" charset="-122"/>
                <a:cs typeface="Inter" pitchFamily="34" charset="-120"/>
              </a:rPr>
              <a:t>降低供应商锁定风险</a:t>
            </a:r>
            <a:endParaRPr lang="en-US" sz="900" dirty="0"/>
          </a:p>
        </p:txBody>
      </p:sp>
      <p:sp>
        <p:nvSpPr>
          <p:cNvPr id="11" name="Text 8"/>
          <p:cNvSpPr txBox="1"/>
          <p:nvPr/>
        </p:nvSpPr>
        <p:spPr>
          <a:xfrm>
            <a:off x="1171346" y="2210105"/>
            <a:ext cx="2953512"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减少技术依赖，避免单一厂商绑定，保持技术选择自由度</a:t>
            </a:r>
            <a:endParaRPr lang="en-US" sz="900" dirty="0"/>
          </a:p>
        </p:txBody>
      </p:sp>
      <p:sp>
        <p:nvSpPr>
          <p:cNvPr id="12" name="Shape 9"/>
          <p:cNvSpPr/>
          <p:nvPr/>
        </p:nvSpPr>
        <p:spPr>
          <a:xfrm>
            <a:off x="4444898" y="1952244"/>
            <a:ext cx="3305556" cy="466344"/>
          </a:xfrm>
          <a:prstGeom prst="roundRect">
            <a:avLst>
              <a:gd name="adj" fmla="val 16006"/>
            </a:avLst>
          </a:prstGeom>
          <a:solidFill>
            <a:srgbClr val="EEF2FF"/>
          </a:solidFill>
          <a:ln w="12700">
            <a:solidFill>
              <a:srgbClr val="E0E7FF"/>
            </a:solidFill>
            <a:prstDash val="solid"/>
          </a:ln>
        </p:spPr>
      </p:sp>
      <p:sp>
        <p:nvSpPr>
          <p:cNvPr id="13" name="Text 10"/>
          <p:cNvSpPr txBox="1"/>
          <p:nvPr/>
        </p:nvSpPr>
        <p:spPr>
          <a:xfrm>
            <a:off x="4550054" y="2018995"/>
            <a:ext cx="886054" cy="143561"/>
          </a:xfrm>
          <a:prstGeom prst="rect">
            <a:avLst/>
          </a:prstGeom>
          <a:noFill/>
          <a:ln/>
        </p:spPr>
        <p:txBody>
          <a:bodyPr wrap="square" lIns="0" tIns="0" rIns="0" bIns="0" rtlCol="0" anchor="ctr"/>
          <a:lstStyle/>
          <a:p>
            <a:pPr algn="l" indent="0" marL="0">
              <a:buNone/>
            </a:pPr>
            <a:r>
              <a:rPr lang="en-US" sz="900" dirty="0">
                <a:solidFill>
                  <a:srgbClr val="4338CA"/>
                </a:solidFill>
                <a:latin typeface="Inter" pitchFamily="34" charset="0"/>
                <a:ea typeface="Inter" pitchFamily="34" charset="-122"/>
                <a:cs typeface="Inter" pitchFamily="34" charset="-120"/>
              </a:rPr>
              <a:t>优化AI成本结构</a:t>
            </a:r>
            <a:endParaRPr lang="en-US" sz="900" dirty="0"/>
          </a:p>
        </p:txBody>
      </p:sp>
      <p:sp>
        <p:nvSpPr>
          <p:cNvPr id="14" name="Text 11"/>
          <p:cNvSpPr txBox="1"/>
          <p:nvPr/>
        </p:nvSpPr>
        <p:spPr>
          <a:xfrm>
            <a:off x="4550054" y="2210105"/>
            <a:ext cx="2953512"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动态选择性价比最优模型，按需付费，降低总体运营成本</a:t>
            </a:r>
            <a:endParaRPr lang="en-US" sz="900" dirty="0"/>
          </a:p>
        </p:txBody>
      </p:sp>
      <p:sp>
        <p:nvSpPr>
          <p:cNvPr id="15" name="Shape 12"/>
          <p:cNvSpPr/>
          <p:nvPr/>
        </p:nvSpPr>
        <p:spPr>
          <a:xfrm>
            <a:off x="7823606" y="1952244"/>
            <a:ext cx="3305556" cy="466344"/>
          </a:xfrm>
          <a:prstGeom prst="roundRect">
            <a:avLst>
              <a:gd name="adj" fmla="val 16006"/>
            </a:avLst>
          </a:prstGeom>
          <a:noFill/>
          <a:ln w="12700">
            <a:solidFill>
              <a:srgbClr val="E5E7EB"/>
            </a:solidFill>
            <a:prstDash val="solid"/>
          </a:ln>
        </p:spPr>
      </p:sp>
      <p:sp>
        <p:nvSpPr>
          <p:cNvPr id="16" name="Text 13"/>
          <p:cNvSpPr txBox="1"/>
          <p:nvPr/>
        </p:nvSpPr>
        <p:spPr>
          <a:xfrm>
            <a:off x="7927848" y="2018995"/>
            <a:ext cx="1010412" cy="143561"/>
          </a:xfrm>
          <a:prstGeom prst="rect">
            <a:avLst/>
          </a:prstGeom>
          <a:noFill/>
          <a:ln/>
        </p:spPr>
        <p:txBody>
          <a:bodyPr wrap="square" lIns="0" tIns="0" rIns="0" bIns="0" rtlCol="0" anchor="ctr"/>
          <a:lstStyle/>
          <a:p>
            <a:pPr algn="l" indent="0" marL="0">
              <a:buNone/>
            </a:pPr>
            <a:r>
              <a:rPr lang="en-US" sz="900" dirty="0">
                <a:solidFill>
                  <a:srgbClr val="111827"/>
                </a:solidFill>
                <a:latin typeface="Inter" pitchFamily="34" charset="0"/>
                <a:ea typeface="Inter" pitchFamily="34" charset="-122"/>
                <a:cs typeface="Inter" pitchFamily="34" charset="-120"/>
              </a:rPr>
              <a:t>提高全球可访问性</a:t>
            </a:r>
            <a:endParaRPr lang="en-US" sz="900" dirty="0"/>
          </a:p>
        </p:txBody>
      </p:sp>
      <p:sp>
        <p:nvSpPr>
          <p:cNvPr id="17" name="Text 14"/>
          <p:cNvSpPr txBox="1"/>
          <p:nvPr/>
        </p:nvSpPr>
        <p:spPr>
          <a:xfrm>
            <a:off x="7927848" y="2210105"/>
            <a:ext cx="3182112"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解决地域限制问题，使用本地合规模型，满足各地区法规要求</a:t>
            </a:r>
            <a:endParaRPr lang="en-US" sz="900" dirty="0"/>
          </a:p>
        </p:txBody>
      </p:sp>
      <p:sp>
        <p:nvSpPr>
          <p:cNvPr id="18" name="Shape 15"/>
          <p:cNvSpPr/>
          <p:nvPr/>
        </p:nvSpPr>
        <p:spPr>
          <a:xfrm>
            <a:off x="1067105" y="2553005"/>
            <a:ext cx="3305556" cy="466344"/>
          </a:xfrm>
          <a:prstGeom prst="roundRect">
            <a:avLst>
              <a:gd name="adj" fmla="val 16006"/>
            </a:avLst>
          </a:prstGeom>
          <a:noFill/>
          <a:ln w="12700">
            <a:solidFill>
              <a:srgbClr val="E5E7EB"/>
            </a:solidFill>
            <a:prstDash val="solid"/>
          </a:ln>
        </p:spPr>
      </p:sp>
      <p:sp>
        <p:nvSpPr>
          <p:cNvPr id="19" name="Text 16"/>
          <p:cNvSpPr txBox="1"/>
          <p:nvPr/>
        </p:nvSpPr>
        <p:spPr>
          <a:xfrm>
            <a:off x="1171346" y="2619756"/>
            <a:ext cx="781812" cy="143561"/>
          </a:xfrm>
          <a:prstGeom prst="rect">
            <a:avLst/>
          </a:prstGeom>
          <a:noFill/>
          <a:ln/>
        </p:spPr>
        <p:txBody>
          <a:bodyPr wrap="square" lIns="0" tIns="0" rIns="0" bIns="0" rtlCol="0" anchor="ctr"/>
          <a:lstStyle/>
          <a:p>
            <a:pPr algn="l" indent="0" marL="0">
              <a:buNone/>
            </a:pPr>
            <a:r>
              <a:rPr lang="en-US" sz="900" dirty="0">
                <a:solidFill>
                  <a:srgbClr val="111827"/>
                </a:solidFill>
                <a:latin typeface="Inter" pitchFamily="34" charset="0"/>
                <a:ea typeface="Inter" pitchFamily="34" charset="-122"/>
                <a:cs typeface="Inter" pitchFamily="34" charset="-120"/>
              </a:rPr>
              <a:t>增强系统弹性</a:t>
            </a:r>
            <a:endParaRPr lang="en-US" sz="900" dirty="0"/>
          </a:p>
        </p:txBody>
      </p:sp>
      <p:sp>
        <p:nvSpPr>
          <p:cNvPr id="20" name="Text 17"/>
          <p:cNvSpPr txBox="1"/>
          <p:nvPr/>
        </p:nvSpPr>
        <p:spPr>
          <a:xfrm>
            <a:off x="1171346" y="2809951"/>
            <a:ext cx="2496312"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多模型故障转移机制，提高服务可靠性与稳定性</a:t>
            </a:r>
            <a:endParaRPr lang="en-US" sz="900" dirty="0"/>
          </a:p>
        </p:txBody>
      </p:sp>
      <p:sp>
        <p:nvSpPr>
          <p:cNvPr id="21" name="Shape 18"/>
          <p:cNvSpPr/>
          <p:nvPr/>
        </p:nvSpPr>
        <p:spPr>
          <a:xfrm>
            <a:off x="4444898" y="2553005"/>
            <a:ext cx="3305556" cy="466344"/>
          </a:xfrm>
          <a:prstGeom prst="roundRect">
            <a:avLst>
              <a:gd name="adj" fmla="val 16006"/>
            </a:avLst>
          </a:prstGeom>
          <a:noFill/>
          <a:ln w="12700">
            <a:solidFill>
              <a:srgbClr val="E5E7EB"/>
            </a:solidFill>
            <a:prstDash val="solid"/>
          </a:ln>
        </p:spPr>
      </p:sp>
      <p:sp>
        <p:nvSpPr>
          <p:cNvPr id="22" name="Text 19"/>
          <p:cNvSpPr txBox="1"/>
          <p:nvPr/>
        </p:nvSpPr>
        <p:spPr>
          <a:xfrm>
            <a:off x="4550054" y="2619756"/>
            <a:ext cx="896112" cy="143561"/>
          </a:xfrm>
          <a:prstGeom prst="rect">
            <a:avLst/>
          </a:prstGeom>
          <a:noFill/>
          <a:ln/>
        </p:spPr>
        <p:txBody>
          <a:bodyPr wrap="square" lIns="0" tIns="0" rIns="0" bIns="0" rtlCol="0" anchor="ctr"/>
          <a:lstStyle/>
          <a:p>
            <a:pPr algn="l" indent="0" marL="0">
              <a:buNone/>
            </a:pPr>
            <a:r>
              <a:rPr lang="en-US" sz="900" dirty="0">
                <a:solidFill>
                  <a:srgbClr val="111827"/>
                </a:solidFill>
                <a:latin typeface="Inter" pitchFamily="34" charset="0"/>
                <a:ea typeface="Inter" pitchFamily="34" charset="-122"/>
                <a:cs typeface="Inter" pitchFamily="34" charset="-120"/>
              </a:rPr>
              <a:t>简化开发工作流</a:t>
            </a:r>
            <a:endParaRPr lang="en-US" sz="900" dirty="0"/>
          </a:p>
        </p:txBody>
      </p:sp>
      <p:sp>
        <p:nvSpPr>
          <p:cNvPr id="23" name="Text 20"/>
          <p:cNvSpPr txBox="1"/>
          <p:nvPr/>
        </p:nvSpPr>
        <p:spPr>
          <a:xfrm>
            <a:off x="4550054" y="2809951"/>
            <a:ext cx="2677363"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统一API降低集成复杂度，加速开发周期和产品迭代</a:t>
            </a:r>
            <a:endParaRPr lang="en-US" sz="900" dirty="0"/>
          </a:p>
        </p:txBody>
      </p:sp>
      <p:sp>
        <p:nvSpPr>
          <p:cNvPr id="24" name="Shape 21"/>
          <p:cNvSpPr/>
          <p:nvPr/>
        </p:nvSpPr>
        <p:spPr>
          <a:xfrm>
            <a:off x="7823606" y="2553005"/>
            <a:ext cx="3305556" cy="466344"/>
          </a:xfrm>
          <a:prstGeom prst="roundRect">
            <a:avLst>
              <a:gd name="adj" fmla="val 16006"/>
            </a:avLst>
          </a:prstGeom>
          <a:noFill/>
          <a:ln w="12700">
            <a:solidFill>
              <a:srgbClr val="E5E7EB"/>
            </a:solidFill>
            <a:prstDash val="solid"/>
          </a:ln>
        </p:spPr>
      </p:sp>
      <p:sp>
        <p:nvSpPr>
          <p:cNvPr id="25" name="Text 22"/>
          <p:cNvSpPr txBox="1"/>
          <p:nvPr/>
        </p:nvSpPr>
        <p:spPr>
          <a:xfrm>
            <a:off x="7927848" y="2619756"/>
            <a:ext cx="1010412" cy="143561"/>
          </a:xfrm>
          <a:prstGeom prst="rect">
            <a:avLst/>
          </a:prstGeom>
          <a:noFill/>
          <a:ln/>
        </p:spPr>
        <p:txBody>
          <a:bodyPr wrap="square" lIns="0" tIns="0" rIns="0" bIns="0" rtlCol="0" anchor="ctr"/>
          <a:lstStyle/>
          <a:p>
            <a:pPr algn="l" indent="0" marL="0">
              <a:buNone/>
            </a:pPr>
            <a:r>
              <a:rPr lang="en-US" sz="900" dirty="0">
                <a:solidFill>
                  <a:srgbClr val="111827"/>
                </a:solidFill>
                <a:latin typeface="Inter" pitchFamily="34" charset="0"/>
                <a:ea typeface="Inter" pitchFamily="34" charset="-122"/>
                <a:cs typeface="Inter" pitchFamily="34" charset="-120"/>
              </a:rPr>
              <a:t>前沿能力持续跟进</a:t>
            </a:r>
            <a:endParaRPr lang="en-US" sz="900" dirty="0"/>
          </a:p>
        </p:txBody>
      </p:sp>
      <p:sp>
        <p:nvSpPr>
          <p:cNvPr id="26" name="Text 23"/>
          <p:cNvSpPr txBox="1"/>
          <p:nvPr/>
        </p:nvSpPr>
        <p:spPr>
          <a:xfrm>
            <a:off x="7927848" y="2809951"/>
            <a:ext cx="2839212"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快速整合新兴模型，无需修改应用代码适配新模型能力</a:t>
            </a:r>
            <a:endParaRPr lang="en-US" sz="900" dirty="0"/>
          </a:p>
        </p:txBody>
      </p:sp>
      <p:sp>
        <p:nvSpPr>
          <p:cNvPr id="27" name="Shape 24"/>
          <p:cNvSpPr/>
          <p:nvPr/>
        </p:nvSpPr>
        <p:spPr>
          <a:xfrm>
            <a:off x="1067105" y="3114446"/>
            <a:ext cx="3295498" cy="1466698"/>
          </a:xfrm>
          <a:prstGeom prst="roundRect">
            <a:avLst>
              <a:gd name="adj" fmla="val 1619"/>
            </a:avLst>
          </a:prstGeom>
          <a:noFill/>
          <a:ln w="12700">
            <a:solidFill>
              <a:srgbClr val="E5E7EB"/>
            </a:solidFill>
            <a:prstDash val="solid"/>
          </a:ln>
        </p:spPr>
      </p:sp>
      <p:pic>
        <p:nvPicPr>
          <p:cNvPr id="28" name="Image 1" descr="preencoded.png">    </p:cNvPr>
          <p:cNvPicPr>
            <a:picLocks noChangeAspect="1"/>
          </p:cNvPicPr>
          <p:nvPr/>
        </p:nvPicPr>
        <p:blipFill>
          <a:blip r:embed="rId2"/>
          <a:srcRect l="-2571" r="-2571" t="0" b="0"/>
          <a:stretch/>
        </p:blipFill>
        <p:spPr>
          <a:xfrm>
            <a:off x="1152144" y="3219602"/>
            <a:ext cx="105156" cy="114300"/>
          </a:xfrm>
          <a:prstGeom prst="rect">
            <a:avLst/>
          </a:prstGeom>
        </p:spPr>
      </p:pic>
      <p:sp>
        <p:nvSpPr>
          <p:cNvPr id="29" name="Text 25"/>
          <p:cNvSpPr txBox="1"/>
          <p:nvPr/>
        </p:nvSpPr>
        <p:spPr>
          <a:xfrm>
            <a:off x="1295705" y="3200400"/>
            <a:ext cx="553212" cy="152705"/>
          </a:xfrm>
          <a:prstGeom prst="rect">
            <a:avLst/>
          </a:prstGeom>
          <a:noFill/>
          <a:ln/>
        </p:spPr>
        <p:txBody>
          <a:bodyPr wrap="square" lIns="0" tIns="0" rIns="0" bIns="0" rtlCol="0" anchor="ctr"/>
          <a:lstStyle/>
          <a:p>
            <a:pPr algn="l" indent="0" marL="0">
              <a:buNone/>
            </a:pPr>
            <a:r>
              <a:rPr lang="en-US" sz="900" b="1" dirty="0">
                <a:solidFill>
                  <a:srgbClr val="111827"/>
                </a:solidFill>
                <a:latin typeface="Inter" pitchFamily="34" charset="0"/>
                <a:ea typeface="Inter" pitchFamily="34" charset="-122"/>
                <a:cs typeface="Inter" pitchFamily="34" charset="-120"/>
              </a:rPr>
              <a:t>开源方案</a:t>
            </a:r>
            <a:endParaRPr lang="en-US" sz="900" dirty="0"/>
          </a:p>
        </p:txBody>
      </p:sp>
      <p:sp>
        <p:nvSpPr>
          <p:cNvPr id="30" name="Text 26"/>
          <p:cNvSpPr txBox="1"/>
          <p:nvPr/>
        </p:nvSpPr>
        <p:spPr>
          <a:xfrm>
            <a:off x="1324051" y="3419856"/>
            <a:ext cx="523951" cy="143561"/>
          </a:xfrm>
          <a:prstGeom prst="rect">
            <a:avLst/>
          </a:prstGeom>
          <a:noFill/>
          <a:ln/>
        </p:spPr>
        <p:txBody>
          <a:bodyPr wrap="square" lIns="0" tIns="0" rIns="0" bIns="0" rtlCol="0" anchor="ctr"/>
          <a:lstStyle/>
          <a:p>
            <a:pPr algn="l" indent="0" marL="0">
              <a:buNone/>
            </a:pPr>
            <a:r>
              <a:rPr lang="en-US" sz="900" dirty="0">
                <a:solidFill>
                  <a:srgbClr val="374151"/>
                </a:solidFill>
                <a:latin typeface="Inter" pitchFamily="34" charset="0"/>
                <a:ea typeface="Inter" pitchFamily="34" charset="-122"/>
                <a:cs typeface="Inter" pitchFamily="34" charset="-120"/>
              </a:rPr>
              <a:t>LiteLLM</a:t>
            </a:r>
            <a:endParaRPr lang="en-US" sz="900" dirty="0"/>
          </a:p>
        </p:txBody>
      </p:sp>
      <p:sp>
        <p:nvSpPr>
          <p:cNvPr id="31" name="Text 27"/>
          <p:cNvSpPr txBox="1"/>
          <p:nvPr/>
        </p:nvSpPr>
        <p:spPr>
          <a:xfrm>
            <a:off x="1324051" y="3585362"/>
            <a:ext cx="1381658" cy="143561"/>
          </a:xfrm>
          <a:prstGeom prst="rect">
            <a:avLst/>
          </a:prstGeom>
          <a:noFill/>
          <a:ln/>
        </p:spPr>
        <p:txBody>
          <a:bodyPr wrap="square" lIns="0" tIns="0" rIns="0" bIns="0" rtlCol="0" anchor="ctr"/>
          <a:lstStyle/>
          <a:p>
            <a:pPr algn="l" indent="0" marL="0">
              <a:buNone/>
            </a:pPr>
            <a:r>
              <a:rPr lang="en-US" sz="900" dirty="0">
                <a:solidFill>
                  <a:srgbClr val="374151"/>
                </a:solidFill>
                <a:latin typeface="Inter" pitchFamily="34" charset="0"/>
                <a:ea typeface="Inter" pitchFamily="34" charset="-122"/>
                <a:cs typeface="Inter" pitchFamily="34" charset="-120"/>
              </a:rPr>
              <a:t>IBM/mcp-context-forge</a:t>
            </a:r>
            <a:endParaRPr lang="en-US" sz="900" dirty="0"/>
          </a:p>
        </p:txBody>
      </p:sp>
      <p:sp>
        <p:nvSpPr>
          <p:cNvPr id="32" name="Text 28"/>
          <p:cNvSpPr txBox="1"/>
          <p:nvPr/>
        </p:nvSpPr>
        <p:spPr>
          <a:xfrm>
            <a:off x="1324051" y="3750869"/>
            <a:ext cx="638251" cy="143561"/>
          </a:xfrm>
          <a:prstGeom prst="rect">
            <a:avLst/>
          </a:prstGeom>
          <a:noFill/>
          <a:ln/>
        </p:spPr>
        <p:txBody>
          <a:bodyPr wrap="square" lIns="0" tIns="0" rIns="0" bIns="0" rtlCol="0" anchor="ctr"/>
          <a:lstStyle/>
          <a:p>
            <a:pPr algn="l" indent="0" marL="0">
              <a:buNone/>
            </a:pPr>
            <a:r>
              <a:rPr lang="en-US" sz="900" dirty="0">
                <a:solidFill>
                  <a:srgbClr val="374151"/>
                </a:solidFill>
                <a:latin typeface="Inter" pitchFamily="34" charset="0"/>
                <a:ea typeface="Inter" pitchFamily="34" charset="-122"/>
                <a:cs typeface="Inter" pitchFamily="34" charset="-120"/>
              </a:rPr>
              <a:t>RouteLLM</a:t>
            </a:r>
            <a:endParaRPr lang="en-US" sz="900" dirty="0"/>
          </a:p>
        </p:txBody>
      </p:sp>
      <p:sp>
        <p:nvSpPr>
          <p:cNvPr id="33" name="Text 29"/>
          <p:cNvSpPr txBox="1"/>
          <p:nvPr/>
        </p:nvSpPr>
        <p:spPr>
          <a:xfrm>
            <a:off x="1324051" y="3917290"/>
            <a:ext cx="1172261" cy="143561"/>
          </a:xfrm>
          <a:prstGeom prst="rect">
            <a:avLst/>
          </a:prstGeom>
          <a:noFill/>
          <a:ln/>
        </p:spPr>
        <p:txBody>
          <a:bodyPr wrap="square" lIns="0" tIns="0" rIns="0" bIns="0" rtlCol="0" anchor="ctr"/>
          <a:lstStyle/>
          <a:p>
            <a:pPr algn="l" indent="0" marL="0">
              <a:buNone/>
            </a:pPr>
            <a:r>
              <a:rPr lang="en-US" sz="900" dirty="0">
                <a:solidFill>
                  <a:srgbClr val="374151"/>
                </a:solidFill>
                <a:latin typeface="Inter" pitchFamily="34" charset="0"/>
                <a:ea typeface="Inter" pitchFamily="34" charset="-122"/>
                <a:cs typeface="Inter" pitchFamily="34" charset="-120"/>
              </a:rPr>
              <a:t>Portkey-AI/gateway</a:t>
            </a:r>
            <a:endParaRPr lang="en-US" sz="900" dirty="0"/>
          </a:p>
        </p:txBody>
      </p:sp>
      <p:sp>
        <p:nvSpPr>
          <p:cNvPr id="34" name="Text 30"/>
          <p:cNvSpPr txBox="1"/>
          <p:nvPr/>
        </p:nvSpPr>
        <p:spPr>
          <a:xfrm>
            <a:off x="1755648" y="3419856"/>
            <a:ext cx="1810512" cy="143561"/>
          </a:xfrm>
          <a:prstGeom prst="rect">
            <a:avLst/>
          </a:prstGeom>
          <a:noFill/>
          <a:ln/>
        </p:spPr>
        <p:txBody>
          <a:bodyPr wrap="square" lIns="0" tIns="0" rIns="0" bIns="0" rtlCol="0" anchor="ctr"/>
          <a:lstStyle/>
          <a:p>
            <a:pPr algn="l" indent="0" marL="0">
              <a:buNone/>
            </a:pPr>
            <a:r>
              <a:rPr lang="en-US" sz="900" dirty="0">
                <a:solidFill>
                  <a:srgbClr val="374151"/>
                </a:solidFill>
                <a:latin typeface="Inter" pitchFamily="34" charset="0"/>
                <a:ea typeface="Inter" pitchFamily="34" charset="-122"/>
                <a:cs typeface="Inter" pitchFamily="34" charset="-120"/>
              </a:rPr>
              <a:t>- 轻量级模型聚合，支持100+模型</a:t>
            </a:r>
            <a:endParaRPr lang="en-US" sz="900" dirty="0"/>
          </a:p>
        </p:txBody>
      </p:sp>
      <p:sp>
        <p:nvSpPr>
          <p:cNvPr id="35" name="Text 31"/>
          <p:cNvSpPr txBox="1"/>
          <p:nvPr/>
        </p:nvSpPr>
        <p:spPr>
          <a:xfrm>
            <a:off x="2618842" y="3585362"/>
            <a:ext cx="1390802" cy="143561"/>
          </a:xfrm>
          <a:prstGeom prst="rect">
            <a:avLst/>
          </a:prstGeom>
          <a:noFill/>
          <a:ln/>
        </p:spPr>
        <p:txBody>
          <a:bodyPr wrap="square" lIns="0" tIns="0" rIns="0" bIns="0" rtlCol="0" anchor="ctr"/>
          <a:lstStyle/>
          <a:p>
            <a:pPr algn="l" indent="0" marL="0">
              <a:buNone/>
            </a:pPr>
            <a:r>
              <a:rPr lang="en-US" sz="900" dirty="0">
                <a:solidFill>
                  <a:srgbClr val="374151"/>
                </a:solidFill>
                <a:latin typeface="Inter" pitchFamily="34" charset="0"/>
                <a:ea typeface="Inter" pitchFamily="34" charset="-122"/>
                <a:cs typeface="Inter" pitchFamily="34" charset="-120"/>
              </a:rPr>
              <a:t>- MCP Gateway开源实现</a:t>
            </a:r>
            <a:endParaRPr lang="en-US" sz="900" dirty="0"/>
          </a:p>
        </p:txBody>
      </p:sp>
      <p:sp>
        <p:nvSpPr>
          <p:cNvPr id="36" name="Text 32"/>
          <p:cNvSpPr txBox="1"/>
          <p:nvPr/>
        </p:nvSpPr>
        <p:spPr>
          <a:xfrm>
            <a:off x="1872691" y="3750869"/>
            <a:ext cx="1200607" cy="143561"/>
          </a:xfrm>
          <a:prstGeom prst="rect">
            <a:avLst/>
          </a:prstGeom>
          <a:noFill/>
          <a:ln/>
        </p:spPr>
        <p:txBody>
          <a:bodyPr wrap="square" lIns="0" tIns="0" rIns="0" bIns="0" rtlCol="0" anchor="ctr"/>
          <a:lstStyle/>
          <a:p>
            <a:pPr algn="l" indent="0" marL="0">
              <a:buNone/>
            </a:pPr>
            <a:r>
              <a:rPr lang="en-US" sz="900" dirty="0">
                <a:solidFill>
                  <a:srgbClr val="374151"/>
                </a:solidFill>
                <a:latin typeface="Inter" pitchFamily="34" charset="0"/>
                <a:ea typeface="Inter" pitchFamily="34" charset="-122"/>
                <a:cs typeface="Inter" pitchFamily="34" charset="-120"/>
              </a:rPr>
              <a:t>- 基于偏好的智能路由</a:t>
            </a:r>
            <a:endParaRPr lang="en-US" sz="900" dirty="0"/>
          </a:p>
        </p:txBody>
      </p:sp>
      <p:sp>
        <p:nvSpPr>
          <p:cNvPr id="37" name="Text 33"/>
          <p:cNvSpPr txBox="1"/>
          <p:nvPr/>
        </p:nvSpPr>
        <p:spPr>
          <a:xfrm>
            <a:off x="2403958" y="3917290"/>
            <a:ext cx="972007" cy="143561"/>
          </a:xfrm>
          <a:prstGeom prst="rect">
            <a:avLst/>
          </a:prstGeom>
          <a:noFill/>
          <a:ln/>
        </p:spPr>
        <p:txBody>
          <a:bodyPr wrap="square" lIns="0" tIns="0" rIns="0" bIns="0" rtlCol="0" anchor="ctr"/>
          <a:lstStyle/>
          <a:p>
            <a:pPr algn="l" indent="0" marL="0">
              <a:buNone/>
            </a:pPr>
            <a:r>
              <a:rPr lang="en-US" sz="900" dirty="0">
                <a:solidFill>
                  <a:srgbClr val="374151"/>
                </a:solidFill>
                <a:latin typeface="Inter" pitchFamily="34" charset="0"/>
                <a:ea typeface="Inter" pitchFamily="34" charset="-122"/>
                <a:cs typeface="Inter" pitchFamily="34" charset="-120"/>
              </a:rPr>
              <a:t>- 轻量级开源网关</a:t>
            </a:r>
            <a:endParaRPr lang="en-US" sz="900" dirty="0"/>
          </a:p>
        </p:txBody>
      </p:sp>
      <p:sp>
        <p:nvSpPr>
          <p:cNvPr id="38" name="Shape 34"/>
          <p:cNvSpPr/>
          <p:nvPr/>
        </p:nvSpPr>
        <p:spPr>
          <a:xfrm>
            <a:off x="1171346" y="4121201"/>
            <a:ext cx="485546" cy="181051"/>
          </a:xfrm>
          <a:prstGeom prst="roundRect">
            <a:avLst>
              <a:gd name="adj" fmla="val 318980"/>
            </a:avLst>
          </a:prstGeom>
          <a:solidFill>
            <a:srgbClr val="2563EB">
              <a:alpha val="10000"/>
            </a:srgbClr>
          </a:solidFill>
          <a:ln/>
        </p:spPr>
      </p:sp>
      <p:sp>
        <p:nvSpPr>
          <p:cNvPr id="39" name="Shape 35"/>
          <p:cNvSpPr/>
          <p:nvPr/>
        </p:nvSpPr>
        <p:spPr>
          <a:xfrm>
            <a:off x="1687982" y="4121201"/>
            <a:ext cx="437998" cy="181051"/>
          </a:xfrm>
          <a:prstGeom prst="roundRect">
            <a:avLst>
              <a:gd name="adj" fmla="val 318980"/>
            </a:avLst>
          </a:prstGeom>
          <a:solidFill>
            <a:srgbClr val="2563EB">
              <a:alpha val="10000"/>
            </a:srgbClr>
          </a:solidFill>
          <a:ln/>
        </p:spPr>
      </p:sp>
      <p:sp>
        <p:nvSpPr>
          <p:cNvPr id="40" name="Shape 36"/>
          <p:cNvSpPr/>
          <p:nvPr/>
        </p:nvSpPr>
        <p:spPr>
          <a:xfrm>
            <a:off x="2157070" y="4121201"/>
            <a:ext cx="400507" cy="181051"/>
          </a:xfrm>
          <a:prstGeom prst="roundRect">
            <a:avLst>
              <a:gd name="adj" fmla="val 318980"/>
            </a:avLst>
          </a:prstGeom>
          <a:solidFill>
            <a:srgbClr val="2563EB">
              <a:alpha val="10000"/>
            </a:srgbClr>
          </a:solidFill>
          <a:ln/>
        </p:spPr>
      </p:sp>
      <p:sp>
        <p:nvSpPr>
          <p:cNvPr id="41" name="Text 37"/>
          <p:cNvSpPr txBox="1"/>
          <p:nvPr/>
        </p:nvSpPr>
        <p:spPr>
          <a:xfrm>
            <a:off x="1228954" y="4149547"/>
            <a:ext cx="448056" cy="114300"/>
          </a:xfrm>
          <a:prstGeom prst="rect">
            <a:avLst/>
          </a:prstGeom>
          <a:noFill/>
          <a:ln/>
        </p:spPr>
        <p:txBody>
          <a:bodyPr wrap="square" lIns="0" tIns="0" rIns="0" bIns="0" rtlCol="0" anchor="ctr"/>
          <a:lstStyle/>
          <a:p>
            <a:pPr algn="l" indent="0" marL="0">
              <a:buNone/>
            </a:pPr>
            <a:r>
              <a:rPr lang="en-US" sz="800" dirty="0">
                <a:solidFill>
                  <a:srgbClr val="111827"/>
                </a:solidFill>
                <a:latin typeface="Inter" pitchFamily="34" charset="0"/>
                <a:ea typeface="Inter" pitchFamily="34" charset="-122"/>
                <a:cs typeface="Inter" pitchFamily="34" charset="-120"/>
              </a:rPr>
              <a:t>MIT许可</a:t>
            </a:r>
            <a:endParaRPr lang="en-US" sz="800" dirty="0"/>
          </a:p>
        </p:txBody>
      </p:sp>
      <p:sp>
        <p:nvSpPr>
          <p:cNvPr id="42" name="Text 38"/>
          <p:cNvSpPr txBox="1"/>
          <p:nvPr/>
        </p:nvSpPr>
        <p:spPr>
          <a:xfrm>
            <a:off x="1744675" y="4149547"/>
            <a:ext cx="400507" cy="114300"/>
          </a:xfrm>
          <a:prstGeom prst="rect">
            <a:avLst/>
          </a:prstGeom>
          <a:noFill/>
          <a:ln/>
        </p:spPr>
        <p:txBody>
          <a:bodyPr wrap="square" lIns="0" tIns="0" rIns="0" bIns="0" rtlCol="0" anchor="ctr"/>
          <a:lstStyle/>
          <a:p>
            <a:pPr algn="l" indent="0" marL="0">
              <a:buNone/>
            </a:pPr>
            <a:r>
              <a:rPr lang="en-US" sz="800" dirty="0">
                <a:solidFill>
                  <a:srgbClr val="111827"/>
                </a:solidFill>
                <a:latin typeface="Inter" pitchFamily="34" charset="0"/>
                <a:ea typeface="Inter" pitchFamily="34" charset="-122"/>
                <a:cs typeface="Inter" pitchFamily="34" charset="-120"/>
              </a:rPr>
              <a:t>Python</a:t>
            </a:r>
            <a:endParaRPr lang="en-US" sz="800" dirty="0"/>
          </a:p>
        </p:txBody>
      </p:sp>
      <p:sp>
        <p:nvSpPr>
          <p:cNvPr id="43" name="Text 39"/>
          <p:cNvSpPr txBox="1"/>
          <p:nvPr/>
        </p:nvSpPr>
        <p:spPr>
          <a:xfrm>
            <a:off x="2213762" y="4149547"/>
            <a:ext cx="362102" cy="114300"/>
          </a:xfrm>
          <a:prstGeom prst="rect">
            <a:avLst/>
          </a:prstGeom>
          <a:noFill/>
          <a:ln/>
        </p:spPr>
        <p:txBody>
          <a:bodyPr wrap="square" lIns="0" tIns="0" rIns="0" bIns="0" rtlCol="0" anchor="ctr"/>
          <a:lstStyle/>
          <a:p>
            <a:pPr algn="l" indent="0" marL="0">
              <a:buNone/>
            </a:pPr>
            <a:r>
              <a:rPr lang="en-US" sz="800" dirty="0">
                <a:solidFill>
                  <a:srgbClr val="111827"/>
                </a:solidFill>
                <a:latin typeface="Inter" pitchFamily="34" charset="0"/>
                <a:ea typeface="Inter" pitchFamily="34" charset="-122"/>
                <a:cs typeface="Inter" pitchFamily="34" charset="-120"/>
              </a:rPr>
              <a:t>自托管</a:t>
            </a:r>
            <a:endParaRPr lang="en-US" sz="800" dirty="0"/>
          </a:p>
        </p:txBody>
      </p:sp>
      <p:sp>
        <p:nvSpPr>
          <p:cNvPr id="44" name="Shape 40"/>
          <p:cNvSpPr/>
          <p:nvPr/>
        </p:nvSpPr>
        <p:spPr>
          <a:xfrm>
            <a:off x="4451299" y="3114446"/>
            <a:ext cx="3295498" cy="1466698"/>
          </a:xfrm>
          <a:prstGeom prst="roundRect">
            <a:avLst>
              <a:gd name="adj" fmla="val 1619"/>
            </a:avLst>
          </a:prstGeom>
          <a:solidFill>
            <a:srgbClr val="EFF6FF"/>
          </a:solidFill>
          <a:ln w="12700">
            <a:solidFill>
              <a:srgbClr val="DBEAFE"/>
            </a:solidFill>
            <a:prstDash val="solid"/>
          </a:ln>
        </p:spPr>
      </p:sp>
      <p:pic>
        <p:nvPicPr>
          <p:cNvPr id="45" name="Image 2" descr="preencoded.png">    </p:cNvPr>
          <p:cNvPicPr>
            <a:picLocks noChangeAspect="1"/>
          </p:cNvPicPr>
          <p:nvPr/>
        </p:nvPicPr>
        <p:blipFill>
          <a:blip r:embed="rId3"/>
          <a:srcRect l="-133" r="-133" t="0" b="0"/>
          <a:stretch/>
        </p:blipFill>
        <p:spPr>
          <a:xfrm>
            <a:off x="4537253" y="3219602"/>
            <a:ext cx="85954" cy="114300"/>
          </a:xfrm>
          <a:prstGeom prst="rect">
            <a:avLst/>
          </a:prstGeom>
        </p:spPr>
      </p:pic>
      <p:sp>
        <p:nvSpPr>
          <p:cNvPr id="46" name="Text 41"/>
          <p:cNvSpPr txBox="1"/>
          <p:nvPr/>
        </p:nvSpPr>
        <p:spPr>
          <a:xfrm>
            <a:off x="4660697" y="3200400"/>
            <a:ext cx="781812" cy="152705"/>
          </a:xfrm>
          <a:prstGeom prst="rect">
            <a:avLst/>
          </a:prstGeom>
          <a:noFill/>
          <a:ln/>
        </p:spPr>
        <p:txBody>
          <a:bodyPr wrap="square" lIns="0" tIns="0" rIns="0" bIns="0" rtlCol="0" anchor="ctr"/>
          <a:lstStyle/>
          <a:p>
            <a:pPr algn="l" indent="0" marL="0">
              <a:buNone/>
            </a:pPr>
            <a:r>
              <a:rPr lang="en-US" sz="900" b="1" dirty="0">
                <a:solidFill>
                  <a:srgbClr val="1D4ED8"/>
                </a:solidFill>
                <a:latin typeface="Inter" pitchFamily="34" charset="0"/>
                <a:ea typeface="Inter" pitchFamily="34" charset="-122"/>
                <a:cs typeface="Inter" pitchFamily="34" charset="-120"/>
              </a:rPr>
              <a:t>闭源商业平台</a:t>
            </a:r>
            <a:endParaRPr lang="en-US" sz="900" dirty="0"/>
          </a:p>
        </p:txBody>
      </p:sp>
      <p:sp>
        <p:nvSpPr>
          <p:cNvPr id="47" name="Text 42"/>
          <p:cNvSpPr txBox="1"/>
          <p:nvPr/>
        </p:nvSpPr>
        <p:spPr>
          <a:xfrm>
            <a:off x="4708246" y="3419856"/>
            <a:ext cx="743407" cy="143561"/>
          </a:xfrm>
          <a:prstGeom prst="rect">
            <a:avLst/>
          </a:prstGeom>
          <a:noFill/>
          <a:ln/>
        </p:spPr>
        <p:txBody>
          <a:bodyPr wrap="square" lIns="0" tIns="0" rIns="0" bIns="0" rtlCol="0" anchor="ctr"/>
          <a:lstStyle/>
          <a:p>
            <a:pPr algn="l" indent="0" marL="0">
              <a:buNone/>
            </a:pPr>
            <a:r>
              <a:rPr lang="en-US" sz="900" dirty="0">
                <a:solidFill>
                  <a:srgbClr val="374151"/>
                </a:solidFill>
                <a:latin typeface="Inter" pitchFamily="34" charset="0"/>
                <a:ea typeface="Inter" pitchFamily="34" charset="-122"/>
                <a:cs typeface="Inter" pitchFamily="34" charset="-120"/>
              </a:rPr>
              <a:t>OpenRouter</a:t>
            </a:r>
            <a:endParaRPr lang="en-US" sz="900" dirty="0"/>
          </a:p>
        </p:txBody>
      </p:sp>
      <p:sp>
        <p:nvSpPr>
          <p:cNvPr id="48" name="Text 43"/>
          <p:cNvSpPr txBox="1"/>
          <p:nvPr/>
        </p:nvSpPr>
        <p:spPr>
          <a:xfrm>
            <a:off x="4708246" y="3585362"/>
            <a:ext cx="419710" cy="143561"/>
          </a:xfrm>
          <a:prstGeom prst="rect">
            <a:avLst/>
          </a:prstGeom>
          <a:noFill/>
          <a:ln/>
        </p:spPr>
        <p:txBody>
          <a:bodyPr wrap="square" lIns="0" tIns="0" rIns="0" bIns="0" rtlCol="0" anchor="ctr"/>
          <a:lstStyle/>
          <a:p>
            <a:pPr algn="l" indent="0" marL="0">
              <a:buNone/>
            </a:pPr>
            <a:r>
              <a:rPr lang="en-US" sz="900" dirty="0">
                <a:solidFill>
                  <a:srgbClr val="374151"/>
                </a:solidFill>
                <a:latin typeface="Inter" pitchFamily="34" charset="0"/>
                <a:ea typeface="Inter" pitchFamily="34" charset="-122"/>
                <a:cs typeface="Inter" pitchFamily="34" charset="-120"/>
              </a:rPr>
              <a:t>FAL.ai</a:t>
            </a:r>
            <a:endParaRPr lang="en-US" sz="900" dirty="0"/>
          </a:p>
        </p:txBody>
      </p:sp>
      <p:sp>
        <p:nvSpPr>
          <p:cNvPr id="49" name="Text 44"/>
          <p:cNvSpPr txBox="1"/>
          <p:nvPr/>
        </p:nvSpPr>
        <p:spPr>
          <a:xfrm>
            <a:off x="4708246" y="3750869"/>
            <a:ext cx="705002" cy="143561"/>
          </a:xfrm>
          <a:prstGeom prst="rect">
            <a:avLst/>
          </a:prstGeom>
          <a:noFill/>
          <a:ln/>
        </p:spPr>
        <p:txBody>
          <a:bodyPr wrap="square" lIns="0" tIns="0" rIns="0" bIns="0" rtlCol="0" anchor="ctr"/>
          <a:lstStyle/>
          <a:p>
            <a:pPr algn="l" indent="0" marL="0">
              <a:buNone/>
            </a:pPr>
            <a:r>
              <a:rPr lang="en-US" sz="900" dirty="0">
                <a:solidFill>
                  <a:srgbClr val="374151"/>
                </a:solidFill>
                <a:latin typeface="Inter" pitchFamily="34" charset="0"/>
                <a:ea typeface="Inter" pitchFamily="34" charset="-122"/>
                <a:cs typeface="Inter" pitchFamily="34" charset="-120"/>
              </a:rPr>
              <a:t>Together.ai</a:t>
            </a:r>
            <a:endParaRPr lang="en-US" sz="900" dirty="0"/>
          </a:p>
        </p:txBody>
      </p:sp>
      <p:sp>
        <p:nvSpPr>
          <p:cNvPr id="50" name="Text 45"/>
          <p:cNvSpPr txBox="1"/>
          <p:nvPr/>
        </p:nvSpPr>
        <p:spPr>
          <a:xfrm>
            <a:off x="4708246" y="3917290"/>
            <a:ext cx="638251" cy="143561"/>
          </a:xfrm>
          <a:prstGeom prst="rect">
            <a:avLst/>
          </a:prstGeom>
          <a:noFill/>
          <a:ln/>
        </p:spPr>
        <p:txBody>
          <a:bodyPr wrap="square" lIns="0" tIns="0" rIns="0" bIns="0" rtlCol="0" anchor="ctr"/>
          <a:lstStyle/>
          <a:p>
            <a:pPr algn="l" indent="0" marL="0">
              <a:buNone/>
            </a:pPr>
            <a:r>
              <a:rPr lang="en-US" sz="900" dirty="0">
                <a:solidFill>
                  <a:srgbClr val="374151"/>
                </a:solidFill>
                <a:latin typeface="Inter" pitchFamily="34" charset="0"/>
                <a:ea typeface="Inter" pitchFamily="34" charset="-122"/>
                <a:cs typeface="Inter" pitchFamily="34" charset="-120"/>
              </a:rPr>
              <a:t>CometAPI</a:t>
            </a:r>
            <a:endParaRPr lang="en-US" sz="900" dirty="0"/>
          </a:p>
        </p:txBody>
      </p:sp>
      <p:sp>
        <p:nvSpPr>
          <p:cNvPr id="51" name="Text 46"/>
          <p:cNvSpPr txBox="1"/>
          <p:nvPr/>
        </p:nvSpPr>
        <p:spPr>
          <a:xfrm>
            <a:off x="4708246" y="4082796"/>
            <a:ext cx="505663" cy="143561"/>
          </a:xfrm>
          <a:prstGeom prst="rect">
            <a:avLst/>
          </a:prstGeom>
          <a:noFill/>
          <a:ln/>
        </p:spPr>
        <p:txBody>
          <a:bodyPr wrap="square" lIns="0" tIns="0" rIns="0" bIns="0" rtlCol="0" anchor="ctr"/>
          <a:lstStyle/>
          <a:p>
            <a:pPr algn="l" indent="0" marL="0">
              <a:buNone/>
            </a:pPr>
            <a:r>
              <a:rPr lang="en-US" sz="900" dirty="0">
                <a:solidFill>
                  <a:srgbClr val="374151"/>
                </a:solidFill>
                <a:latin typeface="Inter" pitchFamily="34" charset="0"/>
                <a:ea typeface="Inter" pitchFamily="34" charset="-122"/>
                <a:cs typeface="Inter" pitchFamily="34" charset="-120"/>
              </a:rPr>
              <a:t>TeamAI</a:t>
            </a:r>
            <a:endParaRPr lang="en-US" sz="900" dirty="0"/>
          </a:p>
        </p:txBody>
      </p:sp>
      <p:sp>
        <p:nvSpPr>
          <p:cNvPr id="52" name="Text 47"/>
          <p:cNvSpPr txBox="1"/>
          <p:nvPr/>
        </p:nvSpPr>
        <p:spPr>
          <a:xfrm>
            <a:off x="5362042" y="3419856"/>
            <a:ext cx="1153058" cy="143561"/>
          </a:xfrm>
          <a:prstGeom prst="rect">
            <a:avLst/>
          </a:prstGeom>
          <a:noFill/>
          <a:ln/>
        </p:spPr>
        <p:txBody>
          <a:bodyPr wrap="square" lIns="0" tIns="0" rIns="0" bIns="0" rtlCol="0" anchor="ctr"/>
          <a:lstStyle/>
          <a:p>
            <a:pPr algn="l" indent="0" marL="0">
              <a:buNone/>
            </a:pPr>
            <a:r>
              <a:rPr lang="en-US" sz="900" dirty="0">
                <a:solidFill>
                  <a:srgbClr val="374151"/>
                </a:solidFill>
                <a:latin typeface="Inter" pitchFamily="34" charset="0"/>
                <a:ea typeface="Inter" pitchFamily="34" charset="-122"/>
                <a:cs typeface="Inter" pitchFamily="34" charset="-120"/>
              </a:rPr>
              <a:t>- 300+模型聚合网关</a:t>
            </a:r>
            <a:endParaRPr lang="en-US" sz="900" dirty="0"/>
          </a:p>
        </p:txBody>
      </p:sp>
      <p:sp>
        <p:nvSpPr>
          <p:cNvPr id="53" name="Text 48"/>
          <p:cNvSpPr txBox="1"/>
          <p:nvPr/>
        </p:nvSpPr>
        <p:spPr>
          <a:xfrm>
            <a:off x="5039258" y="3585362"/>
            <a:ext cx="1200607" cy="143561"/>
          </a:xfrm>
          <a:prstGeom prst="rect">
            <a:avLst/>
          </a:prstGeom>
          <a:noFill/>
          <a:ln/>
        </p:spPr>
        <p:txBody>
          <a:bodyPr wrap="square" lIns="0" tIns="0" rIns="0" bIns="0" rtlCol="0" anchor="ctr"/>
          <a:lstStyle/>
          <a:p>
            <a:pPr algn="l" indent="0" marL="0">
              <a:buNone/>
            </a:pPr>
            <a:r>
              <a:rPr lang="en-US" sz="900" dirty="0">
                <a:solidFill>
                  <a:srgbClr val="374151"/>
                </a:solidFill>
                <a:latin typeface="Inter" pitchFamily="34" charset="0"/>
                <a:ea typeface="Inter" pitchFamily="34" charset="-122"/>
                <a:cs typeface="Inter" pitchFamily="34" charset="-120"/>
              </a:rPr>
              <a:t>- 多模态图像生成专项</a:t>
            </a:r>
            <a:endParaRPr lang="en-US" sz="900" dirty="0"/>
          </a:p>
        </p:txBody>
      </p:sp>
      <p:sp>
        <p:nvSpPr>
          <p:cNvPr id="54" name="Text 49"/>
          <p:cNvSpPr txBox="1"/>
          <p:nvPr/>
        </p:nvSpPr>
        <p:spPr>
          <a:xfrm>
            <a:off x="5321808" y="3750869"/>
            <a:ext cx="972007" cy="143561"/>
          </a:xfrm>
          <a:prstGeom prst="rect">
            <a:avLst/>
          </a:prstGeom>
          <a:noFill/>
          <a:ln/>
        </p:spPr>
        <p:txBody>
          <a:bodyPr wrap="square" lIns="0" tIns="0" rIns="0" bIns="0" rtlCol="0" anchor="ctr"/>
          <a:lstStyle/>
          <a:p>
            <a:pPr algn="l" indent="0" marL="0">
              <a:buNone/>
            </a:pPr>
            <a:r>
              <a:rPr lang="en-US" sz="900" dirty="0">
                <a:solidFill>
                  <a:srgbClr val="374151"/>
                </a:solidFill>
                <a:latin typeface="Inter" pitchFamily="34" charset="0"/>
                <a:ea typeface="Inter" pitchFamily="34" charset="-122"/>
                <a:cs typeface="Inter" pitchFamily="34" charset="-120"/>
              </a:rPr>
              <a:t>- 高性能模型聚合</a:t>
            </a:r>
            <a:endParaRPr lang="en-US" sz="900" dirty="0"/>
          </a:p>
        </p:txBody>
      </p:sp>
      <p:sp>
        <p:nvSpPr>
          <p:cNvPr id="55" name="Text 50"/>
          <p:cNvSpPr txBox="1"/>
          <p:nvPr/>
        </p:nvSpPr>
        <p:spPr>
          <a:xfrm>
            <a:off x="5254142" y="3917290"/>
            <a:ext cx="1153058" cy="143561"/>
          </a:xfrm>
          <a:prstGeom prst="rect">
            <a:avLst/>
          </a:prstGeom>
          <a:noFill/>
          <a:ln/>
        </p:spPr>
        <p:txBody>
          <a:bodyPr wrap="square" lIns="0" tIns="0" rIns="0" bIns="0" rtlCol="0" anchor="ctr"/>
          <a:lstStyle/>
          <a:p>
            <a:pPr algn="l" indent="0" marL="0">
              <a:buNone/>
            </a:pPr>
            <a:r>
              <a:rPr lang="en-US" sz="900" dirty="0">
                <a:solidFill>
                  <a:srgbClr val="374151"/>
                </a:solidFill>
                <a:latin typeface="Inter" pitchFamily="34" charset="0"/>
                <a:ea typeface="Inter" pitchFamily="34" charset="-122"/>
                <a:cs typeface="Inter" pitchFamily="34" charset="-120"/>
              </a:rPr>
              <a:t>- 新兴500+模型支持</a:t>
            </a:r>
            <a:endParaRPr lang="en-US" sz="900" dirty="0"/>
          </a:p>
        </p:txBody>
      </p:sp>
      <p:sp>
        <p:nvSpPr>
          <p:cNvPr id="56" name="Text 51"/>
          <p:cNvSpPr txBox="1"/>
          <p:nvPr/>
        </p:nvSpPr>
        <p:spPr>
          <a:xfrm>
            <a:off x="5120640" y="4082796"/>
            <a:ext cx="1086307" cy="143561"/>
          </a:xfrm>
          <a:prstGeom prst="rect">
            <a:avLst/>
          </a:prstGeom>
          <a:noFill/>
          <a:ln/>
        </p:spPr>
        <p:txBody>
          <a:bodyPr wrap="square" lIns="0" tIns="0" rIns="0" bIns="0" rtlCol="0" anchor="ctr"/>
          <a:lstStyle/>
          <a:p>
            <a:pPr algn="l" indent="0" marL="0">
              <a:buNone/>
            </a:pPr>
            <a:r>
              <a:rPr lang="en-US" sz="900" dirty="0">
                <a:solidFill>
                  <a:srgbClr val="374151"/>
                </a:solidFill>
                <a:latin typeface="Inter" pitchFamily="34" charset="0"/>
                <a:ea typeface="Inter" pitchFamily="34" charset="-122"/>
                <a:cs typeface="Inter" pitchFamily="34" charset="-120"/>
              </a:rPr>
              <a:t>- 企业级多模型管理</a:t>
            </a:r>
            <a:endParaRPr lang="en-US" sz="900" dirty="0"/>
          </a:p>
        </p:txBody>
      </p:sp>
      <p:sp>
        <p:nvSpPr>
          <p:cNvPr id="57" name="Shape 52"/>
          <p:cNvSpPr/>
          <p:nvPr/>
        </p:nvSpPr>
        <p:spPr>
          <a:xfrm>
            <a:off x="4556455" y="4286707"/>
            <a:ext cx="352044" cy="181051"/>
          </a:xfrm>
          <a:prstGeom prst="roundRect">
            <a:avLst>
              <a:gd name="adj" fmla="val 318980"/>
            </a:avLst>
          </a:prstGeom>
          <a:solidFill>
            <a:srgbClr val="2563EB">
              <a:alpha val="10000"/>
            </a:srgbClr>
          </a:solidFill>
          <a:ln/>
        </p:spPr>
      </p:sp>
      <p:sp>
        <p:nvSpPr>
          <p:cNvPr id="58" name="Shape 53"/>
          <p:cNvSpPr/>
          <p:nvPr/>
        </p:nvSpPr>
        <p:spPr>
          <a:xfrm>
            <a:off x="4937760" y="4286707"/>
            <a:ext cx="457200" cy="181051"/>
          </a:xfrm>
          <a:prstGeom prst="roundRect">
            <a:avLst>
              <a:gd name="adj" fmla="val 318980"/>
            </a:avLst>
          </a:prstGeom>
          <a:solidFill>
            <a:srgbClr val="2563EB">
              <a:alpha val="10000"/>
            </a:srgbClr>
          </a:solidFill>
          <a:ln/>
        </p:spPr>
      </p:sp>
      <p:sp>
        <p:nvSpPr>
          <p:cNvPr id="59" name="Shape 54"/>
          <p:cNvSpPr/>
          <p:nvPr/>
        </p:nvSpPr>
        <p:spPr>
          <a:xfrm>
            <a:off x="5432450" y="4286707"/>
            <a:ext cx="390449" cy="181051"/>
          </a:xfrm>
          <a:prstGeom prst="roundRect">
            <a:avLst>
              <a:gd name="adj" fmla="val 318980"/>
            </a:avLst>
          </a:prstGeom>
          <a:solidFill>
            <a:srgbClr val="2563EB">
              <a:alpha val="10000"/>
            </a:srgbClr>
          </a:solidFill>
          <a:ln/>
        </p:spPr>
      </p:sp>
      <p:sp>
        <p:nvSpPr>
          <p:cNvPr id="60" name="Text 55"/>
          <p:cNvSpPr txBox="1"/>
          <p:nvPr/>
        </p:nvSpPr>
        <p:spPr>
          <a:xfrm>
            <a:off x="4613148" y="4315054"/>
            <a:ext cx="314554" cy="114300"/>
          </a:xfrm>
          <a:prstGeom prst="rect">
            <a:avLst/>
          </a:prstGeom>
          <a:noFill/>
          <a:ln/>
        </p:spPr>
        <p:txBody>
          <a:bodyPr wrap="square" lIns="0" tIns="0" rIns="0" bIns="0" rtlCol="0" anchor="ctr"/>
          <a:lstStyle/>
          <a:p>
            <a:pPr algn="l" indent="0" marL="0">
              <a:buNone/>
            </a:pPr>
            <a:r>
              <a:rPr lang="en-US" sz="800" dirty="0">
                <a:solidFill>
                  <a:srgbClr val="111827"/>
                </a:solidFill>
                <a:latin typeface="Inter" pitchFamily="34" charset="0"/>
                <a:ea typeface="Inter" pitchFamily="34" charset="-122"/>
                <a:cs typeface="Inter" pitchFamily="34" charset="-120"/>
              </a:rPr>
              <a:t>SaaS</a:t>
            </a:r>
            <a:endParaRPr lang="en-US" sz="800" dirty="0"/>
          </a:p>
        </p:txBody>
      </p:sp>
      <p:sp>
        <p:nvSpPr>
          <p:cNvPr id="61" name="Text 56"/>
          <p:cNvSpPr txBox="1"/>
          <p:nvPr/>
        </p:nvSpPr>
        <p:spPr>
          <a:xfrm>
            <a:off x="4994453" y="4315054"/>
            <a:ext cx="419710" cy="114300"/>
          </a:xfrm>
          <a:prstGeom prst="rect">
            <a:avLst/>
          </a:prstGeom>
          <a:noFill/>
          <a:ln/>
        </p:spPr>
        <p:txBody>
          <a:bodyPr wrap="square" lIns="0" tIns="0" rIns="0" bIns="0" rtlCol="0" anchor="ctr"/>
          <a:lstStyle/>
          <a:p>
            <a:pPr algn="l" indent="0" marL="0">
              <a:buNone/>
            </a:pPr>
            <a:r>
              <a:rPr lang="en-US" sz="800" dirty="0">
                <a:solidFill>
                  <a:srgbClr val="111827"/>
                </a:solidFill>
                <a:latin typeface="Inter" pitchFamily="34" charset="0"/>
                <a:ea typeface="Inter" pitchFamily="34" charset="-122"/>
                <a:cs typeface="Inter" pitchFamily="34" charset="-120"/>
              </a:rPr>
              <a:t>API计费</a:t>
            </a:r>
            <a:endParaRPr lang="en-US" sz="800" dirty="0"/>
          </a:p>
        </p:txBody>
      </p:sp>
      <p:sp>
        <p:nvSpPr>
          <p:cNvPr id="62" name="Text 57"/>
          <p:cNvSpPr txBox="1"/>
          <p:nvPr/>
        </p:nvSpPr>
        <p:spPr>
          <a:xfrm>
            <a:off x="5490058" y="4315054"/>
            <a:ext cx="352958" cy="114300"/>
          </a:xfrm>
          <a:prstGeom prst="rect">
            <a:avLst/>
          </a:prstGeom>
          <a:noFill/>
          <a:ln/>
        </p:spPr>
        <p:txBody>
          <a:bodyPr wrap="square" lIns="0" tIns="0" rIns="0" bIns="0" rtlCol="0" anchor="ctr"/>
          <a:lstStyle/>
          <a:p>
            <a:pPr algn="l" indent="0" marL="0">
              <a:buNone/>
            </a:pPr>
            <a:r>
              <a:rPr lang="en-US" sz="800" dirty="0">
                <a:solidFill>
                  <a:srgbClr val="111827"/>
                </a:solidFill>
                <a:latin typeface="Inter" pitchFamily="34" charset="0"/>
                <a:ea typeface="Inter" pitchFamily="34" charset="-122"/>
                <a:cs typeface="Inter" pitchFamily="34" charset="-120"/>
              </a:rPr>
              <a:t>高SLA</a:t>
            </a:r>
            <a:endParaRPr lang="en-US" sz="800" dirty="0"/>
          </a:p>
        </p:txBody>
      </p:sp>
      <p:sp>
        <p:nvSpPr>
          <p:cNvPr id="63" name="Shape 58"/>
          <p:cNvSpPr/>
          <p:nvPr/>
        </p:nvSpPr>
        <p:spPr>
          <a:xfrm>
            <a:off x="7835494" y="3114446"/>
            <a:ext cx="3295498" cy="1466698"/>
          </a:xfrm>
          <a:prstGeom prst="roundRect">
            <a:avLst>
              <a:gd name="adj" fmla="val 1619"/>
            </a:avLst>
          </a:prstGeom>
          <a:solidFill>
            <a:srgbClr val="F5F3FF"/>
          </a:solidFill>
          <a:ln w="12700">
            <a:solidFill>
              <a:srgbClr val="EDE9FE"/>
            </a:solidFill>
            <a:prstDash val="solid"/>
          </a:ln>
        </p:spPr>
      </p:sp>
      <p:pic>
        <p:nvPicPr>
          <p:cNvPr id="64" name="Image 3" descr="preencoded.png">    </p:cNvPr>
          <p:cNvPicPr>
            <a:picLocks noChangeAspect="1"/>
          </p:cNvPicPr>
          <p:nvPr/>
        </p:nvPicPr>
        <p:blipFill>
          <a:blip r:embed="rId4"/>
          <a:srcRect l="0" r="0" t="-80" b="-80"/>
          <a:stretch/>
        </p:blipFill>
        <p:spPr>
          <a:xfrm>
            <a:off x="7921447" y="3219602"/>
            <a:ext cx="142646" cy="114300"/>
          </a:xfrm>
          <a:prstGeom prst="rect">
            <a:avLst/>
          </a:prstGeom>
        </p:spPr>
      </p:pic>
      <p:sp>
        <p:nvSpPr>
          <p:cNvPr id="65" name="Text 59"/>
          <p:cNvSpPr txBox="1"/>
          <p:nvPr/>
        </p:nvSpPr>
        <p:spPr>
          <a:xfrm>
            <a:off x="8102498" y="3200400"/>
            <a:ext cx="553212" cy="152705"/>
          </a:xfrm>
          <a:prstGeom prst="rect">
            <a:avLst/>
          </a:prstGeom>
          <a:noFill/>
          <a:ln/>
        </p:spPr>
        <p:txBody>
          <a:bodyPr wrap="square" lIns="0" tIns="0" rIns="0" bIns="0" rtlCol="0" anchor="ctr"/>
          <a:lstStyle/>
          <a:p>
            <a:pPr algn="l" indent="0" marL="0">
              <a:buNone/>
            </a:pPr>
            <a:r>
              <a:rPr lang="en-US" sz="900" b="1" dirty="0">
                <a:solidFill>
                  <a:srgbClr val="6D28D9"/>
                </a:solidFill>
                <a:latin typeface="Inter" pitchFamily="34" charset="0"/>
                <a:ea typeface="Inter" pitchFamily="34" charset="-122"/>
                <a:cs typeface="Inter" pitchFamily="34" charset="-120"/>
              </a:rPr>
              <a:t>自研路径</a:t>
            </a:r>
            <a:endParaRPr lang="en-US" sz="900" dirty="0"/>
          </a:p>
        </p:txBody>
      </p:sp>
      <p:sp>
        <p:nvSpPr>
          <p:cNvPr id="66" name="Text 60"/>
          <p:cNvSpPr txBox="1"/>
          <p:nvPr/>
        </p:nvSpPr>
        <p:spPr>
          <a:xfrm>
            <a:off x="8093354" y="3419856"/>
            <a:ext cx="553212" cy="143561"/>
          </a:xfrm>
          <a:prstGeom prst="rect">
            <a:avLst/>
          </a:prstGeom>
          <a:noFill/>
          <a:ln/>
        </p:spPr>
        <p:txBody>
          <a:bodyPr wrap="square" lIns="0" tIns="0" rIns="0" bIns="0" rtlCol="0" anchor="ctr"/>
          <a:lstStyle/>
          <a:p>
            <a:pPr algn="l" indent="0" marL="0">
              <a:buNone/>
            </a:pPr>
            <a:r>
              <a:rPr lang="en-US" sz="900" dirty="0">
                <a:solidFill>
                  <a:srgbClr val="374151"/>
                </a:solidFill>
                <a:latin typeface="Inter" pitchFamily="34" charset="0"/>
                <a:ea typeface="Inter" pitchFamily="34" charset="-122"/>
                <a:cs typeface="Inter" pitchFamily="34" charset="-120"/>
              </a:rPr>
              <a:t>技术架构</a:t>
            </a:r>
            <a:endParaRPr lang="en-US" sz="900" dirty="0"/>
          </a:p>
        </p:txBody>
      </p:sp>
      <p:sp>
        <p:nvSpPr>
          <p:cNvPr id="67" name="Text 61"/>
          <p:cNvSpPr txBox="1"/>
          <p:nvPr/>
        </p:nvSpPr>
        <p:spPr>
          <a:xfrm>
            <a:off x="8093354" y="3585362"/>
            <a:ext cx="553212" cy="143561"/>
          </a:xfrm>
          <a:prstGeom prst="rect">
            <a:avLst/>
          </a:prstGeom>
          <a:noFill/>
          <a:ln/>
        </p:spPr>
        <p:txBody>
          <a:bodyPr wrap="square" lIns="0" tIns="0" rIns="0" bIns="0" rtlCol="0" anchor="ctr"/>
          <a:lstStyle/>
          <a:p>
            <a:pPr algn="l" indent="0" marL="0">
              <a:buNone/>
            </a:pPr>
            <a:r>
              <a:rPr lang="en-US" sz="900" dirty="0">
                <a:solidFill>
                  <a:srgbClr val="374151"/>
                </a:solidFill>
                <a:latin typeface="Inter" pitchFamily="34" charset="0"/>
                <a:ea typeface="Inter" pitchFamily="34" charset="-122"/>
                <a:cs typeface="Inter" pitchFamily="34" charset="-120"/>
              </a:rPr>
              <a:t>核心组件</a:t>
            </a:r>
            <a:endParaRPr lang="en-US" sz="900" dirty="0"/>
          </a:p>
        </p:txBody>
      </p:sp>
      <p:sp>
        <p:nvSpPr>
          <p:cNvPr id="68" name="Text 62"/>
          <p:cNvSpPr txBox="1"/>
          <p:nvPr/>
        </p:nvSpPr>
        <p:spPr>
          <a:xfrm>
            <a:off x="8093354" y="3750869"/>
            <a:ext cx="553212" cy="143561"/>
          </a:xfrm>
          <a:prstGeom prst="rect">
            <a:avLst/>
          </a:prstGeom>
          <a:noFill/>
          <a:ln/>
        </p:spPr>
        <p:txBody>
          <a:bodyPr wrap="square" lIns="0" tIns="0" rIns="0" bIns="0" rtlCol="0" anchor="ctr"/>
          <a:lstStyle/>
          <a:p>
            <a:pPr algn="l" indent="0" marL="0">
              <a:buNone/>
            </a:pPr>
            <a:r>
              <a:rPr lang="en-US" sz="900" dirty="0">
                <a:solidFill>
                  <a:srgbClr val="374151"/>
                </a:solidFill>
                <a:latin typeface="Inter" pitchFamily="34" charset="0"/>
                <a:ea typeface="Inter" pitchFamily="34" charset="-122"/>
                <a:cs typeface="Inter" pitchFamily="34" charset="-120"/>
              </a:rPr>
              <a:t>安全保障</a:t>
            </a:r>
            <a:endParaRPr lang="en-US" sz="900" dirty="0"/>
          </a:p>
        </p:txBody>
      </p:sp>
      <p:sp>
        <p:nvSpPr>
          <p:cNvPr id="69" name="Text 63"/>
          <p:cNvSpPr txBox="1"/>
          <p:nvPr/>
        </p:nvSpPr>
        <p:spPr>
          <a:xfrm>
            <a:off x="8093354" y="3917290"/>
            <a:ext cx="553212" cy="143561"/>
          </a:xfrm>
          <a:prstGeom prst="rect">
            <a:avLst/>
          </a:prstGeom>
          <a:noFill/>
          <a:ln/>
        </p:spPr>
        <p:txBody>
          <a:bodyPr wrap="square" lIns="0" tIns="0" rIns="0" bIns="0" rtlCol="0" anchor="ctr"/>
          <a:lstStyle/>
          <a:p>
            <a:pPr algn="l" indent="0" marL="0">
              <a:buNone/>
            </a:pPr>
            <a:r>
              <a:rPr lang="en-US" sz="900" dirty="0">
                <a:solidFill>
                  <a:srgbClr val="374151"/>
                </a:solidFill>
                <a:latin typeface="Inter" pitchFamily="34" charset="0"/>
                <a:ea typeface="Inter" pitchFamily="34" charset="-122"/>
                <a:cs typeface="Inter" pitchFamily="34" charset="-120"/>
              </a:rPr>
              <a:t>成本控制</a:t>
            </a:r>
            <a:endParaRPr lang="en-US" sz="900" dirty="0"/>
          </a:p>
        </p:txBody>
      </p:sp>
      <p:sp>
        <p:nvSpPr>
          <p:cNvPr id="70" name="Text 64"/>
          <p:cNvSpPr txBox="1"/>
          <p:nvPr/>
        </p:nvSpPr>
        <p:spPr>
          <a:xfrm>
            <a:off x="8093354" y="4082796"/>
            <a:ext cx="553212" cy="143561"/>
          </a:xfrm>
          <a:prstGeom prst="rect">
            <a:avLst/>
          </a:prstGeom>
          <a:noFill/>
          <a:ln/>
        </p:spPr>
        <p:txBody>
          <a:bodyPr wrap="square" lIns="0" tIns="0" rIns="0" bIns="0" rtlCol="0" anchor="ctr"/>
          <a:lstStyle/>
          <a:p>
            <a:pPr algn="l" indent="0" marL="0">
              <a:buNone/>
            </a:pPr>
            <a:r>
              <a:rPr lang="en-US" sz="900" dirty="0">
                <a:solidFill>
                  <a:srgbClr val="374151"/>
                </a:solidFill>
                <a:latin typeface="Inter" pitchFamily="34" charset="0"/>
                <a:ea typeface="Inter" pitchFamily="34" charset="-122"/>
                <a:cs typeface="Inter" pitchFamily="34" charset="-120"/>
              </a:rPr>
              <a:t>扩展接口</a:t>
            </a:r>
            <a:endParaRPr lang="en-US" sz="900" dirty="0"/>
          </a:p>
        </p:txBody>
      </p:sp>
      <p:sp>
        <p:nvSpPr>
          <p:cNvPr id="71" name="Text 65"/>
          <p:cNvSpPr txBox="1"/>
          <p:nvPr/>
        </p:nvSpPr>
        <p:spPr>
          <a:xfrm>
            <a:off x="8550554" y="3419856"/>
            <a:ext cx="1534363" cy="143561"/>
          </a:xfrm>
          <a:prstGeom prst="rect">
            <a:avLst/>
          </a:prstGeom>
          <a:noFill/>
          <a:ln/>
        </p:spPr>
        <p:txBody>
          <a:bodyPr wrap="square" lIns="0" tIns="0" rIns="0" bIns="0" rtlCol="0" anchor="ctr"/>
          <a:lstStyle/>
          <a:p>
            <a:pPr algn="l" indent="0" marL="0">
              <a:buNone/>
            </a:pPr>
            <a:r>
              <a:rPr lang="en-US" sz="900" dirty="0">
                <a:solidFill>
                  <a:srgbClr val="374151"/>
                </a:solidFill>
                <a:latin typeface="Inter" pitchFamily="34" charset="0"/>
                <a:ea typeface="Inter" pitchFamily="34" charset="-122"/>
                <a:cs typeface="Inter" pitchFamily="34" charset="-120"/>
              </a:rPr>
              <a:t>- 微服务+API网关+容器编排</a:t>
            </a:r>
            <a:endParaRPr lang="en-US" sz="900" dirty="0"/>
          </a:p>
        </p:txBody>
      </p:sp>
      <p:sp>
        <p:nvSpPr>
          <p:cNvPr id="72" name="Text 66"/>
          <p:cNvSpPr txBox="1"/>
          <p:nvPr/>
        </p:nvSpPr>
        <p:spPr>
          <a:xfrm>
            <a:off x="8550554" y="3585362"/>
            <a:ext cx="2115007" cy="143561"/>
          </a:xfrm>
          <a:prstGeom prst="rect">
            <a:avLst/>
          </a:prstGeom>
          <a:noFill/>
          <a:ln/>
        </p:spPr>
        <p:txBody>
          <a:bodyPr wrap="square" lIns="0" tIns="0" rIns="0" bIns="0" rtlCol="0" anchor="ctr"/>
          <a:lstStyle/>
          <a:p>
            <a:pPr algn="l" indent="0" marL="0">
              <a:buNone/>
            </a:pPr>
            <a:r>
              <a:rPr lang="en-US" sz="900" dirty="0">
                <a:solidFill>
                  <a:srgbClr val="374151"/>
                </a:solidFill>
                <a:latin typeface="Inter" pitchFamily="34" charset="0"/>
                <a:ea typeface="Inter" pitchFamily="34" charset="-122"/>
                <a:cs typeface="Inter" pitchFamily="34" charset="-120"/>
              </a:rPr>
              <a:t>- 模型接入层、智能路由引擎、监控系统</a:t>
            </a:r>
            <a:endParaRPr lang="en-US" sz="900" dirty="0"/>
          </a:p>
        </p:txBody>
      </p:sp>
      <p:sp>
        <p:nvSpPr>
          <p:cNvPr id="73" name="Text 67"/>
          <p:cNvSpPr txBox="1"/>
          <p:nvPr/>
        </p:nvSpPr>
        <p:spPr>
          <a:xfrm>
            <a:off x="8550554" y="3750869"/>
            <a:ext cx="2000707" cy="143561"/>
          </a:xfrm>
          <a:prstGeom prst="rect">
            <a:avLst/>
          </a:prstGeom>
          <a:noFill/>
          <a:ln/>
        </p:spPr>
        <p:txBody>
          <a:bodyPr wrap="square" lIns="0" tIns="0" rIns="0" bIns="0" rtlCol="0" anchor="ctr"/>
          <a:lstStyle/>
          <a:p>
            <a:pPr algn="l" indent="0" marL="0">
              <a:buNone/>
            </a:pPr>
            <a:r>
              <a:rPr lang="en-US" sz="900" dirty="0">
                <a:solidFill>
                  <a:srgbClr val="374151"/>
                </a:solidFill>
                <a:latin typeface="Inter" pitchFamily="34" charset="0"/>
                <a:ea typeface="Inter" pitchFamily="34" charset="-122"/>
                <a:cs typeface="Inter" pitchFamily="34" charset="-120"/>
              </a:rPr>
              <a:t>- 数据私有化、零信任架构、密钥管理</a:t>
            </a:r>
            <a:endParaRPr lang="en-US" sz="900" dirty="0"/>
          </a:p>
        </p:txBody>
      </p:sp>
      <p:sp>
        <p:nvSpPr>
          <p:cNvPr id="74" name="Text 68"/>
          <p:cNvSpPr txBox="1"/>
          <p:nvPr/>
        </p:nvSpPr>
        <p:spPr>
          <a:xfrm>
            <a:off x="8550554" y="3917290"/>
            <a:ext cx="2115007" cy="143561"/>
          </a:xfrm>
          <a:prstGeom prst="rect">
            <a:avLst/>
          </a:prstGeom>
          <a:noFill/>
          <a:ln/>
        </p:spPr>
        <p:txBody>
          <a:bodyPr wrap="square" lIns="0" tIns="0" rIns="0" bIns="0" rtlCol="0" anchor="ctr"/>
          <a:lstStyle/>
          <a:p>
            <a:pPr algn="l" indent="0" marL="0">
              <a:buNone/>
            </a:pPr>
            <a:r>
              <a:rPr lang="en-US" sz="900" dirty="0">
                <a:solidFill>
                  <a:srgbClr val="374151"/>
                </a:solidFill>
                <a:latin typeface="Inter" pitchFamily="34" charset="0"/>
                <a:ea typeface="Inter" pitchFamily="34" charset="-122"/>
                <a:cs typeface="Inter" pitchFamily="34" charset="-120"/>
              </a:rPr>
              <a:t>- 调用量分析、模型选择优化、缓存策略</a:t>
            </a:r>
            <a:endParaRPr lang="en-US" sz="900" dirty="0"/>
          </a:p>
        </p:txBody>
      </p:sp>
      <p:sp>
        <p:nvSpPr>
          <p:cNvPr id="75" name="Text 69"/>
          <p:cNvSpPr txBox="1"/>
          <p:nvPr/>
        </p:nvSpPr>
        <p:spPr>
          <a:xfrm>
            <a:off x="8550554" y="4082796"/>
            <a:ext cx="2086661" cy="143561"/>
          </a:xfrm>
          <a:prstGeom prst="rect">
            <a:avLst/>
          </a:prstGeom>
          <a:noFill/>
          <a:ln/>
        </p:spPr>
        <p:txBody>
          <a:bodyPr wrap="square" lIns="0" tIns="0" rIns="0" bIns="0" rtlCol="0" anchor="ctr"/>
          <a:lstStyle/>
          <a:p>
            <a:pPr algn="l" indent="0" marL="0">
              <a:buNone/>
            </a:pPr>
            <a:r>
              <a:rPr lang="en-US" sz="900" dirty="0">
                <a:solidFill>
                  <a:srgbClr val="374151"/>
                </a:solidFill>
                <a:latin typeface="Inter" pitchFamily="34" charset="0"/>
                <a:ea typeface="Inter" pitchFamily="34" charset="-122"/>
                <a:cs typeface="Inter" pitchFamily="34" charset="-120"/>
              </a:rPr>
              <a:t>- 自定义指标、模型评估、A/B测试平台</a:t>
            </a:r>
            <a:endParaRPr lang="en-US" sz="900" dirty="0"/>
          </a:p>
        </p:txBody>
      </p:sp>
      <p:sp>
        <p:nvSpPr>
          <p:cNvPr id="76" name="Shape 70"/>
          <p:cNvSpPr/>
          <p:nvPr/>
        </p:nvSpPr>
        <p:spPr>
          <a:xfrm>
            <a:off x="7940650" y="4286707"/>
            <a:ext cx="495605" cy="181051"/>
          </a:xfrm>
          <a:prstGeom prst="roundRect">
            <a:avLst>
              <a:gd name="adj" fmla="val 318980"/>
            </a:avLst>
          </a:prstGeom>
          <a:solidFill>
            <a:srgbClr val="2563EB">
              <a:alpha val="10000"/>
            </a:srgbClr>
          </a:solidFill>
          <a:ln/>
        </p:spPr>
      </p:sp>
      <p:sp>
        <p:nvSpPr>
          <p:cNvPr id="77" name="Shape 71"/>
          <p:cNvSpPr/>
          <p:nvPr/>
        </p:nvSpPr>
        <p:spPr>
          <a:xfrm>
            <a:off x="8473745" y="4286707"/>
            <a:ext cx="495605" cy="181051"/>
          </a:xfrm>
          <a:prstGeom prst="roundRect">
            <a:avLst>
              <a:gd name="adj" fmla="val 318980"/>
            </a:avLst>
          </a:prstGeom>
          <a:solidFill>
            <a:srgbClr val="2563EB">
              <a:alpha val="10000"/>
            </a:srgbClr>
          </a:solidFill>
          <a:ln/>
        </p:spPr>
      </p:sp>
      <p:sp>
        <p:nvSpPr>
          <p:cNvPr id="78" name="Shape 72"/>
          <p:cNvSpPr/>
          <p:nvPr/>
        </p:nvSpPr>
        <p:spPr>
          <a:xfrm>
            <a:off x="9007754" y="4286707"/>
            <a:ext cx="590702" cy="181051"/>
          </a:xfrm>
          <a:prstGeom prst="roundRect">
            <a:avLst>
              <a:gd name="adj" fmla="val 318980"/>
            </a:avLst>
          </a:prstGeom>
          <a:solidFill>
            <a:srgbClr val="2563EB">
              <a:alpha val="10000"/>
            </a:srgbClr>
          </a:solidFill>
          <a:ln/>
        </p:spPr>
      </p:sp>
      <p:sp>
        <p:nvSpPr>
          <p:cNvPr id="79" name="Text 73"/>
          <p:cNvSpPr txBox="1"/>
          <p:nvPr/>
        </p:nvSpPr>
        <p:spPr>
          <a:xfrm>
            <a:off x="7997342" y="4315054"/>
            <a:ext cx="457200" cy="114300"/>
          </a:xfrm>
          <a:prstGeom prst="rect">
            <a:avLst/>
          </a:prstGeom>
          <a:noFill/>
          <a:ln/>
        </p:spPr>
        <p:txBody>
          <a:bodyPr wrap="square" lIns="0" tIns="0" rIns="0" bIns="0" rtlCol="0" anchor="ctr"/>
          <a:lstStyle/>
          <a:p>
            <a:pPr algn="l" indent="0" marL="0">
              <a:buNone/>
            </a:pPr>
            <a:r>
              <a:rPr lang="en-US" sz="800" dirty="0">
                <a:solidFill>
                  <a:srgbClr val="111827"/>
                </a:solidFill>
                <a:latin typeface="Inter" pitchFamily="34" charset="0"/>
                <a:ea typeface="Inter" pitchFamily="34" charset="-122"/>
                <a:cs typeface="Inter" pitchFamily="34" charset="-120"/>
              </a:rPr>
              <a:t>完全控制</a:t>
            </a:r>
            <a:endParaRPr lang="en-US" sz="800" dirty="0"/>
          </a:p>
        </p:txBody>
      </p:sp>
      <p:sp>
        <p:nvSpPr>
          <p:cNvPr id="80" name="Text 74"/>
          <p:cNvSpPr txBox="1"/>
          <p:nvPr/>
        </p:nvSpPr>
        <p:spPr>
          <a:xfrm>
            <a:off x="8531352" y="4315054"/>
            <a:ext cx="457200" cy="114300"/>
          </a:xfrm>
          <a:prstGeom prst="rect">
            <a:avLst/>
          </a:prstGeom>
          <a:noFill/>
          <a:ln/>
        </p:spPr>
        <p:txBody>
          <a:bodyPr wrap="square" lIns="0" tIns="0" rIns="0" bIns="0" rtlCol="0" anchor="ctr"/>
          <a:lstStyle/>
          <a:p>
            <a:pPr algn="l" indent="0" marL="0">
              <a:buNone/>
            </a:pPr>
            <a:r>
              <a:rPr lang="en-US" sz="800" dirty="0">
                <a:solidFill>
                  <a:srgbClr val="111827"/>
                </a:solidFill>
                <a:latin typeface="Inter" pitchFamily="34" charset="0"/>
                <a:ea typeface="Inter" pitchFamily="34" charset="-122"/>
                <a:cs typeface="Inter" pitchFamily="34" charset="-120"/>
              </a:rPr>
              <a:t>定制化强</a:t>
            </a:r>
            <a:endParaRPr lang="en-US" sz="800" dirty="0"/>
          </a:p>
        </p:txBody>
      </p:sp>
      <p:sp>
        <p:nvSpPr>
          <p:cNvPr id="81" name="Text 75"/>
          <p:cNvSpPr txBox="1"/>
          <p:nvPr/>
        </p:nvSpPr>
        <p:spPr>
          <a:xfrm>
            <a:off x="9064447" y="4315054"/>
            <a:ext cx="553212" cy="114300"/>
          </a:xfrm>
          <a:prstGeom prst="rect">
            <a:avLst/>
          </a:prstGeom>
          <a:noFill/>
          <a:ln/>
        </p:spPr>
        <p:txBody>
          <a:bodyPr wrap="square" lIns="0" tIns="0" rIns="0" bIns="0" rtlCol="0" anchor="ctr"/>
          <a:lstStyle/>
          <a:p>
            <a:pPr algn="l" indent="0" marL="0">
              <a:buNone/>
            </a:pPr>
            <a:r>
              <a:rPr lang="en-US" sz="800" dirty="0">
                <a:solidFill>
                  <a:srgbClr val="111827"/>
                </a:solidFill>
                <a:latin typeface="Inter" pitchFamily="34" charset="0"/>
                <a:ea typeface="Inter" pitchFamily="34" charset="-122"/>
                <a:cs typeface="Inter" pitchFamily="34" charset="-120"/>
              </a:rPr>
              <a:t>技术壁垒高</a:t>
            </a:r>
            <a:endParaRPr lang="en-US" sz="800" dirty="0"/>
          </a:p>
        </p:txBody>
      </p:sp>
      <p:sp>
        <p:nvSpPr>
          <p:cNvPr id="82" name="Shape 76"/>
          <p:cNvSpPr/>
          <p:nvPr/>
        </p:nvSpPr>
        <p:spPr>
          <a:xfrm>
            <a:off x="1067105" y="4610405"/>
            <a:ext cx="5419649" cy="933602"/>
          </a:xfrm>
          <a:prstGeom prst="roundRect">
            <a:avLst>
              <a:gd name="adj" fmla="val 7995"/>
            </a:avLst>
          </a:prstGeom>
          <a:solidFill>
            <a:srgbClr val="F9FAFB"/>
          </a:solidFill>
          <a:ln w="12700">
            <a:solidFill>
              <a:srgbClr val="F3F4F6"/>
            </a:solidFill>
            <a:prstDash val="solid"/>
          </a:ln>
        </p:spPr>
      </p:sp>
      <p:sp>
        <p:nvSpPr>
          <p:cNvPr id="83" name="Text 77"/>
          <p:cNvSpPr txBox="1"/>
          <p:nvPr/>
        </p:nvSpPr>
        <p:spPr>
          <a:xfrm>
            <a:off x="1152144" y="4696358"/>
            <a:ext cx="553212" cy="143561"/>
          </a:xfrm>
          <a:prstGeom prst="rect">
            <a:avLst/>
          </a:prstGeom>
          <a:noFill/>
          <a:ln/>
        </p:spPr>
        <p:txBody>
          <a:bodyPr wrap="square" lIns="0" tIns="0" rIns="0" bIns="0" rtlCol="0" anchor="ctr"/>
          <a:lstStyle/>
          <a:p>
            <a:pPr algn="l" indent="0" marL="0">
              <a:buNone/>
            </a:pPr>
            <a:r>
              <a:rPr lang="en-US" sz="900" b="1" dirty="0">
                <a:solidFill>
                  <a:srgbClr val="374151"/>
                </a:solidFill>
                <a:latin typeface="Inter" pitchFamily="34" charset="0"/>
                <a:ea typeface="Inter" pitchFamily="34" charset="-122"/>
                <a:cs typeface="Inter" pitchFamily="34" charset="-120"/>
              </a:rPr>
              <a:t>前沿案例</a:t>
            </a:r>
            <a:endParaRPr lang="en-US" sz="900" dirty="0"/>
          </a:p>
        </p:txBody>
      </p:sp>
      <p:sp>
        <p:nvSpPr>
          <p:cNvPr id="84" name="Text 78"/>
          <p:cNvSpPr txBox="1"/>
          <p:nvPr/>
        </p:nvSpPr>
        <p:spPr>
          <a:xfrm>
            <a:off x="1152144" y="4886554"/>
            <a:ext cx="5210251" cy="571500"/>
          </a:xfrm>
          <a:prstGeom prst="rect">
            <a:avLst/>
          </a:prstGeom>
          <a:noFill/>
          <a:ln/>
        </p:spPr>
        <p:txBody>
          <a:bodyPr wrap="square" lIns="0" tIns="0" rIns="0" bIns="0" rtlCol="0" anchor="ctr"/>
          <a:lstStyle/>
          <a:p>
            <a:pPr algn="l" indent="0" marL="0">
              <a:buNone/>
            </a:pPr>
            <a:r>
              <a:rPr lang="en-US" sz="1200" dirty="0">
                <a:solidFill>
                  <a:srgbClr val="4B5563"/>
                </a:solidFill>
                <a:latin typeface="Inter" pitchFamily="34" charset="0"/>
                <a:ea typeface="Inter" pitchFamily="34" charset="-122"/>
                <a:cs typeface="Inter" pitchFamily="34" charset="-120"/>
              </a:rPr>
              <a:t>Claude Code通过MCP协议实现代码库上下文共享，Gemini和GPT-4在OpenRouter上提供全球一致性访问，企业通过LiteLLM构建内部智能路由系统降低40%API成本。</a:t>
            </a:r>
            <a:endParaRPr lang="en-US" sz="1200" dirty="0"/>
          </a:p>
        </p:txBody>
      </p:sp>
      <p:sp>
        <p:nvSpPr>
          <p:cNvPr id="85" name="Shape 79"/>
          <p:cNvSpPr/>
          <p:nvPr/>
        </p:nvSpPr>
        <p:spPr>
          <a:xfrm>
            <a:off x="6477610" y="4610405"/>
            <a:ext cx="4647895" cy="933602"/>
          </a:xfrm>
          <a:prstGeom prst="roundRect">
            <a:avLst>
              <a:gd name="adj" fmla="val 7995"/>
            </a:avLst>
          </a:prstGeom>
          <a:solidFill>
            <a:srgbClr val="F9FAFB"/>
          </a:solidFill>
          <a:ln w="12700">
            <a:solidFill>
              <a:srgbClr val="F3F4F6"/>
            </a:solidFill>
            <a:prstDash val="solid"/>
          </a:ln>
        </p:spPr>
      </p:sp>
      <p:sp>
        <p:nvSpPr>
          <p:cNvPr id="86" name="Text 80"/>
          <p:cNvSpPr txBox="1"/>
          <p:nvPr/>
        </p:nvSpPr>
        <p:spPr>
          <a:xfrm>
            <a:off x="6563563" y="4696358"/>
            <a:ext cx="553212" cy="143561"/>
          </a:xfrm>
          <a:prstGeom prst="rect">
            <a:avLst/>
          </a:prstGeom>
          <a:noFill/>
          <a:ln/>
        </p:spPr>
        <p:txBody>
          <a:bodyPr wrap="square" lIns="0" tIns="0" rIns="0" bIns="0" rtlCol="0" anchor="ctr"/>
          <a:lstStyle/>
          <a:p>
            <a:pPr algn="l" indent="0" marL="0">
              <a:buNone/>
            </a:pPr>
            <a:r>
              <a:rPr lang="en-US" sz="900" b="1" dirty="0">
                <a:solidFill>
                  <a:srgbClr val="374151"/>
                </a:solidFill>
                <a:latin typeface="Inter" pitchFamily="34" charset="0"/>
                <a:ea typeface="Inter" pitchFamily="34" charset="-122"/>
                <a:cs typeface="Inter" pitchFamily="34" charset="-120"/>
              </a:rPr>
              <a:t>选型建议</a:t>
            </a:r>
            <a:endParaRPr lang="en-US" sz="900" dirty="0"/>
          </a:p>
        </p:txBody>
      </p:sp>
      <p:sp>
        <p:nvSpPr>
          <p:cNvPr id="87" name="Text 81"/>
          <p:cNvSpPr txBox="1"/>
          <p:nvPr/>
        </p:nvSpPr>
        <p:spPr>
          <a:xfrm>
            <a:off x="6563563" y="4886554"/>
            <a:ext cx="4486961" cy="571500"/>
          </a:xfrm>
          <a:prstGeom prst="rect">
            <a:avLst/>
          </a:prstGeom>
          <a:noFill/>
          <a:ln/>
        </p:spPr>
        <p:txBody>
          <a:bodyPr wrap="square" lIns="0" tIns="0" rIns="0" bIns="0" rtlCol="0" anchor="ctr"/>
          <a:lstStyle/>
          <a:p>
            <a:pPr algn="l" indent="0" marL="0">
              <a:buNone/>
            </a:pPr>
            <a:r>
              <a:rPr lang="en-US" sz="1200" dirty="0">
                <a:solidFill>
                  <a:srgbClr val="4B5563"/>
                </a:solidFill>
                <a:latin typeface="Inter" pitchFamily="34" charset="0"/>
                <a:ea typeface="Inter" pitchFamily="34" charset="-122"/>
                <a:cs typeface="Inter" pitchFamily="34" charset="-120"/>
              </a:rPr>
              <a:t>初创企业可选OpenRouter低成本试水，技术团队可使用LiteLLM自建路由，大型企业建议构建MCP Gateway实现数据安全与模型灵活性的平衡。</a:t>
            </a:r>
            <a:endParaRPr lang="en-US" sz="1200" dirty="0"/>
          </a:p>
        </p:txBody>
      </p:sp>
      <p:sp>
        <p:nvSpPr>
          <p:cNvPr id="88" name="Shape 82"/>
          <p:cNvSpPr/>
          <p:nvPr/>
        </p:nvSpPr>
        <p:spPr>
          <a:xfrm>
            <a:off x="1429207" y="1714500"/>
            <a:ext cx="57607" cy="57607"/>
          </a:xfrm>
          <a:prstGeom prst="ellipse">
            <a:avLst/>
          </a:prstGeom>
          <a:solidFill>
            <a:srgbClr val="3B82F6"/>
          </a:solidFill>
          <a:ln/>
        </p:spPr>
      </p:sp>
      <p:sp>
        <p:nvSpPr>
          <p:cNvPr id="89" name="Shape 83"/>
          <p:cNvSpPr/>
          <p:nvPr/>
        </p:nvSpPr>
        <p:spPr>
          <a:xfrm>
            <a:off x="1904695" y="2095805"/>
            <a:ext cx="57607" cy="57607"/>
          </a:xfrm>
          <a:prstGeom prst="ellipse">
            <a:avLst/>
          </a:prstGeom>
          <a:solidFill>
            <a:srgbClr val="3B82F6"/>
          </a:solidFill>
          <a:ln/>
        </p:spPr>
      </p:sp>
      <p:sp>
        <p:nvSpPr>
          <p:cNvPr id="90" name="Shape 84"/>
          <p:cNvSpPr/>
          <p:nvPr/>
        </p:nvSpPr>
        <p:spPr>
          <a:xfrm>
            <a:off x="1333195" y="2476195"/>
            <a:ext cx="57607" cy="57607"/>
          </a:xfrm>
          <a:prstGeom prst="ellipse">
            <a:avLst/>
          </a:prstGeom>
          <a:solidFill>
            <a:srgbClr val="3B82F6"/>
          </a:solidFill>
          <a:ln/>
        </p:spPr>
      </p:sp>
      <p:sp>
        <p:nvSpPr>
          <p:cNvPr id="91" name="Shape 85"/>
          <p:cNvSpPr/>
          <p:nvPr/>
        </p:nvSpPr>
        <p:spPr>
          <a:xfrm>
            <a:off x="1444752" y="1861718"/>
            <a:ext cx="476402" cy="9144"/>
          </a:xfrm>
          <a:prstGeom prst="rect">
            <a:avLst/>
          </a:prstGeom>
          <a:solidFill>
            <a:srgbClr val="3B82F6">
              <a:alpha val="20000"/>
            </a:srgbClr>
          </a:solidFill>
          <a:ln/>
        </p:spPr>
      </p:sp>
      <p:sp>
        <p:nvSpPr>
          <p:cNvPr id="92" name="Shape 86"/>
          <p:cNvSpPr/>
          <p:nvPr/>
        </p:nvSpPr>
        <p:spPr>
          <a:xfrm>
            <a:off x="1837944" y="1940357"/>
            <a:ext cx="571500" cy="9144"/>
          </a:xfrm>
          <a:prstGeom prst="rect">
            <a:avLst/>
          </a:prstGeom>
          <a:solidFill>
            <a:srgbClr val="3B82F6">
              <a:alpha val="20000"/>
            </a:srgbClr>
          </a:solidFill>
          <a:ln/>
        </p:spPr>
      </p:sp>
      <p:sp>
        <p:nvSpPr>
          <p:cNvPr id="93" name="Text 87"/>
          <p:cNvSpPr txBox="1"/>
          <p:nvPr/>
        </p:nvSpPr>
        <p:spPr>
          <a:xfrm>
            <a:off x="1067105" y="390449"/>
            <a:ext cx="3734410" cy="277063"/>
          </a:xfrm>
          <a:prstGeom prst="rect">
            <a:avLst/>
          </a:prstGeom>
          <a:noFill/>
          <a:ln/>
        </p:spPr>
        <p:txBody>
          <a:bodyPr wrap="square" lIns="0" tIns="0" rIns="0" bIns="0" rtlCol="0" anchor="ctr"/>
          <a:lstStyle/>
          <a:p>
            <a:pPr algn="l" indent="0" marL="0">
              <a:buNone/>
            </a:pPr>
            <a:r>
              <a:rPr lang="en-US" sz="1800" b="1" dirty="0">
                <a:solidFill>
                  <a:srgbClr val="1E40AF"/>
                </a:solidFill>
                <a:latin typeface="Inter" pitchFamily="34" charset="0"/>
                <a:ea typeface="Inter" pitchFamily="34" charset="-122"/>
                <a:cs typeface="Inter" pitchFamily="34" charset="-120"/>
              </a:rPr>
              <a:t>Open Intelligence：开放智能生态</a:t>
            </a:r>
            <a:endParaRPr lang="en-US" sz="18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sp>
        <p:nvSpPr>
          <p:cNvPr id="2" name="Shape 0"/>
          <p:cNvSpPr/>
          <p:nvPr/>
        </p:nvSpPr>
        <p:spPr>
          <a:xfrm>
            <a:off x="0" y="0"/>
            <a:ext cx="12191695" cy="6858000"/>
          </a:xfrm>
          <a:prstGeom prst="rect">
            <a:avLst/>
          </a:prstGeom>
          <a:solidFill>
            <a:srgbClr val="F9FAFB"/>
          </a:solidFill>
          <a:ln/>
        </p:spPr>
      </p:sp>
      <p:pic>
        <p:nvPicPr>
          <p:cNvPr id="3" name="Image 0" descr="preencoded.png">    </p:cNvPr>
          <p:cNvPicPr>
            <a:picLocks noChangeAspect="1"/>
          </p:cNvPicPr>
          <p:nvPr/>
        </p:nvPicPr>
        <p:blipFill>
          <a:blip r:embed="rId1">
            <a:alphaModFix amt="5000"/>
          </a:blip>
          <a:srcRect l="-13" r="-13" t="0" b="0"/>
          <a:stretch/>
        </p:blipFill>
        <p:spPr>
          <a:xfrm>
            <a:off x="9477756" y="571500"/>
            <a:ext cx="2143354" cy="1904695"/>
          </a:xfrm>
          <a:prstGeom prst="rect">
            <a:avLst/>
          </a:prstGeom>
        </p:spPr>
      </p:pic>
      <p:sp>
        <p:nvSpPr>
          <p:cNvPr id="4" name="Shape 1"/>
          <p:cNvSpPr/>
          <p:nvPr/>
        </p:nvSpPr>
        <p:spPr>
          <a:xfrm>
            <a:off x="761695" y="552298"/>
            <a:ext cx="571500" cy="28346"/>
          </a:xfrm>
          <a:prstGeom prst="rect">
            <a:avLst/>
          </a:prstGeom>
          <a:solidFill>
            <a:srgbClr val="2563EB"/>
          </a:solidFill>
          <a:ln/>
        </p:spPr>
      </p:sp>
      <p:sp>
        <p:nvSpPr>
          <p:cNvPr id="5" name="Text 2"/>
          <p:cNvSpPr txBox="1"/>
          <p:nvPr/>
        </p:nvSpPr>
        <p:spPr>
          <a:xfrm>
            <a:off x="761695" y="638251"/>
            <a:ext cx="4515307"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Agentic AI与现实计算环境交互的关键基础设施，实现从"对话型"到"操作型"的智能演进</a:t>
            </a:r>
            <a:endParaRPr lang="en-US" sz="900" dirty="0"/>
          </a:p>
        </p:txBody>
      </p:sp>
      <p:sp>
        <p:nvSpPr>
          <p:cNvPr id="6" name="Shape 3"/>
          <p:cNvSpPr/>
          <p:nvPr/>
        </p:nvSpPr>
        <p:spPr>
          <a:xfrm>
            <a:off x="761695" y="828446"/>
            <a:ext cx="10668305" cy="990295"/>
          </a:xfrm>
          <a:prstGeom prst="roundRect">
            <a:avLst>
              <a:gd name="adj" fmla="val 7103"/>
            </a:avLst>
          </a:prstGeom>
          <a:solidFill>
            <a:srgbClr val="EFF6FF"/>
          </a:solidFill>
          <a:ln w="12700">
            <a:solidFill>
              <a:srgbClr val="DBEAFE"/>
            </a:solidFill>
            <a:prstDash val="solid"/>
          </a:ln>
        </p:spPr>
      </p:sp>
      <p:sp>
        <p:nvSpPr>
          <p:cNvPr id="7" name="Text 4"/>
          <p:cNvSpPr txBox="1"/>
          <p:nvPr/>
        </p:nvSpPr>
        <p:spPr>
          <a:xfrm>
            <a:off x="828446" y="895198"/>
            <a:ext cx="1571854" cy="143561"/>
          </a:xfrm>
          <a:prstGeom prst="rect">
            <a:avLst/>
          </a:prstGeom>
          <a:noFill/>
          <a:ln/>
        </p:spPr>
        <p:txBody>
          <a:bodyPr wrap="square" lIns="0" tIns="0" rIns="0" bIns="0" rtlCol="0" anchor="ctr"/>
          <a:lstStyle/>
          <a:p>
            <a:pPr algn="l" indent="0" marL="0">
              <a:buNone/>
            </a:pPr>
            <a:r>
              <a:rPr lang="en-US" sz="900" b="1" dirty="0">
                <a:solidFill>
                  <a:srgbClr val="1D4ED8"/>
                </a:solidFill>
                <a:latin typeface="Inter" pitchFamily="34" charset="0"/>
                <a:ea typeface="Inter" pitchFamily="34" charset="-122"/>
                <a:cs typeface="Inter" pitchFamily="34" charset="-120"/>
              </a:rPr>
              <a:t>Computer Use概念与重要性</a:t>
            </a:r>
            <a:endParaRPr lang="en-US" sz="900" dirty="0"/>
          </a:p>
        </p:txBody>
      </p:sp>
      <p:sp>
        <p:nvSpPr>
          <p:cNvPr id="8" name="Text 5"/>
          <p:cNvSpPr txBox="1"/>
          <p:nvPr/>
        </p:nvSpPr>
        <p:spPr>
          <a:xfrm>
            <a:off x="828446" y="1086307"/>
            <a:ext cx="10601554" cy="648310"/>
          </a:xfrm>
          <a:prstGeom prst="rect">
            <a:avLst/>
          </a:prstGeom>
          <a:noFill/>
          <a:ln/>
        </p:spPr>
        <p:txBody>
          <a:bodyPr wrap="square" lIns="0" tIns="0" rIns="0" bIns="0" rtlCol="0" anchor="ctr"/>
          <a:lstStyle/>
          <a:p>
            <a:pPr algn="l" indent="0" marL="0">
              <a:buNone/>
            </a:pPr>
            <a:r>
              <a:rPr lang="en-US" sz="1200" dirty="0">
                <a:solidFill>
                  <a:srgbClr val="374151"/>
                </a:solidFill>
                <a:latin typeface="Inter" pitchFamily="34" charset="0"/>
                <a:ea typeface="Inter" pitchFamily="34" charset="-122"/>
                <a:cs typeface="Inter" pitchFamily="34" charset="-120"/>
              </a:rPr>
              <a:t>Computer Use是指AI系统理解、操作计算机界面的能力，允许智能体通过观察屏幕并执行鼠标、键盘操作，直接与操作系统、应用程序及网页进行交互。作为Agentic AI的关键基础设施，它打破了AI与现实计算世界之间的壁垒，使AI能够像人类一样使用软件工具，实现从"思考"到"行动"的能力扩展。这一技术正在成为现代智能体系统的标准能力，而非某家公司的专利产品。</a:t>
            </a:r>
            <a:endParaRPr lang="en-US" sz="1200" dirty="0"/>
          </a:p>
        </p:txBody>
      </p:sp>
      <p:sp>
        <p:nvSpPr>
          <p:cNvPr id="9" name="Shape 6"/>
          <p:cNvSpPr/>
          <p:nvPr/>
        </p:nvSpPr>
        <p:spPr>
          <a:xfrm>
            <a:off x="761695" y="1876349"/>
            <a:ext cx="5296205" cy="3276295"/>
          </a:xfrm>
          <a:prstGeom prst="rect">
            <a:avLst/>
          </a:prstGeom>
          <a:solidFill>
            <a:srgbClr val="0EA5E9">
              <a:alpha val="5000"/>
            </a:srgbClr>
          </a:solidFill>
          <a:ln/>
        </p:spPr>
      </p:sp>
      <p:sp>
        <p:nvSpPr>
          <p:cNvPr id="10" name="Shape 7"/>
          <p:cNvSpPr/>
          <p:nvPr/>
        </p:nvSpPr>
        <p:spPr>
          <a:xfrm>
            <a:off x="761695" y="1876349"/>
            <a:ext cx="28346" cy="3276295"/>
          </a:xfrm>
          <a:prstGeom prst="rect">
            <a:avLst/>
          </a:prstGeom>
          <a:solidFill>
            <a:srgbClr val="0EA5E9"/>
          </a:solidFill>
          <a:ln/>
        </p:spPr>
      </p:sp>
      <p:sp>
        <p:nvSpPr>
          <p:cNvPr id="11" name="Text 8"/>
          <p:cNvSpPr txBox="1"/>
          <p:nvPr/>
        </p:nvSpPr>
        <p:spPr>
          <a:xfrm>
            <a:off x="866851" y="1933956"/>
            <a:ext cx="1981505" cy="143561"/>
          </a:xfrm>
          <a:prstGeom prst="rect">
            <a:avLst/>
          </a:prstGeom>
          <a:noFill/>
          <a:ln/>
        </p:spPr>
        <p:txBody>
          <a:bodyPr wrap="square" lIns="0" tIns="0" rIns="0" bIns="0" rtlCol="0" anchor="ctr"/>
          <a:lstStyle/>
          <a:p>
            <a:pPr algn="l" indent="0" marL="0">
              <a:buNone/>
            </a:pPr>
            <a:r>
              <a:rPr lang="en-US" sz="900" b="1" dirty="0">
                <a:solidFill>
                  <a:srgbClr val="111827"/>
                </a:solidFill>
                <a:latin typeface="Inter" pitchFamily="34" charset="0"/>
                <a:ea typeface="Inter" pitchFamily="34" charset="-122"/>
                <a:cs typeface="Inter" pitchFamily="34" charset="-120"/>
              </a:rPr>
              <a:t>Computer Use与Agent OS协同工作</a:t>
            </a:r>
            <a:endParaRPr lang="en-US" sz="900" dirty="0"/>
          </a:p>
        </p:txBody>
      </p:sp>
      <p:sp>
        <p:nvSpPr>
          <p:cNvPr id="12" name="Text 9"/>
          <p:cNvSpPr txBox="1"/>
          <p:nvPr/>
        </p:nvSpPr>
        <p:spPr>
          <a:xfrm>
            <a:off x="866851" y="2143354"/>
            <a:ext cx="4953305" cy="419710"/>
          </a:xfrm>
          <a:prstGeom prst="rect">
            <a:avLst/>
          </a:prstGeom>
          <a:noFill/>
          <a:ln/>
        </p:spPr>
        <p:txBody>
          <a:bodyPr wrap="square" lIns="0" tIns="0" rIns="0" bIns="0" rtlCol="0" anchor="ctr"/>
          <a:lstStyle/>
          <a:p>
            <a:pPr algn="l" indent="0" marL="0">
              <a:buNone/>
            </a:pPr>
            <a:r>
              <a:rPr lang="en-US" sz="1200" dirty="0">
                <a:solidFill>
                  <a:srgbClr val="374151"/>
                </a:solidFill>
                <a:latin typeface="Inter" pitchFamily="34" charset="0"/>
                <a:ea typeface="Inter" pitchFamily="34" charset="-122"/>
                <a:cs typeface="Inter" pitchFamily="34" charset="-120"/>
              </a:rPr>
              <a:t>Computer Use作为Agent OS的核心能力层，通过以下方式与OS协同工作：</a:t>
            </a:r>
            <a:endParaRPr lang="en-US" sz="1200" dirty="0"/>
          </a:p>
        </p:txBody>
      </p:sp>
      <p:sp>
        <p:nvSpPr>
          <p:cNvPr id="13" name="Shape 10"/>
          <p:cNvSpPr/>
          <p:nvPr/>
        </p:nvSpPr>
        <p:spPr>
          <a:xfrm>
            <a:off x="866851" y="2619756"/>
            <a:ext cx="5115154" cy="800100"/>
          </a:xfrm>
          <a:prstGeom prst="roundRect">
            <a:avLst>
              <a:gd name="adj" fmla="val 5442"/>
            </a:avLst>
          </a:prstGeom>
          <a:solidFill>
            <a:srgbClr val="FFFFFF"/>
          </a:solidFill>
          <a:ln w="12700">
            <a:solidFill>
              <a:srgbClr val="F3F4F6"/>
            </a:solidFill>
            <a:prstDash val="solid"/>
          </a:ln>
        </p:spPr>
      </p:sp>
      <p:sp>
        <p:nvSpPr>
          <p:cNvPr id="14" name="Text 11"/>
          <p:cNvSpPr txBox="1"/>
          <p:nvPr/>
        </p:nvSpPr>
        <p:spPr>
          <a:xfrm>
            <a:off x="914400" y="2686507"/>
            <a:ext cx="1334110" cy="191110"/>
          </a:xfrm>
          <a:prstGeom prst="rect">
            <a:avLst/>
          </a:prstGeom>
          <a:noFill/>
          <a:ln/>
        </p:spPr>
        <p:txBody>
          <a:bodyPr wrap="square" lIns="0" tIns="0" rIns="0" bIns="0" rtlCol="0" anchor="ctr"/>
          <a:lstStyle/>
          <a:p>
            <a:pPr algn="l" indent="0" marL="0">
              <a:buNone/>
            </a:pPr>
            <a:r>
              <a:rPr lang="en-US" sz="1200" dirty="0">
                <a:solidFill>
                  <a:srgbClr val="374151"/>
                </a:solidFill>
                <a:latin typeface="Inter" pitchFamily="34" charset="0"/>
                <a:ea typeface="Inter" pitchFamily="34" charset="-122"/>
                <a:cs typeface="Inter" pitchFamily="34" charset="-120"/>
              </a:rPr>
              <a:t>1. 环境感知与交互</a:t>
            </a:r>
            <a:endParaRPr lang="en-US" sz="1200" dirty="0"/>
          </a:p>
        </p:txBody>
      </p:sp>
      <p:sp>
        <p:nvSpPr>
          <p:cNvPr id="15" name="Text 12"/>
          <p:cNvSpPr txBox="1"/>
          <p:nvPr/>
        </p:nvSpPr>
        <p:spPr>
          <a:xfrm>
            <a:off x="914400" y="2933395"/>
            <a:ext cx="5029200" cy="419710"/>
          </a:xfrm>
          <a:prstGeom prst="rect">
            <a:avLst/>
          </a:prstGeom>
          <a:noFill/>
          <a:ln/>
        </p:spPr>
        <p:txBody>
          <a:bodyPr wrap="square" lIns="0" tIns="0" rIns="0" bIns="0" rtlCol="0" anchor="ctr"/>
          <a:lstStyle/>
          <a:p>
            <a:pPr algn="l" indent="0" marL="0">
              <a:buNone/>
            </a:pPr>
            <a:r>
              <a:rPr lang="en-US" sz="1200" dirty="0">
                <a:solidFill>
                  <a:srgbClr val="374151"/>
                </a:solidFill>
                <a:latin typeface="Inter" pitchFamily="34" charset="0"/>
                <a:ea typeface="Inter" pitchFamily="34" charset="-122"/>
                <a:cs typeface="Inter" pitchFamily="34" charset="-120"/>
              </a:rPr>
              <a:t>Computer Use提供Agent OS观察和理解计算环境的"眼睛"，以及操作界面的"手"，扩展智能体的感知与行动范围。</a:t>
            </a:r>
            <a:endParaRPr lang="en-US" sz="1200" dirty="0"/>
          </a:p>
        </p:txBody>
      </p:sp>
      <p:sp>
        <p:nvSpPr>
          <p:cNvPr id="16" name="Shape 13"/>
          <p:cNvSpPr/>
          <p:nvPr/>
        </p:nvSpPr>
        <p:spPr>
          <a:xfrm>
            <a:off x="866851" y="3457346"/>
            <a:ext cx="5115154" cy="800100"/>
          </a:xfrm>
          <a:prstGeom prst="roundRect">
            <a:avLst>
              <a:gd name="adj" fmla="val 5442"/>
            </a:avLst>
          </a:prstGeom>
          <a:solidFill>
            <a:srgbClr val="FFFFFF"/>
          </a:solidFill>
          <a:ln w="12700">
            <a:solidFill>
              <a:srgbClr val="F3F4F6"/>
            </a:solidFill>
            <a:prstDash val="solid"/>
          </a:ln>
        </p:spPr>
      </p:sp>
      <p:sp>
        <p:nvSpPr>
          <p:cNvPr id="17" name="Text 14"/>
          <p:cNvSpPr txBox="1"/>
          <p:nvPr/>
        </p:nvSpPr>
        <p:spPr>
          <a:xfrm>
            <a:off x="914400" y="3524098"/>
            <a:ext cx="1362456" cy="191110"/>
          </a:xfrm>
          <a:prstGeom prst="rect">
            <a:avLst/>
          </a:prstGeom>
          <a:noFill/>
          <a:ln/>
        </p:spPr>
        <p:txBody>
          <a:bodyPr wrap="square" lIns="0" tIns="0" rIns="0" bIns="0" rtlCol="0" anchor="ctr"/>
          <a:lstStyle/>
          <a:p>
            <a:pPr algn="l" indent="0" marL="0">
              <a:buNone/>
            </a:pPr>
            <a:r>
              <a:rPr lang="en-US" sz="1200" dirty="0">
                <a:solidFill>
                  <a:srgbClr val="374151"/>
                </a:solidFill>
                <a:latin typeface="Inter" pitchFamily="34" charset="0"/>
                <a:ea typeface="Inter" pitchFamily="34" charset="-122"/>
                <a:cs typeface="Inter" pitchFamily="34" charset="-120"/>
              </a:rPr>
              <a:t>2. 任务编排与执行</a:t>
            </a:r>
            <a:endParaRPr lang="en-US" sz="1200" dirty="0"/>
          </a:p>
        </p:txBody>
      </p:sp>
      <p:sp>
        <p:nvSpPr>
          <p:cNvPr id="18" name="Text 15"/>
          <p:cNvSpPr txBox="1"/>
          <p:nvPr/>
        </p:nvSpPr>
        <p:spPr>
          <a:xfrm>
            <a:off x="914400" y="3771900"/>
            <a:ext cx="5048402" cy="419710"/>
          </a:xfrm>
          <a:prstGeom prst="rect">
            <a:avLst/>
          </a:prstGeom>
          <a:noFill/>
          <a:ln/>
        </p:spPr>
        <p:txBody>
          <a:bodyPr wrap="square" lIns="0" tIns="0" rIns="0" bIns="0" rtlCol="0" anchor="ctr"/>
          <a:lstStyle/>
          <a:p>
            <a:pPr algn="l" indent="0" marL="0">
              <a:buNone/>
            </a:pPr>
            <a:r>
              <a:rPr lang="en-US" sz="1200" dirty="0">
                <a:solidFill>
                  <a:srgbClr val="374151"/>
                </a:solidFill>
                <a:latin typeface="Inter" pitchFamily="34" charset="0"/>
                <a:ea typeface="Inter" pitchFamily="34" charset="-122"/>
                <a:cs typeface="Inter" pitchFamily="34" charset="-120"/>
              </a:rPr>
              <a:t>Agent OS处理高层任务规划，Computer Use负责低层具体操作执行，形成分层协作架构。</a:t>
            </a:r>
            <a:endParaRPr lang="en-US" sz="1200" dirty="0"/>
          </a:p>
        </p:txBody>
      </p:sp>
      <p:sp>
        <p:nvSpPr>
          <p:cNvPr id="19" name="Shape 16"/>
          <p:cNvSpPr/>
          <p:nvPr/>
        </p:nvSpPr>
        <p:spPr>
          <a:xfrm>
            <a:off x="866851" y="4295851"/>
            <a:ext cx="5115154" cy="800100"/>
          </a:xfrm>
          <a:prstGeom prst="roundRect">
            <a:avLst>
              <a:gd name="adj" fmla="val 5442"/>
            </a:avLst>
          </a:prstGeom>
          <a:solidFill>
            <a:srgbClr val="FFFFFF"/>
          </a:solidFill>
          <a:ln w="12700">
            <a:solidFill>
              <a:srgbClr val="F3F4F6"/>
            </a:solidFill>
            <a:prstDash val="solid"/>
          </a:ln>
        </p:spPr>
      </p:sp>
      <p:sp>
        <p:nvSpPr>
          <p:cNvPr id="20" name="Text 17"/>
          <p:cNvSpPr txBox="1"/>
          <p:nvPr/>
        </p:nvSpPr>
        <p:spPr>
          <a:xfrm>
            <a:off x="914400" y="4362602"/>
            <a:ext cx="1057961" cy="191110"/>
          </a:xfrm>
          <a:prstGeom prst="rect">
            <a:avLst/>
          </a:prstGeom>
          <a:noFill/>
          <a:ln/>
        </p:spPr>
        <p:txBody>
          <a:bodyPr wrap="square" lIns="0" tIns="0" rIns="0" bIns="0" rtlCol="0" anchor="ctr"/>
          <a:lstStyle/>
          <a:p>
            <a:pPr algn="l" indent="0" marL="0">
              <a:buNone/>
            </a:pPr>
            <a:r>
              <a:rPr lang="en-US" sz="1200" dirty="0">
                <a:solidFill>
                  <a:srgbClr val="374151"/>
                </a:solidFill>
                <a:latin typeface="Inter" pitchFamily="34" charset="0"/>
                <a:ea typeface="Inter" pitchFamily="34" charset="-122"/>
                <a:cs typeface="Inter" pitchFamily="34" charset="-120"/>
              </a:rPr>
              <a:t>3. 工具链扩展</a:t>
            </a:r>
            <a:endParaRPr lang="en-US" sz="1200" dirty="0"/>
          </a:p>
        </p:txBody>
      </p:sp>
      <p:sp>
        <p:nvSpPr>
          <p:cNvPr id="21" name="Text 18"/>
          <p:cNvSpPr txBox="1"/>
          <p:nvPr/>
        </p:nvSpPr>
        <p:spPr>
          <a:xfrm>
            <a:off x="914400" y="4610405"/>
            <a:ext cx="5048402" cy="419710"/>
          </a:xfrm>
          <a:prstGeom prst="rect">
            <a:avLst/>
          </a:prstGeom>
          <a:noFill/>
          <a:ln/>
        </p:spPr>
        <p:txBody>
          <a:bodyPr wrap="square" lIns="0" tIns="0" rIns="0" bIns="0" rtlCol="0" anchor="ctr"/>
          <a:lstStyle/>
          <a:p>
            <a:pPr algn="l" indent="0" marL="0">
              <a:buNone/>
            </a:pPr>
            <a:r>
              <a:rPr lang="en-US" sz="1200" dirty="0">
                <a:solidFill>
                  <a:srgbClr val="374151"/>
                </a:solidFill>
                <a:latin typeface="Inter" pitchFamily="34" charset="0"/>
                <a:ea typeface="Inter" pitchFamily="34" charset="-122"/>
                <a:cs typeface="Inter" pitchFamily="34" charset="-120"/>
              </a:rPr>
              <a:t>通过Computer Use，Agent OS可调用任何计算机软件作为工具，无需专门API集成，极大扩展了工具生态。</a:t>
            </a:r>
            <a:endParaRPr lang="en-US" sz="1200" dirty="0"/>
          </a:p>
        </p:txBody>
      </p:sp>
      <p:sp>
        <p:nvSpPr>
          <p:cNvPr id="22" name="Shape 19"/>
          <p:cNvSpPr/>
          <p:nvPr/>
        </p:nvSpPr>
        <p:spPr>
          <a:xfrm>
            <a:off x="761695" y="5266944"/>
            <a:ext cx="5296205" cy="2609698"/>
          </a:xfrm>
          <a:prstGeom prst="roundRect">
            <a:avLst>
              <a:gd name="adj" fmla="val 1023"/>
            </a:avLst>
          </a:prstGeom>
          <a:solidFill>
            <a:srgbClr val="F9FAFB"/>
          </a:solidFill>
          <a:ln w="12700">
            <a:solidFill>
              <a:srgbClr val="E5E7EB"/>
            </a:solidFill>
            <a:prstDash val="solid"/>
          </a:ln>
        </p:spPr>
      </p:sp>
      <p:sp>
        <p:nvSpPr>
          <p:cNvPr id="23" name="Text 20"/>
          <p:cNvSpPr txBox="1"/>
          <p:nvPr/>
        </p:nvSpPr>
        <p:spPr>
          <a:xfrm>
            <a:off x="828446" y="5333695"/>
            <a:ext cx="781812" cy="143561"/>
          </a:xfrm>
          <a:prstGeom prst="rect">
            <a:avLst/>
          </a:prstGeom>
          <a:noFill/>
          <a:ln/>
        </p:spPr>
        <p:txBody>
          <a:bodyPr wrap="square" lIns="0" tIns="0" rIns="0" bIns="0" rtlCol="0" anchor="ctr"/>
          <a:lstStyle/>
          <a:p>
            <a:pPr algn="l" indent="0" marL="0">
              <a:buNone/>
            </a:pPr>
            <a:r>
              <a:rPr lang="en-US" sz="900" b="1" dirty="0">
                <a:solidFill>
                  <a:srgbClr val="374151"/>
                </a:solidFill>
                <a:latin typeface="Inter" pitchFamily="34" charset="0"/>
                <a:ea typeface="Inter" pitchFamily="34" charset="-122"/>
                <a:cs typeface="Inter" pitchFamily="34" charset="-120"/>
              </a:rPr>
              <a:t>技术实现流程</a:t>
            </a:r>
            <a:endParaRPr lang="en-US" sz="900" dirty="0"/>
          </a:p>
        </p:txBody>
      </p:sp>
      <p:sp>
        <p:nvSpPr>
          <p:cNvPr id="24" name="Shape 21"/>
          <p:cNvSpPr/>
          <p:nvPr/>
        </p:nvSpPr>
        <p:spPr>
          <a:xfrm>
            <a:off x="828446" y="5619902"/>
            <a:ext cx="1037844" cy="495605"/>
          </a:xfrm>
          <a:prstGeom prst="roundRect">
            <a:avLst>
              <a:gd name="adj" fmla="val 14192"/>
            </a:avLst>
          </a:prstGeom>
          <a:solidFill>
            <a:srgbClr val="DBEAFE"/>
          </a:solidFill>
          <a:ln/>
        </p:spPr>
      </p:sp>
      <p:pic>
        <p:nvPicPr>
          <p:cNvPr id="25" name="Image 1" descr="preencoded.png">    </p:cNvPr>
          <p:cNvPicPr>
            <a:picLocks noChangeAspect="1"/>
          </p:cNvPicPr>
          <p:nvPr/>
        </p:nvPicPr>
        <p:blipFill>
          <a:blip r:embed="rId2"/>
          <a:srcRect l="0" r="0" t="0" b="0"/>
          <a:stretch/>
        </p:blipFill>
        <p:spPr>
          <a:xfrm>
            <a:off x="1268273" y="5658307"/>
            <a:ext cx="152705" cy="152705"/>
          </a:xfrm>
          <a:prstGeom prst="rect">
            <a:avLst/>
          </a:prstGeom>
        </p:spPr>
      </p:pic>
      <p:sp>
        <p:nvSpPr>
          <p:cNvPr id="26" name="Text 22"/>
          <p:cNvSpPr txBox="1"/>
          <p:nvPr/>
        </p:nvSpPr>
        <p:spPr>
          <a:xfrm>
            <a:off x="1039673" y="5886907"/>
            <a:ext cx="734263" cy="191110"/>
          </a:xfrm>
          <a:prstGeom prst="rect">
            <a:avLst/>
          </a:prstGeom>
          <a:noFill/>
          <a:ln/>
        </p:spPr>
        <p:txBody>
          <a:bodyPr wrap="square" lIns="0" tIns="0" rIns="0" bIns="0" rtlCol="0" anchor="ctr"/>
          <a:lstStyle/>
          <a:p>
            <a:pPr algn="ctr" indent="0" marL="0">
              <a:buNone/>
            </a:pPr>
            <a:r>
              <a:rPr lang="en-US" sz="1200" dirty="0">
                <a:solidFill>
                  <a:srgbClr val="111827"/>
                </a:solidFill>
                <a:latin typeface="Inter" pitchFamily="34" charset="0"/>
                <a:ea typeface="Inter" pitchFamily="34" charset="-122"/>
                <a:cs typeface="Inter" pitchFamily="34" charset="-120"/>
              </a:rPr>
              <a:t>屏幕捕获</a:t>
            </a:r>
            <a:endParaRPr lang="en-US" sz="1200" dirty="0"/>
          </a:p>
        </p:txBody>
      </p:sp>
      <p:pic>
        <p:nvPicPr>
          <p:cNvPr id="27" name="Image 2" descr="preencoded.png">    </p:cNvPr>
          <p:cNvPicPr>
            <a:picLocks noChangeAspect="1"/>
          </p:cNvPicPr>
          <p:nvPr/>
        </p:nvPicPr>
        <p:blipFill>
          <a:blip r:embed="rId3"/>
          <a:srcRect l="0" r="0" t="-43" b="-43"/>
          <a:stretch/>
        </p:blipFill>
        <p:spPr>
          <a:xfrm>
            <a:off x="1966874" y="5790895"/>
            <a:ext cx="133502" cy="152705"/>
          </a:xfrm>
          <a:prstGeom prst="rect">
            <a:avLst/>
          </a:prstGeom>
        </p:spPr>
      </p:pic>
      <p:sp>
        <p:nvSpPr>
          <p:cNvPr id="28" name="Shape 23"/>
          <p:cNvSpPr/>
          <p:nvPr/>
        </p:nvSpPr>
        <p:spPr>
          <a:xfrm>
            <a:off x="2205533" y="5505602"/>
            <a:ext cx="1037844" cy="724205"/>
          </a:xfrm>
          <a:prstGeom prst="roundRect">
            <a:avLst>
              <a:gd name="adj" fmla="val 6645"/>
            </a:avLst>
          </a:prstGeom>
          <a:solidFill>
            <a:srgbClr val="E0E7FF"/>
          </a:solidFill>
          <a:ln/>
        </p:spPr>
      </p:sp>
      <p:pic>
        <p:nvPicPr>
          <p:cNvPr id="29" name="Image 3" descr="preencoded.png">    </p:cNvPr>
          <p:cNvPicPr>
            <a:picLocks noChangeAspect="1"/>
          </p:cNvPicPr>
          <p:nvPr/>
        </p:nvPicPr>
        <p:blipFill>
          <a:blip r:embed="rId4"/>
          <a:srcRect l="0" r="0" t="-180" b="-180"/>
          <a:stretch/>
        </p:blipFill>
        <p:spPr>
          <a:xfrm>
            <a:off x="2626157" y="5544007"/>
            <a:ext cx="190195" cy="152705"/>
          </a:xfrm>
          <a:prstGeom prst="rect">
            <a:avLst/>
          </a:prstGeom>
        </p:spPr>
      </p:pic>
      <p:sp>
        <p:nvSpPr>
          <p:cNvPr id="30" name="Text 24"/>
          <p:cNvSpPr txBox="1"/>
          <p:nvPr/>
        </p:nvSpPr>
        <p:spPr>
          <a:xfrm>
            <a:off x="2281428" y="5772607"/>
            <a:ext cx="1000354" cy="419710"/>
          </a:xfrm>
          <a:prstGeom prst="rect">
            <a:avLst/>
          </a:prstGeom>
          <a:noFill/>
          <a:ln/>
        </p:spPr>
        <p:txBody>
          <a:bodyPr wrap="square" lIns="0" tIns="0" rIns="0" bIns="0" rtlCol="0" anchor="ctr"/>
          <a:lstStyle/>
          <a:p>
            <a:pPr algn="ctr" indent="0" marL="0">
              <a:buNone/>
            </a:pPr>
            <a:r>
              <a:rPr lang="en-US" sz="1200" dirty="0">
                <a:solidFill>
                  <a:srgbClr val="111827"/>
                </a:solidFill>
                <a:latin typeface="Inter" pitchFamily="34" charset="0"/>
                <a:ea typeface="Inter" pitchFamily="34" charset="-122"/>
                <a:cs typeface="Inter" pitchFamily="34" charset="-120"/>
              </a:rPr>
              <a:t>DOM/图像识别</a:t>
            </a:r>
            <a:endParaRPr lang="en-US" sz="1200" dirty="0"/>
          </a:p>
        </p:txBody>
      </p:sp>
      <p:pic>
        <p:nvPicPr>
          <p:cNvPr id="31" name="Image 4" descr="preencoded.png">    </p:cNvPr>
          <p:cNvPicPr>
            <a:picLocks noChangeAspect="1"/>
          </p:cNvPicPr>
          <p:nvPr/>
        </p:nvPicPr>
        <p:blipFill>
          <a:blip r:embed="rId5"/>
          <a:srcRect l="0" r="0" t="-43" b="-43"/>
          <a:stretch/>
        </p:blipFill>
        <p:spPr>
          <a:xfrm>
            <a:off x="3343046" y="5790895"/>
            <a:ext cx="133502" cy="152705"/>
          </a:xfrm>
          <a:prstGeom prst="rect">
            <a:avLst/>
          </a:prstGeom>
        </p:spPr>
      </p:pic>
      <p:sp>
        <p:nvSpPr>
          <p:cNvPr id="32" name="Shape 25"/>
          <p:cNvSpPr/>
          <p:nvPr/>
        </p:nvSpPr>
        <p:spPr>
          <a:xfrm>
            <a:off x="3581705" y="5619902"/>
            <a:ext cx="1037844" cy="495605"/>
          </a:xfrm>
          <a:prstGeom prst="roundRect">
            <a:avLst>
              <a:gd name="adj" fmla="val 14192"/>
            </a:avLst>
          </a:prstGeom>
          <a:solidFill>
            <a:srgbClr val="EDE9FE"/>
          </a:solidFill>
          <a:ln/>
        </p:spPr>
      </p:sp>
      <p:pic>
        <p:nvPicPr>
          <p:cNvPr id="33" name="Image 5" descr="preencoded.png">    </p:cNvPr>
          <p:cNvPicPr>
            <a:picLocks noChangeAspect="1"/>
          </p:cNvPicPr>
          <p:nvPr/>
        </p:nvPicPr>
        <p:blipFill>
          <a:blip r:embed="rId6"/>
          <a:srcRect l="-33" r="-33" t="0" b="0"/>
          <a:stretch/>
        </p:blipFill>
        <p:spPr>
          <a:xfrm>
            <a:off x="4012387" y="5658307"/>
            <a:ext cx="171907" cy="152705"/>
          </a:xfrm>
          <a:prstGeom prst="rect">
            <a:avLst/>
          </a:prstGeom>
        </p:spPr>
      </p:pic>
      <p:sp>
        <p:nvSpPr>
          <p:cNvPr id="34" name="Text 26"/>
          <p:cNvSpPr txBox="1"/>
          <p:nvPr/>
        </p:nvSpPr>
        <p:spPr>
          <a:xfrm>
            <a:off x="3792931" y="5886907"/>
            <a:ext cx="734263" cy="191110"/>
          </a:xfrm>
          <a:prstGeom prst="rect">
            <a:avLst/>
          </a:prstGeom>
          <a:noFill/>
          <a:ln/>
        </p:spPr>
        <p:txBody>
          <a:bodyPr wrap="square" lIns="0" tIns="0" rIns="0" bIns="0" rtlCol="0" anchor="ctr"/>
          <a:lstStyle/>
          <a:p>
            <a:pPr algn="ctr" indent="0" marL="0">
              <a:buNone/>
            </a:pPr>
            <a:r>
              <a:rPr lang="en-US" sz="1200" dirty="0">
                <a:solidFill>
                  <a:srgbClr val="111827"/>
                </a:solidFill>
                <a:latin typeface="Inter" pitchFamily="34" charset="0"/>
                <a:ea typeface="Inter" pitchFamily="34" charset="-122"/>
                <a:cs typeface="Inter" pitchFamily="34" charset="-120"/>
              </a:rPr>
              <a:t>行动规划</a:t>
            </a:r>
            <a:endParaRPr lang="en-US" sz="1200" dirty="0"/>
          </a:p>
        </p:txBody>
      </p:sp>
      <p:pic>
        <p:nvPicPr>
          <p:cNvPr id="35" name="Image 6" descr="preencoded.png">    </p:cNvPr>
          <p:cNvPicPr>
            <a:picLocks noChangeAspect="1"/>
          </p:cNvPicPr>
          <p:nvPr/>
        </p:nvPicPr>
        <p:blipFill>
          <a:blip r:embed="rId7"/>
          <a:srcRect l="0" r="0" t="-43" b="-43"/>
          <a:stretch/>
        </p:blipFill>
        <p:spPr>
          <a:xfrm>
            <a:off x="4719218" y="5790895"/>
            <a:ext cx="133502" cy="152705"/>
          </a:xfrm>
          <a:prstGeom prst="rect">
            <a:avLst/>
          </a:prstGeom>
        </p:spPr>
      </p:pic>
      <p:sp>
        <p:nvSpPr>
          <p:cNvPr id="36" name="Shape 27"/>
          <p:cNvSpPr/>
          <p:nvPr/>
        </p:nvSpPr>
        <p:spPr>
          <a:xfrm>
            <a:off x="4957877" y="5619902"/>
            <a:ext cx="1037844" cy="495605"/>
          </a:xfrm>
          <a:prstGeom prst="roundRect">
            <a:avLst>
              <a:gd name="adj" fmla="val 14192"/>
            </a:avLst>
          </a:prstGeom>
          <a:solidFill>
            <a:srgbClr val="FCE7F3"/>
          </a:solidFill>
          <a:ln/>
        </p:spPr>
      </p:sp>
      <p:pic>
        <p:nvPicPr>
          <p:cNvPr id="37" name="Image 7" descr="preencoded.png">    </p:cNvPr>
          <p:cNvPicPr>
            <a:picLocks noChangeAspect="1"/>
          </p:cNvPicPr>
          <p:nvPr/>
        </p:nvPicPr>
        <p:blipFill>
          <a:blip r:embed="rId8"/>
          <a:srcRect l="0" r="0" t="-180" b="-180"/>
          <a:stretch/>
        </p:blipFill>
        <p:spPr>
          <a:xfrm>
            <a:off x="5426964" y="5658307"/>
            <a:ext cx="95098" cy="152705"/>
          </a:xfrm>
          <a:prstGeom prst="rect">
            <a:avLst/>
          </a:prstGeom>
        </p:spPr>
      </p:pic>
      <p:sp>
        <p:nvSpPr>
          <p:cNvPr id="38" name="Text 28"/>
          <p:cNvSpPr txBox="1"/>
          <p:nvPr/>
        </p:nvSpPr>
        <p:spPr>
          <a:xfrm>
            <a:off x="5169103" y="5886907"/>
            <a:ext cx="734263" cy="191110"/>
          </a:xfrm>
          <a:prstGeom prst="rect">
            <a:avLst/>
          </a:prstGeom>
          <a:noFill/>
          <a:ln/>
        </p:spPr>
        <p:txBody>
          <a:bodyPr wrap="square" lIns="0" tIns="0" rIns="0" bIns="0" rtlCol="0" anchor="ctr"/>
          <a:lstStyle/>
          <a:p>
            <a:pPr algn="ctr" indent="0" marL="0">
              <a:buNone/>
            </a:pPr>
            <a:r>
              <a:rPr lang="en-US" sz="1200" dirty="0">
                <a:solidFill>
                  <a:srgbClr val="111827"/>
                </a:solidFill>
                <a:latin typeface="Inter" pitchFamily="34" charset="0"/>
                <a:ea typeface="Inter" pitchFamily="34" charset="-122"/>
                <a:cs typeface="Inter" pitchFamily="34" charset="-120"/>
              </a:rPr>
              <a:t>操作执行</a:t>
            </a:r>
            <a:endParaRPr lang="en-US" sz="1200" dirty="0"/>
          </a:p>
        </p:txBody>
      </p:sp>
      <p:sp>
        <p:nvSpPr>
          <p:cNvPr id="39" name="Text 29"/>
          <p:cNvSpPr txBox="1"/>
          <p:nvPr/>
        </p:nvSpPr>
        <p:spPr>
          <a:xfrm>
            <a:off x="887882" y="6267298"/>
            <a:ext cx="1038758" cy="419710"/>
          </a:xfrm>
          <a:prstGeom prst="rect">
            <a:avLst/>
          </a:prstGeom>
          <a:noFill/>
          <a:ln/>
        </p:spPr>
        <p:txBody>
          <a:bodyPr wrap="square" lIns="0" tIns="0" rIns="0" bIns="0" rtlCol="0" anchor="ctr"/>
          <a:lstStyle/>
          <a:p>
            <a:pPr algn="ctr" indent="0" marL="0">
              <a:buNone/>
            </a:pPr>
            <a:r>
              <a:rPr lang="en-US" sz="1200" dirty="0">
                <a:solidFill>
                  <a:srgbClr val="4B5563"/>
                </a:solidFill>
                <a:latin typeface="Inter" pitchFamily="34" charset="0"/>
                <a:ea typeface="Inter" pitchFamily="34" charset="-122"/>
                <a:cs typeface="Inter" pitchFamily="34" charset="-120"/>
              </a:rPr>
              <a:t>截取当前屏幕内容</a:t>
            </a:r>
            <a:endParaRPr lang="en-US" sz="1200" dirty="0"/>
          </a:p>
        </p:txBody>
      </p:sp>
      <p:sp>
        <p:nvSpPr>
          <p:cNvPr id="40" name="Text 30"/>
          <p:cNvSpPr txBox="1"/>
          <p:nvPr/>
        </p:nvSpPr>
        <p:spPr>
          <a:xfrm>
            <a:off x="2263140" y="6267298"/>
            <a:ext cx="1038758" cy="419710"/>
          </a:xfrm>
          <a:prstGeom prst="rect">
            <a:avLst/>
          </a:prstGeom>
          <a:noFill/>
          <a:ln/>
        </p:spPr>
        <p:txBody>
          <a:bodyPr wrap="square" lIns="0" tIns="0" rIns="0" bIns="0" rtlCol="0" anchor="ctr"/>
          <a:lstStyle/>
          <a:p>
            <a:pPr algn="ctr" indent="0" marL="0">
              <a:buNone/>
            </a:pPr>
            <a:r>
              <a:rPr lang="en-US" sz="1200" dirty="0">
                <a:solidFill>
                  <a:srgbClr val="4B5563"/>
                </a:solidFill>
                <a:latin typeface="Inter" pitchFamily="34" charset="0"/>
                <a:ea typeface="Inter" pitchFamily="34" charset="-122"/>
                <a:cs typeface="Inter" pitchFamily="34" charset="-120"/>
              </a:rPr>
              <a:t>UI解析与元素定位</a:t>
            </a:r>
            <a:endParaRPr lang="en-US" sz="1200" dirty="0"/>
          </a:p>
        </p:txBody>
      </p:sp>
      <p:sp>
        <p:nvSpPr>
          <p:cNvPr id="41" name="Text 31"/>
          <p:cNvSpPr txBox="1"/>
          <p:nvPr/>
        </p:nvSpPr>
        <p:spPr>
          <a:xfrm>
            <a:off x="3641141" y="6381598"/>
            <a:ext cx="1038758" cy="191110"/>
          </a:xfrm>
          <a:prstGeom prst="rect">
            <a:avLst/>
          </a:prstGeom>
          <a:noFill/>
          <a:ln/>
        </p:spPr>
        <p:txBody>
          <a:bodyPr wrap="square" lIns="0" tIns="0" rIns="0" bIns="0" rtlCol="0" anchor="ctr"/>
          <a:lstStyle/>
          <a:p>
            <a:pPr algn="ctr" indent="0" marL="0">
              <a:buNone/>
            </a:pPr>
            <a:r>
              <a:rPr lang="en-US" sz="1200" dirty="0">
                <a:solidFill>
                  <a:srgbClr val="4B5563"/>
                </a:solidFill>
                <a:latin typeface="Inter" pitchFamily="34" charset="0"/>
                <a:ea typeface="Inter" pitchFamily="34" charset="-122"/>
                <a:cs typeface="Inter" pitchFamily="34" charset="-120"/>
              </a:rPr>
              <a:t>制定操作计划</a:t>
            </a:r>
            <a:endParaRPr lang="en-US" sz="1200" dirty="0"/>
          </a:p>
        </p:txBody>
      </p:sp>
      <p:sp>
        <p:nvSpPr>
          <p:cNvPr id="42" name="Text 32"/>
          <p:cNvSpPr txBox="1"/>
          <p:nvPr/>
        </p:nvSpPr>
        <p:spPr>
          <a:xfrm>
            <a:off x="5017313" y="6381598"/>
            <a:ext cx="1038758" cy="191110"/>
          </a:xfrm>
          <a:prstGeom prst="rect">
            <a:avLst/>
          </a:prstGeom>
          <a:noFill/>
          <a:ln/>
        </p:spPr>
        <p:txBody>
          <a:bodyPr wrap="square" lIns="0" tIns="0" rIns="0" bIns="0" rtlCol="0" anchor="ctr"/>
          <a:lstStyle/>
          <a:p>
            <a:pPr algn="ctr" indent="0" marL="0">
              <a:buNone/>
            </a:pPr>
            <a:r>
              <a:rPr lang="en-US" sz="1200" dirty="0">
                <a:solidFill>
                  <a:srgbClr val="4B5563"/>
                </a:solidFill>
                <a:latin typeface="Inter" pitchFamily="34" charset="0"/>
                <a:ea typeface="Inter" pitchFamily="34" charset="-122"/>
                <a:cs typeface="Inter" pitchFamily="34" charset="-120"/>
              </a:rPr>
              <a:t>执行交互操作</a:t>
            </a:r>
            <a:endParaRPr lang="en-US" sz="1200" dirty="0"/>
          </a:p>
        </p:txBody>
      </p:sp>
      <p:sp>
        <p:nvSpPr>
          <p:cNvPr id="43" name="Shape 33"/>
          <p:cNvSpPr/>
          <p:nvPr/>
        </p:nvSpPr>
        <p:spPr>
          <a:xfrm>
            <a:off x="828446" y="6743700"/>
            <a:ext cx="5162702" cy="1067105"/>
          </a:xfrm>
          <a:prstGeom prst="roundRect">
            <a:avLst>
              <a:gd name="adj" fmla="val 3060"/>
            </a:avLst>
          </a:prstGeom>
          <a:solidFill>
            <a:srgbClr val="FFFFFF"/>
          </a:solidFill>
          <a:ln w="12700">
            <a:solidFill>
              <a:srgbClr val="F3F4F6"/>
            </a:solidFill>
            <a:prstDash val="solid"/>
          </a:ln>
        </p:spPr>
      </p:sp>
      <p:sp>
        <p:nvSpPr>
          <p:cNvPr id="44" name="Text 34"/>
          <p:cNvSpPr txBox="1"/>
          <p:nvPr/>
        </p:nvSpPr>
        <p:spPr>
          <a:xfrm>
            <a:off x="875995" y="6810451"/>
            <a:ext cx="2067458" cy="191110"/>
          </a:xfrm>
          <a:prstGeom prst="rect">
            <a:avLst/>
          </a:prstGeom>
          <a:noFill/>
          <a:ln/>
        </p:spPr>
        <p:txBody>
          <a:bodyPr wrap="square" lIns="0" tIns="0" rIns="0" bIns="0" rtlCol="0" anchor="ctr"/>
          <a:lstStyle/>
          <a:p>
            <a:pPr algn="l" indent="0" marL="0">
              <a:buNone/>
            </a:pPr>
            <a:r>
              <a:rPr lang="en-US" sz="1200" dirty="0">
                <a:solidFill>
                  <a:srgbClr val="111827"/>
                </a:solidFill>
                <a:latin typeface="Inter" pitchFamily="34" charset="0"/>
                <a:ea typeface="Inter" pitchFamily="34" charset="-122"/>
                <a:cs typeface="Inter" pitchFamily="34" charset="-120"/>
              </a:rPr>
              <a:t>DOM/图像识别技术双轨并行</a:t>
            </a:r>
            <a:endParaRPr lang="en-US" sz="1200" dirty="0"/>
          </a:p>
        </p:txBody>
      </p:sp>
      <p:sp>
        <p:nvSpPr>
          <p:cNvPr id="45" name="Text 35"/>
          <p:cNvSpPr txBox="1"/>
          <p:nvPr/>
        </p:nvSpPr>
        <p:spPr>
          <a:xfrm>
            <a:off x="1028700" y="7058254"/>
            <a:ext cx="1095451" cy="191110"/>
          </a:xfrm>
          <a:prstGeom prst="rect">
            <a:avLst/>
          </a:prstGeom>
          <a:noFill/>
          <a:ln/>
        </p:spPr>
        <p:txBody>
          <a:bodyPr wrap="square" lIns="0" tIns="0" rIns="0" bIns="0" rtlCol="0" anchor="ctr"/>
          <a:lstStyle/>
          <a:p>
            <a:pPr algn="l" indent="0" marL="0">
              <a:buNone/>
            </a:pPr>
            <a:r>
              <a:rPr lang="en-US" sz="1200" dirty="0">
                <a:solidFill>
                  <a:srgbClr val="111827"/>
                </a:solidFill>
                <a:latin typeface="Inter" pitchFamily="34" charset="0"/>
                <a:ea typeface="Inter" pitchFamily="34" charset="-122"/>
                <a:cs typeface="Inter" pitchFamily="34" charset="-120"/>
              </a:rPr>
              <a:t>基于DOM解析</a:t>
            </a:r>
            <a:endParaRPr lang="en-US" sz="1200" dirty="0"/>
          </a:p>
        </p:txBody>
      </p:sp>
      <p:sp>
        <p:nvSpPr>
          <p:cNvPr id="46" name="Text 36"/>
          <p:cNvSpPr txBox="1"/>
          <p:nvPr/>
        </p:nvSpPr>
        <p:spPr>
          <a:xfrm>
            <a:off x="2004365" y="7058254"/>
            <a:ext cx="3886200" cy="191110"/>
          </a:xfrm>
          <a:prstGeom prst="rect">
            <a:avLst/>
          </a:prstGeom>
          <a:noFill/>
          <a:ln/>
        </p:spPr>
        <p:txBody>
          <a:bodyPr wrap="square" lIns="0" tIns="0" rIns="0" bIns="0" rtlCol="0" anchor="ctr"/>
          <a:lstStyle/>
          <a:p>
            <a:pPr algn="l" indent="0" marL="0">
              <a:buNone/>
            </a:pPr>
            <a:r>
              <a:rPr lang="en-US" sz="1200" dirty="0">
                <a:solidFill>
                  <a:srgbClr val="111827"/>
                </a:solidFill>
                <a:latin typeface="Inter" pitchFamily="34" charset="0"/>
                <a:ea typeface="Inter" pitchFamily="34" charset="-122"/>
                <a:cs typeface="Inter" pitchFamily="34" charset="-120"/>
              </a:rPr>
              <a:t>- 对网页内容进行结构化分析，提取元素属性和层次关系</a:t>
            </a:r>
            <a:endParaRPr lang="en-US" sz="1200" dirty="0"/>
          </a:p>
        </p:txBody>
      </p:sp>
      <p:sp>
        <p:nvSpPr>
          <p:cNvPr id="47" name="Text 37"/>
          <p:cNvSpPr txBox="1"/>
          <p:nvPr/>
        </p:nvSpPr>
        <p:spPr>
          <a:xfrm>
            <a:off x="1028700" y="7306056"/>
            <a:ext cx="1038758" cy="191110"/>
          </a:xfrm>
          <a:prstGeom prst="rect">
            <a:avLst/>
          </a:prstGeom>
          <a:noFill/>
          <a:ln/>
        </p:spPr>
        <p:txBody>
          <a:bodyPr wrap="square" lIns="0" tIns="0" rIns="0" bIns="0" rtlCol="0" anchor="ctr"/>
          <a:lstStyle/>
          <a:p>
            <a:pPr algn="l" indent="0" marL="0">
              <a:buNone/>
            </a:pPr>
            <a:r>
              <a:rPr lang="en-US" sz="1200" dirty="0">
                <a:solidFill>
                  <a:srgbClr val="111827"/>
                </a:solidFill>
                <a:latin typeface="Inter" pitchFamily="34" charset="0"/>
                <a:ea typeface="Inter" pitchFamily="34" charset="-122"/>
                <a:cs typeface="Inter" pitchFamily="34" charset="-120"/>
              </a:rPr>
              <a:t>基于图像识别</a:t>
            </a:r>
            <a:endParaRPr lang="en-US" sz="1200" dirty="0"/>
          </a:p>
        </p:txBody>
      </p:sp>
      <p:sp>
        <p:nvSpPr>
          <p:cNvPr id="48" name="Text 38"/>
          <p:cNvSpPr txBox="1"/>
          <p:nvPr/>
        </p:nvSpPr>
        <p:spPr>
          <a:xfrm>
            <a:off x="1943100" y="7306056"/>
            <a:ext cx="3896258" cy="191110"/>
          </a:xfrm>
          <a:prstGeom prst="rect">
            <a:avLst/>
          </a:prstGeom>
          <a:noFill/>
          <a:ln/>
        </p:spPr>
        <p:txBody>
          <a:bodyPr wrap="square" lIns="0" tIns="0" rIns="0" bIns="0" rtlCol="0" anchor="ctr"/>
          <a:lstStyle/>
          <a:p>
            <a:pPr algn="l" indent="0" marL="0">
              <a:buNone/>
            </a:pPr>
            <a:r>
              <a:rPr lang="en-US" sz="1200" dirty="0">
                <a:solidFill>
                  <a:srgbClr val="111827"/>
                </a:solidFill>
                <a:latin typeface="Inter" pitchFamily="34" charset="0"/>
                <a:ea typeface="Inter" pitchFamily="34" charset="-122"/>
                <a:cs typeface="Inter" pitchFamily="34" charset="-120"/>
              </a:rPr>
              <a:t>- 通过计算机视觉技术识别非网页界面中的UI元素和组件</a:t>
            </a:r>
            <a:endParaRPr lang="en-US" sz="1200" dirty="0"/>
          </a:p>
        </p:txBody>
      </p:sp>
      <p:sp>
        <p:nvSpPr>
          <p:cNvPr id="49" name="Text 39"/>
          <p:cNvSpPr txBox="1"/>
          <p:nvPr/>
        </p:nvSpPr>
        <p:spPr>
          <a:xfrm>
            <a:off x="1028700" y="7552944"/>
            <a:ext cx="886054" cy="191110"/>
          </a:xfrm>
          <a:prstGeom prst="rect">
            <a:avLst/>
          </a:prstGeom>
          <a:noFill/>
          <a:ln/>
        </p:spPr>
        <p:txBody>
          <a:bodyPr wrap="square" lIns="0" tIns="0" rIns="0" bIns="0" rtlCol="0" anchor="ctr"/>
          <a:lstStyle/>
          <a:p>
            <a:pPr algn="l" indent="0" marL="0">
              <a:buNone/>
            </a:pPr>
            <a:r>
              <a:rPr lang="en-US" sz="1200" dirty="0">
                <a:solidFill>
                  <a:srgbClr val="111827"/>
                </a:solidFill>
                <a:latin typeface="Inter" pitchFamily="34" charset="0"/>
                <a:ea typeface="Inter" pitchFamily="34" charset="-122"/>
                <a:cs typeface="Inter" pitchFamily="34" charset="-120"/>
              </a:rPr>
              <a:t>多模态理解</a:t>
            </a:r>
            <a:endParaRPr lang="en-US" sz="1200" dirty="0"/>
          </a:p>
        </p:txBody>
      </p:sp>
      <p:sp>
        <p:nvSpPr>
          <p:cNvPr id="50" name="Text 40"/>
          <p:cNvSpPr txBox="1"/>
          <p:nvPr/>
        </p:nvSpPr>
        <p:spPr>
          <a:xfrm>
            <a:off x="1790395" y="7552944"/>
            <a:ext cx="3581705" cy="191110"/>
          </a:xfrm>
          <a:prstGeom prst="rect">
            <a:avLst/>
          </a:prstGeom>
          <a:noFill/>
          <a:ln/>
        </p:spPr>
        <p:txBody>
          <a:bodyPr wrap="square" lIns="0" tIns="0" rIns="0" bIns="0" rtlCol="0" anchor="ctr"/>
          <a:lstStyle/>
          <a:p>
            <a:pPr algn="l" indent="0" marL="0">
              <a:buNone/>
            </a:pPr>
            <a:r>
              <a:rPr lang="en-US" sz="1200" dirty="0">
                <a:solidFill>
                  <a:srgbClr val="111827"/>
                </a:solidFill>
                <a:latin typeface="Inter" pitchFamily="34" charset="0"/>
                <a:ea typeface="Inter" pitchFamily="34" charset="-122"/>
                <a:cs typeface="Inter" pitchFamily="34" charset="-120"/>
              </a:rPr>
              <a:t>- 结合文本、视觉和上下文信息，构建完整界面模型</a:t>
            </a:r>
            <a:endParaRPr lang="en-US" sz="1200" dirty="0"/>
          </a:p>
        </p:txBody>
      </p:sp>
      <p:sp>
        <p:nvSpPr>
          <p:cNvPr id="51" name="Shape 41"/>
          <p:cNvSpPr/>
          <p:nvPr/>
        </p:nvSpPr>
        <p:spPr>
          <a:xfrm>
            <a:off x="761695" y="7934249"/>
            <a:ext cx="5296205" cy="3467405"/>
          </a:xfrm>
          <a:prstGeom prst="rect">
            <a:avLst/>
          </a:prstGeom>
          <a:solidFill>
            <a:srgbClr val="10B981">
              <a:alpha val="5000"/>
            </a:srgbClr>
          </a:solidFill>
          <a:ln/>
        </p:spPr>
      </p:sp>
      <p:sp>
        <p:nvSpPr>
          <p:cNvPr id="52" name="Shape 42"/>
          <p:cNvSpPr/>
          <p:nvPr/>
        </p:nvSpPr>
        <p:spPr>
          <a:xfrm>
            <a:off x="761695" y="7934249"/>
            <a:ext cx="28346" cy="3467405"/>
          </a:xfrm>
          <a:prstGeom prst="rect">
            <a:avLst/>
          </a:prstGeom>
          <a:solidFill>
            <a:srgbClr val="10B981"/>
          </a:solidFill>
          <a:ln/>
        </p:spPr>
      </p:sp>
      <p:sp>
        <p:nvSpPr>
          <p:cNvPr id="53" name="Text 43"/>
          <p:cNvSpPr txBox="1"/>
          <p:nvPr/>
        </p:nvSpPr>
        <p:spPr>
          <a:xfrm>
            <a:off x="866851" y="7991856"/>
            <a:ext cx="1810512" cy="143561"/>
          </a:xfrm>
          <a:prstGeom prst="rect">
            <a:avLst/>
          </a:prstGeom>
          <a:noFill/>
          <a:ln/>
        </p:spPr>
        <p:txBody>
          <a:bodyPr wrap="square" lIns="0" tIns="0" rIns="0" bIns="0" rtlCol="0" anchor="ctr"/>
          <a:lstStyle/>
          <a:p>
            <a:pPr algn="l" indent="0" marL="0">
              <a:buNone/>
            </a:pPr>
            <a:r>
              <a:rPr lang="en-US" sz="900" b="1" dirty="0">
                <a:solidFill>
                  <a:srgbClr val="111827"/>
                </a:solidFill>
                <a:latin typeface="Inter" pitchFamily="34" charset="0"/>
                <a:ea typeface="Inter" pitchFamily="34" charset="-122"/>
                <a:cs typeface="Inter" pitchFamily="34" charset="-120"/>
              </a:rPr>
              <a:t>未来技术路线：数据驱动智能内化</a:t>
            </a:r>
            <a:endParaRPr lang="en-US" sz="900" dirty="0"/>
          </a:p>
        </p:txBody>
      </p:sp>
      <p:sp>
        <p:nvSpPr>
          <p:cNvPr id="54" name="Text 44"/>
          <p:cNvSpPr txBox="1"/>
          <p:nvPr/>
        </p:nvSpPr>
        <p:spPr>
          <a:xfrm>
            <a:off x="866851" y="8182051"/>
            <a:ext cx="5125212" cy="419710"/>
          </a:xfrm>
          <a:prstGeom prst="rect">
            <a:avLst/>
          </a:prstGeom>
          <a:noFill/>
          <a:ln/>
        </p:spPr>
        <p:txBody>
          <a:bodyPr wrap="square" lIns="0" tIns="0" rIns="0" bIns="0" rtlCol="0" anchor="ctr"/>
          <a:lstStyle/>
          <a:p>
            <a:pPr algn="l" indent="0" marL="0">
              <a:buNone/>
            </a:pPr>
            <a:r>
              <a:rPr lang="en-US" sz="1200" dirty="0">
                <a:solidFill>
                  <a:srgbClr val="374151"/>
                </a:solidFill>
                <a:latin typeface="Inter" pitchFamily="34" charset="0"/>
                <a:ea typeface="Inter" pitchFamily="34" charset="-122"/>
                <a:cs typeface="Inter" pitchFamily="34" charset="-120"/>
              </a:rPr>
              <a:t>未来Computer Use技术演进将通过大规模数据驱动，将交互流程智能内化到模型中：</a:t>
            </a:r>
            <a:endParaRPr lang="en-US" sz="1200" dirty="0"/>
          </a:p>
        </p:txBody>
      </p:sp>
      <p:sp>
        <p:nvSpPr>
          <p:cNvPr id="55" name="Shape 45"/>
          <p:cNvSpPr/>
          <p:nvPr/>
        </p:nvSpPr>
        <p:spPr>
          <a:xfrm>
            <a:off x="866851" y="8658454"/>
            <a:ext cx="5115154" cy="1028700"/>
          </a:xfrm>
          <a:prstGeom prst="roundRect">
            <a:avLst>
              <a:gd name="adj" fmla="val 3292"/>
            </a:avLst>
          </a:prstGeom>
          <a:solidFill>
            <a:srgbClr val="FFFFFF"/>
          </a:solidFill>
          <a:ln w="12700">
            <a:solidFill>
              <a:srgbClr val="F3F4F6"/>
            </a:solidFill>
            <a:prstDash val="solid"/>
          </a:ln>
        </p:spPr>
      </p:sp>
      <p:sp>
        <p:nvSpPr>
          <p:cNvPr id="56" name="Text 46"/>
          <p:cNvSpPr txBox="1"/>
          <p:nvPr/>
        </p:nvSpPr>
        <p:spPr>
          <a:xfrm>
            <a:off x="914400" y="8725205"/>
            <a:ext cx="1334110" cy="191110"/>
          </a:xfrm>
          <a:prstGeom prst="rect">
            <a:avLst/>
          </a:prstGeom>
          <a:noFill/>
          <a:ln/>
        </p:spPr>
        <p:txBody>
          <a:bodyPr wrap="square" lIns="0" tIns="0" rIns="0" bIns="0" rtlCol="0" anchor="ctr"/>
          <a:lstStyle/>
          <a:p>
            <a:pPr algn="l" indent="0" marL="0">
              <a:buNone/>
            </a:pPr>
            <a:r>
              <a:rPr lang="en-US" sz="1200" dirty="0">
                <a:solidFill>
                  <a:srgbClr val="374151"/>
                </a:solidFill>
                <a:latin typeface="Inter" pitchFamily="34" charset="0"/>
                <a:ea typeface="Inter" pitchFamily="34" charset="-122"/>
                <a:cs typeface="Inter" pitchFamily="34" charset="-120"/>
              </a:rPr>
              <a:t>1. 自监督学习流程</a:t>
            </a:r>
            <a:endParaRPr lang="en-US" sz="1200" dirty="0"/>
          </a:p>
        </p:txBody>
      </p:sp>
      <p:sp>
        <p:nvSpPr>
          <p:cNvPr id="57" name="Text 47"/>
          <p:cNvSpPr txBox="1"/>
          <p:nvPr/>
        </p:nvSpPr>
        <p:spPr>
          <a:xfrm>
            <a:off x="1067105" y="8973007"/>
            <a:ext cx="2563063" cy="191110"/>
          </a:xfrm>
          <a:prstGeom prst="rect">
            <a:avLst/>
          </a:prstGeom>
          <a:noFill/>
          <a:ln/>
        </p:spPr>
        <p:txBody>
          <a:bodyPr wrap="square" lIns="0" tIns="0" rIns="0" bIns="0" rtlCol="0" anchor="ctr"/>
          <a:lstStyle/>
          <a:p>
            <a:pPr algn="l" indent="0" marL="0">
              <a:buNone/>
            </a:pPr>
            <a:r>
              <a:rPr lang="en-US" sz="1200" dirty="0">
                <a:solidFill>
                  <a:srgbClr val="4B5563"/>
                </a:solidFill>
                <a:latin typeface="Inter" pitchFamily="34" charset="0"/>
                <a:ea typeface="Inter" pitchFamily="34" charset="-122"/>
                <a:cs typeface="Inter" pitchFamily="34" charset="-120"/>
              </a:rPr>
              <a:t>收集人类界面交互数据作为训练示例</a:t>
            </a:r>
            <a:endParaRPr lang="en-US" sz="1200" dirty="0"/>
          </a:p>
        </p:txBody>
      </p:sp>
      <p:sp>
        <p:nvSpPr>
          <p:cNvPr id="58" name="Text 48"/>
          <p:cNvSpPr txBox="1"/>
          <p:nvPr/>
        </p:nvSpPr>
        <p:spPr>
          <a:xfrm>
            <a:off x="1067105" y="9201607"/>
            <a:ext cx="2714854" cy="191110"/>
          </a:xfrm>
          <a:prstGeom prst="rect">
            <a:avLst/>
          </a:prstGeom>
          <a:noFill/>
          <a:ln/>
        </p:spPr>
        <p:txBody>
          <a:bodyPr wrap="square" lIns="0" tIns="0" rIns="0" bIns="0" rtlCol="0" anchor="ctr"/>
          <a:lstStyle/>
          <a:p>
            <a:pPr algn="l" indent="0" marL="0">
              <a:buNone/>
            </a:pPr>
            <a:r>
              <a:rPr lang="en-US" sz="1200" dirty="0">
                <a:solidFill>
                  <a:srgbClr val="4B5563"/>
                </a:solidFill>
                <a:latin typeface="Inter" pitchFamily="34" charset="0"/>
                <a:ea typeface="Inter" pitchFamily="34" charset="-122"/>
                <a:cs typeface="Inter" pitchFamily="34" charset="-120"/>
              </a:rPr>
              <a:t>模型通过观察与模仿学习界面操作模式</a:t>
            </a:r>
            <a:endParaRPr lang="en-US" sz="1200" dirty="0"/>
          </a:p>
        </p:txBody>
      </p:sp>
      <p:sp>
        <p:nvSpPr>
          <p:cNvPr id="59" name="Text 49"/>
          <p:cNvSpPr txBox="1"/>
          <p:nvPr/>
        </p:nvSpPr>
        <p:spPr>
          <a:xfrm>
            <a:off x="1067105" y="9430207"/>
            <a:ext cx="2867558" cy="191110"/>
          </a:xfrm>
          <a:prstGeom prst="rect">
            <a:avLst/>
          </a:prstGeom>
          <a:noFill/>
          <a:ln/>
        </p:spPr>
        <p:txBody>
          <a:bodyPr wrap="square" lIns="0" tIns="0" rIns="0" bIns="0" rtlCol="0" anchor="ctr"/>
          <a:lstStyle/>
          <a:p>
            <a:pPr algn="l" indent="0" marL="0">
              <a:buNone/>
            </a:pPr>
            <a:r>
              <a:rPr lang="en-US" sz="1200" dirty="0">
                <a:solidFill>
                  <a:srgbClr val="4B5563"/>
                </a:solidFill>
                <a:latin typeface="Inter" pitchFamily="34" charset="0"/>
                <a:ea typeface="Inter" pitchFamily="34" charset="-122"/>
                <a:cs typeface="Inter" pitchFamily="34" charset="-120"/>
              </a:rPr>
              <a:t>端到端训练消除规则依赖，提高泛化能力</a:t>
            </a:r>
            <a:endParaRPr lang="en-US" sz="1200" dirty="0"/>
          </a:p>
        </p:txBody>
      </p:sp>
      <p:sp>
        <p:nvSpPr>
          <p:cNvPr id="60" name="Shape 50"/>
          <p:cNvSpPr/>
          <p:nvPr/>
        </p:nvSpPr>
        <p:spPr>
          <a:xfrm>
            <a:off x="866851" y="9724644"/>
            <a:ext cx="5115154" cy="1028700"/>
          </a:xfrm>
          <a:prstGeom prst="roundRect">
            <a:avLst>
              <a:gd name="adj" fmla="val 3292"/>
            </a:avLst>
          </a:prstGeom>
          <a:solidFill>
            <a:srgbClr val="FFFFFF"/>
          </a:solidFill>
          <a:ln w="12700">
            <a:solidFill>
              <a:srgbClr val="F3F4F6"/>
            </a:solidFill>
            <a:prstDash val="solid"/>
          </a:ln>
        </p:spPr>
      </p:sp>
      <p:sp>
        <p:nvSpPr>
          <p:cNvPr id="61" name="Text 51"/>
          <p:cNvSpPr txBox="1"/>
          <p:nvPr/>
        </p:nvSpPr>
        <p:spPr>
          <a:xfrm>
            <a:off x="914400" y="9791395"/>
            <a:ext cx="1972361" cy="191110"/>
          </a:xfrm>
          <a:prstGeom prst="rect">
            <a:avLst/>
          </a:prstGeom>
          <a:noFill/>
          <a:ln/>
        </p:spPr>
        <p:txBody>
          <a:bodyPr wrap="square" lIns="0" tIns="0" rIns="0" bIns="0" rtlCol="0" anchor="ctr"/>
          <a:lstStyle/>
          <a:p>
            <a:pPr algn="l" indent="0" marL="0">
              <a:buNone/>
            </a:pPr>
            <a:r>
              <a:rPr lang="en-US" sz="1200" dirty="0">
                <a:solidFill>
                  <a:srgbClr val="374151"/>
                </a:solidFill>
                <a:latin typeface="Inter" pitchFamily="34" charset="0"/>
                <a:ea typeface="Inter" pitchFamily="34" charset="-122"/>
                <a:cs typeface="Inter" pitchFamily="34" charset="-120"/>
              </a:rPr>
              <a:t>2. 完全内化的界面交互能力</a:t>
            </a:r>
            <a:endParaRPr lang="en-US" sz="1200" dirty="0"/>
          </a:p>
        </p:txBody>
      </p:sp>
      <p:sp>
        <p:nvSpPr>
          <p:cNvPr id="62" name="Text 52"/>
          <p:cNvSpPr txBox="1"/>
          <p:nvPr/>
        </p:nvSpPr>
        <p:spPr>
          <a:xfrm>
            <a:off x="1067105" y="10039198"/>
            <a:ext cx="2257654" cy="191110"/>
          </a:xfrm>
          <a:prstGeom prst="rect">
            <a:avLst/>
          </a:prstGeom>
          <a:noFill/>
          <a:ln/>
        </p:spPr>
        <p:txBody>
          <a:bodyPr wrap="square" lIns="0" tIns="0" rIns="0" bIns="0" rtlCol="0" anchor="ctr"/>
          <a:lstStyle/>
          <a:p>
            <a:pPr algn="l" indent="0" marL="0">
              <a:buNone/>
            </a:pPr>
            <a:r>
              <a:rPr lang="en-US" sz="1200" dirty="0">
                <a:solidFill>
                  <a:srgbClr val="4B5563"/>
                </a:solidFill>
                <a:latin typeface="Inter" pitchFamily="34" charset="0"/>
                <a:ea typeface="Inter" pitchFamily="34" charset="-122"/>
                <a:cs typeface="Inter" pitchFamily="34" charset="-120"/>
              </a:rPr>
              <a:t>无需显式分解UI理解与操作步骤</a:t>
            </a:r>
            <a:endParaRPr lang="en-US" sz="1200" dirty="0"/>
          </a:p>
        </p:txBody>
      </p:sp>
      <p:sp>
        <p:nvSpPr>
          <p:cNvPr id="63" name="Text 53"/>
          <p:cNvSpPr txBox="1"/>
          <p:nvPr/>
        </p:nvSpPr>
        <p:spPr>
          <a:xfrm>
            <a:off x="1067105" y="10267798"/>
            <a:ext cx="2848356" cy="191110"/>
          </a:xfrm>
          <a:prstGeom prst="rect">
            <a:avLst/>
          </a:prstGeom>
          <a:noFill/>
          <a:ln/>
        </p:spPr>
        <p:txBody>
          <a:bodyPr wrap="square" lIns="0" tIns="0" rIns="0" bIns="0" rtlCol="0" anchor="ctr"/>
          <a:lstStyle/>
          <a:p>
            <a:pPr algn="l" indent="0" marL="0">
              <a:buNone/>
            </a:pPr>
            <a:r>
              <a:rPr lang="en-US" sz="1200" dirty="0">
                <a:solidFill>
                  <a:srgbClr val="4B5563"/>
                </a:solidFill>
                <a:latin typeface="Inter" pitchFamily="34" charset="0"/>
                <a:ea typeface="Inter" pitchFamily="34" charset="-122"/>
                <a:cs typeface="Inter" pitchFamily="34" charset="-120"/>
              </a:rPr>
              <a:t>理解-规划-执行流程直接整合到模型参数</a:t>
            </a:r>
            <a:endParaRPr lang="en-US" sz="1200" dirty="0"/>
          </a:p>
        </p:txBody>
      </p:sp>
      <p:sp>
        <p:nvSpPr>
          <p:cNvPr id="64" name="Text 54"/>
          <p:cNvSpPr txBox="1"/>
          <p:nvPr/>
        </p:nvSpPr>
        <p:spPr>
          <a:xfrm>
            <a:off x="1067105" y="10496398"/>
            <a:ext cx="2714854" cy="191110"/>
          </a:xfrm>
          <a:prstGeom prst="rect">
            <a:avLst/>
          </a:prstGeom>
          <a:noFill/>
          <a:ln/>
        </p:spPr>
        <p:txBody>
          <a:bodyPr wrap="square" lIns="0" tIns="0" rIns="0" bIns="0" rtlCol="0" anchor="ctr"/>
          <a:lstStyle/>
          <a:p>
            <a:pPr algn="l" indent="0" marL="0">
              <a:buNone/>
            </a:pPr>
            <a:r>
              <a:rPr lang="en-US" sz="1200" dirty="0">
                <a:solidFill>
                  <a:srgbClr val="4B5563"/>
                </a:solidFill>
                <a:latin typeface="Inter" pitchFamily="34" charset="0"/>
                <a:ea typeface="Inter" pitchFamily="34" charset="-122"/>
                <a:cs typeface="Inter" pitchFamily="34" charset="-120"/>
              </a:rPr>
              <a:t>降低外部工程依赖，提高性能与兼容性</a:t>
            </a:r>
            <a:endParaRPr lang="en-US" sz="1200" dirty="0"/>
          </a:p>
        </p:txBody>
      </p:sp>
      <p:sp>
        <p:nvSpPr>
          <p:cNvPr id="65" name="Shape 55"/>
          <p:cNvSpPr/>
          <p:nvPr/>
        </p:nvSpPr>
        <p:spPr>
          <a:xfrm>
            <a:off x="866851" y="10791749"/>
            <a:ext cx="5115154" cy="552298"/>
          </a:xfrm>
          <a:prstGeom prst="roundRect">
            <a:avLst>
              <a:gd name="adj" fmla="val 11418"/>
            </a:avLst>
          </a:prstGeom>
          <a:solidFill>
            <a:srgbClr val="FFFFFF"/>
          </a:solidFill>
          <a:ln w="12700">
            <a:solidFill>
              <a:srgbClr val="F3F4F6"/>
            </a:solidFill>
            <a:prstDash val="solid"/>
          </a:ln>
        </p:spPr>
      </p:sp>
      <p:sp>
        <p:nvSpPr>
          <p:cNvPr id="66" name="Text 56"/>
          <p:cNvSpPr txBox="1"/>
          <p:nvPr/>
        </p:nvSpPr>
        <p:spPr>
          <a:xfrm>
            <a:off x="914400" y="10858500"/>
            <a:ext cx="905256" cy="191110"/>
          </a:xfrm>
          <a:prstGeom prst="rect">
            <a:avLst/>
          </a:prstGeom>
          <a:noFill/>
          <a:ln/>
        </p:spPr>
        <p:txBody>
          <a:bodyPr wrap="square" lIns="0" tIns="0" rIns="0" bIns="0" rtlCol="0" anchor="ctr"/>
          <a:lstStyle/>
          <a:p>
            <a:pPr algn="l" indent="0" marL="0">
              <a:buNone/>
            </a:pPr>
            <a:r>
              <a:rPr lang="en-US" sz="1200" dirty="0">
                <a:solidFill>
                  <a:srgbClr val="374151"/>
                </a:solidFill>
                <a:latin typeface="Inter" pitchFamily="34" charset="0"/>
                <a:ea typeface="Inter" pitchFamily="34" charset="-122"/>
                <a:cs typeface="Inter" pitchFamily="34" charset="-120"/>
              </a:rPr>
              <a:t>3. 技术挑战</a:t>
            </a:r>
            <a:endParaRPr lang="en-US" sz="1200" dirty="0"/>
          </a:p>
        </p:txBody>
      </p:sp>
      <p:sp>
        <p:nvSpPr>
          <p:cNvPr id="67" name="Text 57"/>
          <p:cNvSpPr txBox="1"/>
          <p:nvPr/>
        </p:nvSpPr>
        <p:spPr>
          <a:xfrm>
            <a:off x="914400" y="11087100"/>
            <a:ext cx="5000854" cy="191110"/>
          </a:xfrm>
          <a:prstGeom prst="rect">
            <a:avLst/>
          </a:prstGeom>
          <a:noFill/>
          <a:ln/>
        </p:spPr>
        <p:txBody>
          <a:bodyPr wrap="square" lIns="0" tIns="0" rIns="0" bIns="0" rtlCol="0" anchor="ctr"/>
          <a:lstStyle/>
          <a:p>
            <a:pPr algn="l" indent="0" marL="0">
              <a:buNone/>
            </a:pPr>
            <a:r>
              <a:rPr lang="en-US" sz="1200" dirty="0">
                <a:solidFill>
                  <a:srgbClr val="4B5563"/>
                </a:solidFill>
                <a:latin typeface="Inter" pitchFamily="34" charset="0"/>
                <a:ea typeface="Inter" pitchFamily="34" charset="-122"/>
                <a:cs typeface="Inter" pitchFamily="34" charset="-120"/>
              </a:rPr>
              <a:t>数据规模需求大、训练资源密集、安全边界确保、流畅交互体验的保证等</a:t>
            </a:r>
            <a:endParaRPr lang="en-US" sz="1200" dirty="0"/>
          </a:p>
        </p:txBody>
      </p:sp>
      <p:sp>
        <p:nvSpPr>
          <p:cNvPr id="68" name="Shape 58"/>
          <p:cNvSpPr/>
          <p:nvPr/>
        </p:nvSpPr>
        <p:spPr>
          <a:xfrm>
            <a:off x="6133795" y="1876349"/>
            <a:ext cx="5296205" cy="3619195"/>
          </a:xfrm>
          <a:prstGeom prst="rect">
            <a:avLst/>
          </a:prstGeom>
          <a:solidFill>
            <a:srgbClr val="EC4899">
              <a:alpha val="5000"/>
            </a:srgbClr>
          </a:solidFill>
          <a:ln/>
        </p:spPr>
      </p:sp>
      <p:sp>
        <p:nvSpPr>
          <p:cNvPr id="69" name="Shape 59"/>
          <p:cNvSpPr/>
          <p:nvPr/>
        </p:nvSpPr>
        <p:spPr>
          <a:xfrm>
            <a:off x="6133795" y="1876349"/>
            <a:ext cx="28346" cy="3619195"/>
          </a:xfrm>
          <a:prstGeom prst="rect">
            <a:avLst/>
          </a:prstGeom>
          <a:solidFill>
            <a:srgbClr val="EC4899"/>
          </a:solidFill>
          <a:ln/>
        </p:spPr>
      </p:sp>
      <p:sp>
        <p:nvSpPr>
          <p:cNvPr id="70" name="Text 60"/>
          <p:cNvSpPr txBox="1"/>
          <p:nvPr/>
        </p:nvSpPr>
        <p:spPr>
          <a:xfrm>
            <a:off x="6238951" y="1933956"/>
            <a:ext cx="1239012" cy="143561"/>
          </a:xfrm>
          <a:prstGeom prst="rect">
            <a:avLst/>
          </a:prstGeom>
          <a:noFill/>
          <a:ln/>
        </p:spPr>
        <p:txBody>
          <a:bodyPr wrap="square" lIns="0" tIns="0" rIns="0" bIns="0" rtlCol="0" anchor="ctr"/>
          <a:lstStyle/>
          <a:p>
            <a:pPr algn="l" indent="0" marL="0">
              <a:buNone/>
            </a:pPr>
            <a:r>
              <a:rPr lang="en-US" sz="900" b="1" dirty="0">
                <a:solidFill>
                  <a:srgbClr val="BE185D"/>
                </a:solidFill>
                <a:latin typeface="Inter" pitchFamily="34" charset="0"/>
                <a:ea typeface="Inter" pitchFamily="34" charset="-122"/>
                <a:cs typeface="Inter" pitchFamily="34" charset="-120"/>
              </a:rPr>
              <a:t>主要供应商与实现方案</a:t>
            </a:r>
            <a:endParaRPr lang="en-US" sz="900" dirty="0"/>
          </a:p>
        </p:txBody>
      </p:sp>
      <p:sp>
        <p:nvSpPr>
          <p:cNvPr id="71" name="Shape 61"/>
          <p:cNvSpPr/>
          <p:nvPr/>
        </p:nvSpPr>
        <p:spPr>
          <a:xfrm>
            <a:off x="6238951" y="2124151"/>
            <a:ext cx="5115154" cy="800100"/>
          </a:xfrm>
          <a:prstGeom prst="roundRect">
            <a:avLst>
              <a:gd name="adj" fmla="val 5442"/>
            </a:avLst>
          </a:prstGeom>
          <a:solidFill>
            <a:srgbClr val="FFFFFF"/>
          </a:solidFill>
          <a:ln w="12700">
            <a:solidFill>
              <a:srgbClr val="F3F4F6"/>
            </a:solidFill>
            <a:prstDash val="solid"/>
          </a:ln>
        </p:spPr>
      </p:sp>
      <p:sp>
        <p:nvSpPr>
          <p:cNvPr id="72" name="Text 62"/>
          <p:cNvSpPr txBox="1"/>
          <p:nvPr/>
        </p:nvSpPr>
        <p:spPr>
          <a:xfrm>
            <a:off x="6286500" y="2190902"/>
            <a:ext cx="1172261" cy="191110"/>
          </a:xfrm>
          <a:prstGeom prst="rect">
            <a:avLst/>
          </a:prstGeom>
          <a:noFill/>
          <a:ln/>
        </p:spPr>
        <p:txBody>
          <a:bodyPr wrap="square" lIns="0" tIns="0" rIns="0" bIns="0" rtlCol="0" anchor="ctr"/>
          <a:lstStyle/>
          <a:p>
            <a:pPr algn="l" indent="0" marL="0">
              <a:buNone/>
            </a:pPr>
            <a:r>
              <a:rPr lang="en-US" sz="1200" dirty="0">
                <a:solidFill>
                  <a:srgbClr val="DB2777"/>
                </a:solidFill>
                <a:latin typeface="Inter" pitchFamily="34" charset="0"/>
                <a:ea typeface="Inter" pitchFamily="34" charset="-122"/>
                <a:cs typeface="Inter" pitchFamily="34" charset="-120"/>
              </a:rPr>
              <a:t>Computer Use</a:t>
            </a:r>
            <a:endParaRPr lang="en-US" sz="1200" dirty="0"/>
          </a:p>
        </p:txBody>
      </p:sp>
      <p:sp>
        <p:nvSpPr>
          <p:cNvPr id="73" name="Shape 63"/>
          <p:cNvSpPr/>
          <p:nvPr/>
        </p:nvSpPr>
        <p:spPr>
          <a:xfrm>
            <a:off x="10620756" y="2247595"/>
            <a:ext cx="362102" cy="133502"/>
          </a:xfrm>
          <a:prstGeom prst="roundRect">
            <a:avLst>
              <a:gd name="adj" fmla="val 146771"/>
            </a:avLst>
          </a:prstGeom>
          <a:solidFill>
            <a:srgbClr val="FCE7F3"/>
          </a:solidFill>
          <a:ln/>
        </p:spPr>
      </p:sp>
      <p:sp>
        <p:nvSpPr>
          <p:cNvPr id="74" name="Text 64"/>
          <p:cNvSpPr txBox="1"/>
          <p:nvPr/>
        </p:nvSpPr>
        <p:spPr>
          <a:xfrm>
            <a:off x="10649102" y="2266798"/>
            <a:ext cx="381305" cy="96012"/>
          </a:xfrm>
          <a:prstGeom prst="rect">
            <a:avLst/>
          </a:prstGeom>
          <a:noFill/>
          <a:ln/>
        </p:spPr>
        <p:txBody>
          <a:bodyPr wrap="square" lIns="0" tIns="0" rIns="0" bIns="0" rtlCol="0" anchor="ctr"/>
          <a:lstStyle/>
          <a:p>
            <a:pPr algn="l" indent="0" marL="0">
              <a:buNone/>
            </a:pPr>
            <a:r>
              <a:rPr lang="en-US" sz="800" dirty="0">
                <a:solidFill>
                  <a:srgbClr val="BE185D"/>
                </a:solidFill>
                <a:latin typeface="Inter" pitchFamily="34" charset="0"/>
                <a:ea typeface="Inter" pitchFamily="34" charset="-122"/>
                <a:cs typeface="Inter" pitchFamily="34" charset="-120"/>
              </a:rPr>
              <a:t>市场领先</a:t>
            </a:r>
            <a:endParaRPr lang="en-US" sz="800" dirty="0"/>
          </a:p>
        </p:txBody>
      </p:sp>
      <p:sp>
        <p:nvSpPr>
          <p:cNvPr id="75" name="Shape 65"/>
          <p:cNvSpPr/>
          <p:nvPr/>
        </p:nvSpPr>
        <p:spPr>
          <a:xfrm>
            <a:off x="11001146" y="2247595"/>
            <a:ext cx="286207" cy="133502"/>
          </a:xfrm>
          <a:prstGeom prst="roundRect">
            <a:avLst>
              <a:gd name="adj" fmla="val 146771"/>
            </a:avLst>
          </a:prstGeom>
          <a:solidFill>
            <a:srgbClr val="D1FAE5"/>
          </a:solidFill>
          <a:ln/>
        </p:spPr>
      </p:sp>
      <p:sp>
        <p:nvSpPr>
          <p:cNvPr id="76" name="Text 66"/>
          <p:cNvSpPr txBox="1"/>
          <p:nvPr/>
        </p:nvSpPr>
        <p:spPr>
          <a:xfrm>
            <a:off x="11030407" y="2266798"/>
            <a:ext cx="305410" cy="96012"/>
          </a:xfrm>
          <a:prstGeom prst="rect">
            <a:avLst/>
          </a:prstGeom>
          <a:noFill/>
          <a:ln/>
        </p:spPr>
        <p:txBody>
          <a:bodyPr wrap="square" lIns="0" tIns="0" rIns="0" bIns="0" rtlCol="0" anchor="ctr"/>
          <a:lstStyle/>
          <a:p>
            <a:pPr algn="l" indent="0" marL="0">
              <a:buNone/>
            </a:pPr>
            <a:r>
              <a:rPr lang="en-US" sz="800" dirty="0">
                <a:solidFill>
                  <a:srgbClr val="047857"/>
                </a:solidFill>
                <a:latin typeface="Inter" pitchFamily="34" charset="0"/>
                <a:ea typeface="Inter" pitchFamily="34" charset="-122"/>
                <a:cs typeface="Inter" pitchFamily="34" charset="-120"/>
              </a:rPr>
              <a:t>高性能</a:t>
            </a:r>
            <a:endParaRPr lang="en-US" sz="800" dirty="0"/>
          </a:p>
        </p:txBody>
      </p:sp>
      <p:sp>
        <p:nvSpPr>
          <p:cNvPr id="77" name="Text 67"/>
          <p:cNvSpPr txBox="1"/>
          <p:nvPr/>
        </p:nvSpPr>
        <p:spPr>
          <a:xfrm>
            <a:off x="6286500" y="2438705"/>
            <a:ext cx="5086807" cy="419710"/>
          </a:xfrm>
          <a:prstGeom prst="rect">
            <a:avLst/>
          </a:prstGeom>
          <a:noFill/>
          <a:ln/>
        </p:spPr>
        <p:txBody>
          <a:bodyPr wrap="square" lIns="0" tIns="0" rIns="0" bIns="0" rtlCol="0" anchor="ctr"/>
          <a:lstStyle/>
          <a:p>
            <a:pPr algn="l" indent="0" marL="0">
              <a:buNone/>
            </a:pPr>
            <a:r>
              <a:rPr lang="en-US" sz="1200" dirty="0">
                <a:solidFill>
                  <a:srgbClr val="4B5563"/>
                </a:solidFill>
                <a:latin typeface="Inter" pitchFamily="34" charset="0"/>
                <a:ea typeface="Inter" pitchFamily="34" charset="-122"/>
                <a:cs typeface="Inter" pitchFamily="34" charset="-120"/>
              </a:rPr>
              <a:t>知名供应商提供的专业界面交互解决方案，API接口丰富，适配多种环境，提供企业级SLA保障和合规性支持。</a:t>
            </a:r>
            <a:endParaRPr lang="en-US" sz="1200" dirty="0"/>
          </a:p>
        </p:txBody>
      </p:sp>
      <p:sp>
        <p:nvSpPr>
          <p:cNvPr id="78" name="Shape 68"/>
          <p:cNvSpPr/>
          <p:nvPr/>
        </p:nvSpPr>
        <p:spPr>
          <a:xfrm>
            <a:off x="6238951" y="2962656"/>
            <a:ext cx="5115154" cy="800100"/>
          </a:xfrm>
          <a:prstGeom prst="roundRect">
            <a:avLst>
              <a:gd name="adj" fmla="val 5442"/>
            </a:avLst>
          </a:prstGeom>
          <a:solidFill>
            <a:srgbClr val="FFFFFF"/>
          </a:solidFill>
          <a:ln w="12700">
            <a:solidFill>
              <a:srgbClr val="F3F4F6"/>
            </a:solidFill>
            <a:prstDash val="solid"/>
          </a:ln>
        </p:spPr>
      </p:sp>
      <p:sp>
        <p:nvSpPr>
          <p:cNvPr id="79" name="Text 69"/>
          <p:cNvSpPr txBox="1"/>
          <p:nvPr/>
        </p:nvSpPr>
        <p:spPr>
          <a:xfrm>
            <a:off x="6286500" y="3029407"/>
            <a:ext cx="1924812" cy="191110"/>
          </a:xfrm>
          <a:prstGeom prst="rect">
            <a:avLst/>
          </a:prstGeom>
          <a:noFill/>
          <a:ln/>
        </p:spPr>
        <p:txBody>
          <a:bodyPr wrap="square" lIns="0" tIns="0" rIns="0" bIns="0" rtlCol="0" anchor="ctr"/>
          <a:lstStyle/>
          <a:p>
            <a:pPr algn="l" indent="0" marL="0">
              <a:buNone/>
            </a:pPr>
            <a:r>
              <a:rPr lang="en-US" sz="1200" dirty="0">
                <a:solidFill>
                  <a:srgbClr val="DB2777"/>
                </a:solidFill>
                <a:latin typeface="Inter" pitchFamily="34" charset="0"/>
                <a:ea typeface="Inter" pitchFamily="34" charset="-122"/>
                <a:cs typeface="Inter" pitchFamily="34" charset="-120"/>
              </a:rPr>
              <a:t>Anthropic Computer Use</a:t>
            </a:r>
            <a:endParaRPr lang="en-US" sz="1200" dirty="0"/>
          </a:p>
        </p:txBody>
      </p:sp>
      <p:sp>
        <p:nvSpPr>
          <p:cNvPr id="80" name="Shape 70"/>
          <p:cNvSpPr/>
          <p:nvPr/>
        </p:nvSpPr>
        <p:spPr>
          <a:xfrm>
            <a:off x="10498226" y="3086100"/>
            <a:ext cx="485546" cy="133502"/>
          </a:xfrm>
          <a:prstGeom prst="roundRect">
            <a:avLst>
              <a:gd name="adj" fmla="val 146771"/>
            </a:avLst>
          </a:prstGeom>
          <a:solidFill>
            <a:srgbClr val="FCE7F3"/>
          </a:solidFill>
          <a:ln/>
        </p:spPr>
      </p:sp>
      <p:sp>
        <p:nvSpPr>
          <p:cNvPr id="81" name="Text 71"/>
          <p:cNvSpPr txBox="1"/>
          <p:nvPr/>
        </p:nvSpPr>
        <p:spPr>
          <a:xfrm>
            <a:off x="10527487" y="3105302"/>
            <a:ext cx="505663" cy="96012"/>
          </a:xfrm>
          <a:prstGeom prst="rect">
            <a:avLst/>
          </a:prstGeom>
          <a:noFill/>
          <a:ln/>
        </p:spPr>
        <p:txBody>
          <a:bodyPr wrap="square" lIns="0" tIns="0" rIns="0" bIns="0" rtlCol="0" anchor="ctr"/>
          <a:lstStyle/>
          <a:p>
            <a:pPr algn="l" indent="0" marL="0">
              <a:buNone/>
            </a:pPr>
            <a:r>
              <a:rPr lang="en-US" sz="800" dirty="0">
                <a:solidFill>
                  <a:srgbClr val="BE185D"/>
                </a:solidFill>
                <a:latin typeface="Inter" pitchFamily="34" charset="0"/>
                <a:ea typeface="Inter" pitchFamily="34" charset="-122"/>
                <a:cs typeface="Inter" pitchFamily="34" charset="-120"/>
              </a:rPr>
              <a:t>闭源商业API</a:t>
            </a:r>
            <a:endParaRPr lang="en-US" sz="800" dirty="0"/>
          </a:p>
        </p:txBody>
      </p:sp>
      <p:sp>
        <p:nvSpPr>
          <p:cNvPr id="82" name="Shape 72"/>
          <p:cNvSpPr/>
          <p:nvPr/>
        </p:nvSpPr>
        <p:spPr>
          <a:xfrm>
            <a:off x="11001146" y="3086100"/>
            <a:ext cx="286207" cy="133502"/>
          </a:xfrm>
          <a:prstGeom prst="roundRect">
            <a:avLst>
              <a:gd name="adj" fmla="val 146771"/>
            </a:avLst>
          </a:prstGeom>
          <a:solidFill>
            <a:srgbClr val="D1FAE5"/>
          </a:solidFill>
          <a:ln/>
        </p:spPr>
      </p:sp>
      <p:sp>
        <p:nvSpPr>
          <p:cNvPr id="83" name="Text 73"/>
          <p:cNvSpPr txBox="1"/>
          <p:nvPr/>
        </p:nvSpPr>
        <p:spPr>
          <a:xfrm>
            <a:off x="11030407" y="3105302"/>
            <a:ext cx="305410" cy="96012"/>
          </a:xfrm>
          <a:prstGeom prst="rect">
            <a:avLst/>
          </a:prstGeom>
          <a:noFill/>
          <a:ln/>
        </p:spPr>
        <p:txBody>
          <a:bodyPr wrap="square" lIns="0" tIns="0" rIns="0" bIns="0" rtlCol="0" anchor="ctr"/>
          <a:lstStyle/>
          <a:p>
            <a:pPr algn="l" indent="0" marL="0">
              <a:buNone/>
            </a:pPr>
            <a:r>
              <a:rPr lang="en-US" sz="800" dirty="0">
                <a:solidFill>
                  <a:srgbClr val="047857"/>
                </a:solidFill>
                <a:latin typeface="Inter" pitchFamily="34" charset="0"/>
                <a:ea typeface="Inter" pitchFamily="34" charset="-122"/>
                <a:cs typeface="Inter" pitchFamily="34" charset="-120"/>
              </a:rPr>
              <a:t>高精度</a:t>
            </a:r>
            <a:endParaRPr lang="en-US" sz="800" dirty="0"/>
          </a:p>
        </p:txBody>
      </p:sp>
      <p:sp>
        <p:nvSpPr>
          <p:cNvPr id="84" name="Text 74"/>
          <p:cNvSpPr txBox="1"/>
          <p:nvPr/>
        </p:nvSpPr>
        <p:spPr>
          <a:xfrm>
            <a:off x="6286500" y="3276295"/>
            <a:ext cx="4944161" cy="419710"/>
          </a:xfrm>
          <a:prstGeom prst="rect">
            <a:avLst/>
          </a:prstGeom>
          <a:noFill/>
          <a:ln/>
        </p:spPr>
        <p:txBody>
          <a:bodyPr wrap="square" lIns="0" tIns="0" rIns="0" bIns="0" rtlCol="0" anchor="ctr"/>
          <a:lstStyle/>
          <a:p>
            <a:pPr algn="l" indent="0" marL="0">
              <a:buNone/>
            </a:pPr>
            <a:r>
              <a:rPr lang="en-US" sz="1200" dirty="0">
                <a:solidFill>
                  <a:srgbClr val="4B5563"/>
                </a:solidFill>
                <a:latin typeface="Inter" pitchFamily="34" charset="0"/>
                <a:ea typeface="Inter" pitchFamily="34" charset="-122"/>
                <a:cs typeface="Inter" pitchFamily="34" charset="-120"/>
              </a:rPr>
              <a:t>基于Claude 3.5的计算机交互能力，采用容器化隔离环境，提供API级集成，视觉理解精度高，适合企业级应用。</a:t>
            </a:r>
            <a:endParaRPr lang="en-US" sz="1200" dirty="0"/>
          </a:p>
        </p:txBody>
      </p:sp>
      <p:sp>
        <p:nvSpPr>
          <p:cNvPr id="85" name="Shape 75"/>
          <p:cNvSpPr/>
          <p:nvPr/>
        </p:nvSpPr>
        <p:spPr>
          <a:xfrm>
            <a:off x="6238951" y="3800246"/>
            <a:ext cx="5115154" cy="800100"/>
          </a:xfrm>
          <a:prstGeom prst="roundRect">
            <a:avLst>
              <a:gd name="adj" fmla="val 5442"/>
            </a:avLst>
          </a:prstGeom>
          <a:solidFill>
            <a:srgbClr val="FFFFFF"/>
          </a:solidFill>
          <a:ln w="12700">
            <a:solidFill>
              <a:srgbClr val="F3F4F6"/>
            </a:solidFill>
            <a:prstDash val="solid"/>
          </a:ln>
        </p:spPr>
      </p:sp>
      <p:sp>
        <p:nvSpPr>
          <p:cNvPr id="86" name="Text 76"/>
          <p:cNvSpPr txBox="1"/>
          <p:nvPr/>
        </p:nvSpPr>
        <p:spPr>
          <a:xfrm>
            <a:off x="6286500" y="3866998"/>
            <a:ext cx="886054" cy="191110"/>
          </a:xfrm>
          <a:prstGeom prst="rect">
            <a:avLst/>
          </a:prstGeom>
          <a:noFill/>
          <a:ln/>
        </p:spPr>
        <p:txBody>
          <a:bodyPr wrap="square" lIns="0" tIns="0" rIns="0" bIns="0" rtlCol="0" anchor="ctr"/>
          <a:lstStyle/>
          <a:p>
            <a:pPr algn="l" indent="0" marL="0">
              <a:buNone/>
            </a:pPr>
            <a:r>
              <a:rPr lang="en-US" sz="1200" dirty="0">
                <a:solidFill>
                  <a:srgbClr val="DB2777"/>
                </a:solidFill>
                <a:latin typeface="Inter" pitchFamily="34" charset="0"/>
                <a:ea typeface="Inter" pitchFamily="34" charset="-122"/>
                <a:cs typeface="Inter" pitchFamily="34" charset="-120"/>
              </a:rPr>
              <a:t>Playwright</a:t>
            </a:r>
            <a:endParaRPr lang="en-US" sz="1200" dirty="0"/>
          </a:p>
        </p:txBody>
      </p:sp>
      <p:sp>
        <p:nvSpPr>
          <p:cNvPr id="87" name="Shape 77"/>
          <p:cNvSpPr/>
          <p:nvPr/>
        </p:nvSpPr>
        <p:spPr>
          <a:xfrm>
            <a:off x="10620756" y="3924605"/>
            <a:ext cx="362102" cy="133502"/>
          </a:xfrm>
          <a:prstGeom prst="roundRect">
            <a:avLst>
              <a:gd name="adj" fmla="val 146771"/>
            </a:avLst>
          </a:prstGeom>
          <a:solidFill>
            <a:srgbClr val="DBEAFE"/>
          </a:solidFill>
          <a:ln/>
        </p:spPr>
      </p:sp>
      <p:sp>
        <p:nvSpPr>
          <p:cNvPr id="88" name="Text 78"/>
          <p:cNvSpPr txBox="1"/>
          <p:nvPr/>
        </p:nvSpPr>
        <p:spPr>
          <a:xfrm>
            <a:off x="10649102" y="3943807"/>
            <a:ext cx="381305" cy="96012"/>
          </a:xfrm>
          <a:prstGeom prst="rect">
            <a:avLst/>
          </a:prstGeom>
          <a:noFill/>
          <a:ln/>
        </p:spPr>
        <p:txBody>
          <a:bodyPr wrap="square" lIns="0" tIns="0" rIns="0" bIns="0" rtlCol="0" anchor="ctr"/>
          <a:lstStyle/>
          <a:p>
            <a:pPr algn="l" indent="0" marL="0">
              <a:buNone/>
            </a:pPr>
            <a:r>
              <a:rPr lang="en-US" sz="800" dirty="0">
                <a:solidFill>
                  <a:srgbClr val="1D4ED8"/>
                </a:solidFill>
                <a:latin typeface="Inter" pitchFamily="34" charset="0"/>
                <a:ea typeface="Inter" pitchFamily="34" charset="-122"/>
                <a:cs typeface="Inter" pitchFamily="34" charset="-120"/>
              </a:rPr>
              <a:t>开源框架</a:t>
            </a:r>
            <a:endParaRPr lang="en-US" sz="800" dirty="0"/>
          </a:p>
        </p:txBody>
      </p:sp>
      <p:sp>
        <p:nvSpPr>
          <p:cNvPr id="89" name="Shape 79"/>
          <p:cNvSpPr/>
          <p:nvPr/>
        </p:nvSpPr>
        <p:spPr>
          <a:xfrm>
            <a:off x="11001146" y="3924605"/>
            <a:ext cx="286207" cy="133502"/>
          </a:xfrm>
          <a:prstGeom prst="roundRect">
            <a:avLst>
              <a:gd name="adj" fmla="val 146771"/>
            </a:avLst>
          </a:prstGeom>
          <a:solidFill>
            <a:srgbClr val="FEF3C7"/>
          </a:solidFill>
          <a:ln/>
        </p:spPr>
      </p:sp>
      <p:sp>
        <p:nvSpPr>
          <p:cNvPr id="90" name="Text 80"/>
          <p:cNvSpPr txBox="1"/>
          <p:nvPr/>
        </p:nvSpPr>
        <p:spPr>
          <a:xfrm>
            <a:off x="11030407" y="3943807"/>
            <a:ext cx="305410" cy="96012"/>
          </a:xfrm>
          <a:prstGeom prst="rect">
            <a:avLst/>
          </a:prstGeom>
          <a:noFill/>
          <a:ln/>
        </p:spPr>
        <p:txBody>
          <a:bodyPr wrap="square" lIns="0" tIns="0" rIns="0" bIns="0" rtlCol="0" anchor="ctr"/>
          <a:lstStyle/>
          <a:p>
            <a:pPr algn="l" indent="0" marL="0">
              <a:buNone/>
            </a:pPr>
            <a:r>
              <a:rPr lang="en-US" sz="800" dirty="0">
                <a:solidFill>
                  <a:srgbClr val="B45309"/>
                </a:solidFill>
                <a:latin typeface="Inter" pitchFamily="34" charset="0"/>
                <a:ea typeface="Inter" pitchFamily="34" charset="-122"/>
                <a:cs typeface="Inter" pitchFamily="34" charset="-120"/>
              </a:rPr>
              <a:t>自动化</a:t>
            </a:r>
            <a:endParaRPr lang="en-US" sz="800" dirty="0"/>
          </a:p>
        </p:txBody>
      </p:sp>
      <p:sp>
        <p:nvSpPr>
          <p:cNvPr id="91" name="Text 81"/>
          <p:cNvSpPr txBox="1"/>
          <p:nvPr/>
        </p:nvSpPr>
        <p:spPr>
          <a:xfrm>
            <a:off x="6286500" y="4114800"/>
            <a:ext cx="5000854" cy="419710"/>
          </a:xfrm>
          <a:prstGeom prst="rect">
            <a:avLst/>
          </a:prstGeom>
          <a:noFill/>
          <a:ln/>
        </p:spPr>
        <p:txBody>
          <a:bodyPr wrap="square" lIns="0" tIns="0" rIns="0" bIns="0" rtlCol="0" anchor="ctr"/>
          <a:lstStyle/>
          <a:p>
            <a:pPr algn="l" indent="0" marL="0">
              <a:buNone/>
            </a:pPr>
            <a:r>
              <a:rPr lang="en-US" sz="1200" dirty="0">
                <a:solidFill>
                  <a:srgbClr val="4B5563"/>
                </a:solidFill>
                <a:latin typeface="Inter" pitchFamily="34" charset="0"/>
                <a:ea typeface="Inter" pitchFamily="34" charset="-122"/>
                <a:cs typeface="Inter" pitchFamily="34" charset="-120"/>
              </a:rPr>
              <a:t>微软开源的浏览器自动化框架，可与LLM集成实现网页交互能力，支持多浏览器环境，提供丰富的DOM操作API。</a:t>
            </a:r>
            <a:endParaRPr lang="en-US" sz="1200" dirty="0"/>
          </a:p>
        </p:txBody>
      </p:sp>
      <p:sp>
        <p:nvSpPr>
          <p:cNvPr id="92" name="Shape 82"/>
          <p:cNvSpPr/>
          <p:nvPr/>
        </p:nvSpPr>
        <p:spPr>
          <a:xfrm>
            <a:off x="6238951" y="4638751"/>
            <a:ext cx="5115154" cy="800100"/>
          </a:xfrm>
          <a:prstGeom prst="roundRect">
            <a:avLst>
              <a:gd name="adj" fmla="val 5442"/>
            </a:avLst>
          </a:prstGeom>
          <a:solidFill>
            <a:srgbClr val="FFFFFF"/>
          </a:solidFill>
          <a:ln w="12700">
            <a:solidFill>
              <a:srgbClr val="F3F4F6"/>
            </a:solidFill>
            <a:prstDash val="solid"/>
          </a:ln>
        </p:spPr>
      </p:sp>
      <p:sp>
        <p:nvSpPr>
          <p:cNvPr id="93" name="Text 83"/>
          <p:cNvSpPr txBox="1"/>
          <p:nvPr/>
        </p:nvSpPr>
        <p:spPr>
          <a:xfrm>
            <a:off x="6286500" y="4705502"/>
            <a:ext cx="1038758" cy="191110"/>
          </a:xfrm>
          <a:prstGeom prst="rect">
            <a:avLst/>
          </a:prstGeom>
          <a:noFill/>
          <a:ln/>
        </p:spPr>
        <p:txBody>
          <a:bodyPr wrap="square" lIns="0" tIns="0" rIns="0" bIns="0" rtlCol="0" anchor="ctr"/>
          <a:lstStyle/>
          <a:p>
            <a:pPr algn="l" indent="0" marL="0">
              <a:buNone/>
            </a:pPr>
            <a:r>
              <a:rPr lang="en-US" sz="1200" dirty="0">
                <a:solidFill>
                  <a:srgbClr val="DB2777"/>
                </a:solidFill>
                <a:latin typeface="Inter" pitchFamily="34" charset="0"/>
                <a:ea typeface="Inter" pitchFamily="34" charset="-122"/>
                <a:cs typeface="Inter" pitchFamily="34" charset="-120"/>
              </a:rPr>
              <a:t>自研开源方案</a:t>
            </a:r>
            <a:endParaRPr lang="en-US" sz="1200" dirty="0"/>
          </a:p>
        </p:txBody>
      </p:sp>
      <p:sp>
        <p:nvSpPr>
          <p:cNvPr id="94" name="Shape 84"/>
          <p:cNvSpPr/>
          <p:nvPr/>
        </p:nvSpPr>
        <p:spPr>
          <a:xfrm>
            <a:off x="10543946" y="4762195"/>
            <a:ext cx="362102" cy="133502"/>
          </a:xfrm>
          <a:prstGeom prst="roundRect">
            <a:avLst>
              <a:gd name="adj" fmla="val 146771"/>
            </a:avLst>
          </a:prstGeom>
          <a:solidFill>
            <a:srgbClr val="DBEAFE"/>
          </a:solidFill>
          <a:ln/>
        </p:spPr>
      </p:sp>
      <p:sp>
        <p:nvSpPr>
          <p:cNvPr id="95" name="Text 85"/>
          <p:cNvSpPr txBox="1"/>
          <p:nvPr/>
        </p:nvSpPr>
        <p:spPr>
          <a:xfrm>
            <a:off x="10573207" y="4781398"/>
            <a:ext cx="381305" cy="96012"/>
          </a:xfrm>
          <a:prstGeom prst="rect">
            <a:avLst/>
          </a:prstGeom>
          <a:noFill/>
          <a:ln/>
        </p:spPr>
        <p:txBody>
          <a:bodyPr wrap="square" lIns="0" tIns="0" rIns="0" bIns="0" rtlCol="0" anchor="ctr"/>
          <a:lstStyle/>
          <a:p>
            <a:pPr algn="l" indent="0" marL="0">
              <a:buNone/>
            </a:pPr>
            <a:r>
              <a:rPr lang="en-US" sz="800" dirty="0">
                <a:solidFill>
                  <a:srgbClr val="1D4ED8"/>
                </a:solidFill>
                <a:latin typeface="Inter" pitchFamily="34" charset="0"/>
                <a:ea typeface="Inter" pitchFamily="34" charset="-122"/>
                <a:cs typeface="Inter" pitchFamily="34" charset="-120"/>
              </a:rPr>
              <a:t>开源模型</a:t>
            </a:r>
            <a:endParaRPr lang="en-US" sz="800" dirty="0"/>
          </a:p>
        </p:txBody>
      </p:sp>
      <p:sp>
        <p:nvSpPr>
          <p:cNvPr id="96" name="Shape 86"/>
          <p:cNvSpPr/>
          <p:nvPr/>
        </p:nvSpPr>
        <p:spPr>
          <a:xfrm>
            <a:off x="10925251" y="4762195"/>
            <a:ext cx="362102" cy="133502"/>
          </a:xfrm>
          <a:prstGeom prst="roundRect">
            <a:avLst>
              <a:gd name="adj" fmla="val 146771"/>
            </a:avLst>
          </a:prstGeom>
          <a:solidFill>
            <a:srgbClr val="D1FAE5"/>
          </a:solidFill>
          <a:ln/>
        </p:spPr>
      </p:sp>
      <p:sp>
        <p:nvSpPr>
          <p:cNvPr id="97" name="Text 87"/>
          <p:cNvSpPr txBox="1"/>
          <p:nvPr/>
        </p:nvSpPr>
        <p:spPr>
          <a:xfrm>
            <a:off x="10953598" y="4781398"/>
            <a:ext cx="381305" cy="96012"/>
          </a:xfrm>
          <a:prstGeom prst="rect">
            <a:avLst/>
          </a:prstGeom>
          <a:noFill/>
          <a:ln/>
        </p:spPr>
        <p:txBody>
          <a:bodyPr wrap="square" lIns="0" tIns="0" rIns="0" bIns="0" rtlCol="0" anchor="ctr"/>
          <a:lstStyle/>
          <a:p>
            <a:pPr algn="l" indent="0" marL="0">
              <a:buNone/>
            </a:pPr>
            <a:r>
              <a:rPr lang="en-US" sz="800" dirty="0">
                <a:solidFill>
                  <a:srgbClr val="047857"/>
                </a:solidFill>
                <a:latin typeface="Inter" pitchFamily="34" charset="0"/>
                <a:ea typeface="Inter" pitchFamily="34" charset="-122"/>
                <a:cs typeface="Inter" pitchFamily="34" charset="-120"/>
              </a:rPr>
              <a:t>成本优化</a:t>
            </a:r>
            <a:endParaRPr lang="en-US" sz="800" dirty="0"/>
          </a:p>
        </p:txBody>
      </p:sp>
      <p:sp>
        <p:nvSpPr>
          <p:cNvPr id="98" name="Text 88"/>
          <p:cNvSpPr txBox="1"/>
          <p:nvPr/>
        </p:nvSpPr>
        <p:spPr>
          <a:xfrm>
            <a:off x="6286500" y="4953305"/>
            <a:ext cx="5134356" cy="419710"/>
          </a:xfrm>
          <a:prstGeom prst="rect">
            <a:avLst/>
          </a:prstGeom>
          <a:noFill/>
          <a:ln/>
        </p:spPr>
        <p:txBody>
          <a:bodyPr wrap="square" lIns="0" tIns="0" rIns="0" bIns="0" rtlCol="0" anchor="ctr"/>
          <a:lstStyle/>
          <a:p>
            <a:pPr algn="l" indent="0" marL="0">
              <a:buNone/>
            </a:pPr>
            <a:r>
              <a:rPr lang="en-US" sz="1200" dirty="0">
                <a:solidFill>
                  <a:srgbClr val="4B5563"/>
                </a:solidFill>
                <a:latin typeface="Inter" pitchFamily="34" charset="0"/>
                <a:ea typeface="Inter" pitchFamily="34" charset="-122"/>
                <a:cs typeface="Inter" pitchFamily="34" charset="-120"/>
              </a:rPr>
              <a:t>基于开源LLM模型(如Llama 3)与开源CV模型构建的自主UI交互系统，可控性强，适合特定场景定制化需求。</a:t>
            </a:r>
            <a:endParaRPr lang="en-US" sz="1200" dirty="0"/>
          </a:p>
        </p:txBody>
      </p:sp>
      <p:sp>
        <p:nvSpPr>
          <p:cNvPr id="99" name="Shape 89"/>
          <p:cNvSpPr/>
          <p:nvPr/>
        </p:nvSpPr>
        <p:spPr>
          <a:xfrm>
            <a:off x="6133795" y="5609844"/>
            <a:ext cx="5296205" cy="2667305"/>
          </a:xfrm>
          <a:prstGeom prst="roundRect">
            <a:avLst>
              <a:gd name="adj" fmla="val 979"/>
            </a:avLst>
          </a:prstGeom>
          <a:solidFill>
            <a:srgbClr val="FFFFFF"/>
          </a:solidFill>
          <a:ln w="12700">
            <a:solidFill>
              <a:srgbClr val="E5E7EB"/>
            </a:solidFill>
            <a:prstDash val="solid"/>
          </a:ln>
        </p:spPr>
      </p:sp>
      <p:sp>
        <p:nvSpPr>
          <p:cNvPr id="100" name="Text 90"/>
          <p:cNvSpPr txBox="1"/>
          <p:nvPr/>
        </p:nvSpPr>
        <p:spPr>
          <a:xfrm>
            <a:off x="6200546" y="5676595"/>
            <a:ext cx="1124712" cy="143561"/>
          </a:xfrm>
          <a:prstGeom prst="rect">
            <a:avLst/>
          </a:prstGeom>
          <a:noFill/>
          <a:ln/>
        </p:spPr>
        <p:txBody>
          <a:bodyPr wrap="square" lIns="0" tIns="0" rIns="0" bIns="0" rtlCol="0" anchor="ctr"/>
          <a:lstStyle/>
          <a:p>
            <a:pPr algn="l" indent="0" marL="0">
              <a:buNone/>
            </a:pPr>
            <a:r>
              <a:rPr lang="en-US" sz="900" b="1" dirty="0">
                <a:solidFill>
                  <a:srgbClr val="374151"/>
                </a:solidFill>
                <a:latin typeface="Inter" pitchFamily="34" charset="0"/>
                <a:ea typeface="Inter" pitchFamily="34" charset="-122"/>
                <a:cs typeface="Inter" pitchFamily="34" charset="-120"/>
              </a:rPr>
              <a:t>核心能力与应用场景</a:t>
            </a:r>
            <a:endParaRPr lang="en-US" sz="900" dirty="0"/>
          </a:p>
        </p:txBody>
      </p:sp>
      <p:sp>
        <p:nvSpPr>
          <p:cNvPr id="101" name="Shape 91"/>
          <p:cNvSpPr/>
          <p:nvPr/>
        </p:nvSpPr>
        <p:spPr>
          <a:xfrm>
            <a:off x="6200546" y="5848502"/>
            <a:ext cx="2562149" cy="590702"/>
          </a:xfrm>
          <a:prstGeom prst="roundRect">
            <a:avLst>
              <a:gd name="adj" fmla="val 9987"/>
            </a:avLst>
          </a:prstGeom>
          <a:noFill/>
          <a:ln w="12700">
            <a:solidFill>
              <a:srgbClr val="E5E7EB"/>
            </a:solidFill>
            <a:prstDash val="solid"/>
          </a:ln>
        </p:spPr>
      </p:sp>
      <p:sp>
        <p:nvSpPr>
          <p:cNvPr id="102" name="Shape 92"/>
          <p:cNvSpPr/>
          <p:nvPr/>
        </p:nvSpPr>
        <p:spPr>
          <a:xfrm>
            <a:off x="6258154" y="5934456"/>
            <a:ext cx="171907" cy="171907"/>
          </a:xfrm>
          <a:prstGeom prst="ellipse">
            <a:avLst/>
          </a:prstGeom>
          <a:solidFill>
            <a:srgbClr val="DBEAFE"/>
          </a:solidFill>
          <a:ln/>
        </p:spPr>
      </p:sp>
      <p:pic>
        <p:nvPicPr>
          <p:cNvPr id="103" name="Image 8" descr="preencoded.png">    </p:cNvPr>
          <p:cNvPicPr>
            <a:picLocks noChangeAspect="1"/>
          </p:cNvPicPr>
          <p:nvPr/>
        </p:nvPicPr>
        <p:blipFill>
          <a:blip r:embed="rId9"/>
          <a:srcRect l="0" r="0" t="0" b="0"/>
          <a:stretch/>
        </p:blipFill>
        <p:spPr>
          <a:xfrm>
            <a:off x="6267298" y="5943600"/>
            <a:ext cx="152705" cy="152705"/>
          </a:xfrm>
          <a:prstGeom prst="rect">
            <a:avLst/>
          </a:prstGeom>
        </p:spPr>
      </p:pic>
      <p:sp>
        <p:nvSpPr>
          <p:cNvPr id="104" name="Text 93"/>
          <p:cNvSpPr txBox="1"/>
          <p:nvPr/>
        </p:nvSpPr>
        <p:spPr>
          <a:xfrm>
            <a:off x="6476695" y="5924398"/>
            <a:ext cx="1191463" cy="191110"/>
          </a:xfrm>
          <a:prstGeom prst="rect">
            <a:avLst/>
          </a:prstGeom>
          <a:noFill/>
          <a:ln/>
        </p:spPr>
        <p:txBody>
          <a:bodyPr wrap="square" lIns="0" tIns="0" rIns="0" bIns="0" rtlCol="0" anchor="ctr"/>
          <a:lstStyle/>
          <a:p>
            <a:pPr algn="l" indent="0" marL="0">
              <a:buNone/>
            </a:pPr>
            <a:r>
              <a:rPr lang="en-US" sz="1200" dirty="0">
                <a:solidFill>
                  <a:srgbClr val="374151"/>
                </a:solidFill>
                <a:latin typeface="Inter" pitchFamily="34" charset="0"/>
                <a:ea typeface="Inter" pitchFamily="34" charset="-122"/>
                <a:cs typeface="Inter" pitchFamily="34" charset="-120"/>
              </a:rPr>
              <a:t>网页自动化操作</a:t>
            </a:r>
            <a:endParaRPr lang="en-US" sz="1200" dirty="0"/>
          </a:p>
        </p:txBody>
      </p:sp>
      <p:sp>
        <p:nvSpPr>
          <p:cNvPr id="105" name="Text 94"/>
          <p:cNvSpPr txBox="1"/>
          <p:nvPr/>
        </p:nvSpPr>
        <p:spPr>
          <a:xfrm>
            <a:off x="6258154" y="6172200"/>
            <a:ext cx="2563063" cy="191110"/>
          </a:xfrm>
          <a:prstGeom prst="rect">
            <a:avLst/>
          </a:prstGeom>
          <a:noFill/>
          <a:ln/>
        </p:spPr>
        <p:txBody>
          <a:bodyPr wrap="square" lIns="0" tIns="0" rIns="0" bIns="0" rtlCol="0" anchor="ctr"/>
          <a:lstStyle/>
          <a:p>
            <a:pPr algn="l" indent="0" marL="0">
              <a:buNone/>
            </a:pPr>
            <a:r>
              <a:rPr lang="en-US" sz="1200" dirty="0">
                <a:solidFill>
                  <a:srgbClr val="4B5563"/>
                </a:solidFill>
                <a:latin typeface="Inter" pitchFamily="34" charset="0"/>
                <a:ea typeface="Inter" pitchFamily="34" charset="-122"/>
                <a:cs typeface="Inter" pitchFamily="34" charset="-120"/>
              </a:rPr>
              <a:t>浏览、填表、点击、滚动、数据提取</a:t>
            </a:r>
            <a:endParaRPr lang="en-US" sz="1200" dirty="0"/>
          </a:p>
        </p:txBody>
      </p:sp>
      <p:sp>
        <p:nvSpPr>
          <p:cNvPr id="106" name="Shape 95"/>
          <p:cNvSpPr/>
          <p:nvPr/>
        </p:nvSpPr>
        <p:spPr>
          <a:xfrm>
            <a:off x="8801100" y="5848502"/>
            <a:ext cx="2562149" cy="590702"/>
          </a:xfrm>
          <a:prstGeom prst="roundRect">
            <a:avLst>
              <a:gd name="adj" fmla="val 9987"/>
            </a:avLst>
          </a:prstGeom>
          <a:noFill/>
          <a:ln w="12700">
            <a:solidFill>
              <a:srgbClr val="E5E7EB"/>
            </a:solidFill>
            <a:prstDash val="solid"/>
          </a:ln>
        </p:spPr>
      </p:sp>
      <p:sp>
        <p:nvSpPr>
          <p:cNvPr id="107" name="Shape 96"/>
          <p:cNvSpPr/>
          <p:nvPr/>
        </p:nvSpPr>
        <p:spPr>
          <a:xfrm>
            <a:off x="8858707" y="5934456"/>
            <a:ext cx="171907" cy="171907"/>
          </a:xfrm>
          <a:prstGeom prst="ellipse">
            <a:avLst/>
          </a:prstGeom>
          <a:solidFill>
            <a:srgbClr val="D1FAE5"/>
          </a:solidFill>
          <a:ln/>
        </p:spPr>
      </p:sp>
      <p:pic>
        <p:nvPicPr>
          <p:cNvPr id="108" name="Image 9" descr="preencoded.png">    </p:cNvPr>
          <p:cNvPicPr>
            <a:picLocks noChangeAspect="1"/>
          </p:cNvPicPr>
          <p:nvPr/>
        </p:nvPicPr>
        <p:blipFill>
          <a:blip r:embed="rId10"/>
          <a:srcRect l="0" r="0" t="-100" b="-100"/>
          <a:stretch/>
        </p:blipFill>
        <p:spPr>
          <a:xfrm>
            <a:off x="8887054" y="5943600"/>
            <a:ext cx="114300" cy="152705"/>
          </a:xfrm>
          <a:prstGeom prst="rect">
            <a:avLst/>
          </a:prstGeom>
        </p:spPr>
      </p:pic>
      <p:sp>
        <p:nvSpPr>
          <p:cNvPr id="109" name="Text 97"/>
          <p:cNvSpPr txBox="1"/>
          <p:nvPr/>
        </p:nvSpPr>
        <p:spPr>
          <a:xfrm>
            <a:off x="9077249" y="5924398"/>
            <a:ext cx="734263" cy="191110"/>
          </a:xfrm>
          <a:prstGeom prst="rect">
            <a:avLst/>
          </a:prstGeom>
          <a:noFill/>
          <a:ln/>
        </p:spPr>
        <p:txBody>
          <a:bodyPr wrap="square" lIns="0" tIns="0" rIns="0" bIns="0" rtlCol="0" anchor="ctr"/>
          <a:lstStyle/>
          <a:p>
            <a:pPr algn="l" indent="0" marL="0">
              <a:buNone/>
            </a:pPr>
            <a:r>
              <a:rPr lang="en-US" sz="1200" dirty="0">
                <a:solidFill>
                  <a:srgbClr val="374151"/>
                </a:solidFill>
                <a:latin typeface="Inter" pitchFamily="34" charset="0"/>
                <a:ea typeface="Inter" pitchFamily="34" charset="-122"/>
                <a:cs typeface="Inter" pitchFamily="34" charset="-120"/>
              </a:rPr>
              <a:t>文档处理</a:t>
            </a:r>
            <a:endParaRPr lang="en-US" sz="1200" dirty="0"/>
          </a:p>
        </p:txBody>
      </p:sp>
      <p:sp>
        <p:nvSpPr>
          <p:cNvPr id="110" name="Text 98"/>
          <p:cNvSpPr txBox="1"/>
          <p:nvPr/>
        </p:nvSpPr>
        <p:spPr>
          <a:xfrm>
            <a:off x="8858707" y="6172200"/>
            <a:ext cx="2105863" cy="191110"/>
          </a:xfrm>
          <a:prstGeom prst="rect">
            <a:avLst/>
          </a:prstGeom>
          <a:noFill/>
          <a:ln/>
        </p:spPr>
        <p:txBody>
          <a:bodyPr wrap="square" lIns="0" tIns="0" rIns="0" bIns="0" rtlCol="0" anchor="ctr"/>
          <a:lstStyle/>
          <a:p>
            <a:pPr algn="l" indent="0" marL="0">
              <a:buNone/>
            </a:pPr>
            <a:r>
              <a:rPr lang="en-US" sz="1200" dirty="0">
                <a:solidFill>
                  <a:srgbClr val="4B5563"/>
                </a:solidFill>
                <a:latin typeface="Inter" pitchFamily="34" charset="0"/>
                <a:ea typeface="Inter" pitchFamily="34" charset="-122"/>
                <a:cs typeface="Inter" pitchFamily="34" charset="-120"/>
              </a:rPr>
              <a:t>编辑、格式化、批量处理文档</a:t>
            </a:r>
            <a:endParaRPr lang="en-US" sz="1200" dirty="0"/>
          </a:p>
        </p:txBody>
      </p:sp>
      <p:sp>
        <p:nvSpPr>
          <p:cNvPr id="111" name="Shape 99"/>
          <p:cNvSpPr/>
          <p:nvPr/>
        </p:nvSpPr>
        <p:spPr>
          <a:xfrm>
            <a:off x="6200546" y="6476695"/>
            <a:ext cx="2562149" cy="590702"/>
          </a:xfrm>
          <a:prstGeom prst="roundRect">
            <a:avLst>
              <a:gd name="adj" fmla="val 9987"/>
            </a:avLst>
          </a:prstGeom>
          <a:noFill/>
          <a:ln w="12700">
            <a:solidFill>
              <a:srgbClr val="E5E7EB"/>
            </a:solidFill>
            <a:prstDash val="solid"/>
          </a:ln>
        </p:spPr>
      </p:sp>
      <p:sp>
        <p:nvSpPr>
          <p:cNvPr id="112" name="Shape 100"/>
          <p:cNvSpPr/>
          <p:nvPr/>
        </p:nvSpPr>
        <p:spPr>
          <a:xfrm>
            <a:off x="6258154" y="6562649"/>
            <a:ext cx="171907" cy="171907"/>
          </a:xfrm>
          <a:prstGeom prst="ellipse">
            <a:avLst/>
          </a:prstGeom>
          <a:solidFill>
            <a:srgbClr val="FEF3C7"/>
          </a:solidFill>
          <a:ln/>
        </p:spPr>
      </p:sp>
      <p:pic>
        <p:nvPicPr>
          <p:cNvPr id="113" name="Image 10" descr="preencoded.png">    </p:cNvPr>
          <p:cNvPicPr>
            <a:picLocks noChangeAspect="1"/>
          </p:cNvPicPr>
          <p:nvPr/>
        </p:nvPicPr>
        <p:blipFill>
          <a:blip r:embed="rId11"/>
          <a:srcRect l="0" r="0" t="-180" b="-180"/>
          <a:stretch/>
        </p:blipFill>
        <p:spPr>
          <a:xfrm>
            <a:off x="6248095" y="6572707"/>
            <a:ext cx="190195" cy="152705"/>
          </a:xfrm>
          <a:prstGeom prst="rect">
            <a:avLst/>
          </a:prstGeom>
        </p:spPr>
      </p:pic>
      <p:sp>
        <p:nvSpPr>
          <p:cNvPr id="114" name="Text 101"/>
          <p:cNvSpPr txBox="1"/>
          <p:nvPr/>
        </p:nvSpPr>
        <p:spPr>
          <a:xfrm>
            <a:off x="6476695" y="6553505"/>
            <a:ext cx="734263" cy="191110"/>
          </a:xfrm>
          <a:prstGeom prst="rect">
            <a:avLst/>
          </a:prstGeom>
          <a:noFill/>
          <a:ln/>
        </p:spPr>
        <p:txBody>
          <a:bodyPr wrap="square" lIns="0" tIns="0" rIns="0" bIns="0" rtlCol="0" anchor="ctr"/>
          <a:lstStyle/>
          <a:p>
            <a:pPr algn="l" indent="0" marL="0">
              <a:buNone/>
            </a:pPr>
            <a:r>
              <a:rPr lang="en-US" sz="1200" dirty="0">
                <a:solidFill>
                  <a:srgbClr val="374151"/>
                </a:solidFill>
                <a:latin typeface="Inter" pitchFamily="34" charset="0"/>
                <a:ea typeface="Inter" pitchFamily="34" charset="-122"/>
                <a:cs typeface="Inter" pitchFamily="34" charset="-120"/>
              </a:rPr>
              <a:t>软件操作</a:t>
            </a:r>
            <a:endParaRPr lang="en-US" sz="1200" dirty="0"/>
          </a:p>
        </p:txBody>
      </p:sp>
      <p:sp>
        <p:nvSpPr>
          <p:cNvPr id="115" name="Text 102"/>
          <p:cNvSpPr txBox="1"/>
          <p:nvPr/>
        </p:nvSpPr>
        <p:spPr>
          <a:xfrm>
            <a:off x="6258154" y="6801307"/>
            <a:ext cx="2563063" cy="191110"/>
          </a:xfrm>
          <a:prstGeom prst="rect">
            <a:avLst/>
          </a:prstGeom>
          <a:noFill/>
          <a:ln/>
        </p:spPr>
        <p:txBody>
          <a:bodyPr wrap="square" lIns="0" tIns="0" rIns="0" bIns="0" rtlCol="0" anchor="ctr"/>
          <a:lstStyle/>
          <a:p>
            <a:pPr algn="l" indent="0" marL="0">
              <a:buNone/>
            </a:pPr>
            <a:r>
              <a:rPr lang="en-US" sz="1200" dirty="0">
                <a:solidFill>
                  <a:srgbClr val="4B5563"/>
                </a:solidFill>
                <a:latin typeface="Inter" pitchFamily="34" charset="0"/>
                <a:ea typeface="Inter" pitchFamily="34" charset="-122"/>
                <a:cs typeface="Inter" pitchFamily="34" charset="-120"/>
              </a:rPr>
              <a:t>控制各类软件界面、执行复杂操作流</a:t>
            </a:r>
            <a:endParaRPr lang="en-US" sz="1200" dirty="0"/>
          </a:p>
        </p:txBody>
      </p:sp>
      <p:sp>
        <p:nvSpPr>
          <p:cNvPr id="116" name="Shape 103"/>
          <p:cNvSpPr/>
          <p:nvPr/>
        </p:nvSpPr>
        <p:spPr>
          <a:xfrm>
            <a:off x="8801100" y="6476695"/>
            <a:ext cx="2562149" cy="590702"/>
          </a:xfrm>
          <a:prstGeom prst="roundRect">
            <a:avLst>
              <a:gd name="adj" fmla="val 9987"/>
            </a:avLst>
          </a:prstGeom>
          <a:noFill/>
          <a:ln w="12700">
            <a:solidFill>
              <a:srgbClr val="E5E7EB"/>
            </a:solidFill>
            <a:prstDash val="solid"/>
          </a:ln>
        </p:spPr>
      </p:sp>
      <p:sp>
        <p:nvSpPr>
          <p:cNvPr id="117" name="Shape 104"/>
          <p:cNvSpPr/>
          <p:nvPr/>
        </p:nvSpPr>
        <p:spPr>
          <a:xfrm>
            <a:off x="8858707" y="6562649"/>
            <a:ext cx="171907" cy="171907"/>
          </a:xfrm>
          <a:prstGeom prst="ellipse">
            <a:avLst/>
          </a:prstGeom>
          <a:solidFill>
            <a:srgbClr val="EDE9FE"/>
          </a:solidFill>
          <a:ln/>
        </p:spPr>
      </p:sp>
      <p:pic>
        <p:nvPicPr>
          <p:cNvPr id="118" name="Image 11" descr="preencoded.png">    </p:cNvPr>
          <p:cNvPicPr>
            <a:picLocks noChangeAspect="1"/>
          </p:cNvPicPr>
          <p:nvPr/>
        </p:nvPicPr>
        <p:blipFill>
          <a:blip r:embed="rId12"/>
          <a:srcRect l="0" r="0" t="0" b="0"/>
          <a:stretch/>
        </p:blipFill>
        <p:spPr>
          <a:xfrm>
            <a:off x="8867851" y="6572707"/>
            <a:ext cx="152705" cy="152705"/>
          </a:xfrm>
          <a:prstGeom prst="rect">
            <a:avLst/>
          </a:prstGeom>
        </p:spPr>
      </p:pic>
      <p:sp>
        <p:nvSpPr>
          <p:cNvPr id="119" name="Text 105"/>
          <p:cNvSpPr txBox="1"/>
          <p:nvPr/>
        </p:nvSpPr>
        <p:spPr>
          <a:xfrm>
            <a:off x="9077249" y="6553505"/>
            <a:ext cx="1191463" cy="191110"/>
          </a:xfrm>
          <a:prstGeom prst="rect">
            <a:avLst/>
          </a:prstGeom>
          <a:noFill/>
          <a:ln/>
        </p:spPr>
        <p:txBody>
          <a:bodyPr wrap="square" lIns="0" tIns="0" rIns="0" bIns="0" rtlCol="0" anchor="ctr"/>
          <a:lstStyle/>
          <a:p>
            <a:pPr algn="l" indent="0" marL="0">
              <a:buNone/>
            </a:pPr>
            <a:r>
              <a:rPr lang="en-US" sz="1200" dirty="0">
                <a:solidFill>
                  <a:srgbClr val="374151"/>
                </a:solidFill>
                <a:latin typeface="Inter" pitchFamily="34" charset="0"/>
                <a:ea typeface="Inter" pitchFamily="34" charset="-122"/>
                <a:cs typeface="Inter" pitchFamily="34" charset="-120"/>
              </a:rPr>
              <a:t>数据分析工作流</a:t>
            </a:r>
            <a:endParaRPr lang="en-US" sz="1200" dirty="0"/>
          </a:p>
        </p:txBody>
      </p:sp>
      <p:sp>
        <p:nvSpPr>
          <p:cNvPr id="120" name="Text 106"/>
          <p:cNvSpPr txBox="1"/>
          <p:nvPr/>
        </p:nvSpPr>
        <p:spPr>
          <a:xfrm>
            <a:off x="8858707" y="6801307"/>
            <a:ext cx="1953158" cy="191110"/>
          </a:xfrm>
          <a:prstGeom prst="rect">
            <a:avLst/>
          </a:prstGeom>
          <a:noFill/>
          <a:ln/>
        </p:spPr>
        <p:txBody>
          <a:bodyPr wrap="square" lIns="0" tIns="0" rIns="0" bIns="0" rtlCol="0" anchor="ctr"/>
          <a:lstStyle/>
          <a:p>
            <a:pPr algn="l" indent="0" marL="0">
              <a:buNone/>
            </a:pPr>
            <a:r>
              <a:rPr lang="en-US" sz="1200" dirty="0">
                <a:solidFill>
                  <a:srgbClr val="4B5563"/>
                </a:solidFill>
                <a:latin typeface="Inter" pitchFamily="34" charset="0"/>
                <a:ea typeface="Inter" pitchFamily="34" charset="-122"/>
                <a:cs typeface="Inter" pitchFamily="34" charset="-120"/>
              </a:rPr>
              <a:t>辅助数据分析、可视化操作</a:t>
            </a:r>
            <a:endParaRPr lang="en-US" sz="1200" dirty="0"/>
          </a:p>
        </p:txBody>
      </p:sp>
      <p:sp>
        <p:nvSpPr>
          <p:cNvPr id="121" name="Shape 107"/>
          <p:cNvSpPr/>
          <p:nvPr/>
        </p:nvSpPr>
        <p:spPr>
          <a:xfrm>
            <a:off x="6200546" y="7105802"/>
            <a:ext cx="5162702" cy="1104595"/>
          </a:xfrm>
          <a:prstGeom prst="roundRect">
            <a:avLst>
              <a:gd name="adj" fmla="val 2855"/>
            </a:avLst>
          </a:prstGeom>
          <a:solidFill>
            <a:srgbClr val="F9FAFB"/>
          </a:solidFill>
          <a:ln w="12700">
            <a:solidFill>
              <a:srgbClr val="F3F4F6"/>
            </a:solidFill>
            <a:prstDash val="solid"/>
          </a:ln>
        </p:spPr>
      </p:sp>
      <p:sp>
        <p:nvSpPr>
          <p:cNvPr id="122" name="Text 108"/>
          <p:cNvSpPr txBox="1"/>
          <p:nvPr/>
        </p:nvSpPr>
        <p:spPr>
          <a:xfrm>
            <a:off x="6248095" y="7172554"/>
            <a:ext cx="1038758" cy="191110"/>
          </a:xfrm>
          <a:prstGeom prst="rect">
            <a:avLst/>
          </a:prstGeom>
          <a:noFill/>
          <a:ln/>
        </p:spPr>
        <p:txBody>
          <a:bodyPr wrap="square" lIns="0" tIns="0" rIns="0" bIns="0" rtlCol="0" anchor="ctr"/>
          <a:lstStyle/>
          <a:p>
            <a:pPr algn="l" indent="0" marL="0">
              <a:buNone/>
            </a:pPr>
            <a:r>
              <a:rPr lang="en-US" sz="1200" dirty="0">
                <a:solidFill>
                  <a:srgbClr val="374151"/>
                </a:solidFill>
                <a:latin typeface="Inter" pitchFamily="34" charset="0"/>
                <a:ea typeface="Inter" pitchFamily="34" charset="-122"/>
                <a:cs typeface="Inter" pitchFamily="34" charset="-120"/>
              </a:rPr>
              <a:t>实际应用示例</a:t>
            </a:r>
            <a:endParaRPr lang="en-US" sz="1200" dirty="0"/>
          </a:p>
        </p:txBody>
      </p:sp>
      <p:sp>
        <p:nvSpPr>
          <p:cNvPr id="123" name="Shape 109"/>
          <p:cNvSpPr/>
          <p:nvPr/>
        </p:nvSpPr>
        <p:spPr>
          <a:xfrm>
            <a:off x="6248095" y="7401154"/>
            <a:ext cx="1666951" cy="761695"/>
          </a:xfrm>
          <a:prstGeom prst="roundRect">
            <a:avLst>
              <a:gd name="adj" fmla="val 6002"/>
            </a:avLst>
          </a:prstGeom>
          <a:solidFill>
            <a:srgbClr val="EFF6FF"/>
          </a:solidFill>
          <a:ln/>
        </p:spPr>
      </p:sp>
      <p:sp>
        <p:nvSpPr>
          <p:cNvPr id="124" name="Text 110"/>
          <p:cNvSpPr txBox="1"/>
          <p:nvPr/>
        </p:nvSpPr>
        <p:spPr>
          <a:xfrm>
            <a:off x="6286500" y="7457846"/>
            <a:ext cx="1038758" cy="191110"/>
          </a:xfrm>
          <a:prstGeom prst="rect">
            <a:avLst/>
          </a:prstGeom>
          <a:noFill/>
          <a:ln/>
        </p:spPr>
        <p:txBody>
          <a:bodyPr wrap="square" lIns="0" tIns="0" rIns="0" bIns="0" rtlCol="0" anchor="ctr"/>
          <a:lstStyle/>
          <a:p>
            <a:pPr algn="l" indent="0" marL="0">
              <a:buNone/>
            </a:pPr>
            <a:r>
              <a:rPr lang="en-US" sz="1200" dirty="0">
                <a:solidFill>
                  <a:srgbClr val="1D4ED8"/>
                </a:solidFill>
                <a:latin typeface="Inter" pitchFamily="34" charset="0"/>
                <a:ea typeface="Inter" pitchFamily="34" charset="-122"/>
                <a:cs typeface="Inter" pitchFamily="34" charset="-120"/>
              </a:rPr>
              <a:t>自动化工作流</a:t>
            </a:r>
            <a:endParaRPr lang="en-US" sz="1200" dirty="0"/>
          </a:p>
        </p:txBody>
      </p:sp>
      <p:sp>
        <p:nvSpPr>
          <p:cNvPr id="125" name="Text 111"/>
          <p:cNvSpPr txBox="1"/>
          <p:nvPr/>
        </p:nvSpPr>
        <p:spPr>
          <a:xfrm>
            <a:off x="6286500" y="7686446"/>
            <a:ext cx="1648663" cy="419710"/>
          </a:xfrm>
          <a:prstGeom prst="rect">
            <a:avLst/>
          </a:prstGeom>
          <a:noFill/>
          <a:ln/>
        </p:spPr>
        <p:txBody>
          <a:bodyPr wrap="square" lIns="0" tIns="0" rIns="0" bIns="0" rtlCol="0" anchor="ctr"/>
          <a:lstStyle/>
          <a:p>
            <a:pPr algn="l" indent="0" marL="0">
              <a:buNone/>
            </a:pPr>
            <a:r>
              <a:rPr lang="en-US" sz="1200" dirty="0">
                <a:solidFill>
                  <a:srgbClr val="4B5563"/>
                </a:solidFill>
                <a:latin typeface="Inter" pitchFamily="34" charset="0"/>
                <a:ea typeface="Inter" pitchFamily="34" charset="-122"/>
                <a:cs typeface="Inter" pitchFamily="34" charset="-120"/>
              </a:rPr>
              <a:t>执行重复性操作任务，释放人力资源</a:t>
            </a:r>
            <a:endParaRPr lang="en-US" sz="1200" dirty="0"/>
          </a:p>
        </p:txBody>
      </p:sp>
      <p:sp>
        <p:nvSpPr>
          <p:cNvPr id="126" name="Shape 112"/>
          <p:cNvSpPr/>
          <p:nvPr/>
        </p:nvSpPr>
        <p:spPr>
          <a:xfrm>
            <a:off x="7949794" y="7401154"/>
            <a:ext cx="1666951" cy="761695"/>
          </a:xfrm>
          <a:prstGeom prst="roundRect">
            <a:avLst>
              <a:gd name="adj" fmla="val 6002"/>
            </a:avLst>
          </a:prstGeom>
          <a:solidFill>
            <a:srgbClr val="ECFDF5"/>
          </a:solidFill>
          <a:ln/>
        </p:spPr>
      </p:sp>
      <p:sp>
        <p:nvSpPr>
          <p:cNvPr id="127" name="Text 113"/>
          <p:cNvSpPr txBox="1"/>
          <p:nvPr/>
        </p:nvSpPr>
        <p:spPr>
          <a:xfrm>
            <a:off x="7988198" y="7457846"/>
            <a:ext cx="1038758" cy="191110"/>
          </a:xfrm>
          <a:prstGeom prst="rect">
            <a:avLst/>
          </a:prstGeom>
          <a:noFill/>
          <a:ln/>
        </p:spPr>
        <p:txBody>
          <a:bodyPr wrap="square" lIns="0" tIns="0" rIns="0" bIns="0" rtlCol="0" anchor="ctr"/>
          <a:lstStyle/>
          <a:p>
            <a:pPr algn="l" indent="0" marL="0">
              <a:buNone/>
            </a:pPr>
            <a:r>
              <a:rPr lang="en-US" sz="1200" dirty="0">
                <a:solidFill>
                  <a:srgbClr val="047857"/>
                </a:solidFill>
                <a:latin typeface="Inter" pitchFamily="34" charset="0"/>
                <a:ea typeface="Inter" pitchFamily="34" charset="-122"/>
                <a:cs typeface="Inter" pitchFamily="34" charset="-120"/>
              </a:rPr>
              <a:t>辅助工具使用</a:t>
            </a:r>
            <a:endParaRPr lang="en-US" sz="1200" dirty="0"/>
          </a:p>
        </p:txBody>
      </p:sp>
      <p:sp>
        <p:nvSpPr>
          <p:cNvPr id="128" name="Text 114"/>
          <p:cNvSpPr txBox="1"/>
          <p:nvPr/>
        </p:nvSpPr>
        <p:spPr>
          <a:xfrm>
            <a:off x="7988198" y="7686446"/>
            <a:ext cx="1648663" cy="419710"/>
          </a:xfrm>
          <a:prstGeom prst="rect">
            <a:avLst/>
          </a:prstGeom>
          <a:noFill/>
          <a:ln/>
        </p:spPr>
        <p:txBody>
          <a:bodyPr wrap="square" lIns="0" tIns="0" rIns="0" bIns="0" rtlCol="0" anchor="ctr"/>
          <a:lstStyle/>
          <a:p>
            <a:pPr algn="l" indent="0" marL="0">
              <a:buNone/>
            </a:pPr>
            <a:r>
              <a:rPr lang="en-US" sz="1200" dirty="0">
                <a:solidFill>
                  <a:srgbClr val="4B5563"/>
                </a:solidFill>
                <a:latin typeface="Inter" pitchFamily="34" charset="0"/>
                <a:ea typeface="Inter" pitchFamily="34" charset="-122"/>
                <a:cs typeface="Inter" pitchFamily="34" charset="-120"/>
              </a:rPr>
              <a:t>帮助用户操作复杂软件或功能</a:t>
            </a:r>
            <a:endParaRPr lang="en-US" sz="1200" dirty="0"/>
          </a:p>
        </p:txBody>
      </p:sp>
      <p:sp>
        <p:nvSpPr>
          <p:cNvPr id="129" name="Shape 115"/>
          <p:cNvSpPr/>
          <p:nvPr/>
        </p:nvSpPr>
        <p:spPr>
          <a:xfrm>
            <a:off x="9652406" y="7401154"/>
            <a:ext cx="1666951" cy="761695"/>
          </a:xfrm>
          <a:prstGeom prst="roundRect">
            <a:avLst>
              <a:gd name="adj" fmla="val 6002"/>
            </a:avLst>
          </a:prstGeom>
          <a:solidFill>
            <a:srgbClr val="F5F3FF"/>
          </a:solidFill>
          <a:ln/>
        </p:spPr>
      </p:sp>
      <p:sp>
        <p:nvSpPr>
          <p:cNvPr id="130" name="Text 116"/>
          <p:cNvSpPr txBox="1"/>
          <p:nvPr/>
        </p:nvSpPr>
        <p:spPr>
          <a:xfrm>
            <a:off x="9689897" y="7457846"/>
            <a:ext cx="1191463" cy="191110"/>
          </a:xfrm>
          <a:prstGeom prst="rect">
            <a:avLst/>
          </a:prstGeom>
          <a:noFill/>
          <a:ln/>
        </p:spPr>
        <p:txBody>
          <a:bodyPr wrap="square" lIns="0" tIns="0" rIns="0" bIns="0" rtlCol="0" anchor="ctr"/>
          <a:lstStyle/>
          <a:p>
            <a:pPr algn="l" indent="0" marL="0">
              <a:buNone/>
            </a:pPr>
            <a:r>
              <a:rPr lang="en-US" sz="1200" dirty="0">
                <a:solidFill>
                  <a:srgbClr val="6D28D9"/>
                </a:solidFill>
                <a:latin typeface="Inter" pitchFamily="34" charset="0"/>
                <a:ea typeface="Inter" pitchFamily="34" charset="-122"/>
                <a:cs typeface="Inter" pitchFamily="34" charset="-120"/>
              </a:rPr>
              <a:t>界面无障碍访问</a:t>
            </a:r>
            <a:endParaRPr lang="en-US" sz="1200" dirty="0"/>
          </a:p>
        </p:txBody>
      </p:sp>
      <p:sp>
        <p:nvSpPr>
          <p:cNvPr id="131" name="Text 117"/>
          <p:cNvSpPr txBox="1"/>
          <p:nvPr/>
        </p:nvSpPr>
        <p:spPr>
          <a:xfrm>
            <a:off x="9689897" y="7686446"/>
            <a:ext cx="1648663" cy="419710"/>
          </a:xfrm>
          <a:prstGeom prst="rect">
            <a:avLst/>
          </a:prstGeom>
          <a:noFill/>
          <a:ln/>
        </p:spPr>
        <p:txBody>
          <a:bodyPr wrap="square" lIns="0" tIns="0" rIns="0" bIns="0" rtlCol="0" anchor="ctr"/>
          <a:lstStyle/>
          <a:p>
            <a:pPr algn="l" indent="0" marL="0">
              <a:buNone/>
            </a:pPr>
            <a:r>
              <a:rPr lang="en-US" sz="1200" dirty="0">
                <a:solidFill>
                  <a:srgbClr val="4B5563"/>
                </a:solidFill>
                <a:latin typeface="Inter" pitchFamily="34" charset="0"/>
                <a:ea typeface="Inter" pitchFamily="34" charset="-122"/>
                <a:cs typeface="Inter" pitchFamily="34" charset="-120"/>
              </a:rPr>
              <a:t>为特殊群体提供界面交互支持</a:t>
            </a:r>
            <a:endParaRPr lang="en-US" sz="1200" dirty="0"/>
          </a:p>
        </p:txBody>
      </p:sp>
      <p:sp>
        <p:nvSpPr>
          <p:cNvPr id="132" name="Shape 118"/>
          <p:cNvSpPr/>
          <p:nvPr/>
        </p:nvSpPr>
        <p:spPr>
          <a:xfrm>
            <a:off x="761695" y="11458346"/>
            <a:ext cx="10668305" cy="1067105"/>
          </a:xfrm>
          <a:prstGeom prst="roundRect">
            <a:avLst>
              <a:gd name="adj" fmla="val 6121"/>
            </a:avLst>
          </a:prstGeom>
          <a:solidFill>
            <a:srgbClr val="EFF6FF"/>
          </a:solidFill>
          <a:ln w="12700">
            <a:solidFill>
              <a:srgbClr val="DBEAFE"/>
            </a:solidFill>
            <a:prstDash val="solid"/>
          </a:ln>
        </p:spPr>
      </p:sp>
      <p:sp>
        <p:nvSpPr>
          <p:cNvPr id="133" name="Text 119"/>
          <p:cNvSpPr txBox="1"/>
          <p:nvPr/>
        </p:nvSpPr>
        <p:spPr>
          <a:xfrm>
            <a:off x="828446" y="11544300"/>
            <a:ext cx="2791663" cy="191110"/>
          </a:xfrm>
          <a:prstGeom prst="rect">
            <a:avLst/>
          </a:prstGeom>
          <a:noFill/>
          <a:ln/>
        </p:spPr>
        <p:txBody>
          <a:bodyPr wrap="square" lIns="0" tIns="0" rIns="0" bIns="0" rtlCol="0" anchor="ctr"/>
          <a:lstStyle/>
          <a:p>
            <a:pPr algn="l" indent="0" marL="0">
              <a:buNone/>
            </a:pPr>
            <a:r>
              <a:rPr lang="en-US" sz="1200" b="1" dirty="0">
                <a:solidFill>
                  <a:srgbClr val="1D4ED8"/>
                </a:solidFill>
                <a:latin typeface="Inter" pitchFamily="34" charset="0"/>
                <a:ea typeface="Inter" pitchFamily="34" charset="-122"/>
                <a:cs typeface="Inter" pitchFamily="34" charset="-120"/>
              </a:rPr>
              <a:t>Computer Use与Agent OS的协同价值</a:t>
            </a:r>
            <a:endParaRPr lang="en-US" sz="1200" dirty="0"/>
          </a:p>
        </p:txBody>
      </p:sp>
      <p:sp>
        <p:nvSpPr>
          <p:cNvPr id="134" name="Text 120"/>
          <p:cNvSpPr txBox="1"/>
          <p:nvPr/>
        </p:nvSpPr>
        <p:spPr>
          <a:xfrm>
            <a:off x="828446" y="11792102"/>
            <a:ext cx="10639958" cy="648310"/>
          </a:xfrm>
          <a:prstGeom prst="rect">
            <a:avLst/>
          </a:prstGeom>
          <a:noFill/>
          <a:ln/>
        </p:spPr>
        <p:txBody>
          <a:bodyPr wrap="square" lIns="0" tIns="0" rIns="0" bIns="0" rtlCol="0" anchor="ctr"/>
          <a:lstStyle/>
          <a:p>
            <a:pPr algn="l" indent="0" marL="0">
              <a:buNone/>
            </a:pPr>
            <a:r>
              <a:rPr lang="en-US" sz="1200" dirty="0">
                <a:solidFill>
                  <a:srgbClr val="374151"/>
                </a:solidFill>
                <a:latin typeface="Inter" pitchFamily="34" charset="0"/>
                <a:ea typeface="Inter" pitchFamily="34" charset="-122"/>
                <a:cs typeface="Inter" pitchFamily="34" charset="-120"/>
              </a:rPr>
              <a:t>Computer Use技术作为Agentic AI生态的关键基础设施，将智能体与计算环境紧密连接。通过与Agent OS的深度协同，它为智能体提供了"眼睛"和"手"，使AI能够像人类一样理解并操作数字世界。这一能力不仅扩展了AI的应用边界，更从根本上改变了人机交互模式，使AI真正成为能够"看懂"并"使用"人类工具的助手。未来，随着数据驱动的智能内化，Computer Use能力将更加自然、高效，成为每个智能体系统的标准配置。</a:t>
            </a:r>
            <a:endParaRPr lang="en-US" sz="1200" dirty="0"/>
          </a:p>
        </p:txBody>
      </p:sp>
      <p:sp>
        <p:nvSpPr>
          <p:cNvPr id="135" name="Shape 121"/>
          <p:cNvSpPr/>
          <p:nvPr/>
        </p:nvSpPr>
        <p:spPr>
          <a:xfrm>
            <a:off x="1429207" y="1714500"/>
            <a:ext cx="57607" cy="57607"/>
          </a:xfrm>
          <a:prstGeom prst="ellipse">
            <a:avLst/>
          </a:prstGeom>
          <a:solidFill>
            <a:srgbClr val="3B82F6"/>
          </a:solidFill>
          <a:ln/>
        </p:spPr>
      </p:sp>
      <p:sp>
        <p:nvSpPr>
          <p:cNvPr id="136" name="Shape 122"/>
          <p:cNvSpPr/>
          <p:nvPr/>
        </p:nvSpPr>
        <p:spPr>
          <a:xfrm>
            <a:off x="1904695" y="2095805"/>
            <a:ext cx="57607" cy="57607"/>
          </a:xfrm>
          <a:prstGeom prst="ellipse">
            <a:avLst/>
          </a:prstGeom>
          <a:solidFill>
            <a:srgbClr val="3B82F6"/>
          </a:solidFill>
          <a:ln/>
        </p:spPr>
      </p:sp>
      <p:sp>
        <p:nvSpPr>
          <p:cNvPr id="137" name="Shape 123"/>
          <p:cNvSpPr/>
          <p:nvPr/>
        </p:nvSpPr>
        <p:spPr>
          <a:xfrm>
            <a:off x="1333195" y="2476195"/>
            <a:ext cx="57607" cy="57607"/>
          </a:xfrm>
          <a:prstGeom prst="ellipse">
            <a:avLst/>
          </a:prstGeom>
          <a:solidFill>
            <a:srgbClr val="3B82F6"/>
          </a:solidFill>
          <a:ln/>
        </p:spPr>
      </p:sp>
      <p:sp>
        <p:nvSpPr>
          <p:cNvPr id="138" name="Shape 124"/>
          <p:cNvSpPr/>
          <p:nvPr/>
        </p:nvSpPr>
        <p:spPr>
          <a:xfrm>
            <a:off x="1444752" y="1861718"/>
            <a:ext cx="476402" cy="9144"/>
          </a:xfrm>
          <a:prstGeom prst="rect">
            <a:avLst/>
          </a:prstGeom>
          <a:solidFill>
            <a:srgbClr val="3B82F6">
              <a:alpha val="20000"/>
            </a:srgbClr>
          </a:solidFill>
          <a:ln/>
        </p:spPr>
      </p:sp>
      <p:sp>
        <p:nvSpPr>
          <p:cNvPr id="139" name="Shape 125"/>
          <p:cNvSpPr/>
          <p:nvPr/>
        </p:nvSpPr>
        <p:spPr>
          <a:xfrm>
            <a:off x="1837944" y="1940357"/>
            <a:ext cx="571500" cy="9144"/>
          </a:xfrm>
          <a:prstGeom prst="rect">
            <a:avLst/>
          </a:prstGeom>
          <a:solidFill>
            <a:srgbClr val="3B82F6">
              <a:alpha val="20000"/>
            </a:srgbClr>
          </a:solidFill>
          <a:ln/>
        </p:spPr>
      </p:sp>
      <p:sp>
        <p:nvSpPr>
          <p:cNvPr id="140" name="Text 126"/>
          <p:cNvSpPr txBox="1"/>
          <p:nvPr/>
        </p:nvSpPr>
        <p:spPr>
          <a:xfrm>
            <a:off x="761695" y="256946"/>
            <a:ext cx="3053182" cy="200254"/>
          </a:xfrm>
          <a:prstGeom prst="rect">
            <a:avLst/>
          </a:prstGeom>
          <a:noFill/>
          <a:ln/>
        </p:spPr>
        <p:txBody>
          <a:bodyPr wrap="square" lIns="0" tIns="0" rIns="0" bIns="0" rtlCol="0" anchor="ctr"/>
          <a:lstStyle/>
          <a:p>
            <a:pPr algn="l" indent="0" marL="0">
              <a:buNone/>
            </a:pPr>
            <a:r>
              <a:rPr lang="en-US" sz="1300" b="1" dirty="0">
                <a:solidFill>
                  <a:srgbClr val="1E40AF"/>
                </a:solidFill>
                <a:latin typeface="Inter" pitchFamily="34" charset="0"/>
                <a:ea typeface="Inter" pitchFamily="34" charset="-122"/>
                <a:cs typeface="Inter" pitchFamily="34" charset="-120"/>
              </a:rPr>
              <a:t>Computer Use技术：AI界面交互能力</a:t>
            </a:r>
            <a:endParaRPr lang="en-US" sz="13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sp>
        <p:nvSpPr>
          <p:cNvPr id="2" name="Shape 0"/>
          <p:cNvSpPr/>
          <p:nvPr/>
        </p:nvSpPr>
        <p:spPr>
          <a:xfrm>
            <a:off x="0" y="0"/>
            <a:ext cx="12191695" cy="6858000"/>
          </a:xfrm>
          <a:prstGeom prst="rect">
            <a:avLst/>
          </a:prstGeom>
          <a:solidFill>
            <a:srgbClr val="F9FAFB"/>
          </a:solidFill>
          <a:ln/>
        </p:spPr>
      </p:sp>
      <p:pic>
        <p:nvPicPr>
          <p:cNvPr id="3" name="Image 0" descr="preencoded.png">    </p:cNvPr>
          <p:cNvPicPr>
            <a:picLocks noChangeAspect="1"/>
          </p:cNvPicPr>
          <p:nvPr/>
        </p:nvPicPr>
        <p:blipFill>
          <a:blip r:embed="rId1">
            <a:alphaModFix amt="5000"/>
          </a:blip>
          <a:srcRect l="-5" r="-5" t="0" b="0"/>
          <a:stretch/>
        </p:blipFill>
        <p:spPr>
          <a:xfrm>
            <a:off x="9239098" y="571500"/>
            <a:ext cx="2381098" cy="1904695"/>
          </a:xfrm>
          <a:prstGeom prst="rect">
            <a:avLst/>
          </a:prstGeom>
        </p:spPr>
      </p:pic>
      <p:sp>
        <p:nvSpPr>
          <p:cNvPr id="4" name="Shape 1"/>
          <p:cNvSpPr/>
          <p:nvPr/>
        </p:nvSpPr>
        <p:spPr>
          <a:xfrm>
            <a:off x="1067105" y="800100"/>
            <a:ext cx="571500" cy="28346"/>
          </a:xfrm>
          <a:prstGeom prst="rect">
            <a:avLst/>
          </a:prstGeom>
          <a:solidFill>
            <a:srgbClr val="2563EB"/>
          </a:solidFill>
          <a:ln/>
        </p:spPr>
      </p:sp>
      <p:sp>
        <p:nvSpPr>
          <p:cNvPr id="5" name="Text 2"/>
          <p:cNvSpPr txBox="1"/>
          <p:nvPr/>
        </p:nvSpPr>
        <p:spPr>
          <a:xfrm>
            <a:off x="1067105" y="952805"/>
            <a:ext cx="4167835"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核心协议、工具调用与智能体如何共同构建围绕Agent OS的生态系统</a:t>
            </a:r>
            <a:endParaRPr lang="en-US" sz="1000" dirty="0"/>
          </a:p>
        </p:txBody>
      </p:sp>
      <p:sp>
        <p:nvSpPr>
          <p:cNvPr id="6" name="Shape 3"/>
          <p:cNvSpPr/>
          <p:nvPr/>
        </p:nvSpPr>
        <p:spPr>
          <a:xfrm>
            <a:off x="1067105" y="1285646"/>
            <a:ext cx="3258007" cy="800100"/>
          </a:xfrm>
          <a:prstGeom prst="roundRect">
            <a:avLst>
              <a:gd name="adj" fmla="val 10884"/>
            </a:avLst>
          </a:prstGeom>
          <a:solidFill>
            <a:srgbClr val="EEF2FF"/>
          </a:solidFill>
          <a:ln/>
        </p:spPr>
      </p:sp>
      <p:pic>
        <p:nvPicPr>
          <p:cNvPr id="7" name="Image 1" descr="preencoded.png">    </p:cNvPr>
          <p:cNvPicPr>
            <a:picLocks noChangeAspect="1"/>
          </p:cNvPicPr>
          <p:nvPr/>
        </p:nvPicPr>
        <p:blipFill>
          <a:blip r:embed="rId2"/>
          <a:srcRect l="0" r="0" t="0" b="0"/>
          <a:stretch/>
        </p:blipFill>
        <p:spPr>
          <a:xfrm>
            <a:off x="2573122" y="1362456"/>
            <a:ext cx="237744" cy="190195"/>
          </a:xfrm>
          <a:prstGeom prst="rect">
            <a:avLst/>
          </a:prstGeom>
        </p:spPr>
      </p:pic>
      <p:sp>
        <p:nvSpPr>
          <p:cNvPr id="8" name="Text 4"/>
          <p:cNvSpPr txBox="1"/>
          <p:nvPr/>
        </p:nvSpPr>
        <p:spPr>
          <a:xfrm>
            <a:off x="1826971" y="1643177"/>
            <a:ext cx="1848002" cy="191110"/>
          </a:xfrm>
          <a:prstGeom prst="rect">
            <a:avLst/>
          </a:prstGeom>
          <a:noFill/>
          <a:ln/>
        </p:spPr>
        <p:txBody>
          <a:bodyPr wrap="square" lIns="0" tIns="0" rIns="0" bIns="0" rtlCol="0" anchor="ctr"/>
          <a:lstStyle/>
          <a:p>
            <a:pPr algn="ctr" indent="0" marL="0">
              <a:buNone/>
            </a:pPr>
            <a:r>
              <a:rPr lang="en-US" sz="1200" b="1" dirty="0">
                <a:solidFill>
                  <a:srgbClr val="4338CA"/>
                </a:solidFill>
                <a:latin typeface="Inter" pitchFamily="34" charset="0"/>
                <a:ea typeface="Inter" pitchFamily="34" charset="-122"/>
                <a:cs typeface="Inter" pitchFamily="34" charset="-120"/>
              </a:rPr>
              <a:t>Model Context Protocol</a:t>
            </a:r>
            <a:endParaRPr lang="en-US" sz="1200" dirty="0"/>
          </a:p>
        </p:txBody>
      </p:sp>
      <p:sp>
        <p:nvSpPr>
          <p:cNvPr id="9" name="Text 5"/>
          <p:cNvSpPr txBox="1"/>
          <p:nvPr/>
        </p:nvSpPr>
        <p:spPr>
          <a:xfrm>
            <a:off x="1949501" y="1852574"/>
            <a:ext cx="1581912" cy="143561"/>
          </a:xfrm>
          <a:prstGeom prst="rect">
            <a:avLst/>
          </a:prstGeom>
          <a:noFill/>
          <a:ln/>
        </p:spPr>
        <p:txBody>
          <a:bodyPr wrap="square" lIns="0" tIns="0" rIns="0" bIns="0" rtlCol="0" anchor="ctr"/>
          <a:lstStyle/>
          <a:p>
            <a:pPr algn="ctr" indent="0" marL="0">
              <a:buNone/>
            </a:pPr>
            <a:r>
              <a:rPr lang="en-US" sz="900" dirty="0">
                <a:solidFill>
                  <a:srgbClr val="4B5563"/>
                </a:solidFill>
                <a:latin typeface="Inter" pitchFamily="34" charset="0"/>
                <a:ea typeface="Inter" pitchFamily="34" charset="-122"/>
                <a:cs typeface="Inter" pitchFamily="34" charset="-120"/>
              </a:rPr>
              <a:t>智能体与环境的数据交换协议</a:t>
            </a:r>
            <a:endParaRPr lang="en-US" sz="900" dirty="0"/>
          </a:p>
        </p:txBody>
      </p:sp>
      <p:pic>
        <p:nvPicPr>
          <p:cNvPr id="10" name="Image 2" descr="preencoded.png">    </p:cNvPr>
          <p:cNvPicPr>
            <a:picLocks noChangeAspect="1"/>
          </p:cNvPicPr>
          <p:nvPr/>
        </p:nvPicPr>
        <p:blipFill>
          <a:blip r:embed="rId3"/>
          <a:srcRect l="-760" r="-760" t="0" b="0"/>
          <a:stretch/>
        </p:blipFill>
        <p:spPr>
          <a:xfrm>
            <a:off x="4317797" y="1597457"/>
            <a:ext cx="152705" cy="171907"/>
          </a:xfrm>
          <a:prstGeom prst="rect">
            <a:avLst/>
          </a:prstGeom>
        </p:spPr>
      </p:pic>
      <p:sp>
        <p:nvSpPr>
          <p:cNvPr id="11" name="Shape 6"/>
          <p:cNvSpPr/>
          <p:nvPr/>
        </p:nvSpPr>
        <p:spPr>
          <a:xfrm>
            <a:off x="4470502" y="1285646"/>
            <a:ext cx="3258007" cy="800100"/>
          </a:xfrm>
          <a:prstGeom prst="roundRect">
            <a:avLst>
              <a:gd name="adj" fmla="val 10884"/>
            </a:avLst>
          </a:prstGeom>
          <a:solidFill>
            <a:srgbClr val="F5F3FF"/>
          </a:solidFill>
          <a:ln/>
        </p:spPr>
      </p:sp>
      <p:pic>
        <p:nvPicPr>
          <p:cNvPr id="12" name="Image 3" descr="preencoded.png">    </p:cNvPr>
          <p:cNvPicPr>
            <a:picLocks noChangeAspect="1"/>
          </p:cNvPicPr>
          <p:nvPr/>
        </p:nvPicPr>
        <p:blipFill>
          <a:blip r:embed="rId4"/>
          <a:srcRect l="0" r="0" t="0" b="0"/>
          <a:stretch/>
        </p:blipFill>
        <p:spPr>
          <a:xfrm>
            <a:off x="5976518" y="1362456"/>
            <a:ext cx="237744" cy="190195"/>
          </a:xfrm>
          <a:prstGeom prst="rect">
            <a:avLst/>
          </a:prstGeom>
        </p:spPr>
      </p:pic>
      <p:sp>
        <p:nvSpPr>
          <p:cNvPr id="13" name="Text 7"/>
          <p:cNvSpPr txBox="1"/>
          <p:nvPr/>
        </p:nvSpPr>
        <p:spPr>
          <a:xfrm>
            <a:off x="5502859" y="1643177"/>
            <a:ext cx="1305763" cy="191110"/>
          </a:xfrm>
          <a:prstGeom prst="rect">
            <a:avLst/>
          </a:prstGeom>
          <a:noFill/>
          <a:ln/>
        </p:spPr>
        <p:txBody>
          <a:bodyPr wrap="square" lIns="0" tIns="0" rIns="0" bIns="0" rtlCol="0" anchor="ctr"/>
          <a:lstStyle/>
          <a:p>
            <a:pPr algn="ctr" indent="0" marL="0">
              <a:buNone/>
            </a:pPr>
            <a:r>
              <a:rPr lang="en-US" sz="1200" b="1" dirty="0">
                <a:solidFill>
                  <a:srgbClr val="6D28D9"/>
                </a:solidFill>
                <a:latin typeface="Inter" pitchFamily="34" charset="0"/>
                <a:ea typeface="Inter" pitchFamily="34" charset="-122"/>
                <a:cs typeface="Inter" pitchFamily="34" charset="-120"/>
              </a:rPr>
              <a:t>Function Calling</a:t>
            </a:r>
            <a:endParaRPr lang="en-US" sz="1200" dirty="0"/>
          </a:p>
        </p:txBody>
      </p:sp>
      <p:sp>
        <p:nvSpPr>
          <p:cNvPr id="14" name="Text 8"/>
          <p:cNvSpPr txBox="1"/>
          <p:nvPr/>
        </p:nvSpPr>
        <p:spPr>
          <a:xfrm>
            <a:off x="5524805" y="1852574"/>
            <a:ext cx="1239012" cy="143561"/>
          </a:xfrm>
          <a:prstGeom prst="rect">
            <a:avLst/>
          </a:prstGeom>
          <a:noFill/>
          <a:ln/>
        </p:spPr>
        <p:txBody>
          <a:bodyPr wrap="square" lIns="0" tIns="0" rIns="0" bIns="0" rtlCol="0" anchor="ctr"/>
          <a:lstStyle/>
          <a:p>
            <a:pPr algn="ctr" indent="0" marL="0">
              <a:buNone/>
            </a:pPr>
            <a:r>
              <a:rPr lang="en-US" sz="900" dirty="0">
                <a:solidFill>
                  <a:srgbClr val="4B5563"/>
                </a:solidFill>
                <a:latin typeface="Inter" pitchFamily="34" charset="0"/>
                <a:ea typeface="Inter" pitchFamily="34" charset="-122"/>
                <a:cs typeface="Inter" pitchFamily="34" charset="-120"/>
              </a:rPr>
              <a:t>智能体的工具调用能力</a:t>
            </a:r>
            <a:endParaRPr lang="en-US" sz="900" dirty="0"/>
          </a:p>
        </p:txBody>
      </p:sp>
      <p:pic>
        <p:nvPicPr>
          <p:cNvPr id="15" name="Image 4" descr="preencoded.png">    </p:cNvPr>
          <p:cNvPicPr>
            <a:picLocks noChangeAspect="1"/>
          </p:cNvPicPr>
          <p:nvPr/>
        </p:nvPicPr>
        <p:blipFill>
          <a:blip r:embed="rId5"/>
          <a:srcRect l="-760" r="-760" t="0" b="0"/>
          <a:stretch/>
        </p:blipFill>
        <p:spPr>
          <a:xfrm>
            <a:off x="7721194" y="1597457"/>
            <a:ext cx="152705" cy="171907"/>
          </a:xfrm>
          <a:prstGeom prst="rect">
            <a:avLst/>
          </a:prstGeom>
        </p:spPr>
      </p:pic>
      <p:sp>
        <p:nvSpPr>
          <p:cNvPr id="16" name="Shape 9"/>
          <p:cNvSpPr/>
          <p:nvPr/>
        </p:nvSpPr>
        <p:spPr>
          <a:xfrm>
            <a:off x="7873898" y="1285646"/>
            <a:ext cx="3258007" cy="800100"/>
          </a:xfrm>
          <a:prstGeom prst="roundRect">
            <a:avLst>
              <a:gd name="adj" fmla="val 10884"/>
            </a:avLst>
          </a:prstGeom>
          <a:solidFill>
            <a:srgbClr val="FDF2F8"/>
          </a:solidFill>
          <a:ln/>
        </p:spPr>
      </p:sp>
      <p:pic>
        <p:nvPicPr>
          <p:cNvPr id="17" name="Image 5" descr="preencoded.png">    </p:cNvPr>
          <p:cNvPicPr>
            <a:picLocks noChangeAspect="1"/>
          </p:cNvPicPr>
          <p:nvPr/>
        </p:nvPicPr>
        <p:blipFill>
          <a:blip r:embed="rId6"/>
          <a:srcRect l="0" r="0" t="0" b="0"/>
          <a:stretch/>
        </p:blipFill>
        <p:spPr>
          <a:xfrm>
            <a:off x="9379915" y="1362456"/>
            <a:ext cx="237744" cy="190195"/>
          </a:xfrm>
          <a:prstGeom prst="rect">
            <a:avLst/>
          </a:prstGeom>
        </p:spPr>
      </p:pic>
      <p:sp>
        <p:nvSpPr>
          <p:cNvPr id="18" name="Text 10"/>
          <p:cNvSpPr txBox="1"/>
          <p:nvPr/>
        </p:nvSpPr>
        <p:spPr>
          <a:xfrm>
            <a:off x="9278417" y="1643177"/>
            <a:ext cx="562356" cy="191110"/>
          </a:xfrm>
          <a:prstGeom prst="rect">
            <a:avLst/>
          </a:prstGeom>
          <a:noFill/>
          <a:ln/>
        </p:spPr>
        <p:txBody>
          <a:bodyPr wrap="square" lIns="0" tIns="0" rIns="0" bIns="0" rtlCol="0" anchor="ctr"/>
          <a:lstStyle/>
          <a:p>
            <a:pPr algn="ctr" indent="0" marL="0">
              <a:buNone/>
            </a:pPr>
            <a:r>
              <a:rPr lang="en-US" sz="1200" b="1" dirty="0">
                <a:solidFill>
                  <a:srgbClr val="BE185D"/>
                </a:solidFill>
                <a:latin typeface="Inter" pitchFamily="34" charset="0"/>
                <a:ea typeface="Inter" pitchFamily="34" charset="-122"/>
                <a:cs typeface="Inter" pitchFamily="34" charset="-120"/>
              </a:rPr>
              <a:t>Agent</a:t>
            </a:r>
            <a:endParaRPr lang="en-US" sz="1200" dirty="0"/>
          </a:p>
        </p:txBody>
      </p:sp>
      <p:sp>
        <p:nvSpPr>
          <p:cNvPr id="19" name="Text 11"/>
          <p:cNvSpPr txBox="1"/>
          <p:nvPr/>
        </p:nvSpPr>
        <p:spPr>
          <a:xfrm>
            <a:off x="8813902" y="1852574"/>
            <a:ext cx="1467612" cy="143561"/>
          </a:xfrm>
          <a:prstGeom prst="rect">
            <a:avLst/>
          </a:prstGeom>
          <a:noFill/>
          <a:ln/>
        </p:spPr>
        <p:txBody>
          <a:bodyPr wrap="square" lIns="0" tIns="0" rIns="0" bIns="0" rtlCol="0" anchor="ctr"/>
          <a:lstStyle/>
          <a:p>
            <a:pPr algn="ctr" indent="0" marL="0">
              <a:buNone/>
            </a:pPr>
            <a:r>
              <a:rPr lang="en-US" sz="900" dirty="0">
                <a:solidFill>
                  <a:srgbClr val="4B5563"/>
                </a:solidFill>
                <a:latin typeface="Inter" pitchFamily="34" charset="0"/>
                <a:ea typeface="Inter" pitchFamily="34" charset="-122"/>
                <a:cs typeface="Inter" pitchFamily="34" charset="-120"/>
              </a:rPr>
              <a:t>智能体生态系统的核心单元</a:t>
            </a:r>
            <a:endParaRPr lang="en-US" sz="900" dirty="0"/>
          </a:p>
        </p:txBody>
      </p:sp>
      <p:sp>
        <p:nvSpPr>
          <p:cNvPr id="20" name="Shape 12"/>
          <p:cNvSpPr/>
          <p:nvPr/>
        </p:nvSpPr>
        <p:spPr>
          <a:xfrm>
            <a:off x="1067105" y="2233879"/>
            <a:ext cx="3276295" cy="1295705"/>
          </a:xfrm>
          <a:prstGeom prst="rect">
            <a:avLst/>
          </a:prstGeom>
          <a:solidFill>
            <a:srgbClr val="6366F1">
              <a:alpha val="5000"/>
            </a:srgbClr>
          </a:solidFill>
          <a:ln/>
        </p:spPr>
      </p:sp>
      <p:sp>
        <p:nvSpPr>
          <p:cNvPr id="21" name="Shape 13"/>
          <p:cNvSpPr/>
          <p:nvPr/>
        </p:nvSpPr>
        <p:spPr>
          <a:xfrm>
            <a:off x="1067105" y="2233879"/>
            <a:ext cx="28346" cy="1295705"/>
          </a:xfrm>
          <a:prstGeom prst="rect">
            <a:avLst/>
          </a:prstGeom>
          <a:solidFill>
            <a:srgbClr val="6366F1"/>
          </a:solidFill>
          <a:ln/>
        </p:spPr>
      </p:sp>
      <p:sp>
        <p:nvSpPr>
          <p:cNvPr id="22" name="Text 14"/>
          <p:cNvSpPr txBox="1"/>
          <p:nvPr/>
        </p:nvSpPr>
        <p:spPr>
          <a:xfrm>
            <a:off x="1209751" y="2328977"/>
            <a:ext cx="1334110" cy="143561"/>
          </a:xfrm>
          <a:prstGeom prst="rect">
            <a:avLst/>
          </a:prstGeom>
          <a:noFill/>
          <a:ln/>
        </p:spPr>
        <p:txBody>
          <a:bodyPr wrap="square" lIns="0" tIns="0" rIns="0" bIns="0" rtlCol="0" anchor="ctr"/>
          <a:lstStyle/>
          <a:p>
            <a:pPr algn="l" indent="0" marL="0">
              <a:buNone/>
            </a:pPr>
            <a:r>
              <a:rPr lang="en-US" sz="900" b="1" dirty="0">
                <a:solidFill>
                  <a:srgbClr val="4338CA"/>
                </a:solidFill>
                <a:latin typeface="Inter" pitchFamily="34" charset="0"/>
                <a:ea typeface="Inter" pitchFamily="34" charset="-122"/>
                <a:cs typeface="Inter" pitchFamily="34" charset="-120"/>
              </a:rPr>
              <a:t>MCP对Agent OS的意义</a:t>
            </a:r>
            <a:endParaRPr lang="en-US" sz="900" dirty="0"/>
          </a:p>
        </p:txBody>
      </p:sp>
      <p:sp>
        <p:nvSpPr>
          <p:cNvPr id="23" name="Text 15"/>
          <p:cNvSpPr txBox="1"/>
          <p:nvPr/>
        </p:nvSpPr>
        <p:spPr>
          <a:xfrm>
            <a:off x="1209751" y="2519172"/>
            <a:ext cx="781812" cy="143561"/>
          </a:xfrm>
          <a:prstGeom prst="rect">
            <a:avLst/>
          </a:prstGeom>
          <a:noFill/>
          <a:ln/>
        </p:spPr>
        <p:txBody>
          <a:bodyPr wrap="square" lIns="0" tIns="0" rIns="0" bIns="0" rtlCol="0" anchor="ctr"/>
          <a:lstStyle/>
          <a:p>
            <a:pPr algn="l" indent="0" marL="0">
              <a:buNone/>
            </a:pPr>
            <a:r>
              <a:rPr lang="en-US" sz="900" dirty="0">
                <a:solidFill>
                  <a:srgbClr val="374151"/>
                </a:solidFill>
                <a:latin typeface="Inter" pitchFamily="34" charset="0"/>
                <a:ea typeface="Inter" pitchFamily="34" charset="-122"/>
                <a:cs typeface="Inter" pitchFamily="34" charset="-120"/>
              </a:rPr>
              <a:t>统一通信协议</a:t>
            </a:r>
            <a:endParaRPr lang="en-US" sz="900" dirty="0"/>
          </a:p>
        </p:txBody>
      </p:sp>
      <p:sp>
        <p:nvSpPr>
          <p:cNvPr id="24" name="Text 16"/>
          <p:cNvSpPr txBox="1"/>
          <p:nvPr/>
        </p:nvSpPr>
        <p:spPr>
          <a:xfrm>
            <a:off x="1209751" y="2710282"/>
            <a:ext cx="781812" cy="143561"/>
          </a:xfrm>
          <a:prstGeom prst="rect">
            <a:avLst/>
          </a:prstGeom>
          <a:noFill/>
          <a:ln/>
        </p:spPr>
        <p:txBody>
          <a:bodyPr wrap="square" lIns="0" tIns="0" rIns="0" bIns="0" rtlCol="0" anchor="ctr"/>
          <a:lstStyle/>
          <a:p>
            <a:pPr algn="l" indent="0" marL="0">
              <a:buNone/>
            </a:pPr>
            <a:r>
              <a:rPr lang="en-US" sz="900" dirty="0">
                <a:solidFill>
                  <a:srgbClr val="374151"/>
                </a:solidFill>
                <a:latin typeface="Inter" pitchFamily="34" charset="0"/>
                <a:ea typeface="Inter" pitchFamily="34" charset="-122"/>
                <a:cs typeface="Inter" pitchFamily="34" charset="-120"/>
              </a:rPr>
              <a:t>数据流规范化</a:t>
            </a:r>
            <a:endParaRPr lang="en-US" sz="900" dirty="0"/>
          </a:p>
        </p:txBody>
      </p:sp>
      <p:sp>
        <p:nvSpPr>
          <p:cNvPr id="25" name="Text 17"/>
          <p:cNvSpPr txBox="1"/>
          <p:nvPr/>
        </p:nvSpPr>
        <p:spPr>
          <a:xfrm>
            <a:off x="1209751" y="2900477"/>
            <a:ext cx="781812" cy="143561"/>
          </a:xfrm>
          <a:prstGeom prst="rect">
            <a:avLst/>
          </a:prstGeom>
          <a:noFill/>
          <a:ln/>
        </p:spPr>
        <p:txBody>
          <a:bodyPr wrap="square" lIns="0" tIns="0" rIns="0" bIns="0" rtlCol="0" anchor="ctr"/>
          <a:lstStyle/>
          <a:p>
            <a:pPr algn="l" indent="0" marL="0">
              <a:buNone/>
            </a:pPr>
            <a:r>
              <a:rPr lang="en-US" sz="900" dirty="0">
                <a:solidFill>
                  <a:srgbClr val="374151"/>
                </a:solidFill>
                <a:latin typeface="Inter" pitchFamily="34" charset="0"/>
                <a:ea typeface="Inter" pitchFamily="34" charset="-122"/>
                <a:cs typeface="Inter" pitchFamily="34" charset="-120"/>
              </a:rPr>
              <a:t>能力扩展机制</a:t>
            </a:r>
            <a:endParaRPr lang="en-US" sz="900" dirty="0"/>
          </a:p>
        </p:txBody>
      </p:sp>
      <p:sp>
        <p:nvSpPr>
          <p:cNvPr id="26" name="Text 18"/>
          <p:cNvSpPr txBox="1"/>
          <p:nvPr/>
        </p:nvSpPr>
        <p:spPr>
          <a:xfrm>
            <a:off x="1209751" y="3090672"/>
            <a:ext cx="667512" cy="143561"/>
          </a:xfrm>
          <a:prstGeom prst="rect">
            <a:avLst/>
          </a:prstGeom>
          <a:noFill/>
          <a:ln/>
        </p:spPr>
        <p:txBody>
          <a:bodyPr wrap="square" lIns="0" tIns="0" rIns="0" bIns="0" rtlCol="0" anchor="ctr"/>
          <a:lstStyle/>
          <a:p>
            <a:pPr algn="l" indent="0" marL="0">
              <a:buNone/>
            </a:pPr>
            <a:r>
              <a:rPr lang="en-US" sz="900" dirty="0">
                <a:solidFill>
                  <a:srgbClr val="374151"/>
                </a:solidFill>
                <a:latin typeface="Inter" pitchFamily="34" charset="0"/>
                <a:ea typeface="Inter" pitchFamily="34" charset="-122"/>
                <a:cs typeface="Inter" pitchFamily="34" charset="-120"/>
              </a:rPr>
              <a:t>跨平台兼容</a:t>
            </a:r>
            <a:endParaRPr lang="en-US" sz="900" dirty="0"/>
          </a:p>
        </p:txBody>
      </p:sp>
      <p:sp>
        <p:nvSpPr>
          <p:cNvPr id="27" name="Text 19"/>
          <p:cNvSpPr txBox="1"/>
          <p:nvPr/>
        </p:nvSpPr>
        <p:spPr>
          <a:xfrm>
            <a:off x="1209751" y="3281782"/>
            <a:ext cx="781812" cy="143561"/>
          </a:xfrm>
          <a:prstGeom prst="rect">
            <a:avLst/>
          </a:prstGeom>
          <a:noFill/>
          <a:ln/>
        </p:spPr>
        <p:txBody>
          <a:bodyPr wrap="square" lIns="0" tIns="0" rIns="0" bIns="0" rtlCol="0" anchor="ctr"/>
          <a:lstStyle/>
          <a:p>
            <a:pPr algn="l" indent="0" marL="0">
              <a:buNone/>
            </a:pPr>
            <a:r>
              <a:rPr lang="en-US" sz="900" dirty="0">
                <a:solidFill>
                  <a:srgbClr val="374151"/>
                </a:solidFill>
                <a:latin typeface="Inter" pitchFamily="34" charset="0"/>
                <a:ea typeface="Inter" pitchFamily="34" charset="-122"/>
                <a:cs typeface="Inter" pitchFamily="34" charset="-120"/>
              </a:rPr>
              <a:t>安全边界管理</a:t>
            </a:r>
            <a:endParaRPr lang="en-US" sz="900" dirty="0"/>
          </a:p>
        </p:txBody>
      </p:sp>
      <p:sp>
        <p:nvSpPr>
          <p:cNvPr id="28" name="Text 20"/>
          <p:cNvSpPr txBox="1"/>
          <p:nvPr/>
        </p:nvSpPr>
        <p:spPr>
          <a:xfrm>
            <a:off x="1895551" y="2519172"/>
            <a:ext cx="2171700" cy="143561"/>
          </a:xfrm>
          <a:prstGeom prst="rect">
            <a:avLst/>
          </a:prstGeom>
          <a:noFill/>
          <a:ln/>
        </p:spPr>
        <p:txBody>
          <a:bodyPr wrap="square" lIns="0" tIns="0" rIns="0" bIns="0" rtlCol="0" anchor="ctr"/>
          <a:lstStyle/>
          <a:p>
            <a:pPr algn="l" indent="0" marL="0">
              <a:buNone/>
            </a:pPr>
            <a:r>
              <a:rPr lang="en-US" sz="900" dirty="0">
                <a:solidFill>
                  <a:srgbClr val="374151"/>
                </a:solidFill>
                <a:latin typeface="Inter" pitchFamily="34" charset="0"/>
                <a:ea typeface="Inter" pitchFamily="34" charset="-122"/>
                <a:cs typeface="Inter" pitchFamily="34" charset="-120"/>
              </a:rPr>
              <a:t>- 为Agent OS提供标准化的环境交互接口</a:t>
            </a:r>
            <a:endParaRPr lang="en-US" sz="900" dirty="0"/>
          </a:p>
        </p:txBody>
      </p:sp>
      <p:sp>
        <p:nvSpPr>
          <p:cNvPr id="29" name="Text 21"/>
          <p:cNvSpPr txBox="1"/>
          <p:nvPr/>
        </p:nvSpPr>
        <p:spPr>
          <a:xfrm>
            <a:off x="1895551" y="2710282"/>
            <a:ext cx="2115007" cy="143561"/>
          </a:xfrm>
          <a:prstGeom prst="rect">
            <a:avLst/>
          </a:prstGeom>
          <a:noFill/>
          <a:ln/>
        </p:spPr>
        <p:txBody>
          <a:bodyPr wrap="square" lIns="0" tIns="0" rIns="0" bIns="0" rtlCol="0" anchor="ctr"/>
          <a:lstStyle/>
          <a:p>
            <a:pPr algn="l" indent="0" marL="0">
              <a:buNone/>
            </a:pPr>
            <a:r>
              <a:rPr lang="en-US" sz="900" dirty="0">
                <a:solidFill>
                  <a:srgbClr val="374151"/>
                </a:solidFill>
                <a:latin typeface="Inter" pitchFamily="34" charset="0"/>
                <a:ea typeface="Inter" pitchFamily="34" charset="-122"/>
                <a:cs typeface="Inter" pitchFamily="34" charset="-120"/>
              </a:rPr>
              <a:t>- 结构化数据交换，提升上下文理解能力</a:t>
            </a:r>
            <a:endParaRPr lang="en-US" sz="900" dirty="0"/>
          </a:p>
        </p:txBody>
      </p:sp>
      <p:sp>
        <p:nvSpPr>
          <p:cNvPr id="30" name="Text 22"/>
          <p:cNvSpPr txBox="1"/>
          <p:nvPr/>
        </p:nvSpPr>
        <p:spPr>
          <a:xfrm>
            <a:off x="1895551" y="2900477"/>
            <a:ext cx="1886407" cy="143561"/>
          </a:xfrm>
          <a:prstGeom prst="rect">
            <a:avLst/>
          </a:prstGeom>
          <a:noFill/>
          <a:ln/>
        </p:spPr>
        <p:txBody>
          <a:bodyPr wrap="square" lIns="0" tIns="0" rIns="0" bIns="0" rtlCol="0" anchor="ctr"/>
          <a:lstStyle/>
          <a:p>
            <a:pPr algn="l" indent="0" marL="0">
              <a:buNone/>
            </a:pPr>
            <a:r>
              <a:rPr lang="en-US" sz="900" dirty="0">
                <a:solidFill>
                  <a:srgbClr val="374151"/>
                </a:solidFill>
                <a:latin typeface="Inter" pitchFamily="34" charset="0"/>
                <a:ea typeface="Inter" pitchFamily="34" charset="-122"/>
                <a:cs typeface="Inter" pitchFamily="34" charset="-120"/>
              </a:rPr>
              <a:t>- 通过协议动态接入新工具和数据源</a:t>
            </a:r>
            <a:endParaRPr lang="en-US" sz="900" dirty="0"/>
          </a:p>
        </p:txBody>
      </p:sp>
      <p:sp>
        <p:nvSpPr>
          <p:cNvPr id="31" name="Text 23"/>
          <p:cNvSpPr txBox="1"/>
          <p:nvPr/>
        </p:nvSpPr>
        <p:spPr>
          <a:xfrm>
            <a:off x="1781251" y="3090672"/>
            <a:ext cx="1543507" cy="143561"/>
          </a:xfrm>
          <a:prstGeom prst="rect">
            <a:avLst/>
          </a:prstGeom>
          <a:noFill/>
          <a:ln/>
        </p:spPr>
        <p:txBody>
          <a:bodyPr wrap="square" lIns="0" tIns="0" rIns="0" bIns="0" rtlCol="0" anchor="ctr"/>
          <a:lstStyle/>
          <a:p>
            <a:pPr algn="l" indent="0" marL="0">
              <a:buNone/>
            </a:pPr>
            <a:r>
              <a:rPr lang="en-US" sz="900" dirty="0">
                <a:solidFill>
                  <a:srgbClr val="374151"/>
                </a:solidFill>
                <a:latin typeface="Inter" pitchFamily="34" charset="0"/>
                <a:ea typeface="Inter" pitchFamily="34" charset="-122"/>
                <a:cs typeface="Inter" pitchFamily="34" charset="-120"/>
              </a:rPr>
              <a:t>- 打破智能体生态的平台壁垒</a:t>
            </a:r>
            <a:endParaRPr lang="en-US" sz="900" dirty="0"/>
          </a:p>
        </p:txBody>
      </p:sp>
      <p:sp>
        <p:nvSpPr>
          <p:cNvPr id="32" name="Text 24"/>
          <p:cNvSpPr txBox="1"/>
          <p:nvPr/>
        </p:nvSpPr>
        <p:spPr>
          <a:xfrm>
            <a:off x="1895551" y="3281782"/>
            <a:ext cx="2057400" cy="143561"/>
          </a:xfrm>
          <a:prstGeom prst="rect">
            <a:avLst/>
          </a:prstGeom>
          <a:noFill/>
          <a:ln/>
        </p:spPr>
        <p:txBody>
          <a:bodyPr wrap="square" lIns="0" tIns="0" rIns="0" bIns="0" rtlCol="0" anchor="ctr"/>
          <a:lstStyle/>
          <a:p>
            <a:pPr algn="l" indent="0" marL="0">
              <a:buNone/>
            </a:pPr>
            <a:r>
              <a:rPr lang="en-US" sz="900" dirty="0">
                <a:solidFill>
                  <a:srgbClr val="374151"/>
                </a:solidFill>
                <a:latin typeface="Inter" pitchFamily="34" charset="0"/>
                <a:ea typeface="Inter" pitchFamily="34" charset="-122"/>
                <a:cs typeface="Inter" pitchFamily="34" charset="-120"/>
              </a:rPr>
              <a:t>- 为Agent OS提供安全可控的交互通道</a:t>
            </a:r>
            <a:endParaRPr lang="en-US" sz="900" dirty="0"/>
          </a:p>
        </p:txBody>
      </p:sp>
      <p:sp>
        <p:nvSpPr>
          <p:cNvPr id="33" name="Shape 25"/>
          <p:cNvSpPr/>
          <p:nvPr/>
        </p:nvSpPr>
        <p:spPr>
          <a:xfrm>
            <a:off x="4457700" y="2233879"/>
            <a:ext cx="3276295" cy="1295705"/>
          </a:xfrm>
          <a:prstGeom prst="rect">
            <a:avLst/>
          </a:prstGeom>
          <a:solidFill>
            <a:srgbClr val="8B5CF6">
              <a:alpha val="5000"/>
            </a:srgbClr>
          </a:solidFill>
          <a:ln/>
        </p:spPr>
      </p:sp>
      <p:sp>
        <p:nvSpPr>
          <p:cNvPr id="34" name="Shape 26"/>
          <p:cNvSpPr/>
          <p:nvPr/>
        </p:nvSpPr>
        <p:spPr>
          <a:xfrm>
            <a:off x="4457700" y="2233879"/>
            <a:ext cx="28346" cy="1295705"/>
          </a:xfrm>
          <a:prstGeom prst="rect">
            <a:avLst/>
          </a:prstGeom>
          <a:solidFill>
            <a:srgbClr val="8B5CF6"/>
          </a:solidFill>
          <a:ln/>
        </p:spPr>
      </p:sp>
      <p:sp>
        <p:nvSpPr>
          <p:cNvPr id="35" name="Text 27"/>
          <p:cNvSpPr txBox="1"/>
          <p:nvPr/>
        </p:nvSpPr>
        <p:spPr>
          <a:xfrm>
            <a:off x="4600346" y="2328977"/>
            <a:ext cx="1962302" cy="143561"/>
          </a:xfrm>
          <a:prstGeom prst="rect">
            <a:avLst/>
          </a:prstGeom>
          <a:noFill/>
          <a:ln/>
        </p:spPr>
        <p:txBody>
          <a:bodyPr wrap="square" lIns="0" tIns="0" rIns="0" bIns="0" rtlCol="0" anchor="ctr"/>
          <a:lstStyle/>
          <a:p>
            <a:pPr algn="l" indent="0" marL="0">
              <a:buNone/>
            </a:pPr>
            <a:r>
              <a:rPr lang="en-US" sz="900" b="1" dirty="0">
                <a:solidFill>
                  <a:srgbClr val="6D28D9"/>
                </a:solidFill>
                <a:latin typeface="Inter" pitchFamily="34" charset="0"/>
                <a:ea typeface="Inter" pitchFamily="34" charset="-122"/>
                <a:cs typeface="Inter" pitchFamily="34" charset="-120"/>
              </a:rPr>
              <a:t>Function Calling对Agent OS的意义</a:t>
            </a:r>
            <a:endParaRPr lang="en-US" sz="900" dirty="0"/>
          </a:p>
        </p:txBody>
      </p:sp>
      <p:sp>
        <p:nvSpPr>
          <p:cNvPr id="36" name="Text 28"/>
          <p:cNvSpPr txBox="1"/>
          <p:nvPr/>
        </p:nvSpPr>
        <p:spPr>
          <a:xfrm>
            <a:off x="4600346" y="2519172"/>
            <a:ext cx="896112" cy="143561"/>
          </a:xfrm>
          <a:prstGeom prst="rect">
            <a:avLst/>
          </a:prstGeom>
          <a:noFill/>
          <a:ln/>
        </p:spPr>
        <p:txBody>
          <a:bodyPr wrap="square" lIns="0" tIns="0" rIns="0" bIns="0" rtlCol="0" anchor="ctr"/>
          <a:lstStyle/>
          <a:p>
            <a:pPr algn="l" indent="0" marL="0">
              <a:buNone/>
            </a:pPr>
            <a:r>
              <a:rPr lang="en-US" sz="900" dirty="0">
                <a:solidFill>
                  <a:srgbClr val="374151"/>
                </a:solidFill>
                <a:latin typeface="Inter" pitchFamily="34" charset="0"/>
                <a:ea typeface="Inter" pitchFamily="34" charset="-122"/>
                <a:cs typeface="Inter" pitchFamily="34" charset="-120"/>
              </a:rPr>
              <a:t>智能体行动能力</a:t>
            </a:r>
            <a:endParaRPr lang="en-US" sz="900" dirty="0"/>
          </a:p>
        </p:txBody>
      </p:sp>
      <p:sp>
        <p:nvSpPr>
          <p:cNvPr id="37" name="Text 29"/>
          <p:cNvSpPr txBox="1"/>
          <p:nvPr/>
        </p:nvSpPr>
        <p:spPr>
          <a:xfrm>
            <a:off x="4600346" y="2710282"/>
            <a:ext cx="896112" cy="143561"/>
          </a:xfrm>
          <a:prstGeom prst="rect">
            <a:avLst/>
          </a:prstGeom>
          <a:noFill/>
          <a:ln/>
        </p:spPr>
        <p:txBody>
          <a:bodyPr wrap="square" lIns="0" tIns="0" rIns="0" bIns="0" rtlCol="0" anchor="ctr"/>
          <a:lstStyle/>
          <a:p>
            <a:pPr algn="l" indent="0" marL="0">
              <a:buNone/>
            </a:pPr>
            <a:r>
              <a:rPr lang="en-US" sz="900" dirty="0">
                <a:solidFill>
                  <a:srgbClr val="374151"/>
                </a:solidFill>
                <a:latin typeface="Inter" pitchFamily="34" charset="0"/>
                <a:ea typeface="Inter" pitchFamily="34" charset="-122"/>
                <a:cs typeface="Inter" pitchFamily="34" charset="-120"/>
              </a:rPr>
              <a:t>工具使用规范化</a:t>
            </a:r>
            <a:endParaRPr lang="en-US" sz="900" dirty="0"/>
          </a:p>
        </p:txBody>
      </p:sp>
      <p:sp>
        <p:nvSpPr>
          <p:cNvPr id="38" name="Text 30"/>
          <p:cNvSpPr txBox="1"/>
          <p:nvPr/>
        </p:nvSpPr>
        <p:spPr>
          <a:xfrm>
            <a:off x="4600346" y="2900477"/>
            <a:ext cx="781812" cy="143561"/>
          </a:xfrm>
          <a:prstGeom prst="rect">
            <a:avLst/>
          </a:prstGeom>
          <a:noFill/>
          <a:ln/>
        </p:spPr>
        <p:txBody>
          <a:bodyPr wrap="square" lIns="0" tIns="0" rIns="0" bIns="0" rtlCol="0" anchor="ctr"/>
          <a:lstStyle/>
          <a:p>
            <a:pPr algn="l" indent="0" marL="0">
              <a:buNone/>
            </a:pPr>
            <a:r>
              <a:rPr lang="en-US" sz="900" dirty="0">
                <a:solidFill>
                  <a:srgbClr val="374151"/>
                </a:solidFill>
                <a:latin typeface="Inter" pitchFamily="34" charset="0"/>
                <a:ea typeface="Inter" pitchFamily="34" charset="-122"/>
                <a:cs typeface="Inter" pitchFamily="34" charset="-120"/>
              </a:rPr>
              <a:t>能力组合递增</a:t>
            </a:r>
            <a:endParaRPr lang="en-US" sz="900" dirty="0"/>
          </a:p>
        </p:txBody>
      </p:sp>
      <p:sp>
        <p:nvSpPr>
          <p:cNvPr id="39" name="Text 31"/>
          <p:cNvSpPr txBox="1"/>
          <p:nvPr/>
        </p:nvSpPr>
        <p:spPr>
          <a:xfrm>
            <a:off x="4600346" y="3090672"/>
            <a:ext cx="781812" cy="143561"/>
          </a:xfrm>
          <a:prstGeom prst="rect">
            <a:avLst/>
          </a:prstGeom>
          <a:noFill/>
          <a:ln/>
        </p:spPr>
        <p:txBody>
          <a:bodyPr wrap="square" lIns="0" tIns="0" rIns="0" bIns="0" rtlCol="0" anchor="ctr"/>
          <a:lstStyle/>
          <a:p>
            <a:pPr algn="l" indent="0" marL="0">
              <a:buNone/>
            </a:pPr>
            <a:r>
              <a:rPr lang="en-US" sz="900" dirty="0">
                <a:solidFill>
                  <a:srgbClr val="374151"/>
                </a:solidFill>
                <a:latin typeface="Inter" pitchFamily="34" charset="0"/>
                <a:ea typeface="Inter" pitchFamily="34" charset="-122"/>
                <a:cs typeface="Inter" pitchFamily="34" charset="-120"/>
              </a:rPr>
              <a:t>系统集成简化</a:t>
            </a:r>
            <a:endParaRPr lang="en-US" sz="900" dirty="0"/>
          </a:p>
        </p:txBody>
      </p:sp>
      <p:sp>
        <p:nvSpPr>
          <p:cNvPr id="40" name="Text 32"/>
          <p:cNvSpPr txBox="1"/>
          <p:nvPr/>
        </p:nvSpPr>
        <p:spPr>
          <a:xfrm>
            <a:off x="4600346" y="3281782"/>
            <a:ext cx="781812" cy="143561"/>
          </a:xfrm>
          <a:prstGeom prst="rect">
            <a:avLst/>
          </a:prstGeom>
          <a:noFill/>
          <a:ln/>
        </p:spPr>
        <p:txBody>
          <a:bodyPr wrap="square" lIns="0" tIns="0" rIns="0" bIns="0" rtlCol="0" anchor="ctr"/>
          <a:lstStyle/>
          <a:p>
            <a:pPr algn="l" indent="0" marL="0">
              <a:buNone/>
            </a:pPr>
            <a:r>
              <a:rPr lang="en-US" sz="900" dirty="0">
                <a:solidFill>
                  <a:srgbClr val="374151"/>
                </a:solidFill>
                <a:latin typeface="Inter" pitchFamily="34" charset="0"/>
                <a:ea typeface="Inter" pitchFamily="34" charset="-122"/>
                <a:cs typeface="Inter" pitchFamily="34" charset="-120"/>
              </a:rPr>
              <a:t>生态建设基础</a:t>
            </a:r>
            <a:endParaRPr lang="en-US" sz="900" dirty="0"/>
          </a:p>
        </p:txBody>
      </p:sp>
      <p:sp>
        <p:nvSpPr>
          <p:cNvPr id="41" name="Text 33"/>
          <p:cNvSpPr txBox="1"/>
          <p:nvPr/>
        </p:nvSpPr>
        <p:spPr>
          <a:xfrm>
            <a:off x="5400446" y="2519172"/>
            <a:ext cx="1657807" cy="143561"/>
          </a:xfrm>
          <a:prstGeom prst="rect">
            <a:avLst/>
          </a:prstGeom>
          <a:noFill/>
          <a:ln/>
        </p:spPr>
        <p:txBody>
          <a:bodyPr wrap="square" lIns="0" tIns="0" rIns="0" bIns="0" rtlCol="0" anchor="ctr"/>
          <a:lstStyle/>
          <a:p>
            <a:pPr algn="l" indent="0" marL="0">
              <a:buNone/>
            </a:pPr>
            <a:r>
              <a:rPr lang="en-US" sz="900" dirty="0">
                <a:solidFill>
                  <a:srgbClr val="374151"/>
                </a:solidFill>
                <a:latin typeface="Inter" pitchFamily="34" charset="0"/>
                <a:ea typeface="Inter" pitchFamily="34" charset="-122"/>
                <a:cs typeface="Inter" pitchFamily="34" charset="-120"/>
              </a:rPr>
              <a:t>- 将意图转化为具体可执行操作</a:t>
            </a:r>
            <a:endParaRPr lang="en-US" sz="900" dirty="0"/>
          </a:p>
        </p:txBody>
      </p:sp>
      <p:sp>
        <p:nvSpPr>
          <p:cNvPr id="42" name="Text 34"/>
          <p:cNvSpPr txBox="1"/>
          <p:nvPr/>
        </p:nvSpPr>
        <p:spPr>
          <a:xfrm>
            <a:off x="5400446" y="2710282"/>
            <a:ext cx="1543507" cy="143561"/>
          </a:xfrm>
          <a:prstGeom prst="rect">
            <a:avLst/>
          </a:prstGeom>
          <a:noFill/>
          <a:ln/>
        </p:spPr>
        <p:txBody>
          <a:bodyPr wrap="square" lIns="0" tIns="0" rIns="0" bIns="0" rtlCol="0" anchor="ctr"/>
          <a:lstStyle/>
          <a:p>
            <a:pPr algn="l" indent="0" marL="0">
              <a:buNone/>
            </a:pPr>
            <a:r>
              <a:rPr lang="en-US" sz="900" dirty="0">
                <a:solidFill>
                  <a:srgbClr val="374151"/>
                </a:solidFill>
                <a:latin typeface="Inter" pitchFamily="34" charset="0"/>
                <a:ea typeface="Inter" pitchFamily="34" charset="-122"/>
                <a:cs typeface="Inter" pitchFamily="34" charset="-120"/>
              </a:rPr>
              <a:t>- 标准化工具定义与调用流程</a:t>
            </a:r>
            <a:endParaRPr lang="en-US" sz="900" dirty="0"/>
          </a:p>
        </p:txBody>
      </p:sp>
      <p:sp>
        <p:nvSpPr>
          <p:cNvPr id="43" name="Text 35"/>
          <p:cNvSpPr txBox="1"/>
          <p:nvPr/>
        </p:nvSpPr>
        <p:spPr>
          <a:xfrm>
            <a:off x="5286146" y="2900477"/>
            <a:ext cx="1772107" cy="143561"/>
          </a:xfrm>
          <a:prstGeom prst="rect">
            <a:avLst/>
          </a:prstGeom>
          <a:noFill/>
          <a:ln/>
        </p:spPr>
        <p:txBody>
          <a:bodyPr wrap="square" lIns="0" tIns="0" rIns="0" bIns="0" rtlCol="0" anchor="ctr"/>
          <a:lstStyle/>
          <a:p>
            <a:pPr algn="l" indent="0" marL="0">
              <a:buNone/>
            </a:pPr>
            <a:r>
              <a:rPr lang="en-US" sz="900" dirty="0">
                <a:solidFill>
                  <a:srgbClr val="374151"/>
                </a:solidFill>
                <a:latin typeface="Inter" pitchFamily="34" charset="0"/>
                <a:ea typeface="Inter" pitchFamily="34" charset="-122"/>
                <a:cs typeface="Inter" pitchFamily="34" charset="-120"/>
              </a:rPr>
              <a:t>- 通过功能组合实现复杂任务处理</a:t>
            </a:r>
            <a:endParaRPr lang="en-US" sz="900" dirty="0"/>
          </a:p>
        </p:txBody>
      </p:sp>
      <p:sp>
        <p:nvSpPr>
          <p:cNvPr id="44" name="Text 36"/>
          <p:cNvSpPr txBox="1"/>
          <p:nvPr/>
        </p:nvSpPr>
        <p:spPr>
          <a:xfrm>
            <a:off x="5286146" y="3090672"/>
            <a:ext cx="1943100" cy="143561"/>
          </a:xfrm>
          <a:prstGeom prst="rect">
            <a:avLst/>
          </a:prstGeom>
          <a:noFill/>
          <a:ln/>
        </p:spPr>
        <p:txBody>
          <a:bodyPr wrap="square" lIns="0" tIns="0" rIns="0" bIns="0" rtlCol="0" anchor="ctr"/>
          <a:lstStyle/>
          <a:p>
            <a:pPr algn="l" indent="0" marL="0">
              <a:buNone/>
            </a:pPr>
            <a:r>
              <a:rPr lang="en-US" sz="900" dirty="0">
                <a:solidFill>
                  <a:srgbClr val="374151"/>
                </a:solidFill>
                <a:latin typeface="Inter" pitchFamily="34" charset="0"/>
                <a:ea typeface="Inter" pitchFamily="34" charset="-122"/>
                <a:cs typeface="Inter" pitchFamily="34" charset="-120"/>
              </a:rPr>
              <a:t>- 降低Agent OS与外部系统集成难度</a:t>
            </a:r>
            <a:endParaRPr lang="en-US" sz="900" dirty="0"/>
          </a:p>
        </p:txBody>
      </p:sp>
      <p:sp>
        <p:nvSpPr>
          <p:cNvPr id="45" name="Text 37"/>
          <p:cNvSpPr txBox="1"/>
          <p:nvPr/>
        </p:nvSpPr>
        <p:spPr>
          <a:xfrm>
            <a:off x="5286146" y="3281782"/>
            <a:ext cx="1886407" cy="143561"/>
          </a:xfrm>
          <a:prstGeom prst="rect">
            <a:avLst/>
          </a:prstGeom>
          <a:noFill/>
          <a:ln/>
        </p:spPr>
        <p:txBody>
          <a:bodyPr wrap="square" lIns="0" tIns="0" rIns="0" bIns="0" rtlCol="0" anchor="ctr"/>
          <a:lstStyle/>
          <a:p>
            <a:pPr algn="l" indent="0" marL="0">
              <a:buNone/>
            </a:pPr>
            <a:r>
              <a:rPr lang="en-US" sz="900" dirty="0">
                <a:solidFill>
                  <a:srgbClr val="374151"/>
                </a:solidFill>
                <a:latin typeface="Inter" pitchFamily="34" charset="0"/>
                <a:ea typeface="Inter" pitchFamily="34" charset="-122"/>
                <a:cs typeface="Inter" pitchFamily="34" charset="-120"/>
              </a:rPr>
              <a:t>- 推动第三方开发者创建可调用工具</a:t>
            </a:r>
            <a:endParaRPr lang="en-US" sz="900" dirty="0"/>
          </a:p>
        </p:txBody>
      </p:sp>
      <p:sp>
        <p:nvSpPr>
          <p:cNvPr id="46" name="Shape 38"/>
          <p:cNvSpPr/>
          <p:nvPr/>
        </p:nvSpPr>
        <p:spPr>
          <a:xfrm>
            <a:off x="7848295" y="2233879"/>
            <a:ext cx="3276295" cy="1295705"/>
          </a:xfrm>
          <a:prstGeom prst="rect">
            <a:avLst/>
          </a:prstGeom>
          <a:solidFill>
            <a:srgbClr val="EC4899">
              <a:alpha val="5000"/>
            </a:srgbClr>
          </a:solidFill>
          <a:ln/>
        </p:spPr>
      </p:sp>
      <p:sp>
        <p:nvSpPr>
          <p:cNvPr id="47" name="Shape 39"/>
          <p:cNvSpPr/>
          <p:nvPr/>
        </p:nvSpPr>
        <p:spPr>
          <a:xfrm>
            <a:off x="7848295" y="2233879"/>
            <a:ext cx="28346" cy="1295705"/>
          </a:xfrm>
          <a:prstGeom prst="rect">
            <a:avLst/>
          </a:prstGeom>
          <a:solidFill>
            <a:srgbClr val="EC4899"/>
          </a:solidFill>
          <a:ln/>
        </p:spPr>
      </p:sp>
      <p:sp>
        <p:nvSpPr>
          <p:cNvPr id="48" name="Text 40"/>
          <p:cNvSpPr txBox="1"/>
          <p:nvPr/>
        </p:nvSpPr>
        <p:spPr>
          <a:xfrm>
            <a:off x="7991856" y="2328977"/>
            <a:ext cx="1438351" cy="143561"/>
          </a:xfrm>
          <a:prstGeom prst="rect">
            <a:avLst/>
          </a:prstGeom>
          <a:noFill/>
          <a:ln/>
        </p:spPr>
        <p:txBody>
          <a:bodyPr wrap="square" lIns="0" tIns="0" rIns="0" bIns="0" rtlCol="0" anchor="ctr"/>
          <a:lstStyle/>
          <a:p>
            <a:pPr algn="l" indent="0" marL="0">
              <a:buNone/>
            </a:pPr>
            <a:r>
              <a:rPr lang="en-US" sz="900" b="1" dirty="0">
                <a:solidFill>
                  <a:srgbClr val="BE185D"/>
                </a:solidFill>
                <a:latin typeface="Inter" pitchFamily="34" charset="0"/>
                <a:ea typeface="Inter" pitchFamily="34" charset="-122"/>
                <a:cs typeface="Inter" pitchFamily="34" charset="-120"/>
              </a:rPr>
              <a:t>Agent与Agent互联的意义</a:t>
            </a:r>
            <a:endParaRPr lang="en-US" sz="900" dirty="0"/>
          </a:p>
        </p:txBody>
      </p:sp>
      <p:sp>
        <p:nvSpPr>
          <p:cNvPr id="49" name="Text 41"/>
          <p:cNvSpPr txBox="1"/>
          <p:nvPr/>
        </p:nvSpPr>
        <p:spPr>
          <a:xfrm>
            <a:off x="7991856" y="2519172"/>
            <a:ext cx="667512" cy="143561"/>
          </a:xfrm>
          <a:prstGeom prst="rect">
            <a:avLst/>
          </a:prstGeom>
          <a:noFill/>
          <a:ln/>
        </p:spPr>
        <p:txBody>
          <a:bodyPr wrap="square" lIns="0" tIns="0" rIns="0" bIns="0" rtlCol="0" anchor="ctr"/>
          <a:lstStyle/>
          <a:p>
            <a:pPr algn="l" indent="0" marL="0">
              <a:buNone/>
            </a:pPr>
            <a:r>
              <a:rPr lang="en-US" sz="900" dirty="0">
                <a:solidFill>
                  <a:srgbClr val="374151"/>
                </a:solidFill>
                <a:latin typeface="Inter" pitchFamily="34" charset="0"/>
                <a:ea typeface="Inter" pitchFamily="34" charset="-122"/>
                <a:cs typeface="Inter" pitchFamily="34" charset="-120"/>
              </a:rPr>
              <a:t>智能体协作</a:t>
            </a:r>
            <a:endParaRPr lang="en-US" sz="900" dirty="0"/>
          </a:p>
        </p:txBody>
      </p:sp>
      <p:sp>
        <p:nvSpPr>
          <p:cNvPr id="50" name="Text 42"/>
          <p:cNvSpPr txBox="1"/>
          <p:nvPr/>
        </p:nvSpPr>
        <p:spPr>
          <a:xfrm>
            <a:off x="7991856" y="2710282"/>
            <a:ext cx="667512" cy="143561"/>
          </a:xfrm>
          <a:prstGeom prst="rect">
            <a:avLst/>
          </a:prstGeom>
          <a:noFill/>
          <a:ln/>
        </p:spPr>
        <p:txBody>
          <a:bodyPr wrap="square" lIns="0" tIns="0" rIns="0" bIns="0" rtlCol="0" anchor="ctr"/>
          <a:lstStyle/>
          <a:p>
            <a:pPr algn="l" indent="0" marL="0">
              <a:buNone/>
            </a:pPr>
            <a:r>
              <a:rPr lang="en-US" sz="900" dirty="0">
                <a:solidFill>
                  <a:srgbClr val="374151"/>
                </a:solidFill>
                <a:latin typeface="Inter" pitchFamily="34" charset="0"/>
                <a:ea typeface="Inter" pitchFamily="34" charset="-122"/>
                <a:cs typeface="Inter" pitchFamily="34" charset="-120"/>
              </a:rPr>
              <a:t>专业化分工</a:t>
            </a:r>
            <a:endParaRPr lang="en-US" sz="900" dirty="0"/>
          </a:p>
        </p:txBody>
      </p:sp>
      <p:sp>
        <p:nvSpPr>
          <p:cNvPr id="51" name="Text 43"/>
          <p:cNvSpPr txBox="1"/>
          <p:nvPr/>
        </p:nvSpPr>
        <p:spPr>
          <a:xfrm>
            <a:off x="7991856" y="2900477"/>
            <a:ext cx="781812" cy="143561"/>
          </a:xfrm>
          <a:prstGeom prst="rect">
            <a:avLst/>
          </a:prstGeom>
          <a:noFill/>
          <a:ln/>
        </p:spPr>
        <p:txBody>
          <a:bodyPr wrap="square" lIns="0" tIns="0" rIns="0" bIns="0" rtlCol="0" anchor="ctr"/>
          <a:lstStyle/>
          <a:p>
            <a:pPr algn="l" indent="0" marL="0">
              <a:buNone/>
            </a:pPr>
            <a:r>
              <a:rPr lang="en-US" sz="900" dirty="0">
                <a:solidFill>
                  <a:srgbClr val="374151"/>
                </a:solidFill>
                <a:latin typeface="Inter" pitchFamily="34" charset="0"/>
                <a:ea typeface="Inter" pitchFamily="34" charset="-122"/>
                <a:cs typeface="Inter" pitchFamily="34" charset="-120"/>
              </a:rPr>
              <a:t>集体智能涌现</a:t>
            </a:r>
            <a:endParaRPr lang="en-US" sz="900" dirty="0"/>
          </a:p>
        </p:txBody>
      </p:sp>
      <p:sp>
        <p:nvSpPr>
          <p:cNvPr id="52" name="Text 44"/>
          <p:cNvSpPr txBox="1"/>
          <p:nvPr/>
        </p:nvSpPr>
        <p:spPr>
          <a:xfrm>
            <a:off x="7991856" y="3090672"/>
            <a:ext cx="667512" cy="143561"/>
          </a:xfrm>
          <a:prstGeom prst="rect">
            <a:avLst/>
          </a:prstGeom>
          <a:noFill/>
          <a:ln/>
        </p:spPr>
        <p:txBody>
          <a:bodyPr wrap="square" lIns="0" tIns="0" rIns="0" bIns="0" rtlCol="0" anchor="ctr"/>
          <a:lstStyle/>
          <a:p>
            <a:pPr algn="l" indent="0" marL="0">
              <a:buNone/>
            </a:pPr>
            <a:r>
              <a:rPr lang="en-US" sz="900" dirty="0">
                <a:solidFill>
                  <a:srgbClr val="374151"/>
                </a:solidFill>
                <a:latin typeface="Inter" pitchFamily="34" charset="0"/>
                <a:ea typeface="Inter" pitchFamily="34" charset="-122"/>
                <a:cs typeface="Inter" pitchFamily="34" charset="-120"/>
              </a:rPr>
              <a:t>生态自组织</a:t>
            </a:r>
            <a:endParaRPr lang="en-US" sz="900" dirty="0"/>
          </a:p>
        </p:txBody>
      </p:sp>
      <p:sp>
        <p:nvSpPr>
          <p:cNvPr id="53" name="Text 45"/>
          <p:cNvSpPr txBox="1"/>
          <p:nvPr/>
        </p:nvSpPr>
        <p:spPr>
          <a:xfrm>
            <a:off x="7991856" y="3281782"/>
            <a:ext cx="781812" cy="143561"/>
          </a:xfrm>
          <a:prstGeom prst="rect">
            <a:avLst/>
          </a:prstGeom>
          <a:noFill/>
          <a:ln/>
        </p:spPr>
        <p:txBody>
          <a:bodyPr wrap="square" lIns="0" tIns="0" rIns="0" bIns="0" rtlCol="0" anchor="ctr"/>
          <a:lstStyle/>
          <a:p>
            <a:pPr algn="l" indent="0" marL="0">
              <a:buNone/>
            </a:pPr>
            <a:r>
              <a:rPr lang="en-US" sz="900" dirty="0">
                <a:solidFill>
                  <a:srgbClr val="374151"/>
                </a:solidFill>
                <a:latin typeface="Inter" pitchFamily="34" charset="0"/>
                <a:ea typeface="Inter" pitchFamily="34" charset="-122"/>
                <a:cs typeface="Inter" pitchFamily="34" charset="-120"/>
              </a:rPr>
              <a:t>复杂任务处理</a:t>
            </a:r>
            <a:endParaRPr lang="en-US" sz="900" dirty="0"/>
          </a:p>
        </p:txBody>
      </p:sp>
      <p:sp>
        <p:nvSpPr>
          <p:cNvPr id="54" name="Text 46"/>
          <p:cNvSpPr txBox="1"/>
          <p:nvPr/>
        </p:nvSpPr>
        <p:spPr>
          <a:xfrm>
            <a:off x="8563356" y="2519172"/>
            <a:ext cx="2000707" cy="143561"/>
          </a:xfrm>
          <a:prstGeom prst="rect">
            <a:avLst/>
          </a:prstGeom>
          <a:noFill/>
          <a:ln/>
        </p:spPr>
        <p:txBody>
          <a:bodyPr wrap="square" lIns="0" tIns="0" rIns="0" bIns="0" rtlCol="0" anchor="ctr"/>
          <a:lstStyle/>
          <a:p>
            <a:pPr algn="l" indent="0" marL="0">
              <a:buNone/>
            </a:pPr>
            <a:r>
              <a:rPr lang="en-US" sz="900" dirty="0">
                <a:solidFill>
                  <a:srgbClr val="374151"/>
                </a:solidFill>
                <a:latin typeface="Inter" pitchFamily="34" charset="0"/>
                <a:ea typeface="Inter" pitchFamily="34" charset="-122"/>
                <a:cs typeface="Inter" pitchFamily="34" charset="-120"/>
              </a:rPr>
              <a:t>- 实现多智能体分工协作完成复杂任务</a:t>
            </a:r>
            <a:endParaRPr lang="en-US" sz="900" dirty="0"/>
          </a:p>
        </p:txBody>
      </p:sp>
      <p:sp>
        <p:nvSpPr>
          <p:cNvPr id="55" name="Text 47"/>
          <p:cNvSpPr txBox="1"/>
          <p:nvPr/>
        </p:nvSpPr>
        <p:spPr>
          <a:xfrm>
            <a:off x="8563356" y="2710282"/>
            <a:ext cx="1657807" cy="143561"/>
          </a:xfrm>
          <a:prstGeom prst="rect">
            <a:avLst/>
          </a:prstGeom>
          <a:noFill/>
          <a:ln/>
        </p:spPr>
        <p:txBody>
          <a:bodyPr wrap="square" lIns="0" tIns="0" rIns="0" bIns="0" rtlCol="0" anchor="ctr"/>
          <a:lstStyle/>
          <a:p>
            <a:pPr algn="l" indent="0" marL="0">
              <a:buNone/>
            </a:pPr>
            <a:r>
              <a:rPr lang="en-US" sz="900" dirty="0">
                <a:solidFill>
                  <a:srgbClr val="374151"/>
                </a:solidFill>
                <a:latin typeface="Inter" pitchFamily="34" charset="0"/>
                <a:ea typeface="Inter" pitchFamily="34" charset="-122"/>
                <a:cs typeface="Inter" pitchFamily="34" charset="-120"/>
              </a:rPr>
              <a:t>- 不同智能体专注特定领域能力</a:t>
            </a:r>
            <a:endParaRPr lang="en-US" sz="900" dirty="0"/>
          </a:p>
        </p:txBody>
      </p:sp>
      <p:sp>
        <p:nvSpPr>
          <p:cNvPr id="56" name="Text 48"/>
          <p:cNvSpPr txBox="1"/>
          <p:nvPr/>
        </p:nvSpPr>
        <p:spPr>
          <a:xfrm>
            <a:off x="8677656" y="2900477"/>
            <a:ext cx="1886407" cy="143561"/>
          </a:xfrm>
          <a:prstGeom prst="rect">
            <a:avLst/>
          </a:prstGeom>
          <a:noFill/>
          <a:ln/>
        </p:spPr>
        <p:txBody>
          <a:bodyPr wrap="square" lIns="0" tIns="0" rIns="0" bIns="0" rtlCol="0" anchor="ctr"/>
          <a:lstStyle/>
          <a:p>
            <a:pPr algn="l" indent="0" marL="0">
              <a:buNone/>
            </a:pPr>
            <a:r>
              <a:rPr lang="en-US" sz="900" dirty="0">
                <a:solidFill>
                  <a:srgbClr val="374151"/>
                </a:solidFill>
                <a:latin typeface="Inter" pitchFamily="34" charset="0"/>
                <a:ea typeface="Inter" pitchFamily="34" charset="-122"/>
                <a:cs typeface="Inter" pitchFamily="34" charset="-120"/>
              </a:rPr>
              <a:t>- 通过互联产生超越个体的智能水平</a:t>
            </a:r>
            <a:endParaRPr lang="en-US" sz="900" dirty="0"/>
          </a:p>
        </p:txBody>
      </p:sp>
      <p:sp>
        <p:nvSpPr>
          <p:cNvPr id="57" name="Text 49"/>
          <p:cNvSpPr txBox="1"/>
          <p:nvPr/>
        </p:nvSpPr>
        <p:spPr>
          <a:xfrm>
            <a:off x="8563356" y="3090672"/>
            <a:ext cx="1543507" cy="143561"/>
          </a:xfrm>
          <a:prstGeom prst="rect">
            <a:avLst/>
          </a:prstGeom>
          <a:noFill/>
          <a:ln/>
        </p:spPr>
        <p:txBody>
          <a:bodyPr wrap="square" lIns="0" tIns="0" rIns="0" bIns="0" rtlCol="0" anchor="ctr"/>
          <a:lstStyle/>
          <a:p>
            <a:pPr algn="l" indent="0" marL="0">
              <a:buNone/>
            </a:pPr>
            <a:r>
              <a:rPr lang="en-US" sz="900" dirty="0">
                <a:solidFill>
                  <a:srgbClr val="374151"/>
                </a:solidFill>
                <a:latin typeface="Inter" pitchFamily="34" charset="0"/>
                <a:ea typeface="Inter" pitchFamily="34" charset="-122"/>
                <a:cs typeface="Inter" pitchFamily="34" charset="-120"/>
              </a:rPr>
              <a:t>- 形成自发演化的智能体网络</a:t>
            </a:r>
            <a:endParaRPr lang="en-US" sz="900" dirty="0"/>
          </a:p>
        </p:txBody>
      </p:sp>
      <p:sp>
        <p:nvSpPr>
          <p:cNvPr id="58" name="Text 50"/>
          <p:cNvSpPr txBox="1"/>
          <p:nvPr/>
        </p:nvSpPr>
        <p:spPr>
          <a:xfrm>
            <a:off x="8677656" y="3281782"/>
            <a:ext cx="2000707" cy="143561"/>
          </a:xfrm>
          <a:prstGeom prst="rect">
            <a:avLst/>
          </a:prstGeom>
          <a:noFill/>
          <a:ln/>
        </p:spPr>
        <p:txBody>
          <a:bodyPr wrap="square" lIns="0" tIns="0" rIns="0" bIns="0" rtlCol="0" anchor="ctr"/>
          <a:lstStyle/>
          <a:p>
            <a:pPr algn="l" indent="0" marL="0">
              <a:buNone/>
            </a:pPr>
            <a:r>
              <a:rPr lang="en-US" sz="900" dirty="0">
                <a:solidFill>
                  <a:srgbClr val="374151"/>
                </a:solidFill>
                <a:latin typeface="Inter" pitchFamily="34" charset="0"/>
                <a:ea typeface="Inter" pitchFamily="34" charset="-122"/>
                <a:cs typeface="Inter" pitchFamily="34" charset="-120"/>
              </a:rPr>
              <a:t>- 协同解决单一智能体无法完成的问题</a:t>
            </a:r>
            <a:endParaRPr lang="en-US" sz="900" dirty="0"/>
          </a:p>
        </p:txBody>
      </p:sp>
      <p:sp>
        <p:nvSpPr>
          <p:cNvPr id="59" name="Shape 51"/>
          <p:cNvSpPr/>
          <p:nvPr/>
        </p:nvSpPr>
        <p:spPr>
          <a:xfrm>
            <a:off x="1067105" y="3757270"/>
            <a:ext cx="10058400" cy="1238098"/>
          </a:xfrm>
          <a:prstGeom prst="roundRect">
            <a:avLst>
              <a:gd name="adj" fmla="val 4545"/>
            </a:avLst>
          </a:prstGeom>
          <a:solidFill>
            <a:srgbClr val="F9FAFB"/>
          </a:solidFill>
          <a:ln w="12700">
            <a:solidFill>
              <a:srgbClr val="E5E7EB"/>
            </a:solidFill>
            <a:prstDash val="solid"/>
          </a:ln>
        </p:spPr>
      </p:sp>
      <p:sp>
        <p:nvSpPr>
          <p:cNvPr id="60" name="Text 52"/>
          <p:cNvSpPr txBox="1"/>
          <p:nvPr/>
        </p:nvSpPr>
        <p:spPr>
          <a:xfrm>
            <a:off x="1152144" y="3843223"/>
            <a:ext cx="1524305" cy="143561"/>
          </a:xfrm>
          <a:prstGeom prst="rect">
            <a:avLst/>
          </a:prstGeom>
          <a:noFill/>
          <a:ln/>
        </p:spPr>
        <p:txBody>
          <a:bodyPr wrap="square" lIns="0" tIns="0" rIns="0" bIns="0" rtlCol="0" anchor="ctr"/>
          <a:lstStyle/>
          <a:p>
            <a:pPr algn="l" indent="0" marL="0">
              <a:buNone/>
            </a:pPr>
            <a:r>
              <a:rPr lang="en-US" sz="900" b="1" dirty="0">
                <a:solidFill>
                  <a:srgbClr val="374151"/>
                </a:solidFill>
                <a:latin typeface="Inter" pitchFamily="34" charset="0"/>
                <a:ea typeface="Inter" pitchFamily="34" charset="-122"/>
                <a:cs typeface="Inter" pitchFamily="34" charset="-120"/>
              </a:rPr>
              <a:t>Agent OS与智能体生态系统</a:t>
            </a:r>
            <a:endParaRPr lang="en-US" sz="900" dirty="0"/>
          </a:p>
        </p:txBody>
      </p:sp>
      <p:sp>
        <p:nvSpPr>
          <p:cNvPr id="61" name="Shape 53"/>
          <p:cNvSpPr/>
          <p:nvPr/>
        </p:nvSpPr>
        <p:spPr>
          <a:xfrm>
            <a:off x="1152144" y="4052621"/>
            <a:ext cx="114300" cy="114300"/>
          </a:xfrm>
          <a:prstGeom prst="roundRect">
            <a:avLst>
              <a:gd name="adj" fmla="val 800000"/>
            </a:avLst>
          </a:prstGeom>
          <a:solidFill>
            <a:srgbClr val="6366F1"/>
          </a:solidFill>
          <a:ln/>
        </p:spPr>
      </p:sp>
      <p:sp>
        <p:nvSpPr>
          <p:cNvPr id="62" name="Text 54"/>
          <p:cNvSpPr txBox="1"/>
          <p:nvPr/>
        </p:nvSpPr>
        <p:spPr>
          <a:xfrm>
            <a:off x="1343254" y="4033418"/>
            <a:ext cx="1067105" cy="143561"/>
          </a:xfrm>
          <a:prstGeom prst="rect">
            <a:avLst/>
          </a:prstGeom>
          <a:noFill/>
          <a:ln/>
        </p:spPr>
        <p:txBody>
          <a:bodyPr wrap="square" lIns="0" tIns="0" rIns="0" bIns="0" rtlCol="0" anchor="ctr"/>
          <a:lstStyle/>
          <a:p>
            <a:pPr algn="l" indent="0" marL="0">
              <a:buNone/>
            </a:pPr>
            <a:r>
              <a:rPr lang="en-US" sz="900" dirty="0">
                <a:solidFill>
                  <a:srgbClr val="1F2937"/>
                </a:solidFill>
                <a:latin typeface="Inter" pitchFamily="34" charset="0"/>
                <a:ea typeface="Inter" pitchFamily="34" charset="-122"/>
                <a:cs typeface="Inter" pitchFamily="34" charset="-120"/>
              </a:rPr>
              <a:t>Agent OS作为中枢</a:t>
            </a:r>
            <a:endParaRPr lang="en-US" sz="900" dirty="0"/>
          </a:p>
        </p:txBody>
      </p:sp>
      <p:sp>
        <p:nvSpPr>
          <p:cNvPr id="63" name="Text 55"/>
          <p:cNvSpPr txBox="1"/>
          <p:nvPr/>
        </p:nvSpPr>
        <p:spPr>
          <a:xfrm>
            <a:off x="1343254" y="4243730"/>
            <a:ext cx="4819802" cy="648310"/>
          </a:xfrm>
          <a:prstGeom prst="rect">
            <a:avLst/>
          </a:prstGeom>
          <a:noFill/>
          <a:ln/>
        </p:spPr>
        <p:txBody>
          <a:bodyPr wrap="square" lIns="0" tIns="0" rIns="0" bIns="0" rtlCol="0" anchor="ctr"/>
          <a:lstStyle/>
          <a:p>
            <a:pPr algn="l" indent="0" marL="0">
              <a:buNone/>
            </a:pPr>
            <a:r>
              <a:rPr lang="en-US" sz="1200" dirty="0">
                <a:solidFill>
                  <a:srgbClr val="374151"/>
                </a:solidFill>
                <a:latin typeface="Inter" pitchFamily="34" charset="0"/>
                <a:ea typeface="Inter" pitchFamily="34" charset="-122"/>
                <a:cs typeface="Inter" pitchFamily="34" charset="-120"/>
              </a:rPr>
              <a:t>Agent OS提供核心调度、协调与执行能力，作为智能体生态的基础设施和中枢神经系统，通过MCP与Function Calling连接各类智能体和外部工具。</a:t>
            </a:r>
            <a:endParaRPr lang="en-US" sz="1200" dirty="0"/>
          </a:p>
        </p:txBody>
      </p:sp>
      <p:sp>
        <p:nvSpPr>
          <p:cNvPr id="64" name="Text 56"/>
          <p:cNvSpPr txBox="1"/>
          <p:nvPr/>
        </p:nvSpPr>
        <p:spPr>
          <a:xfrm>
            <a:off x="6324905" y="4033418"/>
            <a:ext cx="1410005" cy="143561"/>
          </a:xfrm>
          <a:prstGeom prst="rect">
            <a:avLst/>
          </a:prstGeom>
          <a:noFill/>
          <a:ln/>
        </p:spPr>
        <p:txBody>
          <a:bodyPr wrap="square" lIns="0" tIns="0" rIns="0" bIns="0" rtlCol="0" anchor="ctr"/>
          <a:lstStyle/>
          <a:p>
            <a:pPr algn="l" indent="0" marL="0">
              <a:buNone/>
            </a:pPr>
            <a:r>
              <a:rPr lang="en-US" sz="900" dirty="0">
                <a:solidFill>
                  <a:srgbClr val="1F2937"/>
                </a:solidFill>
                <a:latin typeface="Inter" pitchFamily="34" charset="0"/>
                <a:ea typeface="Inter" pitchFamily="34" charset="-122"/>
                <a:cs typeface="Inter" pitchFamily="34" charset="-120"/>
              </a:rPr>
              <a:t>围绕Agent OS的生态价值</a:t>
            </a:r>
            <a:endParaRPr lang="en-US" sz="900" dirty="0"/>
          </a:p>
        </p:txBody>
      </p:sp>
      <p:sp>
        <p:nvSpPr>
          <p:cNvPr id="65" name="Shape 57"/>
          <p:cNvSpPr/>
          <p:nvPr/>
        </p:nvSpPr>
        <p:spPr>
          <a:xfrm>
            <a:off x="6133795" y="4052621"/>
            <a:ext cx="114300" cy="114300"/>
          </a:xfrm>
          <a:prstGeom prst="roundRect">
            <a:avLst>
              <a:gd name="adj" fmla="val 800000"/>
            </a:avLst>
          </a:prstGeom>
          <a:solidFill>
            <a:srgbClr val="10B981"/>
          </a:solidFill>
          <a:ln/>
        </p:spPr>
      </p:sp>
      <p:sp>
        <p:nvSpPr>
          <p:cNvPr id="66" name="Text 58"/>
          <p:cNvSpPr txBox="1"/>
          <p:nvPr/>
        </p:nvSpPr>
        <p:spPr>
          <a:xfrm>
            <a:off x="6324905" y="4243730"/>
            <a:ext cx="4763110" cy="419710"/>
          </a:xfrm>
          <a:prstGeom prst="rect">
            <a:avLst/>
          </a:prstGeom>
          <a:noFill/>
          <a:ln/>
        </p:spPr>
        <p:txBody>
          <a:bodyPr wrap="square" lIns="0" tIns="0" rIns="0" bIns="0" rtlCol="0" anchor="ctr"/>
          <a:lstStyle/>
          <a:p>
            <a:pPr algn="l" indent="0" marL="0">
              <a:buNone/>
            </a:pPr>
            <a:r>
              <a:rPr lang="en-US" sz="1200" dirty="0">
                <a:solidFill>
                  <a:srgbClr val="374151"/>
                </a:solidFill>
                <a:latin typeface="Inter" pitchFamily="34" charset="0"/>
                <a:ea typeface="Inter" pitchFamily="34" charset="-122"/>
                <a:cs typeface="Inter" pitchFamily="34" charset="-120"/>
              </a:rPr>
              <a:t>丰富的智能体生态为Agent OS提供无限扩展能力，通过第三方开发与自研相结合，持续增强系统能力边界，形成正向发展循环。</a:t>
            </a:r>
            <a:endParaRPr lang="en-US" sz="1200" dirty="0"/>
          </a:p>
        </p:txBody>
      </p:sp>
      <p:sp>
        <p:nvSpPr>
          <p:cNvPr id="67" name="Shape 59"/>
          <p:cNvSpPr/>
          <p:nvPr/>
        </p:nvSpPr>
        <p:spPr>
          <a:xfrm>
            <a:off x="1067105" y="5110582"/>
            <a:ext cx="10058400" cy="2361895"/>
          </a:xfrm>
          <a:prstGeom prst="roundRect">
            <a:avLst>
              <a:gd name="adj" fmla="val 1249"/>
            </a:avLst>
          </a:prstGeom>
          <a:solidFill>
            <a:srgbClr val="EFF6FF"/>
          </a:solidFill>
          <a:ln w="12700">
            <a:solidFill>
              <a:srgbClr val="DBEAFE"/>
            </a:solidFill>
            <a:prstDash val="solid"/>
          </a:ln>
        </p:spPr>
      </p:sp>
      <p:sp>
        <p:nvSpPr>
          <p:cNvPr id="68" name="Text 60"/>
          <p:cNvSpPr txBox="1"/>
          <p:nvPr/>
        </p:nvSpPr>
        <p:spPr>
          <a:xfrm>
            <a:off x="1190549" y="5234026"/>
            <a:ext cx="1867205" cy="143561"/>
          </a:xfrm>
          <a:prstGeom prst="rect">
            <a:avLst/>
          </a:prstGeom>
          <a:noFill/>
          <a:ln/>
        </p:spPr>
        <p:txBody>
          <a:bodyPr wrap="square" lIns="0" tIns="0" rIns="0" bIns="0" rtlCol="0" anchor="ctr"/>
          <a:lstStyle/>
          <a:p>
            <a:pPr algn="l" indent="0" marL="0">
              <a:buNone/>
            </a:pPr>
            <a:r>
              <a:rPr lang="en-US" sz="900" b="1" dirty="0">
                <a:solidFill>
                  <a:srgbClr val="1D4ED8"/>
                </a:solidFill>
                <a:latin typeface="Inter" pitchFamily="34" charset="0"/>
                <a:ea typeface="Inter" pitchFamily="34" charset="-122"/>
                <a:cs typeface="Inter" pitchFamily="34" charset="-120"/>
              </a:rPr>
              <a:t>围绕Agent OS的智能体生态重要性</a:t>
            </a:r>
            <a:endParaRPr lang="en-US" sz="900" dirty="0"/>
          </a:p>
        </p:txBody>
      </p:sp>
      <p:sp>
        <p:nvSpPr>
          <p:cNvPr id="69" name="Text 61"/>
          <p:cNvSpPr txBox="1"/>
          <p:nvPr/>
        </p:nvSpPr>
        <p:spPr>
          <a:xfrm>
            <a:off x="1190549" y="5424221"/>
            <a:ext cx="896112" cy="143561"/>
          </a:xfrm>
          <a:prstGeom prst="rect">
            <a:avLst/>
          </a:prstGeom>
          <a:noFill/>
          <a:ln/>
        </p:spPr>
        <p:txBody>
          <a:bodyPr wrap="square" lIns="0" tIns="0" rIns="0" bIns="0" rtlCol="0" anchor="ctr"/>
          <a:lstStyle/>
          <a:p>
            <a:pPr algn="l" indent="0" marL="0">
              <a:buNone/>
            </a:pPr>
            <a:r>
              <a:rPr lang="en-US" sz="900" dirty="0">
                <a:solidFill>
                  <a:srgbClr val="2563EB"/>
                </a:solidFill>
                <a:latin typeface="Inter" pitchFamily="34" charset="0"/>
                <a:ea typeface="Inter" pitchFamily="34" charset="-122"/>
                <a:cs typeface="Inter" pitchFamily="34" charset="-120"/>
              </a:rPr>
              <a:t>第三方生态价值</a:t>
            </a:r>
            <a:endParaRPr lang="en-US" sz="900" dirty="0"/>
          </a:p>
        </p:txBody>
      </p:sp>
      <p:sp>
        <p:nvSpPr>
          <p:cNvPr id="70" name="Text 62"/>
          <p:cNvSpPr txBox="1"/>
          <p:nvPr/>
        </p:nvSpPr>
        <p:spPr>
          <a:xfrm>
            <a:off x="1190549" y="5633618"/>
            <a:ext cx="200254" cy="191110"/>
          </a:xfrm>
          <a:prstGeom prst="rect">
            <a:avLst/>
          </a:prstGeom>
          <a:noFill/>
          <a:ln/>
        </p:spPr>
        <p:txBody>
          <a:bodyPr wrap="square" lIns="0" tIns="0" rIns="0" bIns="0" rtlCol="0" anchor="ctr"/>
          <a:lstStyle/>
          <a:p>
            <a:pPr algn="l" indent="0" marL="0">
              <a:buNone/>
            </a:pPr>
            <a:r>
              <a:rPr lang="en-US" sz="1200" dirty="0">
                <a:solidFill>
                  <a:srgbClr val="374151"/>
                </a:solidFill>
                <a:latin typeface="Inter" pitchFamily="34" charset="0"/>
                <a:ea typeface="Inter" pitchFamily="34" charset="-122"/>
                <a:cs typeface="Inter" pitchFamily="34" charset="-120"/>
              </a:rPr>
              <a:t>•</a:t>
            </a:r>
            <a:endParaRPr lang="en-US" sz="1200" dirty="0"/>
          </a:p>
        </p:txBody>
      </p:sp>
      <p:sp>
        <p:nvSpPr>
          <p:cNvPr id="71" name="Text 63"/>
          <p:cNvSpPr txBox="1"/>
          <p:nvPr/>
        </p:nvSpPr>
        <p:spPr>
          <a:xfrm>
            <a:off x="1276502" y="5633618"/>
            <a:ext cx="886054" cy="191110"/>
          </a:xfrm>
          <a:prstGeom prst="rect">
            <a:avLst/>
          </a:prstGeom>
          <a:noFill/>
          <a:ln/>
        </p:spPr>
        <p:txBody>
          <a:bodyPr wrap="square" lIns="0" tIns="0" rIns="0" bIns="0" rtlCol="0" anchor="ctr"/>
          <a:lstStyle/>
          <a:p>
            <a:pPr algn="l" indent="0" marL="0">
              <a:buNone/>
            </a:pPr>
            <a:r>
              <a:rPr lang="en-US" sz="1200" dirty="0">
                <a:solidFill>
                  <a:srgbClr val="374151"/>
                </a:solidFill>
                <a:latin typeface="Inter" pitchFamily="34" charset="0"/>
                <a:ea typeface="Inter" pitchFamily="34" charset="-122"/>
                <a:cs typeface="Inter" pitchFamily="34" charset="-120"/>
              </a:rPr>
              <a:t>创新多样性</a:t>
            </a:r>
            <a:endParaRPr lang="en-US" sz="1200" dirty="0"/>
          </a:p>
        </p:txBody>
      </p:sp>
      <p:sp>
        <p:nvSpPr>
          <p:cNvPr id="72" name="Text 64"/>
          <p:cNvSpPr txBox="1"/>
          <p:nvPr/>
        </p:nvSpPr>
        <p:spPr>
          <a:xfrm>
            <a:off x="2038198" y="5633618"/>
            <a:ext cx="2057400" cy="191110"/>
          </a:xfrm>
          <a:prstGeom prst="rect">
            <a:avLst/>
          </a:prstGeom>
          <a:noFill/>
          <a:ln/>
        </p:spPr>
        <p:txBody>
          <a:bodyPr wrap="square" lIns="0" tIns="0" rIns="0" bIns="0" rtlCol="0" anchor="ctr"/>
          <a:lstStyle/>
          <a:p>
            <a:pPr algn="l" indent="0" marL="0">
              <a:buNone/>
            </a:pPr>
            <a:r>
              <a:rPr lang="en-US" sz="1200" dirty="0">
                <a:solidFill>
                  <a:srgbClr val="374151"/>
                </a:solidFill>
                <a:latin typeface="Inter" pitchFamily="34" charset="0"/>
                <a:ea typeface="Inter" pitchFamily="34" charset="-122"/>
                <a:cs typeface="Inter" pitchFamily="34" charset="-120"/>
              </a:rPr>
              <a:t>- 引入多元化的智能体与工具</a:t>
            </a:r>
            <a:endParaRPr lang="en-US" sz="1200" dirty="0"/>
          </a:p>
        </p:txBody>
      </p:sp>
      <p:sp>
        <p:nvSpPr>
          <p:cNvPr id="73" name="Text 65"/>
          <p:cNvSpPr txBox="1"/>
          <p:nvPr/>
        </p:nvSpPr>
        <p:spPr>
          <a:xfrm>
            <a:off x="1190549" y="5881421"/>
            <a:ext cx="200254" cy="191110"/>
          </a:xfrm>
          <a:prstGeom prst="rect">
            <a:avLst/>
          </a:prstGeom>
          <a:noFill/>
          <a:ln/>
        </p:spPr>
        <p:txBody>
          <a:bodyPr wrap="square" lIns="0" tIns="0" rIns="0" bIns="0" rtlCol="0" anchor="ctr"/>
          <a:lstStyle/>
          <a:p>
            <a:pPr algn="l" indent="0" marL="0">
              <a:buNone/>
            </a:pPr>
            <a:r>
              <a:rPr lang="en-US" sz="1200" dirty="0">
                <a:solidFill>
                  <a:srgbClr val="374151"/>
                </a:solidFill>
                <a:latin typeface="Inter" pitchFamily="34" charset="0"/>
                <a:ea typeface="Inter" pitchFamily="34" charset="-122"/>
                <a:cs typeface="Inter" pitchFamily="34" charset="-120"/>
              </a:rPr>
              <a:t>•</a:t>
            </a:r>
            <a:endParaRPr lang="en-US" sz="1200" dirty="0"/>
          </a:p>
        </p:txBody>
      </p:sp>
      <p:sp>
        <p:nvSpPr>
          <p:cNvPr id="74" name="Text 66"/>
          <p:cNvSpPr txBox="1"/>
          <p:nvPr/>
        </p:nvSpPr>
        <p:spPr>
          <a:xfrm>
            <a:off x="1276502" y="5881421"/>
            <a:ext cx="1038758" cy="191110"/>
          </a:xfrm>
          <a:prstGeom prst="rect">
            <a:avLst/>
          </a:prstGeom>
          <a:noFill/>
          <a:ln/>
        </p:spPr>
        <p:txBody>
          <a:bodyPr wrap="square" lIns="0" tIns="0" rIns="0" bIns="0" rtlCol="0" anchor="ctr"/>
          <a:lstStyle/>
          <a:p>
            <a:pPr algn="l" indent="0" marL="0">
              <a:buNone/>
            </a:pPr>
            <a:r>
              <a:rPr lang="en-US" sz="1200" dirty="0">
                <a:solidFill>
                  <a:srgbClr val="374151"/>
                </a:solidFill>
                <a:latin typeface="Inter" pitchFamily="34" charset="0"/>
                <a:ea typeface="Inter" pitchFamily="34" charset="-122"/>
                <a:cs typeface="Inter" pitchFamily="34" charset="-120"/>
              </a:rPr>
              <a:t>专业领域覆盖</a:t>
            </a:r>
            <a:endParaRPr lang="en-US" sz="1200" dirty="0"/>
          </a:p>
        </p:txBody>
      </p:sp>
      <p:sp>
        <p:nvSpPr>
          <p:cNvPr id="75" name="Text 67"/>
          <p:cNvSpPr txBox="1"/>
          <p:nvPr/>
        </p:nvSpPr>
        <p:spPr>
          <a:xfrm>
            <a:off x="2190902" y="5881421"/>
            <a:ext cx="1905610" cy="191110"/>
          </a:xfrm>
          <a:prstGeom prst="rect">
            <a:avLst/>
          </a:prstGeom>
          <a:noFill/>
          <a:ln/>
        </p:spPr>
        <p:txBody>
          <a:bodyPr wrap="square" lIns="0" tIns="0" rIns="0" bIns="0" rtlCol="0" anchor="ctr"/>
          <a:lstStyle/>
          <a:p>
            <a:pPr algn="l" indent="0" marL="0">
              <a:buNone/>
            </a:pPr>
            <a:r>
              <a:rPr lang="en-US" sz="1200" dirty="0">
                <a:solidFill>
                  <a:srgbClr val="374151"/>
                </a:solidFill>
                <a:latin typeface="Inter" pitchFamily="34" charset="0"/>
                <a:ea typeface="Inter" pitchFamily="34" charset="-122"/>
                <a:cs typeface="Inter" pitchFamily="34" charset="-120"/>
              </a:rPr>
              <a:t>- 垂直领域的深度能力补充</a:t>
            </a:r>
            <a:endParaRPr lang="en-US" sz="1200" dirty="0"/>
          </a:p>
        </p:txBody>
      </p:sp>
      <p:sp>
        <p:nvSpPr>
          <p:cNvPr id="76" name="Text 68"/>
          <p:cNvSpPr txBox="1"/>
          <p:nvPr/>
        </p:nvSpPr>
        <p:spPr>
          <a:xfrm>
            <a:off x="1190549" y="6129223"/>
            <a:ext cx="200254" cy="191110"/>
          </a:xfrm>
          <a:prstGeom prst="rect">
            <a:avLst/>
          </a:prstGeom>
          <a:noFill/>
          <a:ln/>
        </p:spPr>
        <p:txBody>
          <a:bodyPr wrap="square" lIns="0" tIns="0" rIns="0" bIns="0" rtlCol="0" anchor="ctr"/>
          <a:lstStyle/>
          <a:p>
            <a:pPr algn="l" indent="0" marL="0">
              <a:buNone/>
            </a:pPr>
            <a:r>
              <a:rPr lang="en-US" sz="1200" dirty="0">
                <a:solidFill>
                  <a:srgbClr val="374151"/>
                </a:solidFill>
                <a:latin typeface="Inter" pitchFamily="34" charset="0"/>
                <a:ea typeface="Inter" pitchFamily="34" charset="-122"/>
                <a:cs typeface="Inter" pitchFamily="34" charset="-120"/>
              </a:rPr>
              <a:t>•</a:t>
            </a:r>
            <a:endParaRPr lang="en-US" sz="1200" dirty="0"/>
          </a:p>
        </p:txBody>
      </p:sp>
      <p:sp>
        <p:nvSpPr>
          <p:cNvPr id="77" name="Text 69"/>
          <p:cNvSpPr txBox="1"/>
          <p:nvPr/>
        </p:nvSpPr>
        <p:spPr>
          <a:xfrm>
            <a:off x="1276502" y="6129223"/>
            <a:ext cx="886054" cy="191110"/>
          </a:xfrm>
          <a:prstGeom prst="rect">
            <a:avLst/>
          </a:prstGeom>
          <a:noFill/>
          <a:ln/>
        </p:spPr>
        <p:txBody>
          <a:bodyPr wrap="square" lIns="0" tIns="0" rIns="0" bIns="0" rtlCol="0" anchor="ctr"/>
          <a:lstStyle/>
          <a:p>
            <a:pPr algn="l" indent="0" marL="0">
              <a:buNone/>
            </a:pPr>
            <a:r>
              <a:rPr lang="en-US" sz="1200" dirty="0">
                <a:solidFill>
                  <a:srgbClr val="374151"/>
                </a:solidFill>
                <a:latin typeface="Inter" pitchFamily="34" charset="0"/>
                <a:ea typeface="Inter" pitchFamily="34" charset="-122"/>
                <a:cs typeface="Inter" pitchFamily="34" charset="-120"/>
              </a:rPr>
              <a:t>开发者共创</a:t>
            </a:r>
            <a:endParaRPr lang="en-US" sz="1200" dirty="0"/>
          </a:p>
        </p:txBody>
      </p:sp>
      <p:sp>
        <p:nvSpPr>
          <p:cNvPr id="78" name="Text 70"/>
          <p:cNvSpPr txBox="1"/>
          <p:nvPr/>
        </p:nvSpPr>
        <p:spPr>
          <a:xfrm>
            <a:off x="2038198" y="6129223"/>
            <a:ext cx="2057400" cy="191110"/>
          </a:xfrm>
          <a:prstGeom prst="rect">
            <a:avLst/>
          </a:prstGeom>
          <a:noFill/>
          <a:ln/>
        </p:spPr>
        <p:txBody>
          <a:bodyPr wrap="square" lIns="0" tIns="0" rIns="0" bIns="0" rtlCol="0" anchor="ctr"/>
          <a:lstStyle/>
          <a:p>
            <a:pPr algn="l" indent="0" marL="0">
              <a:buNone/>
            </a:pPr>
            <a:r>
              <a:rPr lang="en-US" sz="1200" dirty="0">
                <a:solidFill>
                  <a:srgbClr val="374151"/>
                </a:solidFill>
                <a:latin typeface="Inter" pitchFamily="34" charset="0"/>
                <a:ea typeface="Inter" pitchFamily="34" charset="-122"/>
                <a:cs typeface="Inter" pitchFamily="34" charset="-120"/>
              </a:rPr>
              <a:t>- 集合广泛的开发者社区智慧</a:t>
            </a:r>
            <a:endParaRPr lang="en-US" sz="1200" dirty="0"/>
          </a:p>
        </p:txBody>
      </p:sp>
      <p:sp>
        <p:nvSpPr>
          <p:cNvPr id="79" name="Text 71"/>
          <p:cNvSpPr txBox="1"/>
          <p:nvPr/>
        </p:nvSpPr>
        <p:spPr>
          <a:xfrm>
            <a:off x="1190549" y="6377026"/>
            <a:ext cx="200254" cy="191110"/>
          </a:xfrm>
          <a:prstGeom prst="rect">
            <a:avLst/>
          </a:prstGeom>
          <a:noFill/>
          <a:ln/>
        </p:spPr>
        <p:txBody>
          <a:bodyPr wrap="square" lIns="0" tIns="0" rIns="0" bIns="0" rtlCol="0" anchor="ctr"/>
          <a:lstStyle/>
          <a:p>
            <a:pPr algn="l" indent="0" marL="0">
              <a:buNone/>
            </a:pPr>
            <a:r>
              <a:rPr lang="en-US" sz="1200" dirty="0">
                <a:solidFill>
                  <a:srgbClr val="374151"/>
                </a:solidFill>
                <a:latin typeface="Inter" pitchFamily="34" charset="0"/>
                <a:ea typeface="Inter" pitchFamily="34" charset="-122"/>
                <a:cs typeface="Inter" pitchFamily="34" charset="-120"/>
              </a:rPr>
              <a:t>•</a:t>
            </a:r>
            <a:endParaRPr lang="en-US" sz="1200" dirty="0"/>
          </a:p>
        </p:txBody>
      </p:sp>
      <p:sp>
        <p:nvSpPr>
          <p:cNvPr id="80" name="Text 72"/>
          <p:cNvSpPr txBox="1"/>
          <p:nvPr/>
        </p:nvSpPr>
        <p:spPr>
          <a:xfrm>
            <a:off x="1276502" y="6377026"/>
            <a:ext cx="734263" cy="191110"/>
          </a:xfrm>
          <a:prstGeom prst="rect">
            <a:avLst/>
          </a:prstGeom>
          <a:noFill/>
          <a:ln/>
        </p:spPr>
        <p:txBody>
          <a:bodyPr wrap="square" lIns="0" tIns="0" rIns="0" bIns="0" rtlCol="0" anchor="ctr"/>
          <a:lstStyle/>
          <a:p>
            <a:pPr algn="l" indent="0" marL="0">
              <a:buNone/>
            </a:pPr>
            <a:r>
              <a:rPr lang="en-US" sz="1200" dirty="0">
                <a:solidFill>
                  <a:srgbClr val="374151"/>
                </a:solidFill>
                <a:latin typeface="Inter" pitchFamily="34" charset="0"/>
                <a:ea typeface="Inter" pitchFamily="34" charset="-122"/>
                <a:cs typeface="Inter" pitchFamily="34" charset="-120"/>
              </a:rPr>
              <a:t>生态繁荣</a:t>
            </a:r>
            <a:endParaRPr lang="en-US" sz="1200" dirty="0"/>
          </a:p>
        </p:txBody>
      </p:sp>
      <p:sp>
        <p:nvSpPr>
          <p:cNvPr id="81" name="Text 73"/>
          <p:cNvSpPr txBox="1"/>
          <p:nvPr/>
        </p:nvSpPr>
        <p:spPr>
          <a:xfrm>
            <a:off x="1886407" y="6377026"/>
            <a:ext cx="1905610" cy="191110"/>
          </a:xfrm>
          <a:prstGeom prst="rect">
            <a:avLst/>
          </a:prstGeom>
          <a:noFill/>
          <a:ln/>
        </p:spPr>
        <p:txBody>
          <a:bodyPr wrap="square" lIns="0" tIns="0" rIns="0" bIns="0" rtlCol="0" anchor="ctr"/>
          <a:lstStyle/>
          <a:p>
            <a:pPr algn="l" indent="0" marL="0">
              <a:buNone/>
            </a:pPr>
            <a:r>
              <a:rPr lang="en-US" sz="1200" dirty="0">
                <a:solidFill>
                  <a:srgbClr val="374151"/>
                </a:solidFill>
                <a:latin typeface="Inter" pitchFamily="34" charset="0"/>
                <a:ea typeface="Inter" pitchFamily="34" charset="-122"/>
                <a:cs typeface="Inter" pitchFamily="34" charset="-120"/>
              </a:rPr>
              <a:t>- 形成自我增强的平台效应</a:t>
            </a:r>
            <a:endParaRPr lang="en-US" sz="1200" dirty="0"/>
          </a:p>
        </p:txBody>
      </p:sp>
      <p:sp>
        <p:nvSpPr>
          <p:cNvPr id="82" name="Text 74"/>
          <p:cNvSpPr txBox="1"/>
          <p:nvPr/>
        </p:nvSpPr>
        <p:spPr>
          <a:xfrm>
            <a:off x="6152998" y="5424221"/>
            <a:ext cx="781812" cy="143561"/>
          </a:xfrm>
          <a:prstGeom prst="rect">
            <a:avLst/>
          </a:prstGeom>
          <a:noFill/>
          <a:ln/>
        </p:spPr>
        <p:txBody>
          <a:bodyPr wrap="square" lIns="0" tIns="0" rIns="0" bIns="0" rtlCol="0" anchor="ctr"/>
          <a:lstStyle/>
          <a:p>
            <a:pPr algn="l" indent="0" marL="0">
              <a:buNone/>
            </a:pPr>
            <a:r>
              <a:rPr lang="en-US" sz="900" dirty="0">
                <a:solidFill>
                  <a:srgbClr val="2563EB"/>
                </a:solidFill>
                <a:latin typeface="Inter" pitchFamily="34" charset="0"/>
                <a:ea typeface="Inter" pitchFamily="34" charset="-122"/>
                <a:cs typeface="Inter" pitchFamily="34" charset="-120"/>
              </a:rPr>
              <a:t>自研生态价值</a:t>
            </a:r>
            <a:endParaRPr lang="en-US" sz="900" dirty="0"/>
          </a:p>
        </p:txBody>
      </p:sp>
      <p:sp>
        <p:nvSpPr>
          <p:cNvPr id="83" name="Text 75"/>
          <p:cNvSpPr txBox="1"/>
          <p:nvPr/>
        </p:nvSpPr>
        <p:spPr>
          <a:xfrm>
            <a:off x="6152998" y="5633618"/>
            <a:ext cx="200254" cy="191110"/>
          </a:xfrm>
          <a:prstGeom prst="rect">
            <a:avLst/>
          </a:prstGeom>
          <a:noFill/>
          <a:ln/>
        </p:spPr>
        <p:txBody>
          <a:bodyPr wrap="square" lIns="0" tIns="0" rIns="0" bIns="0" rtlCol="0" anchor="ctr"/>
          <a:lstStyle/>
          <a:p>
            <a:pPr algn="l" indent="0" marL="0">
              <a:buNone/>
            </a:pPr>
            <a:r>
              <a:rPr lang="en-US" sz="1200" dirty="0">
                <a:solidFill>
                  <a:srgbClr val="374151"/>
                </a:solidFill>
                <a:latin typeface="Inter" pitchFamily="34" charset="0"/>
                <a:ea typeface="Inter" pitchFamily="34" charset="-122"/>
                <a:cs typeface="Inter" pitchFamily="34" charset="-120"/>
              </a:rPr>
              <a:t>•</a:t>
            </a:r>
            <a:endParaRPr lang="en-US" sz="1200" dirty="0"/>
          </a:p>
        </p:txBody>
      </p:sp>
      <p:sp>
        <p:nvSpPr>
          <p:cNvPr id="84" name="Text 76"/>
          <p:cNvSpPr txBox="1"/>
          <p:nvPr/>
        </p:nvSpPr>
        <p:spPr>
          <a:xfrm>
            <a:off x="6238951" y="5633618"/>
            <a:ext cx="886054" cy="191110"/>
          </a:xfrm>
          <a:prstGeom prst="rect">
            <a:avLst/>
          </a:prstGeom>
          <a:noFill/>
          <a:ln/>
        </p:spPr>
        <p:txBody>
          <a:bodyPr wrap="square" lIns="0" tIns="0" rIns="0" bIns="0" rtlCol="0" anchor="ctr"/>
          <a:lstStyle/>
          <a:p>
            <a:pPr algn="l" indent="0" marL="0">
              <a:buNone/>
            </a:pPr>
            <a:r>
              <a:rPr lang="en-US" sz="1200" dirty="0">
                <a:solidFill>
                  <a:srgbClr val="374151"/>
                </a:solidFill>
                <a:latin typeface="Inter" pitchFamily="34" charset="0"/>
                <a:ea typeface="Inter" pitchFamily="34" charset="-122"/>
                <a:cs typeface="Inter" pitchFamily="34" charset="-120"/>
              </a:rPr>
              <a:t>定制化深度</a:t>
            </a:r>
            <a:endParaRPr lang="en-US" sz="1200" dirty="0"/>
          </a:p>
        </p:txBody>
      </p:sp>
      <p:sp>
        <p:nvSpPr>
          <p:cNvPr id="85" name="Text 77"/>
          <p:cNvSpPr txBox="1"/>
          <p:nvPr/>
        </p:nvSpPr>
        <p:spPr>
          <a:xfrm>
            <a:off x="7000646" y="5633618"/>
            <a:ext cx="2210105" cy="191110"/>
          </a:xfrm>
          <a:prstGeom prst="rect">
            <a:avLst/>
          </a:prstGeom>
          <a:noFill/>
          <a:ln/>
        </p:spPr>
        <p:txBody>
          <a:bodyPr wrap="square" lIns="0" tIns="0" rIns="0" bIns="0" rtlCol="0" anchor="ctr"/>
          <a:lstStyle/>
          <a:p>
            <a:pPr algn="l" indent="0" marL="0">
              <a:buNone/>
            </a:pPr>
            <a:r>
              <a:rPr lang="en-US" sz="1200" dirty="0">
                <a:solidFill>
                  <a:srgbClr val="374151"/>
                </a:solidFill>
                <a:latin typeface="Inter" pitchFamily="34" charset="0"/>
                <a:ea typeface="Inter" pitchFamily="34" charset="-122"/>
                <a:cs typeface="Inter" pitchFamily="34" charset="-120"/>
              </a:rPr>
              <a:t>- 根据特定需求打造专属智能体</a:t>
            </a:r>
            <a:endParaRPr lang="en-US" sz="1200" dirty="0"/>
          </a:p>
        </p:txBody>
      </p:sp>
      <p:sp>
        <p:nvSpPr>
          <p:cNvPr id="86" name="Text 78"/>
          <p:cNvSpPr txBox="1"/>
          <p:nvPr/>
        </p:nvSpPr>
        <p:spPr>
          <a:xfrm>
            <a:off x="6152998" y="5881421"/>
            <a:ext cx="200254" cy="191110"/>
          </a:xfrm>
          <a:prstGeom prst="rect">
            <a:avLst/>
          </a:prstGeom>
          <a:noFill/>
          <a:ln/>
        </p:spPr>
        <p:txBody>
          <a:bodyPr wrap="square" lIns="0" tIns="0" rIns="0" bIns="0" rtlCol="0" anchor="ctr"/>
          <a:lstStyle/>
          <a:p>
            <a:pPr algn="l" indent="0" marL="0">
              <a:buNone/>
            </a:pPr>
            <a:r>
              <a:rPr lang="en-US" sz="1200" dirty="0">
                <a:solidFill>
                  <a:srgbClr val="374151"/>
                </a:solidFill>
                <a:latin typeface="Inter" pitchFamily="34" charset="0"/>
                <a:ea typeface="Inter" pitchFamily="34" charset="-122"/>
                <a:cs typeface="Inter" pitchFamily="34" charset="-120"/>
              </a:rPr>
              <a:t>•</a:t>
            </a:r>
            <a:endParaRPr lang="en-US" sz="1200" dirty="0"/>
          </a:p>
        </p:txBody>
      </p:sp>
      <p:sp>
        <p:nvSpPr>
          <p:cNvPr id="87" name="Text 79"/>
          <p:cNvSpPr txBox="1"/>
          <p:nvPr/>
        </p:nvSpPr>
        <p:spPr>
          <a:xfrm>
            <a:off x="6238951" y="5881421"/>
            <a:ext cx="1038758" cy="191110"/>
          </a:xfrm>
          <a:prstGeom prst="rect">
            <a:avLst/>
          </a:prstGeom>
          <a:noFill/>
          <a:ln/>
        </p:spPr>
        <p:txBody>
          <a:bodyPr wrap="square" lIns="0" tIns="0" rIns="0" bIns="0" rtlCol="0" anchor="ctr"/>
          <a:lstStyle/>
          <a:p>
            <a:pPr algn="l" indent="0" marL="0">
              <a:buNone/>
            </a:pPr>
            <a:r>
              <a:rPr lang="en-US" sz="1200" dirty="0">
                <a:solidFill>
                  <a:srgbClr val="374151"/>
                </a:solidFill>
                <a:latin typeface="Inter" pitchFamily="34" charset="0"/>
                <a:ea typeface="Inter" pitchFamily="34" charset="-122"/>
                <a:cs typeface="Inter" pitchFamily="34" charset="-120"/>
              </a:rPr>
              <a:t>战略能力保障</a:t>
            </a:r>
            <a:endParaRPr lang="en-US" sz="1200" dirty="0"/>
          </a:p>
        </p:txBody>
      </p:sp>
      <p:sp>
        <p:nvSpPr>
          <p:cNvPr id="88" name="Text 80"/>
          <p:cNvSpPr txBox="1"/>
          <p:nvPr/>
        </p:nvSpPr>
        <p:spPr>
          <a:xfrm>
            <a:off x="7153351" y="5881421"/>
            <a:ext cx="1905610" cy="191110"/>
          </a:xfrm>
          <a:prstGeom prst="rect">
            <a:avLst/>
          </a:prstGeom>
          <a:noFill/>
          <a:ln/>
        </p:spPr>
        <p:txBody>
          <a:bodyPr wrap="square" lIns="0" tIns="0" rIns="0" bIns="0" rtlCol="0" anchor="ctr"/>
          <a:lstStyle/>
          <a:p>
            <a:pPr algn="l" indent="0" marL="0">
              <a:buNone/>
            </a:pPr>
            <a:r>
              <a:rPr lang="en-US" sz="1200" dirty="0">
                <a:solidFill>
                  <a:srgbClr val="374151"/>
                </a:solidFill>
                <a:latin typeface="Inter" pitchFamily="34" charset="0"/>
                <a:ea typeface="Inter" pitchFamily="34" charset="-122"/>
                <a:cs typeface="Inter" pitchFamily="34" charset="-120"/>
              </a:rPr>
              <a:t>- 掌握核心技术与数据安全</a:t>
            </a:r>
            <a:endParaRPr lang="en-US" sz="1200" dirty="0"/>
          </a:p>
        </p:txBody>
      </p:sp>
      <p:sp>
        <p:nvSpPr>
          <p:cNvPr id="89" name="Text 81"/>
          <p:cNvSpPr txBox="1"/>
          <p:nvPr/>
        </p:nvSpPr>
        <p:spPr>
          <a:xfrm>
            <a:off x="6152998" y="6129223"/>
            <a:ext cx="200254" cy="191110"/>
          </a:xfrm>
          <a:prstGeom prst="rect">
            <a:avLst/>
          </a:prstGeom>
          <a:noFill/>
          <a:ln/>
        </p:spPr>
        <p:txBody>
          <a:bodyPr wrap="square" lIns="0" tIns="0" rIns="0" bIns="0" rtlCol="0" anchor="ctr"/>
          <a:lstStyle/>
          <a:p>
            <a:pPr algn="l" indent="0" marL="0">
              <a:buNone/>
            </a:pPr>
            <a:r>
              <a:rPr lang="en-US" sz="1200" dirty="0">
                <a:solidFill>
                  <a:srgbClr val="374151"/>
                </a:solidFill>
                <a:latin typeface="Inter" pitchFamily="34" charset="0"/>
                <a:ea typeface="Inter" pitchFamily="34" charset="-122"/>
                <a:cs typeface="Inter" pitchFamily="34" charset="-120"/>
              </a:rPr>
              <a:t>•</a:t>
            </a:r>
            <a:endParaRPr lang="en-US" sz="1200" dirty="0"/>
          </a:p>
        </p:txBody>
      </p:sp>
      <p:sp>
        <p:nvSpPr>
          <p:cNvPr id="90" name="Text 82"/>
          <p:cNvSpPr txBox="1"/>
          <p:nvPr/>
        </p:nvSpPr>
        <p:spPr>
          <a:xfrm>
            <a:off x="6238951" y="6129223"/>
            <a:ext cx="734263" cy="191110"/>
          </a:xfrm>
          <a:prstGeom prst="rect">
            <a:avLst/>
          </a:prstGeom>
          <a:noFill/>
          <a:ln/>
        </p:spPr>
        <p:txBody>
          <a:bodyPr wrap="square" lIns="0" tIns="0" rIns="0" bIns="0" rtlCol="0" anchor="ctr"/>
          <a:lstStyle/>
          <a:p>
            <a:pPr algn="l" indent="0" marL="0">
              <a:buNone/>
            </a:pPr>
            <a:r>
              <a:rPr lang="en-US" sz="1200" dirty="0">
                <a:solidFill>
                  <a:srgbClr val="374151"/>
                </a:solidFill>
                <a:latin typeface="Inter" pitchFamily="34" charset="0"/>
                <a:ea typeface="Inter" pitchFamily="34" charset="-122"/>
                <a:cs typeface="Inter" pitchFamily="34" charset="-120"/>
              </a:rPr>
              <a:t>技术壁垒</a:t>
            </a:r>
            <a:endParaRPr lang="en-US" sz="1200" dirty="0"/>
          </a:p>
        </p:txBody>
      </p:sp>
      <p:sp>
        <p:nvSpPr>
          <p:cNvPr id="91" name="Text 83"/>
          <p:cNvSpPr txBox="1"/>
          <p:nvPr/>
        </p:nvSpPr>
        <p:spPr>
          <a:xfrm>
            <a:off x="6848856" y="6129223"/>
            <a:ext cx="1600200" cy="191110"/>
          </a:xfrm>
          <a:prstGeom prst="rect">
            <a:avLst/>
          </a:prstGeom>
          <a:noFill/>
          <a:ln/>
        </p:spPr>
        <p:txBody>
          <a:bodyPr wrap="square" lIns="0" tIns="0" rIns="0" bIns="0" rtlCol="0" anchor="ctr"/>
          <a:lstStyle/>
          <a:p>
            <a:pPr algn="l" indent="0" marL="0">
              <a:buNone/>
            </a:pPr>
            <a:r>
              <a:rPr lang="en-US" sz="1200" dirty="0">
                <a:solidFill>
                  <a:srgbClr val="374151"/>
                </a:solidFill>
                <a:latin typeface="Inter" pitchFamily="34" charset="0"/>
                <a:ea typeface="Inter" pitchFamily="34" charset="-122"/>
                <a:cs typeface="Inter" pitchFamily="34" charset="-120"/>
              </a:rPr>
              <a:t>- 构建差异化竞争优势</a:t>
            </a:r>
            <a:endParaRPr lang="en-US" sz="1200" dirty="0"/>
          </a:p>
        </p:txBody>
      </p:sp>
      <p:sp>
        <p:nvSpPr>
          <p:cNvPr id="92" name="Text 84"/>
          <p:cNvSpPr txBox="1"/>
          <p:nvPr/>
        </p:nvSpPr>
        <p:spPr>
          <a:xfrm>
            <a:off x="6152998" y="6377026"/>
            <a:ext cx="200254" cy="191110"/>
          </a:xfrm>
          <a:prstGeom prst="rect">
            <a:avLst/>
          </a:prstGeom>
          <a:noFill/>
          <a:ln/>
        </p:spPr>
        <p:txBody>
          <a:bodyPr wrap="square" lIns="0" tIns="0" rIns="0" bIns="0" rtlCol="0" anchor="ctr"/>
          <a:lstStyle/>
          <a:p>
            <a:pPr algn="l" indent="0" marL="0">
              <a:buNone/>
            </a:pPr>
            <a:r>
              <a:rPr lang="en-US" sz="1200" dirty="0">
                <a:solidFill>
                  <a:srgbClr val="374151"/>
                </a:solidFill>
                <a:latin typeface="Inter" pitchFamily="34" charset="0"/>
                <a:ea typeface="Inter" pitchFamily="34" charset="-122"/>
                <a:cs typeface="Inter" pitchFamily="34" charset="-120"/>
              </a:rPr>
              <a:t>•</a:t>
            </a:r>
            <a:endParaRPr lang="en-US" sz="1200" dirty="0"/>
          </a:p>
        </p:txBody>
      </p:sp>
      <p:sp>
        <p:nvSpPr>
          <p:cNvPr id="93" name="Text 85"/>
          <p:cNvSpPr txBox="1"/>
          <p:nvPr/>
        </p:nvSpPr>
        <p:spPr>
          <a:xfrm>
            <a:off x="6238951" y="6377026"/>
            <a:ext cx="734263" cy="191110"/>
          </a:xfrm>
          <a:prstGeom prst="rect">
            <a:avLst/>
          </a:prstGeom>
          <a:noFill/>
          <a:ln/>
        </p:spPr>
        <p:txBody>
          <a:bodyPr wrap="square" lIns="0" tIns="0" rIns="0" bIns="0" rtlCol="0" anchor="ctr"/>
          <a:lstStyle/>
          <a:p>
            <a:pPr algn="l" indent="0" marL="0">
              <a:buNone/>
            </a:pPr>
            <a:r>
              <a:rPr lang="en-US" sz="1200" dirty="0">
                <a:solidFill>
                  <a:srgbClr val="374151"/>
                </a:solidFill>
                <a:latin typeface="Inter" pitchFamily="34" charset="0"/>
                <a:ea typeface="Inter" pitchFamily="34" charset="-122"/>
                <a:cs typeface="Inter" pitchFamily="34" charset="-120"/>
              </a:rPr>
              <a:t>持续演进</a:t>
            </a:r>
            <a:endParaRPr lang="en-US" sz="1200" dirty="0"/>
          </a:p>
        </p:txBody>
      </p:sp>
      <p:sp>
        <p:nvSpPr>
          <p:cNvPr id="94" name="Text 86"/>
          <p:cNvSpPr txBox="1"/>
          <p:nvPr/>
        </p:nvSpPr>
        <p:spPr>
          <a:xfrm>
            <a:off x="6848856" y="6377026"/>
            <a:ext cx="2057400" cy="191110"/>
          </a:xfrm>
          <a:prstGeom prst="rect">
            <a:avLst/>
          </a:prstGeom>
          <a:noFill/>
          <a:ln/>
        </p:spPr>
        <p:txBody>
          <a:bodyPr wrap="square" lIns="0" tIns="0" rIns="0" bIns="0" rtlCol="0" anchor="ctr"/>
          <a:lstStyle/>
          <a:p>
            <a:pPr algn="l" indent="0" marL="0">
              <a:buNone/>
            </a:pPr>
            <a:r>
              <a:rPr lang="en-US" sz="1200" dirty="0">
                <a:solidFill>
                  <a:srgbClr val="374151"/>
                </a:solidFill>
                <a:latin typeface="Inter" pitchFamily="34" charset="0"/>
                <a:ea typeface="Inter" pitchFamily="34" charset="-122"/>
                <a:cs typeface="Inter" pitchFamily="34" charset="-120"/>
              </a:rPr>
              <a:t>- 根据业务需求快速迭代升级</a:t>
            </a:r>
            <a:endParaRPr lang="en-US" sz="1200" dirty="0"/>
          </a:p>
        </p:txBody>
      </p:sp>
      <p:sp>
        <p:nvSpPr>
          <p:cNvPr id="95" name="Text 87"/>
          <p:cNvSpPr txBox="1"/>
          <p:nvPr/>
        </p:nvSpPr>
        <p:spPr>
          <a:xfrm>
            <a:off x="1190549" y="6681521"/>
            <a:ext cx="9925812" cy="648310"/>
          </a:xfrm>
          <a:prstGeom prst="rect">
            <a:avLst/>
          </a:prstGeom>
          <a:noFill/>
          <a:ln/>
        </p:spPr>
        <p:txBody>
          <a:bodyPr wrap="square" lIns="0" tIns="0" rIns="0" bIns="0" rtlCol="0" anchor="ctr"/>
          <a:lstStyle/>
          <a:p>
            <a:pPr algn="l" indent="0" marL="0">
              <a:buNone/>
            </a:pPr>
            <a:r>
              <a:rPr lang="en-US" sz="1200" dirty="0">
                <a:solidFill>
                  <a:srgbClr val="374151"/>
                </a:solidFill>
                <a:latin typeface="Inter" pitchFamily="34" charset="0"/>
                <a:ea typeface="Inter" pitchFamily="34" charset="-122"/>
                <a:cs typeface="Inter" pitchFamily="34" charset="-120"/>
              </a:rPr>
              <a:t>智能体生态是Agent OS真正价值的体现，通过标准化的MCP协议和Function Calling机制，实现开放共享的生态建设。智能体之间的互联互通将成为下一代AI基础设施的核心竞争力，形成"网络效应"——每增加一个智能体，整体生态的价值就呈指数级增长。在这个生态中，第三方开发与自研相辅相成，共同构建丰富多样的智能体网络，为企业和个人用户提供无限可能的智能助力。</a:t>
            </a:r>
            <a:endParaRPr lang="en-US" sz="1200" dirty="0"/>
          </a:p>
        </p:txBody>
      </p:sp>
      <p:sp>
        <p:nvSpPr>
          <p:cNvPr id="96" name="Shape 88"/>
          <p:cNvSpPr/>
          <p:nvPr/>
        </p:nvSpPr>
        <p:spPr>
          <a:xfrm>
            <a:off x="1429207" y="1714500"/>
            <a:ext cx="57607" cy="57607"/>
          </a:xfrm>
          <a:prstGeom prst="ellipse">
            <a:avLst/>
          </a:prstGeom>
          <a:solidFill>
            <a:srgbClr val="3B82F6"/>
          </a:solidFill>
          <a:ln/>
        </p:spPr>
      </p:sp>
      <p:sp>
        <p:nvSpPr>
          <p:cNvPr id="97" name="Shape 89"/>
          <p:cNvSpPr/>
          <p:nvPr/>
        </p:nvSpPr>
        <p:spPr>
          <a:xfrm>
            <a:off x="1904695" y="2095805"/>
            <a:ext cx="57607" cy="57607"/>
          </a:xfrm>
          <a:prstGeom prst="ellipse">
            <a:avLst/>
          </a:prstGeom>
          <a:solidFill>
            <a:srgbClr val="3B82F6"/>
          </a:solidFill>
          <a:ln/>
        </p:spPr>
      </p:sp>
      <p:sp>
        <p:nvSpPr>
          <p:cNvPr id="98" name="Shape 90"/>
          <p:cNvSpPr/>
          <p:nvPr/>
        </p:nvSpPr>
        <p:spPr>
          <a:xfrm>
            <a:off x="1333195" y="2476195"/>
            <a:ext cx="57607" cy="57607"/>
          </a:xfrm>
          <a:prstGeom prst="ellipse">
            <a:avLst/>
          </a:prstGeom>
          <a:solidFill>
            <a:srgbClr val="3B82F6"/>
          </a:solidFill>
          <a:ln/>
        </p:spPr>
      </p:sp>
      <p:sp>
        <p:nvSpPr>
          <p:cNvPr id="99" name="Shape 91"/>
          <p:cNvSpPr/>
          <p:nvPr/>
        </p:nvSpPr>
        <p:spPr>
          <a:xfrm>
            <a:off x="1444752" y="1861718"/>
            <a:ext cx="476402" cy="9144"/>
          </a:xfrm>
          <a:prstGeom prst="rect">
            <a:avLst/>
          </a:prstGeom>
          <a:solidFill>
            <a:srgbClr val="3B82F6">
              <a:alpha val="20000"/>
            </a:srgbClr>
          </a:solidFill>
          <a:ln/>
        </p:spPr>
      </p:sp>
      <p:sp>
        <p:nvSpPr>
          <p:cNvPr id="100" name="Shape 92"/>
          <p:cNvSpPr/>
          <p:nvPr/>
        </p:nvSpPr>
        <p:spPr>
          <a:xfrm>
            <a:off x="1837944" y="1940357"/>
            <a:ext cx="571500" cy="9144"/>
          </a:xfrm>
          <a:prstGeom prst="rect">
            <a:avLst/>
          </a:prstGeom>
          <a:solidFill>
            <a:srgbClr val="3B82F6">
              <a:alpha val="20000"/>
            </a:srgbClr>
          </a:solidFill>
          <a:ln/>
        </p:spPr>
      </p:sp>
      <p:sp>
        <p:nvSpPr>
          <p:cNvPr id="101" name="Text 93"/>
          <p:cNvSpPr txBox="1"/>
          <p:nvPr/>
        </p:nvSpPr>
        <p:spPr>
          <a:xfrm>
            <a:off x="1067105" y="390449"/>
            <a:ext cx="4096512" cy="277063"/>
          </a:xfrm>
          <a:prstGeom prst="rect">
            <a:avLst/>
          </a:prstGeom>
          <a:noFill/>
          <a:ln/>
        </p:spPr>
        <p:txBody>
          <a:bodyPr wrap="square" lIns="0" tIns="0" rIns="0" bIns="0" rtlCol="0" anchor="ctr"/>
          <a:lstStyle/>
          <a:p>
            <a:pPr algn="l" indent="0" marL="0">
              <a:buNone/>
            </a:pPr>
            <a:r>
              <a:rPr lang="en-US" sz="1800" b="1" dirty="0">
                <a:solidFill>
                  <a:srgbClr val="1E40AF"/>
                </a:solidFill>
                <a:latin typeface="Inter" pitchFamily="34" charset="0"/>
                <a:ea typeface="Inter" pitchFamily="34" charset="-122"/>
                <a:cs typeface="Inter" pitchFamily="34" charset="-120"/>
              </a:rPr>
              <a:t>MCP、Function Calling与Agent生态</a:t>
            </a:r>
            <a:endParaRPr lang="en-US" sz="18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sp>
        <p:nvSpPr>
          <p:cNvPr id="2" name="Shape 0"/>
          <p:cNvSpPr/>
          <p:nvPr/>
        </p:nvSpPr>
        <p:spPr>
          <a:xfrm>
            <a:off x="0" y="0"/>
            <a:ext cx="12191695" cy="6858000"/>
          </a:xfrm>
          <a:prstGeom prst="rect">
            <a:avLst/>
          </a:prstGeom>
          <a:solidFill>
            <a:srgbClr val="F9FAFB"/>
          </a:solidFill>
          <a:ln/>
        </p:spPr>
      </p:sp>
      <p:pic>
        <p:nvPicPr>
          <p:cNvPr id="3" name="Image 0" descr="preencoded.png">    </p:cNvPr>
          <p:cNvPicPr>
            <a:picLocks noChangeAspect="1"/>
          </p:cNvPicPr>
          <p:nvPr/>
        </p:nvPicPr>
        <p:blipFill>
          <a:blip r:embed="rId1">
            <a:alphaModFix amt="5000"/>
          </a:blip>
          <a:srcRect l="-164" r="-164" t="0" b="0"/>
          <a:stretch/>
        </p:blipFill>
        <p:spPr>
          <a:xfrm>
            <a:off x="10116007" y="571500"/>
            <a:ext cx="1505102" cy="1714500"/>
          </a:xfrm>
          <a:prstGeom prst="rect">
            <a:avLst/>
          </a:prstGeom>
        </p:spPr>
      </p:pic>
      <p:sp>
        <p:nvSpPr>
          <p:cNvPr id="4" name="Shape 1"/>
          <p:cNvSpPr/>
          <p:nvPr/>
        </p:nvSpPr>
        <p:spPr>
          <a:xfrm>
            <a:off x="1067105" y="875995"/>
            <a:ext cx="571500" cy="28346"/>
          </a:xfrm>
          <a:prstGeom prst="rect">
            <a:avLst/>
          </a:prstGeom>
          <a:solidFill>
            <a:srgbClr val="2563EB"/>
          </a:solidFill>
          <a:ln/>
        </p:spPr>
      </p:sp>
      <p:sp>
        <p:nvSpPr>
          <p:cNvPr id="5" name="Text 2"/>
          <p:cNvSpPr txBox="1"/>
          <p:nvPr/>
        </p:nvSpPr>
        <p:spPr>
          <a:xfrm>
            <a:off x="1067105" y="1028700"/>
            <a:ext cx="5291633"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Agentic AI基础设施中的记忆管理与上下文融合：没有记忆就没有智能就没有个性化智能</a:t>
            </a:r>
            <a:endParaRPr lang="en-US" sz="1000" dirty="0"/>
          </a:p>
        </p:txBody>
      </p:sp>
      <p:sp>
        <p:nvSpPr>
          <p:cNvPr id="6" name="Shape 3"/>
          <p:cNvSpPr/>
          <p:nvPr/>
        </p:nvSpPr>
        <p:spPr>
          <a:xfrm>
            <a:off x="1067105" y="1285646"/>
            <a:ext cx="10058400" cy="875995"/>
          </a:xfrm>
          <a:prstGeom prst="rect">
            <a:avLst/>
          </a:prstGeom>
          <a:solidFill>
            <a:srgbClr val="3B82F6">
              <a:alpha val="10000"/>
            </a:srgbClr>
          </a:solidFill>
          <a:ln/>
        </p:spPr>
      </p:sp>
      <p:sp>
        <p:nvSpPr>
          <p:cNvPr id="7" name="Shape 4"/>
          <p:cNvSpPr/>
          <p:nvPr/>
        </p:nvSpPr>
        <p:spPr>
          <a:xfrm>
            <a:off x="1067105" y="1285646"/>
            <a:ext cx="38405" cy="875995"/>
          </a:xfrm>
          <a:prstGeom prst="rect">
            <a:avLst/>
          </a:prstGeom>
          <a:solidFill>
            <a:srgbClr val="3B82F6"/>
          </a:solidFill>
          <a:ln/>
        </p:spPr>
      </p:sp>
      <p:sp>
        <p:nvSpPr>
          <p:cNvPr id="8" name="Text 5"/>
          <p:cNvSpPr txBox="1"/>
          <p:nvPr/>
        </p:nvSpPr>
        <p:spPr>
          <a:xfrm>
            <a:off x="1257300" y="1410005"/>
            <a:ext cx="1300277" cy="162763"/>
          </a:xfrm>
          <a:prstGeom prst="rect">
            <a:avLst/>
          </a:prstGeom>
          <a:noFill/>
          <a:ln/>
        </p:spPr>
        <p:txBody>
          <a:bodyPr wrap="square" lIns="0" tIns="0" rIns="0" bIns="0" rtlCol="0" anchor="ctr"/>
          <a:lstStyle/>
          <a:p>
            <a:pPr algn="l" indent="0" marL="0">
              <a:buNone/>
            </a:pPr>
            <a:r>
              <a:rPr lang="en-US" sz="1000" b="1" dirty="0">
                <a:solidFill>
                  <a:srgbClr val="1E40AF"/>
                </a:solidFill>
                <a:latin typeface="Inter" pitchFamily="34" charset="0"/>
                <a:ea typeface="Inter" pitchFamily="34" charset="-122"/>
                <a:cs typeface="Inter" pitchFamily="34" charset="-120"/>
              </a:rPr>
              <a:t>智能系统的核心能力</a:t>
            </a:r>
            <a:endParaRPr lang="en-US" sz="1000" dirty="0"/>
          </a:p>
        </p:txBody>
      </p:sp>
      <p:sp>
        <p:nvSpPr>
          <p:cNvPr id="9" name="Text 6"/>
          <p:cNvSpPr txBox="1"/>
          <p:nvPr/>
        </p:nvSpPr>
        <p:spPr>
          <a:xfrm>
            <a:off x="1257300" y="1676095"/>
            <a:ext cx="9816084" cy="352958"/>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记忆与上下文管理是智能体系统的基础能力，没有记忆就没有智能，没有个性化记忆就没有个性化智能。人类智能的本质在于对经验的积累、提取与应用，Agentic AI同样需要通过强大的Memory &amp; Context系统实现从单一交互向持续学习与适应的转变，这是从"工具"迈向"智能体"的关键一步。</a:t>
            </a:r>
            <a:endParaRPr lang="en-US" sz="1000" dirty="0"/>
          </a:p>
        </p:txBody>
      </p:sp>
      <p:sp>
        <p:nvSpPr>
          <p:cNvPr id="10" name="Shape 7"/>
          <p:cNvSpPr/>
          <p:nvPr/>
        </p:nvSpPr>
        <p:spPr>
          <a:xfrm>
            <a:off x="1067105" y="2314346"/>
            <a:ext cx="10058400" cy="1352398"/>
          </a:xfrm>
          <a:prstGeom prst="roundRect">
            <a:avLst>
              <a:gd name="adj" fmla="val 3809"/>
            </a:avLst>
          </a:prstGeom>
          <a:solidFill>
            <a:srgbClr val="EFF6FF"/>
          </a:solidFill>
          <a:ln w="12700">
            <a:solidFill>
              <a:srgbClr val="DBEAFE"/>
            </a:solidFill>
            <a:prstDash val="solid"/>
          </a:ln>
        </p:spPr>
      </p:sp>
      <p:sp>
        <p:nvSpPr>
          <p:cNvPr id="11" name="Text 8"/>
          <p:cNvSpPr txBox="1"/>
          <p:nvPr/>
        </p:nvSpPr>
        <p:spPr>
          <a:xfrm>
            <a:off x="1228954" y="2486254"/>
            <a:ext cx="1976933" cy="162763"/>
          </a:xfrm>
          <a:prstGeom prst="rect">
            <a:avLst/>
          </a:prstGeom>
          <a:noFill/>
          <a:ln/>
        </p:spPr>
        <p:txBody>
          <a:bodyPr wrap="square" lIns="0" tIns="0" rIns="0" bIns="0" rtlCol="0" anchor="ctr"/>
          <a:lstStyle/>
          <a:p>
            <a:pPr algn="l" indent="0" marL="0">
              <a:buNone/>
            </a:pPr>
            <a:r>
              <a:rPr lang="en-US" sz="1000" b="1" dirty="0">
                <a:solidFill>
                  <a:srgbClr val="1D4ED8"/>
                </a:solidFill>
                <a:latin typeface="Inter" pitchFamily="34" charset="0"/>
                <a:ea typeface="Inter" pitchFamily="34" charset="-122"/>
                <a:cs typeface="Inter" pitchFamily="34" charset="-120"/>
              </a:rPr>
              <a:t>Agentic Memory系统层级架构</a:t>
            </a:r>
            <a:endParaRPr lang="en-US" sz="1000" dirty="0"/>
          </a:p>
        </p:txBody>
      </p:sp>
      <p:sp>
        <p:nvSpPr>
          <p:cNvPr id="12" name="Shape 9"/>
          <p:cNvSpPr/>
          <p:nvPr/>
        </p:nvSpPr>
        <p:spPr>
          <a:xfrm>
            <a:off x="1228954" y="2743200"/>
            <a:ext cx="3133649" cy="761695"/>
          </a:xfrm>
          <a:prstGeom prst="roundRect">
            <a:avLst>
              <a:gd name="adj" fmla="val 12005"/>
            </a:avLst>
          </a:prstGeom>
          <a:solidFill>
            <a:srgbClr val="EEF2FF"/>
          </a:solidFill>
          <a:ln/>
        </p:spPr>
      </p:sp>
      <p:pic>
        <p:nvPicPr>
          <p:cNvPr id="13" name="Image 1" descr="preencoded.png">    </p:cNvPr>
          <p:cNvPicPr>
            <a:picLocks noChangeAspect="1"/>
          </p:cNvPicPr>
          <p:nvPr/>
        </p:nvPicPr>
        <p:blipFill>
          <a:blip r:embed="rId2"/>
          <a:srcRect l="0" r="0" t="0" b="0"/>
          <a:stretch/>
        </p:blipFill>
        <p:spPr>
          <a:xfrm>
            <a:off x="2698394" y="2819095"/>
            <a:ext cx="190195" cy="190195"/>
          </a:xfrm>
          <a:prstGeom prst="rect">
            <a:avLst/>
          </a:prstGeom>
        </p:spPr>
      </p:pic>
      <p:sp>
        <p:nvSpPr>
          <p:cNvPr id="14" name="Text 10"/>
          <p:cNvSpPr txBox="1"/>
          <p:nvPr/>
        </p:nvSpPr>
        <p:spPr>
          <a:xfrm>
            <a:off x="2393899" y="3090672"/>
            <a:ext cx="900684" cy="162763"/>
          </a:xfrm>
          <a:prstGeom prst="rect">
            <a:avLst/>
          </a:prstGeom>
          <a:noFill/>
          <a:ln/>
        </p:spPr>
        <p:txBody>
          <a:bodyPr wrap="square" lIns="0" tIns="0" rIns="0" bIns="0" rtlCol="0" anchor="ctr"/>
          <a:lstStyle/>
          <a:p>
            <a:pPr algn="ctr" indent="0" marL="0">
              <a:buNone/>
            </a:pPr>
            <a:r>
              <a:rPr lang="en-US" sz="1000" b="1" dirty="0">
                <a:solidFill>
                  <a:srgbClr val="4338CA"/>
                </a:solidFill>
                <a:latin typeface="Inter" pitchFamily="34" charset="0"/>
                <a:ea typeface="Inter" pitchFamily="34" charset="-122"/>
                <a:cs typeface="Inter" pitchFamily="34" charset="-120"/>
              </a:rPr>
              <a:t>短期工作记忆</a:t>
            </a:r>
            <a:endParaRPr lang="en-US" sz="1000" dirty="0"/>
          </a:p>
        </p:txBody>
      </p:sp>
      <p:sp>
        <p:nvSpPr>
          <p:cNvPr id="15" name="Text 11"/>
          <p:cNvSpPr txBox="1"/>
          <p:nvPr/>
        </p:nvSpPr>
        <p:spPr>
          <a:xfrm>
            <a:off x="2165299" y="3271723"/>
            <a:ext cx="1353312" cy="143561"/>
          </a:xfrm>
          <a:prstGeom prst="rect">
            <a:avLst/>
          </a:prstGeom>
          <a:noFill/>
          <a:ln/>
        </p:spPr>
        <p:txBody>
          <a:bodyPr wrap="square" lIns="0" tIns="0" rIns="0" bIns="0" rtlCol="0" anchor="ctr"/>
          <a:lstStyle/>
          <a:p>
            <a:pPr algn="ctr" indent="0" marL="0">
              <a:buNone/>
            </a:pPr>
            <a:r>
              <a:rPr lang="en-US" sz="900" dirty="0">
                <a:solidFill>
                  <a:srgbClr val="4B5563"/>
                </a:solidFill>
                <a:latin typeface="Inter" pitchFamily="34" charset="0"/>
                <a:ea typeface="Inter" pitchFamily="34" charset="-122"/>
                <a:cs typeface="Inter" pitchFamily="34" charset="-120"/>
              </a:rPr>
              <a:t>上下文窗口内的即时记忆</a:t>
            </a:r>
            <a:endParaRPr lang="en-US" sz="900" dirty="0"/>
          </a:p>
        </p:txBody>
      </p:sp>
      <p:sp>
        <p:nvSpPr>
          <p:cNvPr id="16" name="Text 12"/>
          <p:cNvSpPr txBox="1"/>
          <p:nvPr/>
        </p:nvSpPr>
        <p:spPr>
          <a:xfrm>
            <a:off x="4358945" y="3022092"/>
            <a:ext cx="300838" cy="200254"/>
          </a:xfrm>
          <a:prstGeom prst="rect">
            <a:avLst/>
          </a:prstGeom>
          <a:noFill/>
          <a:ln/>
        </p:spPr>
        <p:txBody>
          <a:bodyPr wrap="square" lIns="0" tIns="0" rIns="0" bIns="0" rtlCol="0" anchor="ctr"/>
          <a:lstStyle/>
          <a:p>
            <a:pPr algn="l" indent="0" marL="0">
              <a:buNone/>
            </a:pPr>
            <a:r>
              <a:rPr lang="en-US" sz="1300" dirty="0">
                <a:solidFill>
                  <a:srgbClr val="3B82F6"/>
                </a:solidFill>
                <a:latin typeface="Inter" pitchFamily="34" charset="0"/>
                <a:ea typeface="Inter" pitchFamily="34" charset="-122"/>
                <a:cs typeface="Inter" pitchFamily="34" charset="-120"/>
              </a:rPr>
              <a:t>→</a:t>
            </a:r>
            <a:endParaRPr lang="en-US" sz="1300" dirty="0"/>
          </a:p>
        </p:txBody>
      </p:sp>
      <p:sp>
        <p:nvSpPr>
          <p:cNvPr id="17" name="Shape 13"/>
          <p:cNvSpPr/>
          <p:nvPr/>
        </p:nvSpPr>
        <p:spPr>
          <a:xfrm>
            <a:off x="4530852" y="2743200"/>
            <a:ext cx="3133649" cy="761695"/>
          </a:xfrm>
          <a:prstGeom prst="roundRect">
            <a:avLst>
              <a:gd name="adj" fmla="val 12005"/>
            </a:avLst>
          </a:prstGeom>
          <a:solidFill>
            <a:srgbClr val="F5F3FF"/>
          </a:solidFill>
          <a:ln/>
        </p:spPr>
      </p:sp>
      <p:pic>
        <p:nvPicPr>
          <p:cNvPr id="18" name="Image 2" descr="preencoded.png">    </p:cNvPr>
          <p:cNvPicPr>
            <a:picLocks noChangeAspect="1"/>
          </p:cNvPicPr>
          <p:nvPr/>
        </p:nvPicPr>
        <p:blipFill>
          <a:blip r:embed="rId3"/>
          <a:srcRect l="0" r="0" t="0" b="0"/>
          <a:stretch/>
        </p:blipFill>
        <p:spPr>
          <a:xfrm>
            <a:off x="6001207" y="2819095"/>
            <a:ext cx="190195" cy="190195"/>
          </a:xfrm>
          <a:prstGeom prst="rect">
            <a:avLst/>
          </a:prstGeom>
        </p:spPr>
      </p:pic>
      <p:sp>
        <p:nvSpPr>
          <p:cNvPr id="19" name="Text 14"/>
          <p:cNvSpPr txBox="1"/>
          <p:nvPr/>
        </p:nvSpPr>
        <p:spPr>
          <a:xfrm>
            <a:off x="5695798" y="3090672"/>
            <a:ext cx="900684" cy="162763"/>
          </a:xfrm>
          <a:prstGeom prst="rect">
            <a:avLst/>
          </a:prstGeom>
          <a:noFill/>
          <a:ln/>
        </p:spPr>
        <p:txBody>
          <a:bodyPr wrap="square" lIns="0" tIns="0" rIns="0" bIns="0" rtlCol="0" anchor="ctr"/>
          <a:lstStyle/>
          <a:p>
            <a:pPr algn="ctr" indent="0" marL="0">
              <a:buNone/>
            </a:pPr>
            <a:r>
              <a:rPr lang="en-US" sz="1000" b="1" dirty="0">
                <a:solidFill>
                  <a:srgbClr val="6D28D9"/>
                </a:solidFill>
                <a:latin typeface="Inter" pitchFamily="34" charset="0"/>
                <a:ea typeface="Inter" pitchFamily="34" charset="-122"/>
                <a:cs typeface="Inter" pitchFamily="34" charset="-120"/>
              </a:rPr>
              <a:t>长期向量记忆</a:t>
            </a:r>
            <a:endParaRPr lang="en-US" sz="1000" dirty="0"/>
          </a:p>
        </p:txBody>
      </p:sp>
      <p:sp>
        <p:nvSpPr>
          <p:cNvPr id="20" name="Text 15"/>
          <p:cNvSpPr txBox="1"/>
          <p:nvPr/>
        </p:nvSpPr>
        <p:spPr>
          <a:xfrm>
            <a:off x="5524805" y="3271723"/>
            <a:ext cx="1239012" cy="143561"/>
          </a:xfrm>
          <a:prstGeom prst="rect">
            <a:avLst/>
          </a:prstGeom>
          <a:noFill/>
          <a:ln/>
        </p:spPr>
        <p:txBody>
          <a:bodyPr wrap="square" lIns="0" tIns="0" rIns="0" bIns="0" rtlCol="0" anchor="ctr"/>
          <a:lstStyle/>
          <a:p>
            <a:pPr algn="ctr" indent="0" marL="0">
              <a:buNone/>
            </a:pPr>
            <a:r>
              <a:rPr lang="en-US" sz="900" dirty="0">
                <a:solidFill>
                  <a:srgbClr val="4B5563"/>
                </a:solidFill>
                <a:latin typeface="Inter" pitchFamily="34" charset="0"/>
                <a:ea typeface="Inter" pitchFamily="34" charset="-122"/>
                <a:cs typeface="Inter" pitchFamily="34" charset="-120"/>
              </a:rPr>
              <a:t>可检索的历史交互数据</a:t>
            </a:r>
            <a:endParaRPr lang="en-US" sz="900" dirty="0"/>
          </a:p>
        </p:txBody>
      </p:sp>
      <p:sp>
        <p:nvSpPr>
          <p:cNvPr id="21" name="Text 16"/>
          <p:cNvSpPr txBox="1"/>
          <p:nvPr/>
        </p:nvSpPr>
        <p:spPr>
          <a:xfrm>
            <a:off x="7661758" y="3022092"/>
            <a:ext cx="300838" cy="200254"/>
          </a:xfrm>
          <a:prstGeom prst="rect">
            <a:avLst/>
          </a:prstGeom>
          <a:noFill/>
          <a:ln/>
        </p:spPr>
        <p:txBody>
          <a:bodyPr wrap="square" lIns="0" tIns="0" rIns="0" bIns="0" rtlCol="0" anchor="ctr"/>
          <a:lstStyle/>
          <a:p>
            <a:pPr algn="l" indent="0" marL="0">
              <a:buNone/>
            </a:pPr>
            <a:r>
              <a:rPr lang="en-US" sz="1300" dirty="0">
                <a:solidFill>
                  <a:srgbClr val="3B82F6"/>
                </a:solidFill>
                <a:latin typeface="Inter" pitchFamily="34" charset="0"/>
                <a:ea typeface="Inter" pitchFamily="34" charset="-122"/>
                <a:cs typeface="Inter" pitchFamily="34" charset="-120"/>
              </a:rPr>
              <a:t>→</a:t>
            </a:r>
            <a:endParaRPr lang="en-US" sz="1300" dirty="0"/>
          </a:p>
        </p:txBody>
      </p:sp>
      <p:sp>
        <p:nvSpPr>
          <p:cNvPr id="22" name="Shape 17"/>
          <p:cNvSpPr/>
          <p:nvPr/>
        </p:nvSpPr>
        <p:spPr>
          <a:xfrm>
            <a:off x="7832750" y="2743200"/>
            <a:ext cx="3133649" cy="761695"/>
          </a:xfrm>
          <a:prstGeom prst="roundRect">
            <a:avLst>
              <a:gd name="adj" fmla="val 12005"/>
            </a:avLst>
          </a:prstGeom>
          <a:solidFill>
            <a:srgbClr val="FDF2F8"/>
          </a:solidFill>
          <a:ln/>
        </p:spPr>
      </p:sp>
      <p:pic>
        <p:nvPicPr>
          <p:cNvPr id="23" name="Image 3" descr="preencoded.png">    </p:cNvPr>
          <p:cNvPicPr>
            <a:picLocks noChangeAspect="1"/>
          </p:cNvPicPr>
          <p:nvPr/>
        </p:nvPicPr>
        <p:blipFill>
          <a:blip r:embed="rId4"/>
          <a:srcRect l="-1648" r="-1648" t="0" b="0"/>
          <a:stretch/>
        </p:blipFill>
        <p:spPr>
          <a:xfrm>
            <a:off x="9312250" y="2819095"/>
            <a:ext cx="171907" cy="190195"/>
          </a:xfrm>
          <a:prstGeom prst="rect">
            <a:avLst/>
          </a:prstGeom>
        </p:spPr>
      </p:pic>
      <p:sp>
        <p:nvSpPr>
          <p:cNvPr id="24" name="Text 18"/>
          <p:cNvSpPr txBox="1"/>
          <p:nvPr/>
        </p:nvSpPr>
        <p:spPr>
          <a:xfrm>
            <a:off x="8709660" y="3090672"/>
            <a:ext cx="1481328" cy="162763"/>
          </a:xfrm>
          <a:prstGeom prst="rect">
            <a:avLst/>
          </a:prstGeom>
          <a:noFill/>
          <a:ln/>
        </p:spPr>
        <p:txBody>
          <a:bodyPr wrap="square" lIns="0" tIns="0" rIns="0" bIns="0" rtlCol="0" anchor="ctr"/>
          <a:lstStyle/>
          <a:p>
            <a:pPr algn="ctr" indent="0" marL="0">
              <a:buNone/>
            </a:pPr>
            <a:r>
              <a:rPr lang="en-US" sz="1000" b="1" dirty="0">
                <a:solidFill>
                  <a:srgbClr val="BE185D"/>
                </a:solidFill>
                <a:latin typeface="Inter" pitchFamily="34" charset="0"/>
                <a:ea typeface="Inter" pitchFamily="34" charset="-122"/>
                <a:cs typeface="Inter" pitchFamily="34" charset="-120"/>
              </a:rPr>
              <a:t>Converged Data Lake</a:t>
            </a:r>
            <a:endParaRPr lang="en-US" sz="1000" dirty="0"/>
          </a:p>
        </p:txBody>
      </p:sp>
      <p:sp>
        <p:nvSpPr>
          <p:cNvPr id="25" name="Text 19"/>
          <p:cNvSpPr txBox="1"/>
          <p:nvPr/>
        </p:nvSpPr>
        <p:spPr>
          <a:xfrm>
            <a:off x="8883396" y="3271723"/>
            <a:ext cx="1124712" cy="143561"/>
          </a:xfrm>
          <a:prstGeom prst="rect">
            <a:avLst/>
          </a:prstGeom>
          <a:noFill/>
          <a:ln/>
        </p:spPr>
        <p:txBody>
          <a:bodyPr wrap="square" lIns="0" tIns="0" rIns="0" bIns="0" rtlCol="0" anchor="ctr"/>
          <a:lstStyle/>
          <a:p>
            <a:pPr algn="ctr" indent="0" marL="0">
              <a:buNone/>
            </a:pPr>
            <a:r>
              <a:rPr lang="en-US" sz="900" dirty="0">
                <a:solidFill>
                  <a:srgbClr val="4B5563"/>
                </a:solidFill>
                <a:latin typeface="Inter" pitchFamily="34" charset="0"/>
                <a:ea typeface="Inter" pitchFamily="34" charset="-122"/>
                <a:cs typeface="Inter" pitchFamily="34" charset="-120"/>
              </a:rPr>
              <a:t>统一存储与语义索引</a:t>
            </a:r>
            <a:endParaRPr lang="en-US" sz="900" dirty="0"/>
          </a:p>
        </p:txBody>
      </p:sp>
      <p:sp>
        <p:nvSpPr>
          <p:cNvPr id="26" name="Shape 20"/>
          <p:cNvSpPr/>
          <p:nvPr/>
        </p:nvSpPr>
        <p:spPr>
          <a:xfrm>
            <a:off x="1067105" y="3890772"/>
            <a:ext cx="3258007" cy="1676095"/>
          </a:xfrm>
          <a:prstGeom prst="rect">
            <a:avLst/>
          </a:prstGeom>
          <a:solidFill>
            <a:srgbClr val="6366F1">
              <a:alpha val="5000"/>
            </a:srgbClr>
          </a:solidFill>
          <a:ln/>
        </p:spPr>
      </p:sp>
      <p:sp>
        <p:nvSpPr>
          <p:cNvPr id="27" name="Shape 21"/>
          <p:cNvSpPr/>
          <p:nvPr/>
        </p:nvSpPr>
        <p:spPr>
          <a:xfrm>
            <a:off x="1067105" y="3890772"/>
            <a:ext cx="28346" cy="1676095"/>
          </a:xfrm>
          <a:prstGeom prst="rect">
            <a:avLst/>
          </a:prstGeom>
          <a:solidFill>
            <a:srgbClr val="6366F1"/>
          </a:solidFill>
          <a:ln/>
        </p:spPr>
      </p:sp>
      <p:sp>
        <p:nvSpPr>
          <p:cNvPr id="28" name="Text 22"/>
          <p:cNvSpPr txBox="1"/>
          <p:nvPr/>
        </p:nvSpPr>
        <p:spPr>
          <a:xfrm>
            <a:off x="1209751" y="3995928"/>
            <a:ext cx="1167689" cy="162763"/>
          </a:xfrm>
          <a:prstGeom prst="rect">
            <a:avLst/>
          </a:prstGeom>
          <a:noFill/>
          <a:ln/>
        </p:spPr>
        <p:txBody>
          <a:bodyPr wrap="square" lIns="0" tIns="0" rIns="0" bIns="0" rtlCol="0" anchor="ctr"/>
          <a:lstStyle/>
          <a:p>
            <a:pPr algn="l" indent="0" marL="0">
              <a:buNone/>
            </a:pPr>
            <a:r>
              <a:rPr lang="en-US" sz="1000" b="1" dirty="0">
                <a:solidFill>
                  <a:srgbClr val="4338CA"/>
                </a:solidFill>
                <a:latin typeface="Inter" pitchFamily="34" charset="0"/>
                <a:ea typeface="Inter" pitchFamily="34" charset="-122"/>
                <a:cs typeface="Inter" pitchFamily="34" charset="-120"/>
              </a:rPr>
              <a:t>短期工作记忆技术</a:t>
            </a:r>
            <a:endParaRPr lang="en-US" sz="1000" dirty="0"/>
          </a:p>
        </p:txBody>
      </p:sp>
      <p:sp>
        <p:nvSpPr>
          <p:cNvPr id="29" name="Text 23"/>
          <p:cNvSpPr txBox="1"/>
          <p:nvPr/>
        </p:nvSpPr>
        <p:spPr>
          <a:xfrm>
            <a:off x="1209751" y="4252874"/>
            <a:ext cx="667512" cy="143561"/>
          </a:xfrm>
          <a:prstGeom prst="rect">
            <a:avLst/>
          </a:prstGeom>
          <a:noFill/>
          <a:ln/>
        </p:spPr>
        <p:txBody>
          <a:bodyPr wrap="square" lIns="0" tIns="0" rIns="0" bIns="0" rtlCol="0" anchor="ctr"/>
          <a:lstStyle/>
          <a:p>
            <a:pPr algn="l" indent="0" marL="0">
              <a:buNone/>
            </a:pPr>
            <a:r>
              <a:rPr lang="en-US" sz="900" dirty="0">
                <a:solidFill>
                  <a:srgbClr val="374151"/>
                </a:solidFill>
                <a:latin typeface="Inter" pitchFamily="34" charset="0"/>
                <a:ea typeface="Inter" pitchFamily="34" charset="-122"/>
                <a:cs typeface="Inter" pitchFamily="34" charset="-120"/>
              </a:rPr>
              <a:t>实现机制：</a:t>
            </a:r>
            <a:endParaRPr lang="en-US" sz="900" dirty="0"/>
          </a:p>
        </p:txBody>
      </p:sp>
      <p:sp>
        <p:nvSpPr>
          <p:cNvPr id="30" name="Text 24"/>
          <p:cNvSpPr txBox="1"/>
          <p:nvPr/>
        </p:nvSpPr>
        <p:spPr>
          <a:xfrm>
            <a:off x="1209751" y="4481474"/>
            <a:ext cx="667512" cy="143561"/>
          </a:xfrm>
          <a:prstGeom prst="rect">
            <a:avLst/>
          </a:prstGeom>
          <a:noFill/>
          <a:ln/>
        </p:spPr>
        <p:txBody>
          <a:bodyPr wrap="square" lIns="0" tIns="0" rIns="0" bIns="0" rtlCol="0" anchor="ctr"/>
          <a:lstStyle/>
          <a:p>
            <a:pPr algn="l" indent="0" marL="0">
              <a:buNone/>
            </a:pPr>
            <a:r>
              <a:rPr lang="en-US" sz="900" dirty="0">
                <a:solidFill>
                  <a:srgbClr val="374151"/>
                </a:solidFill>
                <a:latin typeface="Inter" pitchFamily="34" charset="0"/>
                <a:ea typeface="Inter" pitchFamily="34" charset="-122"/>
                <a:cs typeface="Inter" pitchFamily="34" charset="-120"/>
              </a:rPr>
              <a:t>核心技术：</a:t>
            </a:r>
            <a:endParaRPr lang="en-US" sz="900" dirty="0"/>
          </a:p>
        </p:txBody>
      </p:sp>
      <p:sp>
        <p:nvSpPr>
          <p:cNvPr id="31" name="Text 25"/>
          <p:cNvSpPr txBox="1"/>
          <p:nvPr/>
        </p:nvSpPr>
        <p:spPr>
          <a:xfrm>
            <a:off x="1209751" y="4710074"/>
            <a:ext cx="667512" cy="143561"/>
          </a:xfrm>
          <a:prstGeom prst="rect">
            <a:avLst/>
          </a:prstGeom>
          <a:noFill/>
          <a:ln/>
        </p:spPr>
        <p:txBody>
          <a:bodyPr wrap="square" lIns="0" tIns="0" rIns="0" bIns="0" rtlCol="0" anchor="ctr"/>
          <a:lstStyle/>
          <a:p>
            <a:pPr algn="l" indent="0" marL="0">
              <a:buNone/>
            </a:pPr>
            <a:r>
              <a:rPr lang="en-US" sz="900" dirty="0">
                <a:solidFill>
                  <a:srgbClr val="374151"/>
                </a:solidFill>
                <a:latin typeface="Inter" pitchFamily="34" charset="0"/>
                <a:ea typeface="Inter" pitchFamily="34" charset="-122"/>
                <a:cs typeface="Inter" pitchFamily="34" charset="-120"/>
              </a:rPr>
              <a:t>典型实现：</a:t>
            </a:r>
            <a:endParaRPr lang="en-US" sz="900" dirty="0"/>
          </a:p>
        </p:txBody>
      </p:sp>
      <p:sp>
        <p:nvSpPr>
          <p:cNvPr id="32" name="Text 26"/>
          <p:cNvSpPr txBox="1"/>
          <p:nvPr/>
        </p:nvSpPr>
        <p:spPr>
          <a:xfrm>
            <a:off x="1209751" y="4938674"/>
            <a:ext cx="667512" cy="143561"/>
          </a:xfrm>
          <a:prstGeom prst="rect">
            <a:avLst/>
          </a:prstGeom>
          <a:noFill/>
          <a:ln/>
        </p:spPr>
        <p:txBody>
          <a:bodyPr wrap="square" lIns="0" tIns="0" rIns="0" bIns="0" rtlCol="0" anchor="ctr"/>
          <a:lstStyle/>
          <a:p>
            <a:pPr algn="l" indent="0" marL="0">
              <a:buNone/>
            </a:pPr>
            <a:r>
              <a:rPr lang="en-US" sz="900" dirty="0">
                <a:solidFill>
                  <a:srgbClr val="374151"/>
                </a:solidFill>
                <a:latin typeface="Inter" pitchFamily="34" charset="0"/>
                <a:ea typeface="Inter" pitchFamily="34" charset="-122"/>
                <a:cs typeface="Inter" pitchFamily="34" charset="-120"/>
              </a:rPr>
              <a:t>性能特点：</a:t>
            </a:r>
            <a:endParaRPr lang="en-US" sz="900" dirty="0"/>
          </a:p>
        </p:txBody>
      </p:sp>
      <p:sp>
        <p:nvSpPr>
          <p:cNvPr id="33" name="Text 27"/>
          <p:cNvSpPr txBox="1"/>
          <p:nvPr/>
        </p:nvSpPr>
        <p:spPr>
          <a:xfrm>
            <a:off x="1209751" y="5167274"/>
            <a:ext cx="667512" cy="143561"/>
          </a:xfrm>
          <a:prstGeom prst="rect">
            <a:avLst/>
          </a:prstGeom>
          <a:noFill/>
          <a:ln/>
        </p:spPr>
        <p:txBody>
          <a:bodyPr wrap="square" lIns="0" tIns="0" rIns="0" bIns="0" rtlCol="0" anchor="ctr"/>
          <a:lstStyle/>
          <a:p>
            <a:pPr algn="l" indent="0" marL="0">
              <a:buNone/>
            </a:pPr>
            <a:r>
              <a:rPr lang="en-US" sz="900" dirty="0">
                <a:solidFill>
                  <a:srgbClr val="374151"/>
                </a:solidFill>
                <a:latin typeface="Inter" pitchFamily="34" charset="0"/>
                <a:ea typeface="Inter" pitchFamily="34" charset="-122"/>
                <a:cs typeface="Inter" pitchFamily="34" charset="-120"/>
              </a:rPr>
              <a:t>技术挑战：</a:t>
            </a:r>
            <a:endParaRPr lang="en-US" sz="900" dirty="0"/>
          </a:p>
        </p:txBody>
      </p:sp>
      <p:sp>
        <p:nvSpPr>
          <p:cNvPr id="34" name="Text 28"/>
          <p:cNvSpPr txBox="1"/>
          <p:nvPr/>
        </p:nvSpPr>
        <p:spPr>
          <a:xfrm>
            <a:off x="1781251" y="4252874"/>
            <a:ext cx="1791310" cy="143561"/>
          </a:xfrm>
          <a:prstGeom prst="rect">
            <a:avLst/>
          </a:prstGeom>
          <a:noFill/>
          <a:ln/>
        </p:spPr>
        <p:txBody>
          <a:bodyPr wrap="square" lIns="0" tIns="0" rIns="0" bIns="0" rtlCol="0" anchor="ctr"/>
          <a:lstStyle/>
          <a:p>
            <a:pPr algn="l" indent="0" marL="0">
              <a:buNone/>
            </a:pPr>
            <a:r>
              <a:rPr lang="en-US" sz="900" dirty="0">
                <a:solidFill>
                  <a:srgbClr val="374151"/>
                </a:solidFill>
                <a:latin typeface="Inter" pitchFamily="34" charset="0"/>
                <a:ea typeface="Inter" pitchFamily="34" charset="-122"/>
                <a:cs typeface="Inter" pitchFamily="34" charset="-120"/>
              </a:rPr>
              <a:t>基于Token限制的上下文窗口管理</a:t>
            </a:r>
            <a:endParaRPr lang="en-US" sz="900" dirty="0"/>
          </a:p>
        </p:txBody>
      </p:sp>
      <p:sp>
        <p:nvSpPr>
          <p:cNvPr id="35" name="Text 29"/>
          <p:cNvSpPr txBox="1"/>
          <p:nvPr/>
        </p:nvSpPr>
        <p:spPr>
          <a:xfrm>
            <a:off x="1781251" y="4481474"/>
            <a:ext cx="1810512" cy="143561"/>
          </a:xfrm>
          <a:prstGeom prst="rect">
            <a:avLst/>
          </a:prstGeom>
          <a:noFill/>
          <a:ln/>
        </p:spPr>
        <p:txBody>
          <a:bodyPr wrap="square" lIns="0" tIns="0" rIns="0" bIns="0" rtlCol="0" anchor="ctr"/>
          <a:lstStyle/>
          <a:p>
            <a:pPr algn="l" indent="0" marL="0">
              <a:buNone/>
            </a:pPr>
            <a:r>
              <a:rPr lang="en-US" sz="900" dirty="0">
                <a:solidFill>
                  <a:srgbClr val="374151"/>
                </a:solidFill>
                <a:latin typeface="Inter" pitchFamily="34" charset="0"/>
                <a:ea typeface="Inter" pitchFamily="34" charset="-122"/>
                <a:cs typeface="Inter" pitchFamily="34" charset="-120"/>
              </a:rPr>
              <a:t>滑动窗口、重要性过滤、压缩摘要</a:t>
            </a:r>
            <a:endParaRPr lang="en-US" sz="900" dirty="0"/>
          </a:p>
        </p:txBody>
      </p:sp>
      <p:sp>
        <p:nvSpPr>
          <p:cNvPr id="36" name="Text 30"/>
          <p:cNvSpPr txBox="1"/>
          <p:nvPr/>
        </p:nvSpPr>
        <p:spPr>
          <a:xfrm>
            <a:off x="1781251" y="4710074"/>
            <a:ext cx="2124151" cy="143561"/>
          </a:xfrm>
          <a:prstGeom prst="rect">
            <a:avLst/>
          </a:prstGeom>
          <a:noFill/>
          <a:ln/>
        </p:spPr>
        <p:txBody>
          <a:bodyPr wrap="square" lIns="0" tIns="0" rIns="0" bIns="0" rtlCol="0" anchor="ctr"/>
          <a:lstStyle/>
          <a:p>
            <a:pPr algn="l" indent="0" marL="0">
              <a:buNone/>
            </a:pPr>
            <a:r>
              <a:rPr lang="en-US" sz="900" dirty="0">
                <a:solidFill>
                  <a:srgbClr val="374151"/>
                </a:solidFill>
                <a:latin typeface="Inter" pitchFamily="34" charset="0"/>
                <a:ea typeface="Inter" pitchFamily="34" charset="-122"/>
                <a:cs typeface="Inter" pitchFamily="34" charset="-120"/>
              </a:rPr>
              <a:t>Claude 200K窗口、GPT-4 128K上下文</a:t>
            </a:r>
            <a:endParaRPr lang="en-US" sz="900" dirty="0"/>
          </a:p>
        </p:txBody>
      </p:sp>
      <p:sp>
        <p:nvSpPr>
          <p:cNvPr id="37" name="Text 31"/>
          <p:cNvSpPr txBox="1"/>
          <p:nvPr/>
        </p:nvSpPr>
        <p:spPr>
          <a:xfrm>
            <a:off x="1781251" y="4938674"/>
            <a:ext cx="1581912" cy="143561"/>
          </a:xfrm>
          <a:prstGeom prst="rect">
            <a:avLst/>
          </a:prstGeom>
          <a:noFill/>
          <a:ln/>
        </p:spPr>
        <p:txBody>
          <a:bodyPr wrap="square" lIns="0" tIns="0" rIns="0" bIns="0" rtlCol="0" anchor="ctr"/>
          <a:lstStyle/>
          <a:p>
            <a:pPr algn="l" indent="0" marL="0">
              <a:buNone/>
            </a:pPr>
            <a:r>
              <a:rPr lang="en-US" sz="900" dirty="0">
                <a:solidFill>
                  <a:srgbClr val="374151"/>
                </a:solidFill>
                <a:latin typeface="Inter" pitchFamily="34" charset="0"/>
                <a:ea typeface="Inter" pitchFamily="34" charset="-122"/>
                <a:cs typeface="Inter" pitchFamily="34" charset="-120"/>
              </a:rPr>
              <a:t>高速访问，易遗忘，窗口有限</a:t>
            </a:r>
            <a:endParaRPr lang="en-US" sz="900" dirty="0"/>
          </a:p>
        </p:txBody>
      </p:sp>
      <p:sp>
        <p:nvSpPr>
          <p:cNvPr id="38" name="Text 32"/>
          <p:cNvSpPr txBox="1"/>
          <p:nvPr/>
        </p:nvSpPr>
        <p:spPr>
          <a:xfrm>
            <a:off x="1781251" y="5167274"/>
            <a:ext cx="1810512" cy="143561"/>
          </a:xfrm>
          <a:prstGeom prst="rect">
            <a:avLst/>
          </a:prstGeom>
          <a:noFill/>
          <a:ln/>
        </p:spPr>
        <p:txBody>
          <a:bodyPr wrap="square" lIns="0" tIns="0" rIns="0" bIns="0" rtlCol="0" anchor="ctr"/>
          <a:lstStyle/>
          <a:p>
            <a:pPr algn="l" indent="0" marL="0">
              <a:buNone/>
            </a:pPr>
            <a:r>
              <a:rPr lang="en-US" sz="900" dirty="0">
                <a:solidFill>
                  <a:srgbClr val="374151"/>
                </a:solidFill>
                <a:latin typeface="Inter" pitchFamily="34" charset="0"/>
                <a:ea typeface="Inter" pitchFamily="34" charset="-122"/>
                <a:cs typeface="Inter" pitchFamily="34" charset="-120"/>
              </a:rPr>
              <a:t>长文本处理、幻觉问题、语义衰减</a:t>
            </a:r>
            <a:endParaRPr lang="en-US" sz="900" dirty="0"/>
          </a:p>
        </p:txBody>
      </p:sp>
      <p:sp>
        <p:nvSpPr>
          <p:cNvPr id="39" name="Shape 33"/>
          <p:cNvSpPr/>
          <p:nvPr/>
        </p:nvSpPr>
        <p:spPr>
          <a:xfrm>
            <a:off x="4470502" y="3890772"/>
            <a:ext cx="3258007" cy="1676095"/>
          </a:xfrm>
          <a:prstGeom prst="rect">
            <a:avLst/>
          </a:prstGeom>
          <a:solidFill>
            <a:srgbClr val="8B5CF6">
              <a:alpha val="5000"/>
            </a:srgbClr>
          </a:solidFill>
          <a:ln/>
        </p:spPr>
      </p:sp>
      <p:sp>
        <p:nvSpPr>
          <p:cNvPr id="40" name="Shape 34"/>
          <p:cNvSpPr/>
          <p:nvPr/>
        </p:nvSpPr>
        <p:spPr>
          <a:xfrm>
            <a:off x="4470502" y="3890772"/>
            <a:ext cx="28346" cy="1676095"/>
          </a:xfrm>
          <a:prstGeom prst="rect">
            <a:avLst/>
          </a:prstGeom>
          <a:solidFill>
            <a:srgbClr val="8B5CF6"/>
          </a:solidFill>
          <a:ln/>
        </p:spPr>
      </p:sp>
      <p:sp>
        <p:nvSpPr>
          <p:cNvPr id="41" name="Text 35"/>
          <p:cNvSpPr txBox="1"/>
          <p:nvPr/>
        </p:nvSpPr>
        <p:spPr>
          <a:xfrm>
            <a:off x="4613148" y="3995928"/>
            <a:ext cx="1167689" cy="162763"/>
          </a:xfrm>
          <a:prstGeom prst="rect">
            <a:avLst/>
          </a:prstGeom>
          <a:noFill/>
          <a:ln/>
        </p:spPr>
        <p:txBody>
          <a:bodyPr wrap="square" lIns="0" tIns="0" rIns="0" bIns="0" rtlCol="0" anchor="ctr"/>
          <a:lstStyle/>
          <a:p>
            <a:pPr algn="l" indent="0" marL="0">
              <a:buNone/>
            </a:pPr>
            <a:r>
              <a:rPr lang="en-US" sz="1000" b="1" dirty="0">
                <a:solidFill>
                  <a:srgbClr val="6D28D9"/>
                </a:solidFill>
                <a:latin typeface="Inter" pitchFamily="34" charset="0"/>
                <a:ea typeface="Inter" pitchFamily="34" charset="-122"/>
                <a:cs typeface="Inter" pitchFamily="34" charset="-120"/>
              </a:rPr>
              <a:t>长期向量记忆系统</a:t>
            </a:r>
            <a:endParaRPr lang="en-US" sz="1000" dirty="0"/>
          </a:p>
        </p:txBody>
      </p:sp>
      <p:sp>
        <p:nvSpPr>
          <p:cNvPr id="42" name="Text 36"/>
          <p:cNvSpPr txBox="1"/>
          <p:nvPr/>
        </p:nvSpPr>
        <p:spPr>
          <a:xfrm>
            <a:off x="4613148" y="4252874"/>
            <a:ext cx="667512" cy="143561"/>
          </a:xfrm>
          <a:prstGeom prst="rect">
            <a:avLst/>
          </a:prstGeom>
          <a:noFill/>
          <a:ln/>
        </p:spPr>
        <p:txBody>
          <a:bodyPr wrap="square" lIns="0" tIns="0" rIns="0" bIns="0" rtlCol="0" anchor="ctr"/>
          <a:lstStyle/>
          <a:p>
            <a:pPr algn="l" indent="0" marL="0">
              <a:buNone/>
            </a:pPr>
            <a:r>
              <a:rPr lang="en-US" sz="900" dirty="0">
                <a:solidFill>
                  <a:srgbClr val="374151"/>
                </a:solidFill>
                <a:latin typeface="Inter" pitchFamily="34" charset="0"/>
                <a:ea typeface="Inter" pitchFamily="34" charset="-122"/>
                <a:cs typeface="Inter" pitchFamily="34" charset="-120"/>
              </a:rPr>
              <a:t>实现机制：</a:t>
            </a:r>
            <a:endParaRPr lang="en-US" sz="900" dirty="0"/>
          </a:p>
        </p:txBody>
      </p:sp>
      <p:sp>
        <p:nvSpPr>
          <p:cNvPr id="43" name="Text 37"/>
          <p:cNvSpPr txBox="1"/>
          <p:nvPr/>
        </p:nvSpPr>
        <p:spPr>
          <a:xfrm>
            <a:off x="4613148" y="4481474"/>
            <a:ext cx="667512" cy="143561"/>
          </a:xfrm>
          <a:prstGeom prst="rect">
            <a:avLst/>
          </a:prstGeom>
          <a:noFill/>
          <a:ln/>
        </p:spPr>
        <p:txBody>
          <a:bodyPr wrap="square" lIns="0" tIns="0" rIns="0" bIns="0" rtlCol="0" anchor="ctr"/>
          <a:lstStyle/>
          <a:p>
            <a:pPr algn="l" indent="0" marL="0">
              <a:buNone/>
            </a:pPr>
            <a:r>
              <a:rPr lang="en-US" sz="900" dirty="0">
                <a:solidFill>
                  <a:srgbClr val="374151"/>
                </a:solidFill>
                <a:latin typeface="Inter" pitchFamily="34" charset="0"/>
                <a:ea typeface="Inter" pitchFamily="34" charset="-122"/>
                <a:cs typeface="Inter" pitchFamily="34" charset="-120"/>
              </a:rPr>
              <a:t>核心技术：</a:t>
            </a:r>
            <a:endParaRPr lang="en-US" sz="900" dirty="0"/>
          </a:p>
        </p:txBody>
      </p:sp>
      <p:sp>
        <p:nvSpPr>
          <p:cNvPr id="44" name="Text 38"/>
          <p:cNvSpPr txBox="1"/>
          <p:nvPr/>
        </p:nvSpPr>
        <p:spPr>
          <a:xfrm>
            <a:off x="4613148" y="4710074"/>
            <a:ext cx="667512" cy="143561"/>
          </a:xfrm>
          <a:prstGeom prst="rect">
            <a:avLst/>
          </a:prstGeom>
          <a:noFill/>
          <a:ln/>
        </p:spPr>
        <p:txBody>
          <a:bodyPr wrap="square" lIns="0" tIns="0" rIns="0" bIns="0" rtlCol="0" anchor="ctr"/>
          <a:lstStyle/>
          <a:p>
            <a:pPr algn="l" indent="0" marL="0">
              <a:buNone/>
            </a:pPr>
            <a:r>
              <a:rPr lang="en-US" sz="900" dirty="0">
                <a:solidFill>
                  <a:srgbClr val="374151"/>
                </a:solidFill>
                <a:latin typeface="Inter" pitchFamily="34" charset="0"/>
                <a:ea typeface="Inter" pitchFamily="34" charset="-122"/>
                <a:cs typeface="Inter" pitchFamily="34" charset="-120"/>
              </a:rPr>
              <a:t>技术选型：</a:t>
            </a:r>
            <a:endParaRPr lang="en-US" sz="900" dirty="0"/>
          </a:p>
        </p:txBody>
      </p:sp>
      <p:sp>
        <p:nvSpPr>
          <p:cNvPr id="45" name="Text 39"/>
          <p:cNvSpPr txBox="1"/>
          <p:nvPr/>
        </p:nvSpPr>
        <p:spPr>
          <a:xfrm>
            <a:off x="4613148" y="4938674"/>
            <a:ext cx="667512" cy="143561"/>
          </a:xfrm>
          <a:prstGeom prst="rect">
            <a:avLst/>
          </a:prstGeom>
          <a:noFill/>
          <a:ln/>
        </p:spPr>
        <p:txBody>
          <a:bodyPr wrap="square" lIns="0" tIns="0" rIns="0" bIns="0" rtlCol="0" anchor="ctr"/>
          <a:lstStyle/>
          <a:p>
            <a:pPr algn="l" indent="0" marL="0">
              <a:buNone/>
            </a:pPr>
            <a:r>
              <a:rPr lang="en-US" sz="900" dirty="0">
                <a:solidFill>
                  <a:srgbClr val="374151"/>
                </a:solidFill>
                <a:latin typeface="Inter" pitchFamily="34" charset="0"/>
                <a:ea typeface="Inter" pitchFamily="34" charset="-122"/>
                <a:cs typeface="Inter" pitchFamily="34" charset="-120"/>
              </a:rPr>
              <a:t>优化策略：</a:t>
            </a:r>
            <a:endParaRPr lang="en-US" sz="900" dirty="0"/>
          </a:p>
        </p:txBody>
      </p:sp>
      <p:sp>
        <p:nvSpPr>
          <p:cNvPr id="46" name="Text 40"/>
          <p:cNvSpPr txBox="1"/>
          <p:nvPr/>
        </p:nvSpPr>
        <p:spPr>
          <a:xfrm>
            <a:off x="4613148" y="5167274"/>
            <a:ext cx="667512" cy="143561"/>
          </a:xfrm>
          <a:prstGeom prst="rect">
            <a:avLst/>
          </a:prstGeom>
          <a:noFill/>
          <a:ln/>
        </p:spPr>
        <p:txBody>
          <a:bodyPr wrap="square" lIns="0" tIns="0" rIns="0" bIns="0" rtlCol="0" anchor="ctr"/>
          <a:lstStyle/>
          <a:p>
            <a:pPr algn="l" indent="0" marL="0">
              <a:buNone/>
            </a:pPr>
            <a:r>
              <a:rPr lang="en-US" sz="900" dirty="0">
                <a:solidFill>
                  <a:srgbClr val="374151"/>
                </a:solidFill>
                <a:latin typeface="Inter" pitchFamily="34" charset="0"/>
                <a:ea typeface="Inter" pitchFamily="34" charset="-122"/>
                <a:cs typeface="Inter" pitchFamily="34" charset="-120"/>
              </a:rPr>
              <a:t>技术进展：</a:t>
            </a:r>
            <a:endParaRPr lang="en-US" sz="900" dirty="0"/>
          </a:p>
        </p:txBody>
      </p:sp>
      <p:sp>
        <p:nvSpPr>
          <p:cNvPr id="47" name="Text 41"/>
          <p:cNvSpPr txBox="1"/>
          <p:nvPr/>
        </p:nvSpPr>
        <p:spPr>
          <a:xfrm>
            <a:off x="5184648" y="4252874"/>
            <a:ext cx="1972361" cy="143561"/>
          </a:xfrm>
          <a:prstGeom prst="rect">
            <a:avLst/>
          </a:prstGeom>
          <a:noFill/>
          <a:ln/>
        </p:spPr>
        <p:txBody>
          <a:bodyPr wrap="square" lIns="0" tIns="0" rIns="0" bIns="0" rtlCol="0" anchor="ctr"/>
          <a:lstStyle/>
          <a:p>
            <a:pPr algn="l" indent="0" marL="0">
              <a:buNone/>
            </a:pPr>
            <a:r>
              <a:rPr lang="en-US" sz="900" dirty="0">
                <a:solidFill>
                  <a:srgbClr val="374151"/>
                </a:solidFill>
                <a:latin typeface="Inter" pitchFamily="34" charset="0"/>
                <a:ea typeface="Inter" pitchFamily="34" charset="-122"/>
                <a:cs typeface="Inter" pitchFamily="34" charset="-120"/>
              </a:rPr>
              <a:t>向量化存储 + 相似性检索 + 记忆召回</a:t>
            </a:r>
            <a:endParaRPr lang="en-US" sz="900" dirty="0"/>
          </a:p>
        </p:txBody>
      </p:sp>
      <p:sp>
        <p:nvSpPr>
          <p:cNvPr id="48" name="Text 42"/>
          <p:cNvSpPr txBox="1"/>
          <p:nvPr/>
        </p:nvSpPr>
        <p:spPr>
          <a:xfrm>
            <a:off x="5184648" y="4481474"/>
            <a:ext cx="1810512" cy="143561"/>
          </a:xfrm>
          <a:prstGeom prst="rect">
            <a:avLst/>
          </a:prstGeom>
          <a:noFill/>
          <a:ln/>
        </p:spPr>
        <p:txBody>
          <a:bodyPr wrap="square" lIns="0" tIns="0" rIns="0" bIns="0" rtlCol="0" anchor="ctr"/>
          <a:lstStyle/>
          <a:p>
            <a:pPr algn="l" indent="0" marL="0">
              <a:buNone/>
            </a:pPr>
            <a:r>
              <a:rPr lang="en-US" sz="900" dirty="0">
                <a:solidFill>
                  <a:srgbClr val="374151"/>
                </a:solidFill>
                <a:latin typeface="Inter" pitchFamily="34" charset="0"/>
                <a:ea typeface="Inter" pitchFamily="34" charset="-122"/>
                <a:cs typeface="Inter" pitchFamily="34" charset="-120"/>
              </a:rPr>
              <a:t>向量数据库、嵌入模型、语义索引</a:t>
            </a:r>
            <a:endParaRPr lang="en-US" sz="900" dirty="0"/>
          </a:p>
        </p:txBody>
      </p:sp>
      <p:sp>
        <p:nvSpPr>
          <p:cNvPr id="49" name="Text 43"/>
          <p:cNvSpPr txBox="1"/>
          <p:nvPr/>
        </p:nvSpPr>
        <p:spPr>
          <a:xfrm>
            <a:off x="5184648" y="4710074"/>
            <a:ext cx="2029054" cy="143561"/>
          </a:xfrm>
          <a:prstGeom prst="rect">
            <a:avLst/>
          </a:prstGeom>
          <a:noFill/>
          <a:ln/>
        </p:spPr>
        <p:txBody>
          <a:bodyPr wrap="square" lIns="0" tIns="0" rIns="0" bIns="0" rtlCol="0" anchor="ctr"/>
          <a:lstStyle/>
          <a:p>
            <a:pPr algn="l" indent="0" marL="0">
              <a:buNone/>
            </a:pPr>
            <a:r>
              <a:rPr lang="en-US" sz="900" dirty="0">
                <a:solidFill>
                  <a:srgbClr val="374151"/>
                </a:solidFill>
                <a:latin typeface="Inter" pitchFamily="34" charset="0"/>
                <a:ea typeface="Inter" pitchFamily="34" charset="-122"/>
                <a:cs typeface="Inter" pitchFamily="34" charset="-120"/>
              </a:rPr>
              <a:t>Pinecone、Milvus、Chroma、FAISS</a:t>
            </a:r>
            <a:endParaRPr lang="en-US" sz="900" dirty="0"/>
          </a:p>
        </p:txBody>
      </p:sp>
      <p:sp>
        <p:nvSpPr>
          <p:cNvPr id="50" name="Text 44"/>
          <p:cNvSpPr txBox="1"/>
          <p:nvPr/>
        </p:nvSpPr>
        <p:spPr>
          <a:xfrm>
            <a:off x="5184648" y="4938674"/>
            <a:ext cx="1714500" cy="143561"/>
          </a:xfrm>
          <a:prstGeom prst="rect">
            <a:avLst/>
          </a:prstGeom>
          <a:noFill/>
          <a:ln/>
        </p:spPr>
        <p:txBody>
          <a:bodyPr wrap="square" lIns="0" tIns="0" rIns="0" bIns="0" rtlCol="0" anchor="ctr"/>
          <a:lstStyle/>
          <a:p>
            <a:pPr algn="l" indent="0" marL="0">
              <a:buNone/>
            </a:pPr>
            <a:r>
              <a:rPr lang="en-US" sz="900" dirty="0">
                <a:solidFill>
                  <a:srgbClr val="374151"/>
                </a:solidFill>
                <a:latin typeface="Inter" pitchFamily="34" charset="0"/>
                <a:ea typeface="Inter" pitchFamily="34" charset="-122"/>
                <a:cs typeface="Inter" pitchFamily="34" charset="-120"/>
              </a:rPr>
              <a:t>分层存储、索引分片、ANN算法</a:t>
            </a:r>
            <a:endParaRPr lang="en-US" sz="900" dirty="0"/>
          </a:p>
        </p:txBody>
      </p:sp>
      <p:sp>
        <p:nvSpPr>
          <p:cNvPr id="51" name="Text 45"/>
          <p:cNvSpPr txBox="1"/>
          <p:nvPr/>
        </p:nvSpPr>
        <p:spPr>
          <a:xfrm>
            <a:off x="5184648" y="5167274"/>
            <a:ext cx="2039112" cy="143561"/>
          </a:xfrm>
          <a:prstGeom prst="rect">
            <a:avLst/>
          </a:prstGeom>
          <a:noFill/>
          <a:ln/>
        </p:spPr>
        <p:txBody>
          <a:bodyPr wrap="square" lIns="0" tIns="0" rIns="0" bIns="0" rtlCol="0" anchor="ctr"/>
          <a:lstStyle/>
          <a:p>
            <a:pPr algn="l" indent="0" marL="0">
              <a:buNone/>
            </a:pPr>
            <a:r>
              <a:rPr lang="en-US" sz="900" dirty="0">
                <a:solidFill>
                  <a:srgbClr val="374151"/>
                </a:solidFill>
                <a:latin typeface="Inter" pitchFamily="34" charset="0"/>
                <a:ea typeface="Inter" pitchFamily="34" charset="-122"/>
                <a:cs typeface="Inter" pitchFamily="34" charset="-120"/>
              </a:rPr>
              <a:t>自动记忆合并、重要性打分、衰减机制</a:t>
            </a:r>
            <a:endParaRPr lang="en-US" sz="900" dirty="0"/>
          </a:p>
        </p:txBody>
      </p:sp>
      <p:sp>
        <p:nvSpPr>
          <p:cNvPr id="52" name="Shape 46"/>
          <p:cNvSpPr/>
          <p:nvPr/>
        </p:nvSpPr>
        <p:spPr>
          <a:xfrm>
            <a:off x="7873898" y="3890772"/>
            <a:ext cx="3258007" cy="1676095"/>
          </a:xfrm>
          <a:prstGeom prst="rect">
            <a:avLst/>
          </a:prstGeom>
          <a:solidFill>
            <a:srgbClr val="EC4899">
              <a:alpha val="5000"/>
            </a:srgbClr>
          </a:solidFill>
          <a:ln/>
        </p:spPr>
      </p:sp>
      <p:sp>
        <p:nvSpPr>
          <p:cNvPr id="53" name="Shape 47"/>
          <p:cNvSpPr/>
          <p:nvPr/>
        </p:nvSpPr>
        <p:spPr>
          <a:xfrm>
            <a:off x="7873898" y="3890772"/>
            <a:ext cx="28346" cy="1676095"/>
          </a:xfrm>
          <a:prstGeom prst="rect">
            <a:avLst/>
          </a:prstGeom>
          <a:solidFill>
            <a:srgbClr val="EC4899"/>
          </a:solidFill>
          <a:ln/>
        </p:spPr>
      </p:sp>
      <p:sp>
        <p:nvSpPr>
          <p:cNvPr id="54" name="Text 48"/>
          <p:cNvSpPr txBox="1"/>
          <p:nvPr/>
        </p:nvSpPr>
        <p:spPr>
          <a:xfrm>
            <a:off x="8016545" y="3995928"/>
            <a:ext cx="2033626" cy="162763"/>
          </a:xfrm>
          <a:prstGeom prst="rect">
            <a:avLst/>
          </a:prstGeom>
          <a:noFill/>
          <a:ln/>
        </p:spPr>
        <p:txBody>
          <a:bodyPr wrap="square" lIns="0" tIns="0" rIns="0" bIns="0" rtlCol="0" anchor="ctr"/>
          <a:lstStyle/>
          <a:p>
            <a:pPr algn="l" indent="0" marL="0">
              <a:buNone/>
            </a:pPr>
            <a:r>
              <a:rPr lang="en-US" sz="1000" b="1" dirty="0">
                <a:solidFill>
                  <a:srgbClr val="BE185D"/>
                </a:solidFill>
                <a:latin typeface="Inter" pitchFamily="34" charset="0"/>
                <a:ea typeface="Inter" pitchFamily="34" charset="-122"/>
                <a:cs typeface="Inter" pitchFamily="34" charset="-120"/>
              </a:rPr>
              <a:t>Converged Data Lake/Catalog</a:t>
            </a:r>
            <a:endParaRPr lang="en-US" sz="1000" dirty="0"/>
          </a:p>
        </p:txBody>
      </p:sp>
      <p:sp>
        <p:nvSpPr>
          <p:cNvPr id="55" name="Text 49"/>
          <p:cNvSpPr txBox="1"/>
          <p:nvPr/>
        </p:nvSpPr>
        <p:spPr>
          <a:xfrm>
            <a:off x="8016545" y="4252874"/>
            <a:ext cx="667512" cy="143561"/>
          </a:xfrm>
          <a:prstGeom prst="rect">
            <a:avLst/>
          </a:prstGeom>
          <a:noFill/>
          <a:ln/>
        </p:spPr>
        <p:txBody>
          <a:bodyPr wrap="square" lIns="0" tIns="0" rIns="0" bIns="0" rtlCol="0" anchor="ctr"/>
          <a:lstStyle/>
          <a:p>
            <a:pPr algn="l" indent="0" marL="0">
              <a:buNone/>
            </a:pPr>
            <a:r>
              <a:rPr lang="en-US" sz="900" dirty="0">
                <a:solidFill>
                  <a:srgbClr val="374151"/>
                </a:solidFill>
                <a:latin typeface="Inter" pitchFamily="34" charset="0"/>
                <a:ea typeface="Inter" pitchFamily="34" charset="-122"/>
                <a:cs typeface="Inter" pitchFamily="34" charset="-120"/>
              </a:rPr>
              <a:t>架构设计：</a:t>
            </a:r>
            <a:endParaRPr lang="en-US" sz="900" dirty="0"/>
          </a:p>
        </p:txBody>
      </p:sp>
      <p:sp>
        <p:nvSpPr>
          <p:cNvPr id="56" name="Text 50"/>
          <p:cNvSpPr txBox="1"/>
          <p:nvPr/>
        </p:nvSpPr>
        <p:spPr>
          <a:xfrm>
            <a:off x="8016545" y="4481474"/>
            <a:ext cx="667512" cy="143561"/>
          </a:xfrm>
          <a:prstGeom prst="rect">
            <a:avLst/>
          </a:prstGeom>
          <a:noFill/>
          <a:ln/>
        </p:spPr>
        <p:txBody>
          <a:bodyPr wrap="square" lIns="0" tIns="0" rIns="0" bIns="0" rtlCol="0" anchor="ctr"/>
          <a:lstStyle/>
          <a:p>
            <a:pPr algn="l" indent="0" marL="0">
              <a:buNone/>
            </a:pPr>
            <a:r>
              <a:rPr lang="en-US" sz="900" dirty="0">
                <a:solidFill>
                  <a:srgbClr val="374151"/>
                </a:solidFill>
                <a:latin typeface="Inter" pitchFamily="34" charset="0"/>
                <a:ea typeface="Inter" pitchFamily="34" charset="-122"/>
                <a:cs typeface="Inter" pitchFamily="34" charset="-120"/>
              </a:rPr>
              <a:t>技术优势：</a:t>
            </a:r>
            <a:endParaRPr lang="en-US" sz="900" dirty="0"/>
          </a:p>
        </p:txBody>
      </p:sp>
      <p:sp>
        <p:nvSpPr>
          <p:cNvPr id="57" name="Text 51"/>
          <p:cNvSpPr txBox="1"/>
          <p:nvPr/>
        </p:nvSpPr>
        <p:spPr>
          <a:xfrm>
            <a:off x="8016545" y="4710074"/>
            <a:ext cx="667512" cy="143561"/>
          </a:xfrm>
          <a:prstGeom prst="rect">
            <a:avLst/>
          </a:prstGeom>
          <a:noFill/>
          <a:ln/>
        </p:spPr>
        <p:txBody>
          <a:bodyPr wrap="square" lIns="0" tIns="0" rIns="0" bIns="0" rtlCol="0" anchor="ctr"/>
          <a:lstStyle/>
          <a:p>
            <a:pPr algn="l" indent="0" marL="0">
              <a:buNone/>
            </a:pPr>
            <a:r>
              <a:rPr lang="en-US" sz="900" dirty="0">
                <a:solidFill>
                  <a:srgbClr val="374151"/>
                </a:solidFill>
                <a:latin typeface="Inter" pitchFamily="34" charset="0"/>
                <a:ea typeface="Inter" pitchFamily="34" charset="-122"/>
                <a:cs typeface="Inter" pitchFamily="34" charset="-120"/>
              </a:rPr>
              <a:t>实现框架：</a:t>
            </a:r>
            <a:endParaRPr lang="en-US" sz="900" dirty="0"/>
          </a:p>
        </p:txBody>
      </p:sp>
      <p:sp>
        <p:nvSpPr>
          <p:cNvPr id="58" name="Text 52"/>
          <p:cNvSpPr txBox="1"/>
          <p:nvPr/>
        </p:nvSpPr>
        <p:spPr>
          <a:xfrm>
            <a:off x="8016545" y="5091379"/>
            <a:ext cx="667512" cy="143561"/>
          </a:xfrm>
          <a:prstGeom prst="rect">
            <a:avLst/>
          </a:prstGeom>
          <a:noFill/>
          <a:ln/>
        </p:spPr>
        <p:txBody>
          <a:bodyPr wrap="square" lIns="0" tIns="0" rIns="0" bIns="0" rtlCol="0" anchor="ctr"/>
          <a:lstStyle/>
          <a:p>
            <a:pPr algn="l" indent="0" marL="0">
              <a:buNone/>
            </a:pPr>
            <a:r>
              <a:rPr lang="en-US" sz="900" dirty="0">
                <a:solidFill>
                  <a:srgbClr val="374151"/>
                </a:solidFill>
                <a:latin typeface="Inter" pitchFamily="34" charset="0"/>
                <a:ea typeface="Inter" pitchFamily="34" charset="-122"/>
                <a:cs typeface="Inter" pitchFamily="34" charset="-120"/>
              </a:rPr>
              <a:t>数据处理：</a:t>
            </a:r>
            <a:endParaRPr lang="en-US" sz="900" dirty="0"/>
          </a:p>
        </p:txBody>
      </p:sp>
      <p:sp>
        <p:nvSpPr>
          <p:cNvPr id="59" name="Text 53"/>
          <p:cNvSpPr txBox="1"/>
          <p:nvPr/>
        </p:nvSpPr>
        <p:spPr>
          <a:xfrm>
            <a:off x="8016545" y="5319979"/>
            <a:ext cx="667512" cy="143561"/>
          </a:xfrm>
          <a:prstGeom prst="rect">
            <a:avLst/>
          </a:prstGeom>
          <a:noFill/>
          <a:ln/>
        </p:spPr>
        <p:txBody>
          <a:bodyPr wrap="square" lIns="0" tIns="0" rIns="0" bIns="0" rtlCol="0" anchor="ctr"/>
          <a:lstStyle/>
          <a:p>
            <a:pPr algn="l" indent="0" marL="0">
              <a:buNone/>
            </a:pPr>
            <a:r>
              <a:rPr lang="en-US" sz="900" dirty="0">
                <a:solidFill>
                  <a:srgbClr val="374151"/>
                </a:solidFill>
                <a:latin typeface="Inter" pitchFamily="34" charset="0"/>
                <a:ea typeface="Inter" pitchFamily="34" charset="-122"/>
                <a:cs typeface="Inter" pitchFamily="34" charset="-120"/>
              </a:rPr>
              <a:t>工程挑战：</a:t>
            </a:r>
            <a:endParaRPr lang="en-US" sz="900" dirty="0"/>
          </a:p>
        </p:txBody>
      </p:sp>
      <p:sp>
        <p:nvSpPr>
          <p:cNvPr id="60" name="Text 54"/>
          <p:cNvSpPr txBox="1"/>
          <p:nvPr/>
        </p:nvSpPr>
        <p:spPr>
          <a:xfrm>
            <a:off x="8588045" y="4252874"/>
            <a:ext cx="2086661" cy="143561"/>
          </a:xfrm>
          <a:prstGeom prst="rect">
            <a:avLst/>
          </a:prstGeom>
          <a:noFill/>
          <a:ln/>
        </p:spPr>
        <p:txBody>
          <a:bodyPr wrap="square" lIns="0" tIns="0" rIns="0" bIns="0" rtlCol="0" anchor="ctr"/>
          <a:lstStyle/>
          <a:p>
            <a:pPr algn="l" indent="0" marL="0">
              <a:buNone/>
            </a:pPr>
            <a:r>
              <a:rPr lang="en-US" sz="900" dirty="0">
                <a:solidFill>
                  <a:srgbClr val="374151"/>
                </a:solidFill>
                <a:latin typeface="Inter" pitchFamily="34" charset="0"/>
                <a:ea typeface="Inter" pitchFamily="34" charset="-122"/>
                <a:cs typeface="Inter" pitchFamily="34" charset="-120"/>
              </a:rPr>
              <a:t>统一存储接口 + 多模态索引 + 语义目录</a:t>
            </a:r>
            <a:endParaRPr lang="en-US" sz="900" dirty="0"/>
          </a:p>
        </p:txBody>
      </p:sp>
      <p:sp>
        <p:nvSpPr>
          <p:cNvPr id="61" name="Text 55"/>
          <p:cNvSpPr txBox="1"/>
          <p:nvPr/>
        </p:nvSpPr>
        <p:spPr>
          <a:xfrm>
            <a:off x="8588045" y="4481474"/>
            <a:ext cx="1619402" cy="143561"/>
          </a:xfrm>
          <a:prstGeom prst="rect">
            <a:avLst/>
          </a:prstGeom>
          <a:noFill/>
          <a:ln/>
        </p:spPr>
        <p:txBody>
          <a:bodyPr wrap="square" lIns="0" tIns="0" rIns="0" bIns="0" rtlCol="0" anchor="ctr"/>
          <a:lstStyle/>
          <a:p>
            <a:pPr algn="l" indent="0" marL="0">
              <a:buNone/>
            </a:pPr>
            <a:r>
              <a:rPr lang="en-US" sz="900" dirty="0">
                <a:solidFill>
                  <a:srgbClr val="374151"/>
                </a:solidFill>
                <a:latin typeface="Inter" pitchFamily="34" charset="0"/>
                <a:ea typeface="Inter" pitchFamily="34" charset="-122"/>
                <a:cs typeface="Inter" pitchFamily="34" charset="-120"/>
              </a:rPr>
              <a:t>结构化/非结构化数据统一处理</a:t>
            </a:r>
            <a:endParaRPr lang="en-US" sz="900" dirty="0"/>
          </a:p>
        </p:txBody>
      </p:sp>
      <p:sp>
        <p:nvSpPr>
          <p:cNvPr id="62" name="Text 56"/>
          <p:cNvSpPr txBox="1"/>
          <p:nvPr/>
        </p:nvSpPr>
        <p:spPr>
          <a:xfrm>
            <a:off x="8016545" y="4710074"/>
            <a:ext cx="2563063" cy="295351"/>
          </a:xfrm>
          <a:prstGeom prst="rect">
            <a:avLst/>
          </a:prstGeom>
          <a:noFill/>
          <a:ln/>
        </p:spPr>
        <p:txBody>
          <a:bodyPr wrap="square" lIns="0" tIns="0" rIns="0" bIns="0" rtlCol="0" anchor="ctr"/>
          <a:lstStyle/>
          <a:p>
            <a:pPr algn="l" indent="0" marL="0">
              <a:buNone/>
            </a:pPr>
            <a:r>
              <a:rPr lang="en-US" sz="900" dirty="0">
                <a:solidFill>
                  <a:srgbClr val="374151"/>
                </a:solidFill>
                <a:latin typeface="Inter" pitchFamily="34" charset="0"/>
                <a:ea typeface="Inter" pitchFamily="34" charset="-122"/>
                <a:cs typeface="Inter" pitchFamily="34" charset="-120"/>
              </a:rPr>
              <a:t>LlamaIndex、LangChain Memory、VectorHub</a:t>
            </a:r>
            <a:endParaRPr lang="en-US" sz="900" dirty="0"/>
          </a:p>
        </p:txBody>
      </p:sp>
      <p:sp>
        <p:nvSpPr>
          <p:cNvPr id="63" name="Text 57"/>
          <p:cNvSpPr txBox="1"/>
          <p:nvPr/>
        </p:nvSpPr>
        <p:spPr>
          <a:xfrm>
            <a:off x="8588045" y="5091379"/>
            <a:ext cx="2039112" cy="143561"/>
          </a:xfrm>
          <a:prstGeom prst="rect">
            <a:avLst/>
          </a:prstGeom>
          <a:noFill/>
          <a:ln/>
        </p:spPr>
        <p:txBody>
          <a:bodyPr wrap="square" lIns="0" tIns="0" rIns="0" bIns="0" rtlCol="0" anchor="ctr"/>
          <a:lstStyle/>
          <a:p>
            <a:pPr algn="l" indent="0" marL="0">
              <a:buNone/>
            </a:pPr>
            <a:r>
              <a:rPr lang="en-US" sz="900" dirty="0">
                <a:solidFill>
                  <a:srgbClr val="374151"/>
                </a:solidFill>
                <a:latin typeface="Inter" pitchFamily="34" charset="0"/>
                <a:ea typeface="Inter" pitchFamily="34" charset="-122"/>
                <a:cs typeface="Inter" pitchFamily="34" charset="-120"/>
              </a:rPr>
              <a:t>自动清洗、去重、版本控制、增量更新</a:t>
            </a:r>
            <a:endParaRPr lang="en-US" sz="900" dirty="0"/>
          </a:p>
        </p:txBody>
      </p:sp>
      <p:sp>
        <p:nvSpPr>
          <p:cNvPr id="64" name="Text 58"/>
          <p:cNvSpPr txBox="1"/>
          <p:nvPr/>
        </p:nvSpPr>
        <p:spPr>
          <a:xfrm>
            <a:off x="8588045" y="5319979"/>
            <a:ext cx="2153412" cy="143561"/>
          </a:xfrm>
          <a:prstGeom prst="rect">
            <a:avLst/>
          </a:prstGeom>
          <a:noFill/>
          <a:ln/>
        </p:spPr>
        <p:txBody>
          <a:bodyPr wrap="square" lIns="0" tIns="0" rIns="0" bIns="0" rtlCol="0" anchor="ctr"/>
          <a:lstStyle/>
          <a:p>
            <a:pPr algn="l" indent="0" marL="0">
              <a:buNone/>
            </a:pPr>
            <a:r>
              <a:rPr lang="en-US" sz="900" dirty="0">
                <a:solidFill>
                  <a:srgbClr val="374151"/>
                </a:solidFill>
                <a:latin typeface="Inter" pitchFamily="34" charset="0"/>
                <a:ea typeface="Inter" pitchFamily="34" charset="-122"/>
                <a:cs typeface="Inter" pitchFamily="34" charset="-120"/>
              </a:rPr>
              <a:t>大规模数据一致性、查询性能、隐私安全</a:t>
            </a:r>
            <a:endParaRPr lang="en-US" sz="900" dirty="0"/>
          </a:p>
        </p:txBody>
      </p:sp>
      <p:sp>
        <p:nvSpPr>
          <p:cNvPr id="65" name="Shape 59"/>
          <p:cNvSpPr/>
          <p:nvPr/>
        </p:nvSpPr>
        <p:spPr>
          <a:xfrm>
            <a:off x="1067105" y="5833872"/>
            <a:ext cx="10058400" cy="1162202"/>
          </a:xfrm>
          <a:prstGeom prst="roundRect">
            <a:avLst>
              <a:gd name="adj" fmla="val 5159"/>
            </a:avLst>
          </a:prstGeom>
          <a:solidFill>
            <a:srgbClr val="EFF6FF"/>
          </a:solidFill>
          <a:ln w="12700">
            <a:solidFill>
              <a:srgbClr val="DBEAFE"/>
            </a:solidFill>
            <a:prstDash val="solid"/>
          </a:ln>
        </p:spPr>
      </p:sp>
      <p:sp>
        <p:nvSpPr>
          <p:cNvPr id="66" name="Text 60"/>
          <p:cNvSpPr txBox="1"/>
          <p:nvPr/>
        </p:nvSpPr>
        <p:spPr>
          <a:xfrm>
            <a:off x="1228954" y="6005779"/>
            <a:ext cx="1567282" cy="162763"/>
          </a:xfrm>
          <a:prstGeom prst="rect">
            <a:avLst/>
          </a:prstGeom>
          <a:noFill/>
          <a:ln/>
        </p:spPr>
        <p:txBody>
          <a:bodyPr wrap="square" lIns="0" tIns="0" rIns="0" bIns="0" rtlCol="0" anchor="ctr"/>
          <a:lstStyle/>
          <a:p>
            <a:pPr algn="l" indent="0" marL="0">
              <a:buNone/>
            </a:pPr>
            <a:r>
              <a:rPr lang="en-US" sz="1000" b="1" dirty="0">
                <a:solidFill>
                  <a:srgbClr val="1D4ED8"/>
                </a:solidFill>
                <a:latin typeface="Inter" pitchFamily="34" charset="0"/>
                <a:ea typeface="Inter" pitchFamily="34" charset="-122"/>
                <a:cs typeface="Inter" pitchFamily="34" charset="-120"/>
              </a:rPr>
              <a:t>记忆系统技术趋势与挑战</a:t>
            </a:r>
            <a:endParaRPr lang="en-US" sz="1000" dirty="0"/>
          </a:p>
        </p:txBody>
      </p:sp>
      <p:sp>
        <p:nvSpPr>
          <p:cNvPr id="67" name="Text 61"/>
          <p:cNvSpPr txBox="1"/>
          <p:nvPr/>
        </p:nvSpPr>
        <p:spPr>
          <a:xfrm>
            <a:off x="1228954" y="6271870"/>
            <a:ext cx="9777679" cy="543154"/>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Agentic记忆系统正从简单的向量存储向融合数据湖方向演进，实现"遗忘曲线"管理与选择性记忆。核心挑战包括：记忆检索效率与相关性优化、大规模数据一致性管理、多级缓存策略、隐私与安全控制。未来发展方向将集中在自我更新的知识图谱、情景记忆与概念抽象能力、跨Agent记忆共享与协作等领域，形成真正的智能体"认知"基础。没有高质量的记忆系统，就无法构建真正的持续学习型智能体。</a:t>
            </a:r>
            <a:endParaRPr lang="en-US" sz="1000" dirty="0"/>
          </a:p>
        </p:txBody>
      </p:sp>
      <p:sp>
        <p:nvSpPr>
          <p:cNvPr id="68" name="Shape 62"/>
          <p:cNvSpPr/>
          <p:nvPr/>
        </p:nvSpPr>
        <p:spPr>
          <a:xfrm>
            <a:off x="1429207" y="1714500"/>
            <a:ext cx="57607" cy="57607"/>
          </a:xfrm>
          <a:prstGeom prst="ellipse">
            <a:avLst/>
          </a:prstGeom>
          <a:solidFill>
            <a:srgbClr val="3B82F6"/>
          </a:solidFill>
          <a:ln/>
        </p:spPr>
      </p:sp>
      <p:sp>
        <p:nvSpPr>
          <p:cNvPr id="69" name="Shape 63"/>
          <p:cNvSpPr/>
          <p:nvPr/>
        </p:nvSpPr>
        <p:spPr>
          <a:xfrm>
            <a:off x="1904695" y="2095805"/>
            <a:ext cx="57607" cy="57607"/>
          </a:xfrm>
          <a:prstGeom prst="ellipse">
            <a:avLst/>
          </a:prstGeom>
          <a:solidFill>
            <a:srgbClr val="3B82F6"/>
          </a:solidFill>
          <a:ln/>
        </p:spPr>
      </p:sp>
      <p:sp>
        <p:nvSpPr>
          <p:cNvPr id="70" name="Shape 64"/>
          <p:cNvSpPr/>
          <p:nvPr/>
        </p:nvSpPr>
        <p:spPr>
          <a:xfrm>
            <a:off x="1333195" y="2476195"/>
            <a:ext cx="57607" cy="57607"/>
          </a:xfrm>
          <a:prstGeom prst="ellipse">
            <a:avLst/>
          </a:prstGeom>
          <a:solidFill>
            <a:srgbClr val="3B82F6"/>
          </a:solidFill>
          <a:ln/>
        </p:spPr>
      </p:sp>
      <p:sp>
        <p:nvSpPr>
          <p:cNvPr id="71" name="Shape 65"/>
          <p:cNvSpPr/>
          <p:nvPr/>
        </p:nvSpPr>
        <p:spPr>
          <a:xfrm>
            <a:off x="1444752" y="1861718"/>
            <a:ext cx="476402" cy="9144"/>
          </a:xfrm>
          <a:prstGeom prst="rect">
            <a:avLst/>
          </a:prstGeom>
          <a:solidFill>
            <a:srgbClr val="3B82F6">
              <a:alpha val="20000"/>
            </a:srgbClr>
          </a:solidFill>
          <a:ln/>
        </p:spPr>
      </p:sp>
      <p:sp>
        <p:nvSpPr>
          <p:cNvPr id="72" name="Shape 66"/>
          <p:cNvSpPr/>
          <p:nvPr/>
        </p:nvSpPr>
        <p:spPr>
          <a:xfrm>
            <a:off x="1837944" y="1940357"/>
            <a:ext cx="571500" cy="9144"/>
          </a:xfrm>
          <a:prstGeom prst="rect">
            <a:avLst/>
          </a:prstGeom>
          <a:solidFill>
            <a:srgbClr val="3B82F6">
              <a:alpha val="20000"/>
            </a:srgbClr>
          </a:solidFill>
          <a:ln/>
        </p:spPr>
      </p:sp>
      <p:sp>
        <p:nvSpPr>
          <p:cNvPr id="73" name="Text 67"/>
          <p:cNvSpPr txBox="1"/>
          <p:nvPr/>
        </p:nvSpPr>
        <p:spPr>
          <a:xfrm>
            <a:off x="1067105" y="466344"/>
            <a:ext cx="4543654" cy="277063"/>
          </a:xfrm>
          <a:prstGeom prst="rect">
            <a:avLst/>
          </a:prstGeom>
          <a:noFill/>
          <a:ln/>
        </p:spPr>
        <p:txBody>
          <a:bodyPr wrap="square" lIns="0" tIns="0" rIns="0" bIns="0" rtlCol="0" anchor="ctr"/>
          <a:lstStyle/>
          <a:p>
            <a:pPr algn="l" indent="0" marL="0">
              <a:buNone/>
            </a:pPr>
            <a:r>
              <a:rPr lang="en-US" sz="1800" b="1" dirty="0">
                <a:solidFill>
                  <a:srgbClr val="1E40AF"/>
                </a:solidFill>
                <a:latin typeface="Inter" pitchFamily="34" charset="0"/>
                <a:ea typeface="Inter" pitchFamily="34" charset="-122"/>
                <a:cs typeface="Inter" pitchFamily="34" charset="-120"/>
              </a:rPr>
              <a:t>Memory &amp; Context系统：智能的核心基石</a:t>
            </a:r>
            <a:endParaRPr lang="en-US" sz="18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sp>
        <p:nvSpPr>
          <p:cNvPr id="2" name="Shape 0"/>
          <p:cNvSpPr/>
          <p:nvPr/>
        </p:nvSpPr>
        <p:spPr>
          <a:xfrm>
            <a:off x="0" y="0"/>
            <a:ext cx="12191695" cy="6858000"/>
          </a:xfrm>
          <a:prstGeom prst="rect">
            <a:avLst/>
          </a:prstGeom>
          <a:solidFill>
            <a:srgbClr val="F9FAFB"/>
          </a:solidFill>
          <a:ln/>
        </p:spPr>
      </p:sp>
      <p:sp>
        <p:nvSpPr>
          <p:cNvPr id="3" name="Shape 1"/>
          <p:cNvSpPr/>
          <p:nvPr/>
        </p:nvSpPr>
        <p:spPr>
          <a:xfrm>
            <a:off x="1067105" y="800100"/>
            <a:ext cx="571500" cy="28346"/>
          </a:xfrm>
          <a:prstGeom prst="rect">
            <a:avLst/>
          </a:prstGeom>
          <a:solidFill>
            <a:srgbClr val="2563EB"/>
          </a:solidFill>
          <a:ln/>
        </p:spPr>
      </p:sp>
      <p:sp>
        <p:nvSpPr>
          <p:cNvPr id="4" name="Text 2"/>
          <p:cNvSpPr txBox="1"/>
          <p:nvPr/>
        </p:nvSpPr>
        <p:spPr>
          <a:xfrm>
            <a:off x="1067105" y="952805"/>
            <a:ext cx="4043477"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从被动存储到主动智能：Memory作为独立Agentic系统的未来愿景</a:t>
            </a:r>
            <a:endParaRPr lang="en-US" sz="1000" dirty="0"/>
          </a:p>
        </p:txBody>
      </p:sp>
      <p:sp>
        <p:nvSpPr>
          <p:cNvPr id="5" name="Shape 3"/>
          <p:cNvSpPr/>
          <p:nvPr/>
        </p:nvSpPr>
        <p:spPr>
          <a:xfrm>
            <a:off x="1067105" y="1285646"/>
            <a:ext cx="3200400" cy="1524305"/>
          </a:xfrm>
          <a:prstGeom prst="rect">
            <a:avLst/>
          </a:prstGeom>
          <a:solidFill>
            <a:srgbClr val="8B5CF6">
              <a:alpha val="5000"/>
            </a:srgbClr>
          </a:solidFill>
          <a:ln/>
        </p:spPr>
      </p:sp>
      <p:sp>
        <p:nvSpPr>
          <p:cNvPr id="6" name="Shape 4"/>
          <p:cNvSpPr/>
          <p:nvPr/>
        </p:nvSpPr>
        <p:spPr>
          <a:xfrm>
            <a:off x="1067105" y="1285646"/>
            <a:ext cx="28346" cy="1524305"/>
          </a:xfrm>
          <a:prstGeom prst="rect">
            <a:avLst/>
          </a:prstGeom>
          <a:solidFill>
            <a:srgbClr val="8B5CF6"/>
          </a:solidFill>
          <a:ln/>
        </p:spPr>
      </p:sp>
      <p:sp>
        <p:nvSpPr>
          <p:cNvPr id="7" name="Text 5"/>
          <p:cNvSpPr txBox="1"/>
          <p:nvPr/>
        </p:nvSpPr>
        <p:spPr>
          <a:xfrm>
            <a:off x="1209751" y="1390802"/>
            <a:ext cx="2072030" cy="162763"/>
          </a:xfrm>
          <a:prstGeom prst="rect">
            <a:avLst/>
          </a:prstGeom>
          <a:noFill/>
          <a:ln/>
        </p:spPr>
        <p:txBody>
          <a:bodyPr wrap="square" lIns="0" tIns="0" rIns="0" bIns="0" rtlCol="0" anchor="ctr"/>
          <a:lstStyle/>
          <a:p>
            <a:pPr algn="l" indent="0" marL="0">
              <a:buNone/>
            </a:pPr>
            <a:r>
              <a:rPr lang="en-US" sz="1000" b="1" dirty="0">
                <a:solidFill>
                  <a:srgbClr val="6D28D9"/>
                </a:solidFill>
                <a:latin typeface="Inter" pitchFamily="34" charset="0"/>
                <a:ea typeface="Inter" pitchFamily="34" charset="-122"/>
                <a:cs typeface="Inter" pitchFamily="34" charset="-120"/>
              </a:rPr>
              <a:t>Memory作为独立的Agentic系统</a:t>
            </a:r>
            <a:endParaRPr lang="en-US" sz="1000" dirty="0"/>
          </a:p>
        </p:txBody>
      </p:sp>
      <p:sp>
        <p:nvSpPr>
          <p:cNvPr id="8" name="Text 6"/>
          <p:cNvSpPr txBox="1"/>
          <p:nvPr/>
        </p:nvSpPr>
        <p:spPr>
          <a:xfrm>
            <a:off x="1209751" y="1647749"/>
            <a:ext cx="667512" cy="143561"/>
          </a:xfrm>
          <a:prstGeom prst="rect">
            <a:avLst/>
          </a:prstGeom>
          <a:noFill/>
          <a:ln/>
        </p:spPr>
        <p:txBody>
          <a:bodyPr wrap="square" lIns="0" tIns="0" rIns="0" bIns="0" rtlCol="0" anchor="ctr"/>
          <a:lstStyle/>
          <a:p>
            <a:pPr algn="l" indent="0" marL="0">
              <a:buNone/>
            </a:pPr>
            <a:r>
              <a:rPr lang="en-US" sz="900" dirty="0">
                <a:solidFill>
                  <a:srgbClr val="374151"/>
                </a:solidFill>
                <a:latin typeface="Inter" pitchFamily="34" charset="0"/>
                <a:ea typeface="Inter" pitchFamily="34" charset="-122"/>
                <a:cs typeface="Inter" pitchFamily="34" charset="-120"/>
              </a:rPr>
              <a:t>范式转变：</a:t>
            </a:r>
            <a:endParaRPr lang="en-US" sz="900" dirty="0"/>
          </a:p>
        </p:txBody>
      </p:sp>
      <p:sp>
        <p:nvSpPr>
          <p:cNvPr id="9" name="Text 7"/>
          <p:cNvSpPr txBox="1"/>
          <p:nvPr/>
        </p:nvSpPr>
        <p:spPr>
          <a:xfrm>
            <a:off x="1781251" y="1647749"/>
            <a:ext cx="1581912" cy="143561"/>
          </a:xfrm>
          <a:prstGeom prst="rect">
            <a:avLst/>
          </a:prstGeom>
          <a:noFill/>
          <a:ln/>
        </p:spPr>
        <p:txBody>
          <a:bodyPr wrap="square" lIns="0" tIns="0" rIns="0" bIns="0" rtlCol="0" anchor="ctr"/>
          <a:lstStyle/>
          <a:p>
            <a:pPr algn="l" indent="0" marL="0">
              <a:buNone/>
            </a:pPr>
            <a:r>
              <a:rPr lang="en-US" sz="900" dirty="0">
                <a:solidFill>
                  <a:srgbClr val="374151"/>
                </a:solidFill>
                <a:latin typeface="Inter" pitchFamily="34" charset="0"/>
                <a:ea typeface="Inter" pitchFamily="34" charset="-122"/>
                <a:cs typeface="Inter" pitchFamily="34" charset="-120"/>
              </a:rPr>
              <a:t>从被动存储转向主动智能系统</a:t>
            </a:r>
            <a:endParaRPr lang="en-US" sz="900" dirty="0"/>
          </a:p>
        </p:txBody>
      </p:sp>
      <p:sp>
        <p:nvSpPr>
          <p:cNvPr id="10" name="Text 8"/>
          <p:cNvSpPr txBox="1"/>
          <p:nvPr/>
        </p:nvSpPr>
        <p:spPr>
          <a:xfrm>
            <a:off x="1209751" y="1876349"/>
            <a:ext cx="667512" cy="143561"/>
          </a:xfrm>
          <a:prstGeom prst="rect">
            <a:avLst/>
          </a:prstGeom>
          <a:noFill/>
          <a:ln/>
        </p:spPr>
        <p:txBody>
          <a:bodyPr wrap="square" lIns="0" tIns="0" rIns="0" bIns="0" rtlCol="0" anchor="ctr"/>
          <a:lstStyle/>
          <a:p>
            <a:pPr algn="l" indent="0" marL="0">
              <a:buNone/>
            </a:pPr>
            <a:r>
              <a:rPr lang="en-US" sz="900" dirty="0">
                <a:solidFill>
                  <a:srgbClr val="374151"/>
                </a:solidFill>
                <a:latin typeface="Inter" pitchFamily="34" charset="0"/>
                <a:ea typeface="Inter" pitchFamily="34" charset="-122"/>
                <a:cs typeface="Inter" pitchFamily="34" charset="-120"/>
              </a:rPr>
              <a:t>自主行为：</a:t>
            </a:r>
            <a:endParaRPr lang="en-US" sz="900" dirty="0"/>
          </a:p>
        </p:txBody>
      </p:sp>
      <p:sp>
        <p:nvSpPr>
          <p:cNvPr id="11" name="Text 9"/>
          <p:cNvSpPr txBox="1"/>
          <p:nvPr/>
        </p:nvSpPr>
        <p:spPr>
          <a:xfrm>
            <a:off x="1781251" y="1876349"/>
            <a:ext cx="1924812" cy="143561"/>
          </a:xfrm>
          <a:prstGeom prst="rect">
            <a:avLst/>
          </a:prstGeom>
          <a:noFill/>
          <a:ln/>
        </p:spPr>
        <p:txBody>
          <a:bodyPr wrap="square" lIns="0" tIns="0" rIns="0" bIns="0" rtlCol="0" anchor="ctr"/>
          <a:lstStyle/>
          <a:p>
            <a:pPr algn="l" indent="0" marL="0">
              <a:buNone/>
            </a:pPr>
            <a:r>
              <a:rPr lang="en-US" sz="900" dirty="0">
                <a:solidFill>
                  <a:srgbClr val="374151"/>
                </a:solidFill>
                <a:latin typeface="Inter" pitchFamily="34" charset="0"/>
                <a:ea typeface="Inter" pitchFamily="34" charset="-122"/>
                <a:cs typeface="Inter" pitchFamily="34" charset="-120"/>
              </a:rPr>
              <a:t>主动推断关联、提取规律、预测需求</a:t>
            </a:r>
            <a:endParaRPr lang="en-US" sz="900" dirty="0"/>
          </a:p>
        </p:txBody>
      </p:sp>
      <p:sp>
        <p:nvSpPr>
          <p:cNvPr id="12" name="Text 10"/>
          <p:cNvSpPr txBox="1"/>
          <p:nvPr/>
        </p:nvSpPr>
        <p:spPr>
          <a:xfrm>
            <a:off x="1209751" y="2104949"/>
            <a:ext cx="667512" cy="143561"/>
          </a:xfrm>
          <a:prstGeom prst="rect">
            <a:avLst/>
          </a:prstGeom>
          <a:noFill/>
          <a:ln/>
        </p:spPr>
        <p:txBody>
          <a:bodyPr wrap="square" lIns="0" tIns="0" rIns="0" bIns="0" rtlCol="0" anchor="ctr"/>
          <a:lstStyle/>
          <a:p>
            <a:pPr algn="l" indent="0" marL="0">
              <a:buNone/>
            </a:pPr>
            <a:r>
              <a:rPr lang="en-US" sz="900" dirty="0">
                <a:solidFill>
                  <a:srgbClr val="374151"/>
                </a:solidFill>
                <a:latin typeface="Inter" pitchFamily="34" charset="0"/>
                <a:ea typeface="Inter" pitchFamily="34" charset="-122"/>
                <a:cs typeface="Inter" pitchFamily="34" charset="-120"/>
              </a:rPr>
              <a:t>自我学习：</a:t>
            </a:r>
            <a:endParaRPr lang="en-US" sz="900" dirty="0"/>
          </a:p>
        </p:txBody>
      </p:sp>
      <p:sp>
        <p:nvSpPr>
          <p:cNvPr id="13" name="Text 11"/>
          <p:cNvSpPr txBox="1"/>
          <p:nvPr/>
        </p:nvSpPr>
        <p:spPr>
          <a:xfrm>
            <a:off x="1781251" y="2104949"/>
            <a:ext cx="1696212" cy="143561"/>
          </a:xfrm>
          <a:prstGeom prst="rect">
            <a:avLst/>
          </a:prstGeom>
          <a:noFill/>
          <a:ln/>
        </p:spPr>
        <p:txBody>
          <a:bodyPr wrap="square" lIns="0" tIns="0" rIns="0" bIns="0" rtlCol="0" anchor="ctr"/>
          <a:lstStyle/>
          <a:p>
            <a:pPr algn="l" indent="0" marL="0">
              <a:buNone/>
            </a:pPr>
            <a:r>
              <a:rPr lang="en-US" sz="900" dirty="0">
                <a:solidFill>
                  <a:srgbClr val="374151"/>
                </a:solidFill>
                <a:latin typeface="Inter" pitchFamily="34" charset="0"/>
                <a:ea typeface="Inter" pitchFamily="34" charset="-122"/>
                <a:cs typeface="Inter" pitchFamily="34" charset="-120"/>
              </a:rPr>
              <a:t>持续优化记忆的索引和检索方式</a:t>
            </a:r>
            <a:endParaRPr lang="en-US" sz="900" dirty="0"/>
          </a:p>
        </p:txBody>
      </p:sp>
      <p:sp>
        <p:nvSpPr>
          <p:cNvPr id="14" name="Text 12"/>
          <p:cNvSpPr txBox="1"/>
          <p:nvPr/>
        </p:nvSpPr>
        <p:spPr>
          <a:xfrm>
            <a:off x="1209751" y="2333549"/>
            <a:ext cx="1067105" cy="143561"/>
          </a:xfrm>
          <a:prstGeom prst="rect">
            <a:avLst/>
          </a:prstGeom>
          <a:noFill/>
          <a:ln/>
        </p:spPr>
        <p:txBody>
          <a:bodyPr wrap="square" lIns="0" tIns="0" rIns="0" bIns="0" rtlCol="0" anchor="ctr"/>
          <a:lstStyle/>
          <a:p>
            <a:pPr algn="l" indent="0" marL="0">
              <a:buNone/>
            </a:pPr>
            <a:r>
              <a:rPr lang="en-US" sz="900" dirty="0">
                <a:solidFill>
                  <a:srgbClr val="374151"/>
                </a:solidFill>
                <a:latin typeface="Inter" pitchFamily="34" charset="0"/>
                <a:ea typeface="Inter" pitchFamily="34" charset="-122"/>
                <a:cs typeface="Inter" pitchFamily="34" charset="-120"/>
              </a:rPr>
              <a:t>与Agent OS协同：</a:t>
            </a:r>
            <a:endParaRPr lang="en-US" sz="900" dirty="0"/>
          </a:p>
        </p:txBody>
      </p:sp>
      <p:sp>
        <p:nvSpPr>
          <p:cNvPr id="15" name="Text 13"/>
          <p:cNvSpPr txBox="1"/>
          <p:nvPr/>
        </p:nvSpPr>
        <p:spPr>
          <a:xfrm>
            <a:off x="2184502" y="2333549"/>
            <a:ext cx="1467612" cy="143561"/>
          </a:xfrm>
          <a:prstGeom prst="rect">
            <a:avLst/>
          </a:prstGeom>
          <a:noFill/>
          <a:ln/>
        </p:spPr>
        <p:txBody>
          <a:bodyPr wrap="square" lIns="0" tIns="0" rIns="0" bIns="0" rtlCol="0" anchor="ctr"/>
          <a:lstStyle/>
          <a:p>
            <a:pPr algn="l" indent="0" marL="0">
              <a:buNone/>
            </a:pPr>
            <a:r>
              <a:rPr lang="en-US" sz="900" dirty="0">
                <a:solidFill>
                  <a:srgbClr val="374151"/>
                </a:solidFill>
                <a:latin typeface="Inter" pitchFamily="34" charset="0"/>
                <a:ea typeface="Inter" pitchFamily="34" charset="-122"/>
                <a:cs typeface="Inter" pitchFamily="34" charset="-120"/>
              </a:rPr>
              <a:t>成为独立决策单元而非工具</a:t>
            </a:r>
            <a:endParaRPr lang="en-US" sz="900" dirty="0"/>
          </a:p>
        </p:txBody>
      </p:sp>
      <p:sp>
        <p:nvSpPr>
          <p:cNvPr id="16" name="Text 14"/>
          <p:cNvSpPr txBox="1"/>
          <p:nvPr/>
        </p:nvSpPr>
        <p:spPr>
          <a:xfrm>
            <a:off x="1209751" y="2562149"/>
            <a:ext cx="781812" cy="143561"/>
          </a:xfrm>
          <a:prstGeom prst="rect">
            <a:avLst/>
          </a:prstGeom>
          <a:noFill/>
          <a:ln/>
        </p:spPr>
        <p:txBody>
          <a:bodyPr wrap="square" lIns="0" tIns="0" rIns="0" bIns="0" rtlCol="0" anchor="ctr"/>
          <a:lstStyle/>
          <a:p>
            <a:pPr algn="l" indent="0" marL="0">
              <a:buNone/>
            </a:pPr>
            <a:r>
              <a:rPr lang="en-US" sz="900" dirty="0">
                <a:solidFill>
                  <a:srgbClr val="374151"/>
                </a:solidFill>
                <a:latin typeface="Inter" pitchFamily="34" charset="0"/>
                <a:ea typeface="Inter" pitchFamily="34" charset="-122"/>
                <a:cs typeface="Inter" pitchFamily="34" charset="-120"/>
              </a:rPr>
              <a:t>多模态整合：</a:t>
            </a:r>
            <a:endParaRPr lang="en-US" sz="900" dirty="0"/>
          </a:p>
        </p:txBody>
      </p:sp>
      <p:sp>
        <p:nvSpPr>
          <p:cNvPr id="17" name="Text 15"/>
          <p:cNvSpPr txBox="1"/>
          <p:nvPr/>
        </p:nvSpPr>
        <p:spPr>
          <a:xfrm>
            <a:off x="1895551" y="2562149"/>
            <a:ext cx="1696212" cy="143561"/>
          </a:xfrm>
          <a:prstGeom prst="rect">
            <a:avLst/>
          </a:prstGeom>
          <a:noFill/>
          <a:ln/>
        </p:spPr>
        <p:txBody>
          <a:bodyPr wrap="square" lIns="0" tIns="0" rIns="0" bIns="0" rtlCol="0" anchor="ctr"/>
          <a:lstStyle/>
          <a:p>
            <a:pPr algn="l" indent="0" marL="0">
              <a:buNone/>
            </a:pPr>
            <a:r>
              <a:rPr lang="en-US" sz="900" dirty="0">
                <a:solidFill>
                  <a:srgbClr val="374151"/>
                </a:solidFill>
                <a:latin typeface="Inter" pitchFamily="34" charset="0"/>
                <a:ea typeface="Inter" pitchFamily="34" charset="-122"/>
                <a:cs typeface="Inter" pitchFamily="34" charset="-120"/>
              </a:rPr>
              <a:t>跨模态信息统一语义理解与映射</a:t>
            </a:r>
            <a:endParaRPr lang="en-US" sz="900" dirty="0"/>
          </a:p>
        </p:txBody>
      </p:sp>
      <p:sp>
        <p:nvSpPr>
          <p:cNvPr id="18" name="Shape 16"/>
          <p:cNvSpPr/>
          <p:nvPr/>
        </p:nvSpPr>
        <p:spPr>
          <a:xfrm>
            <a:off x="4496105" y="1285646"/>
            <a:ext cx="3200400" cy="3066898"/>
          </a:xfrm>
          <a:prstGeom prst="roundRect">
            <a:avLst>
              <a:gd name="adj" fmla="val 741"/>
            </a:avLst>
          </a:prstGeom>
          <a:solidFill>
            <a:srgbClr val="FFFFF0"/>
          </a:solidFill>
          <a:ln w="12700">
            <a:solidFill>
              <a:srgbClr val="E5E7EB"/>
            </a:solidFill>
            <a:prstDash val="solid"/>
          </a:ln>
        </p:spPr>
      </p:sp>
      <p:sp>
        <p:nvSpPr>
          <p:cNvPr id="19" name="Text 17"/>
          <p:cNvSpPr txBox="1"/>
          <p:nvPr/>
        </p:nvSpPr>
        <p:spPr>
          <a:xfrm>
            <a:off x="5059375" y="1419149"/>
            <a:ext cx="2177186" cy="352958"/>
          </a:xfrm>
          <a:prstGeom prst="rect">
            <a:avLst/>
          </a:prstGeom>
          <a:noFill/>
          <a:ln/>
        </p:spPr>
        <p:txBody>
          <a:bodyPr wrap="square" lIns="0" tIns="0" rIns="0" bIns="0" rtlCol="0" anchor="ctr"/>
          <a:lstStyle/>
          <a:p>
            <a:pPr algn="ctr" indent="0" marL="0">
              <a:buNone/>
            </a:pPr>
            <a:r>
              <a:rPr lang="en-US" sz="1000" dirty="0">
                <a:solidFill>
                  <a:srgbClr val="374151"/>
                </a:solidFill>
                <a:latin typeface="Inter" pitchFamily="34" charset="0"/>
                <a:ea typeface="Inter" pitchFamily="34" charset="-122"/>
                <a:cs typeface="Inter" pitchFamily="34" charset="-120"/>
              </a:rPr>
              <a:t>More Intelligence, More Ambient Data&amp;Tools/Less Prompt</a:t>
            </a:r>
            <a:endParaRPr lang="en-US" sz="1000" dirty="0"/>
          </a:p>
        </p:txBody>
      </p:sp>
      <p:sp>
        <p:nvSpPr>
          <p:cNvPr id="20" name="Shape 18"/>
          <p:cNvSpPr/>
          <p:nvPr/>
        </p:nvSpPr>
        <p:spPr>
          <a:xfrm>
            <a:off x="5000854" y="2210105"/>
            <a:ext cx="19202" cy="1333195"/>
          </a:xfrm>
          <a:prstGeom prst="rect">
            <a:avLst/>
          </a:prstGeom>
          <a:solidFill>
            <a:srgbClr val="374151"/>
          </a:solidFill>
          <a:ln/>
        </p:spPr>
      </p:sp>
      <p:sp>
        <p:nvSpPr>
          <p:cNvPr id="21" name="Shape 19"/>
          <p:cNvSpPr/>
          <p:nvPr/>
        </p:nvSpPr>
        <p:spPr>
          <a:xfrm>
            <a:off x="5000854" y="3524098"/>
            <a:ext cx="2190902" cy="19202"/>
          </a:xfrm>
          <a:prstGeom prst="rect">
            <a:avLst/>
          </a:prstGeom>
          <a:solidFill>
            <a:srgbClr val="374151"/>
          </a:solidFill>
          <a:ln/>
        </p:spPr>
      </p:sp>
      <p:sp>
        <p:nvSpPr>
          <p:cNvPr id="22" name="Text 20"/>
          <p:cNvSpPr txBox="1"/>
          <p:nvPr/>
        </p:nvSpPr>
        <p:spPr>
          <a:xfrm>
            <a:off x="4905756" y="2381098"/>
            <a:ext cx="228600" cy="581558"/>
          </a:xfrm>
          <a:prstGeom prst="rect">
            <a:avLst/>
          </a:prstGeom>
          <a:noFill/>
          <a:ln/>
        </p:spPr>
        <p:txBody>
          <a:bodyPr wrap="square" lIns="0" tIns="0" rIns="0" bIns="0" rtlCol="0" anchor="ctr"/>
          <a:lstStyle/>
          <a:p>
            <a:pPr algn="l" indent="0" marL="0">
              <a:buNone/>
            </a:pPr>
            <a:r>
              <a:rPr lang="en-US" sz="900" b="1" dirty="0">
                <a:solidFill>
                  <a:srgbClr val="111827"/>
                </a:solidFill>
                <a:latin typeface="Inter" pitchFamily="34" charset="0"/>
                <a:ea typeface="Inter" pitchFamily="34" charset="-122"/>
                <a:cs typeface="Inter" pitchFamily="34" charset="-120"/>
              </a:rPr>
              <a:t>个性化智能</a:t>
            </a:r>
            <a:endParaRPr lang="en-US" sz="900" dirty="0"/>
          </a:p>
        </p:txBody>
      </p:sp>
      <p:sp>
        <p:nvSpPr>
          <p:cNvPr id="23" name="Text 21"/>
          <p:cNvSpPr txBox="1"/>
          <p:nvPr/>
        </p:nvSpPr>
        <p:spPr>
          <a:xfrm>
            <a:off x="5965546" y="3696005"/>
            <a:ext cx="781812" cy="143561"/>
          </a:xfrm>
          <a:prstGeom prst="rect">
            <a:avLst/>
          </a:prstGeom>
          <a:noFill/>
          <a:ln/>
        </p:spPr>
        <p:txBody>
          <a:bodyPr wrap="square" lIns="0" tIns="0" rIns="0" bIns="0" rtlCol="0" anchor="ctr"/>
          <a:lstStyle/>
          <a:p>
            <a:pPr algn="l" indent="0" marL="0">
              <a:buNone/>
            </a:pPr>
            <a:r>
              <a:rPr lang="en-US" sz="900" b="1" dirty="0">
                <a:solidFill>
                  <a:srgbClr val="111827"/>
                </a:solidFill>
                <a:latin typeface="Inter" pitchFamily="34" charset="0"/>
                <a:ea typeface="Inter" pitchFamily="34" charset="-122"/>
                <a:cs typeface="Inter" pitchFamily="34" charset="-120"/>
              </a:rPr>
              <a:t>Context 增加</a:t>
            </a:r>
            <a:endParaRPr lang="en-US" sz="900" dirty="0"/>
          </a:p>
        </p:txBody>
      </p:sp>
      <p:sp>
        <p:nvSpPr>
          <p:cNvPr id="24" name="Shape 22"/>
          <p:cNvSpPr/>
          <p:nvPr/>
        </p:nvSpPr>
        <p:spPr>
          <a:xfrm>
            <a:off x="5000854" y="2018995"/>
            <a:ext cx="1904695" cy="1714500"/>
          </a:xfrm>
          <a:prstGeom prst="roundRect">
            <a:avLst>
              <a:gd name="adj" fmla="val 53333"/>
            </a:avLst>
          </a:prstGeom>
          <a:noFill/>
          <a:ln w="25400">
            <a:solidFill>
              <a:srgbClr val="EC4899"/>
            </a:solidFill>
            <a:prstDash val="solid"/>
          </a:ln>
        </p:spPr>
      </p:sp>
      <p:sp>
        <p:nvSpPr>
          <p:cNvPr id="25" name="Text 23"/>
          <p:cNvSpPr txBox="1"/>
          <p:nvPr/>
        </p:nvSpPr>
        <p:spPr>
          <a:xfrm>
            <a:off x="6905549" y="2038198"/>
            <a:ext cx="277063" cy="191110"/>
          </a:xfrm>
          <a:prstGeom prst="rect">
            <a:avLst/>
          </a:prstGeom>
          <a:noFill/>
          <a:ln/>
        </p:spPr>
        <p:txBody>
          <a:bodyPr wrap="square" lIns="0" tIns="0" rIns="0" bIns="0" rtlCol="0" anchor="ctr"/>
          <a:lstStyle/>
          <a:p>
            <a:pPr algn="l" indent="0" marL="0">
              <a:buNone/>
            </a:pPr>
            <a:r>
              <a:rPr lang="en-US" sz="1200" dirty="0">
                <a:solidFill>
                  <a:srgbClr val="EC4899"/>
                </a:solidFill>
                <a:latin typeface="Inter" pitchFamily="34" charset="0"/>
                <a:ea typeface="Inter" pitchFamily="34" charset="-122"/>
                <a:cs typeface="Inter" pitchFamily="34" charset="-120"/>
              </a:rPr>
              <a:t>↗</a:t>
            </a:r>
            <a:endParaRPr lang="en-US" sz="1200" dirty="0"/>
          </a:p>
        </p:txBody>
      </p:sp>
      <p:sp>
        <p:nvSpPr>
          <p:cNvPr id="26" name="Shape 24"/>
          <p:cNvSpPr/>
          <p:nvPr/>
        </p:nvSpPr>
        <p:spPr>
          <a:xfrm>
            <a:off x="6177686" y="2305202"/>
            <a:ext cx="1114654" cy="390449"/>
          </a:xfrm>
          <a:prstGeom prst="roundRect">
            <a:avLst>
              <a:gd name="adj" fmla="val 22848"/>
            </a:avLst>
          </a:prstGeom>
          <a:solidFill>
            <a:srgbClr val="FFFFFF">
              <a:alpha val="80000"/>
            </a:srgbClr>
          </a:solidFill>
          <a:ln w="12700">
            <a:solidFill>
              <a:srgbClr val="64748B"/>
            </a:solidFill>
            <a:prstDash val="solid"/>
          </a:ln>
        </p:spPr>
      </p:sp>
      <p:sp>
        <p:nvSpPr>
          <p:cNvPr id="27" name="Text 25"/>
          <p:cNvSpPr txBox="1"/>
          <p:nvPr/>
        </p:nvSpPr>
        <p:spPr>
          <a:xfrm>
            <a:off x="6263640" y="2352751"/>
            <a:ext cx="1028700" cy="143561"/>
          </a:xfrm>
          <a:prstGeom prst="rect">
            <a:avLst/>
          </a:prstGeom>
          <a:noFill/>
          <a:ln/>
        </p:spPr>
        <p:txBody>
          <a:bodyPr wrap="square" lIns="0" tIns="0" rIns="0" bIns="0" rtlCol="0" anchor="ctr"/>
          <a:lstStyle/>
          <a:p>
            <a:pPr algn="l" indent="0" marL="0">
              <a:buNone/>
            </a:pPr>
            <a:r>
              <a:rPr lang="en-US" sz="900" dirty="0">
                <a:solidFill>
                  <a:srgbClr val="1F2937"/>
                </a:solidFill>
                <a:latin typeface="Inter" pitchFamily="34" charset="0"/>
                <a:ea typeface="Inter" pitchFamily="34" charset="-122"/>
                <a:cs typeface="Inter" pitchFamily="34" charset="-120"/>
              </a:rPr>
              <a:t>高智能 + 良好体验</a:t>
            </a:r>
            <a:endParaRPr lang="en-US" sz="900" dirty="0"/>
          </a:p>
        </p:txBody>
      </p:sp>
      <p:sp>
        <p:nvSpPr>
          <p:cNvPr id="28" name="Text 26"/>
          <p:cNvSpPr txBox="1"/>
          <p:nvPr/>
        </p:nvSpPr>
        <p:spPr>
          <a:xfrm>
            <a:off x="6263640" y="2514600"/>
            <a:ext cx="743407" cy="114300"/>
          </a:xfrm>
          <a:prstGeom prst="rect">
            <a:avLst/>
          </a:prstGeom>
          <a:noFill/>
          <a:ln/>
        </p:spPr>
        <p:txBody>
          <a:bodyPr wrap="square" lIns="0" tIns="0" rIns="0" bIns="0" rtlCol="0" anchor="ctr"/>
          <a:lstStyle/>
          <a:p>
            <a:pPr algn="l" indent="0" marL="0">
              <a:buNone/>
            </a:pPr>
            <a:r>
              <a:rPr lang="en-US" sz="800" dirty="0">
                <a:solidFill>
                  <a:srgbClr val="4B5563"/>
                </a:solidFill>
                <a:latin typeface="Inter" pitchFamily="34" charset="0"/>
                <a:ea typeface="Inter" pitchFamily="34" charset="-122"/>
                <a:cs typeface="Inter" pitchFamily="34" charset="-120"/>
              </a:rPr>
              <a:t>心有灵犀一点通</a:t>
            </a:r>
            <a:endParaRPr lang="en-US" sz="800" dirty="0"/>
          </a:p>
        </p:txBody>
      </p:sp>
      <p:sp>
        <p:nvSpPr>
          <p:cNvPr id="29" name="Shape 27"/>
          <p:cNvSpPr/>
          <p:nvPr/>
        </p:nvSpPr>
        <p:spPr>
          <a:xfrm>
            <a:off x="5000854" y="3619195"/>
            <a:ext cx="2381098" cy="114300"/>
          </a:xfrm>
          <a:prstGeom prst="roundRect">
            <a:avLst>
              <a:gd name="adj" fmla="val 400000"/>
            </a:avLst>
          </a:prstGeom>
          <a:solidFill>
            <a:srgbClr val="F3F4F6"/>
          </a:solidFill>
          <a:ln/>
        </p:spPr>
      </p:sp>
      <p:sp>
        <p:nvSpPr>
          <p:cNvPr id="30" name="Text 28"/>
          <p:cNvSpPr txBox="1"/>
          <p:nvPr/>
        </p:nvSpPr>
        <p:spPr>
          <a:xfrm>
            <a:off x="6143854" y="2190902"/>
            <a:ext cx="838505" cy="191110"/>
          </a:xfrm>
          <a:prstGeom prst="rect">
            <a:avLst/>
          </a:prstGeom>
          <a:noFill/>
          <a:ln/>
        </p:spPr>
        <p:txBody>
          <a:bodyPr wrap="square" lIns="0" tIns="0" rIns="0" bIns="0" rtlCol="0" anchor="ctr"/>
          <a:lstStyle/>
          <a:p>
            <a:pPr algn="l" indent="0" marL="0">
              <a:buNone/>
            </a:pPr>
            <a:r>
              <a:rPr lang="en-US" sz="1200" dirty="0">
                <a:solidFill>
                  <a:srgbClr val="4B5563"/>
                </a:solidFill>
                <a:latin typeface="Inter" pitchFamily="34" charset="0"/>
                <a:ea typeface="Inter" pitchFamily="34" charset="-122"/>
                <a:cs typeface="Inter" pitchFamily="34" charset="-120"/>
              </a:rPr>
              <a:t>低Context</a:t>
            </a:r>
            <a:endParaRPr lang="en-US" sz="1200" dirty="0"/>
          </a:p>
        </p:txBody>
      </p:sp>
      <p:sp>
        <p:nvSpPr>
          <p:cNvPr id="31" name="Shape 29"/>
          <p:cNvSpPr/>
          <p:nvPr/>
        </p:nvSpPr>
        <p:spPr>
          <a:xfrm>
            <a:off x="6143854" y="2018995"/>
            <a:ext cx="75895" cy="75895"/>
          </a:xfrm>
          <a:prstGeom prst="rect">
            <a:avLst/>
          </a:prstGeom>
          <a:solidFill>
            <a:srgbClr val="3B82F6"/>
          </a:solidFill>
          <a:ln/>
        </p:spPr>
      </p:sp>
      <p:sp>
        <p:nvSpPr>
          <p:cNvPr id="32" name="Text 30"/>
          <p:cNvSpPr txBox="1"/>
          <p:nvPr/>
        </p:nvSpPr>
        <p:spPr>
          <a:xfrm>
            <a:off x="6258154" y="1962302"/>
            <a:ext cx="886054" cy="191110"/>
          </a:xfrm>
          <a:prstGeom prst="rect">
            <a:avLst/>
          </a:prstGeom>
          <a:noFill/>
          <a:ln/>
        </p:spPr>
        <p:txBody>
          <a:bodyPr wrap="square" lIns="0" tIns="0" rIns="0" bIns="0" rtlCol="0" anchor="ctr"/>
          <a:lstStyle/>
          <a:p>
            <a:pPr algn="l" indent="0" marL="0">
              <a:buNone/>
            </a:pPr>
            <a:r>
              <a:rPr lang="en-US" sz="1200" dirty="0">
                <a:solidFill>
                  <a:srgbClr val="111827"/>
                </a:solidFill>
                <a:latin typeface="Inter" pitchFamily="34" charset="0"/>
                <a:ea typeface="Inter" pitchFamily="34" charset="-122"/>
                <a:cs typeface="Inter" pitchFamily="34" charset="-120"/>
              </a:rPr>
              <a:t>主动提示多</a:t>
            </a:r>
            <a:endParaRPr lang="en-US" sz="1200" dirty="0"/>
          </a:p>
        </p:txBody>
      </p:sp>
      <p:sp>
        <p:nvSpPr>
          <p:cNvPr id="33" name="Shape 31"/>
          <p:cNvSpPr/>
          <p:nvPr/>
        </p:nvSpPr>
        <p:spPr>
          <a:xfrm>
            <a:off x="6143854" y="2247595"/>
            <a:ext cx="75895" cy="75895"/>
          </a:xfrm>
          <a:prstGeom prst="rect">
            <a:avLst/>
          </a:prstGeom>
          <a:solidFill>
            <a:srgbClr val="10B981"/>
          </a:solidFill>
          <a:ln/>
        </p:spPr>
      </p:sp>
      <p:sp>
        <p:nvSpPr>
          <p:cNvPr id="34" name="Text 32"/>
          <p:cNvSpPr txBox="1"/>
          <p:nvPr/>
        </p:nvSpPr>
        <p:spPr>
          <a:xfrm>
            <a:off x="6258154" y="2190902"/>
            <a:ext cx="886054" cy="191110"/>
          </a:xfrm>
          <a:prstGeom prst="rect">
            <a:avLst/>
          </a:prstGeom>
          <a:noFill/>
          <a:ln/>
        </p:spPr>
        <p:txBody>
          <a:bodyPr wrap="square" lIns="0" tIns="0" rIns="0" bIns="0" rtlCol="0" anchor="ctr"/>
          <a:lstStyle/>
          <a:p>
            <a:pPr algn="l" indent="0" marL="0">
              <a:buNone/>
            </a:pPr>
            <a:r>
              <a:rPr lang="en-US" sz="1200" dirty="0">
                <a:solidFill>
                  <a:srgbClr val="111827"/>
                </a:solidFill>
                <a:latin typeface="Inter" pitchFamily="34" charset="0"/>
                <a:ea typeface="Inter" pitchFamily="34" charset="-122"/>
                <a:cs typeface="Inter" pitchFamily="34" charset="-120"/>
              </a:rPr>
              <a:t>被动信息少</a:t>
            </a:r>
            <a:endParaRPr lang="en-US" sz="1200" dirty="0"/>
          </a:p>
        </p:txBody>
      </p:sp>
      <p:sp>
        <p:nvSpPr>
          <p:cNvPr id="35" name="Shape 33"/>
          <p:cNvSpPr/>
          <p:nvPr/>
        </p:nvSpPr>
        <p:spPr>
          <a:xfrm>
            <a:off x="5000854" y="3333902"/>
            <a:ext cx="2381098" cy="114300"/>
          </a:xfrm>
          <a:prstGeom prst="roundRect">
            <a:avLst>
              <a:gd name="adj" fmla="val 400000"/>
            </a:avLst>
          </a:prstGeom>
          <a:solidFill>
            <a:srgbClr val="F3F4F6"/>
          </a:solidFill>
          <a:ln/>
        </p:spPr>
      </p:sp>
      <p:sp>
        <p:nvSpPr>
          <p:cNvPr id="36" name="Text 34"/>
          <p:cNvSpPr txBox="1"/>
          <p:nvPr/>
        </p:nvSpPr>
        <p:spPr>
          <a:xfrm>
            <a:off x="5333695" y="1848002"/>
            <a:ext cx="838505" cy="191110"/>
          </a:xfrm>
          <a:prstGeom prst="rect">
            <a:avLst/>
          </a:prstGeom>
          <a:noFill/>
          <a:ln/>
        </p:spPr>
        <p:txBody>
          <a:bodyPr wrap="square" lIns="0" tIns="0" rIns="0" bIns="0" rtlCol="0" anchor="ctr"/>
          <a:lstStyle/>
          <a:p>
            <a:pPr algn="l" indent="0" marL="0">
              <a:buNone/>
            </a:pPr>
            <a:r>
              <a:rPr lang="en-US" sz="1200" dirty="0">
                <a:solidFill>
                  <a:srgbClr val="4B5563"/>
                </a:solidFill>
                <a:latin typeface="Inter" pitchFamily="34" charset="0"/>
                <a:ea typeface="Inter" pitchFamily="34" charset="-122"/>
                <a:cs typeface="Inter" pitchFamily="34" charset="-120"/>
              </a:rPr>
              <a:t>高Context</a:t>
            </a:r>
            <a:endParaRPr lang="en-US" sz="1200" dirty="0"/>
          </a:p>
        </p:txBody>
      </p:sp>
      <p:sp>
        <p:nvSpPr>
          <p:cNvPr id="37" name="Shape 35"/>
          <p:cNvSpPr/>
          <p:nvPr/>
        </p:nvSpPr>
        <p:spPr>
          <a:xfrm>
            <a:off x="5095951" y="1904695"/>
            <a:ext cx="75895" cy="75895"/>
          </a:xfrm>
          <a:prstGeom prst="rect">
            <a:avLst/>
          </a:prstGeom>
          <a:solidFill>
            <a:srgbClr val="3B82F6"/>
          </a:solidFill>
          <a:ln/>
        </p:spPr>
      </p:sp>
      <p:sp>
        <p:nvSpPr>
          <p:cNvPr id="38" name="Text 36"/>
          <p:cNvSpPr txBox="1"/>
          <p:nvPr/>
        </p:nvSpPr>
        <p:spPr>
          <a:xfrm>
            <a:off x="5210251" y="1848002"/>
            <a:ext cx="886054" cy="191110"/>
          </a:xfrm>
          <a:prstGeom prst="rect">
            <a:avLst/>
          </a:prstGeom>
          <a:noFill/>
          <a:ln/>
        </p:spPr>
        <p:txBody>
          <a:bodyPr wrap="square" lIns="0" tIns="0" rIns="0" bIns="0" rtlCol="0" anchor="ctr"/>
          <a:lstStyle/>
          <a:p>
            <a:pPr algn="l" indent="0" marL="0">
              <a:buNone/>
            </a:pPr>
            <a:r>
              <a:rPr lang="en-US" sz="1200" dirty="0">
                <a:solidFill>
                  <a:srgbClr val="111827"/>
                </a:solidFill>
                <a:latin typeface="Inter" pitchFamily="34" charset="0"/>
                <a:ea typeface="Inter" pitchFamily="34" charset="-122"/>
                <a:cs typeface="Inter" pitchFamily="34" charset="-120"/>
              </a:rPr>
              <a:t>主动提示少</a:t>
            </a:r>
            <a:endParaRPr lang="en-US" sz="1200" dirty="0"/>
          </a:p>
        </p:txBody>
      </p:sp>
      <p:sp>
        <p:nvSpPr>
          <p:cNvPr id="39" name="Shape 37"/>
          <p:cNvSpPr/>
          <p:nvPr/>
        </p:nvSpPr>
        <p:spPr>
          <a:xfrm>
            <a:off x="5095951" y="2133295"/>
            <a:ext cx="75895" cy="75895"/>
          </a:xfrm>
          <a:prstGeom prst="rect">
            <a:avLst/>
          </a:prstGeom>
          <a:solidFill>
            <a:srgbClr val="10B981"/>
          </a:solidFill>
          <a:ln/>
        </p:spPr>
      </p:sp>
      <p:sp>
        <p:nvSpPr>
          <p:cNvPr id="40" name="Text 38"/>
          <p:cNvSpPr txBox="1"/>
          <p:nvPr/>
        </p:nvSpPr>
        <p:spPr>
          <a:xfrm>
            <a:off x="5210251" y="2076602"/>
            <a:ext cx="886054" cy="191110"/>
          </a:xfrm>
          <a:prstGeom prst="rect">
            <a:avLst/>
          </a:prstGeom>
          <a:noFill/>
          <a:ln/>
        </p:spPr>
        <p:txBody>
          <a:bodyPr wrap="square" lIns="0" tIns="0" rIns="0" bIns="0" rtlCol="0" anchor="ctr"/>
          <a:lstStyle/>
          <a:p>
            <a:pPr algn="l" indent="0" marL="0">
              <a:buNone/>
            </a:pPr>
            <a:r>
              <a:rPr lang="en-US" sz="1200" dirty="0">
                <a:solidFill>
                  <a:srgbClr val="111827"/>
                </a:solidFill>
                <a:latin typeface="Inter" pitchFamily="34" charset="0"/>
                <a:ea typeface="Inter" pitchFamily="34" charset="-122"/>
                <a:cs typeface="Inter" pitchFamily="34" charset="-120"/>
              </a:rPr>
              <a:t>被动信息多</a:t>
            </a:r>
            <a:endParaRPr lang="en-US" sz="1200" dirty="0"/>
          </a:p>
        </p:txBody>
      </p:sp>
      <p:sp>
        <p:nvSpPr>
          <p:cNvPr id="41" name="Text 39"/>
          <p:cNvSpPr txBox="1"/>
          <p:nvPr/>
        </p:nvSpPr>
        <p:spPr>
          <a:xfrm>
            <a:off x="4627778" y="3924605"/>
            <a:ext cx="3029407" cy="295351"/>
          </a:xfrm>
          <a:prstGeom prst="rect">
            <a:avLst/>
          </a:prstGeom>
          <a:noFill/>
          <a:ln/>
        </p:spPr>
        <p:txBody>
          <a:bodyPr wrap="square" lIns="0" tIns="0" rIns="0" bIns="0" rtlCol="0" anchor="ctr"/>
          <a:lstStyle/>
          <a:p>
            <a:pPr algn="ctr" indent="0" marL="0">
              <a:buNone/>
            </a:pPr>
            <a:r>
              <a:rPr lang="en-US" sz="900" dirty="0">
                <a:solidFill>
                  <a:srgbClr val="4B5563"/>
                </a:solidFill>
                <a:latin typeface="Inter" pitchFamily="34" charset="0"/>
                <a:ea typeface="Inter" pitchFamily="34" charset="-122"/>
                <a:cs typeface="Inter" pitchFamily="34" charset="-120"/>
              </a:rPr>
              <a:t>随着Context增加，被动环境数据占比提高，主动提示需求减少</a:t>
            </a:r>
            <a:endParaRPr lang="en-US" sz="900" dirty="0"/>
          </a:p>
        </p:txBody>
      </p:sp>
      <p:sp>
        <p:nvSpPr>
          <p:cNvPr id="42" name="Shape 40"/>
          <p:cNvSpPr/>
          <p:nvPr/>
        </p:nvSpPr>
        <p:spPr>
          <a:xfrm>
            <a:off x="7925105" y="1285646"/>
            <a:ext cx="3200400" cy="1676095"/>
          </a:xfrm>
          <a:prstGeom prst="rect">
            <a:avLst/>
          </a:prstGeom>
          <a:solidFill>
            <a:srgbClr val="10B981">
              <a:alpha val="5000"/>
            </a:srgbClr>
          </a:solidFill>
          <a:ln/>
        </p:spPr>
      </p:sp>
      <p:sp>
        <p:nvSpPr>
          <p:cNvPr id="43" name="Shape 41"/>
          <p:cNvSpPr/>
          <p:nvPr/>
        </p:nvSpPr>
        <p:spPr>
          <a:xfrm>
            <a:off x="7925105" y="1285646"/>
            <a:ext cx="28346" cy="1676095"/>
          </a:xfrm>
          <a:prstGeom prst="rect">
            <a:avLst/>
          </a:prstGeom>
          <a:solidFill>
            <a:srgbClr val="10B981"/>
          </a:solidFill>
          <a:ln/>
        </p:spPr>
      </p:sp>
      <p:sp>
        <p:nvSpPr>
          <p:cNvPr id="44" name="Text 42"/>
          <p:cNvSpPr txBox="1"/>
          <p:nvPr/>
        </p:nvSpPr>
        <p:spPr>
          <a:xfrm>
            <a:off x="8067751" y="1390802"/>
            <a:ext cx="2376526" cy="162763"/>
          </a:xfrm>
          <a:prstGeom prst="rect">
            <a:avLst/>
          </a:prstGeom>
          <a:noFill/>
          <a:ln/>
        </p:spPr>
        <p:txBody>
          <a:bodyPr wrap="square" lIns="0" tIns="0" rIns="0" bIns="0" rtlCol="0" anchor="ctr"/>
          <a:lstStyle/>
          <a:p>
            <a:pPr algn="l" indent="0" marL="0">
              <a:buNone/>
            </a:pPr>
            <a:r>
              <a:rPr lang="en-US" sz="1000" b="1" dirty="0">
                <a:solidFill>
                  <a:srgbClr val="059669"/>
                </a:solidFill>
                <a:latin typeface="Inter" pitchFamily="34" charset="0"/>
                <a:ea typeface="Inter" pitchFamily="34" charset="-122"/>
                <a:cs typeface="Inter" pitchFamily="34" charset="-120"/>
              </a:rPr>
              <a:t>高智商大存储Memory实现"心有灵犀"</a:t>
            </a:r>
            <a:endParaRPr lang="en-US" sz="1000" dirty="0"/>
          </a:p>
        </p:txBody>
      </p:sp>
      <p:sp>
        <p:nvSpPr>
          <p:cNvPr id="45" name="Text 43"/>
          <p:cNvSpPr txBox="1"/>
          <p:nvPr/>
        </p:nvSpPr>
        <p:spPr>
          <a:xfrm>
            <a:off x="8067751" y="1647749"/>
            <a:ext cx="1124712" cy="143561"/>
          </a:xfrm>
          <a:prstGeom prst="rect">
            <a:avLst/>
          </a:prstGeom>
          <a:noFill/>
          <a:ln/>
        </p:spPr>
        <p:txBody>
          <a:bodyPr wrap="square" lIns="0" tIns="0" rIns="0" bIns="0" rtlCol="0" anchor="ctr"/>
          <a:lstStyle/>
          <a:p>
            <a:pPr algn="l" indent="0" marL="0">
              <a:buNone/>
            </a:pPr>
            <a:r>
              <a:rPr lang="en-US" sz="900" dirty="0">
                <a:solidFill>
                  <a:srgbClr val="374151"/>
                </a:solidFill>
                <a:latin typeface="Inter" pitchFamily="34" charset="0"/>
                <a:ea typeface="Inter" pitchFamily="34" charset="-122"/>
                <a:cs typeface="Inter" pitchFamily="34" charset="-120"/>
              </a:rPr>
              <a:t>环境数据优于指令：</a:t>
            </a:r>
            <a:endParaRPr lang="en-US" sz="900" dirty="0"/>
          </a:p>
        </p:txBody>
      </p:sp>
      <p:sp>
        <p:nvSpPr>
          <p:cNvPr id="46" name="Text 44"/>
          <p:cNvSpPr txBox="1"/>
          <p:nvPr/>
        </p:nvSpPr>
        <p:spPr>
          <a:xfrm>
            <a:off x="9096451" y="1647749"/>
            <a:ext cx="1696212" cy="143561"/>
          </a:xfrm>
          <a:prstGeom prst="rect">
            <a:avLst/>
          </a:prstGeom>
          <a:noFill/>
          <a:ln/>
        </p:spPr>
        <p:txBody>
          <a:bodyPr wrap="square" lIns="0" tIns="0" rIns="0" bIns="0" rtlCol="0" anchor="ctr"/>
          <a:lstStyle/>
          <a:p>
            <a:pPr algn="l" indent="0" marL="0">
              <a:buNone/>
            </a:pPr>
            <a:r>
              <a:rPr lang="en-US" sz="900" dirty="0">
                <a:solidFill>
                  <a:srgbClr val="374151"/>
                </a:solidFill>
                <a:latin typeface="Inter" pitchFamily="34" charset="0"/>
                <a:ea typeface="Inter" pitchFamily="34" charset="-122"/>
                <a:cs typeface="Inter" pitchFamily="34" charset="-120"/>
              </a:rPr>
              <a:t>大量环境信息减少明确指令需求</a:t>
            </a:r>
            <a:endParaRPr lang="en-US" sz="900" dirty="0"/>
          </a:p>
        </p:txBody>
      </p:sp>
      <p:sp>
        <p:nvSpPr>
          <p:cNvPr id="47" name="Text 45"/>
          <p:cNvSpPr txBox="1"/>
          <p:nvPr/>
        </p:nvSpPr>
        <p:spPr>
          <a:xfrm>
            <a:off x="8067751" y="1876349"/>
            <a:ext cx="667512" cy="143561"/>
          </a:xfrm>
          <a:prstGeom prst="rect">
            <a:avLst/>
          </a:prstGeom>
          <a:noFill/>
          <a:ln/>
        </p:spPr>
        <p:txBody>
          <a:bodyPr wrap="square" lIns="0" tIns="0" rIns="0" bIns="0" rtlCol="0" anchor="ctr"/>
          <a:lstStyle/>
          <a:p>
            <a:pPr algn="l" indent="0" marL="0">
              <a:buNone/>
            </a:pPr>
            <a:r>
              <a:rPr lang="en-US" sz="900" dirty="0">
                <a:solidFill>
                  <a:srgbClr val="374151"/>
                </a:solidFill>
                <a:latin typeface="Inter" pitchFamily="34" charset="0"/>
                <a:ea typeface="Inter" pitchFamily="34" charset="-122"/>
                <a:cs typeface="Inter" pitchFamily="34" charset="-120"/>
              </a:rPr>
              <a:t>隐式理解：</a:t>
            </a:r>
            <a:endParaRPr lang="en-US" sz="900" dirty="0"/>
          </a:p>
        </p:txBody>
      </p:sp>
      <p:sp>
        <p:nvSpPr>
          <p:cNvPr id="48" name="Text 46"/>
          <p:cNvSpPr txBox="1"/>
          <p:nvPr/>
        </p:nvSpPr>
        <p:spPr>
          <a:xfrm>
            <a:off x="8639251" y="1876349"/>
            <a:ext cx="2039112" cy="143561"/>
          </a:xfrm>
          <a:prstGeom prst="rect">
            <a:avLst/>
          </a:prstGeom>
          <a:noFill/>
          <a:ln/>
        </p:spPr>
        <p:txBody>
          <a:bodyPr wrap="square" lIns="0" tIns="0" rIns="0" bIns="0" rtlCol="0" anchor="ctr"/>
          <a:lstStyle/>
          <a:p>
            <a:pPr algn="l" indent="0" marL="0">
              <a:buNone/>
            </a:pPr>
            <a:r>
              <a:rPr lang="en-US" sz="900" dirty="0">
                <a:solidFill>
                  <a:srgbClr val="374151"/>
                </a:solidFill>
                <a:latin typeface="Inter" pitchFamily="34" charset="0"/>
                <a:ea typeface="Inter" pitchFamily="34" charset="-122"/>
                <a:cs typeface="Inter" pitchFamily="34" charset="-120"/>
              </a:rPr>
              <a:t>通过历史交互与环境感知预测用户意图</a:t>
            </a:r>
            <a:endParaRPr lang="en-US" sz="900" dirty="0"/>
          </a:p>
        </p:txBody>
      </p:sp>
      <p:sp>
        <p:nvSpPr>
          <p:cNvPr id="49" name="Text 47"/>
          <p:cNvSpPr txBox="1"/>
          <p:nvPr/>
        </p:nvSpPr>
        <p:spPr>
          <a:xfrm>
            <a:off x="8067751" y="2104949"/>
            <a:ext cx="781812" cy="143561"/>
          </a:xfrm>
          <a:prstGeom prst="rect">
            <a:avLst/>
          </a:prstGeom>
          <a:noFill/>
          <a:ln/>
        </p:spPr>
        <p:txBody>
          <a:bodyPr wrap="square" lIns="0" tIns="0" rIns="0" bIns="0" rtlCol="0" anchor="ctr"/>
          <a:lstStyle/>
          <a:p>
            <a:pPr algn="l" indent="0" marL="0">
              <a:buNone/>
            </a:pPr>
            <a:r>
              <a:rPr lang="en-US" sz="900" dirty="0">
                <a:solidFill>
                  <a:srgbClr val="374151"/>
                </a:solidFill>
                <a:latin typeface="Inter" pitchFamily="34" charset="0"/>
                <a:ea typeface="Inter" pitchFamily="34" charset="-122"/>
                <a:cs typeface="Inter" pitchFamily="34" charset="-120"/>
              </a:rPr>
              <a:t>连续性智能：</a:t>
            </a:r>
            <a:endParaRPr lang="en-US" sz="900" dirty="0"/>
          </a:p>
        </p:txBody>
      </p:sp>
      <p:sp>
        <p:nvSpPr>
          <p:cNvPr id="50" name="Text 48"/>
          <p:cNvSpPr txBox="1"/>
          <p:nvPr/>
        </p:nvSpPr>
        <p:spPr>
          <a:xfrm>
            <a:off x="8753551" y="2104949"/>
            <a:ext cx="2267712" cy="143561"/>
          </a:xfrm>
          <a:prstGeom prst="rect">
            <a:avLst/>
          </a:prstGeom>
          <a:noFill/>
          <a:ln/>
        </p:spPr>
        <p:txBody>
          <a:bodyPr wrap="square" lIns="0" tIns="0" rIns="0" bIns="0" rtlCol="0" anchor="ctr"/>
          <a:lstStyle/>
          <a:p>
            <a:pPr algn="l" indent="0" marL="0">
              <a:buNone/>
            </a:pPr>
            <a:r>
              <a:rPr lang="en-US" sz="900" dirty="0">
                <a:solidFill>
                  <a:srgbClr val="374151"/>
                </a:solidFill>
                <a:latin typeface="Inter" pitchFamily="34" charset="0"/>
                <a:ea typeface="Inter" pitchFamily="34" charset="-122"/>
                <a:cs typeface="Inter" pitchFamily="34" charset="-120"/>
              </a:rPr>
              <a:t>维持持久身份与连贯记忆，产生连续性体验</a:t>
            </a:r>
            <a:endParaRPr lang="en-US" sz="900" dirty="0"/>
          </a:p>
        </p:txBody>
      </p:sp>
      <p:sp>
        <p:nvSpPr>
          <p:cNvPr id="51" name="Text 49"/>
          <p:cNvSpPr txBox="1"/>
          <p:nvPr/>
        </p:nvSpPr>
        <p:spPr>
          <a:xfrm>
            <a:off x="8067751" y="2333549"/>
            <a:ext cx="896112" cy="143561"/>
          </a:xfrm>
          <a:prstGeom prst="rect">
            <a:avLst/>
          </a:prstGeom>
          <a:noFill/>
          <a:ln/>
        </p:spPr>
        <p:txBody>
          <a:bodyPr wrap="square" lIns="0" tIns="0" rIns="0" bIns="0" rtlCol="0" anchor="ctr"/>
          <a:lstStyle/>
          <a:p>
            <a:pPr algn="l" indent="0" marL="0">
              <a:buNone/>
            </a:pPr>
            <a:r>
              <a:rPr lang="en-US" sz="900" dirty="0">
                <a:solidFill>
                  <a:srgbClr val="374151"/>
                </a:solidFill>
                <a:latin typeface="Inter" pitchFamily="34" charset="0"/>
                <a:ea typeface="Inter" pitchFamily="34" charset="-122"/>
                <a:cs typeface="Inter" pitchFamily="34" charset="-120"/>
              </a:rPr>
              <a:t>语境全景感知：</a:t>
            </a:r>
            <a:endParaRPr lang="en-US" sz="900" dirty="0"/>
          </a:p>
        </p:txBody>
      </p:sp>
      <p:sp>
        <p:nvSpPr>
          <p:cNvPr id="52" name="Text 50"/>
          <p:cNvSpPr txBox="1"/>
          <p:nvPr/>
        </p:nvSpPr>
        <p:spPr>
          <a:xfrm>
            <a:off x="8867851" y="2333549"/>
            <a:ext cx="1696212" cy="143561"/>
          </a:xfrm>
          <a:prstGeom prst="rect">
            <a:avLst/>
          </a:prstGeom>
          <a:noFill/>
          <a:ln/>
        </p:spPr>
        <p:txBody>
          <a:bodyPr wrap="square" lIns="0" tIns="0" rIns="0" bIns="0" rtlCol="0" anchor="ctr"/>
          <a:lstStyle/>
          <a:p>
            <a:pPr algn="l" indent="0" marL="0">
              <a:buNone/>
            </a:pPr>
            <a:r>
              <a:rPr lang="en-US" sz="900" dirty="0">
                <a:solidFill>
                  <a:srgbClr val="374151"/>
                </a:solidFill>
                <a:latin typeface="Inter" pitchFamily="34" charset="0"/>
                <a:ea typeface="Inter" pitchFamily="34" charset="-122"/>
                <a:cs typeface="Inter" pitchFamily="34" charset="-120"/>
              </a:rPr>
              <a:t>环境、历史、偏好的全方位整合</a:t>
            </a:r>
            <a:endParaRPr lang="en-US" sz="900" dirty="0"/>
          </a:p>
        </p:txBody>
      </p:sp>
      <p:sp>
        <p:nvSpPr>
          <p:cNvPr id="53" name="Text 51"/>
          <p:cNvSpPr txBox="1"/>
          <p:nvPr/>
        </p:nvSpPr>
        <p:spPr>
          <a:xfrm>
            <a:off x="8067751" y="2562149"/>
            <a:ext cx="1124712" cy="143561"/>
          </a:xfrm>
          <a:prstGeom prst="rect">
            <a:avLst/>
          </a:prstGeom>
          <a:noFill/>
          <a:ln/>
        </p:spPr>
        <p:txBody>
          <a:bodyPr wrap="square" lIns="0" tIns="0" rIns="0" bIns="0" rtlCol="0" anchor="ctr"/>
          <a:lstStyle/>
          <a:p>
            <a:pPr algn="l" indent="0" marL="0">
              <a:buNone/>
            </a:pPr>
            <a:r>
              <a:rPr lang="en-US" sz="900" dirty="0">
                <a:solidFill>
                  <a:srgbClr val="374151"/>
                </a:solidFill>
                <a:latin typeface="Inter" pitchFamily="34" charset="0"/>
                <a:ea typeface="Inter" pitchFamily="34" charset="-122"/>
                <a:cs typeface="Inter" pitchFamily="34" charset="-120"/>
              </a:rPr>
              <a:t>少量提示高效输出：</a:t>
            </a:r>
            <a:endParaRPr lang="en-US" sz="900" dirty="0"/>
          </a:p>
        </p:txBody>
      </p:sp>
      <p:sp>
        <p:nvSpPr>
          <p:cNvPr id="54" name="Text 52"/>
          <p:cNvSpPr txBox="1"/>
          <p:nvPr/>
        </p:nvSpPr>
        <p:spPr>
          <a:xfrm>
            <a:off x="8067751" y="2562149"/>
            <a:ext cx="2943454" cy="295351"/>
          </a:xfrm>
          <a:prstGeom prst="rect">
            <a:avLst/>
          </a:prstGeom>
          <a:noFill/>
          <a:ln/>
        </p:spPr>
        <p:txBody>
          <a:bodyPr wrap="square" lIns="0" tIns="0" rIns="0" bIns="0" rtlCol="0" anchor="ctr"/>
          <a:lstStyle/>
          <a:p>
            <a:pPr algn="l" indent="0" marL="0">
              <a:buNone/>
            </a:pPr>
            <a:r>
              <a:rPr lang="en-US" sz="900" dirty="0">
                <a:solidFill>
                  <a:srgbClr val="374151"/>
                </a:solidFill>
                <a:latin typeface="Inter" pitchFamily="34" charset="0"/>
                <a:ea typeface="Inter" pitchFamily="34" charset="-122"/>
                <a:cs typeface="Inter" pitchFamily="34" charset="-120"/>
              </a:rPr>
              <a:t>"一点即通"，从最小提示中理解全部意图</a:t>
            </a:r>
            <a:endParaRPr lang="en-US" sz="900" dirty="0"/>
          </a:p>
        </p:txBody>
      </p:sp>
      <p:sp>
        <p:nvSpPr>
          <p:cNvPr id="55" name="Text 53"/>
          <p:cNvSpPr txBox="1"/>
          <p:nvPr/>
        </p:nvSpPr>
        <p:spPr>
          <a:xfrm>
            <a:off x="1067105" y="4591202"/>
            <a:ext cx="2272284" cy="162763"/>
          </a:xfrm>
          <a:prstGeom prst="rect">
            <a:avLst/>
          </a:prstGeom>
          <a:noFill/>
          <a:ln/>
        </p:spPr>
        <p:txBody>
          <a:bodyPr wrap="square" lIns="0" tIns="0" rIns="0" bIns="0" rtlCol="0" anchor="ctr"/>
          <a:lstStyle/>
          <a:p>
            <a:pPr algn="l" indent="0" marL="0">
              <a:buNone/>
            </a:pPr>
            <a:r>
              <a:rPr lang="en-US" sz="1000" b="1" dirty="0">
                <a:solidFill>
                  <a:srgbClr val="374151"/>
                </a:solidFill>
                <a:latin typeface="Inter" pitchFamily="34" charset="0"/>
                <a:ea typeface="Inter" pitchFamily="34" charset="-122"/>
                <a:cs typeface="Inter" pitchFamily="34" charset="-120"/>
              </a:rPr>
              <a:t>新一代AI Memory供应商与创业项目</a:t>
            </a:r>
            <a:endParaRPr lang="en-US" sz="1000" dirty="0"/>
          </a:p>
        </p:txBody>
      </p:sp>
      <p:sp>
        <p:nvSpPr>
          <p:cNvPr id="56" name="Shape 54"/>
          <p:cNvSpPr/>
          <p:nvPr/>
        </p:nvSpPr>
        <p:spPr>
          <a:xfrm>
            <a:off x="1067105" y="4848149"/>
            <a:ext cx="4972507" cy="1218895"/>
          </a:xfrm>
          <a:prstGeom prst="roundRect">
            <a:avLst>
              <a:gd name="adj" fmla="val 2344"/>
            </a:avLst>
          </a:prstGeom>
          <a:solidFill>
            <a:srgbClr val="FFFFFF"/>
          </a:solidFill>
          <a:ln w="12700">
            <a:solidFill>
              <a:srgbClr val="E5E7EB"/>
            </a:solidFill>
            <a:prstDash val="solid"/>
          </a:ln>
        </p:spPr>
      </p:sp>
      <p:sp>
        <p:nvSpPr>
          <p:cNvPr id="57" name="Text 55"/>
          <p:cNvSpPr txBox="1"/>
          <p:nvPr/>
        </p:nvSpPr>
        <p:spPr>
          <a:xfrm>
            <a:off x="1209751" y="4990795"/>
            <a:ext cx="438912" cy="143561"/>
          </a:xfrm>
          <a:prstGeom prst="rect">
            <a:avLst/>
          </a:prstGeom>
          <a:noFill/>
          <a:ln/>
        </p:spPr>
        <p:txBody>
          <a:bodyPr wrap="square" lIns="0" tIns="0" rIns="0" bIns="0" rtlCol="0" anchor="ctr"/>
          <a:lstStyle/>
          <a:p>
            <a:pPr algn="l" indent="0" marL="0">
              <a:buNone/>
            </a:pPr>
            <a:r>
              <a:rPr lang="en-US" sz="900" b="1" dirty="0">
                <a:solidFill>
                  <a:srgbClr val="2563EB"/>
                </a:solidFill>
                <a:latin typeface="Inter" pitchFamily="34" charset="0"/>
                <a:ea typeface="Inter" pitchFamily="34" charset="-122"/>
                <a:cs typeface="Inter" pitchFamily="34" charset="-120"/>
              </a:rPr>
              <a:t>Mem0</a:t>
            </a:r>
            <a:endParaRPr lang="en-US" sz="900" dirty="0"/>
          </a:p>
        </p:txBody>
      </p:sp>
      <p:sp>
        <p:nvSpPr>
          <p:cNvPr id="58" name="Shape 56"/>
          <p:cNvSpPr/>
          <p:nvPr/>
        </p:nvSpPr>
        <p:spPr>
          <a:xfrm>
            <a:off x="5495544" y="4934102"/>
            <a:ext cx="428854" cy="267005"/>
          </a:xfrm>
          <a:prstGeom prst="roundRect">
            <a:avLst>
              <a:gd name="adj" fmla="val 48924"/>
            </a:avLst>
          </a:prstGeom>
          <a:solidFill>
            <a:srgbClr val="DBEAFE"/>
          </a:solidFill>
          <a:ln/>
        </p:spPr>
      </p:sp>
      <p:sp>
        <p:nvSpPr>
          <p:cNvPr id="59" name="Text 57"/>
          <p:cNvSpPr txBox="1"/>
          <p:nvPr/>
        </p:nvSpPr>
        <p:spPr>
          <a:xfrm>
            <a:off x="5553151" y="4972507"/>
            <a:ext cx="428854" cy="191110"/>
          </a:xfrm>
          <a:prstGeom prst="rect">
            <a:avLst/>
          </a:prstGeom>
          <a:noFill/>
          <a:ln/>
        </p:spPr>
        <p:txBody>
          <a:bodyPr wrap="square" lIns="0" tIns="0" rIns="0" bIns="0" rtlCol="0" anchor="ctr"/>
          <a:lstStyle/>
          <a:p>
            <a:pPr algn="l" indent="0" marL="0">
              <a:buNone/>
            </a:pPr>
            <a:r>
              <a:rPr lang="en-US" sz="1200" dirty="0">
                <a:solidFill>
                  <a:srgbClr val="2563EB"/>
                </a:solidFill>
                <a:latin typeface="Inter" pitchFamily="34" charset="0"/>
                <a:ea typeface="Inter" pitchFamily="34" charset="-122"/>
                <a:cs typeface="Inter" pitchFamily="34" charset="-120"/>
              </a:rPr>
              <a:t>领先</a:t>
            </a:r>
            <a:endParaRPr lang="en-US" sz="1200" dirty="0"/>
          </a:p>
        </p:txBody>
      </p:sp>
      <p:sp>
        <p:nvSpPr>
          <p:cNvPr id="60" name="Text 58"/>
          <p:cNvSpPr txBox="1"/>
          <p:nvPr/>
        </p:nvSpPr>
        <p:spPr>
          <a:xfrm>
            <a:off x="1209751" y="5257800"/>
            <a:ext cx="4819802" cy="419710"/>
          </a:xfrm>
          <a:prstGeom prst="rect">
            <a:avLst/>
          </a:prstGeom>
          <a:noFill/>
          <a:ln/>
        </p:spPr>
        <p:txBody>
          <a:bodyPr wrap="square" lIns="0" tIns="0" rIns="0" bIns="0" rtlCol="0" anchor="ctr"/>
          <a:lstStyle/>
          <a:p>
            <a:pPr algn="l" indent="0" marL="0">
              <a:buNone/>
            </a:pPr>
            <a:r>
              <a:rPr lang="en-US" sz="1200" dirty="0">
                <a:solidFill>
                  <a:srgbClr val="4B5563"/>
                </a:solidFill>
                <a:latin typeface="Inter" pitchFamily="34" charset="0"/>
                <a:ea typeface="Inter" pitchFamily="34" charset="-122"/>
                <a:cs typeface="Inter" pitchFamily="34" charset="-120"/>
              </a:rPr>
              <a:t>自我优化的通用Memory层，提供个性化AI体验，减少成本并增强用户体验。专为AI agents提供智能记忆系统。</a:t>
            </a:r>
            <a:endParaRPr lang="en-US" sz="1200" dirty="0"/>
          </a:p>
        </p:txBody>
      </p:sp>
      <p:pic>
        <p:nvPicPr>
          <p:cNvPr id="61" name="Image 0" descr="preencoded.png">    </p:cNvPr>
          <p:cNvPicPr>
            <a:picLocks noChangeAspect="1"/>
          </p:cNvPicPr>
          <p:nvPr/>
        </p:nvPicPr>
        <p:blipFill>
          <a:blip r:embed="rId1"/>
          <a:srcRect l="-33" r="-33" t="0" b="0"/>
          <a:stretch/>
        </p:blipFill>
        <p:spPr>
          <a:xfrm>
            <a:off x="1209751" y="5790895"/>
            <a:ext cx="171907" cy="152705"/>
          </a:xfrm>
          <a:prstGeom prst="rect">
            <a:avLst/>
          </a:prstGeom>
        </p:spPr>
      </p:pic>
      <p:sp>
        <p:nvSpPr>
          <p:cNvPr id="62" name="Text 59"/>
          <p:cNvSpPr txBox="1"/>
          <p:nvPr/>
        </p:nvSpPr>
        <p:spPr>
          <a:xfrm>
            <a:off x="1419149" y="5772607"/>
            <a:ext cx="2677363" cy="191110"/>
          </a:xfrm>
          <a:prstGeom prst="rect">
            <a:avLst/>
          </a:prstGeom>
          <a:noFill/>
          <a:ln/>
        </p:spPr>
        <p:txBody>
          <a:bodyPr wrap="square" lIns="0" tIns="0" rIns="0" bIns="0" rtlCol="0" anchor="ctr"/>
          <a:lstStyle/>
          <a:p>
            <a:pPr algn="l" indent="0" marL="0">
              <a:buNone/>
            </a:pPr>
            <a:r>
              <a:rPr lang="en-US" sz="1200" dirty="0">
                <a:solidFill>
                  <a:srgbClr val="6B7280"/>
                </a:solidFill>
                <a:latin typeface="Inter" pitchFamily="34" charset="0"/>
                <a:ea typeface="Inter" pitchFamily="34" charset="-122"/>
                <a:cs typeface="Inter" pitchFamily="34" charset="-120"/>
              </a:rPr>
              <a:t>YC支持 • 开源 • 企业级 • 自适应检索</a:t>
            </a:r>
            <a:endParaRPr lang="en-US" sz="1200" dirty="0"/>
          </a:p>
        </p:txBody>
      </p:sp>
      <p:sp>
        <p:nvSpPr>
          <p:cNvPr id="63" name="Shape 60"/>
          <p:cNvSpPr/>
          <p:nvPr/>
        </p:nvSpPr>
        <p:spPr>
          <a:xfrm>
            <a:off x="6152998" y="4848149"/>
            <a:ext cx="4972507" cy="1218895"/>
          </a:xfrm>
          <a:prstGeom prst="roundRect">
            <a:avLst>
              <a:gd name="adj" fmla="val 2344"/>
            </a:avLst>
          </a:prstGeom>
          <a:solidFill>
            <a:srgbClr val="FFFFFF"/>
          </a:solidFill>
          <a:ln w="12700">
            <a:solidFill>
              <a:srgbClr val="E5E7EB"/>
            </a:solidFill>
            <a:prstDash val="solid"/>
          </a:ln>
        </p:spPr>
      </p:sp>
      <p:sp>
        <p:nvSpPr>
          <p:cNvPr id="64" name="Text 61"/>
          <p:cNvSpPr txBox="1"/>
          <p:nvPr/>
        </p:nvSpPr>
        <p:spPr>
          <a:xfrm>
            <a:off x="6295644" y="4990795"/>
            <a:ext cx="705002" cy="143561"/>
          </a:xfrm>
          <a:prstGeom prst="rect">
            <a:avLst/>
          </a:prstGeom>
          <a:noFill/>
          <a:ln/>
        </p:spPr>
        <p:txBody>
          <a:bodyPr wrap="square" lIns="0" tIns="0" rIns="0" bIns="0" rtlCol="0" anchor="ctr"/>
          <a:lstStyle/>
          <a:p>
            <a:pPr algn="l" indent="0" marL="0">
              <a:buNone/>
            </a:pPr>
            <a:r>
              <a:rPr lang="en-US" sz="900" b="1" dirty="0">
                <a:solidFill>
                  <a:srgbClr val="059669"/>
                </a:solidFill>
                <a:latin typeface="Inter" pitchFamily="34" charset="0"/>
                <a:ea typeface="Inter" pitchFamily="34" charset="-122"/>
                <a:cs typeface="Inter" pitchFamily="34" charset="-120"/>
              </a:rPr>
              <a:t>Memobase</a:t>
            </a:r>
            <a:endParaRPr lang="en-US" sz="900" dirty="0"/>
          </a:p>
        </p:txBody>
      </p:sp>
      <p:sp>
        <p:nvSpPr>
          <p:cNvPr id="65" name="Shape 62"/>
          <p:cNvSpPr/>
          <p:nvPr/>
        </p:nvSpPr>
        <p:spPr>
          <a:xfrm>
            <a:off x="10429646" y="4934102"/>
            <a:ext cx="580644" cy="267005"/>
          </a:xfrm>
          <a:prstGeom prst="roundRect">
            <a:avLst>
              <a:gd name="adj" fmla="val 48924"/>
            </a:avLst>
          </a:prstGeom>
          <a:solidFill>
            <a:srgbClr val="D1FAE5"/>
          </a:solidFill>
          <a:ln/>
        </p:spPr>
      </p:sp>
      <p:sp>
        <p:nvSpPr>
          <p:cNvPr id="66" name="Text 63"/>
          <p:cNvSpPr txBox="1"/>
          <p:nvPr/>
        </p:nvSpPr>
        <p:spPr>
          <a:xfrm>
            <a:off x="10487254" y="4972507"/>
            <a:ext cx="581558" cy="191110"/>
          </a:xfrm>
          <a:prstGeom prst="rect">
            <a:avLst/>
          </a:prstGeom>
          <a:noFill/>
          <a:ln/>
        </p:spPr>
        <p:txBody>
          <a:bodyPr wrap="square" lIns="0" tIns="0" rIns="0" bIns="0" rtlCol="0" anchor="ctr"/>
          <a:lstStyle/>
          <a:p>
            <a:pPr algn="l" indent="0" marL="0">
              <a:buNone/>
            </a:pPr>
            <a:r>
              <a:rPr lang="en-US" sz="1200" dirty="0">
                <a:solidFill>
                  <a:srgbClr val="059669"/>
                </a:solidFill>
                <a:latin typeface="Inter" pitchFamily="34" charset="0"/>
                <a:ea typeface="Inter" pitchFamily="34" charset="-122"/>
                <a:cs typeface="Inter" pitchFamily="34" charset="-120"/>
              </a:rPr>
              <a:t>结构化</a:t>
            </a:r>
            <a:endParaRPr lang="en-US" sz="1200" dirty="0"/>
          </a:p>
        </p:txBody>
      </p:sp>
      <p:sp>
        <p:nvSpPr>
          <p:cNvPr id="67" name="Text 64"/>
          <p:cNvSpPr txBox="1"/>
          <p:nvPr/>
        </p:nvSpPr>
        <p:spPr>
          <a:xfrm>
            <a:off x="6295644" y="5257800"/>
            <a:ext cx="4686300" cy="419710"/>
          </a:xfrm>
          <a:prstGeom prst="rect">
            <a:avLst/>
          </a:prstGeom>
          <a:noFill/>
          <a:ln/>
        </p:spPr>
        <p:txBody>
          <a:bodyPr wrap="square" lIns="0" tIns="0" rIns="0" bIns="0" rtlCol="0" anchor="ctr"/>
          <a:lstStyle/>
          <a:p>
            <a:pPr algn="l" indent="0" marL="0">
              <a:buNone/>
            </a:pPr>
            <a:r>
              <a:rPr lang="en-US" sz="1200" dirty="0">
                <a:solidFill>
                  <a:srgbClr val="4B5563"/>
                </a:solidFill>
                <a:latin typeface="Inter" pitchFamily="34" charset="0"/>
                <a:ea typeface="Inter" pitchFamily="34" charset="-122"/>
                <a:cs typeface="Inter" pitchFamily="34" charset="-120"/>
              </a:rPr>
              <a:t>通过结构化用户档案实现AI应用的长期记忆，支持跨会话的个性化交互体验。专注于记忆检索与上下文管理。</a:t>
            </a:r>
            <a:endParaRPr lang="en-US" sz="1200" dirty="0"/>
          </a:p>
        </p:txBody>
      </p:sp>
      <p:pic>
        <p:nvPicPr>
          <p:cNvPr id="68" name="Image 1" descr="preencoded.png">    </p:cNvPr>
          <p:cNvPicPr>
            <a:picLocks noChangeAspect="1"/>
          </p:cNvPicPr>
          <p:nvPr/>
        </p:nvPicPr>
        <p:blipFill>
          <a:blip r:embed="rId2"/>
          <a:srcRect l="0" r="0" t="-43" b="-43"/>
          <a:stretch/>
        </p:blipFill>
        <p:spPr>
          <a:xfrm>
            <a:off x="6295644" y="5790895"/>
            <a:ext cx="133502" cy="152705"/>
          </a:xfrm>
          <a:prstGeom prst="rect">
            <a:avLst/>
          </a:prstGeom>
        </p:spPr>
      </p:pic>
      <p:sp>
        <p:nvSpPr>
          <p:cNvPr id="69" name="Text 65"/>
          <p:cNvSpPr txBox="1"/>
          <p:nvPr/>
        </p:nvSpPr>
        <p:spPr>
          <a:xfrm>
            <a:off x="6467551" y="5772607"/>
            <a:ext cx="3162910" cy="191110"/>
          </a:xfrm>
          <a:prstGeom prst="rect">
            <a:avLst/>
          </a:prstGeom>
          <a:noFill/>
          <a:ln/>
        </p:spPr>
        <p:txBody>
          <a:bodyPr wrap="square" lIns="0" tIns="0" rIns="0" bIns="0" rtlCol="0" anchor="ctr"/>
          <a:lstStyle/>
          <a:p>
            <a:pPr algn="l" indent="0" marL="0">
              <a:buNone/>
            </a:pPr>
            <a:r>
              <a:rPr lang="en-US" sz="1200" dirty="0">
                <a:solidFill>
                  <a:srgbClr val="6B7280"/>
                </a:solidFill>
                <a:latin typeface="Inter" pitchFamily="34" charset="0"/>
                <a:ea typeface="Inter" pitchFamily="34" charset="-122"/>
                <a:cs typeface="Inter" pitchFamily="34" charset="-120"/>
              </a:rPr>
              <a:t>用户档案 • API优先 • 多代理支持 • 语义索引</a:t>
            </a:r>
            <a:endParaRPr lang="en-US" sz="1200" dirty="0"/>
          </a:p>
        </p:txBody>
      </p:sp>
      <p:sp>
        <p:nvSpPr>
          <p:cNvPr id="70" name="Shape 66"/>
          <p:cNvSpPr/>
          <p:nvPr/>
        </p:nvSpPr>
        <p:spPr>
          <a:xfrm>
            <a:off x="1067105" y="6181344"/>
            <a:ext cx="10058400" cy="743407"/>
          </a:xfrm>
          <a:prstGeom prst="roundRect">
            <a:avLst>
              <a:gd name="adj" fmla="val 12616"/>
            </a:avLst>
          </a:prstGeom>
          <a:solidFill>
            <a:srgbClr val="EFF6FF"/>
          </a:solidFill>
          <a:ln w="12700">
            <a:solidFill>
              <a:srgbClr val="DBEAFE"/>
            </a:solidFill>
            <a:prstDash val="solid"/>
          </a:ln>
        </p:spPr>
      </p:sp>
      <p:sp>
        <p:nvSpPr>
          <p:cNvPr id="71" name="Text 67"/>
          <p:cNvSpPr txBox="1"/>
          <p:nvPr/>
        </p:nvSpPr>
        <p:spPr>
          <a:xfrm>
            <a:off x="1190549" y="6305702"/>
            <a:ext cx="1239012" cy="143561"/>
          </a:xfrm>
          <a:prstGeom prst="rect">
            <a:avLst/>
          </a:prstGeom>
          <a:noFill/>
          <a:ln/>
        </p:spPr>
        <p:txBody>
          <a:bodyPr wrap="square" lIns="0" tIns="0" rIns="0" bIns="0" rtlCol="0" anchor="ctr"/>
          <a:lstStyle/>
          <a:p>
            <a:pPr algn="l" indent="0" marL="0">
              <a:buNone/>
            </a:pPr>
            <a:r>
              <a:rPr lang="en-US" sz="900" b="1" dirty="0">
                <a:solidFill>
                  <a:srgbClr val="1D4ED8"/>
                </a:solidFill>
                <a:latin typeface="Inter" pitchFamily="34" charset="0"/>
                <a:ea typeface="Inter" pitchFamily="34" charset="-122"/>
                <a:cs typeface="Inter" pitchFamily="34" charset="-120"/>
              </a:rPr>
              <a:t>Memory系统技术趋势</a:t>
            </a:r>
            <a:endParaRPr lang="en-US" sz="900" dirty="0"/>
          </a:p>
        </p:txBody>
      </p:sp>
      <p:sp>
        <p:nvSpPr>
          <p:cNvPr id="72" name="Text 68"/>
          <p:cNvSpPr txBox="1"/>
          <p:nvPr/>
        </p:nvSpPr>
        <p:spPr>
          <a:xfrm>
            <a:off x="1190549" y="6495898"/>
            <a:ext cx="5210251" cy="143561"/>
          </a:xfrm>
          <a:prstGeom prst="rect">
            <a:avLst/>
          </a:prstGeom>
          <a:noFill/>
          <a:ln/>
        </p:spPr>
        <p:txBody>
          <a:bodyPr wrap="square" lIns="0" tIns="0" rIns="0" bIns="0" rtlCol="0" anchor="ctr"/>
          <a:lstStyle/>
          <a:p>
            <a:pPr algn="l" indent="0" marL="0">
              <a:buNone/>
            </a:pPr>
            <a:r>
              <a:rPr lang="en-US" sz="900" dirty="0">
                <a:solidFill>
                  <a:srgbClr val="374151"/>
                </a:solidFill>
                <a:latin typeface="Inter" pitchFamily="34" charset="0"/>
                <a:ea typeface="Inter" pitchFamily="34" charset="-122"/>
                <a:cs typeface="Inter" pitchFamily="34" charset="-120"/>
              </a:rPr>
              <a:t>随着Agentic AI的发展，Memory将从简单的向量存储演进为具有自主性的智能系统，未来趋势包括：</a:t>
            </a:r>
            <a:endParaRPr lang="en-US" sz="900" dirty="0"/>
          </a:p>
        </p:txBody>
      </p:sp>
      <p:sp>
        <p:nvSpPr>
          <p:cNvPr id="73" name="Text 69"/>
          <p:cNvSpPr txBox="1"/>
          <p:nvPr/>
        </p:nvSpPr>
        <p:spPr>
          <a:xfrm>
            <a:off x="7108546" y="6495898"/>
            <a:ext cx="210312" cy="143561"/>
          </a:xfrm>
          <a:prstGeom prst="rect">
            <a:avLst/>
          </a:prstGeom>
          <a:noFill/>
          <a:ln/>
        </p:spPr>
        <p:txBody>
          <a:bodyPr wrap="square" lIns="0" tIns="0" rIns="0" bIns="0" rtlCol="0" anchor="ctr"/>
          <a:lstStyle/>
          <a:p>
            <a:pPr algn="l" indent="0" marL="0">
              <a:buNone/>
            </a:pPr>
            <a:r>
              <a:rPr lang="en-US" sz="900" dirty="0">
                <a:solidFill>
                  <a:srgbClr val="374151"/>
                </a:solidFill>
                <a:latin typeface="Inter" pitchFamily="34" charset="0"/>
                <a:ea typeface="Inter" pitchFamily="34" charset="-122"/>
                <a:cs typeface="Inter" pitchFamily="34" charset="-120"/>
              </a:rPr>
              <a:t>、</a:t>
            </a:r>
            <a:endParaRPr lang="en-US" sz="900" dirty="0"/>
          </a:p>
        </p:txBody>
      </p:sp>
      <p:sp>
        <p:nvSpPr>
          <p:cNvPr id="74" name="Text 70"/>
          <p:cNvSpPr txBox="1"/>
          <p:nvPr/>
        </p:nvSpPr>
        <p:spPr>
          <a:xfrm>
            <a:off x="7908646" y="6495898"/>
            <a:ext cx="210312" cy="143561"/>
          </a:xfrm>
          <a:prstGeom prst="rect">
            <a:avLst/>
          </a:prstGeom>
          <a:noFill/>
          <a:ln/>
        </p:spPr>
        <p:txBody>
          <a:bodyPr wrap="square" lIns="0" tIns="0" rIns="0" bIns="0" rtlCol="0" anchor="ctr"/>
          <a:lstStyle/>
          <a:p>
            <a:pPr algn="l" indent="0" marL="0">
              <a:buNone/>
            </a:pPr>
            <a:r>
              <a:rPr lang="en-US" sz="900" dirty="0">
                <a:solidFill>
                  <a:srgbClr val="374151"/>
                </a:solidFill>
                <a:latin typeface="Inter" pitchFamily="34" charset="0"/>
                <a:ea typeface="Inter" pitchFamily="34" charset="-122"/>
                <a:cs typeface="Inter" pitchFamily="34" charset="-120"/>
              </a:rPr>
              <a:t>、</a:t>
            </a:r>
            <a:endParaRPr lang="en-US" sz="900" dirty="0"/>
          </a:p>
        </p:txBody>
      </p:sp>
      <p:sp>
        <p:nvSpPr>
          <p:cNvPr id="75" name="Text 71"/>
          <p:cNvSpPr txBox="1"/>
          <p:nvPr/>
        </p:nvSpPr>
        <p:spPr>
          <a:xfrm>
            <a:off x="8938260" y="6495898"/>
            <a:ext cx="210312" cy="143561"/>
          </a:xfrm>
          <a:prstGeom prst="rect">
            <a:avLst/>
          </a:prstGeom>
          <a:noFill/>
          <a:ln/>
        </p:spPr>
        <p:txBody>
          <a:bodyPr wrap="square" lIns="0" tIns="0" rIns="0" bIns="0" rtlCol="0" anchor="ctr"/>
          <a:lstStyle/>
          <a:p>
            <a:pPr algn="l" indent="0" marL="0">
              <a:buNone/>
            </a:pPr>
            <a:r>
              <a:rPr lang="en-US" sz="900" dirty="0">
                <a:solidFill>
                  <a:srgbClr val="374151"/>
                </a:solidFill>
                <a:latin typeface="Inter" pitchFamily="34" charset="0"/>
                <a:ea typeface="Inter" pitchFamily="34" charset="-122"/>
                <a:cs typeface="Inter" pitchFamily="34" charset="-120"/>
              </a:rPr>
              <a:t>、</a:t>
            </a:r>
            <a:endParaRPr lang="en-US" sz="900" dirty="0"/>
          </a:p>
        </p:txBody>
      </p:sp>
      <p:sp>
        <p:nvSpPr>
          <p:cNvPr id="76" name="Text 72"/>
          <p:cNvSpPr txBox="1"/>
          <p:nvPr/>
        </p:nvSpPr>
        <p:spPr>
          <a:xfrm>
            <a:off x="9852660" y="6495898"/>
            <a:ext cx="210312" cy="143561"/>
          </a:xfrm>
          <a:prstGeom prst="rect">
            <a:avLst/>
          </a:prstGeom>
          <a:noFill/>
          <a:ln/>
        </p:spPr>
        <p:txBody>
          <a:bodyPr wrap="square" lIns="0" tIns="0" rIns="0" bIns="0" rtlCol="0" anchor="ctr"/>
          <a:lstStyle/>
          <a:p>
            <a:pPr algn="l" indent="0" marL="0">
              <a:buNone/>
            </a:pPr>
            <a:r>
              <a:rPr lang="en-US" sz="900" dirty="0">
                <a:solidFill>
                  <a:srgbClr val="374151"/>
                </a:solidFill>
                <a:latin typeface="Inter" pitchFamily="34" charset="0"/>
                <a:ea typeface="Inter" pitchFamily="34" charset="-122"/>
                <a:cs typeface="Inter" pitchFamily="34" charset="-120"/>
              </a:rPr>
              <a:t>和</a:t>
            </a:r>
            <a:endParaRPr lang="en-US" sz="900" dirty="0"/>
          </a:p>
        </p:txBody>
      </p:sp>
      <p:sp>
        <p:nvSpPr>
          <p:cNvPr id="77" name="Text 73"/>
          <p:cNvSpPr txBox="1"/>
          <p:nvPr/>
        </p:nvSpPr>
        <p:spPr>
          <a:xfrm>
            <a:off x="1190549" y="6495898"/>
            <a:ext cx="9896551" cy="295351"/>
          </a:xfrm>
          <a:prstGeom prst="rect">
            <a:avLst/>
          </a:prstGeom>
          <a:noFill/>
          <a:ln/>
        </p:spPr>
        <p:txBody>
          <a:bodyPr wrap="square" lIns="0" tIns="0" rIns="0" bIns="0" rtlCol="0" anchor="ctr"/>
          <a:lstStyle/>
          <a:p>
            <a:pPr algn="l" indent="0" marL="0">
              <a:buNone/>
            </a:pPr>
            <a:r>
              <a:rPr lang="en-US" sz="900" dirty="0">
                <a:solidFill>
                  <a:srgbClr val="374151"/>
                </a:solidFill>
                <a:latin typeface="Inter" pitchFamily="34" charset="0"/>
                <a:ea typeface="Inter" pitchFamily="34" charset="-122"/>
                <a:cs typeface="Inter" pitchFamily="34" charset="-120"/>
              </a:rPr>
              <a:t>。这种演进将使AI系统更接近人类的"心有灵犀一点通"能力，以最小的交互实现最大的理解与协作。</a:t>
            </a:r>
            <a:endParaRPr lang="en-US" sz="900" dirty="0"/>
          </a:p>
        </p:txBody>
      </p:sp>
      <p:sp>
        <p:nvSpPr>
          <p:cNvPr id="78" name="Text 74"/>
          <p:cNvSpPr txBox="1"/>
          <p:nvPr/>
        </p:nvSpPr>
        <p:spPr>
          <a:xfrm>
            <a:off x="6308446" y="6495898"/>
            <a:ext cx="896112" cy="143561"/>
          </a:xfrm>
          <a:prstGeom prst="rect">
            <a:avLst/>
          </a:prstGeom>
          <a:noFill/>
          <a:ln/>
        </p:spPr>
        <p:txBody>
          <a:bodyPr wrap="square" lIns="0" tIns="0" rIns="0" bIns="0" rtlCol="0" anchor="ctr"/>
          <a:lstStyle/>
          <a:p>
            <a:pPr algn="l" indent="0" marL="0">
              <a:buNone/>
            </a:pPr>
            <a:r>
              <a:rPr lang="en-US" sz="900" dirty="0">
                <a:solidFill>
                  <a:srgbClr val="2563EB"/>
                </a:solidFill>
                <a:latin typeface="Inter" pitchFamily="34" charset="0"/>
                <a:ea typeface="Inter" pitchFamily="34" charset="-122"/>
                <a:cs typeface="Inter" pitchFamily="34" charset="-120"/>
              </a:rPr>
              <a:t>多模态记忆整合</a:t>
            </a:r>
            <a:endParaRPr lang="en-US" sz="900" dirty="0"/>
          </a:p>
        </p:txBody>
      </p:sp>
      <p:sp>
        <p:nvSpPr>
          <p:cNvPr id="79" name="Text 75"/>
          <p:cNvSpPr txBox="1"/>
          <p:nvPr/>
        </p:nvSpPr>
        <p:spPr>
          <a:xfrm>
            <a:off x="7222846" y="6495898"/>
            <a:ext cx="781812" cy="143561"/>
          </a:xfrm>
          <a:prstGeom prst="rect">
            <a:avLst/>
          </a:prstGeom>
          <a:noFill/>
          <a:ln/>
        </p:spPr>
        <p:txBody>
          <a:bodyPr wrap="square" lIns="0" tIns="0" rIns="0" bIns="0" rtlCol="0" anchor="ctr"/>
          <a:lstStyle/>
          <a:p>
            <a:pPr algn="l" indent="0" marL="0">
              <a:buNone/>
            </a:pPr>
            <a:r>
              <a:rPr lang="en-US" sz="900" dirty="0">
                <a:solidFill>
                  <a:srgbClr val="2563EB"/>
                </a:solidFill>
                <a:latin typeface="Inter" pitchFamily="34" charset="0"/>
                <a:ea typeface="Inter" pitchFamily="34" charset="-122"/>
                <a:cs typeface="Inter" pitchFamily="34" charset="-120"/>
              </a:rPr>
              <a:t>分层记忆架构</a:t>
            </a:r>
            <a:endParaRPr lang="en-US" sz="900" dirty="0"/>
          </a:p>
        </p:txBody>
      </p:sp>
      <p:sp>
        <p:nvSpPr>
          <p:cNvPr id="80" name="Text 76"/>
          <p:cNvSpPr txBox="1"/>
          <p:nvPr/>
        </p:nvSpPr>
        <p:spPr>
          <a:xfrm>
            <a:off x="8023860" y="6495898"/>
            <a:ext cx="1010412" cy="143561"/>
          </a:xfrm>
          <a:prstGeom prst="rect">
            <a:avLst/>
          </a:prstGeom>
          <a:noFill/>
          <a:ln/>
        </p:spPr>
        <p:txBody>
          <a:bodyPr wrap="square" lIns="0" tIns="0" rIns="0" bIns="0" rtlCol="0" anchor="ctr"/>
          <a:lstStyle/>
          <a:p>
            <a:pPr algn="l" indent="0" marL="0">
              <a:buNone/>
            </a:pPr>
            <a:r>
              <a:rPr lang="en-US" sz="900" dirty="0">
                <a:solidFill>
                  <a:srgbClr val="2563EB"/>
                </a:solidFill>
                <a:latin typeface="Inter" pitchFamily="34" charset="0"/>
                <a:ea typeface="Inter" pitchFamily="34" charset="-122"/>
                <a:cs typeface="Inter" pitchFamily="34" charset="-120"/>
              </a:rPr>
              <a:t>自适应索引与检索</a:t>
            </a:r>
            <a:endParaRPr lang="en-US" sz="900" dirty="0"/>
          </a:p>
        </p:txBody>
      </p:sp>
      <p:sp>
        <p:nvSpPr>
          <p:cNvPr id="81" name="Text 77"/>
          <p:cNvSpPr txBox="1"/>
          <p:nvPr/>
        </p:nvSpPr>
        <p:spPr>
          <a:xfrm>
            <a:off x="9052560" y="6495898"/>
            <a:ext cx="896112" cy="143561"/>
          </a:xfrm>
          <a:prstGeom prst="rect">
            <a:avLst/>
          </a:prstGeom>
          <a:noFill/>
          <a:ln/>
        </p:spPr>
        <p:txBody>
          <a:bodyPr wrap="square" lIns="0" tIns="0" rIns="0" bIns="0" rtlCol="0" anchor="ctr"/>
          <a:lstStyle/>
          <a:p>
            <a:pPr algn="l" indent="0" marL="0">
              <a:buNone/>
            </a:pPr>
            <a:r>
              <a:rPr lang="en-US" sz="900" dirty="0">
                <a:solidFill>
                  <a:srgbClr val="2563EB"/>
                </a:solidFill>
                <a:latin typeface="Inter" pitchFamily="34" charset="0"/>
                <a:ea typeface="Inter" pitchFamily="34" charset="-122"/>
                <a:cs typeface="Inter" pitchFamily="34" charset="-120"/>
              </a:rPr>
              <a:t>记忆系统间协作</a:t>
            </a:r>
            <a:endParaRPr lang="en-US" sz="900" dirty="0"/>
          </a:p>
        </p:txBody>
      </p:sp>
      <p:sp>
        <p:nvSpPr>
          <p:cNvPr id="82" name="Text 78"/>
          <p:cNvSpPr txBox="1"/>
          <p:nvPr/>
        </p:nvSpPr>
        <p:spPr>
          <a:xfrm>
            <a:off x="9966960" y="6495898"/>
            <a:ext cx="781812" cy="143561"/>
          </a:xfrm>
          <a:prstGeom prst="rect">
            <a:avLst/>
          </a:prstGeom>
          <a:noFill/>
          <a:ln/>
        </p:spPr>
        <p:txBody>
          <a:bodyPr wrap="square" lIns="0" tIns="0" rIns="0" bIns="0" rtlCol="0" anchor="ctr"/>
          <a:lstStyle/>
          <a:p>
            <a:pPr algn="l" indent="0" marL="0">
              <a:buNone/>
            </a:pPr>
            <a:r>
              <a:rPr lang="en-US" sz="900" dirty="0">
                <a:solidFill>
                  <a:srgbClr val="2563EB"/>
                </a:solidFill>
                <a:latin typeface="Inter" pitchFamily="34" charset="0"/>
                <a:ea typeface="Inter" pitchFamily="34" charset="-122"/>
                <a:cs typeface="Inter" pitchFamily="34" charset="-120"/>
              </a:rPr>
              <a:t>主动推理预测</a:t>
            </a:r>
            <a:endParaRPr lang="en-US" sz="900" dirty="0"/>
          </a:p>
        </p:txBody>
      </p:sp>
      <p:sp>
        <p:nvSpPr>
          <p:cNvPr id="83" name="Shape 79"/>
          <p:cNvSpPr/>
          <p:nvPr/>
        </p:nvSpPr>
        <p:spPr>
          <a:xfrm>
            <a:off x="1429207" y="1714500"/>
            <a:ext cx="57607" cy="57607"/>
          </a:xfrm>
          <a:prstGeom prst="ellipse">
            <a:avLst/>
          </a:prstGeom>
          <a:solidFill>
            <a:srgbClr val="3B82F6"/>
          </a:solidFill>
          <a:ln/>
        </p:spPr>
      </p:sp>
      <p:sp>
        <p:nvSpPr>
          <p:cNvPr id="84" name="Shape 80"/>
          <p:cNvSpPr/>
          <p:nvPr/>
        </p:nvSpPr>
        <p:spPr>
          <a:xfrm>
            <a:off x="1904695" y="2095805"/>
            <a:ext cx="57607" cy="57607"/>
          </a:xfrm>
          <a:prstGeom prst="ellipse">
            <a:avLst/>
          </a:prstGeom>
          <a:solidFill>
            <a:srgbClr val="3B82F6"/>
          </a:solidFill>
          <a:ln/>
        </p:spPr>
      </p:sp>
      <p:sp>
        <p:nvSpPr>
          <p:cNvPr id="85" name="Shape 81"/>
          <p:cNvSpPr/>
          <p:nvPr/>
        </p:nvSpPr>
        <p:spPr>
          <a:xfrm>
            <a:off x="1333195" y="2476195"/>
            <a:ext cx="57607" cy="57607"/>
          </a:xfrm>
          <a:prstGeom prst="ellipse">
            <a:avLst/>
          </a:prstGeom>
          <a:solidFill>
            <a:srgbClr val="3B82F6"/>
          </a:solidFill>
          <a:ln/>
        </p:spPr>
      </p:sp>
      <p:sp>
        <p:nvSpPr>
          <p:cNvPr id="86" name="Shape 82"/>
          <p:cNvSpPr/>
          <p:nvPr/>
        </p:nvSpPr>
        <p:spPr>
          <a:xfrm>
            <a:off x="5000854" y="3619195"/>
            <a:ext cx="886054" cy="114300"/>
          </a:xfrm>
          <a:prstGeom prst="roundRect">
            <a:avLst>
              <a:gd name="adj" fmla="val 400000"/>
            </a:avLst>
          </a:prstGeom>
          <a:solidFill>
            <a:srgbClr val="10B981"/>
          </a:solidFill>
          <a:ln/>
        </p:spPr>
      </p:sp>
      <p:sp>
        <p:nvSpPr>
          <p:cNvPr id="87" name="Shape 83"/>
          <p:cNvSpPr/>
          <p:nvPr/>
        </p:nvSpPr>
        <p:spPr>
          <a:xfrm>
            <a:off x="5315407" y="3619195"/>
            <a:ext cx="2066544" cy="114300"/>
          </a:xfrm>
          <a:prstGeom prst="rect">
            <a:avLst/>
          </a:prstGeom>
          <a:solidFill>
            <a:srgbClr val="3B82F6"/>
          </a:solidFill>
          <a:ln/>
        </p:spPr>
      </p:sp>
      <p:sp>
        <p:nvSpPr>
          <p:cNvPr id="88" name="Shape 84"/>
          <p:cNvSpPr/>
          <p:nvPr/>
        </p:nvSpPr>
        <p:spPr>
          <a:xfrm>
            <a:off x="5000854" y="3333902"/>
            <a:ext cx="2361895" cy="114300"/>
          </a:xfrm>
          <a:prstGeom prst="roundRect">
            <a:avLst>
              <a:gd name="adj" fmla="val 400000"/>
            </a:avLst>
          </a:prstGeom>
          <a:solidFill>
            <a:srgbClr val="10B981"/>
          </a:solidFill>
          <a:ln/>
        </p:spPr>
      </p:sp>
      <p:sp>
        <p:nvSpPr>
          <p:cNvPr id="89" name="Shape 85"/>
          <p:cNvSpPr/>
          <p:nvPr/>
        </p:nvSpPr>
        <p:spPr>
          <a:xfrm>
            <a:off x="6791249" y="3333902"/>
            <a:ext cx="590702" cy="114300"/>
          </a:xfrm>
          <a:prstGeom prst="rect">
            <a:avLst/>
          </a:prstGeom>
          <a:solidFill>
            <a:srgbClr val="3B82F6"/>
          </a:solidFill>
          <a:ln/>
        </p:spPr>
      </p:sp>
      <p:sp>
        <p:nvSpPr>
          <p:cNvPr id="90" name="Text 86"/>
          <p:cNvSpPr txBox="1"/>
          <p:nvPr/>
        </p:nvSpPr>
        <p:spPr>
          <a:xfrm>
            <a:off x="1067105" y="390449"/>
            <a:ext cx="5191963" cy="277063"/>
          </a:xfrm>
          <a:prstGeom prst="rect">
            <a:avLst/>
          </a:prstGeom>
          <a:noFill/>
          <a:ln/>
        </p:spPr>
        <p:txBody>
          <a:bodyPr wrap="square" lIns="0" tIns="0" rIns="0" bIns="0" rtlCol="0" anchor="ctr"/>
          <a:lstStyle/>
          <a:p>
            <a:pPr algn="l" indent="0" marL="0">
              <a:buNone/>
            </a:pPr>
            <a:r>
              <a:rPr lang="en-US" sz="1800" b="1" dirty="0">
                <a:solidFill>
                  <a:srgbClr val="1E40AF"/>
                </a:solidFill>
                <a:latin typeface="Inter" pitchFamily="34" charset="0"/>
                <a:ea typeface="Inter" pitchFamily="34" charset="-122"/>
                <a:cs typeface="Inter" pitchFamily="34" charset="-120"/>
              </a:rPr>
              <a:t>Memory与Context的未来：超越存储的智能系统</a:t>
            </a:r>
            <a:endParaRPr lang="en-US" sz="18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sp>
        <p:nvSpPr>
          <p:cNvPr id="2" name="Shape 0"/>
          <p:cNvSpPr/>
          <p:nvPr/>
        </p:nvSpPr>
        <p:spPr>
          <a:xfrm>
            <a:off x="0" y="0"/>
            <a:ext cx="12191695" cy="6858000"/>
          </a:xfrm>
          <a:prstGeom prst="rect">
            <a:avLst/>
          </a:prstGeom>
          <a:solidFill>
            <a:srgbClr val="F9FAFB"/>
          </a:solidFill>
          <a:ln/>
        </p:spPr>
      </p:sp>
      <p:pic>
        <p:nvPicPr>
          <p:cNvPr id="3" name="Image 0" descr="preencoded.png">    </p:cNvPr>
          <p:cNvPicPr>
            <a:picLocks noChangeAspect="1"/>
          </p:cNvPicPr>
          <p:nvPr/>
        </p:nvPicPr>
        <p:blipFill>
          <a:blip r:embed="rId1">
            <a:alphaModFix amt="5000"/>
          </a:blip>
          <a:srcRect l="-5" r="-5" t="0" b="0"/>
          <a:stretch/>
        </p:blipFill>
        <p:spPr>
          <a:xfrm>
            <a:off x="9286646" y="761695"/>
            <a:ext cx="2143354" cy="1714500"/>
          </a:xfrm>
          <a:prstGeom prst="rect">
            <a:avLst/>
          </a:prstGeom>
        </p:spPr>
      </p:pic>
      <p:sp>
        <p:nvSpPr>
          <p:cNvPr id="4" name="Shape 1"/>
          <p:cNvSpPr/>
          <p:nvPr/>
        </p:nvSpPr>
        <p:spPr>
          <a:xfrm>
            <a:off x="1067105" y="875995"/>
            <a:ext cx="571500" cy="28346"/>
          </a:xfrm>
          <a:prstGeom prst="rect">
            <a:avLst/>
          </a:prstGeom>
          <a:solidFill>
            <a:srgbClr val="2563EB"/>
          </a:solidFill>
          <a:ln/>
        </p:spPr>
      </p:sp>
      <p:sp>
        <p:nvSpPr>
          <p:cNvPr id="5" name="Text 2"/>
          <p:cNvSpPr txBox="1"/>
          <p:nvPr/>
        </p:nvSpPr>
        <p:spPr>
          <a:xfrm>
            <a:off x="1067105" y="1028700"/>
            <a:ext cx="4482389"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三大开发Agent的不同需求带动了多样化的技术路径，并非必然的演进关系</a:t>
            </a:r>
            <a:endParaRPr lang="en-US" sz="1000" dirty="0"/>
          </a:p>
        </p:txBody>
      </p:sp>
      <p:sp>
        <p:nvSpPr>
          <p:cNvPr id="6" name="Shape 3"/>
          <p:cNvSpPr/>
          <p:nvPr/>
        </p:nvSpPr>
        <p:spPr>
          <a:xfrm>
            <a:off x="1067105" y="1438351"/>
            <a:ext cx="3258007" cy="875995"/>
          </a:xfrm>
          <a:prstGeom prst="roundRect">
            <a:avLst>
              <a:gd name="adj" fmla="val 9077"/>
            </a:avLst>
          </a:prstGeom>
          <a:solidFill>
            <a:srgbClr val="EFF6FF"/>
          </a:solidFill>
          <a:ln/>
        </p:spPr>
      </p:sp>
      <p:pic>
        <p:nvPicPr>
          <p:cNvPr id="7" name="Image 1" descr="preencoded.png">    </p:cNvPr>
          <p:cNvPicPr>
            <a:picLocks noChangeAspect="1"/>
          </p:cNvPicPr>
          <p:nvPr/>
        </p:nvPicPr>
        <p:blipFill>
          <a:blip r:embed="rId2"/>
          <a:srcRect l="0" r="0" t="0" b="0"/>
          <a:stretch/>
        </p:blipFill>
        <p:spPr>
          <a:xfrm>
            <a:off x="2573122" y="1552651"/>
            <a:ext cx="237744" cy="190195"/>
          </a:xfrm>
          <a:prstGeom prst="rect">
            <a:avLst/>
          </a:prstGeom>
        </p:spPr>
      </p:pic>
      <p:sp>
        <p:nvSpPr>
          <p:cNvPr id="8" name="Text 4"/>
          <p:cNvSpPr txBox="1"/>
          <p:nvPr/>
        </p:nvSpPr>
        <p:spPr>
          <a:xfrm>
            <a:off x="2158898" y="1833372"/>
            <a:ext cx="1191463" cy="191110"/>
          </a:xfrm>
          <a:prstGeom prst="rect">
            <a:avLst/>
          </a:prstGeom>
          <a:noFill/>
          <a:ln/>
        </p:spPr>
        <p:txBody>
          <a:bodyPr wrap="square" lIns="0" tIns="0" rIns="0" bIns="0" rtlCol="0" anchor="ctr"/>
          <a:lstStyle/>
          <a:p>
            <a:pPr algn="ctr" indent="0" marL="0">
              <a:buNone/>
            </a:pPr>
            <a:r>
              <a:rPr lang="en-US" sz="1200" b="1" dirty="0">
                <a:solidFill>
                  <a:srgbClr val="1D4ED8"/>
                </a:solidFill>
                <a:latin typeface="Inter" pitchFamily="34" charset="0"/>
                <a:ea typeface="Inter" pitchFamily="34" charset="-122"/>
                <a:cs typeface="Inter" pitchFamily="34" charset="-120"/>
              </a:rPr>
              <a:t>代码式开发路径</a:t>
            </a:r>
            <a:endParaRPr lang="en-US" sz="1200" dirty="0"/>
          </a:p>
        </p:txBody>
      </p:sp>
      <p:sp>
        <p:nvSpPr>
          <p:cNvPr id="9" name="Text 5"/>
          <p:cNvSpPr txBox="1"/>
          <p:nvPr/>
        </p:nvSpPr>
        <p:spPr>
          <a:xfrm>
            <a:off x="2292401" y="2042770"/>
            <a:ext cx="896112" cy="143561"/>
          </a:xfrm>
          <a:prstGeom prst="rect">
            <a:avLst/>
          </a:prstGeom>
          <a:noFill/>
          <a:ln/>
        </p:spPr>
        <p:txBody>
          <a:bodyPr wrap="square" lIns="0" tIns="0" rIns="0" bIns="0" rtlCol="0" anchor="ctr"/>
          <a:lstStyle/>
          <a:p>
            <a:pPr algn="ctr" indent="0" marL="0">
              <a:buNone/>
            </a:pPr>
            <a:r>
              <a:rPr lang="en-US" sz="900" dirty="0">
                <a:solidFill>
                  <a:srgbClr val="4B5563"/>
                </a:solidFill>
                <a:latin typeface="Inter" pitchFamily="34" charset="0"/>
                <a:ea typeface="Inter" pitchFamily="34" charset="-122"/>
                <a:cs typeface="Inter" pitchFamily="34" charset="-120"/>
              </a:rPr>
              <a:t>传统开发者体验</a:t>
            </a:r>
            <a:endParaRPr lang="en-US" sz="900" dirty="0"/>
          </a:p>
        </p:txBody>
      </p:sp>
      <p:sp>
        <p:nvSpPr>
          <p:cNvPr id="10" name="Shape 6"/>
          <p:cNvSpPr/>
          <p:nvPr/>
        </p:nvSpPr>
        <p:spPr>
          <a:xfrm>
            <a:off x="4470502" y="1438351"/>
            <a:ext cx="3258007" cy="875995"/>
          </a:xfrm>
          <a:prstGeom prst="roundRect">
            <a:avLst>
              <a:gd name="adj" fmla="val 9077"/>
            </a:avLst>
          </a:prstGeom>
          <a:solidFill>
            <a:srgbClr val="F5F3FF"/>
          </a:solidFill>
          <a:ln/>
        </p:spPr>
      </p:sp>
      <p:pic>
        <p:nvPicPr>
          <p:cNvPr id="11" name="Image 2" descr="preencoded.png">    </p:cNvPr>
          <p:cNvPicPr>
            <a:picLocks noChangeAspect="1"/>
          </p:cNvPicPr>
          <p:nvPr/>
        </p:nvPicPr>
        <p:blipFill>
          <a:blip r:embed="rId3"/>
          <a:srcRect l="-1282" r="-1282" t="0" b="0"/>
          <a:stretch/>
        </p:blipFill>
        <p:spPr>
          <a:xfrm>
            <a:off x="5986577" y="1552651"/>
            <a:ext cx="219456" cy="190195"/>
          </a:xfrm>
          <a:prstGeom prst="rect">
            <a:avLst/>
          </a:prstGeom>
        </p:spPr>
      </p:pic>
      <p:sp>
        <p:nvSpPr>
          <p:cNvPr id="12" name="Text 7"/>
          <p:cNvSpPr txBox="1"/>
          <p:nvPr/>
        </p:nvSpPr>
        <p:spPr>
          <a:xfrm>
            <a:off x="5562295" y="1833372"/>
            <a:ext cx="1191463" cy="191110"/>
          </a:xfrm>
          <a:prstGeom prst="rect">
            <a:avLst/>
          </a:prstGeom>
          <a:noFill/>
          <a:ln/>
        </p:spPr>
        <p:txBody>
          <a:bodyPr wrap="square" lIns="0" tIns="0" rIns="0" bIns="0" rtlCol="0" anchor="ctr"/>
          <a:lstStyle/>
          <a:p>
            <a:pPr algn="ctr" indent="0" marL="0">
              <a:buNone/>
            </a:pPr>
            <a:r>
              <a:rPr lang="en-US" sz="1200" b="1" dirty="0">
                <a:solidFill>
                  <a:srgbClr val="6D28D9"/>
                </a:solidFill>
                <a:latin typeface="Inter" pitchFamily="34" charset="0"/>
                <a:ea typeface="Inter" pitchFamily="34" charset="-122"/>
                <a:cs typeface="Inter" pitchFamily="34" charset="-120"/>
              </a:rPr>
              <a:t>智能工作流路径</a:t>
            </a:r>
            <a:endParaRPr lang="en-US" sz="1200" dirty="0"/>
          </a:p>
        </p:txBody>
      </p:sp>
      <p:sp>
        <p:nvSpPr>
          <p:cNvPr id="13" name="Text 8"/>
          <p:cNvSpPr txBox="1"/>
          <p:nvPr/>
        </p:nvSpPr>
        <p:spPr>
          <a:xfrm>
            <a:off x="5753405" y="2042770"/>
            <a:ext cx="781812" cy="143561"/>
          </a:xfrm>
          <a:prstGeom prst="rect">
            <a:avLst/>
          </a:prstGeom>
          <a:noFill/>
          <a:ln/>
        </p:spPr>
        <p:txBody>
          <a:bodyPr wrap="square" lIns="0" tIns="0" rIns="0" bIns="0" rtlCol="0" anchor="ctr"/>
          <a:lstStyle/>
          <a:p>
            <a:pPr algn="ctr" indent="0" marL="0">
              <a:buNone/>
            </a:pPr>
            <a:r>
              <a:rPr lang="en-US" sz="900" dirty="0">
                <a:solidFill>
                  <a:srgbClr val="4B5563"/>
                </a:solidFill>
                <a:latin typeface="Inter" pitchFamily="34" charset="0"/>
                <a:ea typeface="Inter" pitchFamily="34" charset="-122"/>
                <a:cs typeface="Inter" pitchFamily="34" charset="-120"/>
              </a:rPr>
              <a:t>高级用户体验</a:t>
            </a:r>
            <a:endParaRPr lang="en-US" sz="900" dirty="0"/>
          </a:p>
        </p:txBody>
      </p:sp>
      <p:pic>
        <p:nvPicPr>
          <p:cNvPr id="14" name="Image 3" descr="preencoded.png">    </p:cNvPr>
          <p:cNvPicPr>
            <a:picLocks noChangeAspect="1"/>
          </p:cNvPicPr>
          <p:nvPr/>
        </p:nvPicPr>
        <p:blipFill>
          <a:blip r:embed="rId4"/>
          <a:srcRect l="-1282" r="-1282" t="0" b="0"/>
          <a:stretch/>
        </p:blipFill>
        <p:spPr>
          <a:xfrm>
            <a:off x="9389974" y="1552651"/>
            <a:ext cx="219456" cy="190195"/>
          </a:xfrm>
          <a:prstGeom prst="rect">
            <a:avLst/>
          </a:prstGeom>
        </p:spPr>
      </p:pic>
      <p:sp>
        <p:nvSpPr>
          <p:cNvPr id="15" name="Text 9"/>
          <p:cNvSpPr txBox="1"/>
          <p:nvPr/>
        </p:nvSpPr>
        <p:spPr>
          <a:xfrm>
            <a:off x="8962034" y="1833372"/>
            <a:ext cx="1191463" cy="191110"/>
          </a:xfrm>
          <a:prstGeom prst="rect">
            <a:avLst/>
          </a:prstGeom>
          <a:noFill/>
          <a:ln/>
        </p:spPr>
        <p:txBody>
          <a:bodyPr wrap="square" lIns="0" tIns="0" rIns="0" bIns="0" rtlCol="0" anchor="ctr"/>
          <a:lstStyle/>
          <a:p>
            <a:pPr algn="ctr" indent="0" marL="0">
              <a:buNone/>
            </a:pPr>
            <a:r>
              <a:rPr lang="en-US" sz="1200" b="1" dirty="0">
                <a:solidFill>
                  <a:srgbClr val="111827"/>
                </a:solidFill>
                <a:latin typeface="Inter" pitchFamily="34" charset="0"/>
                <a:ea typeface="Inter" pitchFamily="34" charset="-122"/>
                <a:cs typeface="Inter" pitchFamily="34" charset="-120"/>
              </a:rPr>
              <a:t>无代码ADE路径</a:t>
            </a:r>
            <a:endParaRPr lang="en-US" sz="1200" dirty="0"/>
          </a:p>
        </p:txBody>
      </p:sp>
      <p:sp>
        <p:nvSpPr>
          <p:cNvPr id="16" name="Text 10"/>
          <p:cNvSpPr txBox="1"/>
          <p:nvPr/>
        </p:nvSpPr>
        <p:spPr>
          <a:xfrm>
            <a:off x="9099194" y="2042770"/>
            <a:ext cx="896112" cy="143561"/>
          </a:xfrm>
          <a:prstGeom prst="rect">
            <a:avLst/>
          </a:prstGeom>
          <a:noFill/>
          <a:ln/>
        </p:spPr>
        <p:txBody>
          <a:bodyPr wrap="square" lIns="0" tIns="0" rIns="0" bIns="0" rtlCol="0" anchor="ctr"/>
          <a:lstStyle/>
          <a:p>
            <a:pPr algn="ctr" indent="0" marL="0">
              <a:buNone/>
            </a:pPr>
            <a:r>
              <a:rPr lang="en-US" sz="900" dirty="0">
                <a:solidFill>
                  <a:srgbClr val="4B5563"/>
                </a:solidFill>
                <a:latin typeface="Inter" pitchFamily="34" charset="0"/>
                <a:ea typeface="Inter" pitchFamily="34" charset="-122"/>
                <a:cs typeface="Inter" pitchFamily="34" charset="-120"/>
              </a:rPr>
              <a:t>企业工作流体验</a:t>
            </a:r>
            <a:endParaRPr lang="en-US" sz="900" dirty="0"/>
          </a:p>
        </p:txBody>
      </p:sp>
      <p:sp>
        <p:nvSpPr>
          <p:cNvPr id="17" name="Shape 11"/>
          <p:cNvSpPr/>
          <p:nvPr/>
        </p:nvSpPr>
        <p:spPr>
          <a:xfrm>
            <a:off x="1067105" y="2538374"/>
            <a:ext cx="3200400" cy="1904695"/>
          </a:xfrm>
          <a:prstGeom prst="rect">
            <a:avLst/>
          </a:prstGeom>
          <a:solidFill>
            <a:srgbClr val="3B82F6">
              <a:alpha val="5000"/>
            </a:srgbClr>
          </a:solidFill>
          <a:ln/>
        </p:spPr>
      </p:sp>
      <p:sp>
        <p:nvSpPr>
          <p:cNvPr id="18" name="Shape 12"/>
          <p:cNvSpPr/>
          <p:nvPr/>
        </p:nvSpPr>
        <p:spPr>
          <a:xfrm>
            <a:off x="1067105" y="2538374"/>
            <a:ext cx="28346" cy="1904695"/>
          </a:xfrm>
          <a:prstGeom prst="rect">
            <a:avLst/>
          </a:prstGeom>
          <a:solidFill>
            <a:srgbClr val="3B82F6"/>
          </a:solidFill>
          <a:ln/>
        </p:spPr>
      </p:sp>
      <p:sp>
        <p:nvSpPr>
          <p:cNvPr id="19" name="Text 13"/>
          <p:cNvSpPr txBox="1"/>
          <p:nvPr/>
        </p:nvSpPr>
        <p:spPr>
          <a:xfrm>
            <a:off x="1248156" y="2661818"/>
            <a:ext cx="1034186" cy="162763"/>
          </a:xfrm>
          <a:prstGeom prst="rect">
            <a:avLst/>
          </a:prstGeom>
          <a:noFill/>
          <a:ln/>
        </p:spPr>
        <p:txBody>
          <a:bodyPr wrap="square" lIns="0" tIns="0" rIns="0" bIns="0" rtlCol="0" anchor="ctr"/>
          <a:lstStyle/>
          <a:p>
            <a:pPr algn="l" indent="0" marL="0">
              <a:buNone/>
            </a:pPr>
            <a:r>
              <a:rPr lang="en-US" sz="1000" b="1" dirty="0">
                <a:solidFill>
                  <a:srgbClr val="1D4ED8"/>
                </a:solidFill>
                <a:latin typeface="Inter" pitchFamily="34" charset="0"/>
                <a:ea typeface="Inter" pitchFamily="34" charset="-122"/>
                <a:cs typeface="Inter" pitchFamily="34" charset="-120"/>
              </a:rPr>
              <a:t>代码式开发路径</a:t>
            </a:r>
            <a:endParaRPr lang="en-US" sz="1000" dirty="0"/>
          </a:p>
        </p:txBody>
      </p:sp>
      <p:sp>
        <p:nvSpPr>
          <p:cNvPr id="20" name="Text 14"/>
          <p:cNvSpPr txBox="1"/>
          <p:nvPr/>
        </p:nvSpPr>
        <p:spPr>
          <a:xfrm>
            <a:off x="1410005" y="2957170"/>
            <a:ext cx="667512" cy="143561"/>
          </a:xfrm>
          <a:prstGeom prst="rect">
            <a:avLst/>
          </a:prstGeom>
          <a:noFill/>
          <a:ln/>
        </p:spPr>
        <p:txBody>
          <a:bodyPr wrap="square" lIns="0" tIns="0" rIns="0" bIns="0" rtlCol="0" anchor="ctr"/>
          <a:lstStyle/>
          <a:p>
            <a:pPr algn="l" indent="0" marL="0">
              <a:buNone/>
            </a:pPr>
            <a:r>
              <a:rPr lang="en-US" sz="900" dirty="0">
                <a:solidFill>
                  <a:srgbClr val="374151"/>
                </a:solidFill>
                <a:latin typeface="Inter" pitchFamily="34" charset="0"/>
                <a:ea typeface="Inter" pitchFamily="34" charset="-122"/>
                <a:cs typeface="Inter" pitchFamily="34" charset="-120"/>
              </a:rPr>
              <a:t>面向用户：</a:t>
            </a:r>
            <a:endParaRPr lang="en-US" sz="900" dirty="0"/>
          </a:p>
        </p:txBody>
      </p:sp>
      <p:sp>
        <p:nvSpPr>
          <p:cNvPr id="21" name="Text 15"/>
          <p:cNvSpPr txBox="1"/>
          <p:nvPr/>
        </p:nvSpPr>
        <p:spPr>
          <a:xfrm>
            <a:off x="1410005" y="3224174"/>
            <a:ext cx="667512" cy="143561"/>
          </a:xfrm>
          <a:prstGeom prst="rect">
            <a:avLst/>
          </a:prstGeom>
          <a:noFill/>
          <a:ln/>
        </p:spPr>
        <p:txBody>
          <a:bodyPr wrap="square" lIns="0" tIns="0" rIns="0" bIns="0" rtlCol="0" anchor="ctr"/>
          <a:lstStyle/>
          <a:p>
            <a:pPr algn="l" indent="0" marL="0">
              <a:buNone/>
            </a:pPr>
            <a:r>
              <a:rPr lang="en-US" sz="900" dirty="0">
                <a:solidFill>
                  <a:srgbClr val="374151"/>
                </a:solidFill>
                <a:latin typeface="Inter" pitchFamily="34" charset="0"/>
                <a:ea typeface="Inter" pitchFamily="34" charset="-122"/>
                <a:cs typeface="Inter" pitchFamily="34" charset="-120"/>
              </a:rPr>
              <a:t>开发模式：</a:t>
            </a:r>
            <a:endParaRPr lang="en-US" sz="900" dirty="0"/>
          </a:p>
        </p:txBody>
      </p:sp>
      <p:sp>
        <p:nvSpPr>
          <p:cNvPr id="22" name="Text 16"/>
          <p:cNvSpPr txBox="1"/>
          <p:nvPr/>
        </p:nvSpPr>
        <p:spPr>
          <a:xfrm>
            <a:off x="1410005" y="3491179"/>
            <a:ext cx="667512" cy="143561"/>
          </a:xfrm>
          <a:prstGeom prst="rect">
            <a:avLst/>
          </a:prstGeom>
          <a:noFill/>
          <a:ln/>
        </p:spPr>
        <p:txBody>
          <a:bodyPr wrap="square" lIns="0" tIns="0" rIns="0" bIns="0" rtlCol="0" anchor="ctr"/>
          <a:lstStyle/>
          <a:p>
            <a:pPr algn="l" indent="0" marL="0">
              <a:buNone/>
            </a:pPr>
            <a:r>
              <a:rPr lang="en-US" sz="900" dirty="0">
                <a:solidFill>
                  <a:srgbClr val="374151"/>
                </a:solidFill>
                <a:latin typeface="Inter" pitchFamily="34" charset="0"/>
                <a:ea typeface="Inter" pitchFamily="34" charset="-122"/>
                <a:cs typeface="Inter" pitchFamily="34" charset="-120"/>
              </a:rPr>
              <a:t>代表产品：</a:t>
            </a:r>
            <a:endParaRPr lang="en-US" sz="900" dirty="0"/>
          </a:p>
        </p:txBody>
      </p:sp>
      <p:sp>
        <p:nvSpPr>
          <p:cNvPr id="23" name="Text 17"/>
          <p:cNvSpPr txBox="1"/>
          <p:nvPr/>
        </p:nvSpPr>
        <p:spPr>
          <a:xfrm>
            <a:off x="1410005" y="3909974"/>
            <a:ext cx="667512" cy="143561"/>
          </a:xfrm>
          <a:prstGeom prst="rect">
            <a:avLst/>
          </a:prstGeom>
          <a:noFill/>
          <a:ln/>
        </p:spPr>
        <p:txBody>
          <a:bodyPr wrap="square" lIns="0" tIns="0" rIns="0" bIns="0" rtlCol="0" anchor="ctr"/>
          <a:lstStyle/>
          <a:p>
            <a:pPr algn="l" indent="0" marL="0">
              <a:buNone/>
            </a:pPr>
            <a:r>
              <a:rPr lang="en-US" sz="900" dirty="0">
                <a:solidFill>
                  <a:srgbClr val="374151"/>
                </a:solidFill>
                <a:latin typeface="Inter" pitchFamily="34" charset="0"/>
                <a:ea typeface="Inter" pitchFamily="34" charset="-122"/>
                <a:cs typeface="Inter" pitchFamily="34" charset="-120"/>
              </a:rPr>
              <a:t>技术优势：</a:t>
            </a:r>
            <a:endParaRPr lang="en-US" sz="900" dirty="0"/>
          </a:p>
        </p:txBody>
      </p:sp>
      <p:sp>
        <p:nvSpPr>
          <p:cNvPr id="24" name="Text 18"/>
          <p:cNvSpPr txBox="1"/>
          <p:nvPr/>
        </p:nvSpPr>
        <p:spPr>
          <a:xfrm>
            <a:off x="1410005" y="4176979"/>
            <a:ext cx="667512" cy="143561"/>
          </a:xfrm>
          <a:prstGeom prst="rect">
            <a:avLst/>
          </a:prstGeom>
          <a:noFill/>
          <a:ln/>
        </p:spPr>
        <p:txBody>
          <a:bodyPr wrap="square" lIns="0" tIns="0" rIns="0" bIns="0" rtlCol="0" anchor="ctr"/>
          <a:lstStyle/>
          <a:p>
            <a:pPr algn="l" indent="0" marL="0">
              <a:buNone/>
            </a:pPr>
            <a:r>
              <a:rPr lang="en-US" sz="900" dirty="0">
                <a:solidFill>
                  <a:srgbClr val="374151"/>
                </a:solidFill>
                <a:latin typeface="Inter" pitchFamily="34" charset="0"/>
                <a:ea typeface="Inter" pitchFamily="34" charset="-122"/>
                <a:cs typeface="Inter" pitchFamily="34" charset="-120"/>
              </a:rPr>
              <a:t>应用场景：</a:t>
            </a:r>
            <a:endParaRPr lang="en-US" sz="900" dirty="0"/>
          </a:p>
        </p:txBody>
      </p:sp>
      <p:sp>
        <p:nvSpPr>
          <p:cNvPr id="25" name="Text 19"/>
          <p:cNvSpPr txBox="1"/>
          <p:nvPr/>
        </p:nvSpPr>
        <p:spPr>
          <a:xfrm>
            <a:off x="1981505" y="2957170"/>
            <a:ext cx="1239012" cy="143561"/>
          </a:xfrm>
          <a:prstGeom prst="rect">
            <a:avLst/>
          </a:prstGeom>
          <a:noFill/>
          <a:ln/>
        </p:spPr>
        <p:txBody>
          <a:bodyPr wrap="square" lIns="0" tIns="0" rIns="0" bIns="0" rtlCol="0" anchor="ctr"/>
          <a:lstStyle/>
          <a:p>
            <a:pPr algn="l" indent="0" marL="0">
              <a:buNone/>
            </a:pPr>
            <a:r>
              <a:rPr lang="en-US" sz="900" dirty="0">
                <a:solidFill>
                  <a:srgbClr val="374151"/>
                </a:solidFill>
                <a:latin typeface="Inter" pitchFamily="34" charset="0"/>
                <a:ea typeface="Inter" pitchFamily="34" charset="-122"/>
                <a:cs typeface="Inter" pitchFamily="34" charset="-120"/>
              </a:rPr>
              <a:t>专业开发者、技术团队</a:t>
            </a:r>
            <a:endParaRPr lang="en-US" sz="900" dirty="0"/>
          </a:p>
        </p:txBody>
      </p:sp>
      <p:sp>
        <p:nvSpPr>
          <p:cNvPr id="26" name="Text 20"/>
          <p:cNvSpPr txBox="1"/>
          <p:nvPr/>
        </p:nvSpPr>
        <p:spPr>
          <a:xfrm>
            <a:off x="1981505" y="3224174"/>
            <a:ext cx="1552651" cy="143561"/>
          </a:xfrm>
          <a:prstGeom prst="rect">
            <a:avLst/>
          </a:prstGeom>
          <a:noFill/>
          <a:ln/>
        </p:spPr>
        <p:txBody>
          <a:bodyPr wrap="square" lIns="0" tIns="0" rIns="0" bIns="0" rtlCol="0" anchor="ctr"/>
          <a:lstStyle/>
          <a:p>
            <a:pPr algn="l" indent="0" marL="0">
              <a:buNone/>
            </a:pPr>
            <a:r>
              <a:rPr lang="en-US" sz="900" dirty="0">
                <a:solidFill>
                  <a:srgbClr val="374151"/>
                </a:solidFill>
                <a:latin typeface="Inter" pitchFamily="34" charset="0"/>
                <a:ea typeface="Inter" pitchFamily="34" charset="-122"/>
                <a:cs typeface="Inter" pitchFamily="34" charset="-120"/>
              </a:rPr>
              <a:t>通过编码Agent进行程序开发</a:t>
            </a:r>
            <a:endParaRPr lang="en-US" sz="900" dirty="0"/>
          </a:p>
        </p:txBody>
      </p:sp>
      <p:sp>
        <p:nvSpPr>
          <p:cNvPr id="27" name="Text 21"/>
          <p:cNvSpPr txBox="1"/>
          <p:nvPr/>
        </p:nvSpPr>
        <p:spPr>
          <a:xfrm>
            <a:off x="1248156" y="3491179"/>
            <a:ext cx="2743200" cy="295351"/>
          </a:xfrm>
          <a:prstGeom prst="rect">
            <a:avLst/>
          </a:prstGeom>
          <a:noFill/>
          <a:ln/>
        </p:spPr>
        <p:txBody>
          <a:bodyPr wrap="square" lIns="0" tIns="0" rIns="0" bIns="0" rtlCol="0" anchor="ctr"/>
          <a:lstStyle/>
          <a:p>
            <a:pPr algn="l" indent="0" marL="0">
              <a:buNone/>
            </a:pPr>
            <a:r>
              <a:rPr lang="en-US" sz="900" dirty="0">
                <a:solidFill>
                  <a:srgbClr val="374151"/>
                </a:solidFill>
                <a:latin typeface="Inter" pitchFamily="34" charset="0"/>
                <a:ea typeface="Inter" pitchFamily="34" charset="-122"/>
                <a:cs typeface="Inter" pitchFamily="34" charset="-120"/>
              </a:rPr>
              <a:t>Claude Code、Gemini CLI、OpenAI Codex</a:t>
            </a:r>
            <a:endParaRPr lang="en-US" sz="900" dirty="0"/>
          </a:p>
        </p:txBody>
      </p:sp>
      <p:sp>
        <p:nvSpPr>
          <p:cNvPr id="28" name="Text 22"/>
          <p:cNvSpPr txBox="1"/>
          <p:nvPr/>
        </p:nvSpPr>
        <p:spPr>
          <a:xfrm>
            <a:off x="1981505" y="3909974"/>
            <a:ext cx="553212" cy="143561"/>
          </a:xfrm>
          <a:prstGeom prst="rect">
            <a:avLst/>
          </a:prstGeom>
          <a:noFill/>
          <a:ln/>
        </p:spPr>
        <p:txBody>
          <a:bodyPr wrap="square" lIns="0" tIns="0" rIns="0" bIns="0" rtlCol="0" anchor="ctr"/>
          <a:lstStyle/>
          <a:p>
            <a:pPr algn="l" indent="0" marL="0">
              <a:buNone/>
            </a:pPr>
            <a:r>
              <a:rPr lang="en-US" sz="900" dirty="0">
                <a:solidFill>
                  <a:srgbClr val="374151"/>
                </a:solidFill>
                <a:latin typeface="Inter" pitchFamily="34" charset="0"/>
                <a:ea typeface="Inter" pitchFamily="34" charset="-122"/>
                <a:cs typeface="Inter" pitchFamily="34" charset="-120"/>
              </a:rPr>
              <a:t>自研模型</a:t>
            </a:r>
            <a:endParaRPr lang="en-US" sz="900" dirty="0"/>
          </a:p>
        </p:txBody>
      </p:sp>
      <p:sp>
        <p:nvSpPr>
          <p:cNvPr id="29" name="Text 23"/>
          <p:cNvSpPr txBox="1"/>
          <p:nvPr/>
        </p:nvSpPr>
        <p:spPr>
          <a:xfrm>
            <a:off x="1981505" y="4176979"/>
            <a:ext cx="1467612" cy="143561"/>
          </a:xfrm>
          <a:prstGeom prst="rect">
            <a:avLst/>
          </a:prstGeom>
          <a:noFill/>
          <a:ln/>
        </p:spPr>
        <p:txBody>
          <a:bodyPr wrap="square" lIns="0" tIns="0" rIns="0" bIns="0" rtlCol="0" anchor="ctr"/>
          <a:lstStyle/>
          <a:p>
            <a:pPr algn="l" indent="0" marL="0">
              <a:buNone/>
            </a:pPr>
            <a:r>
              <a:rPr lang="en-US" sz="900" dirty="0">
                <a:solidFill>
                  <a:srgbClr val="374151"/>
                </a:solidFill>
                <a:latin typeface="Inter" pitchFamily="34" charset="0"/>
                <a:ea typeface="Inter" pitchFamily="34" charset="-122"/>
                <a:cs typeface="Inter" pitchFamily="34" charset="-120"/>
              </a:rPr>
              <a:t>专业软件开发、代码库管理</a:t>
            </a:r>
            <a:endParaRPr lang="en-US" sz="900" dirty="0"/>
          </a:p>
        </p:txBody>
      </p:sp>
      <p:sp>
        <p:nvSpPr>
          <p:cNvPr id="30" name="Shape 24"/>
          <p:cNvSpPr/>
          <p:nvPr/>
        </p:nvSpPr>
        <p:spPr>
          <a:xfrm>
            <a:off x="4496105" y="2538374"/>
            <a:ext cx="3200400" cy="1904695"/>
          </a:xfrm>
          <a:prstGeom prst="rect">
            <a:avLst/>
          </a:prstGeom>
          <a:solidFill>
            <a:srgbClr val="8B5CF6">
              <a:alpha val="5000"/>
            </a:srgbClr>
          </a:solidFill>
          <a:ln/>
        </p:spPr>
      </p:sp>
      <p:sp>
        <p:nvSpPr>
          <p:cNvPr id="31" name="Shape 25"/>
          <p:cNvSpPr/>
          <p:nvPr/>
        </p:nvSpPr>
        <p:spPr>
          <a:xfrm>
            <a:off x="4496105" y="2538374"/>
            <a:ext cx="28346" cy="1904695"/>
          </a:xfrm>
          <a:prstGeom prst="rect">
            <a:avLst/>
          </a:prstGeom>
          <a:solidFill>
            <a:srgbClr val="8B5CF6"/>
          </a:solidFill>
          <a:ln/>
        </p:spPr>
      </p:sp>
      <p:sp>
        <p:nvSpPr>
          <p:cNvPr id="32" name="Text 26"/>
          <p:cNvSpPr txBox="1"/>
          <p:nvPr/>
        </p:nvSpPr>
        <p:spPr>
          <a:xfrm>
            <a:off x="4677156" y="2661818"/>
            <a:ext cx="1034186" cy="162763"/>
          </a:xfrm>
          <a:prstGeom prst="rect">
            <a:avLst/>
          </a:prstGeom>
          <a:noFill/>
          <a:ln/>
        </p:spPr>
        <p:txBody>
          <a:bodyPr wrap="square" lIns="0" tIns="0" rIns="0" bIns="0" rtlCol="0" anchor="ctr"/>
          <a:lstStyle/>
          <a:p>
            <a:pPr algn="l" indent="0" marL="0">
              <a:buNone/>
            </a:pPr>
            <a:r>
              <a:rPr lang="en-US" sz="1000" b="1" dirty="0">
                <a:solidFill>
                  <a:srgbClr val="6D28D9"/>
                </a:solidFill>
                <a:latin typeface="Inter" pitchFamily="34" charset="0"/>
                <a:ea typeface="Inter" pitchFamily="34" charset="-122"/>
                <a:cs typeface="Inter" pitchFamily="34" charset="-120"/>
              </a:rPr>
              <a:t>智能工作流路径</a:t>
            </a:r>
            <a:endParaRPr lang="en-US" sz="1000" dirty="0"/>
          </a:p>
        </p:txBody>
      </p:sp>
      <p:sp>
        <p:nvSpPr>
          <p:cNvPr id="33" name="Text 27"/>
          <p:cNvSpPr txBox="1"/>
          <p:nvPr/>
        </p:nvSpPr>
        <p:spPr>
          <a:xfrm>
            <a:off x="4839005" y="2957170"/>
            <a:ext cx="667512" cy="143561"/>
          </a:xfrm>
          <a:prstGeom prst="rect">
            <a:avLst/>
          </a:prstGeom>
          <a:noFill/>
          <a:ln/>
        </p:spPr>
        <p:txBody>
          <a:bodyPr wrap="square" lIns="0" tIns="0" rIns="0" bIns="0" rtlCol="0" anchor="ctr"/>
          <a:lstStyle/>
          <a:p>
            <a:pPr algn="l" indent="0" marL="0">
              <a:buNone/>
            </a:pPr>
            <a:r>
              <a:rPr lang="en-US" sz="900" dirty="0">
                <a:solidFill>
                  <a:srgbClr val="374151"/>
                </a:solidFill>
                <a:latin typeface="Inter" pitchFamily="34" charset="0"/>
                <a:ea typeface="Inter" pitchFamily="34" charset="-122"/>
                <a:cs typeface="Inter" pitchFamily="34" charset="-120"/>
              </a:rPr>
              <a:t>面向用户：</a:t>
            </a:r>
            <a:endParaRPr lang="en-US" sz="900" dirty="0"/>
          </a:p>
        </p:txBody>
      </p:sp>
      <p:sp>
        <p:nvSpPr>
          <p:cNvPr id="34" name="Text 28"/>
          <p:cNvSpPr txBox="1"/>
          <p:nvPr/>
        </p:nvSpPr>
        <p:spPr>
          <a:xfrm>
            <a:off x="4839005" y="3224174"/>
            <a:ext cx="667512" cy="143561"/>
          </a:xfrm>
          <a:prstGeom prst="rect">
            <a:avLst/>
          </a:prstGeom>
          <a:noFill/>
          <a:ln/>
        </p:spPr>
        <p:txBody>
          <a:bodyPr wrap="square" lIns="0" tIns="0" rIns="0" bIns="0" rtlCol="0" anchor="ctr"/>
          <a:lstStyle/>
          <a:p>
            <a:pPr algn="l" indent="0" marL="0">
              <a:buNone/>
            </a:pPr>
            <a:r>
              <a:rPr lang="en-US" sz="900" dirty="0">
                <a:solidFill>
                  <a:srgbClr val="374151"/>
                </a:solidFill>
                <a:latin typeface="Inter" pitchFamily="34" charset="0"/>
                <a:ea typeface="Inter" pitchFamily="34" charset="-122"/>
                <a:cs typeface="Inter" pitchFamily="34" charset="-120"/>
              </a:rPr>
              <a:t>开发模式：</a:t>
            </a:r>
            <a:endParaRPr lang="en-US" sz="900" dirty="0"/>
          </a:p>
        </p:txBody>
      </p:sp>
      <p:sp>
        <p:nvSpPr>
          <p:cNvPr id="35" name="Text 29"/>
          <p:cNvSpPr txBox="1"/>
          <p:nvPr/>
        </p:nvSpPr>
        <p:spPr>
          <a:xfrm>
            <a:off x="4839005" y="3491179"/>
            <a:ext cx="667512" cy="143561"/>
          </a:xfrm>
          <a:prstGeom prst="rect">
            <a:avLst/>
          </a:prstGeom>
          <a:noFill/>
          <a:ln/>
        </p:spPr>
        <p:txBody>
          <a:bodyPr wrap="square" lIns="0" tIns="0" rIns="0" bIns="0" rtlCol="0" anchor="ctr"/>
          <a:lstStyle/>
          <a:p>
            <a:pPr algn="l" indent="0" marL="0">
              <a:buNone/>
            </a:pPr>
            <a:r>
              <a:rPr lang="en-US" sz="900" dirty="0">
                <a:solidFill>
                  <a:srgbClr val="374151"/>
                </a:solidFill>
                <a:latin typeface="Inter" pitchFamily="34" charset="0"/>
                <a:ea typeface="Inter" pitchFamily="34" charset="-122"/>
                <a:cs typeface="Inter" pitchFamily="34" charset="-120"/>
              </a:rPr>
              <a:t>代表产品：</a:t>
            </a:r>
            <a:endParaRPr lang="en-US" sz="900" dirty="0"/>
          </a:p>
        </p:txBody>
      </p:sp>
      <p:sp>
        <p:nvSpPr>
          <p:cNvPr id="36" name="Text 30"/>
          <p:cNvSpPr txBox="1"/>
          <p:nvPr/>
        </p:nvSpPr>
        <p:spPr>
          <a:xfrm>
            <a:off x="4839005" y="3909974"/>
            <a:ext cx="667512" cy="143561"/>
          </a:xfrm>
          <a:prstGeom prst="rect">
            <a:avLst/>
          </a:prstGeom>
          <a:noFill/>
          <a:ln/>
        </p:spPr>
        <p:txBody>
          <a:bodyPr wrap="square" lIns="0" tIns="0" rIns="0" bIns="0" rtlCol="0" anchor="ctr"/>
          <a:lstStyle/>
          <a:p>
            <a:pPr algn="l" indent="0" marL="0">
              <a:buNone/>
            </a:pPr>
            <a:r>
              <a:rPr lang="en-US" sz="900" dirty="0">
                <a:solidFill>
                  <a:srgbClr val="374151"/>
                </a:solidFill>
                <a:latin typeface="Inter" pitchFamily="34" charset="0"/>
                <a:ea typeface="Inter" pitchFamily="34" charset="-122"/>
                <a:cs typeface="Inter" pitchFamily="34" charset="-120"/>
              </a:rPr>
              <a:t>技术优势：</a:t>
            </a:r>
            <a:endParaRPr lang="en-US" sz="900" dirty="0"/>
          </a:p>
        </p:txBody>
      </p:sp>
      <p:sp>
        <p:nvSpPr>
          <p:cNvPr id="37" name="Text 31"/>
          <p:cNvSpPr txBox="1"/>
          <p:nvPr/>
        </p:nvSpPr>
        <p:spPr>
          <a:xfrm>
            <a:off x="4839005" y="4176979"/>
            <a:ext cx="667512" cy="143561"/>
          </a:xfrm>
          <a:prstGeom prst="rect">
            <a:avLst/>
          </a:prstGeom>
          <a:noFill/>
          <a:ln/>
        </p:spPr>
        <p:txBody>
          <a:bodyPr wrap="square" lIns="0" tIns="0" rIns="0" bIns="0" rtlCol="0" anchor="ctr"/>
          <a:lstStyle/>
          <a:p>
            <a:pPr algn="l" indent="0" marL="0">
              <a:buNone/>
            </a:pPr>
            <a:r>
              <a:rPr lang="en-US" sz="900" dirty="0">
                <a:solidFill>
                  <a:srgbClr val="374151"/>
                </a:solidFill>
                <a:latin typeface="Inter" pitchFamily="34" charset="0"/>
                <a:ea typeface="Inter" pitchFamily="34" charset="-122"/>
                <a:cs typeface="Inter" pitchFamily="34" charset="-120"/>
              </a:rPr>
              <a:t>应用场景：</a:t>
            </a:r>
            <a:endParaRPr lang="en-US" sz="900" dirty="0"/>
          </a:p>
        </p:txBody>
      </p:sp>
      <p:sp>
        <p:nvSpPr>
          <p:cNvPr id="38" name="Text 32"/>
          <p:cNvSpPr txBox="1"/>
          <p:nvPr/>
        </p:nvSpPr>
        <p:spPr>
          <a:xfrm>
            <a:off x="5410505" y="2957170"/>
            <a:ext cx="1467612" cy="143561"/>
          </a:xfrm>
          <a:prstGeom prst="rect">
            <a:avLst/>
          </a:prstGeom>
          <a:noFill/>
          <a:ln/>
        </p:spPr>
        <p:txBody>
          <a:bodyPr wrap="square" lIns="0" tIns="0" rIns="0" bIns="0" rtlCol="0" anchor="ctr"/>
          <a:lstStyle/>
          <a:p>
            <a:pPr algn="l" indent="0" marL="0">
              <a:buNone/>
            </a:pPr>
            <a:r>
              <a:rPr lang="en-US" sz="900" dirty="0">
                <a:solidFill>
                  <a:srgbClr val="374151"/>
                </a:solidFill>
                <a:latin typeface="Inter" pitchFamily="34" charset="0"/>
                <a:ea typeface="Inter" pitchFamily="34" charset="-122"/>
                <a:cs typeface="Inter" pitchFamily="34" charset="-120"/>
              </a:rPr>
              <a:t>Power Users、创意工作者</a:t>
            </a:r>
            <a:endParaRPr lang="en-US" sz="900" dirty="0"/>
          </a:p>
        </p:txBody>
      </p:sp>
      <p:sp>
        <p:nvSpPr>
          <p:cNvPr id="39" name="Text 33"/>
          <p:cNvSpPr txBox="1"/>
          <p:nvPr/>
        </p:nvSpPr>
        <p:spPr>
          <a:xfrm>
            <a:off x="5410505" y="3224174"/>
            <a:ext cx="1010412" cy="143561"/>
          </a:xfrm>
          <a:prstGeom prst="rect">
            <a:avLst/>
          </a:prstGeom>
          <a:noFill/>
          <a:ln/>
        </p:spPr>
        <p:txBody>
          <a:bodyPr wrap="square" lIns="0" tIns="0" rIns="0" bIns="0" rtlCol="0" anchor="ctr"/>
          <a:lstStyle/>
          <a:p>
            <a:pPr algn="l" indent="0" marL="0">
              <a:buNone/>
            </a:pPr>
            <a:r>
              <a:rPr lang="en-US" sz="900" dirty="0">
                <a:solidFill>
                  <a:srgbClr val="374151"/>
                </a:solidFill>
                <a:latin typeface="Inter" pitchFamily="34" charset="0"/>
                <a:ea typeface="Inter" pitchFamily="34" charset="-122"/>
                <a:cs typeface="Inter" pitchFamily="34" charset="-120"/>
              </a:rPr>
              <a:t>智能体工作流开发</a:t>
            </a:r>
            <a:endParaRPr lang="en-US" sz="900" dirty="0"/>
          </a:p>
        </p:txBody>
      </p:sp>
      <p:sp>
        <p:nvSpPr>
          <p:cNvPr id="40" name="Text 34"/>
          <p:cNvSpPr txBox="1"/>
          <p:nvPr/>
        </p:nvSpPr>
        <p:spPr>
          <a:xfrm>
            <a:off x="4677156" y="3491179"/>
            <a:ext cx="2619756" cy="295351"/>
          </a:xfrm>
          <a:prstGeom prst="rect">
            <a:avLst/>
          </a:prstGeom>
          <a:noFill/>
          <a:ln/>
        </p:spPr>
        <p:txBody>
          <a:bodyPr wrap="square" lIns="0" tIns="0" rIns="0" bIns="0" rtlCol="0" anchor="ctr"/>
          <a:lstStyle/>
          <a:p>
            <a:pPr algn="l" indent="0" marL="0">
              <a:buNone/>
            </a:pPr>
            <a:r>
              <a:rPr lang="en-US" sz="900" dirty="0">
                <a:solidFill>
                  <a:srgbClr val="374151"/>
                </a:solidFill>
                <a:latin typeface="Inter" pitchFamily="34" charset="0"/>
                <a:ea typeface="Inter" pitchFamily="34" charset="-122"/>
                <a:cs typeface="Inter" pitchFamily="34" charset="-120"/>
              </a:rPr>
              <a:t>Anthropic、OpenAI、Genspark、Manus</a:t>
            </a:r>
            <a:endParaRPr lang="en-US" sz="900" dirty="0"/>
          </a:p>
        </p:txBody>
      </p:sp>
      <p:sp>
        <p:nvSpPr>
          <p:cNvPr id="41" name="Text 35"/>
          <p:cNvSpPr txBox="1"/>
          <p:nvPr/>
        </p:nvSpPr>
        <p:spPr>
          <a:xfrm>
            <a:off x="5410505" y="3909974"/>
            <a:ext cx="553212" cy="143561"/>
          </a:xfrm>
          <a:prstGeom prst="rect">
            <a:avLst/>
          </a:prstGeom>
          <a:noFill/>
          <a:ln/>
        </p:spPr>
        <p:txBody>
          <a:bodyPr wrap="square" lIns="0" tIns="0" rIns="0" bIns="0" rtlCol="0" anchor="ctr"/>
          <a:lstStyle/>
          <a:p>
            <a:pPr algn="l" indent="0" marL="0">
              <a:buNone/>
            </a:pPr>
            <a:r>
              <a:rPr lang="en-US" sz="900" dirty="0">
                <a:solidFill>
                  <a:srgbClr val="374151"/>
                </a:solidFill>
                <a:latin typeface="Inter" pitchFamily="34" charset="0"/>
                <a:ea typeface="Inter" pitchFamily="34" charset="-122"/>
                <a:cs typeface="Inter" pitchFamily="34" charset="-120"/>
              </a:rPr>
              <a:t>场景优化</a:t>
            </a:r>
            <a:endParaRPr lang="en-US" sz="900" dirty="0"/>
          </a:p>
        </p:txBody>
      </p:sp>
      <p:sp>
        <p:nvSpPr>
          <p:cNvPr id="42" name="Text 36"/>
          <p:cNvSpPr txBox="1"/>
          <p:nvPr/>
        </p:nvSpPr>
        <p:spPr>
          <a:xfrm>
            <a:off x="5410505" y="4176979"/>
            <a:ext cx="1467612" cy="143561"/>
          </a:xfrm>
          <a:prstGeom prst="rect">
            <a:avLst/>
          </a:prstGeom>
          <a:noFill/>
          <a:ln/>
        </p:spPr>
        <p:txBody>
          <a:bodyPr wrap="square" lIns="0" tIns="0" rIns="0" bIns="0" rtlCol="0" anchor="ctr"/>
          <a:lstStyle/>
          <a:p>
            <a:pPr algn="l" indent="0" marL="0">
              <a:buNone/>
            </a:pPr>
            <a:r>
              <a:rPr lang="en-US" sz="900" dirty="0">
                <a:solidFill>
                  <a:srgbClr val="374151"/>
                </a:solidFill>
                <a:latin typeface="Inter" pitchFamily="34" charset="0"/>
                <a:ea typeface="Inter" pitchFamily="34" charset="-122"/>
                <a:cs typeface="Inter" pitchFamily="34" charset="-120"/>
              </a:rPr>
              <a:t>定制工作流、创意内容生产</a:t>
            </a:r>
            <a:endParaRPr lang="en-US" sz="900" dirty="0"/>
          </a:p>
        </p:txBody>
      </p:sp>
      <p:sp>
        <p:nvSpPr>
          <p:cNvPr id="43" name="Shape 37"/>
          <p:cNvSpPr/>
          <p:nvPr/>
        </p:nvSpPr>
        <p:spPr>
          <a:xfrm>
            <a:off x="7925105" y="2538374"/>
            <a:ext cx="3200400" cy="1904695"/>
          </a:xfrm>
          <a:prstGeom prst="rect">
            <a:avLst/>
          </a:prstGeom>
          <a:solidFill>
            <a:srgbClr val="F59E0B">
              <a:alpha val="5000"/>
            </a:srgbClr>
          </a:solidFill>
          <a:ln/>
        </p:spPr>
      </p:sp>
      <p:sp>
        <p:nvSpPr>
          <p:cNvPr id="44" name="Shape 38"/>
          <p:cNvSpPr/>
          <p:nvPr/>
        </p:nvSpPr>
        <p:spPr>
          <a:xfrm>
            <a:off x="7925105" y="2538374"/>
            <a:ext cx="28346" cy="1904695"/>
          </a:xfrm>
          <a:prstGeom prst="rect">
            <a:avLst/>
          </a:prstGeom>
          <a:solidFill>
            <a:srgbClr val="F59E0B"/>
          </a:solidFill>
          <a:ln/>
        </p:spPr>
      </p:sp>
      <p:sp>
        <p:nvSpPr>
          <p:cNvPr id="45" name="Text 39"/>
          <p:cNvSpPr txBox="1"/>
          <p:nvPr/>
        </p:nvSpPr>
        <p:spPr>
          <a:xfrm>
            <a:off x="8106156" y="2661818"/>
            <a:ext cx="1043330" cy="162763"/>
          </a:xfrm>
          <a:prstGeom prst="rect">
            <a:avLst/>
          </a:prstGeom>
          <a:noFill/>
          <a:ln/>
        </p:spPr>
        <p:txBody>
          <a:bodyPr wrap="square" lIns="0" tIns="0" rIns="0" bIns="0" rtlCol="0" anchor="ctr"/>
          <a:lstStyle/>
          <a:p>
            <a:pPr algn="l" indent="0" marL="0">
              <a:buNone/>
            </a:pPr>
            <a:r>
              <a:rPr lang="en-US" sz="1000" b="1" dirty="0">
                <a:solidFill>
                  <a:srgbClr val="111827"/>
                </a:solidFill>
                <a:latin typeface="Inter" pitchFamily="34" charset="0"/>
                <a:ea typeface="Inter" pitchFamily="34" charset="-122"/>
                <a:cs typeface="Inter" pitchFamily="34" charset="-120"/>
              </a:rPr>
              <a:t>无代码ADE路径</a:t>
            </a:r>
            <a:endParaRPr lang="en-US" sz="1000" dirty="0"/>
          </a:p>
        </p:txBody>
      </p:sp>
      <p:sp>
        <p:nvSpPr>
          <p:cNvPr id="46" name="Text 40"/>
          <p:cNvSpPr txBox="1"/>
          <p:nvPr/>
        </p:nvSpPr>
        <p:spPr>
          <a:xfrm>
            <a:off x="8268005" y="2957170"/>
            <a:ext cx="667512" cy="143561"/>
          </a:xfrm>
          <a:prstGeom prst="rect">
            <a:avLst/>
          </a:prstGeom>
          <a:noFill/>
          <a:ln/>
        </p:spPr>
        <p:txBody>
          <a:bodyPr wrap="square" lIns="0" tIns="0" rIns="0" bIns="0" rtlCol="0" anchor="ctr"/>
          <a:lstStyle/>
          <a:p>
            <a:pPr algn="l" indent="0" marL="0">
              <a:buNone/>
            </a:pPr>
            <a:r>
              <a:rPr lang="en-US" sz="900" dirty="0">
                <a:solidFill>
                  <a:srgbClr val="374151"/>
                </a:solidFill>
                <a:latin typeface="Inter" pitchFamily="34" charset="0"/>
                <a:ea typeface="Inter" pitchFamily="34" charset="-122"/>
                <a:cs typeface="Inter" pitchFamily="34" charset="-120"/>
              </a:rPr>
              <a:t>面向用户：</a:t>
            </a:r>
            <a:endParaRPr lang="en-US" sz="900" dirty="0"/>
          </a:p>
        </p:txBody>
      </p:sp>
      <p:sp>
        <p:nvSpPr>
          <p:cNvPr id="47" name="Text 41"/>
          <p:cNvSpPr txBox="1"/>
          <p:nvPr/>
        </p:nvSpPr>
        <p:spPr>
          <a:xfrm>
            <a:off x="8268005" y="3224174"/>
            <a:ext cx="667512" cy="143561"/>
          </a:xfrm>
          <a:prstGeom prst="rect">
            <a:avLst/>
          </a:prstGeom>
          <a:noFill/>
          <a:ln/>
        </p:spPr>
        <p:txBody>
          <a:bodyPr wrap="square" lIns="0" tIns="0" rIns="0" bIns="0" rtlCol="0" anchor="ctr"/>
          <a:lstStyle/>
          <a:p>
            <a:pPr algn="l" indent="0" marL="0">
              <a:buNone/>
            </a:pPr>
            <a:r>
              <a:rPr lang="en-US" sz="900" dirty="0">
                <a:solidFill>
                  <a:srgbClr val="374151"/>
                </a:solidFill>
                <a:latin typeface="Inter" pitchFamily="34" charset="0"/>
                <a:ea typeface="Inter" pitchFamily="34" charset="-122"/>
                <a:cs typeface="Inter" pitchFamily="34" charset="-120"/>
              </a:rPr>
              <a:t>开发模式：</a:t>
            </a:r>
            <a:endParaRPr lang="en-US" sz="900" dirty="0"/>
          </a:p>
        </p:txBody>
      </p:sp>
      <p:sp>
        <p:nvSpPr>
          <p:cNvPr id="48" name="Text 42"/>
          <p:cNvSpPr txBox="1"/>
          <p:nvPr/>
        </p:nvSpPr>
        <p:spPr>
          <a:xfrm>
            <a:off x="8268005" y="3491179"/>
            <a:ext cx="667512" cy="143561"/>
          </a:xfrm>
          <a:prstGeom prst="rect">
            <a:avLst/>
          </a:prstGeom>
          <a:noFill/>
          <a:ln/>
        </p:spPr>
        <p:txBody>
          <a:bodyPr wrap="square" lIns="0" tIns="0" rIns="0" bIns="0" rtlCol="0" anchor="ctr"/>
          <a:lstStyle/>
          <a:p>
            <a:pPr algn="l" indent="0" marL="0">
              <a:buNone/>
            </a:pPr>
            <a:r>
              <a:rPr lang="en-US" sz="900" dirty="0">
                <a:solidFill>
                  <a:srgbClr val="374151"/>
                </a:solidFill>
                <a:latin typeface="Inter" pitchFamily="34" charset="0"/>
                <a:ea typeface="Inter" pitchFamily="34" charset="-122"/>
                <a:cs typeface="Inter" pitchFamily="34" charset="-120"/>
              </a:rPr>
              <a:t>代表产品：</a:t>
            </a:r>
            <a:endParaRPr lang="en-US" sz="900" dirty="0"/>
          </a:p>
        </p:txBody>
      </p:sp>
      <p:sp>
        <p:nvSpPr>
          <p:cNvPr id="49" name="Text 43"/>
          <p:cNvSpPr txBox="1"/>
          <p:nvPr/>
        </p:nvSpPr>
        <p:spPr>
          <a:xfrm>
            <a:off x="8268005" y="3757270"/>
            <a:ext cx="667512" cy="143561"/>
          </a:xfrm>
          <a:prstGeom prst="rect">
            <a:avLst/>
          </a:prstGeom>
          <a:noFill/>
          <a:ln/>
        </p:spPr>
        <p:txBody>
          <a:bodyPr wrap="square" lIns="0" tIns="0" rIns="0" bIns="0" rtlCol="0" anchor="ctr"/>
          <a:lstStyle/>
          <a:p>
            <a:pPr algn="l" indent="0" marL="0">
              <a:buNone/>
            </a:pPr>
            <a:r>
              <a:rPr lang="en-US" sz="900" dirty="0">
                <a:solidFill>
                  <a:srgbClr val="374151"/>
                </a:solidFill>
                <a:latin typeface="Inter" pitchFamily="34" charset="0"/>
                <a:ea typeface="Inter" pitchFamily="34" charset="-122"/>
                <a:cs typeface="Inter" pitchFamily="34" charset="-120"/>
              </a:rPr>
              <a:t>技术优势：</a:t>
            </a:r>
            <a:endParaRPr lang="en-US" sz="900" dirty="0"/>
          </a:p>
        </p:txBody>
      </p:sp>
      <p:sp>
        <p:nvSpPr>
          <p:cNvPr id="50" name="Text 44"/>
          <p:cNvSpPr txBox="1"/>
          <p:nvPr/>
        </p:nvSpPr>
        <p:spPr>
          <a:xfrm>
            <a:off x="8268005" y="4024274"/>
            <a:ext cx="667512" cy="143561"/>
          </a:xfrm>
          <a:prstGeom prst="rect">
            <a:avLst/>
          </a:prstGeom>
          <a:noFill/>
          <a:ln/>
        </p:spPr>
        <p:txBody>
          <a:bodyPr wrap="square" lIns="0" tIns="0" rIns="0" bIns="0" rtlCol="0" anchor="ctr"/>
          <a:lstStyle/>
          <a:p>
            <a:pPr algn="l" indent="0" marL="0">
              <a:buNone/>
            </a:pPr>
            <a:r>
              <a:rPr lang="en-US" sz="900" dirty="0">
                <a:solidFill>
                  <a:srgbClr val="374151"/>
                </a:solidFill>
                <a:latin typeface="Inter" pitchFamily="34" charset="0"/>
                <a:ea typeface="Inter" pitchFamily="34" charset="-122"/>
                <a:cs typeface="Inter" pitchFamily="34" charset="-120"/>
              </a:rPr>
              <a:t>应用场景：</a:t>
            </a:r>
            <a:endParaRPr lang="en-US" sz="900" dirty="0"/>
          </a:p>
        </p:txBody>
      </p:sp>
      <p:sp>
        <p:nvSpPr>
          <p:cNvPr id="51" name="Text 45"/>
          <p:cNvSpPr txBox="1"/>
          <p:nvPr/>
        </p:nvSpPr>
        <p:spPr>
          <a:xfrm>
            <a:off x="8839505" y="2957170"/>
            <a:ext cx="1239012" cy="143561"/>
          </a:xfrm>
          <a:prstGeom prst="rect">
            <a:avLst/>
          </a:prstGeom>
          <a:noFill/>
          <a:ln/>
        </p:spPr>
        <p:txBody>
          <a:bodyPr wrap="square" lIns="0" tIns="0" rIns="0" bIns="0" rtlCol="0" anchor="ctr"/>
          <a:lstStyle/>
          <a:p>
            <a:pPr algn="l" indent="0" marL="0">
              <a:buNone/>
            </a:pPr>
            <a:r>
              <a:rPr lang="en-US" sz="900" dirty="0">
                <a:solidFill>
                  <a:srgbClr val="374151"/>
                </a:solidFill>
                <a:latin typeface="Inter" pitchFamily="34" charset="0"/>
                <a:ea typeface="Inter" pitchFamily="34" charset="-122"/>
                <a:cs typeface="Inter" pitchFamily="34" charset="-120"/>
              </a:rPr>
              <a:t>企业用户、流程设计师</a:t>
            </a:r>
            <a:endParaRPr lang="en-US" sz="900" dirty="0"/>
          </a:p>
        </p:txBody>
      </p:sp>
      <p:sp>
        <p:nvSpPr>
          <p:cNvPr id="52" name="Text 46"/>
          <p:cNvSpPr txBox="1"/>
          <p:nvPr/>
        </p:nvSpPr>
        <p:spPr>
          <a:xfrm>
            <a:off x="8839505" y="3224174"/>
            <a:ext cx="1353312" cy="143561"/>
          </a:xfrm>
          <a:prstGeom prst="rect">
            <a:avLst/>
          </a:prstGeom>
          <a:noFill/>
          <a:ln/>
        </p:spPr>
        <p:txBody>
          <a:bodyPr wrap="square" lIns="0" tIns="0" rIns="0" bIns="0" rtlCol="0" anchor="ctr"/>
          <a:lstStyle/>
          <a:p>
            <a:pPr algn="l" indent="0" marL="0">
              <a:buNone/>
            </a:pPr>
            <a:r>
              <a:rPr lang="en-US" sz="900" dirty="0">
                <a:solidFill>
                  <a:srgbClr val="374151"/>
                </a:solidFill>
                <a:latin typeface="Inter" pitchFamily="34" charset="0"/>
                <a:ea typeface="Inter" pitchFamily="34" charset="-122"/>
                <a:cs typeface="Inter" pitchFamily="34" charset="-120"/>
              </a:rPr>
              <a:t>企业工作流的无代码开发</a:t>
            </a:r>
            <a:endParaRPr lang="en-US" sz="900" dirty="0"/>
          </a:p>
        </p:txBody>
      </p:sp>
      <p:sp>
        <p:nvSpPr>
          <p:cNvPr id="53" name="Text 47"/>
          <p:cNvSpPr txBox="1"/>
          <p:nvPr/>
        </p:nvSpPr>
        <p:spPr>
          <a:xfrm>
            <a:off x="8839505" y="3491179"/>
            <a:ext cx="2153412" cy="143561"/>
          </a:xfrm>
          <a:prstGeom prst="rect">
            <a:avLst/>
          </a:prstGeom>
          <a:noFill/>
          <a:ln/>
        </p:spPr>
        <p:txBody>
          <a:bodyPr wrap="square" lIns="0" tIns="0" rIns="0" bIns="0" rtlCol="0" anchor="ctr"/>
          <a:lstStyle/>
          <a:p>
            <a:pPr algn="l" indent="0" marL="0">
              <a:buNone/>
            </a:pPr>
            <a:r>
              <a:rPr lang="en-US" sz="900" dirty="0">
                <a:solidFill>
                  <a:srgbClr val="374151"/>
                </a:solidFill>
                <a:latin typeface="Inter" pitchFamily="34" charset="0"/>
                <a:ea typeface="Inter" pitchFamily="34" charset="-122"/>
                <a:cs typeface="Inter" pitchFamily="34" charset="-120"/>
              </a:rPr>
              <a:t>DIFY、n8n、CrewAI、ComfyUI、Coze</a:t>
            </a:r>
            <a:endParaRPr lang="en-US" sz="900" dirty="0"/>
          </a:p>
        </p:txBody>
      </p:sp>
      <p:sp>
        <p:nvSpPr>
          <p:cNvPr id="54" name="Text 48"/>
          <p:cNvSpPr txBox="1"/>
          <p:nvPr/>
        </p:nvSpPr>
        <p:spPr>
          <a:xfrm>
            <a:off x="8839505" y="3757270"/>
            <a:ext cx="553212" cy="143561"/>
          </a:xfrm>
          <a:prstGeom prst="rect">
            <a:avLst/>
          </a:prstGeom>
          <a:noFill/>
          <a:ln/>
        </p:spPr>
        <p:txBody>
          <a:bodyPr wrap="square" lIns="0" tIns="0" rIns="0" bIns="0" rtlCol="0" anchor="ctr"/>
          <a:lstStyle/>
          <a:p>
            <a:pPr algn="l" indent="0" marL="0">
              <a:buNone/>
            </a:pPr>
            <a:r>
              <a:rPr lang="en-US" sz="900" dirty="0">
                <a:solidFill>
                  <a:srgbClr val="374151"/>
                </a:solidFill>
                <a:latin typeface="Inter" pitchFamily="34" charset="0"/>
                <a:ea typeface="Inter" pitchFamily="34" charset="-122"/>
                <a:cs typeface="Inter" pitchFamily="34" charset="-120"/>
              </a:rPr>
              <a:t>开放智能</a:t>
            </a:r>
            <a:endParaRPr lang="en-US" sz="900" dirty="0"/>
          </a:p>
        </p:txBody>
      </p:sp>
      <p:sp>
        <p:nvSpPr>
          <p:cNvPr id="55" name="Text 49"/>
          <p:cNvSpPr txBox="1"/>
          <p:nvPr/>
        </p:nvSpPr>
        <p:spPr>
          <a:xfrm>
            <a:off x="8839505" y="4024274"/>
            <a:ext cx="1467612" cy="143561"/>
          </a:xfrm>
          <a:prstGeom prst="rect">
            <a:avLst/>
          </a:prstGeom>
          <a:noFill/>
          <a:ln/>
        </p:spPr>
        <p:txBody>
          <a:bodyPr wrap="square" lIns="0" tIns="0" rIns="0" bIns="0" rtlCol="0" anchor="ctr"/>
          <a:lstStyle/>
          <a:p>
            <a:pPr algn="l" indent="0" marL="0">
              <a:buNone/>
            </a:pPr>
            <a:r>
              <a:rPr lang="en-US" sz="900" dirty="0">
                <a:solidFill>
                  <a:srgbClr val="374151"/>
                </a:solidFill>
                <a:latin typeface="Inter" pitchFamily="34" charset="0"/>
                <a:ea typeface="Inter" pitchFamily="34" charset="-122"/>
                <a:cs typeface="Inter" pitchFamily="34" charset="-120"/>
              </a:rPr>
              <a:t>业务流程自动化、企业智能</a:t>
            </a:r>
            <a:endParaRPr lang="en-US" sz="900" dirty="0"/>
          </a:p>
        </p:txBody>
      </p:sp>
      <p:sp>
        <p:nvSpPr>
          <p:cNvPr id="56" name="Shape 50"/>
          <p:cNvSpPr/>
          <p:nvPr/>
        </p:nvSpPr>
        <p:spPr>
          <a:xfrm>
            <a:off x="1067105" y="4748479"/>
            <a:ext cx="10058400" cy="1047902"/>
          </a:xfrm>
          <a:prstGeom prst="roundRect">
            <a:avLst>
              <a:gd name="adj" fmla="val 6346"/>
            </a:avLst>
          </a:prstGeom>
          <a:solidFill>
            <a:srgbClr val="F9FAFB"/>
          </a:solidFill>
          <a:ln w="12700">
            <a:solidFill>
              <a:srgbClr val="E5E7EB"/>
            </a:solidFill>
            <a:prstDash val="solid"/>
          </a:ln>
        </p:spPr>
      </p:sp>
      <p:sp>
        <p:nvSpPr>
          <p:cNvPr id="57" name="Text 51"/>
          <p:cNvSpPr txBox="1"/>
          <p:nvPr/>
        </p:nvSpPr>
        <p:spPr>
          <a:xfrm>
            <a:off x="1228954" y="4910328"/>
            <a:ext cx="1353312" cy="143561"/>
          </a:xfrm>
          <a:prstGeom prst="rect">
            <a:avLst/>
          </a:prstGeom>
          <a:noFill/>
          <a:ln/>
        </p:spPr>
        <p:txBody>
          <a:bodyPr wrap="square" lIns="0" tIns="0" rIns="0" bIns="0" rtlCol="0" anchor="ctr"/>
          <a:lstStyle/>
          <a:p>
            <a:pPr algn="l" indent="0" marL="0">
              <a:buNone/>
            </a:pPr>
            <a:r>
              <a:rPr lang="en-US" sz="900" b="1" dirty="0">
                <a:solidFill>
                  <a:srgbClr val="374151"/>
                </a:solidFill>
                <a:latin typeface="Inter" pitchFamily="34" charset="0"/>
                <a:ea typeface="Inter" pitchFamily="34" charset="-122"/>
                <a:cs typeface="Inter" pitchFamily="34" charset="-120"/>
              </a:rPr>
              <a:t>不同需求驱动的技术路径</a:t>
            </a:r>
            <a:endParaRPr lang="en-US" sz="900" dirty="0"/>
          </a:p>
        </p:txBody>
      </p:sp>
      <p:sp>
        <p:nvSpPr>
          <p:cNvPr id="58" name="Text 52"/>
          <p:cNvSpPr txBox="1"/>
          <p:nvPr/>
        </p:nvSpPr>
        <p:spPr>
          <a:xfrm>
            <a:off x="1228954" y="5138928"/>
            <a:ext cx="896112" cy="143561"/>
          </a:xfrm>
          <a:prstGeom prst="rect">
            <a:avLst/>
          </a:prstGeom>
          <a:noFill/>
          <a:ln/>
        </p:spPr>
        <p:txBody>
          <a:bodyPr wrap="square" lIns="0" tIns="0" rIns="0" bIns="0" rtlCol="0" anchor="ctr"/>
          <a:lstStyle/>
          <a:p>
            <a:pPr algn="l" indent="0" marL="0">
              <a:buNone/>
            </a:pPr>
            <a:r>
              <a:rPr lang="en-US" sz="900" dirty="0">
                <a:solidFill>
                  <a:srgbClr val="2563EB"/>
                </a:solidFill>
                <a:latin typeface="Inter" pitchFamily="34" charset="0"/>
                <a:ea typeface="Inter" pitchFamily="34" charset="-122"/>
                <a:cs typeface="Inter" pitchFamily="34" charset="-120"/>
              </a:rPr>
              <a:t>开发者体验需求</a:t>
            </a:r>
            <a:endParaRPr lang="en-US" sz="900" dirty="0"/>
          </a:p>
        </p:txBody>
      </p:sp>
      <p:sp>
        <p:nvSpPr>
          <p:cNvPr id="59" name="Text 53"/>
          <p:cNvSpPr txBox="1"/>
          <p:nvPr/>
        </p:nvSpPr>
        <p:spPr>
          <a:xfrm>
            <a:off x="1228954" y="5329123"/>
            <a:ext cx="3134563" cy="29535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代码优先、IDE集成、版本控制、团队协作，强调开发效率与专业控制</a:t>
            </a:r>
            <a:endParaRPr lang="en-US" sz="900" dirty="0"/>
          </a:p>
        </p:txBody>
      </p:sp>
      <p:sp>
        <p:nvSpPr>
          <p:cNvPr id="60" name="Text 54"/>
          <p:cNvSpPr txBox="1"/>
          <p:nvPr/>
        </p:nvSpPr>
        <p:spPr>
          <a:xfrm>
            <a:off x="4524451" y="5329123"/>
            <a:ext cx="3182112" cy="29535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灵活构建、直观控制、组件复用，专注创意表达与复杂问题解决</a:t>
            </a:r>
            <a:endParaRPr lang="en-US" sz="900" dirty="0"/>
          </a:p>
        </p:txBody>
      </p:sp>
      <p:sp>
        <p:nvSpPr>
          <p:cNvPr id="61" name="Text 55"/>
          <p:cNvSpPr txBox="1"/>
          <p:nvPr/>
        </p:nvSpPr>
        <p:spPr>
          <a:xfrm>
            <a:off x="7819949" y="5329123"/>
            <a:ext cx="3182112" cy="29535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无代码接入、流程可视化、系统集成、安全合规，强调易用性与业务价值</a:t>
            </a:r>
            <a:endParaRPr lang="en-US" sz="900" dirty="0"/>
          </a:p>
        </p:txBody>
      </p:sp>
      <p:sp>
        <p:nvSpPr>
          <p:cNvPr id="62" name="Text 56"/>
          <p:cNvSpPr txBox="1"/>
          <p:nvPr/>
        </p:nvSpPr>
        <p:spPr>
          <a:xfrm>
            <a:off x="4524451" y="5138928"/>
            <a:ext cx="781812" cy="143561"/>
          </a:xfrm>
          <a:prstGeom prst="rect">
            <a:avLst/>
          </a:prstGeom>
          <a:noFill/>
          <a:ln/>
        </p:spPr>
        <p:txBody>
          <a:bodyPr wrap="square" lIns="0" tIns="0" rIns="0" bIns="0" rtlCol="0" anchor="ctr"/>
          <a:lstStyle/>
          <a:p>
            <a:pPr algn="l" indent="0" marL="0">
              <a:buNone/>
            </a:pPr>
            <a:r>
              <a:rPr lang="en-US" sz="900" dirty="0">
                <a:solidFill>
                  <a:srgbClr val="7C3AED"/>
                </a:solidFill>
                <a:latin typeface="Inter" pitchFamily="34" charset="0"/>
                <a:ea typeface="Inter" pitchFamily="34" charset="-122"/>
                <a:cs typeface="Inter" pitchFamily="34" charset="-120"/>
              </a:rPr>
              <a:t>高级用户需求</a:t>
            </a:r>
            <a:endParaRPr lang="en-US" sz="900" dirty="0"/>
          </a:p>
        </p:txBody>
      </p:sp>
      <p:sp>
        <p:nvSpPr>
          <p:cNvPr id="63" name="Text 57"/>
          <p:cNvSpPr txBox="1"/>
          <p:nvPr/>
        </p:nvSpPr>
        <p:spPr>
          <a:xfrm>
            <a:off x="7819949" y="5138928"/>
            <a:ext cx="781812" cy="143561"/>
          </a:xfrm>
          <a:prstGeom prst="rect">
            <a:avLst/>
          </a:prstGeom>
          <a:noFill/>
          <a:ln/>
        </p:spPr>
        <p:txBody>
          <a:bodyPr wrap="square" lIns="0" tIns="0" rIns="0" bIns="0" rtlCol="0" anchor="ctr"/>
          <a:lstStyle/>
          <a:p>
            <a:pPr algn="l" indent="0" marL="0">
              <a:buNone/>
            </a:pPr>
            <a:r>
              <a:rPr lang="en-US" sz="900" dirty="0">
                <a:solidFill>
                  <a:srgbClr val="111827"/>
                </a:solidFill>
                <a:latin typeface="Inter" pitchFamily="34" charset="0"/>
                <a:ea typeface="Inter" pitchFamily="34" charset="-122"/>
                <a:cs typeface="Inter" pitchFamily="34" charset="-120"/>
              </a:rPr>
              <a:t>企业流程需求</a:t>
            </a:r>
            <a:endParaRPr lang="en-US" sz="900" dirty="0"/>
          </a:p>
        </p:txBody>
      </p:sp>
      <p:sp>
        <p:nvSpPr>
          <p:cNvPr id="64" name="Shape 58"/>
          <p:cNvSpPr/>
          <p:nvPr/>
        </p:nvSpPr>
        <p:spPr>
          <a:xfrm>
            <a:off x="1067105" y="5948172"/>
            <a:ext cx="10058400" cy="743407"/>
          </a:xfrm>
          <a:prstGeom prst="roundRect">
            <a:avLst>
              <a:gd name="adj" fmla="val 12616"/>
            </a:avLst>
          </a:prstGeom>
          <a:solidFill>
            <a:srgbClr val="EFF6FF"/>
          </a:solidFill>
          <a:ln w="12700">
            <a:solidFill>
              <a:srgbClr val="DBEAFE"/>
            </a:solidFill>
            <a:prstDash val="solid"/>
          </a:ln>
        </p:spPr>
      </p:sp>
      <p:sp>
        <p:nvSpPr>
          <p:cNvPr id="65" name="Text 59"/>
          <p:cNvSpPr txBox="1"/>
          <p:nvPr/>
        </p:nvSpPr>
        <p:spPr>
          <a:xfrm>
            <a:off x="1190549" y="6072530"/>
            <a:ext cx="1124712" cy="143561"/>
          </a:xfrm>
          <a:prstGeom prst="rect">
            <a:avLst/>
          </a:prstGeom>
          <a:noFill/>
          <a:ln/>
        </p:spPr>
        <p:txBody>
          <a:bodyPr wrap="square" lIns="0" tIns="0" rIns="0" bIns="0" rtlCol="0" anchor="ctr"/>
          <a:lstStyle/>
          <a:p>
            <a:pPr algn="l" indent="0" marL="0">
              <a:buNone/>
            </a:pPr>
            <a:r>
              <a:rPr lang="en-US" sz="900" b="1" dirty="0">
                <a:solidFill>
                  <a:srgbClr val="1D4ED8"/>
                </a:solidFill>
                <a:latin typeface="Inter" pitchFamily="34" charset="0"/>
                <a:ea typeface="Inter" pitchFamily="34" charset="-122"/>
                <a:cs typeface="Inter" pitchFamily="34" charset="-120"/>
              </a:rPr>
              <a:t>技术趋势与市场展望</a:t>
            </a:r>
            <a:endParaRPr lang="en-US" sz="900" dirty="0"/>
          </a:p>
        </p:txBody>
      </p:sp>
      <p:sp>
        <p:nvSpPr>
          <p:cNvPr id="66" name="Text 60"/>
          <p:cNvSpPr txBox="1"/>
          <p:nvPr/>
        </p:nvSpPr>
        <p:spPr>
          <a:xfrm>
            <a:off x="1190549" y="6262726"/>
            <a:ext cx="9801454" cy="295351"/>
          </a:xfrm>
          <a:prstGeom prst="rect">
            <a:avLst/>
          </a:prstGeom>
          <a:noFill/>
          <a:ln/>
        </p:spPr>
        <p:txBody>
          <a:bodyPr wrap="square" lIns="0" tIns="0" rIns="0" bIns="0" rtlCol="0" anchor="ctr"/>
          <a:lstStyle/>
          <a:p>
            <a:pPr algn="l" indent="0" marL="0">
              <a:buNone/>
            </a:pPr>
            <a:r>
              <a:rPr lang="en-US" sz="900" dirty="0">
                <a:solidFill>
                  <a:srgbClr val="374151"/>
                </a:solidFill>
                <a:latin typeface="Inter" pitchFamily="34" charset="0"/>
                <a:ea typeface="Inter" pitchFamily="34" charset="-122"/>
                <a:cs typeface="Inter" pitchFamily="34" charset="-120"/>
              </a:rPr>
              <a:t>这三种开发路径相互补充而非替代关系，由不同的用户需求和应用场景驱动发展。未来将看到更多路径间的融合与互操作性增强，构建更完整的AI开发生态系统。关键技术突破集中在模型与工具链整合、垂直场景优化以及企业级定制化能力方面。</a:t>
            </a:r>
            <a:endParaRPr lang="en-US" sz="900" dirty="0"/>
          </a:p>
        </p:txBody>
      </p:sp>
      <p:sp>
        <p:nvSpPr>
          <p:cNvPr id="67" name="Shape 61"/>
          <p:cNvSpPr/>
          <p:nvPr/>
        </p:nvSpPr>
        <p:spPr>
          <a:xfrm>
            <a:off x="1429207" y="1714500"/>
            <a:ext cx="57607" cy="57607"/>
          </a:xfrm>
          <a:prstGeom prst="ellipse">
            <a:avLst/>
          </a:prstGeom>
          <a:solidFill>
            <a:srgbClr val="3B82F6"/>
          </a:solidFill>
          <a:ln/>
        </p:spPr>
      </p:sp>
      <p:sp>
        <p:nvSpPr>
          <p:cNvPr id="68" name="Shape 62"/>
          <p:cNvSpPr/>
          <p:nvPr/>
        </p:nvSpPr>
        <p:spPr>
          <a:xfrm>
            <a:off x="1904695" y="2095805"/>
            <a:ext cx="57607" cy="57607"/>
          </a:xfrm>
          <a:prstGeom prst="ellipse">
            <a:avLst/>
          </a:prstGeom>
          <a:solidFill>
            <a:srgbClr val="3B82F6"/>
          </a:solidFill>
          <a:ln/>
        </p:spPr>
      </p:sp>
      <p:sp>
        <p:nvSpPr>
          <p:cNvPr id="69" name="Shape 63"/>
          <p:cNvSpPr/>
          <p:nvPr/>
        </p:nvSpPr>
        <p:spPr>
          <a:xfrm>
            <a:off x="1333195" y="2476195"/>
            <a:ext cx="57607" cy="57607"/>
          </a:xfrm>
          <a:prstGeom prst="ellipse">
            <a:avLst/>
          </a:prstGeom>
          <a:solidFill>
            <a:srgbClr val="3B82F6"/>
          </a:solidFill>
          <a:ln/>
        </p:spPr>
      </p:sp>
      <p:sp>
        <p:nvSpPr>
          <p:cNvPr id="70" name="Shape 64"/>
          <p:cNvSpPr/>
          <p:nvPr/>
        </p:nvSpPr>
        <p:spPr>
          <a:xfrm>
            <a:off x="1444752" y="1861718"/>
            <a:ext cx="476402" cy="9144"/>
          </a:xfrm>
          <a:prstGeom prst="rect">
            <a:avLst/>
          </a:prstGeom>
          <a:solidFill>
            <a:srgbClr val="3B82F6">
              <a:alpha val="20000"/>
            </a:srgbClr>
          </a:solidFill>
          <a:ln/>
        </p:spPr>
      </p:sp>
      <p:sp>
        <p:nvSpPr>
          <p:cNvPr id="71" name="Shape 65"/>
          <p:cNvSpPr/>
          <p:nvPr/>
        </p:nvSpPr>
        <p:spPr>
          <a:xfrm>
            <a:off x="1837944" y="1940357"/>
            <a:ext cx="571500" cy="9144"/>
          </a:xfrm>
          <a:prstGeom prst="rect">
            <a:avLst/>
          </a:prstGeom>
          <a:solidFill>
            <a:srgbClr val="3B82F6">
              <a:alpha val="20000"/>
            </a:srgbClr>
          </a:solidFill>
          <a:ln/>
        </p:spPr>
      </p:sp>
      <p:sp>
        <p:nvSpPr>
          <p:cNvPr id="72" name="Text 66"/>
          <p:cNvSpPr txBox="1"/>
          <p:nvPr/>
        </p:nvSpPr>
        <p:spPr>
          <a:xfrm>
            <a:off x="1067105" y="466344"/>
            <a:ext cx="2638958" cy="277063"/>
          </a:xfrm>
          <a:prstGeom prst="rect">
            <a:avLst/>
          </a:prstGeom>
          <a:noFill/>
          <a:ln/>
        </p:spPr>
        <p:txBody>
          <a:bodyPr wrap="square" lIns="0" tIns="0" rIns="0" bIns="0" rtlCol="0" anchor="ctr"/>
          <a:lstStyle/>
          <a:p>
            <a:pPr algn="l" indent="0" marL="0">
              <a:buNone/>
            </a:pPr>
            <a:r>
              <a:rPr lang="en-US" sz="1800" b="1" dirty="0">
                <a:solidFill>
                  <a:srgbClr val="1E40AF"/>
                </a:solidFill>
                <a:latin typeface="Inter" pitchFamily="34" charset="0"/>
                <a:ea typeface="Inter" pitchFamily="34" charset="-122"/>
                <a:cs typeface="Inter" pitchFamily="34" charset="-120"/>
              </a:rPr>
              <a:t>AI Coding三种开发路径</a:t>
            </a:r>
            <a:endParaRPr lang="en-US" sz="18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sp>
        <p:nvSpPr>
          <p:cNvPr id="2" name="Shape 0"/>
          <p:cNvSpPr/>
          <p:nvPr/>
        </p:nvSpPr>
        <p:spPr>
          <a:xfrm>
            <a:off x="0" y="0"/>
            <a:ext cx="12191695" cy="6858000"/>
          </a:xfrm>
          <a:prstGeom prst="rect">
            <a:avLst/>
          </a:prstGeom>
          <a:solidFill>
            <a:srgbClr val="F9FAFB"/>
          </a:solidFill>
          <a:ln/>
        </p:spPr>
      </p:sp>
      <p:pic>
        <p:nvPicPr>
          <p:cNvPr id="3" name="Image 0" descr="preencoded.png">    </p:cNvPr>
          <p:cNvPicPr>
            <a:picLocks noChangeAspect="1"/>
          </p:cNvPicPr>
          <p:nvPr/>
        </p:nvPicPr>
        <p:blipFill>
          <a:blip r:embed="rId1">
            <a:alphaModFix amt="4000"/>
          </a:blip>
          <a:srcRect l="-5" r="-5" t="0" b="0"/>
          <a:stretch/>
        </p:blipFill>
        <p:spPr>
          <a:xfrm>
            <a:off x="9239098" y="571500"/>
            <a:ext cx="2381098" cy="1904695"/>
          </a:xfrm>
          <a:prstGeom prst="rect">
            <a:avLst/>
          </a:prstGeom>
        </p:spPr>
      </p:pic>
      <p:sp>
        <p:nvSpPr>
          <p:cNvPr id="4" name="Shape 1"/>
          <p:cNvSpPr/>
          <p:nvPr/>
        </p:nvSpPr>
        <p:spPr>
          <a:xfrm>
            <a:off x="914400" y="800100"/>
            <a:ext cx="571500" cy="28346"/>
          </a:xfrm>
          <a:prstGeom prst="rect">
            <a:avLst/>
          </a:prstGeom>
          <a:solidFill>
            <a:srgbClr val="2563EB"/>
          </a:solidFill>
          <a:ln/>
        </p:spPr>
      </p:sp>
      <p:sp>
        <p:nvSpPr>
          <p:cNvPr id="5" name="Text 2"/>
          <p:cNvSpPr txBox="1"/>
          <p:nvPr/>
        </p:nvSpPr>
        <p:spPr>
          <a:xfrm>
            <a:off x="914400" y="952805"/>
            <a:ext cx="4053535"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软件开发生命周期各环节的智能化转型与新一代Agentic公司全景图</a:t>
            </a:r>
            <a:endParaRPr lang="en-US" sz="1000" dirty="0"/>
          </a:p>
        </p:txBody>
      </p:sp>
      <p:sp>
        <p:nvSpPr>
          <p:cNvPr id="6" name="Shape 3"/>
          <p:cNvSpPr/>
          <p:nvPr/>
        </p:nvSpPr>
        <p:spPr>
          <a:xfrm>
            <a:off x="914400" y="1285646"/>
            <a:ext cx="3353105" cy="352044"/>
          </a:xfrm>
          <a:prstGeom prst="rect">
            <a:avLst/>
          </a:prstGeom>
          <a:solidFill>
            <a:srgbClr val="4F46E5"/>
          </a:solidFill>
          <a:ln/>
        </p:spPr>
      </p:sp>
      <p:pic>
        <p:nvPicPr>
          <p:cNvPr id="7" name="Image 1" descr="preencoded.png">    </p:cNvPr>
          <p:cNvPicPr>
            <a:picLocks noChangeAspect="1"/>
          </p:cNvPicPr>
          <p:nvPr/>
        </p:nvPicPr>
        <p:blipFill>
          <a:blip r:embed="rId2"/>
          <a:srcRect l="-2512" r="-2512" t="0" b="0"/>
          <a:stretch/>
        </p:blipFill>
        <p:spPr>
          <a:xfrm>
            <a:off x="1028700" y="1395374"/>
            <a:ext cx="105156" cy="133502"/>
          </a:xfrm>
          <a:prstGeom prst="rect">
            <a:avLst/>
          </a:prstGeom>
        </p:spPr>
      </p:pic>
      <p:sp>
        <p:nvSpPr>
          <p:cNvPr id="8" name="Text 4"/>
          <p:cNvSpPr txBox="1"/>
          <p:nvPr/>
        </p:nvSpPr>
        <p:spPr>
          <a:xfrm>
            <a:off x="1209751" y="1380744"/>
            <a:ext cx="1662379" cy="162763"/>
          </a:xfrm>
          <a:prstGeom prst="rect">
            <a:avLst/>
          </a:prstGeom>
          <a:noFill/>
          <a:ln/>
        </p:spPr>
        <p:txBody>
          <a:bodyPr wrap="square" lIns="0" tIns="0" rIns="0" bIns="0" rtlCol="0" anchor="ctr"/>
          <a:lstStyle/>
          <a:p>
            <a:pPr algn="l" indent="0" marL="0">
              <a:buNone/>
            </a:pPr>
            <a:r>
              <a:rPr lang="en-US" sz="1000" b="1" dirty="0">
                <a:solidFill>
                  <a:srgbClr val="FFFFFF"/>
                </a:solidFill>
                <a:latin typeface="Inter" pitchFamily="34" charset="0"/>
                <a:ea typeface="Inter" pitchFamily="34" charset="-122"/>
                <a:cs typeface="Inter" pitchFamily="34" charset="-120"/>
              </a:rPr>
              <a:t>需求分析 - Requirements</a:t>
            </a:r>
            <a:endParaRPr lang="en-US" sz="1000" dirty="0"/>
          </a:p>
        </p:txBody>
      </p:sp>
      <p:sp>
        <p:nvSpPr>
          <p:cNvPr id="9" name="Shape 5"/>
          <p:cNvSpPr/>
          <p:nvPr/>
        </p:nvSpPr>
        <p:spPr>
          <a:xfrm>
            <a:off x="914400" y="1638605"/>
            <a:ext cx="3353105" cy="2600554"/>
          </a:xfrm>
          <a:prstGeom prst="rect">
            <a:avLst/>
          </a:prstGeom>
          <a:solidFill>
            <a:srgbClr val="FFFFFF"/>
          </a:solidFill>
          <a:ln/>
        </p:spPr>
      </p:sp>
      <p:sp>
        <p:nvSpPr>
          <p:cNvPr id="10" name="Shape 6"/>
          <p:cNvSpPr/>
          <p:nvPr/>
        </p:nvSpPr>
        <p:spPr>
          <a:xfrm>
            <a:off x="4419295" y="1638605"/>
            <a:ext cx="3353105" cy="2600554"/>
          </a:xfrm>
          <a:prstGeom prst="rect">
            <a:avLst/>
          </a:prstGeom>
          <a:solidFill>
            <a:srgbClr val="FFFFFF"/>
          </a:solidFill>
          <a:ln/>
        </p:spPr>
      </p:sp>
      <p:sp>
        <p:nvSpPr>
          <p:cNvPr id="11" name="Shape 7"/>
          <p:cNvSpPr/>
          <p:nvPr/>
        </p:nvSpPr>
        <p:spPr>
          <a:xfrm>
            <a:off x="7925105" y="1638605"/>
            <a:ext cx="3353105" cy="2600554"/>
          </a:xfrm>
          <a:prstGeom prst="rect">
            <a:avLst/>
          </a:prstGeom>
          <a:solidFill>
            <a:srgbClr val="FFFFFF"/>
          </a:solidFill>
          <a:ln/>
        </p:spPr>
      </p:sp>
      <p:sp>
        <p:nvSpPr>
          <p:cNvPr id="12" name="Shape 8"/>
          <p:cNvSpPr/>
          <p:nvPr/>
        </p:nvSpPr>
        <p:spPr>
          <a:xfrm>
            <a:off x="4419295" y="4390949"/>
            <a:ext cx="3353105" cy="2200046"/>
          </a:xfrm>
          <a:prstGeom prst="rect">
            <a:avLst/>
          </a:prstGeom>
          <a:solidFill>
            <a:srgbClr val="FFFFFF"/>
          </a:solidFill>
          <a:ln/>
        </p:spPr>
      </p:sp>
      <p:sp>
        <p:nvSpPr>
          <p:cNvPr id="13" name="Text 9"/>
          <p:cNvSpPr txBox="1"/>
          <p:nvPr/>
        </p:nvSpPr>
        <p:spPr>
          <a:xfrm>
            <a:off x="1028700" y="1790395"/>
            <a:ext cx="886054" cy="143561"/>
          </a:xfrm>
          <a:prstGeom prst="rect">
            <a:avLst/>
          </a:prstGeom>
          <a:noFill/>
          <a:ln/>
        </p:spPr>
        <p:txBody>
          <a:bodyPr wrap="square" lIns="0" tIns="0" rIns="0" bIns="0" rtlCol="0" anchor="ctr"/>
          <a:lstStyle/>
          <a:p>
            <a:pPr algn="l" indent="0" marL="0">
              <a:buNone/>
            </a:pPr>
            <a:r>
              <a:rPr lang="en-US" sz="900" dirty="0">
                <a:solidFill>
                  <a:srgbClr val="111827"/>
                </a:solidFill>
                <a:latin typeface="Inter" pitchFamily="34" charset="0"/>
                <a:ea typeface="Inter" pitchFamily="34" charset="-122"/>
                <a:cs typeface="Inter" pitchFamily="34" charset="-120"/>
              </a:rPr>
              <a:t>Agentic化核心:</a:t>
            </a:r>
            <a:endParaRPr lang="en-US" sz="900" dirty="0"/>
          </a:p>
        </p:txBody>
      </p:sp>
      <p:sp>
        <p:nvSpPr>
          <p:cNvPr id="14" name="Text 10"/>
          <p:cNvSpPr txBox="1"/>
          <p:nvPr/>
        </p:nvSpPr>
        <p:spPr>
          <a:xfrm>
            <a:off x="1028700" y="2438705"/>
            <a:ext cx="810158" cy="143561"/>
          </a:xfrm>
          <a:prstGeom prst="rect">
            <a:avLst/>
          </a:prstGeom>
          <a:noFill/>
          <a:ln/>
        </p:spPr>
        <p:txBody>
          <a:bodyPr wrap="square" lIns="0" tIns="0" rIns="0" bIns="0" rtlCol="0" anchor="ctr"/>
          <a:lstStyle/>
          <a:p>
            <a:pPr algn="l" indent="0" marL="0">
              <a:buNone/>
            </a:pPr>
            <a:r>
              <a:rPr lang="en-US" sz="900" dirty="0">
                <a:solidFill>
                  <a:srgbClr val="111827"/>
                </a:solidFill>
                <a:latin typeface="Inter" pitchFamily="34" charset="0"/>
                <a:ea typeface="Inter" pitchFamily="34" charset="-122"/>
                <a:cs typeface="Inter" pitchFamily="34" charset="-120"/>
              </a:rPr>
              <a:t>关键技术转变:</a:t>
            </a:r>
            <a:endParaRPr lang="en-US" sz="900" dirty="0"/>
          </a:p>
        </p:txBody>
      </p:sp>
      <p:sp>
        <p:nvSpPr>
          <p:cNvPr id="15" name="Text 11"/>
          <p:cNvSpPr txBox="1"/>
          <p:nvPr/>
        </p:nvSpPr>
        <p:spPr>
          <a:xfrm>
            <a:off x="1028700" y="3086100"/>
            <a:ext cx="695858" cy="143561"/>
          </a:xfrm>
          <a:prstGeom prst="rect">
            <a:avLst/>
          </a:prstGeom>
          <a:noFill/>
          <a:ln/>
        </p:spPr>
        <p:txBody>
          <a:bodyPr wrap="square" lIns="0" tIns="0" rIns="0" bIns="0" rtlCol="0" anchor="ctr"/>
          <a:lstStyle/>
          <a:p>
            <a:pPr algn="l" indent="0" marL="0">
              <a:buNone/>
            </a:pPr>
            <a:r>
              <a:rPr lang="en-US" sz="900" dirty="0">
                <a:solidFill>
                  <a:srgbClr val="111827"/>
                </a:solidFill>
                <a:latin typeface="Inter" pitchFamily="34" charset="0"/>
                <a:ea typeface="Inter" pitchFamily="34" charset="-122"/>
                <a:cs typeface="Inter" pitchFamily="34" charset="-120"/>
              </a:rPr>
              <a:t>代表性产品:</a:t>
            </a:r>
            <a:endParaRPr lang="en-US" sz="900" dirty="0"/>
          </a:p>
        </p:txBody>
      </p:sp>
      <p:sp>
        <p:nvSpPr>
          <p:cNvPr id="16" name="Text 12"/>
          <p:cNvSpPr txBox="1"/>
          <p:nvPr/>
        </p:nvSpPr>
        <p:spPr>
          <a:xfrm>
            <a:off x="4533595" y="1790395"/>
            <a:ext cx="886054" cy="143561"/>
          </a:xfrm>
          <a:prstGeom prst="rect">
            <a:avLst/>
          </a:prstGeom>
          <a:noFill/>
          <a:ln/>
        </p:spPr>
        <p:txBody>
          <a:bodyPr wrap="square" lIns="0" tIns="0" rIns="0" bIns="0" rtlCol="0" anchor="ctr"/>
          <a:lstStyle/>
          <a:p>
            <a:pPr algn="l" indent="0" marL="0">
              <a:buNone/>
            </a:pPr>
            <a:r>
              <a:rPr lang="en-US" sz="900" dirty="0">
                <a:solidFill>
                  <a:srgbClr val="111827"/>
                </a:solidFill>
                <a:latin typeface="Inter" pitchFamily="34" charset="0"/>
                <a:ea typeface="Inter" pitchFamily="34" charset="-122"/>
                <a:cs typeface="Inter" pitchFamily="34" charset="-120"/>
              </a:rPr>
              <a:t>Agentic化核心:</a:t>
            </a:r>
            <a:endParaRPr lang="en-US" sz="900" dirty="0"/>
          </a:p>
        </p:txBody>
      </p:sp>
      <p:sp>
        <p:nvSpPr>
          <p:cNvPr id="17" name="Text 13"/>
          <p:cNvSpPr txBox="1"/>
          <p:nvPr/>
        </p:nvSpPr>
        <p:spPr>
          <a:xfrm>
            <a:off x="4533595" y="2438705"/>
            <a:ext cx="810158" cy="143561"/>
          </a:xfrm>
          <a:prstGeom prst="rect">
            <a:avLst/>
          </a:prstGeom>
          <a:noFill/>
          <a:ln/>
        </p:spPr>
        <p:txBody>
          <a:bodyPr wrap="square" lIns="0" tIns="0" rIns="0" bIns="0" rtlCol="0" anchor="ctr"/>
          <a:lstStyle/>
          <a:p>
            <a:pPr algn="l" indent="0" marL="0">
              <a:buNone/>
            </a:pPr>
            <a:r>
              <a:rPr lang="en-US" sz="900" dirty="0">
                <a:solidFill>
                  <a:srgbClr val="111827"/>
                </a:solidFill>
                <a:latin typeface="Inter" pitchFamily="34" charset="0"/>
                <a:ea typeface="Inter" pitchFamily="34" charset="-122"/>
                <a:cs typeface="Inter" pitchFamily="34" charset="-120"/>
              </a:rPr>
              <a:t>关键技术转变:</a:t>
            </a:r>
            <a:endParaRPr lang="en-US" sz="900" dirty="0"/>
          </a:p>
        </p:txBody>
      </p:sp>
      <p:sp>
        <p:nvSpPr>
          <p:cNvPr id="18" name="Text 14"/>
          <p:cNvSpPr txBox="1"/>
          <p:nvPr/>
        </p:nvSpPr>
        <p:spPr>
          <a:xfrm>
            <a:off x="4533595" y="2933395"/>
            <a:ext cx="695858" cy="143561"/>
          </a:xfrm>
          <a:prstGeom prst="rect">
            <a:avLst/>
          </a:prstGeom>
          <a:noFill/>
          <a:ln/>
        </p:spPr>
        <p:txBody>
          <a:bodyPr wrap="square" lIns="0" tIns="0" rIns="0" bIns="0" rtlCol="0" anchor="ctr"/>
          <a:lstStyle/>
          <a:p>
            <a:pPr algn="l" indent="0" marL="0">
              <a:buNone/>
            </a:pPr>
            <a:r>
              <a:rPr lang="en-US" sz="900" dirty="0">
                <a:solidFill>
                  <a:srgbClr val="111827"/>
                </a:solidFill>
                <a:latin typeface="Inter" pitchFamily="34" charset="0"/>
                <a:ea typeface="Inter" pitchFamily="34" charset="-122"/>
                <a:cs typeface="Inter" pitchFamily="34" charset="-120"/>
              </a:rPr>
              <a:t>代表性产品:</a:t>
            </a:r>
            <a:endParaRPr lang="en-US" sz="900" dirty="0"/>
          </a:p>
        </p:txBody>
      </p:sp>
      <p:sp>
        <p:nvSpPr>
          <p:cNvPr id="19" name="Text 15"/>
          <p:cNvSpPr txBox="1"/>
          <p:nvPr/>
        </p:nvSpPr>
        <p:spPr>
          <a:xfrm>
            <a:off x="8039405" y="1790395"/>
            <a:ext cx="886054" cy="143561"/>
          </a:xfrm>
          <a:prstGeom prst="rect">
            <a:avLst/>
          </a:prstGeom>
          <a:noFill/>
          <a:ln/>
        </p:spPr>
        <p:txBody>
          <a:bodyPr wrap="square" lIns="0" tIns="0" rIns="0" bIns="0" rtlCol="0" anchor="ctr"/>
          <a:lstStyle/>
          <a:p>
            <a:pPr algn="l" indent="0" marL="0">
              <a:buNone/>
            </a:pPr>
            <a:r>
              <a:rPr lang="en-US" sz="900" dirty="0">
                <a:solidFill>
                  <a:srgbClr val="111827"/>
                </a:solidFill>
                <a:latin typeface="Inter" pitchFamily="34" charset="0"/>
                <a:ea typeface="Inter" pitchFamily="34" charset="-122"/>
                <a:cs typeface="Inter" pitchFamily="34" charset="-120"/>
              </a:rPr>
              <a:t>Agentic化核心:</a:t>
            </a:r>
            <a:endParaRPr lang="en-US" sz="900" dirty="0"/>
          </a:p>
        </p:txBody>
      </p:sp>
      <p:sp>
        <p:nvSpPr>
          <p:cNvPr id="20" name="Text 16"/>
          <p:cNvSpPr txBox="1"/>
          <p:nvPr/>
        </p:nvSpPr>
        <p:spPr>
          <a:xfrm>
            <a:off x="8039405" y="2438705"/>
            <a:ext cx="810158" cy="143561"/>
          </a:xfrm>
          <a:prstGeom prst="rect">
            <a:avLst/>
          </a:prstGeom>
          <a:noFill/>
          <a:ln/>
        </p:spPr>
        <p:txBody>
          <a:bodyPr wrap="square" lIns="0" tIns="0" rIns="0" bIns="0" rtlCol="0" anchor="ctr"/>
          <a:lstStyle/>
          <a:p>
            <a:pPr algn="l" indent="0" marL="0">
              <a:buNone/>
            </a:pPr>
            <a:r>
              <a:rPr lang="en-US" sz="900" dirty="0">
                <a:solidFill>
                  <a:srgbClr val="111827"/>
                </a:solidFill>
                <a:latin typeface="Inter" pitchFamily="34" charset="0"/>
                <a:ea typeface="Inter" pitchFamily="34" charset="-122"/>
                <a:cs typeface="Inter" pitchFamily="34" charset="-120"/>
              </a:rPr>
              <a:t>关键技术转变:</a:t>
            </a:r>
            <a:endParaRPr lang="en-US" sz="900" dirty="0"/>
          </a:p>
        </p:txBody>
      </p:sp>
      <p:sp>
        <p:nvSpPr>
          <p:cNvPr id="21" name="Text 17"/>
          <p:cNvSpPr txBox="1"/>
          <p:nvPr/>
        </p:nvSpPr>
        <p:spPr>
          <a:xfrm>
            <a:off x="8039405" y="2933395"/>
            <a:ext cx="695858" cy="143561"/>
          </a:xfrm>
          <a:prstGeom prst="rect">
            <a:avLst/>
          </a:prstGeom>
          <a:noFill/>
          <a:ln/>
        </p:spPr>
        <p:txBody>
          <a:bodyPr wrap="square" lIns="0" tIns="0" rIns="0" bIns="0" rtlCol="0" anchor="ctr"/>
          <a:lstStyle/>
          <a:p>
            <a:pPr algn="l" indent="0" marL="0">
              <a:buNone/>
            </a:pPr>
            <a:r>
              <a:rPr lang="en-US" sz="900" dirty="0">
                <a:solidFill>
                  <a:srgbClr val="111827"/>
                </a:solidFill>
                <a:latin typeface="Inter" pitchFamily="34" charset="0"/>
                <a:ea typeface="Inter" pitchFamily="34" charset="-122"/>
                <a:cs typeface="Inter" pitchFamily="34" charset="-120"/>
              </a:rPr>
              <a:t>代表性产品:</a:t>
            </a:r>
            <a:endParaRPr lang="en-US" sz="900" dirty="0"/>
          </a:p>
        </p:txBody>
      </p:sp>
      <p:sp>
        <p:nvSpPr>
          <p:cNvPr id="22" name="Text 18"/>
          <p:cNvSpPr txBox="1"/>
          <p:nvPr/>
        </p:nvSpPr>
        <p:spPr>
          <a:xfrm>
            <a:off x="4533595" y="4543654"/>
            <a:ext cx="886054" cy="143561"/>
          </a:xfrm>
          <a:prstGeom prst="rect">
            <a:avLst/>
          </a:prstGeom>
          <a:noFill/>
          <a:ln/>
        </p:spPr>
        <p:txBody>
          <a:bodyPr wrap="square" lIns="0" tIns="0" rIns="0" bIns="0" rtlCol="0" anchor="ctr"/>
          <a:lstStyle/>
          <a:p>
            <a:pPr algn="l" indent="0" marL="0">
              <a:buNone/>
            </a:pPr>
            <a:r>
              <a:rPr lang="en-US" sz="900" dirty="0">
                <a:solidFill>
                  <a:srgbClr val="111827"/>
                </a:solidFill>
                <a:latin typeface="Inter" pitchFamily="34" charset="0"/>
                <a:ea typeface="Inter" pitchFamily="34" charset="-122"/>
                <a:cs typeface="Inter" pitchFamily="34" charset="-120"/>
              </a:rPr>
              <a:t>Agentic化核心:</a:t>
            </a:r>
            <a:endParaRPr lang="en-US" sz="900" dirty="0"/>
          </a:p>
        </p:txBody>
      </p:sp>
      <p:sp>
        <p:nvSpPr>
          <p:cNvPr id="23" name="Text 19"/>
          <p:cNvSpPr txBox="1"/>
          <p:nvPr/>
        </p:nvSpPr>
        <p:spPr>
          <a:xfrm>
            <a:off x="4533595" y="5038344"/>
            <a:ext cx="810158" cy="143561"/>
          </a:xfrm>
          <a:prstGeom prst="rect">
            <a:avLst/>
          </a:prstGeom>
          <a:noFill/>
          <a:ln/>
        </p:spPr>
        <p:txBody>
          <a:bodyPr wrap="square" lIns="0" tIns="0" rIns="0" bIns="0" rtlCol="0" anchor="ctr"/>
          <a:lstStyle/>
          <a:p>
            <a:pPr algn="l" indent="0" marL="0">
              <a:buNone/>
            </a:pPr>
            <a:r>
              <a:rPr lang="en-US" sz="900" dirty="0">
                <a:solidFill>
                  <a:srgbClr val="111827"/>
                </a:solidFill>
                <a:latin typeface="Inter" pitchFamily="34" charset="0"/>
                <a:ea typeface="Inter" pitchFamily="34" charset="-122"/>
                <a:cs typeface="Inter" pitchFamily="34" charset="-120"/>
              </a:rPr>
              <a:t>关键技术转变:</a:t>
            </a:r>
            <a:endParaRPr lang="en-US" sz="900" dirty="0"/>
          </a:p>
        </p:txBody>
      </p:sp>
      <p:sp>
        <p:nvSpPr>
          <p:cNvPr id="24" name="Text 20"/>
          <p:cNvSpPr txBox="1"/>
          <p:nvPr/>
        </p:nvSpPr>
        <p:spPr>
          <a:xfrm>
            <a:off x="4533595" y="5533949"/>
            <a:ext cx="695858" cy="143561"/>
          </a:xfrm>
          <a:prstGeom prst="rect">
            <a:avLst/>
          </a:prstGeom>
          <a:noFill/>
          <a:ln/>
        </p:spPr>
        <p:txBody>
          <a:bodyPr wrap="square" lIns="0" tIns="0" rIns="0" bIns="0" rtlCol="0" anchor="ctr"/>
          <a:lstStyle/>
          <a:p>
            <a:pPr algn="l" indent="0" marL="0">
              <a:buNone/>
            </a:pPr>
            <a:r>
              <a:rPr lang="en-US" sz="900" dirty="0">
                <a:solidFill>
                  <a:srgbClr val="111827"/>
                </a:solidFill>
                <a:latin typeface="Inter" pitchFamily="34" charset="0"/>
                <a:ea typeface="Inter" pitchFamily="34" charset="-122"/>
                <a:cs typeface="Inter" pitchFamily="34" charset="-120"/>
              </a:rPr>
              <a:t>代表性产品:</a:t>
            </a:r>
            <a:endParaRPr lang="en-US" sz="900" dirty="0"/>
          </a:p>
        </p:txBody>
      </p:sp>
      <p:sp>
        <p:nvSpPr>
          <p:cNvPr id="25" name="Text 21"/>
          <p:cNvSpPr txBox="1"/>
          <p:nvPr/>
        </p:nvSpPr>
        <p:spPr>
          <a:xfrm>
            <a:off x="1028700" y="2000707"/>
            <a:ext cx="3172054" cy="29535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AI驱动的需求收集与分析、自动化需求文档生成、需求优先级智能排序</a:t>
            </a:r>
            <a:endParaRPr lang="en-US" sz="900" dirty="0"/>
          </a:p>
        </p:txBody>
      </p:sp>
      <p:sp>
        <p:nvSpPr>
          <p:cNvPr id="26" name="Text 22"/>
          <p:cNvSpPr txBox="1"/>
          <p:nvPr/>
        </p:nvSpPr>
        <p:spPr>
          <a:xfrm>
            <a:off x="1028700" y="2648102"/>
            <a:ext cx="2924251" cy="29535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从手动规格说明 → 智能规格自动生成 → Specification-Driven开发</a:t>
            </a:r>
            <a:endParaRPr lang="en-US" sz="900" dirty="0"/>
          </a:p>
        </p:txBody>
      </p:sp>
      <p:sp>
        <p:nvSpPr>
          <p:cNvPr id="27" name="Text 23"/>
          <p:cNvSpPr txBox="1"/>
          <p:nvPr/>
        </p:nvSpPr>
        <p:spPr>
          <a:xfrm>
            <a:off x="4533595" y="2000707"/>
            <a:ext cx="3152851" cy="29535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UI/UX智能生成、架构自动优化建议、数据模型智能推导、原型快速迭代</a:t>
            </a:r>
            <a:endParaRPr lang="en-US" sz="900" dirty="0"/>
          </a:p>
        </p:txBody>
      </p:sp>
      <p:sp>
        <p:nvSpPr>
          <p:cNvPr id="28" name="Text 24"/>
          <p:cNvSpPr txBox="1"/>
          <p:nvPr/>
        </p:nvSpPr>
        <p:spPr>
          <a:xfrm>
            <a:off x="4533595" y="2648102"/>
            <a:ext cx="2505456"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从手绘原型 → 自动UI生成 → 全流程设计智能体</a:t>
            </a:r>
            <a:endParaRPr lang="en-US" sz="900" dirty="0"/>
          </a:p>
        </p:txBody>
      </p:sp>
      <p:sp>
        <p:nvSpPr>
          <p:cNvPr id="29" name="Text 25"/>
          <p:cNvSpPr txBox="1"/>
          <p:nvPr/>
        </p:nvSpPr>
        <p:spPr>
          <a:xfrm>
            <a:off x="8039405" y="2000707"/>
            <a:ext cx="3162910" cy="29535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代码自主生成、代码理解与重构、Bug自动识别修复、智能代码审查</a:t>
            </a:r>
            <a:endParaRPr lang="en-US" sz="900" dirty="0"/>
          </a:p>
        </p:txBody>
      </p:sp>
      <p:sp>
        <p:nvSpPr>
          <p:cNvPr id="30" name="Text 26"/>
          <p:cNvSpPr txBox="1"/>
          <p:nvPr/>
        </p:nvSpPr>
        <p:spPr>
          <a:xfrm>
            <a:off x="8039405" y="2648102"/>
            <a:ext cx="2162556"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从代码补全 → 自主编码 → 规范驱动开发</a:t>
            </a:r>
            <a:endParaRPr lang="en-US" sz="900" dirty="0"/>
          </a:p>
        </p:txBody>
      </p:sp>
      <p:sp>
        <p:nvSpPr>
          <p:cNvPr id="31" name="Text 27"/>
          <p:cNvSpPr txBox="1"/>
          <p:nvPr/>
        </p:nvSpPr>
        <p:spPr>
          <a:xfrm>
            <a:off x="4533595" y="4753051"/>
            <a:ext cx="3067812"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智能部署调度、自动化配置管理、资源优化分配、故障预测</a:t>
            </a:r>
            <a:endParaRPr lang="en-US" sz="900" dirty="0"/>
          </a:p>
        </p:txBody>
      </p:sp>
      <p:sp>
        <p:nvSpPr>
          <p:cNvPr id="32" name="Text 28"/>
          <p:cNvSpPr txBox="1"/>
          <p:nvPr/>
        </p:nvSpPr>
        <p:spPr>
          <a:xfrm>
            <a:off x="4533595" y="5248656"/>
            <a:ext cx="2371954"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从手动部署 → CI/CD自动化 → 自主决策部署</a:t>
            </a:r>
            <a:endParaRPr lang="en-US" sz="900" dirty="0"/>
          </a:p>
        </p:txBody>
      </p:sp>
      <p:sp>
        <p:nvSpPr>
          <p:cNvPr id="33" name="Shape 29"/>
          <p:cNvSpPr/>
          <p:nvPr/>
        </p:nvSpPr>
        <p:spPr>
          <a:xfrm>
            <a:off x="1047902" y="3343046"/>
            <a:ext cx="599846" cy="181051"/>
          </a:xfrm>
          <a:prstGeom prst="roundRect">
            <a:avLst>
              <a:gd name="adj" fmla="val 318980"/>
            </a:avLst>
          </a:prstGeom>
          <a:solidFill>
            <a:srgbClr val="4F46E5">
              <a:alpha val="10000"/>
            </a:srgbClr>
          </a:solidFill>
          <a:ln/>
        </p:spPr>
      </p:sp>
      <p:sp>
        <p:nvSpPr>
          <p:cNvPr id="34" name="Shape 30"/>
          <p:cNvSpPr/>
          <p:nvPr/>
        </p:nvSpPr>
        <p:spPr>
          <a:xfrm>
            <a:off x="1679753" y="3343046"/>
            <a:ext cx="724205" cy="181051"/>
          </a:xfrm>
          <a:prstGeom prst="roundRect">
            <a:avLst>
              <a:gd name="adj" fmla="val 318980"/>
            </a:avLst>
          </a:prstGeom>
          <a:solidFill>
            <a:srgbClr val="4F46E5">
              <a:alpha val="10000"/>
            </a:srgbClr>
          </a:solidFill>
          <a:ln/>
        </p:spPr>
      </p:sp>
      <p:sp>
        <p:nvSpPr>
          <p:cNvPr id="35" name="Shape 31"/>
          <p:cNvSpPr/>
          <p:nvPr/>
        </p:nvSpPr>
        <p:spPr>
          <a:xfrm>
            <a:off x="2437790" y="3343046"/>
            <a:ext cx="714146" cy="181051"/>
          </a:xfrm>
          <a:prstGeom prst="roundRect">
            <a:avLst>
              <a:gd name="adj" fmla="val 318980"/>
            </a:avLst>
          </a:prstGeom>
          <a:solidFill>
            <a:srgbClr val="4F46E5">
              <a:alpha val="10000"/>
            </a:srgbClr>
          </a:solidFill>
          <a:ln/>
        </p:spPr>
      </p:sp>
      <p:sp>
        <p:nvSpPr>
          <p:cNvPr id="36" name="Shape 32"/>
          <p:cNvSpPr/>
          <p:nvPr/>
        </p:nvSpPr>
        <p:spPr>
          <a:xfrm>
            <a:off x="3188513" y="3343046"/>
            <a:ext cx="685800" cy="181051"/>
          </a:xfrm>
          <a:prstGeom prst="roundRect">
            <a:avLst>
              <a:gd name="adj" fmla="val 318980"/>
            </a:avLst>
          </a:prstGeom>
          <a:solidFill>
            <a:srgbClr val="4F46E5">
              <a:alpha val="10000"/>
            </a:srgbClr>
          </a:solidFill>
          <a:ln/>
        </p:spPr>
      </p:sp>
      <p:sp>
        <p:nvSpPr>
          <p:cNvPr id="37" name="Shape 33"/>
          <p:cNvSpPr/>
          <p:nvPr/>
        </p:nvSpPr>
        <p:spPr>
          <a:xfrm>
            <a:off x="1047902" y="3590849"/>
            <a:ext cx="437998" cy="181051"/>
          </a:xfrm>
          <a:prstGeom prst="roundRect">
            <a:avLst>
              <a:gd name="adj" fmla="val 318980"/>
            </a:avLst>
          </a:prstGeom>
          <a:solidFill>
            <a:srgbClr val="4F46E5">
              <a:alpha val="10000"/>
            </a:srgbClr>
          </a:solidFill>
          <a:ln/>
        </p:spPr>
      </p:sp>
      <p:sp>
        <p:nvSpPr>
          <p:cNvPr id="38" name="Text 34"/>
          <p:cNvSpPr txBox="1"/>
          <p:nvPr/>
        </p:nvSpPr>
        <p:spPr>
          <a:xfrm>
            <a:off x="1104595" y="3372307"/>
            <a:ext cx="562356" cy="114300"/>
          </a:xfrm>
          <a:prstGeom prst="rect">
            <a:avLst/>
          </a:prstGeom>
          <a:noFill/>
          <a:ln/>
        </p:spPr>
        <p:txBody>
          <a:bodyPr wrap="square" lIns="0" tIns="0" rIns="0" bIns="0" rtlCol="0" anchor="ctr"/>
          <a:lstStyle/>
          <a:p>
            <a:pPr algn="l" indent="0" marL="0">
              <a:buNone/>
            </a:pPr>
            <a:r>
              <a:rPr lang="en-US" sz="800" dirty="0">
                <a:solidFill>
                  <a:srgbClr val="4F46E5"/>
                </a:solidFill>
                <a:latin typeface="Inter" pitchFamily="34" charset="0"/>
                <a:ea typeface="Inter" pitchFamily="34" charset="-122"/>
                <a:cs typeface="Inter" pitchFamily="34" charset="-120"/>
              </a:rPr>
              <a:t>Requiment</a:t>
            </a:r>
            <a:endParaRPr lang="en-US" sz="800" dirty="0"/>
          </a:p>
        </p:txBody>
      </p:sp>
      <p:sp>
        <p:nvSpPr>
          <p:cNvPr id="39" name="Text 35"/>
          <p:cNvSpPr txBox="1"/>
          <p:nvPr/>
        </p:nvSpPr>
        <p:spPr>
          <a:xfrm>
            <a:off x="1737360" y="3372307"/>
            <a:ext cx="685800" cy="114300"/>
          </a:xfrm>
          <a:prstGeom prst="rect">
            <a:avLst/>
          </a:prstGeom>
          <a:noFill/>
          <a:ln/>
        </p:spPr>
        <p:txBody>
          <a:bodyPr wrap="square" lIns="0" tIns="0" rIns="0" bIns="0" rtlCol="0" anchor="ctr"/>
          <a:lstStyle/>
          <a:p>
            <a:pPr algn="l" indent="0" marL="0">
              <a:buNone/>
            </a:pPr>
            <a:r>
              <a:rPr lang="en-US" sz="800" dirty="0">
                <a:solidFill>
                  <a:srgbClr val="4F46E5"/>
                </a:solidFill>
                <a:latin typeface="Inter" pitchFamily="34" charset="0"/>
                <a:ea typeface="Inter" pitchFamily="34" charset="-122"/>
                <a:cs typeface="Inter" pitchFamily="34" charset="-120"/>
              </a:rPr>
              <a:t>GitHub &amp; Kiro</a:t>
            </a:r>
            <a:endParaRPr lang="en-US" sz="800" dirty="0"/>
          </a:p>
        </p:txBody>
      </p:sp>
      <p:sp>
        <p:nvSpPr>
          <p:cNvPr id="40" name="Text 36"/>
          <p:cNvSpPr txBox="1"/>
          <p:nvPr/>
        </p:nvSpPr>
        <p:spPr>
          <a:xfrm>
            <a:off x="2495398" y="3372307"/>
            <a:ext cx="676656" cy="114300"/>
          </a:xfrm>
          <a:prstGeom prst="rect">
            <a:avLst/>
          </a:prstGeom>
          <a:noFill/>
          <a:ln/>
        </p:spPr>
        <p:txBody>
          <a:bodyPr wrap="square" lIns="0" tIns="0" rIns="0" bIns="0" rtlCol="0" anchor="ctr"/>
          <a:lstStyle/>
          <a:p>
            <a:pPr algn="l" indent="0" marL="0">
              <a:buNone/>
            </a:pPr>
            <a:r>
              <a:rPr lang="en-US" sz="800" dirty="0">
                <a:solidFill>
                  <a:srgbClr val="4F46E5"/>
                </a:solidFill>
                <a:latin typeface="Inter" pitchFamily="34" charset="0"/>
                <a:ea typeface="Inter" pitchFamily="34" charset="-122"/>
                <a:cs typeface="Inter" pitchFamily="34" charset="-120"/>
              </a:rPr>
              <a:t>Continue.dev</a:t>
            </a:r>
            <a:endParaRPr lang="en-US" sz="800" dirty="0"/>
          </a:p>
        </p:txBody>
      </p:sp>
      <p:sp>
        <p:nvSpPr>
          <p:cNvPr id="41" name="Text 37"/>
          <p:cNvSpPr txBox="1"/>
          <p:nvPr/>
        </p:nvSpPr>
        <p:spPr>
          <a:xfrm>
            <a:off x="3246120" y="3372307"/>
            <a:ext cx="648310" cy="114300"/>
          </a:xfrm>
          <a:prstGeom prst="rect">
            <a:avLst/>
          </a:prstGeom>
          <a:noFill/>
          <a:ln/>
        </p:spPr>
        <p:txBody>
          <a:bodyPr wrap="square" lIns="0" tIns="0" rIns="0" bIns="0" rtlCol="0" anchor="ctr"/>
          <a:lstStyle/>
          <a:p>
            <a:pPr algn="l" indent="0" marL="0">
              <a:buNone/>
            </a:pPr>
            <a:r>
              <a:rPr lang="en-US" sz="800" dirty="0">
                <a:solidFill>
                  <a:srgbClr val="4F46E5"/>
                </a:solidFill>
                <a:latin typeface="Inter" pitchFamily="34" charset="0"/>
                <a:ea typeface="Inter" pitchFamily="34" charset="-122"/>
                <a:cs typeface="Inter" pitchFamily="34" charset="-120"/>
              </a:rPr>
              <a:t>WriteMyPRD</a:t>
            </a:r>
            <a:endParaRPr lang="en-US" sz="800" dirty="0"/>
          </a:p>
        </p:txBody>
      </p:sp>
      <p:sp>
        <p:nvSpPr>
          <p:cNvPr id="42" name="Text 38"/>
          <p:cNvSpPr txBox="1"/>
          <p:nvPr/>
        </p:nvSpPr>
        <p:spPr>
          <a:xfrm>
            <a:off x="1104595" y="3619195"/>
            <a:ext cx="400507" cy="114300"/>
          </a:xfrm>
          <a:prstGeom prst="rect">
            <a:avLst/>
          </a:prstGeom>
          <a:noFill/>
          <a:ln/>
        </p:spPr>
        <p:txBody>
          <a:bodyPr wrap="square" lIns="0" tIns="0" rIns="0" bIns="0" rtlCol="0" anchor="ctr"/>
          <a:lstStyle/>
          <a:p>
            <a:pPr algn="l" indent="0" marL="0">
              <a:buNone/>
            </a:pPr>
            <a:r>
              <a:rPr lang="en-US" sz="800" dirty="0">
                <a:solidFill>
                  <a:srgbClr val="4F46E5"/>
                </a:solidFill>
                <a:latin typeface="Inter" pitchFamily="34" charset="0"/>
                <a:ea typeface="Inter" pitchFamily="34" charset="-122"/>
                <a:cs typeface="Inter" pitchFamily="34" charset="-120"/>
              </a:rPr>
              <a:t>Tara AI</a:t>
            </a:r>
            <a:endParaRPr lang="en-US" sz="800" dirty="0"/>
          </a:p>
        </p:txBody>
      </p:sp>
      <p:sp>
        <p:nvSpPr>
          <p:cNvPr id="43" name="Shape 39"/>
          <p:cNvSpPr/>
          <p:nvPr/>
        </p:nvSpPr>
        <p:spPr>
          <a:xfrm>
            <a:off x="4419295" y="1285646"/>
            <a:ext cx="3353105" cy="352044"/>
          </a:xfrm>
          <a:prstGeom prst="rect">
            <a:avLst/>
          </a:prstGeom>
          <a:solidFill>
            <a:srgbClr val="0EA5E9"/>
          </a:solidFill>
          <a:ln/>
        </p:spPr>
      </p:sp>
      <p:pic>
        <p:nvPicPr>
          <p:cNvPr id="44" name="Image 2" descr="preencoded.png">    </p:cNvPr>
          <p:cNvPicPr>
            <a:picLocks noChangeAspect="1"/>
          </p:cNvPicPr>
          <p:nvPr/>
        </p:nvPicPr>
        <p:blipFill>
          <a:blip r:embed="rId3"/>
          <a:srcRect l="0" r="0" t="0" b="0"/>
          <a:stretch/>
        </p:blipFill>
        <p:spPr>
          <a:xfrm>
            <a:off x="4533595" y="1395374"/>
            <a:ext cx="133502" cy="133502"/>
          </a:xfrm>
          <a:prstGeom prst="rect">
            <a:avLst/>
          </a:prstGeom>
        </p:spPr>
      </p:pic>
      <p:sp>
        <p:nvSpPr>
          <p:cNvPr id="45" name="Text 40"/>
          <p:cNvSpPr txBox="1"/>
          <p:nvPr/>
        </p:nvSpPr>
        <p:spPr>
          <a:xfrm>
            <a:off x="4743907" y="1380744"/>
            <a:ext cx="1215238" cy="162763"/>
          </a:xfrm>
          <a:prstGeom prst="rect">
            <a:avLst/>
          </a:prstGeom>
          <a:noFill/>
          <a:ln/>
        </p:spPr>
        <p:txBody>
          <a:bodyPr wrap="square" lIns="0" tIns="0" rIns="0" bIns="0" rtlCol="0" anchor="ctr"/>
          <a:lstStyle/>
          <a:p>
            <a:pPr algn="l" indent="0" marL="0">
              <a:buNone/>
            </a:pPr>
            <a:r>
              <a:rPr lang="en-US" sz="1000" b="1" dirty="0">
                <a:solidFill>
                  <a:srgbClr val="FFFFFF"/>
                </a:solidFill>
                <a:latin typeface="Inter" pitchFamily="34" charset="0"/>
                <a:ea typeface="Inter" pitchFamily="34" charset="-122"/>
                <a:cs typeface="Inter" pitchFamily="34" charset="-120"/>
              </a:rPr>
              <a:t>设计环节 - Design</a:t>
            </a:r>
            <a:endParaRPr lang="en-US" sz="1000" dirty="0"/>
          </a:p>
        </p:txBody>
      </p:sp>
      <p:sp>
        <p:nvSpPr>
          <p:cNvPr id="46" name="Shape 41"/>
          <p:cNvSpPr/>
          <p:nvPr/>
        </p:nvSpPr>
        <p:spPr>
          <a:xfrm>
            <a:off x="4552798" y="3191256"/>
            <a:ext cx="247802" cy="181051"/>
          </a:xfrm>
          <a:prstGeom prst="roundRect">
            <a:avLst>
              <a:gd name="adj" fmla="val 318980"/>
            </a:avLst>
          </a:prstGeom>
          <a:solidFill>
            <a:srgbClr val="0EA5E9">
              <a:alpha val="10000"/>
            </a:srgbClr>
          </a:solidFill>
          <a:ln/>
        </p:spPr>
      </p:sp>
      <p:sp>
        <p:nvSpPr>
          <p:cNvPr id="47" name="Shape 42"/>
          <p:cNvSpPr/>
          <p:nvPr/>
        </p:nvSpPr>
        <p:spPr>
          <a:xfrm>
            <a:off x="4830775" y="3191256"/>
            <a:ext cx="543154" cy="181051"/>
          </a:xfrm>
          <a:prstGeom prst="roundRect">
            <a:avLst>
              <a:gd name="adj" fmla="val 318980"/>
            </a:avLst>
          </a:prstGeom>
          <a:solidFill>
            <a:srgbClr val="0EA5E9">
              <a:alpha val="10000"/>
            </a:srgbClr>
          </a:solidFill>
          <a:ln/>
        </p:spPr>
      </p:sp>
      <p:sp>
        <p:nvSpPr>
          <p:cNvPr id="48" name="Shape 43"/>
          <p:cNvSpPr/>
          <p:nvPr/>
        </p:nvSpPr>
        <p:spPr>
          <a:xfrm>
            <a:off x="5407762" y="3191256"/>
            <a:ext cx="495605" cy="181051"/>
          </a:xfrm>
          <a:prstGeom prst="roundRect">
            <a:avLst>
              <a:gd name="adj" fmla="val 318980"/>
            </a:avLst>
          </a:prstGeom>
          <a:solidFill>
            <a:srgbClr val="0EA5E9">
              <a:alpha val="10000"/>
            </a:srgbClr>
          </a:solidFill>
          <a:ln/>
        </p:spPr>
      </p:sp>
      <p:sp>
        <p:nvSpPr>
          <p:cNvPr id="49" name="Shape 44"/>
          <p:cNvSpPr/>
          <p:nvPr/>
        </p:nvSpPr>
        <p:spPr>
          <a:xfrm>
            <a:off x="5936285" y="3191256"/>
            <a:ext cx="495605" cy="181051"/>
          </a:xfrm>
          <a:prstGeom prst="roundRect">
            <a:avLst>
              <a:gd name="adj" fmla="val 318980"/>
            </a:avLst>
          </a:prstGeom>
          <a:solidFill>
            <a:srgbClr val="0EA5E9">
              <a:alpha val="10000"/>
            </a:srgbClr>
          </a:solidFill>
          <a:ln/>
        </p:spPr>
      </p:sp>
      <p:sp>
        <p:nvSpPr>
          <p:cNvPr id="50" name="Shape 45"/>
          <p:cNvSpPr/>
          <p:nvPr/>
        </p:nvSpPr>
        <p:spPr>
          <a:xfrm>
            <a:off x="6462979" y="3191256"/>
            <a:ext cx="409651" cy="181051"/>
          </a:xfrm>
          <a:prstGeom prst="roundRect">
            <a:avLst>
              <a:gd name="adj" fmla="val 318980"/>
            </a:avLst>
          </a:prstGeom>
          <a:solidFill>
            <a:srgbClr val="0EA5E9">
              <a:alpha val="10000"/>
            </a:srgbClr>
          </a:solidFill>
          <a:ln/>
        </p:spPr>
      </p:sp>
      <p:sp>
        <p:nvSpPr>
          <p:cNvPr id="51" name="Text 46"/>
          <p:cNvSpPr txBox="1"/>
          <p:nvPr/>
        </p:nvSpPr>
        <p:spPr>
          <a:xfrm>
            <a:off x="4610405" y="3219602"/>
            <a:ext cx="210312" cy="114300"/>
          </a:xfrm>
          <a:prstGeom prst="rect">
            <a:avLst/>
          </a:prstGeom>
          <a:noFill/>
          <a:ln/>
        </p:spPr>
        <p:txBody>
          <a:bodyPr wrap="square" lIns="0" tIns="0" rIns="0" bIns="0" rtlCol="0" anchor="ctr"/>
          <a:lstStyle/>
          <a:p>
            <a:pPr algn="l" indent="0" marL="0">
              <a:buNone/>
            </a:pPr>
            <a:r>
              <a:rPr lang="en-US" sz="800" dirty="0">
                <a:solidFill>
                  <a:srgbClr val="0EA5E9"/>
                </a:solidFill>
                <a:latin typeface="Inter" pitchFamily="34" charset="0"/>
                <a:ea typeface="Inter" pitchFamily="34" charset="-122"/>
                <a:cs typeface="Inter" pitchFamily="34" charset="-120"/>
              </a:rPr>
              <a:t>V0</a:t>
            </a:r>
            <a:endParaRPr lang="en-US" sz="800" dirty="0"/>
          </a:p>
        </p:txBody>
      </p:sp>
      <p:sp>
        <p:nvSpPr>
          <p:cNvPr id="52" name="Text 47"/>
          <p:cNvSpPr txBox="1"/>
          <p:nvPr/>
        </p:nvSpPr>
        <p:spPr>
          <a:xfrm>
            <a:off x="4887468" y="3219602"/>
            <a:ext cx="505663" cy="114300"/>
          </a:xfrm>
          <a:prstGeom prst="rect">
            <a:avLst/>
          </a:prstGeom>
          <a:noFill/>
          <a:ln/>
        </p:spPr>
        <p:txBody>
          <a:bodyPr wrap="square" lIns="0" tIns="0" rIns="0" bIns="0" rtlCol="0" anchor="ctr"/>
          <a:lstStyle/>
          <a:p>
            <a:pPr algn="l" indent="0" marL="0">
              <a:buNone/>
            </a:pPr>
            <a:r>
              <a:rPr lang="en-US" sz="800" dirty="0">
                <a:solidFill>
                  <a:srgbClr val="0EA5E9"/>
                </a:solidFill>
                <a:latin typeface="Inter" pitchFamily="34" charset="0"/>
                <a:ea typeface="Inter" pitchFamily="34" charset="-122"/>
                <a:cs typeface="Inter" pitchFamily="34" charset="-120"/>
              </a:rPr>
              <a:t>Galileo AI</a:t>
            </a:r>
            <a:endParaRPr lang="en-US" sz="800" dirty="0"/>
          </a:p>
        </p:txBody>
      </p:sp>
      <p:sp>
        <p:nvSpPr>
          <p:cNvPr id="53" name="Text 48"/>
          <p:cNvSpPr txBox="1"/>
          <p:nvPr/>
        </p:nvSpPr>
        <p:spPr>
          <a:xfrm>
            <a:off x="5464454" y="3219602"/>
            <a:ext cx="457200" cy="114300"/>
          </a:xfrm>
          <a:prstGeom prst="rect">
            <a:avLst/>
          </a:prstGeom>
          <a:noFill/>
          <a:ln/>
        </p:spPr>
        <p:txBody>
          <a:bodyPr wrap="square" lIns="0" tIns="0" rIns="0" bIns="0" rtlCol="0" anchor="ctr"/>
          <a:lstStyle/>
          <a:p>
            <a:pPr algn="l" indent="0" marL="0">
              <a:buNone/>
            </a:pPr>
            <a:r>
              <a:rPr lang="en-US" sz="800" dirty="0">
                <a:solidFill>
                  <a:srgbClr val="0EA5E9"/>
                </a:solidFill>
                <a:latin typeface="Inter" pitchFamily="34" charset="0"/>
                <a:ea typeface="Inter" pitchFamily="34" charset="-122"/>
                <a:cs typeface="Inter" pitchFamily="34" charset="-120"/>
              </a:rPr>
              <a:t>Diagram</a:t>
            </a:r>
            <a:endParaRPr lang="en-US" sz="800" dirty="0"/>
          </a:p>
        </p:txBody>
      </p:sp>
      <p:sp>
        <p:nvSpPr>
          <p:cNvPr id="54" name="Text 49"/>
          <p:cNvSpPr txBox="1"/>
          <p:nvPr/>
        </p:nvSpPr>
        <p:spPr>
          <a:xfrm>
            <a:off x="5993892" y="3219602"/>
            <a:ext cx="457200" cy="114300"/>
          </a:xfrm>
          <a:prstGeom prst="rect">
            <a:avLst/>
          </a:prstGeom>
          <a:noFill/>
          <a:ln/>
        </p:spPr>
        <p:txBody>
          <a:bodyPr wrap="square" lIns="0" tIns="0" rIns="0" bIns="0" rtlCol="0" anchor="ctr"/>
          <a:lstStyle/>
          <a:p>
            <a:pPr algn="l" indent="0" marL="0">
              <a:buNone/>
            </a:pPr>
            <a:r>
              <a:rPr lang="en-US" sz="800" dirty="0">
                <a:solidFill>
                  <a:srgbClr val="0EA5E9"/>
                </a:solidFill>
                <a:latin typeface="Inter" pitchFamily="34" charset="0"/>
                <a:ea typeface="Inter" pitchFamily="34" charset="-122"/>
                <a:cs typeface="Inter" pitchFamily="34" charset="-120"/>
              </a:rPr>
              <a:t>Superus</a:t>
            </a:r>
            <a:endParaRPr lang="en-US" sz="800" dirty="0"/>
          </a:p>
        </p:txBody>
      </p:sp>
      <p:sp>
        <p:nvSpPr>
          <p:cNvPr id="55" name="Text 50"/>
          <p:cNvSpPr txBox="1"/>
          <p:nvPr/>
        </p:nvSpPr>
        <p:spPr>
          <a:xfrm>
            <a:off x="6519672" y="3219602"/>
            <a:ext cx="372161" cy="114300"/>
          </a:xfrm>
          <a:prstGeom prst="rect">
            <a:avLst/>
          </a:prstGeom>
          <a:noFill/>
          <a:ln/>
        </p:spPr>
        <p:txBody>
          <a:bodyPr wrap="square" lIns="0" tIns="0" rIns="0" bIns="0" rtlCol="0" anchor="ctr"/>
          <a:lstStyle/>
          <a:p>
            <a:pPr algn="l" indent="0" marL="0">
              <a:buNone/>
            </a:pPr>
            <a:r>
              <a:rPr lang="en-US" sz="800" dirty="0">
                <a:solidFill>
                  <a:srgbClr val="0EA5E9"/>
                </a:solidFill>
                <a:latin typeface="Inter" pitchFamily="34" charset="0"/>
                <a:ea typeface="Inter" pitchFamily="34" charset="-122"/>
                <a:cs typeface="Inter" pitchFamily="34" charset="-120"/>
              </a:rPr>
              <a:t>Uizard</a:t>
            </a:r>
            <a:endParaRPr lang="en-US" sz="800" dirty="0"/>
          </a:p>
        </p:txBody>
      </p:sp>
      <p:sp>
        <p:nvSpPr>
          <p:cNvPr id="56" name="Shape 51"/>
          <p:cNvSpPr/>
          <p:nvPr/>
        </p:nvSpPr>
        <p:spPr>
          <a:xfrm>
            <a:off x="7925105" y="1285646"/>
            <a:ext cx="3353105" cy="352044"/>
          </a:xfrm>
          <a:prstGeom prst="rect">
            <a:avLst/>
          </a:prstGeom>
          <a:solidFill>
            <a:srgbClr val="10B981"/>
          </a:solidFill>
          <a:ln/>
        </p:spPr>
      </p:sp>
      <p:pic>
        <p:nvPicPr>
          <p:cNvPr id="57" name="Image 3" descr="preencoded.png">    </p:cNvPr>
          <p:cNvPicPr>
            <a:picLocks noChangeAspect="1"/>
          </p:cNvPicPr>
          <p:nvPr/>
        </p:nvPicPr>
        <p:blipFill>
          <a:blip r:embed="rId4"/>
          <a:srcRect l="-1507" r="-1507" t="0" b="0"/>
          <a:stretch/>
        </p:blipFill>
        <p:spPr>
          <a:xfrm>
            <a:off x="8039405" y="1395374"/>
            <a:ext cx="171907" cy="133502"/>
          </a:xfrm>
          <a:prstGeom prst="rect">
            <a:avLst/>
          </a:prstGeom>
        </p:spPr>
      </p:pic>
      <p:sp>
        <p:nvSpPr>
          <p:cNvPr id="58" name="Shape 52"/>
          <p:cNvSpPr/>
          <p:nvPr/>
        </p:nvSpPr>
        <p:spPr>
          <a:xfrm>
            <a:off x="914400" y="4390949"/>
            <a:ext cx="3353105" cy="2200046"/>
          </a:xfrm>
          <a:prstGeom prst="rect">
            <a:avLst/>
          </a:prstGeom>
          <a:solidFill>
            <a:srgbClr val="FFFFFF"/>
          </a:solidFill>
          <a:ln/>
        </p:spPr>
      </p:sp>
      <p:sp>
        <p:nvSpPr>
          <p:cNvPr id="59" name="Text 53"/>
          <p:cNvSpPr txBox="1"/>
          <p:nvPr/>
        </p:nvSpPr>
        <p:spPr>
          <a:xfrm>
            <a:off x="1028700" y="4543654"/>
            <a:ext cx="886054" cy="143561"/>
          </a:xfrm>
          <a:prstGeom prst="rect">
            <a:avLst/>
          </a:prstGeom>
          <a:noFill/>
          <a:ln/>
        </p:spPr>
        <p:txBody>
          <a:bodyPr wrap="square" lIns="0" tIns="0" rIns="0" bIns="0" rtlCol="0" anchor="ctr"/>
          <a:lstStyle/>
          <a:p>
            <a:pPr algn="l" indent="0" marL="0">
              <a:buNone/>
            </a:pPr>
            <a:r>
              <a:rPr lang="en-US" sz="900" dirty="0">
                <a:solidFill>
                  <a:srgbClr val="111827"/>
                </a:solidFill>
                <a:latin typeface="Inter" pitchFamily="34" charset="0"/>
                <a:ea typeface="Inter" pitchFamily="34" charset="-122"/>
                <a:cs typeface="Inter" pitchFamily="34" charset="-120"/>
              </a:rPr>
              <a:t>Agentic化核心:</a:t>
            </a:r>
            <a:endParaRPr lang="en-US" sz="900" dirty="0"/>
          </a:p>
        </p:txBody>
      </p:sp>
      <p:sp>
        <p:nvSpPr>
          <p:cNvPr id="60" name="Text 54"/>
          <p:cNvSpPr txBox="1"/>
          <p:nvPr/>
        </p:nvSpPr>
        <p:spPr>
          <a:xfrm>
            <a:off x="1028700" y="5191049"/>
            <a:ext cx="810158" cy="143561"/>
          </a:xfrm>
          <a:prstGeom prst="rect">
            <a:avLst/>
          </a:prstGeom>
          <a:noFill/>
          <a:ln/>
        </p:spPr>
        <p:txBody>
          <a:bodyPr wrap="square" lIns="0" tIns="0" rIns="0" bIns="0" rtlCol="0" anchor="ctr"/>
          <a:lstStyle/>
          <a:p>
            <a:pPr algn="l" indent="0" marL="0">
              <a:buNone/>
            </a:pPr>
            <a:r>
              <a:rPr lang="en-US" sz="900" dirty="0">
                <a:solidFill>
                  <a:srgbClr val="111827"/>
                </a:solidFill>
                <a:latin typeface="Inter" pitchFamily="34" charset="0"/>
                <a:ea typeface="Inter" pitchFamily="34" charset="-122"/>
                <a:cs typeface="Inter" pitchFamily="34" charset="-120"/>
              </a:rPr>
              <a:t>关键技术转变:</a:t>
            </a:r>
            <a:endParaRPr lang="en-US" sz="900" dirty="0"/>
          </a:p>
        </p:txBody>
      </p:sp>
      <p:sp>
        <p:nvSpPr>
          <p:cNvPr id="61" name="Text 55"/>
          <p:cNvSpPr txBox="1"/>
          <p:nvPr/>
        </p:nvSpPr>
        <p:spPr>
          <a:xfrm>
            <a:off x="1028700" y="5686654"/>
            <a:ext cx="695858" cy="143561"/>
          </a:xfrm>
          <a:prstGeom prst="rect">
            <a:avLst/>
          </a:prstGeom>
          <a:noFill/>
          <a:ln/>
        </p:spPr>
        <p:txBody>
          <a:bodyPr wrap="square" lIns="0" tIns="0" rIns="0" bIns="0" rtlCol="0" anchor="ctr"/>
          <a:lstStyle/>
          <a:p>
            <a:pPr algn="l" indent="0" marL="0">
              <a:buNone/>
            </a:pPr>
            <a:r>
              <a:rPr lang="en-US" sz="900" dirty="0">
                <a:solidFill>
                  <a:srgbClr val="111827"/>
                </a:solidFill>
                <a:latin typeface="Inter" pitchFamily="34" charset="0"/>
                <a:ea typeface="Inter" pitchFamily="34" charset="-122"/>
                <a:cs typeface="Inter" pitchFamily="34" charset="-120"/>
              </a:rPr>
              <a:t>代表性产品:</a:t>
            </a:r>
            <a:endParaRPr lang="en-US" sz="900" dirty="0"/>
          </a:p>
        </p:txBody>
      </p:sp>
      <p:sp>
        <p:nvSpPr>
          <p:cNvPr id="62" name="Text 56"/>
          <p:cNvSpPr txBox="1"/>
          <p:nvPr/>
        </p:nvSpPr>
        <p:spPr>
          <a:xfrm>
            <a:off x="1028700" y="4753051"/>
            <a:ext cx="3162910" cy="29535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测试用例自动生成、端到端测试自动化、Bug智能分类、测试优先级排序</a:t>
            </a:r>
            <a:endParaRPr lang="en-US" sz="900" dirty="0"/>
          </a:p>
        </p:txBody>
      </p:sp>
      <p:sp>
        <p:nvSpPr>
          <p:cNvPr id="63" name="Text 57"/>
          <p:cNvSpPr txBox="1"/>
          <p:nvPr/>
        </p:nvSpPr>
        <p:spPr>
          <a:xfrm>
            <a:off x="1028700" y="5400446"/>
            <a:ext cx="2391156"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从手动测试 → 自动化测试 → 自适应智能测试</a:t>
            </a:r>
            <a:endParaRPr lang="en-US" sz="900" dirty="0"/>
          </a:p>
        </p:txBody>
      </p:sp>
      <p:sp>
        <p:nvSpPr>
          <p:cNvPr id="64" name="Text 58"/>
          <p:cNvSpPr txBox="1"/>
          <p:nvPr/>
        </p:nvSpPr>
        <p:spPr>
          <a:xfrm>
            <a:off x="8287207" y="1380744"/>
            <a:ext cx="1233526" cy="162763"/>
          </a:xfrm>
          <a:prstGeom prst="rect">
            <a:avLst/>
          </a:prstGeom>
          <a:noFill/>
          <a:ln/>
        </p:spPr>
        <p:txBody>
          <a:bodyPr wrap="square" lIns="0" tIns="0" rIns="0" bIns="0" rtlCol="0" anchor="ctr"/>
          <a:lstStyle/>
          <a:p>
            <a:pPr algn="l" indent="0" marL="0">
              <a:buNone/>
            </a:pPr>
            <a:r>
              <a:rPr lang="en-US" sz="1000" b="1" dirty="0">
                <a:solidFill>
                  <a:srgbClr val="FFFFFF"/>
                </a:solidFill>
                <a:latin typeface="Inter" pitchFamily="34" charset="0"/>
                <a:ea typeface="Inter" pitchFamily="34" charset="-122"/>
                <a:cs typeface="Inter" pitchFamily="34" charset="-120"/>
              </a:rPr>
              <a:t>编码环节 - Coding</a:t>
            </a:r>
            <a:endParaRPr lang="en-US" sz="1000" dirty="0"/>
          </a:p>
        </p:txBody>
      </p:sp>
      <p:sp>
        <p:nvSpPr>
          <p:cNvPr id="65" name="Shape 59"/>
          <p:cNvSpPr/>
          <p:nvPr/>
        </p:nvSpPr>
        <p:spPr>
          <a:xfrm>
            <a:off x="8058607" y="3191256"/>
            <a:ext cx="705002" cy="181051"/>
          </a:xfrm>
          <a:prstGeom prst="roundRect">
            <a:avLst>
              <a:gd name="adj" fmla="val 318980"/>
            </a:avLst>
          </a:prstGeom>
          <a:solidFill>
            <a:srgbClr val="10B981">
              <a:alpha val="10000"/>
            </a:srgbClr>
          </a:solidFill>
          <a:ln/>
        </p:spPr>
      </p:sp>
      <p:sp>
        <p:nvSpPr>
          <p:cNvPr id="66" name="Shape 60"/>
          <p:cNvSpPr/>
          <p:nvPr/>
        </p:nvSpPr>
        <p:spPr>
          <a:xfrm>
            <a:off x="8794699" y="3191256"/>
            <a:ext cx="609905" cy="181051"/>
          </a:xfrm>
          <a:prstGeom prst="roundRect">
            <a:avLst>
              <a:gd name="adj" fmla="val 318980"/>
            </a:avLst>
          </a:prstGeom>
          <a:solidFill>
            <a:srgbClr val="10B981">
              <a:alpha val="10000"/>
            </a:srgbClr>
          </a:solidFill>
          <a:ln/>
        </p:spPr>
      </p:sp>
      <p:sp>
        <p:nvSpPr>
          <p:cNvPr id="67" name="Shape 61"/>
          <p:cNvSpPr/>
          <p:nvPr/>
        </p:nvSpPr>
        <p:spPr>
          <a:xfrm>
            <a:off x="9434779" y="3191256"/>
            <a:ext cx="771754" cy="181051"/>
          </a:xfrm>
          <a:prstGeom prst="roundRect">
            <a:avLst>
              <a:gd name="adj" fmla="val 318980"/>
            </a:avLst>
          </a:prstGeom>
          <a:solidFill>
            <a:srgbClr val="10B981">
              <a:alpha val="10000"/>
            </a:srgbClr>
          </a:solidFill>
          <a:ln/>
        </p:spPr>
      </p:sp>
      <p:sp>
        <p:nvSpPr>
          <p:cNvPr id="68" name="Shape 62"/>
          <p:cNvSpPr/>
          <p:nvPr/>
        </p:nvSpPr>
        <p:spPr>
          <a:xfrm>
            <a:off x="10238537" y="3191256"/>
            <a:ext cx="533095" cy="181051"/>
          </a:xfrm>
          <a:prstGeom prst="roundRect">
            <a:avLst>
              <a:gd name="adj" fmla="val 318980"/>
            </a:avLst>
          </a:prstGeom>
          <a:solidFill>
            <a:srgbClr val="10B981">
              <a:alpha val="10000"/>
            </a:srgbClr>
          </a:solidFill>
          <a:ln/>
        </p:spPr>
      </p:sp>
      <p:sp>
        <p:nvSpPr>
          <p:cNvPr id="69" name="Shape 63"/>
          <p:cNvSpPr/>
          <p:nvPr/>
        </p:nvSpPr>
        <p:spPr>
          <a:xfrm>
            <a:off x="8058607" y="3438144"/>
            <a:ext cx="961949" cy="181051"/>
          </a:xfrm>
          <a:prstGeom prst="roundRect">
            <a:avLst>
              <a:gd name="adj" fmla="val 318980"/>
            </a:avLst>
          </a:prstGeom>
          <a:solidFill>
            <a:srgbClr val="10B981">
              <a:alpha val="10000"/>
            </a:srgbClr>
          </a:solidFill>
          <a:ln/>
        </p:spPr>
      </p:sp>
      <p:sp>
        <p:nvSpPr>
          <p:cNvPr id="70" name="Text 64"/>
          <p:cNvSpPr txBox="1"/>
          <p:nvPr/>
        </p:nvSpPr>
        <p:spPr>
          <a:xfrm>
            <a:off x="8115300" y="3219602"/>
            <a:ext cx="667512" cy="114300"/>
          </a:xfrm>
          <a:prstGeom prst="rect">
            <a:avLst/>
          </a:prstGeom>
          <a:noFill/>
          <a:ln/>
        </p:spPr>
        <p:txBody>
          <a:bodyPr wrap="square" lIns="0" tIns="0" rIns="0" bIns="0" rtlCol="0" anchor="ctr"/>
          <a:lstStyle/>
          <a:p>
            <a:pPr algn="l" indent="0" marL="0">
              <a:buNone/>
            </a:pPr>
            <a:r>
              <a:rPr lang="en-US" sz="800" dirty="0">
                <a:solidFill>
                  <a:srgbClr val="10B981"/>
                </a:solidFill>
                <a:latin typeface="Inter" pitchFamily="34" charset="0"/>
                <a:ea typeface="Inter" pitchFamily="34" charset="-122"/>
                <a:cs typeface="Inter" pitchFamily="34" charset="-120"/>
              </a:rPr>
              <a:t>Claude Code</a:t>
            </a:r>
            <a:endParaRPr lang="en-US" sz="800" dirty="0"/>
          </a:p>
        </p:txBody>
      </p:sp>
      <p:sp>
        <p:nvSpPr>
          <p:cNvPr id="71" name="Text 65"/>
          <p:cNvSpPr txBox="1"/>
          <p:nvPr/>
        </p:nvSpPr>
        <p:spPr>
          <a:xfrm>
            <a:off x="8851392" y="3219602"/>
            <a:ext cx="571500" cy="114300"/>
          </a:xfrm>
          <a:prstGeom prst="rect">
            <a:avLst/>
          </a:prstGeom>
          <a:noFill/>
          <a:ln/>
        </p:spPr>
        <p:txBody>
          <a:bodyPr wrap="square" lIns="0" tIns="0" rIns="0" bIns="0" rtlCol="0" anchor="ctr"/>
          <a:lstStyle/>
          <a:p>
            <a:pPr algn="l" indent="0" marL="0">
              <a:buNone/>
            </a:pPr>
            <a:r>
              <a:rPr lang="en-US" sz="800" dirty="0">
                <a:solidFill>
                  <a:srgbClr val="10B981"/>
                </a:solidFill>
                <a:latin typeface="Inter" pitchFamily="34" charset="0"/>
                <a:ea typeface="Inter" pitchFamily="34" charset="-122"/>
                <a:cs typeface="Inter" pitchFamily="34" charset="-120"/>
              </a:rPr>
              <a:t>Gemini CLI</a:t>
            </a:r>
            <a:endParaRPr lang="en-US" sz="800" dirty="0"/>
          </a:p>
        </p:txBody>
      </p:sp>
      <p:sp>
        <p:nvSpPr>
          <p:cNvPr id="72" name="Text 66"/>
          <p:cNvSpPr txBox="1"/>
          <p:nvPr/>
        </p:nvSpPr>
        <p:spPr>
          <a:xfrm>
            <a:off x="9492386" y="3219602"/>
            <a:ext cx="734263" cy="114300"/>
          </a:xfrm>
          <a:prstGeom prst="rect">
            <a:avLst/>
          </a:prstGeom>
          <a:noFill/>
          <a:ln/>
        </p:spPr>
        <p:txBody>
          <a:bodyPr wrap="square" lIns="0" tIns="0" rIns="0" bIns="0" rtlCol="0" anchor="ctr"/>
          <a:lstStyle/>
          <a:p>
            <a:pPr algn="l" indent="0" marL="0">
              <a:buNone/>
            </a:pPr>
            <a:r>
              <a:rPr lang="en-US" sz="800" dirty="0">
                <a:solidFill>
                  <a:srgbClr val="10B981"/>
                </a:solidFill>
                <a:latin typeface="Inter" pitchFamily="34" charset="0"/>
                <a:ea typeface="Inter" pitchFamily="34" charset="-122"/>
                <a:cs typeface="Inter" pitchFamily="34" charset="-120"/>
              </a:rPr>
              <a:t>OpenAI Codex</a:t>
            </a:r>
            <a:endParaRPr lang="en-US" sz="800" dirty="0"/>
          </a:p>
        </p:txBody>
      </p:sp>
      <p:sp>
        <p:nvSpPr>
          <p:cNvPr id="73" name="Text 67"/>
          <p:cNvSpPr txBox="1"/>
          <p:nvPr/>
        </p:nvSpPr>
        <p:spPr>
          <a:xfrm>
            <a:off x="10296144" y="3219602"/>
            <a:ext cx="495605" cy="114300"/>
          </a:xfrm>
          <a:prstGeom prst="rect">
            <a:avLst/>
          </a:prstGeom>
          <a:noFill/>
          <a:ln/>
        </p:spPr>
        <p:txBody>
          <a:bodyPr wrap="square" lIns="0" tIns="0" rIns="0" bIns="0" rtlCol="0" anchor="ctr"/>
          <a:lstStyle/>
          <a:p>
            <a:pPr algn="l" indent="0" marL="0">
              <a:buNone/>
            </a:pPr>
            <a:r>
              <a:rPr lang="en-US" sz="800" dirty="0">
                <a:solidFill>
                  <a:srgbClr val="10B981"/>
                </a:solidFill>
                <a:latin typeface="Inter" pitchFamily="34" charset="0"/>
                <a:ea typeface="Inter" pitchFamily="34" charset="-122"/>
                <a:cs typeface="Inter" pitchFamily="34" charset="-120"/>
              </a:rPr>
              <a:t>Replicate</a:t>
            </a:r>
            <a:endParaRPr lang="en-US" sz="800" dirty="0"/>
          </a:p>
        </p:txBody>
      </p:sp>
      <p:sp>
        <p:nvSpPr>
          <p:cNvPr id="74" name="Text 68"/>
          <p:cNvSpPr txBox="1"/>
          <p:nvPr/>
        </p:nvSpPr>
        <p:spPr>
          <a:xfrm>
            <a:off x="8115300" y="3467405"/>
            <a:ext cx="924458" cy="114300"/>
          </a:xfrm>
          <a:prstGeom prst="rect">
            <a:avLst/>
          </a:prstGeom>
          <a:noFill/>
          <a:ln/>
        </p:spPr>
        <p:txBody>
          <a:bodyPr wrap="square" lIns="0" tIns="0" rIns="0" bIns="0" rtlCol="0" anchor="ctr"/>
          <a:lstStyle/>
          <a:p>
            <a:pPr algn="l" indent="0" marL="0">
              <a:buNone/>
            </a:pPr>
            <a:r>
              <a:rPr lang="en-US" sz="800" dirty="0">
                <a:solidFill>
                  <a:srgbClr val="10B981"/>
                </a:solidFill>
                <a:latin typeface="Inter" pitchFamily="34" charset="0"/>
                <a:ea typeface="Inter" pitchFamily="34" charset="-122"/>
                <a:cs typeface="Inter" pitchFamily="34" charset="-120"/>
              </a:rPr>
              <a:t>Sourcegraph Cody</a:t>
            </a:r>
            <a:endParaRPr lang="en-US" sz="800" dirty="0"/>
          </a:p>
        </p:txBody>
      </p:sp>
      <p:sp>
        <p:nvSpPr>
          <p:cNvPr id="75" name="Shape 69"/>
          <p:cNvSpPr/>
          <p:nvPr/>
        </p:nvSpPr>
        <p:spPr>
          <a:xfrm>
            <a:off x="914400" y="4038905"/>
            <a:ext cx="3353105" cy="352044"/>
          </a:xfrm>
          <a:prstGeom prst="rect">
            <a:avLst/>
          </a:prstGeom>
          <a:solidFill>
            <a:srgbClr val="F59E0B"/>
          </a:solidFill>
          <a:ln/>
        </p:spPr>
      </p:sp>
      <p:pic>
        <p:nvPicPr>
          <p:cNvPr id="76" name="Image 4" descr="preencoded.png">    </p:cNvPr>
          <p:cNvPicPr>
            <a:picLocks noChangeAspect="1"/>
          </p:cNvPicPr>
          <p:nvPr/>
        </p:nvPicPr>
        <p:blipFill>
          <a:blip r:embed="rId5"/>
          <a:srcRect l="0" r="0" t="0" b="0"/>
          <a:stretch/>
        </p:blipFill>
        <p:spPr>
          <a:xfrm>
            <a:off x="1028700" y="4147718"/>
            <a:ext cx="133502" cy="133502"/>
          </a:xfrm>
          <a:prstGeom prst="rect">
            <a:avLst/>
          </a:prstGeom>
        </p:spPr>
      </p:pic>
      <p:sp>
        <p:nvSpPr>
          <p:cNvPr id="77" name="Text 70"/>
          <p:cNvSpPr txBox="1"/>
          <p:nvPr/>
        </p:nvSpPr>
        <p:spPr>
          <a:xfrm>
            <a:off x="1238098" y="4134002"/>
            <a:ext cx="1243584" cy="162763"/>
          </a:xfrm>
          <a:prstGeom prst="rect">
            <a:avLst/>
          </a:prstGeom>
          <a:noFill/>
          <a:ln/>
        </p:spPr>
        <p:txBody>
          <a:bodyPr wrap="square" lIns="0" tIns="0" rIns="0" bIns="0" rtlCol="0" anchor="ctr"/>
          <a:lstStyle/>
          <a:p>
            <a:pPr algn="l" indent="0" marL="0">
              <a:buNone/>
            </a:pPr>
            <a:r>
              <a:rPr lang="en-US" sz="1000" b="1" dirty="0">
                <a:solidFill>
                  <a:srgbClr val="FFFFFF"/>
                </a:solidFill>
                <a:latin typeface="Inter" pitchFamily="34" charset="0"/>
                <a:ea typeface="Inter" pitchFamily="34" charset="-122"/>
                <a:cs typeface="Inter" pitchFamily="34" charset="-120"/>
              </a:rPr>
              <a:t>测试环节 - Testing</a:t>
            </a:r>
            <a:endParaRPr lang="en-US" sz="1000" dirty="0"/>
          </a:p>
        </p:txBody>
      </p:sp>
      <p:sp>
        <p:nvSpPr>
          <p:cNvPr id="78" name="Shape 71"/>
          <p:cNvSpPr/>
          <p:nvPr/>
        </p:nvSpPr>
        <p:spPr>
          <a:xfrm>
            <a:off x="1047902" y="5943600"/>
            <a:ext cx="381305" cy="181051"/>
          </a:xfrm>
          <a:prstGeom prst="roundRect">
            <a:avLst>
              <a:gd name="adj" fmla="val 318980"/>
            </a:avLst>
          </a:prstGeom>
          <a:solidFill>
            <a:srgbClr val="F59E0B">
              <a:alpha val="10000"/>
            </a:srgbClr>
          </a:solidFill>
          <a:ln/>
        </p:spPr>
      </p:sp>
      <p:sp>
        <p:nvSpPr>
          <p:cNvPr id="79" name="Shape 72"/>
          <p:cNvSpPr/>
          <p:nvPr/>
        </p:nvSpPr>
        <p:spPr>
          <a:xfrm>
            <a:off x="1464869" y="5943600"/>
            <a:ext cx="590702" cy="181051"/>
          </a:xfrm>
          <a:prstGeom prst="roundRect">
            <a:avLst>
              <a:gd name="adj" fmla="val 318980"/>
            </a:avLst>
          </a:prstGeom>
          <a:solidFill>
            <a:srgbClr val="F59E0B">
              <a:alpha val="10000"/>
            </a:srgbClr>
          </a:solidFill>
          <a:ln/>
        </p:spPr>
      </p:sp>
      <p:sp>
        <p:nvSpPr>
          <p:cNvPr id="80" name="Shape 73"/>
          <p:cNvSpPr/>
          <p:nvPr/>
        </p:nvSpPr>
        <p:spPr>
          <a:xfrm>
            <a:off x="2087575" y="5943600"/>
            <a:ext cx="466344" cy="181051"/>
          </a:xfrm>
          <a:prstGeom prst="roundRect">
            <a:avLst>
              <a:gd name="adj" fmla="val 318980"/>
            </a:avLst>
          </a:prstGeom>
          <a:solidFill>
            <a:srgbClr val="F59E0B">
              <a:alpha val="10000"/>
            </a:srgbClr>
          </a:solidFill>
          <a:ln/>
        </p:spPr>
      </p:sp>
      <p:sp>
        <p:nvSpPr>
          <p:cNvPr id="81" name="Shape 74"/>
          <p:cNvSpPr/>
          <p:nvPr/>
        </p:nvSpPr>
        <p:spPr>
          <a:xfrm>
            <a:off x="2592324" y="5943600"/>
            <a:ext cx="428854" cy="181051"/>
          </a:xfrm>
          <a:prstGeom prst="roundRect">
            <a:avLst>
              <a:gd name="adj" fmla="val 318980"/>
            </a:avLst>
          </a:prstGeom>
          <a:solidFill>
            <a:srgbClr val="F59E0B">
              <a:alpha val="10000"/>
            </a:srgbClr>
          </a:solidFill>
          <a:ln/>
        </p:spPr>
      </p:sp>
      <p:sp>
        <p:nvSpPr>
          <p:cNvPr id="82" name="Shape 75"/>
          <p:cNvSpPr/>
          <p:nvPr/>
        </p:nvSpPr>
        <p:spPr>
          <a:xfrm>
            <a:off x="3050438" y="5943600"/>
            <a:ext cx="485546" cy="181051"/>
          </a:xfrm>
          <a:prstGeom prst="roundRect">
            <a:avLst>
              <a:gd name="adj" fmla="val 318980"/>
            </a:avLst>
          </a:prstGeom>
          <a:solidFill>
            <a:srgbClr val="F59E0B">
              <a:alpha val="10000"/>
            </a:srgbClr>
          </a:solidFill>
          <a:ln/>
        </p:spPr>
      </p:sp>
      <p:sp>
        <p:nvSpPr>
          <p:cNvPr id="83" name="Text 76"/>
          <p:cNvSpPr txBox="1"/>
          <p:nvPr/>
        </p:nvSpPr>
        <p:spPr>
          <a:xfrm>
            <a:off x="1104595" y="5971946"/>
            <a:ext cx="342900" cy="114300"/>
          </a:xfrm>
          <a:prstGeom prst="rect">
            <a:avLst/>
          </a:prstGeom>
          <a:noFill/>
          <a:ln/>
        </p:spPr>
        <p:txBody>
          <a:bodyPr wrap="square" lIns="0" tIns="0" rIns="0" bIns="0" rtlCol="0" anchor="ctr"/>
          <a:lstStyle/>
          <a:p>
            <a:pPr algn="l" indent="0" marL="0">
              <a:buNone/>
            </a:pPr>
            <a:r>
              <a:rPr lang="en-US" sz="800" dirty="0">
                <a:solidFill>
                  <a:srgbClr val="F59E0B"/>
                </a:solidFill>
                <a:latin typeface="Inter" pitchFamily="34" charset="0"/>
                <a:ea typeface="Inter" pitchFamily="34" charset="-122"/>
                <a:cs typeface="Inter" pitchFamily="34" charset="-120"/>
              </a:rPr>
              <a:t>AskUI</a:t>
            </a:r>
            <a:endParaRPr lang="en-US" sz="800" dirty="0"/>
          </a:p>
        </p:txBody>
      </p:sp>
      <p:sp>
        <p:nvSpPr>
          <p:cNvPr id="84" name="Text 77"/>
          <p:cNvSpPr txBox="1"/>
          <p:nvPr/>
        </p:nvSpPr>
        <p:spPr>
          <a:xfrm>
            <a:off x="1522476" y="5971946"/>
            <a:ext cx="553212" cy="114300"/>
          </a:xfrm>
          <a:prstGeom prst="rect">
            <a:avLst/>
          </a:prstGeom>
          <a:noFill/>
          <a:ln/>
        </p:spPr>
        <p:txBody>
          <a:bodyPr wrap="square" lIns="0" tIns="0" rIns="0" bIns="0" rtlCol="0" anchor="ctr"/>
          <a:lstStyle/>
          <a:p>
            <a:pPr algn="l" indent="0" marL="0">
              <a:buNone/>
            </a:pPr>
            <a:r>
              <a:rPr lang="en-US" sz="800" dirty="0">
                <a:solidFill>
                  <a:srgbClr val="F59E0B"/>
                </a:solidFill>
                <a:latin typeface="Inter" pitchFamily="34" charset="0"/>
                <a:ea typeface="Inter" pitchFamily="34" charset="-122"/>
                <a:cs typeface="Inter" pitchFamily="34" charset="-120"/>
              </a:rPr>
              <a:t>TestSigma</a:t>
            </a:r>
            <a:endParaRPr lang="en-US" sz="800" dirty="0"/>
          </a:p>
        </p:txBody>
      </p:sp>
      <p:sp>
        <p:nvSpPr>
          <p:cNvPr id="85" name="Text 78"/>
          <p:cNvSpPr txBox="1"/>
          <p:nvPr/>
        </p:nvSpPr>
        <p:spPr>
          <a:xfrm>
            <a:off x="2145182" y="5971946"/>
            <a:ext cx="428854" cy="114300"/>
          </a:xfrm>
          <a:prstGeom prst="rect">
            <a:avLst/>
          </a:prstGeom>
          <a:noFill/>
          <a:ln/>
        </p:spPr>
        <p:txBody>
          <a:bodyPr wrap="square" lIns="0" tIns="0" rIns="0" bIns="0" rtlCol="0" anchor="ctr"/>
          <a:lstStyle/>
          <a:p>
            <a:pPr algn="l" indent="0" marL="0">
              <a:buNone/>
            </a:pPr>
            <a:r>
              <a:rPr lang="en-US" sz="800" dirty="0">
                <a:solidFill>
                  <a:srgbClr val="F59E0B"/>
                </a:solidFill>
                <a:latin typeface="Inter" pitchFamily="34" charset="0"/>
                <a:ea typeface="Inter" pitchFamily="34" charset="-122"/>
                <a:cs typeface="Inter" pitchFamily="34" charset="-120"/>
              </a:rPr>
              <a:t>Diffblue</a:t>
            </a:r>
            <a:endParaRPr lang="en-US" sz="800" dirty="0"/>
          </a:p>
        </p:txBody>
      </p:sp>
      <p:sp>
        <p:nvSpPr>
          <p:cNvPr id="86" name="Text 79"/>
          <p:cNvSpPr txBox="1"/>
          <p:nvPr/>
        </p:nvSpPr>
        <p:spPr>
          <a:xfrm>
            <a:off x="2649017" y="5971946"/>
            <a:ext cx="391363" cy="114300"/>
          </a:xfrm>
          <a:prstGeom prst="rect">
            <a:avLst/>
          </a:prstGeom>
          <a:noFill/>
          <a:ln/>
        </p:spPr>
        <p:txBody>
          <a:bodyPr wrap="square" lIns="0" tIns="0" rIns="0" bIns="0" rtlCol="0" anchor="ctr"/>
          <a:lstStyle/>
          <a:p>
            <a:pPr algn="l" indent="0" marL="0">
              <a:buNone/>
            </a:pPr>
            <a:r>
              <a:rPr lang="en-US" sz="800" dirty="0">
                <a:solidFill>
                  <a:srgbClr val="F59E0B"/>
                </a:solidFill>
                <a:latin typeface="Inter" pitchFamily="34" charset="0"/>
                <a:ea typeface="Inter" pitchFamily="34" charset="-122"/>
                <a:cs typeface="Inter" pitchFamily="34" charset="-120"/>
              </a:rPr>
              <a:t>Keploy</a:t>
            </a:r>
            <a:endParaRPr lang="en-US" sz="800" dirty="0"/>
          </a:p>
        </p:txBody>
      </p:sp>
      <p:sp>
        <p:nvSpPr>
          <p:cNvPr id="87" name="Text 80"/>
          <p:cNvSpPr txBox="1"/>
          <p:nvPr/>
        </p:nvSpPr>
        <p:spPr>
          <a:xfrm>
            <a:off x="3108046" y="5971946"/>
            <a:ext cx="448056" cy="114300"/>
          </a:xfrm>
          <a:prstGeom prst="rect">
            <a:avLst/>
          </a:prstGeom>
          <a:noFill/>
          <a:ln/>
        </p:spPr>
        <p:txBody>
          <a:bodyPr wrap="square" lIns="0" tIns="0" rIns="0" bIns="0" rtlCol="0" anchor="ctr"/>
          <a:lstStyle/>
          <a:p>
            <a:pPr algn="l" indent="0" marL="0">
              <a:buNone/>
            </a:pPr>
            <a:r>
              <a:rPr lang="en-US" sz="800" dirty="0">
                <a:solidFill>
                  <a:srgbClr val="F59E0B"/>
                </a:solidFill>
                <a:latin typeface="Inter" pitchFamily="34" charset="0"/>
                <a:ea typeface="Inter" pitchFamily="34" charset="-122"/>
                <a:cs typeface="Inter" pitchFamily="34" charset="-120"/>
              </a:rPr>
              <a:t>Mesmer</a:t>
            </a:r>
            <a:endParaRPr lang="en-US" sz="800" dirty="0"/>
          </a:p>
        </p:txBody>
      </p:sp>
      <p:sp>
        <p:nvSpPr>
          <p:cNvPr id="88" name="Shape 81"/>
          <p:cNvSpPr/>
          <p:nvPr/>
        </p:nvSpPr>
        <p:spPr>
          <a:xfrm>
            <a:off x="4419295" y="4038905"/>
            <a:ext cx="3353105" cy="352044"/>
          </a:xfrm>
          <a:prstGeom prst="rect">
            <a:avLst/>
          </a:prstGeom>
          <a:solidFill>
            <a:srgbClr val="8B5CF6"/>
          </a:solidFill>
          <a:ln/>
        </p:spPr>
      </p:sp>
      <p:pic>
        <p:nvPicPr>
          <p:cNvPr id="89" name="Image 5" descr="preencoded.png">    </p:cNvPr>
          <p:cNvPicPr>
            <a:picLocks noChangeAspect="1"/>
          </p:cNvPicPr>
          <p:nvPr/>
        </p:nvPicPr>
        <p:blipFill>
          <a:blip r:embed="rId6"/>
          <a:srcRect l="0" r="0" t="0" b="0"/>
          <a:stretch/>
        </p:blipFill>
        <p:spPr>
          <a:xfrm>
            <a:off x="4533595" y="4147718"/>
            <a:ext cx="133502" cy="133502"/>
          </a:xfrm>
          <a:prstGeom prst="rect">
            <a:avLst/>
          </a:prstGeom>
        </p:spPr>
      </p:pic>
      <p:sp>
        <p:nvSpPr>
          <p:cNvPr id="90" name="Shape 82"/>
          <p:cNvSpPr/>
          <p:nvPr/>
        </p:nvSpPr>
        <p:spPr>
          <a:xfrm>
            <a:off x="7925105" y="4390949"/>
            <a:ext cx="3353105" cy="2200046"/>
          </a:xfrm>
          <a:prstGeom prst="rect">
            <a:avLst/>
          </a:prstGeom>
          <a:solidFill>
            <a:srgbClr val="FFFFFF"/>
          </a:solidFill>
          <a:ln/>
        </p:spPr>
      </p:sp>
      <p:sp>
        <p:nvSpPr>
          <p:cNvPr id="91" name="Text 83"/>
          <p:cNvSpPr txBox="1"/>
          <p:nvPr/>
        </p:nvSpPr>
        <p:spPr>
          <a:xfrm>
            <a:off x="8039405" y="4543654"/>
            <a:ext cx="886054" cy="143561"/>
          </a:xfrm>
          <a:prstGeom prst="rect">
            <a:avLst/>
          </a:prstGeom>
          <a:noFill/>
          <a:ln/>
        </p:spPr>
        <p:txBody>
          <a:bodyPr wrap="square" lIns="0" tIns="0" rIns="0" bIns="0" rtlCol="0" anchor="ctr"/>
          <a:lstStyle/>
          <a:p>
            <a:pPr algn="l" indent="0" marL="0">
              <a:buNone/>
            </a:pPr>
            <a:r>
              <a:rPr lang="en-US" sz="900" dirty="0">
                <a:solidFill>
                  <a:srgbClr val="111827"/>
                </a:solidFill>
                <a:latin typeface="Inter" pitchFamily="34" charset="0"/>
                <a:ea typeface="Inter" pitchFamily="34" charset="-122"/>
                <a:cs typeface="Inter" pitchFamily="34" charset="-120"/>
              </a:rPr>
              <a:t>Agentic化核心:</a:t>
            </a:r>
            <a:endParaRPr lang="en-US" sz="900" dirty="0"/>
          </a:p>
        </p:txBody>
      </p:sp>
      <p:sp>
        <p:nvSpPr>
          <p:cNvPr id="92" name="Text 84"/>
          <p:cNvSpPr txBox="1"/>
          <p:nvPr/>
        </p:nvSpPr>
        <p:spPr>
          <a:xfrm>
            <a:off x="8039405" y="5191049"/>
            <a:ext cx="810158" cy="143561"/>
          </a:xfrm>
          <a:prstGeom prst="rect">
            <a:avLst/>
          </a:prstGeom>
          <a:noFill/>
          <a:ln/>
        </p:spPr>
        <p:txBody>
          <a:bodyPr wrap="square" lIns="0" tIns="0" rIns="0" bIns="0" rtlCol="0" anchor="ctr"/>
          <a:lstStyle/>
          <a:p>
            <a:pPr algn="l" indent="0" marL="0">
              <a:buNone/>
            </a:pPr>
            <a:r>
              <a:rPr lang="en-US" sz="900" dirty="0">
                <a:solidFill>
                  <a:srgbClr val="111827"/>
                </a:solidFill>
                <a:latin typeface="Inter" pitchFamily="34" charset="0"/>
                <a:ea typeface="Inter" pitchFamily="34" charset="-122"/>
                <a:cs typeface="Inter" pitchFamily="34" charset="-120"/>
              </a:rPr>
              <a:t>关键技术转变:</a:t>
            </a:r>
            <a:endParaRPr lang="en-US" sz="900" dirty="0"/>
          </a:p>
        </p:txBody>
      </p:sp>
      <p:sp>
        <p:nvSpPr>
          <p:cNvPr id="93" name="Text 85"/>
          <p:cNvSpPr txBox="1"/>
          <p:nvPr/>
        </p:nvSpPr>
        <p:spPr>
          <a:xfrm>
            <a:off x="8039405" y="5686654"/>
            <a:ext cx="695858" cy="143561"/>
          </a:xfrm>
          <a:prstGeom prst="rect">
            <a:avLst/>
          </a:prstGeom>
          <a:noFill/>
          <a:ln/>
        </p:spPr>
        <p:txBody>
          <a:bodyPr wrap="square" lIns="0" tIns="0" rIns="0" bIns="0" rtlCol="0" anchor="ctr"/>
          <a:lstStyle/>
          <a:p>
            <a:pPr algn="l" indent="0" marL="0">
              <a:buNone/>
            </a:pPr>
            <a:r>
              <a:rPr lang="en-US" sz="900" dirty="0">
                <a:solidFill>
                  <a:srgbClr val="111827"/>
                </a:solidFill>
                <a:latin typeface="Inter" pitchFamily="34" charset="0"/>
                <a:ea typeface="Inter" pitchFamily="34" charset="-122"/>
                <a:cs typeface="Inter" pitchFamily="34" charset="-120"/>
              </a:rPr>
              <a:t>代表性产品:</a:t>
            </a:r>
            <a:endParaRPr lang="en-US" sz="900" dirty="0"/>
          </a:p>
        </p:txBody>
      </p:sp>
      <p:sp>
        <p:nvSpPr>
          <p:cNvPr id="94" name="Text 86"/>
          <p:cNvSpPr txBox="1"/>
          <p:nvPr/>
        </p:nvSpPr>
        <p:spPr>
          <a:xfrm>
            <a:off x="8039405" y="4753051"/>
            <a:ext cx="3182112" cy="29535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自主故障检测与恢复、智能资源扩缩容、性能预测与优化、安全威胁防御</a:t>
            </a:r>
            <a:endParaRPr lang="en-US" sz="900" dirty="0"/>
          </a:p>
        </p:txBody>
      </p:sp>
      <p:sp>
        <p:nvSpPr>
          <p:cNvPr id="95" name="Text 87"/>
          <p:cNvSpPr txBox="1"/>
          <p:nvPr/>
        </p:nvSpPr>
        <p:spPr>
          <a:xfrm>
            <a:off x="8039405" y="5400446"/>
            <a:ext cx="2162556"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从被动监控 → 预警响应 → 自主决策运维</a:t>
            </a:r>
            <a:endParaRPr lang="en-US" sz="900" dirty="0"/>
          </a:p>
        </p:txBody>
      </p:sp>
      <p:sp>
        <p:nvSpPr>
          <p:cNvPr id="96" name="Text 88"/>
          <p:cNvSpPr txBox="1"/>
          <p:nvPr/>
        </p:nvSpPr>
        <p:spPr>
          <a:xfrm>
            <a:off x="4743907" y="4134002"/>
            <a:ext cx="1548079" cy="162763"/>
          </a:xfrm>
          <a:prstGeom prst="rect">
            <a:avLst/>
          </a:prstGeom>
          <a:noFill/>
          <a:ln/>
        </p:spPr>
        <p:txBody>
          <a:bodyPr wrap="square" lIns="0" tIns="0" rIns="0" bIns="0" rtlCol="0" anchor="ctr"/>
          <a:lstStyle/>
          <a:p>
            <a:pPr algn="l" indent="0" marL="0">
              <a:buNone/>
            </a:pPr>
            <a:r>
              <a:rPr lang="en-US" sz="1000" b="1" dirty="0">
                <a:solidFill>
                  <a:srgbClr val="FFFFFF"/>
                </a:solidFill>
                <a:latin typeface="Inter" pitchFamily="34" charset="0"/>
                <a:ea typeface="Inter" pitchFamily="34" charset="-122"/>
                <a:cs typeface="Inter" pitchFamily="34" charset="-120"/>
              </a:rPr>
              <a:t>部署环节 - Deployment</a:t>
            </a:r>
            <a:endParaRPr lang="en-US" sz="1000" dirty="0"/>
          </a:p>
        </p:txBody>
      </p:sp>
      <p:sp>
        <p:nvSpPr>
          <p:cNvPr id="97" name="Shape 89"/>
          <p:cNvSpPr/>
          <p:nvPr/>
        </p:nvSpPr>
        <p:spPr>
          <a:xfrm>
            <a:off x="4552798" y="5790895"/>
            <a:ext cx="495605" cy="181051"/>
          </a:xfrm>
          <a:prstGeom prst="roundRect">
            <a:avLst>
              <a:gd name="adj" fmla="val 318980"/>
            </a:avLst>
          </a:prstGeom>
          <a:solidFill>
            <a:srgbClr val="8B5CF6">
              <a:alpha val="10000"/>
            </a:srgbClr>
          </a:solidFill>
          <a:ln/>
        </p:spPr>
      </p:sp>
      <p:sp>
        <p:nvSpPr>
          <p:cNvPr id="98" name="Shape 90"/>
          <p:cNvSpPr/>
          <p:nvPr/>
        </p:nvSpPr>
        <p:spPr>
          <a:xfrm>
            <a:off x="5079492" y="5790895"/>
            <a:ext cx="523951" cy="181051"/>
          </a:xfrm>
          <a:prstGeom prst="roundRect">
            <a:avLst>
              <a:gd name="adj" fmla="val 318980"/>
            </a:avLst>
          </a:prstGeom>
          <a:solidFill>
            <a:srgbClr val="8B5CF6">
              <a:alpha val="10000"/>
            </a:srgbClr>
          </a:solidFill>
          <a:ln/>
        </p:spPr>
      </p:sp>
      <p:sp>
        <p:nvSpPr>
          <p:cNvPr id="99" name="Shape 91"/>
          <p:cNvSpPr/>
          <p:nvPr/>
        </p:nvSpPr>
        <p:spPr>
          <a:xfrm>
            <a:off x="5640934" y="5790895"/>
            <a:ext cx="495605" cy="181051"/>
          </a:xfrm>
          <a:prstGeom prst="roundRect">
            <a:avLst>
              <a:gd name="adj" fmla="val 318980"/>
            </a:avLst>
          </a:prstGeom>
          <a:solidFill>
            <a:srgbClr val="8B5CF6">
              <a:alpha val="10000"/>
            </a:srgbClr>
          </a:solidFill>
          <a:ln/>
        </p:spPr>
      </p:sp>
      <p:sp>
        <p:nvSpPr>
          <p:cNvPr id="100" name="Shape 92"/>
          <p:cNvSpPr/>
          <p:nvPr/>
        </p:nvSpPr>
        <p:spPr>
          <a:xfrm>
            <a:off x="6168542" y="5790895"/>
            <a:ext cx="418795" cy="181051"/>
          </a:xfrm>
          <a:prstGeom prst="roundRect">
            <a:avLst>
              <a:gd name="adj" fmla="val 318980"/>
            </a:avLst>
          </a:prstGeom>
          <a:solidFill>
            <a:srgbClr val="8B5CF6">
              <a:alpha val="10000"/>
            </a:srgbClr>
          </a:solidFill>
          <a:ln/>
        </p:spPr>
      </p:sp>
      <p:sp>
        <p:nvSpPr>
          <p:cNvPr id="101" name="Shape 93"/>
          <p:cNvSpPr/>
          <p:nvPr/>
        </p:nvSpPr>
        <p:spPr>
          <a:xfrm>
            <a:off x="6623914" y="5790895"/>
            <a:ext cx="437998" cy="181051"/>
          </a:xfrm>
          <a:prstGeom prst="roundRect">
            <a:avLst>
              <a:gd name="adj" fmla="val 318980"/>
            </a:avLst>
          </a:prstGeom>
          <a:solidFill>
            <a:srgbClr val="8B5CF6">
              <a:alpha val="10000"/>
            </a:srgbClr>
          </a:solidFill>
          <a:ln/>
        </p:spPr>
      </p:sp>
      <p:sp>
        <p:nvSpPr>
          <p:cNvPr id="102" name="Text 94"/>
          <p:cNvSpPr txBox="1"/>
          <p:nvPr/>
        </p:nvSpPr>
        <p:spPr>
          <a:xfrm>
            <a:off x="4610405" y="5820156"/>
            <a:ext cx="457200" cy="114300"/>
          </a:xfrm>
          <a:prstGeom prst="rect">
            <a:avLst/>
          </a:prstGeom>
          <a:noFill/>
          <a:ln/>
        </p:spPr>
        <p:txBody>
          <a:bodyPr wrap="square" lIns="0" tIns="0" rIns="0" bIns="0" rtlCol="0" anchor="ctr"/>
          <a:lstStyle/>
          <a:p>
            <a:pPr algn="l" indent="0" marL="0">
              <a:buNone/>
            </a:pPr>
            <a:r>
              <a:rPr lang="en-US" sz="800" dirty="0">
                <a:solidFill>
                  <a:srgbClr val="8B5CF6"/>
                </a:solidFill>
                <a:latin typeface="Inter" pitchFamily="34" charset="0"/>
                <a:ea typeface="Inter" pitchFamily="34" charset="-122"/>
                <a:cs typeface="Inter" pitchFamily="34" charset="-120"/>
              </a:rPr>
              <a:t>Harness</a:t>
            </a:r>
            <a:endParaRPr lang="en-US" sz="800" dirty="0"/>
          </a:p>
        </p:txBody>
      </p:sp>
      <p:sp>
        <p:nvSpPr>
          <p:cNvPr id="103" name="Text 95"/>
          <p:cNvSpPr txBox="1"/>
          <p:nvPr/>
        </p:nvSpPr>
        <p:spPr>
          <a:xfrm>
            <a:off x="5136185" y="5820156"/>
            <a:ext cx="486461" cy="114300"/>
          </a:xfrm>
          <a:prstGeom prst="rect">
            <a:avLst/>
          </a:prstGeom>
          <a:noFill/>
          <a:ln/>
        </p:spPr>
        <p:txBody>
          <a:bodyPr wrap="square" lIns="0" tIns="0" rIns="0" bIns="0" rtlCol="0" anchor="ctr"/>
          <a:lstStyle/>
          <a:p>
            <a:pPr algn="l" indent="0" marL="0">
              <a:buNone/>
            </a:pPr>
            <a:r>
              <a:rPr lang="en-US" sz="800" dirty="0">
                <a:solidFill>
                  <a:srgbClr val="8B5CF6"/>
                </a:solidFill>
                <a:latin typeface="Inter" pitchFamily="34" charset="0"/>
                <a:ea typeface="Inter" pitchFamily="34" charset="-122"/>
                <a:cs typeface="Inter" pitchFamily="34" charset="-120"/>
              </a:rPr>
              <a:t>GitLab AI</a:t>
            </a:r>
            <a:endParaRPr lang="en-US" sz="800" dirty="0"/>
          </a:p>
        </p:txBody>
      </p:sp>
      <p:sp>
        <p:nvSpPr>
          <p:cNvPr id="104" name="Text 96"/>
          <p:cNvSpPr txBox="1"/>
          <p:nvPr/>
        </p:nvSpPr>
        <p:spPr>
          <a:xfrm>
            <a:off x="5697626" y="5820156"/>
            <a:ext cx="457200" cy="114300"/>
          </a:xfrm>
          <a:prstGeom prst="rect">
            <a:avLst/>
          </a:prstGeom>
          <a:noFill/>
          <a:ln/>
        </p:spPr>
        <p:txBody>
          <a:bodyPr wrap="square" lIns="0" tIns="0" rIns="0" bIns="0" rtlCol="0" anchor="ctr"/>
          <a:lstStyle/>
          <a:p>
            <a:pPr algn="l" indent="0" marL="0">
              <a:buNone/>
            </a:pPr>
            <a:r>
              <a:rPr lang="en-US" sz="800" dirty="0">
                <a:solidFill>
                  <a:srgbClr val="8B5CF6"/>
                </a:solidFill>
                <a:latin typeface="Inter" pitchFamily="34" charset="0"/>
                <a:ea typeface="Inter" pitchFamily="34" charset="-122"/>
                <a:cs typeface="Inter" pitchFamily="34" charset="-120"/>
              </a:rPr>
              <a:t>Kuberns</a:t>
            </a:r>
            <a:endParaRPr lang="en-US" sz="800" dirty="0"/>
          </a:p>
        </p:txBody>
      </p:sp>
      <p:sp>
        <p:nvSpPr>
          <p:cNvPr id="105" name="Text 97"/>
          <p:cNvSpPr txBox="1"/>
          <p:nvPr/>
        </p:nvSpPr>
        <p:spPr>
          <a:xfrm>
            <a:off x="6225235" y="5820156"/>
            <a:ext cx="381305" cy="114300"/>
          </a:xfrm>
          <a:prstGeom prst="rect">
            <a:avLst/>
          </a:prstGeom>
          <a:noFill/>
          <a:ln/>
        </p:spPr>
        <p:txBody>
          <a:bodyPr wrap="square" lIns="0" tIns="0" rIns="0" bIns="0" rtlCol="0" anchor="ctr"/>
          <a:lstStyle/>
          <a:p>
            <a:pPr algn="l" indent="0" marL="0">
              <a:buNone/>
            </a:pPr>
            <a:r>
              <a:rPr lang="en-US" sz="800" dirty="0">
                <a:solidFill>
                  <a:srgbClr val="8B5CF6"/>
                </a:solidFill>
                <a:latin typeface="Inter" pitchFamily="34" charset="0"/>
                <a:ea typeface="Inter" pitchFamily="34" charset="-122"/>
                <a:cs typeface="Inter" pitchFamily="34" charset="-120"/>
              </a:rPr>
              <a:t>Pulumi</a:t>
            </a:r>
            <a:endParaRPr lang="en-US" sz="800" dirty="0"/>
          </a:p>
        </p:txBody>
      </p:sp>
      <p:sp>
        <p:nvSpPr>
          <p:cNvPr id="106" name="Text 98"/>
          <p:cNvSpPr txBox="1"/>
          <p:nvPr/>
        </p:nvSpPr>
        <p:spPr>
          <a:xfrm>
            <a:off x="6680606" y="5820156"/>
            <a:ext cx="400507" cy="114300"/>
          </a:xfrm>
          <a:prstGeom prst="rect">
            <a:avLst/>
          </a:prstGeom>
          <a:noFill/>
          <a:ln/>
        </p:spPr>
        <p:txBody>
          <a:bodyPr wrap="square" lIns="0" tIns="0" rIns="0" bIns="0" rtlCol="0" anchor="ctr"/>
          <a:lstStyle/>
          <a:p>
            <a:pPr algn="l" indent="0" marL="0">
              <a:buNone/>
            </a:pPr>
            <a:r>
              <a:rPr lang="en-US" sz="800" dirty="0">
                <a:solidFill>
                  <a:srgbClr val="8B5CF6"/>
                </a:solidFill>
                <a:latin typeface="Inter" pitchFamily="34" charset="0"/>
                <a:ea typeface="Inter" pitchFamily="34" charset="-122"/>
                <a:cs typeface="Inter" pitchFamily="34" charset="-120"/>
              </a:rPr>
              <a:t>OpsMx</a:t>
            </a:r>
            <a:endParaRPr lang="en-US" sz="800" dirty="0"/>
          </a:p>
        </p:txBody>
      </p:sp>
      <p:sp>
        <p:nvSpPr>
          <p:cNvPr id="107" name="Shape 99"/>
          <p:cNvSpPr/>
          <p:nvPr/>
        </p:nvSpPr>
        <p:spPr>
          <a:xfrm>
            <a:off x="7925105" y="4038905"/>
            <a:ext cx="3353105" cy="352044"/>
          </a:xfrm>
          <a:prstGeom prst="rect">
            <a:avLst/>
          </a:prstGeom>
          <a:solidFill>
            <a:srgbClr val="EC4899"/>
          </a:solidFill>
          <a:ln/>
        </p:spPr>
      </p:sp>
      <p:pic>
        <p:nvPicPr>
          <p:cNvPr id="108" name="Image 6" descr="preencoded.png">    </p:cNvPr>
          <p:cNvPicPr>
            <a:picLocks noChangeAspect="1"/>
          </p:cNvPicPr>
          <p:nvPr/>
        </p:nvPicPr>
        <p:blipFill>
          <a:blip r:embed="rId7"/>
          <a:srcRect l="0" r="0" t="0" b="0"/>
          <a:stretch/>
        </p:blipFill>
        <p:spPr>
          <a:xfrm>
            <a:off x="8039405" y="4147718"/>
            <a:ext cx="133502" cy="133502"/>
          </a:xfrm>
          <a:prstGeom prst="rect">
            <a:avLst/>
          </a:prstGeom>
        </p:spPr>
      </p:pic>
      <p:sp>
        <p:nvSpPr>
          <p:cNvPr id="109" name="Text 100"/>
          <p:cNvSpPr txBox="1"/>
          <p:nvPr/>
        </p:nvSpPr>
        <p:spPr>
          <a:xfrm>
            <a:off x="8248802" y="4134002"/>
            <a:ext cx="1481328" cy="162763"/>
          </a:xfrm>
          <a:prstGeom prst="rect">
            <a:avLst/>
          </a:prstGeom>
          <a:noFill/>
          <a:ln/>
        </p:spPr>
        <p:txBody>
          <a:bodyPr wrap="square" lIns="0" tIns="0" rIns="0" bIns="0" rtlCol="0" anchor="ctr"/>
          <a:lstStyle/>
          <a:p>
            <a:pPr algn="l" indent="0" marL="0">
              <a:buNone/>
            </a:pPr>
            <a:r>
              <a:rPr lang="en-US" sz="1000" b="1" dirty="0">
                <a:solidFill>
                  <a:srgbClr val="FFFFFF"/>
                </a:solidFill>
                <a:latin typeface="Inter" pitchFamily="34" charset="0"/>
                <a:ea typeface="Inter" pitchFamily="34" charset="-122"/>
                <a:cs typeface="Inter" pitchFamily="34" charset="-120"/>
              </a:rPr>
              <a:t>运维环节 - Operations</a:t>
            </a:r>
            <a:endParaRPr lang="en-US" sz="1000" dirty="0"/>
          </a:p>
        </p:txBody>
      </p:sp>
      <p:sp>
        <p:nvSpPr>
          <p:cNvPr id="110" name="Shape 101"/>
          <p:cNvSpPr/>
          <p:nvPr/>
        </p:nvSpPr>
        <p:spPr>
          <a:xfrm>
            <a:off x="8058607" y="5943600"/>
            <a:ext cx="580644" cy="181051"/>
          </a:xfrm>
          <a:prstGeom prst="roundRect">
            <a:avLst>
              <a:gd name="adj" fmla="val 318980"/>
            </a:avLst>
          </a:prstGeom>
          <a:solidFill>
            <a:srgbClr val="EC4899">
              <a:alpha val="10000"/>
            </a:srgbClr>
          </a:solidFill>
          <a:ln/>
        </p:spPr>
      </p:sp>
      <p:sp>
        <p:nvSpPr>
          <p:cNvPr id="111" name="Shape 102"/>
          <p:cNvSpPr/>
          <p:nvPr/>
        </p:nvSpPr>
        <p:spPr>
          <a:xfrm>
            <a:off x="8673084" y="5943600"/>
            <a:ext cx="676656" cy="181051"/>
          </a:xfrm>
          <a:prstGeom prst="roundRect">
            <a:avLst>
              <a:gd name="adj" fmla="val 318980"/>
            </a:avLst>
          </a:prstGeom>
          <a:solidFill>
            <a:srgbClr val="EC4899">
              <a:alpha val="10000"/>
            </a:srgbClr>
          </a:solidFill>
          <a:ln/>
        </p:spPr>
      </p:sp>
      <p:sp>
        <p:nvSpPr>
          <p:cNvPr id="112" name="Shape 103"/>
          <p:cNvSpPr/>
          <p:nvPr/>
        </p:nvSpPr>
        <p:spPr>
          <a:xfrm>
            <a:off x="9386316" y="5943600"/>
            <a:ext cx="504749" cy="181051"/>
          </a:xfrm>
          <a:prstGeom prst="roundRect">
            <a:avLst>
              <a:gd name="adj" fmla="val 318980"/>
            </a:avLst>
          </a:prstGeom>
          <a:solidFill>
            <a:srgbClr val="EC4899">
              <a:alpha val="10000"/>
            </a:srgbClr>
          </a:solidFill>
          <a:ln/>
        </p:spPr>
      </p:sp>
      <p:sp>
        <p:nvSpPr>
          <p:cNvPr id="113" name="Shape 104"/>
          <p:cNvSpPr/>
          <p:nvPr/>
        </p:nvSpPr>
        <p:spPr>
          <a:xfrm>
            <a:off x="9920326" y="5943600"/>
            <a:ext cx="562356" cy="181051"/>
          </a:xfrm>
          <a:prstGeom prst="roundRect">
            <a:avLst>
              <a:gd name="adj" fmla="val 318980"/>
            </a:avLst>
          </a:prstGeom>
          <a:solidFill>
            <a:srgbClr val="EC4899">
              <a:alpha val="10000"/>
            </a:srgbClr>
          </a:solidFill>
          <a:ln/>
        </p:spPr>
      </p:sp>
      <p:sp>
        <p:nvSpPr>
          <p:cNvPr id="114" name="Shape 105"/>
          <p:cNvSpPr/>
          <p:nvPr/>
        </p:nvSpPr>
        <p:spPr>
          <a:xfrm>
            <a:off x="10519258" y="5943600"/>
            <a:ext cx="543154" cy="181051"/>
          </a:xfrm>
          <a:prstGeom prst="roundRect">
            <a:avLst>
              <a:gd name="adj" fmla="val 318980"/>
            </a:avLst>
          </a:prstGeom>
          <a:solidFill>
            <a:srgbClr val="EC4899">
              <a:alpha val="10000"/>
            </a:srgbClr>
          </a:solidFill>
          <a:ln/>
        </p:spPr>
      </p:sp>
      <p:sp>
        <p:nvSpPr>
          <p:cNvPr id="115" name="Text 106"/>
          <p:cNvSpPr txBox="1"/>
          <p:nvPr/>
        </p:nvSpPr>
        <p:spPr>
          <a:xfrm>
            <a:off x="8115300" y="5971946"/>
            <a:ext cx="543154" cy="114300"/>
          </a:xfrm>
          <a:prstGeom prst="rect">
            <a:avLst/>
          </a:prstGeom>
          <a:noFill/>
          <a:ln/>
        </p:spPr>
        <p:txBody>
          <a:bodyPr wrap="square" lIns="0" tIns="0" rIns="0" bIns="0" rtlCol="0" anchor="ctr"/>
          <a:lstStyle/>
          <a:p>
            <a:pPr algn="l" indent="0" marL="0">
              <a:buNone/>
            </a:pPr>
            <a:r>
              <a:rPr lang="en-US" sz="800" dirty="0">
                <a:solidFill>
                  <a:srgbClr val="EC4899"/>
                </a:solidFill>
                <a:latin typeface="Inter" pitchFamily="34" charset="0"/>
                <a:ea typeface="Inter" pitchFamily="34" charset="-122"/>
                <a:cs typeface="Inter" pitchFamily="34" charset="-120"/>
              </a:rPr>
              <a:t>Dynatrace</a:t>
            </a:r>
            <a:endParaRPr lang="en-US" sz="800" dirty="0"/>
          </a:p>
        </p:txBody>
      </p:sp>
      <p:sp>
        <p:nvSpPr>
          <p:cNvPr id="116" name="Text 107"/>
          <p:cNvSpPr txBox="1"/>
          <p:nvPr/>
        </p:nvSpPr>
        <p:spPr>
          <a:xfrm>
            <a:off x="8730691" y="5971946"/>
            <a:ext cx="638251" cy="114300"/>
          </a:xfrm>
          <a:prstGeom prst="rect">
            <a:avLst/>
          </a:prstGeom>
          <a:noFill/>
          <a:ln/>
        </p:spPr>
        <p:txBody>
          <a:bodyPr wrap="square" lIns="0" tIns="0" rIns="0" bIns="0" rtlCol="0" anchor="ctr"/>
          <a:lstStyle/>
          <a:p>
            <a:pPr algn="l" indent="0" marL="0">
              <a:buNone/>
            </a:pPr>
            <a:r>
              <a:rPr lang="en-US" sz="800" dirty="0">
                <a:solidFill>
                  <a:srgbClr val="EC4899"/>
                </a:solidFill>
                <a:latin typeface="Inter" pitchFamily="34" charset="0"/>
                <a:ea typeface="Inter" pitchFamily="34" charset="-122"/>
                <a:cs typeface="Inter" pitchFamily="34" charset="-120"/>
              </a:rPr>
              <a:t>OpsGenie AI</a:t>
            </a:r>
            <a:endParaRPr lang="en-US" sz="800" dirty="0"/>
          </a:p>
        </p:txBody>
      </p:sp>
      <p:sp>
        <p:nvSpPr>
          <p:cNvPr id="117" name="Text 108"/>
          <p:cNvSpPr txBox="1"/>
          <p:nvPr/>
        </p:nvSpPr>
        <p:spPr>
          <a:xfrm>
            <a:off x="9443923" y="5971946"/>
            <a:ext cx="467258" cy="114300"/>
          </a:xfrm>
          <a:prstGeom prst="rect">
            <a:avLst/>
          </a:prstGeom>
          <a:noFill/>
          <a:ln/>
        </p:spPr>
        <p:txBody>
          <a:bodyPr wrap="square" lIns="0" tIns="0" rIns="0" bIns="0" rtlCol="0" anchor="ctr"/>
          <a:lstStyle/>
          <a:p>
            <a:pPr algn="l" indent="0" marL="0">
              <a:buNone/>
            </a:pPr>
            <a:r>
              <a:rPr lang="en-US" sz="800" dirty="0">
                <a:solidFill>
                  <a:srgbClr val="EC4899"/>
                </a:solidFill>
                <a:latin typeface="Inter" pitchFamily="34" charset="0"/>
                <a:ea typeface="Inter" pitchFamily="34" charset="-122"/>
                <a:cs typeface="Inter" pitchFamily="34" charset="-120"/>
              </a:rPr>
              <a:t>Datadog</a:t>
            </a:r>
            <a:endParaRPr lang="en-US" sz="800" dirty="0"/>
          </a:p>
        </p:txBody>
      </p:sp>
      <p:sp>
        <p:nvSpPr>
          <p:cNvPr id="118" name="Text 109"/>
          <p:cNvSpPr txBox="1"/>
          <p:nvPr/>
        </p:nvSpPr>
        <p:spPr>
          <a:xfrm>
            <a:off x="9977018" y="5971946"/>
            <a:ext cx="523951" cy="114300"/>
          </a:xfrm>
          <a:prstGeom prst="rect">
            <a:avLst/>
          </a:prstGeom>
          <a:noFill/>
          <a:ln/>
        </p:spPr>
        <p:txBody>
          <a:bodyPr wrap="square" lIns="0" tIns="0" rIns="0" bIns="0" rtlCol="0" anchor="ctr"/>
          <a:lstStyle/>
          <a:p>
            <a:pPr algn="l" indent="0" marL="0">
              <a:buNone/>
            </a:pPr>
            <a:r>
              <a:rPr lang="en-US" sz="800" dirty="0">
                <a:solidFill>
                  <a:srgbClr val="EC4899"/>
                </a:solidFill>
                <a:latin typeface="Inter" pitchFamily="34" charset="0"/>
                <a:ea typeface="Inter" pitchFamily="34" charset="-122"/>
                <a:cs typeface="Inter" pitchFamily="34" charset="-120"/>
              </a:rPr>
              <a:t>New Relic</a:t>
            </a:r>
            <a:endParaRPr lang="en-US" sz="800" dirty="0"/>
          </a:p>
        </p:txBody>
      </p:sp>
      <p:sp>
        <p:nvSpPr>
          <p:cNvPr id="119" name="Text 110"/>
          <p:cNvSpPr txBox="1"/>
          <p:nvPr/>
        </p:nvSpPr>
        <p:spPr>
          <a:xfrm>
            <a:off x="10575950" y="5971946"/>
            <a:ext cx="505663" cy="114300"/>
          </a:xfrm>
          <a:prstGeom prst="rect">
            <a:avLst/>
          </a:prstGeom>
          <a:noFill/>
          <a:ln/>
        </p:spPr>
        <p:txBody>
          <a:bodyPr wrap="square" lIns="0" tIns="0" rIns="0" bIns="0" rtlCol="0" anchor="ctr"/>
          <a:lstStyle/>
          <a:p>
            <a:pPr algn="l" indent="0" marL="0">
              <a:buNone/>
            </a:pPr>
            <a:r>
              <a:rPr lang="en-US" sz="800" dirty="0">
                <a:solidFill>
                  <a:srgbClr val="EC4899"/>
                </a:solidFill>
                <a:latin typeface="Inter" pitchFamily="34" charset="0"/>
                <a:ea typeface="Inter" pitchFamily="34" charset="-122"/>
                <a:cs typeface="Inter" pitchFamily="34" charset="-120"/>
              </a:rPr>
              <a:t>Shoreline</a:t>
            </a:r>
            <a:endParaRPr lang="en-US" sz="800" dirty="0"/>
          </a:p>
        </p:txBody>
      </p:sp>
      <p:sp>
        <p:nvSpPr>
          <p:cNvPr id="120" name="Shape 111"/>
          <p:cNvSpPr/>
          <p:nvPr/>
        </p:nvSpPr>
        <p:spPr>
          <a:xfrm>
            <a:off x="914400" y="6391656"/>
            <a:ext cx="5105095" cy="1695298"/>
          </a:xfrm>
          <a:prstGeom prst="roundRect">
            <a:avLst>
              <a:gd name="adj" fmla="val 2424"/>
            </a:avLst>
          </a:prstGeom>
          <a:solidFill>
            <a:srgbClr val="F9FAFB"/>
          </a:solidFill>
          <a:ln w="12700">
            <a:solidFill>
              <a:srgbClr val="E5E7EB"/>
            </a:solidFill>
            <a:prstDash val="solid"/>
          </a:ln>
        </p:spPr>
      </p:sp>
      <p:sp>
        <p:nvSpPr>
          <p:cNvPr id="121" name="Text 112"/>
          <p:cNvSpPr txBox="1"/>
          <p:nvPr/>
        </p:nvSpPr>
        <p:spPr>
          <a:xfrm>
            <a:off x="1037844" y="6524244"/>
            <a:ext cx="1519733" cy="162763"/>
          </a:xfrm>
          <a:prstGeom prst="rect">
            <a:avLst/>
          </a:prstGeom>
          <a:noFill/>
          <a:ln/>
        </p:spPr>
        <p:txBody>
          <a:bodyPr wrap="square" lIns="0" tIns="0" rIns="0" bIns="0" rtlCol="0" anchor="ctr"/>
          <a:lstStyle/>
          <a:p>
            <a:pPr algn="l" indent="0" marL="0">
              <a:buNone/>
            </a:pPr>
            <a:r>
              <a:rPr lang="en-US" sz="1000" b="1" dirty="0">
                <a:solidFill>
                  <a:srgbClr val="374151"/>
                </a:solidFill>
                <a:latin typeface="Inter" pitchFamily="34" charset="0"/>
                <a:ea typeface="Inter" pitchFamily="34" charset="-122"/>
                <a:cs typeface="Inter" pitchFamily="34" charset="-120"/>
              </a:rPr>
              <a:t>Agentic SDLC核心趋势</a:t>
            </a:r>
            <a:endParaRPr lang="en-US" sz="1000" dirty="0"/>
          </a:p>
        </p:txBody>
      </p:sp>
      <p:sp>
        <p:nvSpPr>
          <p:cNvPr id="122" name="Shape 113"/>
          <p:cNvSpPr/>
          <p:nvPr/>
        </p:nvSpPr>
        <p:spPr>
          <a:xfrm>
            <a:off x="1037844" y="6782105"/>
            <a:ext cx="161849" cy="209398"/>
          </a:xfrm>
          <a:prstGeom prst="roundRect">
            <a:avLst>
              <a:gd name="adj" fmla="val 132934"/>
            </a:avLst>
          </a:prstGeom>
          <a:solidFill>
            <a:srgbClr val="DBEAFE"/>
          </a:solidFill>
          <a:ln/>
        </p:spPr>
      </p:sp>
      <p:sp>
        <p:nvSpPr>
          <p:cNvPr id="123" name="Shape 114"/>
          <p:cNvSpPr/>
          <p:nvPr/>
        </p:nvSpPr>
        <p:spPr>
          <a:xfrm>
            <a:off x="3504895" y="6782105"/>
            <a:ext cx="181051" cy="209398"/>
          </a:xfrm>
          <a:prstGeom prst="roundRect">
            <a:avLst>
              <a:gd name="adj" fmla="val 106327"/>
            </a:avLst>
          </a:prstGeom>
          <a:solidFill>
            <a:srgbClr val="DBEAFE"/>
          </a:solidFill>
          <a:ln/>
        </p:spPr>
      </p:sp>
      <p:sp>
        <p:nvSpPr>
          <p:cNvPr id="124" name="Shape 115"/>
          <p:cNvSpPr/>
          <p:nvPr/>
        </p:nvSpPr>
        <p:spPr>
          <a:xfrm>
            <a:off x="1037844" y="7410298"/>
            <a:ext cx="181051" cy="209398"/>
          </a:xfrm>
          <a:prstGeom prst="roundRect">
            <a:avLst>
              <a:gd name="adj" fmla="val 106327"/>
            </a:avLst>
          </a:prstGeom>
          <a:solidFill>
            <a:srgbClr val="DBEAFE"/>
          </a:solidFill>
          <a:ln/>
        </p:spPr>
      </p:sp>
      <p:sp>
        <p:nvSpPr>
          <p:cNvPr id="125" name="Shape 116"/>
          <p:cNvSpPr/>
          <p:nvPr/>
        </p:nvSpPr>
        <p:spPr>
          <a:xfrm>
            <a:off x="3504895" y="7410298"/>
            <a:ext cx="190195" cy="209398"/>
          </a:xfrm>
          <a:prstGeom prst="roundRect">
            <a:avLst>
              <a:gd name="adj" fmla="val 96154"/>
            </a:avLst>
          </a:prstGeom>
          <a:solidFill>
            <a:srgbClr val="DBEAFE"/>
          </a:solidFill>
          <a:ln/>
        </p:spPr>
      </p:sp>
      <p:sp>
        <p:nvSpPr>
          <p:cNvPr id="126" name="Text 117"/>
          <p:cNvSpPr txBox="1"/>
          <p:nvPr/>
        </p:nvSpPr>
        <p:spPr>
          <a:xfrm>
            <a:off x="1095451" y="6819595"/>
            <a:ext cx="127102" cy="133502"/>
          </a:xfrm>
          <a:prstGeom prst="rect">
            <a:avLst/>
          </a:prstGeom>
          <a:noFill/>
          <a:ln/>
        </p:spPr>
        <p:txBody>
          <a:bodyPr wrap="square" lIns="0" tIns="0" rIns="0" bIns="0" rtlCol="0" anchor="ctr"/>
          <a:lstStyle/>
          <a:p>
            <a:pPr algn="l" indent="0" marL="0">
              <a:buNone/>
            </a:pPr>
            <a:r>
              <a:rPr lang="en-US" sz="800" b="1" dirty="0">
                <a:solidFill>
                  <a:srgbClr val="1D4ED8"/>
                </a:solidFill>
                <a:latin typeface="Inter" pitchFamily="34" charset="0"/>
                <a:ea typeface="Inter" pitchFamily="34" charset="-122"/>
                <a:cs typeface="Inter" pitchFamily="34" charset="-120"/>
              </a:rPr>
              <a:t>1</a:t>
            </a:r>
            <a:endParaRPr lang="en-US" sz="800" dirty="0"/>
          </a:p>
        </p:txBody>
      </p:sp>
      <p:sp>
        <p:nvSpPr>
          <p:cNvPr id="127" name="Text 118"/>
          <p:cNvSpPr txBox="1"/>
          <p:nvPr/>
        </p:nvSpPr>
        <p:spPr>
          <a:xfrm>
            <a:off x="3562502" y="6819595"/>
            <a:ext cx="145390" cy="133502"/>
          </a:xfrm>
          <a:prstGeom prst="rect">
            <a:avLst/>
          </a:prstGeom>
          <a:noFill/>
          <a:ln/>
        </p:spPr>
        <p:txBody>
          <a:bodyPr wrap="square" lIns="0" tIns="0" rIns="0" bIns="0" rtlCol="0" anchor="ctr"/>
          <a:lstStyle/>
          <a:p>
            <a:pPr algn="l" indent="0" marL="0">
              <a:buNone/>
            </a:pPr>
            <a:r>
              <a:rPr lang="en-US" sz="800" b="1" dirty="0">
                <a:solidFill>
                  <a:srgbClr val="1D4ED8"/>
                </a:solidFill>
                <a:latin typeface="Inter" pitchFamily="34" charset="0"/>
                <a:ea typeface="Inter" pitchFamily="34" charset="-122"/>
                <a:cs typeface="Inter" pitchFamily="34" charset="-120"/>
              </a:rPr>
              <a:t>2</a:t>
            </a:r>
            <a:endParaRPr lang="en-US" sz="800" dirty="0"/>
          </a:p>
        </p:txBody>
      </p:sp>
      <p:sp>
        <p:nvSpPr>
          <p:cNvPr id="128" name="Text 119"/>
          <p:cNvSpPr txBox="1"/>
          <p:nvPr/>
        </p:nvSpPr>
        <p:spPr>
          <a:xfrm>
            <a:off x="1095451" y="7448702"/>
            <a:ext cx="145390" cy="133502"/>
          </a:xfrm>
          <a:prstGeom prst="rect">
            <a:avLst/>
          </a:prstGeom>
          <a:noFill/>
          <a:ln/>
        </p:spPr>
        <p:txBody>
          <a:bodyPr wrap="square" lIns="0" tIns="0" rIns="0" bIns="0" rtlCol="0" anchor="ctr"/>
          <a:lstStyle/>
          <a:p>
            <a:pPr algn="l" indent="0" marL="0">
              <a:buNone/>
            </a:pPr>
            <a:r>
              <a:rPr lang="en-US" sz="800" b="1" dirty="0">
                <a:solidFill>
                  <a:srgbClr val="1D4ED8"/>
                </a:solidFill>
                <a:latin typeface="Inter" pitchFamily="34" charset="0"/>
                <a:ea typeface="Inter" pitchFamily="34" charset="-122"/>
                <a:cs typeface="Inter" pitchFamily="34" charset="-120"/>
              </a:rPr>
              <a:t>3</a:t>
            </a:r>
            <a:endParaRPr lang="en-US" sz="800" dirty="0"/>
          </a:p>
        </p:txBody>
      </p:sp>
      <p:sp>
        <p:nvSpPr>
          <p:cNvPr id="129" name="Text 120"/>
          <p:cNvSpPr txBox="1"/>
          <p:nvPr/>
        </p:nvSpPr>
        <p:spPr>
          <a:xfrm>
            <a:off x="3562502" y="7448702"/>
            <a:ext cx="155448" cy="133502"/>
          </a:xfrm>
          <a:prstGeom prst="rect">
            <a:avLst/>
          </a:prstGeom>
          <a:noFill/>
          <a:ln/>
        </p:spPr>
        <p:txBody>
          <a:bodyPr wrap="square" lIns="0" tIns="0" rIns="0" bIns="0" rtlCol="0" anchor="ctr"/>
          <a:lstStyle/>
          <a:p>
            <a:pPr algn="l" indent="0" marL="0">
              <a:buNone/>
            </a:pPr>
            <a:r>
              <a:rPr lang="en-US" sz="800" b="1" dirty="0">
                <a:solidFill>
                  <a:srgbClr val="1D4ED8"/>
                </a:solidFill>
                <a:latin typeface="Inter" pitchFamily="34" charset="0"/>
                <a:ea typeface="Inter" pitchFamily="34" charset="-122"/>
                <a:cs typeface="Inter" pitchFamily="34" charset="-120"/>
              </a:rPr>
              <a:t>4</a:t>
            </a:r>
            <a:endParaRPr lang="en-US" sz="800" dirty="0"/>
          </a:p>
        </p:txBody>
      </p:sp>
      <p:sp>
        <p:nvSpPr>
          <p:cNvPr id="130" name="Text 121"/>
          <p:cNvSpPr txBox="1"/>
          <p:nvPr/>
        </p:nvSpPr>
        <p:spPr>
          <a:xfrm>
            <a:off x="1196950" y="6810451"/>
            <a:ext cx="781812" cy="143561"/>
          </a:xfrm>
          <a:prstGeom prst="rect">
            <a:avLst/>
          </a:prstGeom>
          <a:noFill/>
          <a:ln/>
        </p:spPr>
        <p:txBody>
          <a:bodyPr wrap="square" lIns="0" tIns="0" rIns="0" bIns="0" rtlCol="0" anchor="ctr"/>
          <a:lstStyle/>
          <a:p>
            <a:pPr algn="l" indent="0" marL="0">
              <a:buNone/>
            </a:pPr>
            <a:r>
              <a:rPr lang="en-US" sz="900" dirty="0">
                <a:solidFill>
                  <a:srgbClr val="111827"/>
                </a:solidFill>
                <a:latin typeface="Inter" pitchFamily="34" charset="0"/>
                <a:ea typeface="Inter" pitchFamily="34" charset="-122"/>
                <a:cs typeface="Inter" pitchFamily="34" charset="-120"/>
              </a:rPr>
              <a:t>闭环开发循环</a:t>
            </a:r>
            <a:endParaRPr lang="en-US" sz="900" dirty="0"/>
          </a:p>
        </p:txBody>
      </p:sp>
      <p:sp>
        <p:nvSpPr>
          <p:cNvPr id="131" name="Text 122"/>
          <p:cNvSpPr txBox="1"/>
          <p:nvPr/>
        </p:nvSpPr>
        <p:spPr>
          <a:xfrm>
            <a:off x="3685032" y="6810451"/>
            <a:ext cx="781812" cy="143561"/>
          </a:xfrm>
          <a:prstGeom prst="rect">
            <a:avLst/>
          </a:prstGeom>
          <a:noFill/>
          <a:ln/>
        </p:spPr>
        <p:txBody>
          <a:bodyPr wrap="square" lIns="0" tIns="0" rIns="0" bIns="0" rtlCol="0" anchor="ctr"/>
          <a:lstStyle/>
          <a:p>
            <a:pPr algn="l" indent="0" marL="0">
              <a:buNone/>
            </a:pPr>
            <a:r>
              <a:rPr lang="en-US" sz="900" dirty="0">
                <a:solidFill>
                  <a:srgbClr val="111827"/>
                </a:solidFill>
                <a:latin typeface="Inter" pitchFamily="34" charset="0"/>
                <a:ea typeface="Inter" pitchFamily="34" charset="-122"/>
                <a:cs typeface="Inter" pitchFamily="34" charset="-120"/>
              </a:rPr>
              <a:t>规范驱动开发</a:t>
            </a:r>
            <a:endParaRPr lang="en-US" sz="900" dirty="0"/>
          </a:p>
        </p:txBody>
      </p:sp>
      <p:sp>
        <p:nvSpPr>
          <p:cNvPr id="132" name="Text 123"/>
          <p:cNvSpPr txBox="1"/>
          <p:nvPr/>
        </p:nvSpPr>
        <p:spPr>
          <a:xfrm>
            <a:off x="1218895" y="7438644"/>
            <a:ext cx="762610" cy="143561"/>
          </a:xfrm>
          <a:prstGeom prst="rect">
            <a:avLst/>
          </a:prstGeom>
          <a:noFill/>
          <a:ln/>
        </p:spPr>
        <p:txBody>
          <a:bodyPr wrap="square" lIns="0" tIns="0" rIns="0" bIns="0" rtlCol="0" anchor="ctr"/>
          <a:lstStyle/>
          <a:p>
            <a:pPr algn="l" indent="0" marL="0">
              <a:buNone/>
            </a:pPr>
            <a:r>
              <a:rPr lang="en-US" sz="900" dirty="0">
                <a:solidFill>
                  <a:srgbClr val="111827"/>
                </a:solidFill>
                <a:latin typeface="Inter" pitchFamily="34" charset="0"/>
                <a:ea typeface="Inter" pitchFamily="34" charset="-122"/>
                <a:cs typeface="Inter" pitchFamily="34" charset="-120"/>
              </a:rPr>
              <a:t>多Agent协作</a:t>
            </a:r>
            <a:endParaRPr lang="en-US" sz="900" dirty="0"/>
          </a:p>
        </p:txBody>
      </p:sp>
      <p:sp>
        <p:nvSpPr>
          <p:cNvPr id="133" name="Text 124"/>
          <p:cNvSpPr txBox="1"/>
          <p:nvPr/>
        </p:nvSpPr>
        <p:spPr>
          <a:xfrm>
            <a:off x="3689604" y="7438644"/>
            <a:ext cx="781812" cy="143561"/>
          </a:xfrm>
          <a:prstGeom prst="rect">
            <a:avLst/>
          </a:prstGeom>
          <a:noFill/>
          <a:ln/>
        </p:spPr>
        <p:txBody>
          <a:bodyPr wrap="square" lIns="0" tIns="0" rIns="0" bIns="0" rtlCol="0" anchor="ctr"/>
          <a:lstStyle/>
          <a:p>
            <a:pPr algn="l" indent="0" marL="0">
              <a:buNone/>
            </a:pPr>
            <a:r>
              <a:rPr lang="en-US" sz="900" dirty="0">
                <a:solidFill>
                  <a:srgbClr val="111827"/>
                </a:solidFill>
                <a:latin typeface="Inter" pitchFamily="34" charset="0"/>
                <a:ea typeface="Inter" pitchFamily="34" charset="-122"/>
                <a:cs typeface="Inter" pitchFamily="34" charset="-120"/>
              </a:rPr>
              <a:t>知识沉淀融合</a:t>
            </a:r>
            <a:endParaRPr lang="en-US" sz="900" dirty="0"/>
          </a:p>
        </p:txBody>
      </p:sp>
      <p:sp>
        <p:nvSpPr>
          <p:cNvPr id="134" name="Text 125"/>
          <p:cNvSpPr txBox="1"/>
          <p:nvPr/>
        </p:nvSpPr>
        <p:spPr>
          <a:xfrm>
            <a:off x="1037844" y="7029907"/>
            <a:ext cx="2382012" cy="29535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从需求到运维的全流程AI Agent协作，形成闭环的智能开发生命周期</a:t>
            </a:r>
            <a:endParaRPr lang="en-US" sz="900" dirty="0"/>
          </a:p>
        </p:txBody>
      </p:sp>
      <p:sp>
        <p:nvSpPr>
          <p:cNvPr id="135" name="Text 126"/>
          <p:cNvSpPr txBox="1"/>
          <p:nvPr/>
        </p:nvSpPr>
        <p:spPr>
          <a:xfrm>
            <a:off x="3504895" y="7029907"/>
            <a:ext cx="2382012" cy="29535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从代码驱动转向规范驱动，更高层抽象描述直接生成完整应用</a:t>
            </a:r>
            <a:endParaRPr lang="en-US" sz="900" dirty="0"/>
          </a:p>
        </p:txBody>
      </p:sp>
      <p:sp>
        <p:nvSpPr>
          <p:cNvPr id="136" name="Text 127"/>
          <p:cNvSpPr txBox="1"/>
          <p:nvPr/>
        </p:nvSpPr>
        <p:spPr>
          <a:xfrm>
            <a:off x="1037844" y="7658100"/>
            <a:ext cx="2467051" cy="29535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专业化Agent分工协作，形成完整的开发团队协作网络</a:t>
            </a:r>
            <a:endParaRPr lang="en-US" sz="900" dirty="0"/>
          </a:p>
        </p:txBody>
      </p:sp>
      <p:sp>
        <p:nvSpPr>
          <p:cNvPr id="137" name="Text 128"/>
          <p:cNvSpPr txBox="1"/>
          <p:nvPr/>
        </p:nvSpPr>
        <p:spPr>
          <a:xfrm>
            <a:off x="3504895" y="7658100"/>
            <a:ext cx="2382012" cy="29535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企业代码、文档、知识库统一智能融合，指导开发决策</a:t>
            </a:r>
            <a:endParaRPr lang="en-US" sz="900" dirty="0"/>
          </a:p>
        </p:txBody>
      </p:sp>
      <p:sp>
        <p:nvSpPr>
          <p:cNvPr id="138" name="Shape 129"/>
          <p:cNvSpPr/>
          <p:nvPr/>
        </p:nvSpPr>
        <p:spPr>
          <a:xfrm>
            <a:off x="6172200" y="6391656"/>
            <a:ext cx="5105095" cy="1695298"/>
          </a:xfrm>
          <a:prstGeom prst="roundRect">
            <a:avLst>
              <a:gd name="adj" fmla="val 2424"/>
            </a:avLst>
          </a:prstGeom>
          <a:solidFill>
            <a:srgbClr val="EFF6FF"/>
          </a:solidFill>
          <a:ln w="12700">
            <a:solidFill>
              <a:srgbClr val="DBEAFE"/>
            </a:solidFill>
            <a:prstDash val="solid"/>
          </a:ln>
        </p:spPr>
      </p:sp>
      <p:sp>
        <p:nvSpPr>
          <p:cNvPr id="139" name="Text 130"/>
          <p:cNvSpPr txBox="1"/>
          <p:nvPr/>
        </p:nvSpPr>
        <p:spPr>
          <a:xfrm>
            <a:off x="6295644" y="6524244"/>
            <a:ext cx="1271930" cy="162763"/>
          </a:xfrm>
          <a:prstGeom prst="rect">
            <a:avLst/>
          </a:prstGeom>
          <a:noFill/>
          <a:ln/>
        </p:spPr>
        <p:txBody>
          <a:bodyPr wrap="square" lIns="0" tIns="0" rIns="0" bIns="0" rtlCol="0" anchor="ctr"/>
          <a:lstStyle/>
          <a:p>
            <a:pPr algn="l" indent="0" marL="0">
              <a:buNone/>
            </a:pPr>
            <a:r>
              <a:rPr lang="en-US" sz="1000" b="1" dirty="0">
                <a:solidFill>
                  <a:srgbClr val="1D4ED8"/>
                </a:solidFill>
                <a:latin typeface="Inter" pitchFamily="34" charset="0"/>
                <a:ea typeface="Inter" pitchFamily="34" charset="-122"/>
                <a:cs typeface="Inter" pitchFamily="34" charset="-120"/>
              </a:rPr>
              <a:t>Agentic化产业影响</a:t>
            </a:r>
            <a:endParaRPr lang="en-US" sz="1000" dirty="0"/>
          </a:p>
        </p:txBody>
      </p:sp>
      <p:pic>
        <p:nvPicPr>
          <p:cNvPr id="140" name="Image 7" descr="preencoded.png">    </p:cNvPr>
          <p:cNvPicPr>
            <a:picLocks noChangeAspect="1"/>
          </p:cNvPicPr>
          <p:nvPr/>
        </p:nvPicPr>
        <p:blipFill>
          <a:blip r:embed="rId8"/>
          <a:srcRect l="-1911" r="-1911" t="0" b="0"/>
          <a:stretch/>
        </p:blipFill>
        <p:spPr>
          <a:xfrm>
            <a:off x="6295644" y="6795821"/>
            <a:ext cx="133502" cy="114300"/>
          </a:xfrm>
          <a:prstGeom prst="rect">
            <a:avLst/>
          </a:prstGeom>
        </p:spPr>
      </p:pic>
      <p:sp>
        <p:nvSpPr>
          <p:cNvPr id="141" name="Text 131"/>
          <p:cNvSpPr txBox="1"/>
          <p:nvPr/>
        </p:nvSpPr>
        <p:spPr>
          <a:xfrm>
            <a:off x="6467551" y="6782105"/>
            <a:ext cx="1124712" cy="143561"/>
          </a:xfrm>
          <a:prstGeom prst="rect">
            <a:avLst/>
          </a:prstGeom>
          <a:noFill/>
          <a:ln/>
        </p:spPr>
        <p:txBody>
          <a:bodyPr wrap="square" lIns="0" tIns="0" rIns="0" bIns="0" rtlCol="0" anchor="ctr"/>
          <a:lstStyle/>
          <a:p>
            <a:pPr algn="l" indent="0" marL="0">
              <a:buNone/>
            </a:pPr>
            <a:r>
              <a:rPr lang="en-US" sz="900" dirty="0">
                <a:solidFill>
                  <a:srgbClr val="374151"/>
                </a:solidFill>
                <a:latin typeface="Inter" pitchFamily="34" charset="0"/>
                <a:ea typeface="Inter" pitchFamily="34" charset="-122"/>
                <a:cs typeface="Inter" pitchFamily="34" charset="-120"/>
              </a:rPr>
              <a:t>开发生产力10倍提升</a:t>
            </a:r>
            <a:endParaRPr lang="en-US" sz="900" dirty="0"/>
          </a:p>
        </p:txBody>
      </p:sp>
      <p:sp>
        <p:nvSpPr>
          <p:cNvPr id="142" name="Text 132"/>
          <p:cNvSpPr txBox="1"/>
          <p:nvPr/>
        </p:nvSpPr>
        <p:spPr>
          <a:xfrm>
            <a:off x="7503566" y="6782105"/>
            <a:ext cx="2343607" cy="143561"/>
          </a:xfrm>
          <a:prstGeom prst="rect">
            <a:avLst/>
          </a:prstGeom>
          <a:noFill/>
          <a:ln/>
        </p:spPr>
        <p:txBody>
          <a:bodyPr wrap="square" lIns="0" tIns="0" rIns="0" bIns="0" rtlCol="0" anchor="ctr"/>
          <a:lstStyle/>
          <a:p>
            <a:pPr algn="l" indent="0" marL="0">
              <a:buNone/>
            </a:pPr>
            <a:r>
              <a:rPr lang="en-US" sz="900" dirty="0">
                <a:solidFill>
                  <a:srgbClr val="374151"/>
                </a:solidFill>
                <a:latin typeface="Inter" pitchFamily="34" charset="0"/>
                <a:ea typeface="Inter" pitchFamily="34" charset="-122"/>
                <a:cs typeface="Inter" pitchFamily="34" charset="-120"/>
              </a:rPr>
              <a:t>- 高度自动化开发流程带来生产力爆发式增长</a:t>
            </a:r>
            <a:endParaRPr lang="en-US" sz="900" dirty="0"/>
          </a:p>
        </p:txBody>
      </p:sp>
      <p:pic>
        <p:nvPicPr>
          <p:cNvPr id="143" name="Image 8" descr="preencoded.png">    </p:cNvPr>
          <p:cNvPicPr>
            <a:picLocks noChangeAspect="1"/>
          </p:cNvPicPr>
          <p:nvPr/>
        </p:nvPicPr>
        <p:blipFill>
          <a:blip r:embed="rId9"/>
          <a:srcRect l="-2571" r="-2571" t="0" b="0"/>
          <a:stretch/>
        </p:blipFill>
        <p:spPr>
          <a:xfrm>
            <a:off x="6295644" y="6986930"/>
            <a:ext cx="105156" cy="114300"/>
          </a:xfrm>
          <a:prstGeom prst="rect">
            <a:avLst/>
          </a:prstGeom>
        </p:spPr>
      </p:pic>
      <p:sp>
        <p:nvSpPr>
          <p:cNvPr id="144" name="Text 133"/>
          <p:cNvSpPr txBox="1"/>
          <p:nvPr/>
        </p:nvSpPr>
        <p:spPr>
          <a:xfrm>
            <a:off x="6439205" y="6972300"/>
            <a:ext cx="1010412" cy="143561"/>
          </a:xfrm>
          <a:prstGeom prst="rect">
            <a:avLst/>
          </a:prstGeom>
          <a:noFill/>
          <a:ln/>
        </p:spPr>
        <p:txBody>
          <a:bodyPr wrap="square" lIns="0" tIns="0" rIns="0" bIns="0" rtlCol="0" anchor="ctr"/>
          <a:lstStyle/>
          <a:p>
            <a:pPr algn="l" indent="0" marL="0">
              <a:buNone/>
            </a:pPr>
            <a:r>
              <a:rPr lang="en-US" sz="900" dirty="0">
                <a:solidFill>
                  <a:srgbClr val="374151"/>
                </a:solidFill>
                <a:latin typeface="Inter" pitchFamily="34" charset="0"/>
                <a:ea typeface="Inter" pitchFamily="34" charset="-122"/>
                <a:cs typeface="Inter" pitchFamily="34" charset="-120"/>
              </a:rPr>
              <a:t>开发角色重新定义</a:t>
            </a:r>
            <a:endParaRPr lang="en-US" sz="900" dirty="0"/>
          </a:p>
        </p:txBody>
      </p:sp>
      <p:sp>
        <p:nvSpPr>
          <p:cNvPr id="145" name="Text 134"/>
          <p:cNvSpPr txBox="1"/>
          <p:nvPr/>
        </p:nvSpPr>
        <p:spPr>
          <a:xfrm>
            <a:off x="7353605" y="6972300"/>
            <a:ext cx="2229307" cy="143561"/>
          </a:xfrm>
          <a:prstGeom prst="rect">
            <a:avLst/>
          </a:prstGeom>
          <a:noFill/>
          <a:ln/>
        </p:spPr>
        <p:txBody>
          <a:bodyPr wrap="square" lIns="0" tIns="0" rIns="0" bIns="0" rtlCol="0" anchor="ctr"/>
          <a:lstStyle/>
          <a:p>
            <a:pPr algn="l" indent="0" marL="0">
              <a:buNone/>
            </a:pPr>
            <a:r>
              <a:rPr lang="en-US" sz="900" dirty="0">
                <a:solidFill>
                  <a:srgbClr val="374151"/>
                </a:solidFill>
                <a:latin typeface="Inter" pitchFamily="34" charset="0"/>
                <a:ea typeface="Inter" pitchFamily="34" charset="-122"/>
                <a:cs typeface="Inter" pitchFamily="34" charset="-120"/>
              </a:rPr>
              <a:t>- 从代码实现者转向AI监督者和系统架构师</a:t>
            </a:r>
            <a:endParaRPr lang="en-US" sz="900" dirty="0"/>
          </a:p>
        </p:txBody>
      </p:sp>
      <p:pic>
        <p:nvPicPr>
          <p:cNvPr id="146" name="Image 9" descr="preencoded.png">    </p:cNvPr>
          <p:cNvPicPr>
            <a:picLocks noChangeAspect="1"/>
          </p:cNvPicPr>
          <p:nvPr/>
        </p:nvPicPr>
        <p:blipFill>
          <a:blip r:embed="rId10"/>
          <a:srcRect l="0" r="0" t="0" b="0"/>
          <a:stretch/>
        </p:blipFill>
        <p:spPr>
          <a:xfrm>
            <a:off x="6295644" y="7177126"/>
            <a:ext cx="114300" cy="114300"/>
          </a:xfrm>
          <a:prstGeom prst="rect">
            <a:avLst/>
          </a:prstGeom>
        </p:spPr>
      </p:pic>
      <p:sp>
        <p:nvSpPr>
          <p:cNvPr id="147" name="Text 135"/>
          <p:cNvSpPr txBox="1"/>
          <p:nvPr/>
        </p:nvSpPr>
        <p:spPr>
          <a:xfrm>
            <a:off x="6448349" y="7162495"/>
            <a:ext cx="896112" cy="143561"/>
          </a:xfrm>
          <a:prstGeom prst="rect">
            <a:avLst/>
          </a:prstGeom>
          <a:noFill/>
          <a:ln/>
        </p:spPr>
        <p:txBody>
          <a:bodyPr wrap="square" lIns="0" tIns="0" rIns="0" bIns="0" rtlCol="0" anchor="ctr"/>
          <a:lstStyle/>
          <a:p>
            <a:pPr algn="l" indent="0" marL="0">
              <a:buNone/>
            </a:pPr>
            <a:r>
              <a:rPr lang="en-US" sz="900" dirty="0">
                <a:solidFill>
                  <a:srgbClr val="374151"/>
                </a:solidFill>
                <a:latin typeface="Inter" pitchFamily="34" charset="0"/>
                <a:ea typeface="Inter" pitchFamily="34" charset="-122"/>
                <a:cs typeface="Inter" pitchFamily="34" charset="-120"/>
              </a:rPr>
              <a:t>软件开发民主化</a:t>
            </a:r>
            <a:endParaRPr lang="en-US" sz="900" dirty="0"/>
          </a:p>
        </p:txBody>
      </p:sp>
      <p:sp>
        <p:nvSpPr>
          <p:cNvPr id="148" name="Text 136"/>
          <p:cNvSpPr txBox="1"/>
          <p:nvPr/>
        </p:nvSpPr>
        <p:spPr>
          <a:xfrm>
            <a:off x="7248449" y="7162495"/>
            <a:ext cx="2115007" cy="143561"/>
          </a:xfrm>
          <a:prstGeom prst="rect">
            <a:avLst/>
          </a:prstGeom>
          <a:noFill/>
          <a:ln/>
        </p:spPr>
        <p:txBody>
          <a:bodyPr wrap="square" lIns="0" tIns="0" rIns="0" bIns="0" rtlCol="0" anchor="ctr"/>
          <a:lstStyle/>
          <a:p>
            <a:pPr algn="l" indent="0" marL="0">
              <a:buNone/>
            </a:pPr>
            <a:r>
              <a:rPr lang="en-US" sz="900" dirty="0">
                <a:solidFill>
                  <a:srgbClr val="374151"/>
                </a:solidFill>
                <a:latin typeface="Inter" pitchFamily="34" charset="0"/>
                <a:ea typeface="Inter" pitchFamily="34" charset="-122"/>
                <a:cs typeface="Inter" pitchFamily="34" charset="-120"/>
              </a:rPr>
              <a:t>- 降低技术门槛，实现更广泛的软件创新</a:t>
            </a:r>
            <a:endParaRPr lang="en-US" sz="900" dirty="0"/>
          </a:p>
        </p:txBody>
      </p:sp>
      <p:pic>
        <p:nvPicPr>
          <p:cNvPr id="149" name="Image 10" descr="preencoded.png">    </p:cNvPr>
          <p:cNvPicPr>
            <a:picLocks noChangeAspect="1"/>
          </p:cNvPicPr>
          <p:nvPr/>
        </p:nvPicPr>
        <p:blipFill>
          <a:blip r:embed="rId11"/>
          <a:srcRect l="0" r="0" t="0" b="0"/>
          <a:stretch/>
        </p:blipFill>
        <p:spPr>
          <a:xfrm>
            <a:off x="6295644" y="7367321"/>
            <a:ext cx="114300" cy="114300"/>
          </a:xfrm>
          <a:prstGeom prst="rect">
            <a:avLst/>
          </a:prstGeom>
        </p:spPr>
      </p:pic>
      <p:sp>
        <p:nvSpPr>
          <p:cNvPr id="150" name="Text 137"/>
          <p:cNvSpPr txBox="1"/>
          <p:nvPr/>
        </p:nvSpPr>
        <p:spPr>
          <a:xfrm>
            <a:off x="6448349" y="7353605"/>
            <a:ext cx="896112" cy="143561"/>
          </a:xfrm>
          <a:prstGeom prst="rect">
            <a:avLst/>
          </a:prstGeom>
          <a:noFill/>
          <a:ln/>
        </p:spPr>
        <p:txBody>
          <a:bodyPr wrap="square" lIns="0" tIns="0" rIns="0" bIns="0" rtlCol="0" anchor="ctr"/>
          <a:lstStyle/>
          <a:p>
            <a:pPr algn="l" indent="0" marL="0">
              <a:buNone/>
            </a:pPr>
            <a:r>
              <a:rPr lang="en-US" sz="900" dirty="0">
                <a:solidFill>
                  <a:srgbClr val="374151"/>
                </a:solidFill>
                <a:latin typeface="Inter" pitchFamily="34" charset="0"/>
                <a:ea typeface="Inter" pitchFamily="34" charset="-122"/>
                <a:cs typeface="Inter" pitchFamily="34" charset="-120"/>
              </a:rPr>
              <a:t>技术栈整合加速</a:t>
            </a:r>
            <a:endParaRPr lang="en-US" sz="900" dirty="0"/>
          </a:p>
        </p:txBody>
      </p:sp>
      <p:sp>
        <p:nvSpPr>
          <p:cNvPr id="151" name="Text 138"/>
          <p:cNvSpPr txBox="1"/>
          <p:nvPr/>
        </p:nvSpPr>
        <p:spPr>
          <a:xfrm>
            <a:off x="7248449" y="7353605"/>
            <a:ext cx="2971800" cy="143561"/>
          </a:xfrm>
          <a:prstGeom prst="rect">
            <a:avLst/>
          </a:prstGeom>
          <a:noFill/>
          <a:ln/>
        </p:spPr>
        <p:txBody>
          <a:bodyPr wrap="square" lIns="0" tIns="0" rIns="0" bIns="0" rtlCol="0" anchor="ctr"/>
          <a:lstStyle/>
          <a:p>
            <a:pPr algn="l" indent="0" marL="0">
              <a:buNone/>
            </a:pPr>
            <a:r>
              <a:rPr lang="en-US" sz="900" dirty="0">
                <a:solidFill>
                  <a:srgbClr val="374151"/>
                </a:solidFill>
                <a:latin typeface="Inter" pitchFamily="34" charset="0"/>
                <a:ea typeface="Inter" pitchFamily="34" charset="-122"/>
                <a:cs typeface="Inter" pitchFamily="34" charset="-120"/>
              </a:rPr>
              <a:t>- Agent OS作为新一代开发基础设施，整合传统开发工具</a:t>
            </a:r>
            <a:endParaRPr lang="en-US" sz="900" dirty="0"/>
          </a:p>
        </p:txBody>
      </p:sp>
      <p:sp>
        <p:nvSpPr>
          <p:cNvPr id="152" name="Shape 139"/>
          <p:cNvSpPr/>
          <p:nvPr/>
        </p:nvSpPr>
        <p:spPr>
          <a:xfrm>
            <a:off x="1143000" y="1524305"/>
            <a:ext cx="57607" cy="57607"/>
          </a:xfrm>
          <a:prstGeom prst="ellipse">
            <a:avLst/>
          </a:prstGeom>
          <a:solidFill>
            <a:srgbClr val="3B82F6"/>
          </a:solidFill>
          <a:ln/>
        </p:spPr>
      </p:sp>
      <p:sp>
        <p:nvSpPr>
          <p:cNvPr id="153" name="Shape 140"/>
          <p:cNvSpPr/>
          <p:nvPr/>
        </p:nvSpPr>
        <p:spPr>
          <a:xfrm>
            <a:off x="1714500" y="1904695"/>
            <a:ext cx="57607" cy="57607"/>
          </a:xfrm>
          <a:prstGeom prst="ellipse">
            <a:avLst/>
          </a:prstGeom>
          <a:solidFill>
            <a:srgbClr val="3B82F6"/>
          </a:solidFill>
          <a:ln/>
        </p:spPr>
      </p:sp>
      <p:sp>
        <p:nvSpPr>
          <p:cNvPr id="154" name="Shape 141"/>
          <p:cNvSpPr/>
          <p:nvPr/>
        </p:nvSpPr>
        <p:spPr>
          <a:xfrm>
            <a:off x="1238098" y="2286000"/>
            <a:ext cx="57607" cy="57607"/>
          </a:xfrm>
          <a:prstGeom prst="ellipse">
            <a:avLst/>
          </a:prstGeom>
          <a:solidFill>
            <a:srgbClr val="3B82F6"/>
          </a:solidFill>
          <a:ln/>
        </p:spPr>
      </p:sp>
      <p:sp>
        <p:nvSpPr>
          <p:cNvPr id="155" name="Shape 142"/>
          <p:cNvSpPr/>
          <p:nvPr/>
        </p:nvSpPr>
        <p:spPr>
          <a:xfrm>
            <a:off x="1173175" y="1650492"/>
            <a:ext cx="571500" cy="9144"/>
          </a:xfrm>
          <a:prstGeom prst="rect">
            <a:avLst/>
          </a:prstGeom>
          <a:solidFill>
            <a:srgbClr val="3B82F6">
              <a:alpha val="20000"/>
            </a:srgbClr>
          </a:solidFill>
          <a:ln/>
        </p:spPr>
      </p:sp>
      <p:sp>
        <p:nvSpPr>
          <p:cNvPr id="156" name="Shape 143"/>
          <p:cNvSpPr/>
          <p:nvPr/>
        </p:nvSpPr>
        <p:spPr>
          <a:xfrm>
            <a:off x="1682496" y="1814170"/>
            <a:ext cx="476402" cy="9144"/>
          </a:xfrm>
          <a:prstGeom prst="rect">
            <a:avLst/>
          </a:prstGeom>
          <a:solidFill>
            <a:srgbClr val="3B82F6">
              <a:alpha val="20000"/>
            </a:srgbClr>
          </a:solidFill>
          <a:ln/>
        </p:spPr>
      </p:sp>
      <p:sp>
        <p:nvSpPr>
          <p:cNvPr id="157" name="Text 144"/>
          <p:cNvSpPr txBox="1"/>
          <p:nvPr/>
        </p:nvSpPr>
        <p:spPr>
          <a:xfrm>
            <a:off x="914400" y="390449"/>
            <a:ext cx="3105302" cy="277063"/>
          </a:xfrm>
          <a:prstGeom prst="rect">
            <a:avLst/>
          </a:prstGeom>
          <a:noFill/>
          <a:ln/>
        </p:spPr>
        <p:txBody>
          <a:bodyPr wrap="square" lIns="0" tIns="0" rIns="0" bIns="0" rtlCol="0" anchor="ctr"/>
          <a:lstStyle/>
          <a:p>
            <a:pPr algn="l" indent="0" marL="0">
              <a:buNone/>
            </a:pPr>
            <a:r>
              <a:rPr lang="en-US" sz="1800" b="1" dirty="0">
                <a:solidFill>
                  <a:srgbClr val="1E40AF"/>
                </a:solidFill>
                <a:latin typeface="Inter" pitchFamily="34" charset="0"/>
                <a:ea typeface="Inter" pitchFamily="34" charset="-122"/>
                <a:cs typeface="Inter" pitchFamily="34" charset="-120"/>
              </a:rPr>
              <a:t>开发流程Agentic化全景分析</a:t>
            </a:r>
            <a:endParaRPr lang="en-US" sz="18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sp>
        <p:nvSpPr>
          <p:cNvPr id="2" name="Shape 0"/>
          <p:cNvSpPr/>
          <p:nvPr/>
        </p:nvSpPr>
        <p:spPr>
          <a:xfrm>
            <a:off x="0" y="0"/>
            <a:ext cx="12191695" cy="6858000"/>
          </a:xfrm>
          <a:prstGeom prst="rect">
            <a:avLst/>
          </a:prstGeom>
          <a:solidFill>
            <a:srgbClr val="F9FAFB"/>
          </a:solidFill>
          <a:ln/>
        </p:spPr>
      </p:sp>
      <p:pic>
        <p:nvPicPr>
          <p:cNvPr id="3" name="Image 0" descr="preencoded.png">    </p:cNvPr>
          <p:cNvPicPr>
            <a:picLocks noChangeAspect="1"/>
          </p:cNvPicPr>
          <p:nvPr/>
        </p:nvPicPr>
        <p:blipFill>
          <a:blip r:embed="rId1">
            <a:alphaModFix amt="5000"/>
          </a:blip>
          <a:srcRect l="-5" r="-5" t="0" b="0"/>
          <a:stretch/>
        </p:blipFill>
        <p:spPr>
          <a:xfrm>
            <a:off x="9239098" y="571500"/>
            <a:ext cx="2381098" cy="1904695"/>
          </a:xfrm>
          <a:prstGeom prst="rect">
            <a:avLst/>
          </a:prstGeom>
        </p:spPr>
      </p:pic>
      <p:sp>
        <p:nvSpPr>
          <p:cNvPr id="4" name="Shape 1"/>
          <p:cNvSpPr/>
          <p:nvPr/>
        </p:nvSpPr>
        <p:spPr>
          <a:xfrm>
            <a:off x="761695" y="800100"/>
            <a:ext cx="571500" cy="28346"/>
          </a:xfrm>
          <a:prstGeom prst="rect">
            <a:avLst/>
          </a:prstGeom>
          <a:solidFill>
            <a:srgbClr val="2563EB"/>
          </a:solidFill>
          <a:ln/>
        </p:spPr>
      </p:sp>
      <p:sp>
        <p:nvSpPr>
          <p:cNvPr id="5" name="Text 2"/>
          <p:cNvSpPr txBox="1"/>
          <p:nvPr/>
        </p:nvSpPr>
        <p:spPr>
          <a:xfrm>
            <a:off x="761695" y="952805"/>
            <a:ext cx="3158338"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Agentic AI基础设施各层级主流技术选项与决策框架</a:t>
            </a:r>
            <a:endParaRPr lang="en-US" sz="1000" dirty="0"/>
          </a:p>
        </p:txBody>
      </p:sp>
      <p:sp>
        <p:nvSpPr>
          <p:cNvPr id="6" name="Shape 3"/>
          <p:cNvSpPr/>
          <p:nvPr/>
        </p:nvSpPr>
        <p:spPr>
          <a:xfrm>
            <a:off x="761695" y="1209751"/>
            <a:ext cx="5296205" cy="1067105"/>
          </a:xfrm>
          <a:prstGeom prst="rect">
            <a:avLst/>
          </a:prstGeom>
          <a:solidFill>
            <a:srgbClr val="3B82F6">
              <a:alpha val="5000"/>
            </a:srgbClr>
          </a:solidFill>
          <a:ln/>
        </p:spPr>
      </p:sp>
      <p:sp>
        <p:nvSpPr>
          <p:cNvPr id="7" name="Shape 4"/>
          <p:cNvSpPr/>
          <p:nvPr/>
        </p:nvSpPr>
        <p:spPr>
          <a:xfrm>
            <a:off x="761695" y="1209751"/>
            <a:ext cx="28346" cy="1067105"/>
          </a:xfrm>
          <a:prstGeom prst="rect">
            <a:avLst/>
          </a:prstGeom>
          <a:solidFill>
            <a:srgbClr val="3B82F6"/>
          </a:solidFill>
          <a:ln/>
        </p:spPr>
      </p:sp>
      <p:sp>
        <p:nvSpPr>
          <p:cNvPr id="8" name="Text 5"/>
          <p:cNvSpPr txBox="1"/>
          <p:nvPr/>
        </p:nvSpPr>
        <p:spPr>
          <a:xfrm>
            <a:off x="905256" y="1295705"/>
            <a:ext cx="1414577" cy="162763"/>
          </a:xfrm>
          <a:prstGeom prst="rect">
            <a:avLst/>
          </a:prstGeom>
          <a:noFill/>
          <a:ln/>
        </p:spPr>
        <p:txBody>
          <a:bodyPr wrap="square" lIns="0" tIns="0" rIns="0" bIns="0" rtlCol="0" anchor="ctr"/>
          <a:lstStyle/>
          <a:p>
            <a:pPr algn="l" indent="0" marL="0">
              <a:buNone/>
            </a:pPr>
            <a:r>
              <a:rPr lang="en-US" sz="1000" b="1" dirty="0">
                <a:solidFill>
                  <a:srgbClr val="1D4ED8"/>
                </a:solidFill>
                <a:latin typeface="Inter" pitchFamily="34" charset="0"/>
                <a:ea typeface="Inter" pitchFamily="34" charset="-122"/>
                <a:cs typeface="Inter" pitchFamily="34" charset="-120"/>
              </a:rPr>
              <a:t>模型层 | Model Layer</a:t>
            </a:r>
            <a:endParaRPr lang="en-US" sz="1000" dirty="0"/>
          </a:p>
        </p:txBody>
      </p:sp>
      <p:sp>
        <p:nvSpPr>
          <p:cNvPr id="9" name="Text 6"/>
          <p:cNvSpPr txBox="1"/>
          <p:nvPr/>
        </p:nvSpPr>
        <p:spPr>
          <a:xfrm>
            <a:off x="5486400" y="1304849"/>
            <a:ext cx="553212" cy="143561"/>
          </a:xfrm>
          <a:prstGeom prst="rect">
            <a:avLst/>
          </a:prstGeom>
          <a:noFill/>
          <a:ln/>
        </p:spPr>
        <p:txBody>
          <a:bodyPr wrap="square" lIns="0" tIns="0" rIns="0" bIns="0" rtlCol="0" anchor="ctr"/>
          <a:lstStyle/>
          <a:p>
            <a:pPr algn="l" indent="0" marL="0">
              <a:buNone/>
            </a:pPr>
            <a:r>
              <a:rPr lang="en-US" sz="900" dirty="0">
                <a:solidFill>
                  <a:srgbClr val="6B7280"/>
                </a:solidFill>
                <a:latin typeface="Inter" pitchFamily="34" charset="0"/>
                <a:ea typeface="Inter" pitchFamily="34" charset="-122"/>
                <a:cs typeface="Inter" pitchFamily="34" charset="-120"/>
              </a:rPr>
              <a:t>底层基础</a:t>
            </a:r>
            <a:endParaRPr lang="en-US" sz="900" dirty="0"/>
          </a:p>
        </p:txBody>
      </p:sp>
      <p:sp>
        <p:nvSpPr>
          <p:cNvPr id="10" name="Text 7"/>
          <p:cNvSpPr txBox="1"/>
          <p:nvPr/>
        </p:nvSpPr>
        <p:spPr>
          <a:xfrm>
            <a:off x="905256" y="1514246"/>
            <a:ext cx="667512" cy="143561"/>
          </a:xfrm>
          <a:prstGeom prst="rect">
            <a:avLst/>
          </a:prstGeom>
          <a:noFill/>
          <a:ln/>
        </p:spPr>
        <p:txBody>
          <a:bodyPr wrap="square" lIns="0" tIns="0" rIns="0" bIns="0" rtlCol="0" anchor="ctr"/>
          <a:lstStyle/>
          <a:p>
            <a:pPr algn="l" indent="0" marL="0">
              <a:buNone/>
            </a:pPr>
            <a:r>
              <a:rPr lang="en-US" sz="900" dirty="0">
                <a:solidFill>
                  <a:srgbClr val="111827"/>
                </a:solidFill>
                <a:latin typeface="Inter" pitchFamily="34" charset="0"/>
                <a:ea typeface="Inter" pitchFamily="34" charset="-122"/>
                <a:cs typeface="Inter" pitchFamily="34" charset="-120"/>
              </a:rPr>
              <a:t>选型考量：</a:t>
            </a:r>
            <a:endParaRPr lang="en-US" sz="900" dirty="0"/>
          </a:p>
        </p:txBody>
      </p:sp>
      <p:sp>
        <p:nvSpPr>
          <p:cNvPr id="11" name="Text 8"/>
          <p:cNvSpPr txBox="1"/>
          <p:nvPr/>
        </p:nvSpPr>
        <p:spPr>
          <a:xfrm>
            <a:off x="1476756" y="1514246"/>
            <a:ext cx="2220163" cy="143561"/>
          </a:xfrm>
          <a:prstGeom prst="rect">
            <a:avLst/>
          </a:prstGeom>
          <a:noFill/>
          <a:ln/>
        </p:spPr>
        <p:txBody>
          <a:bodyPr wrap="square" lIns="0" tIns="0" rIns="0" bIns="0" rtlCol="0" anchor="ctr"/>
          <a:lstStyle/>
          <a:p>
            <a:pPr algn="l" indent="0" marL="0">
              <a:buNone/>
            </a:pPr>
            <a:r>
              <a:rPr lang="en-US" sz="900" dirty="0">
                <a:solidFill>
                  <a:srgbClr val="111827"/>
                </a:solidFill>
                <a:latin typeface="Inter" pitchFamily="34" charset="0"/>
                <a:ea typeface="Inter" pitchFamily="34" charset="-122"/>
                <a:cs typeface="Inter" pitchFamily="34" charset="-120"/>
              </a:rPr>
              <a:t>性能、成本结构、API可靠性、多模态能力</a:t>
            </a:r>
            <a:endParaRPr lang="en-US" sz="900" dirty="0"/>
          </a:p>
        </p:txBody>
      </p:sp>
      <p:sp>
        <p:nvSpPr>
          <p:cNvPr id="12" name="Shape 9"/>
          <p:cNvSpPr/>
          <p:nvPr/>
        </p:nvSpPr>
        <p:spPr>
          <a:xfrm>
            <a:off x="914400" y="1723644"/>
            <a:ext cx="990295" cy="209398"/>
          </a:xfrm>
          <a:prstGeom prst="roundRect">
            <a:avLst>
              <a:gd name="adj" fmla="val 238189"/>
            </a:avLst>
          </a:prstGeom>
          <a:solidFill>
            <a:srgbClr val="4F46E5">
              <a:alpha val="10000"/>
            </a:srgbClr>
          </a:solidFill>
          <a:ln w="12700">
            <a:solidFill>
              <a:srgbClr val="4F46E5">
                <a:alpha val="30000"/>
              </a:srgbClr>
            </a:solidFill>
            <a:prstDash val="solid"/>
          </a:ln>
        </p:spPr>
      </p:sp>
      <p:sp>
        <p:nvSpPr>
          <p:cNvPr id="13" name="Shape 10"/>
          <p:cNvSpPr/>
          <p:nvPr/>
        </p:nvSpPr>
        <p:spPr>
          <a:xfrm>
            <a:off x="1922983" y="1723644"/>
            <a:ext cx="1123798" cy="209398"/>
          </a:xfrm>
          <a:prstGeom prst="roundRect">
            <a:avLst>
              <a:gd name="adj" fmla="val 238189"/>
            </a:avLst>
          </a:prstGeom>
          <a:solidFill>
            <a:srgbClr val="4F46E5">
              <a:alpha val="10000"/>
            </a:srgbClr>
          </a:solidFill>
          <a:ln w="12700">
            <a:solidFill>
              <a:srgbClr val="4F46E5">
                <a:alpha val="30000"/>
              </a:srgbClr>
            </a:solidFill>
            <a:prstDash val="solid"/>
          </a:ln>
        </p:spPr>
      </p:sp>
      <p:sp>
        <p:nvSpPr>
          <p:cNvPr id="14" name="Shape 11"/>
          <p:cNvSpPr/>
          <p:nvPr/>
        </p:nvSpPr>
        <p:spPr>
          <a:xfrm>
            <a:off x="3065069" y="1723644"/>
            <a:ext cx="990295" cy="209398"/>
          </a:xfrm>
          <a:prstGeom prst="roundRect">
            <a:avLst>
              <a:gd name="adj" fmla="val 238189"/>
            </a:avLst>
          </a:prstGeom>
          <a:solidFill>
            <a:srgbClr val="4F46E5">
              <a:alpha val="10000"/>
            </a:srgbClr>
          </a:solidFill>
          <a:ln w="12700">
            <a:solidFill>
              <a:srgbClr val="4F46E5">
                <a:alpha val="30000"/>
              </a:srgbClr>
            </a:solidFill>
            <a:prstDash val="solid"/>
          </a:ln>
        </p:spPr>
      </p:sp>
      <p:sp>
        <p:nvSpPr>
          <p:cNvPr id="15" name="Shape 12"/>
          <p:cNvSpPr/>
          <p:nvPr/>
        </p:nvSpPr>
        <p:spPr>
          <a:xfrm>
            <a:off x="914400" y="1971446"/>
            <a:ext cx="418795" cy="209398"/>
          </a:xfrm>
          <a:prstGeom prst="roundRect">
            <a:avLst>
              <a:gd name="adj" fmla="val 238189"/>
            </a:avLst>
          </a:prstGeom>
          <a:solidFill>
            <a:srgbClr val="4F46E5">
              <a:alpha val="10000"/>
            </a:srgbClr>
          </a:solidFill>
          <a:ln w="12700">
            <a:solidFill>
              <a:srgbClr val="4F46E5">
                <a:alpha val="30000"/>
              </a:srgbClr>
            </a:solidFill>
            <a:prstDash val="solid"/>
          </a:ln>
        </p:spPr>
      </p:sp>
      <p:sp>
        <p:nvSpPr>
          <p:cNvPr id="16" name="Shape 13"/>
          <p:cNvSpPr/>
          <p:nvPr/>
        </p:nvSpPr>
        <p:spPr>
          <a:xfrm>
            <a:off x="1347826" y="1971446"/>
            <a:ext cx="752551" cy="209398"/>
          </a:xfrm>
          <a:prstGeom prst="roundRect">
            <a:avLst>
              <a:gd name="adj" fmla="val 238189"/>
            </a:avLst>
          </a:prstGeom>
          <a:solidFill>
            <a:srgbClr val="4F46E5">
              <a:alpha val="10000"/>
            </a:srgbClr>
          </a:solidFill>
          <a:ln w="12700">
            <a:solidFill>
              <a:srgbClr val="4F46E5">
                <a:alpha val="30000"/>
              </a:srgbClr>
            </a:solidFill>
            <a:prstDash val="solid"/>
          </a:ln>
        </p:spPr>
      </p:sp>
      <p:sp>
        <p:nvSpPr>
          <p:cNvPr id="17" name="Text 14"/>
          <p:cNvSpPr txBox="1"/>
          <p:nvPr/>
        </p:nvSpPr>
        <p:spPr>
          <a:xfrm>
            <a:off x="1000354" y="1762049"/>
            <a:ext cx="897941" cy="133502"/>
          </a:xfrm>
          <a:prstGeom prst="rect">
            <a:avLst/>
          </a:prstGeom>
          <a:noFill/>
          <a:ln/>
        </p:spPr>
        <p:txBody>
          <a:bodyPr wrap="square" lIns="0" tIns="0" rIns="0" bIns="0" rtlCol="0" anchor="ctr"/>
          <a:lstStyle/>
          <a:p>
            <a:pPr algn="l" indent="0" marL="0">
              <a:buNone/>
            </a:pPr>
            <a:r>
              <a:rPr lang="en-US" sz="800" dirty="0">
                <a:solidFill>
                  <a:srgbClr val="4338CA"/>
                </a:solidFill>
                <a:latin typeface="Inter" pitchFamily="34" charset="0"/>
                <a:ea typeface="Inter" pitchFamily="34" charset="-122"/>
                <a:cs typeface="Inter" pitchFamily="34" charset="-120"/>
              </a:rPr>
              <a:t>OpenAI GPT-4/5</a:t>
            </a:r>
            <a:endParaRPr lang="en-US" sz="800" dirty="0"/>
          </a:p>
        </p:txBody>
      </p:sp>
      <p:sp>
        <p:nvSpPr>
          <p:cNvPr id="18" name="Text 15"/>
          <p:cNvSpPr txBox="1"/>
          <p:nvPr/>
        </p:nvSpPr>
        <p:spPr>
          <a:xfrm>
            <a:off x="2008937" y="1762049"/>
            <a:ext cx="1031443" cy="133502"/>
          </a:xfrm>
          <a:prstGeom prst="rect">
            <a:avLst/>
          </a:prstGeom>
          <a:noFill/>
          <a:ln/>
        </p:spPr>
        <p:txBody>
          <a:bodyPr wrap="square" lIns="0" tIns="0" rIns="0" bIns="0" rtlCol="0" anchor="ctr"/>
          <a:lstStyle/>
          <a:p>
            <a:pPr algn="l" indent="0" marL="0">
              <a:buNone/>
            </a:pPr>
            <a:r>
              <a:rPr lang="en-US" sz="800" dirty="0">
                <a:solidFill>
                  <a:srgbClr val="4338CA"/>
                </a:solidFill>
                <a:latin typeface="Inter" pitchFamily="34" charset="0"/>
                <a:ea typeface="Inter" pitchFamily="34" charset="-122"/>
                <a:cs typeface="Inter" pitchFamily="34" charset="-120"/>
              </a:rPr>
              <a:t>Anthropic Claude 3</a:t>
            </a:r>
            <a:endParaRPr lang="en-US" sz="800" dirty="0"/>
          </a:p>
        </p:txBody>
      </p:sp>
      <p:sp>
        <p:nvSpPr>
          <p:cNvPr id="19" name="Text 16"/>
          <p:cNvSpPr txBox="1"/>
          <p:nvPr/>
        </p:nvSpPr>
        <p:spPr>
          <a:xfrm>
            <a:off x="3151022" y="1762049"/>
            <a:ext cx="897941" cy="133502"/>
          </a:xfrm>
          <a:prstGeom prst="rect">
            <a:avLst/>
          </a:prstGeom>
          <a:noFill/>
          <a:ln/>
        </p:spPr>
        <p:txBody>
          <a:bodyPr wrap="square" lIns="0" tIns="0" rIns="0" bIns="0" rtlCol="0" anchor="ctr"/>
          <a:lstStyle/>
          <a:p>
            <a:pPr algn="l" indent="0" marL="0">
              <a:buNone/>
            </a:pPr>
            <a:r>
              <a:rPr lang="en-US" sz="800" dirty="0">
                <a:solidFill>
                  <a:srgbClr val="4338CA"/>
                </a:solidFill>
                <a:latin typeface="Inter" pitchFamily="34" charset="0"/>
                <a:ea typeface="Inter" pitchFamily="34" charset="-122"/>
                <a:cs typeface="Inter" pitchFamily="34" charset="-120"/>
              </a:rPr>
              <a:t>Gemini Pro/Ultra</a:t>
            </a:r>
            <a:endParaRPr lang="en-US" sz="800" dirty="0"/>
          </a:p>
        </p:txBody>
      </p:sp>
      <p:sp>
        <p:nvSpPr>
          <p:cNvPr id="20" name="Text 17"/>
          <p:cNvSpPr txBox="1"/>
          <p:nvPr/>
        </p:nvSpPr>
        <p:spPr>
          <a:xfrm>
            <a:off x="1000354" y="2009851"/>
            <a:ext cx="326441" cy="133502"/>
          </a:xfrm>
          <a:prstGeom prst="rect">
            <a:avLst/>
          </a:prstGeom>
          <a:noFill/>
          <a:ln/>
        </p:spPr>
        <p:txBody>
          <a:bodyPr wrap="square" lIns="0" tIns="0" rIns="0" bIns="0" rtlCol="0" anchor="ctr"/>
          <a:lstStyle/>
          <a:p>
            <a:pPr algn="l" indent="0" marL="0">
              <a:buNone/>
            </a:pPr>
            <a:r>
              <a:rPr lang="en-US" sz="800" dirty="0">
                <a:solidFill>
                  <a:srgbClr val="4338CA"/>
                </a:solidFill>
                <a:latin typeface="Inter" pitchFamily="34" charset="0"/>
                <a:ea typeface="Inter" pitchFamily="34" charset="-122"/>
                <a:cs typeface="Inter" pitchFamily="34" charset="-120"/>
              </a:rPr>
              <a:t>Groq</a:t>
            </a:r>
            <a:endParaRPr lang="en-US" sz="800" dirty="0"/>
          </a:p>
        </p:txBody>
      </p:sp>
      <p:sp>
        <p:nvSpPr>
          <p:cNvPr id="21" name="Text 18"/>
          <p:cNvSpPr txBox="1"/>
          <p:nvPr/>
        </p:nvSpPr>
        <p:spPr>
          <a:xfrm>
            <a:off x="1433779" y="2009851"/>
            <a:ext cx="660197" cy="133502"/>
          </a:xfrm>
          <a:prstGeom prst="rect">
            <a:avLst/>
          </a:prstGeom>
          <a:noFill/>
          <a:ln/>
        </p:spPr>
        <p:txBody>
          <a:bodyPr wrap="square" lIns="0" tIns="0" rIns="0" bIns="0" rtlCol="0" anchor="ctr"/>
          <a:lstStyle/>
          <a:p>
            <a:pPr algn="l" indent="0" marL="0">
              <a:buNone/>
            </a:pPr>
            <a:r>
              <a:rPr lang="en-US" sz="800" dirty="0">
                <a:solidFill>
                  <a:srgbClr val="4338CA"/>
                </a:solidFill>
                <a:latin typeface="Inter" pitchFamily="34" charset="0"/>
                <a:ea typeface="Inter" pitchFamily="34" charset="-122"/>
                <a:cs typeface="Inter" pitchFamily="34" charset="-120"/>
              </a:rPr>
              <a:t>Together AI</a:t>
            </a:r>
            <a:endParaRPr lang="en-US" sz="800" dirty="0"/>
          </a:p>
        </p:txBody>
      </p:sp>
      <p:sp>
        <p:nvSpPr>
          <p:cNvPr id="22" name="Shape 19"/>
          <p:cNvSpPr/>
          <p:nvPr/>
        </p:nvSpPr>
        <p:spPr>
          <a:xfrm>
            <a:off x="4071823" y="1723644"/>
            <a:ext cx="562356" cy="209398"/>
          </a:xfrm>
          <a:prstGeom prst="roundRect">
            <a:avLst>
              <a:gd name="adj" fmla="val 238189"/>
            </a:avLst>
          </a:prstGeom>
          <a:solidFill>
            <a:srgbClr val="10B981">
              <a:alpha val="10000"/>
            </a:srgbClr>
          </a:solidFill>
          <a:ln w="12700">
            <a:solidFill>
              <a:srgbClr val="10B981">
                <a:alpha val="30000"/>
              </a:srgbClr>
            </a:solidFill>
            <a:prstDash val="solid"/>
          </a:ln>
        </p:spPr>
      </p:sp>
      <p:sp>
        <p:nvSpPr>
          <p:cNvPr id="23" name="Shape 20"/>
          <p:cNvSpPr/>
          <p:nvPr/>
        </p:nvSpPr>
        <p:spPr>
          <a:xfrm>
            <a:off x="4650638" y="1723644"/>
            <a:ext cx="504749" cy="209398"/>
          </a:xfrm>
          <a:prstGeom prst="roundRect">
            <a:avLst>
              <a:gd name="adj" fmla="val 238189"/>
            </a:avLst>
          </a:prstGeom>
          <a:solidFill>
            <a:srgbClr val="10B981">
              <a:alpha val="10000"/>
            </a:srgbClr>
          </a:solidFill>
          <a:ln w="12700">
            <a:solidFill>
              <a:srgbClr val="10B981">
                <a:alpha val="30000"/>
              </a:srgbClr>
            </a:solidFill>
            <a:prstDash val="solid"/>
          </a:ln>
        </p:spPr>
      </p:sp>
      <p:sp>
        <p:nvSpPr>
          <p:cNvPr id="24" name="Shape 21"/>
          <p:cNvSpPr/>
          <p:nvPr/>
        </p:nvSpPr>
        <p:spPr>
          <a:xfrm>
            <a:off x="5174590" y="1723644"/>
            <a:ext cx="523951" cy="209398"/>
          </a:xfrm>
          <a:prstGeom prst="roundRect">
            <a:avLst>
              <a:gd name="adj" fmla="val 238189"/>
            </a:avLst>
          </a:prstGeom>
          <a:solidFill>
            <a:srgbClr val="10B981">
              <a:alpha val="10000"/>
            </a:srgbClr>
          </a:solidFill>
          <a:ln w="12700">
            <a:solidFill>
              <a:srgbClr val="10B981">
                <a:alpha val="30000"/>
              </a:srgbClr>
            </a:solidFill>
            <a:prstDash val="solid"/>
          </a:ln>
        </p:spPr>
      </p:sp>
      <p:sp>
        <p:nvSpPr>
          <p:cNvPr id="25" name="Text 22"/>
          <p:cNvSpPr txBox="1"/>
          <p:nvPr/>
        </p:nvSpPr>
        <p:spPr>
          <a:xfrm>
            <a:off x="4157777" y="1762049"/>
            <a:ext cx="470002" cy="133502"/>
          </a:xfrm>
          <a:prstGeom prst="rect">
            <a:avLst/>
          </a:prstGeom>
          <a:noFill/>
          <a:ln/>
        </p:spPr>
        <p:txBody>
          <a:bodyPr wrap="square" lIns="0" tIns="0" rIns="0" bIns="0" rtlCol="0" anchor="ctr"/>
          <a:lstStyle/>
          <a:p>
            <a:pPr algn="l" indent="0" marL="0">
              <a:buNone/>
            </a:pPr>
            <a:r>
              <a:rPr lang="en-US" sz="800" dirty="0">
                <a:solidFill>
                  <a:srgbClr val="065F46"/>
                </a:solidFill>
                <a:latin typeface="Inter" pitchFamily="34" charset="0"/>
                <a:ea typeface="Inter" pitchFamily="34" charset="-122"/>
                <a:cs typeface="Inter" pitchFamily="34" charset="-120"/>
              </a:rPr>
              <a:t>Llama 3</a:t>
            </a:r>
            <a:endParaRPr lang="en-US" sz="800" dirty="0"/>
          </a:p>
        </p:txBody>
      </p:sp>
      <p:sp>
        <p:nvSpPr>
          <p:cNvPr id="26" name="Text 23"/>
          <p:cNvSpPr txBox="1"/>
          <p:nvPr/>
        </p:nvSpPr>
        <p:spPr>
          <a:xfrm>
            <a:off x="4736592" y="1762049"/>
            <a:ext cx="412394" cy="133502"/>
          </a:xfrm>
          <a:prstGeom prst="rect">
            <a:avLst/>
          </a:prstGeom>
          <a:noFill/>
          <a:ln/>
        </p:spPr>
        <p:txBody>
          <a:bodyPr wrap="square" lIns="0" tIns="0" rIns="0" bIns="0" rtlCol="0" anchor="ctr"/>
          <a:lstStyle/>
          <a:p>
            <a:pPr algn="l" indent="0" marL="0">
              <a:buNone/>
            </a:pPr>
            <a:r>
              <a:rPr lang="en-US" sz="800" dirty="0">
                <a:solidFill>
                  <a:srgbClr val="065F46"/>
                </a:solidFill>
                <a:latin typeface="Inter" pitchFamily="34" charset="0"/>
                <a:ea typeface="Inter" pitchFamily="34" charset="-122"/>
                <a:cs typeface="Inter" pitchFamily="34" charset="-120"/>
              </a:rPr>
              <a:t>Mistral</a:t>
            </a:r>
            <a:endParaRPr lang="en-US" sz="800" dirty="0"/>
          </a:p>
        </p:txBody>
      </p:sp>
      <p:sp>
        <p:nvSpPr>
          <p:cNvPr id="27" name="Text 24"/>
          <p:cNvSpPr txBox="1"/>
          <p:nvPr/>
        </p:nvSpPr>
        <p:spPr>
          <a:xfrm>
            <a:off x="5260543" y="1762049"/>
            <a:ext cx="431597" cy="133502"/>
          </a:xfrm>
          <a:prstGeom prst="rect">
            <a:avLst/>
          </a:prstGeom>
          <a:noFill/>
          <a:ln/>
        </p:spPr>
        <p:txBody>
          <a:bodyPr wrap="square" lIns="0" tIns="0" rIns="0" bIns="0" rtlCol="0" anchor="ctr"/>
          <a:lstStyle/>
          <a:p>
            <a:pPr algn="l" indent="0" marL="0">
              <a:buNone/>
            </a:pPr>
            <a:r>
              <a:rPr lang="en-US" sz="800" dirty="0">
                <a:solidFill>
                  <a:srgbClr val="065F46"/>
                </a:solidFill>
                <a:latin typeface="Inter" pitchFamily="34" charset="0"/>
                <a:ea typeface="Inter" pitchFamily="34" charset="-122"/>
                <a:cs typeface="Inter" pitchFamily="34" charset="-120"/>
              </a:rPr>
              <a:t>Qwen2</a:t>
            </a:r>
            <a:endParaRPr lang="en-US" sz="800" dirty="0"/>
          </a:p>
        </p:txBody>
      </p:sp>
      <p:sp>
        <p:nvSpPr>
          <p:cNvPr id="28" name="Shape 25"/>
          <p:cNvSpPr/>
          <p:nvPr/>
        </p:nvSpPr>
        <p:spPr>
          <a:xfrm>
            <a:off x="761695" y="2352751"/>
            <a:ext cx="5296205" cy="1067105"/>
          </a:xfrm>
          <a:prstGeom prst="rect">
            <a:avLst/>
          </a:prstGeom>
          <a:solidFill>
            <a:srgbClr val="10B981">
              <a:alpha val="5000"/>
            </a:srgbClr>
          </a:solidFill>
          <a:ln/>
        </p:spPr>
      </p:sp>
      <p:sp>
        <p:nvSpPr>
          <p:cNvPr id="29" name="Shape 26"/>
          <p:cNvSpPr/>
          <p:nvPr/>
        </p:nvSpPr>
        <p:spPr>
          <a:xfrm>
            <a:off x="761695" y="2352751"/>
            <a:ext cx="28346" cy="1067105"/>
          </a:xfrm>
          <a:prstGeom prst="rect">
            <a:avLst/>
          </a:prstGeom>
          <a:solidFill>
            <a:srgbClr val="10B981"/>
          </a:solidFill>
          <a:ln/>
        </p:spPr>
      </p:sp>
      <p:sp>
        <p:nvSpPr>
          <p:cNvPr id="30" name="Text 27"/>
          <p:cNvSpPr txBox="1"/>
          <p:nvPr/>
        </p:nvSpPr>
        <p:spPr>
          <a:xfrm>
            <a:off x="905256" y="2438705"/>
            <a:ext cx="1310335" cy="162763"/>
          </a:xfrm>
          <a:prstGeom prst="rect">
            <a:avLst/>
          </a:prstGeom>
          <a:noFill/>
          <a:ln/>
        </p:spPr>
        <p:txBody>
          <a:bodyPr wrap="square" lIns="0" tIns="0" rIns="0" bIns="0" rtlCol="0" anchor="ctr"/>
          <a:lstStyle/>
          <a:p>
            <a:pPr algn="l" indent="0" marL="0">
              <a:buNone/>
            </a:pPr>
            <a:r>
              <a:rPr lang="en-US" sz="1000" b="1" dirty="0">
                <a:solidFill>
                  <a:srgbClr val="047857"/>
                </a:solidFill>
                <a:latin typeface="Inter" pitchFamily="34" charset="0"/>
                <a:ea typeface="Inter" pitchFamily="34" charset="-122"/>
                <a:cs typeface="Inter" pitchFamily="34" charset="-120"/>
              </a:rPr>
              <a:t>数据层 | Data Layer</a:t>
            </a:r>
            <a:endParaRPr lang="en-US" sz="1000" dirty="0"/>
          </a:p>
        </p:txBody>
      </p:sp>
      <p:sp>
        <p:nvSpPr>
          <p:cNvPr id="31" name="Text 28"/>
          <p:cNvSpPr txBox="1"/>
          <p:nvPr/>
        </p:nvSpPr>
        <p:spPr>
          <a:xfrm>
            <a:off x="5486400" y="2447849"/>
            <a:ext cx="553212" cy="143561"/>
          </a:xfrm>
          <a:prstGeom prst="rect">
            <a:avLst/>
          </a:prstGeom>
          <a:noFill/>
          <a:ln/>
        </p:spPr>
        <p:txBody>
          <a:bodyPr wrap="square" lIns="0" tIns="0" rIns="0" bIns="0" rtlCol="0" anchor="ctr"/>
          <a:lstStyle/>
          <a:p>
            <a:pPr algn="l" indent="0" marL="0">
              <a:buNone/>
            </a:pPr>
            <a:r>
              <a:rPr lang="en-US" sz="900" dirty="0">
                <a:solidFill>
                  <a:srgbClr val="6B7280"/>
                </a:solidFill>
                <a:latin typeface="Inter" pitchFamily="34" charset="0"/>
                <a:ea typeface="Inter" pitchFamily="34" charset="-122"/>
                <a:cs typeface="Inter" pitchFamily="34" charset="-120"/>
              </a:rPr>
              <a:t>知识基础</a:t>
            </a:r>
            <a:endParaRPr lang="en-US" sz="900" dirty="0"/>
          </a:p>
        </p:txBody>
      </p:sp>
      <p:sp>
        <p:nvSpPr>
          <p:cNvPr id="32" name="Text 29"/>
          <p:cNvSpPr txBox="1"/>
          <p:nvPr/>
        </p:nvSpPr>
        <p:spPr>
          <a:xfrm>
            <a:off x="905256" y="2657246"/>
            <a:ext cx="667512" cy="143561"/>
          </a:xfrm>
          <a:prstGeom prst="rect">
            <a:avLst/>
          </a:prstGeom>
          <a:noFill/>
          <a:ln/>
        </p:spPr>
        <p:txBody>
          <a:bodyPr wrap="square" lIns="0" tIns="0" rIns="0" bIns="0" rtlCol="0" anchor="ctr"/>
          <a:lstStyle/>
          <a:p>
            <a:pPr algn="l" indent="0" marL="0">
              <a:buNone/>
            </a:pPr>
            <a:r>
              <a:rPr lang="en-US" sz="900" dirty="0">
                <a:solidFill>
                  <a:srgbClr val="111827"/>
                </a:solidFill>
                <a:latin typeface="Inter" pitchFamily="34" charset="0"/>
                <a:ea typeface="Inter" pitchFamily="34" charset="-122"/>
                <a:cs typeface="Inter" pitchFamily="34" charset="-120"/>
              </a:rPr>
              <a:t>选型考量：</a:t>
            </a:r>
            <a:endParaRPr lang="en-US" sz="900" dirty="0"/>
          </a:p>
        </p:txBody>
      </p:sp>
      <p:sp>
        <p:nvSpPr>
          <p:cNvPr id="33" name="Text 30"/>
          <p:cNvSpPr txBox="1"/>
          <p:nvPr/>
        </p:nvSpPr>
        <p:spPr>
          <a:xfrm>
            <a:off x="1476756" y="2657246"/>
            <a:ext cx="2267712" cy="143561"/>
          </a:xfrm>
          <a:prstGeom prst="rect">
            <a:avLst/>
          </a:prstGeom>
          <a:noFill/>
          <a:ln/>
        </p:spPr>
        <p:txBody>
          <a:bodyPr wrap="square" lIns="0" tIns="0" rIns="0" bIns="0" rtlCol="0" anchor="ctr"/>
          <a:lstStyle/>
          <a:p>
            <a:pPr algn="l" indent="0" marL="0">
              <a:buNone/>
            </a:pPr>
            <a:r>
              <a:rPr lang="en-US" sz="900" dirty="0">
                <a:solidFill>
                  <a:srgbClr val="111827"/>
                </a:solidFill>
                <a:latin typeface="Inter" pitchFamily="34" charset="0"/>
                <a:ea typeface="Inter" pitchFamily="34" charset="-122"/>
                <a:cs typeface="Inter" pitchFamily="34" charset="-120"/>
              </a:rPr>
              <a:t>查询性能、扩展性、多模态支持、权限管理</a:t>
            </a:r>
            <a:endParaRPr lang="en-US" sz="900" dirty="0"/>
          </a:p>
        </p:txBody>
      </p:sp>
      <p:sp>
        <p:nvSpPr>
          <p:cNvPr id="34" name="Shape 31"/>
          <p:cNvSpPr/>
          <p:nvPr/>
        </p:nvSpPr>
        <p:spPr>
          <a:xfrm>
            <a:off x="914400" y="2866644"/>
            <a:ext cx="638251" cy="209398"/>
          </a:xfrm>
          <a:prstGeom prst="roundRect">
            <a:avLst>
              <a:gd name="adj" fmla="val 238189"/>
            </a:avLst>
          </a:prstGeom>
          <a:solidFill>
            <a:srgbClr val="4F46E5">
              <a:alpha val="10000"/>
            </a:srgbClr>
          </a:solidFill>
          <a:ln w="12700">
            <a:solidFill>
              <a:srgbClr val="4F46E5">
                <a:alpha val="30000"/>
              </a:srgbClr>
            </a:solidFill>
            <a:prstDash val="solid"/>
          </a:ln>
        </p:spPr>
      </p:sp>
      <p:sp>
        <p:nvSpPr>
          <p:cNvPr id="35" name="Shape 32"/>
          <p:cNvSpPr/>
          <p:nvPr/>
        </p:nvSpPr>
        <p:spPr>
          <a:xfrm>
            <a:off x="3493922" y="2866644"/>
            <a:ext cx="942746" cy="209398"/>
          </a:xfrm>
          <a:prstGeom prst="roundRect">
            <a:avLst>
              <a:gd name="adj" fmla="val 238189"/>
            </a:avLst>
          </a:prstGeom>
          <a:solidFill>
            <a:srgbClr val="4F46E5">
              <a:alpha val="10000"/>
            </a:srgbClr>
          </a:solidFill>
          <a:ln w="12700">
            <a:solidFill>
              <a:srgbClr val="4F46E5">
                <a:alpha val="30000"/>
              </a:srgbClr>
            </a:solidFill>
            <a:prstDash val="solid"/>
          </a:ln>
        </p:spPr>
      </p:sp>
      <p:sp>
        <p:nvSpPr>
          <p:cNvPr id="36" name="Shape 33"/>
          <p:cNvSpPr/>
          <p:nvPr/>
        </p:nvSpPr>
        <p:spPr>
          <a:xfrm>
            <a:off x="5081321" y="2866644"/>
            <a:ext cx="571500" cy="209398"/>
          </a:xfrm>
          <a:prstGeom prst="roundRect">
            <a:avLst>
              <a:gd name="adj" fmla="val 238189"/>
            </a:avLst>
          </a:prstGeom>
          <a:solidFill>
            <a:srgbClr val="4F46E5">
              <a:alpha val="10000"/>
            </a:srgbClr>
          </a:solidFill>
          <a:ln w="12700">
            <a:solidFill>
              <a:srgbClr val="4F46E5">
                <a:alpha val="30000"/>
              </a:srgbClr>
            </a:solidFill>
            <a:prstDash val="solid"/>
          </a:ln>
        </p:spPr>
      </p:sp>
      <p:sp>
        <p:nvSpPr>
          <p:cNvPr id="37" name="Text 34"/>
          <p:cNvSpPr txBox="1"/>
          <p:nvPr/>
        </p:nvSpPr>
        <p:spPr>
          <a:xfrm>
            <a:off x="1000354" y="2905049"/>
            <a:ext cx="545897" cy="133502"/>
          </a:xfrm>
          <a:prstGeom prst="rect">
            <a:avLst/>
          </a:prstGeom>
          <a:noFill/>
          <a:ln/>
        </p:spPr>
        <p:txBody>
          <a:bodyPr wrap="square" lIns="0" tIns="0" rIns="0" bIns="0" rtlCol="0" anchor="ctr"/>
          <a:lstStyle/>
          <a:p>
            <a:pPr algn="l" indent="0" marL="0">
              <a:buNone/>
            </a:pPr>
            <a:r>
              <a:rPr lang="en-US" sz="800" dirty="0">
                <a:solidFill>
                  <a:srgbClr val="4338CA"/>
                </a:solidFill>
                <a:latin typeface="Inter" pitchFamily="34" charset="0"/>
                <a:ea typeface="Inter" pitchFamily="34" charset="-122"/>
                <a:cs typeface="Inter" pitchFamily="34" charset="-120"/>
              </a:rPr>
              <a:t>Pinecone</a:t>
            </a:r>
            <a:endParaRPr lang="en-US" sz="800" dirty="0"/>
          </a:p>
        </p:txBody>
      </p:sp>
      <p:sp>
        <p:nvSpPr>
          <p:cNvPr id="38" name="Text 35"/>
          <p:cNvSpPr txBox="1"/>
          <p:nvPr/>
        </p:nvSpPr>
        <p:spPr>
          <a:xfrm>
            <a:off x="3579876" y="2905049"/>
            <a:ext cx="850392" cy="133502"/>
          </a:xfrm>
          <a:prstGeom prst="rect">
            <a:avLst/>
          </a:prstGeom>
          <a:noFill/>
          <a:ln/>
        </p:spPr>
        <p:txBody>
          <a:bodyPr wrap="square" lIns="0" tIns="0" rIns="0" bIns="0" rtlCol="0" anchor="ctr"/>
          <a:lstStyle/>
          <a:p>
            <a:pPr algn="l" indent="0" marL="0">
              <a:buNone/>
            </a:pPr>
            <a:r>
              <a:rPr lang="en-US" sz="800" dirty="0">
                <a:solidFill>
                  <a:srgbClr val="4338CA"/>
                </a:solidFill>
                <a:latin typeface="Inter" pitchFamily="34" charset="0"/>
                <a:ea typeface="Inter" pitchFamily="34" charset="-122"/>
                <a:cs typeface="Inter" pitchFamily="34" charset="-120"/>
              </a:rPr>
              <a:t>MongoDB Atlas</a:t>
            </a:r>
            <a:endParaRPr lang="en-US" sz="800" dirty="0"/>
          </a:p>
        </p:txBody>
      </p:sp>
      <p:sp>
        <p:nvSpPr>
          <p:cNvPr id="39" name="Text 36"/>
          <p:cNvSpPr txBox="1"/>
          <p:nvPr/>
        </p:nvSpPr>
        <p:spPr>
          <a:xfrm>
            <a:off x="5167274" y="2905049"/>
            <a:ext cx="479146" cy="133502"/>
          </a:xfrm>
          <a:prstGeom prst="rect">
            <a:avLst/>
          </a:prstGeom>
          <a:noFill/>
          <a:ln/>
        </p:spPr>
        <p:txBody>
          <a:bodyPr wrap="square" lIns="0" tIns="0" rIns="0" bIns="0" rtlCol="0" anchor="ctr"/>
          <a:lstStyle/>
          <a:p>
            <a:pPr algn="l" indent="0" marL="0">
              <a:buNone/>
            </a:pPr>
            <a:r>
              <a:rPr lang="en-US" sz="800" dirty="0">
                <a:solidFill>
                  <a:srgbClr val="4338CA"/>
                </a:solidFill>
                <a:latin typeface="Inter" pitchFamily="34" charset="0"/>
                <a:ea typeface="Inter" pitchFamily="34" charset="-122"/>
                <a:cs typeface="Inter" pitchFamily="34" charset="-120"/>
              </a:rPr>
              <a:t>Rockset</a:t>
            </a:r>
            <a:endParaRPr lang="en-US" sz="800" dirty="0"/>
          </a:p>
        </p:txBody>
      </p:sp>
      <p:sp>
        <p:nvSpPr>
          <p:cNvPr id="40" name="Shape 37"/>
          <p:cNvSpPr/>
          <p:nvPr/>
        </p:nvSpPr>
        <p:spPr>
          <a:xfrm>
            <a:off x="1566367" y="2866644"/>
            <a:ext cx="743407" cy="209398"/>
          </a:xfrm>
          <a:prstGeom prst="roundRect">
            <a:avLst>
              <a:gd name="adj" fmla="val 238189"/>
            </a:avLst>
          </a:prstGeom>
          <a:solidFill>
            <a:srgbClr val="10B981">
              <a:alpha val="10000"/>
            </a:srgbClr>
          </a:solidFill>
          <a:ln w="12700">
            <a:solidFill>
              <a:srgbClr val="10B981">
                <a:alpha val="30000"/>
              </a:srgbClr>
            </a:solidFill>
            <a:prstDash val="solid"/>
          </a:ln>
        </p:spPr>
      </p:sp>
      <p:sp>
        <p:nvSpPr>
          <p:cNvPr id="41" name="Shape 38"/>
          <p:cNvSpPr/>
          <p:nvPr/>
        </p:nvSpPr>
        <p:spPr>
          <a:xfrm>
            <a:off x="2319833" y="2866644"/>
            <a:ext cx="514807" cy="209398"/>
          </a:xfrm>
          <a:prstGeom prst="roundRect">
            <a:avLst>
              <a:gd name="adj" fmla="val 238189"/>
            </a:avLst>
          </a:prstGeom>
          <a:solidFill>
            <a:srgbClr val="10B981">
              <a:alpha val="10000"/>
            </a:srgbClr>
          </a:solidFill>
          <a:ln w="12700">
            <a:solidFill>
              <a:srgbClr val="10B981">
                <a:alpha val="30000"/>
              </a:srgbClr>
            </a:solidFill>
            <a:prstDash val="solid"/>
          </a:ln>
        </p:spPr>
      </p:sp>
      <p:sp>
        <p:nvSpPr>
          <p:cNvPr id="42" name="Shape 39"/>
          <p:cNvSpPr/>
          <p:nvPr/>
        </p:nvSpPr>
        <p:spPr>
          <a:xfrm>
            <a:off x="2849270" y="2866644"/>
            <a:ext cx="629107" cy="209398"/>
          </a:xfrm>
          <a:prstGeom prst="roundRect">
            <a:avLst>
              <a:gd name="adj" fmla="val 238189"/>
            </a:avLst>
          </a:prstGeom>
          <a:solidFill>
            <a:srgbClr val="10B981">
              <a:alpha val="10000"/>
            </a:srgbClr>
          </a:solidFill>
          <a:ln w="12700">
            <a:solidFill>
              <a:srgbClr val="10B981">
                <a:alpha val="30000"/>
              </a:srgbClr>
            </a:solidFill>
            <a:prstDash val="solid"/>
          </a:ln>
        </p:spPr>
      </p:sp>
      <p:sp>
        <p:nvSpPr>
          <p:cNvPr id="43" name="Shape 40"/>
          <p:cNvSpPr/>
          <p:nvPr/>
        </p:nvSpPr>
        <p:spPr>
          <a:xfrm>
            <a:off x="4449470" y="2866644"/>
            <a:ext cx="619049" cy="209398"/>
          </a:xfrm>
          <a:prstGeom prst="roundRect">
            <a:avLst>
              <a:gd name="adj" fmla="val 238189"/>
            </a:avLst>
          </a:prstGeom>
          <a:solidFill>
            <a:srgbClr val="10B981">
              <a:alpha val="10000"/>
            </a:srgbClr>
          </a:solidFill>
          <a:ln w="12700">
            <a:solidFill>
              <a:srgbClr val="10B981">
                <a:alpha val="30000"/>
              </a:srgbClr>
            </a:solidFill>
            <a:prstDash val="solid"/>
          </a:ln>
        </p:spPr>
      </p:sp>
      <p:sp>
        <p:nvSpPr>
          <p:cNvPr id="44" name="Shape 41"/>
          <p:cNvSpPr/>
          <p:nvPr/>
        </p:nvSpPr>
        <p:spPr>
          <a:xfrm>
            <a:off x="914400" y="3114446"/>
            <a:ext cx="495605" cy="209398"/>
          </a:xfrm>
          <a:prstGeom prst="roundRect">
            <a:avLst>
              <a:gd name="adj" fmla="val 238189"/>
            </a:avLst>
          </a:prstGeom>
          <a:solidFill>
            <a:srgbClr val="10B981">
              <a:alpha val="10000"/>
            </a:srgbClr>
          </a:solidFill>
          <a:ln w="12700">
            <a:solidFill>
              <a:srgbClr val="10B981">
                <a:alpha val="30000"/>
              </a:srgbClr>
            </a:solidFill>
            <a:prstDash val="solid"/>
          </a:ln>
        </p:spPr>
      </p:sp>
      <p:sp>
        <p:nvSpPr>
          <p:cNvPr id="45" name="Text 42"/>
          <p:cNvSpPr txBox="1"/>
          <p:nvPr/>
        </p:nvSpPr>
        <p:spPr>
          <a:xfrm>
            <a:off x="1651406" y="2905049"/>
            <a:ext cx="650138" cy="133502"/>
          </a:xfrm>
          <a:prstGeom prst="rect">
            <a:avLst/>
          </a:prstGeom>
          <a:noFill/>
          <a:ln/>
        </p:spPr>
        <p:txBody>
          <a:bodyPr wrap="square" lIns="0" tIns="0" rIns="0" bIns="0" rtlCol="0" anchor="ctr"/>
          <a:lstStyle/>
          <a:p>
            <a:pPr algn="l" indent="0" marL="0">
              <a:buNone/>
            </a:pPr>
            <a:r>
              <a:rPr lang="en-US" sz="800" dirty="0">
                <a:solidFill>
                  <a:srgbClr val="065F46"/>
                </a:solidFill>
                <a:latin typeface="Inter" pitchFamily="34" charset="0"/>
                <a:ea typeface="Inter" pitchFamily="34" charset="-122"/>
                <a:cs typeface="Inter" pitchFamily="34" charset="-120"/>
              </a:rPr>
              <a:t>Chroma DB</a:t>
            </a:r>
            <a:endParaRPr lang="en-US" sz="800" dirty="0"/>
          </a:p>
        </p:txBody>
      </p:sp>
      <p:sp>
        <p:nvSpPr>
          <p:cNvPr id="46" name="Text 43"/>
          <p:cNvSpPr txBox="1"/>
          <p:nvPr/>
        </p:nvSpPr>
        <p:spPr>
          <a:xfrm>
            <a:off x="2405786" y="2905049"/>
            <a:ext cx="421538" cy="133502"/>
          </a:xfrm>
          <a:prstGeom prst="rect">
            <a:avLst/>
          </a:prstGeom>
          <a:noFill/>
          <a:ln/>
        </p:spPr>
        <p:txBody>
          <a:bodyPr wrap="square" lIns="0" tIns="0" rIns="0" bIns="0" rtlCol="0" anchor="ctr"/>
          <a:lstStyle/>
          <a:p>
            <a:pPr algn="l" indent="0" marL="0">
              <a:buNone/>
            </a:pPr>
            <a:r>
              <a:rPr lang="en-US" sz="800" dirty="0">
                <a:solidFill>
                  <a:srgbClr val="065F46"/>
                </a:solidFill>
                <a:latin typeface="Inter" pitchFamily="34" charset="0"/>
                <a:ea typeface="Inter" pitchFamily="34" charset="-122"/>
                <a:cs typeface="Inter" pitchFamily="34" charset="-120"/>
              </a:rPr>
              <a:t>Qdrant</a:t>
            </a:r>
            <a:endParaRPr lang="en-US" sz="800" dirty="0"/>
          </a:p>
        </p:txBody>
      </p:sp>
      <p:sp>
        <p:nvSpPr>
          <p:cNvPr id="47" name="Text 44"/>
          <p:cNvSpPr txBox="1"/>
          <p:nvPr/>
        </p:nvSpPr>
        <p:spPr>
          <a:xfrm>
            <a:off x="2934310" y="2905049"/>
            <a:ext cx="535838" cy="133502"/>
          </a:xfrm>
          <a:prstGeom prst="rect">
            <a:avLst/>
          </a:prstGeom>
          <a:noFill/>
          <a:ln/>
        </p:spPr>
        <p:txBody>
          <a:bodyPr wrap="square" lIns="0" tIns="0" rIns="0" bIns="0" rtlCol="0" anchor="ctr"/>
          <a:lstStyle/>
          <a:p>
            <a:pPr algn="l" indent="0" marL="0">
              <a:buNone/>
            </a:pPr>
            <a:r>
              <a:rPr lang="en-US" sz="800" dirty="0">
                <a:solidFill>
                  <a:srgbClr val="065F46"/>
                </a:solidFill>
                <a:latin typeface="Inter" pitchFamily="34" charset="0"/>
                <a:ea typeface="Inter" pitchFamily="34" charset="-122"/>
                <a:cs typeface="Inter" pitchFamily="34" charset="-120"/>
              </a:rPr>
              <a:t>Weaviate</a:t>
            </a:r>
            <a:endParaRPr lang="en-US" sz="800" dirty="0"/>
          </a:p>
        </p:txBody>
      </p:sp>
      <p:sp>
        <p:nvSpPr>
          <p:cNvPr id="48" name="Text 45"/>
          <p:cNvSpPr txBox="1"/>
          <p:nvPr/>
        </p:nvSpPr>
        <p:spPr>
          <a:xfrm>
            <a:off x="4534510" y="2905049"/>
            <a:ext cx="526694" cy="133502"/>
          </a:xfrm>
          <a:prstGeom prst="rect">
            <a:avLst/>
          </a:prstGeom>
          <a:noFill/>
          <a:ln/>
        </p:spPr>
        <p:txBody>
          <a:bodyPr wrap="square" lIns="0" tIns="0" rIns="0" bIns="0" rtlCol="0" anchor="ctr"/>
          <a:lstStyle/>
          <a:p>
            <a:pPr algn="l" indent="0" marL="0">
              <a:buNone/>
            </a:pPr>
            <a:r>
              <a:rPr lang="en-US" sz="800" dirty="0">
                <a:solidFill>
                  <a:srgbClr val="065F46"/>
                </a:solidFill>
                <a:latin typeface="Inter" pitchFamily="34" charset="0"/>
                <a:ea typeface="Inter" pitchFamily="34" charset="-122"/>
                <a:cs typeface="Inter" pitchFamily="34" charset="-120"/>
              </a:rPr>
              <a:t>pgvector</a:t>
            </a:r>
            <a:endParaRPr lang="en-US" sz="800" dirty="0"/>
          </a:p>
        </p:txBody>
      </p:sp>
      <p:sp>
        <p:nvSpPr>
          <p:cNvPr id="49" name="Text 46"/>
          <p:cNvSpPr txBox="1"/>
          <p:nvPr/>
        </p:nvSpPr>
        <p:spPr>
          <a:xfrm>
            <a:off x="1000354" y="3152851"/>
            <a:ext cx="403250" cy="133502"/>
          </a:xfrm>
          <a:prstGeom prst="rect">
            <a:avLst/>
          </a:prstGeom>
          <a:noFill/>
          <a:ln/>
        </p:spPr>
        <p:txBody>
          <a:bodyPr wrap="square" lIns="0" tIns="0" rIns="0" bIns="0" rtlCol="0" anchor="ctr"/>
          <a:lstStyle/>
          <a:p>
            <a:pPr algn="l" indent="0" marL="0">
              <a:buNone/>
            </a:pPr>
            <a:r>
              <a:rPr lang="en-US" sz="800" dirty="0">
                <a:solidFill>
                  <a:srgbClr val="065F46"/>
                </a:solidFill>
                <a:latin typeface="Inter" pitchFamily="34" charset="0"/>
                <a:ea typeface="Inter" pitchFamily="34" charset="-122"/>
                <a:cs typeface="Inter" pitchFamily="34" charset="-120"/>
              </a:rPr>
              <a:t>Milvus</a:t>
            </a:r>
            <a:endParaRPr lang="en-US" sz="800" dirty="0"/>
          </a:p>
        </p:txBody>
      </p:sp>
      <p:sp>
        <p:nvSpPr>
          <p:cNvPr id="50" name="Shape 47"/>
          <p:cNvSpPr/>
          <p:nvPr/>
        </p:nvSpPr>
        <p:spPr>
          <a:xfrm>
            <a:off x="761695" y="3495751"/>
            <a:ext cx="5296205" cy="1067105"/>
          </a:xfrm>
          <a:prstGeom prst="rect">
            <a:avLst/>
          </a:prstGeom>
          <a:solidFill>
            <a:srgbClr val="F59E0B">
              <a:alpha val="5000"/>
            </a:srgbClr>
          </a:solidFill>
          <a:ln/>
        </p:spPr>
      </p:sp>
      <p:sp>
        <p:nvSpPr>
          <p:cNvPr id="51" name="Shape 48"/>
          <p:cNvSpPr/>
          <p:nvPr/>
        </p:nvSpPr>
        <p:spPr>
          <a:xfrm>
            <a:off x="761695" y="3495751"/>
            <a:ext cx="28346" cy="1067105"/>
          </a:xfrm>
          <a:prstGeom prst="rect">
            <a:avLst/>
          </a:prstGeom>
          <a:solidFill>
            <a:srgbClr val="F59E0B"/>
          </a:solidFill>
          <a:ln/>
        </p:spPr>
      </p:sp>
      <p:sp>
        <p:nvSpPr>
          <p:cNvPr id="52" name="Text 49"/>
          <p:cNvSpPr txBox="1"/>
          <p:nvPr/>
        </p:nvSpPr>
        <p:spPr>
          <a:xfrm>
            <a:off x="905256" y="3581705"/>
            <a:ext cx="1357884" cy="162763"/>
          </a:xfrm>
          <a:prstGeom prst="rect">
            <a:avLst/>
          </a:prstGeom>
          <a:noFill/>
          <a:ln/>
        </p:spPr>
        <p:txBody>
          <a:bodyPr wrap="square" lIns="0" tIns="0" rIns="0" bIns="0" rtlCol="0" anchor="ctr"/>
          <a:lstStyle/>
          <a:p>
            <a:pPr algn="l" indent="0" marL="0">
              <a:buNone/>
            </a:pPr>
            <a:r>
              <a:rPr lang="en-US" sz="1000" b="1" dirty="0">
                <a:solidFill>
                  <a:srgbClr val="111827"/>
                </a:solidFill>
                <a:latin typeface="Inter" pitchFamily="34" charset="0"/>
                <a:ea typeface="Inter" pitchFamily="34" charset="-122"/>
                <a:cs typeface="Inter" pitchFamily="34" charset="-120"/>
              </a:rPr>
              <a:t>工具层 | Tools Layer</a:t>
            </a:r>
            <a:endParaRPr lang="en-US" sz="1000" dirty="0"/>
          </a:p>
        </p:txBody>
      </p:sp>
      <p:sp>
        <p:nvSpPr>
          <p:cNvPr id="53" name="Text 50"/>
          <p:cNvSpPr txBox="1"/>
          <p:nvPr/>
        </p:nvSpPr>
        <p:spPr>
          <a:xfrm>
            <a:off x="5486400" y="3590849"/>
            <a:ext cx="553212" cy="143561"/>
          </a:xfrm>
          <a:prstGeom prst="rect">
            <a:avLst/>
          </a:prstGeom>
          <a:noFill/>
          <a:ln/>
        </p:spPr>
        <p:txBody>
          <a:bodyPr wrap="square" lIns="0" tIns="0" rIns="0" bIns="0" rtlCol="0" anchor="ctr"/>
          <a:lstStyle/>
          <a:p>
            <a:pPr algn="l" indent="0" marL="0">
              <a:buNone/>
            </a:pPr>
            <a:r>
              <a:rPr lang="en-US" sz="900" dirty="0">
                <a:solidFill>
                  <a:srgbClr val="6B7280"/>
                </a:solidFill>
                <a:latin typeface="Inter" pitchFamily="34" charset="0"/>
                <a:ea typeface="Inter" pitchFamily="34" charset="-122"/>
                <a:cs typeface="Inter" pitchFamily="34" charset="-120"/>
              </a:rPr>
              <a:t>能力扩展</a:t>
            </a:r>
            <a:endParaRPr lang="en-US" sz="900" dirty="0"/>
          </a:p>
        </p:txBody>
      </p:sp>
      <p:sp>
        <p:nvSpPr>
          <p:cNvPr id="54" name="Text 51"/>
          <p:cNvSpPr txBox="1"/>
          <p:nvPr/>
        </p:nvSpPr>
        <p:spPr>
          <a:xfrm>
            <a:off x="905256" y="3800246"/>
            <a:ext cx="667512" cy="143561"/>
          </a:xfrm>
          <a:prstGeom prst="rect">
            <a:avLst/>
          </a:prstGeom>
          <a:noFill/>
          <a:ln/>
        </p:spPr>
        <p:txBody>
          <a:bodyPr wrap="square" lIns="0" tIns="0" rIns="0" bIns="0" rtlCol="0" anchor="ctr"/>
          <a:lstStyle/>
          <a:p>
            <a:pPr algn="l" indent="0" marL="0">
              <a:buNone/>
            </a:pPr>
            <a:r>
              <a:rPr lang="en-US" sz="900" dirty="0">
                <a:solidFill>
                  <a:srgbClr val="111827"/>
                </a:solidFill>
                <a:latin typeface="Inter" pitchFamily="34" charset="0"/>
                <a:ea typeface="Inter" pitchFamily="34" charset="-122"/>
                <a:cs typeface="Inter" pitchFamily="34" charset="-120"/>
              </a:rPr>
              <a:t>选型考量：</a:t>
            </a:r>
            <a:endParaRPr lang="en-US" sz="900" dirty="0"/>
          </a:p>
        </p:txBody>
      </p:sp>
      <p:sp>
        <p:nvSpPr>
          <p:cNvPr id="55" name="Text 52"/>
          <p:cNvSpPr txBox="1"/>
          <p:nvPr/>
        </p:nvSpPr>
        <p:spPr>
          <a:xfrm>
            <a:off x="1476756" y="3800246"/>
            <a:ext cx="2382012" cy="143561"/>
          </a:xfrm>
          <a:prstGeom prst="rect">
            <a:avLst/>
          </a:prstGeom>
          <a:noFill/>
          <a:ln/>
        </p:spPr>
        <p:txBody>
          <a:bodyPr wrap="square" lIns="0" tIns="0" rIns="0" bIns="0" rtlCol="0" anchor="ctr"/>
          <a:lstStyle/>
          <a:p>
            <a:pPr algn="l" indent="0" marL="0">
              <a:buNone/>
            </a:pPr>
            <a:r>
              <a:rPr lang="en-US" sz="900" dirty="0">
                <a:solidFill>
                  <a:srgbClr val="111827"/>
                </a:solidFill>
                <a:latin typeface="Inter" pitchFamily="34" charset="0"/>
                <a:ea typeface="Inter" pitchFamily="34" charset="-122"/>
                <a:cs typeface="Inter" pitchFamily="34" charset="-120"/>
              </a:rPr>
              <a:t>功能覆盖面、可扩展性、调用成本、集成难度</a:t>
            </a:r>
            <a:endParaRPr lang="en-US" sz="900" dirty="0"/>
          </a:p>
        </p:txBody>
      </p:sp>
      <p:sp>
        <p:nvSpPr>
          <p:cNvPr id="56" name="Shape 53"/>
          <p:cNvSpPr/>
          <p:nvPr/>
        </p:nvSpPr>
        <p:spPr>
          <a:xfrm>
            <a:off x="914400" y="4009644"/>
            <a:ext cx="1086307" cy="209398"/>
          </a:xfrm>
          <a:prstGeom prst="roundRect">
            <a:avLst>
              <a:gd name="adj" fmla="val 238189"/>
            </a:avLst>
          </a:prstGeom>
          <a:solidFill>
            <a:srgbClr val="4F46E5">
              <a:alpha val="10000"/>
            </a:srgbClr>
          </a:solidFill>
          <a:ln w="12700">
            <a:solidFill>
              <a:srgbClr val="4F46E5">
                <a:alpha val="30000"/>
              </a:srgbClr>
            </a:solidFill>
            <a:prstDash val="solid"/>
          </a:ln>
        </p:spPr>
      </p:sp>
      <p:sp>
        <p:nvSpPr>
          <p:cNvPr id="57" name="Shape 54"/>
          <p:cNvSpPr/>
          <p:nvPr/>
        </p:nvSpPr>
        <p:spPr>
          <a:xfrm>
            <a:off x="3682289" y="4009644"/>
            <a:ext cx="733349" cy="209398"/>
          </a:xfrm>
          <a:prstGeom prst="roundRect">
            <a:avLst>
              <a:gd name="adj" fmla="val 238189"/>
            </a:avLst>
          </a:prstGeom>
          <a:solidFill>
            <a:srgbClr val="4F46E5">
              <a:alpha val="10000"/>
            </a:srgbClr>
          </a:solidFill>
          <a:ln w="12700">
            <a:solidFill>
              <a:srgbClr val="4F46E5">
                <a:alpha val="30000"/>
              </a:srgbClr>
            </a:solidFill>
            <a:prstDash val="solid"/>
          </a:ln>
        </p:spPr>
      </p:sp>
      <p:sp>
        <p:nvSpPr>
          <p:cNvPr id="58" name="Shape 55"/>
          <p:cNvSpPr/>
          <p:nvPr/>
        </p:nvSpPr>
        <p:spPr>
          <a:xfrm>
            <a:off x="1898294" y="4257446"/>
            <a:ext cx="705002" cy="209398"/>
          </a:xfrm>
          <a:prstGeom prst="roundRect">
            <a:avLst>
              <a:gd name="adj" fmla="val 238189"/>
            </a:avLst>
          </a:prstGeom>
          <a:solidFill>
            <a:srgbClr val="4F46E5">
              <a:alpha val="10000"/>
            </a:srgbClr>
          </a:solidFill>
          <a:ln w="12700">
            <a:solidFill>
              <a:srgbClr val="4F46E5">
                <a:alpha val="30000"/>
              </a:srgbClr>
            </a:solidFill>
            <a:prstDash val="solid"/>
          </a:ln>
        </p:spPr>
      </p:sp>
      <p:sp>
        <p:nvSpPr>
          <p:cNvPr id="59" name="Text 56"/>
          <p:cNvSpPr txBox="1"/>
          <p:nvPr/>
        </p:nvSpPr>
        <p:spPr>
          <a:xfrm>
            <a:off x="1000354" y="4048049"/>
            <a:ext cx="993038" cy="133502"/>
          </a:xfrm>
          <a:prstGeom prst="rect">
            <a:avLst/>
          </a:prstGeom>
          <a:noFill/>
          <a:ln/>
        </p:spPr>
        <p:txBody>
          <a:bodyPr wrap="square" lIns="0" tIns="0" rIns="0" bIns="0" rtlCol="0" anchor="ctr"/>
          <a:lstStyle/>
          <a:p>
            <a:pPr algn="l" indent="0" marL="0">
              <a:buNone/>
            </a:pPr>
            <a:r>
              <a:rPr lang="en-US" sz="800" dirty="0">
                <a:solidFill>
                  <a:srgbClr val="4338CA"/>
                </a:solidFill>
                <a:latin typeface="Inter" pitchFamily="34" charset="0"/>
                <a:ea typeface="Inter" pitchFamily="34" charset="-122"/>
                <a:cs typeface="Inter" pitchFamily="34" charset="-120"/>
              </a:rPr>
              <a:t>Computer Use API</a:t>
            </a:r>
            <a:endParaRPr lang="en-US" sz="800" dirty="0"/>
          </a:p>
        </p:txBody>
      </p:sp>
      <p:sp>
        <p:nvSpPr>
          <p:cNvPr id="60" name="Text 57"/>
          <p:cNvSpPr txBox="1"/>
          <p:nvPr/>
        </p:nvSpPr>
        <p:spPr>
          <a:xfrm>
            <a:off x="3768242" y="4048049"/>
            <a:ext cx="640994" cy="133502"/>
          </a:xfrm>
          <a:prstGeom prst="rect">
            <a:avLst/>
          </a:prstGeom>
          <a:noFill/>
          <a:ln/>
        </p:spPr>
        <p:txBody>
          <a:bodyPr wrap="square" lIns="0" tIns="0" rIns="0" bIns="0" rtlCol="0" anchor="ctr"/>
          <a:lstStyle/>
          <a:p>
            <a:pPr algn="l" indent="0" marL="0">
              <a:buNone/>
            </a:pPr>
            <a:r>
              <a:rPr lang="en-US" sz="800" dirty="0">
                <a:solidFill>
                  <a:srgbClr val="4338CA"/>
                </a:solidFill>
                <a:latin typeface="Inter" pitchFamily="34" charset="0"/>
                <a:ea typeface="Inter" pitchFamily="34" charset="-122"/>
                <a:cs typeface="Inter" pitchFamily="34" charset="-120"/>
              </a:rPr>
              <a:t>Zapier NLA</a:t>
            </a:r>
            <a:endParaRPr lang="en-US" sz="800" dirty="0"/>
          </a:p>
        </p:txBody>
      </p:sp>
      <p:sp>
        <p:nvSpPr>
          <p:cNvPr id="61" name="Text 58"/>
          <p:cNvSpPr txBox="1"/>
          <p:nvPr/>
        </p:nvSpPr>
        <p:spPr>
          <a:xfrm>
            <a:off x="1984248" y="4295851"/>
            <a:ext cx="612648" cy="133502"/>
          </a:xfrm>
          <a:prstGeom prst="rect">
            <a:avLst/>
          </a:prstGeom>
          <a:noFill/>
          <a:ln/>
        </p:spPr>
        <p:txBody>
          <a:bodyPr wrap="square" lIns="0" tIns="0" rIns="0" bIns="0" rtlCol="0" anchor="ctr"/>
          <a:lstStyle/>
          <a:p>
            <a:pPr algn="l" indent="0" marL="0">
              <a:buNone/>
            </a:pPr>
            <a:r>
              <a:rPr lang="en-US" sz="800" dirty="0">
                <a:solidFill>
                  <a:srgbClr val="4338CA"/>
                </a:solidFill>
                <a:latin typeface="Inter" pitchFamily="34" charset="0"/>
                <a:ea typeface="Inter" pitchFamily="34" charset="-122"/>
                <a:cs typeface="Inter" pitchFamily="34" charset="-120"/>
              </a:rPr>
              <a:t>Serper API</a:t>
            </a:r>
            <a:endParaRPr lang="en-US" sz="800" dirty="0"/>
          </a:p>
        </p:txBody>
      </p:sp>
      <p:sp>
        <p:nvSpPr>
          <p:cNvPr id="62" name="Shape 59"/>
          <p:cNvSpPr/>
          <p:nvPr/>
        </p:nvSpPr>
        <p:spPr>
          <a:xfrm>
            <a:off x="2016252" y="4009644"/>
            <a:ext cx="1000354" cy="209398"/>
          </a:xfrm>
          <a:prstGeom prst="roundRect">
            <a:avLst>
              <a:gd name="adj" fmla="val 238189"/>
            </a:avLst>
          </a:prstGeom>
          <a:solidFill>
            <a:srgbClr val="10B981">
              <a:alpha val="10000"/>
            </a:srgbClr>
          </a:solidFill>
          <a:ln w="12700">
            <a:solidFill>
              <a:srgbClr val="10B981">
                <a:alpha val="30000"/>
              </a:srgbClr>
            </a:solidFill>
            <a:prstDash val="solid"/>
          </a:ln>
        </p:spPr>
      </p:sp>
      <p:sp>
        <p:nvSpPr>
          <p:cNvPr id="63" name="Shape 60"/>
          <p:cNvSpPr/>
          <p:nvPr/>
        </p:nvSpPr>
        <p:spPr>
          <a:xfrm>
            <a:off x="3031236" y="4009644"/>
            <a:ext cx="638251" cy="209398"/>
          </a:xfrm>
          <a:prstGeom prst="roundRect">
            <a:avLst>
              <a:gd name="adj" fmla="val 238189"/>
            </a:avLst>
          </a:prstGeom>
          <a:solidFill>
            <a:srgbClr val="10B981">
              <a:alpha val="10000"/>
            </a:srgbClr>
          </a:solidFill>
          <a:ln w="12700">
            <a:solidFill>
              <a:srgbClr val="10B981">
                <a:alpha val="30000"/>
              </a:srgbClr>
            </a:solidFill>
            <a:prstDash val="solid"/>
          </a:ln>
        </p:spPr>
      </p:sp>
      <p:sp>
        <p:nvSpPr>
          <p:cNvPr id="64" name="Shape 61"/>
          <p:cNvSpPr/>
          <p:nvPr/>
        </p:nvSpPr>
        <p:spPr>
          <a:xfrm>
            <a:off x="4427525" y="4009644"/>
            <a:ext cx="694944" cy="209398"/>
          </a:xfrm>
          <a:prstGeom prst="roundRect">
            <a:avLst>
              <a:gd name="adj" fmla="val 238189"/>
            </a:avLst>
          </a:prstGeom>
          <a:solidFill>
            <a:srgbClr val="10B981">
              <a:alpha val="10000"/>
            </a:srgbClr>
          </a:solidFill>
          <a:ln w="12700">
            <a:solidFill>
              <a:srgbClr val="10B981">
                <a:alpha val="30000"/>
              </a:srgbClr>
            </a:solidFill>
            <a:prstDash val="solid"/>
          </a:ln>
        </p:spPr>
      </p:sp>
      <p:sp>
        <p:nvSpPr>
          <p:cNvPr id="65" name="Shape 62"/>
          <p:cNvSpPr/>
          <p:nvPr/>
        </p:nvSpPr>
        <p:spPr>
          <a:xfrm>
            <a:off x="914400" y="4257446"/>
            <a:ext cx="972007" cy="209398"/>
          </a:xfrm>
          <a:prstGeom prst="roundRect">
            <a:avLst>
              <a:gd name="adj" fmla="val 238189"/>
            </a:avLst>
          </a:prstGeom>
          <a:solidFill>
            <a:srgbClr val="10B981">
              <a:alpha val="10000"/>
            </a:srgbClr>
          </a:solidFill>
          <a:ln w="12700">
            <a:solidFill>
              <a:srgbClr val="10B981">
                <a:alpha val="30000"/>
              </a:srgbClr>
            </a:solidFill>
            <a:prstDash val="solid"/>
          </a:ln>
        </p:spPr>
      </p:sp>
      <p:sp>
        <p:nvSpPr>
          <p:cNvPr id="66" name="Shape 63"/>
          <p:cNvSpPr/>
          <p:nvPr/>
        </p:nvSpPr>
        <p:spPr>
          <a:xfrm>
            <a:off x="2619756" y="4257446"/>
            <a:ext cx="666598" cy="209398"/>
          </a:xfrm>
          <a:prstGeom prst="roundRect">
            <a:avLst>
              <a:gd name="adj" fmla="val 238189"/>
            </a:avLst>
          </a:prstGeom>
          <a:solidFill>
            <a:srgbClr val="10B981">
              <a:alpha val="10000"/>
            </a:srgbClr>
          </a:solidFill>
          <a:ln w="12700">
            <a:solidFill>
              <a:srgbClr val="10B981">
                <a:alpha val="30000"/>
              </a:srgbClr>
            </a:solidFill>
            <a:prstDash val="solid"/>
          </a:ln>
        </p:spPr>
      </p:sp>
      <p:sp>
        <p:nvSpPr>
          <p:cNvPr id="67" name="Text 64"/>
          <p:cNvSpPr txBox="1"/>
          <p:nvPr/>
        </p:nvSpPr>
        <p:spPr>
          <a:xfrm>
            <a:off x="2102206" y="4048049"/>
            <a:ext cx="907999" cy="133502"/>
          </a:xfrm>
          <a:prstGeom prst="rect">
            <a:avLst/>
          </a:prstGeom>
          <a:noFill/>
          <a:ln/>
        </p:spPr>
        <p:txBody>
          <a:bodyPr wrap="square" lIns="0" tIns="0" rIns="0" bIns="0" rtlCol="0" anchor="ctr"/>
          <a:lstStyle/>
          <a:p>
            <a:pPr algn="l" indent="0" marL="0">
              <a:buNone/>
            </a:pPr>
            <a:r>
              <a:rPr lang="en-US" sz="800" dirty="0">
                <a:solidFill>
                  <a:srgbClr val="065F46"/>
                </a:solidFill>
                <a:latin typeface="Inter" pitchFamily="34" charset="0"/>
                <a:ea typeface="Inter" pitchFamily="34" charset="-122"/>
                <a:cs typeface="Inter" pitchFamily="34" charset="-120"/>
              </a:rPr>
              <a:t>LangChain Tools</a:t>
            </a:r>
            <a:endParaRPr lang="en-US" sz="800" dirty="0"/>
          </a:p>
        </p:txBody>
      </p:sp>
      <p:sp>
        <p:nvSpPr>
          <p:cNvPr id="68" name="Text 65"/>
          <p:cNvSpPr txBox="1"/>
          <p:nvPr/>
        </p:nvSpPr>
        <p:spPr>
          <a:xfrm>
            <a:off x="3117190" y="4048049"/>
            <a:ext cx="545897" cy="133502"/>
          </a:xfrm>
          <a:prstGeom prst="rect">
            <a:avLst/>
          </a:prstGeom>
          <a:noFill/>
          <a:ln/>
        </p:spPr>
        <p:txBody>
          <a:bodyPr wrap="square" lIns="0" tIns="0" rIns="0" bIns="0" rtlCol="0" anchor="ctr"/>
          <a:lstStyle/>
          <a:p>
            <a:pPr algn="l" indent="0" marL="0">
              <a:buNone/>
            </a:pPr>
            <a:r>
              <a:rPr lang="en-US" sz="800" dirty="0">
                <a:solidFill>
                  <a:srgbClr val="065F46"/>
                </a:solidFill>
                <a:latin typeface="Inter" pitchFamily="34" charset="0"/>
                <a:ea typeface="Inter" pitchFamily="34" charset="-122"/>
                <a:cs typeface="Inter" pitchFamily="34" charset="-120"/>
              </a:rPr>
              <a:t>Haystack</a:t>
            </a:r>
            <a:endParaRPr lang="en-US" sz="800" dirty="0"/>
          </a:p>
        </p:txBody>
      </p:sp>
      <p:sp>
        <p:nvSpPr>
          <p:cNvPr id="69" name="Text 66"/>
          <p:cNvSpPr txBox="1"/>
          <p:nvPr/>
        </p:nvSpPr>
        <p:spPr>
          <a:xfrm>
            <a:off x="4513478" y="4048049"/>
            <a:ext cx="602590" cy="133502"/>
          </a:xfrm>
          <a:prstGeom prst="rect">
            <a:avLst/>
          </a:prstGeom>
          <a:noFill/>
          <a:ln/>
        </p:spPr>
        <p:txBody>
          <a:bodyPr wrap="square" lIns="0" tIns="0" rIns="0" bIns="0" rtlCol="0" anchor="ctr"/>
          <a:lstStyle/>
          <a:p>
            <a:pPr algn="l" indent="0" marL="0">
              <a:buNone/>
            </a:pPr>
            <a:r>
              <a:rPr lang="en-US" sz="800" dirty="0">
                <a:solidFill>
                  <a:srgbClr val="065F46"/>
                </a:solidFill>
                <a:latin typeface="Inter" pitchFamily="34" charset="0"/>
                <a:ea typeface="Inter" pitchFamily="34" charset="-122"/>
                <a:cs typeface="Inter" pitchFamily="34" charset="-120"/>
              </a:rPr>
              <a:t>Playwright</a:t>
            </a:r>
            <a:endParaRPr lang="en-US" sz="800" dirty="0"/>
          </a:p>
        </p:txBody>
      </p:sp>
      <p:sp>
        <p:nvSpPr>
          <p:cNvPr id="70" name="Text 67"/>
          <p:cNvSpPr txBox="1"/>
          <p:nvPr/>
        </p:nvSpPr>
        <p:spPr>
          <a:xfrm>
            <a:off x="1000354" y="4295851"/>
            <a:ext cx="878738" cy="133502"/>
          </a:xfrm>
          <a:prstGeom prst="rect">
            <a:avLst/>
          </a:prstGeom>
          <a:noFill/>
          <a:ln/>
        </p:spPr>
        <p:txBody>
          <a:bodyPr wrap="square" lIns="0" tIns="0" rIns="0" bIns="0" rtlCol="0" anchor="ctr"/>
          <a:lstStyle/>
          <a:p>
            <a:pPr algn="l" indent="0" marL="0">
              <a:buNone/>
            </a:pPr>
            <a:r>
              <a:rPr lang="en-US" sz="800" dirty="0">
                <a:solidFill>
                  <a:srgbClr val="065F46"/>
                </a:solidFill>
                <a:latin typeface="Inter" pitchFamily="34" charset="0"/>
                <a:ea typeface="Inter" pitchFamily="34" charset="-122"/>
                <a:cs typeface="Inter" pitchFamily="34" charset="-120"/>
              </a:rPr>
              <a:t>Function Calling</a:t>
            </a:r>
            <a:endParaRPr lang="en-US" sz="800" dirty="0"/>
          </a:p>
        </p:txBody>
      </p:sp>
      <p:sp>
        <p:nvSpPr>
          <p:cNvPr id="71" name="Text 68"/>
          <p:cNvSpPr txBox="1"/>
          <p:nvPr/>
        </p:nvSpPr>
        <p:spPr>
          <a:xfrm>
            <a:off x="2705710" y="4295851"/>
            <a:ext cx="574243" cy="133502"/>
          </a:xfrm>
          <a:prstGeom prst="rect">
            <a:avLst/>
          </a:prstGeom>
          <a:noFill/>
          <a:ln/>
        </p:spPr>
        <p:txBody>
          <a:bodyPr wrap="square" lIns="0" tIns="0" rIns="0" bIns="0" rtlCol="0" anchor="ctr"/>
          <a:lstStyle/>
          <a:p>
            <a:pPr algn="l" indent="0" marL="0">
              <a:buNone/>
            </a:pPr>
            <a:r>
              <a:rPr lang="en-US" sz="800" dirty="0">
                <a:solidFill>
                  <a:srgbClr val="065F46"/>
                </a:solidFill>
                <a:latin typeface="Inter" pitchFamily="34" charset="0"/>
                <a:ea typeface="Inter" pitchFamily="34" charset="-122"/>
                <a:cs typeface="Inter" pitchFamily="34" charset="-120"/>
              </a:rPr>
              <a:t>E2B Tools</a:t>
            </a:r>
            <a:endParaRPr lang="en-US" sz="800" dirty="0"/>
          </a:p>
        </p:txBody>
      </p:sp>
      <p:sp>
        <p:nvSpPr>
          <p:cNvPr id="72" name="Shape 69"/>
          <p:cNvSpPr/>
          <p:nvPr/>
        </p:nvSpPr>
        <p:spPr>
          <a:xfrm>
            <a:off x="761695" y="4638751"/>
            <a:ext cx="5296205" cy="1067105"/>
          </a:xfrm>
          <a:prstGeom prst="rect">
            <a:avLst/>
          </a:prstGeom>
          <a:solidFill>
            <a:srgbClr val="8B5CF6">
              <a:alpha val="5000"/>
            </a:srgbClr>
          </a:solidFill>
          <a:ln/>
        </p:spPr>
      </p:sp>
      <p:sp>
        <p:nvSpPr>
          <p:cNvPr id="73" name="Shape 70"/>
          <p:cNvSpPr/>
          <p:nvPr/>
        </p:nvSpPr>
        <p:spPr>
          <a:xfrm>
            <a:off x="761695" y="4638751"/>
            <a:ext cx="28346" cy="1067105"/>
          </a:xfrm>
          <a:prstGeom prst="rect">
            <a:avLst/>
          </a:prstGeom>
          <a:solidFill>
            <a:srgbClr val="8B5CF6"/>
          </a:solidFill>
          <a:ln/>
        </p:spPr>
      </p:sp>
      <p:sp>
        <p:nvSpPr>
          <p:cNvPr id="74" name="Text 71"/>
          <p:cNvSpPr txBox="1"/>
          <p:nvPr/>
        </p:nvSpPr>
        <p:spPr>
          <a:xfrm>
            <a:off x="905256" y="4724705"/>
            <a:ext cx="1538935" cy="162763"/>
          </a:xfrm>
          <a:prstGeom prst="rect">
            <a:avLst/>
          </a:prstGeom>
          <a:noFill/>
          <a:ln/>
        </p:spPr>
        <p:txBody>
          <a:bodyPr wrap="square" lIns="0" tIns="0" rIns="0" bIns="0" rtlCol="0" anchor="ctr"/>
          <a:lstStyle/>
          <a:p>
            <a:pPr algn="l" indent="0" marL="0">
              <a:buNone/>
            </a:pPr>
            <a:r>
              <a:rPr lang="en-US" sz="1000" b="1" dirty="0">
                <a:solidFill>
                  <a:srgbClr val="6D28D9"/>
                </a:solidFill>
                <a:latin typeface="Inter" pitchFamily="34" charset="0"/>
                <a:ea typeface="Inter" pitchFamily="34" charset="-122"/>
                <a:cs typeface="Inter" pitchFamily="34" charset="-120"/>
              </a:rPr>
              <a:t>Agent OS层 | OS Layer</a:t>
            </a:r>
            <a:endParaRPr lang="en-US" sz="1000" dirty="0"/>
          </a:p>
        </p:txBody>
      </p:sp>
      <p:sp>
        <p:nvSpPr>
          <p:cNvPr id="75" name="Text 72"/>
          <p:cNvSpPr txBox="1"/>
          <p:nvPr/>
        </p:nvSpPr>
        <p:spPr>
          <a:xfrm>
            <a:off x="5372100" y="4733849"/>
            <a:ext cx="667512" cy="143561"/>
          </a:xfrm>
          <a:prstGeom prst="rect">
            <a:avLst/>
          </a:prstGeom>
          <a:noFill/>
          <a:ln/>
        </p:spPr>
        <p:txBody>
          <a:bodyPr wrap="square" lIns="0" tIns="0" rIns="0" bIns="0" rtlCol="0" anchor="ctr"/>
          <a:lstStyle/>
          <a:p>
            <a:pPr algn="l" indent="0" marL="0">
              <a:buNone/>
            </a:pPr>
            <a:r>
              <a:rPr lang="en-US" sz="900" dirty="0">
                <a:solidFill>
                  <a:srgbClr val="6B7280"/>
                </a:solidFill>
                <a:latin typeface="Inter" pitchFamily="34" charset="0"/>
                <a:ea typeface="Inter" pitchFamily="34" charset="-122"/>
                <a:cs typeface="Inter" pitchFamily="34" charset="-120"/>
              </a:rPr>
              <a:t>核心运行时</a:t>
            </a:r>
            <a:endParaRPr lang="en-US" sz="900" dirty="0"/>
          </a:p>
        </p:txBody>
      </p:sp>
      <p:sp>
        <p:nvSpPr>
          <p:cNvPr id="76" name="Text 73"/>
          <p:cNvSpPr txBox="1"/>
          <p:nvPr/>
        </p:nvSpPr>
        <p:spPr>
          <a:xfrm>
            <a:off x="905256" y="4943246"/>
            <a:ext cx="667512" cy="143561"/>
          </a:xfrm>
          <a:prstGeom prst="rect">
            <a:avLst/>
          </a:prstGeom>
          <a:noFill/>
          <a:ln/>
        </p:spPr>
        <p:txBody>
          <a:bodyPr wrap="square" lIns="0" tIns="0" rIns="0" bIns="0" rtlCol="0" anchor="ctr"/>
          <a:lstStyle/>
          <a:p>
            <a:pPr algn="l" indent="0" marL="0">
              <a:buNone/>
            </a:pPr>
            <a:r>
              <a:rPr lang="en-US" sz="900" dirty="0">
                <a:solidFill>
                  <a:srgbClr val="111827"/>
                </a:solidFill>
                <a:latin typeface="Inter" pitchFamily="34" charset="0"/>
                <a:ea typeface="Inter" pitchFamily="34" charset="-122"/>
                <a:cs typeface="Inter" pitchFamily="34" charset="-120"/>
              </a:rPr>
              <a:t>选型考量：</a:t>
            </a:r>
            <a:endParaRPr lang="en-US" sz="900" dirty="0"/>
          </a:p>
        </p:txBody>
      </p:sp>
      <p:sp>
        <p:nvSpPr>
          <p:cNvPr id="77" name="Text 74"/>
          <p:cNvSpPr txBox="1"/>
          <p:nvPr/>
        </p:nvSpPr>
        <p:spPr>
          <a:xfrm>
            <a:off x="1476756" y="4943246"/>
            <a:ext cx="2496312" cy="143561"/>
          </a:xfrm>
          <a:prstGeom prst="rect">
            <a:avLst/>
          </a:prstGeom>
          <a:noFill/>
          <a:ln/>
        </p:spPr>
        <p:txBody>
          <a:bodyPr wrap="square" lIns="0" tIns="0" rIns="0" bIns="0" rtlCol="0" anchor="ctr"/>
          <a:lstStyle/>
          <a:p>
            <a:pPr algn="l" indent="0" marL="0">
              <a:buNone/>
            </a:pPr>
            <a:r>
              <a:rPr lang="en-US" sz="900" dirty="0">
                <a:solidFill>
                  <a:srgbClr val="111827"/>
                </a:solidFill>
                <a:latin typeface="Inter" pitchFamily="34" charset="0"/>
                <a:ea typeface="Inter" pitchFamily="34" charset="-122"/>
                <a:cs typeface="Inter" pitchFamily="34" charset="-120"/>
              </a:rPr>
              <a:t>编排能力、记忆管理、安全边界、多智能体支持</a:t>
            </a:r>
            <a:endParaRPr lang="en-US" sz="900" dirty="0"/>
          </a:p>
        </p:txBody>
      </p:sp>
      <p:sp>
        <p:nvSpPr>
          <p:cNvPr id="78" name="Shape 75"/>
          <p:cNvSpPr/>
          <p:nvPr/>
        </p:nvSpPr>
        <p:spPr>
          <a:xfrm>
            <a:off x="914400" y="5152644"/>
            <a:ext cx="819302" cy="209398"/>
          </a:xfrm>
          <a:prstGeom prst="roundRect">
            <a:avLst>
              <a:gd name="adj" fmla="val 238189"/>
            </a:avLst>
          </a:prstGeom>
          <a:solidFill>
            <a:srgbClr val="4F46E5">
              <a:alpha val="10000"/>
            </a:srgbClr>
          </a:solidFill>
          <a:ln w="12700">
            <a:solidFill>
              <a:srgbClr val="4F46E5">
                <a:alpha val="30000"/>
              </a:srgbClr>
            </a:solidFill>
            <a:prstDash val="solid"/>
          </a:ln>
        </p:spPr>
      </p:sp>
      <p:sp>
        <p:nvSpPr>
          <p:cNvPr id="79" name="Shape 76"/>
          <p:cNvSpPr/>
          <p:nvPr/>
        </p:nvSpPr>
        <p:spPr>
          <a:xfrm>
            <a:off x="2474366" y="5152644"/>
            <a:ext cx="895198" cy="209398"/>
          </a:xfrm>
          <a:prstGeom prst="roundRect">
            <a:avLst>
              <a:gd name="adj" fmla="val 238189"/>
            </a:avLst>
          </a:prstGeom>
          <a:solidFill>
            <a:srgbClr val="4F46E5">
              <a:alpha val="10000"/>
            </a:srgbClr>
          </a:solidFill>
          <a:ln w="12700">
            <a:solidFill>
              <a:srgbClr val="4F46E5">
                <a:alpha val="30000"/>
              </a:srgbClr>
            </a:solidFill>
            <a:prstDash val="solid"/>
          </a:ln>
        </p:spPr>
      </p:sp>
      <p:sp>
        <p:nvSpPr>
          <p:cNvPr id="80" name="Text 77"/>
          <p:cNvSpPr txBox="1"/>
          <p:nvPr/>
        </p:nvSpPr>
        <p:spPr>
          <a:xfrm>
            <a:off x="1000354" y="5191049"/>
            <a:ext cx="726948" cy="133502"/>
          </a:xfrm>
          <a:prstGeom prst="rect">
            <a:avLst/>
          </a:prstGeom>
          <a:noFill/>
          <a:ln/>
        </p:spPr>
        <p:txBody>
          <a:bodyPr wrap="square" lIns="0" tIns="0" rIns="0" bIns="0" rtlCol="0" anchor="ctr"/>
          <a:lstStyle/>
          <a:p>
            <a:pPr algn="l" indent="0" marL="0">
              <a:buNone/>
            </a:pPr>
            <a:r>
              <a:rPr lang="en-US" sz="800" dirty="0">
                <a:solidFill>
                  <a:srgbClr val="4338CA"/>
                </a:solidFill>
                <a:latin typeface="Inter" pitchFamily="34" charset="0"/>
                <a:ea typeface="Inter" pitchFamily="34" charset="-122"/>
                <a:cs typeface="Inter" pitchFamily="34" charset="-120"/>
              </a:rPr>
              <a:t>Claude Code</a:t>
            </a:r>
            <a:endParaRPr lang="en-US" sz="800" dirty="0"/>
          </a:p>
        </p:txBody>
      </p:sp>
      <p:sp>
        <p:nvSpPr>
          <p:cNvPr id="81" name="Text 78"/>
          <p:cNvSpPr txBox="1"/>
          <p:nvPr/>
        </p:nvSpPr>
        <p:spPr>
          <a:xfrm>
            <a:off x="2560320" y="5191049"/>
            <a:ext cx="802843" cy="133502"/>
          </a:xfrm>
          <a:prstGeom prst="rect">
            <a:avLst/>
          </a:prstGeom>
          <a:noFill/>
          <a:ln/>
        </p:spPr>
        <p:txBody>
          <a:bodyPr wrap="square" lIns="0" tIns="0" rIns="0" bIns="0" rtlCol="0" anchor="ctr"/>
          <a:lstStyle/>
          <a:p>
            <a:pPr algn="l" indent="0" marL="0">
              <a:buNone/>
            </a:pPr>
            <a:r>
              <a:rPr lang="en-US" sz="800" dirty="0">
                <a:solidFill>
                  <a:srgbClr val="4338CA"/>
                </a:solidFill>
                <a:latin typeface="Inter" pitchFamily="34" charset="0"/>
                <a:ea typeface="Inter" pitchFamily="34" charset="-122"/>
                <a:cs typeface="Inter" pitchFamily="34" charset="-120"/>
              </a:rPr>
              <a:t>OpenAI Codex</a:t>
            </a:r>
            <a:endParaRPr lang="en-US" sz="800" dirty="0"/>
          </a:p>
        </p:txBody>
      </p:sp>
      <p:sp>
        <p:nvSpPr>
          <p:cNvPr id="82" name="Shape 79"/>
          <p:cNvSpPr/>
          <p:nvPr/>
        </p:nvSpPr>
        <p:spPr>
          <a:xfrm>
            <a:off x="1746504" y="5152644"/>
            <a:ext cx="714146" cy="209398"/>
          </a:xfrm>
          <a:prstGeom prst="roundRect">
            <a:avLst>
              <a:gd name="adj" fmla="val 238189"/>
            </a:avLst>
          </a:prstGeom>
          <a:solidFill>
            <a:srgbClr val="10B981">
              <a:alpha val="10000"/>
            </a:srgbClr>
          </a:solidFill>
          <a:ln w="12700">
            <a:solidFill>
              <a:srgbClr val="10B981">
                <a:alpha val="30000"/>
              </a:srgbClr>
            </a:solidFill>
            <a:prstDash val="solid"/>
          </a:ln>
        </p:spPr>
      </p:sp>
      <p:sp>
        <p:nvSpPr>
          <p:cNvPr id="83" name="Shape 80"/>
          <p:cNvSpPr/>
          <p:nvPr/>
        </p:nvSpPr>
        <p:spPr>
          <a:xfrm>
            <a:off x="3381451" y="5152644"/>
            <a:ext cx="761695" cy="209398"/>
          </a:xfrm>
          <a:prstGeom prst="roundRect">
            <a:avLst>
              <a:gd name="adj" fmla="val 238189"/>
            </a:avLst>
          </a:prstGeom>
          <a:solidFill>
            <a:srgbClr val="10B981">
              <a:alpha val="10000"/>
            </a:srgbClr>
          </a:solidFill>
          <a:ln w="12700">
            <a:solidFill>
              <a:srgbClr val="10B981">
                <a:alpha val="30000"/>
              </a:srgbClr>
            </a:solidFill>
            <a:prstDash val="solid"/>
          </a:ln>
        </p:spPr>
      </p:sp>
      <p:sp>
        <p:nvSpPr>
          <p:cNvPr id="84" name="Shape 81"/>
          <p:cNvSpPr/>
          <p:nvPr/>
        </p:nvSpPr>
        <p:spPr>
          <a:xfrm>
            <a:off x="4157777" y="5152644"/>
            <a:ext cx="647395" cy="209398"/>
          </a:xfrm>
          <a:prstGeom prst="roundRect">
            <a:avLst>
              <a:gd name="adj" fmla="val 238189"/>
            </a:avLst>
          </a:prstGeom>
          <a:solidFill>
            <a:srgbClr val="10B981">
              <a:alpha val="10000"/>
            </a:srgbClr>
          </a:solidFill>
          <a:ln w="12700">
            <a:solidFill>
              <a:srgbClr val="10B981">
                <a:alpha val="30000"/>
              </a:srgbClr>
            </a:solidFill>
            <a:prstDash val="solid"/>
          </a:ln>
        </p:spPr>
      </p:sp>
      <p:sp>
        <p:nvSpPr>
          <p:cNvPr id="85" name="Shape 82"/>
          <p:cNvSpPr/>
          <p:nvPr/>
        </p:nvSpPr>
        <p:spPr>
          <a:xfrm>
            <a:off x="4815230" y="5152644"/>
            <a:ext cx="428854" cy="209398"/>
          </a:xfrm>
          <a:prstGeom prst="roundRect">
            <a:avLst>
              <a:gd name="adj" fmla="val 238189"/>
            </a:avLst>
          </a:prstGeom>
          <a:solidFill>
            <a:srgbClr val="10B981">
              <a:alpha val="10000"/>
            </a:srgbClr>
          </a:solidFill>
          <a:ln w="12700">
            <a:solidFill>
              <a:srgbClr val="10B981">
                <a:alpha val="30000"/>
              </a:srgbClr>
            </a:solidFill>
            <a:prstDash val="solid"/>
          </a:ln>
        </p:spPr>
      </p:sp>
      <p:sp>
        <p:nvSpPr>
          <p:cNvPr id="86" name="Shape 83"/>
          <p:cNvSpPr/>
          <p:nvPr/>
        </p:nvSpPr>
        <p:spPr>
          <a:xfrm>
            <a:off x="914400" y="5400446"/>
            <a:ext cx="809244" cy="209398"/>
          </a:xfrm>
          <a:prstGeom prst="roundRect">
            <a:avLst>
              <a:gd name="adj" fmla="val 238189"/>
            </a:avLst>
          </a:prstGeom>
          <a:solidFill>
            <a:srgbClr val="10B981">
              <a:alpha val="10000"/>
            </a:srgbClr>
          </a:solidFill>
          <a:ln w="12700">
            <a:solidFill>
              <a:srgbClr val="10B981">
                <a:alpha val="30000"/>
              </a:srgbClr>
            </a:solidFill>
            <a:prstDash val="solid"/>
          </a:ln>
        </p:spPr>
      </p:sp>
      <p:sp>
        <p:nvSpPr>
          <p:cNvPr id="87" name="Shape 84"/>
          <p:cNvSpPr/>
          <p:nvPr/>
        </p:nvSpPr>
        <p:spPr>
          <a:xfrm>
            <a:off x="1734617" y="5400446"/>
            <a:ext cx="714146" cy="209398"/>
          </a:xfrm>
          <a:prstGeom prst="roundRect">
            <a:avLst>
              <a:gd name="adj" fmla="val 238189"/>
            </a:avLst>
          </a:prstGeom>
          <a:solidFill>
            <a:srgbClr val="10B981">
              <a:alpha val="10000"/>
            </a:srgbClr>
          </a:solidFill>
          <a:ln w="12700">
            <a:solidFill>
              <a:srgbClr val="10B981">
                <a:alpha val="30000"/>
              </a:srgbClr>
            </a:solidFill>
            <a:prstDash val="solid"/>
          </a:ln>
        </p:spPr>
      </p:sp>
      <p:sp>
        <p:nvSpPr>
          <p:cNvPr id="88" name="Text 85"/>
          <p:cNvSpPr txBox="1"/>
          <p:nvPr/>
        </p:nvSpPr>
        <p:spPr>
          <a:xfrm>
            <a:off x="1832458" y="5191049"/>
            <a:ext cx="621792" cy="133502"/>
          </a:xfrm>
          <a:prstGeom prst="rect">
            <a:avLst/>
          </a:prstGeom>
          <a:noFill/>
          <a:ln/>
        </p:spPr>
        <p:txBody>
          <a:bodyPr wrap="square" lIns="0" tIns="0" rIns="0" bIns="0" rtlCol="0" anchor="ctr"/>
          <a:lstStyle/>
          <a:p>
            <a:pPr algn="l" indent="0" marL="0">
              <a:buNone/>
            </a:pPr>
            <a:r>
              <a:rPr lang="en-US" sz="800" dirty="0">
                <a:solidFill>
                  <a:srgbClr val="065F46"/>
                </a:solidFill>
                <a:latin typeface="Inter" pitchFamily="34" charset="0"/>
                <a:ea typeface="Inter" pitchFamily="34" charset="-122"/>
                <a:cs typeface="Inter" pitchFamily="34" charset="-120"/>
              </a:rPr>
              <a:t>Gemini CLI</a:t>
            </a:r>
            <a:endParaRPr lang="en-US" sz="800" dirty="0"/>
          </a:p>
        </p:txBody>
      </p:sp>
      <p:sp>
        <p:nvSpPr>
          <p:cNvPr id="89" name="Text 86"/>
          <p:cNvSpPr txBox="1"/>
          <p:nvPr/>
        </p:nvSpPr>
        <p:spPr>
          <a:xfrm>
            <a:off x="3467405" y="5191049"/>
            <a:ext cx="669341" cy="133502"/>
          </a:xfrm>
          <a:prstGeom prst="rect">
            <a:avLst/>
          </a:prstGeom>
          <a:noFill/>
          <a:ln/>
        </p:spPr>
        <p:txBody>
          <a:bodyPr wrap="square" lIns="0" tIns="0" rIns="0" bIns="0" rtlCol="0" anchor="ctr"/>
          <a:lstStyle/>
          <a:p>
            <a:pPr algn="l" indent="0" marL="0">
              <a:buNone/>
            </a:pPr>
            <a:r>
              <a:rPr lang="en-US" sz="800" dirty="0">
                <a:solidFill>
                  <a:srgbClr val="065F46"/>
                </a:solidFill>
                <a:latin typeface="Inter" pitchFamily="34" charset="0"/>
                <a:ea typeface="Inter" pitchFamily="34" charset="-122"/>
                <a:cs typeface="Inter" pitchFamily="34" charset="-120"/>
              </a:rPr>
              <a:t>OpenHands</a:t>
            </a:r>
            <a:endParaRPr lang="en-US" sz="800" dirty="0"/>
          </a:p>
        </p:txBody>
      </p:sp>
      <p:sp>
        <p:nvSpPr>
          <p:cNvPr id="90" name="Text 87"/>
          <p:cNvSpPr txBox="1"/>
          <p:nvPr/>
        </p:nvSpPr>
        <p:spPr>
          <a:xfrm>
            <a:off x="4242816" y="5191049"/>
            <a:ext cx="555041" cy="133502"/>
          </a:xfrm>
          <a:prstGeom prst="rect">
            <a:avLst/>
          </a:prstGeom>
          <a:noFill/>
          <a:ln/>
        </p:spPr>
        <p:txBody>
          <a:bodyPr wrap="square" lIns="0" tIns="0" rIns="0" bIns="0" rtlCol="0" anchor="ctr"/>
          <a:lstStyle/>
          <a:p>
            <a:pPr algn="l" indent="0" marL="0">
              <a:buNone/>
            </a:pPr>
            <a:r>
              <a:rPr lang="en-US" sz="800" dirty="0">
                <a:solidFill>
                  <a:srgbClr val="065F46"/>
                </a:solidFill>
                <a:latin typeface="Inter" pitchFamily="34" charset="0"/>
                <a:ea typeface="Inter" pitchFamily="34" charset="-122"/>
                <a:cs typeface="Inter" pitchFamily="34" charset="-120"/>
              </a:rPr>
              <a:t>Lemon AI</a:t>
            </a:r>
            <a:endParaRPr lang="en-US" sz="800" dirty="0"/>
          </a:p>
        </p:txBody>
      </p:sp>
      <p:sp>
        <p:nvSpPr>
          <p:cNvPr id="91" name="Text 88"/>
          <p:cNvSpPr txBox="1"/>
          <p:nvPr/>
        </p:nvSpPr>
        <p:spPr>
          <a:xfrm>
            <a:off x="4900270" y="5191049"/>
            <a:ext cx="336499" cy="133502"/>
          </a:xfrm>
          <a:prstGeom prst="rect">
            <a:avLst/>
          </a:prstGeom>
          <a:noFill/>
          <a:ln/>
        </p:spPr>
        <p:txBody>
          <a:bodyPr wrap="square" lIns="0" tIns="0" rIns="0" bIns="0" rtlCol="0" anchor="ctr"/>
          <a:lstStyle/>
          <a:p>
            <a:pPr algn="l" indent="0" marL="0">
              <a:buNone/>
            </a:pPr>
            <a:r>
              <a:rPr lang="en-US" sz="800" dirty="0">
                <a:solidFill>
                  <a:srgbClr val="065F46"/>
                </a:solidFill>
                <a:latin typeface="Inter" pitchFamily="34" charset="0"/>
                <a:ea typeface="Inter" pitchFamily="34" charset="-122"/>
                <a:cs typeface="Inter" pitchFamily="34" charset="-120"/>
              </a:rPr>
              <a:t>Suna</a:t>
            </a:r>
            <a:endParaRPr lang="en-US" sz="800" dirty="0"/>
          </a:p>
        </p:txBody>
      </p:sp>
      <p:sp>
        <p:nvSpPr>
          <p:cNvPr id="92" name="Text 89"/>
          <p:cNvSpPr txBox="1"/>
          <p:nvPr/>
        </p:nvSpPr>
        <p:spPr>
          <a:xfrm>
            <a:off x="1000354" y="5438851"/>
            <a:ext cx="716890" cy="133502"/>
          </a:xfrm>
          <a:prstGeom prst="rect">
            <a:avLst/>
          </a:prstGeom>
          <a:noFill/>
          <a:ln/>
        </p:spPr>
        <p:txBody>
          <a:bodyPr wrap="square" lIns="0" tIns="0" rIns="0" bIns="0" rtlCol="0" anchor="ctr"/>
          <a:lstStyle/>
          <a:p>
            <a:pPr algn="l" indent="0" marL="0">
              <a:buNone/>
            </a:pPr>
            <a:r>
              <a:rPr lang="en-US" sz="800" dirty="0">
                <a:solidFill>
                  <a:srgbClr val="065F46"/>
                </a:solidFill>
                <a:latin typeface="Inter" pitchFamily="34" charset="0"/>
                <a:ea typeface="Inter" pitchFamily="34" charset="-122"/>
                <a:cs typeface="Inter" pitchFamily="34" charset="-120"/>
              </a:rPr>
              <a:t>Open Manus</a:t>
            </a:r>
            <a:endParaRPr lang="en-US" sz="800" dirty="0"/>
          </a:p>
        </p:txBody>
      </p:sp>
      <p:sp>
        <p:nvSpPr>
          <p:cNvPr id="93" name="Text 90"/>
          <p:cNvSpPr txBox="1"/>
          <p:nvPr/>
        </p:nvSpPr>
        <p:spPr>
          <a:xfrm>
            <a:off x="1819656" y="5438851"/>
            <a:ext cx="621792" cy="133502"/>
          </a:xfrm>
          <a:prstGeom prst="rect">
            <a:avLst/>
          </a:prstGeom>
          <a:noFill/>
          <a:ln/>
        </p:spPr>
        <p:txBody>
          <a:bodyPr wrap="square" lIns="0" tIns="0" rIns="0" bIns="0" rtlCol="0" anchor="ctr"/>
          <a:lstStyle/>
          <a:p>
            <a:pPr algn="l" indent="0" marL="0">
              <a:buNone/>
            </a:pPr>
            <a:r>
              <a:rPr lang="en-US" sz="800" dirty="0">
                <a:solidFill>
                  <a:srgbClr val="065F46"/>
                </a:solidFill>
                <a:latin typeface="Inter" pitchFamily="34" charset="0"/>
                <a:ea typeface="Inter" pitchFamily="34" charset="-122"/>
                <a:cs typeface="Inter" pitchFamily="34" charset="-120"/>
              </a:rPr>
              <a:t>Kode/OWL</a:t>
            </a:r>
            <a:endParaRPr lang="en-US" sz="800" dirty="0"/>
          </a:p>
        </p:txBody>
      </p:sp>
      <p:sp>
        <p:nvSpPr>
          <p:cNvPr id="94" name="Shape 91"/>
          <p:cNvSpPr/>
          <p:nvPr/>
        </p:nvSpPr>
        <p:spPr>
          <a:xfrm>
            <a:off x="6133795" y="1209751"/>
            <a:ext cx="5296205" cy="819302"/>
          </a:xfrm>
          <a:prstGeom prst="rect">
            <a:avLst/>
          </a:prstGeom>
          <a:solidFill>
            <a:srgbClr val="EC4899">
              <a:alpha val="5000"/>
            </a:srgbClr>
          </a:solidFill>
          <a:ln/>
        </p:spPr>
      </p:sp>
      <p:sp>
        <p:nvSpPr>
          <p:cNvPr id="95" name="Shape 92"/>
          <p:cNvSpPr/>
          <p:nvPr/>
        </p:nvSpPr>
        <p:spPr>
          <a:xfrm>
            <a:off x="6133795" y="1209751"/>
            <a:ext cx="28346" cy="819302"/>
          </a:xfrm>
          <a:prstGeom prst="rect">
            <a:avLst/>
          </a:prstGeom>
          <a:solidFill>
            <a:srgbClr val="EC4899"/>
          </a:solidFill>
          <a:ln/>
        </p:spPr>
      </p:sp>
      <p:sp>
        <p:nvSpPr>
          <p:cNvPr id="96" name="Text 93"/>
          <p:cNvSpPr txBox="1"/>
          <p:nvPr/>
        </p:nvSpPr>
        <p:spPr>
          <a:xfrm>
            <a:off x="6277356" y="1295705"/>
            <a:ext cx="1519733" cy="162763"/>
          </a:xfrm>
          <a:prstGeom prst="rect">
            <a:avLst/>
          </a:prstGeom>
          <a:noFill/>
          <a:ln/>
        </p:spPr>
        <p:txBody>
          <a:bodyPr wrap="square" lIns="0" tIns="0" rIns="0" bIns="0" rtlCol="0" anchor="ctr"/>
          <a:lstStyle/>
          <a:p>
            <a:pPr algn="l" indent="0" marL="0">
              <a:buNone/>
            </a:pPr>
            <a:r>
              <a:rPr lang="en-US" sz="1000" b="1" dirty="0">
                <a:solidFill>
                  <a:srgbClr val="BE185D"/>
                </a:solidFill>
                <a:latin typeface="Inter" pitchFamily="34" charset="0"/>
                <a:ea typeface="Inter" pitchFamily="34" charset="-122"/>
                <a:cs typeface="Inter" pitchFamily="34" charset="-120"/>
              </a:rPr>
              <a:t>开发工具层 | Dev Tools</a:t>
            </a:r>
            <a:endParaRPr lang="en-US" sz="1000" dirty="0"/>
          </a:p>
        </p:txBody>
      </p:sp>
      <p:sp>
        <p:nvSpPr>
          <p:cNvPr id="97" name="Text 94"/>
          <p:cNvSpPr txBox="1"/>
          <p:nvPr/>
        </p:nvSpPr>
        <p:spPr>
          <a:xfrm>
            <a:off x="10744200" y="1304849"/>
            <a:ext cx="667512" cy="143561"/>
          </a:xfrm>
          <a:prstGeom prst="rect">
            <a:avLst/>
          </a:prstGeom>
          <a:noFill/>
          <a:ln/>
        </p:spPr>
        <p:txBody>
          <a:bodyPr wrap="square" lIns="0" tIns="0" rIns="0" bIns="0" rtlCol="0" anchor="ctr"/>
          <a:lstStyle/>
          <a:p>
            <a:pPr algn="l" indent="0" marL="0">
              <a:buNone/>
            </a:pPr>
            <a:r>
              <a:rPr lang="en-US" sz="900" dirty="0">
                <a:solidFill>
                  <a:srgbClr val="6B7280"/>
                </a:solidFill>
                <a:latin typeface="Inter" pitchFamily="34" charset="0"/>
                <a:ea typeface="Inter" pitchFamily="34" charset="-122"/>
                <a:cs typeface="Inter" pitchFamily="34" charset="-120"/>
              </a:rPr>
              <a:t>构建与测试</a:t>
            </a:r>
            <a:endParaRPr lang="en-US" sz="900" dirty="0"/>
          </a:p>
        </p:txBody>
      </p:sp>
      <p:sp>
        <p:nvSpPr>
          <p:cNvPr id="98" name="Text 95"/>
          <p:cNvSpPr txBox="1"/>
          <p:nvPr/>
        </p:nvSpPr>
        <p:spPr>
          <a:xfrm>
            <a:off x="6277356" y="1514246"/>
            <a:ext cx="667512" cy="143561"/>
          </a:xfrm>
          <a:prstGeom prst="rect">
            <a:avLst/>
          </a:prstGeom>
          <a:noFill/>
          <a:ln/>
        </p:spPr>
        <p:txBody>
          <a:bodyPr wrap="square" lIns="0" tIns="0" rIns="0" bIns="0" rtlCol="0" anchor="ctr"/>
          <a:lstStyle/>
          <a:p>
            <a:pPr algn="l" indent="0" marL="0">
              <a:buNone/>
            </a:pPr>
            <a:r>
              <a:rPr lang="en-US" sz="900" dirty="0">
                <a:solidFill>
                  <a:srgbClr val="111827"/>
                </a:solidFill>
                <a:latin typeface="Inter" pitchFamily="34" charset="0"/>
                <a:ea typeface="Inter" pitchFamily="34" charset="-122"/>
                <a:cs typeface="Inter" pitchFamily="34" charset="-120"/>
              </a:rPr>
              <a:t>选型考量：</a:t>
            </a:r>
            <a:endParaRPr lang="en-US" sz="900" dirty="0"/>
          </a:p>
        </p:txBody>
      </p:sp>
      <p:sp>
        <p:nvSpPr>
          <p:cNvPr id="99" name="Text 96"/>
          <p:cNvSpPr txBox="1"/>
          <p:nvPr/>
        </p:nvSpPr>
        <p:spPr>
          <a:xfrm>
            <a:off x="6848856" y="1514246"/>
            <a:ext cx="2382012" cy="143561"/>
          </a:xfrm>
          <a:prstGeom prst="rect">
            <a:avLst/>
          </a:prstGeom>
          <a:noFill/>
          <a:ln/>
        </p:spPr>
        <p:txBody>
          <a:bodyPr wrap="square" lIns="0" tIns="0" rIns="0" bIns="0" rtlCol="0" anchor="ctr"/>
          <a:lstStyle/>
          <a:p>
            <a:pPr algn="l" indent="0" marL="0">
              <a:buNone/>
            </a:pPr>
            <a:r>
              <a:rPr lang="en-US" sz="900" dirty="0">
                <a:solidFill>
                  <a:srgbClr val="111827"/>
                </a:solidFill>
                <a:latin typeface="Inter" pitchFamily="34" charset="0"/>
                <a:ea typeface="Inter" pitchFamily="34" charset="-122"/>
                <a:cs typeface="Inter" pitchFamily="34" charset="-120"/>
              </a:rPr>
              <a:t>开发效率、团队适配性、灵活度、可视化能力</a:t>
            </a:r>
            <a:endParaRPr lang="en-US" sz="900" dirty="0"/>
          </a:p>
        </p:txBody>
      </p:sp>
      <p:sp>
        <p:nvSpPr>
          <p:cNvPr id="100" name="Shape 97"/>
          <p:cNvSpPr/>
          <p:nvPr/>
        </p:nvSpPr>
        <p:spPr>
          <a:xfrm>
            <a:off x="6286500" y="1723644"/>
            <a:ext cx="409651" cy="209398"/>
          </a:xfrm>
          <a:prstGeom prst="roundRect">
            <a:avLst>
              <a:gd name="adj" fmla="val 238189"/>
            </a:avLst>
          </a:prstGeom>
          <a:solidFill>
            <a:srgbClr val="10B981">
              <a:alpha val="10000"/>
            </a:srgbClr>
          </a:solidFill>
          <a:ln w="12700">
            <a:solidFill>
              <a:srgbClr val="10B981">
                <a:alpha val="30000"/>
              </a:srgbClr>
            </a:solidFill>
            <a:prstDash val="solid"/>
          </a:ln>
        </p:spPr>
      </p:sp>
      <p:sp>
        <p:nvSpPr>
          <p:cNvPr id="101" name="Shape 98"/>
          <p:cNvSpPr/>
          <p:nvPr/>
        </p:nvSpPr>
        <p:spPr>
          <a:xfrm>
            <a:off x="6713525" y="1723644"/>
            <a:ext cx="362102" cy="209398"/>
          </a:xfrm>
          <a:prstGeom prst="roundRect">
            <a:avLst>
              <a:gd name="adj" fmla="val 238189"/>
            </a:avLst>
          </a:prstGeom>
          <a:solidFill>
            <a:srgbClr val="10B981">
              <a:alpha val="10000"/>
            </a:srgbClr>
          </a:solidFill>
          <a:ln w="12700">
            <a:solidFill>
              <a:srgbClr val="10B981">
                <a:alpha val="30000"/>
              </a:srgbClr>
            </a:solidFill>
            <a:prstDash val="solid"/>
          </a:ln>
        </p:spPr>
      </p:sp>
      <p:sp>
        <p:nvSpPr>
          <p:cNvPr id="102" name="Shape 99"/>
          <p:cNvSpPr/>
          <p:nvPr/>
        </p:nvSpPr>
        <p:spPr>
          <a:xfrm>
            <a:off x="7093001" y="1723644"/>
            <a:ext cx="533095" cy="209398"/>
          </a:xfrm>
          <a:prstGeom prst="roundRect">
            <a:avLst>
              <a:gd name="adj" fmla="val 238189"/>
            </a:avLst>
          </a:prstGeom>
          <a:solidFill>
            <a:srgbClr val="10B981">
              <a:alpha val="10000"/>
            </a:srgbClr>
          </a:solidFill>
          <a:ln w="12700">
            <a:solidFill>
              <a:srgbClr val="10B981">
                <a:alpha val="30000"/>
              </a:srgbClr>
            </a:solidFill>
            <a:prstDash val="solid"/>
          </a:ln>
        </p:spPr>
      </p:sp>
      <p:sp>
        <p:nvSpPr>
          <p:cNvPr id="103" name="Shape 100"/>
          <p:cNvSpPr/>
          <p:nvPr/>
        </p:nvSpPr>
        <p:spPr>
          <a:xfrm>
            <a:off x="7636154" y="1723644"/>
            <a:ext cx="609905" cy="209398"/>
          </a:xfrm>
          <a:prstGeom prst="roundRect">
            <a:avLst>
              <a:gd name="adj" fmla="val 238189"/>
            </a:avLst>
          </a:prstGeom>
          <a:solidFill>
            <a:srgbClr val="10B981">
              <a:alpha val="10000"/>
            </a:srgbClr>
          </a:solidFill>
          <a:ln w="12700">
            <a:solidFill>
              <a:srgbClr val="10B981">
                <a:alpha val="30000"/>
              </a:srgbClr>
            </a:solidFill>
            <a:prstDash val="solid"/>
          </a:ln>
        </p:spPr>
      </p:sp>
      <p:sp>
        <p:nvSpPr>
          <p:cNvPr id="104" name="Shape 101"/>
          <p:cNvSpPr/>
          <p:nvPr/>
        </p:nvSpPr>
        <p:spPr>
          <a:xfrm>
            <a:off x="8706917" y="1723644"/>
            <a:ext cx="609905" cy="209398"/>
          </a:xfrm>
          <a:prstGeom prst="roundRect">
            <a:avLst>
              <a:gd name="adj" fmla="val 238189"/>
            </a:avLst>
          </a:prstGeom>
          <a:solidFill>
            <a:srgbClr val="10B981">
              <a:alpha val="10000"/>
            </a:srgbClr>
          </a:solidFill>
          <a:ln w="12700">
            <a:solidFill>
              <a:srgbClr val="10B981">
                <a:alpha val="30000"/>
              </a:srgbClr>
            </a:solidFill>
            <a:prstDash val="solid"/>
          </a:ln>
        </p:spPr>
      </p:sp>
      <p:sp>
        <p:nvSpPr>
          <p:cNvPr id="105" name="Shape 102"/>
          <p:cNvSpPr/>
          <p:nvPr/>
        </p:nvSpPr>
        <p:spPr>
          <a:xfrm>
            <a:off x="9329623" y="1723644"/>
            <a:ext cx="705002" cy="209398"/>
          </a:xfrm>
          <a:prstGeom prst="roundRect">
            <a:avLst>
              <a:gd name="adj" fmla="val 238189"/>
            </a:avLst>
          </a:prstGeom>
          <a:solidFill>
            <a:srgbClr val="10B981">
              <a:alpha val="10000"/>
            </a:srgbClr>
          </a:solidFill>
          <a:ln w="12700">
            <a:solidFill>
              <a:srgbClr val="10B981">
                <a:alpha val="30000"/>
              </a:srgbClr>
            </a:solidFill>
            <a:prstDash val="solid"/>
          </a:ln>
        </p:spPr>
      </p:sp>
      <p:sp>
        <p:nvSpPr>
          <p:cNvPr id="106" name="Shape 103"/>
          <p:cNvSpPr/>
          <p:nvPr/>
        </p:nvSpPr>
        <p:spPr>
          <a:xfrm>
            <a:off x="10049256" y="1723644"/>
            <a:ext cx="743407" cy="209398"/>
          </a:xfrm>
          <a:prstGeom prst="roundRect">
            <a:avLst>
              <a:gd name="adj" fmla="val 238189"/>
            </a:avLst>
          </a:prstGeom>
          <a:solidFill>
            <a:srgbClr val="10B981">
              <a:alpha val="10000"/>
            </a:srgbClr>
          </a:solidFill>
          <a:ln w="12700">
            <a:solidFill>
              <a:srgbClr val="10B981">
                <a:alpha val="30000"/>
              </a:srgbClr>
            </a:solidFill>
            <a:prstDash val="solid"/>
          </a:ln>
        </p:spPr>
      </p:sp>
      <p:sp>
        <p:nvSpPr>
          <p:cNvPr id="107" name="Shape 104"/>
          <p:cNvSpPr/>
          <p:nvPr/>
        </p:nvSpPr>
        <p:spPr>
          <a:xfrm>
            <a:off x="10803636" y="1723644"/>
            <a:ext cx="448056" cy="209398"/>
          </a:xfrm>
          <a:prstGeom prst="roundRect">
            <a:avLst>
              <a:gd name="adj" fmla="val 238189"/>
            </a:avLst>
          </a:prstGeom>
          <a:solidFill>
            <a:srgbClr val="10B981">
              <a:alpha val="10000"/>
            </a:srgbClr>
          </a:solidFill>
          <a:ln w="12700">
            <a:solidFill>
              <a:srgbClr val="10B981">
                <a:alpha val="30000"/>
              </a:srgbClr>
            </a:solidFill>
            <a:prstDash val="solid"/>
          </a:ln>
        </p:spPr>
      </p:sp>
      <p:sp>
        <p:nvSpPr>
          <p:cNvPr id="108" name="Text 105"/>
          <p:cNvSpPr txBox="1"/>
          <p:nvPr/>
        </p:nvSpPr>
        <p:spPr>
          <a:xfrm>
            <a:off x="6372454" y="1762049"/>
            <a:ext cx="317297" cy="133502"/>
          </a:xfrm>
          <a:prstGeom prst="rect">
            <a:avLst/>
          </a:prstGeom>
          <a:noFill/>
          <a:ln/>
        </p:spPr>
        <p:txBody>
          <a:bodyPr wrap="square" lIns="0" tIns="0" rIns="0" bIns="0" rtlCol="0" anchor="ctr"/>
          <a:lstStyle/>
          <a:p>
            <a:pPr algn="l" indent="0" marL="0">
              <a:buNone/>
            </a:pPr>
            <a:r>
              <a:rPr lang="en-US" sz="800" dirty="0">
                <a:solidFill>
                  <a:srgbClr val="065F46"/>
                </a:solidFill>
                <a:latin typeface="Inter" pitchFamily="34" charset="0"/>
                <a:ea typeface="Inter" pitchFamily="34" charset="-122"/>
                <a:cs typeface="Inter" pitchFamily="34" charset="-120"/>
              </a:rPr>
              <a:t>DIFY</a:t>
            </a:r>
            <a:endParaRPr lang="en-US" sz="800" dirty="0"/>
          </a:p>
        </p:txBody>
      </p:sp>
      <p:sp>
        <p:nvSpPr>
          <p:cNvPr id="109" name="Text 106"/>
          <p:cNvSpPr txBox="1"/>
          <p:nvPr/>
        </p:nvSpPr>
        <p:spPr>
          <a:xfrm>
            <a:off x="6799478" y="1762049"/>
            <a:ext cx="269748" cy="133502"/>
          </a:xfrm>
          <a:prstGeom prst="rect">
            <a:avLst/>
          </a:prstGeom>
          <a:noFill/>
          <a:ln/>
        </p:spPr>
        <p:txBody>
          <a:bodyPr wrap="square" lIns="0" tIns="0" rIns="0" bIns="0" rtlCol="0" anchor="ctr"/>
          <a:lstStyle/>
          <a:p>
            <a:pPr algn="l" indent="0" marL="0">
              <a:buNone/>
            </a:pPr>
            <a:r>
              <a:rPr lang="en-US" sz="800" dirty="0">
                <a:solidFill>
                  <a:srgbClr val="065F46"/>
                </a:solidFill>
                <a:latin typeface="Inter" pitchFamily="34" charset="0"/>
                <a:ea typeface="Inter" pitchFamily="34" charset="-122"/>
                <a:cs typeface="Inter" pitchFamily="34" charset="-120"/>
              </a:rPr>
              <a:t>n8n</a:t>
            </a:r>
            <a:endParaRPr lang="en-US" sz="800" dirty="0"/>
          </a:p>
        </p:txBody>
      </p:sp>
      <p:sp>
        <p:nvSpPr>
          <p:cNvPr id="110" name="Text 107"/>
          <p:cNvSpPr txBox="1"/>
          <p:nvPr/>
        </p:nvSpPr>
        <p:spPr>
          <a:xfrm>
            <a:off x="7178954" y="1762049"/>
            <a:ext cx="440741" cy="133502"/>
          </a:xfrm>
          <a:prstGeom prst="rect">
            <a:avLst/>
          </a:prstGeom>
          <a:noFill/>
          <a:ln/>
        </p:spPr>
        <p:txBody>
          <a:bodyPr wrap="square" lIns="0" tIns="0" rIns="0" bIns="0" rtlCol="0" anchor="ctr"/>
          <a:lstStyle/>
          <a:p>
            <a:pPr algn="l" indent="0" marL="0">
              <a:buNone/>
            </a:pPr>
            <a:r>
              <a:rPr lang="en-US" sz="800" dirty="0">
                <a:solidFill>
                  <a:srgbClr val="065F46"/>
                </a:solidFill>
                <a:latin typeface="Inter" pitchFamily="34" charset="0"/>
                <a:ea typeface="Inter" pitchFamily="34" charset="-122"/>
                <a:cs typeface="Inter" pitchFamily="34" charset="-120"/>
              </a:rPr>
              <a:t>CrewAI</a:t>
            </a:r>
            <a:endParaRPr lang="en-US" sz="800" dirty="0"/>
          </a:p>
        </p:txBody>
      </p:sp>
      <p:sp>
        <p:nvSpPr>
          <p:cNvPr id="111" name="Text 108"/>
          <p:cNvSpPr txBox="1"/>
          <p:nvPr/>
        </p:nvSpPr>
        <p:spPr>
          <a:xfrm>
            <a:off x="7722108" y="1762049"/>
            <a:ext cx="517550" cy="133502"/>
          </a:xfrm>
          <a:prstGeom prst="rect">
            <a:avLst/>
          </a:prstGeom>
          <a:noFill/>
          <a:ln/>
        </p:spPr>
        <p:txBody>
          <a:bodyPr wrap="square" lIns="0" tIns="0" rIns="0" bIns="0" rtlCol="0" anchor="ctr"/>
          <a:lstStyle/>
          <a:p>
            <a:pPr algn="l" indent="0" marL="0">
              <a:buNone/>
            </a:pPr>
            <a:r>
              <a:rPr lang="en-US" sz="800" dirty="0">
                <a:solidFill>
                  <a:srgbClr val="065F46"/>
                </a:solidFill>
                <a:latin typeface="Inter" pitchFamily="34" charset="0"/>
                <a:ea typeface="Inter" pitchFamily="34" charset="-122"/>
                <a:cs typeface="Inter" pitchFamily="34" charset="-120"/>
              </a:rPr>
              <a:t>ComfyUI</a:t>
            </a:r>
            <a:endParaRPr lang="en-US" sz="800" dirty="0"/>
          </a:p>
        </p:txBody>
      </p:sp>
      <p:sp>
        <p:nvSpPr>
          <p:cNvPr id="112" name="Text 109"/>
          <p:cNvSpPr txBox="1"/>
          <p:nvPr/>
        </p:nvSpPr>
        <p:spPr>
          <a:xfrm>
            <a:off x="8792870" y="1762049"/>
            <a:ext cx="517550" cy="133502"/>
          </a:xfrm>
          <a:prstGeom prst="rect">
            <a:avLst/>
          </a:prstGeom>
          <a:noFill/>
          <a:ln/>
        </p:spPr>
        <p:txBody>
          <a:bodyPr wrap="square" lIns="0" tIns="0" rIns="0" bIns="0" rtlCol="0" anchor="ctr"/>
          <a:lstStyle/>
          <a:p>
            <a:pPr algn="l" indent="0" marL="0">
              <a:buNone/>
            </a:pPr>
            <a:r>
              <a:rPr lang="en-US" sz="800" dirty="0">
                <a:solidFill>
                  <a:srgbClr val="065F46"/>
                </a:solidFill>
                <a:latin typeface="Inter" pitchFamily="34" charset="0"/>
                <a:ea typeface="Inter" pitchFamily="34" charset="-122"/>
                <a:cs typeface="Inter" pitchFamily="34" charset="-120"/>
              </a:rPr>
              <a:t>AutoGen</a:t>
            </a:r>
            <a:endParaRPr lang="en-US" sz="800" dirty="0"/>
          </a:p>
        </p:txBody>
      </p:sp>
      <p:sp>
        <p:nvSpPr>
          <p:cNvPr id="113" name="Text 110"/>
          <p:cNvSpPr txBox="1"/>
          <p:nvPr/>
        </p:nvSpPr>
        <p:spPr>
          <a:xfrm>
            <a:off x="9415577" y="1762049"/>
            <a:ext cx="612648" cy="133502"/>
          </a:xfrm>
          <a:prstGeom prst="rect">
            <a:avLst/>
          </a:prstGeom>
          <a:noFill/>
          <a:ln/>
        </p:spPr>
        <p:txBody>
          <a:bodyPr wrap="square" lIns="0" tIns="0" rIns="0" bIns="0" rtlCol="0" anchor="ctr"/>
          <a:lstStyle/>
          <a:p>
            <a:pPr algn="l" indent="0" marL="0">
              <a:buNone/>
            </a:pPr>
            <a:r>
              <a:rPr lang="en-US" sz="800" dirty="0">
                <a:solidFill>
                  <a:srgbClr val="065F46"/>
                </a:solidFill>
                <a:latin typeface="Inter" pitchFamily="34" charset="0"/>
                <a:ea typeface="Inter" pitchFamily="34" charset="-122"/>
                <a:cs typeface="Inter" pitchFamily="34" charset="-120"/>
              </a:rPr>
              <a:t>LangChain</a:t>
            </a:r>
            <a:endParaRPr lang="en-US" sz="800" dirty="0"/>
          </a:p>
        </p:txBody>
      </p:sp>
      <p:sp>
        <p:nvSpPr>
          <p:cNvPr id="114" name="Text 111"/>
          <p:cNvSpPr txBox="1"/>
          <p:nvPr/>
        </p:nvSpPr>
        <p:spPr>
          <a:xfrm>
            <a:off x="10134295" y="1762049"/>
            <a:ext cx="650138" cy="133502"/>
          </a:xfrm>
          <a:prstGeom prst="rect">
            <a:avLst/>
          </a:prstGeom>
          <a:noFill/>
          <a:ln/>
        </p:spPr>
        <p:txBody>
          <a:bodyPr wrap="square" lIns="0" tIns="0" rIns="0" bIns="0" rtlCol="0" anchor="ctr"/>
          <a:lstStyle/>
          <a:p>
            <a:pPr algn="l" indent="0" marL="0">
              <a:buNone/>
            </a:pPr>
            <a:r>
              <a:rPr lang="en-US" sz="800" dirty="0">
                <a:solidFill>
                  <a:srgbClr val="065F46"/>
                </a:solidFill>
                <a:latin typeface="Inter" pitchFamily="34" charset="0"/>
                <a:ea typeface="Inter" pitchFamily="34" charset="-122"/>
                <a:cs typeface="Inter" pitchFamily="34" charset="-120"/>
              </a:rPr>
              <a:t>LlamaIndex</a:t>
            </a:r>
            <a:endParaRPr lang="en-US" sz="800" dirty="0"/>
          </a:p>
        </p:txBody>
      </p:sp>
      <p:sp>
        <p:nvSpPr>
          <p:cNvPr id="115" name="Text 112"/>
          <p:cNvSpPr txBox="1"/>
          <p:nvPr/>
        </p:nvSpPr>
        <p:spPr>
          <a:xfrm>
            <a:off x="10889590" y="1762049"/>
            <a:ext cx="355702" cy="133502"/>
          </a:xfrm>
          <a:prstGeom prst="rect">
            <a:avLst/>
          </a:prstGeom>
          <a:noFill/>
          <a:ln/>
        </p:spPr>
        <p:txBody>
          <a:bodyPr wrap="square" lIns="0" tIns="0" rIns="0" bIns="0" rtlCol="0" anchor="ctr"/>
          <a:lstStyle/>
          <a:p>
            <a:pPr algn="l" indent="0" marL="0">
              <a:buNone/>
            </a:pPr>
            <a:r>
              <a:rPr lang="en-US" sz="800" dirty="0">
                <a:solidFill>
                  <a:srgbClr val="065F46"/>
                </a:solidFill>
                <a:latin typeface="Inter" pitchFamily="34" charset="0"/>
                <a:ea typeface="Inter" pitchFamily="34" charset="-122"/>
                <a:cs typeface="Inter" pitchFamily="34" charset="-120"/>
              </a:rPr>
              <a:t>DSPy</a:t>
            </a:r>
            <a:endParaRPr lang="en-US" sz="800" dirty="0"/>
          </a:p>
        </p:txBody>
      </p:sp>
      <p:sp>
        <p:nvSpPr>
          <p:cNvPr id="116" name="Shape 113"/>
          <p:cNvSpPr/>
          <p:nvPr/>
        </p:nvSpPr>
        <p:spPr>
          <a:xfrm>
            <a:off x="8261604" y="1723644"/>
            <a:ext cx="428854" cy="209398"/>
          </a:xfrm>
          <a:prstGeom prst="roundRect">
            <a:avLst>
              <a:gd name="adj" fmla="val 238189"/>
            </a:avLst>
          </a:prstGeom>
          <a:solidFill>
            <a:srgbClr val="4F46E5">
              <a:alpha val="10000"/>
            </a:srgbClr>
          </a:solidFill>
          <a:ln w="12700">
            <a:solidFill>
              <a:srgbClr val="4F46E5">
                <a:alpha val="30000"/>
              </a:srgbClr>
            </a:solidFill>
            <a:prstDash val="solid"/>
          </a:ln>
        </p:spPr>
      </p:sp>
      <p:sp>
        <p:nvSpPr>
          <p:cNvPr id="117" name="Text 114"/>
          <p:cNvSpPr txBox="1"/>
          <p:nvPr/>
        </p:nvSpPr>
        <p:spPr>
          <a:xfrm>
            <a:off x="8347558" y="1762049"/>
            <a:ext cx="336499" cy="133502"/>
          </a:xfrm>
          <a:prstGeom prst="rect">
            <a:avLst/>
          </a:prstGeom>
          <a:noFill/>
          <a:ln/>
        </p:spPr>
        <p:txBody>
          <a:bodyPr wrap="square" lIns="0" tIns="0" rIns="0" bIns="0" rtlCol="0" anchor="ctr"/>
          <a:lstStyle/>
          <a:p>
            <a:pPr algn="l" indent="0" marL="0">
              <a:buNone/>
            </a:pPr>
            <a:r>
              <a:rPr lang="en-US" sz="800" dirty="0">
                <a:solidFill>
                  <a:srgbClr val="4338CA"/>
                </a:solidFill>
                <a:latin typeface="Inter" pitchFamily="34" charset="0"/>
                <a:ea typeface="Inter" pitchFamily="34" charset="-122"/>
                <a:cs typeface="Inter" pitchFamily="34" charset="-120"/>
              </a:rPr>
              <a:t>Coze</a:t>
            </a:r>
            <a:endParaRPr lang="en-US" sz="800" dirty="0"/>
          </a:p>
        </p:txBody>
      </p:sp>
      <p:sp>
        <p:nvSpPr>
          <p:cNvPr id="118" name="Shape 115"/>
          <p:cNvSpPr/>
          <p:nvPr/>
        </p:nvSpPr>
        <p:spPr>
          <a:xfrm>
            <a:off x="6133795" y="2104949"/>
            <a:ext cx="5296205" cy="1067105"/>
          </a:xfrm>
          <a:prstGeom prst="rect">
            <a:avLst/>
          </a:prstGeom>
          <a:solidFill>
            <a:srgbClr val="6366F1">
              <a:alpha val="5000"/>
            </a:srgbClr>
          </a:solidFill>
          <a:ln/>
        </p:spPr>
      </p:sp>
      <p:sp>
        <p:nvSpPr>
          <p:cNvPr id="119" name="Shape 116"/>
          <p:cNvSpPr/>
          <p:nvPr/>
        </p:nvSpPr>
        <p:spPr>
          <a:xfrm>
            <a:off x="6133795" y="2104949"/>
            <a:ext cx="28346" cy="1067105"/>
          </a:xfrm>
          <a:prstGeom prst="rect">
            <a:avLst/>
          </a:prstGeom>
          <a:solidFill>
            <a:srgbClr val="6366F1"/>
          </a:solidFill>
          <a:ln/>
        </p:spPr>
      </p:sp>
      <p:sp>
        <p:nvSpPr>
          <p:cNvPr id="120" name="Text 117"/>
          <p:cNvSpPr txBox="1"/>
          <p:nvPr/>
        </p:nvSpPr>
        <p:spPr>
          <a:xfrm>
            <a:off x="6277356" y="2190902"/>
            <a:ext cx="1871777" cy="162763"/>
          </a:xfrm>
          <a:prstGeom prst="rect">
            <a:avLst/>
          </a:prstGeom>
          <a:noFill/>
          <a:ln/>
        </p:spPr>
        <p:txBody>
          <a:bodyPr wrap="square" lIns="0" tIns="0" rIns="0" bIns="0" rtlCol="0" anchor="ctr"/>
          <a:lstStyle/>
          <a:p>
            <a:pPr algn="l" indent="0" marL="0">
              <a:buNone/>
            </a:pPr>
            <a:r>
              <a:rPr lang="en-US" sz="1000" b="1" dirty="0">
                <a:solidFill>
                  <a:srgbClr val="4338CA"/>
                </a:solidFill>
                <a:latin typeface="Inter" pitchFamily="34" charset="0"/>
                <a:ea typeface="Inter" pitchFamily="34" charset="-122"/>
                <a:cs typeface="Inter" pitchFamily="34" charset="-120"/>
              </a:rPr>
              <a:t>Marketplace层 | Ecosystem</a:t>
            </a:r>
            <a:endParaRPr lang="en-US" sz="1000" dirty="0"/>
          </a:p>
        </p:txBody>
      </p:sp>
      <p:sp>
        <p:nvSpPr>
          <p:cNvPr id="121" name="Text 118"/>
          <p:cNvSpPr txBox="1"/>
          <p:nvPr/>
        </p:nvSpPr>
        <p:spPr>
          <a:xfrm>
            <a:off x="10858500" y="2200046"/>
            <a:ext cx="553212" cy="143561"/>
          </a:xfrm>
          <a:prstGeom prst="rect">
            <a:avLst/>
          </a:prstGeom>
          <a:noFill/>
          <a:ln/>
        </p:spPr>
        <p:txBody>
          <a:bodyPr wrap="square" lIns="0" tIns="0" rIns="0" bIns="0" rtlCol="0" anchor="ctr"/>
          <a:lstStyle/>
          <a:p>
            <a:pPr algn="l" indent="0" marL="0">
              <a:buNone/>
            </a:pPr>
            <a:r>
              <a:rPr lang="en-US" sz="900" dirty="0">
                <a:solidFill>
                  <a:srgbClr val="6B7280"/>
                </a:solidFill>
                <a:latin typeface="Inter" pitchFamily="34" charset="0"/>
                <a:ea typeface="Inter" pitchFamily="34" charset="-122"/>
                <a:cs typeface="Inter" pitchFamily="34" charset="-120"/>
              </a:rPr>
              <a:t>生态整合</a:t>
            </a:r>
            <a:endParaRPr lang="en-US" sz="900" dirty="0"/>
          </a:p>
        </p:txBody>
      </p:sp>
      <p:sp>
        <p:nvSpPr>
          <p:cNvPr id="122" name="Text 119"/>
          <p:cNvSpPr txBox="1"/>
          <p:nvPr/>
        </p:nvSpPr>
        <p:spPr>
          <a:xfrm>
            <a:off x="6277356" y="2409444"/>
            <a:ext cx="667512" cy="143561"/>
          </a:xfrm>
          <a:prstGeom prst="rect">
            <a:avLst/>
          </a:prstGeom>
          <a:noFill/>
          <a:ln/>
        </p:spPr>
        <p:txBody>
          <a:bodyPr wrap="square" lIns="0" tIns="0" rIns="0" bIns="0" rtlCol="0" anchor="ctr"/>
          <a:lstStyle/>
          <a:p>
            <a:pPr algn="l" indent="0" marL="0">
              <a:buNone/>
            </a:pPr>
            <a:r>
              <a:rPr lang="en-US" sz="900" dirty="0">
                <a:solidFill>
                  <a:srgbClr val="111827"/>
                </a:solidFill>
                <a:latin typeface="Inter" pitchFamily="34" charset="0"/>
                <a:ea typeface="Inter" pitchFamily="34" charset="-122"/>
                <a:cs typeface="Inter" pitchFamily="34" charset="-120"/>
              </a:rPr>
              <a:t>选型考量：</a:t>
            </a:r>
            <a:endParaRPr lang="en-US" sz="900" dirty="0"/>
          </a:p>
        </p:txBody>
      </p:sp>
      <p:sp>
        <p:nvSpPr>
          <p:cNvPr id="123" name="Text 120"/>
          <p:cNvSpPr txBox="1"/>
          <p:nvPr/>
        </p:nvSpPr>
        <p:spPr>
          <a:xfrm>
            <a:off x="6848856" y="2409444"/>
            <a:ext cx="2724912" cy="143561"/>
          </a:xfrm>
          <a:prstGeom prst="rect">
            <a:avLst/>
          </a:prstGeom>
          <a:noFill/>
          <a:ln/>
        </p:spPr>
        <p:txBody>
          <a:bodyPr wrap="square" lIns="0" tIns="0" rIns="0" bIns="0" rtlCol="0" anchor="ctr"/>
          <a:lstStyle/>
          <a:p>
            <a:pPr algn="l" indent="0" marL="0">
              <a:buNone/>
            </a:pPr>
            <a:r>
              <a:rPr lang="en-US" sz="900" dirty="0">
                <a:solidFill>
                  <a:srgbClr val="111827"/>
                </a:solidFill>
                <a:latin typeface="Inter" pitchFamily="34" charset="0"/>
                <a:ea typeface="Inter" pitchFamily="34" charset="-122"/>
                <a:cs typeface="Inter" pitchFamily="34" charset="-120"/>
              </a:rPr>
              <a:t>生态丰富度、集成便利性、社区活跃度、模型多样性</a:t>
            </a:r>
            <a:endParaRPr lang="en-US" sz="900" dirty="0"/>
          </a:p>
        </p:txBody>
      </p:sp>
      <p:sp>
        <p:nvSpPr>
          <p:cNvPr id="124" name="Shape 121"/>
          <p:cNvSpPr/>
          <p:nvPr/>
        </p:nvSpPr>
        <p:spPr>
          <a:xfrm>
            <a:off x="6286500" y="2619756"/>
            <a:ext cx="771754" cy="209398"/>
          </a:xfrm>
          <a:prstGeom prst="roundRect">
            <a:avLst>
              <a:gd name="adj" fmla="val 238189"/>
            </a:avLst>
          </a:prstGeom>
          <a:solidFill>
            <a:srgbClr val="4F46E5">
              <a:alpha val="10000"/>
            </a:srgbClr>
          </a:solidFill>
          <a:ln w="12700">
            <a:solidFill>
              <a:srgbClr val="4F46E5">
                <a:alpha val="30000"/>
              </a:srgbClr>
            </a:solidFill>
            <a:prstDash val="solid"/>
          </a:ln>
        </p:spPr>
      </p:sp>
      <p:sp>
        <p:nvSpPr>
          <p:cNvPr id="125" name="Shape 122"/>
          <p:cNvSpPr/>
          <p:nvPr/>
        </p:nvSpPr>
        <p:spPr>
          <a:xfrm>
            <a:off x="7068312" y="2619756"/>
            <a:ext cx="666598" cy="209398"/>
          </a:xfrm>
          <a:prstGeom prst="roundRect">
            <a:avLst>
              <a:gd name="adj" fmla="val 238189"/>
            </a:avLst>
          </a:prstGeom>
          <a:solidFill>
            <a:srgbClr val="4F46E5">
              <a:alpha val="10000"/>
            </a:srgbClr>
          </a:solidFill>
          <a:ln w="12700">
            <a:solidFill>
              <a:srgbClr val="4F46E5">
                <a:alpha val="30000"/>
              </a:srgbClr>
            </a:solidFill>
            <a:prstDash val="solid"/>
          </a:ln>
        </p:spPr>
      </p:sp>
      <p:sp>
        <p:nvSpPr>
          <p:cNvPr id="126" name="Shape 123"/>
          <p:cNvSpPr/>
          <p:nvPr/>
        </p:nvSpPr>
        <p:spPr>
          <a:xfrm>
            <a:off x="9225382" y="2619756"/>
            <a:ext cx="1067105" cy="209398"/>
          </a:xfrm>
          <a:prstGeom prst="roundRect">
            <a:avLst>
              <a:gd name="adj" fmla="val 238189"/>
            </a:avLst>
          </a:prstGeom>
          <a:solidFill>
            <a:srgbClr val="4F46E5">
              <a:alpha val="10000"/>
            </a:srgbClr>
          </a:solidFill>
          <a:ln w="12700">
            <a:solidFill>
              <a:srgbClr val="4F46E5">
                <a:alpha val="30000"/>
              </a:srgbClr>
            </a:solidFill>
            <a:prstDash val="solid"/>
          </a:ln>
        </p:spPr>
      </p:sp>
      <p:sp>
        <p:nvSpPr>
          <p:cNvPr id="127" name="Shape 124"/>
          <p:cNvSpPr/>
          <p:nvPr/>
        </p:nvSpPr>
        <p:spPr>
          <a:xfrm>
            <a:off x="10308031" y="2619756"/>
            <a:ext cx="629107" cy="209398"/>
          </a:xfrm>
          <a:prstGeom prst="roundRect">
            <a:avLst>
              <a:gd name="adj" fmla="val 238189"/>
            </a:avLst>
          </a:prstGeom>
          <a:solidFill>
            <a:srgbClr val="4F46E5">
              <a:alpha val="10000"/>
            </a:srgbClr>
          </a:solidFill>
          <a:ln w="12700">
            <a:solidFill>
              <a:srgbClr val="4F46E5">
                <a:alpha val="30000"/>
              </a:srgbClr>
            </a:solidFill>
            <a:prstDash val="solid"/>
          </a:ln>
        </p:spPr>
      </p:sp>
      <p:sp>
        <p:nvSpPr>
          <p:cNvPr id="128" name="Shape 125"/>
          <p:cNvSpPr/>
          <p:nvPr/>
        </p:nvSpPr>
        <p:spPr>
          <a:xfrm>
            <a:off x="6286500" y="2866644"/>
            <a:ext cx="866851" cy="209398"/>
          </a:xfrm>
          <a:prstGeom prst="roundRect">
            <a:avLst>
              <a:gd name="adj" fmla="val 238189"/>
            </a:avLst>
          </a:prstGeom>
          <a:solidFill>
            <a:srgbClr val="4F46E5">
              <a:alpha val="10000"/>
            </a:srgbClr>
          </a:solidFill>
          <a:ln w="12700">
            <a:solidFill>
              <a:srgbClr val="4F46E5">
                <a:alpha val="30000"/>
              </a:srgbClr>
            </a:solidFill>
            <a:prstDash val="solid"/>
          </a:ln>
        </p:spPr>
      </p:sp>
      <p:sp>
        <p:nvSpPr>
          <p:cNvPr id="129" name="Text 126"/>
          <p:cNvSpPr txBox="1"/>
          <p:nvPr/>
        </p:nvSpPr>
        <p:spPr>
          <a:xfrm>
            <a:off x="6372454" y="2657246"/>
            <a:ext cx="679399" cy="133502"/>
          </a:xfrm>
          <a:prstGeom prst="rect">
            <a:avLst/>
          </a:prstGeom>
          <a:noFill/>
          <a:ln/>
        </p:spPr>
        <p:txBody>
          <a:bodyPr wrap="square" lIns="0" tIns="0" rIns="0" bIns="0" rtlCol="0" anchor="ctr"/>
          <a:lstStyle/>
          <a:p>
            <a:pPr algn="l" indent="0" marL="0">
              <a:buNone/>
            </a:pPr>
            <a:r>
              <a:rPr lang="en-US" sz="800" dirty="0">
                <a:solidFill>
                  <a:srgbClr val="4338CA"/>
                </a:solidFill>
                <a:latin typeface="Inter" pitchFamily="34" charset="0"/>
                <a:ea typeface="Inter" pitchFamily="34" charset="-122"/>
                <a:cs typeface="Inter" pitchFamily="34" charset="-120"/>
              </a:rPr>
              <a:t>OpenRouter</a:t>
            </a:r>
            <a:endParaRPr lang="en-US" sz="800" dirty="0"/>
          </a:p>
        </p:txBody>
      </p:sp>
      <p:sp>
        <p:nvSpPr>
          <p:cNvPr id="130" name="Text 127"/>
          <p:cNvSpPr txBox="1"/>
          <p:nvPr/>
        </p:nvSpPr>
        <p:spPr>
          <a:xfrm>
            <a:off x="7154266" y="2657246"/>
            <a:ext cx="574243" cy="133502"/>
          </a:xfrm>
          <a:prstGeom prst="rect">
            <a:avLst/>
          </a:prstGeom>
          <a:noFill/>
          <a:ln/>
        </p:spPr>
        <p:txBody>
          <a:bodyPr wrap="square" lIns="0" tIns="0" rIns="0" bIns="0" rtlCol="0" anchor="ctr"/>
          <a:lstStyle/>
          <a:p>
            <a:pPr algn="l" indent="0" marL="0">
              <a:buNone/>
            </a:pPr>
            <a:r>
              <a:rPr lang="en-US" sz="800" dirty="0">
                <a:solidFill>
                  <a:srgbClr val="4338CA"/>
                </a:solidFill>
                <a:latin typeface="Inter" pitchFamily="34" charset="0"/>
                <a:ea typeface="Inter" pitchFamily="34" charset="-122"/>
                <a:cs typeface="Inter" pitchFamily="34" charset="-120"/>
              </a:rPr>
              <a:t>CometAPI</a:t>
            </a:r>
            <a:endParaRPr lang="en-US" sz="800" dirty="0"/>
          </a:p>
        </p:txBody>
      </p:sp>
      <p:sp>
        <p:nvSpPr>
          <p:cNvPr id="131" name="Text 128"/>
          <p:cNvSpPr txBox="1"/>
          <p:nvPr/>
        </p:nvSpPr>
        <p:spPr>
          <a:xfrm>
            <a:off x="9311335" y="2657246"/>
            <a:ext cx="974750" cy="133502"/>
          </a:xfrm>
          <a:prstGeom prst="rect">
            <a:avLst/>
          </a:prstGeom>
          <a:noFill/>
          <a:ln/>
        </p:spPr>
        <p:txBody>
          <a:bodyPr wrap="square" lIns="0" tIns="0" rIns="0" bIns="0" rtlCol="0" anchor="ctr"/>
          <a:lstStyle/>
          <a:p>
            <a:pPr algn="l" indent="0" marL="0">
              <a:buNone/>
            </a:pPr>
            <a:r>
              <a:rPr lang="en-US" sz="800" dirty="0">
                <a:solidFill>
                  <a:srgbClr val="4338CA"/>
                </a:solidFill>
                <a:latin typeface="Inter" pitchFamily="34" charset="0"/>
                <a:ea typeface="Inter" pitchFamily="34" charset="-122"/>
                <a:cs typeface="Inter" pitchFamily="34" charset="-120"/>
              </a:rPr>
              <a:t>HuggingFace Hub</a:t>
            </a:r>
            <a:endParaRPr lang="en-US" sz="800" dirty="0"/>
          </a:p>
        </p:txBody>
      </p:sp>
      <p:sp>
        <p:nvSpPr>
          <p:cNvPr id="132" name="Text 129"/>
          <p:cNvSpPr txBox="1"/>
          <p:nvPr/>
        </p:nvSpPr>
        <p:spPr>
          <a:xfrm>
            <a:off x="10393985" y="2657246"/>
            <a:ext cx="535838" cy="133502"/>
          </a:xfrm>
          <a:prstGeom prst="rect">
            <a:avLst/>
          </a:prstGeom>
          <a:noFill/>
          <a:ln/>
        </p:spPr>
        <p:txBody>
          <a:bodyPr wrap="square" lIns="0" tIns="0" rIns="0" bIns="0" rtlCol="0" anchor="ctr"/>
          <a:lstStyle/>
          <a:p>
            <a:pPr algn="l" indent="0" marL="0">
              <a:buNone/>
            </a:pPr>
            <a:r>
              <a:rPr lang="en-US" sz="800" dirty="0">
                <a:solidFill>
                  <a:srgbClr val="4338CA"/>
                </a:solidFill>
                <a:latin typeface="Inter" pitchFamily="34" charset="0"/>
                <a:ea typeface="Inter" pitchFamily="34" charset="-122"/>
                <a:cs typeface="Inter" pitchFamily="34" charset="-120"/>
              </a:rPr>
              <a:t>Replicate</a:t>
            </a:r>
            <a:endParaRPr lang="en-US" sz="800" dirty="0"/>
          </a:p>
        </p:txBody>
      </p:sp>
      <p:sp>
        <p:nvSpPr>
          <p:cNvPr id="133" name="Text 130"/>
          <p:cNvSpPr txBox="1"/>
          <p:nvPr/>
        </p:nvSpPr>
        <p:spPr>
          <a:xfrm>
            <a:off x="6372454" y="2905049"/>
            <a:ext cx="774497" cy="133502"/>
          </a:xfrm>
          <a:prstGeom prst="rect">
            <a:avLst/>
          </a:prstGeom>
          <a:noFill/>
          <a:ln/>
        </p:spPr>
        <p:txBody>
          <a:bodyPr wrap="square" lIns="0" tIns="0" rIns="0" bIns="0" rtlCol="0" anchor="ctr"/>
          <a:lstStyle/>
          <a:p>
            <a:pPr algn="l" indent="0" marL="0">
              <a:buNone/>
            </a:pPr>
            <a:r>
              <a:rPr lang="en-US" sz="800" dirty="0">
                <a:solidFill>
                  <a:srgbClr val="4338CA"/>
                </a:solidFill>
                <a:latin typeface="Inter" pitchFamily="34" charset="0"/>
                <a:ea typeface="Inter" pitchFamily="34" charset="-122"/>
                <a:cs typeface="Inter" pitchFamily="34" charset="-120"/>
              </a:rPr>
              <a:t>Perplexity API</a:t>
            </a:r>
            <a:endParaRPr lang="en-US" sz="800" dirty="0"/>
          </a:p>
        </p:txBody>
      </p:sp>
      <p:sp>
        <p:nvSpPr>
          <p:cNvPr id="134" name="Shape 131"/>
          <p:cNvSpPr/>
          <p:nvPr/>
        </p:nvSpPr>
        <p:spPr>
          <a:xfrm>
            <a:off x="7753198" y="2619756"/>
            <a:ext cx="571500" cy="209398"/>
          </a:xfrm>
          <a:prstGeom prst="roundRect">
            <a:avLst>
              <a:gd name="adj" fmla="val 238189"/>
            </a:avLst>
          </a:prstGeom>
          <a:solidFill>
            <a:srgbClr val="10B981">
              <a:alpha val="10000"/>
            </a:srgbClr>
          </a:solidFill>
          <a:ln w="12700">
            <a:solidFill>
              <a:srgbClr val="10B981">
                <a:alpha val="30000"/>
              </a:srgbClr>
            </a:solidFill>
            <a:prstDash val="solid"/>
          </a:ln>
        </p:spPr>
      </p:sp>
      <p:sp>
        <p:nvSpPr>
          <p:cNvPr id="135" name="Shape 132"/>
          <p:cNvSpPr/>
          <p:nvPr/>
        </p:nvSpPr>
        <p:spPr>
          <a:xfrm>
            <a:off x="8335670" y="2619756"/>
            <a:ext cx="875995" cy="209398"/>
          </a:xfrm>
          <a:prstGeom prst="roundRect">
            <a:avLst>
              <a:gd name="adj" fmla="val 238189"/>
            </a:avLst>
          </a:prstGeom>
          <a:solidFill>
            <a:srgbClr val="10B981">
              <a:alpha val="10000"/>
            </a:srgbClr>
          </a:solidFill>
          <a:ln w="12700">
            <a:solidFill>
              <a:srgbClr val="10B981">
                <a:alpha val="30000"/>
              </a:srgbClr>
            </a:solidFill>
            <a:prstDash val="solid"/>
          </a:ln>
        </p:spPr>
      </p:sp>
      <p:sp>
        <p:nvSpPr>
          <p:cNvPr id="136" name="Shape 133"/>
          <p:cNvSpPr/>
          <p:nvPr/>
        </p:nvSpPr>
        <p:spPr>
          <a:xfrm>
            <a:off x="7168896" y="2866644"/>
            <a:ext cx="657454" cy="209398"/>
          </a:xfrm>
          <a:prstGeom prst="roundRect">
            <a:avLst>
              <a:gd name="adj" fmla="val 238189"/>
            </a:avLst>
          </a:prstGeom>
          <a:solidFill>
            <a:srgbClr val="10B981">
              <a:alpha val="10000"/>
            </a:srgbClr>
          </a:solidFill>
          <a:ln w="12700">
            <a:solidFill>
              <a:srgbClr val="10B981">
                <a:alpha val="30000"/>
              </a:srgbClr>
            </a:solidFill>
            <a:prstDash val="solid"/>
          </a:ln>
        </p:spPr>
      </p:sp>
      <p:sp>
        <p:nvSpPr>
          <p:cNvPr id="137" name="Text 134"/>
          <p:cNvSpPr txBox="1"/>
          <p:nvPr/>
        </p:nvSpPr>
        <p:spPr>
          <a:xfrm>
            <a:off x="7839151" y="2657246"/>
            <a:ext cx="479146" cy="133502"/>
          </a:xfrm>
          <a:prstGeom prst="rect">
            <a:avLst/>
          </a:prstGeom>
          <a:noFill/>
          <a:ln/>
        </p:spPr>
        <p:txBody>
          <a:bodyPr wrap="square" lIns="0" tIns="0" rIns="0" bIns="0" rtlCol="0" anchor="ctr"/>
          <a:lstStyle/>
          <a:p>
            <a:pPr algn="l" indent="0" marL="0">
              <a:buNone/>
            </a:pPr>
            <a:r>
              <a:rPr lang="en-US" sz="800" dirty="0">
                <a:solidFill>
                  <a:srgbClr val="065F46"/>
                </a:solidFill>
                <a:latin typeface="Inter" pitchFamily="34" charset="0"/>
                <a:ea typeface="Inter" pitchFamily="34" charset="-122"/>
                <a:cs typeface="Inter" pitchFamily="34" charset="-120"/>
              </a:rPr>
              <a:t>LiteLLM</a:t>
            </a:r>
            <a:endParaRPr lang="en-US" sz="800" dirty="0"/>
          </a:p>
        </p:txBody>
      </p:sp>
      <p:sp>
        <p:nvSpPr>
          <p:cNvPr id="138" name="Text 135"/>
          <p:cNvSpPr txBox="1"/>
          <p:nvPr/>
        </p:nvSpPr>
        <p:spPr>
          <a:xfrm>
            <a:off x="8421624" y="2657246"/>
            <a:ext cx="783641" cy="133502"/>
          </a:xfrm>
          <a:prstGeom prst="rect">
            <a:avLst/>
          </a:prstGeom>
          <a:noFill/>
          <a:ln/>
        </p:spPr>
        <p:txBody>
          <a:bodyPr wrap="square" lIns="0" tIns="0" rIns="0" bIns="0" rtlCol="0" anchor="ctr"/>
          <a:lstStyle/>
          <a:p>
            <a:pPr algn="l" indent="0" marL="0">
              <a:buNone/>
            </a:pPr>
            <a:r>
              <a:rPr lang="en-US" sz="800" dirty="0">
                <a:solidFill>
                  <a:srgbClr val="065F46"/>
                </a:solidFill>
                <a:latin typeface="Inter" pitchFamily="34" charset="0"/>
                <a:ea typeface="Inter" pitchFamily="34" charset="-122"/>
                <a:cs typeface="Inter" pitchFamily="34" charset="-120"/>
              </a:rPr>
              <a:t>MCP Gateway</a:t>
            </a:r>
            <a:endParaRPr lang="en-US" sz="800" dirty="0"/>
          </a:p>
        </p:txBody>
      </p:sp>
      <p:sp>
        <p:nvSpPr>
          <p:cNvPr id="139" name="Text 136"/>
          <p:cNvSpPr txBox="1"/>
          <p:nvPr/>
        </p:nvSpPr>
        <p:spPr>
          <a:xfrm>
            <a:off x="7253935" y="2905049"/>
            <a:ext cx="565099" cy="133502"/>
          </a:xfrm>
          <a:prstGeom prst="rect">
            <a:avLst/>
          </a:prstGeom>
          <a:noFill/>
          <a:ln/>
        </p:spPr>
        <p:txBody>
          <a:bodyPr wrap="square" lIns="0" tIns="0" rIns="0" bIns="0" rtlCol="0" anchor="ctr"/>
          <a:lstStyle/>
          <a:p>
            <a:pPr algn="l" indent="0" marL="0">
              <a:buNone/>
            </a:pPr>
            <a:r>
              <a:rPr lang="en-US" sz="800" dirty="0">
                <a:solidFill>
                  <a:srgbClr val="065F46"/>
                </a:solidFill>
                <a:latin typeface="Inter" pitchFamily="34" charset="0"/>
                <a:ea typeface="Inter" pitchFamily="34" charset="-122"/>
                <a:cs typeface="Inter" pitchFamily="34" charset="-120"/>
              </a:rPr>
              <a:t>LangFlow</a:t>
            </a:r>
            <a:endParaRPr lang="en-US" sz="800" dirty="0"/>
          </a:p>
        </p:txBody>
      </p:sp>
      <p:sp>
        <p:nvSpPr>
          <p:cNvPr id="140" name="Shape 137"/>
          <p:cNvSpPr/>
          <p:nvPr/>
        </p:nvSpPr>
        <p:spPr>
          <a:xfrm>
            <a:off x="6133795" y="3247949"/>
            <a:ext cx="5296205" cy="819302"/>
          </a:xfrm>
          <a:prstGeom prst="rect">
            <a:avLst/>
          </a:prstGeom>
          <a:solidFill>
            <a:srgbClr val="EF4444">
              <a:alpha val="5000"/>
            </a:srgbClr>
          </a:solidFill>
          <a:ln/>
        </p:spPr>
      </p:sp>
      <p:sp>
        <p:nvSpPr>
          <p:cNvPr id="141" name="Shape 138"/>
          <p:cNvSpPr/>
          <p:nvPr/>
        </p:nvSpPr>
        <p:spPr>
          <a:xfrm>
            <a:off x="6133795" y="3247949"/>
            <a:ext cx="28346" cy="819302"/>
          </a:xfrm>
          <a:prstGeom prst="rect">
            <a:avLst/>
          </a:prstGeom>
          <a:solidFill>
            <a:srgbClr val="EF4444"/>
          </a:solidFill>
          <a:ln/>
        </p:spPr>
      </p:sp>
      <p:sp>
        <p:nvSpPr>
          <p:cNvPr id="142" name="Text 139"/>
          <p:cNvSpPr txBox="1"/>
          <p:nvPr/>
        </p:nvSpPr>
        <p:spPr>
          <a:xfrm>
            <a:off x="6277356" y="3333902"/>
            <a:ext cx="1357884" cy="162763"/>
          </a:xfrm>
          <a:prstGeom prst="rect">
            <a:avLst/>
          </a:prstGeom>
          <a:noFill/>
          <a:ln/>
        </p:spPr>
        <p:txBody>
          <a:bodyPr wrap="square" lIns="0" tIns="0" rIns="0" bIns="0" rtlCol="0" anchor="ctr"/>
          <a:lstStyle/>
          <a:p>
            <a:pPr algn="l" indent="0" marL="0">
              <a:buNone/>
            </a:pPr>
            <a:r>
              <a:rPr lang="en-US" sz="1000" b="1" dirty="0">
                <a:solidFill>
                  <a:srgbClr val="B91C1C"/>
                </a:solidFill>
                <a:latin typeface="Inter" pitchFamily="34" charset="0"/>
                <a:ea typeface="Inter" pitchFamily="34" charset="-122"/>
                <a:cs typeface="Inter" pitchFamily="34" charset="-120"/>
              </a:rPr>
              <a:t>应用层 | Application</a:t>
            </a:r>
            <a:endParaRPr lang="en-US" sz="1000" dirty="0"/>
          </a:p>
        </p:txBody>
      </p:sp>
      <p:sp>
        <p:nvSpPr>
          <p:cNvPr id="143" name="Text 140"/>
          <p:cNvSpPr txBox="1"/>
          <p:nvPr/>
        </p:nvSpPr>
        <p:spPr>
          <a:xfrm>
            <a:off x="10858500" y="3343046"/>
            <a:ext cx="553212" cy="143561"/>
          </a:xfrm>
          <a:prstGeom prst="rect">
            <a:avLst/>
          </a:prstGeom>
          <a:noFill/>
          <a:ln/>
        </p:spPr>
        <p:txBody>
          <a:bodyPr wrap="square" lIns="0" tIns="0" rIns="0" bIns="0" rtlCol="0" anchor="ctr"/>
          <a:lstStyle/>
          <a:p>
            <a:pPr algn="l" indent="0" marL="0">
              <a:buNone/>
            </a:pPr>
            <a:r>
              <a:rPr lang="en-US" sz="900" dirty="0">
                <a:solidFill>
                  <a:srgbClr val="6B7280"/>
                </a:solidFill>
                <a:latin typeface="Inter" pitchFamily="34" charset="0"/>
                <a:ea typeface="Inter" pitchFamily="34" charset="-122"/>
                <a:cs typeface="Inter" pitchFamily="34" charset="-120"/>
              </a:rPr>
              <a:t>场景应用</a:t>
            </a:r>
            <a:endParaRPr lang="en-US" sz="900" dirty="0"/>
          </a:p>
        </p:txBody>
      </p:sp>
      <p:sp>
        <p:nvSpPr>
          <p:cNvPr id="144" name="Text 141"/>
          <p:cNvSpPr txBox="1"/>
          <p:nvPr/>
        </p:nvSpPr>
        <p:spPr>
          <a:xfrm>
            <a:off x="6277356" y="3552444"/>
            <a:ext cx="667512" cy="143561"/>
          </a:xfrm>
          <a:prstGeom prst="rect">
            <a:avLst/>
          </a:prstGeom>
          <a:noFill/>
          <a:ln/>
        </p:spPr>
        <p:txBody>
          <a:bodyPr wrap="square" lIns="0" tIns="0" rIns="0" bIns="0" rtlCol="0" anchor="ctr"/>
          <a:lstStyle/>
          <a:p>
            <a:pPr algn="l" indent="0" marL="0">
              <a:buNone/>
            </a:pPr>
            <a:r>
              <a:rPr lang="en-US" sz="900" dirty="0">
                <a:solidFill>
                  <a:srgbClr val="111827"/>
                </a:solidFill>
                <a:latin typeface="Inter" pitchFamily="34" charset="0"/>
                <a:ea typeface="Inter" pitchFamily="34" charset="-122"/>
                <a:cs typeface="Inter" pitchFamily="34" charset="-120"/>
              </a:rPr>
              <a:t>选型考量：</a:t>
            </a:r>
            <a:endParaRPr lang="en-US" sz="900" dirty="0"/>
          </a:p>
        </p:txBody>
      </p:sp>
      <p:sp>
        <p:nvSpPr>
          <p:cNvPr id="145" name="Text 142"/>
          <p:cNvSpPr txBox="1"/>
          <p:nvPr/>
        </p:nvSpPr>
        <p:spPr>
          <a:xfrm>
            <a:off x="6848856" y="3552444"/>
            <a:ext cx="2153412" cy="143561"/>
          </a:xfrm>
          <a:prstGeom prst="rect">
            <a:avLst/>
          </a:prstGeom>
          <a:noFill/>
          <a:ln/>
        </p:spPr>
        <p:txBody>
          <a:bodyPr wrap="square" lIns="0" tIns="0" rIns="0" bIns="0" rtlCol="0" anchor="ctr"/>
          <a:lstStyle/>
          <a:p>
            <a:pPr algn="l" indent="0" marL="0">
              <a:buNone/>
            </a:pPr>
            <a:r>
              <a:rPr lang="en-US" sz="900" dirty="0">
                <a:solidFill>
                  <a:srgbClr val="111827"/>
                </a:solidFill>
                <a:latin typeface="Inter" pitchFamily="34" charset="0"/>
                <a:ea typeface="Inter" pitchFamily="34" charset="-122"/>
                <a:cs typeface="Inter" pitchFamily="34" charset="-120"/>
              </a:rPr>
              <a:t>用户体验、垂直深度、定制度、企业集成</a:t>
            </a:r>
            <a:endParaRPr lang="en-US" sz="900" dirty="0"/>
          </a:p>
        </p:txBody>
      </p:sp>
      <p:sp>
        <p:nvSpPr>
          <p:cNvPr id="146" name="Shape 143"/>
          <p:cNvSpPr/>
          <p:nvPr/>
        </p:nvSpPr>
        <p:spPr>
          <a:xfrm>
            <a:off x="6286500" y="3762756"/>
            <a:ext cx="657454" cy="209398"/>
          </a:xfrm>
          <a:prstGeom prst="roundRect">
            <a:avLst>
              <a:gd name="adj" fmla="val 238189"/>
            </a:avLst>
          </a:prstGeom>
          <a:solidFill>
            <a:srgbClr val="4F46E5">
              <a:alpha val="10000"/>
            </a:srgbClr>
          </a:solidFill>
          <a:ln w="12700">
            <a:solidFill>
              <a:srgbClr val="4F46E5">
                <a:alpha val="30000"/>
              </a:srgbClr>
            </a:solidFill>
            <a:prstDash val="solid"/>
          </a:ln>
        </p:spPr>
      </p:sp>
      <p:sp>
        <p:nvSpPr>
          <p:cNvPr id="147" name="Shape 144"/>
          <p:cNvSpPr/>
          <p:nvPr/>
        </p:nvSpPr>
        <p:spPr>
          <a:xfrm>
            <a:off x="6957670" y="3762756"/>
            <a:ext cx="543154" cy="209398"/>
          </a:xfrm>
          <a:prstGeom prst="roundRect">
            <a:avLst>
              <a:gd name="adj" fmla="val 238189"/>
            </a:avLst>
          </a:prstGeom>
          <a:solidFill>
            <a:srgbClr val="4F46E5">
              <a:alpha val="10000"/>
            </a:srgbClr>
          </a:solidFill>
          <a:ln w="12700">
            <a:solidFill>
              <a:srgbClr val="4F46E5">
                <a:alpha val="30000"/>
              </a:srgbClr>
            </a:solidFill>
            <a:prstDash val="solid"/>
          </a:ln>
        </p:spPr>
      </p:sp>
      <p:sp>
        <p:nvSpPr>
          <p:cNvPr id="148" name="Shape 145"/>
          <p:cNvSpPr/>
          <p:nvPr/>
        </p:nvSpPr>
        <p:spPr>
          <a:xfrm>
            <a:off x="7515454" y="3762756"/>
            <a:ext cx="657454" cy="209398"/>
          </a:xfrm>
          <a:prstGeom prst="roundRect">
            <a:avLst>
              <a:gd name="adj" fmla="val 238189"/>
            </a:avLst>
          </a:prstGeom>
          <a:solidFill>
            <a:srgbClr val="4F46E5">
              <a:alpha val="10000"/>
            </a:srgbClr>
          </a:solidFill>
          <a:ln w="12700">
            <a:solidFill>
              <a:srgbClr val="4F46E5">
                <a:alpha val="30000"/>
              </a:srgbClr>
            </a:solidFill>
            <a:prstDash val="solid"/>
          </a:ln>
        </p:spPr>
      </p:sp>
      <p:sp>
        <p:nvSpPr>
          <p:cNvPr id="149" name="Shape 146"/>
          <p:cNvSpPr/>
          <p:nvPr/>
        </p:nvSpPr>
        <p:spPr>
          <a:xfrm>
            <a:off x="8184794" y="3762756"/>
            <a:ext cx="504749" cy="209398"/>
          </a:xfrm>
          <a:prstGeom prst="roundRect">
            <a:avLst>
              <a:gd name="adj" fmla="val 238189"/>
            </a:avLst>
          </a:prstGeom>
          <a:solidFill>
            <a:srgbClr val="4F46E5">
              <a:alpha val="10000"/>
            </a:srgbClr>
          </a:solidFill>
          <a:ln w="12700">
            <a:solidFill>
              <a:srgbClr val="4F46E5">
                <a:alpha val="30000"/>
              </a:srgbClr>
            </a:solidFill>
            <a:prstDash val="solid"/>
          </a:ln>
        </p:spPr>
      </p:sp>
      <p:sp>
        <p:nvSpPr>
          <p:cNvPr id="150" name="Shape 147"/>
          <p:cNvSpPr/>
          <p:nvPr/>
        </p:nvSpPr>
        <p:spPr>
          <a:xfrm>
            <a:off x="8708746" y="3762756"/>
            <a:ext cx="476402" cy="209398"/>
          </a:xfrm>
          <a:prstGeom prst="roundRect">
            <a:avLst>
              <a:gd name="adj" fmla="val 238189"/>
            </a:avLst>
          </a:prstGeom>
          <a:solidFill>
            <a:srgbClr val="4F46E5">
              <a:alpha val="10000"/>
            </a:srgbClr>
          </a:solidFill>
          <a:ln w="12700">
            <a:solidFill>
              <a:srgbClr val="4F46E5">
                <a:alpha val="30000"/>
              </a:srgbClr>
            </a:solidFill>
            <a:prstDash val="solid"/>
          </a:ln>
        </p:spPr>
      </p:sp>
      <p:sp>
        <p:nvSpPr>
          <p:cNvPr id="151" name="Shape 148"/>
          <p:cNvSpPr/>
          <p:nvPr/>
        </p:nvSpPr>
        <p:spPr>
          <a:xfrm>
            <a:off x="9195206" y="3762756"/>
            <a:ext cx="875995" cy="209398"/>
          </a:xfrm>
          <a:prstGeom prst="roundRect">
            <a:avLst>
              <a:gd name="adj" fmla="val 238189"/>
            </a:avLst>
          </a:prstGeom>
          <a:solidFill>
            <a:srgbClr val="4F46E5">
              <a:alpha val="10000"/>
            </a:srgbClr>
          </a:solidFill>
          <a:ln w="12700">
            <a:solidFill>
              <a:srgbClr val="4F46E5">
                <a:alpha val="30000"/>
              </a:srgbClr>
            </a:solidFill>
            <a:prstDash val="solid"/>
          </a:ln>
        </p:spPr>
      </p:sp>
      <p:sp>
        <p:nvSpPr>
          <p:cNvPr id="152" name="Shape 149"/>
          <p:cNvSpPr/>
          <p:nvPr/>
        </p:nvSpPr>
        <p:spPr>
          <a:xfrm>
            <a:off x="10082174" y="3762756"/>
            <a:ext cx="466344" cy="209398"/>
          </a:xfrm>
          <a:prstGeom prst="roundRect">
            <a:avLst>
              <a:gd name="adj" fmla="val 238189"/>
            </a:avLst>
          </a:prstGeom>
          <a:solidFill>
            <a:srgbClr val="4F46E5">
              <a:alpha val="10000"/>
            </a:srgbClr>
          </a:solidFill>
          <a:ln w="12700">
            <a:solidFill>
              <a:srgbClr val="4F46E5">
                <a:alpha val="30000"/>
              </a:srgbClr>
            </a:solidFill>
            <a:prstDash val="solid"/>
          </a:ln>
        </p:spPr>
      </p:sp>
      <p:sp>
        <p:nvSpPr>
          <p:cNvPr id="153" name="Shape 150"/>
          <p:cNvSpPr/>
          <p:nvPr/>
        </p:nvSpPr>
        <p:spPr>
          <a:xfrm>
            <a:off x="10559491" y="3762756"/>
            <a:ext cx="533095" cy="209398"/>
          </a:xfrm>
          <a:prstGeom prst="roundRect">
            <a:avLst>
              <a:gd name="adj" fmla="val 238189"/>
            </a:avLst>
          </a:prstGeom>
          <a:solidFill>
            <a:srgbClr val="4F46E5">
              <a:alpha val="10000"/>
            </a:srgbClr>
          </a:solidFill>
          <a:ln w="12700">
            <a:solidFill>
              <a:srgbClr val="4F46E5">
                <a:alpha val="30000"/>
              </a:srgbClr>
            </a:solidFill>
            <a:prstDash val="solid"/>
          </a:ln>
        </p:spPr>
      </p:sp>
      <p:sp>
        <p:nvSpPr>
          <p:cNvPr id="154" name="Text 151"/>
          <p:cNvSpPr txBox="1"/>
          <p:nvPr/>
        </p:nvSpPr>
        <p:spPr>
          <a:xfrm>
            <a:off x="6372454" y="3800246"/>
            <a:ext cx="565099" cy="133502"/>
          </a:xfrm>
          <a:prstGeom prst="rect">
            <a:avLst/>
          </a:prstGeom>
          <a:noFill/>
          <a:ln/>
        </p:spPr>
        <p:txBody>
          <a:bodyPr wrap="square" lIns="0" tIns="0" rIns="0" bIns="0" rtlCol="0" anchor="ctr"/>
          <a:lstStyle/>
          <a:p>
            <a:pPr algn="l" indent="0" marL="0">
              <a:buNone/>
            </a:pPr>
            <a:r>
              <a:rPr lang="en-US" sz="800" dirty="0">
                <a:solidFill>
                  <a:srgbClr val="4338CA"/>
                </a:solidFill>
                <a:latin typeface="Inter" pitchFamily="34" charset="0"/>
                <a:ea typeface="Inter" pitchFamily="34" charset="-122"/>
                <a:cs typeface="Inter" pitchFamily="34" charset="-120"/>
              </a:rPr>
              <a:t>Anthropic</a:t>
            </a:r>
            <a:endParaRPr lang="en-US" sz="800" dirty="0"/>
          </a:p>
        </p:txBody>
      </p:sp>
      <p:sp>
        <p:nvSpPr>
          <p:cNvPr id="155" name="Text 152"/>
          <p:cNvSpPr txBox="1"/>
          <p:nvPr/>
        </p:nvSpPr>
        <p:spPr>
          <a:xfrm>
            <a:off x="7042709" y="3800246"/>
            <a:ext cx="450799" cy="133502"/>
          </a:xfrm>
          <a:prstGeom prst="rect">
            <a:avLst/>
          </a:prstGeom>
          <a:noFill/>
          <a:ln/>
        </p:spPr>
        <p:txBody>
          <a:bodyPr wrap="square" lIns="0" tIns="0" rIns="0" bIns="0" rtlCol="0" anchor="ctr"/>
          <a:lstStyle/>
          <a:p>
            <a:pPr algn="l" indent="0" marL="0">
              <a:buNone/>
            </a:pPr>
            <a:r>
              <a:rPr lang="en-US" sz="800" dirty="0">
                <a:solidFill>
                  <a:srgbClr val="4338CA"/>
                </a:solidFill>
                <a:latin typeface="Inter" pitchFamily="34" charset="0"/>
                <a:ea typeface="Inter" pitchFamily="34" charset="-122"/>
                <a:cs typeface="Inter" pitchFamily="34" charset="-120"/>
              </a:rPr>
              <a:t>OpenAI</a:t>
            </a:r>
            <a:endParaRPr lang="en-US" sz="800" dirty="0"/>
          </a:p>
        </p:txBody>
      </p:sp>
      <p:sp>
        <p:nvSpPr>
          <p:cNvPr id="156" name="Text 153"/>
          <p:cNvSpPr txBox="1"/>
          <p:nvPr/>
        </p:nvSpPr>
        <p:spPr>
          <a:xfrm>
            <a:off x="7601407" y="3800246"/>
            <a:ext cx="565099" cy="133502"/>
          </a:xfrm>
          <a:prstGeom prst="rect">
            <a:avLst/>
          </a:prstGeom>
          <a:noFill/>
          <a:ln/>
        </p:spPr>
        <p:txBody>
          <a:bodyPr wrap="square" lIns="0" tIns="0" rIns="0" bIns="0" rtlCol="0" anchor="ctr"/>
          <a:lstStyle/>
          <a:p>
            <a:pPr algn="l" indent="0" marL="0">
              <a:buNone/>
            </a:pPr>
            <a:r>
              <a:rPr lang="en-US" sz="800" dirty="0">
                <a:solidFill>
                  <a:srgbClr val="4338CA"/>
                </a:solidFill>
                <a:latin typeface="Inter" pitchFamily="34" charset="0"/>
                <a:ea typeface="Inter" pitchFamily="34" charset="-122"/>
                <a:cs typeface="Inter" pitchFamily="34" charset="-120"/>
              </a:rPr>
              <a:t>Genspark</a:t>
            </a:r>
            <a:endParaRPr lang="en-US" sz="800" dirty="0"/>
          </a:p>
        </p:txBody>
      </p:sp>
      <p:sp>
        <p:nvSpPr>
          <p:cNvPr id="157" name="Text 154"/>
          <p:cNvSpPr txBox="1"/>
          <p:nvPr/>
        </p:nvSpPr>
        <p:spPr>
          <a:xfrm>
            <a:off x="8270748" y="3800246"/>
            <a:ext cx="412394" cy="133502"/>
          </a:xfrm>
          <a:prstGeom prst="rect">
            <a:avLst/>
          </a:prstGeom>
          <a:noFill/>
          <a:ln/>
        </p:spPr>
        <p:txBody>
          <a:bodyPr wrap="square" lIns="0" tIns="0" rIns="0" bIns="0" rtlCol="0" anchor="ctr"/>
          <a:lstStyle/>
          <a:p>
            <a:pPr algn="l" indent="0" marL="0">
              <a:buNone/>
            </a:pPr>
            <a:r>
              <a:rPr lang="en-US" sz="800" dirty="0">
                <a:solidFill>
                  <a:srgbClr val="4338CA"/>
                </a:solidFill>
                <a:latin typeface="Inter" pitchFamily="34" charset="0"/>
                <a:ea typeface="Inter" pitchFamily="34" charset="-122"/>
                <a:cs typeface="Inter" pitchFamily="34" charset="-120"/>
              </a:rPr>
              <a:t>Manus</a:t>
            </a:r>
            <a:endParaRPr lang="en-US" sz="800" dirty="0"/>
          </a:p>
        </p:txBody>
      </p:sp>
      <p:sp>
        <p:nvSpPr>
          <p:cNvPr id="158" name="Text 155"/>
          <p:cNvSpPr txBox="1"/>
          <p:nvPr/>
        </p:nvSpPr>
        <p:spPr>
          <a:xfrm>
            <a:off x="8794699" y="3800246"/>
            <a:ext cx="384048" cy="133502"/>
          </a:xfrm>
          <a:prstGeom prst="rect">
            <a:avLst/>
          </a:prstGeom>
          <a:noFill/>
          <a:ln/>
        </p:spPr>
        <p:txBody>
          <a:bodyPr wrap="square" lIns="0" tIns="0" rIns="0" bIns="0" rtlCol="0" anchor="ctr"/>
          <a:lstStyle/>
          <a:p>
            <a:pPr algn="l" indent="0" marL="0">
              <a:buNone/>
            </a:pPr>
            <a:r>
              <a:rPr lang="en-US" sz="800" dirty="0">
                <a:solidFill>
                  <a:srgbClr val="4338CA"/>
                </a:solidFill>
                <a:latin typeface="Inter" pitchFamily="34" charset="0"/>
                <a:ea typeface="Inter" pitchFamily="34" charset="-122"/>
                <a:cs typeface="Inter" pitchFamily="34" charset="-120"/>
              </a:rPr>
              <a:t>Adept</a:t>
            </a:r>
            <a:endParaRPr lang="en-US" sz="800" dirty="0"/>
          </a:p>
        </p:txBody>
      </p:sp>
      <p:sp>
        <p:nvSpPr>
          <p:cNvPr id="159" name="Text 156"/>
          <p:cNvSpPr txBox="1"/>
          <p:nvPr/>
        </p:nvSpPr>
        <p:spPr>
          <a:xfrm>
            <a:off x="9281160" y="3800246"/>
            <a:ext cx="783641" cy="133502"/>
          </a:xfrm>
          <a:prstGeom prst="rect">
            <a:avLst/>
          </a:prstGeom>
          <a:noFill/>
          <a:ln/>
        </p:spPr>
        <p:txBody>
          <a:bodyPr wrap="square" lIns="0" tIns="0" rIns="0" bIns="0" rtlCol="0" anchor="ctr"/>
          <a:lstStyle/>
          <a:p>
            <a:pPr algn="l" indent="0" marL="0">
              <a:buNone/>
            </a:pPr>
            <a:r>
              <a:rPr lang="en-US" sz="800" dirty="0">
                <a:solidFill>
                  <a:srgbClr val="4338CA"/>
                </a:solidFill>
                <a:latin typeface="Inter" pitchFamily="34" charset="0"/>
                <a:ea typeface="Inter" pitchFamily="34" charset="-122"/>
                <a:cs typeface="Inter" pitchFamily="34" charset="-120"/>
              </a:rPr>
              <a:t>Copilot Studio</a:t>
            </a:r>
            <a:endParaRPr lang="en-US" sz="800" dirty="0"/>
          </a:p>
        </p:txBody>
      </p:sp>
      <p:sp>
        <p:nvSpPr>
          <p:cNvPr id="160" name="Text 157"/>
          <p:cNvSpPr txBox="1"/>
          <p:nvPr/>
        </p:nvSpPr>
        <p:spPr>
          <a:xfrm>
            <a:off x="10168128" y="3800246"/>
            <a:ext cx="373990" cy="133502"/>
          </a:xfrm>
          <a:prstGeom prst="rect">
            <a:avLst/>
          </a:prstGeom>
          <a:noFill/>
          <a:ln/>
        </p:spPr>
        <p:txBody>
          <a:bodyPr wrap="square" lIns="0" tIns="0" rIns="0" bIns="0" rtlCol="0" anchor="ctr"/>
          <a:lstStyle/>
          <a:p>
            <a:pPr algn="l" indent="0" marL="0">
              <a:buNone/>
            </a:pPr>
            <a:r>
              <a:rPr lang="en-US" sz="800" dirty="0">
                <a:solidFill>
                  <a:srgbClr val="4338CA"/>
                </a:solidFill>
                <a:latin typeface="Inter" pitchFamily="34" charset="0"/>
                <a:ea typeface="Inter" pitchFamily="34" charset="-122"/>
                <a:cs typeface="Inter" pitchFamily="34" charset="-120"/>
              </a:rPr>
              <a:t>Glean</a:t>
            </a:r>
            <a:endParaRPr lang="en-US" sz="800" dirty="0"/>
          </a:p>
        </p:txBody>
      </p:sp>
      <p:sp>
        <p:nvSpPr>
          <p:cNvPr id="161" name="Text 158"/>
          <p:cNvSpPr txBox="1"/>
          <p:nvPr/>
        </p:nvSpPr>
        <p:spPr>
          <a:xfrm>
            <a:off x="10644530" y="3800246"/>
            <a:ext cx="440741" cy="133502"/>
          </a:xfrm>
          <a:prstGeom prst="rect">
            <a:avLst/>
          </a:prstGeom>
          <a:noFill/>
          <a:ln/>
        </p:spPr>
        <p:txBody>
          <a:bodyPr wrap="square" lIns="0" tIns="0" rIns="0" bIns="0" rtlCol="0" anchor="ctr"/>
          <a:lstStyle/>
          <a:p>
            <a:pPr algn="l" indent="0" marL="0">
              <a:buNone/>
            </a:pPr>
            <a:r>
              <a:rPr lang="en-US" sz="800" dirty="0">
                <a:solidFill>
                  <a:srgbClr val="4338CA"/>
                </a:solidFill>
                <a:latin typeface="Inter" pitchFamily="34" charset="0"/>
                <a:ea typeface="Inter" pitchFamily="34" charset="-122"/>
                <a:cs typeface="Inter" pitchFamily="34" charset="-120"/>
              </a:rPr>
              <a:t>Harvey</a:t>
            </a:r>
            <a:endParaRPr lang="en-US" sz="800" dirty="0"/>
          </a:p>
        </p:txBody>
      </p:sp>
      <p:sp>
        <p:nvSpPr>
          <p:cNvPr id="162" name="Shape 159"/>
          <p:cNvSpPr/>
          <p:nvPr/>
        </p:nvSpPr>
        <p:spPr>
          <a:xfrm>
            <a:off x="6133795" y="4143146"/>
            <a:ext cx="5296205" cy="1390802"/>
          </a:xfrm>
          <a:prstGeom prst="roundRect">
            <a:avLst>
              <a:gd name="adj" fmla="val 3603"/>
            </a:avLst>
          </a:prstGeom>
          <a:solidFill>
            <a:srgbClr val="EFF6FF"/>
          </a:solidFill>
          <a:ln w="12700">
            <a:solidFill>
              <a:srgbClr val="DBEAFE"/>
            </a:solidFill>
            <a:prstDash val="solid"/>
          </a:ln>
        </p:spPr>
      </p:sp>
      <p:sp>
        <p:nvSpPr>
          <p:cNvPr id="163" name="Text 160"/>
          <p:cNvSpPr txBox="1"/>
          <p:nvPr/>
        </p:nvSpPr>
        <p:spPr>
          <a:xfrm>
            <a:off x="6258154" y="4267505"/>
            <a:ext cx="1010412" cy="143561"/>
          </a:xfrm>
          <a:prstGeom prst="rect">
            <a:avLst/>
          </a:prstGeom>
          <a:noFill/>
          <a:ln/>
        </p:spPr>
        <p:txBody>
          <a:bodyPr wrap="square" lIns="0" tIns="0" rIns="0" bIns="0" rtlCol="0" anchor="ctr"/>
          <a:lstStyle/>
          <a:p>
            <a:pPr algn="l" indent="0" marL="0">
              <a:buNone/>
            </a:pPr>
            <a:r>
              <a:rPr lang="en-US" sz="900" b="1" dirty="0">
                <a:solidFill>
                  <a:srgbClr val="1D4ED8"/>
                </a:solidFill>
                <a:latin typeface="Inter" pitchFamily="34" charset="0"/>
                <a:ea typeface="Inter" pitchFamily="34" charset="-122"/>
                <a:cs typeface="Inter" pitchFamily="34" charset="-120"/>
              </a:rPr>
              <a:t>技术选型决策框架</a:t>
            </a:r>
            <a:endParaRPr lang="en-US" sz="900" dirty="0"/>
          </a:p>
        </p:txBody>
      </p:sp>
      <p:sp>
        <p:nvSpPr>
          <p:cNvPr id="164" name="Text 161"/>
          <p:cNvSpPr txBox="1"/>
          <p:nvPr/>
        </p:nvSpPr>
        <p:spPr>
          <a:xfrm>
            <a:off x="6258154" y="4457700"/>
            <a:ext cx="896112" cy="143561"/>
          </a:xfrm>
          <a:prstGeom prst="rect">
            <a:avLst/>
          </a:prstGeom>
          <a:noFill/>
          <a:ln/>
        </p:spPr>
        <p:txBody>
          <a:bodyPr wrap="square" lIns="0" tIns="0" rIns="0" bIns="0" rtlCol="0" anchor="ctr"/>
          <a:lstStyle/>
          <a:p>
            <a:pPr algn="l" indent="0" marL="0">
              <a:buNone/>
            </a:pPr>
            <a:r>
              <a:rPr lang="en-US" sz="900" dirty="0">
                <a:solidFill>
                  <a:srgbClr val="1D4ED8"/>
                </a:solidFill>
                <a:latin typeface="Inter" pitchFamily="34" charset="0"/>
                <a:ea typeface="Inter" pitchFamily="34" charset="-122"/>
                <a:cs typeface="Inter" pitchFamily="34" charset="-120"/>
              </a:rPr>
              <a:t>企业级选择路径</a:t>
            </a:r>
            <a:endParaRPr lang="en-US" sz="900" dirty="0"/>
          </a:p>
        </p:txBody>
      </p:sp>
      <p:sp>
        <p:nvSpPr>
          <p:cNvPr id="165" name="Text 162"/>
          <p:cNvSpPr txBox="1"/>
          <p:nvPr/>
        </p:nvSpPr>
        <p:spPr>
          <a:xfrm>
            <a:off x="6409944" y="4647895"/>
            <a:ext cx="1562710" cy="295351"/>
          </a:xfrm>
          <a:prstGeom prst="rect">
            <a:avLst/>
          </a:prstGeom>
          <a:noFill/>
          <a:ln/>
        </p:spPr>
        <p:txBody>
          <a:bodyPr wrap="square" lIns="0" tIns="0" rIns="0" bIns="0" rtlCol="0" anchor="ctr"/>
          <a:lstStyle/>
          <a:p>
            <a:pPr algn="l" indent="0" marL="0">
              <a:buNone/>
            </a:pPr>
            <a:r>
              <a:rPr lang="en-US" sz="900" dirty="0">
                <a:solidFill>
                  <a:srgbClr val="374151"/>
                </a:solidFill>
                <a:latin typeface="Inter" pitchFamily="34" charset="0"/>
                <a:ea typeface="Inter" pitchFamily="34" charset="-122"/>
                <a:cs typeface="Inter" pitchFamily="34" charset="-120"/>
              </a:rPr>
              <a:t>商业模型 + 自研OS + 定制工具</a:t>
            </a:r>
            <a:endParaRPr lang="en-US" sz="900" dirty="0"/>
          </a:p>
        </p:txBody>
      </p:sp>
      <p:sp>
        <p:nvSpPr>
          <p:cNvPr id="166" name="Text 163"/>
          <p:cNvSpPr txBox="1"/>
          <p:nvPr/>
        </p:nvSpPr>
        <p:spPr>
          <a:xfrm>
            <a:off x="6409944" y="4953305"/>
            <a:ext cx="1562710" cy="295351"/>
          </a:xfrm>
          <a:prstGeom prst="rect">
            <a:avLst/>
          </a:prstGeom>
          <a:noFill/>
          <a:ln/>
        </p:spPr>
        <p:txBody>
          <a:bodyPr wrap="square" lIns="0" tIns="0" rIns="0" bIns="0" rtlCol="0" anchor="ctr"/>
          <a:lstStyle/>
          <a:p>
            <a:pPr algn="l" indent="0" marL="0">
              <a:buNone/>
            </a:pPr>
            <a:r>
              <a:rPr lang="en-US" sz="900" dirty="0">
                <a:solidFill>
                  <a:srgbClr val="374151"/>
                </a:solidFill>
                <a:latin typeface="Inter" pitchFamily="34" charset="0"/>
                <a:ea typeface="Inter" pitchFamily="34" charset="-122"/>
                <a:cs typeface="Inter" pitchFamily="34" charset="-120"/>
              </a:rPr>
              <a:t>侧重安全性、可靠性与SLA保障</a:t>
            </a:r>
            <a:endParaRPr lang="en-US" sz="900" dirty="0"/>
          </a:p>
        </p:txBody>
      </p:sp>
      <p:sp>
        <p:nvSpPr>
          <p:cNvPr id="167" name="Text 164"/>
          <p:cNvSpPr txBox="1"/>
          <p:nvPr/>
        </p:nvSpPr>
        <p:spPr>
          <a:xfrm>
            <a:off x="6409944" y="5257800"/>
            <a:ext cx="1353312" cy="143561"/>
          </a:xfrm>
          <a:prstGeom prst="rect">
            <a:avLst/>
          </a:prstGeom>
          <a:noFill/>
          <a:ln/>
        </p:spPr>
        <p:txBody>
          <a:bodyPr wrap="square" lIns="0" tIns="0" rIns="0" bIns="0" rtlCol="0" anchor="ctr"/>
          <a:lstStyle/>
          <a:p>
            <a:pPr algn="l" indent="0" marL="0">
              <a:buNone/>
            </a:pPr>
            <a:r>
              <a:rPr lang="en-US" sz="900" dirty="0">
                <a:solidFill>
                  <a:srgbClr val="374151"/>
                </a:solidFill>
                <a:latin typeface="Inter" pitchFamily="34" charset="0"/>
                <a:ea typeface="Inter" pitchFamily="34" charset="-122"/>
                <a:cs typeface="Inter" pitchFamily="34" charset="-120"/>
              </a:rPr>
              <a:t>垂直行业专用化集成方案</a:t>
            </a:r>
            <a:endParaRPr lang="en-US" sz="900" dirty="0"/>
          </a:p>
        </p:txBody>
      </p:sp>
      <p:sp>
        <p:nvSpPr>
          <p:cNvPr id="168" name="Text 165"/>
          <p:cNvSpPr txBox="1"/>
          <p:nvPr/>
        </p:nvSpPr>
        <p:spPr>
          <a:xfrm>
            <a:off x="8118043" y="4647895"/>
            <a:ext cx="1324051" cy="143561"/>
          </a:xfrm>
          <a:prstGeom prst="rect">
            <a:avLst/>
          </a:prstGeom>
          <a:noFill/>
          <a:ln/>
        </p:spPr>
        <p:txBody>
          <a:bodyPr wrap="square" lIns="0" tIns="0" rIns="0" bIns="0" rtlCol="0" anchor="ctr"/>
          <a:lstStyle/>
          <a:p>
            <a:pPr algn="l" indent="0" marL="0">
              <a:buNone/>
            </a:pPr>
            <a:r>
              <a:rPr lang="en-US" sz="900" dirty="0">
                <a:solidFill>
                  <a:srgbClr val="374151"/>
                </a:solidFill>
                <a:latin typeface="Inter" pitchFamily="34" charset="0"/>
                <a:ea typeface="Inter" pitchFamily="34" charset="-122"/>
                <a:cs typeface="Inter" pitchFamily="34" charset="-120"/>
              </a:rPr>
              <a:t>混合开源 + 商业API组合</a:t>
            </a:r>
            <a:endParaRPr lang="en-US" sz="900" dirty="0"/>
          </a:p>
        </p:txBody>
      </p:sp>
      <p:sp>
        <p:nvSpPr>
          <p:cNvPr id="169" name="Text 166"/>
          <p:cNvSpPr txBox="1"/>
          <p:nvPr/>
        </p:nvSpPr>
        <p:spPr>
          <a:xfrm>
            <a:off x="8118043" y="4800600"/>
            <a:ext cx="1467612" cy="295351"/>
          </a:xfrm>
          <a:prstGeom prst="rect">
            <a:avLst/>
          </a:prstGeom>
          <a:noFill/>
          <a:ln/>
        </p:spPr>
        <p:txBody>
          <a:bodyPr wrap="square" lIns="0" tIns="0" rIns="0" bIns="0" rtlCol="0" anchor="ctr"/>
          <a:lstStyle/>
          <a:p>
            <a:pPr algn="l" indent="0" marL="0">
              <a:buNone/>
            </a:pPr>
            <a:r>
              <a:rPr lang="en-US" sz="900" dirty="0">
                <a:solidFill>
                  <a:srgbClr val="374151"/>
                </a:solidFill>
                <a:latin typeface="Inter" pitchFamily="34" charset="0"/>
                <a:ea typeface="Inter" pitchFamily="34" charset="-122"/>
                <a:cs typeface="Inter" pitchFamily="34" charset="-120"/>
              </a:rPr>
              <a:t>侧重灵活度、成本控制与创新</a:t>
            </a:r>
            <a:endParaRPr lang="en-US" sz="900" dirty="0"/>
          </a:p>
        </p:txBody>
      </p:sp>
      <p:sp>
        <p:nvSpPr>
          <p:cNvPr id="170" name="Text 167"/>
          <p:cNvSpPr txBox="1"/>
          <p:nvPr/>
        </p:nvSpPr>
        <p:spPr>
          <a:xfrm>
            <a:off x="8118043" y="5105095"/>
            <a:ext cx="1467612" cy="143561"/>
          </a:xfrm>
          <a:prstGeom prst="rect">
            <a:avLst/>
          </a:prstGeom>
          <a:noFill/>
          <a:ln/>
        </p:spPr>
        <p:txBody>
          <a:bodyPr wrap="square" lIns="0" tIns="0" rIns="0" bIns="0" rtlCol="0" anchor="ctr"/>
          <a:lstStyle/>
          <a:p>
            <a:pPr algn="l" indent="0" marL="0">
              <a:buNone/>
            </a:pPr>
            <a:r>
              <a:rPr lang="en-US" sz="900" dirty="0">
                <a:solidFill>
                  <a:srgbClr val="374151"/>
                </a:solidFill>
                <a:latin typeface="Inter" pitchFamily="34" charset="0"/>
                <a:ea typeface="Inter" pitchFamily="34" charset="-122"/>
                <a:cs typeface="Inter" pitchFamily="34" charset="-120"/>
              </a:rPr>
              <a:t>模块化架构与快速迭代能力</a:t>
            </a:r>
            <a:endParaRPr lang="en-US" sz="900" dirty="0"/>
          </a:p>
        </p:txBody>
      </p:sp>
      <p:sp>
        <p:nvSpPr>
          <p:cNvPr id="171" name="Text 168"/>
          <p:cNvSpPr txBox="1"/>
          <p:nvPr/>
        </p:nvSpPr>
        <p:spPr>
          <a:xfrm>
            <a:off x="9826142" y="4647895"/>
            <a:ext cx="1257300" cy="143561"/>
          </a:xfrm>
          <a:prstGeom prst="rect">
            <a:avLst/>
          </a:prstGeom>
          <a:noFill/>
          <a:ln/>
        </p:spPr>
        <p:txBody>
          <a:bodyPr wrap="square" lIns="0" tIns="0" rIns="0" bIns="0" rtlCol="0" anchor="ctr"/>
          <a:lstStyle/>
          <a:p>
            <a:pPr algn="l" indent="0" marL="0">
              <a:buNone/>
            </a:pPr>
            <a:r>
              <a:rPr lang="en-US" sz="900" dirty="0">
                <a:solidFill>
                  <a:srgbClr val="374151"/>
                </a:solidFill>
                <a:latin typeface="Inter" pitchFamily="34" charset="0"/>
                <a:ea typeface="Inter" pitchFamily="34" charset="-122"/>
                <a:cs typeface="Inter" pitchFamily="34" charset="-120"/>
              </a:rPr>
              <a:t>全开源堆栈 + 本地部署</a:t>
            </a:r>
            <a:endParaRPr lang="en-US" sz="900" dirty="0"/>
          </a:p>
        </p:txBody>
      </p:sp>
      <p:sp>
        <p:nvSpPr>
          <p:cNvPr id="172" name="Text 169"/>
          <p:cNvSpPr txBox="1"/>
          <p:nvPr/>
        </p:nvSpPr>
        <p:spPr>
          <a:xfrm>
            <a:off x="9826142" y="4800600"/>
            <a:ext cx="1353312" cy="143561"/>
          </a:xfrm>
          <a:prstGeom prst="rect">
            <a:avLst/>
          </a:prstGeom>
          <a:noFill/>
          <a:ln/>
        </p:spPr>
        <p:txBody>
          <a:bodyPr wrap="square" lIns="0" tIns="0" rIns="0" bIns="0" rtlCol="0" anchor="ctr"/>
          <a:lstStyle/>
          <a:p>
            <a:pPr algn="l" indent="0" marL="0">
              <a:buNone/>
            </a:pPr>
            <a:r>
              <a:rPr lang="en-US" sz="900" dirty="0">
                <a:solidFill>
                  <a:srgbClr val="374151"/>
                </a:solidFill>
                <a:latin typeface="Inter" pitchFamily="34" charset="0"/>
                <a:ea typeface="Inter" pitchFamily="34" charset="-122"/>
                <a:cs typeface="Inter" pitchFamily="34" charset="-120"/>
              </a:rPr>
              <a:t>侧重自主可控与深度定制</a:t>
            </a:r>
            <a:endParaRPr lang="en-US" sz="900" dirty="0"/>
          </a:p>
        </p:txBody>
      </p:sp>
      <p:sp>
        <p:nvSpPr>
          <p:cNvPr id="173" name="Text 170"/>
          <p:cNvSpPr txBox="1"/>
          <p:nvPr/>
        </p:nvSpPr>
        <p:spPr>
          <a:xfrm>
            <a:off x="9826142" y="4953305"/>
            <a:ext cx="1467612" cy="143561"/>
          </a:xfrm>
          <a:prstGeom prst="rect">
            <a:avLst/>
          </a:prstGeom>
          <a:noFill/>
          <a:ln/>
        </p:spPr>
        <p:txBody>
          <a:bodyPr wrap="square" lIns="0" tIns="0" rIns="0" bIns="0" rtlCol="0" anchor="ctr"/>
          <a:lstStyle/>
          <a:p>
            <a:pPr algn="l" indent="0" marL="0">
              <a:buNone/>
            </a:pPr>
            <a:r>
              <a:rPr lang="en-US" sz="900" dirty="0">
                <a:solidFill>
                  <a:srgbClr val="374151"/>
                </a:solidFill>
                <a:latin typeface="Inter" pitchFamily="34" charset="0"/>
                <a:ea typeface="Inter" pitchFamily="34" charset="-122"/>
                <a:cs typeface="Inter" pitchFamily="34" charset="-120"/>
              </a:rPr>
              <a:t>无厂商锁定的长期演进能力</a:t>
            </a:r>
            <a:endParaRPr lang="en-US" sz="900" dirty="0"/>
          </a:p>
        </p:txBody>
      </p:sp>
      <p:sp>
        <p:nvSpPr>
          <p:cNvPr id="174" name="Text 171"/>
          <p:cNvSpPr txBox="1"/>
          <p:nvPr/>
        </p:nvSpPr>
        <p:spPr>
          <a:xfrm>
            <a:off x="7966253" y="4457700"/>
            <a:ext cx="896112" cy="143561"/>
          </a:xfrm>
          <a:prstGeom prst="rect">
            <a:avLst/>
          </a:prstGeom>
          <a:noFill/>
          <a:ln/>
        </p:spPr>
        <p:txBody>
          <a:bodyPr wrap="square" lIns="0" tIns="0" rIns="0" bIns="0" rtlCol="0" anchor="ctr"/>
          <a:lstStyle/>
          <a:p>
            <a:pPr algn="l" indent="0" marL="0">
              <a:buNone/>
            </a:pPr>
            <a:r>
              <a:rPr lang="en-US" sz="900" dirty="0">
                <a:solidFill>
                  <a:srgbClr val="047857"/>
                </a:solidFill>
                <a:latin typeface="Inter" pitchFamily="34" charset="0"/>
                <a:ea typeface="Inter" pitchFamily="34" charset="-122"/>
                <a:cs typeface="Inter" pitchFamily="34" charset="-120"/>
              </a:rPr>
              <a:t>创业级选择路径</a:t>
            </a:r>
            <a:endParaRPr lang="en-US" sz="900" dirty="0"/>
          </a:p>
        </p:txBody>
      </p:sp>
      <p:sp>
        <p:nvSpPr>
          <p:cNvPr id="175" name="Text 172"/>
          <p:cNvSpPr txBox="1"/>
          <p:nvPr/>
        </p:nvSpPr>
        <p:spPr>
          <a:xfrm>
            <a:off x="9674352" y="4457700"/>
            <a:ext cx="896112" cy="143561"/>
          </a:xfrm>
          <a:prstGeom prst="rect">
            <a:avLst/>
          </a:prstGeom>
          <a:noFill/>
          <a:ln/>
        </p:spPr>
        <p:txBody>
          <a:bodyPr wrap="square" lIns="0" tIns="0" rIns="0" bIns="0" rtlCol="0" anchor="ctr"/>
          <a:lstStyle/>
          <a:p>
            <a:pPr algn="l" indent="0" marL="0">
              <a:buNone/>
            </a:pPr>
            <a:r>
              <a:rPr lang="en-US" sz="900" dirty="0">
                <a:solidFill>
                  <a:srgbClr val="374151"/>
                </a:solidFill>
                <a:latin typeface="Inter" pitchFamily="34" charset="0"/>
                <a:ea typeface="Inter" pitchFamily="34" charset="-122"/>
                <a:cs typeface="Inter" pitchFamily="34" charset="-120"/>
              </a:rPr>
              <a:t>研究级选择路径</a:t>
            </a:r>
            <a:endParaRPr lang="en-US" sz="900" dirty="0"/>
          </a:p>
        </p:txBody>
      </p:sp>
      <p:sp>
        <p:nvSpPr>
          <p:cNvPr id="176" name="Shape 173"/>
          <p:cNvSpPr/>
          <p:nvPr/>
        </p:nvSpPr>
        <p:spPr>
          <a:xfrm>
            <a:off x="1429207" y="1714500"/>
            <a:ext cx="57607" cy="57607"/>
          </a:xfrm>
          <a:prstGeom prst="ellipse">
            <a:avLst/>
          </a:prstGeom>
          <a:solidFill>
            <a:srgbClr val="3B82F6"/>
          </a:solidFill>
          <a:ln/>
        </p:spPr>
      </p:sp>
      <p:sp>
        <p:nvSpPr>
          <p:cNvPr id="177" name="Shape 174"/>
          <p:cNvSpPr/>
          <p:nvPr/>
        </p:nvSpPr>
        <p:spPr>
          <a:xfrm>
            <a:off x="1904695" y="2095805"/>
            <a:ext cx="57607" cy="57607"/>
          </a:xfrm>
          <a:prstGeom prst="ellipse">
            <a:avLst/>
          </a:prstGeom>
          <a:solidFill>
            <a:srgbClr val="3B82F6"/>
          </a:solidFill>
          <a:ln/>
        </p:spPr>
      </p:sp>
      <p:sp>
        <p:nvSpPr>
          <p:cNvPr id="178" name="Shape 175"/>
          <p:cNvSpPr/>
          <p:nvPr/>
        </p:nvSpPr>
        <p:spPr>
          <a:xfrm>
            <a:off x="1333195" y="2476195"/>
            <a:ext cx="57607" cy="57607"/>
          </a:xfrm>
          <a:prstGeom prst="ellipse">
            <a:avLst/>
          </a:prstGeom>
          <a:solidFill>
            <a:srgbClr val="3B82F6"/>
          </a:solidFill>
          <a:ln/>
        </p:spPr>
      </p:sp>
      <p:sp>
        <p:nvSpPr>
          <p:cNvPr id="179" name="Shape 176"/>
          <p:cNvSpPr/>
          <p:nvPr/>
        </p:nvSpPr>
        <p:spPr>
          <a:xfrm>
            <a:off x="1444752" y="1861718"/>
            <a:ext cx="476402" cy="9144"/>
          </a:xfrm>
          <a:prstGeom prst="rect">
            <a:avLst/>
          </a:prstGeom>
          <a:solidFill>
            <a:srgbClr val="3B82F6">
              <a:alpha val="20000"/>
            </a:srgbClr>
          </a:solidFill>
          <a:ln/>
        </p:spPr>
      </p:sp>
      <p:sp>
        <p:nvSpPr>
          <p:cNvPr id="180" name="Shape 177"/>
          <p:cNvSpPr/>
          <p:nvPr/>
        </p:nvSpPr>
        <p:spPr>
          <a:xfrm>
            <a:off x="1837944" y="1940357"/>
            <a:ext cx="571500" cy="9144"/>
          </a:xfrm>
          <a:prstGeom prst="rect">
            <a:avLst/>
          </a:prstGeom>
          <a:solidFill>
            <a:srgbClr val="3B82F6">
              <a:alpha val="20000"/>
            </a:srgbClr>
          </a:solidFill>
          <a:ln/>
        </p:spPr>
      </p:sp>
      <p:sp>
        <p:nvSpPr>
          <p:cNvPr id="181" name="Text 178"/>
          <p:cNvSpPr txBox="1"/>
          <p:nvPr/>
        </p:nvSpPr>
        <p:spPr>
          <a:xfrm>
            <a:off x="761695" y="390449"/>
            <a:ext cx="3829507" cy="277063"/>
          </a:xfrm>
          <a:prstGeom prst="rect">
            <a:avLst/>
          </a:prstGeom>
          <a:noFill/>
          <a:ln/>
        </p:spPr>
        <p:txBody>
          <a:bodyPr wrap="square" lIns="0" tIns="0" rIns="0" bIns="0" rtlCol="0" anchor="ctr"/>
          <a:lstStyle/>
          <a:p>
            <a:pPr algn="l" indent="0" marL="0">
              <a:buNone/>
            </a:pPr>
            <a:r>
              <a:rPr lang="en-US" sz="1800" b="1" dirty="0">
                <a:solidFill>
                  <a:srgbClr val="1E40AF"/>
                </a:solidFill>
                <a:latin typeface="Inter" pitchFamily="34" charset="0"/>
                <a:ea typeface="Inter" pitchFamily="34" charset="-122"/>
                <a:cs typeface="Inter" pitchFamily="34" charset="-120"/>
              </a:rPr>
              <a:t>技术选型：核心模块的供应商与工具</a:t>
            </a:r>
            <a:endParaRPr lang="en-US" sz="18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2191695" cy="6858000"/>
          </a:xfrm>
          <a:prstGeom prst="rect">
            <a:avLst/>
          </a:prstGeom>
          <a:solidFill>
            <a:srgbClr val="F9FAFB"/>
          </a:solidFill>
          <a:ln/>
        </p:spPr>
      </p:sp>
      <p:pic>
        <p:nvPicPr>
          <p:cNvPr id="3" name="Image 0" descr="preencoded.png">    </p:cNvPr>
          <p:cNvPicPr>
            <a:picLocks noChangeAspect="1"/>
          </p:cNvPicPr>
          <p:nvPr/>
        </p:nvPicPr>
        <p:blipFill>
          <a:blip r:embed="rId1">
            <a:alphaModFix amt="8000"/>
          </a:blip>
          <a:srcRect l="0" r="0" t="0" b="0"/>
          <a:stretch/>
        </p:blipFill>
        <p:spPr>
          <a:xfrm>
            <a:off x="9715500" y="476402"/>
            <a:ext cx="1714500" cy="1714500"/>
          </a:xfrm>
          <a:prstGeom prst="rect">
            <a:avLst/>
          </a:prstGeom>
        </p:spPr>
      </p:pic>
      <p:pic>
        <p:nvPicPr>
          <p:cNvPr id="4" name="Image 1" descr="preencoded.png">    </p:cNvPr>
          <p:cNvPicPr>
            <a:picLocks noChangeAspect="1"/>
          </p:cNvPicPr>
          <p:nvPr/>
        </p:nvPicPr>
        <p:blipFill>
          <a:blip r:embed="rId2">
            <a:alphaModFix amt="5000"/>
          </a:blip>
          <a:srcRect l="-87" r="-87" t="0" b="0"/>
          <a:stretch/>
        </p:blipFill>
        <p:spPr>
          <a:xfrm>
            <a:off x="952805" y="4190695"/>
            <a:ext cx="2361895" cy="2095805"/>
          </a:xfrm>
          <a:prstGeom prst="rect">
            <a:avLst/>
          </a:prstGeom>
        </p:spPr>
      </p:pic>
      <p:sp>
        <p:nvSpPr>
          <p:cNvPr id="5" name="Shape 1"/>
          <p:cNvSpPr/>
          <p:nvPr/>
        </p:nvSpPr>
        <p:spPr>
          <a:xfrm>
            <a:off x="1067105" y="1295705"/>
            <a:ext cx="571500" cy="28346"/>
          </a:xfrm>
          <a:prstGeom prst="rect">
            <a:avLst/>
          </a:prstGeom>
          <a:solidFill>
            <a:srgbClr val="2563EB"/>
          </a:solidFill>
          <a:ln/>
        </p:spPr>
      </p:sp>
      <p:sp>
        <p:nvSpPr>
          <p:cNvPr id="6" name="Text 2"/>
          <p:cNvSpPr txBox="1"/>
          <p:nvPr/>
        </p:nvSpPr>
        <p:spPr>
          <a:xfrm>
            <a:off x="1067105" y="743407"/>
            <a:ext cx="3372307" cy="419710"/>
          </a:xfrm>
          <a:prstGeom prst="rect">
            <a:avLst/>
          </a:prstGeom>
          <a:noFill/>
          <a:ln/>
        </p:spPr>
        <p:txBody>
          <a:bodyPr wrap="square" lIns="0" tIns="0" rIns="0" bIns="0" rtlCol="0" anchor="ctr"/>
          <a:lstStyle/>
          <a:p>
            <a:pPr algn="l" indent="0" marL="0">
              <a:buNone/>
            </a:pPr>
            <a:r>
              <a:rPr lang="en-US" sz="2700" b="1" dirty="0">
                <a:solidFill>
                  <a:srgbClr val="1E40AF"/>
                </a:solidFill>
                <a:latin typeface="Inter" pitchFamily="34" charset="0"/>
                <a:ea typeface="Inter" pitchFamily="34" charset="-122"/>
                <a:cs typeface="Inter" pitchFamily="34" charset="-120"/>
              </a:rPr>
              <a:t>Agentic AI基础设施</a:t>
            </a:r>
            <a:endParaRPr lang="en-US" sz="2700" dirty="0"/>
          </a:p>
        </p:txBody>
      </p:sp>
      <p:sp>
        <p:nvSpPr>
          <p:cNvPr id="7" name="Shape 3"/>
          <p:cNvSpPr/>
          <p:nvPr/>
        </p:nvSpPr>
        <p:spPr>
          <a:xfrm>
            <a:off x="1067105" y="1781251"/>
            <a:ext cx="4934102" cy="990295"/>
          </a:xfrm>
          <a:prstGeom prst="roundRect">
            <a:avLst>
              <a:gd name="adj" fmla="val 7103"/>
            </a:avLst>
          </a:prstGeom>
          <a:solidFill>
            <a:srgbClr val="FFFFFF"/>
          </a:solidFill>
          <a:ln w="12700">
            <a:solidFill>
              <a:srgbClr val="E5E7EB"/>
            </a:solidFill>
            <a:prstDash val="solid"/>
          </a:ln>
          <a:effectLst>
            <a:outerShdw sx="100000" sy="100000" kx="0" ky="0" algn="bl" rotWithShape="0" blurRad="63500" dist="38100" dir="5400000">
              <a:srgbClr val="000000">
                <a:alpha val="10000"/>
              </a:srgbClr>
            </a:outerShdw>
          </a:effectLst>
        </p:spPr>
      </p:sp>
      <p:sp>
        <p:nvSpPr>
          <p:cNvPr id="8" name="Shape 4"/>
          <p:cNvSpPr/>
          <p:nvPr/>
        </p:nvSpPr>
        <p:spPr>
          <a:xfrm>
            <a:off x="1067105" y="4143146"/>
            <a:ext cx="4934102" cy="990295"/>
          </a:xfrm>
          <a:prstGeom prst="roundRect">
            <a:avLst>
              <a:gd name="adj" fmla="val 7103"/>
            </a:avLst>
          </a:prstGeom>
          <a:solidFill>
            <a:srgbClr val="FFFFFF"/>
          </a:solidFill>
          <a:ln w="12700">
            <a:solidFill>
              <a:srgbClr val="E5E7EB"/>
            </a:solidFill>
            <a:prstDash val="solid"/>
          </a:ln>
          <a:effectLst>
            <a:outerShdw sx="100000" sy="100000" kx="0" ky="0" algn="bl" rotWithShape="0" blurRad="63500" dist="38100" dir="5400000">
              <a:srgbClr val="000000">
                <a:alpha val="10000"/>
              </a:srgbClr>
            </a:outerShdw>
          </a:effectLst>
        </p:spPr>
      </p:sp>
      <p:sp>
        <p:nvSpPr>
          <p:cNvPr id="9" name="Shape 5"/>
          <p:cNvSpPr/>
          <p:nvPr/>
        </p:nvSpPr>
        <p:spPr>
          <a:xfrm>
            <a:off x="6191402" y="4143146"/>
            <a:ext cx="4934102" cy="990295"/>
          </a:xfrm>
          <a:prstGeom prst="roundRect">
            <a:avLst>
              <a:gd name="adj" fmla="val 7103"/>
            </a:avLst>
          </a:prstGeom>
          <a:solidFill>
            <a:srgbClr val="FFFFFF"/>
          </a:solidFill>
          <a:ln w="12700">
            <a:solidFill>
              <a:srgbClr val="E5E7EB"/>
            </a:solidFill>
            <a:prstDash val="solid"/>
          </a:ln>
          <a:effectLst>
            <a:outerShdw sx="100000" sy="100000" kx="0" ky="0" algn="bl" rotWithShape="0" blurRad="63500" dist="38100" dir="5400000">
              <a:srgbClr val="000000">
                <a:alpha val="10000"/>
              </a:srgbClr>
            </a:outerShdw>
          </a:effectLst>
        </p:spPr>
      </p:sp>
      <p:sp>
        <p:nvSpPr>
          <p:cNvPr id="10" name="Shape 6"/>
          <p:cNvSpPr/>
          <p:nvPr/>
        </p:nvSpPr>
        <p:spPr>
          <a:xfrm>
            <a:off x="1190549" y="1904695"/>
            <a:ext cx="267005" cy="267005"/>
          </a:xfrm>
          <a:prstGeom prst="ellipse">
            <a:avLst/>
          </a:prstGeom>
          <a:solidFill>
            <a:srgbClr val="2563EB"/>
          </a:solidFill>
          <a:ln/>
        </p:spPr>
      </p:sp>
      <p:sp>
        <p:nvSpPr>
          <p:cNvPr id="11" name="Shape 7"/>
          <p:cNvSpPr/>
          <p:nvPr/>
        </p:nvSpPr>
        <p:spPr>
          <a:xfrm>
            <a:off x="6314846" y="4267505"/>
            <a:ext cx="267005" cy="267005"/>
          </a:xfrm>
          <a:prstGeom prst="ellipse">
            <a:avLst/>
          </a:prstGeom>
          <a:solidFill>
            <a:srgbClr val="2563EB"/>
          </a:solidFill>
          <a:ln/>
        </p:spPr>
      </p:sp>
      <p:sp>
        <p:nvSpPr>
          <p:cNvPr id="12" name="Text 8"/>
          <p:cNvSpPr txBox="1"/>
          <p:nvPr/>
        </p:nvSpPr>
        <p:spPr>
          <a:xfrm>
            <a:off x="1292047" y="1923898"/>
            <a:ext cx="181051" cy="228600"/>
          </a:xfrm>
          <a:prstGeom prst="rect">
            <a:avLst/>
          </a:prstGeom>
          <a:noFill/>
          <a:ln/>
        </p:spPr>
        <p:txBody>
          <a:bodyPr wrap="square" lIns="0" tIns="0" rIns="0" bIns="0" rtlCol="0" anchor="ctr"/>
          <a:lstStyle/>
          <a:p>
            <a:pPr algn="l" indent="0" marL="0">
              <a:buNone/>
            </a:pPr>
            <a:r>
              <a:rPr lang="en-US" sz="1200" b="1" dirty="0">
                <a:solidFill>
                  <a:srgbClr val="FFFFFF"/>
                </a:solidFill>
                <a:latin typeface="Inter" pitchFamily="34" charset="0"/>
                <a:ea typeface="Inter" pitchFamily="34" charset="-122"/>
                <a:cs typeface="Inter" pitchFamily="34" charset="-120"/>
              </a:rPr>
              <a:t>1</a:t>
            </a:r>
            <a:endParaRPr lang="en-US" sz="1200" dirty="0"/>
          </a:p>
        </p:txBody>
      </p:sp>
      <p:sp>
        <p:nvSpPr>
          <p:cNvPr id="13" name="Shape 9"/>
          <p:cNvSpPr/>
          <p:nvPr/>
        </p:nvSpPr>
        <p:spPr>
          <a:xfrm>
            <a:off x="1266444" y="1981505"/>
            <a:ext cx="533095" cy="533095"/>
          </a:xfrm>
          <a:prstGeom prst="ellipse">
            <a:avLst/>
          </a:prstGeom>
          <a:solidFill>
            <a:srgbClr val="EFF6FF"/>
          </a:solidFill>
          <a:ln/>
        </p:spPr>
      </p:sp>
      <p:pic>
        <p:nvPicPr>
          <p:cNvPr id="14" name="Image 2" descr="preencoded.png">    </p:cNvPr>
          <p:cNvPicPr>
            <a:picLocks noChangeAspect="1"/>
          </p:cNvPicPr>
          <p:nvPr/>
        </p:nvPicPr>
        <p:blipFill>
          <a:blip r:embed="rId3"/>
          <a:srcRect l="0" r="0" t="0" b="0"/>
          <a:stretch/>
        </p:blipFill>
        <p:spPr>
          <a:xfrm>
            <a:off x="1410005" y="2124151"/>
            <a:ext cx="247802" cy="247802"/>
          </a:xfrm>
          <a:prstGeom prst="rect">
            <a:avLst/>
          </a:prstGeom>
        </p:spPr>
      </p:pic>
      <p:sp>
        <p:nvSpPr>
          <p:cNvPr id="15" name="Shape 10"/>
          <p:cNvSpPr/>
          <p:nvPr/>
        </p:nvSpPr>
        <p:spPr>
          <a:xfrm>
            <a:off x="6191402" y="1781251"/>
            <a:ext cx="4934102" cy="990295"/>
          </a:xfrm>
          <a:prstGeom prst="roundRect">
            <a:avLst>
              <a:gd name="adj" fmla="val 7103"/>
            </a:avLst>
          </a:prstGeom>
          <a:solidFill>
            <a:srgbClr val="FFFFFF"/>
          </a:solidFill>
          <a:ln w="12700">
            <a:solidFill>
              <a:srgbClr val="E5E7EB"/>
            </a:solidFill>
            <a:prstDash val="solid"/>
          </a:ln>
          <a:effectLst>
            <a:outerShdw sx="100000" sy="100000" kx="0" ky="0" algn="bl" rotWithShape="0" blurRad="63500" dist="38100" dir="5400000">
              <a:srgbClr val="000000">
                <a:alpha val="10000"/>
              </a:srgbClr>
            </a:outerShdw>
          </a:effectLst>
        </p:spPr>
      </p:sp>
      <p:sp>
        <p:nvSpPr>
          <p:cNvPr id="16" name="Shape 11"/>
          <p:cNvSpPr/>
          <p:nvPr/>
        </p:nvSpPr>
        <p:spPr>
          <a:xfrm>
            <a:off x="1067105" y="2962656"/>
            <a:ext cx="4934102" cy="990295"/>
          </a:xfrm>
          <a:prstGeom prst="roundRect">
            <a:avLst>
              <a:gd name="adj" fmla="val 7103"/>
            </a:avLst>
          </a:prstGeom>
          <a:solidFill>
            <a:srgbClr val="FFFFFF"/>
          </a:solidFill>
          <a:ln w="12700">
            <a:solidFill>
              <a:srgbClr val="E5E7EB"/>
            </a:solidFill>
            <a:prstDash val="solid"/>
          </a:ln>
          <a:effectLst>
            <a:outerShdw sx="100000" sy="100000" kx="0" ky="0" algn="bl" rotWithShape="0" blurRad="63500" dist="38100" dir="5400000">
              <a:srgbClr val="000000">
                <a:alpha val="10000"/>
              </a:srgbClr>
            </a:outerShdw>
          </a:effectLst>
        </p:spPr>
      </p:sp>
      <p:sp>
        <p:nvSpPr>
          <p:cNvPr id="17" name="Shape 12"/>
          <p:cNvSpPr/>
          <p:nvPr/>
        </p:nvSpPr>
        <p:spPr>
          <a:xfrm>
            <a:off x="6191402" y="2962656"/>
            <a:ext cx="4934102" cy="990295"/>
          </a:xfrm>
          <a:prstGeom prst="roundRect">
            <a:avLst>
              <a:gd name="adj" fmla="val 7103"/>
            </a:avLst>
          </a:prstGeom>
          <a:solidFill>
            <a:srgbClr val="FFFFFF"/>
          </a:solidFill>
          <a:ln w="12700">
            <a:solidFill>
              <a:srgbClr val="E5E7EB"/>
            </a:solidFill>
            <a:prstDash val="solid"/>
          </a:ln>
          <a:effectLst>
            <a:outerShdw sx="100000" sy="100000" kx="0" ky="0" algn="bl" rotWithShape="0" blurRad="63500" dist="38100" dir="5400000">
              <a:srgbClr val="000000">
                <a:alpha val="10000"/>
              </a:srgbClr>
            </a:outerShdw>
          </a:effectLst>
        </p:spPr>
      </p:sp>
      <p:sp>
        <p:nvSpPr>
          <p:cNvPr id="18" name="Shape 13"/>
          <p:cNvSpPr/>
          <p:nvPr/>
        </p:nvSpPr>
        <p:spPr>
          <a:xfrm>
            <a:off x="6314846" y="1904695"/>
            <a:ext cx="267005" cy="267005"/>
          </a:xfrm>
          <a:prstGeom prst="ellipse">
            <a:avLst/>
          </a:prstGeom>
          <a:solidFill>
            <a:srgbClr val="2563EB"/>
          </a:solidFill>
          <a:ln/>
        </p:spPr>
      </p:sp>
      <p:sp>
        <p:nvSpPr>
          <p:cNvPr id="19" name="Shape 14"/>
          <p:cNvSpPr/>
          <p:nvPr/>
        </p:nvSpPr>
        <p:spPr>
          <a:xfrm>
            <a:off x="1190549" y="3086100"/>
            <a:ext cx="267005" cy="267005"/>
          </a:xfrm>
          <a:prstGeom prst="ellipse">
            <a:avLst/>
          </a:prstGeom>
          <a:solidFill>
            <a:srgbClr val="2563EB"/>
          </a:solidFill>
          <a:ln/>
        </p:spPr>
      </p:sp>
      <p:sp>
        <p:nvSpPr>
          <p:cNvPr id="20" name="Shape 15"/>
          <p:cNvSpPr/>
          <p:nvPr/>
        </p:nvSpPr>
        <p:spPr>
          <a:xfrm>
            <a:off x="6314846" y="3086100"/>
            <a:ext cx="267005" cy="267005"/>
          </a:xfrm>
          <a:prstGeom prst="ellipse">
            <a:avLst/>
          </a:prstGeom>
          <a:solidFill>
            <a:srgbClr val="2563EB"/>
          </a:solidFill>
          <a:ln/>
        </p:spPr>
      </p:sp>
      <p:sp>
        <p:nvSpPr>
          <p:cNvPr id="21" name="Shape 16"/>
          <p:cNvSpPr/>
          <p:nvPr/>
        </p:nvSpPr>
        <p:spPr>
          <a:xfrm>
            <a:off x="1190549" y="4267505"/>
            <a:ext cx="267005" cy="267005"/>
          </a:xfrm>
          <a:prstGeom prst="ellipse">
            <a:avLst/>
          </a:prstGeom>
          <a:solidFill>
            <a:srgbClr val="2563EB"/>
          </a:solidFill>
          <a:ln/>
        </p:spPr>
      </p:sp>
      <p:sp>
        <p:nvSpPr>
          <p:cNvPr id="22" name="Text 17"/>
          <p:cNvSpPr txBox="1"/>
          <p:nvPr/>
        </p:nvSpPr>
        <p:spPr>
          <a:xfrm>
            <a:off x="6400800" y="1923898"/>
            <a:ext cx="210312" cy="228600"/>
          </a:xfrm>
          <a:prstGeom prst="rect">
            <a:avLst/>
          </a:prstGeom>
          <a:noFill/>
          <a:ln/>
        </p:spPr>
        <p:txBody>
          <a:bodyPr wrap="square" lIns="0" tIns="0" rIns="0" bIns="0" rtlCol="0" anchor="ctr"/>
          <a:lstStyle/>
          <a:p>
            <a:pPr algn="l" indent="0" marL="0">
              <a:buNone/>
            </a:pPr>
            <a:r>
              <a:rPr lang="en-US" sz="1200" b="1" dirty="0">
                <a:solidFill>
                  <a:srgbClr val="FFFFFF"/>
                </a:solidFill>
                <a:latin typeface="Inter" pitchFamily="34" charset="0"/>
                <a:ea typeface="Inter" pitchFamily="34" charset="-122"/>
                <a:cs typeface="Inter" pitchFamily="34" charset="-120"/>
              </a:rPr>
              <a:t>2</a:t>
            </a:r>
            <a:endParaRPr lang="en-US" sz="1200" dirty="0"/>
          </a:p>
        </p:txBody>
      </p:sp>
      <p:sp>
        <p:nvSpPr>
          <p:cNvPr id="23" name="Text 18"/>
          <p:cNvSpPr txBox="1"/>
          <p:nvPr/>
        </p:nvSpPr>
        <p:spPr>
          <a:xfrm>
            <a:off x="1275588" y="3105302"/>
            <a:ext cx="219456" cy="228600"/>
          </a:xfrm>
          <a:prstGeom prst="rect">
            <a:avLst/>
          </a:prstGeom>
          <a:noFill/>
          <a:ln/>
        </p:spPr>
        <p:txBody>
          <a:bodyPr wrap="square" lIns="0" tIns="0" rIns="0" bIns="0" rtlCol="0" anchor="ctr"/>
          <a:lstStyle/>
          <a:p>
            <a:pPr algn="l" indent="0" marL="0">
              <a:buNone/>
            </a:pPr>
            <a:r>
              <a:rPr lang="en-US" sz="1200" b="1" dirty="0">
                <a:solidFill>
                  <a:srgbClr val="FFFFFF"/>
                </a:solidFill>
                <a:latin typeface="Inter" pitchFamily="34" charset="0"/>
                <a:ea typeface="Inter" pitchFamily="34" charset="-122"/>
                <a:cs typeface="Inter" pitchFamily="34" charset="-120"/>
              </a:rPr>
              <a:t>3</a:t>
            </a:r>
            <a:endParaRPr lang="en-US" sz="1200" dirty="0"/>
          </a:p>
        </p:txBody>
      </p:sp>
      <p:sp>
        <p:nvSpPr>
          <p:cNvPr id="24" name="Text 19"/>
          <p:cNvSpPr txBox="1"/>
          <p:nvPr/>
        </p:nvSpPr>
        <p:spPr>
          <a:xfrm>
            <a:off x="6398057" y="3105302"/>
            <a:ext cx="219456" cy="228600"/>
          </a:xfrm>
          <a:prstGeom prst="rect">
            <a:avLst/>
          </a:prstGeom>
          <a:noFill/>
          <a:ln/>
        </p:spPr>
        <p:txBody>
          <a:bodyPr wrap="square" lIns="0" tIns="0" rIns="0" bIns="0" rtlCol="0" anchor="ctr"/>
          <a:lstStyle/>
          <a:p>
            <a:pPr algn="l" indent="0" marL="0">
              <a:buNone/>
            </a:pPr>
            <a:r>
              <a:rPr lang="en-US" sz="1200" b="1" dirty="0">
                <a:solidFill>
                  <a:srgbClr val="FFFFFF"/>
                </a:solidFill>
                <a:latin typeface="Inter" pitchFamily="34" charset="0"/>
                <a:ea typeface="Inter" pitchFamily="34" charset="-122"/>
                <a:cs typeface="Inter" pitchFamily="34" charset="-120"/>
              </a:rPr>
              <a:t>4</a:t>
            </a:r>
            <a:endParaRPr lang="en-US" sz="1200" dirty="0"/>
          </a:p>
        </p:txBody>
      </p:sp>
      <p:sp>
        <p:nvSpPr>
          <p:cNvPr id="25" name="Text 20"/>
          <p:cNvSpPr txBox="1"/>
          <p:nvPr/>
        </p:nvSpPr>
        <p:spPr>
          <a:xfrm>
            <a:off x="1277417" y="4286707"/>
            <a:ext cx="210312" cy="228600"/>
          </a:xfrm>
          <a:prstGeom prst="rect">
            <a:avLst/>
          </a:prstGeom>
          <a:noFill/>
          <a:ln/>
        </p:spPr>
        <p:txBody>
          <a:bodyPr wrap="square" lIns="0" tIns="0" rIns="0" bIns="0" rtlCol="0" anchor="ctr"/>
          <a:lstStyle/>
          <a:p>
            <a:pPr algn="l" indent="0" marL="0">
              <a:buNone/>
            </a:pPr>
            <a:r>
              <a:rPr lang="en-US" sz="1200" b="1" dirty="0">
                <a:solidFill>
                  <a:srgbClr val="FFFFFF"/>
                </a:solidFill>
                <a:latin typeface="Inter" pitchFamily="34" charset="0"/>
                <a:ea typeface="Inter" pitchFamily="34" charset="-122"/>
                <a:cs typeface="Inter" pitchFamily="34" charset="-120"/>
              </a:rPr>
              <a:t>5</a:t>
            </a:r>
            <a:endParaRPr lang="en-US" sz="1200" dirty="0"/>
          </a:p>
        </p:txBody>
      </p:sp>
      <p:sp>
        <p:nvSpPr>
          <p:cNvPr id="26" name="Text 21"/>
          <p:cNvSpPr txBox="1"/>
          <p:nvPr/>
        </p:nvSpPr>
        <p:spPr>
          <a:xfrm>
            <a:off x="1990649" y="2009851"/>
            <a:ext cx="1004926" cy="247802"/>
          </a:xfrm>
          <a:prstGeom prst="rect">
            <a:avLst/>
          </a:prstGeom>
          <a:noFill/>
          <a:ln/>
        </p:spPr>
        <p:txBody>
          <a:bodyPr wrap="square" lIns="0" tIns="0" rIns="0" bIns="0" rtlCol="0" anchor="ctr"/>
          <a:lstStyle/>
          <a:p>
            <a:pPr algn="l" indent="0" marL="0">
              <a:buNone/>
            </a:pPr>
            <a:r>
              <a:rPr lang="en-US" sz="1600" b="1" dirty="0">
                <a:solidFill>
                  <a:srgbClr val="1E40AF"/>
                </a:solidFill>
                <a:latin typeface="Inter" pitchFamily="34" charset="0"/>
                <a:ea typeface="Inter" pitchFamily="34" charset="-122"/>
                <a:cs typeface="Inter" pitchFamily="34" charset="-120"/>
              </a:rPr>
              <a:t>复利智能</a:t>
            </a:r>
            <a:endParaRPr lang="en-US" sz="1600" dirty="0"/>
          </a:p>
        </p:txBody>
      </p:sp>
      <p:sp>
        <p:nvSpPr>
          <p:cNvPr id="27" name="Text 22"/>
          <p:cNvSpPr txBox="1"/>
          <p:nvPr/>
        </p:nvSpPr>
        <p:spPr>
          <a:xfrm>
            <a:off x="1990649" y="3191256"/>
            <a:ext cx="2986430" cy="247802"/>
          </a:xfrm>
          <a:prstGeom prst="rect">
            <a:avLst/>
          </a:prstGeom>
          <a:noFill/>
          <a:ln/>
        </p:spPr>
        <p:txBody>
          <a:bodyPr wrap="square" lIns="0" tIns="0" rIns="0" bIns="0" rtlCol="0" anchor="ctr"/>
          <a:lstStyle/>
          <a:p>
            <a:pPr algn="l" indent="0" marL="0">
              <a:buNone/>
            </a:pPr>
            <a:r>
              <a:rPr lang="en-US" sz="1600" b="1" dirty="0">
                <a:solidFill>
                  <a:srgbClr val="1E40AF"/>
                </a:solidFill>
                <a:latin typeface="Inter" pitchFamily="34" charset="0"/>
                <a:ea typeface="Inter" pitchFamily="34" charset="-122"/>
                <a:cs typeface="Inter" pitchFamily="34" charset="-120"/>
              </a:rPr>
              <a:t>Agentic AI Infra核心组成部分</a:t>
            </a:r>
            <a:endParaRPr lang="en-US" sz="1600" dirty="0"/>
          </a:p>
        </p:txBody>
      </p:sp>
      <p:sp>
        <p:nvSpPr>
          <p:cNvPr id="28" name="Text 23"/>
          <p:cNvSpPr txBox="1"/>
          <p:nvPr/>
        </p:nvSpPr>
        <p:spPr>
          <a:xfrm>
            <a:off x="7114946" y="3191256"/>
            <a:ext cx="1843430" cy="247802"/>
          </a:xfrm>
          <a:prstGeom prst="rect">
            <a:avLst/>
          </a:prstGeom>
          <a:noFill/>
          <a:ln/>
        </p:spPr>
        <p:txBody>
          <a:bodyPr wrap="square" lIns="0" tIns="0" rIns="0" bIns="0" rtlCol="0" anchor="ctr"/>
          <a:lstStyle/>
          <a:p>
            <a:pPr algn="l" indent="0" marL="0">
              <a:buNone/>
            </a:pPr>
            <a:r>
              <a:rPr lang="en-US" sz="1600" b="1" dirty="0">
                <a:solidFill>
                  <a:srgbClr val="1E40AF"/>
                </a:solidFill>
                <a:latin typeface="Inter" pitchFamily="34" charset="0"/>
                <a:ea typeface="Inter" pitchFamily="34" charset="-122"/>
                <a:cs typeface="Inter" pitchFamily="34" charset="-120"/>
              </a:rPr>
              <a:t>开发技术栈和工具</a:t>
            </a:r>
            <a:endParaRPr lang="en-US" sz="1600" dirty="0"/>
          </a:p>
        </p:txBody>
      </p:sp>
      <p:sp>
        <p:nvSpPr>
          <p:cNvPr id="29" name="Text 24"/>
          <p:cNvSpPr txBox="1"/>
          <p:nvPr/>
        </p:nvSpPr>
        <p:spPr>
          <a:xfrm>
            <a:off x="1990649" y="2391156"/>
            <a:ext cx="738835" cy="162763"/>
          </a:xfrm>
          <a:prstGeom prst="rect">
            <a:avLst/>
          </a:prstGeom>
          <a:noFill/>
          <a:ln/>
        </p:spPr>
        <p:txBody>
          <a:bodyPr wrap="square" lIns="0" tIns="0" rIns="0" bIns="0" rtlCol="0" anchor="ctr"/>
          <a:lstStyle/>
          <a:p>
            <a:pPr algn="l" indent="0" marL="0">
              <a:buNone/>
            </a:pPr>
            <a:r>
              <a:rPr lang="en-US" sz="1000" dirty="0">
                <a:solidFill>
                  <a:srgbClr val="6B7280"/>
                </a:solidFill>
                <a:latin typeface="Inter" pitchFamily="34" charset="0"/>
                <a:ea typeface="Inter" pitchFamily="34" charset="-122"/>
                <a:cs typeface="Inter" pitchFamily="34" charset="-120"/>
              </a:rPr>
              <a:t>页码：3-6</a:t>
            </a:r>
            <a:endParaRPr lang="en-US" sz="1000" dirty="0"/>
          </a:p>
        </p:txBody>
      </p:sp>
      <p:sp>
        <p:nvSpPr>
          <p:cNvPr id="30" name="Text 25"/>
          <p:cNvSpPr txBox="1"/>
          <p:nvPr/>
        </p:nvSpPr>
        <p:spPr>
          <a:xfrm>
            <a:off x="1990649" y="3571646"/>
            <a:ext cx="814730" cy="162763"/>
          </a:xfrm>
          <a:prstGeom prst="rect">
            <a:avLst/>
          </a:prstGeom>
          <a:noFill/>
          <a:ln/>
        </p:spPr>
        <p:txBody>
          <a:bodyPr wrap="square" lIns="0" tIns="0" rIns="0" bIns="0" rtlCol="0" anchor="ctr"/>
          <a:lstStyle/>
          <a:p>
            <a:pPr algn="l" indent="0" marL="0">
              <a:buNone/>
            </a:pPr>
            <a:r>
              <a:rPr lang="en-US" sz="1000" dirty="0">
                <a:solidFill>
                  <a:srgbClr val="6B7280"/>
                </a:solidFill>
                <a:latin typeface="Inter" pitchFamily="34" charset="0"/>
                <a:ea typeface="Inter" pitchFamily="34" charset="-122"/>
                <a:cs typeface="Inter" pitchFamily="34" charset="-120"/>
              </a:rPr>
              <a:t>页码：11-16</a:t>
            </a:r>
            <a:endParaRPr lang="en-US" sz="1000" dirty="0"/>
          </a:p>
        </p:txBody>
      </p:sp>
      <p:sp>
        <p:nvSpPr>
          <p:cNvPr id="31" name="Text 26"/>
          <p:cNvSpPr txBox="1"/>
          <p:nvPr/>
        </p:nvSpPr>
        <p:spPr>
          <a:xfrm>
            <a:off x="7114946" y="3571646"/>
            <a:ext cx="862279" cy="162763"/>
          </a:xfrm>
          <a:prstGeom prst="rect">
            <a:avLst/>
          </a:prstGeom>
          <a:noFill/>
          <a:ln/>
        </p:spPr>
        <p:txBody>
          <a:bodyPr wrap="square" lIns="0" tIns="0" rIns="0" bIns="0" rtlCol="0" anchor="ctr"/>
          <a:lstStyle/>
          <a:p>
            <a:pPr algn="l" indent="0" marL="0">
              <a:buNone/>
            </a:pPr>
            <a:r>
              <a:rPr lang="en-US" sz="1000" dirty="0">
                <a:solidFill>
                  <a:srgbClr val="6B7280"/>
                </a:solidFill>
                <a:latin typeface="Inter" pitchFamily="34" charset="0"/>
                <a:ea typeface="Inter" pitchFamily="34" charset="-122"/>
                <a:cs typeface="Inter" pitchFamily="34" charset="-120"/>
              </a:rPr>
              <a:t>页码：17-20</a:t>
            </a:r>
            <a:endParaRPr lang="en-US" sz="1000" dirty="0"/>
          </a:p>
        </p:txBody>
      </p:sp>
      <p:sp>
        <p:nvSpPr>
          <p:cNvPr id="32" name="Shape 27"/>
          <p:cNvSpPr/>
          <p:nvPr/>
        </p:nvSpPr>
        <p:spPr>
          <a:xfrm>
            <a:off x="6391656" y="1981505"/>
            <a:ext cx="533095" cy="533095"/>
          </a:xfrm>
          <a:prstGeom prst="ellipse">
            <a:avLst/>
          </a:prstGeom>
          <a:solidFill>
            <a:srgbClr val="EEF2FF"/>
          </a:solidFill>
          <a:ln/>
        </p:spPr>
      </p:sp>
      <p:pic>
        <p:nvPicPr>
          <p:cNvPr id="33" name="Image 3" descr="preencoded.png">    </p:cNvPr>
          <p:cNvPicPr>
            <a:picLocks noChangeAspect="1"/>
          </p:cNvPicPr>
          <p:nvPr/>
        </p:nvPicPr>
        <p:blipFill>
          <a:blip r:embed="rId4"/>
          <a:srcRect l="0" r="0" t="-476" b="-476"/>
          <a:stretch/>
        </p:blipFill>
        <p:spPr>
          <a:xfrm>
            <a:off x="6519672" y="2124151"/>
            <a:ext cx="276149" cy="247802"/>
          </a:xfrm>
          <a:prstGeom prst="rect">
            <a:avLst/>
          </a:prstGeom>
        </p:spPr>
      </p:pic>
      <p:sp>
        <p:nvSpPr>
          <p:cNvPr id="34" name="Text 28"/>
          <p:cNvSpPr txBox="1"/>
          <p:nvPr/>
        </p:nvSpPr>
        <p:spPr>
          <a:xfrm>
            <a:off x="7114946" y="2009851"/>
            <a:ext cx="3415284" cy="247802"/>
          </a:xfrm>
          <a:prstGeom prst="rect">
            <a:avLst/>
          </a:prstGeom>
          <a:noFill/>
          <a:ln/>
        </p:spPr>
        <p:txBody>
          <a:bodyPr wrap="square" lIns="0" tIns="0" rIns="0" bIns="0" rtlCol="0" anchor="ctr"/>
          <a:lstStyle/>
          <a:p>
            <a:pPr algn="l" indent="0" marL="0">
              <a:buNone/>
            </a:pPr>
            <a:r>
              <a:rPr lang="en-US" sz="1600" b="1" dirty="0">
                <a:solidFill>
                  <a:srgbClr val="1E40AF"/>
                </a:solidFill>
                <a:latin typeface="Inter" pitchFamily="34" charset="0"/>
                <a:ea typeface="Inter" pitchFamily="34" charset="-122"/>
                <a:cs typeface="Inter" pitchFamily="34" charset="-120"/>
              </a:rPr>
              <a:t>Agent OS和Agentic App开发模式</a:t>
            </a:r>
            <a:endParaRPr lang="en-US" sz="1600" dirty="0"/>
          </a:p>
        </p:txBody>
      </p:sp>
      <p:sp>
        <p:nvSpPr>
          <p:cNvPr id="35" name="Text 29"/>
          <p:cNvSpPr txBox="1"/>
          <p:nvPr/>
        </p:nvSpPr>
        <p:spPr>
          <a:xfrm>
            <a:off x="7114946" y="2391156"/>
            <a:ext cx="786384" cy="162763"/>
          </a:xfrm>
          <a:prstGeom prst="rect">
            <a:avLst/>
          </a:prstGeom>
          <a:noFill/>
          <a:ln/>
        </p:spPr>
        <p:txBody>
          <a:bodyPr wrap="square" lIns="0" tIns="0" rIns="0" bIns="0" rtlCol="0" anchor="ctr"/>
          <a:lstStyle/>
          <a:p>
            <a:pPr algn="l" indent="0" marL="0">
              <a:buNone/>
            </a:pPr>
            <a:r>
              <a:rPr lang="en-US" sz="1000" dirty="0">
                <a:solidFill>
                  <a:srgbClr val="6B7280"/>
                </a:solidFill>
                <a:latin typeface="Inter" pitchFamily="34" charset="0"/>
                <a:ea typeface="Inter" pitchFamily="34" charset="-122"/>
                <a:cs typeface="Inter" pitchFamily="34" charset="-120"/>
              </a:rPr>
              <a:t>页码：7-10</a:t>
            </a:r>
            <a:endParaRPr lang="en-US" sz="1000" dirty="0"/>
          </a:p>
        </p:txBody>
      </p:sp>
      <p:pic>
        <p:nvPicPr>
          <p:cNvPr id="36" name="Image 4" descr="preencoded.png">    </p:cNvPr>
          <p:cNvPicPr>
            <a:picLocks noChangeAspect="1"/>
          </p:cNvPicPr>
          <p:nvPr/>
        </p:nvPicPr>
        <p:blipFill>
          <a:blip r:embed="rId5"/>
          <a:srcRect l="0" r="0" t="0" b="0"/>
          <a:stretch/>
        </p:blipFill>
        <p:spPr>
          <a:xfrm>
            <a:off x="1410005" y="3305556"/>
            <a:ext cx="247802" cy="247802"/>
          </a:xfrm>
          <a:prstGeom prst="rect">
            <a:avLst/>
          </a:prstGeom>
        </p:spPr>
      </p:pic>
      <p:pic>
        <p:nvPicPr>
          <p:cNvPr id="37" name="Image 5" descr="preencoded.png">    </p:cNvPr>
          <p:cNvPicPr>
            <a:picLocks noChangeAspect="1"/>
          </p:cNvPicPr>
          <p:nvPr/>
        </p:nvPicPr>
        <p:blipFill>
          <a:blip r:embed="rId6"/>
          <a:srcRect l="-775" r="-775" t="0" b="0"/>
          <a:stretch/>
        </p:blipFill>
        <p:spPr>
          <a:xfrm>
            <a:off x="6500470" y="3305556"/>
            <a:ext cx="314554" cy="247802"/>
          </a:xfrm>
          <a:prstGeom prst="rect">
            <a:avLst/>
          </a:prstGeom>
        </p:spPr>
      </p:pic>
      <p:pic>
        <p:nvPicPr>
          <p:cNvPr id="38" name="Image 6" descr="preencoded.png">    </p:cNvPr>
          <p:cNvPicPr>
            <a:picLocks noChangeAspect="1"/>
          </p:cNvPicPr>
          <p:nvPr/>
        </p:nvPicPr>
        <p:blipFill>
          <a:blip r:embed="rId7"/>
          <a:srcRect l="0" r="0" t="0" b="0"/>
          <a:stretch/>
        </p:blipFill>
        <p:spPr>
          <a:xfrm>
            <a:off x="1410005" y="4486046"/>
            <a:ext cx="247802" cy="247802"/>
          </a:xfrm>
          <a:prstGeom prst="rect">
            <a:avLst/>
          </a:prstGeom>
        </p:spPr>
      </p:pic>
      <p:sp>
        <p:nvSpPr>
          <p:cNvPr id="39" name="Text 30"/>
          <p:cNvSpPr txBox="1"/>
          <p:nvPr/>
        </p:nvSpPr>
        <p:spPr>
          <a:xfrm>
            <a:off x="6399886" y="4286707"/>
            <a:ext cx="219456" cy="228600"/>
          </a:xfrm>
          <a:prstGeom prst="rect">
            <a:avLst/>
          </a:prstGeom>
          <a:noFill/>
          <a:ln/>
        </p:spPr>
        <p:txBody>
          <a:bodyPr wrap="square" lIns="0" tIns="0" rIns="0" bIns="0" rtlCol="0" anchor="ctr"/>
          <a:lstStyle/>
          <a:p>
            <a:pPr algn="l" indent="0" marL="0">
              <a:buNone/>
            </a:pPr>
            <a:r>
              <a:rPr lang="en-US" sz="1200" b="1" dirty="0">
                <a:solidFill>
                  <a:srgbClr val="FFFFFF"/>
                </a:solidFill>
                <a:latin typeface="Inter" pitchFamily="34" charset="0"/>
                <a:ea typeface="Inter" pitchFamily="34" charset="-122"/>
                <a:cs typeface="Inter" pitchFamily="34" charset="-120"/>
              </a:rPr>
              <a:t>6</a:t>
            </a:r>
            <a:endParaRPr lang="en-US" sz="1200" dirty="0"/>
          </a:p>
        </p:txBody>
      </p:sp>
      <p:sp>
        <p:nvSpPr>
          <p:cNvPr id="40" name="Text 31"/>
          <p:cNvSpPr txBox="1"/>
          <p:nvPr/>
        </p:nvSpPr>
        <p:spPr>
          <a:xfrm>
            <a:off x="1990649" y="4371746"/>
            <a:ext cx="1215238" cy="247802"/>
          </a:xfrm>
          <a:prstGeom prst="rect">
            <a:avLst/>
          </a:prstGeom>
          <a:noFill/>
          <a:ln/>
        </p:spPr>
        <p:txBody>
          <a:bodyPr wrap="square" lIns="0" tIns="0" rIns="0" bIns="0" rtlCol="0" anchor="ctr"/>
          <a:lstStyle/>
          <a:p>
            <a:pPr algn="l" indent="0" marL="0">
              <a:buNone/>
            </a:pPr>
            <a:r>
              <a:rPr lang="en-US" sz="1600" b="1" dirty="0">
                <a:solidFill>
                  <a:srgbClr val="1E40AF"/>
                </a:solidFill>
                <a:latin typeface="Inter" pitchFamily="34" charset="0"/>
                <a:ea typeface="Inter" pitchFamily="34" charset="-122"/>
                <a:cs typeface="Inter" pitchFamily="34" charset="-120"/>
              </a:rPr>
              <a:t>趋势和创业</a:t>
            </a:r>
            <a:endParaRPr lang="en-US" sz="1600" dirty="0"/>
          </a:p>
        </p:txBody>
      </p:sp>
      <p:sp>
        <p:nvSpPr>
          <p:cNvPr id="41" name="Text 32"/>
          <p:cNvSpPr txBox="1"/>
          <p:nvPr/>
        </p:nvSpPr>
        <p:spPr>
          <a:xfrm>
            <a:off x="7114946" y="4371746"/>
            <a:ext cx="1729130" cy="247802"/>
          </a:xfrm>
          <a:prstGeom prst="rect">
            <a:avLst/>
          </a:prstGeom>
          <a:noFill/>
          <a:ln/>
        </p:spPr>
        <p:txBody>
          <a:bodyPr wrap="square" lIns="0" tIns="0" rIns="0" bIns="0" rtlCol="0" anchor="ctr"/>
          <a:lstStyle/>
          <a:p>
            <a:pPr algn="l" indent="0" marL="0">
              <a:buNone/>
            </a:pPr>
            <a:r>
              <a:rPr lang="en-US" sz="1600" b="1" dirty="0">
                <a:solidFill>
                  <a:srgbClr val="1E40AF"/>
                </a:solidFill>
                <a:latin typeface="Inter" pitchFamily="34" charset="0"/>
                <a:ea typeface="Inter" pitchFamily="34" charset="-122"/>
                <a:cs typeface="Inter" pitchFamily="34" charset="-120"/>
              </a:rPr>
              <a:t>Key Takeaways</a:t>
            </a:r>
            <a:endParaRPr lang="en-US" sz="1600" dirty="0"/>
          </a:p>
        </p:txBody>
      </p:sp>
      <p:sp>
        <p:nvSpPr>
          <p:cNvPr id="42" name="Text 33"/>
          <p:cNvSpPr txBox="1"/>
          <p:nvPr/>
        </p:nvSpPr>
        <p:spPr>
          <a:xfrm>
            <a:off x="1990649" y="4753051"/>
            <a:ext cx="862279" cy="162763"/>
          </a:xfrm>
          <a:prstGeom prst="rect">
            <a:avLst/>
          </a:prstGeom>
          <a:noFill/>
          <a:ln/>
        </p:spPr>
        <p:txBody>
          <a:bodyPr wrap="square" lIns="0" tIns="0" rIns="0" bIns="0" rtlCol="0" anchor="ctr"/>
          <a:lstStyle/>
          <a:p>
            <a:pPr algn="l" indent="0" marL="0">
              <a:buNone/>
            </a:pPr>
            <a:r>
              <a:rPr lang="en-US" sz="1000" dirty="0">
                <a:solidFill>
                  <a:srgbClr val="6B7280"/>
                </a:solidFill>
                <a:latin typeface="Inter" pitchFamily="34" charset="0"/>
                <a:ea typeface="Inter" pitchFamily="34" charset="-122"/>
                <a:cs typeface="Inter" pitchFamily="34" charset="-120"/>
              </a:rPr>
              <a:t>页码：21-22</a:t>
            </a:r>
            <a:endParaRPr lang="en-US" sz="1000" dirty="0"/>
          </a:p>
        </p:txBody>
      </p:sp>
      <p:sp>
        <p:nvSpPr>
          <p:cNvPr id="43" name="Text 34"/>
          <p:cNvSpPr txBox="1"/>
          <p:nvPr/>
        </p:nvSpPr>
        <p:spPr>
          <a:xfrm>
            <a:off x="7114946" y="4753051"/>
            <a:ext cx="672084" cy="162763"/>
          </a:xfrm>
          <a:prstGeom prst="rect">
            <a:avLst/>
          </a:prstGeom>
          <a:noFill/>
          <a:ln/>
        </p:spPr>
        <p:txBody>
          <a:bodyPr wrap="square" lIns="0" tIns="0" rIns="0" bIns="0" rtlCol="0" anchor="ctr"/>
          <a:lstStyle/>
          <a:p>
            <a:pPr algn="l" indent="0" marL="0">
              <a:buNone/>
            </a:pPr>
            <a:r>
              <a:rPr lang="en-US" sz="1000" dirty="0">
                <a:solidFill>
                  <a:srgbClr val="6B7280"/>
                </a:solidFill>
                <a:latin typeface="Inter" pitchFamily="34" charset="0"/>
                <a:ea typeface="Inter" pitchFamily="34" charset="-122"/>
                <a:cs typeface="Inter" pitchFamily="34" charset="-120"/>
              </a:rPr>
              <a:t>页码：23</a:t>
            </a:r>
            <a:endParaRPr lang="en-US" sz="1000" dirty="0"/>
          </a:p>
        </p:txBody>
      </p:sp>
      <p:sp>
        <p:nvSpPr>
          <p:cNvPr id="44" name="Shape 35"/>
          <p:cNvSpPr/>
          <p:nvPr/>
        </p:nvSpPr>
        <p:spPr>
          <a:xfrm>
            <a:off x="6391656" y="4343400"/>
            <a:ext cx="533095" cy="533095"/>
          </a:xfrm>
          <a:prstGeom prst="ellipse">
            <a:avLst/>
          </a:prstGeom>
          <a:solidFill>
            <a:srgbClr val="F5F3FF"/>
          </a:solidFill>
          <a:ln/>
        </p:spPr>
      </p:sp>
      <p:pic>
        <p:nvPicPr>
          <p:cNvPr id="45" name="Image 7" descr="preencoded.png">    </p:cNvPr>
          <p:cNvPicPr>
            <a:picLocks noChangeAspect="1"/>
          </p:cNvPicPr>
          <p:nvPr/>
        </p:nvPicPr>
        <p:blipFill>
          <a:blip r:embed="rId8"/>
          <a:srcRect l="-1169" r="-1169" t="0" b="0"/>
          <a:stretch/>
        </p:blipFill>
        <p:spPr>
          <a:xfrm>
            <a:off x="6562649" y="4486046"/>
            <a:ext cx="190195" cy="247802"/>
          </a:xfrm>
          <a:prstGeom prst="rect">
            <a:avLst/>
          </a:prstGeom>
        </p:spPr>
      </p:pic>
      <p:sp>
        <p:nvSpPr>
          <p:cNvPr id="46" name="Text 36"/>
          <p:cNvSpPr txBox="1"/>
          <p:nvPr/>
        </p:nvSpPr>
        <p:spPr>
          <a:xfrm>
            <a:off x="5648249" y="6391656"/>
            <a:ext cx="3129077" cy="162763"/>
          </a:xfrm>
          <a:prstGeom prst="rect">
            <a:avLst/>
          </a:prstGeom>
          <a:noFill/>
          <a:ln/>
        </p:spPr>
        <p:txBody>
          <a:bodyPr wrap="square" lIns="0" tIns="0" rIns="0" bIns="0" rtlCol="0" anchor="ctr"/>
          <a:lstStyle/>
          <a:p>
            <a:pPr algn="ctr" indent="0" marL="0">
              <a:buNone/>
            </a:pPr>
            <a:r>
              <a:rPr lang="en-US" sz="1000" dirty="0">
                <a:solidFill>
                  <a:srgbClr val="6B7280"/>
                </a:solidFill>
                <a:latin typeface="Inter" pitchFamily="34" charset="0"/>
                <a:ea typeface="Inter" pitchFamily="34" charset="-122"/>
                <a:cs typeface="Inter" pitchFamily="34" charset="-120"/>
              </a:rPr>
              <a:t>Agentic AI基础设施 | 技术栈深度解析 | 2025年9月</a:t>
            </a:r>
            <a:endParaRPr lang="en-US" sz="10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sp>
        <p:nvSpPr>
          <p:cNvPr id="2" name="Shape 0"/>
          <p:cNvSpPr/>
          <p:nvPr/>
        </p:nvSpPr>
        <p:spPr>
          <a:xfrm>
            <a:off x="0" y="0"/>
            <a:ext cx="12191695" cy="6858000"/>
          </a:xfrm>
          <a:prstGeom prst="rect">
            <a:avLst/>
          </a:prstGeom>
          <a:solidFill>
            <a:srgbClr val="F9FAFB"/>
          </a:solidFill>
          <a:ln/>
        </p:spPr>
      </p:sp>
      <p:pic>
        <p:nvPicPr>
          <p:cNvPr id="3" name="Image 0" descr="preencoded.png">    </p:cNvPr>
          <p:cNvPicPr>
            <a:picLocks noChangeAspect="1"/>
          </p:cNvPicPr>
          <p:nvPr/>
        </p:nvPicPr>
        <p:blipFill>
          <a:blip r:embed="rId1">
            <a:alphaModFix amt="3000"/>
          </a:blip>
          <a:srcRect l="0" r="0" t="-8040" b="-8040"/>
          <a:stretch/>
        </p:blipFill>
        <p:spPr>
          <a:xfrm>
            <a:off x="7136892" y="504749"/>
            <a:ext cx="4677156" cy="4343400"/>
          </a:xfrm>
          <a:prstGeom prst="rect">
            <a:avLst/>
          </a:prstGeom>
        </p:spPr>
      </p:pic>
      <p:pic>
        <p:nvPicPr>
          <p:cNvPr id="4" name="Image 1" descr="preencoded.png">    </p:cNvPr>
          <p:cNvPicPr>
            <a:picLocks noChangeAspect="1"/>
          </p:cNvPicPr>
          <p:nvPr/>
        </p:nvPicPr>
        <p:blipFill>
          <a:blip r:embed="rId2">
            <a:alphaModFix amt="3000"/>
          </a:blip>
          <a:srcRect l="-3640" r="-3640" t="0" b="0"/>
          <a:stretch/>
        </p:blipFill>
        <p:spPr>
          <a:xfrm>
            <a:off x="779983" y="3969410"/>
            <a:ext cx="2324405" cy="2476195"/>
          </a:xfrm>
          <a:prstGeom prst="rect">
            <a:avLst/>
          </a:prstGeom>
        </p:spPr>
      </p:pic>
      <p:sp>
        <p:nvSpPr>
          <p:cNvPr id="5" name="Shape 1"/>
          <p:cNvSpPr/>
          <p:nvPr/>
        </p:nvSpPr>
        <p:spPr>
          <a:xfrm>
            <a:off x="914400" y="800100"/>
            <a:ext cx="571500" cy="28346"/>
          </a:xfrm>
          <a:prstGeom prst="rect">
            <a:avLst/>
          </a:prstGeom>
          <a:solidFill>
            <a:srgbClr val="2563EB"/>
          </a:solidFill>
          <a:ln/>
        </p:spPr>
      </p:sp>
      <p:sp>
        <p:nvSpPr>
          <p:cNvPr id="6" name="Text 2"/>
          <p:cNvSpPr txBox="1"/>
          <p:nvPr/>
        </p:nvSpPr>
        <p:spPr>
          <a:xfrm>
            <a:off x="914400" y="952805"/>
            <a:ext cx="4234586"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打造自主可控的智能基础设施，形成企业级AI竞争壁垒的四大核心能力</a:t>
            </a:r>
            <a:endParaRPr lang="en-US" sz="1000" dirty="0"/>
          </a:p>
        </p:txBody>
      </p:sp>
      <p:sp>
        <p:nvSpPr>
          <p:cNvPr id="7" name="Shape 3"/>
          <p:cNvSpPr/>
          <p:nvPr/>
        </p:nvSpPr>
        <p:spPr>
          <a:xfrm>
            <a:off x="3504895" y="1248156"/>
            <a:ext cx="5181905" cy="933602"/>
          </a:xfrm>
          <a:prstGeom prst="roundRect">
            <a:avLst>
              <a:gd name="adj" fmla="val 7995"/>
            </a:avLst>
          </a:prstGeom>
          <a:solidFill>
            <a:srgbClr val="EEF2FF"/>
          </a:solidFill>
          <a:ln w="12700">
            <a:solidFill>
              <a:srgbClr val="E0E7FF"/>
            </a:solidFill>
            <a:prstDash val="solid"/>
          </a:ln>
        </p:spPr>
      </p:sp>
      <p:sp>
        <p:nvSpPr>
          <p:cNvPr id="8" name="Shape 4"/>
          <p:cNvSpPr/>
          <p:nvPr/>
        </p:nvSpPr>
        <p:spPr>
          <a:xfrm>
            <a:off x="3629254" y="1371600"/>
            <a:ext cx="400507" cy="400507"/>
          </a:xfrm>
          <a:prstGeom prst="ellipse">
            <a:avLst/>
          </a:prstGeom>
          <a:solidFill>
            <a:srgbClr val="E0E7FF"/>
          </a:solidFill>
          <a:ln/>
        </p:spPr>
      </p:sp>
      <p:pic>
        <p:nvPicPr>
          <p:cNvPr id="9" name="Image 2" descr="preencoded.png">    </p:cNvPr>
          <p:cNvPicPr>
            <a:picLocks noChangeAspect="1"/>
          </p:cNvPicPr>
          <p:nvPr/>
        </p:nvPicPr>
        <p:blipFill>
          <a:blip r:embed="rId3"/>
          <a:srcRect l="-989999" r="-989999" t="0" b="0"/>
          <a:stretch/>
        </p:blipFill>
        <p:spPr>
          <a:xfrm>
            <a:off x="3733495" y="1567282"/>
            <a:ext cx="190195" cy="9144"/>
          </a:xfrm>
          <a:prstGeom prst="rect">
            <a:avLst/>
          </a:prstGeom>
        </p:spPr>
      </p:pic>
      <p:sp>
        <p:nvSpPr>
          <p:cNvPr id="10" name="Text 5"/>
          <p:cNvSpPr txBox="1"/>
          <p:nvPr/>
        </p:nvSpPr>
        <p:spPr>
          <a:xfrm>
            <a:off x="4143146" y="1380744"/>
            <a:ext cx="3300984" cy="162763"/>
          </a:xfrm>
          <a:prstGeom prst="rect">
            <a:avLst/>
          </a:prstGeom>
          <a:noFill/>
          <a:ln/>
        </p:spPr>
        <p:txBody>
          <a:bodyPr wrap="square" lIns="0" tIns="0" rIns="0" bIns="0" rtlCol="0" anchor="ctr"/>
          <a:lstStyle/>
          <a:p>
            <a:pPr algn="l" indent="0" marL="0">
              <a:buNone/>
            </a:pPr>
            <a:r>
              <a:rPr lang="en-US" sz="1000" b="1" dirty="0">
                <a:solidFill>
                  <a:srgbClr val="4338CA"/>
                </a:solidFill>
                <a:latin typeface="Inter" pitchFamily="34" charset="0"/>
                <a:ea typeface="Inter" pitchFamily="34" charset="-122"/>
                <a:cs typeface="Inter" pitchFamily="34" charset="-120"/>
              </a:rPr>
              <a:t>需求管理 - 业务目标、业务需求、业务指标角度的管理</a:t>
            </a:r>
            <a:endParaRPr lang="en-US" sz="1000" dirty="0"/>
          </a:p>
        </p:txBody>
      </p:sp>
      <p:sp>
        <p:nvSpPr>
          <p:cNvPr id="11" name="Text 6"/>
          <p:cNvSpPr txBox="1"/>
          <p:nvPr/>
        </p:nvSpPr>
        <p:spPr>
          <a:xfrm>
            <a:off x="4143146" y="1600200"/>
            <a:ext cx="667512" cy="143561"/>
          </a:xfrm>
          <a:prstGeom prst="rect">
            <a:avLst/>
          </a:prstGeom>
          <a:noFill/>
          <a:ln/>
        </p:spPr>
        <p:txBody>
          <a:bodyPr wrap="square" lIns="0" tIns="0" rIns="0" bIns="0" rtlCol="0" anchor="ctr"/>
          <a:lstStyle/>
          <a:p>
            <a:pPr algn="l" indent="0" marL="0">
              <a:buNone/>
            </a:pPr>
            <a:r>
              <a:rPr lang="en-US" sz="900" dirty="0">
                <a:solidFill>
                  <a:srgbClr val="374151"/>
                </a:solidFill>
                <a:latin typeface="Inter" pitchFamily="34" charset="0"/>
                <a:ea typeface="Inter" pitchFamily="34" charset="-122"/>
                <a:cs typeface="Inter" pitchFamily="34" charset="-120"/>
              </a:rPr>
              <a:t>核心挑战：</a:t>
            </a:r>
            <a:endParaRPr lang="en-US" sz="900" dirty="0"/>
          </a:p>
        </p:txBody>
      </p:sp>
      <p:sp>
        <p:nvSpPr>
          <p:cNvPr id="12" name="Text 7"/>
          <p:cNvSpPr txBox="1"/>
          <p:nvPr/>
        </p:nvSpPr>
        <p:spPr>
          <a:xfrm>
            <a:off x="4714646" y="1600200"/>
            <a:ext cx="2143354" cy="143561"/>
          </a:xfrm>
          <a:prstGeom prst="rect">
            <a:avLst/>
          </a:prstGeom>
          <a:noFill/>
          <a:ln/>
        </p:spPr>
        <p:txBody>
          <a:bodyPr wrap="square" lIns="0" tIns="0" rIns="0" bIns="0" rtlCol="0" anchor="ctr"/>
          <a:lstStyle/>
          <a:p>
            <a:pPr algn="l" indent="0" marL="0">
              <a:buNone/>
            </a:pPr>
            <a:r>
              <a:rPr lang="en-US" sz="900" dirty="0">
                <a:solidFill>
                  <a:srgbClr val="374151"/>
                </a:solidFill>
                <a:latin typeface="Inter" pitchFamily="34" charset="0"/>
                <a:ea typeface="Inter" pitchFamily="34" charset="-122"/>
                <a:cs typeface="Inter" pitchFamily="34" charset="-120"/>
              </a:rPr>
              <a:t>业务侧AI需求快速变化，技术实现周期长</a:t>
            </a:r>
            <a:endParaRPr lang="en-US" sz="900" dirty="0"/>
          </a:p>
        </p:txBody>
      </p:sp>
      <p:sp>
        <p:nvSpPr>
          <p:cNvPr id="13" name="Text 8"/>
          <p:cNvSpPr txBox="1"/>
          <p:nvPr/>
        </p:nvSpPr>
        <p:spPr>
          <a:xfrm>
            <a:off x="4143146" y="1752905"/>
            <a:ext cx="667512" cy="143561"/>
          </a:xfrm>
          <a:prstGeom prst="rect">
            <a:avLst/>
          </a:prstGeom>
          <a:noFill/>
          <a:ln/>
        </p:spPr>
        <p:txBody>
          <a:bodyPr wrap="square" lIns="0" tIns="0" rIns="0" bIns="0" rtlCol="0" anchor="ctr"/>
          <a:lstStyle/>
          <a:p>
            <a:pPr algn="l" indent="0" marL="0">
              <a:buNone/>
            </a:pPr>
            <a:r>
              <a:rPr lang="en-US" sz="900" dirty="0">
                <a:solidFill>
                  <a:srgbClr val="374151"/>
                </a:solidFill>
                <a:latin typeface="Inter" pitchFamily="34" charset="0"/>
                <a:ea typeface="Inter" pitchFamily="34" charset="-122"/>
                <a:cs typeface="Inter" pitchFamily="34" charset="-120"/>
              </a:rPr>
              <a:t>能力建设：</a:t>
            </a:r>
            <a:endParaRPr lang="en-US" sz="900" dirty="0"/>
          </a:p>
        </p:txBody>
      </p:sp>
      <p:sp>
        <p:nvSpPr>
          <p:cNvPr id="14" name="Text 9"/>
          <p:cNvSpPr txBox="1"/>
          <p:nvPr/>
        </p:nvSpPr>
        <p:spPr>
          <a:xfrm>
            <a:off x="4714646" y="1752905"/>
            <a:ext cx="2400300" cy="143561"/>
          </a:xfrm>
          <a:prstGeom prst="rect">
            <a:avLst/>
          </a:prstGeom>
          <a:noFill/>
          <a:ln/>
        </p:spPr>
        <p:txBody>
          <a:bodyPr wrap="square" lIns="0" tIns="0" rIns="0" bIns="0" rtlCol="0" anchor="ctr"/>
          <a:lstStyle/>
          <a:p>
            <a:pPr algn="l" indent="0" marL="0">
              <a:buNone/>
            </a:pPr>
            <a:r>
              <a:rPr lang="en-US" sz="900" dirty="0">
                <a:solidFill>
                  <a:srgbClr val="374151"/>
                </a:solidFill>
                <a:latin typeface="Inter" pitchFamily="34" charset="0"/>
                <a:ea typeface="Inter" pitchFamily="34" charset="-122"/>
                <a:cs typeface="Inter" pitchFamily="34" charset="-120"/>
              </a:rPr>
              <a:t>建立AI需求评估框架，打造MVP快速验证机制</a:t>
            </a:r>
            <a:endParaRPr lang="en-US" sz="900" dirty="0"/>
          </a:p>
        </p:txBody>
      </p:sp>
      <p:sp>
        <p:nvSpPr>
          <p:cNvPr id="15" name="Text 10"/>
          <p:cNvSpPr txBox="1"/>
          <p:nvPr/>
        </p:nvSpPr>
        <p:spPr>
          <a:xfrm>
            <a:off x="4143146" y="1904695"/>
            <a:ext cx="781812" cy="143561"/>
          </a:xfrm>
          <a:prstGeom prst="rect">
            <a:avLst/>
          </a:prstGeom>
          <a:noFill/>
          <a:ln/>
        </p:spPr>
        <p:txBody>
          <a:bodyPr wrap="square" lIns="0" tIns="0" rIns="0" bIns="0" rtlCol="0" anchor="ctr"/>
          <a:lstStyle/>
          <a:p>
            <a:pPr algn="l" indent="0" marL="0">
              <a:buNone/>
            </a:pPr>
            <a:r>
              <a:rPr lang="en-US" sz="900" dirty="0">
                <a:solidFill>
                  <a:srgbClr val="374151"/>
                </a:solidFill>
                <a:latin typeface="Inter" pitchFamily="34" charset="0"/>
                <a:ea typeface="Inter" pitchFamily="34" charset="-122"/>
                <a:cs typeface="Inter" pitchFamily="34" charset="-120"/>
              </a:rPr>
              <a:t>差异化优势：</a:t>
            </a:r>
            <a:endParaRPr lang="en-US" sz="900" dirty="0"/>
          </a:p>
        </p:txBody>
      </p:sp>
      <p:sp>
        <p:nvSpPr>
          <p:cNvPr id="16" name="Text 11"/>
          <p:cNvSpPr txBox="1"/>
          <p:nvPr/>
        </p:nvSpPr>
        <p:spPr>
          <a:xfrm>
            <a:off x="4828946" y="1904695"/>
            <a:ext cx="2105863" cy="143561"/>
          </a:xfrm>
          <a:prstGeom prst="rect">
            <a:avLst/>
          </a:prstGeom>
          <a:noFill/>
          <a:ln/>
        </p:spPr>
        <p:txBody>
          <a:bodyPr wrap="square" lIns="0" tIns="0" rIns="0" bIns="0" rtlCol="0" anchor="ctr"/>
          <a:lstStyle/>
          <a:p>
            <a:pPr algn="l" indent="0" marL="0">
              <a:buNone/>
            </a:pPr>
            <a:r>
              <a:rPr lang="en-US" sz="900" dirty="0">
                <a:solidFill>
                  <a:srgbClr val="374151"/>
                </a:solidFill>
                <a:latin typeface="Inter" pitchFamily="34" charset="0"/>
                <a:ea typeface="Inter" pitchFamily="34" charset="-122"/>
                <a:cs typeface="Inter" pitchFamily="34" charset="-120"/>
              </a:rPr>
              <a:t>准确识别高ROI的AI机会，避免资源错配</a:t>
            </a:r>
            <a:endParaRPr lang="en-US" sz="900" dirty="0"/>
          </a:p>
        </p:txBody>
      </p:sp>
      <p:sp>
        <p:nvSpPr>
          <p:cNvPr id="17" name="Shape 12"/>
          <p:cNvSpPr/>
          <p:nvPr/>
        </p:nvSpPr>
        <p:spPr>
          <a:xfrm>
            <a:off x="914400" y="2333549"/>
            <a:ext cx="5105095" cy="933602"/>
          </a:xfrm>
          <a:prstGeom prst="roundRect">
            <a:avLst>
              <a:gd name="adj" fmla="val 7995"/>
            </a:avLst>
          </a:prstGeom>
          <a:solidFill>
            <a:srgbClr val="EFF6FF"/>
          </a:solidFill>
          <a:ln w="12700">
            <a:solidFill>
              <a:srgbClr val="DBEAFE"/>
            </a:solidFill>
            <a:prstDash val="solid"/>
          </a:ln>
        </p:spPr>
      </p:sp>
      <p:sp>
        <p:nvSpPr>
          <p:cNvPr id="18" name="Shape 13"/>
          <p:cNvSpPr/>
          <p:nvPr/>
        </p:nvSpPr>
        <p:spPr>
          <a:xfrm>
            <a:off x="1037844" y="2457907"/>
            <a:ext cx="400507" cy="400507"/>
          </a:xfrm>
          <a:prstGeom prst="ellipse">
            <a:avLst/>
          </a:prstGeom>
          <a:solidFill>
            <a:srgbClr val="DBEAFE"/>
          </a:solidFill>
          <a:ln/>
        </p:spPr>
      </p:sp>
      <p:pic>
        <p:nvPicPr>
          <p:cNvPr id="19" name="Image 3" descr="preencoded.png">    </p:cNvPr>
          <p:cNvPicPr>
            <a:picLocks noChangeAspect="1"/>
          </p:cNvPicPr>
          <p:nvPr/>
        </p:nvPicPr>
        <p:blipFill>
          <a:blip r:embed="rId4"/>
          <a:srcRect l="-1024284" r="-1024284" t="0" b="0"/>
          <a:stretch/>
        </p:blipFill>
        <p:spPr>
          <a:xfrm>
            <a:off x="1152144" y="2652674"/>
            <a:ext cx="171907" cy="9144"/>
          </a:xfrm>
          <a:prstGeom prst="rect">
            <a:avLst/>
          </a:prstGeom>
        </p:spPr>
      </p:pic>
      <p:sp>
        <p:nvSpPr>
          <p:cNvPr id="20" name="Text 14"/>
          <p:cNvSpPr txBox="1"/>
          <p:nvPr/>
        </p:nvSpPr>
        <p:spPr>
          <a:xfrm>
            <a:off x="1552651" y="2467051"/>
            <a:ext cx="1967789" cy="162763"/>
          </a:xfrm>
          <a:prstGeom prst="rect">
            <a:avLst/>
          </a:prstGeom>
          <a:noFill/>
          <a:ln/>
        </p:spPr>
        <p:txBody>
          <a:bodyPr wrap="square" lIns="0" tIns="0" rIns="0" bIns="0" rtlCol="0" anchor="ctr"/>
          <a:lstStyle/>
          <a:p>
            <a:pPr algn="l" indent="0" marL="0">
              <a:buNone/>
            </a:pPr>
            <a:r>
              <a:rPr lang="en-US" sz="1000" b="1" dirty="0">
                <a:solidFill>
                  <a:srgbClr val="1D4ED8"/>
                </a:solidFill>
                <a:latin typeface="Inter" pitchFamily="34" charset="0"/>
                <a:ea typeface="Inter" pitchFamily="34" charset="-122"/>
                <a:cs typeface="Inter" pitchFamily="34" charset="-120"/>
              </a:rPr>
              <a:t>私有数据 - 数据治理与安全可控</a:t>
            </a:r>
            <a:endParaRPr lang="en-US" sz="1000" dirty="0"/>
          </a:p>
        </p:txBody>
      </p:sp>
      <p:sp>
        <p:nvSpPr>
          <p:cNvPr id="21" name="Text 15"/>
          <p:cNvSpPr txBox="1"/>
          <p:nvPr/>
        </p:nvSpPr>
        <p:spPr>
          <a:xfrm>
            <a:off x="1552651" y="2686507"/>
            <a:ext cx="667512" cy="143561"/>
          </a:xfrm>
          <a:prstGeom prst="rect">
            <a:avLst/>
          </a:prstGeom>
          <a:noFill/>
          <a:ln/>
        </p:spPr>
        <p:txBody>
          <a:bodyPr wrap="square" lIns="0" tIns="0" rIns="0" bIns="0" rtlCol="0" anchor="ctr"/>
          <a:lstStyle/>
          <a:p>
            <a:pPr algn="l" indent="0" marL="0">
              <a:buNone/>
            </a:pPr>
            <a:r>
              <a:rPr lang="en-US" sz="900" dirty="0">
                <a:solidFill>
                  <a:srgbClr val="374151"/>
                </a:solidFill>
                <a:latin typeface="Inter" pitchFamily="34" charset="0"/>
                <a:ea typeface="Inter" pitchFamily="34" charset="-122"/>
                <a:cs typeface="Inter" pitchFamily="34" charset="-120"/>
              </a:rPr>
              <a:t>核心挑战：</a:t>
            </a:r>
            <a:endParaRPr lang="en-US" sz="900" dirty="0"/>
          </a:p>
        </p:txBody>
      </p:sp>
      <p:sp>
        <p:nvSpPr>
          <p:cNvPr id="22" name="Text 16"/>
          <p:cNvSpPr txBox="1"/>
          <p:nvPr/>
        </p:nvSpPr>
        <p:spPr>
          <a:xfrm>
            <a:off x="2124151" y="2686507"/>
            <a:ext cx="2153412" cy="143561"/>
          </a:xfrm>
          <a:prstGeom prst="rect">
            <a:avLst/>
          </a:prstGeom>
          <a:noFill/>
          <a:ln/>
        </p:spPr>
        <p:txBody>
          <a:bodyPr wrap="square" lIns="0" tIns="0" rIns="0" bIns="0" rtlCol="0" anchor="ctr"/>
          <a:lstStyle/>
          <a:p>
            <a:pPr algn="l" indent="0" marL="0">
              <a:buNone/>
            </a:pPr>
            <a:r>
              <a:rPr lang="en-US" sz="900" dirty="0">
                <a:solidFill>
                  <a:srgbClr val="374151"/>
                </a:solidFill>
                <a:latin typeface="Inter" pitchFamily="34" charset="0"/>
                <a:ea typeface="Inter" pitchFamily="34" charset="-122"/>
                <a:cs typeface="Inter" pitchFamily="34" charset="-120"/>
              </a:rPr>
              <a:t>数据孤岛、质量参差不齐、隐私安全风险</a:t>
            </a:r>
            <a:endParaRPr lang="en-US" sz="900" dirty="0"/>
          </a:p>
        </p:txBody>
      </p:sp>
      <p:sp>
        <p:nvSpPr>
          <p:cNvPr id="23" name="Text 17"/>
          <p:cNvSpPr txBox="1"/>
          <p:nvPr/>
        </p:nvSpPr>
        <p:spPr>
          <a:xfrm>
            <a:off x="1552651" y="2838298"/>
            <a:ext cx="667512" cy="143561"/>
          </a:xfrm>
          <a:prstGeom prst="rect">
            <a:avLst/>
          </a:prstGeom>
          <a:noFill/>
          <a:ln/>
        </p:spPr>
        <p:txBody>
          <a:bodyPr wrap="square" lIns="0" tIns="0" rIns="0" bIns="0" rtlCol="0" anchor="ctr"/>
          <a:lstStyle/>
          <a:p>
            <a:pPr algn="l" indent="0" marL="0">
              <a:buNone/>
            </a:pPr>
            <a:r>
              <a:rPr lang="en-US" sz="900" dirty="0">
                <a:solidFill>
                  <a:srgbClr val="374151"/>
                </a:solidFill>
                <a:latin typeface="Inter" pitchFamily="34" charset="0"/>
                <a:ea typeface="Inter" pitchFamily="34" charset="-122"/>
                <a:cs typeface="Inter" pitchFamily="34" charset="-120"/>
              </a:rPr>
              <a:t>能力建设：</a:t>
            </a:r>
            <a:endParaRPr lang="en-US" sz="900" dirty="0"/>
          </a:p>
        </p:txBody>
      </p:sp>
      <p:sp>
        <p:nvSpPr>
          <p:cNvPr id="24" name="Text 18"/>
          <p:cNvSpPr txBox="1"/>
          <p:nvPr/>
        </p:nvSpPr>
        <p:spPr>
          <a:xfrm>
            <a:off x="2124151" y="2838298"/>
            <a:ext cx="2829154" cy="143561"/>
          </a:xfrm>
          <a:prstGeom prst="rect">
            <a:avLst/>
          </a:prstGeom>
          <a:noFill/>
          <a:ln/>
        </p:spPr>
        <p:txBody>
          <a:bodyPr wrap="square" lIns="0" tIns="0" rIns="0" bIns="0" rtlCol="0" anchor="ctr"/>
          <a:lstStyle/>
          <a:p>
            <a:pPr algn="l" indent="0" marL="0">
              <a:buNone/>
            </a:pPr>
            <a:r>
              <a:rPr lang="en-US" sz="900" dirty="0">
                <a:solidFill>
                  <a:srgbClr val="374151"/>
                </a:solidFill>
                <a:latin typeface="Inter" pitchFamily="34" charset="0"/>
                <a:ea typeface="Inter" pitchFamily="34" charset="-122"/>
                <a:cs typeface="Inter" pitchFamily="34" charset="-120"/>
              </a:rPr>
              <a:t>建设AI数据湖、构建数据合规框架、实施数据清洗标注</a:t>
            </a:r>
            <a:endParaRPr lang="en-US" sz="900" dirty="0"/>
          </a:p>
        </p:txBody>
      </p:sp>
      <p:sp>
        <p:nvSpPr>
          <p:cNvPr id="25" name="Text 19"/>
          <p:cNvSpPr txBox="1"/>
          <p:nvPr/>
        </p:nvSpPr>
        <p:spPr>
          <a:xfrm>
            <a:off x="1552651" y="2991002"/>
            <a:ext cx="781812" cy="143561"/>
          </a:xfrm>
          <a:prstGeom prst="rect">
            <a:avLst/>
          </a:prstGeom>
          <a:noFill/>
          <a:ln/>
        </p:spPr>
        <p:txBody>
          <a:bodyPr wrap="square" lIns="0" tIns="0" rIns="0" bIns="0" rtlCol="0" anchor="ctr"/>
          <a:lstStyle/>
          <a:p>
            <a:pPr algn="l" indent="0" marL="0">
              <a:buNone/>
            </a:pPr>
            <a:r>
              <a:rPr lang="en-US" sz="900" dirty="0">
                <a:solidFill>
                  <a:srgbClr val="374151"/>
                </a:solidFill>
                <a:latin typeface="Inter" pitchFamily="34" charset="0"/>
                <a:ea typeface="Inter" pitchFamily="34" charset="-122"/>
                <a:cs typeface="Inter" pitchFamily="34" charset="-120"/>
              </a:rPr>
              <a:t>差异化优势：</a:t>
            </a:r>
            <a:endParaRPr lang="en-US" sz="900" dirty="0"/>
          </a:p>
        </p:txBody>
      </p:sp>
      <p:sp>
        <p:nvSpPr>
          <p:cNvPr id="26" name="Text 20"/>
          <p:cNvSpPr txBox="1"/>
          <p:nvPr/>
        </p:nvSpPr>
        <p:spPr>
          <a:xfrm>
            <a:off x="2238451" y="2991002"/>
            <a:ext cx="2029054" cy="143561"/>
          </a:xfrm>
          <a:prstGeom prst="rect">
            <a:avLst/>
          </a:prstGeom>
          <a:noFill/>
          <a:ln/>
        </p:spPr>
        <p:txBody>
          <a:bodyPr wrap="square" lIns="0" tIns="0" rIns="0" bIns="0" rtlCol="0" anchor="ctr"/>
          <a:lstStyle/>
          <a:p>
            <a:pPr algn="l" indent="0" marL="0">
              <a:buNone/>
            </a:pPr>
            <a:r>
              <a:rPr lang="en-US" sz="900" dirty="0">
                <a:solidFill>
                  <a:srgbClr val="374151"/>
                </a:solidFill>
                <a:latin typeface="Inter" pitchFamily="34" charset="0"/>
                <a:ea typeface="Inter" pitchFamily="34" charset="-122"/>
                <a:cs typeface="Inter" pitchFamily="34" charset="-120"/>
              </a:rPr>
              <a:t>独特私有数据构成AI应用的核心竞争力</a:t>
            </a:r>
            <a:endParaRPr lang="en-US" sz="900" dirty="0"/>
          </a:p>
        </p:txBody>
      </p:sp>
      <p:sp>
        <p:nvSpPr>
          <p:cNvPr id="27" name="Shape 21"/>
          <p:cNvSpPr/>
          <p:nvPr/>
        </p:nvSpPr>
        <p:spPr>
          <a:xfrm>
            <a:off x="6172200" y="2333549"/>
            <a:ext cx="5105095" cy="933602"/>
          </a:xfrm>
          <a:prstGeom prst="roundRect">
            <a:avLst>
              <a:gd name="adj" fmla="val 7995"/>
            </a:avLst>
          </a:prstGeom>
          <a:noFill/>
          <a:ln w="12700">
            <a:solidFill>
              <a:srgbClr val="E5E7EB"/>
            </a:solidFill>
            <a:prstDash val="solid"/>
          </a:ln>
        </p:spPr>
      </p:sp>
      <p:pic>
        <p:nvPicPr>
          <p:cNvPr id="28" name="Image 4" descr="preencoded.png">    </p:cNvPr>
          <p:cNvPicPr>
            <a:picLocks noChangeAspect="1"/>
          </p:cNvPicPr>
          <p:nvPr/>
        </p:nvPicPr>
        <p:blipFill>
          <a:blip r:embed="rId5"/>
          <a:srcRect l="-989999" r="-989999" t="0" b="0"/>
          <a:stretch/>
        </p:blipFill>
        <p:spPr>
          <a:xfrm>
            <a:off x="6400800" y="2652674"/>
            <a:ext cx="190195" cy="9144"/>
          </a:xfrm>
          <a:prstGeom prst="rect">
            <a:avLst/>
          </a:prstGeom>
        </p:spPr>
      </p:pic>
      <p:sp>
        <p:nvSpPr>
          <p:cNvPr id="29" name="Text 22"/>
          <p:cNvSpPr txBox="1"/>
          <p:nvPr/>
        </p:nvSpPr>
        <p:spPr>
          <a:xfrm>
            <a:off x="6810451" y="2467051"/>
            <a:ext cx="2281428" cy="162763"/>
          </a:xfrm>
          <a:prstGeom prst="rect">
            <a:avLst/>
          </a:prstGeom>
          <a:noFill/>
          <a:ln/>
        </p:spPr>
        <p:txBody>
          <a:bodyPr wrap="square" lIns="0" tIns="0" rIns="0" bIns="0" rtlCol="0" anchor="ctr"/>
          <a:lstStyle/>
          <a:p>
            <a:pPr algn="l" indent="0" marL="0">
              <a:buNone/>
            </a:pPr>
            <a:r>
              <a:rPr lang="en-US" sz="1000" b="1" dirty="0">
                <a:solidFill>
                  <a:srgbClr val="111827"/>
                </a:solidFill>
                <a:latin typeface="Inter" pitchFamily="34" charset="0"/>
                <a:ea typeface="Inter" pitchFamily="34" charset="-122"/>
                <a:cs typeface="Inter" pitchFamily="34" charset="-120"/>
              </a:rPr>
              <a:t>独特工具 - 自研/战略整合生产力工具</a:t>
            </a:r>
            <a:endParaRPr lang="en-US" sz="1000" dirty="0"/>
          </a:p>
        </p:txBody>
      </p:sp>
      <p:sp>
        <p:nvSpPr>
          <p:cNvPr id="30" name="Text 23"/>
          <p:cNvSpPr txBox="1"/>
          <p:nvPr/>
        </p:nvSpPr>
        <p:spPr>
          <a:xfrm>
            <a:off x="6810451" y="2686507"/>
            <a:ext cx="667512" cy="143561"/>
          </a:xfrm>
          <a:prstGeom prst="rect">
            <a:avLst/>
          </a:prstGeom>
          <a:noFill/>
          <a:ln/>
        </p:spPr>
        <p:txBody>
          <a:bodyPr wrap="square" lIns="0" tIns="0" rIns="0" bIns="0" rtlCol="0" anchor="ctr"/>
          <a:lstStyle/>
          <a:p>
            <a:pPr algn="l" indent="0" marL="0">
              <a:buNone/>
            </a:pPr>
            <a:r>
              <a:rPr lang="en-US" sz="900" dirty="0">
                <a:solidFill>
                  <a:srgbClr val="374151"/>
                </a:solidFill>
                <a:latin typeface="Inter" pitchFamily="34" charset="0"/>
                <a:ea typeface="Inter" pitchFamily="34" charset="-122"/>
                <a:cs typeface="Inter" pitchFamily="34" charset="-120"/>
              </a:rPr>
              <a:t>核心挑战：</a:t>
            </a:r>
            <a:endParaRPr lang="en-US" sz="900" dirty="0"/>
          </a:p>
        </p:txBody>
      </p:sp>
      <p:sp>
        <p:nvSpPr>
          <p:cNvPr id="31" name="Text 24"/>
          <p:cNvSpPr txBox="1"/>
          <p:nvPr/>
        </p:nvSpPr>
        <p:spPr>
          <a:xfrm>
            <a:off x="7381951" y="2686507"/>
            <a:ext cx="2267712" cy="143561"/>
          </a:xfrm>
          <a:prstGeom prst="rect">
            <a:avLst/>
          </a:prstGeom>
          <a:noFill/>
          <a:ln/>
        </p:spPr>
        <p:txBody>
          <a:bodyPr wrap="square" lIns="0" tIns="0" rIns="0" bIns="0" rtlCol="0" anchor="ctr"/>
          <a:lstStyle/>
          <a:p>
            <a:pPr algn="l" indent="0" marL="0">
              <a:buNone/>
            </a:pPr>
            <a:r>
              <a:rPr lang="en-US" sz="900" dirty="0">
                <a:solidFill>
                  <a:srgbClr val="374151"/>
                </a:solidFill>
                <a:latin typeface="Inter" pitchFamily="34" charset="0"/>
                <a:ea typeface="Inter" pitchFamily="34" charset="-122"/>
                <a:cs typeface="Inter" pitchFamily="34" charset="-120"/>
              </a:rPr>
              <a:t>通用工具无法满足专业场景需求，整合度低</a:t>
            </a:r>
            <a:endParaRPr lang="en-US" sz="900" dirty="0"/>
          </a:p>
        </p:txBody>
      </p:sp>
      <p:sp>
        <p:nvSpPr>
          <p:cNvPr id="32" name="Text 25"/>
          <p:cNvSpPr txBox="1"/>
          <p:nvPr/>
        </p:nvSpPr>
        <p:spPr>
          <a:xfrm>
            <a:off x="6810451" y="2838298"/>
            <a:ext cx="667512" cy="143561"/>
          </a:xfrm>
          <a:prstGeom prst="rect">
            <a:avLst/>
          </a:prstGeom>
          <a:noFill/>
          <a:ln/>
        </p:spPr>
        <p:txBody>
          <a:bodyPr wrap="square" lIns="0" tIns="0" rIns="0" bIns="0" rtlCol="0" anchor="ctr"/>
          <a:lstStyle/>
          <a:p>
            <a:pPr algn="l" indent="0" marL="0">
              <a:buNone/>
            </a:pPr>
            <a:r>
              <a:rPr lang="en-US" sz="900" dirty="0">
                <a:solidFill>
                  <a:srgbClr val="374151"/>
                </a:solidFill>
                <a:latin typeface="Inter" pitchFamily="34" charset="0"/>
                <a:ea typeface="Inter" pitchFamily="34" charset="-122"/>
                <a:cs typeface="Inter" pitchFamily="34" charset="-120"/>
              </a:rPr>
              <a:t>能力建设：</a:t>
            </a:r>
            <a:endParaRPr lang="en-US" sz="900" dirty="0"/>
          </a:p>
        </p:txBody>
      </p:sp>
      <p:sp>
        <p:nvSpPr>
          <p:cNvPr id="33" name="Text 26"/>
          <p:cNvSpPr txBox="1"/>
          <p:nvPr/>
        </p:nvSpPr>
        <p:spPr>
          <a:xfrm>
            <a:off x="7381951" y="2838298"/>
            <a:ext cx="2581351" cy="143561"/>
          </a:xfrm>
          <a:prstGeom prst="rect">
            <a:avLst/>
          </a:prstGeom>
          <a:noFill/>
          <a:ln/>
        </p:spPr>
        <p:txBody>
          <a:bodyPr wrap="square" lIns="0" tIns="0" rIns="0" bIns="0" rtlCol="0" anchor="ctr"/>
          <a:lstStyle/>
          <a:p>
            <a:pPr algn="l" indent="0" marL="0">
              <a:buNone/>
            </a:pPr>
            <a:r>
              <a:rPr lang="en-US" sz="900" dirty="0">
                <a:solidFill>
                  <a:srgbClr val="374151"/>
                </a:solidFill>
                <a:latin typeface="Inter" pitchFamily="34" charset="0"/>
                <a:ea typeface="Inter" pitchFamily="34" charset="-122"/>
                <a:cs typeface="Inter" pitchFamily="34" charset="-120"/>
              </a:rPr>
              <a:t>业务场景自研AI工具集，统一Agent工具调用标准</a:t>
            </a:r>
            <a:endParaRPr lang="en-US" sz="900" dirty="0"/>
          </a:p>
        </p:txBody>
      </p:sp>
      <p:sp>
        <p:nvSpPr>
          <p:cNvPr id="34" name="Text 27"/>
          <p:cNvSpPr txBox="1"/>
          <p:nvPr/>
        </p:nvSpPr>
        <p:spPr>
          <a:xfrm>
            <a:off x="6810451" y="2991002"/>
            <a:ext cx="781812" cy="143561"/>
          </a:xfrm>
          <a:prstGeom prst="rect">
            <a:avLst/>
          </a:prstGeom>
          <a:noFill/>
          <a:ln/>
        </p:spPr>
        <p:txBody>
          <a:bodyPr wrap="square" lIns="0" tIns="0" rIns="0" bIns="0" rtlCol="0" anchor="ctr"/>
          <a:lstStyle/>
          <a:p>
            <a:pPr algn="l" indent="0" marL="0">
              <a:buNone/>
            </a:pPr>
            <a:r>
              <a:rPr lang="en-US" sz="900" dirty="0">
                <a:solidFill>
                  <a:srgbClr val="374151"/>
                </a:solidFill>
                <a:latin typeface="Inter" pitchFamily="34" charset="0"/>
                <a:ea typeface="Inter" pitchFamily="34" charset="-122"/>
                <a:cs typeface="Inter" pitchFamily="34" charset="-120"/>
              </a:rPr>
              <a:t>差异化优势：</a:t>
            </a:r>
            <a:endParaRPr lang="en-US" sz="900" dirty="0"/>
          </a:p>
        </p:txBody>
      </p:sp>
      <p:sp>
        <p:nvSpPr>
          <p:cNvPr id="35" name="Text 28"/>
          <p:cNvSpPr txBox="1"/>
          <p:nvPr/>
        </p:nvSpPr>
        <p:spPr>
          <a:xfrm>
            <a:off x="7496251" y="2991002"/>
            <a:ext cx="1343254" cy="143561"/>
          </a:xfrm>
          <a:prstGeom prst="rect">
            <a:avLst/>
          </a:prstGeom>
          <a:noFill/>
          <a:ln/>
        </p:spPr>
        <p:txBody>
          <a:bodyPr wrap="square" lIns="0" tIns="0" rIns="0" bIns="0" rtlCol="0" anchor="ctr"/>
          <a:lstStyle/>
          <a:p>
            <a:pPr algn="l" indent="0" marL="0">
              <a:buNone/>
            </a:pPr>
            <a:r>
              <a:rPr lang="en-US" sz="900" dirty="0">
                <a:solidFill>
                  <a:srgbClr val="374151"/>
                </a:solidFill>
                <a:latin typeface="Inter" pitchFamily="34" charset="0"/>
                <a:ea typeface="Inter" pitchFamily="34" charset="-122"/>
                <a:cs typeface="Inter" pitchFamily="34" charset="-120"/>
              </a:rPr>
              <a:t>专业工具扩展AI能力边界</a:t>
            </a:r>
            <a:endParaRPr lang="en-US" sz="900" dirty="0"/>
          </a:p>
        </p:txBody>
      </p:sp>
      <p:sp>
        <p:nvSpPr>
          <p:cNvPr id="36" name="Shape 29"/>
          <p:cNvSpPr/>
          <p:nvPr/>
        </p:nvSpPr>
        <p:spPr>
          <a:xfrm>
            <a:off x="914400" y="3419856"/>
            <a:ext cx="10362895" cy="780898"/>
          </a:xfrm>
          <a:prstGeom prst="roundRect">
            <a:avLst>
              <a:gd name="adj" fmla="val 11424"/>
            </a:avLst>
          </a:prstGeom>
          <a:noFill/>
          <a:ln w="12700">
            <a:solidFill>
              <a:srgbClr val="E5E7EB"/>
            </a:solidFill>
            <a:prstDash val="solid"/>
          </a:ln>
        </p:spPr>
      </p:sp>
      <p:pic>
        <p:nvPicPr>
          <p:cNvPr id="37" name="Image 5" descr="preencoded.png">    </p:cNvPr>
          <p:cNvPicPr>
            <a:picLocks noChangeAspect="1"/>
          </p:cNvPicPr>
          <p:nvPr/>
        </p:nvPicPr>
        <p:blipFill>
          <a:blip r:embed="rId6"/>
          <a:srcRect l="-989999" r="-989999" t="0" b="0"/>
          <a:stretch/>
        </p:blipFill>
        <p:spPr>
          <a:xfrm>
            <a:off x="1143000" y="3738982"/>
            <a:ext cx="190195" cy="9144"/>
          </a:xfrm>
          <a:prstGeom prst="rect">
            <a:avLst/>
          </a:prstGeom>
        </p:spPr>
      </p:pic>
      <p:sp>
        <p:nvSpPr>
          <p:cNvPr id="38" name="Text 30"/>
          <p:cNvSpPr txBox="1"/>
          <p:nvPr/>
        </p:nvSpPr>
        <p:spPr>
          <a:xfrm>
            <a:off x="1552651" y="3552444"/>
            <a:ext cx="3567989" cy="162763"/>
          </a:xfrm>
          <a:prstGeom prst="rect">
            <a:avLst/>
          </a:prstGeom>
          <a:noFill/>
          <a:ln/>
        </p:spPr>
        <p:txBody>
          <a:bodyPr wrap="square" lIns="0" tIns="0" rIns="0" bIns="0" rtlCol="0" anchor="ctr"/>
          <a:lstStyle/>
          <a:p>
            <a:pPr algn="l" indent="0" marL="0">
              <a:buNone/>
            </a:pPr>
            <a:r>
              <a:rPr lang="en-US" sz="1000" b="1" dirty="0">
                <a:solidFill>
                  <a:srgbClr val="111827"/>
                </a:solidFill>
                <a:latin typeface="Inter" pitchFamily="34" charset="0"/>
                <a:ea typeface="Inter" pitchFamily="34" charset="-122"/>
                <a:cs typeface="Inter" pitchFamily="34" charset="-120"/>
              </a:rPr>
              <a:t>评估与强化学习 - 智能体系统的效果，评估反馈和优化系统</a:t>
            </a:r>
            <a:endParaRPr lang="en-US" sz="1000" dirty="0"/>
          </a:p>
        </p:txBody>
      </p:sp>
      <p:sp>
        <p:nvSpPr>
          <p:cNvPr id="39" name="Text 31"/>
          <p:cNvSpPr txBox="1"/>
          <p:nvPr/>
        </p:nvSpPr>
        <p:spPr>
          <a:xfrm>
            <a:off x="1552651" y="3771900"/>
            <a:ext cx="667512" cy="143561"/>
          </a:xfrm>
          <a:prstGeom prst="rect">
            <a:avLst/>
          </a:prstGeom>
          <a:noFill/>
          <a:ln/>
        </p:spPr>
        <p:txBody>
          <a:bodyPr wrap="square" lIns="0" tIns="0" rIns="0" bIns="0" rtlCol="0" anchor="ctr"/>
          <a:lstStyle/>
          <a:p>
            <a:pPr algn="l" indent="0" marL="0">
              <a:buNone/>
            </a:pPr>
            <a:r>
              <a:rPr lang="en-US" sz="900" dirty="0">
                <a:solidFill>
                  <a:srgbClr val="374151"/>
                </a:solidFill>
                <a:latin typeface="Inter" pitchFamily="34" charset="0"/>
                <a:ea typeface="Inter" pitchFamily="34" charset="-122"/>
                <a:cs typeface="Inter" pitchFamily="34" charset="-120"/>
              </a:rPr>
              <a:t>核心挑战：</a:t>
            </a:r>
            <a:endParaRPr lang="en-US" sz="900" dirty="0"/>
          </a:p>
        </p:txBody>
      </p:sp>
      <p:sp>
        <p:nvSpPr>
          <p:cNvPr id="40" name="Text 32"/>
          <p:cNvSpPr txBox="1"/>
          <p:nvPr/>
        </p:nvSpPr>
        <p:spPr>
          <a:xfrm>
            <a:off x="2124151" y="3771900"/>
            <a:ext cx="1581912" cy="143561"/>
          </a:xfrm>
          <a:prstGeom prst="rect">
            <a:avLst/>
          </a:prstGeom>
          <a:noFill/>
          <a:ln/>
        </p:spPr>
        <p:txBody>
          <a:bodyPr wrap="square" lIns="0" tIns="0" rIns="0" bIns="0" rtlCol="0" anchor="ctr"/>
          <a:lstStyle/>
          <a:p>
            <a:pPr algn="l" indent="0" marL="0">
              <a:buNone/>
            </a:pPr>
            <a:r>
              <a:rPr lang="en-US" sz="900" dirty="0">
                <a:solidFill>
                  <a:srgbClr val="374151"/>
                </a:solidFill>
                <a:latin typeface="Inter" pitchFamily="34" charset="0"/>
                <a:ea typeface="Inter" pitchFamily="34" charset="-122"/>
                <a:cs typeface="Inter" pitchFamily="34" charset="-120"/>
              </a:rPr>
              <a:t>评估标准不一，反馈收集困难</a:t>
            </a:r>
            <a:endParaRPr lang="en-US" sz="900" dirty="0"/>
          </a:p>
        </p:txBody>
      </p:sp>
      <p:sp>
        <p:nvSpPr>
          <p:cNvPr id="41" name="Text 33"/>
          <p:cNvSpPr txBox="1"/>
          <p:nvPr/>
        </p:nvSpPr>
        <p:spPr>
          <a:xfrm>
            <a:off x="1552651" y="3924605"/>
            <a:ext cx="667512" cy="143561"/>
          </a:xfrm>
          <a:prstGeom prst="rect">
            <a:avLst/>
          </a:prstGeom>
          <a:noFill/>
          <a:ln/>
        </p:spPr>
        <p:txBody>
          <a:bodyPr wrap="square" lIns="0" tIns="0" rIns="0" bIns="0" rtlCol="0" anchor="ctr"/>
          <a:lstStyle/>
          <a:p>
            <a:pPr algn="l" indent="0" marL="0">
              <a:buNone/>
            </a:pPr>
            <a:r>
              <a:rPr lang="en-US" sz="900" dirty="0">
                <a:solidFill>
                  <a:srgbClr val="374151"/>
                </a:solidFill>
                <a:latin typeface="Inter" pitchFamily="34" charset="0"/>
                <a:ea typeface="Inter" pitchFamily="34" charset="-122"/>
                <a:cs typeface="Inter" pitchFamily="34" charset="-120"/>
              </a:rPr>
              <a:t>能力建设：</a:t>
            </a:r>
            <a:endParaRPr lang="en-US" sz="900" dirty="0"/>
          </a:p>
        </p:txBody>
      </p:sp>
      <p:sp>
        <p:nvSpPr>
          <p:cNvPr id="42" name="Text 34"/>
          <p:cNvSpPr txBox="1"/>
          <p:nvPr/>
        </p:nvSpPr>
        <p:spPr>
          <a:xfrm>
            <a:off x="2124151" y="3924605"/>
            <a:ext cx="1924812" cy="143561"/>
          </a:xfrm>
          <a:prstGeom prst="rect">
            <a:avLst/>
          </a:prstGeom>
          <a:noFill/>
          <a:ln/>
        </p:spPr>
        <p:txBody>
          <a:bodyPr wrap="square" lIns="0" tIns="0" rIns="0" bIns="0" rtlCol="0" anchor="ctr"/>
          <a:lstStyle/>
          <a:p>
            <a:pPr algn="l" indent="0" marL="0">
              <a:buNone/>
            </a:pPr>
            <a:r>
              <a:rPr lang="en-US" sz="900" dirty="0">
                <a:solidFill>
                  <a:srgbClr val="374151"/>
                </a:solidFill>
                <a:latin typeface="Inter" pitchFamily="34" charset="0"/>
                <a:ea typeface="Inter" pitchFamily="34" charset="-122"/>
                <a:cs typeface="Inter" pitchFamily="34" charset="-120"/>
              </a:rPr>
              <a:t>多维度评估框架，反馈收集标注流程</a:t>
            </a:r>
            <a:endParaRPr lang="en-US" sz="900" dirty="0"/>
          </a:p>
        </p:txBody>
      </p:sp>
      <p:sp>
        <p:nvSpPr>
          <p:cNvPr id="43" name="Text 35"/>
          <p:cNvSpPr txBox="1"/>
          <p:nvPr/>
        </p:nvSpPr>
        <p:spPr>
          <a:xfrm>
            <a:off x="6353251" y="3771900"/>
            <a:ext cx="667512" cy="143561"/>
          </a:xfrm>
          <a:prstGeom prst="rect">
            <a:avLst/>
          </a:prstGeom>
          <a:noFill/>
          <a:ln/>
        </p:spPr>
        <p:txBody>
          <a:bodyPr wrap="square" lIns="0" tIns="0" rIns="0" bIns="0" rtlCol="0" anchor="ctr"/>
          <a:lstStyle/>
          <a:p>
            <a:pPr algn="l" indent="0" marL="0">
              <a:buNone/>
            </a:pPr>
            <a:r>
              <a:rPr lang="en-US" sz="900" dirty="0">
                <a:solidFill>
                  <a:srgbClr val="374151"/>
                </a:solidFill>
                <a:latin typeface="Inter" pitchFamily="34" charset="0"/>
                <a:ea typeface="Inter" pitchFamily="34" charset="-122"/>
                <a:cs typeface="Inter" pitchFamily="34" charset="-120"/>
              </a:rPr>
              <a:t>实施方向：</a:t>
            </a:r>
            <a:endParaRPr lang="en-US" sz="900" dirty="0"/>
          </a:p>
        </p:txBody>
      </p:sp>
      <p:sp>
        <p:nvSpPr>
          <p:cNvPr id="44" name="Text 36"/>
          <p:cNvSpPr txBox="1"/>
          <p:nvPr/>
        </p:nvSpPr>
        <p:spPr>
          <a:xfrm>
            <a:off x="6924751" y="3771900"/>
            <a:ext cx="2115007" cy="143561"/>
          </a:xfrm>
          <a:prstGeom prst="rect">
            <a:avLst/>
          </a:prstGeom>
          <a:noFill/>
          <a:ln/>
        </p:spPr>
        <p:txBody>
          <a:bodyPr wrap="square" lIns="0" tIns="0" rIns="0" bIns="0" rtlCol="0" anchor="ctr"/>
          <a:lstStyle/>
          <a:p>
            <a:pPr algn="l" indent="0" marL="0">
              <a:buNone/>
            </a:pPr>
            <a:r>
              <a:rPr lang="en-US" sz="900" dirty="0">
                <a:solidFill>
                  <a:srgbClr val="374151"/>
                </a:solidFill>
                <a:latin typeface="Inter" pitchFamily="34" charset="0"/>
                <a:ea typeface="Inter" pitchFamily="34" charset="-122"/>
                <a:cs typeface="Inter" pitchFamily="34" charset="-120"/>
              </a:rPr>
              <a:t>A/B测试平台，基于反馈的模型持续优化</a:t>
            </a:r>
            <a:endParaRPr lang="en-US" sz="900" dirty="0"/>
          </a:p>
        </p:txBody>
      </p:sp>
      <p:sp>
        <p:nvSpPr>
          <p:cNvPr id="45" name="Text 37"/>
          <p:cNvSpPr txBox="1"/>
          <p:nvPr/>
        </p:nvSpPr>
        <p:spPr>
          <a:xfrm>
            <a:off x="6353251" y="3924605"/>
            <a:ext cx="781812" cy="143561"/>
          </a:xfrm>
          <a:prstGeom prst="rect">
            <a:avLst/>
          </a:prstGeom>
          <a:noFill/>
          <a:ln/>
        </p:spPr>
        <p:txBody>
          <a:bodyPr wrap="square" lIns="0" tIns="0" rIns="0" bIns="0" rtlCol="0" anchor="ctr"/>
          <a:lstStyle/>
          <a:p>
            <a:pPr algn="l" indent="0" marL="0">
              <a:buNone/>
            </a:pPr>
            <a:r>
              <a:rPr lang="en-US" sz="900" dirty="0">
                <a:solidFill>
                  <a:srgbClr val="374151"/>
                </a:solidFill>
                <a:latin typeface="Inter" pitchFamily="34" charset="0"/>
                <a:ea typeface="Inter" pitchFamily="34" charset="-122"/>
                <a:cs typeface="Inter" pitchFamily="34" charset="-120"/>
              </a:rPr>
              <a:t>差异化优势：</a:t>
            </a:r>
            <a:endParaRPr lang="en-US" sz="900" dirty="0"/>
          </a:p>
        </p:txBody>
      </p:sp>
      <p:sp>
        <p:nvSpPr>
          <p:cNvPr id="46" name="Text 38"/>
          <p:cNvSpPr txBox="1"/>
          <p:nvPr/>
        </p:nvSpPr>
        <p:spPr>
          <a:xfrm>
            <a:off x="7039051" y="3924605"/>
            <a:ext cx="2143354" cy="143561"/>
          </a:xfrm>
          <a:prstGeom prst="rect">
            <a:avLst/>
          </a:prstGeom>
          <a:noFill/>
          <a:ln/>
        </p:spPr>
        <p:txBody>
          <a:bodyPr wrap="square" lIns="0" tIns="0" rIns="0" bIns="0" rtlCol="0" anchor="ctr"/>
          <a:lstStyle/>
          <a:p>
            <a:pPr algn="l" indent="0" marL="0">
              <a:buNone/>
            </a:pPr>
            <a:r>
              <a:rPr lang="en-US" sz="900" dirty="0">
                <a:solidFill>
                  <a:srgbClr val="374151"/>
                </a:solidFill>
                <a:latin typeface="Inter" pitchFamily="34" charset="0"/>
                <a:ea typeface="Inter" pitchFamily="34" charset="-122"/>
                <a:cs typeface="Inter" pitchFamily="34" charset="-120"/>
              </a:rPr>
              <a:t>快速迭代学习闭环，确保AI系统持续进化</a:t>
            </a:r>
            <a:endParaRPr lang="en-US" sz="900" dirty="0"/>
          </a:p>
        </p:txBody>
      </p:sp>
      <p:sp>
        <p:nvSpPr>
          <p:cNvPr id="47" name="Shape 39"/>
          <p:cNvSpPr/>
          <p:nvPr/>
        </p:nvSpPr>
        <p:spPr>
          <a:xfrm>
            <a:off x="914400" y="4352544"/>
            <a:ext cx="10362895" cy="743407"/>
          </a:xfrm>
          <a:prstGeom prst="roundRect">
            <a:avLst>
              <a:gd name="adj" fmla="val 12616"/>
            </a:avLst>
          </a:prstGeom>
          <a:solidFill>
            <a:srgbClr val="F9FAFB"/>
          </a:solidFill>
          <a:ln w="12700">
            <a:solidFill>
              <a:srgbClr val="E5E7EB"/>
            </a:solidFill>
            <a:prstDash val="solid"/>
          </a:ln>
        </p:spPr>
      </p:sp>
      <p:sp>
        <p:nvSpPr>
          <p:cNvPr id="48" name="Text 40"/>
          <p:cNvSpPr txBox="1"/>
          <p:nvPr/>
        </p:nvSpPr>
        <p:spPr>
          <a:xfrm>
            <a:off x="1037844" y="4476902"/>
            <a:ext cx="1696212" cy="143561"/>
          </a:xfrm>
          <a:prstGeom prst="rect">
            <a:avLst/>
          </a:prstGeom>
          <a:noFill/>
          <a:ln/>
        </p:spPr>
        <p:txBody>
          <a:bodyPr wrap="square" lIns="0" tIns="0" rIns="0" bIns="0" rtlCol="0" anchor="ctr"/>
          <a:lstStyle/>
          <a:p>
            <a:pPr algn="l" indent="0" marL="0">
              <a:buNone/>
            </a:pPr>
            <a:r>
              <a:rPr lang="en-US" sz="900" b="1" dirty="0">
                <a:solidFill>
                  <a:srgbClr val="374151"/>
                </a:solidFill>
                <a:latin typeface="Inter" pitchFamily="34" charset="0"/>
                <a:ea typeface="Inter" pitchFamily="34" charset="-122"/>
                <a:cs typeface="Inter" pitchFamily="34" charset="-120"/>
              </a:rPr>
              <a:t>核心能力整合：企业AI资产矩阵</a:t>
            </a:r>
            <a:endParaRPr lang="en-US" sz="900" dirty="0"/>
          </a:p>
        </p:txBody>
      </p:sp>
      <p:sp>
        <p:nvSpPr>
          <p:cNvPr id="49" name="Text 41"/>
          <p:cNvSpPr txBox="1"/>
          <p:nvPr/>
        </p:nvSpPr>
        <p:spPr>
          <a:xfrm>
            <a:off x="1037844" y="4667098"/>
            <a:ext cx="10144354" cy="295351"/>
          </a:xfrm>
          <a:prstGeom prst="rect">
            <a:avLst/>
          </a:prstGeom>
          <a:noFill/>
          <a:ln/>
        </p:spPr>
        <p:txBody>
          <a:bodyPr wrap="square" lIns="0" tIns="0" rIns="0" bIns="0" rtlCol="0" anchor="ctr"/>
          <a:lstStyle/>
          <a:p>
            <a:pPr algn="l" indent="0" marL="0">
              <a:buNone/>
            </a:pPr>
            <a:r>
              <a:rPr lang="en-US" sz="900" dirty="0">
                <a:solidFill>
                  <a:srgbClr val="374151"/>
                </a:solidFill>
                <a:latin typeface="Inter" pitchFamily="34" charset="0"/>
                <a:ea typeface="Inter" pitchFamily="34" charset="-122"/>
                <a:cs typeface="Inter" pitchFamily="34" charset="-120"/>
              </a:rPr>
              <a:t>企业构建AI基础设施的核心竞争力不在于单一技术选型，而在于建立自主可控的AI资产矩阵。通过需求管理确保方向精准，私有数据构建专业壁垒，独特工具扩展能力边界，评估与强化学习保证持续进化，四大能力协同作用形成难以复制的企业级AI竞争力。</a:t>
            </a:r>
            <a:endParaRPr lang="en-US" sz="900" dirty="0"/>
          </a:p>
        </p:txBody>
      </p:sp>
      <p:sp>
        <p:nvSpPr>
          <p:cNvPr id="50" name="Text 42"/>
          <p:cNvSpPr txBox="1"/>
          <p:nvPr/>
        </p:nvSpPr>
        <p:spPr>
          <a:xfrm>
            <a:off x="914400" y="390449"/>
            <a:ext cx="3495751" cy="277063"/>
          </a:xfrm>
          <a:prstGeom prst="rect">
            <a:avLst/>
          </a:prstGeom>
          <a:noFill/>
          <a:ln/>
        </p:spPr>
        <p:txBody>
          <a:bodyPr wrap="square" lIns="0" tIns="0" rIns="0" bIns="0" rtlCol="0" anchor="ctr"/>
          <a:lstStyle/>
          <a:p>
            <a:pPr algn="l" indent="0" marL="0">
              <a:buNone/>
            </a:pPr>
            <a:r>
              <a:rPr lang="en-US" sz="1800" b="1" dirty="0">
                <a:solidFill>
                  <a:srgbClr val="1E40AF"/>
                </a:solidFill>
                <a:latin typeface="Inter" pitchFamily="34" charset="0"/>
                <a:ea typeface="Inter" pitchFamily="34" charset="-122"/>
                <a:cs typeface="Inter" pitchFamily="34" charset="-120"/>
              </a:rPr>
              <a:t>企业构建AI Infra的核心资产能力</a:t>
            </a:r>
            <a:endParaRPr lang="en-US" sz="18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sp>
        <p:nvSpPr>
          <p:cNvPr id="2" name="Shape 0"/>
          <p:cNvSpPr/>
          <p:nvPr/>
        </p:nvSpPr>
        <p:spPr>
          <a:xfrm>
            <a:off x="0" y="0"/>
            <a:ext cx="12191695" cy="6858000"/>
          </a:xfrm>
          <a:prstGeom prst="rect">
            <a:avLst/>
          </a:prstGeom>
          <a:solidFill>
            <a:srgbClr val="F9FAFB"/>
          </a:solidFill>
          <a:ln/>
        </p:spPr>
      </p:sp>
      <p:pic>
        <p:nvPicPr>
          <p:cNvPr id="3" name="Image 0" descr="preencoded.png">    </p:cNvPr>
          <p:cNvPicPr>
            <a:picLocks noChangeAspect="1"/>
          </p:cNvPicPr>
          <p:nvPr/>
        </p:nvPicPr>
        <p:blipFill>
          <a:blip r:embed="rId1">
            <a:alphaModFix amt="3000"/>
          </a:blip>
          <a:srcRect l="0" r="0" t="0" b="0"/>
          <a:stretch/>
        </p:blipFill>
        <p:spPr>
          <a:xfrm>
            <a:off x="8762695" y="952805"/>
            <a:ext cx="2667305" cy="2667305"/>
          </a:xfrm>
          <a:prstGeom prst="rect">
            <a:avLst/>
          </a:prstGeom>
        </p:spPr>
      </p:pic>
      <p:sp>
        <p:nvSpPr>
          <p:cNvPr id="4" name="Shape 1"/>
          <p:cNvSpPr/>
          <p:nvPr/>
        </p:nvSpPr>
        <p:spPr>
          <a:xfrm>
            <a:off x="1067105" y="875995"/>
            <a:ext cx="571500" cy="28346"/>
          </a:xfrm>
          <a:prstGeom prst="rect">
            <a:avLst/>
          </a:prstGeom>
          <a:solidFill>
            <a:srgbClr val="2563EB"/>
          </a:solidFill>
          <a:ln/>
        </p:spPr>
      </p:sp>
      <p:sp>
        <p:nvSpPr>
          <p:cNvPr id="5" name="Text 2"/>
          <p:cNvSpPr txBox="1"/>
          <p:nvPr/>
        </p:nvSpPr>
        <p:spPr>
          <a:xfrm>
            <a:off x="1067105" y="1028700"/>
            <a:ext cx="3300984"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基础设施、工具链和市场生态三大方向的关键发展趋势</a:t>
            </a:r>
            <a:endParaRPr lang="en-US" sz="1000" dirty="0"/>
          </a:p>
        </p:txBody>
      </p:sp>
      <p:sp>
        <p:nvSpPr>
          <p:cNvPr id="6" name="Shape 3"/>
          <p:cNvSpPr/>
          <p:nvPr/>
        </p:nvSpPr>
        <p:spPr>
          <a:xfrm>
            <a:off x="1067105" y="1438351"/>
            <a:ext cx="3200400" cy="3600907"/>
          </a:xfrm>
          <a:prstGeom prst="roundRect">
            <a:avLst>
              <a:gd name="adj" fmla="val 680"/>
            </a:avLst>
          </a:prstGeom>
          <a:solidFill>
            <a:srgbClr val="EFF6FF"/>
          </a:solidFill>
          <a:ln w="12700">
            <a:solidFill>
              <a:srgbClr val="DBEAFE"/>
            </a:solidFill>
            <a:prstDash val="solid"/>
          </a:ln>
        </p:spPr>
      </p:sp>
      <p:sp>
        <p:nvSpPr>
          <p:cNvPr id="7" name="Shape 4"/>
          <p:cNvSpPr/>
          <p:nvPr/>
        </p:nvSpPr>
        <p:spPr>
          <a:xfrm>
            <a:off x="1228954" y="1600200"/>
            <a:ext cx="342900" cy="342900"/>
          </a:xfrm>
          <a:prstGeom prst="ellipse">
            <a:avLst/>
          </a:prstGeom>
          <a:solidFill>
            <a:srgbClr val="DBEAFE"/>
          </a:solidFill>
          <a:ln/>
        </p:spPr>
      </p:sp>
      <p:pic>
        <p:nvPicPr>
          <p:cNvPr id="8" name="Image 1" descr="preencoded.png">    </p:cNvPr>
          <p:cNvPicPr>
            <a:picLocks noChangeAspect="1"/>
          </p:cNvPicPr>
          <p:nvPr/>
        </p:nvPicPr>
        <p:blipFill>
          <a:blip r:embed="rId2"/>
          <a:srcRect l="-1016667" r="-1016667" t="0" b="0"/>
          <a:stretch/>
        </p:blipFill>
        <p:spPr>
          <a:xfrm>
            <a:off x="1290218" y="1766621"/>
            <a:ext cx="219456" cy="9144"/>
          </a:xfrm>
          <a:prstGeom prst="rect">
            <a:avLst/>
          </a:prstGeom>
        </p:spPr>
      </p:pic>
      <p:sp>
        <p:nvSpPr>
          <p:cNvPr id="9" name="Text 5"/>
          <p:cNvSpPr txBox="1"/>
          <p:nvPr/>
        </p:nvSpPr>
        <p:spPr>
          <a:xfrm>
            <a:off x="1686154" y="1676095"/>
            <a:ext cx="1067105" cy="191110"/>
          </a:xfrm>
          <a:prstGeom prst="rect">
            <a:avLst/>
          </a:prstGeom>
          <a:noFill/>
          <a:ln/>
        </p:spPr>
        <p:txBody>
          <a:bodyPr wrap="square" lIns="0" tIns="0" rIns="0" bIns="0" rtlCol="0" anchor="ctr"/>
          <a:lstStyle/>
          <a:p>
            <a:pPr algn="l" indent="0" marL="0">
              <a:buNone/>
            </a:pPr>
            <a:r>
              <a:rPr lang="en-US" sz="1200" b="1" dirty="0">
                <a:solidFill>
                  <a:srgbClr val="1D4ED8"/>
                </a:solidFill>
                <a:latin typeface="Inter" pitchFamily="34" charset="0"/>
                <a:ea typeface="Inter" pitchFamily="34" charset="-122"/>
                <a:cs typeface="Inter" pitchFamily="34" charset="-120"/>
              </a:rPr>
              <a:t>Infra基础设施</a:t>
            </a:r>
            <a:endParaRPr lang="en-US" sz="1200" dirty="0"/>
          </a:p>
        </p:txBody>
      </p:sp>
      <p:sp>
        <p:nvSpPr>
          <p:cNvPr id="10" name="Shape 6"/>
          <p:cNvSpPr/>
          <p:nvPr/>
        </p:nvSpPr>
        <p:spPr>
          <a:xfrm>
            <a:off x="1228954" y="2095805"/>
            <a:ext cx="2876702" cy="495605"/>
          </a:xfrm>
          <a:prstGeom prst="roundRect">
            <a:avLst>
              <a:gd name="adj" fmla="val 21289"/>
            </a:avLst>
          </a:prstGeom>
          <a:solidFill>
            <a:srgbClr val="FFFFFF"/>
          </a:solidFill>
          <a:ln w="12700">
            <a:solidFill>
              <a:srgbClr val="DBEAFE"/>
            </a:solidFill>
            <a:prstDash val="solid"/>
          </a:ln>
        </p:spPr>
      </p:sp>
      <p:pic>
        <p:nvPicPr>
          <p:cNvPr id="11" name="Image 2" descr="preencoded.png">    </p:cNvPr>
          <p:cNvPicPr>
            <a:picLocks noChangeAspect="1"/>
          </p:cNvPicPr>
          <p:nvPr/>
        </p:nvPicPr>
        <p:blipFill>
          <a:blip r:embed="rId3"/>
          <a:srcRect l="0" r="0" t="0" b="0"/>
          <a:stretch/>
        </p:blipFill>
        <p:spPr>
          <a:xfrm>
            <a:off x="1333195" y="2276856"/>
            <a:ext cx="133502" cy="133502"/>
          </a:xfrm>
          <a:prstGeom prst="rect">
            <a:avLst/>
          </a:prstGeom>
        </p:spPr>
      </p:pic>
      <p:sp>
        <p:nvSpPr>
          <p:cNvPr id="12" name="Shape 7"/>
          <p:cNvSpPr/>
          <p:nvPr/>
        </p:nvSpPr>
        <p:spPr>
          <a:xfrm>
            <a:off x="1228954" y="2667305"/>
            <a:ext cx="2876702" cy="495605"/>
          </a:xfrm>
          <a:prstGeom prst="roundRect">
            <a:avLst>
              <a:gd name="adj" fmla="val 21289"/>
            </a:avLst>
          </a:prstGeom>
          <a:solidFill>
            <a:srgbClr val="FFFFFF"/>
          </a:solidFill>
          <a:ln w="12700">
            <a:solidFill>
              <a:srgbClr val="DBEAFE"/>
            </a:solidFill>
            <a:prstDash val="solid"/>
          </a:ln>
        </p:spPr>
      </p:sp>
      <p:sp>
        <p:nvSpPr>
          <p:cNvPr id="13" name="Shape 8"/>
          <p:cNvSpPr/>
          <p:nvPr/>
        </p:nvSpPr>
        <p:spPr>
          <a:xfrm>
            <a:off x="1228954" y="3810305"/>
            <a:ext cx="2876702" cy="495605"/>
          </a:xfrm>
          <a:prstGeom prst="roundRect">
            <a:avLst>
              <a:gd name="adj" fmla="val 21289"/>
            </a:avLst>
          </a:prstGeom>
          <a:solidFill>
            <a:srgbClr val="FFFFFF"/>
          </a:solidFill>
          <a:ln w="12700">
            <a:solidFill>
              <a:srgbClr val="DBEAFE"/>
            </a:solidFill>
            <a:prstDash val="solid"/>
          </a:ln>
        </p:spPr>
      </p:sp>
      <p:sp>
        <p:nvSpPr>
          <p:cNvPr id="14" name="Shape 9"/>
          <p:cNvSpPr/>
          <p:nvPr/>
        </p:nvSpPr>
        <p:spPr>
          <a:xfrm>
            <a:off x="1228954" y="4381805"/>
            <a:ext cx="2876702" cy="495605"/>
          </a:xfrm>
          <a:prstGeom prst="roundRect">
            <a:avLst>
              <a:gd name="adj" fmla="val 21289"/>
            </a:avLst>
          </a:prstGeom>
          <a:solidFill>
            <a:srgbClr val="FFFFFF"/>
          </a:solidFill>
          <a:ln w="12700">
            <a:solidFill>
              <a:srgbClr val="DBEAFE"/>
            </a:solidFill>
            <a:prstDash val="solid"/>
          </a:ln>
        </p:spPr>
      </p:sp>
      <p:sp>
        <p:nvSpPr>
          <p:cNvPr id="15" name="Text 10"/>
          <p:cNvSpPr txBox="1"/>
          <p:nvPr/>
        </p:nvSpPr>
        <p:spPr>
          <a:xfrm>
            <a:off x="1466698" y="2171700"/>
            <a:ext cx="2214677" cy="162763"/>
          </a:xfrm>
          <a:prstGeom prst="rect">
            <a:avLst/>
          </a:prstGeom>
          <a:noFill/>
          <a:ln/>
        </p:spPr>
        <p:txBody>
          <a:bodyPr wrap="square" lIns="0" tIns="0" rIns="0" bIns="0" rtlCol="0" anchor="ctr"/>
          <a:lstStyle/>
          <a:p>
            <a:pPr algn="l" indent="0" marL="0">
              <a:buNone/>
            </a:pPr>
            <a:r>
              <a:rPr lang="en-US" sz="1000" dirty="0">
                <a:solidFill>
                  <a:srgbClr val="111827"/>
                </a:solidFill>
                <a:latin typeface="Inter" pitchFamily="34" charset="0"/>
                <a:ea typeface="Inter" pitchFamily="34" charset="-122"/>
                <a:cs typeface="Inter" pitchFamily="34" charset="-120"/>
              </a:rPr>
              <a:t>Agent OS Defactor/Consolidation</a:t>
            </a:r>
            <a:endParaRPr lang="en-US" sz="1000" dirty="0"/>
          </a:p>
        </p:txBody>
      </p:sp>
      <p:sp>
        <p:nvSpPr>
          <p:cNvPr id="16" name="Text 11"/>
          <p:cNvSpPr txBox="1"/>
          <p:nvPr/>
        </p:nvSpPr>
        <p:spPr>
          <a:xfrm>
            <a:off x="1466698" y="2371954"/>
            <a:ext cx="1705356"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大公司推出开源intelligence OS</a:t>
            </a:r>
            <a:endParaRPr lang="en-US" sz="900" dirty="0"/>
          </a:p>
        </p:txBody>
      </p:sp>
      <p:pic>
        <p:nvPicPr>
          <p:cNvPr id="17" name="Image 3" descr="preencoded.png">    </p:cNvPr>
          <p:cNvPicPr>
            <a:picLocks noChangeAspect="1"/>
          </p:cNvPicPr>
          <p:nvPr/>
        </p:nvPicPr>
        <p:blipFill>
          <a:blip r:embed="rId4"/>
          <a:srcRect l="0" r="0" t="0" b="0"/>
          <a:stretch/>
        </p:blipFill>
        <p:spPr>
          <a:xfrm>
            <a:off x="1333195" y="2848356"/>
            <a:ext cx="133502" cy="133502"/>
          </a:xfrm>
          <a:prstGeom prst="rect">
            <a:avLst/>
          </a:prstGeom>
        </p:spPr>
      </p:pic>
      <p:sp>
        <p:nvSpPr>
          <p:cNvPr id="18" name="Shape 12"/>
          <p:cNvSpPr/>
          <p:nvPr/>
        </p:nvSpPr>
        <p:spPr>
          <a:xfrm>
            <a:off x="1228954" y="3238805"/>
            <a:ext cx="2876702" cy="495605"/>
          </a:xfrm>
          <a:prstGeom prst="roundRect">
            <a:avLst>
              <a:gd name="adj" fmla="val 21289"/>
            </a:avLst>
          </a:prstGeom>
          <a:solidFill>
            <a:srgbClr val="FFFFFF"/>
          </a:solidFill>
          <a:ln w="12700">
            <a:solidFill>
              <a:srgbClr val="DBEAFE"/>
            </a:solidFill>
            <a:prstDash val="solid"/>
          </a:ln>
        </p:spPr>
      </p:sp>
      <p:sp>
        <p:nvSpPr>
          <p:cNvPr id="19" name="Text 13"/>
          <p:cNvSpPr txBox="1"/>
          <p:nvPr/>
        </p:nvSpPr>
        <p:spPr>
          <a:xfrm>
            <a:off x="1466698" y="2743200"/>
            <a:ext cx="1424635" cy="162763"/>
          </a:xfrm>
          <a:prstGeom prst="rect">
            <a:avLst/>
          </a:prstGeom>
          <a:noFill/>
          <a:ln/>
        </p:spPr>
        <p:txBody>
          <a:bodyPr wrap="square" lIns="0" tIns="0" rIns="0" bIns="0" rtlCol="0" anchor="ctr"/>
          <a:lstStyle/>
          <a:p>
            <a:pPr algn="l" indent="0" marL="0">
              <a:buNone/>
            </a:pPr>
            <a:r>
              <a:rPr lang="en-US" sz="1000" dirty="0">
                <a:solidFill>
                  <a:srgbClr val="111827"/>
                </a:solidFill>
                <a:latin typeface="Inter" pitchFamily="34" charset="0"/>
                <a:ea typeface="Inter" pitchFamily="34" charset="-122"/>
                <a:cs typeface="Inter" pitchFamily="34" charset="-120"/>
              </a:rPr>
              <a:t>Agent App Paradigm</a:t>
            </a:r>
            <a:endParaRPr lang="en-US" sz="1000" dirty="0"/>
          </a:p>
        </p:txBody>
      </p:sp>
      <p:sp>
        <p:nvSpPr>
          <p:cNvPr id="20" name="Text 14"/>
          <p:cNvSpPr txBox="1"/>
          <p:nvPr/>
        </p:nvSpPr>
        <p:spPr>
          <a:xfrm>
            <a:off x="1466698" y="2943454"/>
            <a:ext cx="1619402"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声明式、可移植/一次性智能体</a:t>
            </a:r>
            <a:endParaRPr lang="en-US" sz="900" dirty="0"/>
          </a:p>
        </p:txBody>
      </p:sp>
      <p:pic>
        <p:nvPicPr>
          <p:cNvPr id="21" name="Image 4" descr="preencoded.png">    </p:cNvPr>
          <p:cNvPicPr>
            <a:picLocks noChangeAspect="1"/>
          </p:cNvPicPr>
          <p:nvPr/>
        </p:nvPicPr>
        <p:blipFill>
          <a:blip r:embed="rId5"/>
          <a:srcRect l="0" r="0" t="0" b="0"/>
          <a:stretch/>
        </p:blipFill>
        <p:spPr>
          <a:xfrm>
            <a:off x="1333195" y="3419856"/>
            <a:ext cx="133502" cy="133502"/>
          </a:xfrm>
          <a:prstGeom prst="rect">
            <a:avLst/>
          </a:prstGeom>
        </p:spPr>
      </p:pic>
      <p:sp>
        <p:nvSpPr>
          <p:cNvPr id="22" name="Text 15"/>
          <p:cNvSpPr txBox="1"/>
          <p:nvPr/>
        </p:nvSpPr>
        <p:spPr>
          <a:xfrm>
            <a:off x="1466698" y="3314700"/>
            <a:ext cx="929030" cy="162763"/>
          </a:xfrm>
          <a:prstGeom prst="rect">
            <a:avLst/>
          </a:prstGeom>
          <a:noFill/>
          <a:ln/>
        </p:spPr>
        <p:txBody>
          <a:bodyPr wrap="square" lIns="0" tIns="0" rIns="0" bIns="0" rtlCol="0" anchor="ctr"/>
          <a:lstStyle/>
          <a:p>
            <a:pPr algn="l" indent="0" marL="0">
              <a:buNone/>
            </a:pPr>
            <a:r>
              <a:rPr lang="en-US" sz="1000" dirty="0">
                <a:solidFill>
                  <a:srgbClr val="111827"/>
                </a:solidFill>
                <a:latin typeface="Inter" pitchFamily="34" charset="0"/>
                <a:ea typeface="Inter" pitchFamily="34" charset="-122"/>
                <a:cs typeface="Inter" pitchFamily="34" charset="-120"/>
              </a:rPr>
              <a:t>Multi-Agents</a:t>
            </a:r>
            <a:endParaRPr lang="en-US" sz="1000" dirty="0"/>
          </a:p>
        </p:txBody>
      </p:sp>
      <p:sp>
        <p:nvSpPr>
          <p:cNvPr id="23" name="Text 16"/>
          <p:cNvSpPr txBox="1"/>
          <p:nvPr/>
        </p:nvSpPr>
        <p:spPr>
          <a:xfrm>
            <a:off x="1466698" y="3514954"/>
            <a:ext cx="1400861"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Agent2Agent 通信与协作</a:t>
            </a:r>
            <a:endParaRPr lang="en-US" sz="900" dirty="0"/>
          </a:p>
        </p:txBody>
      </p:sp>
      <p:pic>
        <p:nvPicPr>
          <p:cNvPr id="24" name="Image 5" descr="preencoded.png">    </p:cNvPr>
          <p:cNvPicPr>
            <a:picLocks noChangeAspect="1"/>
          </p:cNvPicPr>
          <p:nvPr/>
        </p:nvPicPr>
        <p:blipFill>
          <a:blip r:embed="rId6"/>
          <a:srcRect l="0" r="0" t="0" b="0"/>
          <a:stretch/>
        </p:blipFill>
        <p:spPr>
          <a:xfrm>
            <a:off x="1333195" y="3991356"/>
            <a:ext cx="133502" cy="133502"/>
          </a:xfrm>
          <a:prstGeom prst="rect">
            <a:avLst/>
          </a:prstGeom>
        </p:spPr>
      </p:pic>
      <p:sp>
        <p:nvSpPr>
          <p:cNvPr id="25" name="Text 17"/>
          <p:cNvSpPr txBox="1"/>
          <p:nvPr/>
        </p:nvSpPr>
        <p:spPr>
          <a:xfrm>
            <a:off x="1466698" y="3886200"/>
            <a:ext cx="1757477" cy="162763"/>
          </a:xfrm>
          <a:prstGeom prst="rect">
            <a:avLst/>
          </a:prstGeom>
          <a:noFill/>
          <a:ln/>
        </p:spPr>
        <p:txBody>
          <a:bodyPr wrap="square" lIns="0" tIns="0" rIns="0" bIns="0" rtlCol="0" anchor="ctr"/>
          <a:lstStyle/>
          <a:p>
            <a:pPr algn="l" indent="0" marL="0">
              <a:buNone/>
            </a:pPr>
            <a:r>
              <a:rPr lang="en-US" sz="1000" dirty="0">
                <a:solidFill>
                  <a:srgbClr val="111827"/>
                </a:solidFill>
                <a:latin typeface="Inter" pitchFamily="34" charset="0"/>
                <a:ea typeface="Inter" pitchFamily="34" charset="-122"/>
                <a:cs typeface="Inter" pitchFamily="34" charset="-120"/>
              </a:rPr>
              <a:t>Converged Composability</a:t>
            </a:r>
            <a:endParaRPr lang="en-US" sz="1000" dirty="0"/>
          </a:p>
        </p:txBody>
      </p:sp>
      <p:sp>
        <p:nvSpPr>
          <p:cNvPr id="26" name="Text 18"/>
          <p:cNvSpPr txBox="1"/>
          <p:nvPr/>
        </p:nvSpPr>
        <p:spPr>
          <a:xfrm>
            <a:off x="1466698" y="4086454"/>
            <a:ext cx="1086307"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动态+SOP组合能力</a:t>
            </a:r>
            <a:endParaRPr lang="en-US" sz="900" dirty="0"/>
          </a:p>
        </p:txBody>
      </p:sp>
      <p:pic>
        <p:nvPicPr>
          <p:cNvPr id="27" name="Image 6" descr="preencoded.png">    </p:cNvPr>
          <p:cNvPicPr>
            <a:picLocks noChangeAspect="1"/>
          </p:cNvPicPr>
          <p:nvPr/>
        </p:nvPicPr>
        <p:blipFill>
          <a:blip r:embed="rId7"/>
          <a:srcRect l="0" r="0" t="0" b="0"/>
          <a:stretch/>
        </p:blipFill>
        <p:spPr>
          <a:xfrm>
            <a:off x="1333195" y="4562856"/>
            <a:ext cx="133502" cy="133502"/>
          </a:xfrm>
          <a:prstGeom prst="rect">
            <a:avLst/>
          </a:prstGeom>
        </p:spPr>
      </p:pic>
      <p:sp>
        <p:nvSpPr>
          <p:cNvPr id="28" name="Text 19"/>
          <p:cNvSpPr txBox="1"/>
          <p:nvPr/>
        </p:nvSpPr>
        <p:spPr>
          <a:xfrm>
            <a:off x="1466698" y="4457700"/>
            <a:ext cx="1043330" cy="162763"/>
          </a:xfrm>
          <a:prstGeom prst="rect">
            <a:avLst/>
          </a:prstGeom>
          <a:noFill/>
          <a:ln/>
        </p:spPr>
        <p:txBody>
          <a:bodyPr wrap="square" lIns="0" tIns="0" rIns="0" bIns="0" rtlCol="0" anchor="ctr"/>
          <a:lstStyle/>
          <a:p>
            <a:pPr algn="l" indent="0" marL="0">
              <a:buNone/>
            </a:pPr>
            <a:r>
              <a:rPr lang="en-US" sz="1000" dirty="0">
                <a:solidFill>
                  <a:srgbClr val="111827"/>
                </a:solidFill>
                <a:latin typeface="Inter" pitchFamily="34" charset="0"/>
                <a:ea typeface="Inter" pitchFamily="34" charset="-122"/>
                <a:cs typeface="Inter" pitchFamily="34" charset="-120"/>
              </a:rPr>
              <a:t>Security/RBAC</a:t>
            </a:r>
            <a:endParaRPr lang="en-US" sz="1000" dirty="0"/>
          </a:p>
        </p:txBody>
      </p:sp>
      <p:sp>
        <p:nvSpPr>
          <p:cNvPr id="29" name="Text 20"/>
          <p:cNvSpPr txBox="1"/>
          <p:nvPr/>
        </p:nvSpPr>
        <p:spPr>
          <a:xfrm>
            <a:off x="1466698" y="4657954"/>
            <a:ext cx="1124712"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安全与权限管控体系</a:t>
            </a:r>
            <a:endParaRPr lang="en-US" sz="900" dirty="0"/>
          </a:p>
        </p:txBody>
      </p:sp>
      <p:sp>
        <p:nvSpPr>
          <p:cNvPr id="30" name="Shape 21"/>
          <p:cNvSpPr/>
          <p:nvPr/>
        </p:nvSpPr>
        <p:spPr>
          <a:xfrm>
            <a:off x="4496105" y="1438351"/>
            <a:ext cx="3200400" cy="3600907"/>
          </a:xfrm>
          <a:prstGeom prst="roundRect">
            <a:avLst>
              <a:gd name="adj" fmla="val 680"/>
            </a:avLst>
          </a:prstGeom>
          <a:solidFill>
            <a:srgbClr val="ECFDF5"/>
          </a:solidFill>
          <a:ln w="12700">
            <a:solidFill>
              <a:srgbClr val="D1FAE5"/>
            </a:solidFill>
            <a:prstDash val="solid"/>
          </a:ln>
        </p:spPr>
      </p:sp>
      <p:sp>
        <p:nvSpPr>
          <p:cNvPr id="31" name="Shape 22"/>
          <p:cNvSpPr/>
          <p:nvPr/>
        </p:nvSpPr>
        <p:spPr>
          <a:xfrm>
            <a:off x="4657954" y="1600200"/>
            <a:ext cx="342900" cy="342900"/>
          </a:xfrm>
          <a:prstGeom prst="ellipse">
            <a:avLst/>
          </a:prstGeom>
          <a:solidFill>
            <a:srgbClr val="D1FAE5"/>
          </a:solidFill>
          <a:ln/>
        </p:spPr>
      </p:sp>
      <p:pic>
        <p:nvPicPr>
          <p:cNvPr id="32" name="Image 7" descr="preencoded.png">    </p:cNvPr>
          <p:cNvPicPr>
            <a:picLocks noChangeAspect="1"/>
          </p:cNvPicPr>
          <p:nvPr/>
        </p:nvPicPr>
        <p:blipFill>
          <a:blip r:embed="rId8"/>
          <a:srcRect l="-989999" r="-989999" t="0" b="0"/>
          <a:stretch/>
        </p:blipFill>
        <p:spPr>
          <a:xfrm>
            <a:off x="4733849" y="1766621"/>
            <a:ext cx="190195" cy="9144"/>
          </a:xfrm>
          <a:prstGeom prst="rect">
            <a:avLst/>
          </a:prstGeom>
        </p:spPr>
      </p:pic>
      <p:sp>
        <p:nvSpPr>
          <p:cNvPr id="33" name="Text 23"/>
          <p:cNvSpPr txBox="1"/>
          <p:nvPr/>
        </p:nvSpPr>
        <p:spPr>
          <a:xfrm>
            <a:off x="5115154" y="1676095"/>
            <a:ext cx="1743761" cy="191110"/>
          </a:xfrm>
          <a:prstGeom prst="rect">
            <a:avLst/>
          </a:prstGeom>
          <a:noFill/>
          <a:ln/>
        </p:spPr>
        <p:txBody>
          <a:bodyPr wrap="square" lIns="0" tIns="0" rIns="0" bIns="0" rtlCol="0" anchor="ctr"/>
          <a:lstStyle/>
          <a:p>
            <a:pPr algn="l" indent="0" marL="0">
              <a:buNone/>
            </a:pPr>
            <a:r>
              <a:rPr lang="en-US" sz="1200" b="1" dirty="0">
                <a:solidFill>
                  <a:srgbClr val="047857"/>
                </a:solidFill>
                <a:latin typeface="Inter" pitchFamily="34" charset="0"/>
                <a:ea typeface="Inter" pitchFamily="34" charset="-122"/>
                <a:cs typeface="Inter" pitchFamily="34" charset="-120"/>
              </a:rPr>
              <a:t>Infra Extension/工具链</a:t>
            </a:r>
            <a:endParaRPr lang="en-US" sz="1200" dirty="0"/>
          </a:p>
        </p:txBody>
      </p:sp>
      <p:sp>
        <p:nvSpPr>
          <p:cNvPr id="34" name="Shape 24"/>
          <p:cNvSpPr/>
          <p:nvPr/>
        </p:nvSpPr>
        <p:spPr>
          <a:xfrm>
            <a:off x="4657954" y="2095805"/>
            <a:ext cx="2876702" cy="495605"/>
          </a:xfrm>
          <a:prstGeom prst="roundRect">
            <a:avLst>
              <a:gd name="adj" fmla="val 21289"/>
            </a:avLst>
          </a:prstGeom>
          <a:solidFill>
            <a:srgbClr val="FFFFFF"/>
          </a:solidFill>
          <a:ln w="12700">
            <a:solidFill>
              <a:srgbClr val="D1FAE5"/>
            </a:solidFill>
            <a:prstDash val="solid"/>
          </a:ln>
        </p:spPr>
      </p:sp>
      <p:pic>
        <p:nvPicPr>
          <p:cNvPr id="35" name="Image 8" descr="preencoded.png">    </p:cNvPr>
          <p:cNvPicPr>
            <a:picLocks noChangeAspect="1"/>
          </p:cNvPicPr>
          <p:nvPr/>
        </p:nvPicPr>
        <p:blipFill>
          <a:blip r:embed="rId9"/>
          <a:srcRect l="0" r="0" t="0" b="0"/>
          <a:stretch/>
        </p:blipFill>
        <p:spPr>
          <a:xfrm>
            <a:off x="4762195" y="2276856"/>
            <a:ext cx="133502" cy="133502"/>
          </a:xfrm>
          <a:prstGeom prst="rect">
            <a:avLst/>
          </a:prstGeom>
        </p:spPr>
      </p:pic>
      <p:sp>
        <p:nvSpPr>
          <p:cNvPr id="36" name="Shape 25"/>
          <p:cNvSpPr/>
          <p:nvPr/>
        </p:nvSpPr>
        <p:spPr>
          <a:xfrm>
            <a:off x="4657954" y="2667305"/>
            <a:ext cx="2876702" cy="495605"/>
          </a:xfrm>
          <a:prstGeom prst="roundRect">
            <a:avLst>
              <a:gd name="adj" fmla="val 21289"/>
            </a:avLst>
          </a:prstGeom>
          <a:solidFill>
            <a:srgbClr val="FFFFFF"/>
          </a:solidFill>
          <a:ln w="12700">
            <a:solidFill>
              <a:srgbClr val="D1FAE5"/>
            </a:solidFill>
            <a:prstDash val="solid"/>
          </a:ln>
        </p:spPr>
      </p:sp>
      <p:sp>
        <p:nvSpPr>
          <p:cNvPr id="37" name="Text 26"/>
          <p:cNvSpPr txBox="1"/>
          <p:nvPr/>
        </p:nvSpPr>
        <p:spPr>
          <a:xfrm>
            <a:off x="4895698" y="2171700"/>
            <a:ext cx="1176833" cy="162763"/>
          </a:xfrm>
          <a:prstGeom prst="rect">
            <a:avLst/>
          </a:prstGeom>
          <a:noFill/>
          <a:ln/>
        </p:spPr>
        <p:txBody>
          <a:bodyPr wrap="square" lIns="0" tIns="0" rIns="0" bIns="0" rtlCol="0" anchor="ctr"/>
          <a:lstStyle/>
          <a:p>
            <a:pPr algn="l" indent="0" marL="0">
              <a:buNone/>
            </a:pPr>
            <a:r>
              <a:rPr lang="en-US" sz="1000" dirty="0">
                <a:solidFill>
                  <a:srgbClr val="111827"/>
                </a:solidFill>
                <a:latin typeface="Inter" pitchFamily="34" charset="0"/>
                <a:ea typeface="Inter" pitchFamily="34" charset="-122"/>
                <a:cs typeface="Inter" pitchFamily="34" charset="-120"/>
              </a:rPr>
              <a:t>Memory/Context</a:t>
            </a:r>
            <a:endParaRPr lang="en-US" sz="1000" dirty="0"/>
          </a:p>
        </p:txBody>
      </p:sp>
      <p:sp>
        <p:nvSpPr>
          <p:cNvPr id="38" name="Text 27"/>
          <p:cNvSpPr txBox="1"/>
          <p:nvPr/>
        </p:nvSpPr>
        <p:spPr>
          <a:xfrm>
            <a:off x="4895698" y="2371954"/>
            <a:ext cx="1239012"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记忆与上下文管理系统</a:t>
            </a:r>
            <a:endParaRPr lang="en-US" sz="900" dirty="0"/>
          </a:p>
        </p:txBody>
      </p:sp>
      <p:pic>
        <p:nvPicPr>
          <p:cNvPr id="39" name="Image 9" descr="preencoded.png">    </p:cNvPr>
          <p:cNvPicPr>
            <a:picLocks noChangeAspect="1"/>
          </p:cNvPicPr>
          <p:nvPr/>
        </p:nvPicPr>
        <p:blipFill>
          <a:blip r:embed="rId10"/>
          <a:srcRect l="0" r="0" t="0" b="0"/>
          <a:stretch/>
        </p:blipFill>
        <p:spPr>
          <a:xfrm>
            <a:off x="4762195" y="2848356"/>
            <a:ext cx="133502" cy="133502"/>
          </a:xfrm>
          <a:prstGeom prst="rect">
            <a:avLst/>
          </a:prstGeom>
        </p:spPr>
      </p:pic>
      <p:sp>
        <p:nvSpPr>
          <p:cNvPr id="40" name="Shape 28"/>
          <p:cNvSpPr/>
          <p:nvPr/>
        </p:nvSpPr>
        <p:spPr>
          <a:xfrm>
            <a:off x="4657954" y="3238805"/>
            <a:ext cx="2876702" cy="495605"/>
          </a:xfrm>
          <a:prstGeom prst="roundRect">
            <a:avLst>
              <a:gd name="adj" fmla="val 21289"/>
            </a:avLst>
          </a:prstGeom>
          <a:solidFill>
            <a:srgbClr val="FFFFFF"/>
          </a:solidFill>
          <a:ln w="12700">
            <a:solidFill>
              <a:srgbClr val="D1FAE5"/>
            </a:solidFill>
            <a:prstDash val="solid"/>
          </a:ln>
        </p:spPr>
      </p:sp>
      <p:sp>
        <p:nvSpPr>
          <p:cNvPr id="41" name="Text 29"/>
          <p:cNvSpPr txBox="1"/>
          <p:nvPr/>
        </p:nvSpPr>
        <p:spPr>
          <a:xfrm>
            <a:off x="4895698" y="2743200"/>
            <a:ext cx="1548079" cy="162763"/>
          </a:xfrm>
          <a:prstGeom prst="rect">
            <a:avLst/>
          </a:prstGeom>
          <a:noFill/>
          <a:ln/>
        </p:spPr>
        <p:txBody>
          <a:bodyPr wrap="square" lIns="0" tIns="0" rIns="0" bIns="0" rtlCol="0" anchor="ctr"/>
          <a:lstStyle/>
          <a:p>
            <a:pPr algn="l" indent="0" marL="0">
              <a:buNone/>
            </a:pPr>
            <a:r>
              <a:rPr lang="en-US" sz="1000" dirty="0">
                <a:solidFill>
                  <a:srgbClr val="111827"/>
                </a:solidFill>
                <a:latin typeface="Inter" pitchFamily="34" charset="0"/>
                <a:ea typeface="Inter" pitchFamily="34" charset="-122"/>
                <a:cs typeface="Inter" pitchFamily="34" charset="-120"/>
              </a:rPr>
              <a:t>Agentic Computer Use</a:t>
            </a:r>
            <a:endParaRPr lang="en-US" sz="1000" dirty="0"/>
          </a:p>
        </p:txBody>
      </p:sp>
      <p:sp>
        <p:nvSpPr>
          <p:cNvPr id="42" name="Text 30"/>
          <p:cNvSpPr txBox="1"/>
          <p:nvPr/>
        </p:nvSpPr>
        <p:spPr>
          <a:xfrm>
            <a:off x="4895698" y="2943454"/>
            <a:ext cx="1467612"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智能体界面交互与操作系统</a:t>
            </a:r>
            <a:endParaRPr lang="en-US" sz="900" dirty="0"/>
          </a:p>
        </p:txBody>
      </p:sp>
      <p:pic>
        <p:nvPicPr>
          <p:cNvPr id="43" name="Image 10" descr="preencoded.png">    </p:cNvPr>
          <p:cNvPicPr>
            <a:picLocks noChangeAspect="1"/>
          </p:cNvPicPr>
          <p:nvPr/>
        </p:nvPicPr>
        <p:blipFill>
          <a:blip r:embed="rId11"/>
          <a:srcRect l="0" r="0" t="0" b="0"/>
          <a:stretch/>
        </p:blipFill>
        <p:spPr>
          <a:xfrm>
            <a:off x="4762195" y="3419856"/>
            <a:ext cx="133502" cy="133502"/>
          </a:xfrm>
          <a:prstGeom prst="rect">
            <a:avLst/>
          </a:prstGeom>
        </p:spPr>
      </p:pic>
      <p:sp>
        <p:nvSpPr>
          <p:cNvPr id="44" name="Text 31"/>
          <p:cNvSpPr txBox="1"/>
          <p:nvPr/>
        </p:nvSpPr>
        <p:spPr>
          <a:xfrm>
            <a:off x="4895698" y="3314700"/>
            <a:ext cx="1757477" cy="162763"/>
          </a:xfrm>
          <a:prstGeom prst="rect">
            <a:avLst/>
          </a:prstGeom>
          <a:noFill/>
          <a:ln/>
        </p:spPr>
        <p:txBody>
          <a:bodyPr wrap="square" lIns="0" tIns="0" rIns="0" bIns="0" rtlCol="0" anchor="ctr"/>
          <a:lstStyle/>
          <a:p>
            <a:pPr algn="l" indent="0" marL="0">
              <a:buNone/>
            </a:pPr>
            <a:r>
              <a:rPr lang="en-US" sz="1000" dirty="0">
                <a:solidFill>
                  <a:srgbClr val="111827"/>
                </a:solidFill>
                <a:latin typeface="Inter" pitchFamily="34" charset="0"/>
                <a:ea typeface="Inter" pitchFamily="34" charset="-122"/>
                <a:cs typeface="Inter" pitchFamily="34" charset="-120"/>
              </a:rPr>
              <a:t>Agent优化的VM Container</a:t>
            </a:r>
            <a:endParaRPr lang="en-US" sz="1000" dirty="0"/>
          </a:p>
        </p:txBody>
      </p:sp>
      <p:sp>
        <p:nvSpPr>
          <p:cNvPr id="45" name="Text 32"/>
          <p:cNvSpPr txBox="1"/>
          <p:nvPr/>
        </p:nvSpPr>
        <p:spPr>
          <a:xfrm>
            <a:off x="4895698" y="3514954"/>
            <a:ext cx="1467612"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专为智能体设计的虚拟环境</a:t>
            </a:r>
            <a:endParaRPr lang="en-US" sz="900" dirty="0"/>
          </a:p>
        </p:txBody>
      </p:sp>
      <p:sp>
        <p:nvSpPr>
          <p:cNvPr id="46" name="Shape 33"/>
          <p:cNvSpPr/>
          <p:nvPr/>
        </p:nvSpPr>
        <p:spPr>
          <a:xfrm>
            <a:off x="4657954" y="3886200"/>
            <a:ext cx="2876702" cy="705002"/>
          </a:xfrm>
          <a:prstGeom prst="roundRect">
            <a:avLst>
              <a:gd name="adj" fmla="val 14022"/>
            </a:avLst>
          </a:prstGeom>
          <a:solidFill>
            <a:srgbClr val="FFFFFF"/>
          </a:solidFill>
          <a:ln w="12700">
            <a:solidFill>
              <a:srgbClr val="D1FAE5"/>
            </a:solidFill>
            <a:prstDash val="solid"/>
          </a:ln>
        </p:spPr>
      </p:sp>
      <p:sp>
        <p:nvSpPr>
          <p:cNvPr id="47" name="Text 34"/>
          <p:cNvSpPr txBox="1"/>
          <p:nvPr/>
        </p:nvSpPr>
        <p:spPr>
          <a:xfrm>
            <a:off x="4781398" y="4009644"/>
            <a:ext cx="667512" cy="143561"/>
          </a:xfrm>
          <a:prstGeom prst="rect">
            <a:avLst/>
          </a:prstGeom>
          <a:noFill/>
          <a:ln/>
        </p:spPr>
        <p:txBody>
          <a:bodyPr wrap="square" lIns="0" tIns="0" rIns="0" bIns="0" rtlCol="0" anchor="ctr"/>
          <a:lstStyle/>
          <a:p>
            <a:pPr algn="l" indent="0" marL="0">
              <a:buNone/>
            </a:pPr>
            <a:r>
              <a:rPr lang="en-US" sz="900" dirty="0">
                <a:solidFill>
                  <a:srgbClr val="047857"/>
                </a:solidFill>
                <a:latin typeface="Inter" pitchFamily="34" charset="0"/>
                <a:ea typeface="Inter" pitchFamily="34" charset="-122"/>
                <a:cs typeface="Inter" pitchFamily="34" charset="-120"/>
              </a:rPr>
              <a:t>趋势洞察：</a:t>
            </a:r>
            <a:endParaRPr lang="en-US" sz="900" dirty="0"/>
          </a:p>
        </p:txBody>
      </p:sp>
      <p:sp>
        <p:nvSpPr>
          <p:cNvPr id="48" name="Text 35"/>
          <p:cNvSpPr txBox="1"/>
          <p:nvPr/>
        </p:nvSpPr>
        <p:spPr>
          <a:xfrm>
            <a:off x="4781398" y="4009644"/>
            <a:ext cx="2724912" cy="448056"/>
          </a:xfrm>
          <a:prstGeom prst="rect">
            <a:avLst/>
          </a:prstGeom>
          <a:noFill/>
          <a:ln/>
        </p:spPr>
        <p:txBody>
          <a:bodyPr wrap="square" lIns="0" tIns="0" rIns="0" bIns="0" rtlCol="0" anchor="ctr"/>
          <a:lstStyle/>
          <a:p>
            <a:pPr algn="l" indent="0" marL="0">
              <a:buNone/>
            </a:pPr>
            <a:r>
              <a:rPr lang="en-US" sz="900" dirty="0">
                <a:solidFill>
                  <a:srgbClr val="374151"/>
                </a:solidFill>
                <a:latin typeface="Inter" pitchFamily="34" charset="0"/>
                <a:ea typeface="Inter" pitchFamily="34" charset="-122"/>
                <a:cs typeface="Inter" pitchFamily="34" charset="-120"/>
              </a:rPr>
              <a:t>基础设施扩展重点从模型调用转向智能体核心能力增强，记忆系统与计算机使用能力成为差异化竞争点</a:t>
            </a:r>
            <a:endParaRPr lang="en-US" sz="900" dirty="0"/>
          </a:p>
        </p:txBody>
      </p:sp>
      <p:sp>
        <p:nvSpPr>
          <p:cNvPr id="49" name="Shape 36"/>
          <p:cNvSpPr/>
          <p:nvPr/>
        </p:nvSpPr>
        <p:spPr>
          <a:xfrm>
            <a:off x="7925105" y="1438351"/>
            <a:ext cx="3200400" cy="3600907"/>
          </a:xfrm>
          <a:prstGeom prst="roundRect">
            <a:avLst>
              <a:gd name="adj" fmla="val 680"/>
            </a:avLst>
          </a:prstGeom>
          <a:solidFill>
            <a:srgbClr val="F5F3FF"/>
          </a:solidFill>
          <a:ln w="12700">
            <a:solidFill>
              <a:srgbClr val="EDE9FE"/>
            </a:solidFill>
            <a:prstDash val="solid"/>
          </a:ln>
        </p:spPr>
      </p:sp>
      <p:sp>
        <p:nvSpPr>
          <p:cNvPr id="50" name="Shape 37"/>
          <p:cNvSpPr/>
          <p:nvPr/>
        </p:nvSpPr>
        <p:spPr>
          <a:xfrm>
            <a:off x="8086954" y="1600200"/>
            <a:ext cx="342900" cy="342900"/>
          </a:xfrm>
          <a:prstGeom prst="ellipse">
            <a:avLst/>
          </a:prstGeom>
          <a:solidFill>
            <a:srgbClr val="EDE9FE"/>
          </a:solidFill>
          <a:ln/>
        </p:spPr>
      </p:sp>
      <p:pic>
        <p:nvPicPr>
          <p:cNvPr id="51" name="Image 11" descr="preencoded.png">    </p:cNvPr>
          <p:cNvPicPr>
            <a:picLocks noChangeAspect="1"/>
          </p:cNvPicPr>
          <p:nvPr/>
        </p:nvPicPr>
        <p:blipFill>
          <a:blip r:embed="rId12"/>
          <a:srcRect l="-1016667" r="-1016667" t="0" b="0"/>
          <a:stretch/>
        </p:blipFill>
        <p:spPr>
          <a:xfrm>
            <a:off x="8148218" y="1766621"/>
            <a:ext cx="219456" cy="9144"/>
          </a:xfrm>
          <a:prstGeom prst="rect">
            <a:avLst/>
          </a:prstGeom>
        </p:spPr>
      </p:pic>
      <p:sp>
        <p:nvSpPr>
          <p:cNvPr id="52" name="Text 38"/>
          <p:cNvSpPr txBox="1"/>
          <p:nvPr/>
        </p:nvSpPr>
        <p:spPr>
          <a:xfrm>
            <a:off x="8544154" y="1676095"/>
            <a:ext cx="1581912" cy="191110"/>
          </a:xfrm>
          <a:prstGeom prst="rect">
            <a:avLst/>
          </a:prstGeom>
          <a:noFill/>
          <a:ln/>
        </p:spPr>
        <p:txBody>
          <a:bodyPr wrap="square" lIns="0" tIns="0" rIns="0" bIns="0" rtlCol="0" anchor="ctr"/>
          <a:lstStyle/>
          <a:p>
            <a:pPr algn="l" indent="0" marL="0">
              <a:buNone/>
            </a:pPr>
            <a:r>
              <a:rPr lang="en-US" sz="1200" b="1" dirty="0">
                <a:solidFill>
                  <a:srgbClr val="6D28D9"/>
                </a:solidFill>
                <a:latin typeface="Inter" pitchFamily="34" charset="0"/>
                <a:ea typeface="Inter" pitchFamily="34" charset="-122"/>
                <a:cs typeface="Inter" pitchFamily="34" charset="-120"/>
              </a:rPr>
              <a:t>Tools/Marketplaces</a:t>
            </a:r>
            <a:endParaRPr lang="en-US" sz="1200" dirty="0"/>
          </a:p>
        </p:txBody>
      </p:sp>
      <p:sp>
        <p:nvSpPr>
          <p:cNvPr id="53" name="Shape 39"/>
          <p:cNvSpPr/>
          <p:nvPr/>
        </p:nvSpPr>
        <p:spPr>
          <a:xfrm>
            <a:off x="8086954" y="2095805"/>
            <a:ext cx="2876702" cy="495605"/>
          </a:xfrm>
          <a:prstGeom prst="roundRect">
            <a:avLst>
              <a:gd name="adj" fmla="val 21289"/>
            </a:avLst>
          </a:prstGeom>
          <a:solidFill>
            <a:srgbClr val="FFFFFF"/>
          </a:solidFill>
          <a:ln w="12700">
            <a:solidFill>
              <a:srgbClr val="EDE9FE"/>
            </a:solidFill>
            <a:prstDash val="solid"/>
          </a:ln>
        </p:spPr>
      </p:sp>
      <p:pic>
        <p:nvPicPr>
          <p:cNvPr id="54" name="Image 12" descr="preencoded.png">    </p:cNvPr>
          <p:cNvPicPr>
            <a:picLocks noChangeAspect="1"/>
          </p:cNvPicPr>
          <p:nvPr/>
        </p:nvPicPr>
        <p:blipFill>
          <a:blip r:embed="rId13"/>
          <a:srcRect l="0" r="0" t="0" b="0"/>
          <a:stretch/>
        </p:blipFill>
        <p:spPr>
          <a:xfrm>
            <a:off x="8191195" y="2276856"/>
            <a:ext cx="133502" cy="133502"/>
          </a:xfrm>
          <a:prstGeom prst="rect">
            <a:avLst/>
          </a:prstGeom>
        </p:spPr>
      </p:pic>
      <p:sp>
        <p:nvSpPr>
          <p:cNvPr id="55" name="Text 40"/>
          <p:cNvSpPr txBox="1"/>
          <p:nvPr/>
        </p:nvSpPr>
        <p:spPr>
          <a:xfrm>
            <a:off x="8324698" y="2171700"/>
            <a:ext cx="881482" cy="162763"/>
          </a:xfrm>
          <a:prstGeom prst="rect">
            <a:avLst/>
          </a:prstGeom>
          <a:noFill/>
          <a:ln/>
        </p:spPr>
        <p:txBody>
          <a:bodyPr wrap="square" lIns="0" tIns="0" rIns="0" bIns="0" rtlCol="0" anchor="ctr"/>
          <a:lstStyle/>
          <a:p>
            <a:pPr algn="l" indent="0" marL="0">
              <a:buNone/>
            </a:pPr>
            <a:r>
              <a:rPr lang="en-US" sz="1000" dirty="0">
                <a:solidFill>
                  <a:srgbClr val="111827"/>
                </a:solidFill>
                <a:latin typeface="Inter" pitchFamily="34" charset="0"/>
                <a:ea typeface="Inter" pitchFamily="34" charset="-122"/>
                <a:cs typeface="Inter" pitchFamily="34" charset="-120"/>
              </a:rPr>
              <a:t>Cursor for X</a:t>
            </a:r>
            <a:endParaRPr lang="en-US" sz="1000" dirty="0"/>
          </a:p>
        </p:txBody>
      </p:sp>
      <p:sp>
        <p:nvSpPr>
          <p:cNvPr id="56" name="Text 41"/>
          <p:cNvSpPr txBox="1"/>
          <p:nvPr/>
        </p:nvSpPr>
        <p:spPr>
          <a:xfrm>
            <a:off x="8324698" y="2371954"/>
            <a:ext cx="1705356"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Agentic开发/CI/CD/演进工具链</a:t>
            </a:r>
            <a:endParaRPr lang="en-US" sz="900" dirty="0"/>
          </a:p>
        </p:txBody>
      </p:sp>
      <p:sp>
        <p:nvSpPr>
          <p:cNvPr id="57" name="Shape 42"/>
          <p:cNvSpPr/>
          <p:nvPr/>
        </p:nvSpPr>
        <p:spPr>
          <a:xfrm>
            <a:off x="8086954" y="2667305"/>
            <a:ext cx="2876702" cy="495605"/>
          </a:xfrm>
          <a:prstGeom prst="roundRect">
            <a:avLst>
              <a:gd name="adj" fmla="val 21289"/>
            </a:avLst>
          </a:prstGeom>
          <a:solidFill>
            <a:srgbClr val="FFFFFF"/>
          </a:solidFill>
          <a:ln w="12700">
            <a:solidFill>
              <a:srgbClr val="EDE9FE"/>
            </a:solidFill>
            <a:prstDash val="solid"/>
          </a:ln>
        </p:spPr>
      </p:sp>
      <p:pic>
        <p:nvPicPr>
          <p:cNvPr id="58" name="Image 13" descr="preencoded.png">    </p:cNvPr>
          <p:cNvPicPr>
            <a:picLocks noChangeAspect="1"/>
          </p:cNvPicPr>
          <p:nvPr/>
        </p:nvPicPr>
        <p:blipFill>
          <a:blip r:embed="rId14"/>
          <a:srcRect l="0" r="0" t="0" b="0"/>
          <a:stretch/>
        </p:blipFill>
        <p:spPr>
          <a:xfrm>
            <a:off x="8191195" y="2848356"/>
            <a:ext cx="133502" cy="133502"/>
          </a:xfrm>
          <a:prstGeom prst="rect">
            <a:avLst/>
          </a:prstGeom>
        </p:spPr>
      </p:pic>
      <p:sp>
        <p:nvSpPr>
          <p:cNvPr id="59" name="Text 43"/>
          <p:cNvSpPr txBox="1"/>
          <p:nvPr/>
        </p:nvSpPr>
        <p:spPr>
          <a:xfrm>
            <a:off x="8324698" y="2743200"/>
            <a:ext cx="909828" cy="162763"/>
          </a:xfrm>
          <a:prstGeom prst="rect">
            <a:avLst/>
          </a:prstGeom>
          <a:noFill/>
          <a:ln/>
        </p:spPr>
        <p:txBody>
          <a:bodyPr wrap="square" lIns="0" tIns="0" rIns="0" bIns="0" rtlCol="0" anchor="ctr"/>
          <a:lstStyle/>
          <a:p>
            <a:pPr algn="l" indent="0" marL="0">
              <a:buNone/>
            </a:pPr>
            <a:r>
              <a:rPr lang="en-US" sz="1000" dirty="0">
                <a:solidFill>
                  <a:srgbClr val="111827"/>
                </a:solidFill>
                <a:latin typeface="Inter" pitchFamily="34" charset="0"/>
                <a:ea typeface="Inter" pitchFamily="34" charset="-122"/>
                <a:cs typeface="Inter" pitchFamily="34" charset="-120"/>
              </a:rPr>
              <a:t>Spec-Driven</a:t>
            </a:r>
            <a:endParaRPr lang="en-US" sz="1000" dirty="0"/>
          </a:p>
        </p:txBody>
      </p:sp>
      <p:sp>
        <p:nvSpPr>
          <p:cNvPr id="60" name="Text 44"/>
          <p:cNvSpPr txBox="1"/>
          <p:nvPr/>
        </p:nvSpPr>
        <p:spPr>
          <a:xfrm>
            <a:off x="8324698" y="2943454"/>
            <a:ext cx="1124712"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规范驱动的开发方法</a:t>
            </a:r>
            <a:endParaRPr lang="en-US" sz="900" dirty="0"/>
          </a:p>
        </p:txBody>
      </p:sp>
      <p:sp>
        <p:nvSpPr>
          <p:cNvPr id="61" name="Shape 45"/>
          <p:cNvSpPr/>
          <p:nvPr/>
        </p:nvSpPr>
        <p:spPr>
          <a:xfrm>
            <a:off x="8086954" y="3238805"/>
            <a:ext cx="2876702" cy="495605"/>
          </a:xfrm>
          <a:prstGeom prst="roundRect">
            <a:avLst>
              <a:gd name="adj" fmla="val 21289"/>
            </a:avLst>
          </a:prstGeom>
          <a:solidFill>
            <a:srgbClr val="FFFFFF"/>
          </a:solidFill>
          <a:ln w="12700">
            <a:solidFill>
              <a:srgbClr val="EDE9FE"/>
            </a:solidFill>
            <a:prstDash val="solid"/>
          </a:ln>
        </p:spPr>
      </p:sp>
      <p:pic>
        <p:nvPicPr>
          <p:cNvPr id="62" name="Image 14" descr="preencoded.png">    </p:cNvPr>
          <p:cNvPicPr>
            <a:picLocks noChangeAspect="1"/>
          </p:cNvPicPr>
          <p:nvPr/>
        </p:nvPicPr>
        <p:blipFill>
          <a:blip r:embed="rId15"/>
          <a:srcRect l="0" r="0" t="0" b="0"/>
          <a:stretch/>
        </p:blipFill>
        <p:spPr>
          <a:xfrm>
            <a:off x="8191195" y="3419856"/>
            <a:ext cx="133502" cy="133502"/>
          </a:xfrm>
          <a:prstGeom prst="rect">
            <a:avLst/>
          </a:prstGeom>
        </p:spPr>
      </p:pic>
      <p:sp>
        <p:nvSpPr>
          <p:cNvPr id="63" name="Text 46"/>
          <p:cNvSpPr txBox="1"/>
          <p:nvPr/>
        </p:nvSpPr>
        <p:spPr>
          <a:xfrm>
            <a:off x="8324698" y="3314700"/>
            <a:ext cx="633679" cy="162763"/>
          </a:xfrm>
          <a:prstGeom prst="rect">
            <a:avLst/>
          </a:prstGeom>
          <a:noFill/>
          <a:ln/>
        </p:spPr>
        <p:txBody>
          <a:bodyPr wrap="square" lIns="0" tIns="0" rIns="0" bIns="0" rtlCol="0" anchor="ctr"/>
          <a:lstStyle/>
          <a:p>
            <a:pPr algn="l" indent="0" marL="0">
              <a:buNone/>
            </a:pPr>
            <a:r>
              <a:rPr lang="en-US" sz="1000" dirty="0">
                <a:solidFill>
                  <a:srgbClr val="111827"/>
                </a:solidFill>
                <a:latin typeface="Inter" pitchFamily="34" charset="0"/>
                <a:ea typeface="Inter" pitchFamily="34" charset="-122"/>
                <a:cs typeface="Inter" pitchFamily="34" charset="-120"/>
              </a:rPr>
              <a:t>合成数据</a:t>
            </a:r>
            <a:endParaRPr lang="en-US" sz="1000" dirty="0"/>
          </a:p>
        </p:txBody>
      </p:sp>
      <p:sp>
        <p:nvSpPr>
          <p:cNvPr id="64" name="Text 47"/>
          <p:cNvSpPr txBox="1"/>
          <p:nvPr/>
        </p:nvSpPr>
        <p:spPr>
          <a:xfrm>
            <a:off x="8324698" y="3514954"/>
            <a:ext cx="1228954"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AI生成训练与测试数据</a:t>
            </a:r>
            <a:endParaRPr lang="en-US" sz="900" dirty="0"/>
          </a:p>
        </p:txBody>
      </p:sp>
      <p:sp>
        <p:nvSpPr>
          <p:cNvPr id="65" name="Shape 48"/>
          <p:cNvSpPr/>
          <p:nvPr/>
        </p:nvSpPr>
        <p:spPr>
          <a:xfrm>
            <a:off x="8086954" y="3810305"/>
            <a:ext cx="2876702" cy="495605"/>
          </a:xfrm>
          <a:prstGeom prst="roundRect">
            <a:avLst>
              <a:gd name="adj" fmla="val 21289"/>
            </a:avLst>
          </a:prstGeom>
          <a:solidFill>
            <a:srgbClr val="FFFFFF"/>
          </a:solidFill>
          <a:ln w="12700">
            <a:solidFill>
              <a:srgbClr val="EDE9FE"/>
            </a:solidFill>
            <a:prstDash val="solid"/>
          </a:ln>
        </p:spPr>
      </p:sp>
      <p:pic>
        <p:nvPicPr>
          <p:cNvPr id="66" name="Image 15" descr="preencoded.png">    </p:cNvPr>
          <p:cNvPicPr>
            <a:picLocks noChangeAspect="1"/>
          </p:cNvPicPr>
          <p:nvPr/>
        </p:nvPicPr>
        <p:blipFill>
          <a:blip r:embed="rId16"/>
          <a:srcRect l="0" r="0" t="0" b="0"/>
          <a:stretch/>
        </p:blipFill>
        <p:spPr>
          <a:xfrm>
            <a:off x="8191195" y="3991356"/>
            <a:ext cx="133502" cy="133502"/>
          </a:xfrm>
          <a:prstGeom prst="rect">
            <a:avLst/>
          </a:prstGeom>
        </p:spPr>
      </p:pic>
      <p:sp>
        <p:nvSpPr>
          <p:cNvPr id="67" name="Text 49"/>
          <p:cNvSpPr txBox="1"/>
          <p:nvPr/>
        </p:nvSpPr>
        <p:spPr>
          <a:xfrm>
            <a:off x="8324698" y="3886200"/>
            <a:ext cx="767182" cy="162763"/>
          </a:xfrm>
          <a:prstGeom prst="rect">
            <a:avLst/>
          </a:prstGeom>
          <a:noFill/>
          <a:ln/>
        </p:spPr>
        <p:txBody>
          <a:bodyPr wrap="square" lIns="0" tIns="0" rIns="0" bIns="0" rtlCol="0" anchor="ctr"/>
          <a:lstStyle/>
          <a:p>
            <a:pPr algn="l" indent="0" marL="0">
              <a:buNone/>
            </a:pPr>
            <a:r>
              <a:rPr lang="en-US" sz="1000" dirty="0">
                <a:solidFill>
                  <a:srgbClr val="111827"/>
                </a:solidFill>
                <a:latin typeface="Inter" pitchFamily="34" charset="0"/>
                <a:ea typeface="Inter" pitchFamily="34" charset="-122"/>
                <a:cs typeface="Inter" pitchFamily="34" charset="-120"/>
              </a:rPr>
              <a:t>评估工具链</a:t>
            </a:r>
            <a:endParaRPr lang="en-US" sz="1000" dirty="0"/>
          </a:p>
        </p:txBody>
      </p:sp>
      <p:sp>
        <p:nvSpPr>
          <p:cNvPr id="68" name="Text 50"/>
          <p:cNvSpPr txBox="1"/>
          <p:nvPr/>
        </p:nvSpPr>
        <p:spPr>
          <a:xfrm>
            <a:off x="8324698" y="4086454"/>
            <a:ext cx="1467612"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智能体性能与质量评测系统</a:t>
            </a:r>
            <a:endParaRPr lang="en-US" sz="900" dirty="0"/>
          </a:p>
        </p:txBody>
      </p:sp>
      <p:sp>
        <p:nvSpPr>
          <p:cNvPr id="69" name="Shape 51"/>
          <p:cNvSpPr/>
          <p:nvPr/>
        </p:nvSpPr>
        <p:spPr>
          <a:xfrm>
            <a:off x="8086954" y="4381805"/>
            <a:ext cx="2876702" cy="495605"/>
          </a:xfrm>
          <a:prstGeom prst="roundRect">
            <a:avLst>
              <a:gd name="adj" fmla="val 21289"/>
            </a:avLst>
          </a:prstGeom>
          <a:solidFill>
            <a:srgbClr val="FFFFFF"/>
          </a:solidFill>
          <a:ln w="12700">
            <a:solidFill>
              <a:srgbClr val="EDE9FE"/>
            </a:solidFill>
            <a:prstDash val="solid"/>
          </a:ln>
        </p:spPr>
      </p:sp>
      <p:pic>
        <p:nvPicPr>
          <p:cNvPr id="70" name="Image 16" descr="preencoded.png">    </p:cNvPr>
          <p:cNvPicPr>
            <a:picLocks noChangeAspect="1"/>
          </p:cNvPicPr>
          <p:nvPr/>
        </p:nvPicPr>
        <p:blipFill>
          <a:blip r:embed="rId17"/>
          <a:srcRect l="0" r="0" t="0" b="0"/>
          <a:stretch/>
        </p:blipFill>
        <p:spPr>
          <a:xfrm>
            <a:off x="8191195" y="4562856"/>
            <a:ext cx="133502" cy="133502"/>
          </a:xfrm>
          <a:prstGeom prst="rect">
            <a:avLst/>
          </a:prstGeom>
        </p:spPr>
      </p:pic>
      <p:sp>
        <p:nvSpPr>
          <p:cNvPr id="71" name="Text 52"/>
          <p:cNvSpPr txBox="1"/>
          <p:nvPr/>
        </p:nvSpPr>
        <p:spPr>
          <a:xfrm>
            <a:off x="8324698" y="4457700"/>
            <a:ext cx="2157984" cy="162763"/>
          </a:xfrm>
          <a:prstGeom prst="rect">
            <a:avLst/>
          </a:prstGeom>
          <a:noFill/>
          <a:ln/>
        </p:spPr>
        <p:txBody>
          <a:bodyPr wrap="square" lIns="0" tIns="0" rIns="0" bIns="0" rtlCol="0" anchor="ctr"/>
          <a:lstStyle/>
          <a:p>
            <a:pPr algn="l" indent="0" marL="0">
              <a:buNone/>
            </a:pPr>
            <a:r>
              <a:rPr lang="en-US" sz="1000" dirty="0">
                <a:solidFill>
                  <a:srgbClr val="111827"/>
                </a:solidFill>
                <a:latin typeface="Inter" pitchFamily="34" charset="0"/>
                <a:ea typeface="Inter" pitchFamily="34" charset="-122"/>
                <a:cs typeface="Inter" pitchFamily="34" charset="-120"/>
              </a:rPr>
              <a:t>Agent/Tools/Skills Marketplaces</a:t>
            </a:r>
            <a:endParaRPr lang="en-US" sz="1000" dirty="0"/>
          </a:p>
        </p:txBody>
      </p:sp>
      <p:sp>
        <p:nvSpPr>
          <p:cNvPr id="72" name="Text 53"/>
          <p:cNvSpPr txBox="1"/>
          <p:nvPr/>
        </p:nvSpPr>
        <p:spPr>
          <a:xfrm>
            <a:off x="8324698" y="4657954"/>
            <a:ext cx="1467612"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智能体与工具技能交易市场</a:t>
            </a:r>
            <a:endParaRPr lang="en-US" sz="900" dirty="0"/>
          </a:p>
        </p:txBody>
      </p:sp>
      <p:sp>
        <p:nvSpPr>
          <p:cNvPr id="73" name="Shape 54"/>
          <p:cNvSpPr/>
          <p:nvPr/>
        </p:nvSpPr>
        <p:spPr>
          <a:xfrm>
            <a:off x="1067105" y="5038344"/>
            <a:ext cx="10058400" cy="666598"/>
          </a:xfrm>
          <a:prstGeom prst="roundRect">
            <a:avLst>
              <a:gd name="adj" fmla="val 15677"/>
            </a:avLst>
          </a:prstGeom>
          <a:solidFill>
            <a:srgbClr val="F9FAFB"/>
          </a:solidFill>
          <a:ln w="12700">
            <a:solidFill>
              <a:srgbClr val="E5E7EB"/>
            </a:solidFill>
            <a:prstDash val="solid"/>
          </a:ln>
        </p:spPr>
      </p:sp>
      <p:sp>
        <p:nvSpPr>
          <p:cNvPr id="74" name="Shape 55"/>
          <p:cNvSpPr/>
          <p:nvPr/>
        </p:nvSpPr>
        <p:spPr>
          <a:xfrm>
            <a:off x="1228954" y="5201107"/>
            <a:ext cx="286207" cy="342900"/>
          </a:xfrm>
          <a:prstGeom prst="roundRect">
            <a:avLst>
              <a:gd name="adj" fmla="val 319489"/>
            </a:avLst>
          </a:prstGeom>
          <a:solidFill>
            <a:srgbClr val="DBEAFE"/>
          </a:solidFill>
          <a:ln/>
        </p:spPr>
      </p:sp>
      <p:pic>
        <p:nvPicPr>
          <p:cNvPr id="75" name="Image 17" descr="preencoded.png">    </p:cNvPr>
          <p:cNvPicPr>
            <a:picLocks noChangeAspect="1"/>
          </p:cNvPicPr>
          <p:nvPr/>
        </p:nvPicPr>
        <p:blipFill>
          <a:blip r:embed="rId18"/>
          <a:srcRect l="0" r="0" t="0" b="0"/>
          <a:stretch/>
        </p:blipFill>
        <p:spPr>
          <a:xfrm>
            <a:off x="1304849" y="5302606"/>
            <a:ext cx="133502" cy="133502"/>
          </a:xfrm>
          <a:prstGeom prst="rect">
            <a:avLst/>
          </a:prstGeom>
        </p:spPr>
      </p:pic>
      <p:sp>
        <p:nvSpPr>
          <p:cNvPr id="76" name="Text 56"/>
          <p:cNvSpPr txBox="1"/>
          <p:nvPr/>
        </p:nvSpPr>
        <p:spPr>
          <a:xfrm>
            <a:off x="1628546" y="5210251"/>
            <a:ext cx="900684" cy="162763"/>
          </a:xfrm>
          <a:prstGeom prst="rect">
            <a:avLst/>
          </a:prstGeom>
          <a:noFill/>
          <a:ln/>
        </p:spPr>
        <p:txBody>
          <a:bodyPr wrap="square" lIns="0" tIns="0" rIns="0" bIns="0" rtlCol="0" anchor="ctr"/>
          <a:lstStyle/>
          <a:p>
            <a:pPr algn="l" indent="0" marL="0">
              <a:buNone/>
            </a:pPr>
            <a:r>
              <a:rPr lang="en-US" sz="1000" dirty="0">
                <a:solidFill>
                  <a:srgbClr val="1F2937"/>
                </a:solidFill>
                <a:latin typeface="Inter" pitchFamily="34" charset="0"/>
                <a:ea typeface="Inter" pitchFamily="34" charset="-122"/>
                <a:cs typeface="Inter" pitchFamily="34" charset="-120"/>
              </a:rPr>
              <a:t>基础架构整合</a:t>
            </a:r>
            <a:endParaRPr lang="en-US" sz="1000" dirty="0"/>
          </a:p>
        </p:txBody>
      </p:sp>
      <p:sp>
        <p:nvSpPr>
          <p:cNvPr id="77" name="Text 57"/>
          <p:cNvSpPr txBox="1"/>
          <p:nvPr/>
        </p:nvSpPr>
        <p:spPr>
          <a:xfrm>
            <a:off x="1628546" y="5391302"/>
            <a:ext cx="1733702"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从碎片化工具走向统一OS与标准</a:t>
            </a:r>
            <a:endParaRPr lang="en-US" sz="900" dirty="0"/>
          </a:p>
        </p:txBody>
      </p:sp>
      <p:sp>
        <p:nvSpPr>
          <p:cNvPr id="78" name="Shape 58"/>
          <p:cNvSpPr/>
          <p:nvPr/>
        </p:nvSpPr>
        <p:spPr>
          <a:xfrm>
            <a:off x="4524451" y="5201107"/>
            <a:ext cx="286207" cy="342900"/>
          </a:xfrm>
          <a:prstGeom prst="roundRect">
            <a:avLst>
              <a:gd name="adj" fmla="val 319489"/>
            </a:avLst>
          </a:prstGeom>
          <a:solidFill>
            <a:srgbClr val="D1FAE5"/>
          </a:solidFill>
          <a:ln/>
        </p:spPr>
      </p:sp>
      <p:pic>
        <p:nvPicPr>
          <p:cNvPr id="79" name="Image 18" descr="preencoded.png">    </p:cNvPr>
          <p:cNvPicPr>
            <a:picLocks noChangeAspect="1"/>
          </p:cNvPicPr>
          <p:nvPr/>
        </p:nvPicPr>
        <p:blipFill>
          <a:blip r:embed="rId19"/>
          <a:srcRect l="0" r="0" t="0" b="0"/>
          <a:stretch/>
        </p:blipFill>
        <p:spPr>
          <a:xfrm>
            <a:off x="4600346" y="5302606"/>
            <a:ext cx="133502" cy="133502"/>
          </a:xfrm>
          <a:prstGeom prst="rect">
            <a:avLst/>
          </a:prstGeom>
        </p:spPr>
      </p:pic>
      <p:sp>
        <p:nvSpPr>
          <p:cNvPr id="80" name="Text 59"/>
          <p:cNvSpPr txBox="1"/>
          <p:nvPr/>
        </p:nvSpPr>
        <p:spPr>
          <a:xfrm>
            <a:off x="4924044" y="5210251"/>
            <a:ext cx="1034186" cy="162763"/>
          </a:xfrm>
          <a:prstGeom prst="rect">
            <a:avLst/>
          </a:prstGeom>
          <a:noFill/>
          <a:ln/>
        </p:spPr>
        <p:txBody>
          <a:bodyPr wrap="square" lIns="0" tIns="0" rIns="0" bIns="0" rtlCol="0" anchor="ctr"/>
          <a:lstStyle/>
          <a:p>
            <a:pPr algn="l" indent="0" marL="0">
              <a:buNone/>
            </a:pPr>
            <a:r>
              <a:rPr lang="en-US" sz="1000" dirty="0">
                <a:solidFill>
                  <a:srgbClr val="1F2937"/>
                </a:solidFill>
                <a:latin typeface="Inter" pitchFamily="34" charset="0"/>
                <a:ea typeface="Inter" pitchFamily="34" charset="-122"/>
                <a:cs typeface="Inter" pitchFamily="34" charset="-120"/>
              </a:rPr>
              <a:t>智能增强工具链</a:t>
            </a:r>
            <a:endParaRPr lang="en-US" sz="1000" dirty="0"/>
          </a:p>
        </p:txBody>
      </p:sp>
      <p:sp>
        <p:nvSpPr>
          <p:cNvPr id="81" name="Text 60"/>
          <p:cNvSpPr txBox="1"/>
          <p:nvPr/>
        </p:nvSpPr>
        <p:spPr>
          <a:xfrm>
            <a:off x="4924044" y="5391302"/>
            <a:ext cx="1810512"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扩展智能体能力边界的专用工具集</a:t>
            </a:r>
            <a:endParaRPr lang="en-US" sz="900" dirty="0"/>
          </a:p>
        </p:txBody>
      </p:sp>
      <p:sp>
        <p:nvSpPr>
          <p:cNvPr id="82" name="Shape 61"/>
          <p:cNvSpPr/>
          <p:nvPr/>
        </p:nvSpPr>
        <p:spPr>
          <a:xfrm>
            <a:off x="7819949" y="5201107"/>
            <a:ext cx="323698" cy="342900"/>
          </a:xfrm>
          <a:prstGeom prst="roundRect">
            <a:avLst>
              <a:gd name="adj" fmla="val 282486"/>
            </a:avLst>
          </a:prstGeom>
          <a:solidFill>
            <a:srgbClr val="EDE9FE"/>
          </a:solidFill>
          <a:ln/>
        </p:spPr>
      </p:sp>
      <p:pic>
        <p:nvPicPr>
          <p:cNvPr id="83" name="Image 19" descr="preencoded.png">    </p:cNvPr>
          <p:cNvPicPr>
            <a:picLocks noChangeAspect="1"/>
          </p:cNvPicPr>
          <p:nvPr/>
        </p:nvPicPr>
        <p:blipFill>
          <a:blip r:embed="rId20"/>
          <a:srcRect l="-1507" r="-1507" t="0" b="0"/>
          <a:stretch/>
        </p:blipFill>
        <p:spPr>
          <a:xfrm>
            <a:off x="7895844" y="5302606"/>
            <a:ext cx="171907" cy="133502"/>
          </a:xfrm>
          <a:prstGeom prst="rect">
            <a:avLst/>
          </a:prstGeom>
        </p:spPr>
      </p:pic>
      <p:sp>
        <p:nvSpPr>
          <p:cNvPr id="84" name="Text 62"/>
          <p:cNvSpPr txBox="1"/>
          <p:nvPr/>
        </p:nvSpPr>
        <p:spPr>
          <a:xfrm>
            <a:off x="8257946" y="5210251"/>
            <a:ext cx="1034186" cy="162763"/>
          </a:xfrm>
          <a:prstGeom prst="rect">
            <a:avLst/>
          </a:prstGeom>
          <a:noFill/>
          <a:ln/>
        </p:spPr>
        <p:txBody>
          <a:bodyPr wrap="square" lIns="0" tIns="0" rIns="0" bIns="0" rtlCol="0" anchor="ctr"/>
          <a:lstStyle/>
          <a:p>
            <a:pPr algn="l" indent="0" marL="0">
              <a:buNone/>
            </a:pPr>
            <a:r>
              <a:rPr lang="en-US" sz="1000" dirty="0">
                <a:solidFill>
                  <a:srgbClr val="1F2937"/>
                </a:solidFill>
                <a:latin typeface="Inter" pitchFamily="34" charset="0"/>
                <a:ea typeface="Inter" pitchFamily="34" charset="-122"/>
                <a:cs typeface="Inter" pitchFamily="34" charset="-120"/>
              </a:rPr>
              <a:t>开放生态与市场</a:t>
            </a:r>
            <a:endParaRPr lang="en-US" sz="1000" dirty="0"/>
          </a:p>
        </p:txBody>
      </p:sp>
      <p:sp>
        <p:nvSpPr>
          <p:cNvPr id="85" name="Text 63"/>
          <p:cNvSpPr txBox="1"/>
          <p:nvPr/>
        </p:nvSpPr>
        <p:spPr>
          <a:xfrm>
            <a:off x="8257946" y="5391302"/>
            <a:ext cx="1696212"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智能体与工具的标准化交换生态</a:t>
            </a:r>
            <a:endParaRPr lang="en-US" sz="900" dirty="0"/>
          </a:p>
        </p:txBody>
      </p:sp>
      <p:sp>
        <p:nvSpPr>
          <p:cNvPr id="86" name="Text 64"/>
          <p:cNvSpPr txBox="1"/>
          <p:nvPr/>
        </p:nvSpPr>
        <p:spPr>
          <a:xfrm>
            <a:off x="1067105" y="466344"/>
            <a:ext cx="4743907" cy="277063"/>
          </a:xfrm>
          <a:prstGeom prst="rect">
            <a:avLst/>
          </a:prstGeom>
          <a:noFill/>
          <a:ln/>
        </p:spPr>
        <p:txBody>
          <a:bodyPr wrap="square" lIns="0" tIns="0" rIns="0" bIns="0" rtlCol="0" anchor="ctr"/>
          <a:lstStyle/>
          <a:p>
            <a:pPr algn="l" indent="0" marL="0">
              <a:buNone/>
            </a:pPr>
            <a:r>
              <a:rPr lang="en-US" sz="1800" b="1" dirty="0">
                <a:solidFill>
                  <a:srgbClr val="1E40AF"/>
                </a:solidFill>
                <a:latin typeface="Inter" pitchFamily="34" charset="0"/>
                <a:ea typeface="Inter" pitchFamily="34" charset="-122"/>
                <a:cs typeface="Inter" pitchFamily="34" charset="-120"/>
              </a:rPr>
              <a:t>Agentic AI Infra趋势 -- 很多价值创造的机会</a:t>
            </a:r>
            <a:endParaRPr lang="en-US" sz="18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sp>
        <p:nvSpPr>
          <p:cNvPr id="2" name="Shape 0"/>
          <p:cNvSpPr/>
          <p:nvPr/>
        </p:nvSpPr>
        <p:spPr>
          <a:xfrm>
            <a:off x="0" y="0"/>
            <a:ext cx="12191695" cy="7648956"/>
          </a:xfrm>
          <a:prstGeom prst="rect">
            <a:avLst/>
          </a:prstGeom>
          <a:solidFill>
            <a:srgbClr val="F9FAFB"/>
          </a:solidFill>
          <a:ln/>
        </p:spPr>
      </p:sp>
      <p:pic>
        <p:nvPicPr>
          <p:cNvPr id="3" name="Image 0" descr="preencoded.png">    </p:cNvPr>
          <p:cNvPicPr>
            <a:picLocks noChangeAspect="1"/>
          </p:cNvPicPr>
          <p:nvPr/>
        </p:nvPicPr>
        <p:blipFill>
          <a:blip r:embed="rId1">
            <a:alphaModFix amt="3000"/>
          </a:blip>
          <a:srcRect l="-10449" r="-10449" t="0" b="0"/>
          <a:stretch/>
        </p:blipFill>
        <p:spPr>
          <a:xfrm>
            <a:off x="8454542" y="666598"/>
            <a:ext cx="3333902" cy="3676802"/>
          </a:xfrm>
          <a:prstGeom prst="rect">
            <a:avLst/>
          </a:prstGeom>
        </p:spPr>
      </p:pic>
      <p:pic>
        <p:nvPicPr>
          <p:cNvPr id="4" name="Image 1" descr="preencoded.png">    </p:cNvPr>
          <p:cNvPicPr>
            <a:picLocks noChangeAspect="1"/>
          </p:cNvPicPr>
          <p:nvPr/>
        </p:nvPicPr>
        <p:blipFill>
          <a:blip r:embed="rId2">
            <a:alphaModFix amt="3000"/>
          </a:blip>
          <a:srcRect l="0" r="0" t="0" b="0"/>
          <a:stretch/>
        </p:blipFill>
        <p:spPr>
          <a:xfrm>
            <a:off x="777240" y="4691786"/>
            <a:ext cx="2562149" cy="2562149"/>
          </a:xfrm>
          <a:prstGeom prst="rect">
            <a:avLst/>
          </a:prstGeom>
        </p:spPr>
      </p:pic>
      <p:sp>
        <p:nvSpPr>
          <p:cNvPr id="5" name="Shape 1"/>
          <p:cNvSpPr/>
          <p:nvPr/>
        </p:nvSpPr>
        <p:spPr>
          <a:xfrm>
            <a:off x="914400" y="875995"/>
            <a:ext cx="571500" cy="28346"/>
          </a:xfrm>
          <a:prstGeom prst="rect">
            <a:avLst/>
          </a:prstGeom>
          <a:solidFill>
            <a:srgbClr val="2563EB"/>
          </a:solidFill>
          <a:ln/>
        </p:spPr>
      </p:sp>
      <p:sp>
        <p:nvSpPr>
          <p:cNvPr id="6" name="Text 2"/>
          <p:cNvSpPr txBox="1"/>
          <p:nvPr/>
        </p:nvSpPr>
        <p:spPr>
          <a:xfrm>
            <a:off x="914400" y="1028700"/>
            <a:ext cx="3434486"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技术诱惑与商业化现实、创业路径指南与投资人视角分析</a:t>
            </a:r>
            <a:endParaRPr lang="en-US" sz="1000" dirty="0"/>
          </a:p>
        </p:txBody>
      </p:sp>
      <p:sp>
        <p:nvSpPr>
          <p:cNvPr id="7" name="Shape 3"/>
          <p:cNvSpPr/>
          <p:nvPr/>
        </p:nvSpPr>
        <p:spPr>
          <a:xfrm>
            <a:off x="914400" y="1362456"/>
            <a:ext cx="3333902" cy="5124298"/>
          </a:xfrm>
          <a:prstGeom prst="roundRect">
            <a:avLst>
              <a:gd name="adj" fmla="val 627"/>
            </a:avLst>
          </a:prstGeom>
          <a:noFill/>
          <a:ln w="12700">
            <a:solidFill>
              <a:srgbClr val="E5E7EB"/>
            </a:solidFill>
            <a:prstDash val="solid"/>
          </a:ln>
        </p:spPr>
      </p:sp>
      <p:pic>
        <p:nvPicPr>
          <p:cNvPr id="8" name="Image 2" descr="preencoded.png">    </p:cNvPr>
          <p:cNvPicPr>
            <a:picLocks noChangeAspect="1"/>
          </p:cNvPicPr>
          <p:nvPr/>
        </p:nvPicPr>
        <p:blipFill>
          <a:blip r:embed="rId3"/>
          <a:srcRect l="0" r="0" t="-180" b="-180"/>
          <a:stretch/>
        </p:blipFill>
        <p:spPr>
          <a:xfrm>
            <a:off x="1152144" y="1619402"/>
            <a:ext cx="190195" cy="152705"/>
          </a:xfrm>
          <a:prstGeom prst="rect">
            <a:avLst/>
          </a:prstGeom>
        </p:spPr>
      </p:pic>
      <p:sp>
        <p:nvSpPr>
          <p:cNvPr id="9" name="Text 4"/>
          <p:cNvSpPr txBox="1"/>
          <p:nvPr/>
        </p:nvSpPr>
        <p:spPr>
          <a:xfrm>
            <a:off x="1533449" y="1600200"/>
            <a:ext cx="1648663" cy="191110"/>
          </a:xfrm>
          <a:prstGeom prst="rect">
            <a:avLst/>
          </a:prstGeom>
          <a:noFill/>
          <a:ln/>
        </p:spPr>
        <p:txBody>
          <a:bodyPr wrap="square" lIns="0" tIns="0" rIns="0" bIns="0" rtlCol="0" anchor="ctr"/>
          <a:lstStyle/>
          <a:p>
            <a:pPr algn="l" indent="0" marL="0">
              <a:buNone/>
            </a:pPr>
            <a:r>
              <a:rPr lang="en-US" sz="1200" b="1" dirty="0">
                <a:solidFill>
                  <a:srgbClr val="111827"/>
                </a:solidFill>
                <a:latin typeface="Inter" pitchFamily="34" charset="0"/>
                <a:ea typeface="Inter" pitchFamily="34" charset="-122"/>
                <a:cs typeface="Inter" pitchFamily="34" charset="-120"/>
              </a:rPr>
              <a:t>技术诱惑与商业化现实</a:t>
            </a:r>
            <a:endParaRPr lang="en-US" sz="1200" dirty="0"/>
          </a:p>
        </p:txBody>
      </p:sp>
      <p:sp>
        <p:nvSpPr>
          <p:cNvPr id="10" name="Text 5"/>
          <p:cNvSpPr txBox="1"/>
          <p:nvPr/>
        </p:nvSpPr>
        <p:spPr>
          <a:xfrm>
            <a:off x="1076249" y="1990649"/>
            <a:ext cx="633679" cy="162763"/>
          </a:xfrm>
          <a:prstGeom prst="rect">
            <a:avLst/>
          </a:prstGeom>
          <a:noFill/>
          <a:ln/>
        </p:spPr>
        <p:txBody>
          <a:bodyPr wrap="square" lIns="0" tIns="0" rIns="0" bIns="0" rtlCol="0" anchor="ctr"/>
          <a:lstStyle/>
          <a:p>
            <a:pPr algn="l" indent="0" marL="0">
              <a:buNone/>
            </a:pPr>
            <a:r>
              <a:rPr lang="en-US" sz="1000" b="1" dirty="0">
                <a:solidFill>
                  <a:srgbClr val="374151"/>
                </a:solidFill>
                <a:latin typeface="Inter" pitchFamily="34" charset="0"/>
                <a:ea typeface="Inter" pitchFamily="34" charset="-122"/>
                <a:cs typeface="Inter" pitchFamily="34" charset="-120"/>
              </a:rPr>
              <a:t>技术诱惑</a:t>
            </a:r>
            <a:endParaRPr lang="en-US" sz="1000" dirty="0"/>
          </a:p>
        </p:txBody>
      </p:sp>
      <p:sp>
        <p:nvSpPr>
          <p:cNvPr id="11" name="Text 6"/>
          <p:cNvSpPr txBox="1"/>
          <p:nvPr/>
        </p:nvSpPr>
        <p:spPr>
          <a:xfrm>
            <a:off x="1076249" y="3400654"/>
            <a:ext cx="1034186" cy="162763"/>
          </a:xfrm>
          <a:prstGeom prst="rect">
            <a:avLst/>
          </a:prstGeom>
          <a:noFill/>
          <a:ln/>
        </p:spPr>
        <p:txBody>
          <a:bodyPr wrap="square" lIns="0" tIns="0" rIns="0" bIns="0" rtlCol="0" anchor="ctr"/>
          <a:lstStyle/>
          <a:p>
            <a:pPr algn="l" indent="0" marL="0">
              <a:buNone/>
            </a:pPr>
            <a:r>
              <a:rPr lang="en-US" sz="1000" b="1" dirty="0">
                <a:solidFill>
                  <a:srgbClr val="374151"/>
                </a:solidFill>
                <a:latin typeface="Inter" pitchFamily="34" charset="0"/>
                <a:ea typeface="Inter" pitchFamily="34" charset="-122"/>
                <a:cs typeface="Inter" pitchFamily="34" charset="-120"/>
              </a:rPr>
              <a:t>商业化骨感现实</a:t>
            </a:r>
            <a:endParaRPr lang="en-US" sz="1000" dirty="0"/>
          </a:p>
        </p:txBody>
      </p:sp>
      <p:sp>
        <p:nvSpPr>
          <p:cNvPr id="12" name="Text 7"/>
          <p:cNvSpPr txBox="1"/>
          <p:nvPr/>
        </p:nvSpPr>
        <p:spPr>
          <a:xfrm>
            <a:off x="1076249" y="5076749"/>
            <a:ext cx="767182" cy="162763"/>
          </a:xfrm>
          <a:prstGeom prst="rect">
            <a:avLst/>
          </a:prstGeom>
          <a:noFill/>
          <a:ln/>
        </p:spPr>
        <p:txBody>
          <a:bodyPr wrap="square" lIns="0" tIns="0" rIns="0" bIns="0" rtlCol="0" anchor="ctr"/>
          <a:lstStyle/>
          <a:p>
            <a:pPr algn="l" indent="0" marL="0">
              <a:buNone/>
            </a:pPr>
            <a:r>
              <a:rPr lang="en-US" sz="1000" b="1" dirty="0">
                <a:solidFill>
                  <a:srgbClr val="374151"/>
                </a:solidFill>
                <a:latin typeface="Inter" pitchFamily="34" charset="0"/>
                <a:ea typeface="Inter" pitchFamily="34" charset="-122"/>
                <a:cs typeface="Inter" pitchFamily="34" charset="-120"/>
              </a:rPr>
              <a:t>风险与挑战</a:t>
            </a:r>
            <a:endParaRPr lang="en-US" sz="1000" dirty="0"/>
          </a:p>
        </p:txBody>
      </p:sp>
      <p:sp>
        <p:nvSpPr>
          <p:cNvPr id="13" name="Text 8"/>
          <p:cNvSpPr txBox="1"/>
          <p:nvPr/>
        </p:nvSpPr>
        <p:spPr>
          <a:xfrm>
            <a:off x="1228954" y="2247595"/>
            <a:ext cx="2382012" cy="152705"/>
          </a:xfrm>
          <a:prstGeom prst="rect">
            <a:avLst/>
          </a:prstGeom>
          <a:noFill/>
          <a:ln/>
        </p:spPr>
        <p:txBody>
          <a:bodyPr wrap="square" lIns="0" tIns="0" rIns="0" bIns="0" rtlCol="0" anchor="ctr"/>
          <a:lstStyle/>
          <a:p>
            <a:pPr algn="l" indent="0" marL="0">
              <a:buNone/>
            </a:pPr>
            <a:r>
              <a:rPr lang="en-US" sz="900" dirty="0">
                <a:solidFill>
                  <a:srgbClr val="374151"/>
                </a:solidFill>
                <a:latin typeface="Inter" pitchFamily="34" charset="0"/>
                <a:ea typeface="Inter" pitchFamily="34" charset="-122"/>
                <a:cs typeface="Inter" pitchFamily="34" charset="-120"/>
              </a:rPr>
              <a:t>Agentic Infra技术前景广阔，市场规模预期高</a:t>
            </a:r>
            <a:endParaRPr lang="en-US" sz="900" dirty="0"/>
          </a:p>
        </p:txBody>
      </p:sp>
      <p:sp>
        <p:nvSpPr>
          <p:cNvPr id="14" name="Text 9"/>
          <p:cNvSpPr txBox="1"/>
          <p:nvPr/>
        </p:nvSpPr>
        <p:spPr>
          <a:xfrm>
            <a:off x="1228954" y="2514600"/>
            <a:ext cx="1581912" cy="152705"/>
          </a:xfrm>
          <a:prstGeom prst="rect">
            <a:avLst/>
          </a:prstGeom>
          <a:noFill/>
          <a:ln/>
        </p:spPr>
        <p:txBody>
          <a:bodyPr wrap="square" lIns="0" tIns="0" rIns="0" bIns="0" rtlCol="0" anchor="ctr"/>
          <a:lstStyle/>
          <a:p>
            <a:pPr algn="l" indent="0" marL="0">
              <a:buNone/>
            </a:pPr>
            <a:r>
              <a:rPr lang="en-US" sz="900" dirty="0">
                <a:solidFill>
                  <a:srgbClr val="374151"/>
                </a:solidFill>
                <a:latin typeface="Inter" pitchFamily="34" charset="0"/>
                <a:ea typeface="Inter" pitchFamily="34" charset="-122"/>
                <a:cs typeface="Inter" pitchFamily="34" charset="-120"/>
              </a:rPr>
              <a:t>对技术背景创业者极具吸引力</a:t>
            </a:r>
            <a:endParaRPr lang="en-US" sz="900" dirty="0"/>
          </a:p>
        </p:txBody>
      </p:sp>
      <p:sp>
        <p:nvSpPr>
          <p:cNvPr id="15" name="Text 10"/>
          <p:cNvSpPr txBox="1"/>
          <p:nvPr/>
        </p:nvSpPr>
        <p:spPr>
          <a:xfrm>
            <a:off x="1228954" y="2781605"/>
            <a:ext cx="1924812" cy="152705"/>
          </a:xfrm>
          <a:prstGeom prst="rect">
            <a:avLst/>
          </a:prstGeom>
          <a:noFill/>
          <a:ln/>
        </p:spPr>
        <p:txBody>
          <a:bodyPr wrap="square" lIns="0" tIns="0" rIns="0" bIns="0" rtlCol="0" anchor="ctr"/>
          <a:lstStyle/>
          <a:p>
            <a:pPr algn="l" indent="0" marL="0">
              <a:buNone/>
            </a:pPr>
            <a:r>
              <a:rPr lang="en-US" sz="900" dirty="0">
                <a:solidFill>
                  <a:srgbClr val="374151"/>
                </a:solidFill>
                <a:latin typeface="Inter" pitchFamily="34" charset="0"/>
                <a:ea typeface="Inter" pitchFamily="34" charset="-122"/>
                <a:cs typeface="Inter" pitchFamily="34" charset="-120"/>
              </a:rPr>
              <a:t>看似底层技术具有极高价值捕获能力</a:t>
            </a:r>
            <a:endParaRPr lang="en-US" sz="900" dirty="0"/>
          </a:p>
        </p:txBody>
      </p:sp>
      <p:sp>
        <p:nvSpPr>
          <p:cNvPr id="16" name="Text 11"/>
          <p:cNvSpPr txBox="1"/>
          <p:nvPr/>
        </p:nvSpPr>
        <p:spPr>
          <a:xfrm>
            <a:off x="1228954" y="3047695"/>
            <a:ext cx="1810512" cy="152705"/>
          </a:xfrm>
          <a:prstGeom prst="rect">
            <a:avLst/>
          </a:prstGeom>
          <a:noFill/>
          <a:ln/>
        </p:spPr>
        <p:txBody>
          <a:bodyPr wrap="square" lIns="0" tIns="0" rIns="0" bIns="0" rtlCol="0" anchor="ctr"/>
          <a:lstStyle/>
          <a:p>
            <a:pPr algn="l" indent="0" marL="0">
              <a:buNone/>
            </a:pPr>
            <a:r>
              <a:rPr lang="en-US" sz="900" dirty="0">
                <a:solidFill>
                  <a:srgbClr val="374151"/>
                </a:solidFill>
                <a:latin typeface="Inter" pitchFamily="34" charset="0"/>
                <a:ea typeface="Inter" pitchFamily="34" charset="-122"/>
                <a:cs typeface="Inter" pitchFamily="34" charset="-120"/>
              </a:rPr>
              <a:t>大模型应用爆发带动基础设施需求</a:t>
            </a:r>
            <a:endParaRPr lang="en-US" sz="900" dirty="0"/>
          </a:p>
        </p:txBody>
      </p:sp>
      <p:sp>
        <p:nvSpPr>
          <p:cNvPr id="17" name="Text 12"/>
          <p:cNvSpPr txBox="1"/>
          <p:nvPr/>
        </p:nvSpPr>
        <p:spPr>
          <a:xfrm>
            <a:off x="1228954" y="3657600"/>
            <a:ext cx="1581912" cy="152705"/>
          </a:xfrm>
          <a:prstGeom prst="rect">
            <a:avLst/>
          </a:prstGeom>
          <a:noFill/>
          <a:ln/>
        </p:spPr>
        <p:txBody>
          <a:bodyPr wrap="square" lIns="0" tIns="0" rIns="0" bIns="0" rtlCol="0" anchor="ctr"/>
          <a:lstStyle/>
          <a:p>
            <a:pPr algn="l" indent="0" marL="0">
              <a:buNone/>
            </a:pPr>
            <a:r>
              <a:rPr lang="en-US" sz="900" dirty="0">
                <a:solidFill>
                  <a:srgbClr val="374151"/>
                </a:solidFill>
                <a:latin typeface="Inter" pitchFamily="34" charset="0"/>
                <a:ea typeface="Inter" pitchFamily="34" charset="-122"/>
                <a:cs typeface="Inter" pitchFamily="34" charset="-120"/>
              </a:rPr>
              <a:t>基础设施变现周期长、投入大</a:t>
            </a:r>
            <a:endParaRPr lang="en-US" sz="900" dirty="0"/>
          </a:p>
        </p:txBody>
      </p:sp>
      <p:sp>
        <p:nvSpPr>
          <p:cNvPr id="18" name="Text 13"/>
          <p:cNvSpPr txBox="1"/>
          <p:nvPr/>
        </p:nvSpPr>
        <p:spPr>
          <a:xfrm>
            <a:off x="1228954" y="3924605"/>
            <a:ext cx="1353312" cy="152705"/>
          </a:xfrm>
          <a:prstGeom prst="rect">
            <a:avLst/>
          </a:prstGeom>
          <a:noFill/>
          <a:ln/>
        </p:spPr>
        <p:txBody>
          <a:bodyPr wrap="square" lIns="0" tIns="0" rIns="0" bIns="0" rtlCol="0" anchor="ctr"/>
          <a:lstStyle/>
          <a:p>
            <a:pPr algn="l" indent="0" marL="0">
              <a:buNone/>
            </a:pPr>
            <a:r>
              <a:rPr lang="en-US" sz="900" dirty="0">
                <a:solidFill>
                  <a:srgbClr val="374151"/>
                </a:solidFill>
                <a:latin typeface="Inter" pitchFamily="34" charset="0"/>
                <a:ea typeface="Inter" pitchFamily="34" charset="-122"/>
                <a:cs typeface="Inter" pitchFamily="34" charset="-120"/>
              </a:rPr>
              <a:t>开源项目变现路径不明确</a:t>
            </a:r>
            <a:endParaRPr lang="en-US" sz="900" dirty="0"/>
          </a:p>
        </p:txBody>
      </p:sp>
      <p:sp>
        <p:nvSpPr>
          <p:cNvPr id="19" name="Text 14"/>
          <p:cNvSpPr txBox="1"/>
          <p:nvPr/>
        </p:nvSpPr>
        <p:spPr>
          <a:xfrm>
            <a:off x="1228954" y="4190695"/>
            <a:ext cx="1581912" cy="152705"/>
          </a:xfrm>
          <a:prstGeom prst="rect">
            <a:avLst/>
          </a:prstGeom>
          <a:noFill/>
          <a:ln/>
        </p:spPr>
        <p:txBody>
          <a:bodyPr wrap="square" lIns="0" tIns="0" rIns="0" bIns="0" rtlCol="0" anchor="ctr"/>
          <a:lstStyle/>
          <a:p>
            <a:pPr algn="l" indent="0" marL="0">
              <a:buNone/>
            </a:pPr>
            <a:r>
              <a:rPr lang="en-US" sz="900" dirty="0">
                <a:solidFill>
                  <a:srgbClr val="374151"/>
                </a:solidFill>
                <a:latin typeface="Inter" pitchFamily="34" charset="0"/>
                <a:ea typeface="Inter" pitchFamily="34" charset="-122"/>
                <a:cs typeface="Inter" pitchFamily="34" charset="-120"/>
              </a:rPr>
              <a:t>大模型厂商持续下沉挤压空间</a:t>
            </a:r>
            <a:endParaRPr lang="en-US" sz="900" dirty="0"/>
          </a:p>
        </p:txBody>
      </p:sp>
      <p:sp>
        <p:nvSpPr>
          <p:cNvPr id="20" name="Text 15"/>
          <p:cNvSpPr txBox="1"/>
          <p:nvPr/>
        </p:nvSpPr>
        <p:spPr>
          <a:xfrm>
            <a:off x="1228954" y="4457700"/>
            <a:ext cx="1696212" cy="152705"/>
          </a:xfrm>
          <a:prstGeom prst="rect">
            <a:avLst/>
          </a:prstGeom>
          <a:noFill/>
          <a:ln/>
        </p:spPr>
        <p:txBody>
          <a:bodyPr wrap="square" lIns="0" tIns="0" rIns="0" bIns="0" rtlCol="0" anchor="ctr"/>
          <a:lstStyle/>
          <a:p>
            <a:pPr algn="l" indent="0" marL="0">
              <a:buNone/>
            </a:pPr>
            <a:r>
              <a:rPr lang="en-US" sz="900" dirty="0">
                <a:solidFill>
                  <a:srgbClr val="374151"/>
                </a:solidFill>
                <a:latin typeface="Inter" pitchFamily="34" charset="0"/>
                <a:ea typeface="Inter" pitchFamily="34" charset="-122"/>
                <a:cs typeface="Inter" pitchFamily="34" charset="-120"/>
              </a:rPr>
              <a:t>技术同质化严重，壁垒建立困难</a:t>
            </a:r>
            <a:endParaRPr lang="en-US" sz="900" dirty="0"/>
          </a:p>
        </p:txBody>
      </p:sp>
      <p:sp>
        <p:nvSpPr>
          <p:cNvPr id="21" name="Text 16"/>
          <p:cNvSpPr txBox="1"/>
          <p:nvPr/>
        </p:nvSpPr>
        <p:spPr>
          <a:xfrm>
            <a:off x="1228954" y="4724705"/>
            <a:ext cx="1810512" cy="152705"/>
          </a:xfrm>
          <a:prstGeom prst="rect">
            <a:avLst/>
          </a:prstGeom>
          <a:noFill/>
          <a:ln/>
        </p:spPr>
        <p:txBody>
          <a:bodyPr wrap="square" lIns="0" tIns="0" rIns="0" bIns="0" rtlCol="0" anchor="ctr"/>
          <a:lstStyle/>
          <a:p>
            <a:pPr algn="l" indent="0" marL="0">
              <a:buNone/>
            </a:pPr>
            <a:r>
              <a:rPr lang="en-US" sz="900" dirty="0">
                <a:solidFill>
                  <a:srgbClr val="374151"/>
                </a:solidFill>
                <a:latin typeface="Inter" pitchFamily="34" charset="0"/>
                <a:ea typeface="Inter" pitchFamily="34" charset="-122"/>
                <a:cs typeface="Inter" pitchFamily="34" charset="-120"/>
              </a:rPr>
              <a:t>用户付费意愿低，商业模式不清晰</a:t>
            </a:r>
            <a:endParaRPr lang="en-US" sz="900" dirty="0"/>
          </a:p>
        </p:txBody>
      </p:sp>
      <p:sp>
        <p:nvSpPr>
          <p:cNvPr id="22" name="Text 17"/>
          <p:cNvSpPr txBox="1"/>
          <p:nvPr/>
        </p:nvSpPr>
        <p:spPr>
          <a:xfrm>
            <a:off x="1228954" y="5333695"/>
            <a:ext cx="1581912" cy="152705"/>
          </a:xfrm>
          <a:prstGeom prst="rect">
            <a:avLst/>
          </a:prstGeom>
          <a:noFill/>
          <a:ln/>
        </p:spPr>
        <p:txBody>
          <a:bodyPr wrap="square" lIns="0" tIns="0" rIns="0" bIns="0" rtlCol="0" anchor="ctr"/>
          <a:lstStyle/>
          <a:p>
            <a:pPr algn="l" indent="0" marL="0">
              <a:buNone/>
            </a:pPr>
            <a:r>
              <a:rPr lang="en-US" sz="900" dirty="0">
                <a:solidFill>
                  <a:srgbClr val="374151"/>
                </a:solidFill>
                <a:latin typeface="Inter" pitchFamily="34" charset="0"/>
                <a:ea typeface="Inter" pitchFamily="34" charset="-122"/>
                <a:cs typeface="Inter" pitchFamily="34" charset="-120"/>
              </a:rPr>
              <a:t>技术演进速度快，产品易过时</a:t>
            </a:r>
            <a:endParaRPr lang="en-US" sz="900" dirty="0"/>
          </a:p>
        </p:txBody>
      </p:sp>
      <p:sp>
        <p:nvSpPr>
          <p:cNvPr id="23" name="Text 18"/>
          <p:cNvSpPr txBox="1"/>
          <p:nvPr/>
        </p:nvSpPr>
        <p:spPr>
          <a:xfrm>
            <a:off x="1228954" y="5600700"/>
            <a:ext cx="1696212" cy="152705"/>
          </a:xfrm>
          <a:prstGeom prst="rect">
            <a:avLst/>
          </a:prstGeom>
          <a:noFill/>
          <a:ln/>
        </p:spPr>
        <p:txBody>
          <a:bodyPr wrap="square" lIns="0" tIns="0" rIns="0" bIns="0" rtlCol="0" anchor="ctr"/>
          <a:lstStyle/>
          <a:p>
            <a:pPr algn="l" indent="0" marL="0">
              <a:buNone/>
            </a:pPr>
            <a:r>
              <a:rPr lang="en-US" sz="900" dirty="0">
                <a:solidFill>
                  <a:srgbClr val="374151"/>
                </a:solidFill>
                <a:latin typeface="Inter" pitchFamily="34" charset="0"/>
                <a:ea typeface="Inter" pitchFamily="34" charset="-122"/>
                <a:cs typeface="Inter" pitchFamily="34" charset="-120"/>
              </a:rPr>
              <a:t>融资窗口期短，投资人耐心有限</a:t>
            </a:r>
            <a:endParaRPr lang="en-US" sz="900" dirty="0"/>
          </a:p>
        </p:txBody>
      </p:sp>
      <p:sp>
        <p:nvSpPr>
          <p:cNvPr id="24" name="Text 19"/>
          <p:cNvSpPr txBox="1"/>
          <p:nvPr/>
        </p:nvSpPr>
        <p:spPr>
          <a:xfrm>
            <a:off x="1228954" y="5867705"/>
            <a:ext cx="1581912" cy="152705"/>
          </a:xfrm>
          <a:prstGeom prst="rect">
            <a:avLst/>
          </a:prstGeom>
          <a:noFill/>
          <a:ln/>
        </p:spPr>
        <p:txBody>
          <a:bodyPr wrap="square" lIns="0" tIns="0" rIns="0" bIns="0" rtlCol="0" anchor="ctr"/>
          <a:lstStyle/>
          <a:p>
            <a:pPr algn="l" indent="0" marL="0">
              <a:buNone/>
            </a:pPr>
            <a:r>
              <a:rPr lang="en-US" sz="900" dirty="0">
                <a:solidFill>
                  <a:srgbClr val="374151"/>
                </a:solidFill>
                <a:latin typeface="Inter" pitchFamily="34" charset="0"/>
                <a:ea typeface="Inter" pitchFamily="34" charset="-122"/>
                <a:cs typeface="Inter" pitchFamily="34" charset="-120"/>
              </a:rPr>
              <a:t>竞争格局快速变化，赛道拥挤</a:t>
            </a:r>
            <a:endParaRPr lang="en-US" sz="900" dirty="0"/>
          </a:p>
        </p:txBody>
      </p:sp>
      <p:sp>
        <p:nvSpPr>
          <p:cNvPr id="25" name="Text 20"/>
          <p:cNvSpPr txBox="1"/>
          <p:nvPr/>
        </p:nvSpPr>
        <p:spPr>
          <a:xfrm>
            <a:off x="1228954" y="6133795"/>
            <a:ext cx="1239012" cy="152705"/>
          </a:xfrm>
          <a:prstGeom prst="rect">
            <a:avLst/>
          </a:prstGeom>
          <a:noFill/>
          <a:ln/>
        </p:spPr>
        <p:txBody>
          <a:bodyPr wrap="square" lIns="0" tIns="0" rIns="0" bIns="0" rtlCol="0" anchor="ctr"/>
          <a:lstStyle/>
          <a:p>
            <a:pPr algn="l" indent="0" marL="0">
              <a:buNone/>
            </a:pPr>
            <a:r>
              <a:rPr lang="en-US" sz="900" dirty="0">
                <a:solidFill>
                  <a:srgbClr val="374151"/>
                </a:solidFill>
                <a:latin typeface="Inter" pitchFamily="34" charset="0"/>
                <a:ea typeface="Inter" pitchFamily="34" charset="-122"/>
                <a:cs typeface="Inter" pitchFamily="34" charset="-120"/>
              </a:rPr>
              <a:t>商业闭环难以快速形成</a:t>
            </a:r>
            <a:endParaRPr lang="en-US" sz="900" dirty="0"/>
          </a:p>
        </p:txBody>
      </p:sp>
      <p:sp>
        <p:nvSpPr>
          <p:cNvPr id="26" name="Shape 21"/>
          <p:cNvSpPr/>
          <p:nvPr/>
        </p:nvSpPr>
        <p:spPr>
          <a:xfrm>
            <a:off x="4432097" y="1362456"/>
            <a:ext cx="3333902" cy="5124298"/>
          </a:xfrm>
          <a:prstGeom prst="roundRect">
            <a:avLst>
              <a:gd name="adj" fmla="val 627"/>
            </a:avLst>
          </a:prstGeom>
          <a:solidFill>
            <a:srgbClr val="EFF6FF"/>
          </a:solidFill>
          <a:ln w="12700">
            <a:solidFill>
              <a:srgbClr val="DBEAFE"/>
            </a:solidFill>
            <a:prstDash val="solid"/>
          </a:ln>
        </p:spPr>
      </p:sp>
      <p:sp>
        <p:nvSpPr>
          <p:cNvPr id="27" name="Shape 22"/>
          <p:cNvSpPr/>
          <p:nvPr/>
        </p:nvSpPr>
        <p:spPr>
          <a:xfrm>
            <a:off x="4593946" y="1524305"/>
            <a:ext cx="342900" cy="342900"/>
          </a:xfrm>
          <a:prstGeom prst="ellipse">
            <a:avLst/>
          </a:prstGeom>
          <a:solidFill>
            <a:srgbClr val="DBEAFE"/>
          </a:solidFill>
          <a:ln/>
        </p:spPr>
      </p:sp>
      <p:pic>
        <p:nvPicPr>
          <p:cNvPr id="28" name="Image 3" descr="preencoded.png">    </p:cNvPr>
          <p:cNvPicPr>
            <a:picLocks noChangeAspect="1"/>
          </p:cNvPicPr>
          <p:nvPr/>
        </p:nvPicPr>
        <p:blipFill>
          <a:blip r:embed="rId4"/>
          <a:srcRect l="0" r="0" t="0" b="0"/>
          <a:stretch/>
        </p:blipFill>
        <p:spPr>
          <a:xfrm>
            <a:off x="4689043" y="1619402"/>
            <a:ext cx="152705" cy="152705"/>
          </a:xfrm>
          <a:prstGeom prst="rect">
            <a:avLst/>
          </a:prstGeom>
        </p:spPr>
      </p:pic>
      <p:sp>
        <p:nvSpPr>
          <p:cNvPr id="29" name="Text 23"/>
          <p:cNvSpPr txBox="1"/>
          <p:nvPr/>
        </p:nvSpPr>
        <p:spPr>
          <a:xfrm>
            <a:off x="5051146" y="1600200"/>
            <a:ext cx="1867205" cy="191110"/>
          </a:xfrm>
          <a:prstGeom prst="rect">
            <a:avLst/>
          </a:prstGeom>
          <a:noFill/>
          <a:ln/>
        </p:spPr>
        <p:txBody>
          <a:bodyPr wrap="square" lIns="0" tIns="0" rIns="0" bIns="0" rtlCol="0" anchor="ctr"/>
          <a:lstStyle/>
          <a:p>
            <a:pPr algn="l" indent="0" marL="0">
              <a:buNone/>
            </a:pPr>
            <a:r>
              <a:rPr lang="en-US" sz="1200" b="1" dirty="0">
                <a:solidFill>
                  <a:srgbClr val="1D4ED8"/>
                </a:solidFill>
                <a:latin typeface="Inter" pitchFamily="34" charset="0"/>
                <a:ea typeface="Inter" pitchFamily="34" charset="-122"/>
                <a:cs typeface="Inter" pitchFamily="34" charset="-120"/>
              </a:rPr>
              <a:t>中国团队AI Infra创业路径</a:t>
            </a:r>
            <a:endParaRPr lang="en-US" sz="1200" dirty="0"/>
          </a:p>
        </p:txBody>
      </p:sp>
      <p:sp>
        <p:nvSpPr>
          <p:cNvPr id="30" name="Text 24"/>
          <p:cNvSpPr txBox="1"/>
          <p:nvPr/>
        </p:nvSpPr>
        <p:spPr>
          <a:xfrm>
            <a:off x="4983480" y="1981505"/>
            <a:ext cx="1353312" cy="143561"/>
          </a:xfrm>
          <a:prstGeom prst="rect">
            <a:avLst/>
          </a:prstGeom>
          <a:noFill/>
          <a:ln/>
        </p:spPr>
        <p:txBody>
          <a:bodyPr wrap="square" lIns="0" tIns="0" rIns="0" bIns="0" rtlCol="0" anchor="ctr"/>
          <a:lstStyle/>
          <a:p>
            <a:pPr algn="l" indent="0" marL="0">
              <a:buNone/>
            </a:pPr>
            <a:r>
              <a:rPr lang="en-US" sz="900" dirty="0">
                <a:solidFill>
                  <a:srgbClr val="1D4ED8"/>
                </a:solidFill>
                <a:latin typeface="Inter" pitchFamily="34" charset="0"/>
                <a:ea typeface="Inter" pitchFamily="34" charset="-122"/>
                <a:cs typeface="Inter" pitchFamily="34" charset="-120"/>
              </a:rPr>
              <a:t>开源战略明确目的与路径</a:t>
            </a:r>
            <a:endParaRPr lang="en-US" sz="900" dirty="0"/>
          </a:p>
        </p:txBody>
      </p:sp>
      <p:sp>
        <p:nvSpPr>
          <p:cNvPr id="31" name="Text 25"/>
          <p:cNvSpPr txBox="1"/>
          <p:nvPr/>
        </p:nvSpPr>
        <p:spPr>
          <a:xfrm>
            <a:off x="5006340" y="2590495"/>
            <a:ext cx="1810512" cy="143561"/>
          </a:xfrm>
          <a:prstGeom prst="rect">
            <a:avLst/>
          </a:prstGeom>
          <a:noFill/>
          <a:ln/>
        </p:spPr>
        <p:txBody>
          <a:bodyPr wrap="square" lIns="0" tIns="0" rIns="0" bIns="0" rtlCol="0" anchor="ctr"/>
          <a:lstStyle/>
          <a:p>
            <a:pPr algn="l" indent="0" marL="0">
              <a:buNone/>
            </a:pPr>
            <a:r>
              <a:rPr lang="en-US" sz="900" dirty="0">
                <a:solidFill>
                  <a:srgbClr val="1D4ED8"/>
                </a:solidFill>
                <a:latin typeface="Inter" pitchFamily="34" charset="0"/>
                <a:ea typeface="Inter" pitchFamily="34" charset="-122"/>
                <a:cs typeface="Inter" pitchFamily="34" charset="-120"/>
              </a:rPr>
              <a:t>初期可以开源，用于快速打磨产品</a:t>
            </a:r>
            <a:endParaRPr lang="en-US" sz="900" dirty="0"/>
          </a:p>
        </p:txBody>
      </p:sp>
      <p:sp>
        <p:nvSpPr>
          <p:cNvPr id="32" name="Text 26"/>
          <p:cNvSpPr txBox="1"/>
          <p:nvPr/>
        </p:nvSpPr>
        <p:spPr>
          <a:xfrm>
            <a:off x="5005426" y="3047695"/>
            <a:ext cx="1696212" cy="143561"/>
          </a:xfrm>
          <a:prstGeom prst="rect">
            <a:avLst/>
          </a:prstGeom>
          <a:noFill/>
          <a:ln/>
        </p:spPr>
        <p:txBody>
          <a:bodyPr wrap="square" lIns="0" tIns="0" rIns="0" bIns="0" rtlCol="0" anchor="ctr"/>
          <a:lstStyle/>
          <a:p>
            <a:pPr algn="l" indent="0" marL="0">
              <a:buNone/>
            </a:pPr>
            <a:r>
              <a:rPr lang="en-US" sz="900" dirty="0">
                <a:solidFill>
                  <a:srgbClr val="1D4ED8"/>
                </a:solidFill>
                <a:latin typeface="Inter" pitchFamily="34" charset="0"/>
                <a:ea typeface="Inter" pitchFamily="34" charset="-122"/>
                <a:cs typeface="Inter" pitchFamily="34" charset="-120"/>
              </a:rPr>
              <a:t>或不开源，尽快进入闭源商业化</a:t>
            </a:r>
            <a:endParaRPr lang="en-US" sz="900" dirty="0"/>
          </a:p>
        </p:txBody>
      </p:sp>
      <p:sp>
        <p:nvSpPr>
          <p:cNvPr id="33" name="Text 27"/>
          <p:cNvSpPr txBox="1"/>
          <p:nvPr/>
        </p:nvSpPr>
        <p:spPr>
          <a:xfrm>
            <a:off x="5008169" y="3504895"/>
            <a:ext cx="896112" cy="143561"/>
          </a:xfrm>
          <a:prstGeom prst="rect">
            <a:avLst/>
          </a:prstGeom>
          <a:noFill/>
          <a:ln/>
        </p:spPr>
        <p:txBody>
          <a:bodyPr wrap="square" lIns="0" tIns="0" rIns="0" bIns="0" rtlCol="0" anchor="ctr"/>
          <a:lstStyle/>
          <a:p>
            <a:pPr algn="l" indent="0" marL="0">
              <a:buNone/>
            </a:pPr>
            <a:r>
              <a:rPr lang="en-US" sz="900" dirty="0">
                <a:solidFill>
                  <a:srgbClr val="1D4ED8"/>
                </a:solidFill>
                <a:latin typeface="Inter" pitchFamily="34" charset="0"/>
                <a:ea typeface="Inter" pitchFamily="34" charset="-122"/>
                <a:cs typeface="Inter" pitchFamily="34" charset="-120"/>
              </a:rPr>
              <a:t>全球化定位优先</a:t>
            </a:r>
            <a:endParaRPr lang="en-US" sz="900" dirty="0"/>
          </a:p>
        </p:txBody>
      </p:sp>
      <p:sp>
        <p:nvSpPr>
          <p:cNvPr id="34" name="Text 28"/>
          <p:cNvSpPr txBox="1"/>
          <p:nvPr/>
        </p:nvSpPr>
        <p:spPr>
          <a:xfrm>
            <a:off x="5002682" y="4114800"/>
            <a:ext cx="1010412" cy="143561"/>
          </a:xfrm>
          <a:prstGeom prst="rect">
            <a:avLst/>
          </a:prstGeom>
          <a:noFill/>
          <a:ln/>
        </p:spPr>
        <p:txBody>
          <a:bodyPr wrap="square" lIns="0" tIns="0" rIns="0" bIns="0" rtlCol="0" anchor="ctr"/>
          <a:lstStyle/>
          <a:p>
            <a:pPr algn="l" indent="0" marL="0">
              <a:buNone/>
            </a:pPr>
            <a:r>
              <a:rPr lang="en-US" sz="900" dirty="0">
                <a:solidFill>
                  <a:srgbClr val="1D4ED8"/>
                </a:solidFill>
                <a:latin typeface="Inter" pitchFamily="34" charset="0"/>
                <a:ea typeface="Inter" pitchFamily="34" charset="-122"/>
                <a:cs typeface="Inter" pitchFamily="34" charset="-120"/>
              </a:rPr>
              <a:t>自主商业闭环为王</a:t>
            </a:r>
            <a:endParaRPr lang="en-US" sz="900" dirty="0"/>
          </a:p>
        </p:txBody>
      </p:sp>
      <p:sp>
        <p:nvSpPr>
          <p:cNvPr id="35" name="Text 29"/>
          <p:cNvSpPr txBox="1"/>
          <p:nvPr/>
        </p:nvSpPr>
        <p:spPr>
          <a:xfrm>
            <a:off x="5005426" y="4572000"/>
            <a:ext cx="1124712" cy="143561"/>
          </a:xfrm>
          <a:prstGeom prst="rect">
            <a:avLst/>
          </a:prstGeom>
          <a:noFill/>
          <a:ln/>
        </p:spPr>
        <p:txBody>
          <a:bodyPr wrap="square" lIns="0" tIns="0" rIns="0" bIns="0" rtlCol="0" anchor="ctr"/>
          <a:lstStyle/>
          <a:p>
            <a:pPr algn="l" indent="0" marL="0">
              <a:buNone/>
            </a:pPr>
            <a:r>
              <a:rPr lang="en-US" sz="900" dirty="0">
                <a:solidFill>
                  <a:srgbClr val="1D4ED8"/>
                </a:solidFill>
                <a:latin typeface="Inter" pitchFamily="34" charset="0"/>
                <a:ea typeface="Inter" pitchFamily="34" charset="-122"/>
                <a:cs typeface="Inter" pitchFamily="34" charset="-120"/>
              </a:rPr>
              <a:t>先应用后平台的路径</a:t>
            </a:r>
            <a:endParaRPr lang="en-US" sz="900" dirty="0"/>
          </a:p>
        </p:txBody>
      </p:sp>
      <p:sp>
        <p:nvSpPr>
          <p:cNvPr id="36" name="Text 30"/>
          <p:cNvSpPr txBox="1"/>
          <p:nvPr/>
        </p:nvSpPr>
        <p:spPr>
          <a:xfrm>
            <a:off x="4983480" y="2171700"/>
            <a:ext cx="2610612" cy="29535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打磨产品，副产品增加行业影响力，尽快闭源版本进入商业闭环，应用+平台是可行路径</a:t>
            </a:r>
            <a:endParaRPr lang="en-US" sz="900" dirty="0"/>
          </a:p>
        </p:txBody>
      </p:sp>
      <p:sp>
        <p:nvSpPr>
          <p:cNvPr id="37" name="Text 31"/>
          <p:cNvSpPr txBox="1"/>
          <p:nvPr/>
        </p:nvSpPr>
        <p:spPr>
          <a:xfrm>
            <a:off x="5006340" y="2781605"/>
            <a:ext cx="2610612"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利用社区反馈和早期采用者快速迭代验证产品价值</a:t>
            </a:r>
            <a:endParaRPr lang="en-US" sz="900" dirty="0"/>
          </a:p>
        </p:txBody>
      </p:sp>
      <p:sp>
        <p:nvSpPr>
          <p:cNvPr id="38" name="Text 32"/>
          <p:cNvSpPr txBox="1"/>
          <p:nvPr/>
        </p:nvSpPr>
        <p:spPr>
          <a:xfrm>
            <a:off x="5005426" y="3238805"/>
            <a:ext cx="2533802"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通过有效产品/有效业务和商业化数字打动投资人</a:t>
            </a:r>
            <a:endParaRPr lang="en-US" sz="900" dirty="0"/>
          </a:p>
        </p:txBody>
      </p:sp>
      <p:sp>
        <p:nvSpPr>
          <p:cNvPr id="39" name="Text 33"/>
          <p:cNvSpPr txBox="1"/>
          <p:nvPr/>
        </p:nvSpPr>
        <p:spPr>
          <a:xfrm>
            <a:off x="5008169" y="3696005"/>
            <a:ext cx="2457907" cy="29535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面向中国商业化很难，面向全球developer为起点，特别是SMB的developer，企业版/PaaS化</a:t>
            </a:r>
            <a:endParaRPr lang="en-US" sz="900" dirty="0"/>
          </a:p>
        </p:txBody>
      </p:sp>
      <p:sp>
        <p:nvSpPr>
          <p:cNvPr id="40" name="Text 34"/>
          <p:cNvSpPr txBox="1"/>
          <p:nvPr/>
        </p:nvSpPr>
        <p:spPr>
          <a:xfrm>
            <a:off x="5002682" y="4304995"/>
            <a:ext cx="2382012"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尽量自己形成商业闭环，减少对外部融资依赖</a:t>
            </a:r>
            <a:endParaRPr lang="en-US" sz="900" dirty="0"/>
          </a:p>
        </p:txBody>
      </p:sp>
      <p:sp>
        <p:nvSpPr>
          <p:cNvPr id="41" name="Text 35"/>
          <p:cNvSpPr txBox="1"/>
          <p:nvPr/>
        </p:nvSpPr>
        <p:spPr>
          <a:xfrm>
            <a:off x="5005426" y="4762195"/>
            <a:ext cx="2686507" cy="29535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有了现金流业务再搞自己有passion的事情，包括开源</a:t>
            </a:r>
            <a:endParaRPr lang="en-US" sz="900" dirty="0"/>
          </a:p>
        </p:txBody>
      </p:sp>
      <p:sp>
        <p:nvSpPr>
          <p:cNvPr id="42" name="Shape 36"/>
          <p:cNvSpPr/>
          <p:nvPr/>
        </p:nvSpPr>
        <p:spPr>
          <a:xfrm>
            <a:off x="7949794" y="1362456"/>
            <a:ext cx="3333902" cy="5124298"/>
          </a:xfrm>
          <a:prstGeom prst="roundRect">
            <a:avLst>
              <a:gd name="adj" fmla="val 627"/>
            </a:avLst>
          </a:prstGeom>
          <a:solidFill>
            <a:srgbClr val="ECFDF5"/>
          </a:solidFill>
          <a:ln w="12700">
            <a:solidFill>
              <a:srgbClr val="D1FAE5"/>
            </a:solidFill>
            <a:prstDash val="solid"/>
          </a:ln>
        </p:spPr>
      </p:sp>
      <p:sp>
        <p:nvSpPr>
          <p:cNvPr id="43" name="Shape 37"/>
          <p:cNvSpPr/>
          <p:nvPr/>
        </p:nvSpPr>
        <p:spPr>
          <a:xfrm>
            <a:off x="8111642" y="1524305"/>
            <a:ext cx="342900" cy="342900"/>
          </a:xfrm>
          <a:prstGeom prst="ellipse">
            <a:avLst/>
          </a:prstGeom>
          <a:solidFill>
            <a:srgbClr val="D1FAE5"/>
          </a:solidFill>
          <a:ln/>
        </p:spPr>
      </p:sp>
      <p:pic>
        <p:nvPicPr>
          <p:cNvPr id="44" name="Image 4" descr="preencoded.png">    </p:cNvPr>
          <p:cNvPicPr>
            <a:picLocks noChangeAspect="1"/>
          </p:cNvPicPr>
          <p:nvPr/>
        </p:nvPicPr>
        <p:blipFill>
          <a:blip r:embed="rId5"/>
          <a:srcRect l="0" r="0" t="0" b="0"/>
          <a:stretch/>
        </p:blipFill>
        <p:spPr>
          <a:xfrm>
            <a:off x="8207654" y="1619402"/>
            <a:ext cx="152705" cy="152705"/>
          </a:xfrm>
          <a:prstGeom prst="rect">
            <a:avLst/>
          </a:prstGeom>
        </p:spPr>
      </p:pic>
      <p:sp>
        <p:nvSpPr>
          <p:cNvPr id="45" name="Text 38"/>
          <p:cNvSpPr txBox="1"/>
          <p:nvPr/>
        </p:nvSpPr>
        <p:spPr>
          <a:xfrm>
            <a:off x="8568842" y="1600200"/>
            <a:ext cx="1191463" cy="191110"/>
          </a:xfrm>
          <a:prstGeom prst="rect">
            <a:avLst/>
          </a:prstGeom>
          <a:noFill/>
          <a:ln/>
        </p:spPr>
        <p:txBody>
          <a:bodyPr wrap="square" lIns="0" tIns="0" rIns="0" bIns="0" rtlCol="0" anchor="ctr"/>
          <a:lstStyle/>
          <a:p>
            <a:pPr algn="l" indent="0" marL="0">
              <a:buNone/>
            </a:pPr>
            <a:r>
              <a:rPr lang="en-US" sz="1200" b="1" dirty="0">
                <a:solidFill>
                  <a:srgbClr val="047857"/>
                </a:solidFill>
                <a:latin typeface="Inter" pitchFamily="34" charset="0"/>
                <a:ea typeface="Inter" pitchFamily="34" charset="-122"/>
                <a:cs typeface="Inter" pitchFamily="34" charset="-120"/>
              </a:rPr>
              <a:t>投资人观点分析</a:t>
            </a:r>
            <a:endParaRPr lang="en-US" sz="1200" dirty="0"/>
          </a:p>
        </p:txBody>
      </p:sp>
      <p:sp>
        <p:nvSpPr>
          <p:cNvPr id="46" name="Text 39"/>
          <p:cNvSpPr txBox="1"/>
          <p:nvPr/>
        </p:nvSpPr>
        <p:spPr>
          <a:xfrm>
            <a:off x="8111642" y="1990649"/>
            <a:ext cx="1538935" cy="162763"/>
          </a:xfrm>
          <a:prstGeom prst="rect">
            <a:avLst/>
          </a:prstGeom>
          <a:noFill/>
          <a:ln/>
        </p:spPr>
        <p:txBody>
          <a:bodyPr wrap="square" lIns="0" tIns="0" rIns="0" bIns="0" rtlCol="0" anchor="ctr"/>
          <a:lstStyle/>
          <a:p>
            <a:pPr algn="l" indent="0" marL="0">
              <a:buNone/>
            </a:pPr>
            <a:r>
              <a:rPr lang="en-US" sz="1000" b="1" dirty="0">
                <a:solidFill>
                  <a:srgbClr val="374151"/>
                </a:solidFill>
                <a:latin typeface="Inter" pitchFamily="34" charset="0"/>
                <a:ea typeface="Inter" pitchFamily="34" charset="-122"/>
                <a:cs typeface="Inter" pitchFamily="34" charset="-120"/>
              </a:rPr>
              <a:t>AI Coding对开源的冲击</a:t>
            </a:r>
            <a:endParaRPr lang="en-US" sz="1000" dirty="0"/>
          </a:p>
        </p:txBody>
      </p:sp>
      <p:sp>
        <p:nvSpPr>
          <p:cNvPr id="47" name="Text 40"/>
          <p:cNvSpPr txBox="1"/>
          <p:nvPr/>
        </p:nvSpPr>
        <p:spPr>
          <a:xfrm>
            <a:off x="8111642" y="3400654"/>
            <a:ext cx="1300277" cy="162763"/>
          </a:xfrm>
          <a:prstGeom prst="rect">
            <a:avLst/>
          </a:prstGeom>
          <a:noFill/>
          <a:ln/>
        </p:spPr>
        <p:txBody>
          <a:bodyPr wrap="square" lIns="0" tIns="0" rIns="0" bIns="0" rtlCol="0" anchor="ctr"/>
          <a:lstStyle/>
          <a:p>
            <a:pPr algn="l" indent="0" marL="0">
              <a:buNone/>
            </a:pPr>
            <a:r>
              <a:rPr lang="en-US" sz="1000" b="1" dirty="0">
                <a:solidFill>
                  <a:srgbClr val="374151"/>
                </a:solidFill>
                <a:latin typeface="Inter" pitchFamily="34" charset="0"/>
                <a:ea typeface="Inter" pitchFamily="34" charset="-122"/>
                <a:cs typeface="Inter" pitchFamily="34" charset="-120"/>
              </a:rPr>
              <a:t>开源适合的三大场景</a:t>
            </a:r>
            <a:endParaRPr lang="en-US" sz="1000" dirty="0"/>
          </a:p>
        </p:txBody>
      </p:sp>
      <p:sp>
        <p:nvSpPr>
          <p:cNvPr id="48" name="Text 41"/>
          <p:cNvSpPr txBox="1"/>
          <p:nvPr/>
        </p:nvSpPr>
        <p:spPr>
          <a:xfrm>
            <a:off x="8111642" y="4581144"/>
            <a:ext cx="1034186" cy="162763"/>
          </a:xfrm>
          <a:prstGeom prst="rect">
            <a:avLst/>
          </a:prstGeom>
          <a:noFill/>
          <a:ln/>
        </p:spPr>
        <p:txBody>
          <a:bodyPr wrap="square" lIns="0" tIns="0" rIns="0" bIns="0" rtlCol="0" anchor="ctr"/>
          <a:lstStyle/>
          <a:p>
            <a:pPr algn="l" indent="0" marL="0">
              <a:buNone/>
            </a:pPr>
            <a:r>
              <a:rPr lang="en-US" sz="1000" b="1" dirty="0">
                <a:solidFill>
                  <a:srgbClr val="374151"/>
                </a:solidFill>
                <a:latin typeface="Inter" pitchFamily="34" charset="0"/>
                <a:ea typeface="Inter" pitchFamily="34" charset="-122"/>
                <a:cs typeface="Inter" pitchFamily="34" charset="-120"/>
              </a:rPr>
              <a:t>投资人关注要点</a:t>
            </a:r>
            <a:endParaRPr lang="en-US" sz="1000" dirty="0"/>
          </a:p>
        </p:txBody>
      </p:sp>
      <p:sp>
        <p:nvSpPr>
          <p:cNvPr id="49" name="Text 42"/>
          <p:cNvSpPr txBox="1"/>
          <p:nvPr/>
        </p:nvSpPr>
        <p:spPr>
          <a:xfrm>
            <a:off x="8264347" y="2247595"/>
            <a:ext cx="1810512" cy="152705"/>
          </a:xfrm>
          <a:prstGeom prst="rect">
            <a:avLst/>
          </a:prstGeom>
          <a:noFill/>
          <a:ln/>
        </p:spPr>
        <p:txBody>
          <a:bodyPr wrap="square" lIns="0" tIns="0" rIns="0" bIns="0" rtlCol="0" anchor="ctr"/>
          <a:lstStyle/>
          <a:p>
            <a:pPr algn="l" indent="0" marL="0">
              <a:buNone/>
            </a:pPr>
            <a:r>
              <a:rPr lang="en-US" sz="900" dirty="0">
                <a:solidFill>
                  <a:srgbClr val="374151"/>
                </a:solidFill>
                <a:latin typeface="Inter" pitchFamily="34" charset="0"/>
                <a:ea typeface="Inter" pitchFamily="34" charset="-122"/>
                <a:cs typeface="Inter" pitchFamily="34" charset="-120"/>
              </a:rPr>
              <a:t>功能同质化加速，差异化难度提升</a:t>
            </a:r>
            <a:endParaRPr lang="en-US" sz="900" dirty="0"/>
          </a:p>
        </p:txBody>
      </p:sp>
      <p:sp>
        <p:nvSpPr>
          <p:cNvPr id="50" name="Text 43"/>
          <p:cNvSpPr txBox="1"/>
          <p:nvPr/>
        </p:nvSpPr>
        <p:spPr>
          <a:xfrm>
            <a:off x="8264347" y="2514600"/>
            <a:ext cx="1848002" cy="152705"/>
          </a:xfrm>
          <a:prstGeom prst="rect">
            <a:avLst/>
          </a:prstGeom>
          <a:noFill/>
          <a:ln/>
        </p:spPr>
        <p:txBody>
          <a:bodyPr wrap="square" lIns="0" tIns="0" rIns="0" bIns="0" rtlCol="0" anchor="ctr"/>
          <a:lstStyle/>
          <a:p>
            <a:pPr algn="l" indent="0" marL="0">
              <a:buNone/>
            </a:pPr>
            <a:r>
              <a:rPr lang="en-US" sz="900" dirty="0">
                <a:solidFill>
                  <a:srgbClr val="374151"/>
                </a:solidFill>
                <a:latin typeface="Inter" pitchFamily="34" charset="0"/>
                <a:ea typeface="Inter" pitchFamily="34" charset="-122"/>
                <a:cs typeface="Inter" pitchFamily="34" charset="-120"/>
              </a:rPr>
              <a:t>AI coding agent会"白嫖"开源代码</a:t>
            </a:r>
            <a:endParaRPr lang="en-US" sz="900" dirty="0"/>
          </a:p>
        </p:txBody>
      </p:sp>
      <p:sp>
        <p:nvSpPr>
          <p:cNvPr id="51" name="Text 44"/>
          <p:cNvSpPr txBox="1"/>
          <p:nvPr/>
        </p:nvSpPr>
        <p:spPr>
          <a:xfrm>
            <a:off x="8264347" y="2781605"/>
            <a:ext cx="1810512" cy="152705"/>
          </a:xfrm>
          <a:prstGeom prst="rect">
            <a:avLst/>
          </a:prstGeom>
          <a:noFill/>
          <a:ln/>
        </p:spPr>
        <p:txBody>
          <a:bodyPr wrap="square" lIns="0" tIns="0" rIns="0" bIns="0" rtlCol="0" anchor="ctr"/>
          <a:lstStyle/>
          <a:p>
            <a:pPr algn="l" indent="0" marL="0">
              <a:buNone/>
            </a:pPr>
            <a:r>
              <a:rPr lang="en-US" sz="900" dirty="0">
                <a:solidFill>
                  <a:srgbClr val="374151"/>
                </a:solidFill>
                <a:latin typeface="Inter" pitchFamily="34" charset="0"/>
                <a:ea typeface="Inter" pitchFamily="34" charset="-122"/>
                <a:cs typeface="Inter" pitchFamily="34" charset="-120"/>
              </a:rPr>
              <a:t>代码生成能力使竞品模仿门槛降低</a:t>
            </a:r>
            <a:endParaRPr lang="en-US" sz="900" dirty="0"/>
          </a:p>
        </p:txBody>
      </p:sp>
      <p:sp>
        <p:nvSpPr>
          <p:cNvPr id="52" name="Text 45"/>
          <p:cNvSpPr txBox="1"/>
          <p:nvPr/>
        </p:nvSpPr>
        <p:spPr>
          <a:xfrm>
            <a:off x="8264347" y="3047695"/>
            <a:ext cx="1810512" cy="152705"/>
          </a:xfrm>
          <a:prstGeom prst="rect">
            <a:avLst/>
          </a:prstGeom>
          <a:noFill/>
          <a:ln/>
        </p:spPr>
        <p:txBody>
          <a:bodyPr wrap="square" lIns="0" tIns="0" rIns="0" bIns="0" rtlCol="0" anchor="ctr"/>
          <a:lstStyle/>
          <a:p>
            <a:pPr algn="l" indent="0" marL="0">
              <a:buNone/>
            </a:pPr>
            <a:r>
              <a:rPr lang="en-US" sz="900" dirty="0">
                <a:solidFill>
                  <a:srgbClr val="374151"/>
                </a:solidFill>
                <a:latin typeface="Inter" pitchFamily="34" charset="0"/>
                <a:ea typeface="Inter" pitchFamily="34" charset="-122"/>
                <a:cs typeface="Inter" pitchFamily="34" charset="-120"/>
              </a:rPr>
              <a:t>社区贡献与商业利益平衡更加困难</a:t>
            </a:r>
            <a:endParaRPr lang="en-US" sz="900" dirty="0"/>
          </a:p>
        </p:txBody>
      </p:sp>
      <p:sp>
        <p:nvSpPr>
          <p:cNvPr id="53" name="Shape 46"/>
          <p:cNvSpPr/>
          <p:nvPr/>
        </p:nvSpPr>
        <p:spPr>
          <a:xfrm>
            <a:off x="8111642" y="3619195"/>
            <a:ext cx="952805" cy="800100"/>
          </a:xfrm>
          <a:prstGeom prst="roundRect">
            <a:avLst>
              <a:gd name="adj" fmla="val 5442"/>
            </a:avLst>
          </a:prstGeom>
          <a:solidFill>
            <a:srgbClr val="FFFFFF"/>
          </a:solidFill>
          <a:ln/>
        </p:spPr>
      </p:sp>
      <p:sp>
        <p:nvSpPr>
          <p:cNvPr id="54" name="Shape 47"/>
          <p:cNvSpPr/>
          <p:nvPr/>
        </p:nvSpPr>
        <p:spPr>
          <a:xfrm>
            <a:off x="9138514" y="3619195"/>
            <a:ext cx="952805" cy="800100"/>
          </a:xfrm>
          <a:prstGeom prst="roundRect">
            <a:avLst>
              <a:gd name="adj" fmla="val 5442"/>
            </a:avLst>
          </a:prstGeom>
          <a:solidFill>
            <a:srgbClr val="FFFFFF"/>
          </a:solidFill>
          <a:ln/>
        </p:spPr>
      </p:sp>
      <p:sp>
        <p:nvSpPr>
          <p:cNvPr id="55" name="Shape 48"/>
          <p:cNvSpPr/>
          <p:nvPr/>
        </p:nvSpPr>
        <p:spPr>
          <a:xfrm>
            <a:off x="8434426" y="3696005"/>
            <a:ext cx="304495" cy="304495"/>
          </a:xfrm>
          <a:prstGeom prst="roundRect">
            <a:avLst>
              <a:gd name="adj" fmla="val 300300"/>
            </a:avLst>
          </a:prstGeom>
          <a:solidFill>
            <a:srgbClr val="D1FAE5"/>
          </a:solidFill>
          <a:ln/>
        </p:spPr>
      </p:sp>
      <p:pic>
        <p:nvPicPr>
          <p:cNvPr id="56" name="Image 5" descr="preencoded.png">    </p:cNvPr>
          <p:cNvPicPr>
            <a:picLocks noChangeAspect="1"/>
          </p:cNvPicPr>
          <p:nvPr/>
        </p:nvPicPr>
        <p:blipFill>
          <a:blip r:embed="rId6"/>
          <a:srcRect l="-133" r="-133" t="0" b="0"/>
          <a:stretch/>
        </p:blipFill>
        <p:spPr>
          <a:xfrm>
            <a:off x="8544154" y="3791102"/>
            <a:ext cx="85954" cy="114300"/>
          </a:xfrm>
          <a:prstGeom prst="rect">
            <a:avLst/>
          </a:prstGeom>
        </p:spPr>
      </p:pic>
      <p:sp>
        <p:nvSpPr>
          <p:cNvPr id="57" name="Shape 49"/>
          <p:cNvSpPr/>
          <p:nvPr/>
        </p:nvSpPr>
        <p:spPr>
          <a:xfrm>
            <a:off x="9461297" y="3696005"/>
            <a:ext cx="304495" cy="304495"/>
          </a:xfrm>
          <a:prstGeom prst="roundRect">
            <a:avLst>
              <a:gd name="adj" fmla="val 300300"/>
            </a:avLst>
          </a:prstGeom>
          <a:solidFill>
            <a:srgbClr val="D1FAE5"/>
          </a:solidFill>
          <a:ln/>
        </p:spPr>
      </p:sp>
      <p:sp>
        <p:nvSpPr>
          <p:cNvPr id="58" name="Text 50"/>
          <p:cNvSpPr txBox="1"/>
          <p:nvPr/>
        </p:nvSpPr>
        <p:spPr>
          <a:xfrm>
            <a:off x="8358530" y="4038905"/>
            <a:ext cx="553212" cy="143561"/>
          </a:xfrm>
          <a:prstGeom prst="rect">
            <a:avLst/>
          </a:prstGeom>
          <a:noFill/>
          <a:ln/>
        </p:spPr>
        <p:txBody>
          <a:bodyPr wrap="square" lIns="0" tIns="0" rIns="0" bIns="0" rtlCol="0" anchor="ctr"/>
          <a:lstStyle/>
          <a:p>
            <a:pPr algn="ctr" indent="0" marL="0">
              <a:buNone/>
            </a:pPr>
            <a:r>
              <a:rPr lang="en-US" sz="900" dirty="0">
                <a:solidFill>
                  <a:srgbClr val="111827"/>
                </a:solidFill>
                <a:latin typeface="Inter" pitchFamily="34" charset="0"/>
                <a:ea typeface="Inter" pitchFamily="34" charset="-122"/>
                <a:cs typeface="Inter" pitchFamily="34" charset="-120"/>
              </a:rPr>
              <a:t>大厂学习</a:t>
            </a:r>
            <a:endParaRPr lang="en-US" sz="900" dirty="0"/>
          </a:p>
        </p:txBody>
      </p:sp>
      <p:pic>
        <p:nvPicPr>
          <p:cNvPr id="59" name="Image 6" descr="preencoded.png">    </p:cNvPr>
          <p:cNvPicPr>
            <a:picLocks noChangeAspect="1"/>
          </p:cNvPicPr>
          <p:nvPr/>
        </p:nvPicPr>
        <p:blipFill>
          <a:blip r:embed="rId7"/>
          <a:srcRect l="-1911" r="-1911" t="0" b="0"/>
          <a:stretch/>
        </p:blipFill>
        <p:spPr>
          <a:xfrm>
            <a:off x="9547250" y="3791102"/>
            <a:ext cx="133502" cy="114300"/>
          </a:xfrm>
          <a:prstGeom prst="rect">
            <a:avLst/>
          </a:prstGeom>
        </p:spPr>
      </p:pic>
      <p:sp>
        <p:nvSpPr>
          <p:cNvPr id="60" name="Shape 51"/>
          <p:cNvSpPr/>
          <p:nvPr/>
        </p:nvSpPr>
        <p:spPr>
          <a:xfrm>
            <a:off x="10165385" y="3619195"/>
            <a:ext cx="952805" cy="800100"/>
          </a:xfrm>
          <a:prstGeom prst="roundRect">
            <a:avLst>
              <a:gd name="adj" fmla="val 5442"/>
            </a:avLst>
          </a:prstGeom>
          <a:solidFill>
            <a:srgbClr val="FFFFFF"/>
          </a:solidFill>
          <a:ln/>
        </p:spPr>
      </p:sp>
      <p:sp>
        <p:nvSpPr>
          <p:cNvPr id="61" name="Shape 52"/>
          <p:cNvSpPr/>
          <p:nvPr/>
        </p:nvSpPr>
        <p:spPr>
          <a:xfrm>
            <a:off x="10488168" y="3696005"/>
            <a:ext cx="304495" cy="304495"/>
          </a:xfrm>
          <a:prstGeom prst="roundRect">
            <a:avLst>
              <a:gd name="adj" fmla="val 300300"/>
            </a:avLst>
          </a:prstGeom>
          <a:solidFill>
            <a:srgbClr val="D1FAE5"/>
          </a:solidFill>
          <a:ln/>
        </p:spPr>
      </p:sp>
      <p:sp>
        <p:nvSpPr>
          <p:cNvPr id="62" name="Text 53"/>
          <p:cNvSpPr txBox="1"/>
          <p:nvPr/>
        </p:nvSpPr>
        <p:spPr>
          <a:xfrm>
            <a:off x="9327794" y="4038905"/>
            <a:ext cx="667512" cy="143561"/>
          </a:xfrm>
          <a:prstGeom prst="rect">
            <a:avLst/>
          </a:prstGeom>
          <a:noFill/>
          <a:ln/>
        </p:spPr>
        <p:txBody>
          <a:bodyPr wrap="square" lIns="0" tIns="0" rIns="0" bIns="0" rtlCol="0" anchor="ctr"/>
          <a:lstStyle/>
          <a:p>
            <a:pPr algn="ctr" indent="0" marL="0">
              <a:buNone/>
            </a:pPr>
            <a:r>
              <a:rPr lang="en-US" sz="900" dirty="0">
                <a:solidFill>
                  <a:srgbClr val="111827"/>
                </a:solidFill>
                <a:latin typeface="Inter" pitchFamily="34" charset="0"/>
                <a:ea typeface="Inter" pitchFamily="34" charset="-122"/>
                <a:cs typeface="Inter" pitchFamily="34" charset="-120"/>
              </a:rPr>
              <a:t>非共识赛道</a:t>
            </a:r>
            <a:endParaRPr lang="en-US" sz="900" dirty="0"/>
          </a:p>
        </p:txBody>
      </p:sp>
      <p:pic>
        <p:nvPicPr>
          <p:cNvPr id="63" name="Image 7" descr="preencoded.png">    </p:cNvPr>
          <p:cNvPicPr>
            <a:picLocks noChangeAspect="1"/>
          </p:cNvPicPr>
          <p:nvPr/>
        </p:nvPicPr>
        <p:blipFill>
          <a:blip r:embed="rId8"/>
          <a:srcRect l="0" r="0" t="0" b="0"/>
          <a:stretch/>
        </p:blipFill>
        <p:spPr>
          <a:xfrm>
            <a:off x="10583266" y="3791102"/>
            <a:ext cx="114300" cy="114300"/>
          </a:xfrm>
          <a:prstGeom prst="rect">
            <a:avLst/>
          </a:prstGeom>
        </p:spPr>
      </p:pic>
      <p:sp>
        <p:nvSpPr>
          <p:cNvPr id="64" name="Text 54"/>
          <p:cNvSpPr txBox="1"/>
          <p:nvPr/>
        </p:nvSpPr>
        <p:spPr>
          <a:xfrm>
            <a:off x="10297058" y="4038905"/>
            <a:ext cx="781812" cy="295351"/>
          </a:xfrm>
          <a:prstGeom prst="rect">
            <a:avLst/>
          </a:prstGeom>
          <a:noFill/>
          <a:ln/>
        </p:spPr>
        <p:txBody>
          <a:bodyPr wrap="square" lIns="0" tIns="0" rIns="0" bIns="0" rtlCol="0" anchor="ctr"/>
          <a:lstStyle/>
          <a:p>
            <a:pPr algn="ctr" indent="0" marL="0">
              <a:buNone/>
            </a:pPr>
            <a:r>
              <a:rPr lang="en-US" sz="900" dirty="0">
                <a:solidFill>
                  <a:srgbClr val="111827"/>
                </a:solidFill>
                <a:latin typeface="Inter" pitchFamily="34" charset="0"/>
                <a:ea typeface="Inter" pitchFamily="34" charset="-122"/>
                <a:cs typeface="Inter" pitchFamily="34" charset="-120"/>
              </a:rPr>
              <a:t>现金流支持的passion项目</a:t>
            </a:r>
            <a:endParaRPr lang="en-US" sz="900" dirty="0"/>
          </a:p>
        </p:txBody>
      </p:sp>
      <p:sp>
        <p:nvSpPr>
          <p:cNvPr id="65" name="Shape 55"/>
          <p:cNvSpPr/>
          <p:nvPr/>
        </p:nvSpPr>
        <p:spPr>
          <a:xfrm>
            <a:off x="8111642" y="4800600"/>
            <a:ext cx="3010205" cy="838505"/>
          </a:xfrm>
          <a:prstGeom prst="roundRect">
            <a:avLst>
              <a:gd name="adj" fmla="val 9914"/>
            </a:avLst>
          </a:prstGeom>
          <a:solidFill>
            <a:srgbClr val="FFFFFF"/>
          </a:solidFill>
          <a:ln/>
        </p:spPr>
      </p:sp>
      <p:pic>
        <p:nvPicPr>
          <p:cNvPr id="66" name="Image 8" descr="preencoded.png">    </p:cNvPr>
          <p:cNvPicPr>
            <a:picLocks noChangeAspect="1"/>
          </p:cNvPicPr>
          <p:nvPr/>
        </p:nvPicPr>
        <p:blipFill>
          <a:blip r:embed="rId9"/>
          <a:srcRect l="0" r="0" t="0" b="0"/>
          <a:stretch/>
        </p:blipFill>
        <p:spPr>
          <a:xfrm>
            <a:off x="8225942" y="4934102"/>
            <a:ext cx="114300" cy="114300"/>
          </a:xfrm>
          <a:prstGeom prst="rect">
            <a:avLst/>
          </a:prstGeom>
        </p:spPr>
      </p:pic>
      <p:sp>
        <p:nvSpPr>
          <p:cNvPr id="67" name="Text 56"/>
          <p:cNvSpPr txBox="1"/>
          <p:nvPr/>
        </p:nvSpPr>
        <p:spPr>
          <a:xfrm>
            <a:off x="8417052" y="4914900"/>
            <a:ext cx="553212" cy="143561"/>
          </a:xfrm>
          <a:prstGeom prst="rect">
            <a:avLst/>
          </a:prstGeom>
          <a:noFill/>
          <a:ln/>
        </p:spPr>
        <p:txBody>
          <a:bodyPr wrap="square" lIns="0" tIns="0" rIns="0" bIns="0" rtlCol="0" anchor="ctr"/>
          <a:lstStyle/>
          <a:p>
            <a:pPr algn="l" indent="0" marL="0">
              <a:buNone/>
            </a:pPr>
            <a:r>
              <a:rPr lang="en-US" sz="900" dirty="0">
                <a:solidFill>
                  <a:srgbClr val="111827"/>
                </a:solidFill>
                <a:latin typeface="Inter" pitchFamily="34" charset="0"/>
                <a:ea typeface="Inter" pitchFamily="34" charset="-122"/>
                <a:cs typeface="Inter" pitchFamily="34" charset="-120"/>
              </a:rPr>
              <a:t>增长数据</a:t>
            </a:r>
            <a:endParaRPr lang="en-US" sz="900" dirty="0"/>
          </a:p>
        </p:txBody>
      </p:sp>
      <p:pic>
        <p:nvPicPr>
          <p:cNvPr id="68" name="Image 9" descr="preencoded.png">    </p:cNvPr>
          <p:cNvPicPr>
            <a:picLocks noChangeAspect="1"/>
          </p:cNvPicPr>
          <p:nvPr/>
        </p:nvPicPr>
        <p:blipFill>
          <a:blip r:embed="rId10"/>
          <a:srcRect l="-3120" r="-3120" t="0" b="0"/>
          <a:stretch/>
        </p:blipFill>
        <p:spPr>
          <a:xfrm>
            <a:off x="9652406" y="4934102"/>
            <a:ext cx="75895" cy="114300"/>
          </a:xfrm>
          <a:prstGeom prst="rect">
            <a:avLst/>
          </a:prstGeom>
        </p:spPr>
      </p:pic>
      <p:sp>
        <p:nvSpPr>
          <p:cNvPr id="69" name="Text 57"/>
          <p:cNvSpPr txBox="1"/>
          <p:nvPr/>
        </p:nvSpPr>
        <p:spPr>
          <a:xfrm>
            <a:off x="9804197" y="4914900"/>
            <a:ext cx="553212" cy="143561"/>
          </a:xfrm>
          <a:prstGeom prst="rect">
            <a:avLst/>
          </a:prstGeom>
          <a:noFill/>
          <a:ln/>
        </p:spPr>
        <p:txBody>
          <a:bodyPr wrap="square" lIns="0" tIns="0" rIns="0" bIns="0" rtlCol="0" anchor="ctr"/>
          <a:lstStyle/>
          <a:p>
            <a:pPr algn="l" indent="0" marL="0">
              <a:buNone/>
            </a:pPr>
            <a:r>
              <a:rPr lang="en-US" sz="900" dirty="0">
                <a:solidFill>
                  <a:srgbClr val="111827"/>
                </a:solidFill>
                <a:latin typeface="Inter" pitchFamily="34" charset="0"/>
                <a:ea typeface="Inter" pitchFamily="34" charset="-122"/>
                <a:cs typeface="Inter" pitchFamily="34" charset="-120"/>
              </a:rPr>
              <a:t>变现能力</a:t>
            </a:r>
            <a:endParaRPr lang="en-US" sz="900" dirty="0"/>
          </a:p>
        </p:txBody>
      </p:sp>
      <p:pic>
        <p:nvPicPr>
          <p:cNvPr id="70" name="Image 10" descr="preencoded.png">    </p:cNvPr>
          <p:cNvPicPr>
            <a:picLocks noChangeAspect="1"/>
          </p:cNvPicPr>
          <p:nvPr/>
        </p:nvPicPr>
        <p:blipFill>
          <a:blip r:embed="rId11"/>
          <a:srcRect l="0" r="0" t="0" b="0"/>
          <a:stretch/>
        </p:blipFill>
        <p:spPr>
          <a:xfrm>
            <a:off x="8225942" y="5162702"/>
            <a:ext cx="114300" cy="114300"/>
          </a:xfrm>
          <a:prstGeom prst="rect">
            <a:avLst/>
          </a:prstGeom>
        </p:spPr>
      </p:pic>
      <p:sp>
        <p:nvSpPr>
          <p:cNvPr id="71" name="Text 58"/>
          <p:cNvSpPr txBox="1"/>
          <p:nvPr/>
        </p:nvSpPr>
        <p:spPr>
          <a:xfrm>
            <a:off x="8417052" y="5143500"/>
            <a:ext cx="553212" cy="143561"/>
          </a:xfrm>
          <a:prstGeom prst="rect">
            <a:avLst/>
          </a:prstGeom>
          <a:noFill/>
          <a:ln/>
        </p:spPr>
        <p:txBody>
          <a:bodyPr wrap="square" lIns="0" tIns="0" rIns="0" bIns="0" rtlCol="0" anchor="ctr"/>
          <a:lstStyle/>
          <a:p>
            <a:pPr algn="l" indent="0" marL="0">
              <a:buNone/>
            </a:pPr>
            <a:r>
              <a:rPr lang="en-US" sz="900" dirty="0">
                <a:solidFill>
                  <a:srgbClr val="111827"/>
                </a:solidFill>
                <a:latin typeface="Inter" pitchFamily="34" charset="0"/>
                <a:ea typeface="Inter" pitchFamily="34" charset="-122"/>
                <a:cs typeface="Inter" pitchFamily="34" charset="-120"/>
              </a:rPr>
              <a:t>技术壁垒</a:t>
            </a:r>
            <a:endParaRPr lang="en-US" sz="900" dirty="0"/>
          </a:p>
        </p:txBody>
      </p:sp>
      <p:pic>
        <p:nvPicPr>
          <p:cNvPr id="72" name="Image 11" descr="preencoded.png">    </p:cNvPr>
          <p:cNvPicPr>
            <a:picLocks noChangeAspect="1"/>
          </p:cNvPicPr>
          <p:nvPr/>
        </p:nvPicPr>
        <p:blipFill>
          <a:blip r:embed="rId12"/>
          <a:srcRect l="0" r="0" t="-80" b="-80"/>
          <a:stretch/>
        </p:blipFill>
        <p:spPr>
          <a:xfrm>
            <a:off x="9652406" y="5162702"/>
            <a:ext cx="142646" cy="114300"/>
          </a:xfrm>
          <a:prstGeom prst="rect">
            <a:avLst/>
          </a:prstGeom>
        </p:spPr>
      </p:pic>
      <p:sp>
        <p:nvSpPr>
          <p:cNvPr id="73" name="Text 59"/>
          <p:cNvSpPr txBox="1"/>
          <p:nvPr/>
        </p:nvSpPr>
        <p:spPr>
          <a:xfrm>
            <a:off x="9870948" y="5143500"/>
            <a:ext cx="553212" cy="143561"/>
          </a:xfrm>
          <a:prstGeom prst="rect">
            <a:avLst/>
          </a:prstGeom>
          <a:noFill/>
          <a:ln/>
        </p:spPr>
        <p:txBody>
          <a:bodyPr wrap="square" lIns="0" tIns="0" rIns="0" bIns="0" rtlCol="0" anchor="ctr"/>
          <a:lstStyle/>
          <a:p>
            <a:pPr algn="l" indent="0" marL="0">
              <a:buNone/>
            </a:pPr>
            <a:r>
              <a:rPr lang="en-US" sz="900" dirty="0">
                <a:solidFill>
                  <a:srgbClr val="111827"/>
                </a:solidFill>
                <a:latin typeface="Inter" pitchFamily="34" charset="0"/>
                <a:ea typeface="Inter" pitchFamily="34" charset="-122"/>
                <a:cs typeface="Inter" pitchFamily="34" charset="-120"/>
              </a:rPr>
              <a:t>团队能力</a:t>
            </a:r>
            <a:endParaRPr lang="en-US" sz="900" dirty="0"/>
          </a:p>
        </p:txBody>
      </p:sp>
      <p:pic>
        <p:nvPicPr>
          <p:cNvPr id="74" name="Image 12" descr="preencoded.png">    </p:cNvPr>
          <p:cNvPicPr>
            <a:picLocks noChangeAspect="1"/>
          </p:cNvPicPr>
          <p:nvPr/>
        </p:nvPicPr>
        <p:blipFill>
          <a:blip r:embed="rId13"/>
          <a:srcRect l="-1911" r="-1911" t="0" b="0"/>
          <a:stretch/>
        </p:blipFill>
        <p:spPr>
          <a:xfrm>
            <a:off x="8225942" y="5391302"/>
            <a:ext cx="133502" cy="114300"/>
          </a:xfrm>
          <a:prstGeom prst="rect">
            <a:avLst/>
          </a:prstGeom>
        </p:spPr>
      </p:pic>
      <p:sp>
        <p:nvSpPr>
          <p:cNvPr id="75" name="Text 60"/>
          <p:cNvSpPr txBox="1"/>
          <p:nvPr/>
        </p:nvSpPr>
        <p:spPr>
          <a:xfrm>
            <a:off x="8436254" y="5372100"/>
            <a:ext cx="553212" cy="143561"/>
          </a:xfrm>
          <a:prstGeom prst="rect">
            <a:avLst/>
          </a:prstGeom>
          <a:noFill/>
          <a:ln/>
        </p:spPr>
        <p:txBody>
          <a:bodyPr wrap="square" lIns="0" tIns="0" rIns="0" bIns="0" rtlCol="0" anchor="ctr"/>
          <a:lstStyle/>
          <a:p>
            <a:pPr algn="l" indent="0" marL="0">
              <a:buNone/>
            </a:pPr>
            <a:r>
              <a:rPr lang="en-US" sz="900" dirty="0">
                <a:solidFill>
                  <a:srgbClr val="111827"/>
                </a:solidFill>
                <a:latin typeface="Inter" pitchFamily="34" charset="0"/>
                <a:ea typeface="Inter" pitchFamily="34" charset="-122"/>
                <a:cs typeface="Inter" pitchFamily="34" charset="-120"/>
              </a:rPr>
              <a:t>生态位置</a:t>
            </a:r>
            <a:endParaRPr lang="en-US" sz="900" dirty="0"/>
          </a:p>
        </p:txBody>
      </p:sp>
      <p:pic>
        <p:nvPicPr>
          <p:cNvPr id="76" name="Image 13" descr="preencoded.png">    </p:cNvPr>
          <p:cNvPicPr>
            <a:picLocks noChangeAspect="1"/>
          </p:cNvPicPr>
          <p:nvPr/>
        </p:nvPicPr>
        <p:blipFill>
          <a:blip r:embed="rId14"/>
          <a:srcRect l="-133" r="-133" t="0" b="0"/>
          <a:stretch/>
        </p:blipFill>
        <p:spPr>
          <a:xfrm>
            <a:off x="9652406" y="5391302"/>
            <a:ext cx="85954" cy="114300"/>
          </a:xfrm>
          <a:prstGeom prst="rect">
            <a:avLst/>
          </a:prstGeom>
        </p:spPr>
      </p:pic>
      <p:sp>
        <p:nvSpPr>
          <p:cNvPr id="77" name="Text 61"/>
          <p:cNvSpPr txBox="1"/>
          <p:nvPr/>
        </p:nvSpPr>
        <p:spPr>
          <a:xfrm>
            <a:off x="9814255" y="5372100"/>
            <a:ext cx="553212" cy="143561"/>
          </a:xfrm>
          <a:prstGeom prst="rect">
            <a:avLst/>
          </a:prstGeom>
          <a:noFill/>
          <a:ln/>
        </p:spPr>
        <p:txBody>
          <a:bodyPr wrap="square" lIns="0" tIns="0" rIns="0" bIns="0" rtlCol="0" anchor="ctr"/>
          <a:lstStyle/>
          <a:p>
            <a:pPr algn="l" indent="0" marL="0">
              <a:buNone/>
            </a:pPr>
            <a:r>
              <a:rPr lang="en-US" sz="900" dirty="0">
                <a:solidFill>
                  <a:srgbClr val="111827"/>
                </a:solidFill>
                <a:latin typeface="Inter" pitchFamily="34" charset="0"/>
                <a:ea typeface="Inter" pitchFamily="34" charset="-122"/>
                <a:cs typeface="Inter" pitchFamily="34" charset="-120"/>
              </a:rPr>
              <a:t>创新程度</a:t>
            </a:r>
            <a:endParaRPr lang="en-US" sz="900" dirty="0"/>
          </a:p>
        </p:txBody>
      </p:sp>
      <p:sp>
        <p:nvSpPr>
          <p:cNvPr id="78" name="Shape 62"/>
          <p:cNvSpPr/>
          <p:nvPr/>
        </p:nvSpPr>
        <p:spPr>
          <a:xfrm>
            <a:off x="914400" y="6486754"/>
            <a:ext cx="10362895" cy="780898"/>
          </a:xfrm>
          <a:prstGeom prst="roundRect">
            <a:avLst>
              <a:gd name="adj" fmla="val 11424"/>
            </a:avLst>
          </a:prstGeom>
          <a:solidFill>
            <a:srgbClr val="F9FAFB"/>
          </a:solidFill>
          <a:ln w="12700">
            <a:solidFill>
              <a:srgbClr val="E5E7EB"/>
            </a:solidFill>
            <a:prstDash val="solid"/>
          </a:ln>
        </p:spPr>
      </p:sp>
      <p:sp>
        <p:nvSpPr>
          <p:cNvPr id="79" name="Text 63"/>
          <p:cNvSpPr txBox="1"/>
          <p:nvPr/>
        </p:nvSpPr>
        <p:spPr>
          <a:xfrm>
            <a:off x="1037844" y="6610198"/>
            <a:ext cx="781812" cy="143561"/>
          </a:xfrm>
          <a:prstGeom prst="rect">
            <a:avLst/>
          </a:prstGeom>
          <a:noFill/>
          <a:ln/>
        </p:spPr>
        <p:txBody>
          <a:bodyPr wrap="square" lIns="0" tIns="0" rIns="0" bIns="0" rtlCol="0" anchor="ctr"/>
          <a:lstStyle/>
          <a:p>
            <a:pPr algn="l" indent="0" marL="0">
              <a:buNone/>
            </a:pPr>
            <a:r>
              <a:rPr lang="en-US" sz="900" b="1" dirty="0">
                <a:solidFill>
                  <a:srgbClr val="374151"/>
                </a:solidFill>
                <a:latin typeface="Inter" pitchFamily="34" charset="0"/>
                <a:ea typeface="Inter" pitchFamily="34" charset="-122"/>
                <a:cs typeface="Inter" pitchFamily="34" charset="-120"/>
              </a:rPr>
              <a:t>创业建议总结</a:t>
            </a:r>
            <a:endParaRPr lang="en-US" sz="900" dirty="0"/>
          </a:p>
        </p:txBody>
      </p:sp>
      <p:sp>
        <p:nvSpPr>
          <p:cNvPr id="80" name="Text 64"/>
          <p:cNvSpPr txBox="1"/>
          <p:nvPr/>
        </p:nvSpPr>
        <p:spPr>
          <a:xfrm>
            <a:off x="1037844" y="6838798"/>
            <a:ext cx="667512" cy="143561"/>
          </a:xfrm>
          <a:prstGeom prst="rect">
            <a:avLst/>
          </a:prstGeom>
          <a:noFill/>
          <a:ln/>
        </p:spPr>
        <p:txBody>
          <a:bodyPr wrap="square" lIns="0" tIns="0" rIns="0" bIns="0" rtlCol="0" anchor="ctr"/>
          <a:lstStyle/>
          <a:p>
            <a:pPr algn="l" indent="0" marL="0">
              <a:buNone/>
            </a:pPr>
            <a:r>
              <a:rPr lang="en-US" sz="900" dirty="0">
                <a:solidFill>
                  <a:srgbClr val="1D4ED8"/>
                </a:solidFill>
                <a:latin typeface="Inter" pitchFamily="34" charset="0"/>
                <a:ea typeface="Inter" pitchFamily="34" charset="-122"/>
                <a:cs typeface="Inter" pitchFamily="34" charset="-120"/>
              </a:rPr>
              <a:t>务实为先：</a:t>
            </a:r>
            <a:endParaRPr lang="en-US" sz="900" dirty="0"/>
          </a:p>
        </p:txBody>
      </p:sp>
      <p:sp>
        <p:nvSpPr>
          <p:cNvPr id="81" name="Text 65"/>
          <p:cNvSpPr txBox="1"/>
          <p:nvPr/>
        </p:nvSpPr>
        <p:spPr>
          <a:xfrm>
            <a:off x="4460443" y="6838798"/>
            <a:ext cx="667512" cy="143561"/>
          </a:xfrm>
          <a:prstGeom prst="rect">
            <a:avLst/>
          </a:prstGeom>
          <a:noFill/>
          <a:ln/>
        </p:spPr>
        <p:txBody>
          <a:bodyPr wrap="square" lIns="0" tIns="0" rIns="0" bIns="0" rtlCol="0" anchor="ctr"/>
          <a:lstStyle/>
          <a:p>
            <a:pPr algn="l" indent="0" marL="0">
              <a:buNone/>
            </a:pPr>
            <a:r>
              <a:rPr lang="en-US" sz="900" dirty="0">
                <a:solidFill>
                  <a:srgbClr val="1D4ED8"/>
                </a:solidFill>
                <a:latin typeface="Inter" pitchFamily="34" charset="0"/>
                <a:ea typeface="Inter" pitchFamily="34" charset="-122"/>
                <a:cs typeface="Inter" pitchFamily="34" charset="-120"/>
              </a:rPr>
              <a:t>双轮驱动：</a:t>
            </a:r>
            <a:endParaRPr lang="en-US" sz="900" dirty="0"/>
          </a:p>
        </p:txBody>
      </p:sp>
      <p:sp>
        <p:nvSpPr>
          <p:cNvPr id="82" name="Text 66"/>
          <p:cNvSpPr txBox="1"/>
          <p:nvPr/>
        </p:nvSpPr>
        <p:spPr>
          <a:xfrm>
            <a:off x="7883042" y="6838798"/>
            <a:ext cx="667512" cy="143561"/>
          </a:xfrm>
          <a:prstGeom prst="rect">
            <a:avLst/>
          </a:prstGeom>
          <a:noFill/>
          <a:ln/>
        </p:spPr>
        <p:txBody>
          <a:bodyPr wrap="square" lIns="0" tIns="0" rIns="0" bIns="0" rtlCol="0" anchor="ctr"/>
          <a:lstStyle/>
          <a:p>
            <a:pPr algn="l" indent="0" marL="0">
              <a:buNone/>
            </a:pPr>
            <a:r>
              <a:rPr lang="en-US" sz="900" dirty="0">
                <a:solidFill>
                  <a:srgbClr val="1D4ED8"/>
                </a:solidFill>
                <a:latin typeface="Inter" pitchFamily="34" charset="0"/>
                <a:ea typeface="Inter" pitchFamily="34" charset="-122"/>
                <a:cs typeface="Inter" pitchFamily="34" charset="-120"/>
              </a:rPr>
              <a:t>全球视野：</a:t>
            </a:r>
            <a:endParaRPr lang="en-US" sz="900" dirty="0"/>
          </a:p>
        </p:txBody>
      </p:sp>
      <p:sp>
        <p:nvSpPr>
          <p:cNvPr id="83" name="Text 67"/>
          <p:cNvSpPr txBox="1"/>
          <p:nvPr/>
        </p:nvSpPr>
        <p:spPr>
          <a:xfrm>
            <a:off x="1037844" y="6838798"/>
            <a:ext cx="3343961" cy="295351"/>
          </a:xfrm>
          <a:prstGeom prst="rect">
            <a:avLst/>
          </a:prstGeom>
          <a:noFill/>
          <a:ln/>
        </p:spPr>
        <p:txBody>
          <a:bodyPr wrap="square" lIns="0" tIns="0" rIns="0" bIns="0" rtlCol="0" anchor="ctr"/>
          <a:lstStyle/>
          <a:p>
            <a:pPr algn="l" indent="0" marL="0">
              <a:buNone/>
            </a:pPr>
            <a:r>
              <a:rPr lang="en-US" sz="900" dirty="0">
                <a:solidFill>
                  <a:srgbClr val="374151"/>
                </a:solidFill>
                <a:latin typeface="Inter" pitchFamily="34" charset="0"/>
                <a:ea typeface="Inter" pitchFamily="34" charset="-122"/>
                <a:cs typeface="Inter" pitchFamily="34" charset="-120"/>
              </a:rPr>
              <a:t>基础设施创业需兼顾技术理想与商业现实，寻找产品-市场契合点，尽早形成营收闭环</a:t>
            </a:r>
            <a:endParaRPr lang="en-US" sz="900" dirty="0"/>
          </a:p>
        </p:txBody>
      </p:sp>
      <p:sp>
        <p:nvSpPr>
          <p:cNvPr id="84" name="Text 68"/>
          <p:cNvSpPr txBox="1"/>
          <p:nvPr/>
        </p:nvSpPr>
        <p:spPr>
          <a:xfrm>
            <a:off x="4460443" y="6838798"/>
            <a:ext cx="3296412" cy="295351"/>
          </a:xfrm>
          <a:prstGeom prst="rect">
            <a:avLst/>
          </a:prstGeom>
          <a:noFill/>
          <a:ln/>
        </p:spPr>
        <p:txBody>
          <a:bodyPr wrap="square" lIns="0" tIns="0" rIns="0" bIns="0" rtlCol="0" anchor="ctr"/>
          <a:lstStyle/>
          <a:p>
            <a:pPr algn="l" indent="0" marL="0">
              <a:buNone/>
            </a:pPr>
            <a:r>
              <a:rPr lang="en-US" sz="900" dirty="0">
                <a:solidFill>
                  <a:srgbClr val="374151"/>
                </a:solidFill>
                <a:latin typeface="Inter" pitchFamily="34" charset="0"/>
                <a:ea typeface="Inter" pitchFamily="34" charset="-122"/>
                <a:cs typeface="Inter" pitchFamily="34" charset="-120"/>
              </a:rPr>
              <a:t>先以应用切入获取现金流和用户反馈，再逐步向平台层扩展，形成应用+平台双轮价值捕获</a:t>
            </a:r>
            <a:endParaRPr lang="en-US" sz="900" dirty="0"/>
          </a:p>
        </p:txBody>
      </p:sp>
      <p:sp>
        <p:nvSpPr>
          <p:cNvPr id="85" name="Text 69"/>
          <p:cNvSpPr txBox="1"/>
          <p:nvPr/>
        </p:nvSpPr>
        <p:spPr>
          <a:xfrm>
            <a:off x="7883042" y="6838798"/>
            <a:ext cx="3286354" cy="295351"/>
          </a:xfrm>
          <a:prstGeom prst="rect">
            <a:avLst/>
          </a:prstGeom>
          <a:noFill/>
          <a:ln/>
        </p:spPr>
        <p:txBody>
          <a:bodyPr wrap="square" lIns="0" tIns="0" rIns="0" bIns="0" rtlCol="0" anchor="ctr"/>
          <a:lstStyle/>
          <a:p>
            <a:pPr algn="l" indent="0" marL="0">
              <a:buNone/>
            </a:pPr>
            <a:r>
              <a:rPr lang="en-US" sz="900" dirty="0">
                <a:solidFill>
                  <a:srgbClr val="374151"/>
                </a:solidFill>
                <a:latin typeface="Inter" pitchFamily="34" charset="0"/>
                <a:ea typeface="Inter" pitchFamily="34" charset="-122"/>
                <a:cs typeface="Inter" pitchFamily="34" charset="-120"/>
              </a:rPr>
              <a:t>中国AI基础设施创业者应具备全球视野，面向国际开发者社区，避开国内同质化竞争</a:t>
            </a:r>
            <a:endParaRPr lang="en-US" sz="900" dirty="0"/>
          </a:p>
        </p:txBody>
      </p:sp>
      <p:sp>
        <p:nvSpPr>
          <p:cNvPr id="86" name="Text 70"/>
          <p:cNvSpPr txBox="1"/>
          <p:nvPr/>
        </p:nvSpPr>
        <p:spPr>
          <a:xfrm>
            <a:off x="914400" y="466344"/>
            <a:ext cx="2533802" cy="277063"/>
          </a:xfrm>
          <a:prstGeom prst="rect">
            <a:avLst/>
          </a:prstGeom>
          <a:noFill/>
          <a:ln/>
        </p:spPr>
        <p:txBody>
          <a:bodyPr wrap="square" lIns="0" tIns="0" rIns="0" bIns="0" rtlCol="0" anchor="ctr"/>
          <a:lstStyle/>
          <a:p>
            <a:pPr algn="l" indent="0" marL="0">
              <a:buNone/>
            </a:pPr>
            <a:r>
              <a:rPr lang="en-US" sz="1800" b="1" dirty="0">
                <a:solidFill>
                  <a:srgbClr val="1E40AF"/>
                </a:solidFill>
                <a:latin typeface="Inter" pitchFamily="34" charset="0"/>
                <a:ea typeface="Inter" pitchFamily="34" charset="-122"/>
                <a:cs typeface="Inter" pitchFamily="34" charset="-120"/>
              </a:rPr>
              <a:t>Agentic Infra创业建议</a:t>
            </a:r>
            <a:endParaRPr lang="en-US" sz="18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sp>
        <p:nvSpPr>
          <p:cNvPr id="2" name="Shape 0"/>
          <p:cNvSpPr/>
          <p:nvPr/>
        </p:nvSpPr>
        <p:spPr>
          <a:xfrm>
            <a:off x="0" y="0"/>
            <a:ext cx="12191695" cy="7658100"/>
          </a:xfrm>
          <a:prstGeom prst="rect">
            <a:avLst/>
          </a:prstGeom>
          <a:solidFill>
            <a:srgbClr val="F9FAFB"/>
          </a:solidFill>
          <a:ln/>
        </p:spPr>
      </p:sp>
      <p:sp>
        <p:nvSpPr>
          <p:cNvPr id="3" name="Shape 1"/>
          <p:cNvSpPr/>
          <p:nvPr/>
        </p:nvSpPr>
        <p:spPr>
          <a:xfrm>
            <a:off x="10287000" y="6229807"/>
            <a:ext cx="2857500" cy="2857500"/>
          </a:xfrm>
          <a:prstGeom prst="ellipse">
            <a:avLst/>
          </a:prstGeom>
          <a:solidFill>
            <a:srgbClr val="2563EB">
              <a:alpha val="5000"/>
            </a:srgbClr>
          </a:solidFill>
          <a:ln/>
        </p:spPr>
      </p:sp>
      <p:sp>
        <p:nvSpPr>
          <p:cNvPr id="4" name="Shape 2"/>
          <p:cNvSpPr/>
          <p:nvPr/>
        </p:nvSpPr>
        <p:spPr>
          <a:xfrm>
            <a:off x="-761695" y="-761695"/>
            <a:ext cx="1904695" cy="1904695"/>
          </a:xfrm>
          <a:prstGeom prst="ellipse">
            <a:avLst/>
          </a:prstGeom>
          <a:solidFill>
            <a:srgbClr val="2563EB">
              <a:alpha val="8000"/>
            </a:srgbClr>
          </a:solidFill>
          <a:ln/>
        </p:spPr>
      </p:sp>
      <p:sp>
        <p:nvSpPr>
          <p:cNvPr id="5" name="Shape 3"/>
          <p:cNvSpPr/>
          <p:nvPr/>
        </p:nvSpPr>
        <p:spPr>
          <a:xfrm>
            <a:off x="1067105" y="1228954"/>
            <a:ext cx="761695" cy="38405"/>
          </a:xfrm>
          <a:prstGeom prst="rect">
            <a:avLst/>
          </a:prstGeom>
          <a:solidFill>
            <a:srgbClr val="2563EB"/>
          </a:solidFill>
          <a:ln/>
        </p:spPr>
      </p:sp>
      <p:sp>
        <p:nvSpPr>
          <p:cNvPr id="6" name="Shape 4"/>
          <p:cNvSpPr/>
          <p:nvPr/>
        </p:nvSpPr>
        <p:spPr>
          <a:xfrm>
            <a:off x="1067105" y="1904695"/>
            <a:ext cx="476402" cy="476402"/>
          </a:xfrm>
          <a:prstGeom prst="ellipse">
            <a:avLst/>
          </a:prstGeom>
          <a:solidFill>
            <a:srgbClr val="DBEAFE"/>
          </a:solidFill>
          <a:ln/>
        </p:spPr>
      </p:sp>
      <p:pic>
        <p:nvPicPr>
          <p:cNvPr id="7" name="Image 0" descr="preencoded.png">    </p:cNvPr>
          <p:cNvPicPr>
            <a:picLocks noChangeAspect="1"/>
          </p:cNvPicPr>
          <p:nvPr/>
        </p:nvPicPr>
        <p:blipFill>
          <a:blip r:embed="rId1"/>
          <a:srcRect l="0" r="0" t="0" b="0"/>
          <a:stretch/>
        </p:blipFill>
        <p:spPr>
          <a:xfrm>
            <a:off x="1209751" y="2048256"/>
            <a:ext cx="190195" cy="190195"/>
          </a:xfrm>
          <a:prstGeom prst="rect">
            <a:avLst/>
          </a:prstGeom>
        </p:spPr>
      </p:pic>
      <p:sp>
        <p:nvSpPr>
          <p:cNvPr id="8" name="Shape 5"/>
          <p:cNvSpPr/>
          <p:nvPr/>
        </p:nvSpPr>
        <p:spPr>
          <a:xfrm>
            <a:off x="1067105" y="2895905"/>
            <a:ext cx="476402" cy="476402"/>
          </a:xfrm>
          <a:prstGeom prst="ellipse">
            <a:avLst/>
          </a:prstGeom>
          <a:solidFill>
            <a:srgbClr val="DBEAFE"/>
          </a:solidFill>
          <a:ln/>
        </p:spPr>
      </p:sp>
      <p:sp>
        <p:nvSpPr>
          <p:cNvPr id="9" name="Shape 6"/>
          <p:cNvSpPr/>
          <p:nvPr/>
        </p:nvSpPr>
        <p:spPr>
          <a:xfrm>
            <a:off x="1067105" y="4533595"/>
            <a:ext cx="476402" cy="476402"/>
          </a:xfrm>
          <a:prstGeom prst="ellipse">
            <a:avLst/>
          </a:prstGeom>
          <a:solidFill>
            <a:srgbClr val="DBEAFE"/>
          </a:solidFill>
          <a:ln/>
        </p:spPr>
      </p:sp>
      <p:sp>
        <p:nvSpPr>
          <p:cNvPr id="10" name="Text 7"/>
          <p:cNvSpPr txBox="1"/>
          <p:nvPr/>
        </p:nvSpPr>
        <p:spPr>
          <a:xfrm>
            <a:off x="1695298" y="1790395"/>
            <a:ext cx="4291279" cy="200254"/>
          </a:xfrm>
          <a:prstGeom prst="rect">
            <a:avLst/>
          </a:prstGeom>
          <a:noFill/>
          <a:ln/>
        </p:spPr>
        <p:txBody>
          <a:bodyPr wrap="square" lIns="0" tIns="0" rIns="0" bIns="0" rtlCol="0" anchor="ctr"/>
          <a:lstStyle/>
          <a:p>
            <a:pPr algn="l" indent="0" marL="0">
              <a:buNone/>
            </a:pPr>
            <a:r>
              <a:rPr lang="en-US" sz="1300" b="1" dirty="0">
                <a:solidFill>
                  <a:srgbClr val="1F2937"/>
                </a:solidFill>
                <a:latin typeface="Inter" pitchFamily="34" charset="0"/>
                <a:ea typeface="Inter" pitchFamily="34" charset="-122"/>
                <a:cs typeface="Inter" pitchFamily="34" charset="-120"/>
              </a:rPr>
              <a:t>基于Agentic OS的10倍好的Agentic应用是必须的基础</a:t>
            </a:r>
            <a:endParaRPr lang="en-US" sz="1300" dirty="0"/>
          </a:p>
        </p:txBody>
      </p:sp>
      <p:sp>
        <p:nvSpPr>
          <p:cNvPr id="11" name="Text 8"/>
          <p:cNvSpPr txBox="1"/>
          <p:nvPr/>
        </p:nvSpPr>
        <p:spPr>
          <a:xfrm>
            <a:off x="1695298" y="3771900"/>
            <a:ext cx="2177186" cy="200254"/>
          </a:xfrm>
          <a:prstGeom prst="rect">
            <a:avLst/>
          </a:prstGeom>
          <a:noFill/>
          <a:ln/>
        </p:spPr>
        <p:txBody>
          <a:bodyPr wrap="square" lIns="0" tIns="0" rIns="0" bIns="0" rtlCol="0" anchor="ctr"/>
          <a:lstStyle/>
          <a:p>
            <a:pPr algn="l" indent="0" marL="0">
              <a:buNone/>
            </a:pPr>
            <a:r>
              <a:rPr lang="en-US" sz="1300" b="1" dirty="0">
                <a:solidFill>
                  <a:srgbClr val="1F2937"/>
                </a:solidFill>
                <a:latin typeface="Inter" pitchFamily="34" charset="0"/>
                <a:ea typeface="Inter" pitchFamily="34" charset="-122"/>
                <a:cs typeface="Inter" pitchFamily="34" charset="-120"/>
              </a:rPr>
              <a:t>(1)/(2)未来是产品核心支撑</a:t>
            </a:r>
            <a:endParaRPr lang="en-US" sz="1300" dirty="0"/>
          </a:p>
        </p:txBody>
      </p:sp>
      <p:sp>
        <p:nvSpPr>
          <p:cNvPr id="12" name="Text 9"/>
          <p:cNvSpPr txBox="1"/>
          <p:nvPr/>
        </p:nvSpPr>
        <p:spPr>
          <a:xfrm>
            <a:off x="1695298" y="4533595"/>
            <a:ext cx="5101438" cy="200254"/>
          </a:xfrm>
          <a:prstGeom prst="rect">
            <a:avLst/>
          </a:prstGeom>
          <a:noFill/>
          <a:ln/>
        </p:spPr>
        <p:txBody>
          <a:bodyPr wrap="square" lIns="0" tIns="0" rIns="0" bIns="0" rtlCol="0" anchor="ctr"/>
          <a:lstStyle/>
          <a:p>
            <a:pPr algn="l" indent="0" marL="0">
              <a:buNone/>
            </a:pPr>
            <a:r>
              <a:rPr lang="en-US" sz="1300" b="1" dirty="0">
                <a:solidFill>
                  <a:srgbClr val="1F2937"/>
                </a:solidFill>
                <a:latin typeface="Inter" pitchFamily="34" charset="0"/>
                <a:ea typeface="Inter" pitchFamily="34" charset="-122"/>
                <a:cs typeface="Inter" pitchFamily="34" charset="-120"/>
              </a:rPr>
              <a:t>持续关注、学习和拥抱进化中的Agentic AI技术栈、工具链、生态</a:t>
            </a:r>
            <a:endParaRPr lang="en-US" sz="1300" dirty="0"/>
          </a:p>
        </p:txBody>
      </p:sp>
      <p:sp>
        <p:nvSpPr>
          <p:cNvPr id="13" name="Text 10"/>
          <p:cNvSpPr txBox="1"/>
          <p:nvPr/>
        </p:nvSpPr>
        <p:spPr>
          <a:xfrm>
            <a:off x="1695298" y="2085746"/>
            <a:ext cx="5391302" cy="419710"/>
          </a:xfrm>
          <a:prstGeom prst="rect">
            <a:avLst/>
          </a:prstGeom>
          <a:noFill/>
          <a:ln/>
        </p:spPr>
        <p:txBody>
          <a:bodyPr wrap="square" lIns="0" tIns="0" rIns="0" bIns="0" rtlCol="0" anchor="ctr"/>
          <a:lstStyle/>
          <a:p>
            <a:pPr algn="l" indent="0" marL="0">
              <a:buNone/>
            </a:pPr>
            <a:r>
              <a:rPr lang="en-US" sz="1200" dirty="0">
                <a:solidFill>
                  <a:srgbClr val="4B5563"/>
                </a:solidFill>
                <a:latin typeface="Inter" pitchFamily="34" charset="0"/>
                <a:ea typeface="Inter" pitchFamily="34" charset="-122"/>
                <a:cs typeface="Inter" pitchFamily="34" charset="-120"/>
              </a:rPr>
              <a:t>未来竞争力核心在于构建远超现有体验的Agentic应用，这是技术价值实现的关键支点</a:t>
            </a:r>
            <a:endParaRPr lang="en-US" sz="1200" dirty="0"/>
          </a:p>
        </p:txBody>
      </p:sp>
      <p:pic>
        <p:nvPicPr>
          <p:cNvPr id="14" name="Image 1" descr="preencoded.png">    </p:cNvPr>
          <p:cNvPicPr>
            <a:picLocks noChangeAspect="1"/>
          </p:cNvPicPr>
          <p:nvPr/>
        </p:nvPicPr>
        <p:blipFill>
          <a:blip r:embed="rId2"/>
          <a:srcRect l="0" r="0" t="0" b="0"/>
          <a:stretch/>
        </p:blipFill>
        <p:spPr>
          <a:xfrm>
            <a:off x="1209751" y="3038551"/>
            <a:ext cx="190195" cy="190195"/>
          </a:xfrm>
          <a:prstGeom prst="rect">
            <a:avLst/>
          </a:prstGeom>
        </p:spPr>
      </p:pic>
      <p:sp>
        <p:nvSpPr>
          <p:cNvPr id="15" name="Shape 11"/>
          <p:cNvSpPr/>
          <p:nvPr/>
        </p:nvSpPr>
        <p:spPr>
          <a:xfrm>
            <a:off x="1067105" y="3771900"/>
            <a:ext cx="476402" cy="476402"/>
          </a:xfrm>
          <a:prstGeom prst="ellipse">
            <a:avLst/>
          </a:prstGeom>
          <a:solidFill>
            <a:srgbClr val="DBEAFE"/>
          </a:solidFill>
          <a:ln/>
        </p:spPr>
      </p:sp>
      <p:sp>
        <p:nvSpPr>
          <p:cNvPr id="16" name="Text 12"/>
          <p:cNvSpPr txBox="1"/>
          <p:nvPr/>
        </p:nvSpPr>
        <p:spPr>
          <a:xfrm>
            <a:off x="1695298" y="2781605"/>
            <a:ext cx="4767682" cy="200254"/>
          </a:xfrm>
          <a:prstGeom prst="rect">
            <a:avLst/>
          </a:prstGeom>
          <a:noFill/>
          <a:ln/>
        </p:spPr>
        <p:txBody>
          <a:bodyPr wrap="square" lIns="0" tIns="0" rIns="0" bIns="0" rtlCol="0" anchor="ctr"/>
          <a:lstStyle/>
          <a:p>
            <a:pPr algn="l" indent="0" marL="0">
              <a:buNone/>
            </a:pPr>
            <a:r>
              <a:rPr lang="en-US" sz="1300" b="1" dirty="0">
                <a:solidFill>
                  <a:srgbClr val="1F2937"/>
                </a:solidFill>
                <a:latin typeface="Inter" pitchFamily="34" charset="0"/>
                <a:ea typeface="Inter" pitchFamily="34" charset="-122"/>
                <a:cs typeface="Inter" pitchFamily="34" charset="-120"/>
              </a:rPr>
              <a:t>公司需要构建核心能力：数据/MCP工具/custom agent/评估</a:t>
            </a:r>
            <a:endParaRPr lang="en-US" sz="1300" dirty="0"/>
          </a:p>
        </p:txBody>
      </p:sp>
      <p:sp>
        <p:nvSpPr>
          <p:cNvPr id="17" name="Text 13"/>
          <p:cNvSpPr txBox="1"/>
          <p:nvPr/>
        </p:nvSpPr>
        <p:spPr>
          <a:xfrm>
            <a:off x="1695298" y="3076956"/>
            <a:ext cx="5267858" cy="419710"/>
          </a:xfrm>
          <a:prstGeom prst="rect">
            <a:avLst/>
          </a:prstGeom>
          <a:noFill/>
          <a:ln/>
        </p:spPr>
        <p:txBody>
          <a:bodyPr wrap="square" lIns="0" tIns="0" rIns="0" bIns="0" rtlCol="0" anchor="ctr"/>
          <a:lstStyle/>
          <a:p>
            <a:pPr algn="l" indent="0" marL="0">
              <a:buNone/>
            </a:pPr>
            <a:r>
              <a:rPr lang="en-US" sz="1200" dirty="0">
                <a:solidFill>
                  <a:srgbClr val="4B5563"/>
                </a:solidFill>
                <a:latin typeface="Inter" pitchFamily="34" charset="0"/>
                <a:ea typeface="Inter" pitchFamily="34" charset="-122"/>
                <a:cs typeface="Inter" pitchFamily="34" charset="-120"/>
              </a:rPr>
              <a:t>企业必须培养四大能力支柱：专有数据管理、工具集成能力、定制Agent开发和完善评估系统</a:t>
            </a:r>
            <a:endParaRPr lang="en-US" sz="1200" dirty="0"/>
          </a:p>
        </p:txBody>
      </p:sp>
      <p:pic>
        <p:nvPicPr>
          <p:cNvPr id="18" name="Image 2" descr="preencoded.png">    </p:cNvPr>
          <p:cNvPicPr>
            <a:picLocks noChangeAspect="1"/>
          </p:cNvPicPr>
          <p:nvPr/>
        </p:nvPicPr>
        <p:blipFill>
          <a:blip r:embed="rId3"/>
          <a:srcRect l="-1282" r="-1282" t="0" b="0"/>
          <a:stretch/>
        </p:blipFill>
        <p:spPr>
          <a:xfrm>
            <a:off x="1195121" y="3914546"/>
            <a:ext cx="219456" cy="190195"/>
          </a:xfrm>
          <a:prstGeom prst="rect">
            <a:avLst/>
          </a:prstGeom>
        </p:spPr>
      </p:pic>
      <p:sp>
        <p:nvSpPr>
          <p:cNvPr id="19" name="Text 14"/>
          <p:cNvSpPr txBox="1"/>
          <p:nvPr/>
        </p:nvSpPr>
        <p:spPr>
          <a:xfrm>
            <a:off x="1695298" y="4067251"/>
            <a:ext cx="5306263" cy="191110"/>
          </a:xfrm>
          <a:prstGeom prst="rect">
            <a:avLst/>
          </a:prstGeom>
          <a:noFill/>
          <a:ln/>
        </p:spPr>
        <p:txBody>
          <a:bodyPr wrap="square" lIns="0" tIns="0" rIns="0" bIns="0" rtlCol="0" anchor="ctr"/>
          <a:lstStyle/>
          <a:p>
            <a:pPr algn="l" indent="0" marL="0">
              <a:buNone/>
            </a:pPr>
            <a:r>
              <a:rPr lang="en-US" sz="1200" dirty="0">
                <a:solidFill>
                  <a:srgbClr val="4B5563"/>
                </a:solidFill>
                <a:latin typeface="Inter" pitchFamily="34" charset="0"/>
                <a:ea typeface="Inter" pitchFamily="34" charset="-122"/>
                <a:cs typeface="Inter" pitchFamily="34" charset="-120"/>
              </a:rPr>
              <a:t>优质应用与核心能力构成未来产品价值的双重基石，两者缺一不可、相互强化</a:t>
            </a:r>
            <a:endParaRPr lang="en-US" sz="1200" dirty="0"/>
          </a:p>
        </p:txBody>
      </p:sp>
      <p:pic>
        <p:nvPicPr>
          <p:cNvPr id="20" name="Image 3" descr="preencoded.png">    </p:cNvPr>
          <p:cNvPicPr>
            <a:picLocks noChangeAspect="1"/>
          </p:cNvPicPr>
          <p:nvPr/>
        </p:nvPicPr>
        <p:blipFill>
          <a:blip r:embed="rId4"/>
          <a:srcRect l="0" r="0" t="0" b="0"/>
          <a:stretch/>
        </p:blipFill>
        <p:spPr>
          <a:xfrm>
            <a:off x="1209751" y="4677156"/>
            <a:ext cx="190195" cy="190195"/>
          </a:xfrm>
          <a:prstGeom prst="rect">
            <a:avLst/>
          </a:prstGeom>
        </p:spPr>
      </p:pic>
      <p:sp>
        <p:nvSpPr>
          <p:cNvPr id="21" name="Text 15"/>
          <p:cNvSpPr txBox="1"/>
          <p:nvPr/>
        </p:nvSpPr>
        <p:spPr>
          <a:xfrm>
            <a:off x="1695298" y="4828946"/>
            <a:ext cx="4972507" cy="191110"/>
          </a:xfrm>
          <a:prstGeom prst="rect">
            <a:avLst/>
          </a:prstGeom>
          <a:noFill/>
          <a:ln/>
        </p:spPr>
        <p:txBody>
          <a:bodyPr wrap="square" lIns="0" tIns="0" rIns="0" bIns="0" rtlCol="0" anchor="ctr"/>
          <a:lstStyle/>
          <a:p>
            <a:pPr algn="l" indent="0" marL="0">
              <a:buNone/>
            </a:pPr>
            <a:r>
              <a:rPr lang="en-US" sz="1200" dirty="0">
                <a:solidFill>
                  <a:srgbClr val="4B5563"/>
                </a:solidFill>
                <a:latin typeface="Inter" pitchFamily="34" charset="0"/>
                <a:ea typeface="Inter" pitchFamily="34" charset="-122"/>
                <a:cs typeface="Inter" pitchFamily="34" charset="-120"/>
              </a:rPr>
              <a:t>技术迭代迅速，保持敏锐洞察力和学习能力是把握Agentic AI浪潮的关键</a:t>
            </a:r>
            <a:endParaRPr lang="en-US" sz="1200" dirty="0"/>
          </a:p>
        </p:txBody>
      </p:sp>
      <p:sp>
        <p:nvSpPr>
          <p:cNvPr id="22" name="Shape 16"/>
          <p:cNvSpPr/>
          <p:nvPr/>
        </p:nvSpPr>
        <p:spPr>
          <a:xfrm>
            <a:off x="8039405" y="2247595"/>
            <a:ext cx="2333549" cy="2533802"/>
          </a:xfrm>
          <a:prstGeom prst="roundRect">
            <a:avLst>
              <a:gd name="adj" fmla="val 1919"/>
            </a:avLst>
          </a:prstGeom>
          <a:solidFill>
            <a:srgbClr val="EFF6FF"/>
          </a:solidFill>
          <a:ln w="12700">
            <a:solidFill>
              <a:srgbClr val="DBEAFE"/>
            </a:solidFill>
            <a:prstDash val="solid"/>
          </a:ln>
        </p:spPr>
      </p:sp>
      <p:pic>
        <p:nvPicPr>
          <p:cNvPr id="23" name="Image 4" descr="preencoded.png">    </p:cNvPr>
          <p:cNvPicPr>
            <a:picLocks noChangeAspect="1"/>
          </p:cNvPicPr>
          <p:nvPr/>
        </p:nvPicPr>
        <p:blipFill>
          <a:blip r:embed="rId5"/>
          <a:srcRect l="0" r="0" t="0" b="0"/>
          <a:stretch/>
        </p:blipFill>
        <p:spPr>
          <a:xfrm>
            <a:off x="9033358" y="2486254"/>
            <a:ext cx="342900" cy="457200"/>
          </a:xfrm>
          <a:prstGeom prst="rect">
            <a:avLst/>
          </a:prstGeom>
        </p:spPr>
      </p:pic>
      <p:sp>
        <p:nvSpPr>
          <p:cNvPr id="24" name="Text 17"/>
          <p:cNvSpPr txBox="1"/>
          <p:nvPr/>
        </p:nvSpPr>
        <p:spPr>
          <a:xfrm>
            <a:off x="8277149" y="3114446"/>
            <a:ext cx="2000707" cy="228600"/>
          </a:xfrm>
          <a:prstGeom prst="rect">
            <a:avLst/>
          </a:prstGeom>
          <a:noFill/>
          <a:ln/>
        </p:spPr>
        <p:txBody>
          <a:bodyPr wrap="square" lIns="0" tIns="0" rIns="0" bIns="0" rtlCol="0" anchor="ctr"/>
          <a:lstStyle/>
          <a:p>
            <a:pPr algn="ctr" indent="0" marL="0">
              <a:buNone/>
            </a:pPr>
            <a:r>
              <a:rPr lang="en-US" sz="1500" b="1" dirty="0">
                <a:solidFill>
                  <a:srgbClr val="1D4ED8"/>
                </a:solidFill>
                <a:latin typeface="Inter" pitchFamily="34" charset="0"/>
                <a:ea typeface="Inter" pitchFamily="34" charset="-122"/>
                <a:cs typeface="Inter" pitchFamily="34" charset="-120"/>
              </a:rPr>
              <a:t>Agentic革命刚刚开始</a:t>
            </a:r>
            <a:endParaRPr lang="en-US" sz="1500" dirty="0"/>
          </a:p>
        </p:txBody>
      </p:sp>
      <p:sp>
        <p:nvSpPr>
          <p:cNvPr id="25" name="Text 18"/>
          <p:cNvSpPr txBox="1"/>
          <p:nvPr/>
        </p:nvSpPr>
        <p:spPr>
          <a:xfrm>
            <a:off x="8519465" y="3495751"/>
            <a:ext cx="1495958" cy="191110"/>
          </a:xfrm>
          <a:prstGeom prst="rect">
            <a:avLst/>
          </a:prstGeom>
          <a:noFill/>
          <a:ln/>
        </p:spPr>
        <p:txBody>
          <a:bodyPr wrap="square" lIns="0" tIns="0" rIns="0" bIns="0" rtlCol="0" anchor="ctr"/>
          <a:lstStyle/>
          <a:p>
            <a:pPr algn="ctr" indent="0" marL="0">
              <a:buNone/>
            </a:pPr>
            <a:r>
              <a:rPr lang="en-US" sz="1200" dirty="0">
                <a:solidFill>
                  <a:srgbClr val="374151"/>
                </a:solidFill>
                <a:latin typeface="Inter" pitchFamily="34" charset="0"/>
                <a:ea typeface="Inter" pitchFamily="34" charset="-122"/>
                <a:cs typeface="Inter" pitchFamily="34" charset="-120"/>
              </a:rPr>
              <a:t>基础设施层与应用层</a:t>
            </a:r>
            <a:endParaRPr lang="en-US" sz="1200" dirty="0"/>
          </a:p>
        </p:txBody>
      </p:sp>
      <p:sp>
        <p:nvSpPr>
          <p:cNvPr id="26" name="Text 19"/>
          <p:cNvSpPr txBox="1"/>
          <p:nvPr/>
        </p:nvSpPr>
        <p:spPr>
          <a:xfrm>
            <a:off x="8519465" y="3724351"/>
            <a:ext cx="1495958" cy="191110"/>
          </a:xfrm>
          <a:prstGeom prst="rect">
            <a:avLst/>
          </a:prstGeom>
          <a:noFill/>
          <a:ln/>
        </p:spPr>
        <p:txBody>
          <a:bodyPr wrap="square" lIns="0" tIns="0" rIns="0" bIns="0" rtlCol="0" anchor="ctr"/>
          <a:lstStyle/>
          <a:p>
            <a:pPr algn="ctr" indent="0" marL="0">
              <a:buNone/>
            </a:pPr>
            <a:r>
              <a:rPr lang="en-US" sz="1200" dirty="0">
                <a:solidFill>
                  <a:srgbClr val="374151"/>
                </a:solidFill>
                <a:latin typeface="Inter" pitchFamily="34" charset="0"/>
                <a:ea typeface="Inter" pitchFamily="34" charset="-122"/>
                <a:cs typeface="Inter" pitchFamily="34" charset="-120"/>
              </a:rPr>
              <a:t>创新并行，价值倍增</a:t>
            </a:r>
            <a:endParaRPr lang="en-US" sz="1200" dirty="0"/>
          </a:p>
        </p:txBody>
      </p:sp>
      <p:sp>
        <p:nvSpPr>
          <p:cNvPr id="27" name="Shape 20"/>
          <p:cNvSpPr/>
          <p:nvPr/>
        </p:nvSpPr>
        <p:spPr>
          <a:xfrm>
            <a:off x="8442655" y="4086454"/>
            <a:ext cx="1533449" cy="457200"/>
          </a:xfrm>
          <a:prstGeom prst="roundRect">
            <a:avLst>
              <a:gd name="adj" fmla="val 33333"/>
            </a:avLst>
          </a:prstGeom>
          <a:solidFill>
            <a:srgbClr val="2563EB"/>
          </a:solidFill>
          <a:ln/>
        </p:spPr>
      </p:sp>
      <p:sp>
        <p:nvSpPr>
          <p:cNvPr id="28" name="Text 21"/>
          <p:cNvSpPr txBox="1"/>
          <p:nvPr/>
        </p:nvSpPr>
        <p:spPr>
          <a:xfrm>
            <a:off x="8671255" y="4219956"/>
            <a:ext cx="1191463" cy="191110"/>
          </a:xfrm>
          <a:prstGeom prst="rect">
            <a:avLst/>
          </a:prstGeom>
          <a:noFill/>
          <a:ln/>
        </p:spPr>
        <p:txBody>
          <a:bodyPr wrap="square" lIns="0" tIns="0" rIns="0" bIns="0" rtlCol="0" anchor="ctr"/>
          <a:lstStyle/>
          <a:p>
            <a:pPr algn="ctr" indent="0" marL="0">
              <a:buNone/>
            </a:pPr>
            <a:r>
              <a:rPr lang="en-US" sz="1200" dirty="0">
                <a:solidFill>
                  <a:srgbClr val="FFFFFF"/>
                </a:solidFill>
                <a:latin typeface="Inter" pitchFamily="34" charset="0"/>
                <a:ea typeface="Inter" pitchFamily="34" charset="-122"/>
                <a:cs typeface="Inter" pitchFamily="34" charset="-120"/>
              </a:rPr>
              <a:t>掌握核心竞争力</a:t>
            </a:r>
            <a:endParaRPr lang="en-US" sz="1200" dirty="0"/>
          </a:p>
        </p:txBody>
      </p:sp>
      <p:sp>
        <p:nvSpPr>
          <p:cNvPr id="29" name="Shape 22"/>
          <p:cNvSpPr/>
          <p:nvPr/>
        </p:nvSpPr>
        <p:spPr>
          <a:xfrm>
            <a:off x="1067105" y="5572354"/>
            <a:ext cx="10058400" cy="1123798"/>
          </a:xfrm>
          <a:prstGeom prst="roundRect">
            <a:avLst>
              <a:gd name="adj" fmla="val 5516"/>
            </a:avLst>
          </a:prstGeom>
          <a:noFill/>
          <a:ln w="12700">
            <a:solidFill>
              <a:srgbClr val="DBEAFE"/>
            </a:solidFill>
            <a:prstDash val="solid"/>
          </a:ln>
        </p:spPr>
      </p:sp>
      <p:pic>
        <p:nvPicPr>
          <p:cNvPr id="30" name="Image 5" descr="preencoded.png">    </p:cNvPr>
          <p:cNvPicPr>
            <a:picLocks noChangeAspect="1"/>
          </p:cNvPicPr>
          <p:nvPr/>
        </p:nvPicPr>
        <p:blipFill>
          <a:blip r:embed="rId6"/>
          <a:srcRect l="-57" r="-57" t="0" b="0"/>
          <a:stretch/>
        </p:blipFill>
        <p:spPr>
          <a:xfrm>
            <a:off x="1266444" y="6019495"/>
            <a:ext cx="200254" cy="228600"/>
          </a:xfrm>
          <a:prstGeom prst="rect">
            <a:avLst/>
          </a:prstGeom>
        </p:spPr>
      </p:pic>
      <p:sp>
        <p:nvSpPr>
          <p:cNvPr id="31" name="Text 23"/>
          <p:cNvSpPr txBox="1"/>
          <p:nvPr/>
        </p:nvSpPr>
        <p:spPr>
          <a:xfrm>
            <a:off x="1619402" y="5790895"/>
            <a:ext cx="734263" cy="191110"/>
          </a:xfrm>
          <a:prstGeom prst="rect">
            <a:avLst/>
          </a:prstGeom>
          <a:noFill/>
          <a:ln/>
        </p:spPr>
        <p:txBody>
          <a:bodyPr wrap="square" lIns="0" tIns="0" rIns="0" bIns="0" rtlCol="0" anchor="ctr"/>
          <a:lstStyle/>
          <a:p>
            <a:pPr algn="l" indent="0" marL="0">
              <a:buNone/>
            </a:pPr>
            <a:r>
              <a:rPr lang="en-US" sz="1200" b="1" dirty="0">
                <a:solidFill>
                  <a:srgbClr val="1E40AF"/>
                </a:solidFill>
                <a:latin typeface="Inter" pitchFamily="34" charset="0"/>
                <a:ea typeface="Inter" pitchFamily="34" charset="-122"/>
                <a:cs typeface="Inter" pitchFamily="34" charset="-120"/>
              </a:rPr>
              <a:t>技术展望</a:t>
            </a:r>
            <a:endParaRPr lang="en-US" sz="1200" dirty="0"/>
          </a:p>
        </p:txBody>
      </p:sp>
      <p:sp>
        <p:nvSpPr>
          <p:cNvPr id="32" name="Text 24"/>
          <p:cNvSpPr txBox="1"/>
          <p:nvPr/>
        </p:nvSpPr>
        <p:spPr>
          <a:xfrm>
            <a:off x="1619402" y="6057900"/>
            <a:ext cx="9287561" cy="419710"/>
          </a:xfrm>
          <a:prstGeom prst="rect">
            <a:avLst/>
          </a:prstGeom>
          <a:noFill/>
          <a:ln/>
        </p:spPr>
        <p:txBody>
          <a:bodyPr wrap="square" lIns="0" tIns="0" rIns="0" bIns="0" rtlCol="0" anchor="ctr"/>
          <a:lstStyle/>
          <a:p>
            <a:pPr algn="l" indent="0" marL="0">
              <a:buNone/>
            </a:pPr>
            <a:r>
              <a:rPr lang="en-US" sz="1200" dirty="0">
                <a:solidFill>
                  <a:srgbClr val="374151"/>
                </a:solidFill>
                <a:latin typeface="Inter" pitchFamily="34" charset="0"/>
                <a:ea typeface="Inter" pitchFamily="34" charset="-122"/>
                <a:cs typeface="Inter" pitchFamily="34" charset="-120"/>
              </a:rPr>
              <a:t>Agentic AI是计算平台变革的关键一步，企业与创业者的核心竞争力将建立在对基础设施与工具链的深刻理解上。 洞察技术趋势，构建差异化竞争力，占据未来AI应用生态的制高点。</a:t>
            </a:r>
            <a:endParaRPr lang="en-US" sz="1200" dirty="0"/>
          </a:p>
        </p:txBody>
      </p:sp>
      <p:sp>
        <p:nvSpPr>
          <p:cNvPr id="33" name="Shape 25"/>
          <p:cNvSpPr/>
          <p:nvPr/>
        </p:nvSpPr>
        <p:spPr>
          <a:xfrm>
            <a:off x="1067105" y="6696151"/>
            <a:ext cx="10058400" cy="9144"/>
          </a:xfrm>
          <a:prstGeom prst="rect">
            <a:avLst/>
          </a:prstGeom>
          <a:solidFill>
            <a:srgbClr val="E5E7EB"/>
          </a:solidFill>
          <a:ln/>
        </p:spPr>
      </p:sp>
      <p:sp>
        <p:nvSpPr>
          <p:cNvPr id="34" name="Text 26"/>
          <p:cNvSpPr txBox="1"/>
          <p:nvPr/>
        </p:nvSpPr>
        <p:spPr>
          <a:xfrm>
            <a:off x="1067105" y="6867144"/>
            <a:ext cx="2358238" cy="162763"/>
          </a:xfrm>
          <a:prstGeom prst="rect">
            <a:avLst/>
          </a:prstGeom>
          <a:noFill/>
          <a:ln/>
        </p:spPr>
        <p:txBody>
          <a:bodyPr wrap="square" lIns="0" tIns="0" rIns="0" bIns="0" rtlCol="0" anchor="ctr"/>
          <a:lstStyle/>
          <a:p>
            <a:pPr algn="l" indent="0" marL="0">
              <a:buNone/>
            </a:pPr>
            <a:r>
              <a:rPr lang="en-US" sz="1000" dirty="0">
                <a:solidFill>
                  <a:srgbClr val="6B7280"/>
                </a:solidFill>
                <a:latin typeface="Inter" pitchFamily="34" charset="0"/>
                <a:ea typeface="Inter" pitchFamily="34" charset="-122"/>
                <a:cs typeface="Inter" pitchFamily="34" charset="-120"/>
              </a:rPr>
              <a:t>Agentic AI基础设施：技术栈深度解析</a:t>
            </a:r>
            <a:endParaRPr lang="en-US" sz="1000" dirty="0"/>
          </a:p>
        </p:txBody>
      </p:sp>
      <p:sp>
        <p:nvSpPr>
          <p:cNvPr id="35" name="Text 27"/>
          <p:cNvSpPr txBox="1"/>
          <p:nvPr/>
        </p:nvSpPr>
        <p:spPr>
          <a:xfrm>
            <a:off x="9924898" y="6867144"/>
            <a:ext cx="1300277" cy="162763"/>
          </a:xfrm>
          <a:prstGeom prst="rect">
            <a:avLst/>
          </a:prstGeom>
          <a:noFill/>
          <a:ln/>
        </p:spPr>
        <p:txBody>
          <a:bodyPr wrap="square" lIns="0" tIns="0" rIns="0" bIns="0" rtlCol="0" anchor="ctr"/>
          <a:lstStyle/>
          <a:p>
            <a:pPr algn="l" indent="0" marL="0">
              <a:buNone/>
            </a:pPr>
            <a:r>
              <a:rPr lang="en-US" sz="1000" dirty="0">
                <a:solidFill>
                  <a:srgbClr val="6B7280"/>
                </a:solidFill>
                <a:latin typeface="Inter" pitchFamily="34" charset="0"/>
                <a:ea typeface="Inter" pitchFamily="34" charset="-122"/>
                <a:cs typeface="Inter" pitchFamily="34" charset="-120"/>
              </a:rPr>
              <a:t>洞察变革，拥抱未来</a:t>
            </a:r>
            <a:endParaRPr lang="en-US" sz="1000" dirty="0"/>
          </a:p>
        </p:txBody>
      </p:sp>
      <p:sp>
        <p:nvSpPr>
          <p:cNvPr id="36" name="Text 28"/>
          <p:cNvSpPr txBox="1"/>
          <p:nvPr/>
        </p:nvSpPr>
        <p:spPr>
          <a:xfrm>
            <a:off x="1067105" y="609905"/>
            <a:ext cx="4582058" cy="419710"/>
          </a:xfrm>
          <a:prstGeom prst="rect">
            <a:avLst/>
          </a:prstGeom>
          <a:noFill/>
          <a:ln/>
        </p:spPr>
        <p:txBody>
          <a:bodyPr wrap="square" lIns="0" tIns="0" rIns="0" bIns="0" rtlCol="0" anchor="ctr"/>
          <a:lstStyle/>
          <a:p>
            <a:pPr algn="l" indent="0" marL="0">
              <a:buNone/>
            </a:pPr>
            <a:r>
              <a:rPr lang="en-US" sz="2700" b="1" dirty="0">
                <a:solidFill>
                  <a:srgbClr val="1E40AF"/>
                </a:solidFill>
                <a:latin typeface="Inter" pitchFamily="34" charset="0"/>
                <a:ea typeface="Inter" pitchFamily="34" charset="-122"/>
                <a:cs typeface="Inter" pitchFamily="34" charset="-120"/>
              </a:rPr>
              <a:t>Key Takeaways - 核心要点</a:t>
            </a:r>
            <a:endParaRPr lang="en-US" sz="27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2191695" cy="6858000"/>
          </a:xfrm>
          <a:prstGeom prst="rect">
            <a:avLst/>
          </a:prstGeom>
          <a:solidFill>
            <a:srgbClr val="F9FAFB"/>
          </a:solidFill>
          <a:ln/>
        </p:spPr>
      </p:sp>
      <p:pic>
        <p:nvPicPr>
          <p:cNvPr id="3" name="Image 0" descr="preencoded.png">    </p:cNvPr>
          <p:cNvPicPr>
            <a:picLocks noChangeAspect="1"/>
          </p:cNvPicPr>
          <p:nvPr/>
        </p:nvPicPr>
        <p:blipFill>
          <a:blip r:embed="rId1">
            <a:alphaModFix amt="5000"/>
          </a:blip>
          <a:srcRect l="-5" r="-5" t="0" b="0"/>
          <a:stretch/>
        </p:blipFill>
        <p:spPr>
          <a:xfrm>
            <a:off x="9239098" y="571500"/>
            <a:ext cx="2381098" cy="1904695"/>
          </a:xfrm>
          <a:prstGeom prst="rect">
            <a:avLst/>
          </a:prstGeom>
        </p:spPr>
      </p:pic>
      <p:sp>
        <p:nvSpPr>
          <p:cNvPr id="4" name="Shape 1"/>
          <p:cNvSpPr/>
          <p:nvPr/>
        </p:nvSpPr>
        <p:spPr>
          <a:xfrm>
            <a:off x="1067105" y="875995"/>
            <a:ext cx="571500" cy="28346"/>
          </a:xfrm>
          <a:prstGeom prst="rect">
            <a:avLst/>
          </a:prstGeom>
          <a:solidFill>
            <a:srgbClr val="2563EB"/>
          </a:solidFill>
          <a:ln/>
        </p:spPr>
      </p:sp>
      <p:sp>
        <p:nvSpPr>
          <p:cNvPr id="5" name="Text 2"/>
          <p:cNvSpPr txBox="1"/>
          <p:nvPr/>
        </p:nvSpPr>
        <p:spPr>
          <a:xfrm>
            <a:off x="1067105" y="1028700"/>
            <a:ext cx="3300984"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人工智能系统演进的三个关键阶段与技术范式对比分析</a:t>
            </a:r>
            <a:endParaRPr lang="en-US" sz="1000" dirty="0"/>
          </a:p>
        </p:txBody>
      </p:sp>
      <p:sp>
        <p:nvSpPr>
          <p:cNvPr id="6" name="Shape 3"/>
          <p:cNvSpPr/>
          <p:nvPr/>
        </p:nvSpPr>
        <p:spPr>
          <a:xfrm>
            <a:off x="1067105" y="1362456"/>
            <a:ext cx="3228746" cy="800100"/>
          </a:xfrm>
          <a:prstGeom prst="roundRect">
            <a:avLst>
              <a:gd name="adj" fmla="val 10884"/>
            </a:avLst>
          </a:prstGeom>
          <a:solidFill>
            <a:srgbClr val="EEF2FF"/>
          </a:solidFill>
          <a:ln/>
        </p:spPr>
      </p:sp>
      <p:pic>
        <p:nvPicPr>
          <p:cNvPr id="7" name="Image 1" descr="preencoded.png">    </p:cNvPr>
          <p:cNvPicPr>
            <a:picLocks noChangeAspect="1"/>
          </p:cNvPicPr>
          <p:nvPr/>
        </p:nvPicPr>
        <p:blipFill>
          <a:blip r:embed="rId2"/>
          <a:srcRect l="0" r="0" t="0" b="0"/>
          <a:stretch/>
        </p:blipFill>
        <p:spPr>
          <a:xfrm>
            <a:off x="2560320" y="1438351"/>
            <a:ext cx="237744" cy="190195"/>
          </a:xfrm>
          <a:prstGeom prst="rect">
            <a:avLst/>
          </a:prstGeom>
        </p:spPr>
      </p:pic>
      <p:sp>
        <p:nvSpPr>
          <p:cNvPr id="8" name="Text 4"/>
          <p:cNvSpPr txBox="1"/>
          <p:nvPr/>
        </p:nvSpPr>
        <p:spPr>
          <a:xfrm>
            <a:off x="2206447" y="1719072"/>
            <a:ext cx="1067105" cy="191110"/>
          </a:xfrm>
          <a:prstGeom prst="rect">
            <a:avLst/>
          </a:prstGeom>
          <a:noFill/>
          <a:ln/>
        </p:spPr>
        <p:txBody>
          <a:bodyPr wrap="square" lIns="0" tIns="0" rIns="0" bIns="0" rtlCol="0" anchor="ctr"/>
          <a:lstStyle/>
          <a:p>
            <a:pPr algn="ctr" indent="0" marL="0">
              <a:buNone/>
            </a:pPr>
            <a:r>
              <a:rPr lang="en-US" sz="1200" b="1" dirty="0">
                <a:solidFill>
                  <a:srgbClr val="4338CA"/>
                </a:solidFill>
                <a:latin typeface="Inter" pitchFamily="34" charset="0"/>
                <a:ea typeface="Inter" pitchFamily="34" charset="-122"/>
                <a:cs typeface="Inter" pitchFamily="34" charset="-120"/>
              </a:rPr>
              <a:t>LLM ChatBot</a:t>
            </a:r>
            <a:endParaRPr lang="en-US" sz="1200" dirty="0"/>
          </a:p>
        </p:txBody>
      </p:sp>
      <p:sp>
        <p:nvSpPr>
          <p:cNvPr id="9" name="Text 5"/>
          <p:cNvSpPr txBox="1"/>
          <p:nvPr/>
        </p:nvSpPr>
        <p:spPr>
          <a:xfrm>
            <a:off x="2393899" y="1928470"/>
            <a:ext cx="667512" cy="143561"/>
          </a:xfrm>
          <a:prstGeom prst="rect">
            <a:avLst/>
          </a:prstGeom>
          <a:noFill/>
          <a:ln/>
        </p:spPr>
        <p:txBody>
          <a:bodyPr wrap="square" lIns="0" tIns="0" rIns="0" bIns="0" rtlCol="0" anchor="ctr"/>
          <a:lstStyle/>
          <a:p>
            <a:pPr algn="ctr" indent="0" marL="0">
              <a:buNone/>
            </a:pPr>
            <a:r>
              <a:rPr lang="en-US" sz="900" dirty="0">
                <a:solidFill>
                  <a:srgbClr val="4B5563"/>
                </a:solidFill>
                <a:latin typeface="Inter" pitchFamily="34" charset="0"/>
                <a:ea typeface="Inter" pitchFamily="34" charset="-122"/>
                <a:cs typeface="Inter" pitchFamily="34" charset="-120"/>
              </a:rPr>
              <a:t>对话式交互</a:t>
            </a:r>
            <a:endParaRPr lang="en-US" sz="900" dirty="0"/>
          </a:p>
        </p:txBody>
      </p:sp>
      <p:sp>
        <p:nvSpPr>
          <p:cNvPr id="10" name="Text 6"/>
          <p:cNvSpPr txBox="1"/>
          <p:nvPr/>
        </p:nvSpPr>
        <p:spPr>
          <a:xfrm>
            <a:off x="4292194" y="1645006"/>
            <a:ext cx="333756" cy="228600"/>
          </a:xfrm>
          <a:prstGeom prst="rect">
            <a:avLst/>
          </a:prstGeom>
          <a:noFill/>
          <a:ln/>
        </p:spPr>
        <p:txBody>
          <a:bodyPr wrap="square" lIns="0" tIns="0" rIns="0" bIns="0" rtlCol="0" anchor="ctr"/>
          <a:lstStyle/>
          <a:p>
            <a:pPr algn="l" indent="0" marL="0">
              <a:buNone/>
            </a:pPr>
            <a:r>
              <a:rPr lang="en-US" sz="1500" dirty="0">
                <a:solidFill>
                  <a:srgbClr val="3B82F6"/>
                </a:solidFill>
                <a:latin typeface="Inter" pitchFamily="34" charset="0"/>
                <a:ea typeface="Inter" pitchFamily="34" charset="-122"/>
                <a:cs typeface="Inter" pitchFamily="34" charset="-120"/>
              </a:rPr>
              <a:t>→</a:t>
            </a:r>
            <a:endParaRPr lang="en-US" sz="1500" dirty="0"/>
          </a:p>
        </p:txBody>
      </p:sp>
      <p:sp>
        <p:nvSpPr>
          <p:cNvPr id="11" name="Shape 7"/>
          <p:cNvSpPr/>
          <p:nvPr/>
        </p:nvSpPr>
        <p:spPr>
          <a:xfrm>
            <a:off x="4483303" y="1362456"/>
            <a:ext cx="3228746" cy="800100"/>
          </a:xfrm>
          <a:prstGeom prst="roundRect">
            <a:avLst>
              <a:gd name="adj" fmla="val 10884"/>
            </a:avLst>
          </a:prstGeom>
          <a:solidFill>
            <a:srgbClr val="F5F3FF"/>
          </a:solidFill>
          <a:ln/>
        </p:spPr>
      </p:sp>
      <p:pic>
        <p:nvPicPr>
          <p:cNvPr id="12" name="Image 2" descr="preencoded.png">    </p:cNvPr>
          <p:cNvPicPr>
            <a:picLocks noChangeAspect="1"/>
          </p:cNvPicPr>
          <p:nvPr/>
        </p:nvPicPr>
        <p:blipFill>
          <a:blip r:embed="rId3"/>
          <a:srcRect l="-1282" r="-1282" t="0" b="0"/>
          <a:stretch/>
        </p:blipFill>
        <p:spPr>
          <a:xfrm>
            <a:off x="5986577" y="1438351"/>
            <a:ext cx="219456" cy="190195"/>
          </a:xfrm>
          <a:prstGeom prst="rect">
            <a:avLst/>
          </a:prstGeom>
        </p:spPr>
      </p:pic>
      <p:sp>
        <p:nvSpPr>
          <p:cNvPr id="13" name="Text 8"/>
          <p:cNvSpPr txBox="1"/>
          <p:nvPr/>
        </p:nvSpPr>
        <p:spPr>
          <a:xfrm>
            <a:off x="5536692" y="1719072"/>
            <a:ext cx="1239012" cy="191110"/>
          </a:xfrm>
          <a:prstGeom prst="rect">
            <a:avLst/>
          </a:prstGeom>
          <a:noFill/>
          <a:ln/>
        </p:spPr>
        <p:txBody>
          <a:bodyPr wrap="square" lIns="0" tIns="0" rIns="0" bIns="0" rtlCol="0" anchor="ctr"/>
          <a:lstStyle/>
          <a:p>
            <a:pPr algn="ctr" indent="0" marL="0">
              <a:buNone/>
            </a:pPr>
            <a:r>
              <a:rPr lang="en-US" sz="1200" b="1" dirty="0">
                <a:solidFill>
                  <a:srgbClr val="6D28D9"/>
                </a:solidFill>
                <a:latin typeface="Inter" pitchFamily="34" charset="0"/>
                <a:ea typeface="Inter" pitchFamily="34" charset="-122"/>
                <a:cs typeface="Inter" pitchFamily="34" charset="-120"/>
              </a:rPr>
              <a:t>LLM+Workflow</a:t>
            </a:r>
            <a:endParaRPr lang="en-US" sz="1200" dirty="0"/>
          </a:p>
        </p:txBody>
      </p:sp>
      <p:sp>
        <p:nvSpPr>
          <p:cNvPr id="14" name="Text 9"/>
          <p:cNvSpPr txBox="1"/>
          <p:nvPr/>
        </p:nvSpPr>
        <p:spPr>
          <a:xfrm>
            <a:off x="5810098" y="1928470"/>
            <a:ext cx="667512" cy="143561"/>
          </a:xfrm>
          <a:prstGeom prst="rect">
            <a:avLst/>
          </a:prstGeom>
          <a:noFill/>
          <a:ln/>
        </p:spPr>
        <p:txBody>
          <a:bodyPr wrap="square" lIns="0" tIns="0" rIns="0" bIns="0" rtlCol="0" anchor="ctr"/>
          <a:lstStyle/>
          <a:p>
            <a:pPr algn="ctr" indent="0" marL="0">
              <a:buNone/>
            </a:pPr>
            <a:r>
              <a:rPr lang="en-US" sz="900" dirty="0">
                <a:solidFill>
                  <a:srgbClr val="4B5563"/>
                </a:solidFill>
                <a:latin typeface="Inter" pitchFamily="34" charset="0"/>
                <a:ea typeface="Inter" pitchFamily="34" charset="-122"/>
                <a:cs typeface="Inter" pitchFamily="34" charset="-120"/>
              </a:rPr>
              <a:t>流程自动化</a:t>
            </a:r>
            <a:endParaRPr lang="en-US" sz="900" dirty="0"/>
          </a:p>
        </p:txBody>
      </p:sp>
      <p:sp>
        <p:nvSpPr>
          <p:cNvPr id="15" name="Text 10"/>
          <p:cNvSpPr txBox="1"/>
          <p:nvPr/>
        </p:nvSpPr>
        <p:spPr>
          <a:xfrm>
            <a:off x="7709306" y="1645006"/>
            <a:ext cx="333756" cy="228600"/>
          </a:xfrm>
          <a:prstGeom prst="rect">
            <a:avLst/>
          </a:prstGeom>
          <a:noFill/>
          <a:ln/>
        </p:spPr>
        <p:txBody>
          <a:bodyPr wrap="square" lIns="0" tIns="0" rIns="0" bIns="0" rtlCol="0" anchor="ctr"/>
          <a:lstStyle/>
          <a:p>
            <a:pPr algn="l" indent="0" marL="0">
              <a:buNone/>
            </a:pPr>
            <a:r>
              <a:rPr lang="en-US" sz="1500" dirty="0">
                <a:solidFill>
                  <a:srgbClr val="3B82F6"/>
                </a:solidFill>
                <a:latin typeface="Inter" pitchFamily="34" charset="0"/>
                <a:ea typeface="Inter" pitchFamily="34" charset="-122"/>
                <a:cs typeface="Inter" pitchFamily="34" charset="-120"/>
              </a:rPr>
              <a:t>→</a:t>
            </a:r>
            <a:endParaRPr lang="en-US" sz="1500" dirty="0"/>
          </a:p>
        </p:txBody>
      </p:sp>
      <p:sp>
        <p:nvSpPr>
          <p:cNvPr id="16" name="Shape 11"/>
          <p:cNvSpPr/>
          <p:nvPr/>
        </p:nvSpPr>
        <p:spPr>
          <a:xfrm>
            <a:off x="7899502" y="1362456"/>
            <a:ext cx="3228746" cy="800100"/>
          </a:xfrm>
          <a:prstGeom prst="roundRect">
            <a:avLst>
              <a:gd name="adj" fmla="val 10884"/>
            </a:avLst>
          </a:prstGeom>
          <a:solidFill>
            <a:srgbClr val="FDF2F8"/>
          </a:solidFill>
          <a:ln/>
        </p:spPr>
      </p:sp>
      <p:pic>
        <p:nvPicPr>
          <p:cNvPr id="17" name="Image 3" descr="preencoded.png">    </p:cNvPr>
          <p:cNvPicPr>
            <a:picLocks noChangeAspect="1"/>
          </p:cNvPicPr>
          <p:nvPr/>
        </p:nvPicPr>
        <p:blipFill>
          <a:blip r:embed="rId4"/>
          <a:srcRect l="0" r="0" t="0" b="0"/>
          <a:stretch/>
        </p:blipFill>
        <p:spPr>
          <a:xfrm>
            <a:off x="9417406" y="1438351"/>
            <a:ext cx="190195" cy="190195"/>
          </a:xfrm>
          <a:prstGeom prst="rect">
            <a:avLst/>
          </a:prstGeom>
        </p:spPr>
      </p:pic>
      <p:sp>
        <p:nvSpPr>
          <p:cNvPr id="18" name="Text 12"/>
          <p:cNvSpPr txBox="1"/>
          <p:nvPr/>
        </p:nvSpPr>
        <p:spPr>
          <a:xfrm>
            <a:off x="9132113" y="1719072"/>
            <a:ext cx="876910" cy="191110"/>
          </a:xfrm>
          <a:prstGeom prst="rect">
            <a:avLst/>
          </a:prstGeom>
          <a:noFill/>
          <a:ln/>
        </p:spPr>
        <p:txBody>
          <a:bodyPr wrap="square" lIns="0" tIns="0" rIns="0" bIns="0" rtlCol="0" anchor="ctr"/>
          <a:lstStyle/>
          <a:p>
            <a:pPr algn="ctr" indent="0" marL="0">
              <a:buNone/>
            </a:pPr>
            <a:r>
              <a:rPr lang="en-US" sz="1200" b="1" dirty="0">
                <a:solidFill>
                  <a:srgbClr val="BE185D"/>
                </a:solidFill>
                <a:latin typeface="Inter" pitchFamily="34" charset="0"/>
                <a:ea typeface="Inter" pitchFamily="34" charset="-122"/>
                <a:cs typeface="Inter" pitchFamily="34" charset="-120"/>
              </a:rPr>
              <a:t>Agentic AI</a:t>
            </a:r>
            <a:endParaRPr lang="en-US" sz="1200" dirty="0"/>
          </a:p>
        </p:txBody>
      </p:sp>
      <p:sp>
        <p:nvSpPr>
          <p:cNvPr id="19" name="Text 13"/>
          <p:cNvSpPr txBox="1"/>
          <p:nvPr/>
        </p:nvSpPr>
        <p:spPr>
          <a:xfrm>
            <a:off x="9226296" y="1928470"/>
            <a:ext cx="667512" cy="143561"/>
          </a:xfrm>
          <a:prstGeom prst="rect">
            <a:avLst/>
          </a:prstGeom>
          <a:noFill/>
          <a:ln/>
        </p:spPr>
        <p:txBody>
          <a:bodyPr wrap="square" lIns="0" tIns="0" rIns="0" bIns="0" rtlCol="0" anchor="ctr"/>
          <a:lstStyle/>
          <a:p>
            <a:pPr algn="ctr" indent="0" marL="0">
              <a:buNone/>
            </a:pPr>
            <a:r>
              <a:rPr lang="en-US" sz="900" dirty="0">
                <a:solidFill>
                  <a:srgbClr val="4B5563"/>
                </a:solidFill>
                <a:latin typeface="Inter" pitchFamily="34" charset="0"/>
                <a:ea typeface="Inter" pitchFamily="34" charset="-122"/>
                <a:cs typeface="Inter" pitchFamily="34" charset="-120"/>
              </a:rPr>
              <a:t>自主智能体</a:t>
            </a:r>
            <a:endParaRPr lang="en-US" sz="900" dirty="0"/>
          </a:p>
        </p:txBody>
      </p:sp>
      <p:sp>
        <p:nvSpPr>
          <p:cNvPr id="20" name="Shape 14"/>
          <p:cNvSpPr/>
          <p:nvPr/>
        </p:nvSpPr>
        <p:spPr>
          <a:xfrm>
            <a:off x="1067105" y="2385670"/>
            <a:ext cx="3258007" cy="1752905"/>
          </a:xfrm>
          <a:prstGeom prst="rect">
            <a:avLst/>
          </a:prstGeom>
          <a:solidFill>
            <a:srgbClr val="6366F1">
              <a:alpha val="5000"/>
            </a:srgbClr>
          </a:solidFill>
          <a:ln/>
        </p:spPr>
      </p:sp>
      <p:sp>
        <p:nvSpPr>
          <p:cNvPr id="21" name="Shape 15"/>
          <p:cNvSpPr/>
          <p:nvPr/>
        </p:nvSpPr>
        <p:spPr>
          <a:xfrm>
            <a:off x="1067105" y="2385670"/>
            <a:ext cx="28346" cy="1752905"/>
          </a:xfrm>
          <a:prstGeom prst="rect">
            <a:avLst/>
          </a:prstGeom>
          <a:solidFill>
            <a:srgbClr val="6366F1"/>
          </a:solidFill>
          <a:ln/>
        </p:spPr>
      </p:sp>
      <p:sp>
        <p:nvSpPr>
          <p:cNvPr id="22" name="Text 16"/>
          <p:cNvSpPr txBox="1"/>
          <p:nvPr/>
        </p:nvSpPr>
        <p:spPr>
          <a:xfrm>
            <a:off x="1209751" y="2490826"/>
            <a:ext cx="929030" cy="162763"/>
          </a:xfrm>
          <a:prstGeom prst="rect">
            <a:avLst/>
          </a:prstGeom>
          <a:noFill/>
          <a:ln/>
        </p:spPr>
        <p:txBody>
          <a:bodyPr wrap="square" lIns="0" tIns="0" rIns="0" bIns="0" rtlCol="0" anchor="ctr"/>
          <a:lstStyle/>
          <a:p>
            <a:pPr algn="l" indent="0" marL="0">
              <a:buNone/>
            </a:pPr>
            <a:r>
              <a:rPr lang="en-US" sz="1000" b="1" dirty="0">
                <a:solidFill>
                  <a:srgbClr val="4338CA"/>
                </a:solidFill>
                <a:latin typeface="Inter" pitchFamily="34" charset="0"/>
                <a:ea typeface="Inter" pitchFamily="34" charset="-122"/>
                <a:cs typeface="Inter" pitchFamily="34" charset="-120"/>
              </a:rPr>
              <a:t>LLM ChatBot</a:t>
            </a:r>
            <a:endParaRPr lang="en-US" sz="1000" dirty="0"/>
          </a:p>
        </p:txBody>
      </p:sp>
      <p:sp>
        <p:nvSpPr>
          <p:cNvPr id="23" name="Text 17"/>
          <p:cNvSpPr txBox="1"/>
          <p:nvPr/>
        </p:nvSpPr>
        <p:spPr>
          <a:xfrm>
            <a:off x="1209751" y="2747772"/>
            <a:ext cx="667512" cy="143561"/>
          </a:xfrm>
          <a:prstGeom prst="rect">
            <a:avLst/>
          </a:prstGeom>
          <a:noFill/>
          <a:ln/>
        </p:spPr>
        <p:txBody>
          <a:bodyPr wrap="square" lIns="0" tIns="0" rIns="0" bIns="0" rtlCol="0" anchor="ctr"/>
          <a:lstStyle/>
          <a:p>
            <a:pPr algn="l" indent="0" marL="0">
              <a:buNone/>
            </a:pPr>
            <a:r>
              <a:rPr lang="en-US" sz="900" dirty="0">
                <a:solidFill>
                  <a:srgbClr val="374151"/>
                </a:solidFill>
                <a:latin typeface="Inter" pitchFamily="34" charset="0"/>
                <a:ea typeface="Inter" pitchFamily="34" charset="-122"/>
                <a:cs typeface="Inter" pitchFamily="34" charset="-120"/>
              </a:rPr>
              <a:t>核心特征：</a:t>
            </a:r>
            <a:endParaRPr lang="en-US" sz="900" dirty="0"/>
          </a:p>
        </p:txBody>
      </p:sp>
      <p:sp>
        <p:nvSpPr>
          <p:cNvPr id="24" name="Text 18"/>
          <p:cNvSpPr txBox="1"/>
          <p:nvPr/>
        </p:nvSpPr>
        <p:spPr>
          <a:xfrm>
            <a:off x="1209751" y="2976372"/>
            <a:ext cx="781812" cy="143561"/>
          </a:xfrm>
          <a:prstGeom prst="rect">
            <a:avLst/>
          </a:prstGeom>
          <a:noFill/>
          <a:ln/>
        </p:spPr>
        <p:txBody>
          <a:bodyPr wrap="square" lIns="0" tIns="0" rIns="0" bIns="0" rtlCol="0" anchor="ctr"/>
          <a:lstStyle/>
          <a:p>
            <a:pPr algn="l" indent="0" marL="0">
              <a:buNone/>
            </a:pPr>
            <a:r>
              <a:rPr lang="en-US" sz="900" dirty="0">
                <a:solidFill>
                  <a:srgbClr val="374151"/>
                </a:solidFill>
                <a:latin typeface="Inter" pitchFamily="34" charset="0"/>
                <a:ea typeface="Inter" pitchFamily="34" charset="-122"/>
                <a:cs typeface="Inter" pitchFamily="34" charset="-120"/>
              </a:rPr>
              <a:t>自动化程度：</a:t>
            </a:r>
            <a:endParaRPr lang="en-US" sz="900" dirty="0"/>
          </a:p>
        </p:txBody>
      </p:sp>
      <p:sp>
        <p:nvSpPr>
          <p:cNvPr id="25" name="Text 19"/>
          <p:cNvSpPr txBox="1"/>
          <p:nvPr/>
        </p:nvSpPr>
        <p:spPr>
          <a:xfrm>
            <a:off x="1209751" y="3204972"/>
            <a:ext cx="667512" cy="143561"/>
          </a:xfrm>
          <a:prstGeom prst="rect">
            <a:avLst/>
          </a:prstGeom>
          <a:noFill/>
          <a:ln/>
        </p:spPr>
        <p:txBody>
          <a:bodyPr wrap="square" lIns="0" tIns="0" rIns="0" bIns="0" rtlCol="0" anchor="ctr"/>
          <a:lstStyle/>
          <a:p>
            <a:pPr algn="l" indent="0" marL="0">
              <a:buNone/>
            </a:pPr>
            <a:r>
              <a:rPr lang="en-US" sz="900" dirty="0">
                <a:solidFill>
                  <a:srgbClr val="374151"/>
                </a:solidFill>
                <a:latin typeface="Inter" pitchFamily="34" charset="0"/>
                <a:ea typeface="Inter" pitchFamily="34" charset="-122"/>
                <a:cs typeface="Inter" pitchFamily="34" charset="-120"/>
              </a:rPr>
              <a:t>技术架构：</a:t>
            </a:r>
            <a:endParaRPr lang="en-US" sz="900" dirty="0"/>
          </a:p>
        </p:txBody>
      </p:sp>
      <p:sp>
        <p:nvSpPr>
          <p:cNvPr id="26" name="Text 20"/>
          <p:cNvSpPr txBox="1"/>
          <p:nvPr/>
        </p:nvSpPr>
        <p:spPr>
          <a:xfrm>
            <a:off x="1209751" y="3433572"/>
            <a:ext cx="667512" cy="143561"/>
          </a:xfrm>
          <a:prstGeom prst="rect">
            <a:avLst/>
          </a:prstGeom>
          <a:noFill/>
          <a:ln/>
        </p:spPr>
        <p:txBody>
          <a:bodyPr wrap="square" lIns="0" tIns="0" rIns="0" bIns="0" rtlCol="0" anchor="ctr"/>
          <a:lstStyle/>
          <a:p>
            <a:pPr algn="l" indent="0" marL="0">
              <a:buNone/>
            </a:pPr>
            <a:r>
              <a:rPr lang="en-US" sz="900" dirty="0">
                <a:solidFill>
                  <a:srgbClr val="374151"/>
                </a:solidFill>
                <a:latin typeface="Inter" pitchFamily="34" charset="0"/>
                <a:ea typeface="Inter" pitchFamily="34" charset="-122"/>
                <a:cs typeface="Inter" pitchFamily="34" charset="-120"/>
              </a:rPr>
              <a:t>应用场景：</a:t>
            </a:r>
            <a:endParaRPr lang="en-US" sz="900" dirty="0"/>
          </a:p>
        </p:txBody>
      </p:sp>
      <p:sp>
        <p:nvSpPr>
          <p:cNvPr id="27" name="Text 21"/>
          <p:cNvSpPr txBox="1"/>
          <p:nvPr/>
        </p:nvSpPr>
        <p:spPr>
          <a:xfrm>
            <a:off x="1209751" y="3662172"/>
            <a:ext cx="667512" cy="143561"/>
          </a:xfrm>
          <a:prstGeom prst="rect">
            <a:avLst/>
          </a:prstGeom>
          <a:noFill/>
          <a:ln/>
        </p:spPr>
        <p:txBody>
          <a:bodyPr wrap="square" lIns="0" tIns="0" rIns="0" bIns="0" rtlCol="0" anchor="ctr"/>
          <a:lstStyle/>
          <a:p>
            <a:pPr algn="l" indent="0" marL="0">
              <a:buNone/>
            </a:pPr>
            <a:r>
              <a:rPr lang="en-US" sz="900" dirty="0">
                <a:solidFill>
                  <a:srgbClr val="374151"/>
                </a:solidFill>
                <a:latin typeface="Inter" pitchFamily="34" charset="0"/>
                <a:ea typeface="Inter" pitchFamily="34" charset="-122"/>
                <a:cs typeface="Inter" pitchFamily="34" charset="-120"/>
              </a:rPr>
              <a:t>典型产品：</a:t>
            </a:r>
            <a:endParaRPr lang="en-US" sz="900" dirty="0"/>
          </a:p>
        </p:txBody>
      </p:sp>
      <p:sp>
        <p:nvSpPr>
          <p:cNvPr id="28" name="Text 22"/>
          <p:cNvSpPr txBox="1"/>
          <p:nvPr/>
        </p:nvSpPr>
        <p:spPr>
          <a:xfrm>
            <a:off x="1209751" y="3890772"/>
            <a:ext cx="667512" cy="143561"/>
          </a:xfrm>
          <a:prstGeom prst="rect">
            <a:avLst/>
          </a:prstGeom>
          <a:noFill/>
          <a:ln/>
        </p:spPr>
        <p:txBody>
          <a:bodyPr wrap="square" lIns="0" tIns="0" rIns="0" bIns="0" rtlCol="0" anchor="ctr"/>
          <a:lstStyle/>
          <a:p>
            <a:pPr algn="l" indent="0" marL="0">
              <a:buNone/>
            </a:pPr>
            <a:r>
              <a:rPr lang="en-US" sz="900" dirty="0">
                <a:solidFill>
                  <a:srgbClr val="374151"/>
                </a:solidFill>
                <a:latin typeface="Inter" pitchFamily="34" charset="0"/>
                <a:ea typeface="Inter" pitchFamily="34" charset="-122"/>
                <a:cs typeface="Inter" pitchFamily="34" charset="-120"/>
              </a:rPr>
              <a:t>技术局限：</a:t>
            </a:r>
            <a:endParaRPr lang="en-US" sz="900" dirty="0"/>
          </a:p>
        </p:txBody>
      </p:sp>
      <p:sp>
        <p:nvSpPr>
          <p:cNvPr id="29" name="Text 23"/>
          <p:cNvSpPr txBox="1"/>
          <p:nvPr/>
        </p:nvSpPr>
        <p:spPr>
          <a:xfrm>
            <a:off x="1781251" y="2747772"/>
            <a:ext cx="2190902" cy="143561"/>
          </a:xfrm>
          <a:prstGeom prst="rect">
            <a:avLst/>
          </a:prstGeom>
          <a:noFill/>
          <a:ln/>
        </p:spPr>
        <p:txBody>
          <a:bodyPr wrap="square" lIns="0" tIns="0" rIns="0" bIns="0" rtlCol="0" anchor="ctr"/>
          <a:lstStyle/>
          <a:p>
            <a:pPr algn="l" indent="0" marL="0">
              <a:buNone/>
            </a:pPr>
            <a:r>
              <a:rPr lang="en-US" sz="900" dirty="0">
                <a:solidFill>
                  <a:srgbClr val="374151"/>
                </a:solidFill>
                <a:latin typeface="Inter" pitchFamily="34" charset="0"/>
                <a:ea typeface="Inter" pitchFamily="34" charset="-122"/>
                <a:cs typeface="Inter" pitchFamily="34" charset="-120"/>
              </a:rPr>
              <a:t>单轮/多轮对话，基于预训练文本生成能力</a:t>
            </a:r>
            <a:endParaRPr lang="en-US" sz="900" dirty="0"/>
          </a:p>
        </p:txBody>
      </p:sp>
      <p:sp>
        <p:nvSpPr>
          <p:cNvPr id="30" name="Text 24"/>
          <p:cNvSpPr txBox="1"/>
          <p:nvPr/>
        </p:nvSpPr>
        <p:spPr>
          <a:xfrm>
            <a:off x="1895551" y="2976372"/>
            <a:ext cx="1819656" cy="143561"/>
          </a:xfrm>
          <a:prstGeom prst="rect">
            <a:avLst/>
          </a:prstGeom>
          <a:noFill/>
          <a:ln/>
        </p:spPr>
        <p:txBody>
          <a:bodyPr wrap="square" lIns="0" tIns="0" rIns="0" bIns="0" rtlCol="0" anchor="ctr"/>
          <a:lstStyle/>
          <a:p>
            <a:pPr algn="l" indent="0" marL="0">
              <a:buNone/>
            </a:pPr>
            <a:r>
              <a:rPr lang="en-US" sz="900" dirty="0">
                <a:solidFill>
                  <a:srgbClr val="374151"/>
                </a:solidFill>
                <a:latin typeface="Inter" pitchFamily="34" charset="0"/>
                <a:ea typeface="Inter" pitchFamily="34" charset="-122"/>
                <a:cs typeface="Inter" pitchFamily="34" charset="-120"/>
              </a:rPr>
              <a:t>低（1/5）- 被动回应，需人工指令</a:t>
            </a:r>
            <a:endParaRPr lang="en-US" sz="900" dirty="0"/>
          </a:p>
        </p:txBody>
      </p:sp>
      <p:sp>
        <p:nvSpPr>
          <p:cNvPr id="31" name="Text 25"/>
          <p:cNvSpPr txBox="1"/>
          <p:nvPr/>
        </p:nvSpPr>
        <p:spPr>
          <a:xfrm>
            <a:off x="1781251" y="3204972"/>
            <a:ext cx="1867205" cy="143561"/>
          </a:xfrm>
          <a:prstGeom prst="rect">
            <a:avLst/>
          </a:prstGeom>
          <a:noFill/>
          <a:ln/>
        </p:spPr>
        <p:txBody>
          <a:bodyPr wrap="square" lIns="0" tIns="0" rIns="0" bIns="0" rtlCol="0" anchor="ctr"/>
          <a:lstStyle/>
          <a:p>
            <a:pPr algn="l" indent="0" marL="0">
              <a:buNone/>
            </a:pPr>
            <a:r>
              <a:rPr lang="en-US" sz="900" dirty="0">
                <a:solidFill>
                  <a:srgbClr val="374151"/>
                </a:solidFill>
                <a:latin typeface="Inter" pitchFamily="34" charset="0"/>
                <a:ea typeface="Inter" pitchFamily="34" charset="-122"/>
                <a:cs typeface="Inter" pitchFamily="34" charset="-120"/>
              </a:rPr>
              <a:t>单一LLM + 提示词工程 + RAG技术</a:t>
            </a:r>
            <a:endParaRPr lang="en-US" sz="900" dirty="0"/>
          </a:p>
        </p:txBody>
      </p:sp>
      <p:sp>
        <p:nvSpPr>
          <p:cNvPr id="32" name="Text 26"/>
          <p:cNvSpPr txBox="1"/>
          <p:nvPr/>
        </p:nvSpPr>
        <p:spPr>
          <a:xfrm>
            <a:off x="1781251" y="3433572"/>
            <a:ext cx="1696212" cy="143561"/>
          </a:xfrm>
          <a:prstGeom prst="rect">
            <a:avLst/>
          </a:prstGeom>
          <a:noFill/>
          <a:ln/>
        </p:spPr>
        <p:txBody>
          <a:bodyPr wrap="square" lIns="0" tIns="0" rIns="0" bIns="0" rtlCol="0" anchor="ctr"/>
          <a:lstStyle/>
          <a:p>
            <a:pPr algn="l" indent="0" marL="0">
              <a:buNone/>
            </a:pPr>
            <a:r>
              <a:rPr lang="en-US" sz="900" dirty="0">
                <a:solidFill>
                  <a:srgbClr val="374151"/>
                </a:solidFill>
                <a:latin typeface="Inter" pitchFamily="34" charset="0"/>
                <a:ea typeface="Inter" pitchFamily="34" charset="-122"/>
                <a:cs typeface="Inter" pitchFamily="34" charset="-120"/>
              </a:rPr>
              <a:t>客服问答、内容创作、知识获取</a:t>
            </a:r>
            <a:endParaRPr lang="en-US" sz="900" dirty="0"/>
          </a:p>
        </p:txBody>
      </p:sp>
      <p:sp>
        <p:nvSpPr>
          <p:cNvPr id="33" name="Text 27"/>
          <p:cNvSpPr txBox="1"/>
          <p:nvPr/>
        </p:nvSpPr>
        <p:spPr>
          <a:xfrm>
            <a:off x="1781251" y="3662172"/>
            <a:ext cx="1924812" cy="143561"/>
          </a:xfrm>
          <a:prstGeom prst="rect">
            <a:avLst/>
          </a:prstGeom>
          <a:noFill/>
          <a:ln/>
        </p:spPr>
        <p:txBody>
          <a:bodyPr wrap="square" lIns="0" tIns="0" rIns="0" bIns="0" rtlCol="0" anchor="ctr"/>
          <a:lstStyle/>
          <a:p>
            <a:pPr algn="l" indent="0" marL="0">
              <a:buNone/>
            </a:pPr>
            <a:r>
              <a:rPr lang="en-US" sz="900" dirty="0">
                <a:solidFill>
                  <a:srgbClr val="374151"/>
                </a:solidFill>
                <a:latin typeface="Inter" pitchFamily="34" charset="0"/>
                <a:ea typeface="Inter" pitchFamily="34" charset="-122"/>
                <a:cs typeface="Inter" pitchFamily="34" charset="-120"/>
              </a:rPr>
              <a:t>ChatGPT、Claude Chat、文心一言</a:t>
            </a:r>
            <a:endParaRPr lang="en-US" sz="900" dirty="0"/>
          </a:p>
        </p:txBody>
      </p:sp>
      <p:sp>
        <p:nvSpPr>
          <p:cNvPr id="34" name="Text 28"/>
          <p:cNvSpPr txBox="1"/>
          <p:nvPr/>
        </p:nvSpPr>
        <p:spPr>
          <a:xfrm>
            <a:off x="1781251" y="3890772"/>
            <a:ext cx="2153412" cy="143561"/>
          </a:xfrm>
          <a:prstGeom prst="rect">
            <a:avLst/>
          </a:prstGeom>
          <a:noFill/>
          <a:ln/>
        </p:spPr>
        <p:txBody>
          <a:bodyPr wrap="square" lIns="0" tIns="0" rIns="0" bIns="0" rtlCol="0" anchor="ctr"/>
          <a:lstStyle/>
          <a:p>
            <a:pPr algn="l" indent="0" marL="0">
              <a:buNone/>
            </a:pPr>
            <a:r>
              <a:rPr lang="en-US" sz="900" dirty="0">
                <a:solidFill>
                  <a:srgbClr val="374151"/>
                </a:solidFill>
                <a:latin typeface="Inter" pitchFamily="34" charset="0"/>
                <a:ea typeface="Inter" pitchFamily="34" charset="-122"/>
                <a:cs typeface="Inter" pitchFamily="34" charset="-120"/>
              </a:rPr>
              <a:t>缺乏持续性目标导向，难以执行复杂任务</a:t>
            </a:r>
            <a:endParaRPr lang="en-US" sz="900" dirty="0"/>
          </a:p>
        </p:txBody>
      </p:sp>
      <p:sp>
        <p:nvSpPr>
          <p:cNvPr id="35" name="Shape 29"/>
          <p:cNvSpPr/>
          <p:nvPr/>
        </p:nvSpPr>
        <p:spPr>
          <a:xfrm>
            <a:off x="4470502" y="2385670"/>
            <a:ext cx="3258007" cy="1752905"/>
          </a:xfrm>
          <a:prstGeom prst="rect">
            <a:avLst/>
          </a:prstGeom>
          <a:solidFill>
            <a:srgbClr val="8B5CF6">
              <a:alpha val="5000"/>
            </a:srgbClr>
          </a:solidFill>
          <a:ln/>
        </p:spPr>
      </p:sp>
      <p:sp>
        <p:nvSpPr>
          <p:cNvPr id="36" name="Shape 30"/>
          <p:cNvSpPr/>
          <p:nvPr/>
        </p:nvSpPr>
        <p:spPr>
          <a:xfrm>
            <a:off x="4470502" y="2385670"/>
            <a:ext cx="28346" cy="1752905"/>
          </a:xfrm>
          <a:prstGeom prst="rect">
            <a:avLst/>
          </a:prstGeom>
          <a:solidFill>
            <a:srgbClr val="8B5CF6"/>
          </a:solidFill>
          <a:ln/>
        </p:spPr>
      </p:sp>
      <p:sp>
        <p:nvSpPr>
          <p:cNvPr id="37" name="Text 31"/>
          <p:cNvSpPr txBox="1"/>
          <p:nvPr/>
        </p:nvSpPr>
        <p:spPr>
          <a:xfrm>
            <a:off x="4613148" y="2490826"/>
            <a:ext cx="1081735" cy="162763"/>
          </a:xfrm>
          <a:prstGeom prst="rect">
            <a:avLst/>
          </a:prstGeom>
          <a:noFill/>
          <a:ln/>
        </p:spPr>
        <p:txBody>
          <a:bodyPr wrap="square" lIns="0" tIns="0" rIns="0" bIns="0" rtlCol="0" anchor="ctr"/>
          <a:lstStyle/>
          <a:p>
            <a:pPr algn="l" indent="0" marL="0">
              <a:buNone/>
            </a:pPr>
            <a:r>
              <a:rPr lang="en-US" sz="1000" b="1" dirty="0">
                <a:solidFill>
                  <a:srgbClr val="6D28D9"/>
                </a:solidFill>
                <a:latin typeface="Inter" pitchFamily="34" charset="0"/>
                <a:ea typeface="Inter" pitchFamily="34" charset="-122"/>
                <a:cs typeface="Inter" pitchFamily="34" charset="-120"/>
              </a:rPr>
              <a:t>LLM+Workflow</a:t>
            </a:r>
            <a:endParaRPr lang="en-US" sz="1000" dirty="0"/>
          </a:p>
        </p:txBody>
      </p:sp>
      <p:sp>
        <p:nvSpPr>
          <p:cNvPr id="38" name="Text 32"/>
          <p:cNvSpPr txBox="1"/>
          <p:nvPr/>
        </p:nvSpPr>
        <p:spPr>
          <a:xfrm>
            <a:off x="4613148" y="2747772"/>
            <a:ext cx="667512" cy="143561"/>
          </a:xfrm>
          <a:prstGeom prst="rect">
            <a:avLst/>
          </a:prstGeom>
          <a:noFill/>
          <a:ln/>
        </p:spPr>
        <p:txBody>
          <a:bodyPr wrap="square" lIns="0" tIns="0" rIns="0" bIns="0" rtlCol="0" anchor="ctr"/>
          <a:lstStyle/>
          <a:p>
            <a:pPr algn="l" indent="0" marL="0">
              <a:buNone/>
            </a:pPr>
            <a:r>
              <a:rPr lang="en-US" sz="900" dirty="0">
                <a:solidFill>
                  <a:srgbClr val="374151"/>
                </a:solidFill>
                <a:latin typeface="Inter" pitchFamily="34" charset="0"/>
                <a:ea typeface="Inter" pitchFamily="34" charset="-122"/>
                <a:cs typeface="Inter" pitchFamily="34" charset="-120"/>
              </a:rPr>
              <a:t>核心特征：</a:t>
            </a:r>
            <a:endParaRPr lang="en-US" sz="900" dirty="0"/>
          </a:p>
        </p:txBody>
      </p:sp>
      <p:sp>
        <p:nvSpPr>
          <p:cNvPr id="39" name="Text 33"/>
          <p:cNvSpPr txBox="1"/>
          <p:nvPr/>
        </p:nvSpPr>
        <p:spPr>
          <a:xfrm>
            <a:off x="4613148" y="2976372"/>
            <a:ext cx="781812" cy="143561"/>
          </a:xfrm>
          <a:prstGeom prst="rect">
            <a:avLst/>
          </a:prstGeom>
          <a:noFill/>
          <a:ln/>
        </p:spPr>
        <p:txBody>
          <a:bodyPr wrap="square" lIns="0" tIns="0" rIns="0" bIns="0" rtlCol="0" anchor="ctr"/>
          <a:lstStyle/>
          <a:p>
            <a:pPr algn="l" indent="0" marL="0">
              <a:buNone/>
            </a:pPr>
            <a:r>
              <a:rPr lang="en-US" sz="900" dirty="0">
                <a:solidFill>
                  <a:srgbClr val="374151"/>
                </a:solidFill>
                <a:latin typeface="Inter" pitchFamily="34" charset="0"/>
                <a:ea typeface="Inter" pitchFamily="34" charset="-122"/>
                <a:cs typeface="Inter" pitchFamily="34" charset="-120"/>
              </a:rPr>
              <a:t>自动化程度：</a:t>
            </a:r>
            <a:endParaRPr lang="en-US" sz="900" dirty="0"/>
          </a:p>
        </p:txBody>
      </p:sp>
      <p:sp>
        <p:nvSpPr>
          <p:cNvPr id="40" name="Text 34"/>
          <p:cNvSpPr txBox="1"/>
          <p:nvPr/>
        </p:nvSpPr>
        <p:spPr>
          <a:xfrm>
            <a:off x="4613148" y="3204972"/>
            <a:ext cx="667512" cy="143561"/>
          </a:xfrm>
          <a:prstGeom prst="rect">
            <a:avLst/>
          </a:prstGeom>
          <a:noFill/>
          <a:ln/>
        </p:spPr>
        <p:txBody>
          <a:bodyPr wrap="square" lIns="0" tIns="0" rIns="0" bIns="0" rtlCol="0" anchor="ctr"/>
          <a:lstStyle/>
          <a:p>
            <a:pPr algn="l" indent="0" marL="0">
              <a:buNone/>
            </a:pPr>
            <a:r>
              <a:rPr lang="en-US" sz="900" dirty="0">
                <a:solidFill>
                  <a:srgbClr val="374151"/>
                </a:solidFill>
                <a:latin typeface="Inter" pitchFamily="34" charset="0"/>
                <a:ea typeface="Inter" pitchFamily="34" charset="-122"/>
                <a:cs typeface="Inter" pitchFamily="34" charset="-120"/>
              </a:rPr>
              <a:t>技术架构：</a:t>
            </a:r>
            <a:endParaRPr lang="en-US" sz="900" dirty="0"/>
          </a:p>
        </p:txBody>
      </p:sp>
      <p:sp>
        <p:nvSpPr>
          <p:cNvPr id="41" name="Text 35"/>
          <p:cNvSpPr txBox="1"/>
          <p:nvPr/>
        </p:nvSpPr>
        <p:spPr>
          <a:xfrm>
            <a:off x="4613148" y="3433572"/>
            <a:ext cx="667512" cy="143561"/>
          </a:xfrm>
          <a:prstGeom prst="rect">
            <a:avLst/>
          </a:prstGeom>
          <a:noFill/>
          <a:ln/>
        </p:spPr>
        <p:txBody>
          <a:bodyPr wrap="square" lIns="0" tIns="0" rIns="0" bIns="0" rtlCol="0" anchor="ctr"/>
          <a:lstStyle/>
          <a:p>
            <a:pPr algn="l" indent="0" marL="0">
              <a:buNone/>
            </a:pPr>
            <a:r>
              <a:rPr lang="en-US" sz="900" dirty="0">
                <a:solidFill>
                  <a:srgbClr val="374151"/>
                </a:solidFill>
                <a:latin typeface="Inter" pitchFamily="34" charset="0"/>
                <a:ea typeface="Inter" pitchFamily="34" charset="-122"/>
                <a:cs typeface="Inter" pitchFamily="34" charset="-120"/>
              </a:rPr>
              <a:t>应用场景：</a:t>
            </a:r>
            <a:endParaRPr lang="en-US" sz="900" dirty="0"/>
          </a:p>
        </p:txBody>
      </p:sp>
      <p:sp>
        <p:nvSpPr>
          <p:cNvPr id="42" name="Text 36"/>
          <p:cNvSpPr txBox="1"/>
          <p:nvPr/>
        </p:nvSpPr>
        <p:spPr>
          <a:xfrm>
            <a:off x="4613148" y="3662172"/>
            <a:ext cx="667512" cy="143561"/>
          </a:xfrm>
          <a:prstGeom prst="rect">
            <a:avLst/>
          </a:prstGeom>
          <a:noFill/>
          <a:ln/>
        </p:spPr>
        <p:txBody>
          <a:bodyPr wrap="square" lIns="0" tIns="0" rIns="0" bIns="0" rtlCol="0" anchor="ctr"/>
          <a:lstStyle/>
          <a:p>
            <a:pPr algn="l" indent="0" marL="0">
              <a:buNone/>
            </a:pPr>
            <a:r>
              <a:rPr lang="en-US" sz="900" dirty="0">
                <a:solidFill>
                  <a:srgbClr val="374151"/>
                </a:solidFill>
                <a:latin typeface="Inter" pitchFamily="34" charset="0"/>
                <a:ea typeface="Inter" pitchFamily="34" charset="-122"/>
                <a:cs typeface="Inter" pitchFamily="34" charset="-120"/>
              </a:rPr>
              <a:t>典型产品：</a:t>
            </a:r>
            <a:endParaRPr lang="en-US" sz="900" dirty="0"/>
          </a:p>
        </p:txBody>
      </p:sp>
      <p:sp>
        <p:nvSpPr>
          <p:cNvPr id="43" name="Text 37"/>
          <p:cNvSpPr txBox="1"/>
          <p:nvPr/>
        </p:nvSpPr>
        <p:spPr>
          <a:xfrm>
            <a:off x="4613148" y="3890772"/>
            <a:ext cx="667512" cy="143561"/>
          </a:xfrm>
          <a:prstGeom prst="rect">
            <a:avLst/>
          </a:prstGeom>
          <a:noFill/>
          <a:ln/>
        </p:spPr>
        <p:txBody>
          <a:bodyPr wrap="square" lIns="0" tIns="0" rIns="0" bIns="0" rtlCol="0" anchor="ctr"/>
          <a:lstStyle/>
          <a:p>
            <a:pPr algn="l" indent="0" marL="0">
              <a:buNone/>
            </a:pPr>
            <a:r>
              <a:rPr lang="en-US" sz="900" dirty="0">
                <a:solidFill>
                  <a:srgbClr val="374151"/>
                </a:solidFill>
                <a:latin typeface="Inter" pitchFamily="34" charset="0"/>
                <a:ea typeface="Inter" pitchFamily="34" charset="-122"/>
                <a:cs typeface="Inter" pitchFamily="34" charset="-120"/>
              </a:rPr>
              <a:t>技术局限：</a:t>
            </a:r>
            <a:endParaRPr lang="en-US" sz="900" dirty="0"/>
          </a:p>
        </p:txBody>
      </p:sp>
      <p:sp>
        <p:nvSpPr>
          <p:cNvPr id="44" name="Text 38"/>
          <p:cNvSpPr txBox="1"/>
          <p:nvPr/>
        </p:nvSpPr>
        <p:spPr>
          <a:xfrm>
            <a:off x="5184648" y="2747772"/>
            <a:ext cx="2039112" cy="143561"/>
          </a:xfrm>
          <a:prstGeom prst="rect">
            <a:avLst/>
          </a:prstGeom>
          <a:noFill/>
          <a:ln/>
        </p:spPr>
        <p:txBody>
          <a:bodyPr wrap="square" lIns="0" tIns="0" rIns="0" bIns="0" rtlCol="0" anchor="ctr"/>
          <a:lstStyle/>
          <a:p>
            <a:pPr algn="l" indent="0" marL="0">
              <a:buNone/>
            </a:pPr>
            <a:r>
              <a:rPr lang="en-US" sz="900" dirty="0">
                <a:solidFill>
                  <a:srgbClr val="374151"/>
                </a:solidFill>
                <a:latin typeface="Inter" pitchFamily="34" charset="0"/>
                <a:ea typeface="Inter" pitchFamily="34" charset="-122"/>
                <a:cs typeface="Inter" pitchFamily="34" charset="-120"/>
              </a:rPr>
              <a:t>预定义工作流，LLM作为流程节点执行</a:t>
            </a:r>
            <a:endParaRPr lang="en-US" sz="900" dirty="0"/>
          </a:p>
        </p:txBody>
      </p:sp>
      <p:sp>
        <p:nvSpPr>
          <p:cNvPr id="45" name="Text 39"/>
          <p:cNvSpPr txBox="1"/>
          <p:nvPr/>
        </p:nvSpPr>
        <p:spPr>
          <a:xfrm>
            <a:off x="5298948" y="2976372"/>
            <a:ext cx="1495958" cy="143561"/>
          </a:xfrm>
          <a:prstGeom prst="rect">
            <a:avLst/>
          </a:prstGeom>
          <a:noFill/>
          <a:ln/>
        </p:spPr>
        <p:txBody>
          <a:bodyPr wrap="square" lIns="0" tIns="0" rIns="0" bIns="0" rtlCol="0" anchor="ctr"/>
          <a:lstStyle/>
          <a:p>
            <a:pPr algn="l" indent="0" marL="0">
              <a:buNone/>
            </a:pPr>
            <a:r>
              <a:rPr lang="en-US" sz="900" dirty="0">
                <a:solidFill>
                  <a:srgbClr val="374151"/>
                </a:solidFill>
                <a:latin typeface="Inter" pitchFamily="34" charset="0"/>
                <a:ea typeface="Inter" pitchFamily="34" charset="-122"/>
                <a:cs typeface="Inter" pitchFamily="34" charset="-120"/>
              </a:rPr>
              <a:t>中（3/5）- 固定流程自动化</a:t>
            </a:r>
            <a:endParaRPr lang="en-US" sz="900" dirty="0"/>
          </a:p>
        </p:txBody>
      </p:sp>
      <p:sp>
        <p:nvSpPr>
          <p:cNvPr id="46" name="Text 40"/>
          <p:cNvSpPr txBox="1"/>
          <p:nvPr/>
        </p:nvSpPr>
        <p:spPr>
          <a:xfrm>
            <a:off x="5184648" y="3204972"/>
            <a:ext cx="1629461" cy="143561"/>
          </a:xfrm>
          <a:prstGeom prst="rect">
            <a:avLst/>
          </a:prstGeom>
          <a:noFill/>
          <a:ln/>
        </p:spPr>
        <p:txBody>
          <a:bodyPr wrap="square" lIns="0" tIns="0" rIns="0" bIns="0" rtlCol="0" anchor="ctr"/>
          <a:lstStyle/>
          <a:p>
            <a:pPr algn="l" indent="0" marL="0">
              <a:buNone/>
            </a:pPr>
            <a:r>
              <a:rPr lang="en-US" sz="900" dirty="0">
                <a:solidFill>
                  <a:srgbClr val="374151"/>
                </a:solidFill>
                <a:latin typeface="Inter" pitchFamily="34" charset="0"/>
                <a:ea typeface="Inter" pitchFamily="34" charset="-122"/>
                <a:cs typeface="Inter" pitchFamily="34" charset="-120"/>
              </a:rPr>
              <a:t>LLM + 工作流编排 + 函数调用</a:t>
            </a:r>
            <a:endParaRPr lang="en-US" sz="900" dirty="0"/>
          </a:p>
        </p:txBody>
      </p:sp>
      <p:sp>
        <p:nvSpPr>
          <p:cNvPr id="47" name="Text 41"/>
          <p:cNvSpPr txBox="1"/>
          <p:nvPr/>
        </p:nvSpPr>
        <p:spPr>
          <a:xfrm>
            <a:off x="5184648" y="3433572"/>
            <a:ext cx="1810512" cy="143561"/>
          </a:xfrm>
          <a:prstGeom prst="rect">
            <a:avLst/>
          </a:prstGeom>
          <a:noFill/>
          <a:ln/>
        </p:spPr>
        <p:txBody>
          <a:bodyPr wrap="square" lIns="0" tIns="0" rIns="0" bIns="0" rtlCol="0" anchor="ctr"/>
          <a:lstStyle/>
          <a:p>
            <a:pPr algn="l" indent="0" marL="0">
              <a:buNone/>
            </a:pPr>
            <a:r>
              <a:rPr lang="en-US" sz="900" dirty="0">
                <a:solidFill>
                  <a:srgbClr val="374151"/>
                </a:solidFill>
                <a:latin typeface="Inter" pitchFamily="34" charset="0"/>
                <a:ea typeface="Inter" pitchFamily="34" charset="-122"/>
                <a:cs typeface="Inter" pitchFamily="34" charset="-120"/>
              </a:rPr>
              <a:t>业务流程自动化、结构化任务处理</a:t>
            </a:r>
            <a:endParaRPr lang="en-US" sz="900" dirty="0"/>
          </a:p>
        </p:txBody>
      </p:sp>
      <p:sp>
        <p:nvSpPr>
          <p:cNvPr id="48" name="Text 42"/>
          <p:cNvSpPr txBox="1"/>
          <p:nvPr/>
        </p:nvSpPr>
        <p:spPr>
          <a:xfrm>
            <a:off x="5184648" y="3662172"/>
            <a:ext cx="1810512" cy="143561"/>
          </a:xfrm>
          <a:prstGeom prst="rect">
            <a:avLst/>
          </a:prstGeom>
          <a:noFill/>
          <a:ln/>
        </p:spPr>
        <p:txBody>
          <a:bodyPr wrap="square" lIns="0" tIns="0" rIns="0" bIns="0" rtlCol="0" anchor="ctr"/>
          <a:lstStyle/>
          <a:p>
            <a:pPr algn="l" indent="0" marL="0">
              <a:buNone/>
            </a:pPr>
            <a:r>
              <a:rPr lang="en-US" sz="900" dirty="0">
                <a:solidFill>
                  <a:srgbClr val="374151"/>
                </a:solidFill>
                <a:latin typeface="Inter" pitchFamily="34" charset="0"/>
                <a:ea typeface="Inter" pitchFamily="34" charset="-122"/>
                <a:cs typeface="Inter" pitchFamily="34" charset="-120"/>
              </a:rPr>
              <a:t>Zapier AI、Microsoft Flow、n8n</a:t>
            </a:r>
            <a:endParaRPr lang="en-US" sz="900" dirty="0"/>
          </a:p>
        </p:txBody>
      </p:sp>
      <p:sp>
        <p:nvSpPr>
          <p:cNvPr id="49" name="Text 43"/>
          <p:cNvSpPr txBox="1"/>
          <p:nvPr/>
        </p:nvSpPr>
        <p:spPr>
          <a:xfrm>
            <a:off x="5184648" y="3890772"/>
            <a:ext cx="2153412" cy="143561"/>
          </a:xfrm>
          <a:prstGeom prst="rect">
            <a:avLst/>
          </a:prstGeom>
          <a:noFill/>
          <a:ln/>
        </p:spPr>
        <p:txBody>
          <a:bodyPr wrap="square" lIns="0" tIns="0" rIns="0" bIns="0" rtlCol="0" anchor="ctr"/>
          <a:lstStyle/>
          <a:p>
            <a:pPr algn="l" indent="0" marL="0">
              <a:buNone/>
            </a:pPr>
            <a:r>
              <a:rPr lang="en-US" sz="900" dirty="0">
                <a:solidFill>
                  <a:srgbClr val="374151"/>
                </a:solidFill>
                <a:latin typeface="Inter" pitchFamily="34" charset="0"/>
                <a:ea typeface="Inter" pitchFamily="34" charset="-122"/>
                <a:cs typeface="Inter" pitchFamily="34" charset="-120"/>
              </a:rPr>
              <a:t>流程固定，灵活性低，难以处理突发场景</a:t>
            </a:r>
            <a:endParaRPr lang="en-US" sz="900" dirty="0"/>
          </a:p>
        </p:txBody>
      </p:sp>
      <p:sp>
        <p:nvSpPr>
          <p:cNvPr id="50" name="Shape 44"/>
          <p:cNvSpPr/>
          <p:nvPr/>
        </p:nvSpPr>
        <p:spPr>
          <a:xfrm>
            <a:off x="7873898" y="2385670"/>
            <a:ext cx="3258007" cy="1752905"/>
          </a:xfrm>
          <a:prstGeom prst="rect">
            <a:avLst/>
          </a:prstGeom>
          <a:solidFill>
            <a:srgbClr val="EC4899">
              <a:alpha val="5000"/>
            </a:srgbClr>
          </a:solidFill>
          <a:ln/>
        </p:spPr>
      </p:sp>
      <p:sp>
        <p:nvSpPr>
          <p:cNvPr id="51" name="Shape 45"/>
          <p:cNvSpPr/>
          <p:nvPr/>
        </p:nvSpPr>
        <p:spPr>
          <a:xfrm>
            <a:off x="7873898" y="2385670"/>
            <a:ext cx="28346" cy="1752905"/>
          </a:xfrm>
          <a:prstGeom prst="rect">
            <a:avLst/>
          </a:prstGeom>
          <a:solidFill>
            <a:srgbClr val="EC4899"/>
          </a:solidFill>
          <a:ln/>
        </p:spPr>
      </p:sp>
      <p:sp>
        <p:nvSpPr>
          <p:cNvPr id="52" name="Text 46"/>
          <p:cNvSpPr txBox="1"/>
          <p:nvPr/>
        </p:nvSpPr>
        <p:spPr>
          <a:xfrm>
            <a:off x="8016545" y="2490826"/>
            <a:ext cx="767182" cy="162763"/>
          </a:xfrm>
          <a:prstGeom prst="rect">
            <a:avLst/>
          </a:prstGeom>
          <a:noFill/>
          <a:ln/>
        </p:spPr>
        <p:txBody>
          <a:bodyPr wrap="square" lIns="0" tIns="0" rIns="0" bIns="0" rtlCol="0" anchor="ctr"/>
          <a:lstStyle/>
          <a:p>
            <a:pPr algn="l" indent="0" marL="0">
              <a:buNone/>
            </a:pPr>
            <a:r>
              <a:rPr lang="en-US" sz="1000" b="1" dirty="0">
                <a:solidFill>
                  <a:srgbClr val="BE185D"/>
                </a:solidFill>
                <a:latin typeface="Inter" pitchFamily="34" charset="0"/>
                <a:ea typeface="Inter" pitchFamily="34" charset="-122"/>
                <a:cs typeface="Inter" pitchFamily="34" charset="-120"/>
              </a:rPr>
              <a:t>Agentic AI</a:t>
            </a:r>
            <a:endParaRPr lang="en-US" sz="1000" dirty="0"/>
          </a:p>
        </p:txBody>
      </p:sp>
      <p:sp>
        <p:nvSpPr>
          <p:cNvPr id="53" name="Text 47"/>
          <p:cNvSpPr txBox="1"/>
          <p:nvPr/>
        </p:nvSpPr>
        <p:spPr>
          <a:xfrm>
            <a:off x="8016545" y="2747772"/>
            <a:ext cx="667512" cy="143561"/>
          </a:xfrm>
          <a:prstGeom prst="rect">
            <a:avLst/>
          </a:prstGeom>
          <a:noFill/>
          <a:ln/>
        </p:spPr>
        <p:txBody>
          <a:bodyPr wrap="square" lIns="0" tIns="0" rIns="0" bIns="0" rtlCol="0" anchor="ctr"/>
          <a:lstStyle/>
          <a:p>
            <a:pPr algn="l" indent="0" marL="0">
              <a:buNone/>
            </a:pPr>
            <a:r>
              <a:rPr lang="en-US" sz="900" dirty="0">
                <a:solidFill>
                  <a:srgbClr val="374151"/>
                </a:solidFill>
                <a:latin typeface="Inter" pitchFamily="34" charset="0"/>
                <a:ea typeface="Inter" pitchFamily="34" charset="-122"/>
                <a:cs typeface="Inter" pitchFamily="34" charset="-120"/>
              </a:rPr>
              <a:t>核心特征：</a:t>
            </a:r>
            <a:endParaRPr lang="en-US" sz="900" dirty="0"/>
          </a:p>
        </p:txBody>
      </p:sp>
      <p:sp>
        <p:nvSpPr>
          <p:cNvPr id="54" name="Text 48"/>
          <p:cNvSpPr txBox="1"/>
          <p:nvPr/>
        </p:nvSpPr>
        <p:spPr>
          <a:xfrm>
            <a:off x="8016545" y="2976372"/>
            <a:ext cx="781812" cy="143561"/>
          </a:xfrm>
          <a:prstGeom prst="rect">
            <a:avLst/>
          </a:prstGeom>
          <a:noFill/>
          <a:ln/>
        </p:spPr>
        <p:txBody>
          <a:bodyPr wrap="square" lIns="0" tIns="0" rIns="0" bIns="0" rtlCol="0" anchor="ctr"/>
          <a:lstStyle/>
          <a:p>
            <a:pPr algn="l" indent="0" marL="0">
              <a:buNone/>
            </a:pPr>
            <a:r>
              <a:rPr lang="en-US" sz="900" dirty="0">
                <a:solidFill>
                  <a:srgbClr val="374151"/>
                </a:solidFill>
                <a:latin typeface="Inter" pitchFamily="34" charset="0"/>
                <a:ea typeface="Inter" pitchFamily="34" charset="-122"/>
                <a:cs typeface="Inter" pitchFamily="34" charset="-120"/>
              </a:rPr>
              <a:t>自动化程度：</a:t>
            </a:r>
            <a:endParaRPr lang="en-US" sz="900" dirty="0"/>
          </a:p>
        </p:txBody>
      </p:sp>
      <p:sp>
        <p:nvSpPr>
          <p:cNvPr id="55" name="Text 49"/>
          <p:cNvSpPr txBox="1"/>
          <p:nvPr/>
        </p:nvSpPr>
        <p:spPr>
          <a:xfrm>
            <a:off x="8016545" y="3204972"/>
            <a:ext cx="667512" cy="143561"/>
          </a:xfrm>
          <a:prstGeom prst="rect">
            <a:avLst/>
          </a:prstGeom>
          <a:noFill/>
          <a:ln/>
        </p:spPr>
        <p:txBody>
          <a:bodyPr wrap="square" lIns="0" tIns="0" rIns="0" bIns="0" rtlCol="0" anchor="ctr"/>
          <a:lstStyle/>
          <a:p>
            <a:pPr algn="l" indent="0" marL="0">
              <a:buNone/>
            </a:pPr>
            <a:r>
              <a:rPr lang="en-US" sz="900" dirty="0">
                <a:solidFill>
                  <a:srgbClr val="374151"/>
                </a:solidFill>
                <a:latin typeface="Inter" pitchFamily="34" charset="0"/>
                <a:ea typeface="Inter" pitchFamily="34" charset="-122"/>
                <a:cs typeface="Inter" pitchFamily="34" charset="-120"/>
              </a:rPr>
              <a:t>技术架构：</a:t>
            </a:r>
            <a:endParaRPr lang="en-US" sz="900" dirty="0"/>
          </a:p>
        </p:txBody>
      </p:sp>
      <p:sp>
        <p:nvSpPr>
          <p:cNvPr id="56" name="Text 50"/>
          <p:cNvSpPr txBox="1"/>
          <p:nvPr/>
        </p:nvSpPr>
        <p:spPr>
          <a:xfrm>
            <a:off x="8016545" y="3433572"/>
            <a:ext cx="667512" cy="143561"/>
          </a:xfrm>
          <a:prstGeom prst="rect">
            <a:avLst/>
          </a:prstGeom>
          <a:noFill/>
          <a:ln/>
        </p:spPr>
        <p:txBody>
          <a:bodyPr wrap="square" lIns="0" tIns="0" rIns="0" bIns="0" rtlCol="0" anchor="ctr"/>
          <a:lstStyle/>
          <a:p>
            <a:pPr algn="l" indent="0" marL="0">
              <a:buNone/>
            </a:pPr>
            <a:r>
              <a:rPr lang="en-US" sz="900" dirty="0">
                <a:solidFill>
                  <a:srgbClr val="374151"/>
                </a:solidFill>
                <a:latin typeface="Inter" pitchFamily="34" charset="0"/>
                <a:ea typeface="Inter" pitchFamily="34" charset="-122"/>
                <a:cs typeface="Inter" pitchFamily="34" charset="-120"/>
              </a:rPr>
              <a:t>应用场景：</a:t>
            </a:r>
            <a:endParaRPr lang="en-US" sz="900" dirty="0"/>
          </a:p>
        </p:txBody>
      </p:sp>
      <p:sp>
        <p:nvSpPr>
          <p:cNvPr id="57" name="Text 51"/>
          <p:cNvSpPr txBox="1"/>
          <p:nvPr/>
        </p:nvSpPr>
        <p:spPr>
          <a:xfrm>
            <a:off x="8016545" y="3662172"/>
            <a:ext cx="667512" cy="143561"/>
          </a:xfrm>
          <a:prstGeom prst="rect">
            <a:avLst/>
          </a:prstGeom>
          <a:noFill/>
          <a:ln/>
        </p:spPr>
        <p:txBody>
          <a:bodyPr wrap="square" lIns="0" tIns="0" rIns="0" bIns="0" rtlCol="0" anchor="ctr"/>
          <a:lstStyle/>
          <a:p>
            <a:pPr algn="l" indent="0" marL="0">
              <a:buNone/>
            </a:pPr>
            <a:r>
              <a:rPr lang="en-US" sz="900" dirty="0">
                <a:solidFill>
                  <a:srgbClr val="374151"/>
                </a:solidFill>
                <a:latin typeface="Inter" pitchFamily="34" charset="0"/>
                <a:ea typeface="Inter" pitchFamily="34" charset="-122"/>
                <a:cs typeface="Inter" pitchFamily="34" charset="-120"/>
              </a:rPr>
              <a:t>典型产品：</a:t>
            </a:r>
            <a:endParaRPr lang="en-US" sz="900" dirty="0"/>
          </a:p>
        </p:txBody>
      </p:sp>
      <p:sp>
        <p:nvSpPr>
          <p:cNvPr id="58" name="Text 52"/>
          <p:cNvSpPr txBox="1"/>
          <p:nvPr/>
        </p:nvSpPr>
        <p:spPr>
          <a:xfrm>
            <a:off x="8016545" y="3890772"/>
            <a:ext cx="667512" cy="143561"/>
          </a:xfrm>
          <a:prstGeom prst="rect">
            <a:avLst/>
          </a:prstGeom>
          <a:noFill/>
          <a:ln/>
        </p:spPr>
        <p:txBody>
          <a:bodyPr wrap="square" lIns="0" tIns="0" rIns="0" bIns="0" rtlCol="0" anchor="ctr"/>
          <a:lstStyle/>
          <a:p>
            <a:pPr algn="l" indent="0" marL="0">
              <a:buNone/>
            </a:pPr>
            <a:r>
              <a:rPr lang="en-US" sz="900" dirty="0">
                <a:solidFill>
                  <a:srgbClr val="374151"/>
                </a:solidFill>
                <a:latin typeface="Inter" pitchFamily="34" charset="0"/>
                <a:ea typeface="Inter" pitchFamily="34" charset="-122"/>
                <a:cs typeface="Inter" pitchFamily="34" charset="-120"/>
              </a:rPr>
              <a:t>技术优势：</a:t>
            </a:r>
            <a:endParaRPr lang="en-US" sz="900" dirty="0"/>
          </a:p>
        </p:txBody>
      </p:sp>
      <p:sp>
        <p:nvSpPr>
          <p:cNvPr id="59" name="Text 53"/>
          <p:cNvSpPr txBox="1"/>
          <p:nvPr/>
        </p:nvSpPr>
        <p:spPr>
          <a:xfrm>
            <a:off x="8588045" y="2747772"/>
            <a:ext cx="1924812" cy="143561"/>
          </a:xfrm>
          <a:prstGeom prst="rect">
            <a:avLst/>
          </a:prstGeom>
          <a:noFill/>
          <a:ln/>
        </p:spPr>
        <p:txBody>
          <a:bodyPr wrap="square" lIns="0" tIns="0" rIns="0" bIns="0" rtlCol="0" anchor="ctr"/>
          <a:lstStyle/>
          <a:p>
            <a:pPr algn="l" indent="0" marL="0">
              <a:buNone/>
            </a:pPr>
            <a:r>
              <a:rPr lang="en-US" sz="900" dirty="0">
                <a:solidFill>
                  <a:srgbClr val="374151"/>
                </a:solidFill>
                <a:latin typeface="Inter" pitchFamily="34" charset="0"/>
                <a:ea typeface="Inter" pitchFamily="34" charset="-122"/>
                <a:cs typeface="Inter" pitchFamily="34" charset="-120"/>
              </a:rPr>
              <a:t>目标驱动自主行动，环境交互与学习</a:t>
            </a:r>
            <a:endParaRPr lang="en-US" sz="900" dirty="0"/>
          </a:p>
        </p:txBody>
      </p:sp>
      <p:sp>
        <p:nvSpPr>
          <p:cNvPr id="60" name="Text 54"/>
          <p:cNvSpPr txBox="1"/>
          <p:nvPr/>
        </p:nvSpPr>
        <p:spPr>
          <a:xfrm>
            <a:off x="8702345" y="2976372"/>
            <a:ext cx="1600200" cy="143561"/>
          </a:xfrm>
          <a:prstGeom prst="rect">
            <a:avLst/>
          </a:prstGeom>
          <a:noFill/>
          <a:ln/>
        </p:spPr>
        <p:txBody>
          <a:bodyPr wrap="square" lIns="0" tIns="0" rIns="0" bIns="0" rtlCol="0" anchor="ctr"/>
          <a:lstStyle/>
          <a:p>
            <a:pPr algn="l" indent="0" marL="0">
              <a:buNone/>
            </a:pPr>
            <a:r>
              <a:rPr lang="en-US" sz="900" dirty="0">
                <a:solidFill>
                  <a:srgbClr val="374151"/>
                </a:solidFill>
                <a:latin typeface="Inter" pitchFamily="34" charset="0"/>
                <a:ea typeface="Inter" pitchFamily="34" charset="-122"/>
                <a:cs typeface="Inter" pitchFamily="34" charset="-120"/>
              </a:rPr>
              <a:t>高（4.5/5）- 自主规划与决策</a:t>
            </a:r>
            <a:endParaRPr lang="en-US" sz="900" dirty="0"/>
          </a:p>
        </p:txBody>
      </p:sp>
      <p:sp>
        <p:nvSpPr>
          <p:cNvPr id="61" name="Text 55"/>
          <p:cNvSpPr txBox="1"/>
          <p:nvPr/>
        </p:nvSpPr>
        <p:spPr>
          <a:xfrm>
            <a:off x="8588045" y="3204972"/>
            <a:ext cx="1914754" cy="143561"/>
          </a:xfrm>
          <a:prstGeom prst="rect">
            <a:avLst/>
          </a:prstGeom>
          <a:noFill/>
          <a:ln/>
        </p:spPr>
        <p:txBody>
          <a:bodyPr wrap="square" lIns="0" tIns="0" rIns="0" bIns="0" rtlCol="0" anchor="ctr"/>
          <a:lstStyle/>
          <a:p>
            <a:pPr algn="l" indent="0" marL="0">
              <a:buNone/>
            </a:pPr>
            <a:r>
              <a:rPr lang="en-US" sz="900" dirty="0">
                <a:solidFill>
                  <a:srgbClr val="374151"/>
                </a:solidFill>
                <a:latin typeface="Inter" pitchFamily="34" charset="0"/>
                <a:ea typeface="Inter" pitchFamily="34" charset="-122"/>
                <a:cs typeface="Inter" pitchFamily="34" charset="-120"/>
              </a:rPr>
              <a:t>LLM + MCP + 工具使用 + 记忆系统</a:t>
            </a:r>
            <a:endParaRPr lang="en-US" sz="900" dirty="0"/>
          </a:p>
        </p:txBody>
      </p:sp>
      <p:sp>
        <p:nvSpPr>
          <p:cNvPr id="62" name="Text 56"/>
          <p:cNvSpPr txBox="1"/>
          <p:nvPr/>
        </p:nvSpPr>
        <p:spPr>
          <a:xfrm>
            <a:off x="8588045" y="3433572"/>
            <a:ext cx="1924812" cy="143561"/>
          </a:xfrm>
          <a:prstGeom prst="rect">
            <a:avLst/>
          </a:prstGeom>
          <a:noFill/>
          <a:ln/>
        </p:spPr>
        <p:txBody>
          <a:bodyPr wrap="square" lIns="0" tIns="0" rIns="0" bIns="0" rtlCol="0" anchor="ctr"/>
          <a:lstStyle/>
          <a:p>
            <a:pPr algn="l" indent="0" marL="0">
              <a:buNone/>
            </a:pPr>
            <a:r>
              <a:rPr lang="en-US" sz="900" dirty="0">
                <a:solidFill>
                  <a:srgbClr val="374151"/>
                </a:solidFill>
                <a:latin typeface="Inter" pitchFamily="34" charset="0"/>
                <a:ea typeface="Inter" pitchFamily="34" charset="-122"/>
                <a:cs typeface="Inter" pitchFamily="34" charset="-120"/>
              </a:rPr>
              <a:t>复杂任务代理、软件使用、研究助手</a:t>
            </a:r>
            <a:endParaRPr lang="en-US" sz="900" dirty="0"/>
          </a:p>
        </p:txBody>
      </p:sp>
      <p:sp>
        <p:nvSpPr>
          <p:cNvPr id="63" name="Text 57"/>
          <p:cNvSpPr txBox="1"/>
          <p:nvPr/>
        </p:nvSpPr>
        <p:spPr>
          <a:xfrm>
            <a:off x="8588045" y="3662172"/>
            <a:ext cx="2076602" cy="143561"/>
          </a:xfrm>
          <a:prstGeom prst="rect">
            <a:avLst/>
          </a:prstGeom>
          <a:noFill/>
          <a:ln/>
        </p:spPr>
        <p:txBody>
          <a:bodyPr wrap="square" lIns="0" tIns="0" rIns="0" bIns="0" rtlCol="0" anchor="ctr"/>
          <a:lstStyle/>
          <a:p>
            <a:pPr algn="l" indent="0" marL="0">
              <a:buNone/>
            </a:pPr>
            <a:r>
              <a:rPr lang="en-US" sz="900" dirty="0">
                <a:solidFill>
                  <a:srgbClr val="374151"/>
                </a:solidFill>
                <a:latin typeface="Inter" pitchFamily="34" charset="0"/>
                <a:ea typeface="Inter" pitchFamily="34" charset="-122"/>
                <a:cs typeface="Inter" pitchFamily="34" charset="-120"/>
              </a:rPr>
              <a:t>Claude Opus、AutoGPT、CogniFlow</a:t>
            </a:r>
            <a:endParaRPr lang="en-US" sz="900" dirty="0"/>
          </a:p>
        </p:txBody>
      </p:sp>
      <p:sp>
        <p:nvSpPr>
          <p:cNvPr id="64" name="Text 58"/>
          <p:cNvSpPr txBox="1"/>
          <p:nvPr/>
        </p:nvSpPr>
        <p:spPr>
          <a:xfrm>
            <a:off x="8588045" y="3890772"/>
            <a:ext cx="2039112" cy="143561"/>
          </a:xfrm>
          <a:prstGeom prst="rect">
            <a:avLst/>
          </a:prstGeom>
          <a:noFill/>
          <a:ln/>
        </p:spPr>
        <p:txBody>
          <a:bodyPr wrap="square" lIns="0" tIns="0" rIns="0" bIns="0" rtlCol="0" anchor="ctr"/>
          <a:lstStyle/>
          <a:p>
            <a:pPr algn="l" indent="0" marL="0">
              <a:buNone/>
            </a:pPr>
            <a:r>
              <a:rPr lang="en-US" sz="900" dirty="0">
                <a:solidFill>
                  <a:srgbClr val="374151"/>
                </a:solidFill>
                <a:latin typeface="Inter" pitchFamily="34" charset="0"/>
                <a:ea typeface="Inter" pitchFamily="34" charset="-122"/>
                <a:cs typeface="Inter" pitchFamily="34" charset="-120"/>
              </a:rPr>
              <a:t>自主规划、环境交互、持续记忆与学习</a:t>
            </a:r>
            <a:endParaRPr lang="en-US" sz="900" dirty="0"/>
          </a:p>
        </p:txBody>
      </p:sp>
      <p:sp>
        <p:nvSpPr>
          <p:cNvPr id="65" name="Shape 59"/>
          <p:cNvSpPr/>
          <p:nvPr/>
        </p:nvSpPr>
        <p:spPr>
          <a:xfrm>
            <a:off x="1067105" y="4405579"/>
            <a:ext cx="10058400" cy="972007"/>
          </a:xfrm>
          <a:prstGeom prst="roundRect">
            <a:avLst>
              <a:gd name="adj" fmla="val 7378"/>
            </a:avLst>
          </a:prstGeom>
          <a:solidFill>
            <a:srgbClr val="F9FAFB"/>
          </a:solidFill>
          <a:ln w="12700">
            <a:solidFill>
              <a:srgbClr val="E5E7EB"/>
            </a:solidFill>
            <a:prstDash val="solid"/>
          </a:ln>
        </p:spPr>
      </p:sp>
      <p:sp>
        <p:nvSpPr>
          <p:cNvPr id="66" name="Text 60"/>
          <p:cNvSpPr txBox="1"/>
          <p:nvPr/>
        </p:nvSpPr>
        <p:spPr>
          <a:xfrm>
            <a:off x="1190549" y="4529023"/>
            <a:ext cx="1239012" cy="143561"/>
          </a:xfrm>
          <a:prstGeom prst="rect">
            <a:avLst/>
          </a:prstGeom>
          <a:noFill/>
          <a:ln/>
        </p:spPr>
        <p:txBody>
          <a:bodyPr wrap="square" lIns="0" tIns="0" rIns="0" bIns="0" rtlCol="0" anchor="ctr"/>
          <a:lstStyle/>
          <a:p>
            <a:pPr algn="l" indent="0" marL="0">
              <a:buNone/>
            </a:pPr>
            <a:r>
              <a:rPr lang="en-US" sz="900" b="1" dirty="0">
                <a:solidFill>
                  <a:srgbClr val="374151"/>
                </a:solidFill>
                <a:latin typeface="Inter" pitchFamily="34" charset="0"/>
                <a:ea typeface="Inter" pitchFamily="34" charset="-122"/>
                <a:cs typeface="Inter" pitchFamily="34" charset="-120"/>
              </a:rPr>
              <a:t>技术能力与复杂度对比</a:t>
            </a:r>
            <a:endParaRPr lang="en-US" sz="900" dirty="0"/>
          </a:p>
        </p:txBody>
      </p:sp>
      <p:sp>
        <p:nvSpPr>
          <p:cNvPr id="67" name="Text 61"/>
          <p:cNvSpPr txBox="1"/>
          <p:nvPr/>
        </p:nvSpPr>
        <p:spPr>
          <a:xfrm>
            <a:off x="1190549" y="4757623"/>
            <a:ext cx="762610" cy="143561"/>
          </a:xfrm>
          <a:prstGeom prst="rect">
            <a:avLst/>
          </a:prstGeom>
          <a:noFill/>
          <a:ln/>
        </p:spPr>
        <p:txBody>
          <a:bodyPr wrap="square" lIns="0" tIns="0" rIns="0" bIns="0" rtlCol="0" anchor="ctr"/>
          <a:lstStyle/>
          <a:p>
            <a:pPr algn="l" indent="0" marL="0">
              <a:buNone/>
            </a:pPr>
            <a:r>
              <a:rPr lang="en-US" sz="900" dirty="0">
                <a:solidFill>
                  <a:srgbClr val="4F46E5"/>
                </a:solidFill>
                <a:latin typeface="Inter" pitchFamily="34" charset="0"/>
                <a:ea typeface="Inter" pitchFamily="34" charset="-122"/>
                <a:cs typeface="Inter" pitchFamily="34" charset="-120"/>
              </a:rPr>
              <a:t>ChatBot系统</a:t>
            </a:r>
            <a:endParaRPr lang="en-US" sz="900" dirty="0"/>
          </a:p>
        </p:txBody>
      </p:sp>
      <p:sp>
        <p:nvSpPr>
          <p:cNvPr id="68" name="Text 62"/>
          <p:cNvSpPr txBox="1"/>
          <p:nvPr/>
        </p:nvSpPr>
        <p:spPr>
          <a:xfrm>
            <a:off x="1190549" y="4947818"/>
            <a:ext cx="3182112" cy="29535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单一交互回合，处理自然语言输入，无真正长期记忆，易实现但能力边界明显</a:t>
            </a:r>
            <a:endParaRPr lang="en-US" sz="900" dirty="0"/>
          </a:p>
        </p:txBody>
      </p:sp>
      <p:sp>
        <p:nvSpPr>
          <p:cNvPr id="69" name="Text 63"/>
          <p:cNvSpPr txBox="1"/>
          <p:nvPr/>
        </p:nvSpPr>
        <p:spPr>
          <a:xfrm>
            <a:off x="4498848" y="4947818"/>
            <a:ext cx="3182112" cy="29535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预设流程节点执行，需设计编排规则，结合业务逻辑，灵活性受限于规则设计</a:t>
            </a:r>
            <a:endParaRPr lang="en-US" sz="900" dirty="0"/>
          </a:p>
        </p:txBody>
      </p:sp>
      <p:sp>
        <p:nvSpPr>
          <p:cNvPr id="70" name="Text 64"/>
          <p:cNvSpPr txBox="1"/>
          <p:nvPr/>
        </p:nvSpPr>
        <p:spPr>
          <a:xfrm>
            <a:off x="7807147" y="4947818"/>
            <a:ext cx="3219602" cy="29535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目标自主分解与规划，基于OS级调度与控制，需要复杂基础设施支持，系统复杂度大幅提升</a:t>
            </a:r>
            <a:endParaRPr lang="en-US" sz="900" dirty="0"/>
          </a:p>
        </p:txBody>
      </p:sp>
      <p:sp>
        <p:nvSpPr>
          <p:cNvPr id="71" name="Text 65"/>
          <p:cNvSpPr txBox="1"/>
          <p:nvPr/>
        </p:nvSpPr>
        <p:spPr>
          <a:xfrm>
            <a:off x="4498848" y="4757623"/>
            <a:ext cx="667512" cy="143561"/>
          </a:xfrm>
          <a:prstGeom prst="rect">
            <a:avLst/>
          </a:prstGeom>
          <a:noFill/>
          <a:ln/>
        </p:spPr>
        <p:txBody>
          <a:bodyPr wrap="square" lIns="0" tIns="0" rIns="0" bIns="0" rtlCol="0" anchor="ctr"/>
          <a:lstStyle/>
          <a:p>
            <a:pPr algn="l" indent="0" marL="0">
              <a:buNone/>
            </a:pPr>
            <a:r>
              <a:rPr lang="en-US" sz="900" dirty="0">
                <a:solidFill>
                  <a:srgbClr val="7C3AED"/>
                </a:solidFill>
                <a:latin typeface="Inter" pitchFamily="34" charset="0"/>
                <a:ea typeface="Inter" pitchFamily="34" charset="-122"/>
                <a:cs typeface="Inter" pitchFamily="34" charset="-120"/>
              </a:rPr>
              <a:t>工作流系统</a:t>
            </a:r>
            <a:endParaRPr lang="en-US" sz="900" dirty="0"/>
          </a:p>
        </p:txBody>
      </p:sp>
      <p:sp>
        <p:nvSpPr>
          <p:cNvPr id="72" name="Text 66"/>
          <p:cNvSpPr txBox="1"/>
          <p:nvPr/>
        </p:nvSpPr>
        <p:spPr>
          <a:xfrm>
            <a:off x="7807147" y="4757623"/>
            <a:ext cx="667512" cy="143561"/>
          </a:xfrm>
          <a:prstGeom prst="rect">
            <a:avLst/>
          </a:prstGeom>
          <a:noFill/>
          <a:ln/>
        </p:spPr>
        <p:txBody>
          <a:bodyPr wrap="square" lIns="0" tIns="0" rIns="0" bIns="0" rtlCol="0" anchor="ctr"/>
          <a:lstStyle/>
          <a:p>
            <a:pPr algn="l" indent="0" marL="0">
              <a:buNone/>
            </a:pPr>
            <a:r>
              <a:rPr lang="en-US" sz="900" dirty="0">
                <a:solidFill>
                  <a:srgbClr val="DB2777"/>
                </a:solidFill>
                <a:latin typeface="Inter" pitchFamily="34" charset="0"/>
                <a:ea typeface="Inter" pitchFamily="34" charset="-122"/>
                <a:cs typeface="Inter" pitchFamily="34" charset="-120"/>
              </a:rPr>
              <a:t>智能体系统</a:t>
            </a:r>
            <a:endParaRPr lang="en-US" sz="900" dirty="0"/>
          </a:p>
        </p:txBody>
      </p:sp>
      <p:sp>
        <p:nvSpPr>
          <p:cNvPr id="73" name="Shape 67"/>
          <p:cNvSpPr/>
          <p:nvPr/>
        </p:nvSpPr>
        <p:spPr>
          <a:xfrm>
            <a:off x="1067105" y="5529377"/>
            <a:ext cx="10058400" cy="743407"/>
          </a:xfrm>
          <a:prstGeom prst="roundRect">
            <a:avLst>
              <a:gd name="adj" fmla="val 12616"/>
            </a:avLst>
          </a:prstGeom>
          <a:solidFill>
            <a:srgbClr val="EFF6FF"/>
          </a:solidFill>
          <a:ln w="12700">
            <a:solidFill>
              <a:srgbClr val="DBEAFE"/>
            </a:solidFill>
            <a:prstDash val="solid"/>
          </a:ln>
        </p:spPr>
      </p:sp>
      <p:sp>
        <p:nvSpPr>
          <p:cNvPr id="74" name="Text 68"/>
          <p:cNvSpPr txBox="1"/>
          <p:nvPr/>
        </p:nvSpPr>
        <p:spPr>
          <a:xfrm>
            <a:off x="1190549" y="5652821"/>
            <a:ext cx="1124712" cy="143561"/>
          </a:xfrm>
          <a:prstGeom prst="rect">
            <a:avLst/>
          </a:prstGeom>
          <a:noFill/>
          <a:ln/>
        </p:spPr>
        <p:txBody>
          <a:bodyPr wrap="square" lIns="0" tIns="0" rIns="0" bIns="0" rtlCol="0" anchor="ctr"/>
          <a:lstStyle/>
          <a:p>
            <a:pPr algn="l" indent="0" marL="0">
              <a:buNone/>
            </a:pPr>
            <a:r>
              <a:rPr lang="en-US" sz="900" b="1" dirty="0">
                <a:solidFill>
                  <a:srgbClr val="1D4ED8"/>
                </a:solidFill>
                <a:latin typeface="Inter" pitchFamily="34" charset="0"/>
                <a:ea typeface="Inter" pitchFamily="34" charset="-122"/>
                <a:cs typeface="Inter" pitchFamily="34" charset="-120"/>
              </a:rPr>
              <a:t>发展趋势与技术方向</a:t>
            </a:r>
            <a:endParaRPr lang="en-US" sz="900" dirty="0"/>
          </a:p>
        </p:txBody>
      </p:sp>
      <p:sp>
        <p:nvSpPr>
          <p:cNvPr id="75" name="Text 69"/>
          <p:cNvSpPr txBox="1"/>
          <p:nvPr/>
        </p:nvSpPr>
        <p:spPr>
          <a:xfrm>
            <a:off x="1190549" y="5843930"/>
            <a:ext cx="9896551" cy="295351"/>
          </a:xfrm>
          <a:prstGeom prst="rect">
            <a:avLst/>
          </a:prstGeom>
          <a:noFill/>
          <a:ln/>
        </p:spPr>
        <p:txBody>
          <a:bodyPr wrap="square" lIns="0" tIns="0" rIns="0" bIns="0" rtlCol="0" anchor="ctr"/>
          <a:lstStyle/>
          <a:p>
            <a:pPr algn="l" indent="0" marL="0">
              <a:buNone/>
            </a:pPr>
            <a:r>
              <a:rPr lang="en-US" sz="900" dirty="0">
                <a:solidFill>
                  <a:srgbClr val="374151"/>
                </a:solidFill>
                <a:latin typeface="Inter" pitchFamily="34" charset="0"/>
                <a:ea typeface="Inter" pitchFamily="34" charset="-122"/>
                <a:cs typeface="Inter" pitchFamily="34" charset="-120"/>
              </a:rPr>
              <a:t>人工智能系统正从被动响应向主动规划迈进，Agentic AI代表了智能范式升级的关键一步。下一代AI基础设施正围绕着支持智能体自主性、环境交互与记忆管理能力构建，形成全新的技术堆栈与应用范式。关键技术方向包括：Agentic OS、MCP协议、Computer Use与Memory系统。</a:t>
            </a:r>
            <a:endParaRPr lang="en-US" sz="900" dirty="0"/>
          </a:p>
        </p:txBody>
      </p:sp>
      <p:sp>
        <p:nvSpPr>
          <p:cNvPr id="76" name="Shape 70"/>
          <p:cNvSpPr/>
          <p:nvPr/>
        </p:nvSpPr>
        <p:spPr>
          <a:xfrm>
            <a:off x="1429207" y="1714500"/>
            <a:ext cx="57607" cy="57607"/>
          </a:xfrm>
          <a:prstGeom prst="ellipse">
            <a:avLst/>
          </a:prstGeom>
          <a:solidFill>
            <a:srgbClr val="3B82F6"/>
          </a:solidFill>
          <a:ln/>
        </p:spPr>
      </p:sp>
      <p:sp>
        <p:nvSpPr>
          <p:cNvPr id="77" name="Shape 71"/>
          <p:cNvSpPr/>
          <p:nvPr/>
        </p:nvSpPr>
        <p:spPr>
          <a:xfrm>
            <a:off x="1904695" y="2095805"/>
            <a:ext cx="57607" cy="57607"/>
          </a:xfrm>
          <a:prstGeom prst="ellipse">
            <a:avLst/>
          </a:prstGeom>
          <a:solidFill>
            <a:srgbClr val="3B82F6"/>
          </a:solidFill>
          <a:ln/>
        </p:spPr>
      </p:sp>
      <p:sp>
        <p:nvSpPr>
          <p:cNvPr id="78" name="Shape 72"/>
          <p:cNvSpPr/>
          <p:nvPr/>
        </p:nvSpPr>
        <p:spPr>
          <a:xfrm>
            <a:off x="1333195" y="2476195"/>
            <a:ext cx="57607" cy="57607"/>
          </a:xfrm>
          <a:prstGeom prst="ellipse">
            <a:avLst/>
          </a:prstGeom>
          <a:solidFill>
            <a:srgbClr val="3B82F6"/>
          </a:solidFill>
          <a:ln/>
        </p:spPr>
      </p:sp>
      <p:sp>
        <p:nvSpPr>
          <p:cNvPr id="79" name="Shape 73"/>
          <p:cNvSpPr/>
          <p:nvPr/>
        </p:nvSpPr>
        <p:spPr>
          <a:xfrm>
            <a:off x="1444752" y="1861718"/>
            <a:ext cx="476402" cy="9144"/>
          </a:xfrm>
          <a:prstGeom prst="rect">
            <a:avLst/>
          </a:prstGeom>
          <a:solidFill>
            <a:srgbClr val="3B82F6">
              <a:alpha val="20000"/>
            </a:srgbClr>
          </a:solidFill>
          <a:ln/>
        </p:spPr>
      </p:sp>
      <p:sp>
        <p:nvSpPr>
          <p:cNvPr id="80" name="Shape 74"/>
          <p:cNvSpPr/>
          <p:nvPr/>
        </p:nvSpPr>
        <p:spPr>
          <a:xfrm>
            <a:off x="1837944" y="1940357"/>
            <a:ext cx="571500" cy="9144"/>
          </a:xfrm>
          <a:prstGeom prst="rect">
            <a:avLst/>
          </a:prstGeom>
          <a:solidFill>
            <a:srgbClr val="3B82F6">
              <a:alpha val="20000"/>
            </a:srgbClr>
          </a:solidFill>
          <a:ln/>
        </p:spPr>
      </p:sp>
      <p:sp>
        <p:nvSpPr>
          <p:cNvPr id="81" name="Text 75"/>
          <p:cNvSpPr txBox="1"/>
          <p:nvPr/>
        </p:nvSpPr>
        <p:spPr>
          <a:xfrm>
            <a:off x="1067105" y="466344"/>
            <a:ext cx="6734556" cy="277063"/>
          </a:xfrm>
          <a:prstGeom prst="rect">
            <a:avLst/>
          </a:prstGeom>
          <a:noFill/>
          <a:ln/>
        </p:spPr>
        <p:txBody>
          <a:bodyPr wrap="square" lIns="0" tIns="0" rIns="0" bIns="0" rtlCol="0" anchor="ctr"/>
          <a:lstStyle/>
          <a:p>
            <a:pPr algn="l" indent="0" marL="0">
              <a:buNone/>
            </a:pPr>
            <a:r>
              <a:rPr lang="en-US" sz="1800" b="1" dirty="0">
                <a:solidFill>
                  <a:srgbClr val="1E40AF"/>
                </a:solidFill>
                <a:latin typeface="Inter" pitchFamily="34" charset="0"/>
                <a:ea typeface="Inter" pitchFamily="34" charset="-122"/>
                <a:cs typeface="Inter" pitchFamily="34" charset="-120"/>
              </a:rPr>
              <a:t>智能演进路径：LLM ChatBot → LLM+Workflow → Agentic AI</a:t>
            </a:r>
            <a:endParaRPr lang="en-US" sz="1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2191695" cy="6858000"/>
          </a:xfrm>
          <a:prstGeom prst="rect">
            <a:avLst/>
          </a:prstGeom>
          <a:solidFill>
            <a:srgbClr val="F9FAFB"/>
          </a:solidFill>
          <a:ln/>
        </p:spPr>
      </p:sp>
      <p:pic>
        <p:nvPicPr>
          <p:cNvPr id="3" name="Image 0" descr="preencoded.png">    </p:cNvPr>
          <p:cNvPicPr>
            <a:picLocks noChangeAspect="1"/>
          </p:cNvPicPr>
          <p:nvPr/>
        </p:nvPicPr>
        <p:blipFill>
          <a:blip r:embed="rId1">
            <a:alphaModFix amt="3000"/>
          </a:blip>
          <a:srcRect l="0" r="0" t="0" b="0"/>
          <a:stretch/>
        </p:blipFill>
        <p:spPr>
          <a:xfrm>
            <a:off x="9810598" y="-476402"/>
            <a:ext cx="2857500" cy="2857500"/>
          </a:xfrm>
          <a:prstGeom prst="rect">
            <a:avLst/>
          </a:prstGeom>
        </p:spPr>
      </p:pic>
      <p:pic>
        <p:nvPicPr>
          <p:cNvPr id="4" name="Image 1" descr="preencoded.png">    </p:cNvPr>
          <p:cNvPicPr>
            <a:picLocks noChangeAspect="1"/>
          </p:cNvPicPr>
          <p:nvPr/>
        </p:nvPicPr>
        <p:blipFill>
          <a:blip r:embed="rId2">
            <a:alphaModFix amt="3000"/>
          </a:blip>
          <a:srcRect l="-60" r="-60" t="0" b="0"/>
          <a:stretch/>
        </p:blipFill>
        <p:spPr>
          <a:xfrm>
            <a:off x="-761695" y="4286707"/>
            <a:ext cx="4172407" cy="3333902"/>
          </a:xfrm>
          <a:prstGeom prst="rect">
            <a:avLst/>
          </a:prstGeom>
        </p:spPr>
      </p:pic>
      <p:sp>
        <p:nvSpPr>
          <p:cNvPr id="5" name="Text 1"/>
          <p:cNvSpPr txBox="1"/>
          <p:nvPr/>
        </p:nvSpPr>
        <p:spPr>
          <a:xfrm>
            <a:off x="1067105" y="466344"/>
            <a:ext cx="2934310" cy="277063"/>
          </a:xfrm>
          <a:prstGeom prst="rect">
            <a:avLst/>
          </a:prstGeom>
          <a:noFill/>
          <a:ln/>
        </p:spPr>
        <p:txBody>
          <a:bodyPr wrap="square" lIns="0" tIns="0" rIns="0" bIns="0" rtlCol="0" anchor="ctr"/>
          <a:lstStyle/>
          <a:p>
            <a:pPr algn="l" indent="0" marL="0">
              <a:buNone/>
            </a:pPr>
            <a:r>
              <a:rPr lang="en-US" sz="1800" b="1" dirty="0">
                <a:solidFill>
                  <a:srgbClr val="1E40AF"/>
                </a:solidFill>
                <a:latin typeface="Inter" pitchFamily="34" charset="0"/>
                <a:ea typeface="Inter" pitchFamily="34" charset="-122"/>
                <a:cs typeface="Inter" pitchFamily="34" charset="-120"/>
              </a:rPr>
              <a:t>Agentic AI：复合智能理论</a:t>
            </a:r>
            <a:endParaRPr lang="en-US" sz="1800" dirty="0"/>
          </a:p>
        </p:txBody>
      </p:sp>
      <p:sp>
        <p:nvSpPr>
          <p:cNvPr id="6" name="Shape 2"/>
          <p:cNvSpPr/>
          <p:nvPr/>
        </p:nvSpPr>
        <p:spPr>
          <a:xfrm>
            <a:off x="1067105" y="875995"/>
            <a:ext cx="571500" cy="28346"/>
          </a:xfrm>
          <a:prstGeom prst="rect">
            <a:avLst/>
          </a:prstGeom>
          <a:solidFill>
            <a:srgbClr val="2563EB"/>
          </a:solidFill>
          <a:ln/>
        </p:spPr>
      </p:sp>
      <p:sp>
        <p:nvSpPr>
          <p:cNvPr id="7" name="Text 3"/>
          <p:cNvSpPr txBox="1"/>
          <p:nvPr/>
        </p:nvSpPr>
        <p:spPr>
          <a:xfrm>
            <a:off x="1067105" y="1028700"/>
            <a:ext cx="2100377"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从线性智能到复合智能的范式转换</a:t>
            </a:r>
            <a:endParaRPr lang="en-US" sz="1000" dirty="0"/>
          </a:p>
        </p:txBody>
      </p:sp>
      <p:sp>
        <p:nvSpPr>
          <p:cNvPr id="8" name="Shape 4"/>
          <p:cNvSpPr/>
          <p:nvPr/>
        </p:nvSpPr>
        <p:spPr>
          <a:xfrm>
            <a:off x="1067105" y="1362456"/>
            <a:ext cx="10058400" cy="1162202"/>
          </a:xfrm>
          <a:prstGeom prst="roundRect">
            <a:avLst>
              <a:gd name="adj" fmla="val 5159"/>
            </a:avLst>
          </a:prstGeom>
          <a:solidFill>
            <a:srgbClr val="2563EB">
              <a:alpha val="5000"/>
            </a:srgbClr>
          </a:solidFill>
          <a:ln w="12700">
            <a:solidFill>
              <a:srgbClr val="2563EB">
                <a:alpha val="20000"/>
              </a:srgbClr>
            </a:solidFill>
            <a:prstDash val="solid"/>
          </a:ln>
        </p:spPr>
      </p:sp>
      <p:sp>
        <p:nvSpPr>
          <p:cNvPr id="9" name="Shape 5"/>
          <p:cNvSpPr/>
          <p:nvPr/>
        </p:nvSpPr>
        <p:spPr>
          <a:xfrm>
            <a:off x="1067105" y="3209544"/>
            <a:ext cx="10058400" cy="1162202"/>
          </a:xfrm>
          <a:prstGeom prst="roundRect">
            <a:avLst>
              <a:gd name="adj" fmla="val 5159"/>
            </a:avLst>
          </a:prstGeom>
          <a:solidFill>
            <a:srgbClr val="2563EB">
              <a:alpha val="5000"/>
            </a:srgbClr>
          </a:solidFill>
          <a:ln w="12700">
            <a:solidFill>
              <a:srgbClr val="2563EB">
                <a:alpha val="20000"/>
              </a:srgbClr>
            </a:solidFill>
            <a:prstDash val="solid"/>
          </a:ln>
        </p:spPr>
      </p:sp>
      <p:sp>
        <p:nvSpPr>
          <p:cNvPr id="10" name="Text 6"/>
          <p:cNvSpPr txBox="1"/>
          <p:nvPr/>
        </p:nvSpPr>
        <p:spPr>
          <a:xfrm>
            <a:off x="1190549" y="1505102"/>
            <a:ext cx="2848356" cy="191110"/>
          </a:xfrm>
          <a:prstGeom prst="rect">
            <a:avLst/>
          </a:prstGeom>
          <a:noFill/>
          <a:ln/>
        </p:spPr>
        <p:txBody>
          <a:bodyPr wrap="square" lIns="0" tIns="0" rIns="0" bIns="0" rtlCol="0" anchor="ctr"/>
          <a:lstStyle/>
          <a:p>
            <a:pPr algn="l" indent="0" marL="0">
              <a:buNone/>
            </a:pPr>
            <a:r>
              <a:rPr lang="en-US" sz="1200" b="1" dirty="0">
                <a:solidFill>
                  <a:srgbClr val="1E40AF"/>
                </a:solidFill>
                <a:latin typeface="Inter" pitchFamily="34" charset="0"/>
                <a:ea typeface="Inter" pitchFamily="34" charset="-122"/>
                <a:cs typeface="Inter" pitchFamily="34" charset="-120"/>
              </a:rPr>
              <a:t>LLM Intelligence - 传统大语言模型智能</a:t>
            </a:r>
            <a:endParaRPr lang="en-US" sz="1200" dirty="0"/>
          </a:p>
        </p:txBody>
      </p:sp>
      <p:sp>
        <p:nvSpPr>
          <p:cNvPr id="11" name="Text 7"/>
          <p:cNvSpPr txBox="1"/>
          <p:nvPr/>
        </p:nvSpPr>
        <p:spPr>
          <a:xfrm>
            <a:off x="1190549" y="3353105"/>
            <a:ext cx="2648102" cy="191110"/>
          </a:xfrm>
          <a:prstGeom prst="rect">
            <a:avLst/>
          </a:prstGeom>
          <a:noFill/>
          <a:ln/>
        </p:spPr>
        <p:txBody>
          <a:bodyPr wrap="square" lIns="0" tIns="0" rIns="0" bIns="0" rtlCol="0" anchor="ctr"/>
          <a:lstStyle/>
          <a:p>
            <a:pPr algn="l" indent="0" marL="0">
              <a:buNone/>
            </a:pPr>
            <a:r>
              <a:rPr lang="en-US" sz="1200" b="1" dirty="0">
                <a:solidFill>
                  <a:srgbClr val="1E40AF"/>
                </a:solidFill>
                <a:latin typeface="Inter" pitchFamily="34" charset="0"/>
                <a:ea typeface="Inter" pitchFamily="34" charset="-122"/>
                <a:cs typeface="Inter" pitchFamily="34" charset="-120"/>
              </a:rPr>
              <a:t>Agentic Intelligence - 复合智能系统</a:t>
            </a:r>
            <a:endParaRPr lang="en-US" sz="1200" dirty="0"/>
          </a:p>
        </p:txBody>
      </p:sp>
      <p:sp>
        <p:nvSpPr>
          <p:cNvPr id="12" name="Text 8"/>
          <p:cNvSpPr txBox="1"/>
          <p:nvPr/>
        </p:nvSpPr>
        <p:spPr>
          <a:xfrm>
            <a:off x="4603090" y="1857146"/>
            <a:ext cx="1100938" cy="247802"/>
          </a:xfrm>
          <a:prstGeom prst="rect">
            <a:avLst/>
          </a:prstGeom>
          <a:noFill/>
          <a:ln/>
        </p:spPr>
        <p:txBody>
          <a:bodyPr wrap="square" lIns="0" tIns="0" rIns="0" bIns="0" rtlCol="0" anchor="ctr"/>
          <a:lstStyle/>
          <a:p>
            <a:pPr algn="ctr" indent="0" marL="0">
              <a:buNone/>
            </a:pPr>
            <a:r>
              <a:rPr lang="en-US" sz="1600" b="1" dirty="0">
                <a:solidFill>
                  <a:srgbClr val="111827"/>
                </a:solidFill>
                <a:latin typeface="Inter" pitchFamily="34" charset="0"/>
                <a:ea typeface="Inter" pitchFamily="34" charset="-122"/>
                <a:cs typeface="Inter" pitchFamily="34" charset="-120"/>
              </a:rPr>
              <a:t>Compute</a:t>
            </a:r>
            <a:endParaRPr lang="en-US" sz="1600" dirty="0"/>
          </a:p>
        </p:txBody>
      </p:sp>
      <p:sp>
        <p:nvSpPr>
          <p:cNvPr id="13" name="Text 9"/>
          <p:cNvSpPr txBox="1"/>
          <p:nvPr/>
        </p:nvSpPr>
        <p:spPr>
          <a:xfrm>
            <a:off x="5739689" y="1857146"/>
            <a:ext cx="633679" cy="247802"/>
          </a:xfrm>
          <a:prstGeom prst="rect">
            <a:avLst/>
          </a:prstGeom>
          <a:noFill/>
          <a:ln/>
        </p:spPr>
        <p:txBody>
          <a:bodyPr wrap="square" lIns="0" tIns="0" rIns="0" bIns="0" rtlCol="0" anchor="ctr"/>
          <a:lstStyle/>
          <a:p>
            <a:pPr algn="ctr" indent="0" marL="0">
              <a:buNone/>
            </a:pPr>
            <a:r>
              <a:rPr lang="en-US" sz="1600" b="1" dirty="0">
                <a:solidFill>
                  <a:srgbClr val="111827"/>
                </a:solidFill>
                <a:latin typeface="Inter" pitchFamily="34" charset="0"/>
                <a:ea typeface="Inter" pitchFamily="34" charset="-122"/>
                <a:cs typeface="Inter" pitchFamily="34" charset="-120"/>
              </a:rPr>
              <a:t>Data</a:t>
            </a:r>
            <a:endParaRPr lang="en-US" sz="1600" dirty="0"/>
          </a:p>
        </p:txBody>
      </p:sp>
      <p:sp>
        <p:nvSpPr>
          <p:cNvPr id="14" name="Text 10"/>
          <p:cNvSpPr txBox="1"/>
          <p:nvPr/>
        </p:nvSpPr>
        <p:spPr>
          <a:xfrm>
            <a:off x="6411773" y="1857146"/>
            <a:ext cx="1338682" cy="247802"/>
          </a:xfrm>
          <a:prstGeom prst="rect">
            <a:avLst/>
          </a:prstGeom>
          <a:noFill/>
          <a:ln/>
        </p:spPr>
        <p:txBody>
          <a:bodyPr wrap="square" lIns="0" tIns="0" rIns="0" bIns="0" rtlCol="0" anchor="ctr"/>
          <a:lstStyle/>
          <a:p>
            <a:pPr algn="ctr" indent="0" marL="0">
              <a:buNone/>
            </a:pPr>
            <a:r>
              <a:rPr lang="en-US" sz="1600" b="1" dirty="0">
                <a:solidFill>
                  <a:srgbClr val="111827"/>
                </a:solidFill>
                <a:latin typeface="Inter" pitchFamily="34" charset="0"/>
                <a:ea typeface="Inter" pitchFamily="34" charset="-122"/>
                <a:cs typeface="Inter" pitchFamily="34" charset="-120"/>
              </a:rPr>
              <a:t>Parameters</a:t>
            </a:r>
            <a:endParaRPr lang="en-US" sz="1600" dirty="0"/>
          </a:p>
        </p:txBody>
      </p:sp>
      <p:sp>
        <p:nvSpPr>
          <p:cNvPr id="15" name="Text 11"/>
          <p:cNvSpPr txBox="1"/>
          <p:nvPr/>
        </p:nvSpPr>
        <p:spPr>
          <a:xfrm>
            <a:off x="3959352" y="3705149"/>
            <a:ext cx="881482" cy="247802"/>
          </a:xfrm>
          <a:prstGeom prst="rect">
            <a:avLst/>
          </a:prstGeom>
          <a:noFill/>
          <a:ln/>
        </p:spPr>
        <p:txBody>
          <a:bodyPr wrap="square" lIns="0" tIns="0" rIns="0" bIns="0" rtlCol="0" anchor="ctr"/>
          <a:lstStyle/>
          <a:p>
            <a:pPr algn="ctr" indent="0" marL="0">
              <a:buNone/>
            </a:pPr>
            <a:r>
              <a:rPr lang="en-US" sz="1600" b="1" dirty="0">
                <a:solidFill>
                  <a:srgbClr val="111827"/>
                </a:solidFill>
                <a:latin typeface="Inter" pitchFamily="34" charset="0"/>
                <a:ea typeface="Inter" pitchFamily="34" charset="-122"/>
                <a:cs typeface="Inter" pitchFamily="34" charset="-120"/>
              </a:rPr>
              <a:t>( |LLM|</a:t>
            </a:r>
            <a:endParaRPr lang="en-US" sz="1600" dirty="0"/>
          </a:p>
        </p:txBody>
      </p:sp>
      <p:sp>
        <p:nvSpPr>
          <p:cNvPr id="16" name="Text 12"/>
          <p:cNvSpPr txBox="1"/>
          <p:nvPr/>
        </p:nvSpPr>
        <p:spPr>
          <a:xfrm>
            <a:off x="4875581" y="3705149"/>
            <a:ext cx="872338" cy="247802"/>
          </a:xfrm>
          <a:prstGeom prst="rect">
            <a:avLst/>
          </a:prstGeom>
          <a:noFill/>
          <a:ln/>
        </p:spPr>
        <p:txBody>
          <a:bodyPr wrap="square" lIns="0" tIns="0" rIns="0" bIns="0" rtlCol="0" anchor="ctr"/>
          <a:lstStyle/>
          <a:p>
            <a:pPr algn="ctr" indent="0" marL="0">
              <a:buNone/>
            </a:pPr>
            <a:r>
              <a:rPr lang="en-US" sz="1600" b="1" dirty="0">
                <a:solidFill>
                  <a:srgbClr val="111827"/>
                </a:solidFill>
                <a:latin typeface="Inter" pitchFamily="34" charset="0"/>
                <a:ea typeface="Inter" pitchFamily="34" charset="-122"/>
                <a:cs typeface="Inter" pitchFamily="34" charset="-120"/>
              </a:rPr>
              <a:t>|Tools|</a:t>
            </a:r>
            <a:endParaRPr lang="en-US" sz="1600" dirty="0"/>
          </a:p>
        </p:txBody>
      </p:sp>
      <p:sp>
        <p:nvSpPr>
          <p:cNvPr id="17" name="Text 13"/>
          <p:cNvSpPr txBox="1"/>
          <p:nvPr/>
        </p:nvSpPr>
        <p:spPr>
          <a:xfrm>
            <a:off x="5785409" y="3705149"/>
            <a:ext cx="786384" cy="247802"/>
          </a:xfrm>
          <a:prstGeom prst="rect">
            <a:avLst/>
          </a:prstGeom>
          <a:noFill/>
          <a:ln/>
        </p:spPr>
        <p:txBody>
          <a:bodyPr wrap="square" lIns="0" tIns="0" rIns="0" bIns="0" rtlCol="0" anchor="ctr"/>
          <a:lstStyle/>
          <a:p>
            <a:pPr algn="ctr" indent="0" marL="0">
              <a:buNone/>
            </a:pPr>
            <a:r>
              <a:rPr lang="en-US" sz="1600" b="1" dirty="0">
                <a:solidFill>
                  <a:srgbClr val="111827"/>
                </a:solidFill>
                <a:latin typeface="Inter" pitchFamily="34" charset="0"/>
                <a:ea typeface="Inter" pitchFamily="34" charset="-122"/>
                <a:cs typeface="Inter" pitchFamily="34" charset="-120"/>
              </a:rPr>
              <a:t>|Data|</a:t>
            </a:r>
            <a:endParaRPr lang="en-US" sz="1600" dirty="0"/>
          </a:p>
        </p:txBody>
      </p:sp>
      <p:sp>
        <p:nvSpPr>
          <p:cNvPr id="18" name="Text 14"/>
          <p:cNvSpPr txBox="1"/>
          <p:nvPr/>
        </p:nvSpPr>
        <p:spPr>
          <a:xfrm>
            <a:off x="6612941" y="3705149"/>
            <a:ext cx="1291133" cy="247802"/>
          </a:xfrm>
          <a:prstGeom prst="rect">
            <a:avLst/>
          </a:prstGeom>
          <a:noFill/>
          <a:ln/>
        </p:spPr>
        <p:txBody>
          <a:bodyPr wrap="square" lIns="0" tIns="0" rIns="0" bIns="0" rtlCol="0" anchor="ctr"/>
          <a:lstStyle/>
          <a:p>
            <a:pPr algn="ctr" indent="0" marL="0">
              <a:buNone/>
            </a:pPr>
            <a:r>
              <a:rPr lang="en-US" sz="1600" b="1" dirty="0">
                <a:solidFill>
                  <a:srgbClr val="111827"/>
                </a:solidFill>
                <a:latin typeface="Inter" pitchFamily="34" charset="0"/>
                <a:ea typeface="Inter" pitchFamily="34" charset="-122"/>
                <a:cs typeface="Inter" pitchFamily="34" charset="-120"/>
              </a:rPr>
              <a:t>|Persona| )</a:t>
            </a:r>
            <a:endParaRPr lang="en-US" sz="1600" dirty="0"/>
          </a:p>
        </p:txBody>
      </p:sp>
      <p:sp>
        <p:nvSpPr>
          <p:cNvPr id="19" name="Text 15"/>
          <p:cNvSpPr txBox="1"/>
          <p:nvPr/>
        </p:nvSpPr>
        <p:spPr>
          <a:xfrm>
            <a:off x="7809890" y="3705149"/>
            <a:ext cx="510235" cy="247802"/>
          </a:xfrm>
          <a:prstGeom prst="rect">
            <a:avLst/>
          </a:prstGeom>
          <a:noFill/>
          <a:ln/>
        </p:spPr>
        <p:txBody>
          <a:bodyPr wrap="square" lIns="0" tIns="0" rIns="0" bIns="0" rtlCol="0" anchor="ctr"/>
          <a:lstStyle/>
          <a:p>
            <a:pPr algn="ctr" indent="0" marL="0">
              <a:buNone/>
            </a:pPr>
            <a:r>
              <a:rPr lang="en-US" sz="1600" b="1" dirty="0">
                <a:solidFill>
                  <a:srgbClr val="111827"/>
                </a:solidFill>
                <a:latin typeface="Inter" pitchFamily="34" charset="0"/>
                <a:ea typeface="Inter" pitchFamily="34" charset="-122"/>
                <a:cs typeface="Inter" pitchFamily="34" charset="-120"/>
              </a:rPr>
              <a:t>= N</a:t>
            </a:r>
            <a:endParaRPr lang="en-US" sz="1600" dirty="0"/>
          </a:p>
        </p:txBody>
      </p:sp>
      <p:sp>
        <p:nvSpPr>
          <p:cNvPr id="20" name="Text 16"/>
          <p:cNvSpPr txBox="1"/>
          <p:nvPr/>
        </p:nvSpPr>
        <p:spPr>
          <a:xfrm>
            <a:off x="5568696" y="1857146"/>
            <a:ext cx="300838" cy="247802"/>
          </a:xfrm>
          <a:prstGeom prst="rect">
            <a:avLst/>
          </a:prstGeom>
          <a:noFill/>
          <a:ln/>
        </p:spPr>
        <p:txBody>
          <a:bodyPr wrap="square" lIns="0" tIns="0" rIns="0" bIns="0" rtlCol="0" anchor="ctr"/>
          <a:lstStyle/>
          <a:p>
            <a:pPr algn="ctr" indent="0" marL="0">
              <a:buNone/>
            </a:pPr>
            <a:r>
              <a:rPr lang="en-US" sz="1600" b="1" dirty="0">
                <a:solidFill>
                  <a:srgbClr val="3B82F6"/>
                </a:solidFill>
                <a:latin typeface="Inter" pitchFamily="34" charset="0"/>
                <a:ea typeface="Inter" pitchFamily="34" charset="-122"/>
                <a:cs typeface="Inter" pitchFamily="34" charset="-120"/>
              </a:rPr>
              <a:t>×</a:t>
            </a:r>
            <a:endParaRPr lang="en-US" sz="1600" dirty="0"/>
          </a:p>
        </p:txBody>
      </p:sp>
      <p:sp>
        <p:nvSpPr>
          <p:cNvPr id="21" name="Text 17"/>
          <p:cNvSpPr txBox="1"/>
          <p:nvPr/>
        </p:nvSpPr>
        <p:spPr>
          <a:xfrm>
            <a:off x="6240780" y="1857146"/>
            <a:ext cx="300838" cy="247802"/>
          </a:xfrm>
          <a:prstGeom prst="rect">
            <a:avLst/>
          </a:prstGeom>
          <a:noFill/>
          <a:ln/>
        </p:spPr>
        <p:txBody>
          <a:bodyPr wrap="square" lIns="0" tIns="0" rIns="0" bIns="0" rtlCol="0" anchor="ctr"/>
          <a:lstStyle/>
          <a:p>
            <a:pPr algn="ctr" indent="0" marL="0">
              <a:buNone/>
            </a:pPr>
            <a:r>
              <a:rPr lang="en-US" sz="1600" b="1" dirty="0">
                <a:solidFill>
                  <a:srgbClr val="3B82F6"/>
                </a:solidFill>
                <a:latin typeface="Inter" pitchFamily="34" charset="0"/>
                <a:ea typeface="Inter" pitchFamily="34" charset="-122"/>
                <a:cs typeface="Inter" pitchFamily="34" charset="-120"/>
              </a:rPr>
              <a:t>×</a:t>
            </a:r>
            <a:endParaRPr lang="en-US" sz="1600" dirty="0"/>
          </a:p>
        </p:txBody>
      </p:sp>
      <p:sp>
        <p:nvSpPr>
          <p:cNvPr id="22" name="Text 18"/>
          <p:cNvSpPr txBox="1"/>
          <p:nvPr/>
        </p:nvSpPr>
        <p:spPr>
          <a:xfrm>
            <a:off x="5093208" y="2219249"/>
            <a:ext cx="2110435" cy="162763"/>
          </a:xfrm>
          <a:prstGeom prst="rect">
            <a:avLst/>
          </a:prstGeom>
          <a:noFill/>
          <a:ln/>
        </p:spPr>
        <p:txBody>
          <a:bodyPr wrap="square" lIns="0" tIns="0" rIns="0" bIns="0" rtlCol="0" anchor="ctr"/>
          <a:lstStyle/>
          <a:p>
            <a:pPr algn="ctr" indent="0" marL="0">
              <a:buNone/>
            </a:pPr>
            <a:r>
              <a:rPr lang="en-US" sz="1000" i="1" dirty="0">
                <a:solidFill>
                  <a:srgbClr val="4B5563"/>
                </a:solidFill>
                <a:latin typeface="Inter" pitchFamily="34" charset="0"/>
                <a:ea typeface="Inter" pitchFamily="34" charset="-122"/>
                <a:cs typeface="Inter" pitchFamily="34" charset="-120"/>
              </a:rPr>
              <a:t>传统LLM智能：线性组合增长模式</a:t>
            </a:r>
            <a:endParaRPr lang="en-US" sz="1000" dirty="0"/>
          </a:p>
        </p:txBody>
      </p:sp>
      <p:pic>
        <p:nvPicPr>
          <p:cNvPr id="23" name="Image 2" descr="preencoded.png">    </p:cNvPr>
          <p:cNvPicPr>
            <a:picLocks noChangeAspect="1"/>
          </p:cNvPicPr>
          <p:nvPr/>
        </p:nvPicPr>
        <p:blipFill>
          <a:blip r:embed="rId3"/>
          <a:srcRect l="0" r="0" t="0" b="0"/>
          <a:stretch/>
        </p:blipFill>
        <p:spPr>
          <a:xfrm>
            <a:off x="6024067" y="2676449"/>
            <a:ext cx="142646" cy="190195"/>
          </a:xfrm>
          <a:prstGeom prst="rect">
            <a:avLst/>
          </a:prstGeom>
        </p:spPr>
      </p:pic>
      <p:sp>
        <p:nvSpPr>
          <p:cNvPr id="24" name="Text 19"/>
          <p:cNvSpPr txBox="1"/>
          <p:nvPr/>
        </p:nvSpPr>
        <p:spPr>
          <a:xfrm>
            <a:off x="4704588" y="3705149"/>
            <a:ext cx="300838" cy="247802"/>
          </a:xfrm>
          <a:prstGeom prst="rect">
            <a:avLst/>
          </a:prstGeom>
          <a:noFill/>
          <a:ln/>
        </p:spPr>
        <p:txBody>
          <a:bodyPr wrap="square" lIns="0" tIns="0" rIns="0" bIns="0" rtlCol="0" anchor="ctr"/>
          <a:lstStyle/>
          <a:p>
            <a:pPr algn="ctr" indent="0" marL="0">
              <a:buNone/>
            </a:pPr>
            <a:r>
              <a:rPr lang="en-US" sz="1600" b="1" dirty="0">
                <a:solidFill>
                  <a:srgbClr val="3B82F6"/>
                </a:solidFill>
                <a:latin typeface="Inter" pitchFamily="34" charset="0"/>
                <a:ea typeface="Inter" pitchFamily="34" charset="-122"/>
                <a:cs typeface="Inter" pitchFamily="34" charset="-120"/>
              </a:rPr>
              <a:t>+</a:t>
            </a:r>
            <a:endParaRPr lang="en-US" sz="1600" dirty="0"/>
          </a:p>
        </p:txBody>
      </p:sp>
      <p:sp>
        <p:nvSpPr>
          <p:cNvPr id="25" name="Text 20"/>
          <p:cNvSpPr txBox="1"/>
          <p:nvPr/>
        </p:nvSpPr>
        <p:spPr>
          <a:xfrm>
            <a:off x="5614416" y="3705149"/>
            <a:ext cx="300838" cy="247802"/>
          </a:xfrm>
          <a:prstGeom prst="rect">
            <a:avLst/>
          </a:prstGeom>
          <a:noFill/>
          <a:ln/>
        </p:spPr>
        <p:txBody>
          <a:bodyPr wrap="square" lIns="0" tIns="0" rIns="0" bIns="0" rtlCol="0" anchor="ctr"/>
          <a:lstStyle/>
          <a:p>
            <a:pPr algn="ctr" indent="0" marL="0">
              <a:buNone/>
            </a:pPr>
            <a:r>
              <a:rPr lang="en-US" sz="1600" b="1" dirty="0">
                <a:solidFill>
                  <a:srgbClr val="3B82F6"/>
                </a:solidFill>
                <a:latin typeface="Inter" pitchFamily="34" charset="0"/>
                <a:ea typeface="Inter" pitchFamily="34" charset="-122"/>
                <a:cs typeface="Inter" pitchFamily="34" charset="-120"/>
              </a:rPr>
              <a:t>+</a:t>
            </a:r>
            <a:endParaRPr lang="en-US" sz="1600" dirty="0"/>
          </a:p>
        </p:txBody>
      </p:sp>
      <p:sp>
        <p:nvSpPr>
          <p:cNvPr id="26" name="Text 21"/>
          <p:cNvSpPr txBox="1"/>
          <p:nvPr/>
        </p:nvSpPr>
        <p:spPr>
          <a:xfrm>
            <a:off x="6441948" y="3705149"/>
            <a:ext cx="300838" cy="247802"/>
          </a:xfrm>
          <a:prstGeom prst="rect">
            <a:avLst/>
          </a:prstGeom>
          <a:noFill/>
          <a:ln/>
        </p:spPr>
        <p:txBody>
          <a:bodyPr wrap="square" lIns="0" tIns="0" rIns="0" bIns="0" rtlCol="0" anchor="ctr"/>
          <a:lstStyle/>
          <a:p>
            <a:pPr algn="ctr" indent="0" marL="0">
              <a:buNone/>
            </a:pPr>
            <a:r>
              <a:rPr lang="en-US" sz="1600" b="1" dirty="0">
                <a:solidFill>
                  <a:srgbClr val="3B82F6"/>
                </a:solidFill>
                <a:latin typeface="Inter" pitchFamily="34" charset="0"/>
                <a:ea typeface="Inter" pitchFamily="34" charset="-122"/>
                <a:cs typeface="Inter" pitchFamily="34" charset="-120"/>
              </a:rPr>
              <a:t>+</a:t>
            </a:r>
            <a:endParaRPr lang="en-US" sz="1600" dirty="0"/>
          </a:p>
        </p:txBody>
      </p:sp>
      <p:sp>
        <p:nvSpPr>
          <p:cNvPr id="27" name="Text 22"/>
          <p:cNvSpPr txBox="1"/>
          <p:nvPr/>
        </p:nvSpPr>
        <p:spPr>
          <a:xfrm>
            <a:off x="4694530" y="4067251"/>
            <a:ext cx="2910535" cy="162763"/>
          </a:xfrm>
          <a:prstGeom prst="rect">
            <a:avLst/>
          </a:prstGeom>
          <a:noFill/>
          <a:ln/>
        </p:spPr>
        <p:txBody>
          <a:bodyPr wrap="square" lIns="0" tIns="0" rIns="0" bIns="0" rtlCol="0" anchor="ctr"/>
          <a:lstStyle/>
          <a:p>
            <a:pPr algn="ctr" indent="0" marL="0">
              <a:buNone/>
            </a:pPr>
            <a:r>
              <a:rPr lang="en-US" sz="1000" i="1" dirty="0">
                <a:solidFill>
                  <a:srgbClr val="4B5563"/>
                </a:solidFill>
                <a:latin typeface="Inter" pitchFamily="34" charset="0"/>
                <a:ea typeface="Inter" pitchFamily="34" charset="-122"/>
                <a:cs typeface="Inter" pitchFamily="34" charset="-120"/>
              </a:rPr>
              <a:t>复合智能：阶乘级增长 - 各维度间产生复合效应</a:t>
            </a:r>
            <a:endParaRPr lang="en-US" sz="1000" dirty="0"/>
          </a:p>
        </p:txBody>
      </p:sp>
      <p:sp>
        <p:nvSpPr>
          <p:cNvPr id="28" name="Text 23"/>
          <p:cNvSpPr txBox="1"/>
          <p:nvPr/>
        </p:nvSpPr>
        <p:spPr>
          <a:xfrm>
            <a:off x="5867705" y="2905049"/>
            <a:ext cx="553212" cy="143561"/>
          </a:xfrm>
          <a:prstGeom prst="rect">
            <a:avLst/>
          </a:prstGeom>
          <a:noFill/>
          <a:ln/>
        </p:spPr>
        <p:txBody>
          <a:bodyPr wrap="square" lIns="0" tIns="0" rIns="0" bIns="0" rtlCol="0" anchor="ctr"/>
          <a:lstStyle/>
          <a:p>
            <a:pPr algn="l" indent="0" marL="0">
              <a:buNone/>
            </a:pPr>
            <a:r>
              <a:rPr lang="en-US" sz="900" dirty="0">
                <a:solidFill>
                  <a:srgbClr val="2563EB"/>
                </a:solidFill>
                <a:latin typeface="Inter" pitchFamily="34" charset="0"/>
                <a:ea typeface="Inter" pitchFamily="34" charset="-122"/>
                <a:cs typeface="Inter" pitchFamily="34" charset="-120"/>
              </a:rPr>
              <a:t>范式转换</a:t>
            </a:r>
            <a:endParaRPr lang="en-US" sz="900" dirty="0"/>
          </a:p>
        </p:txBody>
      </p:sp>
      <p:sp>
        <p:nvSpPr>
          <p:cNvPr id="29" name="Text 24"/>
          <p:cNvSpPr txBox="1"/>
          <p:nvPr/>
        </p:nvSpPr>
        <p:spPr>
          <a:xfrm>
            <a:off x="7739482" y="3705149"/>
            <a:ext cx="234086" cy="247802"/>
          </a:xfrm>
          <a:prstGeom prst="rect">
            <a:avLst/>
          </a:prstGeom>
          <a:noFill/>
          <a:ln/>
        </p:spPr>
        <p:txBody>
          <a:bodyPr wrap="square" lIns="0" tIns="0" rIns="0" bIns="0" rtlCol="0" anchor="ctr"/>
          <a:lstStyle/>
          <a:p>
            <a:pPr algn="ctr" indent="0" marL="0">
              <a:buNone/>
            </a:pPr>
            <a:r>
              <a:rPr lang="en-US" sz="1600" b="1" dirty="0">
                <a:solidFill>
                  <a:srgbClr val="7C3AED"/>
                </a:solidFill>
                <a:latin typeface="Inter" pitchFamily="34" charset="0"/>
                <a:ea typeface="Inter" pitchFamily="34" charset="-122"/>
                <a:cs typeface="Inter" pitchFamily="34" charset="-120"/>
              </a:rPr>
              <a:t>!</a:t>
            </a:r>
            <a:endParaRPr lang="en-US" sz="1600" dirty="0"/>
          </a:p>
        </p:txBody>
      </p:sp>
      <p:sp>
        <p:nvSpPr>
          <p:cNvPr id="30" name="Text 25"/>
          <p:cNvSpPr txBox="1"/>
          <p:nvPr/>
        </p:nvSpPr>
        <p:spPr>
          <a:xfrm>
            <a:off x="8161934" y="3705149"/>
            <a:ext cx="234086" cy="247802"/>
          </a:xfrm>
          <a:prstGeom prst="rect">
            <a:avLst/>
          </a:prstGeom>
          <a:noFill/>
          <a:ln/>
        </p:spPr>
        <p:txBody>
          <a:bodyPr wrap="square" lIns="0" tIns="0" rIns="0" bIns="0" rtlCol="0" anchor="ctr"/>
          <a:lstStyle/>
          <a:p>
            <a:pPr algn="ctr" indent="0" marL="0">
              <a:buNone/>
            </a:pPr>
            <a:r>
              <a:rPr lang="en-US" sz="1600" b="1" dirty="0">
                <a:solidFill>
                  <a:srgbClr val="7C3AED"/>
                </a:solidFill>
                <a:latin typeface="Inter" pitchFamily="34" charset="0"/>
                <a:ea typeface="Inter" pitchFamily="34" charset="-122"/>
                <a:cs typeface="Inter" pitchFamily="34" charset="-120"/>
              </a:rPr>
              <a:t>!</a:t>
            </a:r>
            <a:endParaRPr lang="en-US" sz="1600" dirty="0"/>
          </a:p>
        </p:txBody>
      </p:sp>
      <p:sp>
        <p:nvSpPr>
          <p:cNvPr id="31" name="Shape 26"/>
          <p:cNvSpPr/>
          <p:nvPr/>
        </p:nvSpPr>
        <p:spPr>
          <a:xfrm>
            <a:off x="1067105" y="4524451"/>
            <a:ext cx="2428646" cy="1524305"/>
          </a:xfrm>
          <a:prstGeom prst="roundRect">
            <a:avLst>
              <a:gd name="adj" fmla="val 2250"/>
            </a:avLst>
          </a:prstGeom>
          <a:solidFill>
            <a:srgbClr val="2563EB">
              <a:alpha val="3000"/>
            </a:srgbClr>
          </a:solidFill>
          <a:ln w="12700">
            <a:solidFill>
              <a:srgbClr val="2563EB">
                <a:alpha val="10000"/>
              </a:srgbClr>
            </a:solidFill>
            <a:prstDash val="solid"/>
          </a:ln>
        </p:spPr>
      </p:sp>
      <p:pic>
        <p:nvPicPr>
          <p:cNvPr id="32" name="Image 3" descr="preencoded.png">    </p:cNvPr>
          <p:cNvPicPr>
            <a:picLocks noChangeAspect="1"/>
          </p:cNvPicPr>
          <p:nvPr/>
        </p:nvPicPr>
        <p:blipFill>
          <a:blip r:embed="rId4"/>
          <a:srcRect l="0" r="0" t="0" b="0"/>
          <a:stretch/>
        </p:blipFill>
        <p:spPr>
          <a:xfrm>
            <a:off x="2147926" y="4647895"/>
            <a:ext cx="267005" cy="267005"/>
          </a:xfrm>
          <a:prstGeom prst="rect">
            <a:avLst/>
          </a:prstGeom>
        </p:spPr>
      </p:pic>
      <p:sp>
        <p:nvSpPr>
          <p:cNvPr id="33" name="Shape 27"/>
          <p:cNvSpPr/>
          <p:nvPr/>
        </p:nvSpPr>
        <p:spPr>
          <a:xfrm>
            <a:off x="3610051" y="4524451"/>
            <a:ext cx="2428646" cy="1524305"/>
          </a:xfrm>
          <a:prstGeom prst="roundRect">
            <a:avLst>
              <a:gd name="adj" fmla="val 2250"/>
            </a:avLst>
          </a:prstGeom>
          <a:solidFill>
            <a:srgbClr val="2563EB">
              <a:alpha val="3000"/>
            </a:srgbClr>
          </a:solidFill>
          <a:ln w="12700">
            <a:solidFill>
              <a:srgbClr val="2563EB">
                <a:alpha val="10000"/>
              </a:srgbClr>
            </a:solidFill>
            <a:prstDash val="solid"/>
          </a:ln>
        </p:spPr>
      </p:sp>
      <p:sp>
        <p:nvSpPr>
          <p:cNvPr id="34" name="Shape 28"/>
          <p:cNvSpPr/>
          <p:nvPr/>
        </p:nvSpPr>
        <p:spPr>
          <a:xfrm>
            <a:off x="8695944" y="4524451"/>
            <a:ext cx="2428646" cy="1524305"/>
          </a:xfrm>
          <a:prstGeom prst="roundRect">
            <a:avLst>
              <a:gd name="adj" fmla="val 2250"/>
            </a:avLst>
          </a:prstGeom>
          <a:solidFill>
            <a:srgbClr val="2563EB">
              <a:alpha val="3000"/>
            </a:srgbClr>
          </a:solidFill>
          <a:ln w="12700">
            <a:solidFill>
              <a:srgbClr val="2563EB">
                <a:alpha val="10000"/>
              </a:srgbClr>
            </a:solidFill>
            <a:prstDash val="solid"/>
          </a:ln>
        </p:spPr>
      </p:sp>
      <p:sp>
        <p:nvSpPr>
          <p:cNvPr id="35" name="Text 29"/>
          <p:cNvSpPr txBox="1"/>
          <p:nvPr/>
        </p:nvSpPr>
        <p:spPr>
          <a:xfrm>
            <a:off x="2070202" y="5009998"/>
            <a:ext cx="543154" cy="191110"/>
          </a:xfrm>
          <a:prstGeom prst="rect">
            <a:avLst/>
          </a:prstGeom>
          <a:noFill/>
          <a:ln/>
        </p:spPr>
        <p:txBody>
          <a:bodyPr wrap="square" lIns="0" tIns="0" rIns="0" bIns="0" rtlCol="0" anchor="ctr"/>
          <a:lstStyle/>
          <a:p>
            <a:pPr algn="ctr" indent="0" marL="0">
              <a:buNone/>
            </a:pPr>
            <a:r>
              <a:rPr lang="en-US" sz="1200" b="1" dirty="0">
                <a:solidFill>
                  <a:srgbClr val="1E40AF"/>
                </a:solidFill>
                <a:latin typeface="Inter" pitchFamily="34" charset="0"/>
                <a:ea typeface="Inter" pitchFamily="34" charset="-122"/>
                <a:cs typeface="Inter" pitchFamily="34" charset="-120"/>
              </a:rPr>
              <a:t>|LLM|</a:t>
            </a:r>
            <a:endParaRPr lang="en-US" sz="1200" dirty="0"/>
          </a:p>
        </p:txBody>
      </p:sp>
      <p:sp>
        <p:nvSpPr>
          <p:cNvPr id="36" name="Text 30"/>
          <p:cNvSpPr txBox="1"/>
          <p:nvPr/>
        </p:nvSpPr>
        <p:spPr>
          <a:xfrm>
            <a:off x="4571086" y="5009998"/>
            <a:ext cx="629107" cy="191110"/>
          </a:xfrm>
          <a:prstGeom prst="rect">
            <a:avLst/>
          </a:prstGeom>
          <a:noFill/>
          <a:ln/>
        </p:spPr>
        <p:txBody>
          <a:bodyPr wrap="square" lIns="0" tIns="0" rIns="0" bIns="0" rtlCol="0" anchor="ctr"/>
          <a:lstStyle/>
          <a:p>
            <a:pPr algn="ctr" indent="0" marL="0">
              <a:buNone/>
            </a:pPr>
            <a:r>
              <a:rPr lang="en-US" sz="1200" b="1" dirty="0">
                <a:solidFill>
                  <a:srgbClr val="1E40AF"/>
                </a:solidFill>
                <a:latin typeface="Inter" pitchFamily="34" charset="0"/>
                <a:ea typeface="Inter" pitchFamily="34" charset="-122"/>
                <a:cs typeface="Inter" pitchFamily="34" charset="-120"/>
              </a:rPr>
              <a:t>|Tools|</a:t>
            </a:r>
            <a:endParaRPr lang="en-US" sz="1200" dirty="0"/>
          </a:p>
        </p:txBody>
      </p:sp>
      <p:sp>
        <p:nvSpPr>
          <p:cNvPr id="37" name="Text 31"/>
          <p:cNvSpPr txBox="1"/>
          <p:nvPr/>
        </p:nvSpPr>
        <p:spPr>
          <a:xfrm>
            <a:off x="9553651" y="5009998"/>
            <a:ext cx="838505" cy="191110"/>
          </a:xfrm>
          <a:prstGeom prst="rect">
            <a:avLst/>
          </a:prstGeom>
          <a:noFill/>
          <a:ln/>
        </p:spPr>
        <p:txBody>
          <a:bodyPr wrap="square" lIns="0" tIns="0" rIns="0" bIns="0" rtlCol="0" anchor="ctr"/>
          <a:lstStyle/>
          <a:p>
            <a:pPr algn="ctr" indent="0" marL="0">
              <a:buNone/>
            </a:pPr>
            <a:r>
              <a:rPr lang="en-US" sz="1200" b="1" dirty="0">
                <a:solidFill>
                  <a:srgbClr val="1E40AF"/>
                </a:solidFill>
                <a:latin typeface="Inter" pitchFamily="34" charset="0"/>
                <a:ea typeface="Inter" pitchFamily="34" charset="-122"/>
                <a:cs typeface="Inter" pitchFamily="34" charset="-120"/>
              </a:rPr>
              <a:t>|Persona|</a:t>
            </a:r>
            <a:endParaRPr lang="en-US" sz="1200" dirty="0"/>
          </a:p>
        </p:txBody>
      </p:sp>
      <p:sp>
        <p:nvSpPr>
          <p:cNvPr id="38" name="Text 32"/>
          <p:cNvSpPr txBox="1"/>
          <p:nvPr/>
        </p:nvSpPr>
        <p:spPr>
          <a:xfrm>
            <a:off x="1709014" y="5257800"/>
            <a:ext cx="1252728" cy="162763"/>
          </a:xfrm>
          <a:prstGeom prst="rect">
            <a:avLst/>
          </a:prstGeom>
          <a:noFill/>
          <a:ln/>
        </p:spPr>
        <p:txBody>
          <a:bodyPr wrap="square" lIns="0" tIns="0" rIns="0" bIns="0" rtlCol="0" anchor="ctr"/>
          <a:lstStyle/>
          <a:p>
            <a:pPr algn="ctr" indent="0" marL="0">
              <a:buNone/>
            </a:pPr>
            <a:r>
              <a:rPr lang="en-US" sz="1000" dirty="0">
                <a:solidFill>
                  <a:srgbClr val="374151"/>
                </a:solidFill>
                <a:latin typeface="Inter" pitchFamily="34" charset="0"/>
                <a:ea typeface="Inter" pitchFamily="34" charset="-122"/>
                <a:cs typeface="Inter" pitchFamily="34" charset="-120"/>
              </a:rPr>
              <a:t>Foundation Model</a:t>
            </a:r>
            <a:endParaRPr lang="en-US" sz="1000" dirty="0"/>
          </a:p>
        </p:txBody>
      </p:sp>
      <p:sp>
        <p:nvSpPr>
          <p:cNvPr id="39" name="Text 33"/>
          <p:cNvSpPr txBox="1"/>
          <p:nvPr/>
        </p:nvSpPr>
        <p:spPr>
          <a:xfrm>
            <a:off x="1195121" y="5477256"/>
            <a:ext cx="2267712" cy="448056"/>
          </a:xfrm>
          <a:prstGeom prst="rect">
            <a:avLst/>
          </a:prstGeom>
          <a:noFill/>
          <a:ln/>
        </p:spPr>
        <p:txBody>
          <a:bodyPr wrap="square" lIns="0" tIns="0" rIns="0" bIns="0" rtlCol="0" anchor="ctr"/>
          <a:lstStyle/>
          <a:p>
            <a:pPr algn="ctr" indent="0" marL="0">
              <a:buNone/>
            </a:pPr>
            <a:r>
              <a:rPr lang="en-US" sz="900" dirty="0">
                <a:solidFill>
                  <a:srgbClr val="4B5563"/>
                </a:solidFill>
                <a:latin typeface="Inter" pitchFamily="34" charset="0"/>
                <a:ea typeface="Inter" pitchFamily="34" charset="-122"/>
                <a:cs typeface="Inter" pitchFamily="34" charset="-120"/>
              </a:rPr>
              <a:t>基础模型层，提供核心认知与推理能力，决定整体智能上限。最新研究表明模型规模与质量直接影响复合智能效果。</a:t>
            </a:r>
            <a:endParaRPr lang="en-US" sz="900" dirty="0"/>
          </a:p>
        </p:txBody>
      </p:sp>
      <p:pic>
        <p:nvPicPr>
          <p:cNvPr id="40" name="Image 4" descr="preencoded.png">    </p:cNvPr>
          <p:cNvPicPr>
            <a:picLocks noChangeAspect="1"/>
          </p:cNvPicPr>
          <p:nvPr/>
        </p:nvPicPr>
        <p:blipFill>
          <a:blip r:embed="rId5"/>
          <a:srcRect l="0" r="0" t="0" b="0"/>
          <a:stretch/>
        </p:blipFill>
        <p:spPr>
          <a:xfrm>
            <a:off x="4690872" y="4647895"/>
            <a:ext cx="267005" cy="267005"/>
          </a:xfrm>
          <a:prstGeom prst="rect">
            <a:avLst/>
          </a:prstGeom>
        </p:spPr>
      </p:pic>
      <p:sp>
        <p:nvSpPr>
          <p:cNvPr id="41" name="Shape 34"/>
          <p:cNvSpPr/>
          <p:nvPr/>
        </p:nvSpPr>
        <p:spPr>
          <a:xfrm>
            <a:off x="6152998" y="4524451"/>
            <a:ext cx="2428646" cy="1524305"/>
          </a:xfrm>
          <a:prstGeom prst="roundRect">
            <a:avLst>
              <a:gd name="adj" fmla="val 2250"/>
            </a:avLst>
          </a:prstGeom>
          <a:solidFill>
            <a:srgbClr val="2563EB">
              <a:alpha val="3000"/>
            </a:srgbClr>
          </a:solidFill>
          <a:ln w="12700">
            <a:solidFill>
              <a:srgbClr val="2563EB">
                <a:alpha val="10000"/>
              </a:srgbClr>
            </a:solidFill>
            <a:prstDash val="solid"/>
          </a:ln>
        </p:spPr>
      </p:sp>
      <p:sp>
        <p:nvSpPr>
          <p:cNvPr id="42" name="Text 35"/>
          <p:cNvSpPr txBox="1"/>
          <p:nvPr/>
        </p:nvSpPr>
        <p:spPr>
          <a:xfrm>
            <a:off x="4312310" y="5257800"/>
            <a:ext cx="1129284" cy="162763"/>
          </a:xfrm>
          <a:prstGeom prst="rect">
            <a:avLst/>
          </a:prstGeom>
          <a:noFill/>
          <a:ln/>
        </p:spPr>
        <p:txBody>
          <a:bodyPr wrap="square" lIns="0" tIns="0" rIns="0" bIns="0" rtlCol="0" anchor="ctr"/>
          <a:lstStyle/>
          <a:p>
            <a:pPr algn="ctr" indent="0" marL="0">
              <a:buNone/>
            </a:pPr>
            <a:r>
              <a:rPr lang="en-US" sz="1000" dirty="0">
                <a:solidFill>
                  <a:srgbClr val="374151"/>
                </a:solidFill>
                <a:latin typeface="Inter" pitchFamily="34" charset="0"/>
                <a:ea typeface="Inter" pitchFamily="34" charset="-122"/>
                <a:cs typeface="Inter" pitchFamily="34" charset="-120"/>
              </a:rPr>
              <a:t>Function Calling</a:t>
            </a:r>
            <a:endParaRPr lang="en-US" sz="1000" dirty="0"/>
          </a:p>
        </p:txBody>
      </p:sp>
      <p:sp>
        <p:nvSpPr>
          <p:cNvPr id="43" name="Text 36"/>
          <p:cNvSpPr txBox="1"/>
          <p:nvPr/>
        </p:nvSpPr>
        <p:spPr>
          <a:xfrm>
            <a:off x="3738067" y="5477256"/>
            <a:ext cx="2267712" cy="448056"/>
          </a:xfrm>
          <a:prstGeom prst="rect">
            <a:avLst/>
          </a:prstGeom>
          <a:noFill/>
          <a:ln/>
        </p:spPr>
        <p:txBody>
          <a:bodyPr wrap="square" lIns="0" tIns="0" rIns="0" bIns="0" rtlCol="0" anchor="ctr"/>
          <a:lstStyle/>
          <a:p>
            <a:pPr algn="ctr" indent="0" marL="0">
              <a:buNone/>
            </a:pPr>
            <a:r>
              <a:rPr lang="en-US" sz="900" dirty="0">
                <a:solidFill>
                  <a:srgbClr val="4B5563"/>
                </a:solidFill>
                <a:latin typeface="Inter" pitchFamily="34" charset="0"/>
                <a:ea typeface="Inter" pitchFamily="34" charset="-122"/>
                <a:cs typeface="Inter" pitchFamily="34" charset="-120"/>
              </a:rPr>
              <a:t>工具调用层，通过API、SDK与外部系统交互，扩展行动空间。工具种类和自主调用能力是关键差异点。</a:t>
            </a:r>
            <a:endParaRPr lang="en-US" sz="900" dirty="0"/>
          </a:p>
        </p:txBody>
      </p:sp>
      <p:pic>
        <p:nvPicPr>
          <p:cNvPr id="44" name="Image 5" descr="preencoded.png">    </p:cNvPr>
          <p:cNvPicPr>
            <a:picLocks noChangeAspect="1"/>
          </p:cNvPicPr>
          <p:nvPr/>
        </p:nvPicPr>
        <p:blipFill>
          <a:blip r:embed="rId6"/>
          <a:srcRect l="-881" r="-881" t="0" b="0"/>
          <a:stretch/>
        </p:blipFill>
        <p:spPr>
          <a:xfrm>
            <a:off x="7248449" y="4647895"/>
            <a:ext cx="237744" cy="267005"/>
          </a:xfrm>
          <a:prstGeom prst="rect">
            <a:avLst/>
          </a:prstGeom>
        </p:spPr>
      </p:pic>
      <p:sp>
        <p:nvSpPr>
          <p:cNvPr id="45" name="Text 37"/>
          <p:cNvSpPr txBox="1"/>
          <p:nvPr/>
        </p:nvSpPr>
        <p:spPr>
          <a:xfrm>
            <a:off x="7143293" y="5009998"/>
            <a:ext cx="571500" cy="191110"/>
          </a:xfrm>
          <a:prstGeom prst="rect">
            <a:avLst/>
          </a:prstGeom>
          <a:noFill/>
          <a:ln/>
        </p:spPr>
        <p:txBody>
          <a:bodyPr wrap="square" lIns="0" tIns="0" rIns="0" bIns="0" rtlCol="0" anchor="ctr"/>
          <a:lstStyle/>
          <a:p>
            <a:pPr algn="ctr" indent="0" marL="0">
              <a:buNone/>
            </a:pPr>
            <a:r>
              <a:rPr lang="en-US" sz="1200" b="1" dirty="0">
                <a:solidFill>
                  <a:srgbClr val="1E40AF"/>
                </a:solidFill>
                <a:latin typeface="Inter" pitchFamily="34" charset="0"/>
                <a:ea typeface="Inter" pitchFamily="34" charset="-122"/>
                <a:cs typeface="Inter" pitchFamily="34" charset="-120"/>
              </a:rPr>
              <a:t>|Data|</a:t>
            </a:r>
            <a:endParaRPr lang="en-US" sz="1200" dirty="0"/>
          </a:p>
        </p:txBody>
      </p:sp>
      <p:sp>
        <p:nvSpPr>
          <p:cNvPr id="46" name="Text 38"/>
          <p:cNvSpPr txBox="1"/>
          <p:nvPr/>
        </p:nvSpPr>
        <p:spPr>
          <a:xfrm>
            <a:off x="6858000" y="5257800"/>
            <a:ext cx="1119226" cy="162763"/>
          </a:xfrm>
          <a:prstGeom prst="rect">
            <a:avLst/>
          </a:prstGeom>
          <a:noFill/>
          <a:ln/>
        </p:spPr>
        <p:txBody>
          <a:bodyPr wrap="square" lIns="0" tIns="0" rIns="0" bIns="0" rtlCol="0" anchor="ctr"/>
          <a:lstStyle/>
          <a:p>
            <a:pPr algn="ctr" indent="0" marL="0">
              <a:buNone/>
            </a:pPr>
            <a:r>
              <a:rPr lang="en-US" sz="1000" dirty="0">
                <a:solidFill>
                  <a:srgbClr val="374151"/>
                </a:solidFill>
                <a:latin typeface="Inter" pitchFamily="34" charset="0"/>
                <a:ea typeface="Inter" pitchFamily="34" charset="-122"/>
                <a:cs typeface="Inter" pitchFamily="34" charset="-120"/>
              </a:rPr>
              <a:t>Contextual Data</a:t>
            </a:r>
            <a:endParaRPr lang="en-US" sz="1000" dirty="0"/>
          </a:p>
        </p:txBody>
      </p:sp>
      <p:sp>
        <p:nvSpPr>
          <p:cNvPr id="47" name="Text 39"/>
          <p:cNvSpPr txBox="1"/>
          <p:nvPr/>
        </p:nvSpPr>
        <p:spPr>
          <a:xfrm>
            <a:off x="9274759" y="5257800"/>
            <a:ext cx="1377086" cy="162763"/>
          </a:xfrm>
          <a:prstGeom prst="rect">
            <a:avLst/>
          </a:prstGeom>
          <a:noFill/>
          <a:ln/>
        </p:spPr>
        <p:txBody>
          <a:bodyPr wrap="square" lIns="0" tIns="0" rIns="0" bIns="0" rtlCol="0" anchor="ctr"/>
          <a:lstStyle/>
          <a:p>
            <a:pPr algn="ctr" indent="0" marL="0">
              <a:buNone/>
            </a:pPr>
            <a:r>
              <a:rPr lang="en-US" sz="1000" dirty="0">
                <a:solidFill>
                  <a:srgbClr val="374151"/>
                </a:solidFill>
                <a:latin typeface="Inter" pitchFamily="34" charset="0"/>
                <a:ea typeface="Inter" pitchFamily="34" charset="-122"/>
                <a:cs typeface="Inter" pitchFamily="34" charset="-120"/>
              </a:rPr>
              <a:t>Memory/Preference</a:t>
            </a:r>
            <a:endParaRPr lang="en-US" sz="1000" dirty="0"/>
          </a:p>
        </p:txBody>
      </p:sp>
      <p:sp>
        <p:nvSpPr>
          <p:cNvPr id="48" name="Text 40"/>
          <p:cNvSpPr txBox="1"/>
          <p:nvPr/>
        </p:nvSpPr>
        <p:spPr>
          <a:xfrm>
            <a:off x="6281928" y="5477256"/>
            <a:ext cx="2267712" cy="448056"/>
          </a:xfrm>
          <a:prstGeom prst="rect">
            <a:avLst/>
          </a:prstGeom>
          <a:noFill/>
          <a:ln/>
        </p:spPr>
        <p:txBody>
          <a:bodyPr wrap="square" lIns="0" tIns="0" rIns="0" bIns="0" rtlCol="0" anchor="ctr"/>
          <a:lstStyle/>
          <a:p>
            <a:pPr algn="ctr" indent="0" marL="0">
              <a:buNone/>
            </a:pPr>
            <a:r>
              <a:rPr lang="en-US" sz="900" dirty="0">
                <a:solidFill>
                  <a:srgbClr val="4B5563"/>
                </a:solidFill>
                <a:latin typeface="Inter" pitchFamily="34" charset="0"/>
                <a:ea typeface="Inter" pitchFamily="34" charset="-122"/>
                <a:cs typeface="Inter" pitchFamily="34" charset="-120"/>
              </a:rPr>
              <a:t>上下文数据层，包括公共/私有/环境数据，提供决策依据。数据质量与结构化程度直接影响智能体表现。</a:t>
            </a:r>
            <a:endParaRPr lang="en-US" sz="900" dirty="0"/>
          </a:p>
        </p:txBody>
      </p:sp>
      <p:pic>
        <p:nvPicPr>
          <p:cNvPr id="49" name="Image 6" descr="preencoded.png">    </p:cNvPr>
          <p:cNvPicPr>
            <a:picLocks noChangeAspect="1"/>
          </p:cNvPicPr>
          <p:nvPr/>
        </p:nvPicPr>
        <p:blipFill>
          <a:blip r:embed="rId7"/>
          <a:srcRect l="0" r="0" t="0" b="0"/>
          <a:stretch/>
        </p:blipFill>
        <p:spPr>
          <a:xfrm>
            <a:off x="9777679" y="4647895"/>
            <a:ext cx="267005" cy="267005"/>
          </a:xfrm>
          <a:prstGeom prst="rect">
            <a:avLst/>
          </a:prstGeom>
        </p:spPr>
      </p:pic>
      <p:sp>
        <p:nvSpPr>
          <p:cNvPr id="50" name="Text 41"/>
          <p:cNvSpPr txBox="1"/>
          <p:nvPr/>
        </p:nvSpPr>
        <p:spPr>
          <a:xfrm>
            <a:off x="8824874" y="5477256"/>
            <a:ext cx="2267712" cy="448056"/>
          </a:xfrm>
          <a:prstGeom prst="rect">
            <a:avLst/>
          </a:prstGeom>
          <a:noFill/>
          <a:ln/>
        </p:spPr>
        <p:txBody>
          <a:bodyPr wrap="square" lIns="0" tIns="0" rIns="0" bIns="0" rtlCol="0" anchor="ctr"/>
          <a:lstStyle/>
          <a:p>
            <a:pPr algn="ctr" indent="0" marL="0">
              <a:buNone/>
            </a:pPr>
            <a:r>
              <a:rPr lang="en-US" sz="900" dirty="0">
                <a:solidFill>
                  <a:srgbClr val="4B5563"/>
                </a:solidFill>
                <a:latin typeface="Inter" pitchFamily="34" charset="0"/>
                <a:ea typeface="Inter" pitchFamily="34" charset="-122"/>
                <a:cs typeface="Inter" pitchFamily="34" charset="-120"/>
              </a:rPr>
              <a:t>个性记忆层，包括历史交互、偏好、目标设定，赋予智能体连续性和身份感。长期记忆是关键技术挑战。</a:t>
            </a:r>
            <a:endParaRPr lang="en-US" sz="900" dirty="0"/>
          </a:p>
        </p:txBody>
      </p:sp>
      <p:sp>
        <p:nvSpPr>
          <p:cNvPr id="51" name="Shape 42"/>
          <p:cNvSpPr/>
          <p:nvPr/>
        </p:nvSpPr>
        <p:spPr>
          <a:xfrm>
            <a:off x="1067105" y="6198718"/>
            <a:ext cx="10058400" cy="771754"/>
          </a:xfrm>
          <a:prstGeom prst="roundRect">
            <a:avLst>
              <a:gd name="adj" fmla="val 11702"/>
            </a:avLst>
          </a:prstGeom>
          <a:solidFill>
            <a:srgbClr val="3B82F6">
              <a:alpha val="5000"/>
            </a:srgbClr>
          </a:solidFill>
          <a:ln w="12700">
            <a:solidFill>
              <a:srgbClr val="3B82F6">
                <a:alpha val="15000"/>
              </a:srgbClr>
            </a:solidFill>
            <a:prstDash val="solid"/>
          </a:ln>
        </p:spPr>
      </p:sp>
      <p:sp>
        <p:nvSpPr>
          <p:cNvPr id="52" name="Text 43"/>
          <p:cNvSpPr txBox="1"/>
          <p:nvPr/>
        </p:nvSpPr>
        <p:spPr>
          <a:xfrm>
            <a:off x="1209751" y="6322162"/>
            <a:ext cx="1567282" cy="162763"/>
          </a:xfrm>
          <a:prstGeom prst="rect">
            <a:avLst/>
          </a:prstGeom>
          <a:noFill/>
          <a:ln/>
        </p:spPr>
        <p:txBody>
          <a:bodyPr wrap="square" lIns="0" tIns="0" rIns="0" bIns="0" rtlCol="0" anchor="ctr"/>
          <a:lstStyle/>
          <a:p>
            <a:pPr algn="l" indent="0" marL="0">
              <a:buNone/>
            </a:pPr>
            <a:r>
              <a:rPr lang="en-US" sz="1000" b="1" dirty="0">
                <a:solidFill>
                  <a:srgbClr val="1E40AF"/>
                </a:solidFill>
                <a:latin typeface="Inter" pitchFamily="34" charset="0"/>
                <a:ea typeface="Inter" pitchFamily="34" charset="-122"/>
                <a:cs typeface="Inter" pitchFamily="34" charset="-120"/>
              </a:rPr>
              <a:t>复合智能价值与理论基础</a:t>
            </a:r>
            <a:endParaRPr lang="en-US" sz="1000" dirty="0"/>
          </a:p>
        </p:txBody>
      </p:sp>
      <p:sp>
        <p:nvSpPr>
          <p:cNvPr id="53" name="Text 44"/>
          <p:cNvSpPr txBox="1"/>
          <p:nvPr/>
        </p:nvSpPr>
        <p:spPr>
          <a:xfrm>
            <a:off x="1209751" y="6541618"/>
            <a:ext cx="9782251" cy="305410"/>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复合智能模型的核心价值在于各组件间的协同效应，而非简单叠加。当N个维度协同工作时，每个维度不仅贡献自身价值，还与其他维度产生交叉增强，形成N!级别的智能涌现。这一数学模型解释了为什么Agentic AI相比传统LLM具有质的飞跃，并为下一代AI基础设施设计提供了理论依据。随着维度数量增加，复合智能系统的能力将呈指数级增长。</a:t>
            </a:r>
            <a:endParaRPr lang="en-US" sz="9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2191695" cy="6858000"/>
          </a:xfrm>
          <a:prstGeom prst="rect">
            <a:avLst/>
          </a:prstGeom>
          <a:solidFill>
            <a:srgbClr val="F9FAFB"/>
          </a:solidFill>
          <a:ln/>
        </p:spPr>
      </p:sp>
      <p:pic>
        <p:nvPicPr>
          <p:cNvPr id="3" name="Image 0" descr="preencoded.png">    </p:cNvPr>
          <p:cNvPicPr>
            <a:picLocks noChangeAspect="1"/>
          </p:cNvPicPr>
          <p:nvPr/>
        </p:nvPicPr>
        <p:blipFill>
          <a:blip r:embed="rId1">
            <a:alphaModFix amt="5000"/>
          </a:blip>
          <a:srcRect l="0" r="0" t="0" b="0"/>
          <a:stretch/>
        </p:blipFill>
        <p:spPr>
          <a:xfrm>
            <a:off x="9715500" y="571500"/>
            <a:ext cx="1904695" cy="1904695"/>
          </a:xfrm>
          <a:prstGeom prst="rect">
            <a:avLst/>
          </a:prstGeom>
        </p:spPr>
      </p:pic>
      <p:sp>
        <p:nvSpPr>
          <p:cNvPr id="4" name="Shape 1"/>
          <p:cNvSpPr/>
          <p:nvPr/>
        </p:nvSpPr>
        <p:spPr>
          <a:xfrm>
            <a:off x="1067105" y="875995"/>
            <a:ext cx="571500" cy="28346"/>
          </a:xfrm>
          <a:prstGeom prst="rect">
            <a:avLst/>
          </a:prstGeom>
          <a:solidFill>
            <a:srgbClr val="2563EB"/>
          </a:solidFill>
          <a:ln/>
        </p:spPr>
      </p:sp>
      <p:sp>
        <p:nvSpPr>
          <p:cNvPr id="5" name="Text 2"/>
          <p:cNvSpPr txBox="1"/>
          <p:nvPr/>
        </p:nvSpPr>
        <p:spPr>
          <a:xfrm>
            <a:off x="1067105" y="1028700"/>
            <a:ext cx="3767328"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Agent OS内核架构：从传统软件架构到智能体基础设施的演进</a:t>
            </a:r>
            <a:endParaRPr lang="en-US" sz="1000" dirty="0"/>
          </a:p>
        </p:txBody>
      </p:sp>
      <p:sp>
        <p:nvSpPr>
          <p:cNvPr id="6" name="Text 3"/>
          <p:cNvSpPr txBox="1"/>
          <p:nvPr/>
        </p:nvSpPr>
        <p:spPr>
          <a:xfrm>
            <a:off x="1067105" y="1371600"/>
            <a:ext cx="900684" cy="162763"/>
          </a:xfrm>
          <a:prstGeom prst="rect">
            <a:avLst/>
          </a:prstGeom>
          <a:noFill/>
          <a:ln/>
        </p:spPr>
        <p:txBody>
          <a:bodyPr wrap="square" lIns="0" tIns="0" rIns="0" bIns="0" rtlCol="0" anchor="ctr"/>
          <a:lstStyle/>
          <a:p>
            <a:pPr algn="l" indent="0" marL="0">
              <a:buNone/>
            </a:pPr>
            <a:r>
              <a:rPr lang="en-US" sz="1000" b="1" dirty="0">
                <a:solidFill>
                  <a:srgbClr val="374151"/>
                </a:solidFill>
                <a:latin typeface="Inter" pitchFamily="34" charset="0"/>
                <a:ea typeface="Inter" pitchFamily="34" charset="-122"/>
                <a:cs typeface="Inter" pitchFamily="34" charset="-120"/>
              </a:rPr>
              <a:t>传统软件架构</a:t>
            </a:r>
            <a:endParaRPr lang="en-US" sz="1000" dirty="0"/>
          </a:p>
        </p:txBody>
      </p:sp>
      <p:sp>
        <p:nvSpPr>
          <p:cNvPr id="7" name="Shape 4"/>
          <p:cNvSpPr/>
          <p:nvPr/>
        </p:nvSpPr>
        <p:spPr>
          <a:xfrm>
            <a:off x="1067105" y="1628546"/>
            <a:ext cx="3715207" cy="3857854"/>
          </a:xfrm>
          <a:prstGeom prst="roundRect">
            <a:avLst>
              <a:gd name="adj" fmla="val 505"/>
            </a:avLst>
          </a:prstGeom>
          <a:solidFill>
            <a:srgbClr val="F8FAFC"/>
          </a:solidFill>
          <a:ln w="12700">
            <a:solidFill>
              <a:srgbClr val="94A3B8"/>
            </a:solidFill>
            <a:prstDash val="solid"/>
          </a:ln>
        </p:spPr>
      </p:sp>
      <p:sp>
        <p:nvSpPr>
          <p:cNvPr id="8" name="Shape 5"/>
          <p:cNvSpPr/>
          <p:nvPr/>
        </p:nvSpPr>
        <p:spPr>
          <a:xfrm>
            <a:off x="1190549" y="2186330"/>
            <a:ext cx="3467405" cy="2553005"/>
          </a:xfrm>
          <a:prstGeom prst="roundRect">
            <a:avLst>
              <a:gd name="adj" fmla="val 802"/>
            </a:avLst>
          </a:prstGeom>
          <a:noFill/>
          <a:ln w="12700">
            <a:solidFill>
              <a:srgbClr val="3B82F6">
                <a:alpha val="20000"/>
              </a:srgbClr>
            </a:solidFill>
            <a:prstDash val="solid"/>
          </a:ln>
        </p:spPr>
      </p:sp>
      <p:sp>
        <p:nvSpPr>
          <p:cNvPr id="9" name="Shape 6"/>
          <p:cNvSpPr/>
          <p:nvPr/>
        </p:nvSpPr>
        <p:spPr>
          <a:xfrm>
            <a:off x="1276502" y="2271370"/>
            <a:ext cx="3295498" cy="437998"/>
          </a:xfrm>
          <a:prstGeom prst="roundRect">
            <a:avLst>
              <a:gd name="adj" fmla="val 18154"/>
            </a:avLst>
          </a:prstGeom>
          <a:solidFill>
            <a:srgbClr val="FFFFFF"/>
          </a:solidFill>
          <a:ln w="12700">
            <a:solidFill>
              <a:srgbClr val="E5E7EB"/>
            </a:solidFill>
            <a:prstDash val="solid"/>
          </a:ln>
        </p:spPr>
      </p:sp>
      <p:sp>
        <p:nvSpPr>
          <p:cNvPr id="10" name="Text 7"/>
          <p:cNvSpPr txBox="1"/>
          <p:nvPr/>
        </p:nvSpPr>
        <p:spPr>
          <a:xfrm>
            <a:off x="2727655" y="2318918"/>
            <a:ext cx="476402" cy="143561"/>
          </a:xfrm>
          <a:prstGeom prst="rect">
            <a:avLst/>
          </a:prstGeom>
          <a:noFill/>
          <a:ln/>
        </p:spPr>
        <p:txBody>
          <a:bodyPr wrap="square" lIns="0" tIns="0" rIns="0" bIns="0" rtlCol="0" anchor="ctr"/>
          <a:lstStyle/>
          <a:p>
            <a:pPr algn="ctr" indent="0" marL="0">
              <a:buNone/>
            </a:pPr>
            <a:r>
              <a:rPr lang="en-US" sz="900" dirty="0">
                <a:solidFill>
                  <a:srgbClr val="374151"/>
                </a:solidFill>
                <a:latin typeface="Inter" pitchFamily="34" charset="0"/>
                <a:ea typeface="Inter" pitchFamily="34" charset="-122"/>
                <a:cs typeface="Inter" pitchFamily="34" charset="-120"/>
              </a:rPr>
              <a:t>外设I/O</a:t>
            </a:r>
            <a:endParaRPr lang="en-US" sz="900" dirty="0"/>
          </a:p>
        </p:txBody>
      </p:sp>
      <p:sp>
        <p:nvSpPr>
          <p:cNvPr id="11" name="Shape 8"/>
          <p:cNvSpPr/>
          <p:nvPr/>
        </p:nvSpPr>
        <p:spPr>
          <a:xfrm>
            <a:off x="2465222" y="2510028"/>
            <a:ext cx="390449" cy="152705"/>
          </a:xfrm>
          <a:prstGeom prst="roundRect">
            <a:avLst>
              <a:gd name="adj" fmla="val 149700"/>
            </a:avLst>
          </a:prstGeom>
          <a:solidFill>
            <a:srgbClr val="F9FAFB"/>
          </a:solidFill>
          <a:ln/>
        </p:spPr>
      </p:sp>
      <p:sp>
        <p:nvSpPr>
          <p:cNvPr id="12" name="Text 9"/>
          <p:cNvSpPr txBox="1"/>
          <p:nvPr/>
        </p:nvSpPr>
        <p:spPr>
          <a:xfrm>
            <a:off x="2541118" y="2510028"/>
            <a:ext cx="324612" cy="143561"/>
          </a:xfrm>
          <a:prstGeom prst="rect">
            <a:avLst/>
          </a:prstGeom>
          <a:noFill/>
          <a:ln/>
        </p:spPr>
        <p:txBody>
          <a:bodyPr wrap="square" lIns="0" tIns="0" rIns="0" bIns="0" rtlCol="0" anchor="ctr"/>
          <a:lstStyle/>
          <a:p>
            <a:pPr algn="ctr" indent="0" marL="0">
              <a:buNone/>
            </a:pPr>
            <a:r>
              <a:rPr lang="en-US" sz="900" dirty="0">
                <a:solidFill>
                  <a:srgbClr val="111827"/>
                </a:solidFill>
                <a:latin typeface="Inter" pitchFamily="34" charset="0"/>
                <a:ea typeface="Inter" pitchFamily="34" charset="-122"/>
                <a:cs typeface="Inter" pitchFamily="34" charset="-120"/>
              </a:rPr>
              <a:t>视频</a:t>
            </a:r>
            <a:endParaRPr lang="en-US" sz="900" dirty="0"/>
          </a:p>
        </p:txBody>
      </p:sp>
      <p:sp>
        <p:nvSpPr>
          <p:cNvPr id="13" name="Shape 10"/>
          <p:cNvSpPr/>
          <p:nvPr/>
        </p:nvSpPr>
        <p:spPr>
          <a:xfrm>
            <a:off x="2998318" y="2510028"/>
            <a:ext cx="390449" cy="152705"/>
          </a:xfrm>
          <a:prstGeom prst="roundRect">
            <a:avLst>
              <a:gd name="adj" fmla="val 149700"/>
            </a:avLst>
          </a:prstGeom>
          <a:solidFill>
            <a:srgbClr val="F9FAFB"/>
          </a:solidFill>
          <a:ln/>
        </p:spPr>
      </p:sp>
      <p:sp>
        <p:nvSpPr>
          <p:cNvPr id="14" name="Text 11"/>
          <p:cNvSpPr txBox="1"/>
          <p:nvPr/>
        </p:nvSpPr>
        <p:spPr>
          <a:xfrm>
            <a:off x="3074213" y="2510028"/>
            <a:ext cx="324612" cy="143561"/>
          </a:xfrm>
          <a:prstGeom prst="rect">
            <a:avLst/>
          </a:prstGeom>
          <a:noFill/>
          <a:ln/>
        </p:spPr>
        <p:txBody>
          <a:bodyPr wrap="square" lIns="0" tIns="0" rIns="0" bIns="0" rtlCol="0" anchor="ctr"/>
          <a:lstStyle/>
          <a:p>
            <a:pPr algn="ctr" indent="0" marL="0">
              <a:buNone/>
            </a:pPr>
            <a:r>
              <a:rPr lang="en-US" sz="900" dirty="0">
                <a:solidFill>
                  <a:srgbClr val="111827"/>
                </a:solidFill>
                <a:latin typeface="Inter" pitchFamily="34" charset="0"/>
                <a:ea typeface="Inter" pitchFamily="34" charset="-122"/>
                <a:cs typeface="Inter" pitchFamily="34" charset="-120"/>
              </a:rPr>
              <a:t>音频</a:t>
            </a:r>
            <a:endParaRPr lang="en-US" sz="900" dirty="0"/>
          </a:p>
        </p:txBody>
      </p:sp>
      <p:sp>
        <p:nvSpPr>
          <p:cNvPr id="15" name="Shape 12"/>
          <p:cNvSpPr/>
          <p:nvPr/>
        </p:nvSpPr>
        <p:spPr>
          <a:xfrm>
            <a:off x="1276502" y="2786177"/>
            <a:ext cx="828446" cy="1009498"/>
          </a:xfrm>
          <a:prstGeom prst="roundRect">
            <a:avLst>
              <a:gd name="adj" fmla="val 5075"/>
            </a:avLst>
          </a:prstGeom>
          <a:solidFill>
            <a:srgbClr val="FFFFFF"/>
          </a:solidFill>
          <a:ln w="12700">
            <a:solidFill>
              <a:srgbClr val="E5E7EB"/>
            </a:solidFill>
            <a:prstDash val="solid"/>
          </a:ln>
        </p:spPr>
      </p:sp>
      <p:sp>
        <p:nvSpPr>
          <p:cNvPr id="16" name="Text 13"/>
          <p:cNvSpPr txBox="1"/>
          <p:nvPr/>
        </p:nvSpPr>
        <p:spPr>
          <a:xfrm>
            <a:off x="1459382" y="2872130"/>
            <a:ext cx="553212" cy="143561"/>
          </a:xfrm>
          <a:prstGeom prst="rect">
            <a:avLst/>
          </a:prstGeom>
          <a:noFill/>
          <a:ln/>
        </p:spPr>
        <p:txBody>
          <a:bodyPr wrap="square" lIns="0" tIns="0" rIns="0" bIns="0" rtlCol="0" anchor="ctr"/>
          <a:lstStyle/>
          <a:p>
            <a:pPr algn="ctr" indent="0" marL="0">
              <a:buNone/>
            </a:pPr>
            <a:r>
              <a:rPr lang="en-US" sz="900" dirty="0">
                <a:solidFill>
                  <a:srgbClr val="374151"/>
                </a:solidFill>
                <a:latin typeface="Inter" pitchFamily="34" charset="0"/>
                <a:ea typeface="Inter" pitchFamily="34" charset="-122"/>
                <a:cs typeface="Inter" pitchFamily="34" charset="-120"/>
              </a:rPr>
              <a:t>软件工具</a:t>
            </a:r>
            <a:endParaRPr lang="en-US" sz="900" dirty="0"/>
          </a:p>
        </p:txBody>
      </p:sp>
      <p:sp>
        <p:nvSpPr>
          <p:cNvPr id="17" name="Shape 14"/>
          <p:cNvSpPr/>
          <p:nvPr/>
        </p:nvSpPr>
        <p:spPr>
          <a:xfrm>
            <a:off x="1324051" y="3062326"/>
            <a:ext cx="733349" cy="190195"/>
          </a:xfrm>
          <a:prstGeom prst="roundRect">
            <a:avLst>
              <a:gd name="adj" fmla="val 96154"/>
            </a:avLst>
          </a:prstGeom>
          <a:solidFill>
            <a:srgbClr val="F9FAFB"/>
          </a:solidFill>
          <a:ln/>
        </p:spPr>
      </p:sp>
      <p:sp>
        <p:nvSpPr>
          <p:cNvPr id="18" name="Text 15"/>
          <p:cNvSpPr txBox="1"/>
          <p:nvPr/>
        </p:nvSpPr>
        <p:spPr>
          <a:xfrm>
            <a:off x="1516075" y="3081528"/>
            <a:ext cx="438912" cy="143561"/>
          </a:xfrm>
          <a:prstGeom prst="rect">
            <a:avLst/>
          </a:prstGeom>
          <a:noFill/>
          <a:ln/>
        </p:spPr>
        <p:txBody>
          <a:bodyPr wrap="square" lIns="0" tIns="0" rIns="0" bIns="0" rtlCol="0" anchor="ctr"/>
          <a:lstStyle/>
          <a:p>
            <a:pPr algn="ctr" indent="0" marL="0">
              <a:buNone/>
            </a:pPr>
            <a:r>
              <a:rPr lang="en-US" sz="900" dirty="0">
                <a:solidFill>
                  <a:srgbClr val="111827"/>
                </a:solidFill>
                <a:latin typeface="Inter" pitchFamily="34" charset="0"/>
                <a:ea typeface="Inter" pitchFamily="34" charset="-122"/>
                <a:cs typeface="Inter" pitchFamily="34" charset="-120"/>
              </a:rPr>
              <a:t>计算器</a:t>
            </a:r>
            <a:endParaRPr lang="en-US" sz="900" dirty="0"/>
          </a:p>
        </p:txBody>
      </p:sp>
      <p:sp>
        <p:nvSpPr>
          <p:cNvPr id="19" name="Shape 16"/>
          <p:cNvSpPr/>
          <p:nvPr/>
        </p:nvSpPr>
        <p:spPr>
          <a:xfrm>
            <a:off x="1324051" y="3290926"/>
            <a:ext cx="733349" cy="190195"/>
          </a:xfrm>
          <a:prstGeom prst="roundRect">
            <a:avLst>
              <a:gd name="adj" fmla="val 96154"/>
            </a:avLst>
          </a:prstGeom>
          <a:solidFill>
            <a:srgbClr val="F9FAFB"/>
          </a:solidFill>
          <a:ln/>
        </p:spPr>
      </p:sp>
      <p:sp>
        <p:nvSpPr>
          <p:cNvPr id="20" name="Text 17"/>
          <p:cNvSpPr txBox="1"/>
          <p:nvPr/>
        </p:nvSpPr>
        <p:spPr>
          <a:xfrm>
            <a:off x="1459382" y="3310128"/>
            <a:ext cx="553212" cy="143561"/>
          </a:xfrm>
          <a:prstGeom prst="rect">
            <a:avLst/>
          </a:prstGeom>
          <a:noFill/>
          <a:ln/>
        </p:spPr>
        <p:txBody>
          <a:bodyPr wrap="square" lIns="0" tIns="0" rIns="0" bIns="0" rtlCol="0" anchor="ctr"/>
          <a:lstStyle/>
          <a:p>
            <a:pPr algn="ctr" indent="0" marL="0">
              <a:buNone/>
            </a:pPr>
            <a:r>
              <a:rPr lang="en-US" sz="900" dirty="0">
                <a:solidFill>
                  <a:srgbClr val="111827"/>
                </a:solidFill>
                <a:latin typeface="Inter" pitchFamily="34" charset="0"/>
                <a:ea typeface="Inter" pitchFamily="34" charset="-122"/>
                <a:cs typeface="Inter" pitchFamily="34" charset="-120"/>
              </a:rPr>
              <a:t>文本处理</a:t>
            </a:r>
            <a:endParaRPr lang="en-US" sz="900" dirty="0"/>
          </a:p>
        </p:txBody>
      </p:sp>
      <p:sp>
        <p:nvSpPr>
          <p:cNvPr id="21" name="Shape 18"/>
          <p:cNvSpPr/>
          <p:nvPr/>
        </p:nvSpPr>
        <p:spPr>
          <a:xfrm>
            <a:off x="1324051" y="3519526"/>
            <a:ext cx="733349" cy="190195"/>
          </a:xfrm>
          <a:prstGeom prst="roundRect">
            <a:avLst>
              <a:gd name="adj" fmla="val 96154"/>
            </a:avLst>
          </a:prstGeom>
          <a:solidFill>
            <a:srgbClr val="F9FAFB"/>
          </a:solidFill>
          <a:ln/>
        </p:spPr>
      </p:sp>
      <p:sp>
        <p:nvSpPr>
          <p:cNvPr id="22" name="Text 19"/>
          <p:cNvSpPr txBox="1"/>
          <p:nvPr/>
        </p:nvSpPr>
        <p:spPr>
          <a:xfrm>
            <a:off x="1573682" y="3538728"/>
            <a:ext cx="324612" cy="143561"/>
          </a:xfrm>
          <a:prstGeom prst="rect">
            <a:avLst/>
          </a:prstGeom>
          <a:noFill/>
          <a:ln/>
        </p:spPr>
        <p:txBody>
          <a:bodyPr wrap="square" lIns="0" tIns="0" rIns="0" bIns="0" rtlCol="0" anchor="ctr"/>
          <a:lstStyle/>
          <a:p>
            <a:pPr algn="ctr" indent="0" marL="0">
              <a:buNone/>
            </a:pPr>
            <a:r>
              <a:rPr lang="en-US" sz="900" dirty="0">
                <a:solidFill>
                  <a:srgbClr val="111827"/>
                </a:solidFill>
                <a:latin typeface="Inter" pitchFamily="34" charset="0"/>
                <a:ea typeface="Inter" pitchFamily="34" charset="-122"/>
                <a:cs typeface="Inter" pitchFamily="34" charset="-120"/>
              </a:rPr>
              <a:t>终端</a:t>
            </a:r>
            <a:endParaRPr lang="en-US" sz="900" dirty="0"/>
          </a:p>
        </p:txBody>
      </p:sp>
      <p:sp>
        <p:nvSpPr>
          <p:cNvPr id="23" name="Shape 20"/>
          <p:cNvSpPr/>
          <p:nvPr/>
        </p:nvSpPr>
        <p:spPr>
          <a:xfrm>
            <a:off x="2213762" y="2786177"/>
            <a:ext cx="1419149" cy="1009498"/>
          </a:xfrm>
          <a:prstGeom prst="roundRect">
            <a:avLst>
              <a:gd name="adj" fmla="val 3418"/>
            </a:avLst>
          </a:prstGeom>
          <a:solidFill>
            <a:srgbClr val="FFFFFF"/>
          </a:solidFill>
          <a:ln w="12700">
            <a:solidFill>
              <a:srgbClr val="E5E7EB"/>
            </a:solidFill>
            <a:prstDash val="solid"/>
          </a:ln>
        </p:spPr>
      </p:sp>
      <p:sp>
        <p:nvSpPr>
          <p:cNvPr id="24" name="Text 21"/>
          <p:cNvSpPr txBox="1"/>
          <p:nvPr/>
        </p:nvSpPr>
        <p:spPr>
          <a:xfrm>
            <a:off x="2800807" y="2872130"/>
            <a:ext cx="333756" cy="143561"/>
          </a:xfrm>
          <a:prstGeom prst="rect">
            <a:avLst/>
          </a:prstGeom>
          <a:noFill/>
          <a:ln/>
        </p:spPr>
        <p:txBody>
          <a:bodyPr wrap="square" lIns="0" tIns="0" rIns="0" bIns="0" rtlCol="0" anchor="ctr"/>
          <a:lstStyle/>
          <a:p>
            <a:pPr algn="ctr" indent="0" marL="0">
              <a:buNone/>
            </a:pPr>
            <a:r>
              <a:rPr lang="en-US" sz="900" dirty="0">
                <a:solidFill>
                  <a:srgbClr val="374151"/>
                </a:solidFill>
                <a:latin typeface="Inter" pitchFamily="34" charset="0"/>
                <a:ea typeface="Inter" pitchFamily="34" charset="-122"/>
                <a:cs typeface="Inter" pitchFamily="34" charset="-120"/>
              </a:rPr>
              <a:t>CPU</a:t>
            </a:r>
            <a:endParaRPr lang="en-US" sz="900" dirty="0"/>
          </a:p>
        </p:txBody>
      </p:sp>
      <p:sp>
        <p:nvSpPr>
          <p:cNvPr id="25" name="Shape 22"/>
          <p:cNvSpPr/>
          <p:nvPr/>
        </p:nvSpPr>
        <p:spPr>
          <a:xfrm>
            <a:off x="3745382" y="2786177"/>
            <a:ext cx="828446" cy="1009498"/>
          </a:xfrm>
          <a:prstGeom prst="roundRect">
            <a:avLst>
              <a:gd name="adj" fmla="val 5075"/>
            </a:avLst>
          </a:prstGeom>
          <a:solidFill>
            <a:srgbClr val="FFFFFF"/>
          </a:solidFill>
          <a:ln w="12700">
            <a:solidFill>
              <a:srgbClr val="E5E7EB"/>
            </a:solidFill>
            <a:prstDash val="solid"/>
          </a:ln>
        </p:spPr>
      </p:sp>
      <p:sp>
        <p:nvSpPr>
          <p:cNvPr id="26" name="Text 23"/>
          <p:cNvSpPr txBox="1"/>
          <p:nvPr/>
        </p:nvSpPr>
        <p:spPr>
          <a:xfrm>
            <a:off x="4042562" y="2872130"/>
            <a:ext cx="324612" cy="143561"/>
          </a:xfrm>
          <a:prstGeom prst="rect">
            <a:avLst/>
          </a:prstGeom>
          <a:noFill/>
          <a:ln/>
        </p:spPr>
        <p:txBody>
          <a:bodyPr wrap="square" lIns="0" tIns="0" rIns="0" bIns="0" rtlCol="0" anchor="ctr"/>
          <a:lstStyle/>
          <a:p>
            <a:pPr algn="ctr" indent="0" marL="0">
              <a:buNone/>
            </a:pPr>
            <a:r>
              <a:rPr lang="en-US" sz="900" dirty="0">
                <a:solidFill>
                  <a:srgbClr val="374151"/>
                </a:solidFill>
                <a:latin typeface="Inter" pitchFamily="34" charset="0"/>
                <a:ea typeface="Inter" pitchFamily="34" charset="-122"/>
                <a:cs typeface="Inter" pitchFamily="34" charset="-120"/>
              </a:rPr>
              <a:t>网络</a:t>
            </a:r>
            <a:endParaRPr lang="en-US" sz="900" dirty="0"/>
          </a:p>
        </p:txBody>
      </p:sp>
      <p:sp>
        <p:nvSpPr>
          <p:cNvPr id="27" name="Shape 24"/>
          <p:cNvSpPr/>
          <p:nvPr/>
        </p:nvSpPr>
        <p:spPr>
          <a:xfrm>
            <a:off x="3792931" y="3062326"/>
            <a:ext cx="733349" cy="190195"/>
          </a:xfrm>
          <a:prstGeom prst="roundRect">
            <a:avLst>
              <a:gd name="adj" fmla="val 96154"/>
            </a:avLst>
          </a:prstGeom>
          <a:solidFill>
            <a:srgbClr val="F9FAFB"/>
          </a:solidFill>
          <a:ln/>
        </p:spPr>
      </p:sp>
      <p:sp>
        <p:nvSpPr>
          <p:cNvPr id="28" name="Text 25"/>
          <p:cNvSpPr txBox="1"/>
          <p:nvPr/>
        </p:nvSpPr>
        <p:spPr>
          <a:xfrm>
            <a:off x="3984955" y="3081528"/>
            <a:ext cx="438912" cy="143561"/>
          </a:xfrm>
          <a:prstGeom prst="rect">
            <a:avLst/>
          </a:prstGeom>
          <a:noFill/>
          <a:ln/>
        </p:spPr>
        <p:txBody>
          <a:bodyPr wrap="square" lIns="0" tIns="0" rIns="0" bIns="0" rtlCol="0" anchor="ctr"/>
          <a:lstStyle/>
          <a:p>
            <a:pPr algn="ctr" indent="0" marL="0">
              <a:buNone/>
            </a:pPr>
            <a:r>
              <a:rPr lang="en-US" sz="900" dirty="0">
                <a:solidFill>
                  <a:srgbClr val="111827"/>
                </a:solidFill>
                <a:latin typeface="Inter" pitchFamily="34" charset="0"/>
                <a:ea typeface="Inter" pitchFamily="34" charset="-122"/>
                <a:cs typeface="Inter" pitchFamily="34" charset="-120"/>
              </a:rPr>
              <a:t>浏览器</a:t>
            </a:r>
            <a:endParaRPr lang="en-US" sz="900" dirty="0"/>
          </a:p>
        </p:txBody>
      </p:sp>
      <p:sp>
        <p:nvSpPr>
          <p:cNvPr id="29" name="Shape 26"/>
          <p:cNvSpPr/>
          <p:nvPr/>
        </p:nvSpPr>
        <p:spPr>
          <a:xfrm>
            <a:off x="1276502" y="3871570"/>
            <a:ext cx="828446" cy="780898"/>
          </a:xfrm>
          <a:prstGeom prst="roundRect">
            <a:avLst>
              <a:gd name="adj" fmla="val 5712"/>
            </a:avLst>
          </a:prstGeom>
          <a:solidFill>
            <a:srgbClr val="FFFFFF"/>
          </a:solidFill>
          <a:ln w="12700">
            <a:solidFill>
              <a:srgbClr val="E5E7EB"/>
            </a:solidFill>
            <a:prstDash val="solid"/>
          </a:ln>
        </p:spPr>
      </p:sp>
      <p:sp>
        <p:nvSpPr>
          <p:cNvPr id="30" name="Text 27"/>
          <p:cNvSpPr txBox="1"/>
          <p:nvPr/>
        </p:nvSpPr>
        <p:spPr>
          <a:xfrm>
            <a:off x="1573682" y="3957523"/>
            <a:ext cx="324612" cy="143561"/>
          </a:xfrm>
          <a:prstGeom prst="rect">
            <a:avLst/>
          </a:prstGeom>
          <a:noFill/>
          <a:ln/>
        </p:spPr>
        <p:txBody>
          <a:bodyPr wrap="square" lIns="0" tIns="0" rIns="0" bIns="0" rtlCol="0" anchor="ctr"/>
          <a:lstStyle/>
          <a:p>
            <a:pPr algn="ctr" indent="0" marL="0">
              <a:buNone/>
            </a:pPr>
            <a:r>
              <a:rPr lang="en-US" sz="900" dirty="0">
                <a:solidFill>
                  <a:srgbClr val="374151"/>
                </a:solidFill>
                <a:latin typeface="Inter" pitchFamily="34" charset="0"/>
                <a:ea typeface="Inter" pitchFamily="34" charset="-122"/>
                <a:cs typeface="Inter" pitchFamily="34" charset="-120"/>
              </a:rPr>
              <a:t>磁盘</a:t>
            </a:r>
            <a:endParaRPr lang="en-US" sz="900" dirty="0"/>
          </a:p>
        </p:txBody>
      </p:sp>
      <p:sp>
        <p:nvSpPr>
          <p:cNvPr id="31" name="Shape 28"/>
          <p:cNvSpPr/>
          <p:nvPr/>
        </p:nvSpPr>
        <p:spPr>
          <a:xfrm>
            <a:off x="1324051" y="4147718"/>
            <a:ext cx="733349" cy="190195"/>
          </a:xfrm>
          <a:prstGeom prst="roundRect">
            <a:avLst>
              <a:gd name="adj" fmla="val 96154"/>
            </a:avLst>
          </a:prstGeom>
          <a:solidFill>
            <a:srgbClr val="F9FAFB"/>
          </a:solidFill>
          <a:ln/>
        </p:spPr>
      </p:sp>
      <p:sp>
        <p:nvSpPr>
          <p:cNvPr id="32" name="Text 29"/>
          <p:cNvSpPr txBox="1"/>
          <p:nvPr/>
        </p:nvSpPr>
        <p:spPr>
          <a:xfrm>
            <a:off x="1459382" y="4166921"/>
            <a:ext cx="553212" cy="143561"/>
          </a:xfrm>
          <a:prstGeom prst="rect">
            <a:avLst/>
          </a:prstGeom>
          <a:noFill/>
          <a:ln/>
        </p:spPr>
        <p:txBody>
          <a:bodyPr wrap="square" lIns="0" tIns="0" rIns="0" bIns="0" rtlCol="0" anchor="ctr"/>
          <a:lstStyle/>
          <a:p>
            <a:pPr algn="ctr" indent="0" marL="0">
              <a:buNone/>
            </a:pPr>
            <a:r>
              <a:rPr lang="en-US" sz="900" dirty="0">
                <a:solidFill>
                  <a:srgbClr val="111827"/>
                </a:solidFill>
                <a:latin typeface="Inter" pitchFamily="34" charset="0"/>
                <a:ea typeface="Inter" pitchFamily="34" charset="-122"/>
                <a:cs typeface="Inter" pitchFamily="34" charset="-120"/>
              </a:rPr>
              <a:t>文件系统</a:t>
            </a:r>
            <a:endParaRPr lang="en-US" sz="900" dirty="0"/>
          </a:p>
        </p:txBody>
      </p:sp>
      <p:sp>
        <p:nvSpPr>
          <p:cNvPr id="33" name="Shape 30"/>
          <p:cNvSpPr/>
          <p:nvPr/>
        </p:nvSpPr>
        <p:spPr>
          <a:xfrm>
            <a:off x="2213762" y="3871570"/>
            <a:ext cx="1419149" cy="780898"/>
          </a:xfrm>
          <a:prstGeom prst="roundRect">
            <a:avLst>
              <a:gd name="adj" fmla="val 5712"/>
            </a:avLst>
          </a:prstGeom>
          <a:solidFill>
            <a:srgbClr val="FFFFFF"/>
          </a:solidFill>
          <a:ln w="12700">
            <a:solidFill>
              <a:srgbClr val="E5E7EB"/>
            </a:solidFill>
            <a:prstDash val="solid"/>
          </a:ln>
        </p:spPr>
      </p:sp>
      <p:sp>
        <p:nvSpPr>
          <p:cNvPr id="34" name="Text 31"/>
          <p:cNvSpPr txBox="1"/>
          <p:nvPr/>
        </p:nvSpPr>
        <p:spPr>
          <a:xfrm>
            <a:off x="2805379" y="3957523"/>
            <a:ext cx="324612" cy="143561"/>
          </a:xfrm>
          <a:prstGeom prst="rect">
            <a:avLst/>
          </a:prstGeom>
          <a:noFill/>
          <a:ln/>
        </p:spPr>
        <p:txBody>
          <a:bodyPr wrap="square" lIns="0" tIns="0" rIns="0" bIns="0" rtlCol="0" anchor="ctr"/>
          <a:lstStyle/>
          <a:p>
            <a:pPr algn="ctr" indent="0" marL="0">
              <a:buNone/>
            </a:pPr>
            <a:r>
              <a:rPr lang="en-US" sz="900" dirty="0">
                <a:solidFill>
                  <a:srgbClr val="374151"/>
                </a:solidFill>
                <a:latin typeface="Inter" pitchFamily="34" charset="0"/>
                <a:ea typeface="Inter" pitchFamily="34" charset="-122"/>
                <a:cs typeface="Inter" pitchFamily="34" charset="-120"/>
              </a:rPr>
              <a:t>LLM</a:t>
            </a:r>
            <a:endParaRPr lang="en-US" sz="900" dirty="0"/>
          </a:p>
        </p:txBody>
      </p:sp>
      <p:sp>
        <p:nvSpPr>
          <p:cNvPr id="35" name="Shape 32"/>
          <p:cNvSpPr/>
          <p:nvPr/>
        </p:nvSpPr>
        <p:spPr>
          <a:xfrm>
            <a:off x="3745382" y="3871570"/>
            <a:ext cx="828446" cy="780898"/>
          </a:xfrm>
          <a:prstGeom prst="roundRect">
            <a:avLst>
              <a:gd name="adj" fmla="val 5712"/>
            </a:avLst>
          </a:prstGeom>
          <a:solidFill>
            <a:srgbClr val="FFFFFF"/>
          </a:solidFill>
          <a:ln w="12700">
            <a:solidFill>
              <a:srgbClr val="E5E7EB"/>
            </a:solidFill>
            <a:prstDash val="solid"/>
          </a:ln>
        </p:spPr>
      </p:sp>
      <p:sp>
        <p:nvSpPr>
          <p:cNvPr id="36" name="Text 33"/>
          <p:cNvSpPr txBox="1"/>
          <p:nvPr/>
        </p:nvSpPr>
        <p:spPr>
          <a:xfrm>
            <a:off x="4027018" y="3957523"/>
            <a:ext cx="352958" cy="143561"/>
          </a:xfrm>
          <a:prstGeom prst="rect">
            <a:avLst/>
          </a:prstGeom>
          <a:noFill/>
          <a:ln/>
        </p:spPr>
        <p:txBody>
          <a:bodyPr wrap="square" lIns="0" tIns="0" rIns="0" bIns="0" rtlCol="0" anchor="ctr"/>
          <a:lstStyle/>
          <a:p>
            <a:pPr algn="ctr" indent="0" marL="0">
              <a:buNone/>
            </a:pPr>
            <a:r>
              <a:rPr lang="en-US" sz="900" dirty="0">
                <a:solidFill>
                  <a:srgbClr val="374151"/>
                </a:solidFill>
                <a:latin typeface="Inter" pitchFamily="34" charset="0"/>
                <a:ea typeface="Inter" pitchFamily="34" charset="-122"/>
                <a:cs typeface="Inter" pitchFamily="34" charset="-120"/>
              </a:rPr>
              <a:t>RAM</a:t>
            </a:r>
            <a:endParaRPr lang="en-US" sz="900" dirty="0"/>
          </a:p>
        </p:txBody>
      </p:sp>
      <p:sp>
        <p:nvSpPr>
          <p:cNvPr id="37" name="Shape 34"/>
          <p:cNvSpPr/>
          <p:nvPr/>
        </p:nvSpPr>
        <p:spPr>
          <a:xfrm>
            <a:off x="3792931" y="4147718"/>
            <a:ext cx="733349" cy="190195"/>
          </a:xfrm>
          <a:prstGeom prst="roundRect">
            <a:avLst>
              <a:gd name="adj" fmla="val 96154"/>
            </a:avLst>
          </a:prstGeom>
          <a:solidFill>
            <a:srgbClr val="F9FAFB"/>
          </a:solidFill>
          <a:ln/>
        </p:spPr>
      </p:sp>
      <p:sp>
        <p:nvSpPr>
          <p:cNvPr id="38" name="Text 35"/>
          <p:cNvSpPr txBox="1"/>
          <p:nvPr/>
        </p:nvSpPr>
        <p:spPr>
          <a:xfrm>
            <a:off x="3870655" y="4166921"/>
            <a:ext cx="667512" cy="143561"/>
          </a:xfrm>
          <a:prstGeom prst="rect">
            <a:avLst/>
          </a:prstGeom>
          <a:noFill/>
          <a:ln/>
        </p:spPr>
        <p:txBody>
          <a:bodyPr wrap="square" lIns="0" tIns="0" rIns="0" bIns="0" rtlCol="0" anchor="ctr"/>
          <a:lstStyle/>
          <a:p>
            <a:pPr algn="ctr" indent="0" marL="0">
              <a:buNone/>
            </a:pPr>
            <a:r>
              <a:rPr lang="en-US" sz="900" dirty="0">
                <a:solidFill>
                  <a:srgbClr val="111827"/>
                </a:solidFill>
                <a:latin typeface="Inter" pitchFamily="34" charset="0"/>
                <a:ea typeface="Inter" pitchFamily="34" charset="-122"/>
                <a:cs typeface="Inter" pitchFamily="34" charset="-120"/>
              </a:rPr>
              <a:t>上下文窗口</a:t>
            </a:r>
            <a:endParaRPr lang="en-US" sz="900" dirty="0"/>
          </a:p>
        </p:txBody>
      </p:sp>
      <p:sp>
        <p:nvSpPr>
          <p:cNvPr id="39" name="Shape 36"/>
          <p:cNvSpPr/>
          <p:nvPr/>
        </p:nvSpPr>
        <p:spPr>
          <a:xfrm>
            <a:off x="3792931" y="4376318"/>
            <a:ext cx="733349" cy="190195"/>
          </a:xfrm>
          <a:prstGeom prst="roundRect">
            <a:avLst>
              <a:gd name="adj" fmla="val 96154"/>
            </a:avLst>
          </a:prstGeom>
          <a:solidFill>
            <a:srgbClr val="F9FAFB"/>
          </a:solidFill>
          <a:ln/>
        </p:spPr>
      </p:sp>
      <p:sp>
        <p:nvSpPr>
          <p:cNvPr id="40" name="Text 37"/>
          <p:cNvSpPr txBox="1"/>
          <p:nvPr/>
        </p:nvSpPr>
        <p:spPr>
          <a:xfrm>
            <a:off x="3896258" y="4395521"/>
            <a:ext cx="609905" cy="143561"/>
          </a:xfrm>
          <a:prstGeom prst="rect">
            <a:avLst/>
          </a:prstGeom>
          <a:noFill/>
          <a:ln/>
        </p:spPr>
        <p:txBody>
          <a:bodyPr wrap="square" lIns="0" tIns="0" rIns="0" bIns="0" rtlCol="0" anchor="ctr"/>
          <a:lstStyle/>
          <a:p>
            <a:pPr algn="ctr" indent="0" marL="0">
              <a:buNone/>
            </a:pPr>
            <a:r>
              <a:rPr lang="en-US" sz="900" dirty="0">
                <a:solidFill>
                  <a:srgbClr val="111827"/>
                </a:solidFill>
                <a:latin typeface="Inter" pitchFamily="34" charset="0"/>
                <a:ea typeface="Inter" pitchFamily="34" charset="-122"/>
                <a:cs typeface="Inter" pitchFamily="34" charset="-120"/>
              </a:rPr>
              <a:t>其他LLMs</a:t>
            </a:r>
            <a:endParaRPr lang="en-US" sz="900" dirty="0"/>
          </a:p>
        </p:txBody>
      </p:sp>
      <p:sp>
        <p:nvSpPr>
          <p:cNvPr id="41" name="Text 38"/>
          <p:cNvSpPr txBox="1"/>
          <p:nvPr/>
        </p:nvSpPr>
        <p:spPr>
          <a:xfrm>
            <a:off x="3634740" y="4776826"/>
            <a:ext cx="1105510" cy="143561"/>
          </a:xfrm>
          <a:prstGeom prst="rect">
            <a:avLst/>
          </a:prstGeom>
          <a:noFill/>
          <a:ln/>
        </p:spPr>
        <p:txBody>
          <a:bodyPr wrap="square" lIns="0" tIns="0" rIns="0" bIns="0" rtlCol="0" anchor="ctr"/>
          <a:lstStyle/>
          <a:p>
            <a:pPr algn="r" indent="0" marL="0">
              <a:buNone/>
            </a:pPr>
            <a:r>
              <a:rPr lang="en-US" sz="900" dirty="0">
                <a:solidFill>
                  <a:srgbClr val="6B7280"/>
                </a:solidFill>
                <a:latin typeface="Inter" pitchFamily="34" charset="0"/>
                <a:ea typeface="Inter" pitchFamily="34" charset="-122"/>
                <a:cs typeface="Inter" pitchFamily="34" charset="-120"/>
              </a:rPr>
              <a:t>— Andrej Karpathy</a:t>
            </a:r>
            <a:endParaRPr lang="en-US" sz="900" dirty="0"/>
          </a:p>
        </p:txBody>
      </p:sp>
      <p:sp>
        <p:nvSpPr>
          <p:cNvPr id="42" name="Shape 39"/>
          <p:cNvSpPr/>
          <p:nvPr/>
        </p:nvSpPr>
        <p:spPr>
          <a:xfrm>
            <a:off x="5006340" y="3233318"/>
            <a:ext cx="323698" cy="381305"/>
          </a:xfrm>
          <a:prstGeom prst="roundRect">
            <a:avLst>
              <a:gd name="adj" fmla="val 282486"/>
            </a:avLst>
          </a:prstGeom>
          <a:solidFill>
            <a:srgbClr val="DBEAFE"/>
          </a:solidFill>
          <a:ln/>
        </p:spPr>
      </p:sp>
      <p:pic>
        <p:nvPicPr>
          <p:cNvPr id="43" name="Image 1" descr="preencoded.png">    </p:cNvPr>
          <p:cNvPicPr>
            <a:picLocks noChangeAspect="1"/>
          </p:cNvPicPr>
          <p:nvPr/>
        </p:nvPicPr>
        <p:blipFill>
          <a:blip r:embed="rId2"/>
          <a:srcRect l="-1648" r="-1648" t="0" b="0"/>
          <a:stretch/>
        </p:blipFill>
        <p:spPr>
          <a:xfrm>
            <a:off x="5082235" y="3314700"/>
            <a:ext cx="171907" cy="190195"/>
          </a:xfrm>
          <a:prstGeom prst="rect">
            <a:avLst/>
          </a:prstGeom>
        </p:spPr>
      </p:pic>
      <p:sp>
        <p:nvSpPr>
          <p:cNvPr id="44" name="Text 40"/>
          <p:cNvSpPr txBox="1"/>
          <p:nvPr/>
        </p:nvSpPr>
        <p:spPr>
          <a:xfrm>
            <a:off x="5558638" y="1371600"/>
            <a:ext cx="1795882" cy="162763"/>
          </a:xfrm>
          <a:prstGeom prst="rect">
            <a:avLst/>
          </a:prstGeom>
          <a:noFill/>
          <a:ln/>
        </p:spPr>
        <p:txBody>
          <a:bodyPr wrap="square" lIns="0" tIns="0" rIns="0" bIns="0" rtlCol="0" anchor="ctr"/>
          <a:lstStyle/>
          <a:p>
            <a:pPr algn="l" indent="0" marL="0">
              <a:buNone/>
            </a:pPr>
            <a:r>
              <a:rPr lang="en-US" sz="1000" b="1" dirty="0">
                <a:solidFill>
                  <a:srgbClr val="1D4ED8"/>
                </a:solidFill>
                <a:latin typeface="Inter" pitchFamily="34" charset="0"/>
                <a:ea typeface="Inter" pitchFamily="34" charset="-122"/>
                <a:cs typeface="Inter" pitchFamily="34" charset="-120"/>
              </a:rPr>
              <a:t>Agent基础设施 (OS Kernel)</a:t>
            </a:r>
            <a:endParaRPr lang="en-US" sz="1000" dirty="0"/>
          </a:p>
        </p:txBody>
      </p:sp>
      <p:sp>
        <p:nvSpPr>
          <p:cNvPr id="45" name="Shape 41"/>
          <p:cNvSpPr/>
          <p:nvPr/>
        </p:nvSpPr>
        <p:spPr>
          <a:xfrm>
            <a:off x="5558638" y="1628546"/>
            <a:ext cx="5572354" cy="3857854"/>
          </a:xfrm>
          <a:prstGeom prst="roundRect">
            <a:avLst>
              <a:gd name="adj" fmla="val 468"/>
            </a:avLst>
          </a:prstGeom>
          <a:solidFill>
            <a:srgbClr val="EFF6FF"/>
          </a:solidFill>
          <a:ln w="12700">
            <a:solidFill>
              <a:srgbClr val="3B82F6"/>
            </a:solidFill>
            <a:prstDash val="solid"/>
          </a:ln>
        </p:spPr>
      </p:sp>
      <p:sp>
        <p:nvSpPr>
          <p:cNvPr id="46" name="Shape 42"/>
          <p:cNvSpPr/>
          <p:nvPr/>
        </p:nvSpPr>
        <p:spPr>
          <a:xfrm>
            <a:off x="5682996" y="1752905"/>
            <a:ext cx="5324551" cy="323698"/>
          </a:xfrm>
          <a:prstGeom prst="roundRect">
            <a:avLst>
              <a:gd name="adj" fmla="val 66467"/>
            </a:avLst>
          </a:prstGeom>
          <a:solidFill>
            <a:srgbClr val="A7F3D0">
              <a:alpha val="30000"/>
            </a:srgbClr>
          </a:solidFill>
          <a:ln w="12700">
            <a:solidFill>
              <a:srgbClr val="10B981">
                <a:alpha val="20000"/>
              </a:srgbClr>
            </a:solidFill>
            <a:prstDash val="solid"/>
          </a:ln>
        </p:spPr>
      </p:sp>
      <p:sp>
        <p:nvSpPr>
          <p:cNvPr id="47" name="Text 43"/>
          <p:cNvSpPr txBox="1"/>
          <p:nvPr/>
        </p:nvSpPr>
        <p:spPr>
          <a:xfrm>
            <a:off x="7534656" y="1837944"/>
            <a:ext cx="1705356" cy="143561"/>
          </a:xfrm>
          <a:prstGeom prst="rect">
            <a:avLst/>
          </a:prstGeom>
          <a:noFill/>
          <a:ln/>
        </p:spPr>
        <p:txBody>
          <a:bodyPr wrap="square" lIns="0" tIns="0" rIns="0" bIns="0" rtlCol="0" anchor="ctr"/>
          <a:lstStyle/>
          <a:p>
            <a:pPr algn="ctr" indent="0" marL="0">
              <a:buNone/>
            </a:pPr>
            <a:r>
              <a:rPr lang="en-US" sz="900" dirty="0">
                <a:solidFill>
                  <a:srgbClr val="111827"/>
                </a:solidFill>
                <a:latin typeface="Inter" pitchFamily="34" charset="0"/>
                <a:ea typeface="Inter" pitchFamily="34" charset="-122"/>
                <a:cs typeface="Inter" pitchFamily="34" charset="-120"/>
              </a:rPr>
              <a:t>输入: Text/Voice/Image/Video</a:t>
            </a:r>
            <a:endParaRPr lang="en-US" sz="900" dirty="0"/>
          </a:p>
        </p:txBody>
      </p:sp>
      <p:sp>
        <p:nvSpPr>
          <p:cNvPr id="48" name="Shape 44"/>
          <p:cNvSpPr/>
          <p:nvPr/>
        </p:nvSpPr>
        <p:spPr>
          <a:xfrm>
            <a:off x="5682996" y="2152498"/>
            <a:ext cx="1333195" cy="2038198"/>
          </a:xfrm>
          <a:prstGeom prst="roundRect">
            <a:avLst>
              <a:gd name="adj" fmla="val 3919"/>
            </a:avLst>
          </a:prstGeom>
          <a:solidFill>
            <a:srgbClr val="BFDBFE">
              <a:alpha val="30000"/>
            </a:srgbClr>
          </a:solidFill>
          <a:ln w="12700">
            <a:solidFill>
              <a:srgbClr val="3B82F6">
                <a:alpha val="20000"/>
              </a:srgbClr>
            </a:solidFill>
            <a:prstDash val="solid"/>
          </a:ln>
        </p:spPr>
      </p:sp>
      <p:sp>
        <p:nvSpPr>
          <p:cNvPr id="49" name="Text 45"/>
          <p:cNvSpPr txBox="1"/>
          <p:nvPr/>
        </p:nvSpPr>
        <p:spPr>
          <a:xfrm>
            <a:off x="5768035" y="2238451"/>
            <a:ext cx="381305" cy="143561"/>
          </a:xfrm>
          <a:prstGeom prst="rect">
            <a:avLst/>
          </a:prstGeom>
          <a:noFill/>
          <a:ln/>
        </p:spPr>
        <p:txBody>
          <a:bodyPr wrap="square" lIns="0" tIns="0" rIns="0" bIns="0" rtlCol="0" anchor="ctr"/>
          <a:lstStyle/>
          <a:p>
            <a:pPr algn="l" indent="0" marL="0">
              <a:buNone/>
            </a:pPr>
            <a:r>
              <a:rPr lang="en-US" sz="900" dirty="0">
                <a:solidFill>
                  <a:srgbClr val="1D4ED8"/>
                </a:solidFill>
                <a:latin typeface="Inter" pitchFamily="34" charset="0"/>
                <a:ea typeface="Inter" pitchFamily="34" charset="-122"/>
                <a:cs typeface="Inter" pitchFamily="34" charset="-120"/>
              </a:rPr>
              <a:t>Tools</a:t>
            </a:r>
            <a:endParaRPr lang="en-US" sz="900" dirty="0"/>
          </a:p>
        </p:txBody>
      </p:sp>
      <p:sp>
        <p:nvSpPr>
          <p:cNvPr id="50" name="Shape 46"/>
          <p:cNvSpPr/>
          <p:nvPr/>
        </p:nvSpPr>
        <p:spPr>
          <a:xfrm>
            <a:off x="5768035" y="2428646"/>
            <a:ext cx="1162202" cy="247802"/>
          </a:xfrm>
          <a:prstGeom prst="roundRect">
            <a:avLst>
              <a:gd name="adj" fmla="val 56770"/>
            </a:avLst>
          </a:prstGeom>
          <a:solidFill>
            <a:srgbClr val="FFFFFF"/>
          </a:solidFill>
          <a:ln w="12700">
            <a:solidFill>
              <a:srgbClr val="DBEAFE"/>
            </a:solidFill>
            <a:prstDash val="solid"/>
          </a:ln>
        </p:spPr>
      </p:sp>
      <p:sp>
        <p:nvSpPr>
          <p:cNvPr id="51" name="Text 47"/>
          <p:cNvSpPr txBox="1"/>
          <p:nvPr/>
        </p:nvSpPr>
        <p:spPr>
          <a:xfrm>
            <a:off x="5815584" y="2476195"/>
            <a:ext cx="1028700" cy="143561"/>
          </a:xfrm>
          <a:prstGeom prst="rect">
            <a:avLst/>
          </a:prstGeom>
          <a:noFill/>
          <a:ln/>
        </p:spPr>
        <p:txBody>
          <a:bodyPr wrap="square" lIns="0" tIns="0" rIns="0" bIns="0" rtlCol="0" anchor="ctr"/>
          <a:lstStyle/>
          <a:p>
            <a:pPr algn="l" indent="0" marL="0">
              <a:buNone/>
            </a:pPr>
            <a:r>
              <a:rPr lang="en-US" sz="900" dirty="0">
                <a:solidFill>
                  <a:srgbClr val="111827"/>
                </a:solidFill>
                <a:latin typeface="Inter" pitchFamily="34" charset="0"/>
                <a:ea typeface="Inter" pitchFamily="34" charset="-122"/>
                <a:cs typeface="Inter" pitchFamily="34" charset="-120"/>
              </a:rPr>
              <a:t>Event Bus/Hooks</a:t>
            </a:r>
            <a:endParaRPr lang="en-US" sz="900" dirty="0"/>
          </a:p>
        </p:txBody>
      </p:sp>
      <p:sp>
        <p:nvSpPr>
          <p:cNvPr id="52" name="Shape 48"/>
          <p:cNvSpPr/>
          <p:nvPr/>
        </p:nvSpPr>
        <p:spPr>
          <a:xfrm>
            <a:off x="5768035" y="2752344"/>
            <a:ext cx="1162202" cy="247802"/>
          </a:xfrm>
          <a:prstGeom prst="roundRect">
            <a:avLst>
              <a:gd name="adj" fmla="val 56770"/>
            </a:avLst>
          </a:prstGeom>
          <a:solidFill>
            <a:srgbClr val="FFFFFF"/>
          </a:solidFill>
          <a:ln w="12700">
            <a:solidFill>
              <a:srgbClr val="DBEAFE"/>
            </a:solidFill>
            <a:prstDash val="solid"/>
          </a:ln>
        </p:spPr>
      </p:sp>
      <p:sp>
        <p:nvSpPr>
          <p:cNvPr id="53" name="Text 49"/>
          <p:cNvSpPr txBox="1"/>
          <p:nvPr/>
        </p:nvSpPr>
        <p:spPr>
          <a:xfrm>
            <a:off x="5815584" y="2800807"/>
            <a:ext cx="810158" cy="143561"/>
          </a:xfrm>
          <a:prstGeom prst="rect">
            <a:avLst/>
          </a:prstGeom>
          <a:noFill/>
          <a:ln/>
        </p:spPr>
        <p:txBody>
          <a:bodyPr wrap="square" lIns="0" tIns="0" rIns="0" bIns="0" rtlCol="0" anchor="ctr"/>
          <a:lstStyle/>
          <a:p>
            <a:pPr algn="l" indent="0" marL="0">
              <a:buNone/>
            </a:pPr>
            <a:r>
              <a:rPr lang="en-US" sz="900" dirty="0">
                <a:solidFill>
                  <a:srgbClr val="111827"/>
                </a:solidFill>
                <a:latin typeface="Inter" pitchFamily="34" charset="0"/>
                <a:ea typeface="Inter" pitchFamily="34" charset="-122"/>
                <a:cs typeface="Inter" pitchFamily="34" charset="-120"/>
              </a:rPr>
              <a:t>Built-in Tools</a:t>
            </a:r>
            <a:endParaRPr lang="en-US" sz="900" dirty="0"/>
          </a:p>
        </p:txBody>
      </p:sp>
      <p:sp>
        <p:nvSpPr>
          <p:cNvPr id="54" name="Shape 50"/>
          <p:cNvSpPr/>
          <p:nvPr/>
        </p:nvSpPr>
        <p:spPr>
          <a:xfrm>
            <a:off x="5768035" y="3076956"/>
            <a:ext cx="1162202" cy="400507"/>
          </a:xfrm>
          <a:prstGeom prst="roundRect">
            <a:avLst>
              <a:gd name="adj" fmla="val 21744"/>
            </a:avLst>
          </a:prstGeom>
          <a:solidFill>
            <a:srgbClr val="FFFFFF"/>
          </a:solidFill>
          <a:ln w="12700">
            <a:solidFill>
              <a:srgbClr val="DBEAFE"/>
            </a:solidFill>
            <a:prstDash val="solid"/>
          </a:ln>
        </p:spPr>
      </p:sp>
      <p:sp>
        <p:nvSpPr>
          <p:cNvPr id="55" name="Text 51"/>
          <p:cNvSpPr txBox="1"/>
          <p:nvPr/>
        </p:nvSpPr>
        <p:spPr>
          <a:xfrm>
            <a:off x="5815584" y="3124505"/>
            <a:ext cx="1038758" cy="295351"/>
          </a:xfrm>
          <a:prstGeom prst="rect">
            <a:avLst/>
          </a:prstGeom>
          <a:noFill/>
          <a:ln/>
        </p:spPr>
        <p:txBody>
          <a:bodyPr wrap="square" lIns="0" tIns="0" rIns="0" bIns="0" rtlCol="0" anchor="ctr"/>
          <a:lstStyle/>
          <a:p>
            <a:pPr algn="l" indent="0" marL="0">
              <a:buNone/>
            </a:pPr>
            <a:r>
              <a:rPr lang="en-US" sz="900" dirty="0">
                <a:solidFill>
                  <a:srgbClr val="111827"/>
                </a:solidFill>
                <a:latin typeface="Inter" pitchFamily="34" charset="0"/>
                <a:ea typeface="Inter" pitchFamily="34" charset="-122"/>
                <a:cs typeface="Inter" pitchFamily="34" charset="-120"/>
              </a:rPr>
              <a:t>3rd Party/Private Tools/API/Agents</a:t>
            </a:r>
            <a:endParaRPr lang="en-US" sz="900" dirty="0"/>
          </a:p>
        </p:txBody>
      </p:sp>
      <p:sp>
        <p:nvSpPr>
          <p:cNvPr id="56" name="Text 52"/>
          <p:cNvSpPr txBox="1"/>
          <p:nvPr/>
        </p:nvSpPr>
        <p:spPr>
          <a:xfrm>
            <a:off x="7107631" y="2162556"/>
            <a:ext cx="2556662" cy="295351"/>
          </a:xfrm>
          <a:prstGeom prst="rect">
            <a:avLst/>
          </a:prstGeom>
          <a:noFill/>
          <a:ln/>
        </p:spPr>
        <p:txBody>
          <a:bodyPr wrap="square" lIns="0" tIns="0" rIns="0" bIns="0" rtlCol="0" anchor="ctr"/>
          <a:lstStyle/>
          <a:p>
            <a:pPr algn="ctr" indent="0" marL="0">
              <a:buNone/>
            </a:pPr>
            <a:r>
              <a:rPr lang="en-US" sz="800" i="1" dirty="0">
                <a:solidFill>
                  <a:srgbClr val="D97706"/>
                </a:solidFill>
                <a:latin typeface="Inter" pitchFamily="34" charset="0"/>
                <a:ea typeface="Inter" pitchFamily="34" charset="-122"/>
                <a:cs typeface="Inter" pitchFamily="34" charset="-120"/>
              </a:rPr>
              <a:t>— Multi-Agent/Multi-Tools Orchestrator/Executor —</a:t>
            </a:r>
            <a:endParaRPr lang="en-US" sz="800" dirty="0"/>
          </a:p>
        </p:txBody>
      </p:sp>
      <p:sp>
        <p:nvSpPr>
          <p:cNvPr id="57" name="Shape 53"/>
          <p:cNvSpPr/>
          <p:nvPr/>
        </p:nvSpPr>
        <p:spPr>
          <a:xfrm>
            <a:off x="7088429" y="2510942"/>
            <a:ext cx="2514600" cy="1495044"/>
          </a:xfrm>
          <a:prstGeom prst="roundRect">
            <a:avLst>
              <a:gd name="adj" fmla="val 3117"/>
            </a:avLst>
          </a:prstGeom>
          <a:solidFill>
            <a:srgbClr val="EF4444">
              <a:alpha val="10000"/>
            </a:srgbClr>
          </a:solidFill>
          <a:ln w="12700">
            <a:solidFill>
              <a:srgbClr val="EF4444">
                <a:alpha val="30000"/>
              </a:srgbClr>
            </a:solidFill>
            <a:prstDash val="solid"/>
          </a:ln>
        </p:spPr>
      </p:sp>
      <p:sp>
        <p:nvSpPr>
          <p:cNvPr id="58" name="Text 54"/>
          <p:cNvSpPr txBox="1"/>
          <p:nvPr/>
        </p:nvSpPr>
        <p:spPr>
          <a:xfrm>
            <a:off x="7450531" y="2969971"/>
            <a:ext cx="1905610" cy="191110"/>
          </a:xfrm>
          <a:prstGeom prst="rect">
            <a:avLst/>
          </a:prstGeom>
          <a:noFill/>
          <a:ln/>
        </p:spPr>
        <p:txBody>
          <a:bodyPr wrap="square" lIns="0" tIns="0" rIns="0" bIns="0" rtlCol="0" anchor="ctr"/>
          <a:lstStyle/>
          <a:p>
            <a:pPr algn="ctr" indent="0" marL="0">
              <a:buNone/>
            </a:pPr>
            <a:r>
              <a:rPr lang="en-US" sz="1200" dirty="0">
                <a:solidFill>
                  <a:srgbClr val="DC2626"/>
                </a:solidFill>
                <a:latin typeface="Inter" pitchFamily="34" charset="0"/>
                <a:ea typeface="Inter" pitchFamily="34" charset="-122"/>
                <a:cs typeface="Inter" pitchFamily="34" charset="-120"/>
              </a:rPr>
              <a:t>Agent Foundation Model</a:t>
            </a:r>
            <a:endParaRPr lang="en-US" sz="1200" dirty="0"/>
          </a:p>
        </p:txBody>
      </p:sp>
      <p:sp>
        <p:nvSpPr>
          <p:cNvPr id="59" name="Text 55"/>
          <p:cNvSpPr txBox="1"/>
          <p:nvPr/>
        </p:nvSpPr>
        <p:spPr>
          <a:xfrm>
            <a:off x="7493508" y="3255264"/>
            <a:ext cx="1791310" cy="143561"/>
          </a:xfrm>
          <a:prstGeom prst="rect">
            <a:avLst/>
          </a:prstGeom>
          <a:noFill/>
          <a:ln/>
        </p:spPr>
        <p:txBody>
          <a:bodyPr wrap="square" lIns="0" tIns="0" rIns="0" bIns="0" rtlCol="0" anchor="ctr"/>
          <a:lstStyle/>
          <a:p>
            <a:pPr algn="ctr" indent="0" marL="0">
              <a:buNone/>
            </a:pPr>
            <a:r>
              <a:rPr lang="en-US" sz="900" dirty="0">
                <a:solidFill>
                  <a:srgbClr val="374151"/>
                </a:solidFill>
                <a:latin typeface="Inter" pitchFamily="34" charset="0"/>
                <a:ea typeface="Inter" pitchFamily="34" charset="-122"/>
                <a:cs typeface="Inter" pitchFamily="34" charset="-120"/>
              </a:rPr>
              <a:t>(Reasoning/Planning/Reflection</a:t>
            </a:r>
            <a:endParaRPr lang="en-US" sz="900" dirty="0"/>
          </a:p>
        </p:txBody>
      </p:sp>
      <p:sp>
        <p:nvSpPr>
          <p:cNvPr id="60" name="Text 56"/>
          <p:cNvSpPr txBox="1"/>
          <p:nvPr/>
        </p:nvSpPr>
        <p:spPr>
          <a:xfrm>
            <a:off x="7588606" y="3407969"/>
            <a:ext cx="1600200" cy="143561"/>
          </a:xfrm>
          <a:prstGeom prst="rect">
            <a:avLst/>
          </a:prstGeom>
          <a:noFill/>
          <a:ln/>
        </p:spPr>
        <p:txBody>
          <a:bodyPr wrap="square" lIns="0" tIns="0" rIns="0" bIns="0" rtlCol="0" anchor="ctr"/>
          <a:lstStyle/>
          <a:p>
            <a:pPr algn="ctr" indent="0" marL="0">
              <a:buNone/>
            </a:pPr>
            <a:r>
              <a:rPr lang="en-US" sz="900" dirty="0">
                <a:solidFill>
                  <a:srgbClr val="374151"/>
                </a:solidFill>
                <a:latin typeface="Inter" pitchFamily="34" charset="0"/>
                <a:ea typeface="Inter" pitchFamily="34" charset="-122"/>
                <a:cs typeface="Inter" pitchFamily="34" charset="-120"/>
              </a:rPr>
              <a:t>Orchestration/Tools Calling)</a:t>
            </a:r>
            <a:endParaRPr lang="en-US" sz="900" dirty="0"/>
          </a:p>
        </p:txBody>
      </p:sp>
      <p:sp>
        <p:nvSpPr>
          <p:cNvPr id="61" name="Text 57"/>
          <p:cNvSpPr txBox="1"/>
          <p:nvPr/>
        </p:nvSpPr>
        <p:spPr>
          <a:xfrm>
            <a:off x="7450531" y="4038905"/>
            <a:ext cx="1877263" cy="143561"/>
          </a:xfrm>
          <a:prstGeom prst="rect">
            <a:avLst/>
          </a:prstGeom>
          <a:noFill/>
          <a:ln/>
        </p:spPr>
        <p:txBody>
          <a:bodyPr wrap="square" lIns="0" tIns="0" rIns="0" bIns="0" rtlCol="0" anchor="ctr"/>
          <a:lstStyle/>
          <a:p>
            <a:pPr algn="ctr" indent="0" marL="0">
              <a:buNone/>
            </a:pPr>
            <a:r>
              <a:rPr lang="en-US" sz="900" dirty="0">
                <a:solidFill>
                  <a:srgbClr val="6B7280"/>
                </a:solidFill>
                <a:latin typeface="Inter" pitchFamily="34" charset="0"/>
                <a:ea typeface="Inter" pitchFamily="34" charset="-122"/>
                <a:cs typeface="Inter" pitchFamily="34" charset="-120"/>
              </a:rPr>
              <a:t>Agents Runtime itself is an Agent</a:t>
            </a:r>
            <a:endParaRPr lang="en-US" sz="900" dirty="0"/>
          </a:p>
        </p:txBody>
      </p:sp>
      <p:sp>
        <p:nvSpPr>
          <p:cNvPr id="62" name="Shape 58"/>
          <p:cNvSpPr/>
          <p:nvPr/>
        </p:nvSpPr>
        <p:spPr>
          <a:xfrm>
            <a:off x="9671609" y="2152498"/>
            <a:ext cx="1333195" cy="2038198"/>
          </a:xfrm>
          <a:prstGeom prst="roundRect">
            <a:avLst>
              <a:gd name="adj" fmla="val 3919"/>
            </a:avLst>
          </a:prstGeom>
          <a:solidFill>
            <a:srgbClr val="DBEAFE">
              <a:alpha val="30000"/>
            </a:srgbClr>
          </a:solidFill>
          <a:ln w="12700">
            <a:solidFill>
              <a:srgbClr val="3B82F6">
                <a:alpha val="20000"/>
              </a:srgbClr>
            </a:solidFill>
            <a:prstDash val="solid"/>
          </a:ln>
        </p:spPr>
      </p:sp>
      <p:sp>
        <p:nvSpPr>
          <p:cNvPr id="63" name="Text 59"/>
          <p:cNvSpPr txBox="1"/>
          <p:nvPr/>
        </p:nvSpPr>
        <p:spPr>
          <a:xfrm>
            <a:off x="9757562" y="2238451"/>
            <a:ext cx="523951" cy="143561"/>
          </a:xfrm>
          <a:prstGeom prst="rect">
            <a:avLst/>
          </a:prstGeom>
          <a:noFill/>
          <a:ln/>
        </p:spPr>
        <p:txBody>
          <a:bodyPr wrap="square" lIns="0" tIns="0" rIns="0" bIns="0" rtlCol="0" anchor="ctr"/>
          <a:lstStyle/>
          <a:p>
            <a:pPr algn="l" indent="0" marL="0">
              <a:buNone/>
            </a:pPr>
            <a:r>
              <a:rPr lang="en-US" sz="900" dirty="0">
                <a:solidFill>
                  <a:srgbClr val="1D4ED8"/>
                </a:solidFill>
                <a:latin typeface="Inter" pitchFamily="34" charset="0"/>
                <a:ea typeface="Inter" pitchFamily="34" charset="-122"/>
                <a:cs typeface="Inter" pitchFamily="34" charset="-120"/>
              </a:rPr>
              <a:t>Context</a:t>
            </a:r>
            <a:endParaRPr lang="en-US" sz="900" dirty="0"/>
          </a:p>
        </p:txBody>
      </p:sp>
      <p:sp>
        <p:nvSpPr>
          <p:cNvPr id="64" name="Shape 60"/>
          <p:cNvSpPr/>
          <p:nvPr/>
        </p:nvSpPr>
        <p:spPr>
          <a:xfrm>
            <a:off x="9757562" y="2428646"/>
            <a:ext cx="1162202" cy="400507"/>
          </a:xfrm>
          <a:prstGeom prst="roundRect">
            <a:avLst>
              <a:gd name="adj" fmla="val 21744"/>
            </a:avLst>
          </a:prstGeom>
          <a:solidFill>
            <a:srgbClr val="FFFFFF"/>
          </a:solidFill>
          <a:ln w="12700">
            <a:solidFill>
              <a:srgbClr val="DBEAFE"/>
            </a:solidFill>
            <a:prstDash val="solid"/>
          </a:ln>
        </p:spPr>
      </p:sp>
      <p:sp>
        <p:nvSpPr>
          <p:cNvPr id="65" name="Text 61"/>
          <p:cNvSpPr txBox="1"/>
          <p:nvPr/>
        </p:nvSpPr>
        <p:spPr>
          <a:xfrm>
            <a:off x="9805111" y="2476195"/>
            <a:ext cx="1028700" cy="295351"/>
          </a:xfrm>
          <a:prstGeom prst="rect">
            <a:avLst/>
          </a:prstGeom>
          <a:noFill/>
          <a:ln/>
        </p:spPr>
        <p:txBody>
          <a:bodyPr wrap="square" lIns="0" tIns="0" rIns="0" bIns="0" rtlCol="0" anchor="ctr"/>
          <a:lstStyle/>
          <a:p>
            <a:pPr algn="l" indent="0" marL="0">
              <a:buNone/>
            </a:pPr>
            <a:r>
              <a:rPr lang="en-US" sz="900" dirty="0">
                <a:solidFill>
                  <a:srgbClr val="111827"/>
                </a:solidFill>
                <a:latin typeface="Inter" pitchFamily="34" charset="0"/>
                <a:ea typeface="Inter" pitchFamily="34" charset="-122"/>
                <a:cs typeface="Inter" pitchFamily="34" charset="-120"/>
              </a:rPr>
              <a:t>System Prompts/ Tools List</a:t>
            </a:r>
            <a:endParaRPr lang="en-US" sz="900" dirty="0"/>
          </a:p>
        </p:txBody>
      </p:sp>
      <p:sp>
        <p:nvSpPr>
          <p:cNvPr id="66" name="Shape 62"/>
          <p:cNvSpPr/>
          <p:nvPr/>
        </p:nvSpPr>
        <p:spPr>
          <a:xfrm>
            <a:off x="9757562" y="2905049"/>
            <a:ext cx="1162202" cy="247802"/>
          </a:xfrm>
          <a:prstGeom prst="roundRect">
            <a:avLst>
              <a:gd name="adj" fmla="val 56770"/>
            </a:avLst>
          </a:prstGeom>
          <a:solidFill>
            <a:srgbClr val="FFFFFF"/>
          </a:solidFill>
          <a:ln w="12700">
            <a:solidFill>
              <a:srgbClr val="DBEAFE"/>
            </a:solidFill>
            <a:prstDash val="solid"/>
          </a:ln>
        </p:spPr>
      </p:sp>
      <p:sp>
        <p:nvSpPr>
          <p:cNvPr id="67" name="Text 63"/>
          <p:cNvSpPr txBox="1"/>
          <p:nvPr/>
        </p:nvSpPr>
        <p:spPr>
          <a:xfrm>
            <a:off x="9805111" y="2952598"/>
            <a:ext cx="543154" cy="143561"/>
          </a:xfrm>
          <a:prstGeom prst="rect">
            <a:avLst/>
          </a:prstGeom>
          <a:noFill/>
          <a:ln/>
        </p:spPr>
        <p:txBody>
          <a:bodyPr wrap="square" lIns="0" tIns="0" rIns="0" bIns="0" rtlCol="0" anchor="ctr"/>
          <a:lstStyle/>
          <a:p>
            <a:pPr algn="l" indent="0" marL="0">
              <a:buNone/>
            </a:pPr>
            <a:r>
              <a:rPr lang="en-US" sz="900" dirty="0">
                <a:solidFill>
                  <a:srgbClr val="111827"/>
                </a:solidFill>
                <a:latin typeface="Inter" pitchFamily="34" charset="0"/>
                <a:ea typeface="Inter" pitchFamily="34" charset="-122"/>
                <a:cs typeface="Inter" pitchFamily="34" charset="-120"/>
              </a:rPr>
              <a:t>Memory</a:t>
            </a:r>
            <a:endParaRPr lang="en-US" sz="900" dirty="0"/>
          </a:p>
        </p:txBody>
      </p:sp>
      <p:sp>
        <p:nvSpPr>
          <p:cNvPr id="68" name="Shape 64"/>
          <p:cNvSpPr/>
          <p:nvPr/>
        </p:nvSpPr>
        <p:spPr>
          <a:xfrm>
            <a:off x="9757562" y="3228746"/>
            <a:ext cx="1162202" cy="400507"/>
          </a:xfrm>
          <a:prstGeom prst="roundRect">
            <a:avLst>
              <a:gd name="adj" fmla="val 21744"/>
            </a:avLst>
          </a:prstGeom>
          <a:solidFill>
            <a:srgbClr val="FFFFFF"/>
          </a:solidFill>
          <a:ln w="12700">
            <a:solidFill>
              <a:srgbClr val="DBEAFE"/>
            </a:solidFill>
            <a:prstDash val="solid"/>
          </a:ln>
        </p:spPr>
      </p:sp>
      <p:sp>
        <p:nvSpPr>
          <p:cNvPr id="69" name="Text 65"/>
          <p:cNvSpPr txBox="1"/>
          <p:nvPr/>
        </p:nvSpPr>
        <p:spPr>
          <a:xfrm>
            <a:off x="9805111" y="3276295"/>
            <a:ext cx="848563" cy="295351"/>
          </a:xfrm>
          <a:prstGeom prst="rect">
            <a:avLst/>
          </a:prstGeom>
          <a:noFill/>
          <a:ln/>
        </p:spPr>
        <p:txBody>
          <a:bodyPr wrap="square" lIns="0" tIns="0" rIns="0" bIns="0" rtlCol="0" anchor="ctr"/>
          <a:lstStyle/>
          <a:p>
            <a:pPr algn="l" indent="0" marL="0">
              <a:buNone/>
            </a:pPr>
            <a:r>
              <a:rPr lang="en-US" sz="900" dirty="0">
                <a:solidFill>
                  <a:srgbClr val="111827"/>
                </a:solidFill>
                <a:latin typeface="Inter" pitchFamily="34" charset="0"/>
                <a:ea typeface="Inter" pitchFamily="34" charset="-122"/>
                <a:cs typeface="Inter" pitchFamily="34" charset="-120"/>
              </a:rPr>
              <a:t>Session/State Mgmt</a:t>
            </a:r>
            <a:endParaRPr lang="en-US" sz="900" dirty="0"/>
          </a:p>
        </p:txBody>
      </p:sp>
      <p:sp>
        <p:nvSpPr>
          <p:cNvPr id="70" name="Shape 66"/>
          <p:cNvSpPr/>
          <p:nvPr/>
        </p:nvSpPr>
        <p:spPr>
          <a:xfrm>
            <a:off x="9757562" y="3705149"/>
            <a:ext cx="1162202" cy="400507"/>
          </a:xfrm>
          <a:prstGeom prst="roundRect">
            <a:avLst>
              <a:gd name="adj" fmla="val 21744"/>
            </a:avLst>
          </a:prstGeom>
          <a:solidFill>
            <a:srgbClr val="FFFFFF"/>
          </a:solidFill>
          <a:ln w="12700">
            <a:solidFill>
              <a:srgbClr val="DBEAFE"/>
            </a:solidFill>
            <a:prstDash val="solid"/>
          </a:ln>
        </p:spPr>
      </p:sp>
      <p:sp>
        <p:nvSpPr>
          <p:cNvPr id="71" name="Text 67"/>
          <p:cNvSpPr txBox="1"/>
          <p:nvPr/>
        </p:nvSpPr>
        <p:spPr>
          <a:xfrm>
            <a:off x="9805111" y="3752698"/>
            <a:ext cx="848563" cy="295351"/>
          </a:xfrm>
          <a:prstGeom prst="rect">
            <a:avLst/>
          </a:prstGeom>
          <a:noFill/>
          <a:ln/>
        </p:spPr>
        <p:txBody>
          <a:bodyPr wrap="square" lIns="0" tIns="0" rIns="0" bIns="0" rtlCol="0" anchor="ctr"/>
          <a:lstStyle/>
          <a:p>
            <a:pPr algn="l" indent="0" marL="0">
              <a:buNone/>
            </a:pPr>
            <a:r>
              <a:rPr lang="en-US" sz="900" dirty="0">
                <a:solidFill>
                  <a:srgbClr val="111827"/>
                </a:solidFill>
                <a:latin typeface="Inter" pitchFamily="34" charset="0"/>
                <a:ea typeface="Inter" pitchFamily="34" charset="-122"/>
                <a:cs typeface="Inter" pitchFamily="34" charset="-120"/>
              </a:rPr>
              <a:t>Web/Private/ Personal Data</a:t>
            </a:r>
            <a:endParaRPr lang="en-US" sz="900" dirty="0"/>
          </a:p>
        </p:txBody>
      </p:sp>
      <p:sp>
        <p:nvSpPr>
          <p:cNvPr id="72" name="Shape 68"/>
          <p:cNvSpPr/>
          <p:nvPr/>
        </p:nvSpPr>
        <p:spPr>
          <a:xfrm>
            <a:off x="5682996" y="4267505"/>
            <a:ext cx="5324551" cy="457200"/>
          </a:xfrm>
          <a:prstGeom prst="roundRect">
            <a:avLst>
              <a:gd name="adj" fmla="val 33333"/>
            </a:avLst>
          </a:prstGeom>
          <a:solidFill>
            <a:srgbClr val="EFF6FF"/>
          </a:solidFill>
          <a:ln/>
        </p:spPr>
      </p:sp>
      <p:sp>
        <p:nvSpPr>
          <p:cNvPr id="73" name="Text 69"/>
          <p:cNvSpPr txBox="1"/>
          <p:nvPr/>
        </p:nvSpPr>
        <p:spPr>
          <a:xfrm>
            <a:off x="5758891" y="4343400"/>
            <a:ext cx="171907" cy="143561"/>
          </a:xfrm>
          <a:prstGeom prst="rect">
            <a:avLst/>
          </a:prstGeom>
          <a:noFill/>
          <a:ln/>
        </p:spPr>
        <p:txBody>
          <a:bodyPr wrap="square" lIns="0" tIns="0" rIns="0" bIns="0" rtlCol="0" anchor="ctr"/>
          <a:lstStyle/>
          <a:p>
            <a:pPr algn="l" indent="0" marL="0">
              <a:buNone/>
            </a:pPr>
            <a:r>
              <a:rPr lang="en-US" sz="900" dirty="0">
                <a:solidFill>
                  <a:srgbClr val="111827"/>
                </a:solidFill>
                <a:latin typeface="Inter" pitchFamily="34" charset="0"/>
                <a:ea typeface="Inter" pitchFamily="34" charset="-122"/>
                <a:cs typeface="Inter" pitchFamily="34" charset="-120"/>
              </a:rPr>
              <a:t>1.</a:t>
            </a:r>
            <a:endParaRPr lang="en-US" sz="900" dirty="0"/>
          </a:p>
        </p:txBody>
      </p:sp>
      <p:sp>
        <p:nvSpPr>
          <p:cNvPr id="74" name="Text 70"/>
          <p:cNvSpPr txBox="1"/>
          <p:nvPr/>
        </p:nvSpPr>
        <p:spPr>
          <a:xfrm>
            <a:off x="5841187" y="4343400"/>
            <a:ext cx="5095951" cy="143561"/>
          </a:xfrm>
          <a:prstGeom prst="rect">
            <a:avLst/>
          </a:prstGeom>
          <a:noFill/>
          <a:ln/>
        </p:spPr>
        <p:txBody>
          <a:bodyPr wrap="square" lIns="0" tIns="0" rIns="0" bIns="0" rtlCol="0" anchor="ctr"/>
          <a:lstStyle/>
          <a:p>
            <a:pPr algn="l" indent="0" marL="0">
              <a:buNone/>
            </a:pPr>
            <a:r>
              <a:rPr lang="en-US" sz="900" dirty="0">
                <a:solidFill>
                  <a:srgbClr val="111827"/>
                </a:solidFill>
                <a:latin typeface="Inter" pitchFamily="34" charset="0"/>
                <a:ea typeface="Inter" pitchFamily="34" charset="-122"/>
                <a:cs typeface="Inter" pitchFamily="34" charset="-120"/>
              </a:rPr>
              <a:t>Both Context and Tools are plugged into Agent Foundation Model as Extensible Tools/Agents</a:t>
            </a:r>
            <a:endParaRPr lang="en-US" sz="900" dirty="0"/>
          </a:p>
        </p:txBody>
      </p:sp>
      <p:sp>
        <p:nvSpPr>
          <p:cNvPr id="75" name="Text 71"/>
          <p:cNvSpPr txBox="1"/>
          <p:nvPr/>
        </p:nvSpPr>
        <p:spPr>
          <a:xfrm>
            <a:off x="5758891" y="4496105"/>
            <a:ext cx="200254" cy="143561"/>
          </a:xfrm>
          <a:prstGeom prst="rect">
            <a:avLst/>
          </a:prstGeom>
          <a:noFill/>
          <a:ln/>
        </p:spPr>
        <p:txBody>
          <a:bodyPr wrap="square" lIns="0" tIns="0" rIns="0" bIns="0" rtlCol="0" anchor="ctr"/>
          <a:lstStyle/>
          <a:p>
            <a:pPr algn="l" indent="0" marL="0">
              <a:buNone/>
            </a:pPr>
            <a:r>
              <a:rPr lang="en-US" sz="900" dirty="0">
                <a:solidFill>
                  <a:srgbClr val="111827"/>
                </a:solidFill>
                <a:latin typeface="Inter" pitchFamily="34" charset="0"/>
                <a:ea typeface="Inter" pitchFamily="34" charset="-122"/>
                <a:cs typeface="Inter" pitchFamily="34" charset="-120"/>
              </a:rPr>
              <a:t>2.</a:t>
            </a:r>
            <a:endParaRPr lang="en-US" sz="900" dirty="0"/>
          </a:p>
        </p:txBody>
      </p:sp>
      <p:sp>
        <p:nvSpPr>
          <p:cNvPr id="76" name="Text 72"/>
          <p:cNvSpPr txBox="1"/>
          <p:nvPr/>
        </p:nvSpPr>
        <p:spPr>
          <a:xfrm>
            <a:off x="5864047" y="4496105"/>
            <a:ext cx="3010205" cy="143561"/>
          </a:xfrm>
          <a:prstGeom prst="rect">
            <a:avLst/>
          </a:prstGeom>
          <a:noFill/>
          <a:ln/>
        </p:spPr>
        <p:txBody>
          <a:bodyPr wrap="square" lIns="0" tIns="0" rIns="0" bIns="0" rtlCol="0" anchor="ctr"/>
          <a:lstStyle/>
          <a:p>
            <a:pPr algn="l" indent="0" marL="0">
              <a:buNone/>
            </a:pPr>
            <a:r>
              <a:rPr lang="en-US" sz="900" dirty="0">
                <a:solidFill>
                  <a:srgbClr val="111827"/>
                </a:solidFill>
                <a:latin typeface="Inter" pitchFamily="34" charset="0"/>
                <a:ea typeface="Inter" pitchFamily="34" charset="-122"/>
                <a:cs typeface="Inter" pitchFamily="34" charset="-120"/>
              </a:rPr>
              <a:t>Agent is to OS/Agent Foundation Model-powered Tool</a:t>
            </a:r>
            <a:endParaRPr lang="en-US" sz="900" dirty="0"/>
          </a:p>
        </p:txBody>
      </p:sp>
      <p:sp>
        <p:nvSpPr>
          <p:cNvPr id="77" name="Shape 73"/>
          <p:cNvSpPr/>
          <p:nvPr/>
        </p:nvSpPr>
        <p:spPr>
          <a:xfrm>
            <a:off x="5682996" y="4800600"/>
            <a:ext cx="5324551" cy="323698"/>
          </a:xfrm>
          <a:prstGeom prst="roundRect">
            <a:avLst>
              <a:gd name="adj" fmla="val 66467"/>
            </a:avLst>
          </a:prstGeom>
          <a:solidFill>
            <a:srgbClr val="A7F3D0">
              <a:alpha val="30000"/>
            </a:srgbClr>
          </a:solidFill>
          <a:ln w="12700">
            <a:solidFill>
              <a:srgbClr val="10B981">
                <a:alpha val="20000"/>
              </a:srgbClr>
            </a:solidFill>
            <a:prstDash val="solid"/>
          </a:ln>
        </p:spPr>
      </p:sp>
      <p:sp>
        <p:nvSpPr>
          <p:cNvPr id="78" name="Text 74"/>
          <p:cNvSpPr txBox="1"/>
          <p:nvPr/>
        </p:nvSpPr>
        <p:spPr>
          <a:xfrm>
            <a:off x="6924751" y="4886554"/>
            <a:ext cx="2924251" cy="143561"/>
          </a:xfrm>
          <a:prstGeom prst="rect">
            <a:avLst/>
          </a:prstGeom>
          <a:noFill/>
          <a:ln/>
        </p:spPr>
        <p:txBody>
          <a:bodyPr wrap="square" lIns="0" tIns="0" rIns="0" bIns="0" rtlCol="0" anchor="ctr"/>
          <a:lstStyle/>
          <a:p>
            <a:pPr algn="ctr" indent="0" marL="0">
              <a:buNone/>
            </a:pPr>
            <a:r>
              <a:rPr lang="en-US" sz="900" dirty="0">
                <a:solidFill>
                  <a:srgbClr val="111827"/>
                </a:solidFill>
                <a:latin typeface="Inter" pitchFamily="34" charset="0"/>
                <a:ea typeface="Inter" pitchFamily="34" charset="-122"/>
                <a:cs typeface="Inter" pitchFamily="34" charset="-120"/>
              </a:rPr>
              <a:t>输出: Text/Voice/Image/Video/Slides/Excel/HTML/...</a:t>
            </a:r>
            <a:endParaRPr lang="en-US" sz="900" dirty="0"/>
          </a:p>
        </p:txBody>
      </p:sp>
      <p:sp>
        <p:nvSpPr>
          <p:cNvPr id="79" name="Shape 75"/>
          <p:cNvSpPr/>
          <p:nvPr/>
        </p:nvSpPr>
        <p:spPr>
          <a:xfrm>
            <a:off x="1067105" y="5676595"/>
            <a:ext cx="10058400" cy="800100"/>
          </a:xfrm>
          <a:prstGeom prst="roundRect">
            <a:avLst>
              <a:gd name="adj" fmla="val 10884"/>
            </a:avLst>
          </a:prstGeom>
          <a:solidFill>
            <a:srgbClr val="EFF6FF"/>
          </a:solidFill>
          <a:ln/>
        </p:spPr>
      </p:sp>
      <p:sp>
        <p:nvSpPr>
          <p:cNvPr id="80" name="Text 76"/>
          <p:cNvSpPr txBox="1"/>
          <p:nvPr/>
        </p:nvSpPr>
        <p:spPr>
          <a:xfrm>
            <a:off x="1181405" y="5800954"/>
            <a:ext cx="1243584" cy="162763"/>
          </a:xfrm>
          <a:prstGeom prst="rect">
            <a:avLst/>
          </a:prstGeom>
          <a:noFill/>
          <a:ln/>
        </p:spPr>
        <p:txBody>
          <a:bodyPr wrap="square" lIns="0" tIns="0" rIns="0" bIns="0" rtlCol="0" anchor="ctr"/>
          <a:lstStyle/>
          <a:p>
            <a:pPr algn="l" indent="0" marL="0">
              <a:buNone/>
            </a:pPr>
            <a:r>
              <a:rPr lang="en-US" sz="1000" b="1" dirty="0">
                <a:solidFill>
                  <a:srgbClr val="1D4ED8"/>
                </a:solidFill>
                <a:latin typeface="Inter" pitchFamily="34" charset="0"/>
                <a:ea typeface="Inter" pitchFamily="34" charset="-122"/>
                <a:cs typeface="Inter" pitchFamily="34" charset="-120"/>
              </a:rPr>
              <a:t>Agent OS核心特征</a:t>
            </a:r>
            <a:endParaRPr lang="en-US" sz="1000" dirty="0"/>
          </a:p>
        </p:txBody>
      </p:sp>
      <p:sp>
        <p:nvSpPr>
          <p:cNvPr id="81" name="Text 77"/>
          <p:cNvSpPr txBox="1"/>
          <p:nvPr/>
        </p:nvSpPr>
        <p:spPr>
          <a:xfrm>
            <a:off x="1371600" y="6057900"/>
            <a:ext cx="1124712" cy="143561"/>
          </a:xfrm>
          <a:prstGeom prst="rect">
            <a:avLst/>
          </a:prstGeom>
          <a:noFill/>
          <a:ln/>
        </p:spPr>
        <p:txBody>
          <a:bodyPr wrap="square" lIns="0" tIns="0" rIns="0" bIns="0" rtlCol="0" anchor="ctr"/>
          <a:lstStyle/>
          <a:p>
            <a:pPr algn="l" indent="0" marL="0">
              <a:buNone/>
            </a:pPr>
            <a:r>
              <a:rPr lang="en-US" sz="900" dirty="0">
                <a:solidFill>
                  <a:srgbClr val="374151"/>
                </a:solidFill>
                <a:latin typeface="Inter" pitchFamily="34" charset="0"/>
                <a:ea typeface="Inter" pitchFamily="34" charset="-122"/>
                <a:cs typeface="Inter" pitchFamily="34" charset="-120"/>
              </a:rPr>
              <a:t>统一、递归、可扩展</a:t>
            </a:r>
            <a:endParaRPr lang="en-US" sz="900" dirty="0"/>
          </a:p>
        </p:txBody>
      </p:sp>
      <p:sp>
        <p:nvSpPr>
          <p:cNvPr id="82" name="Text 78"/>
          <p:cNvSpPr txBox="1"/>
          <p:nvPr/>
        </p:nvSpPr>
        <p:spPr>
          <a:xfrm>
            <a:off x="4699102" y="6057900"/>
            <a:ext cx="438912" cy="143561"/>
          </a:xfrm>
          <a:prstGeom prst="rect">
            <a:avLst/>
          </a:prstGeom>
          <a:noFill/>
          <a:ln/>
        </p:spPr>
        <p:txBody>
          <a:bodyPr wrap="square" lIns="0" tIns="0" rIns="0" bIns="0" rtlCol="0" anchor="ctr"/>
          <a:lstStyle/>
          <a:p>
            <a:pPr algn="l" indent="0" marL="0">
              <a:buNone/>
            </a:pPr>
            <a:r>
              <a:rPr lang="en-US" sz="900" dirty="0">
                <a:solidFill>
                  <a:srgbClr val="374151"/>
                </a:solidFill>
                <a:latin typeface="Inter" pitchFamily="34" charset="0"/>
                <a:ea typeface="Inter" pitchFamily="34" charset="-122"/>
                <a:cs typeface="Inter" pitchFamily="34" charset="-120"/>
              </a:rPr>
              <a:t>组合性</a:t>
            </a:r>
            <a:endParaRPr lang="en-US" sz="900" dirty="0"/>
          </a:p>
        </p:txBody>
      </p:sp>
      <p:sp>
        <p:nvSpPr>
          <p:cNvPr id="83" name="Text 79"/>
          <p:cNvSpPr txBox="1"/>
          <p:nvPr/>
        </p:nvSpPr>
        <p:spPr>
          <a:xfrm>
            <a:off x="8026603" y="6057900"/>
            <a:ext cx="781812" cy="143561"/>
          </a:xfrm>
          <a:prstGeom prst="rect">
            <a:avLst/>
          </a:prstGeom>
          <a:noFill/>
          <a:ln/>
        </p:spPr>
        <p:txBody>
          <a:bodyPr wrap="square" lIns="0" tIns="0" rIns="0" bIns="0" rtlCol="0" anchor="ctr"/>
          <a:lstStyle/>
          <a:p>
            <a:pPr algn="l" indent="0" marL="0">
              <a:buNone/>
            </a:pPr>
            <a:r>
              <a:rPr lang="en-US" sz="900" dirty="0">
                <a:solidFill>
                  <a:srgbClr val="374151"/>
                </a:solidFill>
                <a:latin typeface="Inter" pitchFamily="34" charset="0"/>
                <a:ea typeface="Inter" pitchFamily="34" charset="-122"/>
                <a:cs typeface="Inter" pitchFamily="34" charset="-120"/>
              </a:rPr>
              <a:t>复合智能驱动</a:t>
            </a:r>
            <a:endParaRPr lang="en-US" sz="900" dirty="0"/>
          </a:p>
        </p:txBody>
      </p:sp>
      <p:sp>
        <p:nvSpPr>
          <p:cNvPr id="84" name="Text 80"/>
          <p:cNvSpPr txBox="1"/>
          <p:nvPr/>
        </p:nvSpPr>
        <p:spPr>
          <a:xfrm>
            <a:off x="1371600" y="6057900"/>
            <a:ext cx="3067812" cy="295351"/>
          </a:xfrm>
          <a:prstGeom prst="rect">
            <a:avLst/>
          </a:prstGeom>
          <a:noFill/>
          <a:ln/>
        </p:spPr>
        <p:txBody>
          <a:bodyPr wrap="square" lIns="0" tIns="0" rIns="0" bIns="0" rtlCol="0" anchor="ctr"/>
          <a:lstStyle/>
          <a:p>
            <a:pPr algn="l" indent="0" marL="0">
              <a:buNone/>
            </a:pPr>
            <a:r>
              <a:rPr lang="en-US" sz="900" dirty="0">
                <a:solidFill>
                  <a:srgbClr val="374151"/>
                </a:solidFill>
                <a:latin typeface="Inter" pitchFamily="34" charset="0"/>
                <a:ea typeface="Inter" pitchFamily="34" charset="-122"/>
                <a:cs typeface="Inter" pitchFamily="34" charset="-120"/>
              </a:rPr>
              <a:t>：类Unix/Linux命令行风格，提供统一接口与交互模型</a:t>
            </a:r>
            <a:endParaRPr lang="en-US" sz="900" dirty="0"/>
          </a:p>
        </p:txBody>
      </p:sp>
      <p:sp>
        <p:nvSpPr>
          <p:cNvPr id="85" name="Text 81"/>
          <p:cNvSpPr txBox="1"/>
          <p:nvPr/>
        </p:nvSpPr>
        <p:spPr>
          <a:xfrm>
            <a:off x="4699102" y="6057900"/>
            <a:ext cx="2981858" cy="295351"/>
          </a:xfrm>
          <a:prstGeom prst="rect">
            <a:avLst/>
          </a:prstGeom>
          <a:noFill/>
          <a:ln/>
        </p:spPr>
        <p:txBody>
          <a:bodyPr wrap="square" lIns="0" tIns="0" rIns="0" bIns="0" rtlCol="0" anchor="ctr"/>
          <a:lstStyle/>
          <a:p>
            <a:pPr algn="l" indent="0" marL="0">
              <a:buNone/>
            </a:pPr>
            <a:r>
              <a:rPr lang="en-US" sz="900" dirty="0">
                <a:solidFill>
                  <a:srgbClr val="374151"/>
                </a:solidFill>
                <a:latin typeface="Inter" pitchFamily="34" charset="0"/>
                <a:ea typeface="Inter" pitchFamily="34" charset="-122"/>
                <a:cs typeface="Inter" pitchFamily="34" charset="-120"/>
              </a:rPr>
              <a:t>：Tools、Context、Subagents可自由组合，形成更复杂功能</a:t>
            </a:r>
            <a:endParaRPr lang="en-US" sz="900" dirty="0"/>
          </a:p>
        </p:txBody>
      </p:sp>
      <p:sp>
        <p:nvSpPr>
          <p:cNvPr id="86" name="Text 82"/>
          <p:cNvSpPr txBox="1"/>
          <p:nvPr/>
        </p:nvSpPr>
        <p:spPr>
          <a:xfrm>
            <a:off x="8026603" y="6057900"/>
            <a:ext cx="3020263" cy="295351"/>
          </a:xfrm>
          <a:prstGeom prst="rect">
            <a:avLst/>
          </a:prstGeom>
          <a:noFill/>
          <a:ln/>
        </p:spPr>
        <p:txBody>
          <a:bodyPr wrap="square" lIns="0" tIns="0" rIns="0" bIns="0" rtlCol="0" anchor="ctr"/>
          <a:lstStyle/>
          <a:p>
            <a:pPr algn="l" indent="0" marL="0">
              <a:buNone/>
            </a:pPr>
            <a:r>
              <a:rPr lang="en-US" sz="900" dirty="0">
                <a:solidFill>
                  <a:srgbClr val="374151"/>
                </a:solidFill>
                <a:latin typeface="Inter" pitchFamily="34" charset="0"/>
                <a:ea typeface="Inter" pitchFamily="34" charset="-122"/>
                <a:cs typeface="Inter" pitchFamily="34" charset="-120"/>
              </a:rPr>
              <a:t>：由LLM提供基础能力，通过Agentic机制实现复合智能增强</a:t>
            </a:r>
            <a:endParaRPr lang="en-US" sz="900" dirty="0"/>
          </a:p>
        </p:txBody>
      </p:sp>
      <p:sp>
        <p:nvSpPr>
          <p:cNvPr id="87" name="Shape 83"/>
          <p:cNvSpPr/>
          <p:nvPr/>
        </p:nvSpPr>
        <p:spPr>
          <a:xfrm>
            <a:off x="1429207" y="1714500"/>
            <a:ext cx="57607" cy="57607"/>
          </a:xfrm>
          <a:prstGeom prst="ellipse">
            <a:avLst/>
          </a:prstGeom>
          <a:solidFill>
            <a:srgbClr val="3B82F6"/>
          </a:solidFill>
          <a:ln/>
        </p:spPr>
      </p:sp>
      <p:sp>
        <p:nvSpPr>
          <p:cNvPr id="88" name="Shape 84"/>
          <p:cNvSpPr/>
          <p:nvPr/>
        </p:nvSpPr>
        <p:spPr>
          <a:xfrm>
            <a:off x="1904695" y="2095805"/>
            <a:ext cx="57607" cy="57607"/>
          </a:xfrm>
          <a:prstGeom prst="ellipse">
            <a:avLst/>
          </a:prstGeom>
          <a:solidFill>
            <a:srgbClr val="3B82F6"/>
          </a:solidFill>
          <a:ln/>
        </p:spPr>
      </p:sp>
      <p:sp>
        <p:nvSpPr>
          <p:cNvPr id="89" name="Shape 85"/>
          <p:cNvSpPr/>
          <p:nvPr/>
        </p:nvSpPr>
        <p:spPr>
          <a:xfrm>
            <a:off x="1333195" y="2476195"/>
            <a:ext cx="57607" cy="57607"/>
          </a:xfrm>
          <a:prstGeom prst="ellipse">
            <a:avLst/>
          </a:prstGeom>
          <a:solidFill>
            <a:srgbClr val="3B82F6"/>
          </a:solidFill>
          <a:ln/>
        </p:spPr>
      </p:sp>
      <p:sp>
        <p:nvSpPr>
          <p:cNvPr id="90" name="Shape 86"/>
          <p:cNvSpPr/>
          <p:nvPr/>
        </p:nvSpPr>
        <p:spPr>
          <a:xfrm>
            <a:off x="1444752" y="1861718"/>
            <a:ext cx="476402" cy="9144"/>
          </a:xfrm>
          <a:prstGeom prst="rect">
            <a:avLst/>
          </a:prstGeom>
          <a:solidFill>
            <a:srgbClr val="3B82F6">
              <a:alpha val="20000"/>
            </a:srgbClr>
          </a:solidFill>
          <a:ln/>
        </p:spPr>
      </p:sp>
      <p:sp>
        <p:nvSpPr>
          <p:cNvPr id="91" name="Shape 87"/>
          <p:cNvSpPr/>
          <p:nvPr/>
        </p:nvSpPr>
        <p:spPr>
          <a:xfrm>
            <a:off x="1837944" y="1940357"/>
            <a:ext cx="571500" cy="9144"/>
          </a:xfrm>
          <a:prstGeom prst="rect">
            <a:avLst/>
          </a:prstGeom>
          <a:solidFill>
            <a:srgbClr val="3B82F6">
              <a:alpha val="20000"/>
            </a:srgbClr>
          </a:solidFill>
          <a:ln/>
        </p:spPr>
      </p:sp>
      <p:sp>
        <p:nvSpPr>
          <p:cNvPr id="92" name="Text 88"/>
          <p:cNvSpPr txBox="1"/>
          <p:nvPr/>
        </p:nvSpPr>
        <p:spPr>
          <a:xfrm>
            <a:off x="1067105" y="466344"/>
            <a:ext cx="3381451" cy="277063"/>
          </a:xfrm>
          <a:prstGeom prst="rect">
            <a:avLst/>
          </a:prstGeom>
          <a:noFill/>
          <a:ln/>
        </p:spPr>
        <p:txBody>
          <a:bodyPr wrap="square" lIns="0" tIns="0" rIns="0" bIns="0" rtlCol="0" anchor="ctr"/>
          <a:lstStyle/>
          <a:p>
            <a:pPr algn="l" indent="0" marL="0">
              <a:buNone/>
            </a:pPr>
            <a:r>
              <a:rPr lang="en-US" sz="1800" b="1" dirty="0">
                <a:solidFill>
                  <a:srgbClr val="1E40AF"/>
                </a:solidFill>
                <a:latin typeface="Inter" pitchFamily="34" charset="0"/>
                <a:ea typeface="Inter" pitchFamily="34" charset="-122"/>
                <a:cs typeface="Inter" pitchFamily="34" charset="-120"/>
              </a:rPr>
              <a:t>Agent OS -- 复利智能的源动力</a:t>
            </a:r>
            <a:endParaRPr lang="en-US" sz="18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2191695" cy="6858000"/>
          </a:xfrm>
          <a:prstGeom prst="rect">
            <a:avLst/>
          </a:prstGeom>
          <a:solidFill>
            <a:srgbClr val="F9FAFB"/>
          </a:solidFill>
          <a:ln/>
        </p:spPr>
      </p:sp>
      <p:pic>
        <p:nvPicPr>
          <p:cNvPr id="3" name="Image 0" descr="preencoded.png">    </p:cNvPr>
          <p:cNvPicPr>
            <a:picLocks noChangeAspect="1"/>
          </p:cNvPicPr>
          <p:nvPr/>
        </p:nvPicPr>
        <p:blipFill>
          <a:blip r:embed="rId1">
            <a:alphaModFix amt="5000"/>
          </a:blip>
          <a:srcRect l="0" r="0" t="0" b="0"/>
          <a:stretch/>
        </p:blipFill>
        <p:spPr>
          <a:xfrm>
            <a:off x="9715500" y="571500"/>
            <a:ext cx="1904695" cy="1904695"/>
          </a:xfrm>
          <a:prstGeom prst="rect">
            <a:avLst/>
          </a:prstGeom>
        </p:spPr>
      </p:pic>
      <p:sp>
        <p:nvSpPr>
          <p:cNvPr id="4" name="Shape 1"/>
          <p:cNvSpPr/>
          <p:nvPr/>
        </p:nvSpPr>
        <p:spPr>
          <a:xfrm>
            <a:off x="1067105" y="875995"/>
            <a:ext cx="571500" cy="28346"/>
          </a:xfrm>
          <a:prstGeom prst="rect">
            <a:avLst/>
          </a:prstGeom>
          <a:solidFill>
            <a:srgbClr val="2563EB"/>
          </a:solidFill>
          <a:ln/>
        </p:spPr>
      </p:sp>
      <p:sp>
        <p:nvSpPr>
          <p:cNvPr id="5" name="Text 2"/>
          <p:cNvSpPr txBox="1"/>
          <p:nvPr/>
        </p:nvSpPr>
        <p:spPr>
          <a:xfrm>
            <a:off x="1067105" y="1028700"/>
            <a:ext cx="2367382"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智能域抽象与复合智能的本质对比分析</a:t>
            </a:r>
            <a:endParaRPr lang="en-US" sz="1000" dirty="0"/>
          </a:p>
        </p:txBody>
      </p:sp>
      <p:sp>
        <p:nvSpPr>
          <p:cNvPr id="6" name="Shape 3"/>
          <p:cNvSpPr/>
          <p:nvPr/>
        </p:nvSpPr>
        <p:spPr>
          <a:xfrm>
            <a:off x="1067105" y="1362456"/>
            <a:ext cx="4914900" cy="3086100"/>
          </a:xfrm>
          <a:prstGeom prst="roundRect">
            <a:avLst>
              <a:gd name="adj" fmla="val 549"/>
            </a:avLst>
          </a:prstGeom>
          <a:solidFill>
            <a:srgbClr val="6B7280">
              <a:alpha val="5000"/>
            </a:srgbClr>
          </a:solidFill>
          <a:ln/>
          <a:effectLst>
            <a:outerShdw sx="100000" sy="100000" kx="0" ky="0" algn="bl" rotWithShape="0" blurRad="63500" dist="38100" dir="5400000">
              <a:srgbClr val="000000">
                <a:alpha val="5000"/>
              </a:srgbClr>
            </a:outerShdw>
          </a:effectLst>
        </p:spPr>
      </p:sp>
      <p:sp>
        <p:nvSpPr>
          <p:cNvPr id="7" name="Shape 4"/>
          <p:cNvSpPr/>
          <p:nvPr/>
        </p:nvSpPr>
        <p:spPr>
          <a:xfrm>
            <a:off x="1067105" y="1362456"/>
            <a:ext cx="28346" cy="3086100"/>
          </a:xfrm>
          <a:prstGeom prst="rect">
            <a:avLst/>
          </a:prstGeom>
          <a:solidFill>
            <a:srgbClr val="6B7280"/>
          </a:solidFill>
          <a:ln/>
        </p:spPr>
      </p:sp>
      <p:sp>
        <p:nvSpPr>
          <p:cNvPr id="8" name="Shape 5"/>
          <p:cNvSpPr/>
          <p:nvPr/>
        </p:nvSpPr>
        <p:spPr>
          <a:xfrm>
            <a:off x="1248156" y="1514246"/>
            <a:ext cx="304495" cy="381305"/>
          </a:xfrm>
          <a:prstGeom prst="roundRect">
            <a:avLst>
              <a:gd name="adj" fmla="val 300300"/>
            </a:avLst>
          </a:prstGeom>
          <a:solidFill>
            <a:srgbClr val="E5E7EB"/>
          </a:solidFill>
          <a:ln/>
        </p:spPr>
      </p:sp>
      <p:pic>
        <p:nvPicPr>
          <p:cNvPr id="9" name="Image 1" descr="preencoded.png">    </p:cNvPr>
          <p:cNvPicPr>
            <a:picLocks noChangeAspect="1"/>
          </p:cNvPicPr>
          <p:nvPr/>
        </p:nvPicPr>
        <p:blipFill>
          <a:blip r:embed="rId2"/>
          <a:srcRect l="0" r="0" t="0" b="0"/>
          <a:stretch/>
        </p:blipFill>
        <p:spPr>
          <a:xfrm>
            <a:off x="1324051" y="1628546"/>
            <a:ext cx="152705" cy="152705"/>
          </a:xfrm>
          <a:prstGeom prst="rect">
            <a:avLst/>
          </a:prstGeom>
        </p:spPr>
      </p:pic>
      <p:sp>
        <p:nvSpPr>
          <p:cNvPr id="10" name="Text 6"/>
          <p:cNvSpPr txBox="1"/>
          <p:nvPr/>
        </p:nvSpPr>
        <p:spPr>
          <a:xfrm>
            <a:off x="1628546" y="1609344"/>
            <a:ext cx="1038758" cy="191110"/>
          </a:xfrm>
          <a:prstGeom prst="rect">
            <a:avLst/>
          </a:prstGeom>
          <a:noFill/>
          <a:ln/>
        </p:spPr>
        <p:txBody>
          <a:bodyPr wrap="square" lIns="0" tIns="0" rIns="0" bIns="0" rtlCol="0" anchor="ctr"/>
          <a:lstStyle/>
          <a:p>
            <a:pPr algn="l" indent="0" marL="0">
              <a:buNone/>
            </a:pPr>
            <a:r>
              <a:rPr lang="en-US" sz="1200" b="1" dirty="0">
                <a:solidFill>
                  <a:srgbClr val="374151"/>
                </a:solidFill>
                <a:latin typeface="Inter" pitchFamily="34" charset="0"/>
                <a:ea typeface="Inter" pitchFamily="34" charset="-122"/>
                <a:cs typeface="Inter" pitchFamily="34" charset="-120"/>
              </a:rPr>
              <a:t>传统操作系统</a:t>
            </a:r>
            <a:endParaRPr lang="en-US" sz="1200" dirty="0"/>
          </a:p>
        </p:txBody>
      </p:sp>
      <p:sp>
        <p:nvSpPr>
          <p:cNvPr id="11" name="Shape 7"/>
          <p:cNvSpPr/>
          <p:nvPr/>
        </p:nvSpPr>
        <p:spPr>
          <a:xfrm>
            <a:off x="1248156" y="2048256"/>
            <a:ext cx="267005" cy="267005"/>
          </a:xfrm>
          <a:prstGeom prst="ellipse">
            <a:avLst/>
          </a:prstGeom>
          <a:solidFill>
            <a:srgbClr val="F3F4F6"/>
          </a:solidFill>
          <a:ln/>
        </p:spPr>
      </p:sp>
      <p:pic>
        <p:nvPicPr>
          <p:cNvPr id="12" name="Image 2" descr="preencoded.png">    </p:cNvPr>
          <p:cNvPicPr>
            <a:picLocks noChangeAspect="1"/>
          </p:cNvPicPr>
          <p:nvPr/>
        </p:nvPicPr>
        <p:blipFill>
          <a:blip r:embed="rId3"/>
          <a:srcRect l="-837" r="-837" t="0" b="0"/>
          <a:stretch/>
        </p:blipFill>
        <p:spPr>
          <a:xfrm>
            <a:off x="1304849" y="2115007"/>
            <a:ext cx="152705" cy="133502"/>
          </a:xfrm>
          <a:prstGeom prst="rect">
            <a:avLst/>
          </a:prstGeom>
        </p:spPr>
      </p:pic>
      <p:sp>
        <p:nvSpPr>
          <p:cNvPr id="13" name="Shape 8"/>
          <p:cNvSpPr/>
          <p:nvPr/>
        </p:nvSpPr>
        <p:spPr>
          <a:xfrm>
            <a:off x="1248156" y="2505456"/>
            <a:ext cx="267005" cy="267005"/>
          </a:xfrm>
          <a:prstGeom prst="ellipse">
            <a:avLst/>
          </a:prstGeom>
          <a:solidFill>
            <a:srgbClr val="F3F4F6"/>
          </a:solidFill>
          <a:ln/>
        </p:spPr>
      </p:sp>
      <p:sp>
        <p:nvSpPr>
          <p:cNvPr id="14" name="Shape 9"/>
          <p:cNvSpPr/>
          <p:nvPr/>
        </p:nvSpPr>
        <p:spPr>
          <a:xfrm>
            <a:off x="1248156" y="3419856"/>
            <a:ext cx="267005" cy="267005"/>
          </a:xfrm>
          <a:prstGeom prst="ellipse">
            <a:avLst/>
          </a:prstGeom>
          <a:solidFill>
            <a:srgbClr val="F3F4F6"/>
          </a:solidFill>
          <a:ln/>
        </p:spPr>
      </p:sp>
      <p:sp>
        <p:nvSpPr>
          <p:cNvPr id="15" name="Text 10"/>
          <p:cNvSpPr txBox="1"/>
          <p:nvPr/>
        </p:nvSpPr>
        <p:spPr>
          <a:xfrm>
            <a:off x="1609344" y="2018995"/>
            <a:ext cx="633679"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抽象层次</a:t>
            </a:r>
            <a:endParaRPr lang="en-US" sz="1000" dirty="0"/>
          </a:p>
        </p:txBody>
      </p:sp>
      <p:sp>
        <p:nvSpPr>
          <p:cNvPr id="16" name="Text 11"/>
          <p:cNvSpPr txBox="1"/>
          <p:nvPr/>
        </p:nvSpPr>
        <p:spPr>
          <a:xfrm>
            <a:off x="1609344" y="2476195"/>
            <a:ext cx="633679"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核心目标</a:t>
            </a:r>
            <a:endParaRPr lang="en-US" sz="1000" dirty="0"/>
          </a:p>
        </p:txBody>
      </p:sp>
      <p:sp>
        <p:nvSpPr>
          <p:cNvPr id="17" name="Text 12"/>
          <p:cNvSpPr txBox="1"/>
          <p:nvPr/>
        </p:nvSpPr>
        <p:spPr>
          <a:xfrm>
            <a:off x="1609344" y="3390595"/>
            <a:ext cx="633679"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复合能力</a:t>
            </a:r>
            <a:endParaRPr lang="en-US" sz="1000" dirty="0"/>
          </a:p>
        </p:txBody>
      </p:sp>
      <p:sp>
        <p:nvSpPr>
          <p:cNvPr id="18" name="Text 13"/>
          <p:cNvSpPr txBox="1"/>
          <p:nvPr/>
        </p:nvSpPr>
        <p:spPr>
          <a:xfrm>
            <a:off x="1609344" y="2200046"/>
            <a:ext cx="2276856"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抽象物理硬件资源，如CPU、内存、存储等</a:t>
            </a:r>
            <a:endParaRPr lang="en-US" sz="900" dirty="0"/>
          </a:p>
        </p:txBody>
      </p:sp>
      <p:pic>
        <p:nvPicPr>
          <p:cNvPr id="19" name="Image 3" descr="preencoded.png">    </p:cNvPr>
          <p:cNvPicPr>
            <a:picLocks noChangeAspect="1"/>
          </p:cNvPicPr>
          <p:nvPr/>
        </p:nvPicPr>
        <p:blipFill>
          <a:blip r:embed="rId4"/>
          <a:srcRect l="0" r="0" t="0" b="0"/>
          <a:stretch/>
        </p:blipFill>
        <p:spPr>
          <a:xfrm>
            <a:off x="1314907" y="2572207"/>
            <a:ext cx="133502" cy="133502"/>
          </a:xfrm>
          <a:prstGeom prst="rect">
            <a:avLst/>
          </a:prstGeom>
        </p:spPr>
      </p:pic>
      <p:sp>
        <p:nvSpPr>
          <p:cNvPr id="20" name="Shape 14"/>
          <p:cNvSpPr/>
          <p:nvPr/>
        </p:nvSpPr>
        <p:spPr>
          <a:xfrm>
            <a:off x="1248156" y="2962656"/>
            <a:ext cx="267005" cy="267005"/>
          </a:xfrm>
          <a:prstGeom prst="ellipse">
            <a:avLst/>
          </a:prstGeom>
          <a:solidFill>
            <a:srgbClr val="F3F4F6"/>
          </a:solidFill>
          <a:ln/>
        </p:spPr>
      </p:sp>
      <p:sp>
        <p:nvSpPr>
          <p:cNvPr id="21" name="Text 15"/>
          <p:cNvSpPr txBox="1"/>
          <p:nvPr/>
        </p:nvSpPr>
        <p:spPr>
          <a:xfrm>
            <a:off x="1609344" y="2657246"/>
            <a:ext cx="2039112"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管理计算资源分配，提供应用执行环境</a:t>
            </a:r>
            <a:endParaRPr lang="en-US" sz="900" dirty="0"/>
          </a:p>
        </p:txBody>
      </p:sp>
      <p:pic>
        <p:nvPicPr>
          <p:cNvPr id="22" name="Image 4" descr="preencoded.png">    </p:cNvPr>
          <p:cNvPicPr>
            <a:picLocks noChangeAspect="1"/>
          </p:cNvPicPr>
          <p:nvPr/>
        </p:nvPicPr>
        <p:blipFill>
          <a:blip r:embed="rId5"/>
          <a:srcRect l="-837" r="-837" t="0" b="0"/>
          <a:stretch/>
        </p:blipFill>
        <p:spPr>
          <a:xfrm>
            <a:off x="1304849" y="3029407"/>
            <a:ext cx="152705" cy="133502"/>
          </a:xfrm>
          <a:prstGeom prst="rect">
            <a:avLst/>
          </a:prstGeom>
        </p:spPr>
      </p:pic>
      <p:sp>
        <p:nvSpPr>
          <p:cNvPr id="23" name="Text 16"/>
          <p:cNvSpPr txBox="1"/>
          <p:nvPr/>
        </p:nvSpPr>
        <p:spPr>
          <a:xfrm>
            <a:off x="1609344" y="2933395"/>
            <a:ext cx="633679"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资源调度</a:t>
            </a:r>
            <a:endParaRPr lang="en-US" sz="1000" dirty="0"/>
          </a:p>
        </p:txBody>
      </p:sp>
      <p:sp>
        <p:nvSpPr>
          <p:cNvPr id="24" name="Text 17"/>
          <p:cNvSpPr txBox="1"/>
          <p:nvPr/>
        </p:nvSpPr>
        <p:spPr>
          <a:xfrm>
            <a:off x="1609344" y="3114446"/>
            <a:ext cx="2124151"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处理器时间片、物理/虚拟内存、I/O调度</a:t>
            </a:r>
            <a:endParaRPr lang="en-US" sz="900" dirty="0"/>
          </a:p>
        </p:txBody>
      </p:sp>
      <p:pic>
        <p:nvPicPr>
          <p:cNvPr id="25" name="Image 5" descr="preencoded.png">    </p:cNvPr>
          <p:cNvPicPr>
            <a:picLocks noChangeAspect="1"/>
          </p:cNvPicPr>
          <p:nvPr/>
        </p:nvPicPr>
        <p:blipFill>
          <a:blip r:embed="rId6"/>
          <a:srcRect l="-1507" r="-1507" t="0" b="0"/>
          <a:stretch/>
        </p:blipFill>
        <p:spPr>
          <a:xfrm>
            <a:off x="1295705" y="3486607"/>
            <a:ext cx="171907" cy="133502"/>
          </a:xfrm>
          <a:prstGeom prst="rect">
            <a:avLst/>
          </a:prstGeom>
        </p:spPr>
      </p:pic>
      <p:sp>
        <p:nvSpPr>
          <p:cNvPr id="26" name="Text 18"/>
          <p:cNvSpPr txBox="1"/>
          <p:nvPr/>
        </p:nvSpPr>
        <p:spPr>
          <a:xfrm>
            <a:off x="1609344" y="3571646"/>
            <a:ext cx="2334463"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支持多进程并行、线程级协作，基于API通信</a:t>
            </a:r>
            <a:endParaRPr lang="en-US" sz="900" dirty="0"/>
          </a:p>
        </p:txBody>
      </p:sp>
      <p:sp>
        <p:nvSpPr>
          <p:cNvPr id="27" name="Shape 19"/>
          <p:cNvSpPr/>
          <p:nvPr/>
        </p:nvSpPr>
        <p:spPr>
          <a:xfrm>
            <a:off x="1248156" y="3877056"/>
            <a:ext cx="267005" cy="267005"/>
          </a:xfrm>
          <a:prstGeom prst="ellipse">
            <a:avLst/>
          </a:prstGeom>
          <a:solidFill>
            <a:srgbClr val="F3F4F6"/>
          </a:solidFill>
          <a:ln/>
        </p:spPr>
      </p:sp>
      <p:pic>
        <p:nvPicPr>
          <p:cNvPr id="28" name="Image 6" descr="preencoded.png">    </p:cNvPr>
          <p:cNvPicPr>
            <a:picLocks noChangeAspect="1"/>
          </p:cNvPicPr>
          <p:nvPr/>
        </p:nvPicPr>
        <p:blipFill>
          <a:blip r:embed="rId7"/>
          <a:srcRect l="-1507" r="-1507" t="0" b="0"/>
          <a:stretch/>
        </p:blipFill>
        <p:spPr>
          <a:xfrm>
            <a:off x="1338682" y="3943807"/>
            <a:ext cx="85954" cy="133502"/>
          </a:xfrm>
          <a:prstGeom prst="rect">
            <a:avLst/>
          </a:prstGeom>
        </p:spPr>
      </p:pic>
      <p:sp>
        <p:nvSpPr>
          <p:cNvPr id="29" name="Text 20"/>
          <p:cNvSpPr txBox="1"/>
          <p:nvPr/>
        </p:nvSpPr>
        <p:spPr>
          <a:xfrm>
            <a:off x="1609344" y="3847795"/>
            <a:ext cx="633679"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交互模式</a:t>
            </a:r>
            <a:endParaRPr lang="en-US" sz="1000" dirty="0"/>
          </a:p>
        </p:txBody>
      </p:sp>
      <p:sp>
        <p:nvSpPr>
          <p:cNvPr id="30" name="Text 21"/>
          <p:cNvSpPr txBox="1"/>
          <p:nvPr/>
        </p:nvSpPr>
        <p:spPr>
          <a:xfrm>
            <a:off x="1609344" y="4028846"/>
            <a:ext cx="2543861"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命令行界面、图形用户界面(GUI)，基于事件驱动</a:t>
            </a:r>
            <a:endParaRPr lang="en-US" sz="900" dirty="0"/>
          </a:p>
        </p:txBody>
      </p:sp>
      <p:sp>
        <p:nvSpPr>
          <p:cNvPr id="31" name="Shape 22"/>
          <p:cNvSpPr/>
          <p:nvPr/>
        </p:nvSpPr>
        <p:spPr>
          <a:xfrm>
            <a:off x="6210605" y="1362456"/>
            <a:ext cx="4914900" cy="3086100"/>
          </a:xfrm>
          <a:prstGeom prst="roundRect">
            <a:avLst>
              <a:gd name="adj" fmla="val 549"/>
            </a:avLst>
          </a:prstGeom>
          <a:solidFill>
            <a:srgbClr val="3B82F6">
              <a:alpha val="5000"/>
            </a:srgbClr>
          </a:solidFill>
          <a:ln/>
          <a:effectLst>
            <a:outerShdw sx="100000" sy="100000" kx="0" ky="0" algn="bl" rotWithShape="0" blurRad="63500" dist="38100" dir="5400000">
              <a:srgbClr val="000000">
                <a:alpha val="5000"/>
              </a:srgbClr>
            </a:outerShdw>
          </a:effectLst>
        </p:spPr>
      </p:sp>
      <p:sp>
        <p:nvSpPr>
          <p:cNvPr id="32" name="Shape 23"/>
          <p:cNvSpPr/>
          <p:nvPr/>
        </p:nvSpPr>
        <p:spPr>
          <a:xfrm>
            <a:off x="6210605" y="1362456"/>
            <a:ext cx="28346" cy="3086100"/>
          </a:xfrm>
          <a:prstGeom prst="rect">
            <a:avLst/>
          </a:prstGeom>
          <a:solidFill>
            <a:srgbClr val="3B82F6"/>
          </a:solidFill>
          <a:ln/>
        </p:spPr>
      </p:sp>
      <p:sp>
        <p:nvSpPr>
          <p:cNvPr id="33" name="Shape 24"/>
          <p:cNvSpPr/>
          <p:nvPr/>
        </p:nvSpPr>
        <p:spPr>
          <a:xfrm>
            <a:off x="6391656" y="1514246"/>
            <a:ext cx="304495" cy="381305"/>
          </a:xfrm>
          <a:prstGeom prst="roundRect">
            <a:avLst>
              <a:gd name="adj" fmla="val 300300"/>
            </a:avLst>
          </a:prstGeom>
          <a:solidFill>
            <a:srgbClr val="DBEAFE"/>
          </a:solidFill>
          <a:ln/>
        </p:spPr>
      </p:sp>
      <p:pic>
        <p:nvPicPr>
          <p:cNvPr id="34" name="Image 7" descr="preencoded.png">    </p:cNvPr>
          <p:cNvPicPr>
            <a:picLocks noChangeAspect="1"/>
          </p:cNvPicPr>
          <p:nvPr/>
        </p:nvPicPr>
        <p:blipFill>
          <a:blip r:embed="rId8"/>
          <a:srcRect l="0" r="0" t="0" b="0"/>
          <a:stretch/>
        </p:blipFill>
        <p:spPr>
          <a:xfrm>
            <a:off x="6467551" y="1628546"/>
            <a:ext cx="152705" cy="152705"/>
          </a:xfrm>
          <a:prstGeom prst="rect">
            <a:avLst/>
          </a:prstGeom>
        </p:spPr>
      </p:pic>
      <p:sp>
        <p:nvSpPr>
          <p:cNvPr id="35" name="Text 25"/>
          <p:cNvSpPr txBox="1"/>
          <p:nvPr/>
        </p:nvSpPr>
        <p:spPr>
          <a:xfrm>
            <a:off x="6772046" y="1609344"/>
            <a:ext cx="943661" cy="191110"/>
          </a:xfrm>
          <a:prstGeom prst="rect">
            <a:avLst/>
          </a:prstGeom>
          <a:noFill/>
          <a:ln/>
        </p:spPr>
        <p:txBody>
          <a:bodyPr wrap="square" lIns="0" tIns="0" rIns="0" bIns="0" rtlCol="0" anchor="ctr"/>
          <a:lstStyle/>
          <a:p>
            <a:pPr algn="l" indent="0" marL="0">
              <a:buNone/>
            </a:pPr>
            <a:r>
              <a:rPr lang="en-US" sz="1200" b="1" dirty="0">
                <a:solidFill>
                  <a:srgbClr val="1D4ED8"/>
                </a:solidFill>
                <a:latin typeface="Inter" pitchFamily="34" charset="0"/>
                <a:ea typeface="Inter" pitchFamily="34" charset="-122"/>
                <a:cs typeface="Inter" pitchFamily="34" charset="-120"/>
              </a:rPr>
              <a:t>Agentic OS</a:t>
            </a:r>
            <a:endParaRPr lang="en-US" sz="1200" dirty="0"/>
          </a:p>
        </p:txBody>
      </p:sp>
      <p:sp>
        <p:nvSpPr>
          <p:cNvPr id="36" name="Shape 26"/>
          <p:cNvSpPr/>
          <p:nvPr/>
        </p:nvSpPr>
        <p:spPr>
          <a:xfrm>
            <a:off x="6391656" y="2048256"/>
            <a:ext cx="267005" cy="267005"/>
          </a:xfrm>
          <a:prstGeom prst="ellipse">
            <a:avLst/>
          </a:prstGeom>
          <a:solidFill>
            <a:srgbClr val="EFF6FF"/>
          </a:solidFill>
          <a:ln/>
        </p:spPr>
      </p:sp>
      <p:pic>
        <p:nvPicPr>
          <p:cNvPr id="37" name="Image 8" descr="preencoded.png">    </p:cNvPr>
          <p:cNvPicPr>
            <a:picLocks noChangeAspect="1"/>
          </p:cNvPicPr>
          <p:nvPr/>
        </p:nvPicPr>
        <p:blipFill>
          <a:blip r:embed="rId9"/>
          <a:srcRect l="-2512" r="-2512" t="0" b="0"/>
          <a:stretch/>
        </p:blipFill>
        <p:spPr>
          <a:xfrm>
            <a:off x="6472123" y="2115007"/>
            <a:ext cx="105156" cy="133502"/>
          </a:xfrm>
          <a:prstGeom prst="rect">
            <a:avLst/>
          </a:prstGeom>
        </p:spPr>
      </p:pic>
      <p:sp>
        <p:nvSpPr>
          <p:cNvPr id="38" name="Shape 27"/>
          <p:cNvSpPr/>
          <p:nvPr/>
        </p:nvSpPr>
        <p:spPr>
          <a:xfrm>
            <a:off x="6391656" y="2505456"/>
            <a:ext cx="267005" cy="267005"/>
          </a:xfrm>
          <a:prstGeom prst="ellipse">
            <a:avLst/>
          </a:prstGeom>
          <a:solidFill>
            <a:srgbClr val="EFF6FF"/>
          </a:solidFill>
          <a:ln/>
        </p:spPr>
      </p:sp>
      <p:sp>
        <p:nvSpPr>
          <p:cNvPr id="39" name="Shape 28"/>
          <p:cNvSpPr/>
          <p:nvPr/>
        </p:nvSpPr>
        <p:spPr>
          <a:xfrm>
            <a:off x="6391656" y="3419856"/>
            <a:ext cx="267005" cy="267005"/>
          </a:xfrm>
          <a:prstGeom prst="ellipse">
            <a:avLst/>
          </a:prstGeom>
          <a:solidFill>
            <a:srgbClr val="EFF6FF"/>
          </a:solidFill>
          <a:ln/>
        </p:spPr>
      </p:sp>
      <p:sp>
        <p:nvSpPr>
          <p:cNvPr id="40" name="Text 29"/>
          <p:cNvSpPr txBox="1"/>
          <p:nvPr/>
        </p:nvSpPr>
        <p:spPr>
          <a:xfrm>
            <a:off x="6752844" y="2018995"/>
            <a:ext cx="633679" cy="162763"/>
          </a:xfrm>
          <a:prstGeom prst="rect">
            <a:avLst/>
          </a:prstGeom>
          <a:noFill/>
          <a:ln/>
        </p:spPr>
        <p:txBody>
          <a:bodyPr wrap="square" lIns="0" tIns="0" rIns="0" bIns="0" rtlCol="0" anchor="ctr"/>
          <a:lstStyle/>
          <a:p>
            <a:pPr algn="l" indent="0" marL="0">
              <a:buNone/>
            </a:pPr>
            <a:r>
              <a:rPr lang="en-US" sz="1000" dirty="0">
                <a:solidFill>
                  <a:srgbClr val="1D4ED8"/>
                </a:solidFill>
                <a:latin typeface="Inter" pitchFamily="34" charset="0"/>
                <a:ea typeface="Inter" pitchFamily="34" charset="-122"/>
                <a:cs typeface="Inter" pitchFamily="34" charset="-120"/>
              </a:rPr>
              <a:t>抽象层次</a:t>
            </a:r>
            <a:endParaRPr lang="en-US" sz="1000" dirty="0"/>
          </a:p>
        </p:txBody>
      </p:sp>
      <p:sp>
        <p:nvSpPr>
          <p:cNvPr id="41" name="Text 30"/>
          <p:cNvSpPr txBox="1"/>
          <p:nvPr/>
        </p:nvSpPr>
        <p:spPr>
          <a:xfrm>
            <a:off x="6752844" y="2476195"/>
            <a:ext cx="633679" cy="162763"/>
          </a:xfrm>
          <a:prstGeom prst="rect">
            <a:avLst/>
          </a:prstGeom>
          <a:noFill/>
          <a:ln/>
        </p:spPr>
        <p:txBody>
          <a:bodyPr wrap="square" lIns="0" tIns="0" rIns="0" bIns="0" rtlCol="0" anchor="ctr"/>
          <a:lstStyle/>
          <a:p>
            <a:pPr algn="l" indent="0" marL="0">
              <a:buNone/>
            </a:pPr>
            <a:r>
              <a:rPr lang="en-US" sz="1000" dirty="0">
                <a:solidFill>
                  <a:srgbClr val="1D4ED8"/>
                </a:solidFill>
                <a:latin typeface="Inter" pitchFamily="34" charset="0"/>
                <a:ea typeface="Inter" pitchFamily="34" charset="-122"/>
                <a:cs typeface="Inter" pitchFamily="34" charset="-120"/>
              </a:rPr>
              <a:t>核心目标</a:t>
            </a:r>
            <a:endParaRPr lang="en-US" sz="1000" dirty="0"/>
          </a:p>
        </p:txBody>
      </p:sp>
      <p:sp>
        <p:nvSpPr>
          <p:cNvPr id="42" name="Text 31"/>
          <p:cNvSpPr txBox="1"/>
          <p:nvPr/>
        </p:nvSpPr>
        <p:spPr>
          <a:xfrm>
            <a:off x="6752844" y="3390595"/>
            <a:ext cx="633679" cy="162763"/>
          </a:xfrm>
          <a:prstGeom prst="rect">
            <a:avLst/>
          </a:prstGeom>
          <a:noFill/>
          <a:ln/>
        </p:spPr>
        <p:txBody>
          <a:bodyPr wrap="square" lIns="0" tIns="0" rIns="0" bIns="0" rtlCol="0" anchor="ctr"/>
          <a:lstStyle/>
          <a:p>
            <a:pPr algn="l" indent="0" marL="0">
              <a:buNone/>
            </a:pPr>
            <a:r>
              <a:rPr lang="en-US" sz="1000" dirty="0">
                <a:solidFill>
                  <a:srgbClr val="1D4ED8"/>
                </a:solidFill>
                <a:latin typeface="Inter" pitchFamily="34" charset="0"/>
                <a:ea typeface="Inter" pitchFamily="34" charset="-122"/>
                <a:cs typeface="Inter" pitchFamily="34" charset="-120"/>
              </a:rPr>
              <a:t>复合智能</a:t>
            </a:r>
            <a:endParaRPr lang="en-US" sz="1000" dirty="0"/>
          </a:p>
        </p:txBody>
      </p:sp>
      <p:sp>
        <p:nvSpPr>
          <p:cNvPr id="43" name="Text 32"/>
          <p:cNvSpPr txBox="1"/>
          <p:nvPr/>
        </p:nvSpPr>
        <p:spPr>
          <a:xfrm>
            <a:off x="6752844" y="2200046"/>
            <a:ext cx="2610612"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抽象智能能力资源，如模型、工具、上下文记忆等</a:t>
            </a:r>
            <a:endParaRPr lang="en-US" sz="900" dirty="0"/>
          </a:p>
        </p:txBody>
      </p:sp>
      <p:pic>
        <p:nvPicPr>
          <p:cNvPr id="44" name="Image 9" descr="preencoded.png">    </p:cNvPr>
          <p:cNvPicPr>
            <a:picLocks noChangeAspect="1"/>
          </p:cNvPicPr>
          <p:nvPr/>
        </p:nvPicPr>
        <p:blipFill>
          <a:blip r:embed="rId10"/>
          <a:srcRect l="-1507" r="-1507" t="0" b="0"/>
          <a:stretch/>
        </p:blipFill>
        <p:spPr>
          <a:xfrm>
            <a:off x="6439205" y="2572207"/>
            <a:ext cx="171907" cy="133502"/>
          </a:xfrm>
          <a:prstGeom prst="rect">
            <a:avLst/>
          </a:prstGeom>
        </p:spPr>
      </p:pic>
      <p:sp>
        <p:nvSpPr>
          <p:cNvPr id="45" name="Shape 33"/>
          <p:cNvSpPr/>
          <p:nvPr/>
        </p:nvSpPr>
        <p:spPr>
          <a:xfrm>
            <a:off x="6391656" y="2962656"/>
            <a:ext cx="267005" cy="267005"/>
          </a:xfrm>
          <a:prstGeom prst="ellipse">
            <a:avLst/>
          </a:prstGeom>
          <a:solidFill>
            <a:srgbClr val="EFF6FF"/>
          </a:solidFill>
          <a:ln/>
        </p:spPr>
      </p:sp>
      <p:sp>
        <p:nvSpPr>
          <p:cNvPr id="46" name="Text 34"/>
          <p:cNvSpPr txBox="1"/>
          <p:nvPr/>
        </p:nvSpPr>
        <p:spPr>
          <a:xfrm>
            <a:off x="6752844" y="2657246"/>
            <a:ext cx="2382012"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管理智能组件协同，支持目标驱动的自主执行</a:t>
            </a:r>
            <a:endParaRPr lang="en-US" sz="900" dirty="0"/>
          </a:p>
        </p:txBody>
      </p:sp>
      <p:pic>
        <p:nvPicPr>
          <p:cNvPr id="47" name="Image 10" descr="preencoded.png">    </p:cNvPr>
          <p:cNvPicPr>
            <a:picLocks noChangeAspect="1"/>
          </p:cNvPicPr>
          <p:nvPr/>
        </p:nvPicPr>
        <p:blipFill>
          <a:blip r:embed="rId11"/>
          <a:srcRect l="-837" r="-837" t="0" b="0"/>
          <a:stretch/>
        </p:blipFill>
        <p:spPr>
          <a:xfrm>
            <a:off x="6448349" y="3029407"/>
            <a:ext cx="152705" cy="133502"/>
          </a:xfrm>
          <a:prstGeom prst="rect">
            <a:avLst/>
          </a:prstGeom>
        </p:spPr>
      </p:pic>
      <p:sp>
        <p:nvSpPr>
          <p:cNvPr id="48" name="Text 35"/>
          <p:cNvSpPr txBox="1"/>
          <p:nvPr/>
        </p:nvSpPr>
        <p:spPr>
          <a:xfrm>
            <a:off x="6752844" y="2933395"/>
            <a:ext cx="633679" cy="162763"/>
          </a:xfrm>
          <a:prstGeom prst="rect">
            <a:avLst/>
          </a:prstGeom>
          <a:noFill/>
          <a:ln/>
        </p:spPr>
        <p:txBody>
          <a:bodyPr wrap="square" lIns="0" tIns="0" rIns="0" bIns="0" rtlCol="0" anchor="ctr"/>
          <a:lstStyle/>
          <a:p>
            <a:pPr algn="l" indent="0" marL="0">
              <a:buNone/>
            </a:pPr>
            <a:r>
              <a:rPr lang="en-US" sz="1000" dirty="0">
                <a:solidFill>
                  <a:srgbClr val="1D4ED8"/>
                </a:solidFill>
                <a:latin typeface="Inter" pitchFamily="34" charset="0"/>
                <a:ea typeface="Inter" pitchFamily="34" charset="-122"/>
                <a:cs typeface="Inter" pitchFamily="34" charset="-120"/>
              </a:rPr>
              <a:t>资源调度</a:t>
            </a:r>
            <a:endParaRPr lang="en-US" sz="1000" dirty="0"/>
          </a:p>
        </p:txBody>
      </p:sp>
      <p:sp>
        <p:nvSpPr>
          <p:cNvPr id="49" name="Text 36"/>
          <p:cNvSpPr txBox="1"/>
          <p:nvPr/>
        </p:nvSpPr>
        <p:spPr>
          <a:xfrm>
            <a:off x="6752844" y="3114446"/>
            <a:ext cx="2496312"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模型计算能力分配、上下文窗口管理、工具协调</a:t>
            </a:r>
            <a:endParaRPr lang="en-US" sz="900" dirty="0"/>
          </a:p>
        </p:txBody>
      </p:sp>
      <p:pic>
        <p:nvPicPr>
          <p:cNvPr id="50" name="Image 11" descr="preencoded.png">    </p:cNvPr>
          <p:cNvPicPr>
            <a:picLocks noChangeAspect="1"/>
          </p:cNvPicPr>
          <p:nvPr/>
        </p:nvPicPr>
        <p:blipFill>
          <a:blip r:embed="rId12"/>
          <a:srcRect l="-1507" r="-1507" t="0" b="0"/>
          <a:stretch/>
        </p:blipFill>
        <p:spPr>
          <a:xfrm>
            <a:off x="6439205" y="3486607"/>
            <a:ext cx="171907" cy="133502"/>
          </a:xfrm>
          <a:prstGeom prst="rect">
            <a:avLst/>
          </a:prstGeom>
        </p:spPr>
      </p:pic>
      <p:sp>
        <p:nvSpPr>
          <p:cNvPr id="51" name="Text 37"/>
          <p:cNvSpPr txBox="1"/>
          <p:nvPr/>
        </p:nvSpPr>
        <p:spPr>
          <a:xfrm>
            <a:off x="6752844" y="3571646"/>
            <a:ext cx="2724912"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支持多智能体协作，基于自然语言与结构化数据通信</a:t>
            </a:r>
            <a:endParaRPr lang="en-US" sz="900" dirty="0"/>
          </a:p>
        </p:txBody>
      </p:sp>
      <p:sp>
        <p:nvSpPr>
          <p:cNvPr id="52" name="Shape 38"/>
          <p:cNvSpPr/>
          <p:nvPr/>
        </p:nvSpPr>
        <p:spPr>
          <a:xfrm>
            <a:off x="6391656" y="3877056"/>
            <a:ext cx="267005" cy="267005"/>
          </a:xfrm>
          <a:prstGeom prst="ellipse">
            <a:avLst/>
          </a:prstGeom>
          <a:solidFill>
            <a:srgbClr val="EFF6FF"/>
          </a:solidFill>
          <a:ln/>
        </p:spPr>
      </p:sp>
      <p:pic>
        <p:nvPicPr>
          <p:cNvPr id="53" name="Image 12" descr="preencoded.png">    </p:cNvPr>
          <p:cNvPicPr>
            <a:picLocks noChangeAspect="1"/>
          </p:cNvPicPr>
          <p:nvPr/>
        </p:nvPicPr>
        <p:blipFill>
          <a:blip r:embed="rId13"/>
          <a:srcRect l="0" r="0" t="0" b="0"/>
          <a:stretch/>
        </p:blipFill>
        <p:spPr>
          <a:xfrm>
            <a:off x="6458407" y="3943807"/>
            <a:ext cx="133502" cy="133502"/>
          </a:xfrm>
          <a:prstGeom prst="rect">
            <a:avLst/>
          </a:prstGeom>
        </p:spPr>
      </p:pic>
      <p:sp>
        <p:nvSpPr>
          <p:cNvPr id="54" name="Text 39"/>
          <p:cNvSpPr txBox="1"/>
          <p:nvPr/>
        </p:nvSpPr>
        <p:spPr>
          <a:xfrm>
            <a:off x="6752844" y="3847795"/>
            <a:ext cx="633679" cy="162763"/>
          </a:xfrm>
          <a:prstGeom prst="rect">
            <a:avLst/>
          </a:prstGeom>
          <a:noFill/>
          <a:ln/>
        </p:spPr>
        <p:txBody>
          <a:bodyPr wrap="square" lIns="0" tIns="0" rIns="0" bIns="0" rtlCol="0" anchor="ctr"/>
          <a:lstStyle/>
          <a:p>
            <a:pPr algn="l" indent="0" marL="0">
              <a:buNone/>
            </a:pPr>
            <a:r>
              <a:rPr lang="en-US" sz="1000" dirty="0">
                <a:solidFill>
                  <a:srgbClr val="1D4ED8"/>
                </a:solidFill>
                <a:latin typeface="Inter" pitchFamily="34" charset="0"/>
                <a:ea typeface="Inter" pitchFamily="34" charset="-122"/>
                <a:cs typeface="Inter" pitchFamily="34" charset="-120"/>
              </a:rPr>
              <a:t>交互模式</a:t>
            </a:r>
            <a:endParaRPr lang="en-US" sz="1000" dirty="0"/>
          </a:p>
        </p:txBody>
      </p:sp>
      <p:sp>
        <p:nvSpPr>
          <p:cNvPr id="55" name="Text 40"/>
          <p:cNvSpPr txBox="1"/>
          <p:nvPr/>
        </p:nvSpPr>
        <p:spPr>
          <a:xfrm>
            <a:off x="6752844" y="4028846"/>
            <a:ext cx="2382012"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自然语言指令、目标导向任务，基于对话推理</a:t>
            </a:r>
            <a:endParaRPr lang="en-US" sz="900" dirty="0"/>
          </a:p>
        </p:txBody>
      </p:sp>
      <p:sp>
        <p:nvSpPr>
          <p:cNvPr id="56" name="Shape 41"/>
          <p:cNvSpPr/>
          <p:nvPr/>
        </p:nvSpPr>
        <p:spPr>
          <a:xfrm>
            <a:off x="1067105" y="4600346"/>
            <a:ext cx="10058400" cy="1218895"/>
          </a:xfrm>
          <a:prstGeom prst="roundRect">
            <a:avLst>
              <a:gd name="adj" fmla="val 4689"/>
            </a:avLst>
          </a:prstGeom>
          <a:solidFill>
            <a:srgbClr val="EFF6FF"/>
          </a:solidFill>
          <a:ln w="12700">
            <a:solidFill>
              <a:srgbClr val="DBEAFE"/>
            </a:solidFill>
            <a:prstDash val="solid"/>
          </a:ln>
        </p:spPr>
      </p:sp>
      <p:pic>
        <p:nvPicPr>
          <p:cNvPr id="57" name="Image 13" descr="preencoded.png">    </p:cNvPr>
          <p:cNvPicPr>
            <a:picLocks noChangeAspect="1"/>
          </p:cNvPicPr>
          <p:nvPr/>
        </p:nvPicPr>
        <p:blipFill>
          <a:blip r:embed="rId14"/>
          <a:srcRect l="0" r="0" t="0" b="0"/>
          <a:stretch/>
        </p:blipFill>
        <p:spPr>
          <a:xfrm>
            <a:off x="1228954" y="4791456"/>
            <a:ext cx="133502" cy="133502"/>
          </a:xfrm>
          <a:prstGeom prst="rect">
            <a:avLst/>
          </a:prstGeom>
        </p:spPr>
      </p:pic>
      <p:sp>
        <p:nvSpPr>
          <p:cNvPr id="58" name="Text 42"/>
          <p:cNvSpPr txBox="1"/>
          <p:nvPr/>
        </p:nvSpPr>
        <p:spPr>
          <a:xfrm>
            <a:off x="1438351" y="4762195"/>
            <a:ext cx="1662379" cy="191110"/>
          </a:xfrm>
          <a:prstGeom prst="rect">
            <a:avLst/>
          </a:prstGeom>
          <a:noFill/>
          <a:ln/>
        </p:spPr>
        <p:txBody>
          <a:bodyPr wrap="square" lIns="0" tIns="0" rIns="0" bIns="0" rtlCol="0" anchor="ctr"/>
          <a:lstStyle/>
          <a:p>
            <a:pPr algn="l" indent="0" marL="0">
              <a:buNone/>
            </a:pPr>
            <a:r>
              <a:rPr lang="en-US" sz="1000" b="1" dirty="0">
                <a:solidFill>
                  <a:srgbClr val="1D4ED8"/>
                </a:solidFill>
                <a:latin typeface="Inter" pitchFamily="34" charset="0"/>
                <a:ea typeface="Inter" pitchFamily="34" charset="-122"/>
                <a:cs typeface="Inter" pitchFamily="34" charset="-120"/>
              </a:rPr>
              <a:t>Agentic OS 的革命性突破</a:t>
            </a:r>
            <a:endParaRPr lang="en-US" sz="1000" dirty="0"/>
          </a:p>
        </p:txBody>
      </p:sp>
      <p:sp>
        <p:nvSpPr>
          <p:cNvPr id="59" name="Shape 43"/>
          <p:cNvSpPr/>
          <p:nvPr/>
        </p:nvSpPr>
        <p:spPr>
          <a:xfrm>
            <a:off x="1228954" y="5029200"/>
            <a:ext cx="3172054" cy="629107"/>
          </a:xfrm>
          <a:prstGeom prst="roundRect">
            <a:avLst>
              <a:gd name="adj" fmla="val 8809"/>
            </a:avLst>
          </a:prstGeom>
          <a:solidFill>
            <a:srgbClr val="FFFFFF"/>
          </a:solidFill>
          <a:ln w="12700">
            <a:solidFill>
              <a:srgbClr val="EFF6FF"/>
            </a:solidFill>
            <a:prstDash val="solid"/>
          </a:ln>
        </p:spPr>
      </p:sp>
      <p:sp>
        <p:nvSpPr>
          <p:cNvPr id="60" name="Shape 44"/>
          <p:cNvSpPr/>
          <p:nvPr/>
        </p:nvSpPr>
        <p:spPr>
          <a:xfrm>
            <a:off x="4511650" y="5029200"/>
            <a:ext cx="3172054" cy="629107"/>
          </a:xfrm>
          <a:prstGeom prst="roundRect">
            <a:avLst>
              <a:gd name="adj" fmla="val 8809"/>
            </a:avLst>
          </a:prstGeom>
          <a:solidFill>
            <a:srgbClr val="FFFFFF"/>
          </a:solidFill>
          <a:ln w="12700">
            <a:solidFill>
              <a:srgbClr val="EFF6FF"/>
            </a:solidFill>
            <a:prstDash val="solid"/>
          </a:ln>
        </p:spPr>
      </p:sp>
      <p:sp>
        <p:nvSpPr>
          <p:cNvPr id="61" name="Shape 45"/>
          <p:cNvSpPr/>
          <p:nvPr/>
        </p:nvSpPr>
        <p:spPr>
          <a:xfrm>
            <a:off x="7794346" y="5029200"/>
            <a:ext cx="3172054" cy="629107"/>
          </a:xfrm>
          <a:prstGeom prst="roundRect">
            <a:avLst>
              <a:gd name="adj" fmla="val 8809"/>
            </a:avLst>
          </a:prstGeom>
          <a:solidFill>
            <a:srgbClr val="FFFFFF"/>
          </a:solidFill>
          <a:ln w="12700">
            <a:solidFill>
              <a:srgbClr val="EFF6FF"/>
            </a:solidFill>
            <a:prstDash val="solid"/>
          </a:ln>
        </p:spPr>
      </p:sp>
      <p:sp>
        <p:nvSpPr>
          <p:cNvPr id="62" name="Text 46"/>
          <p:cNvSpPr txBox="1"/>
          <p:nvPr/>
        </p:nvSpPr>
        <p:spPr>
          <a:xfrm>
            <a:off x="1314907" y="5115154"/>
            <a:ext cx="667512" cy="143561"/>
          </a:xfrm>
          <a:prstGeom prst="rect">
            <a:avLst/>
          </a:prstGeom>
          <a:noFill/>
          <a:ln/>
        </p:spPr>
        <p:txBody>
          <a:bodyPr wrap="square" lIns="0" tIns="0" rIns="0" bIns="0" rtlCol="0" anchor="ctr"/>
          <a:lstStyle/>
          <a:p>
            <a:pPr algn="l" indent="0" marL="0">
              <a:buNone/>
            </a:pPr>
            <a:r>
              <a:rPr lang="en-US" sz="900" dirty="0">
                <a:solidFill>
                  <a:srgbClr val="1D4ED8"/>
                </a:solidFill>
                <a:latin typeface="Inter" pitchFamily="34" charset="0"/>
                <a:ea typeface="Inter" pitchFamily="34" charset="-122"/>
                <a:cs typeface="Inter" pitchFamily="34" charset="-120"/>
              </a:rPr>
              <a:t>智能域抽象</a:t>
            </a:r>
            <a:endParaRPr lang="en-US" sz="900" dirty="0"/>
          </a:p>
        </p:txBody>
      </p:sp>
      <p:sp>
        <p:nvSpPr>
          <p:cNvPr id="63" name="Text 47"/>
          <p:cNvSpPr txBox="1"/>
          <p:nvPr/>
        </p:nvSpPr>
        <p:spPr>
          <a:xfrm>
            <a:off x="4597603" y="5115154"/>
            <a:ext cx="781812" cy="143561"/>
          </a:xfrm>
          <a:prstGeom prst="rect">
            <a:avLst/>
          </a:prstGeom>
          <a:noFill/>
          <a:ln/>
        </p:spPr>
        <p:txBody>
          <a:bodyPr wrap="square" lIns="0" tIns="0" rIns="0" bIns="0" rtlCol="0" anchor="ctr"/>
          <a:lstStyle/>
          <a:p>
            <a:pPr algn="l" indent="0" marL="0">
              <a:buNone/>
            </a:pPr>
            <a:r>
              <a:rPr lang="en-US" sz="900" dirty="0">
                <a:solidFill>
                  <a:srgbClr val="1D4ED8"/>
                </a:solidFill>
                <a:latin typeface="Inter" pitchFamily="34" charset="0"/>
                <a:ea typeface="Inter" pitchFamily="34" charset="-122"/>
                <a:cs typeface="Inter" pitchFamily="34" charset="-120"/>
              </a:rPr>
              <a:t>复合智能协作</a:t>
            </a:r>
            <a:endParaRPr lang="en-US" sz="900" dirty="0"/>
          </a:p>
        </p:txBody>
      </p:sp>
      <p:sp>
        <p:nvSpPr>
          <p:cNvPr id="64" name="Text 48"/>
          <p:cNvSpPr txBox="1"/>
          <p:nvPr/>
        </p:nvSpPr>
        <p:spPr>
          <a:xfrm>
            <a:off x="7880299" y="5115154"/>
            <a:ext cx="781812" cy="143561"/>
          </a:xfrm>
          <a:prstGeom prst="rect">
            <a:avLst/>
          </a:prstGeom>
          <a:noFill/>
          <a:ln/>
        </p:spPr>
        <p:txBody>
          <a:bodyPr wrap="square" lIns="0" tIns="0" rIns="0" bIns="0" rtlCol="0" anchor="ctr"/>
          <a:lstStyle/>
          <a:p>
            <a:pPr algn="l" indent="0" marL="0">
              <a:buNone/>
            </a:pPr>
            <a:r>
              <a:rPr lang="en-US" sz="900" dirty="0">
                <a:solidFill>
                  <a:srgbClr val="1D4ED8"/>
                </a:solidFill>
                <a:latin typeface="Inter" pitchFamily="34" charset="0"/>
                <a:ea typeface="Inter" pitchFamily="34" charset="-122"/>
                <a:cs typeface="Inter" pitchFamily="34" charset="-120"/>
              </a:rPr>
              <a:t>自主执行循环</a:t>
            </a:r>
            <a:endParaRPr lang="en-US" sz="900" dirty="0"/>
          </a:p>
        </p:txBody>
      </p:sp>
      <p:sp>
        <p:nvSpPr>
          <p:cNvPr id="65" name="Text 49"/>
          <p:cNvSpPr txBox="1"/>
          <p:nvPr/>
        </p:nvSpPr>
        <p:spPr>
          <a:xfrm>
            <a:off x="1314907" y="5266944"/>
            <a:ext cx="2829154" cy="29535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首次将"智能"作为可编程资源进行系统化抽象，实现了从"机器思维"到"人类思维"的计算范式转变</a:t>
            </a:r>
            <a:endParaRPr lang="en-US" sz="900" dirty="0"/>
          </a:p>
        </p:txBody>
      </p:sp>
      <p:sp>
        <p:nvSpPr>
          <p:cNvPr id="66" name="Text 50"/>
          <p:cNvSpPr txBox="1"/>
          <p:nvPr/>
        </p:nvSpPr>
        <p:spPr>
          <a:xfrm>
            <a:off x="4597603" y="5266944"/>
            <a:ext cx="3057754" cy="29535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支持不同专业领域的AI智能体自主协作，类比于人类团队合作，实现1+1&gt;2的智能放大效应</a:t>
            </a:r>
            <a:endParaRPr lang="en-US" sz="900" dirty="0"/>
          </a:p>
        </p:txBody>
      </p:sp>
      <p:sp>
        <p:nvSpPr>
          <p:cNvPr id="67" name="Text 51"/>
          <p:cNvSpPr txBox="1"/>
          <p:nvPr/>
        </p:nvSpPr>
        <p:spPr>
          <a:xfrm>
            <a:off x="7880299" y="5266944"/>
            <a:ext cx="3057754" cy="29535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支持目标分解、规划与执行的闭环反馈系统，使AI可以像人类一样持续迭代解决复杂问题</a:t>
            </a:r>
            <a:endParaRPr lang="en-US" sz="900" dirty="0"/>
          </a:p>
        </p:txBody>
      </p:sp>
      <p:sp>
        <p:nvSpPr>
          <p:cNvPr id="68" name="Shape 52"/>
          <p:cNvSpPr/>
          <p:nvPr/>
        </p:nvSpPr>
        <p:spPr>
          <a:xfrm>
            <a:off x="1429207" y="1714500"/>
            <a:ext cx="57607" cy="57607"/>
          </a:xfrm>
          <a:prstGeom prst="ellipse">
            <a:avLst/>
          </a:prstGeom>
          <a:solidFill>
            <a:srgbClr val="3B82F6"/>
          </a:solidFill>
          <a:ln/>
        </p:spPr>
      </p:sp>
      <p:sp>
        <p:nvSpPr>
          <p:cNvPr id="69" name="Shape 53"/>
          <p:cNvSpPr/>
          <p:nvPr/>
        </p:nvSpPr>
        <p:spPr>
          <a:xfrm>
            <a:off x="1904695" y="2095805"/>
            <a:ext cx="57607" cy="57607"/>
          </a:xfrm>
          <a:prstGeom prst="ellipse">
            <a:avLst/>
          </a:prstGeom>
          <a:solidFill>
            <a:srgbClr val="3B82F6"/>
          </a:solidFill>
          <a:ln/>
        </p:spPr>
      </p:sp>
      <p:sp>
        <p:nvSpPr>
          <p:cNvPr id="70" name="Shape 54"/>
          <p:cNvSpPr/>
          <p:nvPr/>
        </p:nvSpPr>
        <p:spPr>
          <a:xfrm>
            <a:off x="1333195" y="2476195"/>
            <a:ext cx="57607" cy="57607"/>
          </a:xfrm>
          <a:prstGeom prst="ellipse">
            <a:avLst/>
          </a:prstGeom>
          <a:solidFill>
            <a:srgbClr val="3B82F6"/>
          </a:solidFill>
          <a:ln/>
        </p:spPr>
      </p:sp>
      <p:sp>
        <p:nvSpPr>
          <p:cNvPr id="71" name="Shape 55"/>
          <p:cNvSpPr/>
          <p:nvPr/>
        </p:nvSpPr>
        <p:spPr>
          <a:xfrm>
            <a:off x="1444752" y="1861718"/>
            <a:ext cx="476402" cy="9144"/>
          </a:xfrm>
          <a:prstGeom prst="rect">
            <a:avLst/>
          </a:prstGeom>
          <a:solidFill>
            <a:srgbClr val="3B82F6">
              <a:alpha val="20000"/>
            </a:srgbClr>
          </a:solidFill>
          <a:ln/>
        </p:spPr>
      </p:sp>
      <p:sp>
        <p:nvSpPr>
          <p:cNvPr id="72" name="Shape 56"/>
          <p:cNvSpPr/>
          <p:nvPr/>
        </p:nvSpPr>
        <p:spPr>
          <a:xfrm>
            <a:off x="1837944" y="1940357"/>
            <a:ext cx="571500" cy="9144"/>
          </a:xfrm>
          <a:prstGeom prst="rect">
            <a:avLst/>
          </a:prstGeom>
          <a:solidFill>
            <a:srgbClr val="3B82F6">
              <a:alpha val="20000"/>
            </a:srgbClr>
          </a:solidFill>
          <a:ln/>
        </p:spPr>
      </p:sp>
      <p:sp>
        <p:nvSpPr>
          <p:cNvPr id="73" name="Text 57"/>
          <p:cNvSpPr txBox="1"/>
          <p:nvPr/>
        </p:nvSpPr>
        <p:spPr>
          <a:xfrm>
            <a:off x="1067105" y="466344"/>
            <a:ext cx="4181551" cy="277063"/>
          </a:xfrm>
          <a:prstGeom prst="rect">
            <a:avLst/>
          </a:prstGeom>
          <a:noFill/>
          <a:ln/>
        </p:spPr>
        <p:txBody>
          <a:bodyPr wrap="square" lIns="0" tIns="0" rIns="0" bIns="0" rtlCol="0" anchor="ctr"/>
          <a:lstStyle/>
          <a:p>
            <a:pPr algn="l" indent="0" marL="0">
              <a:buNone/>
            </a:pPr>
            <a:r>
              <a:rPr lang="en-US" sz="1800" b="1" dirty="0">
                <a:solidFill>
                  <a:srgbClr val="1E40AF"/>
                </a:solidFill>
                <a:latin typeface="Inter" pitchFamily="34" charset="0"/>
                <a:ea typeface="Inter" pitchFamily="34" charset="-122"/>
                <a:cs typeface="Inter" pitchFamily="34" charset="-120"/>
              </a:rPr>
              <a:t>操作系统革命：Agentic OS vs 历史OS</a:t>
            </a:r>
            <a:endParaRPr lang="en-US" sz="1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12191695" cy="7276795"/>
          </a:xfrm>
          <a:prstGeom prst="rect">
            <a:avLst/>
          </a:prstGeom>
          <a:solidFill>
            <a:srgbClr val="F9FAFB"/>
          </a:solidFill>
          <a:ln/>
        </p:spPr>
      </p:sp>
      <p:pic>
        <p:nvPicPr>
          <p:cNvPr id="3" name="Image 0" descr="preencoded.png">    </p:cNvPr>
          <p:cNvPicPr>
            <a:picLocks noChangeAspect="1"/>
          </p:cNvPicPr>
          <p:nvPr/>
        </p:nvPicPr>
        <p:blipFill>
          <a:blip r:embed="rId1">
            <a:alphaModFix amt="5000"/>
          </a:blip>
          <a:srcRect l="-13" r="-13" t="0" b="0"/>
          <a:stretch/>
        </p:blipFill>
        <p:spPr>
          <a:xfrm>
            <a:off x="9477756" y="571500"/>
            <a:ext cx="2143354" cy="1904695"/>
          </a:xfrm>
          <a:prstGeom prst="rect">
            <a:avLst/>
          </a:prstGeom>
        </p:spPr>
      </p:pic>
      <p:sp>
        <p:nvSpPr>
          <p:cNvPr id="4" name="Shape 1"/>
          <p:cNvSpPr/>
          <p:nvPr/>
        </p:nvSpPr>
        <p:spPr>
          <a:xfrm>
            <a:off x="1067105" y="875995"/>
            <a:ext cx="571500" cy="28346"/>
          </a:xfrm>
          <a:prstGeom prst="rect">
            <a:avLst/>
          </a:prstGeom>
          <a:solidFill>
            <a:srgbClr val="2563EB"/>
          </a:solidFill>
          <a:ln/>
        </p:spPr>
      </p:sp>
      <p:sp>
        <p:nvSpPr>
          <p:cNvPr id="5" name="Text 2"/>
          <p:cNvSpPr txBox="1"/>
          <p:nvPr/>
        </p:nvSpPr>
        <p:spPr>
          <a:xfrm>
            <a:off x="1067105" y="1028700"/>
            <a:ext cx="2757830"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Agentic AI基础设施的全景分类与代表性企业</a:t>
            </a:r>
            <a:endParaRPr lang="en-US" sz="1000" dirty="0"/>
          </a:p>
        </p:txBody>
      </p:sp>
      <p:pic>
        <p:nvPicPr>
          <p:cNvPr id="6" name="Image 1" descr="https://page.gensparksite.com/v1/base64_upload/af0f79a5cf7e9eab43c4fadb098e5fed">    </p:cNvPr>
          <p:cNvPicPr>
            <a:picLocks noChangeAspect="1"/>
          </p:cNvPicPr>
          <p:nvPr/>
        </p:nvPicPr>
        <p:blipFill>
          <a:blip r:embed="rId2"/>
          <a:srcRect l="129" r="129" t="0" b="0"/>
          <a:stretch/>
        </p:blipFill>
        <p:spPr>
          <a:xfrm>
            <a:off x="2655418" y="1362456"/>
            <a:ext cx="6886346" cy="4638751"/>
          </a:xfrm>
          <a:prstGeom prst="rect">
            <a:avLst/>
          </a:prstGeom>
        </p:spPr>
      </p:pic>
      <p:sp>
        <p:nvSpPr>
          <p:cNvPr id="7" name="Shape 3"/>
          <p:cNvSpPr/>
          <p:nvPr/>
        </p:nvSpPr>
        <p:spPr>
          <a:xfrm>
            <a:off x="1067105" y="6143854"/>
            <a:ext cx="10058400" cy="743407"/>
          </a:xfrm>
          <a:prstGeom prst="roundRect">
            <a:avLst>
              <a:gd name="adj" fmla="val 12616"/>
            </a:avLst>
          </a:prstGeom>
          <a:solidFill>
            <a:srgbClr val="EFF6FF"/>
          </a:solidFill>
          <a:ln w="12700">
            <a:solidFill>
              <a:srgbClr val="DBEAFE"/>
            </a:solidFill>
            <a:prstDash val="solid"/>
          </a:ln>
        </p:spPr>
      </p:sp>
      <p:sp>
        <p:nvSpPr>
          <p:cNvPr id="8" name="Text 4"/>
          <p:cNvSpPr txBox="1"/>
          <p:nvPr/>
        </p:nvSpPr>
        <p:spPr>
          <a:xfrm>
            <a:off x="1190549" y="6268212"/>
            <a:ext cx="1429207" cy="143561"/>
          </a:xfrm>
          <a:prstGeom prst="rect">
            <a:avLst/>
          </a:prstGeom>
          <a:noFill/>
          <a:ln/>
        </p:spPr>
        <p:txBody>
          <a:bodyPr wrap="square" lIns="0" tIns="0" rIns="0" bIns="0" rtlCol="0" anchor="ctr"/>
          <a:lstStyle/>
          <a:p>
            <a:pPr algn="l" indent="0" marL="0">
              <a:buNone/>
            </a:pPr>
            <a:r>
              <a:rPr lang="en-US" sz="900" b="1" dirty="0">
                <a:solidFill>
                  <a:srgbClr val="1D4ED8"/>
                </a:solidFill>
                <a:latin typeface="Inter" pitchFamily="34" charset="0"/>
                <a:ea typeface="Inter" pitchFamily="34" charset="-122"/>
                <a:cs typeface="Inter" pitchFamily="34" charset="-120"/>
              </a:rPr>
              <a:t>Agentic基础设施全景生态</a:t>
            </a:r>
            <a:endParaRPr lang="en-US" sz="900" dirty="0"/>
          </a:p>
        </p:txBody>
      </p:sp>
      <p:sp>
        <p:nvSpPr>
          <p:cNvPr id="9" name="Text 5"/>
          <p:cNvSpPr txBox="1"/>
          <p:nvPr/>
        </p:nvSpPr>
        <p:spPr>
          <a:xfrm>
            <a:off x="1190549" y="6458407"/>
            <a:ext cx="857707" cy="143561"/>
          </a:xfrm>
          <a:prstGeom prst="rect">
            <a:avLst/>
          </a:prstGeom>
          <a:noFill/>
          <a:ln/>
        </p:spPr>
        <p:txBody>
          <a:bodyPr wrap="square" lIns="0" tIns="0" rIns="0" bIns="0" rtlCol="0" anchor="ctr"/>
          <a:lstStyle/>
          <a:p>
            <a:pPr algn="l" indent="0" marL="0">
              <a:buNone/>
            </a:pPr>
            <a:r>
              <a:rPr lang="en-US" sz="900" dirty="0">
                <a:solidFill>
                  <a:srgbClr val="374151"/>
                </a:solidFill>
                <a:latin typeface="Inter" pitchFamily="34" charset="0"/>
                <a:ea typeface="Inter" pitchFamily="34" charset="-122"/>
                <a:cs typeface="Inter" pitchFamily="34" charset="-120"/>
              </a:rPr>
              <a:t>Dev Tools层：</a:t>
            </a:r>
            <a:endParaRPr lang="en-US" sz="900" dirty="0"/>
          </a:p>
        </p:txBody>
      </p:sp>
      <p:sp>
        <p:nvSpPr>
          <p:cNvPr id="10" name="Text 6"/>
          <p:cNvSpPr txBox="1"/>
          <p:nvPr/>
        </p:nvSpPr>
        <p:spPr>
          <a:xfrm>
            <a:off x="4486046" y="6458407"/>
            <a:ext cx="838505" cy="143561"/>
          </a:xfrm>
          <a:prstGeom prst="rect">
            <a:avLst/>
          </a:prstGeom>
          <a:noFill/>
          <a:ln/>
        </p:spPr>
        <p:txBody>
          <a:bodyPr wrap="square" lIns="0" tIns="0" rIns="0" bIns="0" rtlCol="0" anchor="ctr"/>
          <a:lstStyle/>
          <a:p>
            <a:pPr algn="l" indent="0" marL="0">
              <a:buNone/>
            </a:pPr>
            <a:r>
              <a:rPr lang="en-US" sz="900" dirty="0">
                <a:solidFill>
                  <a:srgbClr val="374151"/>
                </a:solidFill>
                <a:latin typeface="Inter" pitchFamily="34" charset="0"/>
                <a:ea typeface="Inter" pitchFamily="34" charset="-122"/>
                <a:cs typeface="Inter" pitchFamily="34" charset="-120"/>
              </a:rPr>
              <a:t>Agent OS层：</a:t>
            </a:r>
            <a:endParaRPr lang="en-US" sz="900" dirty="0"/>
          </a:p>
        </p:txBody>
      </p:sp>
      <p:sp>
        <p:nvSpPr>
          <p:cNvPr id="11" name="Text 7"/>
          <p:cNvSpPr txBox="1"/>
          <p:nvPr/>
        </p:nvSpPr>
        <p:spPr>
          <a:xfrm>
            <a:off x="7781544" y="6458407"/>
            <a:ext cx="781812" cy="143561"/>
          </a:xfrm>
          <a:prstGeom prst="rect">
            <a:avLst/>
          </a:prstGeom>
          <a:noFill/>
          <a:ln/>
        </p:spPr>
        <p:txBody>
          <a:bodyPr wrap="square" lIns="0" tIns="0" rIns="0" bIns="0" rtlCol="0" anchor="ctr"/>
          <a:lstStyle/>
          <a:p>
            <a:pPr algn="l" indent="0" marL="0">
              <a:buNone/>
            </a:pPr>
            <a:r>
              <a:rPr lang="en-US" sz="900" dirty="0">
                <a:solidFill>
                  <a:srgbClr val="374151"/>
                </a:solidFill>
                <a:latin typeface="Inter" pitchFamily="34" charset="0"/>
                <a:ea typeface="Inter" pitchFamily="34" charset="-122"/>
                <a:cs typeface="Inter" pitchFamily="34" charset="-120"/>
              </a:rPr>
              <a:t>工具调用层：</a:t>
            </a:r>
            <a:endParaRPr lang="en-US" sz="900" dirty="0"/>
          </a:p>
        </p:txBody>
      </p:sp>
      <p:sp>
        <p:nvSpPr>
          <p:cNvPr id="12" name="Text 8"/>
          <p:cNvSpPr txBox="1"/>
          <p:nvPr/>
        </p:nvSpPr>
        <p:spPr>
          <a:xfrm>
            <a:off x="1190549" y="6458407"/>
            <a:ext cx="3258007" cy="295351"/>
          </a:xfrm>
          <a:prstGeom prst="rect">
            <a:avLst/>
          </a:prstGeom>
          <a:noFill/>
          <a:ln/>
        </p:spPr>
        <p:txBody>
          <a:bodyPr wrap="square" lIns="0" tIns="0" rIns="0" bIns="0" rtlCol="0" anchor="ctr"/>
          <a:lstStyle/>
          <a:p>
            <a:pPr algn="l" indent="0" marL="0">
              <a:buNone/>
            </a:pPr>
            <a:r>
              <a:rPr lang="en-US" sz="900" dirty="0">
                <a:solidFill>
                  <a:srgbClr val="374151"/>
                </a:solidFill>
                <a:latin typeface="Inter" pitchFamily="34" charset="0"/>
                <a:ea typeface="Inter" pitchFamily="34" charset="-122"/>
                <a:cs typeface="Inter" pitchFamily="34" charset="-120"/>
              </a:rPr>
              <a:t>覆盖从编程工具到工作流开发的全面工具链，包括IDE、ADE、Workflow设计器等</a:t>
            </a:r>
            <a:endParaRPr lang="en-US" sz="900" dirty="0"/>
          </a:p>
        </p:txBody>
      </p:sp>
      <p:sp>
        <p:nvSpPr>
          <p:cNvPr id="13" name="Text 9"/>
          <p:cNvSpPr txBox="1"/>
          <p:nvPr/>
        </p:nvSpPr>
        <p:spPr>
          <a:xfrm>
            <a:off x="4486046" y="6458407"/>
            <a:ext cx="3219602" cy="295351"/>
          </a:xfrm>
          <a:prstGeom prst="rect">
            <a:avLst/>
          </a:prstGeom>
          <a:noFill/>
          <a:ln/>
        </p:spPr>
        <p:txBody>
          <a:bodyPr wrap="square" lIns="0" tIns="0" rIns="0" bIns="0" rtlCol="0" anchor="ctr"/>
          <a:lstStyle/>
          <a:p>
            <a:pPr algn="l" indent="0" marL="0">
              <a:buNone/>
            </a:pPr>
            <a:r>
              <a:rPr lang="en-US" sz="900" dirty="0">
                <a:solidFill>
                  <a:srgbClr val="374151"/>
                </a:solidFill>
                <a:latin typeface="Inter" pitchFamily="34" charset="0"/>
                <a:ea typeface="Inter" pitchFamily="34" charset="-122"/>
                <a:cs typeface="Inter" pitchFamily="34" charset="-120"/>
              </a:rPr>
              <a:t>提供Agent运行时核心框架，包括各类闭源商业产品与开源替代方案</a:t>
            </a:r>
            <a:endParaRPr lang="en-US" sz="900" dirty="0"/>
          </a:p>
        </p:txBody>
      </p:sp>
      <p:sp>
        <p:nvSpPr>
          <p:cNvPr id="14" name="Text 10"/>
          <p:cNvSpPr txBox="1"/>
          <p:nvPr/>
        </p:nvSpPr>
        <p:spPr>
          <a:xfrm>
            <a:off x="7781544" y="6458407"/>
            <a:ext cx="3105302" cy="295351"/>
          </a:xfrm>
          <a:prstGeom prst="rect">
            <a:avLst/>
          </a:prstGeom>
          <a:noFill/>
          <a:ln/>
        </p:spPr>
        <p:txBody>
          <a:bodyPr wrap="square" lIns="0" tIns="0" rIns="0" bIns="0" rtlCol="0" anchor="ctr"/>
          <a:lstStyle/>
          <a:p>
            <a:pPr algn="l" indent="0" marL="0">
              <a:buNone/>
            </a:pPr>
            <a:r>
              <a:rPr lang="en-US" sz="900" dirty="0">
                <a:solidFill>
                  <a:srgbClr val="374151"/>
                </a:solidFill>
                <a:latin typeface="Inter" pitchFamily="34" charset="0"/>
                <a:ea typeface="Inter" pitchFamily="34" charset="-122"/>
                <a:cs typeface="Inter" pitchFamily="34" charset="-120"/>
              </a:rPr>
              <a:t>实现Agent与外部工具、服务和API的连接与协调，支持复杂功能扩展</a:t>
            </a:r>
            <a:endParaRPr lang="en-US" sz="900" dirty="0"/>
          </a:p>
        </p:txBody>
      </p:sp>
      <p:sp>
        <p:nvSpPr>
          <p:cNvPr id="15" name="Shape 11"/>
          <p:cNvSpPr/>
          <p:nvPr/>
        </p:nvSpPr>
        <p:spPr>
          <a:xfrm>
            <a:off x="1429207" y="1714500"/>
            <a:ext cx="57607" cy="57607"/>
          </a:xfrm>
          <a:prstGeom prst="ellipse">
            <a:avLst/>
          </a:prstGeom>
          <a:solidFill>
            <a:srgbClr val="3B82F6"/>
          </a:solidFill>
          <a:ln/>
        </p:spPr>
      </p:sp>
      <p:sp>
        <p:nvSpPr>
          <p:cNvPr id="16" name="Shape 12"/>
          <p:cNvSpPr/>
          <p:nvPr/>
        </p:nvSpPr>
        <p:spPr>
          <a:xfrm>
            <a:off x="1904695" y="2095805"/>
            <a:ext cx="57607" cy="57607"/>
          </a:xfrm>
          <a:prstGeom prst="ellipse">
            <a:avLst/>
          </a:prstGeom>
          <a:solidFill>
            <a:srgbClr val="3B82F6"/>
          </a:solidFill>
          <a:ln/>
        </p:spPr>
      </p:sp>
      <p:sp>
        <p:nvSpPr>
          <p:cNvPr id="17" name="Shape 13"/>
          <p:cNvSpPr/>
          <p:nvPr/>
        </p:nvSpPr>
        <p:spPr>
          <a:xfrm>
            <a:off x="1333195" y="2476195"/>
            <a:ext cx="57607" cy="57607"/>
          </a:xfrm>
          <a:prstGeom prst="ellipse">
            <a:avLst/>
          </a:prstGeom>
          <a:solidFill>
            <a:srgbClr val="3B82F6"/>
          </a:solidFill>
          <a:ln/>
        </p:spPr>
      </p:sp>
      <p:sp>
        <p:nvSpPr>
          <p:cNvPr id="18" name="Shape 14"/>
          <p:cNvSpPr/>
          <p:nvPr/>
        </p:nvSpPr>
        <p:spPr>
          <a:xfrm>
            <a:off x="1444752" y="1861718"/>
            <a:ext cx="476402" cy="9144"/>
          </a:xfrm>
          <a:prstGeom prst="rect">
            <a:avLst/>
          </a:prstGeom>
          <a:solidFill>
            <a:srgbClr val="3B82F6">
              <a:alpha val="20000"/>
            </a:srgbClr>
          </a:solidFill>
          <a:ln/>
        </p:spPr>
      </p:sp>
      <p:sp>
        <p:nvSpPr>
          <p:cNvPr id="19" name="Shape 15"/>
          <p:cNvSpPr/>
          <p:nvPr/>
        </p:nvSpPr>
        <p:spPr>
          <a:xfrm>
            <a:off x="1837944" y="1940357"/>
            <a:ext cx="571500" cy="9144"/>
          </a:xfrm>
          <a:prstGeom prst="rect">
            <a:avLst/>
          </a:prstGeom>
          <a:solidFill>
            <a:srgbClr val="3B82F6">
              <a:alpha val="20000"/>
            </a:srgbClr>
          </a:solidFill>
          <a:ln/>
        </p:spPr>
      </p:sp>
      <p:sp>
        <p:nvSpPr>
          <p:cNvPr id="20" name="Text 16"/>
          <p:cNvSpPr txBox="1"/>
          <p:nvPr/>
        </p:nvSpPr>
        <p:spPr>
          <a:xfrm>
            <a:off x="1067105" y="466344"/>
            <a:ext cx="2591410" cy="277063"/>
          </a:xfrm>
          <a:prstGeom prst="rect">
            <a:avLst/>
          </a:prstGeom>
          <a:noFill/>
          <a:ln/>
        </p:spPr>
        <p:txBody>
          <a:bodyPr wrap="square" lIns="0" tIns="0" rIns="0" bIns="0" rtlCol="0" anchor="ctr"/>
          <a:lstStyle/>
          <a:p>
            <a:pPr algn="l" indent="0" marL="0">
              <a:buNone/>
            </a:pPr>
            <a:r>
              <a:rPr lang="en-US" sz="1800" b="1" dirty="0">
                <a:solidFill>
                  <a:srgbClr val="1E40AF"/>
                </a:solidFill>
                <a:latin typeface="Inter" pitchFamily="34" charset="0"/>
                <a:ea typeface="Inter" pitchFamily="34" charset="-122"/>
                <a:cs typeface="Inter" pitchFamily="34" charset="-120"/>
              </a:rPr>
              <a:t>Agentic AI Infra分类图</a:t>
            </a:r>
            <a:endParaRPr lang="en-US" sz="18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Shape 0"/>
          <p:cNvSpPr/>
          <p:nvPr/>
        </p:nvSpPr>
        <p:spPr>
          <a:xfrm>
            <a:off x="0" y="0"/>
            <a:ext cx="12191695" cy="6858000"/>
          </a:xfrm>
          <a:prstGeom prst="rect">
            <a:avLst/>
          </a:prstGeom>
          <a:solidFill>
            <a:srgbClr val="F9FAFB"/>
          </a:solidFill>
          <a:ln/>
        </p:spPr>
      </p:sp>
      <p:pic>
        <p:nvPicPr>
          <p:cNvPr id="3" name="Image 0" descr="preencoded.png">    </p:cNvPr>
          <p:cNvPicPr>
            <a:picLocks noChangeAspect="1"/>
          </p:cNvPicPr>
          <p:nvPr/>
        </p:nvPicPr>
        <p:blipFill>
          <a:blip r:embed="rId1">
            <a:alphaModFix amt="5000"/>
          </a:blip>
          <a:srcRect l="0" r="0" t="0" b="0"/>
          <a:stretch/>
        </p:blipFill>
        <p:spPr>
          <a:xfrm>
            <a:off x="9715500" y="571500"/>
            <a:ext cx="1904695" cy="1904695"/>
          </a:xfrm>
          <a:prstGeom prst="rect">
            <a:avLst/>
          </a:prstGeom>
        </p:spPr>
      </p:pic>
      <p:sp>
        <p:nvSpPr>
          <p:cNvPr id="4" name="Shape 1"/>
          <p:cNvSpPr/>
          <p:nvPr/>
        </p:nvSpPr>
        <p:spPr>
          <a:xfrm>
            <a:off x="1067105" y="875995"/>
            <a:ext cx="571500" cy="28346"/>
          </a:xfrm>
          <a:prstGeom prst="rect">
            <a:avLst/>
          </a:prstGeom>
          <a:solidFill>
            <a:srgbClr val="2563EB"/>
          </a:solidFill>
          <a:ln/>
        </p:spPr>
      </p:sp>
      <p:sp>
        <p:nvSpPr>
          <p:cNvPr id="5" name="Text 2"/>
          <p:cNvSpPr txBox="1"/>
          <p:nvPr/>
        </p:nvSpPr>
        <p:spPr>
          <a:xfrm>
            <a:off x="1067105" y="1028700"/>
            <a:ext cx="2815438"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基于Agentic OS的新一代应用范式与开发模型</a:t>
            </a:r>
            <a:endParaRPr lang="en-US" sz="1000" dirty="0"/>
          </a:p>
        </p:txBody>
      </p:sp>
      <p:sp>
        <p:nvSpPr>
          <p:cNvPr id="6" name="Shape 3"/>
          <p:cNvSpPr/>
          <p:nvPr/>
        </p:nvSpPr>
        <p:spPr>
          <a:xfrm>
            <a:off x="1067105" y="1362456"/>
            <a:ext cx="10058400" cy="2781605"/>
          </a:xfrm>
          <a:prstGeom prst="roundRect">
            <a:avLst>
              <a:gd name="adj" fmla="val 901"/>
            </a:avLst>
          </a:prstGeom>
          <a:solidFill>
            <a:srgbClr val="EFF6FF"/>
          </a:solidFill>
          <a:ln w="12700">
            <a:solidFill>
              <a:srgbClr val="DBEAFE"/>
            </a:solidFill>
            <a:prstDash val="solid"/>
          </a:ln>
        </p:spPr>
      </p:sp>
      <p:sp>
        <p:nvSpPr>
          <p:cNvPr id="7" name="Shape 4"/>
          <p:cNvSpPr/>
          <p:nvPr/>
        </p:nvSpPr>
        <p:spPr>
          <a:xfrm>
            <a:off x="2445106" y="1524305"/>
            <a:ext cx="7306056" cy="2457907"/>
          </a:xfrm>
          <a:prstGeom prst="roundRect">
            <a:avLst>
              <a:gd name="adj" fmla="val 1154"/>
            </a:avLst>
          </a:prstGeom>
          <a:solidFill>
            <a:srgbClr val="FFFFFF"/>
          </a:solidFill>
          <a:ln w="12700">
            <a:solidFill>
              <a:srgbClr val="BFDBFE"/>
            </a:solidFill>
            <a:prstDash val="solid"/>
          </a:ln>
        </p:spPr>
      </p:sp>
      <p:sp>
        <p:nvSpPr>
          <p:cNvPr id="8" name="Shape 5"/>
          <p:cNvSpPr/>
          <p:nvPr/>
        </p:nvSpPr>
        <p:spPr>
          <a:xfrm>
            <a:off x="2531059" y="1457554"/>
            <a:ext cx="1619402" cy="152705"/>
          </a:xfrm>
          <a:prstGeom prst="rect">
            <a:avLst/>
          </a:prstGeom>
          <a:solidFill>
            <a:srgbClr val="FFFFFF"/>
          </a:solidFill>
          <a:ln/>
        </p:spPr>
      </p:sp>
      <p:sp>
        <p:nvSpPr>
          <p:cNvPr id="9" name="Text 6"/>
          <p:cNvSpPr txBox="1"/>
          <p:nvPr/>
        </p:nvSpPr>
        <p:spPr>
          <a:xfrm>
            <a:off x="2607869" y="1457554"/>
            <a:ext cx="1552651" cy="143561"/>
          </a:xfrm>
          <a:prstGeom prst="rect">
            <a:avLst/>
          </a:prstGeom>
          <a:noFill/>
          <a:ln/>
        </p:spPr>
        <p:txBody>
          <a:bodyPr wrap="square" lIns="0" tIns="0" rIns="0" bIns="0" rtlCol="0" anchor="ctr"/>
          <a:lstStyle/>
          <a:p>
            <a:pPr algn="l" indent="0" marL="0">
              <a:buNone/>
            </a:pPr>
            <a:r>
              <a:rPr lang="en-US" sz="900" b="1" dirty="0">
                <a:solidFill>
                  <a:srgbClr val="1D4ED8"/>
                </a:solidFill>
                <a:latin typeface="Inter" pitchFamily="34" charset="0"/>
                <a:ea typeface="Inter" pitchFamily="34" charset="-122"/>
                <a:cs typeface="Inter" pitchFamily="34" charset="-120"/>
              </a:rPr>
              <a:t>Agentic Application Model</a:t>
            </a:r>
            <a:endParaRPr lang="en-US" sz="900" dirty="0"/>
          </a:p>
        </p:txBody>
      </p:sp>
      <p:sp>
        <p:nvSpPr>
          <p:cNvPr id="10" name="Shape 7"/>
          <p:cNvSpPr/>
          <p:nvPr/>
        </p:nvSpPr>
        <p:spPr>
          <a:xfrm>
            <a:off x="2607869" y="1686154"/>
            <a:ext cx="6981444" cy="2133295"/>
          </a:xfrm>
          <a:prstGeom prst="roundRect">
            <a:avLst>
              <a:gd name="adj" fmla="val 42863"/>
            </a:avLst>
          </a:prstGeom>
          <a:noFill/>
          <a:ln w="25400">
            <a:solidFill>
              <a:srgbClr val="93C5FD"/>
            </a:solidFill>
            <a:prstDash val="solid"/>
          </a:ln>
        </p:spPr>
      </p:sp>
      <p:sp>
        <p:nvSpPr>
          <p:cNvPr id="11" name="Shape 8"/>
          <p:cNvSpPr/>
          <p:nvPr/>
        </p:nvSpPr>
        <p:spPr>
          <a:xfrm>
            <a:off x="2807208" y="2184502"/>
            <a:ext cx="1619402" cy="437998"/>
          </a:xfrm>
          <a:prstGeom prst="roundRect">
            <a:avLst>
              <a:gd name="adj" fmla="val 18154"/>
            </a:avLst>
          </a:prstGeom>
          <a:solidFill>
            <a:srgbClr val="FCD34D">
              <a:alpha val="20000"/>
            </a:srgbClr>
          </a:solidFill>
          <a:ln w="12700">
            <a:solidFill>
              <a:srgbClr val="FCD34D">
                <a:alpha val="40000"/>
              </a:srgbClr>
            </a:solidFill>
            <a:prstDash val="solid"/>
          </a:ln>
        </p:spPr>
      </p:sp>
      <p:sp>
        <p:nvSpPr>
          <p:cNvPr id="12" name="Text 9"/>
          <p:cNvSpPr txBox="1"/>
          <p:nvPr/>
        </p:nvSpPr>
        <p:spPr>
          <a:xfrm>
            <a:off x="2873959" y="2251253"/>
            <a:ext cx="1143000" cy="143561"/>
          </a:xfrm>
          <a:prstGeom prst="rect">
            <a:avLst/>
          </a:prstGeom>
          <a:noFill/>
          <a:ln/>
        </p:spPr>
        <p:txBody>
          <a:bodyPr wrap="square" lIns="0" tIns="0" rIns="0" bIns="0" rtlCol="0" anchor="ctr"/>
          <a:lstStyle/>
          <a:p>
            <a:pPr algn="l" indent="0" marL="0">
              <a:buNone/>
            </a:pPr>
            <a:r>
              <a:rPr lang="en-US" sz="900" b="1" dirty="0">
                <a:solidFill>
                  <a:srgbClr val="111827"/>
                </a:solidFill>
                <a:latin typeface="Inter" pitchFamily="34" charset="0"/>
                <a:ea typeface="Inter" pitchFamily="34" charset="-122"/>
                <a:cs typeface="Inter" pitchFamily="34" charset="-120"/>
              </a:rPr>
              <a:t>Business Objective</a:t>
            </a:r>
            <a:endParaRPr lang="en-US" sz="900" dirty="0"/>
          </a:p>
        </p:txBody>
      </p:sp>
      <p:sp>
        <p:nvSpPr>
          <p:cNvPr id="13" name="Text 10"/>
          <p:cNvSpPr txBox="1"/>
          <p:nvPr/>
        </p:nvSpPr>
        <p:spPr>
          <a:xfrm>
            <a:off x="2873959" y="2403043"/>
            <a:ext cx="1571854" cy="143561"/>
          </a:xfrm>
          <a:prstGeom prst="rect">
            <a:avLst/>
          </a:prstGeom>
          <a:noFill/>
          <a:ln/>
        </p:spPr>
        <p:txBody>
          <a:bodyPr wrap="square" lIns="0" tIns="0" rIns="0" bIns="0" rtlCol="0" anchor="ctr"/>
          <a:lstStyle/>
          <a:p>
            <a:pPr algn="l" indent="0" marL="0">
              <a:buNone/>
            </a:pPr>
            <a:r>
              <a:rPr lang="en-US" sz="900" dirty="0">
                <a:solidFill>
                  <a:srgbClr val="111827"/>
                </a:solidFill>
                <a:latin typeface="Inter" pitchFamily="34" charset="0"/>
                <a:ea typeface="Inter" pitchFamily="34" charset="-122"/>
                <a:cs typeface="Inter" pitchFamily="34" charset="-120"/>
              </a:rPr>
              <a:t>Specification &amp; Key Metrics</a:t>
            </a:r>
            <a:endParaRPr lang="en-US" sz="900" dirty="0"/>
          </a:p>
        </p:txBody>
      </p:sp>
      <p:sp>
        <p:nvSpPr>
          <p:cNvPr id="14" name="Shape 11"/>
          <p:cNvSpPr/>
          <p:nvPr/>
        </p:nvSpPr>
        <p:spPr>
          <a:xfrm>
            <a:off x="3636569" y="1886407"/>
            <a:ext cx="2438705" cy="286207"/>
          </a:xfrm>
          <a:prstGeom prst="roundRect">
            <a:avLst>
              <a:gd name="adj" fmla="val 42599"/>
            </a:avLst>
          </a:prstGeom>
          <a:solidFill>
            <a:srgbClr val="FCA5A5">
              <a:alpha val="20000"/>
            </a:srgbClr>
          </a:solidFill>
          <a:ln w="12700">
            <a:solidFill>
              <a:srgbClr val="FCA5A5">
                <a:alpha val="40000"/>
              </a:srgbClr>
            </a:solidFill>
            <a:prstDash val="solid"/>
          </a:ln>
        </p:spPr>
      </p:sp>
      <p:sp>
        <p:nvSpPr>
          <p:cNvPr id="15" name="Text 12"/>
          <p:cNvSpPr txBox="1"/>
          <p:nvPr/>
        </p:nvSpPr>
        <p:spPr>
          <a:xfrm>
            <a:off x="3703320" y="1952244"/>
            <a:ext cx="534010" cy="143561"/>
          </a:xfrm>
          <a:prstGeom prst="rect">
            <a:avLst/>
          </a:prstGeom>
          <a:noFill/>
          <a:ln/>
        </p:spPr>
        <p:txBody>
          <a:bodyPr wrap="square" lIns="0" tIns="0" rIns="0" bIns="0" rtlCol="0" anchor="ctr"/>
          <a:lstStyle/>
          <a:p>
            <a:pPr algn="l" indent="0" marL="0">
              <a:buNone/>
            </a:pPr>
            <a:r>
              <a:rPr lang="en-US" sz="900" b="1" dirty="0">
                <a:solidFill>
                  <a:srgbClr val="111827"/>
                </a:solidFill>
                <a:latin typeface="Inter" pitchFamily="34" charset="0"/>
                <a:ea typeface="Inter" pitchFamily="34" charset="-122"/>
                <a:cs typeface="Inter" pitchFamily="34" charset="-120"/>
              </a:rPr>
              <a:t>Fixed UI</a:t>
            </a:r>
            <a:endParaRPr lang="en-US" sz="900" dirty="0"/>
          </a:p>
        </p:txBody>
      </p:sp>
      <p:sp>
        <p:nvSpPr>
          <p:cNvPr id="16" name="Shape 13"/>
          <p:cNvSpPr/>
          <p:nvPr/>
        </p:nvSpPr>
        <p:spPr>
          <a:xfrm>
            <a:off x="6124651" y="1886407"/>
            <a:ext cx="2438705" cy="286207"/>
          </a:xfrm>
          <a:prstGeom prst="roundRect">
            <a:avLst>
              <a:gd name="adj" fmla="val 42599"/>
            </a:avLst>
          </a:prstGeom>
          <a:solidFill>
            <a:srgbClr val="FCA5A5">
              <a:alpha val="20000"/>
            </a:srgbClr>
          </a:solidFill>
          <a:ln w="12700">
            <a:solidFill>
              <a:srgbClr val="FCA5A5">
                <a:alpha val="40000"/>
              </a:srgbClr>
            </a:solidFill>
            <a:prstDash val="solid"/>
          </a:ln>
        </p:spPr>
      </p:sp>
      <p:sp>
        <p:nvSpPr>
          <p:cNvPr id="17" name="Text 14"/>
          <p:cNvSpPr txBox="1"/>
          <p:nvPr/>
        </p:nvSpPr>
        <p:spPr>
          <a:xfrm>
            <a:off x="6191402" y="1952244"/>
            <a:ext cx="1581912" cy="143561"/>
          </a:xfrm>
          <a:prstGeom prst="rect">
            <a:avLst/>
          </a:prstGeom>
          <a:noFill/>
          <a:ln/>
        </p:spPr>
        <p:txBody>
          <a:bodyPr wrap="square" lIns="0" tIns="0" rIns="0" bIns="0" rtlCol="0" anchor="ctr"/>
          <a:lstStyle/>
          <a:p>
            <a:pPr algn="l" indent="0" marL="0">
              <a:buNone/>
            </a:pPr>
            <a:r>
              <a:rPr lang="en-US" sz="900" b="1" dirty="0">
                <a:solidFill>
                  <a:srgbClr val="111827"/>
                </a:solidFill>
                <a:latin typeface="Inter" pitchFamily="34" charset="0"/>
                <a:ea typeface="Inter" pitchFamily="34" charset="-122"/>
                <a:cs typeface="Inter" pitchFamily="34" charset="-120"/>
              </a:rPr>
              <a:t>Conversational Dynamic UI</a:t>
            </a:r>
            <a:endParaRPr lang="en-US" sz="900" dirty="0"/>
          </a:p>
        </p:txBody>
      </p:sp>
      <p:sp>
        <p:nvSpPr>
          <p:cNvPr id="18" name="Shape 15"/>
          <p:cNvSpPr/>
          <p:nvPr/>
        </p:nvSpPr>
        <p:spPr>
          <a:xfrm>
            <a:off x="3636569" y="2305202"/>
            <a:ext cx="1591056" cy="286207"/>
          </a:xfrm>
          <a:prstGeom prst="roundRect">
            <a:avLst>
              <a:gd name="adj" fmla="val 42599"/>
            </a:avLst>
          </a:prstGeom>
          <a:solidFill>
            <a:srgbClr val="6EE7B7">
              <a:alpha val="20000"/>
            </a:srgbClr>
          </a:solidFill>
          <a:ln w="12700">
            <a:solidFill>
              <a:srgbClr val="6EE7B7">
                <a:alpha val="40000"/>
              </a:srgbClr>
            </a:solidFill>
            <a:prstDash val="solid"/>
          </a:ln>
        </p:spPr>
      </p:sp>
      <p:sp>
        <p:nvSpPr>
          <p:cNvPr id="19" name="Text 16"/>
          <p:cNvSpPr txBox="1"/>
          <p:nvPr/>
        </p:nvSpPr>
        <p:spPr>
          <a:xfrm>
            <a:off x="3703320" y="2371954"/>
            <a:ext cx="1057961" cy="143561"/>
          </a:xfrm>
          <a:prstGeom prst="rect">
            <a:avLst/>
          </a:prstGeom>
          <a:noFill/>
          <a:ln/>
        </p:spPr>
        <p:txBody>
          <a:bodyPr wrap="square" lIns="0" tIns="0" rIns="0" bIns="0" rtlCol="0" anchor="ctr"/>
          <a:lstStyle/>
          <a:p>
            <a:pPr algn="l" indent="0" marL="0">
              <a:buNone/>
            </a:pPr>
            <a:r>
              <a:rPr lang="en-US" sz="900" b="1" dirty="0">
                <a:solidFill>
                  <a:srgbClr val="111827"/>
                </a:solidFill>
                <a:latin typeface="Inter" pitchFamily="34" charset="0"/>
                <a:ea typeface="Inter" pitchFamily="34" charset="-122"/>
                <a:cs typeface="Inter" pitchFamily="34" charset="-120"/>
              </a:rPr>
              <a:t>Programmatically</a:t>
            </a:r>
            <a:endParaRPr lang="en-US" sz="900" dirty="0"/>
          </a:p>
        </p:txBody>
      </p:sp>
      <p:sp>
        <p:nvSpPr>
          <p:cNvPr id="20" name="Shape 17"/>
          <p:cNvSpPr/>
          <p:nvPr/>
        </p:nvSpPr>
        <p:spPr>
          <a:xfrm>
            <a:off x="5330038" y="2305202"/>
            <a:ext cx="1591056" cy="286207"/>
          </a:xfrm>
          <a:prstGeom prst="roundRect">
            <a:avLst>
              <a:gd name="adj" fmla="val 42599"/>
            </a:avLst>
          </a:prstGeom>
          <a:solidFill>
            <a:srgbClr val="6EE7B7">
              <a:alpha val="20000"/>
            </a:srgbClr>
          </a:solidFill>
          <a:ln w="12700">
            <a:solidFill>
              <a:srgbClr val="6EE7B7">
                <a:alpha val="40000"/>
              </a:srgbClr>
            </a:solidFill>
            <a:prstDash val="solid"/>
          </a:ln>
        </p:spPr>
      </p:sp>
      <p:sp>
        <p:nvSpPr>
          <p:cNvPr id="21" name="Text 18"/>
          <p:cNvSpPr txBox="1"/>
          <p:nvPr/>
        </p:nvSpPr>
        <p:spPr>
          <a:xfrm>
            <a:off x="5396789" y="2371954"/>
            <a:ext cx="277063" cy="143561"/>
          </a:xfrm>
          <a:prstGeom prst="rect">
            <a:avLst/>
          </a:prstGeom>
          <a:noFill/>
          <a:ln/>
        </p:spPr>
        <p:txBody>
          <a:bodyPr wrap="square" lIns="0" tIns="0" rIns="0" bIns="0" rtlCol="0" anchor="ctr"/>
          <a:lstStyle/>
          <a:p>
            <a:pPr algn="l" indent="0" marL="0">
              <a:buNone/>
            </a:pPr>
            <a:r>
              <a:rPr lang="en-US" sz="900" b="1" dirty="0">
                <a:solidFill>
                  <a:srgbClr val="111827"/>
                </a:solidFill>
                <a:latin typeface="Inter" pitchFamily="34" charset="0"/>
                <a:ea typeface="Inter" pitchFamily="34" charset="-122"/>
                <a:cs typeface="Inter" pitchFamily="34" charset="-120"/>
              </a:rPr>
              <a:t>IDE</a:t>
            </a:r>
            <a:endParaRPr lang="en-US" sz="900" dirty="0"/>
          </a:p>
        </p:txBody>
      </p:sp>
      <p:sp>
        <p:nvSpPr>
          <p:cNvPr id="22" name="Shape 19"/>
          <p:cNvSpPr/>
          <p:nvPr/>
        </p:nvSpPr>
        <p:spPr>
          <a:xfrm>
            <a:off x="6995160" y="2305202"/>
            <a:ext cx="1591056" cy="286207"/>
          </a:xfrm>
          <a:prstGeom prst="roundRect">
            <a:avLst>
              <a:gd name="adj" fmla="val 42599"/>
            </a:avLst>
          </a:prstGeom>
          <a:solidFill>
            <a:srgbClr val="6EE7B7">
              <a:alpha val="20000"/>
            </a:srgbClr>
          </a:solidFill>
          <a:ln w="12700">
            <a:solidFill>
              <a:srgbClr val="6EE7B7">
                <a:alpha val="40000"/>
              </a:srgbClr>
            </a:solidFill>
            <a:prstDash val="solid"/>
          </a:ln>
        </p:spPr>
      </p:sp>
      <p:sp>
        <p:nvSpPr>
          <p:cNvPr id="23" name="Text 20"/>
          <p:cNvSpPr txBox="1"/>
          <p:nvPr/>
        </p:nvSpPr>
        <p:spPr>
          <a:xfrm>
            <a:off x="7061911" y="2371954"/>
            <a:ext cx="210312" cy="143561"/>
          </a:xfrm>
          <a:prstGeom prst="rect">
            <a:avLst/>
          </a:prstGeom>
          <a:noFill/>
          <a:ln/>
        </p:spPr>
        <p:txBody>
          <a:bodyPr wrap="square" lIns="0" tIns="0" rIns="0" bIns="0" rtlCol="0" anchor="ctr"/>
          <a:lstStyle/>
          <a:p>
            <a:pPr algn="l" indent="0" marL="0">
              <a:buNone/>
            </a:pPr>
            <a:r>
              <a:rPr lang="en-US" sz="900" b="1" dirty="0">
                <a:solidFill>
                  <a:srgbClr val="111827"/>
                </a:solidFill>
                <a:latin typeface="Inter" pitchFamily="34" charset="0"/>
                <a:ea typeface="Inter" pitchFamily="34" charset="-122"/>
                <a:cs typeface="Inter" pitchFamily="34" charset="-120"/>
              </a:rPr>
              <a:t>AI</a:t>
            </a:r>
            <a:endParaRPr lang="en-US" sz="900" dirty="0"/>
          </a:p>
        </p:txBody>
      </p:sp>
      <p:sp>
        <p:nvSpPr>
          <p:cNvPr id="24" name="Shape 21"/>
          <p:cNvSpPr/>
          <p:nvPr/>
        </p:nvSpPr>
        <p:spPr>
          <a:xfrm>
            <a:off x="5633618" y="2695651"/>
            <a:ext cx="933602" cy="381305"/>
          </a:xfrm>
          <a:prstGeom prst="roundRect">
            <a:avLst>
              <a:gd name="adj" fmla="val 35971"/>
            </a:avLst>
          </a:prstGeom>
          <a:solidFill>
            <a:srgbClr val="4F46E5">
              <a:alpha val="15000"/>
            </a:srgbClr>
          </a:solidFill>
          <a:ln w="25400">
            <a:solidFill>
              <a:srgbClr val="4F46E5">
                <a:alpha val="50000"/>
              </a:srgbClr>
            </a:solidFill>
            <a:prstDash val="solid"/>
          </a:ln>
          <a:effectLst>
            <a:outerShdw sx="100000" sy="100000" kx="0" ky="0" algn="bl" rotWithShape="0" blurRad="38100" dist="25400" dir="5400000">
              <a:srgbClr val="000000">
                <a:alpha val="5000"/>
              </a:srgbClr>
            </a:outerShdw>
          </a:effectLst>
        </p:spPr>
      </p:sp>
      <p:sp>
        <p:nvSpPr>
          <p:cNvPr id="25" name="Text 22"/>
          <p:cNvSpPr txBox="1"/>
          <p:nvPr/>
        </p:nvSpPr>
        <p:spPr>
          <a:xfrm>
            <a:off x="5747918" y="2790749"/>
            <a:ext cx="819302" cy="191110"/>
          </a:xfrm>
          <a:prstGeom prst="rect">
            <a:avLst/>
          </a:prstGeom>
          <a:noFill/>
          <a:ln/>
        </p:spPr>
        <p:txBody>
          <a:bodyPr wrap="square" lIns="0" tIns="0" rIns="0" bIns="0" rtlCol="0" anchor="ctr"/>
          <a:lstStyle/>
          <a:p>
            <a:pPr algn="l" indent="0" marL="0">
              <a:buNone/>
            </a:pPr>
            <a:r>
              <a:rPr lang="en-US" sz="1200" b="1" dirty="0">
                <a:solidFill>
                  <a:srgbClr val="4338CA"/>
                </a:solidFill>
                <a:latin typeface="Inter" pitchFamily="34" charset="0"/>
                <a:ea typeface="Inter" pitchFamily="34" charset="-122"/>
                <a:cs typeface="Inter" pitchFamily="34" charset="-120"/>
              </a:rPr>
              <a:t>Agent OS</a:t>
            </a:r>
            <a:endParaRPr lang="en-US" sz="1200" dirty="0"/>
          </a:p>
        </p:txBody>
      </p:sp>
      <p:sp>
        <p:nvSpPr>
          <p:cNvPr id="26" name="Shape 23"/>
          <p:cNvSpPr/>
          <p:nvPr/>
        </p:nvSpPr>
        <p:spPr>
          <a:xfrm>
            <a:off x="3636569" y="3181198"/>
            <a:ext cx="2391156" cy="437998"/>
          </a:xfrm>
          <a:prstGeom prst="roundRect">
            <a:avLst>
              <a:gd name="adj" fmla="val 18154"/>
            </a:avLst>
          </a:prstGeom>
          <a:solidFill>
            <a:srgbClr val="FCA5A5">
              <a:alpha val="20000"/>
            </a:srgbClr>
          </a:solidFill>
          <a:ln w="12700">
            <a:solidFill>
              <a:srgbClr val="FCA5A5">
                <a:alpha val="40000"/>
              </a:srgbClr>
            </a:solidFill>
            <a:prstDash val="solid"/>
          </a:ln>
        </p:spPr>
      </p:sp>
      <p:sp>
        <p:nvSpPr>
          <p:cNvPr id="27" name="Text 24"/>
          <p:cNvSpPr txBox="1"/>
          <p:nvPr/>
        </p:nvSpPr>
        <p:spPr>
          <a:xfrm>
            <a:off x="3703320" y="3247949"/>
            <a:ext cx="715061" cy="143561"/>
          </a:xfrm>
          <a:prstGeom prst="rect">
            <a:avLst/>
          </a:prstGeom>
          <a:noFill/>
          <a:ln/>
        </p:spPr>
        <p:txBody>
          <a:bodyPr wrap="square" lIns="0" tIns="0" rIns="0" bIns="0" rtlCol="0" anchor="ctr"/>
          <a:lstStyle/>
          <a:p>
            <a:pPr algn="l" indent="0" marL="0">
              <a:buNone/>
            </a:pPr>
            <a:r>
              <a:rPr lang="en-US" sz="900" b="1" dirty="0">
                <a:solidFill>
                  <a:srgbClr val="111827"/>
                </a:solidFill>
                <a:latin typeface="Inter" pitchFamily="34" charset="0"/>
                <a:ea typeface="Inter" pitchFamily="34" charset="-122"/>
                <a:cs typeface="Inter" pitchFamily="34" charset="-120"/>
              </a:rPr>
              <a:t>Proprietary</a:t>
            </a:r>
            <a:endParaRPr lang="en-US" sz="900" dirty="0"/>
          </a:p>
        </p:txBody>
      </p:sp>
      <p:sp>
        <p:nvSpPr>
          <p:cNvPr id="28" name="Text 25"/>
          <p:cNvSpPr txBox="1"/>
          <p:nvPr/>
        </p:nvSpPr>
        <p:spPr>
          <a:xfrm>
            <a:off x="3703320" y="3400654"/>
            <a:ext cx="800100" cy="143561"/>
          </a:xfrm>
          <a:prstGeom prst="rect">
            <a:avLst/>
          </a:prstGeom>
          <a:noFill/>
          <a:ln/>
        </p:spPr>
        <p:txBody>
          <a:bodyPr wrap="square" lIns="0" tIns="0" rIns="0" bIns="0" rtlCol="0" anchor="ctr"/>
          <a:lstStyle/>
          <a:p>
            <a:pPr algn="l" indent="0" marL="0">
              <a:buNone/>
            </a:pPr>
            <a:r>
              <a:rPr lang="en-US" sz="900" dirty="0">
                <a:solidFill>
                  <a:srgbClr val="111827"/>
                </a:solidFill>
                <a:latin typeface="Inter" pitchFamily="34" charset="0"/>
                <a:ea typeface="Inter" pitchFamily="34" charset="-122"/>
                <a:cs typeface="Inter" pitchFamily="34" charset="-120"/>
              </a:rPr>
              <a:t>Tools/Agents</a:t>
            </a:r>
            <a:endParaRPr lang="en-US" sz="900" dirty="0"/>
          </a:p>
        </p:txBody>
      </p:sp>
      <p:sp>
        <p:nvSpPr>
          <p:cNvPr id="29" name="Shape 26"/>
          <p:cNvSpPr/>
          <p:nvPr/>
        </p:nvSpPr>
        <p:spPr>
          <a:xfrm>
            <a:off x="6200546" y="3181198"/>
            <a:ext cx="2391156" cy="437998"/>
          </a:xfrm>
          <a:prstGeom prst="roundRect">
            <a:avLst>
              <a:gd name="adj" fmla="val 18154"/>
            </a:avLst>
          </a:prstGeom>
          <a:solidFill>
            <a:srgbClr val="FCA5A5">
              <a:alpha val="20000"/>
            </a:srgbClr>
          </a:solidFill>
          <a:ln w="12700">
            <a:solidFill>
              <a:srgbClr val="FCA5A5">
                <a:alpha val="40000"/>
              </a:srgbClr>
            </a:solidFill>
            <a:prstDash val="solid"/>
          </a:ln>
        </p:spPr>
      </p:sp>
      <p:sp>
        <p:nvSpPr>
          <p:cNvPr id="30" name="Text 27"/>
          <p:cNvSpPr txBox="1"/>
          <p:nvPr/>
        </p:nvSpPr>
        <p:spPr>
          <a:xfrm>
            <a:off x="6267298" y="3247949"/>
            <a:ext cx="715061" cy="143561"/>
          </a:xfrm>
          <a:prstGeom prst="rect">
            <a:avLst/>
          </a:prstGeom>
          <a:noFill/>
          <a:ln/>
        </p:spPr>
        <p:txBody>
          <a:bodyPr wrap="square" lIns="0" tIns="0" rIns="0" bIns="0" rtlCol="0" anchor="ctr"/>
          <a:lstStyle/>
          <a:p>
            <a:pPr algn="l" indent="0" marL="0">
              <a:buNone/>
            </a:pPr>
            <a:r>
              <a:rPr lang="en-US" sz="900" b="1" dirty="0">
                <a:solidFill>
                  <a:srgbClr val="111827"/>
                </a:solidFill>
                <a:latin typeface="Inter" pitchFamily="34" charset="0"/>
                <a:ea typeface="Inter" pitchFamily="34" charset="-122"/>
                <a:cs typeface="Inter" pitchFamily="34" charset="-120"/>
              </a:rPr>
              <a:t>Proprietary</a:t>
            </a:r>
            <a:endParaRPr lang="en-US" sz="900" dirty="0"/>
          </a:p>
        </p:txBody>
      </p:sp>
      <p:sp>
        <p:nvSpPr>
          <p:cNvPr id="31" name="Text 28"/>
          <p:cNvSpPr txBox="1"/>
          <p:nvPr/>
        </p:nvSpPr>
        <p:spPr>
          <a:xfrm>
            <a:off x="6267298" y="3400654"/>
            <a:ext cx="991210" cy="143561"/>
          </a:xfrm>
          <a:prstGeom prst="rect">
            <a:avLst/>
          </a:prstGeom>
          <a:noFill/>
          <a:ln/>
        </p:spPr>
        <p:txBody>
          <a:bodyPr wrap="square" lIns="0" tIns="0" rIns="0" bIns="0" rtlCol="0" anchor="ctr"/>
          <a:lstStyle/>
          <a:p>
            <a:pPr algn="l" indent="0" marL="0">
              <a:buNone/>
            </a:pPr>
            <a:r>
              <a:rPr lang="en-US" sz="900" dirty="0">
                <a:solidFill>
                  <a:srgbClr val="111827"/>
                </a:solidFill>
                <a:latin typeface="Inter" pitchFamily="34" charset="0"/>
                <a:ea typeface="Inter" pitchFamily="34" charset="-122"/>
                <a:cs typeface="Inter" pitchFamily="34" charset="-120"/>
              </a:rPr>
              <a:t>Knowledge/Data</a:t>
            </a:r>
            <a:endParaRPr lang="en-US" sz="900" dirty="0"/>
          </a:p>
        </p:txBody>
      </p:sp>
      <p:sp>
        <p:nvSpPr>
          <p:cNvPr id="32" name="Text 29"/>
          <p:cNvSpPr txBox="1"/>
          <p:nvPr/>
        </p:nvSpPr>
        <p:spPr>
          <a:xfrm>
            <a:off x="8669426" y="1705356"/>
            <a:ext cx="838505" cy="143561"/>
          </a:xfrm>
          <a:prstGeom prst="rect">
            <a:avLst/>
          </a:prstGeom>
          <a:noFill/>
          <a:ln/>
        </p:spPr>
        <p:txBody>
          <a:bodyPr wrap="square" lIns="0" tIns="0" rIns="0" bIns="0" rtlCol="0" anchor="ctr"/>
          <a:lstStyle/>
          <a:p>
            <a:pPr algn="l" indent="0" marL="0">
              <a:buNone/>
            </a:pPr>
            <a:r>
              <a:rPr lang="en-US" sz="900" dirty="0">
                <a:solidFill>
                  <a:srgbClr val="1D4ED8"/>
                </a:solidFill>
                <a:latin typeface="Inter" pitchFamily="34" charset="0"/>
                <a:ea typeface="Inter" pitchFamily="34" charset="-122"/>
                <a:cs typeface="Inter" pitchFamily="34" charset="-120"/>
              </a:rPr>
              <a:t>Self-Learning</a:t>
            </a:r>
            <a:endParaRPr lang="en-US" sz="900" dirty="0"/>
          </a:p>
        </p:txBody>
      </p:sp>
      <p:sp>
        <p:nvSpPr>
          <p:cNvPr id="33" name="Text 30"/>
          <p:cNvSpPr txBox="1"/>
          <p:nvPr/>
        </p:nvSpPr>
        <p:spPr>
          <a:xfrm>
            <a:off x="8669426" y="1857146"/>
            <a:ext cx="819302" cy="143561"/>
          </a:xfrm>
          <a:prstGeom prst="rect">
            <a:avLst/>
          </a:prstGeom>
          <a:noFill/>
          <a:ln/>
        </p:spPr>
        <p:txBody>
          <a:bodyPr wrap="square" lIns="0" tIns="0" rIns="0" bIns="0" rtlCol="0" anchor="ctr"/>
          <a:lstStyle/>
          <a:p>
            <a:pPr algn="l" indent="0" marL="0">
              <a:buNone/>
            </a:pPr>
            <a:r>
              <a:rPr lang="en-US" sz="900" dirty="0">
                <a:solidFill>
                  <a:srgbClr val="1D4ED8"/>
                </a:solidFill>
                <a:latin typeface="Inter" pitchFamily="34" charset="0"/>
                <a:ea typeface="Inter" pitchFamily="34" charset="-122"/>
                <a:cs typeface="Inter" pitchFamily="34" charset="-120"/>
              </a:rPr>
              <a:t>Self-Evolving</a:t>
            </a:r>
            <a:endParaRPr lang="en-US" sz="900" dirty="0"/>
          </a:p>
        </p:txBody>
      </p:sp>
      <p:sp>
        <p:nvSpPr>
          <p:cNvPr id="34" name="Text 31"/>
          <p:cNvSpPr txBox="1"/>
          <p:nvPr/>
        </p:nvSpPr>
        <p:spPr>
          <a:xfrm>
            <a:off x="1067105" y="4343400"/>
            <a:ext cx="1672438" cy="162763"/>
          </a:xfrm>
          <a:prstGeom prst="rect">
            <a:avLst/>
          </a:prstGeom>
          <a:noFill/>
          <a:ln/>
        </p:spPr>
        <p:txBody>
          <a:bodyPr wrap="square" lIns="0" tIns="0" rIns="0" bIns="0" rtlCol="0" anchor="ctr"/>
          <a:lstStyle/>
          <a:p>
            <a:pPr algn="l" indent="0" marL="0">
              <a:buNone/>
            </a:pPr>
            <a:r>
              <a:rPr lang="en-US" sz="1000" b="1" dirty="0">
                <a:solidFill>
                  <a:srgbClr val="1D4ED8"/>
                </a:solidFill>
                <a:latin typeface="Inter" pitchFamily="34" charset="0"/>
                <a:ea typeface="Inter" pitchFamily="34" charset="-122"/>
                <a:cs typeface="Inter" pitchFamily="34" charset="-120"/>
              </a:rPr>
              <a:t>Agentic应用核心开发特性</a:t>
            </a:r>
            <a:endParaRPr lang="en-US" sz="1000" dirty="0"/>
          </a:p>
        </p:txBody>
      </p:sp>
      <p:sp>
        <p:nvSpPr>
          <p:cNvPr id="35" name="Shape 32"/>
          <p:cNvSpPr/>
          <p:nvPr/>
        </p:nvSpPr>
        <p:spPr>
          <a:xfrm>
            <a:off x="1067105" y="4600346"/>
            <a:ext cx="4953305" cy="685800"/>
          </a:xfrm>
          <a:prstGeom prst="roundRect">
            <a:avLst>
              <a:gd name="adj" fmla="val 7407"/>
            </a:avLst>
          </a:prstGeom>
          <a:solidFill>
            <a:srgbClr val="FFFFFF"/>
          </a:solidFill>
          <a:ln/>
          <a:effectLst>
            <a:outerShdw sx="100000" sy="100000" kx="0" ky="0" algn="bl" rotWithShape="0" blurRad="12700" dist="12700" dir="16200000">
              <a:srgbClr val="000000">
                <a:alpha val="75000"/>
              </a:srgbClr>
            </a:outerShdw>
          </a:effectLst>
        </p:spPr>
      </p:sp>
      <p:pic>
        <p:nvPicPr>
          <p:cNvPr id="36" name="Image 1" descr="preencoded.png">    </p:cNvPr>
          <p:cNvPicPr>
            <a:picLocks noChangeAspect="1"/>
          </p:cNvPicPr>
          <p:nvPr/>
        </p:nvPicPr>
        <p:blipFill>
          <a:blip r:embed="rId2"/>
          <a:srcRect l="0" r="0" t="-100" b="-100"/>
          <a:stretch/>
        </p:blipFill>
        <p:spPr>
          <a:xfrm>
            <a:off x="1162202" y="4695444"/>
            <a:ext cx="114300" cy="152705"/>
          </a:xfrm>
          <a:prstGeom prst="rect">
            <a:avLst/>
          </a:prstGeom>
        </p:spPr>
      </p:pic>
      <p:sp>
        <p:nvSpPr>
          <p:cNvPr id="37" name="Text 33"/>
          <p:cNvSpPr txBox="1"/>
          <p:nvPr/>
        </p:nvSpPr>
        <p:spPr>
          <a:xfrm>
            <a:off x="6172200" y="4343400"/>
            <a:ext cx="1405433" cy="162763"/>
          </a:xfrm>
          <a:prstGeom prst="rect">
            <a:avLst/>
          </a:prstGeom>
          <a:noFill/>
          <a:ln/>
        </p:spPr>
        <p:txBody>
          <a:bodyPr wrap="square" lIns="0" tIns="0" rIns="0" bIns="0" rtlCol="0" anchor="ctr"/>
          <a:lstStyle/>
          <a:p>
            <a:pPr algn="l" indent="0" marL="0">
              <a:buNone/>
            </a:pPr>
            <a:r>
              <a:rPr lang="en-US" sz="1000" b="1" dirty="0">
                <a:solidFill>
                  <a:srgbClr val="1D4ED8"/>
                </a:solidFill>
                <a:latin typeface="Inter" pitchFamily="34" charset="0"/>
                <a:ea typeface="Inter" pitchFamily="34" charset="-122"/>
                <a:cs typeface="Inter" pitchFamily="34" charset="-120"/>
              </a:rPr>
              <a:t>Agentic应用系统特性</a:t>
            </a:r>
            <a:endParaRPr lang="en-US" sz="1000" dirty="0"/>
          </a:p>
        </p:txBody>
      </p:sp>
      <p:sp>
        <p:nvSpPr>
          <p:cNvPr id="38" name="Shape 34"/>
          <p:cNvSpPr/>
          <p:nvPr/>
        </p:nvSpPr>
        <p:spPr>
          <a:xfrm>
            <a:off x="1067105" y="5362956"/>
            <a:ext cx="4953305" cy="685800"/>
          </a:xfrm>
          <a:prstGeom prst="roundRect">
            <a:avLst>
              <a:gd name="adj" fmla="val 7407"/>
            </a:avLst>
          </a:prstGeom>
          <a:solidFill>
            <a:srgbClr val="FFFFFF"/>
          </a:solidFill>
          <a:ln/>
          <a:effectLst>
            <a:outerShdw sx="100000" sy="100000" kx="0" ky="0" algn="bl" rotWithShape="0" blurRad="12700" dist="12700" dir="16200000">
              <a:srgbClr val="000000">
                <a:alpha val="75000"/>
              </a:srgbClr>
            </a:outerShdw>
          </a:effectLst>
        </p:spPr>
      </p:sp>
      <p:sp>
        <p:nvSpPr>
          <p:cNvPr id="39" name="Shape 35"/>
          <p:cNvSpPr/>
          <p:nvPr/>
        </p:nvSpPr>
        <p:spPr>
          <a:xfrm>
            <a:off x="6172200" y="4600346"/>
            <a:ext cx="4953305" cy="533095"/>
          </a:xfrm>
          <a:prstGeom prst="roundRect">
            <a:avLst>
              <a:gd name="adj" fmla="val 12252"/>
            </a:avLst>
          </a:prstGeom>
          <a:solidFill>
            <a:srgbClr val="FFFFFF"/>
          </a:solidFill>
          <a:ln/>
          <a:effectLst>
            <a:outerShdw sx="100000" sy="100000" kx="0" ky="0" algn="bl" rotWithShape="0" blurRad="12700" dist="12700" dir="16200000">
              <a:srgbClr val="000000">
                <a:alpha val="75000"/>
              </a:srgbClr>
            </a:outerShdw>
          </a:effectLst>
        </p:spPr>
      </p:sp>
      <p:sp>
        <p:nvSpPr>
          <p:cNvPr id="40" name="Shape 36"/>
          <p:cNvSpPr/>
          <p:nvPr/>
        </p:nvSpPr>
        <p:spPr>
          <a:xfrm>
            <a:off x="6172200" y="5210251"/>
            <a:ext cx="4953305" cy="685800"/>
          </a:xfrm>
          <a:prstGeom prst="roundRect">
            <a:avLst>
              <a:gd name="adj" fmla="val 7407"/>
            </a:avLst>
          </a:prstGeom>
          <a:solidFill>
            <a:srgbClr val="FFFFFF"/>
          </a:solidFill>
          <a:ln/>
          <a:effectLst>
            <a:outerShdw sx="100000" sy="100000" kx="0" ky="0" algn="bl" rotWithShape="0" blurRad="12700" dist="12700" dir="16200000">
              <a:srgbClr val="000000">
                <a:alpha val="75000"/>
              </a:srgbClr>
            </a:outerShdw>
          </a:effectLst>
        </p:spPr>
      </p:sp>
      <p:sp>
        <p:nvSpPr>
          <p:cNvPr id="41" name="Text 37"/>
          <p:cNvSpPr txBox="1"/>
          <p:nvPr/>
        </p:nvSpPr>
        <p:spPr>
          <a:xfrm>
            <a:off x="1352398" y="4695444"/>
            <a:ext cx="1696212" cy="143561"/>
          </a:xfrm>
          <a:prstGeom prst="rect">
            <a:avLst/>
          </a:prstGeom>
          <a:noFill/>
          <a:ln/>
        </p:spPr>
        <p:txBody>
          <a:bodyPr wrap="square" lIns="0" tIns="0" rIns="0" bIns="0" rtlCol="0" anchor="ctr"/>
          <a:lstStyle/>
          <a:p>
            <a:pPr algn="l" indent="0" marL="0">
              <a:buNone/>
            </a:pPr>
            <a:r>
              <a:rPr lang="en-US" sz="900" dirty="0">
                <a:solidFill>
                  <a:srgbClr val="1E40AF"/>
                </a:solidFill>
                <a:latin typeface="Inter" pitchFamily="34" charset="0"/>
                <a:ea typeface="Inter" pitchFamily="34" charset="-122"/>
                <a:cs typeface="Inter" pitchFamily="34" charset="-120"/>
              </a:rPr>
              <a:t>Spec-Driven结构化声明式开发</a:t>
            </a:r>
            <a:endParaRPr lang="en-US" sz="900" dirty="0"/>
          </a:p>
        </p:txBody>
      </p:sp>
      <p:sp>
        <p:nvSpPr>
          <p:cNvPr id="42" name="Text 38"/>
          <p:cNvSpPr txBox="1"/>
          <p:nvPr/>
        </p:nvSpPr>
        <p:spPr>
          <a:xfrm>
            <a:off x="1162202" y="4886554"/>
            <a:ext cx="4782312" cy="295351"/>
          </a:xfrm>
          <a:prstGeom prst="rect">
            <a:avLst/>
          </a:prstGeom>
          <a:noFill/>
          <a:ln/>
        </p:spPr>
        <p:txBody>
          <a:bodyPr wrap="square" lIns="0" tIns="0" rIns="0" bIns="0" rtlCol="0" anchor="ctr"/>
          <a:lstStyle/>
          <a:p>
            <a:pPr algn="l" indent="0" marL="0">
              <a:buNone/>
            </a:pPr>
            <a:r>
              <a:rPr lang="en-US" sz="900" dirty="0">
                <a:solidFill>
                  <a:srgbClr val="374151"/>
                </a:solidFill>
                <a:latin typeface="Inter" pitchFamily="34" charset="0"/>
                <a:ea typeface="Inter" pitchFamily="34" charset="-122"/>
                <a:cs typeface="Inter" pitchFamily="34" charset="-120"/>
              </a:rPr>
              <a:t>通过业务规范和结构化提示编排应用，开发者从编写代码转向设计意图和约束，大幅提升开发效率。</a:t>
            </a:r>
            <a:endParaRPr lang="en-US" sz="900" dirty="0"/>
          </a:p>
        </p:txBody>
      </p:sp>
      <p:pic>
        <p:nvPicPr>
          <p:cNvPr id="43" name="Image 2" descr="preencoded.png">    </p:cNvPr>
          <p:cNvPicPr>
            <a:picLocks noChangeAspect="1"/>
          </p:cNvPicPr>
          <p:nvPr/>
        </p:nvPicPr>
        <p:blipFill>
          <a:blip r:embed="rId3"/>
          <a:srcRect l="-33" r="-33" t="0" b="0"/>
          <a:stretch/>
        </p:blipFill>
        <p:spPr>
          <a:xfrm>
            <a:off x="1162202" y="5458054"/>
            <a:ext cx="171907" cy="152705"/>
          </a:xfrm>
          <a:prstGeom prst="rect">
            <a:avLst/>
          </a:prstGeom>
        </p:spPr>
      </p:pic>
      <p:sp>
        <p:nvSpPr>
          <p:cNvPr id="44" name="Text 39"/>
          <p:cNvSpPr txBox="1"/>
          <p:nvPr/>
        </p:nvSpPr>
        <p:spPr>
          <a:xfrm>
            <a:off x="1410005" y="5458054"/>
            <a:ext cx="1696212" cy="143561"/>
          </a:xfrm>
          <a:prstGeom prst="rect">
            <a:avLst/>
          </a:prstGeom>
          <a:noFill/>
          <a:ln/>
        </p:spPr>
        <p:txBody>
          <a:bodyPr wrap="square" lIns="0" tIns="0" rIns="0" bIns="0" rtlCol="0" anchor="ctr"/>
          <a:lstStyle/>
          <a:p>
            <a:pPr algn="l" indent="0" marL="0">
              <a:buNone/>
            </a:pPr>
            <a:r>
              <a:rPr lang="en-US" sz="900" dirty="0">
                <a:solidFill>
                  <a:srgbClr val="1E40AF"/>
                </a:solidFill>
                <a:latin typeface="Inter" pitchFamily="34" charset="0"/>
                <a:ea typeface="Inter" pitchFamily="34" charset="-122"/>
                <a:cs typeface="Inter" pitchFamily="34" charset="-120"/>
              </a:rPr>
              <a:t>Business Spec与自适应UI结合</a:t>
            </a:r>
            <a:endParaRPr lang="en-US" sz="900" dirty="0"/>
          </a:p>
        </p:txBody>
      </p:sp>
      <p:sp>
        <p:nvSpPr>
          <p:cNvPr id="45" name="Text 40"/>
          <p:cNvSpPr txBox="1"/>
          <p:nvPr/>
        </p:nvSpPr>
        <p:spPr>
          <a:xfrm>
            <a:off x="1162202" y="5648249"/>
            <a:ext cx="4782312" cy="295351"/>
          </a:xfrm>
          <a:prstGeom prst="rect">
            <a:avLst/>
          </a:prstGeom>
          <a:noFill/>
          <a:ln/>
        </p:spPr>
        <p:txBody>
          <a:bodyPr wrap="square" lIns="0" tIns="0" rIns="0" bIns="0" rtlCol="0" anchor="ctr"/>
          <a:lstStyle/>
          <a:p>
            <a:pPr algn="l" indent="0" marL="0">
              <a:buNone/>
            </a:pPr>
            <a:r>
              <a:rPr lang="en-US" sz="900" dirty="0">
                <a:solidFill>
                  <a:srgbClr val="374151"/>
                </a:solidFill>
                <a:latin typeface="Inter" pitchFamily="34" charset="0"/>
                <a:ea typeface="Inter" pitchFamily="34" charset="-122"/>
                <a:cs typeface="Inter" pitchFamily="34" charset="-120"/>
              </a:rPr>
              <a:t>应用界面根据业务规范自动生成并适应，包括固定UI与动态对话式UI，为不同场景提供最优体验。</a:t>
            </a:r>
            <a:endParaRPr lang="en-US" sz="900" dirty="0"/>
          </a:p>
        </p:txBody>
      </p:sp>
      <p:pic>
        <p:nvPicPr>
          <p:cNvPr id="46" name="Image 3" descr="preencoded.png">    </p:cNvPr>
          <p:cNvPicPr>
            <a:picLocks noChangeAspect="1"/>
          </p:cNvPicPr>
          <p:nvPr/>
        </p:nvPicPr>
        <p:blipFill>
          <a:blip r:embed="rId4"/>
          <a:srcRect l="0" r="0" t="0" b="0"/>
          <a:stretch/>
        </p:blipFill>
        <p:spPr>
          <a:xfrm>
            <a:off x="6267298" y="4695444"/>
            <a:ext cx="152705" cy="152705"/>
          </a:xfrm>
          <a:prstGeom prst="rect">
            <a:avLst/>
          </a:prstGeom>
        </p:spPr>
      </p:pic>
      <p:sp>
        <p:nvSpPr>
          <p:cNvPr id="47" name="Text 41"/>
          <p:cNvSpPr txBox="1"/>
          <p:nvPr/>
        </p:nvSpPr>
        <p:spPr>
          <a:xfrm>
            <a:off x="6495898" y="4695444"/>
            <a:ext cx="1696212" cy="143561"/>
          </a:xfrm>
          <a:prstGeom prst="rect">
            <a:avLst/>
          </a:prstGeom>
          <a:noFill/>
          <a:ln/>
        </p:spPr>
        <p:txBody>
          <a:bodyPr wrap="square" lIns="0" tIns="0" rIns="0" bIns="0" rtlCol="0" anchor="ctr"/>
          <a:lstStyle/>
          <a:p>
            <a:pPr algn="l" indent="0" marL="0">
              <a:buNone/>
            </a:pPr>
            <a:r>
              <a:rPr lang="en-US" sz="900" dirty="0">
                <a:solidFill>
                  <a:srgbClr val="1E40AF"/>
                </a:solidFill>
                <a:latin typeface="Inter" pitchFamily="34" charset="0"/>
                <a:ea typeface="Inter" pitchFamily="34" charset="-122"/>
                <a:cs typeface="Inter" pitchFamily="34" charset="-120"/>
              </a:rPr>
              <a:t>复合后端：专有与公共资源整合</a:t>
            </a:r>
            <a:endParaRPr lang="en-US" sz="900" dirty="0"/>
          </a:p>
        </p:txBody>
      </p:sp>
      <p:sp>
        <p:nvSpPr>
          <p:cNvPr id="48" name="Text 42"/>
          <p:cNvSpPr txBox="1"/>
          <p:nvPr/>
        </p:nvSpPr>
        <p:spPr>
          <a:xfrm>
            <a:off x="6267298" y="4886554"/>
            <a:ext cx="4724705" cy="143561"/>
          </a:xfrm>
          <a:prstGeom prst="rect">
            <a:avLst/>
          </a:prstGeom>
          <a:noFill/>
          <a:ln/>
        </p:spPr>
        <p:txBody>
          <a:bodyPr wrap="square" lIns="0" tIns="0" rIns="0" bIns="0" rtlCol="0" anchor="ctr"/>
          <a:lstStyle/>
          <a:p>
            <a:pPr algn="l" indent="0" marL="0">
              <a:buNone/>
            </a:pPr>
            <a:r>
              <a:rPr lang="en-US" sz="900" dirty="0">
                <a:solidFill>
                  <a:srgbClr val="374151"/>
                </a:solidFill>
                <a:latin typeface="Inter" pitchFamily="34" charset="0"/>
                <a:ea typeface="Inter" pitchFamily="34" charset="-122"/>
                <a:cs typeface="Inter" pitchFamily="34" charset="-120"/>
              </a:rPr>
              <a:t>整合专有工具/Agent与知识/数据，打破传统后端边界，实现更灵活的资源调用和能力组合。</a:t>
            </a:r>
            <a:endParaRPr lang="en-US" sz="900" dirty="0"/>
          </a:p>
        </p:txBody>
      </p:sp>
      <p:pic>
        <p:nvPicPr>
          <p:cNvPr id="49" name="Image 4" descr="preencoded.png">    </p:cNvPr>
          <p:cNvPicPr>
            <a:picLocks noChangeAspect="1"/>
          </p:cNvPicPr>
          <p:nvPr/>
        </p:nvPicPr>
        <p:blipFill>
          <a:blip r:embed="rId5"/>
          <a:srcRect l="0" r="0" t="0" b="0"/>
          <a:stretch/>
        </p:blipFill>
        <p:spPr>
          <a:xfrm>
            <a:off x="6267298" y="5305349"/>
            <a:ext cx="152705" cy="152705"/>
          </a:xfrm>
          <a:prstGeom prst="rect">
            <a:avLst/>
          </a:prstGeom>
        </p:spPr>
      </p:pic>
      <p:sp>
        <p:nvSpPr>
          <p:cNvPr id="50" name="Text 43"/>
          <p:cNvSpPr txBox="1"/>
          <p:nvPr/>
        </p:nvSpPr>
        <p:spPr>
          <a:xfrm>
            <a:off x="6495898" y="5305349"/>
            <a:ext cx="896112" cy="143561"/>
          </a:xfrm>
          <a:prstGeom prst="rect">
            <a:avLst/>
          </a:prstGeom>
          <a:noFill/>
          <a:ln/>
        </p:spPr>
        <p:txBody>
          <a:bodyPr wrap="square" lIns="0" tIns="0" rIns="0" bIns="0" rtlCol="0" anchor="ctr"/>
          <a:lstStyle/>
          <a:p>
            <a:pPr algn="l" indent="0" marL="0">
              <a:buNone/>
            </a:pPr>
            <a:r>
              <a:rPr lang="en-US" sz="900" dirty="0">
                <a:solidFill>
                  <a:srgbClr val="1E40AF"/>
                </a:solidFill>
                <a:latin typeface="Inter" pitchFamily="34" charset="0"/>
                <a:ea typeface="Inter" pitchFamily="34" charset="-122"/>
                <a:cs typeface="Inter" pitchFamily="34" charset="-120"/>
              </a:rPr>
              <a:t>持续学习与演进</a:t>
            </a:r>
            <a:endParaRPr lang="en-US" sz="900" dirty="0"/>
          </a:p>
        </p:txBody>
      </p:sp>
      <p:sp>
        <p:nvSpPr>
          <p:cNvPr id="51" name="Text 44"/>
          <p:cNvSpPr txBox="1"/>
          <p:nvPr/>
        </p:nvSpPr>
        <p:spPr>
          <a:xfrm>
            <a:off x="6267298" y="5495544"/>
            <a:ext cx="4782312" cy="295351"/>
          </a:xfrm>
          <a:prstGeom prst="rect">
            <a:avLst/>
          </a:prstGeom>
          <a:noFill/>
          <a:ln/>
        </p:spPr>
        <p:txBody>
          <a:bodyPr wrap="square" lIns="0" tIns="0" rIns="0" bIns="0" rtlCol="0" anchor="ctr"/>
          <a:lstStyle/>
          <a:p>
            <a:pPr algn="l" indent="0" marL="0">
              <a:buNone/>
            </a:pPr>
            <a:r>
              <a:rPr lang="en-US" sz="900" dirty="0">
                <a:solidFill>
                  <a:srgbClr val="374151"/>
                </a:solidFill>
                <a:latin typeface="Inter" pitchFamily="34" charset="0"/>
                <a:ea typeface="Inter" pitchFamily="34" charset="-122"/>
                <a:cs typeface="Inter" pitchFamily="34" charset="-120"/>
              </a:rPr>
              <a:t>通过强化学习机制实现自动驾驶式应用优化，能力持续增长而非固定功能集，无需传统升级迭代。</a:t>
            </a:r>
            <a:endParaRPr lang="en-US" sz="900" dirty="0"/>
          </a:p>
        </p:txBody>
      </p:sp>
      <p:sp>
        <p:nvSpPr>
          <p:cNvPr id="52" name="Shape 45"/>
          <p:cNvSpPr/>
          <p:nvPr/>
        </p:nvSpPr>
        <p:spPr>
          <a:xfrm>
            <a:off x="1067105" y="6277356"/>
            <a:ext cx="10058400" cy="1181405"/>
          </a:xfrm>
          <a:prstGeom prst="roundRect">
            <a:avLst>
              <a:gd name="adj" fmla="val 4994"/>
            </a:avLst>
          </a:prstGeom>
          <a:solidFill>
            <a:srgbClr val="F9FAFB"/>
          </a:solidFill>
          <a:ln w="12700">
            <a:solidFill>
              <a:srgbClr val="E5E7EB"/>
            </a:solidFill>
            <a:prstDash val="solid"/>
          </a:ln>
        </p:spPr>
      </p:sp>
      <p:sp>
        <p:nvSpPr>
          <p:cNvPr id="53" name="Text 46"/>
          <p:cNvSpPr txBox="1"/>
          <p:nvPr/>
        </p:nvSpPr>
        <p:spPr>
          <a:xfrm>
            <a:off x="1190549" y="6409944"/>
            <a:ext cx="900684" cy="162763"/>
          </a:xfrm>
          <a:prstGeom prst="rect">
            <a:avLst/>
          </a:prstGeom>
          <a:noFill/>
          <a:ln/>
        </p:spPr>
        <p:txBody>
          <a:bodyPr wrap="square" lIns="0" tIns="0" rIns="0" bIns="0" rtlCol="0" anchor="ctr"/>
          <a:lstStyle/>
          <a:p>
            <a:pPr algn="l" indent="0" marL="0">
              <a:buNone/>
            </a:pPr>
            <a:r>
              <a:rPr lang="en-US" sz="1000" b="1" dirty="0">
                <a:solidFill>
                  <a:srgbClr val="374151"/>
                </a:solidFill>
                <a:latin typeface="Inter" pitchFamily="34" charset="0"/>
                <a:ea typeface="Inter" pitchFamily="34" charset="-122"/>
                <a:cs typeface="Inter" pitchFamily="34" charset="-120"/>
              </a:rPr>
              <a:t>前沿技术案例</a:t>
            </a:r>
            <a:endParaRPr lang="en-US" sz="1000" dirty="0"/>
          </a:p>
        </p:txBody>
      </p:sp>
      <p:sp>
        <p:nvSpPr>
          <p:cNvPr id="54" name="Shape 47"/>
          <p:cNvSpPr/>
          <p:nvPr/>
        </p:nvSpPr>
        <p:spPr>
          <a:xfrm>
            <a:off x="1190549" y="6667805"/>
            <a:ext cx="3200400" cy="666598"/>
          </a:xfrm>
          <a:prstGeom prst="roundRect">
            <a:avLst>
              <a:gd name="adj" fmla="val 7839"/>
            </a:avLst>
          </a:prstGeom>
          <a:solidFill>
            <a:srgbClr val="FFFFFF"/>
          </a:solidFill>
          <a:ln w="12700">
            <a:solidFill>
              <a:srgbClr val="F3F4F6"/>
            </a:solidFill>
            <a:prstDash val="solid"/>
          </a:ln>
        </p:spPr>
      </p:sp>
      <p:pic>
        <p:nvPicPr>
          <p:cNvPr id="55" name="Image 5" descr="preencoded.png">    </p:cNvPr>
          <p:cNvPicPr>
            <a:picLocks noChangeAspect="1"/>
          </p:cNvPicPr>
          <p:nvPr/>
        </p:nvPicPr>
        <p:blipFill>
          <a:blip r:embed="rId6"/>
          <a:srcRect l="-33" r="-33" t="0" b="0"/>
          <a:stretch/>
        </p:blipFill>
        <p:spPr>
          <a:xfrm>
            <a:off x="1276502" y="6752844"/>
            <a:ext cx="171907" cy="152705"/>
          </a:xfrm>
          <a:prstGeom prst="rect">
            <a:avLst/>
          </a:prstGeom>
        </p:spPr>
      </p:pic>
      <p:sp>
        <p:nvSpPr>
          <p:cNvPr id="56" name="Shape 48"/>
          <p:cNvSpPr/>
          <p:nvPr/>
        </p:nvSpPr>
        <p:spPr>
          <a:xfrm>
            <a:off x="4498848" y="6667805"/>
            <a:ext cx="3200400" cy="666598"/>
          </a:xfrm>
          <a:prstGeom prst="roundRect">
            <a:avLst>
              <a:gd name="adj" fmla="val 7839"/>
            </a:avLst>
          </a:prstGeom>
          <a:solidFill>
            <a:srgbClr val="FFFFFF"/>
          </a:solidFill>
          <a:ln w="12700">
            <a:solidFill>
              <a:srgbClr val="F3F4F6"/>
            </a:solidFill>
            <a:prstDash val="solid"/>
          </a:ln>
        </p:spPr>
      </p:sp>
      <p:sp>
        <p:nvSpPr>
          <p:cNvPr id="57" name="Text 49"/>
          <p:cNvSpPr txBox="1"/>
          <p:nvPr/>
        </p:nvSpPr>
        <p:spPr>
          <a:xfrm>
            <a:off x="1524305" y="6752844"/>
            <a:ext cx="800100" cy="143561"/>
          </a:xfrm>
          <a:prstGeom prst="rect">
            <a:avLst/>
          </a:prstGeom>
          <a:noFill/>
          <a:ln/>
        </p:spPr>
        <p:txBody>
          <a:bodyPr wrap="square" lIns="0" tIns="0" rIns="0" bIns="0" rtlCol="0" anchor="ctr"/>
          <a:lstStyle/>
          <a:p>
            <a:pPr algn="l" indent="0" marL="0">
              <a:buNone/>
            </a:pPr>
            <a:r>
              <a:rPr lang="en-US" sz="900" b="1" dirty="0">
                <a:solidFill>
                  <a:srgbClr val="6D28D9"/>
                </a:solidFill>
                <a:latin typeface="Inter" pitchFamily="34" charset="0"/>
                <a:ea typeface="Inter" pitchFamily="34" charset="-122"/>
                <a:cs typeface="Inter" pitchFamily="34" charset="-120"/>
              </a:rPr>
              <a:t>Claude Code</a:t>
            </a:r>
            <a:endParaRPr lang="en-US" sz="900" dirty="0"/>
          </a:p>
        </p:txBody>
      </p:sp>
      <p:sp>
        <p:nvSpPr>
          <p:cNvPr id="58" name="Text 50"/>
          <p:cNvSpPr txBox="1"/>
          <p:nvPr/>
        </p:nvSpPr>
        <p:spPr>
          <a:xfrm>
            <a:off x="1276502" y="6943954"/>
            <a:ext cx="3020263" cy="29535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Anthropic的代码生成与维护助手，可通过自然语言规范生成完整功能模块，具备递归编程能力。</a:t>
            </a:r>
            <a:endParaRPr lang="en-US" sz="900" dirty="0"/>
          </a:p>
        </p:txBody>
      </p:sp>
      <p:pic>
        <p:nvPicPr>
          <p:cNvPr id="59" name="Image 6" descr="preencoded.png">    </p:cNvPr>
          <p:cNvPicPr>
            <a:picLocks noChangeAspect="1"/>
          </p:cNvPicPr>
          <p:nvPr/>
        </p:nvPicPr>
        <p:blipFill>
          <a:blip r:embed="rId7"/>
          <a:srcRect l="-33" r="-33" t="0" b="0"/>
          <a:stretch/>
        </p:blipFill>
        <p:spPr>
          <a:xfrm>
            <a:off x="4584802" y="6752844"/>
            <a:ext cx="171907" cy="152705"/>
          </a:xfrm>
          <a:prstGeom prst="rect">
            <a:avLst/>
          </a:prstGeom>
        </p:spPr>
      </p:pic>
      <p:sp>
        <p:nvSpPr>
          <p:cNvPr id="60" name="Shape 51"/>
          <p:cNvSpPr/>
          <p:nvPr/>
        </p:nvSpPr>
        <p:spPr>
          <a:xfrm>
            <a:off x="7807147" y="6667805"/>
            <a:ext cx="3200400" cy="666598"/>
          </a:xfrm>
          <a:prstGeom prst="roundRect">
            <a:avLst>
              <a:gd name="adj" fmla="val 7839"/>
            </a:avLst>
          </a:prstGeom>
          <a:solidFill>
            <a:srgbClr val="FFFFFF"/>
          </a:solidFill>
          <a:ln w="12700">
            <a:solidFill>
              <a:srgbClr val="F3F4F6"/>
            </a:solidFill>
            <a:prstDash val="solid"/>
          </a:ln>
        </p:spPr>
      </p:sp>
      <p:sp>
        <p:nvSpPr>
          <p:cNvPr id="61" name="Text 52"/>
          <p:cNvSpPr txBox="1"/>
          <p:nvPr/>
        </p:nvSpPr>
        <p:spPr>
          <a:xfrm>
            <a:off x="4584802" y="6943954"/>
            <a:ext cx="2991002" cy="29535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Google基于命令行的智能助手，实现对操作系统级别的交互，通过自然语言执行复杂系统操作。</a:t>
            </a:r>
            <a:endParaRPr lang="en-US" sz="900" dirty="0"/>
          </a:p>
        </p:txBody>
      </p:sp>
      <p:sp>
        <p:nvSpPr>
          <p:cNvPr id="62" name="Text 53"/>
          <p:cNvSpPr txBox="1"/>
          <p:nvPr/>
        </p:nvSpPr>
        <p:spPr>
          <a:xfrm>
            <a:off x="7893101" y="6943954"/>
            <a:ext cx="3057754" cy="29535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基于GPT的代码生成引擎，已融入GitHub Copilot，支持多语言翻译与基于注释的功能实现。</a:t>
            </a:r>
            <a:endParaRPr lang="en-US" sz="900" dirty="0"/>
          </a:p>
        </p:txBody>
      </p:sp>
      <p:sp>
        <p:nvSpPr>
          <p:cNvPr id="63" name="Text 54"/>
          <p:cNvSpPr txBox="1"/>
          <p:nvPr/>
        </p:nvSpPr>
        <p:spPr>
          <a:xfrm>
            <a:off x="4832604" y="6752844"/>
            <a:ext cx="685800" cy="143561"/>
          </a:xfrm>
          <a:prstGeom prst="rect">
            <a:avLst/>
          </a:prstGeom>
          <a:noFill/>
          <a:ln/>
        </p:spPr>
        <p:txBody>
          <a:bodyPr wrap="square" lIns="0" tIns="0" rIns="0" bIns="0" rtlCol="0" anchor="ctr"/>
          <a:lstStyle/>
          <a:p>
            <a:pPr algn="l" indent="0" marL="0">
              <a:buNone/>
            </a:pPr>
            <a:r>
              <a:rPr lang="en-US" sz="900" b="1" dirty="0">
                <a:solidFill>
                  <a:srgbClr val="1D4ED8"/>
                </a:solidFill>
                <a:latin typeface="Inter" pitchFamily="34" charset="0"/>
                <a:ea typeface="Inter" pitchFamily="34" charset="-122"/>
                <a:cs typeface="Inter" pitchFamily="34" charset="-120"/>
              </a:rPr>
              <a:t>Gemini CLI</a:t>
            </a:r>
            <a:endParaRPr lang="en-US" sz="900" dirty="0"/>
          </a:p>
        </p:txBody>
      </p:sp>
      <p:pic>
        <p:nvPicPr>
          <p:cNvPr id="64" name="Image 7" descr="preencoded.png">    </p:cNvPr>
          <p:cNvPicPr>
            <a:picLocks noChangeAspect="1"/>
          </p:cNvPicPr>
          <p:nvPr/>
        </p:nvPicPr>
        <p:blipFill>
          <a:blip r:embed="rId8"/>
          <a:srcRect l="0" r="0" t="-180" b="-180"/>
          <a:stretch/>
        </p:blipFill>
        <p:spPr>
          <a:xfrm>
            <a:off x="7893101" y="6752844"/>
            <a:ext cx="190195" cy="152705"/>
          </a:xfrm>
          <a:prstGeom prst="rect">
            <a:avLst/>
          </a:prstGeom>
        </p:spPr>
      </p:pic>
      <p:sp>
        <p:nvSpPr>
          <p:cNvPr id="65" name="Text 55"/>
          <p:cNvSpPr txBox="1"/>
          <p:nvPr/>
        </p:nvSpPr>
        <p:spPr>
          <a:xfrm>
            <a:off x="8160106" y="6752844"/>
            <a:ext cx="886054" cy="143561"/>
          </a:xfrm>
          <a:prstGeom prst="rect">
            <a:avLst/>
          </a:prstGeom>
          <a:noFill/>
          <a:ln/>
        </p:spPr>
        <p:txBody>
          <a:bodyPr wrap="square" lIns="0" tIns="0" rIns="0" bIns="0" rtlCol="0" anchor="ctr"/>
          <a:lstStyle/>
          <a:p>
            <a:pPr algn="l" indent="0" marL="0">
              <a:buNone/>
            </a:pPr>
            <a:r>
              <a:rPr lang="en-US" sz="900" b="1" dirty="0">
                <a:solidFill>
                  <a:srgbClr val="111827"/>
                </a:solidFill>
                <a:latin typeface="Inter" pitchFamily="34" charset="0"/>
                <a:ea typeface="Inter" pitchFamily="34" charset="-122"/>
                <a:cs typeface="Inter" pitchFamily="34" charset="-120"/>
              </a:rPr>
              <a:t>OpenAI Codex</a:t>
            </a:r>
            <a:endParaRPr lang="en-US" sz="900" dirty="0"/>
          </a:p>
        </p:txBody>
      </p:sp>
      <p:sp>
        <p:nvSpPr>
          <p:cNvPr id="66" name="Shape 56"/>
          <p:cNvSpPr/>
          <p:nvPr/>
        </p:nvSpPr>
        <p:spPr>
          <a:xfrm>
            <a:off x="1429207" y="1714500"/>
            <a:ext cx="57607" cy="57607"/>
          </a:xfrm>
          <a:prstGeom prst="ellipse">
            <a:avLst/>
          </a:prstGeom>
          <a:solidFill>
            <a:srgbClr val="3B82F6"/>
          </a:solidFill>
          <a:ln/>
        </p:spPr>
      </p:sp>
      <p:sp>
        <p:nvSpPr>
          <p:cNvPr id="67" name="Shape 57"/>
          <p:cNvSpPr/>
          <p:nvPr/>
        </p:nvSpPr>
        <p:spPr>
          <a:xfrm>
            <a:off x="1904695" y="2095805"/>
            <a:ext cx="57607" cy="57607"/>
          </a:xfrm>
          <a:prstGeom prst="ellipse">
            <a:avLst/>
          </a:prstGeom>
          <a:solidFill>
            <a:srgbClr val="3B82F6"/>
          </a:solidFill>
          <a:ln/>
        </p:spPr>
      </p:sp>
      <p:sp>
        <p:nvSpPr>
          <p:cNvPr id="68" name="Shape 58"/>
          <p:cNvSpPr/>
          <p:nvPr/>
        </p:nvSpPr>
        <p:spPr>
          <a:xfrm>
            <a:off x="1333195" y="2476195"/>
            <a:ext cx="57607" cy="57607"/>
          </a:xfrm>
          <a:prstGeom prst="ellipse">
            <a:avLst/>
          </a:prstGeom>
          <a:solidFill>
            <a:srgbClr val="3B82F6"/>
          </a:solidFill>
          <a:ln/>
        </p:spPr>
      </p:sp>
      <p:sp>
        <p:nvSpPr>
          <p:cNvPr id="69" name="Shape 59"/>
          <p:cNvSpPr/>
          <p:nvPr/>
        </p:nvSpPr>
        <p:spPr>
          <a:xfrm>
            <a:off x="1444752" y="1861718"/>
            <a:ext cx="476402" cy="9144"/>
          </a:xfrm>
          <a:prstGeom prst="rect">
            <a:avLst/>
          </a:prstGeom>
          <a:solidFill>
            <a:srgbClr val="3B82F6">
              <a:alpha val="20000"/>
            </a:srgbClr>
          </a:solidFill>
          <a:ln/>
        </p:spPr>
      </p:sp>
      <p:sp>
        <p:nvSpPr>
          <p:cNvPr id="70" name="Shape 60"/>
          <p:cNvSpPr/>
          <p:nvPr/>
        </p:nvSpPr>
        <p:spPr>
          <a:xfrm>
            <a:off x="1837944" y="1940357"/>
            <a:ext cx="571500" cy="9144"/>
          </a:xfrm>
          <a:prstGeom prst="rect">
            <a:avLst/>
          </a:prstGeom>
          <a:solidFill>
            <a:srgbClr val="3B82F6">
              <a:alpha val="20000"/>
            </a:srgbClr>
          </a:solidFill>
          <a:ln/>
        </p:spPr>
      </p:sp>
      <p:sp>
        <p:nvSpPr>
          <p:cNvPr id="71" name="Text 61"/>
          <p:cNvSpPr txBox="1"/>
          <p:nvPr/>
        </p:nvSpPr>
        <p:spPr>
          <a:xfrm>
            <a:off x="1067105" y="466344"/>
            <a:ext cx="3105302" cy="277063"/>
          </a:xfrm>
          <a:prstGeom prst="rect">
            <a:avLst/>
          </a:prstGeom>
          <a:noFill/>
          <a:ln/>
        </p:spPr>
        <p:txBody>
          <a:bodyPr wrap="square" lIns="0" tIns="0" rIns="0" bIns="0" rtlCol="0" anchor="ctr"/>
          <a:lstStyle/>
          <a:p>
            <a:pPr algn="l" indent="0" marL="0">
              <a:buNone/>
            </a:pPr>
            <a:r>
              <a:rPr lang="en-US" sz="1800" b="1" dirty="0">
                <a:solidFill>
                  <a:srgbClr val="1E40AF"/>
                </a:solidFill>
                <a:latin typeface="Inter" pitchFamily="34" charset="0"/>
                <a:ea typeface="Inter" pitchFamily="34" charset="-122"/>
                <a:cs typeface="Inter" pitchFamily="34" charset="-120"/>
              </a:rPr>
              <a:t>Agentic应用开发模式的变革</a:t>
            </a:r>
            <a:endParaRPr lang="en-US" sz="18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Shape 0"/>
          <p:cNvSpPr/>
          <p:nvPr/>
        </p:nvSpPr>
        <p:spPr>
          <a:xfrm>
            <a:off x="0" y="0"/>
            <a:ext cx="12191695" cy="6858000"/>
          </a:xfrm>
          <a:prstGeom prst="rect">
            <a:avLst/>
          </a:prstGeom>
          <a:solidFill>
            <a:srgbClr val="F9FAFB"/>
          </a:solidFill>
          <a:ln/>
        </p:spPr>
      </p:sp>
      <p:pic>
        <p:nvPicPr>
          <p:cNvPr id="3" name="Image 0" descr="preencoded.png">    </p:cNvPr>
          <p:cNvPicPr>
            <a:picLocks noChangeAspect="1"/>
          </p:cNvPicPr>
          <p:nvPr/>
        </p:nvPicPr>
        <p:blipFill>
          <a:blip r:embed="rId1">
            <a:alphaModFix amt="5000"/>
          </a:blip>
          <a:srcRect l="-13" r="-13" t="0" b="0"/>
          <a:stretch/>
        </p:blipFill>
        <p:spPr>
          <a:xfrm>
            <a:off x="9477756" y="571500"/>
            <a:ext cx="2143354" cy="1904695"/>
          </a:xfrm>
          <a:prstGeom prst="rect">
            <a:avLst/>
          </a:prstGeom>
        </p:spPr>
      </p:pic>
      <p:sp>
        <p:nvSpPr>
          <p:cNvPr id="4" name="Shape 1"/>
          <p:cNvSpPr/>
          <p:nvPr/>
        </p:nvSpPr>
        <p:spPr>
          <a:xfrm>
            <a:off x="1067105" y="875995"/>
            <a:ext cx="571500" cy="28346"/>
          </a:xfrm>
          <a:prstGeom prst="rect">
            <a:avLst/>
          </a:prstGeom>
          <a:solidFill>
            <a:srgbClr val="2563EB"/>
          </a:solidFill>
          <a:ln/>
        </p:spPr>
      </p:sp>
      <p:sp>
        <p:nvSpPr>
          <p:cNvPr id="5" name="Text 2"/>
          <p:cNvSpPr txBox="1"/>
          <p:nvPr/>
        </p:nvSpPr>
        <p:spPr>
          <a:xfrm>
            <a:off x="1067105" y="1028700"/>
            <a:ext cx="4167835"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从底层到应用的七层技术体系结构，Agent OS与基础设施的核心地位</a:t>
            </a:r>
            <a:endParaRPr lang="en-US" sz="1000" dirty="0"/>
          </a:p>
        </p:txBody>
      </p:sp>
      <p:sp>
        <p:nvSpPr>
          <p:cNvPr id="6" name="Shape 3"/>
          <p:cNvSpPr/>
          <p:nvPr/>
        </p:nvSpPr>
        <p:spPr>
          <a:xfrm>
            <a:off x="1067105" y="1362456"/>
            <a:ext cx="4876495" cy="4286707"/>
          </a:xfrm>
          <a:prstGeom prst="roundRect">
            <a:avLst>
              <a:gd name="adj" fmla="val 379"/>
            </a:avLst>
          </a:prstGeom>
          <a:noFill/>
          <a:ln w="12700">
            <a:solidFill>
              <a:srgbClr val="E5E7EB"/>
            </a:solidFill>
            <a:prstDash val="solid"/>
          </a:ln>
        </p:spPr>
      </p:sp>
      <p:sp>
        <p:nvSpPr>
          <p:cNvPr id="7" name="Shape 4"/>
          <p:cNvSpPr/>
          <p:nvPr/>
        </p:nvSpPr>
        <p:spPr>
          <a:xfrm>
            <a:off x="1561795" y="1466698"/>
            <a:ext cx="3886200" cy="571500"/>
          </a:xfrm>
          <a:prstGeom prst="roundRect">
            <a:avLst>
              <a:gd name="adj" fmla="val 16000"/>
            </a:avLst>
          </a:prstGeom>
          <a:solidFill>
            <a:srgbClr val="EF4444"/>
          </a:solidFill>
          <a:ln/>
        </p:spPr>
      </p:sp>
      <p:sp>
        <p:nvSpPr>
          <p:cNvPr id="8" name="Text 5"/>
          <p:cNvSpPr txBox="1"/>
          <p:nvPr/>
        </p:nvSpPr>
        <p:spPr>
          <a:xfrm>
            <a:off x="2683764" y="1571854"/>
            <a:ext cx="1748333" cy="162763"/>
          </a:xfrm>
          <a:prstGeom prst="rect">
            <a:avLst/>
          </a:prstGeom>
          <a:noFill/>
          <a:ln/>
        </p:spPr>
        <p:txBody>
          <a:bodyPr wrap="square" lIns="0" tIns="0" rIns="0" bIns="0" rtlCol="0" anchor="ctr"/>
          <a:lstStyle/>
          <a:p>
            <a:pPr algn="ctr" indent="0" marL="0">
              <a:buNone/>
            </a:pPr>
            <a:r>
              <a:rPr lang="en-US" sz="1000" dirty="0">
                <a:solidFill>
                  <a:srgbClr val="FFFFFF"/>
                </a:solidFill>
                <a:latin typeface="Inter" pitchFamily="34" charset="0"/>
                <a:ea typeface="Inter" pitchFamily="34" charset="-122"/>
                <a:cs typeface="Inter" pitchFamily="34" charset="-120"/>
              </a:rPr>
              <a:t>应用层 (Application Layer)</a:t>
            </a:r>
            <a:endParaRPr lang="en-US" sz="1000" dirty="0"/>
          </a:p>
        </p:txBody>
      </p:sp>
      <p:sp>
        <p:nvSpPr>
          <p:cNvPr id="9" name="Shape 6"/>
          <p:cNvSpPr/>
          <p:nvPr/>
        </p:nvSpPr>
        <p:spPr>
          <a:xfrm>
            <a:off x="1945843" y="1809598"/>
            <a:ext cx="875995" cy="237744"/>
          </a:xfrm>
          <a:prstGeom prst="roundRect">
            <a:avLst>
              <a:gd name="adj" fmla="val 184615"/>
            </a:avLst>
          </a:prstGeom>
          <a:solidFill>
            <a:srgbClr val="FFFFFF">
              <a:alpha val="20000"/>
            </a:srgbClr>
          </a:solidFill>
          <a:ln/>
        </p:spPr>
      </p:sp>
      <p:sp>
        <p:nvSpPr>
          <p:cNvPr id="10" name="Text 7"/>
          <p:cNvSpPr txBox="1"/>
          <p:nvPr/>
        </p:nvSpPr>
        <p:spPr>
          <a:xfrm>
            <a:off x="2022653" y="1857146"/>
            <a:ext cx="802843" cy="133502"/>
          </a:xfrm>
          <a:prstGeom prst="rect">
            <a:avLst/>
          </a:prstGeom>
          <a:noFill/>
          <a:ln/>
        </p:spPr>
        <p:txBody>
          <a:bodyPr wrap="square" lIns="0" tIns="0" rIns="0" bIns="0" rtlCol="0" anchor="ctr"/>
          <a:lstStyle/>
          <a:p>
            <a:pPr algn="ctr" indent="0" marL="0">
              <a:buNone/>
            </a:pPr>
            <a:r>
              <a:rPr lang="en-US" sz="800" dirty="0">
                <a:solidFill>
                  <a:srgbClr val="FFFFFF"/>
                </a:solidFill>
                <a:latin typeface="Inter" pitchFamily="34" charset="0"/>
                <a:ea typeface="Inter" pitchFamily="34" charset="-122"/>
                <a:cs typeface="Inter" pitchFamily="34" charset="-120"/>
              </a:rPr>
              <a:t>垂直领域Agent</a:t>
            </a:r>
            <a:endParaRPr lang="en-US" sz="800" dirty="0"/>
          </a:p>
        </p:txBody>
      </p:sp>
      <p:sp>
        <p:nvSpPr>
          <p:cNvPr id="11" name="Shape 8"/>
          <p:cNvSpPr/>
          <p:nvPr/>
        </p:nvSpPr>
        <p:spPr>
          <a:xfrm>
            <a:off x="2854757" y="1809598"/>
            <a:ext cx="780898" cy="237744"/>
          </a:xfrm>
          <a:prstGeom prst="roundRect">
            <a:avLst>
              <a:gd name="adj" fmla="val 184615"/>
            </a:avLst>
          </a:prstGeom>
          <a:solidFill>
            <a:srgbClr val="FFFFFF">
              <a:alpha val="20000"/>
            </a:srgbClr>
          </a:solidFill>
          <a:ln/>
        </p:spPr>
      </p:sp>
      <p:sp>
        <p:nvSpPr>
          <p:cNvPr id="12" name="Text 9"/>
          <p:cNvSpPr txBox="1"/>
          <p:nvPr/>
        </p:nvSpPr>
        <p:spPr>
          <a:xfrm>
            <a:off x="2930652" y="1857146"/>
            <a:ext cx="707746" cy="133502"/>
          </a:xfrm>
          <a:prstGeom prst="rect">
            <a:avLst/>
          </a:prstGeom>
          <a:noFill/>
          <a:ln/>
        </p:spPr>
        <p:txBody>
          <a:bodyPr wrap="square" lIns="0" tIns="0" rIns="0" bIns="0" rtlCol="0" anchor="ctr"/>
          <a:lstStyle/>
          <a:p>
            <a:pPr algn="ctr" indent="0" marL="0">
              <a:buNone/>
            </a:pPr>
            <a:r>
              <a:rPr lang="en-US" sz="800" dirty="0">
                <a:solidFill>
                  <a:srgbClr val="FFFFFF"/>
                </a:solidFill>
                <a:latin typeface="Inter" pitchFamily="34" charset="0"/>
                <a:ea typeface="Inter" pitchFamily="34" charset="-122"/>
                <a:cs typeface="Inter" pitchFamily="34" charset="-120"/>
              </a:rPr>
              <a:t>企业数字员工</a:t>
            </a:r>
            <a:endParaRPr lang="en-US" sz="800" dirty="0"/>
          </a:p>
        </p:txBody>
      </p:sp>
      <p:sp>
        <p:nvSpPr>
          <p:cNvPr id="13" name="Shape 10"/>
          <p:cNvSpPr/>
          <p:nvPr/>
        </p:nvSpPr>
        <p:spPr>
          <a:xfrm>
            <a:off x="3673145" y="1809598"/>
            <a:ext cx="571500" cy="237744"/>
          </a:xfrm>
          <a:prstGeom prst="roundRect">
            <a:avLst>
              <a:gd name="adj" fmla="val 184615"/>
            </a:avLst>
          </a:prstGeom>
          <a:solidFill>
            <a:srgbClr val="FFFFFF">
              <a:alpha val="20000"/>
            </a:srgbClr>
          </a:solidFill>
          <a:ln/>
        </p:spPr>
      </p:sp>
      <p:sp>
        <p:nvSpPr>
          <p:cNvPr id="14" name="Text 11"/>
          <p:cNvSpPr txBox="1"/>
          <p:nvPr/>
        </p:nvSpPr>
        <p:spPr>
          <a:xfrm>
            <a:off x="3749954" y="1857146"/>
            <a:ext cx="498348" cy="133502"/>
          </a:xfrm>
          <a:prstGeom prst="rect">
            <a:avLst/>
          </a:prstGeom>
          <a:noFill/>
          <a:ln/>
        </p:spPr>
        <p:txBody>
          <a:bodyPr wrap="square" lIns="0" tIns="0" rIns="0" bIns="0" rtlCol="0" anchor="ctr"/>
          <a:lstStyle/>
          <a:p>
            <a:pPr algn="ctr" indent="0" marL="0">
              <a:buNone/>
            </a:pPr>
            <a:r>
              <a:rPr lang="en-US" sz="800" dirty="0">
                <a:solidFill>
                  <a:srgbClr val="FFFFFF"/>
                </a:solidFill>
                <a:latin typeface="Inter" pitchFamily="34" charset="0"/>
                <a:ea typeface="Inter" pitchFamily="34" charset="-122"/>
                <a:cs typeface="Inter" pitchFamily="34" charset="-120"/>
              </a:rPr>
              <a:t>个人助手</a:t>
            </a:r>
            <a:endParaRPr lang="en-US" sz="800" dirty="0"/>
          </a:p>
        </p:txBody>
      </p:sp>
      <p:sp>
        <p:nvSpPr>
          <p:cNvPr id="15" name="Shape 12"/>
          <p:cNvSpPr/>
          <p:nvPr/>
        </p:nvSpPr>
        <p:spPr>
          <a:xfrm>
            <a:off x="4283050" y="1809598"/>
            <a:ext cx="780898" cy="237744"/>
          </a:xfrm>
          <a:prstGeom prst="roundRect">
            <a:avLst>
              <a:gd name="adj" fmla="val 184615"/>
            </a:avLst>
          </a:prstGeom>
          <a:solidFill>
            <a:srgbClr val="FFFFFF">
              <a:alpha val="20000"/>
            </a:srgbClr>
          </a:solidFill>
          <a:ln/>
        </p:spPr>
      </p:sp>
      <p:sp>
        <p:nvSpPr>
          <p:cNvPr id="16" name="Text 13"/>
          <p:cNvSpPr txBox="1"/>
          <p:nvPr/>
        </p:nvSpPr>
        <p:spPr>
          <a:xfrm>
            <a:off x="4358945" y="1857146"/>
            <a:ext cx="707746" cy="133502"/>
          </a:xfrm>
          <a:prstGeom prst="rect">
            <a:avLst/>
          </a:prstGeom>
          <a:noFill/>
          <a:ln/>
        </p:spPr>
        <p:txBody>
          <a:bodyPr wrap="square" lIns="0" tIns="0" rIns="0" bIns="0" rtlCol="0" anchor="ctr"/>
          <a:lstStyle/>
          <a:p>
            <a:pPr algn="ctr" indent="0" marL="0">
              <a:buNone/>
            </a:pPr>
            <a:r>
              <a:rPr lang="en-US" sz="800" dirty="0">
                <a:solidFill>
                  <a:srgbClr val="FFFFFF"/>
                </a:solidFill>
                <a:latin typeface="Inter" pitchFamily="34" charset="0"/>
                <a:ea typeface="Inter" pitchFamily="34" charset="-122"/>
                <a:cs typeface="Inter" pitchFamily="34" charset="-120"/>
              </a:rPr>
              <a:t>自动化工作流</a:t>
            </a:r>
            <a:endParaRPr lang="en-US" sz="800" dirty="0"/>
          </a:p>
        </p:txBody>
      </p:sp>
      <p:sp>
        <p:nvSpPr>
          <p:cNvPr id="17" name="Shape 14"/>
          <p:cNvSpPr/>
          <p:nvPr/>
        </p:nvSpPr>
        <p:spPr>
          <a:xfrm>
            <a:off x="1441094" y="2133295"/>
            <a:ext cx="4134002" cy="571500"/>
          </a:xfrm>
          <a:prstGeom prst="roundRect">
            <a:avLst>
              <a:gd name="adj" fmla="val 16000"/>
            </a:avLst>
          </a:prstGeom>
          <a:solidFill>
            <a:srgbClr val="6366F1"/>
          </a:solidFill>
          <a:ln/>
        </p:spPr>
      </p:sp>
      <p:sp>
        <p:nvSpPr>
          <p:cNvPr id="18" name="Text 15"/>
          <p:cNvSpPr txBox="1"/>
          <p:nvPr/>
        </p:nvSpPr>
        <p:spPr>
          <a:xfrm>
            <a:off x="2416759" y="2238451"/>
            <a:ext cx="2281428" cy="162763"/>
          </a:xfrm>
          <a:prstGeom prst="rect">
            <a:avLst/>
          </a:prstGeom>
          <a:noFill/>
          <a:ln/>
        </p:spPr>
        <p:txBody>
          <a:bodyPr wrap="square" lIns="0" tIns="0" rIns="0" bIns="0" rtlCol="0" anchor="ctr"/>
          <a:lstStyle/>
          <a:p>
            <a:pPr algn="ctr" indent="0" marL="0">
              <a:buNone/>
            </a:pPr>
            <a:r>
              <a:rPr lang="en-US" sz="1000" dirty="0">
                <a:solidFill>
                  <a:srgbClr val="FFFFFF"/>
                </a:solidFill>
                <a:latin typeface="Inter" pitchFamily="34" charset="0"/>
                <a:ea typeface="Inter" pitchFamily="34" charset="-122"/>
                <a:cs typeface="Inter" pitchFamily="34" charset="-120"/>
              </a:rPr>
              <a:t>Marketplace层 (Agent/MCP/Skills)</a:t>
            </a:r>
            <a:endParaRPr lang="en-US" sz="1000" dirty="0"/>
          </a:p>
        </p:txBody>
      </p:sp>
      <p:sp>
        <p:nvSpPr>
          <p:cNvPr id="19" name="Shape 16"/>
          <p:cNvSpPr/>
          <p:nvPr/>
        </p:nvSpPr>
        <p:spPr>
          <a:xfrm>
            <a:off x="2068373" y="2476195"/>
            <a:ext cx="666598" cy="237744"/>
          </a:xfrm>
          <a:prstGeom prst="roundRect">
            <a:avLst>
              <a:gd name="adj" fmla="val 184615"/>
            </a:avLst>
          </a:prstGeom>
          <a:solidFill>
            <a:srgbClr val="FFFFFF">
              <a:alpha val="20000"/>
            </a:srgbClr>
          </a:solidFill>
          <a:ln/>
        </p:spPr>
      </p:sp>
      <p:sp>
        <p:nvSpPr>
          <p:cNvPr id="20" name="Text 17"/>
          <p:cNvSpPr txBox="1"/>
          <p:nvPr/>
        </p:nvSpPr>
        <p:spPr>
          <a:xfrm>
            <a:off x="2145182" y="2523744"/>
            <a:ext cx="593446" cy="133502"/>
          </a:xfrm>
          <a:prstGeom prst="rect">
            <a:avLst/>
          </a:prstGeom>
          <a:noFill/>
          <a:ln/>
        </p:spPr>
        <p:txBody>
          <a:bodyPr wrap="square" lIns="0" tIns="0" rIns="0" bIns="0" rtlCol="0" anchor="ctr"/>
          <a:lstStyle/>
          <a:p>
            <a:pPr algn="ctr" indent="0" marL="0">
              <a:buNone/>
            </a:pPr>
            <a:r>
              <a:rPr lang="en-US" sz="800" dirty="0">
                <a:solidFill>
                  <a:srgbClr val="FFFFFF"/>
                </a:solidFill>
                <a:latin typeface="Inter" pitchFamily="34" charset="0"/>
                <a:ea typeface="Inter" pitchFamily="34" charset="-122"/>
                <a:cs typeface="Inter" pitchFamily="34" charset="-120"/>
              </a:rPr>
              <a:t>Agent商店</a:t>
            </a:r>
            <a:endParaRPr lang="en-US" sz="800" dirty="0"/>
          </a:p>
        </p:txBody>
      </p:sp>
      <p:sp>
        <p:nvSpPr>
          <p:cNvPr id="21" name="Shape 18"/>
          <p:cNvSpPr/>
          <p:nvPr/>
        </p:nvSpPr>
        <p:spPr>
          <a:xfrm>
            <a:off x="2767889" y="2476195"/>
            <a:ext cx="828446" cy="237744"/>
          </a:xfrm>
          <a:prstGeom prst="roundRect">
            <a:avLst>
              <a:gd name="adj" fmla="val 184615"/>
            </a:avLst>
          </a:prstGeom>
          <a:solidFill>
            <a:srgbClr val="FFFFFF">
              <a:alpha val="20000"/>
            </a:srgbClr>
          </a:solidFill>
          <a:ln/>
        </p:spPr>
      </p:sp>
      <p:sp>
        <p:nvSpPr>
          <p:cNvPr id="22" name="Text 19"/>
          <p:cNvSpPr txBox="1"/>
          <p:nvPr/>
        </p:nvSpPr>
        <p:spPr>
          <a:xfrm>
            <a:off x="2843784" y="2523744"/>
            <a:ext cx="755294" cy="133502"/>
          </a:xfrm>
          <a:prstGeom prst="rect">
            <a:avLst/>
          </a:prstGeom>
          <a:noFill/>
          <a:ln/>
        </p:spPr>
        <p:txBody>
          <a:bodyPr wrap="square" lIns="0" tIns="0" rIns="0" bIns="0" rtlCol="0" anchor="ctr"/>
          <a:lstStyle/>
          <a:p>
            <a:pPr algn="ctr" indent="0" marL="0">
              <a:buNone/>
            </a:pPr>
            <a:r>
              <a:rPr lang="en-US" sz="800" dirty="0">
                <a:solidFill>
                  <a:srgbClr val="FFFFFF"/>
                </a:solidFill>
                <a:latin typeface="Inter" pitchFamily="34" charset="0"/>
                <a:ea typeface="Inter" pitchFamily="34" charset="-122"/>
                <a:cs typeface="Inter" pitchFamily="34" charset="-120"/>
              </a:rPr>
              <a:t>工具/技能市场</a:t>
            </a:r>
            <a:endParaRPr lang="en-US" sz="800" dirty="0"/>
          </a:p>
        </p:txBody>
      </p:sp>
      <p:sp>
        <p:nvSpPr>
          <p:cNvPr id="23" name="Shape 20"/>
          <p:cNvSpPr/>
          <p:nvPr/>
        </p:nvSpPr>
        <p:spPr>
          <a:xfrm>
            <a:off x="3625596" y="2476195"/>
            <a:ext cx="609905" cy="237744"/>
          </a:xfrm>
          <a:prstGeom prst="roundRect">
            <a:avLst>
              <a:gd name="adj" fmla="val 184615"/>
            </a:avLst>
          </a:prstGeom>
          <a:solidFill>
            <a:srgbClr val="FFFFFF">
              <a:alpha val="20000"/>
            </a:srgbClr>
          </a:solidFill>
          <a:ln/>
        </p:spPr>
      </p:sp>
      <p:sp>
        <p:nvSpPr>
          <p:cNvPr id="24" name="Text 21"/>
          <p:cNvSpPr txBox="1"/>
          <p:nvPr/>
        </p:nvSpPr>
        <p:spPr>
          <a:xfrm>
            <a:off x="3701491" y="2523744"/>
            <a:ext cx="535838" cy="133502"/>
          </a:xfrm>
          <a:prstGeom prst="rect">
            <a:avLst/>
          </a:prstGeom>
          <a:noFill/>
          <a:ln/>
        </p:spPr>
        <p:txBody>
          <a:bodyPr wrap="square" lIns="0" tIns="0" rIns="0" bIns="0" rtlCol="0" anchor="ctr"/>
          <a:lstStyle/>
          <a:p>
            <a:pPr algn="ctr" indent="0" marL="0">
              <a:buNone/>
            </a:pPr>
            <a:r>
              <a:rPr lang="en-US" sz="800" dirty="0">
                <a:solidFill>
                  <a:srgbClr val="FFFFFF"/>
                </a:solidFill>
                <a:latin typeface="Inter" pitchFamily="34" charset="0"/>
                <a:ea typeface="Inter" pitchFamily="34" charset="-122"/>
                <a:cs typeface="Inter" pitchFamily="34" charset="-120"/>
              </a:rPr>
              <a:t>MCP网关</a:t>
            </a:r>
            <a:endParaRPr lang="en-US" sz="800" dirty="0"/>
          </a:p>
        </p:txBody>
      </p:sp>
      <p:sp>
        <p:nvSpPr>
          <p:cNvPr id="25" name="Shape 22"/>
          <p:cNvSpPr/>
          <p:nvPr/>
        </p:nvSpPr>
        <p:spPr>
          <a:xfrm>
            <a:off x="4265676" y="2476195"/>
            <a:ext cx="676656" cy="237744"/>
          </a:xfrm>
          <a:prstGeom prst="roundRect">
            <a:avLst>
              <a:gd name="adj" fmla="val 184615"/>
            </a:avLst>
          </a:prstGeom>
          <a:solidFill>
            <a:srgbClr val="FFFFFF">
              <a:alpha val="20000"/>
            </a:srgbClr>
          </a:solidFill>
          <a:ln/>
        </p:spPr>
      </p:sp>
      <p:sp>
        <p:nvSpPr>
          <p:cNvPr id="26" name="Text 23"/>
          <p:cNvSpPr txBox="1"/>
          <p:nvPr/>
        </p:nvSpPr>
        <p:spPr>
          <a:xfrm>
            <a:off x="4341571" y="2523744"/>
            <a:ext cx="602590" cy="133502"/>
          </a:xfrm>
          <a:prstGeom prst="rect">
            <a:avLst/>
          </a:prstGeom>
          <a:noFill/>
          <a:ln/>
        </p:spPr>
        <p:txBody>
          <a:bodyPr wrap="square" lIns="0" tIns="0" rIns="0" bIns="0" rtlCol="0" anchor="ctr"/>
          <a:lstStyle/>
          <a:p>
            <a:pPr algn="ctr" indent="0" marL="0">
              <a:buNone/>
            </a:pPr>
            <a:r>
              <a:rPr lang="en-US" sz="800" dirty="0">
                <a:solidFill>
                  <a:srgbClr val="FFFFFF"/>
                </a:solidFill>
                <a:latin typeface="Inter" pitchFamily="34" charset="0"/>
                <a:ea typeface="Inter" pitchFamily="34" charset="-122"/>
                <a:cs typeface="Inter" pitchFamily="34" charset="-120"/>
              </a:rPr>
              <a:t>模型聚合器</a:t>
            </a:r>
            <a:endParaRPr lang="en-US" sz="800" dirty="0"/>
          </a:p>
        </p:txBody>
      </p:sp>
      <p:sp>
        <p:nvSpPr>
          <p:cNvPr id="27" name="Shape 24"/>
          <p:cNvSpPr/>
          <p:nvPr/>
        </p:nvSpPr>
        <p:spPr>
          <a:xfrm>
            <a:off x="1441094" y="2800807"/>
            <a:ext cx="4134002" cy="571500"/>
          </a:xfrm>
          <a:prstGeom prst="roundRect">
            <a:avLst>
              <a:gd name="adj" fmla="val 16000"/>
            </a:avLst>
          </a:prstGeom>
          <a:solidFill>
            <a:srgbClr val="EC4899"/>
          </a:solidFill>
          <a:ln/>
        </p:spPr>
      </p:sp>
      <p:sp>
        <p:nvSpPr>
          <p:cNvPr id="28" name="Text 25"/>
          <p:cNvSpPr txBox="1"/>
          <p:nvPr/>
        </p:nvSpPr>
        <p:spPr>
          <a:xfrm>
            <a:off x="2331720" y="2905049"/>
            <a:ext cx="2453335" cy="162763"/>
          </a:xfrm>
          <a:prstGeom prst="rect">
            <a:avLst/>
          </a:prstGeom>
          <a:noFill/>
          <a:ln/>
        </p:spPr>
        <p:txBody>
          <a:bodyPr wrap="square" lIns="0" tIns="0" rIns="0" bIns="0" rtlCol="0" anchor="ctr"/>
          <a:lstStyle/>
          <a:p>
            <a:pPr algn="ctr" indent="0" marL="0">
              <a:buNone/>
            </a:pPr>
            <a:r>
              <a:rPr lang="en-US" sz="1000" dirty="0">
                <a:solidFill>
                  <a:srgbClr val="FFFFFF"/>
                </a:solidFill>
                <a:latin typeface="Inter" pitchFamily="34" charset="0"/>
                <a:ea typeface="Inter" pitchFamily="34" charset="-122"/>
                <a:cs typeface="Inter" pitchFamily="34" charset="-120"/>
              </a:rPr>
              <a:t>开发工具/SDK层 (Development Tools)</a:t>
            </a:r>
            <a:endParaRPr lang="en-US" sz="1000" dirty="0"/>
          </a:p>
        </p:txBody>
      </p:sp>
      <p:sp>
        <p:nvSpPr>
          <p:cNvPr id="29" name="Shape 26"/>
          <p:cNvSpPr/>
          <p:nvPr/>
        </p:nvSpPr>
        <p:spPr>
          <a:xfrm>
            <a:off x="2303374" y="3143707"/>
            <a:ext cx="580644" cy="237744"/>
          </a:xfrm>
          <a:prstGeom prst="roundRect">
            <a:avLst>
              <a:gd name="adj" fmla="val 184615"/>
            </a:avLst>
          </a:prstGeom>
          <a:solidFill>
            <a:srgbClr val="FFFFFF">
              <a:alpha val="20000"/>
            </a:srgbClr>
          </a:solidFill>
          <a:ln/>
        </p:spPr>
      </p:sp>
      <p:sp>
        <p:nvSpPr>
          <p:cNvPr id="30" name="Text 27"/>
          <p:cNvSpPr txBox="1"/>
          <p:nvPr/>
        </p:nvSpPr>
        <p:spPr>
          <a:xfrm>
            <a:off x="2379269" y="3191256"/>
            <a:ext cx="507492" cy="133502"/>
          </a:xfrm>
          <a:prstGeom prst="rect">
            <a:avLst/>
          </a:prstGeom>
          <a:noFill/>
          <a:ln/>
        </p:spPr>
        <p:txBody>
          <a:bodyPr wrap="square" lIns="0" tIns="0" rIns="0" bIns="0" rtlCol="0" anchor="ctr"/>
          <a:lstStyle/>
          <a:p>
            <a:pPr algn="ctr" indent="0" marL="0">
              <a:buNone/>
            </a:pPr>
            <a:r>
              <a:rPr lang="en-US" sz="800" dirty="0">
                <a:solidFill>
                  <a:srgbClr val="FFFFFF"/>
                </a:solidFill>
                <a:latin typeface="Inter" pitchFamily="34" charset="0"/>
                <a:ea typeface="Inter" pitchFamily="34" charset="-122"/>
                <a:cs typeface="Inter" pitchFamily="34" charset="-120"/>
              </a:rPr>
              <a:t>ADE环境</a:t>
            </a:r>
            <a:endParaRPr lang="en-US" sz="800" dirty="0"/>
          </a:p>
        </p:txBody>
      </p:sp>
      <p:sp>
        <p:nvSpPr>
          <p:cNvPr id="31" name="Shape 28"/>
          <p:cNvSpPr/>
          <p:nvPr/>
        </p:nvSpPr>
        <p:spPr>
          <a:xfrm>
            <a:off x="2916022" y="3143707"/>
            <a:ext cx="571500" cy="237744"/>
          </a:xfrm>
          <a:prstGeom prst="roundRect">
            <a:avLst>
              <a:gd name="adj" fmla="val 184615"/>
            </a:avLst>
          </a:prstGeom>
          <a:solidFill>
            <a:srgbClr val="FFFFFF">
              <a:alpha val="20000"/>
            </a:srgbClr>
          </a:solidFill>
          <a:ln/>
        </p:spPr>
      </p:sp>
      <p:sp>
        <p:nvSpPr>
          <p:cNvPr id="32" name="Text 29"/>
          <p:cNvSpPr txBox="1"/>
          <p:nvPr/>
        </p:nvSpPr>
        <p:spPr>
          <a:xfrm>
            <a:off x="2992831" y="3191256"/>
            <a:ext cx="498348" cy="133502"/>
          </a:xfrm>
          <a:prstGeom prst="rect">
            <a:avLst/>
          </a:prstGeom>
          <a:noFill/>
          <a:ln/>
        </p:spPr>
        <p:txBody>
          <a:bodyPr wrap="square" lIns="0" tIns="0" rIns="0" bIns="0" rtlCol="0" anchor="ctr"/>
          <a:lstStyle/>
          <a:p>
            <a:pPr algn="ctr" indent="0" marL="0">
              <a:buNone/>
            </a:pPr>
            <a:r>
              <a:rPr lang="en-US" sz="800" dirty="0">
                <a:solidFill>
                  <a:srgbClr val="FFFFFF"/>
                </a:solidFill>
                <a:latin typeface="Inter" pitchFamily="34" charset="0"/>
                <a:ea typeface="Inter" pitchFamily="34" charset="-122"/>
                <a:cs typeface="Inter" pitchFamily="34" charset="-120"/>
              </a:rPr>
              <a:t>开发框架</a:t>
            </a:r>
            <a:endParaRPr lang="en-US" sz="800" dirty="0"/>
          </a:p>
        </p:txBody>
      </p:sp>
      <p:sp>
        <p:nvSpPr>
          <p:cNvPr id="33" name="Shape 30"/>
          <p:cNvSpPr/>
          <p:nvPr/>
        </p:nvSpPr>
        <p:spPr>
          <a:xfrm>
            <a:off x="3525926" y="3143707"/>
            <a:ext cx="571500" cy="237744"/>
          </a:xfrm>
          <a:prstGeom prst="roundRect">
            <a:avLst>
              <a:gd name="adj" fmla="val 184615"/>
            </a:avLst>
          </a:prstGeom>
          <a:solidFill>
            <a:srgbClr val="FFFFFF">
              <a:alpha val="20000"/>
            </a:srgbClr>
          </a:solidFill>
          <a:ln/>
        </p:spPr>
      </p:sp>
      <p:sp>
        <p:nvSpPr>
          <p:cNvPr id="34" name="Text 31"/>
          <p:cNvSpPr txBox="1"/>
          <p:nvPr/>
        </p:nvSpPr>
        <p:spPr>
          <a:xfrm>
            <a:off x="3601822" y="3191256"/>
            <a:ext cx="498348" cy="133502"/>
          </a:xfrm>
          <a:prstGeom prst="rect">
            <a:avLst/>
          </a:prstGeom>
          <a:noFill/>
          <a:ln/>
        </p:spPr>
        <p:txBody>
          <a:bodyPr wrap="square" lIns="0" tIns="0" rIns="0" bIns="0" rtlCol="0" anchor="ctr"/>
          <a:lstStyle/>
          <a:p>
            <a:pPr algn="ctr" indent="0" marL="0">
              <a:buNone/>
            </a:pPr>
            <a:r>
              <a:rPr lang="en-US" sz="800" dirty="0">
                <a:solidFill>
                  <a:srgbClr val="FFFFFF"/>
                </a:solidFill>
                <a:latin typeface="Inter" pitchFamily="34" charset="0"/>
                <a:ea typeface="Inter" pitchFamily="34" charset="-122"/>
                <a:cs typeface="Inter" pitchFamily="34" charset="-120"/>
              </a:rPr>
              <a:t>测试工具</a:t>
            </a:r>
            <a:endParaRPr lang="en-US" sz="800" dirty="0"/>
          </a:p>
        </p:txBody>
      </p:sp>
      <p:sp>
        <p:nvSpPr>
          <p:cNvPr id="35" name="Shape 32"/>
          <p:cNvSpPr/>
          <p:nvPr/>
        </p:nvSpPr>
        <p:spPr>
          <a:xfrm>
            <a:off x="4135831" y="3143707"/>
            <a:ext cx="571500" cy="237744"/>
          </a:xfrm>
          <a:prstGeom prst="roundRect">
            <a:avLst>
              <a:gd name="adj" fmla="val 184615"/>
            </a:avLst>
          </a:prstGeom>
          <a:solidFill>
            <a:srgbClr val="FFFFFF">
              <a:alpha val="20000"/>
            </a:srgbClr>
          </a:solidFill>
          <a:ln/>
        </p:spPr>
      </p:sp>
      <p:sp>
        <p:nvSpPr>
          <p:cNvPr id="36" name="Text 33"/>
          <p:cNvSpPr txBox="1"/>
          <p:nvPr/>
        </p:nvSpPr>
        <p:spPr>
          <a:xfrm>
            <a:off x="4211726" y="3191256"/>
            <a:ext cx="498348" cy="133502"/>
          </a:xfrm>
          <a:prstGeom prst="rect">
            <a:avLst/>
          </a:prstGeom>
          <a:noFill/>
          <a:ln/>
        </p:spPr>
        <p:txBody>
          <a:bodyPr wrap="square" lIns="0" tIns="0" rIns="0" bIns="0" rtlCol="0" anchor="ctr"/>
          <a:lstStyle/>
          <a:p>
            <a:pPr algn="ctr" indent="0" marL="0">
              <a:buNone/>
            </a:pPr>
            <a:r>
              <a:rPr lang="en-US" sz="800" dirty="0">
                <a:solidFill>
                  <a:srgbClr val="FFFFFF"/>
                </a:solidFill>
                <a:latin typeface="Inter" pitchFamily="34" charset="0"/>
                <a:ea typeface="Inter" pitchFamily="34" charset="-122"/>
                <a:cs typeface="Inter" pitchFamily="34" charset="-120"/>
              </a:rPr>
              <a:t>监控分析</a:t>
            </a:r>
            <a:endParaRPr lang="en-US" sz="800" dirty="0"/>
          </a:p>
        </p:txBody>
      </p:sp>
      <p:sp>
        <p:nvSpPr>
          <p:cNvPr id="37" name="Shape 34"/>
          <p:cNvSpPr/>
          <p:nvPr/>
        </p:nvSpPr>
        <p:spPr>
          <a:xfrm>
            <a:off x="1456639" y="3619195"/>
            <a:ext cx="2009851" cy="666598"/>
          </a:xfrm>
          <a:prstGeom prst="roundRect">
            <a:avLst>
              <a:gd name="adj" fmla="val 11758"/>
            </a:avLst>
          </a:prstGeom>
          <a:solidFill>
            <a:srgbClr val="8B5CF6"/>
          </a:solidFill>
          <a:ln/>
        </p:spPr>
      </p:sp>
      <p:sp>
        <p:nvSpPr>
          <p:cNvPr id="38" name="Text 35"/>
          <p:cNvSpPr txBox="1"/>
          <p:nvPr/>
        </p:nvSpPr>
        <p:spPr>
          <a:xfrm>
            <a:off x="2155241" y="3724351"/>
            <a:ext cx="710489" cy="162763"/>
          </a:xfrm>
          <a:prstGeom prst="rect">
            <a:avLst/>
          </a:prstGeom>
          <a:noFill/>
          <a:ln/>
        </p:spPr>
        <p:txBody>
          <a:bodyPr wrap="square" lIns="0" tIns="0" rIns="0" bIns="0" rtlCol="0" anchor="ctr"/>
          <a:lstStyle/>
          <a:p>
            <a:pPr algn="ctr" indent="0" marL="0">
              <a:buNone/>
            </a:pPr>
            <a:r>
              <a:rPr lang="en-US" sz="1000" dirty="0">
                <a:solidFill>
                  <a:srgbClr val="FFFFFF"/>
                </a:solidFill>
                <a:latin typeface="Inter" pitchFamily="34" charset="0"/>
                <a:ea typeface="Inter" pitchFamily="34" charset="-122"/>
                <a:cs typeface="Inter" pitchFamily="34" charset="-120"/>
              </a:rPr>
              <a:t>Agent OS</a:t>
            </a:r>
            <a:endParaRPr lang="en-US" sz="1000" dirty="0"/>
          </a:p>
        </p:txBody>
      </p:sp>
      <p:sp>
        <p:nvSpPr>
          <p:cNvPr id="39" name="Shape 36"/>
          <p:cNvSpPr/>
          <p:nvPr/>
        </p:nvSpPr>
        <p:spPr>
          <a:xfrm>
            <a:off x="1866290" y="3962095"/>
            <a:ext cx="571500" cy="237744"/>
          </a:xfrm>
          <a:prstGeom prst="roundRect">
            <a:avLst>
              <a:gd name="adj" fmla="val 184615"/>
            </a:avLst>
          </a:prstGeom>
          <a:solidFill>
            <a:srgbClr val="FFFFFF">
              <a:alpha val="20000"/>
            </a:srgbClr>
          </a:solidFill>
          <a:ln/>
        </p:spPr>
      </p:sp>
      <p:sp>
        <p:nvSpPr>
          <p:cNvPr id="40" name="Text 37"/>
          <p:cNvSpPr txBox="1"/>
          <p:nvPr/>
        </p:nvSpPr>
        <p:spPr>
          <a:xfrm>
            <a:off x="1943100" y="4009644"/>
            <a:ext cx="498348" cy="133502"/>
          </a:xfrm>
          <a:prstGeom prst="rect">
            <a:avLst/>
          </a:prstGeom>
          <a:noFill/>
          <a:ln/>
        </p:spPr>
        <p:txBody>
          <a:bodyPr wrap="square" lIns="0" tIns="0" rIns="0" bIns="0" rtlCol="0" anchor="ctr"/>
          <a:lstStyle/>
          <a:p>
            <a:pPr algn="ctr" indent="0" marL="0">
              <a:buNone/>
            </a:pPr>
            <a:r>
              <a:rPr lang="en-US" sz="800" dirty="0">
                <a:solidFill>
                  <a:srgbClr val="FFFFFF"/>
                </a:solidFill>
                <a:latin typeface="Inter" pitchFamily="34" charset="0"/>
                <a:ea typeface="Inter" pitchFamily="34" charset="-122"/>
                <a:cs typeface="Inter" pitchFamily="34" charset="-120"/>
              </a:rPr>
              <a:t>目标规划</a:t>
            </a:r>
            <a:endParaRPr lang="en-US" sz="800" dirty="0"/>
          </a:p>
        </p:txBody>
      </p:sp>
      <p:sp>
        <p:nvSpPr>
          <p:cNvPr id="41" name="Shape 38"/>
          <p:cNvSpPr/>
          <p:nvPr/>
        </p:nvSpPr>
        <p:spPr>
          <a:xfrm>
            <a:off x="2476195" y="3962095"/>
            <a:ext cx="571500" cy="237744"/>
          </a:xfrm>
          <a:prstGeom prst="roundRect">
            <a:avLst>
              <a:gd name="adj" fmla="val 184615"/>
            </a:avLst>
          </a:prstGeom>
          <a:solidFill>
            <a:srgbClr val="FFFFFF">
              <a:alpha val="20000"/>
            </a:srgbClr>
          </a:solidFill>
          <a:ln/>
        </p:spPr>
      </p:sp>
      <p:sp>
        <p:nvSpPr>
          <p:cNvPr id="42" name="Text 39"/>
          <p:cNvSpPr txBox="1"/>
          <p:nvPr/>
        </p:nvSpPr>
        <p:spPr>
          <a:xfrm>
            <a:off x="2552090" y="4009644"/>
            <a:ext cx="498348" cy="133502"/>
          </a:xfrm>
          <a:prstGeom prst="rect">
            <a:avLst/>
          </a:prstGeom>
          <a:noFill/>
          <a:ln/>
        </p:spPr>
        <p:txBody>
          <a:bodyPr wrap="square" lIns="0" tIns="0" rIns="0" bIns="0" rtlCol="0" anchor="ctr"/>
          <a:lstStyle/>
          <a:p>
            <a:pPr algn="ctr" indent="0" marL="0">
              <a:buNone/>
            </a:pPr>
            <a:r>
              <a:rPr lang="en-US" sz="800" dirty="0">
                <a:solidFill>
                  <a:srgbClr val="FFFFFF"/>
                </a:solidFill>
                <a:latin typeface="Inter" pitchFamily="34" charset="0"/>
                <a:ea typeface="Inter" pitchFamily="34" charset="-122"/>
                <a:cs typeface="Inter" pitchFamily="34" charset="-120"/>
              </a:rPr>
              <a:t>调度编排</a:t>
            </a:r>
            <a:endParaRPr lang="en-US" sz="800" dirty="0"/>
          </a:p>
        </p:txBody>
      </p:sp>
      <p:sp>
        <p:nvSpPr>
          <p:cNvPr id="43" name="Shape 40"/>
          <p:cNvSpPr/>
          <p:nvPr/>
        </p:nvSpPr>
        <p:spPr>
          <a:xfrm>
            <a:off x="1866290" y="4233672"/>
            <a:ext cx="571500" cy="237744"/>
          </a:xfrm>
          <a:prstGeom prst="roundRect">
            <a:avLst>
              <a:gd name="adj" fmla="val 184615"/>
            </a:avLst>
          </a:prstGeom>
          <a:solidFill>
            <a:srgbClr val="FFFFFF">
              <a:alpha val="20000"/>
            </a:srgbClr>
          </a:solidFill>
          <a:ln/>
        </p:spPr>
      </p:sp>
      <p:sp>
        <p:nvSpPr>
          <p:cNvPr id="44" name="Text 41"/>
          <p:cNvSpPr txBox="1"/>
          <p:nvPr/>
        </p:nvSpPr>
        <p:spPr>
          <a:xfrm>
            <a:off x="1943100" y="4281221"/>
            <a:ext cx="498348" cy="133502"/>
          </a:xfrm>
          <a:prstGeom prst="rect">
            <a:avLst/>
          </a:prstGeom>
          <a:noFill/>
          <a:ln/>
        </p:spPr>
        <p:txBody>
          <a:bodyPr wrap="square" lIns="0" tIns="0" rIns="0" bIns="0" rtlCol="0" anchor="ctr"/>
          <a:lstStyle/>
          <a:p>
            <a:pPr algn="ctr" indent="0" marL="0">
              <a:buNone/>
            </a:pPr>
            <a:r>
              <a:rPr lang="en-US" sz="800" dirty="0">
                <a:solidFill>
                  <a:srgbClr val="FFFFFF"/>
                </a:solidFill>
                <a:latin typeface="Inter" pitchFamily="34" charset="0"/>
                <a:ea typeface="Inter" pitchFamily="34" charset="-122"/>
                <a:cs typeface="Inter" pitchFamily="34" charset="-120"/>
              </a:rPr>
              <a:t>任务分解</a:t>
            </a:r>
            <a:endParaRPr lang="en-US" sz="800" dirty="0"/>
          </a:p>
        </p:txBody>
      </p:sp>
      <p:sp>
        <p:nvSpPr>
          <p:cNvPr id="45" name="Shape 42"/>
          <p:cNvSpPr/>
          <p:nvPr/>
        </p:nvSpPr>
        <p:spPr>
          <a:xfrm>
            <a:off x="2476195" y="4233672"/>
            <a:ext cx="571500" cy="237744"/>
          </a:xfrm>
          <a:prstGeom prst="roundRect">
            <a:avLst>
              <a:gd name="adj" fmla="val 184615"/>
            </a:avLst>
          </a:prstGeom>
          <a:solidFill>
            <a:srgbClr val="FFFFFF">
              <a:alpha val="20000"/>
            </a:srgbClr>
          </a:solidFill>
          <a:ln/>
        </p:spPr>
      </p:sp>
      <p:sp>
        <p:nvSpPr>
          <p:cNvPr id="46" name="Text 43"/>
          <p:cNvSpPr txBox="1"/>
          <p:nvPr/>
        </p:nvSpPr>
        <p:spPr>
          <a:xfrm>
            <a:off x="2552090" y="4281221"/>
            <a:ext cx="498348" cy="133502"/>
          </a:xfrm>
          <a:prstGeom prst="rect">
            <a:avLst/>
          </a:prstGeom>
          <a:noFill/>
          <a:ln/>
        </p:spPr>
        <p:txBody>
          <a:bodyPr wrap="square" lIns="0" tIns="0" rIns="0" bIns="0" rtlCol="0" anchor="ctr"/>
          <a:lstStyle/>
          <a:p>
            <a:pPr algn="ctr" indent="0" marL="0">
              <a:buNone/>
            </a:pPr>
            <a:r>
              <a:rPr lang="en-US" sz="800" dirty="0">
                <a:solidFill>
                  <a:srgbClr val="FFFFFF"/>
                </a:solidFill>
                <a:latin typeface="Inter" pitchFamily="34" charset="0"/>
                <a:ea typeface="Inter" pitchFamily="34" charset="-122"/>
                <a:cs typeface="Inter" pitchFamily="34" charset="-120"/>
              </a:rPr>
              <a:t>决策引擎</a:t>
            </a:r>
            <a:endParaRPr lang="en-US" sz="800" dirty="0"/>
          </a:p>
        </p:txBody>
      </p:sp>
      <p:sp>
        <p:nvSpPr>
          <p:cNvPr id="47" name="Shape 44"/>
          <p:cNvSpPr/>
          <p:nvPr/>
        </p:nvSpPr>
        <p:spPr>
          <a:xfrm>
            <a:off x="3552444" y="3619195"/>
            <a:ext cx="2009851" cy="666598"/>
          </a:xfrm>
          <a:prstGeom prst="roundRect">
            <a:avLst>
              <a:gd name="adj" fmla="val 11758"/>
            </a:avLst>
          </a:prstGeom>
          <a:solidFill>
            <a:srgbClr val="6D28D9"/>
          </a:solidFill>
          <a:ln/>
        </p:spPr>
      </p:sp>
      <p:sp>
        <p:nvSpPr>
          <p:cNvPr id="48" name="Text 45"/>
          <p:cNvSpPr txBox="1"/>
          <p:nvPr/>
        </p:nvSpPr>
        <p:spPr>
          <a:xfrm>
            <a:off x="4406494" y="3724351"/>
            <a:ext cx="395935" cy="162763"/>
          </a:xfrm>
          <a:prstGeom prst="rect">
            <a:avLst/>
          </a:prstGeom>
          <a:noFill/>
          <a:ln/>
        </p:spPr>
        <p:txBody>
          <a:bodyPr wrap="square" lIns="0" tIns="0" rIns="0" bIns="0" rtlCol="0" anchor="ctr"/>
          <a:lstStyle/>
          <a:p>
            <a:pPr algn="ctr" indent="0" marL="0">
              <a:buNone/>
            </a:pPr>
            <a:r>
              <a:rPr lang="en-US" sz="1000" dirty="0">
                <a:solidFill>
                  <a:srgbClr val="FFFFFF"/>
                </a:solidFill>
                <a:latin typeface="Inter" pitchFamily="34" charset="0"/>
                <a:ea typeface="Inter" pitchFamily="34" charset="-122"/>
                <a:cs typeface="Inter" pitchFamily="34" charset="-120"/>
              </a:rPr>
              <a:t>Infra</a:t>
            </a:r>
            <a:endParaRPr lang="en-US" sz="1000" dirty="0"/>
          </a:p>
        </p:txBody>
      </p:sp>
      <p:sp>
        <p:nvSpPr>
          <p:cNvPr id="49" name="Shape 46"/>
          <p:cNvSpPr/>
          <p:nvPr/>
        </p:nvSpPr>
        <p:spPr>
          <a:xfrm>
            <a:off x="3859682" y="3962095"/>
            <a:ext cx="780898" cy="237744"/>
          </a:xfrm>
          <a:prstGeom prst="roundRect">
            <a:avLst>
              <a:gd name="adj" fmla="val 184615"/>
            </a:avLst>
          </a:prstGeom>
          <a:solidFill>
            <a:srgbClr val="FFFFFF">
              <a:alpha val="20000"/>
            </a:srgbClr>
          </a:solidFill>
          <a:ln/>
        </p:spPr>
      </p:sp>
      <p:sp>
        <p:nvSpPr>
          <p:cNvPr id="50" name="Text 47"/>
          <p:cNvSpPr txBox="1"/>
          <p:nvPr/>
        </p:nvSpPr>
        <p:spPr>
          <a:xfrm>
            <a:off x="3935578" y="4009644"/>
            <a:ext cx="707746" cy="133502"/>
          </a:xfrm>
          <a:prstGeom prst="rect">
            <a:avLst/>
          </a:prstGeom>
          <a:noFill/>
          <a:ln/>
        </p:spPr>
        <p:txBody>
          <a:bodyPr wrap="square" lIns="0" tIns="0" rIns="0" bIns="0" rtlCol="0" anchor="ctr"/>
          <a:lstStyle/>
          <a:p>
            <a:pPr algn="ctr" indent="0" marL="0">
              <a:buNone/>
            </a:pPr>
            <a:r>
              <a:rPr lang="en-US" sz="800" dirty="0">
                <a:solidFill>
                  <a:srgbClr val="FFFFFF"/>
                </a:solidFill>
                <a:latin typeface="Inter" pitchFamily="34" charset="0"/>
                <a:ea typeface="Inter" pitchFamily="34" charset="-122"/>
                <a:cs typeface="Inter" pitchFamily="34" charset="-120"/>
              </a:rPr>
              <a:t>Memory系统</a:t>
            </a:r>
            <a:endParaRPr lang="en-US" sz="800" dirty="0"/>
          </a:p>
        </p:txBody>
      </p:sp>
      <p:sp>
        <p:nvSpPr>
          <p:cNvPr id="51" name="Shape 48"/>
          <p:cNvSpPr/>
          <p:nvPr/>
        </p:nvSpPr>
        <p:spPr>
          <a:xfrm>
            <a:off x="4675327" y="3962095"/>
            <a:ext cx="571500" cy="237744"/>
          </a:xfrm>
          <a:prstGeom prst="roundRect">
            <a:avLst>
              <a:gd name="adj" fmla="val 184615"/>
            </a:avLst>
          </a:prstGeom>
          <a:solidFill>
            <a:srgbClr val="FFFFFF">
              <a:alpha val="20000"/>
            </a:srgbClr>
          </a:solidFill>
          <a:ln/>
        </p:spPr>
      </p:sp>
      <p:sp>
        <p:nvSpPr>
          <p:cNvPr id="52" name="Text 49"/>
          <p:cNvSpPr txBox="1"/>
          <p:nvPr/>
        </p:nvSpPr>
        <p:spPr>
          <a:xfrm>
            <a:off x="4752137" y="4009644"/>
            <a:ext cx="498348" cy="133502"/>
          </a:xfrm>
          <a:prstGeom prst="rect">
            <a:avLst/>
          </a:prstGeom>
          <a:noFill/>
          <a:ln/>
        </p:spPr>
        <p:txBody>
          <a:bodyPr wrap="square" lIns="0" tIns="0" rIns="0" bIns="0" rtlCol="0" anchor="ctr"/>
          <a:lstStyle/>
          <a:p>
            <a:pPr algn="ctr" indent="0" marL="0">
              <a:buNone/>
            </a:pPr>
            <a:r>
              <a:rPr lang="en-US" sz="800" dirty="0">
                <a:solidFill>
                  <a:srgbClr val="FFFFFF"/>
                </a:solidFill>
                <a:latin typeface="Inter" pitchFamily="34" charset="0"/>
                <a:ea typeface="Inter" pitchFamily="34" charset="-122"/>
                <a:cs typeface="Inter" pitchFamily="34" charset="-120"/>
              </a:rPr>
              <a:t>权限管理</a:t>
            </a:r>
            <a:endParaRPr lang="en-US" sz="800" dirty="0"/>
          </a:p>
        </p:txBody>
      </p:sp>
      <p:sp>
        <p:nvSpPr>
          <p:cNvPr id="53" name="Shape 50"/>
          <p:cNvSpPr/>
          <p:nvPr/>
        </p:nvSpPr>
        <p:spPr>
          <a:xfrm>
            <a:off x="4176065" y="4233672"/>
            <a:ext cx="761695" cy="237744"/>
          </a:xfrm>
          <a:prstGeom prst="roundRect">
            <a:avLst>
              <a:gd name="adj" fmla="val 184615"/>
            </a:avLst>
          </a:prstGeom>
          <a:solidFill>
            <a:srgbClr val="FFFFFF">
              <a:alpha val="20000"/>
            </a:srgbClr>
          </a:solidFill>
          <a:ln/>
        </p:spPr>
      </p:sp>
      <p:sp>
        <p:nvSpPr>
          <p:cNvPr id="54" name="Text 51"/>
          <p:cNvSpPr txBox="1"/>
          <p:nvPr/>
        </p:nvSpPr>
        <p:spPr>
          <a:xfrm>
            <a:off x="4251960" y="4281221"/>
            <a:ext cx="688543" cy="133502"/>
          </a:xfrm>
          <a:prstGeom prst="rect">
            <a:avLst/>
          </a:prstGeom>
          <a:noFill/>
          <a:ln/>
        </p:spPr>
        <p:txBody>
          <a:bodyPr wrap="square" lIns="0" tIns="0" rIns="0" bIns="0" rtlCol="0" anchor="ctr"/>
          <a:lstStyle/>
          <a:p>
            <a:pPr algn="ctr" indent="0" marL="0">
              <a:buNone/>
            </a:pPr>
            <a:r>
              <a:rPr lang="en-US" sz="800" dirty="0">
                <a:solidFill>
                  <a:srgbClr val="FFFFFF"/>
                </a:solidFill>
                <a:latin typeface="Inter" pitchFamily="34" charset="0"/>
                <a:ea typeface="Inter" pitchFamily="34" charset="-122"/>
                <a:cs typeface="Inter" pitchFamily="34" charset="-120"/>
              </a:rPr>
              <a:t>Context管理</a:t>
            </a:r>
            <a:endParaRPr lang="en-US" sz="800" dirty="0"/>
          </a:p>
        </p:txBody>
      </p:sp>
      <p:sp>
        <p:nvSpPr>
          <p:cNvPr id="55" name="Shape 52"/>
          <p:cNvSpPr/>
          <p:nvPr/>
        </p:nvSpPr>
        <p:spPr>
          <a:xfrm>
            <a:off x="1441094" y="4229100"/>
            <a:ext cx="4134002" cy="571500"/>
          </a:xfrm>
          <a:prstGeom prst="roundRect">
            <a:avLst>
              <a:gd name="adj" fmla="val 16000"/>
            </a:avLst>
          </a:prstGeom>
          <a:solidFill>
            <a:srgbClr val="F59E0B"/>
          </a:solidFill>
          <a:ln/>
        </p:spPr>
      </p:sp>
      <p:sp>
        <p:nvSpPr>
          <p:cNvPr id="56" name="Text 53"/>
          <p:cNvSpPr txBox="1"/>
          <p:nvPr/>
        </p:nvSpPr>
        <p:spPr>
          <a:xfrm>
            <a:off x="2872130" y="4334256"/>
            <a:ext cx="1367028" cy="162763"/>
          </a:xfrm>
          <a:prstGeom prst="rect">
            <a:avLst/>
          </a:prstGeom>
          <a:noFill/>
          <a:ln/>
        </p:spPr>
        <p:txBody>
          <a:bodyPr wrap="square" lIns="0" tIns="0" rIns="0" bIns="0" rtlCol="0" anchor="ctr"/>
          <a:lstStyle/>
          <a:p>
            <a:pPr algn="ctr" indent="0" marL="0">
              <a:buNone/>
            </a:pPr>
            <a:r>
              <a:rPr lang="en-US" sz="1000" dirty="0">
                <a:solidFill>
                  <a:srgbClr val="FFFFFF"/>
                </a:solidFill>
                <a:latin typeface="Inter" pitchFamily="34" charset="0"/>
                <a:ea typeface="Inter" pitchFamily="34" charset="-122"/>
                <a:cs typeface="Inter" pitchFamily="34" charset="-120"/>
              </a:rPr>
              <a:t>工具层 (Tools Layer)</a:t>
            </a:r>
            <a:endParaRPr lang="en-US" sz="1000" dirty="0"/>
          </a:p>
        </p:txBody>
      </p:sp>
      <p:sp>
        <p:nvSpPr>
          <p:cNvPr id="57" name="Shape 54"/>
          <p:cNvSpPr/>
          <p:nvPr/>
        </p:nvSpPr>
        <p:spPr>
          <a:xfrm>
            <a:off x="1980590" y="4572000"/>
            <a:ext cx="961949" cy="237744"/>
          </a:xfrm>
          <a:prstGeom prst="roundRect">
            <a:avLst>
              <a:gd name="adj" fmla="val 184615"/>
            </a:avLst>
          </a:prstGeom>
          <a:solidFill>
            <a:srgbClr val="FFFFFF">
              <a:alpha val="20000"/>
            </a:srgbClr>
          </a:solidFill>
          <a:ln/>
        </p:spPr>
      </p:sp>
      <p:sp>
        <p:nvSpPr>
          <p:cNvPr id="58" name="Text 55"/>
          <p:cNvSpPr txBox="1"/>
          <p:nvPr/>
        </p:nvSpPr>
        <p:spPr>
          <a:xfrm>
            <a:off x="2057400" y="4619549"/>
            <a:ext cx="888797" cy="133502"/>
          </a:xfrm>
          <a:prstGeom prst="rect">
            <a:avLst/>
          </a:prstGeom>
          <a:noFill/>
          <a:ln/>
        </p:spPr>
        <p:txBody>
          <a:bodyPr wrap="square" lIns="0" tIns="0" rIns="0" bIns="0" rtlCol="0" anchor="ctr"/>
          <a:lstStyle/>
          <a:p>
            <a:pPr algn="ctr" indent="0" marL="0">
              <a:buNone/>
            </a:pPr>
            <a:r>
              <a:rPr lang="en-US" sz="800" dirty="0">
                <a:solidFill>
                  <a:srgbClr val="FFFFFF"/>
                </a:solidFill>
                <a:latin typeface="Inter" pitchFamily="34" charset="0"/>
                <a:ea typeface="Inter" pitchFamily="34" charset="-122"/>
                <a:cs typeface="Inter" pitchFamily="34" charset="-120"/>
              </a:rPr>
              <a:t>Function Calling</a:t>
            </a:r>
            <a:endParaRPr lang="en-US" sz="800" dirty="0"/>
          </a:p>
        </p:txBody>
      </p:sp>
      <p:sp>
        <p:nvSpPr>
          <p:cNvPr id="59" name="Shape 56"/>
          <p:cNvSpPr/>
          <p:nvPr/>
        </p:nvSpPr>
        <p:spPr>
          <a:xfrm>
            <a:off x="2976372" y="4572000"/>
            <a:ext cx="875995" cy="237744"/>
          </a:xfrm>
          <a:prstGeom prst="roundRect">
            <a:avLst>
              <a:gd name="adj" fmla="val 184615"/>
            </a:avLst>
          </a:prstGeom>
          <a:solidFill>
            <a:srgbClr val="FFFFFF">
              <a:alpha val="20000"/>
            </a:srgbClr>
          </a:solidFill>
          <a:ln/>
        </p:spPr>
      </p:sp>
      <p:sp>
        <p:nvSpPr>
          <p:cNvPr id="60" name="Text 57"/>
          <p:cNvSpPr txBox="1"/>
          <p:nvPr/>
        </p:nvSpPr>
        <p:spPr>
          <a:xfrm>
            <a:off x="3052267" y="4619549"/>
            <a:ext cx="802843" cy="133502"/>
          </a:xfrm>
          <a:prstGeom prst="rect">
            <a:avLst/>
          </a:prstGeom>
          <a:noFill/>
          <a:ln/>
        </p:spPr>
        <p:txBody>
          <a:bodyPr wrap="square" lIns="0" tIns="0" rIns="0" bIns="0" rtlCol="0" anchor="ctr"/>
          <a:lstStyle/>
          <a:p>
            <a:pPr algn="ctr" indent="0" marL="0">
              <a:buNone/>
            </a:pPr>
            <a:r>
              <a:rPr lang="en-US" sz="800" dirty="0">
                <a:solidFill>
                  <a:srgbClr val="FFFFFF"/>
                </a:solidFill>
                <a:latin typeface="Inter" pitchFamily="34" charset="0"/>
                <a:ea typeface="Inter" pitchFamily="34" charset="-122"/>
                <a:cs typeface="Inter" pitchFamily="34" charset="-120"/>
              </a:rPr>
              <a:t>Computer Use</a:t>
            </a:r>
            <a:endParaRPr lang="en-US" sz="800" dirty="0"/>
          </a:p>
        </p:txBody>
      </p:sp>
      <p:sp>
        <p:nvSpPr>
          <p:cNvPr id="61" name="Shape 58"/>
          <p:cNvSpPr/>
          <p:nvPr/>
        </p:nvSpPr>
        <p:spPr>
          <a:xfrm>
            <a:off x="3888029" y="4572000"/>
            <a:ext cx="533095" cy="237744"/>
          </a:xfrm>
          <a:prstGeom prst="roundRect">
            <a:avLst>
              <a:gd name="adj" fmla="val 184615"/>
            </a:avLst>
          </a:prstGeom>
          <a:solidFill>
            <a:srgbClr val="FFFFFF">
              <a:alpha val="20000"/>
            </a:srgbClr>
          </a:solidFill>
          <a:ln/>
        </p:spPr>
      </p:sp>
      <p:sp>
        <p:nvSpPr>
          <p:cNvPr id="62" name="Text 59"/>
          <p:cNvSpPr txBox="1"/>
          <p:nvPr/>
        </p:nvSpPr>
        <p:spPr>
          <a:xfrm>
            <a:off x="3963924" y="4619549"/>
            <a:ext cx="459943" cy="133502"/>
          </a:xfrm>
          <a:prstGeom prst="rect">
            <a:avLst/>
          </a:prstGeom>
          <a:noFill/>
          <a:ln/>
        </p:spPr>
        <p:txBody>
          <a:bodyPr wrap="square" lIns="0" tIns="0" rIns="0" bIns="0" rtlCol="0" anchor="ctr"/>
          <a:lstStyle/>
          <a:p>
            <a:pPr algn="ctr" indent="0" marL="0">
              <a:buNone/>
            </a:pPr>
            <a:r>
              <a:rPr lang="en-US" sz="800" dirty="0">
                <a:solidFill>
                  <a:srgbClr val="FFFFFF"/>
                </a:solidFill>
                <a:latin typeface="Inter" pitchFamily="34" charset="0"/>
                <a:ea typeface="Inter" pitchFamily="34" charset="-122"/>
                <a:cs typeface="Inter" pitchFamily="34" charset="-120"/>
              </a:rPr>
              <a:t>API集成</a:t>
            </a:r>
            <a:endParaRPr lang="en-US" sz="800" dirty="0"/>
          </a:p>
        </p:txBody>
      </p:sp>
      <p:sp>
        <p:nvSpPr>
          <p:cNvPr id="63" name="Shape 60"/>
          <p:cNvSpPr/>
          <p:nvPr/>
        </p:nvSpPr>
        <p:spPr>
          <a:xfrm>
            <a:off x="4457700" y="4572000"/>
            <a:ext cx="571500" cy="237744"/>
          </a:xfrm>
          <a:prstGeom prst="roundRect">
            <a:avLst>
              <a:gd name="adj" fmla="val 184615"/>
            </a:avLst>
          </a:prstGeom>
          <a:solidFill>
            <a:srgbClr val="FFFFFF">
              <a:alpha val="20000"/>
            </a:srgbClr>
          </a:solidFill>
          <a:ln/>
        </p:spPr>
      </p:sp>
      <p:sp>
        <p:nvSpPr>
          <p:cNvPr id="64" name="Text 61"/>
          <p:cNvSpPr txBox="1"/>
          <p:nvPr/>
        </p:nvSpPr>
        <p:spPr>
          <a:xfrm>
            <a:off x="4533595" y="4619549"/>
            <a:ext cx="498348" cy="133502"/>
          </a:xfrm>
          <a:prstGeom prst="rect">
            <a:avLst/>
          </a:prstGeom>
          <a:noFill/>
          <a:ln/>
        </p:spPr>
        <p:txBody>
          <a:bodyPr wrap="square" lIns="0" tIns="0" rIns="0" bIns="0" rtlCol="0" anchor="ctr"/>
          <a:lstStyle/>
          <a:p>
            <a:pPr algn="ctr" indent="0" marL="0">
              <a:buNone/>
            </a:pPr>
            <a:r>
              <a:rPr lang="en-US" sz="800" dirty="0">
                <a:solidFill>
                  <a:srgbClr val="FFFFFF"/>
                </a:solidFill>
                <a:latin typeface="Inter" pitchFamily="34" charset="0"/>
                <a:ea typeface="Inter" pitchFamily="34" charset="-122"/>
                <a:cs typeface="Inter" pitchFamily="34" charset="-120"/>
              </a:rPr>
              <a:t>插件系统</a:t>
            </a:r>
            <a:endParaRPr lang="en-US" sz="800" dirty="0"/>
          </a:p>
        </p:txBody>
      </p:sp>
      <p:sp>
        <p:nvSpPr>
          <p:cNvPr id="65" name="Shape 62"/>
          <p:cNvSpPr/>
          <p:nvPr/>
        </p:nvSpPr>
        <p:spPr>
          <a:xfrm>
            <a:off x="1561795" y="4895698"/>
            <a:ext cx="3886200" cy="571500"/>
          </a:xfrm>
          <a:prstGeom prst="roundRect">
            <a:avLst>
              <a:gd name="adj" fmla="val 16000"/>
            </a:avLst>
          </a:prstGeom>
          <a:solidFill>
            <a:srgbClr val="10B981"/>
          </a:solidFill>
          <a:ln/>
        </p:spPr>
      </p:sp>
      <p:sp>
        <p:nvSpPr>
          <p:cNvPr id="66" name="Text 63"/>
          <p:cNvSpPr txBox="1"/>
          <p:nvPr/>
        </p:nvSpPr>
        <p:spPr>
          <a:xfrm>
            <a:off x="2896819" y="5000854"/>
            <a:ext cx="1319479" cy="162763"/>
          </a:xfrm>
          <a:prstGeom prst="rect">
            <a:avLst/>
          </a:prstGeom>
          <a:noFill/>
          <a:ln/>
        </p:spPr>
        <p:txBody>
          <a:bodyPr wrap="square" lIns="0" tIns="0" rIns="0" bIns="0" rtlCol="0" anchor="ctr"/>
          <a:lstStyle/>
          <a:p>
            <a:pPr algn="ctr" indent="0" marL="0">
              <a:buNone/>
            </a:pPr>
            <a:r>
              <a:rPr lang="en-US" sz="1000" dirty="0">
                <a:solidFill>
                  <a:srgbClr val="FFFFFF"/>
                </a:solidFill>
                <a:latin typeface="Inter" pitchFamily="34" charset="0"/>
                <a:ea typeface="Inter" pitchFamily="34" charset="-122"/>
                <a:cs typeface="Inter" pitchFamily="34" charset="-120"/>
              </a:rPr>
              <a:t>数据层 (Data Layer)</a:t>
            </a:r>
            <a:endParaRPr lang="en-US" sz="1000" dirty="0"/>
          </a:p>
        </p:txBody>
      </p:sp>
      <p:sp>
        <p:nvSpPr>
          <p:cNvPr id="67" name="Shape 64"/>
          <p:cNvSpPr/>
          <p:nvPr/>
        </p:nvSpPr>
        <p:spPr>
          <a:xfrm>
            <a:off x="2214677" y="5238598"/>
            <a:ext cx="647395" cy="237744"/>
          </a:xfrm>
          <a:prstGeom prst="roundRect">
            <a:avLst>
              <a:gd name="adj" fmla="val 184615"/>
            </a:avLst>
          </a:prstGeom>
          <a:solidFill>
            <a:srgbClr val="FFFFFF">
              <a:alpha val="20000"/>
            </a:srgbClr>
          </a:solidFill>
          <a:ln/>
        </p:spPr>
      </p:sp>
      <p:sp>
        <p:nvSpPr>
          <p:cNvPr id="68" name="Text 65"/>
          <p:cNvSpPr txBox="1"/>
          <p:nvPr/>
        </p:nvSpPr>
        <p:spPr>
          <a:xfrm>
            <a:off x="2290572" y="5286146"/>
            <a:ext cx="574243" cy="133502"/>
          </a:xfrm>
          <a:prstGeom prst="rect">
            <a:avLst/>
          </a:prstGeom>
          <a:noFill/>
          <a:ln/>
        </p:spPr>
        <p:txBody>
          <a:bodyPr wrap="square" lIns="0" tIns="0" rIns="0" bIns="0" rtlCol="0" anchor="ctr"/>
          <a:lstStyle/>
          <a:p>
            <a:pPr algn="ctr" indent="0" marL="0">
              <a:buNone/>
            </a:pPr>
            <a:r>
              <a:rPr lang="en-US" sz="800" dirty="0">
                <a:solidFill>
                  <a:srgbClr val="FFFFFF"/>
                </a:solidFill>
                <a:latin typeface="Inter" pitchFamily="34" charset="0"/>
                <a:ea typeface="Inter" pitchFamily="34" charset="-122"/>
                <a:cs typeface="Inter" pitchFamily="34" charset="-120"/>
              </a:rPr>
              <a:t>Data Lake</a:t>
            </a:r>
            <a:endParaRPr lang="en-US" sz="800" dirty="0"/>
          </a:p>
        </p:txBody>
      </p:sp>
      <p:sp>
        <p:nvSpPr>
          <p:cNvPr id="69" name="Shape 66"/>
          <p:cNvSpPr/>
          <p:nvPr/>
        </p:nvSpPr>
        <p:spPr>
          <a:xfrm>
            <a:off x="2900477" y="5238598"/>
            <a:ext cx="571500" cy="237744"/>
          </a:xfrm>
          <a:prstGeom prst="roundRect">
            <a:avLst>
              <a:gd name="adj" fmla="val 184615"/>
            </a:avLst>
          </a:prstGeom>
          <a:solidFill>
            <a:srgbClr val="FFFFFF">
              <a:alpha val="20000"/>
            </a:srgbClr>
          </a:solidFill>
          <a:ln/>
        </p:spPr>
      </p:sp>
      <p:sp>
        <p:nvSpPr>
          <p:cNvPr id="70" name="Text 67"/>
          <p:cNvSpPr txBox="1"/>
          <p:nvPr/>
        </p:nvSpPr>
        <p:spPr>
          <a:xfrm>
            <a:off x="2976372" y="5286146"/>
            <a:ext cx="498348" cy="133502"/>
          </a:xfrm>
          <a:prstGeom prst="rect">
            <a:avLst/>
          </a:prstGeom>
          <a:noFill/>
          <a:ln/>
        </p:spPr>
        <p:txBody>
          <a:bodyPr wrap="square" lIns="0" tIns="0" rIns="0" bIns="0" rtlCol="0" anchor="ctr"/>
          <a:lstStyle/>
          <a:p>
            <a:pPr algn="ctr" indent="0" marL="0">
              <a:buNone/>
            </a:pPr>
            <a:r>
              <a:rPr lang="en-US" sz="800" dirty="0">
                <a:solidFill>
                  <a:srgbClr val="FFFFFF"/>
                </a:solidFill>
                <a:latin typeface="Inter" pitchFamily="34" charset="0"/>
                <a:ea typeface="Inter" pitchFamily="34" charset="-122"/>
                <a:cs typeface="Inter" pitchFamily="34" charset="-120"/>
              </a:rPr>
              <a:t>知识图谱</a:t>
            </a:r>
            <a:endParaRPr lang="en-US" sz="800" dirty="0"/>
          </a:p>
        </p:txBody>
      </p:sp>
      <p:sp>
        <p:nvSpPr>
          <p:cNvPr id="71" name="Shape 68"/>
          <p:cNvSpPr/>
          <p:nvPr/>
        </p:nvSpPr>
        <p:spPr>
          <a:xfrm>
            <a:off x="3510382" y="5238598"/>
            <a:ext cx="571500" cy="237744"/>
          </a:xfrm>
          <a:prstGeom prst="roundRect">
            <a:avLst>
              <a:gd name="adj" fmla="val 184615"/>
            </a:avLst>
          </a:prstGeom>
          <a:solidFill>
            <a:srgbClr val="FFFFFF">
              <a:alpha val="20000"/>
            </a:srgbClr>
          </a:solidFill>
          <a:ln/>
        </p:spPr>
      </p:sp>
      <p:sp>
        <p:nvSpPr>
          <p:cNvPr id="72" name="Text 69"/>
          <p:cNvSpPr txBox="1"/>
          <p:nvPr/>
        </p:nvSpPr>
        <p:spPr>
          <a:xfrm>
            <a:off x="3586277" y="5286146"/>
            <a:ext cx="498348" cy="133502"/>
          </a:xfrm>
          <a:prstGeom prst="rect">
            <a:avLst/>
          </a:prstGeom>
          <a:noFill/>
          <a:ln/>
        </p:spPr>
        <p:txBody>
          <a:bodyPr wrap="square" lIns="0" tIns="0" rIns="0" bIns="0" rtlCol="0" anchor="ctr"/>
          <a:lstStyle/>
          <a:p>
            <a:pPr algn="ctr" indent="0" marL="0">
              <a:buNone/>
            </a:pPr>
            <a:r>
              <a:rPr lang="en-US" sz="800" dirty="0">
                <a:solidFill>
                  <a:srgbClr val="FFFFFF"/>
                </a:solidFill>
                <a:latin typeface="Inter" pitchFamily="34" charset="0"/>
                <a:ea typeface="Inter" pitchFamily="34" charset="-122"/>
                <a:cs typeface="Inter" pitchFamily="34" charset="-120"/>
              </a:rPr>
              <a:t>向量存储</a:t>
            </a:r>
            <a:endParaRPr lang="en-US" sz="800" dirty="0"/>
          </a:p>
        </p:txBody>
      </p:sp>
      <p:sp>
        <p:nvSpPr>
          <p:cNvPr id="73" name="Shape 70"/>
          <p:cNvSpPr/>
          <p:nvPr/>
        </p:nvSpPr>
        <p:spPr>
          <a:xfrm>
            <a:off x="4119372" y="5238598"/>
            <a:ext cx="676656" cy="237744"/>
          </a:xfrm>
          <a:prstGeom prst="roundRect">
            <a:avLst>
              <a:gd name="adj" fmla="val 184615"/>
            </a:avLst>
          </a:prstGeom>
          <a:solidFill>
            <a:srgbClr val="FFFFFF">
              <a:alpha val="20000"/>
            </a:srgbClr>
          </a:solidFill>
          <a:ln/>
        </p:spPr>
      </p:sp>
      <p:sp>
        <p:nvSpPr>
          <p:cNvPr id="74" name="Text 71"/>
          <p:cNvSpPr txBox="1"/>
          <p:nvPr/>
        </p:nvSpPr>
        <p:spPr>
          <a:xfrm>
            <a:off x="4196182" y="5286146"/>
            <a:ext cx="602590" cy="133502"/>
          </a:xfrm>
          <a:prstGeom prst="rect">
            <a:avLst/>
          </a:prstGeom>
          <a:noFill/>
          <a:ln/>
        </p:spPr>
        <p:txBody>
          <a:bodyPr wrap="square" lIns="0" tIns="0" rIns="0" bIns="0" rtlCol="0" anchor="ctr"/>
          <a:lstStyle/>
          <a:p>
            <a:pPr algn="ctr" indent="0" marL="0">
              <a:buNone/>
            </a:pPr>
            <a:r>
              <a:rPr lang="en-US" sz="800" dirty="0">
                <a:solidFill>
                  <a:srgbClr val="FFFFFF"/>
                </a:solidFill>
                <a:latin typeface="Inter" pitchFamily="34" charset="0"/>
                <a:ea typeface="Inter" pitchFamily="34" charset="-122"/>
                <a:cs typeface="Inter" pitchFamily="34" charset="-120"/>
              </a:rPr>
              <a:t>数据连接器</a:t>
            </a:r>
            <a:endParaRPr lang="en-US" sz="800" dirty="0"/>
          </a:p>
        </p:txBody>
      </p:sp>
      <p:sp>
        <p:nvSpPr>
          <p:cNvPr id="75" name="Shape 72"/>
          <p:cNvSpPr/>
          <p:nvPr/>
        </p:nvSpPr>
        <p:spPr>
          <a:xfrm>
            <a:off x="1683410" y="5562295"/>
            <a:ext cx="3648456" cy="571500"/>
          </a:xfrm>
          <a:prstGeom prst="roundRect">
            <a:avLst>
              <a:gd name="adj" fmla="val 16000"/>
            </a:avLst>
          </a:prstGeom>
          <a:solidFill>
            <a:srgbClr val="3B82F6"/>
          </a:solidFill>
          <a:ln/>
        </p:spPr>
      </p:sp>
      <p:sp>
        <p:nvSpPr>
          <p:cNvPr id="76" name="Text 73"/>
          <p:cNvSpPr txBox="1"/>
          <p:nvPr/>
        </p:nvSpPr>
        <p:spPr>
          <a:xfrm>
            <a:off x="2845613" y="5667451"/>
            <a:ext cx="1424635" cy="162763"/>
          </a:xfrm>
          <a:prstGeom prst="rect">
            <a:avLst/>
          </a:prstGeom>
          <a:noFill/>
          <a:ln/>
        </p:spPr>
        <p:txBody>
          <a:bodyPr wrap="square" lIns="0" tIns="0" rIns="0" bIns="0" rtlCol="0" anchor="ctr"/>
          <a:lstStyle/>
          <a:p>
            <a:pPr algn="ctr" indent="0" marL="0">
              <a:buNone/>
            </a:pPr>
            <a:r>
              <a:rPr lang="en-US" sz="1000" dirty="0">
                <a:solidFill>
                  <a:srgbClr val="FFFFFF"/>
                </a:solidFill>
                <a:latin typeface="Inter" pitchFamily="34" charset="0"/>
                <a:ea typeface="Inter" pitchFamily="34" charset="-122"/>
                <a:cs typeface="Inter" pitchFamily="34" charset="-120"/>
              </a:rPr>
              <a:t>模型层 (Model Layer)</a:t>
            </a:r>
            <a:endParaRPr lang="en-US" sz="1000" dirty="0"/>
          </a:p>
        </p:txBody>
      </p:sp>
      <p:sp>
        <p:nvSpPr>
          <p:cNvPr id="77" name="Shape 74"/>
          <p:cNvSpPr/>
          <p:nvPr/>
        </p:nvSpPr>
        <p:spPr>
          <a:xfrm>
            <a:off x="1855318" y="5905195"/>
            <a:ext cx="1019556" cy="237744"/>
          </a:xfrm>
          <a:prstGeom prst="roundRect">
            <a:avLst>
              <a:gd name="adj" fmla="val 184615"/>
            </a:avLst>
          </a:prstGeom>
          <a:solidFill>
            <a:srgbClr val="FFFFFF">
              <a:alpha val="20000"/>
            </a:srgbClr>
          </a:solidFill>
          <a:ln/>
        </p:spPr>
      </p:sp>
      <p:sp>
        <p:nvSpPr>
          <p:cNvPr id="78" name="Text 75"/>
          <p:cNvSpPr txBox="1"/>
          <p:nvPr/>
        </p:nvSpPr>
        <p:spPr>
          <a:xfrm>
            <a:off x="1931213" y="5952744"/>
            <a:ext cx="945490" cy="133502"/>
          </a:xfrm>
          <a:prstGeom prst="rect">
            <a:avLst/>
          </a:prstGeom>
          <a:noFill/>
          <a:ln/>
        </p:spPr>
        <p:txBody>
          <a:bodyPr wrap="square" lIns="0" tIns="0" rIns="0" bIns="0" rtlCol="0" anchor="ctr"/>
          <a:lstStyle/>
          <a:p>
            <a:pPr algn="ctr" indent="0" marL="0">
              <a:buNone/>
            </a:pPr>
            <a:r>
              <a:rPr lang="en-US" sz="800" dirty="0">
                <a:solidFill>
                  <a:srgbClr val="FFFFFF"/>
                </a:solidFill>
                <a:latin typeface="Inter" pitchFamily="34" charset="0"/>
                <a:ea typeface="Inter" pitchFamily="34" charset="-122"/>
                <a:cs typeface="Inter" pitchFamily="34" charset="-120"/>
              </a:rPr>
              <a:t>Foundation LLMs</a:t>
            </a:r>
            <a:endParaRPr lang="en-US" sz="800" dirty="0"/>
          </a:p>
        </p:txBody>
      </p:sp>
      <p:sp>
        <p:nvSpPr>
          <p:cNvPr id="79" name="Shape 76"/>
          <p:cNvSpPr/>
          <p:nvPr/>
        </p:nvSpPr>
        <p:spPr>
          <a:xfrm>
            <a:off x="2904134" y="5905195"/>
            <a:ext cx="780898" cy="237744"/>
          </a:xfrm>
          <a:prstGeom prst="roundRect">
            <a:avLst>
              <a:gd name="adj" fmla="val 184615"/>
            </a:avLst>
          </a:prstGeom>
          <a:solidFill>
            <a:srgbClr val="FFFFFF">
              <a:alpha val="20000"/>
            </a:srgbClr>
          </a:solidFill>
          <a:ln/>
        </p:spPr>
      </p:sp>
      <p:sp>
        <p:nvSpPr>
          <p:cNvPr id="80" name="Text 77"/>
          <p:cNvSpPr txBox="1"/>
          <p:nvPr/>
        </p:nvSpPr>
        <p:spPr>
          <a:xfrm>
            <a:off x="2980030" y="5952744"/>
            <a:ext cx="707746" cy="133502"/>
          </a:xfrm>
          <a:prstGeom prst="rect">
            <a:avLst/>
          </a:prstGeom>
          <a:noFill/>
          <a:ln/>
        </p:spPr>
        <p:txBody>
          <a:bodyPr wrap="square" lIns="0" tIns="0" rIns="0" bIns="0" rtlCol="0" anchor="ctr"/>
          <a:lstStyle/>
          <a:p>
            <a:pPr algn="ctr" indent="0" marL="0">
              <a:buNone/>
            </a:pPr>
            <a:r>
              <a:rPr lang="en-US" sz="800" dirty="0">
                <a:solidFill>
                  <a:srgbClr val="FFFFFF"/>
                </a:solidFill>
                <a:latin typeface="Inter" pitchFamily="34" charset="0"/>
                <a:ea typeface="Inter" pitchFamily="34" charset="-122"/>
                <a:cs typeface="Inter" pitchFamily="34" charset="-120"/>
              </a:rPr>
              <a:t>领域专家模型</a:t>
            </a:r>
            <a:endParaRPr lang="en-US" sz="800" dirty="0"/>
          </a:p>
        </p:txBody>
      </p:sp>
      <p:sp>
        <p:nvSpPr>
          <p:cNvPr id="81" name="Shape 78"/>
          <p:cNvSpPr/>
          <p:nvPr/>
        </p:nvSpPr>
        <p:spPr>
          <a:xfrm>
            <a:off x="3723437" y="5905195"/>
            <a:ext cx="676656" cy="237744"/>
          </a:xfrm>
          <a:prstGeom prst="roundRect">
            <a:avLst>
              <a:gd name="adj" fmla="val 184615"/>
            </a:avLst>
          </a:prstGeom>
          <a:solidFill>
            <a:srgbClr val="FFFFFF">
              <a:alpha val="20000"/>
            </a:srgbClr>
          </a:solidFill>
          <a:ln/>
        </p:spPr>
      </p:sp>
      <p:sp>
        <p:nvSpPr>
          <p:cNvPr id="82" name="Text 79"/>
          <p:cNvSpPr txBox="1"/>
          <p:nvPr/>
        </p:nvSpPr>
        <p:spPr>
          <a:xfrm>
            <a:off x="3799332" y="5952744"/>
            <a:ext cx="602590" cy="133502"/>
          </a:xfrm>
          <a:prstGeom prst="rect">
            <a:avLst/>
          </a:prstGeom>
          <a:noFill/>
          <a:ln/>
        </p:spPr>
        <p:txBody>
          <a:bodyPr wrap="square" lIns="0" tIns="0" rIns="0" bIns="0" rtlCol="0" anchor="ctr"/>
          <a:lstStyle/>
          <a:p>
            <a:pPr algn="ctr" indent="0" marL="0">
              <a:buNone/>
            </a:pPr>
            <a:r>
              <a:rPr lang="en-US" sz="800" dirty="0">
                <a:solidFill>
                  <a:srgbClr val="FFFFFF"/>
                </a:solidFill>
                <a:latin typeface="Inter" pitchFamily="34" charset="0"/>
                <a:ea typeface="Inter" pitchFamily="34" charset="-122"/>
                <a:cs typeface="Inter" pitchFamily="34" charset="-120"/>
              </a:rPr>
              <a:t>多模态模型</a:t>
            </a:r>
            <a:endParaRPr lang="en-US" sz="800" dirty="0"/>
          </a:p>
        </p:txBody>
      </p:sp>
      <p:sp>
        <p:nvSpPr>
          <p:cNvPr id="83" name="Shape 80"/>
          <p:cNvSpPr/>
          <p:nvPr/>
        </p:nvSpPr>
        <p:spPr>
          <a:xfrm>
            <a:off x="4437583" y="5905195"/>
            <a:ext cx="724205" cy="237744"/>
          </a:xfrm>
          <a:prstGeom prst="roundRect">
            <a:avLst>
              <a:gd name="adj" fmla="val 184615"/>
            </a:avLst>
          </a:prstGeom>
          <a:solidFill>
            <a:srgbClr val="FFFFFF">
              <a:alpha val="20000"/>
            </a:srgbClr>
          </a:solidFill>
          <a:ln/>
        </p:spPr>
      </p:sp>
      <p:sp>
        <p:nvSpPr>
          <p:cNvPr id="84" name="Text 81"/>
          <p:cNvSpPr txBox="1"/>
          <p:nvPr/>
        </p:nvSpPr>
        <p:spPr>
          <a:xfrm>
            <a:off x="4514393" y="5952744"/>
            <a:ext cx="650138" cy="133502"/>
          </a:xfrm>
          <a:prstGeom prst="rect">
            <a:avLst/>
          </a:prstGeom>
          <a:noFill/>
          <a:ln/>
        </p:spPr>
        <p:txBody>
          <a:bodyPr wrap="square" lIns="0" tIns="0" rIns="0" bIns="0" rtlCol="0" anchor="ctr"/>
          <a:lstStyle/>
          <a:p>
            <a:pPr algn="ctr" indent="0" marL="0">
              <a:buNone/>
            </a:pPr>
            <a:r>
              <a:rPr lang="en-US" sz="800" dirty="0">
                <a:solidFill>
                  <a:srgbClr val="FFFFFF"/>
                </a:solidFill>
                <a:latin typeface="Inter" pitchFamily="34" charset="0"/>
                <a:ea typeface="Inter" pitchFamily="34" charset="-122"/>
                <a:cs typeface="Inter" pitchFamily="34" charset="-120"/>
              </a:rPr>
              <a:t>embedding</a:t>
            </a:r>
            <a:endParaRPr lang="en-US" sz="800" dirty="0"/>
          </a:p>
        </p:txBody>
      </p:sp>
      <p:sp>
        <p:nvSpPr>
          <p:cNvPr id="85" name="Shape 82"/>
          <p:cNvSpPr/>
          <p:nvPr/>
        </p:nvSpPr>
        <p:spPr>
          <a:xfrm>
            <a:off x="6172200" y="1362456"/>
            <a:ext cx="4953305" cy="743407"/>
          </a:xfrm>
          <a:prstGeom prst="rect">
            <a:avLst/>
          </a:prstGeom>
          <a:solidFill>
            <a:srgbClr val="3B82F6">
              <a:alpha val="5000"/>
            </a:srgbClr>
          </a:solidFill>
          <a:ln/>
        </p:spPr>
      </p:sp>
      <p:sp>
        <p:nvSpPr>
          <p:cNvPr id="86" name="Shape 83"/>
          <p:cNvSpPr/>
          <p:nvPr/>
        </p:nvSpPr>
        <p:spPr>
          <a:xfrm>
            <a:off x="6172200" y="1362456"/>
            <a:ext cx="28346" cy="743407"/>
          </a:xfrm>
          <a:prstGeom prst="rect">
            <a:avLst/>
          </a:prstGeom>
          <a:solidFill>
            <a:srgbClr val="3B82F6"/>
          </a:solidFill>
          <a:ln/>
        </p:spPr>
      </p:sp>
      <p:pic>
        <p:nvPicPr>
          <p:cNvPr id="87" name="Image 1" descr="preencoded.png">    </p:cNvPr>
          <p:cNvPicPr>
            <a:picLocks noChangeAspect="1"/>
          </p:cNvPicPr>
          <p:nvPr/>
        </p:nvPicPr>
        <p:blipFill>
          <a:blip r:embed="rId2"/>
          <a:srcRect l="0" r="0" t="0" b="0"/>
          <a:stretch/>
        </p:blipFill>
        <p:spPr>
          <a:xfrm>
            <a:off x="6295644" y="1429207"/>
            <a:ext cx="267005" cy="267005"/>
          </a:xfrm>
          <a:prstGeom prst="rect">
            <a:avLst/>
          </a:prstGeom>
        </p:spPr>
      </p:pic>
      <p:sp>
        <p:nvSpPr>
          <p:cNvPr id="88" name="Text 84"/>
          <p:cNvSpPr txBox="1"/>
          <p:nvPr/>
        </p:nvSpPr>
        <p:spPr>
          <a:xfrm>
            <a:off x="6638544" y="1485900"/>
            <a:ext cx="771754" cy="143561"/>
          </a:xfrm>
          <a:prstGeom prst="rect">
            <a:avLst/>
          </a:prstGeom>
          <a:noFill/>
          <a:ln/>
        </p:spPr>
        <p:txBody>
          <a:bodyPr wrap="square" lIns="0" tIns="0" rIns="0" bIns="0" rtlCol="0" anchor="ctr"/>
          <a:lstStyle/>
          <a:p>
            <a:pPr algn="l" indent="0" marL="0">
              <a:buNone/>
            </a:pPr>
            <a:r>
              <a:rPr lang="en-US" sz="900" b="1" dirty="0">
                <a:solidFill>
                  <a:srgbClr val="1D4ED8"/>
                </a:solidFill>
                <a:latin typeface="Inter" pitchFamily="34" charset="0"/>
                <a:ea typeface="Inter" pitchFamily="34" charset="-122"/>
                <a:cs typeface="Inter" pitchFamily="34" charset="-120"/>
              </a:rPr>
              <a:t>模型层 (底层)</a:t>
            </a:r>
            <a:endParaRPr lang="en-US" sz="900" dirty="0"/>
          </a:p>
        </p:txBody>
      </p:sp>
      <p:sp>
        <p:nvSpPr>
          <p:cNvPr id="89" name="Text 85"/>
          <p:cNvSpPr txBox="1"/>
          <p:nvPr/>
        </p:nvSpPr>
        <p:spPr>
          <a:xfrm>
            <a:off x="6295644" y="1733702"/>
            <a:ext cx="4267505" cy="295351"/>
          </a:xfrm>
          <a:prstGeom prst="rect">
            <a:avLst/>
          </a:prstGeom>
          <a:noFill/>
          <a:ln/>
        </p:spPr>
        <p:txBody>
          <a:bodyPr wrap="square" lIns="0" tIns="0" rIns="0" bIns="0" rtlCol="0" anchor="ctr"/>
          <a:lstStyle/>
          <a:p>
            <a:pPr algn="l" indent="0" marL="0">
              <a:buNone/>
            </a:pPr>
            <a:r>
              <a:rPr lang="en-US" sz="900" dirty="0">
                <a:solidFill>
                  <a:srgbClr val="374151"/>
                </a:solidFill>
                <a:latin typeface="Inter" pitchFamily="34" charset="0"/>
                <a:ea typeface="Inter" pitchFamily="34" charset="-122"/>
                <a:cs typeface="Inter" pitchFamily="34" charset="-120"/>
              </a:rPr>
              <a:t>大型语言模型(LLM)作为智能核心，为Agent提供理解、推理和生成能力。包括通用Foundation模型、领域专家模型和多模态模型等。</a:t>
            </a:r>
            <a:endParaRPr lang="en-US" sz="900" dirty="0"/>
          </a:p>
        </p:txBody>
      </p:sp>
      <p:sp>
        <p:nvSpPr>
          <p:cNvPr id="90" name="Shape 86"/>
          <p:cNvSpPr/>
          <p:nvPr/>
        </p:nvSpPr>
        <p:spPr>
          <a:xfrm>
            <a:off x="6172200" y="2162556"/>
            <a:ext cx="4953305" cy="743407"/>
          </a:xfrm>
          <a:prstGeom prst="rect">
            <a:avLst/>
          </a:prstGeom>
          <a:solidFill>
            <a:srgbClr val="10B981">
              <a:alpha val="5000"/>
            </a:srgbClr>
          </a:solidFill>
          <a:ln/>
        </p:spPr>
      </p:sp>
      <p:sp>
        <p:nvSpPr>
          <p:cNvPr id="91" name="Shape 87"/>
          <p:cNvSpPr/>
          <p:nvPr/>
        </p:nvSpPr>
        <p:spPr>
          <a:xfrm>
            <a:off x="6172200" y="2162556"/>
            <a:ext cx="28346" cy="743407"/>
          </a:xfrm>
          <a:prstGeom prst="rect">
            <a:avLst/>
          </a:prstGeom>
          <a:solidFill>
            <a:srgbClr val="10B981"/>
          </a:solidFill>
          <a:ln/>
        </p:spPr>
      </p:sp>
      <p:pic>
        <p:nvPicPr>
          <p:cNvPr id="92" name="Image 2" descr="preencoded.png">    </p:cNvPr>
          <p:cNvPicPr>
            <a:picLocks noChangeAspect="1"/>
          </p:cNvPicPr>
          <p:nvPr/>
        </p:nvPicPr>
        <p:blipFill>
          <a:blip r:embed="rId3"/>
          <a:srcRect l="-4990" r="-4990" t="0" b="0"/>
          <a:stretch/>
        </p:blipFill>
        <p:spPr>
          <a:xfrm>
            <a:off x="6295644" y="2229307"/>
            <a:ext cx="256946" cy="267005"/>
          </a:xfrm>
          <a:prstGeom prst="rect">
            <a:avLst/>
          </a:prstGeom>
        </p:spPr>
      </p:pic>
      <p:sp>
        <p:nvSpPr>
          <p:cNvPr id="93" name="Text 88"/>
          <p:cNvSpPr txBox="1"/>
          <p:nvPr/>
        </p:nvSpPr>
        <p:spPr>
          <a:xfrm>
            <a:off x="6629400" y="2286000"/>
            <a:ext cx="438912" cy="143561"/>
          </a:xfrm>
          <a:prstGeom prst="rect">
            <a:avLst/>
          </a:prstGeom>
          <a:noFill/>
          <a:ln/>
        </p:spPr>
        <p:txBody>
          <a:bodyPr wrap="square" lIns="0" tIns="0" rIns="0" bIns="0" rtlCol="0" anchor="ctr"/>
          <a:lstStyle/>
          <a:p>
            <a:pPr algn="l" indent="0" marL="0">
              <a:buNone/>
            </a:pPr>
            <a:r>
              <a:rPr lang="en-US" sz="900" b="1" dirty="0">
                <a:solidFill>
                  <a:srgbClr val="047857"/>
                </a:solidFill>
                <a:latin typeface="Inter" pitchFamily="34" charset="0"/>
                <a:ea typeface="Inter" pitchFamily="34" charset="-122"/>
                <a:cs typeface="Inter" pitchFamily="34" charset="-120"/>
              </a:rPr>
              <a:t>数据层</a:t>
            </a:r>
            <a:endParaRPr lang="en-US" sz="900" dirty="0"/>
          </a:p>
        </p:txBody>
      </p:sp>
      <p:sp>
        <p:nvSpPr>
          <p:cNvPr id="94" name="Text 89"/>
          <p:cNvSpPr txBox="1"/>
          <p:nvPr/>
        </p:nvSpPr>
        <p:spPr>
          <a:xfrm>
            <a:off x="6295644" y="2533802"/>
            <a:ext cx="4791456" cy="295351"/>
          </a:xfrm>
          <a:prstGeom prst="rect">
            <a:avLst/>
          </a:prstGeom>
          <a:noFill/>
          <a:ln/>
        </p:spPr>
        <p:txBody>
          <a:bodyPr wrap="square" lIns="0" tIns="0" rIns="0" bIns="0" rtlCol="0" anchor="ctr"/>
          <a:lstStyle/>
          <a:p>
            <a:pPr algn="l" indent="0" marL="0">
              <a:buNone/>
            </a:pPr>
            <a:r>
              <a:rPr lang="en-US" sz="900" dirty="0">
                <a:solidFill>
                  <a:srgbClr val="374151"/>
                </a:solidFill>
                <a:latin typeface="Inter" pitchFamily="34" charset="0"/>
                <a:ea typeface="Inter" pitchFamily="34" charset="-122"/>
                <a:cs typeface="Inter" pitchFamily="34" charset="-120"/>
              </a:rPr>
              <a:t>提供Agent数据存取能力，包括结构化/非结构化数据、知识图谱和统一数据湖，支持高效数据处理和检索。</a:t>
            </a:r>
            <a:endParaRPr lang="en-US" sz="900" dirty="0"/>
          </a:p>
        </p:txBody>
      </p:sp>
      <p:sp>
        <p:nvSpPr>
          <p:cNvPr id="95" name="Shape 90"/>
          <p:cNvSpPr/>
          <p:nvPr/>
        </p:nvSpPr>
        <p:spPr>
          <a:xfrm>
            <a:off x="6172200" y="2962656"/>
            <a:ext cx="4953305" cy="743407"/>
          </a:xfrm>
          <a:prstGeom prst="rect">
            <a:avLst/>
          </a:prstGeom>
          <a:solidFill>
            <a:srgbClr val="F59E0B">
              <a:alpha val="5000"/>
            </a:srgbClr>
          </a:solidFill>
          <a:ln/>
        </p:spPr>
      </p:sp>
      <p:sp>
        <p:nvSpPr>
          <p:cNvPr id="96" name="Shape 91"/>
          <p:cNvSpPr/>
          <p:nvPr/>
        </p:nvSpPr>
        <p:spPr>
          <a:xfrm>
            <a:off x="6172200" y="2962656"/>
            <a:ext cx="28346" cy="743407"/>
          </a:xfrm>
          <a:prstGeom prst="rect">
            <a:avLst/>
          </a:prstGeom>
          <a:solidFill>
            <a:srgbClr val="F59E0B"/>
          </a:solidFill>
          <a:ln/>
        </p:spPr>
      </p:sp>
      <p:pic>
        <p:nvPicPr>
          <p:cNvPr id="97" name="Image 3" descr="preencoded.png">    </p:cNvPr>
          <p:cNvPicPr>
            <a:picLocks noChangeAspect="1"/>
          </p:cNvPicPr>
          <p:nvPr/>
        </p:nvPicPr>
        <p:blipFill>
          <a:blip r:embed="rId4"/>
          <a:srcRect l="0" r="0" t="0" b="0"/>
          <a:stretch/>
        </p:blipFill>
        <p:spPr>
          <a:xfrm>
            <a:off x="6295644" y="3029407"/>
            <a:ext cx="267005" cy="267005"/>
          </a:xfrm>
          <a:prstGeom prst="rect">
            <a:avLst/>
          </a:prstGeom>
        </p:spPr>
      </p:pic>
      <p:sp>
        <p:nvSpPr>
          <p:cNvPr id="98" name="Text 92"/>
          <p:cNvSpPr txBox="1"/>
          <p:nvPr/>
        </p:nvSpPr>
        <p:spPr>
          <a:xfrm>
            <a:off x="6638544" y="3086100"/>
            <a:ext cx="438912" cy="143561"/>
          </a:xfrm>
          <a:prstGeom prst="rect">
            <a:avLst/>
          </a:prstGeom>
          <a:noFill/>
          <a:ln/>
        </p:spPr>
        <p:txBody>
          <a:bodyPr wrap="square" lIns="0" tIns="0" rIns="0" bIns="0" rtlCol="0" anchor="ctr"/>
          <a:lstStyle/>
          <a:p>
            <a:pPr algn="l" indent="0" marL="0">
              <a:buNone/>
            </a:pPr>
            <a:r>
              <a:rPr lang="en-US" sz="900" b="1" dirty="0">
                <a:solidFill>
                  <a:srgbClr val="B45309"/>
                </a:solidFill>
                <a:latin typeface="Inter" pitchFamily="34" charset="0"/>
                <a:ea typeface="Inter" pitchFamily="34" charset="-122"/>
                <a:cs typeface="Inter" pitchFamily="34" charset="-120"/>
              </a:rPr>
              <a:t>工具层</a:t>
            </a:r>
            <a:endParaRPr lang="en-US" sz="900" dirty="0"/>
          </a:p>
        </p:txBody>
      </p:sp>
      <p:sp>
        <p:nvSpPr>
          <p:cNvPr id="99" name="Text 93"/>
          <p:cNvSpPr txBox="1"/>
          <p:nvPr/>
        </p:nvSpPr>
        <p:spPr>
          <a:xfrm>
            <a:off x="6295644" y="3333902"/>
            <a:ext cx="4686300" cy="295351"/>
          </a:xfrm>
          <a:prstGeom prst="rect">
            <a:avLst/>
          </a:prstGeom>
          <a:noFill/>
          <a:ln/>
        </p:spPr>
        <p:txBody>
          <a:bodyPr wrap="square" lIns="0" tIns="0" rIns="0" bIns="0" rtlCol="0" anchor="ctr"/>
          <a:lstStyle/>
          <a:p>
            <a:pPr algn="l" indent="0" marL="0">
              <a:buNone/>
            </a:pPr>
            <a:r>
              <a:rPr lang="en-US" sz="900" dirty="0">
                <a:solidFill>
                  <a:srgbClr val="374151"/>
                </a:solidFill>
                <a:latin typeface="Inter" pitchFamily="34" charset="0"/>
                <a:ea typeface="Inter" pitchFamily="34" charset="-122"/>
                <a:cs typeface="Inter" pitchFamily="34" charset="-120"/>
              </a:rPr>
              <a:t>赋予Agent与外部世界交互的能力，包括Computer Use屏幕操作、Function Calling功能调用、API集成和插件系统，实现真实任务执行。</a:t>
            </a:r>
            <a:endParaRPr lang="en-US" sz="900" dirty="0"/>
          </a:p>
        </p:txBody>
      </p:sp>
      <p:sp>
        <p:nvSpPr>
          <p:cNvPr id="100" name="Shape 94"/>
          <p:cNvSpPr/>
          <p:nvPr/>
        </p:nvSpPr>
        <p:spPr>
          <a:xfrm>
            <a:off x="6172200" y="3762756"/>
            <a:ext cx="4953305" cy="743407"/>
          </a:xfrm>
          <a:prstGeom prst="rect">
            <a:avLst/>
          </a:prstGeom>
          <a:solidFill>
            <a:srgbClr val="8B5CF6">
              <a:alpha val="5000"/>
            </a:srgbClr>
          </a:solidFill>
          <a:ln/>
        </p:spPr>
      </p:sp>
      <p:sp>
        <p:nvSpPr>
          <p:cNvPr id="101" name="Shape 95"/>
          <p:cNvSpPr/>
          <p:nvPr/>
        </p:nvSpPr>
        <p:spPr>
          <a:xfrm>
            <a:off x="6172200" y="3762756"/>
            <a:ext cx="28346" cy="743407"/>
          </a:xfrm>
          <a:prstGeom prst="rect">
            <a:avLst/>
          </a:prstGeom>
          <a:solidFill>
            <a:srgbClr val="8B5CF6"/>
          </a:solidFill>
          <a:ln/>
        </p:spPr>
      </p:sp>
      <p:pic>
        <p:nvPicPr>
          <p:cNvPr id="102" name="Image 4" descr="preencoded.png">    </p:cNvPr>
          <p:cNvPicPr>
            <a:picLocks noChangeAspect="1"/>
          </p:cNvPicPr>
          <p:nvPr/>
        </p:nvPicPr>
        <p:blipFill>
          <a:blip r:embed="rId5"/>
          <a:srcRect l="0" r="0" t="0" b="0"/>
          <a:stretch/>
        </p:blipFill>
        <p:spPr>
          <a:xfrm>
            <a:off x="6295644" y="3829507"/>
            <a:ext cx="267005" cy="267005"/>
          </a:xfrm>
          <a:prstGeom prst="rect">
            <a:avLst/>
          </a:prstGeom>
        </p:spPr>
      </p:pic>
      <p:sp>
        <p:nvSpPr>
          <p:cNvPr id="103" name="Text 96"/>
          <p:cNvSpPr txBox="1"/>
          <p:nvPr/>
        </p:nvSpPr>
        <p:spPr>
          <a:xfrm>
            <a:off x="6638544" y="3886200"/>
            <a:ext cx="609905" cy="143561"/>
          </a:xfrm>
          <a:prstGeom prst="rect">
            <a:avLst/>
          </a:prstGeom>
          <a:noFill/>
          <a:ln/>
        </p:spPr>
        <p:txBody>
          <a:bodyPr wrap="square" lIns="0" tIns="0" rIns="0" bIns="0" rtlCol="0" anchor="ctr"/>
          <a:lstStyle/>
          <a:p>
            <a:pPr algn="l" indent="0" marL="0">
              <a:buNone/>
            </a:pPr>
            <a:r>
              <a:rPr lang="en-US" sz="900" b="1" dirty="0">
                <a:solidFill>
                  <a:srgbClr val="6D28D9"/>
                </a:solidFill>
                <a:latin typeface="Inter" pitchFamily="34" charset="0"/>
                <a:ea typeface="Inter" pitchFamily="34" charset="-122"/>
                <a:cs typeface="Inter" pitchFamily="34" charset="-120"/>
              </a:rPr>
              <a:t>Agent OS</a:t>
            </a:r>
            <a:endParaRPr lang="en-US" sz="900" dirty="0"/>
          </a:p>
        </p:txBody>
      </p:sp>
      <p:sp>
        <p:nvSpPr>
          <p:cNvPr id="104" name="Text 97"/>
          <p:cNvSpPr txBox="1"/>
          <p:nvPr/>
        </p:nvSpPr>
        <p:spPr>
          <a:xfrm>
            <a:off x="6295644" y="4134002"/>
            <a:ext cx="4753051" cy="295351"/>
          </a:xfrm>
          <a:prstGeom prst="rect">
            <a:avLst/>
          </a:prstGeom>
          <a:noFill/>
          <a:ln/>
        </p:spPr>
        <p:txBody>
          <a:bodyPr wrap="square" lIns="0" tIns="0" rIns="0" bIns="0" rtlCol="0" anchor="ctr"/>
          <a:lstStyle/>
          <a:p>
            <a:pPr algn="l" indent="0" marL="0">
              <a:buNone/>
            </a:pPr>
            <a:r>
              <a:rPr lang="en-US" sz="900" dirty="0">
                <a:solidFill>
                  <a:srgbClr val="374151"/>
                </a:solidFill>
                <a:latin typeface="Inter" pitchFamily="34" charset="0"/>
                <a:ea typeface="Inter" pitchFamily="34" charset="-122"/>
                <a:cs typeface="Inter" pitchFamily="34" charset="-120"/>
              </a:rPr>
              <a:t>作为Agentic AI的"大脑"和操作系统，负责目标规划、调度编排、任务分解和决策引擎，提供智能体的核心运行环境。</a:t>
            </a:r>
            <a:endParaRPr lang="en-US" sz="900" dirty="0"/>
          </a:p>
        </p:txBody>
      </p:sp>
      <p:sp>
        <p:nvSpPr>
          <p:cNvPr id="105" name="Shape 98"/>
          <p:cNvSpPr/>
          <p:nvPr/>
        </p:nvSpPr>
        <p:spPr>
          <a:xfrm>
            <a:off x="6172200" y="4562856"/>
            <a:ext cx="4953305" cy="743407"/>
          </a:xfrm>
          <a:prstGeom prst="rect">
            <a:avLst/>
          </a:prstGeom>
          <a:solidFill>
            <a:srgbClr val="6D28D9">
              <a:alpha val="5000"/>
            </a:srgbClr>
          </a:solidFill>
          <a:ln/>
        </p:spPr>
      </p:sp>
      <p:sp>
        <p:nvSpPr>
          <p:cNvPr id="106" name="Shape 99"/>
          <p:cNvSpPr/>
          <p:nvPr/>
        </p:nvSpPr>
        <p:spPr>
          <a:xfrm>
            <a:off x="6172200" y="4562856"/>
            <a:ext cx="28346" cy="743407"/>
          </a:xfrm>
          <a:prstGeom prst="rect">
            <a:avLst/>
          </a:prstGeom>
          <a:solidFill>
            <a:srgbClr val="6D28D9"/>
          </a:solidFill>
          <a:ln/>
        </p:spPr>
      </p:sp>
      <p:pic>
        <p:nvPicPr>
          <p:cNvPr id="107" name="Image 5" descr="preencoded.png">    </p:cNvPr>
          <p:cNvPicPr>
            <a:picLocks noChangeAspect="1"/>
          </p:cNvPicPr>
          <p:nvPr/>
        </p:nvPicPr>
        <p:blipFill>
          <a:blip r:embed="rId6"/>
          <a:srcRect l="0" r="0" t="0" b="0"/>
          <a:stretch/>
        </p:blipFill>
        <p:spPr>
          <a:xfrm>
            <a:off x="6295644" y="4629607"/>
            <a:ext cx="267005" cy="267005"/>
          </a:xfrm>
          <a:prstGeom prst="rect">
            <a:avLst/>
          </a:prstGeom>
        </p:spPr>
      </p:pic>
      <p:sp>
        <p:nvSpPr>
          <p:cNvPr id="108" name="Text 100"/>
          <p:cNvSpPr txBox="1"/>
          <p:nvPr/>
        </p:nvSpPr>
        <p:spPr>
          <a:xfrm>
            <a:off x="6638544" y="4686300"/>
            <a:ext cx="342900" cy="143561"/>
          </a:xfrm>
          <a:prstGeom prst="rect">
            <a:avLst/>
          </a:prstGeom>
          <a:noFill/>
          <a:ln/>
        </p:spPr>
        <p:txBody>
          <a:bodyPr wrap="square" lIns="0" tIns="0" rIns="0" bIns="0" rtlCol="0" anchor="ctr"/>
          <a:lstStyle/>
          <a:p>
            <a:pPr algn="l" indent="0" marL="0">
              <a:buNone/>
            </a:pPr>
            <a:r>
              <a:rPr lang="en-US" sz="900" b="1" dirty="0">
                <a:solidFill>
                  <a:srgbClr val="4C1D95"/>
                </a:solidFill>
                <a:latin typeface="Inter" pitchFamily="34" charset="0"/>
                <a:ea typeface="Inter" pitchFamily="34" charset="-122"/>
                <a:cs typeface="Inter" pitchFamily="34" charset="-120"/>
              </a:rPr>
              <a:t>Infra</a:t>
            </a:r>
            <a:endParaRPr lang="en-US" sz="900" dirty="0"/>
          </a:p>
        </p:txBody>
      </p:sp>
      <p:sp>
        <p:nvSpPr>
          <p:cNvPr id="109" name="Text 101"/>
          <p:cNvSpPr txBox="1"/>
          <p:nvPr/>
        </p:nvSpPr>
        <p:spPr>
          <a:xfrm>
            <a:off x="6295644" y="4934102"/>
            <a:ext cx="4677156" cy="295351"/>
          </a:xfrm>
          <a:prstGeom prst="rect">
            <a:avLst/>
          </a:prstGeom>
          <a:noFill/>
          <a:ln/>
        </p:spPr>
        <p:txBody>
          <a:bodyPr wrap="square" lIns="0" tIns="0" rIns="0" bIns="0" rtlCol="0" anchor="ctr"/>
          <a:lstStyle/>
          <a:p>
            <a:pPr algn="l" indent="0" marL="0">
              <a:buNone/>
            </a:pPr>
            <a:r>
              <a:rPr lang="en-US" sz="900" dirty="0">
                <a:solidFill>
                  <a:srgbClr val="374151"/>
                </a:solidFill>
                <a:latin typeface="Inter" pitchFamily="34" charset="0"/>
                <a:ea typeface="Inter" pitchFamily="34" charset="-122"/>
                <a:cs typeface="Inter" pitchFamily="34" charset="-120"/>
              </a:rPr>
              <a:t>作为Agent OS的扩展基础设施，提供Memory系统、安全权限、Context管理等关键支持组件，确保智能体高效稳定运行。</a:t>
            </a:r>
            <a:endParaRPr lang="en-US" sz="900" dirty="0"/>
          </a:p>
        </p:txBody>
      </p:sp>
      <p:sp>
        <p:nvSpPr>
          <p:cNvPr id="110" name="Shape 102"/>
          <p:cNvSpPr/>
          <p:nvPr/>
        </p:nvSpPr>
        <p:spPr>
          <a:xfrm>
            <a:off x="6172200" y="5362956"/>
            <a:ext cx="4953305" cy="743407"/>
          </a:xfrm>
          <a:prstGeom prst="rect">
            <a:avLst/>
          </a:prstGeom>
          <a:solidFill>
            <a:srgbClr val="EC4899">
              <a:alpha val="5000"/>
            </a:srgbClr>
          </a:solidFill>
          <a:ln/>
        </p:spPr>
      </p:sp>
      <p:sp>
        <p:nvSpPr>
          <p:cNvPr id="111" name="Shape 103"/>
          <p:cNvSpPr/>
          <p:nvPr/>
        </p:nvSpPr>
        <p:spPr>
          <a:xfrm>
            <a:off x="6172200" y="5362956"/>
            <a:ext cx="28346" cy="743407"/>
          </a:xfrm>
          <a:prstGeom prst="rect">
            <a:avLst/>
          </a:prstGeom>
          <a:solidFill>
            <a:srgbClr val="EC4899"/>
          </a:solidFill>
          <a:ln/>
        </p:spPr>
      </p:sp>
      <p:pic>
        <p:nvPicPr>
          <p:cNvPr id="112" name="Image 6" descr="preencoded.png">    </p:cNvPr>
          <p:cNvPicPr>
            <a:picLocks noChangeAspect="1"/>
          </p:cNvPicPr>
          <p:nvPr/>
        </p:nvPicPr>
        <p:blipFill>
          <a:blip r:embed="rId7"/>
          <a:srcRect l="0" r="0" t="-6502" b="-6502"/>
          <a:stretch/>
        </p:blipFill>
        <p:spPr>
          <a:xfrm>
            <a:off x="6295644" y="5429707"/>
            <a:ext cx="295351" cy="267005"/>
          </a:xfrm>
          <a:prstGeom prst="rect">
            <a:avLst/>
          </a:prstGeom>
        </p:spPr>
      </p:pic>
      <p:sp>
        <p:nvSpPr>
          <p:cNvPr id="113" name="Text 104"/>
          <p:cNvSpPr txBox="1"/>
          <p:nvPr/>
        </p:nvSpPr>
        <p:spPr>
          <a:xfrm>
            <a:off x="6667805" y="5486400"/>
            <a:ext cx="943661" cy="143561"/>
          </a:xfrm>
          <a:prstGeom prst="rect">
            <a:avLst/>
          </a:prstGeom>
          <a:noFill/>
          <a:ln/>
        </p:spPr>
        <p:txBody>
          <a:bodyPr wrap="square" lIns="0" tIns="0" rIns="0" bIns="0" rtlCol="0" anchor="ctr"/>
          <a:lstStyle/>
          <a:p>
            <a:pPr algn="l" indent="0" marL="0">
              <a:buNone/>
            </a:pPr>
            <a:r>
              <a:rPr lang="en-US" sz="900" b="1" dirty="0">
                <a:solidFill>
                  <a:srgbClr val="BE185D"/>
                </a:solidFill>
                <a:latin typeface="Inter" pitchFamily="34" charset="0"/>
                <a:ea typeface="Inter" pitchFamily="34" charset="-122"/>
                <a:cs typeface="Inter" pitchFamily="34" charset="-120"/>
              </a:rPr>
              <a:t>开发工具/SDK层</a:t>
            </a:r>
            <a:endParaRPr lang="en-US" sz="900" dirty="0"/>
          </a:p>
        </p:txBody>
      </p:sp>
      <p:sp>
        <p:nvSpPr>
          <p:cNvPr id="114" name="Text 105"/>
          <p:cNvSpPr txBox="1"/>
          <p:nvPr/>
        </p:nvSpPr>
        <p:spPr>
          <a:xfrm>
            <a:off x="6295644" y="5734202"/>
            <a:ext cx="4791456" cy="295351"/>
          </a:xfrm>
          <a:prstGeom prst="rect">
            <a:avLst/>
          </a:prstGeom>
          <a:noFill/>
          <a:ln/>
        </p:spPr>
        <p:txBody>
          <a:bodyPr wrap="square" lIns="0" tIns="0" rIns="0" bIns="0" rtlCol="0" anchor="ctr"/>
          <a:lstStyle/>
          <a:p>
            <a:pPr algn="l" indent="0" marL="0">
              <a:buNone/>
            </a:pPr>
            <a:r>
              <a:rPr lang="en-US" sz="900" dirty="0">
                <a:solidFill>
                  <a:srgbClr val="374151"/>
                </a:solidFill>
                <a:latin typeface="Inter" pitchFamily="34" charset="0"/>
                <a:ea typeface="Inter" pitchFamily="34" charset="-122"/>
                <a:cs typeface="Inter" pitchFamily="34" charset="-120"/>
              </a:rPr>
              <a:t>为开发者构建Agentic应用提供工具链，包括Agent开发环境(ADE)、框架、测试工具和监控分析系统，加速应用构建与部署。</a:t>
            </a:r>
            <a:endParaRPr lang="en-US" sz="900" dirty="0"/>
          </a:p>
        </p:txBody>
      </p:sp>
      <p:sp>
        <p:nvSpPr>
          <p:cNvPr id="115" name="Shape 106"/>
          <p:cNvSpPr/>
          <p:nvPr/>
        </p:nvSpPr>
        <p:spPr>
          <a:xfrm>
            <a:off x="6172200" y="6163056"/>
            <a:ext cx="4953305" cy="743407"/>
          </a:xfrm>
          <a:prstGeom prst="rect">
            <a:avLst/>
          </a:prstGeom>
          <a:solidFill>
            <a:srgbClr val="6366F1">
              <a:alpha val="5000"/>
            </a:srgbClr>
          </a:solidFill>
          <a:ln/>
        </p:spPr>
      </p:sp>
      <p:sp>
        <p:nvSpPr>
          <p:cNvPr id="116" name="Shape 107"/>
          <p:cNvSpPr/>
          <p:nvPr/>
        </p:nvSpPr>
        <p:spPr>
          <a:xfrm>
            <a:off x="6172200" y="6163056"/>
            <a:ext cx="28346" cy="743407"/>
          </a:xfrm>
          <a:prstGeom prst="rect">
            <a:avLst/>
          </a:prstGeom>
          <a:solidFill>
            <a:srgbClr val="6366F1"/>
          </a:solidFill>
          <a:ln/>
        </p:spPr>
      </p:sp>
      <p:pic>
        <p:nvPicPr>
          <p:cNvPr id="117" name="Image 7" descr="preencoded.png">    </p:cNvPr>
          <p:cNvPicPr>
            <a:picLocks noChangeAspect="1"/>
          </p:cNvPicPr>
          <p:nvPr/>
        </p:nvPicPr>
        <p:blipFill>
          <a:blip r:embed="rId8"/>
          <a:srcRect l="0" r="0" t="-2476" b="-2476"/>
          <a:stretch/>
        </p:blipFill>
        <p:spPr>
          <a:xfrm>
            <a:off x="6295644" y="6229807"/>
            <a:ext cx="286207" cy="267005"/>
          </a:xfrm>
          <a:prstGeom prst="rect">
            <a:avLst/>
          </a:prstGeom>
        </p:spPr>
      </p:pic>
      <p:sp>
        <p:nvSpPr>
          <p:cNvPr id="118" name="Text 108"/>
          <p:cNvSpPr txBox="1"/>
          <p:nvPr/>
        </p:nvSpPr>
        <p:spPr>
          <a:xfrm>
            <a:off x="6657746" y="6286500"/>
            <a:ext cx="896112" cy="143561"/>
          </a:xfrm>
          <a:prstGeom prst="rect">
            <a:avLst/>
          </a:prstGeom>
          <a:noFill/>
          <a:ln/>
        </p:spPr>
        <p:txBody>
          <a:bodyPr wrap="square" lIns="0" tIns="0" rIns="0" bIns="0" rtlCol="0" anchor="ctr"/>
          <a:lstStyle/>
          <a:p>
            <a:pPr algn="l" indent="0" marL="0">
              <a:buNone/>
            </a:pPr>
            <a:r>
              <a:rPr lang="en-US" sz="900" b="1" dirty="0">
                <a:solidFill>
                  <a:srgbClr val="4338CA"/>
                </a:solidFill>
                <a:latin typeface="Inter" pitchFamily="34" charset="0"/>
                <a:ea typeface="Inter" pitchFamily="34" charset="-122"/>
                <a:cs typeface="Inter" pitchFamily="34" charset="-120"/>
              </a:rPr>
              <a:t>Marketplace层</a:t>
            </a:r>
            <a:endParaRPr lang="en-US" sz="900" dirty="0"/>
          </a:p>
        </p:txBody>
      </p:sp>
      <p:sp>
        <p:nvSpPr>
          <p:cNvPr id="119" name="Text 109"/>
          <p:cNvSpPr txBox="1"/>
          <p:nvPr/>
        </p:nvSpPr>
        <p:spPr>
          <a:xfrm>
            <a:off x="6295644" y="6534302"/>
            <a:ext cx="4800600" cy="295351"/>
          </a:xfrm>
          <a:prstGeom prst="rect">
            <a:avLst/>
          </a:prstGeom>
          <a:noFill/>
          <a:ln/>
        </p:spPr>
        <p:txBody>
          <a:bodyPr wrap="square" lIns="0" tIns="0" rIns="0" bIns="0" rtlCol="0" anchor="ctr"/>
          <a:lstStyle/>
          <a:p>
            <a:pPr algn="l" indent="0" marL="0">
              <a:buNone/>
            </a:pPr>
            <a:r>
              <a:rPr lang="en-US" sz="900" dirty="0">
                <a:solidFill>
                  <a:srgbClr val="374151"/>
                </a:solidFill>
                <a:latin typeface="Inter" pitchFamily="34" charset="0"/>
                <a:ea typeface="Inter" pitchFamily="34" charset="-122"/>
                <a:cs typeface="Inter" pitchFamily="34" charset="-120"/>
              </a:rPr>
              <a:t>Agent生态系统的分发平台，包括Agent商店、工具/技能市场、MCP网关和模型聚合器，促进组件复用与生态繁荣。</a:t>
            </a:r>
            <a:endParaRPr lang="en-US" sz="900" dirty="0"/>
          </a:p>
        </p:txBody>
      </p:sp>
      <p:sp>
        <p:nvSpPr>
          <p:cNvPr id="120" name="Shape 110"/>
          <p:cNvSpPr/>
          <p:nvPr/>
        </p:nvSpPr>
        <p:spPr>
          <a:xfrm>
            <a:off x="6172200" y="6963156"/>
            <a:ext cx="4953305" cy="743407"/>
          </a:xfrm>
          <a:prstGeom prst="rect">
            <a:avLst/>
          </a:prstGeom>
          <a:solidFill>
            <a:srgbClr val="EF4444">
              <a:alpha val="5000"/>
            </a:srgbClr>
          </a:solidFill>
          <a:ln/>
        </p:spPr>
      </p:sp>
      <p:sp>
        <p:nvSpPr>
          <p:cNvPr id="121" name="Shape 111"/>
          <p:cNvSpPr/>
          <p:nvPr/>
        </p:nvSpPr>
        <p:spPr>
          <a:xfrm>
            <a:off x="6172200" y="6963156"/>
            <a:ext cx="28346" cy="743407"/>
          </a:xfrm>
          <a:prstGeom prst="rect">
            <a:avLst/>
          </a:prstGeom>
          <a:solidFill>
            <a:srgbClr val="EF4444"/>
          </a:solidFill>
          <a:ln/>
        </p:spPr>
      </p:sp>
      <p:pic>
        <p:nvPicPr>
          <p:cNvPr id="122" name="Image 8" descr="preencoded.png">    </p:cNvPr>
          <p:cNvPicPr>
            <a:picLocks noChangeAspect="1"/>
          </p:cNvPicPr>
          <p:nvPr/>
        </p:nvPicPr>
        <p:blipFill>
          <a:blip r:embed="rId9"/>
          <a:srcRect l="0" r="0" t="0" b="0"/>
          <a:stretch/>
        </p:blipFill>
        <p:spPr>
          <a:xfrm>
            <a:off x="6295644" y="7029907"/>
            <a:ext cx="267005" cy="267005"/>
          </a:xfrm>
          <a:prstGeom prst="rect">
            <a:avLst/>
          </a:prstGeom>
        </p:spPr>
      </p:pic>
      <p:sp>
        <p:nvSpPr>
          <p:cNvPr id="123" name="Text 112"/>
          <p:cNvSpPr txBox="1"/>
          <p:nvPr/>
        </p:nvSpPr>
        <p:spPr>
          <a:xfrm>
            <a:off x="6638544" y="7086600"/>
            <a:ext cx="771754" cy="143561"/>
          </a:xfrm>
          <a:prstGeom prst="rect">
            <a:avLst/>
          </a:prstGeom>
          <a:noFill/>
          <a:ln/>
        </p:spPr>
        <p:txBody>
          <a:bodyPr wrap="square" lIns="0" tIns="0" rIns="0" bIns="0" rtlCol="0" anchor="ctr"/>
          <a:lstStyle/>
          <a:p>
            <a:pPr algn="l" indent="0" marL="0">
              <a:buNone/>
            </a:pPr>
            <a:r>
              <a:rPr lang="en-US" sz="900" b="1" dirty="0">
                <a:solidFill>
                  <a:srgbClr val="B91C1C"/>
                </a:solidFill>
                <a:latin typeface="Inter" pitchFamily="34" charset="0"/>
                <a:ea typeface="Inter" pitchFamily="34" charset="-122"/>
                <a:cs typeface="Inter" pitchFamily="34" charset="-120"/>
              </a:rPr>
              <a:t>应用层 (顶层)</a:t>
            </a:r>
            <a:endParaRPr lang="en-US" sz="900" dirty="0"/>
          </a:p>
        </p:txBody>
      </p:sp>
      <p:sp>
        <p:nvSpPr>
          <p:cNvPr id="124" name="Text 113"/>
          <p:cNvSpPr txBox="1"/>
          <p:nvPr/>
        </p:nvSpPr>
        <p:spPr>
          <a:xfrm>
            <a:off x="6295644" y="7334402"/>
            <a:ext cx="4715561" cy="295351"/>
          </a:xfrm>
          <a:prstGeom prst="rect">
            <a:avLst/>
          </a:prstGeom>
          <a:noFill/>
          <a:ln/>
        </p:spPr>
        <p:txBody>
          <a:bodyPr wrap="square" lIns="0" tIns="0" rIns="0" bIns="0" rtlCol="0" anchor="ctr"/>
          <a:lstStyle/>
          <a:p>
            <a:pPr algn="l" indent="0" marL="0">
              <a:buNone/>
            </a:pPr>
            <a:r>
              <a:rPr lang="en-US" sz="900" dirty="0">
                <a:solidFill>
                  <a:srgbClr val="374151"/>
                </a:solidFill>
                <a:latin typeface="Inter" pitchFamily="34" charset="0"/>
                <a:ea typeface="Inter" pitchFamily="34" charset="-122"/>
                <a:cs typeface="Inter" pitchFamily="34" charset="-120"/>
              </a:rPr>
              <a:t>面向最终用户的Agentic应用，包括垂直领域Agent、企业数字员工、个人助手和自动化工作流，直接服务于具体业务场景。</a:t>
            </a:r>
            <a:endParaRPr lang="en-US" sz="900" dirty="0"/>
          </a:p>
        </p:txBody>
      </p:sp>
      <p:sp>
        <p:nvSpPr>
          <p:cNvPr id="125" name="Shape 114"/>
          <p:cNvSpPr/>
          <p:nvPr/>
        </p:nvSpPr>
        <p:spPr>
          <a:xfrm>
            <a:off x="1067105" y="7800746"/>
            <a:ext cx="10058400" cy="743407"/>
          </a:xfrm>
          <a:prstGeom prst="roundRect">
            <a:avLst>
              <a:gd name="adj" fmla="val 12616"/>
            </a:avLst>
          </a:prstGeom>
          <a:solidFill>
            <a:srgbClr val="EFF6FF"/>
          </a:solidFill>
          <a:ln w="12700">
            <a:solidFill>
              <a:srgbClr val="DBEAFE"/>
            </a:solidFill>
            <a:prstDash val="solid"/>
          </a:ln>
        </p:spPr>
      </p:sp>
      <p:sp>
        <p:nvSpPr>
          <p:cNvPr id="126" name="Text 115"/>
          <p:cNvSpPr txBox="1"/>
          <p:nvPr/>
        </p:nvSpPr>
        <p:spPr>
          <a:xfrm>
            <a:off x="1190549" y="7925105"/>
            <a:ext cx="1552651" cy="143561"/>
          </a:xfrm>
          <a:prstGeom prst="rect">
            <a:avLst/>
          </a:prstGeom>
          <a:noFill/>
          <a:ln/>
        </p:spPr>
        <p:txBody>
          <a:bodyPr wrap="square" lIns="0" tIns="0" rIns="0" bIns="0" rtlCol="0" anchor="ctr"/>
          <a:lstStyle/>
          <a:p>
            <a:pPr algn="l" indent="0" marL="0">
              <a:buNone/>
            </a:pPr>
            <a:r>
              <a:rPr lang="en-US" sz="900" b="1" dirty="0">
                <a:solidFill>
                  <a:srgbClr val="1D4ED8"/>
                </a:solidFill>
                <a:latin typeface="Inter" pitchFamily="34" charset="0"/>
                <a:ea typeface="Inter" pitchFamily="34" charset="-122"/>
                <a:cs typeface="Inter" pitchFamily="34" charset="-120"/>
              </a:rPr>
              <a:t>Agent OS与Infra的协同价值</a:t>
            </a:r>
            <a:endParaRPr lang="en-US" sz="900" dirty="0"/>
          </a:p>
        </p:txBody>
      </p:sp>
      <p:sp>
        <p:nvSpPr>
          <p:cNvPr id="127" name="Text 116"/>
          <p:cNvSpPr txBox="1"/>
          <p:nvPr/>
        </p:nvSpPr>
        <p:spPr>
          <a:xfrm>
            <a:off x="1190549" y="8115300"/>
            <a:ext cx="781812" cy="143561"/>
          </a:xfrm>
          <a:prstGeom prst="rect">
            <a:avLst/>
          </a:prstGeom>
          <a:noFill/>
          <a:ln/>
        </p:spPr>
        <p:txBody>
          <a:bodyPr wrap="square" lIns="0" tIns="0" rIns="0" bIns="0" rtlCol="0" anchor="ctr"/>
          <a:lstStyle/>
          <a:p>
            <a:pPr algn="l" indent="0" marL="0">
              <a:buNone/>
            </a:pPr>
            <a:r>
              <a:rPr lang="en-US" sz="900" dirty="0">
                <a:solidFill>
                  <a:srgbClr val="374151"/>
                </a:solidFill>
                <a:latin typeface="Inter" pitchFamily="34" charset="0"/>
                <a:ea typeface="Inter" pitchFamily="34" charset="-122"/>
                <a:cs typeface="Inter" pitchFamily="34" charset="-120"/>
              </a:rPr>
              <a:t>系统级抽象：</a:t>
            </a:r>
            <a:endParaRPr lang="en-US" sz="900" dirty="0"/>
          </a:p>
        </p:txBody>
      </p:sp>
      <p:sp>
        <p:nvSpPr>
          <p:cNvPr id="128" name="Text 117"/>
          <p:cNvSpPr txBox="1"/>
          <p:nvPr/>
        </p:nvSpPr>
        <p:spPr>
          <a:xfrm>
            <a:off x="4486046" y="8115300"/>
            <a:ext cx="667512" cy="143561"/>
          </a:xfrm>
          <a:prstGeom prst="rect">
            <a:avLst/>
          </a:prstGeom>
          <a:noFill/>
          <a:ln/>
        </p:spPr>
        <p:txBody>
          <a:bodyPr wrap="square" lIns="0" tIns="0" rIns="0" bIns="0" rtlCol="0" anchor="ctr"/>
          <a:lstStyle/>
          <a:p>
            <a:pPr algn="l" indent="0" marL="0">
              <a:buNone/>
            </a:pPr>
            <a:r>
              <a:rPr lang="en-US" sz="900" dirty="0">
                <a:solidFill>
                  <a:srgbClr val="374151"/>
                </a:solidFill>
                <a:latin typeface="Inter" pitchFamily="34" charset="0"/>
                <a:ea typeface="Inter" pitchFamily="34" charset="-122"/>
                <a:cs typeface="Inter" pitchFamily="34" charset="-120"/>
              </a:rPr>
              <a:t>扩展支撑：</a:t>
            </a:r>
            <a:endParaRPr lang="en-US" sz="900" dirty="0"/>
          </a:p>
        </p:txBody>
      </p:sp>
      <p:sp>
        <p:nvSpPr>
          <p:cNvPr id="129" name="Text 118"/>
          <p:cNvSpPr txBox="1"/>
          <p:nvPr/>
        </p:nvSpPr>
        <p:spPr>
          <a:xfrm>
            <a:off x="7781544" y="8115300"/>
            <a:ext cx="667512" cy="143561"/>
          </a:xfrm>
          <a:prstGeom prst="rect">
            <a:avLst/>
          </a:prstGeom>
          <a:noFill/>
          <a:ln/>
        </p:spPr>
        <p:txBody>
          <a:bodyPr wrap="square" lIns="0" tIns="0" rIns="0" bIns="0" rtlCol="0" anchor="ctr"/>
          <a:lstStyle/>
          <a:p>
            <a:pPr algn="l" indent="0" marL="0">
              <a:buNone/>
            </a:pPr>
            <a:r>
              <a:rPr lang="en-US" sz="900" dirty="0">
                <a:solidFill>
                  <a:srgbClr val="374151"/>
                </a:solidFill>
                <a:latin typeface="Inter" pitchFamily="34" charset="0"/>
                <a:ea typeface="Inter" pitchFamily="34" charset="-122"/>
                <a:cs typeface="Inter" pitchFamily="34" charset="-120"/>
              </a:rPr>
              <a:t>分层协作：</a:t>
            </a:r>
            <a:endParaRPr lang="en-US" sz="900" dirty="0"/>
          </a:p>
        </p:txBody>
      </p:sp>
      <p:sp>
        <p:nvSpPr>
          <p:cNvPr id="130" name="Text 119"/>
          <p:cNvSpPr txBox="1"/>
          <p:nvPr/>
        </p:nvSpPr>
        <p:spPr>
          <a:xfrm>
            <a:off x="1190549" y="8115300"/>
            <a:ext cx="3229661" cy="295351"/>
          </a:xfrm>
          <a:prstGeom prst="rect">
            <a:avLst/>
          </a:prstGeom>
          <a:noFill/>
          <a:ln/>
        </p:spPr>
        <p:txBody>
          <a:bodyPr wrap="square" lIns="0" tIns="0" rIns="0" bIns="0" rtlCol="0" anchor="ctr"/>
          <a:lstStyle/>
          <a:p>
            <a:pPr algn="l" indent="0" marL="0">
              <a:buNone/>
            </a:pPr>
            <a:r>
              <a:rPr lang="en-US" sz="900" dirty="0">
                <a:solidFill>
                  <a:srgbClr val="374151"/>
                </a:solidFill>
                <a:latin typeface="Inter" pitchFamily="34" charset="0"/>
                <a:ea typeface="Inter" pitchFamily="34" charset="-122"/>
                <a:cs typeface="Inter" pitchFamily="34" charset="-120"/>
              </a:rPr>
              <a:t>Agent OS提供操作系统级智能抽象，使得上层应用可以专注于业务逻辑而非底层协调</a:t>
            </a:r>
            <a:endParaRPr lang="en-US" sz="900" dirty="0"/>
          </a:p>
        </p:txBody>
      </p:sp>
      <p:sp>
        <p:nvSpPr>
          <p:cNvPr id="131" name="Text 120"/>
          <p:cNvSpPr txBox="1"/>
          <p:nvPr/>
        </p:nvSpPr>
        <p:spPr>
          <a:xfrm>
            <a:off x="4486046" y="8115300"/>
            <a:ext cx="3238805" cy="295351"/>
          </a:xfrm>
          <a:prstGeom prst="rect">
            <a:avLst/>
          </a:prstGeom>
          <a:noFill/>
          <a:ln/>
        </p:spPr>
        <p:txBody>
          <a:bodyPr wrap="square" lIns="0" tIns="0" rIns="0" bIns="0" rtlCol="0" anchor="ctr"/>
          <a:lstStyle/>
          <a:p>
            <a:pPr algn="l" indent="0" marL="0">
              <a:buNone/>
            </a:pPr>
            <a:r>
              <a:rPr lang="en-US" sz="900" dirty="0">
                <a:solidFill>
                  <a:srgbClr val="374151"/>
                </a:solidFill>
                <a:latin typeface="Inter" pitchFamily="34" charset="0"/>
                <a:ea typeface="Inter" pitchFamily="34" charset="-122"/>
                <a:cs typeface="Inter" pitchFamily="34" charset="-120"/>
              </a:rPr>
              <a:t>Infra作为OS的配套基础设施，提供记忆、安全、上下文等核心服务，支持复杂智能体运行</a:t>
            </a:r>
            <a:endParaRPr lang="en-US" sz="900" dirty="0"/>
          </a:p>
        </p:txBody>
      </p:sp>
      <p:sp>
        <p:nvSpPr>
          <p:cNvPr id="132" name="Text 121"/>
          <p:cNvSpPr txBox="1"/>
          <p:nvPr/>
        </p:nvSpPr>
        <p:spPr>
          <a:xfrm>
            <a:off x="7781544" y="8115300"/>
            <a:ext cx="3238805" cy="295351"/>
          </a:xfrm>
          <a:prstGeom prst="rect">
            <a:avLst/>
          </a:prstGeom>
          <a:noFill/>
          <a:ln/>
        </p:spPr>
        <p:txBody>
          <a:bodyPr wrap="square" lIns="0" tIns="0" rIns="0" bIns="0" rtlCol="0" anchor="ctr"/>
          <a:lstStyle/>
          <a:p>
            <a:pPr algn="l" indent="0" marL="0">
              <a:buNone/>
            </a:pPr>
            <a:r>
              <a:rPr lang="en-US" sz="900" dirty="0">
                <a:solidFill>
                  <a:srgbClr val="374151"/>
                </a:solidFill>
                <a:latin typeface="Inter" pitchFamily="34" charset="0"/>
                <a:ea typeface="Inter" pitchFamily="34" charset="-122"/>
                <a:cs typeface="Inter" pitchFamily="34" charset="-120"/>
              </a:rPr>
              <a:t>OS与Infra相互独立又紧密协作，形成完整的智能体运行环境，加速Agentic应用的开发与部署</a:t>
            </a:r>
            <a:endParaRPr lang="en-US" sz="900" dirty="0"/>
          </a:p>
        </p:txBody>
      </p:sp>
      <p:sp>
        <p:nvSpPr>
          <p:cNvPr id="133" name="Shape 122"/>
          <p:cNvSpPr/>
          <p:nvPr/>
        </p:nvSpPr>
        <p:spPr>
          <a:xfrm>
            <a:off x="1429207" y="1714500"/>
            <a:ext cx="57607" cy="57607"/>
          </a:xfrm>
          <a:prstGeom prst="ellipse">
            <a:avLst/>
          </a:prstGeom>
          <a:solidFill>
            <a:srgbClr val="3B82F6"/>
          </a:solidFill>
          <a:ln/>
        </p:spPr>
      </p:sp>
      <p:sp>
        <p:nvSpPr>
          <p:cNvPr id="134" name="Shape 123"/>
          <p:cNvSpPr/>
          <p:nvPr/>
        </p:nvSpPr>
        <p:spPr>
          <a:xfrm>
            <a:off x="1904695" y="2095805"/>
            <a:ext cx="57607" cy="57607"/>
          </a:xfrm>
          <a:prstGeom prst="ellipse">
            <a:avLst/>
          </a:prstGeom>
          <a:solidFill>
            <a:srgbClr val="3B82F6"/>
          </a:solidFill>
          <a:ln/>
        </p:spPr>
      </p:sp>
      <p:sp>
        <p:nvSpPr>
          <p:cNvPr id="135" name="Shape 124"/>
          <p:cNvSpPr/>
          <p:nvPr/>
        </p:nvSpPr>
        <p:spPr>
          <a:xfrm>
            <a:off x="1333195" y="2476195"/>
            <a:ext cx="57607" cy="57607"/>
          </a:xfrm>
          <a:prstGeom prst="ellipse">
            <a:avLst/>
          </a:prstGeom>
          <a:solidFill>
            <a:srgbClr val="3B82F6"/>
          </a:solidFill>
          <a:ln/>
        </p:spPr>
      </p:sp>
      <p:sp>
        <p:nvSpPr>
          <p:cNvPr id="136" name="Shape 125"/>
          <p:cNvSpPr/>
          <p:nvPr/>
        </p:nvSpPr>
        <p:spPr>
          <a:xfrm>
            <a:off x="1444752" y="1861718"/>
            <a:ext cx="476402" cy="9144"/>
          </a:xfrm>
          <a:prstGeom prst="rect">
            <a:avLst/>
          </a:prstGeom>
          <a:solidFill>
            <a:srgbClr val="3B82F6">
              <a:alpha val="20000"/>
            </a:srgbClr>
          </a:solidFill>
          <a:ln/>
        </p:spPr>
      </p:sp>
      <p:sp>
        <p:nvSpPr>
          <p:cNvPr id="137" name="Shape 126"/>
          <p:cNvSpPr/>
          <p:nvPr/>
        </p:nvSpPr>
        <p:spPr>
          <a:xfrm>
            <a:off x="1837944" y="1940357"/>
            <a:ext cx="571500" cy="9144"/>
          </a:xfrm>
          <a:prstGeom prst="rect">
            <a:avLst/>
          </a:prstGeom>
          <a:solidFill>
            <a:srgbClr val="3B82F6">
              <a:alpha val="20000"/>
            </a:srgbClr>
          </a:solidFill>
          <a:ln/>
        </p:spPr>
      </p:sp>
      <p:sp>
        <p:nvSpPr>
          <p:cNvPr id="138" name="Text 127"/>
          <p:cNvSpPr txBox="1"/>
          <p:nvPr/>
        </p:nvSpPr>
        <p:spPr>
          <a:xfrm>
            <a:off x="1067105" y="466344"/>
            <a:ext cx="5115154" cy="277063"/>
          </a:xfrm>
          <a:prstGeom prst="rect">
            <a:avLst/>
          </a:prstGeom>
          <a:noFill/>
          <a:ln/>
        </p:spPr>
        <p:txBody>
          <a:bodyPr wrap="square" lIns="0" tIns="0" rIns="0" bIns="0" rtlCol="0" anchor="ctr"/>
          <a:lstStyle/>
          <a:p>
            <a:pPr algn="l" indent="0" marL="0">
              <a:buNone/>
            </a:pPr>
            <a:r>
              <a:rPr lang="en-US" sz="1800" b="1" dirty="0">
                <a:solidFill>
                  <a:srgbClr val="1E40AF"/>
                </a:solidFill>
                <a:latin typeface="Inter" pitchFamily="34" charset="0"/>
                <a:ea typeface="Inter" pitchFamily="34" charset="-122"/>
                <a:cs typeface="Inter" pitchFamily="34" charset="-120"/>
              </a:rPr>
              <a:t>现代Agentic App Stack -- high-level 分层架构</a:t>
            </a:r>
            <a:endParaRPr lang="en-US" sz="18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23</Slides>
  <Notes>23</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23</vt:i4>
      </vt:variant>
    </vt:vector>
  </HeadingPairs>
  <TitlesOfParts>
    <vt:vector size="26" baseType="lpstr">
      <vt:lpstr>Arial</vt:lpstr>
      <vt:lpstr>Calibri</vt: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vector>
  </TitlesOfParts>
  <Company>Generated by Gen-Spark</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Multi-page HTML Content</dc:title>
  <dc:subject>PptxGenJS Presentation</dc:subject>
  <dc:creator>Visual Extract to PPTX Converter</dc:creator>
  <cp:lastModifiedBy>Visual Extract to PPTX Converter</cp:lastModifiedBy>
  <cp:revision>1</cp:revision>
  <dcterms:created xsi:type="dcterms:W3CDTF">2025-09-18T07:18:03Z</dcterms:created>
  <dcterms:modified xsi:type="dcterms:W3CDTF">2025-09-18T07:18:03Z</dcterms:modified>
</cp:coreProperties>
</file>