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4352" y="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620ACE2-1075-1FD2-A3B5-9BB253C14F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D633F6-65DC-E56F-DF42-CA867A986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AB387-4936-A44F-8DFC-EA32605FD029}" type="datetimeFigureOut">
              <a:rPr kumimoji="1" lang="zh-CN" altLang="en-US" smtClean="0"/>
              <a:t>2025/9/20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8AE9B4-702B-5245-F2B8-4701ED306F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C64B07-26BD-2216-D119-E626CB0C89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41BE-353F-F245-B063-7002705CCE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94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73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AFEACA-9B08-087D-1D55-519F4BBA7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21456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406B84-3CD3-A8D7-EE01-198015E387B9}"/>
              </a:ext>
            </a:extLst>
          </p:cNvPr>
          <p:cNvSpPr/>
          <p:nvPr userDrawn="1"/>
        </p:nvSpPr>
        <p:spPr>
          <a:xfrm>
            <a:off x="0" y="0"/>
            <a:ext cx="12421456" cy="6858000"/>
          </a:xfrm>
          <a:prstGeom prst="rect">
            <a:avLst/>
          </a:prstGeom>
          <a:solidFill>
            <a:schemeClr val="bg1">
              <a:alpha val="6982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372297-194D-F11C-5EEF-B633F441C9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21456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B489BD5-0F17-CF09-041C-74548387BB6C}"/>
              </a:ext>
            </a:extLst>
          </p:cNvPr>
          <p:cNvSpPr/>
          <p:nvPr userDrawn="1"/>
        </p:nvSpPr>
        <p:spPr>
          <a:xfrm>
            <a:off x="0" y="0"/>
            <a:ext cx="12421456" cy="6858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05B0BDB7-3D17-D763-EE72-C6EA1681BBBF}"/>
              </a:ext>
            </a:extLst>
          </p:cNvPr>
          <p:cNvSpPr txBox="1"/>
          <p:nvPr/>
        </p:nvSpPr>
        <p:spPr>
          <a:xfrm>
            <a:off x="394368" y="688412"/>
            <a:ext cx="133411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1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6E81113C-3080-32FE-77B7-6A83ECED5ED9}"/>
              </a:ext>
            </a:extLst>
          </p:cNvPr>
          <p:cNvSpPr txBox="1"/>
          <p:nvPr/>
        </p:nvSpPr>
        <p:spPr>
          <a:xfrm>
            <a:off x="394368" y="1298317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智能体时代的创业之道</a:t>
            </a:r>
            <a:endParaRPr lang="en-US" sz="100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B0635283-8945-CEFC-F465-6C3EA7F73434}"/>
              </a:ext>
            </a:extLst>
          </p:cNvPr>
          <p:cNvSpPr txBox="1"/>
          <p:nvPr/>
        </p:nvSpPr>
        <p:spPr>
          <a:xfrm>
            <a:off x="10109868" y="841117"/>
            <a:ext cx="1824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AI时代的创业训练营</a:t>
            </a:r>
            <a:endParaRPr lang="en-US" sz="1000" dirty="0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CD90BD7C-FC23-134F-7761-DBCB52502F29}"/>
              </a:ext>
            </a:extLst>
          </p:cNvPr>
          <p:cNvSpPr txBox="1"/>
          <p:nvPr/>
        </p:nvSpPr>
        <p:spPr>
          <a:xfrm>
            <a:off x="10688683" y="1031312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Bootcamp</a:t>
            </a:r>
            <a:endParaRPr lang="en-US" sz="1800" dirty="0"/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E4BEAA30-9F0E-788B-D838-536762339658}"/>
              </a:ext>
            </a:extLst>
          </p:cNvPr>
          <p:cNvSpPr/>
          <p:nvPr/>
        </p:nvSpPr>
        <p:spPr>
          <a:xfrm>
            <a:off x="394368" y="1936568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FCE9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C880D8C4-F3B1-72B8-EAAF-5054F3B8D506}"/>
              </a:ext>
            </a:extLst>
          </p:cNvPr>
          <p:cNvSpPr/>
          <p:nvPr/>
        </p:nvSpPr>
        <p:spPr>
          <a:xfrm>
            <a:off x="394368" y="1936568"/>
            <a:ext cx="38405" cy="1009498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0497A2CC-6CAB-DF2B-9383-8FF8F5B428A0}"/>
              </a:ext>
            </a:extLst>
          </p:cNvPr>
          <p:cNvSpPr txBox="1"/>
          <p:nvPr/>
        </p:nvSpPr>
        <p:spPr>
          <a:xfrm>
            <a:off x="660458" y="2184370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</a:t>
            </a:r>
            <a:endParaRPr lang="en-US" sz="1200" dirty="0"/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51FF81A7-9389-060A-0353-0897D553278C}"/>
              </a:ext>
            </a:extLst>
          </p:cNvPr>
          <p:cNvSpPr txBox="1"/>
          <p:nvPr/>
        </p:nvSpPr>
        <p:spPr>
          <a:xfrm>
            <a:off x="660458" y="2479722"/>
            <a:ext cx="63486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时代满地都是机会，但成功的时间窗口有限；而创业失败的机会成本越来越高。</a:t>
            </a:r>
            <a:endParaRPr lang="en-US" sz="1300" dirty="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273F5549-3BAB-86DE-C42F-58813E8D79EE}"/>
              </a:ext>
            </a:extLst>
          </p:cNvPr>
          <p:cNvSpPr/>
          <p:nvPr/>
        </p:nvSpPr>
        <p:spPr>
          <a:xfrm>
            <a:off x="394368" y="3174666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DEAEAA13-652E-193C-58B8-18E441DA08D0}"/>
              </a:ext>
            </a:extLst>
          </p:cNvPr>
          <p:cNvSpPr/>
          <p:nvPr/>
        </p:nvSpPr>
        <p:spPr>
          <a:xfrm>
            <a:off x="394368" y="3174666"/>
            <a:ext cx="38405" cy="1009498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888E632F-F1D7-8D95-4824-86493C7E14EE}"/>
              </a:ext>
            </a:extLst>
          </p:cNvPr>
          <p:cNvSpPr txBox="1"/>
          <p:nvPr/>
        </p:nvSpPr>
        <p:spPr>
          <a:xfrm>
            <a:off x="660458" y="3422468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提问</a:t>
            </a:r>
            <a:endParaRPr lang="en-US" sz="1200" dirty="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0AAF4F4C-E082-784B-8392-6545F66E6014}"/>
              </a:ext>
            </a:extLst>
          </p:cNvPr>
          <p:cNvSpPr txBox="1"/>
          <p:nvPr/>
        </p:nvSpPr>
        <p:spPr>
          <a:xfrm>
            <a:off x="660458" y="3717819"/>
            <a:ext cx="53675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你是否知道，如何既能找到 正确的事，又能真正把 正确的事做正确？</a:t>
            </a:r>
            <a:endParaRPr lang="en-US" sz="1300" dirty="0"/>
          </a:p>
        </p:txBody>
      </p:sp>
      <p:sp>
        <p:nvSpPr>
          <p:cNvPr id="14" name="Shape 16">
            <a:extLst>
              <a:ext uri="{FF2B5EF4-FFF2-40B4-BE49-F238E27FC236}">
                <a16:creationId xmlns:a16="http://schemas.microsoft.com/office/drawing/2014/main" id="{0B02A985-0DF1-237B-E219-02B85C55677E}"/>
              </a:ext>
            </a:extLst>
          </p:cNvPr>
          <p:cNvSpPr/>
          <p:nvPr/>
        </p:nvSpPr>
        <p:spPr>
          <a:xfrm>
            <a:off x="394368" y="4412763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DCFC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38B9944D-E1CC-B29A-4A00-CE3DD606D620}"/>
              </a:ext>
            </a:extLst>
          </p:cNvPr>
          <p:cNvSpPr/>
          <p:nvPr/>
        </p:nvSpPr>
        <p:spPr>
          <a:xfrm>
            <a:off x="394368" y="4412763"/>
            <a:ext cx="38405" cy="100949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8">
            <a:extLst>
              <a:ext uri="{FF2B5EF4-FFF2-40B4-BE49-F238E27FC236}">
                <a16:creationId xmlns:a16="http://schemas.microsoft.com/office/drawing/2014/main" id="{53CFA085-E5CE-0C88-ACA8-7091AECFDD6D}"/>
              </a:ext>
            </a:extLst>
          </p:cNvPr>
          <p:cNvSpPr txBox="1"/>
          <p:nvPr/>
        </p:nvSpPr>
        <p:spPr>
          <a:xfrm>
            <a:off x="660458" y="4660566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行动号召</a:t>
            </a:r>
            <a:endParaRPr lang="en-US" sz="1200" dirty="0"/>
          </a:p>
        </p:txBody>
      </p:sp>
      <p:sp>
        <p:nvSpPr>
          <p:cNvPr id="17" name="Text 19">
            <a:extLst>
              <a:ext uri="{FF2B5EF4-FFF2-40B4-BE49-F238E27FC236}">
                <a16:creationId xmlns:a16="http://schemas.microsoft.com/office/drawing/2014/main" id="{9B2A71AF-0095-2436-573C-F30FF30A6A69}"/>
              </a:ext>
            </a:extLst>
          </p:cNvPr>
          <p:cNvSpPr txBox="1"/>
          <p:nvPr/>
        </p:nvSpPr>
        <p:spPr>
          <a:xfrm>
            <a:off x="660458" y="4955917"/>
            <a:ext cx="58347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加入 Agentic Enterprise Bootcamp，一起探索在智能体时代的创业之道。</a:t>
            </a:r>
            <a:endParaRPr lang="en-US" sz="1300" dirty="0"/>
          </a:p>
        </p:txBody>
      </p:sp>
      <p:sp>
        <p:nvSpPr>
          <p:cNvPr id="18" name="Shape 20">
            <a:extLst>
              <a:ext uri="{FF2B5EF4-FFF2-40B4-BE49-F238E27FC236}">
                <a16:creationId xmlns:a16="http://schemas.microsoft.com/office/drawing/2014/main" id="{AA59D69A-A1AC-A747-AA1A-8C0943C592FD}"/>
              </a:ext>
            </a:extLst>
          </p:cNvPr>
          <p:cNvSpPr/>
          <p:nvPr/>
        </p:nvSpPr>
        <p:spPr>
          <a:xfrm>
            <a:off x="11443063" y="5880375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D61EB4EE-E8C6-F820-C347-8E55135F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64" r="-1064"/>
          <a:stretch/>
        </p:blipFill>
        <p:spPr>
          <a:xfrm>
            <a:off x="11524445" y="5984617"/>
            <a:ext cx="21945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5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EA3B4174-B440-A1B0-63DF-8F4340931849}"/>
              </a:ext>
            </a:extLst>
          </p:cNvPr>
          <p:cNvSpPr txBox="1"/>
          <p:nvPr/>
        </p:nvSpPr>
        <p:spPr>
          <a:xfrm>
            <a:off x="381305" y="466344"/>
            <a:ext cx="133411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1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F9778952-37EF-20FA-8914-97AB921E5107}"/>
              </a:ext>
            </a:extLst>
          </p:cNvPr>
          <p:cNvSpPr txBox="1"/>
          <p:nvPr/>
        </p:nvSpPr>
        <p:spPr>
          <a:xfrm>
            <a:off x="381305" y="1076249"/>
            <a:ext cx="1329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Infra创业与开源项目</a:t>
            </a:r>
            <a:endParaRPr lang="en-US" sz="100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4985F404-0960-F125-D406-889FE4346556}"/>
              </a:ext>
            </a:extLst>
          </p:cNvPr>
          <p:cNvSpPr txBox="1"/>
          <p:nvPr/>
        </p:nvSpPr>
        <p:spPr>
          <a:xfrm>
            <a:off x="10096805" y="619049"/>
            <a:ext cx="1824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AI时代的创业训练营</a:t>
            </a:r>
            <a:endParaRPr lang="en-US" sz="1000" dirty="0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C051C7C0-BF20-A520-CBF2-EC735E17DD4F}"/>
              </a:ext>
            </a:extLst>
          </p:cNvPr>
          <p:cNvSpPr txBox="1"/>
          <p:nvPr/>
        </p:nvSpPr>
        <p:spPr>
          <a:xfrm>
            <a:off x="10675620" y="809244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Bootcamp</a:t>
            </a:r>
            <a:endParaRPr lang="en-US" sz="1800" dirty="0"/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BCB0C78F-9563-B53A-9925-538E4601FFE4}"/>
              </a:ext>
            </a:extLst>
          </p:cNvPr>
          <p:cNvSpPr/>
          <p:nvPr/>
        </p:nvSpPr>
        <p:spPr>
          <a:xfrm>
            <a:off x="381305" y="1714500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FCE9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C86CA37A-85AC-6326-146F-6D45E05027BA}"/>
              </a:ext>
            </a:extLst>
          </p:cNvPr>
          <p:cNvSpPr/>
          <p:nvPr/>
        </p:nvSpPr>
        <p:spPr>
          <a:xfrm>
            <a:off x="381305" y="1714500"/>
            <a:ext cx="38405" cy="1009498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73BCCD96-5543-1FB6-B477-3FE4EB726887}"/>
              </a:ext>
            </a:extLst>
          </p:cNvPr>
          <p:cNvSpPr txBox="1"/>
          <p:nvPr/>
        </p:nvSpPr>
        <p:spPr>
          <a:xfrm>
            <a:off x="647395" y="1962302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</a:t>
            </a:r>
            <a:endParaRPr lang="en-US" sz="1200" dirty="0"/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832D646A-EDF7-370B-705E-4E4D44AE4342}"/>
              </a:ext>
            </a:extLst>
          </p:cNvPr>
          <p:cNvSpPr txBox="1"/>
          <p:nvPr/>
        </p:nvSpPr>
        <p:spPr>
          <a:xfrm>
            <a:off x="647395" y="2257654"/>
            <a:ext cx="101205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很多有技术背景的伙伴在 Agentic AI 浪潮 中，渴望投身 Infra 创业 或 开源项目。但这个领域往往 很骨感，生存与成长的挑战极大。</a:t>
            </a:r>
            <a:endParaRPr lang="en-US" sz="1300" dirty="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EFB8D237-0060-74DD-D6B8-D73F4C2B0FB8}"/>
              </a:ext>
            </a:extLst>
          </p:cNvPr>
          <p:cNvSpPr/>
          <p:nvPr/>
        </p:nvSpPr>
        <p:spPr>
          <a:xfrm>
            <a:off x="381305" y="2952598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4F55EFBF-DD54-70B8-E70A-BE091367A4CB}"/>
              </a:ext>
            </a:extLst>
          </p:cNvPr>
          <p:cNvSpPr/>
          <p:nvPr/>
        </p:nvSpPr>
        <p:spPr>
          <a:xfrm>
            <a:off x="381305" y="2952598"/>
            <a:ext cx="38405" cy="1009498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14D791CD-F123-6E68-2B1C-C654086C605E}"/>
              </a:ext>
            </a:extLst>
          </p:cNvPr>
          <p:cNvSpPr txBox="1"/>
          <p:nvPr/>
        </p:nvSpPr>
        <p:spPr>
          <a:xfrm>
            <a:off x="647395" y="3200400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提问</a:t>
            </a:r>
            <a:endParaRPr lang="en-US" sz="1200" dirty="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EC5DCB8C-4593-078E-E2D0-57656D59E7AC}"/>
              </a:ext>
            </a:extLst>
          </p:cNvPr>
          <p:cNvSpPr txBox="1"/>
          <p:nvPr/>
        </p:nvSpPr>
        <p:spPr>
          <a:xfrm>
            <a:off x="647395" y="3495751"/>
            <a:ext cx="37773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在这样的环境下，可能的自洽路径 到底有哪些？</a:t>
            </a:r>
            <a:endParaRPr lang="en-US" sz="1300" dirty="0"/>
          </a:p>
        </p:txBody>
      </p:sp>
      <p:sp>
        <p:nvSpPr>
          <p:cNvPr id="14" name="Shape 16">
            <a:extLst>
              <a:ext uri="{FF2B5EF4-FFF2-40B4-BE49-F238E27FC236}">
                <a16:creationId xmlns:a16="http://schemas.microsoft.com/office/drawing/2014/main" id="{53DE0AA1-6284-9E9E-E153-BE07230E4939}"/>
              </a:ext>
            </a:extLst>
          </p:cNvPr>
          <p:cNvSpPr/>
          <p:nvPr/>
        </p:nvSpPr>
        <p:spPr>
          <a:xfrm>
            <a:off x="381305" y="4190695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DCFC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E71080EA-B88B-9A63-F323-4656EDC42635}"/>
              </a:ext>
            </a:extLst>
          </p:cNvPr>
          <p:cNvSpPr/>
          <p:nvPr/>
        </p:nvSpPr>
        <p:spPr>
          <a:xfrm>
            <a:off x="381305" y="4190695"/>
            <a:ext cx="38405" cy="100949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8">
            <a:extLst>
              <a:ext uri="{FF2B5EF4-FFF2-40B4-BE49-F238E27FC236}">
                <a16:creationId xmlns:a16="http://schemas.microsoft.com/office/drawing/2014/main" id="{A9DABCD4-7FA0-1ACA-46DC-3F536B5FF322}"/>
              </a:ext>
            </a:extLst>
          </p:cNvPr>
          <p:cNvSpPr txBox="1"/>
          <p:nvPr/>
        </p:nvSpPr>
        <p:spPr>
          <a:xfrm>
            <a:off x="647395" y="44384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行动号召</a:t>
            </a:r>
            <a:endParaRPr lang="en-US" sz="1200" dirty="0"/>
          </a:p>
        </p:txBody>
      </p:sp>
      <p:sp>
        <p:nvSpPr>
          <p:cNvPr id="17" name="Text 19">
            <a:extLst>
              <a:ext uri="{FF2B5EF4-FFF2-40B4-BE49-F238E27FC236}">
                <a16:creationId xmlns:a16="http://schemas.microsoft.com/office/drawing/2014/main" id="{E969E728-6308-15BC-4D21-282B3934B182}"/>
              </a:ext>
            </a:extLst>
          </p:cNvPr>
          <p:cNvSpPr txBox="1"/>
          <p:nvPr/>
        </p:nvSpPr>
        <p:spPr>
          <a:xfrm>
            <a:off x="647395" y="4733849"/>
            <a:ext cx="64730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加入 Agentic Enterprise Bootcamp，一起拆解 Infra 与开源创业的真实逻辑和路径</a:t>
            </a:r>
            <a:endParaRPr lang="en-US" sz="1300" dirty="0"/>
          </a:p>
        </p:txBody>
      </p:sp>
      <p:sp>
        <p:nvSpPr>
          <p:cNvPr id="18" name="Shape 20">
            <a:extLst>
              <a:ext uri="{FF2B5EF4-FFF2-40B4-BE49-F238E27FC236}">
                <a16:creationId xmlns:a16="http://schemas.microsoft.com/office/drawing/2014/main" id="{8CD106B4-AEDB-9AB7-F1EA-BFDE3E0AAC51}"/>
              </a:ext>
            </a:extLst>
          </p:cNvPr>
          <p:cNvSpPr/>
          <p:nvPr/>
        </p:nvSpPr>
        <p:spPr>
          <a:xfrm>
            <a:off x="11430000" y="56583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6A137D2F-8EFA-441D-10EA-B01C847B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60" r="-760"/>
          <a:stretch/>
        </p:blipFill>
        <p:spPr>
          <a:xfrm>
            <a:off x="11544300" y="5762549"/>
            <a:ext cx="152705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0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42385D41-25BD-749C-A4EE-1E0DE65CF9D9}"/>
              </a:ext>
            </a:extLst>
          </p:cNvPr>
          <p:cNvSpPr txBox="1"/>
          <p:nvPr/>
        </p:nvSpPr>
        <p:spPr>
          <a:xfrm>
            <a:off x="582778" y="871293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</a:t>
            </a:r>
            <a:endParaRPr lang="en-US" sz="1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71FFD6F7-4BC0-C44C-44BA-FF0904E70C7E}"/>
              </a:ext>
            </a:extLst>
          </p:cNvPr>
          <p:cNvSpPr txBox="1"/>
          <p:nvPr/>
        </p:nvSpPr>
        <p:spPr>
          <a:xfrm>
            <a:off x="582778" y="1176703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重新定义行业未来</a:t>
            </a:r>
            <a:endParaRPr lang="en-US" sz="100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1CAF32D0-2C15-8FAB-D4F0-67B278DA8A0A}"/>
              </a:ext>
            </a:extLst>
          </p:cNvPr>
          <p:cNvSpPr txBox="1"/>
          <p:nvPr/>
        </p:nvSpPr>
        <p:spPr>
          <a:xfrm>
            <a:off x="10298278" y="871293"/>
            <a:ext cx="1824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AI时代的创业训练营</a:t>
            </a:r>
            <a:endParaRPr lang="en-US" sz="1000" dirty="0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617165D5-929F-B7F3-DA09-BE4864CA0816}"/>
              </a:ext>
            </a:extLst>
          </p:cNvPr>
          <p:cNvSpPr txBox="1"/>
          <p:nvPr/>
        </p:nvSpPr>
        <p:spPr>
          <a:xfrm>
            <a:off x="10877093" y="1062403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Bootcamp</a:t>
            </a:r>
            <a:endParaRPr lang="en-US" sz="1800" dirty="0"/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9E3A0DDA-527F-4B7D-E820-A3786B0C6EDB}"/>
              </a:ext>
            </a:extLst>
          </p:cNvPr>
          <p:cNvSpPr/>
          <p:nvPr/>
        </p:nvSpPr>
        <p:spPr>
          <a:xfrm>
            <a:off x="582778" y="1814954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FCE9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5232B013-09D7-E304-2FED-97C2DFE8FB2B}"/>
              </a:ext>
            </a:extLst>
          </p:cNvPr>
          <p:cNvSpPr/>
          <p:nvPr/>
        </p:nvSpPr>
        <p:spPr>
          <a:xfrm>
            <a:off x="582778" y="1814954"/>
            <a:ext cx="38405" cy="1009498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0BB62144-D44C-86D3-D3FD-7D92C6A0859F}"/>
              </a:ext>
            </a:extLst>
          </p:cNvPr>
          <p:cNvSpPr txBox="1"/>
          <p:nvPr/>
        </p:nvSpPr>
        <p:spPr>
          <a:xfrm>
            <a:off x="848868" y="2062756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</a:t>
            </a:r>
            <a:endParaRPr lang="en-US" sz="1200" dirty="0"/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78780265-5933-47A0-AF32-2902E3B353B7}"/>
              </a:ext>
            </a:extLst>
          </p:cNvPr>
          <p:cNvSpPr txBox="1"/>
          <p:nvPr/>
        </p:nvSpPr>
        <p:spPr>
          <a:xfrm>
            <a:off x="848868" y="2357193"/>
            <a:ext cx="4243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越来越多企业都在追问：什么才是真正的智能体企业？</a:t>
            </a:r>
            <a:endParaRPr lang="en-US" sz="1300" dirty="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798E7EB4-9F26-115E-0EE2-6B7CB09C3DA6}"/>
              </a:ext>
            </a:extLst>
          </p:cNvPr>
          <p:cNvSpPr/>
          <p:nvPr/>
        </p:nvSpPr>
        <p:spPr>
          <a:xfrm>
            <a:off x="582778" y="3053051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433723F5-2A5D-8EE7-2B4B-40563171F421}"/>
              </a:ext>
            </a:extLst>
          </p:cNvPr>
          <p:cNvSpPr/>
          <p:nvPr/>
        </p:nvSpPr>
        <p:spPr>
          <a:xfrm>
            <a:off x="582778" y="3053051"/>
            <a:ext cx="38405" cy="1009498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B9FEBAF9-3FC6-DF10-5DE9-FA50AEA85365}"/>
              </a:ext>
            </a:extLst>
          </p:cNvPr>
          <p:cNvSpPr txBox="1"/>
          <p:nvPr/>
        </p:nvSpPr>
        <p:spPr>
          <a:xfrm>
            <a:off x="848868" y="3300854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提问</a:t>
            </a:r>
            <a:endParaRPr lang="en-US" sz="1200" dirty="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D0B3C7AD-2CF9-392C-C5DE-66442308A9E9}"/>
              </a:ext>
            </a:extLst>
          </p:cNvPr>
          <p:cNvSpPr txBox="1"/>
          <p:nvPr/>
        </p:nvSpPr>
        <p:spPr>
          <a:xfrm>
            <a:off x="848868" y="3596205"/>
            <a:ext cx="95774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像 Tesla 这样率先通过Robotaxi，全自动Tesla工厂，和Optimus All-in 智能体 的先锋，正在重构行业版图，你准备好了吗？</a:t>
            </a:r>
            <a:endParaRPr lang="en-US" sz="1300" dirty="0"/>
          </a:p>
        </p:txBody>
      </p:sp>
      <p:sp>
        <p:nvSpPr>
          <p:cNvPr id="14" name="Shape 16">
            <a:extLst>
              <a:ext uri="{FF2B5EF4-FFF2-40B4-BE49-F238E27FC236}">
                <a16:creationId xmlns:a16="http://schemas.microsoft.com/office/drawing/2014/main" id="{00EC9D23-7FB0-4650-0587-D0BA9F76E8E5}"/>
              </a:ext>
            </a:extLst>
          </p:cNvPr>
          <p:cNvSpPr/>
          <p:nvPr/>
        </p:nvSpPr>
        <p:spPr>
          <a:xfrm>
            <a:off x="582778" y="4291149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DCFC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19EE1A3E-E013-22C3-7B06-3347AF755ECE}"/>
              </a:ext>
            </a:extLst>
          </p:cNvPr>
          <p:cNvSpPr/>
          <p:nvPr/>
        </p:nvSpPr>
        <p:spPr>
          <a:xfrm>
            <a:off x="582778" y="4291149"/>
            <a:ext cx="38405" cy="100949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8">
            <a:extLst>
              <a:ext uri="{FF2B5EF4-FFF2-40B4-BE49-F238E27FC236}">
                <a16:creationId xmlns:a16="http://schemas.microsoft.com/office/drawing/2014/main" id="{EA9B445E-921C-1862-9D61-8649ADF5D63C}"/>
              </a:ext>
            </a:extLst>
          </p:cNvPr>
          <p:cNvSpPr txBox="1"/>
          <p:nvPr/>
        </p:nvSpPr>
        <p:spPr>
          <a:xfrm>
            <a:off x="848868" y="4538951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行动号召</a:t>
            </a:r>
            <a:endParaRPr lang="en-US" sz="1200" dirty="0"/>
          </a:p>
        </p:txBody>
      </p:sp>
      <p:sp>
        <p:nvSpPr>
          <p:cNvPr id="17" name="Text 19">
            <a:extLst>
              <a:ext uri="{FF2B5EF4-FFF2-40B4-BE49-F238E27FC236}">
                <a16:creationId xmlns:a16="http://schemas.microsoft.com/office/drawing/2014/main" id="{4DEB030E-959D-E961-9325-16229593AA45}"/>
              </a:ext>
            </a:extLst>
          </p:cNvPr>
          <p:cNvSpPr txBox="1"/>
          <p:nvPr/>
        </p:nvSpPr>
        <p:spPr>
          <a:xfrm>
            <a:off x="848868" y="4834303"/>
            <a:ext cx="60057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加入 Agentic Enterprise Bootcamp，一起探索并构建属于你的智能体企业。</a:t>
            </a:r>
            <a:endParaRPr lang="en-US" sz="1300" dirty="0"/>
          </a:p>
        </p:txBody>
      </p:sp>
      <p:sp>
        <p:nvSpPr>
          <p:cNvPr id="18" name="Shape 20">
            <a:extLst>
              <a:ext uri="{FF2B5EF4-FFF2-40B4-BE49-F238E27FC236}">
                <a16:creationId xmlns:a16="http://schemas.microsoft.com/office/drawing/2014/main" id="{F14B4E88-387E-9B03-E2BE-8FF1815F0333}"/>
              </a:ext>
            </a:extLst>
          </p:cNvPr>
          <p:cNvSpPr/>
          <p:nvPr/>
        </p:nvSpPr>
        <p:spPr>
          <a:xfrm>
            <a:off x="11631473" y="575784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BB652403-619C-824C-CAB4-362E5871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36629" y="5863003"/>
            <a:ext cx="171907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9C8BB22A-5D33-E790-B020-40FE2C39F9FE}"/>
              </a:ext>
            </a:extLst>
          </p:cNvPr>
          <p:cNvSpPr txBox="1"/>
          <p:nvPr/>
        </p:nvSpPr>
        <p:spPr>
          <a:xfrm>
            <a:off x="381305" y="466344"/>
            <a:ext cx="1772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企业家成功要素</a:t>
            </a:r>
            <a:endParaRPr lang="en-US" sz="1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4C4ACE0D-3632-5557-E4B0-EF0743AE4C7E}"/>
              </a:ext>
            </a:extLst>
          </p:cNvPr>
          <p:cNvSpPr txBox="1"/>
          <p:nvPr/>
        </p:nvSpPr>
        <p:spPr>
          <a:xfrm>
            <a:off x="381305" y="77175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智能体时代的创业之道</a:t>
            </a:r>
            <a:endParaRPr lang="en-US" sz="100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3115E2A5-4583-ECF3-3EB9-1FBD9A21D86A}"/>
              </a:ext>
            </a:extLst>
          </p:cNvPr>
          <p:cNvSpPr txBox="1"/>
          <p:nvPr/>
        </p:nvSpPr>
        <p:spPr>
          <a:xfrm>
            <a:off x="10096805" y="466344"/>
            <a:ext cx="1824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AI时代的创业训练营</a:t>
            </a:r>
            <a:endParaRPr lang="en-US" sz="1000" dirty="0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445A2AA2-9FC3-B39C-C3F8-14820A0721CC}"/>
              </a:ext>
            </a:extLst>
          </p:cNvPr>
          <p:cNvSpPr txBox="1"/>
          <p:nvPr/>
        </p:nvSpPr>
        <p:spPr>
          <a:xfrm>
            <a:off x="10675620" y="657454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Bootcamp</a:t>
            </a:r>
            <a:endParaRPr lang="en-US" sz="1800" dirty="0"/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4981735E-149D-F253-6AAF-33E493949E6C}"/>
              </a:ext>
            </a:extLst>
          </p:cNvPr>
          <p:cNvSpPr/>
          <p:nvPr/>
        </p:nvSpPr>
        <p:spPr>
          <a:xfrm>
            <a:off x="381305" y="1410005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FCE9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9194C4D4-682F-FB89-B072-4AEF951B6414}"/>
              </a:ext>
            </a:extLst>
          </p:cNvPr>
          <p:cNvSpPr/>
          <p:nvPr/>
        </p:nvSpPr>
        <p:spPr>
          <a:xfrm>
            <a:off x="381305" y="1410005"/>
            <a:ext cx="38405" cy="1009498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9BA4A584-EBE8-5378-ACD6-09474C393D53}"/>
              </a:ext>
            </a:extLst>
          </p:cNvPr>
          <p:cNvSpPr txBox="1"/>
          <p:nvPr/>
        </p:nvSpPr>
        <p:spPr>
          <a:xfrm>
            <a:off x="647395" y="1657807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</a:t>
            </a:r>
            <a:endParaRPr lang="en-US" sz="1200" dirty="0"/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2CE8754B-188C-600B-832B-85149788FE50}"/>
              </a:ext>
            </a:extLst>
          </p:cNvPr>
          <p:cNvSpPr txBox="1"/>
          <p:nvPr/>
        </p:nvSpPr>
        <p:spPr>
          <a:xfrm>
            <a:off x="647395" y="1952244"/>
            <a:ext cx="43964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企业家的成功往往来自 认知 + 方法论 + 执行力 + 运气。</a:t>
            </a:r>
            <a:endParaRPr lang="en-US" sz="1300" dirty="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1ADC7FA3-8F9B-DE9B-0D36-807D96BCB6AD}"/>
              </a:ext>
            </a:extLst>
          </p:cNvPr>
          <p:cNvSpPr/>
          <p:nvPr/>
        </p:nvSpPr>
        <p:spPr>
          <a:xfrm>
            <a:off x="381305" y="2648102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2B488072-F855-AB21-2779-4E3F5E703E5A}"/>
              </a:ext>
            </a:extLst>
          </p:cNvPr>
          <p:cNvSpPr/>
          <p:nvPr/>
        </p:nvSpPr>
        <p:spPr>
          <a:xfrm>
            <a:off x="381305" y="2648102"/>
            <a:ext cx="38405" cy="1009498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A412F199-44BC-FCB9-673D-64116BC82A51}"/>
              </a:ext>
            </a:extLst>
          </p:cNvPr>
          <p:cNvSpPr txBox="1"/>
          <p:nvPr/>
        </p:nvSpPr>
        <p:spPr>
          <a:xfrm>
            <a:off x="647395" y="2895905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提问</a:t>
            </a:r>
            <a:endParaRPr lang="en-US" sz="1200" dirty="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06DBE1E1-18E1-7C28-8191-EFC2E765A332}"/>
              </a:ext>
            </a:extLst>
          </p:cNvPr>
          <p:cNvSpPr txBox="1"/>
          <p:nvPr/>
        </p:nvSpPr>
        <p:spPr>
          <a:xfrm>
            <a:off x="647395" y="3191256"/>
            <a:ext cx="49011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 智能体时代，全新的 认知、方法论与执行力 应该是什么样？</a:t>
            </a:r>
            <a:endParaRPr lang="en-US" sz="1300" dirty="0"/>
          </a:p>
        </p:txBody>
      </p:sp>
      <p:sp>
        <p:nvSpPr>
          <p:cNvPr id="14" name="Shape 16">
            <a:extLst>
              <a:ext uri="{FF2B5EF4-FFF2-40B4-BE49-F238E27FC236}">
                <a16:creationId xmlns:a16="http://schemas.microsoft.com/office/drawing/2014/main" id="{38569828-FD81-CC55-91BB-65CFBD882A26}"/>
              </a:ext>
            </a:extLst>
          </p:cNvPr>
          <p:cNvSpPr/>
          <p:nvPr/>
        </p:nvSpPr>
        <p:spPr>
          <a:xfrm>
            <a:off x="381305" y="3886200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DCFC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D26DD8A3-5EFF-4A95-53E2-2734047052B0}"/>
              </a:ext>
            </a:extLst>
          </p:cNvPr>
          <p:cNvSpPr/>
          <p:nvPr/>
        </p:nvSpPr>
        <p:spPr>
          <a:xfrm>
            <a:off x="381305" y="3886200"/>
            <a:ext cx="38405" cy="100949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8">
            <a:extLst>
              <a:ext uri="{FF2B5EF4-FFF2-40B4-BE49-F238E27FC236}">
                <a16:creationId xmlns:a16="http://schemas.microsoft.com/office/drawing/2014/main" id="{4EA4EBD5-75D0-4576-F63B-7A33F9A16B0D}"/>
              </a:ext>
            </a:extLst>
          </p:cNvPr>
          <p:cNvSpPr txBox="1"/>
          <p:nvPr/>
        </p:nvSpPr>
        <p:spPr>
          <a:xfrm>
            <a:off x="647395" y="41340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行动号召</a:t>
            </a:r>
            <a:endParaRPr lang="en-US" sz="1200" dirty="0"/>
          </a:p>
        </p:txBody>
      </p:sp>
      <p:sp>
        <p:nvSpPr>
          <p:cNvPr id="17" name="Text 19">
            <a:extLst>
              <a:ext uri="{FF2B5EF4-FFF2-40B4-BE49-F238E27FC236}">
                <a16:creationId xmlns:a16="http://schemas.microsoft.com/office/drawing/2014/main" id="{83893FF3-F6E7-FE46-6A4C-965D13053F2C}"/>
              </a:ext>
            </a:extLst>
          </p:cNvPr>
          <p:cNvSpPr txBox="1"/>
          <p:nvPr/>
        </p:nvSpPr>
        <p:spPr>
          <a:xfrm>
            <a:off x="647395" y="4429354"/>
            <a:ext cx="58347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加入 Agentic Enterprise Bootcamp，一起探索构建智能体企业的新路径。</a:t>
            </a:r>
            <a:endParaRPr lang="en-US" sz="1300" dirty="0"/>
          </a:p>
        </p:txBody>
      </p:sp>
      <p:sp>
        <p:nvSpPr>
          <p:cNvPr id="18" name="Shape 20">
            <a:extLst>
              <a:ext uri="{FF2B5EF4-FFF2-40B4-BE49-F238E27FC236}">
                <a16:creationId xmlns:a16="http://schemas.microsoft.com/office/drawing/2014/main" id="{3CFA2B9A-7C68-51AA-4CCC-C74C340BBE47}"/>
              </a:ext>
            </a:extLst>
          </p:cNvPr>
          <p:cNvSpPr/>
          <p:nvPr/>
        </p:nvSpPr>
        <p:spPr>
          <a:xfrm>
            <a:off x="11430000" y="5352898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92BF0780-1121-811A-2FE7-9A3E041B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535156" y="5458054"/>
            <a:ext cx="171907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6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9B2CBEC3-8C05-4CA9-AB78-448143644E50}"/>
              </a:ext>
            </a:extLst>
          </p:cNvPr>
          <p:cNvSpPr txBox="1"/>
          <p:nvPr/>
        </p:nvSpPr>
        <p:spPr>
          <a:xfrm>
            <a:off x="582778" y="923544"/>
            <a:ext cx="17812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成熟企业AI升级</a:t>
            </a:r>
            <a:endParaRPr lang="en-US" sz="1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B1D4D39D-F299-68D1-6AAB-1C4252FC3D05}"/>
              </a:ext>
            </a:extLst>
          </p:cNvPr>
          <p:cNvSpPr txBox="1"/>
          <p:nvPr/>
        </p:nvSpPr>
        <p:spPr>
          <a:xfrm>
            <a:off x="582778" y="122895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智能体时代的创业之道</a:t>
            </a:r>
            <a:endParaRPr lang="en-US" sz="100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3986A2D7-54CF-AC91-F5A6-CFB53E7594CD}"/>
              </a:ext>
            </a:extLst>
          </p:cNvPr>
          <p:cNvSpPr txBox="1"/>
          <p:nvPr/>
        </p:nvSpPr>
        <p:spPr>
          <a:xfrm>
            <a:off x="10298278" y="923544"/>
            <a:ext cx="1824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AI时代的创业训练营</a:t>
            </a:r>
            <a:endParaRPr lang="en-US" sz="1000" dirty="0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7BFA7C66-0AA7-5B32-7872-0A653BCBE948}"/>
              </a:ext>
            </a:extLst>
          </p:cNvPr>
          <p:cNvSpPr txBox="1"/>
          <p:nvPr/>
        </p:nvSpPr>
        <p:spPr>
          <a:xfrm>
            <a:off x="10877093" y="1114654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Bootcamp</a:t>
            </a:r>
            <a:endParaRPr lang="en-US" sz="1800" dirty="0"/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4779A009-E17C-9E4B-45BA-687A35C0D763}"/>
              </a:ext>
            </a:extLst>
          </p:cNvPr>
          <p:cNvSpPr/>
          <p:nvPr/>
        </p:nvSpPr>
        <p:spPr>
          <a:xfrm>
            <a:off x="582778" y="1867205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FCE9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33B307F6-FB0C-BE85-ADB9-CC1F1D788836}"/>
              </a:ext>
            </a:extLst>
          </p:cNvPr>
          <p:cNvSpPr/>
          <p:nvPr/>
        </p:nvSpPr>
        <p:spPr>
          <a:xfrm>
            <a:off x="582778" y="1867205"/>
            <a:ext cx="38405" cy="1009498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5E434B3C-2CA0-A71F-1914-B7D678B0C086}"/>
              </a:ext>
            </a:extLst>
          </p:cNvPr>
          <p:cNvSpPr txBox="1"/>
          <p:nvPr/>
        </p:nvSpPr>
        <p:spPr>
          <a:xfrm>
            <a:off x="848868" y="2115007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</a:t>
            </a:r>
            <a:endParaRPr lang="en-US" sz="1200" dirty="0"/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DBEDBDA6-E25A-1492-9890-936F6702503E}"/>
              </a:ext>
            </a:extLst>
          </p:cNvPr>
          <p:cNvSpPr txBox="1"/>
          <p:nvPr/>
        </p:nvSpPr>
        <p:spPr>
          <a:xfrm>
            <a:off x="848868" y="2409444"/>
            <a:ext cx="3615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 AI 时代，All-in 智能体，否则就会被淘汰。</a:t>
            </a:r>
            <a:endParaRPr lang="en-US" sz="1300" dirty="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99377229-1FF9-905C-268F-899B028640CC}"/>
              </a:ext>
            </a:extLst>
          </p:cNvPr>
          <p:cNvSpPr/>
          <p:nvPr/>
        </p:nvSpPr>
        <p:spPr>
          <a:xfrm>
            <a:off x="582778" y="3105302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4D8C8D08-9453-3C4A-E888-63561C69C00A}"/>
              </a:ext>
            </a:extLst>
          </p:cNvPr>
          <p:cNvSpPr/>
          <p:nvPr/>
        </p:nvSpPr>
        <p:spPr>
          <a:xfrm>
            <a:off x="582778" y="3105302"/>
            <a:ext cx="38405" cy="1009498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50B2AEE8-7EE7-A666-4DEF-FB703633B3A1}"/>
              </a:ext>
            </a:extLst>
          </p:cNvPr>
          <p:cNvSpPr txBox="1"/>
          <p:nvPr/>
        </p:nvSpPr>
        <p:spPr>
          <a:xfrm>
            <a:off x="848868" y="3353105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提问</a:t>
            </a:r>
            <a:endParaRPr lang="en-US" sz="1200" dirty="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12BD9D27-C4C6-FDB5-4C44-7BF8C839843D}"/>
              </a:ext>
            </a:extLst>
          </p:cNvPr>
          <p:cNvSpPr txBox="1"/>
          <p:nvPr/>
        </p:nvSpPr>
        <p:spPr>
          <a:xfrm>
            <a:off x="848868" y="3648456"/>
            <a:ext cx="68159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成熟企业的经营管理经验，如何与 Agentic AI 的新变量 融合，真正升级为 智能体企业？</a:t>
            </a:r>
            <a:endParaRPr lang="en-US" sz="1300" dirty="0"/>
          </a:p>
        </p:txBody>
      </p:sp>
      <p:sp>
        <p:nvSpPr>
          <p:cNvPr id="14" name="Shape 16">
            <a:extLst>
              <a:ext uri="{FF2B5EF4-FFF2-40B4-BE49-F238E27FC236}">
                <a16:creationId xmlns:a16="http://schemas.microsoft.com/office/drawing/2014/main" id="{CA257BC6-20B7-F8AB-F71E-035DB9D74D7A}"/>
              </a:ext>
            </a:extLst>
          </p:cNvPr>
          <p:cNvSpPr/>
          <p:nvPr/>
        </p:nvSpPr>
        <p:spPr>
          <a:xfrm>
            <a:off x="582778" y="4343400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DCFC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AFC50208-9D34-C709-9B83-5DAA500F62A0}"/>
              </a:ext>
            </a:extLst>
          </p:cNvPr>
          <p:cNvSpPr/>
          <p:nvPr/>
        </p:nvSpPr>
        <p:spPr>
          <a:xfrm>
            <a:off x="582778" y="4343400"/>
            <a:ext cx="38405" cy="100949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8">
            <a:extLst>
              <a:ext uri="{FF2B5EF4-FFF2-40B4-BE49-F238E27FC236}">
                <a16:creationId xmlns:a16="http://schemas.microsoft.com/office/drawing/2014/main" id="{C7A5A06C-F08B-DD03-6C1E-2D6072F91CAB}"/>
              </a:ext>
            </a:extLst>
          </p:cNvPr>
          <p:cNvSpPr txBox="1"/>
          <p:nvPr/>
        </p:nvSpPr>
        <p:spPr>
          <a:xfrm>
            <a:off x="848868" y="45912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行动号召</a:t>
            </a:r>
            <a:endParaRPr lang="en-US" sz="1200" dirty="0"/>
          </a:p>
        </p:txBody>
      </p:sp>
      <p:sp>
        <p:nvSpPr>
          <p:cNvPr id="17" name="Text 19">
            <a:extLst>
              <a:ext uri="{FF2B5EF4-FFF2-40B4-BE49-F238E27FC236}">
                <a16:creationId xmlns:a16="http://schemas.microsoft.com/office/drawing/2014/main" id="{22CADB47-70C6-8D7E-DC38-C967B0CEFCB6}"/>
              </a:ext>
            </a:extLst>
          </p:cNvPr>
          <p:cNvSpPr txBox="1"/>
          <p:nvPr/>
        </p:nvSpPr>
        <p:spPr>
          <a:xfrm>
            <a:off x="848868" y="4886554"/>
            <a:ext cx="49770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加入 Agentic Enterprise Bootcamp，找到属于你的进化路径。</a:t>
            </a:r>
            <a:endParaRPr lang="en-US" sz="1300" dirty="0"/>
          </a:p>
        </p:txBody>
      </p:sp>
      <p:sp>
        <p:nvSpPr>
          <p:cNvPr id="18" name="Shape 20">
            <a:extLst>
              <a:ext uri="{FF2B5EF4-FFF2-40B4-BE49-F238E27FC236}">
                <a16:creationId xmlns:a16="http://schemas.microsoft.com/office/drawing/2014/main" id="{33904A00-0E27-BF3B-323B-C46A91E42A41}"/>
              </a:ext>
            </a:extLst>
          </p:cNvPr>
          <p:cNvSpPr/>
          <p:nvPr/>
        </p:nvSpPr>
        <p:spPr>
          <a:xfrm>
            <a:off x="11631473" y="5810098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4CB406CC-E225-18CA-EF5F-B7E3FEAE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64" r="-1064"/>
          <a:stretch/>
        </p:blipFill>
        <p:spPr>
          <a:xfrm>
            <a:off x="11712855" y="5915254"/>
            <a:ext cx="21945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5F257D6F-78EC-CA6A-F973-E33E0F8292CD}"/>
              </a:ext>
            </a:extLst>
          </p:cNvPr>
          <p:cNvSpPr txBox="1"/>
          <p:nvPr/>
        </p:nvSpPr>
        <p:spPr>
          <a:xfrm>
            <a:off x="485808" y="792916"/>
            <a:ext cx="192481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AI-Native团队画像</a:t>
            </a:r>
            <a:endParaRPr lang="en-US" sz="1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B2788091-1C5A-74ED-FF05-A374C9520BC1}"/>
              </a:ext>
            </a:extLst>
          </p:cNvPr>
          <p:cNvSpPr txBox="1"/>
          <p:nvPr/>
        </p:nvSpPr>
        <p:spPr>
          <a:xfrm>
            <a:off x="485808" y="1402821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智能体时代的团队构建</a:t>
            </a:r>
            <a:endParaRPr lang="en-US" sz="100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C871F156-01D9-0320-A362-E3314666521C}"/>
              </a:ext>
            </a:extLst>
          </p:cNvPr>
          <p:cNvSpPr txBox="1"/>
          <p:nvPr/>
        </p:nvSpPr>
        <p:spPr>
          <a:xfrm>
            <a:off x="10201308" y="945621"/>
            <a:ext cx="1824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AI时代的创业训练营</a:t>
            </a:r>
            <a:endParaRPr lang="en-US" sz="1000" dirty="0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A68A4956-3FFB-C59C-85C5-07B46B0A7AB4}"/>
              </a:ext>
            </a:extLst>
          </p:cNvPr>
          <p:cNvSpPr txBox="1"/>
          <p:nvPr/>
        </p:nvSpPr>
        <p:spPr>
          <a:xfrm>
            <a:off x="10780123" y="1135816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Bootcamp</a:t>
            </a:r>
            <a:endParaRPr lang="en-US" sz="1800" dirty="0"/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B270C41D-F49A-0D33-66DD-03E03DDCE24C}"/>
              </a:ext>
            </a:extLst>
          </p:cNvPr>
          <p:cNvSpPr/>
          <p:nvPr/>
        </p:nvSpPr>
        <p:spPr>
          <a:xfrm>
            <a:off x="485808" y="2041072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FCE9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62CDD300-D688-F06E-355F-4F738517990B}"/>
              </a:ext>
            </a:extLst>
          </p:cNvPr>
          <p:cNvSpPr/>
          <p:nvPr/>
        </p:nvSpPr>
        <p:spPr>
          <a:xfrm>
            <a:off x="485808" y="2041072"/>
            <a:ext cx="38405" cy="1009498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E9954F89-AD91-4DC6-B28F-60764E960264}"/>
              </a:ext>
            </a:extLst>
          </p:cNvPr>
          <p:cNvSpPr txBox="1"/>
          <p:nvPr/>
        </p:nvSpPr>
        <p:spPr>
          <a:xfrm>
            <a:off x="751898" y="2288874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</a:t>
            </a:r>
            <a:endParaRPr lang="en-US" sz="1200" dirty="0"/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273AD682-A74A-BDE0-2C50-F174AE85A501}"/>
              </a:ext>
            </a:extLst>
          </p:cNvPr>
          <p:cNvSpPr txBox="1"/>
          <p:nvPr/>
        </p:nvSpPr>
        <p:spPr>
          <a:xfrm>
            <a:off x="751898" y="2584226"/>
            <a:ext cx="74541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时代的创业成功，大概率会源于 AI-Native 团队，善用 Agentic 工具与 Agentic Workforce。</a:t>
            </a:r>
            <a:endParaRPr lang="en-US" sz="1300" dirty="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B5D08AE9-E634-CEC8-A1EC-45E19345FF6E}"/>
              </a:ext>
            </a:extLst>
          </p:cNvPr>
          <p:cNvSpPr/>
          <p:nvPr/>
        </p:nvSpPr>
        <p:spPr>
          <a:xfrm>
            <a:off x="485808" y="3279170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4D33DC22-ACD5-81D1-9742-DAA2D82AFA75}"/>
              </a:ext>
            </a:extLst>
          </p:cNvPr>
          <p:cNvSpPr/>
          <p:nvPr/>
        </p:nvSpPr>
        <p:spPr>
          <a:xfrm>
            <a:off x="485808" y="3279170"/>
            <a:ext cx="38405" cy="1009498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93425D00-C21B-9C61-E1BA-B8157685B5D3}"/>
              </a:ext>
            </a:extLst>
          </p:cNvPr>
          <p:cNvSpPr txBox="1"/>
          <p:nvPr/>
        </p:nvSpPr>
        <p:spPr>
          <a:xfrm>
            <a:off x="751898" y="3526972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提问</a:t>
            </a:r>
            <a:endParaRPr lang="en-US" sz="1200" dirty="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23BEDE6B-3EC2-2984-7768-5B34AB23FB2E}"/>
              </a:ext>
            </a:extLst>
          </p:cNvPr>
          <p:cNvSpPr txBox="1"/>
          <p:nvPr/>
        </p:nvSpPr>
        <p:spPr>
          <a:xfrm>
            <a:off x="751898" y="3822323"/>
            <a:ext cx="3443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那 AI-Native 团队的画像 究竟是什么样的？</a:t>
            </a:r>
            <a:endParaRPr lang="en-US" sz="1300" dirty="0"/>
          </a:p>
        </p:txBody>
      </p:sp>
      <p:sp>
        <p:nvSpPr>
          <p:cNvPr id="14" name="Shape 16">
            <a:extLst>
              <a:ext uri="{FF2B5EF4-FFF2-40B4-BE49-F238E27FC236}">
                <a16:creationId xmlns:a16="http://schemas.microsoft.com/office/drawing/2014/main" id="{BD47FA6A-01BB-0069-C822-DD358F7D13DE}"/>
              </a:ext>
            </a:extLst>
          </p:cNvPr>
          <p:cNvSpPr/>
          <p:nvPr/>
        </p:nvSpPr>
        <p:spPr>
          <a:xfrm>
            <a:off x="485808" y="4517267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DCFC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1088BF46-340F-B741-7FEE-DC86993FAE1B}"/>
              </a:ext>
            </a:extLst>
          </p:cNvPr>
          <p:cNvSpPr/>
          <p:nvPr/>
        </p:nvSpPr>
        <p:spPr>
          <a:xfrm>
            <a:off x="485808" y="4517267"/>
            <a:ext cx="38405" cy="100949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8">
            <a:extLst>
              <a:ext uri="{FF2B5EF4-FFF2-40B4-BE49-F238E27FC236}">
                <a16:creationId xmlns:a16="http://schemas.microsoft.com/office/drawing/2014/main" id="{3681BC22-5B7E-903D-C624-EA0329E2BCC6}"/>
              </a:ext>
            </a:extLst>
          </p:cNvPr>
          <p:cNvSpPr txBox="1"/>
          <p:nvPr/>
        </p:nvSpPr>
        <p:spPr>
          <a:xfrm>
            <a:off x="751898" y="4765070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行动号召</a:t>
            </a:r>
            <a:endParaRPr lang="en-US" sz="1200" dirty="0"/>
          </a:p>
        </p:txBody>
      </p:sp>
      <p:sp>
        <p:nvSpPr>
          <p:cNvPr id="17" name="Text 19">
            <a:extLst>
              <a:ext uri="{FF2B5EF4-FFF2-40B4-BE49-F238E27FC236}">
                <a16:creationId xmlns:a16="http://schemas.microsoft.com/office/drawing/2014/main" id="{AA643A3B-FC6E-1B02-1F43-B189051614E6}"/>
              </a:ext>
            </a:extLst>
          </p:cNvPr>
          <p:cNvSpPr txBox="1"/>
          <p:nvPr/>
        </p:nvSpPr>
        <p:spPr>
          <a:xfrm>
            <a:off x="751898" y="5060421"/>
            <a:ext cx="6358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加入我们的 Agentic Enterprise Bootcamp，一起打造属于你的 AI-Native 团队。</a:t>
            </a:r>
            <a:endParaRPr lang="en-US" sz="1300" dirty="0"/>
          </a:p>
        </p:txBody>
      </p:sp>
      <p:sp>
        <p:nvSpPr>
          <p:cNvPr id="18" name="Shape 20">
            <a:extLst>
              <a:ext uri="{FF2B5EF4-FFF2-40B4-BE49-F238E27FC236}">
                <a16:creationId xmlns:a16="http://schemas.microsoft.com/office/drawing/2014/main" id="{7F439AEE-9F1A-E169-2749-1728AA4F54B6}"/>
              </a:ext>
            </a:extLst>
          </p:cNvPr>
          <p:cNvSpPr/>
          <p:nvPr/>
        </p:nvSpPr>
        <p:spPr>
          <a:xfrm>
            <a:off x="11534503" y="598487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BCA306C2-CCE4-45B1-C332-FC9043E7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64" r="-1064"/>
          <a:stretch/>
        </p:blipFill>
        <p:spPr>
          <a:xfrm>
            <a:off x="11615885" y="6089121"/>
            <a:ext cx="21945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982D7902-F452-C7A7-3A9D-80EDD2556BF1}"/>
              </a:ext>
            </a:extLst>
          </p:cNvPr>
          <p:cNvSpPr txBox="1"/>
          <p:nvPr/>
        </p:nvSpPr>
        <p:spPr>
          <a:xfrm>
            <a:off x="582778" y="897418"/>
            <a:ext cx="1772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融资与投资思维</a:t>
            </a:r>
            <a:endParaRPr lang="en-US" sz="1800" dirty="0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51303D43-8B19-7E85-17D2-F570DC96FB03}"/>
              </a:ext>
            </a:extLst>
          </p:cNvPr>
          <p:cNvSpPr txBox="1"/>
          <p:nvPr/>
        </p:nvSpPr>
        <p:spPr>
          <a:xfrm>
            <a:off x="582778" y="1202828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智能体时代的创业之道</a:t>
            </a:r>
            <a:endParaRPr lang="en-US" sz="100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12D96057-3863-2653-F5FE-56CF18B71B91}"/>
              </a:ext>
            </a:extLst>
          </p:cNvPr>
          <p:cNvSpPr txBox="1"/>
          <p:nvPr/>
        </p:nvSpPr>
        <p:spPr>
          <a:xfrm>
            <a:off x="10298278" y="897418"/>
            <a:ext cx="1824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AI时代的创业训练营</a:t>
            </a:r>
            <a:endParaRPr lang="en-US" sz="1000" dirty="0"/>
          </a:p>
        </p:txBody>
      </p:sp>
      <p:sp>
        <p:nvSpPr>
          <p:cNvPr id="5" name="Text 7">
            <a:extLst>
              <a:ext uri="{FF2B5EF4-FFF2-40B4-BE49-F238E27FC236}">
                <a16:creationId xmlns:a16="http://schemas.microsoft.com/office/drawing/2014/main" id="{86B583FD-607E-3A54-22FF-14D5A23FD2F0}"/>
              </a:ext>
            </a:extLst>
          </p:cNvPr>
          <p:cNvSpPr txBox="1"/>
          <p:nvPr/>
        </p:nvSpPr>
        <p:spPr>
          <a:xfrm>
            <a:off x="10877093" y="1088528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Bootcamp</a:t>
            </a:r>
            <a:endParaRPr lang="en-US" sz="1800" dirty="0"/>
          </a:p>
        </p:txBody>
      </p:sp>
      <p:sp>
        <p:nvSpPr>
          <p:cNvPr id="6" name="Shape 8">
            <a:extLst>
              <a:ext uri="{FF2B5EF4-FFF2-40B4-BE49-F238E27FC236}">
                <a16:creationId xmlns:a16="http://schemas.microsoft.com/office/drawing/2014/main" id="{4DD2BD7B-8C85-DD5A-0996-D9CC34E089E8}"/>
              </a:ext>
            </a:extLst>
          </p:cNvPr>
          <p:cNvSpPr/>
          <p:nvPr/>
        </p:nvSpPr>
        <p:spPr>
          <a:xfrm>
            <a:off x="582778" y="1841079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FCE9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42222432-18C1-383C-0EEF-2BEDBCE64356}"/>
              </a:ext>
            </a:extLst>
          </p:cNvPr>
          <p:cNvSpPr/>
          <p:nvPr/>
        </p:nvSpPr>
        <p:spPr>
          <a:xfrm>
            <a:off x="582778" y="1841079"/>
            <a:ext cx="38405" cy="1009498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B31CF9A3-3374-86A2-3533-2331CCDD27A6}"/>
              </a:ext>
            </a:extLst>
          </p:cNvPr>
          <p:cNvSpPr txBox="1"/>
          <p:nvPr/>
        </p:nvSpPr>
        <p:spPr>
          <a:xfrm>
            <a:off x="848868" y="2088881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</a:t>
            </a:r>
            <a:endParaRPr lang="en-US" sz="1200" dirty="0"/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1A981A85-CBB4-B6A1-E171-8F4016A7A9F3}"/>
              </a:ext>
            </a:extLst>
          </p:cNvPr>
          <p:cNvSpPr txBox="1"/>
          <p:nvPr/>
        </p:nvSpPr>
        <p:spPr>
          <a:xfrm>
            <a:off x="848868" y="2383318"/>
            <a:ext cx="87873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融资成功的关键，不只是讲故事，而是让投资人"看见"你的进展，"理解"你自洽的逻辑，并"相信"你未来的期货"。</a:t>
            </a:r>
            <a:endParaRPr lang="en-US" sz="1300" dirty="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B13D41EC-E8F3-50FE-7557-04B31E120DA6}"/>
              </a:ext>
            </a:extLst>
          </p:cNvPr>
          <p:cNvSpPr/>
          <p:nvPr/>
        </p:nvSpPr>
        <p:spPr>
          <a:xfrm>
            <a:off x="582778" y="3079176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D9377B04-4FDC-71A4-BF29-9D889D84EA47}"/>
              </a:ext>
            </a:extLst>
          </p:cNvPr>
          <p:cNvSpPr/>
          <p:nvPr/>
        </p:nvSpPr>
        <p:spPr>
          <a:xfrm>
            <a:off x="582778" y="3079176"/>
            <a:ext cx="38405" cy="1009498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B37E5DA3-EC15-48C9-9ECF-D589F7E70C3B}"/>
              </a:ext>
            </a:extLst>
          </p:cNvPr>
          <p:cNvSpPr txBox="1"/>
          <p:nvPr/>
        </p:nvSpPr>
        <p:spPr>
          <a:xfrm>
            <a:off x="848868" y="3326979"/>
            <a:ext cx="438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提问</a:t>
            </a:r>
            <a:endParaRPr lang="en-US" sz="1200" dirty="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882E3AEB-2AA0-32BE-3863-F6CF1D126F30}"/>
              </a:ext>
            </a:extLst>
          </p:cNvPr>
          <p:cNvSpPr txBox="1"/>
          <p:nvPr/>
        </p:nvSpPr>
        <p:spPr>
          <a:xfrm>
            <a:off x="848868" y="3622330"/>
            <a:ext cx="4243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你想真正理解投资人是如何评估你的逻辑和决策的吗？</a:t>
            </a:r>
            <a:endParaRPr lang="en-US" sz="1300" dirty="0"/>
          </a:p>
        </p:txBody>
      </p:sp>
      <p:sp>
        <p:nvSpPr>
          <p:cNvPr id="14" name="Shape 16">
            <a:extLst>
              <a:ext uri="{FF2B5EF4-FFF2-40B4-BE49-F238E27FC236}">
                <a16:creationId xmlns:a16="http://schemas.microsoft.com/office/drawing/2014/main" id="{B0E8D3EF-99B2-E747-0AFA-78448C09770B}"/>
              </a:ext>
            </a:extLst>
          </p:cNvPr>
          <p:cNvSpPr/>
          <p:nvPr/>
        </p:nvSpPr>
        <p:spPr>
          <a:xfrm>
            <a:off x="582778" y="4317274"/>
            <a:ext cx="11430000" cy="1009498"/>
          </a:xfrm>
          <a:prstGeom prst="roundRect">
            <a:avLst>
              <a:gd name="adj" fmla="val 6836"/>
            </a:avLst>
          </a:prstGeom>
          <a:solidFill>
            <a:srgbClr val="DCFCE7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C8766B20-A2B7-4BAC-9CCD-8026E20E5C94}"/>
              </a:ext>
            </a:extLst>
          </p:cNvPr>
          <p:cNvSpPr/>
          <p:nvPr/>
        </p:nvSpPr>
        <p:spPr>
          <a:xfrm>
            <a:off x="582778" y="4317274"/>
            <a:ext cx="38405" cy="100949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8">
            <a:extLst>
              <a:ext uri="{FF2B5EF4-FFF2-40B4-BE49-F238E27FC236}">
                <a16:creationId xmlns:a16="http://schemas.microsoft.com/office/drawing/2014/main" id="{6BB560A4-06DE-83B3-1623-90CD9E0613C1}"/>
              </a:ext>
            </a:extLst>
          </p:cNvPr>
          <p:cNvSpPr txBox="1"/>
          <p:nvPr/>
        </p:nvSpPr>
        <p:spPr>
          <a:xfrm>
            <a:off x="848868" y="4565076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行动号召</a:t>
            </a:r>
            <a:endParaRPr lang="en-US" sz="1200" dirty="0"/>
          </a:p>
        </p:txBody>
      </p:sp>
      <p:sp>
        <p:nvSpPr>
          <p:cNvPr id="17" name="Text 19">
            <a:extLst>
              <a:ext uri="{FF2B5EF4-FFF2-40B4-BE49-F238E27FC236}">
                <a16:creationId xmlns:a16="http://schemas.microsoft.com/office/drawing/2014/main" id="{189F1960-424E-B363-7B97-9239C4D92368}"/>
              </a:ext>
            </a:extLst>
          </p:cNvPr>
          <p:cNvSpPr txBox="1"/>
          <p:nvPr/>
        </p:nvSpPr>
        <p:spPr>
          <a:xfrm>
            <a:off x="848868" y="4860428"/>
            <a:ext cx="60057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加入我们的 Agentic Enterprise Bootcamp，用投资人的思维校准你的路径。</a:t>
            </a:r>
            <a:endParaRPr lang="en-US" sz="1300" dirty="0"/>
          </a:p>
        </p:txBody>
      </p:sp>
      <p:sp>
        <p:nvSpPr>
          <p:cNvPr id="18" name="Shape 20">
            <a:extLst>
              <a:ext uri="{FF2B5EF4-FFF2-40B4-BE49-F238E27FC236}">
                <a16:creationId xmlns:a16="http://schemas.microsoft.com/office/drawing/2014/main" id="{832CDAD5-4613-8B60-94D3-2E6BC76D8474}"/>
              </a:ext>
            </a:extLst>
          </p:cNvPr>
          <p:cNvSpPr/>
          <p:nvPr/>
        </p:nvSpPr>
        <p:spPr>
          <a:xfrm>
            <a:off x="11631473" y="578397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6C3A256E-03EE-90A7-56AB-169F4C6B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36629" y="5889128"/>
            <a:ext cx="171907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259</Words>
  <Application>Microsoft Macintosh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Inter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JImmy Shi</cp:lastModifiedBy>
  <cp:revision>3</cp:revision>
  <dcterms:created xsi:type="dcterms:W3CDTF">2025-09-19T23:52:08Z</dcterms:created>
  <dcterms:modified xsi:type="dcterms:W3CDTF">2025-09-20T00:12:11Z</dcterms:modified>
</cp:coreProperties>
</file>