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image" Target="../media/image-3-11.png"/><Relationship Id="rId12" Type="http://schemas.openxmlformats.org/officeDocument/2006/relationships/image" Target="../media/image-3-12.png"/><Relationship Id="rId13" Type="http://schemas.openxmlformats.org/officeDocument/2006/relationships/image" Target="../media/image-3-13.png"/><Relationship Id="rId14" Type="http://schemas.openxmlformats.org/officeDocument/2006/relationships/image" Target="../media/image-3-14.png"/><Relationship Id="rId15" Type="http://schemas.openxmlformats.org/officeDocument/2006/relationships/image" Target="../media/image-3-15.png"/><Relationship Id="rId16" Type="http://schemas.openxmlformats.org/officeDocument/2006/relationships/image" Target="../media/image-3-16.png"/><Relationship Id="rId17" Type="http://schemas.openxmlformats.org/officeDocument/2006/relationships/image" Target="../media/image-3-17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jp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3181198" y="647395"/>
            <a:ext cx="5838444" cy="790956"/>
          </a:xfrm>
          <a:prstGeom prst="roundRect">
            <a:avLst>
              <a:gd name="adj" fmla="val 13929"/>
            </a:avLst>
          </a:prstGeom>
          <a:solidFill>
            <a:srgbClr val="FFFFFF">
              <a:alpha val="60000"/>
            </a:srgbClr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371393" y="733349"/>
            <a:ext cx="5829300" cy="6007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3900" b="1" dirty="0">
                <a:solidFill>
                  <a:srgbClr val="0A24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智能体企业战略画板框架</a:t>
            </a:r>
            <a:endParaRPr lang="en-US" sz="3900" dirty="0"/>
          </a:p>
        </p:txBody>
      </p:sp>
      <p:sp>
        <p:nvSpPr>
          <p:cNvPr id="5" name="Shape 3"/>
          <p:cNvSpPr/>
          <p:nvPr/>
        </p:nvSpPr>
        <p:spPr>
          <a:xfrm>
            <a:off x="3625596" y="1661465"/>
            <a:ext cx="4943246" cy="495605"/>
          </a:xfrm>
          <a:prstGeom prst="roundRect">
            <a:avLst>
              <a:gd name="adj" fmla="val 21289"/>
            </a:avLst>
          </a:prstGeom>
          <a:solidFill>
            <a:srgbClr val="FFFFFF">
              <a:alpha val="60000"/>
            </a:srgbClr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3778301" y="1765706"/>
            <a:ext cx="481065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10倍价值产品 · 10倍运营效率 · 1/10运营成本</a:t>
            </a:r>
            <a:endParaRPr lang="en-US" sz="1800" dirty="0"/>
          </a:p>
        </p:txBody>
      </p:sp>
      <p:sp>
        <p:nvSpPr>
          <p:cNvPr id="7" name="Shape 5"/>
          <p:cNvSpPr/>
          <p:nvPr/>
        </p:nvSpPr>
        <p:spPr>
          <a:xfrm>
            <a:off x="2000707" y="2613355"/>
            <a:ext cx="8191195" cy="733349"/>
          </a:xfrm>
          <a:prstGeom prst="roundRect">
            <a:avLst>
              <a:gd name="adj" fmla="val 12955"/>
            </a:avLst>
          </a:prstGeom>
          <a:solidFill>
            <a:srgbClr val="F0F4FF">
              <a:alpha val="85000"/>
            </a:srgbClr>
          </a:solidFill>
          <a:ln w="25400">
            <a:solidFill>
              <a:srgbClr val="4C6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00707" y="3823106"/>
            <a:ext cx="8191195" cy="733349"/>
          </a:xfrm>
          <a:prstGeom prst="roundRect">
            <a:avLst>
              <a:gd name="adj" fmla="val 12955"/>
            </a:avLst>
          </a:prstGeom>
          <a:solidFill>
            <a:srgbClr val="F0F4FF">
              <a:alpha val="85000"/>
            </a:srgbClr>
          </a:solidFill>
          <a:ln w="25400">
            <a:solidFill>
              <a:srgbClr val="4C6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00707" y="5032858"/>
            <a:ext cx="8191195" cy="733349"/>
          </a:xfrm>
          <a:prstGeom prst="roundRect">
            <a:avLst>
              <a:gd name="adj" fmla="val 12955"/>
            </a:avLst>
          </a:prstGeom>
          <a:solidFill>
            <a:srgbClr val="F0F4FF">
              <a:alpha val="85000"/>
            </a:srgbClr>
          </a:solidFill>
          <a:ln w="25400">
            <a:solidFill>
              <a:srgbClr val="4C6FFF"/>
            </a:solidFill>
            <a:prstDash val="solid"/>
          </a:ln>
        </p:spPr>
      </p:sp>
      <p:sp>
        <p:nvSpPr>
          <p:cNvPr id="10" name="Text 8"/>
          <p:cNvSpPr txBox="1"/>
          <p:nvPr/>
        </p:nvSpPr>
        <p:spPr>
          <a:xfrm>
            <a:off x="5349240" y="2852014"/>
            <a:ext cx="16532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 CANVAS</a:t>
            </a:r>
            <a:endParaRPr lang="en-US" sz="1600" dirty="0"/>
          </a:p>
        </p:txBody>
      </p:sp>
      <p:sp>
        <p:nvSpPr>
          <p:cNvPr id="11" name="Text 9"/>
          <p:cNvSpPr txBox="1"/>
          <p:nvPr/>
        </p:nvSpPr>
        <p:spPr>
          <a:xfrm>
            <a:off x="5396789" y="4061765"/>
            <a:ext cx="15581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 OS</a:t>
            </a:r>
            <a:endParaRPr lang="en-US" sz="1600" dirty="0"/>
          </a:p>
        </p:txBody>
      </p:sp>
      <p:sp>
        <p:nvSpPr>
          <p:cNvPr id="12" name="Text 10"/>
          <p:cNvSpPr txBox="1"/>
          <p:nvPr/>
        </p:nvSpPr>
        <p:spPr>
          <a:xfrm>
            <a:off x="4348886" y="5271516"/>
            <a:ext cx="36530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ENTERPRISE ENABLEMENT LAYER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6086246" y="3537814"/>
            <a:ext cx="19202" cy="2862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4" name="Shape 12"/>
          <p:cNvSpPr/>
          <p:nvPr/>
        </p:nvSpPr>
        <p:spPr>
          <a:xfrm>
            <a:off x="6086246" y="4747565"/>
            <a:ext cx="19202" cy="286207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15" name="Shape 13"/>
          <p:cNvSpPr/>
          <p:nvPr/>
        </p:nvSpPr>
        <p:spPr>
          <a:xfrm>
            <a:off x="4100170" y="6623914"/>
            <a:ext cx="972007" cy="448056"/>
          </a:xfrm>
          <a:prstGeom prst="roundRect">
            <a:avLst>
              <a:gd name="adj" fmla="val 204082"/>
            </a:avLst>
          </a:prstGeom>
          <a:solidFill>
            <a:srgbClr val="EBF0FF">
              <a:alpha val="85000"/>
            </a:srgbClr>
          </a:solidFill>
          <a:ln/>
          <a:effectLst>
            <a:outerShdw sx="100000" sy="100000" kx="0" ky="0" algn="bl" rotWithShape="0" blurRad="38100" dist="25400" dir="5400000">
              <a:srgbClr val="4c6fff">
                <a:alpha val="20000"/>
              </a:srgbClr>
            </a:outerShdw>
          </a:effectLst>
        </p:spPr>
      </p:sp>
      <p:sp>
        <p:nvSpPr>
          <p:cNvPr id="16" name="Shape 14"/>
          <p:cNvSpPr/>
          <p:nvPr/>
        </p:nvSpPr>
        <p:spPr>
          <a:xfrm>
            <a:off x="5452567" y="6623914"/>
            <a:ext cx="1524305" cy="448056"/>
          </a:xfrm>
          <a:prstGeom prst="roundRect">
            <a:avLst>
              <a:gd name="adj" fmla="val 204082"/>
            </a:avLst>
          </a:prstGeom>
          <a:solidFill>
            <a:srgbClr val="EBF0FF">
              <a:alpha val="85000"/>
            </a:srgbClr>
          </a:solidFill>
          <a:ln/>
          <a:effectLst>
            <a:outerShdw sx="100000" sy="100000" kx="0" ky="0" algn="bl" rotWithShape="0" blurRad="38100" dist="25400" dir="5400000">
              <a:srgbClr val="4c6fff">
                <a:alpha val="20000"/>
              </a:srgbClr>
            </a:outerShdw>
          </a:effectLst>
        </p:spPr>
      </p:sp>
      <p:sp>
        <p:nvSpPr>
          <p:cNvPr id="17" name="Shape 15"/>
          <p:cNvSpPr/>
          <p:nvPr/>
        </p:nvSpPr>
        <p:spPr>
          <a:xfrm>
            <a:off x="7350862" y="6623914"/>
            <a:ext cx="743407" cy="448056"/>
          </a:xfrm>
          <a:prstGeom prst="roundRect">
            <a:avLst>
              <a:gd name="adj" fmla="val 204082"/>
            </a:avLst>
          </a:prstGeom>
          <a:solidFill>
            <a:srgbClr val="EBF0FF">
              <a:alpha val="85000"/>
            </a:srgbClr>
          </a:solidFill>
          <a:ln/>
          <a:effectLst>
            <a:outerShdw sx="100000" sy="100000" kx="0" ky="0" algn="bl" rotWithShape="0" blurRad="38100" dist="25400" dir="5400000">
              <a:srgbClr val="4c6fff">
                <a:alpha val="20000"/>
              </a:srgbClr>
            </a:outerShdw>
          </a:effectLst>
        </p:spPr>
      </p:sp>
      <p:sp>
        <p:nvSpPr>
          <p:cNvPr id="18" name="Text 16"/>
          <p:cNvSpPr txBox="1"/>
          <p:nvPr/>
        </p:nvSpPr>
        <p:spPr>
          <a:xfrm>
            <a:off x="4328770" y="6747358"/>
            <a:ext cx="6437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</a:t>
            </a:r>
            <a:endParaRPr lang="en-US" sz="1300" dirty="0"/>
          </a:p>
        </p:txBody>
      </p:sp>
      <p:sp>
        <p:nvSpPr>
          <p:cNvPr id="19" name="Text 17"/>
          <p:cNvSpPr txBox="1"/>
          <p:nvPr/>
        </p:nvSpPr>
        <p:spPr>
          <a:xfrm>
            <a:off x="5681167" y="6747358"/>
            <a:ext cx="119603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Autonomous</a:t>
            </a:r>
            <a:endParaRPr lang="en-US" sz="1300" dirty="0"/>
          </a:p>
        </p:txBody>
      </p:sp>
      <p:sp>
        <p:nvSpPr>
          <p:cNvPr id="20" name="Text 18"/>
          <p:cNvSpPr txBox="1"/>
          <p:nvPr/>
        </p:nvSpPr>
        <p:spPr>
          <a:xfrm>
            <a:off x="7579462" y="6747358"/>
            <a:ext cx="4151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10x</a:t>
            </a:r>
            <a:endParaRPr lang="en-US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75895"/>
            <a:ext cx="3619195" cy="678210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81305" y="2053742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赋能层详解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381305" y="2405786"/>
            <a:ext cx="3010205" cy="1657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Enablement Layer（二）：系统、数据与生态支撑</a:t>
            </a:r>
            <a:endParaRPr lang="en-US" sz="27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4461358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企业全方位基础能力与外部生态集成，为智能体企业持续赋能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000500" y="647395"/>
            <a:ext cx="533095" cy="533095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162349" y="809244"/>
            <a:ext cx="209398" cy="209398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4000500" y="1609344"/>
            <a:ext cx="533095" cy="533095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0" name="Shape 7"/>
          <p:cNvSpPr/>
          <p:nvPr/>
        </p:nvSpPr>
        <p:spPr>
          <a:xfrm>
            <a:off x="4000500" y="3534156"/>
            <a:ext cx="533095" cy="533095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1" name="Text 8"/>
          <p:cNvSpPr txBox="1"/>
          <p:nvPr/>
        </p:nvSpPr>
        <p:spPr>
          <a:xfrm>
            <a:off x="4762195" y="676656"/>
            <a:ext cx="20098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Legacy Systems</a:t>
            </a:r>
            <a:endParaRPr lang="en-US" sz="1800" dirty="0"/>
          </a:p>
        </p:txBody>
      </p:sp>
      <p:sp>
        <p:nvSpPr>
          <p:cNvPr id="12" name="Text 9"/>
          <p:cNvSpPr txBox="1"/>
          <p:nvPr/>
        </p:nvSpPr>
        <p:spPr>
          <a:xfrm>
            <a:off x="4762195" y="694944"/>
            <a:ext cx="7177126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智能体与现有企业系统的高效集成，保护历史投资，同时逐步实现数字化转型，确保新旧系统平滑过渡</a:t>
            </a:r>
            <a:endParaRPr lang="en-US" sz="1600" dirty="0"/>
          </a:p>
        </p:txBody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600" b="-600"/>
          <a:stretch/>
        </p:blipFill>
        <p:spPr>
          <a:xfrm>
            <a:off x="4176979" y="1772107"/>
            <a:ext cx="181051" cy="209398"/>
          </a:xfrm>
          <a:prstGeom prst="rect">
            <a:avLst/>
          </a:prstGeom>
        </p:spPr>
      </p:pic>
      <p:sp>
        <p:nvSpPr>
          <p:cNvPr id="14" name="Shape 10"/>
          <p:cNvSpPr/>
          <p:nvPr/>
        </p:nvSpPr>
        <p:spPr>
          <a:xfrm>
            <a:off x="4000500" y="2572207"/>
            <a:ext cx="533095" cy="533095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5" name="Text 11"/>
          <p:cNvSpPr txBox="1"/>
          <p:nvPr/>
        </p:nvSpPr>
        <p:spPr>
          <a:xfrm>
            <a:off x="4762195" y="1638605"/>
            <a:ext cx="69585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</a:t>
            </a:r>
            <a:endParaRPr lang="en-US" sz="1800" dirty="0"/>
          </a:p>
        </p:txBody>
      </p:sp>
      <p:sp>
        <p:nvSpPr>
          <p:cNvPr id="16" name="Text 12"/>
          <p:cNvSpPr txBox="1"/>
          <p:nvPr/>
        </p:nvSpPr>
        <p:spPr>
          <a:xfrm>
            <a:off x="4762195" y="1657807"/>
            <a:ext cx="7120433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企业级数据底座，为智能体提供高质量训练素材与实时决策依据，构建知识图谱与企业数据结构化体系</a:t>
            </a:r>
            <a:endParaRPr lang="en-US" sz="1600" dirty="0"/>
          </a:p>
        </p:txBody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162349" y="2734056"/>
            <a:ext cx="209398" cy="209398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4762195" y="2600554"/>
            <a:ext cx="19339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Capital/Finance</a:t>
            </a:r>
            <a:endParaRPr lang="en-US" sz="1800" dirty="0"/>
          </a:p>
        </p:txBody>
      </p:sp>
      <p:sp>
        <p:nvSpPr>
          <p:cNvPr id="19" name="Text 14"/>
          <p:cNvSpPr txBox="1"/>
          <p:nvPr/>
        </p:nvSpPr>
        <p:spPr>
          <a:xfrm>
            <a:off x="4762195" y="3562502"/>
            <a:ext cx="29535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Supply Chain Ecosystem</a:t>
            </a:r>
            <a:endParaRPr lang="en-US" sz="1800" dirty="0"/>
          </a:p>
        </p:txBody>
      </p:sp>
      <p:sp>
        <p:nvSpPr>
          <p:cNvPr id="20" name="Text 15"/>
          <p:cNvSpPr txBox="1"/>
          <p:nvPr/>
        </p:nvSpPr>
        <p:spPr>
          <a:xfrm>
            <a:off x="4762195" y="2619756"/>
            <a:ext cx="6891833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智能资金配置与财务管理系统，实现资源的最优化分配，支持敏捷决策与战略调整</a:t>
            </a:r>
            <a:endParaRPr lang="en-US" sz="1600" dirty="0"/>
          </a:p>
        </p:txBody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rcRect l="-1004" r="-1004" t="0" b="0"/>
          <a:stretch/>
        </p:blipFill>
        <p:spPr>
          <a:xfrm>
            <a:off x="4134002" y="3696005"/>
            <a:ext cx="267005" cy="209398"/>
          </a:xfrm>
          <a:prstGeom prst="rect">
            <a:avLst/>
          </a:prstGeom>
        </p:spPr>
      </p:pic>
      <p:sp>
        <p:nvSpPr>
          <p:cNvPr id="22" name="Text 16"/>
          <p:cNvSpPr txBox="1"/>
          <p:nvPr/>
        </p:nvSpPr>
        <p:spPr>
          <a:xfrm>
            <a:off x="4762195" y="3581705"/>
            <a:ext cx="7072884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打通内外部生态系统，实现跨企业智能体协同，构建多层次供应链网络与合作伙伴体系</a:t>
            </a:r>
            <a:endParaRPr lang="en-US" sz="1600" dirty="0"/>
          </a:p>
        </p:txBody>
      </p:sp>
      <p:sp>
        <p:nvSpPr>
          <p:cNvPr id="23" name="Shape 17"/>
          <p:cNvSpPr/>
          <p:nvPr/>
        </p:nvSpPr>
        <p:spPr>
          <a:xfrm>
            <a:off x="4000500" y="4496105"/>
            <a:ext cx="7810805" cy="905256"/>
          </a:xfrm>
          <a:prstGeom prst="roundRect">
            <a:avLst>
              <a:gd name="adj" fmla="val 8506"/>
            </a:avLst>
          </a:prstGeom>
          <a:solidFill>
            <a:srgbClr val="EFF6FF">
              <a:alpha val="90000"/>
            </a:srgbClr>
          </a:solidFill>
          <a:ln w="12700">
            <a:solidFill>
              <a:srgbClr val="BFDBFE">
                <a:alpha val="80000"/>
              </a:srgbClr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24" name="Text 18"/>
          <p:cNvSpPr txBox="1"/>
          <p:nvPr/>
        </p:nvSpPr>
        <p:spPr>
          <a:xfrm>
            <a:off x="4181551" y="4677156"/>
            <a:ext cx="7584948" cy="5431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实施建议： 企业应基于自身发展阶段，优先强化关键基础设施，逐步构建完整赋能层，实现智能体系统的全面支撑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75895"/>
            <a:ext cx="3619195" cy="678210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81305" y="267096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实施指南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381305" y="3023006"/>
            <a:ext cx="23244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框架应用指南</a:t>
            </a:r>
            <a:endParaRPr lang="en-US" sz="27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3844138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如何使用智能体企业战略画板创造10倍价值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000500" y="647395"/>
            <a:ext cx="495605" cy="495605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-1282" r="-1282" t="0" b="0"/>
          <a:stretch/>
        </p:blipFill>
        <p:spPr>
          <a:xfrm>
            <a:off x="4138574" y="800100"/>
            <a:ext cx="219456" cy="190195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4000500" y="1514246"/>
            <a:ext cx="495605" cy="495605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0" name="Shape 7"/>
          <p:cNvSpPr/>
          <p:nvPr/>
        </p:nvSpPr>
        <p:spPr>
          <a:xfrm>
            <a:off x="4000500" y="4317797"/>
            <a:ext cx="495605" cy="495605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1" name="Text 8"/>
          <p:cNvSpPr txBox="1"/>
          <p:nvPr/>
        </p:nvSpPr>
        <p:spPr>
          <a:xfrm>
            <a:off x="4705502" y="676656"/>
            <a:ext cx="55046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掌握</a:t>
            </a:r>
            <a:endParaRPr lang="en-US" sz="1500" dirty="0"/>
          </a:p>
        </p:txBody>
      </p:sp>
      <p:sp>
        <p:nvSpPr>
          <p:cNvPr id="12" name="Text 9"/>
          <p:cNvSpPr txBox="1"/>
          <p:nvPr/>
        </p:nvSpPr>
        <p:spPr>
          <a:xfrm>
            <a:off x="4705502" y="676656"/>
            <a:ext cx="7123176" cy="5431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，理解市场价值层（Lean战略画板）、企业操作系统层（智能体企业 OS）与支撑能力层（Enablement Layer）之间的相互影响与依存关系</a:t>
            </a:r>
            <a:endParaRPr lang="en-US" sz="1500" dirty="0"/>
          </a:p>
        </p:txBody>
      </p:sp>
      <p:sp>
        <p:nvSpPr>
          <p:cNvPr id="13" name="Text 10"/>
          <p:cNvSpPr txBox="1"/>
          <p:nvPr/>
        </p:nvSpPr>
        <p:spPr>
          <a:xfrm>
            <a:off x="4705502" y="1543507"/>
            <a:ext cx="55046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根据</a:t>
            </a:r>
            <a:endParaRPr lang="en-US" sz="1500" dirty="0"/>
          </a:p>
        </p:txBody>
      </p:sp>
      <p:sp>
        <p:nvSpPr>
          <p:cNvPr id="14" name="Text 11"/>
          <p:cNvSpPr txBox="1"/>
          <p:nvPr/>
        </p:nvSpPr>
        <p:spPr>
          <a:xfrm>
            <a:off x="4705502" y="1543507"/>
            <a:ext cx="7113118" cy="5431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填充框架：初创期聚焦上层（市场验证）与底层（Agent融合度），成长期重点构建中层（企业级编排能力）</a:t>
            </a:r>
            <a:endParaRPr lang="en-US" sz="1500" dirty="0"/>
          </a:p>
        </p:txBody>
      </p:sp>
      <p:sp>
        <p:nvSpPr>
          <p:cNvPr id="15" name="Text 12"/>
          <p:cNvSpPr txBox="1"/>
          <p:nvPr/>
        </p:nvSpPr>
        <p:spPr>
          <a:xfrm>
            <a:off x="4705502" y="4346143"/>
            <a:ext cx="55046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建立</a:t>
            </a:r>
            <a:endParaRPr lang="en-US" sz="1500" dirty="0"/>
          </a:p>
        </p:txBody>
      </p:sp>
      <p:sp>
        <p:nvSpPr>
          <p:cNvPr id="16" name="Text 13"/>
          <p:cNvSpPr txBox="1"/>
          <p:nvPr/>
        </p:nvSpPr>
        <p:spPr>
          <a:xfrm>
            <a:off x="4705502" y="4346143"/>
            <a:ext cx="7151522" cy="5431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：业务目标→框架调整→智能体能力提升→业务目标再定义，通过迭代实现企业Agent化的渐进转型</a:t>
            </a:r>
            <a:endParaRPr lang="en-US" sz="1500" dirty="0"/>
          </a:p>
        </p:txBody>
      </p:sp>
      <p:sp>
        <p:nvSpPr>
          <p:cNvPr id="17" name="Text 14"/>
          <p:cNvSpPr txBox="1"/>
          <p:nvPr/>
        </p:nvSpPr>
        <p:spPr>
          <a:xfrm>
            <a:off x="5105095" y="676656"/>
            <a:ext cx="135056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三层逻辑联动</a:t>
            </a:r>
            <a:endParaRPr lang="en-US" sz="1500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rcRect l="-1282" r="-1282" t="0" b="0"/>
          <a:stretch/>
        </p:blipFill>
        <p:spPr>
          <a:xfrm>
            <a:off x="4138574" y="1666951"/>
            <a:ext cx="219456" cy="190195"/>
          </a:xfrm>
          <a:prstGeom prst="rect">
            <a:avLst/>
          </a:prstGeom>
        </p:spPr>
      </p:pic>
      <p:sp>
        <p:nvSpPr>
          <p:cNvPr id="19" name="Text 15"/>
          <p:cNvSpPr txBox="1"/>
          <p:nvPr/>
        </p:nvSpPr>
        <p:spPr>
          <a:xfrm>
            <a:off x="5105095" y="1543507"/>
            <a:ext cx="135056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企业发展阶段</a:t>
            </a:r>
            <a:endParaRPr lang="en-US" sz="1500" dirty="0"/>
          </a:p>
        </p:txBody>
      </p:sp>
      <p:sp>
        <p:nvSpPr>
          <p:cNvPr id="20" name="Shape 16"/>
          <p:cNvSpPr/>
          <p:nvPr/>
        </p:nvSpPr>
        <p:spPr>
          <a:xfrm>
            <a:off x="4095598" y="2419502"/>
            <a:ext cx="2419502" cy="1600200"/>
          </a:xfrm>
          <a:prstGeom prst="roundRect">
            <a:avLst>
              <a:gd name="adj" fmla="val 2721"/>
            </a:avLst>
          </a:prstGeom>
          <a:solidFill>
            <a:srgbClr val="F8FAFC">
              <a:alpha val="85000"/>
            </a:srgbClr>
          </a:solidFill>
          <a:ln w="12700">
            <a:solidFill>
              <a:srgbClr val="E2E8F0"/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21" name="Shape 17"/>
          <p:cNvSpPr/>
          <p:nvPr/>
        </p:nvSpPr>
        <p:spPr>
          <a:xfrm>
            <a:off x="6489497" y="3206801"/>
            <a:ext cx="161849" cy="19202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2" name="Text 18"/>
          <p:cNvSpPr txBox="1"/>
          <p:nvPr/>
        </p:nvSpPr>
        <p:spPr>
          <a:xfrm>
            <a:off x="5105095" y="4346143"/>
            <a:ext cx="135056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持续反馈循环</a:t>
            </a:r>
            <a:endParaRPr lang="en-US" sz="1500" dirty="0"/>
          </a:p>
        </p:txBody>
      </p:sp>
      <p:sp>
        <p:nvSpPr>
          <p:cNvPr id="23" name="Shape 19"/>
          <p:cNvSpPr/>
          <p:nvPr/>
        </p:nvSpPr>
        <p:spPr>
          <a:xfrm>
            <a:off x="6698894" y="2419502"/>
            <a:ext cx="2419502" cy="1600200"/>
          </a:xfrm>
          <a:prstGeom prst="roundRect">
            <a:avLst>
              <a:gd name="adj" fmla="val 2721"/>
            </a:avLst>
          </a:prstGeom>
          <a:solidFill>
            <a:srgbClr val="F8FAFC">
              <a:alpha val="85000"/>
            </a:srgbClr>
          </a:solidFill>
          <a:ln w="12700">
            <a:solidFill>
              <a:srgbClr val="E2E8F0"/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24" name="Shape 20"/>
          <p:cNvSpPr/>
          <p:nvPr/>
        </p:nvSpPr>
        <p:spPr>
          <a:xfrm>
            <a:off x="9303106" y="2419502"/>
            <a:ext cx="2419502" cy="1600200"/>
          </a:xfrm>
          <a:prstGeom prst="roundRect">
            <a:avLst>
              <a:gd name="adj" fmla="val 2721"/>
            </a:avLst>
          </a:prstGeom>
          <a:solidFill>
            <a:srgbClr val="F8FAFC">
              <a:alpha val="85000"/>
            </a:srgbClr>
          </a:solidFill>
          <a:ln w="12700">
            <a:solidFill>
              <a:srgbClr val="E2E8F0"/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25" name="Shape 21"/>
          <p:cNvSpPr/>
          <p:nvPr/>
        </p:nvSpPr>
        <p:spPr>
          <a:xfrm>
            <a:off x="5130698" y="2581351"/>
            <a:ext cx="342900" cy="3429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6" name="Shape 22"/>
          <p:cNvSpPr/>
          <p:nvPr/>
        </p:nvSpPr>
        <p:spPr>
          <a:xfrm>
            <a:off x="7733995" y="2581351"/>
            <a:ext cx="342900" cy="3429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7" name="Shape 23"/>
          <p:cNvSpPr/>
          <p:nvPr/>
        </p:nvSpPr>
        <p:spPr>
          <a:xfrm>
            <a:off x="10337292" y="2581351"/>
            <a:ext cx="342900" cy="342900"/>
          </a:xfrm>
          <a:prstGeom prst="ellipse">
            <a:avLst/>
          </a:prstGeom>
          <a:solidFill>
            <a:srgbClr val="4C6FFF"/>
          </a:solidFill>
          <a:ln/>
        </p:spPr>
      </p:sp>
      <p:sp>
        <p:nvSpPr>
          <p:cNvPr id="28" name="Text 24"/>
          <p:cNvSpPr txBox="1"/>
          <p:nvPr/>
        </p:nvSpPr>
        <p:spPr>
          <a:xfrm>
            <a:off x="5266030" y="2624328"/>
            <a:ext cx="204826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300" dirty="0"/>
          </a:p>
        </p:txBody>
      </p:sp>
      <p:sp>
        <p:nvSpPr>
          <p:cNvPr id="29" name="Text 25"/>
          <p:cNvSpPr txBox="1"/>
          <p:nvPr/>
        </p:nvSpPr>
        <p:spPr>
          <a:xfrm>
            <a:off x="7851953" y="2624328"/>
            <a:ext cx="243230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300" dirty="0"/>
          </a:p>
        </p:txBody>
      </p:sp>
      <p:sp>
        <p:nvSpPr>
          <p:cNvPr id="30" name="Text 26"/>
          <p:cNvSpPr txBox="1"/>
          <p:nvPr/>
        </p:nvSpPr>
        <p:spPr>
          <a:xfrm>
            <a:off x="10454335" y="2624328"/>
            <a:ext cx="243230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300" dirty="0"/>
          </a:p>
        </p:txBody>
      </p:sp>
      <p:sp>
        <p:nvSpPr>
          <p:cNvPr id="31" name="Text 27"/>
          <p:cNvSpPr txBox="1"/>
          <p:nvPr/>
        </p:nvSpPr>
        <p:spPr>
          <a:xfrm>
            <a:off x="4940503" y="3076956"/>
            <a:ext cx="869594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业务目标</a:t>
            </a:r>
            <a:endParaRPr lang="en-US" sz="1400" dirty="0"/>
          </a:p>
        </p:txBody>
      </p:sp>
      <p:sp>
        <p:nvSpPr>
          <p:cNvPr id="32" name="Text 28"/>
          <p:cNvSpPr txBox="1"/>
          <p:nvPr/>
        </p:nvSpPr>
        <p:spPr>
          <a:xfrm>
            <a:off x="7543800" y="3076956"/>
            <a:ext cx="869594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框架调整</a:t>
            </a:r>
            <a:endParaRPr lang="en-US" sz="1400" dirty="0"/>
          </a:p>
        </p:txBody>
      </p:sp>
      <p:sp>
        <p:nvSpPr>
          <p:cNvPr id="33" name="Text 29"/>
          <p:cNvSpPr txBox="1"/>
          <p:nvPr/>
        </p:nvSpPr>
        <p:spPr>
          <a:xfrm>
            <a:off x="10147097" y="3076956"/>
            <a:ext cx="869594" cy="2194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能力提升</a:t>
            </a:r>
            <a:endParaRPr lang="en-US" sz="1400" dirty="0"/>
          </a:p>
        </p:txBody>
      </p:sp>
      <p:sp>
        <p:nvSpPr>
          <p:cNvPr id="34" name="Text 30"/>
          <p:cNvSpPr txBox="1"/>
          <p:nvPr/>
        </p:nvSpPr>
        <p:spPr>
          <a:xfrm>
            <a:off x="4800600" y="3433572"/>
            <a:ext cx="11247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10x产品差异化</a:t>
            </a:r>
            <a:endParaRPr lang="en-US" sz="1200" dirty="0"/>
          </a:p>
        </p:txBody>
      </p:sp>
      <p:sp>
        <p:nvSpPr>
          <p:cNvPr id="35" name="Text 31"/>
          <p:cNvSpPr txBox="1"/>
          <p:nvPr/>
        </p:nvSpPr>
        <p:spPr>
          <a:xfrm>
            <a:off x="4800600" y="3647542"/>
            <a:ext cx="11247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10x效率优化点</a:t>
            </a:r>
            <a:endParaRPr lang="en-US" sz="1200" dirty="0"/>
          </a:p>
        </p:txBody>
      </p:sp>
      <p:sp>
        <p:nvSpPr>
          <p:cNvPr id="36" name="Shape 32"/>
          <p:cNvSpPr/>
          <p:nvPr/>
        </p:nvSpPr>
        <p:spPr>
          <a:xfrm>
            <a:off x="9092794" y="3206801"/>
            <a:ext cx="161849" cy="19202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7" name="Text 33"/>
          <p:cNvSpPr txBox="1"/>
          <p:nvPr/>
        </p:nvSpPr>
        <p:spPr>
          <a:xfrm>
            <a:off x="7448702" y="3433572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更新三层模块</a:t>
            </a:r>
            <a:endParaRPr lang="en-US" sz="1200" dirty="0"/>
          </a:p>
        </p:txBody>
      </p:sp>
      <p:sp>
        <p:nvSpPr>
          <p:cNvPr id="38" name="Text 34"/>
          <p:cNvSpPr txBox="1"/>
          <p:nvPr/>
        </p:nvSpPr>
        <p:spPr>
          <a:xfrm>
            <a:off x="7448702" y="3647542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动态资源配置</a:t>
            </a:r>
            <a:endParaRPr lang="en-US" sz="1200" dirty="0"/>
          </a:p>
        </p:txBody>
      </p:sp>
      <p:sp>
        <p:nvSpPr>
          <p:cNvPr id="39" name="Text 35"/>
          <p:cNvSpPr txBox="1"/>
          <p:nvPr/>
        </p:nvSpPr>
        <p:spPr>
          <a:xfrm>
            <a:off x="10066630" y="3433572"/>
            <a:ext cx="10003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Agent自治度</a:t>
            </a:r>
            <a:endParaRPr lang="en-US" sz="1200" dirty="0"/>
          </a:p>
        </p:txBody>
      </p:sp>
      <p:sp>
        <p:nvSpPr>
          <p:cNvPr id="40" name="Text 36"/>
          <p:cNvSpPr txBox="1"/>
          <p:nvPr/>
        </p:nvSpPr>
        <p:spPr>
          <a:xfrm>
            <a:off x="10127894" y="3647542"/>
            <a:ext cx="8860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编排复杂度</a:t>
            </a:r>
            <a:endParaRPr lang="en-US" sz="1200" dirty="0"/>
          </a:p>
        </p:txBody>
      </p:sp>
      <p:pic>
        <p:nvPicPr>
          <p:cNvPr id="41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153205" y="4470502"/>
            <a:ext cx="190195" cy="190195"/>
          </a:xfrm>
          <a:prstGeom prst="rect">
            <a:avLst/>
          </a:prstGeom>
        </p:spPr>
      </p:pic>
      <p:sp>
        <p:nvSpPr>
          <p:cNvPr id="42" name="Shape 37"/>
          <p:cNvSpPr/>
          <p:nvPr/>
        </p:nvSpPr>
        <p:spPr>
          <a:xfrm>
            <a:off x="4000500" y="5203850"/>
            <a:ext cx="7810805" cy="914400"/>
          </a:xfrm>
          <a:prstGeom prst="roundRect">
            <a:avLst>
              <a:gd name="adj" fmla="val 8333"/>
            </a:avLst>
          </a:prstGeom>
          <a:solidFill>
            <a:srgbClr val="EFF6FF">
              <a:alpha val="90000"/>
            </a:srgbClr>
          </a:solidFill>
          <a:ln w="12700">
            <a:solidFill>
              <a:srgbClr val="DBEAFE"/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43" name="Text 38"/>
          <p:cNvSpPr txBox="1"/>
          <p:nvPr/>
        </p:nvSpPr>
        <p:spPr>
          <a:xfrm>
            <a:off x="4200754" y="5404104"/>
            <a:ext cx="7539228" cy="5148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实践建议： 每季度对照框架进行一次完整评估，确保各层模块协同发展，避免"智能孤岛"现象，形成企业级智能体生态系统</a:t>
            </a:r>
            <a:endParaRPr lang="en-US" sz="13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75895"/>
            <a:ext cx="3619195" cy="678210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81305" y="278526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框架价值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381305" y="3137306"/>
            <a:ext cx="198150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总结与展望</a:t>
            </a:r>
            <a:endParaRPr lang="en-US" sz="27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3958438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智能体企业新时代的战略工具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000500" y="647395"/>
            <a:ext cx="495605" cy="495605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153205" y="800100"/>
            <a:ext cx="190195" cy="190195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4000500" y="1543507"/>
            <a:ext cx="495605" cy="495605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0" name="Text 7"/>
          <p:cNvSpPr txBox="1"/>
          <p:nvPr/>
        </p:nvSpPr>
        <p:spPr>
          <a:xfrm>
            <a:off x="4705502" y="676656"/>
            <a:ext cx="5861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</a:t>
            </a:r>
            <a:endParaRPr lang="en-US" sz="1600" dirty="0"/>
          </a:p>
        </p:txBody>
      </p:sp>
      <p:sp>
        <p:nvSpPr>
          <p:cNvPr id="11" name="Text 8"/>
          <p:cNvSpPr txBox="1"/>
          <p:nvPr/>
        </p:nvSpPr>
        <p:spPr>
          <a:xfrm>
            <a:off x="4705502" y="676656"/>
            <a:ext cx="7139635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已不足以描述智能体企业的复杂性和全貌，无法支撑AI驱动的系统性变革</a:t>
            </a:r>
            <a:endParaRPr lang="en-US" sz="1600" dirty="0"/>
          </a:p>
        </p:txBody>
      </p:sp>
      <p:sp>
        <p:nvSpPr>
          <p:cNvPr id="12" name="Text 9"/>
          <p:cNvSpPr txBox="1"/>
          <p:nvPr/>
        </p:nvSpPr>
        <p:spPr>
          <a:xfrm>
            <a:off x="4914900" y="2781605"/>
            <a:ext cx="3767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</a:t>
            </a:r>
            <a:endParaRPr lang="en-US" sz="1600" dirty="0"/>
          </a:p>
        </p:txBody>
      </p:sp>
      <p:sp>
        <p:nvSpPr>
          <p:cNvPr id="13" name="Text 10"/>
          <p:cNvSpPr txBox="1"/>
          <p:nvPr/>
        </p:nvSpPr>
        <p:spPr>
          <a:xfrm>
            <a:off x="5980176" y="2781605"/>
            <a:ext cx="12152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的双重提升</a:t>
            </a:r>
            <a:endParaRPr lang="en-US" sz="1600" dirty="0"/>
          </a:p>
        </p:txBody>
      </p:sp>
      <p:sp>
        <p:nvSpPr>
          <p:cNvPr id="14" name="Text 11"/>
          <p:cNvSpPr txBox="1"/>
          <p:nvPr/>
        </p:nvSpPr>
        <p:spPr>
          <a:xfrm>
            <a:off x="5124298" y="676656"/>
            <a:ext cx="14913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Lean战略画板</a:t>
            </a:r>
            <a:endParaRPr lang="en-US" sz="1600" dirty="0"/>
          </a:p>
        </p:txBody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rcRect l="-1282" r="-1282" t="0" b="0"/>
          <a:stretch/>
        </p:blipFill>
        <p:spPr>
          <a:xfrm>
            <a:off x="4138574" y="1695298"/>
            <a:ext cx="219456" cy="190195"/>
          </a:xfrm>
          <a:prstGeom prst="rect">
            <a:avLst/>
          </a:prstGeom>
        </p:spPr>
      </p:pic>
      <p:sp>
        <p:nvSpPr>
          <p:cNvPr id="16" name="Shape 12"/>
          <p:cNvSpPr/>
          <p:nvPr/>
        </p:nvSpPr>
        <p:spPr>
          <a:xfrm>
            <a:off x="4000500" y="2438705"/>
            <a:ext cx="495605" cy="495605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7" name="Text 13"/>
          <p:cNvSpPr txBox="1"/>
          <p:nvPr/>
        </p:nvSpPr>
        <p:spPr>
          <a:xfrm>
            <a:off x="4705502" y="1571854"/>
            <a:ext cx="7158838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提供市场价值逻辑↔企业OS↔能力支撑的全链路框架，帮助企业实现战略到执行的闭环</a:t>
            </a:r>
            <a:endParaRPr lang="en-US" sz="1600" dirty="0"/>
          </a:p>
        </p:txBody>
      </p:sp>
      <p:sp>
        <p:nvSpPr>
          <p:cNvPr id="18" name="Text 14"/>
          <p:cNvSpPr txBox="1"/>
          <p:nvPr/>
        </p:nvSpPr>
        <p:spPr>
          <a:xfrm>
            <a:off x="4705502" y="1571854"/>
            <a:ext cx="20528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智能体企业战略画板</a:t>
            </a:r>
            <a:endParaRPr lang="en-US" sz="1600" dirty="0"/>
          </a:p>
        </p:txBody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153205" y="2590495"/>
            <a:ext cx="190195" cy="190195"/>
          </a:xfrm>
          <a:prstGeom prst="rect">
            <a:avLst/>
          </a:prstGeom>
        </p:spPr>
      </p:pic>
      <p:sp>
        <p:nvSpPr>
          <p:cNvPr id="20" name="Text 15"/>
          <p:cNvSpPr txBox="1"/>
          <p:nvPr/>
        </p:nvSpPr>
        <p:spPr>
          <a:xfrm>
            <a:off x="4705502" y="2467051"/>
            <a:ext cx="64154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使用这个框架能帮助企业在Agentic AI时代快速找到转型路径，实现</a:t>
            </a:r>
            <a:endParaRPr lang="en-US" sz="1600" dirty="0"/>
          </a:p>
        </p:txBody>
      </p:sp>
      <p:sp>
        <p:nvSpPr>
          <p:cNvPr id="21" name="Text 16"/>
          <p:cNvSpPr txBox="1"/>
          <p:nvPr/>
        </p:nvSpPr>
        <p:spPr>
          <a:xfrm>
            <a:off x="4705502" y="2467051"/>
            <a:ext cx="7062826" cy="5623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</a:t>
            </a:r>
            <a:endParaRPr lang="en-US" sz="1600" dirty="0"/>
          </a:p>
        </p:txBody>
      </p:sp>
      <p:sp>
        <p:nvSpPr>
          <p:cNvPr id="22" name="Text 17"/>
          <p:cNvSpPr txBox="1"/>
          <p:nvPr/>
        </p:nvSpPr>
        <p:spPr>
          <a:xfrm>
            <a:off x="5124298" y="2781605"/>
            <a:ext cx="101498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10倍效率</a:t>
            </a:r>
            <a:endParaRPr lang="en-US" sz="1600" dirty="0"/>
          </a:p>
        </p:txBody>
      </p:sp>
      <p:sp>
        <p:nvSpPr>
          <p:cNvPr id="23" name="Shape 18"/>
          <p:cNvSpPr/>
          <p:nvPr/>
        </p:nvSpPr>
        <p:spPr>
          <a:xfrm>
            <a:off x="4000500" y="3353105"/>
            <a:ext cx="7810805" cy="1609344"/>
          </a:xfrm>
          <a:prstGeom prst="roundRect">
            <a:avLst>
              <a:gd name="adj" fmla="val 2690"/>
            </a:avLst>
          </a:prstGeom>
          <a:solidFill>
            <a:srgbClr val="4C6FFF">
              <a:alpha val="90000"/>
            </a:srgbClr>
          </a:solidFill>
          <a:ln/>
          <a:effectLst>
            <a:outerShdw sx="100000" sy="100000" kx="0" ky="0" algn="bl" rotWithShape="0" blurRad="101600" dist="38100" dir="5400000">
              <a:srgbClr val="000000">
                <a:alpha val="15000"/>
              </a:srgbClr>
            </a:outerShdw>
          </a:effectLst>
        </p:spPr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rcRect l="-133" r="-133" t="0" b="0"/>
          <a:stretch/>
        </p:blipFill>
        <p:spPr>
          <a:xfrm>
            <a:off x="4267505" y="3657600"/>
            <a:ext cx="171907" cy="228600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4552798" y="3619195"/>
            <a:ext cx="1086307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未来展望</a:t>
            </a:r>
            <a:endParaRPr lang="en-US" sz="1800" dirty="0"/>
          </a:p>
        </p:txBody>
      </p:sp>
      <p:sp>
        <p:nvSpPr>
          <p:cNvPr id="26" name="Text 20"/>
          <p:cNvSpPr txBox="1"/>
          <p:nvPr/>
        </p:nvSpPr>
        <p:spPr>
          <a:xfrm>
            <a:off x="4267505" y="4114800"/>
            <a:ext cx="7381951" cy="5431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未来每一个成功企业，都将是智能体企业。先行者将重构行业价值链，后发者面临被颠覆风险。今天开始使用这个框架，为您的企业打造智能体时代的核心竞争力。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75895"/>
            <a:ext cx="3619195" cy="678210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81305" y="246522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框架起源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381305" y="2817266"/>
            <a:ext cx="2953512" cy="8385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初衷 | 为什么需要新框架</a:t>
            </a:r>
            <a:endParaRPr lang="en-US" sz="27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4049878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传统商业工具在智能体时代面临的挑战与局限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000500" y="647395"/>
            <a:ext cx="7810805" cy="1028700"/>
          </a:xfrm>
          <a:prstGeom prst="roundRect">
            <a:avLst>
              <a:gd name="adj" fmla="val 6584"/>
            </a:avLst>
          </a:prstGeom>
          <a:solidFill>
            <a:srgbClr val="F0F4FF">
              <a:alpha val="90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8" name="Shape 6"/>
          <p:cNvSpPr/>
          <p:nvPr/>
        </p:nvSpPr>
        <p:spPr>
          <a:xfrm>
            <a:off x="4000500" y="647395"/>
            <a:ext cx="57607" cy="10287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9" name="Text 7"/>
          <p:cNvSpPr txBox="1"/>
          <p:nvPr/>
        </p:nvSpPr>
        <p:spPr>
          <a:xfrm>
            <a:off x="4343400" y="857707"/>
            <a:ext cx="7258507" cy="6007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初心：构建战略与执行的桥梁，助力企业在智能时代做正确的事，并正确地做事</a:t>
            </a:r>
            <a:endParaRPr lang="en-US" sz="1800" dirty="0"/>
          </a:p>
        </p:txBody>
      </p:sp>
      <p:sp>
        <p:nvSpPr>
          <p:cNvPr id="10" name="Shape 8"/>
          <p:cNvSpPr/>
          <p:nvPr/>
        </p:nvSpPr>
        <p:spPr>
          <a:xfrm>
            <a:off x="4000500" y="1973275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rcRect l="-1064" r="-1064" t="0" b="0"/>
          <a:stretch/>
        </p:blipFill>
        <p:spPr>
          <a:xfrm>
            <a:off x="4119372" y="2115922"/>
            <a:ext cx="219456" cy="171907"/>
          </a:xfrm>
          <a:prstGeom prst="rect">
            <a:avLst/>
          </a:prstGeom>
        </p:spPr>
      </p:pic>
      <p:sp>
        <p:nvSpPr>
          <p:cNvPr id="12" name="Shape 9"/>
          <p:cNvSpPr/>
          <p:nvPr/>
        </p:nvSpPr>
        <p:spPr>
          <a:xfrm>
            <a:off x="4000500" y="2716682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3" name="Shape 10"/>
          <p:cNvSpPr/>
          <p:nvPr/>
        </p:nvSpPr>
        <p:spPr>
          <a:xfrm>
            <a:off x="4000500" y="3459175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4" name="Text 11"/>
          <p:cNvSpPr txBox="1"/>
          <p:nvPr/>
        </p:nvSpPr>
        <p:spPr>
          <a:xfrm>
            <a:off x="4647895" y="2001622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AI正在从</a:t>
            </a:r>
            <a:endParaRPr lang="en-US" sz="1300" dirty="0"/>
          </a:p>
        </p:txBody>
      </p:sp>
      <p:sp>
        <p:nvSpPr>
          <p:cNvPr id="15" name="Text 12"/>
          <p:cNvSpPr txBox="1"/>
          <p:nvPr/>
        </p:nvSpPr>
        <p:spPr>
          <a:xfrm>
            <a:off x="5670194" y="2001622"/>
            <a:ext cx="9866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逐步演进为</a:t>
            </a:r>
            <a:endParaRPr lang="en-US" sz="1300" dirty="0"/>
          </a:p>
        </p:txBody>
      </p:sp>
      <p:sp>
        <p:nvSpPr>
          <p:cNvPr id="16" name="Text 13"/>
          <p:cNvSpPr txBox="1"/>
          <p:nvPr/>
        </p:nvSpPr>
        <p:spPr>
          <a:xfrm>
            <a:off x="7041794" y="2001622"/>
            <a:ext cx="3008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和</a:t>
            </a:r>
            <a:endParaRPr lang="en-US" sz="1300" dirty="0"/>
          </a:p>
        </p:txBody>
      </p:sp>
      <p:sp>
        <p:nvSpPr>
          <p:cNvPr id="17" name="Text 14"/>
          <p:cNvSpPr txBox="1"/>
          <p:nvPr/>
        </p:nvSpPr>
        <p:spPr>
          <a:xfrm>
            <a:off x="4647895" y="2001622"/>
            <a:ext cx="715883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，这一转变重塑了企业运营的核心逻辑和基础架构</a:t>
            </a:r>
            <a:endParaRPr lang="en-US" sz="1300" dirty="0"/>
          </a:p>
        </p:txBody>
      </p:sp>
      <p:sp>
        <p:nvSpPr>
          <p:cNvPr id="18" name="Text 15"/>
          <p:cNvSpPr txBox="1"/>
          <p:nvPr/>
        </p:nvSpPr>
        <p:spPr>
          <a:xfrm>
            <a:off x="4647895" y="2745029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企业需要既能</a:t>
            </a:r>
            <a:endParaRPr lang="en-US" sz="1300" dirty="0"/>
          </a:p>
        </p:txBody>
      </p:sp>
      <p:sp>
        <p:nvSpPr>
          <p:cNvPr id="19" name="Text 16"/>
          <p:cNvSpPr txBox="1"/>
          <p:nvPr/>
        </p:nvSpPr>
        <p:spPr>
          <a:xfrm>
            <a:off x="6362395" y="2745029"/>
            <a:ext cx="203362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（Lean 战略画板），又能</a:t>
            </a:r>
            <a:endParaRPr lang="en-US" sz="1300" dirty="0"/>
          </a:p>
        </p:txBody>
      </p:sp>
      <p:sp>
        <p:nvSpPr>
          <p:cNvPr id="20" name="Text 17"/>
          <p:cNvSpPr txBox="1"/>
          <p:nvPr/>
        </p:nvSpPr>
        <p:spPr>
          <a:xfrm>
            <a:off x="4647895" y="2745029"/>
            <a:ext cx="7177126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的双层逻辑，形成完整的价值创造与实现闭环</a:t>
            </a:r>
            <a:endParaRPr lang="en-US" sz="1300" dirty="0"/>
          </a:p>
        </p:txBody>
      </p:sp>
      <p:sp>
        <p:nvSpPr>
          <p:cNvPr id="21" name="Text 18"/>
          <p:cNvSpPr txBox="1"/>
          <p:nvPr/>
        </p:nvSpPr>
        <p:spPr>
          <a:xfrm>
            <a:off x="4647895" y="3487522"/>
            <a:ext cx="22914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传统Lean 战略画板无法解释</a:t>
            </a:r>
            <a:endParaRPr lang="en-US" sz="1300" dirty="0"/>
          </a:p>
        </p:txBody>
      </p:sp>
      <p:sp>
        <p:nvSpPr>
          <p:cNvPr id="22" name="Text 19"/>
          <p:cNvSpPr txBox="1"/>
          <p:nvPr/>
        </p:nvSpPr>
        <p:spPr>
          <a:xfrm>
            <a:off x="8258861" y="3487522"/>
            <a:ext cx="3008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和</a:t>
            </a:r>
            <a:endParaRPr lang="en-US" sz="1300" dirty="0"/>
          </a:p>
        </p:txBody>
      </p:sp>
      <p:sp>
        <p:nvSpPr>
          <p:cNvPr id="23" name="Text 20"/>
          <p:cNvSpPr txBox="1"/>
          <p:nvPr/>
        </p:nvSpPr>
        <p:spPr>
          <a:xfrm>
            <a:off x="4647895" y="3487522"/>
            <a:ext cx="725393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，缺乏对AI驱动的企业内部复杂系统描述能力</a:t>
            </a:r>
            <a:endParaRPr lang="en-US" sz="1300" dirty="0"/>
          </a:p>
        </p:txBody>
      </p:sp>
      <p:sp>
        <p:nvSpPr>
          <p:cNvPr id="24" name="Text 21"/>
          <p:cNvSpPr txBox="1"/>
          <p:nvPr/>
        </p:nvSpPr>
        <p:spPr>
          <a:xfrm>
            <a:off x="5327294" y="2001622"/>
            <a:ext cx="4718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工具</a:t>
            </a:r>
            <a:endParaRPr lang="en-US" sz="1300" dirty="0"/>
          </a:p>
        </p:txBody>
      </p:sp>
      <p:sp>
        <p:nvSpPr>
          <p:cNvPr id="25" name="Text 22"/>
          <p:cNvSpPr txBox="1"/>
          <p:nvPr/>
        </p:nvSpPr>
        <p:spPr>
          <a:xfrm>
            <a:off x="6526987" y="2001622"/>
            <a:ext cx="6437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</a:t>
            </a:r>
            <a:endParaRPr lang="en-US" sz="1300" dirty="0"/>
          </a:p>
        </p:txBody>
      </p:sp>
      <p:sp>
        <p:nvSpPr>
          <p:cNvPr id="26" name="Text 23"/>
          <p:cNvSpPr txBox="1"/>
          <p:nvPr/>
        </p:nvSpPr>
        <p:spPr>
          <a:xfrm>
            <a:off x="7212787" y="2001622"/>
            <a:ext cx="13295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企业级自治系统</a:t>
            </a:r>
            <a:endParaRPr lang="en-US" sz="1300" dirty="0"/>
          </a:p>
        </p:txBody>
      </p:sp>
      <p:pic>
        <p:nvPicPr>
          <p:cNvPr id="27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841" b="-841"/>
          <a:stretch/>
        </p:blipFill>
        <p:spPr>
          <a:xfrm>
            <a:off x="4134002" y="2859329"/>
            <a:ext cx="190195" cy="171907"/>
          </a:xfrm>
          <a:prstGeom prst="rect">
            <a:avLst/>
          </a:prstGeom>
        </p:spPr>
      </p:pic>
      <p:sp>
        <p:nvSpPr>
          <p:cNvPr id="28" name="Text 24"/>
          <p:cNvSpPr txBox="1"/>
          <p:nvPr/>
        </p:nvSpPr>
        <p:spPr>
          <a:xfrm>
            <a:off x="5676595" y="2745029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对外赚钱</a:t>
            </a:r>
            <a:endParaRPr lang="en-US" sz="1300" dirty="0"/>
          </a:p>
        </p:txBody>
      </p:sp>
      <p:sp>
        <p:nvSpPr>
          <p:cNvPr id="29" name="Text 25"/>
          <p:cNvSpPr txBox="1"/>
          <p:nvPr/>
        </p:nvSpPr>
        <p:spPr>
          <a:xfrm>
            <a:off x="8264347" y="2745029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内部支撑落地</a:t>
            </a:r>
            <a:endParaRPr lang="en-US" sz="1300" dirty="0"/>
          </a:p>
        </p:txBody>
      </p:sp>
      <p:pic>
        <p:nvPicPr>
          <p:cNvPr id="30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143146" y="3601822"/>
            <a:ext cx="171907" cy="171907"/>
          </a:xfrm>
          <a:prstGeom prst="rect">
            <a:avLst/>
          </a:prstGeom>
        </p:spPr>
      </p:pic>
      <p:sp>
        <p:nvSpPr>
          <p:cNvPr id="31" name="Text 26"/>
          <p:cNvSpPr txBox="1"/>
          <p:nvPr/>
        </p:nvSpPr>
        <p:spPr>
          <a:xfrm>
            <a:off x="6806794" y="3487522"/>
            <a:ext cx="15864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「人-智能体协作」</a:t>
            </a:r>
            <a:endParaRPr lang="en-US" sz="1300" dirty="0"/>
          </a:p>
        </p:txBody>
      </p:sp>
      <p:sp>
        <p:nvSpPr>
          <p:cNvPr id="32" name="Text 27"/>
          <p:cNvSpPr txBox="1"/>
          <p:nvPr/>
        </p:nvSpPr>
        <p:spPr>
          <a:xfrm>
            <a:off x="8430768" y="3487522"/>
            <a:ext cx="158648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「运营系统级演进」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75895"/>
            <a:ext cx="3619195" cy="6905549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81305" y="2320747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框架演进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381305" y="2673706"/>
            <a:ext cx="3010205" cy="1248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从Lean战略画板到智能体企业战略画板</a:t>
            </a:r>
            <a:endParaRPr lang="en-US" sz="27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4317797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传统商业框架的演进与智能体时代的全新要求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000500" y="647395"/>
            <a:ext cx="457200" cy="457200"/>
          </a:xfrm>
          <a:prstGeom prst="ellipse">
            <a:avLst/>
          </a:prstGeom>
          <a:solidFill>
            <a:srgbClr val="EBF0FF"/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143146" y="790956"/>
            <a:ext cx="171907" cy="171907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4000500" y="1390802"/>
            <a:ext cx="457200" cy="457200"/>
          </a:xfrm>
          <a:prstGeom prst="ellipse">
            <a:avLst/>
          </a:prstGeom>
          <a:solidFill>
            <a:srgbClr val="EBF0FF"/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10" name="Text 7"/>
          <p:cNvSpPr txBox="1"/>
          <p:nvPr/>
        </p:nvSpPr>
        <p:spPr>
          <a:xfrm>
            <a:off x="4647895" y="676656"/>
            <a:ext cx="12243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Lean战略画板</a:t>
            </a:r>
            <a:endParaRPr lang="en-US" sz="1300" dirty="0"/>
          </a:p>
        </p:txBody>
      </p:sp>
      <p:sp>
        <p:nvSpPr>
          <p:cNvPr id="11" name="Text 8"/>
          <p:cNvSpPr txBox="1"/>
          <p:nvPr/>
        </p:nvSpPr>
        <p:spPr>
          <a:xfrm>
            <a:off x="4647895" y="676656"/>
            <a:ext cx="722558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作为精益创业的核心工具，专注于市场、客户、问题与收入，帮助创业团队快速验证商业假设</a:t>
            </a:r>
            <a:endParaRPr lang="en-US" sz="1300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143146" y="1533449"/>
            <a:ext cx="171907" cy="171907"/>
          </a:xfrm>
          <a:prstGeom prst="rect">
            <a:avLst/>
          </a:prstGeom>
        </p:spPr>
      </p:pic>
      <p:sp>
        <p:nvSpPr>
          <p:cNvPr id="13" name="Shape 9"/>
          <p:cNvSpPr/>
          <p:nvPr/>
        </p:nvSpPr>
        <p:spPr>
          <a:xfrm>
            <a:off x="4000500" y="2133295"/>
            <a:ext cx="457200" cy="457200"/>
          </a:xfrm>
          <a:prstGeom prst="ellipse">
            <a:avLst/>
          </a:prstGeom>
          <a:solidFill>
            <a:srgbClr val="EBF0FF"/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14" name="Text 10"/>
          <p:cNvSpPr txBox="1"/>
          <p:nvPr/>
        </p:nvSpPr>
        <p:spPr>
          <a:xfrm>
            <a:off x="4647895" y="1419149"/>
            <a:ext cx="8147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局限性：</a:t>
            </a:r>
            <a:endParaRPr lang="en-US" sz="1300" dirty="0"/>
          </a:p>
        </p:txBody>
      </p:sp>
      <p:sp>
        <p:nvSpPr>
          <p:cNvPr id="15" name="Text 11"/>
          <p:cNvSpPr txBox="1"/>
          <p:nvPr/>
        </p:nvSpPr>
        <p:spPr>
          <a:xfrm>
            <a:off x="4647895" y="1419149"/>
            <a:ext cx="715883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忽略了企业内部复杂系统与AI驱动转型所需的能力构建，无法支撑智能体时代的运营需求</a:t>
            </a:r>
            <a:endParaRPr lang="en-US" sz="1300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143146" y="2276856"/>
            <a:ext cx="171907" cy="171907"/>
          </a:xfrm>
          <a:prstGeom prst="rect">
            <a:avLst/>
          </a:prstGeom>
        </p:spPr>
      </p:pic>
      <p:sp>
        <p:nvSpPr>
          <p:cNvPr id="17" name="Text 12"/>
          <p:cNvSpPr txBox="1"/>
          <p:nvPr/>
        </p:nvSpPr>
        <p:spPr>
          <a:xfrm>
            <a:off x="4647895" y="2162556"/>
            <a:ext cx="16724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智能体企业战略画板</a:t>
            </a:r>
            <a:endParaRPr lang="en-US" sz="1300" dirty="0"/>
          </a:p>
        </p:txBody>
      </p:sp>
      <p:sp>
        <p:nvSpPr>
          <p:cNvPr id="18" name="Text 13"/>
          <p:cNvSpPr txBox="1"/>
          <p:nvPr/>
        </p:nvSpPr>
        <p:spPr>
          <a:xfrm>
            <a:off x="4647895" y="2162556"/>
            <a:ext cx="712043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在Lean战略画板基础上增加了企业操作系统和能力支撑层，实现战略-执行-支撑一体化</a:t>
            </a:r>
            <a:endParaRPr lang="en-US" sz="1300" dirty="0"/>
          </a:p>
        </p:txBody>
      </p:sp>
      <p:sp>
        <p:nvSpPr>
          <p:cNvPr id="19" name="Shape 14"/>
          <p:cNvSpPr/>
          <p:nvPr/>
        </p:nvSpPr>
        <p:spPr>
          <a:xfrm>
            <a:off x="4000500" y="2876702"/>
            <a:ext cx="3619195" cy="2276856"/>
          </a:xfrm>
          <a:prstGeom prst="roundRect">
            <a:avLst>
              <a:gd name="adj" fmla="val 1344"/>
            </a:avLst>
          </a:prstGeom>
          <a:solidFill>
            <a:srgbClr val="F8FAFC">
              <a:alpha val="90000"/>
            </a:srgbClr>
          </a:solidFill>
          <a:ln w="12700">
            <a:solidFill>
              <a:srgbClr val="E2E8F0"/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841" b="-841"/>
          <a:stretch/>
        </p:blipFill>
        <p:spPr>
          <a:xfrm>
            <a:off x="4200754" y="3119018"/>
            <a:ext cx="190195" cy="171907"/>
          </a:xfrm>
          <a:prstGeom prst="rect">
            <a:avLst/>
          </a:prstGeom>
        </p:spPr>
      </p:pic>
      <p:sp>
        <p:nvSpPr>
          <p:cNvPr id="21" name="Text 15"/>
          <p:cNvSpPr txBox="1"/>
          <p:nvPr/>
        </p:nvSpPr>
        <p:spPr>
          <a:xfrm>
            <a:off x="4390949" y="3076956"/>
            <a:ext cx="1224382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Lean战略画板</a:t>
            </a:r>
            <a:endParaRPr lang="en-US" sz="1300" dirty="0"/>
          </a:p>
        </p:txBody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43" b="-43"/>
          <a:stretch/>
        </p:blipFill>
        <p:spPr>
          <a:xfrm>
            <a:off x="4200754" y="3429000"/>
            <a:ext cx="133502" cy="152705"/>
          </a:xfrm>
          <a:prstGeom prst="rect">
            <a:avLst/>
          </a:prstGeom>
        </p:spPr>
      </p:pic>
      <p:sp>
        <p:nvSpPr>
          <p:cNvPr id="23" name="Text 16"/>
          <p:cNvSpPr txBox="1"/>
          <p:nvPr/>
        </p:nvSpPr>
        <p:spPr>
          <a:xfrm>
            <a:off x="4334256" y="3429000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市场与客户验证</a:t>
            </a:r>
            <a:endParaRPr lang="en-US" sz="1200" dirty="0"/>
          </a:p>
        </p:txBody>
      </p:sp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43" b="-43"/>
          <a:stretch/>
        </p:blipFill>
        <p:spPr>
          <a:xfrm>
            <a:off x="4200754" y="3733495"/>
            <a:ext cx="133502" cy="152705"/>
          </a:xfrm>
          <a:prstGeom prst="rect">
            <a:avLst/>
          </a:prstGeom>
        </p:spPr>
      </p:pic>
      <p:sp>
        <p:nvSpPr>
          <p:cNvPr id="25" name="Text 17"/>
          <p:cNvSpPr txBox="1"/>
          <p:nvPr/>
        </p:nvSpPr>
        <p:spPr>
          <a:xfrm>
            <a:off x="4334256" y="3733495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产品与价值定义</a:t>
            </a:r>
            <a:endParaRPr lang="en-US" sz="1200" dirty="0"/>
          </a:p>
        </p:txBody>
      </p:sp>
      <p:pic>
        <p:nvPicPr>
          <p:cNvPr id="26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43" b="-43"/>
          <a:stretch/>
        </p:blipFill>
        <p:spPr>
          <a:xfrm>
            <a:off x="4200754" y="4038905"/>
            <a:ext cx="133502" cy="152705"/>
          </a:xfrm>
          <a:prstGeom prst="rect">
            <a:avLst/>
          </a:prstGeom>
        </p:spPr>
      </p:pic>
      <p:sp>
        <p:nvSpPr>
          <p:cNvPr id="27" name="Text 18"/>
          <p:cNvSpPr txBox="1"/>
          <p:nvPr/>
        </p:nvSpPr>
        <p:spPr>
          <a:xfrm>
            <a:off x="4334256" y="4038905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收入模型与渠道</a:t>
            </a:r>
            <a:endParaRPr lang="en-US" sz="1200" dirty="0"/>
          </a:p>
        </p:txBody>
      </p:sp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-100" b="-100"/>
          <a:stretch/>
        </p:blipFill>
        <p:spPr>
          <a:xfrm>
            <a:off x="4200754" y="4343400"/>
            <a:ext cx="114300" cy="152705"/>
          </a:xfrm>
          <a:prstGeom prst="rect">
            <a:avLst/>
          </a:prstGeom>
        </p:spPr>
      </p:pic>
      <p:sp>
        <p:nvSpPr>
          <p:cNvPr id="29" name="Text 19"/>
          <p:cNvSpPr txBox="1"/>
          <p:nvPr/>
        </p:nvSpPr>
        <p:spPr>
          <a:xfrm>
            <a:off x="4315054" y="4343400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缺乏内部系统描述</a:t>
            </a:r>
            <a:endParaRPr lang="en-US" sz="1200" dirty="0"/>
          </a:p>
        </p:txBody>
      </p:sp>
      <p:pic>
        <p:nvPicPr>
          <p:cNvPr id="30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-100" b="-100"/>
          <a:stretch/>
        </p:blipFill>
        <p:spPr>
          <a:xfrm>
            <a:off x="4200754" y="4647895"/>
            <a:ext cx="114300" cy="152705"/>
          </a:xfrm>
          <a:prstGeom prst="rect">
            <a:avLst/>
          </a:prstGeom>
        </p:spPr>
      </p:pic>
      <p:sp>
        <p:nvSpPr>
          <p:cNvPr id="31" name="Text 20"/>
          <p:cNvSpPr txBox="1"/>
          <p:nvPr/>
        </p:nvSpPr>
        <p:spPr>
          <a:xfrm>
            <a:off x="4315054" y="4647895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未考虑人机协作</a:t>
            </a:r>
            <a:endParaRPr lang="en-US" sz="1200" dirty="0"/>
          </a:p>
        </p:txBody>
      </p:sp>
      <p:pic>
        <p:nvPicPr>
          <p:cNvPr id="32" name="Image 9" descr="preencoded.png">    </p:cNvPr>
          <p:cNvPicPr>
            <a:picLocks noChangeAspect="1"/>
          </p:cNvPicPr>
          <p:nvPr/>
        </p:nvPicPr>
        <p:blipFill>
          <a:blip r:embed="rId10"/>
          <a:srcRect l="-57" r="-57" t="0" b="0"/>
          <a:stretch/>
        </p:blipFill>
        <p:spPr>
          <a:xfrm>
            <a:off x="7805318" y="3900830"/>
            <a:ext cx="200254" cy="228600"/>
          </a:xfrm>
          <a:prstGeom prst="rect">
            <a:avLst/>
          </a:prstGeom>
        </p:spPr>
      </p:pic>
      <p:sp>
        <p:nvSpPr>
          <p:cNvPr id="33" name="Shape 21"/>
          <p:cNvSpPr/>
          <p:nvPr/>
        </p:nvSpPr>
        <p:spPr>
          <a:xfrm>
            <a:off x="8196682" y="2876702"/>
            <a:ext cx="3619195" cy="2276856"/>
          </a:xfrm>
          <a:prstGeom prst="roundRect">
            <a:avLst>
              <a:gd name="adj" fmla="val 1344"/>
            </a:avLst>
          </a:prstGeom>
          <a:solidFill>
            <a:srgbClr val="F0F7FF">
              <a:alpha val="90000"/>
            </a:srgbClr>
          </a:solidFill>
          <a:ln w="12700">
            <a:solidFill>
              <a:srgbClr val="BFDBFE"/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pic>
        <p:nvPicPr>
          <p:cNvPr id="34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8396021" y="3119018"/>
            <a:ext cx="171907" cy="171907"/>
          </a:xfrm>
          <a:prstGeom prst="rect">
            <a:avLst/>
          </a:prstGeom>
        </p:spPr>
      </p:pic>
      <p:sp>
        <p:nvSpPr>
          <p:cNvPr id="35" name="Text 22"/>
          <p:cNvSpPr txBox="1"/>
          <p:nvPr/>
        </p:nvSpPr>
        <p:spPr>
          <a:xfrm>
            <a:off x="8567928" y="3076956"/>
            <a:ext cx="16724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智能体企业战略画板</a:t>
            </a:r>
            <a:endParaRPr lang="en-US" sz="1300" dirty="0"/>
          </a:p>
        </p:txBody>
      </p:sp>
      <p:pic>
        <p:nvPicPr>
          <p:cNvPr id="36" name="Image 11" descr="preencoded.png">    </p:cNvPr>
          <p:cNvPicPr>
            <a:picLocks noChangeAspect="1"/>
          </p:cNvPicPr>
          <p:nvPr/>
        </p:nvPicPr>
        <p:blipFill>
          <a:blip r:embed="rId12"/>
          <a:srcRect l="0" r="0" t="-43" b="-43"/>
          <a:stretch/>
        </p:blipFill>
        <p:spPr>
          <a:xfrm>
            <a:off x="8396021" y="3429000"/>
            <a:ext cx="133502" cy="152705"/>
          </a:xfrm>
          <a:prstGeom prst="rect">
            <a:avLst/>
          </a:prstGeom>
        </p:spPr>
      </p:pic>
      <p:sp>
        <p:nvSpPr>
          <p:cNvPr id="37" name="Text 23"/>
          <p:cNvSpPr txBox="1"/>
          <p:nvPr/>
        </p:nvSpPr>
        <p:spPr>
          <a:xfrm>
            <a:off x="8529523" y="3429000"/>
            <a:ext cx="18388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继承Lean战略画板市场层</a:t>
            </a:r>
            <a:endParaRPr lang="en-US" sz="1200" dirty="0"/>
          </a:p>
        </p:txBody>
      </p:sp>
      <p:pic>
        <p:nvPicPr>
          <p:cNvPr id="38" name="Image 12" descr="preencoded.png">    </p:cNvPr>
          <p:cNvPicPr>
            <a:picLocks noChangeAspect="1"/>
          </p:cNvPicPr>
          <p:nvPr/>
        </p:nvPicPr>
        <p:blipFill>
          <a:blip r:embed="rId13"/>
          <a:srcRect l="0" r="0" t="-43" b="-43"/>
          <a:stretch/>
        </p:blipFill>
        <p:spPr>
          <a:xfrm>
            <a:off x="8396021" y="3733495"/>
            <a:ext cx="133502" cy="152705"/>
          </a:xfrm>
          <a:prstGeom prst="rect">
            <a:avLst/>
          </a:prstGeom>
        </p:spPr>
      </p:pic>
      <p:sp>
        <p:nvSpPr>
          <p:cNvPr id="39" name="Text 24"/>
          <p:cNvSpPr txBox="1"/>
          <p:nvPr/>
        </p:nvSpPr>
        <p:spPr>
          <a:xfrm>
            <a:off x="8529523" y="3733495"/>
            <a:ext cx="1095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增加企业OS层</a:t>
            </a:r>
            <a:endParaRPr lang="en-US" sz="1200" dirty="0"/>
          </a:p>
        </p:txBody>
      </p:sp>
      <p:pic>
        <p:nvPicPr>
          <p:cNvPr id="40" name="Image 13" descr="preencoded.png">    </p:cNvPr>
          <p:cNvPicPr>
            <a:picLocks noChangeAspect="1"/>
          </p:cNvPicPr>
          <p:nvPr/>
        </p:nvPicPr>
        <p:blipFill>
          <a:blip r:embed="rId14"/>
          <a:srcRect l="0" r="0" t="-43" b="-43"/>
          <a:stretch/>
        </p:blipFill>
        <p:spPr>
          <a:xfrm>
            <a:off x="8396021" y="4038905"/>
            <a:ext cx="133502" cy="152705"/>
          </a:xfrm>
          <a:prstGeom prst="rect">
            <a:avLst/>
          </a:prstGeom>
        </p:spPr>
      </p:pic>
      <p:sp>
        <p:nvSpPr>
          <p:cNvPr id="41" name="Text 25"/>
          <p:cNvSpPr txBox="1"/>
          <p:nvPr/>
        </p:nvSpPr>
        <p:spPr>
          <a:xfrm>
            <a:off x="8529523" y="4038905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增加能力支撑层</a:t>
            </a:r>
            <a:endParaRPr lang="en-US" sz="1200" dirty="0"/>
          </a:p>
        </p:txBody>
      </p:sp>
      <p:pic>
        <p:nvPicPr>
          <p:cNvPr id="42" name="Image 14" descr="preencoded.png">    </p:cNvPr>
          <p:cNvPicPr>
            <a:picLocks noChangeAspect="1"/>
          </p:cNvPicPr>
          <p:nvPr/>
        </p:nvPicPr>
        <p:blipFill>
          <a:blip r:embed="rId15"/>
          <a:srcRect l="0" r="0" t="-43" b="-43"/>
          <a:stretch/>
        </p:blipFill>
        <p:spPr>
          <a:xfrm>
            <a:off x="8396021" y="4343400"/>
            <a:ext cx="133502" cy="152705"/>
          </a:xfrm>
          <a:prstGeom prst="rect">
            <a:avLst/>
          </a:prstGeom>
        </p:spPr>
      </p:pic>
      <p:sp>
        <p:nvSpPr>
          <p:cNvPr id="43" name="Text 26"/>
          <p:cNvSpPr txBox="1"/>
          <p:nvPr/>
        </p:nvSpPr>
        <p:spPr>
          <a:xfrm>
            <a:off x="8529523" y="4343400"/>
            <a:ext cx="14100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人-智能体协作模式</a:t>
            </a:r>
            <a:endParaRPr lang="en-US" sz="1200" dirty="0"/>
          </a:p>
        </p:txBody>
      </p:sp>
      <p:pic>
        <p:nvPicPr>
          <p:cNvPr id="44" name="Image 15" descr="preencoded.png">    </p:cNvPr>
          <p:cNvPicPr>
            <a:picLocks noChangeAspect="1"/>
          </p:cNvPicPr>
          <p:nvPr/>
        </p:nvPicPr>
        <p:blipFill>
          <a:blip r:embed="rId16"/>
          <a:srcRect l="0" r="0" t="-43" b="-43"/>
          <a:stretch/>
        </p:blipFill>
        <p:spPr>
          <a:xfrm>
            <a:off x="8396021" y="4647895"/>
            <a:ext cx="133502" cy="152705"/>
          </a:xfrm>
          <a:prstGeom prst="rect">
            <a:avLst/>
          </a:prstGeom>
        </p:spPr>
      </p:pic>
      <p:sp>
        <p:nvSpPr>
          <p:cNvPr id="45" name="Text 27"/>
          <p:cNvSpPr txBox="1"/>
          <p:nvPr/>
        </p:nvSpPr>
        <p:spPr>
          <a:xfrm>
            <a:off x="8529523" y="4647895"/>
            <a:ext cx="18004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10倍价值与效率提升路径</a:t>
            </a:r>
            <a:endParaRPr lang="en-US" sz="1200" dirty="0"/>
          </a:p>
        </p:txBody>
      </p:sp>
      <p:sp>
        <p:nvSpPr>
          <p:cNvPr id="46" name="Shape 28"/>
          <p:cNvSpPr/>
          <p:nvPr/>
        </p:nvSpPr>
        <p:spPr>
          <a:xfrm>
            <a:off x="4000500" y="5343754"/>
            <a:ext cx="7810805" cy="1067105"/>
          </a:xfrm>
          <a:prstGeom prst="roundRect">
            <a:avLst>
              <a:gd name="adj" fmla="val 4591"/>
            </a:avLst>
          </a:prstGeom>
          <a:solidFill>
            <a:srgbClr val="F9FAFB">
              <a:alpha val="90000"/>
            </a:srgbClr>
          </a:solidFill>
          <a:ln/>
          <a:effectLst>
            <a:outerShdw sx="100000" sy="100000" kx="0" ky="0" algn="bl" rotWithShape="0" blurRad="38100" dist="25400" dir="5400000">
              <a:srgbClr val="000000">
                <a:alpha val="5000"/>
              </a:srgbClr>
            </a:outerShdw>
          </a:effectLst>
        </p:spPr>
      </p:sp>
      <p:sp>
        <p:nvSpPr>
          <p:cNvPr id="47" name="Shape 29"/>
          <p:cNvSpPr/>
          <p:nvPr/>
        </p:nvSpPr>
        <p:spPr>
          <a:xfrm>
            <a:off x="4000500" y="5343754"/>
            <a:ext cx="28346" cy="1067105"/>
          </a:xfrm>
          <a:prstGeom prst="rect">
            <a:avLst/>
          </a:prstGeom>
          <a:solidFill>
            <a:srgbClr val="4C6FFF"/>
          </a:solidFill>
          <a:ln/>
        </p:spPr>
      </p:sp>
      <p:pic>
        <p:nvPicPr>
          <p:cNvPr id="48" name="Image 16" descr="preencoded.png">    </p:cNvPr>
          <p:cNvPicPr>
            <a:picLocks noChangeAspect="1"/>
          </p:cNvPicPr>
          <p:nvPr/>
        </p:nvPicPr>
        <p:blipFill>
          <a:blip r:embed="rId17"/>
          <a:srcRect l="-2571" r="-2571" t="0" b="0"/>
          <a:stretch/>
        </p:blipFill>
        <p:spPr>
          <a:xfrm>
            <a:off x="4181551" y="5501030"/>
            <a:ext cx="105156" cy="114300"/>
          </a:xfrm>
          <a:prstGeom prst="rect">
            <a:avLst/>
          </a:prstGeom>
        </p:spPr>
      </p:pic>
      <p:sp>
        <p:nvSpPr>
          <p:cNvPr id="49" name="Text 30"/>
          <p:cNvSpPr txBox="1"/>
          <p:nvPr/>
        </p:nvSpPr>
        <p:spPr>
          <a:xfrm>
            <a:off x="4286707" y="5458054"/>
            <a:ext cx="14813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Lean战略画板引用出处</a:t>
            </a:r>
            <a:endParaRPr lang="en-US" sz="1000" dirty="0"/>
          </a:p>
        </p:txBody>
      </p:sp>
      <p:sp>
        <p:nvSpPr>
          <p:cNvPr id="50" name="Text 31"/>
          <p:cNvSpPr txBox="1"/>
          <p:nvPr/>
        </p:nvSpPr>
        <p:spPr>
          <a:xfrm>
            <a:off x="4181551" y="5715000"/>
            <a:ext cx="502462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Ash Maurya, 《Running Lean: Iterate from Plan A to a Plan That Works》, 2012</a:t>
            </a:r>
            <a:endParaRPr lang="en-US" sz="1000" dirty="0"/>
          </a:p>
        </p:txBody>
      </p:sp>
      <p:sp>
        <p:nvSpPr>
          <p:cNvPr id="51" name="Text 32"/>
          <p:cNvSpPr txBox="1"/>
          <p:nvPr/>
        </p:nvSpPr>
        <p:spPr>
          <a:xfrm>
            <a:off x="4181551" y="5915254"/>
            <a:ext cx="7463333" cy="3621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75569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Lean战略画板（原Lean Canvas）是精益创业方法论的核心工具，由Ash Maurya在Alex Osterwalder的商业模式画布基础上发展而来，专注于帮助创业者解决关键问题并验证商业假设。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75895"/>
            <a:ext cx="3619195" cy="7552944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4" name="Text 2"/>
          <p:cNvSpPr txBox="1"/>
          <p:nvPr/>
        </p:nvSpPr>
        <p:spPr>
          <a:xfrm>
            <a:off x="381305" y="2851099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框架概述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381305" y="3203143"/>
            <a:ext cx="2953512" cy="8385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框架总览 | 三层结构全景</a:t>
            </a:r>
            <a:endParaRPr lang="en-US" sz="27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4435754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F29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智能体企业战略画板架构体系，从价值创造到运营支撑的闭环设计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000500" y="457200"/>
            <a:ext cx="7810805" cy="571500"/>
          </a:xfrm>
          <a:prstGeom prst="roundRect">
            <a:avLst>
              <a:gd name="adj" fmla="val 21333"/>
            </a:avLst>
          </a:prstGeom>
          <a:solidFill>
            <a:srgbClr val="FFFFFF">
              <a:alpha val="85000"/>
            </a:srgbClr>
          </a:solidFill>
          <a:ln/>
          <a:effectLst>
            <a:outerShdw sx="100000" sy="100000" kx="0" ky="0" algn="bl" rotWithShape="0" blurRad="38100" dist="25400" dir="5400000">
              <a:srgbClr val="000000">
                <a:alpha val="5000"/>
              </a:srgbClr>
            </a:outerShdw>
          </a:effectLst>
        </p:spPr>
      </p:sp>
      <p:sp>
        <p:nvSpPr>
          <p:cNvPr id="8" name="Shape 6"/>
          <p:cNvSpPr/>
          <p:nvPr/>
        </p:nvSpPr>
        <p:spPr>
          <a:xfrm>
            <a:off x="4095598" y="552298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209898" y="666598"/>
            <a:ext cx="152705" cy="152705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4000500" y="1181405"/>
            <a:ext cx="7810805" cy="647395"/>
          </a:xfrm>
          <a:prstGeom prst="roundRect">
            <a:avLst>
              <a:gd name="adj" fmla="val 16617"/>
            </a:avLst>
          </a:prstGeom>
          <a:solidFill>
            <a:srgbClr val="FFFFFF">
              <a:alpha val="85000"/>
            </a:srgbClr>
          </a:solidFill>
          <a:ln/>
          <a:effectLst>
            <a:outerShdw sx="100000" sy="100000" kx="0" ky="0" algn="bl" rotWithShape="0" blurRad="38100" dist="25400" dir="5400000">
              <a:srgbClr val="000000">
                <a:alpha val="5000"/>
              </a:srgbClr>
            </a:outerShdw>
          </a:effectLst>
        </p:spPr>
      </p:sp>
      <p:sp>
        <p:nvSpPr>
          <p:cNvPr id="11" name="Shape 8"/>
          <p:cNvSpPr/>
          <p:nvPr/>
        </p:nvSpPr>
        <p:spPr>
          <a:xfrm>
            <a:off x="4000500" y="1981505"/>
            <a:ext cx="7810805" cy="571500"/>
          </a:xfrm>
          <a:prstGeom prst="roundRect">
            <a:avLst>
              <a:gd name="adj" fmla="val 21333"/>
            </a:avLst>
          </a:prstGeom>
          <a:solidFill>
            <a:srgbClr val="FFFFFF">
              <a:alpha val="85000"/>
            </a:srgbClr>
          </a:solidFill>
          <a:ln/>
          <a:effectLst>
            <a:outerShdw sx="100000" sy="100000" kx="0" ky="0" algn="bl" rotWithShape="0" blurRad="38100" dist="25400" dir="5400000">
              <a:srgbClr val="000000">
                <a:alpha val="5000"/>
              </a:srgbClr>
            </a:outerShdw>
          </a:effectLst>
        </p:spPr>
      </p:sp>
      <p:sp>
        <p:nvSpPr>
          <p:cNvPr id="12" name="Shape 9"/>
          <p:cNvSpPr/>
          <p:nvPr/>
        </p:nvSpPr>
        <p:spPr>
          <a:xfrm>
            <a:off x="4095598" y="1314907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3" name="Shape 10"/>
          <p:cNvSpPr/>
          <p:nvPr/>
        </p:nvSpPr>
        <p:spPr>
          <a:xfrm>
            <a:off x="4095598" y="2076602"/>
            <a:ext cx="381305" cy="381305"/>
          </a:xfrm>
          <a:prstGeom prst="ellipse">
            <a:avLst/>
          </a:prstGeom>
          <a:solidFill>
            <a:srgbClr val="EBF0FF"/>
          </a:solidFill>
          <a:ln/>
        </p:spPr>
      </p:sp>
      <p:sp>
        <p:nvSpPr>
          <p:cNvPr id="14" name="Text 11"/>
          <p:cNvSpPr txBox="1"/>
          <p:nvPr/>
        </p:nvSpPr>
        <p:spPr>
          <a:xfrm>
            <a:off x="4629607" y="647395"/>
            <a:ext cx="14959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上层：市场价值逻辑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6001207" y="647395"/>
            <a:ext cx="5763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（Lean战略画板）- 专注于市场、问题、解决方案、客户和收入模型的商业价值定义</a:t>
            </a:r>
            <a:endParaRPr lang="en-US" sz="1200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80" b="-180"/>
          <a:stretch/>
        </p:blipFill>
        <p:spPr>
          <a:xfrm>
            <a:off x="4190695" y="1429207"/>
            <a:ext cx="190195" cy="152705"/>
          </a:xfrm>
          <a:prstGeom prst="rect">
            <a:avLst/>
          </a:prstGeom>
        </p:spPr>
      </p:pic>
      <p:sp>
        <p:nvSpPr>
          <p:cNvPr id="17" name="Text 13"/>
          <p:cNvSpPr txBox="1"/>
          <p:nvPr/>
        </p:nvSpPr>
        <p:spPr>
          <a:xfrm>
            <a:off x="4629607" y="1295705"/>
            <a:ext cx="159105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中层：智能体企业 OS</a:t>
            </a:r>
            <a:endParaRPr lang="en-US" sz="1200" dirty="0"/>
          </a:p>
        </p:txBody>
      </p:sp>
      <p:sp>
        <p:nvSpPr>
          <p:cNvPr id="18" name="Text 14"/>
          <p:cNvSpPr txBox="1"/>
          <p:nvPr/>
        </p:nvSpPr>
        <p:spPr>
          <a:xfrm>
            <a:off x="4629607" y="2171700"/>
            <a:ext cx="189555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下层：Enablement Layer</a:t>
            </a:r>
            <a:endParaRPr lang="en-US" sz="1200" dirty="0"/>
          </a:p>
        </p:txBody>
      </p:sp>
      <p:sp>
        <p:nvSpPr>
          <p:cNvPr id="19" name="Text 15"/>
          <p:cNvSpPr txBox="1"/>
          <p:nvPr/>
        </p:nvSpPr>
        <p:spPr>
          <a:xfrm>
            <a:off x="4629607" y="1295705"/>
            <a:ext cx="7163410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企业级智能体操作系统，包括模块化Agent系统、编排与治理、企业记忆和集中自治化编排</a:t>
            </a:r>
            <a:endParaRPr lang="en-US" sz="1200" dirty="0"/>
          </a:p>
        </p:txBody>
      </p:sp>
      <p:pic>
        <p:nvPicPr>
          <p:cNvPr id="20" name="Image 2" descr="preencoded.png">    </p:cNvPr>
          <p:cNvPicPr>
            <a:picLocks noChangeAspect="1"/>
          </p:cNvPicPr>
          <p:nvPr/>
        </p:nvPicPr>
        <p:blipFill>
          <a:blip r:embed="rId3"/>
          <a:srcRect l="-33" r="-33" t="0" b="0"/>
          <a:stretch/>
        </p:blipFill>
        <p:spPr>
          <a:xfrm>
            <a:off x="4200754" y="2190902"/>
            <a:ext cx="171907" cy="152705"/>
          </a:xfrm>
          <a:prstGeom prst="rect">
            <a:avLst/>
          </a:prstGeom>
        </p:spPr>
      </p:pic>
      <p:sp>
        <p:nvSpPr>
          <p:cNvPr id="21" name="Text 16"/>
          <p:cNvSpPr txBox="1"/>
          <p:nvPr/>
        </p:nvSpPr>
        <p:spPr>
          <a:xfrm>
            <a:off x="6406286" y="2171700"/>
            <a:ext cx="46488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支撑能力系统，整合人员、智能体、系统、数据、资金和生态资源</a:t>
            </a:r>
            <a:endParaRPr lang="en-US" sz="1200" dirty="0"/>
          </a:p>
        </p:txBody>
      </p:sp>
      <p:sp>
        <p:nvSpPr>
          <p:cNvPr id="22" name="Shape 17"/>
          <p:cNvSpPr/>
          <p:nvPr/>
        </p:nvSpPr>
        <p:spPr>
          <a:xfrm>
            <a:off x="4000500" y="3047695"/>
            <a:ext cx="7810805" cy="3733495"/>
          </a:xfrm>
          <a:prstGeom prst="roundRect">
            <a:avLst>
              <a:gd name="adj" fmla="val 500"/>
            </a:avLst>
          </a:prstGeom>
          <a:solidFill>
            <a:srgbClr val="FFFFFF">
              <a:alpha val="90000"/>
            </a:srgbClr>
          </a:solidFill>
          <a:ln/>
          <a:effectLst>
            <a:outerShdw sx="100000" sy="100000" kx="0" ky="0" algn="bl" rotWithShape="0" blurRad="76200" dist="38100" dir="5400000">
              <a:srgbClr val="000000">
                <a:alpha val="8000"/>
              </a:srgbClr>
            </a:outerShdw>
          </a:effectLst>
        </p:spPr>
      </p:sp>
      <p:pic>
        <p:nvPicPr>
          <p:cNvPr id="23" name="Image 3" descr="https://page.gensparksite.com/slides_images/1da90f0b988acb519c81e4aa9cb83a86.jp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5333695" y="3200400"/>
            <a:ext cx="5143500" cy="3429000"/>
          </a:xfrm>
          <a:prstGeom prst="rect">
            <a:avLst/>
          </a:prstGeom>
        </p:spPr>
      </p:pic>
      <p:sp>
        <p:nvSpPr>
          <p:cNvPr id="24" name="Shape 18"/>
          <p:cNvSpPr/>
          <p:nvPr/>
        </p:nvSpPr>
        <p:spPr>
          <a:xfrm>
            <a:off x="4000500" y="6896405"/>
            <a:ext cx="7810805" cy="352044"/>
          </a:xfrm>
          <a:prstGeom prst="roundRect">
            <a:avLst>
              <a:gd name="adj" fmla="val 42120"/>
            </a:avLst>
          </a:prstGeom>
          <a:solidFill>
            <a:srgbClr val="FFFFFF">
              <a:alpha val="85000"/>
            </a:srgbClr>
          </a:solidFill>
          <a:ln/>
          <a:effectLst>
            <a:outerShdw sx="100000" sy="100000" kx="0" ky="0" algn="bl" rotWithShape="0" blurRad="38100" dist="25400" dir="5400000">
              <a:srgbClr val="000000">
                <a:alpha val="5000"/>
              </a:srgbClr>
            </a:outerShdw>
          </a:effectLst>
        </p:spPr>
      </p:sp>
      <p:sp>
        <p:nvSpPr>
          <p:cNvPr id="25" name="Shape 19"/>
          <p:cNvSpPr/>
          <p:nvPr/>
        </p:nvSpPr>
        <p:spPr>
          <a:xfrm>
            <a:off x="6295644" y="7015277"/>
            <a:ext cx="114300" cy="114300"/>
          </a:xfrm>
          <a:prstGeom prst="roundRect">
            <a:avLst>
              <a:gd name="adj" fmla="val 133333"/>
            </a:avLst>
          </a:prstGeom>
          <a:solidFill>
            <a:srgbClr val="4C6FFF"/>
          </a:solidFill>
          <a:ln/>
        </p:spPr>
      </p:sp>
      <p:sp>
        <p:nvSpPr>
          <p:cNvPr id="26" name="Shape 20"/>
          <p:cNvSpPr/>
          <p:nvPr/>
        </p:nvSpPr>
        <p:spPr>
          <a:xfrm>
            <a:off x="7286854" y="7015277"/>
            <a:ext cx="114300" cy="114300"/>
          </a:xfrm>
          <a:prstGeom prst="roundRect">
            <a:avLst>
              <a:gd name="adj" fmla="val 133333"/>
            </a:avLst>
          </a:prstGeom>
          <a:solidFill>
            <a:srgbClr val="FF6B6B"/>
          </a:solidFill>
          <a:ln/>
        </p:spPr>
      </p:sp>
      <p:sp>
        <p:nvSpPr>
          <p:cNvPr id="27" name="Shape 21"/>
          <p:cNvSpPr/>
          <p:nvPr/>
        </p:nvSpPr>
        <p:spPr>
          <a:xfrm>
            <a:off x="8677656" y="7015277"/>
            <a:ext cx="114300" cy="114300"/>
          </a:xfrm>
          <a:prstGeom prst="roundRect">
            <a:avLst>
              <a:gd name="adj" fmla="val 133333"/>
            </a:avLst>
          </a:prstGeom>
          <a:solidFill>
            <a:srgbClr val="38B2AC"/>
          </a:solidFill>
          <a:ln/>
        </p:spPr>
      </p:sp>
      <p:sp>
        <p:nvSpPr>
          <p:cNvPr id="28" name="Text 22"/>
          <p:cNvSpPr txBox="1"/>
          <p:nvPr/>
        </p:nvSpPr>
        <p:spPr>
          <a:xfrm>
            <a:off x="6467551" y="6991502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市场价值层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7457846" y="6991502"/>
            <a:ext cx="11676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智能体操作系统层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8848649" y="6991502"/>
            <a:ext cx="7671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能力支撑层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75895"/>
            <a:ext cx="3619195" cy="784829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4" name="Text 2"/>
          <p:cNvSpPr txBox="1"/>
          <p:nvPr/>
        </p:nvSpPr>
        <p:spPr>
          <a:xfrm>
            <a:off x="381305" y="2998318"/>
            <a:ext cx="12390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框架详解（一）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381305" y="3351276"/>
            <a:ext cx="2791663" cy="8385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Lean战略画板详解：价值逻辑</a:t>
            </a:r>
            <a:endParaRPr lang="en-US" sz="27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4583887"/>
            <a:ext cx="2514600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 · Solution · Unique Value Proposition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000500" y="800100"/>
            <a:ext cx="7810805" cy="1809598"/>
          </a:xfrm>
          <a:prstGeom prst="roundRect">
            <a:avLst>
              <a:gd name="adj" fmla="val 2128"/>
            </a:avLst>
          </a:prstGeom>
          <a:solidFill>
            <a:srgbClr val="F9FAFB">
              <a:alpha val="90000"/>
            </a:srgbClr>
          </a:solidFill>
          <a:ln w="25400">
            <a:solidFill>
              <a:srgbClr val="E5E7EB">
                <a:alpha val="90000"/>
              </a:srgbClr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172407" y="1019556"/>
            <a:ext cx="190195" cy="190195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4000500" y="2800807"/>
            <a:ext cx="7810805" cy="1809598"/>
          </a:xfrm>
          <a:prstGeom prst="roundRect">
            <a:avLst>
              <a:gd name="adj" fmla="val 2128"/>
            </a:avLst>
          </a:prstGeom>
          <a:solidFill>
            <a:srgbClr val="F9FAFB">
              <a:alpha val="90000"/>
            </a:srgbClr>
          </a:solidFill>
          <a:ln w="25400">
            <a:solidFill>
              <a:srgbClr val="E5E7EB">
                <a:alpha val="90000"/>
              </a:srgbClr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10" name="Shape 7"/>
          <p:cNvSpPr/>
          <p:nvPr/>
        </p:nvSpPr>
        <p:spPr>
          <a:xfrm>
            <a:off x="4000500" y="4800600"/>
            <a:ext cx="7810805" cy="1809598"/>
          </a:xfrm>
          <a:prstGeom prst="roundRect">
            <a:avLst>
              <a:gd name="adj" fmla="val 2128"/>
            </a:avLst>
          </a:prstGeom>
          <a:solidFill>
            <a:srgbClr val="F9FAFB">
              <a:alpha val="90000"/>
            </a:srgbClr>
          </a:solidFill>
          <a:ln w="25400">
            <a:solidFill>
              <a:srgbClr val="E5E7EB">
                <a:alpha val="90000"/>
              </a:srgbClr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11" name="Text 8"/>
          <p:cNvSpPr txBox="1"/>
          <p:nvPr/>
        </p:nvSpPr>
        <p:spPr>
          <a:xfrm>
            <a:off x="4476902" y="972007"/>
            <a:ext cx="1677010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Problem（问题）</a:t>
            </a:r>
            <a:endParaRPr lang="en-US" sz="1500" dirty="0"/>
          </a:p>
        </p:txBody>
      </p:sp>
      <p:sp>
        <p:nvSpPr>
          <p:cNvPr id="12" name="Text 9"/>
          <p:cNvSpPr txBox="1"/>
          <p:nvPr/>
        </p:nvSpPr>
        <p:spPr>
          <a:xfrm>
            <a:off x="4476902" y="2971800"/>
            <a:ext cx="2048256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Solution（解决方案）</a:t>
            </a:r>
            <a:endParaRPr lang="en-US" sz="1500" dirty="0"/>
          </a:p>
        </p:txBody>
      </p:sp>
      <p:sp>
        <p:nvSpPr>
          <p:cNvPr id="13" name="Text 10"/>
          <p:cNvSpPr txBox="1"/>
          <p:nvPr/>
        </p:nvSpPr>
        <p:spPr>
          <a:xfrm>
            <a:off x="4172407" y="1390802"/>
            <a:ext cx="39346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识别与量化目标客户的核心痛点和明确需求。明确定义：</a:t>
            </a:r>
            <a:endParaRPr lang="en-US" sz="1200" dirty="0"/>
          </a:p>
        </p:txBody>
      </p:sp>
      <p:sp>
        <p:nvSpPr>
          <p:cNvPr id="14" name="Text 11"/>
          <p:cNvSpPr txBox="1"/>
          <p:nvPr/>
        </p:nvSpPr>
        <p:spPr>
          <a:xfrm>
            <a:off x="4172407" y="3390595"/>
            <a:ext cx="3477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为每个关键问题提供清晰有效的解决方案，强调：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4381805" y="1695298"/>
            <a:ext cx="1953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最迫切的市场需求是什么？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4381805" y="1962302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客户现有解决方案的局限在哪里？</a:t>
            </a:r>
            <a:endParaRPr lang="en-US" sz="1200" dirty="0"/>
          </a:p>
        </p:txBody>
      </p:sp>
      <p:sp>
        <p:nvSpPr>
          <p:cNvPr id="17" name="Text 14"/>
          <p:cNvSpPr txBox="1"/>
          <p:nvPr/>
        </p:nvSpPr>
        <p:spPr>
          <a:xfrm>
            <a:off x="4381805" y="2229307"/>
            <a:ext cx="25630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客户愿意为解决方案付出多大代价？</a:t>
            </a:r>
            <a:endParaRPr lang="en-US" sz="1200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172407" y="3019349"/>
            <a:ext cx="190195" cy="190195"/>
          </a:xfrm>
          <a:prstGeom prst="rect">
            <a:avLst/>
          </a:prstGeom>
        </p:spPr>
      </p:pic>
      <p:sp>
        <p:nvSpPr>
          <p:cNvPr id="19" name="Text 15"/>
          <p:cNvSpPr txBox="1"/>
          <p:nvPr/>
        </p:nvSpPr>
        <p:spPr>
          <a:xfrm>
            <a:off x="4476902" y="4972507"/>
            <a:ext cx="361005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Unique Value Proposition（价值主张）</a:t>
            </a:r>
            <a:endParaRPr lang="en-US" sz="1500" dirty="0"/>
          </a:p>
        </p:txBody>
      </p:sp>
      <p:sp>
        <p:nvSpPr>
          <p:cNvPr id="20" name="Text 16"/>
          <p:cNvSpPr txBox="1"/>
          <p:nvPr/>
        </p:nvSpPr>
        <p:spPr>
          <a:xfrm>
            <a:off x="4172407" y="5391302"/>
            <a:ext cx="3629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清晰简洁地表达产品为何独特且值得购买，需包含：</a:t>
            </a:r>
            <a:endParaRPr lang="en-US" sz="1200" dirty="0"/>
          </a:p>
        </p:txBody>
      </p:sp>
      <p:sp>
        <p:nvSpPr>
          <p:cNvPr id="21" name="Text 17"/>
          <p:cNvSpPr txBox="1"/>
          <p:nvPr/>
        </p:nvSpPr>
        <p:spPr>
          <a:xfrm>
            <a:off x="4381805" y="3696005"/>
            <a:ext cx="1953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功能与痛点的直接对应关系</a:t>
            </a:r>
            <a:endParaRPr lang="en-US" sz="1200" dirty="0"/>
          </a:p>
        </p:txBody>
      </p:sp>
      <p:sp>
        <p:nvSpPr>
          <p:cNvPr id="22" name="Text 18"/>
          <p:cNvSpPr txBox="1"/>
          <p:nvPr/>
        </p:nvSpPr>
        <p:spPr>
          <a:xfrm>
            <a:off x="4381805" y="3962095"/>
            <a:ext cx="1953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实现路径的可行性和独特性</a:t>
            </a:r>
            <a:endParaRPr lang="en-US" sz="1200" dirty="0"/>
          </a:p>
        </p:txBody>
      </p:sp>
      <p:sp>
        <p:nvSpPr>
          <p:cNvPr id="23" name="Text 19"/>
          <p:cNvSpPr txBox="1"/>
          <p:nvPr/>
        </p:nvSpPr>
        <p:spPr>
          <a:xfrm>
            <a:off x="4381805" y="4229100"/>
            <a:ext cx="21534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技术/运营优势带来的解决效率</a:t>
            </a:r>
            <a:endParaRPr lang="en-US" sz="1200" dirty="0"/>
          </a:p>
        </p:txBody>
      </p:sp>
      <p:pic>
        <p:nvPicPr>
          <p:cNvPr id="24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172407" y="5020056"/>
            <a:ext cx="190195" cy="190195"/>
          </a:xfrm>
          <a:prstGeom prst="rect">
            <a:avLst/>
          </a:prstGeom>
        </p:spPr>
      </p:pic>
      <p:sp>
        <p:nvSpPr>
          <p:cNvPr id="25" name="Text 20"/>
          <p:cNvSpPr txBox="1"/>
          <p:nvPr/>
        </p:nvSpPr>
        <p:spPr>
          <a:xfrm>
            <a:off x="4381805" y="5695798"/>
            <a:ext cx="1343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核心差异化竞争点</a:t>
            </a:r>
            <a:endParaRPr lang="en-US" sz="1200" dirty="0"/>
          </a:p>
        </p:txBody>
      </p:sp>
      <p:sp>
        <p:nvSpPr>
          <p:cNvPr id="26" name="Text 21"/>
          <p:cNvSpPr txBox="1"/>
          <p:nvPr/>
        </p:nvSpPr>
        <p:spPr>
          <a:xfrm>
            <a:off x="4381805" y="5962802"/>
            <a:ext cx="21058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客户能获得的具体价值和收益</a:t>
            </a:r>
            <a:endParaRPr lang="en-US" sz="1200" dirty="0"/>
          </a:p>
        </p:txBody>
      </p:sp>
      <p:sp>
        <p:nvSpPr>
          <p:cNvPr id="27" name="Text 22"/>
          <p:cNvSpPr txBox="1"/>
          <p:nvPr/>
        </p:nvSpPr>
        <p:spPr>
          <a:xfrm>
            <a:off x="4381805" y="6229807"/>
            <a:ext cx="19531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与品牌定位一致的核心信息</a:t>
            </a:r>
            <a:endParaRPr lang="en-US" sz="1200" dirty="0"/>
          </a:p>
        </p:txBody>
      </p:sp>
      <p:sp>
        <p:nvSpPr>
          <p:cNvPr id="28" name="Shape 23"/>
          <p:cNvSpPr/>
          <p:nvPr/>
        </p:nvSpPr>
        <p:spPr>
          <a:xfrm>
            <a:off x="4000500" y="6838798"/>
            <a:ext cx="7810805" cy="514807"/>
          </a:xfrm>
          <a:prstGeom prst="roundRect">
            <a:avLst>
              <a:gd name="adj" fmla="val 26314"/>
            </a:avLst>
          </a:prstGeom>
          <a:solidFill>
            <a:srgbClr val="EFF6FF">
              <a:alpha val="90000"/>
            </a:srgbClr>
          </a:solidFill>
          <a:ln w="12700">
            <a:solidFill>
              <a:srgbClr val="93C5FD">
                <a:alpha val="80000"/>
              </a:srgbClr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29" name="Text 24"/>
          <p:cNvSpPr txBox="1"/>
          <p:nvPr/>
        </p:nvSpPr>
        <p:spPr>
          <a:xfrm>
            <a:off x="4162349" y="7000646"/>
            <a:ext cx="70536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关键洞察： 在智能体时代，Problem、Solution和UVP需要聚焦于如何通过AI实现10倍价值提升，而非仅仅是增量改进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75895"/>
            <a:ext cx="3619195" cy="678210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81305" y="237378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框架详解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381305" y="2725826"/>
            <a:ext cx="2839212" cy="1248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Lean战略画板详解（二）：客户与收入模型</a:t>
            </a:r>
            <a:endParaRPr lang="en-US" sz="27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4369918"/>
            <a:ext cx="24103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解析核心客户画像与商业闭环路径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000500" y="647395"/>
            <a:ext cx="3829507" cy="1772107"/>
          </a:xfrm>
          <a:prstGeom prst="roundRect">
            <a:avLst>
              <a:gd name="adj" fmla="val 2219"/>
            </a:avLst>
          </a:prstGeom>
          <a:solidFill>
            <a:srgbClr val="F9FAFB">
              <a:alpha val="90000"/>
            </a:srgbClr>
          </a:solidFill>
          <a:ln w="12700">
            <a:solidFill>
              <a:srgbClr val="E5E7EB"/>
            </a:solidFill>
            <a:prstDash val="solid"/>
          </a:ln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180" b="-180"/>
          <a:stretch/>
        </p:blipFill>
        <p:spPr>
          <a:xfrm>
            <a:off x="4162349" y="847649"/>
            <a:ext cx="190195" cy="152705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7981798" y="647395"/>
            <a:ext cx="3829507" cy="1772107"/>
          </a:xfrm>
          <a:prstGeom prst="roundRect">
            <a:avLst>
              <a:gd name="adj" fmla="val 2219"/>
            </a:avLst>
          </a:prstGeom>
          <a:solidFill>
            <a:srgbClr val="F9FAFB">
              <a:alpha val="90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4000500" y="2723998"/>
            <a:ext cx="3829507" cy="1772107"/>
          </a:xfrm>
          <a:prstGeom prst="roundRect">
            <a:avLst>
              <a:gd name="adj" fmla="val 2219"/>
            </a:avLst>
          </a:prstGeom>
          <a:solidFill>
            <a:srgbClr val="F9FAFB">
              <a:alpha val="90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>
            <a:off x="7981798" y="2723998"/>
            <a:ext cx="3829507" cy="1772107"/>
          </a:xfrm>
          <a:prstGeom prst="roundRect">
            <a:avLst>
              <a:gd name="adj" fmla="val 2219"/>
            </a:avLst>
          </a:prstGeom>
          <a:solidFill>
            <a:srgbClr val="F9FAFB">
              <a:alpha val="90000"/>
            </a:srgbClr>
          </a:solidFill>
          <a:ln w="12700">
            <a:solidFill>
              <a:srgbClr val="E5E7EB"/>
            </a:solidFill>
            <a:prstDash val="solid"/>
          </a:ln>
        </p:spPr>
      </p:sp>
      <p:sp>
        <p:nvSpPr>
          <p:cNvPr id="12" name="Text 9"/>
          <p:cNvSpPr txBox="1"/>
          <p:nvPr/>
        </p:nvSpPr>
        <p:spPr>
          <a:xfrm>
            <a:off x="4352544" y="809244"/>
            <a:ext cx="23820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目标客户 (Customer Segments)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8296351" y="809244"/>
            <a:ext cx="12673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渠道 (Channels)</a:t>
            </a:r>
            <a:endParaRPr lang="en-US" sz="1200" dirty="0"/>
          </a:p>
        </p:txBody>
      </p:sp>
      <p:sp>
        <p:nvSpPr>
          <p:cNvPr id="14" name="Text 11"/>
          <p:cNvSpPr txBox="1"/>
          <p:nvPr/>
        </p:nvSpPr>
        <p:spPr>
          <a:xfrm>
            <a:off x="4315054" y="2885846"/>
            <a:ext cx="19723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早期用户 (Early Adopters)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8315554" y="2885846"/>
            <a:ext cx="2171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收入模型 (Revenue Streams)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4162349" y="1123798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明确定义谁是你的理想客户群体</a:t>
            </a:r>
            <a:endParaRPr lang="en-US" sz="1000" dirty="0"/>
          </a:p>
        </p:txBody>
      </p:sp>
      <p:sp>
        <p:nvSpPr>
          <p:cNvPr id="17" name="Text 14"/>
          <p:cNvSpPr txBox="1"/>
          <p:nvPr/>
        </p:nvSpPr>
        <p:spPr>
          <a:xfrm>
            <a:off x="8143646" y="1123798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如何触达并服务你的客户</a:t>
            </a:r>
            <a:endParaRPr lang="en-US" sz="1000" dirty="0"/>
          </a:p>
        </p:txBody>
      </p:sp>
      <p:sp>
        <p:nvSpPr>
          <p:cNvPr id="18" name="Text 15"/>
          <p:cNvSpPr txBox="1"/>
          <p:nvPr/>
        </p:nvSpPr>
        <p:spPr>
          <a:xfrm>
            <a:off x="8143646" y="3200400"/>
            <a:ext cx="14337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如何将价值转化为收入</a:t>
            </a:r>
            <a:endParaRPr lang="en-US" sz="1000" dirty="0"/>
          </a:p>
        </p:txBody>
      </p:sp>
      <p:sp>
        <p:nvSpPr>
          <p:cNvPr id="19" name="Text 16"/>
          <p:cNvSpPr txBox="1"/>
          <p:nvPr/>
        </p:nvSpPr>
        <p:spPr>
          <a:xfrm>
            <a:off x="4352544" y="1390802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精确描绘目标客户的人口统计学特征</a:t>
            </a:r>
            <a:endParaRPr lang="en-US" sz="1000" dirty="0"/>
          </a:p>
        </p:txBody>
      </p:sp>
      <p:sp>
        <p:nvSpPr>
          <p:cNvPr id="20" name="Text 17"/>
          <p:cNvSpPr txBox="1"/>
          <p:nvPr/>
        </p:nvSpPr>
        <p:spPr>
          <a:xfrm>
            <a:off x="4352544" y="1619402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确定客户的核心需求与痛点</a:t>
            </a:r>
            <a:endParaRPr lang="en-US" sz="1000" dirty="0"/>
          </a:p>
        </p:txBody>
      </p:sp>
      <p:sp>
        <p:nvSpPr>
          <p:cNvPr id="21" name="Text 18"/>
          <p:cNvSpPr txBox="1"/>
          <p:nvPr/>
        </p:nvSpPr>
        <p:spPr>
          <a:xfrm>
            <a:off x="4352544" y="1848002"/>
            <a:ext cx="223387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区分付费用户与使用用户（若不同）</a:t>
            </a:r>
            <a:endParaRPr lang="en-US" sz="1000" dirty="0"/>
          </a:p>
        </p:txBody>
      </p:sp>
      <p:sp>
        <p:nvSpPr>
          <p:cNvPr id="22" name="Text 19"/>
          <p:cNvSpPr txBox="1"/>
          <p:nvPr/>
        </p:nvSpPr>
        <p:spPr>
          <a:xfrm>
            <a:off x="4352544" y="2076602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评估市场规模与增长潜力</a:t>
            </a:r>
            <a:endParaRPr lang="en-US" sz="1000" dirty="0"/>
          </a:p>
        </p:txBody>
      </p:sp>
      <p:pic>
        <p:nvPicPr>
          <p:cNvPr id="23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8143646" y="847649"/>
            <a:ext cx="152705" cy="152705"/>
          </a:xfrm>
          <a:prstGeom prst="rect">
            <a:avLst/>
          </a:prstGeom>
        </p:spPr>
      </p:pic>
      <p:sp>
        <p:nvSpPr>
          <p:cNvPr id="24" name="Text 20"/>
          <p:cNvSpPr txBox="1"/>
          <p:nvPr/>
        </p:nvSpPr>
        <p:spPr>
          <a:xfrm>
            <a:off x="4162349" y="3200400"/>
            <a:ext cx="17007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谁会是你产品的第一批用户</a:t>
            </a:r>
            <a:endParaRPr lang="en-US" sz="1000" dirty="0"/>
          </a:p>
        </p:txBody>
      </p:sp>
      <p:sp>
        <p:nvSpPr>
          <p:cNvPr id="25" name="Text 21"/>
          <p:cNvSpPr txBox="1"/>
          <p:nvPr/>
        </p:nvSpPr>
        <p:spPr>
          <a:xfrm>
            <a:off x="8334756" y="1390802"/>
            <a:ext cx="20244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确定客户获取渠道（线上/线下）</a:t>
            </a:r>
            <a:endParaRPr lang="en-US" sz="1000" dirty="0"/>
          </a:p>
        </p:txBody>
      </p:sp>
      <p:sp>
        <p:nvSpPr>
          <p:cNvPr id="26" name="Text 22"/>
          <p:cNvSpPr txBox="1"/>
          <p:nvPr/>
        </p:nvSpPr>
        <p:spPr>
          <a:xfrm>
            <a:off x="8334756" y="1619402"/>
            <a:ext cx="130027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规划营销与传播策略</a:t>
            </a:r>
            <a:endParaRPr lang="en-US" sz="1000" dirty="0"/>
          </a:p>
        </p:txBody>
      </p:sp>
      <p:sp>
        <p:nvSpPr>
          <p:cNvPr id="27" name="Text 23"/>
          <p:cNvSpPr txBox="1"/>
          <p:nvPr/>
        </p:nvSpPr>
        <p:spPr>
          <a:xfrm>
            <a:off x="8334756" y="1848002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构建销售流程与转化路径</a:t>
            </a:r>
            <a:endParaRPr lang="en-US" sz="1000" dirty="0"/>
          </a:p>
        </p:txBody>
      </p:sp>
      <p:sp>
        <p:nvSpPr>
          <p:cNvPr id="28" name="Text 24"/>
          <p:cNvSpPr txBox="1"/>
          <p:nvPr/>
        </p:nvSpPr>
        <p:spPr>
          <a:xfrm>
            <a:off x="8334756" y="2076602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设计售后支持与客户成功体系</a:t>
            </a:r>
            <a:endParaRPr lang="en-US" sz="1000" dirty="0"/>
          </a:p>
        </p:txBody>
      </p:sp>
      <p:pic>
        <p:nvPicPr>
          <p:cNvPr id="2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162349" y="2924251"/>
            <a:ext cx="152705" cy="152705"/>
          </a:xfrm>
          <a:prstGeom prst="rect">
            <a:avLst/>
          </a:prstGeom>
        </p:spPr>
      </p:pic>
      <p:sp>
        <p:nvSpPr>
          <p:cNvPr id="30" name="Text 25"/>
          <p:cNvSpPr txBox="1"/>
          <p:nvPr/>
        </p:nvSpPr>
        <p:spPr>
          <a:xfrm>
            <a:off x="4352544" y="3467405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定义最早期采用者的特征</a:t>
            </a:r>
            <a:endParaRPr lang="en-US" sz="1000" dirty="0"/>
          </a:p>
        </p:txBody>
      </p:sp>
      <p:sp>
        <p:nvSpPr>
          <p:cNvPr id="31" name="Text 26"/>
          <p:cNvSpPr txBox="1"/>
          <p:nvPr/>
        </p:nvSpPr>
        <p:spPr>
          <a:xfrm>
            <a:off x="4352544" y="3696005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理解他们对新技术的接受度与冒险意愿</a:t>
            </a:r>
            <a:endParaRPr lang="en-US" sz="1000" dirty="0"/>
          </a:p>
        </p:txBody>
      </p:sp>
      <p:sp>
        <p:nvSpPr>
          <p:cNvPr id="32" name="Text 27"/>
          <p:cNvSpPr txBox="1"/>
          <p:nvPr/>
        </p:nvSpPr>
        <p:spPr>
          <a:xfrm>
            <a:off x="4352544" y="3924605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分析他们的影响力与反馈价值</a:t>
            </a:r>
            <a:endParaRPr lang="en-US" sz="1000" dirty="0"/>
          </a:p>
        </p:txBody>
      </p:sp>
      <p:sp>
        <p:nvSpPr>
          <p:cNvPr id="33" name="Text 28"/>
          <p:cNvSpPr txBox="1"/>
          <p:nvPr/>
        </p:nvSpPr>
        <p:spPr>
          <a:xfrm>
            <a:off x="4352544" y="4153205"/>
            <a:ext cx="1967789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制定针对性的早期用户获取策略</a:t>
            </a:r>
            <a:endParaRPr lang="en-US" sz="1000" dirty="0"/>
          </a:p>
        </p:txBody>
      </p:sp>
      <p:pic>
        <p:nvPicPr>
          <p:cNvPr id="34" name="Image 3" descr="preencoded.png">    </p:cNvPr>
          <p:cNvPicPr>
            <a:picLocks noChangeAspect="1"/>
          </p:cNvPicPr>
          <p:nvPr/>
        </p:nvPicPr>
        <p:blipFill>
          <a:blip r:embed="rId4"/>
          <a:srcRect l="-33" r="-33" t="0" b="0"/>
          <a:stretch/>
        </p:blipFill>
        <p:spPr>
          <a:xfrm>
            <a:off x="8143646" y="2924251"/>
            <a:ext cx="171907" cy="152705"/>
          </a:xfrm>
          <a:prstGeom prst="rect">
            <a:avLst/>
          </a:prstGeom>
        </p:spPr>
      </p:pic>
      <p:sp>
        <p:nvSpPr>
          <p:cNvPr id="35" name="Text 29"/>
          <p:cNvSpPr txBox="1"/>
          <p:nvPr/>
        </p:nvSpPr>
        <p:spPr>
          <a:xfrm>
            <a:off x="8334756" y="3467405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设计主要收入来源与定价策略</a:t>
            </a:r>
            <a:endParaRPr lang="en-US" sz="1000" dirty="0"/>
          </a:p>
        </p:txBody>
      </p:sp>
      <p:sp>
        <p:nvSpPr>
          <p:cNvPr id="36" name="Text 30"/>
          <p:cNvSpPr txBox="1"/>
          <p:nvPr/>
        </p:nvSpPr>
        <p:spPr>
          <a:xfrm>
            <a:off x="8334756" y="3696005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评估客户终身价值与获客成本</a:t>
            </a:r>
            <a:endParaRPr lang="en-US" sz="1000" dirty="0"/>
          </a:p>
        </p:txBody>
      </p:sp>
      <p:sp>
        <p:nvSpPr>
          <p:cNvPr id="37" name="Text 31"/>
          <p:cNvSpPr txBox="1"/>
          <p:nvPr/>
        </p:nvSpPr>
        <p:spPr>
          <a:xfrm>
            <a:off x="8334756" y="3924605"/>
            <a:ext cx="18342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规划收入增长路径与扩展模式</a:t>
            </a:r>
            <a:endParaRPr lang="en-US" sz="1000" dirty="0"/>
          </a:p>
        </p:txBody>
      </p:sp>
      <p:sp>
        <p:nvSpPr>
          <p:cNvPr id="38" name="Text 32"/>
          <p:cNvSpPr txBox="1"/>
          <p:nvPr/>
        </p:nvSpPr>
        <p:spPr>
          <a:xfrm>
            <a:off x="8334756" y="4153205"/>
            <a:ext cx="15672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考虑多元收入流的可能性</a:t>
            </a:r>
            <a:endParaRPr lang="en-US" sz="1000" dirty="0"/>
          </a:p>
        </p:txBody>
      </p:sp>
      <p:sp>
        <p:nvSpPr>
          <p:cNvPr id="39" name="Shape 33"/>
          <p:cNvSpPr/>
          <p:nvPr/>
        </p:nvSpPr>
        <p:spPr>
          <a:xfrm>
            <a:off x="4000500" y="4934102"/>
            <a:ext cx="7810805" cy="514807"/>
          </a:xfrm>
          <a:prstGeom prst="roundRect">
            <a:avLst>
              <a:gd name="adj" fmla="val 26314"/>
            </a:avLst>
          </a:prstGeom>
          <a:solidFill>
            <a:srgbClr val="EFF6FF">
              <a:alpha val="90000"/>
            </a:srgbClr>
          </a:solidFill>
          <a:ln w="12700">
            <a:solidFill>
              <a:srgbClr val="DBEAFE"/>
            </a:solidFill>
            <a:prstDash val="solid"/>
          </a:ln>
        </p:spPr>
      </p:sp>
      <p:sp>
        <p:nvSpPr>
          <p:cNvPr id="40" name="Text 34"/>
          <p:cNvSpPr txBox="1"/>
          <p:nvPr/>
        </p:nvSpPr>
        <p:spPr>
          <a:xfrm>
            <a:off x="4162349" y="5095951"/>
            <a:ext cx="65964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关键连接： 在智能体时代，客户与收入模型需考虑人-智能体协作特性，提供与AI交互的全新价值主张和收费点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75895"/>
            <a:ext cx="3619195" cy="7524598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81305" y="2836469"/>
            <a:ext cx="151516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LEAN战略画板详解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381305" y="3188513"/>
            <a:ext cx="3010205" cy="8385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竞争优势与关键指标</a:t>
            </a:r>
            <a:endParaRPr lang="en-US" sz="27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4421124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构建持续增长的护城河与验证商业模式的核心度量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000500" y="647395"/>
            <a:ext cx="7810805" cy="2609698"/>
          </a:xfrm>
          <a:prstGeom prst="roundRect">
            <a:avLst>
              <a:gd name="adj" fmla="val 1279"/>
            </a:avLst>
          </a:prstGeom>
          <a:solidFill>
            <a:srgbClr val="F9FAFB">
              <a:alpha val="90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8" name="Shape 6"/>
          <p:cNvSpPr/>
          <p:nvPr/>
        </p:nvSpPr>
        <p:spPr>
          <a:xfrm>
            <a:off x="4238244" y="886054"/>
            <a:ext cx="342900" cy="342900"/>
          </a:xfrm>
          <a:prstGeom prst="ellipse">
            <a:avLst/>
          </a:prstGeom>
          <a:solidFill>
            <a:srgbClr val="EBF0FF"/>
          </a:solidFill>
          <a:ln/>
          <a:effectLst>
            <a:outerShdw sx="100000" sy="100000" kx="0" ky="0" algn="bl" rotWithShape="0" blurRad="38100" dist="25400" dir="5400000">
              <a:srgbClr val="000000">
                <a:alpha val="10000"/>
              </a:srgbClr>
            </a:outerShdw>
          </a:effectLst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334256" y="981151"/>
            <a:ext cx="152705" cy="152705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4238244" y="3724351"/>
            <a:ext cx="342900" cy="342900"/>
          </a:xfrm>
          <a:prstGeom prst="ellipse">
            <a:avLst/>
          </a:prstGeom>
          <a:solidFill>
            <a:srgbClr val="EBF0FF"/>
          </a:solidFill>
          <a:ln/>
          <a:effectLst>
            <a:outerShdw sx="100000" sy="100000" kx="0" ky="0" algn="bl" rotWithShape="0" blurRad="38100" dist="25400" dir="5400000">
              <a:srgbClr val="000000">
                <a:alpha val="10000"/>
              </a:srgbClr>
            </a:outerShdw>
          </a:effectLst>
        </p:spPr>
      </p:sp>
      <p:sp>
        <p:nvSpPr>
          <p:cNvPr id="11" name="Text 8"/>
          <p:cNvSpPr txBox="1"/>
          <p:nvPr/>
        </p:nvSpPr>
        <p:spPr>
          <a:xfrm>
            <a:off x="4733849" y="914400"/>
            <a:ext cx="3495751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不对称竞争壁垒（Unfair Advantage）</a:t>
            </a:r>
            <a:endParaRPr lang="en-US" sz="1500" dirty="0"/>
          </a:p>
        </p:txBody>
      </p:sp>
      <p:sp>
        <p:nvSpPr>
          <p:cNvPr id="12" name="Text 9"/>
          <p:cNvSpPr txBox="1"/>
          <p:nvPr/>
        </p:nvSpPr>
        <p:spPr>
          <a:xfrm>
            <a:off x="4238244" y="1399946"/>
            <a:ext cx="36292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不可轻易复制的核心优势，是企业长期护城河的基础</a:t>
            </a:r>
            <a:endParaRPr lang="en-US" sz="1200" dirty="0"/>
          </a:p>
        </p:txBody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4238244" y="1890979"/>
            <a:ext cx="114300" cy="114300"/>
          </a:xfrm>
          <a:prstGeom prst="rect">
            <a:avLst/>
          </a:prstGeom>
        </p:spPr>
      </p:pic>
      <p:sp>
        <p:nvSpPr>
          <p:cNvPr id="14" name="Text 10"/>
          <p:cNvSpPr txBox="1"/>
          <p:nvPr/>
        </p:nvSpPr>
        <p:spPr>
          <a:xfrm>
            <a:off x="4733849" y="3752698"/>
            <a:ext cx="233446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核心KPI（Key Metrics）</a:t>
            </a:r>
            <a:endParaRPr lang="en-US" sz="1500" dirty="0"/>
          </a:p>
        </p:txBody>
      </p:sp>
      <p:sp>
        <p:nvSpPr>
          <p:cNvPr id="15" name="Text 11"/>
          <p:cNvSpPr txBox="1"/>
          <p:nvPr/>
        </p:nvSpPr>
        <p:spPr>
          <a:xfrm>
            <a:off x="4238244" y="4238244"/>
            <a:ext cx="3020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验证商业假设和增长模式的关键性数据指标</a:t>
            </a:r>
            <a:endParaRPr lang="en-US" sz="1200" dirty="0"/>
          </a:p>
        </p:txBody>
      </p:sp>
      <p:sp>
        <p:nvSpPr>
          <p:cNvPr id="16" name="Text 12"/>
          <p:cNvSpPr txBox="1"/>
          <p:nvPr/>
        </p:nvSpPr>
        <p:spPr>
          <a:xfrm>
            <a:off x="4466844" y="1781251"/>
            <a:ext cx="11914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独特技术与专利</a:t>
            </a:r>
            <a:endParaRPr lang="en-US" sz="1200" dirty="0"/>
          </a:p>
        </p:txBody>
      </p:sp>
      <p:sp>
        <p:nvSpPr>
          <p:cNvPr id="17" name="Text 13"/>
          <p:cNvSpPr txBox="1"/>
          <p:nvPr/>
        </p:nvSpPr>
        <p:spPr>
          <a:xfrm>
            <a:off x="5533949" y="1781251"/>
            <a:ext cx="228600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 专有AI模型、算法或技术专利</a:t>
            </a:r>
            <a:endParaRPr lang="en-US" sz="1200" dirty="0"/>
          </a:p>
        </p:txBody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4238244" y="2309774"/>
            <a:ext cx="114300" cy="114300"/>
          </a:xfrm>
          <a:prstGeom prst="rect">
            <a:avLst/>
          </a:prstGeom>
        </p:spPr>
      </p:pic>
      <p:sp>
        <p:nvSpPr>
          <p:cNvPr id="19" name="Shape 14"/>
          <p:cNvSpPr/>
          <p:nvPr/>
        </p:nvSpPr>
        <p:spPr>
          <a:xfrm>
            <a:off x="4000500" y="3486607"/>
            <a:ext cx="7810805" cy="2609698"/>
          </a:xfrm>
          <a:prstGeom prst="roundRect">
            <a:avLst>
              <a:gd name="adj" fmla="val 1279"/>
            </a:avLst>
          </a:prstGeom>
          <a:solidFill>
            <a:srgbClr val="F9FAFB">
              <a:alpha val="90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63500" dist="38100" dir="5400000">
              <a:srgbClr val="000000">
                <a:alpha val="5000"/>
              </a:srgbClr>
            </a:outerShdw>
          </a:effectLst>
        </p:spPr>
      </p:sp>
      <p:sp>
        <p:nvSpPr>
          <p:cNvPr id="20" name="Text 15"/>
          <p:cNvSpPr txBox="1"/>
          <p:nvPr/>
        </p:nvSpPr>
        <p:spPr>
          <a:xfrm>
            <a:off x="4466844" y="2200046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网络效应</a:t>
            </a:r>
            <a:endParaRPr lang="en-US" sz="1200" dirty="0"/>
          </a:p>
        </p:txBody>
      </p:sp>
      <p:sp>
        <p:nvSpPr>
          <p:cNvPr id="21" name="Text 16"/>
          <p:cNvSpPr txBox="1"/>
          <p:nvPr/>
        </p:nvSpPr>
        <p:spPr>
          <a:xfrm>
            <a:off x="4466844" y="503834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增长指标</a:t>
            </a:r>
            <a:endParaRPr lang="en-US" sz="1200" dirty="0"/>
          </a:p>
        </p:txBody>
      </p:sp>
      <p:sp>
        <p:nvSpPr>
          <p:cNvPr id="22" name="Text 17"/>
          <p:cNvSpPr txBox="1"/>
          <p:nvPr/>
        </p:nvSpPr>
        <p:spPr>
          <a:xfrm>
            <a:off x="5076749" y="2200046"/>
            <a:ext cx="27532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 用户越多，产品价值越高的正向循环</a:t>
            </a:r>
            <a:endParaRPr lang="en-US" sz="1200" dirty="0"/>
          </a:p>
        </p:txBody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4238244" y="2728570"/>
            <a:ext cx="114300" cy="114300"/>
          </a:xfrm>
          <a:prstGeom prst="rect">
            <a:avLst/>
          </a:prstGeom>
        </p:spPr>
      </p:pic>
      <p:sp>
        <p:nvSpPr>
          <p:cNvPr id="24" name="Text 18"/>
          <p:cNvSpPr txBox="1"/>
          <p:nvPr/>
        </p:nvSpPr>
        <p:spPr>
          <a:xfrm>
            <a:off x="4466844" y="2619756"/>
            <a:ext cx="10387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内部数据优势</a:t>
            </a:r>
            <a:endParaRPr lang="en-US" sz="1200" dirty="0"/>
          </a:p>
        </p:txBody>
      </p:sp>
      <p:sp>
        <p:nvSpPr>
          <p:cNvPr id="25" name="Text 19"/>
          <p:cNvSpPr txBox="1"/>
          <p:nvPr/>
        </p:nvSpPr>
        <p:spPr>
          <a:xfrm>
            <a:off x="5382158" y="2619756"/>
            <a:ext cx="21433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 专有数据集与企业记忆沉淀</a:t>
            </a:r>
            <a:endParaRPr lang="en-US" sz="1200" dirty="0"/>
          </a:p>
        </p:txBody>
      </p:sp>
      <p:pic>
        <p:nvPicPr>
          <p:cNvPr id="26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4334256" y="3819449"/>
            <a:ext cx="152705" cy="152705"/>
          </a:xfrm>
          <a:prstGeom prst="rect">
            <a:avLst/>
          </a:prstGeom>
        </p:spPr>
      </p:pic>
      <p:pic>
        <p:nvPicPr>
          <p:cNvPr id="27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4238244" y="4729277"/>
            <a:ext cx="114300" cy="114300"/>
          </a:xfrm>
          <a:prstGeom prst="rect">
            <a:avLst/>
          </a:prstGeom>
        </p:spPr>
      </p:pic>
      <p:sp>
        <p:nvSpPr>
          <p:cNvPr id="28" name="Text 20"/>
          <p:cNvSpPr txBox="1"/>
          <p:nvPr/>
        </p:nvSpPr>
        <p:spPr>
          <a:xfrm>
            <a:off x="4466844" y="4619549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产品指标</a:t>
            </a:r>
            <a:endParaRPr lang="en-US" sz="1200" dirty="0"/>
          </a:p>
        </p:txBody>
      </p:sp>
      <p:sp>
        <p:nvSpPr>
          <p:cNvPr id="29" name="Text 21"/>
          <p:cNvSpPr txBox="1"/>
          <p:nvPr/>
        </p:nvSpPr>
        <p:spPr>
          <a:xfrm>
            <a:off x="5076749" y="4619549"/>
            <a:ext cx="379110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 活跃用户数、留存率、任务完成率、Agent使用频率</a:t>
            </a:r>
            <a:endParaRPr lang="en-US" sz="1200" dirty="0"/>
          </a:p>
        </p:txBody>
      </p:sp>
      <p:pic>
        <p:nvPicPr>
          <p:cNvPr id="30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4238244" y="5148072"/>
            <a:ext cx="114300" cy="114300"/>
          </a:xfrm>
          <a:prstGeom prst="rect">
            <a:avLst/>
          </a:prstGeom>
        </p:spPr>
      </p:pic>
      <p:sp>
        <p:nvSpPr>
          <p:cNvPr id="31" name="Text 22"/>
          <p:cNvSpPr txBox="1"/>
          <p:nvPr/>
        </p:nvSpPr>
        <p:spPr>
          <a:xfrm>
            <a:off x="5076749" y="5038344"/>
            <a:ext cx="3210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 获客成本、客户终身价值、转化率、复购率</a:t>
            </a:r>
            <a:endParaRPr lang="en-US" sz="1200" dirty="0"/>
          </a:p>
        </p:txBody>
      </p:sp>
      <p:pic>
        <p:nvPicPr>
          <p:cNvPr id="32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4238244" y="5567782"/>
            <a:ext cx="114300" cy="114300"/>
          </a:xfrm>
          <a:prstGeom prst="rect">
            <a:avLst/>
          </a:prstGeom>
        </p:spPr>
      </p:pic>
      <p:sp>
        <p:nvSpPr>
          <p:cNvPr id="33" name="Text 23"/>
          <p:cNvSpPr txBox="1"/>
          <p:nvPr/>
        </p:nvSpPr>
        <p:spPr>
          <a:xfrm>
            <a:off x="4466844" y="5458054"/>
            <a:ext cx="73426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效率指标</a:t>
            </a:r>
            <a:endParaRPr lang="en-US" sz="1200" dirty="0"/>
          </a:p>
        </p:txBody>
      </p:sp>
      <p:sp>
        <p:nvSpPr>
          <p:cNvPr id="34" name="Text 24"/>
          <p:cNvSpPr txBox="1"/>
          <p:nvPr/>
        </p:nvSpPr>
        <p:spPr>
          <a:xfrm>
            <a:off x="5076749" y="5458054"/>
            <a:ext cx="351495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415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— 自动化率、人效提升比例、运营成本降低百分比</a:t>
            </a:r>
            <a:endParaRPr lang="en-US" sz="1200" dirty="0"/>
          </a:p>
        </p:txBody>
      </p:sp>
      <p:sp>
        <p:nvSpPr>
          <p:cNvPr id="35" name="Shape 25"/>
          <p:cNvSpPr/>
          <p:nvPr/>
        </p:nvSpPr>
        <p:spPr>
          <a:xfrm>
            <a:off x="4000500" y="6324905"/>
            <a:ext cx="7810805" cy="705002"/>
          </a:xfrm>
          <a:prstGeom prst="roundRect">
            <a:avLst>
              <a:gd name="adj" fmla="val 14022"/>
            </a:avLst>
          </a:prstGeom>
          <a:solidFill>
            <a:srgbClr val="EFF6FF">
              <a:alpha val="90000"/>
            </a:srgbClr>
          </a:solidFill>
          <a:ln w="12700">
            <a:solidFill>
              <a:srgbClr val="DBEAFE"/>
            </a:solidFill>
            <a:prstDash val="solid"/>
          </a:ln>
        </p:spPr>
      </p:sp>
      <p:sp>
        <p:nvSpPr>
          <p:cNvPr id="36" name="Text 26"/>
          <p:cNvSpPr txBox="1"/>
          <p:nvPr/>
        </p:nvSpPr>
        <p:spPr>
          <a:xfrm>
            <a:off x="4162349" y="6486754"/>
            <a:ext cx="7586777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核心思考： 智能体时代，数据与智能协同能力正成为新的不可复制优势，而Agent使用效率与自动化程度成为衡量企业竞争力的核心指标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75895"/>
            <a:ext cx="3619195" cy="678210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81305" y="2488082"/>
            <a:ext cx="7626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中层架构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381305" y="2840126"/>
            <a:ext cx="3005633" cy="7818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5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智能体企业 OS | 企业级操作系统</a:t>
            </a:r>
            <a:endParaRPr lang="en-US" sz="25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4027018"/>
            <a:ext cx="2829154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B556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支撑Agent自动化与业务协同的企业级智能操作系统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000500" y="647395"/>
            <a:ext cx="3791102" cy="2143354"/>
          </a:xfrm>
          <a:prstGeom prst="roundRect">
            <a:avLst>
              <a:gd name="adj" fmla="val 1517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8" name="Shape 6"/>
          <p:cNvSpPr/>
          <p:nvPr/>
        </p:nvSpPr>
        <p:spPr>
          <a:xfrm>
            <a:off x="4238244" y="886054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841" b="-841"/>
          <a:stretch/>
        </p:blipFill>
        <p:spPr>
          <a:xfrm>
            <a:off x="4371746" y="1028700"/>
            <a:ext cx="190195" cy="171907"/>
          </a:xfrm>
          <a:prstGeom prst="rect">
            <a:avLst/>
          </a:prstGeom>
        </p:spPr>
      </p:pic>
      <p:sp>
        <p:nvSpPr>
          <p:cNvPr id="10" name="Shape 7"/>
          <p:cNvSpPr/>
          <p:nvPr/>
        </p:nvSpPr>
        <p:spPr>
          <a:xfrm>
            <a:off x="8020202" y="647395"/>
            <a:ext cx="3791102" cy="2143354"/>
          </a:xfrm>
          <a:prstGeom prst="roundRect">
            <a:avLst>
              <a:gd name="adj" fmla="val 1517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11" name="Shape 8"/>
          <p:cNvSpPr/>
          <p:nvPr/>
        </p:nvSpPr>
        <p:spPr>
          <a:xfrm>
            <a:off x="8020202" y="3019349"/>
            <a:ext cx="3791102" cy="2143354"/>
          </a:xfrm>
          <a:prstGeom prst="roundRect">
            <a:avLst>
              <a:gd name="adj" fmla="val 1517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12" name="Shape 9"/>
          <p:cNvSpPr/>
          <p:nvPr/>
        </p:nvSpPr>
        <p:spPr>
          <a:xfrm>
            <a:off x="8257946" y="886054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3" name="Text 10"/>
          <p:cNvSpPr txBox="1"/>
          <p:nvPr/>
        </p:nvSpPr>
        <p:spPr>
          <a:xfrm>
            <a:off x="4238244" y="1524305"/>
            <a:ext cx="288218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Siloed Agentic Business Systems</a:t>
            </a:r>
            <a:endParaRPr lang="en-US" sz="1300" dirty="0"/>
          </a:p>
        </p:txBody>
      </p:sp>
      <p:sp>
        <p:nvSpPr>
          <p:cNvPr id="14" name="Text 11"/>
          <p:cNvSpPr txBox="1"/>
          <p:nvPr/>
        </p:nvSpPr>
        <p:spPr>
          <a:xfrm>
            <a:off x="8257946" y="3895344"/>
            <a:ext cx="336773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Centralized Autonomous Orchestration</a:t>
            </a:r>
            <a:endParaRPr lang="en-US" sz="1300" dirty="0"/>
          </a:p>
        </p:txBody>
      </p:sp>
      <p:sp>
        <p:nvSpPr>
          <p:cNvPr id="15" name="Text 12"/>
          <p:cNvSpPr txBox="1"/>
          <p:nvPr/>
        </p:nvSpPr>
        <p:spPr>
          <a:xfrm>
            <a:off x="4238244" y="1886407"/>
            <a:ext cx="3381451" cy="6483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模块化的智能体业务系统，将各部门Agent化，如销售Agent、研发Agent、客服Agent，实现垂直场景的高效自动化</a:t>
            </a:r>
            <a:endParaRPr lang="en-US" sz="1200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841" b="-841"/>
          <a:stretch/>
        </p:blipFill>
        <p:spPr>
          <a:xfrm>
            <a:off x="8391449" y="1028700"/>
            <a:ext cx="190195" cy="171907"/>
          </a:xfrm>
          <a:prstGeom prst="rect">
            <a:avLst/>
          </a:prstGeom>
        </p:spPr>
      </p:pic>
      <p:sp>
        <p:nvSpPr>
          <p:cNvPr id="17" name="Shape 13"/>
          <p:cNvSpPr/>
          <p:nvPr/>
        </p:nvSpPr>
        <p:spPr>
          <a:xfrm>
            <a:off x="4000500" y="3019349"/>
            <a:ext cx="3791102" cy="2143354"/>
          </a:xfrm>
          <a:prstGeom prst="roundRect">
            <a:avLst>
              <a:gd name="adj" fmla="val 1517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18" name="Shape 14"/>
          <p:cNvSpPr/>
          <p:nvPr/>
        </p:nvSpPr>
        <p:spPr>
          <a:xfrm>
            <a:off x="4238244" y="3258007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19" name="Shape 15"/>
          <p:cNvSpPr/>
          <p:nvPr/>
        </p:nvSpPr>
        <p:spPr>
          <a:xfrm>
            <a:off x="8257946" y="3258007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sp>
        <p:nvSpPr>
          <p:cNvPr id="20" name="Text 16"/>
          <p:cNvSpPr txBox="1"/>
          <p:nvPr/>
        </p:nvSpPr>
        <p:spPr>
          <a:xfrm>
            <a:off x="8257946" y="1524305"/>
            <a:ext cx="248168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Orchestration &amp; Governance</a:t>
            </a:r>
            <a:endParaRPr lang="en-US" sz="1300" dirty="0"/>
          </a:p>
        </p:txBody>
      </p:sp>
      <p:sp>
        <p:nvSpPr>
          <p:cNvPr id="21" name="Text 17"/>
          <p:cNvSpPr txBox="1"/>
          <p:nvPr/>
        </p:nvSpPr>
        <p:spPr>
          <a:xfrm>
            <a:off x="8257946" y="1886407"/>
            <a:ext cx="33247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跨部门编排与治理系统，负责智能体间的协调配合，确保工作流顺畅，同时维护合规与风控标准</a:t>
            </a:r>
            <a:endParaRPr lang="en-US" sz="1200" dirty="0"/>
          </a:p>
        </p:txBody>
      </p:sp>
      <p:pic>
        <p:nvPicPr>
          <p:cNvPr id="22" name="Image 2" descr="preencoded.png">    </p:cNvPr>
          <p:cNvPicPr>
            <a:picLocks noChangeAspect="1"/>
          </p:cNvPicPr>
          <p:nvPr/>
        </p:nvPicPr>
        <p:blipFill>
          <a:blip r:embed="rId3"/>
          <a:srcRect l="-760" r="-760" t="0" b="0"/>
          <a:stretch/>
        </p:blipFill>
        <p:spPr>
          <a:xfrm>
            <a:off x="4390949" y="3400654"/>
            <a:ext cx="152705" cy="171907"/>
          </a:xfrm>
          <a:prstGeom prst="rect">
            <a:avLst/>
          </a:prstGeom>
        </p:spPr>
      </p:pic>
      <p:sp>
        <p:nvSpPr>
          <p:cNvPr id="23" name="Text 18"/>
          <p:cNvSpPr txBox="1"/>
          <p:nvPr/>
        </p:nvSpPr>
        <p:spPr>
          <a:xfrm>
            <a:off x="4238244" y="3895344"/>
            <a:ext cx="28629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Enterprise Memory &amp; Data Fabric</a:t>
            </a:r>
            <a:endParaRPr lang="en-US" sz="1300" dirty="0"/>
          </a:p>
        </p:txBody>
      </p:sp>
      <p:sp>
        <p:nvSpPr>
          <p:cNvPr id="24" name="Text 19"/>
          <p:cNvSpPr txBox="1"/>
          <p:nvPr/>
        </p:nvSpPr>
        <p:spPr>
          <a:xfrm>
            <a:off x="4238244" y="4257446"/>
            <a:ext cx="3324758" cy="6483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企业记忆与数据底座，构建统一知识库、数据中台和决策支持系统，实现智能体间的数据共享与知识协同</a:t>
            </a:r>
            <a:endParaRPr lang="en-US" sz="1200" dirty="0"/>
          </a:p>
        </p:txBody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8401507" y="3400654"/>
            <a:ext cx="171907" cy="171907"/>
          </a:xfrm>
          <a:prstGeom prst="rect">
            <a:avLst/>
          </a:prstGeom>
        </p:spPr>
      </p:pic>
      <p:sp>
        <p:nvSpPr>
          <p:cNvPr id="26" name="Text 20"/>
          <p:cNvSpPr txBox="1"/>
          <p:nvPr/>
        </p:nvSpPr>
        <p:spPr>
          <a:xfrm>
            <a:off x="8257946" y="4257446"/>
            <a:ext cx="3324758" cy="6483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集中自治化任务编排，实现企业级流程自动化与自治决策，将碎片化Agent系统整合为有机协作的整体</a:t>
            </a:r>
            <a:endParaRPr lang="en-US" sz="1200" dirty="0"/>
          </a:p>
        </p:txBody>
      </p:sp>
      <p:sp>
        <p:nvSpPr>
          <p:cNvPr id="27" name="Shape 21"/>
          <p:cNvSpPr/>
          <p:nvPr/>
        </p:nvSpPr>
        <p:spPr>
          <a:xfrm>
            <a:off x="4000500" y="5447995"/>
            <a:ext cx="7810805" cy="685800"/>
          </a:xfrm>
          <a:prstGeom prst="rect">
            <a:avLst/>
          </a:prstGeom>
          <a:solidFill>
            <a:srgbClr val="F0F4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28" name="Shape 22"/>
          <p:cNvSpPr/>
          <p:nvPr/>
        </p:nvSpPr>
        <p:spPr>
          <a:xfrm>
            <a:off x="4000500" y="5447995"/>
            <a:ext cx="38405" cy="685800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29" name="Text 23"/>
          <p:cNvSpPr txBox="1"/>
          <p:nvPr/>
        </p:nvSpPr>
        <p:spPr>
          <a:xfrm>
            <a:off x="4190695" y="5600700"/>
            <a:ext cx="756848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进阶路径： 企业通常从单点部署智能体开始，逐步构建跨部门协同能力，最终实现企业级的自治运营系统。随着系统成熟度提升，人类角色将从执行者转变为战略指导者。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5895"/>
          </a:xfrm>
          <a:prstGeom prst="rect">
            <a:avLst/>
          </a:prstGeom>
          <a:solidFill>
            <a:srgbClr val="4C6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75895"/>
            <a:ext cx="3619195" cy="6782105"/>
          </a:xfrm>
          <a:prstGeom prst="rect">
            <a:avLst/>
          </a:prstGeom>
          <a:solidFill>
            <a:srgbClr val="F0F4FF">
              <a:alpha val="85000"/>
            </a:srgbClr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81305" y="2259482"/>
            <a:ext cx="92445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支撑层详解</a:t>
            </a:r>
            <a:endParaRPr lang="en-US" sz="1200" dirty="0"/>
          </a:p>
        </p:txBody>
      </p:sp>
      <p:sp>
        <p:nvSpPr>
          <p:cNvPr id="5" name="Text 3"/>
          <p:cNvSpPr txBox="1"/>
          <p:nvPr/>
        </p:nvSpPr>
        <p:spPr>
          <a:xfrm>
            <a:off x="381305" y="2611526"/>
            <a:ext cx="2734056" cy="12481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Enablement Layer（一）：人+Agent赋能</a:t>
            </a:r>
            <a:endParaRPr lang="en-US" sz="2700" dirty="0"/>
          </a:p>
        </p:txBody>
      </p:sp>
      <p:sp>
        <p:nvSpPr>
          <p:cNvPr id="6" name="Text 4"/>
          <p:cNvSpPr txBox="1"/>
          <p:nvPr/>
        </p:nvSpPr>
        <p:spPr>
          <a:xfrm>
            <a:off x="381305" y="4255618"/>
            <a:ext cx="286755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构建高效人机协作新范式，实现决策与执行双层优化</a:t>
            </a:r>
            <a:endParaRPr lang="en-US" sz="1200" dirty="0"/>
          </a:p>
        </p:txBody>
      </p:sp>
      <p:sp>
        <p:nvSpPr>
          <p:cNvPr id="7" name="Shape 5"/>
          <p:cNvSpPr/>
          <p:nvPr/>
        </p:nvSpPr>
        <p:spPr>
          <a:xfrm>
            <a:off x="4000500" y="647395"/>
            <a:ext cx="3752698" cy="1638605"/>
          </a:xfrm>
          <a:prstGeom prst="roundRect">
            <a:avLst>
              <a:gd name="adj" fmla="val 2596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43" b="-43"/>
          <a:stretch/>
        </p:blipFill>
        <p:spPr>
          <a:xfrm>
            <a:off x="4162349" y="847649"/>
            <a:ext cx="133502" cy="152705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8062265" y="647395"/>
            <a:ext cx="3752698" cy="1638605"/>
          </a:xfrm>
          <a:prstGeom prst="roundRect">
            <a:avLst>
              <a:gd name="adj" fmla="val 2596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10" name="Text 7"/>
          <p:cNvSpPr txBox="1"/>
          <p:nvPr/>
        </p:nvSpPr>
        <p:spPr>
          <a:xfrm>
            <a:off x="4390949" y="809244"/>
            <a:ext cx="16962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人类角色（AI Native）</a:t>
            </a:r>
            <a:endParaRPr lang="en-US" sz="1200" dirty="0"/>
          </a:p>
        </p:txBody>
      </p:sp>
      <p:sp>
        <p:nvSpPr>
          <p:cNvPr id="11" name="Text 8"/>
          <p:cNvSpPr txBox="1"/>
          <p:nvPr/>
        </p:nvSpPr>
        <p:spPr>
          <a:xfrm>
            <a:off x="8509406" y="809244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Agent角色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4352544" y="1143000"/>
            <a:ext cx="263438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擅长大模型应用 - 精通提示工程与AI工具链</a:t>
            </a:r>
            <a:endParaRPr lang="en-US" sz="1000" dirty="0"/>
          </a:p>
        </p:txBody>
      </p:sp>
      <p:sp>
        <p:nvSpPr>
          <p:cNvPr id="13" name="Text 10"/>
          <p:cNvSpPr txBox="1"/>
          <p:nvPr/>
        </p:nvSpPr>
        <p:spPr>
          <a:xfrm>
            <a:off x="4352544" y="1410005"/>
            <a:ext cx="261518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智能体协作专家 - 编排Agent团队与工作流</a:t>
            </a:r>
            <a:endParaRPr lang="en-US" sz="1000" dirty="0"/>
          </a:p>
        </p:txBody>
      </p:sp>
      <p:sp>
        <p:nvSpPr>
          <p:cNvPr id="14" name="Text 11"/>
          <p:cNvSpPr txBox="1"/>
          <p:nvPr/>
        </p:nvSpPr>
        <p:spPr>
          <a:xfrm>
            <a:off x="4352544" y="1676095"/>
            <a:ext cx="237652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战略与创意引导 - 设定方向与创新边界</a:t>
            </a:r>
            <a:endParaRPr lang="en-US" sz="1000" dirty="0"/>
          </a:p>
        </p:txBody>
      </p:sp>
      <p:sp>
        <p:nvSpPr>
          <p:cNvPr id="15" name="Text 12"/>
          <p:cNvSpPr txBox="1"/>
          <p:nvPr/>
        </p:nvSpPr>
        <p:spPr>
          <a:xfrm>
            <a:off x="4352544" y="1943100"/>
            <a:ext cx="236738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合规与伦理把控 - 确保AI系统安全运行</a:t>
            </a:r>
            <a:endParaRPr lang="en-US" sz="1000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-180" b="-180"/>
          <a:stretch/>
        </p:blipFill>
        <p:spPr>
          <a:xfrm>
            <a:off x="8224114" y="847649"/>
            <a:ext cx="190195" cy="152705"/>
          </a:xfrm>
          <a:prstGeom prst="rect">
            <a:avLst/>
          </a:prstGeom>
        </p:spPr>
      </p:pic>
      <p:sp>
        <p:nvSpPr>
          <p:cNvPr id="17" name="Text 13"/>
          <p:cNvSpPr txBox="1"/>
          <p:nvPr/>
        </p:nvSpPr>
        <p:spPr>
          <a:xfrm>
            <a:off x="8414309" y="1143000"/>
            <a:ext cx="21104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自动化执行 - 处理重复性事务工作</a:t>
            </a:r>
            <a:endParaRPr lang="en-US" sz="1000" dirty="0"/>
          </a:p>
        </p:txBody>
      </p:sp>
      <p:sp>
        <p:nvSpPr>
          <p:cNvPr id="18" name="Text 14"/>
          <p:cNvSpPr txBox="1"/>
          <p:nvPr/>
        </p:nvSpPr>
        <p:spPr>
          <a:xfrm>
            <a:off x="8414309" y="1410005"/>
            <a:ext cx="224393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数据分析 - 处理海量数据并生成洞察</a:t>
            </a:r>
            <a:endParaRPr lang="en-US" sz="1000" dirty="0"/>
          </a:p>
        </p:txBody>
      </p:sp>
      <p:sp>
        <p:nvSpPr>
          <p:cNvPr id="19" name="Text 15"/>
          <p:cNvSpPr txBox="1"/>
          <p:nvPr/>
        </p:nvSpPr>
        <p:spPr>
          <a:xfrm>
            <a:off x="8414309" y="1676095"/>
            <a:ext cx="21104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实时响应 - 全天候无中断运行服务</a:t>
            </a:r>
            <a:endParaRPr lang="en-US" sz="1000" dirty="0"/>
          </a:p>
        </p:txBody>
      </p:sp>
      <p:sp>
        <p:nvSpPr>
          <p:cNvPr id="20" name="Text 16"/>
          <p:cNvSpPr txBox="1"/>
          <p:nvPr/>
        </p:nvSpPr>
        <p:spPr>
          <a:xfrm>
            <a:off x="8414309" y="1943100"/>
            <a:ext cx="211043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协同运营 - 跨系统协作与流程衔接</a:t>
            </a:r>
            <a:endParaRPr lang="en-US" sz="1000" dirty="0"/>
          </a:p>
        </p:txBody>
      </p:sp>
      <p:sp>
        <p:nvSpPr>
          <p:cNvPr id="21" name="Shape 17"/>
          <p:cNvSpPr/>
          <p:nvPr/>
        </p:nvSpPr>
        <p:spPr>
          <a:xfrm>
            <a:off x="4000500" y="2572207"/>
            <a:ext cx="457200" cy="457200"/>
          </a:xfrm>
          <a:prstGeom prst="ellipse">
            <a:avLst/>
          </a:prstGeom>
          <a:solidFill>
            <a:srgbClr val="EBF0FF">
              <a:alpha val="90000"/>
            </a:srgbClr>
          </a:solidFill>
          <a:ln/>
          <a:effectLst>
            <a:outerShdw sx="100000" sy="100000" kx="0" ky="0" algn="bl" rotWithShape="0" blurRad="50800" dist="25400" dir="5400000">
              <a:srgbClr val="000000">
                <a:alpha val="10000"/>
              </a:srgbClr>
            </a:outerShdw>
          </a:effectLst>
        </p:spPr>
      </p:sp>
      <p:pic>
        <p:nvPicPr>
          <p:cNvPr id="22" name="Image 2" descr="preencoded.png">    </p:cNvPr>
          <p:cNvPicPr>
            <a:picLocks noChangeAspect="1"/>
          </p:cNvPicPr>
          <p:nvPr/>
        </p:nvPicPr>
        <p:blipFill>
          <a:blip r:embed="rId3"/>
          <a:srcRect l="-1064" r="-1064" t="0" b="0"/>
          <a:stretch/>
        </p:blipFill>
        <p:spPr>
          <a:xfrm>
            <a:off x="4119372" y="2714854"/>
            <a:ext cx="219456" cy="171907"/>
          </a:xfrm>
          <a:prstGeom prst="rect">
            <a:avLst/>
          </a:prstGeom>
        </p:spPr>
      </p:pic>
      <p:sp>
        <p:nvSpPr>
          <p:cNvPr id="23" name="Text 18"/>
          <p:cNvSpPr txBox="1"/>
          <p:nvPr/>
        </p:nvSpPr>
        <p:spPr>
          <a:xfrm>
            <a:off x="4647895" y="2600554"/>
            <a:ext cx="131947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Agent管理系统</a:t>
            </a:r>
            <a:endParaRPr lang="en-US" sz="1300" dirty="0"/>
          </a:p>
        </p:txBody>
      </p:sp>
      <p:sp>
        <p:nvSpPr>
          <p:cNvPr id="24" name="Text 19"/>
          <p:cNvSpPr txBox="1"/>
          <p:nvPr/>
        </p:nvSpPr>
        <p:spPr>
          <a:xfrm>
            <a:off x="4647895" y="2600554"/>
            <a:ext cx="728228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1E293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是连接人类与智能体的核心枢纽，提供开发、部署、监控和治理Agent的统一平台</a:t>
            </a:r>
            <a:endParaRPr lang="en-US" sz="1300" dirty="0"/>
          </a:p>
        </p:txBody>
      </p:sp>
      <p:sp>
        <p:nvSpPr>
          <p:cNvPr id="25" name="Text 20"/>
          <p:cNvSpPr txBox="1"/>
          <p:nvPr/>
        </p:nvSpPr>
        <p:spPr>
          <a:xfrm>
            <a:off x="4000500" y="3333902"/>
            <a:ext cx="203911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智能体产品研发与业务系统</a:t>
            </a:r>
            <a:endParaRPr lang="en-US" sz="1200" dirty="0"/>
          </a:p>
        </p:txBody>
      </p:sp>
      <p:sp>
        <p:nvSpPr>
          <p:cNvPr id="26" name="Shape 21"/>
          <p:cNvSpPr/>
          <p:nvPr/>
        </p:nvSpPr>
        <p:spPr>
          <a:xfrm>
            <a:off x="4000500" y="3696005"/>
            <a:ext cx="3829507" cy="657454"/>
          </a:xfrm>
          <a:prstGeom prst="roundRect">
            <a:avLst>
              <a:gd name="adj" fmla="val 16125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pic>
        <p:nvPicPr>
          <p:cNvPr id="27" name="Image 3" descr="preencoded.png">    </p:cNvPr>
          <p:cNvPicPr>
            <a:picLocks noChangeAspect="1"/>
          </p:cNvPicPr>
          <p:nvPr/>
        </p:nvPicPr>
        <p:blipFill>
          <a:blip r:embed="rId4"/>
          <a:srcRect l="-1507" r="-1507" t="0" b="0"/>
          <a:stretch/>
        </p:blipFill>
        <p:spPr>
          <a:xfrm>
            <a:off x="4123944" y="3853282"/>
            <a:ext cx="171907" cy="133502"/>
          </a:xfrm>
          <a:prstGeom prst="rect">
            <a:avLst/>
          </a:prstGeom>
        </p:spPr>
      </p:pic>
      <p:sp>
        <p:nvSpPr>
          <p:cNvPr id="28" name="Shape 22"/>
          <p:cNvSpPr/>
          <p:nvPr/>
        </p:nvSpPr>
        <p:spPr>
          <a:xfrm>
            <a:off x="7981798" y="3696005"/>
            <a:ext cx="3829507" cy="657454"/>
          </a:xfrm>
          <a:prstGeom prst="roundRect">
            <a:avLst>
              <a:gd name="adj" fmla="val 16125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29" name="Shape 23"/>
          <p:cNvSpPr/>
          <p:nvPr/>
        </p:nvSpPr>
        <p:spPr>
          <a:xfrm>
            <a:off x="4000500" y="4505249"/>
            <a:ext cx="3829507" cy="657454"/>
          </a:xfrm>
          <a:prstGeom prst="roundRect">
            <a:avLst>
              <a:gd name="adj" fmla="val 16125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30" name="Text 24"/>
          <p:cNvSpPr txBox="1"/>
          <p:nvPr/>
        </p:nvSpPr>
        <p:spPr>
          <a:xfrm>
            <a:off x="4371746" y="3819449"/>
            <a:ext cx="10241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产品研发Agent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8334756" y="4629607"/>
            <a:ext cx="10241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运营管理Agent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4123944" y="4076395"/>
            <a:ext cx="35250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代码自动生成、测试、部署全流程智能助手，实现10倍开发效率提升</a:t>
            </a:r>
            <a:endParaRPr lang="en-US" sz="900" dirty="0"/>
          </a:p>
        </p:txBody>
      </p:sp>
      <p:pic>
        <p:nvPicPr>
          <p:cNvPr id="33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0" b="0"/>
          <a:stretch/>
        </p:blipFill>
        <p:spPr>
          <a:xfrm>
            <a:off x="8106156" y="3853282"/>
            <a:ext cx="133502" cy="133502"/>
          </a:xfrm>
          <a:prstGeom prst="rect">
            <a:avLst/>
          </a:prstGeom>
        </p:spPr>
      </p:pic>
      <p:sp>
        <p:nvSpPr>
          <p:cNvPr id="34" name="Shape 27"/>
          <p:cNvSpPr/>
          <p:nvPr/>
        </p:nvSpPr>
        <p:spPr>
          <a:xfrm>
            <a:off x="7981798" y="4505249"/>
            <a:ext cx="3829507" cy="657454"/>
          </a:xfrm>
          <a:prstGeom prst="roundRect">
            <a:avLst>
              <a:gd name="adj" fmla="val 16125"/>
            </a:avLst>
          </a:prstGeom>
          <a:solidFill>
            <a:srgbClr val="F9FAFB">
              <a:alpha val="85000"/>
            </a:srgbClr>
          </a:solidFill>
          <a:ln w="12700">
            <a:solidFill>
              <a:srgbClr val="E5E7EB"/>
            </a:solidFill>
            <a:prstDash val="solid"/>
          </a:ln>
          <a:effectLst>
            <a:outerShdw sx="100000" sy="100000" kx="0" ky="0" algn="bl" rotWithShape="0" blurRad="50800" dist="25400" dir="5400000">
              <a:srgbClr val="000000">
                <a:alpha val="5000"/>
              </a:srgbClr>
            </a:outerShdw>
          </a:effectLst>
        </p:spPr>
      </p:sp>
      <p:sp>
        <p:nvSpPr>
          <p:cNvPr id="35" name="Text 28"/>
          <p:cNvSpPr txBox="1"/>
          <p:nvPr/>
        </p:nvSpPr>
        <p:spPr>
          <a:xfrm>
            <a:off x="8315554" y="3819449"/>
            <a:ext cx="115763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销售与营销Agent</a:t>
            </a:r>
            <a:endParaRPr lang="en-US" sz="1000" dirty="0"/>
          </a:p>
        </p:txBody>
      </p:sp>
      <p:sp>
        <p:nvSpPr>
          <p:cNvPr id="36" name="Text 29"/>
          <p:cNvSpPr txBox="1"/>
          <p:nvPr/>
        </p:nvSpPr>
        <p:spPr>
          <a:xfrm>
            <a:off x="8106156" y="4076395"/>
            <a:ext cx="31821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客户关系管理、个性化营销内容与需求预测的智能化运营系统</a:t>
            </a:r>
            <a:endParaRPr lang="en-US" sz="900" dirty="0"/>
          </a:p>
        </p:txBody>
      </p:sp>
      <p:pic>
        <p:nvPicPr>
          <p:cNvPr id="37" name="Image 5" descr="preencoded.png">    </p:cNvPr>
          <p:cNvPicPr>
            <a:picLocks noChangeAspect="1"/>
          </p:cNvPicPr>
          <p:nvPr/>
        </p:nvPicPr>
        <p:blipFill>
          <a:blip r:embed="rId6"/>
          <a:srcRect l="-1507" r="-1507" t="0" b="0"/>
          <a:stretch/>
        </p:blipFill>
        <p:spPr>
          <a:xfrm>
            <a:off x="4123944" y="4662526"/>
            <a:ext cx="171907" cy="133502"/>
          </a:xfrm>
          <a:prstGeom prst="rect">
            <a:avLst/>
          </a:prstGeom>
        </p:spPr>
      </p:pic>
      <p:sp>
        <p:nvSpPr>
          <p:cNvPr id="38" name="Text 30"/>
          <p:cNvSpPr txBox="1"/>
          <p:nvPr/>
        </p:nvSpPr>
        <p:spPr>
          <a:xfrm>
            <a:off x="4371746" y="4629607"/>
            <a:ext cx="102412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4C6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客户服务Agent</a:t>
            </a:r>
            <a:endParaRPr lang="en-US" sz="1000" dirty="0"/>
          </a:p>
        </p:txBody>
      </p:sp>
      <p:sp>
        <p:nvSpPr>
          <p:cNvPr id="39" name="Text 31"/>
          <p:cNvSpPr txBox="1"/>
          <p:nvPr/>
        </p:nvSpPr>
        <p:spPr>
          <a:xfrm>
            <a:off x="4123944" y="4886554"/>
            <a:ext cx="33439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7×24小时多渠道智能客服与问题解决系统，实现自动化服务升级</a:t>
            </a:r>
            <a:endParaRPr lang="en-US" sz="900" dirty="0"/>
          </a:p>
        </p:txBody>
      </p:sp>
      <p:pic>
        <p:nvPicPr>
          <p:cNvPr id="40" name="Image 6" descr="preencoded.png">    </p:cNvPr>
          <p:cNvPicPr>
            <a:picLocks noChangeAspect="1"/>
          </p:cNvPicPr>
          <p:nvPr/>
        </p:nvPicPr>
        <p:blipFill>
          <a:blip r:embed="rId7"/>
          <a:srcRect l="-837" r="-837" t="0" b="0"/>
          <a:stretch/>
        </p:blipFill>
        <p:spPr>
          <a:xfrm>
            <a:off x="8106156" y="4662526"/>
            <a:ext cx="152705" cy="133502"/>
          </a:xfrm>
          <a:prstGeom prst="rect">
            <a:avLst/>
          </a:prstGeom>
        </p:spPr>
      </p:pic>
      <p:sp>
        <p:nvSpPr>
          <p:cNvPr id="41" name="Text 32"/>
          <p:cNvSpPr txBox="1"/>
          <p:nvPr/>
        </p:nvSpPr>
        <p:spPr>
          <a:xfrm>
            <a:off x="8106156" y="4886554"/>
            <a:ext cx="329641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供应链、库存与资源调度的自动化优化系统，提升整体运营效率</a:t>
            </a:r>
            <a:endParaRPr lang="en-US" sz="900" dirty="0"/>
          </a:p>
        </p:txBody>
      </p:sp>
      <p:sp>
        <p:nvSpPr>
          <p:cNvPr id="42" name="Shape 33"/>
          <p:cNvSpPr/>
          <p:nvPr/>
        </p:nvSpPr>
        <p:spPr>
          <a:xfrm>
            <a:off x="4000500" y="5352898"/>
            <a:ext cx="7810805" cy="705002"/>
          </a:xfrm>
          <a:prstGeom prst="roundRect">
            <a:avLst>
              <a:gd name="adj" fmla="val 14022"/>
            </a:avLst>
          </a:prstGeom>
          <a:solidFill>
            <a:srgbClr val="DBEAFE"/>
          </a:solidFill>
          <a:ln w="12700">
            <a:solidFill>
              <a:srgbClr val="BFDBFE"/>
            </a:solidFill>
            <a:prstDash val="solid"/>
          </a:ln>
        </p:spPr>
      </p:sp>
      <p:sp>
        <p:nvSpPr>
          <p:cNvPr id="43" name="Text 34"/>
          <p:cNvSpPr txBox="1"/>
          <p:nvPr/>
        </p:nvSpPr>
        <p:spPr>
          <a:xfrm>
            <a:off x="4162349" y="5514746"/>
            <a:ext cx="7586777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1E40A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关键转变： 成功的智能体企业构建全业务环节的智能体系统，由AI Native人才引导，将人类从执行者转变为战略规划与创新的推动者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Visual Extract to PPTX Converter</cp:lastModifiedBy>
  <cp:revision>1</cp:revision>
  <dcterms:created xsi:type="dcterms:W3CDTF">2025-09-28T12:39:55Z</dcterms:created>
  <dcterms:modified xsi:type="dcterms:W3CDTF">2025-09-28T12:39:55Z</dcterms:modified>
</cp:coreProperties>
</file>