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297ba74516e6b278dca0326e7d559566" ContentType="image/297ba74516e6b278dca0326e7d559566"/>
  <Default Extension="2565370a46e0d628393a4f3c071cd1a6" ContentType="image/2565370a46e0d628393a4f3c071cd1a6"/>
  <Default Extension="78abc70c4cdd4cdb8708b62e22d8bacc" ContentType="image/78abc70c4cdd4cdb8708b62e22d8bacc"/>
  <Default Extension="2e5d39583e4a7d785e1719bae2e92a1f" ContentType="image/2e5d39583e4a7d785e1719bae2e92a1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notesMasterIdLst>
    <p:notesMasterId r:id="rId3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image" Target="../media/image-10-6.png"/><Relationship Id="rId7" Type="http://schemas.openxmlformats.org/officeDocument/2006/relationships/image" Target="../media/image-10-7.png"/><Relationship Id="rId8" Type="http://schemas.openxmlformats.org/officeDocument/2006/relationships/image" Target="../media/image-10-8.png"/><Relationship Id="rId9" Type="http://schemas.openxmlformats.org/officeDocument/2006/relationships/image" Target="../media/image-10-9.png"/><Relationship Id="rId10" Type="http://schemas.openxmlformats.org/officeDocument/2006/relationships/image" Target="../media/image-10-10.png"/><Relationship Id="rId11" Type="http://schemas.openxmlformats.org/officeDocument/2006/relationships/image" Target="../media/image-10-11.png"/><Relationship Id="rId12" Type="http://schemas.openxmlformats.org/officeDocument/2006/relationships/image" Target="../media/image-10-12.png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image" Target="../media/image-14-3.png"/><Relationship Id="rId4" Type="http://schemas.openxmlformats.org/officeDocument/2006/relationships/image" Target="../media/image-14-4.png"/><Relationship Id="rId5" Type="http://schemas.openxmlformats.org/officeDocument/2006/relationships/image" Target="../media/image-14-5.png"/><Relationship Id="rId6" Type="http://schemas.openxmlformats.org/officeDocument/2006/relationships/image" Target="../media/image-14-6.png"/><Relationship Id="rId7" Type="http://schemas.openxmlformats.org/officeDocument/2006/relationships/image" Target="../media/image-14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image" Target="../media/image-15-3.png"/><Relationship Id="rId4" Type="http://schemas.openxmlformats.org/officeDocument/2006/relationships/image" Target="../media/image-15-4.png"/><Relationship Id="rId5" Type="http://schemas.openxmlformats.org/officeDocument/2006/relationships/image" Target="../media/image-15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png"/><Relationship Id="rId3" Type="http://schemas.openxmlformats.org/officeDocument/2006/relationships/image" Target="../media/image-16-3.png"/><Relationship Id="rId4" Type="http://schemas.openxmlformats.org/officeDocument/2006/relationships/image" Target="../media/image-16-4.png"/><Relationship Id="rId5" Type="http://schemas.openxmlformats.org/officeDocument/2006/relationships/image" Target="../media/image-16-5.png"/><Relationship Id="rId6" Type="http://schemas.openxmlformats.org/officeDocument/2006/relationships/image" Target="../media/image-16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image" Target="../media/image-17-2.png"/><Relationship Id="rId3" Type="http://schemas.openxmlformats.org/officeDocument/2006/relationships/image" Target="../media/image-17-3.png"/><Relationship Id="rId4" Type="http://schemas.openxmlformats.org/officeDocument/2006/relationships/image" Target="../media/image-17-4.png"/><Relationship Id="rId5" Type="http://schemas.openxmlformats.org/officeDocument/2006/relationships/image" Target="../media/image-17-5.png"/><Relationship Id="rId6" Type="http://schemas.openxmlformats.org/officeDocument/2006/relationships/image" Target="../media/image-17-6.png"/><Relationship Id="rId7" Type="http://schemas.openxmlformats.org/officeDocument/2006/relationships/image" Target="../media/image-17-7.png"/><Relationship Id="rId8" Type="http://schemas.openxmlformats.org/officeDocument/2006/relationships/image" Target="../media/image-17-8.png"/><Relationship Id="rId9" Type="http://schemas.openxmlformats.org/officeDocument/2006/relationships/image" Target="../media/image-17-9.png"/><Relationship Id="rId10" Type="http://schemas.openxmlformats.org/officeDocument/2006/relationships/image" Target="../media/image-17-10.png"/><Relationship Id="rId11" Type="http://schemas.openxmlformats.org/officeDocument/2006/relationships/image" Target="../media/image-17-11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image" Target="../media/image-18-2.png"/><Relationship Id="rId3" Type="http://schemas.openxmlformats.org/officeDocument/2006/relationships/image" Target="../media/image-18-3.png"/><Relationship Id="rId4" Type="http://schemas.openxmlformats.org/officeDocument/2006/relationships/image" Target="../media/image-18-4.png"/><Relationship Id="rId5" Type="http://schemas.openxmlformats.org/officeDocument/2006/relationships/image" Target="../media/image-18-5.png"/><Relationship Id="rId6" Type="http://schemas.openxmlformats.org/officeDocument/2006/relationships/image" Target="../media/image-18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image" Target="../media/image-19-2.png"/><Relationship Id="rId3" Type="http://schemas.openxmlformats.org/officeDocument/2006/relationships/image" Target="../media/image-19-3.png"/><Relationship Id="rId4" Type="http://schemas.openxmlformats.org/officeDocument/2006/relationships/image" Target="../media/image-19-4.png"/><Relationship Id="rId5" Type="http://schemas.openxmlformats.org/officeDocument/2006/relationships/image" Target="../media/image-19-5.png"/><Relationship Id="rId6" Type="http://schemas.openxmlformats.org/officeDocument/2006/relationships/image" Target="../media/image-19-6.png"/><Relationship Id="rId7" Type="http://schemas.openxmlformats.org/officeDocument/2006/relationships/image" Target="../media/image-19-7.png"/><Relationship Id="rId8" Type="http://schemas.openxmlformats.org/officeDocument/2006/relationships/image" Target="../media/image-19-8.png"/><Relationship Id="rId9" Type="http://schemas.openxmlformats.org/officeDocument/2006/relationships/image" Target="../media/image-19-9.png"/><Relationship Id="rId10" Type="http://schemas.openxmlformats.org/officeDocument/2006/relationships/image" Target="../media/image-19-10.png"/><Relationship Id="rId11" Type="http://schemas.openxmlformats.org/officeDocument/2006/relationships/image" Target="../media/image-19-11.png"/><Relationship Id="rId12" Type="http://schemas.openxmlformats.org/officeDocument/2006/relationships/image" Target="../media/image-19-12.png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image" Target="../media/image-20-2.png"/><Relationship Id="rId3" Type="http://schemas.openxmlformats.org/officeDocument/2006/relationships/image" Target="../media/image-20-3.png"/><Relationship Id="rId4" Type="http://schemas.openxmlformats.org/officeDocument/2006/relationships/image" Target="../media/image-20-4.png"/><Relationship Id="rId5" Type="http://schemas.openxmlformats.org/officeDocument/2006/relationships/image" Target="../media/image-20-5.png"/><Relationship Id="rId6" Type="http://schemas.openxmlformats.org/officeDocument/2006/relationships/image" Target="../media/image-20-6.png"/><Relationship Id="rId7" Type="http://schemas.openxmlformats.org/officeDocument/2006/relationships/image" Target="../media/image-20-7.png"/><Relationship Id="rId8" Type="http://schemas.openxmlformats.org/officeDocument/2006/relationships/image" Target="../media/image-20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png"/><Relationship Id="rId2" Type="http://schemas.openxmlformats.org/officeDocument/2006/relationships/image" Target="../media/image-21-2.png"/><Relationship Id="rId3" Type="http://schemas.openxmlformats.org/officeDocument/2006/relationships/image" Target="../media/image-21-3.png"/><Relationship Id="rId4" Type="http://schemas.openxmlformats.org/officeDocument/2006/relationships/image" Target="../media/image-21-4.png"/><Relationship Id="rId5" Type="http://schemas.openxmlformats.org/officeDocument/2006/relationships/image" Target="../media/image-21-5.png"/><Relationship Id="rId6" Type="http://schemas.openxmlformats.org/officeDocument/2006/relationships/image" Target="../media/image-21-6.png"/><Relationship Id="rId7" Type="http://schemas.openxmlformats.org/officeDocument/2006/relationships/image" Target="../media/image-21-7.png"/><Relationship Id="rId8" Type="http://schemas.openxmlformats.org/officeDocument/2006/relationships/image" Target="../media/image-21-8.png"/><Relationship Id="rId9" Type="http://schemas.openxmlformats.org/officeDocument/2006/relationships/image" Target="../media/image-21-9.png"/><Relationship Id="rId10" Type="http://schemas.openxmlformats.org/officeDocument/2006/relationships/image" Target="../media/image-21-10.png"/><Relationship Id="rId11" Type="http://schemas.openxmlformats.org/officeDocument/2006/relationships/image" Target="../media/image-21-11.png"/><Relationship Id="rId12" Type="http://schemas.openxmlformats.org/officeDocument/2006/relationships/image" Target="../media/image-21-12.png"/><Relationship Id="rId13" Type="http://schemas.openxmlformats.org/officeDocument/2006/relationships/image" Target="../media/image-21-13.png"/><Relationship Id="rId14" Type="http://schemas.openxmlformats.org/officeDocument/2006/relationships/slideLayout" Target="../slideLayouts/slideLayout1.xml"/><Relationship Id="rId15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2-1.png"/><Relationship Id="rId2" Type="http://schemas.openxmlformats.org/officeDocument/2006/relationships/image" Target="../media/image-22-2.png"/><Relationship Id="rId3" Type="http://schemas.openxmlformats.org/officeDocument/2006/relationships/image" Target="../media/image-22-3.png"/><Relationship Id="rId4" Type="http://schemas.openxmlformats.org/officeDocument/2006/relationships/image" Target="../media/image-22-4.png"/><Relationship Id="rId5" Type="http://schemas.openxmlformats.org/officeDocument/2006/relationships/image" Target="../media/image-22-5.png"/><Relationship Id="rId6" Type="http://schemas.openxmlformats.org/officeDocument/2006/relationships/image" Target="../media/image-22-6.png"/><Relationship Id="rId7" Type="http://schemas.openxmlformats.org/officeDocument/2006/relationships/image" Target="../media/image-22-7.png"/><Relationship Id="rId8" Type="http://schemas.openxmlformats.org/officeDocument/2006/relationships/image" Target="../media/image-22-8.png"/><Relationship Id="rId9" Type="http://schemas.openxmlformats.org/officeDocument/2006/relationships/image" Target="../media/image-22-9.png"/><Relationship Id="rId10" Type="http://schemas.openxmlformats.org/officeDocument/2006/relationships/image" Target="../media/image-22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3-1.78abc70c4cdd4cdb8708b62e22d8bacc"/><Relationship Id="rId2" Type="http://schemas.openxmlformats.org/officeDocument/2006/relationships/image" Target="../media/image-23-2.png"/><Relationship Id="rId3" Type="http://schemas.openxmlformats.org/officeDocument/2006/relationships/image" Target="../media/image-23-3.png"/><Relationship Id="rId4" Type="http://schemas.openxmlformats.org/officeDocument/2006/relationships/image" Target="../media/image-23-4.png"/><Relationship Id="rId5" Type="http://schemas.openxmlformats.org/officeDocument/2006/relationships/image" Target="../media/image-23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4-1.png"/><Relationship Id="rId2" Type="http://schemas.openxmlformats.org/officeDocument/2006/relationships/image" Target="../media/image-24-2.png"/><Relationship Id="rId3" Type="http://schemas.openxmlformats.org/officeDocument/2006/relationships/image" Target="../media/image-24-3.png"/><Relationship Id="rId4" Type="http://schemas.openxmlformats.org/officeDocument/2006/relationships/image" Target="../media/image-24-4.png"/><Relationship Id="rId5" Type="http://schemas.openxmlformats.org/officeDocument/2006/relationships/image" Target="../media/image-24-5.png"/><Relationship Id="rId6" Type="http://schemas.openxmlformats.org/officeDocument/2006/relationships/image" Target="../media/image-24-6.png"/><Relationship Id="rId7" Type="http://schemas.openxmlformats.org/officeDocument/2006/relationships/image" Target="../media/image-24-7.png"/><Relationship Id="rId8" Type="http://schemas.openxmlformats.org/officeDocument/2006/relationships/image" Target="../media/image-24-8.png"/><Relationship Id="rId9" Type="http://schemas.openxmlformats.org/officeDocument/2006/relationships/image" Target="../media/image-24-9.png"/><Relationship Id="rId10" Type="http://schemas.openxmlformats.org/officeDocument/2006/relationships/image" Target="../media/image-24-10.png"/><Relationship Id="rId11" Type="http://schemas.openxmlformats.org/officeDocument/2006/relationships/image" Target="../media/image-24-11.png"/><Relationship Id="rId12" Type="http://schemas.openxmlformats.org/officeDocument/2006/relationships/image" Target="../media/image-24-12.png"/><Relationship Id="rId13" Type="http://schemas.openxmlformats.org/officeDocument/2006/relationships/image" Target="../media/image-24-13.png"/><Relationship Id="rId14" Type="http://schemas.openxmlformats.org/officeDocument/2006/relationships/image" Target="../media/image-24-14.png"/><Relationship Id="rId15" Type="http://schemas.openxmlformats.org/officeDocument/2006/relationships/image" Target="../media/image-24-15.png"/><Relationship Id="rId16" Type="http://schemas.openxmlformats.org/officeDocument/2006/relationships/image" Target="../media/image-24-16.png"/><Relationship Id="rId17" Type="http://schemas.openxmlformats.org/officeDocument/2006/relationships/image" Target="../media/image-24-17.png"/><Relationship Id="rId18" Type="http://schemas.openxmlformats.org/officeDocument/2006/relationships/image" Target="../media/image-24-18.png"/><Relationship Id="rId19" Type="http://schemas.openxmlformats.org/officeDocument/2006/relationships/image" Target="../media/image-24-19.png"/><Relationship Id="rId20" Type="http://schemas.openxmlformats.org/officeDocument/2006/relationships/image" Target="../media/image-24-20.png"/><Relationship Id="rId21" Type="http://schemas.openxmlformats.org/officeDocument/2006/relationships/image" Target="../media/image-24-21.png"/><Relationship Id="rId22" Type="http://schemas.openxmlformats.org/officeDocument/2006/relationships/image" Target="../media/image-24-22.png"/><Relationship Id="rId23" Type="http://schemas.openxmlformats.org/officeDocument/2006/relationships/image" Target="../media/image-24-23.png"/><Relationship Id="rId24" Type="http://schemas.openxmlformats.org/officeDocument/2006/relationships/image" Target="../media/image-24-24.png"/><Relationship Id="rId25" Type="http://schemas.openxmlformats.org/officeDocument/2006/relationships/image" Target="../media/image-24-25.png"/><Relationship Id="rId26" Type="http://schemas.openxmlformats.org/officeDocument/2006/relationships/image" Target="../media/image-24-26.png"/><Relationship Id="rId27" Type="http://schemas.openxmlformats.org/officeDocument/2006/relationships/image" Target="../media/image-24-27.png"/><Relationship Id="rId28" Type="http://schemas.openxmlformats.org/officeDocument/2006/relationships/slideLayout" Target="../slideLayouts/slideLayout1.xml"/><Relationship Id="rId29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5-1.png"/><Relationship Id="rId2" Type="http://schemas.openxmlformats.org/officeDocument/2006/relationships/image" Target="../media/image-25-2.png"/><Relationship Id="rId3" Type="http://schemas.openxmlformats.org/officeDocument/2006/relationships/image" Target="../media/image-25-3.png"/><Relationship Id="rId4" Type="http://schemas.openxmlformats.org/officeDocument/2006/relationships/image" Target="../media/image-25-4.png"/><Relationship Id="rId5" Type="http://schemas.openxmlformats.org/officeDocument/2006/relationships/image" Target="../media/image-25-5.png"/><Relationship Id="rId6" Type="http://schemas.openxmlformats.org/officeDocument/2006/relationships/image" Target="../media/image-25-6.png"/><Relationship Id="rId7" Type="http://schemas.openxmlformats.org/officeDocument/2006/relationships/image" Target="../media/image-25-7.png"/><Relationship Id="rId8" Type="http://schemas.openxmlformats.org/officeDocument/2006/relationships/image" Target="../media/image-25-8.png"/><Relationship Id="rId9" Type="http://schemas.openxmlformats.org/officeDocument/2006/relationships/image" Target="../media/image-25-9.png"/><Relationship Id="rId10" Type="http://schemas.openxmlformats.org/officeDocument/2006/relationships/image" Target="../media/image-25-10.png"/><Relationship Id="rId11" Type="http://schemas.openxmlformats.org/officeDocument/2006/relationships/image" Target="../media/image-25-11.png"/><Relationship Id="rId12" Type="http://schemas.openxmlformats.org/officeDocument/2006/relationships/image" Target="../media/image-25-12.png"/><Relationship Id="rId13" Type="http://schemas.openxmlformats.org/officeDocument/2006/relationships/image" Target="../media/image-25-13.png"/><Relationship Id="rId14" Type="http://schemas.openxmlformats.org/officeDocument/2006/relationships/image" Target="../media/image-25-14.png"/><Relationship Id="rId15" Type="http://schemas.openxmlformats.org/officeDocument/2006/relationships/image" Target="../media/image-25-15.png"/><Relationship Id="rId16" Type="http://schemas.openxmlformats.org/officeDocument/2006/relationships/image" Target="../media/image-25-16.png"/><Relationship Id="rId17" Type="http://schemas.openxmlformats.org/officeDocument/2006/relationships/image" Target="../media/image-25-17.png"/><Relationship Id="rId18" Type="http://schemas.openxmlformats.org/officeDocument/2006/relationships/slideLayout" Target="../slideLayouts/slideLayout1.xml"/><Relationship Id="rId19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6-1.png"/><Relationship Id="rId2" Type="http://schemas.openxmlformats.org/officeDocument/2006/relationships/image" Target="../media/image-26-2.png"/><Relationship Id="rId3" Type="http://schemas.openxmlformats.org/officeDocument/2006/relationships/image" Target="../media/image-26-3.png"/><Relationship Id="rId4" Type="http://schemas.openxmlformats.org/officeDocument/2006/relationships/image" Target="../media/image-26-4.png"/><Relationship Id="rId5" Type="http://schemas.openxmlformats.org/officeDocument/2006/relationships/image" Target="../media/image-26-5.png"/><Relationship Id="rId6" Type="http://schemas.openxmlformats.org/officeDocument/2006/relationships/image" Target="../media/image-26-6.png"/><Relationship Id="rId7" Type="http://schemas.openxmlformats.org/officeDocument/2006/relationships/image" Target="../media/image-26-7.png"/><Relationship Id="rId8" Type="http://schemas.openxmlformats.org/officeDocument/2006/relationships/image" Target="../media/image-26-8.png"/><Relationship Id="rId9" Type="http://schemas.openxmlformats.org/officeDocument/2006/relationships/image" Target="../media/image-26-9.png"/><Relationship Id="rId10" Type="http://schemas.openxmlformats.org/officeDocument/2006/relationships/image" Target="../media/image-26-10.png"/><Relationship Id="rId11" Type="http://schemas.openxmlformats.org/officeDocument/2006/relationships/image" Target="../media/image-26-11.png"/><Relationship Id="rId12" Type="http://schemas.openxmlformats.org/officeDocument/2006/relationships/image" Target="../media/image-26-12.png"/><Relationship Id="rId13" Type="http://schemas.openxmlformats.org/officeDocument/2006/relationships/image" Target="../media/image-26-13.png"/><Relationship Id="rId14" Type="http://schemas.openxmlformats.org/officeDocument/2006/relationships/slideLayout" Target="../slideLayouts/slideLayout1.xml"/><Relationship Id="rId15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7-1.png"/><Relationship Id="rId2" Type="http://schemas.openxmlformats.org/officeDocument/2006/relationships/image" Target="../media/image-27-2.png"/><Relationship Id="rId3" Type="http://schemas.openxmlformats.org/officeDocument/2006/relationships/image" Target="../media/image-27-3.png"/><Relationship Id="rId4" Type="http://schemas.openxmlformats.org/officeDocument/2006/relationships/image" Target="../media/image-27-4.png"/><Relationship Id="rId5" Type="http://schemas.openxmlformats.org/officeDocument/2006/relationships/image" Target="../media/image-27-5.png"/><Relationship Id="rId6" Type="http://schemas.openxmlformats.org/officeDocument/2006/relationships/image" Target="../media/image-27-6.png"/><Relationship Id="rId7" Type="http://schemas.openxmlformats.org/officeDocument/2006/relationships/image" Target="../media/image-27-7.png"/><Relationship Id="rId8" Type="http://schemas.openxmlformats.org/officeDocument/2006/relationships/image" Target="../media/image-27-8.png"/><Relationship Id="rId9" Type="http://schemas.openxmlformats.org/officeDocument/2006/relationships/image" Target="../media/image-27-9.png"/><Relationship Id="rId10" Type="http://schemas.openxmlformats.org/officeDocument/2006/relationships/image" Target="../media/image-27-10.png"/><Relationship Id="rId11" Type="http://schemas.openxmlformats.org/officeDocument/2006/relationships/image" Target="../media/image-27-11.png"/><Relationship Id="rId12" Type="http://schemas.openxmlformats.org/officeDocument/2006/relationships/image" Target="../media/image-27-12.png"/><Relationship Id="rId13" Type="http://schemas.openxmlformats.org/officeDocument/2006/relationships/image" Target="../media/image-27-13.png"/><Relationship Id="rId14" Type="http://schemas.openxmlformats.org/officeDocument/2006/relationships/slideLayout" Target="../slideLayouts/slideLayout1.xml"/><Relationship Id="rId15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8-1.png"/><Relationship Id="rId2" Type="http://schemas.openxmlformats.org/officeDocument/2006/relationships/image" Target="../media/image-28-2.png"/><Relationship Id="rId3" Type="http://schemas.openxmlformats.org/officeDocument/2006/relationships/image" Target="../media/image-28-3.png"/><Relationship Id="rId4" Type="http://schemas.openxmlformats.org/officeDocument/2006/relationships/image" Target="../media/image-28-4.png"/><Relationship Id="rId5" Type="http://schemas.openxmlformats.org/officeDocument/2006/relationships/image" Target="../media/image-28-5.png"/><Relationship Id="rId6" Type="http://schemas.openxmlformats.org/officeDocument/2006/relationships/image" Target="../media/image-28-6.png"/><Relationship Id="rId7" Type="http://schemas.openxmlformats.org/officeDocument/2006/relationships/image" Target="../media/image-28-7.png"/><Relationship Id="rId8" Type="http://schemas.openxmlformats.org/officeDocument/2006/relationships/image" Target="../media/image-28-8.png"/><Relationship Id="rId9" Type="http://schemas.openxmlformats.org/officeDocument/2006/relationships/image" Target="../media/image-28-9.png"/><Relationship Id="rId10" Type="http://schemas.openxmlformats.org/officeDocument/2006/relationships/image" Target="../media/image-28-10.png"/><Relationship Id="rId11" Type="http://schemas.openxmlformats.org/officeDocument/2006/relationships/image" Target="../media/image-28-11.png"/><Relationship Id="rId12" Type="http://schemas.openxmlformats.org/officeDocument/2006/relationships/image" Target="../media/image-28-12.png"/><Relationship Id="rId13" Type="http://schemas.openxmlformats.org/officeDocument/2006/relationships/image" Target="../media/image-28-13.png"/><Relationship Id="rId14" Type="http://schemas.openxmlformats.org/officeDocument/2006/relationships/image" Target="../media/image-28-14.png"/><Relationship Id="rId15" Type="http://schemas.openxmlformats.org/officeDocument/2006/relationships/image" Target="../media/image-28-15.png"/><Relationship Id="rId16" Type="http://schemas.openxmlformats.org/officeDocument/2006/relationships/image" Target="../media/image-28-16.png"/><Relationship Id="rId17" Type="http://schemas.openxmlformats.org/officeDocument/2006/relationships/image" Target="../media/image-28-17.png"/><Relationship Id="rId18" Type="http://schemas.openxmlformats.org/officeDocument/2006/relationships/image" Target="../media/image-28-18.png"/><Relationship Id="rId19" Type="http://schemas.openxmlformats.org/officeDocument/2006/relationships/image" Target="../media/image-28-19.png"/><Relationship Id="rId20" Type="http://schemas.openxmlformats.org/officeDocument/2006/relationships/image" Target="../media/image-28-20.png"/><Relationship Id="rId21" Type="http://schemas.openxmlformats.org/officeDocument/2006/relationships/image" Target="../media/image-28-21.png"/><Relationship Id="rId22" Type="http://schemas.openxmlformats.org/officeDocument/2006/relationships/image" Target="../media/image-28-22.png"/><Relationship Id="rId23" Type="http://schemas.openxmlformats.org/officeDocument/2006/relationships/image" Target="../media/image-28-23.png"/><Relationship Id="rId24" Type="http://schemas.openxmlformats.org/officeDocument/2006/relationships/image" Target="../media/image-28-24.png"/><Relationship Id="rId25" Type="http://schemas.openxmlformats.org/officeDocument/2006/relationships/image" Target="../media/image-28-25.png"/><Relationship Id="rId26" Type="http://schemas.openxmlformats.org/officeDocument/2006/relationships/image" Target="../media/image-28-26.png"/><Relationship Id="rId27" Type="http://schemas.openxmlformats.org/officeDocument/2006/relationships/image" Target="../media/image-28-27.png"/><Relationship Id="rId28" Type="http://schemas.openxmlformats.org/officeDocument/2006/relationships/image" Target="../media/image-28-28.png"/><Relationship Id="rId29" Type="http://schemas.openxmlformats.org/officeDocument/2006/relationships/image" Target="../media/image-28-29.png"/><Relationship Id="rId30" Type="http://schemas.openxmlformats.org/officeDocument/2006/relationships/image" Target="../media/image-28-30.png"/><Relationship Id="rId31" Type="http://schemas.openxmlformats.org/officeDocument/2006/relationships/image" Target="../media/image-28-31.png"/><Relationship Id="rId32" Type="http://schemas.openxmlformats.org/officeDocument/2006/relationships/slideLayout" Target="../slideLayouts/slideLayout1.xml"/><Relationship Id="rId3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9-1.png"/><Relationship Id="rId2" Type="http://schemas.openxmlformats.org/officeDocument/2006/relationships/image" Target="../media/image-29-2.png"/><Relationship Id="rId3" Type="http://schemas.openxmlformats.org/officeDocument/2006/relationships/image" Target="../media/image-29-3.png"/><Relationship Id="rId4" Type="http://schemas.openxmlformats.org/officeDocument/2006/relationships/image" Target="../media/image-29-4.png"/><Relationship Id="rId5" Type="http://schemas.openxmlformats.org/officeDocument/2006/relationships/image" Target="../media/image-29-5.png"/><Relationship Id="rId6" Type="http://schemas.openxmlformats.org/officeDocument/2006/relationships/image" Target="../media/image-29-6.png"/><Relationship Id="rId7" Type="http://schemas.openxmlformats.org/officeDocument/2006/relationships/image" Target="../media/image-29-7.png"/><Relationship Id="rId8" Type="http://schemas.openxmlformats.org/officeDocument/2006/relationships/image" Target="../media/image-29-8.png"/><Relationship Id="rId9" Type="http://schemas.openxmlformats.org/officeDocument/2006/relationships/image" Target="../media/image-29-9.png"/><Relationship Id="rId10" Type="http://schemas.openxmlformats.org/officeDocument/2006/relationships/image" Target="../media/image-29-10.png"/><Relationship Id="rId11" Type="http://schemas.openxmlformats.org/officeDocument/2006/relationships/image" Target="../media/image-29-11.png"/><Relationship Id="rId12" Type="http://schemas.openxmlformats.org/officeDocument/2006/relationships/image" Target="../media/image-29-12.png"/><Relationship Id="rId13" Type="http://schemas.openxmlformats.org/officeDocument/2006/relationships/image" Target="../media/image-29-13.png"/><Relationship Id="rId14" Type="http://schemas.openxmlformats.org/officeDocument/2006/relationships/image" Target="../media/image-29-14.png"/><Relationship Id="rId15" Type="http://schemas.openxmlformats.org/officeDocument/2006/relationships/image" Target="../media/image-29-15.png"/><Relationship Id="rId16" Type="http://schemas.openxmlformats.org/officeDocument/2006/relationships/image" Target="../media/image-29-16.png"/><Relationship Id="rId17" Type="http://schemas.openxmlformats.org/officeDocument/2006/relationships/image" Target="../media/image-29-17.png"/><Relationship Id="rId18" Type="http://schemas.openxmlformats.org/officeDocument/2006/relationships/image" Target="../media/image-29-18.png"/><Relationship Id="rId19" Type="http://schemas.openxmlformats.org/officeDocument/2006/relationships/image" Target="../media/image-29-19.png"/><Relationship Id="rId20" Type="http://schemas.openxmlformats.org/officeDocument/2006/relationships/image" Target="../media/image-29-20.png"/><Relationship Id="rId21" Type="http://schemas.openxmlformats.org/officeDocument/2006/relationships/image" Target="../media/image-29-21.png"/><Relationship Id="rId22" Type="http://schemas.openxmlformats.org/officeDocument/2006/relationships/slideLayout" Target="../slideLayouts/slideLayout1.xml"/><Relationship Id="rId2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0-1.png"/><Relationship Id="rId2" Type="http://schemas.openxmlformats.org/officeDocument/2006/relationships/image" Target="../media/image-30-2.png"/><Relationship Id="rId3" Type="http://schemas.openxmlformats.org/officeDocument/2006/relationships/image" Target="../media/image-30-3.png"/><Relationship Id="rId4" Type="http://schemas.openxmlformats.org/officeDocument/2006/relationships/image" Target="../media/image-30-4.png"/><Relationship Id="rId5" Type="http://schemas.openxmlformats.org/officeDocument/2006/relationships/image" Target="../media/image-30-5.png"/><Relationship Id="rId6" Type="http://schemas.openxmlformats.org/officeDocument/2006/relationships/image" Target="../media/image-30-6.png"/><Relationship Id="rId7" Type="http://schemas.openxmlformats.org/officeDocument/2006/relationships/image" Target="../media/image-30-7.png"/><Relationship Id="rId8" Type="http://schemas.openxmlformats.org/officeDocument/2006/relationships/image" Target="../media/image-30-8.png"/><Relationship Id="rId9" Type="http://schemas.openxmlformats.org/officeDocument/2006/relationships/image" Target="../media/image-30-9.png"/><Relationship Id="rId10" Type="http://schemas.openxmlformats.org/officeDocument/2006/relationships/image" Target="../media/image-30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1-1.png"/><Relationship Id="rId2" Type="http://schemas.openxmlformats.org/officeDocument/2006/relationships/image" Target="../media/image-3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2-1.2e5d39583e4a7d785e1719bae2e92a1f"/><Relationship Id="rId2" Type="http://schemas.openxmlformats.org/officeDocument/2006/relationships/image" Target="../media/image-32-2.png"/><Relationship Id="rId3" Type="http://schemas.openxmlformats.org/officeDocument/2006/relationships/image" Target="../media/image-32-3.png"/><Relationship Id="rId4" Type="http://schemas.openxmlformats.org/officeDocument/2006/relationships/image" Target="../media/image-32-4.png"/><Relationship Id="rId5" Type="http://schemas.openxmlformats.org/officeDocument/2006/relationships/image" Target="../media/image-32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3-1.png"/><Relationship Id="rId2" Type="http://schemas.openxmlformats.org/officeDocument/2006/relationships/image" Target="../media/image-33-2.png"/><Relationship Id="rId3" Type="http://schemas.openxmlformats.org/officeDocument/2006/relationships/image" Target="../media/image-33-3.png"/><Relationship Id="rId4" Type="http://schemas.openxmlformats.org/officeDocument/2006/relationships/image" Target="../media/image-33-4.png"/><Relationship Id="rId5" Type="http://schemas.openxmlformats.org/officeDocument/2006/relationships/image" Target="../media/image-33-5.png"/><Relationship Id="rId6" Type="http://schemas.openxmlformats.org/officeDocument/2006/relationships/image" Target="../media/image-33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4-1.png"/><Relationship Id="rId2" Type="http://schemas.openxmlformats.org/officeDocument/2006/relationships/image" Target="../media/image-34-2.png"/><Relationship Id="rId3" Type="http://schemas.openxmlformats.org/officeDocument/2006/relationships/image" Target="../media/image-34-3.png"/><Relationship Id="rId4" Type="http://schemas.openxmlformats.org/officeDocument/2006/relationships/image" Target="../media/image-34-4.png"/><Relationship Id="rId5" Type="http://schemas.openxmlformats.org/officeDocument/2006/relationships/image" Target="../media/image-34-5.png"/><Relationship Id="rId6" Type="http://schemas.openxmlformats.org/officeDocument/2006/relationships/image" Target="../media/image-34-6.png"/><Relationship Id="rId7" Type="http://schemas.openxmlformats.org/officeDocument/2006/relationships/image" Target="../media/image-34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jpg"/><Relationship Id="rId6" Type="http://schemas.openxmlformats.org/officeDocument/2006/relationships/image" Target="../media/image-4-6.png"/><Relationship Id="rId7" Type="http://schemas.openxmlformats.org/officeDocument/2006/relationships/image" Target="../media/image-4-7.png"/><Relationship Id="rId8" Type="http://schemas.openxmlformats.org/officeDocument/2006/relationships/image" Target="../media/image-4-8.png"/><Relationship Id="rId9" Type="http://schemas.openxmlformats.org/officeDocument/2006/relationships/image" Target="../media/image-4-9.png"/><Relationship Id="rId10" Type="http://schemas.openxmlformats.org/officeDocument/2006/relationships/image" Target="../media/image-4-10.png"/><Relationship Id="rId11" Type="http://schemas.openxmlformats.org/officeDocument/2006/relationships/image" Target="../media/image-4-11.png"/><Relationship Id="rId12" Type="http://schemas.openxmlformats.org/officeDocument/2006/relationships/image" Target="../media/image-4-12.png"/><Relationship Id="rId13" Type="http://schemas.openxmlformats.org/officeDocument/2006/relationships/image" Target="../media/image-4-13.png"/><Relationship Id="rId14" Type="http://schemas.openxmlformats.org/officeDocument/2006/relationships/image" Target="../media/image-4-14.png"/><Relationship Id="rId15" Type="http://schemas.openxmlformats.org/officeDocument/2006/relationships/slideLayout" Target="../slideLayouts/slideLayout1.xml"/><Relationship Id="rId1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image" Target="../media/image-5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297ba74516e6b278dca0326e7d559566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image" Target="../media/image-6-8.png"/><Relationship Id="rId9" Type="http://schemas.openxmlformats.org/officeDocument/2006/relationships/image" Target="../media/image-6-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2565370a46e0d628393a4f3c071cd1a6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image" Target="../media/image-8-7.png"/><Relationship Id="rId8" Type="http://schemas.openxmlformats.org/officeDocument/2006/relationships/image" Target="../media/image-8-8.png"/><Relationship Id="rId9" Type="http://schemas.openxmlformats.org/officeDocument/2006/relationships/image" Target="../media/image-8-9.png"/><Relationship Id="rId10" Type="http://schemas.openxmlformats.org/officeDocument/2006/relationships/image" Target="../media/image-8-10.png"/><Relationship Id="rId11" Type="http://schemas.openxmlformats.org/officeDocument/2006/relationships/image" Target="../media/image-8-11.png"/><Relationship Id="rId12" Type="http://schemas.openxmlformats.org/officeDocument/2006/relationships/image" Target="../media/image-8-12.png"/><Relationship Id="rId13" Type="http://schemas.openxmlformats.org/officeDocument/2006/relationships/image" Target="../media/image-8-13.png"/><Relationship Id="rId14" Type="http://schemas.openxmlformats.org/officeDocument/2006/relationships/image" Target="../media/image-8-14.png"/><Relationship Id="rId15" Type="http://schemas.openxmlformats.org/officeDocument/2006/relationships/image" Target="../media/image-8-15.png"/><Relationship Id="rId16" Type="http://schemas.openxmlformats.org/officeDocument/2006/relationships/slideLayout" Target="../slideLayouts/slideLayout1.xml"/><Relationship Id="rId17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297ba74516e6b278dca0326e7d559566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image" Target="../media/image-9-7.png"/><Relationship Id="rId8" Type="http://schemas.openxmlformats.org/officeDocument/2006/relationships/image" Target="../media/image-9-8.png"/><Relationship Id="rId9" Type="http://schemas.openxmlformats.org/officeDocument/2006/relationships/image" Target="../media/image-9-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761695" y="1371600"/>
            <a:ext cx="5334610" cy="6483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4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Enterprise</a:t>
            </a:r>
            <a:endParaRPr lang="en-US" sz="4200" dirty="0"/>
          </a:p>
        </p:txBody>
      </p:sp>
      <p:sp>
        <p:nvSpPr>
          <p:cNvPr id="6" name="Text 4"/>
          <p:cNvSpPr txBox="1"/>
          <p:nvPr/>
        </p:nvSpPr>
        <p:spPr>
          <a:xfrm>
            <a:off x="761695" y="1958645"/>
            <a:ext cx="5239512" cy="6483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4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战略·执行·文化·运营</a:t>
            </a:r>
            <a:endParaRPr lang="en-US" sz="4200" dirty="0"/>
          </a:p>
        </p:txBody>
      </p:sp>
      <p:sp>
        <p:nvSpPr>
          <p:cNvPr id="7" name="Text 5"/>
          <p:cNvSpPr txBox="1"/>
          <p:nvPr/>
        </p:nvSpPr>
        <p:spPr>
          <a:xfrm>
            <a:off x="761695" y="2764231"/>
            <a:ext cx="77157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构建AI时代企业竞争力：战略自洽、定位选择、快文化执行与运营系统重构</a:t>
            </a:r>
            <a:endParaRPr lang="en-US" sz="1800" dirty="0"/>
          </a:p>
        </p:txBody>
      </p:sp>
      <p:sp>
        <p:nvSpPr>
          <p:cNvPr id="8" name="Shape 6"/>
          <p:cNvSpPr/>
          <p:nvPr/>
        </p:nvSpPr>
        <p:spPr>
          <a:xfrm>
            <a:off x="9430207" y="1524305"/>
            <a:ext cx="761695" cy="761695"/>
          </a:xfrm>
          <a:prstGeom prst="roundRect">
            <a:avLst>
              <a:gd name="adj" fmla="val 18007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9658807" y="1752905"/>
            <a:ext cx="304495" cy="304495"/>
          </a:xfrm>
          <a:prstGeom prst="rect">
            <a:avLst/>
          </a:prstGeom>
        </p:spPr>
      </p:pic>
      <p:sp>
        <p:nvSpPr>
          <p:cNvPr id="10" name="Shape 7"/>
          <p:cNvSpPr/>
          <p:nvPr/>
        </p:nvSpPr>
        <p:spPr>
          <a:xfrm>
            <a:off x="10477195" y="1524305"/>
            <a:ext cx="761695" cy="761695"/>
          </a:xfrm>
          <a:prstGeom prst="roundRect">
            <a:avLst>
              <a:gd name="adj" fmla="val 18007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</p:sp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rcRect l="-90" r="-90" t="0" b="0"/>
          <a:stretch/>
        </p:blipFill>
        <p:spPr>
          <a:xfrm>
            <a:off x="10668305" y="1752905"/>
            <a:ext cx="381305" cy="304495"/>
          </a:xfrm>
          <a:prstGeom prst="rect">
            <a:avLst/>
          </a:prstGeom>
        </p:spPr>
      </p:pic>
      <p:sp>
        <p:nvSpPr>
          <p:cNvPr id="12" name="Shape 8"/>
          <p:cNvSpPr/>
          <p:nvPr/>
        </p:nvSpPr>
        <p:spPr>
          <a:xfrm>
            <a:off x="9430207" y="2572207"/>
            <a:ext cx="761695" cy="761695"/>
          </a:xfrm>
          <a:prstGeom prst="roundRect">
            <a:avLst>
              <a:gd name="adj" fmla="val 18007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9658807" y="2800807"/>
            <a:ext cx="304495" cy="304495"/>
          </a:xfrm>
          <a:prstGeom prst="rect">
            <a:avLst/>
          </a:prstGeom>
        </p:spPr>
      </p:pic>
      <p:sp>
        <p:nvSpPr>
          <p:cNvPr id="14" name="Shape 9"/>
          <p:cNvSpPr/>
          <p:nvPr/>
        </p:nvSpPr>
        <p:spPr>
          <a:xfrm>
            <a:off x="10477195" y="2572207"/>
            <a:ext cx="761695" cy="761695"/>
          </a:xfrm>
          <a:prstGeom prst="roundRect">
            <a:avLst>
              <a:gd name="adj" fmla="val 18007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10705795" y="2800807"/>
            <a:ext cx="304495" cy="304495"/>
          </a:xfrm>
          <a:prstGeom prst="rect">
            <a:avLst/>
          </a:prstGeom>
        </p:spPr>
      </p:pic>
      <p:sp>
        <p:nvSpPr>
          <p:cNvPr id="16" name="Shape 10"/>
          <p:cNvSpPr/>
          <p:nvPr/>
        </p:nvSpPr>
        <p:spPr>
          <a:xfrm>
            <a:off x="0" y="6819595"/>
            <a:ext cx="12191695" cy="38405"/>
          </a:xfrm>
          <a:prstGeom prst="rect">
            <a:avLst/>
          </a:prstGeom>
          <a:solidFill>
            <a:srgbClr val="F3F4F6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761695" y="418795"/>
            <a:ext cx="3896258" cy="3721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战略自洽的关键维度与输出</a:t>
            </a:r>
            <a:endParaRPr lang="en-US" sz="2400" dirty="0"/>
          </a:p>
        </p:txBody>
      </p:sp>
      <p:sp>
        <p:nvSpPr>
          <p:cNvPr id="6" name="Shape 4"/>
          <p:cNvSpPr/>
          <p:nvPr/>
        </p:nvSpPr>
        <p:spPr>
          <a:xfrm>
            <a:off x="761695" y="990295"/>
            <a:ext cx="10668305" cy="1067105"/>
          </a:xfrm>
          <a:prstGeom prst="roundRect">
            <a:avLst>
              <a:gd name="adj" fmla="val 6121"/>
            </a:avLst>
          </a:prstGeom>
          <a:solidFill>
            <a:srgbClr val="EFF6FF"/>
          </a:solidFill>
          <a:ln/>
        </p:spPr>
      </p:sp>
      <p:sp>
        <p:nvSpPr>
          <p:cNvPr id="7" name="Shape 5"/>
          <p:cNvSpPr/>
          <p:nvPr/>
        </p:nvSpPr>
        <p:spPr>
          <a:xfrm>
            <a:off x="761695" y="990295"/>
            <a:ext cx="38405" cy="1067105"/>
          </a:xfrm>
          <a:prstGeom prst="rect">
            <a:avLst/>
          </a:prstGeom>
          <a:solidFill>
            <a:srgbClr val="4C6FFF"/>
          </a:solidFill>
          <a:ln/>
        </p:spPr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-841" b="-841"/>
          <a:stretch/>
        </p:blipFill>
        <p:spPr>
          <a:xfrm>
            <a:off x="990295" y="1185977"/>
            <a:ext cx="190195" cy="171907"/>
          </a:xfrm>
          <a:prstGeom prst="rect">
            <a:avLst/>
          </a:prstGeom>
        </p:spPr>
      </p:pic>
      <p:sp>
        <p:nvSpPr>
          <p:cNvPr id="9" name="Text 6"/>
          <p:cNvSpPr txBox="1"/>
          <p:nvPr/>
        </p:nvSpPr>
        <p:spPr>
          <a:xfrm>
            <a:off x="1181405" y="1143000"/>
            <a:ext cx="235823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战略执行的自洽过程的输出物</a:t>
            </a:r>
            <a:endParaRPr lang="en-US" sz="1300" dirty="0"/>
          </a:p>
        </p:txBody>
      </p:sp>
      <p:sp>
        <p:nvSpPr>
          <p:cNvPr id="10" name="Text 7"/>
          <p:cNvSpPr txBox="1"/>
          <p:nvPr/>
        </p:nvSpPr>
        <p:spPr>
          <a:xfrm>
            <a:off x="990295" y="1485900"/>
            <a:ext cx="418429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企业需基于战略Canvas框架制定自身定位和执行路径，并确保与</a:t>
            </a:r>
            <a:endParaRPr lang="en-US" sz="1100" dirty="0"/>
          </a:p>
        </p:txBody>
      </p:sp>
      <p:sp>
        <p:nvSpPr>
          <p:cNvPr id="11" name="Text 8"/>
          <p:cNvSpPr txBox="1"/>
          <p:nvPr/>
        </p:nvSpPr>
        <p:spPr>
          <a:xfrm>
            <a:off x="5636362" y="1485900"/>
            <a:ext cx="25969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、</a:t>
            </a:r>
            <a:endParaRPr lang="en-US" sz="1100" dirty="0"/>
          </a:p>
        </p:txBody>
      </p:sp>
      <p:sp>
        <p:nvSpPr>
          <p:cNvPr id="12" name="Text 9"/>
          <p:cNvSpPr txBox="1"/>
          <p:nvPr/>
        </p:nvSpPr>
        <p:spPr>
          <a:xfrm>
            <a:off x="6351422" y="1485900"/>
            <a:ext cx="25969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和</a:t>
            </a:r>
            <a:endParaRPr lang="en-US" sz="1100" dirty="0"/>
          </a:p>
        </p:txBody>
      </p:sp>
      <p:sp>
        <p:nvSpPr>
          <p:cNvPr id="13" name="Text 10"/>
          <p:cNvSpPr txBox="1"/>
          <p:nvPr/>
        </p:nvSpPr>
        <p:spPr>
          <a:xfrm>
            <a:off x="990295" y="1485900"/>
            <a:ext cx="10328148" cy="4005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实现高度匹配。这种匹配度决定了企业应对外部环境变化的适应性和长期发展潜力，是战略自洽的关键外部维度。</a:t>
            </a:r>
            <a:endParaRPr lang="en-US" sz="1100" dirty="0"/>
          </a:p>
        </p:txBody>
      </p:sp>
      <p:sp>
        <p:nvSpPr>
          <p:cNvPr id="14" name="Text 11"/>
          <p:cNvSpPr txBox="1"/>
          <p:nvPr/>
        </p:nvSpPr>
        <p:spPr>
          <a:xfrm>
            <a:off x="5064862" y="1485900"/>
            <a:ext cx="688543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地缘政治</a:t>
            </a:r>
            <a:endParaRPr lang="en-US" sz="1100" dirty="0"/>
          </a:p>
        </p:txBody>
      </p:sp>
      <p:sp>
        <p:nvSpPr>
          <p:cNvPr id="15" name="Text 12"/>
          <p:cNvSpPr txBox="1"/>
          <p:nvPr/>
        </p:nvSpPr>
        <p:spPr>
          <a:xfrm>
            <a:off x="5779008" y="1485900"/>
            <a:ext cx="688543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国家政策</a:t>
            </a:r>
            <a:endParaRPr lang="en-US" sz="1100" dirty="0"/>
          </a:p>
        </p:txBody>
      </p:sp>
      <p:sp>
        <p:nvSpPr>
          <p:cNvPr id="16" name="Text 13"/>
          <p:cNvSpPr txBox="1"/>
          <p:nvPr/>
        </p:nvSpPr>
        <p:spPr>
          <a:xfrm>
            <a:off x="6494069" y="1485900"/>
            <a:ext cx="688543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行业趋势</a:t>
            </a:r>
            <a:endParaRPr lang="en-US" sz="1100" dirty="0"/>
          </a:p>
        </p:txBody>
      </p:sp>
      <p:sp>
        <p:nvSpPr>
          <p:cNvPr id="17" name="Shape 14"/>
          <p:cNvSpPr/>
          <p:nvPr/>
        </p:nvSpPr>
        <p:spPr>
          <a:xfrm>
            <a:off x="761695" y="2210105"/>
            <a:ext cx="5219395" cy="2133295"/>
          </a:xfrm>
          <a:prstGeom prst="roundRect">
            <a:avLst>
              <a:gd name="adj" fmla="val 1531"/>
            </a:avLst>
          </a:prstGeom>
          <a:solidFill>
            <a:srgbClr val="F8FAFC"/>
          </a:solidFill>
          <a:ln/>
          <a:effectLst>
            <a:outerShdw sx="100000" sy="100000" kx="0" ky="0" algn="bl" rotWithShape="0" blurRad="50800" dist="25400" dir="5400000">
              <a:srgbClr val="000000">
                <a:alpha val="5000"/>
              </a:srgbClr>
            </a:outerShdw>
          </a:effectLst>
        </p:spPr>
      </p:sp>
      <p:sp>
        <p:nvSpPr>
          <p:cNvPr id="18" name="Shape 15"/>
          <p:cNvSpPr/>
          <p:nvPr/>
        </p:nvSpPr>
        <p:spPr>
          <a:xfrm>
            <a:off x="761695" y="2210105"/>
            <a:ext cx="5219395" cy="38405"/>
          </a:xfrm>
          <a:prstGeom prst="rect">
            <a:avLst/>
          </a:prstGeom>
          <a:solidFill>
            <a:srgbClr val="4C6FFF"/>
          </a:solidFill>
          <a:ln/>
        </p:spPr>
      </p:sp>
      <p:pic>
        <p:nvPicPr>
          <p:cNvPr id="19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180" b="-180"/>
          <a:stretch/>
        </p:blipFill>
        <p:spPr>
          <a:xfrm>
            <a:off x="914400" y="2438705"/>
            <a:ext cx="190195" cy="152705"/>
          </a:xfrm>
          <a:prstGeom prst="rect">
            <a:avLst/>
          </a:prstGeom>
        </p:spPr>
      </p:pic>
      <p:sp>
        <p:nvSpPr>
          <p:cNvPr id="20" name="Shape 16"/>
          <p:cNvSpPr/>
          <p:nvPr/>
        </p:nvSpPr>
        <p:spPr>
          <a:xfrm>
            <a:off x="6210605" y="2210105"/>
            <a:ext cx="5219395" cy="2133295"/>
          </a:xfrm>
          <a:prstGeom prst="roundRect">
            <a:avLst>
              <a:gd name="adj" fmla="val 1531"/>
            </a:avLst>
          </a:prstGeom>
          <a:solidFill>
            <a:srgbClr val="F8FAFC"/>
          </a:solidFill>
          <a:ln/>
          <a:effectLst>
            <a:outerShdw sx="100000" sy="100000" kx="0" ky="0" algn="bl" rotWithShape="0" blurRad="50800" dist="25400" dir="5400000">
              <a:srgbClr val="000000">
                <a:alpha val="5000"/>
              </a:srgbClr>
            </a:outerShdw>
          </a:effectLst>
        </p:spPr>
      </p:sp>
      <p:sp>
        <p:nvSpPr>
          <p:cNvPr id="21" name="Shape 17"/>
          <p:cNvSpPr/>
          <p:nvPr/>
        </p:nvSpPr>
        <p:spPr>
          <a:xfrm>
            <a:off x="6210605" y="2210105"/>
            <a:ext cx="5219395" cy="38405"/>
          </a:xfrm>
          <a:prstGeom prst="rect">
            <a:avLst/>
          </a:prstGeom>
          <a:solidFill>
            <a:srgbClr val="22C55E"/>
          </a:solidFill>
          <a:ln/>
        </p:spPr>
      </p:sp>
      <p:sp>
        <p:nvSpPr>
          <p:cNvPr id="22" name="Text 18"/>
          <p:cNvSpPr txBox="1"/>
          <p:nvPr/>
        </p:nvSpPr>
        <p:spPr>
          <a:xfrm>
            <a:off x="1104595" y="2400300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自洽程度与平衡</a:t>
            </a:r>
            <a:endParaRPr lang="en-US" sz="1200" dirty="0"/>
          </a:p>
        </p:txBody>
      </p:sp>
      <p:sp>
        <p:nvSpPr>
          <p:cNvPr id="23" name="Shape 19"/>
          <p:cNvSpPr/>
          <p:nvPr/>
        </p:nvSpPr>
        <p:spPr>
          <a:xfrm>
            <a:off x="914400" y="2723998"/>
            <a:ext cx="209398" cy="209398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24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100" b="-100"/>
          <a:stretch/>
        </p:blipFill>
        <p:spPr>
          <a:xfrm>
            <a:off x="961949" y="2752344"/>
            <a:ext cx="114300" cy="152705"/>
          </a:xfrm>
          <a:prstGeom prst="rect">
            <a:avLst/>
          </a:prstGeom>
        </p:spPr>
      </p:pic>
      <p:sp>
        <p:nvSpPr>
          <p:cNvPr id="25" name="Shape 20"/>
          <p:cNvSpPr/>
          <p:nvPr/>
        </p:nvSpPr>
        <p:spPr>
          <a:xfrm>
            <a:off x="914400" y="3385109"/>
            <a:ext cx="209398" cy="209398"/>
          </a:xfrm>
          <a:prstGeom prst="ellipse">
            <a:avLst/>
          </a:prstGeom>
          <a:solidFill>
            <a:srgbClr val="DBEAFE"/>
          </a:solidFill>
          <a:ln/>
        </p:spPr>
      </p:sp>
      <p:sp>
        <p:nvSpPr>
          <p:cNvPr id="26" name="Text 21"/>
          <p:cNvSpPr txBox="1"/>
          <p:nvPr/>
        </p:nvSpPr>
        <p:spPr>
          <a:xfrm>
            <a:off x="1218895" y="2743200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自洽程度决定起点高度</a:t>
            </a:r>
            <a:endParaRPr lang="en-US" sz="1000" dirty="0"/>
          </a:p>
        </p:txBody>
      </p:sp>
      <p:sp>
        <p:nvSpPr>
          <p:cNvPr id="27" name="Text 22"/>
          <p:cNvSpPr txBox="1"/>
          <p:nvPr/>
        </p:nvSpPr>
        <p:spPr>
          <a:xfrm>
            <a:off x="1218895" y="3404311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过度自洽的隐患</a:t>
            </a:r>
            <a:endParaRPr lang="en-US" sz="1000" dirty="0"/>
          </a:p>
        </p:txBody>
      </p:sp>
      <p:sp>
        <p:nvSpPr>
          <p:cNvPr id="28" name="Text 23"/>
          <p:cNvSpPr txBox="1"/>
          <p:nvPr/>
        </p:nvSpPr>
        <p:spPr>
          <a:xfrm>
            <a:off x="1218895" y="2952598"/>
            <a:ext cx="4684471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战略自洽的程度直接影响企业发展的起点和速度，高自洽度企业能够更快地形成市场竞争力</a:t>
            </a:r>
            <a:endParaRPr lang="en-US" sz="900" dirty="0"/>
          </a:p>
        </p:txBody>
      </p:sp>
      <p:pic>
        <p:nvPicPr>
          <p:cNvPr id="29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942746" y="3413455"/>
            <a:ext cx="152705" cy="152705"/>
          </a:xfrm>
          <a:prstGeom prst="rect">
            <a:avLst/>
          </a:prstGeom>
        </p:spPr>
      </p:pic>
      <p:sp>
        <p:nvSpPr>
          <p:cNvPr id="30" name="Text 24"/>
          <p:cNvSpPr txBox="1"/>
          <p:nvPr/>
        </p:nvSpPr>
        <p:spPr>
          <a:xfrm>
            <a:off x="1218895" y="3613709"/>
            <a:ext cx="4684471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过度自洽可能导致系统僵化，降低应对市场变化的灵活性，需要在一致性和适应性间取得平衡</a:t>
            </a:r>
            <a:endParaRPr lang="en-US" sz="900" dirty="0"/>
          </a:p>
        </p:txBody>
      </p:sp>
      <p:pic>
        <p:nvPicPr>
          <p:cNvPr id="31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6362395" y="2438705"/>
            <a:ext cx="152705" cy="152705"/>
          </a:xfrm>
          <a:prstGeom prst="rect">
            <a:avLst/>
          </a:prstGeom>
        </p:spPr>
      </p:pic>
      <p:sp>
        <p:nvSpPr>
          <p:cNvPr id="32" name="Text 25"/>
          <p:cNvSpPr txBox="1"/>
          <p:nvPr/>
        </p:nvSpPr>
        <p:spPr>
          <a:xfrm>
            <a:off x="6515100" y="2400300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596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阶段性重点差异</a:t>
            </a:r>
            <a:endParaRPr lang="en-US" sz="1200" dirty="0"/>
          </a:p>
        </p:txBody>
      </p:sp>
      <p:sp>
        <p:nvSpPr>
          <p:cNvPr id="33" name="Shape 26"/>
          <p:cNvSpPr/>
          <p:nvPr/>
        </p:nvSpPr>
        <p:spPr>
          <a:xfrm>
            <a:off x="6362395" y="2723998"/>
            <a:ext cx="209398" cy="209398"/>
          </a:xfrm>
          <a:prstGeom prst="ellipse">
            <a:avLst/>
          </a:prstGeom>
          <a:solidFill>
            <a:srgbClr val="D1FAE5"/>
          </a:solidFill>
          <a:ln/>
        </p:spPr>
      </p:sp>
      <p:pic>
        <p:nvPicPr>
          <p:cNvPr id="34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6391656" y="2752344"/>
            <a:ext cx="152705" cy="152705"/>
          </a:xfrm>
          <a:prstGeom prst="rect">
            <a:avLst/>
          </a:prstGeom>
        </p:spPr>
      </p:pic>
      <p:sp>
        <p:nvSpPr>
          <p:cNvPr id="35" name="Shape 27"/>
          <p:cNvSpPr/>
          <p:nvPr/>
        </p:nvSpPr>
        <p:spPr>
          <a:xfrm>
            <a:off x="6210605" y="4492447"/>
            <a:ext cx="5219395" cy="1333195"/>
          </a:xfrm>
          <a:prstGeom prst="roundRect">
            <a:avLst>
              <a:gd name="adj" fmla="val 3919"/>
            </a:avLst>
          </a:prstGeom>
          <a:solidFill>
            <a:srgbClr val="F8FAFC"/>
          </a:solidFill>
          <a:ln/>
          <a:effectLst>
            <a:outerShdw sx="100000" sy="100000" kx="0" ky="0" algn="bl" rotWithShape="0" blurRad="50800" dist="25400" dir="5400000">
              <a:srgbClr val="000000">
                <a:alpha val="5000"/>
              </a:srgbClr>
            </a:outerShdw>
          </a:effectLst>
        </p:spPr>
      </p:sp>
      <p:sp>
        <p:nvSpPr>
          <p:cNvPr id="36" name="Shape 28"/>
          <p:cNvSpPr/>
          <p:nvPr/>
        </p:nvSpPr>
        <p:spPr>
          <a:xfrm>
            <a:off x="6210605" y="4492447"/>
            <a:ext cx="5219395" cy="38405"/>
          </a:xfrm>
          <a:prstGeom prst="rect">
            <a:avLst/>
          </a:prstGeom>
          <a:solidFill>
            <a:srgbClr val="8B5CF6"/>
          </a:solidFill>
          <a:ln/>
        </p:spPr>
      </p:sp>
      <p:sp>
        <p:nvSpPr>
          <p:cNvPr id="37" name="Text 29"/>
          <p:cNvSpPr txBox="1"/>
          <p:nvPr/>
        </p:nvSpPr>
        <p:spPr>
          <a:xfrm>
            <a:off x="6667805" y="2743200"/>
            <a:ext cx="12152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PMF + 商业化阶段</a:t>
            </a:r>
            <a:endParaRPr lang="en-US" sz="1000" dirty="0"/>
          </a:p>
        </p:txBody>
      </p:sp>
      <p:sp>
        <p:nvSpPr>
          <p:cNvPr id="38" name="Text 30"/>
          <p:cNvSpPr txBox="1"/>
          <p:nvPr/>
        </p:nvSpPr>
        <p:spPr>
          <a:xfrm>
            <a:off x="1218895" y="5025542"/>
            <a:ext cx="8906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1/10成本实现</a:t>
            </a:r>
            <a:endParaRPr lang="en-US" sz="1000" dirty="0"/>
          </a:p>
        </p:txBody>
      </p:sp>
      <p:sp>
        <p:nvSpPr>
          <p:cNvPr id="39" name="Text 31"/>
          <p:cNvSpPr txBox="1"/>
          <p:nvPr/>
        </p:nvSpPr>
        <p:spPr>
          <a:xfrm>
            <a:off x="6667805" y="2952598"/>
            <a:ext cx="4313225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初期关注产品与市场匹配度及商业模式验证，需要快速迭代和调整的自洽体系</a:t>
            </a:r>
            <a:endParaRPr lang="en-US" sz="900" dirty="0"/>
          </a:p>
        </p:txBody>
      </p:sp>
      <p:sp>
        <p:nvSpPr>
          <p:cNvPr id="40" name="Shape 32"/>
          <p:cNvSpPr/>
          <p:nvPr/>
        </p:nvSpPr>
        <p:spPr>
          <a:xfrm>
            <a:off x="6362395" y="3212287"/>
            <a:ext cx="209398" cy="209398"/>
          </a:xfrm>
          <a:prstGeom prst="ellipse">
            <a:avLst/>
          </a:prstGeom>
          <a:solidFill>
            <a:srgbClr val="D1FAE5"/>
          </a:solidFill>
          <a:ln/>
        </p:spPr>
      </p:sp>
      <p:pic>
        <p:nvPicPr>
          <p:cNvPr id="41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6391656" y="3240634"/>
            <a:ext cx="152705" cy="152705"/>
          </a:xfrm>
          <a:prstGeom prst="rect">
            <a:avLst/>
          </a:prstGeom>
        </p:spPr>
      </p:pic>
      <p:sp>
        <p:nvSpPr>
          <p:cNvPr id="42" name="Text 33"/>
          <p:cNvSpPr txBox="1"/>
          <p:nvPr/>
        </p:nvSpPr>
        <p:spPr>
          <a:xfrm>
            <a:off x="6667805" y="3230575"/>
            <a:ext cx="10625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品牌 + 规模阶段</a:t>
            </a:r>
            <a:endParaRPr lang="en-US" sz="1000" dirty="0"/>
          </a:p>
        </p:txBody>
      </p:sp>
      <p:sp>
        <p:nvSpPr>
          <p:cNvPr id="43" name="Text 34"/>
          <p:cNvSpPr txBox="1"/>
          <p:nvPr/>
        </p:nvSpPr>
        <p:spPr>
          <a:xfrm>
            <a:off x="6667805" y="3440887"/>
            <a:ext cx="369417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中期聚焦品牌建设和规模扩张，自洽重点转向系统化和标准化流程</a:t>
            </a:r>
            <a:endParaRPr lang="en-US" sz="900" dirty="0"/>
          </a:p>
        </p:txBody>
      </p:sp>
      <p:sp>
        <p:nvSpPr>
          <p:cNvPr id="44" name="Text 35"/>
          <p:cNvSpPr txBox="1"/>
          <p:nvPr/>
        </p:nvSpPr>
        <p:spPr>
          <a:xfrm>
            <a:off x="1218895" y="5234940"/>
            <a:ext cx="4608576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Agentic运营体系能以传统方式1/10的成本实现相同或更高效能，极大提升资源利用效率</a:t>
            </a:r>
            <a:endParaRPr lang="en-US" sz="900" dirty="0"/>
          </a:p>
        </p:txBody>
      </p:sp>
      <p:sp>
        <p:nvSpPr>
          <p:cNvPr id="45" name="Shape 36"/>
          <p:cNvSpPr/>
          <p:nvPr/>
        </p:nvSpPr>
        <p:spPr>
          <a:xfrm>
            <a:off x="6362395" y="3699662"/>
            <a:ext cx="209398" cy="209398"/>
          </a:xfrm>
          <a:prstGeom prst="ellipse">
            <a:avLst/>
          </a:prstGeom>
          <a:solidFill>
            <a:srgbClr val="D1FAE5"/>
          </a:solidFill>
          <a:ln/>
        </p:spPr>
      </p:sp>
      <p:pic>
        <p:nvPicPr>
          <p:cNvPr id="46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0" b="0"/>
          <a:stretch/>
        </p:blipFill>
        <p:spPr>
          <a:xfrm>
            <a:off x="6391656" y="3728009"/>
            <a:ext cx="152705" cy="152705"/>
          </a:xfrm>
          <a:prstGeom prst="rect">
            <a:avLst/>
          </a:prstGeom>
        </p:spPr>
      </p:pic>
      <p:sp>
        <p:nvSpPr>
          <p:cNvPr id="47" name="Shape 37"/>
          <p:cNvSpPr/>
          <p:nvPr/>
        </p:nvSpPr>
        <p:spPr>
          <a:xfrm>
            <a:off x="761695" y="4492447"/>
            <a:ext cx="5219395" cy="1333195"/>
          </a:xfrm>
          <a:prstGeom prst="roundRect">
            <a:avLst>
              <a:gd name="adj" fmla="val 3919"/>
            </a:avLst>
          </a:prstGeom>
          <a:solidFill>
            <a:srgbClr val="F8FAFC"/>
          </a:solidFill>
          <a:ln/>
          <a:effectLst>
            <a:outerShdw sx="100000" sy="100000" kx="0" ky="0" algn="bl" rotWithShape="0" blurRad="50800" dist="25400" dir="5400000">
              <a:srgbClr val="000000">
                <a:alpha val="5000"/>
              </a:srgbClr>
            </a:outerShdw>
          </a:effectLst>
        </p:spPr>
      </p:sp>
      <p:sp>
        <p:nvSpPr>
          <p:cNvPr id="48" name="Shape 38"/>
          <p:cNvSpPr/>
          <p:nvPr/>
        </p:nvSpPr>
        <p:spPr>
          <a:xfrm>
            <a:off x="761695" y="4492447"/>
            <a:ext cx="5219395" cy="38405"/>
          </a:xfrm>
          <a:prstGeom prst="rect">
            <a:avLst/>
          </a:prstGeom>
          <a:solidFill>
            <a:srgbClr val="F97316"/>
          </a:solidFill>
          <a:ln/>
        </p:spPr>
      </p:sp>
      <p:sp>
        <p:nvSpPr>
          <p:cNvPr id="49" name="Text 39"/>
          <p:cNvSpPr txBox="1"/>
          <p:nvPr/>
        </p:nvSpPr>
        <p:spPr>
          <a:xfrm>
            <a:off x="6667805" y="3718865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高质量发展和护城河阶段</a:t>
            </a:r>
            <a:endParaRPr lang="en-US" sz="1000" dirty="0"/>
          </a:p>
        </p:txBody>
      </p:sp>
      <p:sp>
        <p:nvSpPr>
          <p:cNvPr id="50" name="Text 40"/>
          <p:cNvSpPr txBox="1"/>
          <p:nvPr/>
        </p:nvSpPr>
        <p:spPr>
          <a:xfrm>
            <a:off x="6667805" y="3928262"/>
            <a:ext cx="406542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成熟期关注高质量增长、生态建设和竞争壁垒，自洽体现在长期战略定力</a:t>
            </a:r>
            <a:endParaRPr lang="en-US" sz="900" dirty="0"/>
          </a:p>
        </p:txBody>
      </p:sp>
      <p:pic>
        <p:nvPicPr>
          <p:cNvPr id="51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-180" b="-180"/>
          <a:stretch/>
        </p:blipFill>
        <p:spPr>
          <a:xfrm>
            <a:off x="914400" y="4721047"/>
            <a:ext cx="190195" cy="152705"/>
          </a:xfrm>
          <a:prstGeom prst="rect">
            <a:avLst/>
          </a:prstGeom>
        </p:spPr>
      </p:pic>
      <p:sp>
        <p:nvSpPr>
          <p:cNvPr id="52" name="Text 41"/>
          <p:cNvSpPr txBox="1"/>
          <p:nvPr/>
        </p:nvSpPr>
        <p:spPr>
          <a:xfrm>
            <a:off x="1104595" y="4682642"/>
            <a:ext cx="13057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Agentic运营优势</a:t>
            </a:r>
            <a:endParaRPr lang="en-US" sz="1200" dirty="0"/>
          </a:p>
        </p:txBody>
      </p:sp>
      <p:pic>
        <p:nvPicPr>
          <p:cNvPr id="53" name="Image 9" descr="preencoded.png">    </p:cNvPr>
          <p:cNvPicPr>
            <a:picLocks noChangeAspect="1"/>
          </p:cNvPicPr>
          <p:nvPr/>
        </p:nvPicPr>
        <p:blipFill>
          <a:blip r:embed="rId10"/>
          <a:srcRect l="0" r="0" t="0" b="0"/>
          <a:stretch/>
        </p:blipFill>
        <p:spPr>
          <a:xfrm>
            <a:off x="942746" y="5034686"/>
            <a:ext cx="152705" cy="152705"/>
          </a:xfrm>
          <a:prstGeom prst="rect">
            <a:avLst/>
          </a:prstGeom>
        </p:spPr>
      </p:pic>
      <p:pic>
        <p:nvPicPr>
          <p:cNvPr id="54" name="Image 10" descr="preencoded.png">    </p:cNvPr>
          <p:cNvPicPr>
            <a:picLocks noChangeAspect="1"/>
          </p:cNvPicPr>
          <p:nvPr/>
        </p:nvPicPr>
        <p:blipFill>
          <a:blip r:embed="rId11"/>
          <a:srcRect l="0" r="0" t="-43" b="-43"/>
          <a:stretch/>
        </p:blipFill>
        <p:spPr>
          <a:xfrm>
            <a:off x="6362395" y="4721047"/>
            <a:ext cx="133502" cy="152705"/>
          </a:xfrm>
          <a:prstGeom prst="rect">
            <a:avLst/>
          </a:prstGeom>
        </p:spPr>
      </p:pic>
      <p:sp>
        <p:nvSpPr>
          <p:cNvPr id="55" name="Text 42"/>
          <p:cNvSpPr txBox="1"/>
          <p:nvPr/>
        </p:nvSpPr>
        <p:spPr>
          <a:xfrm>
            <a:off x="6667805" y="5025542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经验决定自洽程度和进展</a:t>
            </a:r>
            <a:endParaRPr lang="en-US" sz="1000" dirty="0"/>
          </a:p>
        </p:txBody>
      </p:sp>
      <p:sp>
        <p:nvSpPr>
          <p:cNvPr id="56" name="Text 43"/>
          <p:cNvSpPr txBox="1"/>
          <p:nvPr/>
        </p:nvSpPr>
        <p:spPr>
          <a:xfrm>
            <a:off x="6667805" y="5234940"/>
            <a:ext cx="456011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创业者的行业经验、管理能力和学习速度直接影响企业战略自洽的实现程度和速度</a:t>
            </a:r>
            <a:endParaRPr lang="en-US" sz="900" dirty="0"/>
          </a:p>
        </p:txBody>
      </p:sp>
      <p:sp>
        <p:nvSpPr>
          <p:cNvPr id="57" name="Text 44"/>
          <p:cNvSpPr txBox="1"/>
          <p:nvPr/>
        </p:nvSpPr>
        <p:spPr>
          <a:xfrm>
            <a:off x="6495898" y="4682642"/>
            <a:ext cx="8860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7C3AE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创业者影响</a:t>
            </a:r>
            <a:endParaRPr lang="en-US" sz="1200" dirty="0"/>
          </a:p>
        </p:txBody>
      </p:sp>
      <p:sp>
        <p:nvSpPr>
          <p:cNvPr id="58" name="Shape 45"/>
          <p:cNvSpPr/>
          <p:nvPr/>
        </p:nvSpPr>
        <p:spPr>
          <a:xfrm>
            <a:off x="6362395" y="5006340"/>
            <a:ext cx="209398" cy="209398"/>
          </a:xfrm>
          <a:prstGeom prst="ellipse">
            <a:avLst/>
          </a:prstGeom>
          <a:solidFill>
            <a:srgbClr val="EDE9FE"/>
          </a:solidFill>
          <a:ln/>
        </p:spPr>
      </p:sp>
      <p:pic>
        <p:nvPicPr>
          <p:cNvPr id="59" name="Image 11" descr="preencoded.png">    </p:cNvPr>
          <p:cNvPicPr>
            <a:picLocks noChangeAspect="1"/>
          </p:cNvPicPr>
          <p:nvPr/>
        </p:nvPicPr>
        <p:blipFill>
          <a:blip r:embed="rId12"/>
          <a:srcRect l="0" r="0" t="0" b="0"/>
          <a:stretch/>
        </p:blipFill>
        <p:spPr>
          <a:xfrm>
            <a:off x="6391656" y="5034686"/>
            <a:ext cx="152705" cy="1527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571500" y="304495"/>
            <a:ext cx="527700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1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匹配的路径案例：战略定位的自洽维度分析</a:t>
            </a:r>
            <a:endParaRPr lang="en-US" sz="2100" dirty="0"/>
          </a:p>
        </p:txBody>
      </p:sp>
      <p:sp>
        <p:nvSpPr>
          <p:cNvPr id="6" name="Shape 4"/>
          <p:cNvSpPr/>
          <p:nvPr/>
        </p:nvSpPr>
        <p:spPr>
          <a:xfrm>
            <a:off x="476402" y="761695"/>
            <a:ext cx="2152498" cy="342900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7" name="Shape 5"/>
          <p:cNvSpPr/>
          <p:nvPr/>
        </p:nvSpPr>
        <p:spPr>
          <a:xfrm>
            <a:off x="2628900" y="761695"/>
            <a:ext cx="1200607" cy="342900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8" name="Shape 6"/>
          <p:cNvSpPr/>
          <p:nvPr/>
        </p:nvSpPr>
        <p:spPr>
          <a:xfrm>
            <a:off x="3824021" y="761695"/>
            <a:ext cx="1200607" cy="342900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9" name="Shape 7"/>
          <p:cNvSpPr/>
          <p:nvPr/>
        </p:nvSpPr>
        <p:spPr>
          <a:xfrm>
            <a:off x="5020056" y="761695"/>
            <a:ext cx="1676095" cy="342900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10" name="Shape 8"/>
          <p:cNvSpPr/>
          <p:nvPr/>
        </p:nvSpPr>
        <p:spPr>
          <a:xfrm>
            <a:off x="6693408" y="761695"/>
            <a:ext cx="1676095" cy="342900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11" name="Shape 9"/>
          <p:cNvSpPr/>
          <p:nvPr/>
        </p:nvSpPr>
        <p:spPr>
          <a:xfrm>
            <a:off x="8367674" y="761695"/>
            <a:ext cx="1676095" cy="342900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12" name="Shape 10"/>
          <p:cNvSpPr/>
          <p:nvPr/>
        </p:nvSpPr>
        <p:spPr>
          <a:xfrm>
            <a:off x="10041026" y="761695"/>
            <a:ext cx="1676095" cy="342900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13" name="Text 11"/>
          <p:cNvSpPr txBox="1"/>
          <p:nvPr/>
        </p:nvSpPr>
        <p:spPr>
          <a:xfrm>
            <a:off x="1180490" y="847649"/>
            <a:ext cx="84582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商业路径案例</a:t>
            </a:r>
            <a:endParaRPr lang="en-US" sz="900" dirty="0"/>
          </a:p>
        </p:txBody>
      </p:sp>
      <p:sp>
        <p:nvSpPr>
          <p:cNvPr id="14" name="Text 12"/>
          <p:cNvSpPr txBox="1"/>
          <p:nvPr/>
        </p:nvSpPr>
        <p:spPr>
          <a:xfrm>
            <a:off x="2978201" y="847649"/>
            <a:ext cx="5980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地缘政治</a:t>
            </a:r>
            <a:endParaRPr lang="en-US" sz="900" dirty="0"/>
          </a:p>
        </p:txBody>
      </p:sp>
      <p:sp>
        <p:nvSpPr>
          <p:cNvPr id="15" name="Text 13"/>
          <p:cNvSpPr txBox="1"/>
          <p:nvPr/>
        </p:nvSpPr>
        <p:spPr>
          <a:xfrm>
            <a:off x="4174236" y="847649"/>
            <a:ext cx="5980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国内政策</a:t>
            </a:r>
            <a:endParaRPr lang="en-US" sz="900" dirty="0"/>
          </a:p>
        </p:txBody>
      </p:sp>
      <p:sp>
        <p:nvSpPr>
          <p:cNvPr id="16" name="Text 14"/>
          <p:cNvSpPr txBox="1"/>
          <p:nvPr/>
        </p:nvSpPr>
        <p:spPr>
          <a:xfrm>
            <a:off x="5608930" y="847649"/>
            <a:ext cx="5980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目标客户</a:t>
            </a:r>
            <a:endParaRPr lang="en-US" sz="900" dirty="0"/>
          </a:p>
        </p:txBody>
      </p:sp>
      <p:sp>
        <p:nvSpPr>
          <p:cNvPr id="17" name="Text 15"/>
          <p:cNvSpPr txBox="1"/>
          <p:nvPr/>
        </p:nvSpPr>
        <p:spPr>
          <a:xfrm>
            <a:off x="7283196" y="847649"/>
            <a:ext cx="5980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销售模式</a:t>
            </a:r>
            <a:endParaRPr lang="en-US" sz="900" dirty="0"/>
          </a:p>
        </p:txBody>
      </p:sp>
      <p:sp>
        <p:nvSpPr>
          <p:cNvPr id="18" name="Text 16"/>
          <p:cNvSpPr txBox="1"/>
          <p:nvPr/>
        </p:nvSpPr>
        <p:spPr>
          <a:xfrm>
            <a:off x="8956548" y="847649"/>
            <a:ext cx="5980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商业模式</a:t>
            </a:r>
            <a:endParaRPr lang="en-US" sz="900" dirty="0"/>
          </a:p>
        </p:txBody>
      </p:sp>
      <p:sp>
        <p:nvSpPr>
          <p:cNvPr id="19" name="Text 17"/>
          <p:cNvSpPr txBox="1"/>
          <p:nvPr/>
        </p:nvSpPr>
        <p:spPr>
          <a:xfrm>
            <a:off x="10754258" y="847649"/>
            <a:ext cx="350215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融资</a:t>
            </a:r>
            <a:endParaRPr lang="en-US" sz="900" dirty="0"/>
          </a:p>
        </p:txBody>
      </p:sp>
      <p:sp>
        <p:nvSpPr>
          <p:cNvPr id="20" name="Shape 18"/>
          <p:cNvSpPr/>
          <p:nvPr/>
        </p:nvSpPr>
        <p:spPr>
          <a:xfrm>
            <a:off x="476402" y="1549908"/>
            <a:ext cx="11239805" cy="4572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21" name="Shape 19"/>
          <p:cNvSpPr/>
          <p:nvPr/>
        </p:nvSpPr>
        <p:spPr>
          <a:xfrm>
            <a:off x="476402" y="2459736"/>
            <a:ext cx="11239805" cy="466344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22" name="Shape 20"/>
          <p:cNvSpPr/>
          <p:nvPr/>
        </p:nvSpPr>
        <p:spPr>
          <a:xfrm>
            <a:off x="476402" y="3381451"/>
            <a:ext cx="11239805" cy="4572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23" name="Shape 21"/>
          <p:cNvSpPr/>
          <p:nvPr/>
        </p:nvSpPr>
        <p:spPr>
          <a:xfrm>
            <a:off x="476402" y="1548079"/>
            <a:ext cx="2152498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24" name="Shape 22"/>
          <p:cNvSpPr/>
          <p:nvPr/>
        </p:nvSpPr>
        <p:spPr>
          <a:xfrm>
            <a:off x="2628900" y="1548079"/>
            <a:ext cx="1200607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25" name="Shape 23"/>
          <p:cNvSpPr/>
          <p:nvPr/>
        </p:nvSpPr>
        <p:spPr>
          <a:xfrm>
            <a:off x="3824021" y="1548079"/>
            <a:ext cx="1200607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26" name="Shape 24"/>
          <p:cNvSpPr/>
          <p:nvPr/>
        </p:nvSpPr>
        <p:spPr>
          <a:xfrm>
            <a:off x="5020056" y="1548079"/>
            <a:ext cx="16760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27" name="Shape 25"/>
          <p:cNvSpPr/>
          <p:nvPr/>
        </p:nvSpPr>
        <p:spPr>
          <a:xfrm>
            <a:off x="6693408" y="1548079"/>
            <a:ext cx="16760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28" name="Shape 26"/>
          <p:cNvSpPr/>
          <p:nvPr/>
        </p:nvSpPr>
        <p:spPr>
          <a:xfrm>
            <a:off x="8367674" y="1548079"/>
            <a:ext cx="16760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29" name="Shape 27"/>
          <p:cNvSpPr/>
          <p:nvPr/>
        </p:nvSpPr>
        <p:spPr>
          <a:xfrm>
            <a:off x="10041026" y="1548079"/>
            <a:ext cx="16760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30" name="Shape 28"/>
          <p:cNvSpPr/>
          <p:nvPr/>
        </p:nvSpPr>
        <p:spPr>
          <a:xfrm>
            <a:off x="476402" y="1997964"/>
            <a:ext cx="2152498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31" name="Shape 29"/>
          <p:cNvSpPr/>
          <p:nvPr/>
        </p:nvSpPr>
        <p:spPr>
          <a:xfrm>
            <a:off x="2628900" y="1997964"/>
            <a:ext cx="1200607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32" name="Shape 30"/>
          <p:cNvSpPr/>
          <p:nvPr/>
        </p:nvSpPr>
        <p:spPr>
          <a:xfrm>
            <a:off x="3824021" y="1997964"/>
            <a:ext cx="1200607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33" name="Shape 31"/>
          <p:cNvSpPr/>
          <p:nvPr/>
        </p:nvSpPr>
        <p:spPr>
          <a:xfrm>
            <a:off x="5020056" y="1997964"/>
            <a:ext cx="16760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34" name="Shape 32"/>
          <p:cNvSpPr/>
          <p:nvPr/>
        </p:nvSpPr>
        <p:spPr>
          <a:xfrm>
            <a:off x="6693408" y="1997964"/>
            <a:ext cx="16760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35" name="Shape 33"/>
          <p:cNvSpPr/>
          <p:nvPr/>
        </p:nvSpPr>
        <p:spPr>
          <a:xfrm>
            <a:off x="8367674" y="1997964"/>
            <a:ext cx="16760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36" name="Shape 34"/>
          <p:cNvSpPr/>
          <p:nvPr/>
        </p:nvSpPr>
        <p:spPr>
          <a:xfrm>
            <a:off x="10041026" y="1997964"/>
            <a:ext cx="16760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37" name="Shape 35"/>
          <p:cNvSpPr/>
          <p:nvPr/>
        </p:nvSpPr>
        <p:spPr>
          <a:xfrm>
            <a:off x="476402" y="2453335"/>
            <a:ext cx="2152498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38" name="Shape 36"/>
          <p:cNvSpPr/>
          <p:nvPr/>
        </p:nvSpPr>
        <p:spPr>
          <a:xfrm>
            <a:off x="2628900" y="2453335"/>
            <a:ext cx="1200607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39" name="Shape 37"/>
          <p:cNvSpPr/>
          <p:nvPr/>
        </p:nvSpPr>
        <p:spPr>
          <a:xfrm>
            <a:off x="3824021" y="2453335"/>
            <a:ext cx="1200607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40" name="Shape 38"/>
          <p:cNvSpPr/>
          <p:nvPr/>
        </p:nvSpPr>
        <p:spPr>
          <a:xfrm>
            <a:off x="5020056" y="2453335"/>
            <a:ext cx="16760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41" name="Shape 39"/>
          <p:cNvSpPr/>
          <p:nvPr/>
        </p:nvSpPr>
        <p:spPr>
          <a:xfrm>
            <a:off x="6693408" y="2453335"/>
            <a:ext cx="16760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42" name="Shape 40"/>
          <p:cNvSpPr/>
          <p:nvPr/>
        </p:nvSpPr>
        <p:spPr>
          <a:xfrm>
            <a:off x="8367674" y="2453335"/>
            <a:ext cx="16760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43" name="Shape 41"/>
          <p:cNvSpPr/>
          <p:nvPr/>
        </p:nvSpPr>
        <p:spPr>
          <a:xfrm>
            <a:off x="10041026" y="2453335"/>
            <a:ext cx="16760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44" name="Shape 42"/>
          <p:cNvSpPr/>
          <p:nvPr/>
        </p:nvSpPr>
        <p:spPr>
          <a:xfrm>
            <a:off x="476402" y="2916936"/>
            <a:ext cx="2152498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45" name="Shape 43"/>
          <p:cNvSpPr/>
          <p:nvPr/>
        </p:nvSpPr>
        <p:spPr>
          <a:xfrm>
            <a:off x="2628900" y="2916936"/>
            <a:ext cx="1200607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46" name="Shape 44"/>
          <p:cNvSpPr/>
          <p:nvPr/>
        </p:nvSpPr>
        <p:spPr>
          <a:xfrm>
            <a:off x="3824021" y="2916936"/>
            <a:ext cx="1200607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47" name="Shape 45"/>
          <p:cNvSpPr/>
          <p:nvPr/>
        </p:nvSpPr>
        <p:spPr>
          <a:xfrm>
            <a:off x="5020056" y="2916936"/>
            <a:ext cx="16760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48" name="Shape 46"/>
          <p:cNvSpPr/>
          <p:nvPr/>
        </p:nvSpPr>
        <p:spPr>
          <a:xfrm>
            <a:off x="6693408" y="2916936"/>
            <a:ext cx="16760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49" name="Shape 47"/>
          <p:cNvSpPr/>
          <p:nvPr/>
        </p:nvSpPr>
        <p:spPr>
          <a:xfrm>
            <a:off x="8367674" y="2916936"/>
            <a:ext cx="16760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50" name="Shape 48"/>
          <p:cNvSpPr/>
          <p:nvPr/>
        </p:nvSpPr>
        <p:spPr>
          <a:xfrm>
            <a:off x="10041026" y="2916936"/>
            <a:ext cx="16760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51" name="Shape 49"/>
          <p:cNvSpPr/>
          <p:nvPr/>
        </p:nvSpPr>
        <p:spPr>
          <a:xfrm>
            <a:off x="476402" y="3375050"/>
            <a:ext cx="2152498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52" name="Shape 50"/>
          <p:cNvSpPr/>
          <p:nvPr/>
        </p:nvSpPr>
        <p:spPr>
          <a:xfrm>
            <a:off x="2628900" y="3375050"/>
            <a:ext cx="1200607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53" name="Shape 51"/>
          <p:cNvSpPr/>
          <p:nvPr/>
        </p:nvSpPr>
        <p:spPr>
          <a:xfrm>
            <a:off x="3824021" y="3375050"/>
            <a:ext cx="1200607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54" name="Shape 52"/>
          <p:cNvSpPr/>
          <p:nvPr/>
        </p:nvSpPr>
        <p:spPr>
          <a:xfrm>
            <a:off x="5020056" y="3375050"/>
            <a:ext cx="16760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55" name="Shape 53"/>
          <p:cNvSpPr/>
          <p:nvPr/>
        </p:nvSpPr>
        <p:spPr>
          <a:xfrm>
            <a:off x="6693408" y="3375050"/>
            <a:ext cx="16760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56" name="Shape 54"/>
          <p:cNvSpPr/>
          <p:nvPr/>
        </p:nvSpPr>
        <p:spPr>
          <a:xfrm>
            <a:off x="8367674" y="3375050"/>
            <a:ext cx="16760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57" name="Shape 55"/>
          <p:cNvSpPr/>
          <p:nvPr/>
        </p:nvSpPr>
        <p:spPr>
          <a:xfrm>
            <a:off x="10041026" y="3375050"/>
            <a:ext cx="16760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58" name="Shape 56"/>
          <p:cNvSpPr/>
          <p:nvPr/>
        </p:nvSpPr>
        <p:spPr>
          <a:xfrm>
            <a:off x="476402" y="3829507"/>
            <a:ext cx="2152498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59" name="Shape 57"/>
          <p:cNvSpPr/>
          <p:nvPr/>
        </p:nvSpPr>
        <p:spPr>
          <a:xfrm>
            <a:off x="2628900" y="3829507"/>
            <a:ext cx="1200607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60" name="Shape 58"/>
          <p:cNvSpPr/>
          <p:nvPr/>
        </p:nvSpPr>
        <p:spPr>
          <a:xfrm>
            <a:off x="3824021" y="3829507"/>
            <a:ext cx="1200607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61" name="Shape 59"/>
          <p:cNvSpPr/>
          <p:nvPr/>
        </p:nvSpPr>
        <p:spPr>
          <a:xfrm>
            <a:off x="5020056" y="3829507"/>
            <a:ext cx="16760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62" name="Shape 60"/>
          <p:cNvSpPr/>
          <p:nvPr/>
        </p:nvSpPr>
        <p:spPr>
          <a:xfrm>
            <a:off x="6693408" y="3829507"/>
            <a:ext cx="16760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63" name="Shape 61"/>
          <p:cNvSpPr/>
          <p:nvPr/>
        </p:nvSpPr>
        <p:spPr>
          <a:xfrm>
            <a:off x="8367674" y="3829507"/>
            <a:ext cx="16760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64" name="Shape 62"/>
          <p:cNvSpPr/>
          <p:nvPr/>
        </p:nvSpPr>
        <p:spPr>
          <a:xfrm>
            <a:off x="10041026" y="3829507"/>
            <a:ext cx="16760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65" name="Text 63"/>
          <p:cNvSpPr txBox="1"/>
          <p:nvPr/>
        </p:nvSpPr>
        <p:spPr>
          <a:xfrm>
            <a:off x="962863" y="1166774"/>
            <a:ext cx="1271016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Power/SMB出海User</a:t>
            </a:r>
            <a:endParaRPr lang="en-US" sz="900" dirty="0"/>
          </a:p>
        </p:txBody>
      </p:sp>
      <p:sp>
        <p:nvSpPr>
          <p:cNvPr id="66" name="Text 64"/>
          <p:cNvSpPr txBox="1"/>
          <p:nvPr/>
        </p:nvSpPr>
        <p:spPr>
          <a:xfrm>
            <a:off x="1005840" y="1621231"/>
            <a:ext cx="118506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Infra全球Developer</a:t>
            </a:r>
            <a:endParaRPr lang="en-US" sz="900" dirty="0"/>
          </a:p>
        </p:txBody>
      </p:sp>
      <p:sp>
        <p:nvSpPr>
          <p:cNvPr id="67" name="Text 65"/>
          <p:cNvSpPr txBox="1"/>
          <p:nvPr/>
        </p:nvSpPr>
        <p:spPr>
          <a:xfrm>
            <a:off x="957377" y="2076602"/>
            <a:ext cx="1290218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中国供应链消费品出海</a:t>
            </a:r>
            <a:endParaRPr lang="en-US" sz="900" dirty="0"/>
          </a:p>
        </p:txBody>
      </p:sp>
      <p:sp>
        <p:nvSpPr>
          <p:cNvPr id="68" name="Text 66"/>
          <p:cNvSpPr txBox="1"/>
          <p:nvPr/>
        </p:nvSpPr>
        <p:spPr>
          <a:xfrm>
            <a:off x="779983" y="2537460"/>
            <a:ext cx="164226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中国市场Agentic Enterprise</a:t>
            </a:r>
            <a:endParaRPr lang="en-US" sz="900" dirty="0"/>
          </a:p>
        </p:txBody>
      </p:sp>
      <p:sp>
        <p:nvSpPr>
          <p:cNvPr id="69" name="Text 67"/>
          <p:cNvSpPr txBox="1"/>
          <p:nvPr/>
        </p:nvSpPr>
        <p:spPr>
          <a:xfrm>
            <a:off x="980237" y="2998318"/>
            <a:ext cx="124267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出海PLG做Prosumer</a:t>
            </a:r>
            <a:endParaRPr lang="en-US" sz="900" dirty="0"/>
          </a:p>
        </p:txBody>
      </p:sp>
      <p:sp>
        <p:nvSpPr>
          <p:cNvPr id="70" name="Text 68"/>
          <p:cNvSpPr txBox="1"/>
          <p:nvPr/>
        </p:nvSpPr>
        <p:spPr>
          <a:xfrm>
            <a:off x="857707" y="3452774"/>
            <a:ext cx="148041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星辰大海叙事+强融资能力</a:t>
            </a:r>
            <a:endParaRPr lang="en-US" sz="900" dirty="0"/>
          </a:p>
        </p:txBody>
      </p:sp>
      <p:sp>
        <p:nvSpPr>
          <p:cNvPr id="71" name="Text 69"/>
          <p:cNvSpPr txBox="1"/>
          <p:nvPr/>
        </p:nvSpPr>
        <p:spPr>
          <a:xfrm>
            <a:off x="734263" y="3907231"/>
            <a:ext cx="1728216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科技驱动"供给端创新中国IPO"</a:t>
            </a:r>
            <a:endParaRPr lang="en-US" sz="900" dirty="0"/>
          </a:p>
        </p:txBody>
      </p:sp>
      <p:sp>
        <p:nvSpPr>
          <p:cNvPr id="72" name="Text 70"/>
          <p:cNvSpPr txBox="1"/>
          <p:nvPr/>
        </p:nvSpPr>
        <p:spPr>
          <a:xfrm>
            <a:off x="1037844" y="1335938"/>
            <a:ext cx="1124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小微企业全球化工具</a:t>
            </a:r>
            <a:endParaRPr lang="en-US" sz="900" dirty="0"/>
          </a:p>
        </p:txBody>
      </p:sp>
      <p:sp>
        <p:nvSpPr>
          <p:cNvPr id="73" name="Text 71"/>
          <p:cNvSpPr txBox="1"/>
          <p:nvPr/>
        </p:nvSpPr>
        <p:spPr>
          <a:xfrm>
            <a:off x="1037844" y="1790395"/>
            <a:ext cx="1124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开发者基础设施服务</a:t>
            </a:r>
            <a:endParaRPr lang="en-US" sz="900" dirty="0"/>
          </a:p>
        </p:txBody>
      </p:sp>
      <p:sp>
        <p:nvSpPr>
          <p:cNvPr id="74" name="Text 72"/>
          <p:cNvSpPr txBox="1"/>
          <p:nvPr/>
        </p:nvSpPr>
        <p:spPr>
          <a:xfrm>
            <a:off x="1037844" y="2245766"/>
            <a:ext cx="1124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供应链优势跨境电商</a:t>
            </a:r>
            <a:endParaRPr lang="en-US" sz="900" dirty="0"/>
          </a:p>
        </p:txBody>
      </p:sp>
      <p:sp>
        <p:nvSpPr>
          <p:cNvPr id="75" name="Text 73"/>
          <p:cNvSpPr txBox="1"/>
          <p:nvPr/>
        </p:nvSpPr>
        <p:spPr>
          <a:xfrm>
            <a:off x="981151" y="2706624"/>
            <a:ext cx="12390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结果付费智能企业服务</a:t>
            </a:r>
            <a:endParaRPr lang="en-US" sz="900" dirty="0"/>
          </a:p>
        </p:txBody>
      </p:sp>
      <p:sp>
        <p:nvSpPr>
          <p:cNvPr id="76" name="Text 74"/>
          <p:cNvSpPr txBox="1"/>
          <p:nvPr/>
        </p:nvSpPr>
        <p:spPr>
          <a:xfrm>
            <a:off x="1037844" y="3167482"/>
            <a:ext cx="1124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专业消费者产品增长</a:t>
            </a:r>
            <a:endParaRPr lang="en-US" sz="900" dirty="0"/>
          </a:p>
        </p:txBody>
      </p:sp>
      <p:sp>
        <p:nvSpPr>
          <p:cNvPr id="77" name="Text 75"/>
          <p:cNvSpPr txBox="1"/>
          <p:nvPr/>
        </p:nvSpPr>
        <p:spPr>
          <a:xfrm>
            <a:off x="1037844" y="3621938"/>
            <a:ext cx="1124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远景规划型创始团队</a:t>
            </a:r>
            <a:endParaRPr lang="en-US" sz="900" dirty="0"/>
          </a:p>
        </p:txBody>
      </p:sp>
      <p:sp>
        <p:nvSpPr>
          <p:cNvPr id="78" name="Text 76"/>
          <p:cNvSpPr txBox="1"/>
          <p:nvPr/>
        </p:nvSpPr>
        <p:spPr>
          <a:xfrm>
            <a:off x="1037844" y="4076395"/>
            <a:ext cx="1124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国内资本市场硬科技</a:t>
            </a:r>
            <a:endParaRPr lang="en-US" sz="900" dirty="0"/>
          </a:p>
        </p:txBody>
      </p:sp>
      <p:sp>
        <p:nvSpPr>
          <p:cNvPr id="79" name="Text 77"/>
          <p:cNvSpPr txBox="1"/>
          <p:nvPr/>
        </p:nvSpPr>
        <p:spPr>
          <a:xfrm>
            <a:off x="2712110" y="1246327"/>
            <a:ext cx="1124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海外市场友好高匹配</a:t>
            </a:r>
            <a:endParaRPr lang="en-US" sz="900" dirty="0"/>
          </a:p>
        </p:txBody>
      </p:sp>
      <p:sp>
        <p:nvSpPr>
          <p:cNvPr id="80" name="Text 78"/>
          <p:cNvSpPr txBox="1"/>
          <p:nvPr/>
        </p:nvSpPr>
        <p:spPr>
          <a:xfrm>
            <a:off x="5285232" y="1246327"/>
            <a:ext cx="12390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全球小微企业主高匹配</a:t>
            </a:r>
            <a:endParaRPr lang="en-US" sz="900" dirty="0"/>
          </a:p>
        </p:txBody>
      </p:sp>
      <p:sp>
        <p:nvSpPr>
          <p:cNvPr id="81" name="Text 79"/>
          <p:cNvSpPr txBox="1"/>
          <p:nvPr/>
        </p:nvSpPr>
        <p:spPr>
          <a:xfrm>
            <a:off x="6864401" y="1246327"/>
            <a:ext cx="1420063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产品主导增长(PLG)高匹配</a:t>
            </a:r>
            <a:endParaRPr lang="en-US" sz="900" dirty="0"/>
          </a:p>
        </p:txBody>
      </p:sp>
      <p:sp>
        <p:nvSpPr>
          <p:cNvPr id="82" name="Text 80"/>
          <p:cNvSpPr txBox="1"/>
          <p:nvPr/>
        </p:nvSpPr>
        <p:spPr>
          <a:xfrm>
            <a:off x="8631022" y="1246327"/>
            <a:ext cx="12390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订阅/Freemium高匹配</a:t>
            </a:r>
            <a:endParaRPr lang="en-US" sz="900" dirty="0"/>
          </a:p>
        </p:txBody>
      </p:sp>
      <p:sp>
        <p:nvSpPr>
          <p:cNvPr id="83" name="Text 81"/>
          <p:cNvSpPr txBox="1"/>
          <p:nvPr/>
        </p:nvSpPr>
        <p:spPr>
          <a:xfrm>
            <a:off x="10513771" y="1246327"/>
            <a:ext cx="81930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VC喜好高匹配</a:t>
            </a:r>
            <a:endParaRPr lang="en-US" sz="900" dirty="0"/>
          </a:p>
        </p:txBody>
      </p:sp>
      <p:sp>
        <p:nvSpPr>
          <p:cNvPr id="84" name="Text 82"/>
          <p:cNvSpPr txBox="1"/>
          <p:nvPr/>
        </p:nvSpPr>
        <p:spPr>
          <a:xfrm>
            <a:off x="2826410" y="1701698"/>
            <a:ext cx="896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技术中立高匹配</a:t>
            </a:r>
            <a:endParaRPr lang="en-US" sz="900" dirty="0"/>
          </a:p>
        </p:txBody>
      </p:sp>
      <p:sp>
        <p:nvSpPr>
          <p:cNvPr id="85" name="Text 83"/>
          <p:cNvSpPr txBox="1"/>
          <p:nvPr/>
        </p:nvSpPr>
        <p:spPr>
          <a:xfrm>
            <a:off x="5399532" y="1701698"/>
            <a:ext cx="10104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全球开发者高匹配</a:t>
            </a:r>
            <a:endParaRPr lang="en-US" sz="900" dirty="0"/>
          </a:p>
        </p:txBody>
      </p:sp>
      <p:sp>
        <p:nvSpPr>
          <p:cNvPr id="86" name="Text 84"/>
          <p:cNvSpPr txBox="1"/>
          <p:nvPr/>
        </p:nvSpPr>
        <p:spPr>
          <a:xfrm>
            <a:off x="7035394" y="1701698"/>
            <a:ext cx="1077163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开源+企业版高匹配</a:t>
            </a:r>
            <a:endParaRPr lang="en-US" sz="900" dirty="0"/>
          </a:p>
        </p:txBody>
      </p:sp>
      <p:sp>
        <p:nvSpPr>
          <p:cNvPr id="87" name="Text 85"/>
          <p:cNvSpPr txBox="1"/>
          <p:nvPr/>
        </p:nvSpPr>
        <p:spPr>
          <a:xfrm>
            <a:off x="8669426" y="1701698"/>
            <a:ext cx="116220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按量计费/订阅高匹配</a:t>
            </a:r>
            <a:endParaRPr lang="en-US" sz="900" dirty="0"/>
          </a:p>
        </p:txBody>
      </p:sp>
      <p:sp>
        <p:nvSpPr>
          <p:cNvPr id="88" name="Text 86"/>
          <p:cNvSpPr txBox="1"/>
          <p:nvPr/>
        </p:nvSpPr>
        <p:spPr>
          <a:xfrm>
            <a:off x="10421417" y="1701698"/>
            <a:ext cx="10104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技术深度投资中等</a:t>
            </a:r>
            <a:endParaRPr lang="en-US" sz="900" dirty="0"/>
          </a:p>
        </p:txBody>
      </p:sp>
      <p:sp>
        <p:nvSpPr>
          <p:cNvPr id="89" name="Text 87"/>
          <p:cNvSpPr txBox="1"/>
          <p:nvPr/>
        </p:nvSpPr>
        <p:spPr>
          <a:xfrm>
            <a:off x="2883103" y="2156155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市场准入中等</a:t>
            </a:r>
            <a:endParaRPr lang="en-US" sz="900" dirty="0"/>
          </a:p>
        </p:txBody>
      </p:sp>
      <p:sp>
        <p:nvSpPr>
          <p:cNvPr id="90" name="Text 88"/>
          <p:cNvSpPr txBox="1"/>
          <p:nvPr/>
        </p:nvSpPr>
        <p:spPr>
          <a:xfrm>
            <a:off x="3907231" y="2156155"/>
            <a:ext cx="1124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跨境政策支持高匹配</a:t>
            </a:r>
            <a:endParaRPr lang="en-US" sz="900" dirty="0"/>
          </a:p>
        </p:txBody>
      </p:sp>
      <p:sp>
        <p:nvSpPr>
          <p:cNvPr id="91" name="Text 89"/>
          <p:cNvSpPr txBox="1"/>
          <p:nvPr/>
        </p:nvSpPr>
        <p:spPr>
          <a:xfrm>
            <a:off x="5399532" y="2156155"/>
            <a:ext cx="10104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海外消费者高匹配</a:t>
            </a:r>
            <a:endParaRPr lang="en-US" sz="900" dirty="0"/>
          </a:p>
        </p:txBody>
      </p:sp>
      <p:sp>
        <p:nvSpPr>
          <p:cNvPr id="92" name="Text 90"/>
          <p:cNvSpPr txBox="1"/>
          <p:nvPr/>
        </p:nvSpPr>
        <p:spPr>
          <a:xfrm>
            <a:off x="6978701" y="2156155"/>
            <a:ext cx="1191463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电商平台+社媒高匹配</a:t>
            </a:r>
            <a:endParaRPr lang="en-US" sz="900" dirty="0"/>
          </a:p>
        </p:txBody>
      </p:sp>
      <p:sp>
        <p:nvSpPr>
          <p:cNvPr id="93" name="Text 91"/>
          <p:cNvSpPr txBox="1"/>
          <p:nvPr/>
        </p:nvSpPr>
        <p:spPr>
          <a:xfrm>
            <a:off x="8801100" y="2156155"/>
            <a:ext cx="896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直销D2C高匹配</a:t>
            </a:r>
            <a:endParaRPr lang="en-US" sz="900" dirty="0"/>
          </a:p>
        </p:txBody>
      </p:sp>
      <p:sp>
        <p:nvSpPr>
          <p:cNvPr id="94" name="Text 92"/>
          <p:cNvSpPr txBox="1"/>
          <p:nvPr/>
        </p:nvSpPr>
        <p:spPr>
          <a:xfrm>
            <a:off x="10478110" y="2156155"/>
            <a:ext cx="896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轻资产运营中等</a:t>
            </a:r>
            <a:endParaRPr lang="en-US" sz="900" dirty="0"/>
          </a:p>
        </p:txBody>
      </p:sp>
      <p:sp>
        <p:nvSpPr>
          <p:cNvPr id="95" name="Text 93"/>
          <p:cNvSpPr txBox="1"/>
          <p:nvPr/>
        </p:nvSpPr>
        <p:spPr>
          <a:xfrm>
            <a:off x="3907231" y="2531059"/>
            <a:ext cx="1124712" cy="3145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产业数字化支持高匹配</a:t>
            </a:r>
            <a:endParaRPr lang="en-US" sz="900" dirty="0"/>
          </a:p>
        </p:txBody>
      </p:sp>
      <p:sp>
        <p:nvSpPr>
          <p:cNvPr id="96" name="Text 94"/>
          <p:cNvSpPr txBox="1"/>
          <p:nvPr/>
        </p:nvSpPr>
        <p:spPr>
          <a:xfrm>
            <a:off x="5341925" y="2617013"/>
            <a:ext cx="1124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结果导向企业高匹配</a:t>
            </a:r>
            <a:endParaRPr lang="en-US" sz="900" dirty="0"/>
          </a:p>
        </p:txBody>
      </p:sp>
      <p:sp>
        <p:nvSpPr>
          <p:cNvPr id="97" name="Text 95"/>
          <p:cNvSpPr txBox="1"/>
          <p:nvPr/>
        </p:nvSpPr>
        <p:spPr>
          <a:xfrm>
            <a:off x="6978701" y="2617013"/>
            <a:ext cx="1191463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企业直销+渠道高匹配</a:t>
            </a:r>
            <a:endParaRPr lang="en-US" sz="900" dirty="0"/>
          </a:p>
        </p:txBody>
      </p:sp>
      <p:sp>
        <p:nvSpPr>
          <p:cNvPr id="98" name="Text 96"/>
          <p:cNvSpPr txBox="1"/>
          <p:nvPr/>
        </p:nvSpPr>
        <p:spPr>
          <a:xfrm>
            <a:off x="8747150" y="2617013"/>
            <a:ext cx="10104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为结果付费高匹配</a:t>
            </a:r>
            <a:endParaRPr lang="en-US" sz="900" dirty="0"/>
          </a:p>
        </p:txBody>
      </p:sp>
      <p:sp>
        <p:nvSpPr>
          <p:cNvPr id="99" name="Text 97"/>
          <p:cNvSpPr txBox="1"/>
          <p:nvPr/>
        </p:nvSpPr>
        <p:spPr>
          <a:xfrm>
            <a:off x="10363810" y="2617013"/>
            <a:ext cx="1124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产业基金支持高匹配</a:t>
            </a:r>
            <a:endParaRPr lang="en-US" sz="900" dirty="0"/>
          </a:p>
        </p:txBody>
      </p:sp>
      <p:sp>
        <p:nvSpPr>
          <p:cNvPr id="100" name="Text 98"/>
          <p:cNvSpPr txBox="1"/>
          <p:nvPr/>
        </p:nvSpPr>
        <p:spPr>
          <a:xfrm>
            <a:off x="2768803" y="3077870"/>
            <a:ext cx="10104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全球轻监管高匹配</a:t>
            </a:r>
            <a:endParaRPr lang="en-US" sz="900" dirty="0"/>
          </a:p>
        </p:txBody>
      </p:sp>
      <p:sp>
        <p:nvSpPr>
          <p:cNvPr id="101" name="Text 99"/>
          <p:cNvSpPr txBox="1"/>
          <p:nvPr/>
        </p:nvSpPr>
        <p:spPr>
          <a:xfrm>
            <a:off x="5341925" y="3077870"/>
            <a:ext cx="1124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专业个人用户高匹配</a:t>
            </a:r>
            <a:endParaRPr lang="en-US" sz="900" dirty="0"/>
          </a:p>
        </p:txBody>
      </p:sp>
      <p:sp>
        <p:nvSpPr>
          <p:cNvPr id="102" name="Text 100"/>
          <p:cNvSpPr txBox="1"/>
          <p:nvPr/>
        </p:nvSpPr>
        <p:spPr>
          <a:xfrm>
            <a:off x="7016191" y="3077870"/>
            <a:ext cx="1124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产品体验主导高匹配</a:t>
            </a:r>
            <a:endParaRPr lang="en-US" sz="900" dirty="0"/>
          </a:p>
        </p:txBody>
      </p:sp>
      <p:sp>
        <p:nvSpPr>
          <p:cNvPr id="103" name="Text 101"/>
          <p:cNvSpPr txBox="1"/>
          <p:nvPr/>
        </p:nvSpPr>
        <p:spPr>
          <a:xfrm>
            <a:off x="8613648" y="3077870"/>
            <a:ext cx="127650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Freemium+订阅高匹配</a:t>
            </a:r>
            <a:endParaRPr lang="en-US" sz="900" dirty="0"/>
          </a:p>
        </p:txBody>
      </p:sp>
      <p:sp>
        <p:nvSpPr>
          <p:cNvPr id="104" name="Text 102"/>
          <p:cNvSpPr txBox="1"/>
          <p:nvPr/>
        </p:nvSpPr>
        <p:spPr>
          <a:xfrm>
            <a:off x="10421417" y="3077870"/>
            <a:ext cx="10104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增长指标导向中等</a:t>
            </a:r>
            <a:endParaRPr lang="en-US" sz="900" dirty="0"/>
          </a:p>
        </p:txBody>
      </p:sp>
      <p:sp>
        <p:nvSpPr>
          <p:cNvPr id="105" name="Text 103"/>
          <p:cNvSpPr txBox="1"/>
          <p:nvPr/>
        </p:nvSpPr>
        <p:spPr>
          <a:xfrm>
            <a:off x="2712110" y="3532327"/>
            <a:ext cx="1124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国际科技趋势高匹配</a:t>
            </a:r>
            <a:endParaRPr lang="en-US" sz="900" dirty="0"/>
          </a:p>
        </p:txBody>
      </p:sp>
      <p:sp>
        <p:nvSpPr>
          <p:cNvPr id="106" name="Text 104"/>
          <p:cNvSpPr txBox="1"/>
          <p:nvPr/>
        </p:nvSpPr>
        <p:spPr>
          <a:xfrm>
            <a:off x="3964838" y="3532327"/>
            <a:ext cx="10104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前沿科技支持中等</a:t>
            </a:r>
            <a:endParaRPr lang="en-US" sz="900" dirty="0"/>
          </a:p>
        </p:txBody>
      </p:sp>
      <p:sp>
        <p:nvSpPr>
          <p:cNvPr id="107" name="Text 105"/>
          <p:cNvSpPr txBox="1"/>
          <p:nvPr/>
        </p:nvSpPr>
        <p:spPr>
          <a:xfrm>
            <a:off x="5456225" y="3532327"/>
            <a:ext cx="896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早期采用者中等</a:t>
            </a:r>
            <a:endParaRPr lang="en-US" sz="900" dirty="0"/>
          </a:p>
        </p:txBody>
      </p:sp>
      <p:sp>
        <p:nvSpPr>
          <p:cNvPr id="108" name="Text 106"/>
          <p:cNvSpPr txBox="1"/>
          <p:nvPr/>
        </p:nvSpPr>
        <p:spPr>
          <a:xfrm>
            <a:off x="7073798" y="3532327"/>
            <a:ext cx="10104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愿景导向销售中等</a:t>
            </a:r>
            <a:endParaRPr lang="en-US" sz="900" dirty="0"/>
          </a:p>
        </p:txBody>
      </p:sp>
      <p:sp>
        <p:nvSpPr>
          <p:cNvPr id="109" name="Text 107"/>
          <p:cNvSpPr txBox="1"/>
          <p:nvPr/>
        </p:nvSpPr>
        <p:spPr>
          <a:xfrm>
            <a:off x="8706002" y="3532327"/>
            <a:ext cx="1086307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平台型生态低(前期)</a:t>
            </a:r>
            <a:endParaRPr lang="en-US" sz="900" dirty="0"/>
          </a:p>
        </p:txBody>
      </p:sp>
      <p:sp>
        <p:nvSpPr>
          <p:cNvPr id="110" name="Text 108"/>
          <p:cNvSpPr txBox="1"/>
          <p:nvPr/>
        </p:nvSpPr>
        <p:spPr>
          <a:xfrm>
            <a:off x="10478110" y="3532327"/>
            <a:ext cx="896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远景投资高匹配</a:t>
            </a:r>
            <a:endParaRPr lang="en-US" sz="900" dirty="0"/>
          </a:p>
        </p:txBody>
      </p:sp>
      <p:sp>
        <p:nvSpPr>
          <p:cNvPr id="111" name="Text 109"/>
          <p:cNvSpPr txBox="1"/>
          <p:nvPr/>
        </p:nvSpPr>
        <p:spPr>
          <a:xfrm>
            <a:off x="3907231" y="3987698"/>
            <a:ext cx="1124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国家战略支持高匹配</a:t>
            </a:r>
            <a:endParaRPr lang="en-US" sz="900" dirty="0"/>
          </a:p>
        </p:txBody>
      </p:sp>
      <p:sp>
        <p:nvSpPr>
          <p:cNvPr id="112" name="Text 110"/>
          <p:cNvSpPr txBox="1"/>
          <p:nvPr/>
        </p:nvSpPr>
        <p:spPr>
          <a:xfrm>
            <a:off x="5289804" y="3987698"/>
            <a:ext cx="12289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产业链B2B客户高匹配</a:t>
            </a:r>
            <a:endParaRPr lang="en-US" sz="900" dirty="0"/>
          </a:p>
        </p:txBody>
      </p:sp>
      <p:sp>
        <p:nvSpPr>
          <p:cNvPr id="113" name="Text 111"/>
          <p:cNvSpPr txBox="1"/>
          <p:nvPr/>
        </p:nvSpPr>
        <p:spPr>
          <a:xfrm>
            <a:off x="6978701" y="3987698"/>
            <a:ext cx="1191463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政企销售+生态高匹配</a:t>
            </a:r>
            <a:endParaRPr lang="en-US" sz="900" dirty="0"/>
          </a:p>
        </p:txBody>
      </p:sp>
      <p:sp>
        <p:nvSpPr>
          <p:cNvPr id="114" name="Text 112"/>
          <p:cNvSpPr txBox="1"/>
          <p:nvPr/>
        </p:nvSpPr>
        <p:spPr>
          <a:xfrm>
            <a:off x="8652053" y="3987698"/>
            <a:ext cx="1191463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解决方案+硬件高匹配</a:t>
            </a:r>
            <a:endParaRPr lang="en-US" sz="900" dirty="0"/>
          </a:p>
        </p:txBody>
      </p:sp>
      <p:sp>
        <p:nvSpPr>
          <p:cNvPr id="115" name="Text 113"/>
          <p:cNvSpPr txBox="1"/>
          <p:nvPr/>
        </p:nvSpPr>
        <p:spPr>
          <a:xfrm>
            <a:off x="10478110" y="3987698"/>
            <a:ext cx="896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战略投资高匹配</a:t>
            </a:r>
            <a:endParaRPr lang="en-US" sz="900" dirty="0"/>
          </a:p>
        </p:txBody>
      </p:sp>
      <p:sp>
        <p:nvSpPr>
          <p:cNvPr id="116" name="Shape 114"/>
          <p:cNvSpPr/>
          <p:nvPr/>
        </p:nvSpPr>
        <p:spPr>
          <a:xfrm>
            <a:off x="476402" y="4362602"/>
            <a:ext cx="11239805" cy="342900"/>
          </a:xfrm>
          <a:prstGeom prst="roundRect">
            <a:avLst>
              <a:gd name="adj" fmla="val 44444"/>
            </a:avLst>
          </a:prstGeom>
          <a:solidFill>
            <a:srgbClr val="EFF6FF"/>
          </a:solidFill>
          <a:ln/>
        </p:spPr>
      </p:sp>
      <p:sp>
        <p:nvSpPr>
          <p:cNvPr id="117" name="Shape 115"/>
          <p:cNvSpPr/>
          <p:nvPr/>
        </p:nvSpPr>
        <p:spPr>
          <a:xfrm>
            <a:off x="476402" y="4362602"/>
            <a:ext cx="38405" cy="342900"/>
          </a:xfrm>
          <a:prstGeom prst="rect">
            <a:avLst/>
          </a:prstGeom>
          <a:solidFill>
            <a:srgbClr val="2563EB"/>
          </a:solidFill>
          <a:ln/>
        </p:spPr>
      </p:sp>
      <p:pic>
        <p:nvPicPr>
          <p:cNvPr id="118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-100" b="-100"/>
          <a:stretch/>
        </p:blipFill>
        <p:spPr>
          <a:xfrm>
            <a:off x="590702" y="4457700"/>
            <a:ext cx="114300" cy="152705"/>
          </a:xfrm>
          <a:prstGeom prst="rect">
            <a:avLst/>
          </a:prstGeom>
        </p:spPr>
      </p:pic>
      <p:sp>
        <p:nvSpPr>
          <p:cNvPr id="119" name="Text 116"/>
          <p:cNvSpPr txBox="1"/>
          <p:nvPr/>
        </p:nvSpPr>
        <p:spPr>
          <a:xfrm>
            <a:off x="780898" y="4419295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核心洞察：</a:t>
            </a:r>
            <a:endParaRPr lang="en-US" sz="900" dirty="0"/>
          </a:p>
        </p:txBody>
      </p:sp>
      <p:sp>
        <p:nvSpPr>
          <p:cNvPr id="120" name="Text 117"/>
          <p:cNvSpPr txBox="1"/>
          <p:nvPr/>
        </p:nvSpPr>
        <p:spPr>
          <a:xfrm>
            <a:off x="1352398" y="4419295"/>
            <a:ext cx="5982005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成功案例普遍在3个以上维度达到"高匹配"，各商业路径需在六大维度实现自洽，企业应基于自身条件选择合适路径。</a:t>
            </a:r>
            <a:endParaRPr lang="en-US" sz="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571500" y="304495"/>
            <a:ext cx="4743907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1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常见自洽问题案例：典型战略错位分析</a:t>
            </a:r>
            <a:endParaRPr lang="en-US" sz="2100" dirty="0"/>
          </a:p>
        </p:txBody>
      </p:sp>
      <p:sp>
        <p:nvSpPr>
          <p:cNvPr id="6" name="Shape 4"/>
          <p:cNvSpPr/>
          <p:nvPr/>
        </p:nvSpPr>
        <p:spPr>
          <a:xfrm>
            <a:off x="476402" y="761695"/>
            <a:ext cx="2905049" cy="342900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7" name="Shape 5"/>
          <p:cNvSpPr/>
          <p:nvPr/>
        </p:nvSpPr>
        <p:spPr>
          <a:xfrm>
            <a:off x="3373222" y="761695"/>
            <a:ext cx="2085746" cy="342900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8" name="Shape 6"/>
          <p:cNvSpPr/>
          <p:nvPr/>
        </p:nvSpPr>
        <p:spPr>
          <a:xfrm>
            <a:off x="5458968" y="761695"/>
            <a:ext cx="2085746" cy="342900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9" name="Shape 7"/>
          <p:cNvSpPr/>
          <p:nvPr/>
        </p:nvSpPr>
        <p:spPr>
          <a:xfrm>
            <a:off x="7543800" y="761695"/>
            <a:ext cx="2085746" cy="342900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10" name="Shape 8"/>
          <p:cNvSpPr/>
          <p:nvPr/>
        </p:nvSpPr>
        <p:spPr>
          <a:xfrm>
            <a:off x="9629546" y="761695"/>
            <a:ext cx="2095805" cy="342900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11" name="Text 9"/>
          <p:cNvSpPr txBox="1"/>
          <p:nvPr/>
        </p:nvSpPr>
        <p:spPr>
          <a:xfrm>
            <a:off x="1677010" y="847649"/>
            <a:ext cx="5980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问题案例</a:t>
            </a:r>
            <a:endParaRPr lang="en-US" sz="900" dirty="0"/>
          </a:p>
        </p:txBody>
      </p:sp>
      <p:sp>
        <p:nvSpPr>
          <p:cNvPr id="12" name="Text 10"/>
          <p:cNvSpPr txBox="1"/>
          <p:nvPr/>
        </p:nvSpPr>
        <p:spPr>
          <a:xfrm>
            <a:off x="4167835" y="847649"/>
            <a:ext cx="5980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地缘政治</a:t>
            </a:r>
            <a:endParaRPr lang="en-US" sz="900" dirty="0"/>
          </a:p>
        </p:txBody>
      </p:sp>
      <p:sp>
        <p:nvSpPr>
          <p:cNvPr id="13" name="Text 11"/>
          <p:cNvSpPr txBox="1"/>
          <p:nvPr/>
        </p:nvSpPr>
        <p:spPr>
          <a:xfrm>
            <a:off x="6253582" y="847649"/>
            <a:ext cx="5980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国家政策</a:t>
            </a:r>
            <a:endParaRPr lang="en-US" sz="900" dirty="0"/>
          </a:p>
        </p:txBody>
      </p:sp>
      <p:sp>
        <p:nvSpPr>
          <p:cNvPr id="14" name="Text 12"/>
          <p:cNvSpPr txBox="1"/>
          <p:nvPr/>
        </p:nvSpPr>
        <p:spPr>
          <a:xfrm>
            <a:off x="8339328" y="847649"/>
            <a:ext cx="5980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商业环境</a:t>
            </a:r>
            <a:endParaRPr lang="en-US" sz="900" dirty="0"/>
          </a:p>
        </p:txBody>
      </p:sp>
      <p:sp>
        <p:nvSpPr>
          <p:cNvPr id="15" name="Text 13"/>
          <p:cNvSpPr txBox="1"/>
          <p:nvPr/>
        </p:nvSpPr>
        <p:spPr>
          <a:xfrm>
            <a:off x="10425074" y="847649"/>
            <a:ext cx="5980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资本偏好</a:t>
            </a:r>
            <a:endParaRPr lang="en-US" sz="900" dirty="0"/>
          </a:p>
        </p:txBody>
      </p:sp>
      <p:sp>
        <p:nvSpPr>
          <p:cNvPr id="16" name="Shape 14"/>
          <p:cNvSpPr/>
          <p:nvPr/>
        </p:nvSpPr>
        <p:spPr>
          <a:xfrm>
            <a:off x="476402" y="1549908"/>
            <a:ext cx="11239805" cy="4572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17" name="Shape 15"/>
          <p:cNvSpPr/>
          <p:nvPr/>
        </p:nvSpPr>
        <p:spPr>
          <a:xfrm>
            <a:off x="476402" y="2459736"/>
            <a:ext cx="11239805" cy="4572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18" name="Shape 16"/>
          <p:cNvSpPr/>
          <p:nvPr/>
        </p:nvSpPr>
        <p:spPr>
          <a:xfrm>
            <a:off x="476402" y="3369564"/>
            <a:ext cx="11239805" cy="4572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19" name="Shape 17"/>
          <p:cNvSpPr/>
          <p:nvPr/>
        </p:nvSpPr>
        <p:spPr>
          <a:xfrm>
            <a:off x="476402" y="1548079"/>
            <a:ext cx="2905049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20" name="Shape 18"/>
          <p:cNvSpPr/>
          <p:nvPr/>
        </p:nvSpPr>
        <p:spPr>
          <a:xfrm>
            <a:off x="3373222" y="1548079"/>
            <a:ext cx="2085746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21" name="Shape 19"/>
          <p:cNvSpPr/>
          <p:nvPr/>
        </p:nvSpPr>
        <p:spPr>
          <a:xfrm>
            <a:off x="5458968" y="1548079"/>
            <a:ext cx="2085746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22" name="Shape 20"/>
          <p:cNvSpPr/>
          <p:nvPr/>
        </p:nvSpPr>
        <p:spPr>
          <a:xfrm>
            <a:off x="7543800" y="1548079"/>
            <a:ext cx="2085746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23" name="Shape 21"/>
          <p:cNvSpPr/>
          <p:nvPr/>
        </p:nvSpPr>
        <p:spPr>
          <a:xfrm>
            <a:off x="9629546" y="1548079"/>
            <a:ext cx="209580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24" name="Shape 22"/>
          <p:cNvSpPr/>
          <p:nvPr/>
        </p:nvSpPr>
        <p:spPr>
          <a:xfrm>
            <a:off x="476402" y="1997964"/>
            <a:ext cx="2905049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25" name="Shape 23"/>
          <p:cNvSpPr/>
          <p:nvPr/>
        </p:nvSpPr>
        <p:spPr>
          <a:xfrm>
            <a:off x="3373222" y="1997964"/>
            <a:ext cx="2085746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26" name="Shape 24"/>
          <p:cNvSpPr/>
          <p:nvPr/>
        </p:nvSpPr>
        <p:spPr>
          <a:xfrm>
            <a:off x="5458968" y="1997964"/>
            <a:ext cx="2085746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27" name="Shape 25"/>
          <p:cNvSpPr/>
          <p:nvPr/>
        </p:nvSpPr>
        <p:spPr>
          <a:xfrm>
            <a:off x="7543800" y="1997964"/>
            <a:ext cx="2085746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28" name="Shape 26"/>
          <p:cNvSpPr/>
          <p:nvPr/>
        </p:nvSpPr>
        <p:spPr>
          <a:xfrm>
            <a:off x="9629546" y="1997964"/>
            <a:ext cx="209580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29" name="Shape 27"/>
          <p:cNvSpPr/>
          <p:nvPr/>
        </p:nvSpPr>
        <p:spPr>
          <a:xfrm>
            <a:off x="476402" y="2453335"/>
            <a:ext cx="2905049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30" name="Shape 28"/>
          <p:cNvSpPr/>
          <p:nvPr/>
        </p:nvSpPr>
        <p:spPr>
          <a:xfrm>
            <a:off x="3373222" y="2453335"/>
            <a:ext cx="2085746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31" name="Shape 29"/>
          <p:cNvSpPr/>
          <p:nvPr/>
        </p:nvSpPr>
        <p:spPr>
          <a:xfrm>
            <a:off x="5458968" y="2453335"/>
            <a:ext cx="2085746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32" name="Shape 30"/>
          <p:cNvSpPr/>
          <p:nvPr/>
        </p:nvSpPr>
        <p:spPr>
          <a:xfrm>
            <a:off x="7543800" y="2453335"/>
            <a:ext cx="2085746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33" name="Shape 31"/>
          <p:cNvSpPr/>
          <p:nvPr/>
        </p:nvSpPr>
        <p:spPr>
          <a:xfrm>
            <a:off x="9629546" y="2453335"/>
            <a:ext cx="209580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34" name="Shape 32"/>
          <p:cNvSpPr/>
          <p:nvPr/>
        </p:nvSpPr>
        <p:spPr>
          <a:xfrm>
            <a:off x="476402" y="2907792"/>
            <a:ext cx="2905049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35" name="Shape 33"/>
          <p:cNvSpPr/>
          <p:nvPr/>
        </p:nvSpPr>
        <p:spPr>
          <a:xfrm>
            <a:off x="3373222" y="2907792"/>
            <a:ext cx="2085746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36" name="Shape 34"/>
          <p:cNvSpPr/>
          <p:nvPr/>
        </p:nvSpPr>
        <p:spPr>
          <a:xfrm>
            <a:off x="5458968" y="2907792"/>
            <a:ext cx="2085746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37" name="Shape 35"/>
          <p:cNvSpPr/>
          <p:nvPr/>
        </p:nvSpPr>
        <p:spPr>
          <a:xfrm>
            <a:off x="7543800" y="2907792"/>
            <a:ext cx="2085746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38" name="Shape 36"/>
          <p:cNvSpPr/>
          <p:nvPr/>
        </p:nvSpPr>
        <p:spPr>
          <a:xfrm>
            <a:off x="9629546" y="2907792"/>
            <a:ext cx="209580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39" name="Shape 37"/>
          <p:cNvSpPr/>
          <p:nvPr/>
        </p:nvSpPr>
        <p:spPr>
          <a:xfrm>
            <a:off x="476402" y="3363163"/>
            <a:ext cx="2905049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40" name="Shape 38"/>
          <p:cNvSpPr/>
          <p:nvPr/>
        </p:nvSpPr>
        <p:spPr>
          <a:xfrm>
            <a:off x="3373222" y="3363163"/>
            <a:ext cx="2085746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41" name="Shape 39"/>
          <p:cNvSpPr/>
          <p:nvPr/>
        </p:nvSpPr>
        <p:spPr>
          <a:xfrm>
            <a:off x="5458968" y="3363163"/>
            <a:ext cx="2085746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42" name="Shape 40"/>
          <p:cNvSpPr/>
          <p:nvPr/>
        </p:nvSpPr>
        <p:spPr>
          <a:xfrm>
            <a:off x="7543800" y="3363163"/>
            <a:ext cx="2085746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43" name="Shape 41"/>
          <p:cNvSpPr/>
          <p:nvPr/>
        </p:nvSpPr>
        <p:spPr>
          <a:xfrm>
            <a:off x="9629546" y="3363163"/>
            <a:ext cx="209580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44" name="Shape 42"/>
          <p:cNvSpPr/>
          <p:nvPr/>
        </p:nvSpPr>
        <p:spPr>
          <a:xfrm>
            <a:off x="476402" y="3817620"/>
            <a:ext cx="2905049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45" name="Shape 43"/>
          <p:cNvSpPr/>
          <p:nvPr/>
        </p:nvSpPr>
        <p:spPr>
          <a:xfrm>
            <a:off x="3373222" y="3817620"/>
            <a:ext cx="2085746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46" name="Shape 44"/>
          <p:cNvSpPr/>
          <p:nvPr/>
        </p:nvSpPr>
        <p:spPr>
          <a:xfrm>
            <a:off x="5458968" y="3817620"/>
            <a:ext cx="2085746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47" name="Shape 45"/>
          <p:cNvSpPr/>
          <p:nvPr/>
        </p:nvSpPr>
        <p:spPr>
          <a:xfrm>
            <a:off x="7543800" y="3817620"/>
            <a:ext cx="2085746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48" name="Shape 46"/>
          <p:cNvSpPr/>
          <p:nvPr/>
        </p:nvSpPr>
        <p:spPr>
          <a:xfrm>
            <a:off x="9629546" y="3817620"/>
            <a:ext cx="209580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49" name="Text 47"/>
          <p:cNvSpPr txBox="1"/>
          <p:nvPr/>
        </p:nvSpPr>
        <p:spPr>
          <a:xfrm>
            <a:off x="1126541" y="1166774"/>
            <a:ext cx="168981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技术或年轻创业者做大B和大G</a:t>
            </a:r>
            <a:endParaRPr lang="en-US" sz="900" dirty="0"/>
          </a:p>
        </p:txBody>
      </p:sp>
      <p:sp>
        <p:nvSpPr>
          <p:cNvPr id="50" name="Text 48"/>
          <p:cNvSpPr txBox="1"/>
          <p:nvPr/>
        </p:nvSpPr>
        <p:spPr>
          <a:xfrm>
            <a:off x="1290218" y="1621231"/>
            <a:ext cx="136611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华人团队出海做大B客户</a:t>
            </a:r>
            <a:endParaRPr lang="en-US" sz="900" dirty="0"/>
          </a:p>
        </p:txBody>
      </p:sp>
      <p:sp>
        <p:nvSpPr>
          <p:cNvPr id="51" name="Text 49"/>
          <p:cNvSpPr txBox="1"/>
          <p:nvPr/>
        </p:nvSpPr>
        <p:spPr>
          <a:xfrm>
            <a:off x="1567282" y="2076602"/>
            <a:ext cx="813816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出海做硬科技</a:t>
            </a:r>
            <a:endParaRPr lang="en-US" sz="900" dirty="0"/>
          </a:p>
        </p:txBody>
      </p:sp>
      <p:sp>
        <p:nvSpPr>
          <p:cNvPr id="52" name="Text 50"/>
          <p:cNvSpPr txBox="1"/>
          <p:nvPr/>
        </p:nvSpPr>
        <p:spPr>
          <a:xfrm>
            <a:off x="1315822" y="2531059"/>
            <a:ext cx="1308506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中国市场做工具和infra</a:t>
            </a:r>
            <a:endParaRPr lang="en-US" sz="900" dirty="0"/>
          </a:p>
        </p:txBody>
      </p:sp>
      <p:sp>
        <p:nvSpPr>
          <p:cNvPr id="53" name="Text 51"/>
          <p:cNvSpPr txBox="1"/>
          <p:nvPr/>
        </p:nvSpPr>
        <p:spPr>
          <a:xfrm>
            <a:off x="1031443" y="2986430"/>
            <a:ext cx="1880006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面向中国缺乏差异化更便宜的产品</a:t>
            </a:r>
            <a:endParaRPr lang="en-US" sz="900" dirty="0"/>
          </a:p>
        </p:txBody>
      </p:sp>
      <p:sp>
        <p:nvSpPr>
          <p:cNvPr id="54" name="Text 52"/>
          <p:cNvSpPr txBox="1"/>
          <p:nvPr/>
        </p:nvSpPr>
        <p:spPr>
          <a:xfrm>
            <a:off x="1163117" y="3440887"/>
            <a:ext cx="1613916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中国面向大B/G标品订阅模式</a:t>
            </a:r>
            <a:endParaRPr lang="en-US" sz="900" dirty="0"/>
          </a:p>
        </p:txBody>
      </p:sp>
      <p:sp>
        <p:nvSpPr>
          <p:cNvPr id="55" name="Text 53"/>
          <p:cNvSpPr txBox="1"/>
          <p:nvPr/>
        </p:nvSpPr>
        <p:spPr>
          <a:xfrm>
            <a:off x="866851" y="3895344"/>
            <a:ext cx="221376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拿了人民币ODI注资美国主体做美国市场</a:t>
            </a:r>
            <a:endParaRPr lang="en-US" sz="900" dirty="0"/>
          </a:p>
        </p:txBody>
      </p:sp>
      <p:sp>
        <p:nvSpPr>
          <p:cNvPr id="56" name="Text 54"/>
          <p:cNvSpPr txBox="1"/>
          <p:nvPr/>
        </p:nvSpPr>
        <p:spPr>
          <a:xfrm>
            <a:off x="1410005" y="1335938"/>
            <a:ext cx="1124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缺乏行业和销售经验</a:t>
            </a:r>
            <a:endParaRPr lang="en-US" sz="900" dirty="0"/>
          </a:p>
        </p:txBody>
      </p:sp>
      <p:sp>
        <p:nvSpPr>
          <p:cNvPr id="57" name="Text 55"/>
          <p:cNvSpPr txBox="1"/>
          <p:nvPr/>
        </p:nvSpPr>
        <p:spPr>
          <a:xfrm>
            <a:off x="1410005" y="1790395"/>
            <a:ext cx="1124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文化和关系网络障碍</a:t>
            </a:r>
            <a:endParaRPr lang="en-US" sz="900" dirty="0"/>
          </a:p>
        </p:txBody>
      </p:sp>
      <p:sp>
        <p:nvSpPr>
          <p:cNvPr id="58" name="Text 56"/>
          <p:cNvSpPr txBox="1"/>
          <p:nvPr/>
        </p:nvSpPr>
        <p:spPr>
          <a:xfrm>
            <a:off x="1295705" y="2245766"/>
            <a:ext cx="13533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供应链与海外市场不兼容</a:t>
            </a:r>
            <a:endParaRPr lang="en-US" sz="900" dirty="0"/>
          </a:p>
        </p:txBody>
      </p:sp>
      <p:sp>
        <p:nvSpPr>
          <p:cNvPr id="59" name="Text 57"/>
          <p:cNvSpPr txBox="1"/>
          <p:nvPr/>
        </p:nvSpPr>
        <p:spPr>
          <a:xfrm>
            <a:off x="1239012" y="2700223"/>
            <a:ext cx="14676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市场规模与付费意愿不匹配</a:t>
            </a:r>
            <a:endParaRPr lang="en-US" sz="900" dirty="0"/>
          </a:p>
        </p:txBody>
      </p:sp>
      <p:sp>
        <p:nvSpPr>
          <p:cNvPr id="60" name="Text 58"/>
          <p:cNvSpPr txBox="1"/>
          <p:nvPr/>
        </p:nvSpPr>
        <p:spPr>
          <a:xfrm>
            <a:off x="1467612" y="3155594"/>
            <a:ext cx="10104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价格战与生存压力</a:t>
            </a:r>
            <a:endParaRPr lang="en-US" sz="900" dirty="0"/>
          </a:p>
        </p:txBody>
      </p:sp>
      <p:sp>
        <p:nvSpPr>
          <p:cNvPr id="61" name="Text 59"/>
          <p:cNvSpPr txBox="1"/>
          <p:nvPr/>
        </p:nvSpPr>
        <p:spPr>
          <a:xfrm>
            <a:off x="1295705" y="3610051"/>
            <a:ext cx="13533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商业模式与采购习惯冲突</a:t>
            </a:r>
            <a:endParaRPr lang="en-US" sz="900" dirty="0"/>
          </a:p>
        </p:txBody>
      </p:sp>
      <p:sp>
        <p:nvSpPr>
          <p:cNvPr id="62" name="Text 60"/>
          <p:cNvSpPr txBox="1"/>
          <p:nvPr/>
        </p:nvSpPr>
        <p:spPr>
          <a:xfrm>
            <a:off x="1295705" y="4064508"/>
            <a:ext cx="13533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资本结构与目标市场冲突</a:t>
            </a:r>
            <a:endParaRPr lang="en-US" sz="900" dirty="0"/>
          </a:p>
        </p:txBody>
      </p:sp>
      <p:sp>
        <p:nvSpPr>
          <p:cNvPr id="63" name="Text 61"/>
          <p:cNvSpPr txBox="1"/>
          <p:nvPr/>
        </p:nvSpPr>
        <p:spPr>
          <a:xfrm>
            <a:off x="7958023" y="1246327"/>
            <a:ext cx="13533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销售周期长缺乏行业积累</a:t>
            </a:r>
            <a:endParaRPr lang="en-US" sz="900" dirty="0"/>
          </a:p>
        </p:txBody>
      </p:sp>
      <p:sp>
        <p:nvSpPr>
          <p:cNvPr id="64" name="Text 62"/>
          <p:cNvSpPr txBox="1"/>
          <p:nvPr/>
        </p:nvSpPr>
        <p:spPr>
          <a:xfrm>
            <a:off x="10158070" y="1246327"/>
            <a:ext cx="1124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回报周期与预期不符</a:t>
            </a:r>
            <a:endParaRPr lang="en-US" sz="900" dirty="0"/>
          </a:p>
        </p:txBody>
      </p:sp>
      <p:sp>
        <p:nvSpPr>
          <p:cNvPr id="65" name="Text 63"/>
          <p:cNvSpPr txBox="1"/>
          <p:nvPr/>
        </p:nvSpPr>
        <p:spPr>
          <a:xfrm>
            <a:off x="3958438" y="1701698"/>
            <a:ext cx="10104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文化隔阂信任障碍</a:t>
            </a:r>
            <a:endParaRPr lang="en-US" sz="900" dirty="0"/>
          </a:p>
        </p:txBody>
      </p:sp>
      <p:sp>
        <p:nvSpPr>
          <p:cNvPr id="66" name="Text 64"/>
          <p:cNvSpPr txBox="1"/>
          <p:nvPr/>
        </p:nvSpPr>
        <p:spPr>
          <a:xfrm>
            <a:off x="6272784" y="1701698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合规风险</a:t>
            </a:r>
            <a:endParaRPr lang="en-US" sz="900" dirty="0"/>
          </a:p>
        </p:txBody>
      </p:sp>
      <p:sp>
        <p:nvSpPr>
          <p:cNvPr id="67" name="Text 65"/>
          <p:cNvSpPr txBox="1"/>
          <p:nvPr/>
        </p:nvSpPr>
        <p:spPr>
          <a:xfrm>
            <a:off x="8244230" y="1701698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本地网络缺失</a:t>
            </a:r>
            <a:endParaRPr lang="en-US" sz="900" dirty="0"/>
          </a:p>
        </p:txBody>
      </p:sp>
      <p:sp>
        <p:nvSpPr>
          <p:cNvPr id="68" name="Text 66"/>
          <p:cNvSpPr txBox="1"/>
          <p:nvPr/>
        </p:nvSpPr>
        <p:spPr>
          <a:xfrm>
            <a:off x="4072738" y="2156155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技术出口管制</a:t>
            </a:r>
            <a:endParaRPr lang="en-US" sz="900" dirty="0"/>
          </a:p>
        </p:txBody>
      </p:sp>
      <p:sp>
        <p:nvSpPr>
          <p:cNvPr id="69" name="Text 67"/>
          <p:cNvSpPr txBox="1"/>
          <p:nvPr/>
        </p:nvSpPr>
        <p:spPr>
          <a:xfrm>
            <a:off x="5986577" y="2156155"/>
            <a:ext cx="1124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双循环政策适配不足</a:t>
            </a:r>
            <a:endParaRPr lang="en-US" sz="900" dirty="0"/>
          </a:p>
        </p:txBody>
      </p:sp>
      <p:sp>
        <p:nvSpPr>
          <p:cNvPr id="70" name="Text 68"/>
          <p:cNvSpPr txBox="1"/>
          <p:nvPr/>
        </p:nvSpPr>
        <p:spPr>
          <a:xfrm>
            <a:off x="8186623" y="2156155"/>
            <a:ext cx="896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海外供应链脆弱</a:t>
            </a:r>
            <a:endParaRPr lang="en-US" sz="900" dirty="0"/>
          </a:p>
        </p:txBody>
      </p:sp>
      <p:sp>
        <p:nvSpPr>
          <p:cNvPr id="71" name="Text 69"/>
          <p:cNvSpPr txBox="1"/>
          <p:nvPr/>
        </p:nvSpPr>
        <p:spPr>
          <a:xfrm>
            <a:off x="10272370" y="2156155"/>
            <a:ext cx="896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资本周期不匹配</a:t>
            </a:r>
            <a:endParaRPr lang="en-US" sz="900" dirty="0"/>
          </a:p>
        </p:txBody>
      </p:sp>
      <p:sp>
        <p:nvSpPr>
          <p:cNvPr id="72" name="Text 70"/>
          <p:cNvSpPr txBox="1"/>
          <p:nvPr/>
        </p:nvSpPr>
        <p:spPr>
          <a:xfrm>
            <a:off x="8072323" y="2610612"/>
            <a:ext cx="1124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付费意愿低巨头竞争</a:t>
            </a:r>
            <a:endParaRPr lang="en-US" sz="900" dirty="0"/>
          </a:p>
        </p:txBody>
      </p:sp>
      <p:sp>
        <p:nvSpPr>
          <p:cNvPr id="73" name="Text 71"/>
          <p:cNvSpPr txBox="1"/>
          <p:nvPr/>
        </p:nvSpPr>
        <p:spPr>
          <a:xfrm>
            <a:off x="10272370" y="2610612"/>
            <a:ext cx="896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资本回报周期长</a:t>
            </a:r>
            <a:endParaRPr lang="en-US" sz="900" dirty="0"/>
          </a:p>
        </p:txBody>
      </p:sp>
      <p:sp>
        <p:nvSpPr>
          <p:cNvPr id="74" name="Text 72"/>
          <p:cNvSpPr txBox="1"/>
          <p:nvPr/>
        </p:nvSpPr>
        <p:spPr>
          <a:xfrm>
            <a:off x="8129930" y="3065983"/>
            <a:ext cx="10104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同质化竞争价格战</a:t>
            </a:r>
            <a:endParaRPr lang="en-US" sz="900" dirty="0"/>
          </a:p>
        </p:txBody>
      </p:sp>
      <p:sp>
        <p:nvSpPr>
          <p:cNvPr id="75" name="Text 73"/>
          <p:cNvSpPr txBox="1"/>
          <p:nvPr/>
        </p:nvSpPr>
        <p:spPr>
          <a:xfrm>
            <a:off x="10215677" y="3065983"/>
            <a:ext cx="10104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难以获得优质融资</a:t>
            </a:r>
            <a:endParaRPr lang="en-US" sz="900" dirty="0"/>
          </a:p>
        </p:txBody>
      </p:sp>
      <p:sp>
        <p:nvSpPr>
          <p:cNvPr id="76" name="Text 74"/>
          <p:cNvSpPr txBox="1"/>
          <p:nvPr/>
        </p:nvSpPr>
        <p:spPr>
          <a:xfrm>
            <a:off x="6100877" y="3520440"/>
            <a:ext cx="896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政采流程不适配</a:t>
            </a:r>
            <a:endParaRPr lang="en-US" sz="900" dirty="0"/>
          </a:p>
        </p:txBody>
      </p:sp>
      <p:sp>
        <p:nvSpPr>
          <p:cNvPr id="77" name="Text 75"/>
          <p:cNvSpPr txBox="1"/>
          <p:nvPr/>
        </p:nvSpPr>
        <p:spPr>
          <a:xfrm>
            <a:off x="7843723" y="3520440"/>
            <a:ext cx="15819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一次性采购惯性预算周期冲突</a:t>
            </a:r>
            <a:endParaRPr lang="en-US" sz="900" dirty="0"/>
          </a:p>
        </p:txBody>
      </p:sp>
      <p:sp>
        <p:nvSpPr>
          <p:cNvPr id="78" name="Text 76"/>
          <p:cNvSpPr txBox="1"/>
          <p:nvPr/>
        </p:nvSpPr>
        <p:spPr>
          <a:xfrm>
            <a:off x="4016045" y="3975811"/>
            <a:ext cx="896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监管与审查风险</a:t>
            </a:r>
            <a:endParaRPr lang="en-US" sz="900" dirty="0"/>
          </a:p>
        </p:txBody>
      </p:sp>
      <p:sp>
        <p:nvSpPr>
          <p:cNvPr id="79" name="Text 77"/>
          <p:cNvSpPr txBox="1"/>
          <p:nvPr/>
        </p:nvSpPr>
        <p:spPr>
          <a:xfrm>
            <a:off x="6158484" y="3975811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跨境资本管制</a:t>
            </a:r>
            <a:endParaRPr lang="en-US" sz="900" dirty="0"/>
          </a:p>
        </p:txBody>
      </p:sp>
      <p:sp>
        <p:nvSpPr>
          <p:cNvPr id="80" name="Text 78"/>
          <p:cNvSpPr txBox="1"/>
          <p:nvPr/>
        </p:nvSpPr>
        <p:spPr>
          <a:xfrm>
            <a:off x="8186623" y="3975811"/>
            <a:ext cx="896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本土化能力不足</a:t>
            </a:r>
            <a:endParaRPr lang="en-US" sz="900" dirty="0"/>
          </a:p>
        </p:txBody>
      </p:sp>
      <p:sp>
        <p:nvSpPr>
          <p:cNvPr id="81" name="Text 79"/>
          <p:cNvSpPr txBox="1"/>
          <p:nvPr/>
        </p:nvSpPr>
        <p:spPr>
          <a:xfrm>
            <a:off x="10329977" y="3975811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后续融资困难</a:t>
            </a:r>
            <a:endParaRPr lang="en-US" sz="900" dirty="0"/>
          </a:p>
        </p:txBody>
      </p:sp>
      <p:sp>
        <p:nvSpPr>
          <p:cNvPr id="82" name="Shape 80"/>
          <p:cNvSpPr/>
          <p:nvPr/>
        </p:nvSpPr>
        <p:spPr>
          <a:xfrm>
            <a:off x="476402" y="4350715"/>
            <a:ext cx="11239805" cy="342900"/>
          </a:xfrm>
          <a:prstGeom prst="roundRect">
            <a:avLst>
              <a:gd name="adj" fmla="val 44444"/>
            </a:avLst>
          </a:prstGeom>
          <a:solidFill>
            <a:srgbClr val="EFF6FF"/>
          </a:solidFill>
          <a:ln/>
        </p:spPr>
      </p:sp>
      <p:sp>
        <p:nvSpPr>
          <p:cNvPr id="83" name="Shape 81"/>
          <p:cNvSpPr/>
          <p:nvPr/>
        </p:nvSpPr>
        <p:spPr>
          <a:xfrm>
            <a:off x="476402" y="4350715"/>
            <a:ext cx="38405" cy="342900"/>
          </a:xfrm>
          <a:prstGeom prst="rect">
            <a:avLst/>
          </a:prstGeom>
          <a:solidFill>
            <a:srgbClr val="2563EB"/>
          </a:solidFill>
          <a:ln/>
        </p:spPr>
      </p:sp>
      <p:pic>
        <p:nvPicPr>
          <p:cNvPr id="84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90702" y="4445813"/>
            <a:ext cx="152705" cy="152705"/>
          </a:xfrm>
          <a:prstGeom prst="rect">
            <a:avLst/>
          </a:prstGeom>
        </p:spPr>
      </p:pic>
      <p:sp>
        <p:nvSpPr>
          <p:cNvPr id="85" name="Text 82"/>
          <p:cNvSpPr txBox="1"/>
          <p:nvPr/>
        </p:nvSpPr>
        <p:spPr>
          <a:xfrm>
            <a:off x="819302" y="4407408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核心洞察：</a:t>
            </a:r>
            <a:endParaRPr lang="en-US" sz="900" dirty="0"/>
          </a:p>
        </p:txBody>
      </p:sp>
      <p:sp>
        <p:nvSpPr>
          <p:cNvPr id="86" name="Text 83"/>
          <p:cNvSpPr txBox="1"/>
          <p:nvPr/>
        </p:nvSpPr>
        <p:spPr>
          <a:xfrm>
            <a:off x="1390802" y="4407408"/>
            <a:ext cx="86584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问题案例普遍存在多个维度的不自洽，每个维度的错配将放大其他维度的问题，导致企业战略执行困难。目前市场中"摸石头过河"的企业，需谨慎避免这些典型错位陷阱。</a:t>
            </a:r>
            <a:endParaRPr lang="en-US" sz="9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761695" y="504749"/>
            <a:ext cx="6848856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子模块2: 快文化执行，新入场者的唯一优势</a:t>
            </a:r>
            <a:endParaRPr lang="en-US" sz="2700" dirty="0"/>
          </a:p>
        </p:txBody>
      </p:sp>
      <p:sp>
        <p:nvSpPr>
          <p:cNvPr id="6" name="Text 4"/>
          <p:cNvSpPr txBox="1"/>
          <p:nvPr/>
        </p:nvSpPr>
        <p:spPr>
          <a:xfrm>
            <a:off x="761695" y="1114654"/>
            <a:ext cx="31007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AI时代窗口期极短，快是生死线</a:t>
            </a:r>
            <a:endParaRPr lang="en-US" sz="1600" dirty="0"/>
          </a:p>
        </p:txBody>
      </p:sp>
      <p:sp>
        <p:nvSpPr>
          <p:cNvPr id="7" name="Shape 5"/>
          <p:cNvSpPr/>
          <p:nvPr/>
        </p:nvSpPr>
        <p:spPr>
          <a:xfrm>
            <a:off x="761695" y="1742846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-1087" b="-1087"/>
          <a:stretch/>
        </p:blipFill>
        <p:spPr>
          <a:xfrm>
            <a:off x="881482" y="1828800"/>
            <a:ext cx="105156" cy="171907"/>
          </a:xfrm>
          <a:prstGeom prst="rect">
            <a:avLst/>
          </a:prstGeom>
        </p:spPr>
      </p:pic>
      <p:sp>
        <p:nvSpPr>
          <p:cNvPr id="9" name="Shape 6"/>
          <p:cNvSpPr/>
          <p:nvPr/>
        </p:nvSpPr>
        <p:spPr>
          <a:xfrm>
            <a:off x="6286500" y="1742846"/>
            <a:ext cx="342900" cy="342900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0" name="Text 7"/>
          <p:cNvSpPr txBox="1"/>
          <p:nvPr/>
        </p:nvSpPr>
        <p:spPr>
          <a:xfrm>
            <a:off x="1218895" y="1772107"/>
            <a:ext cx="10863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关键问题</a:t>
            </a:r>
            <a:endParaRPr lang="en-US" sz="1800" dirty="0"/>
          </a:p>
        </p:txBody>
      </p:sp>
      <p:sp>
        <p:nvSpPr>
          <p:cNvPr id="11" name="Text 8"/>
          <p:cNvSpPr txBox="1"/>
          <p:nvPr/>
        </p:nvSpPr>
        <p:spPr>
          <a:xfrm>
            <a:off x="6743700" y="1772107"/>
            <a:ext cx="10863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核心观点</a:t>
            </a:r>
            <a:endParaRPr lang="en-US" sz="1800" dirty="0"/>
          </a:p>
        </p:txBody>
      </p:sp>
      <p:sp>
        <p:nvSpPr>
          <p:cNvPr id="12" name="Text 9"/>
          <p:cNvSpPr txBox="1"/>
          <p:nvPr/>
        </p:nvSpPr>
        <p:spPr>
          <a:xfrm>
            <a:off x="857707" y="2276856"/>
            <a:ext cx="25438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为什么"快"在AI时代变得生死攸关？</a:t>
            </a:r>
            <a:endParaRPr lang="en-US" sz="1200" dirty="0"/>
          </a:p>
        </p:txBody>
      </p:sp>
      <p:sp>
        <p:nvSpPr>
          <p:cNvPr id="13" name="Text 10"/>
          <p:cNvSpPr txBox="1"/>
          <p:nvPr/>
        </p:nvSpPr>
        <p:spPr>
          <a:xfrm>
            <a:off x="857707" y="2657246"/>
            <a:ext cx="26956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"快"的内涵在AI时代如何根本性演进？</a:t>
            </a:r>
            <a:endParaRPr lang="en-US" sz="1200" dirty="0"/>
          </a:p>
        </p:txBody>
      </p:sp>
      <p:sp>
        <p:nvSpPr>
          <p:cNvPr id="14" name="Text 11"/>
          <p:cNvSpPr txBox="1"/>
          <p:nvPr/>
        </p:nvSpPr>
        <p:spPr>
          <a:xfrm>
            <a:off x="857707" y="3038551"/>
            <a:ext cx="25438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如何系统性地构建和实践"快文化"？</a:t>
            </a:r>
            <a:endParaRPr lang="en-US" sz="1200" dirty="0"/>
          </a:p>
        </p:txBody>
      </p:sp>
      <p:sp>
        <p:nvSpPr>
          <p:cNvPr id="15" name="Text 12"/>
          <p:cNvSpPr txBox="1"/>
          <p:nvPr/>
        </p:nvSpPr>
        <p:spPr>
          <a:xfrm>
            <a:off x="857707" y="3419856"/>
            <a:ext cx="28483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企业家的认知水平如何影响"快"的起点？</a:t>
            </a:r>
            <a:endParaRPr lang="en-US" sz="1200" dirty="0"/>
          </a:p>
        </p:txBody>
      </p:sp>
      <p:pic>
        <p:nvPicPr>
          <p:cNvPr id="16" name="Image 1" descr="preencoded.png">    </p:cNvPr>
          <p:cNvPicPr>
            <a:picLocks noChangeAspect="1"/>
          </p:cNvPicPr>
          <p:nvPr/>
        </p:nvPicPr>
        <p:blipFill>
          <a:blip r:embed="rId2"/>
          <a:srcRect l="-1773" r="-1773" t="0" b="0"/>
          <a:stretch/>
        </p:blipFill>
        <p:spPr>
          <a:xfrm>
            <a:off x="6391656" y="1828800"/>
            <a:ext cx="133502" cy="171907"/>
          </a:xfrm>
          <a:prstGeom prst="rect">
            <a:avLst/>
          </a:prstGeom>
        </p:spPr>
      </p:pic>
      <p:sp>
        <p:nvSpPr>
          <p:cNvPr id="17" name="Text 13"/>
          <p:cNvSpPr txBox="1"/>
          <p:nvPr/>
        </p:nvSpPr>
        <p:spPr>
          <a:xfrm>
            <a:off x="6381598" y="2276856"/>
            <a:ext cx="15435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First Mover优势放大</a:t>
            </a:r>
            <a:endParaRPr lang="en-US" sz="1200" dirty="0"/>
          </a:p>
        </p:txBody>
      </p:sp>
      <p:sp>
        <p:nvSpPr>
          <p:cNvPr id="18" name="Text 14"/>
          <p:cNvSpPr txBox="1"/>
          <p:nvPr/>
        </p:nvSpPr>
        <p:spPr>
          <a:xfrm>
            <a:off x="6381598" y="2657246"/>
            <a:ext cx="18004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新入场者的唯一优势窗口</a:t>
            </a:r>
            <a:endParaRPr lang="en-US" sz="1200" dirty="0"/>
          </a:p>
        </p:txBody>
      </p:sp>
      <p:sp>
        <p:nvSpPr>
          <p:cNvPr id="19" name="Text 15"/>
          <p:cNvSpPr txBox="1"/>
          <p:nvPr/>
        </p:nvSpPr>
        <p:spPr>
          <a:xfrm>
            <a:off x="6381598" y="3038551"/>
            <a:ext cx="13432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五快文化闭环系统</a:t>
            </a:r>
            <a:endParaRPr lang="en-US" sz="1200" dirty="0"/>
          </a:p>
        </p:txBody>
      </p:sp>
      <p:sp>
        <p:nvSpPr>
          <p:cNvPr id="20" name="Text 16"/>
          <p:cNvSpPr txBox="1"/>
          <p:nvPr/>
        </p:nvSpPr>
        <p:spPr>
          <a:xfrm>
            <a:off x="6381598" y="3419856"/>
            <a:ext cx="16486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认知层次决定起点高度</a:t>
            </a:r>
            <a:endParaRPr 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990295" y="342900"/>
            <a:ext cx="886327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AI是第4次工业革命，强共识带来强竞争，First Mover变得尤为重要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990295" y="828446"/>
            <a:ext cx="4990795" cy="905256"/>
          </a:xfrm>
          <a:prstGeom prst="roundRect">
            <a:avLst>
              <a:gd name="adj" fmla="val 12759"/>
            </a:avLst>
          </a:prstGeom>
          <a:solidFill>
            <a:srgbClr val="F0F4FF"/>
          </a:solidFill>
          <a:ln/>
        </p:spPr>
      </p:sp>
      <p:sp>
        <p:nvSpPr>
          <p:cNvPr id="7" name="Text 5"/>
          <p:cNvSpPr txBox="1"/>
          <p:nvPr/>
        </p:nvSpPr>
        <p:spPr>
          <a:xfrm>
            <a:off x="1104595" y="972007"/>
            <a:ext cx="236738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为什么"快"是AI时代的生死线</a:t>
            </a:r>
            <a:endParaRPr lang="en-US" sz="1300" dirty="0"/>
          </a:p>
        </p:txBody>
      </p:sp>
      <p:sp>
        <p:nvSpPr>
          <p:cNvPr id="8" name="Text 6"/>
          <p:cNvSpPr txBox="1"/>
          <p:nvPr/>
        </p:nvSpPr>
        <p:spPr>
          <a:xfrm>
            <a:off x="1104595" y="1248156"/>
            <a:ext cx="4758538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在Agentic AI时代，市场窗口期显著缩短，机会成本急剧上升。数字劳动力的出现让"极致速度"从理念变成了可落地的执行标准。</a:t>
            </a:r>
            <a:endParaRPr lang="en-US" sz="1000" dirty="0"/>
          </a:p>
        </p:txBody>
      </p:sp>
      <p:sp>
        <p:nvSpPr>
          <p:cNvPr id="9" name="Shape 7"/>
          <p:cNvSpPr/>
          <p:nvPr/>
        </p:nvSpPr>
        <p:spPr>
          <a:xfrm>
            <a:off x="990295" y="1848002"/>
            <a:ext cx="4990795" cy="752551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10" name="Shape 8"/>
          <p:cNvSpPr/>
          <p:nvPr/>
        </p:nvSpPr>
        <p:spPr>
          <a:xfrm>
            <a:off x="990295" y="1848002"/>
            <a:ext cx="38405" cy="752551"/>
          </a:xfrm>
          <a:prstGeom prst="rect">
            <a:avLst/>
          </a:prstGeom>
          <a:solidFill>
            <a:srgbClr val="4C6FFF"/>
          </a:solidFill>
          <a:ln/>
        </p:spPr>
      </p:sp>
      <p:pic>
        <p:nvPicPr>
          <p:cNvPr id="11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-43" b="-43"/>
          <a:stretch/>
        </p:blipFill>
        <p:spPr>
          <a:xfrm>
            <a:off x="1123798" y="1981505"/>
            <a:ext cx="133502" cy="152705"/>
          </a:xfrm>
          <a:prstGeom prst="rect">
            <a:avLst/>
          </a:prstGeom>
        </p:spPr>
      </p:pic>
      <p:sp>
        <p:nvSpPr>
          <p:cNvPr id="12" name="Shape 9"/>
          <p:cNvSpPr/>
          <p:nvPr/>
        </p:nvSpPr>
        <p:spPr>
          <a:xfrm>
            <a:off x="990295" y="2670962"/>
            <a:ext cx="4990795" cy="599846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13" name="Shape 10"/>
          <p:cNvSpPr/>
          <p:nvPr/>
        </p:nvSpPr>
        <p:spPr>
          <a:xfrm>
            <a:off x="990295" y="2670962"/>
            <a:ext cx="38405" cy="599846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4" name="Text 11"/>
          <p:cNvSpPr txBox="1"/>
          <p:nvPr/>
        </p:nvSpPr>
        <p:spPr>
          <a:xfrm>
            <a:off x="1257300" y="1943100"/>
            <a:ext cx="20958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窗口期短 - 市场抢先机会消失</a:t>
            </a:r>
            <a:endParaRPr lang="en-US" sz="1200" dirty="0"/>
          </a:p>
        </p:txBody>
      </p:sp>
      <p:sp>
        <p:nvSpPr>
          <p:cNvPr id="15" name="Text 12"/>
          <p:cNvSpPr txBox="1"/>
          <p:nvPr/>
        </p:nvSpPr>
        <p:spPr>
          <a:xfrm>
            <a:off x="1123798" y="2190902"/>
            <a:ext cx="4638751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竞争已从"人类速度"跃升至"AI速度"，产品研发周期从月缩短至周或天，先发优势被极度放大。</a:t>
            </a:r>
            <a:endParaRPr lang="en-US" sz="900" dirty="0"/>
          </a:p>
        </p:txBody>
      </p:sp>
      <p:pic>
        <p:nvPicPr>
          <p:cNvPr id="16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1123798" y="2804465"/>
            <a:ext cx="152705" cy="152705"/>
          </a:xfrm>
          <a:prstGeom prst="rect">
            <a:avLst/>
          </a:prstGeom>
        </p:spPr>
      </p:pic>
      <p:sp>
        <p:nvSpPr>
          <p:cNvPr id="17" name="Shape 13"/>
          <p:cNvSpPr/>
          <p:nvPr/>
        </p:nvSpPr>
        <p:spPr>
          <a:xfrm>
            <a:off x="990295" y="3339389"/>
            <a:ext cx="4990795" cy="752551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18" name="Shape 14"/>
          <p:cNvSpPr/>
          <p:nvPr/>
        </p:nvSpPr>
        <p:spPr>
          <a:xfrm>
            <a:off x="990295" y="3339389"/>
            <a:ext cx="38405" cy="752551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9" name="Text 15"/>
          <p:cNvSpPr txBox="1"/>
          <p:nvPr/>
        </p:nvSpPr>
        <p:spPr>
          <a:xfrm>
            <a:off x="1276502" y="2766060"/>
            <a:ext cx="22485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机会成本高 - 错过即被代差超越</a:t>
            </a:r>
            <a:endParaRPr lang="en-US" sz="1200" dirty="0"/>
          </a:p>
        </p:txBody>
      </p:sp>
      <p:sp>
        <p:nvSpPr>
          <p:cNvPr id="20" name="Text 16"/>
          <p:cNvSpPr txBox="1"/>
          <p:nvPr/>
        </p:nvSpPr>
        <p:spPr>
          <a:xfrm>
            <a:off x="1123798" y="3013862"/>
            <a:ext cx="47722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AI驱动的创新呈指数级加速，错失窗口期不仅失去市场份额，更可能导致整个产品代际落后。</a:t>
            </a:r>
            <a:endParaRPr lang="en-US" sz="900" dirty="0"/>
          </a:p>
        </p:txBody>
      </p:sp>
      <p:pic>
        <p:nvPicPr>
          <p:cNvPr id="21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1123798" y="3472891"/>
            <a:ext cx="152705" cy="152705"/>
          </a:xfrm>
          <a:prstGeom prst="rect">
            <a:avLst/>
          </a:prstGeom>
        </p:spPr>
      </p:pic>
      <p:sp>
        <p:nvSpPr>
          <p:cNvPr id="22" name="Text 17"/>
          <p:cNvSpPr txBox="1"/>
          <p:nvPr/>
        </p:nvSpPr>
        <p:spPr>
          <a:xfrm>
            <a:off x="1276502" y="3434486"/>
            <a:ext cx="8860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业务规模快</a:t>
            </a:r>
            <a:endParaRPr lang="en-US" sz="1200" dirty="0"/>
          </a:p>
        </p:txBody>
      </p:sp>
      <p:sp>
        <p:nvSpPr>
          <p:cNvPr id="23" name="Text 18"/>
          <p:cNvSpPr txBox="1"/>
          <p:nvPr/>
        </p:nvSpPr>
        <p:spPr>
          <a:xfrm>
            <a:off x="1123798" y="3682289"/>
            <a:ext cx="4772254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AI时代中先行者将获得数据、用户反馈、算法优化和品牌认知的循环优势，后来者追赶成本呈倍数增长。</a:t>
            </a:r>
            <a:endParaRPr lang="en-US" sz="900" dirty="0"/>
          </a:p>
        </p:txBody>
      </p:sp>
      <p:sp>
        <p:nvSpPr>
          <p:cNvPr id="24" name="Shape 19"/>
          <p:cNvSpPr/>
          <p:nvPr/>
        </p:nvSpPr>
        <p:spPr>
          <a:xfrm>
            <a:off x="6210605" y="942746"/>
            <a:ext cx="4990795" cy="1809598"/>
          </a:xfrm>
          <a:prstGeom prst="roundRect">
            <a:avLst>
              <a:gd name="adj" fmla="val 3191"/>
            </a:avLst>
          </a:prstGeom>
          <a:solidFill>
            <a:srgbClr val="F8FAFC"/>
          </a:solidFill>
          <a:ln/>
        </p:spPr>
      </p:sp>
      <p:sp>
        <p:nvSpPr>
          <p:cNvPr id="25" name="Text 20"/>
          <p:cNvSpPr txBox="1"/>
          <p:nvPr/>
        </p:nvSpPr>
        <p:spPr>
          <a:xfrm>
            <a:off x="6708953" y="761695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传统时代</a:t>
            </a:r>
            <a:endParaRPr lang="en-US" sz="900" dirty="0"/>
          </a:p>
        </p:txBody>
      </p:sp>
      <p:sp>
        <p:nvSpPr>
          <p:cNvPr id="26" name="Text 21"/>
          <p:cNvSpPr txBox="1"/>
          <p:nvPr/>
        </p:nvSpPr>
        <p:spPr>
          <a:xfrm>
            <a:off x="9902952" y="761695"/>
            <a:ext cx="8860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AI时代</a:t>
            </a:r>
            <a:endParaRPr lang="en-US" sz="900" dirty="0"/>
          </a:p>
        </p:txBody>
      </p:sp>
      <p:sp>
        <p:nvSpPr>
          <p:cNvPr id="27" name="Shape 22"/>
          <p:cNvSpPr/>
          <p:nvPr/>
        </p:nvSpPr>
        <p:spPr>
          <a:xfrm>
            <a:off x="6305702" y="1814170"/>
            <a:ext cx="4800600" cy="38405"/>
          </a:xfrm>
          <a:prstGeom prst="rect">
            <a:avLst/>
          </a:prstGeom>
          <a:solidFill>
            <a:srgbClr val="CBD5E1"/>
          </a:solidFill>
          <a:ln/>
        </p:spPr>
      </p:sp>
      <p:sp>
        <p:nvSpPr>
          <p:cNvPr id="28" name="Shape 23"/>
          <p:cNvSpPr/>
          <p:nvPr/>
        </p:nvSpPr>
        <p:spPr>
          <a:xfrm>
            <a:off x="6785762" y="1662379"/>
            <a:ext cx="1686154" cy="342900"/>
          </a:xfrm>
          <a:prstGeom prst="roundRect">
            <a:avLst>
              <a:gd name="adj" fmla="val 59259"/>
            </a:avLst>
          </a:prstGeom>
          <a:solidFill>
            <a:srgbClr val="94A3B8">
              <a:alpha val="10000"/>
            </a:srgbClr>
          </a:solidFill>
          <a:ln w="25400">
            <a:solidFill>
              <a:srgbClr val="94A3B8"/>
            </a:solidFill>
            <a:prstDash val="solid"/>
          </a:ln>
        </p:spPr>
      </p:sp>
      <p:sp>
        <p:nvSpPr>
          <p:cNvPr id="29" name="Shape 24"/>
          <p:cNvSpPr/>
          <p:nvPr/>
        </p:nvSpPr>
        <p:spPr>
          <a:xfrm>
            <a:off x="9905695" y="1662379"/>
            <a:ext cx="724205" cy="342900"/>
          </a:xfrm>
          <a:prstGeom prst="roundRect">
            <a:avLst>
              <a:gd name="adj" fmla="val 59259"/>
            </a:avLst>
          </a:prstGeom>
          <a:solidFill>
            <a:srgbClr val="4C6FFF">
              <a:alpha val="10000"/>
            </a:srgbClr>
          </a:solidFill>
          <a:ln w="25400">
            <a:solidFill>
              <a:srgbClr val="4C6FFF"/>
            </a:solidFill>
            <a:prstDash val="solid"/>
          </a:ln>
        </p:spPr>
      </p:sp>
      <p:sp>
        <p:nvSpPr>
          <p:cNvPr id="30" name="Text 25"/>
          <p:cNvSpPr txBox="1"/>
          <p:nvPr/>
        </p:nvSpPr>
        <p:spPr>
          <a:xfrm>
            <a:off x="7339889" y="1747418"/>
            <a:ext cx="667512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市场窗口期</a:t>
            </a:r>
            <a:endParaRPr lang="en-US" sz="900" dirty="0"/>
          </a:p>
        </p:txBody>
      </p:sp>
      <p:sp>
        <p:nvSpPr>
          <p:cNvPr id="31" name="Text 26"/>
          <p:cNvSpPr txBox="1"/>
          <p:nvPr/>
        </p:nvSpPr>
        <p:spPr>
          <a:xfrm>
            <a:off x="9980676" y="1747418"/>
            <a:ext cx="667512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市场窗口期</a:t>
            </a:r>
            <a:endParaRPr lang="en-US" sz="900" dirty="0"/>
          </a:p>
        </p:txBody>
      </p:sp>
      <p:sp>
        <p:nvSpPr>
          <p:cNvPr id="32" name="Text 27"/>
          <p:cNvSpPr txBox="1"/>
          <p:nvPr/>
        </p:nvSpPr>
        <p:spPr>
          <a:xfrm>
            <a:off x="8989466" y="2223821"/>
            <a:ext cx="476402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6-12个月</a:t>
            </a:r>
            <a:endParaRPr lang="en-US" sz="800" dirty="0"/>
          </a:p>
        </p:txBody>
      </p:sp>
      <p:sp>
        <p:nvSpPr>
          <p:cNvPr id="33" name="Text 28"/>
          <p:cNvSpPr txBox="1"/>
          <p:nvPr/>
        </p:nvSpPr>
        <p:spPr>
          <a:xfrm>
            <a:off x="7988198" y="2223821"/>
            <a:ext cx="553212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数天至数周</a:t>
            </a:r>
            <a:endParaRPr lang="en-US" sz="800" dirty="0"/>
          </a:p>
        </p:txBody>
      </p:sp>
      <p:sp>
        <p:nvSpPr>
          <p:cNvPr id="34" name="Shape 29"/>
          <p:cNvSpPr/>
          <p:nvPr/>
        </p:nvSpPr>
        <p:spPr>
          <a:xfrm>
            <a:off x="7830007" y="2238451"/>
            <a:ext cx="75895" cy="75895"/>
          </a:xfrm>
          <a:prstGeom prst="roundRect">
            <a:avLst>
              <a:gd name="adj" fmla="val 301206"/>
            </a:avLst>
          </a:prstGeom>
          <a:solidFill>
            <a:srgbClr val="94A3B8"/>
          </a:solidFill>
          <a:ln/>
        </p:spPr>
      </p:sp>
      <p:sp>
        <p:nvSpPr>
          <p:cNvPr id="35" name="Shape 30"/>
          <p:cNvSpPr/>
          <p:nvPr/>
        </p:nvSpPr>
        <p:spPr>
          <a:xfrm>
            <a:off x="8801100" y="2238451"/>
            <a:ext cx="75895" cy="75895"/>
          </a:xfrm>
          <a:prstGeom prst="roundRect">
            <a:avLst>
              <a:gd name="adj" fmla="val 301206"/>
            </a:avLst>
          </a:prstGeom>
          <a:solidFill>
            <a:srgbClr val="4C6FFF"/>
          </a:solidFill>
          <a:ln/>
        </p:spPr>
      </p:sp>
      <p:sp>
        <p:nvSpPr>
          <p:cNvPr id="36" name="Text 31"/>
          <p:cNvSpPr txBox="1"/>
          <p:nvPr/>
        </p:nvSpPr>
        <p:spPr>
          <a:xfrm>
            <a:off x="7944307" y="2214677"/>
            <a:ext cx="838505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人力团队执行速度</a:t>
            </a:r>
            <a:endParaRPr lang="en-US" sz="800" dirty="0"/>
          </a:p>
        </p:txBody>
      </p:sp>
      <p:sp>
        <p:nvSpPr>
          <p:cNvPr id="37" name="Text 32"/>
          <p:cNvSpPr txBox="1"/>
          <p:nvPr/>
        </p:nvSpPr>
        <p:spPr>
          <a:xfrm>
            <a:off x="8915400" y="2214677"/>
            <a:ext cx="743407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数字劳动力加速</a:t>
            </a:r>
            <a:endParaRPr lang="en-US" sz="800" dirty="0"/>
          </a:p>
        </p:txBody>
      </p:sp>
      <p:sp>
        <p:nvSpPr>
          <p:cNvPr id="38" name="Shape 33"/>
          <p:cNvSpPr/>
          <p:nvPr/>
        </p:nvSpPr>
        <p:spPr>
          <a:xfrm>
            <a:off x="8305495" y="2238451"/>
            <a:ext cx="228600" cy="228600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39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-80" b="-80"/>
          <a:stretch/>
        </p:blipFill>
        <p:spPr>
          <a:xfrm>
            <a:off x="8348472" y="2295144"/>
            <a:ext cx="142646" cy="114300"/>
          </a:xfrm>
          <a:prstGeom prst="rect">
            <a:avLst/>
          </a:prstGeom>
        </p:spPr>
      </p:pic>
      <p:sp>
        <p:nvSpPr>
          <p:cNvPr id="40" name="Shape 34"/>
          <p:cNvSpPr/>
          <p:nvPr/>
        </p:nvSpPr>
        <p:spPr>
          <a:xfrm>
            <a:off x="8591702" y="2238451"/>
            <a:ext cx="228600" cy="228600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41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80" b="-80"/>
          <a:stretch/>
        </p:blipFill>
        <p:spPr>
          <a:xfrm>
            <a:off x="8634679" y="2295144"/>
            <a:ext cx="142646" cy="114300"/>
          </a:xfrm>
          <a:prstGeom prst="rect">
            <a:avLst/>
          </a:prstGeom>
        </p:spPr>
      </p:pic>
      <p:sp>
        <p:nvSpPr>
          <p:cNvPr id="42" name="Shape 35"/>
          <p:cNvSpPr/>
          <p:nvPr/>
        </p:nvSpPr>
        <p:spPr>
          <a:xfrm>
            <a:off x="8876995" y="2238451"/>
            <a:ext cx="228600" cy="228600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43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-80" b="-80"/>
          <a:stretch/>
        </p:blipFill>
        <p:spPr>
          <a:xfrm>
            <a:off x="8919972" y="2295144"/>
            <a:ext cx="142646" cy="114300"/>
          </a:xfrm>
          <a:prstGeom prst="rect">
            <a:avLst/>
          </a:prstGeom>
        </p:spPr>
      </p:pic>
      <p:sp>
        <p:nvSpPr>
          <p:cNvPr id="44" name="Text 36"/>
          <p:cNvSpPr txBox="1"/>
          <p:nvPr/>
        </p:nvSpPr>
        <p:spPr>
          <a:xfrm>
            <a:off x="7838237" y="2505456"/>
            <a:ext cx="182880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数字劳动力 = 打破执行速度天花板</a:t>
            </a:r>
            <a:endParaRPr lang="en-US" sz="900" dirty="0"/>
          </a:p>
        </p:txBody>
      </p:sp>
      <p:sp>
        <p:nvSpPr>
          <p:cNvPr id="45" name="Shape 37"/>
          <p:cNvSpPr/>
          <p:nvPr/>
        </p:nvSpPr>
        <p:spPr>
          <a:xfrm>
            <a:off x="6210605" y="2829154"/>
            <a:ext cx="4990795" cy="866851"/>
          </a:xfrm>
          <a:prstGeom prst="roundRect">
            <a:avLst>
              <a:gd name="adj" fmla="val 9273"/>
            </a:avLst>
          </a:prstGeom>
          <a:solidFill>
            <a:srgbClr val="FFFBEB"/>
          </a:solidFill>
          <a:ln w="12700">
            <a:solidFill>
              <a:srgbClr val="FEF3C7"/>
            </a:solidFill>
            <a:prstDash val="solid"/>
          </a:ln>
        </p:spPr>
      </p:sp>
      <p:pic>
        <p:nvPicPr>
          <p:cNvPr id="46" name="Image 6" descr="preencoded.png">    </p:cNvPr>
          <p:cNvPicPr>
            <a:picLocks noChangeAspect="1"/>
          </p:cNvPicPr>
          <p:nvPr/>
        </p:nvPicPr>
        <p:blipFill>
          <a:blip r:embed="rId7"/>
          <a:srcRect l="-133" r="-133" t="0" b="0"/>
          <a:stretch/>
        </p:blipFill>
        <p:spPr>
          <a:xfrm>
            <a:off x="6334049" y="2967228"/>
            <a:ext cx="85954" cy="114300"/>
          </a:xfrm>
          <a:prstGeom prst="rect">
            <a:avLst/>
          </a:prstGeom>
        </p:spPr>
      </p:pic>
      <p:sp>
        <p:nvSpPr>
          <p:cNvPr id="47" name="Text 38"/>
          <p:cNvSpPr txBox="1"/>
          <p:nvPr/>
        </p:nvSpPr>
        <p:spPr>
          <a:xfrm>
            <a:off x="6495898" y="2952598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92400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关键洞察</a:t>
            </a:r>
            <a:endParaRPr lang="en-US" sz="900" dirty="0"/>
          </a:p>
        </p:txBody>
      </p:sp>
      <p:sp>
        <p:nvSpPr>
          <p:cNvPr id="48" name="Text 39"/>
          <p:cNvSpPr txBox="1"/>
          <p:nvPr/>
        </p:nvSpPr>
        <p:spPr>
          <a:xfrm>
            <a:off x="6334049" y="3143707"/>
            <a:ext cx="4782312" cy="4288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B4530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"快"已从竞争优势变成生存底线。在这场第四次工业革命中，数字劳动力让企业突破人力瓶颈，将速度优势转化为竞争壁垒。慢一步可能意味着永远落后，快速迭代和决策成为组织核心能力。</a:t>
            </a:r>
            <a:endParaRPr lang="en-US" sz="900" dirty="0"/>
          </a:p>
        </p:txBody>
      </p:sp>
      <p:sp>
        <p:nvSpPr>
          <p:cNvPr id="49" name="Shape 40"/>
          <p:cNvSpPr/>
          <p:nvPr/>
        </p:nvSpPr>
        <p:spPr>
          <a:xfrm>
            <a:off x="0" y="6458407"/>
            <a:ext cx="121916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50" name="Text 41"/>
          <p:cNvSpPr txBox="1"/>
          <p:nvPr/>
        </p:nvSpPr>
        <p:spPr>
          <a:xfrm>
            <a:off x="761695" y="6581851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51" name="Text 42"/>
          <p:cNvSpPr txBox="1"/>
          <p:nvPr/>
        </p:nvSpPr>
        <p:spPr>
          <a:xfrm>
            <a:off x="9528962" y="6581851"/>
            <a:ext cx="20052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 3：战略执行与快文化 | 3/7</a:t>
            </a:r>
            <a:endParaRPr lang="en-US" sz="1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990295" y="342900"/>
            <a:ext cx="2705710" cy="3721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"快"的内涵与进化</a:t>
            </a:r>
            <a:endParaRPr lang="en-US" sz="2400" dirty="0"/>
          </a:p>
        </p:txBody>
      </p:sp>
      <p:sp>
        <p:nvSpPr>
          <p:cNvPr id="6" name="Shape 4"/>
          <p:cNvSpPr/>
          <p:nvPr/>
        </p:nvSpPr>
        <p:spPr>
          <a:xfrm>
            <a:off x="990295" y="914400"/>
            <a:ext cx="10211105" cy="1104595"/>
          </a:xfrm>
          <a:prstGeom prst="roundRect">
            <a:avLst>
              <a:gd name="adj" fmla="val 8564"/>
            </a:avLst>
          </a:prstGeom>
          <a:solidFill>
            <a:srgbClr val="F0F4FF"/>
          </a:solidFill>
          <a:ln/>
        </p:spPr>
      </p:sp>
      <p:sp>
        <p:nvSpPr>
          <p:cNvPr id="7" name="Text 5"/>
          <p:cNvSpPr txBox="1"/>
          <p:nvPr/>
        </p:nvSpPr>
        <p:spPr>
          <a:xfrm>
            <a:off x="1181405" y="1086307"/>
            <a:ext cx="14859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"快"的全新定义</a:t>
            </a:r>
            <a:endParaRPr lang="en-US" sz="1500" dirty="0"/>
          </a:p>
        </p:txBody>
      </p:sp>
      <p:sp>
        <p:nvSpPr>
          <p:cNvPr id="8" name="Text 6"/>
          <p:cNvSpPr txBox="1"/>
          <p:nvPr/>
        </p:nvSpPr>
        <p:spPr>
          <a:xfrm>
            <a:off x="1181405" y="1429207"/>
            <a:ext cx="9411005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在Agentic AI时代，"快"不再是简单的速度概念，而是企业生存的底线。企业执行全面提速，成为企业评价的核心指标。Digital Workforce让"快"不仅限于思维，还成为可落地的执行标准。</a:t>
            </a:r>
            <a:endParaRPr lang="en-US" sz="1200" dirty="0"/>
          </a:p>
        </p:txBody>
      </p:sp>
      <p:sp>
        <p:nvSpPr>
          <p:cNvPr id="9" name="Shape 7"/>
          <p:cNvSpPr/>
          <p:nvPr/>
        </p:nvSpPr>
        <p:spPr>
          <a:xfrm>
            <a:off x="990295" y="2210105"/>
            <a:ext cx="4990795" cy="875995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10" name="Shape 8"/>
          <p:cNvSpPr/>
          <p:nvPr/>
        </p:nvSpPr>
        <p:spPr>
          <a:xfrm>
            <a:off x="990295" y="2210105"/>
            <a:ext cx="38405" cy="875995"/>
          </a:xfrm>
          <a:prstGeom prst="rect">
            <a:avLst/>
          </a:prstGeom>
          <a:solidFill>
            <a:srgbClr val="4C6FFF"/>
          </a:solidFill>
          <a:ln/>
        </p:spPr>
      </p:sp>
      <p:pic>
        <p:nvPicPr>
          <p:cNvPr id="11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181405" y="2361895"/>
            <a:ext cx="152705" cy="152705"/>
          </a:xfrm>
          <a:prstGeom prst="rect">
            <a:avLst/>
          </a:prstGeom>
        </p:spPr>
      </p:pic>
      <p:sp>
        <p:nvSpPr>
          <p:cNvPr id="12" name="Shape 9"/>
          <p:cNvSpPr/>
          <p:nvPr/>
        </p:nvSpPr>
        <p:spPr>
          <a:xfrm>
            <a:off x="990295" y="3230575"/>
            <a:ext cx="4990795" cy="875995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13" name="Shape 10"/>
          <p:cNvSpPr/>
          <p:nvPr/>
        </p:nvSpPr>
        <p:spPr>
          <a:xfrm>
            <a:off x="990295" y="3230575"/>
            <a:ext cx="38405" cy="8759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4" name="Shape 11"/>
          <p:cNvSpPr/>
          <p:nvPr/>
        </p:nvSpPr>
        <p:spPr>
          <a:xfrm>
            <a:off x="990295" y="5272430"/>
            <a:ext cx="4990795" cy="875995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15" name="Shape 12"/>
          <p:cNvSpPr/>
          <p:nvPr/>
        </p:nvSpPr>
        <p:spPr>
          <a:xfrm>
            <a:off x="990295" y="5272430"/>
            <a:ext cx="38405" cy="8759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6" name="Text 13"/>
          <p:cNvSpPr txBox="1"/>
          <p:nvPr/>
        </p:nvSpPr>
        <p:spPr>
          <a:xfrm>
            <a:off x="1333195" y="2324405"/>
            <a:ext cx="581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上线快</a:t>
            </a:r>
            <a:endParaRPr lang="en-US" sz="1200" dirty="0"/>
          </a:p>
        </p:txBody>
      </p:sp>
      <p:sp>
        <p:nvSpPr>
          <p:cNvPr id="17" name="Text 14"/>
          <p:cNvSpPr txBox="1"/>
          <p:nvPr/>
        </p:nvSpPr>
        <p:spPr>
          <a:xfrm>
            <a:off x="1181405" y="2600554"/>
            <a:ext cx="4500677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从构思到产品的时间压缩，AI能力让原型验证周期从传统的几个月压缩到几天。从最小可行产品到持续迭代的速度成为竞争优势。</a:t>
            </a:r>
            <a:endParaRPr lang="en-US" sz="1000" dirty="0"/>
          </a:p>
        </p:txBody>
      </p:sp>
      <p:pic>
        <p:nvPicPr>
          <p:cNvPr id="18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1181405" y="3383280"/>
            <a:ext cx="152705" cy="152705"/>
          </a:xfrm>
          <a:prstGeom prst="rect">
            <a:avLst/>
          </a:prstGeom>
        </p:spPr>
      </p:pic>
      <p:sp>
        <p:nvSpPr>
          <p:cNvPr id="19" name="Shape 15"/>
          <p:cNvSpPr/>
          <p:nvPr/>
        </p:nvSpPr>
        <p:spPr>
          <a:xfrm>
            <a:off x="990295" y="4251960"/>
            <a:ext cx="4990795" cy="875995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20" name="Shape 16"/>
          <p:cNvSpPr/>
          <p:nvPr/>
        </p:nvSpPr>
        <p:spPr>
          <a:xfrm>
            <a:off x="990295" y="4251960"/>
            <a:ext cx="38405" cy="8759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21" name="Text 17"/>
          <p:cNvSpPr txBox="1"/>
          <p:nvPr/>
        </p:nvSpPr>
        <p:spPr>
          <a:xfrm>
            <a:off x="1333195" y="3344875"/>
            <a:ext cx="581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试错快</a:t>
            </a:r>
            <a:endParaRPr lang="en-US" sz="1200" dirty="0"/>
          </a:p>
        </p:txBody>
      </p:sp>
      <p:sp>
        <p:nvSpPr>
          <p:cNvPr id="22" name="Text 18"/>
          <p:cNvSpPr txBox="1"/>
          <p:nvPr/>
        </p:nvSpPr>
        <p:spPr>
          <a:xfrm>
            <a:off x="1181405" y="3621024"/>
            <a:ext cx="4500677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从月级迭代到小时级迭代，AI工具使假设验证速度指数级提升。失败不再昂贵，真实环境中的快速试错成为获取优势的关键。</a:t>
            </a:r>
            <a:endParaRPr lang="en-US" sz="1000" dirty="0"/>
          </a:p>
        </p:txBody>
      </p:sp>
      <p:pic>
        <p:nvPicPr>
          <p:cNvPr id="23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1181405" y="4403750"/>
            <a:ext cx="152705" cy="152705"/>
          </a:xfrm>
          <a:prstGeom prst="rect">
            <a:avLst/>
          </a:prstGeom>
        </p:spPr>
      </p:pic>
      <p:sp>
        <p:nvSpPr>
          <p:cNvPr id="24" name="Text 19"/>
          <p:cNvSpPr txBox="1"/>
          <p:nvPr/>
        </p:nvSpPr>
        <p:spPr>
          <a:xfrm>
            <a:off x="1333195" y="4366260"/>
            <a:ext cx="7342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商业化快</a:t>
            </a:r>
            <a:endParaRPr lang="en-US" sz="1200" dirty="0"/>
          </a:p>
        </p:txBody>
      </p:sp>
      <p:sp>
        <p:nvSpPr>
          <p:cNvPr id="25" name="Text 20"/>
          <p:cNvSpPr txBox="1"/>
          <p:nvPr/>
        </p:nvSpPr>
        <p:spPr>
          <a:xfrm>
            <a:off x="1314907" y="5386730"/>
            <a:ext cx="8860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业务规模快</a:t>
            </a:r>
            <a:endParaRPr lang="en-US" sz="1200" dirty="0"/>
          </a:p>
        </p:txBody>
      </p:sp>
      <p:sp>
        <p:nvSpPr>
          <p:cNvPr id="26" name="Text 21"/>
          <p:cNvSpPr txBox="1"/>
          <p:nvPr/>
        </p:nvSpPr>
        <p:spPr>
          <a:xfrm>
            <a:off x="1181405" y="4642409"/>
            <a:ext cx="463417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商业模型和用户需求快速匹配，AI工具帮助用户反馈，让产品快速找到产品市场契合点，持续获取收入。</a:t>
            </a:r>
            <a:endParaRPr lang="en-US" sz="1000" dirty="0"/>
          </a:p>
        </p:txBody>
      </p:sp>
      <p:pic>
        <p:nvPicPr>
          <p:cNvPr id="27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-43" b="-43"/>
          <a:stretch/>
        </p:blipFill>
        <p:spPr>
          <a:xfrm>
            <a:off x="1181405" y="5425135"/>
            <a:ext cx="133502" cy="152705"/>
          </a:xfrm>
          <a:prstGeom prst="rect">
            <a:avLst/>
          </a:prstGeom>
        </p:spPr>
      </p:pic>
      <p:sp>
        <p:nvSpPr>
          <p:cNvPr id="28" name="Text 22"/>
          <p:cNvSpPr txBox="1"/>
          <p:nvPr/>
        </p:nvSpPr>
        <p:spPr>
          <a:xfrm>
            <a:off x="1181405" y="5662879"/>
            <a:ext cx="463417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AI能生产的数据规模通过高效流程，创建数据飞轮，创造数据护城河，推动业务快速扩张，先行者获得数据优势。</a:t>
            </a:r>
            <a:endParaRPr lang="en-US" sz="1000" dirty="0"/>
          </a:p>
        </p:txBody>
      </p:sp>
      <p:sp>
        <p:nvSpPr>
          <p:cNvPr id="29" name="Shape 23"/>
          <p:cNvSpPr/>
          <p:nvPr/>
        </p:nvSpPr>
        <p:spPr>
          <a:xfrm>
            <a:off x="6210605" y="2210105"/>
            <a:ext cx="4990795" cy="1981505"/>
          </a:xfrm>
          <a:prstGeom prst="roundRect">
            <a:avLst>
              <a:gd name="adj" fmla="val 2662"/>
            </a:avLst>
          </a:prstGeom>
          <a:solidFill>
            <a:srgbClr val="F8FAFC"/>
          </a:solidFill>
          <a:ln/>
        </p:spPr>
      </p:sp>
      <p:sp>
        <p:nvSpPr>
          <p:cNvPr id="30" name="Text 24"/>
          <p:cNvSpPr txBox="1"/>
          <p:nvPr/>
        </p:nvSpPr>
        <p:spPr>
          <a:xfrm>
            <a:off x="8020202" y="2428646"/>
            <a:ext cx="15005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快的程度今非昔比</a:t>
            </a:r>
            <a:endParaRPr lang="en-US" sz="1300" dirty="0"/>
          </a:p>
        </p:txBody>
      </p:sp>
      <p:sp>
        <p:nvSpPr>
          <p:cNvPr id="31" name="Shape 25"/>
          <p:cNvSpPr/>
          <p:nvPr/>
        </p:nvSpPr>
        <p:spPr>
          <a:xfrm>
            <a:off x="6210605" y="4381805"/>
            <a:ext cx="4990795" cy="1181405"/>
          </a:xfrm>
          <a:prstGeom prst="rect">
            <a:avLst/>
          </a:prstGeom>
          <a:solidFill>
            <a:srgbClr val="FFF7ED"/>
          </a:solidFill>
          <a:ln/>
        </p:spPr>
      </p:sp>
      <p:sp>
        <p:nvSpPr>
          <p:cNvPr id="32" name="Shape 26"/>
          <p:cNvSpPr/>
          <p:nvPr/>
        </p:nvSpPr>
        <p:spPr>
          <a:xfrm>
            <a:off x="6210605" y="4381805"/>
            <a:ext cx="38405" cy="1181405"/>
          </a:xfrm>
          <a:prstGeom prst="rect">
            <a:avLst/>
          </a:prstGeom>
          <a:solidFill>
            <a:srgbClr val="F97316"/>
          </a:solidFill>
          <a:ln/>
        </p:spPr>
      </p:sp>
      <p:pic>
        <p:nvPicPr>
          <p:cNvPr id="33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100" b="-100"/>
          <a:stretch/>
        </p:blipFill>
        <p:spPr>
          <a:xfrm>
            <a:off x="6400800" y="4572000"/>
            <a:ext cx="114300" cy="152705"/>
          </a:xfrm>
          <a:prstGeom prst="rect">
            <a:avLst/>
          </a:prstGeom>
        </p:spPr>
      </p:pic>
      <p:sp>
        <p:nvSpPr>
          <p:cNvPr id="34" name="Text 27"/>
          <p:cNvSpPr txBox="1"/>
          <p:nvPr/>
        </p:nvSpPr>
        <p:spPr>
          <a:xfrm>
            <a:off x="6515100" y="4533595"/>
            <a:ext cx="16486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C2410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全面"快"的核压式优势</a:t>
            </a:r>
            <a:endParaRPr lang="en-US" sz="1200" dirty="0"/>
          </a:p>
        </p:txBody>
      </p:sp>
      <p:sp>
        <p:nvSpPr>
          <p:cNvPr id="35" name="Text 28"/>
          <p:cNvSpPr txBox="1"/>
          <p:nvPr/>
        </p:nvSpPr>
        <p:spPr>
          <a:xfrm>
            <a:off x="6400800" y="4848149"/>
            <a:ext cx="4720133" cy="5431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在Agentic时代，竞争格局从零和博弈转向"快"的绝对优势。先行者可收获10倍以上的效率优势，推进整个产业进入"快"的赛道。在浴缸中学不会游泳，必须深入实战环境，加快实践迭代的速度。</a:t>
            </a:r>
            <a:endParaRPr lang="en-US" sz="1000" dirty="0"/>
          </a:p>
        </p:txBody>
      </p:sp>
      <p:sp>
        <p:nvSpPr>
          <p:cNvPr id="36" name="Shape 29"/>
          <p:cNvSpPr/>
          <p:nvPr/>
        </p:nvSpPr>
        <p:spPr>
          <a:xfrm>
            <a:off x="0" y="6344107"/>
            <a:ext cx="121916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37" name="Text 30"/>
          <p:cNvSpPr txBox="1"/>
          <p:nvPr/>
        </p:nvSpPr>
        <p:spPr>
          <a:xfrm>
            <a:off x="761695" y="6524244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38" name="Text 31"/>
          <p:cNvSpPr txBox="1"/>
          <p:nvPr/>
        </p:nvSpPr>
        <p:spPr>
          <a:xfrm>
            <a:off x="9529877" y="6524244"/>
            <a:ext cx="20052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 3：战略执行与快文化 | 2/7</a:t>
            </a:r>
            <a:endParaRPr lang="en-US" sz="1000" dirty="0"/>
          </a:p>
        </p:txBody>
      </p:sp>
      <p:sp>
        <p:nvSpPr>
          <p:cNvPr id="39" name="Shape 32"/>
          <p:cNvSpPr/>
          <p:nvPr/>
        </p:nvSpPr>
        <p:spPr>
          <a:xfrm>
            <a:off x="6831482" y="2952598"/>
            <a:ext cx="152705" cy="152705"/>
          </a:xfrm>
          <a:prstGeom prst="ellipse">
            <a:avLst/>
          </a:prstGeom>
          <a:solidFill>
            <a:srgbClr val="9CA3AF"/>
          </a:solidFill>
          <a:ln/>
        </p:spPr>
      </p:sp>
      <p:sp>
        <p:nvSpPr>
          <p:cNvPr id="40" name="Text 33"/>
          <p:cNvSpPr txBox="1"/>
          <p:nvPr/>
        </p:nvSpPr>
        <p:spPr>
          <a:xfrm>
            <a:off x="6641287" y="3200400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传统时代</a:t>
            </a:r>
            <a:endParaRPr lang="en-US" sz="1000" dirty="0"/>
          </a:p>
        </p:txBody>
      </p:sp>
      <p:sp>
        <p:nvSpPr>
          <p:cNvPr id="41" name="Text 34"/>
          <p:cNvSpPr txBox="1"/>
          <p:nvPr/>
        </p:nvSpPr>
        <p:spPr>
          <a:xfrm>
            <a:off x="6840626" y="3438144"/>
            <a:ext cx="24323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1x</a:t>
            </a:r>
            <a:endParaRPr lang="en-US" sz="1000" dirty="0"/>
          </a:p>
        </p:txBody>
      </p:sp>
      <p:sp>
        <p:nvSpPr>
          <p:cNvPr id="42" name="Text 35"/>
          <p:cNvSpPr txBox="1"/>
          <p:nvPr/>
        </p:nvSpPr>
        <p:spPr>
          <a:xfrm>
            <a:off x="6678778" y="3666744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月级迭代</a:t>
            </a:r>
            <a:endParaRPr lang="en-US" sz="900" dirty="0"/>
          </a:p>
        </p:txBody>
      </p:sp>
      <p:sp>
        <p:nvSpPr>
          <p:cNvPr id="43" name="Text 36"/>
          <p:cNvSpPr txBox="1"/>
          <p:nvPr/>
        </p:nvSpPr>
        <p:spPr>
          <a:xfrm>
            <a:off x="6622085" y="3838651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转型成本高</a:t>
            </a:r>
            <a:endParaRPr lang="en-US" sz="900" dirty="0"/>
          </a:p>
        </p:txBody>
      </p:sp>
      <p:sp>
        <p:nvSpPr>
          <p:cNvPr id="44" name="Text 37"/>
          <p:cNvSpPr txBox="1"/>
          <p:nvPr/>
        </p:nvSpPr>
        <p:spPr>
          <a:xfrm>
            <a:off x="7877556" y="3666744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周级迭代</a:t>
            </a:r>
            <a:endParaRPr lang="en-US" sz="900" dirty="0"/>
          </a:p>
        </p:txBody>
      </p:sp>
      <p:sp>
        <p:nvSpPr>
          <p:cNvPr id="45" name="Text 38"/>
          <p:cNvSpPr txBox="1"/>
          <p:nvPr/>
        </p:nvSpPr>
        <p:spPr>
          <a:xfrm>
            <a:off x="7820863" y="3838651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中度数字化</a:t>
            </a:r>
            <a:endParaRPr lang="en-US" sz="900" dirty="0"/>
          </a:p>
        </p:txBody>
      </p:sp>
      <p:sp>
        <p:nvSpPr>
          <p:cNvPr id="46" name="Text 39"/>
          <p:cNvSpPr txBox="1"/>
          <p:nvPr/>
        </p:nvSpPr>
        <p:spPr>
          <a:xfrm>
            <a:off x="9076334" y="3666744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日级迭代</a:t>
            </a:r>
            <a:endParaRPr lang="en-US" sz="900" dirty="0"/>
          </a:p>
        </p:txBody>
      </p:sp>
      <p:sp>
        <p:nvSpPr>
          <p:cNvPr id="47" name="Text 40"/>
          <p:cNvSpPr txBox="1"/>
          <p:nvPr/>
        </p:nvSpPr>
        <p:spPr>
          <a:xfrm>
            <a:off x="9076334" y="3838651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快速部署</a:t>
            </a:r>
            <a:endParaRPr lang="en-US" sz="900" dirty="0"/>
          </a:p>
        </p:txBody>
      </p:sp>
      <p:sp>
        <p:nvSpPr>
          <p:cNvPr id="48" name="Text 41"/>
          <p:cNvSpPr txBox="1"/>
          <p:nvPr/>
        </p:nvSpPr>
        <p:spPr>
          <a:xfrm>
            <a:off x="10217506" y="3666744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小时级迭代</a:t>
            </a:r>
            <a:endParaRPr lang="en-US" sz="900" dirty="0"/>
          </a:p>
        </p:txBody>
      </p:sp>
      <p:sp>
        <p:nvSpPr>
          <p:cNvPr id="49" name="Text 42"/>
          <p:cNvSpPr txBox="1"/>
          <p:nvPr/>
        </p:nvSpPr>
        <p:spPr>
          <a:xfrm>
            <a:off x="10275113" y="3838651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实时优化</a:t>
            </a:r>
            <a:endParaRPr lang="en-US" sz="900" dirty="0"/>
          </a:p>
        </p:txBody>
      </p:sp>
      <p:sp>
        <p:nvSpPr>
          <p:cNvPr id="50" name="Shape 43"/>
          <p:cNvSpPr/>
          <p:nvPr/>
        </p:nvSpPr>
        <p:spPr>
          <a:xfrm>
            <a:off x="8030261" y="2952598"/>
            <a:ext cx="152705" cy="152705"/>
          </a:xfrm>
          <a:prstGeom prst="ellipse">
            <a:avLst/>
          </a:prstGeom>
          <a:solidFill>
            <a:srgbClr val="93C5FD"/>
          </a:solidFill>
          <a:ln/>
        </p:spPr>
      </p:sp>
      <p:sp>
        <p:nvSpPr>
          <p:cNvPr id="51" name="Text 44"/>
          <p:cNvSpPr txBox="1"/>
          <p:nvPr/>
        </p:nvSpPr>
        <p:spPr>
          <a:xfrm>
            <a:off x="7840066" y="3200400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B82F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数字时代</a:t>
            </a:r>
            <a:endParaRPr lang="en-US" sz="1000" dirty="0"/>
          </a:p>
        </p:txBody>
      </p:sp>
      <p:sp>
        <p:nvSpPr>
          <p:cNvPr id="52" name="Text 45"/>
          <p:cNvSpPr txBox="1"/>
          <p:nvPr/>
        </p:nvSpPr>
        <p:spPr>
          <a:xfrm>
            <a:off x="7951622" y="3438144"/>
            <a:ext cx="4151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B82F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3-5x</a:t>
            </a:r>
            <a:endParaRPr lang="en-US" sz="1000" dirty="0"/>
          </a:p>
        </p:txBody>
      </p:sp>
      <p:sp>
        <p:nvSpPr>
          <p:cNvPr id="53" name="Shape 46"/>
          <p:cNvSpPr/>
          <p:nvPr/>
        </p:nvSpPr>
        <p:spPr>
          <a:xfrm>
            <a:off x="9229039" y="2952598"/>
            <a:ext cx="152705" cy="152705"/>
          </a:xfrm>
          <a:prstGeom prst="ellipse">
            <a:avLst/>
          </a:prstGeom>
          <a:solidFill>
            <a:srgbClr val="3B82F6"/>
          </a:solidFill>
          <a:ln/>
        </p:spPr>
      </p:sp>
      <p:sp>
        <p:nvSpPr>
          <p:cNvPr id="54" name="Text 47"/>
          <p:cNvSpPr txBox="1"/>
          <p:nvPr/>
        </p:nvSpPr>
        <p:spPr>
          <a:xfrm>
            <a:off x="8971178" y="3200400"/>
            <a:ext cx="7763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AI辅助时代</a:t>
            </a:r>
            <a:endParaRPr lang="en-US" sz="1000" dirty="0"/>
          </a:p>
        </p:txBody>
      </p:sp>
      <p:sp>
        <p:nvSpPr>
          <p:cNvPr id="55" name="Text 48"/>
          <p:cNvSpPr txBox="1"/>
          <p:nvPr/>
        </p:nvSpPr>
        <p:spPr>
          <a:xfrm>
            <a:off x="9120226" y="3438144"/>
            <a:ext cx="47183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5-10x</a:t>
            </a:r>
            <a:endParaRPr lang="en-US" sz="1000" dirty="0"/>
          </a:p>
        </p:txBody>
      </p:sp>
      <p:sp>
        <p:nvSpPr>
          <p:cNvPr id="56" name="Shape 49"/>
          <p:cNvSpPr/>
          <p:nvPr/>
        </p:nvSpPr>
        <p:spPr>
          <a:xfrm>
            <a:off x="10427818" y="2952598"/>
            <a:ext cx="152705" cy="152705"/>
          </a:xfrm>
          <a:prstGeom prst="ellipse">
            <a:avLst/>
          </a:prstGeom>
          <a:solidFill>
            <a:srgbClr val="1D4ED8"/>
          </a:solidFill>
          <a:ln/>
        </p:spPr>
      </p:sp>
      <p:sp>
        <p:nvSpPr>
          <p:cNvPr id="57" name="Text 50"/>
          <p:cNvSpPr txBox="1"/>
          <p:nvPr/>
        </p:nvSpPr>
        <p:spPr>
          <a:xfrm>
            <a:off x="10121494" y="3200400"/>
            <a:ext cx="8723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Agentic时代</a:t>
            </a:r>
            <a:endParaRPr lang="en-US" sz="1000" dirty="0"/>
          </a:p>
        </p:txBody>
      </p:sp>
      <p:sp>
        <p:nvSpPr>
          <p:cNvPr id="58" name="Text 51"/>
          <p:cNvSpPr txBox="1"/>
          <p:nvPr/>
        </p:nvSpPr>
        <p:spPr>
          <a:xfrm>
            <a:off x="10241280" y="3438144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10-100x</a:t>
            </a:r>
            <a:endParaRPr lang="en-US" sz="1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1143000" y="495605"/>
            <a:ext cx="7553858" cy="3721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五快文化：下场快、试错快、决策快、改的快、学的快</a:t>
            </a:r>
            <a:endParaRPr lang="en-US" sz="2400" dirty="0"/>
          </a:p>
        </p:txBody>
      </p:sp>
      <p:sp>
        <p:nvSpPr>
          <p:cNvPr id="6" name="Shape 4"/>
          <p:cNvSpPr/>
          <p:nvPr/>
        </p:nvSpPr>
        <p:spPr>
          <a:xfrm>
            <a:off x="1143000" y="1295705"/>
            <a:ext cx="1886407" cy="2066544"/>
          </a:xfrm>
          <a:prstGeom prst="roundRect">
            <a:avLst>
              <a:gd name="adj" fmla="val 1959"/>
            </a:avLst>
          </a:prstGeom>
          <a:solidFill>
            <a:srgbClr val="F8FAFC"/>
          </a:solidFill>
          <a:ln/>
          <a:effectLst>
            <a:outerShdw sx="100000" sy="100000" kx="0" ky="0" algn="bl" rotWithShape="0" blurRad="50800" dist="25400" dir="5400000">
              <a:srgbClr val="000000">
                <a:alpha val="5000"/>
              </a:srgbClr>
            </a:outerShdw>
          </a:effectLst>
        </p:spPr>
      </p:sp>
      <p:sp>
        <p:nvSpPr>
          <p:cNvPr id="7" name="Shape 5"/>
          <p:cNvSpPr/>
          <p:nvPr/>
        </p:nvSpPr>
        <p:spPr>
          <a:xfrm>
            <a:off x="1143000" y="1295705"/>
            <a:ext cx="1886407" cy="38405"/>
          </a:xfrm>
          <a:prstGeom prst="rect">
            <a:avLst/>
          </a:prstGeom>
          <a:solidFill>
            <a:srgbClr val="4C6FFF"/>
          </a:solidFill>
          <a:ln/>
        </p:spPr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931213" y="1628546"/>
            <a:ext cx="304495" cy="304495"/>
          </a:xfrm>
          <a:prstGeom prst="rect">
            <a:avLst/>
          </a:prstGeom>
        </p:spPr>
      </p:pic>
      <p:sp>
        <p:nvSpPr>
          <p:cNvPr id="9" name="Shape 6"/>
          <p:cNvSpPr/>
          <p:nvPr/>
        </p:nvSpPr>
        <p:spPr>
          <a:xfrm>
            <a:off x="3149194" y="1295705"/>
            <a:ext cx="1886407" cy="2066544"/>
          </a:xfrm>
          <a:prstGeom prst="roundRect">
            <a:avLst>
              <a:gd name="adj" fmla="val 1959"/>
            </a:avLst>
          </a:prstGeom>
          <a:solidFill>
            <a:srgbClr val="F8FAFC"/>
          </a:solidFill>
          <a:ln/>
          <a:effectLst>
            <a:outerShdw sx="100000" sy="100000" kx="0" ky="0" algn="bl" rotWithShape="0" blurRad="50800" dist="25400" dir="5400000">
              <a:srgbClr val="000000">
                <a:alpha val="5000"/>
              </a:srgbClr>
            </a:outerShdw>
          </a:effectLst>
        </p:spPr>
      </p:sp>
      <p:sp>
        <p:nvSpPr>
          <p:cNvPr id="10" name="Shape 7"/>
          <p:cNvSpPr/>
          <p:nvPr/>
        </p:nvSpPr>
        <p:spPr>
          <a:xfrm>
            <a:off x="3149194" y="1295705"/>
            <a:ext cx="1886407" cy="3840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1" name="Shape 8"/>
          <p:cNvSpPr/>
          <p:nvPr/>
        </p:nvSpPr>
        <p:spPr>
          <a:xfrm>
            <a:off x="7160666" y="1295705"/>
            <a:ext cx="1886407" cy="2066544"/>
          </a:xfrm>
          <a:prstGeom prst="roundRect">
            <a:avLst>
              <a:gd name="adj" fmla="val 1959"/>
            </a:avLst>
          </a:prstGeom>
          <a:solidFill>
            <a:srgbClr val="F8FAFC"/>
          </a:solidFill>
          <a:ln/>
          <a:effectLst>
            <a:outerShdw sx="100000" sy="100000" kx="0" ky="0" algn="bl" rotWithShape="0" blurRad="50800" dist="25400" dir="5400000">
              <a:srgbClr val="000000">
                <a:alpha val="5000"/>
              </a:srgbClr>
            </a:outerShdw>
          </a:effectLst>
        </p:spPr>
      </p:sp>
      <p:sp>
        <p:nvSpPr>
          <p:cNvPr id="12" name="Shape 9"/>
          <p:cNvSpPr/>
          <p:nvPr/>
        </p:nvSpPr>
        <p:spPr>
          <a:xfrm>
            <a:off x="7160666" y="1295705"/>
            <a:ext cx="1886407" cy="3840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6860" y="1295705"/>
            <a:ext cx="1886407" cy="2066544"/>
          </a:xfrm>
          <a:prstGeom prst="roundRect">
            <a:avLst>
              <a:gd name="adj" fmla="val 1959"/>
            </a:avLst>
          </a:prstGeom>
          <a:solidFill>
            <a:srgbClr val="F8FAFC"/>
          </a:solidFill>
          <a:ln/>
          <a:effectLst>
            <a:outerShdw sx="100000" sy="100000" kx="0" ky="0" algn="bl" rotWithShape="0" blurRad="50800" dist="25400" dir="5400000">
              <a:srgbClr val="000000">
                <a:alpha val="5000"/>
              </a:srgbClr>
            </a:outerShdw>
          </a:effectLst>
        </p:spPr>
      </p:sp>
      <p:sp>
        <p:nvSpPr>
          <p:cNvPr id="14" name="Shape 11"/>
          <p:cNvSpPr/>
          <p:nvPr/>
        </p:nvSpPr>
        <p:spPr>
          <a:xfrm>
            <a:off x="9166860" y="1295705"/>
            <a:ext cx="1886407" cy="3840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5" name="Text 12"/>
          <p:cNvSpPr txBox="1"/>
          <p:nvPr/>
        </p:nvSpPr>
        <p:spPr>
          <a:xfrm>
            <a:off x="1798625" y="2200046"/>
            <a:ext cx="7150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下场快</a:t>
            </a:r>
            <a:endParaRPr lang="en-US" sz="1500" dirty="0"/>
          </a:p>
        </p:txBody>
      </p:sp>
      <p:sp>
        <p:nvSpPr>
          <p:cNvPr id="16" name="Text 13"/>
          <p:cNvSpPr txBox="1"/>
          <p:nvPr/>
        </p:nvSpPr>
        <p:spPr>
          <a:xfrm>
            <a:off x="3803904" y="2200046"/>
            <a:ext cx="7150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试错快</a:t>
            </a:r>
            <a:endParaRPr lang="en-US" sz="1500" dirty="0"/>
          </a:p>
        </p:txBody>
      </p:sp>
      <p:sp>
        <p:nvSpPr>
          <p:cNvPr id="17" name="Text 14"/>
          <p:cNvSpPr txBox="1"/>
          <p:nvPr/>
        </p:nvSpPr>
        <p:spPr>
          <a:xfrm>
            <a:off x="7816291" y="2200046"/>
            <a:ext cx="7150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改的快</a:t>
            </a:r>
            <a:endParaRPr lang="en-US" sz="1500" dirty="0"/>
          </a:p>
        </p:txBody>
      </p:sp>
      <p:sp>
        <p:nvSpPr>
          <p:cNvPr id="18" name="Text 15"/>
          <p:cNvSpPr txBox="1"/>
          <p:nvPr/>
        </p:nvSpPr>
        <p:spPr>
          <a:xfrm>
            <a:off x="9821570" y="2200046"/>
            <a:ext cx="7150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学的快</a:t>
            </a:r>
            <a:endParaRPr lang="en-US" sz="1500" dirty="0"/>
          </a:p>
        </p:txBody>
      </p:sp>
      <p:sp>
        <p:nvSpPr>
          <p:cNvPr id="19" name="Text 16"/>
          <p:cNvSpPr txBox="1"/>
          <p:nvPr/>
        </p:nvSpPr>
        <p:spPr>
          <a:xfrm>
            <a:off x="1353312" y="2542946"/>
            <a:ext cx="1574597" cy="5815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迅速将想法转化为行动，MVP优先，从实战中学习</a:t>
            </a:r>
            <a:endParaRPr lang="en-US" sz="1100" dirty="0"/>
          </a:p>
        </p:txBody>
      </p:sp>
      <p:pic>
        <p:nvPicPr>
          <p:cNvPr id="20" name="Image 1" descr="preencoded.png">    </p:cNvPr>
          <p:cNvPicPr>
            <a:picLocks noChangeAspect="1"/>
          </p:cNvPicPr>
          <p:nvPr/>
        </p:nvPicPr>
        <p:blipFill>
          <a:blip r:embed="rId2"/>
          <a:srcRect l="-107" r="-107" t="0" b="0"/>
          <a:stretch/>
        </p:blipFill>
        <p:spPr>
          <a:xfrm>
            <a:off x="3956609" y="1628546"/>
            <a:ext cx="267005" cy="304495"/>
          </a:xfrm>
          <a:prstGeom prst="rect">
            <a:avLst/>
          </a:prstGeom>
        </p:spPr>
      </p:pic>
      <p:sp>
        <p:nvSpPr>
          <p:cNvPr id="21" name="Shape 17"/>
          <p:cNvSpPr/>
          <p:nvPr/>
        </p:nvSpPr>
        <p:spPr>
          <a:xfrm>
            <a:off x="5154473" y="1295705"/>
            <a:ext cx="1886407" cy="2066544"/>
          </a:xfrm>
          <a:prstGeom prst="roundRect">
            <a:avLst>
              <a:gd name="adj" fmla="val 1959"/>
            </a:avLst>
          </a:prstGeom>
          <a:solidFill>
            <a:srgbClr val="F8FAFC"/>
          </a:solidFill>
          <a:ln/>
          <a:effectLst>
            <a:outerShdw sx="100000" sy="100000" kx="0" ky="0" algn="bl" rotWithShape="0" blurRad="50800" dist="25400" dir="5400000">
              <a:srgbClr val="000000">
                <a:alpha val="5000"/>
              </a:srgbClr>
            </a:outerShdw>
          </a:effectLst>
        </p:spPr>
      </p:sp>
      <p:sp>
        <p:nvSpPr>
          <p:cNvPr id="22" name="Shape 18"/>
          <p:cNvSpPr/>
          <p:nvPr/>
        </p:nvSpPr>
        <p:spPr>
          <a:xfrm>
            <a:off x="5154473" y="1295705"/>
            <a:ext cx="1886407" cy="3840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23" name="Text 19"/>
          <p:cNvSpPr txBox="1"/>
          <p:nvPr/>
        </p:nvSpPr>
        <p:spPr>
          <a:xfrm>
            <a:off x="3375050" y="2542946"/>
            <a:ext cx="1546250" cy="5815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小模块实验，A/B测试验证，快速失败快速重启</a:t>
            </a:r>
            <a:endParaRPr lang="en-US" sz="1100" dirty="0"/>
          </a:p>
        </p:txBody>
      </p:sp>
      <p:pic>
        <p:nvPicPr>
          <p:cNvPr id="24" name="Image 2" descr="preencoded.png">    </p:cNvPr>
          <p:cNvPicPr>
            <a:picLocks noChangeAspect="1"/>
          </p:cNvPicPr>
          <p:nvPr/>
        </p:nvPicPr>
        <p:blipFill>
          <a:blip r:embed="rId3"/>
          <a:srcRect l="-107" r="-107" t="0" b="0"/>
          <a:stretch/>
        </p:blipFill>
        <p:spPr>
          <a:xfrm>
            <a:off x="5962802" y="1628546"/>
            <a:ext cx="267005" cy="304495"/>
          </a:xfrm>
          <a:prstGeom prst="rect">
            <a:avLst/>
          </a:prstGeom>
        </p:spPr>
      </p:pic>
      <p:sp>
        <p:nvSpPr>
          <p:cNvPr id="25" name="Text 20"/>
          <p:cNvSpPr txBox="1"/>
          <p:nvPr/>
        </p:nvSpPr>
        <p:spPr>
          <a:xfrm>
            <a:off x="5810098" y="2200046"/>
            <a:ext cx="7150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决策快</a:t>
            </a:r>
            <a:endParaRPr lang="en-US" sz="1500" dirty="0"/>
          </a:p>
        </p:txBody>
      </p:sp>
      <p:sp>
        <p:nvSpPr>
          <p:cNvPr id="26" name="Text 21"/>
          <p:cNvSpPr txBox="1"/>
          <p:nvPr/>
        </p:nvSpPr>
        <p:spPr>
          <a:xfrm>
            <a:off x="5381244" y="2542946"/>
            <a:ext cx="1546250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缩短决策周期，数据驱动，授权团队快速行动</a:t>
            </a:r>
            <a:endParaRPr lang="en-US" sz="1100" dirty="0"/>
          </a:p>
        </p:txBody>
      </p:sp>
      <p:pic>
        <p:nvPicPr>
          <p:cNvPr id="27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7949794" y="1628546"/>
            <a:ext cx="304495" cy="304495"/>
          </a:xfrm>
          <a:prstGeom prst="rect">
            <a:avLst/>
          </a:prstGeom>
        </p:spPr>
      </p:pic>
      <p:sp>
        <p:nvSpPr>
          <p:cNvPr id="28" name="Text 22"/>
          <p:cNvSpPr txBox="1"/>
          <p:nvPr/>
        </p:nvSpPr>
        <p:spPr>
          <a:xfrm>
            <a:off x="7387438" y="2542946"/>
            <a:ext cx="1546250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基于反馈迅速迭代，勇于调整方向，拥抱变化</a:t>
            </a:r>
            <a:endParaRPr lang="en-US" sz="1100" dirty="0"/>
          </a:p>
        </p:txBody>
      </p:sp>
      <p:pic>
        <p:nvPicPr>
          <p:cNvPr id="29" name="Image 4" descr="preencoded.png">    </p:cNvPr>
          <p:cNvPicPr>
            <a:picLocks noChangeAspect="1"/>
          </p:cNvPicPr>
          <p:nvPr/>
        </p:nvPicPr>
        <p:blipFill>
          <a:blip r:embed="rId5"/>
          <a:srcRect l="-90" r="-90" t="0" b="0"/>
          <a:stretch/>
        </p:blipFill>
        <p:spPr>
          <a:xfrm>
            <a:off x="9917582" y="1628546"/>
            <a:ext cx="381305" cy="304495"/>
          </a:xfrm>
          <a:prstGeom prst="rect">
            <a:avLst/>
          </a:prstGeom>
        </p:spPr>
      </p:pic>
      <p:sp>
        <p:nvSpPr>
          <p:cNvPr id="30" name="Text 23"/>
          <p:cNvSpPr txBox="1"/>
          <p:nvPr/>
        </p:nvSpPr>
        <p:spPr>
          <a:xfrm>
            <a:off x="9392717" y="2542946"/>
            <a:ext cx="1546250" cy="5815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团队持续学习，跨领域知识吸收，共享最佳实践</a:t>
            </a:r>
            <a:endParaRPr lang="en-US" sz="1100" dirty="0"/>
          </a:p>
        </p:txBody>
      </p:sp>
      <p:sp>
        <p:nvSpPr>
          <p:cNvPr id="31" name="Shape 24"/>
          <p:cNvSpPr/>
          <p:nvPr/>
        </p:nvSpPr>
        <p:spPr>
          <a:xfrm>
            <a:off x="1143000" y="3933749"/>
            <a:ext cx="9905695" cy="942746"/>
          </a:xfrm>
          <a:prstGeom prst="rect">
            <a:avLst/>
          </a:prstGeom>
          <a:solidFill>
            <a:srgbClr val="FFF7ED"/>
          </a:solidFill>
          <a:ln/>
        </p:spPr>
      </p:sp>
      <p:sp>
        <p:nvSpPr>
          <p:cNvPr id="32" name="Shape 25"/>
          <p:cNvSpPr/>
          <p:nvPr/>
        </p:nvSpPr>
        <p:spPr>
          <a:xfrm>
            <a:off x="1143000" y="3933749"/>
            <a:ext cx="38405" cy="942746"/>
          </a:xfrm>
          <a:prstGeom prst="rect">
            <a:avLst/>
          </a:prstGeom>
          <a:solidFill>
            <a:srgbClr val="F97316"/>
          </a:solidFill>
          <a:ln/>
        </p:spPr>
      </p:sp>
      <p:pic>
        <p:nvPicPr>
          <p:cNvPr id="33" name="Image 5" descr="preencoded.png">    </p:cNvPr>
          <p:cNvPicPr>
            <a:picLocks noChangeAspect="1"/>
          </p:cNvPicPr>
          <p:nvPr/>
        </p:nvPicPr>
        <p:blipFill>
          <a:blip r:embed="rId6"/>
          <a:srcRect l="-1773" r="-1773" t="0" b="0"/>
          <a:stretch/>
        </p:blipFill>
        <p:spPr>
          <a:xfrm>
            <a:off x="1371600" y="4166921"/>
            <a:ext cx="133502" cy="171907"/>
          </a:xfrm>
          <a:prstGeom prst="rect">
            <a:avLst/>
          </a:prstGeom>
        </p:spPr>
      </p:pic>
      <p:sp>
        <p:nvSpPr>
          <p:cNvPr id="34" name="Text 26"/>
          <p:cNvSpPr txBox="1"/>
          <p:nvPr/>
        </p:nvSpPr>
        <p:spPr>
          <a:xfrm>
            <a:off x="1505102" y="4123944"/>
            <a:ext cx="167243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C2410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五快形成的复利效应</a:t>
            </a:r>
            <a:endParaRPr lang="en-US" sz="1300" dirty="0"/>
          </a:p>
        </p:txBody>
      </p:sp>
      <p:sp>
        <p:nvSpPr>
          <p:cNvPr id="35" name="Text 27"/>
          <p:cNvSpPr txBox="1"/>
          <p:nvPr/>
        </p:nvSpPr>
        <p:spPr>
          <a:xfrm>
            <a:off x="1371600" y="4476902"/>
            <a:ext cx="92683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7C2D1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在浴缸中学不会游泳，企业必须通过"五快"实践形成闭环，创造指数级增长优势。AI工具将这个闭环速度提升10-100倍，形成代际碾压。</a:t>
            </a:r>
            <a:endParaRPr lang="en-US" sz="1200" dirty="0"/>
          </a:p>
        </p:txBody>
      </p:sp>
      <p:sp>
        <p:nvSpPr>
          <p:cNvPr id="36" name="Shape 28"/>
          <p:cNvSpPr/>
          <p:nvPr/>
        </p:nvSpPr>
        <p:spPr>
          <a:xfrm>
            <a:off x="0" y="6344107"/>
            <a:ext cx="121916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37" name="Text 29"/>
          <p:cNvSpPr txBox="1"/>
          <p:nvPr/>
        </p:nvSpPr>
        <p:spPr>
          <a:xfrm>
            <a:off x="761695" y="6524244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38" name="Text 30"/>
          <p:cNvSpPr txBox="1"/>
          <p:nvPr/>
        </p:nvSpPr>
        <p:spPr>
          <a:xfrm>
            <a:off x="9525305" y="6524244"/>
            <a:ext cx="20052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 3：战略执行与快文化 | 4/7</a:t>
            </a:r>
            <a:endParaRPr lang="en-US" sz="1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952805" y="304495"/>
            <a:ext cx="5725058" cy="3721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从理论到实践：六大关键任务构建快文化</a:t>
            </a:r>
            <a:endParaRPr lang="en-US" sz="2400" dirty="0"/>
          </a:p>
        </p:txBody>
      </p:sp>
      <p:sp>
        <p:nvSpPr>
          <p:cNvPr id="6" name="Text 4"/>
          <p:cNvSpPr txBox="1"/>
          <p:nvPr/>
        </p:nvSpPr>
        <p:spPr>
          <a:xfrm>
            <a:off x="952805" y="923544"/>
            <a:ext cx="100492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关键任务</a:t>
            </a:r>
            <a:endParaRPr lang="en-US" sz="1600" dirty="0"/>
          </a:p>
        </p:txBody>
      </p:sp>
      <p:sp>
        <p:nvSpPr>
          <p:cNvPr id="7" name="Shape 5"/>
          <p:cNvSpPr/>
          <p:nvPr/>
        </p:nvSpPr>
        <p:spPr>
          <a:xfrm>
            <a:off x="952805" y="1343254"/>
            <a:ext cx="5000854" cy="629107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8" name="Shape 6"/>
          <p:cNvSpPr/>
          <p:nvPr/>
        </p:nvSpPr>
        <p:spPr>
          <a:xfrm>
            <a:off x="952805" y="1343254"/>
            <a:ext cx="38405" cy="629107"/>
          </a:xfrm>
          <a:prstGeom prst="rect">
            <a:avLst/>
          </a:prstGeom>
          <a:solidFill>
            <a:srgbClr val="4C6FFF"/>
          </a:solidFill>
          <a:ln/>
        </p:spPr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rcRect l="-1773" r="-1773" t="0" b="0"/>
          <a:stretch/>
        </p:blipFill>
        <p:spPr>
          <a:xfrm>
            <a:off x="1123798" y="1466698"/>
            <a:ext cx="133502" cy="171907"/>
          </a:xfrm>
          <a:prstGeom prst="rect">
            <a:avLst/>
          </a:prstGeom>
        </p:spPr>
      </p:pic>
      <p:sp>
        <p:nvSpPr>
          <p:cNvPr id="10" name="Text 7"/>
          <p:cNvSpPr txBox="1"/>
          <p:nvPr/>
        </p:nvSpPr>
        <p:spPr>
          <a:xfrm>
            <a:off x="1257300" y="1438351"/>
            <a:ext cx="8860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构建快文化</a:t>
            </a:r>
            <a:endParaRPr lang="en-US" sz="1200" dirty="0"/>
          </a:p>
        </p:txBody>
      </p:sp>
      <p:sp>
        <p:nvSpPr>
          <p:cNvPr id="11" name="Text 8"/>
          <p:cNvSpPr txBox="1"/>
          <p:nvPr/>
        </p:nvSpPr>
        <p:spPr>
          <a:xfrm>
            <a:off x="1123798" y="1686154"/>
            <a:ext cx="4479646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从思维模式到执行习惯...快速迭代深入骨髓...促进团队自发追求速度...</a:t>
            </a:r>
            <a:endParaRPr lang="en-US" sz="1100" dirty="0"/>
          </a:p>
        </p:txBody>
      </p:sp>
      <p:sp>
        <p:nvSpPr>
          <p:cNvPr id="12" name="Shape 9"/>
          <p:cNvSpPr/>
          <p:nvPr/>
        </p:nvSpPr>
        <p:spPr>
          <a:xfrm>
            <a:off x="952805" y="2064715"/>
            <a:ext cx="5000854" cy="629107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13" name="Shape 10"/>
          <p:cNvSpPr/>
          <p:nvPr/>
        </p:nvSpPr>
        <p:spPr>
          <a:xfrm>
            <a:off x="952805" y="2064715"/>
            <a:ext cx="38405" cy="629107"/>
          </a:xfrm>
          <a:prstGeom prst="rect">
            <a:avLst/>
          </a:prstGeom>
          <a:solidFill>
            <a:srgbClr val="4C6FFF"/>
          </a:solidFill>
          <a:ln/>
        </p:spPr>
      </p:sp>
      <p:pic>
        <p:nvPicPr>
          <p:cNvPr id="14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1123798" y="2188159"/>
            <a:ext cx="171907" cy="171907"/>
          </a:xfrm>
          <a:prstGeom prst="rect">
            <a:avLst/>
          </a:prstGeom>
        </p:spPr>
      </p:pic>
      <p:sp>
        <p:nvSpPr>
          <p:cNvPr id="15" name="Text 11"/>
          <p:cNvSpPr txBox="1"/>
          <p:nvPr/>
        </p:nvSpPr>
        <p:spPr>
          <a:xfrm>
            <a:off x="1295705" y="2159813"/>
            <a:ext cx="581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下场快</a:t>
            </a:r>
            <a:endParaRPr lang="en-US" sz="1200" dirty="0"/>
          </a:p>
        </p:txBody>
      </p:sp>
      <p:sp>
        <p:nvSpPr>
          <p:cNvPr id="16" name="Text 12"/>
          <p:cNvSpPr txBox="1"/>
          <p:nvPr/>
        </p:nvSpPr>
        <p:spPr>
          <a:xfrm>
            <a:off x="1123798" y="2407615"/>
            <a:ext cx="3908146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不完美也要先上线...从实战中获取反馈...越早失败越早成功...</a:t>
            </a:r>
            <a:endParaRPr lang="en-US" sz="1100" dirty="0"/>
          </a:p>
        </p:txBody>
      </p:sp>
      <p:sp>
        <p:nvSpPr>
          <p:cNvPr id="17" name="Shape 13"/>
          <p:cNvSpPr/>
          <p:nvPr/>
        </p:nvSpPr>
        <p:spPr>
          <a:xfrm>
            <a:off x="952805" y="2786177"/>
            <a:ext cx="5000854" cy="629107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18" name="Shape 14"/>
          <p:cNvSpPr/>
          <p:nvPr/>
        </p:nvSpPr>
        <p:spPr>
          <a:xfrm>
            <a:off x="952805" y="2786177"/>
            <a:ext cx="38405" cy="629107"/>
          </a:xfrm>
          <a:prstGeom prst="rect">
            <a:avLst/>
          </a:prstGeom>
          <a:solidFill>
            <a:srgbClr val="4C6FFF"/>
          </a:solidFill>
          <a:ln/>
        </p:spPr>
      </p:sp>
      <p:pic>
        <p:nvPicPr>
          <p:cNvPr id="19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1123798" y="2909621"/>
            <a:ext cx="171907" cy="171907"/>
          </a:xfrm>
          <a:prstGeom prst="rect">
            <a:avLst/>
          </a:prstGeom>
        </p:spPr>
      </p:pic>
      <p:sp>
        <p:nvSpPr>
          <p:cNvPr id="20" name="Text 15"/>
          <p:cNvSpPr txBox="1"/>
          <p:nvPr/>
        </p:nvSpPr>
        <p:spPr>
          <a:xfrm>
            <a:off x="1295705" y="2881274"/>
            <a:ext cx="10387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选对技术路线</a:t>
            </a:r>
            <a:endParaRPr lang="en-US" sz="1200" dirty="0"/>
          </a:p>
        </p:txBody>
      </p:sp>
      <p:sp>
        <p:nvSpPr>
          <p:cNvPr id="21" name="Text 16"/>
          <p:cNvSpPr txBox="1"/>
          <p:nvPr/>
        </p:nvSpPr>
        <p:spPr>
          <a:xfrm>
            <a:off x="1123798" y="3129077"/>
            <a:ext cx="4165092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基于Agent架构选型...避免技术债务和重构...灵活应对市场变化...</a:t>
            </a:r>
            <a:endParaRPr lang="en-US" sz="1100" dirty="0"/>
          </a:p>
        </p:txBody>
      </p:sp>
      <p:sp>
        <p:nvSpPr>
          <p:cNvPr id="22" name="Shape 17"/>
          <p:cNvSpPr/>
          <p:nvPr/>
        </p:nvSpPr>
        <p:spPr>
          <a:xfrm>
            <a:off x="952805" y="3507638"/>
            <a:ext cx="5000854" cy="629107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23" name="Shape 18"/>
          <p:cNvSpPr/>
          <p:nvPr/>
        </p:nvSpPr>
        <p:spPr>
          <a:xfrm>
            <a:off x="952805" y="3507638"/>
            <a:ext cx="38405" cy="629107"/>
          </a:xfrm>
          <a:prstGeom prst="rect">
            <a:avLst/>
          </a:prstGeom>
          <a:solidFill>
            <a:srgbClr val="4C6FFF"/>
          </a:solidFill>
          <a:ln/>
        </p:spPr>
      </p:sp>
      <p:pic>
        <p:nvPicPr>
          <p:cNvPr id="24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-1087" b="-1087"/>
          <a:stretch/>
        </p:blipFill>
        <p:spPr>
          <a:xfrm>
            <a:off x="1123798" y="3631082"/>
            <a:ext cx="10515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28954" y="3602736"/>
            <a:ext cx="8860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尽快商业化</a:t>
            </a:r>
            <a:endParaRPr lang="en-US" sz="1200" dirty="0"/>
          </a:p>
        </p:txBody>
      </p:sp>
      <p:sp>
        <p:nvSpPr>
          <p:cNvPr id="26" name="Text 20"/>
          <p:cNvSpPr txBox="1"/>
          <p:nvPr/>
        </p:nvSpPr>
        <p:spPr>
          <a:xfrm>
            <a:off x="1123798" y="3850538"/>
            <a:ext cx="3765499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验证商业模式...尽早实现正向现金流...快速迭代价值主张...</a:t>
            </a:r>
            <a:endParaRPr lang="en-US" sz="1100" dirty="0"/>
          </a:p>
        </p:txBody>
      </p:sp>
      <p:sp>
        <p:nvSpPr>
          <p:cNvPr id="27" name="Shape 21"/>
          <p:cNvSpPr/>
          <p:nvPr/>
        </p:nvSpPr>
        <p:spPr>
          <a:xfrm>
            <a:off x="952805" y="4229100"/>
            <a:ext cx="5000854" cy="629107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28" name="Shape 22"/>
          <p:cNvSpPr/>
          <p:nvPr/>
        </p:nvSpPr>
        <p:spPr>
          <a:xfrm>
            <a:off x="952805" y="4229100"/>
            <a:ext cx="38405" cy="629107"/>
          </a:xfrm>
          <a:prstGeom prst="rect">
            <a:avLst/>
          </a:prstGeom>
          <a:solidFill>
            <a:srgbClr val="4C6FFF"/>
          </a:solidFill>
          <a:ln/>
        </p:spPr>
      </p:sp>
      <p:pic>
        <p:nvPicPr>
          <p:cNvPr id="29" name="Image 4" descr="preencoded.png">    </p:cNvPr>
          <p:cNvPicPr>
            <a:picLocks noChangeAspect="1"/>
          </p:cNvPicPr>
          <p:nvPr/>
        </p:nvPicPr>
        <p:blipFill>
          <a:blip r:embed="rId5"/>
          <a:srcRect l="-1064" r="-1064" t="0" b="0"/>
          <a:stretch/>
        </p:blipFill>
        <p:spPr>
          <a:xfrm>
            <a:off x="1123798" y="4352544"/>
            <a:ext cx="219456" cy="171907"/>
          </a:xfrm>
          <a:prstGeom prst="rect">
            <a:avLst/>
          </a:prstGeom>
        </p:spPr>
      </p:pic>
      <p:sp>
        <p:nvSpPr>
          <p:cNvPr id="30" name="Text 23"/>
          <p:cNvSpPr txBox="1"/>
          <p:nvPr/>
        </p:nvSpPr>
        <p:spPr>
          <a:xfrm>
            <a:off x="1343254" y="4324198"/>
            <a:ext cx="15910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高效agentic运营体系</a:t>
            </a:r>
            <a:endParaRPr lang="en-US" sz="1200" dirty="0"/>
          </a:p>
        </p:txBody>
      </p:sp>
      <p:sp>
        <p:nvSpPr>
          <p:cNvPr id="31" name="Text 24"/>
          <p:cNvSpPr txBox="1"/>
          <p:nvPr/>
        </p:nvSpPr>
        <p:spPr>
          <a:xfrm>
            <a:off x="1123798" y="4572000"/>
            <a:ext cx="3765499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自动化协作流程...AI驱动决策支持...构建可持续运营闭环...</a:t>
            </a:r>
            <a:endParaRPr lang="en-US" sz="1100" dirty="0"/>
          </a:p>
        </p:txBody>
      </p:sp>
      <p:sp>
        <p:nvSpPr>
          <p:cNvPr id="32" name="Shape 25"/>
          <p:cNvSpPr/>
          <p:nvPr/>
        </p:nvSpPr>
        <p:spPr>
          <a:xfrm>
            <a:off x="952805" y="4950562"/>
            <a:ext cx="5000854" cy="629107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33" name="Shape 26"/>
          <p:cNvSpPr/>
          <p:nvPr/>
        </p:nvSpPr>
        <p:spPr>
          <a:xfrm>
            <a:off x="952805" y="4950562"/>
            <a:ext cx="38405" cy="629107"/>
          </a:xfrm>
          <a:prstGeom prst="rect">
            <a:avLst/>
          </a:prstGeom>
          <a:solidFill>
            <a:srgbClr val="4C6FFF"/>
          </a:solidFill>
          <a:ln/>
        </p:spPr>
      </p:sp>
      <p:pic>
        <p:nvPicPr>
          <p:cNvPr id="34" name="Image 5" descr="preencoded.png">    </p:cNvPr>
          <p:cNvPicPr>
            <a:picLocks noChangeAspect="1"/>
          </p:cNvPicPr>
          <p:nvPr/>
        </p:nvPicPr>
        <p:blipFill>
          <a:blip r:embed="rId6"/>
          <a:srcRect l="-1064" r="-1064" t="0" b="0"/>
          <a:stretch/>
        </p:blipFill>
        <p:spPr>
          <a:xfrm>
            <a:off x="1123798" y="5074006"/>
            <a:ext cx="219456" cy="171907"/>
          </a:xfrm>
          <a:prstGeom prst="rect">
            <a:avLst/>
          </a:prstGeom>
        </p:spPr>
      </p:pic>
      <p:sp>
        <p:nvSpPr>
          <p:cNvPr id="35" name="Text 27"/>
          <p:cNvSpPr txBox="1"/>
          <p:nvPr/>
        </p:nvSpPr>
        <p:spPr>
          <a:xfrm>
            <a:off x="1343254" y="5045659"/>
            <a:ext cx="10479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native团队</a:t>
            </a:r>
            <a:endParaRPr lang="en-US" sz="1200" dirty="0"/>
          </a:p>
        </p:txBody>
      </p:sp>
      <p:sp>
        <p:nvSpPr>
          <p:cNvPr id="36" name="Text 28"/>
          <p:cNvSpPr txBox="1"/>
          <p:nvPr/>
        </p:nvSpPr>
        <p:spPr>
          <a:xfrm>
            <a:off x="1123798" y="5293462"/>
            <a:ext cx="3908146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拥抱AI工具加速工作流...持续学习新技能...跨学科知识融合...</a:t>
            </a:r>
            <a:endParaRPr lang="en-US" sz="1100" dirty="0"/>
          </a:p>
        </p:txBody>
      </p:sp>
      <p:sp>
        <p:nvSpPr>
          <p:cNvPr id="37" name="Text 29"/>
          <p:cNvSpPr txBox="1"/>
          <p:nvPr/>
        </p:nvSpPr>
        <p:spPr>
          <a:xfrm>
            <a:off x="6238951" y="923544"/>
            <a:ext cx="100492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成功案例</a:t>
            </a:r>
            <a:endParaRPr lang="en-US" sz="1600" dirty="0"/>
          </a:p>
        </p:txBody>
      </p:sp>
      <p:sp>
        <p:nvSpPr>
          <p:cNvPr id="38" name="Shape 30"/>
          <p:cNvSpPr/>
          <p:nvPr/>
        </p:nvSpPr>
        <p:spPr>
          <a:xfrm>
            <a:off x="6238951" y="1343254"/>
            <a:ext cx="5000854" cy="809244"/>
          </a:xfrm>
          <a:prstGeom prst="roundRect">
            <a:avLst>
              <a:gd name="adj" fmla="val 10635"/>
            </a:avLst>
          </a:prstGeom>
          <a:solidFill>
            <a:srgbClr val="F0F9FF"/>
          </a:solidFill>
          <a:ln/>
        </p:spPr>
      </p:sp>
      <p:sp>
        <p:nvSpPr>
          <p:cNvPr id="39" name="Shape 31"/>
          <p:cNvSpPr/>
          <p:nvPr/>
        </p:nvSpPr>
        <p:spPr>
          <a:xfrm>
            <a:off x="6238951" y="1343254"/>
            <a:ext cx="38405" cy="809244"/>
          </a:xfrm>
          <a:prstGeom prst="rect">
            <a:avLst/>
          </a:prstGeom>
          <a:solidFill>
            <a:srgbClr val="0EA5E9"/>
          </a:solidFill>
          <a:ln/>
        </p:spPr>
      </p:sp>
      <p:pic>
        <p:nvPicPr>
          <p:cNvPr id="40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-555" b="-555"/>
          <a:stretch/>
        </p:blipFill>
        <p:spPr>
          <a:xfrm>
            <a:off x="6391656" y="1493215"/>
            <a:ext cx="123444" cy="142646"/>
          </a:xfrm>
          <a:prstGeom prst="rect">
            <a:avLst/>
          </a:prstGeom>
        </p:spPr>
      </p:pic>
      <p:sp>
        <p:nvSpPr>
          <p:cNvPr id="41" name="Text 32"/>
          <p:cNvSpPr txBox="1"/>
          <p:nvPr/>
        </p:nvSpPr>
        <p:spPr>
          <a:xfrm>
            <a:off x="6515100" y="1457554"/>
            <a:ext cx="1583741" cy="2194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C4A6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Genspark: 试错节奏快</a:t>
            </a:r>
            <a:endParaRPr lang="en-US" sz="1100" dirty="0"/>
          </a:p>
        </p:txBody>
      </p:sp>
      <p:sp>
        <p:nvSpPr>
          <p:cNvPr id="42" name="Text 33"/>
          <p:cNvSpPr txBox="1"/>
          <p:nvPr/>
        </p:nvSpPr>
        <p:spPr>
          <a:xfrm>
            <a:off x="6391656" y="1699870"/>
            <a:ext cx="16340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C4A6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每两周发布新功能，实现"</a:t>
            </a:r>
            <a:endParaRPr lang="en-US" sz="1000" dirty="0"/>
          </a:p>
        </p:txBody>
      </p:sp>
      <p:sp>
        <p:nvSpPr>
          <p:cNvPr id="43" name="Text 34"/>
          <p:cNvSpPr txBox="1"/>
          <p:nvPr/>
        </p:nvSpPr>
        <p:spPr>
          <a:xfrm>
            <a:off x="7920533" y="1699870"/>
            <a:ext cx="8055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Gen Speed</a:t>
            </a:r>
            <a:endParaRPr lang="en-US" sz="1000" dirty="0"/>
          </a:p>
        </p:txBody>
      </p:sp>
      <p:sp>
        <p:nvSpPr>
          <p:cNvPr id="44" name="Text 35"/>
          <p:cNvSpPr txBox="1"/>
          <p:nvPr/>
        </p:nvSpPr>
        <p:spPr>
          <a:xfrm>
            <a:off x="6391656" y="1699870"/>
            <a:ext cx="4825289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C4A6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"（生成式速度）—比传统开发快10-100倍的迭代速度，AI-native工作方式</a:t>
            </a:r>
            <a:endParaRPr lang="en-US" sz="1000" dirty="0"/>
          </a:p>
        </p:txBody>
      </p:sp>
      <p:sp>
        <p:nvSpPr>
          <p:cNvPr id="45" name="Shape 36"/>
          <p:cNvSpPr/>
          <p:nvPr/>
        </p:nvSpPr>
        <p:spPr>
          <a:xfrm>
            <a:off x="6238951" y="2243023"/>
            <a:ext cx="5000854" cy="809244"/>
          </a:xfrm>
          <a:prstGeom prst="roundRect">
            <a:avLst>
              <a:gd name="adj" fmla="val 10635"/>
            </a:avLst>
          </a:prstGeom>
          <a:solidFill>
            <a:srgbClr val="F0F9FF"/>
          </a:solidFill>
          <a:ln/>
        </p:spPr>
      </p:sp>
      <p:sp>
        <p:nvSpPr>
          <p:cNvPr id="46" name="Shape 37"/>
          <p:cNvSpPr/>
          <p:nvPr/>
        </p:nvSpPr>
        <p:spPr>
          <a:xfrm>
            <a:off x="6238951" y="2243023"/>
            <a:ext cx="38405" cy="809244"/>
          </a:xfrm>
          <a:prstGeom prst="rect">
            <a:avLst/>
          </a:prstGeom>
          <a:solidFill>
            <a:srgbClr val="0EA5E9"/>
          </a:solidFill>
          <a:ln/>
        </p:spPr>
      </p:sp>
      <p:pic>
        <p:nvPicPr>
          <p:cNvPr id="47" name="Image 7" descr="preencoded.png">    </p:cNvPr>
          <p:cNvPicPr>
            <a:picLocks noChangeAspect="1"/>
          </p:cNvPicPr>
          <p:nvPr/>
        </p:nvPicPr>
        <p:blipFill>
          <a:blip r:embed="rId8"/>
          <a:srcRect l="-769" r="-769" t="0" b="0"/>
          <a:stretch/>
        </p:blipFill>
        <p:spPr>
          <a:xfrm>
            <a:off x="6391656" y="2392985"/>
            <a:ext cx="181051" cy="142646"/>
          </a:xfrm>
          <a:prstGeom prst="rect">
            <a:avLst/>
          </a:prstGeom>
        </p:spPr>
      </p:pic>
      <p:sp>
        <p:nvSpPr>
          <p:cNvPr id="48" name="Text 38"/>
          <p:cNvSpPr txBox="1"/>
          <p:nvPr/>
        </p:nvSpPr>
        <p:spPr>
          <a:xfrm>
            <a:off x="6572707" y="2357323"/>
            <a:ext cx="1879092" cy="2194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C4A6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SpaceX: 快速失败换取认知</a:t>
            </a:r>
            <a:endParaRPr lang="en-US" sz="1100" dirty="0"/>
          </a:p>
        </p:txBody>
      </p:sp>
      <p:sp>
        <p:nvSpPr>
          <p:cNvPr id="49" name="Text 39"/>
          <p:cNvSpPr txBox="1"/>
          <p:nvPr/>
        </p:nvSpPr>
        <p:spPr>
          <a:xfrm>
            <a:off x="6391656" y="2600554"/>
            <a:ext cx="4825289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C4A6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"fail fast, learn fast"理念，高频率测试发射，通过一次次失败累积成功经验，加速创新周期</a:t>
            </a:r>
            <a:endParaRPr lang="en-US" sz="1000" dirty="0"/>
          </a:p>
        </p:txBody>
      </p:sp>
      <p:sp>
        <p:nvSpPr>
          <p:cNvPr id="50" name="Shape 40"/>
          <p:cNvSpPr/>
          <p:nvPr/>
        </p:nvSpPr>
        <p:spPr>
          <a:xfrm>
            <a:off x="6238951" y="3143707"/>
            <a:ext cx="5000854" cy="809244"/>
          </a:xfrm>
          <a:prstGeom prst="roundRect">
            <a:avLst>
              <a:gd name="adj" fmla="val 10635"/>
            </a:avLst>
          </a:prstGeom>
          <a:solidFill>
            <a:srgbClr val="F0F9FF"/>
          </a:solidFill>
          <a:ln/>
        </p:spPr>
      </p:sp>
      <p:sp>
        <p:nvSpPr>
          <p:cNvPr id="51" name="Shape 41"/>
          <p:cNvSpPr/>
          <p:nvPr/>
        </p:nvSpPr>
        <p:spPr>
          <a:xfrm>
            <a:off x="6238951" y="3143707"/>
            <a:ext cx="38405" cy="809244"/>
          </a:xfrm>
          <a:prstGeom prst="rect">
            <a:avLst/>
          </a:prstGeom>
          <a:solidFill>
            <a:srgbClr val="0EA5E9"/>
          </a:solidFill>
          <a:ln/>
        </p:spPr>
      </p:sp>
      <p:pic>
        <p:nvPicPr>
          <p:cNvPr id="52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0" b="0"/>
          <a:stretch/>
        </p:blipFill>
        <p:spPr>
          <a:xfrm>
            <a:off x="6391656" y="3293669"/>
            <a:ext cx="142646" cy="142646"/>
          </a:xfrm>
          <a:prstGeom prst="rect">
            <a:avLst/>
          </a:prstGeom>
        </p:spPr>
      </p:pic>
      <p:sp>
        <p:nvSpPr>
          <p:cNvPr id="53" name="Text 42"/>
          <p:cNvSpPr txBox="1"/>
          <p:nvPr/>
        </p:nvSpPr>
        <p:spPr>
          <a:xfrm>
            <a:off x="6534302" y="3258007"/>
            <a:ext cx="1698041" cy="2194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C4A6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Mercor: 商业化速度极致</a:t>
            </a:r>
            <a:endParaRPr lang="en-US" sz="1100" dirty="0"/>
          </a:p>
        </p:txBody>
      </p:sp>
      <p:sp>
        <p:nvSpPr>
          <p:cNvPr id="54" name="Text 43"/>
          <p:cNvSpPr txBox="1"/>
          <p:nvPr/>
        </p:nvSpPr>
        <p:spPr>
          <a:xfrm>
            <a:off x="6391656" y="3500323"/>
            <a:ext cx="4720133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C4A6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创造历史记录：17个月从$1M到$500M ARR，成为地球上增长最快的公司，验证AI时代增长极限</a:t>
            </a:r>
            <a:endParaRPr lang="en-US" sz="1000" dirty="0"/>
          </a:p>
        </p:txBody>
      </p:sp>
      <p:sp>
        <p:nvSpPr>
          <p:cNvPr id="55" name="Shape 44"/>
          <p:cNvSpPr/>
          <p:nvPr/>
        </p:nvSpPr>
        <p:spPr>
          <a:xfrm>
            <a:off x="6238951" y="4043477"/>
            <a:ext cx="5000854" cy="809244"/>
          </a:xfrm>
          <a:prstGeom prst="roundRect">
            <a:avLst>
              <a:gd name="adj" fmla="val 10635"/>
            </a:avLst>
          </a:prstGeom>
          <a:solidFill>
            <a:srgbClr val="F0F9FF"/>
          </a:solidFill>
          <a:ln/>
        </p:spPr>
      </p:sp>
      <p:sp>
        <p:nvSpPr>
          <p:cNvPr id="56" name="Shape 45"/>
          <p:cNvSpPr/>
          <p:nvPr/>
        </p:nvSpPr>
        <p:spPr>
          <a:xfrm>
            <a:off x="6238951" y="4043477"/>
            <a:ext cx="38405" cy="809244"/>
          </a:xfrm>
          <a:prstGeom prst="rect">
            <a:avLst/>
          </a:prstGeom>
          <a:solidFill>
            <a:srgbClr val="0EA5E9"/>
          </a:solidFill>
          <a:ln/>
        </p:spPr>
      </p:sp>
      <p:pic>
        <p:nvPicPr>
          <p:cNvPr id="57" name="Image 9" descr="preencoded.png">    </p:cNvPr>
          <p:cNvPicPr>
            <a:picLocks noChangeAspect="1"/>
          </p:cNvPicPr>
          <p:nvPr/>
        </p:nvPicPr>
        <p:blipFill>
          <a:blip r:embed="rId10"/>
          <a:srcRect l="0" r="0" t="0" b="0"/>
          <a:stretch/>
        </p:blipFill>
        <p:spPr>
          <a:xfrm>
            <a:off x="6391656" y="4193438"/>
            <a:ext cx="142646" cy="142646"/>
          </a:xfrm>
          <a:prstGeom prst="rect">
            <a:avLst/>
          </a:prstGeom>
        </p:spPr>
      </p:pic>
      <p:sp>
        <p:nvSpPr>
          <p:cNvPr id="58" name="Text 46"/>
          <p:cNvSpPr txBox="1"/>
          <p:nvPr/>
        </p:nvSpPr>
        <p:spPr>
          <a:xfrm>
            <a:off x="6534302" y="4157777"/>
            <a:ext cx="1974190" cy="2194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C4A6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Manus/Genspark: 技术选型</a:t>
            </a:r>
            <a:endParaRPr lang="en-US" sz="1100" dirty="0"/>
          </a:p>
        </p:txBody>
      </p:sp>
      <p:sp>
        <p:nvSpPr>
          <p:cNvPr id="59" name="Text 47"/>
          <p:cNvSpPr txBox="1"/>
          <p:nvPr/>
        </p:nvSpPr>
        <p:spPr>
          <a:xfrm>
            <a:off x="6391656" y="4401007"/>
            <a:ext cx="4815230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C4A6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基于Agent OS的完整生态，构建自动化工作流，Agent自主协作完成复杂任务，技术架构领先优势</a:t>
            </a:r>
            <a:endParaRPr lang="en-US" sz="1000" dirty="0"/>
          </a:p>
        </p:txBody>
      </p:sp>
      <p:sp>
        <p:nvSpPr>
          <p:cNvPr id="60" name="Shape 48"/>
          <p:cNvSpPr/>
          <p:nvPr/>
        </p:nvSpPr>
        <p:spPr>
          <a:xfrm>
            <a:off x="6238951" y="4943246"/>
            <a:ext cx="5000854" cy="809244"/>
          </a:xfrm>
          <a:prstGeom prst="roundRect">
            <a:avLst>
              <a:gd name="adj" fmla="val 10635"/>
            </a:avLst>
          </a:prstGeom>
          <a:solidFill>
            <a:srgbClr val="F0F9FF"/>
          </a:solidFill>
          <a:ln/>
        </p:spPr>
      </p:sp>
      <p:sp>
        <p:nvSpPr>
          <p:cNvPr id="61" name="Shape 49"/>
          <p:cNvSpPr/>
          <p:nvPr/>
        </p:nvSpPr>
        <p:spPr>
          <a:xfrm>
            <a:off x="6238951" y="4943246"/>
            <a:ext cx="38405" cy="809244"/>
          </a:xfrm>
          <a:prstGeom prst="rect">
            <a:avLst/>
          </a:prstGeom>
          <a:solidFill>
            <a:srgbClr val="0EA5E9"/>
          </a:solidFill>
          <a:ln/>
        </p:spPr>
      </p:sp>
      <p:pic>
        <p:nvPicPr>
          <p:cNvPr id="62" name="Image 10" descr="preencoded.png">    </p:cNvPr>
          <p:cNvPicPr>
            <a:picLocks noChangeAspect="1"/>
          </p:cNvPicPr>
          <p:nvPr/>
        </p:nvPicPr>
        <p:blipFill>
          <a:blip r:embed="rId11"/>
          <a:srcRect l="0" r="0" t="0" b="0"/>
          <a:stretch/>
        </p:blipFill>
        <p:spPr>
          <a:xfrm>
            <a:off x="6391656" y="5093208"/>
            <a:ext cx="142646" cy="142646"/>
          </a:xfrm>
          <a:prstGeom prst="rect">
            <a:avLst/>
          </a:prstGeom>
        </p:spPr>
      </p:pic>
      <p:sp>
        <p:nvSpPr>
          <p:cNvPr id="63" name="Text 50"/>
          <p:cNvSpPr txBox="1"/>
          <p:nvPr/>
        </p:nvSpPr>
        <p:spPr>
          <a:xfrm>
            <a:off x="6534302" y="5057546"/>
            <a:ext cx="1089050" cy="2194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0C4A6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Notion: 下场快</a:t>
            </a:r>
            <a:endParaRPr lang="en-US" sz="1100" dirty="0"/>
          </a:p>
        </p:txBody>
      </p:sp>
      <p:sp>
        <p:nvSpPr>
          <p:cNvPr id="64" name="Text 51"/>
          <p:cNvSpPr txBox="1"/>
          <p:nvPr/>
        </p:nvSpPr>
        <p:spPr>
          <a:xfrm>
            <a:off x="6391656" y="5300777"/>
            <a:ext cx="4834433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C4A6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果断推出Notion 3.0 Agents产品，全面升级AI功能，将传统生产力工具变革为主动型智能助手平台</a:t>
            </a:r>
            <a:endParaRPr lang="en-US" sz="1000" dirty="0"/>
          </a:p>
        </p:txBody>
      </p:sp>
      <p:sp>
        <p:nvSpPr>
          <p:cNvPr id="65" name="Shape 52"/>
          <p:cNvSpPr/>
          <p:nvPr/>
        </p:nvSpPr>
        <p:spPr>
          <a:xfrm>
            <a:off x="0" y="6381598"/>
            <a:ext cx="121916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66" name="Text 53"/>
          <p:cNvSpPr txBox="1"/>
          <p:nvPr/>
        </p:nvSpPr>
        <p:spPr>
          <a:xfrm>
            <a:off x="761695" y="6543446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67" name="Text 54"/>
          <p:cNvSpPr txBox="1"/>
          <p:nvPr/>
        </p:nvSpPr>
        <p:spPr>
          <a:xfrm>
            <a:off x="9531706" y="6543446"/>
            <a:ext cx="20052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 3：战略执行与快文化 | 5/7</a:t>
            </a:r>
            <a:endParaRPr lang="en-US" sz="1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990295" y="342900"/>
            <a:ext cx="4810658" cy="3721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新入场在AI时代早期的优势就是快</a:t>
            </a:r>
            <a:endParaRPr lang="en-US" sz="2400" dirty="0"/>
          </a:p>
        </p:txBody>
      </p:sp>
      <p:sp>
        <p:nvSpPr>
          <p:cNvPr id="6" name="Text 4"/>
          <p:cNvSpPr txBox="1"/>
          <p:nvPr/>
        </p:nvSpPr>
        <p:spPr>
          <a:xfrm>
            <a:off x="990295" y="981151"/>
            <a:ext cx="16669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为什么快是优势？</a:t>
            </a:r>
            <a:endParaRPr lang="en-US" sz="1500" dirty="0"/>
          </a:p>
        </p:txBody>
      </p:sp>
      <p:sp>
        <p:nvSpPr>
          <p:cNvPr id="7" name="Shape 5"/>
          <p:cNvSpPr/>
          <p:nvPr/>
        </p:nvSpPr>
        <p:spPr>
          <a:xfrm>
            <a:off x="990295" y="1352398"/>
            <a:ext cx="4962449" cy="1457554"/>
          </a:xfrm>
          <a:prstGeom prst="rect">
            <a:avLst/>
          </a:prstGeom>
          <a:solidFill>
            <a:srgbClr val="F0F9FF"/>
          </a:solidFill>
          <a:ln/>
        </p:spPr>
      </p:sp>
      <p:sp>
        <p:nvSpPr>
          <p:cNvPr id="8" name="Shape 6"/>
          <p:cNvSpPr/>
          <p:nvPr/>
        </p:nvSpPr>
        <p:spPr>
          <a:xfrm>
            <a:off x="990295" y="1352398"/>
            <a:ext cx="38405" cy="1457554"/>
          </a:xfrm>
          <a:prstGeom prst="rect">
            <a:avLst/>
          </a:prstGeom>
          <a:solidFill>
            <a:srgbClr val="0EA5E9"/>
          </a:solidFill>
          <a:ln/>
        </p:spPr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-43" b="-43"/>
          <a:stretch/>
        </p:blipFill>
        <p:spPr>
          <a:xfrm>
            <a:off x="1162202" y="1524305"/>
            <a:ext cx="133502" cy="152705"/>
          </a:xfrm>
          <a:prstGeom prst="rect">
            <a:avLst/>
          </a:prstGeom>
        </p:spPr>
      </p:pic>
      <p:sp>
        <p:nvSpPr>
          <p:cNvPr id="10" name="Text 7"/>
          <p:cNvSpPr txBox="1"/>
          <p:nvPr/>
        </p:nvSpPr>
        <p:spPr>
          <a:xfrm>
            <a:off x="1371600" y="1485900"/>
            <a:ext cx="13432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369A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AI时代窗口期极短</a:t>
            </a:r>
            <a:endParaRPr lang="en-US" sz="1200" dirty="0"/>
          </a:p>
        </p:txBody>
      </p:sp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1162202" y="1845259"/>
            <a:ext cx="133502" cy="133502"/>
          </a:xfrm>
          <a:prstGeom prst="rect">
            <a:avLst/>
          </a:prstGeom>
        </p:spPr>
      </p:pic>
      <p:sp>
        <p:nvSpPr>
          <p:cNvPr id="12" name="Text 8"/>
          <p:cNvSpPr txBox="1"/>
          <p:nvPr/>
        </p:nvSpPr>
        <p:spPr>
          <a:xfrm>
            <a:off x="1371600" y="1800454"/>
            <a:ext cx="23673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技术代差缩短，从年级到月级再到周级</a:t>
            </a:r>
            <a:endParaRPr lang="en-US" sz="1000" dirty="0"/>
          </a:p>
        </p:txBody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1162202" y="2140610"/>
            <a:ext cx="133502" cy="133502"/>
          </a:xfrm>
          <a:prstGeom prst="rect">
            <a:avLst/>
          </a:prstGeom>
        </p:spPr>
      </p:pic>
      <p:sp>
        <p:nvSpPr>
          <p:cNvPr id="14" name="Text 9"/>
          <p:cNvSpPr txBox="1"/>
          <p:nvPr/>
        </p:nvSpPr>
        <p:spPr>
          <a:xfrm>
            <a:off x="1371600" y="2095805"/>
            <a:ext cx="25008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产品迭代加速，从月级迭代到小时级迭代</a:t>
            </a:r>
            <a:endParaRPr lang="en-US" sz="1000" dirty="0"/>
          </a:p>
        </p:txBody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1162202" y="2435962"/>
            <a:ext cx="133502" cy="133502"/>
          </a:xfrm>
          <a:prstGeom prst="rect">
            <a:avLst/>
          </a:prstGeom>
        </p:spPr>
      </p:pic>
      <p:sp>
        <p:nvSpPr>
          <p:cNvPr id="16" name="Text 10"/>
          <p:cNvSpPr txBox="1"/>
          <p:nvPr/>
        </p:nvSpPr>
        <p:spPr>
          <a:xfrm>
            <a:off x="1371600" y="2391156"/>
            <a:ext cx="26718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首发优势放大，产品差距从30%扩大到10倍</a:t>
            </a:r>
            <a:endParaRPr lang="en-US" sz="1000" dirty="0"/>
          </a:p>
        </p:txBody>
      </p:sp>
      <p:sp>
        <p:nvSpPr>
          <p:cNvPr id="17" name="Text 11"/>
          <p:cNvSpPr txBox="1"/>
          <p:nvPr/>
        </p:nvSpPr>
        <p:spPr>
          <a:xfrm>
            <a:off x="990295" y="2991002"/>
            <a:ext cx="9052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核心观点</a:t>
            </a:r>
            <a:endParaRPr lang="en-US" sz="1500" dirty="0"/>
          </a:p>
        </p:txBody>
      </p:sp>
      <p:sp>
        <p:nvSpPr>
          <p:cNvPr id="18" name="Shape 12"/>
          <p:cNvSpPr/>
          <p:nvPr/>
        </p:nvSpPr>
        <p:spPr>
          <a:xfrm>
            <a:off x="990295" y="3362249"/>
            <a:ext cx="4962449" cy="1143000"/>
          </a:xfrm>
          <a:prstGeom prst="rect">
            <a:avLst/>
          </a:prstGeom>
          <a:solidFill>
            <a:srgbClr val="ECFDF5"/>
          </a:solidFill>
          <a:ln/>
        </p:spPr>
      </p:sp>
      <p:sp>
        <p:nvSpPr>
          <p:cNvPr id="19" name="Shape 13"/>
          <p:cNvSpPr/>
          <p:nvPr/>
        </p:nvSpPr>
        <p:spPr>
          <a:xfrm>
            <a:off x="990295" y="3362249"/>
            <a:ext cx="38405" cy="1143000"/>
          </a:xfrm>
          <a:prstGeom prst="rect">
            <a:avLst/>
          </a:prstGeom>
          <a:solidFill>
            <a:srgbClr val="10B981"/>
          </a:solidFill>
          <a:ln/>
        </p:spPr>
      </p:sp>
      <p:pic>
        <p:nvPicPr>
          <p:cNvPr id="20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100" b="-100"/>
          <a:stretch/>
        </p:blipFill>
        <p:spPr>
          <a:xfrm>
            <a:off x="1162202" y="3534156"/>
            <a:ext cx="114300" cy="152705"/>
          </a:xfrm>
          <a:prstGeom prst="rect">
            <a:avLst/>
          </a:prstGeom>
        </p:spPr>
      </p:pic>
      <p:sp>
        <p:nvSpPr>
          <p:cNvPr id="21" name="Text 14"/>
          <p:cNvSpPr txBox="1"/>
          <p:nvPr/>
        </p:nvSpPr>
        <p:spPr>
          <a:xfrm>
            <a:off x="1352398" y="3495751"/>
            <a:ext cx="18004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4785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快是新入场唯一机会窗口</a:t>
            </a:r>
            <a:endParaRPr lang="en-US" sz="1200" dirty="0"/>
          </a:p>
        </p:txBody>
      </p:sp>
      <p:sp>
        <p:nvSpPr>
          <p:cNvPr id="22" name="Text 15"/>
          <p:cNvSpPr txBox="1"/>
          <p:nvPr/>
        </p:nvSpPr>
        <p:spPr>
          <a:xfrm>
            <a:off x="1162202" y="3810305"/>
            <a:ext cx="4634179" cy="5431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65F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在AI时代早期，新入场者与存量玩家的差距可能最小，甚至在某些维度具有优势。随着行业发展，存量玩家会逐步弥补短板，因此快速入场、快速验证、快速成长是新入场者的唯一制胜之道。</a:t>
            </a:r>
            <a:endParaRPr lang="en-US" sz="1000" dirty="0"/>
          </a:p>
        </p:txBody>
      </p:sp>
      <p:sp>
        <p:nvSpPr>
          <p:cNvPr id="23" name="Shape 16"/>
          <p:cNvSpPr/>
          <p:nvPr/>
        </p:nvSpPr>
        <p:spPr>
          <a:xfrm>
            <a:off x="990295" y="4638751"/>
            <a:ext cx="4962449" cy="1143000"/>
          </a:xfrm>
          <a:prstGeom prst="rect">
            <a:avLst/>
          </a:prstGeom>
          <a:solidFill>
            <a:srgbClr val="FFF7ED"/>
          </a:solidFill>
          <a:ln/>
        </p:spPr>
      </p:sp>
      <p:sp>
        <p:nvSpPr>
          <p:cNvPr id="24" name="Shape 17"/>
          <p:cNvSpPr/>
          <p:nvPr/>
        </p:nvSpPr>
        <p:spPr>
          <a:xfrm>
            <a:off x="990295" y="4638751"/>
            <a:ext cx="38405" cy="1143000"/>
          </a:xfrm>
          <a:prstGeom prst="rect">
            <a:avLst/>
          </a:prstGeom>
          <a:solidFill>
            <a:srgbClr val="F97316"/>
          </a:solidFill>
          <a:ln/>
        </p:spPr>
      </p:sp>
      <p:pic>
        <p:nvPicPr>
          <p:cNvPr id="25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1162202" y="4809744"/>
            <a:ext cx="152705" cy="152705"/>
          </a:xfrm>
          <a:prstGeom prst="rect">
            <a:avLst/>
          </a:prstGeom>
        </p:spPr>
      </p:pic>
      <p:sp>
        <p:nvSpPr>
          <p:cNvPr id="26" name="Text 18"/>
          <p:cNvSpPr txBox="1"/>
          <p:nvPr/>
        </p:nvSpPr>
        <p:spPr>
          <a:xfrm>
            <a:off x="1390802" y="4772254"/>
            <a:ext cx="13432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C2410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存量优势转为包袱</a:t>
            </a:r>
            <a:endParaRPr lang="en-US" sz="1200" dirty="0"/>
          </a:p>
        </p:txBody>
      </p:sp>
      <p:sp>
        <p:nvSpPr>
          <p:cNvPr id="27" name="Text 19"/>
          <p:cNvSpPr txBox="1"/>
          <p:nvPr/>
        </p:nvSpPr>
        <p:spPr>
          <a:xfrm>
            <a:off x="1162202" y="5086807"/>
            <a:ext cx="4634179" cy="5431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存量玩家的优势（现有系统、成熟流程、既定思维模式）在AI时代可能成为转型障碍。历史积累的技术债务、组织惯性和对既有业务的保护，让他们难以完全拥抱新范式。</a:t>
            </a:r>
            <a:endParaRPr lang="en-US" sz="1000" dirty="0"/>
          </a:p>
        </p:txBody>
      </p:sp>
      <p:sp>
        <p:nvSpPr>
          <p:cNvPr id="28" name="Text 20"/>
          <p:cNvSpPr txBox="1"/>
          <p:nvPr/>
        </p:nvSpPr>
        <p:spPr>
          <a:xfrm>
            <a:off x="6238951" y="981151"/>
            <a:ext cx="25530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新入场 vs 存量玩家对比分析</a:t>
            </a:r>
            <a:endParaRPr lang="en-US" sz="1500" dirty="0"/>
          </a:p>
        </p:txBody>
      </p:sp>
      <p:sp>
        <p:nvSpPr>
          <p:cNvPr id="29" name="Shape 21"/>
          <p:cNvSpPr/>
          <p:nvPr/>
        </p:nvSpPr>
        <p:spPr>
          <a:xfrm>
            <a:off x="6238951" y="1352398"/>
            <a:ext cx="1628546" cy="400507"/>
          </a:xfrm>
          <a:prstGeom prst="roundRect">
            <a:avLst>
              <a:gd name="adj" fmla="val 43488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30" name="Text 22"/>
          <p:cNvSpPr txBox="1"/>
          <p:nvPr/>
        </p:nvSpPr>
        <p:spPr>
          <a:xfrm>
            <a:off x="6344107" y="1457554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对比维度</a:t>
            </a:r>
            <a:endParaRPr lang="en-US" sz="1200" dirty="0"/>
          </a:p>
        </p:txBody>
      </p:sp>
      <p:sp>
        <p:nvSpPr>
          <p:cNvPr id="31" name="Shape 23"/>
          <p:cNvSpPr/>
          <p:nvPr/>
        </p:nvSpPr>
        <p:spPr>
          <a:xfrm>
            <a:off x="7867498" y="1352398"/>
            <a:ext cx="1028700" cy="400507"/>
          </a:xfrm>
          <a:prstGeom prst="rect">
            <a:avLst/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32" name="Text 24"/>
          <p:cNvSpPr txBox="1"/>
          <p:nvPr/>
        </p:nvSpPr>
        <p:spPr>
          <a:xfrm>
            <a:off x="8152790" y="1457554"/>
            <a:ext cx="5815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新入场</a:t>
            </a:r>
            <a:endParaRPr lang="en-US" sz="1200" dirty="0"/>
          </a:p>
        </p:txBody>
      </p:sp>
      <p:sp>
        <p:nvSpPr>
          <p:cNvPr id="33" name="Shape 25"/>
          <p:cNvSpPr/>
          <p:nvPr/>
        </p:nvSpPr>
        <p:spPr>
          <a:xfrm>
            <a:off x="8895283" y="1352398"/>
            <a:ext cx="2314346" cy="400507"/>
          </a:xfrm>
          <a:prstGeom prst="rect">
            <a:avLst/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34" name="Text 26"/>
          <p:cNvSpPr txBox="1"/>
          <p:nvPr/>
        </p:nvSpPr>
        <p:spPr>
          <a:xfrm>
            <a:off x="9738360" y="1457554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存量玩家</a:t>
            </a:r>
            <a:endParaRPr lang="en-US" sz="1200" dirty="0"/>
          </a:p>
        </p:txBody>
      </p:sp>
      <p:sp>
        <p:nvSpPr>
          <p:cNvPr id="35" name="Shape 27"/>
          <p:cNvSpPr/>
          <p:nvPr/>
        </p:nvSpPr>
        <p:spPr>
          <a:xfrm>
            <a:off x="6238951" y="1752905"/>
            <a:ext cx="1628546" cy="390449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</p:sp>
      <p:sp>
        <p:nvSpPr>
          <p:cNvPr id="36" name="Text 28"/>
          <p:cNvSpPr txBox="1"/>
          <p:nvPr/>
        </p:nvSpPr>
        <p:spPr>
          <a:xfrm>
            <a:off x="6344107" y="1848002"/>
            <a:ext cx="428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人才</a:t>
            </a:r>
            <a:endParaRPr lang="en-US" sz="1200" dirty="0"/>
          </a:p>
        </p:txBody>
      </p:sp>
      <p:sp>
        <p:nvSpPr>
          <p:cNvPr id="37" name="Shape 29"/>
          <p:cNvSpPr/>
          <p:nvPr/>
        </p:nvSpPr>
        <p:spPr>
          <a:xfrm>
            <a:off x="7867498" y="2134210"/>
            <a:ext cx="1028700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38" name="Text 30"/>
          <p:cNvSpPr txBox="1"/>
          <p:nvPr/>
        </p:nvSpPr>
        <p:spPr>
          <a:xfrm>
            <a:off x="8228686" y="1848002"/>
            <a:ext cx="428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弱势</a:t>
            </a:r>
            <a:endParaRPr lang="en-US" sz="1200" dirty="0"/>
          </a:p>
        </p:txBody>
      </p:sp>
      <p:sp>
        <p:nvSpPr>
          <p:cNvPr id="39" name="Shape 31"/>
          <p:cNvSpPr/>
          <p:nvPr/>
        </p:nvSpPr>
        <p:spPr>
          <a:xfrm>
            <a:off x="8895283" y="1752905"/>
            <a:ext cx="2314346" cy="390449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</p:sp>
      <p:sp>
        <p:nvSpPr>
          <p:cNvPr id="40" name="Text 32"/>
          <p:cNvSpPr txBox="1"/>
          <p:nvPr/>
        </p:nvSpPr>
        <p:spPr>
          <a:xfrm>
            <a:off x="9891065" y="1848002"/>
            <a:ext cx="428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强势</a:t>
            </a:r>
            <a:endParaRPr lang="en-US" sz="1200" dirty="0"/>
          </a:p>
        </p:txBody>
      </p:sp>
      <p:sp>
        <p:nvSpPr>
          <p:cNvPr id="41" name="Shape 33"/>
          <p:cNvSpPr/>
          <p:nvPr/>
        </p:nvSpPr>
        <p:spPr>
          <a:xfrm>
            <a:off x="6238951" y="2143354"/>
            <a:ext cx="1628546" cy="390449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</p:sp>
      <p:sp>
        <p:nvSpPr>
          <p:cNvPr id="42" name="Text 34"/>
          <p:cNvSpPr txBox="1"/>
          <p:nvPr/>
        </p:nvSpPr>
        <p:spPr>
          <a:xfrm>
            <a:off x="6344107" y="2238451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财力和行业资源</a:t>
            </a:r>
            <a:endParaRPr lang="en-US" sz="1200" dirty="0"/>
          </a:p>
        </p:txBody>
      </p:sp>
      <p:sp>
        <p:nvSpPr>
          <p:cNvPr id="43" name="Shape 35"/>
          <p:cNvSpPr/>
          <p:nvPr/>
        </p:nvSpPr>
        <p:spPr>
          <a:xfrm>
            <a:off x="7867498" y="2524658"/>
            <a:ext cx="1028700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44" name="Text 36"/>
          <p:cNvSpPr txBox="1"/>
          <p:nvPr/>
        </p:nvSpPr>
        <p:spPr>
          <a:xfrm>
            <a:off x="8228686" y="2238451"/>
            <a:ext cx="428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有限</a:t>
            </a:r>
            <a:endParaRPr lang="en-US" sz="1200" dirty="0"/>
          </a:p>
        </p:txBody>
      </p:sp>
      <p:sp>
        <p:nvSpPr>
          <p:cNvPr id="45" name="Shape 37"/>
          <p:cNvSpPr/>
          <p:nvPr/>
        </p:nvSpPr>
        <p:spPr>
          <a:xfrm>
            <a:off x="8895283" y="2143354"/>
            <a:ext cx="2314346" cy="390449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</p:sp>
      <p:sp>
        <p:nvSpPr>
          <p:cNvPr id="46" name="Text 38"/>
          <p:cNvSpPr txBox="1"/>
          <p:nvPr/>
        </p:nvSpPr>
        <p:spPr>
          <a:xfrm>
            <a:off x="9891065" y="2238451"/>
            <a:ext cx="428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丰富</a:t>
            </a:r>
            <a:endParaRPr lang="en-US" sz="1200" dirty="0"/>
          </a:p>
        </p:txBody>
      </p:sp>
      <p:sp>
        <p:nvSpPr>
          <p:cNvPr id="47" name="Shape 39"/>
          <p:cNvSpPr/>
          <p:nvPr/>
        </p:nvSpPr>
        <p:spPr>
          <a:xfrm>
            <a:off x="6238951" y="2533802"/>
            <a:ext cx="1628546" cy="390449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</p:sp>
      <p:sp>
        <p:nvSpPr>
          <p:cNvPr id="48" name="Text 40"/>
          <p:cNvSpPr txBox="1"/>
          <p:nvPr/>
        </p:nvSpPr>
        <p:spPr>
          <a:xfrm>
            <a:off x="6344107" y="2628900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场景认知</a:t>
            </a:r>
            <a:endParaRPr lang="en-US" sz="1200" dirty="0"/>
          </a:p>
        </p:txBody>
      </p:sp>
      <p:sp>
        <p:nvSpPr>
          <p:cNvPr id="49" name="Shape 41"/>
          <p:cNvSpPr/>
          <p:nvPr/>
        </p:nvSpPr>
        <p:spPr>
          <a:xfrm>
            <a:off x="7867498" y="2915107"/>
            <a:ext cx="1028700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50" name="Text 42"/>
          <p:cNvSpPr txBox="1"/>
          <p:nvPr/>
        </p:nvSpPr>
        <p:spPr>
          <a:xfrm>
            <a:off x="8228686" y="2628900"/>
            <a:ext cx="428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不足</a:t>
            </a:r>
            <a:endParaRPr lang="en-US" sz="1200" dirty="0"/>
          </a:p>
        </p:txBody>
      </p:sp>
      <p:sp>
        <p:nvSpPr>
          <p:cNvPr id="51" name="Shape 43"/>
          <p:cNvSpPr/>
          <p:nvPr/>
        </p:nvSpPr>
        <p:spPr>
          <a:xfrm>
            <a:off x="8895283" y="2533802"/>
            <a:ext cx="2314346" cy="390449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</p:sp>
      <p:sp>
        <p:nvSpPr>
          <p:cNvPr id="52" name="Text 44"/>
          <p:cNvSpPr txBox="1"/>
          <p:nvPr/>
        </p:nvSpPr>
        <p:spPr>
          <a:xfrm>
            <a:off x="9891065" y="2628900"/>
            <a:ext cx="428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深厚</a:t>
            </a:r>
            <a:endParaRPr lang="en-US" sz="1200" dirty="0"/>
          </a:p>
        </p:txBody>
      </p:sp>
      <p:sp>
        <p:nvSpPr>
          <p:cNvPr id="53" name="Shape 45"/>
          <p:cNvSpPr/>
          <p:nvPr/>
        </p:nvSpPr>
        <p:spPr>
          <a:xfrm>
            <a:off x="6238951" y="2924251"/>
            <a:ext cx="1628546" cy="390449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</p:sp>
      <p:sp>
        <p:nvSpPr>
          <p:cNvPr id="54" name="Text 46"/>
          <p:cNvSpPr txBox="1"/>
          <p:nvPr/>
        </p:nvSpPr>
        <p:spPr>
          <a:xfrm>
            <a:off x="6344107" y="3019349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客户资源</a:t>
            </a:r>
            <a:endParaRPr lang="en-US" sz="1200" dirty="0"/>
          </a:p>
        </p:txBody>
      </p:sp>
      <p:sp>
        <p:nvSpPr>
          <p:cNvPr id="55" name="Shape 47"/>
          <p:cNvSpPr/>
          <p:nvPr/>
        </p:nvSpPr>
        <p:spPr>
          <a:xfrm>
            <a:off x="7867498" y="3305556"/>
            <a:ext cx="1028700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56" name="Text 48"/>
          <p:cNvSpPr txBox="1"/>
          <p:nvPr/>
        </p:nvSpPr>
        <p:spPr>
          <a:xfrm>
            <a:off x="8228686" y="3019349"/>
            <a:ext cx="428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薄弱</a:t>
            </a:r>
            <a:endParaRPr lang="en-US" sz="1200" dirty="0"/>
          </a:p>
        </p:txBody>
      </p:sp>
      <p:sp>
        <p:nvSpPr>
          <p:cNvPr id="57" name="Shape 49"/>
          <p:cNvSpPr/>
          <p:nvPr/>
        </p:nvSpPr>
        <p:spPr>
          <a:xfrm>
            <a:off x="8895283" y="2924251"/>
            <a:ext cx="2314346" cy="390449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</p:sp>
      <p:sp>
        <p:nvSpPr>
          <p:cNvPr id="58" name="Text 50"/>
          <p:cNvSpPr txBox="1"/>
          <p:nvPr/>
        </p:nvSpPr>
        <p:spPr>
          <a:xfrm>
            <a:off x="9891065" y="3019349"/>
            <a:ext cx="428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稳固</a:t>
            </a:r>
            <a:endParaRPr lang="en-US" sz="1200" dirty="0"/>
          </a:p>
        </p:txBody>
      </p:sp>
      <p:sp>
        <p:nvSpPr>
          <p:cNvPr id="59" name="Shape 51"/>
          <p:cNvSpPr/>
          <p:nvPr/>
        </p:nvSpPr>
        <p:spPr>
          <a:xfrm>
            <a:off x="6238951" y="3314700"/>
            <a:ext cx="1628546" cy="390449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</p:sp>
      <p:sp>
        <p:nvSpPr>
          <p:cNvPr id="60" name="Text 52"/>
          <p:cNvSpPr txBox="1"/>
          <p:nvPr/>
        </p:nvSpPr>
        <p:spPr>
          <a:xfrm>
            <a:off x="6344107" y="3409798"/>
            <a:ext cx="428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聚焦</a:t>
            </a:r>
            <a:endParaRPr lang="en-US" sz="1200" dirty="0"/>
          </a:p>
        </p:txBody>
      </p:sp>
      <p:sp>
        <p:nvSpPr>
          <p:cNvPr id="61" name="Shape 53"/>
          <p:cNvSpPr/>
          <p:nvPr/>
        </p:nvSpPr>
        <p:spPr>
          <a:xfrm>
            <a:off x="7867498" y="3696005"/>
            <a:ext cx="1028700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62" name="Text 54"/>
          <p:cNvSpPr txBox="1"/>
          <p:nvPr/>
        </p:nvSpPr>
        <p:spPr>
          <a:xfrm>
            <a:off x="8228686" y="3409798"/>
            <a:ext cx="428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专注</a:t>
            </a:r>
            <a:endParaRPr lang="en-US" sz="1200" dirty="0"/>
          </a:p>
        </p:txBody>
      </p:sp>
      <p:sp>
        <p:nvSpPr>
          <p:cNvPr id="63" name="Shape 55"/>
          <p:cNvSpPr/>
          <p:nvPr/>
        </p:nvSpPr>
        <p:spPr>
          <a:xfrm>
            <a:off x="8895283" y="3314700"/>
            <a:ext cx="2314346" cy="390449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</p:sp>
      <p:sp>
        <p:nvSpPr>
          <p:cNvPr id="64" name="Text 56"/>
          <p:cNvSpPr txBox="1"/>
          <p:nvPr/>
        </p:nvSpPr>
        <p:spPr>
          <a:xfrm>
            <a:off x="9246413" y="3409798"/>
            <a:ext cx="171450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分散-现有业务资源争夺</a:t>
            </a:r>
            <a:endParaRPr lang="en-US" sz="1200" dirty="0"/>
          </a:p>
        </p:txBody>
      </p:sp>
      <p:sp>
        <p:nvSpPr>
          <p:cNvPr id="65" name="Shape 57"/>
          <p:cNvSpPr/>
          <p:nvPr/>
        </p:nvSpPr>
        <p:spPr>
          <a:xfrm>
            <a:off x="6238951" y="3705149"/>
            <a:ext cx="1628546" cy="390449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</p:sp>
      <p:sp>
        <p:nvSpPr>
          <p:cNvPr id="66" name="Text 58"/>
          <p:cNvSpPr txBox="1"/>
          <p:nvPr/>
        </p:nvSpPr>
        <p:spPr>
          <a:xfrm>
            <a:off x="6344107" y="3800246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决策和运营效率</a:t>
            </a:r>
            <a:endParaRPr lang="en-US" sz="1200" dirty="0"/>
          </a:p>
        </p:txBody>
      </p:sp>
      <p:sp>
        <p:nvSpPr>
          <p:cNvPr id="67" name="Shape 59"/>
          <p:cNvSpPr/>
          <p:nvPr/>
        </p:nvSpPr>
        <p:spPr>
          <a:xfrm>
            <a:off x="7867498" y="4086454"/>
            <a:ext cx="1028700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68" name="Text 60"/>
          <p:cNvSpPr txBox="1"/>
          <p:nvPr/>
        </p:nvSpPr>
        <p:spPr>
          <a:xfrm>
            <a:off x="8228686" y="3800246"/>
            <a:ext cx="428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极高</a:t>
            </a:r>
            <a:endParaRPr lang="en-US" sz="1200" dirty="0"/>
          </a:p>
        </p:txBody>
      </p:sp>
      <p:sp>
        <p:nvSpPr>
          <p:cNvPr id="69" name="Shape 61"/>
          <p:cNvSpPr/>
          <p:nvPr/>
        </p:nvSpPr>
        <p:spPr>
          <a:xfrm>
            <a:off x="8895283" y="3705149"/>
            <a:ext cx="2314346" cy="390449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</p:sp>
      <p:sp>
        <p:nvSpPr>
          <p:cNvPr id="70" name="Text 62"/>
          <p:cNvSpPr txBox="1"/>
          <p:nvPr/>
        </p:nvSpPr>
        <p:spPr>
          <a:xfrm>
            <a:off x="9891065" y="3800246"/>
            <a:ext cx="428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较慢</a:t>
            </a:r>
            <a:endParaRPr lang="en-US" sz="1200" dirty="0"/>
          </a:p>
        </p:txBody>
      </p:sp>
      <p:sp>
        <p:nvSpPr>
          <p:cNvPr id="71" name="Shape 63"/>
          <p:cNvSpPr/>
          <p:nvPr/>
        </p:nvSpPr>
        <p:spPr>
          <a:xfrm>
            <a:off x="6238951" y="4095598"/>
            <a:ext cx="1628546" cy="390449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</p:sp>
      <p:sp>
        <p:nvSpPr>
          <p:cNvPr id="72" name="Text 64"/>
          <p:cNvSpPr txBox="1"/>
          <p:nvPr/>
        </p:nvSpPr>
        <p:spPr>
          <a:xfrm>
            <a:off x="6344107" y="4190695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商业模式</a:t>
            </a:r>
            <a:endParaRPr lang="en-US" sz="1200" dirty="0"/>
          </a:p>
        </p:txBody>
      </p:sp>
      <p:sp>
        <p:nvSpPr>
          <p:cNvPr id="73" name="Shape 65"/>
          <p:cNvSpPr/>
          <p:nvPr/>
        </p:nvSpPr>
        <p:spPr>
          <a:xfrm>
            <a:off x="7867498" y="4476902"/>
            <a:ext cx="1028700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74" name="Text 66"/>
          <p:cNvSpPr txBox="1"/>
          <p:nvPr/>
        </p:nvSpPr>
        <p:spPr>
          <a:xfrm>
            <a:off x="8075981" y="4190695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灵活创新</a:t>
            </a:r>
            <a:endParaRPr lang="en-US" sz="1200" dirty="0"/>
          </a:p>
        </p:txBody>
      </p:sp>
      <p:sp>
        <p:nvSpPr>
          <p:cNvPr id="75" name="Shape 67"/>
          <p:cNvSpPr/>
          <p:nvPr/>
        </p:nvSpPr>
        <p:spPr>
          <a:xfrm>
            <a:off x="8895283" y="4095598"/>
            <a:ext cx="2314346" cy="390449"/>
          </a:xfrm>
          <a:prstGeom prst="rect">
            <a:avLst/>
          </a:prstGeom>
          <a:noFill/>
          <a:ln w="12700">
            <a:solidFill>
              <a:srgbClr val="E2E8F0"/>
            </a:solidFill>
            <a:prstDash val="solid"/>
          </a:ln>
        </p:spPr>
      </p:sp>
      <p:sp>
        <p:nvSpPr>
          <p:cNvPr id="76" name="Text 68"/>
          <p:cNvSpPr txBox="1"/>
          <p:nvPr/>
        </p:nvSpPr>
        <p:spPr>
          <a:xfrm>
            <a:off x="9891065" y="4190695"/>
            <a:ext cx="428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固化</a:t>
            </a:r>
            <a:endParaRPr lang="en-US" sz="1200" dirty="0"/>
          </a:p>
        </p:txBody>
      </p:sp>
      <p:sp>
        <p:nvSpPr>
          <p:cNvPr id="77" name="Shape 69"/>
          <p:cNvSpPr/>
          <p:nvPr/>
        </p:nvSpPr>
        <p:spPr>
          <a:xfrm>
            <a:off x="0" y="6344107"/>
            <a:ext cx="121916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78" name="Text 70"/>
          <p:cNvSpPr txBox="1"/>
          <p:nvPr/>
        </p:nvSpPr>
        <p:spPr>
          <a:xfrm>
            <a:off x="761695" y="6524244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79" name="Text 71"/>
          <p:cNvSpPr txBox="1"/>
          <p:nvPr/>
        </p:nvSpPr>
        <p:spPr>
          <a:xfrm>
            <a:off x="9528048" y="6524244"/>
            <a:ext cx="20052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 3：战略执行与快文化 | 6/7</a:t>
            </a:r>
            <a:endParaRPr lang="en-US" sz="1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1143000" y="495605"/>
            <a:ext cx="8468258" cy="3721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企业家在认知、方法论、自洽的实现路径程度决定了快的起点</a:t>
            </a:r>
            <a:endParaRPr lang="en-US" sz="2400" dirty="0"/>
          </a:p>
        </p:txBody>
      </p:sp>
      <p:sp>
        <p:nvSpPr>
          <p:cNvPr id="6" name="Shape 4"/>
          <p:cNvSpPr/>
          <p:nvPr/>
        </p:nvSpPr>
        <p:spPr>
          <a:xfrm>
            <a:off x="1600200" y="1410005"/>
            <a:ext cx="19202" cy="3571646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7" name="Shape 5"/>
          <p:cNvSpPr/>
          <p:nvPr/>
        </p:nvSpPr>
        <p:spPr>
          <a:xfrm>
            <a:off x="1143000" y="1104595"/>
            <a:ext cx="4381805" cy="933602"/>
          </a:xfrm>
          <a:prstGeom prst="roundRect">
            <a:avLst>
              <a:gd name="adj" fmla="val 7995"/>
            </a:avLst>
          </a:prstGeom>
          <a:solidFill>
            <a:srgbClr val="F8FAFC"/>
          </a:solidFill>
          <a:ln/>
        </p:spPr>
      </p:sp>
      <p:sp>
        <p:nvSpPr>
          <p:cNvPr id="8" name="Shape 6"/>
          <p:cNvSpPr/>
          <p:nvPr/>
        </p:nvSpPr>
        <p:spPr>
          <a:xfrm>
            <a:off x="1143000" y="1104595"/>
            <a:ext cx="38405" cy="933602"/>
          </a:xfrm>
          <a:prstGeom prst="rect">
            <a:avLst/>
          </a:prstGeom>
          <a:solidFill>
            <a:srgbClr val="F43F5E"/>
          </a:solidFill>
          <a:ln/>
        </p:spPr>
      </p:sp>
      <p:sp>
        <p:nvSpPr>
          <p:cNvPr id="9" name="Shape 7"/>
          <p:cNvSpPr/>
          <p:nvPr/>
        </p:nvSpPr>
        <p:spPr>
          <a:xfrm>
            <a:off x="1333195" y="1257300"/>
            <a:ext cx="342900" cy="342900"/>
          </a:xfrm>
          <a:prstGeom prst="ellipse">
            <a:avLst/>
          </a:prstGeom>
          <a:solidFill>
            <a:srgbClr val="FFF1F2"/>
          </a:solidFill>
          <a:ln/>
        </p:spPr>
      </p:sp>
      <p:pic>
        <p:nvPicPr>
          <p:cNvPr id="10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-43" b="-43"/>
          <a:stretch/>
        </p:blipFill>
        <p:spPr>
          <a:xfrm>
            <a:off x="1438351" y="1352398"/>
            <a:ext cx="133502" cy="152705"/>
          </a:xfrm>
          <a:prstGeom prst="rect">
            <a:avLst/>
          </a:prstGeom>
        </p:spPr>
      </p:pic>
      <p:sp>
        <p:nvSpPr>
          <p:cNvPr id="11" name="Text 8"/>
          <p:cNvSpPr txBox="1"/>
          <p:nvPr/>
        </p:nvSpPr>
        <p:spPr>
          <a:xfrm>
            <a:off x="1809598" y="1276502"/>
            <a:ext cx="14676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Level 1: 先下场再说</a:t>
            </a:r>
            <a:endParaRPr lang="en-US" sz="1200" dirty="0"/>
          </a:p>
        </p:txBody>
      </p:sp>
      <p:sp>
        <p:nvSpPr>
          <p:cNvPr id="12" name="Text 9"/>
          <p:cNvSpPr txBox="1"/>
          <p:nvPr/>
        </p:nvSpPr>
        <p:spPr>
          <a:xfrm>
            <a:off x="1809598" y="1514246"/>
            <a:ext cx="356798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行动优先，无明确方法论支撑。快速入场但方向模糊，调整成本高，试错效率低。</a:t>
            </a:r>
            <a:endParaRPr lang="en-US" sz="1000" dirty="0"/>
          </a:p>
        </p:txBody>
      </p:sp>
      <p:sp>
        <p:nvSpPr>
          <p:cNvPr id="13" name="Shape 10"/>
          <p:cNvSpPr/>
          <p:nvPr/>
        </p:nvSpPr>
        <p:spPr>
          <a:xfrm>
            <a:off x="1768450" y="2057400"/>
            <a:ext cx="4695444" cy="933602"/>
          </a:xfrm>
          <a:prstGeom prst="roundRect">
            <a:avLst>
              <a:gd name="adj" fmla="val 7995"/>
            </a:avLst>
          </a:prstGeom>
          <a:solidFill>
            <a:srgbClr val="F8FAFC"/>
          </a:solidFill>
          <a:ln/>
        </p:spPr>
      </p:sp>
      <p:sp>
        <p:nvSpPr>
          <p:cNvPr id="14" name="Shape 11"/>
          <p:cNvSpPr/>
          <p:nvPr/>
        </p:nvSpPr>
        <p:spPr>
          <a:xfrm>
            <a:off x="1768450" y="2057400"/>
            <a:ext cx="38405" cy="933602"/>
          </a:xfrm>
          <a:prstGeom prst="rect">
            <a:avLst/>
          </a:prstGeom>
          <a:solidFill>
            <a:srgbClr val="F59E0B"/>
          </a:solidFill>
          <a:ln/>
        </p:spPr>
      </p:sp>
      <p:sp>
        <p:nvSpPr>
          <p:cNvPr id="15" name="Shape 12"/>
          <p:cNvSpPr/>
          <p:nvPr/>
        </p:nvSpPr>
        <p:spPr>
          <a:xfrm>
            <a:off x="1958645" y="2210105"/>
            <a:ext cx="342900" cy="342900"/>
          </a:xfrm>
          <a:prstGeom prst="ellipse">
            <a:avLst/>
          </a:prstGeom>
          <a:solidFill>
            <a:srgbClr val="FFFBEB"/>
          </a:solidFill>
          <a:ln/>
        </p:spPr>
      </p:sp>
      <p:pic>
        <p:nvPicPr>
          <p:cNvPr id="16" name="Image 1" descr="preencoded.png">    </p:cNvPr>
          <p:cNvPicPr>
            <a:picLocks noChangeAspect="1"/>
          </p:cNvPicPr>
          <p:nvPr/>
        </p:nvPicPr>
        <p:blipFill>
          <a:blip r:embed="rId2"/>
          <a:srcRect l="-33" r="-33" t="0" b="0"/>
          <a:stretch/>
        </p:blipFill>
        <p:spPr>
          <a:xfrm>
            <a:off x="2044598" y="2305202"/>
            <a:ext cx="171907" cy="152705"/>
          </a:xfrm>
          <a:prstGeom prst="rect">
            <a:avLst/>
          </a:prstGeom>
        </p:spPr>
      </p:pic>
      <p:sp>
        <p:nvSpPr>
          <p:cNvPr id="17" name="Text 13"/>
          <p:cNvSpPr txBox="1"/>
          <p:nvPr/>
        </p:nvSpPr>
        <p:spPr>
          <a:xfrm>
            <a:off x="2435047" y="2229307"/>
            <a:ext cx="22576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Level 2: 以做生意的思路先下场</a:t>
            </a:r>
            <a:endParaRPr lang="en-US" sz="1200" dirty="0"/>
          </a:p>
        </p:txBody>
      </p:sp>
      <p:sp>
        <p:nvSpPr>
          <p:cNvPr id="18" name="Text 14"/>
          <p:cNvSpPr txBox="1"/>
          <p:nvPr/>
        </p:nvSpPr>
        <p:spPr>
          <a:xfrm>
            <a:off x="2435047" y="2467051"/>
            <a:ext cx="3967582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关注短期收益和市场反馈，能较快形成现金流。缺乏长期战略，易陷入同质化竞争。</a:t>
            </a:r>
            <a:endParaRPr lang="en-US" sz="1000" dirty="0"/>
          </a:p>
        </p:txBody>
      </p:sp>
      <p:sp>
        <p:nvSpPr>
          <p:cNvPr id="19" name="Shape 15"/>
          <p:cNvSpPr/>
          <p:nvPr/>
        </p:nvSpPr>
        <p:spPr>
          <a:xfrm>
            <a:off x="2393899" y="3010205"/>
            <a:ext cx="5009998" cy="933602"/>
          </a:xfrm>
          <a:prstGeom prst="roundRect">
            <a:avLst>
              <a:gd name="adj" fmla="val 7995"/>
            </a:avLst>
          </a:prstGeom>
          <a:solidFill>
            <a:srgbClr val="F8FAFC"/>
          </a:solidFill>
          <a:ln/>
        </p:spPr>
      </p:sp>
      <p:sp>
        <p:nvSpPr>
          <p:cNvPr id="20" name="Shape 16"/>
          <p:cNvSpPr/>
          <p:nvPr/>
        </p:nvSpPr>
        <p:spPr>
          <a:xfrm>
            <a:off x="2393899" y="3010205"/>
            <a:ext cx="38405" cy="933602"/>
          </a:xfrm>
          <a:prstGeom prst="rect">
            <a:avLst/>
          </a:prstGeom>
          <a:solidFill>
            <a:srgbClr val="10B981"/>
          </a:solidFill>
          <a:ln/>
        </p:spPr>
      </p:sp>
      <p:sp>
        <p:nvSpPr>
          <p:cNvPr id="21" name="Shape 17"/>
          <p:cNvSpPr/>
          <p:nvPr/>
        </p:nvSpPr>
        <p:spPr>
          <a:xfrm>
            <a:off x="2584094" y="3161995"/>
            <a:ext cx="342900" cy="342900"/>
          </a:xfrm>
          <a:prstGeom prst="ellipse">
            <a:avLst/>
          </a:prstGeom>
          <a:solidFill>
            <a:srgbClr val="ECFDF5"/>
          </a:solidFill>
          <a:ln/>
        </p:spPr>
      </p:sp>
      <p:pic>
        <p:nvPicPr>
          <p:cNvPr id="22" name="Image 2" descr="preencoded.png">    </p:cNvPr>
          <p:cNvPicPr>
            <a:picLocks noChangeAspect="1"/>
          </p:cNvPicPr>
          <p:nvPr/>
        </p:nvPicPr>
        <p:blipFill>
          <a:blip r:embed="rId3"/>
          <a:srcRect l="-33" r="-33" t="0" b="0"/>
          <a:stretch/>
        </p:blipFill>
        <p:spPr>
          <a:xfrm>
            <a:off x="2670048" y="3258007"/>
            <a:ext cx="171907" cy="152705"/>
          </a:xfrm>
          <a:prstGeom prst="rect">
            <a:avLst/>
          </a:prstGeom>
        </p:spPr>
      </p:pic>
      <p:sp>
        <p:nvSpPr>
          <p:cNvPr id="23" name="Text 18"/>
          <p:cNvSpPr txBox="1"/>
          <p:nvPr/>
        </p:nvSpPr>
        <p:spPr>
          <a:xfrm>
            <a:off x="3060497" y="3181198"/>
            <a:ext cx="24103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Level 3: 自洽规模化差异化商业化</a:t>
            </a:r>
            <a:endParaRPr lang="en-US" sz="1200" dirty="0"/>
          </a:p>
        </p:txBody>
      </p:sp>
      <p:sp>
        <p:nvSpPr>
          <p:cNvPr id="24" name="Text 19"/>
          <p:cNvSpPr txBox="1"/>
          <p:nvPr/>
        </p:nvSpPr>
        <p:spPr>
          <a:xfrm>
            <a:off x="3060497" y="3419856"/>
            <a:ext cx="4234586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系统化思维构建业务，战略层面自洽，各环节协同一致，在AI时代更好应对变化。</a:t>
            </a:r>
            <a:endParaRPr lang="en-US" sz="1000" dirty="0"/>
          </a:p>
        </p:txBody>
      </p:sp>
      <p:sp>
        <p:nvSpPr>
          <p:cNvPr id="25" name="Shape 20"/>
          <p:cNvSpPr/>
          <p:nvPr/>
        </p:nvSpPr>
        <p:spPr>
          <a:xfrm>
            <a:off x="3018434" y="3962095"/>
            <a:ext cx="4381805" cy="933602"/>
          </a:xfrm>
          <a:prstGeom prst="roundRect">
            <a:avLst>
              <a:gd name="adj" fmla="val 7995"/>
            </a:avLst>
          </a:prstGeom>
          <a:solidFill>
            <a:srgbClr val="F8FAFC"/>
          </a:solidFill>
          <a:ln/>
        </p:spPr>
      </p:sp>
      <p:sp>
        <p:nvSpPr>
          <p:cNvPr id="26" name="Shape 21"/>
          <p:cNvSpPr/>
          <p:nvPr/>
        </p:nvSpPr>
        <p:spPr>
          <a:xfrm>
            <a:off x="3018434" y="3962095"/>
            <a:ext cx="38405" cy="933602"/>
          </a:xfrm>
          <a:prstGeom prst="rect">
            <a:avLst/>
          </a:prstGeom>
          <a:solidFill>
            <a:srgbClr val="6366F1"/>
          </a:solidFill>
          <a:ln/>
        </p:spPr>
      </p:sp>
      <p:sp>
        <p:nvSpPr>
          <p:cNvPr id="27" name="Shape 22"/>
          <p:cNvSpPr/>
          <p:nvPr/>
        </p:nvSpPr>
        <p:spPr>
          <a:xfrm>
            <a:off x="3209544" y="4114800"/>
            <a:ext cx="342900" cy="342900"/>
          </a:xfrm>
          <a:prstGeom prst="ellipse">
            <a:avLst/>
          </a:prstGeom>
          <a:solidFill>
            <a:srgbClr val="EEF2FF"/>
          </a:solidFill>
          <a:ln/>
        </p:spPr>
      </p:sp>
      <p:pic>
        <p:nvPicPr>
          <p:cNvPr id="28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3304642" y="4209898"/>
            <a:ext cx="152705" cy="152705"/>
          </a:xfrm>
          <a:prstGeom prst="rect">
            <a:avLst/>
          </a:prstGeom>
        </p:spPr>
      </p:pic>
      <p:sp>
        <p:nvSpPr>
          <p:cNvPr id="29" name="Text 23"/>
          <p:cNvSpPr txBox="1"/>
          <p:nvPr/>
        </p:nvSpPr>
        <p:spPr>
          <a:xfrm>
            <a:off x="3685946" y="4134002"/>
            <a:ext cx="18105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Level 4: 自洽的星辰大海</a:t>
            </a:r>
            <a:endParaRPr lang="en-US" sz="1200" dirty="0"/>
          </a:p>
        </p:txBody>
      </p:sp>
      <p:sp>
        <p:nvSpPr>
          <p:cNvPr id="30" name="Text 24"/>
          <p:cNvSpPr txBox="1"/>
          <p:nvPr/>
        </p:nvSpPr>
        <p:spPr>
          <a:xfrm>
            <a:off x="3685946" y="4371746"/>
            <a:ext cx="356798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宏大愿景与系统化执行能力兼具，商业模式、技术路线、团队文化高度自洽。</a:t>
            </a:r>
            <a:endParaRPr lang="en-US" sz="1000" dirty="0"/>
          </a:p>
        </p:txBody>
      </p:sp>
      <p:sp>
        <p:nvSpPr>
          <p:cNvPr id="31" name="Shape 25"/>
          <p:cNvSpPr/>
          <p:nvPr/>
        </p:nvSpPr>
        <p:spPr>
          <a:xfrm>
            <a:off x="7681874" y="1104595"/>
            <a:ext cx="3372307" cy="1981505"/>
          </a:xfrm>
          <a:prstGeom prst="roundRect">
            <a:avLst>
              <a:gd name="adj" fmla="val 1775"/>
            </a:avLst>
          </a:prstGeom>
          <a:solidFill>
            <a:srgbClr val="F8FAFC"/>
          </a:solidFill>
          <a:ln/>
        </p:spPr>
      </p:sp>
      <p:pic>
        <p:nvPicPr>
          <p:cNvPr id="32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7834579" y="1295705"/>
            <a:ext cx="152705" cy="152705"/>
          </a:xfrm>
          <a:prstGeom prst="rect">
            <a:avLst/>
          </a:prstGeom>
        </p:spPr>
      </p:pic>
      <p:sp>
        <p:nvSpPr>
          <p:cNvPr id="33" name="Text 26"/>
          <p:cNvSpPr txBox="1"/>
          <p:nvPr/>
        </p:nvSpPr>
        <p:spPr>
          <a:xfrm>
            <a:off x="7986370" y="1257300"/>
            <a:ext cx="14484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持续使用"5快"文化</a:t>
            </a:r>
            <a:endParaRPr lang="en-US" sz="1200" dirty="0"/>
          </a:p>
        </p:txBody>
      </p:sp>
      <p:pic>
        <p:nvPicPr>
          <p:cNvPr id="34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7834579" y="1580998"/>
            <a:ext cx="114300" cy="114300"/>
          </a:xfrm>
          <a:prstGeom prst="rect">
            <a:avLst/>
          </a:prstGeom>
        </p:spPr>
      </p:pic>
      <p:sp>
        <p:nvSpPr>
          <p:cNvPr id="35" name="Text 27"/>
          <p:cNvSpPr txBox="1"/>
          <p:nvPr/>
        </p:nvSpPr>
        <p:spPr>
          <a:xfrm>
            <a:off x="7948879" y="1591056"/>
            <a:ext cx="303397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无论企业处于哪个认知层次，都需要坚持"5快"文化（下场快、试错快、决策快、改的快、学的快）</a:t>
            </a:r>
            <a:endParaRPr lang="en-US" sz="1000" dirty="0"/>
          </a:p>
        </p:txBody>
      </p:sp>
      <p:pic>
        <p:nvPicPr>
          <p:cNvPr id="36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7834579" y="2030882"/>
            <a:ext cx="114300" cy="114300"/>
          </a:xfrm>
          <a:prstGeom prst="rect">
            <a:avLst/>
          </a:prstGeom>
        </p:spPr>
      </p:pic>
      <p:sp>
        <p:nvSpPr>
          <p:cNvPr id="37" name="Text 28"/>
          <p:cNvSpPr txBox="1"/>
          <p:nvPr/>
        </p:nvSpPr>
        <p:spPr>
          <a:xfrm>
            <a:off x="7948879" y="2040026"/>
            <a:ext cx="303397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认知层次越低，越需要更快的试错和调整，以弥补战略自洽的不足</a:t>
            </a:r>
            <a:endParaRPr lang="en-US" sz="1000" dirty="0"/>
          </a:p>
        </p:txBody>
      </p:sp>
      <p:pic>
        <p:nvPicPr>
          <p:cNvPr id="38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0" b="0"/>
          <a:stretch/>
        </p:blipFill>
        <p:spPr>
          <a:xfrm>
            <a:off x="7834579" y="2479853"/>
            <a:ext cx="114300" cy="114300"/>
          </a:xfrm>
          <a:prstGeom prst="rect">
            <a:avLst/>
          </a:prstGeom>
        </p:spPr>
      </p:pic>
      <p:sp>
        <p:nvSpPr>
          <p:cNvPr id="39" name="Shape 29"/>
          <p:cNvSpPr/>
          <p:nvPr/>
        </p:nvSpPr>
        <p:spPr>
          <a:xfrm>
            <a:off x="7681874" y="3195828"/>
            <a:ext cx="3372307" cy="1790395"/>
          </a:xfrm>
          <a:prstGeom prst="roundRect">
            <a:avLst>
              <a:gd name="adj" fmla="val 2173"/>
            </a:avLst>
          </a:prstGeom>
          <a:solidFill>
            <a:srgbClr val="F8FAFC"/>
          </a:solidFill>
          <a:ln/>
        </p:spPr>
      </p:sp>
      <p:sp>
        <p:nvSpPr>
          <p:cNvPr id="40" name="Text 30"/>
          <p:cNvSpPr txBox="1"/>
          <p:nvPr/>
        </p:nvSpPr>
        <p:spPr>
          <a:xfrm>
            <a:off x="7948879" y="2489911"/>
            <a:ext cx="2977286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认知层次提升过程中，"5快"文化帮助企业加速向上迁移</a:t>
            </a:r>
            <a:endParaRPr lang="en-US" sz="1000" dirty="0"/>
          </a:p>
        </p:txBody>
      </p:sp>
      <p:pic>
        <p:nvPicPr>
          <p:cNvPr id="41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0" b="0"/>
          <a:stretch/>
        </p:blipFill>
        <p:spPr>
          <a:xfrm>
            <a:off x="7834579" y="3386938"/>
            <a:ext cx="152705" cy="152705"/>
          </a:xfrm>
          <a:prstGeom prst="rect">
            <a:avLst/>
          </a:prstGeom>
        </p:spPr>
      </p:pic>
      <p:sp>
        <p:nvSpPr>
          <p:cNvPr id="42" name="Text 31"/>
          <p:cNvSpPr txBox="1"/>
          <p:nvPr/>
        </p:nvSpPr>
        <p:spPr>
          <a:xfrm>
            <a:off x="7986370" y="3348533"/>
            <a:ext cx="13432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自洽是持续的过程</a:t>
            </a:r>
            <a:endParaRPr lang="en-US" sz="1200" dirty="0"/>
          </a:p>
        </p:txBody>
      </p:sp>
      <p:pic>
        <p:nvPicPr>
          <p:cNvPr id="43" name="Image 9" descr="preencoded.png">    </p:cNvPr>
          <p:cNvPicPr>
            <a:picLocks noChangeAspect="1"/>
          </p:cNvPicPr>
          <p:nvPr/>
        </p:nvPicPr>
        <p:blipFill>
          <a:blip r:embed="rId10"/>
          <a:srcRect l="0" r="0" t="0" b="0"/>
          <a:stretch/>
        </p:blipFill>
        <p:spPr>
          <a:xfrm>
            <a:off x="7834579" y="3672230"/>
            <a:ext cx="114300" cy="114300"/>
          </a:xfrm>
          <a:prstGeom prst="rect">
            <a:avLst/>
          </a:prstGeom>
        </p:spPr>
      </p:pic>
      <p:sp>
        <p:nvSpPr>
          <p:cNvPr id="44" name="Text 32"/>
          <p:cNvSpPr txBox="1"/>
          <p:nvPr/>
        </p:nvSpPr>
        <p:spPr>
          <a:xfrm>
            <a:off x="7948879" y="3682289"/>
            <a:ext cx="27678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战略自洽不是一蹴而就，而是持续优化的旅程</a:t>
            </a:r>
            <a:endParaRPr lang="en-US" sz="1000" dirty="0"/>
          </a:p>
        </p:txBody>
      </p:sp>
      <p:pic>
        <p:nvPicPr>
          <p:cNvPr id="45" name="Image 10" descr="preencoded.png">    </p:cNvPr>
          <p:cNvPicPr>
            <a:picLocks noChangeAspect="1"/>
          </p:cNvPicPr>
          <p:nvPr/>
        </p:nvPicPr>
        <p:blipFill>
          <a:blip r:embed="rId11"/>
          <a:srcRect l="0" r="0" t="0" b="0"/>
          <a:stretch/>
        </p:blipFill>
        <p:spPr>
          <a:xfrm>
            <a:off x="7834579" y="3935578"/>
            <a:ext cx="114300" cy="114300"/>
          </a:xfrm>
          <a:prstGeom prst="rect">
            <a:avLst/>
          </a:prstGeom>
        </p:spPr>
      </p:pic>
      <p:sp>
        <p:nvSpPr>
          <p:cNvPr id="46" name="Text 33"/>
          <p:cNvSpPr txBox="1"/>
          <p:nvPr/>
        </p:nvSpPr>
        <p:spPr>
          <a:xfrm>
            <a:off x="7948879" y="3944722"/>
            <a:ext cx="303397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过度追求初期自洽可能导致行动迟缓，错失机会窗口</a:t>
            </a:r>
            <a:endParaRPr lang="en-US" sz="1000" dirty="0"/>
          </a:p>
        </p:txBody>
      </p:sp>
      <p:pic>
        <p:nvPicPr>
          <p:cNvPr id="47" name="Image 11" descr="preencoded.png">    </p:cNvPr>
          <p:cNvPicPr>
            <a:picLocks noChangeAspect="1"/>
          </p:cNvPicPr>
          <p:nvPr/>
        </p:nvPicPr>
        <p:blipFill>
          <a:blip r:embed="rId12"/>
          <a:srcRect l="0" r="0" t="0" b="0"/>
          <a:stretch/>
        </p:blipFill>
        <p:spPr>
          <a:xfrm>
            <a:off x="7834579" y="4384548"/>
            <a:ext cx="114300" cy="114300"/>
          </a:xfrm>
          <a:prstGeom prst="rect">
            <a:avLst/>
          </a:prstGeom>
        </p:spPr>
      </p:pic>
      <p:sp>
        <p:nvSpPr>
          <p:cNvPr id="48" name="Text 34"/>
          <p:cNvSpPr txBox="1"/>
          <p:nvPr/>
        </p:nvSpPr>
        <p:spPr>
          <a:xfrm>
            <a:off x="7948879" y="4394606"/>
            <a:ext cx="2833726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在行动中迭代认知，比完全不行动等待"完美自洽"更有效</a:t>
            </a:r>
            <a:endParaRPr lang="en-US" sz="1000" dirty="0"/>
          </a:p>
        </p:txBody>
      </p:sp>
      <p:sp>
        <p:nvSpPr>
          <p:cNvPr id="49" name="Shape 35"/>
          <p:cNvSpPr/>
          <p:nvPr/>
        </p:nvSpPr>
        <p:spPr>
          <a:xfrm>
            <a:off x="7681874" y="5100523"/>
            <a:ext cx="3372307" cy="38405"/>
          </a:xfrm>
          <a:prstGeom prst="roundRect">
            <a:avLst>
              <a:gd name="adj" fmla="val 1190470"/>
            </a:avLst>
          </a:prstGeom>
          <a:solidFill>
            <a:srgbClr val="E2E8F0"/>
          </a:solidFill>
          <a:ln/>
        </p:spPr>
      </p:sp>
      <p:sp>
        <p:nvSpPr>
          <p:cNvPr id="50" name="Shape 36"/>
          <p:cNvSpPr/>
          <p:nvPr/>
        </p:nvSpPr>
        <p:spPr>
          <a:xfrm>
            <a:off x="7681874" y="5100523"/>
            <a:ext cx="847649" cy="38405"/>
          </a:xfrm>
          <a:prstGeom prst="roundRect">
            <a:avLst>
              <a:gd name="adj" fmla="val 1190470"/>
            </a:avLst>
          </a:prstGeom>
          <a:solidFill>
            <a:srgbClr val="EF4444"/>
          </a:solidFill>
          <a:ln/>
        </p:spPr>
      </p:sp>
      <p:sp>
        <p:nvSpPr>
          <p:cNvPr id="51" name="Shape 37"/>
          <p:cNvSpPr/>
          <p:nvPr/>
        </p:nvSpPr>
        <p:spPr>
          <a:xfrm>
            <a:off x="9365285" y="5100523"/>
            <a:ext cx="847649" cy="38405"/>
          </a:xfrm>
          <a:prstGeom prst="roundRect">
            <a:avLst>
              <a:gd name="adj" fmla="val 1190470"/>
            </a:avLst>
          </a:prstGeom>
          <a:solidFill>
            <a:srgbClr val="10B981"/>
          </a:solidFill>
          <a:ln/>
        </p:spPr>
      </p:sp>
      <p:sp>
        <p:nvSpPr>
          <p:cNvPr id="52" name="Shape 38"/>
          <p:cNvSpPr/>
          <p:nvPr/>
        </p:nvSpPr>
        <p:spPr>
          <a:xfrm>
            <a:off x="10207447" y="5100523"/>
            <a:ext cx="847649" cy="38405"/>
          </a:xfrm>
          <a:prstGeom prst="roundRect">
            <a:avLst>
              <a:gd name="adj" fmla="val 1190470"/>
            </a:avLst>
          </a:prstGeom>
          <a:solidFill>
            <a:srgbClr val="6366F1"/>
          </a:solidFill>
          <a:ln/>
        </p:spPr>
      </p:sp>
      <p:sp>
        <p:nvSpPr>
          <p:cNvPr id="53" name="Text 39"/>
          <p:cNvSpPr txBox="1"/>
          <p:nvPr/>
        </p:nvSpPr>
        <p:spPr>
          <a:xfrm>
            <a:off x="8425282" y="5177333"/>
            <a:ext cx="197236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认知层次提升 = 起点提高 + 发展加速</a:t>
            </a:r>
            <a:endParaRPr lang="en-US" sz="900" dirty="0"/>
          </a:p>
        </p:txBody>
      </p:sp>
      <p:sp>
        <p:nvSpPr>
          <p:cNvPr id="54" name="Shape 40"/>
          <p:cNvSpPr/>
          <p:nvPr/>
        </p:nvSpPr>
        <p:spPr>
          <a:xfrm>
            <a:off x="0" y="6344107"/>
            <a:ext cx="121916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55" name="Text 41"/>
          <p:cNvSpPr txBox="1"/>
          <p:nvPr/>
        </p:nvSpPr>
        <p:spPr>
          <a:xfrm>
            <a:off x="761695" y="6524244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56" name="Text 42"/>
          <p:cNvSpPr txBox="1"/>
          <p:nvPr/>
        </p:nvSpPr>
        <p:spPr>
          <a:xfrm>
            <a:off x="9528048" y="6524244"/>
            <a:ext cx="20052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 3：战略执行与快文化 | 6/7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571500" y="504749"/>
            <a:ext cx="1981505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子模块目录</a:t>
            </a:r>
            <a:endParaRPr lang="en-US" sz="2700" dirty="0"/>
          </a:p>
        </p:txBody>
      </p:sp>
      <p:sp>
        <p:nvSpPr>
          <p:cNvPr id="6" name="Shape 4"/>
          <p:cNvSpPr/>
          <p:nvPr/>
        </p:nvSpPr>
        <p:spPr>
          <a:xfrm>
            <a:off x="571500" y="1257300"/>
            <a:ext cx="3534156" cy="5219395"/>
          </a:xfrm>
          <a:prstGeom prst="roundRect">
            <a:avLst>
              <a:gd name="adj" fmla="val 697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089697" y="1257300"/>
            <a:ext cx="3534156" cy="5219395"/>
          </a:xfrm>
          <a:prstGeom prst="roundRect">
            <a:avLst>
              <a:gd name="adj" fmla="val 697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33349" y="1462126"/>
            <a:ext cx="362102" cy="362102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rcRect l="-989999" r="-989999" t="0" b="0"/>
          <a:stretch/>
        </p:blipFill>
        <p:spPr>
          <a:xfrm>
            <a:off x="819302" y="1638605"/>
            <a:ext cx="190195" cy="9144"/>
          </a:xfrm>
          <a:prstGeom prst="rect">
            <a:avLst/>
          </a:prstGeom>
        </p:spPr>
      </p:pic>
      <p:sp>
        <p:nvSpPr>
          <p:cNvPr id="10" name="Shape 7"/>
          <p:cNvSpPr/>
          <p:nvPr/>
        </p:nvSpPr>
        <p:spPr>
          <a:xfrm>
            <a:off x="4330598" y="1257300"/>
            <a:ext cx="3534156" cy="5219395"/>
          </a:xfrm>
          <a:prstGeom prst="roundRect">
            <a:avLst>
              <a:gd name="adj" fmla="val 697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11" name="Shape 8"/>
          <p:cNvSpPr/>
          <p:nvPr/>
        </p:nvSpPr>
        <p:spPr>
          <a:xfrm>
            <a:off x="4492447" y="1576426"/>
            <a:ext cx="352044" cy="362102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2" name="Shape 9"/>
          <p:cNvSpPr/>
          <p:nvPr/>
        </p:nvSpPr>
        <p:spPr>
          <a:xfrm>
            <a:off x="8251546" y="1462126"/>
            <a:ext cx="362102" cy="362102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3" name="Text 10"/>
          <p:cNvSpPr txBox="1"/>
          <p:nvPr/>
        </p:nvSpPr>
        <p:spPr>
          <a:xfrm>
            <a:off x="1209751" y="1438351"/>
            <a:ext cx="5577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子模块1</a:t>
            </a:r>
            <a:endParaRPr lang="en-US" sz="1000" dirty="0"/>
          </a:p>
        </p:txBody>
      </p:sp>
      <p:sp>
        <p:nvSpPr>
          <p:cNvPr id="14" name="Text 11"/>
          <p:cNvSpPr txBox="1"/>
          <p:nvPr/>
        </p:nvSpPr>
        <p:spPr>
          <a:xfrm>
            <a:off x="4954219" y="1438351"/>
            <a:ext cx="58613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子模块2</a:t>
            </a:r>
            <a:endParaRPr lang="en-US" sz="1000" dirty="0"/>
          </a:p>
        </p:txBody>
      </p:sp>
      <p:sp>
        <p:nvSpPr>
          <p:cNvPr id="15" name="Text 12"/>
          <p:cNvSpPr txBox="1"/>
          <p:nvPr/>
        </p:nvSpPr>
        <p:spPr>
          <a:xfrm>
            <a:off x="1209751" y="1638605"/>
            <a:ext cx="20482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战略自洽的基础与重要</a:t>
            </a:r>
            <a:endParaRPr lang="en-US" sz="1500" dirty="0"/>
          </a:p>
        </p:txBody>
      </p:sp>
      <p:sp>
        <p:nvSpPr>
          <p:cNvPr id="16" name="Text 13"/>
          <p:cNvSpPr txBox="1"/>
          <p:nvPr/>
        </p:nvSpPr>
        <p:spPr>
          <a:xfrm>
            <a:off x="4954219" y="1638605"/>
            <a:ext cx="2809951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快文化执行，新入场者的唯一优势</a:t>
            </a:r>
            <a:endParaRPr lang="en-US" sz="1500" dirty="0"/>
          </a:p>
        </p:txBody>
      </p:sp>
      <p:sp>
        <p:nvSpPr>
          <p:cNvPr id="17" name="Text 14"/>
          <p:cNvSpPr txBox="1"/>
          <p:nvPr/>
        </p:nvSpPr>
        <p:spPr>
          <a:xfrm>
            <a:off x="733349" y="1990649"/>
            <a:ext cx="921715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WHY &amp; WHAT</a:t>
            </a:r>
            <a:endParaRPr lang="en-US" sz="900" dirty="0"/>
          </a:p>
        </p:txBody>
      </p:sp>
      <p:sp>
        <p:nvSpPr>
          <p:cNvPr id="18" name="Text 15"/>
          <p:cNvSpPr txBox="1"/>
          <p:nvPr/>
        </p:nvSpPr>
        <p:spPr>
          <a:xfrm>
            <a:off x="733349" y="2281428"/>
            <a:ext cx="3300984" cy="5623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探索战略自洽的基础理论和关键维度，分析智能体企业五大要素的最佳配适，构建成功的战略定位与执行路径。</a:t>
            </a:r>
            <a:endParaRPr lang="en-US" sz="1000" dirty="0"/>
          </a:p>
        </p:txBody>
      </p:sp>
      <p:pic>
        <p:nvPicPr>
          <p:cNvPr id="19" name="Image 1" descr="preencoded.png">    </p:cNvPr>
          <p:cNvPicPr>
            <a:picLocks noChangeAspect="1"/>
          </p:cNvPicPr>
          <p:nvPr/>
        </p:nvPicPr>
        <p:blipFill>
          <a:blip r:embed="rId2"/>
          <a:srcRect l="-1024284" r="-1024284" t="0" b="0"/>
          <a:stretch/>
        </p:blipFill>
        <p:spPr>
          <a:xfrm>
            <a:off x="4580230" y="1752905"/>
            <a:ext cx="171907" cy="9144"/>
          </a:xfrm>
          <a:prstGeom prst="rect">
            <a:avLst/>
          </a:prstGeom>
        </p:spPr>
      </p:pic>
      <p:sp>
        <p:nvSpPr>
          <p:cNvPr id="20" name="Text 16"/>
          <p:cNvSpPr txBox="1"/>
          <p:nvPr/>
        </p:nvSpPr>
        <p:spPr>
          <a:xfrm>
            <a:off x="8727948" y="1438351"/>
            <a:ext cx="58613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子模块3</a:t>
            </a:r>
            <a:endParaRPr lang="en-US" sz="1000" dirty="0"/>
          </a:p>
        </p:txBody>
      </p:sp>
      <p:sp>
        <p:nvSpPr>
          <p:cNvPr id="21" name="Text 17"/>
          <p:cNvSpPr txBox="1"/>
          <p:nvPr/>
        </p:nvSpPr>
        <p:spPr>
          <a:xfrm>
            <a:off x="8727948" y="1638605"/>
            <a:ext cx="22384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智能体企业运营系统重构</a:t>
            </a:r>
            <a:endParaRPr lang="en-US" sz="1500" dirty="0"/>
          </a:p>
        </p:txBody>
      </p:sp>
      <p:sp>
        <p:nvSpPr>
          <p:cNvPr id="22" name="Text 18"/>
          <p:cNvSpPr txBox="1"/>
          <p:nvPr/>
        </p:nvSpPr>
        <p:spPr>
          <a:xfrm>
            <a:off x="4492447" y="2219249"/>
            <a:ext cx="155996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HOW TO EXECUTE FAST</a:t>
            </a:r>
            <a:endParaRPr lang="en-US" sz="900" dirty="0"/>
          </a:p>
        </p:txBody>
      </p:sp>
      <p:sp>
        <p:nvSpPr>
          <p:cNvPr id="23" name="Text 19"/>
          <p:cNvSpPr txBox="1"/>
          <p:nvPr/>
        </p:nvSpPr>
        <p:spPr>
          <a:xfrm>
            <a:off x="8251546" y="1990649"/>
            <a:ext cx="120792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HOW TO OPERATE</a:t>
            </a:r>
            <a:endParaRPr lang="en-US" sz="900" dirty="0"/>
          </a:p>
        </p:txBody>
      </p:sp>
      <p:sp>
        <p:nvSpPr>
          <p:cNvPr id="24" name="Text 20"/>
          <p:cNvSpPr txBox="1"/>
          <p:nvPr/>
        </p:nvSpPr>
        <p:spPr>
          <a:xfrm>
            <a:off x="4492447" y="2510028"/>
            <a:ext cx="3300984" cy="5623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AI时代窗口期极短，如何打造五快文化（下场快、试错快、决策快、改的快、学的快），将速度转化为竞争优势。</a:t>
            </a:r>
            <a:endParaRPr lang="en-US" sz="1000" dirty="0"/>
          </a:p>
        </p:txBody>
      </p:sp>
      <p:pic>
        <p:nvPicPr>
          <p:cNvPr id="25" name="Image 2" descr="preencoded.png">    </p:cNvPr>
          <p:cNvPicPr>
            <a:picLocks noChangeAspect="1"/>
          </p:cNvPicPr>
          <p:nvPr/>
        </p:nvPicPr>
        <p:blipFill>
          <a:blip r:embed="rId3"/>
          <a:srcRect l="-989999" r="-989999" t="0" b="0"/>
          <a:stretch/>
        </p:blipFill>
        <p:spPr>
          <a:xfrm>
            <a:off x="8313725" y="1638605"/>
            <a:ext cx="237744" cy="9144"/>
          </a:xfrm>
          <a:prstGeom prst="rect">
            <a:avLst/>
          </a:prstGeom>
        </p:spPr>
      </p:pic>
      <p:sp>
        <p:nvSpPr>
          <p:cNvPr id="26" name="Text 21"/>
          <p:cNvSpPr txBox="1"/>
          <p:nvPr/>
        </p:nvSpPr>
        <p:spPr>
          <a:xfrm>
            <a:off x="8251546" y="2281428"/>
            <a:ext cx="3281782" cy="5623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迎接数字工人时代来临，实现企业全链路Agent化，构建自动化Orchestration蓝图，打造1/10成本的高效运营系统。</a:t>
            </a:r>
            <a:endParaRPr lang="en-US" sz="1000" dirty="0"/>
          </a:p>
        </p:txBody>
      </p:sp>
      <p:sp>
        <p:nvSpPr>
          <p:cNvPr id="27" name="Shape 22"/>
          <p:cNvSpPr/>
          <p:nvPr/>
        </p:nvSpPr>
        <p:spPr>
          <a:xfrm>
            <a:off x="0" y="6819595"/>
            <a:ext cx="12191695" cy="38405"/>
          </a:xfrm>
          <a:prstGeom prst="rect">
            <a:avLst/>
          </a:prstGeom>
          <a:solidFill>
            <a:srgbClr val="F3F4F6"/>
          </a:solidFill>
          <a:ln/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990295" y="304495"/>
            <a:ext cx="8220456" cy="3721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子模块3: 智能体企业运营系统重构，迎接数字工人时代来临</a:t>
            </a:r>
            <a:endParaRPr lang="en-US" sz="2400" dirty="0"/>
          </a:p>
        </p:txBody>
      </p:sp>
      <p:sp>
        <p:nvSpPr>
          <p:cNvPr id="6" name="Text 4"/>
          <p:cNvSpPr txBox="1"/>
          <p:nvPr/>
        </p:nvSpPr>
        <p:spPr>
          <a:xfrm>
            <a:off x="990295" y="942746"/>
            <a:ext cx="33631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从人为中心到Agent化运营的全面转型</a:t>
            </a:r>
            <a:endParaRPr lang="en-US" sz="1500" dirty="0"/>
          </a:p>
        </p:txBody>
      </p:sp>
      <p:sp>
        <p:nvSpPr>
          <p:cNvPr id="7" name="Text 5"/>
          <p:cNvSpPr txBox="1"/>
          <p:nvPr/>
        </p:nvSpPr>
        <p:spPr>
          <a:xfrm>
            <a:off x="990295" y="1609344"/>
            <a:ext cx="9052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关键问题</a:t>
            </a:r>
            <a:endParaRPr lang="en-US" sz="1500" dirty="0"/>
          </a:p>
        </p:txBody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990295" y="2124151"/>
            <a:ext cx="152705" cy="152705"/>
          </a:xfrm>
          <a:prstGeom prst="rect">
            <a:avLst/>
          </a:prstGeom>
        </p:spPr>
      </p:pic>
      <p:sp>
        <p:nvSpPr>
          <p:cNvPr id="9" name="Text 6"/>
          <p:cNvSpPr txBox="1"/>
          <p:nvPr/>
        </p:nvSpPr>
        <p:spPr>
          <a:xfrm>
            <a:off x="1295705" y="2115007"/>
            <a:ext cx="22576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为什么传统运营模式已经过时？</a:t>
            </a:r>
            <a:endParaRPr lang="en-US" sz="1200" dirty="0"/>
          </a:p>
        </p:txBody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990295" y="2638044"/>
            <a:ext cx="152705" cy="152705"/>
          </a:xfrm>
          <a:prstGeom prst="rect">
            <a:avLst/>
          </a:prstGeom>
        </p:spPr>
      </p:pic>
      <p:sp>
        <p:nvSpPr>
          <p:cNvPr id="11" name="Text 7"/>
          <p:cNvSpPr txBox="1"/>
          <p:nvPr/>
        </p:nvSpPr>
        <p:spPr>
          <a:xfrm>
            <a:off x="1295705" y="2628900"/>
            <a:ext cx="235275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Agentic运营模式如何重构企业？</a:t>
            </a:r>
            <a:endParaRPr lang="en-US" sz="1200" dirty="0"/>
          </a:p>
        </p:txBody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990295" y="3152851"/>
            <a:ext cx="152705" cy="152705"/>
          </a:xfrm>
          <a:prstGeom prst="rect">
            <a:avLst/>
          </a:prstGeom>
        </p:spPr>
      </p:pic>
      <p:sp>
        <p:nvSpPr>
          <p:cNvPr id="13" name="Text 8"/>
          <p:cNvSpPr txBox="1"/>
          <p:nvPr/>
        </p:nvSpPr>
        <p:spPr>
          <a:xfrm>
            <a:off x="1295705" y="3143707"/>
            <a:ext cx="204825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如何实施Agentic系统转型？</a:t>
            </a:r>
            <a:endParaRPr lang="en-US" sz="1200" dirty="0"/>
          </a:p>
        </p:txBody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990295" y="3666744"/>
            <a:ext cx="152705" cy="152705"/>
          </a:xfrm>
          <a:prstGeom prst="rect">
            <a:avLst/>
          </a:prstGeom>
        </p:spPr>
      </p:pic>
      <p:sp>
        <p:nvSpPr>
          <p:cNvPr id="15" name="Text 9"/>
          <p:cNvSpPr txBox="1"/>
          <p:nvPr/>
        </p:nvSpPr>
        <p:spPr>
          <a:xfrm>
            <a:off x="1295705" y="3657600"/>
            <a:ext cx="21058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未来企业运营模式是什么样？</a:t>
            </a:r>
            <a:endParaRPr lang="en-US" sz="1200" dirty="0"/>
          </a:p>
        </p:txBody>
      </p:sp>
      <p:sp>
        <p:nvSpPr>
          <p:cNvPr id="16" name="Text 10"/>
          <p:cNvSpPr txBox="1"/>
          <p:nvPr/>
        </p:nvSpPr>
        <p:spPr>
          <a:xfrm>
            <a:off x="6286500" y="1609344"/>
            <a:ext cx="9052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核心观点</a:t>
            </a:r>
            <a:endParaRPr lang="en-US" sz="1500" dirty="0"/>
          </a:p>
        </p:txBody>
      </p:sp>
      <p:pic>
        <p:nvPicPr>
          <p:cNvPr id="17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100" b="-100"/>
          <a:stretch/>
        </p:blipFill>
        <p:spPr>
          <a:xfrm>
            <a:off x="6286500" y="2124151"/>
            <a:ext cx="114300" cy="152705"/>
          </a:xfrm>
          <a:prstGeom prst="rect">
            <a:avLst/>
          </a:prstGeom>
        </p:spPr>
      </p:pic>
      <p:sp>
        <p:nvSpPr>
          <p:cNvPr id="18" name="Text 11"/>
          <p:cNvSpPr txBox="1"/>
          <p:nvPr/>
        </p:nvSpPr>
        <p:spPr>
          <a:xfrm>
            <a:off x="6553505" y="2115007"/>
            <a:ext cx="14959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数字工人崛起不可挡</a:t>
            </a:r>
            <a:endParaRPr lang="en-US" sz="1200" dirty="0"/>
          </a:p>
        </p:txBody>
      </p:sp>
      <p:pic>
        <p:nvPicPr>
          <p:cNvPr id="19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-100" b="-100"/>
          <a:stretch/>
        </p:blipFill>
        <p:spPr>
          <a:xfrm>
            <a:off x="6286500" y="2638044"/>
            <a:ext cx="114300" cy="152705"/>
          </a:xfrm>
          <a:prstGeom prst="rect">
            <a:avLst/>
          </a:prstGeom>
        </p:spPr>
      </p:pic>
      <p:sp>
        <p:nvSpPr>
          <p:cNvPr id="20" name="Text 12"/>
          <p:cNvSpPr txBox="1"/>
          <p:nvPr/>
        </p:nvSpPr>
        <p:spPr>
          <a:xfrm>
            <a:off x="6553505" y="2628900"/>
            <a:ext cx="161940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全面Agent化的可能性</a:t>
            </a:r>
            <a:endParaRPr lang="en-US" sz="1200" dirty="0"/>
          </a:p>
        </p:txBody>
      </p:sp>
      <p:pic>
        <p:nvPicPr>
          <p:cNvPr id="21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-100" b="-100"/>
          <a:stretch/>
        </p:blipFill>
        <p:spPr>
          <a:xfrm>
            <a:off x="6286500" y="3152851"/>
            <a:ext cx="114300" cy="152705"/>
          </a:xfrm>
          <a:prstGeom prst="rect">
            <a:avLst/>
          </a:prstGeom>
        </p:spPr>
      </p:pic>
      <p:sp>
        <p:nvSpPr>
          <p:cNvPr id="22" name="Text 13"/>
          <p:cNvSpPr txBox="1"/>
          <p:nvPr/>
        </p:nvSpPr>
        <p:spPr>
          <a:xfrm>
            <a:off x="6553505" y="3143707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差异化实施策略</a:t>
            </a:r>
            <a:endParaRPr lang="en-US" sz="1200" dirty="0"/>
          </a:p>
        </p:txBody>
      </p:sp>
      <p:pic>
        <p:nvPicPr>
          <p:cNvPr id="23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-100" b="-100"/>
          <a:stretch/>
        </p:blipFill>
        <p:spPr>
          <a:xfrm>
            <a:off x="6286500" y="3666744"/>
            <a:ext cx="114300" cy="152705"/>
          </a:xfrm>
          <a:prstGeom prst="rect">
            <a:avLst/>
          </a:prstGeom>
        </p:spPr>
      </p:pic>
      <p:sp>
        <p:nvSpPr>
          <p:cNvPr id="24" name="Text 14"/>
          <p:cNvSpPr txBox="1"/>
          <p:nvPr/>
        </p:nvSpPr>
        <p:spPr>
          <a:xfrm>
            <a:off x="6553505" y="3657600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业务财务一体化</a:t>
            </a:r>
            <a:endParaRPr lang="en-US" sz="1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1067105" y="304495"/>
            <a:ext cx="421538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企业目前以人为中心的运营模式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1067105" y="790956"/>
            <a:ext cx="10058400" cy="1714500"/>
          </a:xfrm>
          <a:prstGeom prst="roundRect">
            <a:avLst>
              <a:gd name="adj" fmla="val 2963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504895" y="914400"/>
            <a:ext cx="1238098" cy="705002"/>
          </a:xfrm>
          <a:prstGeom prst="roundRect">
            <a:avLst>
              <a:gd name="adj" fmla="val 14022"/>
            </a:avLst>
          </a:prstGeom>
          <a:solidFill>
            <a:srgbClr val="FFFFFF"/>
          </a:solidFill>
          <a:ln w="12700">
            <a:solidFill>
              <a:srgbClr val="E2E8F0"/>
            </a:solidFill>
            <a:prstDash val="solid"/>
          </a:ln>
        </p:spPr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-43" b="-43"/>
          <a:stretch/>
        </p:blipFill>
        <p:spPr>
          <a:xfrm>
            <a:off x="4058107" y="1019556"/>
            <a:ext cx="133502" cy="152705"/>
          </a:xfrm>
          <a:prstGeom prst="rect">
            <a:avLst/>
          </a:prstGeom>
        </p:spPr>
      </p:pic>
      <p:sp>
        <p:nvSpPr>
          <p:cNvPr id="9" name="Shape 6"/>
          <p:cNvSpPr/>
          <p:nvPr/>
        </p:nvSpPr>
        <p:spPr>
          <a:xfrm>
            <a:off x="4819802" y="914400"/>
            <a:ext cx="1238098" cy="705002"/>
          </a:xfrm>
          <a:prstGeom prst="roundRect">
            <a:avLst>
              <a:gd name="adj" fmla="val 14022"/>
            </a:avLst>
          </a:prstGeom>
          <a:solidFill>
            <a:srgbClr val="FFFFFF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6133795" y="914400"/>
            <a:ext cx="1238098" cy="705002"/>
          </a:xfrm>
          <a:prstGeom prst="roundRect">
            <a:avLst>
              <a:gd name="adj" fmla="val 14022"/>
            </a:avLst>
          </a:prstGeom>
          <a:solidFill>
            <a:srgbClr val="FFFFFF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11" name="Shape 8"/>
          <p:cNvSpPr/>
          <p:nvPr/>
        </p:nvSpPr>
        <p:spPr>
          <a:xfrm>
            <a:off x="7448702" y="914400"/>
            <a:ext cx="1238098" cy="705002"/>
          </a:xfrm>
          <a:prstGeom prst="roundRect">
            <a:avLst>
              <a:gd name="adj" fmla="val 14022"/>
            </a:avLst>
          </a:prstGeom>
          <a:solidFill>
            <a:srgbClr val="FFFFFF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12" name="Text 9"/>
          <p:cNvSpPr txBox="1"/>
          <p:nvPr/>
        </p:nvSpPr>
        <p:spPr>
          <a:xfrm>
            <a:off x="3991356" y="1218895"/>
            <a:ext cx="3675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研发</a:t>
            </a:r>
            <a:endParaRPr lang="en-US" sz="1000" dirty="0"/>
          </a:p>
        </p:txBody>
      </p:sp>
      <p:sp>
        <p:nvSpPr>
          <p:cNvPr id="13" name="Text 10"/>
          <p:cNvSpPr txBox="1"/>
          <p:nvPr/>
        </p:nvSpPr>
        <p:spPr>
          <a:xfrm>
            <a:off x="5305349" y="1218895"/>
            <a:ext cx="3675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销售</a:t>
            </a:r>
            <a:endParaRPr lang="en-US" sz="1000" dirty="0"/>
          </a:p>
        </p:txBody>
      </p:sp>
      <p:sp>
        <p:nvSpPr>
          <p:cNvPr id="14" name="Text 11"/>
          <p:cNvSpPr txBox="1"/>
          <p:nvPr/>
        </p:nvSpPr>
        <p:spPr>
          <a:xfrm>
            <a:off x="3781044" y="1399946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人力驱动创新</a:t>
            </a:r>
            <a:endParaRPr lang="en-US" sz="900" dirty="0"/>
          </a:p>
        </p:txBody>
      </p:sp>
      <p:pic>
        <p:nvPicPr>
          <p:cNvPr id="15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5362956" y="1019556"/>
            <a:ext cx="152705" cy="152705"/>
          </a:xfrm>
          <a:prstGeom prst="rect">
            <a:avLst/>
          </a:prstGeom>
        </p:spPr>
      </p:pic>
      <p:sp>
        <p:nvSpPr>
          <p:cNvPr id="16" name="Text 12"/>
          <p:cNvSpPr txBox="1"/>
          <p:nvPr/>
        </p:nvSpPr>
        <p:spPr>
          <a:xfrm>
            <a:off x="5095951" y="1399946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人际关系驱动</a:t>
            </a:r>
            <a:endParaRPr lang="en-US" sz="900" dirty="0"/>
          </a:p>
        </p:txBody>
      </p:sp>
      <p:pic>
        <p:nvPicPr>
          <p:cNvPr id="17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6676949" y="1019556"/>
            <a:ext cx="152705" cy="152705"/>
          </a:xfrm>
          <a:prstGeom prst="rect">
            <a:avLst/>
          </a:prstGeom>
        </p:spPr>
      </p:pic>
      <p:sp>
        <p:nvSpPr>
          <p:cNvPr id="18" name="Text 13"/>
          <p:cNvSpPr txBox="1"/>
          <p:nvPr/>
        </p:nvSpPr>
        <p:spPr>
          <a:xfrm>
            <a:off x="6486754" y="1218895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运营客服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7867498" y="1218895"/>
            <a:ext cx="5001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供应链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6467551" y="1399946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高人力投入</a:t>
            </a:r>
            <a:endParaRPr lang="en-US" sz="900" dirty="0"/>
          </a:p>
        </p:txBody>
      </p:sp>
      <p:pic>
        <p:nvPicPr>
          <p:cNvPr id="21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-180" b="-180"/>
          <a:stretch/>
        </p:blipFill>
        <p:spPr>
          <a:xfrm>
            <a:off x="7972654" y="1019556"/>
            <a:ext cx="190195" cy="152705"/>
          </a:xfrm>
          <a:prstGeom prst="rect">
            <a:avLst/>
          </a:prstGeom>
        </p:spPr>
      </p:pic>
      <p:sp>
        <p:nvSpPr>
          <p:cNvPr id="22" name="Text 16"/>
          <p:cNvSpPr txBox="1"/>
          <p:nvPr/>
        </p:nvSpPr>
        <p:spPr>
          <a:xfrm>
            <a:off x="7724851" y="1399946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人工决策执行</a:t>
            </a:r>
            <a:endParaRPr lang="en-US" sz="900" dirty="0"/>
          </a:p>
        </p:txBody>
      </p:sp>
      <p:sp>
        <p:nvSpPr>
          <p:cNvPr id="23" name="Shape 17"/>
          <p:cNvSpPr/>
          <p:nvPr/>
        </p:nvSpPr>
        <p:spPr>
          <a:xfrm>
            <a:off x="4238244" y="1809598"/>
            <a:ext cx="1238098" cy="705002"/>
          </a:xfrm>
          <a:prstGeom prst="roundRect">
            <a:avLst>
              <a:gd name="adj" fmla="val 14022"/>
            </a:avLst>
          </a:prstGeom>
          <a:solidFill>
            <a:srgbClr val="F3F4F6"/>
          </a:solidFill>
          <a:ln w="12700">
            <a:solidFill>
              <a:srgbClr val="E2E8F0"/>
            </a:solidFill>
            <a:prstDash val="solid"/>
          </a:ln>
        </p:spPr>
      </p:sp>
      <p:pic>
        <p:nvPicPr>
          <p:cNvPr id="24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43" b="-43"/>
          <a:stretch/>
        </p:blipFill>
        <p:spPr>
          <a:xfrm>
            <a:off x="4791456" y="1914754"/>
            <a:ext cx="133502" cy="152705"/>
          </a:xfrm>
          <a:prstGeom prst="rect">
            <a:avLst/>
          </a:prstGeom>
        </p:spPr>
      </p:pic>
      <p:sp>
        <p:nvSpPr>
          <p:cNvPr id="25" name="Shape 18"/>
          <p:cNvSpPr/>
          <p:nvPr/>
        </p:nvSpPr>
        <p:spPr>
          <a:xfrm>
            <a:off x="6715354" y="1809598"/>
            <a:ext cx="1238098" cy="705002"/>
          </a:xfrm>
          <a:prstGeom prst="roundRect">
            <a:avLst>
              <a:gd name="adj" fmla="val 14022"/>
            </a:avLst>
          </a:prstGeom>
          <a:solidFill>
            <a:srgbClr val="F3F4F6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26" name="Text 19"/>
          <p:cNvSpPr txBox="1"/>
          <p:nvPr/>
        </p:nvSpPr>
        <p:spPr>
          <a:xfrm>
            <a:off x="4591202" y="2115007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信息系统</a:t>
            </a:r>
            <a:endParaRPr lang="en-US" sz="1000" dirty="0"/>
          </a:p>
        </p:txBody>
      </p:sp>
      <p:sp>
        <p:nvSpPr>
          <p:cNvPr id="27" name="Text 20"/>
          <p:cNvSpPr txBox="1"/>
          <p:nvPr/>
        </p:nvSpPr>
        <p:spPr>
          <a:xfrm>
            <a:off x="4628693" y="2295144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工具性质</a:t>
            </a:r>
            <a:endParaRPr lang="en-US" sz="900" dirty="0"/>
          </a:p>
        </p:txBody>
      </p:sp>
      <p:sp>
        <p:nvSpPr>
          <p:cNvPr id="28" name="Shape 21"/>
          <p:cNvSpPr/>
          <p:nvPr/>
        </p:nvSpPr>
        <p:spPr>
          <a:xfrm>
            <a:off x="5667451" y="1733702"/>
            <a:ext cx="857707" cy="857707"/>
          </a:xfrm>
          <a:prstGeom prst="ellipse">
            <a:avLst/>
          </a:prstGeom>
          <a:solidFill>
            <a:srgbClr val="2563EB"/>
          </a:solidFill>
          <a:ln/>
        </p:spPr>
      </p:sp>
      <p:pic>
        <p:nvPicPr>
          <p:cNvPr id="29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5976518" y="1990649"/>
            <a:ext cx="237744" cy="190195"/>
          </a:xfrm>
          <a:prstGeom prst="rect">
            <a:avLst/>
          </a:prstGeom>
        </p:spPr>
      </p:pic>
      <p:sp>
        <p:nvSpPr>
          <p:cNvPr id="30" name="Text 22"/>
          <p:cNvSpPr txBox="1"/>
          <p:nvPr/>
        </p:nvSpPr>
        <p:spPr>
          <a:xfrm>
            <a:off x="7048195" y="2295144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制造业适用</a:t>
            </a:r>
            <a:endParaRPr lang="en-US" sz="900" dirty="0"/>
          </a:p>
        </p:txBody>
      </p:sp>
      <p:sp>
        <p:nvSpPr>
          <p:cNvPr id="31" name="Text 23"/>
          <p:cNvSpPr txBox="1"/>
          <p:nvPr/>
        </p:nvSpPr>
        <p:spPr>
          <a:xfrm>
            <a:off x="5867705" y="2180844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人为中心</a:t>
            </a:r>
            <a:endParaRPr lang="en-US" sz="900" dirty="0"/>
          </a:p>
        </p:txBody>
      </p:sp>
      <p:pic>
        <p:nvPicPr>
          <p:cNvPr id="32" name="Image 6" descr="preencoded.png">    </p:cNvPr>
          <p:cNvPicPr>
            <a:picLocks noChangeAspect="1"/>
          </p:cNvPicPr>
          <p:nvPr/>
        </p:nvPicPr>
        <p:blipFill>
          <a:blip r:embed="rId7"/>
          <a:srcRect l="-33" r="-33" t="0" b="0"/>
          <a:stretch/>
        </p:blipFill>
        <p:spPr>
          <a:xfrm>
            <a:off x="7248449" y="1914754"/>
            <a:ext cx="171907" cy="152705"/>
          </a:xfrm>
          <a:prstGeom prst="rect">
            <a:avLst/>
          </a:prstGeom>
        </p:spPr>
      </p:pic>
      <p:sp>
        <p:nvSpPr>
          <p:cNvPr id="33" name="Text 24"/>
          <p:cNvSpPr txBox="1"/>
          <p:nvPr/>
        </p:nvSpPr>
        <p:spPr>
          <a:xfrm>
            <a:off x="7200900" y="2115007"/>
            <a:ext cx="3675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工厂</a:t>
            </a:r>
            <a:endParaRPr lang="en-US" sz="1000" dirty="0"/>
          </a:p>
        </p:txBody>
      </p:sp>
      <p:sp>
        <p:nvSpPr>
          <p:cNvPr id="34" name="Shape 25"/>
          <p:cNvSpPr/>
          <p:nvPr/>
        </p:nvSpPr>
        <p:spPr>
          <a:xfrm>
            <a:off x="1067105" y="2600554"/>
            <a:ext cx="4953305" cy="2476195"/>
          </a:xfrm>
          <a:prstGeom prst="roundRect">
            <a:avLst>
              <a:gd name="adj" fmla="val 113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5" name="Text 26"/>
          <p:cNvSpPr txBox="1"/>
          <p:nvPr/>
        </p:nvSpPr>
        <p:spPr>
          <a:xfrm>
            <a:off x="1190549" y="2743200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成本结构分析</a:t>
            </a:r>
            <a:endParaRPr lang="en-US" sz="1200" dirty="0"/>
          </a:p>
        </p:txBody>
      </p:sp>
      <p:sp>
        <p:nvSpPr>
          <p:cNvPr id="36" name="Text 27"/>
          <p:cNvSpPr txBox="1"/>
          <p:nvPr/>
        </p:nvSpPr>
        <p:spPr>
          <a:xfrm>
            <a:off x="6172200" y="2619756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面临的关键挑战</a:t>
            </a:r>
            <a:endParaRPr lang="en-US" sz="1200" dirty="0"/>
          </a:p>
        </p:txBody>
      </p:sp>
      <p:pic>
        <p:nvPicPr>
          <p:cNvPr id="37" name="Image 7" descr="preencoded.png">    </p:cNvPr>
          <p:cNvPicPr>
            <a:picLocks noChangeAspect="1"/>
          </p:cNvPicPr>
          <p:nvPr/>
        </p:nvPicPr>
        <p:blipFill>
          <a:blip r:embed="rId8"/>
          <a:srcRect l="-13" r="-13" t="0" b="0"/>
          <a:stretch/>
        </p:blipFill>
        <p:spPr>
          <a:xfrm>
            <a:off x="1190549" y="2991002"/>
            <a:ext cx="4705502" cy="1333195"/>
          </a:xfrm>
          <a:prstGeom prst="rect">
            <a:avLst/>
          </a:prstGeom>
        </p:spPr>
      </p:pic>
      <p:sp>
        <p:nvSpPr>
          <p:cNvPr id="38" name="Shape 28"/>
          <p:cNvSpPr/>
          <p:nvPr/>
        </p:nvSpPr>
        <p:spPr>
          <a:xfrm>
            <a:off x="1190549" y="4390949"/>
            <a:ext cx="114300" cy="114300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39" name="Text 29"/>
          <p:cNvSpPr txBox="1"/>
          <p:nvPr/>
        </p:nvSpPr>
        <p:spPr>
          <a:xfrm>
            <a:off x="1343254" y="4371746"/>
            <a:ext cx="10241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人力：30-50%</a:t>
            </a:r>
            <a:endParaRPr lang="en-US" sz="1000" dirty="0"/>
          </a:p>
        </p:txBody>
      </p:sp>
      <p:sp>
        <p:nvSpPr>
          <p:cNvPr id="40" name="Text 30"/>
          <p:cNvSpPr txBox="1"/>
          <p:nvPr/>
        </p:nvSpPr>
        <p:spPr>
          <a:xfrm>
            <a:off x="2924251" y="4371746"/>
            <a:ext cx="10241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营销：20-30%</a:t>
            </a:r>
            <a:endParaRPr lang="en-US" sz="1000" dirty="0"/>
          </a:p>
        </p:txBody>
      </p:sp>
      <p:sp>
        <p:nvSpPr>
          <p:cNvPr id="41" name="Text 31"/>
          <p:cNvSpPr txBox="1"/>
          <p:nvPr/>
        </p:nvSpPr>
        <p:spPr>
          <a:xfrm>
            <a:off x="4505249" y="4371746"/>
            <a:ext cx="115763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供应链：25-40%</a:t>
            </a:r>
            <a:endParaRPr lang="en-US" sz="1000" dirty="0"/>
          </a:p>
        </p:txBody>
      </p:sp>
      <p:sp>
        <p:nvSpPr>
          <p:cNvPr id="42" name="Shape 32"/>
          <p:cNvSpPr/>
          <p:nvPr/>
        </p:nvSpPr>
        <p:spPr>
          <a:xfrm>
            <a:off x="2771546" y="4390949"/>
            <a:ext cx="114300" cy="114300"/>
          </a:xfrm>
          <a:prstGeom prst="rect">
            <a:avLst/>
          </a:prstGeom>
          <a:solidFill>
            <a:srgbClr val="EF4444"/>
          </a:solidFill>
          <a:ln/>
        </p:spPr>
      </p:sp>
      <p:sp>
        <p:nvSpPr>
          <p:cNvPr id="43" name="Shape 33"/>
          <p:cNvSpPr/>
          <p:nvPr/>
        </p:nvSpPr>
        <p:spPr>
          <a:xfrm>
            <a:off x="4352544" y="4390949"/>
            <a:ext cx="114300" cy="114300"/>
          </a:xfrm>
          <a:prstGeom prst="rect">
            <a:avLst/>
          </a:prstGeom>
          <a:solidFill>
            <a:srgbClr val="10B981"/>
          </a:solidFill>
          <a:ln/>
        </p:spPr>
      </p:sp>
      <p:sp>
        <p:nvSpPr>
          <p:cNvPr id="44" name="Shape 34"/>
          <p:cNvSpPr/>
          <p:nvPr/>
        </p:nvSpPr>
        <p:spPr>
          <a:xfrm>
            <a:off x="1190549" y="4591202"/>
            <a:ext cx="4705502" cy="228600"/>
          </a:xfrm>
          <a:prstGeom prst="roundRect">
            <a:avLst>
              <a:gd name="adj" fmla="val 66667"/>
            </a:avLst>
          </a:prstGeom>
          <a:solidFill>
            <a:srgbClr val="FFFBEB"/>
          </a:solidFill>
          <a:ln/>
        </p:spPr>
      </p:sp>
      <p:pic>
        <p:nvPicPr>
          <p:cNvPr id="45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0" b="0"/>
          <a:stretch/>
        </p:blipFill>
        <p:spPr>
          <a:xfrm>
            <a:off x="1228954" y="4643323"/>
            <a:ext cx="114300" cy="114300"/>
          </a:xfrm>
          <a:prstGeom prst="rect">
            <a:avLst/>
          </a:prstGeom>
        </p:spPr>
      </p:pic>
      <p:sp>
        <p:nvSpPr>
          <p:cNvPr id="46" name="Text 35"/>
          <p:cNvSpPr txBox="1"/>
          <p:nvPr/>
        </p:nvSpPr>
        <p:spPr>
          <a:xfrm>
            <a:off x="1380744" y="4629607"/>
            <a:ext cx="12390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92400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部分行业人力成本超过</a:t>
            </a:r>
            <a:endParaRPr lang="en-US" sz="900" dirty="0"/>
          </a:p>
        </p:txBody>
      </p:sp>
      <p:sp>
        <p:nvSpPr>
          <p:cNvPr id="47" name="Text 36"/>
          <p:cNvSpPr txBox="1"/>
          <p:nvPr/>
        </p:nvSpPr>
        <p:spPr>
          <a:xfrm>
            <a:off x="2784348" y="4629607"/>
            <a:ext cx="1696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92400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（如咨询、法律、医疗服务等）</a:t>
            </a:r>
            <a:endParaRPr lang="en-US" sz="900" dirty="0"/>
          </a:p>
        </p:txBody>
      </p:sp>
      <p:sp>
        <p:nvSpPr>
          <p:cNvPr id="48" name="Text 37"/>
          <p:cNvSpPr txBox="1"/>
          <p:nvPr/>
        </p:nvSpPr>
        <p:spPr>
          <a:xfrm>
            <a:off x="2524658" y="4629607"/>
            <a:ext cx="352958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92400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50%</a:t>
            </a:r>
            <a:endParaRPr lang="en-US" sz="900" dirty="0"/>
          </a:p>
        </p:txBody>
      </p:sp>
      <p:sp>
        <p:nvSpPr>
          <p:cNvPr id="49" name="Shape 38"/>
          <p:cNvSpPr/>
          <p:nvPr/>
        </p:nvSpPr>
        <p:spPr>
          <a:xfrm>
            <a:off x="6172200" y="2866644"/>
            <a:ext cx="4953305" cy="457200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50" name="Shape 39"/>
          <p:cNvSpPr/>
          <p:nvPr/>
        </p:nvSpPr>
        <p:spPr>
          <a:xfrm>
            <a:off x="6172200" y="2866644"/>
            <a:ext cx="38405" cy="457200"/>
          </a:xfrm>
          <a:prstGeom prst="rect">
            <a:avLst/>
          </a:prstGeom>
          <a:solidFill>
            <a:srgbClr val="EF4444"/>
          </a:solidFill>
          <a:ln/>
        </p:spPr>
      </p:sp>
      <p:pic>
        <p:nvPicPr>
          <p:cNvPr id="51" name="Image 9" descr="preencoded.png">    </p:cNvPr>
          <p:cNvPicPr>
            <a:picLocks noChangeAspect="1"/>
          </p:cNvPicPr>
          <p:nvPr/>
        </p:nvPicPr>
        <p:blipFill>
          <a:blip r:embed="rId10"/>
          <a:srcRect l="-1507" r="-1507" t="0" b="0"/>
          <a:stretch/>
        </p:blipFill>
        <p:spPr>
          <a:xfrm>
            <a:off x="6305702" y="2952598"/>
            <a:ext cx="85954" cy="133502"/>
          </a:xfrm>
          <a:prstGeom prst="rect">
            <a:avLst/>
          </a:prstGeom>
        </p:spPr>
      </p:pic>
      <p:sp>
        <p:nvSpPr>
          <p:cNvPr id="52" name="Shape 40"/>
          <p:cNvSpPr/>
          <p:nvPr/>
        </p:nvSpPr>
        <p:spPr>
          <a:xfrm>
            <a:off x="6172200" y="3381451"/>
            <a:ext cx="4953305" cy="457200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53" name="Shape 41"/>
          <p:cNvSpPr/>
          <p:nvPr/>
        </p:nvSpPr>
        <p:spPr>
          <a:xfrm>
            <a:off x="6172200" y="3381451"/>
            <a:ext cx="38405" cy="457200"/>
          </a:xfrm>
          <a:prstGeom prst="rect">
            <a:avLst/>
          </a:prstGeom>
          <a:solidFill>
            <a:srgbClr val="EF4444"/>
          </a:solidFill>
          <a:ln/>
        </p:spPr>
      </p:sp>
      <p:sp>
        <p:nvSpPr>
          <p:cNvPr id="54" name="Shape 42"/>
          <p:cNvSpPr/>
          <p:nvPr/>
        </p:nvSpPr>
        <p:spPr>
          <a:xfrm>
            <a:off x="6172200" y="3895344"/>
            <a:ext cx="4953305" cy="457200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55" name="Shape 43"/>
          <p:cNvSpPr/>
          <p:nvPr/>
        </p:nvSpPr>
        <p:spPr>
          <a:xfrm>
            <a:off x="6172200" y="3895344"/>
            <a:ext cx="38405" cy="457200"/>
          </a:xfrm>
          <a:prstGeom prst="rect">
            <a:avLst/>
          </a:prstGeom>
          <a:solidFill>
            <a:srgbClr val="EF4444"/>
          </a:solidFill>
          <a:ln/>
        </p:spPr>
      </p:sp>
      <p:sp>
        <p:nvSpPr>
          <p:cNvPr id="56" name="Shape 44"/>
          <p:cNvSpPr/>
          <p:nvPr/>
        </p:nvSpPr>
        <p:spPr>
          <a:xfrm>
            <a:off x="6172200" y="4410151"/>
            <a:ext cx="4953305" cy="609905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57" name="Shape 45"/>
          <p:cNvSpPr/>
          <p:nvPr/>
        </p:nvSpPr>
        <p:spPr>
          <a:xfrm>
            <a:off x="6172200" y="4410151"/>
            <a:ext cx="38405" cy="609905"/>
          </a:xfrm>
          <a:prstGeom prst="rect">
            <a:avLst/>
          </a:prstGeom>
          <a:solidFill>
            <a:srgbClr val="EF4444"/>
          </a:solidFill>
          <a:ln/>
        </p:spPr>
      </p:sp>
      <p:sp>
        <p:nvSpPr>
          <p:cNvPr id="58" name="Text 46"/>
          <p:cNvSpPr txBox="1"/>
          <p:nvPr/>
        </p:nvSpPr>
        <p:spPr>
          <a:xfrm>
            <a:off x="6429146" y="2924251"/>
            <a:ext cx="10341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B91C1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高昂的人力成本</a:t>
            </a:r>
            <a:endParaRPr lang="en-US" sz="1000" dirty="0"/>
          </a:p>
        </p:txBody>
      </p:sp>
      <p:sp>
        <p:nvSpPr>
          <p:cNvPr id="59" name="Text 47"/>
          <p:cNvSpPr txBox="1"/>
          <p:nvPr/>
        </p:nvSpPr>
        <p:spPr>
          <a:xfrm>
            <a:off x="6515100" y="3438144"/>
            <a:ext cx="7671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B91C1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劳动力稀缺</a:t>
            </a:r>
            <a:endParaRPr lang="en-US" sz="1000" dirty="0"/>
          </a:p>
        </p:txBody>
      </p:sp>
      <p:sp>
        <p:nvSpPr>
          <p:cNvPr id="60" name="Text 48"/>
          <p:cNvSpPr txBox="1"/>
          <p:nvPr/>
        </p:nvSpPr>
        <p:spPr>
          <a:xfrm>
            <a:off x="6305702" y="3114446"/>
            <a:ext cx="38679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人力成本逐年攀升，企业利润空间被不断压缩，规模扩张导致成本线性增长</a:t>
            </a:r>
            <a:endParaRPr lang="en-US" sz="900" dirty="0"/>
          </a:p>
        </p:txBody>
      </p:sp>
      <p:pic>
        <p:nvPicPr>
          <p:cNvPr id="61" name="Image 10" descr="preencoded.png">    </p:cNvPr>
          <p:cNvPicPr>
            <a:picLocks noChangeAspect="1"/>
          </p:cNvPicPr>
          <p:nvPr/>
        </p:nvPicPr>
        <p:blipFill>
          <a:blip r:embed="rId11"/>
          <a:srcRect l="-1507" r="-1507" t="0" b="0"/>
          <a:stretch/>
        </p:blipFill>
        <p:spPr>
          <a:xfrm>
            <a:off x="6305702" y="3467405"/>
            <a:ext cx="171907" cy="133502"/>
          </a:xfrm>
          <a:prstGeom prst="rect">
            <a:avLst/>
          </a:prstGeom>
        </p:spPr>
      </p:pic>
      <p:sp>
        <p:nvSpPr>
          <p:cNvPr id="62" name="Text 49"/>
          <p:cNvSpPr txBox="1"/>
          <p:nvPr/>
        </p:nvSpPr>
        <p:spPr>
          <a:xfrm>
            <a:off x="6476695" y="3952951"/>
            <a:ext cx="11676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B91C1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生物智能的局限性</a:t>
            </a:r>
            <a:endParaRPr lang="en-US" sz="1000" dirty="0"/>
          </a:p>
        </p:txBody>
      </p:sp>
      <p:sp>
        <p:nvSpPr>
          <p:cNvPr id="63" name="Text 50"/>
          <p:cNvSpPr txBox="1"/>
          <p:nvPr/>
        </p:nvSpPr>
        <p:spPr>
          <a:xfrm>
            <a:off x="6305702" y="3629254"/>
            <a:ext cx="36393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高素质人才供给不足，招聘难度增加，培训成本上升，人才流失风险高</a:t>
            </a:r>
            <a:endParaRPr lang="en-US" sz="900" dirty="0"/>
          </a:p>
        </p:txBody>
      </p:sp>
      <p:pic>
        <p:nvPicPr>
          <p:cNvPr id="64" name="Image 11" descr="preencoded.png">    </p:cNvPr>
          <p:cNvPicPr>
            <a:picLocks noChangeAspect="1"/>
          </p:cNvPicPr>
          <p:nvPr/>
        </p:nvPicPr>
        <p:blipFill>
          <a:blip r:embed="rId12"/>
          <a:srcRect l="0" r="0" t="0" b="0"/>
          <a:stretch/>
        </p:blipFill>
        <p:spPr>
          <a:xfrm>
            <a:off x="6305702" y="3981298"/>
            <a:ext cx="133502" cy="133502"/>
          </a:xfrm>
          <a:prstGeom prst="rect">
            <a:avLst/>
          </a:prstGeom>
        </p:spPr>
      </p:pic>
      <p:sp>
        <p:nvSpPr>
          <p:cNvPr id="65" name="Text 51"/>
          <p:cNvSpPr txBox="1"/>
          <p:nvPr/>
        </p:nvSpPr>
        <p:spPr>
          <a:xfrm>
            <a:off x="6305702" y="4143146"/>
            <a:ext cx="36393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知识难以规模化复制，经验难以标准化，限制企业高速横向与纵向发展</a:t>
            </a:r>
            <a:endParaRPr lang="en-US" sz="900" dirty="0"/>
          </a:p>
        </p:txBody>
      </p:sp>
      <p:pic>
        <p:nvPicPr>
          <p:cNvPr id="66" name="Image 12" descr="preencoded.png">    </p:cNvPr>
          <p:cNvPicPr>
            <a:picLocks noChangeAspect="1"/>
          </p:cNvPicPr>
          <p:nvPr/>
        </p:nvPicPr>
        <p:blipFill>
          <a:blip r:embed="rId13"/>
          <a:srcRect l="-1507" r="-1507" t="0" b="0"/>
          <a:stretch/>
        </p:blipFill>
        <p:spPr>
          <a:xfrm>
            <a:off x="6305702" y="4496105"/>
            <a:ext cx="171907" cy="133502"/>
          </a:xfrm>
          <a:prstGeom prst="rect">
            <a:avLst/>
          </a:prstGeom>
        </p:spPr>
      </p:pic>
      <p:sp>
        <p:nvSpPr>
          <p:cNvPr id="67" name="Text 52"/>
          <p:cNvSpPr txBox="1"/>
          <p:nvPr/>
        </p:nvSpPr>
        <p:spPr>
          <a:xfrm>
            <a:off x="6515100" y="4466844"/>
            <a:ext cx="11676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B91C1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支撑系统效率低下</a:t>
            </a:r>
            <a:endParaRPr lang="en-US" sz="1000" dirty="0"/>
          </a:p>
        </p:txBody>
      </p:sp>
      <p:sp>
        <p:nvSpPr>
          <p:cNvPr id="68" name="Text 53"/>
          <p:cNvSpPr txBox="1"/>
          <p:nvPr/>
        </p:nvSpPr>
        <p:spPr>
          <a:xfrm>
            <a:off x="6305702" y="4657954"/>
            <a:ext cx="4791456" cy="2953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信息系统与后台支撑部门（HR/财务/行政）高度依赖人工操作与决策，形成企业核心成本结构之一</a:t>
            </a:r>
            <a:endParaRPr lang="en-US" sz="900" dirty="0"/>
          </a:p>
        </p:txBody>
      </p:sp>
      <p:sp>
        <p:nvSpPr>
          <p:cNvPr id="69" name="Shape 54"/>
          <p:cNvSpPr/>
          <p:nvPr/>
        </p:nvSpPr>
        <p:spPr>
          <a:xfrm>
            <a:off x="0" y="6420002"/>
            <a:ext cx="121916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70" name="Text 55"/>
          <p:cNvSpPr txBox="1"/>
          <p:nvPr/>
        </p:nvSpPr>
        <p:spPr>
          <a:xfrm>
            <a:off x="761695" y="6562649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71" name="Text 56"/>
          <p:cNvSpPr txBox="1"/>
          <p:nvPr/>
        </p:nvSpPr>
        <p:spPr>
          <a:xfrm>
            <a:off x="9812426" y="6562649"/>
            <a:ext cx="17199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 4：运营系统重构 | 1/8</a:t>
            </a:r>
            <a:endParaRPr lang="en-US" sz="1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990295" y="267005"/>
            <a:ext cx="3286354" cy="3721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人在企业中的角色特征</a:t>
            </a:r>
            <a:endParaRPr lang="en-US" sz="2400" dirty="0"/>
          </a:p>
        </p:txBody>
      </p:sp>
      <p:sp>
        <p:nvSpPr>
          <p:cNvPr id="6" name="Shape 4"/>
          <p:cNvSpPr/>
          <p:nvPr/>
        </p:nvSpPr>
        <p:spPr>
          <a:xfrm>
            <a:off x="990295" y="761695"/>
            <a:ext cx="5048402" cy="2391156"/>
          </a:xfrm>
          <a:prstGeom prst="roundRect">
            <a:avLst>
              <a:gd name="adj" fmla="val 1828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095451" y="909828"/>
            <a:ext cx="171907" cy="171907"/>
          </a:xfrm>
          <a:prstGeom prst="rect">
            <a:avLst/>
          </a:prstGeom>
        </p:spPr>
      </p:pic>
      <p:sp>
        <p:nvSpPr>
          <p:cNvPr id="8" name="Shape 5"/>
          <p:cNvSpPr/>
          <p:nvPr/>
        </p:nvSpPr>
        <p:spPr>
          <a:xfrm>
            <a:off x="6152998" y="761695"/>
            <a:ext cx="5048402" cy="2905049"/>
          </a:xfrm>
          <a:prstGeom prst="roundRect">
            <a:avLst>
              <a:gd name="adj" fmla="val 1238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9" name="Text 6"/>
          <p:cNvSpPr txBox="1"/>
          <p:nvPr/>
        </p:nvSpPr>
        <p:spPr>
          <a:xfrm>
            <a:off x="1266444" y="866851"/>
            <a:ext cx="167243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企业中的重复性工作</a:t>
            </a:r>
            <a:endParaRPr lang="en-US" sz="1300" dirty="0"/>
          </a:p>
        </p:txBody>
      </p:sp>
      <p:sp>
        <p:nvSpPr>
          <p:cNvPr id="10" name="Text 7"/>
          <p:cNvSpPr txBox="1"/>
          <p:nvPr/>
        </p:nvSpPr>
        <p:spPr>
          <a:xfrm>
            <a:off x="6429146" y="866851"/>
            <a:ext cx="167243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白领工作的本质特点</a:t>
            </a:r>
            <a:endParaRPr lang="en-US" sz="1300" dirty="0"/>
          </a:p>
        </p:txBody>
      </p:sp>
      <p:sp>
        <p:nvSpPr>
          <p:cNvPr id="11" name="Text 8"/>
          <p:cNvSpPr txBox="1"/>
          <p:nvPr/>
        </p:nvSpPr>
        <p:spPr>
          <a:xfrm>
            <a:off x="1095451" y="1190549"/>
            <a:ext cx="4901184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企业环境中，大部分工作本质上是重复性的，尤其是在结构化的组织中。多项研究表明，办公室员工超过一半的时间用于重复性和协调性工作。</a:t>
            </a:r>
            <a:endParaRPr lang="en-US" sz="1000" dirty="0"/>
          </a:p>
        </p:txBody>
      </p:sp>
      <p:sp>
        <p:nvSpPr>
          <p:cNvPr id="12" name="Text 9"/>
          <p:cNvSpPr txBox="1"/>
          <p:nvPr/>
        </p:nvSpPr>
        <p:spPr>
          <a:xfrm>
            <a:off x="1095451" y="1638605"/>
            <a:ext cx="2572207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Asana 2022年研究显示，办公室员工时间分配：</a:t>
            </a:r>
            <a:endParaRPr lang="en-US" sz="900" dirty="0"/>
          </a:p>
        </p:txBody>
      </p:sp>
      <p:sp>
        <p:nvSpPr>
          <p:cNvPr id="13" name="Text 10"/>
          <p:cNvSpPr txBox="1"/>
          <p:nvPr/>
        </p:nvSpPr>
        <p:spPr>
          <a:xfrm>
            <a:off x="1295705" y="1828800"/>
            <a:ext cx="156271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60% 时间用于协调/行政工作</a:t>
            </a:r>
            <a:endParaRPr lang="en-US" sz="900" dirty="0"/>
          </a:p>
        </p:txBody>
      </p:sp>
      <p:sp>
        <p:nvSpPr>
          <p:cNvPr id="14" name="Text 11"/>
          <p:cNvSpPr txBox="1"/>
          <p:nvPr/>
        </p:nvSpPr>
        <p:spPr>
          <a:xfrm>
            <a:off x="1295705" y="1981505"/>
            <a:ext cx="140086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27% 时间用于技能型工作</a:t>
            </a:r>
            <a:endParaRPr lang="en-US" sz="900" dirty="0"/>
          </a:p>
        </p:txBody>
      </p:sp>
      <p:sp>
        <p:nvSpPr>
          <p:cNvPr id="15" name="Text 12"/>
          <p:cNvSpPr txBox="1"/>
          <p:nvPr/>
        </p:nvSpPr>
        <p:spPr>
          <a:xfrm>
            <a:off x="1295705" y="2133295"/>
            <a:ext cx="1495958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13% 时间用于战略规划工作</a:t>
            </a:r>
            <a:endParaRPr lang="en-US" sz="900" dirty="0"/>
          </a:p>
        </p:txBody>
      </p:sp>
      <p:sp>
        <p:nvSpPr>
          <p:cNvPr id="16" name="Shape 13"/>
          <p:cNvSpPr/>
          <p:nvPr/>
        </p:nvSpPr>
        <p:spPr>
          <a:xfrm>
            <a:off x="1095451" y="2361895"/>
            <a:ext cx="1580998" cy="685800"/>
          </a:xfrm>
          <a:prstGeom prst="roundRect">
            <a:avLst>
              <a:gd name="adj" fmla="val 14815"/>
            </a:avLst>
          </a:prstGeom>
          <a:solidFill>
            <a:srgbClr val="EBF0FF"/>
          </a:solidFill>
          <a:ln/>
        </p:spPr>
      </p:sp>
      <p:sp>
        <p:nvSpPr>
          <p:cNvPr id="17" name="Shape 14"/>
          <p:cNvSpPr/>
          <p:nvPr/>
        </p:nvSpPr>
        <p:spPr>
          <a:xfrm>
            <a:off x="2727655" y="2361895"/>
            <a:ext cx="1580998" cy="685800"/>
          </a:xfrm>
          <a:prstGeom prst="roundRect">
            <a:avLst>
              <a:gd name="adj" fmla="val 14815"/>
            </a:avLst>
          </a:prstGeom>
          <a:solidFill>
            <a:srgbClr val="EBF0FF"/>
          </a:solidFill>
          <a:ln/>
        </p:spPr>
      </p:sp>
      <p:sp>
        <p:nvSpPr>
          <p:cNvPr id="18" name="Shape 15"/>
          <p:cNvSpPr/>
          <p:nvPr/>
        </p:nvSpPr>
        <p:spPr>
          <a:xfrm>
            <a:off x="4358945" y="2361895"/>
            <a:ext cx="1580998" cy="685800"/>
          </a:xfrm>
          <a:prstGeom prst="roundRect">
            <a:avLst>
              <a:gd name="adj" fmla="val 14815"/>
            </a:avLst>
          </a:prstGeom>
          <a:solidFill>
            <a:srgbClr val="EBF0FF"/>
          </a:solidFill>
          <a:ln/>
        </p:spPr>
      </p:sp>
      <p:sp>
        <p:nvSpPr>
          <p:cNvPr id="19" name="Text 16"/>
          <p:cNvSpPr txBox="1"/>
          <p:nvPr/>
        </p:nvSpPr>
        <p:spPr>
          <a:xfrm>
            <a:off x="1659636" y="2447849"/>
            <a:ext cx="5907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49%</a:t>
            </a:r>
            <a:endParaRPr lang="en-US" sz="1500" dirty="0"/>
          </a:p>
        </p:txBody>
      </p:sp>
      <p:sp>
        <p:nvSpPr>
          <p:cNvPr id="20" name="Text 17"/>
          <p:cNvSpPr txBox="1"/>
          <p:nvPr/>
        </p:nvSpPr>
        <p:spPr>
          <a:xfrm>
            <a:off x="3229661" y="2447849"/>
            <a:ext cx="7150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50%+</a:t>
            </a:r>
            <a:endParaRPr lang="en-US" sz="1500" dirty="0"/>
          </a:p>
        </p:txBody>
      </p:sp>
      <p:sp>
        <p:nvSpPr>
          <p:cNvPr id="21" name="Text 18"/>
          <p:cNvSpPr txBox="1"/>
          <p:nvPr/>
        </p:nvSpPr>
        <p:spPr>
          <a:xfrm>
            <a:off x="4932274" y="2447849"/>
            <a:ext cx="5715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67%</a:t>
            </a:r>
            <a:endParaRPr lang="en-US" sz="1500" dirty="0"/>
          </a:p>
        </p:txBody>
      </p:sp>
      <p:sp>
        <p:nvSpPr>
          <p:cNvPr id="22" name="Text 19"/>
          <p:cNvSpPr txBox="1"/>
          <p:nvPr/>
        </p:nvSpPr>
        <p:spPr>
          <a:xfrm>
            <a:off x="1425550" y="2704795"/>
            <a:ext cx="10104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管理工作可自动化</a:t>
            </a:r>
            <a:endParaRPr lang="en-US" sz="900" dirty="0"/>
          </a:p>
        </p:txBody>
      </p:sp>
      <p:sp>
        <p:nvSpPr>
          <p:cNvPr id="23" name="Text 20"/>
          <p:cNvSpPr txBox="1"/>
          <p:nvPr/>
        </p:nvSpPr>
        <p:spPr>
          <a:xfrm>
            <a:off x="2943454" y="2704795"/>
            <a:ext cx="12390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办公时间用于重复工作</a:t>
            </a:r>
            <a:endParaRPr lang="en-US" sz="900" dirty="0"/>
          </a:p>
        </p:txBody>
      </p:sp>
      <p:sp>
        <p:nvSpPr>
          <p:cNvPr id="24" name="Text 21"/>
          <p:cNvSpPr txBox="1"/>
          <p:nvPr/>
        </p:nvSpPr>
        <p:spPr>
          <a:xfrm>
            <a:off x="4632350" y="2704795"/>
            <a:ext cx="1124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员工被重复任务压垮</a:t>
            </a:r>
            <a:endParaRPr lang="en-US" sz="900" dirty="0"/>
          </a:p>
        </p:txBody>
      </p:sp>
      <p:sp>
        <p:nvSpPr>
          <p:cNvPr id="25" name="Text 22"/>
          <p:cNvSpPr txBox="1"/>
          <p:nvPr/>
        </p:nvSpPr>
        <p:spPr>
          <a:xfrm>
            <a:off x="1597457" y="2866644"/>
            <a:ext cx="648310" cy="1051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McKinsey研究</a:t>
            </a:r>
            <a:endParaRPr lang="en-US" sz="800" dirty="0"/>
          </a:p>
        </p:txBody>
      </p:sp>
      <p:sp>
        <p:nvSpPr>
          <p:cNvPr id="26" name="Text 23"/>
          <p:cNvSpPr txBox="1"/>
          <p:nvPr/>
        </p:nvSpPr>
        <p:spPr>
          <a:xfrm>
            <a:off x="3139135" y="2866644"/>
            <a:ext cx="829361" cy="1051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ProcessMaker研究</a:t>
            </a:r>
            <a:endParaRPr lang="en-US" sz="800" dirty="0"/>
          </a:p>
        </p:txBody>
      </p:sp>
      <p:sp>
        <p:nvSpPr>
          <p:cNvPr id="27" name="Text 24"/>
          <p:cNvSpPr txBox="1"/>
          <p:nvPr/>
        </p:nvSpPr>
        <p:spPr>
          <a:xfrm>
            <a:off x="4818888" y="2866644"/>
            <a:ext cx="734263" cy="1051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UiPath 2021调研</a:t>
            </a:r>
            <a:endParaRPr lang="en-US" sz="800" dirty="0"/>
          </a:p>
        </p:txBody>
      </p:sp>
      <p:pic>
        <p:nvPicPr>
          <p:cNvPr id="28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6258154" y="909828"/>
            <a:ext cx="171907" cy="171907"/>
          </a:xfrm>
          <a:prstGeom prst="rect">
            <a:avLst/>
          </a:prstGeom>
        </p:spPr>
      </p:pic>
      <p:sp>
        <p:nvSpPr>
          <p:cNvPr id="29" name="Shape 25"/>
          <p:cNvSpPr/>
          <p:nvPr/>
        </p:nvSpPr>
        <p:spPr>
          <a:xfrm>
            <a:off x="6258154" y="1200607"/>
            <a:ext cx="209398" cy="209398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30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6305702" y="1248156"/>
            <a:ext cx="114300" cy="114300"/>
          </a:xfrm>
          <a:prstGeom prst="rect">
            <a:avLst/>
          </a:prstGeom>
        </p:spPr>
      </p:pic>
      <p:sp>
        <p:nvSpPr>
          <p:cNvPr id="31" name="Shape 26"/>
          <p:cNvSpPr/>
          <p:nvPr/>
        </p:nvSpPr>
        <p:spPr>
          <a:xfrm>
            <a:off x="6258154" y="1861718"/>
            <a:ext cx="209398" cy="209398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32" name="Shape 27"/>
          <p:cNvSpPr/>
          <p:nvPr/>
        </p:nvSpPr>
        <p:spPr>
          <a:xfrm>
            <a:off x="6258154" y="2486254"/>
            <a:ext cx="209398" cy="209398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33" name="Text 28"/>
          <p:cNvSpPr txBox="1"/>
          <p:nvPr/>
        </p:nvSpPr>
        <p:spPr>
          <a:xfrm>
            <a:off x="6543446" y="1190549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信息系统的搬运工</a:t>
            </a:r>
            <a:endParaRPr lang="en-US" sz="1000" dirty="0"/>
          </a:p>
        </p:txBody>
      </p:sp>
      <p:sp>
        <p:nvSpPr>
          <p:cNvPr id="34" name="Text 29"/>
          <p:cNvSpPr txBox="1"/>
          <p:nvPr/>
        </p:nvSpPr>
        <p:spPr>
          <a:xfrm>
            <a:off x="6543446" y="1852574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代为执行决策</a:t>
            </a:r>
            <a:endParaRPr lang="en-US" sz="1000" dirty="0"/>
          </a:p>
        </p:txBody>
      </p:sp>
      <p:sp>
        <p:nvSpPr>
          <p:cNvPr id="35" name="Text 30"/>
          <p:cNvSpPr txBox="1"/>
          <p:nvPr/>
        </p:nvSpPr>
        <p:spPr>
          <a:xfrm>
            <a:off x="6543446" y="1371600"/>
            <a:ext cx="4601261" cy="2953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大部分白领工作本质是在不同信息系统间搬运、整合和格式化数据，40%的员工至少25%时间花在手动、重复性任务上</a:t>
            </a:r>
            <a:endParaRPr lang="en-US" sz="900" dirty="0"/>
          </a:p>
        </p:txBody>
      </p:sp>
      <p:sp>
        <p:nvSpPr>
          <p:cNvPr id="36" name="Text 31"/>
          <p:cNvSpPr txBox="1"/>
          <p:nvPr/>
        </p:nvSpPr>
        <p:spPr>
          <a:xfrm>
            <a:off x="6543446" y="1686154"/>
            <a:ext cx="715061" cy="1051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Smartsheet研究</a:t>
            </a:r>
            <a:endParaRPr lang="en-US" sz="800" dirty="0"/>
          </a:p>
        </p:txBody>
      </p:sp>
      <p:pic>
        <p:nvPicPr>
          <p:cNvPr id="37" name="Image 3" descr="preencoded.png">    </p:cNvPr>
          <p:cNvPicPr>
            <a:picLocks noChangeAspect="1"/>
          </p:cNvPicPr>
          <p:nvPr/>
        </p:nvPicPr>
        <p:blipFill>
          <a:blip r:embed="rId4"/>
          <a:srcRect l="-2571" r="-2571" t="0" b="0"/>
          <a:stretch/>
        </p:blipFill>
        <p:spPr>
          <a:xfrm>
            <a:off x="6310274" y="1910182"/>
            <a:ext cx="105156" cy="114300"/>
          </a:xfrm>
          <a:prstGeom prst="rect">
            <a:avLst/>
          </a:prstGeom>
        </p:spPr>
      </p:pic>
      <p:sp>
        <p:nvSpPr>
          <p:cNvPr id="38" name="Text 32"/>
          <p:cNvSpPr txBox="1"/>
          <p:nvPr/>
        </p:nvSpPr>
        <p:spPr>
          <a:xfrm>
            <a:off x="6543446" y="2348179"/>
            <a:ext cx="685800" cy="1051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Reddit调研数据</a:t>
            </a:r>
            <a:endParaRPr lang="en-US" sz="800" dirty="0"/>
          </a:p>
        </p:txBody>
      </p:sp>
      <p:pic>
        <p:nvPicPr>
          <p:cNvPr id="39" name="Image 4" descr="preencoded.png">    </p:cNvPr>
          <p:cNvPicPr>
            <a:picLocks noChangeAspect="1"/>
          </p:cNvPicPr>
          <p:nvPr/>
        </p:nvPicPr>
        <p:blipFill>
          <a:blip r:embed="rId5"/>
          <a:srcRect l="-7143" r="-7143" t="0" b="0"/>
          <a:stretch/>
        </p:blipFill>
        <p:spPr>
          <a:xfrm>
            <a:off x="6305702" y="2533802"/>
            <a:ext cx="114300" cy="114300"/>
          </a:xfrm>
          <a:prstGeom prst="rect">
            <a:avLst/>
          </a:prstGeom>
        </p:spPr>
      </p:pic>
      <p:sp>
        <p:nvSpPr>
          <p:cNvPr id="40" name="Shape 33"/>
          <p:cNvSpPr/>
          <p:nvPr/>
        </p:nvSpPr>
        <p:spPr>
          <a:xfrm>
            <a:off x="6258154" y="3109874"/>
            <a:ext cx="209398" cy="209398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41" name="Text 34"/>
          <p:cNvSpPr txBox="1"/>
          <p:nvPr/>
        </p:nvSpPr>
        <p:spPr>
          <a:xfrm>
            <a:off x="6543446" y="2476195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文档与汇报制作者</a:t>
            </a:r>
            <a:endParaRPr lang="en-US" sz="1000" dirty="0"/>
          </a:p>
        </p:txBody>
      </p:sp>
      <p:sp>
        <p:nvSpPr>
          <p:cNvPr id="42" name="Text 35"/>
          <p:cNvSpPr txBox="1"/>
          <p:nvPr/>
        </p:nvSpPr>
        <p:spPr>
          <a:xfrm>
            <a:off x="6543446" y="2033626"/>
            <a:ext cx="4572000" cy="2953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中层管理者约35%时间用于行政工作，大部分决策遵循固定逻辑，如审批、资源分配、例行检查等</a:t>
            </a:r>
            <a:endParaRPr lang="en-US" sz="900" dirty="0"/>
          </a:p>
        </p:txBody>
      </p:sp>
      <p:sp>
        <p:nvSpPr>
          <p:cNvPr id="43" name="Text 36"/>
          <p:cNvSpPr txBox="1"/>
          <p:nvPr/>
        </p:nvSpPr>
        <p:spPr>
          <a:xfrm>
            <a:off x="6543446" y="2657246"/>
            <a:ext cx="4543654" cy="2953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员工浪费6个工作周/年在重复性行政工作和不必要的会议上，这些工作高度模板化且可预测</a:t>
            </a:r>
            <a:endParaRPr lang="en-US" sz="900" dirty="0"/>
          </a:p>
        </p:txBody>
      </p:sp>
      <p:sp>
        <p:nvSpPr>
          <p:cNvPr id="44" name="Text 37"/>
          <p:cNvSpPr txBox="1"/>
          <p:nvPr/>
        </p:nvSpPr>
        <p:spPr>
          <a:xfrm>
            <a:off x="6543446" y="2971800"/>
            <a:ext cx="1057961" cy="1051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Asana自主工作指数2022</a:t>
            </a:r>
            <a:endParaRPr lang="en-US" sz="800" dirty="0"/>
          </a:p>
        </p:txBody>
      </p:sp>
      <p:pic>
        <p:nvPicPr>
          <p:cNvPr id="45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6305702" y="3157423"/>
            <a:ext cx="114300" cy="114300"/>
          </a:xfrm>
          <a:prstGeom prst="rect">
            <a:avLst/>
          </a:prstGeom>
        </p:spPr>
      </p:pic>
      <p:sp>
        <p:nvSpPr>
          <p:cNvPr id="46" name="Text 38"/>
          <p:cNvSpPr txBox="1"/>
          <p:nvPr/>
        </p:nvSpPr>
        <p:spPr>
          <a:xfrm>
            <a:off x="6543446" y="3100730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会议与协调消耗</a:t>
            </a:r>
            <a:endParaRPr lang="en-US" sz="1000" dirty="0"/>
          </a:p>
        </p:txBody>
      </p:sp>
      <p:sp>
        <p:nvSpPr>
          <p:cNvPr id="47" name="Text 39"/>
          <p:cNvSpPr txBox="1"/>
          <p:nvPr/>
        </p:nvSpPr>
        <p:spPr>
          <a:xfrm>
            <a:off x="6543446" y="3281782"/>
            <a:ext cx="3600907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办公室员工26%时间用于无效和低效率的工作，约等于76个工作日/年</a:t>
            </a:r>
            <a:endParaRPr lang="en-US" sz="900" dirty="0"/>
          </a:p>
        </p:txBody>
      </p:sp>
      <p:sp>
        <p:nvSpPr>
          <p:cNvPr id="48" name="Text 40"/>
          <p:cNvSpPr txBox="1"/>
          <p:nvPr/>
        </p:nvSpPr>
        <p:spPr>
          <a:xfrm>
            <a:off x="6543446" y="3443630"/>
            <a:ext cx="819302" cy="1051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Webexpenses研究</a:t>
            </a:r>
            <a:endParaRPr lang="en-US" sz="800" dirty="0"/>
          </a:p>
        </p:txBody>
      </p:sp>
      <p:sp>
        <p:nvSpPr>
          <p:cNvPr id="49" name="Shape 41"/>
          <p:cNvSpPr/>
          <p:nvPr/>
        </p:nvSpPr>
        <p:spPr>
          <a:xfrm>
            <a:off x="990295" y="3838651"/>
            <a:ext cx="10211105" cy="1819656"/>
          </a:xfrm>
          <a:prstGeom prst="roundRect">
            <a:avLst>
              <a:gd name="adj" fmla="val 3157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</p:sp>
      <p:pic>
        <p:nvPicPr>
          <p:cNvPr id="50" name="Image 6" descr="preencoded.png">    </p:cNvPr>
          <p:cNvPicPr>
            <a:picLocks noChangeAspect="1"/>
          </p:cNvPicPr>
          <p:nvPr/>
        </p:nvPicPr>
        <p:blipFill>
          <a:blip r:embed="rId7"/>
          <a:srcRect l="-1773" r="-1773" t="0" b="0"/>
          <a:stretch/>
        </p:blipFill>
        <p:spPr>
          <a:xfrm>
            <a:off x="1095451" y="3985870"/>
            <a:ext cx="133502" cy="171907"/>
          </a:xfrm>
          <a:prstGeom prst="rect">
            <a:avLst/>
          </a:prstGeom>
        </p:spPr>
      </p:pic>
      <p:sp>
        <p:nvSpPr>
          <p:cNvPr id="51" name="Text 42"/>
          <p:cNvSpPr txBox="1"/>
          <p:nvPr/>
        </p:nvSpPr>
        <p:spPr>
          <a:xfrm>
            <a:off x="1228954" y="3943807"/>
            <a:ext cx="1500530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具体行业案例分析</a:t>
            </a:r>
            <a:endParaRPr lang="en-US" sz="1300" dirty="0"/>
          </a:p>
        </p:txBody>
      </p:sp>
      <p:sp>
        <p:nvSpPr>
          <p:cNvPr id="52" name="Shape 43"/>
          <p:cNvSpPr/>
          <p:nvPr/>
        </p:nvSpPr>
        <p:spPr>
          <a:xfrm>
            <a:off x="1095451" y="4257446"/>
            <a:ext cx="3286354" cy="819302"/>
          </a:xfrm>
          <a:prstGeom prst="roundRect">
            <a:avLst>
              <a:gd name="adj" fmla="val 10382"/>
            </a:avLst>
          </a:prstGeom>
          <a:solidFill>
            <a:srgbClr val="FFFFFF"/>
          </a:solidFill>
          <a:ln w="12700">
            <a:solidFill>
              <a:srgbClr val="E2E8F0"/>
            </a:solidFill>
            <a:prstDash val="solid"/>
          </a:ln>
        </p:spPr>
      </p:sp>
      <p:pic>
        <p:nvPicPr>
          <p:cNvPr id="53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0" b="0"/>
          <a:stretch/>
        </p:blipFill>
        <p:spPr>
          <a:xfrm>
            <a:off x="1181405" y="4371746"/>
            <a:ext cx="133502" cy="133502"/>
          </a:xfrm>
          <a:prstGeom prst="rect">
            <a:avLst/>
          </a:prstGeom>
        </p:spPr>
      </p:pic>
      <p:sp>
        <p:nvSpPr>
          <p:cNvPr id="54" name="Shape 44"/>
          <p:cNvSpPr/>
          <p:nvPr/>
        </p:nvSpPr>
        <p:spPr>
          <a:xfrm>
            <a:off x="4454042" y="4257446"/>
            <a:ext cx="3286354" cy="819302"/>
          </a:xfrm>
          <a:prstGeom prst="roundRect">
            <a:avLst>
              <a:gd name="adj" fmla="val 10382"/>
            </a:avLst>
          </a:prstGeom>
          <a:solidFill>
            <a:srgbClr val="FFFFFF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55" name="Shape 45"/>
          <p:cNvSpPr/>
          <p:nvPr/>
        </p:nvSpPr>
        <p:spPr>
          <a:xfrm>
            <a:off x="7813548" y="4257446"/>
            <a:ext cx="3286354" cy="819302"/>
          </a:xfrm>
          <a:prstGeom prst="roundRect">
            <a:avLst>
              <a:gd name="adj" fmla="val 10382"/>
            </a:avLst>
          </a:prstGeom>
          <a:solidFill>
            <a:srgbClr val="FFFFFF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56" name="Text 46"/>
          <p:cNvSpPr txBox="1"/>
          <p:nvPr/>
        </p:nvSpPr>
        <p:spPr>
          <a:xfrm>
            <a:off x="1314907" y="4343400"/>
            <a:ext cx="7671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金融分析师</a:t>
            </a:r>
            <a:endParaRPr lang="en-US" sz="1000" dirty="0"/>
          </a:p>
        </p:txBody>
      </p:sp>
      <p:sp>
        <p:nvSpPr>
          <p:cNvPr id="57" name="Text 47"/>
          <p:cNvSpPr txBox="1"/>
          <p:nvPr/>
        </p:nvSpPr>
        <p:spPr>
          <a:xfrm>
            <a:off x="4692701" y="4343400"/>
            <a:ext cx="9006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医疗专业人员</a:t>
            </a:r>
            <a:endParaRPr lang="en-US" sz="1000" dirty="0"/>
          </a:p>
        </p:txBody>
      </p:sp>
      <p:sp>
        <p:nvSpPr>
          <p:cNvPr id="58" name="Text 48"/>
          <p:cNvSpPr txBox="1"/>
          <p:nvPr/>
        </p:nvSpPr>
        <p:spPr>
          <a:xfrm>
            <a:off x="8033004" y="4343400"/>
            <a:ext cx="6336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法律顾问</a:t>
            </a:r>
            <a:endParaRPr lang="en-US" sz="1000" dirty="0"/>
          </a:p>
        </p:txBody>
      </p:sp>
      <p:sp>
        <p:nvSpPr>
          <p:cNvPr id="59" name="Text 49"/>
          <p:cNvSpPr txBox="1"/>
          <p:nvPr/>
        </p:nvSpPr>
        <p:spPr>
          <a:xfrm>
            <a:off x="1181405" y="4552798"/>
            <a:ext cx="3115361" cy="2953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部分金融分析师表示每周实际工作量仅为12-15小时，其余时间大多用于数据整理和报告生成</a:t>
            </a:r>
            <a:endParaRPr lang="en-US" sz="900" dirty="0"/>
          </a:p>
        </p:txBody>
      </p:sp>
      <p:sp>
        <p:nvSpPr>
          <p:cNvPr id="60" name="Text 50"/>
          <p:cNvSpPr txBox="1"/>
          <p:nvPr/>
        </p:nvSpPr>
        <p:spPr>
          <a:xfrm>
            <a:off x="4539996" y="4552798"/>
            <a:ext cx="3086100" cy="2953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临床医生平均每周花费近28小时在行政工作上，精神科医生花费时间最多（20.3%）</a:t>
            </a:r>
            <a:endParaRPr lang="en-US" sz="900" dirty="0"/>
          </a:p>
        </p:txBody>
      </p:sp>
      <p:sp>
        <p:nvSpPr>
          <p:cNvPr id="61" name="Text 51"/>
          <p:cNvSpPr txBox="1"/>
          <p:nvPr/>
        </p:nvSpPr>
        <p:spPr>
          <a:xfrm>
            <a:off x="1181405" y="4867351"/>
            <a:ext cx="857707" cy="1051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Reddit金融职业讨论</a:t>
            </a:r>
            <a:endParaRPr lang="en-US" sz="800" dirty="0"/>
          </a:p>
        </p:txBody>
      </p:sp>
      <p:pic>
        <p:nvPicPr>
          <p:cNvPr id="62" name="Image 8" descr="preencoded.png">    </p:cNvPr>
          <p:cNvPicPr>
            <a:picLocks noChangeAspect="1"/>
          </p:cNvPicPr>
          <p:nvPr/>
        </p:nvPicPr>
        <p:blipFill>
          <a:blip r:embed="rId9"/>
          <a:srcRect l="-837" r="-837" t="0" b="0"/>
          <a:stretch/>
        </p:blipFill>
        <p:spPr>
          <a:xfrm>
            <a:off x="4539996" y="4371746"/>
            <a:ext cx="152705" cy="133502"/>
          </a:xfrm>
          <a:prstGeom prst="rect">
            <a:avLst/>
          </a:prstGeom>
        </p:spPr>
      </p:pic>
      <p:sp>
        <p:nvSpPr>
          <p:cNvPr id="63" name="Text 52"/>
          <p:cNvSpPr txBox="1"/>
          <p:nvPr/>
        </p:nvSpPr>
        <p:spPr>
          <a:xfrm>
            <a:off x="4539996" y="4867351"/>
            <a:ext cx="1276502" cy="1051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Harris Poll调研 &amp; PubMed研究</a:t>
            </a:r>
            <a:endParaRPr lang="en-US" sz="800" dirty="0"/>
          </a:p>
        </p:txBody>
      </p:sp>
      <p:pic>
        <p:nvPicPr>
          <p:cNvPr id="64" name="Image 9" descr="preencoded.png">    </p:cNvPr>
          <p:cNvPicPr>
            <a:picLocks noChangeAspect="1"/>
          </p:cNvPicPr>
          <p:nvPr/>
        </p:nvPicPr>
        <p:blipFill>
          <a:blip r:embed="rId10"/>
          <a:srcRect l="0" r="0" t="0" b="0"/>
          <a:stretch/>
        </p:blipFill>
        <p:spPr>
          <a:xfrm>
            <a:off x="7899502" y="4371746"/>
            <a:ext cx="133502" cy="133502"/>
          </a:xfrm>
          <a:prstGeom prst="rect">
            <a:avLst/>
          </a:prstGeom>
        </p:spPr>
      </p:pic>
      <p:sp>
        <p:nvSpPr>
          <p:cNvPr id="65" name="Text 53"/>
          <p:cNvSpPr txBox="1"/>
          <p:nvPr/>
        </p:nvSpPr>
        <p:spPr>
          <a:xfrm>
            <a:off x="7899502" y="4552798"/>
            <a:ext cx="3182112" cy="2953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研究显示法律专业人士工作时间中10%可能因为不准确的时间记录而被浪费</a:t>
            </a:r>
            <a:endParaRPr lang="en-US" sz="900" dirty="0"/>
          </a:p>
        </p:txBody>
      </p:sp>
      <p:sp>
        <p:nvSpPr>
          <p:cNvPr id="66" name="Text 54"/>
          <p:cNvSpPr txBox="1"/>
          <p:nvPr/>
        </p:nvSpPr>
        <p:spPr>
          <a:xfrm>
            <a:off x="7899502" y="4867351"/>
            <a:ext cx="734263" cy="1051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Altman Weil研究</a:t>
            </a:r>
            <a:endParaRPr lang="en-US" sz="800" dirty="0"/>
          </a:p>
        </p:txBody>
      </p:sp>
      <p:sp>
        <p:nvSpPr>
          <p:cNvPr id="67" name="Shape 55"/>
          <p:cNvSpPr/>
          <p:nvPr/>
        </p:nvSpPr>
        <p:spPr>
          <a:xfrm>
            <a:off x="1095451" y="5128870"/>
            <a:ext cx="10001707" cy="418795"/>
          </a:xfrm>
          <a:prstGeom prst="roundRect">
            <a:avLst>
              <a:gd name="adj" fmla="val 19849"/>
            </a:avLst>
          </a:prstGeom>
          <a:solidFill>
            <a:srgbClr val="EFF6FF"/>
          </a:solidFill>
          <a:ln/>
        </p:spPr>
      </p:sp>
      <p:sp>
        <p:nvSpPr>
          <p:cNvPr id="68" name="Shape 56"/>
          <p:cNvSpPr/>
          <p:nvPr/>
        </p:nvSpPr>
        <p:spPr>
          <a:xfrm>
            <a:off x="1095451" y="5128870"/>
            <a:ext cx="38405" cy="418795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69" name="Text 57"/>
          <p:cNvSpPr txBox="1"/>
          <p:nvPr/>
        </p:nvSpPr>
        <p:spPr>
          <a:xfrm>
            <a:off x="1190549" y="5186477"/>
            <a:ext cx="9915754" cy="2953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以上研究数据表明，企业中的重复性工作占比惊人，大多数员工超过一半的时间都在执行可自动化的任务。这种工作特性为AI和数字劳动力的大规模应用创造了条件，有机会释放人类专注于真正需要创造力和情感智能的工作。</a:t>
            </a:r>
            <a:endParaRPr lang="en-US" sz="900" dirty="0"/>
          </a:p>
        </p:txBody>
      </p:sp>
      <p:sp>
        <p:nvSpPr>
          <p:cNvPr id="70" name="Shape 58"/>
          <p:cNvSpPr/>
          <p:nvPr/>
        </p:nvSpPr>
        <p:spPr>
          <a:xfrm>
            <a:off x="0" y="6420002"/>
            <a:ext cx="121916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71" name="Text 59"/>
          <p:cNvSpPr txBox="1"/>
          <p:nvPr/>
        </p:nvSpPr>
        <p:spPr>
          <a:xfrm>
            <a:off x="761695" y="6562649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72" name="Text 60"/>
          <p:cNvSpPr txBox="1"/>
          <p:nvPr/>
        </p:nvSpPr>
        <p:spPr>
          <a:xfrm>
            <a:off x="9785909" y="6562649"/>
            <a:ext cx="17483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 4：运营系统重构 | 2/8</a:t>
            </a:r>
            <a:endParaRPr lang="en-US" sz="1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1143000" y="342900"/>
            <a:ext cx="4810658" cy="3721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信息系统的投入产出开始出现瓶颈</a:t>
            </a:r>
            <a:endParaRPr lang="en-US" sz="2400" dirty="0"/>
          </a:p>
        </p:txBody>
      </p:sp>
      <p:sp>
        <p:nvSpPr>
          <p:cNvPr id="6" name="Shape 4"/>
          <p:cNvSpPr/>
          <p:nvPr/>
        </p:nvSpPr>
        <p:spPr>
          <a:xfrm>
            <a:off x="1143000" y="914400"/>
            <a:ext cx="4114800" cy="5029200"/>
          </a:xfrm>
          <a:prstGeom prst="roundRect">
            <a:avLst>
              <a:gd name="adj" fmla="val 617"/>
            </a:avLst>
          </a:prstGeom>
          <a:solidFill>
            <a:srgbClr val="0B2559"/>
          </a:solidFill>
          <a:ln/>
        </p:spPr>
      </p:sp>
      <p:pic>
        <p:nvPicPr>
          <p:cNvPr id="7" name="Image 0" descr="https://page.gensparksite.com/v1/base64_upload/78abc70c4cdd4cdb8708b62e22d8bacc">    </p:cNvPr>
          <p:cNvPicPr>
            <a:picLocks noChangeAspect="1"/>
          </p:cNvPicPr>
          <p:nvPr/>
        </p:nvPicPr>
        <p:blipFill>
          <a:blip r:embed="rId1"/>
          <a:srcRect l="14" r="14" t="0" b="0"/>
          <a:stretch/>
        </p:blipFill>
        <p:spPr>
          <a:xfrm>
            <a:off x="1143000" y="914400"/>
            <a:ext cx="4114800" cy="3219602"/>
          </a:xfrm>
          <a:prstGeom prst="rect">
            <a:avLst/>
          </a:prstGeom>
        </p:spPr>
      </p:pic>
      <p:sp>
        <p:nvSpPr>
          <p:cNvPr id="8" name="Shape 5"/>
          <p:cNvSpPr/>
          <p:nvPr/>
        </p:nvSpPr>
        <p:spPr>
          <a:xfrm>
            <a:off x="5486400" y="914400"/>
            <a:ext cx="5562295" cy="685800"/>
          </a:xfrm>
          <a:prstGeom prst="rect">
            <a:avLst/>
          </a:prstGeom>
          <a:solidFill>
            <a:srgbClr val="FEF3F2"/>
          </a:solidFill>
          <a:ln/>
        </p:spPr>
      </p:sp>
      <p:sp>
        <p:nvSpPr>
          <p:cNvPr id="9" name="Shape 6"/>
          <p:cNvSpPr/>
          <p:nvPr/>
        </p:nvSpPr>
        <p:spPr>
          <a:xfrm>
            <a:off x="5486400" y="914400"/>
            <a:ext cx="38405" cy="685800"/>
          </a:xfrm>
          <a:prstGeom prst="rect">
            <a:avLst/>
          </a:prstGeom>
          <a:solidFill>
            <a:srgbClr val="EF4444"/>
          </a:solidFill>
          <a:ln/>
        </p:spPr>
      </p:sp>
      <p:sp>
        <p:nvSpPr>
          <p:cNvPr id="10" name="Text 7"/>
          <p:cNvSpPr txBox="1"/>
          <p:nvPr/>
        </p:nvSpPr>
        <p:spPr>
          <a:xfrm>
            <a:off x="5676595" y="1028700"/>
            <a:ext cx="372983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核心问题：传统信息系统难以支撑现代企业运营</a:t>
            </a:r>
            <a:endParaRPr lang="en-US" sz="1300" dirty="0"/>
          </a:p>
        </p:txBody>
      </p:sp>
      <p:sp>
        <p:nvSpPr>
          <p:cNvPr id="11" name="Text 8"/>
          <p:cNvSpPr txBox="1"/>
          <p:nvPr/>
        </p:nvSpPr>
        <p:spPr>
          <a:xfrm>
            <a:off x="5676595" y="1304849"/>
            <a:ext cx="53007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现有信息系统设计僵化、协作效率低下、对人力高度依赖，已成为企业数字化转型的瓶颈</a:t>
            </a:r>
            <a:endParaRPr lang="en-US" sz="1000" dirty="0"/>
          </a:p>
        </p:txBody>
      </p:sp>
      <p:sp>
        <p:nvSpPr>
          <p:cNvPr id="12" name="Shape 9"/>
          <p:cNvSpPr/>
          <p:nvPr/>
        </p:nvSpPr>
        <p:spPr>
          <a:xfrm>
            <a:off x="5486400" y="1752905"/>
            <a:ext cx="5562295" cy="886054"/>
          </a:xfrm>
          <a:prstGeom prst="roundRect">
            <a:avLst>
              <a:gd name="adj" fmla="val 13316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</p:sp>
      <p:pic>
        <p:nvPicPr>
          <p:cNvPr id="13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5648249" y="1957730"/>
            <a:ext cx="171907" cy="171907"/>
          </a:xfrm>
          <a:prstGeom prst="rect">
            <a:avLst/>
          </a:prstGeom>
        </p:spPr>
      </p:pic>
      <p:sp>
        <p:nvSpPr>
          <p:cNvPr id="14" name="Shape 10"/>
          <p:cNvSpPr/>
          <p:nvPr/>
        </p:nvSpPr>
        <p:spPr>
          <a:xfrm>
            <a:off x="5486400" y="2790749"/>
            <a:ext cx="5562295" cy="886054"/>
          </a:xfrm>
          <a:prstGeom prst="roundRect">
            <a:avLst>
              <a:gd name="adj" fmla="val 13316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15" name="Shape 11"/>
          <p:cNvSpPr/>
          <p:nvPr/>
        </p:nvSpPr>
        <p:spPr>
          <a:xfrm>
            <a:off x="5486400" y="3829507"/>
            <a:ext cx="5562295" cy="1076249"/>
          </a:xfrm>
          <a:prstGeom prst="roundRect">
            <a:avLst>
              <a:gd name="adj" fmla="val 9022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16" name="Shape 12"/>
          <p:cNvSpPr/>
          <p:nvPr/>
        </p:nvSpPr>
        <p:spPr>
          <a:xfrm>
            <a:off x="5486400" y="5057546"/>
            <a:ext cx="5562295" cy="886054"/>
          </a:xfrm>
          <a:prstGeom prst="roundRect">
            <a:avLst>
              <a:gd name="adj" fmla="val 13316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17" name="Text 13"/>
          <p:cNvSpPr txBox="1"/>
          <p:nvPr/>
        </p:nvSpPr>
        <p:spPr>
          <a:xfrm>
            <a:off x="5820156" y="1914754"/>
            <a:ext cx="235823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一刀切方案无法满足独特需求</a:t>
            </a:r>
            <a:endParaRPr lang="en-US" sz="1300" dirty="0"/>
          </a:p>
        </p:txBody>
      </p:sp>
      <p:sp>
        <p:nvSpPr>
          <p:cNvPr id="18" name="Text 14"/>
          <p:cNvSpPr txBox="1"/>
          <p:nvPr/>
        </p:nvSpPr>
        <p:spPr>
          <a:xfrm>
            <a:off x="5648249" y="2295144"/>
            <a:ext cx="53007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企业信息系统普遍采用标准化解决方案，无法适应不同组织的独特业务场景和需求上下文</a:t>
            </a:r>
            <a:endParaRPr lang="en-US" sz="1000" dirty="0"/>
          </a:p>
        </p:txBody>
      </p:sp>
      <p:pic>
        <p:nvPicPr>
          <p:cNvPr id="19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841" b="-841"/>
          <a:stretch/>
        </p:blipFill>
        <p:spPr>
          <a:xfrm>
            <a:off x="5648249" y="2995574"/>
            <a:ext cx="190195" cy="171907"/>
          </a:xfrm>
          <a:prstGeom prst="rect">
            <a:avLst/>
          </a:prstGeom>
        </p:spPr>
      </p:pic>
      <p:sp>
        <p:nvSpPr>
          <p:cNvPr id="20" name="Text 15"/>
          <p:cNvSpPr txBox="1"/>
          <p:nvPr/>
        </p:nvSpPr>
        <p:spPr>
          <a:xfrm>
            <a:off x="5838444" y="2952598"/>
            <a:ext cx="1843430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三重信息孤岛导致断联</a:t>
            </a:r>
            <a:endParaRPr lang="en-US" sz="1300" dirty="0"/>
          </a:p>
        </p:txBody>
      </p:sp>
      <p:sp>
        <p:nvSpPr>
          <p:cNvPr id="21" name="Text 16"/>
          <p:cNvSpPr txBox="1"/>
          <p:nvPr/>
        </p:nvSpPr>
        <p:spPr>
          <a:xfrm>
            <a:off x="5820156" y="5219395"/>
            <a:ext cx="338693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人工决策在环路中的低效率导致概率性结果</a:t>
            </a:r>
            <a:endParaRPr lang="en-US" sz="1300" dirty="0"/>
          </a:p>
        </p:txBody>
      </p:sp>
      <p:sp>
        <p:nvSpPr>
          <p:cNvPr id="22" name="Text 17"/>
          <p:cNvSpPr txBox="1"/>
          <p:nvPr/>
        </p:nvSpPr>
        <p:spPr>
          <a:xfrm>
            <a:off x="5648249" y="3333902"/>
            <a:ext cx="53007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数据孤岛、系统孤岛、经验孤岛相互割裂，形成组织内部的数字鸿沟，无法实现有机协同</a:t>
            </a:r>
            <a:endParaRPr lang="en-US" sz="1000" dirty="0"/>
          </a:p>
        </p:txBody>
      </p:sp>
      <p:pic>
        <p:nvPicPr>
          <p:cNvPr id="23" name="Image 3" descr="preencoded.png">    </p:cNvPr>
          <p:cNvPicPr>
            <a:picLocks noChangeAspect="1"/>
          </p:cNvPicPr>
          <p:nvPr/>
        </p:nvPicPr>
        <p:blipFill>
          <a:blip r:embed="rId4"/>
          <a:srcRect l="-760" r="-760" t="0" b="0"/>
          <a:stretch/>
        </p:blipFill>
        <p:spPr>
          <a:xfrm>
            <a:off x="5648249" y="4033418"/>
            <a:ext cx="152705" cy="171907"/>
          </a:xfrm>
          <a:prstGeom prst="rect">
            <a:avLst/>
          </a:prstGeom>
        </p:spPr>
      </p:pic>
      <p:sp>
        <p:nvSpPr>
          <p:cNvPr id="24" name="Text 18"/>
          <p:cNvSpPr txBox="1"/>
          <p:nvPr/>
        </p:nvSpPr>
        <p:spPr>
          <a:xfrm>
            <a:off x="5800954" y="3991356"/>
            <a:ext cx="3415284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脆弱、复杂、静态的IFTE系统无法适应变化</a:t>
            </a:r>
            <a:endParaRPr lang="en-US" sz="1300" dirty="0"/>
          </a:p>
        </p:txBody>
      </p:sp>
      <p:sp>
        <p:nvSpPr>
          <p:cNvPr id="25" name="Text 19"/>
          <p:cNvSpPr txBox="1"/>
          <p:nvPr/>
        </p:nvSpPr>
        <p:spPr>
          <a:xfrm>
            <a:off x="5648249" y="4371746"/>
            <a:ext cx="5300777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基于固定条件分支逻辑的系统架构僵化，难以应对业务环境的快速变化，无法实现灵活调整</a:t>
            </a:r>
            <a:endParaRPr lang="en-US" sz="1000" dirty="0"/>
          </a:p>
        </p:txBody>
      </p:sp>
      <p:pic>
        <p:nvPicPr>
          <p:cNvPr id="26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5648249" y="5262372"/>
            <a:ext cx="171907" cy="171907"/>
          </a:xfrm>
          <a:prstGeom prst="rect">
            <a:avLst/>
          </a:prstGeom>
        </p:spPr>
      </p:pic>
      <p:sp>
        <p:nvSpPr>
          <p:cNvPr id="27" name="Text 20"/>
          <p:cNvSpPr txBox="1"/>
          <p:nvPr/>
        </p:nvSpPr>
        <p:spPr>
          <a:xfrm>
            <a:off x="5648249" y="5600700"/>
            <a:ext cx="51681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系统高度依赖人工决策环节，导致处理结果不确定性高，难以实现稳定一致的业务输出</a:t>
            </a:r>
            <a:endParaRPr lang="en-US" sz="1000" dirty="0"/>
          </a:p>
        </p:txBody>
      </p:sp>
      <p:sp>
        <p:nvSpPr>
          <p:cNvPr id="28" name="Shape 21"/>
          <p:cNvSpPr/>
          <p:nvPr/>
        </p:nvSpPr>
        <p:spPr>
          <a:xfrm>
            <a:off x="0" y="6344107"/>
            <a:ext cx="121916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29" name="Text 22"/>
          <p:cNvSpPr txBox="1"/>
          <p:nvPr/>
        </p:nvSpPr>
        <p:spPr>
          <a:xfrm>
            <a:off x="761695" y="6524244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30" name="Text 23"/>
          <p:cNvSpPr txBox="1"/>
          <p:nvPr/>
        </p:nvSpPr>
        <p:spPr>
          <a:xfrm>
            <a:off x="9784080" y="6524244"/>
            <a:ext cx="17483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 4：运营系统重构 | 3/9</a:t>
            </a:r>
            <a:endParaRPr lang="en-US" sz="1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97265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97265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1143000" y="504749"/>
            <a:ext cx="3667658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全面Agent化的可能性</a:t>
            </a:r>
            <a:endParaRPr lang="en-US" sz="2700" dirty="0"/>
          </a:p>
        </p:txBody>
      </p:sp>
      <p:sp>
        <p:nvSpPr>
          <p:cNvPr id="6" name="Shape 4"/>
          <p:cNvSpPr/>
          <p:nvPr/>
        </p:nvSpPr>
        <p:spPr>
          <a:xfrm>
            <a:off x="1143000" y="1086307"/>
            <a:ext cx="9905695" cy="809244"/>
          </a:xfrm>
          <a:prstGeom prst="roundRect">
            <a:avLst>
              <a:gd name="adj" fmla="val 10635"/>
            </a:avLst>
          </a:prstGeom>
          <a:solidFill>
            <a:srgbClr val="FEF2F2"/>
          </a:solidFill>
          <a:ln w="12700">
            <a:solidFill>
              <a:srgbClr val="FEE2E2"/>
            </a:solidFill>
            <a:prstDash val="solid"/>
          </a:ln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rcRect l="-80" r="-80" t="0" b="0"/>
          <a:stretch/>
        </p:blipFill>
        <p:spPr>
          <a:xfrm>
            <a:off x="1266444" y="1367028"/>
            <a:ext cx="286207" cy="228600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1705356" y="1218895"/>
            <a:ext cx="25100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B91C1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AI产生了新的劳动力叫数字工人</a:t>
            </a:r>
            <a:endParaRPr lang="en-US" sz="1000" dirty="0"/>
          </a:p>
        </p:txBody>
      </p:sp>
      <p:sp>
        <p:nvSpPr>
          <p:cNvPr id="9" name="Shape 6"/>
          <p:cNvSpPr/>
          <p:nvPr/>
        </p:nvSpPr>
        <p:spPr>
          <a:xfrm>
            <a:off x="1705356" y="1438351"/>
            <a:ext cx="1143000" cy="276149"/>
          </a:xfrm>
          <a:prstGeom prst="roundRect">
            <a:avLst>
              <a:gd name="adj" fmla="val 228362"/>
            </a:avLst>
          </a:prstGeom>
          <a:solidFill>
            <a:srgbClr val="FEE2E2"/>
          </a:solidFill>
          <a:ln/>
        </p:spPr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1100" b="-1100"/>
          <a:stretch/>
        </p:blipFill>
        <p:spPr>
          <a:xfrm>
            <a:off x="1800454" y="1512418"/>
            <a:ext cx="114300" cy="133502"/>
          </a:xfrm>
          <a:prstGeom prst="rect">
            <a:avLst/>
          </a:prstGeom>
        </p:spPr>
      </p:pic>
      <p:sp>
        <p:nvSpPr>
          <p:cNvPr id="11" name="Shape 7"/>
          <p:cNvSpPr/>
          <p:nvPr/>
        </p:nvSpPr>
        <p:spPr>
          <a:xfrm>
            <a:off x="2924251" y="1438351"/>
            <a:ext cx="1114654" cy="276149"/>
          </a:xfrm>
          <a:prstGeom prst="roundRect">
            <a:avLst>
              <a:gd name="adj" fmla="val 228362"/>
            </a:avLst>
          </a:prstGeom>
          <a:solidFill>
            <a:srgbClr val="FEE2E2"/>
          </a:solidFill>
          <a:ln/>
        </p:spPr>
      </p:sp>
      <p:sp>
        <p:nvSpPr>
          <p:cNvPr id="12" name="Shape 8"/>
          <p:cNvSpPr/>
          <p:nvPr/>
        </p:nvSpPr>
        <p:spPr>
          <a:xfrm>
            <a:off x="4114800" y="1438351"/>
            <a:ext cx="1362456" cy="276149"/>
          </a:xfrm>
          <a:prstGeom prst="roundRect">
            <a:avLst>
              <a:gd name="adj" fmla="val 228362"/>
            </a:avLst>
          </a:prstGeom>
          <a:solidFill>
            <a:srgbClr val="FEE2E2"/>
          </a:solidFill>
          <a:ln/>
        </p:spPr>
      </p:sp>
      <p:sp>
        <p:nvSpPr>
          <p:cNvPr id="13" name="Text 9"/>
          <p:cNvSpPr txBox="1"/>
          <p:nvPr/>
        </p:nvSpPr>
        <p:spPr>
          <a:xfrm>
            <a:off x="1952244" y="1495044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B91C1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效率大幅提升</a:t>
            </a:r>
            <a:endParaRPr lang="en-US" sz="1000" dirty="0"/>
          </a:p>
        </p:txBody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rcRect l="-1507" r="-1507" t="0" b="0"/>
          <a:stretch/>
        </p:blipFill>
        <p:spPr>
          <a:xfrm>
            <a:off x="3019349" y="1512418"/>
            <a:ext cx="85954" cy="133502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3143707" y="1495044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B91C1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成本显著降低</a:t>
            </a:r>
            <a:endParaRPr lang="en-US" sz="1000" dirty="0"/>
          </a:p>
        </p:txBody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4209898" y="1512418"/>
            <a:ext cx="133502" cy="133502"/>
          </a:xfrm>
          <a:prstGeom prst="rect">
            <a:avLst/>
          </a:prstGeom>
        </p:spPr>
      </p:pic>
      <p:sp>
        <p:nvSpPr>
          <p:cNvPr id="17" name="Shape 11"/>
          <p:cNvSpPr/>
          <p:nvPr/>
        </p:nvSpPr>
        <p:spPr>
          <a:xfrm>
            <a:off x="5550408" y="1438351"/>
            <a:ext cx="1399946" cy="276149"/>
          </a:xfrm>
          <a:prstGeom prst="roundRect">
            <a:avLst>
              <a:gd name="adj" fmla="val 228362"/>
            </a:avLst>
          </a:prstGeom>
          <a:solidFill>
            <a:srgbClr val="FEE2E2"/>
          </a:solidFill>
          <a:ln/>
        </p:spPr>
      </p:sp>
      <p:sp>
        <p:nvSpPr>
          <p:cNvPr id="18" name="Text 12"/>
          <p:cNvSpPr txBox="1"/>
          <p:nvPr/>
        </p:nvSpPr>
        <p:spPr>
          <a:xfrm>
            <a:off x="4381805" y="1495044"/>
            <a:ext cx="11009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B91C1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24/7 不间断工作</a:t>
            </a:r>
            <a:endParaRPr lang="en-US" sz="1000" dirty="0"/>
          </a:p>
        </p:txBody>
      </p:sp>
      <p:pic>
        <p:nvPicPr>
          <p:cNvPr id="19" name="Image 4" descr="preencoded.png">    </p:cNvPr>
          <p:cNvPicPr>
            <a:picLocks noChangeAspect="1"/>
          </p:cNvPicPr>
          <p:nvPr/>
        </p:nvPicPr>
        <p:blipFill>
          <a:blip r:embed="rId5"/>
          <a:srcRect l="-2512" r="-2512" t="0" b="0"/>
          <a:stretch/>
        </p:blipFill>
        <p:spPr>
          <a:xfrm>
            <a:off x="5645506" y="1512418"/>
            <a:ext cx="105156" cy="133502"/>
          </a:xfrm>
          <a:prstGeom prst="rect">
            <a:avLst/>
          </a:prstGeom>
        </p:spPr>
      </p:pic>
      <p:sp>
        <p:nvSpPr>
          <p:cNvPr id="20" name="Text 13"/>
          <p:cNvSpPr txBox="1"/>
          <p:nvPr/>
        </p:nvSpPr>
        <p:spPr>
          <a:xfrm>
            <a:off x="5789066" y="1495044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B91C1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先引入者优势显著</a:t>
            </a:r>
            <a:endParaRPr lang="en-US" sz="1000" dirty="0"/>
          </a:p>
        </p:txBody>
      </p:sp>
      <p:sp>
        <p:nvSpPr>
          <p:cNvPr id="21" name="Shape 14"/>
          <p:cNvSpPr/>
          <p:nvPr/>
        </p:nvSpPr>
        <p:spPr>
          <a:xfrm>
            <a:off x="1143000" y="2124151"/>
            <a:ext cx="4657954" cy="1790395"/>
          </a:xfrm>
          <a:prstGeom prst="roundRect">
            <a:avLst>
              <a:gd name="adj" fmla="val 2173"/>
            </a:avLst>
          </a:prstGeom>
          <a:solidFill>
            <a:srgbClr val="EFF6FF"/>
          </a:solidFill>
          <a:ln w="50800">
            <a:solidFill>
              <a:srgbClr val="3B82F6"/>
            </a:solidFill>
            <a:prstDash val="solid"/>
          </a:ln>
        </p:spPr>
      </p:sp>
      <p:pic>
        <p:nvPicPr>
          <p:cNvPr id="22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1333195" y="2361895"/>
            <a:ext cx="237744" cy="190195"/>
          </a:xfrm>
          <a:prstGeom prst="rect">
            <a:avLst/>
          </a:prstGeom>
        </p:spPr>
      </p:pic>
      <p:sp>
        <p:nvSpPr>
          <p:cNvPr id="23" name="Text 15"/>
          <p:cNvSpPr txBox="1"/>
          <p:nvPr/>
        </p:nvSpPr>
        <p:spPr>
          <a:xfrm>
            <a:off x="1571854" y="2314346"/>
            <a:ext cx="905256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研发环节</a:t>
            </a:r>
            <a:endParaRPr lang="en-US" sz="1500" dirty="0"/>
          </a:p>
        </p:txBody>
      </p:sp>
      <p:sp>
        <p:nvSpPr>
          <p:cNvPr id="24" name="Text 16"/>
          <p:cNvSpPr txBox="1"/>
          <p:nvPr/>
        </p:nvSpPr>
        <p:spPr>
          <a:xfrm>
            <a:off x="1333195" y="2695651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软件开发与产品研发</a:t>
            </a:r>
            <a:endParaRPr lang="en-US" sz="1000" dirty="0"/>
          </a:p>
        </p:txBody>
      </p:sp>
      <p:pic>
        <p:nvPicPr>
          <p:cNvPr id="25" name="Image 6" descr="preencoded.png">    </p:cNvPr>
          <p:cNvPicPr>
            <a:picLocks noChangeAspect="1"/>
          </p:cNvPicPr>
          <p:nvPr/>
        </p:nvPicPr>
        <p:blipFill>
          <a:blip r:embed="rId7"/>
          <a:srcRect l="-7143" r="-7143" t="0" b="0"/>
          <a:stretch/>
        </p:blipFill>
        <p:spPr>
          <a:xfrm>
            <a:off x="1333195" y="2991002"/>
            <a:ext cx="133502" cy="133502"/>
          </a:xfrm>
          <a:prstGeom prst="rect">
            <a:avLst/>
          </a:prstGeom>
        </p:spPr>
      </p:pic>
      <p:sp>
        <p:nvSpPr>
          <p:cNvPr id="26" name="Text 17"/>
          <p:cNvSpPr txBox="1"/>
          <p:nvPr/>
        </p:nvSpPr>
        <p:spPr>
          <a:xfrm>
            <a:off x="1466698" y="3010205"/>
            <a:ext cx="10149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Cursor/Devin:</a:t>
            </a:r>
            <a:endParaRPr lang="en-US" sz="1000" dirty="0"/>
          </a:p>
        </p:txBody>
      </p:sp>
      <p:sp>
        <p:nvSpPr>
          <p:cNvPr id="27" name="Text 18"/>
          <p:cNvSpPr txBox="1"/>
          <p:nvPr/>
        </p:nvSpPr>
        <p:spPr>
          <a:xfrm>
            <a:off x="2378354" y="3010205"/>
            <a:ext cx="1834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AI辅助编程，自动化代码生成</a:t>
            </a:r>
            <a:endParaRPr lang="en-US" sz="1000" dirty="0"/>
          </a:p>
        </p:txBody>
      </p:sp>
      <p:pic>
        <p:nvPicPr>
          <p:cNvPr id="28" name="Image 7" descr="preencoded.png">    </p:cNvPr>
          <p:cNvPicPr>
            <a:picLocks noChangeAspect="1"/>
          </p:cNvPicPr>
          <p:nvPr/>
        </p:nvPicPr>
        <p:blipFill>
          <a:blip r:embed="rId8"/>
          <a:srcRect l="-7143" r="-7143" t="0" b="0"/>
          <a:stretch/>
        </p:blipFill>
        <p:spPr>
          <a:xfrm>
            <a:off x="1333195" y="3247949"/>
            <a:ext cx="133502" cy="133502"/>
          </a:xfrm>
          <a:prstGeom prst="rect">
            <a:avLst/>
          </a:prstGeom>
        </p:spPr>
      </p:pic>
      <p:sp>
        <p:nvSpPr>
          <p:cNvPr id="29" name="Text 19"/>
          <p:cNvSpPr txBox="1"/>
          <p:nvPr/>
        </p:nvSpPr>
        <p:spPr>
          <a:xfrm>
            <a:off x="1466698" y="3267151"/>
            <a:ext cx="6620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Diffblue:</a:t>
            </a:r>
            <a:endParaRPr lang="en-US" sz="1000" dirty="0"/>
          </a:p>
        </p:txBody>
      </p:sp>
      <p:sp>
        <p:nvSpPr>
          <p:cNvPr id="30" name="Text 20"/>
          <p:cNvSpPr txBox="1"/>
          <p:nvPr/>
        </p:nvSpPr>
        <p:spPr>
          <a:xfrm>
            <a:off x="2027225" y="3267151"/>
            <a:ext cx="16248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自动化测试用例生成与QA</a:t>
            </a:r>
            <a:endParaRPr lang="en-US" sz="1000" dirty="0"/>
          </a:p>
        </p:txBody>
      </p:sp>
      <p:pic>
        <p:nvPicPr>
          <p:cNvPr id="31" name="Image 8" descr="preencoded.png">    </p:cNvPr>
          <p:cNvPicPr>
            <a:picLocks noChangeAspect="1"/>
          </p:cNvPicPr>
          <p:nvPr/>
        </p:nvPicPr>
        <p:blipFill>
          <a:blip r:embed="rId9"/>
          <a:srcRect l="-7143" r="-7143" t="0" b="0"/>
          <a:stretch/>
        </p:blipFill>
        <p:spPr>
          <a:xfrm>
            <a:off x="1333195" y="3504895"/>
            <a:ext cx="133502" cy="133502"/>
          </a:xfrm>
          <a:prstGeom prst="rect">
            <a:avLst/>
          </a:prstGeom>
        </p:spPr>
      </p:pic>
      <p:sp>
        <p:nvSpPr>
          <p:cNvPr id="32" name="Text 21"/>
          <p:cNvSpPr txBox="1"/>
          <p:nvPr/>
        </p:nvSpPr>
        <p:spPr>
          <a:xfrm>
            <a:off x="1466698" y="3524098"/>
            <a:ext cx="12152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Notion AI/Linear:</a:t>
            </a:r>
            <a:endParaRPr lang="en-US" sz="1000" dirty="0"/>
          </a:p>
        </p:txBody>
      </p:sp>
      <p:sp>
        <p:nvSpPr>
          <p:cNvPr id="33" name="Text 22"/>
          <p:cNvSpPr txBox="1"/>
          <p:nvPr/>
        </p:nvSpPr>
        <p:spPr>
          <a:xfrm>
            <a:off x="2572207" y="3524098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产品文档与项目管理</a:t>
            </a:r>
            <a:endParaRPr lang="en-US" sz="1000" dirty="0"/>
          </a:p>
        </p:txBody>
      </p:sp>
      <p:sp>
        <p:nvSpPr>
          <p:cNvPr id="34" name="Shape 23"/>
          <p:cNvSpPr/>
          <p:nvPr/>
        </p:nvSpPr>
        <p:spPr>
          <a:xfrm>
            <a:off x="6393485" y="2124151"/>
            <a:ext cx="4657954" cy="1790395"/>
          </a:xfrm>
          <a:prstGeom prst="roundRect">
            <a:avLst>
              <a:gd name="adj" fmla="val 2173"/>
            </a:avLst>
          </a:prstGeom>
          <a:solidFill>
            <a:srgbClr val="F5F3FF"/>
          </a:solidFill>
          <a:ln w="50800">
            <a:solidFill>
              <a:srgbClr val="8B5CF6"/>
            </a:solidFill>
            <a:prstDash val="solid"/>
          </a:ln>
        </p:spPr>
      </p:sp>
      <p:pic>
        <p:nvPicPr>
          <p:cNvPr id="35" name="Image 9" descr="preencoded.png">    </p:cNvPr>
          <p:cNvPicPr>
            <a:picLocks noChangeAspect="1"/>
          </p:cNvPicPr>
          <p:nvPr/>
        </p:nvPicPr>
        <p:blipFill>
          <a:blip r:embed="rId10"/>
          <a:srcRect l="0" r="0" t="0" b="0"/>
          <a:stretch/>
        </p:blipFill>
        <p:spPr>
          <a:xfrm>
            <a:off x="6545275" y="2361895"/>
            <a:ext cx="190195" cy="190195"/>
          </a:xfrm>
          <a:prstGeom prst="rect">
            <a:avLst/>
          </a:prstGeom>
        </p:spPr>
      </p:pic>
      <p:sp>
        <p:nvSpPr>
          <p:cNvPr id="36" name="Text 24"/>
          <p:cNvSpPr txBox="1"/>
          <p:nvPr/>
        </p:nvSpPr>
        <p:spPr>
          <a:xfrm>
            <a:off x="6736385" y="2314346"/>
            <a:ext cx="1095451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7C3AE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销售与客服</a:t>
            </a:r>
            <a:endParaRPr lang="en-US" sz="1500" dirty="0"/>
          </a:p>
        </p:txBody>
      </p:sp>
      <p:sp>
        <p:nvSpPr>
          <p:cNvPr id="37" name="Text 25"/>
          <p:cNvSpPr txBox="1"/>
          <p:nvPr/>
        </p:nvSpPr>
        <p:spPr>
          <a:xfrm>
            <a:off x="6545275" y="2695651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客户获取与支持自动化</a:t>
            </a:r>
            <a:endParaRPr lang="en-US" sz="1000" dirty="0"/>
          </a:p>
        </p:txBody>
      </p:sp>
      <p:pic>
        <p:nvPicPr>
          <p:cNvPr id="38" name="Image 10" descr="preencoded.png">    </p:cNvPr>
          <p:cNvPicPr>
            <a:picLocks noChangeAspect="1"/>
          </p:cNvPicPr>
          <p:nvPr/>
        </p:nvPicPr>
        <p:blipFill>
          <a:blip r:embed="rId11"/>
          <a:srcRect l="-7143" r="-7143" t="0" b="0"/>
          <a:stretch/>
        </p:blipFill>
        <p:spPr>
          <a:xfrm>
            <a:off x="6545275" y="2991002"/>
            <a:ext cx="133502" cy="133502"/>
          </a:xfrm>
          <a:prstGeom prst="rect">
            <a:avLst/>
          </a:prstGeom>
        </p:spPr>
      </p:pic>
      <p:sp>
        <p:nvSpPr>
          <p:cNvPr id="39" name="Text 26"/>
          <p:cNvSpPr txBox="1"/>
          <p:nvPr/>
        </p:nvSpPr>
        <p:spPr>
          <a:xfrm>
            <a:off x="6678778" y="3010205"/>
            <a:ext cx="6720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Regie.ai:</a:t>
            </a:r>
            <a:endParaRPr lang="en-US" sz="1000" dirty="0"/>
          </a:p>
        </p:txBody>
      </p:sp>
      <p:sp>
        <p:nvSpPr>
          <p:cNvPr id="40" name="Text 27"/>
          <p:cNvSpPr txBox="1"/>
          <p:nvPr/>
        </p:nvSpPr>
        <p:spPr>
          <a:xfrm>
            <a:off x="7246620" y="3010205"/>
            <a:ext cx="19193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SDR/BDR，自动化销售前端</a:t>
            </a:r>
            <a:endParaRPr lang="en-US" sz="1000" dirty="0"/>
          </a:p>
        </p:txBody>
      </p:sp>
      <p:pic>
        <p:nvPicPr>
          <p:cNvPr id="41" name="Image 11" descr="preencoded.png">    </p:cNvPr>
          <p:cNvPicPr>
            <a:picLocks noChangeAspect="1"/>
          </p:cNvPicPr>
          <p:nvPr/>
        </p:nvPicPr>
        <p:blipFill>
          <a:blip r:embed="rId12"/>
          <a:srcRect l="-7143" r="-7143" t="0" b="0"/>
          <a:stretch/>
        </p:blipFill>
        <p:spPr>
          <a:xfrm>
            <a:off x="6545275" y="3247949"/>
            <a:ext cx="133502" cy="133502"/>
          </a:xfrm>
          <a:prstGeom prst="rect">
            <a:avLst/>
          </a:prstGeom>
        </p:spPr>
      </p:pic>
      <p:sp>
        <p:nvSpPr>
          <p:cNvPr id="42" name="Text 28"/>
          <p:cNvSpPr txBox="1"/>
          <p:nvPr/>
        </p:nvSpPr>
        <p:spPr>
          <a:xfrm>
            <a:off x="6678778" y="3267151"/>
            <a:ext cx="12527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Forethought/Ada:</a:t>
            </a:r>
            <a:endParaRPr lang="en-US" sz="1000" dirty="0"/>
          </a:p>
        </p:txBody>
      </p:sp>
      <p:sp>
        <p:nvSpPr>
          <p:cNvPr id="43" name="Text 29"/>
          <p:cNvSpPr txBox="1"/>
          <p:nvPr/>
        </p:nvSpPr>
        <p:spPr>
          <a:xfrm>
            <a:off x="7830007" y="3267151"/>
            <a:ext cx="14621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24/7智能客服与知识库</a:t>
            </a:r>
            <a:endParaRPr lang="en-US" sz="1000" dirty="0"/>
          </a:p>
        </p:txBody>
      </p:sp>
      <p:pic>
        <p:nvPicPr>
          <p:cNvPr id="44" name="Image 12" descr="preencoded.png">    </p:cNvPr>
          <p:cNvPicPr>
            <a:picLocks noChangeAspect="1"/>
          </p:cNvPicPr>
          <p:nvPr/>
        </p:nvPicPr>
        <p:blipFill>
          <a:blip r:embed="rId13"/>
          <a:srcRect l="-7143" r="-7143" t="0" b="0"/>
          <a:stretch/>
        </p:blipFill>
        <p:spPr>
          <a:xfrm>
            <a:off x="6545275" y="3504895"/>
            <a:ext cx="133502" cy="133502"/>
          </a:xfrm>
          <a:prstGeom prst="rect">
            <a:avLst/>
          </a:prstGeom>
        </p:spPr>
      </p:pic>
      <p:sp>
        <p:nvSpPr>
          <p:cNvPr id="45" name="Text 30"/>
          <p:cNvSpPr txBox="1"/>
          <p:nvPr/>
        </p:nvSpPr>
        <p:spPr>
          <a:xfrm>
            <a:off x="6678778" y="3524098"/>
            <a:ext cx="13962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Salesforce Einstein:</a:t>
            </a:r>
            <a:endParaRPr lang="en-US" sz="1000" dirty="0"/>
          </a:p>
        </p:txBody>
      </p:sp>
      <p:sp>
        <p:nvSpPr>
          <p:cNvPr id="46" name="Text 31"/>
          <p:cNvSpPr txBox="1"/>
          <p:nvPr/>
        </p:nvSpPr>
        <p:spPr>
          <a:xfrm>
            <a:off x="7971739" y="3524098"/>
            <a:ext cx="13386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智能CRM与销售预测</a:t>
            </a:r>
            <a:endParaRPr lang="en-US" sz="1000" dirty="0"/>
          </a:p>
        </p:txBody>
      </p:sp>
      <p:sp>
        <p:nvSpPr>
          <p:cNvPr id="47" name="Shape 32"/>
          <p:cNvSpPr/>
          <p:nvPr/>
        </p:nvSpPr>
        <p:spPr>
          <a:xfrm>
            <a:off x="1143000" y="4143146"/>
            <a:ext cx="4657954" cy="1790395"/>
          </a:xfrm>
          <a:prstGeom prst="roundRect">
            <a:avLst>
              <a:gd name="adj" fmla="val 2173"/>
            </a:avLst>
          </a:prstGeom>
          <a:solidFill>
            <a:srgbClr val="ECFDF5"/>
          </a:solidFill>
          <a:ln w="50800">
            <a:solidFill>
              <a:srgbClr val="10B981"/>
            </a:solidFill>
            <a:prstDash val="solid"/>
          </a:ln>
        </p:spPr>
      </p:sp>
      <p:pic>
        <p:nvPicPr>
          <p:cNvPr id="48" name="Image 13" descr="preencoded.png">    </p:cNvPr>
          <p:cNvPicPr>
            <a:picLocks noChangeAspect="1"/>
          </p:cNvPicPr>
          <p:nvPr/>
        </p:nvPicPr>
        <p:blipFill>
          <a:blip r:embed="rId14"/>
          <a:srcRect l="0" r="0" t="0" b="0"/>
          <a:stretch/>
        </p:blipFill>
        <p:spPr>
          <a:xfrm>
            <a:off x="1333195" y="4343400"/>
            <a:ext cx="237744" cy="190195"/>
          </a:xfrm>
          <a:prstGeom prst="rect">
            <a:avLst/>
          </a:prstGeom>
        </p:spPr>
      </p:pic>
      <p:sp>
        <p:nvSpPr>
          <p:cNvPr id="49" name="Text 33"/>
          <p:cNvSpPr txBox="1"/>
          <p:nvPr/>
        </p:nvSpPr>
        <p:spPr>
          <a:xfrm>
            <a:off x="1571854" y="4295851"/>
            <a:ext cx="1095451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596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运营与市场</a:t>
            </a:r>
            <a:endParaRPr lang="en-US" sz="1500" dirty="0"/>
          </a:p>
        </p:txBody>
      </p:sp>
      <p:sp>
        <p:nvSpPr>
          <p:cNvPr id="50" name="Text 34"/>
          <p:cNvSpPr txBox="1"/>
          <p:nvPr/>
        </p:nvSpPr>
        <p:spPr>
          <a:xfrm>
            <a:off x="1333195" y="4677156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内容与营销自动化</a:t>
            </a:r>
            <a:endParaRPr lang="en-US" sz="1000" dirty="0"/>
          </a:p>
        </p:txBody>
      </p:sp>
      <p:pic>
        <p:nvPicPr>
          <p:cNvPr id="51" name="Image 14" descr="preencoded.png">    </p:cNvPr>
          <p:cNvPicPr>
            <a:picLocks noChangeAspect="1"/>
          </p:cNvPicPr>
          <p:nvPr/>
        </p:nvPicPr>
        <p:blipFill>
          <a:blip r:embed="rId15"/>
          <a:srcRect l="-7143" r="-7143" t="0" b="0"/>
          <a:stretch/>
        </p:blipFill>
        <p:spPr>
          <a:xfrm>
            <a:off x="1333195" y="4972507"/>
            <a:ext cx="133502" cy="133502"/>
          </a:xfrm>
          <a:prstGeom prst="rect">
            <a:avLst/>
          </a:prstGeom>
        </p:spPr>
      </p:pic>
      <p:sp>
        <p:nvSpPr>
          <p:cNvPr id="52" name="Text 35"/>
          <p:cNvSpPr txBox="1"/>
          <p:nvPr/>
        </p:nvSpPr>
        <p:spPr>
          <a:xfrm>
            <a:off x="1466698" y="4990795"/>
            <a:ext cx="12527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Jasper/Typeface:</a:t>
            </a:r>
            <a:endParaRPr lang="en-US" sz="1000" dirty="0"/>
          </a:p>
        </p:txBody>
      </p:sp>
      <p:sp>
        <p:nvSpPr>
          <p:cNvPr id="53" name="Text 36"/>
          <p:cNvSpPr txBox="1"/>
          <p:nvPr/>
        </p:nvSpPr>
        <p:spPr>
          <a:xfrm>
            <a:off x="2617013" y="4990795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AI内容创作与营销素材</a:t>
            </a:r>
            <a:endParaRPr lang="en-US" sz="1000" dirty="0"/>
          </a:p>
        </p:txBody>
      </p:sp>
      <p:pic>
        <p:nvPicPr>
          <p:cNvPr id="54" name="Image 15" descr="preencoded.png">    </p:cNvPr>
          <p:cNvPicPr>
            <a:picLocks noChangeAspect="1"/>
          </p:cNvPicPr>
          <p:nvPr/>
        </p:nvPicPr>
        <p:blipFill>
          <a:blip r:embed="rId16"/>
          <a:srcRect l="-7143" r="-7143" t="0" b="0"/>
          <a:stretch/>
        </p:blipFill>
        <p:spPr>
          <a:xfrm>
            <a:off x="1333195" y="5229454"/>
            <a:ext cx="133502" cy="133502"/>
          </a:xfrm>
          <a:prstGeom prst="rect">
            <a:avLst/>
          </a:prstGeom>
        </p:spPr>
      </p:pic>
      <p:sp>
        <p:nvSpPr>
          <p:cNvPr id="55" name="Text 37"/>
          <p:cNvSpPr txBox="1"/>
          <p:nvPr/>
        </p:nvSpPr>
        <p:spPr>
          <a:xfrm>
            <a:off x="1466698" y="5248656"/>
            <a:ext cx="691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Persado:</a:t>
            </a:r>
            <a:endParaRPr lang="en-US" sz="1000" dirty="0"/>
          </a:p>
        </p:txBody>
      </p:sp>
      <p:sp>
        <p:nvSpPr>
          <p:cNvPr id="56" name="Text 38"/>
          <p:cNvSpPr txBox="1"/>
          <p:nvPr/>
        </p:nvSpPr>
        <p:spPr>
          <a:xfrm>
            <a:off x="2048256" y="5248656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个性化营销文案优化</a:t>
            </a:r>
            <a:endParaRPr lang="en-US" sz="1000" dirty="0"/>
          </a:p>
        </p:txBody>
      </p:sp>
      <p:pic>
        <p:nvPicPr>
          <p:cNvPr id="57" name="Image 16" descr="preencoded.png">    </p:cNvPr>
          <p:cNvPicPr>
            <a:picLocks noChangeAspect="1"/>
          </p:cNvPicPr>
          <p:nvPr/>
        </p:nvPicPr>
        <p:blipFill>
          <a:blip r:embed="rId17"/>
          <a:srcRect l="-7143" r="-7143" t="0" b="0"/>
          <a:stretch/>
        </p:blipFill>
        <p:spPr>
          <a:xfrm>
            <a:off x="1333195" y="5486400"/>
            <a:ext cx="133502" cy="133502"/>
          </a:xfrm>
          <a:prstGeom prst="rect">
            <a:avLst/>
          </a:prstGeom>
        </p:spPr>
      </p:pic>
      <p:sp>
        <p:nvSpPr>
          <p:cNvPr id="58" name="Text 39"/>
          <p:cNvSpPr txBox="1"/>
          <p:nvPr/>
        </p:nvSpPr>
        <p:spPr>
          <a:xfrm>
            <a:off x="1466698" y="5505602"/>
            <a:ext cx="96743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Mixpanel+AI:</a:t>
            </a:r>
            <a:endParaRPr lang="en-US" sz="1000" dirty="0"/>
          </a:p>
        </p:txBody>
      </p:sp>
      <p:sp>
        <p:nvSpPr>
          <p:cNvPr id="59" name="Text 40"/>
          <p:cNvSpPr txBox="1"/>
          <p:nvPr/>
        </p:nvSpPr>
        <p:spPr>
          <a:xfrm>
            <a:off x="2333549" y="5505602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用户行为智能分析</a:t>
            </a:r>
            <a:endParaRPr lang="en-US" sz="1000" dirty="0"/>
          </a:p>
        </p:txBody>
      </p:sp>
      <p:sp>
        <p:nvSpPr>
          <p:cNvPr id="60" name="Shape 41"/>
          <p:cNvSpPr/>
          <p:nvPr/>
        </p:nvSpPr>
        <p:spPr>
          <a:xfrm>
            <a:off x="6393485" y="4143146"/>
            <a:ext cx="4657954" cy="1790395"/>
          </a:xfrm>
          <a:prstGeom prst="roundRect">
            <a:avLst>
              <a:gd name="adj" fmla="val 2173"/>
            </a:avLst>
          </a:prstGeom>
          <a:noFill/>
          <a:ln w="50800">
            <a:solidFill>
              <a:srgbClr val="F59E0B"/>
            </a:solidFill>
            <a:prstDash val="solid"/>
          </a:ln>
        </p:spPr>
      </p:sp>
      <p:pic>
        <p:nvPicPr>
          <p:cNvPr id="61" name="Image 17" descr="preencoded.png">    </p:cNvPr>
          <p:cNvPicPr>
            <a:picLocks noChangeAspect="1"/>
          </p:cNvPicPr>
          <p:nvPr/>
        </p:nvPicPr>
        <p:blipFill>
          <a:blip r:embed="rId18"/>
          <a:srcRect l="0" r="0" t="0" b="0"/>
          <a:stretch/>
        </p:blipFill>
        <p:spPr>
          <a:xfrm>
            <a:off x="6545275" y="4343400"/>
            <a:ext cx="142646" cy="190195"/>
          </a:xfrm>
          <a:prstGeom prst="rect">
            <a:avLst/>
          </a:prstGeom>
        </p:spPr>
      </p:pic>
      <p:sp>
        <p:nvSpPr>
          <p:cNvPr id="62" name="Text 42"/>
          <p:cNvSpPr txBox="1"/>
          <p:nvPr/>
        </p:nvSpPr>
        <p:spPr>
          <a:xfrm>
            <a:off x="6688836" y="4295851"/>
            <a:ext cx="1143000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Backoffice</a:t>
            </a:r>
            <a:endParaRPr lang="en-US" sz="1500" dirty="0"/>
          </a:p>
        </p:txBody>
      </p:sp>
      <p:sp>
        <p:nvSpPr>
          <p:cNvPr id="63" name="Text 43"/>
          <p:cNvSpPr txBox="1"/>
          <p:nvPr/>
        </p:nvSpPr>
        <p:spPr>
          <a:xfrm>
            <a:off x="6545275" y="4677156"/>
            <a:ext cx="12243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财务、HR与供应链</a:t>
            </a:r>
            <a:endParaRPr lang="en-US" sz="1000" dirty="0"/>
          </a:p>
        </p:txBody>
      </p:sp>
      <p:pic>
        <p:nvPicPr>
          <p:cNvPr id="64" name="Image 18" descr="preencoded.png">    </p:cNvPr>
          <p:cNvPicPr>
            <a:picLocks noChangeAspect="1"/>
          </p:cNvPicPr>
          <p:nvPr/>
        </p:nvPicPr>
        <p:blipFill>
          <a:blip r:embed="rId19"/>
          <a:srcRect l="-7143" r="-7143" t="0" b="0"/>
          <a:stretch/>
        </p:blipFill>
        <p:spPr>
          <a:xfrm>
            <a:off x="6545275" y="4972507"/>
            <a:ext cx="133502" cy="133502"/>
          </a:xfrm>
          <a:prstGeom prst="rect">
            <a:avLst/>
          </a:prstGeom>
        </p:spPr>
      </p:pic>
      <p:sp>
        <p:nvSpPr>
          <p:cNvPr id="65" name="Text 44"/>
          <p:cNvSpPr txBox="1"/>
          <p:nvPr/>
        </p:nvSpPr>
        <p:spPr>
          <a:xfrm>
            <a:off x="6678778" y="4990795"/>
            <a:ext cx="10049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Ramp/Klarity:</a:t>
            </a:r>
            <a:endParaRPr lang="en-US" sz="1000" dirty="0"/>
          </a:p>
        </p:txBody>
      </p:sp>
      <p:sp>
        <p:nvSpPr>
          <p:cNvPr id="66" name="Text 45"/>
          <p:cNvSpPr txBox="1"/>
          <p:nvPr/>
        </p:nvSpPr>
        <p:spPr>
          <a:xfrm>
            <a:off x="7577633" y="4990795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智能财务与支出管理</a:t>
            </a:r>
            <a:endParaRPr lang="en-US" sz="1000" dirty="0"/>
          </a:p>
        </p:txBody>
      </p:sp>
      <p:pic>
        <p:nvPicPr>
          <p:cNvPr id="67" name="Image 19" descr="preencoded.png">    </p:cNvPr>
          <p:cNvPicPr>
            <a:picLocks noChangeAspect="1"/>
          </p:cNvPicPr>
          <p:nvPr/>
        </p:nvPicPr>
        <p:blipFill>
          <a:blip r:embed="rId20"/>
          <a:srcRect l="-7143" r="-7143" t="0" b="0"/>
          <a:stretch/>
        </p:blipFill>
        <p:spPr>
          <a:xfrm>
            <a:off x="6545275" y="5229454"/>
            <a:ext cx="133502" cy="133502"/>
          </a:xfrm>
          <a:prstGeom prst="rect">
            <a:avLst/>
          </a:prstGeom>
        </p:spPr>
      </p:pic>
      <p:sp>
        <p:nvSpPr>
          <p:cNvPr id="68" name="Text 46"/>
          <p:cNvSpPr txBox="1"/>
          <p:nvPr/>
        </p:nvSpPr>
        <p:spPr>
          <a:xfrm>
            <a:off x="6678778" y="5248656"/>
            <a:ext cx="12152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Mercor/Hireflow:</a:t>
            </a:r>
            <a:endParaRPr lang="en-US" sz="1000" dirty="0"/>
          </a:p>
        </p:txBody>
      </p:sp>
      <p:sp>
        <p:nvSpPr>
          <p:cNvPr id="69" name="Text 47"/>
          <p:cNvSpPr txBox="1"/>
          <p:nvPr/>
        </p:nvSpPr>
        <p:spPr>
          <a:xfrm>
            <a:off x="7788859" y="5248656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AI简历筛选与人才配对</a:t>
            </a:r>
            <a:endParaRPr lang="en-US" sz="1000" dirty="0"/>
          </a:p>
        </p:txBody>
      </p:sp>
      <p:pic>
        <p:nvPicPr>
          <p:cNvPr id="70" name="Image 20" descr="preencoded.png">    </p:cNvPr>
          <p:cNvPicPr>
            <a:picLocks noChangeAspect="1"/>
          </p:cNvPicPr>
          <p:nvPr/>
        </p:nvPicPr>
        <p:blipFill>
          <a:blip r:embed="rId21"/>
          <a:srcRect l="-7143" r="-7143" t="0" b="0"/>
          <a:stretch/>
        </p:blipFill>
        <p:spPr>
          <a:xfrm>
            <a:off x="6545275" y="5486400"/>
            <a:ext cx="133502" cy="133502"/>
          </a:xfrm>
          <a:prstGeom prst="rect">
            <a:avLst/>
          </a:prstGeom>
        </p:spPr>
      </p:pic>
      <p:sp>
        <p:nvSpPr>
          <p:cNvPr id="71" name="Text 48"/>
          <p:cNvSpPr txBox="1"/>
          <p:nvPr/>
        </p:nvSpPr>
        <p:spPr>
          <a:xfrm>
            <a:off x="6678778" y="5505602"/>
            <a:ext cx="8622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Flexport AI:</a:t>
            </a:r>
            <a:endParaRPr lang="en-US" sz="1000" dirty="0"/>
          </a:p>
        </p:txBody>
      </p:sp>
      <p:sp>
        <p:nvSpPr>
          <p:cNvPr id="72" name="Text 49"/>
          <p:cNvSpPr txBox="1"/>
          <p:nvPr/>
        </p:nvSpPr>
        <p:spPr>
          <a:xfrm>
            <a:off x="7432243" y="5505602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供应链优化与预测</a:t>
            </a:r>
            <a:endParaRPr lang="en-US" sz="1000" dirty="0"/>
          </a:p>
        </p:txBody>
      </p:sp>
      <p:pic>
        <p:nvPicPr>
          <p:cNvPr id="73" name="Image 21" descr="preencoded.png">    </p:cNvPr>
          <p:cNvPicPr>
            <a:picLocks noChangeAspect="1"/>
          </p:cNvPicPr>
          <p:nvPr/>
        </p:nvPicPr>
        <p:blipFill>
          <a:blip r:embed="rId22"/>
          <a:srcRect l="-79986" r="-79986" t="0" b="0"/>
          <a:stretch/>
        </p:blipFill>
        <p:spPr>
          <a:xfrm>
            <a:off x="1143000" y="2124151"/>
            <a:ext cx="9905695" cy="3810305"/>
          </a:xfrm>
          <a:prstGeom prst="rect">
            <a:avLst/>
          </a:prstGeom>
        </p:spPr>
      </p:pic>
      <p:sp>
        <p:nvSpPr>
          <p:cNvPr id="74" name="Shape 50"/>
          <p:cNvSpPr/>
          <p:nvPr/>
        </p:nvSpPr>
        <p:spPr>
          <a:xfrm>
            <a:off x="1143000" y="6086246"/>
            <a:ext cx="9905695" cy="933602"/>
          </a:xfrm>
          <a:prstGeom prst="roundRect">
            <a:avLst>
              <a:gd name="adj" fmla="val 7995"/>
            </a:avLst>
          </a:prstGeom>
          <a:solidFill>
            <a:srgbClr val="EFF6FF"/>
          </a:solidFill>
          <a:ln w="12700">
            <a:solidFill>
              <a:srgbClr val="DBEAFE"/>
            </a:solidFill>
            <a:prstDash val="solid"/>
          </a:ln>
        </p:spPr>
      </p:sp>
      <p:sp>
        <p:nvSpPr>
          <p:cNvPr id="75" name="Text 51"/>
          <p:cNvSpPr txBox="1"/>
          <p:nvPr/>
        </p:nvSpPr>
        <p:spPr>
          <a:xfrm>
            <a:off x="1266444" y="6219749"/>
            <a:ext cx="16907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AI数字工人价值：</a:t>
            </a:r>
            <a:endParaRPr lang="en-US" sz="1000" dirty="0"/>
          </a:p>
        </p:txBody>
      </p:sp>
      <p:pic>
        <p:nvPicPr>
          <p:cNvPr id="76" name="Image 22" descr="preencoded.png">    </p:cNvPr>
          <p:cNvPicPr>
            <a:picLocks noChangeAspect="1"/>
          </p:cNvPicPr>
          <p:nvPr/>
        </p:nvPicPr>
        <p:blipFill>
          <a:blip r:embed="rId23"/>
          <a:srcRect l="0" r="0" t="0" b="0"/>
          <a:stretch/>
        </p:blipFill>
        <p:spPr>
          <a:xfrm>
            <a:off x="1266444" y="6476695"/>
            <a:ext cx="152705" cy="152705"/>
          </a:xfrm>
          <a:prstGeom prst="rect">
            <a:avLst/>
          </a:prstGeom>
        </p:spPr>
      </p:pic>
      <p:sp>
        <p:nvSpPr>
          <p:cNvPr id="77" name="Text 52"/>
          <p:cNvSpPr txBox="1"/>
          <p:nvPr/>
        </p:nvSpPr>
        <p:spPr>
          <a:xfrm>
            <a:off x="1495044" y="6448349"/>
            <a:ext cx="30339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先引入者获得巨大成本优势，人工任务自动化率高</a:t>
            </a:r>
            <a:endParaRPr lang="en-US" sz="1000" dirty="0"/>
          </a:p>
        </p:txBody>
      </p:sp>
      <p:pic>
        <p:nvPicPr>
          <p:cNvPr id="78" name="Image 23" descr="preencoded.png">    </p:cNvPr>
          <p:cNvPicPr>
            <a:picLocks noChangeAspect="1"/>
          </p:cNvPicPr>
          <p:nvPr/>
        </p:nvPicPr>
        <p:blipFill>
          <a:blip r:embed="rId24"/>
          <a:srcRect l="0" r="0" t="0" b="0"/>
          <a:stretch/>
        </p:blipFill>
        <p:spPr>
          <a:xfrm>
            <a:off x="6133795" y="6476695"/>
            <a:ext cx="152705" cy="152705"/>
          </a:xfrm>
          <a:prstGeom prst="rect">
            <a:avLst/>
          </a:prstGeom>
        </p:spPr>
      </p:pic>
      <p:sp>
        <p:nvSpPr>
          <p:cNvPr id="79" name="Text 53"/>
          <p:cNvSpPr txBox="1"/>
          <p:nvPr/>
        </p:nvSpPr>
        <p:spPr>
          <a:xfrm>
            <a:off x="6362395" y="6448349"/>
            <a:ext cx="27678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数据驱动决策，错误率降低，执行一致性提升</a:t>
            </a:r>
            <a:endParaRPr lang="en-US" sz="1000" dirty="0"/>
          </a:p>
        </p:txBody>
      </p:sp>
      <p:pic>
        <p:nvPicPr>
          <p:cNvPr id="80" name="Image 24" descr="preencoded.png">    </p:cNvPr>
          <p:cNvPicPr>
            <a:picLocks noChangeAspect="1"/>
          </p:cNvPicPr>
          <p:nvPr/>
        </p:nvPicPr>
        <p:blipFill>
          <a:blip r:embed="rId25"/>
          <a:srcRect l="0" r="0" t="0" b="0"/>
          <a:stretch/>
        </p:blipFill>
        <p:spPr>
          <a:xfrm>
            <a:off x="1266444" y="6743700"/>
            <a:ext cx="152705" cy="152705"/>
          </a:xfrm>
          <a:prstGeom prst="rect">
            <a:avLst/>
          </a:prstGeom>
        </p:spPr>
      </p:pic>
      <p:sp>
        <p:nvSpPr>
          <p:cNvPr id="81" name="Text 54"/>
          <p:cNvSpPr txBox="1"/>
          <p:nvPr/>
        </p:nvSpPr>
        <p:spPr>
          <a:xfrm>
            <a:off x="1495044" y="6715354"/>
            <a:ext cx="30339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可编排性强，企业流程系统化管理，知识沉淀累积</a:t>
            </a:r>
            <a:endParaRPr lang="en-US" sz="1000" dirty="0"/>
          </a:p>
        </p:txBody>
      </p:sp>
      <p:pic>
        <p:nvPicPr>
          <p:cNvPr id="82" name="Image 25" descr="preencoded.png">    </p:cNvPr>
          <p:cNvPicPr>
            <a:picLocks noChangeAspect="1"/>
          </p:cNvPicPr>
          <p:nvPr/>
        </p:nvPicPr>
        <p:blipFill>
          <a:blip r:embed="rId26"/>
          <a:srcRect l="0" r="0" t="0" b="0"/>
          <a:stretch/>
        </p:blipFill>
        <p:spPr>
          <a:xfrm>
            <a:off x="6133795" y="6743700"/>
            <a:ext cx="152705" cy="152705"/>
          </a:xfrm>
          <a:prstGeom prst="rect">
            <a:avLst/>
          </a:prstGeom>
        </p:spPr>
      </p:pic>
      <p:sp>
        <p:nvSpPr>
          <p:cNvPr id="83" name="Text 55"/>
          <p:cNvSpPr txBox="1"/>
          <p:nvPr/>
        </p:nvSpPr>
        <p:spPr>
          <a:xfrm>
            <a:off x="6362395" y="6715354"/>
            <a:ext cx="31674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规模扩展成本边际递减，业务扩张无需等比人力增长</a:t>
            </a:r>
            <a:endParaRPr lang="en-US" sz="1000" dirty="0"/>
          </a:p>
        </p:txBody>
      </p:sp>
      <p:sp>
        <p:nvSpPr>
          <p:cNvPr id="84" name="Shape 56"/>
          <p:cNvSpPr/>
          <p:nvPr/>
        </p:nvSpPr>
        <p:spPr>
          <a:xfrm>
            <a:off x="0" y="7457846"/>
            <a:ext cx="121916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85" name="Text 57"/>
          <p:cNvSpPr txBox="1"/>
          <p:nvPr/>
        </p:nvSpPr>
        <p:spPr>
          <a:xfrm>
            <a:off x="761695" y="7638898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86" name="Text 58"/>
          <p:cNvSpPr txBox="1"/>
          <p:nvPr/>
        </p:nvSpPr>
        <p:spPr>
          <a:xfrm>
            <a:off x="9785909" y="7638898"/>
            <a:ext cx="17483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 4：运营系统重构 | 2/8</a:t>
            </a:r>
            <a:endParaRPr lang="en-US" sz="1000" dirty="0"/>
          </a:p>
        </p:txBody>
      </p:sp>
      <p:sp>
        <p:nvSpPr>
          <p:cNvPr id="87" name="Shape 59"/>
          <p:cNvSpPr/>
          <p:nvPr/>
        </p:nvSpPr>
        <p:spPr>
          <a:xfrm>
            <a:off x="2762402" y="4019702"/>
            <a:ext cx="476402" cy="19202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88" name="Shape 60"/>
          <p:cNvSpPr/>
          <p:nvPr/>
        </p:nvSpPr>
        <p:spPr>
          <a:xfrm>
            <a:off x="8953805" y="4019702"/>
            <a:ext cx="476402" cy="19202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89" name="Shape 61"/>
          <p:cNvSpPr/>
          <p:nvPr/>
        </p:nvSpPr>
        <p:spPr>
          <a:xfrm>
            <a:off x="5857646" y="3743554"/>
            <a:ext cx="476402" cy="19202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90" name="Shape 62"/>
          <p:cNvSpPr/>
          <p:nvPr/>
        </p:nvSpPr>
        <p:spPr>
          <a:xfrm>
            <a:off x="5857646" y="4295851"/>
            <a:ext cx="476402" cy="19202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91" name="Shape 63"/>
          <p:cNvSpPr/>
          <p:nvPr/>
        </p:nvSpPr>
        <p:spPr>
          <a:xfrm>
            <a:off x="5429707" y="3362249"/>
            <a:ext cx="1333195" cy="1333195"/>
          </a:xfrm>
          <a:prstGeom prst="ellipse">
            <a:avLst/>
          </a:prstGeom>
          <a:solidFill>
            <a:srgbClr val="4C6FFF"/>
          </a:solidFill>
          <a:ln/>
          <a:effectLst>
            <a:outerShdw sx="100000" sy="100000" kx="0" ky="0" algn="bl" rotWithShape="0" blurRad="114300" dist="38100" dir="5400000">
              <a:srgbClr val="4c6fff">
                <a:alpha val="30000"/>
              </a:srgbClr>
            </a:outerShdw>
          </a:effectLst>
        </p:spPr>
      </p:sp>
      <p:pic>
        <p:nvPicPr>
          <p:cNvPr id="92" name="Image 26" descr="preencoded.png">    </p:cNvPr>
          <p:cNvPicPr>
            <a:picLocks noChangeAspect="1"/>
          </p:cNvPicPr>
          <p:nvPr/>
        </p:nvPicPr>
        <p:blipFill>
          <a:blip r:embed="rId27"/>
          <a:srcRect l="0" r="0" t="0" b="0"/>
          <a:stretch/>
        </p:blipFill>
        <p:spPr>
          <a:xfrm>
            <a:off x="5982005" y="3676802"/>
            <a:ext cx="228600" cy="228600"/>
          </a:xfrm>
          <a:prstGeom prst="rect">
            <a:avLst/>
          </a:prstGeom>
        </p:spPr>
      </p:pic>
      <p:sp>
        <p:nvSpPr>
          <p:cNvPr id="93" name="Text 64"/>
          <p:cNvSpPr txBox="1"/>
          <p:nvPr/>
        </p:nvSpPr>
        <p:spPr>
          <a:xfrm>
            <a:off x="5629046" y="4058107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数字劳动力中枢</a:t>
            </a:r>
            <a:endParaRPr lang="en-US" sz="1000" dirty="0"/>
          </a:p>
        </p:txBody>
      </p:sp>
      <p:sp>
        <p:nvSpPr>
          <p:cNvPr id="94" name="Text 65"/>
          <p:cNvSpPr txBox="1"/>
          <p:nvPr/>
        </p:nvSpPr>
        <p:spPr>
          <a:xfrm>
            <a:off x="5639105" y="4276649"/>
            <a:ext cx="10104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跨部门编排与协同</a:t>
            </a:r>
            <a:endParaRPr lang="en-US" sz="9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761695" y="171907"/>
            <a:ext cx="3267151" cy="3721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研发环节Agent化案例</a:t>
            </a:r>
            <a:endParaRPr lang="en-US" sz="2400" dirty="0"/>
          </a:p>
        </p:txBody>
      </p:sp>
      <p:sp>
        <p:nvSpPr>
          <p:cNvPr id="6" name="Shape 4"/>
          <p:cNvSpPr/>
          <p:nvPr/>
        </p:nvSpPr>
        <p:spPr>
          <a:xfrm>
            <a:off x="761695" y="743407"/>
            <a:ext cx="3495751" cy="3228746"/>
          </a:xfrm>
          <a:prstGeom prst="roundRect">
            <a:avLst>
              <a:gd name="adj" fmla="val 1002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923544" y="905256"/>
            <a:ext cx="571500" cy="571500"/>
          </a:xfrm>
          <a:prstGeom prst="roundRect">
            <a:avLst>
              <a:gd name="adj" fmla="val 26667"/>
            </a:avLst>
          </a:prstGeom>
          <a:solidFill>
            <a:srgbClr val="EBF0FF"/>
          </a:solidFill>
          <a:ln/>
        </p:spPr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rcRect l="-607" r="-607" t="0" b="0"/>
          <a:stretch/>
        </p:blipFill>
        <p:spPr>
          <a:xfrm>
            <a:off x="1028700" y="1047902"/>
            <a:ext cx="362102" cy="286207"/>
          </a:xfrm>
          <a:prstGeom prst="rect">
            <a:avLst/>
          </a:prstGeom>
        </p:spPr>
      </p:pic>
      <p:sp>
        <p:nvSpPr>
          <p:cNvPr id="9" name="Text 6"/>
          <p:cNvSpPr txBox="1"/>
          <p:nvPr/>
        </p:nvSpPr>
        <p:spPr>
          <a:xfrm>
            <a:off x="923544" y="1619402"/>
            <a:ext cx="149138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研发流程Agent化</a:t>
            </a:r>
            <a:endParaRPr lang="en-US" sz="1300" dirty="0"/>
          </a:p>
        </p:txBody>
      </p:sp>
      <p:sp>
        <p:nvSpPr>
          <p:cNvPr id="10" name="Text 7"/>
          <p:cNvSpPr txBox="1"/>
          <p:nvPr/>
        </p:nvSpPr>
        <p:spPr>
          <a:xfrm>
            <a:off x="923544" y="1867205"/>
            <a:ext cx="1652321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软件开发 | 测试 | 文档 | 项目管理</a:t>
            </a:r>
            <a:endParaRPr lang="en-US" sz="800" dirty="0"/>
          </a:p>
        </p:txBody>
      </p:sp>
      <p:sp>
        <p:nvSpPr>
          <p:cNvPr id="11" name="Text 8"/>
          <p:cNvSpPr txBox="1"/>
          <p:nvPr/>
        </p:nvSpPr>
        <p:spPr>
          <a:xfrm>
            <a:off x="923544" y="2057400"/>
            <a:ext cx="3235147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研发环节的Agent化正在重塑软件开发流程，通过AI代理协助完成编码、测试、文档和项目管理等任务，提升开发效率和代码质量。</a:t>
            </a:r>
            <a:endParaRPr lang="en-US" sz="900" dirty="0"/>
          </a:p>
        </p:txBody>
      </p:sp>
      <p:sp>
        <p:nvSpPr>
          <p:cNvPr id="12" name="Text 9"/>
          <p:cNvSpPr txBox="1"/>
          <p:nvPr/>
        </p:nvSpPr>
        <p:spPr>
          <a:xfrm>
            <a:off x="923544" y="2621585"/>
            <a:ext cx="3263494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AI代理能够理解代码意图、自动生成测试、创建技术文档，并协助项目管理决策，使开发团队专注于更具创造性的工作。</a:t>
            </a:r>
            <a:endParaRPr lang="en-US" sz="900" dirty="0"/>
          </a:p>
        </p:txBody>
      </p:sp>
      <p:sp>
        <p:nvSpPr>
          <p:cNvPr id="13" name="Shape 10"/>
          <p:cNvSpPr/>
          <p:nvPr/>
        </p:nvSpPr>
        <p:spPr>
          <a:xfrm>
            <a:off x="923544" y="3233318"/>
            <a:ext cx="1000354" cy="571500"/>
          </a:xfrm>
          <a:prstGeom prst="roundRect">
            <a:avLst>
              <a:gd name="adj" fmla="val 16000"/>
            </a:avLst>
          </a:prstGeom>
          <a:solidFill>
            <a:srgbClr val="FFFFFF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14" name="Text 11"/>
          <p:cNvSpPr txBox="1"/>
          <p:nvPr/>
        </p:nvSpPr>
        <p:spPr>
          <a:xfrm>
            <a:off x="1205179" y="3328416"/>
            <a:ext cx="581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70%</a:t>
            </a:r>
            <a:endParaRPr lang="en-US" sz="1500" dirty="0"/>
          </a:p>
        </p:txBody>
      </p:sp>
      <p:sp>
        <p:nvSpPr>
          <p:cNvPr id="15" name="Text 12"/>
          <p:cNvSpPr txBox="1"/>
          <p:nvPr/>
        </p:nvSpPr>
        <p:spPr>
          <a:xfrm>
            <a:off x="1100023" y="3595421"/>
            <a:ext cx="727862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日常编码提效</a:t>
            </a:r>
            <a:endParaRPr lang="en-US" sz="800" dirty="0"/>
          </a:p>
        </p:txBody>
      </p:sp>
      <p:sp>
        <p:nvSpPr>
          <p:cNvPr id="16" name="Shape 13"/>
          <p:cNvSpPr/>
          <p:nvPr/>
        </p:nvSpPr>
        <p:spPr>
          <a:xfrm>
            <a:off x="2011680" y="3233318"/>
            <a:ext cx="1000354" cy="571500"/>
          </a:xfrm>
          <a:prstGeom prst="roundRect">
            <a:avLst>
              <a:gd name="adj" fmla="val 16000"/>
            </a:avLst>
          </a:prstGeom>
          <a:solidFill>
            <a:srgbClr val="FFFFFF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17" name="Text 14"/>
          <p:cNvSpPr txBox="1"/>
          <p:nvPr/>
        </p:nvSpPr>
        <p:spPr>
          <a:xfrm>
            <a:off x="2292401" y="3328416"/>
            <a:ext cx="581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55%</a:t>
            </a:r>
            <a:endParaRPr lang="en-US" sz="1500" dirty="0"/>
          </a:p>
        </p:txBody>
      </p:sp>
      <p:sp>
        <p:nvSpPr>
          <p:cNvPr id="18" name="Text 15"/>
          <p:cNvSpPr txBox="1"/>
          <p:nvPr/>
        </p:nvSpPr>
        <p:spPr>
          <a:xfrm>
            <a:off x="2135124" y="3595421"/>
            <a:ext cx="833018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测试覆盖率提升</a:t>
            </a:r>
            <a:endParaRPr lang="en-US" sz="800" dirty="0"/>
          </a:p>
        </p:txBody>
      </p:sp>
      <p:sp>
        <p:nvSpPr>
          <p:cNvPr id="19" name="Shape 16"/>
          <p:cNvSpPr/>
          <p:nvPr/>
        </p:nvSpPr>
        <p:spPr>
          <a:xfrm>
            <a:off x="3099816" y="3233318"/>
            <a:ext cx="1000354" cy="571500"/>
          </a:xfrm>
          <a:prstGeom prst="roundRect">
            <a:avLst>
              <a:gd name="adj" fmla="val 16000"/>
            </a:avLst>
          </a:prstGeom>
          <a:solidFill>
            <a:srgbClr val="FFFFFF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20" name="Text 17"/>
          <p:cNvSpPr txBox="1"/>
          <p:nvPr/>
        </p:nvSpPr>
        <p:spPr>
          <a:xfrm>
            <a:off x="3370478" y="3328416"/>
            <a:ext cx="6007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40%</a:t>
            </a:r>
            <a:endParaRPr lang="en-US" sz="1500" dirty="0"/>
          </a:p>
        </p:txBody>
      </p:sp>
      <p:sp>
        <p:nvSpPr>
          <p:cNvPr id="21" name="Text 18"/>
          <p:cNvSpPr txBox="1"/>
          <p:nvPr/>
        </p:nvSpPr>
        <p:spPr>
          <a:xfrm>
            <a:off x="3276295" y="3595421"/>
            <a:ext cx="727862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文档工作减少</a:t>
            </a:r>
            <a:endParaRPr lang="en-US" sz="800" dirty="0"/>
          </a:p>
        </p:txBody>
      </p:sp>
      <p:sp>
        <p:nvSpPr>
          <p:cNvPr id="22" name="Shape 19"/>
          <p:cNvSpPr/>
          <p:nvPr/>
        </p:nvSpPr>
        <p:spPr>
          <a:xfrm>
            <a:off x="761695" y="4061765"/>
            <a:ext cx="3495751" cy="1218895"/>
          </a:xfrm>
          <a:prstGeom prst="roundRect">
            <a:avLst>
              <a:gd name="adj" fmla="val 4689"/>
            </a:avLst>
          </a:prstGeom>
          <a:solidFill>
            <a:srgbClr val="F0F9FF"/>
          </a:solidFill>
          <a:ln/>
        </p:spPr>
      </p:sp>
      <p:sp>
        <p:nvSpPr>
          <p:cNvPr id="23" name="Shape 20"/>
          <p:cNvSpPr/>
          <p:nvPr/>
        </p:nvSpPr>
        <p:spPr>
          <a:xfrm>
            <a:off x="761695" y="4061765"/>
            <a:ext cx="38405" cy="1218895"/>
          </a:xfrm>
          <a:prstGeom prst="rect">
            <a:avLst/>
          </a:prstGeom>
          <a:solidFill>
            <a:srgbClr val="0EA5E9"/>
          </a:solidFill>
          <a:ln/>
        </p:spPr>
      </p:sp>
      <p:pic>
        <p:nvPicPr>
          <p:cNvPr id="24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100" b="-100"/>
          <a:stretch/>
        </p:blipFill>
        <p:spPr>
          <a:xfrm>
            <a:off x="914400" y="4214470"/>
            <a:ext cx="114300" cy="152705"/>
          </a:xfrm>
          <a:prstGeom prst="rect">
            <a:avLst/>
          </a:prstGeom>
        </p:spPr>
      </p:pic>
      <p:sp>
        <p:nvSpPr>
          <p:cNvPr id="25" name="Text 21"/>
          <p:cNvSpPr txBox="1"/>
          <p:nvPr/>
        </p:nvSpPr>
        <p:spPr>
          <a:xfrm>
            <a:off x="1104595" y="4176065"/>
            <a:ext cx="7342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核心价值</a:t>
            </a:r>
            <a:endParaRPr lang="en-US" sz="1200" dirty="0"/>
          </a:p>
        </p:txBody>
      </p:sp>
      <p:sp>
        <p:nvSpPr>
          <p:cNvPr id="26" name="Text 22"/>
          <p:cNvSpPr txBox="1"/>
          <p:nvPr/>
        </p:nvSpPr>
        <p:spPr>
          <a:xfrm>
            <a:off x="914400" y="4413809"/>
            <a:ext cx="3300070" cy="743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研发环节的Agent化工具在三个维度创造差异化价值：1）将开发者从重复性工作中解放，专注于高价值创造；2）形成代码库理解与生成的闭环系统，质量随规模提升；3）跨团队知识共享，消除信息孤岛，实现组织级研发效率提升。最佳实践是将多种工具编排集成，而非单点替换。</a:t>
            </a:r>
            <a:endParaRPr lang="en-US" sz="800" dirty="0"/>
          </a:p>
        </p:txBody>
      </p:sp>
      <p:sp>
        <p:nvSpPr>
          <p:cNvPr id="27" name="Shape 23"/>
          <p:cNvSpPr/>
          <p:nvPr/>
        </p:nvSpPr>
        <p:spPr>
          <a:xfrm>
            <a:off x="4444898" y="743407"/>
            <a:ext cx="6991502" cy="1543507"/>
          </a:xfrm>
          <a:prstGeom prst="roundRect">
            <a:avLst>
              <a:gd name="adj" fmla="val 3657"/>
            </a:avLst>
          </a:prstGeom>
          <a:solidFill>
            <a:srgbClr val="FFFFFF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28" name="Shape 24"/>
          <p:cNvSpPr/>
          <p:nvPr/>
        </p:nvSpPr>
        <p:spPr>
          <a:xfrm>
            <a:off x="4454957" y="752551"/>
            <a:ext cx="6972300" cy="381305"/>
          </a:xfrm>
          <a:prstGeom prst="rect">
            <a:avLst/>
          </a:prstGeom>
          <a:solidFill>
            <a:srgbClr val="7C3AED"/>
          </a:solidFill>
          <a:ln/>
        </p:spPr>
      </p:sp>
      <p:sp>
        <p:nvSpPr>
          <p:cNvPr id="29" name="Text 25"/>
          <p:cNvSpPr txBox="1"/>
          <p:nvPr/>
        </p:nvSpPr>
        <p:spPr>
          <a:xfrm>
            <a:off x="4606747" y="847649"/>
            <a:ext cx="147675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软件开发Agent工具</a:t>
            </a:r>
            <a:endParaRPr lang="en-US" sz="1200" dirty="0"/>
          </a:p>
        </p:txBody>
      </p:sp>
      <p:sp>
        <p:nvSpPr>
          <p:cNvPr id="30" name="Shape 26"/>
          <p:cNvSpPr/>
          <p:nvPr/>
        </p:nvSpPr>
        <p:spPr>
          <a:xfrm>
            <a:off x="11001146" y="809244"/>
            <a:ext cx="267005" cy="267005"/>
          </a:xfrm>
          <a:prstGeom prst="roundRect">
            <a:avLst>
              <a:gd name="adj" fmla="val 73385"/>
            </a:avLst>
          </a:prstGeom>
          <a:solidFill>
            <a:srgbClr val="FFFFFF"/>
          </a:solidFill>
          <a:ln/>
        </p:spPr>
      </p:sp>
      <p:pic>
        <p:nvPicPr>
          <p:cNvPr id="31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180" b="-180"/>
          <a:stretch/>
        </p:blipFill>
        <p:spPr>
          <a:xfrm>
            <a:off x="11039551" y="866851"/>
            <a:ext cx="190195" cy="152705"/>
          </a:xfrm>
          <a:prstGeom prst="rect">
            <a:avLst/>
          </a:prstGeom>
        </p:spPr>
      </p:pic>
      <p:sp>
        <p:nvSpPr>
          <p:cNvPr id="32" name="Shape 27"/>
          <p:cNvSpPr/>
          <p:nvPr/>
        </p:nvSpPr>
        <p:spPr>
          <a:xfrm>
            <a:off x="4606747" y="1238098"/>
            <a:ext cx="171907" cy="171907"/>
          </a:xfrm>
          <a:prstGeom prst="ellipse">
            <a:avLst/>
          </a:prstGeom>
          <a:solidFill>
            <a:srgbClr val="EDE9FE"/>
          </a:solidFill>
          <a:ln/>
        </p:spPr>
      </p:sp>
      <p:pic>
        <p:nvPicPr>
          <p:cNvPr id="33" name="Image 3" descr="preencoded.png">    </p:cNvPr>
          <p:cNvPicPr>
            <a:picLocks noChangeAspect="1"/>
          </p:cNvPicPr>
          <p:nvPr/>
        </p:nvPicPr>
        <p:blipFill>
          <a:blip r:embed="rId4"/>
          <a:srcRect l="-455" r="-455" t="0" b="0"/>
          <a:stretch/>
        </p:blipFill>
        <p:spPr>
          <a:xfrm>
            <a:off x="4654296" y="1281074"/>
            <a:ext cx="75895" cy="85954"/>
          </a:xfrm>
          <a:prstGeom prst="rect">
            <a:avLst/>
          </a:prstGeom>
        </p:spPr>
      </p:pic>
      <p:sp>
        <p:nvSpPr>
          <p:cNvPr id="34" name="Text 28"/>
          <p:cNvSpPr txBox="1"/>
          <p:nvPr/>
        </p:nvSpPr>
        <p:spPr>
          <a:xfrm>
            <a:off x="4854550" y="1238098"/>
            <a:ext cx="5385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Cursor</a:t>
            </a:r>
            <a:endParaRPr lang="en-US" sz="1000" dirty="0"/>
          </a:p>
        </p:txBody>
      </p:sp>
      <p:sp>
        <p:nvSpPr>
          <p:cNvPr id="35" name="Text 29"/>
          <p:cNvSpPr txBox="1"/>
          <p:nvPr/>
        </p:nvSpPr>
        <p:spPr>
          <a:xfrm>
            <a:off x="4854550" y="1429207"/>
            <a:ext cx="3061411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AI驱动的代码编辑器，自动完成、代码生成与重构，可理解整个代码库上下文</a:t>
            </a:r>
            <a:endParaRPr lang="en-US" sz="800" dirty="0"/>
          </a:p>
        </p:txBody>
      </p:sp>
      <p:sp>
        <p:nvSpPr>
          <p:cNvPr id="36" name="Shape 30"/>
          <p:cNvSpPr/>
          <p:nvPr/>
        </p:nvSpPr>
        <p:spPr>
          <a:xfrm>
            <a:off x="4606747" y="1790395"/>
            <a:ext cx="171907" cy="171907"/>
          </a:xfrm>
          <a:prstGeom prst="ellipse">
            <a:avLst/>
          </a:prstGeom>
          <a:solidFill>
            <a:srgbClr val="EDE9FE"/>
          </a:solidFill>
          <a:ln/>
        </p:spPr>
      </p:sp>
      <p:pic>
        <p:nvPicPr>
          <p:cNvPr id="37" name="Image 4" descr="preencoded.png">    </p:cNvPr>
          <p:cNvPicPr>
            <a:picLocks noChangeAspect="1"/>
          </p:cNvPicPr>
          <p:nvPr/>
        </p:nvPicPr>
        <p:blipFill>
          <a:blip r:embed="rId5"/>
          <a:srcRect l="-455" r="-455" t="0" b="0"/>
          <a:stretch/>
        </p:blipFill>
        <p:spPr>
          <a:xfrm>
            <a:off x="4654296" y="1833372"/>
            <a:ext cx="75895" cy="85954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4854550" y="1790395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GitHub Copilot</a:t>
            </a:r>
            <a:endParaRPr lang="en-US" sz="1000" dirty="0"/>
          </a:p>
        </p:txBody>
      </p:sp>
      <p:sp>
        <p:nvSpPr>
          <p:cNvPr id="39" name="Text 32"/>
          <p:cNvSpPr txBox="1"/>
          <p:nvPr/>
        </p:nvSpPr>
        <p:spPr>
          <a:xfrm>
            <a:off x="4854550" y="1981505"/>
            <a:ext cx="2709367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实时代码建议与自动补全，减少样板代码，加速API使用</a:t>
            </a:r>
            <a:endParaRPr lang="en-US" sz="800" dirty="0"/>
          </a:p>
        </p:txBody>
      </p:sp>
      <p:sp>
        <p:nvSpPr>
          <p:cNvPr id="40" name="Shape 33"/>
          <p:cNvSpPr/>
          <p:nvPr/>
        </p:nvSpPr>
        <p:spPr>
          <a:xfrm>
            <a:off x="7975397" y="1238098"/>
            <a:ext cx="171907" cy="171907"/>
          </a:xfrm>
          <a:prstGeom prst="ellipse">
            <a:avLst/>
          </a:prstGeom>
          <a:solidFill>
            <a:srgbClr val="EDE9FE"/>
          </a:solidFill>
          <a:ln/>
        </p:spPr>
      </p:sp>
      <p:pic>
        <p:nvPicPr>
          <p:cNvPr id="41" name="Image 5" descr="preencoded.png">    </p:cNvPr>
          <p:cNvPicPr>
            <a:picLocks noChangeAspect="1"/>
          </p:cNvPicPr>
          <p:nvPr/>
        </p:nvPicPr>
        <p:blipFill>
          <a:blip r:embed="rId6"/>
          <a:srcRect l="-455" r="-455" t="0" b="0"/>
          <a:stretch/>
        </p:blipFill>
        <p:spPr>
          <a:xfrm>
            <a:off x="8022946" y="1281074"/>
            <a:ext cx="75895" cy="85954"/>
          </a:xfrm>
          <a:prstGeom prst="rect">
            <a:avLst/>
          </a:prstGeom>
        </p:spPr>
      </p:pic>
      <p:sp>
        <p:nvSpPr>
          <p:cNvPr id="42" name="Text 34"/>
          <p:cNvSpPr txBox="1"/>
          <p:nvPr/>
        </p:nvSpPr>
        <p:spPr>
          <a:xfrm>
            <a:off x="8223199" y="1238098"/>
            <a:ext cx="47183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Devin</a:t>
            </a:r>
            <a:endParaRPr lang="en-US" sz="1000" dirty="0"/>
          </a:p>
        </p:txBody>
      </p:sp>
      <p:sp>
        <p:nvSpPr>
          <p:cNvPr id="43" name="Text 35"/>
          <p:cNvSpPr txBox="1"/>
          <p:nvPr/>
        </p:nvSpPr>
        <p:spPr>
          <a:xfrm>
            <a:off x="8223199" y="1429207"/>
            <a:ext cx="2528316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自主软件工程师AI，可独立完成完整功能开发与调试</a:t>
            </a:r>
            <a:endParaRPr lang="en-US" sz="800" dirty="0"/>
          </a:p>
        </p:txBody>
      </p:sp>
      <p:sp>
        <p:nvSpPr>
          <p:cNvPr id="44" name="Shape 36"/>
          <p:cNvSpPr/>
          <p:nvPr/>
        </p:nvSpPr>
        <p:spPr>
          <a:xfrm>
            <a:off x="7975397" y="1638605"/>
            <a:ext cx="171907" cy="171907"/>
          </a:xfrm>
          <a:prstGeom prst="ellipse">
            <a:avLst/>
          </a:prstGeom>
          <a:solidFill>
            <a:srgbClr val="EDE9FE"/>
          </a:solidFill>
          <a:ln/>
        </p:spPr>
      </p:sp>
      <p:pic>
        <p:nvPicPr>
          <p:cNvPr id="45" name="Image 6" descr="preencoded.png">    </p:cNvPr>
          <p:cNvPicPr>
            <a:picLocks noChangeAspect="1"/>
          </p:cNvPicPr>
          <p:nvPr/>
        </p:nvPicPr>
        <p:blipFill>
          <a:blip r:embed="rId7"/>
          <a:srcRect l="-455" r="-455" t="0" b="0"/>
          <a:stretch/>
        </p:blipFill>
        <p:spPr>
          <a:xfrm>
            <a:off x="8022946" y="1681582"/>
            <a:ext cx="75895" cy="85954"/>
          </a:xfrm>
          <a:prstGeom prst="rect">
            <a:avLst/>
          </a:prstGeom>
        </p:spPr>
      </p:pic>
      <p:sp>
        <p:nvSpPr>
          <p:cNvPr id="46" name="Text 37"/>
          <p:cNvSpPr txBox="1"/>
          <p:nvPr/>
        </p:nvSpPr>
        <p:spPr>
          <a:xfrm>
            <a:off x="8223199" y="1638605"/>
            <a:ext cx="6720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Codeium</a:t>
            </a:r>
            <a:endParaRPr lang="en-US" sz="1000" dirty="0"/>
          </a:p>
        </p:txBody>
      </p:sp>
      <p:sp>
        <p:nvSpPr>
          <p:cNvPr id="47" name="Text 38"/>
          <p:cNvSpPr txBox="1"/>
          <p:nvPr/>
        </p:nvSpPr>
        <p:spPr>
          <a:xfrm>
            <a:off x="8223199" y="1828800"/>
            <a:ext cx="2099462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免费AI编码助手，支持100+编程语言和IDE</a:t>
            </a:r>
            <a:endParaRPr lang="en-US" sz="800" dirty="0"/>
          </a:p>
        </p:txBody>
      </p:sp>
      <p:sp>
        <p:nvSpPr>
          <p:cNvPr id="48" name="Shape 39"/>
          <p:cNvSpPr/>
          <p:nvPr/>
        </p:nvSpPr>
        <p:spPr>
          <a:xfrm>
            <a:off x="4444898" y="2381098"/>
            <a:ext cx="6991502" cy="1390802"/>
          </a:xfrm>
          <a:prstGeom prst="roundRect">
            <a:avLst>
              <a:gd name="adj" fmla="val 4503"/>
            </a:avLst>
          </a:prstGeom>
          <a:solidFill>
            <a:srgbClr val="FFFFFF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49" name="Shape 40"/>
          <p:cNvSpPr/>
          <p:nvPr/>
        </p:nvSpPr>
        <p:spPr>
          <a:xfrm>
            <a:off x="4454957" y="2391156"/>
            <a:ext cx="6972300" cy="381305"/>
          </a:xfrm>
          <a:prstGeom prst="rect">
            <a:avLst/>
          </a:prstGeom>
          <a:solidFill>
            <a:srgbClr val="2563EB"/>
          </a:solidFill>
          <a:ln/>
        </p:spPr>
      </p:sp>
      <p:sp>
        <p:nvSpPr>
          <p:cNvPr id="50" name="Text 41"/>
          <p:cNvSpPr txBox="1"/>
          <p:nvPr/>
        </p:nvSpPr>
        <p:spPr>
          <a:xfrm>
            <a:off x="4606747" y="2486254"/>
            <a:ext cx="15819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测试与QA Agent工具</a:t>
            </a:r>
            <a:endParaRPr lang="en-US" sz="1200" dirty="0"/>
          </a:p>
        </p:txBody>
      </p:sp>
      <p:sp>
        <p:nvSpPr>
          <p:cNvPr id="51" name="Shape 42"/>
          <p:cNvSpPr/>
          <p:nvPr/>
        </p:nvSpPr>
        <p:spPr>
          <a:xfrm>
            <a:off x="11001146" y="2447849"/>
            <a:ext cx="267005" cy="267005"/>
          </a:xfrm>
          <a:prstGeom prst="roundRect">
            <a:avLst>
              <a:gd name="adj" fmla="val 73385"/>
            </a:avLst>
          </a:prstGeom>
          <a:solidFill>
            <a:srgbClr val="FFFFFF"/>
          </a:solidFill>
          <a:ln/>
        </p:spPr>
      </p:sp>
      <p:pic>
        <p:nvPicPr>
          <p:cNvPr id="52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0" b="0"/>
          <a:stretch/>
        </p:blipFill>
        <p:spPr>
          <a:xfrm>
            <a:off x="11058754" y="2505456"/>
            <a:ext cx="152705" cy="152705"/>
          </a:xfrm>
          <a:prstGeom prst="rect">
            <a:avLst/>
          </a:prstGeom>
        </p:spPr>
      </p:pic>
      <p:sp>
        <p:nvSpPr>
          <p:cNvPr id="53" name="Shape 43"/>
          <p:cNvSpPr/>
          <p:nvPr/>
        </p:nvSpPr>
        <p:spPr>
          <a:xfrm>
            <a:off x="4606747" y="2876702"/>
            <a:ext cx="171907" cy="171907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54" name="Image 8" descr="preencoded.png">    </p:cNvPr>
          <p:cNvPicPr>
            <a:picLocks noChangeAspect="1"/>
          </p:cNvPicPr>
          <p:nvPr/>
        </p:nvPicPr>
        <p:blipFill>
          <a:blip r:embed="rId9"/>
          <a:srcRect l="-455" r="-455" t="0" b="0"/>
          <a:stretch/>
        </p:blipFill>
        <p:spPr>
          <a:xfrm>
            <a:off x="4654296" y="2919679"/>
            <a:ext cx="75895" cy="85954"/>
          </a:xfrm>
          <a:prstGeom prst="rect">
            <a:avLst/>
          </a:prstGeom>
        </p:spPr>
      </p:pic>
      <p:sp>
        <p:nvSpPr>
          <p:cNvPr id="55" name="Text 44"/>
          <p:cNvSpPr txBox="1"/>
          <p:nvPr/>
        </p:nvSpPr>
        <p:spPr>
          <a:xfrm>
            <a:off x="4854550" y="2876702"/>
            <a:ext cx="6053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Diffblue</a:t>
            </a:r>
            <a:endParaRPr lang="en-US" sz="1000" dirty="0"/>
          </a:p>
        </p:txBody>
      </p:sp>
      <p:sp>
        <p:nvSpPr>
          <p:cNvPr id="56" name="Text 45"/>
          <p:cNvSpPr txBox="1"/>
          <p:nvPr/>
        </p:nvSpPr>
        <p:spPr>
          <a:xfrm>
            <a:off x="4854550" y="3066898"/>
            <a:ext cx="2347265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自动化生成Java单元测试，实现自动化测试覆盖</a:t>
            </a:r>
            <a:endParaRPr lang="en-US" sz="800" dirty="0"/>
          </a:p>
        </p:txBody>
      </p:sp>
      <p:sp>
        <p:nvSpPr>
          <p:cNvPr id="57" name="Shape 46"/>
          <p:cNvSpPr/>
          <p:nvPr/>
        </p:nvSpPr>
        <p:spPr>
          <a:xfrm>
            <a:off x="4606747" y="3276295"/>
            <a:ext cx="171907" cy="171907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58" name="Image 9" descr="preencoded.png">    </p:cNvPr>
          <p:cNvPicPr>
            <a:picLocks noChangeAspect="1"/>
          </p:cNvPicPr>
          <p:nvPr/>
        </p:nvPicPr>
        <p:blipFill>
          <a:blip r:embed="rId10"/>
          <a:srcRect l="-455" r="-455" t="0" b="0"/>
          <a:stretch/>
        </p:blipFill>
        <p:spPr>
          <a:xfrm>
            <a:off x="4654296" y="3319272"/>
            <a:ext cx="75895" cy="85954"/>
          </a:xfrm>
          <a:prstGeom prst="rect">
            <a:avLst/>
          </a:prstGeom>
        </p:spPr>
      </p:pic>
      <p:sp>
        <p:nvSpPr>
          <p:cNvPr id="59" name="Text 47"/>
          <p:cNvSpPr txBox="1"/>
          <p:nvPr/>
        </p:nvSpPr>
        <p:spPr>
          <a:xfrm>
            <a:off x="4854550" y="3276295"/>
            <a:ext cx="5385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TestIM</a:t>
            </a:r>
            <a:endParaRPr lang="en-US" sz="1000" dirty="0"/>
          </a:p>
        </p:txBody>
      </p:sp>
      <p:sp>
        <p:nvSpPr>
          <p:cNvPr id="60" name="Text 48"/>
          <p:cNvSpPr txBox="1"/>
          <p:nvPr/>
        </p:nvSpPr>
        <p:spPr>
          <a:xfrm>
            <a:off x="4854550" y="3467405"/>
            <a:ext cx="1995221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AI驱动的端到端测试自动生成与维护工具</a:t>
            </a:r>
            <a:endParaRPr lang="en-US" sz="800" dirty="0"/>
          </a:p>
        </p:txBody>
      </p:sp>
      <p:sp>
        <p:nvSpPr>
          <p:cNvPr id="61" name="Shape 49"/>
          <p:cNvSpPr/>
          <p:nvPr/>
        </p:nvSpPr>
        <p:spPr>
          <a:xfrm>
            <a:off x="7975397" y="2876702"/>
            <a:ext cx="171907" cy="171907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62" name="Image 10" descr="preencoded.png">    </p:cNvPr>
          <p:cNvPicPr>
            <a:picLocks noChangeAspect="1"/>
          </p:cNvPicPr>
          <p:nvPr/>
        </p:nvPicPr>
        <p:blipFill>
          <a:blip r:embed="rId11"/>
          <a:srcRect l="-455" r="-455" t="0" b="0"/>
          <a:stretch/>
        </p:blipFill>
        <p:spPr>
          <a:xfrm>
            <a:off x="8022946" y="2919679"/>
            <a:ext cx="75895" cy="85954"/>
          </a:xfrm>
          <a:prstGeom prst="rect">
            <a:avLst/>
          </a:prstGeom>
        </p:spPr>
      </p:pic>
      <p:sp>
        <p:nvSpPr>
          <p:cNvPr id="63" name="Text 50"/>
          <p:cNvSpPr txBox="1"/>
          <p:nvPr/>
        </p:nvSpPr>
        <p:spPr>
          <a:xfrm>
            <a:off x="8223199" y="2876702"/>
            <a:ext cx="10049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BugBusters AI</a:t>
            </a:r>
            <a:endParaRPr lang="en-US" sz="1000" dirty="0"/>
          </a:p>
        </p:txBody>
      </p:sp>
      <p:sp>
        <p:nvSpPr>
          <p:cNvPr id="64" name="Text 51"/>
          <p:cNvSpPr txBox="1"/>
          <p:nvPr/>
        </p:nvSpPr>
        <p:spPr>
          <a:xfrm>
            <a:off x="8223199" y="3066898"/>
            <a:ext cx="2109521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漏洞预测和自动修复推荐，安全性测试加强</a:t>
            </a:r>
            <a:endParaRPr lang="en-US" sz="800" dirty="0"/>
          </a:p>
        </p:txBody>
      </p:sp>
      <p:sp>
        <p:nvSpPr>
          <p:cNvPr id="65" name="Shape 52"/>
          <p:cNvSpPr/>
          <p:nvPr/>
        </p:nvSpPr>
        <p:spPr>
          <a:xfrm>
            <a:off x="7975397" y="3276295"/>
            <a:ext cx="171907" cy="171907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66" name="Image 11" descr="preencoded.png">    </p:cNvPr>
          <p:cNvPicPr>
            <a:picLocks noChangeAspect="1"/>
          </p:cNvPicPr>
          <p:nvPr/>
        </p:nvPicPr>
        <p:blipFill>
          <a:blip r:embed="rId12"/>
          <a:srcRect l="-455" r="-455" t="0" b="0"/>
          <a:stretch/>
        </p:blipFill>
        <p:spPr>
          <a:xfrm>
            <a:off x="8022946" y="3319272"/>
            <a:ext cx="75895" cy="85954"/>
          </a:xfrm>
          <a:prstGeom prst="rect">
            <a:avLst/>
          </a:prstGeom>
        </p:spPr>
      </p:pic>
      <p:sp>
        <p:nvSpPr>
          <p:cNvPr id="67" name="Text 53"/>
          <p:cNvSpPr txBox="1"/>
          <p:nvPr/>
        </p:nvSpPr>
        <p:spPr>
          <a:xfrm>
            <a:off x="8223199" y="3276295"/>
            <a:ext cx="73883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Applitools</a:t>
            </a:r>
            <a:endParaRPr lang="en-US" sz="1000" dirty="0"/>
          </a:p>
        </p:txBody>
      </p:sp>
      <p:sp>
        <p:nvSpPr>
          <p:cNvPr id="68" name="Text 54"/>
          <p:cNvSpPr txBox="1"/>
          <p:nvPr/>
        </p:nvSpPr>
        <p:spPr>
          <a:xfrm>
            <a:off x="8223199" y="3467405"/>
            <a:ext cx="2004365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基于AI的视觉测试工具，自动识别UI异常</a:t>
            </a:r>
            <a:endParaRPr lang="en-US" sz="800" dirty="0"/>
          </a:p>
        </p:txBody>
      </p:sp>
      <p:sp>
        <p:nvSpPr>
          <p:cNvPr id="69" name="Shape 55"/>
          <p:cNvSpPr/>
          <p:nvPr/>
        </p:nvSpPr>
        <p:spPr>
          <a:xfrm>
            <a:off x="4444898" y="3866998"/>
            <a:ext cx="6991502" cy="1390802"/>
          </a:xfrm>
          <a:prstGeom prst="roundRect">
            <a:avLst>
              <a:gd name="adj" fmla="val 4503"/>
            </a:avLst>
          </a:prstGeom>
          <a:solidFill>
            <a:srgbClr val="FFFFFF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70" name="Shape 56"/>
          <p:cNvSpPr/>
          <p:nvPr/>
        </p:nvSpPr>
        <p:spPr>
          <a:xfrm>
            <a:off x="4454957" y="3877056"/>
            <a:ext cx="6972300" cy="381305"/>
          </a:xfrm>
          <a:prstGeom prst="rect">
            <a:avLst/>
          </a:prstGeom>
          <a:solidFill>
            <a:srgbClr val="059669"/>
          </a:solidFill>
          <a:ln/>
        </p:spPr>
      </p:sp>
      <p:sp>
        <p:nvSpPr>
          <p:cNvPr id="71" name="Text 57"/>
          <p:cNvSpPr txBox="1"/>
          <p:nvPr/>
        </p:nvSpPr>
        <p:spPr>
          <a:xfrm>
            <a:off x="4606747" y="3972154"/>
            <a:ext cx="193395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文档与项目管理Agent工具</a:t>
            </a:r>
            <a:endParaRPr lang="en-US" sz="1200" dirty="0"/>
          </a:p>
        </p:txBody>
      </p:sp>
      <p:sp>
        <p:nvSpPr>
          <p:cNvPr id="72" name="Shape 58"/>
          <p:cNvSpPr/>
          <p:nvPr/>
        </p:nvSpPr>
        <p:spPr>
          <a:xfrm>
            <a:off x="11001146" y="3933749"/>
            <a:ext cx="267005" cy="267005"/>
          </a:xfrm>
          <a:prstGeom prst="roundRect">
            <a:avLst>
              <a:gd name="adj" fmla="val 73385"/>
            </a:avLst>
          </a:prstGeom>
          <a:solidFill>
            <a:srgbClr val="FFFFFF"/>
          </a:solidFill>
          <a:ln/>
        </p:spPr>
      </p:sp>
      <p:pic>
        <p:nvPicPr>
          <p:cNvPr id="73" name="Image 12" descr="preencoded.png">    </p:cNvPr>
          <p:cNvPicPr>
            <a:picLocks noChangeAspect="1"/>
          </p:cNvPicPr>
          <p:nvPr/>
        </p:nvPicPr>
        <p:blipFill>
          <a:blip r:embed="rId13"/>
          <a:srcRect l="0" r="0" t="-100" b="-100"/>
          <a:stretch/>
        </p:blipFill>
        <p:spPr>
          <a:xfrm>
            <a:off x="11077956" y="3991356"/>
            <a:ext cx="114300" cy="152705"/>
          </a:xfrm>
          <a:prstGeom prst="rect">
            <a:avLst/>
          </a:prstGeom>
        </p:spPr>
      </p:pic>
      <p:sp>
        <p:nvSpPr>
          <p:cNvPr id="74" name="Shape 59"/>
          <p:cNvSpPr/>
          <p:nvPr/>
        </p:nvSpPr>
        <p:spPr>
          <a:xfrm>
            <a:off x="4606747" y="4362602"/>
            <a:ext cx="171907" cy="171907"/>
          </a:xfrm>
          <a:prstGeom prst="ellipse">
            <a:avLst/>
          </a:prstGeom>
          <a:solidFill>
            <a:srgbClr val="D1FAE5"/>
          </a:solidFill>
          <a:ln/>
        </p:spPr>
      </p:sp>
      <p:pic>
        <p:nvPicPr>
          <p:cNvPr id="75" name="Image 13" descr="preencoded.png">    </p:cNvPr>
          <p:cNvPicPr>
            <a:picLocks noChangeAspect="1"/>
          </p:cNvPicPr>
          <p:nvPr/>
        </p:nvPicPr>
        <p:blipFill>
          <a:blip r:embed="rId14"/>
          <a:srcRect l="-455" r="-455" t="0" b="0"/>
          <a:stretch/>
        </p:blipFill>
        <p:spPr>
          <a:xfrm>
            <a:off x="4654296" y="4405579"/>
            <a:ext cx="75895" cy="85954"/>
          </a:xfrm>
          <a:prstGeom prst="rect">
            <a:avLst/>
          </a:prstGeom>
        </p:spPr>
      </p:pic>
      <p:sp>
        <p:nvSpPr>
          <p:cNvPr id="76" name="Text 60"/>
          <p:cNvSpPr txBox="1"/>
          <p:nvPr/>
        </p:nvSpPr>
        <p:spPr>
          <a:xfrm>
            <a:off x="4854550" y="4362602"/>
            <a:ext cx="691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Notion AI</a:t>
            </a:r>
            <a:endParaRPr lang="en-US" sz="1000" dirty="0"/>
          </a:p>
        </p:txBody>
      </p:sp>
      <p:sp>
        <p:nvSpPr>
          <p:cNvPr id="77" name="Text 61"/>
          <p:cNvSpPr txBox="1"/>
          <p:nvPr/>
        </p:nvSpPr>
        <p:spPr>
          <a:xfrm>
            <a:off x="4854550" y="4552798"/>
            <a:ext cx="2318918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自动化文档生成、总结、改写和技术说明书创建</a:t>
            </a:r>
            <a:endParaRPr lang="en-US" sz="800" dirty="0"/>
          </a:p>
        </p:txBody>
      </p:sp>
      <p:sp>
        <p:nvSpPr>
          <p:cNvPr id="78" name="Shape 62"/>
          <p:cNvSpPr/>
          <p:nvPr/>
        </p:nvSpPr>
        <p:spPr>
          <a:xfrm>
            <a:off x="4606747" y="4762195"/>
            <a:ext cx="171907" cy="171907"/>
          </a:xfrm>
          <a:prstGeom prst="ellipse">
            <a:avLst/>
          </a:prstGeom>
          <a:solidFill>
            <a:srgbClr val="D1FAE5"/>
          </a:solidFill>
          <a:ln/>
        </p:spPr>
      </p:sp>
      <p:pic>
        <p:nvPicPr>
          <p:cNvPr id="79" name="Image 14" descr="preencoded.png">    </p:cNvPr>
          <p:cNvPicPr>
            <a:picLocks noChangeAspect="1"/>
          </p:cNvPicPr>
          <p:nvPr/>
        </p:nvPicPr>
        <p:blipFill>
          <a:blip r:embed="rId15"/>
          <a:srcRect l="-455" r="-455" t="0" b="0"/>
          <a:stretch/>
        </p:blipFill>
        <p:spPr>
          <a:xfrm>
            <a:off x="4654296" y="4805172"/>
            <a:ext cx="75895" cy="85954"/>
          </a:xfrm>
          <a:prstGeom prst="rect">
            <a:avLst/>
          </a:prstGeom>
        </p:spPr>
      </p:pic>
      <p:sp>
        <p:nvSpPr>
          <p:cNvPr id="80" name="Text 63"/>
          <p:cNvSpPr txBox="1"/>
          <p:nvPr/>
        </p:nvSpPr>
        <p:spPr>
          <a:xfrm>
            <a:off x="4854550" y="4762195"/>
            <a:ext cx="70043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DocsGPT</a:t>
            </a:r>
            <a:endParaRPr lang="en-US" sz="1000" dirty="0"/>
          </a:p>
        </p:txBody>
      </p:sp>
      <p:sp>
        <p:nvSpPr>
          <p:cNvPr id="81" name="Text 64"/>
          <p:cNvSpPr txBox="1"/>
          <p:nvPr/>
        </p:nvSpPr>
        <p:spPr>
          <a:xfrm>
            <a:off x="4854550" y="4953305"/>
            <a:ext cx="2071116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代码库自动文档化工具，支持API文档生成</a:t>
            </a:r>
            <a:endParaRPr lang="en-US" sz="800" dirty="0"/>
          </a:p>
        </p:txBody>
      </p:sp>
      <p:sp>
        <p:nvSpPr>
          <p:cNvPr id="82" name="Shape 65"/>
          <p:cNvSpPr/>
          <p:nvPr/>
        </p:nvSpPr>
        <p:spPr>
          <a:xfrm>
            <a:off x="7975397" y="4362602"/>
            <a:ext cx="171907" cy="171907"/>
          </a:xfrm>
          <a:prstGeom prst="ellipse">
            <a:avLst/>
          </a:prstGeom>
          <a:solidFill>
            <a:srgbClr val="D1FAE5"/>
          </a:solidFill>
          <a:ln/>
        </p:spPr>
      </p:sp>
      <p:pic>
        <p:nvPicPr>
          <p:cNvPr id="83" name="Image 15" descr="preencoded.png">    </p:cNvPr>
          <p:cNvPicPr>
            <a:picLocks noChangeAspect="1"/>
          </p:cNvPicPr>
          <p:nvPr/>
        </p:nvPicPr>
        <p:blipFill>
          <a:blip r:embed="rId16"/>
          <a:srcRect l="-455" r="-455" t="0" b="0"/>
          <a:stretch/>
        </p:blipFill>
        <p:spPr>
          <a:xfrm>
            <a:off x="8022946" y="4405579"/>
            <a:ext cx="75895" cy="85954"/>
          </a:xfrm>
          <a:prstGeom prst="rect">
            <a:avLst/>
          </a:prstGeom>
        </p:spPr>
      </p:pic>
      <p:sp>
        <p:nvSpPr>
          <p:cNvPr id="84" name="Text 66"/>
          <p:cNvSpPr txBox="1"/>
          <p:nvPr/>
        </p:nvSpPr>
        <p:spPr>
          <a:xfrm>
            <a:off x="8223199" y="4362602"/>
            <a:ext cx="7104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Linear+AI</a:t>
            </a:r>
            <a:endParaRPr lang="en-US" sz="1000" dirty="0"/>
          </a:p>
        </p:txBody>
      </p:sp>
      <p:sp>
        <p:nvSpPr>
          <p:cNvPr id="85" name="Text 67"/>
          <p:cNvSpPr txBox="1"/>
          <p:nvPr/>
        </p:nvSpPr>
        <p:spPr>
          <a:xfrm>
            <a:off x="8223199" y="4552798"/>
            <a:ext cx="2109521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智能项目管理，自动优先级排序和资源分配</a:t>
            </a:r>
            <a:endParaRPr lang="en-US" sz="800" dirty="0"/>
          </a:p>
        </p:txBody>
      </p:sp>
      <p:sp>
        <p:nvSpPr>
          <p:cNvPr id="86" name="Shape 68"/>
          <p:cNvSpPr/>
          <p:nvPr/>
        </p:nvSpPr>
        <p:spPr>
          <a:xfrm>
            <a:off x="7975397" y="4762195"/>
            <a:ext cx="171907" cy="171907"/>
          </a:xfrm>
          <a:prstGeom prst="ellipse">
            <a:avLst/>
          </a:prstGeom>
          <a:solidFill>
            <a:srgbClr val="D1FAE5"/>
          </a:solidFill>
          <a:ln/>
        </p:spPr>
      </p:sp>
      <p:pic>
        <p:nvPicPr>
          <p:cNvPr id="87" name="Image 16" descr="preencoded.png">    </p:cNvPr>
          <p:cNvPicPr>
            <a:picLocks noChangeAspect="1"/>
          </p:cNvPicPr>
          <p:nvPr/>
        </p:nvPicPr>
        <p:blipFill>
          <a:blip r:embed="rId17"/>
          <a:srcRect l="-455" r="-455" t="0" b="0"/>
          <a:stretch/>
        </p:blipFill>
        <p:spPr>
          <a:xfrm>
            <a:off x="8022946" y="4805172"/>
            <a:ext cx="75895" cy="85954"/>
          </a:xfrm>
          <a:prstGeom prst="rect">
            <a:avLst/>
          </a:prstGeom>
        </p:spPr>
      </p:pic>
      <p:sp>
        <p:nvSpPr>
          <p:cNvPr id="88" name="Text 69"/>
          <p:cNvSpPr txBox="1"/>
          <p:nvPr/>
        </p:nvSpPr>
        <p:spPr>
          <a:xfrm>
            <a:off x="8223199" y="4762195"/>
            <a:ext cx="5294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Height</a:t>
            </a:r>
            <a:endParaRPr lang="en-US" sz="1000" dirty="0"/>
          </a:p>
        </p:txBody>
      </p:sp>
      <p:sp>
        <p:nvSpPr>
          <p:cNvPr id="89" name="Text 70"/>
          <p:cNvSpPr txBox="1"/>
          <p:nvPr/>
        </p:nvSpPr>
        <p:spPr>
          <a:xfrm>
            <a:off x="8223199" y="4953305"/>
            <a:ext cx="1890065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AI辅助的项目任务分解与进度预测工具</a:t>
            </a:r>
            <a:endParaRPr lang="en-US" sz="800" dirty="0"/>
          </a:p>
        </p:txBody>
      </p:sp>
      <p:sp>
        <p:nvSpPr>
          <p:cNvPr id="90" name="Shape 71"/>
          <p:cNvSpPr/>
          <p:nvPr/>
        </p:nvSpPr>
        <p:spPr>
          <a:xfrm>
            <a:off x="0" y="6420002"/>
            <a:ext cx="121916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91" name="Text 72"/>
          <p:cNvSpPr txBox="1"/>
          <p:nvPr/>
        </p:nvSpPr>
        <p:spPr>
          <a:xfrm>
            <a:off x="761695" y="6562649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92" name="Text 73"/>
          <p:cNvSpPr txBox="1"/>
          <p:nvPr/>
        </p:nvSpPr>
        <p:spPr>
          <a:xfrm>
            <a:off x="9652406" y="6562649"/>
            <a:ext cx="188183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 4：运营系统重构 | 25/31</a:t>
            </a:r>
            <a:endParaRPr lang="en-US" sz="1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761695" y="171907"/>
            <a:ext cx="3610051" cy="3721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销售 &amp; 客服Agent化案例</a:t>
            </a:r>
            <a:endParaRPr lang="en-US" sz="2400" dirty="0"/>
          </a:p>
        </p:txBody>
      </p:sp>
      <p:sp>
        <p:nvSpPr>
          <p:cNvPr id="6" name="Shape 4"/>
          <p:cNvSpPr/>
          <p:nvPr/>
        </p:nvSpPr>
        <p:spPr>
          <a:xfrm>
            <a:off x="761695" y="724205"/>
            <a:ext cx="3495751" cy="4248302"/>
          </a:xfrm>
          <a:prstGeom prst="roundRect">
            <a:avLst>
              <a:gd name="adj" fmla="val 855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923544" y="886054"/>
            <a:ext cx="571500" cy="571500"/>
          </a:xfrm>
          <a:prstGeom prst="roundRect">
            <a:avLst>
              <a:gd name="adj" fmla="val 32000"/>
            </a:avLst>
          </a:prstGeom>
          <a:solidFill>
            <a:srgbClr val="EBF0FF"/>
          </a:solidFill>
          <a:ln/>
        </p:spPr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076249" y="1037844"/>
            <a:ext cx="267005" cy="267005"/>
          </a:xfrm>
          <a:prstGeom prst="rect">
            <a:avLst/>
          </a:prstGeom>
        </p:spPr>
      </p:pic>
      <p:sp>
        <p:nvSpPr>
          <p:cNvPr id="9" name="Text 6"/>
          <p:cNvSpPr txBox="1"/>
          <p:nvPr/>
        </p:nvSpPr>
        <p:spPr>
          <a:xfrm>
            <a:off x="923544" y="1600200"/>
            <a:ext cx="200527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销售与客服Agent化趋势</a:t>
            </a:r>
            <a:endParaRPr lang="en-US" sz="1300" dirty="0"/>
          </a:p>
        </p:txBody>
      </p:sp>
      <p:sp>
        <p:nvSpPr>
          <p:cNvPr id="10" name="Text 7"/>
          <p:cNvSpPr txBox="1"/>
          <p:nvPr/>
        </p:nvSpPr>
        <p:spPr>
          <a:xfrm>
            <a:off x="923544" y="1837944"/>
            <a:ext cx="269565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前线营销与客户支持 | 自动化程度高 | 全球范围采用</a:t>
            </a:r>
            <a:endParaRPr lang="en-US" sz="900" dirty="0"/>
          </a:p>
        </p:txBody>
      </p:sp>
      <p:sp>
        <p:nvSpPr>
          <p:cNvPr id="11" name="Text 8"/>
          <p:cNvSpPr txBox="1"/>
          <p:nvPr/>
        </p:nvSpPr>
        <p:spPr>
          <a:xfrm>
            <a:off x="923544" y="2038198"/>
            <a:ext cx="3140050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AI代理正在迅速改变销售与客户服务领域，自动化客户开发、跟进、回复和支持流程，转变传统人力密集型模式。</a:t>
            </a:r>
            <a:endParaRPr lang="en-US" sz="900" dirty="0"/>
          </a:p>
        </p:txBody>
      </p:sp>
      <p:sp>
        <p:nvSpPr>
          <p:cNvPr id="12" name="Text 9"/>
          <p:cNvSpPr txBox="1"/>
          <p:nvPr/>
        </p:nvSpPr>
        <p:spPr>
          <a:xfrm>
            <a:off x="923544" y="2426818"/>
            <a:ext cx="3244291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通过AI SDR/BDR和智能客服，企业能够实现24/7全天候运营，同时显著降低成本并提升客户体验。</a:t>
            </a:r>
            <a:endParaRPr lang="en-US" sz="900" dirty="0"/>
          </a:p>
        </p:txBody>
      </p:sp>
      <p:sp>
        <p:nvSpPr>
          <p:cNvPr id="13" name="Shape 10"/>
          <p:cNvSpPr/>
          <p:nvPr/>
        </p:nvSpPr>
        <p:spPr>
          <a:xfrm>
            <a:off x="923544" y="2863901"/>
            <a:ext cx="1000354" cy="761695"/>
          </a:xfrm>
          <a:prstGeom prst="roundRect">
            <a:avLst>
              <a:gd name="adj" fmla="val 12005"/>
            </a:avLst>
          </a:prstGeom>
          <a:solidFill>
            <a:srgbClr val="FFFFFF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14" name="Text 11"/>
          <p:cNvSpPr txBox="1"/>
          <p:nvPr/>
        </p:nvSpPr>
        <p:spPr>
          <a:xfrm>
            <a:off x="1202436" y="2978201"/>
            <a:ext cx="581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85%</a:t>
            </a:r>
            <a:endParaRPr lang="en-US" sz="1500" dirty="0"/>
          </a:p>
        </p:txBody>
      </p:sp>
      <p:sp>
        <p:nvSpPr>
          <p:cNvPr id="15" name="Text 12"/>
          <p:cNvSpPr txBox="1"/>
          <p:nvPr/>
        </p:nvSpPr>
        <p:spPr>
          <a:xfrm>
            <a:off x="1020470" y="3235147"/>
            <a:ext cx="896112" cy="2953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重复问题自动化率</a:t>
            </a:r>
            <a:endParaRPr lang="en-US" sz="900" dirty="0"/>
          </a:p>
        </p:txBody>
      </p:sp>
      <p:sp>
        <p:nvSpPr>
          <p:cNvPr id="16" name="Shape 13"/>
          <p:cNvSpPr/>
          <p:nvPr/>
        </p:nvSpPr>
        <p:spPr>
          <a:xfrm>
            <a:off x="2011680" y="2863901"/>
            <a:ext cx="1000354" cy="761695"/>
          </a:xfrm>
          <a:prstGeom prst="roundRect">
            <a:avLst>
              <a:gd name="adj" fmla="val 12005"/>
            </a:avLst>
          </a:prstGeom>
          <a:solidFill>
            <a:srgbClr val="FFFFFF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17" name="Text 14"/>
          <p:cNvSpPr txBox="1"/>
          <p:nvPr/>
        </p:nvSpPr>
        <p:spPr>
          <a:xfrm>
            <a:off x="2285086" y="2978201"/>
            <a:ext cx="5907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60%</a:t>
            </a:r>
            <a:endParaRPr lang="en-US" sz="1500" dirty="0"/>
          </a:p>
        </p:txBody>
      </p:sp>
      <p:sp>
        <p:nvSpPr>
          <p:cNvPr id="18" name="Text 15"/>
          <p:cNvSpPr txBox="1"/>
          <p:nvPr/>
        </p:nvSpPr>
        <p:spPr>
          <a:xfrm>
            <a:off x="2279599" y="3235147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成本降低</a:t>
            </a:r>
            <a:endParaRPr lang="en-US" sz="900" dirty="0"/>
          </a:p>
        </p:txBody>
      </p:sp>
      <p:sp>
        <p:nvSpPr>
          <p:cNvPr id="19" name="Shape 16"/>
          <p:cNvSpPr/>
          <p:nvPr/>
        </p:nvSpPr>
        <p:spPr>
          <a:xfrm>
            <a:off x="3099816" y="2863901"/>
            <a:ext cx="1000354" cy="761695"/>
          </a:xfrm>
          <a:prstGeom prst="roundRect">
            <a:avLst>
              <a:gd name="adj" fmla="val 12005"/>
            </a:avLst>
          </a:prstGeom>
          <a:solidFill>
            <a:srgbClr val="FFFFFF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20" name="Text 17"/>
          <p:cNvSpPr txBox="1"/>
          <p:nvPr/>
        </p:nvSpPr>
        <p:spPr>
          <a:xfrm>
            <a:off x="3389681" y="2978201"/>
            <a:ext cx="5623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3.2x</a:t>
            </a:r>
            <a:endParaRPr lang="en-US" sz="1500" dirty="0"/>
          </a:p>
        </p:txBody>
      </p:sp>
      <p:sp>
        <p:nvSpPr>
          <p:cNvPr id="21" name="Text 18"/>
          <p:cNvSpPr txBox="1"/>
          <p:nvPr/>
        </p:nvSpPr>
        <p:spPr>
          <a:xfrm>
            <a:off x="3310128" y="3235147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客户接触量</a:t>
            </a:r>
            <a:endParaRPr lang="en-US" sz="900" dirty="0"/>
          </a:p>
        </p:txBody>
      </p:sp>
      <p:sp>
        <p:nvSpPr>
          <p:cNvPr id="22" name="Shape 19"/>
          <p:cNvSpPr/>
          <p:nvPr/>
        </p:nvSpPr>
        <p:spPr>
          <a:xfrm>
            <a:off x="4444898" y="724205"/>
            <a:ext cx="3438144" cy="972007"/>
          </a:xfrm>
          <a:prstGeom prst="roundRect">
            <a:avLst>
              <a:gd name="adj" fmla="val 7378"/>
            </a:avLst>
          </a:prstGeom>
          <a:solidFill>
            <a:srgbClr val="FFFFFF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23" name="Shape 20"/>
          <p:cNvSpPr/>
          <p:nvPr/>
        </p:nvSpPr>
        <p:spPr>
          <a:xfrm>
            <a:off x="4569257" y="1019556"/>
            <a:ext cx="381305" cy="381305"/>
          </a:xfrm>
          <a:prstGeom prst="roundRect">
            <a:avLst>
              <a:gd name="adj" fmla="val 47962"/>
            </a:avLst>
          </a:prstGeom>
          <a:solidFill>
            <a:srgbClr val="EBF0FF"/>
          </a:solidFill>
          <a:ln/>
        </p:spPr>
      </p:sp>
      <p:pic>
        <p:nvPicPr>
          <p:cNvPr id="24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4673498" y="1123798"/>
            <a:ext cx="171907" cy="171907"/>
          </a:xfrm>
          <a:prstGeom prst="rect">
            <a:avLst/>
          </a:prstGeom>
        </p:spPr>
      </p:pic>
      <p:sp>
        <p:nvSpPr>
          <p:cNvPr id="25" name="Text 21"/>
          <p:cNvSpPr txBox="1"/>
          <p:nvPr/>
        </p:nvSpPr>
        <p:spPr>
          <a:xfrm>
            <a:off x="5063947" y="866851"/>
            <a:ext cx="70500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Regie.ai</a:t>
            </a:r>
            <a:endParaRPr lang="en-US" sz="1200" dirty="0"/>
          </a:p>
        </p:txBody>
      </p:sp>
      <p:sp>
        <p:nvSpPr>
          <p:cNvPr id="26" name="Text 22"/>
          <p:cNvSpPr txBox="1"/>
          <p:nvPr/>
        </p:nvSpPr>
        <p:spPr>
          <a:xfrm>
            <a:off x="5063947" y="1076249"/>
            <a:ext cx="1429207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AI销售开发代表(SDR)平台</a:t>
            </a:r>
            <a:endParaRPr lang="en-US" sz="900" dirty="0"/>
          </a:p>
        </p:txBody>
      </p:sp>
      <p:sp>
        <p:nvSpPr>
          <p:cNvPr id="27" name="Text 23"/>
          <p:cNvSpPr txBox="1"/>
          <p:nvPr/>
        </p:nvSpPr>
        <p:spPr>
          <a:xfrm>
            <a:off x="5063947" y="1266444"/>
            <a:ext cx="2724912" cy="2953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自动化电子邮件和社交销售流程，智能追踪和个性化沟通</a:t>
            </a:r>
            <a:endParaRPr lang="en-US" sz="900" dirty="0"/>
          </a:p>
        </p:txBody>
      </p:sp>
      <p:sp>
        <p:nvSpPr>
          <p:cNvPr id="28" name="Shape 24"/>
          <p:cNvSpPr/>
          <p:nvPr/>
        </p:nvSpPr>
        <p:spPr>
          <a:xfrm>
            <a:off x="7994599" y="724205"/>
            <a:ext cx="3438144" cy="972007"/>
          </a:xfrm>
          <a:prstGeom prst="roundRect">
            <a:avLst>
              <a:gd name="adj" fmla="val 7378"/>
            </a:avLst>
          </a:prstGeom>
          <a:solidFill>
            <a:srgbClr val="FFFFFF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29" name="Shape 25"/>
          <p:cNvSpPr/>
          <p:nvPr/>
        </p:nvSpPr>
        <p:spPr>
          <a:xfrm>
            <a:off x="8118043" y="1019556"/>
            <a:ext cx="381305" cy="381305"/>
          </a:xfrm>
          <a:prstGeom prst="roundRect">
            <a:avLst>
              <a:gd name="adj" fmla="val 47962"/>
            </a:avLst>
          </a:prstGeom>
          <a:solidFill>
            <a:srgbClr val="EBF0FF"/>
          </a:solidFill>
          <a:ln/>
        </p:spPr>
      </p:sp>
      <p:pic>
        <p:nvPicPr>
          <p:cNvPr id="30" name="Image 2" descr="preencoded.png">    </p:cNvPr>
          <p:cNvPicPr>
            <a:picLocks noChangeAspect="1"/>
          </p:cNvPicPr>
          <p:nvPr/>
        </p:nvPicPr>
        <p:blipFill>
          <a:blip r:embed="rId3"/>
          <a:srcRect l="-1064" r="-1064" t="0" b="0"/>
          <a:stretch/>
        </p:blipFill>
        <p:spPr>
          <a:xfrm>
            <a:off x="8199425" y="1123798"/>
            <a:ext cx="219456" cy="171907"/>
          </a:xfrm>
          <a:prstGeom prst="rect">
            <a:avLst/>
          </a:prstGeom>
        </p:spPr>
      </p:pic>
      <p:sp>
        <p:nvSpPr>
          <p:cNvPr id="31" name="Text 26"/>
          <p:cNvSpPr txBox="1"/>
          <p:nvPr/>
        </p:nvSpPr>
        <p:spPr>
          <a:xfrm>
            <a:off x="8613648" y="866851"/>
            <a:ext cx="101955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Forethought</a:t>
            </a:r>
            <a:endParaRPr lang="en-US" sz="1200" dirty="0"/>
          </a:p>
        </p:txBody>
      </p:sp>
      <p:sp>
        <p:nvSpPr>
          <p:cNvPr id="32" name="Text 27"/>
          <p:cNvSpPr txBox="1"/>
          <p:nvPr/>
        </p:nvSpPr>
        <p:spPr>
          <a:xfrm>
            <a:off x="8613648" y="1076249"/>
            <a:ext cx="10003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企业级AI客服助手</a:t>
            </a:r>
            <a:endParaRPr lang="en-US" sz="900" dirty="0"/>
          </a:p>
        </p:txBody>
      </p:sp>
      <p:sp>
        <p:nvSpPr>
          <p:cNvPr id="33" name="Text 28"/>
          <p:cNvSpPr txBox="1"/>
          <p:nvPr/>
        </p:nvSpPr>
        <p:spPr>
          <a:xfrm>
            <a:off x="8613648" y="1266444"/>
            <a:ext cx="2724912" cy="2953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处理复杂客户查询，自动分流和解决问题，增强人工服务</a:t>
            </a:r>
            <a:endParaRPr lang="en-US" sz="900" dirty="0"/>
          </a:p>
        </p:txBody>
      </p:sp>
      <p:sp>
        <p:nvSpPr>
          <p:cNvPr id="34" name="Shape 29"/>
          <p:cNvSpPr/>
          <p:nvPr/>
        </p:nvSpPr>
        <p:spPr>
          <a:xfrm>
            <a:off x="4444898" y="1809598"/>
            <a:ext cx="3438144" cy="972007"/>
          </a:xfrm>
          <a:prstGeom prst="roundRect">
            <a:avLst>
              <a:gd name="adj" fmla="val 7378"/>
            </a:avLst>
          </a:prstGeom>
          <a:solidFill>
            <a:srgbClr val="FFFFFF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35" name="Shape 30"/>
          <p:cNvSpPr/>
          <p:nvPr/>
        </p:nvSpPr>
        <p:spPr>
          <a:xfrm>
            <a:off x="4569257" y="2104949"/>
            <a:ext cx="381305" cy="381305"/>
          </a:xfrm>
          <a:prstGeom prst="roundRect">
            <a:avLst>
              <a:gd name="adj" fmla="val 47962"/>
            </a:avLst>
          </a:prstGeom>
          <a:solidFill>
            <a:srgbClr val="EBF0FF"/>
          </a:solidFill>
          <a:ln/>
        </p:spPr>
      </p:sp>
      <p:pic>
        <p:nvPicPr>
          <p:cNvPr id="36" name="Image 3" descr="preencoded.png">    </p:cNvPr>
          <p:cNvPicPr>
            <a:picLocks noChangeAspect="1"/>
          </p:cNvPicPr>
          <p:nvPr/>
        </p:nvPicPr>
        <p:blipFill>
          <a:blip r:embed="rId4"/>
          <a:srcRect l="-1064" r="-1064" t="0" b="0"/>
          <a:stretch/>
        </p:blipFill>
        <p:spPr>
          <a:xfrm>
            <a:off x="4649724" y="2210105"/>
            <a:ext cx="219456" cy="171907"/>
          </a:xfrm>
          <a:prstGeom prst="rect">
            <a:avLst/>
          </a:prstGeom>
        </p:spPr>
      </p:pic>
      <p:sp>
        <p:nvSpPr>
          <p:cNvPr id="37" name="Text 31"/>
          <p:cNvSpPr txBox="1"/>
          <p:nvPr/>
        </p:nvSpPr>
        <p:spPr>
          <a:xfrm>
            <a:off x="5063947" y="1952244"/>
            <a:ext cx="152430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Salesforce Einstein</a:t>
            </a:r>
            <a:endParaRPr lang="en-US" sz="1200" dirty="0"/>
          </a:p>
        </p:txBody>
      </p:sp>
      <p:sp>
        <p:nvSpPr>
          <p:cNvPr id="38" name="Text 32"/>
          <p:cNvSpPr txBox="1"/>
          <p:nvPr/>
        </p:nvSpPr>
        <p:spPr>
          <a:xfrm>
            <a:off x="5063947" y="2162556"/>
            <a:ext cx="80010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AI增强型CRM</a:t>
            </a:r>
            <a:endParaRPr lang="en-US" sz="900" dirty="0"/>
          </a:p>
        </p:txBody>
      </p:sp>
      <p:sp>
        <p:nvSpPr>
          <p:cNvPr id="39" name="Text 33"/>
          <p:cNvSpPr txBox="1"/>
          <p:nvPr/>
        </p:nvSpPr>
        <p:spPr>
          <a:xfrm>
            <a:off x="5063947" y="2352751"/>
            <a:ext cx="2724912" cy="2953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预测销售机会，推荐最佳行动，自动化数据录入和分析</a:t>
            </a:r>
            <a:endParaRPr lang="en-US" sz="900" dirty="0"/>
          </a:p>
        </p:txBody>
      </p:sp>
      <p:sp>
        <p:nvSpPr>
          <p:cNvPr id="40" name="Shape 34"/>
          <p:cNvSpPr/>
          <p:nvPr/>
        </p:nvSpPr>
        <p:spPr>
          <a:xfrm>
            <a:off x="7994599" y="1809598"/>
            <a:ext cx="3438144" cy="972007"/>
          </a:xfrm>
          <a:prstGeom prst="roundRect">
            <a:avLst>
              <a:gd name="adj" fmla="val 7378"/>
            </a:avLst>
          </a:prstGeom>
          <a:solidFill>
            <a:srgbClr val="FFFFFF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41" name="Shape 35"/>
          <p:cNvSpPr/>
          <p:nvPr/>
        </p:nvSpPr>
        <p:spPr>
          <a:xfrm>
            <a:off x="8118043" y="2104949"/>
            <a:ext cx="381305" cy="381305"/>
          </a:xfrm>
          <a:prstGeom prst="roundRect">
            <a:avLst>
              <a:gd name="adj" fmla="val 47962"/>
            </a:avLst>
          </a:prstGeom>
          <a:solidFill>
            <a:srgbClr val="EBF0FF"/>
          </a:solidFill>
          <a:ln/>
        </p:spPr>
      </p:sp>
      <p:pic>
        <p:nvPicPr>
          <p:cNvPr id="42" name="Image 4" descr="preencoded.png">    </p:cNvPr>
          <p:cNvPicPr>
            <a:picLocks noChangeAspect="1"/>
          </p:cNvPicPr>
          <p:nvPr/>
        </p:nvPicPr>
        <p:blipFill>
          <a:blip r:embed="rId5"/>
          <a:srcRect l="-1064" r="-1064" t="0" b="0"/>
          <a:stretch/>
        </p:blipFill>
        <p:spPr>
          <a:xfrm>
            <a:off x="8199425" y="2210105"/>
            <a:ext cx="219456" cy="171907"/>
          </a:xfrm>
          <a:prstGeom prst="rect">
            <a:avLst/>
          </a:prstGeom>
        </p:spPr>
      </p:pic>
      <p:sp>
        <p:nvSpPr>
          <p:cNvPr id="43" name="Text 36"/>
          <p:cNvSpPr txBox="1"/>
          <p:nvPr/>
        </p:nvSpPr>
        <p:spPr>
          <a:xfrm>
            <a:off x="8613648" y="2029054"/>
            <a:ext cx="40965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Ada</a:t>
            </a:r>
            <a:endParaRPr lang="en-US" sz="1200" dirty="0"/>
          </a:p>
        </p:txBody>
      </p:sp>
      <p:sp>
        <p:nvSpPr>
          <p:cNvPr id="44" name="Text 37"/>
          <p:cNvSpPr txBox="1"/>
          <p:nvPr/>
        </p:nvSpPr>
        <p:spPr>
          <a:xfrm>
            <a:off x="8613648" y="2238451"/>
            <a:ext cx="1124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自动化客户体验平台</a:t>
            </a:r>
            <a:endParaRPr lang="en-US" sz="900" dirty="0"/>
          </a:p>
        </p:txBody>
      </p:sp>
      <p:sp>
        <p:nvSpPr>
          <p:cNvPr id="45" name="Text 38"/>
          <p:cNvSpPr txBox="1"/>
          <p:nvPr/>
        </p:nvSpPr>
        <p:spPr>
          <a:xfrm>
            <a:off x="8613648" y="2428646"/>
            <a:ext cx="27249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多渠道自动对话，无缝集成人工坐席，持续学习改进</a:t>
            </a:r>
            <a:endParaRPr lang="en-US" sz="900" dirty="0"/>
          </a:p>
        </p:txBody>
      </p:sp>
      <p:sp>
        <p:nvSpPr>
          <p:cNvPr id="46" name="Shape 39"/>
          <p:cNvSpPr/>
          <p:nvPr/>
        </p:nvSpPr>
        <p:spPr>
          <a:xfrm>
            <a:off x="4444898" y="2895905"/>
            <a:ext cx="3438144" cy="2076602"/>
          </a:xfrm>
          <a:prstGeom prst="roundRect">
            <a:avLst>
              <a:gd name="adj" fmla="val 2424"/>
            </a:avLst>
          </a:prstGeom>
          <a:solidFill>
            <a:srgbClr val="FFFFFF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47" name="Shape 40"/>
          <p:cNvSpPr/>
          <p:nvPr/>
        </p:nvSpPr>
        <p:spPr>
          <a:xfrm>
            <a:off x="4454957" y="2905049"/>
            <a:ext cx="3419856" cy="418795"/>
          </a:xfrm>
          <a:prstGeom prst="rect">
            <a:avLst/>
          </a:prstGeom>
          <a:solidFill>
            <a:srgbClr val="EF4444"/>
          </a:solidFill>
          <a:ln/>
        </p:spPr>
      </p:sp>
      <p:sp>
        <p:nvSpPr>
          <p:cNvPr id="48" name="Text 41"/>
          <p:cNvSpPr txBox="1"/>
          <p:nvPr/>
        </p:nvSpPr>
        <p:spPr>
          <a:xfrm>
            <a:off x="4606747" y="3019349"/>
            <a:ext cx="14959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传统销售与客服模式</a:t>
            </a:r>
            <a:endParaRPr lang="en-US" sz="1200" dirty="0"/>
          </a:p>
        </p:txBody>
      </p:sp>
      <p:pic>
        <p:nvPicPr>
          <p:cNvPr id="49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7565746" y="3038551"/>
            <a:ext cx="152705" cy="152705"/>
          </a:xfrm>
          <a:prstGeom prst="rect">
            <a:avLst/>
          </a:prstGeom>
        </p:spPr>
      </p:pic>
      <p:sp>
        <p:nvSpPr>
          <p:cNvPr id="50" name="Shape 42"/>
          <p:cNvSpPr/>
          <p:nvPr/>
        </p:nvSpPr>
        <p:spPr>
          <a:xfrm>
            <a:off x="4606747" y="3457346"/>
            <a:ext cx="171907" cy="171907"/>
          </a:xfrm>
          <a:prstGeom prst="ellipse">
            <a:avLst/>
          </a:prstGeom>
          <a:solidFill>
            <a:srgbClr val="FEE2E2"/>
          </a:solidFill>
          <a:ln/>
        </p:spPr>
      </p:sp>
      <p:pic>
        <p:nvPicPr>
          <p:cNvPr id="51" name="Image 6" descr="preencoded.png">    </p:cNvPr>
          <p:cNvPicPr>
            <a:picLocks noChangeAspect="1"/>
          </p:cNvPicPr>
          <p:nvPr/>
        </p:nvPicPr>
        <p:blipFill>
          <a:blip r:embed="rId7"/>
          <a:srcRect l="-1773" r="-1773" t="0" b="0"/>
          <a:stretch/>
        </p:blipFill>
        <p:spPr>
          <a:xfrm>
            <a:off x="4659782" y="3500323"/>
            <a:ext cx="66751" cy="85954"/>
          </a:xfrm>
          <a:prstGeom prst="rect">
            <a:avLst/>
          </a:prstGeom>
        </p:spPr>
      </p:pic>
      <p:sp>
        <p:nvSpPr>
          <p:cNvPr id="52" name="Text 43"/>
          <p:cNvSpPr txBox="1"/>
          <p:nvPr/>
        </p:nvSpPr>
        <p:spPr>
          <a:xfrm>
            <a:off x="4873752" y="3448202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劳动密集型</a:t>
            </a:r>
            <a:endParaRPr lang="en-US" sz="1000" dirty="0"/>
          </a:p>
        </p:txBody>
      </p:sp>
      <p:sp>
        <p:nvSpPr>
          <p:cNvPr id="53" name="Text 44"/>
          <p:cNvSpPr txBox="1"/>
          <p:nvPr/>
        </p:nvSpPr>
        <p:spPr>
          <a:xfrm>
            <a:off x="4873752" y="3629254"/>
            <a:ext cx="21534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大量人力资源用于重复性工作和基础沟通</a:t>
            </a:r>
            <a:endParaRPr lang="en-US" sz="900" dirty="0"/>
          </a:p>
        </p:txBody>
      </p:sp>
      <p:sp>
        <p:nvSpPr>
          <p:cNvPr id="54" name="Shape 45"/>
          <p:cNvSpPr/>
          <p:nvPr/>
        </p:nvSpPr>
        <p:spPr>
          <a:xfrm>
            <a:off x="4606747" y="3877056"/>
            <a:ext cx="171907" cy="171907"/>
          </a:xfrm>
          <a:prstGeom prst="ellipse">
            <a:avLst/>
          </a:prstGeom>
          <a:solidFill>
            <a:srgbClr val="FEE2E2"/>
          </a:solidFill>
          <a:ln/>
        </p:spPr>
      </p:sp>
      <p:pic>
        <p:nvPicPr>
          <p:cNvPr id="55" name="Image 7" descr="preencoded.png">    </p:cNvPr>
          <p:cNvPicPr>
            <a:picLocks noChangeAspect="1"/>
          </p:cNvPicPr>
          <p:nvPr/>
        </p:nvPicPr>
        <p:blipFill>
          <a:blip r:embed="rId8"/>
          <a:srcRect l="-1773" r="-1773" t="0" b="0"/>
          <a:stretch/>
        </p:blipFill>
        <p:spPr>
          <a:xfrm>
            <a:off x="4659782" y="3919118"/>
            <a:ext cx="66751" cy="85954"/>
          </a:xfrm>
          <a:prstGeom prst="rect">
            <a:avLst/>
          </a:prstGeom>
        </p:spPr>
      </p:pic>
      <p:sp>
        <p:nvSpPr>
          <p:cNvPr id="56" name="Text 46"/>
          <p:cNvSpPr txBox="1"/>
          <p:nvPr/>
        </p:nvSpPr>
        <p:spPr>
          <a:xfrm>
            <a:off x="4873752" y="3866998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工作时间限制</a:t>
            </a:r>
            <a:endParaRPr lang="en-US" sz="1000" dirty="0"/>
          </a:p>
        </p:txBody>
      </p:sp>
      <p:sp>
        <p:nvSpPr>
          <p:cNvPr id="57" name="Text 47"/>
          <p:cNvSpPr txBox="1"/>
          <p:nvPr/>
        </p:nvSpPr>
        <p:spPr>
          <a:xfrm>
            <a:off x="4873752" y="4048049"/>
            <a:ext cx="2276856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受限于工作时间，无法24/7全天候服务客户</a:t>
            </a:r>
            <a:endParaRPr lang="en-US" sz="900" dirty="0"/>
          </a:p>
        </p:txBody>
      </p:sp>
      <p:sp>
        <p:nvSpPr>
          <p:cNvPr id="58" name="Shape 48"/>
          <p:cNvSpPr/>
          <p:nvPr/>
        </p:nvSpPr>
        <p:spPr>
          <a:xfrm>
            <a:off x="4606747" y="4295851"/>
            <a:ext cx="171907" cy="171907"/>
          </a:xfrm>
          <a:prstGeom prst="ellipse">
            <a:avLst/>
          </a:prstGeom>
          <a:solidFill>
            <a:srgbClr val="FEE2E2"/>
          </a:solidFill>
          <a:ln/>
        </p:spPr>
      </p:sp>
      <p:pic>
        <p:nvPicPr>
          <p:cNvPr id="59" name="Image 8" descr="preencoded.png">    </p:cNvPr>
          <p:cNvPicPr>
            <a:picLocks noChangeAspect="1"/>
          </p:cNvPicPr>
          <p:nvPr/>
        </p:nvPicPr>
        <p:blipFill>
          <a:blip r:embed="rId9"/>
          <a:srcRect l="-1773" r="-1773" t="0" b="0"/>
          <a:stretch/>
        </p:blipFill>
        <p:spPr>
          <a:xfrm>
            <a:off x="4659782" y="4338828"/>
            <a:ext cx="66751" cy="85954"/>
          </a:xfrm>
          <a:prstGeom prst="rect">
            <a:avLst/>
          </a:prstGeom>
        </p:spPr>
      </p:pic>
      <p:sp>
        <p:nvSpPr>
          <p:cNvPr id="60" name="Text 49"/>
          <p:cNvSpPr txBox="1"/>
          <p:nvPr/>
        </p:nvSpPr>
        <p:spPr>
          <a:xfrm>
            <a:off x="4873752" y="4286707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规模不经济</a:t>
            </a:r>
            <a:endParaRPr lang="en-US" sz="1000" dirty="0"/>
          </a:p>
        </p:txBody>
      </p:sp>
      <p:sp>
        <p:nvSpPr>
          <p:cNvPr id="61" name="Text 50"/>
          <p:cNvSpPr txBox="1"/>
          <p:nvPr/>
        </p:nvSpPr>
        <p:spPr>
          <a:xfrm>
            <a:off x="4873752" y="4466844"/>
            <a:ext cx="2267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业务增长需等比例增加人力，成本线性增长</a:t>
            </a:r>
            <a:endParaRPr lang="en-US" sz="900" dirty="0"/>
          </a:p>
        </p:txBody>
      </p:sp>
      <p:sp>
        <p:nvSpPr>
          <p:cNvPr id="62" name="Shape 51"/>
          <p:cNvSpPr/>
          <p:nvPr/>
        </p:nvSpPr>
        <p:spPr>
          <a:xfrm>
            <a:off x="7994599" y="2895905"/>
            <a:ext cx="3438144" cy="2076602"/>
          </a:xfrm>
          <a:prstGeom prst="roundRect">
            <a:avLst>
              <a:gd name="adj" fmla="val 2424"/>
            </a:avLst>
          </a:prstGeom>
          <a:solidFill>
            <a:srgbClr val="FFFFFF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63" name="Shape 52"/>
          <p:cNvSpPr/>
          <p:nvPr/>
        </p:nvSpPr>
        <p:spPr>
          <a:xfrm>
            <a:off x="8003743" y="2905049"/>
            <a:ext cx="3419856" cy="418795"/>
          </a:xfrm>
          <a:prstGeom prst="rect">
            <a:avLst/>
          </a:prstGeom>
          <a:solidFill>
            <a:srgbClr val="10B981"/>
          </a:solidFill>
          <a:ln/>
        </p:spPr>
      </p:sp>
      <p:sp>
        <p:nvSpPr>
          <p:cNvPr id="64" name="Text 53"/>
          <p:cNvSpPr txBox="1"/>
          <p:nvPr/>
        </p:nvSpPr>
        <p:spPr>
          <a:xfrm>
            <a:off x="8156448" y="3019349"/>
            <a:ext cx="101955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Agent化模式</a:t>
            </a:r>
            <a:endParaRPr lang="en-US" sz="1200" dirty="0"/>
          </a:p>
        </p:txBody>
      </p:sp>
      <p:pic>
        <p:nvPicPr>
          <p:cNvPr id="65" name="Image 9" descr="preencoded.png">    </p:cNvPr>
          <p:cNvPicPr>
            <a:picLocks noChangeAspect="1"/>
          </p:cNvPicPr>
          <p:nvPr/>
        </p:nvPicPr>
        <p:blipFill>
          <a:blip r:embed="rId10"/>
          <a:srcRect l="0" r="0" t="-180" b="-180"/>
          <a:stretch/>
        </p:blipFill>
        <p:spPr>
          <a:xfrm>
            <a:off x="11077956" y="3038551"/>
            <a:ext cx="190195" cy="152705"/>
          </a:xfrm>
          <a:prstGeom prst="rect">
            <a:avLst/>
          </a:prstGeom>
        </p:spPr>
      </p:pic>
      <p:sp>
        <p:nvSpPr>
          <p:cNvPr id="66" name="Shape 54"/>
          <p:cNvSpPr/>
          <p:nvPr/>
        </p:nvSpPr>
        <p:spPr>
          <a:xfrm>
            <a:off x="8156448" y="3457346"/>
            <a:ext cx="171907" cy="171907"/>
          </a:xfrm>
          <a:prstGeom prst="ellipse">
            <a:avLst/>
          </a:prstGeom>
          <a:solidFill>
            <a:srgbClr val="D1FAE5"/>
          </a:solidFill>
          <a:ln/>
        </p:spPr>
      </p:sp>
      <p:pic>
        <p:nvPicPr>
          <p:cNvPr id="67" name="Image 10" descr="preencoded.png">    </p:cNvPr>
          <p:cNvPicPr>
            <a:picLocks noChangeAspect="1"/>
          </p:cNvPicPr>
          <p:nvPr/>
        </p:nvPicPr>
        <p:blipFill>
          <a:blip r:embed="rId11"/>
          <a:srcRect l="-455" r="-455" t="0" b="0"/>
          <a:stretch/>
        </p:blipFill>
        <p:spPr>
          <a:xfrm>
            <a:off x="8203997" y="3500323"/>
            <a:ext cx="75895" cy="85954"/>
          </a:xfrm>
          <a:prstGeom prst="rect">
            <a:avLst/>
          </a:prstGeom>
        </p:spPr>
      </p:pic>
      <p:sp>
        <p:nvSpPr>
          <p:cNvPr id="68" name="Text 55"/>
          <p:cNvSpPr txBox="1"/>
          <p:nvPr/>
        </p:nvSpPr>
        <p:spPr>
          <a:xfrm>
            <a:off x="8423453" y="3448202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自动化高频任务</a:t>
            </a:r>
            <a:endParaRPr lang="en-US" sz="1000" dirty="0"/>
          </a:p>
        </p:txBody>
      </p:sp>
      <p:sp>
        <p:nvSpPr>
          <p:cNvPr id="69" name="Text 56"/>
          <p:cNvSpPr txBox="1"/>
          <p:nvPr/>
        </p:nvSpPr>
        <p:spPr>
          <a:xfrm>
            <a:off x="8423453" y="3629254"/>
            <a:ext cx="2839212" cy="2953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电子邮件、跟进、常见问题自动化，人员专注高价值活动</a:t>
            </a:r>
            <a:endParaRPr lang="en-US" sz="900" dirty="0"/>
          </a:p>
        </p:txBody>
      </p:sp>
      <p:sp>
        <p:nvSpPr>
          <p:cNvPr id="70" name="Shape 57"/>
          <p:cNvSpPr/>
          <p:nvPr/>
        </p:nvSpPr>
        <p:spPr>
          <a:xfrm>
            <a:off x="8156448" y="4028846"/>
            <a:ext cx="171907" cy="171907"/>
          </a:xfrm>
          <a:prstGeom prst="ellipse">
            <a:avLst/>
          </a:prstGeom>
          <a:solidFill>
            <a:srgbClr val="D1FAE5"/>
          </a:solidFill>
          <a:ln/>
        </p:spPr>
      </p:sp>
      <p:pic>
        <p:nvPicPr>
          <p:cNvPr id="71" name="Image 11" descr="preencoded.png">    </p:cNvPr>
          <p:cNvPicPr>
            <a:picLocks noChangeAspect="1"/>
          </p:cNvPicPr>
          <p:nvPr/>
        </p:nvPicPr>
        <p:blipFill>
          <a:blip r:embed="rId12"/>
          <a:srcRect l="-455" r="-455" t="0" b="0"/>
          <a:stretch/>
        </p:blipFill>
        <p:spPr>
          <a:xfrm>
            <a:off x="8203997" y="4071823"/>
            <a:ext cx="75895" cy="85954"/>
          </a:xfrm>
          <a:prstGeom prst="rect">
            <a:avLst/>
          </a:prstGeom>
        </p:spPr>
      </p:pic>
      <p:sp>
        <p:nvSpPr>
          <p:cNvPr id="72" name="Text 58"/>
          <p:cNvSpPr txBox="1"/>
          <p:nvPr/>
        </p:nvSpPr>
        <p:spPr>
          <a:xfrm>
            <a:off x="8423453" y="4019702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全天候响应</a:t>
            </a:r>
            <a:endParaRPr lang="en-US" sz="1000" dirty="0"/>
          </a:p>
        </p:txBody>
      </p:sp>
      <p:sp>
        <p:nvSpPr>
          <p:cNvPr id="73" name="Text 59"/>
          <p:cNvSpPr txBox="1"/>
          <p:nvPr/>
        </p:nvSpPr>
        <p:spPr>
          <a:xfrm>
            <a:off x="8423453" y="4200754"/>
            <a:ext cx="21534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无时区限制，实时响应，提高客户满意度</a:t>
            </a:r>
            <a:endParaRPr lang="en-US" sz="900" dirty="0"/>
          </a:p>
        </p:txBody>
      </p:sp>
      <p:sp>
        <p:nvSpPr>
          <p:cNvPr id="74" name="Shape 60"/>
          <p:cNvSpPr/>
          <p:nvPr/>
        </p:nvSpPr>
        <p:spPr>
          <a:xfrm>
            <a:off x="8156448" y="4448556"/>
            <a:ext cx="171907" cy="171907"/>
          </a:xfrm>
          <a:prstGeom prst="ellipse">
            <a:avLst/>
          </a:prstGeom>
          <a:solidFill>
            <a:srgbClr val="D1FAE5"/>
          </a:solidFill>
          <a:ln/>
        </p:spPr>
      </p:sp>
      <p:pic>
        <p:nvPicPr>
          <p:cNvPr id="75" name="Image 12" descr="preencoded.png">    </p:cNvPr>
          <p:cNvPicPr>
            <a:picLocks noChangeAspect="1"/>
          </p:cNvPicPr>
          <p:nvPr/>
        </p:nvPicPr>
        <p:blipFill>
          <a:blip r:embed="rId13"/>
          <a:srcRect l="-455" r="-455" t="0" b="0"/>
          <a:stretch/>
        </p:blipFill>
        <p:spPr>
          <a:xfrm>
            <a:off x="8203997" y="4490618"/>
            <a:ext cx="75895" cy="85954"/>
          </a:xfrm>
          <a:prstGeom prst="rect">
            <a:avLst/>
          </a:prstGeom>
        </p:spPr>
      </p:pic>
      <p:sp>
        <p:nvSpPr>
          <p:cNvPr id="76" name="Text 61"/>
          <p:cNvSpPr txBox="1"/>
          <p:nvPr/>
        </p:nvSpPr>
        <p:spPr>
          <a:xfrm>
            <a:off x="8423453" y="4438498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数据驱动优化</a:t>
            </a:r>
            <a:endParaRPr lang="en-US" sz="1000" dirty="0"/>
          </a:p>
        </p:txBody>
      </p:sp>
      <p:sp>
        <p:nvSpPr>
          <p:cNvPr id="77" name="Text 62"/>
          <p:cNvSpPr txBox="1"/>
          <p:nvPr/>
        </p:nvSpPr>
        <p:spPr>
          <a:xfrm>
            <a:off x="8423453" y="4619549"/>
            <a:ext cx="23820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持续学习改进，自动发掘销售机会和客户洞察</a:t>
            </a:r>
            <a:endParaRPr lang="en-US" sz="900" dirty="0"/>
          </a:p>
        </p:txBody>
      </p:sp>
      <p:sp>
        <p:nvSpPr>
          <p:cNvPr id="78" name="Shape 63"/>
          <p:cNvSpPr/>
          <p:nvPr/>
        </p:nvSpPr>
        <p:spPr>
          <a:xfrm>
            <a:off x="0" y="6420002"/>
            <a:ext cx="121916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79" name="Text 64"/>
          <p:cNvSpPr txBox="1"/>
          <p:nvPr/>
        </p:nvSpPr>
        <p:spPr>
          <a:xfrm>
            <a:off x="761695" y="6562649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80" name="Text 65"/>
          <p:cNvSpPr txBox="1"/>
          <p:nvPr/>
        </p:nvSpPr>
        <p:spPr>
          <a:xfrm>
            <a:off x="9624060" y="6562649"/>
            <a:ext cx="1910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 4：运营系统重构 | 26/58</a:t>
            </a:r>
            <a:endParaRPr lang="en-US" sz="1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1143000" y="504749"/>
            <a:ext cx="5086807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运营&amp;Backoffice Agent化案例</a:t>
            </a:r>
            <a:endParaRPr lang="en-US" sz="2700" dirty="0"/>
          </a:p>
        </p:txBody>
      </p:sp>
      <p:sp>
        <p:nvSpPr>
          <p:cNvPr id="6" name="Shape 4"/>
          <p:cNvSpPr/>
          <p:nvPr/>
        </p:nvSpPr>
        <p:spPr>
          <a:xfrm>
            <a:off x="914400" y="2976372"/>
            <a:ext cx="428854" cy="437998"/>
          </a:xfrm>
          <a:prstGeom prst="roundRect">
            <a:avLst>
              <a:gd name="adj" fmla="val 18953"/>
            </a:avLst>
          </a:prstGeom>
          <a:solidFill>
            <a:srgbClr val="CBD5E1"/>
          </a:solidFill>
          <a:ln/>
        </p:spPr>
      </p:sp>
      <p:sp>
        <p:nvSpPr>
          <p:cNvPr id="7" name="Text 5"/>
          <p:cNvSpPr txBox="1"/>
          <p:nvPr/>
        </p:nvSpPr>
        <p:spPr>
          <a:xfrm>
            <a:off x="1047902" y="3053182"/>
            <a:ext cx="26243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财务</a:t>
            </a:r>
            <a:endParaRPr lang="en-US" sz="1000" dirty="0"/>
          </a:p>
        </p:txBody>
      </p:sp>
      <p:sp>
        <p:nvSpPr>
          <p:cNvPr id="8" name="Shape 6"/>
          <p:cNvSpPr/>
          <p:nvPr/>
        </p:nvSpPr>
        <p:spPr>
          <a:xfrm>
            <a:off x="1143000" y="1200607"/>
            <a:ext cx="3181198" cy="3552444"/>
          </a:xfrm>
          <a:prstGeom prst="roundRect">
            <a:avLst>
              <a:gd name="adj" fmla="val 1033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343254" y="1399946"/>
            <a:ext cx="533095" cy="533095"/>
          </a:xfrm>
          <a:prstGeom prst="roundRect">
            <a:avLst>
              <a:gd name="adj" fmla="val 36756"/>
            </a:avLst>
          </a:prstGeom>
          <a:solidFill>
            <a:srgbClr val="4C6FFF"/>
          </a:solidFill>
          <a:ln/>
        </p:spPr>
      </p:sp>
      <p:pic>
        <p:nvPicPr>
          <p:cNvPr id="10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495044" y="1552651"/>
            <a:ext cx="228600" cy="228600"/>
          </a:xfrm>
          <a:prstGeom prst="rect">
            <a:avLst/>
          </a:prstGeom>
        </p:spPr>
      </p:pic>
      <p:sp>
        <p:nvSpPr>
          <p:cNvPr id="11" name="Text 8"/>
          <p:cNvSpPr txBox="1"/>
          <p:nvPr/>
        </p:nvSpPr>
        <p:spPr>
          <a:xfrm>
            <a:off x="2029054" y="1452982"/>
            <a:ext cx="6766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Ramp</a:t>
            </a:r>
            <a:endParaRPr lang="en-US" sz="1500" dirty="0"/>
          </a:p>
        </p:txBody>
      </p:sp>
      <p:sp>
        <p:nvSpPr>
          <p:cNvPr id="12" name="Text 9"/>
          <p:cNvSpPr txBox="1"/>
          <p:nvPr/>
        </p:nvSpPr>
        <p:spPr>
          <a:xfrm>
            <a:off x="2029054" y="1729130"/>
            <a:ext cx="1834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AI驱动的企业财务自动化平台</a:t>
            </a:r>
            <a:endParaRPr lang="en-US" sz="1000" dirty="0"/>
          </a:p>
        </p:txBody>
      </p:sp>
      <p:sp>
        <p:nvSpPr>
          <p:cNvPr id="13" name="Text 10"/>
          <p:cNvSpPr txBox="1"/>
          <p:nvPr/>
        </p:nvSpPr>
        <p:spPr>
          <a:xfrm>
            <a:off x="1343254" y="2095805"/>
            <a:ext cx="276788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AI自动化费用管理、发票处理和合规检查，降低财务部门80%工作量</a:t>
            </a:r>
            <a:endParaRPr lang="en-US" sz="1000" dirty="0"/>
          </a:p>
        </p:txBody>
      </p:sp>
      <p:sp>
        <p:nvSpPr>
          <p:cNvPr id="14" name="Shape 11"/>
          <p:cNvSpPr/>
          <p:nvPr/>
        </p:nvSpPr>
        <p:spPr>
          <a:xfrm>
            <a:off x="1343254" y="2619756"/>
            <a:ext cx="228600" cy="228600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15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80" b="-80"/>
          <a:stretch/>
        </p:blipFill>
        <p:spPr>
          <a:xfrm>
            <a:off x="1386230" y="2676449"/>
            <a:ext cx="142646" cy="114300"/>
          </a:xfrm>
          <a:prstGeom prst="rect">
            <a:avLst/>
          </a:prstGeom>
        </p:spPr>
      </p:pic>
      <p:sp>
        <p:nvSpPr>
          <p:cNvPr id="16" name="Shape 12"/>
          <p:cNvSpPr/>
          <p:nvPr/>
        </p:nvSpPr>
        <p:spPr>
          <a:xfrm>
            <a:off x="4280306" y="2976372"/>
            <a:ext cx="428854" cy="724205"/>
          </a:xfrm>
          <a:prstGeom prst="roundRect">
            <a:avLst>
              <a:gd name="adj" fmla="val 18953"/>
            </a:avLst>
          </a:prstGeom>
          <a:solidFill>
            <a:srgbClr val="CBD5E1"/>
          </a:solidFill>
          <a:ln/>
        </p:spPr>
      </p:sp>
      <p:sp>
        <p:nvSpPr>
          <p:cNvPr id="17" name="Text 13"/>
          <p:cNvSpPr txBox="1"/>
          <p:nvPr/>
        </p:nvSpPr>
        <p:spPr>
          <a:xfrm>
            <a:off x="4412894" y="3053182"/>
            <a:ext cx="262433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人力资源</a:t>
            </a:r>
            <a:endParaRPr lang="en-US" sz="1000" dirty="0"/>
          </a:p>
        </p:txBody>
      </p:sp>
      <p:sp>
        <p:nvSpPr>
          <p:cNvPr id="18" name="Shape 14"/>
          <p:cNvSpPr/>
          <p:nvPr/>
        </p:nvSpPr>
        <p:spPr>
          <a:xfrm>
            <a:off x="4508906" y="1200607"/>
            <a:ext cx="3181198" cy="3552444"/>
          </a:xfrm>
          <a:prstGeom prst="roundRect">
            <a:avLst>
              <a:gd name="adj" fmla="val 1033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19" name="Shape 15"/>
          <p:cNvSpPr/>
          <p:nvPr/>
        </p:nvSpPr>
        <p:spPr>
          <a:xfrm>
            <a:off x="4708246" y="1399946"/>
            <a:ext cx="533095" cy="533095"/>
          </a:xfrm>
          <a:prstGeom prst="roundRect">
            <a:avLst>
              <a:gd name="adj" fmla="val 36756"/>
            </a:avLst>
          </a:prstGeom>
          <a:solidFill>
            <a:srgbClr val="10B981"/>
          </a:solidFill>
          <a:ln/>
        </p:spPr>
      </p:sp>
      <p:sp>
        <p:nvSpPr>
          <p:cNvPr id="20" name="Text 16"/>
          <p:cNvSpPr txBox="1"/>
          <p:nvPr/>
        </p:nvSpPr>
        <p:spPr>
          <a:xfrm>
            <a:off x="5394046" y="1452982"/>
            <a:ext cx="8193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Mercor</a:t>
            </a:r>
            <a:endParaRPr lang="en-US" sz="1500" dirty="0"/>
          </a:p>
        </p:txBody>
      </p:sp>
      <p:sp>
        <p:nvSpPr>
          <p:cNvPr id="21" name="Text 17"/>
          <p:cNvSpPr txBox="1"/>
          <p:nvPr/>
        </p:nvSpPr>
        <p:spPr>
          <a:xfrm>
            <a:off x="5394046" y="1729130"/>
            <a:ext cx="17007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AI驱动的技术人才招聘平台</a:t>
            </a:r>
            <a:endParaRPr lang="en-US" sz="1000" dirty="0"/>
          </a:p>
        </p:txBody>
      </p:sp>
      <p:sp>
        <p:nvSpPr>
          <p:cNvPr id="22" name="Text 18"/>
          <p:cNvSpPr txBox="1"/>
          <p:nvPr/>
        </p:nvSpPr>
        <p:spPr>
          <a:xfrm>
            <a:off x="4708246" y="2095805"/>
            <a:ext cx="2634386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使用多模态AI自动筛选、评估和匹配技术人才，缩短75%招聘周期</a:t>
            </a:r>
            <a:endParaRPr lang="en-US" sz="1000" dirty="0"/>
          </a:p>
        </p:txBody>
      </p:sp>
      <p:sp>
        <p:nvSpPr>
          <p:cNvPr id="23" name="Shape 19"/>
          <p:cNvSpPr/>
          <p:nvPr/>
        </p:nvSpPr>
        <p:spPr>
          <a:xfrm>
            <a:off x="1343254" y="3467405"/>
            <a:ext cx="228600" cy="228600"/>
          </a:xfrm>
          <a:prstGeom prst="ellipse">
            <a:avLst/>
          </a:prstGeom>
          <a:solidFill>
            <a:srgbClr val="DBEAFE"/>
          </a:solidFill>
          <a:ln/>
        </p:spPr>
      </p:sp>
      <p:sp>
        <p:nvSpPr>
          <p:cNvPr id="24" name="Shape 20"/>
          <p:cNvSpPr/>
          <p:nvPr/>
        </p:nvSpPr>
        <p:spPr>
          <a:xfrm>
            <a:off x="1343254" y="4009644"/>
            <a:ext cx="228600" cy="228600"/>
          </a:xfrm>
          <a:prstGeom prst="ellipse">
            <a:avLst/>
          </a:prstGeom>
          <a:solidFill>
            <a:srgbClr val="DBEAFE"/>
          </a:solidFill>
          <a:ln/>
        </p:spPr>
      </p:sp>
      <p:sp>
        <p:nvSpPr>
          <p:cNvPr id="25" name="Text 21"/>
          <p:cNvSpPr txBox="1"/>
          <p:nvPr/>
        </p:nvSpPr>
        <p:spPr>
          <a:xfrm>
            <a:off x="1686154" y="2638044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智能费用分类</a:t>
            </a:r>
            <a:endParaRPr lang="en-US" sz="1200" dirty="0"/>
          </a:p>
        </p:txBody>
      </p:sp>
      <p:sp>
        <p:nvSpPr>
          <p:cNvPr id="26" name="Text 22"/>
          <p:cNvSpPr txBox="1"/>
          <p:nvPr/>
        </p:nvSpPr>
        <p:spPr>
          <a:xfrm>
            <a:off x="1686154" y="3486607"/>
            <a:ext cx="7818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AP自动化</a:t>
            </a:r>
            <a:endParaRPr lang="en-US" sz="1200" dirty="0"/>
          </a:p>
        </p:txBody>
      </p:sp>
      <p:sp>
        <p:nvSpPr>
          <p:cNvPr id="27" name="Text 23"/>
          <p:cNvSpPr txBox="1"/>
          <p:nvPr/>
        </p:nvSpPr>
        <p:spPr>
          <a:xfrm>
            <a:off x="1686154" y="4028846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实时合规检查</a:t>
            </a:r>
            <a:endParaRPr lang="en-US" sz="1200" dirty="0"/>
          </a:p>
        </p:txBody>
      </p:sp>
      <p:sp>
        <p:nvSpPr>
          <p:cNvPr id="28" name="Text 24"/>
          <p:cNvSpPr txBox="1"/>
          <p:nvPr/>
        </p:nvSpPr>
        <p:spPr>
          <a:xfrm>
            <a:off x="1686154" y="2866644"/>
            <a:ext cx="21387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自动识别与分类收据，99%准确率</a:t>
            </a:r>
            <a:endParaRPr lang="en-US" sz="1000" dirty="0"/>
          </a:p>
        </p:txBody>
      </p:sp>
      <p:sp>
        <p:nvSpPr>
          <p:cNvPr id="29" name="Text 25"/>
          <p:cNvSpPr txBox="1"/>
          <p:nvPr/>
        </p:nvSpPr>
        <p:spPr>
          <a:xfrm>
            <a:off x="1686154" y="3715207"/>
            <a:ext cx="22338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发票匹配与付款自动化，节省3天/月</a:t>
            </a:r>
            <a:endParaRPr lang="en-US" sz="1000" dirty="0"/>
          </a:p>
        </p:txBody>
      </p:sp>
      <p:sp>
        <p:nvSpPr>
          <p:cNvPr id="30" name="Shape 26"/>
          <p:cNvSpPr/>
          <p:nvPr/>
        </p:nvSpPr>
        <p:spPr>
          <a:xfrm>
            <a:off x="1686154" y="3086100"/>
            <a:ext cx="2438705" cy="114300"/>
          </a:xfrm>
          <a:prstGeom prst="roundRect">
            <a:avLst>
              <a:gd name="adj" fmla="val 400000"/>
            </a:avLst>
          </a:prstGeom>
          <a:solidFill>
            <a:srgbClr val="F1F5F9"/>
          </a:solidFill>
          <a:ln/>
        </p:spPr>
      </p:sp>
      <p:sp>
        <p:nvSpPr>
          <p:cNvPr id="31" name="Shape 27"/>
          <p:cNvSpPr/>
          <p:nvPr/>
        </p:nvSpPr>
        <p:spPr>
          <a:xfrm>
            <a:off x="5051146" y="3086100"/>
            <a:ext cx="2438705" cy="114300"/>
          </a:xfrm>
          <a:prstGeom prst="roundRect">
            <a:avLst>
              <a:gd name="adj" fmla="val 400000"/>
            </a:avLst>
          </a:prstGeom>
          <a:solidFill>
            <a:srgbClr val="F1F5F9"/>
          </a:solidFill>
          <a:ln/>
        </p:spPr>
      </p:sp>
      <p:sp>
        <p:nvSpPr>
          <p:cNvPr id="32" name="Shape 28"/>
          <p:cNvSpPr/>
          <p:nvPr/>
        </p:nvSpPr>
        <p:spPr>
          <a:xfrm>
            <a:off x="1686154" y="3086100"/>
            <a:ext cx="2409444" cy="114300"/>
          </a:xfrm>
          <a:prstGeom prst="roundRect">
            <a:avLst>
              <a:gd name="adj" fmla="val 400000"/>
            </a:avLst>
          </a:prstGeom>
          <a:solidFill>
            <a:srgbClr val="4C6FFF"/>
          </a:solidFill>
          <a:ln/>
        </p:spPr>
      </p:sp>
      <p:pic>
        <p:nvPicPr>
          <p:cNvPr id="33" name="Image 2" descr="preencoded.png">    </p:cNvPr>
          <p:cNvPicPr>
            <a:picLocks noChangeAspect="1"/>
          </p:cNvPicPr>
          <p:nvPr/>
        </p:nvPicPr>
        <p:blipFill>
          <a:blip r:embed="rId3"/>
          <a:srcRect l="-133" r="-133" t="0" b="0"/>
          <a:stretch/>
        </p:blipFill>
        <p:spPr>
          <a:xfrm>
            <a:off x="1414577" y="3524098"/>
            <a:ext cx="85954" cy="114300"/>
          </a:xfrm>
          <a:prstGeom prst="rect">
            <a:avLst/>
          </a:prstGeom>
        </p:spPr>
      </p:pic>
      <p:pic>
        <p:nvPicPr>
          <p:cNvPr id="34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1399946" y="4067251"/>
            <a:ext cx="114300" cy="114300"/>
          </a:xfrm>
          <a:prstGeom prst="rect">
            <a:avLst/>
          </a:prstGeom>
        </p:spPr>
      </p:pic>
      <p:sp>
        <p:nvSpPr>
          <p:cNvPr id="35" name="Text 29"/>
          <p:cNvSpPr txBox="1"/>
          <p:nvPr/>
        </p:nvSpPr>
        <p:spPr>
          <a:xfrm>
            <a:off x="1686154" y="4257446"/>
            <a:ext cx="21387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持续监控支出，降低90%合规风险</a:t>
            </a:r>
            <a:endParaRPr lang="en-US" sz="1000" dirty="0"/>
          </a:p>
        </p:txBody>
      </p:sp>
      <p:pic>
        <p:nvPicPr>
          <p:cNvPr id="36" name="Image 4" descr="preencoded.png">    </p:cNvPr>
          <p:cNvPicPr>
            <a:picLocks noChangeAspect="1"/>
          </p:cNvPicPr>
          <p:nvPr/>
        </p:nvPicPr>
        <p:blipFill>
          <a:blip r:embed="rId5"/>
          <a:srcRect l="-80" r="-80" t="0" b="0"/>
          <a:stretch/>
        </p:blipFill>
        <p:spPr>
          <a:xfrm>
            <a:off x="4832604" y="1552651"/>
            <a:ext cx="286207" cy="228600"/>
          </a:xfrm>
          <a:prstGeom prst="rect">
            <a:avLst/>
          </a:prstGeom>
        </p:spPr>
      </p:pic>
      <p:sp>
        <p:nvSpPr>
          <p:cNvPr id="37" name="Shape 30"/>
          <p:cNvSpPr/>
          <p:nvPr/>
        </p:nvSpPr>
        <p:spPr>
          <a:xfrm>
            <a:off x="5051146" y="3086100"/>
            <a:ext cx="2076602" cy="114300"/>
          </a:xfrm>
          <a:prstGeom prst="roundRect">
            <a:avLst>
              <a:gd name="adj" fmla="val 400000"/>
            </a:avLst>
          </a:prstGeom>
          <a:solidFill>
            <a:srgbClr val="10B981"/>
          </a:solidFill>
          <a:ln/>
        </p:spPr>
      </p:sp>
      <p:sp>
        <p:nvSpPr>
          <p:cNvPr id="38" name="Shape 31"/>
          <p:cNvSpPr/>
          <p:nvPr/>
        </p:nvSpPr>
        <p:spPr>
          <a:xfrm>
            <a:off x="4708246" y="2619756"/>
            <a:ext cx="228600" cy="228600"/>
          </a:xfrm>
          <a:prstGeom prst="ellipse">
            <a:avLst/>
          </a:prstGeom>
          <a:solidFill>
            <a:srgbClr val="D1FAE5"/>
          </a:solidFill>
          <a:ln/>
        </p:spPr>
      </p:sp>
      <p:pic>
        <p:nvPicPr>
          <p:cNvPr id="39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-80" b="-80"/>
          <a:stretch/>
        </p:blipFill>
        <p:spPr>
          <a:xfrm>
            <a:off x="4751222" y="2676449"/>
            <a:ext cx="142646" cy="114300"/>
          </a:xfrm>
          <a:prstGeom prst="rect">
            <a:avLst/>
          </a:prstGeom>
        </p:spPr>
      </p:pic>
      <p:sp>
        <p:nvSpPr>
          <p:cNvPr id="40" name="Text 32"/>
          <p:cNvSpPr txBox="1"/>
          <p:nvPr/>
        </p:nvSpPr>
        <p:spPr>
          <a:xfrm>
            <a:off x="5051146" y="2638044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代码能力评估</a:t>
            </a:r>
            <a:endParaRPr lang="en-US" sz="1200" dirty="0"/>
          </a:p>
        </p:txBody>
      </p:sp>
      <p:sp>
        <p:nvSpPr>
          <p:cNvPr id="41" name="Shape 33"/>
          <p:cNvSpPr/>
          <p:nvPr/>
        </p:nvSpPr>
        <p:spPr>
          <a:xfrm>
            <a:off x="4708246" y="3467405"/>
            <a:ext cx="228600" cy="228600"/>
          </a:xfrm>
          <a:prstGeom prst="ellipse">
            <a:avLst/>
          </a:prstGeom>
          <a:solidFill>
            <a:srgbClr val="D1FAE5"/>
          </a:solidFill>
          <a:ln/>
        </p:spPr>
      </p:sp>
      <p:pic>
        <p:nvPicPr>
          <p:cNvPr id="42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-80" b="-80"/>
          <a:stretch/>
        </p:blipFill>
        <p:spPr>
          <a:xfrm>
            <a:off x="4751222" y="3524098"/>
            <a:ext cx="142646" cy="114300"/>
          </a:xfrm>
          <a:prstGeom prst="rect">
            <a:avLst/>
          </a:prstGeom>
        </p:spPr>
      </p:pic>
      <p:sp>
        <p:nvSpPr>
          <p:cNvPr id="43" name="Shape 34"/>
          <p:cNvSpPr/>
          <p:nvPr/>
        </p:nvSpPr>
        <p:spPr>
          <a:xfrm>
            <a:off x="7645298" y="2976372"/>
            <a:ext cx="428854" cy="580644"/>
          </a:xfrm>
          <a:prstGeom prst="roundRect">
            <a:avLst>
              <a:gd name="adj" fmla="val 18953"/>
            </a:avLst>
          </a:prstGeom>
          <a:solidFill>
            <a:srgbClr val="CBD5E1"/>
          </a:solidFill>
          <a:ln/>
        </p:spPr>
      </p:sp>
      <p:sp>
        <p:nvSpPr>
          <p:cNvPr id="44" name="Text 35"/>
          <p:cNvSpPr txBox="1"/>
          <p:nvPr/>
        </p:nvSpPr>
        <p:spPr>
          <a:xfrm>
            <a:off x="7778801" y="3053182"/>
            <a:ext cx="262433" cy="4288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供应链</a:t>
            </a:r>
            <a:endParaRPr lang="en-US" sz="1000" dirty="0"/>
          </a:p>
        </p:txBody>
      </p:sp>
      <p:sp>
        <p:nvSpPr>
          <p:cNvPr id="45" name="Shape 36"/>
          <p:cNvSpPr/>
          <p:nvPr/>
        </p:nvSpPr>
        <p:spPr>
          <a:xfrm>
            <a:off x="7873898" y="1200607"/>
            <a:ext cx="3181198" cy="3552444"/>
          </a:xfrm>
          <a:prstGeom prst="roundRect">
            <a:avLst>
              <a:gd name="adj" fmla="val 1033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46" name="Text 37"/>
          <p:cNvSpPr txBox="1"/>
          <p:nvPr/>
        </p:nvSpPr>
        <p:spPr>
          <a:xfrm>
            <a:off x="8759952" y="1452982"/>
            <a:ext cx="11622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Flexport AI</a:t>
            </a:r>
            <a:endParaRPr lang="en-US" sz="1500" dirty="0"/>
          </a:p>
        </p:txBody>
      </p:sp>
      <p:sp>
        <p:nvSpPr>
          <p:cNvPr id="47" name="Text 38"/>
          <p:cNvSpPr txBox="1"/>
          <p:nvPr/>
        </p:nvSpPr>
        <p:spPr>
          <a:xfrm>
            <a:off x="8759952" y="1729130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全球供应链智能优化平台</a:t>
            </a:r>
            <a:endParaRPr lang="en-US" sz="1000" dirty="0"/>
          </a:p>
        </p:txBody>
      </p:sp>
      <p:sp>
        <p:nvSpPr>
          <p:cNvPr id="48" name="Text 39"/>
          <p:cNvSpPr txBox="1"/>
          <p:nvPr/>
        </p:nvSpPr>
        <p:spPr>
          <a:xfrm>
            <a:off x="8074152" y="2095805"/>
            <a:ext cx="276788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AI代理全面管理货运安排、清关流程和库存优化，降低32%运营成本</a:t>
            </a:r>
            <a:endParaRPr lang="en-US" sz="1000" dirty="0"/>
          </a:p>
        </p:txBody>
      </p:sp>
      <p:sp>
        <p:nvSpPr>
          <p:cNvPr id="49" name="Text 40"/>
          <p:cNvSpPr txBox="1"/>
          <p:nvPr/>
        </p:nvSpPr>
        <p:spPr>
          <a:xfrm>
            <a:off x="5051146" y="3486607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自动化初筛面试</a:t>
            </a:r>
            <a:endParaRPr lang="en-US" sz="1200" dirty="0"/>
          </a:p>
        </p:txBody>
      </p:sp>
      <p:sp>
        <p:nvSpPr>
          <p:cNvPr id="50" name="Text 41"/>
          <p:cNvSpPr txBox="1"/>
          <p:nvPr/>
        </p:nvSpPr>
        <p:spPr>
          <a:xfrm>
            <a:off x="8417052" y="3486607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自动化清关流程</a:t>
            </a:r>
            <a:endParaRPr lang="en-US" sz="1200" dirty="0"/>
          </a:p>
        </p:txBody>
      </p:sp>
      <p:sp>
        <p:nvSpPr>
          <p:cNvPr id="51" name="Text 42"/>
          <p:cNvSpPr txBox="1"/>
          <p:nvPr/>
        </p:nvSpPr>
        <p:spPr>
          <a:xfrm>
            <a:off x="8417052" y="4028846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动态库存管理</a:t>
            </a:r>
            <a:endParaRPr lang="en-US" sz="1200" dirty="0"/>
          </a:p>
        </p:txBody>
      </p:sp>
      <p:sp>
        <p:nvSpPr>
          <p:cNvPr id="52" name="Text 43"/>
          <p:cNvSpPr txBox="1"/>
          <p:nvPr/>
        </p:nvSpPr>
        <p:spPr>
          <a:xfrm>
            <a:off x="5051146" y="2866644"/>
            <a:ext cx="21387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AI分析GitHub历史，预测工作表现</a:t>
            </a:r>
            <a:endParaRPr lang="en-US" sz="1000" dirty="0"/>
          </a:p>
        </p:txBody>
      </p:sp>
      <p:sp>
        <p:nvSpPr>
          <p:cNvPr id="53" name="Text 44"/>
          <p:cNvSpPr txBox="1"/>
          <p:nvPr/>
        </p:nvSpPr>
        <p:spPr>
          <a:xfrm>
            <a:off x="5051146" y="3715207"/>
            <a:ext cx="23673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AI代理进行技术面谈，筛选合格候选人</a:t>
            </a:r>
            <a:endParaRPr lang="en-US" sz="1000" dirty="0"/>
          </a:p>
        </p:txBody>
      </p:sp>
      <p:sp>
        <p:nvSpPr>
          <p:cNvPr id="54" name="Text 45"/>
          <p:cNvSpPr txBox="1"/>
          <p:nvPr/>
        </p:nvSpPr>
        <p:spPr>
          <a:xfrm>
            <a:off x="8417052" y="3715207"/>
            <a:ext cx="1834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预测潜在延误，提前准备文件</a:t>
            </a:r>
            <a:endParaRPr lang="en-US" sz="1000" dirty="0"/>
          </a:p>
        </p:txBody>
      </p:sp>
      <p:sp>
        <p:nvSpPr>
          <p:cNvPr id="55" name="Text 46"/>
          <p:cNvSpPr txBox="1"/>
          <p:nvPr/>
        </p:nvSpPr>
        <p:spPr>
          <a:xfrm>
            <a:off x="8417052" y="4257446"/>
            <a:ext cx="252923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需求预测与库存优化，降低25%库存成本</a:t>
            </a:r>
            <a:endParaRPr lang="en-US" sz="1000" dirty="0"/>
          </a:p>
        </p:txBody>
      </p:sp>
      <p:sp>
        <p:nvSpPr>
          <p:cNvPr id="56" name="Shape 47"/>
          <p:cNvSpPr/>
          <p:nvPr/>
        </p:nvSpPr>
        <p:spPr>
          <a:xfrm>
            <a:off x="8417052" y="3086100"/>
            <a:ext cx="1904695" cy="114300"/>
          </a:xfrm>
          <a:prstGeom prst="roundRect">
            <a:avLst>
              <a:gd name="adj" fmla="val 400000"/>
            </a:avLst>
          </a:prstGeom>
          <a:solidFill>
            <a:srgbClr val="F59E0B"/>
          </a:solidFill>
          <a:ln/>
        </p:spPr>
      </p:sp>
      <p:sp>
        <p:nvSpPr>
          <p:cNvPr id="57" name="Shape 48"/>
          <p:cNvSpPr/>
          <p:nvPr/>
        </p:nvSpPr>
        <p:spPr>
          <a:xfrm>
            <a:off x="4708246" y="4009644"/>
            <a:ext cx="228600" cy="228600"/>
          </a:xfrm>
          <a:prstGeom prst="ellipse">
            <a:avLst/>
          </a:prstGeom>
          <a:solidFill>
            <a:srgbClr val="D1FAE5"/>
          </a:solidFill>
          <a:ln/>
        </p:spPr>
      </p:sp>
      <p:pic>
        <p:nvPicPr>
          <p:cNvPr id="58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0" b="0"/>
          <a:stretch/>
        </p:blipFill>
        <p:spPr>
          <a:xfrm>
            <a:off x="4765853" y="4067251"/>
            <a:ext cx="114300" cy="114300"/>
          </a:xfrm>
          <a:prstGeom prst="rect">
            <a:avLst/>
          </a:prstGeom>
        </p:spPr>
      </p:pic>
      <p:sp>
        <p:nvSpPr>
          <p:cNvPr id="59" name="Shape 49"/>
          <p:cNvSpPr/>
          <p:nvPr/>
        </p:nvSpPr>
        <p:spPr>
          <a:xfrm>
            <a:off x="8074152" y="1399946"/>
            <a:ext cx="533095" cy="533095"/>
          </a:xfrm>
          <a:prstGeom prst="roundRect">
            <a:avLst>
              <a:gd name="adj" fmla="val 36756"/>
            </a:avLst>
          </a:prstGeom>
          <a:solidFill>
            <a:srgbClr val="F59E0B"/>
          </a:solidFill>
          <a:ln/>
        </p:spPr>
      </p:sp>
      <p:sp>
        <p:nvSpPr>
          <p:cNvPr id="60" name="Text 50"/>
          <p:cNvSpPr txBox="1"/>
          <p:nvPr/>
        </p:nvSpPr>
        <p:spPr>
          <a:xfrm>
            <a:off x="5051146" y="4028846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人才数据分析</a:t>
            </a:r>
            <a:endParaRPr lang="en-US" sz="1200" dirty="0"/>
          </a:p>
        </p:txBody>
      </p:sp>
      <p:sp>
        <p:nvSpPr>
          <p:cNvPr id="61" name="Text 51"/>
          <p:cNvSpPr txBox="1"/>
          <p:nvPr/>
        </p:nvSpPr>
        <p:spPr>
          <a:xfrm>
            <a:off x="5051146" y="4257446"/>
            <a:ext cx="21003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预测候选人文化契合度和离职风险</a:t>
            </a:r>
            <a:endParaRPr lang="en-US" sz="1000" dirty="0"/>
          </a:p>
        </p:txBody>
      </p:sp>
      <p:pic>
        <p:nvPicPr>
          <p:cNvPr id="62" name="Image 8" descr="preencoded.png">    </p:cNvPr>
          <p:cNvPicPr>
            <a:picLocks noChangeAspect="1"/>
          </p:cNvPicPr>
          <p:nvPr/>
        </p:nvPicPr>
        <p:blipFill>
          <a:blip r:embed="rId9"/>
          <a:srcRect l="-80" r="-80" t="0" b="0"/>
          <a:stretch/>
        </p:blipFill>
        <p:spPr>
          <a:xfrm>
            <a:off x="8197596" y="1552651"/>
            <a:ext cx="286207" cy="228600"/>
          </a:xfrm>
          <a:prstGeom prst="rect">
            <a:avLst/>
          </a:prstGeom>
        </p:spPr>
      </p:pic>
      <p:pic>
        <p:nvPicPr>
          <p:cNvPr id="63" name="Image 9" descr="preencoded.png">    </p:cNvPr>
          <p:cNvPicPr>
            <a:picLocks noChangeAspect="1"/>
          </p:cNvPicPr>
          <p:nvPr/>
        </p:nvPicPr>
        <p:blipFill>
          <a:blip r:embed="rId10"/>
          <a:srcRect l="0" r="0" t="0" b="0"/>
          <a:stretch/>
        </p:blipFill>
        <p:spPr>
          <a:xfrm>
            <a:off x="8130845" y="2676449"/>
            <a:ext cx="114300" cy="114300"/>
          </a:xfrm>
          <a:prstGeom prst="rect">
            <a:avLst/>
          </a:prstGeom>
        </p:spPr>
      </p:pic>
      <p:sp>
        <p:nvSpPr>
          <p:cNvPr id="64" name="Text 52"/>
          <p:cNvSpPr txBox="1"/>
          <p:nvPr/>
        </p:nvSpPr>
        <p:spPr>
          <a:xfrm>
            <a:off x="8417052" y="2638044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智能路径优化</a:t>
            </a:r>
            <a:endParaRPr lang="en-US" sz="1200" dirty="0"/>
          </a:p>
        </p:txBody>
      </p:sp>
      <p:sp>
        <p:nvSpPr>
          <p:cNvPr id="65" name="Text 53"/>
          <p:cNvSpPr txBox="1"/>
          <p:nvPr/>
        </p:nvSpPr>
        <p:spPr>
          <a:xfrm>
            <a:off x="8417052" y="2866644"/>
            <a:ext cx="23673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动态调整运输路线，节省21%运输时间</a:t>
            </a:r>
            <a:endParaRPr lang="en-US" sz="1000" dirty="0"/>
          </a:p>
        </p:txBody>
      </p:sp>
      <p:sp>
        <p:nvSpPr>
          <p:cNvPr id="66" name="Shape 54"/>
          <p:cNvSpPr/>
          <p:nvPr/>
        </p:nvSpPr>
        <p:spPr>
          <a:xfrm>
            <a:off x="8417052" y="3086100"/>
            <a:ext cx="2438705" cy="114300"/>
          </a:xfrm>
          <a:prstGeom prst="roundRect">
            <a:avLst>
              <a:gd name="adj" fmla="val 400000"/>
            </a:avLst>
          </a:prstGeom>
          <a:solidFill>
            <a:srgbClr val="F1F5F9"/>
          </a:solidFill>
          <a:ln/>
        </p:spPr>
      </p:sp>
      <p:pic>
        <p:nvPicPr>
          <p:cNvPr id="67" name="Image 10" descr="preencoded.png">    </p:cNvPr>
          <p:cNvPicPr>
            <a:picLocks noChangeAspect="1"/>
          </p:cNvPicPr>
          <p:nvPr/>
        </p:nvPicPr>
        <p:blipFill>
          <a:blip r:embed="rId11"/>
          <a:srcRect l="-2571" r="-2571" t="0" b="0"/>
          <a:stretch/>
        </p:blipFill>
        <p:spPr>
          <a:xfrm>
            <a:off x="8135417" y="3524098"/>
            <a:ext cx="105156" cy="114300"/>
          </a:xfrm>
          <a:prstGeom prst="rect">
            <a:avLst/>
          </a:prstGeom>
        </p:spPr>
      </p:pic>
      <p:pic>
        <p:nvPicPr>
          <p:cNvPr id="68" name="Image 11" descr="preencoded.png">    </p:cNvPr>
          <p:cNvPicPr>
            <a:picLocks noChangeAspect="1"/>
          </p:cNvPicPr>
          <p:nvPr/>
        </p:nvPicPr>
        <p:blipFill>
          <a:blip r:embed="rId12"/>
          <a:srcRect l="-1911" r="-1911" t="0" b="0"/>
          <a:stretch/>
        </p:blipFill>
        <p:spPr>
          <a:xfrm>
            <a:off x="8121701" y="4067251"/>
            <a:ext cx="133502" cy="114300"/>
          </a:xfrm>
          <a:prstGeom prst="rect">
            <a:avLst/>
          </a:prstGeom>
        </p:spPr>
      </p:pic>
      <p:sp>
        <p:nvSpPr>
          <p:cNvPr id="69" name="Shape 55"/>
          <p:cNvSpPr/>
          <p:nvPr/>
        </p:nvSpPr>
        <p:spPr>
          <a:xfrm>
            <a:off x="1143000" y="4943246"/>
            <a:ext cx="9905695" cy="952805"/>
          </a:xfrm>
          <a:prstGeom prst="roundRect">
            <a:avLst>
              <a:gd name="adj" fmla="val 7678"/>
            </a:avLst>
          </a:prstGeom>
          <a:solidFill>
            <a:srgbClr val="F0F9FF"/>
          </a:solidFill>
          <a:ln/>
        </p:spPr>
      </p:sp>
      <p:sp>
        <p:nvSpPr>
          <p:cNvPr id="70" name="Shape 56"/>
          <p:cNvSpPr/>
          <p:nvPr/>
        </p:nvSpPr>
        <p:spPr>
          <a:xfrm>
            <a:off x="1143000" y="4943246"/>
            <a:ext cx="38405" cy="952805"/>
          </a:xfrm>
          <a:prstGeom prst="rect">
            <a:avLst/>
          </a:prstGeom>
          <a:solidFill>
            <a:srgbClr val="0EA5E9"/>
          </a:solidFill>
          <a:ln/>
        </p:spPr>
      </p:sp>
      <p:pic>
        <p:nvPicPr>
          <p:cNvPr id="71" name="Image 12" descr="preencoded.png">    </p:cNvPr>
          <p:cNvPicPr>
            <a:picLocks noChangeAspect="1"/>
          </p:cNvPicPr>
          <p:nvPr/>
        </p:nvPicPr>
        <p:blipFill>
          <a:blip r:embed="rId13"/>
          <a:srcRect l="0" r="0" t="-100" b="-100"/>
          <a:stretch/>
        </p:blipFill>
        <p:spPr>
          <a:xfrm>
            <a:off x="1333195" y="5134356"/>
            <a:ext cx="114300" cy="152705"/>
          </a:xfrm>
          <a:prstGeom prst="rect">
            <a:avLst/>
          </a:prstGeom>
        </p:spPr>
      </p:pic>
      <p:sp>
        <p:nvSpPr>
          <p:cNvPr id="72" name="Text 57"/>
          <p:cNvSpPr txBox="1"/>
          <p:nvPr/>
        </p:nvSpPr>
        <p:spPr>
          <a:xfrm>
            <a:off x="1524305" y="5095951"/>
            <a:ext cx="21433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Backoffice Agent化关键发现</a:t>
            </a:r>
            <a:endParaRPr lang="en-US" sz="1200" dirty="0"/>
          </a:p>
        </p:txBody>
      </p:sp>
      <p:sp>
        <p:nvSpPr>
          <p:cNvPr id="73" name="Text 58"/>
          <p:cNvSpPr txBox="1"/>
          <p:nvPr/>
        </p:nvSpPr>
        <p:spPr>
          <a:xfrm>
            <a:off x="1333195" y="5372100"/>
            <a:ext cx="9587484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ckoffice领域是企业Agent化的最佳起点，风险相对可控而收益显著。财务、HR和供应链是三个投资回报率最高的领域，企业可通过"非核心业务优先"策略快速积累Agent化经验和信心，为后续核心业务Agent化奠定基础。典型企业实现Backoffice Agent化后，降低25-40%运营成本并提升60%响应速度。</a:t>
            </a:r>
            <a:endParaRPr lang="en-US" sz="1000" dirty="0"/>
          </a:p>
        </p:txBody>
      </p:sp>
      <p:sp>
        <p:nvSpPr>
          <p:cNvPr id="74" name="Shape 59"/>
          <p:cNvSpPr/>
          <p:nvPr/>
        </p:nvSpPr>
        <p:spPr>
          <a:xfrm>
            <a:off x="0" y="6344107"/>
            <a:ext cx="121916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75" name="Text 60"/>
          <p:cNvSpPr txBox="1"/>
          <p:nvPr/>
        </p:nvSpPr>
        <p:spPr>
          <a:xfrm>
            <a:off x="761695" y="6524244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76" name="Text 61"/>
          <p:cNvSpPr txBox="1"/>
          <p:nvPr/>
        </p:nvSpPr>
        <p:spPr>
          <a:xfrm>
            <a:off x="9627718" y="6524244"/>
            <a:ext cx="1910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 4：运营系统重构 | 29/37</a:t>
            </a:r>
            <a:endParaRPr lang="en-US" sz="1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849660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849660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57607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800100" y="323698"/>
            <a:ext cx="3525012" cy="3721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实施Agentic系统的路径</a:t>
            </a:r>
            <a:endParaRPr lang="en-US" sz="2400" dirty="0"/>
          </a:p>
        </p:txBody>
      </p:sp>
      <p:sp>
        <p:nvSpPr>
          <p:cNvPr id="6" name="Shape 4"/>
          <p:cNvSpPr/>
          <p:nvPr/>
        </p:nvSpPr>
        <p:spPr>
          <a:xfrm>
            <a:off x="800100" y="895198"/>
            <a:ext cx="5219395" cy="4286707"/>
          </a:xfrm>
          <a:prstGeom prst="roundRect">
            <a:avLst>
              <a:gd name="adj" fmla="val 474"/>
            </a:avLst>
          </a:prstGeom>
          <a:noFill/>
          <a:ln w="12700">
            <a:solidFill>
              <a:srgbClr val="E2E8F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09244" y="905256"/>
            <a:ext cx="5201107" cy="609905"/>
          </a:xfrm>
          <a:prstGeom prst="rect">
            <a:avLst/>
          </a:prstGeom>
          <a:solidFill>
            <a:srgbClr val="7C3AED"/>
          </a:solidFill>
          <a:ln/>
        </p:spPr>
      </p:sp>
      <p:sp>
        <p:nvSpPr>
          <p:cNvPr id="8" name="Shape 6"/>
          <p:cNvSpPr/>
          <p:nvPr/>
        </p:nvSpPr>
        <p:spPr>
          <a:xfrm>
            <a:off x="923544" y="1057046"/>
            <a:ext cx="304495" cy="304495"/>
          </a:xfrm>
          <a:prstGeom prst="roundRect">
            <a:avLst>
              <a:gd name="adj" fmla="val 56306"/>
            </a:avLst>
          </a:prstGeom>
          <a:solidFill>
            <a:srgbClr val="FFFFFF"/>
          </a:solidFill>
          <a:ln/>
        </p:spPr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000354" y="1133856"/>
            <a:ext cx="152705" cy="152705"/>
          </a:xfrm>
          <a:prstGeom prst="rect">
            <a:avLst/>
          </a:prstGeom>
        </p:spPr>
      </p:pic>
      <p:sp>
        <p:nvSpPr>
          <p:cNvPr id="10" name="Text 7"/>
          <p:cNvSpPr txBox="1"/>
          <p:nvPr/>
        </p:nvSpPr>
        <p:spPr>
          <a:xfrm>
            <a:off x="1304849" y="1028700"/>
            <a:ext cx="15005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创业企业实施路径</a:t>
            </a:r>
            <a:endParaRPr lang="en-US" sz="1300" dirty="0"/>
          </a:p>
        </p:txBody>
      </p:sp>
      <p:sp>
        <p:nvSpPr>
          <p:cNvPr id="11" name="Text 8"/>
          <p:cNvSpPr txBox="1"/>
          <p:nvPr/>
        </p:nvSpPr>
        <p:spPr>
          <a:xfrm>
            <a:off x="1304849" y="1266444"/>
            <a:ext cx="1696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FFFFFF">
                    <a:alpha val="75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无技术债务，可采用更激进策略</a:t>
            </a:r>
            <a:endParaRPr lang="en-US" sz="900" dirty="0"/>
          </a:p>
        </p:txBody>
      </p:sp>
      <p:sp>
        <p:nvSpPr>
          <p:cNvPr id="12" name="Shape 9"/>
          <p:cNvSpPr/>
          <p:nvPr/>
        </p:nvSpPr>
        <p:spPr>
          <a:xfrm>
            <a:off x="809244" y="1514246"/>
            <a:ext cx="5201107" cy="3657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3" name="Shape 10"/>
          <p:cNvSpPr/>
          <p:nvPr/>
        </p:nvSpPr>
        <p:spPr>
          <a:xfrm>
            <a:off x="923544" y="1628546"/>
            <a:ext cx="4972507" cy="1067105"/>
          </a:xfrm>
          <a:prstGeom prst="roundRect">
            <a:avLst>
              <a:gd name="adj" fmla="val 6121"/>
            </a:avLst>
          </a:prstGeom>
          <a:solidFill>
            <a:srgbClr val="F9FAFB"/>
          </a:solidFill>
          <a:ln/>
        </p:spPr>
      </p:sp>
      <p:sp>
        <p:nvSpPr>
          <p:cNvPr id="14" name="Shape 11"/>
          <p:cNvSpPr/>
          <p:nvPr/>
        </p:nvSpPr>
        <p:spPr>
          <a:xfrm>
            <a:off x="1000354" y="1705356"/>
            <a:ext cx="304495" cy="304495"/>
          </a:xfrm>
          <a:prstGeom prst="roundRect">
            <a:avLst>
              <a:gd name="adj" fmla="val 56306"/>
            </a:avLst>
          </a:prstGeom>
          <a:solidFill>
            <a:srgbClr val="E5E7EB"/>
          </a:solidFill>
          <a:ln/>
        </p:spPr>
      </p:sp>
      <p:pic>
        <p:nvPicPr>
          <p:cNvPr id="15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100" b="-100"/>
          <a:stretch/>
        </p:blipFill>
        <p:spPr>
          <a:xfrm>
            <a:off x="1095451" y="1781251"/>
            <a:ext cx="114300" cy="152705"/>
          </a:xfrm>
          <a:prstGeom prst="rect">
            <a:avLst/>
          </a:prstGeom>
        </p:spPr>
      </p:pic>
      <p:sp>
        <p:nvSpPr>
          <p:cNvPr id="16" name="Text 12"/>
          <p:cNvSpPr txBox="1"/>
          <p:nvPr/>
        </p:nvSpPr>
        <p:spPr>
          <a:xfrm>
            <a:off x="1380744" y="1723644"/>
            <a:ext cx="16486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建立Agentic-first架构</a:t>
            </a:r>
            <a:endParaRPr lang="en-US" sz="1200" dirty="0"/>
          </a:p>
        </p:txBody>
      </p:sp>
      <p:sp>
        <p:nvSpPr>
          <p:cNvPr id="17" name="Text 13"/>
          <p:cNvSpPr txBox="1"/>
          <p:nvPr/>
        </p:nvSpPr>
        <p:spPr>
          <a:xfrm>
            <a:off x="1380744" y="1943100"/>
            <a:ext cx="23865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从零构建，直接采用Agent-native设计</a:t>
            </a:r>
            <a:endParaRPr lang="en-US" sz="1000" dirty="0"/>
          </a:p>
        </p:txBody>
      </p:sp>
      <p:sp>
        <p:nvSpPr>
          <p:cNvPr id="18" name="Shape 14"/>
          <p:cNvSpPr/>
          <p:nvPr/>
        </p:nvSpPr>
        <p:spPr>
          <a:xfrm>
            <a:off x="1000354" y="2162556"/>
            <a:ext cx="171907" cy="171907"/>
          </a:xfrm>
          <a:prstGeom prst="ellipse">
            <a:avLst/>
          </a:prstGeom>
          <a:solidFill>
            <a:srgbClr val="EDE9FE"/>
          </a:solidFill>
          <a:ln/>
        </p:spPr>
      </p:sp>
      <p:pic>
        <p:nvPicPr>
          <p:cNvPr id="19" name="Image 2" descr="preencoded.png">    </p:cNvPr>
          <p:cNvPicPr>
            <a:picLocks noChangeAspect="1"/>
          </p:cNvPicPr>
          <p:nvPr/>
        </p:nvPicPr>
        <p:blipFill>
          <a:blip r:embed="rId3"/>
          <a:srcRect l="-1648" r="-1648" t="0" b="0"/>
          <a:stretch/>
        </p:blipFill>
        <p:spPr>
          <a:xfrm>
            <a:off x="1043330" y="2200046"/>
            <a:ext cx="85954" cy="95098"/>
          </a:xfrm>
          <a:prstGeom prst="rect">
            <a:avLst/>
          </a:prstGeom>
        </p:spPr>
      </p:pic>
      <p:sp>
        <p:nvSpPr>
          <p:cNvPr id="20" name="Shape 15"/>
          <p:cNvSpPr/>
          <p:nvPr/>
        </p:nvSpPr>
        <p:spPr>
          <a:xfrm>
            <a:off x="1000354" y="2391156"/>
            <a:ext cx="171907" cy="171907"/>
          </a:xfrm>
          <a:prstGeom prst="ellipse">
            <a:avLst/>
          </a:prstGeom>
          <a:solidFill>
            <a:srgbClr val="EDE9FE"/>
          </a:solidFill>
          <a:ln/>
        </p:spPr>
      </p:sp>
      <p:sp>
        <p:nvSpPr>
          <p:cNvPr id="21" name="Text 16"/>
          <p:cNvSpPr txBox="1"/>
          <p:nvPr/>
        </p:nvSpPr>
        <p:spPr>
          <a:xfrm>
            <a:off x="1228954" y="2171700"/>
            <a:ext cx="23481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敏捷团队围绕Agent核心架构构建系统</a:t>
            </a:r>
            <a:endParaRPr lang="en-US" sz="1000" dirty="0"/>
          </a:p>
        </p:txBody>
      </p:sp>
      <p:pic>
        <p:nvPicPr>
          <p:cNvPr id="22" name="Image 3" descr="preencoded.png">    </p:cNvPr>
          <p:cNvPicPr>
            <a:picLocks noChangeAspect="1"/>
          </p:cNvPicPr>
          <p:nvPr/>
        </p:nvPicPr>
        <p:blipFill>
          <a:blip r:embed="rId4"/>
          <a:srcRect l="-1648" r="-1648" t="0" b="0"/>
          <a:stretch/>
        </p:blipFill>
        <p:spPr>
          <a:xfrm>
            <a:off x="1043330" y="2428646"/>
            <a:ext cx="85954" cy="95098"/>
          </a:xfrm>
          <a:prstGeom prst="rect">
            <a:avLst/>
          </a:prstGeom>
        </p:spPr>
      </p:pic>
      <p:sp>
        <p:nvSpPr>
          <p:cNvPr id="23" name="Text 17"/>
          <p:cNvSpPr txBox="1"/>
          <p:nvPr/>
        </p:nvSpPr>
        <p:spPr>
          <a:xfrm>
            <a:off x="1228954" y="2400300"/>
            <a:ext cx="18050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构建数据收集/训练/测试闭环</a:t>
            </a:r>
            <a:endParaRPr lang="en-US" sz="1000" dirty="0"/>
          </a:p>
        </p:txBody>
      </p:sp>
      <p:sp>
        <p:nvSpPr>
          <p:cNvPr id="24" name="Shape 18"/>
          <p:cNvSpPr/>
          <p:nvPr/>
        </p:nvSpPr>
        <p:spPr>
          <a:xfrm>
            <a:off x="923544" y="2771546"/>
            <a:ext cx="4972507" cy="1067105"/>
          </a:xfrm>
          <a:prstGeom prst="roundRect">
            <a:avLst>
              <a:gd name="adj" fmla="val 6121"/>
            </a:avLst>
          </a:prstGeom>
          <a:solidFill>
            <a:srgbClr val="F5F3FF"/>
          </a:solidFill>
          <a:ln/>
        </p:spPr>
      </p:sp>
      <p:sp>
        <p:nvSpPr>
          <p:cNvPr id="25" name="Shape 19"/>
          <p:cNvSpPr/>
          <p:nvPr/>
        </p:nvSpPr>
        <p:spPr>
          <a:xfrm>
            <a:off x="1000354" y="2848356"/>
            <a:ext cx="304495" cy="304495"/>
          </a:xfrm>
          <a:prstGeom prst="roundRect">
            <a:avLst>
              <a:gd name="adj" fmla="val 56306"/>
            </a:avLst>
          </a:prstGeom>
          <a:solidFill>
            <a:srgbClr val="DDD6FE"/>
          </a:solidFill>
          <a:ln/>
        </p:spPr>
      </p:sp>
      <p:pic>
        <p:nvPicPr>
          <p:cNvPr id="26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1076249" y="2924251"/>
            <a:ext cx="152705" cy="152705"/>
          </a:xfrm>
          <a:prstGeom prst="rect">
            <a:avLst/>
          </a:prstGeom>
        </p:spPr>
      </p:pic>
      <p:sp>
        <p:nvSpPr>
          <p:cNvPr id="27" name="Text 20"/>
          <p:cNvSpPr txBox="1"/>
          <p:nvPr/>
        </p:nvSpPr>
        <p:spPr>
          <a:xfrm>
            <a:off x="1380744" y="2866644"/>
            <a:ext cx="16486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 + 人力协同模式</a:t>
            </a:r>
            <a:endParaRPr lang="en-US" sz="1200" dirty="0"/>
          </a:p>
        </p:txBody>
      </p:sp>
      <p:sp>
        <p:nvSpPr>
          <p:cNvPr id="28" name="Text 21"/>
          <p:cNvSpPr txBox="1"/>
          <p:nvPr/>
        </p:nvSpPr>
        <p:spPr>
          <a:xfrm>
            <a:off x="1380744" y="3086100"/>
            <a:ext cx="19769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以少量人力指导Agent实现MVP</a:t>
            </a:r>
            <a:endParaRPr lang="en-US" sz="1000" dirty="0"/>
          </a:p>
        </p:txBody>
      </p:sp>
      <p:sp>
        <p:nvSpPr>
          <p:cNvPr id="29" name="Shape 22"/>
          <p:cNvSpPr/>
          <p:nvPr/>
        </p:nvSpPr>
        <p:spPr>
          <a:xfrm>
            <a:off x="1000354" y="3305556"/>
            <a:ext cx="171907" cy="171907"/>
          </a:xfrm>
          <a:prstGeom prst="ellipse">
            <a:avLst/>
          </a:prstGeom>
          <a:solidFill>
            <a:srgbClr val="EDE9FE"/>
          </a:solidFill>
          <a:ln/>
        </p:spPr>
      </p:sp>
      <p:pic>
        <p:nvPicPr>
          <p:cNvPr id="30" name="Image 5" descr="preencoded.png">    </p:cNvPr>
          <p:cNvPicPr>
            <a:picLocks noChangeAspect="1"/>
          </p:cNvPicPr>
          <p:nvPr/>
        </p:nvPicPr>
        <p:blipFill>
          <a:blip r:embed="rId6"/>
          <a:srcRect l="-1648" r="-1648" t="0" b="0"/>
          <a:stretch/>
        </p:blipFill>
        <p:spPr>
          <a:xfrm>
            <a:off x="1043330" y="3343046"/>
            <a:ext cx="85954" cy="95098"/>
          </a:xfrm>
          <a:prstGeom prst="rect">
            <a:avLst/>
          </a:prstGeom>
        </p:spPr>
      </p:pic>
      <p:sp>
        <p:nvSpPr>
          <p:cNvPr id="31" name="Shape 23"/>
          <p:cNvSpPr/>
          <p:nvPr/>
        </p:nvSpPr>
        <p:spPr>
          <a:xfrm>
            <a:off x="1000354" y="3534156"/>
            <a:ext cx="171907" cy="171907"/>
          </a:xfrm>
          <a:prstGeom prst="ellipse">
            <a:avLst/>
          </a:prstGeom>
          <a:solidFill>
            <a:srgbClr val="EDE9FE"/>
          </a:solidFill>
          <a:ln/>
        </p:spPr>
      </p:sp>
      <p:sp>
        <p:nvSpPr>
          <p:cNvPr id="32" name="Text 24"/>
          <p:cNvSpPr txBox="1"/>
          <p:nvPr/>
        </p:nvSpPr>
        <p:spPr>
          <a:xfrm>
            <a:off x="1228954" y="3314700"/>
            <a:ext cx="20820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基于Agent的工作流构建产品原型</a:t>
            </a:r>
            <a:endParaRPr lang="en-US" sz="1000" dirty="0"/>
          </a:p>
        </p:txBody>
      </p:sp>
      <p:pic>
        <p:nvPicPr>
          <p:cNvPr id="33" name="Image 6" descr="preencoded.png">    </p:cNvPr>
          <p:cNvPicPr>
            <a:picLocks noChangeAspect="1"/>
          </p:cNvPicPr>
          <p:nvPr/>
        </p:nvPicPr>
        <p:blipFill>
          <a:blip r:embed="rId7"/>
          <a:srcRect l="-1648" r="-1648" t="0" b="0"/>
          <a:stretch/>
        </p:blipFill>
        <p:spPr>
          <a:xfrm>
            <a:off x="1043330" y="3571646"/>
            <a:ext cx="85954" cy="95098"/>
          </a:xfrm>
          <a:prstGeom prst="rect">
            <a:avLst/>
          </a:prstGeom>
        </p:spPr>
      </p:pic>
      <p:sp>
        <p:nvSpPr>
          <p:cNvPr id="34" name="Text 25"/>
          <p:cNvSpPr txBox="1"/>
          <p:nvPr/>
        </p:nvSpPr>
        <p:spPr>
          <a:xfrm>
            <a:off x="1228954" y="3543300"/>
            <a:ext cx="21003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数字员工为核心，人类为指导角色</a:t>
            </a:r>
            <a:endParaRPr lang="en-US" sz="1000" dirty="0"/>
          </a:p>
        </p:txBody>
      </p:sp>
      <p:sp>
        <p:nvSpPr>
          <p:cNvPr id="35" name="Shape 26"/>
          <p:cNvSpPr/>
          <p:nvPr/>
        </p:nvSpPr>
        <p:spPr>
          <a:xfrm>
            <a:off x="923544" y="3914546"/>
            <a:ext cx="4972507" cy="1067105"/>
          </a:xfrm>
          <a:prstGeom prst="roundRect">
            <a:avLst>
              <a:gd name="adj" fmla="val 6121"/>
            </a:avLst>
          </a:prstGeom>
          <a:solidFill>
            <a:srgbClr val="EDE9FE"/>
          </a:solidFill>
          <a:ln/>
        </p:spPr>
      </p:sp>
      <p:sp>
        <p:nvSpPr>
          <p:cNvPr id="36" name="Shape 27"/>
          <p:cNvSpPr/>
          <p:nvPr/>
        </p:nvSpPr>
        <p:spPr>
          <a:xfrm>
            <a:off x="1000354" y="3991356"/>
            <a:ext cx="304495" cy="304495"/>
          </a:xfrm>
          <a:prstGeom prst="roundRect">
            <a:avLst>
              <a:gd name="adj" fmla="val 56306"/>
            </a:avLst>
          </a:prstGeom>
          <a:solidFill>
            <a:srgbClr val="8B5CF6"/>
          </a:solidFill>
          <a:ln/>
        </p:spPr>
      </p:sp>
      <p:pic>
        <p:nvPicPr>
          <p:cNvPr id="37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-180" b="-180"/>
          <a:stretch/>
        </p:blipFill>
        <p:spPr>
          <a:xfrm>
            <a:off x="1057046" y="4067251"/>
            <a:ext cx="190195" cy="152705"/>
          </a:xfrm>
          <a:prstGeom prst="rect">
            <a:avLst/>
          </a:prstGeom>
        </p:spPr>
      </p:pic>
      <p:sp>
        <p:nvSpPr>
          <p:cNvPr id="38" name="Text 28"/>
          <p:cNvSpPr txBox="1"/>
          <p:nvPr/>
        </p:nvSpPr>
        <p:spPr>
          <a:xfrm>
            <a:off x="6601054" y="2400300"/>
            <a:ext cx="20244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SOP流程 → 基础Agent执行流程</a:t>
            </a:r>
            <a:endParaRPr lang="en-US" sz="1000" dirty="0"/>
          </a:p>
        </p:txBody>
      </p:sp>
      <p:sp>
        <p:nvSpPr>
          <p:cNvPr id="39" name="Text 29"/>
          <p:cNvSpPr txBox="1"/>
          <p:nvPr/>
        </p:nvSpPr>
        <p:spPr>
          <a:xfrm>
            <a:off x="1380744" y="4009644"/>
            <a:ext cx="159105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全面Agentic企业模式</a:t>
            </a:r>
            <a:endParaRPr lang="en-US" sz="1200" dirty="0"/>
          </a:p>
        </p:txBody>
      </p:sp>
      <p:sp>
        <p:nvSpPr>
          <p:cNvPr id="40" name="Text 30"/>
          <p:cNvSpPr txBox="1"/>
          <p:nvPr/>
        </p:nvSpPr>
        <p:spPr>
          <a:xfrm>
            <a:off x="1380744" y="4229100"/>
            <a:ext cx="17199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以Agent-first实现组织增长</a:t>
            </a:r>
            <a:endParaRPr lang="en-US" sz="1000" dirty="0"/>
          </a:p>
        </p:txBody>
      </p:sp>
      <p:sp>
        <p:nvSpPr>
          <p:cNvPr id="41" name="Shape 31"/>
          <p:cNvSpPr/>
          <p:nvPr/>
        </p:nvSpPr>
        <p:spPr>
          <a:xfrm>
            <a:off x="1000354" y="4448556"/>
            <a:ext cx="171907" cy="171907"/>
          </a:xfrm>
          <a:prstGeom prst="ellipse">
            <a:avLst/>
          </a:prstGeom>
          <a:solidFill>
            <a:srgbClr val="DDD6FE"/>
          </a:solidFill>
          <a:ln/>
        </p:spPr>
      </p:sp>
      <p:pic>
        <p:nvPicPr>
          <p:cNvPr id="42" name="Image 8" descr="preencoded.png">    </p:cNvPr>
          <p:cNvPicPr>
            <a:picLocks noChangeAspect="1"/>
          </p:cNvPicPr>
          <p:nvPr/>
        </p:nvPicPr>
        <p:blipFill>
          <a:blip r:embed="rId9"/>
          <a:srcRect l="-1648" r="-1648" t="0" b="0"/>
          <a:stretch/>
        </p:blipFill>
        <p:spPr>
          <a:xfrm>
            <a:off x="1043330" y="4486046"/>
            <a:ext cx="85954" cy="95098"/>
          </a:xfrm>
          <a:prstGeom prst="rect">
            <a:avLst/>
          </a:prstGeom>
        </p:spPr>
      </p:pic>
      <p:sp>
        <p:nvSpPr>
          <p:cNvPr id="43" name="Shape 32"/>
          <p:cNvSpPr/>
          <p:nvPr/>
        </p:nvSpPr>
        <p:spPr>
          <a:xfrm>
            <a:off x="1000354" y="4677156"/>
            <a:ext cx="171907" cy="171907"/>
          </a:xfrm>
          <a:prstGeom prst="ellipse">
            <a:avLst/>
          </a:prstGeom>
          <a:solidFill>
            <a:srgbClr val="DDD6FE"/>
          </a:solidFill>
          <a:ln/>
        </p:spPr>
      </p:sp>
      <p:sp>
        <p:nvSpPr>
          <p:cNvPr id="44" name="Text 33"/>
          <p:cNvSpPr txBox="1"/>
          <p:nvPr/>
        </p:nvSpPr>
        <p:spPr>
          <a:xfrm>
            <a:off x="1228954" y="4457700"/>
            <a:ext cx="22622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企业记忆/模型支持多Agent协作系统</a:t>
            </a:r>
            <a:endParaRPr lang="en-US" sz="1000" dirty="0"/>
          </a:p>
        </p:txBody>
      </p:sp>
      <p:pic>
        <p:nvPicPr>
          <p:cNvPr id="45" name="Image 9" descr="preencoded.png">    </p:cNvPr>
          <p:cNvPicPr>
            <a:picLocks noChangeAspect="1"/>
          </p:cNvPicPr>
          <p:nvPr/>
        </p:nvPicPr>
        <p:blipFill>
          <a:blip r:embed="rId10"/>
          <a:srcRect l="-1648" r="-1648" t="0" b="0"/>
          <a:stretch/>
        </p:blipFill>
        <p:spPr>
          <a:xfrm>
            <a:off x="1043330" y="4714646"/>
            <a:ext cx="85954" cy="95098"/>
          </a:xfrm>
          <a:prstGeom prst="rect">
            <a:avLst/>
          </a:prstGeom>
        </p:spPr>
      </p:pic>
      <p:sp>
        <p:nvSpPr>
          <p:cNvPr id="46" name="Shape 34"/>
          <p:cNvSpPr/>
          <p:nvPr/>
        </p:nvSpPr>
        <p:spPr>
          <a:xfrm>
            <a:off x="6172200" y="895198"/>
            <a:ext cx="5219395" cy="4286707"/>
          </a:xfrm>
          <a:prstGeom prst="roundRect">
            <a:avLst>
              <a:gd name="adj" fmla="val 474"/>
            </a:avLst>
          </a:prstGeom>
          <a:noFill/>
          <a:ln w="12700">
            <a:solidFill>
              <a:srgbClr val="E2E8F0"/>
            </a:solidFill>
            <a:prstDash val="solid"/>
          </a:ln>
        </p:spPr>
      </p:sp>
      <p:sp>
        <p:nvSpPr>
          <p:cNvPr id="47" name="Text 35"/>
          <p:cNvSpPr txBox="1"/>
          <p:nvPr/>
        </p:nvSpPr>
        <p:spPr>
          <a:xfrm>
            <a:off x="6752844" y="1723644"/>
            <a:ext cx="1343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传统系统底层升级</a:t>
            </a:r>
            <a:endParaRPr lang="en-US" sz="1200" dirty="0"/>
          </a:p>
        </p:txBody>
      </p:sp>
      <p:sp>
        <p:nvSpPr>
          <p:cNvPr id="48" name="Text 36"/>
          <p:cNvSpPr txBox="1"/>
          <p:nvPr/>
        </p:nvSpPr>
        <p:spPr>
          <a:xfrm>
            <a:off x="6601054" y="2171700"/>
            <a:ext cx="20528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现有系统+AI能力层（数据互通）</a:t>
            </a:r>
            <a:endParaRPr lang="en-US" sz="1000" dirty="0"/>
          </a:p>
        </p:txBody>
      </p:sp>
      <p:sp>
        <p:nvSpPr>
          <p:cNvPr id="49" name="Text 37"/>
          <p:cNvSpPr txBox="1"/>
          <p:nvPr/>
        </p:nvSpPr>
        <p:spPr>
          <a:xfrm>
            <a:off x="1228954" y="4686300"/>
            <a:ext cx="19485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高生产力团队架构与Agent扩张</a:t>
            </a:r>
            <a:endParaRPr lang="en-US" sz="1000" dirty="0"/>
          </a:p>
        </p:txBody>
      </p:sp>
      <p:sp>
        <p:nvSpPr>
          <p:cNvPr id="50" name="Shape 38"/>
          <p:cNvSpPr/>
          <p:nvPr/>
        </p:nvSpPr>
        <p:spPr>
          <a:xfrm>
            <a:off x="6181344" y="905256"/>
            <a:ext cx="5201107" cy="609905"/>
          </a:xfrm>
          <a:prstGeom prst="rect">
            <a:avLst/>
          </a:prstGeom>
          <a:solidFill>
            <a:srgbClr val="2563EB"/>
          </a:solidFill>
          <a:ln/>
        </p:spPr>
      </p:sp>
      <p:sp>
        <p:nvSpPr>
          <p:cNvPr id="51" name="Shape 39"/>
          <p:cNvSpPr/>
          <p:nvPr/>
        </p:nvSpPr>
        <p:spPr>
          <a:xfrm>
            <a:off x="6295644" y="1057046"/>
            <a:ext cx="304495" cy="304495"/>
          </a:xfrm>
          <a:prstGeom prst="roundRect">
            <a:avLst>
              <a:gd name="adj" fmla="val 56306"/>
            </a:avLst>
          </a:prstGeom>
          <a:solidFill>
            <a:srgbClr val="FFFFFF"/>
          </a:solidFill>
          <a:ln/>
        </p:spPr>
      </p:sp>
      <p:pic>
        <p:nvPicPr>
          <p:cNvPr id="52" name="Image 10" descr="preencoded.png">    </p:cNvPr>
          <p:cNvPicPr>
            <a:picLocks noChangeAspect="1"/>
          </p:cNvPicPr>
          <p:nvPr/>
        </p:nvPicPr>
        <p:blipFill>
          <a:blip r:embed="rId11"/>
          <a:srcRect l="0" r="0" t="-100" b="-100"/>
          <a:stretch/>
        </p:blipFill>
        <p:spPr>
          <a:xfrm>
            <a:off x="6391656" y="1133856"/>
            <a:ext cx="114300" cy="152705"/>
          </a:xfrm>
          <a:prstGeom prst="rect">
            <a:avLst/>
          </a:prstGeom>
        </p:spPr>
      </p:pic>
      <p:sp>
        <p:nvSpPr>
          <p:cNvPr id="53" name="Shape 40"/>
          <p:cNvSpPr/>
          <p:nvPr/>
        </p:nvSpPr>
        <p:spPr>
          <a:xfrm>
            <a:off x="6181344" y="1514246"/>
            <a:ext cx="5201107" cy="3657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4" name="Shape 41"/>
          <p:cNvSpPr/>
          <p:nvPr/>
        </p:nvSpPr>
        <p:spPr>
          <a:xfrm>
            <a:off x="6295644" y="1628546"/>
            <a:ext cx="4972507" cy="1067105"/>
          </a:xfrm>
          <a:prstGeom prst="roundRect">
            <a:avLst>
              <a:gd name="adj" fmla="val 6121"/>
            </a:avLst>
          </a:prstGeom>
          <a:solidFill>
            <a:srgbClr val="F9FAFB"/>
          </a:solidFill>
          <a:ln/>
        </p:spPr>
      </p:sp>
      <p:sp>
        <p:nvSpPr>
          <p:cNvPr id="55" name="Shape 42"/>
          <p:cNvSpPr/>
          <p:nvPr/>
        </p:nvSpPr>
        <p:spPr>
          <a:xfrm>
            <a:off x="6372454" y="1705356"/>
            <a:ext cx="304495" cy="304495"/>
          </a:xfrm>
          <a:prstGeom prst="roundRect">
            <a:avLst>
              <a:gd name="adj" fmla="val 56306"/>
            </a:avLst>
          </a:prstGeom>
          <a:solidFill>
            <a:srgbClr val="E5E7EB"/>
          </a:solidFill>
          <a:ln/>
        </p:spPr>
      </p:sp>
      <p:sp>
        <p:nvSpPr>
          <p:cNvPr id="56" name="Text 43"/>
          <p:cNvSpPr txBox="1"/>
          <p:nvPr/>
        </p:nvSpPr>
        <p:spPr>
          <a:xfrm>
            <a:off x="6676949" y="1028700"/>
            <a:ext cx="15005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既有企业实施路径</a:t>
            </a:r>
            <a:endParaRPr lang="en-US" sz="1300" dirty="0"/>
          </a:p>
        </p:txBody>
      </p:sp>
      <p:sp>
        <p:nvSpPr>
          <p:cNvPr id="57" name="Text 44"/>
          <p:cNvSpPr txBox="1"/>
          <p:nvPr/>
        </p:nvSpPr>
        <p:spPr>
          <a:xfrm>
            <a:off x="6676949" y="1266444"/>
            <a:ext cx="15819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FFFFFF">
                    <a:alpha val="75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系统化转型，渐进式更新替换</a:t>
            </a:r>
            <a:endParaRPr lang="en-US" sz="900" dirty="0"/>
          </a:p>
        </p:txBody>
      </p:sp>
      <p:pic>
        <p:nvPicPr>
          <p:cNvPr id="58" name="Image 11" descr="preencoded.png">    </p:cNvPr>
          <p:cNvPicPr>
            <a:picLocks noChangeAspect="1"/>
          </p:cNvPicPr>
          <p:nvPr/>
        </p:nvPicPr>
        <p:blipFill>
          <a:blip r:embed="rId12"/>
          <a:srcRect l="0" r="0" t="-43" b="-43"/>
          <a:stretch/>
        </p:blipFill>
        <p:spPr>
          <a:xfrm>
            <a:off x="6458407" y="1781251"/>
            <a:ext cx="133502" cy="152705"/>
          </a:xfrm>
          <a:prstGeom prst="rect">
            <a:avLst/>
          </a:prstGeom>
        </p:spPr>
      </p:pic>
      <p:sp>
        <p:nvSpPr>
          <p:cNvPr id="59" name="Text 45"/>
          <p:cNvSpPr txBox="1"/>
          <p:nvPr/>
        </p:nvSpPr>
        <p:spPr>
          <a:xfrm>
            <a:off x="6752844" y="1943100"/>
            <a:ext cx="17099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AI增强型改造 (Bottom-up)</a:t>
            </a:r>
            <a:endParaRPr lang="en-US" sz="1000" dirty="0"/>
          </a:p>
        </p:txBody>
      </p:sp>
      <p:sp>
        <p:nvSpPr>
          <p:cNvPr id="60" name="Shape 46"/>
          <p:cNvSpPr/>
          <p:nvPr/>
        </p:nvSpPr>
        <p:spPr>
          <a:xfrm>
            <a:off x="6372454" y="2162556"/>
            <a:ext cx="171907" cy="171907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61" name="Image 12" descr="preencoded.png">    </p:cNvPr>
          <p:cNvPicPr>
            <a:picLocks noChangeAspect="1"/>
          </p:cNvPicPr>
          <p:nvPr/>
        </p:nvPicPr>
        <p:blipFill>
          <a:blip r:embed="rId13"/>
          <a:srcRect l="-1648" r="-1648" t="0" b="0"/>
          <a:stretch/>
        </p:blipFill>
        <p:spPr>
          <a:xfrm>
            <a:off x="6415430" y="2200046"/>
            <a:ext cx="85954" cy="95098"/>
          </a:xfrm>
          <a:prstGeom prst="rect">
            <a:avLst/>
          </a:prstGeom>
        </p:spPr>
      </p:pic>
      <p:sp>
        <p:nvSpPr>
          <p:cNvPr id="62" name="Shape 47"/>
          <p:cNvSpPr/>
          <p:nvPr/>
        </p:nvSpPr>
        <p:spPr>
          <a:xfrm>
            <a:off x="6372454" y="2391156"/>
            <a:ext cx="171907" cy="171907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63" name="Image 13" descr="preencoded.png">    </p:cNvPr>
          <p:cNvPicPr>
            <a:picLocks noChangeAspect="1"/>
          </p:cNvPicPr>
          <p:nvPr/>
        </p:nvPicPr>
        <p:blipFill>
          <a:blip r:embed="rId14"/>
          <a:srcRect l="-1648" r="-1648" t="0" b="0"/>
          <a:stretch/>
        </p:blipFill>
        <p:spPr>
          <a:xfrm>
            <a:off x="6415430" y="2428646"/>
            <a:ext cx="85954" cy="95098"/>
          </a:xfrm>
          <a:prstGeom prst="rect">
            <a:avLst/>
          </a:prstGeom>
        </p:spPr>
      </p:pic>
      <p:sp>
        <p:nvSpPr>
          <p:cNvPr id="64" name="Shape 48"/>
          <p:cNvSpPr/>
          <p:nvPr/>
        </p:nvSpPr>
        <p:spPr>
          <a:xfrm>
            <a:off x="6295644" y="2771546"/>
            <a:ext cx="4972507" cy="1067105"/>
          </a:xfrm>
          <a:prstGeom prst="roundRect">
            <a:avLst>
              <a:gd name="adj" fmla="val 6121"/>
            </a:avLst>
          </a:prstGeom>
          <a:solidFill>
            <a:srgbClr val="EFF6FF"/>
          </a:solidFill>
          <a:ln/>
        </p:spPr>
      </p:sp>
      <p:sp>
        <p:nvSpPr>
          <p:cNvPr id="65" name="Shape 49"/>
          <p:cNvSpPr/>
          <p:nvPr/>
        </p:nvSpPr>
        <p:spPr>
          <a:xfrm>
            <a:off x="6372454" y="2848356"/>
            <a:ext cx="304495" cy="304495"/>
          </a:xfrm>
          <a:prstGeom prst="roundRect">
            <a:avLst>
              <a:gd name="adj" fmla="val 56306"/>
            </a:avLst>
          </a:prstGeom>
          <a:solidFill>
            <a:srgbClr val="BFDBFE"/>
          </a:solidFill>
          <a:ln/>
        </p:spPr>
      </p:sp>
      <p:pic>
        <p:nvPicPr>
          <p:cNvPr id="66" name="Image 14" descr="preencoded.png">    </p:cNvPr>
          <p:cNvPicPr>
            <a:picLocks noChangeAspect="1"/>
          </p:cNvPicPr>
          <p:nvPr/>
        </p:nvPicPr>
        <p:blipFill>
          <a:blip r:embed="rId15"/>
          <a:srcRect l="-33" r="-33" t="0" b="0"/>
          <a:stretch/>
        </p:blipFill>
        <p:spPr>
          <a:xfrm>
            <a:off x="6439205" y="2924251"/>
            <a:ext cx="171907" cy="152705"/>
          </a:xfrm>
          <a:prstGeom prst="rect">
            <a:avLst/>
          </a:prstGeom>
        </p:spPr>
      </p:pic>
      <p:sp>
        <p:nvSpPr>
          <p:cNvPr id="67" name="Text 50"/>
          <p:cNvSpPr txBox="1"/>
          <p:nvPr/>
        </p:nvSpPr>
        <p:spPr>
          <a:xfrm>
            <a:off x="6752844" y="2866644"/>
            <a:ext cx="131490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关键环节Agent化</a:t>
            </a:r>
            <a:endParaRPr lang="en-US" sz="1200" dirty="0"/>
          </a:p>
        </p:txBody>
      </p:sp>
      <p:sp>
        <p:nvSpPr>
          <p:cNvPr id="68" name="Text 51"/>
          <p:cNvSpPr txBox="1"/>
          <p:nvPr/>
        </p:nvSpPr>
        <p:spPr>
          <a:xfrm>
            <a:off x="6752844" y="3086100"/>
            <a:ext cx="20820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系统替换与并行架构 (Top-down)</a:t>
            </a:r>
            <a:endParaRPr lang="en-US" sz="1000" dirty="0"/>
          </a:p>
        </p:txBody>
      </p:sp>
      <p:sp>
        <p:nvSpPr>
          <p:cNvPr id="69" name="Shape 52"/>
          <p:cNvSpPr/>
          <p:nvPr/>
        </p:nvSpPr>
        <p:spPr>
          <a:xfrm>
            <a:off x="6372454" y="3305556"/>
            <a:ext cx="171907" cy="171907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70" name="Image 15" descr="preencoded.png">    </p:cNvPr>
          <p:cNvPicPr>
            <a:picLocks noChangeAspect="1"/>
          </p:cNvPicPr>
          <p:nvPr/>
        </p:nvPicPr>
        <p:blipFill>
          <a:blip r:embed="rId16"/>
          <a:srcRect l="-1648" r="-1648" t="0" b="0"/>
          <a:stretch/>
        </p:blipFill>
        <p:spPr>
          <a:xfrm>
            <a:off x="6415430" y="3343046"/>
            <a:ext cx="85954" cy="95098"/>
          </a:xfrm>
          <a:prstGeom prst="rect">
            <a:avLst/>
          </a:prstGeom>
        </p:spPr>
      </p:pic>
      <p:sp>
        <p:nvSpPr>
          <p:cNvPr id="71" name="Shape 53"/>
          <p:cNvSpPr/>
          <p:nvPr/>
        </p:nvSpPr>
        <p:spPr>
          <a:xfrm>
            <a:off x="6372454" y="3534156"/>
            <a:ext cx="171907" cy="171907"/>
          </a:xfrm>
          <a:prstGeom prst="ellipse">
            <a:avLst/>
          </a:prstGeom>
          <a:solidFill>
            <a:srgbClr val="DBEAFE"/>
          </a:solidFill>
          <a:ln/>
        </p:spPr>
      </p:sp>
      <p:sp>
        <p:nvSpPr>
          <p:cNvPr id="72" name="Text 54"/>
          <p:cNvSpPr txBox="1"/>
          <p:nvPr/>
        </p:nvSpPr>
        <p:spPr>
          <a:xfrm>
            <a:off x="6601054" y="3314700"/>
            <a:ext cx="21296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孤岛系统 → 降低孤岛Agentic系统</a:t>
            </a:r>
            <a:endParaRPr lang="en-US" sz="1000" dirty="0"/>
          </a:p>
        </p:txBody>
      </p:sp>
      <p:pic>
        <p:nvPicPr>
          <p:cNvPr id="73" name="Image 16" descr="preencoded.png">    </p:cNvPr>
          <p:cNvPicPr>
            <a:picLocks noChangeAspect="1"/>
          </p:cNvPicPr>
          <p:nvPr/>
        </p:nvPicPr>
        <p:blipFill>
          <a:blip r:embed="rId17"/>
          <a:srcRect l="-1648" r="-1648" t="0" b="0"/>
          <a:stretch/>
        </p:blipFill>
        <p:spPr>
          <a:xfrm>
            <a:off x="6415430" y="3571646"/>
            <a:ext cx="85954" cy="95098"/>
          </a:xfrm>
          <a:prstGeom prst="rect">
            <a:avLst/>
          </a:prstGeom>
        </p:spPr>
      </p:pic>
      <p:sp>
        <p:nvSpPr>
          <p:cNvPr id="74" name="Text 55"/>
          <p:cNvSpPr txBox="1"/>
          <p:nvPr/>
        </p:nvSpPr>
        <p:spPr>
          <a:xfrm>
            <a:off x="6601054" y="3543300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企业记忆与知识库构建</a:t>
            </a:r>
            <a:endParaRPr lang="en-US" sz="1000" dirty="0"/>
          </a:p>
        </p:txBody>
      </p:sp>
      <p:sp>
        <p:nvSpPr>
          <p:cNvPr id="75" name="Shape 56"/>
          <p:cNvSpPr/>
          <p:nvPr/>
        </p:nvSpPr>
        <p:spPr>
          <a:xfrm>
            <a:off x="6295644" y="3914546"/>
            <a:ext cx="4972507" cy="1067105"/>
          </a:xfrm>
          <a:prstGeom prst="roundRect">
            <a:avLst>
              <a:gd name="adj" fmla="val 6121"/>
            </a:avLst>
          </a:prstGeom>
          <a:solidFill>
            <a:srgbClr val="DBEAFE"/>
          </a:solidFill>
          <a:ln/>
        </p:spPr>
      </p:sp>
      <p:sp>
        <p:nvSpPr>
          <p:cNvPr id="76" name="Shape 57"/>
          <p:cNvSpPr/>
          <p:nvPr/>
        </p:nvSpPr>
        <p:spPr>
          <a:xfrm>
            <a:off x="6372454" y="3991356"/>
            <a:ext cx="304495" cy="304495"/>
          </a:xfrm>
          <a:prstGeom prst="roundRect">
            <a:avLst>
              <a:gd name="adj" fmla="val 56306"/>
            </a:avLst>
          </a:prstGeom>
          <a:solidFill>
            <a:srgbClr val="3B82F6"/>
          </a:solidFill>
          <a:ln/>
        </p:spPr>
      </p:sp>
      <p:pic>
        <p:nvPicPr>
          <p:cNvPr id="77" name="Image 17" descr="preencoded.png">    </p:cNvPr>
          <p:cNvPicPr>
            <a:picLocks noChangeAspect="1"/>
          </p:cNvPicPr>
          <p:nvPr/>
        </p:nvPicPr>
        <p:blipFill>
          <a:blip r:embed="rId18"/>
          <a:srcRect l="0" r="0" t="0" b="0"/>
          <a:stretch/>
        </p:blipFill>
        <p:spPr>
          <a:xfrm>
            <a:off x="6448349" y="4067251"/>
            <a:ext cx="152705" cy="152705"/>
          </a:xfrm>
          <a:prstGeom prst="rect">
            <a:avLst/>
          </a:prstGeom>
        </p:spPr>
      </p:pic>
      <p:sp>
        <p:nvSpPr>
          <p:cNvPr id="78" name="Text 58"/>
          <p:cNvSpPr txBox="1"/>
          <p:nvPr/>
        </p:nvSpPr>
        <p:spPr>
          <a:xfrm>
            <a:off x="6752844" y="4009644"/>
            <a:ext cx="17245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Enterprise OS</a:t>
            </a:r>
            <a:endParaRPr lang="en-US" sz="1200" dirty="0"/>
          </a:p>
        </p:txBody>
      </p:sp>
      <p:sp>
        <p:nvSpPr>
          <p:cNvPr id="79" name="Text 59"/>
          <p:cNvSpPr txBox="1"/>
          <p:nvPr/>
        </p:nvSpPr>
        <p:spPr>
          <a:xfrm>
            <a:off x="6752844" y="4229100"/>
            <a:ext cx="1834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全面企业大脑与数字员工团队</a:t>
            </a:r>
            <a:endParaRPr lang="en-US" sz="1000" dirty="0"/>
          </a:p>
        </p:txBody>
      </p:sp>
      <p:sp>
        <p:nvSpPr>
          <p:cNvPr id="80" name="Shape 60"/>
          <p:cNvSpPr/>
          <p:nvPr/>
        </p:nvSpPr>
        <p:spPr>
          <a:xfrm>
            <a:off x="6372454" y="4448556"/>
            <a:ext cx="171907" cy="171907"/>
          </a:xfrm>
          <a:prstGeom prst="ellipse">
            <a:avLst/>
          </a:prstGeom>
          <a:solidFill>
            <a:srgbClr val="BFDBFE"/>
          </a:solidFill>
          <a:ln/>
        </p:spPr>
      </p:sp>
      <p:pic>
        <p:nvPicPr>
          <p:cNvPr id="81" name="Image 18" descr="preencoded.png">    </p:cNvPr>
          <p:cNvPicPr>
            <a:picLocks noChangeAspect="1"/>
          </p:cNvPicPr>
          <p:nvPr/>
        </p:nvPicPr>
        <p:blipFill>
          <a:blip r:embed="rId19"/>
          <a:srcRect l="-1648" r="-1648" t="0" b="0"/>
          <a:stretch/>
        </p:blipFill>
        <p:spPr>
          <a:xfrm>
            <a:off x="6415430" y="4486046"/>
            <a:ext cx="85954" cy="95098"/>
          </a:xfrm>
          <a:prstGeom prst="rect">
            <a:avLst/>
          </a:prstGeom>
        </p:spPr>
      </p:pic>
      <p:sp>
        <p:nvSpPr>
          <p:cNvPr id="82" name="Shape 61"/>
          <p:cNvSpPr/>
          <p:nvPr/>
        </p:nvSpPr>
        <p:spPr>
          <a:xfrm>
            <a:off x="6372454" y="4677156"/>
            <a:ext cx="171907" cy="171907"/>
          </a:xfrm>
          <a:prstGeom prst="ellipse">
            <a:avLst/>
          </a:prstGeom>
          <a:solidFill>
            <a:srgbClr val="BFDBFE"/>
          </a:solidFill>
          <a:ln/>
        </p:spPr>
      </p:sp>
      <p:sp>
        <p:nvSpPr>
          <p:cNvPr id="83" name="Text 62"/>
          <p:cNvSpPr txBox="1"/>
          <p:nvPr/>
        </p:nvSpPr>
        <p:spPr>
          <a:xfrm>
            <a:off x="6601054" y="4457700"/>
            <a:ext cx="19485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统一Agent编排平台与企业大脑</a:t>
            </a:r>
            <a:endParaRPr lang="en-US" sz="1000" dirty="0"/>
          </a:p>
        </p:txBody>
      </p:sp>
      <p:pic>
        <p:nvPicPr>
          <p:cNvPr id="84" name="Image 19" descr="preencoded.png">    </p:cNvPr>
          <p:cNvPicPr>
            <a:picLocks noChangeAspect="1"/>
          </p:cNvPicPr>
          <p:nvPr/>
        </p:nvPicPr>
        <p:blipFill>
          <a:blip r:embed="rId20"/>
          <a:srcRect l="-1648" r="-1648" t="0" b="0"/>
          <a:stretch/>
        </p:blipFill>
        <p:spPr>
          <a:xfrm>
            <a:off x="6415430" y="4714646"/>
            <a:ext cx="85954" cy="95098"/>
          </a:xfrm>
          <a:prstGeom prst="rect">
            <a:avLst/>
          </a:prstGeom>
        </p:spPr>
      </p:pic>
      <p:sp>
        <p:nvSpPr>
          <p:cNvPr id="85" name="Text 63"/>
          <p:cNvSpPr txBox="1"/>
          <p:nvPr/>
        </p:nvSpPr>
        <p:spPr>
          <a:xfrm>
            <a:off x="6601054" y="4686300"/>
            <a:ext cx="17007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可扩展的数字员工团队架构</a:t>
            </a:r>
            <a:endParaRPr lang="en-US" sz="1000" dirty="0"/>
          </a:p>
        </p:txBody>
      </p:sp>
      <p:sp>
        <p:nvSpPr>
          <p:cNvPr id="86" name="Shape 64"/>
          <p:cNvSpPr/>
          <p:nvPr/>
        </p:nvSpPr>
        <p:spPr>
          <a:xfrm>
            <a:off x="800100" y="5296205"/>
            <a:ext cx="10591495" cy="1695298"/>
          </a:xfrm>
          <a:prstGeom prst="roundRect">
            <a:avLst>
              <a:gd name="adj" fmla="val 2424"/>
            </a:avLst>
          </a:prstGeom>
          <a:solidFill>
            <a:srgbClr val="F9FAFB"/>
          </a:solidFill>
          <a:ln/>
        </p:spPr>
      </p:sp>
      <p:sp>
        <p:nvSpPr>
          <p:cNvPr id="87" name="Text 65"/>
          <p:cNvSpPr txBox="1"/>
          <p:nvPr/>
        </p:nvSpPr>
        <p:spPr>
          <a:xfrm>
            <a:off x="914400" y="5429707"/>
            <a:ext cx="1343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系统架构演进对比</a:t>
            </a:r>
            <a:endParaRPr lang="en-US" sz="1200" dirty="0"/>
          </a:p>
        </p:txBody>
      </p:sp>
      <p:sp>
        <p:nvSpPr>
          <p:cNvPr id="88" name="Shape 66"/>
          <p:cNvSpPr/>
          <p:nvPr/>
        </p:nvSpPr>
        <p:spPr>
          <a:xfrm>
            <a:off x="914400" y="5715000"/>
            <a:ext cx="3381451" cy="1162202"/>
          </a:xfrm>
          <a:prstGeom prst="roundRect">
            <a:avLst>
              <a:gd name="adj" fmla="val 5159"/>
            </a:avLst>
          </a:prstGeom>
          <a:solidFill>
            <a:srgbClr val="FFFFFF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89" name="Shape 67"/>
          <p:cNvSpPr/>
          <p:nvPr/>
        </p:nvSpPr>
        <p:spPr>
          <a:xfrm>
            <a:off x="4406494" y="5715000"/>
            <a:ext cx="3381451" cy="1162202"/>
          </a:xfrm>
          <a:prstGeom prst="roundRect">
            <a:avLst>
              <a:gd name="adj" fmla="val 5159"/>
            </a:avLst>
          </a:prstGeom>
          <a:solidFill>
            <a:srgbClr val="FFFFFF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90" name="Shape 68"/>
          <p:cNvSpPr/>
          <p:nvPr/>
        </p:nvSpPr>
        <p:spPr>
          <a:xfrm>
            <a:off x="7899502" y="5715000"/>
            <a:ext cx="3381451" cy="1162202"/>
          </a:xfrm>
          <a:prstGeom prst="roundRect">
            <a:avLst>
              <a:gd name="adj" fmla="val 5159"/>
            </a:avLst>
          </a:prstGeom>
          <a:solidFill>
            <a:srgbClr val="FFFFFF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91" name="Text 69"/>
          <p:cNvSpPr txBox="1"/>
          <p:nvPr/>
        </p:nvSpPr>
        <p:spPr>
          <a:xfrm>
            <a:off x="2298802" y="5820156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传统架构</a:t>
            </a:r>
            <a:endParaRPr lang="en-US" sz="1200" dirty="0"/>
          </a:p>
        </p:txBody>
      </p:sp>
      <p:sp>
        <p:nvSpPr>
          <p:cNvPr id="92" name="Text 70"/>
          <p:cNvSpPr txBox="1"/>
          <p:nvPr/>
        </p:nvSpPr>
        <p:spPr>
          <a:xfrm>
            <a:off x="5715914" y="5820156"/>
            <a:ext cx="8769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AI增强架构</a:t>
            </a:r>
            <a:endParaRPr lang="en-US" sz="1200" dirty="0"/>
          </a:p>
        </p:txBody>
      </p:sp>
      <p:sp>
        <p:nvSpPr>
          <p:cNvPr id="93" name="Text 71"/>
          <p:cNvSpPr txBox="1"/>
          <p:nvPr/>
        </p:nvSpPr>
        <p:spPr>
          <a:xfrm>
            <a:off x="9155887" y="5820156"/>
            <a:ext cx="98115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Agentic架构</a:t>
            </a:r>
            <a:endParaRPr lang="en-US" sz="1200" dirty="0"/>
          </a:p>
        </p:txBody>
      </p:sp>
      <p:sp>
        <p:nvSpPr>
          <p:cNvPr id="94" name="Shape 72"/>
          <p:cNvSpPr/>
          <p:nvPr/>
        </p:nvSpPr>
        <p:spPr>
          <a:xfrm>
            <a:off x="1000354" y="6067044"/>
            <a:ext cx="3209544" cy="228600"/>
          </a:xfrm>
          <a:prstGeom prst="roundRect">
            <a:avLst>
              <a:gd name="adj" fmla="val 100000"/>
            </a:avLst>
          </a:prstGeom>
          <a:solidFill>
            <a:srgbClr val="F3F4F6"/>
          </a:solidFill>
          <a:ln/>
        </p:spPr>
      </p:sp>
      <p:sp>
        <p:nvSpPr>
          <p:cNvPr id="95" name="Shape 73"/>
          <p:cNvSpPr/>
          <p:nvPr/>
        </p:nvSpPr>
        <p:spPr>
          <a:xfrm>
            <a:off x="1000354" y="6334049"/>
            <a:ext cx="3209544" cy="228600"/>
          </a:xfrm>
          <a:prstGeom prst="roundRect">
            <a:avLst>
              <a:gd name="adj" fmla="val 100000"/>
            </a:avLst>
          </a:prstGeom>
          <a:solidFill>
            <a:srgbClr val="F3F4F6"/>
          </a:solidFill>
          <a:ln/>
        </p:spPr>
      </p:sp>
      <p:sp>
        <p:nvSpPr>
          <p:cNvPr id="96" name="Shape 74"/>
          <p:cNvSpPr/>
          <p:nvPr/>
        </p:nvSpPr>
        <p:spPr>
          <a:xfrm>
            <a:off x="4492447" y="6067044"/>
            <a:ext cx="3209544" cy="228600"/>
          </a:xfrm>
          <a:prstGeom prst="roundRect">
            <a:avLst>
              <a:gd name="adj" fmla="val 100000"/>
            </a:avLst>
          </a:prstGeom>
          <a:solidFill>
            <a:srgbClr val="F3F4F6"/>
          </a:solidFill>
          <a:ln/>
        </p:spPr>
      </p:sp>
      <p:sp>
        <p:nvSpPr>
          <p:cNvPr id="97" name="Text 75"/>
          <p:cNvSpPr txBox="1"/>
          <p:nvPr/>
        </p:nvSpPr>
        <p:spPr>
          <a:xfrm>
            <a:off x="2318004" y="6105449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人工决策层</a:t>
            </a:r>
            <a:endParaRPr lang="en-US" sz="900" dirty="0"/>
          </a:p>
        </p:txBody>
      </p:sp>
      <p:sp>
        <p:nvSpPr>
          <p:cNvPr id="98" name="Text 76"/>
          <p:cNvSpPr txBox="1"/>
          <p:nvPr/>
        </p:nvSpPr>
        <p:spPr>
          <a:xfrm>
            <a:off x="2318004" y="6372454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业务应用层</a:t>
            </a:r>
            <a:endParaRPr lang="en-US" sz="900" dirty="0"/>
          </a:p>
        </p:txBody>
      </p:sp>
      <p:sp>
        <p:nvSpPr>
          <p:cNvPr id="99" name="Text 77"/>
          <p:cNvSpPr txBox="1"/>
          <p:nvPr/>
        </p:nvSpPr>
        <p:spPr>
          <a:xfrm>
            <a:off x="5660136" y="6105449"/>
            <a:ext cx="962863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人工+AI辅助决策</a:t>
            </a:r>
            <a:endParaRPr lang="en-US" sz="900" dirty="0"/>
          </a:p>
        </p:txBody>
      </p:sp>
      <p:sp>
        <p:nvSpPr>
          <p:cNvPr id="100" name="Text 78"/>
          <p:cNvSpPr txBox="1"/>
          <p:nvPr/>
        </p:nvSpPr>
        <p:spPr>
          <a:xfrm>
            <a:off x="1860804" y="6638544"/>
            <a:ext cx="15819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孤立系统，人工桥接，效率低</a:t>
            </a:r>
            <a:endParaRPr lang="en-US" sz="900" dirty="0"/>
          </a:p>
        </p:txBody>
      </p:sp>
      <p:sp>
        <p:nvSpPr>
          <p:cNvPr id="101" name="Text 79"/>
          <p:cNvSpPr txBox="1"/>
          <p:nvPr/>
        </p:nvSpPr>
        <p:spPr>
          <a:xfrm>
            <a:off x="5412334" y="6638544"/>
            <a:ext cx="145755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部分AI能力，降低孤岛效应</a:t>
            </a:r>
            <a:endParaRPr lang="en-US" sz="900" dirty="0"/>
          </a:p>
        </p:txBody>
      </p:sp>
      <p:sp>
        <p:nvSpPr>
          <p:cNvPr id="102" name="Text 80"/>
          <p:cNvSpPr txBox="1"/>
          <p:nvPr/>
        </p:nvSpPr>
        <p:spPr>
          <a:xfrm>
            <a:off x="8856878" y="6638544"/>
            <a:ext cx="155265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全面Agent协同，高度可编排</a:t>
            </a:r>
            <a:endParaRPr lang="en-US" sz="900" dirty="0"/>
          </a:p>
        </p:txBody>
      </p:sp>
      <p:sp>
        <p:nvSpPr>
          <p:cNvPr id="103" name="Shape 81"/>
          <p:cNvSpPr/>
          <p:nvPr/>
        </p:nvSpPr>
        <p:spPr>
          <a:xfrm>
            <a:off x="4492447" y="6334049"/>
            <a:ext cx="3209544" cy="228600"/>
          </a:xfrm>
          <a:prstGeom prst="roundRect">
            <a:avLst>
              <a:gd name="adj" fmla="val 100000"/>
            </a:avLst>
          </a:prstGeom>
          <a:solidFill>
            <a:srgbClr val="EFF6FF"/>
          </a:solidFill>
          <a:ln/>
        </p:spPr>
      </p:sp>
      <p:sp>
        <p:nvSpPr>
          <p:cNvPr id="104" name="Text 82"/>
          <p:cNvSpPr txBox="1"/>
          <p:nvPr/>
        </p:nvSpPr>
        <p:spPr>
          <a:xfrm>
            <a:off x="5660136" y="6372454"/>
            <a:ext cx="962863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业务应用+AI组件</a:t>
            </a:r>
            <a:endParaRPr lang="en-US" sz="900" dirty="0"/>
          </a:p>
        </p:txBody>
      </p:sp>
      <p:sp>
        <p:nvSpPr>
          <p:cNvPr id="105" name="Shape 83"/>
          <p:cNvSpPr/>
          <p:nvPr/>
        </p:nvSpPr>
        <p:spPr>
          <a:xfrm>
            <a:off x="7985455" y="6067044"/>
            <a:ext cx="3209544" cy="228600"/>
          </a:xfrm>
          <a:prstGeom prst="roundRect">
            <a:avLst>
              <a:gd name="adj" fmla="val 100000"/>
            </a:avLst>
          </a:prstGeom>
          <a:solidFill>
            <a:srgbClr val="DBEAFE"/>
          </a:solidFill>
          <a:ln/>
        </p:spPr>
      </p:sp>
      <p:sp>
        <p:nvSpPr>
          <p:cNvPr id="106" name="Shape 84"/>
          <p:cNvSpPr/>
          <p:nvPr/>
        </p:nvSpPr>
        <p:spPr>
          <a:xfrm>
            <a:off x="7985455" y="6334049"/>
            <a:ext cx="3209544" cy="228600"/>
          </a:xfrm>
          <a:prstGeom prst="roundRect">
            <a:avLst>
              <a:gd name="adj" fmla="val 100000"/>
            </a:avLst>
          </a:prstGeom>
          <a:solidFill>
            <a:srgbClr val="DBEAFE"/>
          </a:solidFill>
          <a:ln/>
        </p:spPr>
      </p:sp>
      <p:sp>
        <p:nvSpPr>
          <p:cNvPr id="107" name="Text 85"/>
          <p:cNvSpPr txBox="1"/>
          <p:nvPr/>
        </p:nvSpPr>
        <p:spPr>
          <a:xfrm>
            <a:off x="9245498" y="6105449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人类战略指导</a:t>
            </a:r>
            <a:endParaRPr lang="en-US" sz="900" dirty="0"/>
          </a:p>
        </p:txBody>
      </p:sp>
      <p:sp>
        <p:nvSpPr>
          <p:cNvPr id="108" name="Text 86"/>
          <p:cNvSpPr txBox="1"/>
          <p:nvPr/>
        </p:nvSpPr>
        <p:spPr>
          <a:xfrm>
            <a:off x="9256471" y="6372454"/>
            <a:ext cx="75255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Agent编排层</a:t>
            </a:r>
            <a:endParaRPr lang="en-US" sz="900" dirty="0"/>
          </a:p>
        </p:txBody>
      </p:sp>
      <p:sp>
        <p:nvSpPr>
          <p:cNvPr id="109" name="Shape 87"/>
          <p:cNvSpPr/>
          <p:nvPr/>
        </p:nvSpPr>
        <p:spPr>
          <a:xfrm>
            <a:off x="800100" y="7105802"/>
            <a:ext cx="10591495" cy="1162202"/>
          </a:xfrm>
          <a:prstGeom prst="roundRect">
            <a:avLst>
              <a:gd name="adj" fmla="val 5159"/>
            </a:avLst>
          </a:prstGeom>
          <a:solidFill>
            <a:srgbClr val="F0F9FF"/>
          </a:solidFill>
          <a:ln/>
        </p:spPr>
      </p:sp>
      <p:sp>
        <p:nvSpPr>
          <p:cNvPr id="110" name="Shape 88"/>
          <p:cNvSpPr/>
          <p:nvPr/>
        </p:nvSpPr>
        <p:spPr>
          <a:xfrm>
            <a:off x="800100" y="7105802"/>
            <a:ext cx="28346" cy="1162202"/>
          </a:xfrm>
          <a:prstGeom prst="rect">
            <a:avLst/>
          </a:prstGeom>
          <a:solidFill>
            <a:srgbClr val="0EA5E9"/>
          </a:solidFill>
          <a:ln/>
        </p:spPr>
      </p:sp>
      <p:pic>
        <p:nvPicPr>
          <p:cNvPr id="111" name="Image 20" descr="preencoded.png">    </p:cNvPr>
          <p:cNvPicPr>
            <a:picLocks noChangeAspect="1"/>
          </p:cNvPicPr>
          <p:nvPr/>
        </p:nvPicPr>
        <p:blipFill>
          <a:blip r:embed="rId21"/>
          <a:srcRect l="0" r="0" t="-100" b="-100"/>
          <a:stretch/>
        </p:blipFill>
        <p:spPr>
          <a:xfrm>
            <a:off x="942746" y="7258507"/>
            <a:ext cx="114300" cy="152705"/>
          </a:xfrm>
          <a:prstGeom prst="rect">
            <a:avLst/>
          </a:prstGeom>
        </p:spPr>
      </p:pic>
      <p:sp>
        <p:nvSpPr>
          <p:cNvPr id="112" name="Text 89"/>
          <p:cNvSpPr txBox="1"/>
          <p:nvPr/>
        </p:nvSpPr>
        <p:spPr>
          <a:xfrm>
            <a:off x="1133856" y="7220102"/>
            <a:ext cx="10387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实施关键洞察</a:t>
            </a:r>
            <a:endParaRPr lang="en-US" sz="1200" dirty="0"/>
          </a:p>
        </p:txBody>
      </p:sp>
      <p:sp>
        <p:nvSpPr>
          <p:cNvPr id="113" name="Shape 90"/>
          <p:cNvSpPr/>
          <p:nvPr/>
        </p:nvSpPr>
        <p:spPr>
          <a:xfrm>
            <a:off x="942746" y="7524598"/>
            <a:ext cx="171907" cy="171907"/>
          </a:xfrm>
          <a:prstGeom prst="ellipse">
            <a:avLst/>
          </a:prstGeom>
          <a:solidFill>
            <a:srgbClr val="BFDBFE"/>
          </a:solidFill>
          <a:ln/>
        </p:spPr>
      </p:sp>
      <p:pic>
        <p:nvPicPr>
          <p:cNvPr id="114" name="Image 21" descr="preencoded.png">    </p:cNvPr>
          <p:cNvPicPr>
            <a:picLocks noChangeAspect="1"/>
          </p:cNvPicPr>
          <p:nvPr/>
        </p:nvPicPr>
        <p:blipFill>
          <a:blip r:embed="rId22"/>
          <a:srcRect l="-1648" r="-1648" t="0" b="0"/>
          <a:stretch/>
        </p:blipFill>
        <p:spPr>
          <a:xfrm>
            <a:off x="985723" y="7563002"/>
            <a:ext cx="85954" cy="95098"/>
          </a:xfrm>
          <a:prstGeom prst="rect">
            <a:avLst/>
          </a:prstGeom>
        </p:spPr>
      </p:pic>
      <p:sp>
        <p:nvSpPr>
          <p:cNvPr id="115" name="Shape 91"/>
          <p:cNvSpPr/>
          <p:nvPr/>
        </p:nvSpPr>
        <p:spPr>
          <a:xfrm>
            <a:off x="942746" y="7733995"/>
            <a:ext cx="171907" cy="171907"/>
          </a:xfrm>
          <a:prstGeom prst="ellipse">
            <a:avLst/>
          </a:prstGeom>
          <a:solidFill>
            <a:srgbClr val="BFDBFE"/>
          </a:solidFill>
          <a:ln/>
        </p:spPr>
      </p:sp>
      <p:sp>
        <p:nvSpPr>
          <p:cNvPr id="116" name="Text 92"/>
          <p:cNvSpPr txBox="1"/>
          <p:nvPr/>
        </p:nvSpPr>
        <p:spPr>
          <a:xfrm>
            <a:off x="1171346" y="7524598"/>
            <a:ext cx="2267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Agentic系统 = 企业核心大脑 + 生产力引擎</a:t>
            </a:r>
            <a:endParaRPr lang="en-US" sz="900" dirty="0"/>
          </a:p>
        </p:txBody>
      </p:sp>
      <p:pic>
        <p:nvPicPr>
          <p:cNvPr id="117" name="Image 22" descr="preencoded.png">    </p:cNvPr>
          <p:cNvPicPr>
            <a:picLocks noChangeAspect="1"/>
          </p:cNvPicPr>
          <p:nvPr/>
        </p:nvPicPr>
        <p:blipFill>
          <a:blip r:embed="rId23"/>
          <a:srcRect l="-1648" r="-1648" t="0" b="0"/>
          <a:stretch/>
        </p:blipFill>
        <p:spPr>
          <a:xfrm>
            <a:off x="985723" y="7772400"/>
            <a:ext cx="85954" cy="95098"/>
          </a:xfrm>
          <a:prstGeom prst="rect">
            <a:avLst/>
          </a:prstGeom>
        </p:spPr>
      </p:pic>
      <p:sp>
        <p:nvSpPr>
          <p:cNvPr id="118" name="Shape 93"/>
          <p:cNvSpPr/>
          <p:nvPr/>
        </p:nvSpPr>
        <p:spPr>
          <a:xfrm>
            <a:off x="942746" y="7944307"/>
            <a:ext cx="171907" cy="171907"/>
          </a:xfrm>
          <a:prstGeom prst="ellipse">
            <a:avLst/>
          </a:prstGeom>
          <a:solidFill>
            <a:srgbClr val="BFDBFE"/>
          </a:solidFill>
          <a:ln/>
        </p:spPr>
      </p:sp>
      <p:sp>
        <p:nvSpPr>
          <p:cNvPr id="119" name="Shape 94"/>
          <p:cNvSpPr/>
          <p:nvPr/>
        </p:nvSpPr>
        <p:spPr>
          <a:xfrm>
            <a:off x="6148426" y="7944307"/>
            <a:ext cx="171907" cy="171907"/>
          </a:xfrm>
          <a:prstGeom prst="ellipse">
            <a:avLst/>
          </a:prstGeom>
          <a:solidFill>
            <a:srgbClr val="BFDBFE"/>
          </a:solidFill>
          <a:ln/>
        </p:spPr>
      </p:sp>
      <p:sp>
        <p:nvSpPr>
          <p:cNvPr id="120" name="Text 95"/>
          <p:cNvSpPr txBox="1"/>
          <p:nvPr/>
        </p:nvSpPr>
        <p:spPr>
          <a:xfrm>
            <a:off x="1171346" y="7733995"/>
            <a:ext cx="2563063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创业公司：激进型Agent-first战略 → 快速差异化</a:t>
            </a:r>
            <a:endParaRPr lang="en-US" sz="900" dirty="0"/>
          </a:p>
        </p:txBody>
      </p:sp>
      <p:pic>
        <p:nvPicPr>
          <p:cNvPr id="121" name="Image 23" descr="preencoded.png">    </p:cNvPr>
          <p:cNvPicPr>
            <a:picLocks noChangeAspect="1"/>
          </p:cNvPicPr>
          <p:nvPr/>
        </p:nvPicPr>
        <p:blipFill>
          <a:blip r:embed="rId24"/>
          <a:srcRect l="-1648" r="-1648" t="0" b="0"/>
          <a:stretch/>
        </p:blipFill>
        <p:spPr>
          <a:xfrm>
            <a:off x="985723" y="7981798"/>
            <a:ext cx="85954" cy="95098"/>
          </a:xfrm>
          <a:prstGeom prst="rect">
            <a:avLst/>
          </a:prstGeom>
        </p:spPr>
      </p:pic>
      <p:sp>
        <p:nvSpPr>
          <p:cNvPr id="122" name="Shape 96"/>
          <p:cNvSpPr/>
          <p:nvPr/>
        </p:nvSpPr>
        <p:spPr>
          <a:xfrm>
            <a:off x="6148426" y="7524598"/>
            <a:ext cx="171907" cy="171907"/>
          </a:xfrm>
          <a:prstGeom prst="ellipse">
            <a:avLst/>
          </a:prstGeom>
          <a:solidFill>
            <a:srgbClr val="BFDBFE"/>
          </a:solidFill>
          <a:ln/>
        </p:spPr>
      </p:sp>
      <p:sp>
        <p:nvSpPr>
          <p:cNvPr id="123" name="Text 97"/>
          <p:cNvSpPr txBox="1"/>
          <p:nvPr/>
        </p:nvSpPr>
        <p:spPr>
          <a:xfrm>
            <a:off x="1171346" y="7944307"/>
            <a:ext cx="251460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既有企业：自下而上AI增强 + 自上而下系统重构</a:t>
            </a:r>
            <a:endParaRPr lang="en-US" sz="900" dirty="0"/>
          </a:p>
        </p:txBody>
      </p:sp>
      <p:pic>
        <p:nvPicPr>
          <p:cNvPr id="124" name="Image 24" descr="preencoded.png">    </p:cNvPr>
          <p:cNvPicPr>
            <a:picLocks noChangeAspect="1"/>
          </p:cNvPicPr>
          <p:nvPr/>
        </p:nvPicPr>
        <p:blipFill>
          <a:blip r:embed="rId25"/>
          <a:srcRect l="-1648" r="-1648" t="0" b="0"/>
          <a:stretch/>
        </p:blipFill>
        <p:spPr>
          <a:xfrm>
            <a:off x="6191402" y="7563002"/>
            <a:ext cx="85954" cy="95098"/>
          </a:xfrm>
          <a:prstGeom prst="rect">
            <a:avLst/>
          </a:prstGeom>
        </p:spPr>
      </p:pic>
      <p:sp>
        <p:nvSpPr>
          <p:cNvPr id="125" name="Shape 98"/>
          <p:cNvSpPr/>
          <p:nvPr/>
        </p:nvSpPr>
        <p:spPr>
          <a:xfrm>
            <a:off x="6148426" y="7733995"/>
            <a:ext cx="171907" cy="171907"/>
          </a:xfrm>
          <a:prstGeom prst="ellipse">
            <a:avLst/>
          </a:prstGeom>
          <a:solidFill>
            <a:srgbClr val="BFDBFE"/>
          </a:solidFill>
          <a:ln/>
        </p:spPr>
      </p:sp>
      <p:sp>
        <p:nvSpPr>
          <p:cNvPr id="126" name="Text 99"/>
          <p:cNvSpPr txBox="1"/>
          <p:nvPr/>
        </p:nvSpPr>
        <p:spPr>
          <a:xfrm>
            <a:off x="6377026" y="7524598"/>
            <a:ext cx="1810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关键成功因素：正确认识当前阶段</a:t>
            </a:r>
            <a:endParaRPr lang="en-US" sz="900" dirty="0"/>
          </a:p>
        </p:txBody>
      </p:sp>
      <p:pic>
        <p:nvPicPr>
          <p:cNvPr id="127" name="Image 25" descr="preencoded.png">    </p:cNvPr>
          <p:cNvPicPr>
            <a:picLocks noChangeAspect="1"/>
          </p:cNvPicPr>
          <p:nvPr/>
        </p:nvPicPr>
        <p:blipFill>
          <a:blip r:embed="rId26"/>
          <a:srcRect l="-1648" r="-1648" t="0" b="0"/>
          <a:stretch/>
        </p:blipFill>
        <p:spPr>
          <a:xfrm>
            <a:off x="6191402" y="7772400"/>
            <a:ext cx="85954" cy="95098"/>
          </a:xfrm>
          <a:prstGeom prst="rect">
            <a:avLst/>
          </a:prstGeom>
        </p:spPr>
      </p:pic>
      <p:sp>
        <p:nvSpPr>
          <p:cNvPr id="128" name="Text 100"/>
          <p:cNvSpPr txBox="1"/>
          <p:nvPr/>
        </p:nvSpPr>
        <p:spPr>
          <a:xfrm>
            <a:off x="6377026" y="7733995"/>
            <a:ext cx="1867205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选择合适演进路径 → 减少转型阻力</a:t>
            </a:r>
            <a:endParaRPr lang="en-US" sz="900" dirty="0"/>
          </a:p>
        </p:txBody>
      </p:sp>
      <p:pic>
        <p:nvPicPr>
          <p:cNvPr id="129" name="Image 26" descr="preencoded.png">    </p:cNvPr>
          <p:cNvPicPr>
            <a:picLocks noChangeAspect="1"/>
          </p:cNvPicPr>
          <p:nvPr/>
        </p:nvPicPr>
        <p:blipFill>
          <a:blip r:embed="rId27"/>
          <a:srcRect l="-1648" r="-1648" t="0" b="0"/>
          <a:stretch/>
        </p:blipFill>
        <p:spPr>
          <a:xfrm>
            <a:off x="6191402" y="7981798"/>
            <a:ext cx="85954" cy="95098"/>
          </a:xfrm>
          <a:prstGeom prst="rect">
            <a:avLst/>
          </a:prstGeom>
        </p:spPr>
      </p:pic>
      <p:sp>
        <p:nvSpPr>
          <p:cNvPr id="130" name="Text 101"/>
          <p:cNvSpPr txBox="1"/>
          <p:nvPr/>
        </p:nvSpPr>
        <p:spPr>
          <a:xfrm>
            <a:off x="6377026" y="7944307"/>
            <a:ext cx="208666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企业知识图谱 + 记忆系统 = 长期竞争力</a:t>
            </a:r>
            <a:endParaRPr lang="en-US" sz="900" dirty="0"/>
          </a:p>
        </p:txBody>
      </p:sp>
      <p:sp>
        <p:nvSpPr>
          <p:cNvPr id="131" name="Shape 102"/>
          <p:cNvSpPr/>
          <p:nvPr/>
        </p:nvSpPr>
        <p:spPr>
          <a:xfrm>
            <a:off x="0" y="8058607"/>
            <a:ext cx="121916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132" name="Text 103"/>
          <p:cNvSpPr txBox="1"/>
          <p:nvPr/>
        </p:nvSpPr>
        <p:spPr>
          <a:xfrm>
            <a:off x="571500" y="8201254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133" name="Text 104"/>
          <p:cNvSpPr txBox="1"/>
          <p:nvPr/>
        </p:nvSpPr>
        <p:spPr>
          <a:xfrm>
            <a:off x="9977933" y="8201254"/>
            <a:ext cx="17483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 4：运营系统重构 | 5/8</a:t>
            </a:r>
            <a:endParaRPr lang="en-US" sz="1000" dirty="0"/>
          </a:p>
        </p:txBody>
      </p:sp>
      <p:pic>
        <p:nvPicPr>
          <p:cNvPr id="134" name="Image 27" descr="preencoded.png">    </p:cNvPr>
          <p:cNvPicPr>
            <a:picLocks noChangeAspect="1"/>
          </p:cNvPicPr>
          <p:nvPr/>
        </p:nvPicPr>
        <p:blipFill>
          <a:blip r:embed="rId28"/>
          <a:srcRect l="0" r="0" t="0" b="0"/>
          <a:stretch/>
        </p:blipFill>
        <p:spPr>
          <a:xfrm>
            <a:off x="3333902" y="2657246"/>
            <a:ext cx="152705" cy="152705"/>
          </a:xfrm>
          <a:prstGeom prst="rect">
            <a:avLst/>
          </a:prstGeom>
        </p:spPr>
      </p:pic>
      <p:pic>
        <p:nvPicPr>
          <p:cNvPr id="135" name="Image 28" descr="preencoded.png">    </p:cNvPr>
          <p:cNvPicPr>
            <a:picLocks noChangeAspect="1"/>
          </p:cNvPicPr>
          <p:nvPr/>
        </p:nvPicPr>
        <p:blipFill>
          <a:blip r:embed="rId29"/>
          <a:srcRect l="0" r="0" t="0" b="0"/>
          <a:stretch/>
        </p:blipFill>
        <p:spPr>
          <a:xfrm>
            <a:off x="3333902" y="3800246"/>
            <a:ext cx="152705" cy="152705"/>
          </a:xfrm>
          <a:prstGeom prst="rect">
            <a:avLst/>
          </a:prstGeom>
        </p:spPr>
      </p:pic>
      <p:pic>
        <p:nvPicPr>
          <p:cNvPr id="136" name="Image 29" descr="preencoded.png">    </p:cNvPr>
          <p:cNvPicPr>
            <a:picLocks noChangeAspect="1"/>
          </p:cNvPicPr>
          <p:nvPr/>
        </p:nvPicPr>
        <p:blipFill>
          <a:blip r:embed="rId30"/>
          <a:srcRect l="0" r="0" t="0" b="0"/>
          <a:stretch/>
        </p:blipFill>
        <p:spPr>
          <a:xfrm>
            <a:off x="8706002" y="2657246"/>
            <a:ext cx="152705" cy="152705"/>
          </a:xfrm>
          <a:prstGeom prst="rect">
            <a:avLst/>
          </a:prstGeom>
        </p:spPr>
      </p:pic>
      <p:pic>
        <p:nvPicPr>
          <p:cNvPr id="137" name="Image 30" descr="preencoded.png">    </p:cNvPr>
          <p:cNvPicPr>
            <a:picLocks noChangeAspect="1"/>
          </p:cNvPicPr>
          <p:nvPr/>
        </p:nvPicPr>
        <p:blipFill>
          <a:blip r:embed="rId31"/>
          <a:srcRect l="0" r="0" t="0" b="0"/>
          <a:stretch/>
        </p:blipFill>
        <p:spPr>
          <a:xfrm>
            <a:off x="8706002" y="3800246"/>
            <a:ext cx="152705" cy="15270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35360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35360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1143000" y="504749"/>
            <a:ext cx="4286707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自动化Orchestration蓝图</a:t>
            </a:r>
            <a:endParaRPr lang="en-US" sz="2700" dirty="0"/>
          </a:p>
        </p:txBody>
      </p:sp>
      <p:sp>
        <p:nvSpPr>
          <p:cNvPr id="6" name="Shape 4"/>
          <p:cNvSpPr/>
          <p:nvPr/>
        </p:nvSpPr>
        <p:spPr>
          <a:xfrm>
            <a:off x="4639666" y="1218895"/>
            <a:ext cx="2915107" cy="724205"/>
          </a:xfrm>
          <a:prstGeom prst="roundRect">
            <a:avLst>
              <a:gd name="adj" fmla="val 66454"/>
            </a:avLst>
          </a:prstGeom>
          <a:solidFill>
            <a:srgbClr val="F8FAFC"/>
          </a:solidFill>
          <a:ln w="25400">
            <a:solidFill>
              <a:srgbClr val="64748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924958" y="1390802"/>
            <a:ext cx="381305" cy="381305"/>
          </a:xfrm>
          <a:prstGeom prst="ellipse">
            <a:avLst/>
          </a:prstGeom>
          <a:solidFill>
            <a:srgbClr val="64748B"/>
          </a:solidFill>
          <a:ln/>
        </p:spPr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rcRect l="-760" r="-760" t="0" b="0"/>
          <a:stretch/>
        </p:blipFill>
        <p:spPr>
          <a:xfrm>
            <a:off x="5039258" y="1495044"/>
            <a:ext cx="152705" cy="171907"/>
          </a:xfrm>
          <a:prstGeom prst="rect">
            <a:avLst/>
          </a:prstGeom>
        </p:spPr>
      </p:pic>
      <p:sp>
        <p:nvSpPr>
          <p:cNvPr id="9" name="Text 6"/>
          <p:cNvSpPr txBox="1"/>
          <p:nvPr/>
        </p:nvSpPr>
        <p:spPr>
          <a:xfrm>
            <a:off x="5420563" y="1390802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人类决策者</a:t>
            </a:r>
            <a:endParaRPr lang="en-US" sz="1200" dirty="0"/>
          </a:p>
        </p:txBody>
      </p:sp>
      <p:sp>
        <p:nvSpPr>
          <p:cNvPr id="10" name="Text 7"/>
          <p:cNvSpPr txBox="1"/>
          <p:nvPr/>
        </p:nvSpPr>
        <p:spPr>
          <a:xfrm>
            <a:off x="5420563" y="1609344"/>
            <a:ext cx="19485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关键决策 / 策略指导 / 最终审批</a:t>
            </a:r>
            <a:endParaRPr lang="en-US" sz="1000" dirty="0"/>
          </a:p>
        </p:txBody>
      </p:sp>
      <p:sp>
        <p:nvSpPr>
          <p:cNvPr id="11" name="Shape 8"/>
          <p:cNvSpPr/>
          <p:nvPr/>
        </p:nvSpPr>
        <p:spPr>
          <a:xfrm>
            <a:off x="1143000" y="4819802"/>
            <a:ext cx="9905695" cy="761695"/>
          </a:xfrm>
          <a:prstGeom prst="roundRect">
            <a:avLst>
              <a:gd name="adj" fmla="val 12005"/>
            </a:avLst>
          </a:prstGeom>
          <a:solidFill>
            <a:srgbClr val="F1F5F9"/>
          </a:solidFill>
          <a:ln/>
        </p:spPr>
      </p:sp>
      <p:sp>
        <p:nvSpPr>
          <p:cNvPr id="12" name="Shape 9"/>
          <p:cNvSpPr/>
          <p:nvPr/>
        </p:nvSpPr>
        <p:spPr>
          <a:xfrm>
            <a:off x="1925726" y="5029200"/>
            <a:ext cx="342900" cy="342900"/>
          </a:xfrm>
          <a:prstGeom prst="roundRect">
            <a:avLst>
              <a:gd name="adj" fmla="val 59259"/>
            </a:avLst>
          </a:prstGeom>
          <a:solidFill>
            <a:srgbClr val="0F172A"/>
          </a:solidFill>
          <a:ln/>
        </p:spPr>
      </p:sp>
      <p:pic>
        <p:nvPicPr>
          <p:cNvPr id="13" name="Image 1" descr="preencoded.png">    </p:cNvPr>
          <p:cNvPicPr>
            <a:picLocks noChangeAspect="1"/>
          </p:cNvPicPr>
          <p:nvPr/>
        </p:nvPicPr>
        <p:blipFill>
          <a:blip r:embed="rId2"/>
          <a:srcRect l="-760" r="-760" t="0" b="0"/>
          <a:stretch/>
        </p:blipFill>
        <p:spPr>
          <a:xfrm>
            <a:off x="2020824" y="5115154"/>
            <a:ext cx="152705" cy="171907"/>
          </a:xfrm>
          <a:prstGeom prst="rect">
            <a:avLst/>
          </a:prstGeom>
        </p:spPr>
      </p:pic>
      <p:sp>
        <p:nvSpPr>
          <p:cNvPr id="14" name="Shape 10"/>
          <p:cNvSpPr/>
          <p:nvPr/>
        </p:nvSpPr>
        <p:spPr>
          <a:xfrm>
            <a:off x="5227625" y="5029200"/>
            <a:ext cx="342900" cy="342900"/>
          </a:xfrm>
          <a:prstGeom prst="roundRect">
            <a:avLst>
              <a:gd name="adj" fmla="val 59259"/>
            </a:avLst>
          </a:prstGeom>
          <a:solidFill>
            <a:srgbClr val="0F172A"/>
          </a:solidFill>
          <a:ln/>
        </p:spPr>
      </p:sp>
      <p:sp>
        <p:nvSpPr>
          <p:cNvPr id="15" name="Shape 11"/>
          <p:cNvSpPr/>
          <p:nvPr/>
        </p:nvSpPr>
        <p:spPr>
          <a:xfrm>
            <a:off x="8529523" y="5029200"/>
            <a:ext cx="342900" cy="342900"/>
          </a:xfrm>
          <a:prstGeom prst="roundRect">
            <a:avLst>
              <a:gd name="adj" fmla="val 59259"/>
            </a:avLst>
          </a:prstGeom>
          <a:solidFill>
            <a:srgbClr val="0F172A"/>
          </a:solidFill>
          <a:ln/>
        </p:spPr>
      </p:sp>
      <p:sp>
        <p:nvSpPr>
          <p:cNvPr id="16" name="Text 12"/>
          <p:cNvSpPr txBox="1"/>
          <p:nvPr/>
        </p:nvSpPr>
        <p:spPr>
          <a:xfrm>
            <a:off x="2363724" y="5029200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统一数据层</a:t>
            </a:r>
            <a:endParaRPr lang="en-US" sz="1200" dirty="0"/>
          </a:p>
        </p:txBody>
      </p:sp>
      <p:sp>
        <p:nvSpPr>
          <p:cNvPr id="17" name="Text 13"/>
          <p:cNvSpPr txBox="1"/>
          <p:nvPr/>
        </p:nvSpPr>
        <p:spPr>
          <a:xfrm>
            <a:off x="2363724" y="5238598"/>
            <a:ext cx="139080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企业数据仓库/实时数据流</a:t>
            </a:r>
            <a:endParaRPr lang="en-US" sz="900" dirty="0"/>
          </a:p>
        </p:txBody>
      </p:sp>
      <p:pic>
        <p:nvPicPr>
          <p:cNvPr id="18" name="Image 2" descr="preencoded.png">    </p:cNvPr>
          <p:cNvPicPr>
            <a:picLocks noChangeAspect="1"/>
          </p:cNvPicPr>
          <p:nvPr/>
        </p:nvPicPr>
        <p:blipFill>
          <a:blip r:embed="rId3"/>
          <a:srcRect l="-1064" r="-1064" t="0" b="0"/>
          <a:stretch/>
        </p:blipFill>
        <p:spPr>
          <a:xfrm>
            <a:off x="5289804" y="5115154"/>
            <a:ext cx="219456" cy="171907"/>
          </a:xfrm>
          <a:prstGeom prst="rect">
            <a:avLst/>
          </a:prstGeom>
        </p:spPr>
      </p:pic>
      <p:sp>
        <p:nvSpPr>
          <p:cNvPr id="19" name="Text 14"/>
          <p:cNvSpPr txBox="1"/>
          <p:nvPr/>
        </p:nvSpPr>
        <p:spPr>
          <a:xfrm>
            <a:off x="5665622" y="5029200"/>
            <a:ext cx="81930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API连接层</a:t>
            </a:r>
            <a:endParaRPr lang="en-US" sz="1200" dirty="0"/>
          </a:p>
        </p:txBody>
      </p:sp>
      <p:sp>
        <p:nvSpPr>
          <p:cNvPr id="20" name="Text 15"/>
          <p:cNvSpPr txBox="1"/>
          <p:nvPr/>
        </p:nvSpPr>
        <p:spPr>
          <a:xfrm>
            <a:off x="5665622" y="5238598"/>
            <a:ext cx="139080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内外部系统集成/服务调用</a:t>
            </a:r>
            <a:endParaRPr lang="en-US" sz="900" dirty="0"/>
          </a:p>
        </p:txBody>
      </p:sp>
      <p:pic>
        <p:nvPicPr>
          <p:cNvPr id="21" name="Image 3" descr="preencoded.png">    </p:cNvPr>
          <p:cNvPicPr>
            <a:picLocks noChangeAspect="1"/>
          </p:cNvPicPr>
          <p:nvPr/>
        </p:nvPicPr>
        <p:blipFill>
          <a:blip r:embed="rId4"/>
          <a:srcRect l="-1064" r="-1064" t="0" b="0"/>
          <a:stretch/>
        </p:blipFill>
        <p:spPr>
          <a:xfrm>
            <a:off x="8591702" y="5115154"/>
            <a:ext cx="219456" cy="171907"/>
          </a:xfrm>
          <a:prstGeom prst="rect">
            <a:avLst/>
          </a:prstGeom>
        </p:spPr>
      </p:pic>
      <p:sp>
        <p:nvSpPr>
          <p:cNvPr id="22" name="Text 16"/>
          <p:cNvSpPr txBox="1"/>
          <p:nvPr/>
        </p:nvSpPr>
        <p:spPr>
          <a:xfrm>
            <a:off x="8967521" y="5029200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工具集成层</a:t>
            </a:r>
            <a:endParaRPr lang="en-US" sz="1200" dirty="0"/>
          </a:p>
        </p:txBody>
      </p:sp>
      <p:sp>
        <p:nvSpPr>
          <p:cNvPr id="23" name="Text 17"/>
          <p:cNvSpPr txBox="1"/>
          <p:nvPr/>
        </p:nvSpPr>
        <p:spPr>
          <a:xfrm>
            <a:off x="8967521" y="5238598"/>
            <a:ext cx="139080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第三方工具/专业软件集成</a:t>
            </a:r>
            <a:endParaRPr lang="en-US" sz="900" dirty="0"/>
          </a:p>
        </p:txBody>
      </p:sp>
      <p:sp>
        <p:nvSpPr>
          <p:cNvPr id="24" name="Shape 18"/>
          <p:cNvSpPr/>
          <p:nvPr/>
        </p:nvSpPr>
        <p:spPr>
          <a:xfrm>
            <a:off x="1143000" y="5772607"/>
            <a:ext cx="9905695" cy="629107"/>
          </a:xfrm>
          <a:prstGeom prst="roundRect">
            <a:avLst>
              <a:gd name="adj" fmla="val 17618"/>
            </a:avLst>
          </a:prstGeom>
          <a:solidFill>
            <a:srgbClr val="EFF6FF"/>
          </a:solidFill>
          <a:ln w="12700">
            <a:solidFill>
              <a:srgbClr val="DBEAFE"/>
            </a:solidFill>
            <a:prstDash val="solid"/>
          </a:ln>
        </p:spPr>
      </p:sp>
      <p:sp>
        <p:nvSpPr>
          <p:cNvPr id="25" name="Text 19"/>
          <p:cNvSpPr txBox="1"/>
          <p:nvPr/>
        </p:nvSpPr>
        <p:spPr>
          <a:xfrm>
            <a:off x="1266444" y="5905195"/>
            <a:ext cx="966337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编排洞察: 成功的自动化编排平台核心在于人机协作而非替代，以统一的中枢平台协调多类型Agent完成复杂任务。 通过合理分配任务优先级、管理工作流，可降低高达70%的人工协调成本，同时保持人类决策在关键节点的控制权。</a:t>
            </a:r>
            <a:endParaRPr lang="en-US" sz="1000" dirty="0"/>
          </a:p>
        </p:txBody>
      </p:sp>
      <p:sp>
        <p:nvSpPr>
          <p:cNvPr id="26" name="Shape 20"/>
          <p:cNvSpPr/>
          <p:nvPr/>
        </p:nvSpPr>
        <p:spPr>
          <a:xfrm>
            <a:off x="0" y="6838798"/>
            <a:ext cx="121916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27" name="Text 21"/>
          <p:cNvSpPr txBox="1"/>
          <p:nvPr/>
        </p:nvSpPr>
        <p:spPr>
          <a:xfrm>
            <a:off x="761695" y="7019849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28" name="Text 22"/>
          <p:cNvSpPr txBox="1"/>
          <p:nvPr/>
        </p:nvSpPr>
        <p:spPr>
          <a:xfrm>
            <a:off x="9630461" y="7019849"/>
            <a:ext cx="19010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 4：运营系统重构 | 35/37</a:t>
            </a:r>
            <a:endParaRPr lang="en-US" sz="1000" dirty="0"/>
          </a:p>
        </p:txBody>
      </p:sp>
      <p:pic>
        <p:nvPicPr>
          <p:cNvPr id="29" name="Image 4" descr="preencoded.png">    </p:cNvPr>
          <p:cNvPicPr>
            <a:picLocks noChangeAspect="1"/>
          </p:cNvPicPr>
          <p:nvPr/>
        </p:nvPicPr>
        <p:blipFill>
          <a:blip r:embed="rId5"/>
          <a:srcRect l="-63032" r="-63032" t="0" b="0"/>
          <a:stretch/>
        </p:blipFill>
        <p:spPr>
          <a:xfrm>
            <a:off x="1143000" y="1200607"/>
            <a:ext cx="9905695" cy="4381805"/>
          </a:xfrm>
          <a:prstGeom prst="rect">
            <a:avLst/>
          </a:prstGeom>
        </p:spPr>
      </p:pic>
      <p:sp>
        <p:nvSpPr>
          <p:cNvPr id="30" name="Shape 23"/>
          <p:cNvSpPr/>
          <p:nvPr/>
        </p:nvSpPr>
        <p:spPr>
          <a:xfrm>
            <a:off x="2095805" y="2343607"/>
            <a:ext cx="1714500" cy="952805"/>
          </a:xfrm>
          <a:prstGeom prst="roundRect">
            <a:avLst>
              <a:gd name="adj" fmla="val 7678"/>
            </a:avLst>
          </a:prstGeom>
          <a:solidFill>
            <a:srgbClr val="ECFDF5"/>
          </a:solidFill>
          <a:ln w="25400">
            <a:solidFill>
              <a:srgbClr val="10B981"/>
            </a:solidFill>
            <a:prstDash val="solid"/>
          </a:ln>
        </p:spPr>
      </p:sp>
      <p:sp>
        <p:nvSpPr>
          <p:cNvPr id="31" name="Text 24"/>
          <p:cNvSpPr txBox="1"/>
          <p:nvPr/>
        </p:nvSpPr>
        <p:spPr>
          <a:xfrm>
            <a:off x="2229307" y="2495398"/>
            <a:ext cx="117226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4785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业务流程Agent</a:t>
            </a:r>
            <a:endParaRPr lang="en-US" sz="1200" dirty="0"/>
          </a:p>
        </p:txBody>
      </p:sp>
      <p:pic>
        <p:nvPicPr>
          <p:cNvPr id="32" name="Image 5" descr="preencoded.png">    </p:cNvPr>
          <p:cNvPicPr>
            <a:picLocks noChangeAspect="1"/>
          </p:cNvPicPr>
          <p:nvPr/>
        </p:nvPicPr>
        <p:blipFill>
          <a:blip r:embed="rId6"/>
          <a:srcRect l="-2571" r="-2571" t="0" b="0"/>
          <a:stretch/>
        </p:blipFill>
        <p:spPr>
          <a:xfrm>
            <a:off x="2229307" y="2762402"/>
            <a:ext cx="105156" cy="114300"/>
          </a:xfrm>
          <a:prstGeom prst="rect">
            <a:avLst/>
          </a:prstGeom>
        </p:spPr>
      </p:pic>
      <p:sp>
        <p:nvSpPr>
          <p:cNvPr id="33" name="Text 25"/>
          <p:cNvSpPr txBox="1"/>
          <p:nvPr/>
        </p:nvSpPr>
        <p:spPr>
          <a:xfrm>
            <a:off x="2333549" y="2771546"/>
            <a:ext cx="10104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端到端流程自动化</a:t>
            </a:r>
            <a:endParaRPr lang="en-US" sz="900" dirty="0"/>
          </a:p>
        </p:txBody>
      </p:sp>
      <p:pic>
        <p:nvPicPr>
          <p:cNvPr id="34" name="Image 6" descr="preencoded.png">    </p:cNvPr>
          <p:cNvPicPr>
            <a:picLocks noChangeAspect="1"/>
          </p:cNvPicPr>
          <p:nvPr/>
        </p:nvPicPr>
        <p:blipFill>
          <a:blip r:embed="rId7"/>
          <a:srcRect l="-2571" r="-2571" t="0" b="0"/>
          <a:stretch/>
        </p:blipFill>
        <p:spPr>
          <a:xfrm>
            <a:off x="2229307" y="2971800"/>
            <a:ext cx="105156" cy="114300"/>
          </a:xfrm>
          <a:prstGeom prst="rect">
            <a:avLst/>
          </a:prstGeom>
        </p:spPr>
      </p:pic>
      <p:sp>
        <p:nvSpPr>
          <p:cNvPr id="35" name="Text 26"/>
          <p:cNvSpPr txBox="1"/>
          <p:nvPr/>
        </p:nvSpPr>
        <p:spPr>
          <a:xfrm>
            <a:off x="2333549" y="2980944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客户旅程编排</a:t>
            </a:r>
            <a:endParaRPr lang="en-US" sz="900" dirty="0"/>
          </a:p>
        </p:txBody>
      </p:sp>
      <p:pic>
        <p:nvPicPr>
          <p:cNvPr id="36" name="Image 7" descr="preencoded.png">    </p:cNvPr>
          <p:cNvPicPr>
            <a:picLocks noChangeAspect="1"/>
          </p:cNvPicPr>
          <p:nvPr/>
        </p:nvPicPr>
        <p:blipFill>
          <a:blip r:embed="rId8"/>
          <a:srcRect l="-2571" r="-2571" t="0" b="0"/>
          <a:stretch/>
        </p:blipFill>
        <p:spPr>
          <a:xfrm>
            <a:off x="2229307" y="3181198"/>
            <a:ext cx="105156" cy="114300"/>
          </a:xfrm>
          <a:prstGeom prst="rect">
            <a:avLst/>
          </a:prstGeom>
        </p:spPr>
      </p:pic>
      <p:sp>
        <p:nvSpPr>
          <p:cNvPr id="37" name="Text 27"/>
          <p:cNvSpPr txBox="1"/>
          <p:nvPr/>
        </p:nvSpPr>
        <p:spPr>
          <a:xfrm>
            <a:off x="2333549" y="3191256"/>
            <a:ext cx="724205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预设KPI触发</a:t>
            </a:r>
            <a:endParaRPr lang="en-US" sz="900" dirty="0"/>
          </a:p>
        </p:txBody>
      </p:sp>
      <p:sp>
        <p:nvSpPr>
          <p:cNvPr id="38" name="Shape 28"/>
          <p:cNvSpPr/>
          <p:nvPr/>
        </p:nvSpPr>
        <p:spPr>
          <a:xfrm>
            <a:off x="2095805" y="3676802"/>
            <a:ext cx="1714500" cy="952805"/>
          </a:xfrm>
          <a:prstGeom prst="roundRect">
            <a:avLst>
              <a:gd name="adj" fmla="val 7678"/>
            </a:avLst>
          </a:prstGeom>
          <a:solidFill>
            <a:srgbClr val="F5F3FF"/>
          </a:solidFill>
          <a:ln w="25400">
            <a:solidFill>
              <a:srgbClr val="8B5CF6"/>
            </a:solidFill>
            <a:prstDash val="solid"/>
          </a:ln>
        </p:spPr>
      </p:sp>
      <p:sp>
        <p:nvSpPr>
          <p:cNvPr id="39" name="Text 29"/>
          <p:cNvSpPr txBox="1"/>
          <p:nvPr/>
        </p:nvSpPr>
        <p:spPr>
          <a:xfrm>
            <a:off x="2229307" y="3829507"/>
            <a:ext cx="86685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6D28D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认知Agent</a:t>
            </a:r>
            <a:endParaRPr lang="en-US" sz="1200" dirty="0"/>
          </a:p>
        </p:txBody>
      </p:sp>
      <p:pic>
        <p:nvPicPr>
          <p:cNvPr id="40" name="Image 8" descr="preencoded.png">    </p:cNvPr>
          <p:cNvPicPr>
            <a:picLocks noChangeAspect="1"/>
          </p:cNvPicPr>
          <p:nvPr/>
        </p:nvPicPr>
        <p:blipFill>
          <a:blip r:embed="rId9"/>
          <a:srcRect l="-2571" r="-2571" t="0" b="0"/>
          <a:stretch/>
        </p:blipFill>
        <p:spPr>
          <a:xfrm>
            <a:off x="2229307" y="4095598"/>
            <a:ext cx="105156" cy="114300"/>
          </a:xfrm>
          <a:prstGeom prst="rect">
            <a:avLst/>
          </a:prstGeom>
        </p:spPr>
      </p:pic>
      <p:sp>
        <p:nvSpPr>
          <p:cNvPr id="41" name="Text 30"/>
          <p:cNvSpPr txBox="1"/>
          <p:nvPr/>
        </p:nvSpPr>
        <p:spPr>
          <a:xfrm>
            <a:off x="2333549" y="4105656"/>
            <a:ext cx="896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内容分析与创建</a:t>
            </a:r>
            <a:endParaRPr lang="en-US" sz="900" dirty="0"/>
          </a:p>
        </p:txBody>
      </p:sp>
      <p:pic>
        <p:nvPicPr>
          <p:cNvPr id="42" name="Image 9" descr="preencoded.png">    </p:cNvPr>
          <p:cNvPicPr>
            <a:picLocks noChangeAspect="1"/>
          </p:cNvPicPr>
          <p:nvPr/>
        </p:nvPicPr>
        <p:blipFill>
          <a:blip r:embed="rId10"/>
          <a:srcRect l="-2571" r="-2571" t="0" b="0"/>
          <a:stretch/>
        </p:blipFill>
        <p:spPr>
          <a:xfrm>
            <a:off x="2229307" y="4304995"/>
            <a:ext cx="105156" cy="114300"/>
          </a:xfrm>
          <a:prstGeom prst="rect">
            <a:avLst/>
          </a:prstGeom>
        </p:spPr>
      </p:pic>
      <p:sp>
        <p:nvSpPr>
          <p:cNvPr id="43" name="Text 31"/>
          <p:cNvSpPr txBox="1"/>
          <p:nvPr/>
        </p:nvSpPr>
        <p:spPr>
          <a:xfrm>
            <a:off x="2333549" y="4315054"/>
            <a:ext cx="896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知识提取与重组</a:t>
            </a:r>
            <a:endParaRPr lang="en-US" sz="900" dirty="0"/>
          </a:p>
        </p:txBody>
      </p:sp>
      <p:pic>
        <p:nvPicPr>
          <p:cNvPr id="44" name="Image 10" descr="preencoded.png">    </p:cNvPr>
          <p:cNvPicPr>
            <a:picLocks noChangeAspect="1"/>
          </p:cNvPicPr>
          <p:nvPr/>
        </p:nvPicPr>
        <p:blipFill>
          <a:blip r:embed="rId11"/>
          <a:srcRect l="-2571" r="-2571" t="0" b="0"/>
          <a:stretch/>
        </p:blipFill>
        <p:spPr>
          <a:xfrm>
            <a:off x="2229307" y="4515307"/>
            <a:ext cx="105156" cy="114300"/>
          </a:xfrm>
          <a:prstGeom prst="rect">
            <a:avLst/>
          </a:prstGeom>
        </p:spPr>
      </p:pic>
      <p:sp>
        <p:nvSpPr>
          <p:cNvPr id="45" name="Text 32"/>
          <p:cNvSpPr txBox="1"/>
          <p:nvPr/>
        </p:nvSpPr>
        <p:spPr>
          <a:xfrm>
            <a:off x="2333549" y="4524451"/>
            <a:ext cx="896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语义理解与生成</a:t>
            </a:r>
            <a:endParaRPr lang="en-US" sz="900" dirty="0"/>
          </a:p>
        </p:txBody>
      </p:sp>
      <p:sp>
        <p:nvSpPr>
          <p:cNvPr id="46" name="Shape 33"/>
          <p:cNvSpPr/>
          <p:nvPr/>
        </p:nvSpPr>
        <p:spPr>
          <a:xfrm>
            <a:off x="8382305" y="2343607"/>
            <a:ext cx="1714500" cy="952805"/>
          </a:xfrm>
          <a:prstGeom prst="roundRect">
            <a:avLst>
              <a:gd name="adj" fmla="val 7678"/>
            </a:avLst>
          </a:prstGeom>
          <a:solidFill>
            <a:srgbClr val="EFF6FF"/>
          </a:solidFill>
          <a:ln w="25400">
            <a:solidFill>
              <a:srgbClr val="3B82F6"/>
            </a:solidFill>
            <a:prstDash val="solid"/>
          </a:ln>
        </p:spPr>
      </p:sp>
      <p:sp>
        <p:nvSpPr>
          <p:cNvPr id="47" name="Text 34"/>
          <p:cNvSpPr txBox="1"/>
          <p:nvPr/>
        </p:nvSpPr>
        <p:spPr>
          <a:xfrm>
            <a:off x="8515807" y="2495398"/>
            <a:ext cx="86685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执行Agent</a:t>
            </a:r>
            <a:endParaRPr lang="en-US" sz="1200" dirty="0"/>
          </a:p>
        </p:txBody>
      </p:sp>
      <p:pic>
        <p:nvPicPr>
          <p:cNvPr id="48" name="Image 11" descr="preencoded.png">    </p:cNvPr>
          <p:cNvPicPr>
            <a:picLocks noChangeAspect="1"/>
          </p:cNvPicPr>
          <p:nvPr/>
        </p:nvPicPr>
        <p:blipFill>
          <a:blip r:embed="rId12"/>
          <a:srcRect l="-2571" r="-2571" t="0" b="0"/>
          <a:stretch/>
        </p:blipFill>
        <p:spPr>
          <a:xfrm>
            <a:off x="8515807" y="2762402"/>
            <a:ext cx="105156" cy="114300"/>
          </a:xfrm>
          <a:prstGeom prst="rect">
            <a:avLst/>
          </a:prstGeom>
        </p:spPr>
      </p:pic>
      <p:sp>
        <p:nvSpPr>
          <p:cNvPr id="49" name="Text 35"/>
          <p:cNvSpPr txBox="1"/>
          <p:nvPr/>
        </p:nvSpPr>
        <p:spPr>
          <a:xfrm>
            <a:off x="8620049" y="2771546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精确任务执行</a:t>
            </a:r>
            <a:endParaRPr lang="en-US" sz="900" dirty="0"/>
          </a:p>
        </p:txBody>
      </p:sp>
      <p:pic>
        <p:nvPicPr>
          <p:cNvPr id="50" name="Image 12" descr="preencoded.png">    </p:cNvPr>
          <p:cNvPicPr>
            <a:picLocks noChangeAspect="1"/>
          </p:cNvPicPr>
          <p:nvPr/>
        </p:nvPicPr>
        <p:blipFill>
          <a:blip r:embed="rId13"/>
          <a:srcRect l="-2571" r="-2571" t="0" b="0"/>
          <a:stretch/>
        </p:blipFill>
        <p:spPr>
          <a:xfrm>
            <a:off x="8515807" y="2971800"/>
            <a:ext cx="105156" cy="114300"/>
          </a:xfrm>
          <a:prstGeom prst="rect">
            <a:avLst/>
          </a:prstGeom>
        </p:spPr>
      </p:pic>
      <p:sp>
        <p:nvSpPr>
          <p:cNvPr id="51" name="Text 36"/>
          <p:cNvSpPr txBox="1"/>
          <p:nvPr/>
        </p:nvSpPr>
        <p:spPr>
          <a:xfrm>
            <a:off x="8620049" y="2980944"/>
            <a:ext cx="896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系统操作自动化</a:t>
            </a:r>
            <a:endParaRPr lang="en-US" sz="900" dirty="0"/>
          </a:p>
        </p:txBody>
      </p:sp>
      <p:pic>
        <p:nvPicPr>
          <p:cNvPr id="52" name="Image 13" descr="preencoded.png">    </p:cNvPr>
          <p:cNvPicPr>
            <a:picLocks noChangeAspect="1"/>
          </p:cNvPicPr>
          <p:nvPr/>
        </p:nvPicPr>
        <p:blipFill>
          <a:blip r:embed="rId14"/>
          <a:srcRect l="-2571" r="-2571" t="0" b="0"/>
          <a:stretch/>
        </p:blipFill>
        <p:spPr>
          <a:xfrm>
            <a:off x="8515807" y="3181198"/>
            <a:ext cx="105156" cy="114300"/>
          </a:xfrm>
          <a:prstGeom prst="rect">
            <a:avLst/>
          </a:prstGeom>
        </p:spPr>
      </p:pic>
      <p:sp>
        <p:nvSpPr>
          <p:cNvPr id="53" name="Text 37"/>
          <p:cNvSpPr txBox="1"/>
          <p:nvPr/>
        </p:nvSpPr>
        <p:spPr>
          <a:xfrm>
            <a:off x="8620049" y="3191256"/>
            <a:ext cx="734263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集成API调用</a:t>
            </a:r>
            <a:endParaRPr lang="en-US" sz="900" dirty="0"/>
          </a:p>
        </p:txBody>
      </p:sp>
      <p:sp>
        <p:nvSpPr>
          <p:cNvPr id="54" name="Shape 38"/>
          <p:cNvSpPr/>
          <p:nvPr/>
        </p:nvSpPr>
        <p:spPr>
          <a:xfrm>
            <a:off x="8382305" y="3676802"/>
            <a:ext cx="1714500" cy="952805"/>
          </a:xfrm>
          <a:prstGeom prst="roundRect">
            <a:avLst>
              <a:gd name="adj" fmla="val 7678"/>
            </a:avLst>
          </a:prstGeom>
          <a:noFill/>
          <a:ln w="25400">
            <a:solidFill>
              <a:srgbClr val="F59E0B"/>
            </a:solidFill>
            <a:prstDash val="solid"/>
          </a:ln>
        </p:spPr>
      </p:sp>
      <p:sp>
        <p:nvSpPr>
          <p:cNvPr id="55" name="Text 39"/>
          <p:cNvSpPr txBox="1"/>
          <p:nvPr/>
        </p:nvSpPr>
        <p:spPr>
          <a:xfrm>
            <a:off x="8515807" y="3829507"/>
            <a:ext cx="86685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分析Agent</a:t>
            </a:r>
            <a:endParaRPr lang="en-US" sz="1200" dirty="0"/>
          </a:p>
        </p:txBody>
      </p:sp>
      <p:pic>
        <p:nvPicPr>
          <p:cNvPr id="56" name="Image 14" descr="preencoded.png">    </p:cNvPr>
          <p:cNvPicPr>
            <a:picLocks noChangeAspect="1"/>
          </p:cNvPicPr>
          <p:nvPr/>
        </p:nvPicPr>
        <p:blipFill>
          <a:blip r:embed="rId15"/>
          <a:srcRect l="-2571" r="-2571" t="0" b="0"/>
          <a:stretch/>
        </p:blipFill>
        <p:spPr>
          <a:xfrm>
            <a:off x="8515807" y="4095598"/>
            <a:ext cx="105156" cy="114300"/>
          </a:xfrm>
          <a:prstGeom prst="rect">
            <a:avLst/>
          </a:prstGeom>
        </p:spPr>
      </p:pic>
      <p:sp>
        <p:nvSpPr>
          <p:cNvPr id="57" name="Text 40"/>
          <p:cNvSpPr txBox="1"/>
          <p:nvPr/>
        </p:nvSpPr>
        <p:spPr>
          <a:xfrm>
            <a:off x="8620049" y="4105656"/>
            <a:ext cx="10104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数据处理与可视化</a:t>
            </a:r>
            <a:endParaRPr lang="en-US" sz="900" dirty="0"/>
          </a:p>
        </p:txBody>
      </p:sp>
      <p:pic>
        <p:nvPicPr>
          <p:cNvPr id="58" name="Image 15" descr="preencoded.png">    </p:cNvPr>
          <p:cNvPicPr>
            <a:picLocks noChangeAspect="1"/>
          </p:cNvPicPr>
          <p:nvPr/>
        </p:nvPicPr>
        <p:blipFill>
          <a:blip r:embed="rId16"/>
          <a:srcRect l="-2571" r="-2571" t="0" b="0"/>
          <a:stretch/>
        </p:blipFill>
        <p:spPr>
          <a:xfrm>
            <a:off x="8515807" y="4304995"/>
            <a:ext cx="105156" cy="114300"/>
          </a:xfrm>
          <a:prstGeom prst="rect">
            <a:avLst/>
          </a:prstGeom>
        </p:spPr>
      </p:pic>
      <p:sp>
        <p:nvSpPr>
          <p:cNvPr id="59" name="Text 41"/>
          <p:cNvSpPr txBox="1"/>
          <p:nvPr/>
        </p:nvSpPr>
        <p:spPr>
          <a:xfrm>
            <a:off x="8620049" y="4315054"/>
            <a:ext cx="896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模式识别与预测</a:t>
            </a:r>
            <a:endParaRPr lang="en-US" sz="900" dirty="0"/>
          </a:p>
        </p:txBody>
      </p:sp>
      <p:pic>
        <p:nvPicPr>
          <p:cNvPr id="60" name="Image 16" descr="preencoded.png">    </p:cNvPr>
          <p:cNvPicPr>
            <a:picLocks noChangeAspect="1"/>
          </p:cNvPicPr>
          <p:nvPr/>
        </p:nvPicPr>
        <p:blipFill>
          <a:blip r:embed="rId17"/>
          <a:srcRect l="-2571" r="-2571" t="0" b="0"/>
          <a:stretch/>
        </p:blipFill>
        <p:spPr>
          <a:xfrm>
            <a:off x="8515807" y="4515307"/>
            <a:ext cx="105156" cy="114300"/>
          </a:xfrm>
          <a:prstGeom prst="rect">
            <a:avLst/>
          </a:prstGeom>
        </p:spPr>
      </p:pic>
      <p:sp>
        <p:nvSpPr>
          <p:cNvPr id="61" name="Text 42"/>
          <p:cNvSpPr txBox="1"/>
          <p:nvPr/>
        </p:nvSpPr>
        <p:spPr>
          <a:xfrm>
            <a:off x="8620049" y="4524451"/>
            <a:ext cx="896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异常检测与预警</a:t>
            </a:r>
            <a:endParaRPr lang="en-US" sz="900" dirty="0"/>
          </a:p>
        </p:txBody>
      </p:sp>
      <p:sp>
        <p:nvSpPr>
          <p:cNvPr id="62" name="Shape 43"/>
          <p:cNvSpPr/>
          <p:nvPr/>
        </p:nvSpPr>
        <p:spPr>
          <a:xfrm>
            <a:off x="3715207" y="2343607"/>
            <a:ext cx="4762195" cy="2095805"/>
          </a:xfrm>
          <a:prstGeom prst="roundRect">
            <a:avLst>
              <a:gd name="adj" fmla="val 2380"/>
            </a:avLst>
          </a:prstGeom>
          <a:solidFill>
            <a:srgbClr val="EBF5FF"/>
          </a:solidFill>
          <a:ln w="50800">
            <a:solidFill>
              <a:srgbClr val="4C6FFF"/>
            </a:solidFill>
            <a:prstDash val="solid"/>
          </a:ln>
          <a:effectLst>
            <a:outerShdw sx="100000" sy="100000" kx="0" ky="0" algn="bl" rotWithShape="0" blurRad="139700" dist="101600" dir="5400000">
              <a:srgbClr val="4c6fff">
                <a:alpha val="10000"/>
              </a:srgbClr>
            </a:outerShdw>
          </a:effectLst>
        </p:spPr>
      </p:sp>
      <p:sp>
        <p:nvSpPr>
          <p:cNvPr id="63" name="Text 44"/>
          <p:cNvSpPr txBox="1"/>
          <p:nvPr/>
        </p:nvSpPr>
        <p:spPr>
          <a:xfrm>
            <a:off x="5524805" y="2562149"/>
            <a:ext cx="12865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中枢编排平台</a:t>
            </a:r>
            <a:endParaRPr lang="en-US" sz="1500" dirty="0"/>
          </a:p>
        </p:txBody>
      </p:sp>
      <p:sp>
        <p:nvSpPr>
          <p:cNvPr id="64" name="Shape 45"/>
          <p:cNvSpPr/>
          <p:nvPr/>
        </p:nvSpPr>
        <p:spPr>
          <a:xfrm>
            <a:off x="3905402" y="2933395"/>
            <a:ext cx="267005" cy="267005"/>
          </a:xfrm>
          <a:prstGeom prst="ellipse">
            <a:avLst/>
          </a:prstGeom>
          <a:solidFill>
            <a:srgbClr val="4C6FFF"/>
          </a:solidFill>
          <a:ln/>
        </p:spPr>
      </p:sp>
      <p:pic>
        <p:nvPicPr>
          <p:cNvPr id="65" name="Image 17" descr="preencoded.png">    </p:cNvPr>
          <p:cNvPicPr>
            <a:picLocks noChangeAspect="1"/>
          </p:cNvPicPr>
          <p:nvPr/>
        </p:nvPicPr>
        <p:blipFill>
          <a:blip r:embed="rId18"/>
          <a:srcRect l="0" r="0" t="0" b="0"/>
          <a:stretch/>
        </p:blipFill>
        <p:spPr>
          <a:xfrm>
            <a:off x="3972154" y="3000146"/>
            <a:ext cx="133502" cy="133502"/>
          </a:xfrm>
          <a:prstGeom prst="rect">
            <a:avLst/>
          </a:prstGeom>
        </p:spPr>
      </p:pic>
      <p:sp>
        <p:nvSpPr>
          <p:cNvPr id="66" name="Shape 46"/>
          <p:cNvSpPr/>
          <p:nvPr/>
        </p:nvSpPr>
        <p:spPr>
          <a:xfrm>
            <a:off x="6184087" y="2933395"/>
            <a:ext cx="267005" cy="267005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67" name="Text 47"/>
          <p:cNvSpPr txBox="1"/>
          <p:nvPr/>
        </p:nvSpPr>
        <p:spPr>
          <a:xfrm>
            <a:off x="4267505" y="2980944"/>
            <a:ext cx="15581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可组合性 | 灵活模块组装</a:t>
            </a:r>
            <a:endParaRPr lang="en-US" sz="1000" dirty="0"/>
          </a:p>
        </p:txBody>
      </p:sp>
      <p:pic>
        <p:nvPicPr>
          <p:cNvPr id="68" name="Image 18" descr="preencoded.png">    </p:cNvPr>
          <p:cNvPicPr>
            <a:picLocks noChangeAspect="1"/>
          </p:cNvPicPr>
          <p:nvPr/>
        </p:nvPicPr>
        <p:blipFill>
          <a:blip r:embed="rId19"/>
          <a:srcRect l="0" r="0" t="0" b="0"/>
          <a:stretch/>
        </p:blipFill>
        <p:spPr>
          <a:xfrm>
            <a:off x="6249924" y="3000146"/>
            <a:ext cx="133502" cy="133502"/>
          </a:xfrm>
          <a:prstGeom prst="rect">
            <a:avLst/>
          </a:prstGeom>
        </p:spPr>
      </p:pic>
      <p:sp>
        <p:nvSpPr>
          <p:cNvPr id="69" name="Shape 48"/>
          <p:cNvSpPr/>
          <p:nvPr/>
        </p:nvSpPr>
        <p:spPr>
          <a:xfrm>
            <a:off x="3905402" y="3276295"/>
            <a:ext cx="267005" cy="267005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70" name="Text 49"/>
          <p:cNvSpPr txBox="1"/>
          <p:nvPr/>
        </p:nvSpPr>
        <p:spPr>
          <a:xfrm>
            <a:off x="6545275" y="2980944"/>
            <a:ext cx="15581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可治理 | 安全与合规保障</a:t>
            </a:r>
            <a:endParaRPr lang="en-US" sz="1000" dirty="0"/>
          </a:p>
        </p:txBody>
      </p:sp>
      <p:pic>
        <p:nvPicPr>
          <p:cNvPr id="71" name="Image 19" descr="preencoded.png">    </p:cNvPr>
          <p:cNvPicPr>
            <a:picLocks noChangeAspect="1"/>
          </p:cNvPicPr>
          <p:nvPr/>
        </p:nvPicPr>
        <p:blipFill>
          <a:blip r:embed="rId20"/>
          <a:srcRect l="0" r="0" t="0" b="0"/>
          <a:stretch/>
        </p:blipFill>
        <p:spPr>
          <a:xfrm>
            <a:off x="3972154" y="3343046"/>
            <a:ext cx="133502" cy="133502"/>
          </a:xfrm>
          <a:prstGeom prst="rect">
            <a:avLst/>
          </a:prstGeom>
        </p:spPr>
      </p:pic>
      <p:sp>
        <p:nvSpPr>
          <p:cNvPr id="72" name="Shape 50"/>
          <p:cNvSpPr/>
          <p:nvPr/>
        </p:nvSpPr>
        <p:spPr>
          <a:xfrm>
            <a:off x="6184087" y="3276295"/>
            <a:ext cx="267005" cy="267005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73" name="Text 51"/>
          <p:cNvSpPr txBox="1"/>
          <p:nvPr/>
        </p:nvSpPr>
        <p:spPr>
          <a:xfrm>
            <a:off x="4267505" y="3323844"/>
            <a:ext cx="142463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可扩展 | 适应业务增长</a:t>
            </a:r>
            <a:endParaRPr lang="en-US" sz="1000" dirty="0"/>
          </a:p>
        </p:txBody>
      </p:sp>
      <p:pic>
        <p:nvPicPr>
          <p:cNvPr id="74" name="Image 20" descr="preencoded.png">    </p:cNvPr>
          <p:cNvPicPr>
            <a:picLocks noChangeAspect="1"/>
          </p:cNvPicPr>
          <p:nvPr/>
        </p:nvPicPr>
        <p:blipFill>
          <a:blip r:embed="rId21"/>
          <a:srcRect l="0" r="0" t="0" b="0"/>
          <a:stretch/>
        </p:blipFill>
        <p:spPr>
          <a:xfrm>
            <a:off x="6249924" y="3343046"/>
            <a:ext cx="133502" cy="133502"/>
          </a:xfrm>
          <a:prstGeom prst="rect">
            <a:avLst/>
          </a:prstGeom>
        </p:spPr>
      </p:pic>
      <p:sp>
        <p:nvSpPr>
          <p:cNvPr id="75" name="Text 52"/>
          <p:cNvSpPr txBox="1"/>
          <p:nvPr/>
        </p:nvSpPr>
        <p:spPr>
          <a:xfrm>
            <a:off x="6545275" y="3323844"/>
            <a:ext cx="142463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可追溯 | 完整历史审计</a:t>
            </a:r>
            <a:endParaRPr lang="en-US" sz="1000" dirty="0"/>
          </a:p>
        </p:txBody>
      </p:sp>
      <p:sp>
        <p:nvSpPr>
          <p:cNvPr id="76" name="Text 53"/>
          <p:cNvSpPr txBox="1"/>
          <p:nvPr/>
        </p:nvSpPr>
        <p:spPr>
          <a:xfrm>
            <a:off x="4508906" y="3705149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智能编排引擎</a:t>
            </a:r>
            <a:endParaRPr lang="en-US" sz="1000" dirty="0"/>
          </a:p>
        </p:txBody>
      </p:sp>
      <p:sp>
        <p:nvSpPr>
          <p:cNvPr id="77" name="Text 54"/>
          <p:cNvSpPr txBox="1"/>
          <p:nvPr/>
        </p:nvSpPr>
        <p:spPr>
          <a:xfrm>
            <a:off x="5505602" y="3705149"/>
            <a:ext cx="11484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多Agent协作框架</a:t>
            </a:r>
            <a:endParaRPr lang="en-US" sz="1000" dirty="0"/>
          </a:p>
        </p:txBody>
      </p:sp>
      <p:sp>
        <p:nvSpPr>
          <p:cNvPr id="78" name="Text 55"/>
          <p:cNvSpPr txBox="1"/>
          <p:nvPr/>
        </p:nvSpPr>
        <p:spPr>
          <a:xfrm>
            <a:off x="6749186" y="3705149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任务优先级调度</a:t>
            </a:r>
            <a:endParaRPr lang="en-US" sz="1000" dirty="0"/>
          </a:p>
        </p:txBody>
      </p:sp>
      <p:sp>
        <p:nvSpPr>
          <p:cNvPr id="79" name="Text 56"/>
          <p:cNvSpPr txBox="1"/>
          <p:nvPr/>
        </p:nvSpPr>
        <p:spPr>
          <a:xfrm>
            <a:off x="5384902" y="3705149"/>
            <a:ext cx="1481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|</a:t>
            </a:r>
            <a:endParaRPr lang="en-US" sz="1000" dirty="0"/>
          </a:p>
        </p:txBody>
      </p:sp>
      <p:sp>
        <p:nvSpPr>
          <p:cNvPr id="80" name="Text 57"/>
          <p:cNvSpPr txBox="1"/>
          <p:nvPr/>
        </p:nvSpPr>
        <p:spPr>
          <a:xfrm>
            <a:off x="6629400" y="3705149"/>
            <a:ext cx="1481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|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761695" y="599846"/>
            <a:ext cx="5067605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子模块1: 战略自洽的基础与重要</a:t>
            </a:r>
            <a:endParaRPr lang="en-US" sz="2700" dirty="0"/>
          </a:p>
        </p:txBody>
      </p:sp>
      <p:sp>
        <p:nvSpPr>
          <p:cNvPr id="6" name="Text 4"/>
          <p:cNvSpPr txBox="1"/>
          <p:nvPr/>
        </p:nvSpPr>
        <p:spPr>
          <a:xfrm>
            <a:off x="761695" y="1324051"/>
            <a:ext cx="50200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WHY &amp; WHAT - 探索战略自洽在Agentic AI时代的关键性</a:t>
            </a:r>
            <a:endParaRPr lang="en-US" sz="1500" dirty="0"/>
          </a:p>
        </p:txBody>
      </p:sp>
      <p:sp>
        <p:nvSpPr>
          <p:cNvPr id="7" name="Shape 5"/>
          <p:cNvSpPr/>
          <p:nvPr/>
        </p:nvSpPr>
        <p:spPr>
          <a:xfrm>
            <a:off x="761695" y="2057400"/>
            <a:ext cx="5219395" cy="2200046"/>
          </a:xfrm>
          <a:prstGeom prst="roundRect">
            <a:avLst>
              <a:gd name="adj" fmla="val 2159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961949" y="2257654"/>
            <a:ext cx="304495" cy="30449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rcRect l="-1923" r="-1923" t="0" b="0"/>
          <a:stretch/>
        </p:blipFill>
        <p:spPr>
          <a:xfrm>
            <a:off x="1052474" y="2314346"/>
            <a:ext cx="123444" cy="190195"/>
          </a:xfrm>
          <a:prstGeom prst="rect">
            <a:avLst/>
          </a:prstGeom>
        </p:spPr>
      </p:pic>
      <p:sp>
        <p:nvSpPr>
          <p:cNvPr id="10" name="Shape 7"/>
          <p:cNvSpPr/>
          <p:nvPr/>
        </p:nvSpPr>
        <p:spPr>
          <a:xfrm>
            <a:off x="6210605" y="2057400"/>
            <a:ext cx="5219395" cy="2200046"/>
          </a:xfrm>
          <a:prstGeom prst="roundRect">
            <a:avLst>
              <a:gd name="adj" fmla="val 2159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</p:sp>
      <p:sp>
        <p:nvSpPr>
          <p:cNvPr id="11" name="Shape 8"/>
          <p:cNvSpPr/>
          <p:nvPr/>
        </p:nvSpPr>
        <p:spPr>
          <a:xfrm>
            <a:off x="6409944" y="2257654"/>
            <a:ext cx="304495" cy="30449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2" name="Text 9"/>
          <p:cNvSpPr txBox="1"/>
          <p:nvPr/>
        </p:nvSpPr>
        <p:spPr>
          <a:xfrm>
            <a:off x="1380744" y="2266798"/>
            <a:ext cx="905256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核心探讨</a:t>
            </a:r>
            <a:endParaRPr lang="en-US" sz="1500" dirty="0"/>
          </a:p>
        </p:txBody>
      </p:sp>
      <p:sp>
        <p:nvSpPr>
          <p:cNvPr id="13" name="Text 10"/>
          <p:cNvSpPr txBox="1"/>
          <p:nvPr/>
        </p:nvSpPr>
        <p:spPr>
          <a:xfrm>
            <a:off x="6829654" y="2266798"/>
            <a:ext cx="905256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核心概念</a:t>
            </a:r>
            <a:endParaRPr lang="en-US" sz="1500" dirty="0"/>
          </a:p>
        </p:txBody>
      </p:sp>
      <p:sp>
        <p:nvSpPr>
          <p:cNvPr id="14" name="Text 11"/>
          <p:cNvSpPr txBox="1"/>
          <p:nvPr/>
        </p:nvSpPr>
        <p:spPr>
          <a:xfrm>
            <a:off x="1190549" y="2714854"/>
            <a:ext cx="344820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为什么战略自洽在Agentic AI时代成为企业生死线</a:t>
            </a:r>
            <a:endParaRPr lang="en-US" sz="1200" dirty="0"/>
          </a:p>
        </p:txBody>
      </p:sp>
      <p:sp>
        <p:nvSpPr>
          <p:cNvPr id="15" name="Text 12"/>
          <p:cNvSpPr txBox="1"/>
          <p:nvPr/>
        </p:nvSpPr>
        <p:spPr>
          <a:xfrm>
            <a:off x="1190549" y="3054096"/>
            <a:ext cx="40864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如何确保战略、产品、销售、人才、资本五大要素协同一致</a:t>
            </a:r>
            <a:endParaRPr lang="en-US" sz="1200" dirty="0"/>
          </a:p>
        </p:txBody>
      </p:sp>
      <p:sp>
        <p:nvSpPr>
          <p:cNvPr id="16" name="Text 13"/>
          <p:cNvSpPr txBox="1"/>
          <p:nvPr/>
        </p:nvSpPr>
        <p:spPr>
          <a:xfrm>
            <a:off x="1190549" y="3392424"/>
            <a:ext cx="3172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自洽程度如何影响企业增长速度与可持续发展</a:t>
            </a:r>
            <a:endParaRPr lang="en-US" sz="1200" dirty="0"/>
          </a:p>
        </p:txBody>
      </p:sp>
      <p:sp>
        <p:nvSpPr>
          <p:cNvPr id="17" name="Text 14"/>
          <p:cNvSpPr txBox="1"/>
          <p:nvPr/>
        </p:nvSpPr>
        <p:spPr>
          <a:xfrm>
            <a:off x="1190549" y="3731666"/>
            <a:ext cx="31629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AI技术如何放大战略偏差，缩短企业容错窗口</a:t>
            </a:r>
            <a:endParaRPr lang="en-US" sz="1200" dirty="0"/>
          </a:p>
        </p:txBody>
      </p:sp>
      <p:pic>
        <p:nvPicPr>
          <p:cNvPr id="18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6491326" y="2314346"/>
            <a:ext cx="142646" cy="190195"/>
          </a:xfrm>
          <a:prstGeom prst="rect">
            <a:avLst/>
          </a:prstGeom>
        </p:spPr>
      </p:pic>
      <p:sp>
        <p:nvSpPr>
          <p:cNvPr id="19" name="Text 15"/>
          <p:cNvSpPr txBox="1"/>
          <p:nvPr/>
        </p:nvSpPr>
        <p:spPr>
          <a:xfrm>
            <a:off x="6638544" y="2714854"/>
            <a:ext cx="28675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战略自洽：五大要素协同形成高精密系统</a:t>
            </a:r>
            <a:endParaRPr lang="en-US" sz="1200" dirty="0"/>
          </a:p>
        </p:txBody>
      </p:sp>
      <p:sp>
        <p:nvSpPr>
          <p:cNvPr id="20" name="Text 16"/>
          <p:cNvSpPr txBox="1"/>
          <p:nvPr/>
        </p:nvSpPr>
        <p:spPr>
          <a:xfrm>
            <a:off x="6638544" y="3054096"/>
            <a:ext cx="344820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偏差成本：Agentic AI时代放大战略不协同的代价</a:t>
            </a:r>
            <a:endParaRPr lang="en-US" sz="1200" dirty="0"/>
          </a:p>
        </p:txBody>
      </p:sp>
      <p:sp>
        <p:nvSpPr>
          <p:cNvPr id="21" name="Text 17"/>
          <p:cNvSpPr txBox="1"/>
          <p:nvPr/>
        </p:nvSpPr>
        <p:spPr>
          <a:xfrm>
            <a:off x="6638544" y="3392424"/>
            <a:ext cx="28675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比较优势：在新格局中重新审视企业定位</a:t>
            </a:r>
            <a:endParaRPr lang="en-US" sz="1200" dirty="0"/>
          </a:p>
        </p:txBody>
      </p:sp>
      <p:sp>
        <p:nvSpPr>
          <p:cNvPr id="22" name="Text 18"/>
          <p:cNvSpPr txBox="1"/>
          <p:nvPr/>
        </p:nvSpPr>
        <p:spPr>
          <a:xfrm>
            <a:off x="6638544" y="3731666"/>
            <a:ext cx="331470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迭代速度：AI工具如何加速企业反馈与成长闭环</a:t>
            </a:r>
            <a:endParaRPr lang="en-US" sz="1200" dirty="0"/>
          </a:p>
        </p:txBody>
      </p:sp>
      <p:sp>
        <p:nvSpPr>
          <p:cNvPr id="23" name="Shape 19"/>
          <p:cNvSpPr/>
          <p:nvPr/>
        </p:nvSpPr>
        <p:spPr>
          <a:xfrm>
            <a:off x="761695" y="4480560"/>
            <a:ext cx="10668305" cy="609905"/>
          </a:xfrm>
          <a:prstGeom prst="roundRect">
            <a:avLst>
              <a:gd name="adj" fmla="val 18741"/>
            </a:avLst>
          </a:prstGeom>
          <a:solidFill>
            <a:srgbClr val="EBF0FF"/>
          </a:solidFill>
          <a:ln/>
        </p:spPr>
      </p:sp>
      <p:pic>
        <p:nvPicPr>
          <p:cNvPr id="24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952805" y="4661611"/>
            <a:ext cx="228600" cy="228600"/>
          </a:xfrm>
          <a:prstGeom prst="rect">
            <a:avLst/>
          </a:prstGeom>
        </p:spPr>
      </p:pic>
      <p:sp>
        <p:nvSpPr>
          <p:cNvPr id="25" name="Text 20"/>
          <p:cNvSpPr txBox="1"/>
          <p:nvPr/>
        </p:nvSpPr>
        <p:spPr>
          <a:xfrm>
            <a:off x="1333195" y="4685386"/>
            <a:ext cx="69869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关键问题：如何在多重目标的矛盾环境下，持续优化战略自洽，打造高速运转的企业机器？</a:t>
            </a:r>
            <a:endParaRPr lang="en-US" sz="1300" dirty="0"/>
          </a:p>
        </p:txBody>
      </p:sp>
      <p:sp>
        <p:nvSpPr>
          <p:cNvPr id="26" name="Shape 21"/>
          <p:cNvSpPr/>
          <p:nvPr/>
        </p:nvSpPr>
        <p:spPr>
          <a:xfrm>
            <a:off x="0" y="6819595"/>
            <a:ext cx="12191695" cy="38405"/>
          </a:xfrm>
          <a:prstGeom prst="rect">
            <a:avLst/>
          </a:prstGeom>
          <a:solidFill>
            <a:srgbClr val="F3F4F6"/>
          </a:solidFill>
          <a:ln/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1067105" y="428854"/>
            <a:ext cx="3581705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底座：数据+工具结构</a:t>
            </a:r>
            <a:endParaRPr lang="en-US" sz="2700" dirty="0"/>
          </a:p>
        </p:txBody>
      </p:sp>
      <p:sp>
        <p:nvSpPr>
          <p:cNvPr id="6" name="Shape 4"/>
          <p:cNvSpPr/>
          <p:nvPr/>
        </p:nvSpPr>
        <p:spPr>
          <a:xfrm>
            <a:off x="1067105" y="1047902"/>
            <a:ext cx="4886554" cy="1171346"/>
          </a:xfrm>
          <a:prstGeom prst="roundRect">
            <a:avLst>
              <a:gd name="adj" fmla="val 7616"/>
            </a:avLst>
          </a:prstGeom>
          <a:solidFill>
            <a:srgbClr val="F0F4FF"/>
          </a:solidFill>
          <a:ln/>
        </p:spPr>
      </p:sp>
      <p:sp>
        <p:nvSpPr>
          <p:cNvPr id="7" name="Text 5"/>
          <p:cNvSpPr txBox="1"/>
          <p:nvPr/>
        </p:nvSpPr>
        <p:spPr>
          <a:xfrm>
            <a:off x="1257300" y="1266444"/>
            <a:ext cx="24149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Agentic运营的基础设施</a:t>
            </a:r>
            <a:endParaRPr lang="en-US" sz="1600" dirty="0"/>
          </a:p>
        </p:txBody>
      </p:sp>
      <p:sp>
        <p:nvSpPr>
          <p:cNvPr id="8" name="Text 6"/>
          <p:cNvSpPr txBox="1"/>
          <p:nvPr/>
        </p:nvSpPr>
        <p:spPr>
          <a:xfrm>
            <a:off x="1257300" y="1657807"/>
            <a:ext cx="4539082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Agentic运营需要一套强大的底层基础设施，包括统一数据层、工具API生态和治理机制，这些共同构成了数字劳动力高效协作的关键基础。</a:t>
            </a:r>
            <a:endParaRPr lang="en-US" sz="1000" dirty="0"/>
          </a:p>
        </p:txBody>
      </p:sp>
      <p:sp>
        <p:nvSpPr>
          <p:cNvPr id="9" name="Shape 7"/>
          <p:cNvSpPr/>
          <p:nvPr/>
        </p:nvSpPr>
        <p:spPr>
          <a:xfrm>
            <a:off x="1067105" y="2371954"/>
            <a:ext cx="4886554" cy="990295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10" name="Shape 8"/>
          <p:cNvSpPr/>
          <p:nvPr/>
        </p:nvSpPr>
        <p:spPr>
          <a:xfrm>
            <a:off x="1067105" y="2371954"/>
            <a:ext cx="38405" cy="990295"/>
          </a:xfrm>
          <a:prstGeom prst="rect">
            <a:avLst/>
          </a:prstGeom>
          <a:solidFill>
            <a:srgbClr val="4C6FFF"/>
          </a:solidFill>
          <a:ln/>
        </p:spPr>
      </p:sp>
      <p:pic>
        <p:nvPicPr>
          <p:cNvPr id="11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-43" b="-43"/>
          <a:stretch/>
        </p:blipFill>
        <p:spPr>
          <a:xfrm>
            <a:off x="1257300" y="2562149"/>
            <a:ext cx="133502" cy="152705"/>
          </a:xfrm>
          <a:prstGeom prst="rect">
            <a:avLst/>
          </a:prstGeom>
        </p:spPr>
      </p:pic>
      <p:sp>
        <p:nvSpPr>
          <p:cNvPr id="12" name="Shape 9"/>
          <p:cNvSpPr/>
          <p:nvPr/>
        </p:nvSpPr>
        <p:spPr>
          <a:xfrm>
            <a:off x="1067105" y="3476549"/>
            <a:ext cx="4886554" cy="990295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13" name="Shape 10"/>
          <p:cNvSpPr/>
          <p:nvPr/>
        </p:nvSpPr>
        <p:spPr>
          <a:xfrm>
            <a:off x="1067105" y="3476549"/>
            <a:ext cx="38405" cy="9902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4" name="Text 11"/>
          <p:cNvSpPr txBox="1"/>
          <p:nvPr/>
        </p:nvSpPr>
        <p:spPr>
          <a:xfrm>
            <a:off x="1390802" y="2523744"/>
            <a:ext cx="8860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统一数据层</a:t>
            </a:r>
            <a:endParaRPr lang="en-US" sz="1200" dirty="0"/>
          </a:p>
        </p:txBody>
      </p:sp>
      <p:sp>
        <p:nvSpPr>
          <p:cNvPr id="15" name="Text 12"/>
          <p:cNvSpPr txBox="1"/>
          <p:nvPr/>
        </p:nvSpPr>
        <p:spPr>
          <a:xfrm>
            <a:off x="1257300" y="2829154"/>
            <a:ext cx="4614977" cy="3621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打通企业内外部数据孤岛，建立标准化数据模型和知识图谱，支持Agent对业务理解和决策。适应性强的数据结构设计是Agent运行的基础。</a:t>
            </a:r>
            <a:endParaRPr lang="en-US" sz="1000" dirty="0"/>
          </a:p>
        </p:txBody>
      </p:sp>
      <p:pic>
        <p:nvPicPr>
          <p:cNvPr id="16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100" b="-100"/>
          <a:stretch/>
        </p:blipFill>
        <p:spPr>
          <a:xfrm>
            <a:off x="1257300" y="3666744"/>
            <a:ext cx="114300" cy="152705"/>
          </a:xfrm>
          <a:prstGeom prst="rect">
            <a:avLst/>
          </a:prstGeom>
        </p:spPr>
      </p:pic>
      <p:sp>
        <p:nvSpPr>
          <p:cNvPr id="17" name="Shape 13"/>
          <p:cNvSpPr/>
          <p:nvPr/>
        </p:nvSpPr>
        <p:spPr>
          <a:xfrm>
            <a:off x="1067105" y="4581144"/>
            <a:ext cx="4886554" cy="990295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18" name="Shape 14"/>
          <p:cNvSpPr/>
          <p:nvPr/>
        </p:nvSpPr>
        <p:spPr>
          <a:xfrm>
            <a:off x="1067105" y="4581144"/>
            <a:ext cx="38405" cy="9902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9" name="Text 15"/>
          <p:cNvSpPr txBox="1"/>
          <p:nvPr/>
        </p:nvSpPr>
        <p:spPr>
          <a:xfrm>
            <a:off x="1371600" y="3629254"/>
            <a:ext cx="13432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工具/API互联互通</a:t>
            </a:r>
            <a:endParaRPr lang="en-US" sz="1200" dirty="0"/>
          </a:p>
        </p:txBody>
      </p:sp>
      <p:sp>
        <p:nvSpPr>
          <p:cNvPr id="20" name="Text 16"/>
          <p:cNvSpPr txBox="1"/>
          <p:nvPr/>
        </p:nvSpPr>
        <p:spPr>
          <a:xfrm>
            <a:off x="1257300" y="3933749"/>
            <a:ext cx="4614977" cy="3621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Agent需要通过标准化API与各类系统交互，包括内部业务系统、外部SaaS工具和第三方服务。API设计既要安全可控，又要灵活可扩展。</a:t>
            </a:r>
            <a:endParaRPr lang="en-US" sz="1000" dirty="0"/>
          </a:p>
        </p:txBody>
      </p:sp>
      <p:pic>
        <p:nvPicPr>
          <p:cNvPr id="21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1257300" y="4772254"/>
            <a:ext cx="152705" cy="152705"/>
          </a:xfrm>
          <a:prstGeom prst="rect">
            <a:avLst/>
          </a:prstGeom>
        </p:spPr>
      </p:pic>
      <p:sp>
        <p:nvSpPr>
          <p:cNvPr id="22" name="Text 17"/>
          <p:cNvSpPr txBox="1"/>
          <p:nvPr/>
        </p:nvSpPr>
        <p:spPr>
          <a:xfrm>
            <a:off x="1410005" y="4733849"/>
            <a:ext cx="13432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可观测与治理机制</a:t>
            </a:r>
            <a:endParaRPr lang="en-US" sz="1200" dirty="0"/>
          </a:p>
        </p:txBody>
      </p:sp>
      <p:sp>
        <p:nvSpPr>
          <p:cNvPr id="23" name="Text 18"/>
          <p:cNvSpPr txBox="1"/>
          <p:nvPr/>
        </p:nvSpPr>
        <p:spPr>
          <a:xfrm>
            <a:off x="1257300" y="5038344"/>
            <a:ext cx="4614977" cy="3621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实时监控Agent行为，记录决策链路和执行日志，确保合规性和安全性。治理机制包括权限管理、异常检测和人类干预机制设计。</a:t>
            </a:r>
            <a:endParaRPr lang="en-US" sz="1000" dirty="0"/>
          </a:p>
        </p:txBody>
      </p:sp>
      <p:sp>
        <p:nvSpPr>
          <p:cNvPr id="24" name="Shape 19"/>
          <p:cNvSpPr/>
          <p:nvPr/>
        </p:nvSpPr>
        <p:spPr>
          <a:xfrm>
            <a:off x="6238951" y="1047902"/>
            <a:ext cx="4886554" cy="3047695"/>
          </a:xfrm>
          <a:prstGeom prst="roundRect">
            <a:avLst>
              <a:gd name="adj" fmla="val 1125"/>
            </a:avLst>
          </a:prstGeom>
          <a:solidFill>
            <a:srgbClr val="F8FAFC"/>
          </a:solidFill>
          <a:ln/>
        </p:spPr>
      </p:sp>
      <p:sp>
        <p:nvSpPr>
          <p:cNvPr id="25" name="Shape 20"/>
          <p:cNvSpPr/>
          <p:nvPr/>
        </p:nvSpPr>
        <p:spPr>
          <a:xfrm>
            <a:off x="6532474" y="3467405"/>
            <a:ext cx="4304995" cy="476402"/>
          </a:xfrm>
          <a:prstGeom prst="roundRect">
            <a:avLst>
              <a:gd name="adj" fmla="val 30710"/>
            </a:avLst>
          </a:prstGeom>
          <a:solidFill>
            <a:srgbClr val="EBF0FF"/>
          </a:solidFill>
          <a:ln/>
        </p:spPr>
      </p:sp>
      <p:sp>
        <p:nvSpPr>
          <p:cNvPr id="26" name="Shape 21"/>
          <p:cNvSpPr/>
          <p:nvPr/>
        </p:nvSpPr>
        <p:spPr>
          <a:xfrm>
            <a:off x="6532474" y="2572207"/>
            <a:ext cx="4304995" cy="666598"/>
          </a:xfrm>
          <a:prstGeom prst="roundRect">
            <a:avLst>
              <a:gd name="adj" fmla="val 15677"/>
            </a:avLst>
          </a:prstGeom>
          <a:solidFill>
            <a:srgbClr val="F1F5F9"/>
          </a:solidFill>
          <a:ln/>
        </p:spPr>
      </p:sp>
      <p:sp>
        <p:nvSpPr>
          <p:cNvPr id="27" name="Text 22"/>
          <p:cNvSpPr txBox="1"/>
          <p:nvPr/>
        </p:nvSpPr>
        <p:spPr>
          <a:xfrm>
            <a:off x="8300923" y="3610051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统一数据层</a:t>
            </a:r>
            <a:endParaRPr lang="en-US" sz="1200" dirty="0"/>
          </a:p>
        </p:txBody>
      </p:sp>
      <p:sp>
        <p:nvSpPr>
          <p:cNvPr id="28" name="Shape 23"/>
          <p:cNvSpPr/>
          <p:nvPr/>
        </p:nvSpPr>
        <p:spPr>
          <a:xfrm>
            <a:off x="8682228" y="3238805"/>
            <a:ext cx="19202" cy="228600"/>
          </a:xfrm>
          <a:prstGeom prst="rect">
            <a:avLst/>
          </a:prstGeom>
          <a:solidFill>
            <a:srgbClr val="CBD5E1"/>
          </a:solidFill>
          <a:ln/>
        </p:spPr>
      </p:sp>
      <p:sp>
        <p:nvSpPr>
          <p:cNvPr id="29" name="Shape 24"/>
          <p:cNvSpPr/>
          <p:nvPr/>
        </p:nvSpPr>
        <p:spPr>
          <a:xfrm>
            <a:off x="6580022" y="2636215"/>
            <a:ext cx="1343254" cy="543154"/>
          </a:xfrm>
          <a:prstGeom prst="roundRect">
            <a:avLst>
              <a:gd name="adj" fmla="val 23628"/>
            </a:avLst>
          </a:prstGeom>
          <a:solidFill>
            <a:srgbClr val="E2E8F0"/>
          </a:solidFill>
          <a:ln/>
        </p:spPr>
      </p:sp>
      <p:pic>
        <p:nvPicPr>
          <p:cNvPr id="30" name="Image 3" descr="preencoded.png">    </p:cNvPr>
          <p:cNvPicPr>
            <a:picLocks noChangeAspect="1"/>
          </p:cNvPicPr>
          <p:nvPr/>
        </p:nvPicPr>
        <p:blipFill>
          <a:blip r:embed="rId4"/>
          <a:srcRect l="-1358" r="-1358" t="0" b="0"/>
          <a:stretch/>
        </p:blipFill>
        <p:spPr>
          <a:xfrm>
            <a:off x="7200900" y="2713025"/>
            <a:ext cx="95098" cy="123444"/>
          </a:xfrm>
          <a:prstGeom prst="rect">
            <a:avLst/>
          </a:prstGeom>
        </p:spPr>
      </p:pic>
      <p:sp>
        <p:nvSpPr>
          <p:cNvPr id="31" name="Shape 25"/>
          <p:cNvSpPr/>
          <p:nvPr/>
        </p:nvSpPr>
        <p:spPr>
          <a:xfrm>
            <a:off x="8012887" y="2636215"/>
            <a:ext cx="1343254" cy="543154"/>
          </a:xfrm>
          <a:prstGeom prst="roundRect">
            <a:avLst>
              <a:gd name="adj" fmla="val 23628"/>
            </a:avLst>
          </a:prstGeom>
          <a:solidFill>
            <a:srgbClr val="E2E8F0"/>
          </a:solidFill>
          <a:ln/>
        </p:spPr>
      </p:sp>
      <p:sp>
        <p:nvSpPr>
          <p:cNvPr id="32" name="Text 26"/>
          <p:cNvSpPr txBox="1"/>
          <p:nvPr/>
        </p:nvSpPr>
        <p:spPr>
          <a:xfrm>
            <a:off x="6899148" y="2921508"/>
            <a:ext cx="7982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内部系统API</a:t>
            </a:r>
            <a:endParaRPr lang="en-US" sz="900" dirty="0"/>
          </a:p>
        </p:txBody>
      </p:sp>
      <p:pic>
        <p:nvPicPr>
          <p:cNvPr id="33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8620049" y="2713025"/>
            <a:ext cx="123444" cy="123444"/>
          </a:xfrm>
          <a:prstGeom prst="rect">
            <a:avLst/>
          </a:prstGeom>
        </p:spPr>
      </p:pic>
      <p:sp>
        <p:nvSpPr>
          <p:cNvPr id="34" name="Shape 27"/>
          <p:cNvSpPr/>
          <p:nvPr/>
        </p:nvSpPr>
        <p:spPr>
          <a:xfrm>
            <a:off x="6532474" y="1676095"/>
            <a:ext cx="4304995" cy="666598"/>
          </a:xfrm>
          <a:prstGeom prst="roundRect">
            <a:avLst>
              <a:gd name="adj" fmla="val 15677"/>
            </a:avLst>
          </a:prstGeom>
          <a:solidFill>
            <a:srgbClr val="F1F5F9"/>
          </a:solidFill>
          <a:ln/>
        </p:spPr>
      </p:sp>
      <p:sp>
        <p:nvSpPr>
          <p:cNvPr id="35" name="Shape 28"/>
          <p:cNvSpPr/>
          <p:nvPr/>
        </p:nvSpPr>
        <p:spPr>
          <a:xfrm>
            <a:off x="8682228" y="2343607"/>
            <a:ext cx="19202" cy="228600"/>
          </a:xfrm>
          <a:prstGeom prst="rect">
            <a:avLst/>
          </a:prstGeom>
          <a:solidFill>
            <a:srgbClr val="CBD5E1"/>
          </a:solidFill>
          <a:ln/>
        </p:spPr>
      </p:sp>
      <p:sp>
        <p:nvSpPr>
          <p:cNvPr id="36" name="Shape 29"/>
          <p:cNvSpPr/>
          <p:nvPr/>
        </p:nvSpPr>
        <p:spPr>
          <a:xfrm>
            <a:off x="9446666" y="2636215"/>
            <a:ext cx="1343254" cy="543154"/>
          </a:xfrm>
          <a:prstGeom prst="roundRect">
            <a:avLst>
              <a:gd name="adj" fmla="val 23628"/>
            </a:avLst>
          </a:prstGeom>
          <a:solidFill>
            <a:srgbClr val="E2E8F0"/>
          </a:solidFill>
          <a:ln/>
        </p:spPr>
      </p:sp>
      <p:sp>
        <p:nvSpPr>
          <p:cNvPr id="37" name="Text 30"/>
          <p:cNvSpPr txBox="1"/>
          <p:nvPr/>
        </p:nvSpPr>
        <p:spPr>
          <a:xfrm>
            <a:off x="8287207" y="2921508"/>
            <a:ext cx="884225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连接器/中间件</a:t>
            </a:r>
            <a:endParaRPr lang="en-US" sz="900" dirty="0"/>
          </a:p>
        </p:txBody>
      </p:sp>
      <p:pic>
        <p:nvPicPr>
          <p:cNvPr id="38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-524" b="-524"/>
          <a:stretch/>
        </p:blipFill>
        <p:spPr>
          <a:xfrm>
            <a:off x="10039198" y="2713025"/>
            <a:ext cx="152705" cy="123444"/>
          </a:xfrm>
          <a:prstGeom prst="rect">
            <a:avLst/>
          </a:prstGeom>
        </p:spPr>
      </p:pic>
      <p:sp>
        <p:nvSpPr>
          <p:cNvPr id="39" name="Shape 31"/>
          <p:cNvSpPr/>
          <p:nvPr/>
        </p:nvSpPr>
        <p:spPr>
          <a:xfrm>
            <a:off x="6580022" y="1741018"/>
            <a:ext cx="1343254" cy="543154"/>
          </a:xfrm>
          <a:prstGeom prst="roundRect">
            <a:avLst>
              <a:gd name="adj" fmla="val 23628"/>
            </a:avLst>
          </a:prstGeom>
          <a:solidFill>
            <a:srgbClr val="E2E8F0"/>
          </a:solidFill>
          <a:ln/>
        </p:spPr>
      </p:sp>
      <p:sp>
        <p:nvSpPr>
          <p:cNvPr id="40" name="Text 32"/>
          <p:cNvSpPr txBox="1"/>
          <p:nvPr/>
        </p:nvSpPr>
        <p:spPr>
          <a:xfrm>
            <a:off x="9765792" y="2921508"/>
            <a:ext cx="7982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外部服务API</a:t>
            </a:r>
            <a:endParaRPr lang="en-US" sz="900" dirty="0"/>
          </a:p>
        </p:txBody>
      </p:sp>
      <p:pic>
        <p:nvPicPr>
          <p:cNvPr id="41" name="Image 6" descr="preencoded.png">    </p:cNvPr>
          <p:cNvPicPr>
            <a:picLocks noChangeAspect="1"/>
          </p:cNvPicPr>
          <p:nvPr/>
        </p:nvPicPr>
        <p:blipFill>
          <a:blip r:embed="rId7"/>
          <a:srcRect l="-1358" r="-1358" t="0" b="0"/>
          <a:stretch/>
        </p:blipFill>
        <p:spPr>
          <a:xfrm>
            <a:off x="7177126" y="1817827"/>
            <a:ext cx="142646" cy="123444"/>
          </a:xfrm>
          <a:prstGeom prst="rect">
            <a:avLst/>
          </a:prstGeom>
        </p:spPr>
      </p:pic>
      <p:sp>
        <p:nvSpPr>
          <p:cNvPr id="42" name="Shape 33"/>
          <p:cNvSpPr/>
          <p:nvPr/>
        </p:nvSpPr>
        <p:spPr>
          <a:xfrm>
            <a:off x="6532474" y="972007"/>
            <a:ext cx="4304995" cy="476402"/>
          </a:xfrm>
          <a:prstGeom prst="roundRect">
            <a:avLst>
              <a:gd name="adj" fmla="val 30710"/>
            </a:avLst>
          </a:prstGeom>
          <a:solidFill>
            <a:srgbClr val="4C6FFF"/>
          </a:solidFill>
          <a:ln/>
        </p:spPr>
      </p:sp>
      <p:sp>
        <p:nvSpPr>
          <p:cNvPr id="43" name="Shape 34"/>
          <p:cNvSpPr/>
          <p:nvPr/>
        </p:nvSpPr>
        <p:spPr>
          <a:xfrm>
            <a:off x="8012887" y="1741018"/>
            <a:ext cx="1343254" cy="543154"/>
          </a:xfrm>
          <a:prstGeom prst="roundRect">
            <a:avLst>
              <a:gd name="adj" fmla="val 23628"/>
            </a:avLst>
          </a:prstGeom>
          <a:solidFill>
            <a:srgbClr val="E2E8F0"/>
          </a:solidFill>
          <a:ln/>
        </p:spPr>
      </p:sp>
      <p:sp>
        <p:nvSpPr>
          <p:cNvPr id="44" name="Shape 35"/>
          <p:cNvSpPr/>
          <p:nvPr/>
        </p:nvSpPr>
        <p:spPr>
          <a:xfrm>
            <a:off x="9446666" y="1741018"/>
            <a:ext cx="1343254" cy="543154"/>
          </a:xfrm>
          <a:prstGeom prst="roundRect">
            <a:avLst>
              <a:gd name="adj" fmla="val 23628"/>
            </a:avLst>
          </a:prstGeom>
          <a:solidFill>
            <a:srgbClr val="E2E8F0"/>
          </a:solidFill>
          <a:ln/>
        </p:spPr>
      </p:sp>
      <p:sp>
        <p:nvSpPr>
          <p:cNvPr id="45" name="Text 36"/>
          <p:cNvSpPr txBox="1"/>
          <p:nvPr/>
        </p:nvSpPr>
        <p:spPr>
          <a:xfrm>
            <a:off x="7000646" y="2025396"/>
            <a:ext cx="5980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监控系统</a:t>
            </a:r>
            <a:endParaRPr lang="en-US" sz="900" dirty="0"/>
          </a:p>
        </p:txBody>
      </p:sp>
      <p:pic>
        <p:nvPicPr>
          <p:cNvPr id="46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0" b="0"/>
          <a:stretch/>
        </p:blipFill>
        <p:spPr>
          <a:xfrm>
            <a:off x="8620049" y="1817827"/>
            <a:ext cx="123444" cy="123444"/>
          </a:xfrm>
          <a:prstGeom prst="rect">
            <a:avLst/>
          </a:prstGeom>
        </p:spPr>
      </p:pic>
      <p:sp>
        <p:nvSpPr>
          <p:cNvPr id="47" name="Text 37"/>
          <p:cNvSpPr txBox="1"/>
          <p:nvPr/>
        </p:nvSpPr>
        <p:spPr>
          <a:xfrm>
            <a:off x="8434426" y="2025396"/>
            <a:ext cx="5980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治理框架</a:t>
            </a:r>
            <a:endParaRPr lang="en-US" sz="900" dirty="0"/>
          </a:p>
        </p:txBody>
      </p:sp>
      <p:pic>
        <p:nvPicPr>
          <p:cNvPr id="48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0" b="0"/>
          <a:stretch/>
        </p:blipFill>
        <p:spPr>
          <a:xfrm>
            <a:off x="10053828" y="1817827"/>
            <a:ext cx="123444" cy="123444"/>
          </a:xfrm>
          <a:prstGeom prst="rect">
            <a:avLst/>
          </a:prstGeom>
        </p:spPr>
      </p:pic>
      <p:sp>
        <p:nvSpPr>
          <p:cNvPr id="49" name="Text 38"/>
          <p:cNvSpPr txBox="1"/>
          <p:nvPr/>
        </p:nvSpPr>
        <p:spPr>
          <a:xfrm>
            <a:off x="8229600" y="1114654"/>
            <a:ext cx="102870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Agent执行层</a:t>
            </a:r>
            <a:endParaRPr lang="en-US" sz="1200" dirty="0"/>
          </a:p>
        </p:txBody>
      </p:sp>
      <p:sp>
        <p:nvSpPr>
          <p:cNvPr id="50" name="Shape 39"/>
          <p:cNvSpPr/>
          <p:nvPr/>
        </p:nvSpPr>
        <p:spPr>
          <a:xfrm>
            <a:off x="8682228" y="1447495"/>
            <a:ext cx="19202" cy="228600"/>
          </a:xfrm>
          <a:prstGeom prst="rect">
            <a:avLst/>
          </a:prstGeom>
          <a:solidFill>
            <a:srgbClr val="CBD5E1"/>
          </a:solidFill>
          <a:ln/>
        </p:spPr>
      </p:sp>
      <p:sp>
        <p:nvSpPr>
          <p:cNvPr id="51" name="Text 40"/>
          <p:cNvSpPr txBox="1"/>
          <p:nvPr/>
        </p:nvSpPr>
        <p:spPr>
          <a:xfrm>
            <a:off x="9868205" y="2025396"/>
            <a:ext cx="5980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审计日志</a:t>
            </a:r>
            <a:endParaRPr lang="en-US" sz="900" dirty="0"/>
          </a:p>
        </p:txBody>
      </p:sp>
      <p:sp>
        <p:nvSpPr>
          <p:cNvPr id="52" name="Shape 41"/>
          <p:cNvSpPr/>
          <p:nvPr/>
        </p:nvSpPr>
        <p:spPr>
          <a:xfrm>
            <a:off x="6238951" y="4248302"/>
            <a:ext cx="4886554" cy="790956"/>
          </a:xfrm>
          <a:prstGeom prst="roundRect">
            <a:avLst>
              <a:gd name="adj" fmla="val 11143"/>
            </a:avLst>
          </a:prstGeom>
          <a:solidFill>
            <a:srgbClr val="FFFBEB"/>
          </a:solidFill>
          <a:ln w="12700">
            <a:solidFill>
              <a:srgbClr val="FEF3C7"/>
            </a:solidFill>
            <a:prstDash val="solid"/>
          </a:ln>
        </p:spPr>
      </p:sp>
      <p:pic>
        <p:nvPicPr>
          <p:cNvPr id="53" name="Image 9" descr="preencoded.png">    </p:cNvPr>
          <p:cNvPicPr>
            <a:picLocks noChangeAspect="1"/>
          </p:cNvPicPr>
          <p:nvPr/>
        </p:nvPicPr>
        <p:blipFill>
          <a:blip r:embed="rId10"/>
          <a:srcRect l="-2512" r="-2512" t="0" b="0"/>
          <a:stretch/>
        </p:blipFill>
        <p:spPr>
          <a:xfrm>
            <a:off x="6362395" y="4398264"/>
            <a:ext cx="105156" cy="133502"/>
          </a:xfrm>
          <a:prstGeom prst="rect">
            <a:avLst/>
          </a:prstGeom>
        </p:spPr>
      </p:pic>
      <p:sp>
        <p:nvSpPr>
          <p:cNvPr id="54" name="Text 42"/>
          <p:cNvSpPr txBox="1"/>
          <p:nvPr/>
        </p:nvSpPr>
        <p:spPr>
          <a:xfrm>
            <a:off x="6543446" y="4381805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92400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关键洞察</a:t>
            </a:r>
            <a:endParaRPr lang="en-US" sz="1000" dirty="0"/>
          </a:p>
        </p:txBody>
      </p:sp>
      <p:sp>
        <p:nvSpPr>
          <p:cNvPr id="55" name="Text 43"/>
          <p:cNvSpPr txBox="1"/>
          <p:nvPr/>
        </p:nvSpPr>
        <p:spPr>
          <a:xfrm>
            <a:off x="6362395" y="4600346"/>
            <a:ext cx="4620463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B4530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底座建设是Agentic运营的隐性竞争力。投资回报率高但常被忽视，关键在于设计符合企业特性的数据模型和工具API体系，既要标准化又要灵活适配业务变化。</a:t>
            </a:r>
            <a:endParaRPr lang="en-US" sz="900" dirty="0"/>
          </a:p>
        </p:txBody>
      </p:sp>
      <p:sp>
        <p:nvSpPr>
          <p:cNvPr id="56" name="Shape 44"/>
          <p:cNvSpPr/>
          <p:nvPr/>
        </p:nvSpPr>
        <p:spPr>
          <a:xfrm>
            <a:off x="0" y="6344107"/>
            <a:ext cx="121916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57" name="Text 45"/>
          <p:cNvSpPr txBox="1"/>
          <p:nvPr/>
        </p:nvSpPr>
        <p:spPr>
          <a:xfrm>
            <a:off x="761695" y="6524244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58" name="Text 46"/>
          <p:cNvSpPr txBox="1"/>
          <p:nvPr/>
        </p:nvSpPr>
        <p:spPr>
          <a:xfrm>
            <a:off x="9791395" y="6524244"/>
            <a:ext cx="17483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 4：运营系统重构 | 7/8</a:t>
            </a:r>
            <a:endParaRPr lang="en-US" sz="1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875995" y="428854"/>
            <a:ext cx="5134356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Workforce趋势不可挡</a:t>
            </a:r>
            <a:endParaRPr lang="en-US" sz="2700" dirty="0"/>
          </a:p>
        </p:txBody>
      </p:sp>
      <p:sp>
        <p:nvSpPr>
          <p:cNvPr id="6" name="Shape 4"/>
          <p:cNvSpPr/>
          <p:nvPr/>
        </p:nvSpPr>
        <p:spPr>
          <a:xfrm>
            <a:off x="875995" y="1047902"/>
            <a:ext cx="381305" cy="381305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rcRect l="-989999" r="-989999" t="0" b="0"/>
          <a:stretch/>
        </p:blipFill>
        <p:spPr>
          <a:xfrm>
            <a:off x="947318" y="1233526"/>
            <a:ext cx="237744" cy="9144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1371600" y="1067105"/>
            <a:ext cx="18004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数字劳动力占比持续增长</a:t>
            </a:r>
            <a:endParaRPr lang="en-US" sz="1200" dirty="0"/>
          </a:p>
        </p:txBody>
      </p:sp>
      <p:sp>
        <p:nvSpPr>
          <p:cNvPr id="9" name="Text 6"/>
          <p:cNvSpPr txBox="1"/>
          <p:nvPr/>
        </p:nvSpPr>
        <p:spPr>
          <a:xfrm>
            <a:off x="1371600" y="1324051"/>
            <a:ext cx="4255618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未来企业运营将由越来越多的数字劳动力支撑，every process needs to be redone。关注点不是AI取代人，而是Agentic企业取代传统企业。</a:t>
            </a:r>
            <a:endParaRPr lang="en-US" sz="900" dirty="0"/>
          </a:p>
        </p:txBody>
      </p:sp>
      <p:sp>
        <p:nvSpPr>
          <p:cNvPr id="10" name="Shape 7"/>
          <p:cNvSpPr/>
          <p:nvPr/>
        </p:nvSpPr>
        <p:spPr>
          <a:xfrm>
            <a:off x="875995" y="1756562"/>
            <a:ext cx="5143500" cy="875995"/>
          </a:xfrm>
          <a:prstGeom prst="roundRect">
            <a:avLst>
              <a:gd name="adj" fmla="val 9077"/>
            </a:avLst>
          </a:prstGeom>
          <a:solidFill>
            <a:srgbClr val="EFF6FF"/>
          </a:solidFill>
          <a:ln/>
        </p:spPr>
      </p:sp>
      <p:sp>
        <p:nvSpPr>
          <p:cNvPr id="11" name="Text 8"/>
          <p:cNvSpPr txBox="1"/>
          <p:nvPr/>
        </p:nvSpPr>
        <p:spPr>
          <a:xfrm>
            <a:off x="990295" y="1890065"/>
            <a:ext cx="1343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世界经济论坛预测</a:t>
            </a:r>
            <a:endParaRPr lang="en-US" sz="1200" dirty="0"/>
          </a:p>
        </p:txBody>
      </p:sp>
      <p:sp>
        <p:nvSpPr>
          <p:cNvPr id="12" name="Text 9"/>
          <p:cNvSpPr txBox="1"/>
          <p:nvPr/>
        </p:nvSpPr>
        <p:spPr>
          <a:xfrm>
            <a:off x="990295" y="2147011"/>
            <a:ext cx="497707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根据《Future of Jobs Report 2025》，扩大数字化应用将成为最具变革性趋势，有60%的企业认为这将重塑其业务模式和工作岗位。</a:t>
            </a:r>
            <a:endParaRPr lang="en-US" sz="1000" dirty="0"/>
          </a:p>
        </p:txBody>
      </p:sp>
      <p:sp>
        <p:nvSpPr>
          <p:cNvPr id="13" name="Shape 10"/>
          <p:cNvSpPr/>
          <p:nvPr/>
        </p:nvSpPr>
        <p:spPr>
          <a:xfrm>
            <a:off x="875995" y="2746858"/>
            <a:ext cx="381305" cy="381305"/>
          </a:xfrm>
          <a:prstGeom prst="ellipse">
            <a:avLst/>
          </a:prstGeom>
          <a:solidFill>
            <a:srgbClr val="D1FAE5"/>
          </a:solidFill>
          <a:ln/>
        </p:spPr>
      </p:sp>
      <p:pic>
        <p:nvPicPr>
          <p:cNvPr id="14" name="Image 1" descr="preencoded.png">    </p:cNvPr>
          <p:cNvPicPr>
            <a:picLocks noChangeAspect="1"/>
          </p:cNvPicPr>
          <p:nvPr/>
        </p:nvPicPr>
        <p:blipFill>
          <a:blip r:embed="rId2"/>
          <a:srcRect l="-989999" r="-989999" t="0" b="0"/>
          <a:stretch/>
        </p:blipFill>
        <p:spPr>
          <a:xfrm>
            <a:off x="972007" y="2932481"/>
            <a:ext cx="190195" cy="9144"/>
          </a:xfrm>
          <a:prstGeom prst="rect">
            <a:avLst/>
          </a:prstGeom>
        </p:spPr>
      </p:pic>
      <p:sp>
        <p:nvSpPr>
          <p:cNvPr id="15" name="Text 11"/>
          <p:cNvSpPr txBox="1"/>
          <p:nvPr/>
        </p:nvSpPr>
        <p:spPr>
          <a:xfrm>
            <a:off x="1371600" y="2766060"/>
            <a:ext cx="20674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McKinsey研究：AI投资热潮</a:t>
            </a:r>
            <a:endParaRPr lang="en-US" sz="1200" dirty="0"/>
          </a:p>
        </p:txBody>
      </p:sp>
      <p:sp>
        <p:nvSpPr>
          <p:cNvPr id="16" name="Text 12"/>
          <p:cNvSpPr txBox="1"/>
          <p:nvPr/>
        </p:nvSpPr>
        <p:spPr>
          <a:xfrm>
            <a:off x="1371600" y="3023006"/>
            <a:ext cx="4722876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几乎所有公司都在投资AI，但仅1%认为他们已达到成熟阶段。随着技术成熟，大规模数字劳动力将形成企业核心生产力。</a:t>
            </a:r>
            <a:endParaRPr lang="en-US" sz="900" dirty="0"/>
          </a:p>
        </p:txBody>
      </p:sp>
      <p:sp>
        <p:nvSpPr>
          <p:cNvPr id="17" name="Shape 13"/>
          <p:cNvSpPr/>
          <p:nvPr/>
        </p:nvSpPr>
        <p:spPr>
          <a:xfrm>
            <a:off x="6172200" y="1047902"/>
            <a:ext cx="5143500" cy="875995"/>
          </a:xfrm>
          <a:prstGeom prst="roundRect">
            <a:avLst>
              <a:gd name="adj" fmla="val 11346"/>
            </a:avLst>
          </a:prstGeom>
          <a:solidFill>
            <a:srgbClr val="EFF6FF"/>
          </a:solidFill>
          <a:ln/>
        </p:spPr>
      </p:sp>
      <p:sp>
        <p:nvSpPr>
          <p:cNvPr id="18" name="Shape 14"/>
          <p:cNvSpPr/>
          <p:nvPr/>
        </p:nvSpPr>
        <p:spPr>
          <a:xfrm>
            <a:off x="6172200" y="1047902"/>
            <a:ext cx="38405" cy="875995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19" name="Text 15"/>
          <p:cNvSpPr txBox="1"/>
          <p:nvPr/>
        </p:nvSpPr>
        <p:spPr>
          <a:xfrm>
            <a:off x="6324905" y="1181405"/>
            <a:ext cx="231526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Shopify CEO Tobi Lutke备忘录</a:t>
            </a:r>
            <a:endParaRPr lang="en-US" sz="1200" dirty="0"/>
          </a:p>
        </p:txBody>
      </p:sp>
      <p:sp>
        <p:nvSpPr>
          <p:cNvPr id="20" name="Text 16"/>
          <p:cNvSpPr txBox="1"/>
          <p:nvPr/>
        </p:nvSpPr>
        <p:spPr>
          <a:xfrm>
            <a:off x="10522915" y="1171346"/>
            <a:ext cx="7863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2025年4月</a:t>
            </a:r>
            <a:endParaRPr lang="en-US" sz="1000" dirty="0"/>
          </a:p>
        </p:txBody>
      </p:sp>
      <p:sp>
        <p:nvSpPr>
          <p:cNvPr id="21" name="Text 17"/>
          <p:cNvSpPr txBox="1"/>
          <p:nvPr/>
        </p:nvSpPr>
        <p:spPr>
          <a:xfrm>
            <a:off x="6324905" y="1438351"/>
            <a:ext cx="47585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"在请求更多人力和资源之前，团队必须证明为什么他们无法使用AI完成工作。"</a:t>
            </a:r>
            <a:endParaRPr lang="en-US" sz="1000" dirty="0"/>
          </a:p>
        </p:txBody>
      </p:sp>
      <p:sp>
        <p:nvSpPr>
          <p:cNvPr id="22" name="Text 18"/>
          <p:cNvSpPr txBox="1"/>
          <p:nvPr/>
        </p:nvSpPr>
        <p:spPr>
          <a:xfrm>
            <a:off x="6324905" y="1657807"/>
            <a:ext cx="4791456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2563E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来源：CNBC《Shopify CEO: Prove AI can't do jobs before asking for more headcount》</a:t>
            </a:r>
            <a:endParaRPr lang="en-US" sz="900" dirty="0"/>
          </a:p>
        </p:txBody>
      </p:sp>
      <p:sp>
        <p:nvSpPr>
          <p:cNvPr id="23" name="Shape 19"/>
          <p:cNvSpPr/>
          <p:nvPr/>
        </p:nvSpPr>
        <p:spPr>
          <a:xfrm>
            <a:off x="6172200" y="2018995"/>
            <a:ext cx="5143500" cy="1067105"/>
          </a:xfrm>
          <a:prstGeom prst="roundRect">
            <a:avLst>
              <a:gd name="adj" fmla="val 7651"/>
            </a:avLst>
          </a:prstGeom>
          <a:solidFill>
            <a:srgbClr val="F5F3FF"/>
          </a:solidFill>
          <a:ln/>
        </p:spPr>
      </p:sp>
      <p:sp>
        <p:nvSpPr>
          <p:cNvPr id="24" name="Shape 20"/>
          <p:cNvSpPr/>
          <p:nvPr/>
        </p:nvSpPr>
        <p:spPr>
          <a:xfrm>
            <a:off x="6172200" y="2018995"/>
            <a:ext cx="38405" cy="1067105"/>
          </a:xfrm>
          <a:prstGeom prst="rect">
            <a:avLst/>
          </a:prstGeom>
          <a:solidFill>
            <a:srgbClr val="8B5CF6"/>
          </a:solidFill>
          <a:ln/>
        </p:spPr>
      </p:sp>
      <p:sp>
        <p:nvSpPr>
          <p:cNvPr id="25" name="Text 21"/>
          <p:cNvSpPr txBox="1"/>
          <p:nvPr/>
        </p:nvSpPr>
        <p:spPr>
          <a:xfrm>
            <a:off x="6324905" y="2152498"/>
            <a:ext cx="159105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Microsoft大规模裁员</a:t>
            </a:r>
            <a:endParaRPr lang="en-US" sz="1200" dirty="0"/>
          </a:p>
        </p:txBody>
      </p:sp>
      <p:sp>
        <p:nvSpPr>
          <p:cNvPr id="26" name="Text 22"/>
          <p:cNvSpPr txBox="1"/>
          <p:nvPr/>
        </p:nvSpPr>
        <p:spPr>
          <a:xfrm>
            <a:off x="10742371" y="2143354"/>
            <a:ext cx="5669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2025年</a:t>
            </a:r>
            <a:endParaRPr lang="en-US" sz="1000" dirty="0"/>
          </a:p>
        </p:txBody>
      </p:sp>
      <p:sp>
        <p:nvSpPr>
          <p:cNvPr id="27" name="Text 23"/>
          <p:cNvSpPr txBox="1"/>
          <p:nvPr/>
        </p:nvSpPr>
        <p:spPr>
          <a:xfrm>
            <a:off x="6324905" y="2409444"/>
            <a:ext cx="493958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Microsoft在2025财年裁减15,000个岗位，同时推动其余员工拥抱AI。萨提亚·纳德拉表示裁员"非常沉重"，但公司必须转向新的工作模式。</a:t>
            </a:r>
            <a:endParaRPr lang="en-US" sz="1000" dirty="0"/>
          </a:p>
        </p:txBody>
      </p:sp>
      <p:sp>
        <p:nvSpPr>
          <p:cNvPr id="28" name="Text 24"/>
          <p:cNvSpPr txBox="1"/>
          <p:nvPr/>
        </p:nvSpPr>
        <p:spPr>
          <a:xfrm>
            <a:off x="6324905" y="2819095"/>
            <a:ext cx="1638605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7C3AE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来源：GeekWire、CNBC报道</a:t>
            </a:r>
            <a:endParaRPr lang="en-US" sz="900" dirty="0"/>
          </a:p>
        </p:txBody>
      </p:sp>
      <p:sp>
        <p:nvSpPr>
          <p:cNvPr id="29" name="Shape 25"/>
          <p:cNvSpPr/>
          <p:nvPr/>
        </p:nvSpPr>
        <p:spPr>
          <a:xfrm>
            <a:off x="6172200" y="3181198"/>
            <a:ext cx="38405" cy="1067105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30" name="Text 26"/>
          <p:cNvSpPr txBox="1"/>
          <p:nvPr/>
        </p:nvSpPr>
        <p:spPr>
          <a:xfrm>
            <a:off x="6324905" y="3314700"/>
            <a:ext cx="160020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Geoffrey Hinton访谈</a:t>
            </a:r>
            <a:endParaRPr lang="en-US" sz="1200" dirty="0"/>
          </a:p>
        </p:txBody>
      </p:sp>
      <p:sp>
        <p:nvSpPr>
          <p:cNvPr id="31" name="Text 27"/>
          <p:cNvSpPr txBox="1"/>
          <p:nvPr/>
        </p:nvSpPr>
        <p:spPr>
          <a:xfrm>
            <a:off x="10525658" y="3305556"/>
            <a:ext cx="7763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2025年9月</a:t>
            </a:r>
            <a:endParaRPr lang="en-US" sz="1000" dirty="0"/>
          </a:p>
        </p:txBody>
      </p:sp>
      <p:sp>
        <p:nvSpPr>
          <p:cNvPr id="32" name="Text 28"/>
          <p:cNvSpPr txBox="1"/>
          <p:nvPr/>
        </p:nvSpPr>
        <p:spPr>
          <a:xfrm>
            <a:off x="6324905" y="3571646"/>
            <a:ext cx="4948733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AI领域的"教父"Geoffrey Hinton提出，未来的超级智能需要"母性本能"，他预测不久的将来AI将比人类更聪明，变成具有超强能力但关心人类的存在。</a:t>
            </a:r>
            <a:endParaRPr lang="en-US" sz="1000" dirty="0"/>
          </a:p>
        </p:txBody>
      </p:sp>
      <p:sp>
        <p:nvSpPr>
          <p:cNvPr id="33" name="Text 29"/>
          <p:cNvSpPr txBox="1"/>
          <p:nvPr/>
        </p:nvSpPr>
        <p:spPr>
          <a:xfrm>
            <a:off x="6324905" y="3981298"/>
            <a:ext cx="4325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来源：CNN访谈《AI expert: 'We'll be toast' without changes in AI technology》</a:t>
            </a:r>
            <a:endParaRPr lang="en-US" sz="900" dirty="0"/>
          </a:p>
        </p:txBody>
      </p:sp>
      <p:sp>
        <p:nvSpPr>
          <p:cNvPr id="34" name="Shape 30"/>
          <p:cNvSpPr/>
          <p:nvPr/>
        </p:nvSpPr>
        <p:spPr>
          <a:xfrm>
            <a:off x="875995" y="4457700"/>
            <a:ext cx="10439705" cy="866851"/>
          </a:xfrm>
          <a:prstGeom prst="roundRect">
            <a:avLst>
              <a:gd name="adj" fmla="val 9273"/>
            </a:avLst>
          </a:prstGeom>
          <a:solidFill>
            <a:srgbClr val="FEF2F2"/>
          </a:solidFill>
          <a:ln/>
        </p:spPr>
      </p:sp>
      <p:sp>
        <p:nvSpPr>
          <p:cNvPr id="35" name="Shape 31"/>
          <p:cNvSpPr/>
          <p:nvPr/>
        </p:nvSpPr>
        <p:spPr>
          <a:xfrm>
            <a:off x="875995" y="4457700"/>
            <a:ext cx="38405" cy="866851"/>
          </a:xfrm>
          <a:prstGeom prst="rect">
            <a:avLst/>
          </a:prstGeom>
          <a:solidFill>
            <a:srgbClr val="EF4444"/>
          </a:solidFill>
          <a:ln/>
        </p:spPr>
      </p:sp>
      <p:sp>
        <p:nvSpPr>
          <p:cNvPr id="36" name="Text 32"/>
          <p:cNvSpPr txBox="1"/>
          <p:nvPr/>
        </p:nvSpPr>
        <p:spPr>
          <a:xfrm>
            <a:off x="1028700" y="4600346"/>
            <a:ext cx="8147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趋势判断</a:t>
            </a:r>
            <a:endParaRPr lang="en-US" sz="1300" dirty="0"/>
          </a:p>
        </p:txBody>
      </p:sp>
      <p:sp>
        <p:nvSpPr>
          <p:cNvPr id="37" name="Text 33"/>
          <p:cNvSpPr txBox="1"/>
          <p:nvPr/>
        </p:nvSpPr>
        <p:spPr>
          <a:xfrm>
            <a:off x="1028700" y="4876495"/>
            <a:ext cx="9682582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基于这些权威数据和案例，未来企业的核心劳动力将是Agentic Workforce。数字劳动力将成为企业竞争力的决定性因素，不是"人与AI"的竞争，而是"善用Agentic Workforce的企业"vs"依赖传统人力的企业"的竞争。</a:t>
            </a:r>
            <a:endParaRPr lang="en-US" sz="1000" dirty="0"/>
          </a:p>
        </p:txBody>
      </p:sp>
      <p:sp>
        <p:nvSpPr>
          <p:cNvPr id="38" name="Shape 34"/>
          <p:cNvSpPr/>
          <p:nvPr/>
        </p:nvSpPr>
        <p:spPr>
          <a:xfrm>
            <a:off x="0" y="6420002"/>
            <a:ext cx="121916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39" name="Text 35"/>
          <p:cNvSpPr txBox="1"/>
          <p:nvPr/>
        </p:nvSpPr>
        <p:spPr>
          <a:xfrm>
            <a:off x="571500" y="6562649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40" name="Text 36"/>
          <p:cNvSpPr txBox="1"/>
          <p:nvPr/>
        </p:nvSpPr>
        <p:spPr>
          <a:xfrm>
            <a:off x="9797796" y="6562649"/>
            <a:ext cx="19293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 4：运营系统重构 | 40/44</a:t>
            </a:r>
            <a:endParaRPr lang="en-US" sz="1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1143000" y="504749"/>
            <a:ext cx="6096305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智能体企业系统：战略实施与核心洞察</a:t>
            </a:r>
            <a:endParaRPr lang="en-US" sz="2700" dirty="0"/>
          </a:p>
        </p:txBody>
      </p:sp>
      <p:pic>
        <p:nvPicPr>
          <p:cNvPr id="6" name="Image 0" descr="https://page.gensparksite.com/v1/base64_upload/2e5d39583e4a7d785e1719bae2e92a1f">    </p:cNvPr>
          <p:cNvPicPr>
            <a:picLocks noChangeAspect="1"/>
          </p:cNvPicPr>
          <p:nvPr/>
        </p:nvPicPr>
        <p:blipFill>
          <a:blip r:embed="rId1"/>
          <a:srcRect l="79" r="79" t="0" b="0"/>
          <a:stretch/>
        </p:blipFill>
        <p:spPr>
          <a:xfrm>
            <a:off x="1143000" y="1997964"/>
            <a:ext cx="4762195" cy="3172054"/>
          </a:xfrm>
          <a:prstGeom prst="rect">
            <a:avLst/>
          </a:prstGeom>
        </p:spPr>
      </p:pic>
      <p:sp>
        <p:nvSpPr>
          <p:cNvPr id="7" name="Shape 4"/>
          <p:cNvSpPr/>
          <p:nvPr/>
        </p:nvSpPr>
        <p:spPr>
          <a:xfrm>
            <a:off x="6286500" y="1200607"/>
            <a:ext cx="4762195" cy="1037844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8" name="Shape 5"/>
          <p:cNvSpPr/>
          <p:nvPr/>
        </p:nvSpPr>
        <p:spPr>
          <a:xfrm>
            <a:off x="6286500" y="1200607"/>
            <a:ext cx="38405" cy="1037844"/>
          </a:xfrm>
          <a:prstGeom prst="rect">
            <a:avLst/>
          </a:prstGeom>
          <a:solidFill>
            <a:srgbClr val="4C6FFF"/>
          </a:solidFill>
          <a:ln/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180" b="-180"/>
          <a:stretch/>
        </p:blipFill>
        <p:spPr>
          <a:xfrm>
            <a:off x="6515100" y="1390802"/>
            <a:ext cx="190195" cy="152705"/>
          </a:xfrm>
          <a:prstGeom prst="rect">
            <a:avLst/>
          </a:prstGeom>
        </p:spPr>
      </p:pic>
      <p:sp>
        <p:nvSpPr>
          <p:cNvPr id="10" name="Shape 6"/>
          <p:cNvSpPr/>
          <p:nvPr/>
        </p:nvSpPr>
        <p:spPr>
          <a:xfrm>
            <a:off x="6286500" y="2391156"/>
            <a:ext cx="4762195" cy="1037844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11" name="Shape 7"/>
          <p:cNvSpPr/>
          <p:nvPr/>
        </p:nvSpPr>
        <p:spPr>
          <a:xfrm>
            <a:off x="6286500" y="2391156"/>
            <a:ext cx="38405" cy="1037844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2" name="Shape 8"/>
          <p:cNvSpPr/>
          <p:nvPr/>
        </p:nvSpPr>
        <p:spPr>
          <a:xfrm>
            <a:off x="6286500" y="4772254"/>
            <a:ext cx="4762195" cy="1037844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13" name="Shape 9"/>
          <p:cNvSpPr/>
          <p:nvPr/>
        </p:nvSpPr>
        <p:spPr>
          <a:xfrm>
            <a:off x="6286500" y="4772254"/>
            <a:ext cx="38405" cy="1037844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4" name="Text 10"/>
          <p:cNvSpPr txBox="1"/>
          <p:nvPr/>
        </p:nvSpPr>
        <p:spPr>
          <a:xfrm>
            <a:off x="6705295" y="1371600"/>
            <a:ext cx="1343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智能体系统是关键</a:t>
            </a:r>
            <a:endParaRPr lang="en-US" sz="1200" dirty="0"/>
          </a:p>
        </p:txBody>
      </p:sp>
      <p:sp>
        <p:nvSpPr>
          <p:cNvPr id="15" name="Text 11"/>
          <p:cNvSpPr txBox="1"/>
          <p:nvPr/>
        </p:nvSpPr>
        <p:spPr>
          <a:xfrm>
            <a:off x="6515100" y="1666951"/>
            <a:ext cx="4336999" cy="4005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智能体和智能体系统，及智能体企业OS是enable企业智能体运营模式的关键。整合企业流程、数据和系统，构建统一的运营平台。</a:t>
            </a:r>
            <a:endParaRPr lang="en-US" sz="1100" dirty="0"/>
          </a:p>
        </p:txBody>
      </p:sp>
      <p:pic>
        <p:nvPicPr>
          <p:cNvPr id="16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6515100" y="2581351"/>
            <a:ext cx="152705" cy="152705"/>
          </a:xfrm>
          <a:prstGeom prst="rect">
            <a:avLst/>
          </a:prstGeom>
        </p:spPr>
      </p:pic>
      <p:sp>
        <p:nvSpPr>
          <p:cNvPr id="17" name="Shape 12"/>
          <p:cNvSpPr/>
          <p:nvPr/>
        </p:nvSpPr>
        <p:spPr>
          <a:xfrm>
            <a:off x="6286500" y="3581705"/>
            <a:ext cx="4762195" cy="1037844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18" name="Shape 13"/>
          <p:cNvSpPr/>
          <p:nvPr/>
        </p:nvSpPr>
        <p:spPr>
          <a:xfrm>
            <a:off x="6286500" y="3581705"/>
            <a:ext cx="38405" cy="1037844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9" name="Text 14"/>
          <p:cNvSpPr txBox="1"/>
          <p:nvPr/>
        </p:nvSpPr>
        <p:spPr>
          <a:xfrm>
            <a:off x="6667805" y="2562149"/>
            <a:ext cx="150510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CEO工程与先发优势</a:t>
            </a:r>
            <a:endParaRPr lang="en-US" sz="1200" dirty="0"/>
          </a:p>
        </p:txBody>
      </p:sp>
      <p:sp>
        <p:nvSpPr>
          <p:cNvPr id="20" name="Text 15"/>
          <p:cNvSpPr txBox="1"/>
          <p:nvPr/>
        </p:nvSpPr>
        <p:spPr>
          <a:xfrm>
            <a:off x="6515100" y="2857500"/>
            <a:ext cx="4412894" cy="4005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是CEO工程，尽快探索尝试，占领先机。企业最高决策层必须推动变革，率先部署智能体系统将获得竞争壁垒。</a:t>
            </a:r>
            <a:endParaRPr lang="en-US" sz="1100" dirty="0"/>
          </a:p>
        </p:txBody>
      </p:sp>
      <p:pic>
        <p:nvPicPr>
          <p:cNvPr id="21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6515100" y="3771900"/>
            <a:ext cx="152705" cy="152705"/>
          </a:xfrm>
          <a:prstGeom prst="rect">
            <a:avLst/>
          </a:prstGeom>
        </p:spPr>
      </p:pic>
      <p:sp>
        <p:nvSpPr>
          <p:cNvPr id="22" name="Text 16"/>
          <p:cNvSpPr txBox="1"/>
          <p:nvPr/>
        </p:nvSpPr>
        <p:spPr>
          <a:xfrm>
            <a:off x="6667805" y="3752698"/>
            <a:ext cx="1343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循序渐进持续优化</a:t>
            </a:r>
            <a:endParaRPr lang="en-US" sz="1200" dirty="0"/>
          </a:p>
        </p:txBody>
      </p:sp>
      <p:sp>
        <p:nvSpPr>
          <p:cNvPr id="23" name="Text 17"/>
          <p:cNvSpPr txBox="1"/>
          <p:nvPr/>
        </p:nvSpPr>
        <p:spPr>
          <a:xfrm>
            <a:off x="6629400" y="4943246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数字工人新物种</a:t>
            </a:r>
            <a:endParaRPr lang="en-US" sz="1200" dirty="0"/>
          </a:p>
        </p:txBody>
      </p:sp>
      <p:sp>
        <p:nvSpPr>
          <p:cNvPr id="24" name="Text 18"/>
          <p:cNvSpPr txBox="1"/>
          <p:nvPr/>
        </p:nvSpPr>
        <p:spPr>
          <a:xfrm>
            <a:off x="6515100" y="4048049"/>
            <a:ext cx="4403750" cy="4005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需要循序渐进，持续评估持续优化。从高价值低风险环节入手，建立评估机制，逐步扩展至全企业范围。</a:t>
            </a:r>
            <a:endParaRPr lang="en-US" sz="1100" dirty="0"/>
          </a:p>
        </p:txBody>
      </p:sp>
      <p:pic>
        <p:nvPicPr>
          <p:cNvPr id="25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100" b="-100"/>
          <a:stretch/>
        </p:blipFill>
        <p:spPr>
          <a:xfrm>
            <a:off x="6515100" y="4962449"/>
            <a:ext cx="114300" cy="152705"/>
          </a:xfrm>
          <a:prstGeom prst="rect">
            <a:avLst/>
          </a:prstGeom>
        </p:spPr>
      </p:pic>
      <p:sp>
        <p:nvSpPr>
          <p:cNvPr id="26" name="Text 19"/>
          <p:cNvSpPr txBox="1"/>
          <p:nvPr/>
        </p:nvSpPr>
        <p:spPr>
          <a:xfrm>
            <a:off x="6515100" y="5238598"/>
            <a:ext cx="4403750" cy="4005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数字工人是个崭新物种，大家都在探索如何使用、评估、管理、如何进化，也是很多创业创新的机会。</a:t>
            </a:r>
            <a:endParaRPr lang="en-US" sz="1100" dirty="0"/>
          </a:p>
        </p:txBody>
      </p:sp>
      <p:sp>
        <p:nvSpPr>
          <p:cNvPr id="27" name="Shape 20"/>
          <p:cNvSpPr/>
          <p:nvPr/>
        </p:nvSpPr>
        <p:spPr>
          <a:xfrm>
            <a:off x="0" y="6344107"/>
            <a:ext cx="121916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28" name="Text 21"/>
          <p:cNvSpPr txBox="1"/>
          <p:nvPr/>
        </p:nvSpPr>
        <p:spPr>
          <a:xfrm>
            <a:off x="761695" y="6524244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29" name="Text 22"/>
          <p:cNvSpPr txBox="1"/>
          <p:nvPr/>
        </p:nvSpPr>
        <p:spPr>
          <a:xfrm>
            <a:off x="9649663" y="6524244"/>
            <a:ext cx="188183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 4：运营系统重构 | 41/47</a:t>
            </a:r>
            <a:endParaRPr lang="en-US" sz="1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17255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17255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972007" y="428854"/>
            <a:ext cx="5753405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连接战略执行与财务表现的关键工具</a:t>
            </a:r>
            <a:endParaRPr lang="en-US" sz="270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972007" y="1290218"/>
            <a:ext cx="209398" cy="209398"/>
          </a:xfrm>
          <a:prstGeom prst="rect">
            <a:avLst/>
          </a:prstGeom>
        </p:spPr>
      </p:pic>
      <p:sp>
        <p:nvSpPr>
          <p:cNvPr id="7" name="Text 4"/>
          <p:cNvSpPr txBox="1"/>
          <p:nvPr/>
        </p:nvSpPr>
        <p:spPr>
          <a:xfrm>
            <a:off x="1181405" y="1266444"/>
            <a:ext cx="1424635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为什么重要？</a:t>
            </a:r>
            <a:endParaRPr lang="en-US" sz="1600" dirty="0"/>
          </a:p>
        </p:txBody>
      </p:sp>
      <p:sp>
        <p:nvSpPr>
          <p:cNvPr id="8" name="Shape 5"/>
          <p:cNvSpPr/>
          <p:nvPr/>
        </p:nvSpPr>
        <p:spPr>
          <a:xfrm>
            <a:off x="972007" y="1742846"/>
            <a:ext cx="5067605" cy="857707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9" name="Shape 6"/>
          <p:cNvSpPr/>
          <p:nvPr/>
        </p:nvSpPr>
        <p:spPr>
          <a:xfrm>
            <a:off x="972007" y="1742846"/>
            <a:ext cx="38405" cy="857707"/>
          </a:xfrm>
          <a:prstGeom prst="rect">
            <a:avLst/>
          </a:prstGeom>
          <a:solidFill>
            <a:srgbClr val="4C6FFF"/>
          </a:solidFill>
          <a:ln/>
        </p:spPr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1123798" y="1895551"/>
            <a:ext cx="152705" cy="152705"/>
          </a:xfrm>
          <a:prstGeom prst="rect">
            <a:avLst/>
          </a:prstGeom>
        </p:spPr>
      </p:pic>
      <p:sp>
        <p:nvSpPr>
          <p:cNvPr id="11" name="Text 7"/>
          <p:cNvSpPr txBox="1"/>
          <p:nvPr/>
        </p:nvSpPr>
        <p:spPr>
          <a:xfrm>
            <a:off x="1181405" y="3741725"/>
            <a:ext cx="12152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如何使用？</a:t>
            </a:r>
            <a:endParaRPr lang="en-US" sz="1600" dirty="0"/>
          </a:p>
        </p:txBody>
      </p:sp>
      <p:sp>
        <p:nvSpPr>
          <p:cNvPr id="12" name="Shape 8"/>
          <p:cNvSpPr/>
          <p:nvPr/>
        </p:nvSpPr>
        <p:spPr>
          <a:xfrm>
            <a:off x="6152998" y="1742846"/>
            <a:ext cx="5067605" cy="857707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13" name="Shape 9"/>
          <p:cNvSpPr/>
          <p:nvPr/>
        </p:nvSpPr>
        <p:spPr>
          <a:xfrm>
            <a:off x="6152998" y="1742846"/>
            <a:ext cx="38405" cy="857707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4" name="Shape 10"/>
          <p:cNvSpPr/>
          <p:nvPr/>
        </p:nvSpPr>
        <p:spPr>
          <a:xfrm>
            <a:off x="972007" y="2709367"/>
            <a:ext cx="5067605" cy="857707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15" name="Shape 11"/>
          <p:cNvSpPr/>
          <p:nvPr/>
        </p:nvSpPr>
        <p:spPr>
          <a:xfrm>
            <a:off x="972007" y="2709367"/>
            <a:ext cx="38405" cy="857707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6" name="Shape 12"/>
          <p:cNvSpPr/>
          <p:nvPr/>
        </p:nvSpPr>
        <p:spPr>
          <a:xfrm>
            <a:off x="6152998" y="2709367"/>
            <a:ext cx="5067605" cy="857707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17" name="Shape 13"/>
          <p:cNvSpPr/>
          <p:nvPr/>
        </p:nvSpPr>
        <p:spPr>
          <a:xfrm>
            <a:off x="6152998" y="2709367"/>
            <a:ext cx="38405" cy="857707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8" name="Text 14"/>
          <p:cNvSpPr txBox="1"/>
          <p:nvPr/>
        </p:nvSpPr>
        <p:spPr>
          <a:xfrm>
            <a:off x="1276502" y="1876349"/>
            <a:ext cx="16486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打破业务与财务的隔阂</a:t>
            </a:r>
            <a:endParaRPr lang="en-US" sz="1200" dirty="0"/>
          </a:p>
        </p:txBody>
      </p:sp>
      <p:sp>
        <p:nvSpPr>
          <p:cNvPr id="19" name="Text 15"/>
          <p:cNvSpPr txBox="1"/>
          <p:nvPr/>
        </p:nvSpPr>
        <p:spPr>
          <a:xfrm>
            <a:off x="1123798" y="2143354"/>
            <a:ext cx="4807915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传统企业中，业务团队与财务团队往往使用不同的语言和指标，导致目标分离。业务财务一体化模型建立统一"翻译"机制，让所有人理解业务行为如何转化为财务结果。</a:t>
            </a:r>
            <a:endParaRPr lang="en-US" sz="900" dirty="0"/>
          </a:p>
        </p:txBody>
      </p:sp>
      <p:pic>
        <p:nvPicPr>
          <p:cNvPr id="20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6305702" y="1895551"/>
            <a:ext cx="152705" cy="152705"/>
          </a:xfrm>
          <a:prstGeom prst="rect">
            <a:avLst/>
          </a:prstGeom>
        </p:spPr>
      </p:pic>
      <p:sp>
        <p:nvSpPr>
          <p:cNvPr id="21" name="Text 16"/>
          <p:cNvSpPr txBox="1"/>
          <p:nvPr/>
        </p:nvSpPr>
        <p:spPr>
          <a:xfrm>
            <a:off x="6458407" y="1876349"/>
            <a:ext cx="16486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锚定关键业务驱动因素</a:t>
            </a:r>
            <a:endParaRPr lang="en-US" sz="1200" dirty="0"/>
          </a:p>
        </p:txBody>
      </p:sp>
      <p:sp>
        <p:nvSpPr>
          <p:cNvPr id="22" name="Text 17"/>
          <p:cNvSpPr txBox="1"/>
          <p:nvPr/>
        </p:nvSpPr>
        <p:spPr>
          <a:xfrm>
            <a:off x="1276502" y="2841955"/>
            <a:ext cx="14959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战略决策的量化基础</a:t>
            </a:r>
            <a:endParaRPr lang="en-US" sz="1200" dirty="0"/>
          </a:p>
        </p:txBody>
      </p:sp>
      <p:sp>
        <p:nvSpPr>
          <p:cNvPr id="23" name="Text 18"/>
          <p:cNvSpPr txBox="1"/>
          <p:nvPr/>
        </p:nvSpPr>
        <p:spPr>
          <a:xfrm>
            <a:off x="6305702" y="2143354"/>
            <a:ext cx="4865522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帮助企业找到真正影响财务表现的关键业务指标（如转化率、留存率、客单价等），避免团队在非关键指标上过度投入，集中资源在能带来最大财务影响的业务环节。</a:t>
            </a:r>
            <a:endParaRPr lang="en-US" sz="900" dirty="0"/>
          </a:p>
        </p:txBody>
      </p:sp>
      <p:pic>
        <p:nvPicPr>
          <p:cNvPr id="24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1123798" y="2861158"/>
            <a:ext cx="152705" cy="152705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6458407" y="2841955"/>
            <a:ext cx="14959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建立预警与调整机制</a:t>
            </a:r>
            <a:endParaRPr lang="en-US" sz="1200" dirty="0"/>
          </a:p>
        </p:txBody>
      </p:sp>
      <p:sp>
        <p:nvSpPr>
          <p:cNvPr id="26" name="Text 20"/>
          <p:cNvSpPr txBox="1"/>
          <p:nvPr/>
        </p:nvSpPr>
        <p:spPr>
          <a:xfrm>
            <a:off x="1123798" y="3108960"/>
            <a:ext cx="4817974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为CEO和管理团队提供量化决策工具，通过模拟不同业务场景的财务结果，评估战略方向的可行性和回报率，降低决策风险，提高资源分配效率。</a:t>
            </a:r>
            <a:endParaRPr lang="en-US" sz="900" dirty="0"/>
          </a:p>
        </p:txBody>
      </p:sp>
      <p:pic>
        <p:nvPicPr>
          <p:cNvPr id="27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6305702" y="2861158"/>
            <a:ext cx="152705" cy="152705"/>
          </a:xfrm>
          <a:prstGeom prst="rect">
            <a:avLst/>
          </a:prstGeom>
        </p:spPr>
      </p:pic>
      <p:sp>
        <p:nvSpPr>
          <p:cNvPr id="28" name="Text 21"/>
          <p:cNvSpPr txBox="1"/>
          <p:nvPr/>
        </p:nvSpPr>
        <p:spPr>
          <a:xfrm>
            <a:off x="6305702" y="3108960"/>
            <a:ext cx="4807915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通过对比实际业务指标与预设目标，及早发现业务异常，预测潜在财务风险，为管理层提供足够的反应时间，及时调整战略方向或执行策略。</a:t>
            </a:r>
            <a:endParaRPr lang="en-US" sz="900" dirty="0"/>
          </a:p>
        </p:txBody>
      </p:sp>
      <p:pic>
        <p:nvPicPr>
          <p:cNvPr id="29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972007" y="3765499"/>
            <a:ext cx="209398" cy="209398"/>
          </a:xfrm>
          <a:prstGeom prst="rect">
            <a:avLst/>
          </a:prstGeom>
        </p:spPr>
      </p:pic>
      <p:sp>
        <p:nvSpPr>
          <p:cNvPr id="30" name="Shape 22"/>
          <p:cNvSpPr/>
          <p:nvPr/>
        </p:nvSpPr>
        <p:spPr>
          <a:xfrm>
            <a:off x="972007" y="4236415"/>
            <a:ext cx="247802" cy="247802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31" name="Shape 23"/>
          <p:cNvSpPr/>
          <p:nvPr/>
        </p:nvSpPr>
        <p:spPr>
          <a:xfrm>
            <a:off x="972007" y="4762195"/>
            <a:ext cx="247802" cy="247802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32" name="Shape 24"/>
          <p:cNvSpPr/>
          <p:nvPr/>
        </p:nvSpPr>
        <p:spPr>
          <a:xfrm>
            <a:off x="972007" y="5288890"/>
            <a:ext cx="247802" cy="247802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33" name="Shape 25"/>
          <p:cNvSpPr/>
          <p:nvPr/>
        </p:nvSpPr>
        <p:spPr>
          <a:xfrm>
            <a:off x="972007" y="5814670"/>
            <a:ext cx="247802" cy="247802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34" name="Shape 26"/>
          <p:cNvSpPr/>
          <p:nvPr/>
        </p:nvSpPr>
        <p:spPr>
          <a:xfrm>
            <a:off x="972007" y="6340450"/>
            <a:ext cx="247802" cy="247802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35" name="Text 27"/>
          <p:cNvSpPr txBox="1"/>
          <p:nvPr/>
        </p:nvSpPr>
        <p:spPr>
          <a:xfrm>
            <a:off x="1063447" y="4246474"/>
            <a:ext cx="1810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200" dirty="0"/>
          </a:p>
        </p:txBody>
      </p:sp>
      <p:sp>
        <p:nvSpPr>
          <p:cNvPr id="36" name="Text 28"/>
          <p:cNvSpPr txBox="1"/>
          <p:nvPr/>
        </p:nvSpPr>
        <p:spPr>
          <a:xfrm>
            <a:off x="1047902" y="4772254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1200" dirty="0"/>
          </a:p>
        </p:txBody>
      </p:sp>
      <p:sp>
        <p:nvSpPr>
          <p:cNvPr id="37" name="Text 29"/>
          <p:cNvSpPr txBox="1"/>
          <p:nvPr/>
        </p:nvSpPr>
        <p:spPr>
          <a:xfrm>
            <a:off x="1046988" y="5298034"/>
            <a:ext cx="2194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1200" dirty="0"/>
          </a:p>
        </p:txBody>
      </p:sp>
      <p:sp>
        <p:nvSpPr>
          <p:cNvPr id="38" name="Text 30"/>
          <p:cNvSpPr txBox="1"/>
          <p:nvPr/>
        </p:nvSpPr>
        <p:spPr>
          <a:xfrm>
            <a:off x="1044245" y="5823814"/>
            <a:ext cx="2194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1200" dirty="0"/>
          </a:p>
        </p:txBody>
      </p:sp>
      <p:sp>
        <p:nvSpPr>
          <p:cNvPr id="39" name="Text 31"/>
          <p:cNvSpPr txBox="1"/>
          <p:nvPr/>
        </p:nvSpPr>
        <p:spPr>
          <a:xfrm>
            <a:off x="1048817" y="6349594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5</a:t>
            </a:r>
            <a:endParaRPr lang="en-US" sz="1200" dirty="0"/>
          </a:p>
        </p:txBody>
      </p:sp>
      <p:sp>
        <p:nvSpPr>
          <p:cNvPr id="40" name="Text 32"/>
          <p:cNvSpPr txBox="1"/>
          <p:nvPr/>
        </p:nvSpPr>
        <p:spPr>
          <a:xfrm>
            <a:off x="1314907" y="4255618"/>
            <a:ext cx="21058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识别关键业务指标与财务指标</a:t>
            </a:r>
            <a:endParaRPr lang="en-US" sz="1200" dirty="0"/>
          </a:p>
        </p:txBody>
      </p:sp>
      <p:sp>
        <p:nvSpPr>
          <p:cNvPr id="41" name="Text 33"/>
          <p:cNvSpPr txBox="1"/>
          <p:nvPr/>
        </p:nvSpPr>
        <p:spPr>
          <a:xfrm>
            <a:off x="1314907" y="4781398"/>
            <a:ext cx="14959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建立基准模型与假设</a:t>
            </a:r>
            <a:endParaRPr lang="en-US" sz="1200" dirty="0"/>
          </a:p>
        </p:txBody>
      </p:sp>
      <p:sp>
        <p:nvSpPr>
          <p:cNvPr id="42" name="Text 34"/>
          <p:cNvSpPr txBox="1"/>
          <p:nvPr/>
        </p:nvSpPr>
        <p:spPr>
          <a:xfrm>
            <a:off x="1314907" y="5307178"/>
            <a:ext cx="14959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定期更新与差异分析</a:t>
            </a:r>
            <a:endParaRPr lang="en-US" sz="1200" dirty="0"/>
          </a:p>
        </p:txBody>
      </p:sp>
      <p:sp>
        <p:nvSpPr>
          <p:cNvPr id="43" name="Text 35"/>
          <p:cNvSpPr txBox="1"/>
          <p:nvPr/>
        </p:nvSpPr>
        <p:spPr>
          <a:xfrm>
            <a:off x="1314907" y="5832958"/>
            <a:ext cx="14959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场景模拟与决策支持</a:t>
            </a:r>
            <a:endParaRPr lang="en-US" sz="1200" dirty="0"/>
          </a:p>
        </p:txBody>
      </p:sp>
      <p:sp>
        <p:nvSpPr>
          <p:cNvPr id="44" name="Text 36"/>
          <p:cNvSpPr txBox="1"/>
          <p:nvPr/>
        </p:nvSpPr>
        <p:spPr>
          <a:xfrm>
            <a:off x="1314907" y="6358738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模型迭代与深化</a:t>
            </a:r>
            <a:endParaRPr lang="en-US" sz="1200" dirty="0"/>
          </a:p>
        </p:txBody>
      </p:sp>
      <p:sp>
        <p:nvSpPr>
          <p:cNvPr id="45" name="Text 37"/>
          <p:cNvSpPr txBox="1"/>
          <p:nvPr/>
        </p:nvSpPr>
        <p:spPr>
          <a:xfrm>
            <a:off x="1314907" y="4503420"/>
            <a:ext cx="833201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梳理业务流程，确定核心业务指标（如用户获取、转化率、留存率、客单价等）和关键财务指标（收入、成本、利润率等），建立它们之间的数学关系。</a:t>
            </a:r>
            <a:endParaRPr lang="en-US" sz="900" dirty="0"/>
          </a:p>
        </p:txBody>
      </p:sp>
      <p:sp>
        <p:nvSpPr>
          <p:cNvPr id="46" name="Text 38"/>
          <p:cNvSpPr txBox="1"/>
          <p:nvPr/>
        </p:nvSpPr>
        <p:spPr>
          <a:xfrm>
            <a:off x="1314907" y="5029200"/>
            <a:ext cx="7779715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基于历史数据或行业标准，建立基准模型，设定各项指标的初始假设值，为团队提供明确的目标参考点，这些假设需要随业务发展不断调整。</a:t>
            </a:r>
            <a:endParaRPr lang="en-US" sz="900" dirty="0"/>
          </a:p>
        </p:txBody>
      </p:sp>
      <p:sp>
        <p:nvSpPr>
          <p:cNvPr id="47" name="Text 39"/>
          <p:cNvSpPr txBox="1"/>
          <p:nvPr/>
        </p:nvSpPr>
        <p:spPr>
          <a:xfrm>
            <a:off x="1314907" y="5554980"/>
            <a:ext cx="724662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定期（每周/月/季度）更新实际业务数据，对比预测与实际的差异，分析偏差原因，识别需要改进的业务环节，及时调整业务策略。</a:t>
            </a:r>
            <a:endParaRPr lang="en-US" sz="900" dirty="0"/>
          </a:p>
        </p:txBody>
      </p:sp>
      <p:sp>
        <p:nvSpPr>
          <p:cNvPr id="48" name="Text 40"/>
          <p:cNvSpPr txBox="1"/>
          <p:nvPr/>
        </p:nvSpPr>
        <p:spPr>
          <a:xfrm>
            <a:off x="1314907" y="6080760"/>
            <a:ext cx="718901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利用模型进行业务情景模拟（如提高客单价vs提高转化率的ROI对比），为战略决策提供量化依据，预测不同业务策略的财务回报。</a:t>
            </a:r>
            <a:endParaRPr lang="en-US" sz="900" dirty="0"/>
          </a:p>
        </p:txBody>
      </p:sp>
      <p:sp>
        <p:nvSpPr>
          <p:cNvPr id="49" name="Text 41"/>
          <p:cNvSpPr txBox="1"/>
          <p:nvPr/>
        </p:nvSpPr>
        <p:spPr>
          <a:xfrm>
            <a:off x="1314907" y="6606540"/>
            <a:ext cx="849477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随着业务发展，持续优化模型指标体系，在不同发展阶段聚焦不同关键指标，如初创期关注获客和转化，成长期关注留存和LTV，成熟期关注效率和利润。</a:t>
            </a:r>
            <a:endParaRPr lang="en-US" sz="900" dirty="0"/>
          </a:p>
        </p:txBody>
      </p:sp>
      <p:sp>
        <p:nvSpPr>
          <p:cNvPr id="50" name="Shape 42"/>
          <p:cNvSpPr/>
          <p:nvPr/>
        </p:nvSpPr>
        <p:spPr>
          <a:xfrm>
            <a:off x="0" y="6732727"/>
            <a:ext cx="121916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51" name="Text 43"/>
          <p:cNvSpPr txBox="1"/>
          <p:nvPr/>
        </p:nvSpPr>
        <p:spPr>
          <a:xfrm>
            <a:off x="666598" y="6875374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52" name="Text 44"/>
          <p:cNvSpPr txBox="1"/>
          <p:nvPr/>
        </p:nvSpPr>
        <p:spPr>
          <a:xfrm>
            <a:off x="9718243" y="6875374"/>
            <a:ext cx="1910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 4：运营系统重构 | 33/58</a:t>
            </a:r>
            <a:endParaRPr lang="en-US" sz="1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839151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839151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1143000" y="504749"/>
            <a:ext cx="4381805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未来全自动化企业运营模式</a:t>
            </a:r>
            <a:endParaRPr lang="en-US" sz="2700" dirty="0"/>
          </a:p>
        </p:txBody>
      </p:sp>
      <p:sp>
        <p:nvSpPr>
          <p:cNvPr id="6" name="Text 4"/>
          <p:cNvSpPr txBox="1"/>
          <p:nvPr/>
        </p:nvSpPr>
        <p:spPr>
          <a:xfrm>
            <a:off x="1143000" y="1076249"/>
            <a:ext cx="4758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企业各环节在数字智能的协同下，实现自主决策、执行与优化</a:t>
            </a:r>
            <a:endParaRPr lang="en-US" sz="1300" dirty="0"/>
          </a:p>
        </p:txBody>
      </p:sp>
      <p:sp>
        <p:nvSpPr>
          <p:cNvPr id="7" name="Shape 5"/>
          <p:cNvSpPr/>
          <p:nvPr/>
        </p:nvSpPr>
        <p:spPr>
          <a:xfrm>
            <a:off x="5048402" y="1533449"/>
            <a:ext cx="2095805" cy="2095805"/>
          </a:xfrm>
          <a:prstGeom prst="ellipse">
            <a:avLst/>
          </a:prstGeom>
          <a:solidFill>
            <a:srgbClr val="EBF0FF"/>
          </a:solidFill>
          <a:ln w="25400">
            <a:solidFill>
              <a:srgbClr val="4C6FFF"/>
            </a:solidFill>
            <a:prstDash val="solid"/>
          </a:ln>
        </p:spPr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rcRect l="-27" r="-27" t="0" b="0"/>
          <a:stretch/>
        </p:blipFill>
        <p:spPr>
          <a:xfrm>
            <a:off x="5881421" y="2138782"/>
            <a:ext cx="428854" cy="342900"/>
          </a:xfrm>
          <a:prstGeom prst="rect">
            <a:avLst/>
          </a:prstGeom>
        </p:spPr>
      </p:pic>
      <p:sp>
        <p:nvSpPr>
          <p:cNvPr id="9" name="Text 6"/>
          <p:cNvSpPr txBox="1"/>
          <p:nvPr/>
        </p:nvSpPr>
        <p:spPr>
          <a:xfrm>
            <a:off x="5524805" y="2600554"/>
            <a:ext cx="12865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5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自动驾驶模式</a:t>
            </a:r>
            <a:endParaRPr lang="en-US" sz="1500" dirty="0"/>
          </a:p>
        </p:txBody>
      </p:sp>
      <p:sp>
        <p:nvSpPr>
          <p:cNvPr id="10" name="Text 7"/>
          <p:cNvSpPr txBox="1"/>
          <p:nvPr/>
        </p:nvSpPr>
        <p:spPr>
          <a:xfrm>
            <a:off x="5502859" y="2857500"/>
            <a:ext cx="12911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AUTOPILOT MODE</a:t>
            </a:r>
            <a:endParaRPr lang="en-US" sz="1000" dirty="0"/>
          </a:p>
        </p:txBody>
      </p:sp>
      <p:sp>
        <p:nvSpPr>
          <p:cNvPr id="11" name="Shape 8"/>
          <p:cNvSpPr/>
          <p:nvPr/>
        </p:nvSpPr>
        <p:spPr>
          <a:xfrm>
            <a:off x="1143000" y="3629254"/>
            <a:ext cx="3105302" cy="1476756"/>
          </a:xfrm>
          <a:prstGeom prst="roundRect">
            <a:avLst>
              <a:gd name="adj" fmla="val 3196"/>
            </a:avLst>
          </a:prstGeom>
          <a:solidFill>
            <a:srgbClr val="EFF6FF"/>
          </a:solidFill>
          <a:ln/>
        </p:spPr>
      </p:sp>
      <p:sp>
        <p:nvSpPr>
          <p:cNvPr id="12" name="Shape 9"/>
          <p:cNvSpPr/>
          <p:nvPr/>
        </p:nvSpPr>
        <p:spPr>
          <a:xfrm>
            <a:off x="2449678" y="3819449"/>
            <a:ext cx="485546" cy="485546"/>
          </a:xfrm>
          <a:prstGeom prst="roundRect">
            <a:avLst>
              <a:gd name="adj" fmla="val 188324"/>
            </a:avLst>
          </a:prstGeom>
          <a:solidFill>
            <a:srgbClr val="DBEAFE"/>
          </a:solidFill>
          <a:ln/>
        </p:spPr>
      </p:sp>
      <p:pic>
        <p:nvPicPr>
          <p:cNvPr id="13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44" b="-44"/>
          <a:stretch/>
        </p:blipFill>
        <p:spPr>
          <a:xfrm>
            <a:off x="2563978" y="3933749"/>
            <a:ext cx="256946" cy="228600"/>
          </a:xfrm>
          <a:prstGeom prst="rect">
            <a:avLst/>
          </a:prstGeom>
        </p:spPr>
      </p:pic>
      <p:sp>
        <p:nvSpPr>
          <p:cNvPr id="14" name="Text 10"/>
          <p:cNvSpPr txBox="1"/>
          <p:nvPr/>
        </p:nvSpPr>
        <p:spPr>
          <a:xfrm>
            <a:off x="2433218" y="4448556"/>
            <a:ext cx="65288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Vision</a:t>
            </a:r>
            <a:endParaRPr lang="en-US" sz="1300" dirty="0"/>
          </a:p>
        </p:txBody>
      </p:sp>
      <p:sp>
        <p:nvSpPr>
          <p:cNvPr id="15" name="Text 11"/>
          <p:cNvSpPr txBox="1"/>
          <p:nvPr/>
        </p:nvSpPr>
        <p:spPr>
          <a:xfrm>
            <a:off x="2158898" y="4733849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企业愿景自动引导</a:t>
            </a:r>
            <a:endParaRPr lang="en-US" sz="1000" dirty="0"/>
          </a:p>
        </p:txBody>
      </p:sp>
      <p:sp>
        <p:nvSpPr>
          <p:cNvPr id="16" name="Shape 12"/>
          <p:cNvSpPr/>
          <p:nvPr/>
        </p:nvSpPr>
        <p:spPr>
          <a:xfrm>
            <a:off x="4546397" y="3629254"/>
            <a:ext cx="3105302" cy="1476756"/>
          </a:xfrm>
          <a:prstGeom prst="roundRect">
            <a:avLst>
              <a:gd name="adj" fmla="val 3196"/>
            </a:avLst>
          </a:prstGeom>
          <a:solidFill>
            <a:srgbClr val="ECFDF5"/>
          </a:solidFill>
          <a:ln/>
        </p:spPr>
      </p:sp>
      <p:sp>
        <p:nvSpPr>
          <p:cNvPr id="17" name="Shape 13"/>
          <p:cNvSpPr/>
          <p:nvPr/>
        </p:nvSpPr>
        <p:spPr>
          <a:xfrm>
            <a:off x="5867705" y="3819449"/>
            <a:ext cx="457200" cy="485546"/>
          </a:xfrm>
          <a:prstGeom prst="roundRect">
            <a:avLst>
              <a:gd name="adj" fmla="val 200000"/>
            </a:avLst>
          </a:prstGeom>
          <a:solidFill>
            <a:srgbClr val="D1FAE5"/>
          </a:solidFill>
          <a:ln/>
        </p:spPr>
      </p:sp>
      <p:pic>
        <p:nvPicPr>
          <p:cNvPr id="18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5982005" y="3933749"/>
            <a:ext cx="228600" cy="228600"/>
          </a:xfrm>
          <a:prstGeom prst="rect">
            <a:avLst/>
          </a:prstGeom>
        </p:spPr>
      </p:pic>
      <p:sp>
        <p:nvSpPr>
          <p:cNvPr id="19" name="Text 14"/>
          <p:cNvSpPr txBox="1"/>
          <p:nvPr/>
        </p:nvSpPr>
        <p:spPr>
          <a:xfrm>
            <a:off x="5426050" y="4448556"/>
            <a:ext cx="147218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Business Object</a:t>
            </a:r>
            <a:endParaRPr lang="en-US" sz="1300" dirty="0"/>
          </a:p>
        </p:txBody>
      </p:sp>
      <p:sp>
        <p:nvSpPr>
          <p:cNvPr id="20" name="Text 15"/>
          <p:cNvSpPr txBox="1"/>
          <p:nvPr/>
        </p:nvSpPr>
        <p:spPr>
          <a:xfrm>
            <a:off x="5562295" y="4733849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业务目标智能推进</a:t>
            </a:r>
            <a:endParaRPr lang="en-US" sz="1000" dirty="0"/>
          </a:p>
        </p:txBody>
      </p:sp>
      <p:sp>
        <p:nvSpPr>
          <p:cNvPr id="21" name="Shape 16"/>
          <p:cNvSpPr/>
          <p:nvPr/>
        </p:nvSpPr>
        <p:spPr>
          <a:xfrm>
            <a:off x="7949794" y="3629254"/>
            <a:ext cx="3105302" cy="1476756"/>
          </a:xfrm>
          <a:prstGeom prst="roundRect">
            <a:avLst>
              <a:gd name="adj" fmla="val 3196"/>
            </a:avLst>
          </a:prstGeom>
          <a:solidFill>
            <a:srgbClr val="F5F3FF"/>
          </a:solidFill>
          <a:ln/>
        </p:spPr>
      </p:sp>
      <p:sp>
        <p:nvSpPr>
          <p:cNvPr id="22" name="Shape 17"/>
          <p:cNvSpPr/>
          <p:nvPr/>
        </p:nvSpPr>
        <p:spPr>
          <a:xfrm>
            <a:off x="9242755" y="3819449"/>
            <a:ext cx="514807" cy="485546"/>
          </a:xfrm>
          <a:prstGeom prst="roundRect">
            <a:avLst>
              <a:gd name="adj" fmla="val 188324"/>
            </a:avLst>
          </a:prstGeom>
          <a:solidFill>
            <a:srgbClr val="EDE9FE"/>
          </a:solidFill>
          <a:ln/>
        </p:spPr>
      </p:sp>
      <p:pic>
        <p:nvPicPr>
          <p:cNvPr id="23" name="Image 3" descr="preencoded.png">    </p:cNvPr>
          <p:cNvPicPr>
            <a:picLocks noChangeAspect="1"/>
          </p:cNvPicPr>
          <p:nvPr/>
        </p:nvPicPr>
        <p:blipFill>
          <a:blip r:embed="rId4"/>
          <a:srcRect l="-80" r="-80" t="0" b="0"/>
          <a:stretch/>
        </p:blipFill>
        <p:spPr>
          <a:xfrm>
            <a:off x="9357055" y="3933749"/>
            <a:ext cx="286207" cy="228600"/>
          </a:xfrm>
          <a:prstGeom prst="rect">
            <a:avLst/>
          </a:prstGeom>
        </p:spPr>
      </p:pic>
      <p:sp>
        <p:nvSpPr>
          <p:cNvPr id="24" name="Text 18"/>
          <p:cNvSpPr txBox="1"/>
          <p:nvPr/>
        </p:nvSpPr>
        <p:spPr>
          <a:xfrm>
            <a:off x="8781898" y="4448556"/>
            <a:ext cx="156728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运营Specification</a:t>
            </a:r>
            <a:endParaRPr lang="en-US" sz="1300" dirty="0"/>
          </a:p>
        </p:txBody>
      </p:sp>
      <p:sp>
        <p:nvSpPr>
          <p:cNvPr id="25" name="Text 19"/>
          <p:cNvSpPr txBox="1"/>
          <p:nvPr/>
        </p:nvSpPr>
        <p:spPr>
          <a:xfrm>
            <a:off x="9032443" y="4733849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规范化运营流程</a:t>
            </a:r>
            <a:endParaRPr lang="en-US" sz="1000" dirty="0"/>
          </a:p>
        </p:txBody>
      </p:sp>
      <p:pic>
        <p:nvPicPr>
          <p:cNvPr id="26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2577694" y="5715000"/>
            <a:ext cx="228600" cy="228600"/>
          </a:xfrm>
          <a:prstGeom prst="rect">
            <a:avLst/>
          </a:prstGeom>
        </p:spPr>
      </p:pic>
      <p:sp>
        <p:nvSpPr>
          <p:cNvPr id="27" name="Text 20"/>
          <p:cNvSpPr txBox="1"/>
          <p:nvPr/>
        </p:nvSpPr>
        <p:spPr>
          <a:xfrm>
            <a:off x="2378354" y="6229807"/>
            <a:ext cx="7580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Metrics</a:t>
            </a:r>
            <a:endParaRPr lang="en-US" sz="1300" dirty="0"/>
          </a:p>
        </p:txBody>
      </p:sp>
      <p:sp>
        <p:nvSpPr>
          <p:cNvPr id="28" name="Text 21"/>
          <p:cNvSpPr txBox="1"/>
          <p:nvPr/>
        </p:nvSpPr>
        <p:spPr>
          <a:xfrm>
            <a:off x="2092147" y="6515100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实时数据监控与分析</a:t>
            </a:r>
            <a:endParaRPr lang="en-US" sz="1000" dirty="0"/>
          </a:p>
        </p:txBody>
      </p:sp>
      <p:pic>
        <p:nvPicPr>
          <p:cNvPr id="29" name="Image 5" descr="preencoded.png">    </p:cNvPr>
          <p:cNvPicPr>
            <a:picLocks noChangeAspect="1"/>
          </p:cNvPicPr>
          <p:nvPr/>
        </p:nvPicPr>
        <p:blipFill>
          <a:blip r:embed="rId6"/>
          <a:srcRect l="-57" r="-57" t="0" b="0"/>
          <a:stretch/>
        </p:blipFill>
        <p:spPr>
          <a:xfrm>
            <a:off x="5995721" y="5715000"/>
            <a:ext cx="200254" cy="228600"/>
          </a:xfrm>
          <a:prstGeom prst="rect">
            <a:avLst/>
          </a:prstGeom>
        </p:spPr>
      </p:pic>
      <p:sp>
        <p:nvSpPr>
          <p:cNvPr id="30" name="Text 22"/>
          <p:cNvSpPr txBox="1"/>
          <p:nvPr/>
        </p:nvSpPr>
        <p:spPr>
          <a:xfrm>
            <a:off x="5710428" y="6229807"/>
            <a:ext cx="90068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Evolution</a:t>
            </a:r>
            <a:endParaRPr lang="en-US" sz="1300" dirty="0"/>
          </a:p>
        </p:txBody>
      </p:sp>
      <p:sp>
        <p:nvSpPr>
          <p:cNvPr id="31" name="Text 23"/>
          <p:cNvSpPr txBox="1"/>
          <p:nvPr/>
        </p:nvSpPr>
        <p:spPr>
          <a:xfrm>
            <a:off x="5495544" y="6515100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自主学习与持续优化</a:t>
            </a:r>
            <a:endParaRPr lang="en-US" sz="1000" dirty="0"/>
          </a:p>
        </p:txBody>
      </p:sp>
      <p:sp>
        <p:nvSpPr>
          <p:cNvPr id="32" name="Shape 24"/>
          <p:cNvSpPr/>
          <p:nvPr/>
        </p:nvSpPr>
        <p:spPr>
          <a:xfrm>
            <a:off x="7949794" y="5410505"/>
            <a:ext cx="3105302" cy="1476756"/>
          </a:xfrm>
          <a:prstGeom prst="roundRect">
            <a:avLst>
              <a:gd name="adj" fmla="val 3196"/>
            </a:avLst>
          </a:prstGeom>
          <a:solidFill>
            <a:srgbClr val="FEF2F2"/>
          </a:solidFill>
          <a:ln/>
        </p:spPr>
      </p:sp>
      <p:sp>
        <p:nvSpPr>
          <p:cNvPr id="33" name="Shape 25"/>
          <p:cNvSpPr/>
          <p:nvPr/>
        </p:nvSpPr>
        <p:spPr>
          <a:xfrm>
            <a:off x="9284818" y="5600700"/>
            <a:ext cx="428854" cy="485546"/>
          </a:xfrm>
          <a:prstGeom prst="roundRect">
            <a:avLst>
              <a:gd name="adj" fmla="val 213219"/>
            </a:avLst>
          </a:prstGeom>
          <a:solidFill>
            <a:srgbClr val="FEE2E2"/>
          </a:solidFill>
          <a:ln/>
        </p:spPr>
      </p:sp>
      <p:pic>
        <p:nvPicPr>
          <p:cNvPr id="34" name="Image 6" descr="preencoded.png">    </p:cNvPr>
          <p:cNvPicPr>
            <a:picLocks noChangeAspect="1"/>
          </p:cNvPicPr>
          <p:nvPr/>
        </p:nvPicPr>
        <p:blipFill>
          <a:blip r:embed="rId7"/>
          <a:srcRect l="-57" r="-57" t="0" b="0"/>
          <a:stretch/>
        </p:blipFill>
        <p:spPr>
          <a:xfrm>
            <a:off x="9399118" y="5715000"/>
            <a:ext cx="200254" cy="228600"/>
          </a:xfrm>
          <a:prstGeom prst="rect">
            <a:avLst/>
          </a:prstGeom>
        </p:spPr>
      </p:pic>
      <p:sp>
        <p:nvSpPr>
          <p:cNvPr id="35" name="Text 26"/>
          <p:cNvSpPr txBox="1"/>
          <p:nvPr/>
        </p:nvSpPr>
        <p:spPr>
          <a:xfrm>
            <a:off x="8899855" y="6229807"/>
            <a:ext cx="1329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专有工具与数据</a:t>
            </a:r>
            <a:endParaRPr lang="en-US" sz="1300" dirty="0"/>
          </a:p>
        </p:txBody>
      </p:sp>
      <p:sp>
        <p:nvSpPr>
          <p:cNvPr id="36" name="Text 27"/>
          <p:cNvSpPr txBox="1"/>
          <p:nvPr/>
        </p:nvSpPr>
        <p:spPr>
          <a:xfrm>
            <a:off x="8734349" y="6515100"/>
            <a:ext cx="16340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Proprietary Tools &amp; Data</a:t>
            </a:r>
            <a:endParaRPr lang="en-US" sz="1000" dirty="0"/>
          </a:p>
        </p:txBody>
      </p:sp>
      <p:sp>
        <p:nvSpPr>
          <p:cNvPr id="37" name="Shape 28"/>
          <p:cNvSpPr/>
          <p:nvPr/>
        </p:nvSpPr>
        <p:spPr>
          <a:xfrm>
            <a:off x="0" y="7324344"/>
            <a:ext cx="121916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38" name="Text 29"/>
          <p:cNvSpPr txBox="1"/>
          <p:nvPr/>
        </p:nvSpPr>
        <p:spPr>
          <a:xfrm>
            <a:off x="761695" y="7505395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39" name="Text 30"/>
          <p:cNvSpPr txBox="1"/>
          <p:nvPr/>
        </p:nvSpPr>
        <p:spPr>
          <a:xfrm>
            <a:off x="9643262" y="7505395"/>
            <a:ext cx="18909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 4：运营系统重构 | 41/46</a:t>
            </a:r>
            <a:endParaRPr lang="en-US" sz="1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990295" y="362102"/>
            <a:ext cx="6805879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31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核心要点：建立Agentic Enterprise</a:t>
            </a:r>
            <a:endParaRPr lang="en-US" sz="3100" dirty="0"/>
          </a:p>
        </p:txBody>
      </p:sp>
      <p:sp>
        <p:nvSpPr>
          <p:cNvPr id="6" name="Text 4"/>
          <p:cNvSpPr txBox="1"/>
          <p:nvPr/>
        </p:nvSpPr>
        <p:spPr>
          <a:xfrm>
            <a:off x="990295" y="952805"/>
            <a:ext cx="293888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成为Agentic时代赢家的5大行动指南</a:t>
            </a:r>
            <a:endParaRPr lang="en-US" sz="1300" dirty="0"/>
          </a:p>
        </p:txBody>
      </p:sp>
      <p:sp>
        <p:nvSpPr>
          <p:cNvPr id="7" name="Shape 5"/>
          <p:cNvSpPr/>
          <p:nvPr/>
        </p:nvSpPr>
        <p:spPr>
          <a:xfrm>
            <a:off x="990295" y="1333195"/>
            <a:ext cx="10211105" cy="743407"/>
          </a:xfrm>
          <a:prstGeom prst="roundRect">
            <a:avLst>
              <a:gd name="adj" fmla="val 18923"/>
            </a:avLst>
          </a:prstGeom>
          <a:solidFill>
            <a:srgbClr val="F0F4FF"/>
          </a:solidFill>
          <a:ln/>
        </p:spPr>
      </p:sp>
      <p:sp>
        <p:nvSpPr>
          <p:cNvPr id="8" name="Shape 6"/>
          <p:cNvSpPr/>
          <p:nvPr/>
        </p:nvSpPr>
        <p:spPr>
          <a:xfrm>
            <a:off x="990295" y="1333195"/>
            <a:ext cx="57607" cy="743407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9" name="Shape 7"/>
          <p:cNvSpPr/>
          <p:nvPr/>
        </p:nvSpPr>
        <p:spPr>
          <a:xfrm>
            <a:off x="990295" y="2171700"/>
            <a:ext cx="10211105" cy="743407"/>
          </a:xfrm>
          <a:prstGeom prst="roundRect">
            <a:avLst>
              <a:gd name="adj" fmla="val 18923"/>
            </a:avLst>
          </a:prstGeom>
          <a:solidFill>
            <a:srgbClr val="F0F4FF"/>
          </a:solidFill>
          <a:ln/>
        </p:spPr>
      </p:sp>
      <p:sp>
        <p:nvSpPr>
          <p:cNvPr id="10" name="Shape 8"/>
          <p:cNvSpPr/>
          <p:nvPr/>
        </p:nvSpPr>
        <p:spPr>
          <a:xfrm>
            <a:off x="990295" y="2171700"/>
            <a:ext cx="57607" cy="743407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1" name="Shape 9"/>
          <p:cNvSpPr/>
          <p:nvPr/>
        </p:nvSpPr>
        <p:spPr>
          <a:xfrm>
            <a:off x="990295" y="3010205"/>
            <a:ext cx="10211105" cy="743407"/>
          </a:xfrm>
          <a:prstGeom prst="roundRect">
            <a:avLst>
              <a:gd name="adj" fmla="val 18923"/>
            </a:avLst>
          </a:prstGeom>
          <a:solidFill>
            <a:srgbClr val="F0F4FF"/>
          </a:solidFill>
          <a:ln/>
        </p:spPr>
      </p:sp>
      <p:sp>
        <p:nvSpPr>
          <p:cNvPr id="12" name="Shape 10"/>
          <p:cNvSpPr/>
          <p:nvPr/>
        </p:nvSpPr>
        <p:spPr>
          <a:xfrm>
            <a:off x="990295" y="3010205"/>
            <a:ext cx="57607" cy="743407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3" name="Shape 11"/>
          <p:cNvSpPr/>
          <p:nvPr/>
        </p:nvSpPr>
        <p:spPr>
          <a:xfrm>
            <a:off x="990295" y="3847795"/>
            <a:ext cx="10211105" cy="743407"/>
          </a:xfrm>
          <a:prstGeom prst="roundRect">
            <a:avLst>
              <a:gd name="adj" fmla="val 18923"/>
            </a:avLst>
          </a:prstGeom>
          <a:solidFill>
            <a:srgbClr val="F0F4FF"/>
          </a:solidFill>
          <a:ln/>
        </p:spPr>
      </p:sp>
      <p:sp>
        <p:nvSpPr>
          <p:cNvPr id="14" name="Shape 12"/>
          <p:cNvSpPr/>
          <p:nvPr/>
        </p:nvSpPr>
        <p:spPr>
          <a:xfrm>
            <a:off x="990295" y="3847795"/>
            <a:ext cx="57607" cy="743407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5" name="Shape 13"/>
          <p:cNvSpPr/>
          <p:nvPr/>
        </p:nvSpPr>
        <p:spPr>
          <a:xfrm>
            <a:off x="990295" y="4686300"/>
            <a:ext cx="10211105" cy="743407"/>
          </a:xfrm>
          <a:prstGeom prst="roundRect">
            <a:avLst>
              <a:gd name="adj" fmla="val 18923"/>
            </a:avLst>
          </a:prstGeom>
          <a:solidFill>
            <a:srgbClr val="F0F4FF"/>
          </a:solidFill>
          <a:ln/>
        </p:spPr>
      </p:sp>
      <p:sp>
        <p:nvSpPr>
          <p:cNvPr id="16" name="Shape 14"/>
          <p:cNvSpPr/>
          <p:nvPr/>
        </p:nvSpPr>
        <p:spPr>
          <a:xfrm>
            <a:off x="990295" y="4686300"/>
            <a:ext cx="57607" cy="743407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7" name="Text 15"/>
          <p:cNvSpPr txBox="1"/>
          <p:nvPr/>
        </p:nvSpPr>
        <p:spPr>
          <a:xfrm>
            <a:off x="1238098" y="1495044"/>
            <a:ext cx="648310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4C6FFF">
                    <a:alpha val="70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01</a:t>
            </a:r>
            <a:endParaRPr lang="en-US" sz="2700" dirty="0"/>
          </a:p>
        </p:txBody>
      </p:sp>
      <p:sp>
        <p:nvSpPr>
          <p:cNvPr id="18" name="Text 16"/>
          <p:cNvSpPr txBox="1"/>
          <p:nvPr/>
        </p:nvSpPr>
        <p:spPr>
          <a:xfrm>
            <a:off x="1238098" y="2333549"/>
            <a:ext cx="715061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4C6FFF">
                    <a:alpha val="70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02</a:t>
            </a:r>
            <a:endParaRPr lang="en-US" sz="2700" dirty="0"/>
          </a:p>
        </p:txBody>
      </p:sp>
      <p:sp>
        <p:nvSpPr>
          <p:cNvPr id="19" name="Text 17"/>
          <p:cNvSpPr txBox="1"/>
          <p:nvPr/>
        </p:nvSpPr>
        <p:spPr>
          <a:xfrm>
            <a:off x="1238098" y="3172054"/>
            <a:ext cx="724205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4C6FFF">
                    <a:alpha val="70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03</a:t>
            </a:r>
            <a:endParaRPr lang="en-US" sz="2700" dirty="0"/>
          </a:p>
        </p:txBody>
      </p:sp>
      <p:sp>
        <p:nvSpPr>
          <p:cNvPr id="20" name="Text 18"/>
          <p:cNvSpPr txBox="1"/>
          <p:nvPr/>
        </p:nvSpPr>
        <p:spPr>
          <a:xfrm>
            <a:off x="1238098" y="4009644"/>
            <a:ext cx="734263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4C6FFF">
                    <a:alpha val="70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04</a:t>
            </a:r>
            <a:endParaRPr lang="en-US" sz="2700" dirty="0"/>
          </a:p>
        </p:txBody>
      </p:sp>
      <p:sp>
        <p:nvSpPr>
          <p:cNvPr id="21" name="Text 19"/>
          <p:cNvSpPr txBox="1"/>
          <p:nvPr/>
        </p:nvSpPr>
        <p:spPr>
          <a:xfrm>
            <a:off x="1238098" y="4848149"/>
            <a:ext cx="715061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4C6FFF">
                    <a:alpha val="70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05</a:t>
            </a:r>
            <a:endParaRPr lang="en-US" sz="2700" dirty="0"/>
          </a:p>
        </p:txBody>
      </p:sp>
      <p:sp>
        <p:nvSpPr>
          <p:cNvPr id="22" name="Text 20"/>
          <p:cNvSpPr txBox="1"/>
          <p:nvPr/>
        </p:nvSpPr>
        <p:spPr>
          <a:xfrm>
            <a:off x="1779422" y="1504188"/>
            <a:ext cx="22485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战略自洽是AI时代生死线</a:t>
            </a:r>
            <a:endParaRPr lang="en-US" sz="1500" dirty="0"/>
          </a:p>
        </p:txBody>
      </p:sp>
      <p:sp>
        <p:nvSpPr>
          <p:cNvPr id="23" name="Text 21"/>
          <p:cNvSpPr txBox="1"/>
          <p:nvPr/>
        </p:nvSpPr>
        <p:spPr>
          <a:xfrm>
            <a:off x="1847088" y="2341778"/>
            <a:ext cx="26197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智能体定位策略决定价值层次</a:t>
            </a:r>
            <a:endParaRPr lang="en-US" sz="1500" dirty="0"/>
          </a:p>
        </p:txBody>
      </p:sp>
      <p:sp>
        <p:nvSpPr>
          <p:cNvPr id="24" name="Text 22"/>
          <p:cNvSpPr txBox="1"/>
          <p:nvPr/>
        </p:nvSpPr>
        <p:spPr>
          <a:xfrm>
            <a:off x="1853489" y="3180283"/>
            <a:ext cx="24579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"快"成为AI时代唯一护城河</a:t>
            </a:r>
            <a:endParaRPr lang="en-US" sz="1500" dirty="0"/>
          </a:p>
        </p:txBody>
      </p:sp>
      <p:sp>
        <p:nvSpPr>
          <p:cNvPr id="25" name="Text 23"/>
          <p:cNvSpPr txBox="1"/>
          <p:nvPr/>
        </p:nvSpPr>
        <p:spPr>
          <a:xfrm>
            <a:off x="1864462" y="4018788"/>
            <a:ext cx="24295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商业化路径与增长阶段匹配</a:t>
            </a:r>
            <a:endParaRPr lang="en-US" sz="1500" dirty="0"/>
          </a:p>
        </p:txBody>
      </p:sp>
      <p:sp>
        <p:nvSpPr>
          <p:cNvPr id="26" name="Text 24"/>
          <p:cNvSpPr txBox="1"/>
          <p:nvPr/>
        </p:nvSpPr>
        <p:spPr>
          <a:xfrm>
            <a:off x="1845259" y="4856378"/>
            <a:ext cx="24195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运营系统全面Agent化转型</a:t>
            </a:r>
            <a:endParaRPr lang="en-US" sz="1500" dirty="0"/>
          </a:p>
        </p:txBody>
      </p:sp>
      <p:sp>
        <p:nvSpPr>
          <p:cNvPr id="27" name="Text 25"/>
          <p:cNvSpPr txBox="1"/>
          <p:nvPr/>
        </p:nvSpPr>
        <p:spPr>
          <a:xfrm>
            <a:off x="1779422" y="1761134"/>
            <a:ext cx="79589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企业五大要素（战略、产品、销售、人才、资本）必须如瑞士制表机芯般精密协同。Agentic AI将战略偏差放大10倍，容错窗口极短。</a:t>
            </a:r>
            <a:endParaRPr lang="en-US" sz="1000" dirty="0"/>
          </a:p>
        </p:txBody>
      </p:sp>
      <p:sp>
        <p:nvSpPr>
          <p:cNvPr id="28" name="Text 26"/>
          <p:cNvSpPr txBox="1"/>
          <p:nvPr/>
        </p:nvSpPr>
        <p:spPr>
          <a:xfrm>
            <a:off x="1847088" y="2599639"/>
            <a:ext cx="73874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三层递进：Agentic Tool → Agentic Workforce → Agentic Enterprise。从卖工具到卖结果，护城河和话语权随层次递增。</a:t>
            </a:r>
            <a:endParaRPr lang="en-US" sz="1000" dirty="0"/>
          </a:p>
        </p:txBody>
      </p:sp>
      <p:sp>
        <p:nvSpPr>
          <p:cNvPr id="29" name="Text 27"/>
          <p:cNvSpPr txBox="1"/>
          <p:nvPr/>
        </p:nvSpPr>
        <p:spPr>
          <a:xfrm>
            <a:off x="1853489" y="3437230"/>
            <a:ext cx="66348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五快文化：下场快、试错快、决策快、改的快、学的快。AI时代窗口期极短，新入场者的快速优势是唯一机会。</a:t>
            </a:r>
            <a:endParaRPr lang="en-US" sz="1000" dirty="0"/>
          </a:p>
        </p:txBody>
      </p:sp>
      <p:sp>
        <p:nvSpPr>
          <p:cNvPr id="30" name="Text 28"/>
          <p:cNvSpPr txBox="1"/>
          <p:nvPr/>
        </p:nvSpPr>
        <p:spPr>
          <a:xfrm>
            <a:off x="1864462" y="4275734"/>
            <a:ext cx="81491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三种路径选择：现金流Only、现金流+Passion、星辰大海Only。不同阶段重点：0-1 PMF、1-100行业势能、100+ Beyond商业化飞轮。</a:t>
            </a:r>
            <a:endParaRPr lang="en-US" sz="1000" dirty="0"/>
          </a:p>
        </p:txBody>
      </p:sp>
      <p:sp>
        <p:nvSpPr>
          <p:cNvPr id="31" name="Text 29"/>
          <p:cNvSpPr txBox="1"/>
          <p:nvPr/>
        </p:nvSpPr>
        <p:spPr>
          <a:xfrm>
            <a:off x="1845259" y="5114239"/>
            <a:ext cx="69585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从人为中心到Agent化运营，实现1/10成本优势。全链路Agent化：研发、销售、客服、Backoffice全面数字劳动力。</a:t>
            </a:r>
            <a:endParaRPr lang="en-US" sz="1000" dirty="0"/>
          </a:p>
        </p:txBody>
      </p:sp>
      <p:sp>
        <p:nvSpPr>
          <p:cNvPr id="32" name="Shape 30"/>
          <p:cNvSpPr/>
          <p:nvPr/>
        </p:nvSpPr>
        <p:spPr>
          <a:xfrm>
            <a:off x="0" y="6420002"/>
            <a:ext cx="121916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33" name="Text 31"/>
          <p:cNvSpPr txBox="1"/>
          <p:nvPr/>
        </p:nvSpPr>
        <p:spPr>
          <a:xfrm>
            <a:off x="761695" y="6562649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34" name="Text 32"/>
          <p:cNvSpPr txBox="1"/>
          <p:nvPr/>
        </p:nvSpPr>
        <p:spPr>
          <a:xfrm>
            <a:off x="10139782" y="6562649"/>
            <a:ext cx="13962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核心要点总结 | 35/58</a:t>
            </a: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98144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98144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1067105" y="418795"/>
            <a:ext cx="3591763" cy="3721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为什么战略自洽如此重要</a:t>
            </a:r>
            <a:endParaRPr lang="en-US" sz="2400" dirty="0"/>
          </a:p>
        </p:txBody>
      </p:sp>
      <p:sp>
        <p:nvSpPr>
          <p:cNvPr id="6" name="Shape 4"/>
          <p:cNvSpPr/>
          <p:nvPr/>
        </p:nvSpPr>
        <p:spPr>
          <a:xfrm>
            <a:off x="1067105" y="990295"/>
            <a:ext cx="4934102" cy="1143000"/>
          </a:xfrm>
          <a:prstGeom prst="roundRect">
            <a:avLst>
              <a:gd name="adj" fmla="val 8000"/>
            </a:avLst>
          </a:prstGeom>
          <a:solidFill>
            <a:srgbClr val="F0F4FF"/>
          </a:solidFill>
          <a:ln/>
        </p:spPr>
      </p:sp>
      <p:sp>
        <p:nvSpPr>
          <p:cNvPr id="7" name="Text 5"/>
          <p:cNvSpPr txBox="1"/>
          <p:nvPr/>
        </p:nvSpPr>
        <p:spPr>
          <a:xfrm>
            <a:off x="1257300" y="1209751"/>
            <a:ext cx="20482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企业如同瑞士制表机芯</a:t>
            </a:r>
            <a:endParaRPr lang="en-US" sz="1500" dirty="0"/>
          </a:p>
        </p:txBody>
      </p:sp>
      <p:sp>
        <p:nvSpPr>
          <p:cNvPr id="8" name="Text 6"/>
          <p:cNvSpPr txBox="1"/>
          <p:nvPr/>
        </p:nvSpPr>
        <p:spPr>
          <a:xfrm>
            <a:off x="1257300" y="1571854"/>
            <a:ext cx="4634179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企业就像一台高精密的瑞士机芯，各要素如同精密齿轮，必须高度协同、无摩擦配合，才能产出最佳性能和效率。</a:t>
            </a:r>
            <a:endParaRPr lang="en-US" sz="1000" dirty="0"/>
          </a:p>
        </p:txBody>
      </p:sp>
      <p:sp>
        <p:nvSpPr>
          <p:cNvPr id="9" name="Shape 7"/>
          <p:cNvSpPr/>
          <p:nvPr/>
        </p:nvSpPr>
        <p:spPr>
          <a:xfrm>
            <a:off x="1067105" y="2286000"/>
            <a:ext cx="4934102" cy="847649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10" name="Shape 8"/>
          <p:cNvSpPr/>
          <p:nvPr/>
        </p:nvSpPr>
        <p:spPr>
          <a:xfrm>
            <a:off x="1067105" y="2286000"/>
            <a:ext cx="38405" cy="847649"/>
          </a:xfrm>
          <a:prstGeom prst="rect">
            <a:avLst/>
          </a:prstGeom>
          <a:solidFill>
            <a:srgbClr val="4C6FFF"/>
          </a:solidFill>
          <a:ln/>
        </p:spPr>
      </p:sp>
      <p:pic>
        <p:nvPicPr>
          <p:cNvPr id="11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1218895" y="2438705"/>
            <a:ext cx="152705" cy="152705"/>
          </a:xfrm>
          <a:prstGeom prst="rect">
            <a:avLst/>
          </a:prstGeom>
        </p:spPr>
      </p:pic>
      <p:sp>
        <p:nvSpPr>
          <p:cNvPr id="12" name="Shape 9"/>
          <p:cNvSpPr/>
          <p:nvPr/>
        </p:nvSpPr>
        <p:spPr>
          <a:xfrm>
            <a:off x="1067105" y="3223260"/>
            <a:ext cx="4934102" cy="676656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13" name="Shape 10"/>
          <p:cNvSpPr/>
          <p:nvPr/>
        </p:nvSpPr>
        <p:spPr>
          <a:xfrm>
            <a:off x="1067105" y="3223260"/>
            <a:ext cx="38405" cy="676656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4" name="Text 11"/>
          <p:cNvSpPr txBox="1"/>
          <p:nvPr/>
        </p:nvSpPr>
        <p:spPr>
          <a:xfrm>
            <a:off x="1371600" y="2400300"/>
            <a:ext cx="13432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齿轮间的精准配合</a:t>
            </a:r>
            <a:endParaRPr lang="en-US" sz="1200" dirty="0"/>
          </a:p>
        </p:txBody>
      </p:sp>
      <p:sp>
        <p:nvSpPr>
          <p:cNvPr id="15" name="Text 12"/>
          <p:cNvSpPr txBox="1"/>
          <p:nvPr/>
        </p:nvSpPr>
        <p:spPr>
          <a:xfrm>
            <a:off x="1218895" y="2676449"/>
            <a:ext cx="4684471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机芯中每个齿轮参数必须精确匹配，任何微小偏差都会影响整体计时精度，企业各要素也是如此。</a:t>
            </a:r>
            <a:endParaRPr lang="en-US" sz="900" dirty="0"/>
          </a:p>
        </p:txBody>
      </p:sp>
      <p:pic>
        <p:nvPicPr>
          <p:cNvPr id="16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180" b="-180"/>
          <a:stretch/>
        </p:blipFill>
        <p:spPr>
          <a:xfrm>
            <a:off x="1218895" y="3375965"/>
            <a:ext cx="190195" cy="152705"/>
          </a:xfrm>
          <a:prstGeom prst="rect">
            <a:avLst/>
          </a:prstGeom>
        </p:spPr>
      </p:pic>
      <p:sp>
        <p:nvSpPr>
          <p:cNvPr id="17" name="Shape 13"/>
          <p:cNvSpPr/>
          <p:nvPr/>
        </p:nvSpPr>
        <p:spPr>
          <a:xfrm>
            <a:off x="1067105" y="3987698"/>
            <a:ext cx="4934102" cy="676656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18" name="Shape 14"/>
          <p:cNvSpPr/>
          <p:nvPr/>
        </p:nvSpPr>
        <p:spPr>
          <a:xfrm>
            <a:off x="1067105" y="3987698"/>
            <a:ext cx="38405" cy="676656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9" name="Text 15"/>
          <p:cNvSpPr txBox="1"/>
          <p:nvPr/>
        </p:nvSpPr>
        <p:spPr>
          <a:xfrm>
            <a:off x="1410005" y="3337560"/>
            <a:ext cx="13432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润滑系统减少摩擦</a:t>
            </a:r>
            <a:endParaRPr lang="en-US" sz="1200" dirty="0"/>
          </a:p>
        </p:txBody>
      </p:sp>
      <p:sp>
        <p:nvSpPr>
          <p:cNvPr id="20" name="Text 16"/>
          <p:cNvSpPr txBox="1"/>
          <p:nvPr/>
        </p:nvSpPr>
        <p:spPr>
          <a:xfrm>
            <a:off x="1218895" y="3613709"/>
            <a:ext cx="4550969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企业需要优秀的文化和流程作为"润滑剂"，减少内部摩擦，确保各要素高效配合。</a:t>
            </a:r>
            <a:endParaRPr lang="en-US" sz="900" dirty="0"/>
          </a:p>
        </p:txBody>
      </p:sp>
      <p:pic>
        <p:nvPicPr>
          <p:cNvPr id="21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1218895" y="4139489"/>
            <a:ext cx="152705" cy="152705"/>
          </a:xfrm>
          <a:prstGeom prst="rect">
            <a:avLst/>
          </a:prstGeom>
        </p:spPr>
      </p:pic>
      <p:sp>
        <p:nvSpPr>
          <p:cNvPr id="22" name="Text 17"/>
          <p:cNvSpPr txBox="1"/>
          <p:nvPr/>
        </p:nvSpPr>
        <p:spPr>
          <a:xfrm>
            <a:off x="1371600" y="4101998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持续校准与调整</a:t>
            </a:r>
            <a:endParaRPr lang="en-US" sz="1200" dirty="0"/>
          </a:p>
        </p:txBody>
      </p:sp>
      <p:sp>
        <p:nvSpPr>
          <p:cNvPr id="23" name="Text 18"/>
          <p:cNvSpPr txBox="1"/>
          <p:nvPr/>
        </p:nvSpPr>
        <p:spPr>
          <a:xfrm>
            <a:off x="1218895" y="4378147"/>
            <a:ext cx="456011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即使最精密的手表也需定期校准，企业同样需持续检视并调整各要素间的配合度。</a:t>
            </a:r>
            <a:endParaRPr lang="en-US" sz="900" dirty="0"/>
          </a:p>
        </p:txBody>
      </p:sp>
      <p:sp>
        <p:nvSpPr>
          <p:cNvPr id="24" name="Shape 19"/>
          <p:cNvSpPr/>
          <p:nvPr/>
        </p:nvSpPr>
        <p:spPr>
          <a:xfrm>
            <a:off x="1067105" y="4770425"/>
            <a:ext cx="4934102" cy="895198"/>
          </a:xfrm>
          <a:prstGeom prst="roundRect">
            <a:avLst>
              <a:gd name="adj" fmla="val 8693"/>
            </a:avLst>
          </a:prstGeom>
          <a:solidFill>
            <a:srgbClr val="FEF3C7"/>
          </a:solidFill>
          <a:ln/>
        </p:spPr>
      </p:sp>
      <p:sp>
        <p:nvSpPr>
          <p:cNvPr id="25" name="Shape 20"/>
          <p:cNvSpPr/>
          <p:nvPr/>
        </p:nvSpPr>
        <p:spPr>
          <a:xfrm>
            <a:off x="1067105" y="4770425"/>
            <a:ext cx="38405" cy="895198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26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-100" b="-100"/>
          <a:stretch/>
        </p:blipFill>
        <p:spPr>
          <a:xfrm>
            <a:off x="1218895" y="4922215"/>
            <a:ext cx="114300" cy="152705"/>
          </a:xfrm>
          <a:prstGeom prst="rect">
            <a:avLst/>
          </a:prstGeom>
        </p:spPr>
      </p:pic>
      <p:sp>
        <p:nvSpPr>
          <p:cNvPr id="27" name="Text 21"/>
          <p:cNvSpPr txBox="1"/>
          <p:nvPr/>
        </p:nvSpPr>
        <p:spPr>
          <a:xfrm>
            <a:off x="1333195" y="4884725"/>
            <a:ext cx="7342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92400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关键洞察</a:t>
            </a:r>
            <a:endParaRPr lang="en-US" sz="1200" dirty="0"/>
          </a:p>
        </p:txBody>
      </p:sp>
      <p:sp>
        <p:nvSpPr>
          <p:cNvPr id="28" name="Text 22"/>
          <p:cNvSpPr txBox="1"/>
          <p:nvPr/>
        </p:nvSpPr>
        <p:spPr>
          <a:xfrm>
            <a:off x="1218895" y="5180076"/>
            <a:ext cx="4758538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2400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在Agentic AI时代，企业自洽的重要性被进一步放大。具备高度自洽的企业能以最高效率、最低成本创造最大价值，形成强大竞争优势。</a:t>
            </a:r>
            <a:endParaRPr lang="en-US" sz="1000" dirty="0"/>
          </a:p>
        </p:txBody>
      </p:sp>
      <p:pic>
        <p:nvPicPr>
          <p:cNvPr id="29" name="Image 4" descr="https://page.gensparksite.com/slides_images/467bd7beb0e1ec5b3b603cae5815b709.jpg">    </p:cNvPr>
          <p:cNvPicPr>
            <a:picLocks noChangeAspect="1"/>
          </p:cNvPicPr>
          <p:nvPr/>
        </p:nvPicPr>
        <p:blipFill>
          <a:blip r:embed="rId5"/>
          <a:srcRect l="0" r="0" t="17583" b="17583"/>
          <a:stretch/>
        </p:blipFill>
        <p:spPr>
          <a:xfrm>
            <a:off x="6191402" y="990295"/>
            <a:ext cx="4934102" cy="2095805"/>
          </a:xfrm>
          <a:prstGeom prst="rect">
            <a:avLst/>
          </a:prstGeom>
        </p:spPr>
      </p:pic>
      <p:sp>
        <p:nvSpPr>
          <p:cNvPr id="30" name="Shape 23"/>
          <p:cNvSpPr/>
          <p:nvPr/>
        </p:nvSpPr>
        <p:spPr>
          <a:xfrm>
            <a:off x="6191402" y="3181198"/>
            <a:ext cx="4934102" cy="3495751"/>
          </a:xfrm>
          <a:prstGeom prst="roundRect">
            <a:avLst>
              <a:gd name="adj" fmla="val 570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31" name="Text 24"/>
          <p:cNvSpPr txBox="1"/>
          <p:nvPr/>
        </p:nvSpPr>
        <p:spPr>
          <a:xfrm>
            <a:off x="6277356" y="3276295"/>
            <a:ext cx="186263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企业核心要素 = 机芯组成部件</a:t>
            </a:r>
            <a:endParaRPr lang="en-US" sz="1000" dirty="0"/>
          </a:p>
        </p:txBody>
      </p:sp>
      <p:sp>
        <p:nvSpPr>
          <p:cNvPr id="32" name="Shape 25"/>
          <p:cNvSpPr/>
          <p:nvPr/>
        </p:nvSpPr>
        <p:spPr>
          <a:xfrm>
            <a:off x="6277356" y="3495751"/>
            <a:ext cx="1580998" cy="609905"/>
          </a:xfrm>
          <a:prstGeom prst="roundRect">
            <a:avLst>
              <a:gd name="adj" fmla="val 9370"/>
            </a:avLst>
          </a:prstGeom>
          <a:solidFill>
            <a:srgbClr val="FFFFFF"/>
          </a:solidFill>
          <a:ln/>
          <a:effectLst>
            <a:outerShdw sx="100000" sy="100000" kx="0" ky="0" algn="bl" rotWithShape="0" blurRad="25400" dist="12700" dir="5400000">
              <a:srgbClr val="000000">
                <a:alpha val="10000"/>
              </a:srgbClr>
            </a:outerShdw>
          </a:effectLst>
        </p:spPr>
      </p:sp>
      <p:pic>
        <p:nvPicPr>
          <p:cNvPr id="33" name="Image 5" descr="preencoded.png">    </p:cNvPr>
          <p:cNvPicPr>
            <a:picLocks noChangeAspect="1"/>
          </p:cNvPicPr>
          <p:nvPr/>
        </p:nvPicPr>
        <p:blipFill>
          <a:blip r:embed="rId6"/>
          <a:srcRect l="-760" r="-760" t="0" b="0"/>
          <a:stretch/>
        </p:blipFill>
        <p:spPr>
          <a:xfrm>
            <a:off x="6991502" y="3555187"/>
            <a:ext cx="152705" cy="171907"/>
          </a:xfrm>
          <a:prstGeom prst="rect">
            <a:avLst/>
          </a:prstGeom>
        </p:spPr>
      </p:pic>
      <p:sp>
        <p:nvSpPr>
          <p:cNvPr id="34" name="Shape 26"/>
          <p:cNvSpPr/>
          <p:nvPr/>
        </p:nvSpPr>
        <p:spPr>
          <a:xfrm>
            <a:off x="7867498" y="3495751"/>
            <a:ext cx="1580998" cy="609905"/>
          </a:xfrm>
          <a:prstGeom prst="roundRect">
            <a:avLst>
              <a:gd name="adj" fmla="val 9370"/>
            </a:avLst>
          </a:prstGeom>
          <a:solidFill>
            <a:srgbClr val="FFFFFF"/>
          </a:solidFill>
          <a:ln/>
          <a:effectLst>
            <a:outerShdw sx="100000" sy="100000" kx="0" ky="0" algn="bl" rotWithShape="0" blurRad="25400" dist="12700" dir="5400000">
              <a:srgbClr val="000000">
                <a:alpha val="10000"/>
              </a:srgbClr>
            </a:outerShdw>
          </a:effectLst>
        </p:spPr>
      </p:sp>
      <p:sp>
        <p:nvSpPr>
          <p:cNvPr id="35" name="Text 27"/>
          <p:cNvSpPr txBox="1"/>
          <p:nvPr/>
        </p:nvSpPr>
        <p:spPr>
          <a:xfrm>
            <a:off x="6953098" y="3762756"/>
            <a:ext cx="3246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11182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战略</a:t>
            </a:r>
            <a:endParaRPr lang="en-US" sz="900" dirty="0"/>
          </a:p>
        </p:txBody>
      </p:sp>
      <p:sp>
        <p:nvSpPr>
          <p:cNvPr id="36" name="Text 28"/>
          <p:cNvSpPr txBox="1"/>
          <p:nvPr/>
        </p:nvSpPr>
        <p:spPr>
          <a:xfrm>
            <a:off x="6896405" y="3914546"/>
            <a:ext cx="4389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主发条</a:t>
            </a:r>
            <a:endParaRPr lang="en-US" sz="900" dirty="0"/>
          </a:p>
        </p:txBody>
      </p:sp>
      <p:pic>
        <p:nvPicPr>
          <p:cNvPr id="37" name="Image 6" descr="preencoded.png">    </p:cNvPr>
          <p:cNvPicPr>
            <a:picLocks noChangeAspect="1"/>
          </p:cNvPicPr>
          <p:nvPr/>
        </p:nvPicPr>
        <p:blipFill>
          <a:blip r:embed="rId7"/>
          <a:srcRect l="-760" r="-760" t="0" b="0"/>
          <a:stretch/>
        </p:blipFill>
        <p:spPr>
          <a:xfrm>
            <a:off x="8581644" y="3555187"/>
            <a:ext cx="152705" cy="171907"/>
          </a:xfrm>
          <a:prstGeom prst="rect">
            <a:avLst/>
          </a:prstGeom>
        </p:spPr>
      </p:pic>
      <p:sp>
        <p:nvSpPr>
          <p:cNvPr id="38" name="Shape 29"/>
          <p:cNvSpPr/>
          <p:nvPr/>
        </p:nvSpPr>
        <p:spPr>
          <a:xfrm>
            <a:off x="9458554" y="3495751"/>
            <a:ext cx="1580998" cy="609905"/>
          </a:xfrm>
          <a:prstGeom prst="roundRect">
            <a:avLst>
              <a:gd name="adj" fmla="val 9370"/>
            </a:avLst>
          </a:prstGeom>
          <a:solidFill>
            <a:srgbClr val="FFFFFF"/>
          </a:solidFill>
          <a:ln/>
          <a:effectLst>
            <a:outerShdw sx="100000" sy="100000" kx="0" ky="0" algn="bl" rotWithShape="0" blurRad="25400" dist="12700" dir="5400000">
              <a:srgbClr val="000000">
                <a:alpha val="10000"/>
              </a:srgbClr>
            </a:outerShdw>
          </a:effectLst>
        </p:spPr>
      </p:sp>
      <p:sp>
        <p:nvSpPr>
          <p:cNvPr id="39" name="Text 30"/>
          <p:cNvSpPr txBox="1"/>
          <p:nvPr/>
        </p:nvSpPr>
        <p:spPr>
          <a:xfrm>
            <a:off x="8544154" y="3762756"/>
            <a:ext cx="3246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11182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</a:t>
            </a:r>
            <a:endParaRPr lang="en-US" sz="900" dirty="0"/>
          </a:p>
        </p:txBody>
      </p:sp>
      <p:pic>
        <p:nvPicPr>
          <p:cNvPr id="40" name="Image 7" descr="preencoded.png">    </p:cNvPr>
          <p:cNvPicPr>
            <a:picLocks noChangeAspect="1"/>
          </p:cNvPicPr>
          <p:nvPr/>
        </p:nvPicPr>
        <p:blipFill>
          <a:blip r:embed="rId8"/>
          <a:srcRect l="-1064" r="-1064" t="0" b="0"/>
          <a:stretch/>
        </p:blipFill>
        <p:spPr>
          <a:xfrm>
            <a:off x="10139782" y="3555187"/>
            <a:ext cx="219456" cy="171907"/>
          </a:xfrm>
          <a:prstGeom prst="rect">
            <a:avLst/>
          </a:prstGeom>
        </p:spPr>
      </p:pic>
      <p:sp>
        <p:nvSpPr>
          <p:cNvPr id="41" name="Shape 31"/>
          <p:cNvSpPr/>
          <p:nvPr/>
        </p:nvSpPr>
        <p:spPr>
          <a:xfrm>
            <a:off x="6277356" y="4114800"/>
            <a:ext cx="1580998" cy="609905"/>
          </a:xfrm>
          <a:prstGeom prst="roundRect">
            <a:avLst>
              <a:gd name="adj" fmla="val 9370"/>
            </a:avLst>
          </a:prstGeom>
          <a:solidFill>
            <a:srgbClr val="FFFFFF"/>
          </a:solidFill>
          <a:ln/>
          <a:effectLst>
            <a:outerShdw sx="100000" sy="100000" kx="0" ky="0" algn="bl" rotWithShape="0" blurRad="25400" dist="12700" dir="5400000">
              <a:srgbClr val="000000">
                <a:alpha val="10000"/>
              </a:srgbClr>
            </a:outerShdw>
          </a:effectLst>
        </p:spPr>
      </p:sp>
      <p:sp>
        <p:nvSpPr>
          <p:cNvPr id="42" name="Shape 32"/>
          <p:cNvSpPr/>
          <p:nvPr/>
        </p:nvSpPr>
        <p:spPr>
          <a:xfrm>
            <a:off x="7867498" y="4114800"/>
            <a:ext cx="1580998" cy="609905"/>
          </a:xfrm>
          <a:prstGeom prst="roundRect">
            <a:avLst>
              <a:gd name="adj" fmla="val 9370"/>
            </a:avLst>
          </a:prstGeom>
          <a:solidFill>
            <a:srgbClr val="FFFFFF"/>
          </a:solidFill>
          <a:ln/>
          <a:effectLst>
            <a:outerShdw sx="100000" sy="100000" kx="0" ky="0" algn="bl" rotWithShape="0" blurRad="25400" dist="12700" dir="5400000">
              <a:srgbClr val="000000">
                <a:alpha val="10000"/>
              </a:srgbClr>
            </a:outerShdw>
          </a:effectLst>
        </p:spPr>
      </p:sp>
      <p:sp>
        <p:nvSpPr>
          <p:cNvPr id="43" name="Shape 33"/>
          <p:cNvSpPr/>
          <p:nvPr/>
        </p:nvSpPr>
        <p:spPr>
          <a:xfrm>
            <a:off x="9458554" y="4114800"/>
            <a:ext cx="1580998" cy="609905"/>
          </a:xfrm>
          <a:prstGeom prst="roundRect">
            <a:avLst>
              <a:gd name="adj" fmla="val 9370"/>
            </a:avLst>
          </a:prstGeom>
          <a:solidFill>
            <a:srgbClr val="FFFFFF"/>
          </a:solidFill>
          <a:ln/>
          <a:effectLst>
            <a:outerShdw sx="100000" sy="100000" kx="0" ky="0" algn="bl" rotWithShape="0" blurRad="25400" dist="12700" dir="5400000">
              <a:srgbClr val="000000">
                <a:alpha val="10000"/>
              </a:srgbClr>
            </a:outerShdw>
          </a:effectLst>
        </p:spPr>
      </p:sp>
      <p:sp>
        <p:nvSpPr>
          <p:cNvPr id="44" name="Text 34"/>
          <p:cNvSpPr txBox="1"/>
          <p:nvPr/>
        </p:nvSpPr>
        <p:spPr>
          <a:xfrm>
            <a:off x="10134295" y="3762756"/>
            <a:ext cx="3246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11182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销售</a:t>
            </a:r>
            <a:endParaRPr lang="en-US" sz="900" dirty="0"/>
          </a:p>
        </p:txBody>
      </p:sp>
      <p:sp>
        <p:nvSpPr>
          <p:cNvPr id="45" name="Text 35"/>
          <p:cNvSpPr txBox="1"/>
          <p:nvPr/>
        </p:nvSpPr>
        <p:spPr>
          <a:xfrm>
            <a:off x="8544154" y="4381805"/>
            <a:ext cx="3246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11182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资本</a:t>
            </a:r>
            <a:endParaRPr lang="en-US" sz="900" dirty="0"/>
          </a:p>
        </p:txBody>
      </p:sp>
      <p:sp>
        <p:nvSpPr>
          <p:cNvPr id="46" name="Text 36"/>
          <p:cNvSpPr txBox="1"/>
          <p:nvPr/>
        </p:nvSpPr>
        <p:spPr>
          <a:xfrm>
            <a:off x="10077602" y="3914546"/>
            <a:ext cx="4389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擒纵轮</a:t>
            </a:r>
            <a:endParaRPr lang="en-US" sz="900" dirty="0"/>
          </a:p>
        </p:txBody>
      </p:sp>
      <p:pic>
        <p:nvPicPr>
          <p:cNvPr id="47" name="Image 8" descr="preencoded.png">    </p:cNvPr>
          <p:cNvPicPr>
            <a:picLocks noChangeAspect="1"/>
          </p:cNvPicPr>
          <p:nvPr/>
        </p:nvPicPr>
        <p:blipFill>
          <a:blip r:embed="rId9"/>
          <a:srcRect l="-1064" r="-1064" t="0" b="0"/>
          <a:stretch/>
        </p:blipFill>
        <p:spPr>
          <a:xfrm>
            <a:off x="6957670" y="4174236"/>
            <a:ext cx="219456" cy="171907"/>
          </a:xfrm>
          <a:prstGeom prst="rect">
            <a:avLst/>
          </a:prstGeom>
        </p:spPr>
      </p:pic>
      <p:sp>
        <p:nvSpPr>
          <p:cNvPr id="48" name="Text 37"/>
          <p:cNvSpPr txBox="1"/>
          <p:nvPr/>
        </p:nvSpPr>
        <p:spPr>
          <a:xfrm>
            <a:off x="6724498" y="4381805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11182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人才和智能体</a:t>
            </a:r>
            <a:endParaRPr lang="en-US" sz="900" dirty="0"/>
          </a:p>
        </p:txBody>
      </p:sp>
      <p:sp>
        <p:nvSpPr>
          <p:cNvPr id="49" name="Text 38"/>
          <p:cNvSpPr txBox="1"/>
          <p:nvPr/>
        </p:nvSpPr>
        <p:spPr>
          <a:xfrm>
            <a:off x="8486546" y="3914546"/>
            <a:ext cx="4389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中心轮</a:t>
            </a:r>
            <a:endParaRPr lang="en-US" sz="900" dirty="0"/>
          </a:p>
        </p:txBody>
      </p:sp>
      <p:sp>
        <p:nvSpPr>
          <p:cNvPr id="50" name="Text 39"/>
          <p:cNvSpPr txBox="1"/>
          <p:nvPr/>
        </p:nvSpPr>
        <p:spPr>
          <a:xfrm>
            <a:off x="6953098" y="4533595"/>
            <a:ext cx="3246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摆轮</a:t>
            </a:r>
            <a:endParaRPr lang="en-US" sz="900" dirty="0"/>
          </a:p>
        </p:txBody>
      </p:sp>
      <p:pic>
        <p:nvPicPr>
          <p:cNvPr id="51" name="Image 9" descr="preencoded.png">    </p:cNvPr>
          <p:cNvPicPr>
            <a:picLocks noChangeAspect="1"/>
          </p:cNvPicPr>
          <p:nvPr/>
        </p:nvPicPr>
        <p:blipFill>
          <a:blip r:embed="rId10"/>
          <a:srcRect l="0" r="0" t="0" b="0"/>
          <a:stretch/>
        </p:blipFill>
        <p:spPr>
          <a:xfrm>
            <a:off x="8572500" y="4174236"/>
            <a:ext cx="171907" cy="171907"/>
          </a:xfrm>
          <a:prstGeom prst="rect">
            <a:avLst/>
          </a:prstGeom>
        </p:spPr>
      </p:pic>
      <p:sp>
        <p:nvSpPr>
          <p:cNvPr id="52" name="Text 40"/>
          <p:cNvSpPr txBox="1"/>
          <p:nvPr/>
        </p:nvSpPr>
        <p:spPr>
          <a:xfrm>
            <a:off x="8544154" y="4533595"/>
            <a:ext cx="3246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游丝</a:t>
            </a:r>
            <a:endParaRPr lang="en-US" sz="900" dirty="0"/>
          </a:p>
        </p:txBody>
      </p:sp>
      <p:pic>
        <p:nvPicPr>
          <p:cNvPr id="53" name="Image 10" descr="preencoded.png">    </p:cNvPr>
          <p:cNvPicPr>
            <a:picLocks noChangeAspect="1"/>
          </p:cNvPicPr>
          <p:nvPr/>
        </p:nvPicPr>
        <p:blipFill>
          <a:blip r:embed="rId11"/>
          <a:srcRect l="-1064" r="-1064" t="0" b="0"/>
          <a:stretch/>
        </p:blipFill>
        <p:spPr>
          <a:xfrm>
            <a:off x="10139782" y="4174236"/>
            <a:ext cx="219456" cy="171907"/>
          </a:xfrm>
          <a:prstGeom prst="rect">
            <a:avLst/>
          </a:prstGeom>
        </p:spPr>
      </p:pic>
      <p:sp>
        <p:nvSpPr>
          <p:cNvPr id="54" name="Text 41"/>
          <p:cNvSpPr txBox="1"/>
          <p:nvPr/>
        </p:nvSpPr>
        <p:spPr>
          <a:xfrm>
            <a:off x="10077602" y="4381805"/>
            <a:ext cx="4389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11182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供应链</a:t>
            </a:r>
            <a:endParaRPr lang="en-US" sz="900" dirty="0"/>
          </a:p>
        </p:txBody>
      </p:sp>
      <p:sp>
        <p:nvSpPr>
          <p:cNvPr id="55" name="Text 42"/>
          <p:cNvSpPr txBox="1"/>
          <p:nvPr/>
        </p:nvSpPr>
        <p:spPr>
          <a:xfrm>
            <a:off x="10077602" y="4533595"/>
            <a:ext cx="4389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传动轮</a:t>
            </a:r>
            <a:endParaRPr lang="en-US" sz="900" dirty="0"/>
          </a:p>
        </p:txBody>
      </p:sp>
      <p:sp>
        <p:nvSpPr>
          <p:cNvPr id="56" name="Shape 43"/>
          <p:cNvSpPr/>
          <p:nvPr/>
        </p:nvSpPr>
        <p:spPr>
          <a:xfrm>
            <a:off x="6277356" y="4762195"/>
            <a:ext cx="4762195" cy="895198"/>
          </a:xfrm>
          <a:prstGeom prst="roundRect">
            <a:avLst>
              <a:gd name="adj" fmla="val 8693"/>
            </a:avLst>
          </a:prstGeom>
          <a:solidFill>
            <a:srgbClr val="EFF6FF"/>
          </a:solidFill>
          <a:ln w="12700">
            <a:solidFill>
              <a:srgbClr val="DBEAFE"/>
            </a:solidFill>
            <a:prstDash val="solid"/>
          </a:ln>
        </p:spPr>
      </p:sp>
      <p:sp>
        <p:nvSpPr>
          <p:cNvPr id="57" name="Text 44"/>
          <p:cNvSpPr txBox="1"/>
          <p:nvPr/>
        </p:nvSpPr>
        <p:spPr>
          <a:xfrm>
            <a:off x="6324905" y="4809744"/>
            <a:ext cx="14676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运营支撑体系和智能体系统</a:t>
            </a:r>
            <a:endParaRPr lang="en-US" sz="900" dirty="0"/>
          </a:p>
        </p:txBody>
      </p:sp>
      <p:sp>
        <p:nvSpPr>
          <p:cNvPr id="58" name="Shape 45"/>
          <p:cNvSpPr/>
          <p:nvPr/>
        </p:nvSpPr>
        <p:spPr>
          <a:xfrm>
            <a:off x="6324905" y="5000854"/>
            <a:ext cx="2333549" cy="609905"/>
          </a:xfrm>
          <a:prstGeom prst="roundRect">
            <a:avLst>
              <a:gd name="adj" fmla="val 9370"/>
            </a:avLst>
          </a:prstGeom>
          <a:solidFill>
            <a:srgbClr val="FFFFFF"/>
          </a:solidFill>
          <a:ln/>
          <a:effectLst>
            <a:outerShdw sx="100000" sy="100000" kx="0" ky="0" algn="bl" rotWithShape="0" blurRad="25400" dist="12700" dir="5400000">
              <a:srgbClr val="000000">
                <a:alpha val="10000"/>
              </a:srgbClr>
            </a:outerShdw>
          </a:effectLst>
        </p:spPr>
      </p:sp>
      <p:pic>
        <p:nvPicPr>
          <p:cNvPr id="59" name="Image 11" descr="preencoded.png">    </p:cNvPr>
          <p:cNvPicPr>
            <a:picLocks noChangeAspect="1"/>
          </p:cNvPicPr>
          <p:nvPr/>
        </p:nvPicPr>
        <p:blipFill>
          <a:blip r:embed="rId12"/>
          <a:srcRect l="-1064" r="-1064" t="0" b="0"/>
          <a:stretch/>
        </p:blipFill>
        <p:spPr>
          <a:xfrm>
            <a:off x="7379208" y="5060290"/>
            <a:ext cx="219456" cy="171907"/>
          </a:xfrm>
          <a:prstGeom prst="rect">
            <a:avLst/>
          </a:prstGeom>
        </p:spPr>
      </p:pic>
      <p:sp>
        <p:nvSpPr>
          <p:cNvPr id="60" name="Shape 46"/>
          <p:cNvSpPr/>
          <p:nvPr/>
        </p:nvSpPr>
        <p:spPr>
          <a:xfrm>
            <a:off x="8663026" y="5000854"/>
            <a:ext cx="2333549" cy="609905"/>
          </a:xfrm>
          <a:prstGeom prst="roundRect">
            <a:avLst>
              <a:gd name="adj" fmla="val 9370"/>
            </a:avLst>
          </a:prstGeom>
          <a:solidFill>
            <a:srgbClr val="FFFFFF"/>
          </a:solidFill>
          <a:ln/>
          <a:effectLst>
            <a:outerShdw sx="100000" sy="100000" kx="0" ky="0" algn="bl" rotWithShape="0" blurRad="25400" dist="12700" dir="5400000">
              <a:srgbClr val="000000">
                <a:alpha val="10000"/>
              </a:srgbClr>
            </a:outerShdw>
          </a:effectLst>
        </p:spPr>
      </p:sp>
      <p:sp>
        <p:nvSpPr>
          <p:cNvPr id="61" name="Text 47"/>
          <p:cNvSpPr txBox="1"/>
          <p:nvPr/>
        </p:nvSpPr>
        <p:spPr>
          <a:xfrm>
            <a:off x="7146036" y="5266944"/>
            <a:ext cx="7818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11182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运营支撑体系</a:t>
            </a:r>
            <a:endParaRPr lang="en-US" sz="900" dirty="0"/>
          </a:p>
        </p:txBody>
      </p:sp>
      <p:sp>
        <p:nvSpPr>
          <p:cNvPr id="62" name="Text 48"/>
          <p:cNvSpPr txBox="1"/>
          <p:nvPr/>
        </p:nvSpPr>
        <p:spPr>
          <a:xfrm>
            <a:off x="9541764" y="5266944"/>
            <a:ext cx="6675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11182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智能体系统</a:t>
            </a:r>
            <a:endParaRPr lang="en-US" sz="900" dirty="0"/>
          </a:p>
        </p:txBody>
      </p:sp>
      <p:sp>
        <p:nvSpPr>
          <p:cNvPr id="63" name="Text 49"/>
          <p:cNvSpPr txBox="1"/>
          <p:nvPr/>
        </p:nvSpPr>
        <p:spPr>
          <a:xfrm>
            <a:off x="7260336" y="5419649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机芯底板</a:t>
            </a:r>
            <a:endParaRPr lang="en-US" sz="900" dirty="0"/>
          </a:p>
        </p:txBody>
      </p:sp>
      <p:pic>
        <p:nvPicPr>
          <p:cNvPr id="64" name="Image 12" descr="preencoded.png">    </p:cNvPr>
          <p:cNvPicPr>
            <a:picLocks noChangeAspect="1"/>
          </p:cNvPicPr>
          <p:nvPr/>
        </p:nvPicPr>
        <p:blipFill>
          <a:blip r:embed="rId13"/>
          <a:srcRect l="-1064" r="-1064" t="0" b="0"/>
          <a:stretch/>
        </p:blipFill>
        <p:spPr>
          <a:xfrm>
            <a:off x="9718243" y="5060290"/>
            <a:ext cx="219456" cy="171907"/>
          </a:xfrm>
          <a:prstGeom prst="rect">
            <a:avLst/>
          </a:prstGeom>
        </p:spPr>
      </p:pic>
      <p:sp>
        <p:nvSpPr>
          <p:cNvPr id="65" name="Text 50"/>
          <p:cNvSpPr txBox="1"/>
          <p:nvPr/>
        </p:nvSpPr>
        <p:spPr>
          <a:xfrm>
            <a:off x="9598457" y="5419649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自动机构</a:t>
            </a:r>
            <a:endParaRPr lang="en-US" sz="900" dirty="0"/>
          </a:p>
        </p:txBody>
      </p:sp>
      <p:sp>
        <p:nvSpPr>
          <p:cNvPr id="66" name="Shape 51"/>
          <p:cNvSpPr/>
          <p:nvPr/>
        </p:nvSpPr>
        <p:spPr>
          <a:xfrm>
            <a:off x="6277356" y="5695798"/>
            <a:ext cx="4762195" cy="895198"/>
          </a:xfrm>
          <a:prstGeom prst="roundRect">
            <a:avLst>
              <a:gd name="adj" fmla="val 8693"/>
            </a:avLst>
          </a:prstGeom>
          <a:solidFill>
            <a:srgbClr val="F3F4F6"/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67" name="Text 52"/>
          <p:cNvSpPr txBox="1"/>
          <p:nvPr/>
        </p:nvSpPr>
        <p:spPr>
          <a:xfrm>
            <a:off x="6324905" y="5743346"/>
            <a:ext cx="5532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基础环境</a:t>
            </a:r>
            <a:endParaRPr lang="en-US" sz="900" dirty="0"/>
          </a:p>
        </p:txBody>
      </p:sp>
      <p:sp>
        <p:nvSpPr>
          <p:cNvPr id="68" name="Shape 53"/>
          <p:cNvSpPr/>
          <p:nvPr/>
        </p:nvSpPr>
        <p:spPr>
          <a:xfrm>
            <a:off x="6324905" y="5934456"/>
            <a:ext cx="4667098" cy="609905"/>
          </a:xfrm>
          <a:prstGeom prst="roundRect">
            <a:avLst>
              <a:gd name="adj" fmla="val 9370"/>
            </a:avLst>
          </a:prstGeom>
          <a:solidFill>
            <a:srgbClr val="FFFFFF"/>
          </a:solidFill>
          <a:ln/>
          <a:effectLst>
            <a:outerShdw sx="100000" sy="100000" kx="0" ky="0" algn="bl" rotWithShape="0" blurRad="25400" dist="12700" dir="5400000">
              <a:srgbClr val="000000">
                <a:alpha val="10000"/>
              </a:srgbClr>
            </a:outerShdw>
          </a:effectLst>
        </p:spPr>
      </p:sp>
      <p:pic>
        <p:nvPicPr>
          <p:cNvPr id="69" name="Image 13" descr="preencoded.png">    </p:cNvPr>
          <p:cNvPicPr>
            <a:picLocks noChangeAspect="1"/>
          </p:cNvPicPr>
          <p:nvPr/>
        </p:nvPicPr>
        <p:blipFill>
          <a:blip r:embed="rId14"/>
          <a:srcRect l="0" r="0" t="0" b="0"/>
          <a:stretch/>
        </p:blipFill>
        <p:spPr>
          <a:xfrm>
            <a:off x="8572500" y="5993892"/>
            <a:ext cx="171907" cy="171907"/>
          </a:xfrm>
          <a:prstGeom prst="rect">
            <a:avLst/>
          </a:prstGeom>
        </p:spPr>
      </p:pic>
      <p:sp>
        <p:nvSpPr>
          <p:cNvPr id="70" name="Text 54"/>
          <p:cNvSpPr txBox="1"/>
          <p:nvPr/>
        </p:nvSpPr>
        <p:spPr>
          <a:xfrm>
            <a:off x="8029346" y="6200546"/>
            <a:ext cx="13533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国家政策和地缘政治趋势</a:t>
            </a:r>
            <a:endParaRPr lang="en-US" sz="900" dirty="0"/>
          </a:p>
        </p:txBody>
      </p:sp>
      <p:sp>
        <p:nvSpPr>
          <p:cNvPr id="71" name="Text 55"/>
          <p:cNvSpPr txBox="1"/>
          <p:nvPr/>
        </p:nvSpPr>
        <p:spPr>
          <a:xfrm>
            <a:off x="8143646" y="6353251"/>
            <a:ext cx="11247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机芯外壳与工作环境</a:t>
            </a:r>
            <a:endParaRPr lang="en-US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1143000" y="504749"/>
            <a:ext cx="8897112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AI将战略自洽提升为生死线，产生10倍放大效应</a:t>
            </a:r>
            <a:endParaRPr lang="en-US" sz="2700" dirty="0"/>
          </a:p>
        </p:txBody>
      </p:sp>
      <p:sp>
        <p:nvSpPr>
          <p:cNvPr id="6" name="Shape 4"/>
          <p:cNvSpPr/>
          <p:nvPr/>
        </p:nvSpPr>
        <p:spPr>
          <a:xfrm>
            <a:off x="1143000" y="1485900"/>
            <a:ext cx="4762195" cy="1333195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7" name="Shape 5"/>
          <p:cNvSpPr/>
          <p:nvPr/>
        </p:nvSpPr>
        <p:spPr>
          <a:xfrm>
            <a:off x="1143000" y="1485900"/>
            <a:ext cx="38405" cy="1333195"/>
          </a:xfrm>
          <a:prstGeom prst="rect">
            <a:avLst/>
          </a:prstGeom>
          <a:solidFill>
            <a:srgbClr val="4C6FFF"/>
          </a:solidFill>
          <a:ln/>
        </p:spPr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-43" b="-43"/>
          <a:stretch/>
        </p:blipFill>
        <p:spPr>
          <a:xfrm>
            <a:off x="1371600" y="1714500"/>
            <a:ext cx="133502" cy="152705"/>
          </a:xfrm>
          <a:prstGeom prst="rect">
            <a:avLst/>
          </a:prstGeom>
        </p:spPr>
      </p:pic>
      <p:sp>
        <p:nvSpPr>
          <p:cNvPr id="9" name="Shape 6"/>
          <p:cNvSpPr/>
          <p:nvPr/>
        </p:nvSpPr>
        <p:spPr>
          <a:xfrm>
            <a:off x="1143000" y="2964485"/>
            <a:ext cx="4762195" cy="1333195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10" name="Shape 7"/>
          <p:cNvSpPr/>
          <p:nvPr/>
        </p:nvSpPr>
        <p:spPr>
          <a:xfrm>
            <a:off x="1143000" y="2964485"/>
            <a:ext cx="38405" cy="13331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1" name="Text 8"/>
          <p:cNvSpPr txBox="1"/>
          <p:nvPr/>
        </p:nvSpPr>
        <p:spPr>
          <a:xfrm>
            <a:off x="1505102" y="1676095"/>
            <a:ext cx="21150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产品和组织反馈速度提升10倍</a:t>
            </a:r>
            <a:endParaRPr lang="en-US" sz="1200" dirty="0"/>
          </a:p>
        </p:txBody>
      </p:sp>
      <p:sp>
        <p:nvSpPr>
          <p:cNvPr id="12" name="Text 9"/>
          <p:cNvSpPr txBox="1"/>
          <p:nvPr/>
        </p:nvSpPr>
        <p:spPr>
          <a:xfrm>
            <a:off x="1485900" y="3154680"/>
            <a:ext cx="13432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容错窗口大幅收窄</a:t>
            </a:r>
            <a:endParaRPr lang="en-US" sz="1200" dirty="0"/>
          </a:p>
        </p:txBody>
      </p:sp>
      <p:sp>
        <p:nvSpPr>
          <p:cNvPr id="13" name="Text 10"/>
          <p:cNvSpPr txBox="1"/>
          <p:nvPr/>
        </p:nvSpPr>
        <p:spPr>
          <a:xfrm>
            <a:off x="1371600" y="2000707"/>
            <a:ext cx="4386377" cy="5907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 产品创造更智能的用户体验，获得更快的市场反馈。组织内部的数据分析、决策和迭代周期从月缩短至日，使战略偏差被迅速发现和放大。</a:t>
            </a:r>
            <a:endParaRPr lang="en-US" sz="1000" dirty="0"/>
          </a:p>
        </p:txBody>
      </p:sp>
      <p:pic>
        <p:nvPicPr>
          <p:cNvPr id="14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100" b="-100"/>
          <a:stretch/>
        </p:blipFill>
        <p:spPr>
          <a:xfrm>
            <a:off x="1371600" y="3193085"/>
            <a:ext cx="114300" cy="152705"/>
          </a:xfrm>
          <a:prstGeom prst="rect">
            <a:avLst/>
          </a:prstGeom>
        </p:spPr>
      </p:pic>
      <p:sp>
        <p:nvSpPr>
          <p:cNvPr id="15" name="Shape 11"/>
          <p:cNvSpPr/>
          <p:nvPr/>
        </p:nvSpPr>
        <p:spPr>
          <a:xfrm>
            <a:off x="1143000" y="4443070"/>
            <a:ext cx="4762195" cy="1114654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16" name="Shape 12"/>
          <p:cNvSpPr/>
          <p:nvPr/>
        </p:nvSpPr>
        <p:spPr>
          <a:xfrm>
            <a:off x="1143000" y="4443070"/>
            <a:ext cx="38405" cy="1114654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7" name="Text 13"/>
          <p:cNvSpPr txBox="1"/>
          <p:nvPr/>
        </p:nvSpPr>
        <p:spPr>
          <a:xfrm>
            <a:off x="1371600" y="3478378"/>
            <a:ext cx="4234586" cy="5907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由于AI技术和应用的快速迭代，企业试错和调整战略的时间窗口显著缩小。战略不自洽的问题会在更短时间内暴露，给企业留下的修正机会更少。</a:t>
            </a:r>
            <a:endParaRPr lang="en-US" sz="1000" dirty="0"/>
          </a:p>
        </p:txBody>
      </p:sp>
      <p:pic>
        <p:nvPicPr>
          <p:cNvPr id="18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180" b="-180"/>
          <a:stretch/>
        </p:blipFill>
        <p:spPr>
          <a:xfrm>
            <a:off x="1371600" y="4671670"/>
            <a:ext cx="190195" cy="152705"/>
          </a:xfrm>
          <a:prstGeom prst="rect">
            <a:avLst/>
          </a:prstGeom>
        </p:spPr>
      </p:pic>
      <p:sp>
        <p:nvSpPr>
          <p:cNvPr id="19" name="Text 14"/>
          <p:cNvSpPr txBox="1"/>
          <p:nvPr/>
        </p:nvSpPr>
        <p:spPr>
          <a:xfrm>
            <a:off x="1561795" y="4633265"/>
            <a:ext cx="16486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行业共识加速竞争节奏</a:t>
            </a:r>
            <a:endParaRPr lang="en-US" sz="1200" dirty="0"/>
          </a:p>
        </p:txBody>
      </p:sp>
      <p:sp>
        <p:nvSpPr>
          <p:cNvPr id="20" name="Text 15"/>
          <p:cNvSpPr txBox="1"/>
          <p:nvPr/>
        </p:nvSpPr>
        <p:spPr>
          <a:xfrm>
            <a:off x="1371600" y="4956962"/>
            <a:ext cx="4368089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AI作为未来方向已成为全行业共识，这使得竞争节奏加快、紧迫性提升。资本、人才、市场注意力高度集中，非自洽企业更容易被边缘化。</a:t>
            </a:r>
            <a:endParaRPr lang="en-US" sz="1000" dirty="0"/>
          </a:p>
        </p:txBody>
      </p:sp>
      <p:sp>
        <p:nvSpPr>
          <p:cNvPr id="21" name="Shape 16"/>
          <p:cNvSpPr/>
          <p:nvPr/>
        </p:nvSpPr>
        <p:spPr>
          <a:xfrm>
            <a:off x="6286500" y="1485900"/>
            <a:ext cx="4762195" cy="2476195"/>
          </a:xfrm>
          <a:prstGeom prst="roundRect">
            <a:avLst>
              <a:gd name="adj" fmla="val 1704"/>
            </a:avLst>
          </a:prstGeom>
          <a:solidFill>
            <a:srgbClr val="F8FAFC"/>
          </a:solidFill>
          <a:ln/>
        </p:spPr>
      </p:sp>
      <p:sp>
        <p:nvSpPr>
          <p:cNvPr id="22" name="Text 17"/>
          <p:cNvSpPr txBox="1"/>
          <p:nvPr/>
        </p:nvSpPr>
        <p:spPr>
          <a:xfrm>
            <a:off x="7650785" y="1600200"/>
            <a:ext cx="21387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 对战略自洽的放大效应</a:t>
            </a:r>
            <a:endParaRPr lang="en-US" sz="1000" dirty="0"/>
          </a:p>
        </p:txBody>
      </p:sp>
      <p:sp>
        <p:nvSpPr>
          <p:cNvPr id="23" name="Shape 18"/>
          <p:cNvSpPr/>
          <p:nvPr/>
        </p:nvSpPr>
        <p:spPr>
          <a:xfrm>
            <a:off x="6524244" y="2361895"/>
            <a:ext cx="1238098" cy="724205"/>
          </a:xfrm>
          <a:prstGeom prst="roundRect">
            <a:avLst>
              <a:gd name="adj" fmla="val 13291"/>
            </a:avLst>
          </a:prstGeom>
          <a:solidFill>
            <a:srgbClr val="DCFCE7"/>
          </a:solidFill>
          <a:ln/>
        </p:spPr>
      </p:sp>
      <p:pic>
        <p:nvPicPr>
          <p:cNvPr id="24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7067398" y="2476195"/>
            <a:ext cx="152705" cy="152705"/>
          </a:xfrm>
          <a:prstGeom prst="rect">
            <a:avLst/>
          </a:prstGeom>
        </p:spPr>
      </p:pic>
      <p:sp>
        <p:nvSpPr>
          <p:cNvPr id="25" name="Shape 19"/>
          <p:cNvSpPr/>
          <p:nvPr/>
        </p:nvSpPr>
        <p:spPr>
          <a:xfrm>
            <a:off x="8048549" y="1952244"/>
            <a:ext cx="1238098" cy="724205"/>
          </a:xfrm>
          <a:prstGeom prst="roundRect">
            <a:avLst>
              <a:gd name="adj" fmla="val 13291"/>
            </a:avLst>
          </a:prstGeom>
          <a:solidFill>
            <a:srgbClr val="E0F2FE"/>
          </a:solidFill>
          <a:ln/>
        </p:spPr>
      </p:sp>
      <p:sp>
        <p:nvSpPr>
          <p:cNvPr id="26" name="Shape 20"/>
          <p:cNvSpPr/>
          <p:nvPr/>
        </p:nvSpPr>
        <p:spPr>
          <a:xfrm>
            <a:off x="9572854" y="2361895"/>
            <a:ext cx="1238098" cy="724205"/>
          </a:xfrm>
          <a:prstGeom prst="roundRect">
            <a:avLst>
              <a:gd name="adj" fmla="val 13291"/>
            </a:avLst>
          </a:prstGeom>
          <a:solidFill>
            <a:srgbClr val="FEE2E2"/>
          </a:solidFill>
          <a:ln/>
        </p:spPr>
      </p:sp>
      <p:sp>
        <p:nvSpPr>
          <p:cNvPr id="27" name="Shape 21"/>
          <p:cNvSpPr/>
          <p:nvPr/>
        </p:nvSpPr>
        <p:spPr>
          <a:xfrm>
            <a:off x="7239305" y="3476549"/>
            <a:ext cx="2857500" cy="9144"/>
          </a:xfrm>
          <a:prstGeom prst="rect">
            <a:avLst/>
          </a:prstGeom>
          <a:solidFill>
            <a:srgbClr val="CBD5E1"/>
          </a:solidFill>
          <a:ln/>
        </p:spPr>
      </p:sp>
      <p:sp>
        <p:nvSpPr>
          <p:cNvPr id="28" name="Shape 22"/>
          <p:cNvSpPr/>
          <p:nvPr/>
        </p:nvSpPr>
        <p:spPr>
          <a:xfrm>
            <a:off x="8048549" y="3400654"/>
            <a:ext cx="1238098" cy="952805"/>
          </a:xfrm>
          <a:prstGeom prst="roundRect">
            <a:avLst>
              <a:gd name="adj" fmla="val 7678"/>
            </a:avLst>
          </a:prstGeom>
          <a:solidFill>
            <a:srgbClr val="FEF3C7"/>
          </a:solidFill>
          <a:ln/>
        </p:spPr>
      </p:sp>
      <p:sp>
        <p:nvSpPr>
          <p:cNvPr id="29" name="Shape 23"/>
          <p:cNvSpPr/>
          <p:nvPr/>
        </p:nvSpPr>
        <p:spPr>
          <a:xfrm>
            <a:off x="8663026" y="3200400"/>
            <a:ext cx="9144" cy="381305"/>
          </a:xfrm>
          <a:prstGeom prst="rect">
            <a:avLst/>
          </a:prstGeom>
          <a:solidFill>
            <a:srgbClr val="CBD5E1"/>
          </a:solidFill>
          <a:ln/>
        </p:spPr>
      </p:sp>
      <p:sp>
        <p:nvSpPr>
          <p:cNvPr id="30" name="Text 24"/>
          <p:cNvSpPr txBox="1"/>
          <p:nvPr/>
        </p:nvSpPr>
        <p:spPr>
          <a:xfrm>
            <a:off x="6838798" y="2762402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166534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战略自洽</a:t>
            </a:r>
            <a:endParaRPr lang="en-US" sz="1200" dirty="0"/>
          </a:p>
        </p:txBody>
      </p:sp>
      <p:sp>
        <p:nvSpPr>
          <p:cNvPr id="31" name="Text 25"/>
          <p:cNvSpPr txBox="1"/>
          <p:nvPr/>
        </p:nvSpPr>
        <p:spPr>
          <a:xfrm>
            <a:off x="8286293" y="2352751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07598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指数级增长</a:t>
            </a:r>
            <a:endParaRPr lang="en-US" sz="1200" dirty="0"/>
          </a:p>
        </p:txBody>
      </p:sp>
      <p:sp>
        <p:nvSpPr>
          <p:cNvPr id="32" name="Text 26"/>
          <p:cNvSpPr txBox="1"/>
          <p:nvPr/>
        </p:nvSpPr>
        <p:spPr>
          <a:xfrm>
            <a:off x="8363102" y="4028846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92400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放大效应</a:t>
            </a:r>
            <a:endParaRPr lang="en-US" sz="1200" dirty="0"/>
          </a:p>
        </p:txBody>
      </p:sp>
      <p:sp>
        <p:nvSpPr>
          <p:cNvPr id="33" name="Shape 27"/>
          <p:cNvSpPr/>
          <p:nvPr/>
        </p:nvSpPr>
        <p:spPr>
          <a:xfrm>
            <a:off x="7144207" y="2381098"/>
            <a:ext cx="1143000" cy="28346"/>
          </a:xfrm>
          <a:prstGeom prst="rect">
            <a:avLst/>
          </a:prstGeom>
          <a:solidFill>
            <a:srgbClr val="94A3B8"/>
          </a:solidFill>
          <a:ln/>
        </p:spPr>
      </p:sp>
      <p:pic>
        <p:nvPicPr>
          <p:cNvPr id="34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8591702" y="2066544"/>
            <a:ext cx="152705" cy="152705"/>
          </a:xfrm>
          <a:prstGeom prst="rect">
            <a:avLst/>
          </a:prstGeom>
        </p:spPr>
      </p:pic>
      <p:sp>
        <p:nvSpPr>
          <p:cNvPr id="35" name="Shape 28"/>
          <p:cNvSpPr/>
          <p:nvPr/>
        </p:nvSpPr>
        <p:spPr>
          <a:xfrm>
            <a:off x="9048902" y="2381098"/>
            <a:ext cx="1143000" cy="28346"/>
          </a:xfrm>
          <a:prstGeom prst="rect">
            <a:avLst/>
          </a:prstGeom>
          <a:solidFill>
            <a:srgbClr val="94A3B8"/>
          </a:solidFill>
          <a:ln/>
        </p:spPr>
      </p:sp>
      <p:pic>
        <p:nvPicPr>
          <p:cNvPr id="36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10116007" y="2476195"/>
            <a:ext cx="152705" cy="152705"/>
          </a:xfrm>
          <a:prstGeom prst="rect">
            <a:avLst/>
          </a:prstGeom>
        </p:spPr>
      </p:pic>
      <p:sp>
        <p:nvSpPr>
          <p:cNvPr id="37" name="Text 29"/>
          <p:cNvSpPr txBox="1"/>
          <p:nvPr/>
        </p:nvSpPr>
        <p:spPr>
          <a:xfrm>
            <a:off x="9810598" y="2762402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991B1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战略不自洽</a:t>
            </a:r>
            <a:endParaRPr lang="en-US" sz="1200" dirty="0"/>
          </a:p>
        </p:txBody>
      </p:sp>
      <p:pic>
        <p:nvPicPr>
          <p:cNvPr id="38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-180" b="-180"/>
          <a:stretch/>
        </p:blipFill>
        <p:spPr>
          <a:xfrm>
            <a:off x="8572500" y="3514954"/>
            <a:ext cx="190195" cy="152705"/>
          </a:xfrm>
          <a:prstGeom prst="rect">
            <a:avLst/>
          </a:prstGeom>
        </p:spPr>
      </p:pic>
      <p:sp>
        <p:nvSpPr>
          <p:cNvPr id="39" name="Text 30"/>
          <p:cNvSpPr txBox="1"/>
          <p:nvPr/>
        </p:nvSpPr>
        <p:spPr>
          <a:xfrm>
            <a:off x="8287207" y="3800246"/>
            <a:ext cx="8769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92400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</a:t>
            </a:r>
            <a:endParaRPr lang="en-US" sz="1200" dirty="0"/>
          </a:p>
        </p:txBody>
      </p:sp>
      <p:sp>
        <p:nvSpPr>
          <p:cNvPr id="40" name="Shape 31"/>
          <p:cNvSpPr/>
          <p:nvPr/>
        </p:nvSpPr>
        <p:spPr>
          <a:xfrm>
            <a:off x="6286500" y="4190695"/>
            <a:ext cx="4762195" cy="1200607"/>
          </a:xfrm>
          <a:prstGeom prst="roundRect">
            <a:avLst>
              <a:gd name="adj" fmla="val 4836"/>
            </a:avLst>
          </a:prstGeom>
          <a:solidFill>
            <a:srgbClr val="EFF6FF"/>
          </a:solidFill>
          <a:ln w="12700">
            <a:solidFill>
              <a:srgbClr val="DBEAFE"/>
            </a:solidFill>
            <a:prstDash val="solid"/>
          </a:ln>
        </p:spPr>
      </p:sp>
      <p:pic>
        <p:nvPicPr>
          <p:cNvPr id="41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0" b="0"/>
          <a:stretch/>
        </p:blipFill>
        <p:spPr>
          <a:xfrm>
            <a:off x="6448349" y="4390949"/>
            <a:ext cx="152705" cy="152705"/>
          </a:xfrm>
          <a:prstGeom prst="rect">
            <a:avLst/>
          </a:prstGeom>
        </p:spPr>
      </p:pic>
      <p:sp>
        <p:nvSpPr>
          <p:cNvPr id="42" name="Text 32"/>
          <p:cNvSpPr txBox="1"/>
          <p:nvPr/>
        </p:nvSpPr>
        <p:spPr>
          <a:xfrm>
            <a:off x="6676949" y="4371746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战略警示</a:t>
            </a:r>
            <a:endParaRPr lang="en-US" sz="1200" dirty="0"/>
          </a:p>
        </p:txBody>
      </p:sp>
      <p:sp>
        <p:nvSpPr>
          <p:cNvPr id="43" name="Text 33"/>
          <p:cNvSpPr txBox="1"/>
          <p:nvPr/>
        </p:nvSpPr>
        <p:spPr>
          <a:xfrm>
            <a:off x="6448349" y="4667098"/>
            <a:ext cx="4482389" cy="5431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在Agentic AI时代，战略自洽程度将决定企业生死。"持续走向更自洽"不再是选项，而是唯一生存路径。企业必须重新审视战略一致性，将技术、产品、销售、人才和资本同频共振，以获取10倍速增长优势。</a:t>
            </a:r>
            <a:endParaRPr lang="en-US" sz="1000" dirty="0"/>
          </a:p>
        </p:txBody>
      </p:sp>
      <p:sp>
        <p:nvSpPr>
          <p:cNvPr id="44" name="Shape 34"/>
          <p:cNvSpPr/>
          <p:nvPr/>
        </p:nvSpPr>
        <p:spPr>
          <a:xfrm>
            <a:off x="0" y="6344107"/>
            <a:ext cx="12191695" cy="9144"/>
          </a:xfrm>
          <a:prstGeom prst="rect">
            <a:avLst/>
          </a:prstGeom>
          <a:solidFill>
            <a:srgbClr val="F1F5F9"/>
          </a:solidFill>
          <a:ln/>
        </p:spPr>
      </p:sp>
      <p:sp>
        <p:nvSpPr>
          <p:cNvPr id="45" name="Text 35"/>
          <p:cNvSpPr txBox="1"/>
          <p:nvPr/>
        </p:nvSpPr>
        <p:spPr>
          <a:xfrm>
            <a:off x="761695" y="6524244"/>
            <a:ext cx="32625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Jimmy Shi | Agentic Enterprise 战略·执行·文化·运营</a:t>
            </a:r>
            <a:endParaRPr lang="en-US" sz="1000" dirty="0"/>
          </a:p>
        </p:txBody>
      </p:sp>
      <p:sp>
        <p:nvSpPr>
          <p:cNvPr id="46" name="Text 36"/>
          <p:cNvSpPr txBox="1"/>
          <p:nvPr/>
        </p:nvSpPr>
        <p:spPr>
          <a:xfrm>
            <a:off x="10087661" y="6524244"/>
            <a:ext cx="14438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4A3B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Part 1：战略自洽 | 2/5</a:t>
            </a:r>
            <a:endParaRPr 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1028700" y="381305"/>
            <a:ext cx="678667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基于Agentic Enterprise Canvas的系统化自洽维度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1028700" y="961949"/>
            <a:ext cx="4953305" cy="4572000"/>
          </a:xfrm>
          <a:prstGeom prst="roundRect">
            <a:avLst>
              <a:gd name="adj" fmla="val 417"/>
            </a:avLst>
          </a:prstGeom>
          <a:solidFill>
            <a:srgbClr val="F8FAFC"/>
          </a:solidFill>
          <a:ln/>
        </p:spPr>
      </p:sp>
      <p:pic>
        <p:nvPicPr>
          <p:cNvPr id="7" name="Image 0" descr="https://page.gensparksite.com/v1/base64_upload/297ba74516e6b278dca0326e7d559566">    </p:cNvPr>
          <p:cNvPicPr>
            <a:picLocks noChangeAspect="1"/>
          </p:cNvPicPr>
          <p:nvPr/>
        </p:nvPicPr>
        <p:blipFill>
          <a:blip r:embed="rId1"/>
          <a:srcRect l="47" r="47" t="0" b="0"/>
          <a:stretch/>
        </p:blipFill>
        <p:spPr>
          <a:xfrm>
            <a:off x="1028700" y="1649578"/>
            <a:ext cx="4953305" cy="3200400"/>
          </a:xfrm>
          <a:prstGeom prst="rect">
            <a:avLst/>
          </a:prstGeom>
        </p:spPr>
      </p:pic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841" b="-841"/>
          <a:stretch/>
        </p:blipFill>
        <p:spPr>
          <a:xfrm>
            <a:off x="6210605" y="1004926"/>
            <a:ext cx="190195" cy="171907"/>
          </a:xfrm>
          <a:prstGeom prst="rect">
            <a:avLst/>
          </a:prstGeom>
        </p:spPr>
      </p:pic>
      <p:sp>
        <p:nvSpPr>
          <p:cNvPr id="9" name="Text 5"/>
          <p:cNvSpPr txBox="1"/>
          <p:nvPr/>
        </p:nvSpPr>
        <p:spPr>
          <a:xfrm>
            <a:off x="6400800" y="961949"/>
            <a:ext cx="132953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系统化自洽体系</a:t>
            </a:r>
            <a:endParaRPr lang="en-US" sz="1300" dirty="0"/>
          </a:p>
        </p:txBody>
      </p:sp>
      <p:sp>
        <p:nvSpPr>
          <p:cNvPr id="10" name="Text 6"/>
          <p:cNvSpPr txBox="1"/>
          <p:nvPr/>
        </p:nvSpPr>
        <p:spPr>
          <a:xfrm>
            <a:off x="6381598" y="3917290"/>
            <a:ext cx="1157630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宏观环境适配</a:t>
            </a:r>
            <a:endParaRPr lang="en-US" sz="1300" dirty="0"/>
          </a:p>
        </p:txBody>
      </p:sp>
      <p:sp>
        <p:nvSpPr>
          <p:cNvPr id="11" name="Shape 7"/>
          <p:cNvSpPr/>
          <p:nvPr/>
        </p:nvSpPr>
        <p:spPr>
          <a:xfrm>
            <a:off x="6210605" y="1295705"/>
            <a:ext cx="4953305" cy="761695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12" name="Shape 8"/>
          <p:cNvSpPr/>
          <p:nvPr/>
        </p:nvSpPr>
        <p:spPr>
          <a:xfrm>
            <a:off x="6210605" y="1295705"/>
            <a:ext cx="38405" cy="7616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3" name="Text 9"/>
          <p:cNvSpPr txBox="1"/>
          <p:nvPr/>
        </p:nvSpPr>
        <p:spPr>
          <a:xfrm>
            <a:off x="6344107" y="1399946"/>
            <a:ext cx="196047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企业作为一个完整系统的三层架构</a:t>
            </a:r>
            <a:endParaRPr lang="en-US" sz="900" dirty="0"/>
          </a:p>
        </p:txBody>
      </p:sp>
      <p:sp>
        <p:nvSpPr>
          <p:cNvPr id="14" name="Text 10"/>
          <p:cNvSpPr txBox="1"/>
          <p:nvPr/>
        </p:nvSpPr>
        <p:spPr>
          <a:xfrm>
            <a:off x="6344107" y="4355287"/>
            <a:ext cx="17126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企业决策需自洽于外部大环境</a:t>
            </a:r>
            <a:endParaRPr lang="en-US" sz="900" dirty="0"/>
          </a:p>
        </p:txBody>
      </p:sp>
      <p:sp>
        <p:nvSpPr>
          <p:cNvPr id="15" name="Text 11"/>
          <p:cNvSpPr txBox="1"/>
          <p:nvPr/>
        </p:nvSpPr>
        <p:spPr>
          <a:xfrm>
            <a:off x="6344107" y="1623974"/>
            <a:ext cx="4724705" cy="3145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Enterprise Canvas展示了现代企业的系统架构，各层级与组件间需保持高度自洽，才能发挥最大效能。</a:t>
            </a:r>
            <a:endParaRPr lang="en-US" sz="900" dirty="0"/>
          </a:p>
        </p:txBody>
      </p:sp>
      <p:sp>
        <p:nvSpPr>
          <p:cNvPr id="16" name="Shape 12"/>
          <p:cNvSpPr/>
          <p:nvPr/>
        </p:nvSpPr>
        <p:spPr>
          <a:xfrm>
            <a:off x="6210605" y="2167128"/>
            <a:ext cx="4953305" cy="485546"/>
          </a:xfrm>
          <a:prstGeom prst="roundRect">
            <a:avLst>
              <a:gd name="adj" fmla="val 22156"/>
            </a:avLst>
          </a:prstGeom>
          <a:solidFill>
            <a:srgbClr val="EEF2FF"/>
          </a:solidFill>
          <a:ln/>
        </p:spPr>
      </p:sp>
      <p:sp>
        <p:nvSpPr>
          <p:cNvPr id="17" name="Shape 13"/>
          <p:cNvSpPr/>
          <p:nvPr/>
        </p:nvSpPr>
        <p:spPr>
          <a:xfrm>
            <a:off x="6286500" y="2295144"/>
            <a:ext cx="228600" cy="228600"/>
          </a:xfrm>
          <a:prstGeom prst="ellipse">
            <a:avLst/>
          </a:prstGeom>
          <a:solidFill>
            <a:srgbClr val="C7D2FE"/>
          </a:solidFill>
          <a:ln/>
        </p:spPr>
      </p:sp>
      <p:pic>
        <p:nvPicPr>
          <p:cNvPr id="18" name="Image 2" descr="preencoded.png">    </p:cNvPr>
          <p:cNvPicPr>
            <a:picLocks noChangeAspect="1"/>
          </p:cNvPicPr>
          <p:nvPr/>
        </p:nvPicPr>
        <p:blipFill>
          <a:blip r:embed="rId3"/>
          <a:srcRect l="-33" r="-33" t="0" b="0"/>
          <a:stretch/>
        </p:blipFill>
        <p:spPr>
          <a:xfrm>
            <a:off x="6314846" y="2333549"/>
            <a:ext cx="171907" cy="152705"/>
          </a:xfrm>
          <a:prstGeom prst="rect">
            <a:avLst/>
          </a:prstGeom>
        </p:spPr>
      </p:pic>
      <p:sp>
        <p:nvSpPr>
          <p:cNvPr id="19" name="Shape 14"/>
          <p:cNvSpPr/>
          <p:nvPr/>
        </p:nvSpPr>
        <p:spPr>
          <a:xfrm>
            <a:off x="6210605" y="2699309"/>
            <a:ext cx="4953305" cy="485546"/>
          </a:xfrm>
          <a:prstGeom prst="roundRect">
            <a:avLst>
              <a:gd name="adj" fmla="val 22156"/>
            </a:avLst>
          </a:prstGeom>
          <a:solidFill>
            <a:srgbClr val="DBEAFE"/>
          </a:solidFill>
          <a:ln/>
        </p:spPr>
      </p:sp>
      <p:sp>
        <p:nvSpPr>
          <p:cNvPr id="20" name="Shape 15"/>
          <p:cNvSpPr/>
          <p:nvPr/>
        </p:nvSpPr>
        <p:spPr>
          <a:xfrm>
            <a:off x="6210605" y="3232404"/>
            <a:ext cx="4953305" cy="485546"/>
          </a:xfrm>
          <a:prstGeom prst="roundRect">
            <a:avLst>
              <a:gd name="adj" fmla="val 22156"/>
            </a:avLst>
          </a:prstGeom>
          <a:solidFill>
            <a:srgbClr val="F0F9FF"/>
          </a:solidFill>
          <a:ln/>
        </p:spPr>
      </p:sp>
      <p:sp>
        <p:nvSpPr>
          <p:cNvPr id="21" name="Shape 16"/>
          <p:cNvSpPr/>
          <p:nvPr/>
        </p:nvSpPr>
        <p:spPr>
          <a:xfrm>
            <a:off x="6286500" y="2827325"/>
            <a:ext cx="228600" cy="228600"/>
          </a:xfrm>
          <a:prstGeom prst="ellipse">
            <a:avLst/>
          </a:prstGeom>
          <a:solidFill>
            <a:srgbClr val="BFDBFE"/>
          </a:solidFill>
          <a:ln/>
        </p:spPr>
      </p:sp>
      <p:sp>
        <p:nvSpPr>
          <p:cNvPr id="22" name="Shape 17"/>
          <p:cNvSpPr/>
          <p:nvPr/>
        </p:nvSpPr>
        <p:spPr>
          <a:xfrm>
            <a:off x="6286500" y="3360420"/>
            <a:ext cx="228600" cy="228600"/>
          </a:xfrm>
          <a:prstGeom prst="ellipse">
            <a:avLst/>
          </a:prstGeom>
          <a:solidFill>
            <a:srgbClr val="BAE6FD"/>
          </a:solidFill>
          <a:ln/>
        </p:spPr>
      </p:sp>
      <p:sp>
        <p:nvSpPr>
          <p:cNvPr id="23" name="Text 18"/>
          <p:cNvSpPr txBox="1"/>
          <p:nvPr/>
        </p:nvSpPr>
        <p:spPr>
          <a:xfrm>
            <a:off x="6590995" y="2253082"/>
            <a:ext cx="84582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业务层面自洽</a:t>
            </a:r>
            <a:endParaRPr lang="en-US" sz="900" dirty="0"/>
          </a:p>
        </p:txBody>
      </p:sp>
      <p:sp>
        <p:nvSpPr>
          <p:cNvPr id="24" name="Text 19"/>
          <p:cNvSpPr txBox="1"/>
          <p:nvPr/>
        </p:nvSpPr>
        <p:spPr>
          <a:xfrm>
            <a:off x="6590995" y="3317443"/>
            <a:ext cx="84582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支撑体系自洽</a:t>
            </a:r>
            <a:endParaRPr lang="en-US" sz="900" dirty="0"/>
          </a:p>
        </p:txBody>
      </p:sp>
      <p:sp>
        <p:nvSpPr>
          <p:cNvPr id="25" name="Text 20"/>
          <p:cNvSpPr txBox="1"/>
          <p:nvPr/>
        </p:nvSpPr>
        <p:spPr>
          <a:xfrm>
            <a:off x="6590995" y="2428646"/>
            <a:ext cx="3364992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问题、解决方案、独特价值主张、客户/用户等要素间必须形成闭环逻辑</a:t>
            </a:r>
            <a:endParaRPr lang="en-US" sz="800" dirty="0"/>
          </a:p>
        </p:txBody>
      </p:sp>
      <p:pic>
        <p:nvPicPr>
          <p:cNvPr id="26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6324905" y="2865730"/>
            <a:ext cx="152705" cy="152705"/>
          </a:xfrm>
          <a:prstGeom prst="rect">
            <a:avLst/>
          </a:prstGeom>
        </p:spPr>
      </p:pic>
      <p:sp>
        <p:nvSpPr>
          <p:cNvPr id="27" name="Text 21"/>
          <p:cNvSpPr txBox="1"/>
          <p:nvPr/>
        </p:nvSpPr>
        <p:spPr>
          <a:xfrm>
            <a:off x="6590995" y="2785262"/>
            <a:ext cx="141732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Enterprise OS</a:t>
            </a:r>
            <a:endParaRPr lang="en-US" sz="900" dirty="0"/>
          </a:p>
        </p:txBody>
      </p:sp>
      <p:sp>
        <p:nvSpPr>
          <p:cNvPr id="28" name="Text 22"/>
          <p:cNvSpPr txBox="1"/>
          <p:nvPr/>
        </p:nvSpPr>
        <p:spPr>
          <a:xfrm>
            <a:off x="6590995" y="2961742"/>
            <a:ext cx="2907792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作为企业核心操作系统，贯穿业务与支撑层，实现智能化协同</a:t>
            </a:r>
            <a:endParaRPr lang="en-US" sz="800" dirty="0"/>
          </a:p>
        </p:txBody>
      </p:sp>
      <p:pic>
        <p:nvPicPr>
          <p:cNvPr id="29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180" b="-180"/>
          <a:stretch/>
        </p:blipFill>
        <p:spPr>
          <a:xfrm>
            <a:off x="6305702" y="3397910"/>
            <a:ext cx="190195" cy="152705"/>
          </a:xfrm>
          <a:prstGeom prst="rect">
            <a:avLst/>
          </a:prstGeom>
        </p:spPr>
      </p:pic>
      <p:sp>
        <p:nvSpPr>
          <p:cNvPr id="30" name="Text 23"/>
          <p:cNvSpPr txBox="1"/>
          <p:nvPr/>
        </p:nvSpPr>
        <p:spPr>
          <a:xfrm>
            <a:off x="6344107" y="4578401"/>
            <a:ext cx="4791456" cy="3145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企业战略必须与国家政策、行业趋势和地缘政治保持同步，尤其是创始人和CEO需要从业务视角确保各维度的自洽。</a:t>
            </a:r>
            <a:endParaRPr lang="en-US" sz="900" dirty="0"/>
          </a:p>
        </p:txBody>
      </p:sp>
      <p:sp>
        <p:nvSpPr>
          <p:cNvPr id="31" name="Text 24"/>
          <p:cNvSpPr txBox="1"/>
          <p:nvPr/>
        </p:nvSpPr>
        <p:spPr>
          <a:xfrm>
            <a:off x="6590995" y="3493922"/>
            <a:ext cx="3222346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人员、智能体、业务系统、数据、资金、供应链等基础要素相互支持</a:t>
            </a:r>
            <a:endParaRPr lang="en-US" sz="800" dirty="0"/>
          </a:p>
        </p:txBody>
      </p:sp>
      <p:pic>
        <p:nvPicPr>
          <p:cNvPr id="32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6210605" y="3959352"/>
            <a:ext cx="171907" cy="171907"/>
          </a:xfrm>
          <a:prstGeom prst="rect">
            <a:avLst/>
          </a:prstGeom>
        </p:spPr>
      </p:pic>
      <p:sp>
        <p:nvSpPr>
          <p:cNvPr id="33" name="Shape 25"/>
          <p:cNvSpPr/>
          <p:nvPr/>
        </p:nvSpPr>
        <p:spPr>
          <a:xfrm>
            <a:off x="6210605" y="4250131"/>
            <a:ext cx="4953305" cy="761695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34" name="Shape 26"/>
          <p:cNvSpPr/>
          <p:nvPr/>
        </p:nvSpPr>
        <p:spPr>
          <a:xfrm>
            <a:off x="6210605" y="4250131"/>
            <a:ext cx="38405" cy="7616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35" name="Shape 27"/>
          <p:cNvSpPr/>
          <p:nvPr/>
        </p:nvSpPr>
        <p:spPr>
          <a:xfrm>
            <a:off x="6238951" y="5121554"/>
            <a:ext cx="1600200" cy="543154"/>
          </a:xfrm>
          <a:prstGeom prst="roundRect">
            <a:avLst>
              <a:gd name="adj" fmla="val 17721"/>
            </a:avLst>
          </a:prstGeom>
          <a:solidFill>
            <a:srgbClr val="F1F5F9"/>
          </a:solidFill>
          <a:ln/>
        </p:spPr>
      </p:sp>
      <p:sp>
        <p:nvSpPr>
          <p:cNvPr id="36" name="Shape 28"/>
          <p:cNvSpPr/>
          <p:nvPr/>
        </p:nvSpPr>
        <p:spPr>
          <a:xfrm>
            <a:off x="6940296" y="5198364"/>
            <a:ext cx="190195" cy="190195"/>
          </a:xfrm>
          <a:prstGeom prst="ellipse">
            <a:avLst/>
          </a:prstGeom>
          <a:solidFill>
            <a:srgbClr val="FFFFFF"/>
          </a:solidFill>
          <a:ln/>
        </p:spPr>
      </p:sp>
      <p:pic>
        <p:nvPicPr>
          <p:cNvPr id="37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6959498" y="5216652"/>
            <a:ext cx="152705" cy="152705"/>
          </a:xfrm>
          <a:prstGeom prst="rect">
            <a:avLst/>
          </a:prstGeom>
        </p:spPr>
      </p:pic>
      <p:sp>
        <p:nvSpPr>
          <p:cNvPr id="38" name="Shape 29"/>
          <p:cNvSpPr/>
          <p:nvPr/>
        </p:nvSpPr>
        <p:spPr>
          <a:xfrm>
            <a:off x="7889443" y="5121554"/>
            <a:ext cx="1600200" cy="543154"/>
          </a:xfrm>
          <a:prstGeom prst="roundRect">
            <a:avLst>
              <a:gd name="adj" fmla="val 17721"/>
            </a:avLst>
          </a:prstGeom>
          <a:solidFill>
            <a:srgbClr val="F1F5F9"/>
          </a:solidFill>
          <a:ln/>
        </p:spPr>
      </p:sp>
      <p:sp>
        <p:nvSpPr>
          <p:cNvPr id="39" name="Shape 30"/>
          <p:cNvSpPr/>
          <p:nvPr/>
        </p:nvSpPr>
        <p:spPr>
          <a:xfrm>
            <a:off x="9540850" y="5121554"/>
            <a:ext cx="1600200" cy="543154"/>
          </a:xfrm>
          <a:prstGeom prst="roundRect">
            <a:avLst>
              <a:gd name="adj" fmla="val 17721"/>
            </a:avLst>
          </a:prstGeom>
          <a:solidFill>
            <a:srgbClr val="F1F5F9"/>
          </a:solidFill>
          <a:ln/>
        </p:spPr>
      </p:sp>
      <p:sp>
        <p:nvSpPr>
          <p:cNvPr id="40" name="Shape 31"/>
          <p:cNvSpPr/>
          <p:nvPr/>
        </p:nvSpPr>
        <p:spPr>
          <a:xfrm>
            <a:off x="8591702" y="5198364"/>
            <a:ext cx="190195" cy="19019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1" name="Text 32"/>
          <p:cNvSpPr txBox="1"/>
          <p:nvPr/>
        </p:nvSpPr>
        <p:spPr>
          <a:xfrm>
            <a:off x="6721754" y="5436108"/>
            <a:ext cx="707746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国家政策趋势</a:t>
            </a:r>
            <a:endParaRPr lang="en-US" sz="800" dirty="0"/>
          </a:p>
        </p:txBody>
      </p:sp>
      <p:pic>
        <p:nvPicPr>
          <p:cNvPr id="42" name="Image 7" descr="preencoded.png">    </p:cNvPr>
          <p:cNvPicPr>
            <a:picLocks noChangeAspect="1"/>
          </p:cNvPicPr>
          <p:nvPr/>
        </p:nvPicPr>
        <p:blipFill>
          <a:blip r:embed="rId8"/>
          <a:srcRect l="-33" r="-33" t="0" b="0"/>
          <a:stretch/>
        </p:blipFill>
        <p:spPr>
          <a:xfrm>
            <a:off x="8600846" y="5216652"/>
            <a:ext cx="171907" cy="152705"/>
          </a:xfrm>
          <a:prstGeom prst="rect">
            <a:avLst/>
          </a:prstGeom>
        </p:spPr>
      </p:pic>
      <p:sp>
        <p:nvSpPr>
          <p:cNvPr id="43" name="Shape 33"/>
          <p:cNvSpPr/>
          <p:nvPr/>
        </p:nvSpPr>
        <p:spPr>
          <a:xfrm>
            <a:off x="10242194" y="5198364"/>
            <a:ext cx="190195" cy="190195"/>
          </a:xfrm>
          <a:prstGeom prst="ellipse">
            <a:avLst/>
          </a:prstGeom>
          <a:solidFill>
            <a:srgbClr val="FFFFFF"/>
          </a:solidFill>
          <a:ln/>
        </p:spPr>
      </p:sp>
      <p:sp>
        <p:nvSpPr>
          <p:cNvPr id="44" name="Text 34"/>
          <p:cNvSpPr txBox="1"/>
          <p:nvPr/>
        </p:nvSpPr>
        <p:spPr>
          <a:xfrm>
            <a:off x="8477402" y="5436108"/>
            <a:ext cx="498348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行业趋势</a:t>
            </a:r>
            <a:endParaRPr lang="en-US" sz="800" dirty="0"/>
          </a:p>
        </p:txBody>
      </p:sp>
      <p:pic>
        <p:nvPicPr>
          <p:cNvPr id="45" name="Image 8" descr="preencoded.png">    </p:cNvPr>
          <p:cNvPicPr>
            <a:picLocks noChangeAspect="1"/>
          </p:cNvPicPr>
          <p:nvPr/>
        </p:nvPicPr>
        <p:blipFill>
          <a:blip r:embed="rId9"/>
          <a:srcRect l="-33" r="-33" t="0" b="0"/>
          <a:stretch/>
        </p:blipFill>
        <p:spPr>
          <a:xfrm>
            <a:off x="10252253" y="5216652"/>
            <a:ext cx="171907" cy="152705"/>
          </a:xfrm>
          <a:prstGeom prst="rect">
            <a:avLst/>
          </a:prstGeom>
        </p:spPr>
      </p:pic>
      <p:sp>
        <p:nvSpPr>
          <p:cNvPr id="46" name="Text 35"/>
          <p:cNvSpPr txBox="1"/>
          <p:nvPr/>
        </p:nvSpPr>
        <p:spPr>
          <a:xfrm>
            <a:off x="10127894" y="5436108"/>
            <a:ext cx="498348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8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地缘政治</a:t>
            </a:r>
            <a:endParaRPr 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1028700" y="381305"/>
            <a:ext cx="850117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智能体定位策略：从工具到企业级服务，创造结果付费的价值优势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1028700" y="961949"/>
            <a:ext cx="4953305" cy="3238805"/>
          </a:xfrm>
          <a:prstGeom prst="roundRect">
            <a:avLst>
              <a:gd name="adj" fmla="val 830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</p:sp>
      <p:pic>
        <p:nvPicPr>
          <p:cNvPr id="7" name="Image 0" descr="https://page.gensparksite.com/v1/base64_upload/2565370a46e0d628393a4f3c071cd1a6">    </p:cNvPr>
          <p:cNvPicPr>
            <a:picLocks noChangeAspect="1"/>
          </p:cNvPicPr>
          <p:nvPr/>
        </p:nvPicPr>
        <p:blipFill>
          <a:blip r:embed="rId1"/>
          <a:srcRect l="7" r="7" t="0" b="0"/>
          <a:stretch/>
        </p:blipFill>
        <p:spPr>
          <a:xfrm>
            <a:off x="1037844" y="976579"/>
            <a:ext cx="4934102" cy="3209544"/>
          </a:xfrm>
          <a:prstGeom prst="rect">
            <a:avLst/>
          </a:prstGeom>
        </p:spPr>
      </p:pic>
      <p:sp>
        <p:nvSpPr>
          <p:cNvPr id="8" name="Shape 5"/>
          <p:cNvSpPr/>
          <p:nvPr/>
        </p:nvSpPr>
        <p:spPr>
          <a:xfrm>
            <a:off x="1028700" y="4304995"/>
            <a:ext cx="4953305" cy="761695"/>
          </a:xfrm>
          <a:prstGeom prst="roundRect">
            <a:avLst>
              <a:gd name="adj" fmla="val 6002"/>
            </a:avLst>
          </a:prstGeom>
          <a:solidFill>
            <a:srgbClr val="22C55E">
              <a:alpha val="10000"/>
            </a:srgbClr>
          </a:solidFill>
          <a:ln/>
        </p:spPr>
      </p:sp>
      <p:sp>
        <p:nvSpPr>
          <p:cNvPr id="9" name="Shape 6"/>
          <p:cNvSpPr/>
          <p:nvPr/>
        </p:nvSpPr>
        <p:spPr>
          <a:xfrm>
            <a:off x="1028700" y="4304995"/>
            <a:ext cx="28346" cy="761695"/>
          </a:xfrm>
          <a:prstGeom prst="rect">
            <a:avLst/>
          </a:prstGeom>
          <a:solidFill>
            <a:srgbClr val="22C55E"/>
          </a:solidFill>
          <a:ln/>
        </p:spPr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1152144" y="4401007"/>
            <a:ext cx="152705" cy="152705"/>
          </a:xfrm>
          <a:prstGeom prst="rect">
            <a:avLst/>
          </a:prstGeom>
        </p:spPr>
      </p:pic>
      <p:sp>
        <p:nvSpPr>
          <p:cNvPr id="11" name="Shape 7"/>
          <p:cNvSpPr/>
          <p:nvPr/>
        </p:nvSpPr>
        <p:spPr>
          <a:xfrm>
            <a:off x="1028700" y="5152644"/>
            <a:ext cx="4953305" cy="571500"/>
          </a:xfrm>
          <a:prstGeom prst="roundRect">
            <a:avLst>
              <a:gd name="adj" fmla="val 10667"/>
            </a:avLst>
          </a:prstGeom>
          <a:solidFill>
            <a:srgbClr val="22C55E">
              <a:alpha val="10000"/>
            </a:srgbClr>
          </a:solidFill>
          <a:ln/>
        </p:spPr>
      </p:sp>
      <p:sp>
        <p:nvSpPr>
          <p:cNvPr id="12" name="Shape 8"/>
          <p:cNvSpPr/>
          <p:nvPr/>
        </p:nvSpPr>
        <p:spPr>
          <a:xfrm>
            <a:off x="1028700" y="5152644"/>
            <a:ext cx="28346" cy="571500"/>
          </a:xfrm>
          <a:prstGeom prst="rect">
            <a:avLst/>
          </a:prstGeom>
          <a:solidFill>
            <a:srgbClr val="22C55E"/>
          </a:solidFill>
          <a:ln/>
        </p:spPr>
      </p:sp>
      <p:sp>
        <p:nvSpPr>
          <p:cNvPr id="13" name="Text 9"/>
          <p:cNvSpPr txBox="1"/>
          <p:nvPr/>
        </p:nvSpPr>
        <p:spPr>
          <a:xfrm>
            <a:off x="1343254" y="4381805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65F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结果导向服务</a:t>
            </a:r>
            <a:endParaRPr lang="en-US" sz="1200" dirty="0"/>
          </a:p>
        </p:txBody>
      </p:sp>
      <p:sp>
        <p:nvSpPr>
          <p:cNvPr id="14" name="Text 10"/>
          <p:cNvSpPr txBox="1"/>
          <p:nvPr/>
        </p:nvSpPr>
        <p:spPr>
          <a:xfrm>
            <a:off x="1304849" y="5229454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65F4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中国市场适配</a:t>
            </a:r>
            <a:endParaRPr lang="en-US" sz="1200" dirty="0"/>
          </a:p>
        </p:txBody>
      </p:sp>
      <p:sp>
        <p:nvSpPr>
          <p:cNvPr id="15" name="Text 11"/>
          <p:cNvSpPr txBox="1"/>
          <p:nvPr/>
        </p:nvSpPr>
        <p:spPr>
          <a:xfrm>
            <a:off x="1152144" y="4638751"/>
            <a:ext cx="4720133" cy="3529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为结果付费的服务最终形态是agentic enterprise来提供，采购方可以聚焦其核心业务</a:t>
            </a:r>
            <a:endParaRPr lang="en-US" sz="1000" dirty="0"/>
          </a:p>
        </p:txBody>
      </p:sp>
      <p:pic>
        <p:nvPicPr>
          <p:cNvPr id="16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100" b="-100"/>
          <a:stretch/>
        </p:blipFill>
        <p:spPr>
          <a:xfrm>
            <a:off x="1152144" y="5248656"/>
            <a:ext cx="114300" cy="152705"/>
          </a:xfrm>
          <a:prstGeom prst="rect">
            <a:avLst/>
          </a:prstGeom>
        </p:spPr>
      </p:pic>
      <p:sp>
        <p:nvSpPr>
          <p:cNvPr id="17" name="Text 12"/>
          <p:cNvSpPr txBox="1"/>
          <p:nvPr/>
        </p:nvSpPr>
        <p:spPr>
          <a:xfrm>
            <a:off x="1152144" y="5486400"/>
            <a:ext cx="458663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enterprise形态特别适合中国，中国甲方更希望交付结果而不是工具</a:t>
            </a:r>
            <a:endParaRPr lang="en-US" sz="1000" dirty="0"/>
          </a:p>
        </p:txBody>
      </p:sp>
      <p:sp>
        <p:nvSpPr>
          <p:cNvPr id="18" name="Shape 13"/>
          <p:cNvSpPr/>
          <p:nvPr/>
        </p:nvSpPr>
        <p:spPr>
          <a:xfrm>
            <a:off x="6210605" y="961949"/>
            <a:ext cx="4953305" cy="1609344"/>
          </a:xfrm>
          <a:prstGeom prst="roundRect">
            <a:avLst>
              <a:gd name="adj" fmla="val 2690"/>
            </a:avLst>
          </a:prstGeom>
          <a:solidFill>
            <a:srgbClr val="FEF2F2"/>
          </a:solidFill>
          <a:ln/>
        </p:spPr>
      </p:sp>
      <p:sp>
        <p:nvSpPr>
          <p:cNvPr id="19" name="Shape 14"/>
          <p:cNvSpPr/>
          <p:nvPr/>
        </p:nvSpPr>
        <p:spPr>
          <a:xfrm>
            <a:off x="6210605" y="961949"/>
            <a:ext cx="38405" cy="1609344"/>
          </a:xfrm>
          <a:prstGeom prst="rect">
            <a:avLst/>
          </a:prstGeom>
          <a:solidFill>
            <a:srgbClr val="E5E7EB"/>
          </a:solidFill>
          <a:ln/>
        </p:spPr>
      </p:sp>
      <p:pic>
        <p:nvPicPr>
          <p:cNvPr id="20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6400800" y="1157630"/>
            <a:ext cx="171907" cy="171907"/>
          </a:xfrm>
          <a:prstGeom prst="rect">
            <a:avLst/>
          </a:prstGeom>
        </p:spPr>
      </p:pic>
      <p:sp>
        <p:nvSpPr>
          <p:cNvPr id="21" name="Text 15"/>
          <p:cNvSpPr txBox="1"/>
          <p:nvPr/>
        </p:nvSpPr>
        <p:spPr>
          <a:xfrm>
            <a:off x="6572707" y="1114654"/>
            <a:ext cx="1167689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B91C1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Tool</a:t>
            </a:r>
            <a:endParaRPr lang="en-US" sz="1300" dirty="0"/>
          </a:p>
        </p:txBody>
      </p:sp>
      <p:sp>
        <p:nvSpPr>
          <p:cNvPr id="22" name="Text 16"/>
          <p:cNvSpPr txBox="1"/>
          <p:nvPr/>
        </p:nvSpPr>
        <p:spPr>
          <a:xfrm>
            <a:off x="6400800" y="1457554"/>
            <a:ext cx="72237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替代可能性</a:t>
            </a:r>
            <a:endParaRPr lang="en-US" sz="900" dirty="0"/>
          </a:p>
        </p:txBody>
      </p:sp>
      <p:sp>
        <p:nvSpPr>
          <p:cNvPr id="23" name="Text 17"/>
          <p:cNvSpPr txBox="1"/>
          <p:nvPr/>
        </p:nvSpPr>
        <p:spPr>
          <a:xfrm>
            <a:off x="6400800" y="1699870"/>
            <a:ext cx="5980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开发速度</a:t>
            </a:r>
            <a:endParaRPr lang="en-US" sz="900" dirty="0"/>
          </a:p>
        </p:txBody>
      </p:sp>
      <p:sp>
        <p:nvSpPr>
          <p:cNvPr id="24" name="Text 18"/>
          <p:cNvSpPr txBox="1"/>
          <p:nvPr/>
        </p:nvSpPr>
        <p:spPr>
          <a:xfrm>
            <a:off x="6400800" y="1943100"/>
            <a:ext cx="47457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护城河</a:t>
            </a:r>
            <a:endParaRPr lang="en-US" sz="900" dirty="0"/>
          </a:p>
        </p:txBody>
      </p:sp>
      <p:sp>
        <p:nvSpPr>
          <p:cNvPr id="25" name="Text 19"/>
          <p:cNvSpPr txBox="1"/>
          <p:nvPr/>
        </p:nvSpPr>
        <p:spPr>
          <a:xfrm>
            <a:off x="6400800" y="2186330"/>
            <a:ext cx="5980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价值定位</a:t>
            </a:r>
            <a:endParaRPr lang="en-US" sz="900" dirty="0"/>
          </a:p>
        </p:txBody>
      </p:sp>
      <p:sp>
        <p:nvSpPr>
          <p:cNvPr id="26" name="Text 20"/>
          <p:cNvSpPr txBox="1"/>
          <p:nvPr/>
        </p:nvSpPr>
        <p:spPr>
          <a:xfrm>
            <a:off x="7334402" y="1457554"/>
            <a:ext cx="227411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最高 — 同质化竞争激烈，技术门槛较低</a:t>
            </a:r>
            <a:endParaRPr lang="en-US" sz="900" dirty="0"/>
          </a:p>
        </p:txBody>
      </p:sp>
      <p:sp>
        <p:nvSpPr>
          <p:cNvPr id="27" name="Text 21"/>
          <p:cNvSpPr txBox="1"/>
          <p:nvPr/>
        </p:nvSpPr>
        <p:spPr>
          <a:xfrm>
            <a:off x="7334402" y="1699870"/>
            <a:ext cx="165506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 — 开发和商业化周期短</a:t>
            </a:r>
            <a:endParaRPr lang="en-US" sz="900" dirty="0"/>
          </a:p>
        </p:txBody>
      </p:sp>
      <p:sp>
        <p:nvSpPr>
          <p:cNvPr id="28" name="Text 22"/>
          <p:cNvSpPr txBox="1"/>
          <p:nvPr/>
        </p:nvSpPr>
        <p:spPr>
          <a:xfrm>
            <a:off x="7334402" y="1943100"/>
            <a:ext cx="23984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较低 — 主要通过用户体验和集成度差异化</a:t>
            </a:r>
            <a:endParaRPr lang="en-US" sz="900" dirty="0"/>
          </a:p>
        </p:txBody>
      </p:sp>
      <p:sp>
        <p:nvSpPr>
          <p:cNvPr id="29" name="Text 23"/>
          <p:cNvSpPr txBox="1"/>
          <p:nvPr/>
        </p:nvSpPr>
        <p:spPr>
          <a:xfrm>
            <a:off x="7334402" y="2186330"/>
            <a:ext cx="196047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提升个人效率，作为被动辅助工具</a:t>
            </a:r>
            <a:endParaRPr lang="en-US" sz="900" dirty="0"/>
          </a:p>
        </p:txBody>
      </p:sp>
      <p:sp>
        <p:nvSpPr>
          <p:cNvPr id="30" name="Shape 24"/>
          <p:cNvSpPr/>
          <p:nvPr/>
        </p:nvSpPr>
        <p:spPr>
          <a:xfrm>
            <a:off x="6210605" y="2686507"/>
            <a:ext cx="4953305" cy="1609344"/>
          </a:xfrm>
          <a:prstGeom prst="roundRect">
            <a:avLst>
              <a:gd name="adj" fmla="val 2690"/>
            </a:avLst>
          </a:prstGeom>
          <a:solidFill>
            <a:srgbClr val="EFF6FF"/>
          </a:solidFill>
          <a:ln/>
        </p:spPr>
      </p:sp>
      <p:sp>
        <p:nvSpPr>
          <p:cNvPr id="31" name="Shape 25"/>
          <p:cNvSpPr/>
          <p:nvPr/>
        </p:nvSpPr>
        <p:spPr>
          <a:xfrm>
            <a:off x="6210605" y="2686507"/>
            <a:ext cx="38405" cy="1609344"/>
          </a:xfrm>
          <a:prstGeom prst="rect">
            <a:avLst/>
          </a:prstGeom>
          <a:solidFill>
            <a:srgbClr val="E5E7EB"/>
          </a:solidFill>
          <a:ln/>
        </p:spPr>
      </p:sp>
      <p:pic>
        <p:nvPicPr>
          <p:cNvPr id="32" name="Image 4" descr="preencoded.png">    </p:cNvPr>
          <p:cNvPicPr>
            <a:picLocks noChangeAspect="1"/>
          </p:cNvPicPr>
          <p:nvPr/>
        </p:nvPicPr>
        <p:blipFill>
          <a:blip r:embed="rId5"/>
          <a:srcRect l="-760" r="-760" t="0" b="0"/>
          <a:stretch/>
        </p:blipFill>
        <p:spPr>
          <a:xfrm>
            <a:off x="6400800" y="2881274"/>
            <a:ext cx="152705" cy="171907"/>
          </a:xfrm>
          <a:prstGeom prst="rect">
            <a:avLst/>
          </a:prstGeom>
        </p:spPr>
      </p:pic>
      <p:sp>
        <p:nvSpPr>
          <p:cNvPr id="33" name="Text 26"/>
          <p:cNvSpPr txBox="1"/>
          <p:nvPr/>
        </p:nvSpPr>
        <p:spPr>
          <a:xfrm>
            <a:off x="6553505" y="2838298"/>
            <a:ext cx="1690726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Workforce</a:t>
            </a:r>
            <a:endParaRPr lang="en-US" sz="1300" dirty="0"/>
          </a:p>
        </p:txBody>
      </p:sp>
      <p:sp>
        <p:nvSpPr>
          <p:cNvPr id="34" name="Text 27"/>
          <p:cNvSpPr txBox="1"/>
          <p:nvPr/>
        </p:nvSpPr>
        <p:spPr>
          <a:xfrm>
            <a:off x="6400800" y="3181198"/>
            <a:ext cx="72237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替代可能性</a:t>
            </a:r>
            <a:endParaRPr lang="en-US" sz="900" dirty="0"/>
          </a:p>
        </p:txBody>
      </p:sp>
      <p:sp>
        <p:nvSpPr>
          <p:cNvPr id="35" name="Text 28"/>
          <p:cNvSpPr txBox="1"/>
          <p:nvPr/>
        </p:nvSpPr>
        <p:spPr>
          <a:xfrm>
            <a:off x="6400800" y="3424428"/>
            <a:ext cx="5980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价值比较</a:t>
            </a:r>
            <a:endParaRPr lang="en-US" sz="900" dirty="0"/>
          </a:p>
        </p:txBody>
      </p:sp>
      <p:sp>
        <p:nvSpPr>
          <p:cNvPr id="36" name="Text 29"/>
          <p:cNvSpPr txBox="1"/>
          <p:nvPr/>
        </p:nvSpPr>
        <p:spPr>
          <a:xfrm>
            <a:off x="6400800" y="3666744"/>
            <a:ext cx="5980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价格压力</a:t>
            </a:r>
            <a:endParaRPr lang="en-US" sz="900" dirty="0"/>
          </a:p>
        </p:txBody>
      </p:sp>
      <p:sp>
        <p:nvSpPr>
          <p:cNvPr id="37" name="Text 30"/>
          <p:cNvSpPr txBox="1"/>
          <p:nvPr/>
        </p:nvSpPr>
        <p:spPr>
          <a:xfrm>
            <a:off x="6400800" y="3909974"/>
            <a:ext cx="5980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竞争优势</a:t>
            </a:r>
            <a:endParaRPr lang="en-US" sz="900" dirty="0"/>
          </a:p>
        </p:txBody>
      </p:sp>
      <p:sp>
        <p:nvSpPr>
          <p:cNvPr id="38" name="Text 31"/>
          <p:cNvSpPr txBox="1"/>
          <p:nvPr/>
        </p:nvSpPr>
        <p:spPr>
          <a:xfrm>
            <a:off x="7334402" y="3181198"/>
            <a:ext cx="177942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中等 — 明确替换特定岗位功能</a:t>
            </a:r>
            <a:endParaRPr lang="en-US" sz="900" dirty="0"/>
          </a:p>
        </p:txBody>
      </p:sp>
      <p:sp>
        <p:nvSpPr>
          <p:cNvPr id="39" name="Text 32"/>
          <p:cNvSpPr txBox="1"/>
          <p:nvPr/>
        </p:nvSpPr>
        <p:spPr>
          <a:xfrm>
            <a:off x="7334402" y="3424428"/>
            <a:ext cx="20839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高于工具型产品，能执行完整工作流</a:t>
            </a:r>
            <a:endParaRPr lang="en-US" sz="900" dirty="0"/>
          </a:p>
        </p:txBody>
      </p:sp>
      <p:sp>
        <p:nvSpPr>
          <p:cNvPr id="40" name="Text 33"/>
          <p:cNvSpPr txBox="1"/>
          <p:nvPr/>
        </p:nvSpPr>
        <p:spPr>
          <a:xfrm>
            <a:off x="7334402" y="3666744"/>
            <a:ext cx="20839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纯数字态产品面临较大价格挤压空间</a:t>
            </a:r>
            <a:endParaRPr lang="en-US" sz="900" dirty="0"/>
          </a:p>
        </p:txBody>
      </p:sp>
      <p:sp>
        <p:nvSpPr>
          <p:cNvPr id="41" name="Text 34"/>
          <p:cNvSpPr txBox="1"/>
          <p:nvPr/>
        </p:nvSpPr>
        <p:spPr>
          <a:xfrm>
            <a:off x="7334402" y="3909974"/>
            <a:ext cx="196047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专业领域知识和特定场景适配能力</a:t>
            </a:r>
            <a:endParaRPr lang="en-US" sz="900" dirty="0"/>
          </a:p>
        </p:txBody>
      </p:sp>
      <p:sp>
        <p:nvSpPr>
          <p:cNvPr id="42" name="Shape 35"/>
          <p:cNvSpPr/>
          <p:nvPr/>
        </p:nvSpPr>
        <p:spPr>
          <a:xfrm>
            <a:off x="6210605" y="4410151"/>
            <a:ext cx="4953305" cy="1609344"/>
          </a:xfrm>
          <a:prstGeom prst="roundRect">
            <a:avLst>
              <a:gd name="adj" fmla="val 2690"/>
            </a:avLst>
          </a:prstGeom>
          <a:solidFill>
            <a:srgbClr val="ECFDF5"/>
          </a:solidFill>
          <a:ln/>
        </p:spPr>
      </p:sp>
      <p:sp>
        <p:nvSpPr>
          <p:cNvPr id="43" name="Shape 36"/>
          <p:cNvSpPr/>
          <p:nvPr/>
        </p:nvSpPr>
        <p:spPr>
          <a:xfrm>
            <a:off x="6210605" y="4410151"/>
            <a:ext cx="38405" cy="1609344"/>
          </a:xfrm>
          <a:prstGeom prst="rect">
            <a:avLst/>
          </a:prstGeom>
          <a:solidFill>
            <a:srgbClr val="E5E7EB"/>
          </a:solidFill>
          <a:ln/>
        </p:spPr>
      </p:sp>
      <p:pic>
        <p:nvPicPr>
          <p:cNvPr id="44" name="Image 5" descr="preencoded.png">    </p:cNvPr>
          <p:cNvPicPr>
            <a:picLocks noChangeAspect="1"/>
          </p:cNvPicPr>
          <p:nvPr/>
        </p:nvPicPr>
        <p:blipFill>
          <a:blip r:embed="rId6"/>
          <a:srcRect l="-1773" r="-1773" t="0" b="0"/>
          <a:stretch/>
        </p:blipFill>
        <p:spPr>
          <a:xfrm>
            <a:off x="6400800" y="4604918"/>
            <a:ext cx="133502" cy="171907"/>
          </a:xfrm>
          <a:prstGeom prst="rect">
            <a:avLst/>
          </a:prstGeom>
        </p:spPr>
      </p:pic>
      <p:sp>
        <p:nvSpPr>
          <p:cNvPr id="45" name="Text 37"/>
          <p:cNvSpPr txBox="1"/>
          <p:nvPr/>
        </p:nvSpPr>
        <p:spPr>
          <a:xfrm>
            <a:off x="6534302" y="4562856"/>
            <a:ext cx="167243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04785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Enterprise</a:t>
            </a:r>
            <a:endParaRPr lang="en-US" sz="1300" dirty="0"/>
          </a:p>
        </p:txBody>
      </p:sp>
      <p:sp>
        <p:nvSpPr>
          <p:cNvPr id="46" name="Text 38"/>
          <p:cNvSpPr txBox="1"/>
          <p:nvPr/>
        </p:nvSpPr>
        <p:spPr>
          <a:xfrm>
            <a:off x="6400800" y="4905756"/>
            <a:ext cx="5980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业务性质</a:t>
            </a:r>
            <a:endParaRPr lang="en-US" sz="900" dirty="0"/>
          </a:p>
        </p:txBody>
      </p:sp>
      <p:sp>
        <p:nvSpPr>
          <p:cNvPr id="47" name="Text 39"/>
          <p:cNvSpPr txBox="1"/>
          <p:nvPr/>
        </p:nvSpPr>
        <p:spPr>
          <a:xfrm>
            <a:off x="6400800" y="5148072"/>
            <a:ext cx="5980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价值创造</a:t>
            </a:r>
            <a:endParaRPr lang="en-US" sz="900" dirty="0"/>
          </a:p>
        </p:txBody>
      </p:sp>
      <p:sp>
        <p:nvSpPr>
          <p:cNvPr id="48" name="Text 40"/>
          <p:cNvSpPr txBox="1"/>
          <p:nvPr/>
        </p:nvSpPr>
        <p:spPr>
          <a:xfrm>
            <a:off x="6400800" y="5391302"/>
            <a:ext cx="72237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供应链地位</a:t>
            </a:r>
            <a:endParaRPr lang="en-US" sz="900" dirty="0"/>
          </a:p>
        </p:txBody>
      </p:sp>
      <p:sp>
        <p:nvSpPr>
          <p:cNvPr id="49" name="Text 41"/>
          <p:cNvSpPr txBox="1"/>
          <p:nvPr/>
        </p:nvSpPr>
        <p:spPr>
          <a:xfrm>
            <a:off x="6400800" y="5633618"/>
            <a:ext cx="5980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竞争壁垒</a:t>
            </a:r>
            <a:endParaRPr lang="en-US" sz="900" dirty="0"/>
          </a:p>
        </p:txBody>
      </p:sp>
      <p:sp>
        <p:nvSpPr>
          <p:cNvPr id="50" name="Text 42"/>
          <p:cNvSpPr txBox="1"/>
          <p:nvPr/>
        </p:nvSpPr>
        <p:spPr>
          <a:xfrm>
            <a:off x="7334402" y="4905756"/>
            <a:ext cx="2064715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非IT的垂直业务，深度行业解决方案</a:t>
            </a:r>
            <a:endParaRPr lang="en-US" sz="900" dirty="0"/>
          </a:p>
        </p:txBody>
      </p:sp>
      <p:sp>
        <p:nvSpPr>
          <p:cNvPr id="51" name="Text 43"/>
          <p:cNvSpPr txBox="1"/>
          <p:nvPr/>
        </p:nvSpPr>
        <p:spPr>
          <a:xfrm>
            <a:off x="7334402" y="5148072"/>
            <a:ext cx="158831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行业环节中价值最大化机会</a:t>
            </a:r>
            <a:endParaRPr lang="en-US" sz="900" dirty="0"/>
          </a:p>
        </p:txBody>
      </p:sp>
      <p:sp>
        <p:nvSpPr>
          <p:cNvPr id="52" name="Text 44"/>
          <p:cNvSpPr txBox="1"/>
          <p:nvPr/>
        </p:nvSpPr>
        <p:spPr>
          <a:xfrm>
            <a:off x="7334402" y="5391302"/>
            <a:ext cx="1464869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对供应商具有最强话语权</a:t>
            </a:r>
            <a:endParaRPr lang="en-US" sz="900" dirty="0"/>
          </a:p>
        </p:txBody>
      </p:sp>
      <p:sp>
        <p:nvSpPr>
          <p:cNvPr id="53" name="Text 45"/>
          <p:cNvSpPr txBox="1"/>
          <p:nvPr/>
        </p:nvSpPr>
        <p:spPr>
          <a:xfrm>
            <a:off x="7334402" y="5633618"/>
            <a:ext cx="20839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行业数据、专业知识和生态系统整合</a:t>
            </a:r>
            <a:endParaRPr lang="en-US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30605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730605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1028700" y="381305"/>
            <a:ext cx="307238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商业化才能可持续发展</a:t>
            </a:r>
            <a:endParaRPr lang="en-US" sz="2200" dirty="0"/>
          </a:p>
        </p:txBody>
      </p:sp>
      <p:sp>
        <p:nvSpPr>
          <p:cNvPr id="6" name="Text 4"/>
          <p:cNvSpPr txBox="1"/>
          <p:nvPr/>
        </p:nvSpPr>
        <p:spPr>
          <a:xfrm>
            <a:off x="1028700" y="990295"/>
            <a:ext cx="1329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商业化路径选择</a:t>
            </a:r>
            <a:endParaRPr lang="en-US" sz="1300" dirty="0"/>
          </a:p>
        </p:txBody>
      </p:sp>
      <p:sp>
        <p:nvSpPr>
          <p:cNvPr id="7" name="Shape 5"/>
          <p:cNvSpPr/>
          <p:nvPr/>
        </p:nvSpPr>
        <p:spPr>
          <a:xfrm>
            <a:off x="1028700" y="1380744"/>
            <a:ext cx="5591556" cy="1152144"/>
          </a:xfrm>
          <a:prstGeom prst="roundRect">
            <a:avLst>
              <a:gd name="adj" fmla="val 5247"/>
            </a:avLst>
          </a:prstGeom>
          <a:solidFill>
            <a:srgbClr val="F8FAFC"/>
          </a:solidFill>
          <a:ln/>
        </p:spPr>
      </p:sp>
      <p:sp>
        <p:nvSpPr>
          <p:cNvPr id="8" name="Shape 6"/>
          <p:cNvSpPr/>
          <p:nvPr/>
        </p:nvSpPr>
        <p:spPr>
          <a:xfrm>
            <a:off x="1028700" y="1380744"/>
            <a:ext cx="38405" cy="1152144"/>
          </a:xfrm>
          <a:prstGeom prst="rect">
            <a:avLst/>
          </a:prstGeom>
          <a:solidFill>
            <a:srgbClr val="22C55E"/>
          </a:solidFill>
          <a:ln/>
        </p:spPr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-841" b="-841"/>
          <a:stretch/>
        </p:blipFill>
        <p:spPr>
          <a:xfrm>
            <a:off x="1218895" y="1576426"/>
            <a:ext cx="190195" cy="171907"/>
          </a:xfrm>
          <a:prstGeom prst="rect">
            <a:avLst/>
          </a:prstGeom>
        </p:spPr>
      </p:pic>
      <p:sp>
        <p:nvSpPr>
          <p:cNvPr id="10" name="Shape 7"/>
          <p:cNvSpPr/>
          <p:nvPr/>
        </p:nvSpPr>
        <p:spPr>
          <a:xfrm>
            <a:off x="1028700" y="3991356"/>
            <a:ext cx="5591556" cy="1152144"/>
          </a:xfrm>
          <a:prstGeom prst="roundRect">
            <a:avLst>
              <a:gd name="adj" fmla="val 5247"/>
            </a:avLst>
          </a:prstGeom>
          <a:solidFill>
            <a:srgbClr val="F8FAFC"/>
          </a:solidFill>
          <a:ln/>
        </p:spPr>
      </p:sp>
      <p:sp>
        <p:nvSpPr>
          <p:cNvPr id="11" name="Shape 8"/>
          <p:cNvSpPr/>
          <p:nvPr/>
        </p:nvSpPr>
        <p:spPr>
          <a:xfrm>
            <a:off x="1028700" y="3991356"/>
            <a:ext cx="38405" cy="1152144"/>
          </a:xfrm>
          <a:prstGeom prst="rect">
            <a:avLst/>
          </a:prstGeom>
          <a:solidFill>
            <a:srgbClr val="8B5CF6"/>
          </a:solidFill>
          <a:ln/>
        </p:spPr>
      </p:sp>
      <p:sp>
        <p:nvSpPr>
          <p:cNvPr id="12" name="Text 9"/>
          <p:cNvSpPr txBox="1"/>
          <p:nvPr/>
        </p:nvSpPr>
        <p:spPr>
          <a:xfrm>
            <a:off x="1410005" y="1533449"/>
            <a:ext cx="1414577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04785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现金流业务 Only</a:t>
            </a:r>
            <a:endParaRPr lang="en-US" sz="1300" dirty="0"/>
          </a:p>
        </p:txBody>
      </p:sp>
      <p:sp>
        <p:nvSpPr>
          <p:cNvPr id="13" name="Text 10"/>
          <p:cNvSpPr txBox="1"/>
          <p:nvPr/>
        </p:nvSpPr>
        <p:spPr>
          <a:xfrm>
            <a:off x="1218895" y="1876349"/>
            <a:ext cx="31674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专注创造稳定现金流，业务增长稳健，投资回报明确</a:t>
            </a:r>
            <a:endParaRPr lang="en-US" sz="1000" dirty="0"/>
          </a:p>
        </p:txBody>
      </p:sp>
      <p:sp>
        <p:nvSpPr>
          <p:cNvPr id="14" name="Text 11"/>
          <p:cNvSpPr txBox="1"/>
          <p:nvPr/>
        </p:nvSpPr>
        <p:spPr>
          <a:xfrm>
            <a:off x="1218895" y="3181198"/>
            <a:ext cx="27678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平衡稳定现金流与高增长探索，双轮驱动模式</a:t>
            </a:r>
            <a:endParaRPr lang="en-US" sz="1000" dirty="0"/>
          </a:p>
        </p:txBody>
      </p:sp>
      <p:sp>
        <p:nvSpPr>
          <p:cNvPr id="15" name="Shape 12"/>
          <p:cNvSpPr/>
          <p:nvPr/>
        </p:nvSpPr>
        <p:spPr>
          <a:xfrm>
            <a:off x="1218895" y="2133295"/>
            <a:ext cx="828446" cy="247802"/>
          </a:xfrm>
          <a:prstGeom prst="roundRect">
            <a:avLst>
              <a:gd name="adj" fmla="val 56770"/>
            </a:avLst>
          </a:prstGeom>
          <a:solidFill>
            <a:srgbClr val="FFFFFF">
              <a:alpha val="70000"/>
            </a:srgbClr>
          </a:solidFill>
          <a:ln/>
        </p:spPr>
      </p:sp>
      <p:pic>
        <p:nvPicPr>
          <p:cNvPr id="16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1295705" y="2210105"/>
            <a:ext cx="95098" cy="95098"/>
          </a:xfrm>
          <a:prstGeom prst="rect">
            <a:avLst/>
          </a:prstGeom>
        </p:spPr>
      </p:pic>
      <p:sp>
        <p:nvSpPr>
          <p:cNvPr id="17" name="Text 13"/>
          <p:cNvSpPr txBox="1"/>
          <p:nvPr/>
        </p:nvSpPr>
        <p:spPr>
          <a:xfrm>
            <a:off x="1218895" y="4486046"/>
            <a:ext cx="33009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为市场占有率牺牲短期利润，追求高增长和颠覆式创新</a:t>
            </a:r>
            <a:endParaRPr lang="en-US" sz="1000" dirty="0"/>
          </a:p>
        </p:txBody>
      </p:sp>
      <p:sp>
        <p:nvSpPr>
          <p:cNvPr id="18" name="Shape 14"/>
          <p:cNvSpPr/>
          <p:nvPr/>
        </p:nvSpPr>
        <p:spPr>
          <a:xfrm>
            <a:off x="2115007" y="2133295"/>
            <a:ext cx="828446" cy="247802"/>
          </a:xfrm>
          <a:prstGeom prst="roundRect">
            <a:avLst>
              <a:gd name="adj" fmla="val 56770"/>
            </a:avLst>
          </a:prstGeom>
          <a:solidFill>
            <a:srgbClr val="FFFFFF">
              <a:alpha val="70000"/>
            </a:srgbClr>
          </a:solidFill>
          <a:ln/>
        </p:spPr>
      </p:sp>
      <p:sp>
        <p:nvSpPr>
          <p:cNvPr id="19" name="Shape 15"/>
          <p:cNvSpPr/>
          <p:nvPr/>
        </p:nvSpPr>
        <p:spPr>
          <a:xfrm>
            <a:off x="3010205" y="2133295"/>
            <a:ext cx="828446" cy="247802"/>
          </a:xfrm>
          <a:prstGeom prst="roundRect">
            <a:avLst>
              <a:gd name="adj" fmla="val 56770"/>
            </a:avLst>
          </a:prstGeom>
          <a:solidFill>
            <a:srgbClr val="FFFFFF">
              <a:alpha val="70000"/>
            </a:srgbClr>
          </a:solidFill>
          <a:ln/>
        </p:spPr>
      </p:sp>
      <p:sp>
        <p:nvSpPr>
          <p:cNvPr id="20" name="Text 16"/>
          <p:cNvSpPr txBox="1"/>
          <p:nvPr/>
        </p:nvSpPr>
        <p:spPr>
          <a:xfrm>
            <a:off x="1390802" y="2171700"/>
            <a:ext cx="667512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收入可预测</a:t>
            </a:r>
            <a:endParaRPr lang="en-US" sz="900" dirty="0"/>
          </a:p>
        </p:txBody>
      </p:sp>
      <p:pic>
        <p:nvPicPr>
          <p:cNvPr id="21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2190902" y="2210105"/>
            <a:ext cx="95098" cy="95098"/>
          </a:xfrm>
          <a:prstGeom prst="rect">
            <a:avLst/>
          </a:prstGeom>
        </p:spPr>
      </p:pic>
      <p:sp>
        <p:nvSpPr>
          <p:cNvPr id="22" name="Shape 17"/>
          <p:cNvSpPr/>
          <p:nvPr/>
        </p:nvSpPr>
        <p:spPr>
          <a:xfrm>
            <a:off x="2000707" y="3438144"/>
            <a:ext cx="828446" cy="247802"/>
          </a:xfrm>
          <a:prstGeom prst="roundRect">
            <a:avLst>
              <a:gd name="adj" fmla="val 56770"/>
            </a:avLst>
          </a:prstGeom>
          <a:solidFill>
            <a:srgbClr val="FFFFFF">
              <a:alpha val="70000"/>
            </a:srgbClr>
          </a:solidFill>
          <a:ln/>
        </p:spPr>
      </p:sp>
      <p:sp>
        <p:nvSpPr>
          <p:cNvPr id="23" name="Shape 18"/>
          <p:cNvSpPr/>
          <p:nvPr/>
        </p:nvSpPr>
        <p:spPr>
          <a:xfrm>
            <a:off x="1218895" y="4743907"/>
            <a:ext cx="828446" cy="247802"/>
          </a:xfrm>
          <a:prstGeom prst="roundRect">
            <a:avLst>
              <a:gd name="adj" fmla="val 56770"/>
            </a:avLst>
          </a:prstGeom>
          <a:solidFill>
            <a:srgbClr val="FFFFFF">
              <a:alpha val="70000"/>
            </a:srgbClr>
          </a:solidFill>
          <a:ln/>
        </p:spPr>
      </p:sp>
      <p:sp>
        <p:nvSpPr>
          <p:cNvPr id="24" name="Text 19"/>
          <p:cNvSpPr txBox="1"/>
          <p:nvPr/>
        </p:nvSpPr>
        <p:spPr>
          <a:xfrm>
            <a:off x="2286000" y="2171700"/>
            <a:ext cx="667512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融资压力低</a:t>
            </a:r>
            <a:endParaRPr lang="en-US" sz="900" dirty="0"/>
          </a:p>
        </p:txBody>
      </p:sp>
      <p:pic>
        <p:nvPicPr>
          <p:cNvPr id="25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3086100" y="2210105"/>
            <a:ext cx="95098" cy="95098"/>
          </a:xfrm>
          <a:prstGeom prst="rect">
            <a:avLst/>
          </a:prstGeom>
        </p:spPr>
      </p:pic>
      <p:sp>
        <p:nvSpPr>
          <p:cNvPr id="26" name="Shape 20"/>
          <p:cNvSpPr/>
          <p:nvPr/>
        </p:nvSpPr>
        <p:spPr>
          <a:xfrm>
            <a:off x="1028700" y="2686507"/>
            <a:ext cx="5591556" cy="1152144"/>
          </a:xfrm>
          <a:prstGeom prst="roundRect">
            <a:avLst>
              <a:gd name="adj" fmla="val 5247"/>
            </a:avLst>
          </a:prstGeom>
          <a:solidFill>
            <a:srgbClr val="F8FAFC"/>
          </a:solidFill>
          <a:ln/>
        </p:spPr>
      </p:sp>
      <p:sp>
        <p:nvSpPr>
          <p:cNvPr id="27" name="Shape 21"/>
          <p:cNvSpPr/>
          <p:nvPr/>
        </p:nvSpPr>
        <p:spPr>
          <a:xfrm>
            <a:off x="1028700" y="2686507"/>
            <a:ext cx="38405" cy="1152144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28" name="Text 22"/>
          <p:cNvSpPr txBox="1"/>
          <p:nvPr/>
        </p:nvSpPr>
        <p:spPr>
          <a:xfrm>
            <a:off x="3181198" y="2171700"/>
            <a:ext cx="667512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增长天花板</a:t>
            </a:r>
            <a:endParaRPr lang="en-US" sz="900" dirty="0"/>
          </a:p>
        </p:txBody>
      </p:sp>
      <p:pic>
        <p:nvPicPr>
          <p:cNvPr id="29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1218895" y="2881274"/>
            <a:ext cx="171907" cy="171907"/>
          </a:xfrm>
          <a:prstGeom prst="rect">
            <a:avLst/>
          </a:prstGeom>
        </p:spPr>
      </p:pic>
      <p:sp>
        <p:nvSpPr>
          <p:cNvPr id="30" name="Shape 23"/>
          <p:cNvSpPr/>
          <p:nvPr/>
        </p:nvSpPr>
        <p:spPr>
          <a:xfrm>
            <a:off x="1218895" y="3438144"/>
            <a:ext cx="714146" cy="247802"/>
          </a:xfrm>
          <a:prstGeom prst="roundRect">
            <a:avLst>
              <a:gd name="adj" fmla="val 56770"/>
            </a:avLst>
          </a:prstGeom>
          <a:solidFill>
            <a:srgbClr val="FFFFFF">
              <a:alpha val="70000"/>
            </a:srgbClr>
          </a:solidFill>
          <a:ln/>
        </p:spPr>
      </p:sp>
      <p:sp>
        <p:nvSpPr>
          <p:cNvPr id="31" name="Shape 24"/>
          <p:cNvSpPr/>
          <p:nvPr/>
        </p:nvSpPr>
        <p:spPr>
          <a:xfrm>
            <a:off x="3010205" y="4743907"/>
            <a:ext cx="714146" cy="247802"/>
          </a:xfrm>
          <a:prstGeom prst="roundRect">
            <a:avLst>
              <a:gd name="adj" fmla="val 56770"/>
            </a:avLst>
          </a:prstGeom>
          <a:solidFill>
            <a:srgbClr val="FFFFFF">
              <a:alpha val="70000"/>
            </a:srgbClr>
          </a:solidFill>
          <a:ln/>
        </p:spPr>
      </p:sp>
      <p:sp>
        <p:nvSpPr>
          <p:cNvPr id="32" name="Text 25"/>
          <p:cNvSpPr txBox="1"/>
          <p:nvPr/>
        </p:nvSpPr>
        <p:spPr>
          <a:xfrm>
            <a:off x="1390802" y="3476549"/>
            <a:ext cx="553212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风险平衡</a:t>
            </a:r>
            <a:endParaRPr lang="en-US" sz="900" dirty="0"/>
          </a:p>
        </p:txBody>
      </p:sp>
      <p:sp>
        <p:nvSpPr>
          <p:cNvPr id="33" name="Text 26"/>
          <p:cNvSpPr txBox="1"/>
          <p:nvPr/>
        </p:nvSpPr>
        <p:spPr>
          <a:xfrm>
            <a:off x="3066898" y="3476549"/>
            <a:ext cx="781812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资源灵活调配</a:t>
            </a:r>
            <a:endParaRPr lang="en-US" sz="900" dirty="0"/>
          </a:p>
        </p:txBody>
      </p:sp>
      <p:sp>
        <p:nvSpPr>
          <p:cNvPr id="34" name="Text 27"/>
          <p:cNvSpPr txBox="1"/>
          <p:nvPr/>
        </p:nvSpPr>
        <p:spPr>
          <a:xfrm>
            <a:off x="1390802" y="2838298"/>
            <a:ext cx="1500530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现金流 + Passion</a:t>
            </a:r>
            <a:endParaRPr lang="en-US" sz="1300" dirty="0"/>
          </a:p>
        </p:txBody>
      </p:sp>
      <p:pic>
        <p:nvPicPr>
          <p:cNvPr id="35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1295705" y="3514954"/>
            <a:ext cx="95098" cy="95098"/>
          </a:xfrm>
          <a:prstGeom prst="rect">
            <a:avLst/>
          </a:prstGeom>
        </p:spPr>
      </p:pic>
      <p:pic>
        <p:nvPicPr>
          <p:cNvPr id="36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2076602" y="3514954"/>
            <a:ext cx="95098" cy="95098"/>
          </a:xfrm>
          <a:prstGeom prst="rect">
            <a:avLst/>
          </a:prstGeom>
        </p:spPr>
      </p:pic>
      <p:sp>
        <p:nvSpPr>
          <p:cNvPr id="37" name="Shape 28"/>
          <p:cNvSpPr/>
          <p:nvPr/>
        </p:nvSpPr>
        <p:spPr>
          <a:xfrm>
            <a:off x="2895905" y="3438144"/>
            <a:ext cx="942746" cy="247802"/>
          </a:xfrm>
          <a:prstGeom prst="roundRect">
            <a:avLst>
              <a:gd name="adj" fmla="val 56770"/>
            </a:avLst>
          </a:prstGeom>
          <a:solidFill>
            <a:srgbClr val="FFFFFF">
              <a:alpha val="70000"/>
            </a:srgbClr>
          </a:solidFill>
          <a:ln/>
        </p:spPr>
      </p:sp>
      <p:sp>
        <p:nvSpPr>
          <p:cNvPr id="38" name="Text 29"/>
          <p:cNvSpPr txBox="1"/>
          <p:nvPr/>
        </p:nvSpPr>
        <p:spPr>
          <a:xfrm>
            <a:off x="2171700" y="3476549"/>
            <a:ext cx="667512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可持续创新</a:t>
            </a:r>
            <a:endParaRPr lang="en-US" sz="900" dirty="0"/>
          </a:p>
        </p:txBody>
      </p:sp>
      <p:pic>
        <p:nvPicPr>
          <p:cNvPr id="39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0" b="0"/>
          <a:stretch/>
        </p:blipFill>
        <p:spPr>
          <a:xfrm>
            <a:off x="2971800" y="3514954"/>
            <a:ext cx="95098" cy="95098"/>
          </a:xfrm>
          <a:prstGeom prst="rect">
            <a:avLst/>
          </a:prstGeom>
        </p:spPr>
      </p:pic>
      <p:pic>
        <p:nvPicPr>
          <p:cNvPr id="40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0" b="0"/>
          <a:stretch/>
        </p:blipFill>
        <p:spPr>
          <a:xfrm>
            <a:off x="1218895" y="4186123"/>
            <a:ext cx="171907" cy="171907"/>
          </a:xfrm>
          <a:prstGeom prst="rect">
            <a:avLst/>
          </a:prstGeom>
        </p:spPr>
      </p:pic>
      <p:sp>
        <p:nvSpPr>
          <p:cNvPr id="41" name="Shape 30"/>
          <p:cNvSpPr/>
          <p:nvPr/>
        </p:nvSpPr>
        <p:spPr>
          <a:xfrm>
            <a:off x="2115007" y="4743907"/>
            <a:ext cx="828446" cy="247802"/>
          </a:xfrm>
          <a:prstGeom prst="roundRect">
            <a:avLst>
              <a:gd name="adj" fmla="val 56770"/>
            </a:avLst>
          </a:prstGeom>
          <a:solidFill>
            <a:srgbClr val="FFFFFF">
              <a:alpha val="70000"/>
            </a:srgbClr>
          </a:solidFill>
          <a:ln/>
        </p:spPr>
      </p:sp>
      <p:sp>
        <p:nvSpPr>
          <p:cNvPr id="42" name="Text 31"/>
          <p:cNvSpPr txBox="1"/>
          <p:nvPr/>
        </p:nvSpPr>
        <p:spPr>
          <a:xfrm>
            <a:off x="1390802" y="4781398"/>
            <a:ext cx="667512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融资能力强</a:t>
            </a:r>
            <a:endParaRPr lang="en-US" sz="900" dirty="0"/>
          </a:p>
        </p:txBody>
      </p:sp>
      <p:sp>
        <p:nvSpPr>
          <p:cNvPr id="43" name="Text 32"/>
          <p:cNvSpPr txBox="1"/>
          <p:nvPr/>
        </p:nvSpPr>
        <p:spPr>
          <a:xfrm>
            <a:off x="1390802" y="4143146"/>
            <a:ext cx="1243584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6D28D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星辰大海 Only</a:t>
            </a:r>
            <a:endParaRPr lang="en-US" sz="1300" dirty="0"/>
          </a:p>
        </p:txBody>
      </p:sp>
      <p:pic>
        <p:nvPicPr>
          <p:cNvPr id="44" name="Image 9" descr="preencoded.png">    </p:cNvPr>
          <p:cNvPicPr>
            <a:picLocks noChangeAspect="1"/>
          </p:cNvPicPr>
          <p:nvPr/>
        </p:nvPicPr>
        <p:blipFill>
          <a:blip r:embed="rId10"/>
          <a:srcRect l="0" r="0" t="0" b="0"/>
          <a:stretch/>
        </p:blipFill>
        <p:spPr>
          <a:xfrm>
            <a:off x="1295705" y="4819802"/>
            <a:ext cx="95098" cy="95098"/>
          </a:xfrm>
          <a:prstGeom prst="rect">
            <a:avLst/>
          </a:prstGeom>
        </p:spPr>
      </p:pic>
      <p:pic>
        <p:nvPicPr>
          <p:cNvPr id="45" name="Image 10" descr="preencoded.png">    </p:cNvPr>
          <p:cNvPicPr>
            <a:picLocks noChangeAspect="1"/>
          </p:cNvPicPr>
          <p:nvPr/>
        </p:nvPicPr>
        <p:blipFill>
          <a:blip r:embed="rId11"/>
          <a:srcRect l="0" r="0" t="0" b="0"/>
          <a:stretch/>
        </p:blipFill>
        <p:spPr>
          <a:xfrm>
            <a:off x="2190902" y="4819802"/>
            <a:ext cx="95098" cy="95098"/>
          </a:xfrm>
          <a:prstGeom prst="rect">
            <a:avLst/>
          </a:prstGeom>
        </p:spPr>
      </p:pic>
      <p:sp>
        <p:nvSpPr>
          <p:cNvPr id="46" name="Text 33"/>
          <p:cNvSpPr txBox="1"/>
          <p:nvPr/>
        </p:nvSpPr>
        <p:spPr>
          <a:xfrm>
            <a:off x="2286000" y="4781398"/>
            <a:ext cx="667512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市场扩张快</a:t>
            </a:r>
            <a:endParaRPr lang="en-US" sz="900" dirty="0"/>
          </a:p>
        </p:txBody>
      </p:sp>
      <p:pic>
        <p:nvPicPr>
          <p:cNvPr id="47" name="Image 11" descr="preencoded.png">    </p:cNvPr>
          <p:cNvPicPr>
            <a:picLocks noChangeAspect="1"/>
          </p:cNvPicPr>
          <p:nvPr/>
        </p:nvPicPr>
        <p:blipFill>
          <a:blip r:embed="rId12"/>
          <a:srcRect l="0" r="0" t="0" b="0"/>
          <a:stretch/>
        </p:blipFill>
        <p:spPr>
          <a:xfrm>
            <a:off x="3086100" y="4819802"/>
            <a:ext cx="95098" cy="95098"/>
          </a:xfrm>
          <a:prstGeom prst="rect">
            <a:avLst/>
          </a:prstGeom>
        </p:spPr>
      </p:pic>
      <p:sp>
        <p:nvSpPr>
          <p:cNvPr id="48" name="Text 34"/>
          <p:cNvSpPr txBox="1"/>
          <p:nvPr/>
        </p:nvSpPr>
        <p:spPr>
          <a:xfrm>
            <a:off x="3181198" y="4781398"/>
            <a:ext cx="553212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高烧钱率</a:t>
            </a:r>
            <a:endParaRPr lang="en-US" sz="900" dirty="0"/>
          </a:p>
        </p:txBody>
      </p:sp>
      <p:sp>
        <p:nvSpPr>
          <p:cNvPr id="49" name="Shape 35"/>
          <p:cNvSpPr/>
          <p:nvPr/>
        </p:nvSpPr>
        <p:spPr>
          <a:xfrm>
            <a:off x="1028700" y="5296205"/>
            <a:ext cx="5591556" cy="838505"/>
          </a:xfrm>
          <a:prstGeom prst="rect">
            <a:avLst/>
          </a:prstGeom>
          <a:solidFill>
            <a:srgbClr val="FFEDD5"/>
          </a:solidFill>
          <a:ln/>
        </p:spPr>
      </p:sp>
      <p:sp>
        <p:nvSpPr>
          <p:cNvPr id="50" name="Shape 36"/>
          <p:cNvSpPr/>
          <p:nvPr/>
        </p:nvSpPr>
        <p:spPr>
          <a:xfrm>
            <a:off x="1028700" y="5296205"/>
            <a:ext cx="38405" cy="838505"/>
          </a:xfrm>
          <a:prstGeom prst="rect">
            <a:avLst/>
          </a:prstGeom>
          <a:solidFill>
            <a:srgbClr val="F97316"/>
          </a:solidFill>
          <a:ln/>
        </p:spPr>
      </p:sp>
      <p:pic>
        <p:nvPicPr>
          <p:cNvPr id="51" name="Image 12" descr="preencoded.png">    </p:cNvPr>
          <p:cNvPicPr>
            <a:picLocks noChangeAspect="1"/>
          </p:cNvPicPr>
          <p:nvPr/>
        </p:nvPicPr>
        <p:blipFill>
          <a:blip r:embed="rId13"/>
          <a:srcRect l="-2512" r="-2512" t="0" b="0"/>
          <a:stretch/>
        </p:blipFill>
        <p:spPr>
          <a:xfrm>
            <a:off x="1181405" y="5446166"/>
            <a:ext cx="105156" cy="133502"/>
          </a:xfrm>
          <a:prstGeom prst="rect">
            <a:avLst/>
          </a:prstGeom>
        </p:spPr>
      </p:pic>
      <p:sp>
        <p:nvSpPr>
          <p:cNvPr id="52" name="Text 37"/>
          <p:cNvSpPr txBox="1"/>
          <p:nvPr/>
        </p:nvSpPr>
        <p:spPr>
          <a:xfrm>
            <a:off x="1324051" y="5429707"/>
            <a:ext cx="6336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9A341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关键洞察</a:t>
            </a:r>
            <a:endParaRPr lang="en-US" sz="1000" dirty="0"/>
          </a:p>
        </p:txBody>
      </p:sp>
      <p:sp>
        <p:nvSpPr>
          <p:cNvPr id="53" name="Text 38"/>
          <p:cNvSpPr txBox="1"/>
          <p:nvPr/>
        </p:nvSpPr>
        <p:spPr>
          <a:xfrm>
            <a:off x="1181405" y="5658307"/>
            <a:ext cx="5322722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7C2D12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与互联网泡沫不同，当前顶级AI企业正在"现金流+passion"或"星辰大海"模式下良性发展，有真实业务和收入支撑，不仅仅依赖投资人资金。</a:t>
            </a:r>
            <a:endParaRPr lang="en-US" sz="900" dirty="0"/>
          </a:p>
        </p:txBody>
      </p:sp>
      <p:pic>
        <p:nvPicPr>
          <p:cNvPr id="54" name="Image 13" descr="preencoded.png">    </p:cNvPr>
          <p:cNvPicPr>
            <a:picLocks noChangeAspect="1"/>
          </p:cNvPicPr>
          <p:nvPr/>
        </p:nvPicPr>
        <p:blipFill>
          <a:blip r:embed="rId14"/>
          <a:srcRect l="0" r="0" t="0" b="0"/>
          <a:stretch/>
        </p:blipFill>
        <p:spPr>
          <a:xfrm>
            <a:off x="6590081" y="1002182"/>
            <a:ext cx="171907" cy="171907"/>
          </a:xfrm>
          <a:prstGeom prst="rect">
            <a:avLst/>
          </a:prstGeom>
        </p:spPr>
      </p:pic>
      <p:sp>
        <p:nvSpPr>
          <p:cNvPr id="55" name="Text 39"/>
          <p:cNvSpPr txBox="1"/>
          <p:nvPr/>
        </p:nvSpPr>
        <p:spPr>
          <a:xfrm>
            <a:off x="6837883" y="990295"/>
            <a:ext cx="11576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增长阶段特点</a:t>
            </a:r>
            <a:endParaRPr lang="en-US" sz="1300" dirty="0"/>
          </a:p>
        </p:txBody>
      </p:sp>
      <p:sp>
        <p:nvSpPr>
          <p:cNvPr id="56" name="Text 40"/>
          <p:cNvSpPr txBox="1"/>
          <p:nvPr/>
        </p:nvSpPr>
        <p:spPr>
          <a:xfrm>
            <a:off x="6818681" y="1505102"/>
            <a:ext cx="22485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D4ED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0-1 阶段：PMF (产品市场匹配)</a:t>
            </a:r>
            <a:endParaRPr lang="en-US" sz="1200" dirty="0"/>
          </a:p>
        </p:txBody>
      </p:sp>
      <p:sp>
        <p:nvSpPr>
          <p:cNvPr id="57" name="Text 41"/>
          <p:cNvSpPr txBox="1"/>
          <p:nvPr/>
        </p:nvSpPr>
        <p:spPr>
          <a:xfrm>
            <a:off x="6818681" y="1762049"/>
            <a:ext cx="279806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核心目标：验证产品解决方案与市场需求匹配度</a:t>
            </a:r>
            <a:endParaRPr lang="en-US" sz="900" dirty="0"/>
          </a:p>
        </p:txBody>
      </p:sp>
      <p:sp>
        <p:nvSpPr>
          <p:cNvPr id="58" name="Text 42"/>
          <p:cNvSpPr txBox="1"/>
          <p:nvPr/>
        </p:nvSpPr>
        <p:spPr>
          <a:xfrm>
            <a:off x="6818681" y="1935785"/>
            <a:ext cx="255117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关键指标：早期用户采纳率、问题解决效果</a:t>
            </a:r>
            <a:endParaRPr lang="en-US" sz="900" dirty="0"/>
          </a:p>
        </p:txBody>
      </p:sp>
      <p:sp>
        <p:nvSpPr>
          <p:cNvPr id="59" name="Text 43"/>
          <p:cNvSpPr txBox="1"/>
          <p:nvPr/>
        </p:nvSpPr>
        <p:spPr>
          <a:xfrm>
            <a:off x="6818681" y="2680106"/>
            <a:ext cx="255117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核心目标：扩大市场份额，建立行业影响力</a:t>
            </a:r>
            <a:endParaRPr lang="en-US" sz="900" dirty="0"/>
          </a:p>
        </p:txBody>
      </p:sp>
      <p:sp>
        <p:nvSpPr>
          <p:cNvPr id="60" name="Text 44"/>
          <p:cNvSpPr txBox="1"/>
          <p:nvPr/>
        </p:nvSpPr>
        <p:spPr>
          <a:xfrm>
            <a:off x="6818681" y="2853842"/>
            <a:ext cx="279806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关键指标：用户增长率、收入增速、市场渗透率</a:t>
            </a:r>
            <a:endParaRPr lang="en-US" sz="900" dirty="0"/>
          </a:p>
        </p:txBody>
      </p:sp>
      <p:sp>
        <p:nvSpPr>
          <p:cNvPr id="61" name="Text 45"/>
          <p:cNvSpPr txBox="1"/>
          <p:nvPr/>
        </p:nvSpPr>
        <p:spPr>
          <a:xfrm>
            <a:off x="6818681" y="3599078"/>
            <a:ext cx="279806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核心目标：建立长期增长飞轮，实现规模化盈利</a:t>
            </a:r>
            <a:endParaRPr lang="en-US" sz="900" dirty="0"/>
          </a:p>
        </p:txBody>
      </p:sp>
      <p:sp>
        <p:nvSpPr>
          <p:cNvPr id="62" name="Text 46"/>
          <p:cNvSpPr txBox="1"/>
          <p:nvPr/>
        </p:nvSpPr>
        <p:spPr>
          <a:xfrm>
            <a:off x="6818681" y="3771900"/>
            <a:ext cx="304586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关键指标：单位获客成本、留存率、复购率、利润率</a:t>
            </a:r>
            <a:endParaRPr lang="en-US" sz="900" dirty="0"/>
          </a:p>
        </p:txBody>
      </p:sp>
      <p:sp>
        <p:nvSpPr>
          <p:cNvPr id="63" name="Text 47"/>
          <p:cNvSpPr txBox="1"/>
          <p:nvPr/>
        </p:nvSpPr>
        <p:spPr>
          <a:xfrm>
            <a:off x="6818681" y="2423160"/>
            <a:ext cx="193395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6D28D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1-100 阶段：行业势能积累</a:t>
            </a:r>
            <a:endParaRPr lang="en-US" sz="1200" dirty="0"/>
          </a:p>
        </p:txBody>
      </p:sp>
      <p:sp>
        <p:nvSpPr>
          <p:cNvPr id="64" name="Text 48"/>
          <p:cNvSpPr txBox="1"/>
          <p:nvPr/>
        </p:nvSpPr>
        <p:spPr>
          <a:xfrm>
            <a:off x="6818681" y="3341218"/>
            <a:ext cx="220096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04785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100 Beyond：商业化效率飞轮</a:t>
            </a:r>
            <a:endParaRPr lang="en-US" sz="1200" dirty="0"/>
          </a:p>
        </p:txBody>
      </p:sp>
      <p:pic>
        <p:nvPicPr>
          <p:cNvPr id="65" name="Image 14" descr="preencoded.png">    </p:cNvPr>
          <p:cNvPicPr>
            <a:picLocks noChangeAspect="1"/>
          </p:cNvPicPr>
          <p:nvPr/>
        </p:nvPicPr>
        <p:blipFill>
          <a:blip r:embed="rId15"/>
          <a:srcRect l="-1773" r="-1773" t="0" b="0"/>
          <a:stretch/>
        </p:blipFill>
        <p:spPr>
          <a:xfrm>
            <a:off x="6590081" y="4166921"/>
            <a:ext cx="133502" cy="171907"/>
          </a:xfrm>
          <a:prstGeom prst="rect">
            <a:avLst/>
          </a:prstGeom>
        </p:spPr>
      </p:pic>
      <p:sp>
        <p:nvSpPr>
          <p:cNvPr id="66" name="Text 49"/>
          <p:cNvSpPr txBox="1"/>
          <p:nvPr/>
        </p:nvSpPr>
        <p:spPr>
          <a:xfrm>
            <a:off x="6799478" y="4155034"/>
            <a:ext cx="15005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头部企业案例分析</a:t>
            </a:r>
            <a:endParaRPr lang="en-US" sz="1300" dirty="0"/>
          </a:p>
        </p:txBody>
      </p:sp>
      <p:sp>
        <p:nvSpPr>
          <p:cNvPr id="67" name="Shape 50"/>
          <p:cNvSpPr/>
          <p:nvPr/>
        </p:nvSpPr>
        <p:spPr>
          <a:xfrm>
            <a:off x="6590081" y="4497934"/>
            <a:ext cx="1476756" cy="2542946"/>
          </a:xfrm>
          <a:prstGeom prst="roundRect">
            <a:avLst>
              <a:gd name="adj" fmla="val 3196"/>
            </a:avLst>
          </a:prstGeom>
          <a:solidFill>
            <a:srgbClr val="F8FAFC"/>
          </a:solidFill>
          <a:ln/>
        </p:spPr>
      </p:sp>
      <p:sp>
        <p:nvSpPr>
          <p:cNvPr id="68" name="Shape 51"/>
          <p:cNvSpPr/>
          <p:nvPr/>
        </p:nvSpPr>
        <p:spPr>
          <a:xfrm>
            <a:off x="8139989" y="4497934"/>
            <a:ext cx="1476756" cy="2542946"/>
          </a:xfrm>
          <a:prstGeom prst="roundRect">
            <a:avLst>
              <a:gd name="adj" fmla="val 3196"/>
            </a:avLst>
          </a:prstGeom>
          <a:solidFill>
            <a:srgbClr val="F8FAFC"/>
          </a:solidFill>
          <a:ln/>
        </p:spPr>
      </p:sp>
      <p:sp>
        <p:nvSpPr>
          <p:cNvPr id="69" name="Shape 52"/>
          <p:cNvSpPr/>
          <p:nvPr/>
        </p:nvSpPr>
        <p:spPr>
          <a:xfrm>
            <a:off x="9689897" y="4497934"/>
            <a:ext cx="1476756" cy="2542946"/>
          </a:xfrm>
          <a:prstGeom prst="roundRect">
            <a:avLst>
              <a:gd name="adj" fmla="val 3196"/>
            </a:avLst>
          </a:prstGeom>
          <a:solidFill>
            <a:srgbClr val="F8FAFC"/>
          </a:solidFill>
          <a:ln/>
        </p:spPr>
      </p:sp>
      <p:sp>
        <p:nvSpPr>
          <p:cNvPr id="70" name="Shape 53"/>
          <p:cNvSpPr/>
          <p:nvPr/>
        </p:nvSpPr>
        <p:spPr>
          <a:xfrm>
            <a:off x="6704381" y="5051146"/>
            <a:ext cx="1248156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71" name="Shape 54"/>
          <p:cNvSpPr/>
          <p:nvPr/>
        </p:nvSpPr>
        <p:spPr>
          <a:xfrm>
            <a:off x="8254289" y="5051146"/>
            <a:ext cx="1248156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72" name="Shape 55"/>
          <p:cNvSpPr/>
          <p:nvPr/>
        </p:nvSpPr>
        <p:spPr>
          <a:xfrm>
            <a:off x="9804197" y="5051146"/>
            <a:ext cx="1248156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73" name="Text 56"/>
          <p:cNvSpPr txBox="1"/>
          <p:nvPr/>
        </p:nvSpPr>
        <p:spPr>
          <a:xfrm>
            <a:off x="6704381" y="4631436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中国科技巨头</a:t>
            </a:r>
            <a:endParaRPr lang="en-US" sz="1000" dirty="0"/>
          </a:p>
        </p:txBody>
      </p:sp>
      <p:sp>
        <p:nvSpPr>
          <p:cNvPr id="74" name="Text 57"/>
          <p:cNvSpPr txBox="1"/>
          <p:nvPr/>
        </p:nvSpPr>
        <p:spPr>
          <a:xfrm>
            <a:off x="8254289" y="4631436"/>
            <a:ext cx="9006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美国科技领军</a:t>
            </a:r>
            <a:endParaRPr lang="en-US" sz="1000" dirty="0"/>
          </a:p>
        </p:txBody>
      </p:sp>
      <p:sp>
        <p:nvSpPr>
          <p:cNvPr id="75" name="Text 58"/>
          <p:cNvSpPr txBox="1"/>
          <p:nvPr/>
        </p:nvSpPr>
        <p:spPr>
          <a:xfrm>
            <a:off x="9804197" y="4631436"/>
            <a:ext cx="7763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AI前沿玩家</a:t>
            </a:r>
            <a:endParaRPr lang="en-US" sz="1000" dirty="0"/>
          </a:p>
        </p:txBody>
      </p:sp>
      <p:sp>
        <p:nvSpPr>
          <p:cNvPr id="76" name="Shape 59"/>
          <p:cNvSpPr/>
          <p:nvPr/>
        </p:nvSpPr>
        <p:spPr>
          <a:xfrm>
            <a:off x="6704381" y="4640580"/>
            <a:ext cx="1209751" cy="371246"/>
          </a:xfrm>
          <a:prstGeom prst="roundRect">
            <a:avLst>
              <a:gd name="adj" fmla="val 25262"/>
            </a:avLst>
          </a:prstGeom>
          <a:solidFill>
            <a:srgbClr val="DCFCE7"/>
          </a:solidFill>
          <a:ln/>
        </p:spPr>
      </p:sp>
      <p:sp>
        <p:nvSpPr>
          <p:cNvPr id="77" name="Shape 60"/>
          <p:cNvSpPr/>
          <p:nvPr/>
        </p:nvSpPr>
        <p:spPr>
          <a:xfrm>
            <a:off x="8254289" y="4640580"/>
            <a:ext cx="1209751" cy="371246"/>
          </a:xfrm>
          <a:prstGeom prst="roundRect">
            <a:avLst>
              <a:gd name="adj" fmla="val 25262"/>
            </a:avLst>
          </a:prstGeom>
          <a:solidFill>
            <a:srgbClr val="DCFCE7"/>
          </a:solidFill>
          <a:ln/>
        </p:spPr>
      </p:sp>
      <p:sp>
        <p:nvSpPr>
          <p:cNvPr id="78" name="Text 61"/>
          <p:cNvSpPr txBox="1"/>
          <p:nvPr/>
        </p:nvSpPr>
        <p:spPr>
          <a:xfrm>
            <a:off x="6704381" y="4659782"/>
            <a:ext cx="1288390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66534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极度赚钱</a:t>
            </a:r>
            <a:endParaRPr lang="en-US" sz="800" dirty="0"/>
          </a:p>
        </p:txBody>
      </p:sp>
      <p:sp>
        <p:nvSpPr>
          <p:cNvPr id="79" name="Text 62"/>
          <p:cNvSpPr txBox="1"/>
          <p:nvPr/>
        </p:nvSpPr>
        <p:spPr>
          <a:xfrm>
            <a:off x="8254289" y="4659782"/>
            <a:ext cx="1288390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66534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极度赚钱</a:t>
            </a:r>
            <a:endParaRPr lang="en-US" sz="800" dirty="0"/>
          </a:p>
        </p:txBody>
      </p:sp>
      <p:sp>
        <p:nvSpPr>
          <p:cNvPr id="80" name="Shape 63"/>
          <p:cNvSpPr/>
          <p:nvPr/>
        </p:nvSpPr>
        <p:spPr>
          <a:xfrm>
            <a:off x="6704381" y="5319065"/>
            <a:ext cx="95098" cy="190195"/>
          </a:xfrm>
          <a:prstGeom prst="roundRect">
            <a:avLst>
              <a:gd name="adj" fmla="val 384614"/>
            </a:avLst>
          </a:prstGeom>
          <a:solidFill>
            <a:srgbClr val="F1F5F9"/>
          </a:solidFill>
          <a:ln/>
        </p:spPr>
      </p:sp>
      <p:sp>
        <p:nvSpPr>
          <p:cNvPr id="81" name="Shape 64"/>
          <p:cNvSpPr/>
          <p:nvPr/>
        </p:nvSpPr>
        <p:spPr>
          <a:xfrm>
            <a:off x="6704381" y="5933542"/>
            <a:ext cx="95098" cy="190195"/>
          </a:xfrm>
          <a:prstGeom prst="roundRect">
            <a:avLst>
              <a:gd name="adj" fmla="val 384614"/>
            </a:avLst>
          </a:prstGeom>
          <a:solidFill>
            <a:srgbClr val="F1F5F9"/>
          </a:solidFill>
          <a:ln/>
        </p:spPr>
      </p:sp>
      <p:sp>
        <p:nvSpPr>
          <p:cNvPr id="82" name="Shape 65"/>
          <p:cNvSpPr/>
          <p:nvPr/>
        </p:nvSpPr>
        <p:spPr>
          <a:xfrm>
            <a:off x="6704381" y="6548018"/>
            <a:ext cx="95098" cy="190195"/>
          </a:xfrm>
          <a:prstGeom prst="roundRect">
            <a:avLst>
              <a:gd name="adj" fmla="val 384614"/>
            </a:avLst>
          </a:prstGeom>
          <a:solidFill>
            <a:srgbClr val="F1F5F9"/>
          </a:solidFill>
          <a:ln/>
        </p:spPr>
      </p:sp>
      <p:sp>
        <p:nvSpPr>
          <p:cNvPr id="83" name="Shape 66"/>
          <p:cNvSpPr/>
          <p:nvPr/>
        </p:nvSpPr>
        <p:spPr>
          <a:xfrm>
            <a:off x="8254289" y="5226710"/>
            <a:ext cx="105156" cy="190195"/>
          </a:xfrm>
          <a:prstGeom prst="roundRect">
            <a:avLst>
              <a:gd name="adj" fmla="val 316206"/>
            </a:avLst>
          </a:prstGeom>
          <a:solidFill>
            <a:srgbClr val="F1F5F9"/>
          </a:solidFill>
          <a:ln/>
        </p:spPr>
      </p:sp>
      <p:sp>
        <p:nvSpPr>
          <p:cNvPr id="84" name="Shape 67"/>
          <p:cNvSpPr/>
          <p:nvPr/>
        </p:nvSpPr>
        <p:spPr>
          <a:xfrm>
            <a:off x="8254289" y="5747918"/>
            <a:ext cx="95098" cy="190195"/>
          </a:xfrm>
          <a:prstGeom prst="roundRect">
            <a:avLst>
              <a:gd name="adj" fmla="val 384614"/>
            </a:avLst>
          </a:prstGeom>
          <a:solidFill>
            <a:srgbClr val="F1F5F9"/>
          </a:solidFill>
          <a:ln/>
        </p:spPr>
      </p:sp>
      <p:sp>
        <p:nvSpPr>
          <p:cNvPr id="85" name="Shape 68"/>
          <p:cNvSpPr/>
          <p:nvPr/>
        </p:nvSpPr>
        <p:spPr>
          <a:xfrm>
            <a:off x="8254289" y="6362395"/>
            <a:ext cx="95098" cy="190195"/>
          </a:xfrm>
          <a:prstGeom prst="roundRect">
            <a:avLst>
              <a:gd name="adj" fmla="val 384614"/>
            </a:avLst>
          </a:prstGeom>
          <a:solidFill>
            <a:srgbClr val="F1F5F9"/>
          </a:solidFill>
          <a:ln/>
        </p:spPr>
      </p:sp>
      <p:sp>
        <p:nvSpPr>
          <p:cNvPr id="86" name="Shape 69"/>
          <p:cNvSpPr/>
          <p:nvPr/>
        </p:nvSpPr>
        <p:spPr>
          <a:xfrm>
            <a:off x="9804197" y="5319065"/>
            <a:ext cx="85954" cy="190195"/>
          </a:xfrm>
          <a:prstGeom prst="roundRect">
            <a:avLst>
              <a:gd name="adj" fmla="val 472811"/>
            </a:avLst>
          </a:prstGeom>
          <a:solidFill>
            <a:srgbClr val="F1F5F9"/>
          </a:solidFill>
          <a:ln/>
        </p:spPr>
      </p:sp>
      <p:sp>
        <p:nvSpPr>
          <p:cNvPr id="87" name="Shape 70"/>
          <p:cNvSpPr/>
          <p:nvPr/>
        </p:nvSpPr>
        <p:spPr>
          <a:xfrm>
            <a:off x="9804197" y="5933542"/>
            <a:ext cx="85954" cy="190195"/>
          </a:xfrm>
          <a:prstGeom prst="roundRect">
            <a:avLst>
              <a:gd name="adj" fmla="val 472811"/>
            </a:avLst>
          </a:prstGeom>
          <a:solidFill>
            <a:srgbClr val="F1F5F9"/>
          </a:solidFill>
          <a:ln/>
        </p:spPr>
      </p:sp>
      <p:sp>
        <p:nvSpPr>
          <p:cNvPr id="88" name="Shape 71"/>
          <p:cNvSpPr/>
          <p:nvPr/>
        </p:nvSpPr>
        <p:spPr>
          <a:xfrm>
            <a:off x="9804197" y="6455664"/>
            <a:ext cx="105156" cy="190195"/>
          </a:xfrm>
          <a:prstGeom prst="roundRect">
            <a:avLst>
              <a:gd name="adj" fmla="val 316206"/>
            </a:avLst>
          </a:prstGeom>
          <a:solidFill>
            <a:srgbClr val="F1F5F9"/>
          </a:solidFill>
          <a:ln/>
        </p:spPr>
      </p:sp>
      <p:sp>
        <p:nvSpPr>
          <p:cNvPr id="89" name="Text 72"/>
          <p:cNvSpPr txBox="1"/>
          <p:nvPr/>
        </p:nvSpPr>
        <p:spPr>
          <a:xfrm>
            <a:off x="6704381" y="5342839"/>
            <a:ext cx="171907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阿</a:t>
            </a:r>
            <a:endParaRPr lang="en-US" sz="800" dirty="0"/>
          </a:p>
        </p:txBody>
      </p:sp>
      <p:sp>
        <p:nvSpPr>
          <p:cNvPr id="90" name="Text 73"/>
          <p:cNvSpPr txBox="1"/>
          <p:nvPr/>
        </p:nvSpPr>
        <p:spPr>
          <a:xfrm>
            <a:off x="6856171" y="5145329"/>
            <a:ext cx="1169518" cy="5239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阿里巴巴：电商平台高毛利+云计算长期领先</a:t>
            </a:r>
            <a:endParaRPr lang="en-US" sz="900" dirty="0"/>
          </a:p>
        </p:txBody>
      </p:sp>
      <p:sp>
        <p:nvSpPr>
          <p:cNvPr id="91" name="Text 74"/>
          <p:cNvSpPr txBox="1"/>
          <p:nvPr/>
        </p:nvSpPr>
        <p:spPr>
          <a:xfrm>
            <a:off x="6704381" y="5957316"/>
            <a:ext cx="171907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字</a:t>
            </a:r>
            <a:endParaRPr lang="en-US" sz="800" dirty="0"/>
          </a:p>
        </p:txBody>
      </p:sp>
      <p:sp>
        <p:nvSpPr>
          <p:cNvPr id="92" name="Text 75"/>
          <p:cNvSpPr txBox="1"/>
          <p:nvPr/>
        </p:nvSpPr>
        <p:spPr>
          <a:xfrm>
            <a:off x="6856171" y="5759806"/>
            <a:ext cx="1169518" cy="5239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字节跳动：广告变现效率极高+全球流量转化</a:t>
            </a:r>
            <a:endParaRPr lang="en-US" sz="900" dirty="0"/>
          </a:p>
        </p:txBody>
      </p:sp>
      <p:sp>
        <p:nvSpPr>
          <p:cNvPr id="93" name="Text 76"/>
          <p:cNvSpPr txBox="1"/>
          <p:nvPr/>
        </p:nvSpPr>
        <p:spPr>
          <a:xfrm>
            <a:off x="6704381" y="6571793"/>
            <a:ext cx="171907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腾</a:t>
            </a:r>
            <a:endParaRPr lang="en-US" sz="800" dirty="0"/>
          </a:p>
        </p:txBody>
      </p:sp>
      <p:sp>
        <p:nvSpPr>
          <p:cNvPr id="94" name="Text 77"/>
          <p:cNvSpPr txBox="1"/>
          <p:nvPr/>
        </p:nvSpPr>
        <p:spPr>
          <a:xfrm>
            <a:off x="6856171" y="6374282"/>
            <a:ext cx="1169518" cy="5239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腾讯：游戏高利润现金牛+生态投资回报丰厚</a:t>
            </a:r>
            <a:endParaRPr lang="en-US" sz="900" dirty="0"/>
          </a:p>
        </p:txBody>
      </p:sp>
      <p:sp>
        <p:nvSpPr>
          <p:cNvPr id="95" name="Text 78"/>
          <p:cNvSpPr txBox="1"/>
          <p:nvPr/>
        </p:nvSpPr>
        <p:spPr>
          <a:xfrm>
            <a:off x="8267090" y="5250485"/>
            <a:ext cx="152705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</a:t>
            </a:r>
            <a:endParaRPr lang="en-US" sz="800" dirty="0"/>
          </a:p>
        </p:txBody>
      </p:sp>
      <p:sp>
        <p:nvSpPr>
          <p:cNvPr id="96" name="Text 79"/>
          <p:cNvSpPr txBox="1"/>
          <p:nvPr/>
        </p:nvSpPr>
        <p:spPr>
          <a:xfrm>
            <a:off x="8408822" y="5145329"/>
            <a:ext cx="118872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NVIDIA：AI芯片垄断地位+70%毛利率</a:t>
            </a:r>
            <a:endParaRPr lang="en-US" sz="900" dirty="0"/>
          </a:p>
        </p:txBody>
      </p:sp>
      <p:sp>
        <p:nvSpPr>
          <p:cNvPr id="97" name="Text 80"/>
          <p:cNvSpPr txBox="1"/>
          <p:nvPr/>
        </p:nvSpPr>
        <p:spPr>
          <a:xfrm>
            <a:off x="8262518" y="5771693"/>
            <a:ext cx="152705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</a:t>
            </a:r>
            <a:endParaRPr lang="en-US" sz="800" dirty="0"/>
          </a:p>
        </p:txBody>
      </p:sp>
      <p:sp>
        <p:nvSpPr>
          <p:cNvPr id="98" name="Text 81"/>
          <p:cNvSpPr txBox="1"/>
          <p:nvPr/>
        </p:nvSpPr>
        <p:spPr>
          <a:xfrm>
            <a:off x="8400593" y="5574182"/>
            <a:ext cx="1169518" cy="5239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Google：广告利润机器+AI长期投入高回报</a:t>
            </a:r>
            <a:endParaRPr lang="en-US" sz="900" dirty="0"/>
          </a:p>
        </p:txBody>
      </p:sp>
      <p:sp>
        <p:nvSpPr>
          <p:cNvPr id="99" name="Text 82"/>
          <p:cNvSpPr txBox="1"/>
          <p:nvPr/>
        </p:nvSpPr>
        <p:spPr>
          <a:xfrm>
            <a:off x="8257946" y="6386170"/>
            <a:ext cx="171907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</a:t>
            </a:r>
            <a:endParaRPr lang="en-US" sz="800" dirty="0"/>
          </a:p>
        </p:txBody>
      </p:sp>
      <p:sp>
        <p:nvSpPr>
          <p:cNvPr id="100" name="Text 83"/>
          <p:cNvSpPr txBox="1"/>
          <p:nvPr/>
        </p:nvSpPr>
        <p:spPr>
          <a:xfrm>
            <a:off x="8404250" y="6188659"/>
            <a:ext cx="1169518" cy="5239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Meta：社交广告高利润+元宇宙战略布局</a:t>
            </a:r>
            <a:endParaRPr lang="en-US" sz="900" dirty="0"/>
          </a:p>
        </p:txBody>
      </p:sp>
      <p:sp>
        <p:nvSpPr>
          <p:cNvPr id="101" name="Text 84"/>
          <p:cNvSpPr txBox="1"/>
          <p:nvPr/>
        </p:nvSpPr>
        <p:spPr>
          <a:xfrm>
            <a:off x="9809683" y="5342839"/>
            <a:ext cx="152705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</a:t>
            </a:r>
            <a:endParaRPr lang="en-US" sz="800" dirty="0"/>
          </a:p>
        </p:txBody>
      </p:sp>
      <p:sp>
        <p:nvSpPr>
          <p:cNvPr id="102" name="Text 85"/>
          <p:cNvSpPr txBox="1"/>
          <p:nvPr/>
        </p:nvSpPr>
        <p:spPr>
          <a:xfrm>
            <a:off x="9945014" y="5145329"/>
            <a:ext cx="1169518" cy="5239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OpenAI：愿景驱动+资本支持，垄断模型市场</a:t>
            </a:r>
            <a:endParaRPr lang="en-US" sz="900" dirty="0"/>
          </a:p>
        </p:txBody>
      </p:sp>
      <p:sp>
        <p:nvSpPr>
          <p:cNvPr id="103" name="Text 86"/>
          <p:cNvSpPr txBox="1"/>
          <p:nvPr/>
        </p:nvSpPr>
        <p:spPr>
          <a:xfrm>
            <a:off x="9813341" y="5957316"/>
            <a:ext cx="14356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</a:t>
            </a:r>
            <a:endParaRPr lang="en-US" sz="800" dirty="0"/>
          </a:p>
        </p:txBody>
      </p:sp>
      <p:sp>
        <p:nvSpPr>
          <p:cNvPr id="104" name="Text 87"/>
          <p:cNvSpPr txBox="1"/>
          <p:nvPr/>
        </p:nvSpPr>
        <p:spPr>
          <a:xfrm>
            <a:off x="9945014" y="5759806"/>
            <a:ext cx="1169518" cy="5239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Anthropic：安全使命+大规模融资，长期主义</a:t>
            </a:r>
            <a:endParaRPr lang="en-US" sz="900" dirty="0"/>
          </a:p>
        </p:txBody>
      </p:sp>
      <p:sp>
        <p:nvSpPr>
          <p:cNvPr id="105" name="Text 88"/>
          <p:cNvSpPr txBox="1"/>
          <p:nvPr/>
        </p:nvSpPr>
        <p:spPr>
          <a:xfrm>
            <a:off x="9817913" y="6479438"/>
            <a:ext cx="152705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64748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</a:t>
            </a:r>
            <a:endParaRPr lang="en-US" sz="800" dirty="0"/>
          </a:p>
        </p:txBody>
      </p:sp>
      <p:sp>
        <p:nvSpPr>
          <p:cNvPr id="106" name="Text 89"/>
          <p:cNvSpPr txBox="1"/>
          <p:nvPr/>
        </p:nvSpPr>
        <p:spPr>
          <a:xfrm>
            <a:off x="9958730" y="6374282"/>
            <a:ext cx="116951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Cohere：企业市场切入+资本驱动增长</a:t>
            </a:r>
            <a:endParaRPr lang="en-US" sz="900" dirty="0"/>
          </a:p>
        </p:txBody>
      </p:sp>
      <p:sp>
        <p:nvSpPr>
          <p:cNvPr id="107" name="Shape 90"/>
          <p:cNvSpPr/>
          <p:nvPr/>
        </p:nvSpPr>
        <p:spPr>
          <a:xfrm>
            <a:off x="9804197" y="4640580"/>
            <a:ext cx="1190549" cy="371246"/>
          </a:xfrm>
          <a:prstGeom prst="roundRect">
            <a:avLst>
              <a:gd name="adj" fmla="val 25262"/>
            </a:avLst>
          </a:prstGeom>
          <a:solidFill>
            <a:srgbClr val="EDE9FE"/>
          </a:solidFill>
          <a:ln/>
        </p:spPr>
      </p:sp>
      <p:sp>
        <p:nvSpPr>
          <p:cNvPr id="108" name="Text 91"/>
          <p:cNvSpPr txBox="1"/>
          <p:nvPr/>
        </p:nvSpPr>
        <p:spPr>
          <a:xfrm>
            <a:off x="9804197" y="4659782"/>
            <a:ext cx="1270102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5B21B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星辰大海模式</a:t>
            </a:r>
            <a:endParaRPr lang="en-US" sz="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5" name="Text 3"/>
          <p:cNvSpPr txBox="1"/>
          <p:nvPr/>
        </p:nvSpPr>
        <p:spPr>
          <a:xfrm>
            <a:off x="990295" y="342900"/>
            <a:ext cx="612007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实现自洽的路径：基于Canvas的战略落地方法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990295" y="886054"/>
            <a:ext cx="4772254" cy="3810305"/>
          </a:xfrm>
          <a:prstGeom prst="roundRect">
            <a:avLst>
              <a:gd name="adj" fmla="val 600"/>
            </a:avLst>
          </a:prstGeom>
          <a:solidFill>
            <a:srgbClr val="F8FAFC"/>
          </a:solidFill>
          <a:ln w="12700">
            <a:solidFill>
              <a:srgbClr val="E2E8F0"/>
            </a:solidFill>
            <a:prstDash val="solid"/>
          </a:ln>
        </p:spPr>
      </p:sp>
      <p:pic>
        <p:nvPicPr>
          <p:cNvPr id="7" name="Image 0" descr="https://page.gensparksite.com/v1/base64_upload/297ba74516e6b278dca0326e7d559566">    </p:cNvPr>
          <p:cNvPicPr>
            <a:picLocks noChangeAspect="1"/>
          </p:cNvPicPr>
          <p:nvPr/>
        </p:nvPicPr>
        <p:blipFill>
          <a:blip r:embed="rId1"/>
          <a:srcRect l="143" r="143" t="0" b="0"/>
          <a:stretch/>
        </p:blipFill>
        <p:spPr>
          <a:xfrm>
            <a:off x="1000354" y="1257300"/>
            <a:ext cx="4753051" cy="3076956"/>
          </a:xfrm>
          <a:prstGeom prst="rect">
            <a:avLst/>
          </a:prstGeom>
        </p:spPr>
      </p:pic>
      <p:sp>
        <p:nvSpPr>
          <p:cNvPr id="8" name="Shape 5"/>
          <p:cNvSpPr/>
          <p:nvPr/>
        </p:nvSpPr>
        <p:spPr>
          <a:xfrm>
            <a:off x="990295" y="4809744"/>
            <a:ext cx="4772254" cy="905256"/>
          </a:xfrm>
          <a:prstGeom prst="roundRect">
            <a:avLst>
              <a:gd name="adj" fmla="val 4253"/>
            </a:avLst>
          </a:prstGeom>
          <a:solidFill>
            <a:srgbClr val="EFF6FF"/>
          </a:solidFill>
          <a:ln/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1086307" y="4922215"/>
            <a:ext cx="133502" cy="133502"/>
          </a:xfrm>
          <a:prstGeom prst="rect">
            <a:avLst/>
          </a:prstGeom>
        </p:spPr>
      </p:pic>
      <p:sp>
        <p:nvSpPr>
          <p:cNvPr id="10" name="Text 6"/>
          <p:cNvSpPr txBox="1"/>
          <p:nvPr/>
        </p:nvSpPr>
        <p:spPr>
          <a:xfrm>
            <a:off x="1257300" y="4905756"/>
            <a:ext cx="10341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自洽过程的本质</a:t>
            </a:r>
            <a:endParaRPr lang="en-US" sz="1000" dirty="0"/>
          </a:p>
        </p:txBody>
      </p:sp>
      <p:sp>
        <p:nvSpPr>
          <p:cNvPr id="11" name="Text 7"/>
          <p:cNvSpPr txBox="1"/>
          <p:nvPr/>
        </p:nvSpPr>
        <p:spPr>
          <a:xfrm>
            <a:off x="1086307" y="5115154"/>
            <a:ext cx="200802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B4F7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（1）自洽过程是选择和痛苦的过程</a:t>
            </a:r>
            <a:endParaRPr lang="en-US" sz="900" dirty="0"/>
          </a:p>
        </p:txBody>
      </p:sp>
      <p:sp>
        <p:nvSpPr>
          <p:cNvPr id="12" name="Text 8"/>
          <p:cNvSpPr txBox="1"/>
          <p:nvPr/>
        </p:nvSpPr>
        <p:spPr>
          <a:xfrm>
            <a:off x="1086307" y="5314493"/>
            <a:ext cx="4626864" cy="3145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B4F7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（2）没有完整的数据，数据都是向后看，每个阶段都是基于进展对未来的焦虑的选择</a:t>
            </a:r>
            <a:endParaRPr lang="en-US" sz="900" dirty="0"/>
          </a:p>
        </p:txBody>
      </p:sp>
      <p:sp>
        <p:nvSpPr>
          <p:cNvPr id="13" name="Shape 9"/>
          <p:cNvSpPr/>
          <p:nvPr/>
        </p:nvSpPr>
        <p:spPr>
          <a:xfrm>
            <a:off x="5714086" y="886054"/>
            <a:ext cx="5495544" cy="1800454"/>
          </a:xfrm>
          <a:prstGeom prst="roundRect">
            <a:avLst>
              <a:gd name="adj" fmla="val 2150"/>
            </a:avLst>
          </a:prstGeom>
          <a:solidFill>
            <a:srgbClr val="F8FAFC"/>
          </a:solidFill>
          <a:ln/>
        </p:spPr>
      </p:sp>
      <p:sp>
        <p:nvSpPr>
          <p:cNvPr id="14" name="Shape 10"/>
          <p:cNvSpPr/>
          <p:nvPr/>
        </p:nvSpPr>
        <p:spPr>
          <a:xfrm>
            <a:off x="5714086" y="886054"/>
            <a:ext cx="38405" cy="1800454"/>
          </a:xfrm>
          <a:prstGeom prst="rect">
            <a:avLst/>
          </a:prstGeom>
          <a:solidFill>
            <a:srgbClr val="4C6FFF"/>
          </a:solidFill>
          <a:ln/>
        </p:spPr>
      </p:sp>
      <p:pic>
        <p:nvPicPr>
          <p:cNvPr id="15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5847588" y="997610"/>
            <a:ext cx="142646" cy="142646"/>
          </a:xfrm>
          <a:prstGeom prst="rect">
            <a:avLst/>
          </a:prstGeom>
        </p:spPr>
      </p:pic>
      <p:sp>
        <p:nvSpPr>
          <p:cNvPr id="16" name="Shape 11"/>
          <p:cNvSpPr/>
          <p:nvPr/>
        </p:nvSpPr>
        <p:spPr>
          <a:xfrm>
            <a:off x="5714086" y="2740457"/>
            <a:ext cx="5495544" cy="1285646"/>
          </a:xfrm>
          <a:prstGeom prst="roundRect">
            <a:avLst>
              <a:gd name="adj" fmla="val 4215"/>
            </a:avLst>
          </a:prstGeom>
          <a:solidFill>
            <a:srgbClr val="F8FAFC"/>
          </a:solidFill>
          <a:ln/>
        </p:spPr>
      </p:sp>
      <p:sp>
        <p:nvSpPr>
          <p:cNvPr id="17" name="Shape 12"/>
          <p:cNvSpPr/>
          <p:nvPr/>
        </p:nvSpPr>
        <p:spPr>
          <a:xfrm>
            <a:off x="5714086" y="2740457"/>
            <a:ext cx="38405" cy="1285646"/>
          </a:xfrm>
          <a:prstGeom prst="rect">
            <a:avLst/>
          </a:prstGeom>
          <a:solidFill>
            <a:srgbClr val="4C6FFF"/>
          </a:solidFill>
          <a:ln/>
        </p:spPr>
      </p:sp>
      <p:pic>
        <p:nvPicPr>
          <p:cNvPr id="18" name="Image 3" descr="preencoded.png">    </p:cNvPr>
          <p:cNvPicPr>
            <a:picLocks noChangeAspect="1"/>
          </p:cNvPicPr>
          <p:nvPr/>
        </p:nvPicPr>
        <p:blipFill>
          <a:blip r:embed="rId4"/>
          <a:srcRect l="-428" r="-428" t="0" b="0"/>
          <a:stretch/>
        </p:blipFill>
        <p:spPr>
          <a:xfrm>
            <a:off x="5847588" y="2852928"/>
            <a:ext cx="161849" cy="142646"/>
          </a:xfrm>
          <a:prstGeom prst="rect">
            <a:avLst/>
          </a:prstGeom>
        </p:spPr>
      </p:pic>
      <p:sp>
        <p:nvSpPr>
          <p:cNvPr id="19" name="Text 13"/>
          <p:cNvSpPr txBox="1"/>
          <p:nvPr/>
        </p:nvSpPr>
        <p:spPr>
          <a:xfrm>
            <a:off x="6009437" y="2817266"/>
            <a:ext cx="1117397" cy="2194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用发展眼光评估</a:t>
            </a:r>
            <a:endParaRPr lang="en-US" sz="1100" dirty="0"/>
          </a:p>
        </p:txBody>
      </p:sp>
      <p:sp>
        <p:nvSpPr>
          <p:cNvPr id="20" name="Shape 14"/>
          <p:cNvSpPr/>
          <p:nvPr/>
        </p:nvSpPr>
        <p:spPr>
          <a:xfrm>
            <a:off x="5847588" y="3078785"/>
            <a:ext cx="647395" cy="181051"/>
          </a:xfrm>
          <a:prstGeom prst="roundRect">
            <a:avLst>
              <a:gd name="adj" fmla="val 79745"/>
            </a:avLst>
          </a:prstGeom>
          <a:solidFill>
            <a:srgbClr val="E0E7FF"/>
          </a:solidFill>
          <a:ln/>
        </p:spPr>
      </p:sp>
      <p:pic>
        <p:nvPicPr>
          <p:cNvPr id="21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1750" b="-1750"/>
          <a:stretch/>
        </p:blipFill>
        <p:spPr>
          <a:xfrm>
            <a:off x="5885993" y="3110789"/>
            <a:ext cx="114300" cy="105156"/>
          </a:xfrm>
          <a:prstGeom prst="rect">
            <a:avLst/>
          </a:prstGeom>
        </p:spPr>
      </p:pic>
      <p:sp>
        <p:nvSpPr>
          <p:cNvPr id="22" name="Shape 15"/>
          <p:cNvSpPr/>
          <p:nvPr/>
        </p:nvSpPr>
        <p:spPr>
          <a:xfrm>
            <a:off x="5714086" y="4083710"/>
            <a:ext cx="5495544" cy="1076249"/>
          </a:xfrm>
          <a:prstGeom prst="roundRect">
            <a:avLst>
              <a:gd name="adj" fmla="val 6015"/>
            </a:avLst>
          </a:prstGeom>
          <a:solidFill>
            <a:srgbClr val="F8FAFC"/>
          </a:solidFill>
          <a:ln/>
        </p:spPr>
      </p:sp>
      <p:sp>
        <p:nvSpPr>
          <p:cNvPr id="23" name="Shape 16"/>
          <p:cNvSpPr/>
          <p:nvPr/>
        </p:nvSpPr>
        <p:spPr>
          <a:xfrm>
            <a:off x="5714086" y="4083710"/>
            <a:ext cx="38405" cy="1076249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24" name="Text 17"/>
          <p:cNvSpPr txBox="1"/>
          <p:nvPr/>
        </p:nvSpPr>
        <p:spPr>
          <a:xfrm>
            <a:off x="5990234" y="961949"/>
            <a:ext cx="2193646" cy="2194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方法：Bottom Up vs Top Down</a:t>
            </a:r>
            <a:endParaRPr lang="en-US" sz="1100" dirty="0"/>
          </a:p>
        </p:txBody>
      </p:sp>
      <p:sp>
        <p:nvSpPr>
          <p:cNvPr id="25" name="Text 18"/>
          <p:cNvSpPr txBox="1"/>
          <p:nvPr/>
        </p:nvSpPr>
        <p:spPr>
          <a:xfrm>
            <a:off x="5990234" y="4159606"/>
            <a:ext cx="688543" cy="2194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实施路径</a:t>
            </a:r>
            <a:endParaRPr lang="en-US" sz="1100" dirty="0"/>
          </a:p>
        </p:txBody>
      </p:sp>
      <p:sp>
        <p:nvSpPr>
          <p:cNvPr id="26" name="Shape 19"/>
          <p:cNvSpPr/>
          <p:nvPr/>
        </p:nvSpPr>
        <p:spPr>
          <a:xfrm>
            <a:off x="5847588" y="1224382"/>
            <a:ext cx="2609698" cy="1200607"/>
          </a:xfrm>
          <a:prstGeom prst="roundRect">
            <a:avLst>
              <a:gd name="adj" fmla="val 3627"/>
            </a:avLst>
          </a:prstGeom>
          <a:solidFill>
            <a:srgbClr val="FFFFFF">
              <a:alpha val="70000"/>
            </a:srgbClr>
          </a:solidFill>
          <a:ln/>
        </p:spPr>
      </p:sp>
      <p:sp>
        <p:nvSpPr>
          <p:cNvPr id="27" name="Shape 20"/>
          <p:cNvSpPr/>
          <p:nvPr/>
        </p:nvSpPr>
        <p:spPr>
          <a:xfrm>
            <a:off x="8505749" y="1224382"/>
            <a:ext cx="2609698" cy="1200607"/>
          </a:xfrm>
          <a:prstGeom prst="roundRect">
            <a:avLst>
              <a:gd name="adj" fmla="val 3627"/>
            </a:avLst>
          </a:prstGeom>
          <a:solidFill>
            <a:srgbClr val="FFFFFF">
              <a:alpha val="70000"/>
            </a:srgbClr>
          </a:solidFill>
          <a:ln/>
        </p:spPr>
      </p:sp>
      <p:sp>
        <p:nvSpPr>
          <p:cNvPr id="28" name="Shape 21"/>
          <p:cNvSpPr/>
          <p:nvPr/>
        </p:nvSpPr>
        <p:spPr>
          <a:xfrm>
            <a:off x="5905195" y="1500530"/>
            <a:ext cx="2495398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29" name="Shape 22"/>
          <p:cNvSpPr/>
          <p:nvPr/>
        </p:nvSpPr>
        <p:spPr>
          <a:xfrm>
            <a:off x="8562442" y="1500530"/>
            <a:ext cx="2495398" cy="9144"/>
          </a:xfrm>
          <a:prstGeom prst="rect">
            <a:avLst/>
          </a:prstGeom>
          <a:solidFill>
            <a:srgbClr val="E2E8F0"/>
          </a:solidFill>
          <a:ln/>
        </p:spPr>
      </p:sp>
      <p:sp>
        <p:nvSpPr>
          <p:cNvPr id="30" name="Text 23"/>
          <p:cNvSpPr txBox="1"/>
          <p:nvPr/>
        </p:nvSpPr>
        <p:spPr>
          <a:xfrm>
            <a:off x="6809537" y="1300277"/>
            <a:ext cx="7863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Bottom Up</a:t>
            </a:r>
            <a:endParaRPr lang="en-US" sz="1000" dirty="0"/>
          </a:p>
        </p:txBody>
      </p:sp>
      <p:sp>
        <p:nvSpPr>
          <p:cNvPr id="31" name="Text 24"/>
          <p:cNvSpPr txBox="1"/>
          <p:nvPr/>
        </p:nvSpPr>
        <p:spPr>
          <a:xfrm>
            <a:off x="9483242" y="1300277"/>
            <a:ext cx="7479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Top Down</a:t>
            </a:r>
            <a:endParaRPr lang="en-US" sz="1000" dirty="0"/>
          </a:p>
        </p:txBody>
      </p:sp>
      <p:sp>
        <p:nvSpPr>
          <p:cNvPr id="32" name="Text 25"/>
          <p:cNvSpPr txBox="1"/>
          <p:nvPr/>
        </p:nvSpPr>
        <p:spPr>
          <a:xfrm>
            <a:off x="6056986" y="1538021"/>
            <a:ext cx="121706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从基层业务痛点出发</a:t>
            </a:r>
            <a:endParaRPr lang="en-US" sz="900" dirty="0"/>
          </a:p>
        </p:txBody>
      </p:sp>
      <p:sp>
        <p:nvSpPr>
          <p:cNvPr id="33" name="Text 26"/>
          <p:cNvSpPr txBox="1"/>
          <p:nvPr/>
        </p:nvSpPr>
        <p:spPr>
          <a:xfrm>
            <a:off x="6056986" y="1702613"/>
            <a:ext cx="109362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聚焦具体问题解决</a:t>
            </a:r>
            <a:endParaRPr lang="en-US" sz="900" dirty="0"/>
          </a:p>
        </p:txBody>
      </p:sp>
      <p:sp>
        <p:nvSpPr>
          <p:cNvPr id="34" name="Text 27"/>
          <p:cNvSpPr txBox="1"/>
          <p:nvPr/>
        </p:nvSpPr>
        <p:spPr>
          <a:xfrm>
            <a:off x="6056986" y="1867205"/>
            <a:ext cx="84582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快速验证价值</a:t>
            </a:r>
            <a:endParaRPr lang="en-US" sz="900" dirty="0"/>
          </a:p>
        </p:txBody>
      </p:sp>
      <p:sp>
        <p:nvSpPr>
          <p:cNvPr id="35" name="Text 28"/>
          <p:cNvSpPr txBox="1"/>
          <p:nvPr/>
        </p:nvSpPr>
        <p:spPr>
          <a:xfrm>
            <a:off x="6056986" y="2030882"/>
            <a:ext cx="72237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低风险试错</a:t>
            </a:r>
            <a:endParaRPr lang="en-US" sz="900" dirty="0"/>
          </a:p>
        </p:txBody>
      </p:sp>
      <p:sp>
        <p:nvSpPr>
          <p:cNvPr id="36" name="Text 29"/>
          <p:cNvSpPr txBox="1"/>
          <p:nvPr/>
        </p:nvSpPr>
        <p:spPr>
          <a:xfrm>
            <a:off x="6056986" y="2195474"/>
            <a:ext cx="109362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易于取得早期胜利</a:t>
            </a:r>
            <a:endParaRPr lang="en-US" sz="900" dirty="0"/>
          </a:p>
        </p:txBody>
      </p:sp>
      <p:sp>
        <p:nvSpPr>
          <p:cNvPr id="37" name="Text 30"/>
          <p:cNvSpPr txBox="1"/>
          <p:nvPr/>
        </p:nvSpPr>
        <p:spPr>
          <a:xfrm>
            <a:off x="8715146" y="1538021"/>
            <a:ext cx="96926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从战略全局出发</a:t>
            </a:r>
            <a:endParaRPr lang="en-US" sz="900" dirty="0"/>
          </a:p>
        </p:txBody>
      </p:sp>
      <p:sp>
        <p:nvSpPr>
          <p:cNvPr id="38" name="Text 31"/>
          <p:cNvSpPr txBox="1"/>
          <p:nvPr/>
        </p:nvSpPr>
        <p:spPr>
          <a:xfrm>
            <a:off x="8715146" y="1702613"/>
            <a:ext cx="84582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整体资源协调</a:t>
            </a:r>
            <a:endParaRPr lang="en-US" sz="900" dirty="0"/>
          </a:p>
        </p:txBody>
      </p:sp>
      <p:sp>
        <p:nvSpPr>
          <p:cNvPr id="39" name="Text 32"/>
          <p:cNvSpPr txBox="1"/>
          <p:nvPr/>
        </p:nvSpPr>
        <p:spPr>
          <a:xfrm>
            <a:off x="8715146" y="1867205"/>
            <a:ext cx="96926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保证方向一致性</a:t>
            </a:r>
            <a:endParaRPr lang="en-US" sz="900" dirty="0"/>
          </a:p>
        </p:txBody>
      </p:sp>
      <p:sp>
        <p:nvSpPr>
          <p:cNvPr id="40" name="Text 33"/>
          <p:cNvSpPr txBox="1"/>
          <p:nvPr/>
        </p:nvSpPr>
        <p:spPr>
          <a:xfrm>
            <a:off x="8715146" y="2030882"/>
            <a:ext cx="72237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系统性变革</a:t>
            </a:r>
            <a:endParaRPr lang="en-US" sz="900" dirty="0"/>
          </a:p>
        </p:txBody>
      </p:sp>
      <p:sp>
        <p:nvSpPr>
          <p:cNvPr id="41" name="Text 34"/>
          <p:cNvSpPr txBox="1"/>
          <p:nvPr/>
        </p:nvSpPr>
        <p:spPr>
          <a:xfrm>
            <a:off x="8715146" y="2195474"/>
            <a:ext cx="96926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远期视野更清晰</a:t>
            </a:r>
            <a:endParaRPr lang="en-US" sz="900" dirty="0"/>
          </a:p>
        </p:txBody>
      </p:sp>
      <p:sp>
        <p:nvSpPr>
          <p:cNvPr id="42" name="Text 35"/>
          <p:cNvSpPr txBox="1"/>
          <p:nvPr/>
        </p:nvSpPr>
        <p:spPr>
          <a:xfrm>
            <a:off x="6761988" y="2455164"/>
            <a:ext cx="35250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6B728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完善调整自洽过程需要两种方法结合，确保战术执行与战略方向一致</a:t>
            </a:r>
            <a:endParaRPr lang="en-US" sz="900" dirty="0"/>
          </a:p>
        </p:txBody>
      </p:sp>
      <p:sp>
        <p:nvSpPr>
          <p:cNvPr id="43" name="Shape 36"/>
          <p:cNvSpPr/>
          <p:nvPr/>
        </p:nvSpPr>
        <p:spPr>
          <a:xfrm>
            <a:off x="6561734" y="3078785"/>
            <a:ext cx="638251" cy="181051"/>
          </a:xfrm>
          <a:prstGeom prst="roundRect">
            <a:avLst>
              <a:gd name="adj" fmla="val 79745"/>
            </a:avLst>
          </a:prstGeom>
          <a:solidFill>
            <a:srgbClr val="E0E7FF"/>
          </a:solidFill>
          <a:ln/>
        </p:spPr>
      </p:sp>
      <p:sp>
        <p:nvSpPr>
          <p:cNvPr id="44" name="Shape 37"/>
          <p:cNvSpPr/>
          <p:nvPr/>
        </p:nvSpPr>
        <p:spPr>
          <a:xfrm>
            <a:off x="8086039" y="3078785"/>
            <a:ext cx="1095451" cy="181051"/>
          </a:xfrm>
          <a:prstGeom prst="roundRect">
            <a:avLst>
              <a:gd name="adj" fmla="val 79745"/>
            </a:avLst>
          </a:prstGeom>
          <a:solidFill>
            <a:srgbClr val="E0E7FF"/>
          </a:solidFill>
          <a:ln/>
        </p:spPr>
      </p:sp>
      <p:sp>
        <p:nvSpPr>
          <p:cNvPr id="45" name="Text 38"/>
          <p:cNvSpPr txBox="1"/>
          <p:nvPr/>
        </p:nvSpPr>
        <p:spPr>
          <a:xfrm>
            <a:off x="6038698" y="3097987"/>
            <a:ext cx="498348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4338CA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比较优势</a:t>
            </a:r>
            <a:endParaRPr lang="en-US" sz="800" dirty="0"/>
          </a:p>
        </p:txBody>
      </p:sp>
      <p:pic>
        <p:nvPicPr>
          <p:cNvPr id="46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6600139" y="3110789"/>
            <a:ext cx="105156" cy="105156"/>
          </a:xfrm>
          <a:prstGeom prst="rect">
            <a:avLst/>
          </a:prstGeom>
        </p:spPr>
      </p:pic>
      <p:sp>
        <p:nvSpPr>
          <p:cNvPr id="47" name="Shape 39"/>
          <p:cNvSpPr/>
          <p:nvPr/>
        </p:nvSpPr>
        <p:spPr>
          <a:xfrm>
            <a:off x="7266737" y="3078785"/>
            <a:ext cx="752551" cy="181051"/>
          </a:xfrm>
          <a:prstGeom prst="roundRect">
            <a:avLst>
              <a:gd name="adj" fmla="val 79745"/>
            </a:avLst>
          </a:prstGeom>
          <a:solidFill>
            <a:srgbClr val="E0E7FF"/>
          </a:solidFill>
          <a:ln/>
        </p:spPr>
      </p:sp>
      <p:sp>
        <p:nvSpPr>
          <p:cNvPr id="48" name="Text 40"/>
          <p:cNvSpPr txBox="1"/>
          <p:nvPr/>
        </p:nvSpPr>
        <p:spPr>
          <a:xfrm>
            <a:off x="6742786" y="3097987"/>
            <a:ext cx="498348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4338CA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匹配程度</a:t>
            </a:r>
            <a:endParaRPr lang="en-US" sz="800" dirty="0"/>
          </a:p>
        </p:txBody>
      </p:sp>
      <p:pic>
        <p:nvPicPr>
          <p:cNvPr id="49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-1750" b="-1750"/>
          <a:stretch/>
        </p:blipFill>
        <p:spPr>
          <a:xfrm>
            <a:off x="7305142" y="3110789"/>
            <a:ext cx="114300" cy="105156"/>
          </a:xfrm>
          <a:prstGeom prst="rect">
            <a:avLst/>
          </a:prstGeom>
        </p:spPr>
      </p:pic>
      <p:sp>
        <p:nvSpPr>
          <p:cNvPr id="50" name="Text 41"/>
          <p:cNvSpPr txBox="1"/>
          <p:nvPr/>
        </p:nvSpPr>
        <p:spPr>
          <a:xfrm>
            <a:off x="7457846" y="3097987"/>
            <a:ext cx="602590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4338CA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产品进入点</a:t>
            </a:r>
            <a:endParaRPr lang="en-US" sz="800" dirty="0"/>
          </a:p>
        </p:txBody>
      </p:sp>
      <p:pic>
        <p:nvPicPr>
          <p:cNvPr id="51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0" b="0"/>
          <a:stretch/>
        </p:blipFill>
        <p:spPr>
          <a:xfrm>
            <a:off x="8124444" y="3110789"/>
            <a:ext cx="105156" cy="105156"/>
          </a:xfrm>
          <a:prstGeom prst="rect">
            <a:avLst/>
          </a:prstGeom>
        </p:spPr>
      </p:pic>
      <p:sp>
        <p:nvSpPr>
          <p:cNvPr id="52" name="Text 42"/>
          <p:cNvSpPr txBox="1"/>
          <p:nvPr/>
        </p:nvSpPr>
        <p:spPr>
          <a:xfrm>
            <a:off x="8267090" y="3097987"/>
            <a:ext cx="955548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4338CA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是否能scale且fast</a:t>
            </a:r>
            <a:endParaRPr lang="en-US" sz="800" dirty="0"/>
          </a:p>
        </p:txBody>
      </p:sp>
      <p:sp>
        <p:nvSpPr>
          <p:cNvPr id="53" name="Text 43"/>
          <p:cNvSpPr txBox="1"/>
          <p:nvPr/>
        </p:nvSpPr>
        <p:spPr>
          <a:xfrm>
            <a:off x="6000293" y="3293669"/>
            <a:ext cx="233172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评估核心竞争力与市场需求的真实匹配度</a:t>
            </a:r>
            <a:endParaRPr lang="en-US" sz="900" dirty="0"/>
          </a:p>
        </p:txBody>
      </p:sp>
      <p:sp>
        <p:nvSpPr>
          <p:cNvPr id="54" name="Text 44"/>
          <p:cNvSpPr txBox="1"/>
          <p:nvPr/>
        </p:nvSpPr>
        <p:spPr>
          <a:xfrm>
            <a:off x="6000293" y="3457346"/>
            <a:ext cx="20839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选择最佳切入点，确保初期资源聚焦</a:t>
            </a:r>
            <a:endParaRPr lang="en-US" sz="900" dirty="0"/>
          </a:p>
        </p:txBody>
      </p:sp>
      <p:sp>
        <p:nvSpPr>
          <p:cNvPr id="55" name="Text 45"/>
          <p:cNvSpPr txBox="1"/>
          <p:nvPr/>
        </p:nvSpPr>
        <p:spPr>
          <a:xfrm>
            <a:off x="6000293" y="3621938"/>
            <a:ext cx="196047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关注解决方案能否大规模快速复制</a:t>
            </a:r>
            <a:endParaRPr lang="en-US" sz="900" dirty="0"/>
          </a:p>
        </p:txBody>
      </p:sp>
      <p:sp>
        <p:nvSpPr>
          <p:cNvPr id="56" name="Text 46"/>
          <p:cNvSpPr txBox="1"/>
          <p:nvPr/>
        </p:nvSpPr>
        <p:spPr>
          <a:xfrm>
            <a:off x="6000293" y="3786530"/>
            <a:ext cx="220827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定期检视竞争优势与市场变化的适配性</a:t>
            </a:r>
            <a:endParaRPr lang="en-US" sz="900" dirty="0"/>
          </a:p>
        </p:txBody>
      </p:sp>
      <p:pic>
        <p:nvPicPr>
          <p:cNvPr id="57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0" b="0"/>
          <a:stretch/>
        </p:blipFill>
        <p:spPr>
          <a:xfrm>
            <a:off x="5847588" y="4196182"/>
            <a:ext cx="142646" cy="142646"/>
          </a:xfrm>
          <a:prstGeom prst="rect">
            <a:avLst/>
          </a:prstGeom>
        </p:spPr>
      </p:pic>
      <p:sp>
        <p:nvSpPr>
          <p:cNvPr id="58" name="Text 47"/>
          <p:cNvSpPr txBox="1"/>
          <p:nvPr/>
        </p:nvSpPr>
        <p:spPr>
          <a:xfrm>
            <a:off x="6000293" y="4422038"/>
            <a:ext cx="3207715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开始先 on the field — 深入一线了解实际业务场景和痛点</a:t>
            </a:r>
            <a:endParaRPr lang="en-US" sz="900" dirty="0"/>
          </a:p>
        </p:txBody>
      </p:sp>
      <p:sp>
        <p:nvSpPr>
          <p:cNvPr id="59" name="Text 48"/>
          <p:cNvSpPr txBox="1"/>
          <p:nvPr/>
        </p:nvSpPr>
        <p:spPr>
          <a:xfrm>
            <a:off x="6000293" y="4586630"/>
            <a:ext cx="4132174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自洽点过程 — 不断调整战略、产品、销售、人才、资本五大要素的匹配度</a:t>
            </a:r>
            <a:endParaRPr lang="en-US" sz="900" dirty="0"/>
          </a:p>
        </p:txBody>
      </p:sp>
      <p:sp>
        <p:nvSpPr>
          <p:cNvPr id="60" name="Text 49"/>
          <p:cNvSpPr txBox="1"/>
          <p:nvPr/>
        </p:nvSpPr>
        <p:spPr>
          <a:xfrm>
            <a:off x="6000293" y="4750308"/>
            <a:ext cx="38843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能持续发展的 — 商业模式必须具备良性循环机制，而非依赖持续输血</a:t>
            </a:r>
            <a:endParaRPr lang="en-US" sz="900" dirty="0"/>
          </a:p>
        </p:txBody>
      </p:sp>
      <p:sp>
        <p:nvSpPr>
          <p:cNvPr id="61" name="Text 50"/>
          <p:cNvSpPr txBox="1"/>
          <p:nvPr/>
        </p:nvSpPr>
        <p:spPr>
          <a:xfrm>
            <a:off x="6000293" y="4914900"/>
            <a:ext cx="301752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迭代验证 — 小规模快速试错，基于实际数据调整方向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Visual Extract to PPTX Converter</cp:lastModifiedBy>
  <cp:revision>1</cp:revision>
  <dcterms:created xsi:type="dcterms:W3CDTF">2025-09-24T13:00:48Z</dcterms:created>
  <dcterms:modified xsi:type="dcterms:W3CDTF">2025-09-24T13:00:48Z</dcterms:modified>
</cp:coreProperties>
</file>