
<file path=[Content_Types].xml><?xml version="1.0" encoding="utf-8"?>
<Types xmlns="http://schemas.openxmlformats.org/package/2006/content-types">
  <Default Extension="3fd11282-a414-3d63-849e-b281b8089986" ContentType="image/3fd11282-a414-3d63-849e-b281b8089986"/>
  <Default Extension="d3aa0937896e918f83fc0658a276e795" ContentType="image/d3aa0937896e918f83fc0658a276e795"/>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24" d="100"/>
          <a:sy n="124" d="100"/>
        </p:scale>
        <p:origin x="2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723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6.png"/><Relationship Id="rId7"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4.png"/><Relationship Id="rId9" Type="http://schemas.openxmlformats.org/officeDocument/2006/relationships/image" Target="../media/image67.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1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8.png"/><Relationship Id="rId7"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79.png"/><Relationship Id="rId4" Type="http://schemas.openxmlformats.org/officeDocument/2006/relationships/image" Target="../media/image29.png"/><Relationship Id="rId9" Type="http://schemas.openxmlformats.org/officeDocument/2006/relationships/image" Target="../media/image82.png"/></Relationships>
</file>

<file path=ppt/slides/_rels/slide17.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9.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21.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3.png"/><Relationship Id="rId7" Type="http://schemas.openxmlformats.org/officeDocument/2006/relationships/image" Target="../media/image10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20.png"/><Relationship Id="rId7" Type="http://schemas.openxmlformats.org/officeDocument/2006/relationships/image" Target="../media/image10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105.png"/><Relationship Id="rId4" Type="http://schemas.openxmlformats.org/officeDocument/2006/relationships/image" Target="../media/image51.png"/><Relationship Id="rId9" Type="http://schemas.openxmlformats.org/officeDocument/2006/relationships/image" Target="../media/image108.png"/></Relationships>
</file>

<file path=ppt/slides/_rels/slide2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png"/><Relationship Id="rId4" Type="http://schemas.openxmlformats.org/officeDocument/2006/relationships/image" Target="../media/image106.png"/></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1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26.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8.png"/></Relationships>
</file>

<file path=ppt/slides/_rels/slide27.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36.png"/><Relationship Id="rId7"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29.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27.png"/><Relationship Id="rId12" Type="http://schemas.openxmlformats.org/officeDocument/2006/relationships/image" Target="../media/image13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0" Type="http://schemas.openxmlformats.org/officeDocument/2006/relationships/image" Target="../media/image130.png"/><Relationship Id="rId4" Type="http://schemas.openxmlformats.org/officeDocument/2006/relationships/image" Target="../media/image124.png"/><Relationship Id="rId9" Type="http://schemas.openxmlformats.org/officeDocument/2006/relationships/image" Target="../media/image129.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3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34.png"/></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4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4.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42.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78.png"/><Relationship Id="rId5" Type="http://schemas.openxmlformats.org/officeDocument/2006/relationships/image" Target="../media/image28.png"/><Relationship Id="rId10" Type="http://schemas.openxmlformats.org/officeDocument/2006/relationships/image" Target="../media/image145.png"/><Relationship Id="rId4" Type="http://schemas.openxmlformats.org/officeDocument/2006/relationships/image" Target="../media/image143.png"/><Relationship Id="rId9"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146.png"/><Relationship Id="rId7" Type="http://schemas.openxmlformats.org/officeDocument/2006/relationships/image" Target="../media/image149.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21.png"/><Relationship Id="rId7" Type="http://schemas.openxmlformats.org/officeDocument/2006/relationships/image" Target="../media/image15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155.png"/><Relationship Id="rId7" Type="http://schemas.openxmlformats.org/officeDocument/2006/relationships/image" Target="../media/image157.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21.png"/><Relationship Id="rId10" Type="http://schemas.openxmlformats.org/officeDocument/2006/relationships/image" Target="../media/image152.png"/><Relationship Id="rId4" Type="http://schemas.openxmlformats.org/officeDocument/2006/relationships/image" Target="../media/image156.png"/><Relationship Id="rId9" Type="http://schemas.openxmlformats.org/officeDocument/2006/relationships/image" Target="../media/image159.png"/></Relationships>
</file>

<file path=ppt/slides/_rels/slide37.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60.png"/><Relationship Id="rId7" Type="http://schemas.openxmlformats.org/officeDocument/2006/relationships/image" Target="../media/image10.png"/><Relationship Id="rId12" Type="http://schemas.openxmlformats.org/officeDocument/2006/relationships/image" Target="../media/image16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63.png"/><Relationship Id="rId11" Type="http://schemas.openxmlformats.org/officeDocument/2006/relationships/image" Target="../media/image165.png"/><Relationship Id="rId5" Type="http://schemas.openxmlformats.org/officeDocument/2006/relationships/image" Target="../media/image162.png"/><Relationship Id="rId10" Type="http://schemas.openxmlformats.org/officeDocument/2006/relationships/image" Target="../media/image148.png"/><Relationship Id="rId4" Type="http://schemas.openxmlformats.org/officeDocument/2006/relationships/image" Target="../media/image161.png"/><Relationship Id="rId9" Type="http://schemas.openxmlformats.org/officeDocument/2006/relationships/image" Target="../media/image164.png"/></Relationships>
</file>

<file path=ppt/slides/_rels/slide38.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68.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6.d3aa0937896e918f83fc0658a276e795"/><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0.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69.png"/><Relationship Id="rId7" Type="http://schemas.openxmlformats.org/officeDocument/2006/relationships/image" Target="../media/image171.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174.png"/><Relationship Id="rId5" Type="http://schemas.openxmlformats.org/officeDocument/2006/relationships/image" Target="../media/image170.png"/><Relationship Id="rId10" Type="http://schemas.openxmlformats.org/officeDocument/2006/relationships/image" Target="../media/image152.png"/><Relationship Id="rId4" Type="http://schemas.openxmlformats.org/officeDocument/2006/relationships/image" Target="../media/image10.png"/><Relationship Id="rId9" Type="http://schemas.openxmlformats.org/officeDocument/2006/relationships/image" Target="../media/image173.png"/></Relationships>
</file>

<file path=ppt/slides/_rels/slide41.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75.png"/><Relationship Id="rId7" Type="http://schemas.openxmlformats.org/officeDocument/2006/relationships/image" Target="../media/image179.png"/><Relationship Id="rId12" Type="http://schemas.openxmlformats.org/officeDocument/2006/relationships/image" Target="../media/image184.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78.png"/><Relationship Id="rId11" Type="http://schemas.openxmlformats.org/officeDocument/2006/relationships/image" Target="../media/image183.png"/><Relationship Id="rId5" Type="http://schemas.openxmlformats.org/officeDocument/2006/relationships/image" Target="../media/image177.png"/><Relationship Id="rId10" Type="http://schemas.openxmlformats.org/officeDocument/2006/relationships/image" Target="../media/image182.png"/><Relationship Id="rId4" Type="http://schemas.openxmlformats.org/officeDocument/2006/relationships/image" Target="../media/image176.png"/><Relationship Id="rId9" Type="http://schemas.openxmlformats.org/officeDocument/2006/relationships/image" Target="../media/image181.png"/></Relationships>
</file>

<file path=ppt/slides/_rels/slide42.xml.rels><?xml version="1.0" encoding="UTF-8" standalone="yes"?>
<Relationships xmlns="http://schemas.openxmlformats.org/package/2006/relationships"><Relationship Id="rId3" Type="http://schemas.openxmlformats.org/officeDocument/2006/relationships/image" Target="../media/image185.png"/><Relationship Id="rId7" Type="http://schemas.openxmlformats.org/officeDocument/2006/relationships/image" Target="../media/image75.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88.png"/><Relationship Id="rId5" Type="http://schemas.openxmlformats.org/officeDocument/2006/relationships/image" Target="../media/image187.png"/><Relationship Id="rId4" Type="http://schemas.openxmlformats.org/officeDocument/2006/relationships/image" Target="../media/image186.png"/></Relationships>
</file>

<file path=ppt/slides/_rels/slide43.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190.png"/></Relationships>
</file>

<file path=ppt/slides/_rels/slide44.xml.rels><?xml version="1.0" encoding="UTF-8" standalone="yes"?>
<Relationships xmlns="http://schemas.openxmlformats.org/package/2006/relationships"><Relationship Id="rId8" Type="http://schemas.openxmlformats.org/officeDocument/2006/relationships/image" Target="../media/image194.png"/><Relationship Id="rId3" Type="http://schemas.openxmlformats.org/officeDocument/2006/relationships/image" Target="../media/image191.png"/><Relationship Id="rId7"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93.png"/><Relationship Id="rId5" Type="http://schemas.openxmlformats.org/officeDocument/2006/relationships/image" Target="../media/image163.png"/><Relationship Id="rId4" Type="http://schemas.openxmlformats.org/officeDocument/2006/relationships/image" Target="../media/image192.png"/></Relationships>
</file>

<file path=ppt/slides/_rels/slide45.xml.rels><?xml version="1.0" encoding="UTF-8" standalone="yes"?>
<Relationships xmlns="http://schemas.openxmlformats.org/package/2006/relationships"><Relationship Id="rId3" Type="http://schemas.openxmlformats.org/officeDocument/2006/relationships/image" Target="../media/image195.png"/><Relationship Id="rId7"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147.png"/><Relationship Id="rId5" Type="http://schemas.openxmlformats.org/officeDocument/2006/relationships/image" Target="../media/image196.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198.png"/><Relationship Id="rId4" Type="http://schemas.openxmlformats.org/officeDocument/2006/relationships/image" Target="../media/image196.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99.png"/></Relationships>
</file>

<file path=ppt/slides/_rels/slide48.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200.png"/><Relationship Id="rId7" Type="http://schemas.openxmlformats.org/officeDocument/2006/relationships/image" Target="../media/image202.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66.png"/><Relationship Id="rId5" Type="http://schemas.openxmlformats.org/officeDocument/2006/relationships/image" Target="../media/image78.png"/><Relationship Id="rId10" Type="http://schemas.openxmlformats.org/officeDocument/2006/relationships/image" Target="../media/image204.png"/><Relationship Id="rId4" Type="http://schemas.openxmlformats.org/officeDocument/2006/relationships/image" Target="../media/image201.png"/><Relationship Id="rId9" Type="http://schemas.openxmlformats.org/officeDocument/2006/relationships/image" Target="../media/image29.png"/></Relationships>
</file>

<file path=ppt/slides/_rels/slide49.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205.png"/><Relationship Id="rId7"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 Id="rId9" Type="http://schemas.openxmlformats.org/officeDocument/2006/relationships/image" Target="../media/image209.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s>
</file>

<file path=ppt/slides/_rels/slide5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12.png"/><Relationship Id="rId5" Type="http://schemas.openxmlformats.org/officeDocument/2006/relationships/image" Target="../media/image211.png"/><Relationship Id="rId4" Type="http://schemas.openxmlformats.org/officeDocument/2006/relationships/image" Target="../media/image11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1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0.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3fd11282-a414-3d63-849e-b281b8089986"/></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953098"/>
          </a:xfrm>
          <a:prstGeom prst="rect">
            <a:avLst/>
          </a:prstGeom>
          <a:solidFill>
            <a:srgbClr val="FFFFFF"/>
          </a:solidFill>
          <a:ln/>
        </p:spPr>
        <p:txBody>
          <a:bodyPr/>
          <a:lstStyle/>
          <a:p>
            <a:endParaRPr lang="zh-CN" altLang="en-US"/>
          </a:p>
        </p:txBody>
      </p:sp>
      <p:sp>
        <p:nvSpPr>
          <p:cNvPr id="3" name="Shape 1"/>
          <p:cNvSpPr/>
          <p:nvPr/>
        </p:nvSpPr>
        <p:spPr>
          <a:xfrm>
            <a:off x="0" y="0"/>
            <a:ext cx="12191695" cy="6953098"/>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599846"/>
            <a:ext cx="1805026" cy="162763"/>
          </a:xfrm>
          <a:prstGeom prst="rect">
            <a:avLst/>
          </a:prstGeom>
          <a:noFill/>
          <a:ln/>
        </p:spPr>
        <p:txBody>
          <a:bodyPr wrap="square" lIns="0" tIns="0" rIns="0" bIns="0" rtlCol="0" anchor="ctr"/>
          <a:lstStyle/>
          <a:p>
            <a:pPr marL="0" indent="0" algn="l">
              <a:buNone/>
            </a:pPr>
            <a:r>
              <a:rPr lang="en-US" sz="1000" b="1" dirty="0">
                <a:solidFill>
                  <a:srgbClr val="6B7280"/>
                </a:solidFill>
                <a:latin typeface="Inter" pitchFamily="34" charset="0"/>
                <a:ea typeface="Inter" pitchFamily="34" charset="-122"/>
                <a:cs typeface="Inter" pitchFamily="34" charset="-120"/>
              </a:rPr>
              <a:t>创业者与企业主指南 | 2025</a:t>
            </a:r>
            <a:endParaRPr lang="en-US" sz="10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发布日期</a:t>
            </a:r>
            <a:endParaRPr lang="en-US" sz="1000" dirty="0"/>
          </a:p>
        </p:txBody>
      </p:sp>
      <p:sp>
        <p:nvSpPr>
          <p:cNvPr id="7" name="Text 5"/>
          <p:cNvSpPr txBox="1"/>
          <p:nvPr/>
        </p:nvSpPr>
        <p:spPr>
          <a:xfrm>
            <a:off x="10819181" y="666598"/>
            <a:ext cx="1143000" cy="228600"/>
          </a:xfrm>
          <a:prstGeom prst="rect">
            <a:avLst/>
          </a:prstGeom>
          <a:noFill/>
          <a:ln/>
        </p:spPr>
        <p:txBody>
          <a:bodyPr wrap="square" lIns="0" tIns="0" rIns="0" bIns="0" rtlCol="0" anchor="ctr"/>
          <a:lstStyle/>
          <a:p>
            <a:pPr marL="0" indent="0" algn="r">
              <a:buNone/>
            </a:pPr>
            <a:r>
              <a:rPr lang="en-US" sz="1500" b="1" dirty="0">
                <a:solidFill>
                  <a:srgbClr val="1F2937"/>
                </a:solidFill>
                <a:latin typeface="Inter" pitchFamily="34" charset="0"/>
                <a:ea typeface="Inter" pitchFamily="34" charset="-122"/>
                <a:cs typeface="Inter" pitchFamily="34" charset="-120"/>
              </a:rPr>
              <a:t>2025年9月</a:t>
            </a:r>
            <a:endParaRPr lang="en-US" sz="1500" dirty="0"/>
          </a:p>
        </p:txBody>
      </p:sp>
      <p:sp>
        <p:nvSpPr>
          <p:cNvPr id="8" name="Text 6"/>
          <p:cNvSpPr txBox="1"/>
          <p:nvPr/>
        </p:nvSpPr>
        <p:spPr>
          <a:xfrm>
            <a:off x="381305" y="1238098"/>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应用教程</a:t>
            </a:r>
            <a:endParaRPr lang="en-US" sz="1200" dirty="0"/>
          </a:p>
        </p:txBody>
      </p:sp>
      <p:sp>
        <p:nvSpPr>
          <p:cNvPr id="9" name="Text 7"/>
          <p:cNvSpPr txBox="1"/>
          <p:nvPr/>
        </p:nvSpPr>
        <p:spPr>
          <a:xfrm>
            <a:off x="381305" y="2553005"/>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核心要点</a:t>
            </a:r>
            <a:endParaRPr lang="en-US" sz="1200" dirty="0"/>
          </a:p>
        </p:txBody>
      </p:sp>
      <p:sp>
        <p:nvSpPr>
          <p:cNvPr id="10" name="Text 8"/>
          <p:cNvSpPr txBox="1"/>
          <p:nvPr/>
        </p:nvSpPr>
        <p:spPr>
          <a:xfrm>
            <a:off x="381305" y="1485900"/>
            <a:ext cx="7601407" cy="419710"/>
          </a:xfrm>
          <a:prstGeom prst="rect">
            <a:avLst/>
          </a:prstGeom>
          <a:noFill/>
          <a:ln/>
        </p:spPr>
        <p:txBody>
          <a:bodyPr wrap="square" lIns="0" tIns="0" rIns="0" bIns="0" rtlCol="0" anchor="ctr"/>
          <a:lstStyle/>
          <a:p>
            <a:pPr marL="0" indent="0" algn="l">
              <a:buNone/>
            </a:pPr>
            <a:r>
              <a:rPr lang="en-US" sz="2700" b="1" dirty="0">
                <a:solidFill>
                  <a:srgbClr val="1F2937"/>
                </a:solidFill>
                <a:latin typeface="Inter" pitchFamily="34" charset="0"/>
                <a:ea typeface="Inter" pitchFamily="34" charset="-122"/>
                <a:cs typeface="Inter" pitchFamily="34" charset="-120"/>
              </a:rPr>
              <a:t>Agentic AI 产品：从10倍的价值创造到商业突破</a:t>
            </a:r>
            <a:endParaRPr lang="en-US" sz="2700" dirty="0"/>
          </a:p>
        </p:txBody>
      </p:sp>
      <p:sp>
        <p:nvSpPr>
          <p:cNvPr id="11" name="Text 9"/>
          <p:cNvSpPr txBox="1"/>
          <p:nvPr/>
        </p:nvSpPr>
        <p:spPr>
          <a:xfrm>
            <a:off x="381305" y="1981505"/>
            <a:ext cx="523951" cy="228600"/>
          </a:xfrm>
          <a:prstGeom prst="rect">
            <a:avLst/>
          </a:prstGeom>
          <a:noFill/>
          <a:ln/>
        </p:spPr>
        <p:txBody>
          <a:bodyPr wrap="square" lIns="0" tIns="0" rIns="0" bIns="0" rtlCol="0" anchor="ctr"/>
          <a:lstStyle/>
          <a:p>
            <a:pPr marL="0" indent="0" algn="l">
              <a:buNone/>
            </a:pPr>
            <a:r>
              <a:rPr lang="en-US" sz="1500" dirty="0">
                <a:solidFill>
                  <a:srgbClr val="374151"/>
                </a:solidFill>
                <a:latin typeface="Inter" pitchFamily="34" charset="0"/>
                <a:ea typeface="Inter" pitchFamily="34" charset="-122"/>
                <a:cs typeface="Inter" pitchFamily="34" charset="-120"/>
              </a:rPr>
              <a:t>构建</a:t>
            </a:r>
            <a:endParaRPr lang="en-US" sz="1500" dirty="0"/>
          </a:p>
        </p:txBody>
      </p:sp>
      <p:sp>
        <p:nvSpPr>
          <p:cNvPr id="12" name="Text 10"/>
          <p:cNvSpPr txBox="1"/>
          <p:nvPr/>
        </p:nvSpPr>
        <p:spPr>
          <a:xfrm>
            <a:off x="1539850" y="1981505"/>
            <a:ext cx="2981858" cy="228600"/>
          </a:xfrm>
          <a:prstGeom prst="rect">
            <a:avLst/>
          </a:prstGeom>
          <a:noFill/>
          <a:ln/>
        </p:spPr>
        <p:txBody>
          <a:bodyPr wrap="square" lIns="0" tIns="0" rIns="0" bIns="0" rtlCol="0" anchor="ctr"/>
          <a:lstStyle/>
          <a:p>
            <a:pPr marL="0" indent="0" algn="l">
              <a:buNone/>
            </a:pPr>
            <a:r>
              <a:rPr lang="en-US" sz="1500" dirty="0">
                <a:solidFill>
                  <a:srgbClr val="374151"/>
                </a:solidFill>
                <a:latin typeface="Inter" pitchFamily="34" charset="0"/>
                <a:ea typeface="Inter" pitchFamily="34" charset="-122"/>
                <a:cs typeface="Inter" pitchFamily="34" charset="-120"/>
              </a:rPr>
              <a:t>的智能应用 | 创业者与企业主手册</a:t>
            </a:r>
            <a:endParaRPr lang="en-US" sz="1500" dirty="0"/>
          </a:p>
        </p:txBody>
      </p:sp>
      <p:sp>
        <p:nvSpPr>
          <p:cNvPr id="13" name="Text 11"/>
          <p:cNvSpPr txBox="1"/>
          <p:nvPr/>
        </p:nvSpPr>
        <p:spPr>
          <a:xfrm>
            <a:off x="761695" y="1981505"/>
            <a:ext cx="924458" cy="228600"/>
          </a:xfrm>
          <a:prstGeom prst="rect">
            <a:avLst/>
          </a:prstGeom>
          <a:noFill/>
          <a:ln/>
        </p:spPr>
        <p:txBody>
          <a:bodyPr wrap="square" lIns="0" tIns="0" rIns="0" bIns="0" rtlCol="0" anchor="ctr"/>
          <a:lstStyle/>
          <a:p>
            <a:pPr marL="0" indent="0" algn="l">
              <a:buNone/>
            </a:pPr>
            <a:r>
              <a:rPr lang="en-US" sz="1500" b="1" dirty="0">
                <a:solidFill>
                  <a:srgbClr val="2563EB"/>
                </a:solidFill>
                <a:latin typeface="Inter" pitchFamily="34" charset="0"/>
                <a:ea typeface="Inter" pitchFamily="34" charset="-122"/>
                <a:cs typeface="Inter" pitchFamily="34" charset="-120"/>
              </a:rPr>
              <a:t>10倍价值</a:t>
            </a:r>
            <a:endParaRPr lang="en-US" sz="1500" dirty="0"/>
          </a:p>
        </p:txBody>
      </p:sp>
      <p:sp>
        <p:nvSpPr>
          <p:cNvPr id="14" name="Shape 12"/>
          <p:cNvSpPr/>
          <p:nvPr/>
        </p:nvSpPr>
        <p:spPr>
          <a:xfrm>
            <a:off x="381305" y="2819095"/>
            <a:ext cx="5639105" cy="1009498"/>
          </a:xfrm>
          <a:prstGeom prst="roundRect">
            <a:avLst>
              <a:gd name="adj" fmla="val 6836"/>
            </a:avLst>
          </a:prstGeom>
          <a:solidFill>
            <a:srgbClr val="F9FAFB"/>
          </a:solidFill>
          <a:ln w="12700">
            <a:solidFill>
              <a:srgbClr val="E5E7EB"/>
            </a:solidFill>
            <a:prstDash val="solid"/>
          </a:ln>
        </p:spPr>
        <p:txBody>
          <a:bodyPr/>
          <a:lstStyle/>
          <a:p>
            <a:endParaRPr lang="zh-CN" altLang="en-US"/>
          </a:p>
        </p:txBody>
      </p:sp>
      <p:sp>
        <p:nvSpPr>
          <p:cNvPr id="15" name="Shape 13"/>
          <p:cNvSpPr/>
          <p:nvPr/>
        </p:nvSpPr>
        <p:spPr>
          <a:xfrm>
            <a:off x="6172200" y="2819095"/>
            <a:ext cx="5639105" cy="1009498"/>
          </a:xfrm>
          <a:prstGeom prst="roundRect">
            <a:avLst>
              <a:gd name="adj" fmla="val 6836"/>
            </a:avLst>
          </a:prstGeom>
          <a:solidFill>
            <a:srgbClr val="F9FAFB"/>
          </a:solidFill>
          <a:ln w="12700">
            <a:solidFill>
              <a:srgbClr val="E5E7EB"/>
            </a:solidFill>
            <a:prstDash val="solid"/>
          </a:ln>
        </p:spPr>
        <p:txBody>
          <a:bodyPr/>
          <a:lstStyle/>
          <a:p>
            <a:endParaRPr lang="zh-CN" altLang="en-US"/>
          </a:p>
        </p:txBody>
      </p:sp>
      <p:sp>
        <p:nvSpPr>
          <p:cNvPr id="16" name="Shape 14"/>
          <p:cNvSpPr/>
          <p:nvPr/>
        </p:nvSpPr>
        <p:spPr>
          <a:xfrm>
            <a:off x="6172200" y="3981298"/>
            <a:ext cx="5639105" cy="1009498"/>
          </a:xfrm>
          <a:prstGeom prst="roundRect">
            <a:avLst>
              <a:gd name="adj" fmla="val 6836"/>
            </a:avLst>
          </a:prstGeom>
          <a:solidFill>
            <a:srgbClr val="F9FAFB"/>
          </a:solidFill>
          <a:ln w="12700">
            <a:solidFill>
              <a:srgbClr val="E5E7EB"/>
            </a:solidFill>
            <a:prstDash val="solid"/>
          </a:ln>
        </p:spPr>
        <p:txBody>
          <a:bodyPr/>
          <a:lstStyle/>
          <a:p>
            <a:endParaRPr lang="zh-CN" altLang="en-US"/>
          </a:p>
        </p:txBody>
      </p:sp>
      <p:sp>
        <p:nvSpPr>
          <p:cNvPr id="17" name="Shape 15"/>
          <p:cNvSpPr/>
          <p:nvPr/>
        </p:nvSpPr>
        <p:spPr>
          <a:xfrm>
            <a:off x="543154" y="2980944"/>
            <a:ext cx="381305" cy="381305"/>
          </a:xfrm>
          <a:prstGeom prst="ellipse">
            <a:avLst/>
          </a:prstGeom>
          <a:solidFill>
            <a:srgbClr val="EBF0FF"/>
          </a:solidFill>
          <a:ln/>
        </p:spPr>
        <p:txBody>
          <a:bodyPr/>
          <a:lstStyle/>
          <a:p>
            <a:endParaRPr lang="zh-CN" altLang="en-US"/>
          </a:p>
        </p:txBody>
      </p:sp>
      <p:pic>
        <p:nvPicPr>
          <p:cNvPr id="18" name="Image 0" descr="preencoded.png"/>
          <p:cNvPicPr>
            <a:picLocks noChangeAspect="1"/>
          </p:cNvPicPr>
          <p:nvPr/>
        </p:nvPicPr>
        <p:blipFill>
          <a:blip r:embed="rId3"/>
          <a:srcRect/>
          <a:stretch/>
        </p:blipFill>
        <p:spPr>
          <a:xfrm>
            <a:off x="647395" y="3086100"/>
            <a:ext cx="171907" cy="171907"/>
          </a:xfrm>
          <a:prstGeom prst="rect">
            <a:avLst/>
          </a:prstGeom>
        </p:spPr>
      </p:pic>
      <p:sp>
        <p:nvSpPr>
          <p:cNvPr id="19" name="Shape 16"/>
          <p:cNvSpPr/>
          <p:nvPr/>
        </p:nvSpPr>
        <p:spPr>
          <a:xfrm>
            <a:off x="381305" y="3981298"/>
            <a:ext cx="5639105" cy="1009498"/>
          </a:xfrm>
          <a:prstGeom prst="roundRect">
            <a:avLst>
              <a:gd name="adj" fmla="val 6836"/>
            </a:avLst>
          </a:prstGeom>
          <a:solidFill>
            <a:srgbClr val="F9FAFB"/>
          </a:solidFill>
          <a:ln w="12700">
            <a:solidFill>
              <a:srgbClr val="E5E7EB"/>
            </a:solidFill>
            <a:prstDash val="solid"/>
          </a:ln>
        </p:spPr>
        <p:txBody>
          <a:bodyPr/>
          <a:lstStyle/>
          <a:p>
            <a:endParaRPr lang="zh-CN" altLang="en-US"/>
          </a:p>
        </p:txBody>
      </p:sp>
      <p:sp>
        <p:nvSpPr>
          <p:cNvPr id="20" name="Shape 17"/>
          <p:cNvSpPr/>
          <p:nvPr/>
        </p:nvSpPr>
        <p:spPr>
          <a:xfrm>
            <a:off x="6334049" y="2980944"/>
            <a:ext cx="381305" cy="381305"/>
          </a:xfrm>
          <a:prstGeom prst="ellipse">
            <a:avLst/>
          </a:prstGeom>
          <a:solidFill>
            <a:srgbClr val="EBF0FF"/>
          </a:solidFill>
          <a:ln/>
        </p:spPr>
        <p:txBody>
          <a:bodyPr/>
          <a:lstStyle/>
          <a:p>
            <a:endParaRPr lang="zh-CN" altLang="en-US"/>
          </a:p>
        </p:txBody>
      </p:sp>
      <p:sp>
        <p:nvSpPr>
          <p:cNvPr id="21" name="Shape 18"/>
          <p:cNvSpPr/>
          <p:nvPr/>
        </p:nvSpPr>
        <p:spPr>
          <a:xfrm>
            <a:off x="543154" y="4143146"/>
            <a:ext cx="381305" cy="381305"/>
          </a:xfrm>
          <a:prstGeom prst="ellipse">
            <a:avLst/>
          </a:prstGeom>
          <a:solidFill>
            <a:srgbClr val="EBF0FF"/>
          </a:solidFill>
          <a:ln/>
        </p:spPr>
        <p:txBody>
          <a:bodyPr/>
          <a:lstStyle/>
          <a:p>
            <a:endParaRPr lang="zh-CN" altLang="en-US"/>
          </a:p>
        </p:txBody>
      </p:sp>
      <p:sp>
        <p:nvSpPr>
          <p:cNvPr id="22" name="Shape 19"/>
          <p:cNvSpPr/>
          <p:nvPr/>
        </p:nvSpPr>
        <p:spPr>
          <a:xfrm>
            <a:off x="6334049" y="4143146"/>
            <a:ext cx="381305" cy="381305"/>
          </a:xfrm>
          <a:prstGeom prst="ellipse">
            <a:avLst/>
          </a:prstGeom>
          <a:solidFill>
            <a:srgbClr val="EBF0FF"/>
          </a:solidFill>
          <a:ln/>
        </p:spPr>
        <p:txBody>
          <a:bodyPr/>
          <a:lstStyle/>
          <a:p>
            <a:endParaRPr lang="zh-CN" altLang="en-US"/>
          </a:p>
        </p:txBody>
      </p:sp>
      <p:sp>
        <p:nvSpPr>
          <p:cNvPr id="23" name="Text 20"/>
          <p:cNvSpPr txBox="1"/>
          <p:nvPr/>
        </p:nvSpPr>
        <p:spPr>
          <a:xfrm>
            <a:off x="1037844" y="3076956"/>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智能是核心卖点</a:t>
            </a:r>
            <a:endParaRPr lang="en-US" sz="1200" dirty="0"/>
          </a:p>
        </p:txBody>
      </p:sp>
      <p:sp>
        <p:nvSpPr>
          <p:cNvPr id="24" name="Text 21"/>
          <p:cNvSpPr txBox="1"/>
          <p:nvPr/>
        </p:nvSpPr>
        <p:spPr>
          <a:xfrm>
            <a:off x="6829654" y="3076956"/>
            <a:ext cx="905256"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差异化PMF</a:t>
            </a:r>
            <a:endParaRPr lang="en-US" sz="1200" dirty="0"/>
          </a:p>
        </p:txBody>
      </p:sp>
      <p:sp>
        <p:nvSpPr>
          <p:cNvPr id="25" name="Text 22"/>
          <p:cNvSpPr txBox="1"/>
          <p:nvPr/>
        </p:nvSpPr>
        <p:spPr>
          <a:xfrm>
            <a:off x="543154" y="3486607"/>
            <a:ext cx="3044038"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10倍价值的核心承载，实现用户体验和效率的质变</a:t>
            </a:r>
            <a:endParaRPr lang="en-US" sz="1000" dirty="0"/>
          </a:p>
        </p:txBody>
      </p:sp>
      <p:pic>
        <p:nvPicPr>
          <p:cNvPr id="26" name="Image 1" descr="preencoded.png"/>
          <p:cNvPicPr>
            <a:picLocks noChangeAspect="1"/>
          </p:cNvPicPr>
          <p:nvPr/>
        </p:nvPicPr>
        <p:blipFill>
          <a:blip r:embed="rId4"/>
          <a:srcRect/>
          <a:stretch/>
        </p:blipFill>
        <p:spPr>
          <a:xfrm>
            <a:off x="6439205" y="3086100"/>
            <a:ext cx="171907" cy="171907"/>
          </a:xfrm>
          <a:prstGeom prst="rect">
            <a:avLst/>
          </a:prstGeom>
        </p:spPr>
      </p:pic>
      <p:sp>
        <p:nvSpPr>
          <p:cNvPr id="27" name="Text 23"/>
          <p:cNvSpPr txBox="1"/>
          <p:nvPr/>
        </p:nvSpPr>
        <p:spPr>
          <a:xfrm>
            <a:off x="1037844" y="4238244"/>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快速试错与验证</a:t>
            </a:r>
            <a:endParaRPr lang="en-US" sz="1200" dirty="0"/>
          </a:p>
        </p:txBody>
      </p:sp>
      <p:sp>
        <p:nvSpPr>
          <p:cNvPr id="28" name="Text 24"/>
          <p:cNvSpPr txBox="1"/>
          <p:nvPr/>
        </p:nvSpPr>
        <p:spPr>
          <a:xfrm>
            <a:off x="6334049" y="3486607"/>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找到独特的产品市场匹配，避免同质化竞争</a:t>
            </a:r>
            <a:endParaRPr lang="en-US" sz="1000" dirty="0"/>
          </a:p>
        </p:txBody>
      </p:sp>
      <p:pic>
        <p:nvPicPr>
          <p:cNvPr id="29" name="Image 2" descr="preencoded.png"/>
          <p:cNvPicPr>
            <a:picLocks noChangeAspect="1"/>
          </p:cNvPicPr>
          <p:nvPr/>
        </p:nvPicPr>
        <p:blipFill>
          <a:blip r:embed="rId5"/>
          <a:srcRect l="-760" r="-760"/>
          <a:stretch/>
        </p:blipFill>
        <p:spPr>
          <a:xfrm>
            <a:off x="657454" y="4248302"/>
            <a:ext cx="152705" cy="171907"/>
          </a:xfrm>
          <a:prstGeom prst="rect">
            <a:avLst/>
          </a:prstGeom>
        </p:spPr>
      </p:pic>
      <p:sp>
        <p:nvSpPr>
          <p:cNvPr id="30" name="Text 25"/>
          <p:cNvSpPr txBox="1"/>
          <p:nvPr/>
        </p:nvSpPr>
        <p:spPr>
          <a:xfrm>
            <a:off x="543154" y="4647895"/>
            <a:ext cx="22338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数据驱动的产品迭代，周级反馈循环</a:t>
            </a:r>
            <a:endParaRPr lang="en-US" sz="1000" dirty="0"/>
          </a:p>
        </p:txBody>
      </p:sp>
      <p:pic>
        <p:nvPicPr>
          <p:cNvPr id="31" name="Image 3" descr="preencoded.png"/>
          <p:cNvPicPr>
            <a:picLocks noChangeAspect="1"/>
          </p:cNvPicPr>
          <p:nvPr/>
        </p:nvPicPr>
        <p:blipFill>
          <a:blip r:embed="rId6"/>
          <a:srcRect/>
          <a:stretch/>
        </p:blipFill>
        <p:spPr>
          <a:xfrm>
            <a:off x="6439205" y="4248302"/>
            <a:ext cx="171907" cy="171907"/>
          </a:xfrm>
          <a:prstGeom prst="rect">
            <a:avLst/>
          </a:prstGeom>
        </p:spPr>
      </p:pic>
      <p:sp>
        <p:nvSpPr>
          <p:cNvPr id="32" name="Text 26"/>
          <p:cNvSpPr txBox="1"/>
          <p:nvPr/>
        </p:nvSpPr>
        <p:spPr>
          <a:xfrm>
            <a:off x="6829654" y="4238244"/>
            <a:ext cx="13432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价值和效率最大化</a:t>
            </a:r>
            <a:endParaRPr lang="en-US" sz="1200" dirty="0"/>
          </a:p>
        </p:txBody>
      </p:sp>
      <p:sp>
        <p:nvSpPr>
          <p:cNvPr id="33" name="Text 27"/>
          <p:cNvSpPr txBox="1"/>
          <p:nvPr/>
        </p:nvSpPr>
        <p:spPr>
          <a:xfrm>
            <a:off x="6334049" y="4647895"/>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自洽的产品路径，可持续发展的系统性策略</a:t>
            </a:r>
            <a:endParaRPr lang="en-US" sz="1000" dirty="0"/>
          </a:p>
        </p:txBody>
      </p:sp>
      <p:sp>
        <p:nvSpPr>
          <p:cNvPr id="34" name="Text 28"/>
          <p:cNvSpPr txBox="1"/>
          <p:nvPr/>
        </p:nvSpPr>
        <p:spPr>
          <a:xfrm>
            <a:off x="381305" y="5315407"/>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目标受众</a:t>
            </a:r>
            <a:endParaRPr lang="en-US" sz="1200" dirty="0"/>
          </a:p>
        </p:txBody>
      </p:sp>
      <p:sp>
        <p:nvSpPr>
          <p:cNvPr id="35" name="Text 29"/>
          <p:cNvSpPr txBox="1"/>
          <p:nvPr/>
        </p:nvSpPr>
        <p:spPr>
          <a:xfrm>
            <a:off x="6248095" y="5315407"/>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讲师简介</a:t>
            </a:r>
            <a:endParaRPr lang="en-US" sz="1200" dirty="0"/>
          </a:p>
        </p:txBody>
      </p:sp>
      <p:sp>
        <p:nvSpPr>
          <p:cNvPr id="36" name="Text 30"/>
          <p:cNvSpPr txBox="1"/>
          <p:nvPr/>
        </p:nvSpPr>
        <p:spPr>
          <a:xfrm>
            <a:off x="590702" y="5600700"/>
            <a:ext cx="13432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创业者和初创团队</a:t>
            </a:r>
            <a:endParaRPr lang="en-US" sz="1200" dirty="0"/>
          </a:p>
        </p:txBody>
      </p:sp>
      <p:sp>
        <p:nvSpPr>
          <p:cNvPr id="37" name="Text 31"/>
          <p:cNvSpPr txBox="1"/>
          <p:nvPr/>
        </p:nvSpPr>
        <p:spPr>
          <a:xfrm>
            <a:off x="590702" y="5867705"/>
            <a:ext cx="11914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企业创新负责人</a:t>
            </a:r>
            <a:endParaRPr lang="en-US" sz="1200" dirty="0"/>
          </a:p>
        </p:txBody>
      </p:sp>
      <p:sp>
        <p:nvSpPr>
          <p:cNvPr id="38" name="Text 32"/>
          <p:cNvSpPr txBox="1"/>
          <p:nvPr/>
        </p:nvSpPr>
        <p:spPr>
          <a:xfrm>
            <a:off x="590702" y="6133795"/>
            <a:ext cx="16486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产品经理与技术领导者</a:t>
            </a:r>
            <a:endParaRPr lang="en-US" sz="1200" dirty="0"/>
          </a:p>
        </p:txBody>
      </p:sp>
      <p:sp>
        <p:nvSpPr>
          <p:cNvPr id="39" name="Shape 33"/>
          <p:cNvSpPr/>
          <p:nvPr/>
        </p:nvSpPr>
        <p:spPr>
          <a:xfrm>
            <a:off x="6248095" y="5581498"/>
            <a:ext cx="457200" cy="457200"/>
          </a:xfrm>
          <a:prstGeom prst="roundRect">
            <a:avLst>
              <a:gd name="adj" fmla="val 200000"/>
            </a:avLst>
          </a:prstGeom>
          <a:solidFill>
            <a:srgbClr val="DBEAFE"/>
          </a:solidFill>
          <a:ln/>
        </p:spPr>
        <p:txBody>
          <a:bodyPr/>
          <a:lstStyle/>
          <a:p>
            <a:endParaRPr lang="zh-CN" altLang="en-US"/>
          </a:p>
        </p:txBody>
      </p:sp>
      <p:pic>
        <p:nvPicPr>
          <p:cNvPr id="40" name="Image 4" descr="preencoded.png"/>
          <p:cNvPicPr>
            <a:picLocks noChangeAspect="1"/>
          </p:cNvPicPr>
          <p:nvPr/>
        </p:nvPicPr>
        <p:blipFill>
          <a:blip r:embed="rId7"/>
          <a:srcRect t="-43" b="-43"/>
          <a:stretch/>
        </p:blipFill>
        <p:spPr>
          <a:xfrm>
            <a:off x="6409944" y="5734202"/>
            <a:ext cx="133502" cy="152705"/>
          </a:xfrm>
          <a:prstGeom prst="rect">
            <a:avLst/>
          </a:prstGeom>
        </p:spPr>
      </p:pic>
      <p:sp>
        <p:nvSpPr>
          <p:cNvPr id="41" name="Text 34"/>
          <p:cNvSpPr txBox="1"/>
          <p:nvPr/>
        </p:nvSpPr>
        <p:spPr>
          <a:xfrm>
            <a:off x="6858000" y="5619902"/>
            <a:ext cx="1362456"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投资人 &amp; 创业导师</a:t>
            </a:r>
            <a:endParaRPr lang="en-US" sz="1200" dirty="0"/>
          </a:p>
        </p:txBody>
      </p:sp>
      <p:sp>
        <p:nvSpPr>
          <p:cNvPr id="42" name="Text 35"/>
          <p:cNvSpPr txBox="1"/>
          <p:nvPr/>
        </p:nvSpPr>
        <p:spPr>
          <a:xfrm>
            <a:off x="6858000" y="5838444"/>
            <a:ext cx="19677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AI基础设施与垂直业务整合专家</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10334549"/>
          </a:xfrm>
          <a:prstGeom prst="rect">
            <a:avLst/>
          </a:prstGeom>
          <a:solidFill>
            <a:srgbClr val="FFFFFF"/>
          </a:solidFill>
          <a:ln/>
        </p:spPr>
        <p:txBody>
          <a:bodyPr/>
          <a:lstStyle/>
          <a:p>
            <a:endParaRPr lang="zh-CN" altLang="en-US"/>
          </a:p>
        </p:txBody>
      </p:sp>
      <p:sp>
        <p:nvSpPr>
          <p:cNvPr id="3" name="Shape 1"/>
          <p:cNvSpPr/>
          <p:nvPr/>
        </p:nvSpPr>
        <p:spPr>
          <a:xfrm>
            <a:off x="0" y="0"/>
            <a:ext cx="12191695" cy="10334549"/>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趋势分析</a:t>
            </a:r>
            <a:endParaRPr lang="en-US" sz="1200" dirty="0"/>
          </a:p>
        </p:txBody>
      </p:sp>
      <p:sp>
        <p:nvSpPr>
          <p:cNvPr id="6" name="Text 4"/>
          <p:cNvSpPr txBox="1"/>
          <p:nvPr/>
        </p:nvSpPr>
        <p:spPr>
          <a:xfrm>
            <a:off x="381305" y="743407"/>
            <a:ext cx="3929177"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新目标用户，新设备和新场景</a:t>
            </a:r>
            <a:endParaRPr lang="en-US" sz="2200" dirty="0"/>
          </a:p>
        </p:txBody>
      </p:sp>
      <p:sp>
        <p:nvSpPr>
          <p:cNvPr id="7" name="Text 5"/>
          <p:cNvSpPr txBox="1"/>
          <p:nvPr/>
        </p:nvSpPr>
        <p:spPr>
          <a:xfrm>
            <a:off x="381305" y="1143000"/>
            <a:ext cx="3743554" cy="228600"/>
          </a:xfrm>
          <a:prstGeom prst="rect">
            <a:avLst/>
          </a:prstGeom>
          <a:noFill/>
          <a:ln/>
        </p:spPr>
        <p:txBody>
          <a:bodyPr wrap="square" lIns="0" tIns="0" rIns="0" bIns="0" rtlCol="0" anchor="ctr"/>
          <a:lstStyle/>
          <a:p>
            <a:pPr marL="0" indent="0" algn="l">
              <a:buNone/>
            </a:pPr>
            <a:r>
              <a:rPr lang="en-US" sz="1500" dirty="0">
                <a:solidFill>
                  <a:srgbClr val="374151"/>
                </a:solidFill>
                <a:latin typeface="Inter" pitchFamily="34" charset="0"/>
                <a:ea typeface="Inter" pitchFamily="34" charset="-122"/>
                <a:cs typeface="Inter" pitchFamily="34" charset="-120"/>
              </a:rPr>
              <a:t>Agentic AI时代的三大变化趋势与典型案例</a:t>
            </a:r>
            <a:endParaRPr lang="en-US" sz="1500" dirty="0"/>
          </a:p>
        </p:txBody>
      </p:sp>
      <p:sp>
        <p:nvSpPr>
          <p:cNvPr id="8" name="Shape 6"/>
          <p:cNvSpPr/>
          <p:nvPr/>
        </p:nvSpPr>
        <p:spPr>
          <a:xfrm>
            <a:off x="9533534" y="457200"/>
            <a:ext cx="2286000" cy="381305"/>
          </a:xfrm>
          <a:prstGeom prst="roundRect">
            <a:avLst>
              <a:gd name="adj" fmla="val 47962"/>
            </a:avLst>
          </a:prstGeom>
          <a:solidFill>
            <a:srgbClr val="DBEAFE"/>
          </a:solidFill>
          <a:ln/>
        </p:spPr>
        <p:txBody>
          <a:bodyPr/>
          <a:lstStyle/>
          <a:p>
            <a:endParaRPr lang="zh-CN" altLang="en-US"/>
          </a:p>
        </p:txBody>
      </p:sp>
      <p:sp>
        <p:nvSpPr>
          <p:cNvPr id="9" name="Text 7"/>
          <p:cNvSpPr txBox="1"/>
          <p:nvPr/>
        </p:nvSpPr>
        <p:spPr>
          <a:xfrm>
            <a:off x="9685325" y="552298"/>
            <a:ext cx="2095805" cy="191110"/>
          </a:xfrm>
          <a:prstGeom prst="rect">
            <a:avLst/>
          </a:prstGeom>
          <a:noFill/>
          <a:ln/>
        </p:spPr>
        <p:txBody>
          <a:bodyPr wrap="square" lIns="0" tIns="0" rIns="0" bIns="0" rtlCol="0" anchor="ctr"/>
          <a:lstStyle/>
          <a:p>
            <a:pPr marL="0" indent="0" algn="r">
              <a:buNone/>
            </a:pPr>
            <a:r>
              <a:rPr lang="en-US" sz="1200" dirty="0">
                <a:solidFill>
                  <a:srgbClr val="1D4ED8"/>
                </a:solidFill>
                <a:latin typeface="Inter" pitchFamily="34" charset="0"/>
                <a:ea typeface="Inter" pitchFamily="34" charset="-122"/>
                <a:cs typeface="Inter" pitchFamily="34" charset="-120"/>
              </a:rPr>
              <a:t>第一部分 Agentic时代新变量</a:t>
            </a:r>
            <a:endParaRPr lang="en-US" sz="1200" dirty="0"/>
          </a:p>
        </p:txBody>
      </p:sp>
      <p:sp>
        <p:nvSpPr>
          <p:cNvPr id="10" name="Shape 8"/>
          <p:cNvSpPr/>
          <p:nvPr/>
        </p:nvSpPr>
        <p:spPr>
          <a:xfrm>
            <a:off x="381305" y="1619402"/>
            <a:ext cx="11430000" cy="2143354"/>
          </a:xfrm>
          <a:prstGeom prst="roundRect">
            <a:avLst>
              <a:gd name="adj" fmla="val 1517"/>
            </a:avLst>
          </a:prstGeom>
          <a:solidFill>
            <a:srgbClr val="F9FAFB"/>
          </a:solidFill>
          <a:ln w="12700">
            <a:solidFill>
              <a:srgbClr val="E5E7EB"/>
            </a:solidFill>
            <a:prstDash val="solid"/>
          </a:ln>
        </p:spPr>
        <p:txBody>
          <a:bodyPr/>
          <a:lstStyle/>
          <a:p>
            <a:endParaRPr lang="zh-CN" altLang="en-US"/>
          </a:p>
        </p:txBody>
      </p:sp>
      <p:sp>
        <p:nvSpPr>
          <p:cNvPr id="11" name="Shape 9"/>
          <p:cNvSpPr/>
          <p:nvPr/>
        </p:nvSpPr>
        <p:spPr>
          <a:xfrm>
            <a:off x="580644" y="1819656"/>
            <a:ext cx="381305" cy="381305"/>
          </a:xfrm>
          <a:prstGeom prst="ellipse">
            <a:avLst/>
          </a:prstGeom>
          <a:solidFill>
            <a:srgbClr val="EBF0FF"/>
          </a:solidFill>
          <a:ln/>
        </p:spPr>
        <p:txBody>
          <a:bodyPr/>
          <a:lstStyle/>
          <a:p>
            <a:endParaRPr lang="zh-CN" altLang="en-US"/>
          </a:p>
        </p:txBody>
      </p:sp>
      <p:pic>
        <p:nvPicPr>
          <p:cNvPr id="12" name="Image 0" descr="preencoded.png"/>
          <p:cNvPicPr>
            <a:picLocks noChangeAspect="1"/>
          </p:cNvPicPr>
          <p:nvPr/>
        </p:nvPicPr>
        <p:blipFill>
          <a:blip r:embed="rId3"/>
          <a:srcRect l="-760" r="-760"/>
          <a:stretch/>
        </p:blipFill>
        <p:spPr>
          <a:xfrm>
            <a:off x="694944" y="1923898"/>
            <a:ext cx="152705" cy="171907"/>
          </a:xfrm>
          <a:prstGeom prst="rect">
            <a:avLst/>
          </a:prstGeom>
        </p:spPr>
      </p:pic>
      <p:sp>
        <p:nvSpPr>
          <p:cNvPr id="13" name="Shape 10"/>
          <p:cNvSpPr/>
          <p:nvPr/>
        </p:nvSpPr>
        <p:spPr>
          <a:xfrm>
            <a:off x="381305" y="3944722"/>
            <a:ext cx="11430000" cy="3076956"/>
          </a:xfrm>
          <a:prstGeom prst="roundRect">
            <a:avLst>
              <a:gd name="adj" fmla="val 736"/>
            </a:avLst>
          </a:prstGeom>
          <a:solidFill>
            <a:srgbClr val="F9FAFB"/>
          </a:solidFill>
          <a:ln w="12700">
            <a:solidFill>
              <a:srgbClr val="E5E7EB"/>
            </a:solidFill>
            <a:prstDash val="solid"/>
          </a:ln>
        </p:spPr>
        <p:txBody>
          <a:bodyPr/>
          <a:lstStyle/>
          <a:p>
            <a:endParaRPr lang="zh-CN" altLang="en-US"/>
          </a:p>
        </p:txBody>
      </p:sp>
      <p:sp>
        <p:nvSpPr>
          <p:cNvPr id="14" name="Shape 11"/>
          <p:cNvSpPr/>
          <p:nvPr/>
        </p:nvSpPr>
        <p:spPr>
          <a:xfrm>
            <a:off x="381305" y="7205472"/>
            <a:ext cx="11430000" cy="2143354"/>
          </a:xfrm>
          <a:prstGeom prst="roundRect">
            <a:avLst>
              <a:gd name="adj" fmla="val 1517"/>
            </a:avLst>
          </a:prstGeom>
          <a:solidFill>
            <a:srgbClr val="F9FAFB"/>
          </a:solidFill>
          <a:ln w="12700">
            <a:solidFill>
              <a:srgbClr val="E5E7EB"/>
            </a:solidFill>
            <a:prstDash val="solid"/>
          </a:ln>
        </p:spPr>
        <p:txBody>
          <a:bodyPr/>
          <a:lstStyle/>
          <a:p>
            <a:endParaRPr lang="zh-CN" altLang="en-US"/>
          </a:p>
        </p:txBody>
      </p:sp>
      <p:sp>
        <p:nvSpPr>
          <p:cNvPr id="15" name="Shape 12"/>
          <p:cNvSpPr/>
          <p:nvPr/>
        </p:nvSpPr>
        <p:spPr>
          <a:xfrm>
            <a:off x="580644" y="4144975"/>
            <a:ext cx="381305" cy="381305"/>
          </a:xfrm>
          <a:prstGeom prst="ellipse">
            <a:avLst/>
          </a:prstGeom>
          <a:solidFill>
            <a:srgbClr val="EBF0FF"/>
          </a:solidFill>
          <a:ln/>
        </p:spPr>
        <p:txBody>
          <a:bodyPr/>
          <a:lstStyle/>
          <a:p>
            <a:endParaRPr lang="zh-CN" altLang="en-US"/>
          </a:p>
        </p:txBody>
      </p:sp>
      <p:sp>
        <p:nvSpPr>
          <p:cNvPr id="16" name="Text 13"/>
          <p:cNvSpPr txBox="1"/>
          <p:nvPr/>
        </p:nvSpPr>
        <p:spPr>
          <a:xfrm>
            <a:off x="1076249" y="1895551"/>
            <a:ext cx="2809951"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新目标用户：数字工人、智能体</a:t>
            </a:r>
            <a:endParaRPr lang="en-US" sz="1500" dirty="0"/>
          </a:p>
        </p:txBody>
      </p:sp>
      <p:sp>
        <p:nvSpPr>
          <p:cNvPr id="17" name="Text 14"/>
          <p:cNvSpPr txBox="1"/>
          <p:nvPr/>
        </p:nvSpPr>
        <p:spPr>
          <a:xfrm>
            <a:off x="1076249" y="4220870"/>
            <a:ext cx="3010205"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新硬件：AI玩具、AI眼镜、AI助手</a:t>
            </a:r>
            <a:endParaRPr lang="en-US" sz="1500" dirty="0"/>
          </a:p>
        </p:txBody>
      </p:sp>
      <p:sp>
        <p:nvSpPr>
          <p:cNvPr id="18" name="Text 15"/>
          <p:cNvSpPr txBox="1"/>
          <p:nvPr/>
        </p:nvSpPr>
        <p:spPr>
          <a:xfrm>
            <a:off x="580644" y="2333549"/>
            <a:ext cx="4229100"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AI时代的新型工作者与自主智能体系统，重新定义生产力关系</a:t>
            </a:r>
            <a:endParaRPr lang="en-US" sz="1200" dirty="0"/>
          </a:p>
        </p:txBody>
      </p:sp>
      <p:sp>
        <p:nvSpPr>
          <p:cNvPr id="19" name="Text 16"/>
          <p:cNvSpPr txBox="1"/>
          <p:nvPr/>
        </p:nvSpPr>
        <p:spPr>
          <a:xfrm>
            <a:off x="580644" y="4659782"/>
            <a:ext cx="3924605"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智能设备重构人机交互方式，为AI应用提供全新物理载体</a:t>
            </a:r>
            <a:endParaRPr lang="en-US" sz="1200" dirty="0"/>
          </a:p>
        </p:txBody>
      </p:sp>
      <p:sp>
        <p:nvSpPr>
          <p:cNvPr id="20" name="Text 17"/>
          <p:cNvSpPr txBox="1"/>
          <p:nvPr/>
        </p:nvSpPr>
        <p:spPr>
          <a:xfrm>
            <a:off x="580644" y="2676449"/>
            <a:ext cx="762610"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MuleRun</a:t>
            </a:r>
            <a:endParaRPr lang="en-US" sz="1200" dirty="0"/>
          </a:p>
        </p:txBody>
      </p:sp>
      <p:sp>
        <p:nvSpPr>
          <p:cNvPr id="21" name="Text 18"/>
          <p:cNvSpPr txBox="1"/>
          <p:nvPr/>
        </p:nvSpPr>
        <p:spPr>
          <a:xfrm>
            <a:off x="6172200" y="2676449"/>
            <a:ext cx="1028700"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Macroscope</a:t>
            </a:r>
            <a:endParaRPr lang="en-US" sz="1200" dirty="0"/>
          </a:p>
        </p:txBody>
      </p:sp>
      <p:sp>
        <p:nvSpPr>
          <p:cNvPr id="22" name="Text 19"/>
          <p:cNvSpPr txBox="1"/>
          <p:nvPr/>
        </p:nvSpPr>
        <p:spPr>
          <a:xfrm>
            <a:off x="580644" y="5002682"/>
            <a:ext cx="619963"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Fuzoro</a:t>
            </a:r>
            <a:endParaRPr lang="en-US" sz="1200" dirty="0"/>
          </a:p>
        </p:txBody>
      </p:sp>
      <p:sp>
        <p:nvSpPr>
          <p:cNvPr id="23" name="Shape 20"/>
          <p:cNvSpPr/>
          <p:nvPr/>
        </p:nvSpPr>
        <p:spPr>
          <a:xfrm>
            <a:off x="580644" y="2924251"/>
            <a:ext cx="1410005" cy="371246"/>
          </a:xfrm>
          <a:prstGeom prst="roundRect">
            <a:avLst>
              <a:gd name="adj" fmla="val 37893"/>
            </a:avLst>
          </a:prstGeom>
          <a:solidFill>
            <a:srgbClr val="F3F4F6"/>
          </a:solidFill>
          <a:ln/>
        </p:spPr>
        <p:txBody>
          <a:bodyPr/>
          <a:lstStyle/>
          <a:p>
            <a:endParaRPr lang="zh-CN" altLang="en-US"/>
          </a:p>
        </p:txBody>
      </p:sp>
      <p:sp>
        <p:nvSpPr>
          <p:cNvPr id="24" name="Shape 21"/>
          <p:cNvSpPr/>
          <p:nvPr/>
        </p:nvSpPr>
        <p:spPr>
          <a:xfrm>
            <a:off x="6172200" y="2924251"/>
            <a:ext cx="1410005" cy="371246"/>
          </a:xfrm>
          <a:prstGeom prst="roundRect">
            <a:avLst>
              <a:gd name="adj" fmla="val 37893"/>
            </a:avLst>
          </a:prstGeom>
          <a:solidFill>
            <a:srgbClr val="F3F4F6"/>
          </a:solidFill>
          <a:ln/>
        </p:spPr>
        <p:txBody>
          <a:bodyPr/>
          <a:lstStyle/>
          <a:p>
            <a:endParaRPr lang="zh-CN" altLang="en-US"/>
          </a:p>
        </p:txBody>
      </p:sp>
      <p:sp>
        <p:nvSpPr>
          <p:cNvPr id="25" name="Shape 22"/>
          <p:cNvSpPr/>
          <p:nvPr/>
        </p:nvSpPr>
        <p:spPr>
          <a:xfrm>
            <a:off x="694944" y="3021178"/>
            <a:ext cx="190195" cy="190195"/>
          </a:xfrm>
          <a:prstGeom prst="ellipse">
            <a:avLst/>
          </a:prstGeom>
          <a:solidFill>
            <a:srgbClr val="EBF0FF"/>
          </a:solidFill>
          <a:ln/>
        </p:spPr>
        <p:txBody>
          <a:bodyPr/>
          <a:lstStyle/>
          <a:p>
            <a:endParaRPr lang="zh-CN" altLang="en-US"/>
          </a:p>
        </p:txBody>
      </p:sp>
      <p:pic>
        <p:nvPicPr>
          <p:cNvPr id="26" name="Image 1" descr="preencoded.png"/>
          <p:cNvPicPr>
            <a:picLocks noChangeAspect="1"/>
          </p:cNvPicPr>
          <p:nvPr/>
        </p:nvPicPr>
        <p:blipFill>
          <a:blip r:embed="rId4"/>
          <a:srcRect l="-1923" r="-1923"/>
          <a:stretch/>
        </p:blipFill>
        <p:spPr>
          <a:xfrm>
            <a:off x="728777" y="3071470"/>
            <a:ext cx="123444" cy="95098"/>
          </a:xfrm>
          <a:prstGeom prst="rect">
            <a:avLst/>
          </a:prstGeom>
        </p:spPr>
      </p:pic>
      <p:sp>
        <p:nvSpPr>
          <p:cNvPr id="27" name="Shape 23"/>
          <p:cNvSpPr/>
          <p:nvPr/>
        </p:nvSpPr>
        <p:spPr>
          <a:xfrm>
            <a:off x="580644" y="5249570"/>
            <a:ext cx="1190549" cy="371246"/>
          </a:xfrm>
          <a:prstGeom prst="roundRect">
            <a:avLst>
              <a:gd name="adj" fmla="val 37893"/>
            </a:avLst>
          </a:prstGeom>
          <a:solidFill>
            <a:srgbClr val="F3F4F6"/>
          </a:solidFill>
          <a:ln/>
        </p:spPr>
        <p:txBody>
          <a:bodyPr/>
          <a:lstStyle/>
          <a:p>
            <a:endParaRPr lang="zh-CN" altLang="en-US"/>
          </a:p>
        </p:txBody>
      </p:sp>
      <p:sp>
        <p:nvSpPr>
          <p:cNvPr id="28" name="Shape 24"/>
          <p:cNvSpPr/>
          <p:nvPr/>
        </p:nvSpPr>
        <p:spPr>
          <a:xfrm>
            <a:off x="6286500" y="3021178"/>
            <a:ext cx="190195" cy="190195"/>
          </a:xfrm>
          <a:prstGeom prst="ellipse">
            <a:avLst/>
          </a:prstGeom>
          <a:solidFill>
            <a:srgbClr val="EBF0FF"/>
          </a:solidFill>
          <a:ln/>
        </p:spPr>
        <p:txBody>
          <a:bodyPr/>
          <a:lstStyle/>
          <a:p>
            <a:endParaRPr lang="zh-CN" altLang="en-US"/>
          </a:p>
        </p:txBody>
      </p:sp>
      <p:sp>
        <p:nvSpPr>
          <p:cNvPr id="29" name="Text 25"/>
          <p:cNvSpPr txBox="1"/>
          <p:nvPr/>
        </p:nvSpPr>
        <p:spPr>
          <a:xfrm>
            <a:off x="942746" y="3019349"/>
            <a:ext cx="103418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智能体市场平台</a:t>
            </a:r>
            <a:endParaRPr lang="en-US" sz="1000" dirty="0"/>
          </a:p>
        </p:txBody>
      </p:sp>
      <p:sp>
        <p:nvSpPr>
          <p:cNvPr id="30" name="Text 26"/>
          <p:cNvSpPr txBox="1"/>
          <p:nvPr/>
        </p:nvSpPr>
        <p:spPr>
          <a:xfrm>
            <a:off x="6534302" y="3019349"/>
            <a:ext cx="103418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智能体管理系统</a:t>
            </a:r>
            <a:endParaRPr lang="en-US" sz="1000" dirty="0"/>
          </a:p>
        </p:txBody>
      </p:sp>
      <p:sp>
        <p:nvSpPr>
          <p:cNvPr id="31" name="Text 27"/>
          <p:cNvSpPr txBox="1"/>
          <p:nvPr/>
        </p:nvSpPr>
        <p:spPr>
          <a:xfrm>
            <a:off x="580644" y="3373222"/>
            <a:ext cx="34344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允许开发者构建、发布和销售智能体，形成完整市场生态</a:t>
            </a:r>
            <a:endParaRPr lang="en-US" sz="1000" dirty="0"/>
          </a:p>
        </p:txBody>
      </p:sp>
      <p:pic>
        <p:nvPicPr>
          <p:cNvPr id="32" name="Image 2" descr="preencoded.png"/>
          <p:cNvPicPr>
            <a:picLocks noChangeAspect="1"/>
          </p:cNvPicPr>
          <p:nvPr/>
        </p:nvPicPr>
        <p:blipFill>
          <a:blip r:embed="rId5"/>
          <a:srcRect/>
          <a:stretch/>
        </p:blipFill>
        <p:spPr>
          <a:xfrm>
            <a:off x="6334049" y="3071470"/>
            <a:ext cx="95098" cy="95098"/>
          </a:xfrm>
          <a:prstGeom prst="rect">
            <a:avLst/>
          </a:prstGeom>
        </p:spPr>
      </p:pic>
      <p:sp>
        <p:nvSpPr>
          <p:cNvPr id="33" name="Text 28"/>
          <p:cNvSpPr txBox="1"/>
          <p:nvPr/>
        </p:nvSpPr>
        <p:spPr>
          <a:xfrm>
            <a:off x="6172200" y="3373222"/>
            <a:ext cx="31674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专注于开发团队的智能体监控、优化与协作管理平台</a:t>
            </a:r>
            <a:endParaRPr lang="en-US" sz="1000" dirty="0"/>
          </a:p>
        </p:txBody>
      </p:sp>
      <p:pic>
        <p:nvPicPr>
          <p:cNvPr id="34" name="Image 3" descr="preencoded.png"/>
          <p:cNvPicPr>
            <a:picLocks noChangeAspect="1"/>
          </p:cNvPicPr>
          <p:nvPr/>
        </p:nvPicPr>
        <p:blipFill>
          <a:blip r:embed="rId6"/>
          <a:srcRect/>
          <a:stretch/>
        </p:blipFill>
        <p:spPr>
          <a:xfrm>
            <a:off x="685800" y="4250131"/>
            <a:ext cx="171907" cy="171907"/>
          </a:xfrm>
          <a:prstGeom prst="rect">
            <a:avLst/>
          </a:prstGeom>
        </p:spPr>
      </p:pic>
      <p:sp>
        <p:nvSpPr>
          <p:cNvPr id="35" name="Shape 29"/>
          <p:cNvSpPr/>
          <p:nvPr/>
        </p:nvSpPr>
        <p:spPr>
          <a:xfrm>
            <a:off x="694944" y="5346497"/>
            <a:ext cx="190195" cy="190195"/>
          </a:xfrm>
          <a:prstGeom prst="ellipse">
            <a:avLst/>
          </a:prstGeom>
          <a:solidFill>
            <a:srgbClr val="EBF0FF"/>
          </a:solidFill>
          <a:ln/>
        </p:spPr>
        <p:txBody>
          <a:bodyPr/>
          <a:lstStyle/>
          <a:p>
            <a:endParaRPr lang="zh-CN" altLang="en-US"/>
          </a:p>
        </p:txBody>
      </p:sp>
      <p:pic>
        <p:nvPicPr>
          <p:cNvPr id="36" name="Image 4" descr="preencoded.png"/>
          <p:cNvPicPr>
            <a:picLocks noChangeAspect="1"/>
          </p:cNvPicPr>
          <p:nvPr/>
        </p:nvPicPr>
        <p:blipFill>
          <a:blip r:embed="rId7"/>
          <a:srcRect/>
          <a:stretch/>
        </p:blipFill>
        <p:spPr>
          <a:xfrm>
            <a:off x="743407" y="5396789"/>
            <a:ext cx="95098" cy="95098"/>
          </a:xfrm>
          <a:prstGeom prst="rect">
            <a:avLst/>
          </a:prstGeom>
        </p:spPr>
      </p:pic>
      <p:sp>
        <p:nvSpPr>
          <p:cNvPr id="37" name="Shape 30"/>
          <p:cNvSpPr/>
          <p:nvPr/>
        </p:nvSpPr>
        <p:spPr>
          <a:xfrm>
            <a:off x="580644" y="6223406"/>
            <a:ext cx="875995" cy="371246"/>
          </a:xfrm>
          <a:prstGeom prst="roundRect">
            <a:avLst>
              <a:gd name="adj" fmla="val 37893"/>
            </a:avLst>
          </a:prstGeom>
          <a:solidFill>
            <a:srgbClr val="F3F4F6"/>
          </a:solidFill>
          <a:ln/>
        </p:spPr>
        <p:txBody>
          <a:bodyPr/>
          <a:lstStyle/>
          <a:p>
            <a:endParaRPr lang="zh-CN" altLang="en-US"/>
          </a:p>
        </p:txBody>
      </p:sp>
      <p:sp>
        <p:nvSpPr>
          <p:cNvPr id="38" name="Shape 31"/>
          <p:cNvSpPr/>
          <p:nvPr/>
        </p:nvSpPr>
        <p:spPr>
          <a:xfrm>
            <a:off x="694944" y="6320333"/>
            <a:ext cx="190195" cy="190195"/>
          </a:xfrm>
          <a:prstGeom prst="ellipse">
            <a:avLst/>
          </a:prstGeom>
          <a:solidFill>
            <a:srgbClr val="EBF0FF"/>
          </a:solidFill>
          <a:ln/>
        </p:spPr>
        <p:txBody>
          <a:bodyPr/>
          <a:lstStyle/>
          <a:p>
            <a:endParaRPr lang="zh-CN" altLang="en-US"/>
          </a:p>
        </p:txBody>
      </p:sp>
      <p:sp>
        <p:nvSpPr>
          <p:cNvPr id="39" name="Text 32"/>
          <p:cNvSpPr txBox="1"/>
          <p:nvPr/>
        </p:nvSpPr>
        <p:spPr>
          <a:xfrm>
            <a:off x="942746" y="5345582"/>
            <a:ext cx="814730"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AI玩具/伴侣</a:t>
            </a:r>
            <a:endParaRPr lang="en-US" sz="1000" dirty="0"/>
          </a:p>
        </p:txBody>
      </p:sp>
      <p:sp>
        <p:nvSpPr>
          <p:cNvPr id="40" name="Text 33"/>
          <p:cNvSpPr txBox="1"/>
          <p:nvPr/>
        </p:nvSpPr>
        <p:spPr>
          <a:xfrm>
            <a:off x="580644" y="5661050"/>
            <a:ext cx="31674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具备情感交互能力的智能伴侣，满足陪伴与情感需求</a:t>
            </a:r>
            <a:endParaRPr lang="en-US" sz="1000" dirty="0"/>
          </a:p>
        </p:txBody>
      </p:sp>
      <p:sp>
        <p:nvSpPr>
          <p:cNvPr id="41" name="Text 34"/>
          <p:cNvSpPr txBox="1"/>
          <p:nvPr/>
        </p:nvSpPr>
        <p:spPr>
          <a:xfrm>
            <a:off x="580644" y="5975604"/>
            <a:ext cx="1143000"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Meta Ray-Ban</a:t>
            </a:r>
            <a:endParaRPr lang="en-US" sz="1200" dirty="0"/>
          </a:p>
        </p:txBody>
      </p:sp>
      <p:pic>
        <p:nvPicPr>
          <p:cNvPr id="42" name="Image 5" descr="preencoded.png"/>
          <p:cNvPicPr>
            <a:picLocks noChangeAspect="1"/>
          </p:cNvPicPr>
          <p:nvPr/>
        </p:nvPicPr>
        <p:blipFill>
          <a:blip r:embed="rId8"/>
          <a:srcRect t="-870" b="-870"/>
          <a:stretch/>
        </p:blipFill>
        <p:spPr>
          <a:xfrm>
            <a:off x="737921" y="6369710"/>
            <a:ext cx="105156" cy="95098"/>
          </a:xfrm>
          <a:prstGeom prst="rect">
            <a:avLst/>
          </a:prstGeom>
        </p:spPr>
      </p:pic>
      <p:sp>
        <p:nvSpPr>
          <p:cNvPr id="43" name="Shape 35"/>
          <p:cNvSpPr/>
          <p:nvPr/>
        </p:nvSpPr>
        <p:spPr>
          <a:xfrm>
            <a:off x="580644" y="7405726"/>
            <a:ext cx="381305" cy="381305"/>
          </a:xfrm>
          <a:prstGeom prst="ellipse">
            <a:avLst/>
          </a:prstGeom>
          <a:solidFill>
            <a:srgbClr val="EBF0FF"/>
          </a:solidFill>
          <a:ln/>
        </p:spPr>
        <p:txBody>
          <a:bodyPr/>
          <a:lstStyle/>
          <a:p>
            <a:endParaRPr lang="zh-CN" altLang="en-US"/>
          </a:p>
        </p:txBody>
      </p:sp>
      <p:sp>
        <p:nvSpPr>
          <p:cNvPr id="44" name="Text 36"/>
          <p:cNvSpPr txBox="1"/>
          <p:nvPr/>
        </p:nvSpPr>
        <p:spPr>
          <a:xfrm>
            <a:off x="1076249" y="7481621"/>
            <a:ext cx="2619756"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新场景：专业水平工具平民化</a:t>
            </a:r>
            <a:endParaRPr lang="en-US" sz="1500" dirty="0"/>
          </a:p>
        </p:txBody>
      </p:sp>
      <p:sp>
        <p:nvSpPr>
          <p:cNvPr id="45" name="Text 37"/>
          <p:cNvSpPr txBox="1"/>
          <p:nvPr/>
        </p:nvSpPr>
        <p:spPr>
          <a:xfrm>
            <a:off x="580644" y="7920533"/>
            <a:ext cx="4686300"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AI降低专业工具使用门槛，使人人都能完成原本需要专业技能的工作</a:t>
            </a:r>
            <a:endParaRPr lang="en-US" sz="1200" dirty="0"/>
          </a:p>
        </p:txBody>
      </p:sp>
      <p:sp>
        <p:nvSpPr>
          <p:cNvPr id="46" name="Text 38"/>
          <p:cNvSpPr txBox="1"/>
          <p:nvPr/>
        </p:nvSpPr>
        <p:spPr>
          <a:xfrm>
            <a:off x="6172200" y="5002682"/>
            <a:ext cx="619963"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Plaude</a:t>
            </a:r>
            <a:endParaRPr lang="en-US" sz="1200" dirty="0"/>
          </a:p>
        </p:txBody>
      </p:sp>
      <p:sp>
        <p:nvSpPr>
          <p:cNvPr id="47" name="Shape 39"/>
          <p:cNvSpPr/>
          <p:nvPr/>
        </p:nvSpPr>
        <p:spPr>
          <a:xfrm>
            <a:off x="6172200" y="5249570"/>
            <a:ext cx="1276502" cy="371246"/>
          </a:xfrm>
          <a:prstGeom prst="roundRect">
            <a:avLst>
              <a:gd name="adj" fmla="val 37893"/>
            </a:avLst>
          </a:prstGeom>
          <a:solidFill>
            <a:srgbClr val="F3F4F6"/>
          </a:solidFill>
          <a:ln/>
        </p:spPr>
        <p:txBody>
          <a:bodyPr/>
          <a:lstStyle/>
          <a:p>
            <a:endParaRPr lang="zh-CN" altLang="en-US"/>
          </a:p>
        </p:txBody>
      </p:sp>
      <p:sp>
        <p:nvSpPr>
          <p:cNvPr id="48" name="Shape 40"/>
          <p:cNvSpPr/>
          <p:nvPr/>
        </p:nvSpPr>
        <p:spPr>
          <a:xfrm>
            <a:off x="6172200" y="6223406"/>
            <a:ext cx="1276502" cy="371246"/>
          </a:xfrm>
          <a:prstGeom prst="roundRect">
            <a:avLst>
              <a:gd name="adj" fmla="val 37893"/>
            </a:avLst>
          </a:prstGeom>
          <a:solidFill>
            <a:srgbClr val="F3F4F6"/>
          </a:solidFill>
          <a:ln/>
        </p:spPr>
        <p:txBody>
          <a:bodyPr/>
          <a:lstStyle/>
          <a:p>
            <a:endParaRPr lang="zh-CN" altLang="en-US"/>
          </a:p>
        </p:txBody>
      </p:sp>
      <p:sp>
        <p:nvSpPr>
          <p:cNvPr id="49" name="Shape 41"/>
          <p:cNvSpPr/>
          <p:nvPr/>
        </p:nvSpPr>
        <p:spPr>
          <a:xfrm>
            <a:off x="6286500" y="5346497"/>
            <a:ext cx="190195" cy="190195"/>
          </a:xfrm>
          <a:prstGeom prst="ellipse">
            <a:avLst/>
          </a:prstGeom>
          <a:solidFill>
            <a:srgbClr val="EBF0FF"/>
          </a:solidFill>
          <a:ln/>
        </p:spPr>
        <p:txBody>
          <a:bodyPr/>
          <a:lstStyle/>
          <a:p>
            <a:endParaRPr lang="zh-CN" altLang="en-US"/>
          </a:p>
        </p:txBody>
      </p:sp>
      <p:sp>
        <p:nvSpPr>
          <p:cNvPr id="50" name="Shape 42"/>
          <p:cNvSpPr/>
          <p:nvPr/>
        </p:nvSpPr>
        <p:spPr>
          <a:xfrm>
            <a:off x="6286500" y="6320333"/>
            <a:ext cx="190195" cy="190195"/>
          </a:xfrm>
          <a:prstGeom prst="ellipse">
            <a:avLst/>
          </a:prstGeom>
          <a:solidFill>
            <a:srgbClr val="EBF0FF"/>
          </a:solidFill>
          <a:ln/>
        </p:spPr>
        <p:txBody>
          <a:bodyPr/>
          <a:lstStyle/>
          <a:p>
            <a:endParaRPr lang="zh-CN" altLang="en-US"/>
          </a:p>
        </p:txBody>
      </p:sp>
      <p:sp>
        <p:nvSpPr>
          <p:cNvPr id="51" name="Text 43"/>
          <p:cNvSpPr txBox="1"/>
          <p:nvPr/>
        </p:nvSpPr>
        <p:spPr>
          <a:xfrm>
            <a:off x="942746" y="6318504"/>
            <a:ext cx="500177"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AI眼镜</a:t>
            </a:r>
            <a:endParaRPr lang="en-US" sz="1000" dirty="0"/>
          </a:p>
        </p:txBody>
      </p:sp>
      <p:sp>
        <p:nvSpPr>
          <p:cNvPr id="52" name="Text 44"/>
          <p:cNvSpPr txBox="1"/>
          <p:nvPr/>
        </p:nvSpPr>
        <p:spPr>
          <a:xfrm>
            <a:off x="6534302" y="5345582"/>
            <a:ext cx="9006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办公效率助手</a:t>
            </a:r>
            <a:endParaRPr lang="en-US" sz="1000" dirty="0"/>
          </a:p>
        </p:txBody>
      </p:sp>
      <p:sp>
        <p:nvSpPr>
          <p:cNvPr id="53" name="Text 45"/>
          <p:cNvSpPr txBox="1"/>
          <p:nvPr/>
        </p:nvSpPr>
        <p:spPr>
          <a:xfrm>
            <a:off x="6534302" y="6318504"/>
            <a:ext cx="9006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个人记忆助手</a:t>
            </a:r>
            <a:endParaRPr lang="en-US" sz="1000" dirty="0"/>
          </a:p>
        </p:txBody>
      </p:sp>
      <p:sp>
        <p:nvSpPr>
          <p:cNvPr id="54" name="Text 46"/>
          <p:cNvSpPr txBox="1"/>
          <p:nvPr/>
        </p:nvSpPr>
        <p:spPr>
          <a:xfrm>
            <a:off x="580644" y="6633972"/>
            <a:ext cx="33009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集成视觉AI的智能眼镜，提供实时环境理解与增强现实</a:t>
            </a:r>
            <a:endParaRPr lang="en-US" sz="1000" dirty="0"/>
          </a:p>
        </p:txBody>
      </p:sp>
      <p:pic>
        <p:nvPicPr>
          <p:cNvPr id="55" name="Image 6" descr="preencoded.png"/>
          <p:cNvPicPr>
            <a:picLocks noChangeAspect="1"/>
          </p:cNvPicPr>
          <p:nvPr/>
        </p:nvPicPr>
        <p:blipFill>
          <a:blip r:embed="rId9"/>
          <a:srcRect/>
          <a:stretch/>
        </p:blipFill>
        <p:spPr>
          <a:xfrm>
            <a:off x="6334049" y="5396789"/>
            <a:ext cx="95098" cy="95098"/>
          </a:xfrm>
          <a:prstGeom prst="rect">
            <a:avLst/>
          </a:prstGeom>
        </p:spPr>
      </p:pic>
      <p:sp>
        <p:nvSpPr>
          <p:cNvPr id="56" name="Text 47"/>
          <p:cNvSpPr txBox="1"/>
          <p:nvPr/>
        </p:nvSpPr>
        <p:spPr>
          <a:xfrm>
            <a:off x="6172200" y="5661050"/>
            <a:ext cx="3033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AI驱动的工作场景智能助手，优化办公流程与效率</a:t>
            </a:r>
            <a:endParaRPr lang="en-US" sz="1000" dirty="0"/>
          </a:p>
        </p:txBody>
      </p:sp>
      <p:sp>
        <p:nvSpPr>
          <p:cNvPr id="57" name="Text 48"/>
          <p:cNvSpPr txBox="1"/>
          <p:nvPr/>
        </p:nvSpPr>
        <p:spPr>
          <a:xfrm>
            <a:off x="6172200" y="6633972"/>
            <a:ext cx="33009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可穿戴设备与AI结合，记录并管理个人记忆与知识体系</a:t>
            </a:r>
            <a:endParaRPr lang="en-US" sz="1000" dirty="0"/>
          </a:p>
        </p:txBody>
      </p:sp>
      <p:sp>
        <p:nvSpPr>
          <p:cNvPr id="58" name="Text 49"/>
          <p:cNvSpPr txBox="1"/>
          <p:nvPr/>
        </p:nvSpPr>
        <p:spPr>
          <a:xfrm>
            <a:off x="6172200" y="5975604"/>
            <a:ext cx="514807"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Looki</a:t>
            </a:r>
            <a:endParaRPr lang="en-US" sz="1200" dirty="0"/>
          </a:p>
        </p:txBody>
      </p:sp>
      <p:pic>
        <p:nvPicPr>
          <p:cNvPr id="59" name="Image 7" descr="preencoded.png"/>
          <p:cNvPicPr>
            <a:picLocks noChangeAspect="1"/>
          </p:cNvPicPr>
          <p:nvPr/>
        </p:nvPicPr>
        <p:blipFill>
          <a:blip r:embed="rId10"/>
          <a:srcRect t="-870" b="-870"/>
          <a:stretch/>
        </p:blipFill>
        <p:spPr>
          <a:xfrm>
            <a:off x="6329477" y="6369710"/>
            <a:ext cx="105156" cy="95098"/>
          </a:xfrm>
          <a:prstGeom prst="rect">
            <a:avLst/>
          </a:prstGeom>
        </p:spPr>
      </p:pic>
      <p:pic>
        <p:nvPicPr>
          <p:cNvPr id="60" name="Image 8" descr="preencoded.png"/>
          <p:cNvPicPr>
            <a:picLocks noChangeAspect="1"/>
          </p:cNvPicPr>
          <p:nvPr/>
        </p:nvPicPr>
        <p:blipFill>
          <a:blip r:embed="rId11"/>
          <a:srcRect t="-841" b="-841"/>
          <a:stretch/>
        </p:blipFill>
        <p:spPr>
          <a:xfrm>
            <a:off x="676656" y="7510882"/>
            <a:ext cx="190195" cy="171907"/>
          </a:xfrm>
          <a:prstGeom prst="rect">
            <a:avLst/>
          </a:prstGeom>
        </p:spPr>
      </p:pic>
      <p:sp>
        <p:nvSpPr>
          <p:cNvPr id="61" name="Text 50"/>
          <p:cNvSpPr txBox="1"/>
          <p:nvPr/>
        </p:nvSpPr>
        <p:spPr>
          <a:xfrm>
            <a:off x="580644" y="8263433"/>
            <a:ext cx="685800"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Lovable</a:t>
            </a:r>
            <a:endParaRPr lang="en-US" sz="1200" dirty="0"/>
          </a:p>
        </p:txBody>
      </p:sp>
      <p:sp>
        <p:nvSpPr>
          <p:cNvPr id="62" name="Shape 51"/>
          <p:cNvSpPr/>
          <p:nvPr/>
        </p:nvSpPr>
        <p:spPr>
          <a:xfrm>
            <a:off x="580644" y="8510321"/>
            <a:ext cx="1276502" cy="371246"/>
          </a:xfrm>
          <a:prstGeom prst="roundRect">
            <a:avLst>
              <a:gd name="adj" fmla="val 37893"/>
            </a:avLst>
          </a:prstGeom>
          <a:solidFill>
            <a:srgbClr val="F3F4F6"/>
          </a:solidFill>
          <a:ln/>
        </p:spPr>
        <p:txBody>
          <a:bodyPr/>
          <a:lstStyle/>
          <a:p>
            <a:endParaRPr lang="zh-CN" altLang="en-US"/>
          </a:p>
        </p:txBody>
      </p:sp>
      <p:sp>
        <p:nvSpPr>
          <p:cNvPr id="63" name="Shape 52"/>
          <p:cNvSpPr/>
          <p:nvPr/>
        </p:nvSpPr>
        <p:spPr>
          <a:xfrm>
            <a:off x="694944" y="8607247"/>
            <a:ext cx="190195" cy="190195"/>
          </a:xfrm>
          <a:prstGeom prst="ellipse">
            <a:avLst/>
          </a:prstGeom>
          <a:solidFill>
            <a:srgbClr val="EBF0FF"/>
          </a:solidFill>
          <a:ln/>
        </p:spPr>
        <p:txBody>
          <a:bodyPr/>
          <a:lstStyle/>
          <a:p>
            <a:endParaRPr lang="zh-CN" altLang="en-US"/>
          </a:p>
        </p:txBody>
      </p:sp>
      <p:pic>
        <p:nvPicPr>
          <p:cNvPr id="64" name="Image 9" descr="preencoded.png"/>
          <p:cNvPicPr>
            <a:picLocks noChangeAspect="1"/>
          </p:cNvPicPr>
          <p:nvPr/>
        </p:nvPicPr>
        <p:blipFill>
          <a:blip r:embed="rId12"/>
          <a:srcRect/>
          <a:stretch/>
        </p:blipFill>
        <p:spPr>
          <a:xfrm>
            <a:off x="743407" y="8657539"/>
            <a:ext cx="95098" cy="95098"/>
          </a:xfrm>
          <a:prstGeom prst="rect">
            <a:avLst/>
          </a:prstGeom>
        </p:spPr>
      </p:pic>
      <p:sp>
        <p:nvSpPr>
          <p:cNvPr id="65" name="Text 53"/>
          <p:cNvSpPr txBox="1"/>
          <p:nvPr/>
        </p:nvSpPr>
        <p:spPr>
          <a:xfrm>
            <a:off x="4308653" y="8263433"/>
            <a:ext cx="667512"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Loveart</a:t>
            </a:r>
            <a:endParaRPr lang="en-US" sz="1200" dirty="0"/>
          </a:p>
        </p:txBody>
      </p:sp>
      <p:sp>
        <p:nvSpPr>
          <p:cNvPr id="66" name="Shape 54"/>
          <p:cNvSpPr/>
          <p:nvPr/>
        </p:nvSpPr>
        <p:spPr>
          <a:xfrm>
            <a:off x="4308653" y="8510321"/>
            <a:ext cx="1276502" cy="371246"/>
          </a:xfrm>
          <a:prstGeom prst="roundRect">
            <a:avLst>
              <a:gd name="adj" fmla="val 37893"/>
            </a:avLst>
          </a:prstGeom>
          <a:solidFill>
            <a:srgbClr val="F3F4F6"/>
          </a:solidFill>
          <a:ln/>
        </p:spPr>
        <p:txBody>
          <a:bodyPr/>
          <a:lstStyle/>
          <a:p>
            <a:endParaRPr lang="zh-CN" altLang="en-US"/>
          </a:p>
        </p:txBody>
      </p:sp>
      <p:sp>
        <p:nvSpPr>
          <p:cNvPr id="67" name="Shape 55"/>
          <p:cNvSpPr/>
          <p:nvPr/>
        </p:nvSpPr>
        <p:spPr>
          <a:xfrm>
            <a:off x="4422953" y="8607247"/>
            <a:ext cx="190195" cy="190195"/>
          </a:xfrm>
          <a:prstGeom prst="ellipse">
            <a:avLst/>
          </a:prstGeom>
          <a:solidFill>
            <a:srgbClr val="EBF0FF"/>
          </a:solidFill>
          <a:ln/>
        </p:spPr>
        <p:txBody>
          <a:bodyPr/>
          <a:lstStyle/>
          <a:p>
            <a:endParaRPr lang="zh-CN" altLang="en-US"/>
          </a:p>
        </p:txBody>
      </p:sp>
      <p:sp>
        <p:nvSpPr>
          <p:cNvPr id="68" name="Text 56"/>
          <p:cNvSpPr txBox="1"/>
          <p:nvPr/>
        </p:nvSpPr>
        <p:spPr>
          <a:xfrm>
            <a:off x="942746" y="8606333"/>
            <a:ext cx="9006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全民网站构建</a:t>
            </a:r>
            <a:endParaRPr lang="en-US" sz="1000" dirty="0"/>
          </a:p>
        </p:txBody>
      </p:sp>
      <p:sp>
        <p:nvSpPr>
          <p:cNvPr id="69" name="Text 57"/>
          <p:cNvSpPr txBox="1"/>
          <p:nvPr/>
        </p:nvSpPr>
        <p:spPr>
          <a:xfrm>
            <a:off x="8397850" y="8606333"/>
            <a:ext cx="7671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AI音乐创作</a:t>
            </a:r>
            <a:endParaRPr lang="en-US" sz="1000" dirty="0"/>
          </a:p>
        </p:txBody>
      </p:sp>
      <p:sp>
        <p:nvSpPr>
          <p:cNvPr id="70" name="Text 58"/>
          <p:cNvSpPr txBox="1"/>
          <p:nvPr/>
        </p:nvSpPr>
        <p:spPr>
          <a:xfrm>
            <a:off x="580644" y="8960206"/>
            <a:ext cx="34344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无代码智能网站构建平台，使人人都能创建专业水准网站</a:t>
            </a:r>
            <a:endParaRPr lang="en-US" sz="1000" dirty="0"/>
          </a:p>
        </p:txBody>
      </p:sp>
      <p:pic>
        <p:nvPicPr>
          <p:cNvPr id="71" name="Image 10" descr="preencoded.png"/>
          <p:cNvPicPr>
            <a:picLocks noChangeAspect="1"/>
          </p:cNvPicPr>
          <p:nvPr/>
        </p:nvPicPr>
        <p:blipFill>
          <a:blip r:embed="rId13"/>
          <a:srcRect/>
          <a:stretch/>
        </p:blipFill>
        <p:spPr>
          <a:xfrm>
            <a:off x="4470502" y="8657539"/>
            <a:ext cx="95098" cy="95098"/>
          </a:xfrm>
          <a:prstGeom prst="rect">
            <a:avLst/>
          </a:prstGeom>
        </p:spPr>
      </p:pic>
      <p:sp>
        <p:nvSpPr>
          <p:cNvPr id="72" name="Text 59"/>
          <p:cNvSpPr txBox="1"/>
          <p:nvPr/>
        </p:nvSpPr>
        <p:spPr>
          <a:xfrm>
            <a:off x="8035747" y="8263433"/>
            <a:ext cx="495605"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Suno</a:t>
            </a:r>
            <a:endParaRPr lang="en-US" sz="1200" dirty="0"/>
          </a:p>
        </p:txBody>
      </p:sp>
      <p:sp>
        <p:nvSpPr>
          <p:cNvPr id="73" name="Shape 60"/>
          <p:cNvSpPr/>
          <p:nvPr/>
        </p:nvSpPr>
        <p:spPr>
          <a:xfrm>
            <a:off x="8035747" y="8510321"/>
            <a:ext cx="1143000" cy="371246"/>
          </a:xfrm>
          <a:prstGeom prst="roundRect">
            <a:avLst>
              <a:gd name="adj" fmla="val 37893"/>
            </a:avLst>
          </a:prstGeom>
          <a:solidFill>
            <a:srgbClr val="F3F4F6"/>
          </a:solidFill>
          <a:ln/>
        </p:spPr>
        <p:txBody>
          <a:bodyPr/>
          <a:lstStyle/>
          <a:p>
            <a:endParaRPr lang="zh-CN" altLang="en-US"/>
          </a:p>
        </p:txBody>
      </p:sp>
      <p:sp>
        <p:nvSpPr>
          <p:cNvPr id="74" name="Shape 61"/>
          <p:cNvSpPr/>
          <p:nvPr/>
        </p:nvSpPr>
        <p:spPr>
          <a:xfrm>
            <a:off x="8150047" y="8607247"/>
            <a:ext cx="190195" cy="190195"/>
          </a:xfrm>
          <a:prstGeom prst="ellipse">
            <a:avLst/>
          </a:prstGeom>
          <a:solidFill>
            <a:srgbClr val="EBF0FF"/>
          </a:solidFill>
          <a:ln/>
        </p:spPr>
        <p:txBody>
          <a:bodyPr/>
          <a:lstStyle/>
          <a:p>
            <a:endParaRPr lang="zh-CN" altLang="en-US"/>
          </a:p>
        </p:txBody>
      </p:sp>
      <p:sp>
        <p:nvSpPr>
          <p:cNvPr id="75" name="Text 62"/>
          <p:cNvSpPr txBox="1"/>
          <p:nvPr/>
        </p:nvSpPr>
        <p:spPr>
          <a:xfrm>
            <a:off x="4670755" y="8606333"/>
            <a:ext cx="9006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品牌设计平台</a:t>
            </a:r>
            <a:endParaRPr lang="en-US" sz="1000" dirty="0"/>
          </a:p>
        </p:txBody>
      </p:sp>
      <p:sp>
        <p:nvSpPr>
          <p:cNvPr id="76" name="Text 63"/>
          <p:cNvSpPr txBox="1"/>
          <p:nvPr/>
        </p:nvSpPr>
        <p:spPr>
          <a:xfrm>
            <a:off x="4308653" y="8960206"/>
            <a:ext cx="35679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AI驱动的品牌设计工具，使非设计师也能创建专业品牌视觉</a:t>
            </a:r>
            <a:endParaRPr lang="en-US" sz="1000" dirty="0"/>
          </a:p>
        </p:txBody>
      </p:sp>
      <p:pic>
        <p:nvPicPr>
          <p:cNvPr id="77" name="Image 11" descr="preencoded.png"/>
          <p:cNvPicPr>
            <a:picLocks noChangeAspect="1"/>
          </p:cNvPicPr>
          <p:nvPr/>
        </p:nvPicPr>
        <p:blipFill>
          <a:blip r:embed="rId14"/>
          <a:srcRect/>
          <a:stretch/>
        </p:blipFill>
        <p:spPr>
          <a:xfrm>
            <a:off x="8197596" y="8657539"/>
            <a:ext cx="95098" cy="95098"/>
          </a:xfrm>
          <a:prstGeom prst="rect">
            <a:avLst/>
          </a:prstGeom>
        </p:spPr>
      </p:pic>
      <p:sp>
        <p:nvSpPr>
          <p:cNvPr id="78" name="Text 64"/>
          <p:cNvSpPr txBox="1"/>
          <p:nvPr/>
        </p:nvSpPr>
        <p:spPr>
          <a:xfrm>
            <a:off x="8035747" y="8960206"/>
            <a:ext cx="31674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人人都能成为音乐人，AI辅助创作专业水准音乐作品</a:t>
            </a:r>
            <a:endParaRPr lang="en-US" sz="1000" dirty="0"/>
          </a:p>
        </p:txBody>
      </p:sp>
      <p:sp>
        <p:nvSpPr>
          <p:cNvPr id="79" name="Shape 65"/>
          <p:cNvSpPr/>
          <p:nvPr/>
        </p:nvSpPr>
        <p:spPr>
          <a:xfrm>
            <a:off x="381305" y="9531706"/>
            <a:ext cx="11430000" cy="418795"/>
          </a:xfrm>
          <a:prstGeom prst="roundRect">
            <a:avLst>
              <a:gd name="adj" fmla="val 39698"/>
            </a:avLst>
          </a:prstGeom>
          <a:solidFill>
            <a:srgbClr val="EFF6FF"/>
          </a:solidFill>
          <a:ln/>
        </p:spPr>
        <p:txBody>
          <a:bodyPr/>
          <a:lstStyle/>
          <a:p>
            <a:endParaRPr lang="zh-CN" altLang="en-US"/>
          </a:p>
        </p:txBody>
      </p:sp>
      <p:pic>
        <p:nvPicPr>
          <p:cNvPr id="80" name="Image 12" descr="preencoded.png"/>
          <p:cNvPicPr>
            <a:picLocks noChangeAspect="1"/>
          </p:cNvPicPr>
          <p:nvPr/>
        </p:nvPicPr>
        <p:blipFill>
          <a:blip r:embed="rId15"/>
          <a:srcRect l="-2512" r="-2512"/>
          <a:stretch/>
        </p:blipFill>
        <p:spPr>
          <a:xfrm>
            <a:off x="495605" y="9671609"/>
            <a:ext cx="105156" cy="133502"/>
          </a:xfrm>
          <a:prstGeom prst="rect">
            <a:avLst/>
          </a:prstGeom>
        </p:spPr>
      </p:pic>
      <p:sp>
        <p:nvSpPr>
          <p:cNvPr id="81" name="Text 66"/>
          <p:cNvSpPr txBox="1"/>
          <p:nvPr/>
        </p:nvSpPr>
        <p:spPr>
          <a:xfrm>
            <a:off x="676656" y="9655150"/>
            <a:ext cx="5824728" cy="162763"/>
          </a:xfrm>
          <a:prstGeom prst="rect">
            <a:avLst/>
          </a:prstGeom>
          <a:noFill/>
          <a:ln/>
        </p:spPr>
        <p:txBody>
          <a:bodyPr wrap="square" lIns="0" tIns="0" rIns="0" bIns="0" rtlCol="0" anchor="ctr"/>
          <a:lstStyle/>
          <a:p>
            <a:pPr marL="0" indent="0" algn="l">
              <a:buNone/>
            </a:pPr>
            <a:r>
              <a:rPr lang="en-US" sz="1000" dirty="0">
                <a:solidFill>
                  <a:srgbClr val="1D4ED8"/>
                </a:solidFill>
                <a:latin typeface="Inter" pitchFamily="34" charset="0"/>
                <a:ea typeface="Inter" pitchFamily="34" charset="-122"/>
                <a:cs typeface="Inter" pitchFamily="34" charset="-120"/>
              </a:rPr>
              <a:t>Agentic AI带来的新变量正在重构用户、设备与场景三大维度，创造出全新的产品机会与市场空间</a:t>
            </a: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9791395"/>
          </a:xfrm>
          <a:prstGeom prst="rect">
            <a:avLst/>
          </a:prstGeom>
          <a:solidFill>
            <a:srgbClr val="FFFFFF"/>
          </a:solidFill>
          <a:ln/>
        </p:spPr>
        <p:txBody>
          <a:bodyPr/>
          <a:lstStyle/>
          <a:p>
            <a:endParaRPr lang="zh-CN" altLang="en-US"/>
          </a:p>
        </p:txBody>
      </p:sp>
      <p:sp>
        <p:nvSpPr>
          <p:cNvPr id="3" name="Shape 1"/>
          <p:cNvSpPr/>
          <p:nvPr/>
        </p:nvSpPr>
        <p:spPr>
          <a:xfrm>
            <a:off x="0" y="0"/>
            <a:ext cx="12191695" cy="9791395"/>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66344"/>
            <a:ext cx="1719986" cy="162763"/>
          </a:xfrm>
          <a:prstGeom prst="rect">
            <a:avLst/>
          </a:prstGeom>
          <a:noFill/>
          <a:ln/>
        </p:spPr>
        <p:txBody>
          <a:bodyPr wrap="square" lIns="0" tIns="0" rIns="0" bIns="0" rtlCol="0" anchor="ctr"/>
          <a:lstStyle/>
          <a:p>
            <a:pPr marL="0" indent="0" algn="l">
              <a:buNone/>
            </a:pPr>
            <a:r>
              <a:rPr lang="en-US" sz="1000" b="1"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6" name="Text 4"/>
          <p:cNvSpPr txBox="1"/>
          <p:nvPr/>
        </p:nvSpPr>
        <p:spPr>
          <a:xfrm>
            <a:off x="9644177" y="466344"/>
            <a:ext cx="2272284" cy="162763"/>
          </a:xfrm>
          <a:prstGeom prst="rect">
            <a:avLst/>
          </a:prstGeom>
          <a:noFill/>
          <a:ln/>
        </p:spPr>
        <p:txBody>
          <a:bodyPr wrap="square" lIns="0" tIns="0" rIns="0" bIns="0" rtlCol="0" anchor="ctr"/>
          <a:lstStyle/>
          <a:p>
            <a:pPr marL="0" indent="0" algn="r">
              <a:buNone/>
            </a:pPr>
            <a:r>
              <a:rPr lang="en-US" sz="1000" b="1" dirty="0">
                <a:solidFill>
                  <a:srgbClr val="2563EB"/>
                </a:solidFill>
                <a:latin typeface="Inter" pitchFamily="34" charset="0"/>
                <a:ea typeface="Inter" pitchFamily="34" charset="-122"/>
                <a:cs typeface="Inter" pitchFamily="34" charset="-120"/>
              </a:rPr>
              <a:t>第二部分 第四次智能革命的重构机遇</a:t>
            </a:r>
            <a:endParaRPr lang="en-US" sz="1000" dirty="0"/>
          </a:p>
        </p:txBody>
      </p:sp>
      <p:sp>
        <p:nvSpPr>
          <p:cNvPr id="7" name="Text 5"/>
          <p:cNvSpPr txBox="1"/>
          <p:nvPr/>
        </p:nvSpPr>
        <p:spPr>
          <a:xfrm>
            <a:off x="381305" y="895198"/>
            <a:ext cx="1400861"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行业重构与新场景</a:t>
            </a:r>
            <a:endParaRPr lang="en-US" sz="1200" dirty="0"/>
          </a:p>
        </p:txBody>
      </p:sp>
      <p:sp>
        <p:nvSpPr>
          <p:cNvPr id="8" name="Text 6"/>
          <p:cNvSpPr txBox="1"/>
          <p:nvPr/>
        </p:nvSpPr>
        <p:spPr>
          <a:xfrm>
            <a:off x="381305" y="1162202"/>
            <a:ext cx="5091379"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Agentic AI重构行业应用与创造新场景</a:t>
            </a:r>
            <a:endParaRPr lang="en-US" sz="2200" dirty="0"/>
          </a:p>
        </p:txBody>
      </p:sp>
      <p:sp>
        <p:nvSpPr>
          <p:cNvPr id="9" name="Text 7"/>
          <p:cNvSpPr txBox="1"/>
          <p:nvPr/>
        </p:nvSpPr>
        <p:spPr>
          <a:xfrm>
            <a:off x="381305" y="1600200"/>
            <a:ext cx="34774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智能时代下的行业变革路径与新兴应用场景全景图</a:t>
            </a:r>
            <a:endParaRPr lang="en-US" sz="1200" dirty="0"/>
          </a:p>
        </p:txBody>
      </p:sp>
      <p:sp>
        <p:nvSpPr>
          <p:cNvPr id="10" name="Text 8"/>
          <p:cNvSpPr txBox="1"/>
          <p:nvPr/>
        </p:nvSpPr>
        <p:spPr>
          <a:xfrm>
            <a:off x="381305" y="2057400"/>
            <a:ext cx="17245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应用全景与主要供应商</a:t>
            </a:r>
            <a:endParaRPr lang="en-US" sz="1200" dirty="0"/>
          </a:p>
        </p:txBody>
      </p:sp>
      <p:sp>
        <p:nvSpPr>
          <p:cNvPr id="11" name="Text 9"/>
          <p:cNvSpPr txBox="1"/>
          <p:nvPr/>
        </p:nvSpPr>
        <p:spPr>
          <a:xfrm>
            <a:off x="6248095" y="2057400"/>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行业大分类</a:t>
            </a:r>
            <a:endParaRPr lang="en-US" sz="1200" dirty="0"/>
          </a:p>
        </p:txBody>
      </p:sp>
      <p:sp>
        <p:nvSpPr>
          <p:cNvPr id="12" name="Text 10"/>
          <p:cNvSpPr txBox="1"/>
          <p:nvPr/>
        </p:nvSpPr>
        <p:spPr>
          <a:xfrm>
            <a:off x="381305" y="2333549"/>
            <a:ext cx="3691433"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按行业领域划分的Agentic AI应用分布与主要供应商生态图谱</a:t>
            </a:r>
            <a:endParaRPr lang="en-US" sz="1000" dirty="0"/>
          </a:p>
        </p:txBody>
      </p:sp>
      <p:sp>
        <p:nvSpPr>
          <p:cNvPr id="13" name="Text 11"/>
          <p:cNvSpPr txBox="1"/>
          <p:nvPr/>
        </p:nvSpPr>
        <p:spPr>
          <a:xfrm>
            <a:off x="6248095" y="2333549"/>
            <a:ext cx="249082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Agentic AI重构下的行业领域分类与特性</a:t>
            </a:r>
            <a:endParaRPr lang="en-US" sz="1000" dirty="0"/>
          </a:p>
        </p:txBody>
      </p:sp>
      <p:sp>
        <p:nvSpPr>
          <p:cNvPr id="14" name="Shape 12"/>
          <p:cNvSpPr/>
          <p:nvPr/>
        </p:nvSpPr>
        <p:spPr>
          <a:xfrm>
            <a:off x="381305" y="2667305"/>
            <a:ext cx="5562295" cy="3657600"/>
          </a:xfrm>
          <a:prstGeom prst="roundRect">
            <a:avLst>
              <a:gd name="adj" fmla="val 521"/>
            </a:avLst>
          </a:prstGeom>
          <a:solidFill>
            <a:srgbClr val="F8FAFC"/>
          </a:solidFill>
          <a:ln w="25400">
            <a:solidFill>
              <a:srgbClr val="CBD5E1"/>
            </a:solidFill>
            <a:prstDash val="solid"/>
          </a:ln>
        </p:spPr>
        <p:txBody>
          <a:bodyPr/>
          <a:lstStyle/>
          <a:p>
            <a:endParaRPr lang="zh-CN" altLang="en-US"/>
          </a:p>
        </p:txBody>
      </p:sp>
      <p:sp>
        <p:nvSpPr>
          <p:cNvPr id="15" name="Shape 13"/>
          <p:cNvSpPr/>
          <p:nvPr/>
        </p:nvSpPr>
        <p:spPr>
          <a:xfrm>
            <a:off x="2971800" y="4038905"/>
            <a:ext cx="381305" cy="381305"/>
          </a:xfrm>
          <a:prstGeom prst="ellipse">
            <a:avLst/>
          </a:prstGeom>
          <a:solidFill>
            <a:srgbClr val="EBF0FF"/>
          </a:solidFill>
          <a:ln/>
        </p:spPr>
        <p:txBody>
          <a:bodyPr/>
          <a:lstStyle/>
          <a:p>
            <a:endParaRPr lang="zh-CN" altLang="en-US"/>
          </a:p>
        </p:txBody>
      </p:sp>
      <p:sp>
        <p:nvSpPr>
          <p:cNvPr id="16" name="Text 14"/>
          <p:cNvSpPr txBox="1"/>
          <p:nvPr/>
        </p:nvSpPr>
        <p:spPr>
          <a:xfrm>
            <a:off x="2628900" y="4552798"/>
            <a:ext cx="1191463" cy="191110"/>
          </a:xfrm>
          <a:prstGeom prst="rect">
            <a:avLst/>
          </a:prstGeom>
          <a:noFill/>
          <a:ln/>
        </p:spPr>
        <p:txBody>
          <a:bodyPr wrap="square" lIns="0" tIns="0" rIns="0" bIns="0" rtlCol="0" anchor="ctr"/>
          <a:lstStyle/>
          <a:p>
            <a:pPr marL="0" indent="0" algn="ctr">
              <a:buNone/>
            </a:pPr>
            <a:r>
              <a:rPr lang="en-US" sz="1200" b="1" dirty="0">
                <a:solidFill>
                  <a:srgbClr val="6B7280"/>
                </a:solidFill>
                <a:latin typeface="Inter" pitchFamily="34" charset="0"/>
                <a:ea typeface="Inter" pitchFamily="34" charset="-122"/>
                <a:cs typeface="Inter" pitchFamily="34" charset="-120"/>
              </a:rPr>
              <a:t>应用全景占位区</a:t>
            </a:r>
            <a:endParaRPr lang="en-US" sz="1200" dirty="0"/>
          </a:p>
        </p:txBody>
      </p:sp>
      <p:sp>
        <p:nvSpPr>
          <p:cNvPr id="17" name="Text 15"/>
          <p:cNvSpPr txBox="1"/>
          <p:nvPr/>
        </p:nvSpPr>
        <p:spPr>
          <a:xfrm>
            <a:off x="1913839" y="4772254"/>
            <a:ext cx="2605126" cy="162763"/>
          </a:xfrm>
          <a:prstGeom prst="rect">
            <a:avLst/>
          </a:prstGeom>
          <a:noFill/>
          <a:ln/>
        </p:spPr>
        <p:txBody>
          <a:bodyPr wrap="square" lIns="0" tIns="0" rIns="0" bIns="0" rtlCol="0" anchor="ctr"/>
          <a:lstStyle/>
          <a:p>
            <a:pPr marL="0" indent="0" algn="ctr">
              <a:buNone/>
            </a:pPr>
            <a:r>
              <a:rPr lang="en-US" sz="1000" dirty="0">
                <a:solidFill>
                  <a:srgbClr val="9CA3AF"/>
                </a:solidFill>
                <a:latin typeface="Inter" pitchFamily="34" charset="0"/>
                <a:ea typeface="Inter" pitchFamily="34" charset="-122"/>
                <a:cs typeface="Inter" pitchFamily="34" charset="-120"/>
              </a:rPr>
              <a:t>(此处将展示行业应用全景与供应商分布图)</a:t>
            </a:r>
            <a:endParaRPr lang="en-US" sz="1000" dirty="0"/>
          </a:p>
        </p:txBody>
      </p:sp>
      <p:pic>
        <p:nvPicPr>
          <p:cNvPr id="18" name="Image 0" descr="preencoded.png"/>
          <p:cNvPicPr>
            <a:picLocks noChangeAspect="1"/>
          </p:cNvPicPr>
          <p:nvPr/>
        </p:nvPicPr>
        <p:blipFill>
          <a:blip r:embed="rId3"/>
          <a:srcRect/>
          <a:stretch/>
        </p:blipFill>
        <p:spPr>
          <a:xfrm>
            <a:off x="381305" y="6503213"/>
            <a:ext cx="133502" cy="133502"/>
          </a:xfrm>
          <a:prstGeom prst="rect">
            <a:avLst/>
          </a:prstGeom>
        </p:spPr>
      </p:pic>
      <p:sp>
        <p:nvSpPr>
          <p:cNvPr id="19" name="Text 16"/>
          <p:cNvSpPr txBox="1"/>
          <p:nvPr/>
        </p:nvSpPr>
        <p:spPr>
          <a:xfrm>
            <a:off x="552298" y="6486754"/>
            <a:ext cx="409102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行业应用全景展示各垂直领域中Agentic AI的渗透程度与主要参与者</a:t>
            </a:r>
            <a:endParaRPr lang="en-US" sz="1000" dirty="0"/>
          </a:p>
        </p:txBody>
      </p:sp>
      <p:sp>
        <p:nvSpPr>
          <p:cNvPr id="20" name="Shape 17"/>
          <p:cNvSpPr/>
          <p:nvPr/>
        </p:nvSpPr>
        <p:spPr>
          <a:xfrm>
            <a:off x="6648602" y="2667305"/>
            <a:ext cx="4762195" cy="4304995"/>
          </a:xfrm>
          <a:prstGeom prst="roundRect">
            <a:avLst>
              <a:gd name="adj" fmla="val 376"/>
            </a:avLst>
          </a:prstGeom>
          <a:solidFill>
            <a:srgbClr val="EFF6FF"/>
          </a:solidFill>
          <a:ln/>
        </p:spPr>
        <p:txBody>
          <a:bodyPr/>
          <a:lstStyle/>
          <a:p>
            <a:endParaRPr lang="zh-CN" altLang="en-US"/>
          </a:p>
        </p:txBody>
      </p:sp>
      <p:sp>
        <p:nvSpPr>
          <p:cNvPr id="21" name="Shape 18"/>
          <p:cNvSpPr/>
          <p:nvPr/>
        </p:nvSpPr>
        <p:spPr>
          <a:xfrm>
            <a:off x="6896405" y="2857500"/>
            <a:ext cx="1352398" cy="647395"/>
          </a:xfrm>
          <a:prstGeom prst="roundRect">
            <a:avLst>
              <a:gd name="adj" fmla="val 16617"/>
            </a:avLst>
          </a:prstGeom>
          <a:solidFill>
            <a:srgbClr val="F3F0FF"/>
          </a:solidFill>
          <a:ln w="25400">
            <a:solidFill>
              <a:srgbClr val="8B5CF6"/>
            </a:solidFill>
            <a:prstDash val="solid"/>
          </a:ln>
        </p:spPr>
        <p:txBody>
          <a:bodyPr/>
          <a:lstStyle/>
          <a:p>
            <a:endParaRPr lang="zh-CN" altLang="en-US"/>
          </a:p>
        </p:txBody>
      </p:sp>
      <p:sp>
        <p:nvSpPr>
          <p:cNvPr id="22" name="Shape 19"/>
          <p:cNvSpPr/>
          <p:nvPr/>
        </p:nvSpPr>
        <p:spPr>
          <a:xfrm>
            <a:off x="8356702" y="2857500"/>
            <a:ext cx="1352398" cy="647395"/>
          </a:xfrm>
          <a:prstGeom prst="roundRect">
            <a:avLst>
              <a:gd name="adj" fmla="val 16617"/>
            </a:avLst>
          </a:prstGeom>
          <a:solidFill>
            <a:srgbClr val="F3F0FF"/>
          </a:solidFill>
          <a:ln w="25400">
            <a:solidFill>
              <a:srgbClr val="8B5CF6"/>
            </a:solidFill>
            <a:prstDash val="solid"/>
          </a:ln>
        </p:spPr>
        <p:txBody>
          <a:bodyPr/>
          <a:lstStyle/>
          <a:p>
            <a:endParaRPr lang="zh-CN" altLang="en-US"/>
          </a:p>
        </p:txBody>
      </p:sp>
      <p:sp>
        <p:nvSpPr>
          <p:cNvPr id="23" name="Shape 20"/>
          <p:cNvSpPr/>
          <p:nvPr/>
        </p:nvSpPr>
        <p:spPr>
          <a:xfrm>
            <a:off x="9816998" y="2857500"/>
            <a:ext cx="1352398" cy="647395"/>
          </a:xfrm>
          <a:prstGeom prst="roundRect">
            <a:avLst>
              <a:gd name="adj" fmla="val 16617"/>
            </a:avLst>
          </a:prstGeom>
          <a:solidFill>
            <a:srgbClr val="F3F0FF"/>
          </a:solidFill>
          <a:ln w="25400">
            <a:solidFill>
              <a:srgbClr val="8B5CF6"/>
            </a:solidFill>
            <a:prstDash val="solid"/>
          </a:ln>
        </p:spPr>
        <p:txBody>
          <a:bodyPr/>
          <a:lstStyle/>
          <a:p>
            <a:endParaRPr lang="zh-CN" altLang="en-US"/>
          </a:p>
        </p:txBody>
      </p:sp>
      <p:sp>
        <p:nvSpPr>
          <p:cNvPr id="24" name="Text 21"/>
          <p:cNvSpPr txBox="1"/>
          <p:nvPr/>
        </p:nvSpPr>
        <p:spPr>
          <a:xfrm>
            <a:off x="7092086" y="3010205"/>
            <a:ext cx="1077163"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Consumer AI</a:t>
            </a:r>
            <a:endParaRPr lang="en-US" sz="1200" dirty="0"/>
          </a:p>
        </p:txBody>
      </p:sp>
      <p:sp>
        <p:nvSpPr>
          <p:cNvPr id="25" name="Text 22"/>
          <p:cNvSpPr txBox="1"/>
          <p:nvPr/>
        </p:nvSpPr>
        <p:spPr>
          <a:xfrm>
            <a:off x="8650224" y="3010205"/>
            <a:ext cx="876910"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Vertical AI</a:t>
            </a:r>
            <a:endParaRPr lang="en-US" sz="1200" dirty="0"/>
          </a:p>
        </p:txBody>
      </p:sp>
      <p:sp>
        <p:nvSpPr>
          <p:cNvPr id="26" name="Text 23"/>
          <p:cNvSpPr txBox="1"/>
          <p:nvPr/>
        </p:nvSpPr>
        <p:spPr>
          <a:xfrm>
            <a:off x="9956902" y="3010205"/>
            <a:ext cx="1191463"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Power-User AI</a:t>
            </a:r>
            <a:endParaRPr lang="en-US" sz="1200" dirty="0"/>
          </a:p>
        </p:txBody>
      </p:sp>
      <p:sp>
        <p:nvSpPr>
          <p:cNvPr id="27" name="Text 24"/>
          <p:cNvSpPr txBox="1"/>
          <p:nvPr/>
        </p:nvSpPr>
        <p:spPr>
          <a:xfrm>
            <a:off x="7168896" y="3219602"/>
            <a:ext cx="8961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面向大众消费者</a:t>
            </a:r>
            <a:endParaRPr lang="en-US" sz="900" dirty="0"/>
          </a:p>
        </p:txBody>
      </p:sp>
      <p:sp>
        <p:nvSpPr>
          <p:cNvPr id="28" name="Text 25"/>
          <p:cNvSpPr txBox="1"/>
          <p:nvPr/>
        </p:nvSpPr>
        <p:spPr>
          <a:xfrm>
            <a:off x="8686800" y="3219602"/>
            <a:ext cx="7818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面向垂直行业</a:t>
            </a:r>
            <a:endParaRPr lang="en-US" sz="900" dirty="0"/>
          </a:p>
        </p:txBody>
      </p:sp>
      <p:sp>
        <p:nvSpPr>
          <p:cNvPr id="29" name="Text 26"/>
          <p:cNvSpPr txBox="1"/>
          <p:nvPr/>
        </p:nvSpPr>
        <p:spPr>
          <a:xfrm>
            <a:off x="10147097" y="3219602"/>
            <a:ext cx="7818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面向专业人士</a:t>
            </a:r>
            <a:endParaRPr lang="en-US" sz="900" dirty="0"/>
          </a:p>
        </p:txBody>
      </p:sp>
      <p:sp>
        <p:nvSpPr>
          <p:cNvPr id="30" name="Shape 27"/>
          <p:cNvSpPr/>
          <p:nvPr/>
        </p:nvSpPr>
        <p:spPr>
          <a:xfrm>
            <a:off x="6838798" y="3733495"/>
            <a:ext cx="4381805" cy="647395"/>
          </a:xfrm>
          <a:prstGeom prst="roundRect">
            <a:avLst>
              <a:gd name="adj" fmla="val 16617"/>
            </a:avLst>
          </a:prstGeom>
          <a:solidFill>
            <a:srgbClr val="F3F0FF"/>
          </a:solidFill>
          <a:ln w="25400">
            <a:solidFill>
              <a:srgbClr val="8B5CF6"/>
            </a:solidFill>
            <a:prstDash val="solid"/>
          </a:ln>
        </p:spPr>
        <p:txBody>
          <a:bodyPr/>
          <a:lstStyle/>
          <a:p>
            <a:endParaRPr lang="zh-CN" altLang="en-US"/>
          </a:p>
        </p:txBody>
      </p:sp>
      <p:sp>
        <p:nvSpPr>
          <p:cNvPr id="31" name="Text 28"/>
          <p:cNvSpPr txBox="1"/>
          <p:nvPr/>
        </p:nvSpPr>
        <p:spPr>
          <a:xfrm>
            <a:off x="8553298" y="3886200"/>
            <a:ext cx="1067105"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Enterprise AI</a:t>
            </a:r>
            <a:endParaRPr lang="en-US" sz="1200" dirty="0"/>
          </a:p>
        </p:txBody>
      </p:sp>
      <p:sp>
        <p:nvSpPr>
          <p:cNvPr id="32" name="Text 29"/>
          <p:cNvSpPr txBox="1"/>
          <p:nvPr/>
        </p:nvSpPr>
        <p:spPr>
          <a:xfrm>
            <a:off x="8458200" y="4095598"/>
            <a:ext cx="12390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面向企业级应用与流程</a:t>
            </a:r>
            <a:endParaRPr lang="en-US" sz="900" dirty="0"/>
          </a:p>
        </p:txBody>
      </p:sp>
      <p:sp>
        <p:nvSpPr>
          <p:cNvPr id="33" name="Shape 30"/>
          <p:cNvSpPr/>
          <p:nvPr/>
        </p:nvSpPr>
        <p:spPr>
          <a:xfrm>
            <a:off x="6838798" y="4496105"/>
            <a:ext cx="4381805" cy="647395"/>
          </a:xfrm>
          <a:prstGeom prst="roundRect">
            <a:avLst>
              <a:gd name="adj" fmla="val 16617"/>
            </a:avLst>
          </a:prstGeom>
          <a:solidFill>
            <a:srgbClr val="ECFDF5"/>
          </a:solidFill>
          <a:ln w="25400">
            <a:solidFill>
              <a:srgbClr val="10B981"/>
            </a:solidFill>
            <a:prstDash val="solid"/>
          </a:ln>
        </p:spPr>
        <p:txBody>
          <a:bodyPr/>
          <a:lstStyle/>
          <a:p>
            <a:endParaRPr lang="zh-CN" altLang="en-US"/>
          </a:p>
        </p:txBody>
      </p:sp>
      <p:sp>
        <p:nvSpPr>
          <p:cNvPr id="34" name="Shape 31"/>
          <p:cNvSpPr/>
          <p:nvPr/>
        </p:nvSpPr>
        <p:spPr>
          <a:xfrm>
            <a:off x="6838798" y="5257800"/>
            <a:ext cx="4381805" cy="647395"/>
          </a:xfrm>
          <a:prstGeom prst="roundRect">
            <a:avLst>
              <a:gd name="adj" fmla="val 16617"/>
            </a:avLst>
          </a:prstGeom>
          <a:solidFill>
            <a:srgbClr val="ECFDF5"/>
          </a:solidFill>
          <a:ln w="25400">
            <a:solidFill>
              <a:srgbClr val="10B981"/>
            </a:solidFill>
            <a:prstDash val="solid"/>
          </a:ln>
        </p:spPr>
        <p:txBody>
          <a:bodyPr/>
          <a:lstStyle/>
          <a:p>
            <a:endParaRPr lang="zh-CN" altLang="en-US"/>
          </a:p>
        </p:txBody>
      </p:sp>
      <p:sp>
        <p:nvSpPr>
          <p:cNvPr id="35" name="Shape 32"/>
          <p:cNvSpPr/>
          <p:nvPr/>
        </p:nvSpPr>
        <p:spPr>
          <a:xfrm>
            <a:off x="6838798" y="6019495"/>
            <a:ext cx="4381805" cy="647395"/>
          </a:xfrm>
          <a:prstGeom prst="roundRect">
            <a:avLst>
              <a:gd name="adj" fmla="val 16617"/>
            </a:avLst>
          </a:prstGeom>
          <a:solidFill>
            <a:srgbClr val="ECFDF5"/>
          </a:solidFill>
          <a:ln w="25400">
            <a:solidFill>
              <a:srgbClr val="10B981"/>
            </a:solidFill>
            <a:prstDash val="solid"/>
          </a:ln>
        </p:spPr>
        <p:txBody>
          <a:bodyPr/>
          <a:lstStyle/>
          <a:p>
            <a:endParaRPr lang="zh-CN" altLang="en-US"/>
          </a:p>
        </p:txBody>
      </p:sp>
      <p:sp>
        <p:nvSpPr>
          <p:cNvPr id="36" name="Text 33"/>
          <p:cNvSpPr txBox="1"/>
          <p:nvPr/>
        </p:nvSpPr>
        <p:spPr>
          <a:xfrm>
            <a:off x="8345729" y="4647895"/>
            <a:ext cx="1485900"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Agentic Enterprise</a:t>
            </a:r>
            <a:endParaRPr lang="en-US" sz="1200" dirty="0"/>
          </a:p>
        </p:txBody>
      </p:sp>
      <p:sp>
        <p:nvSpPr>
          <p:cNvPr id="37" name="Text 34"/>
          <p:cNvSpPr txBox="1"/>
          <p:nvPr/>
        </p:nvSpPr>
        <p:spPr>
          <a:xfrm>
            <a:off x="8338414" y="5410505"/>
            <a:ext cx="1505102"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Agentic Workforce</a:t>
            </a:r>
            <a:endParaRPr lang="en-US" sz="1200" dirty="0"/>
          </a:p>
        </p:txBody>
      </p:sp>
      <p:sp>
        <p:nvSpPr>
          <p:cNvPr id="38" name="Text 35"/>
          <p:cNvSpPr txBox="1"/>
          <p:nvPr/>
        </p:nvSpPr>
        <p:spPr>
          <a:xfrm>
            <a:off x="8526780" y="6172200"/>
            <a:ext cx="1124712"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Agentic Tools</a:t>
            </a:r>
            <a:endParaRPr lang="en-US" sz="1200" dirty="0"/>
          </a:p>
        </p:txBody>
      </p:sp>
      <p:sp>
        <p:nvSpPr>
          <p:cNvPr id="39" name="Text 36"/>
          <p:cNvSpPr txBox="1"/>
          <p:nvPr/>
        </p:nvSpPr>
        <p:spPr>
          <a:xfrm>
            <a:off x="8743493" y="4858207"/>
            <a:ext cx="6675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智能体企业</a:t>
            </a:r>
            <a:endParaRPr lang="en-US" sz="900" dirty="0"/>
          </a:p>
        </p:txBody>
      </p:sp>
      <p:sp>
        <p:nvSpPr>
          <p:cNvPr id="40" name="Text 37"/>
          <p:cNvSpPr txBox="1"/>
          <p:nvPr/>
        </p:nvSpPr>
        <p:spPr>
          <a:xfrm>
            <a:off x="8743493" y="5619902"/>
            <a:ext cx="6675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数字劳动力</a:t>
            </a:r>
            <a:endParaRPr lang="en-US" sz="900" dirty="0"/>
          </a:p>
        </p:txBody>
      </p:sp>
      <p:sp>
        <p:nvSpPr>
          <p:cNvPr id="41" name="Text 38"/>
          <p:cNvSpPr txBox="1"/>
          <p:nvPr/>
        </p:nvSpPr>
        <p:spPr>
          <a:xfrm>
            <a:off x="8743493" y="6381598"/>
            <a:ext cx="6675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智能体工具</a:t>
            </a:r>
            <a:endParaRPr lang="en-US" sz="900" dirty="0"/>
          </a:p>
        </p:txBody>
      </p:sp>
      <p:pic>
        <p:nvPicPr>
          <p:cNvPr id="42" name="Image 1" descr="preencoded.png"/>
          <p:cNvPicPr>
            <a:picLocks noChangeAspect="1"/>
          </p:cNvPicPr>
          <p:nvPr/>
        </p:nvPicPr>
        <p:blipFill>
          <a:blip r:embed="rId4"/>
          <a:srcRect/>
          <a:stretch/>
        </p:blipFill>
        <p:spPr>
          <a:xfrm>
            <a:off x="6248095" y="7138721"/>
            <a:ext cx="114300" cy="114300"/>
          </a:xfrm>
          <a:prstGeom prst="rect">
            <a:avLst/>
          </a:prstGeom>
        </p:spPr>
      </p:pic>
      <p:sp>
        <p:nvSpPr>
          <p:cNvPr id="43" name="Text 39"/>
          <p:cNvSpPr txBox="1"/>
          <p:nvPr/>
        </p:nvSpPr>
        <p:spPr>
          <a:xfrm>
            <a:off x="6400800" y="7125005"/>
            <a:ext cx="5431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消费者AI</a:t>
            </a:r>
            <a:endParaRPr lang="en-US" sz="900" dirty="0"/>
          </a:p>
        </p:txBody>
      </p:sp>
      <p:sp>
        <p:nvSpPr>
          <p:cNvPr id="44" name="Text 40"/>
          <p:cNvSpPr txBox="1"/>
          <p:nvPr/>
        </p:nvSpPr>
        <p:spPr>
          <a:xfrm>
            <a:off x="6856171" y="7125005"/>
            <a:ext cx="1657807"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 面向普通用户的易用智能应用</a:t>
            </a:r>
            <a:endParaRPr lang="en-US" sz="900" dirty="0"/>
          </a:p>
        </p:txBody>
      </p:sp>
      <p:pic>
        <p:nvPicPr>
          <p:cNvPr id="45" name="Image 2" descr="preencoded.png"/>
          <p:cNvPicPr>
            <a:picLocks noChangeAspect="1"/>
          </p:cNvPicPr>
          <p:nvPr/>
        </p:nvPicPr>
        <p:blipFill>
          <a:blip r:embed="rId4"/>
          <a:srcRect/>
          <a:stretch/>
        </p:blipFill>
        <p:spPr>
          <a:xfrm>
            <a:off x="6248095" y="7329830"/>
            <a:ext cx="114300" cy="114300"/>
          </a:xfrm>
          <a:prstGeom prst="rect">
            <a:avLst/>
          </a:prstGeom>
        </p:spPr>
      </p:pic>
      <p:sp>
        <p:nvSpPr>
          <p:cNvPr id="46" name="Text 41"/>
          <p:cNvSpPr txBox="1"/>
          <p:nvPr/>
        </p:nvSpPr>
        <p:spPr>
          <a:xfrm>
            <a:off x="6400800" y="7315200"/>
            <a:ext cx="6574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垂直行业AI</a:t>
            </a:r>
            <a:endParaRPr lang="en-US" sz="900" dirty="0"/>
          </a:p>
        </p:txBody>
      </p:sp>
      <p:sp>
        <p:nvSpPr>
          <p:cNvPr id="47" name="Text 42"/>
          <p:cNvSpPr txBox="1"/>
          <p:nvPr/>
        </p:nvSpPr>
        <p:spPr>
          <a:xfrm>
            <a:off x="6970471" y="7315200"/>
            <a:ext cx="1886407"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 针对特定行业深度整合的解决方案</a:t>
            </a:r>
            <a:endParaRPr lang="en-US" sz="900" dirty="0"/>
          </a:p>
        </p:txBody>
      </p:sp>
      <p:pic>
        <p:nvPicPr>
          <p:cNvPr id="48" name="Image 3" descr="preencoded.png"/>
          <p:cNvPicPr>
            <a:picLocks noChangeAspect="1"/>
          </p:cNvPicPr>
          <p:nvPr/>
        </p:nvPicPr>
        <p:blipFill>
          <a:blip r:embed="rId4"/>
          <a:srcRect/>
          <a:stretch/>
        </p:blipFill>
        <p:spPr>
          <a:xfrm>
            <a:off x="6248095" y="7520026"/>
            <a:ext cx="114300" cy="114300"/>
          </a:xfrm>
          <a:prstGeom prst="rect">
            <a:avLst/>
          </a:prstGeom>
        </p:spPr>
      </p:pic>
      <p:sp>
        <p:nvSpPr>
          <p:cNvPr id="49" name="Text 43"/>
          <p:cNvSpPr txBox="1"/>
          <p:nvPr/>
        </p:nvSpPr>
        <p:spPr>
          <a:xfrm>
            <a:off x="6400800" y="7505395"/>
            <a:ext cx="6574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专业用户AI</a:t>
            </a:r>
            <a:endParaRPr lang="en-US" sz="900" dirty="0"/>
          </a:p>
        </p:txBody>
      </p:sp>
      <p:sp>
        <p:nvSpPr>
          <p:cNvPr id="50" name="Text 44"/>
          <p:cNvSpPr txBox="1"/>
          <p:nvPr/>
        </p:nvSpPr>
        <p:spPr>
          <a:xfrm>
            <a:off x="6970471" y="7505395"/>
            <a:ext cx="1657807"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 为专业人士提供的高效能工具</a:t>
            </a:r>
            <a:endParaRPr lang="en-US" sz="900" dirty="0"/>
          </a:p>
        </p:txBody>
      </p:sp>
      <p:pic>
        <p:nvPicPr>
          <p:cNvPr id="51" name="Image 4" descr="preencoded.png"/>
          <p:cNvPicPr>
            <a:picLocks noChangeAspect="1"/>
          </p:cNvPicPr>
          <p:nvPr/>
        </p:nvPicPr>
        <p:blipFill>
          <a:blip r:embed="rId4"/>
          <a:srcRect/>
          <a:stretch/>
        </p:blipFill>
        <p:spPr>
          <a:xfrm>
            <a:off x="6248095" y="7710221"/>
            <a:ext cx="114300" cy="114300"/>
          </a:xfrm>
          <a:prstGeom prst="rect">
            <a:avLst/>
          </a:prstGeom>
        </p:spPr>
      </p:pic>
      <p:sp>
        <p:nvSpPr>
          <p:cNvPr id="52" name="Text 45"/>
          <p:cNvSpPr txBox="1"/>
          <p:nvPr/>
        </p:nvSpPr>
        <p:spPr>
          <a:xfrm>
            <a:off x="6400800" y="7696505"/>
            <a:ext cx="4288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企业AI</a:t>
            </a:r>
            <a:endParaRPr lang="en-US" sz="900" dirty="0"/>
          </a:p>
        </p:txBody>
      </p:sp>
      <p:sp>
        <p:nvSpPr>
          <p:cNvPr id="53" name="Text 46"/>
          <p:cNvSpPr txBox="1"/>
          <p:nvPr/>
        </p:nvSpPr>
        <p:spPr>
          <a:xfrm>
            <a:off x="6741871" y="7696505"/>
            <a:ext cx="1429207"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 面向组织的综合智能系统</a:t>
            </a:r>
            <a:endParaRPr lang="en-US" sz="900" dirty="0"/>
          </a:p>
        </p:txBody>
      </p:sp>
      <p:pic>
        <p:nvPicPr>
          <p:cNvPr id="54" name="Image 5" descr="preencoded.png"/>
          <p:cNvPicPr>
            <a:picLocks noChangeAspect="1"/>
          </p:cNvPicPr>
          <p:nvPr/>
        </p:nvPicPr>
        <p:blipFill>
          <a:blip r:embed="rId5"/>
          <a:srcRect/>
          <a:stretch/>
        </p:blipFill>
        <p:spPr>
          <a:xfrm>
            <a:off x="6248095" y="7901330"/>
            <a:ext cx="114300" cy="114300"/>
          </a:xfrm>
          <a:prstGeom prst="rect">
            <a:avLst/>
          </a:prstGeom>
        </p:spPr>
      </p:pic>
      <p:sp>
        <p:nvSpPr>
          <p:cNvPr id="55" name="Text 47"/>
          <p:cNvSpPr txBox="1"/>
          <p:nvPr/>
        </p:nvSpPr>
        <p:spPr>
          <a:xfrm>
            <a:off x="6400800" y="7886700"/>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智能体企业</a:t>
            </a:r>
            <a:endParaRPr lang="en-US" sz="900" dirty="0"/>
          </a:p>
        </p:txBody>
      </p:sp>
      <p:sp>
        <p:nvSpPr>
          <p:cNvPr id="56" name="Text 48"/>
          <p:cNvSpPr txBox="1"/>
          <p:nvPr/>
        </p:nvSpPr>
        <p:spPr>
          <a:xfrm>
            <a:off x="6972300" y="7886700"/>
            <a:ext cx="1772107"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 以智能体为核心的企业运营模式</a:t>
            </a:r>
            <a:endParaRPr lang="en-US" sz="900" dirty="0"/>
          </a:p>
        </p:txBody>
      </p:sp>
      <p:pic>
        <p:nvPicPr>
          <p:cNvPr id="57" name="Image 6" descr="preencoded.png"/>
          <p:cNvPicPr>
            <a:picLocks noChangeAspect="1"/>
          </p:cNvPicPr>
          <p:nvPr/>
        </p:nvPicPr>
        <p:blipFill>
          <a:blip r:embed="rId5"/>
          <a:srcRect/>
          <a:stretch/>
        </p:blipFill>
        <p:spPr>
          <a:xfrm>
            <a:off x="6248095" y="8091526"/>
            <a:ext cx="114300" cy="114300"/>
          </a:xfrm>
          <a:prstGeom prst="rect">
            <a:avLst/>
          </a:prstGeom>
        </p:spPr>
      </p:pic>
      <p:sp>
        <p:nvSpPr>
          <p:cNvPr id="58" name="Text 49"/>
          <p:cNvSpPr txBox="1"/>
          <p:nvPr/>
        </p:nvSpPr>
        <p:spPr>
          <a:xfrm>
            <a:off x="6400800" y="8076895"/>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数字劳动力</a:t>
            </a:r>
            <a:endParaRPr lang="en-US" sz="900" dirty="0"/>
          </a:p>
        </p:txBody>
      </p:sp>
      <p:sp>
        <p:nvSpPr>
          <p:cNvPr id="59" name="Text 50"/>
          <p:cNvSpPr txBox="1"/>
          <p:nvPr/>
        </p:nvSpPr>
        <p:spPr>
          <a:xfrm>
            <a:off x="6972300" y="8076895"/>
            <a:ext cx="1657807"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 AI代理作为劳动力资源的部署</a:t>
            </a:r>
            <a:endParaRPr lang="en-US" sz="900" dirty="0"/>
          </a:p>
        </p:txBody>
      </p:sp>
      <p:pic>
        <p:nvPicPr>
          <p:cNvPr id="60" name="Image 7" descr="preencoded.png"/>
          <p:cNvPicPr>
            <a:picLocks noChangeAspect="1"/>
          </p:cNvPicPr>
          <p:nvPr/>
        </p:nvPicPr>
        <p:blipFill>
          <a:blip r:embed="rId5"/>
          <a:srcRect/>
          <a:stretch/>
        </p:blipFill>
        <p:spPr>
          <a:xfrm>
            <a:off x="6248095" y="8281721"/>
            <a:ext cx="114300" cy="114300"/>
          </a:xfrm>
          <a:prstGeom prst="rect">
            <a:avLst/>
          </a:prstGeom>
        </p:spPr>
      </p:pic>
      <p:sp>
        <p:nvSpPr>
          <p:cNvPr id="61" name="Text 51"/>
          <p:cNvSpPr txBox="1"/>
          <p:nvPr/>
        </p:nvSpPr>
        <p:spPr>
          <a:xfrm>
            <a:off x="6400800" y="8268005"/>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智能体工具</a:t>
            </a:r>
            <a:endParaRPr lang="en-US" sz="900" dirty="0"/>
          </a:p>
        </p:txBody>
      </p:sp>
      <p:sp>
        <p:nvSpPr>
          <p:cNvPr id="62" name="Text 52"/>
          <p:cNvSpPr txBox="1"/>
          <p:nvPr/>
        </p:nvSpPr>
        <p:spPr>
          <a:xfrm>
            <a:off x="6972300" y="8268005"/>
            <a:ext cx="1524305"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 基础Agent工具与开发平台</a:t>
            </a:r>
            <a:endParaRPr lang="en-US" sz="900" dirty="0"/>
          </a:p>
        </p:txBody>
      </p:sp>
      <p:sp>
        <p:nvSpPr>
          <p:cNvPr id="63" name="Shape 53"/>
          <p:cNvSpPr/>
          <p:nvPr/>
        </p:nvSpPr>
        <p:spPr>
          <a:xfrm>
            <a:off x="381305" y="8648395"/>
            <a:ext cx="11430000" cy="761695"/>
          </a:xfrm>
          <a:prstGeom prst="roundRect">
            <a:avLst>
              <a:gd name="adj" fmla="val 12005"/>
            </a:avLst>
          </a:prstGeom>
          <a:solidFill>
            <a:srgbClr val="EFF6FF"/>
          </a:solidFill>
          <a:ln/>
        </p:spPr>
        <p:txBody>
          <a:bodyPr/>
          <a:lstStyle/>
          <a:p>
            <a:endParaRPr lang="zh-CN" altLang="en-US"/>
          </a:p>
        </p:txBody>
      </p:sp>
      <p:sp>
        <p:nvSpPr>
          <p:cNvPr id="64" name="Text 54"/>
          <p:cNvSpPr txBox="1"/>
          <p:nvPr/>
        </p:nvSpPr>
        <p:spPr>
          <a:xfrm>
            <a:off x="533095" y="8820302"/>
            <a:ext cx="1295705" cy="191110"/>
          </a:xfrm>
          <a:prstGeom prst="rect">
            <a:avLst/>
          </a:prstGeom>
          <a:noFill/>
          <a:ln/>
        </p:spPr>
        <p:txBody>
          <a:bodyPr wrap="square" lIns="0" tIns="0" rIns="0" bIns="0" rtlCol="0" anchor="ctr"/>
          <a:lstStyle/>
          <a:p>
            <a:pPr marL="0" indent="0" algn="l">
              <a:buNone/>
            </a:pPr>
            <a:r>
              <a:rPr lang="en-US" sz="1200" b="1" dirty="0">
                <a:solidFill>
                  <a:srgbClr val="1E40AF"/>
                </a:solidFill>
                <a:latin typeface="Inter" pitchFamily="34" charset="0"/>
                <a:ea typeface="Inter" pitchFamily="34" charset="-122"/>
                <a:cs typeface="Inter" pitchFamily="34" charset="-120"/>
              </a:rPr>
              <a:t>Agentic变革趋势</a:t>
            </a:r>
            <a:endParaRPr lang="en-US" sz="1200" dirty="0"/>
          </a:p>
        </p:txBody>
      </p:sp>
      <p:sp>
        <p:nvSpPr>
          <p:cNvPr id="65" name="Text 55"/>
          <p:cNvSpPr txBox="1"/>
          <p:nvPr/>
        </p:nvSpPr>
        <p:spPr>
          <a:xfrm>
            <a:off x="533095" y="9077249"/>
            <a:ext cx="8091526" cy="162763"/>
          </a:xfrm>
          <a:prstGeom prst="rect">
            <a:avLst/>
          </a:prstGeom>
          <a:noFill/>
          <a:ln/>
        </p:spPr>
        <p:txBody>
          <a:bodyPr wrap="square" lIns="0" tIns="0" rIns="0" bIns="0" rtlCol="0" anchor="ctr"/>
          <a:lstStyle/>
          <a:p>
            <a:pPr marL="0" indent="0" algn="l">
              <a:buNone/>
            </a:pPr>
            <a:r>
              <a:rPr lang="en-US" sz="1000" dirty="0">
                <a:solidFill>
                  <a:srgbClr val="1D4ED8"/>
                </a:solidFill>
                <a:latin typeface="Inter" pitchFamily="34" charset="0"/>
                <a:ea typeface="Inter" pitchFamily="34" charset="-122"/>
                <a:cs typeface="Inter" pitchFamily="34" charset="-120"/>
              </a:rPr>
              <a:t>Agentic AI不仅重构现有行业应用流程，还催生了多种全新场景：自主决策系统、个性化智能助手、数字劳动力服务等跨行业新兴领域。</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7144207"/>
          </a:xfrm>
          <a:prstGeom prst="rect">
            <a:avLst/>
          </a:prstGeom>
          <a:solidFill>
            <a:srgbClr val="FFFFFF"/>
          </a:solidFill>
          <a:ln/>
        </p:spPr>
        <p:txBody>
          <a:bodyPr/>
          <a:lstStyle/>
          <a:p>
            <a:endParaRPr lang="zh-CN" altLang="en-US"/>
          </a:p>
        </p:txBody>
      </p:sp>
      <p:sp>
        <p:nvSpPr>
          <p:cNvPr id="3" name="Shape 1"/>
          <p:cNvSpPr/>
          <p:nvPr/>
        </p:nvSpPr>
        <p:spPr>
          <a:xfrm>
            <a:off x="0" y="0"/>
            <a:ext cx="12191695" cy="7144207"/>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行业案例分析</a:t>
            </a:r>
            <a:endParaRPr lang="en-US" sz="1200" dirty="0"/>
          </a:p>
        </p:txBody>
      </p:sp>
      <p:sp>
        <p:nvSpPr>
          <p:cNvPr id="6" name="Text 4"/>
          <p:cNvSpPr txBox="1"/>
          <p:nvPr/>
        </p:nvSpPr>
        <p:spPr>
          <a:xfrm>
            <a:off x="381305" y="743407"/>
            <a:ext cx="3367735"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按行业的AI产品公司案例</a:t>
            </a:r>
            <a:endParaRPr lang="en-US" sz="2200" dirty="0"/>
          </a:p>
        </p:txBody>
      </p:sp>
      <p:sp>
        <p:nvSpPr>
          <p:cNvPr id="7" name="Text 5"/>
          <p:cNvSpPr txBox="1"/>
          <p:nvPr/>
        </p:nvSpPr>
        <p:spPr>
          <a:xfrm>
            <a:off x="381305" y="1181405"/>
            <a:ext cx="3600907"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Agentic AI时代各行业的代表性产品和公司案例分析</a:t>
            </a:r>
            <a:endParaRPr lang="en-US" sz="1200" dirty="0"/>
          </a:p>
        </p:txBody>
      </p:sp>
      <p:sp>
        <p:nvSpPr>
          <p:cNvPr id="8" name="Text 6"/>
          <p:cNvSpPr txBox="1"/>
          <p:nvPr/>
        </p:nvSpPr>
        <p:spPr>
          <a:xfrm>
            <a:off x="9641434" y="838505"/>
            <a:ext cx="2272284" cy="162763"/>
          </a:xfrm>
          <a:prstGeom prst="rect">
            <a:avLst/>
          </a:prstGeom>
          <a:noFill/>
          <a:ln/>
        </p:spPr>
        <p:txBody>
          <a:bodyPr wrap="square" lIns="0" tIns="0" rIns="0" bIns="0" rtlCol="0" anchor="ctr"/>
          <a:lstStyle/>
          <a:p>
            <a:pPr marL="0" indent="0" algn="r">
              <a:buNone/>
            </a:pPr>
            <a:r>
              <a:rPr lang="en-US" sz="1000" dirty="0">
                <a:solidFill>
                  <a:srgbClr val="2563EB"/>
                </a:solidFill>
                <a:latin typeface="Inter" pitchFamily="34" charset="0"/>
                <a:ea typeface="Inter" pitchFamily="34" charset="-122"/>
                <a:cs typeface="Inter" pitchFamily="34" charset="-120"/>
              </a:rPr>
              <a:t>第二部分 第四次智能革命的重构机遇</a:t>
            </a:r>
            <a:endParaRPr lang="en-US" sz="1000" dirty="0"/>
          </a:p>
        </p:txBody>
      </p:sp>
      <p:sp>
        <p:nvSpPr>
          <p:cNvPr id="9" name="Shape 7"/>
          <p:cNvSpPr/>
          <p:nvPr/>
        </p:nvSpPr>
        <p:spPr>
          <a:xfrm>
            <a:off x="381305" y="1695298"/>
            <a:ext cx="11430000" cy="685800"/>
          </a:xfrm>
          <a:prstGeom prst="roundRect">
            <a:avLst>
              <a:gd name="adj" fmla="val 14815"/>
            </a:avLst>
          </a:prstGeom>
          <a:solidFill>
            <a:srgbClr val="EFF6FF"/>
          </a:solidFill>
          <a:ln/>
        </p:spPr>
        <p:txBody>
          <a:bodyPr/>
          <a:lstStyle/>
          <a:p>
            <a:endParaRPr lang="zh-CN" altLang="en-US"/>
          </a:p>
        </p:txBody>
      </p:sp>
      <p:sp>
        <p:nvSpPr>
          <p:cNvPr id="10" name="Shape 8"/>
          <p:cNvSpPr/>
          <p:nvPr/>
        </p:nvSpPr>
        <p:spPr>
          <a:xfrm>
            <a:off x="533095" y="1848002"/>
            <a:ext cx="381305" cy="381305"/>
          </a:xfrm>
          <a:prstGeom prst="ellipse">
            <a:avLst/>
          </a:prstGeom>
          <a:solidFill>
            <a:srgbClr val="EBF0FF"/>
          </a:solidFill>
          <a:ln/>
        </p:spPr>
        <p:txBody>
          <a:bodyPr/>
          <a:lstStyle/>
          <a:p>
            <a:endParaRPr lang="zh-CN" altLang="en-US"/>
          </a:p>
        </p:txBody>
      </p:sp>
      <p:pic>
        <p:nvPicPr>
          <p:cNvPr id="11" name="Image 0" descr="preencoded.png"/>
          <p:cNvPicPr>
            <a:picLocks noChangeAspect="1"/>
          </p:cNvPicPr>
          <p:nvPr/>
        </p:nvPicPr>
        <p:blipFill>
          <a:blip r:embed="rId3"/>
          <a:srcRect l="-1773" r="-1773"/>
          <a:stretch/>
        </p:blipFill>
        <p:spPr>
          <a:xfrm>
            <a:off x="657454" y="1952244"/>
            <a:ext cx="133502" cy="171907"/>
          </a:xfrm>
          <a:prstGeom prst="rect">
            <a:avLst/>
          </a:prstGeom>
        </p:spPr>
      </p:pic>
      <p:sp>
        <p:nvSpPr>
          <p:cNvPr id="12" name="Text 9"/>
          <p:cNvSpPr txBox="1"/>
          <p:nvPr/>
        </p:nvSpPr>
        <p:spPr>
          <a:xfrm>
            <a:off x="1028700" y="1943100"/>
            <a:ext cx="9544507" cy="191110"/>
          </a:xfrm>
          <a:prstGeom prst="rect">
            <a:avLst/>
          </a:prstGeom>
          <a:noFill/>
          <a:ln/>
        </p:spPr>
        <p:txBody>
          <a:bodyPr wrap="square" lIns="0" tIns="0" rIns="0" bIns="0" rtlCol="0" anchor="ctr"/>
          <a:lstStyle/>
          <a:p>
            <a:pPr marL="0" indent="0" algn="l">
              <a:buNone/>
            </a:pPr>
            <a:r>
              <a:rPr lang="en-US" sz="1200" dirty="0">
                <a:solidFill>
                  <a:srgbClr val="1E40AF"/>
                </a:solidFill>
                <a:latin typeface="Inter" pitchFamily="34" charset="0"/>
                <a:ea typeface="Inter" pitchFamily="34" charset="-122"/>
                <a:cs typeface="Inter" pitchFamily="34" charset="-120"/>
              </a:rPr>
              <a:t>此页面为占位符，等待后续提供各行业AI产品公司的具体案例内容。将展示不同行业中Agentic AI应用的代表性公司、产品特点和市场表现。</a:t>
            </a:r>
            <a:endParaRPr lang="en-US" sz="1200" dirty="0"/>
          </a:p>
        </p:txBody>
      </p:sp>
      <p:sp>
        <p:nvSpPr>
          <p:cNvPr id="13" name="Shape 10"/>
          <p:cNvSpPr/>
          <p:nvPr/>
        </p:nvSpPr>
        <p:spPr>
          <a:xfrm>
            <a:off x="381305" y="2686507"/>
            <a:ext cx="3657600" cy="1714500"/>
          </a:xfrm>
          <a:prstGeom prst="roundRect">
            <a:avLst>
              <a:gd name="adj" fmla="val 2370"/>
            </a:avLst>
          </a:prstGeom>
          <a:solidFill>
            <a:srgbClr val="F9FAFB"/>
          </a:solidFill>
          <a:ln w="25400">
            <a:solidFill>
              <a:srgbClr val="E5E7EB"/>
            </a:solidFill>
            <a:prstDash val="solid"/>
          </a:ln>
        </p:spPr>
        <p:txBody>
          <a:bodyPr/>
          <a:lstStyle/>
          <a:p>
            <a:endParaRPr lang="zh-CN" altLang="en-US"/>
          </a:p>
        </p:txBody>
      </p:sp>
      <p:sp>
        <p:nvSpPr>
          <p:cNvPr id="14" name="Shape 11"/>
          <p:cNvSpPr/>
          <p:nvPr/>
        </p:nvSpPr>
        <p:spPr>
          <a:xfrm>
            <a:off x="8153705" y="2686507"/>
            <a:ext cx="3657600" cy="1714500"/>
          </a:xfrm>
          <a:prstGeom prst="roundRect">
            <a:avLst>
              <a:gd name="adj" fmla="val 2370"/>
            </a:avLst>
          </a:prstGeom>
          <a:solidFill>
            <a:srgbClr val="F9FAFB"/>
          </a:solidFill>
          <a:ln w="25400">
            <a:solidFill>
              <a:srgbClr val="E5E7EB"/>
            </a:solidFill>
            <a:prstDash val="solid"/>
          </a:ln>
        </p:spPr>
        <p:txBody>
          <a:bodyPr/>
          <a:lstStyle/>
          <a:p>
            <a:endParaRPr lang="zh-CN" altLang="en-US"/>
          </a:p>
        </p:txBody>
      </p:sp>
      <p:sp>
        <p:nvSpPr>
          <p:cNvPr id="15" name="Shape 12"/>
          <p:cNvSpPr/>
          <p:nvPr/>
        </p:nvSpPr>
        <p:spPr>
          <a:xfrm>
            <a:off x="2018995" y="2952598"/>
            <a:ext cx="381305" cy="381305"/>
          </a:xfrm>
          <a:prstGeom prst="ellipse">
            <a:avLst/>
          </a:prstGeom>
          <a:solidFill>
            <a:srgbClr val="EBF0FF"/>
          </a:solidFill>
          <a:ln/>
        </p:spPr>
        <p:txBody>
          <a:bodyPr/>
          <a:lstStyle/>
          <a:p>
            <a:endParaRPr lang="zh-CN" altLang="en-US"/>
          </a:p>
        </p:txBody>
      </p:sp>
      <p:pic>
        <p:nvPicPr>
          <p:cNvPr id="16" name="Image 1" descr="preencoded.png"/>
          <p:cNvPicPr>
            <a:picLocks noChangeAspect="1"/>
          </p:cNvPicPr>
          <p:nvPr/>
        </p:nvPicPr>
        <p:blipFill>
          <a:blip r:embed="rId4"/>
          <a:srcRect/>
          <a:stretch/>
        </p:blipFill>
        <p:spPr>
          <a:xfrm>
            <a:off x="2124151" y="3057754"/>
            <a:ext cx="171907" cy="171907"/>
          </a:xfrm>
          <a:prstGeom prst="rect">
            <a:avLst/>
          </a:prstGeom>
        </p:spPr>
      </p:pic>
      <p:sp>
        <p:nvSpPr>
          <p:cNvPr id="17" name="Shape 13"/>
          <p:cNvSpPr/>
          <p:nvPr/>
        </p:nvSpPr>
        <p:spPr>
          <a:xfrm>
            <a:off x="4267505" y="2686507"/>
            <a:ext cx="3657600" cy="1714500"/>
          </a:xfrm>
          <a:prstGeom prst="roundRect">
            <a:avLst>
              <a:gd name="adj" fmla="val 2370"/>
            </a:avLst>
          </a:prstGeom>
          <a:solidFill>
            <a:srgbClr val="F9FAFB"/>
          </a:solidFill>
          <a:ln w="25400">
            <a:solidFill>
              <a:srgbClr val="E5E7EB"/>
            </a:solidFill>
            <a:prstDash val="solid"/>
          </a:ln>
        </p:spPr>
        <p:txBody>
          <a:bodyPr/>
          <a:lstStyle/>
          <a:p>
            <a:endParaRPr lang="zh-CN" altLang="en-US"/>
          </a:p>
        </p:txBody>
      </p:sp>
      <p:sp>
        <p:nvSpPr>
          <p:cNvPr id="18" name="Shape 14"/>
          <p:cNvSpPr/>
          <p:nvPr/>
        </p:nvSpPr>
        <p:spPr>
          <a:xfrm>
            <a:off x="4267505" y="4629607"/>
            <a:ext cx="3657600" cy="1714500"/>
          </a:xfrm>
          <a:prstGeom prst="roundRect">
            <a:avLst>
              <a:gd name="adj" fmla="val 2370"/>
            </a:avLst>
          </a:prstGeom>
          <a:solidFill>
            <a:srgbClr val="F9FAFB"/>
          </a:solidFill>
          <a:ln w="25400">
            <a:solidFill>
              <a:srgbClr val="E5E7EB"/>
            </a:solidFill>
            <a:prstDash val="solid"/>
          </a:ln>
        </p:spPr>
        <p:txBody>
          <a:bodyPr/>
          <a:lstStyle/>
          <a:p>
            <a:endParaRPr lang="zh-CN" altLang="en-US"/>
          </a:p>
        </p:txBody>
      </p:sp>
      <p:sp>
        <p:nvSpPr>
          <p:cNvPr id="19" name="Shape 15"/>
          <p:cNvSpPr/>
          <p:nvPr/>
        </p:nvSpPr>
        <p:spPr>
          <a:xfrm>
            <a:off x="8153705" y="4629607"/>
            <a:ext cx="3657600" cy="1714500"/>
          </a:xfrm>
          <a:prstGeom prst="roundRect">
            <a:avLst>
              <a:gd name="adj" fmla="val 2370"/>
            </a:avLst>
          </a:prstGeom>
          <a:solidFill>
            <a:srgbClr val="F9FAFB"/>
          </a:solidFill>
          <a:ln w="25400">
            <a:solidFill>
              <a:srgbClr val="E5E7EB"/>
            </a:solidFill>
            <a:prstDash val="solid"/>
          </a:ln>
        </p:spPr>
        <p:txBody>
          <a:bodyPr/>
          <a:lstStyle/>
          <a:p>
            <a:endParaRPr lang="zh-CN" altLang="en-US"/>
          </a:p>
        </p:txBody>
      </p:sp>
      <p:sp>
        <p:nvSpPr>
          <p:cNvPr id="20" name="Shape 16"/>
          <p:cNvSpPr/>
          <p:nvPr/>
        </p:nvSpPr>
        <p:spPr>
          <a:xfrm>
            <a:off x="5905195" y="2952598"/>
            <a:ext cx="381305" cy="381305"/>
          </a:xfrm>
          <a:prstGeom prst="ellipse">
            <a:avLst/>
          </a:prstGeom>
          <a:solidFill>
            <a:srgbClr val="EBF0FF"/>
          </a:solidFill>
          <a:ln/>
        </p:spPr>
        <p:txBody>
          <a:bodyPr/>
          <a:lstStyle/>
          <a:p>
            <a:endParaRPr lang="zh-CN" altLang="en-US"/>
          </a:p>
        </p:txBody>
      </p:sp>
      <p:sp>
        <p:nvSpPr>
          <p:cNvPr id="21" name="Shape 17"/>
          <p:cNvSpPr/>
          <p:nvPr/>
        </p:nvSpPr>
        <p:spPr>
          <a:xfrm>
            <a:off x="9791395" y="2952598"/>
            <a:ext cx="381305" cy="381305"/>
          </a:xfrm>
          <a:prstGeom prst="ellipse">
            <a:avLst/>
          </a:prstGeom>
          <a:solidFill>
            <a:srgbClr val="EBF0FF"/>
          </a:solidFill>
          <a:ln/>
        </p:spPr>
        <p:txBody>
          <a:bodyPr/>
          <a:lstStyle/>
          <a:p>
            <a:endParaRPr lang="zh-CN" altLang="en-US"/>
          </a:p>
        </p:txBody>
      </p:sp>
      <p:sp>
        <p:nvSpPr>
          <p:cNvPr id="22" name="Shape 18"/>
          <p:cNvSpPr/>
          <p:nvPr/>
        </p:nvSpPr>
        <p:spPr>
          <a:xfrm>
            <a:off x="9791395" y="4895698"/>
            <a:ext cx="381305" cy="381305"/>
          </a:xfrm>
          <a:prstGeom prst="ellipse">
            <a:avLst/>
          </a:prstGeom>
          <a:solidFill>
            <a:srgbClr val="EBF0FF"/>
          </a:solidFill>
          <a:ln/>
        </p:spPr>
        <p:txBody>
          <a:bodyPr/>
          <a:lstStyle/>
          <a:p>
            <a:endParaRPr lang="zh-CN" altLang="en-US"/>
          </a:p>
        </p:txBody>
      </p:sp>
      <p:sp>
        <p:nvSpPr>
          <p:cNvPr id="23" name="Text 19"/>
          <p:cNvSpPr txBox="1"/>
          <p:nvPr/>
        </p:nvSpPr>
        <p:spPr>
          <a:xfrm>
            <a:off x="1904695" y="3467405"/>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金融科技</a:t>
            </a:r>
            <a:endParaRPr lang="en-US" sz="1200" dirty="0"/>
          </a:p>
        </p:txBody>
      </p:sp>
      <p:sp>
        <p:nvSpPr>
          <p:cNvPr id="24" name="Text 20"/>
          <p:cNvSpPr txBox="1"/>
          <p:nvPr/>
        </p:nvSpPr>
        <p:spPr>
          <a:xfrm>
            <a:off x="5790895" y="3467405"/>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医疗健康</a:t>
            </a:r>
            <a:endParaRPr lang="en-US" sz="1200" dirty="0"/>
          </a:p>
        </p:txBody>
      </p:sp>
      <p:sp>
        <p:nvSpPr>
          <p:cNvPr id="25" name="Text 21"/>
          <p:cNvSpPr txBox="1"/>
          <p:nvPr/>
        </p:nvSpPr>
        <p:spPr>
          <a:xfrm>
            <a:off x="9677095" y="3467405"/>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教育培训</a:t>
            </a:r>
            <a:endParaRPr lang="en-US" sz="1200" dirty="0"/>
          </a:p>
        </p:txBody>
      </p:sp>
      <p:sp>
        <p:nvSpPr>
          <p:cNvPr id="26" name="Text 22"/>
          <p:cNvSpPr txBox="1"/>
          <p:nvPr/>
        </p:nvSpPr>
        <p:spPr>
          <a:xfrm>
            <a:off x="1981505" y="5410505"/>
            <a:ext cx="581558"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制造业</a:t>
            </a:r>
            <a:endParaRPr lang="en-US" sz="1200" dirty="0"/>
          </a:p>
        </p:txBody>
      </p:sp>
      <p:sp>
        <p:nvSpPr>
          <p:cNvPr id="27" name="Text 23"/>
          <p:cNvSpPr txBox="1"/>
          <p:nvPr/>
        </p:nvSpPr>
        <p:spPr>
          <a:xfrm>
            <a:off x="1612087" y="3762756"/>
            <a:ext cx="1300277"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金融行业AI产品案例</a:t>
            </a:r>
            <a:endParaRPr lang="en-US" sz="1000" dirty="0"/>
          </a:p>
        </p:txBody>
      </p:sp>
      <p:sp>
        <p:nvSpPr>
          <p:cNvPr id="28" name="Text 24"/>
          <p:cNvSpPr txBox="1"/>
          <p:nvPr/>
        </p:nvSpPr>
        <p:spPr>
          <a:xfrm>
            <a:off x="1952244" y="3952951"/>
            <a:ext cx="624535"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29" name="Image 2" descr="preencoded.png"/>
          <p:cNvPicPr>
            <a:picLocks noChangeAspect="1"/>
          </p:cNvPicPr>
          <p:nvPr/>
        </p:nvPicPr>
        <p:blipFill>
          <a:blip r:embed="rId5"/>
          <a:srcRect/>
          <a:stretch/>
        </p:blipFill>
        <p:spPr>
          <a:xfrm>
            <a:off x="6010351" y="3057754"/>
            <a:ext cx="171907" cy="171907"/>
          </a:xfrm>
          <a:prstGeom prst="rect">
            <a:avLst/>
          </a:prstGeom>
        </p:spPr>
      </p:pic>
      <p:sp>
        <p:nvSpPr>
          <p:cNvPr id="30" name="Text 25"/>
          <p:cNvSpPr txBox="1"/>
          <p:nvPr/>
        </p:nvSpPr>
        <p:spPr>
          <a:xfrm>
            <a:off x="9677095" y="5410505"/>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企业服务</a:t>
            </a:r>
            <a:endParaRPr lang="en-US" sz="1200" dirty="0"/>
          </a:p>
        </p:txBody>
      </p:sp>
      <p:sp>
        <p:nvSpPr>
          <p:cNvPr id="31" name="Text 26"/>
          <p:cNvSpPr txBox="1"/>
          <p:nvPr/>
        </p:nvSpPr>
        <p:spPr>
          <a:xfrm>
            <a:off x="5498287" y="3762756"/>
            <a:ext cx="1300277"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医疗行业AI产品案例</a:t>
            </a:r>
            <a:endParaRPr lang="en-US" sz="1000" dirty="0"/>
          </a:p>
        </p:txBody>
      </p:sp>
      <p:sp>
        <p:nvSpPr>
          <p:cNvPr id="32" name="Text 27"/>
          <p:cNvSpPr txBox="1"/>
          <p:nvPr/>
        </p:nvSpPr>
        <p:spPr>
          <a:xfrm>
            <a:off x="5838444" y="3952951"/>
            <a:ext cx="624535"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33" name="Image 3" descr="preencoded.png"/>
          <p:cNvPicPr>
            <a:picLocks noChangeAspect="1"/>
          </p:cNvPicPr>
          <p:nvPr/>
        </p:nvPicPr>
        <p:blipFill>
          <a:blip r:embed="rId6"/>
          <a:srcRect l="-1064" r="-1064"/>
          <a:stretch/>
        </p:blipFill>
        <p:spPr>
          <a:xfrm>
            <a:off x="9872777" y="3057754"/>
            <a:ext cx="219456" cy="171907"/>
          </a:xfrm>
          <a:prstGeom prst="rect">
            <a:avLst/>
          </a:prstGeom>
        </p:spPr>
      </p:pic>
      <p:sp>
        <p:nvSpPr>
          <p:cNvPr id="34" name="Shape 28"/>
          <p:cNvSpPr/>
          <p:nvPr/>
        </p:nvSpPr>
        <p:spPr>
          <a:xfrm>
            <a:off x="381305" y="4629607"/>
            <a:ext cx="3657600" cy="1714500"/>
          </a:xfrm>
          <a:prstGeom prst="roundRect">
            <a:avLst>
              <a:gd name="adj" fmla="val 2370"/>
            </a:avLst>
          </a:prstGeom>
          <a:solidFill>
            <a:srgbClr val="F9FAFB"/>
          </a:solidFill>
          <a:ln w="25400">
            <a:solidFill>
              <a:srgbClr val="E5E7EB"/>
            </a:solidFill>
            <a:prstDash val="solid"/>
          </a:ln>
        </p:spPr>
        <p:txBody>
          <a:bodyPr/>
          <a:lstStyle/>
          <a:p>
            <a:endParaRPr lang="zh-CN" altLang="en-US"/>
          </a:p>
        </p:txBody>
      </p:sp>
      <p:sp>
        <p:nvSpPr>
          <p:cNvPr id="35" name="Shape 29"/>
          <p:cNvSpPr/>
          <p:nvPr/>
        </p:nvSpPr>
        <p:spPr>
          <a:xfrm>
            <a:off x="2018995" y="4895698"/>
            <a:ext cx="381305" cy="381305"/>
          </a:xfrm>
          <a:prstGeom prst="ellipse">
            <a:avLst/>
          </a:prstGeom>
          <a:solidFill>
            <a:srgbClr val="EBF0FF"/>
          </a:solidFill>
          <a:ln/>
        </p:spPr>
        <p:txBody>
          <a:bodyPr/>
          <a:lstStyle/>
          <a:p>
            <a:endParaRPr lang="zh-CN" altLang="en-US"/>
          </a:p>
        </p:txBody>
      </p:sp>
      <p:sp>
        <p:nvSpPr>
          <p:cNvPr id="36" name="Shape 30"/>
          <p:cNvSpPr/>
          <p:nvPr/>
        </p:nvSpPr>
        <p:spPr>
          <a:xfrm>
            <a:off x="5905195" y="4895698"/>
            <a:ext cx="381305" cy="381305"/>
          </a:xfrm>
          <a:prstGeom prst="ellipse">
            <a:avLst/>
          </a:prstGeom>
          <a:solidFill>
            <a:srgbClr val="EBF0FF"/>
          </a:solidFill>
          <a:ln/>
        </p:spPr>
        <p:txBody>
          <a:bodyPr/>
          <a:lstStyle/>
          <a:p>
            <a:endParaRPr lang="zh-CN" altLang="en-US"/>
          </a:p>
        </p:txBody>
      </p:sp>
      <p:sp>
        <p:nvSpPr>
          <p:cNvPr id="37" name="Text 31"/>
          <p:cNvSpPr txBox="1"/>
          <p:nvPr/>
        </p:nvSpPr>
        <p:spPr>
          <a:xfrm>
            <a:off x="9384487" y="3762756"/>
            <a:ext cx="1300277"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教育行业AI产品案例</a:t>
            </a:r>
            <a:endParaRPr lang="en-US" sz="1000" dirty="0"/>
          </a:p>
        </p:txBody>
      </p:sp>
      <p:sp>
        <p:nvSpPr>
          <p:cNvPr id="38" name="Text 32"/>
          <p:cNvSpPr txBox="1"/>
          <p:nvPr/>
        </p:nvSpPr>
        <p:spPr>
          <a:xfrm>
            <a:off x="9724644" y="3952951"/>
            <a:ext cx="624535"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39" name="Image 4" descr="preencoded.png"/>
          <p:cNvPicPr>
            <a:picLocks noChangeAspect="1"/>
          </p:cNvPicPr>
          <p:nvPr/>
        </p:nvPicPr>
        <p:blipFill>
          <a:blip r:embed="rId7"/>
          <a:srcRect t="-841" b="-841"/>
          <a:stretch/>
        </p:blipFill>
        <p:spPr>
          <a:xfrm>
            <a:off x="2115007" y="5000854"/>
            <a:ext cx="190195" cy="171907"/>
          </a:xfrm>
          <a:prstGeom prst="rect">
            <a:avLst/>
          </a:prstGeom>
        </p:spPr>
      </p:pic>
      <p:sp>
        <p:nvSpPr>
          <p:cNvPr id="40" name="Text 33"/>
          <p:cNvSpPr txBox="1"/>
          <p:nvPr/>
        </p:nvSpPr>
        <p:spPr>
          <a:xfrm>
            <a:off x="1612087" y="5705856"/>
            <a:ext cx="1300277"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制造行业AI产品案例</a:t>
            </a:r>
            <a:endParaRPr lang="en-US" sz="1000" dirty="0"/>
          </a:p>
        </p:txBody>
      </p:sp>
      <p:sp>
        <p:nvSpPr>
          <p:cNvPr id="41" name="Text 34"/>
          <p:cNvSpPr txBox="1"/>
          <p:nvPr/>
        </p:nvSpPr>
        <p:spPr>
          <a:xfrm>
            <a:off x="1952244" y="5896051"/>
            <a:ext cx="624535"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42" name="Image 5" descr="preencoded.png"/>
          <p:cNvPicPr>
            <a:picLocks noChangeAspect="1"/>
          </p:cNvPicPr>
          <p:nvPr/>
        </p:nvPicPr>
        <p:blipFill>
          <a:blip r:embed="rId8"/>
          <a:srcRect t="-841" b="-841"/>
          <a:stretch/>
        </p:blipFill>
        <p:spPr>
          <a:xfrm>
            <a:off x="6001207" y="5000854"/>
            <a:ext cx="190195" cy="171907"/>
          </a:xfrm>
          <a:prstGeom prst="rect">
            <a:avLst/>
          </a:prstGeom>
        </p:spPr>
      </p:pic>
      <p:sp>
        <p:nvSpPr>
          <p:cNvPr id="43" name="Text 35"/>
          <p:cNvSpPr txBox="1"/>
          <p:nvPr/>
        </p:nvSpPr>
        <p:spPr>
          <a:xfrm>
            <a:off x="5790895" y="5410505"/>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创意内容</a:t>
            </a:r>
            <a:endParaRPr lang="en-US" sz="1200" dirty="0"/>
          </a:p>
        </p:txBody>
      </p:sp>
      <p:sp>
        <p:nvSpPr>
          <p:cNvPr id="44" name="Text 36"/>
          <p:cNvSpPr txBox="1"/>
          <p:nvPr/>
        </p:nvSpPr>
        <p:spPr>
          <a:xfrm>
            <a:off x="5365699" y="5705856"/>
            <a:ext cx="1567282"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创意内容行业AI产品案例</a:t>
            </a:r>
            <a:endParaRPr lang="en-US" sz="1000" dirty="0"/>
          </a:p>
        </p:txBody>
      </p:sp>
      <p:sp>
        <p:nvSpPr>
          <p:cNvPr id="45" name="Text 37"/>
          <p:cNvSpPr txBox="1"/>
          <p:nvPr/>
        </p:nvSpPr>
        <p:spPr>
          <a:xfrm>
            <a:off x="5838444" y="5896051"/>
            <a:ext cx="624535"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46" name="Image 6" descr="preencoded.png"/>
          <p:cNvPicPr>
            <a:picLocks noChangeAspect="1"/>
          </p:cNvPicPr>
          <p:nvPr/>
        </p:nvPicPr>
        <p:blipFill>
          <a:blip r:embed="rId9"/>
          <a:srcRect/>
          <a:stretch/>
        </p:blipFill>
        <p:spPr>
          <a:xfrm>
            <a:off x="9896551" y="5000854"/>
            <a:ext cx="171907" cy="171907"/>
          </a:xfrm>
          <a:prstGeom prst="rect">
            <a:avLst/>
          </a:prstGeom>
        </p:spPr>
      </p:pic>
      <p:sp>
        <p:nvSpPr>
          <p:cNvPr id="47" name="Text 38"/>
          <p:cNvSpPr txBox="1"/>
          <p:nvPr/>
        </p:nvSpPr>
        <p:spPr>
          <a:xfrm>
            <a:off x="9251899" y="5705856"/>
            <a:ext cx="1567282"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企业服务行业AI产品案例</a:t>
            </a:r>
            <a:endParaRPr lang="en-US" sz="1000" dirty="0"/>
          </a:p>
        </p:txBody>
      </p:sp>
      <p:sp>
        <p:nvSpPr>
          <p:cNvPr id="48" name="Text 39"/>
          <p:cNvSpPr txBox="1"/>
          <p:nvPr/>
        </p:nvSpPr>
        <p:spPr>
          <a:xfrm>
            <a:off x="9724644" y="5896051"/>
            <a:ext cx="624535" cy="162763"/>
          </a:xfrm>
          <a:prstGeom prst="rect">
            <a:avLst/>
          </a:prstGeom>
          <a:noFill/>
          <a:ln/>
        </p:spPr>
        <p:txBody>
          <a:bodyPr wrap="square" lIns="0" tIns="0" rIns="0" bIns="0" rtlCol="0" anchor="ctr"/>
          <a:lstStyle/>
          <a:p>
            <a:pPr marL="0" indent="0" algn="ctr">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sp>
        <p:nvSpPr>
          <p:cNvPr id="49" name="Text 40"/>
          <p:cNvSpPr txBox="1"/>
          <p:nvPr/>
        </p:nvSpPr>
        <p:spPr>
          <a:xfrm>
            <a:off x="3829507" y="6581851"/>
            <a:ext cx="4634179" cy="162763"/>
          </a:xfrm>
          <a:prstGeom prst="rect">
            <a:avLst/>
          </a:prstGeom>
          <a:noFill/>
          <a:ln/>
        </p:spPr>
        <p:txBody>
          <a:bodyPr wrap="square" lIns="0" tIns="0" rIns="0" bIns="0" rtlCol="0" anchor="ctr"/>
          <a:lstStyle/>
          <a:p>
            <a:pPr marL="0" indent="0" algn="ctr">
              <a:buNone/>
            </a:pPr>
            <a:r>
              <a:rPr lang="en-US" sz="1000" dirty="0">
                <a:solidFill>
                  <a:srgbClr val="6B7280"/>
                </a:solidFill>
                <a:latin typeface="Inter" pitchFamily="34" charset="0"/>
                <a:ea typeface="Inter" pitchFamily="34" charset="-122"/>
                <a:cs typeface="Inter" pitchFamily="34" charset="-120"/>
              </a:rPr>
              <a:t>每个行业案例将包含：代表企业、产品特点、应用场景、商业模式、市场影响</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txBody>
          <a:bodyPr/>
          <a:lstStyle/>
          <a:p>
            <a:endParaRPr lang="zh-CN" altLang="en-US"/>
          </a:p>
        </p:txBody>
      </p:sp>
      <p:sp>
        <p:nvSpPr>
          <p:cNvPr id="3" name="Shape 1"/>
          <p:cNvSpPr/>
          <p:nvPr/>
        </p:nvSpPr>
        <p:spPr>
          <a:xfrm>
            <a:off x="0" y="0"/>
            <a:ext cx="12191695" cy="6858000"/>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市场机会分析</a:t>
            </a:r>
            <a:endParaRPr lang="en-US" sz="1200" dirty="0"/>
          </a:p>
        </p:txBody>
      </p:sp>
      <p:sp>
        <p:nvSpPr>
          <p:cNvPr id="6" name="Text 4"/>
          <p:cNvSpPr txBox="1"/>
          <p:nvPr/>
        </p:nvSpPr>
        <p:spPr>
          <a:xfrm>
            <a:off x="381305" y="743407"/>
            <a:ext cx="50721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智能带来的存量场景重构和新场景机会</a:t>
            </a:r>
            <a:endParaRPr lang="en-US" sz="2200" dirty="0"/>
          </a:p>
        </p:txBody>
      </p:sp>
      <p:sp>
        <p:nvSpPr>
          <p:cNvPr id="7" name="Text 5"/>
          <p:cNvSpPr txBox="1"/>
          <p:nvPr/>
        </p:nvSpPr>
        <p:spPr>
          <a:xfrm>
            <a:off x="381305" y="1181405"/>
            <a:ext cx="1953158"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先行者优势与未来发展路径</a:t>
            </a:r>
            <a:endParaRPr lang="en-US" sz="1200" dirty="0"/>
          </a:p>
        </p:txBody>
      </p:sp>
      <p:sp>
        <p:nvSpPr>
          <p:cNvPr id="8" name="Text 6"/>
          <p:cNvSpPr txBox="1"/>
          <p:nvPr/>
        </p:nvSpPr>
        <p:spPr>
          <a:xfrm>
            <a:off x="11277295" y="705002"/>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9" name="Text 7"/>
          <p:cNvSpPr txBox="1"/>
          <p:nvPr/>
        </p:nvSpPr>
        <p:spPr>
          <a:xfrm>
            <a:off x="9525305" y="905256"/>
            <a:ext cx="2429561" cy="228600"/>
          </a:xfrm>
          <a:prstGeom prst="rect">
            <a:avLst/>
          </a:prstGeom>
          <a:noFill/>
          <a:ln/>
        </p:spPr>
        <p:txBody>
          <a:bodyPr wrap="square" lIns="0" tIns="0" rIns="0" bIns="0" rtlCol="0" anchor="ctr"/>
          <a:lstStyle/>
          <a:p>
            <a:pPr marL="0" indent="0" algn="r">
              <a:buNone/>
            </a:pPr>
            <a:r>
              <a:rPr lang="en-US" sz="1500" b="1" dirty="0">
                <a:solidFill>
                  <a:srgbClr val="1F2937"/>
                </a:solidFill>
                <a:latin typeface="Inter" pitchFamily="34" charset="0"/>
                <a:ea typeface="Inter" pitchFamily="34" charset="-122"/>
                <a:cs typeface="Inter" pitchFamily="34" charset="-120"/>
              </a:rPr>
              <a:t>第四次智能革命的重构机遇</a:t>
            </a:r>
            <a:endParaRPr lang="en-US" sz="1500" dirty="0"/>
          </a:p>
        </p:txBody>
      </p:sp>
      <p:sp>
        <p:nvSpPr>
          <p:cNvPr id="10" name="Shape 8"/>
          <p:cNvSpPr/>
          <p:nvPr/>
        </p:nvSpPr>
        <p:spPr>
          <a:xfrm>
            <a:off x="381305" y="1695298"/>
            <a:ext cx="5600700" cy="2533802"/>
          </a:xfrm>
          <a:prstGeom prst="roundRect">
            <a:avLst>
              <a:gd name="adj" fmla="val 1085"/>
            </a:avLst>
          </a:prstGeom>
          <a:solidFill>
            <a:srgbClr val="F9FAFB"/>
          </a:solidFill>
          <a:ln w="12700">
            <a:solidFill>
              <a:srgbClr val="E5E7EB"/>
            </a:solidFill>
            <a:prstDash val="solid"/>
          </a:ln>
        </p:spPr>
        <p:txBody>
          <a:bodyPr/>
          <a:lstStyle/>
          <a:p>
            <a:endParaRPr lang="zh-CN" altLang="en-US"/>
          </a:p>
        </p:txBody>
      </p:sp>
      <p:sp>
        <p:nvSpPr>
          <p:cNvPr id="11" name="Shape 9"/>
          <p:cNvSpPr/>
          <p:nvPr/>
        </p:nvSpPr>
        <p:spPr>
          <a:xfrm>
            <a:off x="580644" y="1895551"/>
            <a:ext cx="381305" cy="381305"/>
          </a:xfrm>
          <a:prstGeom prst="ellipse">
            <a:avLst/>
          </a:prstGeom>
          <a:solidFill>
            <a:srgbClr val="EBF0FF"/>
          </a:solidFill>
          <a:ln/>
        </p:spPr>
        <p:txBody>
          <a:bodyPr/>
          <a:lstStyle/>
          <a:p>
            <a:endParaRPr lang="zh-CN" altLang="en-US"/>
          </a:p>
        </p:txBody>
      </p:sp>
      <p:pic>
        <p:nvPicPr>
          <p:cNvPr id="12" name="Image 0" descr="preencoded.png"/>
          <p:cNvPicPr>
            <a:picLocks noChangeAspect="1"/>
          </p:cNvPicPr>
          <p:nvPr/>
        </p:nvPicPr>
        <p:blipFill>
          <a:blip r:embed="rId3"/>
          <a:srcRect/>
          <a:stretch/>
        </p:blipFill>
        <p:spPr>
          <a:xfrm>
            <a:off x="685800" y="2000707"/>
            <a:ext cx="171907" cy="171907"/>
          </a:xfrm>
          <a:prstGeom prst="rect">
            <a:avLst/>
          </a:prstGeom>
        </p:spPr>
      </p:pic>
      <p:sp>
        <p:nvSpPr>
          <p:cNvPr id="13" name="Shape 10"/>
          <p:cNvSpPr/>
          <p:nvPr/>
        </p:nvSpPr>
        <p:spPr>
          <a:xfrm>
            <a:off x="6210605" y="1695298"/>
            <a:ext cx="5600700" cy="2533802"/>
          </a:xfrm>
          <a:prstGeom prst="roundRect">
            <a:avLst>
              <a:gd name="adj" fmla="val 1085"/>
            </a:avLst>
          </a:prstGeom>
          <a:solidFill>
            <a:srgbClr val="F9FAFB"/>
          </a:solidFill>
          <a:ln w="12700">
            <a:solidFill>
              <a:srgbClr val="E5E7EB"/>
            </a:solidFill>
            <a:prstDash val="solid"/>
          </a:ln>
        </p:spPr>
        <p:txBody>
          <a:bodyPr/>
          <a:lstStyle/>
          <a:p>
            <a:endParaRPr lang="zh-CN" altLang="en-US"/>
          </a:p>
        </p:txBody>
      </p:sp>
      <p:sp>
        <p:nvSpPr>
          <p:cNvPr id="14" name="Shape 11"/>
          <p:cNvSpPr/>
          <p:nvPr/>
        </p:nvSpPr>
        <p:spPr>
          <a:xfrm>
            <a:off x="6409944" y="1895551"/>
            <a:ext cx="381305" cy="381305"/>
          </a:xfrm>
          <a:prstGeom prst="ellipse">
            <a:avLst/>
          </a:prstGeom>
          <a:solidFill>
            <a:srgbClr val="EBF0FF"/>
          </a:solidFill>
          <a:ln/>
        </p:spPr>
        <p:txBody>
          <a:bodyPr/>
          <a:lstStyle/>
          <a:p>
            <a:endParaRPr lang="zh-CN" altLang="en-US"/>
          </a:p>
        </p:txBody>
      </p:sp>
      <p:sp>
        <p:nvSpPr>
          <p:cNvPr id="15" name="Text 12"/>
          <p:cNvSpPr txBox="1"/>
          <p:nvPr/>
        </p:nvSpPr>
        <p:spPr>
          <a:xfrm>
            <a:off x="1076249" y="1981505"/>
            <a:ext cx="18434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存量场景重构降维取胜</a:t>
            </a:r>
            <a:endParaRPr lang="en-US" sz="1300" dirty="0"/>
          </a:p>
        </p:txBody>
      </p:sp>
      <p:sp>
        <p:nvSpPr>
          <p:cNvPr id="16" name="Text 13"/>
          <p:cNvSpPr txBox="1"/>
          <p:nvPr/>
        </p:nvSpPr>
        <p:spPr>
          <a:xfrm>
            <a:off x="6905549" y="1981505"/>
            <a:ext cx="16724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新场景机会另辟蹊径</a:t>
            </a:r>
            <a:endParaRPr lang="en-US" sz="1300" dirty="0"/>
          </a:p>
        </p:txBody>
      </p:sp>
      <p:sp>
        <p:nvSpPr>
          <p:cNvPr id="17" name="Shape 14"/>
          <p:cNvSpPr/>
          <p:nvPr/>
        </p:nvSpPr>
        <p:spPr>
          <a:xfrm>
            <a:off x="580644" y="2428646"/>
            <a:ext cx="38405" cy="418795"/>
          </a:xfrm>
          <a:prstGeom prst="rect">
            <a:avLst/>
          </a:prstGeom>
          <a:solidFill>
            <a:srgbClr val="4C6FFF"/>
          </a:solidFill>
          <a:ln/>
        </p:spPr>
        <p:txBody>
          <a:bodyPr/>
          <a:lstStyle/>
          <a:p>
            <a:endParaRPr lang="zh-CN" altLang="en-US"/>
          </a:p>
        </p:txBody>
      </p:sp>
      <p:sp>
        <p:nvSpPr>
          <p:cNvPr id="18" name="Shape 15"/>
          <p:cNvSpPr/>
          <p:nvPr/>
        </p:nvSpPr>
        <p:spPr>
          <a:xfrm>
            <a:off x="580644" y="2962656"/>
            <a:ext cx="38405" cy="418795"/>
          </a:xfrm>
          <a:prstGeom prst="rect">
            <a:avLst/>
          </a:prstGeom>
          <a:solidFill>
            <a:srgbClr val="4C6FFF"/>
          </a:solidFill>
          <a:ln/>
        </p:spPr>
        <p:txBody>
          <a:bodyPr/>
          <a:lstStyle/>
          <a:p>
            <a:endParaRPr lang="zh-CN" altLang="en-US"/>
          </a:p>
        </p:txBody>
      </p:sp>
      <p:sp>
        <p:nvSpPr>
          <p:cNvPr id="19" name="Shape 16"/>
          <p:cNvSpPr/>
          <p:nvPr/>
        </p:nvSpPr>
        <p:spPr>
          <a:xfrm>
            <a:off x="580644" y="3495751"/>
            <a:ext cx="38405" cy="418795"/>
          </a:xfrm>
          <a:prstGeom prst="rect">
            <a:avLst/>
          </a:prstGeom>
          <a:solidFill>
            <a:srgbClr val="4C6FFF"/>
          </a:solidFill>
          <a:ln/>
        </p:spPr>
        <p:txBody>
          <a:bodyPr/>
          <a:lstStyle/>
          <a:p>
            <a:endParaRPr lang="zh-CN" altLang="en-US"/>
          </a:p>
        </p:txBody>
      </p:sp>
      <p:sp>
        <p:nvSpPr>
          <p:cNvPr id="20" name="Shape 17"/>
          <p:cNvSpPr/>
          <p:nvPr/>
        </p:nvSpPr>
        <p:spPr>
          <a:xfrm>
            <a:off x="6409944" y="2428646"/>
            <a:ext cx="38405" cy="418795"/>
          </a:xfrm>
          <a:prstGeom prst="rect">
            <a:avLst/>
          </a:prstGeom>
          <a:solidFill>
            <a:srgbClr val="4C6FFF"/>
          </a:solidFill>
          <a:ln/>
        </p:spPr>
        <p:txBody>
          <a:bodyPr/>
          <a:lstStyle/>
          <a:p>
            <a:endParaRPr lang="zh-CN" altLang="en-US"/>
          </a:p>
        </p:txBody>
      </p:sp>
      <p:sp>
        <p:nvSpPr>
          <p:cNvPr id="21" name="Shape 18"/>
          <p:cNvSpPr/>
          <p:nvPr/>
        </p:nvSpPr>
        <p:spPr>
          <a:xfrm>
            <a:off x="6409944" y="2962656"/>
            <a:ext cx="38405" cy="418795"/>
          </a:xfrm>
          <a:prstGeom prst="rect">
            <a:avLst/>
          </a:prstGeom>
          <a:solidFill>
            <a:srgbClr val="4C6FFF"/>
          </a:solidFill>
          <a:ln/>
        </p:spPr>
        <p:txBody>
          <a:bodyPr/>
          <a:lstStyle/>
          <a:p>
            <a:endParaRPr lang="zh-CN" altLang="en-US"/>
          </a:p>
        </p:txBody>
      </p:sp>
      <p:sp>
        <p:nvSpPr>
          <p:cNvPr id="22" name="Shape 19"/>
          <p:cNvSpPr/>
          <p:nvPr/>
        </p:nvSpPr>
        <p:spPr>
          <a:xfrm>
            <a:off x="6409944" y="3495751"/>
            <a:ext cx="38405" cy="418795"/>
          </a:xfrm>
          <a:prstGeom prst="rect">
            <a:avLst/>
          </a:prstGeom>
          <a:solidFill>
            <a:srgbClr val="4C6FFF"/>
          </a:solidFill>
          <a:ln/>
        </p:spPr>
        <p:txBody>
          <a:bodyPr/>
          <a:lstStyle/>
          <a:p>
            <a:endParaRPr lang="zh-CN" altLang="en-US"/>
          </a:p>
        </p:txBody>
      </p:sp>
      <p:sp>
        <p:nvSpPr>
          <p:cNvPr id="23" name="Text 20"/>
          <p:cNvSpPr txBox="1"/>
          <p:nvPr/>
        </p:nvSpPr>
        <p:spPr>
          <a:xfrm>
            <a:off x="733349" y="2447849"/>
            <a:ext cx="1485900"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AI重构现有业务流程</a:t>
            </a:r>
            <a:endParaRPr lang="en-US" sz="1200" dirty="0"/>
          </a:p>
        </p:txBody>
      </p:sp>
      <p:sp>
        <p:nvSpPr>
          <p:cNvPr id="24" name="Text 21"/>
          <p:cNvSpPr txBox="1"/>
          <p:nvPr/>
        </p:nvSpPr>
        <p:spPr>
          <a:xfrm>
            <a:off x="733349" y="2980944"/>
            <a:ext cx="1038758"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降低使用门槛</a:t>
            </a:r>
            <a:endParaRPr lang="en-US" sz="1200" dirty="0"/>
          </a:p>
        </p:txBody>
      </p:sp>
      <p:sp>
        <p:nvSpPr>
          <p:cNvPr id="25" name="Text 22"/>
          <p:cNvSpPr txBox="1"/>
          <p:nvPr/>
        </p:nvSpPr>
        <p:spPr>
          <a:xfrm>
            <a:off x="733349" y="3514954"/>
            <a:ext cx="1038758"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成本结构变革</a:t>
            </a:r>
            <a:endParaRPr lang="en-US" sz="1200" dirty="0"/>
          </a:p>
        </p:txBody>
      </p:sp>
      <p:sp>
        <p:nvSpPr>
          <p:cNvPr id="26" name="Text 23"/>
          <p:cNvSpPr txBox="1"/>
          <p:nvPr/>
        </p:nvSpPr>
        <p:spPr>
          <a:xfrm>
            <a:off x="6562649" y="2447849"/>
            <a:ext cx="1343254"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智能催生全新品类</a:t>
            </a:r>
            <a:endParaRPr lang="en-US" sz="1200" dirty="0"/>
          </a:p>
        </p:txBody>
      </p:sp>
      <p:sp>
        <p:nvSpPr>
          <p:cNvPr id="27" name="Text 24"/>
          <p:cNvSpPr txBox="1"/>
          <p:nvPr/>
        </p:nvSpPr>
        <p:spPr>
          <a:xfrm>
            <a:off x="6562649" y="2980944"/>
            <a:ext cx="11914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需求扩展与创造</a:t>
            </a:r>
            <a:endParaRPr lang="en-US" sz="1200" dirty="0"/>
          </a:p>
        </p:txBody>
      </p:sp>
      <p:sp>
        <p:nvSpPr>
          <p:cNvPr id="28" name="Text 25"/>
          <p:cNvSpPr txBox="1"/>
          <p:nvPr/>
        </p:nvSpPr>
        <p:spPr>
          <a:xfrm>
            <a:off x="733349" y="2667305"/>
            <a:ext cx="24624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智能技术重构传统场景，提升效率10倍+</a:t>
            </a:r>
            <a:endParaRPr lang="en-US" sz="1000" dirty="0"/>
          </a:p>
        </p:txBody>
      </p:sp>
      <p:sp>
        <p:nvSpPr>
          <p:cNvPr id="29" name="Text 26"/>
          <p:cNvSpPr txBox="1"/>
          <p:nvPr/>
        </p:nvSpPr>
        <p:spPr>
          <a:xfrm>
            <a:off x="733349" y="3200400"/>
            <a:ext cx="3033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专业领域智能化降低专家技能要求，扩大用户基数</a:t>
            </a:r>
            <a:endParaRPr lang="en-US" sz="1000" dirty="0"/>
          </a:p>
        </p:txBody>
      </p:sp>
      <p:sp>
        <p:nvSpPr>
          <p:cNvPr id="30" name="Text 27"/>
          <p:cNvSpPr txBox="1"/>
          <p:nvPr/>
        </p:nvSpPr>
        <p:spPr>
          <a:xfrm>
            <a:off x="733349" y="3733495"/>
            <a:ext cx="25008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人工成本向计算成本转移，规模效应明显</a:t>
            </a:r>
            <a:endParaRPr lang="en-US" sz="1000" dirty="0"/>
          </a:p>
        </p:txBody>
      </p:sp>
      <p:pic>
        <p:nvPicPr>
          <p:cNvPr id="31" name="Image 1" descr="preencoded.png"/>
          <p:cNvPicPr>
            <a:picLocks noChangeAspect="1"/>
          </p:cNvPicPr>
          <p:nvPr/>
        </p:nvPicPr>
        <p:blipFill>
          <a:blip r:embed="rId4"/>
          <a:srcRect l="-1773" r="-1773"/>
          <a:stretch/>
        </p:blipFill>
        <p:spPr>
          <a:xfrm>
            <a:off x="6534302" y="2000707"/>
            <a:ext cx="133502" cy="171907"/>
          </a:xfrm>
          <a:prstGeom prst="rect">
            <a:avLst/>
          </a:prstGeom>
        </p:spPr>
      </p:pic>
      <p:sp>
        <p:nvSpPr>
          <p:cNvPr id="32" name="Text 28"/>
          <p:cNvSpPr txBox="1"/>
          <p:nvPr/>
        </p:nvSpPr>
        <p:spPr>
          <a:xfrm>
            <a:off x="6562649" y="3514954"/>
            <a:ext cx="1038758"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交互模式创新</a:t>
            </a:r>
            <a:endParaRPr lang="en-US" sz="1200" dirty="0"/>
          </a:p>
        </p:txBody>
      </p:sp>
      <p:sp>
        <p:nvSpPr>
          <p:cNvPr id="33" name="Text 29"/>
          <p:cNvSpPr txBox="1"/>
          <p:nvPr/>
        </p:nvSpPr>
        <p:spPr>
          <a:xfrm>
            <a:off x="6562649" y="2667305"/>
            <a:ext cx="3767328"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Agentic AI产品、Agentic企业运营、AI驱动内容生产等新品类</a:t>
            </a:r>
            <a:endParaRPr lang="en-US" sz="1000" dirty="0"/>
          </a:p>
        </p:txBody>
      </p:sp>
      <p:sp>
        <p:nvSpPr>
          <p:cNvPr id="34" name="Text 30"/>
          <p:cNvSpPr txBox="1"/>
          <p:nvPr/>
        </p:nvSpPr>
        <p:spPr>
          <a:xfrm>
            <a:off x="6562649" y="3200400"/>
            <a:ext cx="3033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智能满足过去无法满足的潜在需求，创造全新市场</a:t>
            </a:r>
            <a:endParaRPr lang="en-US" sz="1000" dirty="0"/>
          </a:p>
        </p:txBody>
      </p:sp>
      <p:sp>
        <p:nvSpPr>
          <p:cNvPr id="35" name="Text 31"/>
          <p:cNvSpPr txBox="1"/>
          <p:nvPr/>
        </p:nvSpPr>
        <p:spPr>
          <a:xfrm>
            <a:off x="6562649" y="3733495"/>
            <a:ext cx="23673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意图理解替代指令操作，交互效率倍增</a:t>
            </a:r>
            <a:endParaRPr lang="en-US" sz="1000" dirty="0"/>
          </a:p>
        </p:txBody>
      </p:sp>
      <p:sp>
        <p:nvSpPr>
          <p:cNvPr id="36" name="Shape 32"/>
          <p:cNvSpPr/>
          <p:nvPr/>
        </p:nvSpPr>
        <p:spPr>
          <a:xfrm>
            <a:off x="381305" y="4457700"/>
            <a:ext cx="11430000" cy="1809598"/>
          </a:xfrm>
          <a:prstGeom prst="roundRect">
            <a:avLst>
              <a:gd name="adj" fmla="val 2128"/>
            </a:avLst>
          </a:prstGeom>
          <a:solidFill>
            <a:srgbClr val="F9FAFB"/>
          </a:solidFill>
          <a:ln w="12700">
            <a:solidFill>
              <a:srgbClr val="E5E7EB"/>
            </a:solidFill>
            <a:prstDash val="solid"/>
          </a:ln>
        </p:spPr>
        <p:txBody>
          <a:bodyPr/>
          <a:lstStyle/>
          <a:p>
            <a:endParaRPr lang="zh-CN" altLang="en-US"/>
          </a:p>
        </p:txBody>
      </p:sp>
      <p:sp>
        <p:nvSpPr>
          <p:cNvPr id="37" name="Shape 33"/>
          <p:cNvSpPr/>
          <p:nvPr/>
        </p:nvSpPr>
        <p:spPr>
          <a:xfrm>
            <a:off x="580644" y="4657954"/>
            <a:ext cx="381305" cy="381305"/>
          </a:xfrm>
          <a:prstGeom prst="ellipse">
            <a:avLst/>
          </a:prstGeom>
          <a:solidFill>
            <a:srgbClr val="EBF0FF"/>
          </a:solidFill>
          <a:ln/>
        </p:spPr>
        <p:txBody>
          <a:bodyPr/>
          <a:lstStyle/>
          <a:p>
            <a:endParaRPr lang="zh-CN" altLang="en-US"/>
          </a:p>
        </p:txBody>
      </p:sp>
      <p:pic>
        <p:nvPicPr>
          <p:cNvPr id="38" name="Image 2" descr="preencoded.png"/>
          <p:cNvPicPr>
            <a:picLocks noChangeAspect="1"/>
          </p:cNvPicPr>
          <p:nvPr/>
        </p:nvPicPr>
        <p:blipFill>
          <a:blip r:embed="rId5"/>
          <a:srcRect l="-760" r="-760"/>
          <a:stretch/>
        </p:blipFill>
        <p:spPr>
          <a:xfrm>
            <a:off x="694944" y="4762195"/>
            <a:ext cx="152705" cy="171907"/>
          </a:xfrm>
          <a:prstGeom prst="rect">
            <a:avLst/>
          </a:prstGeom>
        </p:spPr>
      </p:pic>
      <p:sp>
        <p:nvSpPr>
          <p:cNvPr id="39" name="Text 34"/>
          <p:cNvSpPr txBox="1"/>
          <p:nvPr/>
        </p:nvSpPr>
        <p:spPr>
          <a:xfrm>
            <a:off x="1076249" y="4743907"/>
            <a:ext cx="1414577"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First Mover优势</a:t>
            </a:r>
            <a:endParaRPr lang="en-US" sz="1300" dirty="0"/>
          </a:p>
        </p:txBody>
      </p:sp>
      <p:sp>
        <p:nvSpPr>
          <p:cNvPr id="40" name="Text 35"/>
          <p:cNvSpPr txBox="1"/>
          <p:nvPr/>
        </p:nvSpPr>
        <p:spPr>
          <a:xfrm>
            <a:off x="1559966" y="5333695"/>
            <a:ext cx="814730" cy="200254"/>
          </a:xfrm>
          <a:prstGeom prst="rect">
            <a:avLst/>
          </a:prstGeom>
          <a:noFill/>
          <a:ln/>
        </p:spPr>
        <p:txBody>
          <a:bodyPr wrap="square" lIns="0" tIns="0" rIns="0" bIns="0" rtlCol="0" anchor="ctr"/>
          <a:lstStyle/>
          <a:p>
            <a:pPr marL="0" indent="0" algn="ctr">
              <a:buNone/>
            </a:pPr>
            <a:r>
              <a:rPr lang="en-US" sz="1300" b="1" dirty="0">
                <a:solidFill>
                  <a:srgbClr val="2563EB"/>
                </a:solidFill>
                <a:latin typeface="Inter" pitchFamily="34" charset="0"/>
                <a:ea typeface="Inter" pitchFamily="34" charset="-122"/>
                <a:cs typeface="Inter" pitchFamily="34" charset="-120"/>
              </a:rPr>
              <a:t>智能飞轮</a:t>
            </a:r>
            <a:endParaRPr lang="en-US" sz="1300" dirty="0"/>
          </a:p>
        </p:txBody>
      </p:sp>
      <p:sp>
        <p:nvSpPr>
          <p:cNvPr id="41" name="Text 36"/>
          <p:cNvSpPr txBox="1"/>
          <p:nvPr/>
        </p:nvSpPr>
        <p:spPr>
          <a:xfrm>
            <a:off x="4355287" y="5333695"/>
            <a:ext cx="814730" cy="200254"/>
          </a:xfrm>
          <a:prstGeom prst="rect">
            <a:avLst/>
          </a:prstGeom>
          <a:noFill/>
          <a:ln/>
        </p:spPr>
        <p:txBody>
          <a:bodyPr wrap="square" lIns="0" tIns="0" rIns="0" bIns="0" rtlCol="0" anchor="ctr"/>
          <a:lstStyle/>
          <a:p>
            <a:pPr marL="0" indent="0" algn="ctr">
              <a:buNone/>
            </a:pPr>
            <a:r>
              <a:rPr lang="en-US" sz="1300" b="1" dirty="0">
                <a:solidFill>
                  <a:srgbClr val="2563EB"/>
                </a:solidFill>
                <a:latin typeface="Inter" pitchFamily="34" charset="0"/>
                <a:ea typeface="Inter" pitchFamily="34" charset="-122"/>
                <a:cs typeface="Inter" pitchFamily="34" charset="-120"/>
              </a:rPr>
              <a:t>数据飞轮</a:t>
            </a:r>
            <a:endParaRPr lang="en-US" sz="1300" dirty="0"/>
          </a:p>
        </p:txBody>
      </p:sp>
      <p:sp>
        <p:nvSpPr>
          <p:cNvPr id="42" name="Text 37"/>
          <p:cNvSpPr txBox="1"/>
          <p:nvPr/>
        </p:nvSpPr>
        <p:spPr>
          <a:xfrm>
            <a:off x="7150608" y="5333695"/>
            <a:ext cx="814730" cy="200254"/>
          </a:xfrm>
          <a:prstGeom prst="rect">
            <a:avLst/>
          </a:prstGeom>
          <a:noFill/>
          <a:ln/>
        </p:spPr>
        <p:txBody>
          <a:bodyPr wrap="square" lIns="0" tIns="0" rIns="0" bIns="0" rtlCol="0" anchor="ctr"/>
          <a:lstStyle/>
          <a:p>
            <a:pPr marL="0" indent="0" algn="ctr">
              <a:buNone/>
            </a:pPr>
            <a:r>
              <a:rPr lang="en-US" sz="1300" b="1" dirty="0">
                <a:solidFill>
                  <a:srgbClr val="2563EB"/>
                </a:solidFill>
                <a:latin typeface="Inter" pitchFamily="34" charset="0"/>
                <a:ea typeface="Inter" pitchFamily="34" charset="-122"/>
                <a:cs typeface="Inter" pitchFamily="34" charset="-120"/>
              </a:rPr>
              <a:t>用户心智</a:t>
            </a:r>
            <a:endParaRPr lang="en-US" sz="1300" dirty="0"/>
          </a:p>
        </p:txBody>
      </p:sp>
      <p:sp>
        <p:nvSpPr>
          <p:cNvPr id="43" name="Text 38"/>
          <p:cNvSpPr txBox="1"/>
          <p:nvPr/>
        </p:nvSpPr>
        <p:spPr>
          <a:xfrm>
            <a:off x="9946843" y="5333695"/>
            <a:ext cx="814730" cy="200254"/>
          </a:xfrm>
          <a:prstGeom prst="rect">
            <a:avLst/>
          </a:prstGeom>
          <a:noFill/>
          <a:ln/>
        </p:spPr>
        <p:txBody>
          <a:bodyPr wrap="square" lIns="0" tIns="0" rIns="0" bIns="0" rtlCol="0" anchor="ctr"/>
          <a:lstStyle/>
          <a:p>
            <a:pPr marL="0" indent="0" algn="ctr">
              <a:buNone/>
            </a:pPr>
            <a:r>
              <a:rPr lang="en-US" sz="1300" b="1" dirty="0">
                <a:solidFill>
                  <a:srgbClr val="2563EB"/>
                </a:solidFill>
                <a:latin typeface="Inter" pitchFamily="34" charset="0"/>
                <a:ea typeface="Inter" pitchFamily="34" charset="-122"/>
                <a:cs typeface="Inter" pitchFamily="34" charset="-120"/>
              </a:rPr>
              <a:t>生态整合</a:t>
            </a:r>
            <a:endParaRPr lang="en-US" sz="1300" dirty="0"/>
          </a:p>
        </p:txBody>
      </p:sp>
      <p:sp>
        <p:nvSpPr>
          <p:cNvPr id="44" name="Text 39"/>
          <p:cNvSpPr txBox="1"/>
          <p:nvPr/>
        </p:nvSpPr>
        <p:spPr>
          <a:xfrm>
            <a:off x="702259" y="5581498"/>
            <a:ext cx="2500884" cy="352958"/>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不断优化的智能体验形成用户粘性与技术壁垒</a:t>
            </a:r>
            <a:endParaRPr lang="en-US" sz="1000" dirty="0"/>
          </a:p>
        </p:txBody>
      </p:sp>
      <p:sp>
        <p:nvSpPr>
          <p:cNvPr id="45" name="Text 40"/>
          <p:cNvSpPr txBox="1"/>
          <p:nvPr/>
        </p:nvSpPr>
        <p:spPr>
          <a:xfrm>
            <a:off x="3498494" y="5581498"/>
            <a:ext cx="2500884" cy="352958"/>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先行者获取更多数据，形成模型优化正反馈</a:t>
            </a:r>
            <a:endParaRPr lang="en-US" sz="1000" dirty="0"/>
          </a:p>
        </p:txBody>
      </p:sp>
      <p:sp>
        <p:nvSpPr>
          <p:cNvPr id="46" name="Text 41"/>
          <p:cNvSpPr txBox="1"/>
          <p:nvPr/>
        </p:nvSpPr>
        <p:spPr>
          <a:xfrm>
            <a:off x="6293815" y="5581498"/>
            <a:ext cx="2500884" cy="352958"/>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先入场企业获得品类定义权与用户心智占位</a:t>
            </a:r>
            <a:endParaRPr lang="en-US" sz="1000" dirty="0"/>
          </a:p>
        </p:txBody>
      </p:sp>
      <p:sp>
        <p:nvSpPr>
          <p:cNvPr id="47" name="Text 42"/>
          <p:cNvSpPr txBox="1"/>
          <p:nvPr/>
        </p:nvSpPr>
        <p:spPr>
          <a:xfrm>
            <a:off x="9089136" y="5581498"/>
            <a:ext cx="25008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与跟随者形成本质差距，建立生态护城河</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txBody>
          <a:bodyPr/>
          <a:lstStyle/>
          <a:p>
            <a:endParaRPr lang="zh-CN" altLang="en-US"/>
          </a:p>
        </p:txBody>
      </p:sp>
      <p:sp>
        <p:nvSpPr>
          <p:cNvPr id="3" name="Shape 1"/>
          <p:cNvSpPr/>
          <p:nvPr/>
        </p:nvSpPr>
        <p:spPr>
          <a:xfrm>
            <a:off x="0" y="0"/>
            <a:ext cx="12191695" cy="6858000"/>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智能革命进程</a:t>
            </a:r>
            <a:endParaRPr lang="en-US" sz="1200" dirty="0"/>
          </a:p>
        </p:txBody>
      </p:sp>
      <p:sp>
        <p:nvSpPr>
          <p:cNvPr id="6" name="Text 4"/>
          <p:cNvSpPr txBox="1"/>
          <p:nvPr/>
        </p:nvSpPr>
        <p:spPr>
          <a:xfrm>
            <a:off x="381305" y="743407"/>
            <a:ext cx="3663086"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Agentic AI重构的五个层级</a:t>
            </a:r>
            <a:endParaRPr lang="en-US" sz="2200" dirty="0"/>
          </a:p>
        </p:txBody>
      </p:sp>
      <p:sp>
        <p:nvSpPr>
          <p:cNvPr id="7" name="Shape 5"/>
          <p:cNvSpPr/>
          <p:nvPr/>
        </p:nvSpPr>
        <p:spPr>
          <a:xfrm>
            <a:off x="9026957" y="619049"/>
            <a:ext cx="2790749" cy="381305"/>
          </a:xfrm>
          <a:prstGeom prst="roundRect">
            <a:avLst>
              <a:gd name="adj" fmla="val 47962"/>
            </a:avLst>
          </a:prstGeom>
          <a:solidFill>
            <a:srgbClr val="DBEAFE"/>
          </a:solidFill>
          <a:ln/>
        </p:spPr>
        <p:txBody>
          <a:bodyPr/>
          <a:lstStyle/>
          <a:p>
            <a:endParaRPr lang="zh-CN" altLang="en-US"/>
          </a:p>
        </p:txBody>
      </p:sp>
      <p:sp>
        <p:nvSpPr>
          <p:cNvPr id="8" name="Text 6"/>
          <p:cNvSpPr txBox="1"/>
          <p:nvPr/>
        </p:nvSpPr>
        <p:spPr>
          <a:xfrm>
            <a:off x="9179662" y="714146"/>
            <a:ext cx="2600554" cy="191110"/>
          </a:xfrm>
          <a:prstGeom prst="rect">
            <a:avLst/>
          </a:prstGeom>
          <a:noFill/>
          <a:ln/>
        </p:spPr>
        <p:txBody>
          <a:bodyPr wrap="square" lIns="0" tIns="0" rIns="0" bIns="0" rtlCol="0" anchor="ctr"/>
          <a:lstStyle/>
          <a:p>
            <a:pPr marL="0" indent="0" algn="r">
              <a:buNone/>
            </a:pPr>
            <a:r>
              <a:rPr lang="en-US" sz="1200" dirty="0">
                <a:solidFill>
                  <a:srgbClr val="1D4ED8"/>
                </a:solidFill>
                <a:latin typeface="Inter" pitchFamily="34" charset="0"/>
                <a:ea typeface="Inter" pitchFamily="34" charset="-122"/>
                <a:cs typeface="Inter" pitchFamily="34" charset="-120"/>
              </a:rPr>
              <a:t>第二部分 第四次智能革命的重构机遇</a:t>
            </a:r>
            <a:endParaRPr lang="en-US" sz="1200" dirty="0"/>
          </a:p>
        </p:txBody>
      </p:sp>
      <p:sp>
        <p:nvSpPr>
          <p:cNvPr id="9" name="Shape 7"/>
          <p:cNvSpPr/>
          <p:nvPr/>
        </p:nvSpPr>
        <p:spPr>
          <a:xfrm>
            <a:off x="2324405" y="1772107"/>
            <a:ext cx="381305" cy="381305"/>
          </a:xfrm>
          <a:prstGeom prst="ellipse">
            <a:avLst/>
          </a:prstGeom>
          <a:solidFill>
            <a:srgbClr val="EBF0FF"/>
          </a:solidFill>
          <a:ln/>
        </p:spPr>
        <p:txBody>
          <a:bodyPr/>
          <a:lstStyle/>
          <a:p>
            <a:endParaRPr lang="zh-CN" altLang="en-US"/>
          </a:p>
        </p:txBody>
      </p:sp>
      <p:sp>
        <p:nvSpPr>
          <p:cNvPr id="10" name="Text 8"/>
          <p:cNvSpPr txBox="1"/>
          <p:nvPr/>
        </p:nvSpPr>
        <p:spPr>
          <a:xfrm>
            <a:off x="2477110" y="1833372"/>
            <a:ext cx="204826"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1</a:t>
            </a:r>
            <a:endParaRPr lang="en-US" sz="1300" dirty="0"/>
          </a:p>
        </p:txBody>
      </p:sp>
      <p:sp>
        <p:nvSpPr>
          <p:cNvPr id="11" name="Text 9"/>
          <p:cNvSpPr txBox="1"/>
          <p:nvPr/>
        </p:nvSpPr>
        <p:spPr>
          <a:xfrm>
            <a:off x="3504895" y="1752905"/>
            <a:ext cx="1638605" cy="419710"/>
          </a:xfrm>
          <a:prstGeom prst="rect">
            <a:avLst/>
          </a:prstGeom>
          <a:noFill/>
          <a:ln/>
        </p:spPr>
        <p:txBody>
          <a:bodyPr wrap="square" lIns="0" tIns="0" rIns="0" bIns="0" rtlCol="0" anchor="ctr"/>
          <a:lstStyle/>
          <a:p>
            <a:pPr marL="0" indent="0" algn="l">
              <a:buNone/>
            </a:pPr>
            <a:r>
              <a:rPr lang="en-US" sz="2700" b="1" dirty="0">
                <a:solidFill>
                  <a:srgbClr val="1F2937"/>
                </a:solidFill>
                <a:latin typeface="Inter" pitchFamily="34" charset="0"/>
                <a:ea typeface="Inter" pitchFamily="34" charset="-122"/>
                <a:cs typeface="Inter" pitchFamily="34" charset="-120"/>
              </a:rPr>
              <a:t>产品重构</a:t>
            </a:r>
            <a:endParaRPr lang="en-US" sz="2700" dirty="0"/>
          </a:p>
        </p:txBody>
      </p:sp>
      <p:pic>
        <p:nvPicPr>
          <p:cNvPr id="12" name="Image 0" descr="preencoded.png"/>
          <p:cNvPicPr>
            <a:picLocks noChangeAspect="1"/>
          </p:cNvPicPr>
          <p:nvPr/>
        </p:nvPicPr>
        <p:blipFill>
          <a:blip r:embed="rId3">
            <a:alphaModFix amt="70000"/>
          </a:blip>
          <a:srcRect t="-12600" b="-12600"/>
          <a:stretch/>
        </p:blipFill>
        <p:spPr>
          <a:xfrm>
            <a:off x="5982005" y="2343607"/>
            <a:ext cx="228600" cy="286207"/>
          </a:xfrm>
          <a:prstGeom prst="rect">
            <a:avLst/>
          </a:prstGeom>
        </p:spPr>
      </p:pic>
      <p:sp>
        <p:nvSpPr>
          <p:cNvPr id="13" name="Shape 10"/>
          <p:cNvSpPr/>
          <p:nvPr/>
        </p:nvSpPr>
        <p:spPr>
          <a:xfrm>
            <a:off x="2324405" y="2667305"/>
            <a:ext cx="381305" cy="381305"/>
          </a:xfrm>
          <a:prstGeom prst="ellipse">
            <a:avLst/>
          </a:prstGeom>
          <a:solidFill>
            <a:srgbClr val="EBF0FF"/>
          </a:solidFill>
          <a:ln/>
        </p:spPr>
        <p:txBody>
          <a:bodyPr/>
          <a:lstStyle/>
          <a:p>
            <a:endParaRPr lang="zh-CN" altLang="en-US"/>
          </a:p>
        </p:txBody>
      </p:sp>
      <p:sp>
        <p:nvSpPr>
          <p:cNvPr id="14" name="Text 11"/>
          <p:cNvSpPr txBox="1"/>
          <p:nvPr/>
        </p:nvSpPr>
        <p:spPr>
          <a:xfrm>
            <a:off x="2460650" y="2728570"/>
            <a:ext cx="243230"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2</a:t>
            </a:r>
            <a:endParaRPr lang="en-US" sz="1300" dirty="0"/>
          </a:p>
        </p:txBody>
      </p:sp>
      <p:sp>
        <p:nvSpPr>
          <p:cNvPr id="15" name="Text 12"/>
          <p:cNvSpPr txBox="1"/>
          <p:nvPr/>
        </p:nvSpPr>
        <p:spPr>
          <a:xfrm>
            <a:off x="3504895" y="2648102"/>
            <a:ext cx="1638605" cy="419710"/>
          </a:xfrm>
          <a:prstGeom prst="rect">
            <a:avLst/>
          </a:prstGeom>
          <a:noFill/>
          <a:ln/>
        </p:spPr>
        <p:txBody>
          <a:bodyPr wrap="square" lIns="0" tIns="0" rIns="0" bIns="0" rtlCol="0" anchor="ctr"/>
          <a:lstStyle/>
          <a:p>
            <a:pPr marL="0" indent="0" algn="l">
              <a:buNone/>
            </a:pPr>
            <a:r>
              <a:rPr lang="en-US" sz="2700" b="1" dirty="0">
                <a:solidFill>
                  <a:srgbClr val="1F2937"/>
                </a:solidFill>
                <a:latin typeface="Inter" pitchFamily="34" charset="0"/>
                <a:ea typeface="Inter" pitchFamily="34" charset="-122"/>
                <a:cs typeface="Inter" pitchFamily="34" charset="-120"/>
              </a:rPr>
              <a:t>场景重构</a:t>
            </a:r>
            <a:endParaRPr lang="en-US" sz="2700" dirty="0"/>
          </a:p>
        </p:txBody>
      </p:sp>
      <p:pic>
        <p:nvPicPr>
          <p:cNvPr id="16" name="Image 1" descr="preencoded.png"/>
          <p:cNvPicPr>
            <a:picLocks noChangeAspect="1"/>
          </p:cNvPicPr>
          <p:nvPr/>
        </p:nvPicPr>
        <p:blipFill>
          <a:blip r:embed="rId3">
            <a:alphaModFix amt="70000"/>
          </a:blip>
          <a:srcRect t="-12600" b="-12600"/>
          <a:stretch/>
        </p:blipFill>
        <p:spPr>
          <a:xfrm>
            <a:off x="5982005" y="3238805"/>
            <a:ext cx="228600" cy="286207"/>
          </a:xfrm>
          <a:prstGeom prst="rect">
            <a:avLst/>
          </a:prstGeom>
        </p:spPr>
      </p:pic>
      <p:sp>
        <p:nvSpPr>
          <p:cNvPr id="17" name="Shape 13"/>
          <p:cNvSpPr/>
          <p:nvPr/>
        </p:nvSpPr>
        <p:spPr>
          <a:xfrm>
            <a:off x="2324405" y="3600907"/>
            <a:ext cx="381305" cy="381305"/>
          </a:xfrm>
          <a:prstGeom prst="ellipse">
            <a:avLst/>
          </a:prstGeom>
          <a:solidFill>
            <a:srgbClr val="EBF0FF"/>
          </a:solidFill>
          <a:ln/>
        </p:spPr>
        <p:txBody>
          <a:bodyPr/>
          <a:lstStyle/>
          <a:p>
            <a:endParaRPr lang="zh-CN" altLang="en-US"/>
          </a:p>
        </p:txBody>
      </p:sp>
      <p:sp>
        <p:nvSpPr>
          <p:cNvPr id="18" name="Text 14"/>
          <p:cNvSpPr txBox="1"/>
          <p:nvPr/>
        </p:nvSpPr>
        <p:spPr>
          <a:xfrm>
            <a:off x="2458822" y="3662172"/>
            <a:ext cx="243230"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3</a:t>
            </a:r>
            <a:endParaRPr lang="en-US" sz="1300" dirty="0"/>
          </a:p>
        </p:txBody>
      </p:sp>
      <p:sp>
        <p:nvSpPr>
          <p:cNvPr id="19" name="Text 15"/>
          <p:cNvSpPr txBox="1"/>
          <p:nvPr/>
        </p:nvSpPr>
        <p:spPr>
          <a:xfrm>
            <a:off x="3504895" y="3504895"/>
            <a:ext cx="2181758" cy="562356"/>
          </a:xfrm>
          <a:prstGeom prst="rect">
            <a:avLst/>
          </a:prstGeom>
          <a:noFill/>
          <a:ln/>
        </p:spPr>
        <p:txBody>
          <a:bodyPr wrap="square" lIns="0" tIns="0" rIns="0" bIns="0" rtlCol="0" anchor="ctr"/>
          <a:lstStyle/>
          <a:p>
            <a:pPr marL="0" indent="0" algn="l">
              <a:buNone/>
            </a:pPr>
            <a:r>
              <a:rPr lang="en-US" sz="3600" b="1" dirty="0">
                <a:solidFill>
                  <a:srgbClr val="2563EB"/>
                </a:solidFill>
                <a:latin typeface="Inter" pitchFamily="34" charset="0"/>
                <a:ea typeface="Inter" pitchFamily="34" charset="-122"/>
                <a:cs typeface="Inter" pitchFamily="34" charset="-120"/>
              </a:rPr>
              <a:t>行业重构</a:t>
            </a:r>
            <a:endParaRPr lang="en-US" sz="3600" dirty="0"/>
          </a:p>
        </p:txBody>
      </p:sp>
      <p:pic>
        <p:nvPicPr>
          <p:cNvPr id="20" name="Image 2" descr="preencoded.png"/>
          <p:cNvPicPr>
            <a:picLocks noChangeAspect="1"/>
          </p:cNvPicPr>
          <p:nvPr/>
        </p:nvPicPr>
        <p:blipFill>
          <a:blip r:embed="rId3">
            <a:alphaModFix amt="70000"/>
          </a:blip>
          <a:srcRect t="-12600" b="-12600"/>
          <a:stretch/>
        </p:blipFill>
        <p:spPr>
          <a:xfrm>
            <a:off x="5982005" y="4209898"/>
            <a:ext cx="228600" cy="286207"/>
          </a:xfrm>
          <a:prstGeom prst="rect">
            <a:avLst/>
          </a:prstGeom>
        </p:spPr>
      </p:pic>
      <p:sp>
        <p:nvSpPr>
          <p:cNvPr id="21" name="Shape 16"/>
          <p:cNvSpPr/>
          <p:nvPr/>
        </p:nvSpPr>
        <p:spPr>
          <a:xfrm>
            <a:off x="2324405" y="4572000"/>
            <a:ext cx="381305" cy="381305"/>
          </a:xfrm>
          <a:prstGeom prst="ellipse">
            <a:avLst/>
          </a:prstGeom>
          <a:solidFill>
            <a:srgbClr val="EBF0FF"/>
          </a:solidFill>
          <a:ln/>
        </p:spPr>
        <p:txBody>
          <a:bodyPr/>
          <a:lstStyle/>
          <a:p>
            <a:endParaRPr lang="zh-CN" altLang="en-US"/>
          </a:p>
        </p:txBody>
      </p:sp>
      <p:sp>
        <p:nvSpPr>
          <p:cNvPr id="22" name="Text 17"/>
          <p:cNvSpPr txBox="1"/>
          <p:nvPr/>
        </p:nvSpPr>
        <p:spPr>
          <a:xfrm>
            <a:off x="2456993" y="4634179"/>
            <a:ext cx="253289"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4</a:t>
            </a:r>
            <a:endParaRPr lang="en-US" sz="1300" dirty="0"/>
          </a:p>
        </p:txBody>
      </p:sp>
      <p:sp>
        <p:nvSpPr>
          <p:cNvPr id="23" name="Text 18"/>
          <p:cNvSpPr txBox="1"/>
          <p:nvPr/>
        </p:nvSpPr>
        <p:spPr>
          <a:xfrm>
            <a:off x="3504895" y="4476902"/>
            <a:ext cx="2638958" cy="562356"/>
          </a:xfrm>
          <a:prstGeom prst="rect">
            <a:avLst/>
          </a:prstGeom>
          <a:noFill/>
          <a:ln/>
        </p:spPr>
        <p:txBody>
          <a:bodyPr wrap="square" lIns="0" tIns="0" rIns="0" bIns="0" rtlCol="0" anchor="ctr"/>
          <a:lstStyle/>
          <a:p>
            <a:pPr marL="0" indent="0" algn="l">
              <a:buNone/>
            </a:pPr>
            <a:r>
              <a:rPr lang="en-US" sz="3600" b="1" dirty="0">
                <a:solidFill>
                  <a:srgbClr val="1D4ED8"/>
                </a:solidFill>
                <a:latin typeface="Inter" pitchFamily="34" charset="0"/>
                <a:ea typeface="Inter" pitchFamily="34" charset="-122"/>
                <a:cs typeface="Inter" pitchFamily="34" charset="-120"/>
              </a:rPr>
              <a:t>价值链重构</a:t>
            </a:r>
            <a:endParaRPr lang="en-US" sz="3600" dirty="0"/>
          </a:p>
        </p:txBody>
      </p:sp>
      <p:pic>
        <p:nvPicPr>
          <p:cNvPr id="24" name="Image 3" descr="preencoded.png"/>
          <p:cNvPicPr>
            <a:picLocks noChangeAspect="1"/>
          </p:cNvPicPr>
          <p:nvPr/>
        </p:nvPicPr>
        <p:blipFill>
          <a:blip r:embed="rId3">
            <a:alphaModFix amt="70000"/>
          </a:blip>
          <a:srcRect t="-12600" b="-12600"/>
          <a:stretch/>
        </p:blipFill>
        <p:spPr>
          <a:xfrm>
            <a:off x="5982005" y="5181905"/>
            <a:ext cx="228600" cy="286207"/>
          </a:xfrm>
          <a:prstGeom prst="rect">
            <a:avLst/>
          </a:prstGeom>
        </p:spPr>
      </p:pic>
      <p:sp>
        <p:nvSpPr>
          <p:cNvPr id="25" name="Shape 19"/>
          <p:cNvSpPr/>
          <p:nvPr/>
        </p:nvSpPr>
        <p:spPr>
          <a:xfrm>
            <a:off x="2324405" y="5600700"/>
            <a:ext cx="381305" cy="381305"/>
          </a:xfrm>
          <a:prstGeom prst="ellipse">
            <a:avLst/>
          </a:prstGeom>
          <a:solidFill>
            <a:srgbClr val="EBF0FF"/>
          </a:solidFill>
          <a:ln/>
        </p:spPr>
        <p:txBody>
          <a:bodyPr/>
          <a:lstStyle/>
          <a:p>
            <a:endParaRPr lang="zh-CN" altLang="en-US"/>
          </a:p>
        </p:txBody>
      </p:sp>
      <p:sp>
        <p:nvSpPr>
          <p:cNvPr id="26" name="Text 20"/>
          <p:cNvSpPr txBox="1"/>
          <p:nvPr/>
        </p:nvSpPr>
        <p:spPr>
          <a:xfrm>
            <a:off x="2461565" y="5662879"/>
            <a:ext cx="243230"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5</a:t>
            </a:r>
            <a:endParaRPr lang="en-US" sz="1300" dirty="0"/>
          </a:p>
        </p:txBody>
      </p:sp>
      <p:sp>
        <p:nvSpPr>
          <p:cNvPr id="27" name="Text 21"/>
          <p:cNvSpPr txBox="1"/>
          <p:nvPr/>
        </p:nvSpPr>
        <p:spPr>
          <a:xfrm>
            <a:off x="3504895" y="5447995"/>
            <a:ext cx="3857854" cy="685800"/>
          </a:xfrm>
          <a:prstGeom prst="rect">
            <a:avLst/>
          </a:prstGeom>
          <a:noFill/>
          <a:ln/>
        </p:spPr>
        <p:txBody>
          <a:bodyPr wrap="square" lIns="0" tIns="0" rIns="0" bIns="0" rtlCol="0" anchor="ctr"/>
          <a:lstStyle/>
          <a:p>
            <a:pPr marL="0" indent="0" algn="l">
              <a:buNone/>
            </a:pPr>
            <a:r>
              <a:rPr lang="en-US" sz="4500" b="1" dirty="0">
                <a:solidFill>
                  <a:srgbClr val="1E40AF"/>
                </a:solidFill>
                <a:latin typeface="Inter" pitchFamily="34" charset="0"/>
                <a:ea typeface="Inter" pitchFamily="34" charset="-122"/>
                <a:cs typeface="Inter" pitchFamily="34" charset="-120"/>
              </a:rPr>
              <a:t>财富重新分配</a:t>
            </a:r>
            <a:endParaRPr lang="en-US" sz="4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txBody>
          <a:bodyPr/>
          <a:lstStyle/>
          <a:p>
            <a:endParaRPr lang="zh-CN" altLang="en-US"/>
          </a:p>
        </p:txBody>
      </p:sp>
      <p:sp>
        <p:nvSpPr>
          <p:cNvPr id="3" name="Shape 1"/>
          <p:cNvSpPr/>
          <p:nvPr/>
        </p:nvSpPr>
        <p:spPr>
          <a:xfrm>
            <a:off x="0" y="0"/>
            <a:ext cx="12191695" cy="6858000"/>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9716414" y="390449"/>
            <a:ext cx="2272284"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第三部分 智能变量与差异化竞争策略</a:t>
            </a:r>
            <a:endParaRPr lang="en-US" sz="1000" dirty="0"/>
          </a:p>
        </p:txBody>
      </p:sp>
      <p:sp>
        <p:nvSpPr>
          <p:cNvPr id="6" name="Text 4"/>
          <p:cNvSpPr txBox="1"/>
          <p:nvPr/>
        </p:nvSpPr>
        <p:spPr>
          <a:xfrm>
            <a:off x="304495" y="733349"/>
            <a:ext cx="3829507"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智能时代变量与差异化提升竞争胜率</a:t>
            </a:r>
            <a:endParaRPr lang="en-US" sz="1800" dirty="0"/>
          </a:p>
        </p:txBody>
      </p:sp>
      <p:sp>
        <p:nvSpPr>
          <p:cNvPr id="7" name="Text 5"/>
          <p:cNvSpPr txBox="1"/>
          <p:nvPr/>
        </p:nvSpPr>
        <p:spPr>
          <a:xfrm>
            <a:off x="304495" y="1037844"/>
            <a:ext cx="38148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智能时代的"变"与差异化竞争的胜率关系 | 构建用户心智方法论</a:t>
            </a:r>
            <a:endParaRPr lang="en-US" sz="1000" dirty="0"/>
          </a:p>
        </p:txBody>
      </p:sp>
      <p:sp>
        <p:nvSpPr>
          <p:cNvPr id="8" name="Text 6"/>
          <p:cNvSpPr txBox="1"/>
          <p:nvPr/>
        </p:nvSpPr>
        <p:spPr>
          <a:xfrm>
            <a:off x="304495" y="1466698"/>
            <a:ext cx="193852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基于"变"提升差异化竞争胜率</a:t>
            </a:r>
            <a:endParaRPr lang="en-US" sz="1000" dirty="0"/>
          </a:p>
        </p:txBody>
      </p:sp>
      <p:sp>
        <p:nvSpPr>
          <p:cNvPr id="9" name="Shape 7"/>
          <p:cNvSpPr/>
          <p:nvPr/>
        </p:nvSpPr>
        <p:spPr>
          <a:xfrm>
            <a:off x="304495" y="1686154"/>
            <a:ext cx="3791102" cy="1028700"/>
          </a:xfrm>
          <a:prstGeom prst="rect">
            <a:avLst/>
          </a:prstGeom>
          <a:solidFill>
            <a:srgbClr val="EFF6FF"/>
          </a:solidFill>
          <a:ln/>
        </p:spPr>
        <p:txBody>
          <a:bodyPr/>
          <a:lstStyle/>
          <a:p>
            <a:endParaRPr lang="zh-CN" altLang="en-US"/>
          </a:p>
        </p:txBody>
      </p:sp>
      <p:sp>
        <p:nvSpPr>
          <p:cNvPr id="10" name="Shape 8"/>
          <p:cNvSpPr/>
          <p:nvPr/>
        </p:nvSpPr>
        <p:spPr>
          <a:xfrm>
            <a:off x="304495" y="1686154"/>
            <a:ext cx="28346" cy="1028700"/>
          </a:xfrm>
          <a:prstGeom prst="rect">
            <a:avLst/>
          </a:prstGeom>
          <a:solidFill>
            <a:srgbClr val="3B82F6"/>
          </a:solidFill>
          <a:ln/>
        </p:spPr>
        <p:txBody>
          <a:bodyPr/>
          <a:lstStyle/>
          <a:p>
            <a:endParaRPr lang="zh-CN" altLang="en-US"/>
          </a:p>
        </p:txBody>
      </p:sp>
      <p:pic>
        <p:nvPicPr>
          <p:cNvPr id="11" name="Image 0" descr="preencoded.png"/>
          <p:cNvPicPr>
            <a:picLocks noChangeAspect="1"/>
          </p:cNvPicPr>
          <p:nvPr/>
        </p:nvPicPr>
        <p:blipFill>
          <a:blip r:embed="rId3"/>
          <a:srcRect/>
          <a:stretch/>
        </p:blipFill>
        <p:spPr>
          <a:xfrm>
            <a:off x="448056" y="1837944"/>
            <a:ext cx="152705" cy="152705"/>
          </a:xfrm>
          <a:prstGeom prst="rect">
            <a:avLst/>
          </a:prstGeom>
        </p:spPr>
      </p:pic>
      <p:sp>
        <p:nvSpPr>
          <p:cNvPr id="12" name="Text 9"/>
          <p:cNvSpPr txBox="1"/>
          <p:nvPr/>
        </p:nvSpPr>
        <p:spPr>
          <a:xfrm>
            <a:off x="304495" y="2885846"/>
            <a:ext cx="1643177"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智能时代落地差异化竞争</a:t>
            </a:r>
            <a:endParaRPr lang="en-US" sz="1000" dirty="0"/>
          </a:p>
        </p:txBody>
      </p:sp>
      <p:sp>
        <p:nvSpPr>
          <p:cNvPr id="13" name="Shape 10"/>
          <p:cNvSpPr/>
          <p:nvPr/>
        </p:nvSpPr>
        <p:spPr>
          <a:xfrm>
            <a:off x="4203497" y="1686154"/>
            <a:ext cx="3791102" cy="1028700"/>
          </a:xfrm>
          <a:prstGeom prst="rect">
            <a:avLst/>
          </a:prstGeom>
          <a:solidFill>
            <a:srgbClr val="EFF6FF"/>
          </a:solidFill>
          <a:ln/>
        </p:spPr>
        <p:txBody>
          <a:bodyPr/>
          <a:lstStyle/>
          <a:p>
            <a:endParaRPr lang="zh-CN" altLang="en-US"/>
          </a:p>
        </p:txBody>
      </p:sp>
      <p:sp>
        <p:nvSpPr>
          <p:cNvPr id="14" name="Shape 11"/>
          <p:cNvSpPr/>
          <p:nvPr/>
        </p:nvSpPr>
        <p:spPr>
          <a:xfrm>
            <a:off x="4203497" y="1686154"/>
            <a:ext cx="28346" cy="1028700"/>
          </a:xfrm>
          <a:prstGeom prst="rect">
            <a:avLst/>
          </a:prstGeom>
          <a:solidFill>
            <a:srgbClr val="3B82F6"/>
          </a:solidFill>
          <a:ln/>
        </p:spPr>
        <p:txBody>
          <a:bodyPr/>
          <a:lstStyle/>
          <a:p>
            <a:endParaRPr lang="zh-CN" altLang="en-US"/>
          </a:p>
        </p:txBody>
      </p:sp>
      <p:sp>
        <p:nvSpPr>
          <p:cNvPr id="15" name="Text 12"/>
          <p:cNvSpPr txBox="1"/>
          <p:nvPr/>
        </p:nvSpPr>
        <p:spPr>
          <a:xfrm>
            <a:off x="676656" y="1819656"/>
            <a:ext cx="734263" cy="191110"/>
          </a:xfrm>
          <a:prstGeom prst="rect">
            <a:avLst/>
          </a:prstGeom>
          <a:noFill/>
          <a:ln/>
        </p:spPr>
        <p:txBody>
          <a:bodyPr wrap="square" lIns="0" tIns="0" rIns="0" bIns="0" rtlCol="0" anchor="ctr"/>
          <a:lstStyle/>
          <a:p>
            <a:pPr marL="0" indent="0" algn="l">
              <a:buNone/>
            </a:pPr>
            <a:r>
              <a:rPr lang="en-US" sz="1200" b="1" dirty="0">
                <a:solidFill>
                  <a:srgbClr val="1D4ED8"/>
                </a:solidFill>
                <a:latin typeface="Inter" pitchFamily="34" charset="0"/>
                <a:ea typeface="Inter" pitchFamily="34" charset="-122"/>
                <a:cs typeface="Inter" pitchFamily="34" charset="-120"/>
              </a:rPr>
              <a:t>识别变量</a:t>
            </a:r>
            <a:endParaRPr lang="en-US" sz="1200" dirty="0"/>
          </a:p>
        </p:txBody>
      </p:sp>
      <p:sp>
        <p:nvSpPr>
          <p:cNvPr id="16" name="Text 13"/>
          <p:cNvSpPr txBox="1"/>
          <p:nvPr/>
        </p:nvSpPr>
        <p:spPr>
          <a:xfrm>
            <a:off x="448056" y="2104949"/>
            <a:ext cx="3581705" cy="29535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Agentic时代的核心变量是"智能体"作为新物种，识别它带来的交互模式、使用场景和商业模式变化</a:t>
            </a:r>
            <a:endParaRPr lang="en-US" sz="900" dirty="0"/>
          </a:p>
        </p:txBody>
      </p:sp>
      <p:pic>
        <p:nvPicPr>
          <p:cNvPr id="17" name="Image 1" descr="preencoded.png"/>
          <p:cNvPicPr>
            <a:picLocks noChangeAspect="1"/>
          </p:cNvPicPr>
          <p:nvPr/>
        </p:nvPicPr>
        <p:blipFill>
          <a:blip r:embed="rId4"/>
          <a:srcRect t="-180" b="-180"/>
          <a:stretch/>
        </p:blipFill>
        <p:spPr>
          <a:xfrm>
            <a:off x="4346143" y="1837944"/>
            <a:ext cx="190195" cy="152705"/>
          </a:xfrm>
          <a:prstGeom prst="rect">
            <a:avLst/>
          </a:prstGeom>
        </p:spPr>
      </p:pic>
      <p:sp>
        <p:nvSpPr>
          <p:cNvPr id="18" name="Text 14"/>
          <p:cNvSpPr txBox="1"/>
          <p:nvPr/>
        </p:nvSpPr>
        <p:spPr>
          <a:xfrm>
            <a:off x="304495" y="4153205"/>
            <a:ext cx="1081735"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全方位竞争压力</a:t>
            </a:r>
            <a:endParaRPr lang="en-US" sz="1000" dirty="0"/>
          </a:p>
        </p:txBody>
      </p:sp>
      <p:sp>
        <p:nvSpPr>
          <p:cNvPr id="19" name="Shape 15"/>
          <p:cNvSpPr/>
          <p:nvPr/>
        </p:nvSpPr>
        <p:spPr>
          <a:xfrm>
            <a:off x="8102498" y="1686154"/>
            <a:ext cx="3791102" cy="1028700"/>
          </a:xfrm>
          <a:prstGeom prst="rect">
            <a:avLst/>
          </a:prstGeom>
          <a:solidFill>
            <a:srgbClr val="EFF6FF"/>
          </a:solidFill>
          <a:ln/>
        </p:spPr>
        <p:txBody>
          <a:bodyPr/>
          <a:lstStyle/>
          <a:p>
            <a:endParaRPr lang="zh-CN" altLang="en-US"/>
          </a:p>
        </p:txBody>
      </p:sp>
      <p:sp>
        <p:nvSpPr>
          <p:cNvPr id="20" name="Shape 16"/>
          <p:cNvSpPr/>
          <p:nvPr/>
        </p:nvSpPr>
        <p:spPr>
          <a:xfrm>
            <a:off x="8102498" y="1686154"/>
            <a:ext cx="28346" cy="1028700"/>
          </a:xfrm>
          <a:prstGeom prst="rect">
            <a:avLst/>
          </a:prstGeom>
          <a:solidFill>
            <a:srgbClr val="3B82F6"/>
          </a:solidFill>
          <a:ln/>
        </p:spPr>
        <p:txBody>
          <a:bodyPr/>
          <a:lstStyle/>
          <a:p>
            <a:endParaRPr lang="zh-CN" altLang="en-US"/>
          </a:p>
        </p:txBody>
      </p:sp>
      <p:sp>
        <p:nvSpPr>
          <p:cNvPr id="21" name="Text 17"/>
          <p:cNvSpPr txBox="1"/>
          <p:nvPr/>
        </p:nvSpPr>
        <p:spPr>
          <a:xfrm>
            <a:off x="4613148" y="1819656"/>
            <a:ext cx="886054" cy="191110"/>
          </a:xfrm>
          <a:prstGeom prst="rect">
            <a:avLst/>
          </a:prstGeom>
          <a:noFill/>
          <a:ln/>
        </p:spPr>
        <p:txBody>
          <a:bodyPr wrap="square" lIns="0" tIns="0" rIns="0" bIns="0" rtlCol="0" anchor="ctr"/>
          <a:lstStyle/>
          <a:p>
            <a:pPr marL="0" indent="0" algn="l">
              <a:buNone/>
            </a:pPr>
            <a:r>
              <a:rPr lang="en-US" sz="1200" b="1" dirty="0">
                <a:solidFill>
                  <a:srgbClr val="1D4ED8"/>
                </a:solidFill>
                <a:latin typeface="Inter" pitchFamily="34" charset="0"/>
                <a:ea typeface="Inter" pitchFamily="34" charset="-122"/>
                <a:cs typeface="Inter" pitchFamily="34" charset="-120"/>
              </a:rPr>
              <a:t>差异化响应</a:t>
            </a:r>
            <a:endParaRPr lang="en-US" sz="1200" dirty="0"/>
          </a:p>
        </p:txBody>
      </p:sp>
      <p:sp>
        <p:nvSpPr>
          <p:cNvPr id="22" name="Text 18"/>
          <p:cNvSpPr txBox="1"/>
          <p:nvPr/>
        </p:nvSpPr>
        <p:spPr>
          <a:xfrm>
            <a:off x="4346143" y="2104949"/>
            <a:ext cx="3525012" cy="29535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针对变量设计独特的产品定位和竞争策略，避开同质化赛道，形成明确区隔</a:t>
            </a:r>
            <a:endParaRPr lang="en-US" sz="900" dirty="0"/>
          </a:p>
        </p:txBody>
      </p:sp>
      <p:pic>
        <p:nvPicPr>
          <p:cNvPr id="23" name="Image 2" descr="preencoded.png"/>
          <p:cNvPicPr>
            <a:picLocks noChangeAspect="1"/>
          </p:cNvPicPr>
          <p:nvPr/>
        </p:nvPicPr>
        <p:blipFill>
          <a:blip r:embed="rId5"/>
          <a:srcRect l="-33" r="-33"/>
          <a:stretch/>
        </p:blipFill>
        <p:spPr>
          <a:xfrm>
            <a:off x="8245145" y="1837944"/>
            <a:ext cx="171907" cy="152705"/>
          </a:xfrm>
          <a:prstGeom prst="rect">
            <a:avLst/>
          </a:prstGeom>
        </p:spPr>
      </p:pic>
      <p:sp>
        <p:nvSpPr>
          <p:cNvPr id="24" name="Text 19"/>
          <p:cNvSpPr txBox="1"/>
          <p:nvPr/>
        </p:nvSpPr>
        <p:spPr>
          <a:xfrm>
            <a:off x="8492947" y="1819656"/>
            <a:ext cx="734263" cy="191110"/>
          </a:xfrm>
          <a:prstGeom prst="rect">
            <a:avLst/>
          </a:prstGeom>
          <a:noFill/>
          <a:ln/>
        </p:spPr>
        <p:txBody>
          <a:bodyPr wrap="square" lIns="0" tIns="0" rIns="0" bIns="0" rtlCol="0" anchor="ctr"/>
          <a:lstStyle/>
          <a:p>
            <a:pPr marL="0" indent="0" algn="l">
              <a:buNone/>
            </a:pPr>
            <a:r>
              <a:rPr lang="en-US" sz="1200" b="1" dirty="0">
                <a:solidFill>
                  <a:srgbClr val="1D4ED8"/>
                </a:solidFill>
                <a:latin typeface="Inter" pitchFamily="34" charset="0"/>
                <a:ea typeface="Inter" pitchFamily="34" charset="-122"/>
                <a:cs typeface="Inter" pitchFamily="34" charset="-120"/>
              </a:rPr>
              <a:t>胜率提升</a:t>
            </a:r>
            <a:endParaRPr lang="en-US" sz="1200" dirty="0"/>
          </a:p>
        </p:txBody>
      </p:sp>
      <p:sp>
        <p:nvSpPr>
          <p:cNvPr id="25" name="Text 20"/>
          <p:cNvSpPr txBox="1"/>
          <p:nvPr/>
        </p:nvSpPr>
        <p:spPr>
          <a:xfrm>
            <a:off x="8245145" y="2104949"/>
            <a:ext cx="3572561" cy="29535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有效识别变量 + 差异化策略 = 胜率提升，基于变化占据市场先机和心智优势</a:t>
            </a:r>
            <a:endParaRPr lang="en-US" sz="900" dirty="0"/>
          </a:p>
        </p:txBody>
      </p:sp>
      <p:sp>
        <p:nvSpPr>
          <p:cNvPr id="26" name="Text 21"/>
          <p:cNvSpPr txBox="1"/>
          <p:nvPr/>
        </p:nvSpPr>
        <p:spPr>
          <a:xfrm>
            <a:off x="8245145" y="2447849"/>
            <a:ext cx="1638605"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战略聚焦企业成功率提升3.6倍</a:t>
            </a:r>
            <a:endParaRPr lang="en-US" sz="900" dirty="0"/>
          </a:p>
        </p:txBody>
      </p:sp>
      <p:sp>
        <p:nvSpPr>
          <p:cNvPr id="27" name="Shape 22"/>
          <p:cNvSpPr/>
          <p:nvPr/>
        </p:nvSpPr>
        <p:spPr>
          <a:xfrm>
            <a:off x="304495" y="3105302"/>
            <a:ext cx="5715000" cy="875995"/>
          </a:xfrm>
          <a:prstGeom prst="rect">
            <a:avLst/>
          </a:prstGeom>
          <a:solidFill>
            <a:srgbClr val="FEF2F2"/>
          </a:solidFill>
          <a:ln/>
        </p:spPr>
        <p:txBody>
          <a:bodyPr/>
          <a:lstStyle/>
          <a:p>
            <a:endParaRPr lang="zh-CN" altLang="en-US"/>
          </a:p>
        </p:txBody>
      </p:sp>
      <p:sp>
        <p:nvSpPr>
          <p:cNvPr id="28" name="Shape 23"/>
          <p:cNvSpPr/>
          <p:nvPr/>
        </p:nvSpPr>
        <p:spPr>
          <a:xfrm>
            <a:off x="304495" y="3105302"/>
            <a:ext cx="28346" cy="875995"/>
          </a:xfrm>
          <a:prstGeom prst="rect">
            <a:avLst/>
          </a:prstGeom>
          <a:solidFill>
            <a:srgbClr val="EF4444"/>
          </a:solidFill>
          <a:ln/>
        </p:spPr>
        <p:txBody>
          <a:bodyPr/>
          <a:lstStyle/>
          <a:p>
            <a:endParaRPr lang="zh-CN" altLang="en-US"/>
          </a:p>
        </p:txBody>
      </p:sp>
      <p:pic>
        <p:nvPicPr>
          <p:cNvPr id="29" name="Image 3" descr="preencoded.png"/>
          <p:cNvPicPr>
            <a:picLocks noChangeAspect="1"/>
          </p:cNvPicPr>
          <p:nvPr/>
        </p:nvPicPr>
        <p:blipFill>
          <a:blip r:embed="rId6"/>
          <a:srcRect/>
          <a:stretch/>
        </p:blipFill>
        <p:spPr>
          <a:xfrm>
            <a:off x="448056" y="3258007"/>
            <a:ext cx="152705" cy="152705"/>
          </a:xfrm>
          <a:prstGeom prst="rect">
            <a:avLst/>
          </a:prstGeom>
        </p:spPr>
      </p:pic>
      <p:sp>
        <p:nvSpPr>
          <p:cNvPr id="30" name="Shape 24"/>
          <p:cNvSpPr/>
          <p:nvPr/>
        </p:nvSpPr>
        <p:spPr>
          <a:xfrm>
            <a:off x="6172200" y="3105302"/>
            <a:ext cx="5715000" cy="875995"/>
          </a:xfrm>
          <a:prstGeom prst="rect">
            <a:avLst/>
          </a:prstGeom>
          <a:solidFill>
            <a:srgbClr val="FEF2F2"/>
          </a:solidFill>
          <a:ln/>
        </p:spPr>
        <p:txBody>
          <a:bodyPr/>
          <a:lstStyle/>
          <a:p>
            <a:endParaRPr lang="zh-CN" altLang="en-US"/>
          </a:p>
        </p:txBody>
      </p:sp>
      <p:sp>
        <p:nvSpPr>
          <p:cNvPr id="31" name="Shape 25"/>
          <p:cNvSpPr/>
          <p:nvPr/>
        </p:nvSpPr>
        <p:spPr>
          <a:xfrm>
            <a:off x="6172200" y="3105302"/>
            <a:ext cx="28346" cy="875995"/>
          </a:xfrm>
          <a:prstGeom prst="rect">
            <a:avLst/>
          </a:prstGeom>
          <a:solidFill>
            <a:srgbClr val="EF4444"/>
          </a:solidFill>
          <a:ln/>
        </p:spPr>
        <p:txBody>
          <a:bodyPr/>
          <a:lstStyle/>
          <a:p>
            <a:endParaRPr lang="zh-CN" altLang="en-US"/>
          </a:p>
        </p:txBody>
      </p:sp>
      <p:sp>
        <p:nvSpPr>
          <p:cNvPr id="32" name="Text 26"/>
          <p:cNvSpPr txBox="1"/>
          <p:nvPr/>
        </p:nvSpPr>
        <p:spPr>
          <a:xfrm>
            <a:off x="676656" y="3238805"/>
            <a:ext cx="1343254" cy="191110"/>
          </a:xfrm>
          <a:prstGeom prst="rect">
            <a:avLst/>
          </a:prstGeom>
          <a:noFill/>
          <a:ln/>
        </p:spPr>
        <p:txBody>
          <a:bodyPr wrap="square" lIns="0" tIns="0" rIns="0" bIns="0" rtlCol="0" anchor="ctr"/>
          <a:lstStyle/>
          <a:p>
            <a:pPr marL="0" indent="0" algn="l">
              <a:buNone/>
            </a:pPr>
            <a:r>
              <a:rPr lang="en-US" sz="1200" b="1" dirty="0">
                <a:solidFill>
                  <a:srgbClr val="B91C1C"/>
                </a:solidFill>
                <a:latin typeface="Inter" pitchFamily="34" charset="0"/>
                <a:ea typeface="Inter" pitchFamily="34" charset="-122"/>
                <a:cs typeface="Inter" pitchFamily="34" charset="-120"/>
              </a:rPr>
              <a:t>智能产品落地变量</a:t>
            </a:r>
            <a:endParaRPr lang="en-US" sz="1200" dirty="0"/>
          </a:p>
        </p:txBody>
      </p:sp>
      <p:sp>
        <p:nvSpPr>
          <p:cNvPr id="33" name="Text 27"/>
          <p:cNvSpPr txBox="1"/>
          <p:nvPr/>
        </p:nvSpPr>
        <p:spPr>
          <a:xfrm>
            <a:off x="6562649" y="3238805"/>
            <a:ext cx="1191463" cy="191110"/>
          </a:xfrm>
          <a:prstGeom prst="rect">
            <a:avLst/>
          </a:prstGeom>
          <a:noFill/>
          <a:ln/>
        </p:spPr>
        <p:txBody>
          <a:bodyPr wrap="square" lIns="0" tIns="0" rIns="0" bIns="0" rtlCol="0" anchor="ctr"/>
          <a:lstStyle/>
          <a:p>
            <a:pPr marL="0" indent="0" algn="l">
              <a:buNone/>
            </a:pPr>
            <a:r>
              <a:rPr lang="en-US" sz="1200" b="1" dirty="0">
                <a:solidFill>
                  <a:srgbClr val="B91C1C"/>
                </a:solidFill>
                <a:latin typeface="Inter" pitchFamily="34" charset="0"/>
                <a:ea typeface="Inter" pitchFamily="34" charset="-122"/>
                <a:cs typeface="Inter" pitchFamily="34" charset="-120"/>
              </a:rPr>
              <a:t>用户心智争夺战</a:t>
            </a:r>
            <a:endParaRPr lang="en-US" sz="1200" dirty="0"/>
          </a:p>
        </p:txBody>
      </p:sp>
      <p:sp>
        <p:nvSpPr>
          <p:cNvPr id="34" name="Text 28"/>
          <p:cNvSpPr txBox="1"/>
          <p:nvPr/>
        </p:nvSpPr>
        <p:spPr>
          <a:xfrm>
            <a:off x="448056" y="3524098"/>
            <a:ext cx="4743907"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智能时代的差异化必须基于Agent新物种特性，将"变"落地到产品体验、商业模式和用户价值</a:t>
            </a:r>
            <a:endParaRPr lang="en-US" sz="900" dirty="0"/>
          </a:p>
        </p:txBody>
      </p:sp>
      <p:sp>
        <p:nvSpPr>
          <p:cNvPr id="35" name="Text 29"/>
          <p:cNvSpPr txBox="1"/>
          <p:nvPr/>
        </p:nvSpPr>
        <p:spPr>
          <a:xfrm>
            <a:off x="448056" y="3715207"/>
            <a:ext cx="2276856" cy="143561"/>
          </a:xfrm>
          <a:prstGeom prst="rect">
            <a:avLst/>
          </a:prstGeom>
          <a:noFill/>
          <a:ln/>
        </p:spPr>
        <p:txBody>
          <a:bodyPr wrap="square" lIns="0" tIns="0" rIns="0" bIns="0" rtlCol="0" anchor="ctr"/>
          <a:lstStyle/>
          <a:p>
            <a:pPr marL="0" indent="0" algn="l">
              <a:buNone/>
            </a:pPr>
            <a:r>
              <a:rPr lang="en-US" sz="900" dirty="0">
                <a:solidFill>
                  <a:srgbClr val="DC2626"/>
                </a:solidFill>
                <a:latin typeface="Inter" pitchFamily="34" charset="0"/>
                <a:ea typeface="Inter" pitchFamily="34" charset="-122"/>
                <a:cs typeface="Inter" pitchFamily="34" charset="-120"/>
              </a:rPr>
              <a:t>75%初创公司未能将智能变量转化为差异化</a:t>
            </a:r>
            <a:endParaRPr lang="en-US" sz="900" dirty="0"/>
          </a:p>
        </p:txBody>
      </p:sp>
      <p:pic>
        <p:nvPicPr>
          <p:cNvPr id="36" name="Image 4" descr="preencoded.png"/>
          <p:cNvPicPr>
            <a:picLocks noChangeAspect="1"/>
          </p:cNvPicPr>
          <p:nvPr/>
        </p:nvPicPr>
        <p:blipFill>
          <a:blip r:embed="rId7"/>
          <a:srcRect l="-33" r="-33"/>
          <a:stretch/>
        </p:blipFill>
        <p:spPr>
          <a:xfrm>
            <a:off x="6314846" y="3258007"/>
            <a:ext cx="171907" cy="152705"/>
          </a:xfrm>
          <a:prstGeom prst="rect">
            <a:avLst/>
          </a:prstGeom>
        </p:spPr>
      </p:pic>
      <p:sp>
        <p:nvSpPr>
          <p:cNvPr id="37" name="Text 30"/>
          <p:cNvSpPr txBox="1"/>
          <p:nvPr/>
        </p:nvSpPr>
        <p:spPr>
          <a:xfrm>
            <a:off x="6314846" y="3524098"/>
            <a:ext cx="464881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智能产品需要在用户心智中建立清晰差异化认知，从"解决什么问题"到"如何独特解决问题"</a:t>
            </a:r>
            <a:endParaRPr lang="en-US" sz="900" dirty="0"/>
          </a:p>
        </p:txBody>
      </p:sp>
      <p:sp>
        <p:nvSpPr>
          <p:cNvPr id="38" name="Text 31"/>
          <p:cNvSpPr txBox="1"/>
          <p:nvPr/>
        </p:nvSpPr>
        <p:spPr>
          <a:xfrm>
            <a:off x="6314846" y="3715207"/>
            <a:ext cx="1810512" cy="143561"/>
          </a:xfrm>
          <a:prstGeom prst="rect">
            <a:avLst/>
          </a:prstGeom>
          <a:noFill/>
          <a:ln/>
        </p:spPr>
        <p:txBody>
          <a:bodyPr wrap="square" lIns="0" tIns="0" rIns="0" bIns="0" rtlCol="0" anchor="ctr"/>
          <a:lstStyle/>
          <a:p>
            <a:pPr marL="0" indent="0" algn="l">
              <a:buNone/>
            </a:pPr>
            <a:r>
              <a:rPr lang="en-US" sz="900" dirty="0">
                <a:solidFill>
                  <a:srgbClr val="DC2626"/>
                </a:solidFill>
                <a:latin typeface="Inter" pitchFamily="34" charset="0"/>
                <a:ea typeface="Inter" pitchFamily="34" charset="-122"/>
                <a:cs typeface="Inter" pitchFamily="34" charset="-120"/>
              </a:rPr>
              <a:t>用户心智占位是存活的决定性因素</a:t>
            </a:r>
            <a:endParaRPr lang="en-US" sz="900" dirty="0"/>
          </a:p>
        </p:txBody>
      </p:sp>
      <p:sp>
        <p:nvSpPr>
          <p:cNvPr id="39" name="Shape 32"/>
          <p:cNvSpPr/>
          <p:nvPr/>
        </p:nvSpPr>
        <p:spPr>
          <a:xfrm>
            <a:off x="304495" y="4371746"/>
            <a:ext cx="3791102" cy="972007"/>
          </a:xfrm>
          <a:prstGeom prst="roundRect">
            <a:avLst>
              <a:gd name="adj" fmla="val 7378"/>
            </a:avLst>
          </a:prstGeom>
          <a:solidFill>
            <a:srgbClr val="F9FAFB"/>
          </a:solidFill>
          <a:ln w="12700">
            <a:solidFill>
              <a:srgbClr val="E5E7EB"/>
            </a:solidFill>
            <a:prstDash val="solid"/>
          </a:ln>
        </p:spPr>
        <p:txBody>
          <a:bodyPr/>
          <a:lstStyle/>
          <a:p>
            <a:endParaRPr lang="zh-CN" altLang="en-US"/>
          </a:p>
        </p:txBody>
      </p:sp>
      <p:sp>
        <p:nvSpPr>
          <p:cNvPr id="40" name="Shape 33"/>
          <p:cNvSpPr/>
          <p:nvPr/>
        </p:nvSpPr>
        <p:spPr>
          <a:xfrm>
            <a:off x="4203497" y="4371746"/>
            <a:ext cx="3791102" cy="972007"/>
          </a:xfrm>
          <a:prstGeom prst="roundRect">
            <a:avLst>
              <a:gd name="adj" fmla="val 7378"/>
            </a:avLst>
          </a:prstGeom>
          <a:solidFill>
            <a:srgbClr val="F9FAFB"/>
          </a:solidFill>
          <a:ln w="12700">
            <a:solidFill>
              <a:srgbClr val="E5E7EB"/>
            </a:solidFill>
            <a:prstDash val="solid"/>
          </a:ln>
        </p:spPr>
        <p:txBody>
          <a:bodyPr/>
          <a:lstStyle/>
          <a:p>
            <a:endParaRPr lang="zh-CN" altLang="en-US"/>
          </a:p>
        </p:txBody>
      </p:sp>
      <p:sp>
        <p:nvSpPr>
          <p:cNvPr id="41" name="Shape 34"/>
          <p:cNvSpPr/>
          <p:nvPr/>
        </p:nvSpPr>
        <p:spPr>
          <a:xfrm>
            <a:off x="428854" y="4496105"/>
            <a:ext cx="342900" cy="342900"/>
          </a:xfrm>
          <a:prstGeom prst="ellipse">
            <a:avLst/>
          </a:prstGeom>
          <a:solidFill>
            <a:srgbClr val="EBF0FF"/>
          </a:solidFill>
          <a:ln/>
        </p:spPr>
        <p:txBody>
          <a:bodyPr/>
          <a:lstStyle/>
          <a:p>
            <a:endParaRPr lang="zh-CN" altLang="en-US"/>
          </a:p>
        </p:txBody>
      </p:sp>
      <p:pic>
        <p:nvPicPr>
          <p:cNvPr id="42" name="Image 5" descr="preencoded.png"/>
          <p:cNvPicPr>
            <a:picLocks noChangeAspect="1"/>
          </p:cNvPicPr>
          <p:nvPr/>
        </p:nvPicPr>
        <p:blipFill>
          <a:blip r:embed="rId8"/>
          <a:srcRect t="-100" b="-100"/>
          <a:stretch/>
        </p:blipFill>
        <p:spPr>
          <a:xfrm>
            <a:off x="543154" y="4591202"/>
            <a:ext cx="114300" cy="152705"/>
          </a:xfrm>
          <a:prstGeom prst="rect">
            <a:avLst/>
          </a:prstGeom>
        </p:spPr>
      </p:pic>
      <p:sp>
        <p:nvSpPr>
          <p:cNvPr id="43" name="Shape 35"/>
          <p:cNvSpPr/>
          <p:nvPr/>
        </p:nvSpPr>
        <p:spPr>
          <a:xfrm>
            <a:off x="8102498" y="4371746"/>
            <a:ext cx="3791102" cy="972007"/>
          </a:xfrm>
          <a:prstGeom prst="roundRect">
            <a:avLst>
              <a:gd name="adj" fmla="val 7378"/>
            </a:avLst>
          </a:prstGeom>
          <a:solidFill>
            <a:srgbClr val="F9FAFB"/>
          </a:solidFill>
          <a:ln w="12700">
            <a:solidFill>
              <a:srgbClr val="E5E7EB"/>
            </a:solidFill>
            <a:prstDash val="solid"/>
          </a:ln>
        </p:spPr>
        <p:txBody>
          <a:bodyPr/>
          <a:lstStyle/>
          <a:p>
            <a:endParaRPr lang="zh-CN" altLang="en-US"/>
          </a:p>
        </p:txBody>
      </p:sp>
      <p:sp>
        <p:nvSpPr>
          <p:cNvPr id="44" name="Shape 36"/>
          <p:cNvSpPr/>
          <p:nvPr/>
        </p:nvSpPr>
        <p:spPr>
          <a:xfrm>
            <a:off x="4327855" y="4496105"/>
            <a:ext cx="342900" cy="342900"/>
          </a:xfrm>
          <a:prstGeom prst="ellipse">
            <a:avLst/>
          </a:prstGeom>
          <a:solidFill>
            <a:srgbClr val="EBF0FF"/>
          </a:solidFill>
          <a:ln/>
        </p:spPr>
        <p:txBody>
          <a:bodyPr/>
          <a:lstStyle/>
          <a:p>
            <a:endParaRPr lang="zh-CN" altLang="en-US"/>
          </a:p>
        </p:txBody>
      </p:sp>
      <p:sp>
        <p:nvSpPr>
          <p:cNvPr id="45" name="Shape 37"/>
          <p:cNvSpPr/>
          <p:nvPr/>
        </p:nvSpPr>
        <p:spPr>
          <a:xfrm>
            <a:off x="8225942" y="4496105"/>
            <a:ext cx="342900" cy="342900"/>
          </a:xfrm>
          <a:prstGeom prst="ellipse">
            <a:avLst/>
          </a:prstGeom>
          <a:solidFill>
            <a:srgbClr val="EBF0FF"/>
          </a:solidFill>
          <a:ln/>
        </p:spPr>
        <p:txBody>
          <a:bodyPr/>
          <a:lstStyle/>
          <a:p>
            <a:endParaRPr lang="zh-CN" altLang="en-US"/>
          </a:p>
        </p:txBody>
      </p:sp>
      <p:sp>
        <p:nvSpPr>
          <p:cNvPr id="46" name="Text 38"/>
          <p:cNvSpPr txBox="1"/>
          <p:nvPr/>
        </p:nvSpPr>
        <p:spPr>
          <a:xfrm>
            <a:off x="847649" y="4572000"/>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巨头压制</a:t>
            </a:r>
            <a:endParaRPr lang="en-US" sz="1200" dirty="0"/>
          </a:p>
        </p:txBody>
      </p:sp>
      <p:sp>
        <p:nvSpPr>
          <p:cNvPr id="47" name="Text 39"/>
          <p:cNvSpPr txBox="1"/>
          <p:nvPr/>
        </p:nvSpPr>
        <p:spPr>
          <a:xfrm>
            <a:off x="4746650" y="4572000"/>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现有玩家转型</a:t>
            </a:r>
            <a:endParaRPr lang="en-US" sz="1200" dirty="0"/>
          </a:p>
        </p:txBody>
      </p:sp>
      <p:sp>
        <p:nvSpPr>
          <p:cNvPr id="48" name="Text 40"/>
          <p:cNvSpPr txBox="1"/>
          <p:nvPr/>
        </p:nvSpPr>
        <p:spPr>
          <a:xfrm>
            <a:off x="8645652" y="4572000"/>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新进入者涌入</a:t>
            </a:r>
            <a:endParaRPr lang="en-US" sz="1200" dirty="0"/>
          </a:p>
        </p:txBody>
      </p:sp>
      <p:sp>
        <p:nvSpPr>
          <p:cNvPr id="49" name="Text 41"/>
          <p:cNvSpPr txBox="1"/>
          <p:nvPr/>
        </p:nvSpPr>
        <p:spPr>
          <a:xfrm>
            <a:off x="428854" y="4914900"/>
            <a:ext cx="3514954" cy="29535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拥有资源、渠道和生态优势的科技巨头，可快速整合AI能力覆盖主流场景</a:t>
            </a:r>
            <a:endParaRPr lang="en-US" sz="900" dirty="0"/>
          </a:p>
        </p:txBody>
      </p:sp>
      <p:pic>
        <p:nvPicPr>
          <p:cNvPr id="50" name="Image 6" descr="preencoded.png"/>
          <p:cNvPicPr>
            <a:picLocks noChangeAspect="1"/>
          </p:cNvPicPr>
          <p:nvPr/>
        </p:nvPicPr>
        <p:blipFill>
          <a:blip r:embed="rId9"/>
          <a:srcRect l="-33" r="-33"/>
          <a:stretch/>
        </p:blipFill>
        <p:spPr>
          <a:xfrm>
            <a:off x="4412894" y="4591202"/>
            <a:ext cx="171907" cy="152705"/>
          </a:xfrm>
          <a:prstGeom prst="rect">
            <a:avLst/>
          </a:prstGeom>
        </p:spPr>
      </p:pic>
      <p:sp>
        <p:nvSpPr>
          <p:cNvPr id="51" name="Text 42"/>
          <p:cNvSpPr txBox="1"/>
          <p:nvPr/>
        </p:nvSpPr>
        <p:spPr>
          <a:xfrm>
            <a:off x="4327855" y="4914900"/>
            <a:ext cx="3467405"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已有行业经验和客户关系的企业通过AI升级，形成先发+AI双重优势</a:t>
            </a:r>
            <a:endParaRPr lang="en-US" sz="900" dirty="0"/>
          </a:p>
        </p:txBody>
      </p:sp>
      <p:pic>
        <p:nvPicPr>
          <p:cNvPr id="52" name="Image 7" descr="preencoded.png"/>
          <p:cNvPicPr>
            <a:picLocks noChangeAspect="1"/>
          </p:cNvPicPr>
          <p:nvPr/>
        </p:nvPicPr>
        <p:blipFill>
          <a:blip r:embed="rId10"/>
          <a:srcRect t="-180" b="-180"/>
          <a:stretch/>
        </p:blipFill>
        <p:spPr>
          <a:xfrm>
            <a:off x="8302752" y="4591202"/>
            <a:ext cx="190195" cy="152705"/>
          </a:xfrm>
          <a:prstGeom prst="rect">
            <a:avLst/>
          </a:prstGeom>
        </p:spPr>
      </p:pic>
      <p:sp>
        <p:nvSpPr>
          <p:cNvPr id="53" name="Text 43"/>
          <p:cNvSpPr txBox="1"/>
          <p:nvPr/>
        </p:nvSpPr>
        <p:spPr>
          <a:xfrm>
            <a:off x="8225942" y="4914900"/>
            <a:ext cx="34107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技术门槛降低引来大量新玩家，增加赛道拥挤度和注意力争夺难度</a:t>
            </a:r>
            <a:endParaRPr lang="en-US" sz="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7487107"/>
          </a:xfrm>
          <a:prstGeom prst="rect">
            <a:avLst/>
          </a:prstGeom>
          <a:solidFill>
            <a:srgbClr val="FFFFFF"/>
          </a:solidFill>
          <a:ln/>
        </p:spPr>
        <p:txBody>
          <a:bodyPr/>
          <a:lstStyle/>
          <a:p>
            <a:endParaRPr lang="zh-CN" altLang="en-US"/>
          </a:p>
        </p:txBody>
      </p:sp>
      <p:sp>
        <p:nvSpPr>
          <p:cNvPr id="3" name="Shape 1"/>
          <p:cNvSpPr/>
          <p:nvPr/>
        </p:nvSpPr>
        <p:spPr>
          <a:xfrm>
            <a:off x="0" y="0"/>
            <a:ext cx="12191695" cy="7487107"/>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Shape 3"/>
          <p:cNvSpPr/>
          <p:nvPr/>
        </p:nvSpPr>
        <p:spPr>
          <a:xfrm>
            <a:off x="9412834" y="190195"/>
            <a:ext cx="2400300" cy="314554"/>
          </a:xfrm>
          <a:prstGeom prst="roundRect">
            <a:avLst>
              <a:gd name="adj" fmla="val 35236"/>
            </a:avLst>
          </a:prstGeom>
          <a:solidFill>
            <a:srgbClr val="4C6FFF">
              <a:alpha val="10000"/>
            </a:srgbClr>
          </a:solidFill>
          <a:ln/>
        </p:spPr>
        <p:txBody>
          <a:bodyPr/>
          <a:lstStyle/>
          <a:p>
            <a:endParaRPr lang="zh-CN" altLang="en-US"/>
          </a:p>
        </p:txBody>
      </p:sp>
      <p:sp>
        <p:nvSpPr>
          <p:cNvPr id="6" name="Text 4"/>
          <p:cNvSpPr txBox="1"/>
          <p:nvPr/>
        </p:nvSpPr>
        <p:spPr>
          <a:xfrm>
            <a:off x="9527134" y="267005"/>
            <a:ext cx="2272284" cy="162763"/>
          </a:xfrm>
          <a:prstGeom prst="rect">
            <a:avLst/>
          </a:prstGeom>
          <a:noFill/>
          <a:ln/>
        </p:spPr>
        <p:txBody>
          <a:bodyPr wrap="square" lIns="0" tIns="0" rIns="0" bIns="0" rtlCol="0" anchor="ctr"/>
          <a:lstStyle/>
          <a:p>
            <a:pPr marL="0" indent="0" algn="l">
              <a:buNone/>
            </a:pPr>
            <a:r>
              <a:rPr lang="en-US" sz="1000" dirty="0">
                <a:solidFill>
                  <a:srgbClr val="4C6FFF"/>
                </a:solidFill>
                <a:latin typeface="Inter" pitchFamily="34" charset="0"/>
                <a:ea typeface="Inter" pitchFamily="34" charset="-122"/>
                <a:cs typeface="Inter" pitchFamily="34" charset="-120"/>
              </a:rPr>
              <a:t>第三部分 智能变量与差异化竞争策略</a:t>
            </a:r>
            <a:endParaRPr lang="en-US" sz="1000" dirty="0"/>
          </a:p>
        </p:txBody>
      </p:sp>
      <p:sp>
        <p:nvSpPr>
          <p:cNvPr id="7" name="Text 5"/>
          <p:cNvSpPr txBox="1"/>
          <p:nvPr/>
        </p:nvSpPr>
        <p:spPr>
          <a:xfrm>
            <a:off x="381305" y="476402"/>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差异化策略</a:t>
            </a:r>
            <a:endParaRPr lang="en-US" sz="1200" dirty="0"/>
          </a:p>
        </p:txBody>
      </p:sp>
      <p:sp>
        <p:nvSpPr>
          <p:cNvPr id="8" name="Text 6"/>
          <p:cNvSpPr txBox="1"/>
          <p:nvPr/>
        </p:nvSpPr>
        <p:spPr>
          <a:xfrm>
            <a:off x="381305" y="743407"/>
            <a:ext cx="67866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差异化主要七维度，最有护城河的是商业模式差异化</a:t>
            </a:r>
            <a:endParaRPr lang="en-US" sz="2200" dirty="0"/>
          </a:p>
        </p:txBody>
      </p:sp>
      <p:sp>
        <p:nvSpPr>
          <p:cNvPr id="9" name="Text 7"/>
          <p:cNvSpPr txBox="1"/>
          <p:nvPr/>
        </p:nvSpPr>
        <p:spPr>
          <a:xfrm>
            <a:off x="381305" y="1181405"/>
            <a:ext cx="40864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在同质化竞争中脱颖而出的系统性方法，按护城河强度排序</a:t>
            </a:r>
            <a:endParaRPr lang="en-US" sz="1200" dirty="0"/>
          </a:p>
        </p:txBody>
      </p:sp>
      <p:sp>
        <p:nvSpPr>
          <p:cNvPr id="10" name="Text 8"/>
          <p:cNvSpPr txBox="1"/>
          <p:nvPr/>
        </p:nvSpPr>
        <p:spPr>
          <a:xfrm>
            <a:off x="381305" y="1638605"/>
            <a:ext cx="1239012"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七大差异化路径</a:t>
            </a:r>
            <a:endParaRPr lang="en-US" sz="1200" dirty="0"/>
          </a:p>
        </p:txBody>
      </p:sp>
      <p:sp>
        <p:nvSpPr>
          <p:cNvPr id="11" name="Shape 9"/>
          <p:cNvSpPr/>
          <p:nvPr/>
        </p:nvSpPr>
        <p:spPr>
          <a:xfrm>
            <a:off x="381305" y="1904695"/>
            <a:ext cx="2743200" cy="1580998"/>
          </a:xfrm>
          <a:prstGeom prst="roundRect">
            <a:avLst>
              <a:gd name="adj" fmla="val 2787"/>
            </a:avLst>
          </a:prstGeom>
          <a:solidFill>
            <a:srgbClr val="F9FAFB"/>
          </a:solidFill>
          <a:ln w="12700">
            <a:solidFill>
              <a:srgbClr val="E5E7EB"/>
            </a:solidFill>
            <a:prstDash val="solid"/>
          </a:ln>
        </p:spPr>
        <p:txBody>
          <a:bodyPr/>
          <a:lstStyle/>
          <a:p>
            <a:endParaRPr lang="zh-CN" altLang="en-US"/>
          </a:p>
        </p:txBody>
      </p:sp>
      <p:sp>
        <p:nvSpPr>
          <p:cNvPr id="12" name="Shape 10"/>
          <p:cNvSpPr/>
          <p:nvPr/>
        </p:nvSpPr>
        <p:spPr>
          <a:xfrm>
            <a:off x="3276295" y="1904695"/>
            <a:ext cx="2743200" cy="1580998"/>
          </a:xfrm>
          <a:prstGeom prst="roundRect">
            <a:avLst>
              <a:gd name="adj" fmla="val 2787"/>
            </a:avLst>
          </a:prstGeom>
          <a:solidFill>
            <a:srgbClr val="F9FAFB"/>
          </a:solidFill>
          <a:ln w="12700">
            <a:solidFill>
              <a:srgbClr val="E5E7EB"/>
            </a:solidFill>
            <a:prstDash val="solid"/>
          </a:ln>
        </p:spPr>
        <p:txBody>
          <a:bodyPr/>
          <a:lstStyle/>
          <a:p>
            <a:endParaRPr lang="zh-CN" altLang="en-US"/>
          </a:p>
        </p:txBody>
      </p:sp>
      <p:sp>
        <p:nvSpPr>
          <p:cNvPr id="13" name="Shape 11"/>
          <p:cNvSpPr/>
          <p:nvPr/>
        </p:nvSpPr>
        <p:spPr>
          <a:xfrm>
            <a:off x="6172200" y="1904695"/>
            <a:ext cx="2743200" cy="1580998"/>
          </a:xfrm>
          <a:prstGeom prst="roundRect">
            <a:avLst>
              <a:gd name="adj" fmla="val 2787"/>
            </a:avLst>
          </a:prstGeom>
          <a:solidFill>
            <a:srgbClr val="F9FAFB"/>
          </a:solidFill>
          <a:ln w="12700">
            <a:solidFill>
              <a:srgbClr val="E5E7EB"/>
            </a:solidFill>
            <a:prstDash val="solid"/>
          </a:ln>
        </p:spPr>
        <p:txBody>
          <a:bodyPr/>
          <a:lstStyle/>
          <a:p>
            <a:endParaRPr lang="zh-CN" altLang="en-US"/>
          </a:p>
        </p:txBody>
      </p:sp>
      <p:sp>
        <p:nvSpPr>
          <p:cNvPr id="14" name="Shape 12"/>
          <p:cNvSpPr/>
          <p:nvPr/>
        </p:nvSpPr>
        <p:spPr>
          <a:xfrm>
            <a:off x="543154" y="2066544"/>
            <a:ext cx="381305" cy="381305"/>
          </a:xfrm>
          <a:prstGeom prst="ellipse">
            <a:avLst/>
          </a:prstGeom>
          <a:solidFill>
            <a:srgbClr val="EBF0FF"/>
          </a:solidFill>
          <a:ln/>
        </p:spPr>
        <p:txBody>
          <a:bodyPr/>
          <a:lstStyle/>
          <a:p>
            <a:endParaRPr lang="zh-CN" altLang="en-US"/>
          </a:p>
        </p:txBody>
      </p:sp>
      <p:pic>
        <p:nvPicPr>
          <p:cNvPr id="15" name="Image 0" descr="preencoded.png"/>
          <p:cNvPicPr>
            <a:picLocks noChangeAspect="1"/>
          </p:cNvPicPr>
          <p:nvPr/>
        </p:nvPicPr>
        <p:blipFill>
          <a:blip r:embed="rId3"/>
          <a:srcRect t="-841" b="-841"/>
          <a:stretch/>
        </p:blipFill>
        <p:spPr>
          <a:xfrm>
            <a:off x="638251" y="2171700"/>
            <a:ext cx="190195" cy="171907"/>
          </a:xfrm>
          <a:prstGeom prst="rect">
            <a:avLst/>
          </a:prstGeom>
        </p:spPr>
      </p:pic>
      <p:sp>
        <p:nvSpPr>
          <p:cNvPr id="16" name="Shape 13"/>
          <p:cNvSpPr/>
          <p:nvPr/>
        </p:nvSpPr>
        <p:spPr>
          <a:xfrm>
            <a:off x="9068105" y="1904695"/>
            <a:ext cx="2743200" cy="1580998"/>
          </a:xfrm>
          <a:prstGeom prst="roundRect">
            <a:avLst>
              <a:gd name="adj" fmla="val 2787"/>
            </a:avLst>
          </a:prstGeom>
          <a:solidFill>
            <a:srgbClr val="F9FAFB"/>
          </a:solidFill>
          <a:ln w="12700">
            <a:solidFill>
              <a:srgbClr val="E5E7EB"/>
            </a:solidFill>
            <a:prstDash val="solid"/>
          </a:ln>
        </p:spPr>
        <p:txBody>
          <a:bodyPr/>
          <a:lstStyle/>
          <a:p>
            <a:endParaRPr lang="zh-CN" altLang="en-US"/>
          </a:p>
        </p:txBody>
      </p:sp>
      <p:sp>
        <p:nvSpPr>
          <p:cNvPr id="17" name="Shape 14"/>
          <p:cNvSpPr/>
          <p:nvPr/>
        </p:nvSpPr>
        <p:spPr>
          <a:xfrm>
            <a:off x="3438144" y="2066544"/>
            <a:ext cx="381305" cy="381305"/>
          </a:xfrm>
          <a:prstGeom prst="ellipse">
            <a:avLst/>
          </a:prstGeom>
          <a:solidFill>
            <a:srgbClr val="EBF0FF"/>
          </a:solidFill>
          <a:ln/>
        </p:spPr>
        <p:txBody>
          <a:bodyPr/>
          <a:lstStyle/>
          <a:p>
            <a:endParaRPr lang="zh-CN" altLang="en-US"/>
          </a:p>
        </p:txBody>
      </p:sp>
      <p:sp>
        <p:nvSpPr>
          <p:cNvPr id="18" name="Shape 15"/>
          <p:cNvSpPr/>
          <p:nvPr/>
        </p:nvSpPr>
        <p:spPr>
          <a:xfrm>
            <a:off x="6334049" y="2066544"/>
            <a:ext cx="381305" cy="381305"/>
          </a:xfrm>
          <a:prstGeom prst="ellipse">
            <a:avLst/>
          </a:prstGeom>
          <a:solidFill>
            <a:srgbClr val="EBF0FF"/>
          </a:solidFill>
          <a:ln/>
        </p:spPr>
        <p:txBody>
          <a:bodyPr/>
          <a:lstStyle/>
          <a:p>
            <a:endParaRPr lang="zh-CN" altLang="en-US"/>
          </a:p>
        </p:txBody>
      </p:sp>
      <p:sp>
        <p:nvSpPr>
          <p:cNvPr id="19" name="Shape 16"/>
          <p:cNvSpPr/>
          <p:nvPr/>
        </p:nvSpPr>
        <p:spPr>
          <a:xfrm>
            <a:off x="9229954" y="2066544"/>
            <a:ext cx="381305" cy="381305"/>
          </a:xfrm>
          <a:prstGeom prst="ellipse">
            <a:avLst/>
          </a:prstGeom>
          <a:solidFill>
            <a:srgbClr val="EBF0FF"/>
          </a:solidFill>
          <a:ln/>
        </p:spPr>
        <p:txBody>
          <a:bodyPr/>
          <a:lstStyle/>
          <a:p>
            <a:endParaRPr lang="zh-CN" altLang="en-US"/>
          </a:p>
        </p:txBody>
      </p:sp>
      <p:sp>
        <p:nvSpPr>
          <p:cNvPr id="20" name="Text 17"/>
          <p:cNvSpPr txBox="1"/>
          <p:nvPr/>
        </p:nvSpPr>
        <p:spPr>
          <a:xfrm>
            <a:off x="1037844" y="2162556"/>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商业模式差异化</a:t>
            </a:r>
            <a:endParaRPr lang="en-US" sz="1200" dirty="0"/>
          </a:p>
        </p:txBody>
      </p:sp>
      <p:sp>
        <p:nvSpPr>
          <p:cNvPr id="21" name="Text 18"/>
          <p:cNvSpPr txBox="1"/>
          <p:nvPr/>
        </p:nvSpPr>
        <p:spPr>
          <a:xfrm>
            <a:off x="3933749" y="2162556"/>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用户群差异化</a:t>
            </a:r>
            <a:endParaRPr lang="en-US" sz="1200" dirty="0"/>
          </a:p>
        </p:txBody>
      </p:sp>
      <p:sp>
        <p:nvSpPr>
          <p:cNvPr id="22" name="Text 19"/>
          <p:cNvSpPr txBox="1"/>
          <p:nvPr/>
        </p:nvSpPr>
        <p:spPr>
          <a:xfrm>
            <a:off x="9724644" y="2162556"/>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技术创新差异化</a:t>
            </a:r>
            <a:endParaRPr lang="en-US" sz="1200" dirty="0"/>
          </a:p>
        </p:txBody>
      </p:sp>
      <p:sp>
        <p:nvSpPr>
          <p:cNvPr id="23" name="Shape 20"/>
          <p:cNvSpPr/>
          <p:nvPr/>
        </p:nvSpPr>
        <p:spPr>
          <a:xfrm>
            <a:off x="2152498" y="2190902"/>
            <a:ext cx="219456" cy="171907"/>
          </a:xfrm>
          <a:prstGeom prst="roundRect">
            <a:avLst>
              <a:gd name="adj" fmla="val 295509"/>
            </a:avLst>
          </a:prstGeom>
          <a:solidFill>
            <a:srgbClr val="EBF0FF"/>
          </a:solidFill>
          <a:ln/>
        </p:spPr>
        <p:txBody>
          <a:bodyPr/>
          <a:lstStyle/>
          <a:p>
            <a:endParaRPr lang="zh-CN" altLang="en-US"/>
          </a:p>
        </p:txBody>
      </p:sp>
      <p:sp>
        <p:nvSpPr>
          <p:cNvPr id="24" name="Text 21"/>
          <p:cNvSpPr txBox="1"/>
          <p:nvPr/>
        </p:nvSpPr>
        <p:spPr>
          <a:xfrm>
            <a:off x="2210105" y="2210105"/>
            <a:ext cx="183794" cy="133502"/>
          </a:xfrm>
          <a:prstGeom prst="rect">
            <a:avLst/>
          </a:prstGeom>
          <a:noFill/>
          <a:ln/>
        </p:spPr>
        <p:txBody>
          <a:bodyPr wrap="square" lIns="0" tIns="0" rIns="0" bIns="0" rtlCol="0" anchor="ctr"/>
          <a:lstStyle/>
          <a:p>
            <a:pPr marL="0" indent="0" algn="l">
              <a:buNone/>
            </a:pPr>
            <a:r>
              <a:rPr lang="en-US" sz="800" b="1" dirty="0">
                <a:solidFill>
                  <a:srgbClr val="4C6FFF"/>
                </a:solidFill>
                <a:latin typeface="Inter" pitchFamily="34" charset="0"/>
                <a:ea typeface="Inter" pitchFamily="34" charset="-122"/>
                <a:cs typeface="Inter" pitchFamily="34" charset="-120"/>
              </a:rPr>
              <a:t>强</a:t>
            </a:r>
            <a:endParaRPr lang="en-US" sz="800" dirty="0"/>
          </a:p>
        </p:txBody>
      </p:sp>
      <p:sp>
        <p:nvSpPr>
          <p:cNvPr id="25" name="Text 22"/>
          <p:cNvSpPr txBox="1"/>
          <p:nvPr/>
        </p:nvSpPr>
        <p:spPr>
          <a:xfrm>
            <a:off x="733349" y="2572207"/>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收入模式创新</a:t>
            </a:r>
            <a:endParaRPr lang="en-US" sz="1000" dirty="0"/>
          </a:p>
        </p:txBody>
      </p:sp>
      <p:sp>
        <p:nvSpPr>
          <p:cNvPr id="26" name="Text 23"/>
          <p:cNvSpPr txBox="1"/>
          <p:nvPr/>
        </p:nvSpPr>
        <p:spPr>
          <a:xfrm>
            <a:off x="733349" y="2762402"/>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分销渠道差异</a:t>
            </a:r>
            <a:endParaRPr lang="en-US" sz="1000" dirty="0"/>
          </a:p>
        </p:txBody>
      </p:sp>
      <p:sp>
        <p:nvSpPr>
          <p:cNvPr id="27" name="Text 24"/>
          <p:cNvSpPr txBox="1"/>
          <p:nvPr/>
        </p:nvSpPr>
        <p:spPr>
          <a:xfrm>
            <a:off x="733349" y="2952598"/>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资源整合方式</a:t>
            </a:r>
            <a:endParaRPr lang="en-US" sz="1000" dirty="0"/>
          </a:p>
        </p:txBody>
      </p:sp>
      <p:sp>
        <p:nvSpPr>
          <p:cNvPr id="28" name="Text 25"/>
          <p:cNvSpPr txBox="1"/>
          <p:nvPr/>
        </p:nvSpPr>
        <p:spPr>
          <a:xfrm>
            <a:off x="733349" y="3143707"/>
            <a:ext cx="7671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价值链重构</a:t>
            </a:r>
            <a:endParaRPr lang="en-US" sz="1000" dirty="0"/>
          </a:p>
        </p:txBody>
      </p:sp>
      <p:pic>
        <p:nvPicPr>
          <p:cNvPr id="29" name="Image 1" descr="preencoded.png"/>
          <p:cNvPicPr>
            <a:picLocks noChangeAspect="1"/>
          </p:cNvPicPr>
          <p:nvPr/>
        </p:nvPicPr>
        <p:blipFill>
          <a:blip r:embed="rId4"/>
          <a:srcRect l="-1064" r="-1064"/>
          <a:stretch/>
        </p:blipFill>
        <p:spPr>
          <a:xfrm>
            <a:off x="3519526" y="2171700"/>
            <a:ext cx="219456" cy="171907"/>
          </a:xfrm>
          <a:prstGeom prst="rect">
            <a:avLst/>
          </a:prstGeom>
        </p:spPr>
      </p:pic>
      <p:sp>
        <p:nvSpPr>
          <p:cNvPr id="30" name="Text 26"/>
          <p:cNvSpPr txBox="1"/>
          <p:nvPr/>
        </p:nvSpPr>
        <p:spPr>
          <a:xfrm>
            <a:off x="6829654" y="2162556"/>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产品场景差异化</a:t>
            </a:r>
            <a:endParaRPr lang="en-US" sz="1200" dirty="0"/>
          </a:p>
        </p:txBody>
      </p:sp>
      <p:sp>
        <p:nvSpPr>
          <p:cNvPr id="31" name="Text 27"/>
          <p:cNvSpPr txBox="1"/>
          <p:nvPr/>
        </p:nvSpPr>
        <p:spPr>
          <a:xfrm>
            <a:off x="3629254" y="2572207"/>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细分市场聚焦</a:t>
            </a:r>
            <a:endParaRPr lang="en-US" sz="1000" dirty="0"/>
          </a:p>
        </p:txBody>
      </p:sp>
      <p:sp>
        <p:nvSpPr>
          <p:cNvPr id="32" name="Text 28"/>
          <p:cNvSpPr txBox="1"/>
          <p:nvPr/>
        </p:nvSpPr>
        <p:spPr>
          <a:xfrm>
            <a:off x="3629254" y="2762402"/>
            <a:ext cx="9573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特定职业/角色</a:t>
            </a:r>
            <a:endParaRPr lang="en-US" sz="1000" dirty="0"/>
          </a:p>
        </p:txBody>
      </p:sp>
      <p:sp>
        <p:nvSpPr>
          <p:cNvPr id="33" name="Text 29"/>
          <p:cNvSpPr txBox="1"/>
          <p:nvPr/>
        </p:nvSpPr>
        <p:spPr>
          <a:xfrm>
            <a:off x="3629254" y="2952598"/>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用户习惯适配</a:t>
            </a:r>
            <a:endParaRPr lang="en-US" sz="1000" dirty="0"/>
          </a:p>
        </p:txBody>
      </p:sp>
      <p:sp>
        <p:nvSpPr>
          <p:cNvPr id="34" name="Text 30"/>
          <p:cNvSpPr txBox="1"/>
          <p:nvPr/>
        </p:nvSpPr>
        <p:spPr>
          <a:xfrm>
            <a:off x="3629254" y="3143707"/>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特殊需求群体</a:t>
            </a:r>
            <a:endParaRPr lang="en-US" sz="1000" dirty="0"/>
          </a:p>
        </p:txBody>
      </p:sp>
      <p:pic>
        <p:nvPicPr>
          <p:cNvPr id="35" name="Image 2" descr="preencoded.png"/>
          <p:cNvPicPr>
            <a:picLocks noChangeAspect="1"/>
          </p:cNvPicPr>
          <p:nvPr/>
        </p:nvPicPr>
        <p:blipFill>
          <a:blip r:embed="rId5"/>
          <a:srcRect t="-841" b="-841"/>
          <a:stretch/>
        </p:blipFill>
        <p:spPr>
          <a:xfrm>
            <a:off x="6429146" y="2171700"/>
            <a:ext cx="190195" cy="171907"/>
          </a:xfrm>
          <a:prstGeom prst="rect">
            <a:avLst/>
          </a:prstGeom>
        </p:spPr>
      </p:pic>
      <p:sp>
        <p:nvSpPr>
          <p:cNvPr id="36" name="Text 31"/>
          <p:cNvSpPr txBox="1"/>
          <p:nvPr/>
        </p:nvSpPr>
        <p:spPr>
          <a:xfrm>
            <a:off x="6524244" y="2572207"/>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场景深度渗透</a:t>
            </a:r>
            <a:endParaRPr lang="en-US" sz="1000" dirty="0"/>
          </a:p>
        </p:txBody>
      </p:sp>
      <p:sp>
        <p:nvSpPr>
          <p:cNvPr id="37" name="Text 32"/>
          <p:cNvSpPr txBox="1"/>
          <p:nvPr/>
        </p:nvSpPr>
        <p:spPr>
          <a:xfrm>
            <a:off x="6524244" y="2762402"/>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使用情境特化</a:t>
            </a:r>
            <a:endParaRPr lang="en-US" sz="1000" dirty="0"/>
          </a:p>
        </p:txBody>
      </p:sp>
      <p:sp>
        <p:nvSpPr>
          <p:cNvPr id="38" name="Text 33"/>
          <p:cNvSpPr txBox="1"/>
          <p:nvPr/>
        </p:nvSpPr>
        <p:spPr>
          <a:xfrm>
            <a:off x="6524244" y="2952598"/>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工作流程整合</a:t>
            </a:r>
            <a:endParaRPr lang="en-US" sz="1000" dirty="0"/>
          </a:p>
        </p:txBody>
      </p:sp>
      <p:sp>
        <p:nvSpPr>
          <p:cNvPr id="39" name="Text 34"/>
          <p:cNvSpPr txBox="1"/>
          <p:nvPr/>
        </p:nvSpPr>
        <p:spPr>
          <a:xfrm>
            <a:off x="6524244" y="3143707"/>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场景生态构建</a:t>
            </a:r>
            <a:endParaRPr lang="en-US" sz="1000" dirty="0"/>
          </a:p>
        </p:txBody>
      </p:sp>
      <p:pic>
        <p:nvPicPr>
          <p:cNvPr id="40" name="Image 3" descr="preencoded.png"/>
          <p:cNvPicPr>
            <a:picLocks noChangeAspect="1"/>
          </p:cNvPicPr>
          <p:nvPr/>
        </p:nvPicPr>
        <p:blipFill>
          <a:blip r:embed="rId6"/>
          <a:srcRect/>
          <a:stretch/>
        </p:blipFill>
        <p:spPr>
          <a:xfrm>
            <a:off x="9334195" y="2171700"/>
            <a:ext cx="171907" cy="171907"/>
          </a:xfrm>
          <a:prstGeom prst="rect">
            <a:avLst/>
          </a:prstGeom>
        </p:spPr>
      </p:pic>
      <p:sp>
        <p:nvSpPr>
          <p:cNvPr id="41" name="Shape 35"/>
          <p:cNvSpPr/>
          <p:nvPr/>
        </p:nvSpPr>
        <p:spPr>
          <a:xfrm>
            <a:off x="381305" y="3638398"/>
            <a:ext cx="2743200" cy="1580998"/>
          </a:xfrm>
          <a:prstGeom prst="roundRect">
            <a:avLst>
              <a:gd name="adj" fmla="val 2787"/>
            </a:avLst>
          </a:prstGeom>
          <a:solidFill>
            <a:srgbClr val="F9FAFB"/>
          </a:solidFill>
          <a:ln w="12700">
            <a:solidFill>
              <a:srgbClr val="E5E7EB"/>
            </a:solidFill>
            <a:prstDash val="solid"/>
          </a:ln>
        </p:spPr>
        <p:txBody>
          <a:bodyPr/>
          <a:lstStyle/>
          <a:p>
            <a:endParaRPr lang="zh-CN" altLang="en-US"/>
          </a:p>
        </p:txBody>
      </p:sp>
      <p:sp>
        <p:nvSpPr>
          <p:cNvPr id="42" name="Shape 36"/>
          <p:cNvSpPr/>
          <p:nvPr/>
        </p:nvSpPr>
        <p:spPr>
          <a:xfrm>
            <a:off x="543154" y="3800246"/>
            <a:ext cx="381305" cy="381305"/>
          </a:xfrm>
          <a:prstGeom prst="ellipse">
            <a:avLst/>
          </a:prstGeom>
          <a:solidFill>
            <a:srgbClr val="EBF0FF"/>
          </a:solidFill>
          <a:ln/>
        </p:spPr>
        <p:txBody>
          <a:bodyPr/>
          <a:lstStyle/>
          <a:p>
            <a:endParaRPr lang="zh-CN" altLang="en-US"/>
          </a:p>
        </p:txBody>
      </p:sp>
      <p:pic>
        <p:nvPicPr>
          <p:cNvPr id="43" name="Image 4" descr="preencoded.png"/>
          <p:cNvPicPr>
            <a:picLocks noChangeAspect="1"/>
          </p:cNvPicPr>
          <p:nvPr/>
        </p:nvPicPr>
        <p:blipFill>
          <a:blip r:embed="rId7"/>
          <a:srcRect/>
          <a:stretch/>
        </p:blipFill>
        <p:spPr>
          <a:xfrm>
            <a:off x="647395" y="3905402"/>
            <a:ext cx="171907" cy="171907"/>
          </a:xfrm>
          <a:prstGeom prst="rect">
            <a:avLst/>
          </a:prstGeom>
        </p:spPr>
      </p:pic>
      <p:sp>
        <p:nvSpPr>
          <p:cNvPr id="44" name="Shape 37"/>
          <p:cNvSpPr/>
          <p:nvPr/>
        </p:nvSpPr>
        <p:spPr>
          <a:xfrm>
            <a:off x="3276295" y="3638398"/>
            <a:ext cx="2743200" cy="1580998"/>
          </a:xfrm>
          <a:prstGeom prst="roundRect">
            <a:avLst>
              <a:gd name="adj" fmla="val 2787"/>
            </a:avLst>
          </a:prstGeom>
          <a:solidFill>
            <a:srgbClr val="F9FAFB"/>
          </a:solidFill>
          <a:ln w="12700">
            <a:solidFill>
              <a:srgbClr val="E5E7EB"/>
            </a:solidFill>
            <a:prstDash val="solid"/>
          </a:ln>
        </p:spPr>
        <p:txBody>
          <a:bodyPr/>
          <a:lstStyle/>
          <a:p>
            <a:endParaRPr lang="zh-CN" altLang="en-US"/>
          </a:p>
        </p:txBody>
      </p:sp>
      <p:sp>
        <p:nvSpPr>
          <p:cNvPr id="45" name="Shape 38"/>
          <p:cNvSpPr/>
          <p:nvPr/>
        </p:nvSpPr>
        <p:spPr>
          <a:xfrm>
            <a:off x="6172200" y="3638398"/>
            <a:ext cx="2743200" cy="1580998"/>
          </a:xfrm>
          <a:prstGeom prst="roundRect">
            <a:avLst>
              <a:gd name="adj" fmla="val 2787"/>
            </a:avLst>
          </a:prstGeom>
          <a:solidFill>
            <a:srgbClr val="F9FAFB"/>
          </a:solidFill>
          <a:ln w="12700">
            <a:solidFill>
              <a:srgbClr val="E5E7EB"/>
            </a:solidFill>
            <a:prstDash val="solid"/>
          </a:ln>
        </p:spPr>
        <p:txBody>
          <a:bodyPr/>
          <a:lstStyle/>
          <a:p>
            <a:endParaRPr lang="zh-CN" altLang="en-US"/>
          </a:p>
        </p:txBody>
      </p:sp>
      <p:sp>
        <p:nvSpPr>
          <p:cNvPr id="46" name="Shape 39"/>
          <p:cNvSpPr/>
          <p:nvPr/>
        </p:nvSpPr>
        <p:spPr>
          <a:xfrm>
            <a:off x="3438144" y="3800246"/>
            <a:ext cx="381305" cy="381305"/>
          </a:xfrm>
          <a:prstGeom prst="ellipse">
            <a:avLst/>
          </a:prstGeom>
          <a:solidFill>
            <a:srgbClr val="EBF0FF"/>
          </a:solidFill>
          <a:ln/>
        </p:spPr>
        <p:txBody>
          <a:bodyPr/>
          <a:lstStyle/>
          <a:p>
            <a:endParaRPr lang="zh-CN" altLang="en-US"/>
          </a:p>
        </p:txBody>
      </p:sp>
      <p:sp>
        <p:nvSpPr>
          <p:cNvPr id="47" name="Shape 40"/>
          <p:cNvSpPr/>
          <p:nvPr/>
        </p:nvSpPr>
        <p:spPr>
          <a:xfrm>
            <a:off x="6334049" y="3800246"/>
            <a:ext cx="381305" cy="381305"/>
          </a:xfrm>
          <a:prstGeom prst="ellipse">
            <a:avLst/>
          </a:prstGeom>
          <a:solidFill>
            <a:srgbClr val="EBF0FF"/>
          </a:solidFill>
          <a:ln/>
        </p:spPr>
        <p:txBody>
          <a:bodyPr/>
          <a:lstStyle/>
          <a:p>
            <a:endParaRPr lang="zh-CN" altLang="en-US"/>
          </a:p>
        </p:txBody>
      </p:sp>
      <p:sp>
        <p:nvSpPr>
          <p:cNvPr id="48" name="Text 41"/>
          <p:cNvSpPr txBox="1"/>
          <p:nvPr/>
        </p:nvSpPr>
        <p:spPr>
          <a:xfrm>
            <a:off x="1037844" y="3895344"/>
            <a:ext cx="8860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地域差异化</a:t>
            </a:r>
            <a:endParaRPr lang="en-US" sz="1200" dirty="0"/>
          </a:p>
        </p:txBody>
      </p:sp>
      <p:sp>
        <p:nvSpPr>
          <p:cNvPr id="49" name="Text 42"/>
          <p:cNvSpPr txBox="1"/>
          <p:nvPr/>
        </p:nvSpPr>
        <p:spPr>
          <a:xfrm>
            <a:off x="3933749" y="3895344"/>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性价比差异化</a:t>
            </a:r>
            <a:endParaRPr lang="en-US" sz="1200" dirty="0"/>
          </a:p>
        </p:txBody>
      </p:sp>
      <p:sp>
        <p:nvSpPr>
          <p:cNvPr id="50" name="Text 43"/>
          <p:cNvSpPr txBox="1"/>
          <p:nvPr/>
        </p:nvSpPr>
        <p:spPr>
          <a:xfrm>
            <a:off x="6829654" y="3895344"/>
            <a:ext cx="8860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功能差异化</a:t>
            </a:r>
            <a:endParaRPr lang="en-US" sz="1200" dirty="0"/>
          </a:p>
        </p:txBody>
      </p:sp>
      <p:sp>
        <p:nvSpPr>
          <p:cNvPr id="51" name="Text 44"/>
          <p:cNvSpPr txBox="1"/>
          <p:nvPr/>
        </p:nvSpPr>
        <p:spPr>
          <a:xfrm>
            <a:off x="9420149" y="2572207"/>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架构选择策略</a:t>
            </a:r>
            <a:endParaRPr lang="en-US" sz="1000" dirty="0"/>
          </a:p>
        </p:txBody>
      </p:sp>
      <p:sp>
        <p:nvSpPr>
          <p:cNvPr id="52" name="Text 45"/>
          <p:cNvSpPr txBox="1"/>
          <p:nvPr/>
        </p:nvSpPr>
        <p:spPr>
          <a:xfrm>
            <a:off x="9420149" y="2762402"/>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部署方式创新</a:t>
            </a:r>
            <a:endParaRPr lang="en-US" sz="1000" dirty="0"/>
          </a:p>
        </p:txBody>
      </p:sp>
      <p:sp>
        <p:nvSpPr>
          <p:cNvPr id="53" name="Text 46"/>
          <p:cNvSpPr txBox="1"/>
          <p:nvPr/>
        </p:nvSpPr>
        <p:spPr>
          <a:xfrm>
            <a:off x="9420149" y="2952598"/>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算法效率优化</a:t>
            </a:r>
            <a:endParaRPr lang="en-US" sz="1000" dirty="0"/>
          </a:p>
        </p:txBody>
      </p:sp>
      <p:sp>
        <p:nvSpPr>
          <p:cNvPr id="54" name="Text 47"/>
          <p:cNvSpPr txBox="1"/>
          <p:nvPr/>
        </p:nvSpPr>
        <p:spPr>
          <a:xfrm>
            <a:off x="9420149" y="3143707"/>
            <a:ext cx="7671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技术栈整合</a:t>
            </a:r>
            <a:endParaRPr lang="en-US" sz="1000" dirty="0"/>
          </a:p>
        </p:txBody>
      </p:sp>
      <p:sp>
        <p:nvSpPr>
          <p:cNvPr id="55" name="Text 48"/>
          <p:cNvSpPr txBox="1"/>
          <p:nvPr/>
        </p:nvSpPr>
        <p:spPr>
          <a:xfrm>
            <a:off x="733349" y="4304995"/>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地区法规适配</a:t>
            </a:r>
            <a:endParaRPr lang="en-US" sz="1000" dirty="0"/>
          </a:p>
        </p:txBody>
      </p:sp>
      <p:sp>
        <p:nvSpPr>
          <p:cNvPr id="56" name="Text 49"/>
          <p:cNvSpPr txBox="1"/>
          <p:nvPr/>
        </p:nvSpPr>
        <p:spPr>
          <a:xfrm>
            <a:off x="733349" y="4496105"/>
            <a:ext cx="10341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文化深度本土化</a:t>
            </a:r>
            <a:endParaRPr lang="en-US" sz="1000" dirty="0"/>
          </a:p>
        </p:txBody>
      </p:sp>
      <p:sp>
        <p:nvSpPr>
          <p:cNvPr id="57" name="Text 50"/>
          <p:cNvSpPr txBox="1"/>
          <p:nvPr/>
        </p:nvSpPr>
        <p:spPr>
          <a:xfrm>
            <a:off x="733349" y="4686300"/>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语言优化体验</a:t>
            </a:r>
            <a:endParaRPr lang="en-US" sz="1000" dirty="0"/>
          </a:p>
        </p:txBody>
      </p:sp>
      <p:sp>
        <p:nvSpPr>
          <p:cNvPr id="58" name="Text 51"/>
          <p:cNvSpPr txBox="1"/>
          <p:nvPr/>
        </p:nvSpPr>
        <p:spPr>
          <a:xfrm>
            <a:off x="733349" y="4876495"/>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地区商业习惯</a:t>
            </a:r>
            <a:endParaRPr lang="en-US" sz="1000" dirty="0"/>
          </a:p>
        </p:txBody>
      </p:sp>
      <p:pic>
        <p:nvPicPr>
          <p:cNvPr id="59" name="Image 5" descr="preencoded.png"/>
          <p:cNvPicPr>
            <a:picLocks noChangeAspect="1"/>
          </p:cNvPicPr>
          <p:nvPr/>
        </p:nvPicPr>
        <p:blipFill>
          <a:blip r:embed="rId8"/>
          <a:srcRect l="-1064" r="-1064"/>
          <a:stretch/>
        </p:blipFill>
        <p:spPr>
          <a:xfrm>
            <a:off x="3519526" y="3905402"/>
            <a:ext cx="219456" cy="171907"/>
          </a:xfrm>
          <a:prstGeom prst="rect">
            <a:avLst/>
          </a:prstGeom>
        </p:spPr>
      </p:pic>
      <p:sp>
        <p:nvSpPr>
          <p:cNvPr id="60" name="Text 52"/>
          <p:cNvSpPr txBox="1"/>
          <p:nvPr/>
        </p:nvSpPr>
        <p:spPr>
          <a:xfrm>
            <a:off x="3629254" y="4304995"/>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成本结构优势</a:t>
            </a:r>
            <a:endParaRPr lang="en-US" sz="1000" dirty="0"/>
          </a:p>
        </p:txBody>
      </p:sp>
      <p:sp>
        <p:nvSpPr>
          <p:cNvPr id="61" name="Text 53"/>
          <p:cNvSpPr txBox="1"/>
          <p:nvPr/>
        </p:nvSpPr>
        <p:spPr>
          <a:xfrm>
            <a:off x="3629254" y="4496105"/>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资源配置效率</a:t>
            </a:r>
            <a:endParaRPr lang="en-US" sz="1000" dirty="0"/>
          </a:p>
        </p:txBody>
      </p:sp>
      <p:sp>
        <p:nvSpPr>
          <p:cNvPr id="62" name="Text 54"/>
          <p:cNvSpPr txBox="1"/>
          <p:nvPr/>
        </p:nvSpPr>
        <p:spPr>
          <a:xfrm>
            <a:off x="3629254" y="4686300"/>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价格策略灵活</a:t>
            </a:r>
            <a:endParaRPr lang="en-US" sz="1000" dirty="0"/>
          </a:p>
        </p:txBody>
      </p:sp>
      <p:sp>
        <p:nvSpPr>
          <p:cNvPr id="63" name="Text 55"/>
          <p:cNvSpPr txBox="1"/>
          <p:nvPr/>
        </p:nvSpPr>
        <p:spPr>
          <a:xfrm>
            <a:off x="3629254" y="4876495"/>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增值服务捆绑</a:t>
            </a:r>
            <a:endParaRPr lang="en-US" sz="1000" dirty="0"/>
          </a:p>
        </p:txBody>
      </p:sp>
      <p:pic>
        <p:nvPicPr>
          <p:cNvPr id="64" name="Image 6" descr="preencoded.png"/>
          <p:cNvPicPr>
            <a:picLocks noChangeAspect="1"/>
          </p:cNvPicPr>
          <p:nvPr/>
        </p:nvPicPr>
        <p:blipFill>
          <a:blip r:embed="rId9"/>
          <a:srcRect/>
          <a:stretch/>
        </p:blipFill>
        <p:spPr>
          <a:xfrm>
            <a:off x="6439205" y="3905402"/>
            <a:ext cx="171907" cy="171907"/>
          </a:xfrm>
          <a:prstGeom prst="rect">
            <a:avLst/>
          </a:prstGeom>
        </p:spPr>
      </p:pic>
      <p:sp>
        <p:nvSpPr>
          <p:cNvPr id="65" name="Text 56"/>
          <p:cNvSpPr txBox="1"/>
          <p:nvPr/>
        </p:nvSpPr>
        <p:spPr>
          <a:xfrm>
            <a:off x="6524244" y="4304995"/>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独特功能特性</a:t>
            </a:r>
            <a:endParaRPr lang="en-US" sz="1000" dirty="0"/>
          </a:p>
        </p:txBody>
      </p:sp>
      <p:sp>
        <p:nvSpPr>
          <p:cNvPr id="66" name="Text 57"/>
          <p:cNvSpPr txBox="1"/>
          <p:nvPr/>
        </p:nvSpPr>
        <p:spPr>
          <a:xfrm>
            <a:off x="6524244" y="4496105"/>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创新交互方式</a:t>
            </a:r>
            <a:endParaRPr lang="en-US" sz="1000" dirty="0"/>
          </a:p>
        </p:txBody>
      </p:sp>
      <p:sp>
        <p:nvSpPr>
          <p:cNvPr id="67" name="Text 58"/>
          <p:cNvSpPr txBox="1"/>
          <p:nvPr/>
        </p:nvSpPr>
        <p:spPr>
          <a:xfrm>
            <a:off x="6524244" y="4686300"/>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专有算法优势</a:t>
            </a:r>
            <a:endParaRPr lang="en-US" sz="1000" dirty="0"/>
          </a:p>
        </p:txBody>
      </p:sp>
      <p:sp>
        <p:nvSpPr>
          <p:cNvPr id="68" name="Text 59"/>
          <p:cNvSpPr txBox="1"/>
          <p:nvPr/>
        </p:nvSpPr>
        <p:spPr>
          <a:xfrm>
            <a:off x="6524244" y="4876495"/>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场景深度适配</a:t>
            </a:r>
            <a:endParaRPr lang="en-US" sz="1000" dirty="0"/>
          </a:p>
        </p:txBody>
      </p:sp>
      <p:sp>
        <p:nvSpPr>
          <p:cNvPr id="69" name="Shape 60"/>
          <p:cNvSpPr/>
          <p:nvPr/>
        </p:nvSpPr>
        <p:spPr>
          <a:xfrm>
            <a:off x="7638898" y="3924605"/>
            <a:ext cx="219456" cy="171907"/>
          </a:xfrm>
          <a:prstGeom prst="roundRect">
            <a:avLst>
              <a:gd name="adj" fmla="val 295509"/>
            </a:avLst>
          </a:prstGeom>
          <a:solidFill>
            <a:srgbClr val="EBF0FF"/>
          </a:solidFill>
          <a:ln/>
        </p:spPr>
        <p:txBody>
          <a:bodyPr/>
          <a:lstStyle/>
          <a:p>
            <a:endParaRPr lang="zh-CN" altLang="en-US"/>
          </a:p>
        </p:txBody>
      </p:sp>
      <p:sp>
        <p:nvSpPr>
          <p:cNvPr id="70" name="Text 61"/>
          <p:cNvSpPr txBox="1"/>
          <p:nvPr/>
        </p:nvSpPr>
        <p:spPr>
          <a:xfrm>
            <a:off x="7696505" y="3943807"/>
            <a:ext cx="183794" cy="133502"/>
          </a:xfrm>
          <a:prstGeom prst="rect">
            <a:avLst/>
          </a:prstGeom>
          <a:noFill/>
          <a:ln/>
        </p:spPr>
        <p:txBody>
          <a:bodyPr wrap="square" lIns="0" tIns="0" rIns="0" bIns="0" rtlCol="0" anchor="ctr"/>
          <a:lstStyle/>
          <a:p>
            <a:pPr marL="0" indent="0" algn="l">
              <a:buNone/>
            </a:pPr>
            <a:r>
              <a:rPr lang="en-US" sz="800" b="1" dirty="0">
                <a:solidFill>
                  <a:srgbClr val="4C6FFF"/>
                </a:solidFill>
                <a:latin typeface="Inter" pitchFamily="34" charset="0"/>
                <a:ea typeface="Inter" pitchFamily="34" charset="-122"/>
                <a:cs typeface="Inter" pitchFamily="34" charset="-120"/>
              </a:rPr>
              <a:t>弱</a:t>
            </a:r>
            <a:endParaRPr lang="en-US" sz="800" dirty="0"/>
          </a:p>
        </p:txBody>
      </p:sp>
      <p:sp>
        <p:nvSpPr>
          <p:cNvPr id="71" name="Text 62"/>
          <p:cNvSpPr txBox="1"/>
          <p:nvPr/>
        </p:nvSpPr>
        <p:spPr>
          <a:xfrm>
            <a:off x="381305" y="5544007"/>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品牌定位公式</a:t>
            </a:r>
            <a:endParaRPr lang="en-US" sz="1200" dirty="0"/>
          </a:p>
        </p:txBody>
      </p:sp>
      <p:sp>
        <p:nvSpPr>
          <p:cNvPr id="72" name="Shape 63"/>
          <p:cNvSpPr/>
          <p:nvPr/>
        </p:nvSpPr>
        <p:spPr>
          <a:xfrm>
            <a:off x="381305" y="5810098"/>
            <a:ext cx="11430000" cy="457200"/>
          </a:xfrm>
          <a:prstGeom prst="roundRect">
            <a:avLst>
              <a:gd name="adj" fmla="val 16667"/>
            </a:avLst>
          </a:prstGeom>
          <a:solidFill>
            <a:srgbClr val="F3F4F6"/>
          </a:solidFill>
          <a:ln/>
        </p:spPr>
        <p:txBody>
          <a:bodyPr/>
          <a:lstStyle/>
          <a:p>
            <a:endParaRPr lang="zh-CN" altLang="en-US"/>
          </a:p>
        </p:txBody>
      </p:sp>
      <p:sp>
        <p:nvSpPr>
          <p:cNvPr id="73" name="Shape 64"/>
          <p:cNvSpPr/>
          <p:nvPr/>
        </p:nvSpPr>
        <p:spPr>
          <a:xfrm>
            <a:off x="381305" y="5810098"/>
            <a:ext cx="38405" cy="457200"/>
          </a:xfrm>
          <a:prstGeom prst="rect">
            <a:avLst/>
          </a:prstGeom>
          <a:solidFill>
            <a:srgbClr val="4C6FFF"/>
          </a:solidFill>
          <a:ln/>
        </p:spPr>
        <p:txBody>
          <a:bodyPr/>
          <a:lstStyle/>
          <a:p>
            <a:endParaRPr lang="zh-CN" altLang="en-US"/>
          </a:p>
        </p:txBody>
      </p:sp>
      <p:sp>
        <p:nvSpPr>
          <p:cNvPr id="74" name="Text 65"/>
          <p:cNvSpPr txBox="1"/>
          <p:nvPr/>
        </p:nvSpPr>
        <p:spPr>
          <a:xfrm>
            <a:off x="571500" y="5943600"/>
            <a:ext cx="428854"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对于</a:t>
            </a:r>
            <a:endParaRPr lang="en-US" sz="1200" dirty="0"/>
          </a:p>
        </p:txBody>
      </p:sp>
      <p:sp>
        <p:nvSpPr>
          <p:cNvPr id="75" name="Text 66"/>
          <p:cNvSpPr txBox="1"/>
          <p:nvPr/>
        </p:nvSpPr>
        <p:spPr>
          <a:xfrm>
            <a:off x="1598371" y="5943600"/>
            <a:ext cx="7342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，我们是</a:t>
            </a:r>
            <a:endParaRPr lang="en-US" sz="1200" dirty="0"/>
          </a:p>
        </p:txBody>
      </p:sp>
      <p:sp>
        <p:nvSpPr>
          <p:cNvPr id="76" name="Text 67"/>
          <p:cNvSpPr txBox="1"/>
          <p:nvPr/>
        </p:nvSpPr>
        <p:spPr>
          <a:xfrm>
            <a:off x="2625242" y="5943600"/>
            <a:ext cx="581558"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中提供</a:t>
            </a:r>
            <a:endParaRPr lang="en-US" sz="1200" dirty="0"/>
          </a:p>
        </p:txBody>
      </p:sp>
      <p:sp>
        <p:nvSpPr>
          <p:cNvPr id="77" name="Text 68"/>
          <p:cNvSpPr txBox="1"/>
          <p:nvPr/>
        </p:nvSpPr>
        <p:spPr>
          <a:xfrm>
            <a:off x="3957523" y="5943600"/>
            <a:ext cx="886054"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的唯一选择</a:t>
            </a:r>
            <a:endParaRPr lang="en-US" sz="1200" dirty="0"/>
          </a:p>
        </p:txBody>
      </p:sp>
      <p:sp>
        <p:nvSpPr>
          <p:cNvPr id="78" name="Text 69"/>
          <p:cNvSpPr txBox="1"/>
          <p:nvPr/>
        </p:nvSpPr>
        <p:spPr>
          <a:xfrm>
            <a:off x="875995" y="5943600"/>
            <a:ext cx="838505" cy="191110"/>
          </a:xfrm>
          <a:prstGeom prst="rect">
            <a:avLst/>
          </a:prstGeom>
          <a:noFill/>
          <a:ln/>
        </p:spPr>
        <p:txBody>
          <a:bodyPr wrap="square" lIns="0" tIns="0" rIns="0" bIns="0" rtlCol="0" anchor="ctr"/>
          <a:lstStyle/>
          <a:p>
            <a:pPr marL="0" indent="0" algn="l">
              <a:buNone/>
            </a:pPr>
            <a:r>
              <a:rPr lang="en-US" sz="1200" dirty="0">
                <a:solidFill>
                  <a:srgbClr val="2563EB"/>
                </a:solidFill>
                <a:latin typeface="Inter" pitchFamily="34" charset="0"/>
                <a:ea typeface="Inter" pitchFamily="34" charset="-122"/>
                <a:cs typeface="Inter" pitchFamily="34" charset="-120"/>
              </a:rPr>
              <a:t>[目标用户]</a:t>
            </a:r>
            <a:endParaRPr lang="en-US" sz="1200" dirty="0"/>
          </a:p>
        </p:txBody>
      </p:sp>
      <p:sp>
        <p:nvSpPr>
          <p:cNvPr id="79" name="Text 70"/>
          <p:cNvSpPr txBox="1"/>
          <p:nvPr/>
        </p:nvSpPr>
        <p:spPr>
          <a:xfrm>
            <a:off x="2208276" y="5943600"/>
            <a:ext cx="534010" cy="191110"/>
          </a:xfrm>
          <a:prstGeom prst="rect">
            <a:avLst/>
          </a:prstGeom>
          <a:noFill/>
          <a:ln/>
        </p:spPr>
        <p:txBody>
          <a:bodyPr wrap="square" lIns="0" tIns="0" rIns="0" bIns="0" rtlCol="0" anchor="ctr"/>
          <a:lstStyle/>
          <a:p>
            <a:pPr marL="0" indent="0" algn="l">
              <a:buNone/>
            </a:pPr>
            <a:r>
              <a:rPr lang="en-US" sz="1200" dirty="0">
                <a:solidFill>
                  <a:srgbClr val="2563EB"/>
                </a:solidFill>
                <a:latin typeface="Inter" pitchFamily="34" charset="0"/>
                <a:ea typeface="Inter" pitchFamily="34" charset="-122"/>
                <a:cs typeface="Inter" pitchFamily="34" charset="-120"/>
              </a:rPr>
              <a:t>[品类]</a:t>
            </a:r>
            <a:endParaRPr lang="en-US" sz="1200" dirty="0"/>
          </a:p>
        </p:txBody>
      </p:sp>
      <p:sp>
        <p:nvSpPr>
          <p:cNvPr id="80" name="Text 71"/>
          <p:cNvSpPr txBox="1"/>
          <p:nvPr/>
        </p:nvSpPr>
        <p:spPr>
          <a:xfrm>
            <a:off x="3083357" y="5943600"/>
            <a:ext cx="991210" cy="191110"/>
          </a:xfrm>
          <a:prstGeom prst="rect">
            <a:avLst/>
          </a:prstGeom>
          <a:noFill/>
          <a:ln/>
        </p:spPr>
        <p:txBody>
          <a:bodyPr wrap="square" lIns="0" tIns="0" rIns="0" bIns="0" rtlCol="0" anchor="ctr"/>
          <a:lstStyle/>
          <a:p>
            <a:pPr marL="0" indent="0" algn="l">
              <a:buNone/>
            </a:pPr>
            <a:r>
              <a:rPr lang="en-US" sz="1200" dirty="0">
                <a:solidFill>
                  <a:srgbClr val="2563EB"/>
                </a:solidFill>
                <a:latin typeface="Inter" pitchFamily="34" charset="0"/>
                <a:ea typeface="Inter" pitchFamily="34" charset="-122"/>
                <a:cs typeface="Inter" pitchFamily="34" charset="-120"/>
              </a:rPr>
              <a:t>[差异化特征]</a:t>
            </a:r>
            <a:endParaRPr lang="en-US" sz="1200" dirty="0"/>
          </a:p>
        </p:txBody>
      </p:sp>
      <p:sp>
        <p:nvSpPr>
          <p:cNvPr id="81" name="Text 72"/>
          <p:cNvSpPr txBox="1"/>
          <p:nvPr/>
        </p:nvSpPr>
        <p:spPr>
          <a:xfrm>
            <a:off x="381305" y="6429146"/>
            <a:ext cx="11676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定位关键词原则：</a:t>
            </a:r>
            <a:endParaRPr lang="en-US" sz="1000" dirty="0"/>
          </a:p>
        </p:txBody>
      </p:sp>
      <p:sp>
        <p:nvSpPr>
          <p:cNvPr id="82" name="Text 73"/>
          <p:cNvSpPr txBox="1"/>
          <p:nvPr/>
        </p:nvSpPr>
        <p:spPr>
          <a:xfrm>
            <a:off x="571500" y="6696151"/>
            <a:ext cx="19677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在用户心智中占据一个独特的词</a:t>
            </a:r>
            <a:endParaRPr lang="en-US" sz="1000" dirty="0"/>
          </a:p>
        </p:txBody>
      </p:sp>
      <p:sp>
        <p:nvSpPr>
          <p:cNvPr id="83" name="Text 74"/>
          <p:cNvSpPr txBox="1"/>
          <p:nvPr/>
        </p:nvSpPr>
        <p:spPr>
          <a:xfrm>
            <a:off x="571500" y="6924751"/>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简单、清晰、易于传播</a:t>
            </a:r>
            <a:endParaRPr lang="en-US" sz="1000" dirty="0"/>
          </a:p>
        </p:txBody>
      </p:sp>
      <p:sp>
        <p:nvSpPr>
          <p:cNvPr id="84" name="Text 75"/>
          <p:cNvSpPr txBox="1"/>
          <p:nvPr/>
        </p:nvSpPr>
        <p:spPr>
          <a:xfrm>
            <a:off x="6362395" y="6696151"/>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与核心价值主张高度一致</a:t>
            </a:r>
            <a:endParaRPr lang="en-US" sz="1000" dirty="0"/>
          </a:p>
        </p:txBody>
      </p:sp>
      <p:sp>
        <p:nvSpPr>
          <p:cNvPr id="85" name="Text 76"/>
          <p:cNvSpPr txBox="1"/>
          <p:nvPr/>
        </p:nvSpPr>
        <p:spPr>
          <a:xfrm>
            <a:off x="6362395" y="6924751"/>
            <a:ext cx="17007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难以被竞争对手复制或模仿</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txBody>
          <a:bodyPr/>
          <a:lstStyle/>
          <a:p>
            <a:endParaRPr lang="zh-CN" altLang="en-US"/>
          </a:p>
        </p:txBody>
      </p:sp>
      <p:sp>
        <p:nvSpPr>
          <p:cNvPr id="3" name="Shape 1"/>
          <p:cNvSpPr/>
          <p:nvPr/>
        </p:nvSpPr>
        <p:spPr>
          <a:xfrm>
            <a:off x="0" y="0"/>
            <a:ext cx="12191695" cy="7448702"/>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228600" y="323698"/>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差异化策略</a:t>
            </a:r>
            <a:endParaRPr lang="en-US" sz="1200" dirty="0"/>
          </a:p>
        </p:txBody>
      </p:sp>
      <p:sp>
        <p:nvSpPr>
          <p:cNvPr id="6" name="Text 4"/>
          <p:cNvSpPr txBox="1"/>
          <p:nvPr/>
        </p:nvSpPr>
        <p:spPr>
          <a:xfrm>
            <a:off x="228600" y="590702"/>
            <a:ext cx="39291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差异化七维度的实际案例分析</a:t>
            </a:r>
            <a:endParaRPr lang="en-US" sz="2200" dirty="0"/>
          </a:p>
        </p:txBody>
      </p:sp>
      <p:sp>
        <p:nvSpPr>
          <p:cNvPr id="7" name="Text 5"/>
          <p:cNvSpPr txBox="1"/>
          <p:nvPr/>
        </p:nvSpPr>
        <p:spPr>
          <a:xfrm>
            <a:off x="228600" y="990295"/>
            <a:ext cx="3477463"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市场上成功的差异化竞争案例，按护城河强度排序</a:t>
            </a:r>
            <a:endParaRPr lang="en-US" sz="1200" dirty="0"/>
          </a:p>
        </p:txBody>
      </p:sp>
      <p:sp>
        <p:nvSpPr>
          <p:cNvPr id="8" name="Text 6"/>
          <p:cNvSpPr txBox="1"/>
          <p:nvPr/>
        </p:nvSpPr>
        <p:spPr>
          <a:xfrm>
            <a:off x="9792310" y="666598"/>
            <a:ext cx="2272284"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第三部分 智能变量与差异化竞争策略</a:t>
            </a:r>
            <a:endParaRPr lang="en-US" sz="1000" dirty="0"/>
          </a:p>
        </p:txBody>
      </p:sp>
      <p:sp>
        <p:nvSpPr>
          <p:cNvPr id="9" name="Shape 7"/>
          <p:cNvSpPr/>
          <p:nvPr/>
        </p:nvSpPr>
        <p:spPr>
          <a:xfrm>
            <a:off x="228600" y="1314907"/>
            <a:ext cx="5810098" cy="1276502"/>
          </a:xfrm>
          <a:prstGeom prst="roundRect">
            <a:avLst>
              <a:gd name="adj" fmla="val 4277"/>
            </a:avLst>
          </a:prstGeom>
          <a:solidFill>
            <a:srgbClr val="F9FAFB"/>
          </a:solidFill>
          <a:ln w="12700">
            <a:solidFill>
              <a:srgbClr val="E5E7EB"/>
            </a:solidFill>
            <a:prstDash val="solid"/>
          </a:ln>
        </p:spPr>
        <p:txBody>
          <a:bodyPr/>
          <a:lstStyle/>
          <a:p>
            <a:endParaRPr lang="zh-CN" altLang="en-US"/>
          </a:p>
        </p:txBody>
      </p:sp>
      <p:sp>
        <p:nvSpPr>
          <p:cNvPr id="10" name="Shape 8"/>
          <p:cNvSpPr/>
          <p:nvPr/>
        </p:nvSpPr>
        <p:spPr>
          <a:xfrm>
            <a:off x="228600" y="2704795"/>
            <a:ext cx="5810098" cy="1772107"/>
          </a:xfrm>
          <a:prstGeom prst="roundRect">
            <a:avLst>
              <a:gd name="adj" fmla="val 2219"/>
            </a:avLst>
          </a:prstGeom>
          <a:solidFill>
            <a:srgbClr val="F9FAFB"/>
          </a:solidFill>
          <a:ln w="12700">
            <a:solidFill>
              <a:srgbClr val="E5E7EB"/>
            </a:solidFill>
            <a:prstDash val="solid"/>
          </a:ln>
        </p:spPr>
        <p:txBody>
          <a:bodyPr/>
          <a:lstStyle/>
          <a:p>
            <a:endParaRPr lang="zh-CN" altLang="en-US"/>
          </a:p>
        </p:txBody>
      </p:sp>
      <p:sp>
        <p:nvSpPr>
          <p:cNvPr id="11" name="Shape 9"/>
          <p:cNvSpPr/>
          <p:nvPr/>
        </p:nvSpPr>
        <p:spPr>
          <a:xfrm>
            <a:off x="352044" y="1457554"/>
            <a:ext cx="304495" cy="304495"/>
          </a:xfrm>
          <a:prstGeom prst="ellipse">
            <a:avLst/>
          </a:prstGeom>
          <a:solidFill>
            <a:srgbClr val="EBF0FF"/>
          </a:solidFill>
          <a:ln/>
        </p:spPr>
        <p:txBody>
          <a:bodyPr/>
          <a:lstStyle/>
          <a:p>
            <a:endParaRPr lang="zh-CN" altLang="en-US"/>
          </a:p>
        </p:txBody>
      </p:sp>
      <p:pic>
        <p:nvPicPr>
          <p:cNvPr id="12" name="Image 0" descr="preencoded.png"/>
          <p:cNvPicPr>
            <a:picLocks noChangeAspect="1"/>
          </p:cNvPicPr>
          <p:nvPr/>
        </p:nvPicPr>
        <p:blipFill>
          <a:blip r:embed="rId3"/>
          <a:srcRect l="-837" r="-837"/>
          <a:stretch/>
        </p:blipFill>
        <p:spPr>
          <a:xfrm>
            <a:off x="428854" y="1543507"/>
            <a:ext cx="152705" cy="133502"/>
          </a:xfrm>
          <a:prstGeom prst="rect">
            <a:avLst/>
          </a:prstGeom>
        </p:spPr>
      </p:pic>
      <p:sp>
        <p:nvSpPr>
          <p:cNvPr id="13" name="Text 10"/>
          <p:cNvSpPr txBox="1"/>
          <p:nvPr/>
        </p:nvSpPr>
        <p:spPr>
          <a:xfrm>
            <a:off x="733349" y="1447495"/>
            <a:ext cx="103418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商业模式差异化</a:t>
            </a:r>
            <a:endParaRPr lang="en-US" sz="1000" dirty="0"/>
          </a:p>
        </p:txBody>
      </p:sp>
      <p:sp>
        <p:nvSpPr>
          <p:cNvPr id="14" name="Shape 11"/>
          <p:cNvSpPr/>
          <p:nvPr/>
        </p:nvSpPr>
        <p:spPr>
          <a:xfrm>
            <a:off x="1742846" y="1438351"/>
            <a:ext cx="619049" cy="190195"/>
          </a:xfrm>
          <a:prstGeom prst="roundRect">
            <a:avLst>
              <a:gd name="adj" fmla="val 96154"/>
            </a:avLst>
          </a:prstGeom>
          <a:solidFill>
            <a:srgbClr val="DBEAFE"/>
          </a:solidFill>
          <a:ln/>
        </p:spPr>
        <p:txBody>
          <a:bodyPr/>
          <a:lstStyle/>
          <a:p>
            <a:endParaRPr lang="zh-CN" altLang="en-US"/>
          </a:p>
        </p:txBody>
      </p:sp>
      <p:sp>
        <p:nvSpPr>
          <p:cNvPr id="15" name="Text 12"/>
          <p:cNvSpPr txBox="1"/>
          <p:nvPr/>
        </p:nvSpPr>
        <p:spPr>
          <a:xfrm>
            <a:off x="1819656" y="1457554"/>
            <a:ext cx="553212" cy="143561"/>
          </a:xfrm>
          <a:prstGeom prst="rect">
            <a:avLst/>
          </a:prstGeom>
          <a:noFill/>
          <a:ln/>
        </p:spPr>
        <p:txBody>
          <a:bodyPr wrap="square" lIns="0" tIns="0" rIns="0" bIns="0" rtlCol="0" anchor="ctr"/>
          <a:lstStyle/>
          <a:p>
            <a:pPr marL="0" indent="0" algn="l">
              <a:buNone/>
            </a:pPr>
            <a:r>
              <a:rPr lang="en-US" sz="900" dirty="0">
                <a:solidFill>
                  <a:srgbClr val="1D4ED8"/>
                </a:solidFill>
                <a:latin typeface="Inter" pitchFamily="34" charset="0"/>
                <a:ea typeface="Inter" pitchFamily="34" charset="-122"/>
                <a:cs typeface="Inter" pitchFamily="34" charset="-120"/>
              </a:rPr>
              <a:t>强护城河</a:t>
            </a:r>
            <a:endParaRPr lang="en-US" sz="900" dirty="0"/>
          </a:p>
        </p:txBody>
      </p:sp>
      <p:sp>
        <p:nvSpPr>
          <p:cNvPr id="16" name="Shape 13"/>
          <p:cNvSpPr/>
          <p:nvPr/>
        </p:nvSpPr>
        <p:spPr>
          <a:xfrm>
            <a:off x="6152998" y="1314907"/>
            <a:ext cx="5810098" cy="1276502"/>
          </a:xfrm>
          <a:prstGeom prst="roundRect">
            <a:avLst>
              <a:gd name="adj" fmla="val 4277"/>
            </a:avLst>
          </a:prstGeom>
          <a:solidFill>
            <a:srgbClr val="F9FAFB"/>
          </a:solidFill>
          <a:ln w="12700">
            <a:solidFill>
              <a:srgbClr val="E5E7EB"/>
            </a:solidFill>
            <a:prstDash val="solid"/>
          </a:ln>
        </p:spPr>
        <p:txBody>
          <a:bodyPr/>
          <a:lstStyle/>
          <a:p>
            <a:endParaRPr lang="zh-CN" altLang="en-US"/>
          </a:p>
        </p:txBody>
      </p:sp>
      <p:sp>
        <p:nvSpPr>
          <p:cNvPr id="17" name="Shape 14"/>
          <p:cNvSpPr/>
          <p:nvPr/>
        </p:nvSpPr>
        <p:spPr>
          <a:xfrm>
            <a:off x="6277356" y="1457554"/>
            <a:ext cx="304495" cy="304495"/>
          </a:xfrm>
          <a:prstGeom prst="ellipse">
            <a:avLst/>
          </a:prstGeom>
          <a:solidFill>
            <a:srgbClr val="EBF0FF"/>
          </a:solidFill>
          <a:ln/>
        </p:spPr>
        <p:txBody>
          <a:bodyPr/>
          <a:lstStyle/>
          <a:p>
            <a:endParaRPr lang="zh-CN" altLang="en-US"/>
          </a:p>
        </p:txBody>
      </p:sp>
      <p:sp>
        <p:nvSpPr>
          <p:cNvPr id="18" name="Shape 15"/>
          <p:cNvSpPr/>
          <p:nvPr/>
        </p:nvSpPr>
        <p:spPr>
          <a:xfrm>
            <a:off x="352044" y="2848356"/>
            <a:ext cx="304495" cy="304495"/>
          </a:xfrm>
          <a:prstGeom prst="ellipse">
            <a:avLst/>
          </a:prstGeom>
          <a:solidFill>
            <a:srgbClr val="EBF0FF"/>
          </a:solidFill>
          <a:ln/>
        </p:spPr>
        <p:txBody>
          <a:bodyPr/>
          <a:lstStyle/>
          <a:p>
            <a:endParaRPr lang="zh-CN" altLang="en-US"/>
          </a:p>
        </p:txBody>
      </p:sp>
      <p:sp>
        <p:nvSpPr>
          <p:cNvPr id="19" name="Text 16"/>
          <p:cNvSpPr txBox="1"/>
          <p:nvPr/>
        </p:nvSpPr>
        <p:spPr>
          <a:xfrm>
            <a:off x="733349" y="1628546"/>
            <a:ext cx="15819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收入模式创新、分销渠道差异</a:t>
            </a:r>
            <a:endParaRPr lang="en-US" sz="900" dirty="0"/>
          </a:p>
        </p:txBody>
      </p:sp>
      <p:sp>
        <p:nvSpPr>
          <p:cNvPr id="20" name="Text 17"/>
          <p:cNvSpPr txBox="1"/>
          <p:nvPr/>
        </p:nvSpPr>
        <p:spPr>
          <a:xfrm>
            <a:off x="6657746" y="1628546"/>
            <a:ext cx="13533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细分市场聚焦、特定人群</a:t>
            </a:r>
            <a:endParaRPr lang="en-US" sz="900" dirty="0"/>
          </a:p>
        </p:txBody>
      </p:sp>
      <p:sp>
        <p:nvSpPr>
          <p:cNvPr id="21" name="Text 18"/>
          <p:cNvSpPr txBox="1"/>
          <p:nvPr/>
        </p:nvSpPr>
        <p:spPr>
          <a:xfrm>
            <a:off x="733349" y="3019349"/>
            <a:ext cx="15819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场景深度渗透、使用情境特化</a:t>
            </a:r>
            <a:endParaRPr lang="en-US" sz="900" dirty="0"/>
          </a:p>
        </p:txBody>
      </p:sp>
      <p:sp>
        <p:nvSpPr>
          <p:cNvPr id="22" name="Shape 19"/>
          <p:cNvSpPr/>
          <p:nvPr/>
        </p:nvSpPr>
        <p:spPr>
          <a:xfrm>
            <a:off x="352044" y="1857146"/>
            <a:ext cx="2581351" cy="609905"/>
          </a:xfrm>
          <a:prstGeom prst="roundRect">
            <a:avLst>
              <a:gd name="adj" fmla="val 14055"/>
            </a:avLst>
          </a:prstGeom>
          <a:solidFill>
            <a:srgbClr val="F3F4F6"/>
          </a:solidFill>
          <a:ln/>
        </p:spPr>
        <p:txBody>
          <a:bodyPr/>
          <a:lstStyle/>
          <a:p>
            <a:endParaRPr lang="zh-CN" altLang="en-US"/>
          </a:p>
        </p:txBody>
      </p:sp>
      <p:sp>
        <p:nvSpPr>
          <p:cNvPr id="23" name="Shape 20"/>
          <p:cNvSpPr/>
          <p:nvPr/>
        </p:nvSpPr>
        <p:spPr>
          <a:xfrm>
            <a:off x="3339389" y="1857146"/>
            <a:ext cx="2581351" cy="609905"/>
          </a:xfrm>
          <a:prstGeom prst="roundRect">
            <a:avLst>
              <a:gd name="adj" fmla="val 14055"/>
            </a:avLst>
          </a:prstGeom>
          <a:solidFill>
            <a:srgbClr val="F3F4F6"/>
          </a:solidFill>
          <a:ln/>
        </p:spPr>
        <p:txBody>
          <a:bodyPr/>
          <a:lstStyle/>
          <a:p>
            <a:endParaRPr lang="zh-CN" altLang="en-US"/>
          </a:p>
        </p:txBody>
      </p:sp>
      <p:sp>
        <p:nvSpPr>
          <p:cNvPr id="24" name="Shape 21"/>
          <p:cNvSpPr/>
          <p:nvPr/>
        </p:nvSpPr>
        <p:spPr>
          <a:xfrm>
            <a:off x="6277356" y="1857146"/>
            <a:ext cx="2581351" cy="609905"/>
          </a:xfrm>
          <a:prstGeom prst="roundRect">
            <a:avLst>
              <a:gd name="adj" fmla="val 14055"/>
            </a:avLst>
          </a:prstGeom>
          <a:solidFill>
            <a:srgbClr val="F3F4F6"/>
          </a:solidFill>
          <a:ln/>
        </p:spPr>
        <p:txBody>
          <a:bodyPr/>
          <a:lstStyle/>
          <a:p>
            <a:endParaRPr lang="zh-CN" altLang="en-US"/>
          </a:p>
        </p:txBody>
      </p:sp>
      <p:sp>
        <p:nvSpPr>
          <p:cNvPr id="25" name="Shape 22"/>
          <p:cNvSpPr/>
          <p:nvPr/>
        </p:nvSpPr>
        <p:spPr>
          <a:xfrm>
            <a:off x="9263786" y="1857146"/>
            <a:ext cx="2581351" cy="609905"/>
          </a:xfrm>
          <a:prstGeom prst="roundRect">
            <a:avLst>
              <a:gd name="adj" fmla="val 14055"/>
            </a:avLst>
          </a:prstGeom>
          <a:solidFill>
            <a:srgbClr val="F3F4F6"/>
          </a:solidFill>
          <a:ln/>
        </p:spPr>
        <p:txBody>
          <a:bodyPr/>
          <a:lstStyle/>
          <a:p>
            <a:endParaRPr lang="zh-CN" altLang="en-US"/>
          </a:p>
        </p:txBody>
      </p:sp>
      <p:sp>
        <p:nvSpPr>
          <p:cNvPr id="26" name="Text 23"/>
          <p:cNvSpPr txBox="1"/>
          <p:nvPr/>
        </p:nvSpPr>
        <p:spPr>
          <a:xfrm>
            <a:off x="409651" y="1923898"/>
            <a:ext cx="51937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Oracle</a:t>
            </a:r>
            <a:endParaRPr lang="en-US" sz="1000" dirty="0"/>
          </a:p>
        </p:txBody>
      </p:sp>
      <p:sp>
        <p:nvSpPr>
          <p:cNvPr id="27" name="Text 24"/>
          <p:cNvSpPr txBox="1"/>
          <p:nvPr/>
        </p:nvSpPr>
        <p:spPr>
          <a:xfrm>
            <a:off x="3396996" y="1923898"/>
            <a:ext cx="1500530"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Snowflake/Salesforce</a:t>
            </a:r>
            <a:endParaRPr lang="en-US" sz="1000" dirty="0"/>
          </a:p>
        </p:txBody>
      </p:sp>
      <p:sp>
        <p:nvSpPr>
          <p:cNvPr id="28" name="Text 25"/>
          <p:cNvSpPr txBox="1"/>
          <p:nvPr/>
        </p:nvSpPr>
        <p:spPr>
          <a:xfrm>
            <a:off x="6334049" y="1923898"/>
            <a:ext cx="7671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红松消费品</a:t>
            </a:r>
            <a:endParaRPr lang="en-US" sz="1000" dirty="0"/>
          </a:p>
        </p:txBody>
      </p:sp>
      <p:sp>
        <p:nvSpPr>
          <p:cNvPr id="29" name="Text 26"/>
          <p:cNvSpPr txBox="1"/>
          <p:nvPr/>
        </p:nvSpPr>
        <p:spPr>
          <a:xfrm>
            <a:off x="9321394" y="1923898"/>
            <a:ext cx="63367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网易严选</a:t>
            </a:r>
            <a:endParaRPr lang="en-US" sz="1000" dirty="0"/>
          </a:p>
        </p:txBody>
      </p:sp>
      <p:sp>
        <p:nvSpPr>
          <p:cNvPr id="30" name="Text 27"/>
          <p:cNvSpPr txBox="1"/>
          <p:nvPr/>
        </p:nvSpPr>
        <p:spPr>
          <a:xfrm>
            <a:off x="409651" y="2104949"/>
            <a:ext cx="1077163"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长期按License收费</a:t>
            </a:r>
            <a:endParaRPr lang="en-US" sz="900" dirty="0"/>
          </a:p>
        </p:txBody>
      </p:sp>
      <p:sp>
        <p:nvSpPr>
          <p:cNvPr id="31" name="Text 28"/>
          <p:cNvSpPr txBox="1"/>
          <p:nvPr/>
        </p:nvSpPr>
        <p:spPr>
          <a:xfrm>
            <a:off x="3396996" y="2104949"/>
            <a:ext cx="12390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按订阅费收费的云产品</a:t>
            </a:r>
            <a:endParaRPr lang="en-US" sz="900" dirty="0"/>
          </a:p>
        </p:txBody>
      </p:sp>
      <p:sp>
        <p:nvSpPr>
          <p:cNvPr id="32" name="Text 29"/>
          <p:cNvSpPr txBox="1"/>
          <p:nvPr/>
        </p:nvSpPr>
        <p:spPr>
          <a:xfrm>
            <a:off x="6334049" y="2104949"/>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面向银发人群</a:t>
            </a:r>
            <a:endParaRPr lang="en-US" sz="900" dirty="0"/>
          </a:p>
        </p:txBody>
      </p:sp>
      <p:sp>
        <p:nvSpPr>
          <p:cNvPr id="33" name="Text 30"/>
          <p:cNvSpPr txBox="1"/>
          <p:nvPr/>
        </p:nvSpPr>
        <p:spPr>
          <a:xfrm>
            <a:off x="9321394" y="2104949"/>
            <a:ext cx="896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面向大众消费者</a:t>
            </a:r>
            <a:endParaRPr lang="en-US" sz="900" dirty="0"/>
          </a:p>
        </p:txBody>
      </p:sp>
      <p:sp>
        <p:nvSpPr>
          <p:cNvPr id="34" name="Text 31"/>
          <p:cNvSpPr txBox="1"/>
          <p:nvPr/>
        </p:nvSpPr>
        <p:spPr>
          <a:xfrm>
            <a:off x="409651" y="2257654"/>
            <a:ext cx="14676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不相信云服务很长一段时间</a:t>
            </a:r>
            <a:endParaRPr lang="en-US" sz="900" dirty="0"/>
          </a:p>
        </p:txBody>
      </p:sp>
      <p:sp>
        <p:nvSpPr>
          <p:cNvPr id="35" name="Text 32"/>
          <p:cNvSpPr txBox="1"/>
          <p:nvPr/>
        </p:nvSpPr>
        <p:spPr>
          <a:xfrm>
            <a:off x="3396996" y="2257654"/>
            <a:ext cx="12390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云服务订阅模式先行者</a:t>
            </a:r>
            <a:endParaRPr lang="en-US" sz="900" dirty="0"/>
          </a:p>
        </p:txBody>
      </p:sp>
      <p:sp>
        <p:nvSpPr>
          <p:cNvPr id="36" name="Text 33"/>
          <p:cNvSpPr txBox="1"/>
          <p:nvPr/>
        </p:nvSpPr>
        <p:spPr>
          <a:xfrm>
            <a:off x="9587484" y="2257654"/>
            <a:ext cx="11247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全年龄段高品质消费</a:t>
            </a:r>
            <a:endParaRPr lang="en-US" sz="900" dirty="0"/>
          </a:p>
        </p:txBody>
      </p:sp>
      <p:sp>
        <p:nvSpPr>
          <p:cNvPr id="37" name="Shape 34"/>
          <p:cNvSpPr/>
          <p:nvPr/>
        </p:nvSpPr>
        <p:spPr>
          <a:xfrm>
            <a:off x="3004718" y="2073859"/>
            <a:ext cx="267005" cy="181051"/>
          </a:xfrm>
          <a:prstGeom prst="roundRect">
            <a:avLst>
              <a:gd name="adj" fmla="val 318980"/>
            </a:avLst>
          </a:prstGeom>
          <a:solidFill>
            <a:srgbClr val="EBF0FF"/>
          </a:solidFill>
          <a:ln/>
        </p:spPr>
        <p:txBody>
          <a:bodyPr/>
          <a:lstStyle/>
          <a:p>
            <a:endParaRPr lang="zh-CN" altLang="en-US"/>
          </a:p>
        </p:txBody>
      </p:sp>
      <p:sp>
        <p:nvSpPr>
          <p:cNvPr id="38" name="Text 35"/>
          <p:cNvSpPr txBox="1"/>
          <p:nvPr/>
        </p:nvSpPr>
        <p:spPr>
          <a:xfrm>
            <a:off x="3061411" y="2093062"/>
            <a:ext cx="231343" cy="133502"/>
          </a:xfrm>
          <a:prstGeom prst="rect">
            <a:avLst/>
          </a:prstGeom>
          <a:noFill/>
          <a:ln/>
        </p:spPr>
        <p:txBody>
          <a:bodyPr wrap="square" lIns="0" tIns="0" rIns="0" bIns="0" rtlCol="0" anchor="ctr"/>
          <a:lstStyle/>
          <a:p>
            <a:pPr marL="0" indent="0" algn="l">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pic>
        <p:nvPicPr>
          <p:cNvPr id="39" name="Image 1" descr="preencoded.png"/>
          <p:cNvPicPr>
            <a:picLocks noChangeAspect="1"/>
          </p:cNvPicPr>
          <p:nvPr/>
        </p:nvPicPr>
        <p:blipFill>
          <a:blip r:embed="rId4"/>
          <a:srcRect l="-1507" r="-1507"/>
          <a:stretch/>
        </p:blipFill>
        <p:spPr>
          <a:xfrm>
            <a:off x="6344107" y="1543507"/>
            <a:ext cx="171907" cy="133502"/>
          </a:xfrm>
          <a:prstGeom prst="rect">
            <a:avLst/>
          </a:prstGeom>
        </p:spPr>
      </p:pic>
      <p:sp>
        <p:nvSpPr>
          <p:cNvPr id="40" name="Text 36"/>
          <p:cNvSpPr txBox="1"/>
          <p:nvPr/>
        </p:nvSpPr>
        <p:spPr>
          <a:xfrm>
            <a:off x="6601054" y="2257654"/>
            <a:ext cx="10104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专注老年消费市场</a:t>
            </a:r>
            <a:endParaRPr lang="en-US" sz="900" dirty="0"/>
          </a:p>
        </p:txBody>
      </p:sp>
      <p:sp>
        <p:nvSpPr>
          <p:cNvPr id="41" name="Shape 37"/>
          <p:cNvSpPr/>
          <p:nvPr/>
        </p:nvSpPr>
        <p:spPr>
          <a:xfrm>
            <a:off x="8929116" y="2073859"/>
            <a:ext cx="267005" cy="181051"/>
          </a:xfrm>
          <a:prstGeom prst="roundRect">
            <a:avLst>
              <a:gd name="adj" fmla="val 318980"/>
            </a:avLst>
          </a:prstGeom>
          <a:solidFill>
            <a:srgbClr val="EBF0FF"/>
          </a:solidFill>
          <a:ln/>
        </p:spPr>
        <p:txBody>
          <a:bodyPr/>
          <a:lstStyle/>
          <a:p>
            <a:endParaRPr lang="zh-CN" altLang="en-US"/>
          </a:p>
        </p:txBody>
      </p:sp>
      <p:sp>
        <p:nvSpPr>
          <p:cNvPr id="42" name="Text 38"/>
          <p:cNvSpPr txBox="1"/>
          <p:nvPr/>
        </p:nvSpPr>
        <p:spPr>
          <a:xfrm>
            <a:off x="8985809" y="2093062"/>
            <a:ext cx="231343" cy="133502"/>
          </a:xfrm>
          <a:prstGeom prst="rect">
            <a:avLst/>
          </a:prstGeom>
          <a:noFill/>
          <a:ln/>
        </p:spPr>
        <p:txBody>
          <a:bodyPr wrap="square" lIns="0" tIns="0" rIns="0" bIns="0" rtlCol="0" anchor="ctr"/>
          <a:lstStyle/>
          <a:p>
            <a:pPr marL="0" indent="0" algn="l">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43" name="Text 39"/>
          <p:cNvSpPr txBox="1"/>
          <p:nvPr/>
        </p:nvSpPr>
        <p:spPr>
          <a:xfrm>
            <a:off x="6657746" y="1447495"/>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用户群差异化</a:t>
            </a:r>
            <a:endParaRPr lang="en-US" sz="1000" dirty="0"/>
          </a:p>
        </p:txBody>
      </p:sp>
      <p:sp>
        <p:nvSpPr>
          <p:cNvPr id="44" name="Text 40"/>
          <p:cNvSpPr txBox="1"/>
          <p:nvPr/>
        </p:nvSpPr>
        <p:spPr>
          <a:xfrm>
            <a:off x="733349" y="2838298"/>
            <a:ext cx="103418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产品场景差异化</a:t>
            </a:r>
            <a:endParaRPr lang="en-US" sz="1000" dirty="0"/>
          </a:p>
        </p:txBody>
      </p:sp>
      <p:sp>
        <p:nvSpPr>
          <p:cNvPr id="45" name="Shape 41"/>
          <p:cNvSpPr/>
          <p:nvPr/>
        </p:nvSpPr>
        <p:spPr>
          <a:xfrm>
            <a:off x="6334049" y="2266798"/>
            <a:ext cx="267005" cy="133502"/>
          </a:xfrm>
          <a:prstGeom prst="roundRect">
            <a:avLst>
              <a:gd name="adj" fmla="val 195695"/>
            </a:avLst>
          </a:prstGeom>
          <a:solidFill>
            <a:srgbClr val="DCFCE7"/>
          </a:solidFill>
          <a:ln/>
        </p:spPr>
        <p:txBody>
          <a:bodyPr/>
          <a:lstStyle/>
          <a:p>
            <a:endParaRPr lang="zh-CN" altLang="en-US"/>
          </a:p>
        </p:txBody>
      </p:sp>
      <p:sp>
        <p:nvSpPr>
          <p:cNvPr id="46" name="Shape 42"/>
          <p:cNvSpPr/>
          <p:nvPr/>
        </p:nvSpPr>
        <p:spPr>
          <a:xfrm>
            <a:off x="9321394" y="2266798"/>
            <a:ext cx="267005" cy="133502"/>
          </a:xfrm>
          <a:prstGeom prst="roundRect">
            <a:avLst>
              <a:gd name="adj" fmla="val 195695"/>
            </a:avLst>
          </a:prstGeom>
          <a:solidFill>
            <a:srgbClr val="DCFCE7"/>
          </a:solidFill>
          <a:ln/>
        </p:spPr>
        <p:txBody>
          <a:bodyPr/>
          <a:lstStyle/>
          <a:p>
            <a:endParaRPr lang="zh-CN" altLang="en-US"/>
          </a:p>
        </p:txBody>
      </p:sp>
      <p:sp>
        <p:nvSpPr>
          <p:cNvPr id="47" name="Text 43"/>
          <p:cNvSpPr txBox="1"/>
          <p:nvPr/>
        </p:nvSpPr>
        <p:spPr>
          <a:xfrm>
            <a:off x="6372454" y="2276856"/>
            <a:ext cx="267005" cy="114300"/>
          </a:xfrm>
          <a:prstGeom prst="rect">
            <a:avLst/>
          </a:prstGeom>
          <a:noFill/>
          <a:ln/>
        </p:spPr>
        <p:txBody>
          <a:bodyPr wrap="square" lIns="0" tIns="0" rIns="0" bIns="0" rtlCol="0" anchor="ctr"/>
          <a:lstStyle/>
          <a:p>
            <a:pPr marL="0" indent="0" algn="l">
              <a:buNone/>
            </a:pPr>
            <a:r>
              <a:rPr lang="en-US" sz="800" dirty="0">
                <a:solidFill>
                  <a:srgbClr val="166534"/>
                </a:solidFill>
                <a:latin typeface="Inter" pitchFamily="34" charset="0"/>
                <a:ea typeface="Inter" pitchFamily="34" charset="-122"/>
                <a:cs typeface="Inter" pitchFamily="34" charset="-120"/>
              </a:rPr>
              <a:t>特色</a:t>
            </a:r>
            <a:endParaRPr lang="en-US" sz="800" dirty="0"/>
          </a:p>
        </p:txBody>
      </p:sp>
      <p:sp>
        <p:nvSpPr>
          <p:cNvPr id="48" name="Text 44"/>
          <p:cNvSpPr txBox="1"/>
          <p:nvPr/>
        </p:nvSpPr>
        <p:spPr>
          <a:xfrm>
            <a:off x="9358884" y="2276856"/>
            <a:ext cx="267005" cy="114300"/>
          </a:xfrm>
          <a:prstGeom prst="rect">
            <a:avLst/>
          </a:prstGeom>
          <a:noFill/>
          <a:ln/>
        </p:spPr>
        <p:txBody>
          <a:bodyPr wrap="square" lIns="0" tIns="0" rIns="0" bIns="0" rtlCol="0" anchor="ctr"/>
          <a:lstStyle/>
          <a:p>
            <a:pPr marL="0" indent="0" algn="l">
              <a:buNone/>
            </a:pPr>
            <a:r>
              <a:rPr lang="en-US" sz="800" dirty="0">
                <a:solidFill>
                  <a:srgbClr val="166534"/>
                </a:solidFill>
                <a:latin typeface="Inter" pitchFamily="34" charset="0"/>
                <a:ea typeface="Inter" pitchFamily="34" charset="-122"/>
                <a:cs typeface="Inter" pitchFamily="34" charset="-120"/>
              </a:rPr>
              <a:t>特色</a:t>
            </a:r>
            <a:endParaRPr lang="en-US" sz="800" dirty="0"/>
          </a:p>
        </p:txBody>
      </p:sp>
      <p:pic>
        <p:nvPicPr>
          <p:cNvPr id="49" name="Image 2" descr="preencoded.png"/>
          <p:cNvPicPr>
            <a:picLocks noChangeAspect="1"/>
          </p:cNvPicPr>
          <p:nvPr/>
        </p:nvPicPr>
        <p:blipFill>
          <a:blip r:embed="rId5"/>
          <a:srcRect l="-837" r="-837"/>
          <a:stretch/>
        </p:blipFill>
        <p:spPr>
          <a:xfrm>
            <a:off x="428854" y="2933395"/>
            <a:ext cx="152705" cy="133502"/>
          </a:xfrm>
          <a:prstGeom prst="rect">
            <a:avLst/>
          </a:prstGeom>
        </p:spPr>
      </p:pic>
      <p:sp>
        <p:nvSpPr>
          <p:cNvPr id="50" name="Shape 45"/>
          <p:cNvSpPr/>
          <p:nvPr/>
        </p:nvSpPr>
        <p:spPr>
          <a:xfrm>
            <a:off x="6152998" y="2704795"/>
            <a:ext cx="5810098" cy="1772107"/>
          </a:xfrm>
          <a:prstGeom prst="roundRect">
            <a:avLst>
              <a:gd name="adj" fmla="val 2219"/>
            </a:avLst>
          </a:prstGeom>
          <a:solidFill>
            <a:srgbClr val="F9FAFB"/>
          </a:solidFill>
          <a:ln w="12700">
            <a:solidFill>
              <a:srgbClr val="E5E7EB"/>
            </a:solidFill>
            <a:prstDash val="solid"/>
          </a:ln>
        </p:spPr>
        <p:txBody>
          <a:bodyPr/>
          <a:lstStyle/>
          <a:p>
            <a:endParaRPr lang="zh-CN" altLang="en-US"/>
          </a:p>
        </p:txBody>
      </p:sp>
      <p:sp>
        <p:nvSpPr>
          <p:cNvPr id="51" name="Shape 46"/>
          <p:cNvSpPr/>
          <p:nvPr/>
        </p:nvSpPr>
        <p:spPr>
          <a:xfrm>
            <a:off x="228600" y="4591202"/>
            <a:ext cx="5810098" cy="1276502"/>
          </a:xfrm>
          <a:prstGeom prst="roundRect">
            <a:avLst>
              <a:gd name="adj" fmla="val 4277"/>
            </a:avLst>
          </a:prstGeom>
          <a:solidFill>
            <a:srgbClr val="F9FAFB"/>
          </a:solidFill>
          <a:ln w="12700">
            <a:solidFill>
              <a:srgbClr val="E5E7EB"/>
            </a:solidFill>
            <a:prstDash val="solid"/>
          </a:ln>
        </p:spPr>
        <p:txBody>
          <a:bodyPr/>
          <a:lstStyle/>
          <a:p>
            <a:endParaRPr lang="zh-CN" altLang="en-US"/>
          </a:p>
        </p:txBody>
      </p:sp>
      <p:sp>
        <p:nvSpPr>
          <p:cNvPr id="52" name="Shape 47"/>
          <p:cNvSpPr/>
          <p:nvPr/>
        </p:nvSpPr>
        <p:spPr>
          <a:xfrm>
            <a:off x="6152998" y="4591202"/>
            <a:ext cx="5810098" cy="1276502"/>
          </a:xfrm>
          <a:prstGeom prst="roundRect">
            <a:avLst>
              <a:gd name="adj" fmla="val 4277"/>
            </a:avLst>
          </a:prstGeom>
          <a:solidFill>
            <a:srgbClr val="F9FAFB"/>
          </a:solidFill>
          <a:ln w="12700">
            <a:solidFill>
              <a:srgbClr val="E5E7EB"/>
            </a:solidFill>
            <a:prstDash val="solid"/>
          </a:ln>
        </p:spPr>
        <p:txBody>
          <a:bodyPr/>
          <a:lstStyle/>
          <a:p>
            <a:endParaRPr lang="zh-CN" altLang="en-US"/>
          </a:p>
        </p:txBody>
      </p:sp>
      <p:sp>
        <p:nvSpPr>
          <p:cNvPr id="53" name="Shape 48"/>
          <p:cNvSpPr/>
          <p:nvPr/>
        </p:nvSpPr>
        <p:spPr>
          <a:xfrm>
            <a:off x="6277356" y="2848356"/>
            <a:ext cx="304495" cy="304495"/>
          </a:xfrm>
          <a:prstGeom prst="ellipse">
            <a:avLst/>
          </a:prstGeom>
          <a:solidFill>
            <a:srgbClr val="EBF0FF"/>
          </a:solidFill>
          <a:ln/>
        </p:spPr>
        <p:txBody>
          <a:bodyPr/>
          <a:lstStyle/>
          <a:p>
            <a:endParaRPr lang="zh-CN" altLang="en-US"/>
          </a:p>
        </p:txBody>
      </p:sp>
      <p:sp>
        <p:nvSpPr>
          <p:cNvPr id="54" name="Shape 49"/>
          <p:cNvSpPr/>
          <p:nvPr/>
        </p:nvSpPr>
        <p:spPr>
          <a:xfrm>
            <a:off x="352044" y="4733849"/>
            <a:ext cx="304495" cy="304495"/>
          </a:xfrm>
          <a:prstGeom prst="ellipse">
            <a:avLst/>
          </a:prstGeom>
          <a:solidFill>
            <a:srgbClr val="EBF0FF"/>
          </a:solidFill>
          <a:ln/>
        </p:spPr>
        <p:txBody>
          <a:bodyPr/>
          <a:lstStyle/>
          <a:p>
            <a:endParaRPr lang="zh-CN" altLang="en-US"/>
          </a:p>
        </p:txBody>
      </p:sp>
      <p:sp>
        <p:nvSpPr>
          <p:cNvPr id="55" name="Shape 50"/>
          <p:cNvSpPr/>
          <p:nvPr/>
        </p:nvSpPr>
        <p:spPr>
          <a:xfrm>
            <a:off x="6277356" y="4733849"/>
            <a:ext cx="304495" cy="304495"/>
          </a:xfrm>
          <a:prstGeom prst="ellipse">
            <a:avLst/>
          </a:prstGeom>
          <a:solidFill>
            <a:srgbClr val="EBF0FF"/>
          </a:solidFill>
          <a:ln/>
        </p:spPr>
        <p:txBody>
          <a:bodyPr/>
          <a:lstStyle/>
          <a:p>
            <a:endParaRPr lang="zh-CN" altLang="en-US"/>
          </a:p>
        </p:txBody>
      </p:sp>
      <p:sp>
        <p:nvSpPr>
          <p:cNvPr id="56" name="Text 51"/>
          <p:cNvSpPr txBox="1"/>
          <p:nvPr/>
        </p:nvSpPr>
        <p:spPr>
          <a:xfrm>
            <a:off x="6657746" y="3019349"/>
            <a:ext cx="13533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架构选择、部署方式创新</a:t>
            </a:r>
            <a:endParaRPr lang="en-US" sz="900" dirty="0"/>
          </a:p>
        </p:txBody>
      </p:sp>
      <p:sp>
        <p:nvSpPr>
          <p:cNvPr id="57" name="Text 52"/>
          <p:cNvSpPr txBox="1"/>
          <p:nvPr/>
        </p:nvSpPr>
        <p:spPr>
          <a:xfrm>
            <a:off x="733349" y="4905756"/>
            <a:ext cx="14676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地区法规适配、文化本土化</a:t>
            </a:r>
            <a:endParaRPr lang="en-US" sz="900" dirty="0"/>
          </a:p>
        </p:txBody>
      </p:sp>
      <p:sp>
        <p:nvSpPr>
          <p:cNvPr id="58" name="Text 53"/>
          <p:cNvSpPr txBox="1"/>
          <p:nvPr/>
        </p:nvSpPr>
        <p:spPr>
          <a:xfrm>
            <a:off x="6657746" y="4905756"/>
            <a:ext cx="15819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成本结构优势、价格策略灵活</a:t>
            </a:r>
            <a:endParaRPr lang="en-US" sz="900" dirty="0"/>
          </a:p>
        </p:txBody>
      </p:sp>
      <p:sp>
        <p:nvSpPr>
          <p:cNvPr id="59" name="Shape 54"/>
          <p:cNvSpPr/>
          <p:nvPr/>
        </p:nvSpPr>
        <p:spPr>
          <a:xfrm>
            <a:off x="6277356" y="3247949"/>
            <a:ext cx="2581351" cy="609905"/>
          </a:xfrm>
          <a:prstGeom prst="roundRect">
            <a:avLst>
              <a:gd name="adj" fmla="val 14055"/>
            </a:avLst>
          </a:prstGeom>
          <a:solidFill>
            <a:srgbClr val="F3F4F6"/>
          </a:solidFill>
          <a:ln/>
        </p:spPr>
        <p:txBody>
          <a:bodyPr/>
          <a:lstStyle/>
          <a:p>
            <a:endParaRPr lang="zh-CN" altLang="en-US"/>
          </a:p>
        </p:txBody>
      </p:sp>
      <p:sp>
        <p:nvSpPr>
          <p:cNvPr id="60" name="Shape 55"/>
          <p:cNvSpPr/>
          <p:nvPr/>
        </p:nvSpPr>
        <p:spPr>
          <a:xfrm>
            <a:off x="9263786" y="3247949"/>
            <a:ext cx="2581351" cy="609905"/>
          </a:xfrm>
          <a:prstGeom prst="roundRect">
            <a:avLst>
              <a:gd name="adj" fmla="val 14055"/>
            </a:avLst>
          </a:prstGeom>
          <a:solidFill>
            <a:srgbClr val="F3F4F6"/>
          </a:solidFill>
          <a:ln/>
        </p:spPr>
        <p:txBody>
          <a:bodyPr/>
          <a:lstStyle/>
          <a:p>
            <a:endParaRPr lang="zh-CN" altLang="en-US"/>
          </a:p>
        </p:txBody>
      </p:sp>
      <p:sp>
        <p:nvSpPr>
          <p:cNvPr id="61" name="Shape 56"/>
          <p:cNvSpPr/>
          <p:nvPr/>
        </p:nvSpPr>
        <p:spPr>
          <a:xfrm>
            <a:off x="352044" y="5134356"/>
            <a:ext cx="2581351" cy="609905"/>
          </a:xfrm>
          <a:prstGeom prst="roundRect">
            <a:avLst>
              <a:gd name="adj" fmla="val 14055"/>
            </a:avLst>
          </a:prstGeom>
          <a:solidFill>
            <a:srgbClr val="F3F4F6"/>
          </a:solidFill>
          <a:ln/>
        </p:spPr>
        <p:txBody>
          <a:bodyPr/>
          <a:lstStyle/>
          <a:p>
            <a:endParaRPr lang="zh-CN" altLang="en-US"/>
          </a:p>
        </p:txBody>
      </p:sp>
      <p:sp>
        <p:nvSpPr>
          <p:cNvPr id="62" name="Shape 57"/>
          <p:cNvSpPr/>
          <p:nvPr/>
        </p:nvSpPr>
        <p:spPr>
          <a:xfrm>
            <a:off x="3339389" y="5134356"/>
            <a:ext cx="2581351" cy="609905"/>
          </a:xfrm>
          <a:prstGeom prst="roundRect">
            <a:avLst>
              <a:gd name="adj" fmla="val 14055"/>
            </a:avLst>
          </a:prstGeom>
          <a:solidFill>
            <a:srgbClr val="F3F4F6"/>
          </a:solidFill>
          <a:ln/>
        </p:spPr>
        <p:txBody>
          <a:bodyPr/>
          <a:lstStyle/>
          <a:p>
            <a:endParaRPr lang="zh-CN" altLang="en-US"/>
          </a:p>
        </p:txBody>
      </p:sp>
      <p:sp>
        <p:nvSpPr>
          <p:cNvPr id="63" name="Shape 58"/>
          <p:cNvSpPr/>
          <p:nvPr/>
        </p:nvSpPr>
        <p:spPr>
          <a:xfrm>
            <a:off x="6277356" y="5134356"/>
            <a:ext cx="2581351" cy="609905"/>
          </a:xfrm>
          <a:prstGeom prst="roundRect">
            <a:avLst>
              <a:gd name="adj" fmla="val 14055"/>
            </a:avLst>
          </a:prstGeom>
          <a:solidFill>
            <a:srgbClr val="F3F4F6"/>
          </a:solidFill>
          <a:ln/>
        </p:spPr>
        <p:txBody>
          <a:bodyPr/>
          <a:lstStyle/>
          <a:p>
            <a:endParaRPr lang="zh-CN" altLang="en-US"/>
          </a:p>
        </p:txBody>
      </p:sp>
      <p:sp>
        <p:nvSpPr>
          <p:cNvPr id="64" name="Shape 59"/>
          <p:cNvSpPr/>
          <p:nvPr/>
        </p:nvSpPr>
        <p:spPr>
          <a:xfrm>
            <a:off x="9263786" y="5134356"/>
            <a:ext cx="2581351" cy="609905"/>
          </a:xfrm>
          <a:prstGeom prst="roundRect">
            <a:avLst>
              <a:gd name="adj" fmla="val 14055"/>
            </a:avLst>
          </a:prstGeom>
          <a:solidFill>
            <a:srgbClr val="F3F4F6"/>
          </a:solidFill>
          <a:ln/>
        </p:spPr>
        <p:txBody>
          <a:bodyPr/>
          <a:lstStyle/>
          <a:p>
            <a:endParaRPr lang="zh-CN" altLang="en-US"/>
          </a:p>
        </p:txBody>
      </p:sp>
      <p:sp>
        <p:nvSpPr>
          <p:cNvPr id="65" name="Text 60"/>
          <p:cNvSpPr txBox="1"/>
          <p:nvPr/>
        </p:nvSpPr>
        <p:spPr>
          <a:xfrm>
            <a:off x="6334049" y="3314700"/>
            <a:ext cx="54772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Gemini</a:t>
            </a:r>
            <a:endParaRPr lang="en-US" sz="1000" dirty="0"/>
          </a:p>
        </p:txBody>
      </p:sp>
      <p:sp>
        <p:nvSpPr>
          <p:cNvPr id="66" name="Text 61"/>
          <p:cNvSpPr txBox="1"/>
          <p:nvPr/>
        </p:nvSpPr>
        <p:spPr>
          <a:xfrm>
            <a:off x="9321394" y="3314700"/>
            <a:ext cx="6720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ChatGPT</a:t>
            </a:r>
            <a:endParaRPr lang="en-US" sz="1000" dirty="0"/>
          </a:p>
        </p:txBody>
      </p:sp>
      <p:sp>
        <p:nvSpPr>
          <p:cNvPr id="67" name="Text 62"/>
          <p:cNvSpPr txBox="1"/>
          <p:nvPr/>
        </p:nvSpPr>
        <p:spPr>
          <a:xfrm>
            <a:off x="409651" y="5201107"/>
            <a:ext cx="529438"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TikTok</a:t>
            </a:r>
            <a:endParaRPr lang="en-US" sz="1000" dirty="0"/>
          </a:p>
        </p:txBody>
      </p:sp>
      <p:sp>
        <p:nvSpPr>
          <p:cNvPr id="68" name="Text 63"/>
          <p:cNvSpPr txBox="1"/>
          <p:nvPr/>
        </p:nvSpPr>
        <p:spPr>
          <a:xfrm>
            <a:off x="3396996" y="5201107"/>
            <a:ext cx="3675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快手</a:t>
            </a:r>
            <a:endParaRPr lang="en-US" sz="1000" dirty="0"/>
          </a:p>
        </p:txBody>
      </p:sp>
      <p:sp>
        <p:nvSpPr>
          <p:cNvPr id="69" name="Text 64"/>
          <p:cNvSpPr txBox="1"/>
          <p:nvPr/>
        </p:nvSpPr>
        <p:spPr>
          <a:xfrm>
            <a:off x="6334049" y="5201107"/>
            <a:ext cx="3675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问界</a:t>
            </a:r>
            <a:endParaRPr lang="en-US" sz="1000" dirty="0"/>
          </a:p>
        </p:txBody>
      </p:sp>
      <p:sp>
        <p:nvSpPr>
          <p:cNvPr id="70" name="Text 65"/>
          <p:cNvSpPr txBox="1"/>
          <p:nvPr/>
        </p:nvSpPr>
        <p:spPr>
          <a:xfrm>
            <a:off x="9321394" y="5201107"/>
            <a:ext cx="63367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小米汽车</a:t>
            </a:r>
            <a:endParaRPr lang="en-US" sz="1000" dirty="0"/>
          </a:p>
        </p:txBody>
      </p:sp>
      <p:sp>
        <p:nvSpPr>
          <p:cNvPr id="71" name="Text 66"/>
          <p:cNvSpPr txBox="1"/>
          <p:nvPr/>
        </p:nvSpPr>
        <p:spPr>
          <a:xfrm>
            <a:off x="6334049" y="3495751"/>
            <a:ext cx="10104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强在多模态大模型</a:t>
            </a:r>
            <a:endParaRPr lang="en-US" sz="900" dirty="0"/>
          </a:p>
        </p:txBody>
      </p:sp>
      <p:sp>
        <p:nvSpPr>
          <p:cNvPr id="72" name="Text 67"/>
          <p:cNvSpPr txBox="1"/>
          <p:nvPr/>
        </p:nvSpPr>
        <p:spPr>
          <a:xfrm>
            <a:off x="9321394" y="3495751"/>
            <a:ext cx="896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强在语言大模型</a:t>
            </a:r>
            <a:endParaRPr lang="en-US" sz="900" dirty="0"/>
          </a:p>
        </p:txBody>
      </p:sp>
      <p:sp>
        <p:nvSpPr>
          <p:cNvPr id="73" name="Text 68"/>
          <p:cNvSpPr txBox="1"/>
          <p:nvPr/>
        </p:nvSpPr>
        <p:spPr>
          <a:xfrm>
            <a:off x="409651" y="5381244"/>
            <a:ext cx="10104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全球化短视频应用</a:t>
            </a:r>
            <a:endParaRPr lang="en-US" sz="900" dirty="0"/>
          </a:p>
        </p:txBody>
      </p:sp>
      <p:sp>
        <p:nvSpPr>
          <p:cNvPr id="74" name="Text 69"/>
          <p:cNvSpPr txBox="1"/>
          <p:nvPr/>
        </p:nvSpPr>
        <p:spPr>
          <a:xfrm>
            <a:off x="3396996" y="5381244"/>
            <a:ext cx="896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短视频社交平台</a:t>
            </a:r>
            <a:endParaRPr lang="en-US" sz="900" dirty="0"/>
          </a:p>
        </p:txBody>
      </p:sp>
      <p:sp>
        <p:nvSpPr>
          <p:cNvPr id="75" name="Text 70"/>
          <p:cNvSpPr txBox="1"/>
          <p:nvPr/>
        </p:nvSpPr>
        <p:spPr>
          <a:xfrm>
            <a:off x="6334049" y="5381244"/>
            <a:ext cx="10104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华为智能电动汽车</a:t>
            </a:r>
            <a:endParaRPr lang="en-US" sz="900" dirty="0"/>
          </a:p>
        </p:txBody>
      </p:sp>
      <p:sp>
        <p:nvSpPr>
          <p:cNvPr id="76" name="Text 71"/>
          <p:cNvSpPr txBox="1"/>
          <p:nvPr/>
        </p:nvSpPr>
        <p:spPr>
          <a:xfrm>
            <a:off x="9321394" y="5381244"/>
            <a:ext cx="8860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小米SU7电动车</a:t>
            </a:r>
            <a:endParaRPr lang="en-US" sz="900" dirty="0"/>
          </a:p>
        </p:txBody>
      </p:sp>
      <p:sp>
        <p:nvSpPr>
          <p:cNvPr id="77" name="Text 72"/>
          <p:cNvSpPr txBox="1"/>
          <p:nvPr/>
        </p:nvSpPr>
        <p:spPr>
          <a:xfrm>
            <a:off x="6334049" y="3648456"/>
            <a:ext cx="15819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视频、图像、音频处理能力强</a:t>
            </a:r>
            <a:endParaRPr lang="en-US" sz="900" dirty="0"/>
          </a:p>
        </p:txBody>
      </p:sp>
      <p:sp>
        <p:nvSpPr>
          <p:cNvPr id="78" name="Text 73"/>
          <p:cNvSpPr txBox="1"/>
          <p:nvPr/>
        </p:nvSpPr>
        <p:spPr>
          <a:xfrm>
            <a:off x="9321394" y="3648456"/>
            <a:ext cx="13533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文本理解与生成能力突出</a:t>
            </a:r>
            <a:endParaRPr lang="en-US" sz="900" dirty="0"/>
          </a:p>
        </p:txBody>
      </p:sp>
      <p:sp>
        <p:nvSpPr>
          <p:cNvPr id="79" name="Text 74"/>
          <p:cNvSpPr txBox="1"/>
          <p:nvPr/>
        </p:nvSpPr>
        <p:spPr>
          <a:xfrm>
            <a:off x="409651" y="5533949"/>
            <a:ext cx="13533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北美和欧洲市场表现强劲</a:t>
            </a:r>
            <a:endParaRPr lang="en-US" sz="900" dirty="0"/>
          </a:p>
        </p:txBody>
      </p:sp>
      <p:sp>
        <p:nvSpPr>
          <p:cNvPr id="80" name="Text 75"/>
          <p:cNvSpPr txBox="1"/>
          <p:nvPr/>
        </p:nvSpPr>
        <p:spPr>
          <a:xfrm>
            <a:off x="3396996" y="5533949"/>
            <a:ext cx="1705356"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在拉美市场占有率远高于TikTok</a:t>
            </a:r>
            <a:endParaRPr lang="en-US" sz="900" dirty="0"/>
          </a:p>
        </p:txBody>
      </p:sp>
      <p:sp>
        <p:nvSpPr>
          <p:cNvPr id="81" name="Text 76"/>
          <p:cNvSpPr txBox="1"/>
          <p:nvPr/>
        </p:nvSpPr>
        <p:spPr>
          <a:xfrm>
            <a:off x="6334049" y="5533949"/>
            <a:ext cx="16962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定位中高端市场，智能系统强大</a:t>
            </a:r>
            <a:endParaRPr lang="en-US" sz="900" dirty="0"/>
          </a:p>
        </p:txBody>
      </p:sp>
      <p:sp>
        <p:nvSpPr>
          <p:cNvPr id="82" name="Text 77"/>
          <p:cNvSpPr txBox="1"/>
          <p:nvPr/>
        </p:nvSpPr>
        <p:spPr>
          <a:xfrm>
            <a:off x="9321394" y="5533949"/>
            <a:ext cx="1810512" cy="143561"/>
          </a:xfrm>
          <a:prstGeom prst="rect">
            <a:avLst/>
          </a:prstGeom>
          <a:noFill/>
          <a:ln/>
        </p:spPr>
        <p:txBody>
          <a:bodyPr wrap="square" lIns="0" tIns="0" rIns="0" bIns="0" rtlCol="0" anchor="ctr"/>
          <a:lstStyle/>
          <a:p>
            <a:pPr marL="0" indent="0" algn="l">
              <a:buNone/>
            </a:pPr>
            <a:r>
              <a:rPr lang="en-US" sz="900" dirty="0">
                <a:solidFill>
                  <a:srgbClr val="2563EB"/>
                </a:solidFill>
                <a:latin typeface="Inter" pitchFamily="34" charset="0"/>
                <a:ea typeface="Inter" pitchFamily="34" charset="-122"/>
                <a:cs typeface="Inter" pitchFamily="34" charset="-120"/>
              </a:rPr>
              <a:t>擅长性价比策略，同配置价格更低</a:t>
            </a:r>
            <a:endParaRPr lang="en-US" sz="900" dirty="0"/>
          </a:p>
        </p:txBody>
      </p:sp>
      <p:sp>
        <p:nvSpPr>
          <p:cNvPr id="83" name="Shape 78"/>
          <p:cNvSpPr/>
          <p:nvPr/>
        </p:nvSpPr>
        <p:spPr>
          <a:xfrm>
            <a:off x="8929116" y="3464662"/>
            <a:ext cx="267005" cy="181051"/>
          </a:xfrm>
          <a:prstGeom prst="roundRect">
            <a:avLst>
              <a:gd name="adj" fmla="val 318980"/>
            </a:avLst>
          </a:prstGeom>
          <a:solidFill>
            <a:srgbClr val="EBF0FF"/>
          </a:solidFill>
          <a:ln/>
        </p:spPr>
        <p:txBody>
          <a:bodyPr/>
          <a:lstStyle/>
          <a:p>
            <a:endParaRPr lang="zh-CN" altLang="en-US"/>
          </a:p>
        </p:txBody>
      </p:sp>
      <p:sp>
        <p:nvSpPr>
          <p:cNvPr id="84" name="Shape 79"/>
          <p:cNvSpPr/>
          <p:nvPr/>
        </p:nvSpPr>
        <p:spPr>
          <a:xfrm>
            <a:off x="3004718" y="5351069"/>
            <a:ext cx="267005" cy="181051"/>
          </a:xfrm>
          <a:prstGeom prst="roundRect">
            <a:avLst>
              <a:gd name="adj" fmla="val 318980"/>
            </a:avLst>
          </a:prstGeom>
          <a:solidFill>
            <a:srgbClr val="EBF0FF"/>
          </a:solidFill>
          <a:ln/>
        </p:spPr>
        <p:txBody>
          <a:bodyPr/>
          <a:lstStyle/>
          <a:p>
            <a:endParaRPr lang="zh-CN" altLang="en-US"/>
          </a:p>
        </p:txBody>
      </p:sp>
      <p:sp>
        <p:nvSpPr>
          <p:cNvPr id="85" name="Shape 80"/>
          <p:cNvSpPr/>
          <p:nvPr/>
        </p:nvSpPr>
        <p:spPr>
          <a:xfrm>
            <a:off x="8929116" y="5351069"/>
            <a:ext cx="267005" cy="181051"/>
          </a:xfrm>
          <a:prstGeom prst="roundRect">
            <a:avLst>
              <a:gd name="adj" fmla="val 318980"/>
            </a:avLst>
          </a:prstGeom>
          <a:solidFill>
            <a:srgbClr val="EBF0FF"/>
          </a:solidFill>
          <a:ln/>
        </p:spPr>
        <p:txBody>
          <a:bodyPr/>
          <a:lstStyle/>
          <a:p>
            <a:endParaRPr lang="zh-CN" altLang="en-US"/>
          </a:p>
        </p:txBody>
      </p:sp>
      <p:sp>
        <p:nvSpPr>
          <p:cNvPr id="86" name="Text 81"/>
          <p:cNvSpPr txBox="1"/>
          <p:nvPr/>
        </p:nvSpPr>
        <p:spPr>
          <a:xfrm>
            <a:off x="8985809" y="3483864"/>
            <a:ext cx="231343" cy="133502"/>
          </a:xfrm>
          <a:prstGeom prst="rect">
            <a:avLst/>
          </a:prstGeom>
          <a:noFill/>
          <a:ln/>
        </p:spPr>
        <p:txBody>
          <a:bodyPr wrap="square" lIns="0" tIns="0" rIns="0" bIns="0" rtlCol="0" anchor="ctr"/>
          <a:lstStyle/>
          <a:p>
            <a:pPr marL="0" indent="0" algn="l">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87" name="Text 82"/>
          <p:cNvSpPr txBox="1"/>
          <p:nvPr/>
        </p:nvSpPr>
        <p:spPr>
          <a:xfrm>
            <a:off x="3061411" y="5369357"/>
            <a:ext cx="231343" cy="133502"/>
          </a:xfrm>
          <a:prstGeom prst="rect">
            <a:avLst/>
          </a:prstGeom>
          <a:noFill/>
          <a:ln/>
        </p:spPr>
        <p:txBody>
          <a:bodyPr wrap="square" lIns="0" tIns="0" rIns="0" bIns="0" rtlCol="0" anchor="ctr"/>
          <a:lstStyle/>
          <a:p>
            <a:pPr marL="0" indent="0" algn="l">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88" name="Text 83"/>
          <p:cNvSpPr txBox="1"/>
          <p:nvPr/>
        </p:nvSpPr>
        <p:spPr>
          <a:xfrm>
            <a:off x="8985809" y="5369357"/>
            <a:ext cx="231343" cy="133502"/>
          </a:xfrm>
          <a:prstGeom prst="rect">
            <a:avLst/>
          </a:prstGeom>
          <a:noFill/>
          <a:ln/>
        </p:spPr>
        <p:txBody>
          <a:bodyPr wrap="square" lIns="0" tIns="0" rIns="0" bIns="0" rtlCol="0" anchor="ctr"/>
          <a:lstStyle/>
          <a:p>
            <a:pPr marL="0" indent="0" algn="l">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89" name="Text 84"/>
          <p:cNvSpPr txBox="1"/>
          <p:nvPr/>
        </p:nvSpPr>
        <p:spPr>
          <a:xfrm>
            <a:off x="6657746" y="2838298"/>
            <a:ext cx="103418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技术创新差异化</a:t>
            </a:r>
            <a:endParaRPr lang="en-US" sz="1000" dirty="0"/>
          </a:p>
        </p:txBody>
      </p:sp>
      <p:sp>
        <p:nvSpPr>
          <p:cNvPr id="90" name="Text 85"/>
          <p:cNvSpPr txBox="1"/>
          <p:nvPr/>
        </p:nvSpPr>
        <p:spPr>
          <a:xfrm>
            <a:off x="733349" y="4724705"/>
            <a:ext cx="767182"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地域差异化</a:t>
            </a:r>
            <a:endParaRPr lang="en-US" sz="1000" dirty="0"/>
          </a:p>
        </p:txBody>
      </p:sp>
      <p:sp>
        <p:nvSpPr>
          <p:cNvPr id="91" name="Shape 86"/>
          <p:cNvSpPr/>
          <p:nvPr/>
        </p:nvSpPr>
        <p:spPr>
          <a:xfrm>
            <a:off x="352044" y="3247949"/>
            <a:ext cx="2743200" cy="418795"/>
          </a:xfrm>
          <a:prstGeom prst="roundRect">
            <a:avLst>
              <a:gd name="adj" fmla="val 29774"/>
            </a:avLst>
          </a:prstGeom>
          <a:solidFill>
            <a:srgbClr val="F3F4F6"/>
          </a:solidFill>
          <a:ln/>
        </p:spPr>
        <p:txBody>
          <a:bodyPr/>
          <a:lstStyle/>
          <a:p>
            <a:endParaRPr lang="zh-CN" altLang="en-US"/>
          </a:p>
        </p:txBody>
      </p:sp>
      <p:sp>
        <p:nvSpPr>
          <p:cNvPr id="92" name="Shape 87"/>
          <p:cNvSpPr/>
          <p:nvPr/>
        </p:nvSpPr>
        <p:spPr>
          <a:xfrm>
            <a:off x="3172054" y="3247949"/>
            <a:ext cx="2743200" cy="418795"/>
          </a:xfrm>
          <a:prstGeom prst="roundRect">
            <a:avLst>
              <a:gd name="adj" fmla="val 29774"/>
            </a:avLst>
          </a:prstGeom>
          <a:solidFill>
            <a:srgbClr val="F3F4F6"/>
          </a:solidFill>
          <a:ln/>
        </p:spPr>
        <p:txBody>
          <a:bodyPr/>
          <a:lstStyle/>
          <a:p>
            <a:endParaRPr lang="zh-CN" altLang="en-US"/>
          </a:p>
        </p:txBody>
      </p:sp>
      <p:sp>
        <p:nvSpPr>
          <p:cNvPr id="93" name="Shape 88"/>
          <p:cNvSpPr/>
          <p:nvPr/>
        </p:nvSpPr>
        <p:spPr>
          <a:xfrm>
            <a:off x="352044" y="3743554"/>
            <a:ext cx="2743200" cy="418795"/>
          </a:xfrm>
          <a:prstGeom prst="roundRect">
            <a:avLst>
              <a:gd name="adj" fmla="val 29774"/>
            </a:avLst>
          </a:prstGeom>
          <a:solidFill>
            <a:srgbClr val="F3F4F6"/>
          </a:solidFill>
          <a:ln/>
        </p:spPr>
        <p:txBody>
          <a:bodyPr/>
          <a:lstStyle/>
          <a:p>
            <a:endParaRPr lang="zh-CN" altLang="en-US"/>
          </a:p>
        </p:txBody>
      </p:sp>
      <p:sp>
        <p:nvSpPr>
          <p:cNvPr id="94" name="Shape 89"/>
          <p:cNvSpPr/>
          <p:nvPr/>
        </p:nvSpPr>
        <p:spPr>
          <a:xfrm>
            <a:off x="3172054" y="3743554"/>
            <a:ext cx="2743200" cy="418795"/>
          </a:xfrm>
          <a:prstGeom prst="roundRect">
            <a:avLst>
              <a:gd name="adj" fmla="val 29774"/>
            </a:avLst>
          </a:prstGeom>
          <a:solidFill>
            <a:srgbClr val="F3F4F6"/>
          </a:solidFill>
          <a:ln/>
        </p:spPr>
        <p:txBody>
          <a:bodyPr/>
          <a:lstStyle/>
          <a:p>
            <a:endParaRPr lang="zh-CN" altLang="en-US"/>
          </a:p>
        </p:txBody>
      </p:sp>
      <p:sp>
        <p:nvSpPr>
          <p:cNvPr id="95" name="Text 90"/>
          <p:cNvSpPr txBox="1"/>
          <p:nvPr/>
        </p:nvSpPr>
        <p:spPr>
          <a:xfrm>
            <a:off x="409651" y="3305556"/>
            <a:ext cx="467258"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GitHub</a:t>
            </a:r>
            <a:endParaRPr lang="en-US" sz="900" dirty="0"/>
          </a:p>
        </p:txBody>
      </p:sp>
      <p:sp>
        <p:nvSpPr>
          <p:cNvPr id="96" name="Text 91"/>
          <p:cNvSpPr txBox="1"/>
          <p:nvPr/>
        </p:nvSpPr>
        <p:spPr>
          <a:xfrm>
            <a:off x="3228746" y="3305556"/>
            <a:ext cx="467258"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Cursor</a:t>
            </a:r>
            <a:endParaRPr lang="en-US" sz="900" dirty="0"/>
          </a:p>
        </p:txBody>
      </p:sp>
      <p:sp>
        <p:nvSpPr>
          <p:cNvPr id="97" name="Text 92"/>
          <p:cNvSpPr txBox="1"/>
          <p:nvPr/>
        </p:nvSpPr>
        <p:spPr>
          <a:xfrm>
            <a:off x="409651" y="3800246"/>
            <a:ext cx="8001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Claude Code</a:t>
            </a:r>
            <a:endParaRPr lang="en-US" sz="900" dirty="0"/>
          </a:p>
        </p:txBody>
      </p:sp>
      <p:sp>
        <p:nvSpPr>
          <p:cNvPr id="98" name="Text 93"/>
          <p:cNvSpPr txBox="1"/>
          <p:nvPr/>
        </p:nvSpPr>
        <p:spPr>
          <a:xfrm>
            <a:off x="3228746" y="3800246"/>
            <a:ext cx="400507"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Devin</a:t>
            </a:r>
            <a:endParaRPr lang="en-US" sz="900" dirty="0"/>
          </a:p>
        </p:txBody>
      </p:sp>
      <p:sp>
        <p:nvSpPr>
          <p:cNvPr id="99" name="Text 94"/>
          <p:cNvSpPr txBox="1"/>
          <p:nvPr/>
        </p:nvSpPr>
        <p:spPr>
          <a:xfrm>
            <a:off x="409651" y="3457346"/>
            <a:ext cx="896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Coding Copilot</a:t>
            </a:r>
            <a:endParaRPr lang="en-US" sz="900" dirty="0"/>
          </a:p>
        </p:txBody>
      </p:sp>
      <p:sp>
        <p:nvSpPr>
          <p:cNvPr id="100" name="Text 95"/>
          <p:cNvSpPr txBox="1"/>
          <p:nvPr/>
        </p:nvSpPr>
        <p:spPr>
          <a:xfrm>
            <a:off x="3228746" y="3457346"/>
            <a:ext cx="40965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AI IDE</a:t>
            </a:r>
            <a:endParaRPr lang="en-US" sz="900" dirty="0"/>
          </a:p>
        </p:txBody>
      </p:sp>
      <p:sp>
        <p:nvSpPr>
          <p:cNvPr id="101" name="Text 96"/>
          <p:cNvSpPr txBox="1"/>
          <p:nvPr/>
        </p:nvSpPr>
        <p:spPr>
          <a:xfrm>
            <a:off x="409651" y="3952951"/>
            <a:ext cx="82936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Coding Agent</a:t>
            </a:r>
            <a:endParaRPr lang="en-US" sz="900" dirty="0"/>
          </a:p>
        </p:txBody>
      </p:sp>
      <p:sp>
        <p:nvSpPr>
          <p:cNvPr id="102" name="Text 97"/>
          <p:cNvSpPr txBox="1"/>
          <p:nvPr/>
        </p:nvSpPr>
        <p:spPr>
          <a:xfrm>
            <a:off x="3228746" y="3952951"/>
            <a:ext cx="7717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AI软件工程师</a:t>
            </a:r>
            <a:endParaRPr lang="en-US" sz="900" dirty="0"/>
          </a:p>
        </p:txBody>
      </p:sp>
      <p:sp>
        <p:nvSpPr>
          <p:cNvPr id="103" name="Text 98"/>
          <p:cNvSpPr txBox="1"/>
          <p:nvPr/>
        </p:nvSpPr>
        <p:spPr>
          <a:xfrm>
            <a:off x="2450592" y="4200754"/>
            <a:ext cx="1457554"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AI编程领域的不同场景定位</a:t>
            </a:r>
            <a:endParaRPr lang="en-US" sz="900" dirty="0"/>
          </a:p>
        </p:txBody>
      </p:sp>
      <p:pic>
        <p:nvPicPr>
          <p:cNvPr id="104" name="Image 3" descr="preencoded.png"/>
          <p:cNvPicPr>
            <a:picLocks noChangeAspect="1"/>
          </p:cNvPicPr>
          <p:nvPr/>
        </p:nvPicPr>
        <p:blipFill>
          <a:blip r:embed="rId6"/>
          <a:srcRect/>
          <a:stretch/>
        </p:blipFill>
        <p:spPr>
          <a:xfrm>
            <a:off x="6362395" y="2933395"/>
            <a:ext cx="133502" cy="133502"/>
          </a:xfrm>
          <a:prstGeom prst="rect">
            <a:avLst/>
          </a:prstGeom>
        </p:spPr>
      </p:pic>
      <p:pic>
        <p:nvPicPr>
          <p:cNvPr id="105" name="Image 4" descr="preencoded.png"/>
          <p:cNvPicPr>
            <a:picLocks noChangeAspect="1"/>
          </p:cNvPicPr>
          <p:nvPr/>
        </p:nvPicPr>
        <p:blipFill>
          <a:blip r:embed="rId7"/>
          <a:srcRect/>
          <a:stretch/>
        </p:blipFill>
        <p:spPr>
          <a:xfrm>
            <a:off x="437998" y="4819802"/>
            <a:ext cx="133502" cy="133502"/>
          </a:xfrm>
          <a:prstGeom prst="rect">
            <a:avLst/>
          </a:prstGeom>
        </p:spPr>
      </p:pic>
      <p:pic>
        <p:nvPicPr>
          <p:cNvPr id="106" name="Image 5" descr="preencoded.png"/>
          <p:cNvPicPr>
            <a:picLocks noChangeAspect="1"/>
          </p:cNvPicPr>
          <p:nvPr/>
        </p:nvPicPr>
        <p:blipFill>
          <a:blip r:embed="rId8"/>
          <a:srcRect l="-1507" r="-1507"/>
          <a:stretch/>
        </p:blipFill>
        <p:spPr>
          <a:xfrm>
            <a:off x="6344107" y="4819802"/>
            <a:ext cx="171907" cy="133502"/>
          </a:xfrm>
          <a:prstGeom prst="rect">
            <a:avLst/>
          </a:prstGeom>
        </p:spPr>
      </p:pic>
      <p:sp>
        <p:nvSpPr>
          <p:cNvPr id="107" name="Text 99"/>
          <p:cNvSpPr txBox="1"/>
          <p:nvPr/>
        </p:nvSpPr>
        <p:spPr>
          <a:xfrm>
            <a:off x="6657746" y="4724705"/>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性价比差异化</a:t>
            </a:r>
            <a:endParaRPr lang="en-US" sz="1000" dirty="0"/>
          </a:p>
        </p:txBody>
      </p:sp>
      <p:sp>
        <p:nvSpPr>
          <p:cNvPr id="108" name="Shape 100"/>
          <p:cNvSpPr/>
          <p:nvPr/>
        </p:nvSpPr>
        <p:spPr>
          <a:xfrm>
            <a:off x="228600" y="5982005"/>
            <a:ext cx="11734495" cy="1238098"/>
          </a:xfrm>
          <a:prstGeom prst="roundRect">
            <a:avLst>
              <a:gd name="adj" fmla="val 4545"/>
            </a:avLst>
          </a:prstGeom>
          <a:solidFill>
            <a:srgbClr val="F9FAFB"/>
          </a:solidFill>
          <a:ln w="12700">
            <a:solidFill>
              <a:srgbClr val="E5E7EB"/>
            </a:solidFill>
            <a:prstDash val="solid"/>
          </a:ln>
        </p:spPr>
        <p:txBody>
          <a:bodyPr/>
          <a:lstStyle/>
          <a:p>
            <a:endParaRPr lang="zh-CN" altLang="en-US"/>
          </a:p>
        </p:txBody>
      </p:sp>
      <p:sp>
        <p:nvSpPr>
          <p:cNvPr id="109" name="Shape 101"/>
          <p:cNvSpPr/>
          <p:nvPr/>
        </p:nvSpPr>
        <p:spPr>
          <a:xfrm>
            <a:off x="352044" y="6124651"/>
            <a:ext cx="304495" cy="304495"/>
          </a:xfrm>
          <a:prstGeom prst="ellipse">
            <a:avLst/>
          </a:prstGeom>
          <a:solidFill>
            <a:srgbClr val="EBF0FF"/>
          </a:solidFill>
          <a:ln/>
        </p:spPr>
        <p:txBody>
          <a:bodyPr/>
          <a:lstStyle/>
          <a:p>
            <a:endParaRPr lang="zh-CN" altLang="en-US"/>
          </a:p>
        </p:txBody>
      </p:sp>
      <p:pic>
        <p:nvPicPr>
          <p:cNvPr id="110" name="Image 6" descr="preencoded.png"/>
          <p:cNvPicPr>
            <a:picLocks noChangeAspect="1"/>
          </p:cNvPicPr>
          <p:nvPr/>
        </p:nvPicPr>
        <p:blipFill>
          <a:blip r:embed="rId9"/>
          <a:srcRect/>
          <a:stretch/>
        </p:blipFill>
        <p:spPr>
          <a:xfrm>
            <a:off x="437998" y="6210605"/>
            <a:ext cx="133502" cy="133502"/>
          </a:xfrm>
          <a:prstGeom prst="rect">
            <a:avLst/>
          </a:prstGeom>
        </p:spPr>
      </p:pic>
      <p:sp>
        <p:nvSpPr>
          <p:cNvPr id="111" name="Text 102"/>
          <p:cNvSpPr txBox="1"/>
          <p:nvPr/>
        </p:nvSpPr>
        <p:spPr>
          <a:xfrm>
            <a:off x="733349" y="6115507"/>
            <a:ext cx="767182"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功能差异化</a:t>
            </a:r>
            <a:endParaRPr lang="en-US" sz="1000" dirty="0"/>
          </a:p>
        </p:txBody>
      </p:sp>
      <p:sp>
        <p:nvSpPr>
          <p:cNvPr id="112" name="Shape 103"/>
          <p:cNvSpPr/>
          <p:nvPr/>
        </p:nvSpPr>
        <p:spPr>
          <a:xfrm>
            <a:off x="1476756" y="6105449"/>
            <a:ext cx="619049" cy="190195"/>
          </a:xfrm>
          <a:prstGeom prst="roundRect">
            <a:avLst>
              <a:gd name="adj" fmla="val 96154"/>
            </a:avLst>
          </a:prstGeom>
          <a:solidFill>
            <a:srgbClr val="E5E7EB"/>
          </a:solidFill>
          <a:ln/>
        </p:spPr>
        <p:txBody>
          <a:bodyPr/>
          <a:lstStyle/>
          <a:p>
            <a:endParaRPr lang="zh-CN" altLang="en-US"/>
          </a:p>
        </p:txBody>
      </p:sp>
      <p:sp>
        <p:nvSpPr>
          <p:cNvPr id="113" name="Text 104"/>
          <p:cNvSpPr txBox="1"/>
          <p:nvPr/>
        </p:nvSpPr>
        <p:spPr>
          <a:xfrm>
            <a:off x="1552651" y="6124651"/>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弱护城河</a:t>
            </a:r>
            <a:endParaRPr lang="en-US" sz="900" dirty="0"/>
          </a:p>
        </p:txBody>
      </p:sp>
      <p:sp>
        <p:nvSpPr>
          <p:cNvPr id="114" name="Text 105"/>
          <p:cNvSpPr txBox="1"/>
          <p:nvPr/>
        </p:nvSpPr>
        <p:spPr>
          <a:xfrm>
            <a:off x="733349" y="6295644"/>
            <a:ext cx="23820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独特功能特性、创新交互方式、专有算法优势</a:t>
            </a:r>
            <a:endParaRPr lang="en-US" sz="900" dirty="0"/>
          </a:p>
        </p:txBody>
      </p:sp>
      <p:sp>
        <p:nvSpPr>
          <p:cNvPr id="115" name="Text 106"/>
          <p:cNvSpPr txBox="1"/>
          <p:nvPr/>
        </p:nvSpPr>
        <p:spPr>
          <a:xfrm>
            <a:off x="3762756" y="6534302"/>
            <a:ext cx="4767682"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功能差异化最容易被模仿，护城河最弱，但仍是产品初期吸引用户的重要手段。</a:t>
            </a:r>
            <a:endParaRPr lang="en-US" sz="1000" dirty="0"/>
          </a:p>
        </p:txBody>
      </p:sp>
      <p:sp>
        <p:nvSpPr>
          <p:cNvPr id="116" name="Text 107"/>
          <p:cNvSpPr txBox="1"/>
          <p:nvPr/>
        </p:nvSpPr>
        <p:spPr>
          <a:xfrm>
            <a:off x="4362602" y="6724498"/>
            <a:ext cx="4234586" cy="352958"/>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将功能差异化与其他维度（如商业模式、用户群体、场景）结合，构建多维度护城河</a:t>
            </a:r>
            <a:endParaRPr lang="en-US" sz="1000" dirty="0"/>
          </a:p>
        </p:txBody>
      </p:sp>
      <p:sp>
        <p:nvSpPr>
          <p:cNvPr id="117" name="Text 108"/>
          <p:cNvSpPr txBox="1"/>
          <p:nvPr/>
        </p:nvSpPr>
        <p:spPr>
          <a:xfrm>
            <a:off x="3696005" y="6724498"/>
            <a:ext cx="767182" cy="162763"/>
          </a:xfrm>
          <a:prstGeom prst="rect">
            <a:avLst/>
          </a:prstGeom>
          <a:noFill/>
          <a:ln/>
        </p:spPr>
        <p:txBody>
          <a:bodyPr wrap="square" lIns="0" tIns="0" rIns="0" bIns="0" rtlCol="0" anchor="ctr"/>
          <a:lstStyle/>
          <a:p>
            <a:pPr marL="0" indent="0" algn="ctr">
              <a:buNone/>
            </a:pPr>
            <a:r>
              <a:rPr lang="en-US" sz="1000" dirty="0">
                <a:solidFill>
                  <a:srgbClr val="2563EB"/>
                </a:solidFill>
                <a:latin typeface="Inter" pitchFamily="34" charset="0"/>
                <a:ea typeface="Inter" pitchFamily="34" charset="-122"/>
                <a:cs typeface="Inter" pitchFamily="34" charset="-120"/>
              </a:rPr>
              <a:t>策略建议：</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11867998"/>
          </a:xfrm>
          <a:prstGeom prst="rect">
            <a:avLst/>
          </a:prstGeom>
          <a:solidFill>
            <a:srgbClr val="FFFFFF"/>
          </a:solidFill>
          <a:ln/>
        </p:spPr>
        <p:txBody>
          <a:bodyPr/>
          <a:lstStyle/>
          <a:p>
            <a:endParaRPr lang="zh-CN" altLang="en-US"/>
          </a:p>
        </p:txBody>
      </p:sp>
      <p:sp>
        <p:nvSpPr>
          <p:cNvPr id="3" name="Shape 1"/>
          <p:cNvSpPr/>
          <p:nvPr/>
        </p:nvSpPr>
        <p:spPr>
          <a:xfrm>
            <a:off x="0" y="0"/>
            <a:ext cx="12191695" cy="11867998"/>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差异化定位</a:t>
            </a:r>
            <a:endParaRPr lang="en-US" sz="1200" dirty="0"/>
          </a:p>
        </p:txBody>
      </p:sp>
      <p:sp>
        <p:nvSpPr>
          <p:cNvPr id="6" name="Text 4"/>
          <p:cNvSpPr txBox="1"/>
          <p:nvPr/>
        </p:nvSpPr>
        <p:spPr>
          <a:xfrm>
            <a:off x="381305" y="743407"/>
            <a:ext cx="3643884"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差异化定位思维方式与习惯</a:t>
            </a:r>
            <a:endParaRPr lang="en-US" sz="2200" dirty="0"/>
          </a:p>
        </p:txBody>
      </p:sp>
      <p:sp>
        <p:nvSpPr>
          <p:cNvPr id="7" name="Text 5"/>
          <p:cNvSpPr txBox="1"/>
          <p:nvPr/>
        </p:nvSpPr>
        <p:spPr>
          <a:xfrm>
            <a:off x="381305" y="1181405"/>
            <a:ext cx="36292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通过二维定位图展示不同产品的差异化战略定位方法</a:t>
            </a:r>
            <a:endParaRPr lang="en-US" sz="1200" dirty="0"/>
          </a:p>
        </p:txBody>
      </p:sp>
      <p:sp>
        <p:nvSpPr>
          <p:cNvPr id="8" name="Text 6"/>
          <p:cNvSpPr txBox="1"/>
          <p:nvPr/>
        </p:nvSpPr>
        <p:spPr>
          <a:xfrm>
            <a:off x="9639605" y="838505"/>
            <a:ext cx="2272284" cy="162763"/>
          </a:xfrm>
          <a:prstGeom prst="rect">
            <a:avLst/>
          </a:prstGeom>
          <a:noFill/>
          <a:ln/>
        </p:spPr>
        <p:txBody>
          <a:bodyPr wrap="square" lIns="0" tIns="0" rIns="0" bIns="0" rtlCol="0" anchor="ctr"/>
          <a:lstStyle/>
          <a:p>
            <a:pPr marL="0" indent="0" algn="r">
              <a:buNone/>
            </a:pPr>
            <a:r>
              <a:rPr lang="en-US" sz="1000" dirty="0">
                <a:solidFill>
                  <a:srgbClr val="4B5563"/>
                </a:solidFill>
                <a:latin typeface="Inter" pitchFamily="34" charset="0"/>
                <a:ea typeface="Inter" pitchFamily="34" charset="-122"/>
                <a:cs typeface="Inter" pitchFamily="34" charset="-120"/>
              </a:rPr>
              <a:t>第三部分 智能变量与差异化竞争策略</a:t>
            </a:r>
            <a:endParaRPr lang="en-US" sz="1000" dirty="0"/>
          </a:p>
        </p:txBody>
      </p:sp>
      <p:sp>
        <p:nvSpPr>
          <p:cNvPr id="9" name="Shape 7"/>
          <p:cNvSpPr/>
          <p:nvPr/>
        </p:nvSpPr>
        <p:spPr>
          <a:xfrm>
            <a:off x="381305" y="1695298"/>
            <a:ext cx="5600700" cy="6439205"/>
          </a:xfrm>
          <a:prstGeom prst="roundRect">
            <a:avLst>
              <a:gd name="adj" fmla="val 222"/>
            </a:avLst>
          </a:prstGeom>
          <a:solidFill>
            <a:srgbClr val="F9FAFB"/>
          </a:solidFill>
          <a:ln w="25400">
            <a:solidFill>
              <a:srgbClr val="E5E7EB"/>
            </a:solidFill>
            <a:prstDash val="solid"/>
          </a:ln>
        </p:spPr>
        <p:txBody>
          <a:bodyPr/>
          <a:lstStyle/>
          <a:p>
            <a:endParaRPr lang="zh-CN" altLang="en-US"/>
          </a:p>
        </p:txBody>
      </p:sp>
      <p:sp>
        <p:nvSpPr>
          <p:cNvPr id="10" name="Shape 8"/>
          <p:cNvSpPr/>
          <p:nvPr/>
        </p:nvSpPr>
        <p:spPr>
          <a:xfrm>
            <a:off x="6210605" y="1695298"/>
            <a:ext cx="5600700" cy="6439205"/>
          </a:xfrm>
          <a:prstGeom prst="roundRect">
            <a:avLst>
              <a:gd name="adj" fmla="val 222"/>
            </a:avLst>
          </a:prstGeom>
          <a:solidFill>
            <a:srgbClr val="F9FAFB"/>
          </a:solidFill>
          <a:ln w="25400">
            <a:solidFill>
              <a:srgbClr val="E5E7EB"/>
            </a:solidFill>
            <a:prstDash val="solid"/>
          </a:ln>
        </p:spPr>
        <p:txBody>
          <a:bodyPr/>
          <a:lstStyle/>
          <a:p>
            <a:endParaRPr lang="zh-CN" altLang="en-US"/>
          </a:p>
        </p:txBody>
      </p:sp>
      <p:sp>
        <p:nvSpPr>
          <p:cNvPr id="11" name="Shape 9"/>
          <p:cNvSpPr/>
          <p:nvPr/>
        </p:nvSpPr>
        <p:spPr>
          <a:xfrm>
            <a:off x="381305" y="8363102"/>
            <a:ext cx="5600700" cy="2704795"/>
          </a:xfrm>
          <a:prstGeom prst="roundRect">
            <a:avLst>
              <a:gd name="adj" fmla="val 952"/>
            </a:avLst>
          </a:prstGeom>
          <a:solidFill>
            <a:srgbClr val="F9FAFB"/>
          </a:solidFill>
          <a:ln w="25400">
            <a:solidFill>
              <a:srgbClr val="E5E7EB"/>
            </a:solidFill>
            <a:prstDash val="solid"/>
          </a:ln>
        </p:spPr>
        <p:txBody>
          <a:bodyPr/>
          <a:lstStyle/>
          <a:p>
            <a:endParaRPr lang="zh-CN" altLang="en-US"/>
          </a:p>
        </p:txBody>
      </p:sp>
      <p:sp>
        <p:nvSpPr>
          <p:cNvPr id="12" name="Shape 10"/>
          <p:cNvSpPr/>
          <p:nvPr/>
        </p:nvSpPr>
        <p:spPr>
          <a:xfrm>
            <a:off x="6210605" y="8363102"/>
            <a:ext cx="5600700" cy="2704795"/>
          </a:xfrm>
          <a:prstGeom prst="roundRect">
            <a:avLst>
              <a:gd name="adj" fmla="val 952"/>
            </a:avLst>
          </a:prstGeom>
          <a:solidFill>
            <a:srgbClr val="F9FAFB"/>
          </a:solidFill>
          <a:ln w="25400">
            <a:solidFill>
              <a:srgbClr val="E5E7EB"/>
            </a:solidFill>
            <a:prstDash val="solid"/>
          </a:ln>
        </p:spPr>
        <p:txBody>
          <a:bodyPr/>
          <a:lstStyle/>
          <a:p>
            <a:endParaRPr lang="zh-CN" altLang="en-US"/>
          </a:p>
        </p:txBody>
      </p:sp>
      <p:sp>
        <p:nvSpPr>
          <p:cNvPr id="13" name="Text 11"/>
          <p:cNvSpPr txBox="1"/>
          <p:nvPr/>
        </p:nvSpPr>
        <p:spPr>
          <a:xfrm>
            <a:off x="552298" y="1895551"/>
            <a:ext cx="2405786"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案例 1: 开发者生态系统定位图</a:t>
            </a:r>
            <a:endParaRPr lang="en-US" sz="1300" dirty="0"/>
          </a:p>
        </p:txBody>
      </p:sp>
      <p:sp>
        <p:nvSpPr>
          <p:cNvPr id="14" name="Text 12"/>
          <p:cNvSpPr txBox="1"/>
          <p:nvPr/>
        </p:nvSpPr>
        <p:spPr>
          <a:xfrm>
            <a:off x="6381598" y="1895551"/>
            <a:ext cx="1243584"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案例 2: 待补充</a:t>
            </a:r>
            <a:endParaRPr lang="en-US" sz="1300" dirty="0"/>
          </a:p>
        </p:txBody>
      </p:sp>
      <p:sp>
        <p:nvSpPr>
          <p:cNvPr id="15" name="Text 13"/>
          <p:cNvSpPr txBox="1"/>
          <p:nvPr/>
        </p:nvSpPr>
        <p:spPr>
          <a:xfrm>
            <a:off x="552298" y="8563356"/>
            <a:ext cx="1243584"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案例 3: 待补充</a:t>
            </a:r>
            <a:endParaRPr lang="en-US" sz="1300" dirty="0"/>
          </a:p>
        </p:txBody>
      </p:sp>
      <p:sp>
        <p:nvSpPr>
          <p:cNvPr id="16" name="Text 14"/>
          <p:cNvSpPr txBox="1"/>
          <p:nvPr/>
        </p:nvSpPr>
        <p:spPr>
          <a:xfrm>
            <a:off x="6381598" y="8563356"/>
            <a:ext cx="1243584"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案例 4: 待补充</a:t>
            </a:r>
            <a:endParaRPr lang="en-US" sz="1300" dirty="0"/>
          </a:p>
        </p:txBody>
      </p:sp>
      <p:pic>
        <p:nvPicPr>
          <p:cNvPr id="17" name="Image 0" descr="https://www.genspark.ai/image_placeholder.png"/>
          <p:cNvPicPr>
            <a:picLocks noChangeAspect="1"/>
          </p:cNvPicPr>
          <p:nvPr/>
        </p:nvPicPr>
        <p:blipFill>
          <a:blip r:embed="rId3"/>
          <a:srcRect/>
          <a:stretch/>
        </p:blipFill>
        <p:spPr>
          <a:xfrm>
            <a:off x="552298" y="2210105"/>
            <a:ext cx="5257800" cy="5257800"/>
          </a:xfrm>
          <a:prstGeom prst="rect">
            <a:avLst/>
          </a:prstGeom>
        </p:spPr>
      </p:pic>
      <p:sp>
        <p:nvSpPr>
          <p:cNvPr id="18" name="Text 15"/>
          <p:cNvSpPr txBox="1"/>
          <p:nvPr/>
        </p:nvSpPr>
        <p:spPr>
          <a:xfrm>
            <a:off x="552298" y="7591349"/>
            <a:ext cx="523402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展示GitHub、Cursor、Devin、OpenHands等产品在For Developers/For Consumers与Tactical/Agentic两个维度的差异化定位</a:t>
            </a:r>
            <a:endParaRPr lang="en-US" sz="1000" dirty="0"/>
          </a:p>
        </p:txBody>
      </p:sp>
      <p:sp>
        <p:nvSpPr>
          <p:cNvPr id="19" name="Text 16"/>
          <p:cNvSpPr txBox="1"/>
          <p:nvPr/>
        </p:nvSpPr>
        <p:spPr>
          <a:xfrm>
            <a:off x="6381598" y="4048049"/>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0" name="Text 17"/>
          <p:cNvSpPr txBox="1"/>
          <p:nvPr/>
        </p:nvSpPr>
        <p:spPr>
          <a:xfrm>
            <a:off x="552298" y="10715854"/>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1" name="Shape 18"/>
          <p:cNvSpPr/>
          <p:nvPr/>
        </p:nvSpPr>
        <p:spPr>
          <a:xfrm>
            <a:off x="6381598" y="2210105"/>
            <a:ext cx="5257800" cy="1714500"/>
          </a:xfrm>
          <a:prstGeom prst="roundRect">
            <a:avLst>
              <a:gd name="adj" fmla="val 1778"/>
            </a:avLst>
          </a:prstGeom>
          <a:solidFill>
            <a:srgbClr val="EBF0FF"/>
          </a:solidFill>
          <a:ln/>
        </p:spPr>
        <p:txBody>
          <a:bodyPr/>
          <a:lstStyle/>
          <a:p>
            <a:endParaRPr lang="zh-CN" altLang="en-US"/>
          </a:p>
        </p:txBody>
      </p:sp>
      <p:pic>
        <p:nvPicPr>
          <p:cNvPr id="22" name="Image 1" descr="preencoded.png"/>
          <p:cNvPicPr>
            <a:picLocks noChangeAspect="1"/>
          </p:cNvPicPr>
          <p:nvPr/>
        </p:nvPicPr>
        <p:blipFill>
          <a:blip r:embed="rId4"/>
          <a:srcRect/>
          <a:stretch/>
        </p:blipFill>
        <p:spPr>
          <a:xfrm>
            <a:off x="8896198" y="2786177"/>
            <a:ext cx="228600" cy="228600"/>
          </a:xfrm>
          <a:prstGeom prst="rect">
            <a:avLst/>
          </a:prstGeom>
        </p:spPr>
      </p:pic>
      <p:sp>
        <p:nvSpPr>
          <p:cNvPr id="23" name="Shape 19"/>
          <p:cNvSpPr/>
          <p:nvPr/>
        </p:nvSpPr>
        <p:spPr>
          <a:xfrm>
            <a:off x="552298" y="8876995"/>
            <a:ext cx="5257800" cy="1714500"/>
          </a:xfrm>
          <a:prstGeom prst="roundRect">
            <a:avLst>
              <a:gd name="adj" fmla="val 1778"/>
            </a:avLst>
          </a:prstGeom>
          <a:solidFill>
            <a:srgbClr val="EBF0FF"/>
          </a:solidFill>
          <a:ln/>
        </p:spPr>
        <p:txBody>
          <a:bodyPr/>
          <a:lstStyle/>
          <a:p>
            <a:endParaRPr lang="zh-CN" altLang="en-US"/>
          </a:p>
        </p:txBody>
      </p:sp>
      <p:sp>
        <p:nvSpPr>
          <p:cNvPr id="24" name="Text 20"/>
          <p:cNvSpPr txBox="1"/>
          <p:nvPr/>
        </p:nvSpPr>
        <p:spPr>
          <a:xfrm>
            <a:off x="8248802" y="3138221"/>
            <a:ext cx="1648663" cy="191110"/>
          </a:xfrm>
          <a:prstGeom prst="rect">
            <a:avLst/>
          </a:prstGeom>
          <a:noFill/>
          <a:ln/>
        </p:spPr>
        <p:txBody>
          <a:bodyPr wrap="square" lIns="0" tIns="0" rIns="0" bIns="0" rtlCol="0" anchor="ctr"/>
          <a:lstStyle/>
          <a:p>
            <a:pPr marL="0" indent="0" algn="ctr">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pic>
        <p:nvPicPr>
          <p:cNvPr id="25" name="Image 2" descr="preencoded.png"/>
          <p:cNvPicPr>
            <a:picLocks noChangeAspect="1"/>
          </p:cNvPicPr>
          <p:nvPr/>
        </p:nvPicPr>
        <p:blipFill>
          <a:blip r:embed="rId4"/>
          <a:srcRect/>
          <a:stretch/>
        </p:blipFill>
        <p:spPr>
          <a:xfrm>
            <a:off x="3066898" y="9453982"/>
            <a:ext cx="228600" cy="228600"/>
          </a:xfrm>
          <a:prstGeom prst="rect">
            <a:avLst/>
          </a:prstGeom>
        </p:spPr>
      </p:pic>
      <p:sp>
        <p:nvSpPr>
          <p:cNvPr id="26" name="Text 21"/>
          <p:cNvSpPr txBox="1"/>
          <p:nvPr/>
        </p:nvSpPr>
        <p:spPr>
          <a:xfrm>
            <a:off x="6381598" y="10715854"/>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7" name="Shape 22"/>
          <p:cNvSpPr/>
          <p:nvPr/>
        </p:nvSpPr>
        <p:spPr>
          <a:xfrm>
            <a:off x="6381598" y="8876995"/>
            <a:ext cx="5257800" cy="1714500"/>
          </a:xfrm>
          <a:prstGeom prst="roundRect">
            <a:avLst>
              <a:gd name="adj" fmla="val 1778"/>
            </a:avLst>
          </a:prstGeom>
          <a:solidFill>
            <a:srgbClr val="EBF0FF"/>
          </a:solidFill>
          <a:ln/>
        </p:spPr>
        <p:txBody>
          <a:bodyPr/>
          <a:lstStyle/>
          <a:p>
            <a:endParaRPr lang="zh-CN" altLang="en-US"/>
          </a:p>
        </p:txBody>
      </p:sp>
      <p:sp>
        <p:nvSpPr>
          <p:cNvPr id="28" name="Text 23"/>
          <p:cNvSpPr txBox="1"/>
          <p:nvPr/>
        </p:nvSpPr>
        <p:spPr>
          <a:xfrm>
            <a:off x="2419502" y="9806026"/>
            <a:ext cx="1648663" cy="191110"/>
          </a:xfrm>
          <a:prstGeom prst="rect">
            <a:avLst/>
          </a:prstGeom>
          <a:noFill/>
          <a:ln/>
        </p:spPr>
        <p:txBody>
          <a:bodyPr wrap="square" lIns="0" tIns="0" rIns="0" bIns="0" rtlCol="0" anchor="ctr"/>
          <a:lstStyle/>
          <a:p>
            <a:pPr marL="0" indent="0" algn="ctr">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pic>
        <p:nvPicPr>
          <p:cNvPr id="29" name="Image 3" descr="preencoded.png"/>
          <p:cNvPicPr>
            <a:picLocks noChangeAspect="1"/>
          </p:cNvPicPr>
          <p:nvPr/>
        </p:nvPicPr>
        <p:blipFill>
          <a:blip r:embed="rId4"/>
          <a:srcRect/>
          <a:stretch/>
        </p:blipFill>
        <p:spPr>
          <a:xfrm>
            <a:off x="8896198" y="9453982"/>
            <a:ext cx="228600" cy="228600"/>
          </a:xfrm>
          <a:prstGeom prst="rect">
            <a:avLst/>
          </a:prstGeom>
        </p:spPr>
      </p:pic>
      <p:sp>
        <p:nvSpPr>
          <p:cNvPr id="30" name="Text 24"/>
          <p:cNvSpPr txBox="1"/>
          <p:nvPr/>
        </p:nvSpPr>
        <p:spPr>
          <a:xfrm>
            <a:off x="8248802" y="9806026"/>
            <a:ext cx="1648663" cy="191110"/>
          </a:xfrm>
          <a:prstGeom prst="rect">
            <a:avLst/>
          </a:prstGeom>
          <a:noFill/>
          <a:ln/>
        </p:spPr>
        <p:txBody>
          <a:bodyPr wrap="square" lIns="0" tIns="0" rIns="0" bIns="0" rtlCol="0" anchor="ctr"/>
          <a:lstStyle/>
          <a:p>
            <a:pPr marL="0" indent="0" algn="ctr">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sp>
        <p:nvSpPr>
          <p:cNvPr id="31" name="Text 25"/>
          <p:cNvSpPr txBox="1"/>
          <p:nvPr/>
        </p:nvSpPr>
        <p:spPr>
          <a:xfrm>
            <a:off x="381305" y="11306556"/>
            <a:ext cx="5567782" cy="162763"/>
          </a:xfrm>
          <a:prstGeom prst="rect">
            <a:avLst/>
          </a:prstGeom>
          <a:noFill/>
          <a:ln/>
        </p:spPr>
        <p:txBody>
          <a:bodyPr wrap="square" lIns="0" tIns="0" rIns="0" bIns="0" rtlCol="0" anchor="ctr"/>
          <a:lstStyle/>
          <a:p>
            <a:pPr marL="0" indent="0" algn="l">
              <a:buNone/>
            </a:pPr>
            <a:r>
              <a:rPr lang="en-US" sz="1000" i="1" dirty="0">
                <a:solidFill>
                  <a:srgbClr val="4B5563"/>
                </a:solidFill>
                <a:latin typeface="Inter" pitchFamily="34" charset="0"/>
                <a:ea typeface="Inter" pitchFamily="34" charset="-122"/>
                <a:cs typeface="Inter" pitchFamily="34" charset="-120"/>
              </a:rPr>
              <a:t>通过二维定位图分析差异化策略，企业可以清晰识别与竞争对手的区隔点，发现独特价值主张</a:t>
            </a:r>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8544154"/>
          </a:xfrm>
          <a:prstGeom prst="rect">
            <a:avLst/>
          </a:prstGeom>
          <a:solidFill>
            <a:srgbClr val="FFFFFF"/>
          </a:solidFill>
          <a:ln/>
        </p:spPr>
        <p:txBody>
          <a:bodyPr/>
          <a:lstStyle/>
          <a:p>
            <a:endParaRPr lang="zh-CN" altLang="en-US"/>
          </a:p>
        </p:txBody>
      </p:sp>
      <p:sp>
        <p:nvSpPr>
          <p:cNvPr id="3" name="Shape 1"/>
          <p:cNvSpPr/>
          <p:nvPr/>
        </p:nvSpPr>
        <p:spPr>
          <a:xfrm>
            <a:off x="0" y="0"/>
            <a:ext cx="12191695" cy="8544154"/>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竞争分析</a:t>
            </a:r>
            <a:endParaRPr lang="en-US" sz="1200" dirty="0"/>
          </a:p>
        </p:txBody>
      </p:sp>
      <p:sp>
        <p:nvSpPr>
          <p:cNvPr id="6" name="Text 4"/>
          <p:cNvSpPr txBox="1"/>
          <p:nvPr/>
        </p:nvSpPr>
        <p:spPr>
          <a:xfrm>
            <a:off x="381305" y="743407"/>
            <a:ext cx="50721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比较优势极致化：三类玩家的制胜之道</a:t>
            </a:r>
            <a:endParaRPr lang="en-US" sz="2200" dirty="0"/>
          </a:p>
        </p:txBody>
      </p:sp>
      <p:sp>
        <p:nvSpPr>
          <p:cNvPr id="7" name="Text 5"/>
          <p:cNvSpPr txBox="1"/>
          <p:nvPr/>
        </p:nvSpPr>
        <p:spPr>
          <a:xfrm>
            <a:off x="381305" y="1143000"/>
            <a:ext cx="3762756"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新人、存量与巨头的优劣势分析 | 进入时机与策略选择</a:t>
            </a:r>
            <a:endParaRPr lang="en-US" sz="1200" dirty="0"/>
          </a:p>
        </p:txBody>
      </p:sp>
      <p:sp>
        <p:nvSpPr>
          <p:cNvPr id="8" name="Shape 6"/>
          <p:cNvSpPr/>
          <p:nvPr/>
        </p:nvSpPr>
        <p:spPr>
          <a:xfrm>
            <a:off x="10117836" y="761695"/>
            <a:ext cx="1695298" cy="286207"/>
          </a:xfrm>
          <a:prstGeom prst="roundRect">
            <a:avLst>
              <a:gd name="adj" fmla="val 63898"/>
            </a:avLst>
          </a:prstGeom>
          <a:solidFill>
            <a:srgbClr val="EFF6FF"/>
          </a:solidFill>
          <a:ln w="12700">
            <a:solidFill>
              <a:srgbClr val="BFDBFE"/>
            </a:solidFill>
            <a:prstDash val="solid"/>
          </a:ln>
        </p:spPr>
        <p:txBody>
          <a:bodyPr/>
          <a:lstStyle/>
          <a:p>
            <a:endParaRPr lang="zh-CN" altLang="en-US"/>
          </a:p>
        </p:txBody>
      </p:sp>
      <p:sp>
        <p:nvSpPr>
          <p:cNvPr id="9" name="Text 7"/>
          <p:cNvSpPr txBox="1"/>
          <p:nvPr/>
        </p:nvSpPr>
        <p:spPr>
          <a:xfrm>
            <a:off x="10279685" y="819302"/>
            <a:ext cx="1472184" cy="162763"/>
          </a:xfrm>
          <a:prstGeom prst="rect">
            <a:avLst/>
          </a:prstGeom>
          <a:noFill/>
          <a:ln/>
        </p:spPr>
        <p:txBody>
          <a:bodyPr wrap="square" lIns="0" tIns="0" rIns="0" bIns="0" rtlCol="0" anchor="ctr"/>
          <a:lstStyle/>
          <a:p>
            <a:pPr marL="0" indent="0" algn="r">
              <a:buNone/>
            </a:pPr>
            <a:r>
              <a:rPr lang="en-US" sz="1000" dirty="0">
                <a:solidFill>
                  <a:srgbClr val="2563EB"/>
                </a:solidFill>
                <a:latin typeface="Inter" pitchFamily="34" charset="0"/>
                <a:ea typeface="Inter" pitchFamily="34" charset="-122"/>
                <a:cs typeface="Inter" pitchFamily="34" charset="-120"/>
              </a:rPr>
              <a:t>第四部分 竞争格局洞察</a:t>
            </a:r>
            <a:endParaRPr lang="en-US" sz="1000" dirty="0"/>
          </a:p>
        </p:txBody>
      </p:sp>
      <p:sp>
        <p:nvSpPr>
          <p:cNvPr id="10" name="Shape 8"/>
          <p:cNvSpPr/>
          <p:nvPr/>
        </p:nvSpPr>
        <p:spPr>
          <a:xfrm>
            <a:off x="381305" y="1580998"/>
            <a:ext cx="3657600" cy="5286146"/>
          </a:xfrm>
          <a:prstGeom prst="roundRect">
            <a:avLst>
              <a:gd name="adj" fmla="val 521"/>
            </a:avLst>
          </a:prstGeom>
          <a:solidFill>
            <a:srgbClr val="F9FAFB"/>
          </a:solidFill>
          <a:ln w="12700">
            <a:solidFill>
              <a:srgbClr val="E5E7EB"/>
            </a:solidFill>
            <a:prstDash val="solid"/>
          </a:ln>
        </p:spPr>
        <p:txBody>
          <a:bodyPr/>
          <a:lstStyle/>
          <a:p>
            <a:endParaRPr lang="zh-CN" altLang="en-US"/>
          </a:p>
        </p:txBody>
      </p:sp>
      <p:sp>
        <p:nvSpPr>
          <p:cNvPr id="11" name="Shape 9"/>
          <p:cNvSpPr/>
          <p:nvPr/>
        </p:nvSpPr>
        <p:spPr>
          <a:xfrm>
            <a:off x="4267505" y="1580998"/>
            <a:ext cx="3657600" cy="5286146"/>
          </a:xfrm>
          <a:prstGeom prst="roundRect">
            <a:avLst>
              <a:gd name="adj" fmla="val 521"/>
            </a:avLst>
          </a:prstGeom>
          <a:solidFill>
            <a:srgbClr val="F9FAFB"/>
          </a:solidFill>
          <a:ln w="12700">
            <a:solidFill>
              <a:srgbClr val="E5E7EB"/>
            </a:solidFill>
            <a:prstDash val="solid"/>
          </a:ln>
        </p:spPr>
        <p:txBody>
          <a:bodyPr/>
          <a:lstStyle/>
          <a:p>
            <a:endParaRPr lang="zh-CN" altLang="en-US"/>
          </a:p>
        </p:txBody>
      </p:sp>
      <p:sp>
        <p:nvSpPr>
          <p:cNvPr id="12" name="Shape 10"/>
          <p:cNvSpPr/>
          <p:nvPr/>
        </p:nvSpPr>
        <p:spPr>
          <a:xfrm>
            <a:off x="390449" y="1591056"/>
            <a:ext cx="3638398" cy="543154"/>
          </a:xfrm>
          <a:prstGeom prst="roundRect">
            <a:avLst>
              <a:gd name="adj" fmla="val 23628"/>
            </a:avLst>
          </a:prstGeom>
          <a:solidFill>
            <a:srgbClr val="F3F4F6"/>
          </a:solidFill>
          <a:ln/>
        </p:spPr>
        <p:txBody>
          <a:bodyPr/>
          <a:lstStyle/>
          <a:p>
            <a:endParaRPr lang="zh-CN" altLang="en-US"/>
          </a:p>
        </p:txBody>
      </p:sp>
      <p:sp>
        <p:nvSpPr>
          <p:cNvPr id="13" name="Shape 11"/>
          <p:cNvSpPr/>
          <p:nvPr/>
        </p:nvSpPr>
        <p:spPr>
          <a:xfrm>
            <a:off x="390449" y="2125066"/>
            <a:ext cx="3638398" cy="9144"/>
          </a:xfrm>
          <a:prstGeom prst="rect">
            <a:avLst/>
          </a:prstGeom>
          <a:solidFill>
            <a:srgbClr val="E5E7EB"/>
          </a:solidFill>
          <a:ln/>
        </p:spPr>
        <p:txBody>
          <a:bodyPr/>
          <a:lstStyle/>
          <a:p>
            <a:endParaRPr lang="zh-CN" altLang="en-US"/>
          </a:p>
        </p:txBody>
      </p:sp>
      <p:sp>
        <p:nvSpPr>
          <p:cNvPr id="14" name="Shape 12"/>
          <p:cNvSpPr/>
          <p:nvPr/>
        </p:nvSpPr>
        <p:spPr>
          <a:xfrm>
            <a:off x="543154" y="1705356"/>
            <a:ext cx="304495" cy="304495"/>
          </a:xfrm>
          <a:prstGeom prst="ellipse">
            <a:avLst/>
          </a:prstGeom>
          <a:solidFill>
            <a:srgbClr val="EBF0FF"/>
          </a:solidFill>
          <a:ln/>
        </p:spPr>
        <p:txBody>
          <a:bodyPr/>
          <a:lstStyle/>
          <a:p>
            <a:endParaRPr lang="zh-CN" altLang="en-US"/>
          </a:p>
        </p:txBody>
      </p:sp>
      <p:pic>
        <p:nvPicPr>
          <p:cNvPr id="15" name="Image 0" descr="preencoded.png"/>
          <p:cNvPicPr>
            <a:picLocks noChangeAspect="1"/>
          </p:cNvPicPr>
          <p:nvPr/>
        </p:nvPicPr>
        <p:blipFill>
          <a:blip r:embed="rId3"/>
          <a:srcRect/>
          <a:stretch/>
        </p:blipFill>
        <p:spPr>
          <a:xfrm>
            <a:off x="629107" y="1790395"/>
            <a:ext cx="133502" cy="133502"/>
          </a:xfrm>
          <a:prstGeom prst="rect">
            <a:avLst/>
          </a:prstGeom>
        </p:spPr>
      </p:pic>
      <p:sp>
        <p:nvSpPr>
          <p:cNvPr id="16" name="Shape 13"/>
          <p:cNvSpPr/>
          <p:nvPr/>
        </p:nvSpPr>
        <p:spPr>
          <a:xfrm>
            <a:off x="4276649" y="1591056"/>
            <a:ext cx="3638398" cy="543154"/>
          </a:xfrm>
          <a:prstGeom prst="roundRect">
            <a:avLst>
              <a:gd name="adj" fmla="val 23628"/>
            </a:avLst>
          </a:prstGeom>
          <a:solidFill>
            <a:srgbClr val="F3F4F6"/>
          </a:solidFill>
          <a:ln/>
        </p:spPr>
        <p:txBody>
          <a:bodyPr/>
          <a:lstStyle/>
          <a:p>
            <a:endParaRPr lang="zh-CN" altLang="en-US"/>
          </a:p>
        </p:txBody>
      </p:sp>
      <p:sp>
        <p:nvSpPr>
          <p:cNvPr id="17" name="Shape 14"/>
          <p:cNvSpPr/>
          <p:nvPr/>
        </p:nvSpPr>
        <p:spPr>
          <a:xfrm>
            <a:off x="4276649" y="2125066"/>
            <a:ext cx="3638398" cy="9144"/>
          </a:xfrm>
          <a:prstGeom prst="rect">
            <a:avLst/>
          </a:prstGeom>
          <a:solidFill>
            <a:srgbClr val="E5E7EB"/>
          </a:solidFill>
          <a:ln/>
        </p:spPr>
        <p:txBody>
          <a:bodyPr/>
          <a:lstStyle/>
          <a:p>
            <a:endParaRPr lang="zh-CN" altLang="en-US"/>
          </a:p>
        </p:txBody>
      </p:sp>
      <p:sp>
        <p:nvSpPr>
          <p:cNvPr id="18" name="Shape 15"/>
          <p:cNvSpPr/>
          <p:nvPr/>
        </p:nvSpPr>
        <p:spPr>
          <a:xfrm>
            <a:off x="4429354" y="1705356"/>
            <a:ext cx="304495" cy="304495"/>
          </a:xfrm>
          <a:prstGeom prst="ellipse">
            <a:avLst/>
          </a:prstGeom>
          <a:solidFill>
            <a:srgbClr val="EBF0FF"/>
          </a:solidFill>
          <a:ln/>
        </p:spPr>
        <p:txBody>
          <a:bodyPr/>
          <a:lstStyle/>
          <a:p>
            <a:endParaRPr lang="zh-CN" altLang="en-US"/>
          </a:p>
        </p:txBody>
      </p:sp>
      <p:sp>
        <p:nvSpPr>
          <p:cNvPr id="19" name="Text 16"/>
          <p:cNvSpPr txBox="1"/>
          <p:nvPr/>
        </p:nvSpPr>
        <p:spPr>
          <a:xfrm>
            <a:off x="961949" y="1742846"/>
            <a:ext cx="905256"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新入局者</a:t>
            </a:r>
            <a:endParaRPr lang="en-US" sz="1500" dirty="0"/>
          </a:p>
        </p:txBody>
      </p:sp>
      <p:sp>
        <p:nvSpPr>
          <p:cNvPr id="20" name="Text 17"/>
          <p:cNvSpPr txBox="1"/>
          <p:nvPr/>
        </p:nvSpPr>
        <p:spPr>
          <a:xfrm>
            <a:off x="4848149" y="1742846"/>
            <a:ext cx="905256"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存量玩家</a:t>
            </a:r>
            <a:endParaRPr lang="en-US" sz="1500" dirty="0"/>
          </a:p>
        </p:txBody>
      </p:sp>
      <p:sp>
        <p:nvSpPr>
          <p:cNvPr id="21" name="Shape 18"/>
          <p:cNvSpPr/>
          <p:nvPr/>
        </p:nvSpPr>
        <p:spPr>
          <a:xfrm>
            <a:off x="543154" y="2295144"/>
            <a:ext cx="390449" cy="209398"/>
          </a:xfrm>
          <a:prstGeom prst="roundRect">
            <a:avLst>
              <a:gd name="adj" fmla="val 79396"/>
            </a:avLst>
          </a:prstGeom>
          <a:solidFill>
            <a:srgbClr val="DCFCE7"/>
          </a:solidFill>
          <a:ln/>
        </p:spPr>
        <p:txBody>
          <a:bodyPr/>
          <a:lstStyle/>
          <a:p>
            <a:endParaRPr lang="zh-CN" altLang="en-US"/>
          </a:p>
        </p:txBody>
      </p:sp>
      <p:sp>
        <p:nvSpPr>
          <p:cNvPr id="22" name="Shape 19"/>
          <p:cNvSpPr/>
          <p:nvPr/>
        </p:nvSpPr>
        <p:spPr>
          <a:xfrm>
            <a:off x="4429354" y="2295144"/>
            <a:ext cx="390449" cy="209398"/>
          </a:xfrm>
          <a:prstGeom prst="roundRect">
            <a:avLst>
              <a:gd name="adj" fmla="val 79396"/>
            </a:avLst>
          </a:prstGeom>
          <a:solidFill>
            <a:srgbClr val="DCFCE7"/>
          </a:solidFill>
          <a:ln/>
        </p:spPr>
        <p:txBody>
          <a:bodyPr/>
          <a:lstStyle/>
          <a:p>
            <a:endParaRPr lang="zh-CN" altLang="en-US"/>
          </a:p>
        </p:txBody>
      </p:sp>
      <p:sp>
        <p:nvSpPr>
          <p:cNvPr id="23" name="Text 20"/>
          <p:cNvSpPr txBox="1"/>
          <p:nvPr/>
        </p:nvSpPr>
        <p:spPr>
          <a:xfrm>
            <a:off x="619049" y="2324405"/>
            <a:ext cx="324612" cy="143561"/>
          </a:xfrm>
          <a:prstGeom prst="rect">
            <a:avLst/>
          </a:prstGeom>
          <a:noFill/>
          <a:ln/>
        </p:spPr>
        <p:txBody>
          <a:bodyPr wrap="square" lIns="0" tIns="0" rIns="0" bIns="0" rtlCol="0" anchor="ctr"/>
          <a:lstStyle/>
          <a:p>
            <a:pPr marL="0" indent="0" algn="l">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24" name="Text 21"/>
          <p:cNvSpPr txBox="1"/>
          <p:nvPr/>
        </p:nvSpPr>
        <p:spPr>
          <a:xfrm>
            <a:off x="4505249" y="2324405"/>
            <a:ext cx="324612" cy="143561"/>
          </a:xfrm>
          <a:prstGeom prst="rect">
            <a:avLst/>
          </a:prstGeom>
          <a:noFill/>
          <a:ln/>
        </p:spPr>
        <p:txBody>
          <a:bodyPr wrap="square" lIns="0" tIns="0" rIns="0" bIns="0" rtlCol="0" anchor="ctr"/>
          <a:lstStyle/>
          <a:p>
            <a:pPr marL="0" indent="0" algn="l">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25" name="Text 22"/>
          <p:cNvSpPr txBox="1"/>
          <p:nvPr/>
        </p:nvSpPr>
        <p:spPr>
          <a:xfrm>
            <a:off x="1000354" y="2305202"/>
            <a:ext cx="1648663"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无包袱设计，敏捷决策</a:t>
            </a:r>
            <a:endParaRPr lang="en-US" sz="1200" dirty="0"/>
          </a:p>
        </p:txBody>
      </p:sp>
      <p:sp>
        <p:nvSpPr>
          <p:cNvPr id="26" name="Text 23"/>
          <p:cNvSpPr txBox="1"/>
          <p:nvPr/>
        </p:nvSpPr>
        <p:spPr>
          <a:xfrm>
            <a:off x="1000354" y="4209898"/>
            <a:ext cx="1495958"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几乎各方面都处劣势</a:t>
            </a:r>
            <a:endParaRPr lang="en-US" sz="1200" dirty="0"/>
          </a:p>
        </p:txBody>
      </p:sp>
      <p:sp>
        <p:nvSpPr>
          <p:cNvPr id="27" name="Text 24"/>
          <p:cNvSpPr txBox="1"/>
          <p:nvPr/>
        </p:nvSpPr>
        <p:spPr>
          <a:xfrm>
            <a:off x="733349" y="2600554"/>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拥抱新事物，思维无限制</a:t>
            </a:r>
            <a:endParaRPr lang="en-US" sz="1000" dirty="0"/>
          </a:p>
        </p:txBody>
      </p:sp>
      <p:sp>
        <p:nvSpPr>
          <p:cNvPr id="28" name="Text 25"/>
          <p:cNvSpPr txBox="1"/>
          <p:nvPr/>
        </p:nvSpPr>
        <p:spPr>
          <a:xfrm>
            <a:off x="733349" y="2829154"/>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决策和行动速度快</a:t>
            </a:r>
            <a:endParaRPr lang="en-US" sz="1000" dirty="0"/>
          </a:p>
        </p:txBody>
      </p:sp>
      <p:sp>
        <p:nvSpPr>
          <p:cNvPr id="29" name="Text 26"/>
          <p:cNvSpPr txBox="1"/>
          <p:nvPr/>
        </p:nvSpPr>
        <p:spPr>
          <a:xfrm>
            <a:off x="733349" y="3057754"/>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失败成本相对较低</a:t>
            </a:r>
            <a:endParaRPr lang="en-US" sz="1000" dirty="0"/>
          </a:p>
        </p:txBody>
      </p:sp>
      <p:sp>
        <p:nvSpPr>
          <p:cNvPr id="30" name="Text 27"/>
          <p:cNvSpPr txBox="1"/>
          <p:nvPr/>
        </p:nvSpPr>
        <p:spPr>
          <a:xfrm>
            <a:off x="733349" y="3286354"/>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有机会颠覆传统格局</a:t>
            </a:r>
            <a:endParaRPr lang="en-US" sz="1000" dirty="0"/>
          </a:p>
        </p:txBody>
      </p:sp>
      <p:sp>
        <p:nvSpPr>
          <p:cNvPr id="31" name="Text 28"/>
          <p:cNvSpPr txBox="1"/>
          <p:nvPr/>
        </p:nvSpPr>
        <p:spPr>
          <a:xfrm>
            <a:off x="733349" y="3514954"/>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容易吸引风险投资</a:t>
            </a:r>
            <a:endParaRPr lang="en-US" sz="1000" dirty="0"/>
          </a:p>
        </p:txBody>
      </p:sp>
      <p:sp>
        <p:nvSpPr>
          <p:cNvPr id="32" name="Text 29"/>
          <p:cNvSpPr txBox="1"/>
          <p:nvPr/>
        </p:nvSpPr>
        <p:spPr>
          <a:xfrm>
            <a:off x="733349" y="4962449"/>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品牌知名度低</a:t>
            </a:r>
            <a:endParaRPr lang="en-US" sz="1000" dirty="0"/>
          </a:p>
        </p:txBody>
      </p:sp>
      <p:sp>
        <p:nvSpPr>
          <p:cNvPr id="33" name="Text 30"/>
          <p:cNvSpPr txBox="1"/>
          <p:nvPr/>
        </p:nvSpPr>
        <p:spPr>
          <a:xfrm>
            <a:off x="733349" y="5191049"/>
            <a:ext cx="10341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资金、人才有限</a:t>
            </a:r>
            <a:endParaRPr lang="en-US" sz="1000" dirty="0"/>
          </a:p>
        </p:txBody>
      </p:sp>
      <p:sp>
        <p:nvSpPr>
          <p:cNvPr id="34" name="Shape 31"/>
          <p:cNvSpPr/>
          <p:nvPr/>
        </p:nvSpPr>
        <p:spPr>
          <a:xfrm>
            <a:off x="543154" y="3733495"/>
            <a:ext cx="3333902" cy="304495"/>
          </a:xfrm>
          <a:prstGeom prst="rect">
            <a:avLst/>
          </a:prstGeom>
          <a:solidFill>
            <a:srgbClr val="FFF7ED"/>
          </a:solidFill>
          <a:ln/>
        </p:spPr>
        <p:txBody>
          <a:bodyPr/>
          <a:lstStyle/>
          <a:p>
            <a:endParaRPr lang="zh-CN" altLang="en-US"/>
          </a:p>
        </p:txBody>
      </p:sp>
      <p:sp>
        <p:nvSpPr>
          <p:cNvPr id="35" name="Shape 32"/>
          <p:cNvSpPr/>
          <p:nvPr/>
        </p:nvSpPr>
        <p:spPr>
          <a:xfrm>
            <a:off x="543154" y="3733495"/>
            <a:ext cx="28346" cy="304495"/>
          </a:xfrm>
          <a:prstGeom prst="rect">
            <a:avLst/>
          </a:prstGeom>
          <a:solidFill>
            <a:srgbClr val="FB923C"/>
          </a:solidFill>
          <a:ln/>
        </p:spPr>
        <p:txBody>
          <a:bodyPr/>
          <a:lstStyle/>
          <a:p>
            <a:endParaRPr lang="zh-CN" altLang="en-US"/>
          </a:p>
        </p:txBody>
      </p:sp>
      <p:pic>
        <p:nvPicPr>
          <p:cNvPr id="36" name="Image 1" descr="preencoded.png"/>
          <p:cNvPicPr>
            <a:picLocks noChangeAspect="1"/>
          </p:cNvPicPr>
          <p:nvPr/>
        </p:nvPicPr>
        <p:blipFill>
          <a:blip r:embed="rId4"/>
          <a:srcRect t="-100" b="-100"/>
          <a:stretch/>
        </p:blipFill>
        <p:spPr>
          <a:xfrm>
            <a:off x="647395" y="3810305"/>
            <a:ext cx="114300" cy="152705"/>
          </a:xfrm>
          <a:prstGeom prst="rect">
            <a:avLst/>
          </a:prstGeom>
        </p:spPr>
      </p:pic>
      <p:sp>
        <p:nvSpPr>
          <p:cNvPr id="37" name="Text 33"/>
          <p:cNvSpPr txBox="1"/>
          <p:nvPr/>
        </p:nvSpPr>
        <p:spPr>
          <a:xfrm>
            <a:off x="4886554" y="2305202"/>
            <a:ext cx="1495958"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行业积累与转型升级</a:t>
            </a:r>
            <a:endParaRPr lang="en-US" sz="1200" dirty="0"/>
          </a:p>
        </p:txBody>
      </p:sp>
      <p:sp>
        <p:nvSpPr>
          <p:cNvPr id="38" name="Text 34"/>
          <p:cNvSpPr txBox="1"/>
          <p:nvPr/>
        </p:nvSpPr>
        <p:spPr>
          <a:xfrm>
            <a:off x="733349" y="4505249"/>
            <a:ext cx="10341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用户获取成本高</a:t>
            </a:r>
            <a:endParaRPr lang="en-US" sz="1000" dirty="0"/>
          </a:p>
        </p:txBody>
      </p:sp>
      <p:sp>
        <p:nvSpPr>
          <p:cNvPr id="39" name="Text 35"/>
          <p:cNvSpPr txBox="1"/>
          <p:nvPr/>
        </p:nvSpPr>
        <p:spPr>
          <a:xfrm>
            <a:off x="733349" y="4733849"/>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缺乏行业专业知识</a:t>
            </a:r>
            <a:endParaRPr lang="en-US" sz="1000" dirty="0"/>
          </a:p>
        </p:txBody>
      </p:sp>
      <p:sp>
        <p:nvSpPr>
          <p:cNvPr id="40" name="Text 36"/>
          <p:cNvSpPr txBox="1"/>
          <p:nvPr/>
        </p:nvSpPr>
        <p:spPr>
          <a:xfrm>
            <a:off x="733349" y="5419649"/>
            <a:ext cx="10341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商业模式待验证</a:t>
            </a:r>
            <a:endParaRPr lang="en-US" sz="1000" dirty="0"/>
          </a:p>
        </p:txBody>
      </p:sp>
      <p:sp>
        <p:nvSpPr>
          <p:cNvPr id="41" name="Text 37"/>
          <p:cNvSpPr txBox="1"/>
          <p:nvPr/>
        </p:nvSpPr>
        <p:spPr>
          <a:xfrm>
            <a:off x="4619549" y="2600554"/>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拥有稳定的客户群体</a:t>
            </a:r>
            <a:endParaRPr lang="en-US" sz="1000" dirty="0"/>
          </a:p>
        </p:txBody>
      </p:sp>
      <p:sp>
        <p:nvSpPr>
          <p:cNvPr id="42" name="Text 38"/>
          <p:cNvSpPr txBox="1"/>
          <p:nvPr/>
        </p:nvSpPr>
        <p:spPr>
          <a:xfrm>
            <a:off x="4619549" y="2829154"/>
            <a:ext cx="17007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垂直行业和场景know-how</a:t>
            </a:r>
            <a:endParaRPr lang="en-US" sz="1000" dirty="0"/>
          </a:p>
        </p:txBody>
      </p:sp>
      <p:sp>
        <p:nvSpPr>
          <p:cNvPr id="43" name="Text 39"/>
          <p:cNvSpPr txBox="1"/>
          <p:nvPr/>
        </p:nvSpPr>
        <p:spPr>
          <a:xfrm>
            <a:off x="4619549" y="3057754"/>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品牌和信任已建立</a:t>
            </a:r>
            <a:endParaRPr lang="en-US" sz="1000" dirty="0"/>
          </a:p>
        </p:txBody>
      </p:sp>
      <p:sp>
        <p:nvSpPr>
          <p:cNvPr id="44" name="Text 40"/>
          <p:cNvSpPr txBox="1"/>
          <p:nvPr/>
        </p:nvSpPr>
        <p:spPr>
          <a:xfrm>
            <a:off x="800100" y="3791102"/>
            <a:ext cx="2563063" cy="191110"/>
          </a:xfrm>
          <a:prstGeom prst="rect">
            <a:avLst/>
          </a:prstGeom>
          <a:noFill/>
          <a:ln/>
        </p:spPr>
        <p:txBody>
          <a:bodyPr wrap="square" lIns="0" tIns="0" rIns="0" bIns="0" rtlCol="0" anchor="ctr"/>
          <a:lstStyle/>
          <a:p>
            <a:pPr marL="0" indent="0" algn="l">
              <a:buNone/>
            </a:pPr>
            <a:r>
              <a:rPr lang="en-US" sz="1200" dirty="0">
                <a:solidFill>
                  <a:srgbClr val="9A3412"/>
                </a:solidFill>
                <a:latin typeface="Inter" pitchFamily="34" charset="0"/>
                <a:ea typeface="Inter" pitchFamily="34" charset="-122"/>
                <a:cs typeface="Inter" pitchFamily="34" charset="-120"/>
              </a:rPr>
              <a:t>拥抱开放生态，与多方平台合作整合</a:t>
            </a:r>
            <a:endParaRPr lang="en-US" sz="1200" dirty="0"/>
          </a:p>
        </p:txBody>
      </p:sp>
      <p:sp>
        <p:nvSpPr>
          <p:cNvPr id="45" name="Shape 41"/>
          <p:cNvSpPr/>
          <p:nvPr/>
        </p:nvSpPr>
        <p:spPr>
          <a:xfrm>
            <a:off x="543154" y="4200754"/>
            <a:ext cx="390449" cy="209398"/>
          </a:xfrm>
          <a:prstGeom prst="roundRect">
            <a:avLst>
              <a:gd name="adj" fmla="val 79396"/>
            </a:avLst>
          </a:prstGeom>
          <a:solidFill>
            <a:srgbClr val="FEE2E2"/>
          </a:solidFill>
          <a:ln/>
        </p:spPr>
        <p:txBody>
          <a:bodyPr/>
          <a:lstStyle/>
          <a:p>
            <a:endParaRPr lang="zh-CN" altLang="en-US"/>
          </a:p>
        </p:txBody>
      </p:sp>
      <p:sp>
        <p:nvSpPr>
          <p:cNvPr id="46" name="Text 42"/>
          <p:cNvSpPr txBox="1"/>
          <p:nvPr/>
        </p:nvSpPr>
        <p:spPr>
          <a:xfrm>
            <a:off x="619049" y="4229100"/>
            <a:ext cx="324612" cy="143561"/>
          </a:xfrm>
          <a:prstGeom prst="rect">
            <a:avLst/>
          </a:prstGeom>
          <a:noFill/>
          <a:ln/>
        </p:spPr>
        <p:txBody>
          <a:bodyPr wrap="square" lIns="0" tIns="0" rIns="0" bIns="0" rtlCol="0" anchor="ctr"/>
          <a:lstStyle/>
          <a:p>
            <a:pPr marL="0" indent="0" algn="l">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47" name="Shape 43"/>
          <p:cNvSpPr/>
          <p:nvPr/>
        </p:nvSpPr>
        <p:spPr>
          <a:xfrm>
            <a:off x="543154" y="5753405"/>
            <a:ext cx="3333902" cy="724205"/>
          </a:xfrm>
          <a:prstGeom prst="roundRect">
            <a:avLst>
              <a:gd name="adj" fmla="val 9968"/>
            </a:avLst>
          </a:prstGeom>
          <a:solidFill>
            <a:srgbClr val="EBF0FF"/>
          </a:solidFill>
          <a:ln/>
        </p:spPr>
        <p:txBody>
          <a:bodyPr/>
          <a:lstStyle/>
          <a:p>
            <a:endParaRPr lang="zh-CN" altLang="en-US"/>
          </a:p>
        </p:txBody>
      </p:sp>
      <p:sp>
        <p:nvSpPr>
          <p:cNvPr id="48" name="Text 44"/>
          <p:cNvSpPr txBox="1"/>
          <p:nvPr/>
        </p:nvSpPr>
        <p:spPr>
          <a:xfrm>
            <a:off x="657454" y="5848502"/>
            <a:ext cx="1733702"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代表案例: Perplexity AI</a:t>
            </a:r>
            <a:endParaRPr lang="en-US" sz="1200" dirty="0"/>
          </a:p>
        </p:txBody>
      </p:sp>
      <p:sp>
        <p:nvSpPr>
          <p:cNvPr id="49" name="Text 45"/>
          <p:cNvSpPr txBox="1"/>
          <p:nvPr/>
        </p:nvSpPr>
        <p:spPr>
          <a:xfrm>
            <a:off x="657454" y="6096305"/>
            <a:ext cx="3172054" cy="29535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从零开始构建AI搜索引擎，无传统搜索包袱，采用对话式交互模式，创新性地重构搜索体验</a:t>
            </a:r>
            <a:endParaRPr lang="en-US" sz="900" dirty="0"/>
          </a:p>
        </p:txBody>
      </p:sp>
      <p:pic>
        <p:nvPicPr>
          <p:cNvPr id="50" name="Image 2" descr="preencoded.png"/>
          <p:cNvPicPr>
            <a:picLocks noChangeAspect="1"/>
          </p:cNvPicPr>
          <p:nvPr/>
        </p:nvPicPr>
        <p:blipFill>
          <a:blip r:embed="rId5"/>
          <a:srcRect/>
          <a:stretch/>
        </p:blipFill>
        <p:spPr>
          <a:xfrm>
            <a:off x="4515307" y="1790395"/>
            <a:ext cx="133502" cy="133502"/>
          </a:xfrm>
          <a:prstGeom prst="rect">
            <a:avLst/>
          </a:prstGeom>
        </p:spPr>
      </p:pic>
      <p:sp>
        <p:nvSpPr>
          <p:cNvPr id="51" name="Shape 46"/>
          <p:cNvSpPr/>
          <p:nvPr/>
        </p:nvSpPr>
        <p:spPr>
          <a:xfrm>
            <a:off x="8153705" y="1580998"/>
            <a:ext cx="3657600" cy="5286146"/>
          </a:xfrm>
          <a:prstGeom prst="roundRect">
            <a:avLst>
              <a:gd name="adj" fmla="val 521"/>
            </a:avLst>
          </a:prstGeom>
          <a:solidFill>
            <a:srgbClr val="F9FAFB"/>
          </a:solidFill>
          <a:ln w="12700">
            <a:solidFill>
              <a:srgbClr val="E5E7EB"/>
            </a:solidFill>
            <a:prstDash val="solid"/>
          </a:ln>
        </p:spPr>
        <p:txBody>
          <a:bodyPr/>
          <a:lstStyle/>
          <a:p>
            <a:endParaRPr lang="zh-CN" altLang="en-US"/>
          </a:p>
        </p:txBody>
      </p:sp>
      <p:sp>
        <p:nvSpPr>
          <p:cNvPr id="52" name="Shape 47"/>
          <p:cNvSpPr/>
          <p:nvPr/>
        </p:nvSpPr>
        <p:spPr>
          <a:xfrm>
            <a:off x="8162849" y="1591056"/>
            <a:ext cx="3638398" cy="543154"/>
          </a:xfrm>
          <a:prstGeom prst="roundRect">
            <a:avLst>
              <a:gd name="adj" fmla="val 23628"/>
            </a:avLst>
          </a:prstGeom>
          <a:solidFill>
            <a:srgbClr val="F3F4F6"/>
          </a:solidFill>
          <a:ln/>
        </p:spPr>
        <p:txBody>
          <a:bodyPr/>
          <a:lstStyle/>
          <a:p>
            <a:endParaRPr lang="zh-CN" altLang="en-US"/>
          </a:p>
        </p:txBody>
      </p:sp>
      <p:sp>
        <p:nvSpPr>
          <p:cNvPr id="53" name="Shape 48"/>
          <p:cNvSpPr/>
          <p:nvPr/>
        </p:nvSpPr>
        <p:spPr>
          <a:xfrm>
            <a:off x="8162849" y="2125066"/>
            <a:ext cx="3638398" cy="9144"/>
          </a:xfrm>
          <a:prstGeom prst="rect">
            <a:avLst/>
          </a:prstGeom>
          <a:solidFill>
            <a:srgbClr val="E5E7EB"/>
          </a:solidFill>
          <a:ln/>
        </p:spPr>
        <p:txBody>
          <a:bodyPr/>
          <a:lstStyle/>
          <a:p>
            <a:endParaRPr lang="zh-CN" altLang="en-US"/>
          </a:p>
        </p:txBody>
      </p:sp>
      <p:sp>
        <p:nvSpPr>
          <p:cNvPr id="54" name="Shape 49"/>
          <p:cNvSpPr/>
          <p:nvPr/>
        </p:nvSpPr>
        <p:spPr>
          <a:xfrm>
            <a:off x="8315554" y="1705356"/>
            <a:ext cx="304495" cy="304495"/>
          </a:xfrm>
          <a:prstGeom prst="ellipse">
            <a:avLst/>
          </a:prstGeom>
          <a:solidFill>
            <a:srgbClr val="EBF0FF"/>
          </a:solidFill>
          <a:ln/>
        </p:spPr>
        <p:txBody>
          <a:bodyPr/>
          <a:lstStyle/>
          <a:p>
            <a:endParaRPr lang="zh-CN" altLang="en-US"/>
          </a:p>
        </p:txBody>
      </p:sp>
      <p:sp>
        <p:nvSpPr>
          <p:cNvPr id="55" name="Text 50"/>
          <p:cNvSpPr txBox="1"/>
          <p:nvPr/>
        </p:nvSpPr>
        <p:spPr>
          <a:xfrm>
            <a:off x="8734349" y="1742846"/>
            <a:ext cx="905256"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科技巨头</a:t>
            </a:r>
            <a:endParaRPr lang="en-US" sz="1500" dirty="0"/>
          </a:p>
        </p:txBody>
      </p:sp>
      <p:sp>
        <p:nvSpPr>
          <p:cNvPr id="56" name="Shape 51"/>
          <p:cNvSpPr/>
          <p:nvPr/>
        </p:nvSpPr>
        <p:spPr>
          <a:xfrm>
            <a:off x="8315554" y="2295144"/>
            <a:ext cx="390449" cy="209398"/>
          </a:xfrm>
          <a:prstGeom prst="roundRect">
            <a:avLst>
              <a:gd name="adj" fmla="val 79396"/>
            </a:avLst>
          </a:prstGeom>
          <a:solidFill>
            <a:srgbClr val="DCFCE7"/>
          </a:solidFill>
          <a:ln/>
        </p:spPr>
        <p:txBody>
          <a:bodyPr/>
          <a:lstStyle/>
          <a:p>
            <a:endParaRPr lang="zh-CN" altLang="en-US"/>
          </a:p>
        </p:txBody>
      </p:sp>
      <p:sp>
        <p:nvSpPr>
          <p:cNvPr id="57" name="Text 52"/>
          <p:cNvSpPr txBox="1"/>
          <p:nvPr/>
        </p:nvSpPr>
        <p:spPr>
          <a:xfrm>
            <a:off x="8391449" y="2324405"/>
            <a:ext cx="324612" cy="143561"/>
          </a:xfrm>
          <a:prstGeom prst="rect">
            <a:avLst/>
          </a:prstGeom>
          <a:noFill/>
          <a:ln/>
        </p:spPr>
        <p:txBody>
          <a:bodyPr wrap="square" lIns="0" tIns="0" rIns="0" bIns="0" rtlCol="0" anchor="ctr"/>
          <a:lstStyle/>
          <a:p>
            <a:pPr marL="0" indent="0" algn="l">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58" name="Text 53"/>
          <p:cNvSpPr txBox="1"/>
          <p:nvPr/>
        </p:nvSpPr>
        <p:spPr>
          <a:xfrm>
            <a:off x="4886554" y="3866998"/>
            <a:ext cx="1495958"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转型阻力与资源限制</a:t>
            </a:r>
            <a:endParaRPr lang="en-US" sz="1200" dirty="0"/>
          </a:p>
        </p:txBody>
      </p:sp>
      <p:sp>
        <p:nvSpPr>
          <p:cNvPr id="59" name="Text 54"/>
          <p:cNvSpPr txBox="1"/>
          <p:nvPr/>
        </p:nvSpPr>
        <p:spPr>
          <a:xfrm>
            <a:off x="8772754" y="2305202"/>
            <a:ext cx="1495958"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资源丰富与规模效应</a:t>
            </a:r>
            <a:endParaRPr lang="en-US" sz="1200" dirty="0"/>
          </a:p>
        </p:txBody>
      </p:sp>
      <p:sp>
        <p:nvSpPr>
          <p:cNvPr id="60" name="Text 55"/>
          <p:cNvSpPr txBox="1"/>
          <p:nvPr/>
        </p:nvSpPr>
        <p:spPr>
          <a:xfrm>
            <a:off x="8772754" y="4438498"/>
            <a:ext cx="1495958"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庞大组织的转型阻力</a:t>
            </a:r>
            <a:endParaRPr lang="en-US" sz="1200" dirty="0"/>
          </a:p>
        </p:txBody>
      </p:sp>
      <p:sp>
        <p:nvSpPr>
          <p:cNvPr id="61" name="Text 56"/>
          <p:cNvSpPr txBox="1"/>
          <p:nvPr/>
        </p:nvSpPr>
        <p:spPr>
          <a:xfrm>
            <a:off x="4619549" y="3286354"/>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数据积累和市场洞察</a:t>
            </a:r>
            <a:endParaRPr lang="en-US" sz="1000" dirty="0"/>
          </a:p>
        </p:txBody>
      </p:sp>
      <p:sp>
        <p:nvSpPr>
          <p:cNvPr id="62" name="Text 57"/>
          <p:cNvSpPr txBox="1"/>
          <p:nvPr/>
        </p:nvSpPr>
        <p:spPr>
          <a:xfrm>
            <a:off x="4619549" y="3514954"/>
            <a:ext cx="1834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不与时俱进就被淘汰的危机感</a:t>
            </a:r>
            <a:endParaRPr lang="en-US" sz="1000" dirty="0"/>
          </a:p>
        </p:txBody>
      </p:sp>
      <p:sp>
        <p:nvSpPr>
          <p:cNvPr id="63" name="Text 58"/>
          <p:cNvSpPr txBox="1"/>
          <p:nvPr/>
        </p:nvSpPr>
        <p:spPr>
          <a:xfrm>
            <a:off x="4619549" y="4162349"/>
            <a:ext cx="17574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存量产品/场景成为转型包袱</a:t>
            </a:r>
            <a:endParaRPr lang="en-US" sz="1000" dirty="0"/>
          </a:p>
        </p:txBody>
      </p:sp>
      <p:sp>
        <p:nvSpPr>
          <p:cNvPr id="64" name="Text 59"/>
          <p:cNvSpPr txBox="1"/>
          <p:nvPr/>
        </p:nvSpPr>
        <p:spPr>
          <a:xfrm>
            <a:off x="4619549" y="4390949"/>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决策层面犹豫不决</a:t>
            </a:r>
            <a:endParaRPr lang="en-US" sz="1000" dirty="0"/>
          </a:p>
        </p:txBody>
      </p:sp>
      <p:sp>
        <p:nvSpPr>
          <p:cNvPr id="65" name="Text 60"/>
          <p:cNvSpPr txBox="1"/>
          <p:nvPr/>
        </p:nvSpPr>
        <p:spPr>
          <a:xfrm>
            <a:off x="4619549" y="4619549"/>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资金投入相对有限</a:t>
            </a:r>
            <a:endParaRPr lang="en-US" sz="1000" dirty="0"/>
          </a:p>
        </p:txBody>
      </p:sp>
      <p:sp>
        <p:nvSpPr>
          <p:cNvPr id="66" name="Text 61"/>
          <p:cNvSpPr txBox="1"/>
          <p:nvPr/>
        </p:nvSpPr>
        <p:spPr>
          <a:xfrm>
            <a:off x="4619549" y="4848149"/>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组织结构调整困难</a:t>
            </a:r>
            <a:endParaRPr lang="en-US" sz="1000" dirty="0"/>
          </a:p>
        </p:txBody>
      </p:sp>
      <p:sp>
        <p:nvSpPr>
          <p:cNvPr id="67" name="Text 62"/>
          <p:cNvSpPr txBox="1"/>
          <p:nvPr/>
        </p:nvSpPr>
        <p:spPr>
          <a:xfrm>
            <a:off x="4619549" y="5076749"/>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创新与稳定的平衡挑战</a:t>
            </a:r>
            <a:endParaRPr lang="en-US" sz="1000" dirty="0"/>
          </a:p>
        </p:txBody>
      </p:sp>
      <p:sp>
        <p:nvSpPr>
          <p:cNvPr id="68" name="Text 63"/>
          <p:cNvSpPr txBox="1"/>
          <p:nvPr/>
        </p:nvSpPr>
        <p:spPr>
          <a:xfrm>
            <a:off x="8505749" y="2600554"/>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庞大的流量与客户基础</a:t>
            </a:r>
            <a:endParaRPr lang="en-US" sz="1000" dirty="0"/>
          </a:p>
        </p:txBody>
      </p:sp>
      <p:sp>
        <p:nvSpPr>
          <p:cNvPr id="69" name="Text 64"/>
          <p:cNvSpPr txBox="1"/>
          <p:nvPr/>
        </p:nvSpPr>
        <p:spPr>
          <a:xfrm>
            <a:off x="8505749" y="2829154"/>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数据积累</a:t>
            </a:r>
            <a:endParaRPr lang="en-US" sz="1000" dirty="0"/>
          </a:p>
        </p:txBody>
      </p:sp>
      <p:sp>
        <p:nvSpPr>
          <p:cNvPr id="70" name="Text 65"/>
          <p:cNvSpPr txBox="1"/>
          <p:nvPr/>
        </p:nvSpPr>
        <p:spPr>
          <a:xfrm>
            <a:off x="8505749" y="3057754"/>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雄厚的现金流支持</a:t>
            </a:r>
            <a:endParaRPr lang="en-US" sz="1000" dirty="0"/>
          </a:p>
        </p:txBody>
      </p:sp>
      <p:sp>
        <p:nvSpPr>
          <p:cNvPr id="71" name="Text 66"/>
          <p:cNvSpPr txBox="1"/>
          <p:nvPr/>
        </p:nvSpPr>
        <p:spPr>
          <a:xfrm>
            <a:off x="8505749" y="3286354"/>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顶尖人才与研发能力</a:t>
            </a:r>
            <a:endParaRPr lang="en-US" sz="1000" dirty="0"/>
          </a:p>
        </p:txBody>
      </p:sp>
      <p:sp>
        <p:nvSpPr>
          <p:cNvPr id="72" name="Text 67"/>
          <p:cNvSpPr txBox="1"/>
          <p:nvPr/>
        </p:nvSpPr>
        <p:spPr>
          <a:xfrm>
            <a:off x="8505749" y="3514954"/>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前沿科技的研究投入</a:t>
            </a:r>
            <a:endParaRPr lang="en-US" sz="1000" dirty="0"/>
          </a:p>
        </p:txBody>
      </p:sp>
      <p:sp>
        <p:nvSpPr>
          <p:cNvPr id="73" name="Text 68"/>
          <p:cNvSpPr txBox="1"/>
          <p:nvPr/>
        </p:nvSpPr>
        <p:spPr>
          <a:xfrm>
            <a:off x="8505749" y="3743554"/>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品牌影响力与市场话语权</a:t>
            </a:r>
            <a:endParaRPr lang="en-US" sz="1000" dirty="0"/>
          </a:p>
        </p:txBody>
      </p:sp>
      <p:sp>
        <p:nvSpPr>
          <p:cNvPr id="74" name="Text 69"/>
          <p:cNvSpPr txBox="1"/>
          <p:nvPr/>
        </p:nvSpPr>
        <p:spPr>
          <a:xfrm>
            <a:off x="8505749" y="4733849"/>
            <a:ext cx="1890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存量产品/场景是优势也是包袱</a:t>
            </a:r>
            <a:endParaRPr lang="en-US" sz="1000" dirty="0"/>
          </a:p>
        </p:txBody>
      </p:sp>
      <p:sp>
        <p:nvSpPr>
          <p:cNvPr id="75" name="Text 70"/>
          <p:cNvSpPr txBox="1"/>
          <p:nvPr/>
        </p:nvSpPr>
        <p:spPr>
          <a:xfrm>
            <a:off x="8505749" y="4962449"/>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决策链条长，行动迟缓</a:t>
            </a:r>
            <a:endParaRPr lang="en-US" sz="1000" dirty="0"/>
          </a:p>
        </p:txBody>
      </p:sp>
      <p:sp>
        <p:nvSpPr>
          <p:cNvPr id="76" name="Text 71"/>
          <p:cNvSpPr txBox="1"/>
          <p:nvPr/>
        </p:nvSpPr>
        <p:spPr>
          <a:xfrm>
            <a:off x="8505749" y="5191049"/>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大公司病影响创新速度</a:t>
            </a:r>
            <a:endParaRPr lang="en-US" sz="1000" dirty="0"/>
          </a:p>
        </p:txBody>
      </p:sp>
      <p:sp>
        <p:nvSpPr>
          <p:cNvPr id="77" name="Text 72"/>
          <p:cNvSpPr txBox="1"/>
          <p:nvPr/>
        </p:nvSpPr>
        <p:spPr>
          <a:xfrm>
            <a:off x="8505749" y="5419649"/>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缺乏创始人模式的执行力</a:t>
            </a:r>
            <a:endParaRPr lang="en-US" sz="1000" dirty="0"/>
          </a:p>
        </p:txBody>
      </p:sp>
      <p:sp>
        <p:nvSpPr>
          <p:cNvPr id="78" name="Text 73"/>
          <p:cNvSpPr txBox="1"/>
          <p:nvPr/>
        </p:nvSpPr>
        <p:spPr>
          <a:xfrm>
            <a:off x="8505749" y="5648249"/>
            <a:ext cx="17007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利益相关者众多，难以取舍</a:t>
            </a:r>
            <a:endParaRPr lang="en-US" sz="1000" dirty="0"/>
          </a:p>
        </p:txBody>
      </p:sp>
      <p:sp>
        <p:nvSpPr>
          <p:cNvPr id="79" name="Shape 74"/>
          <p:cNvSpPr/>
          <p:nvPr/>
        </p:nvSpPr>
        <p:spPr>
          <a:xfrm>
            <a:off x="8315554" y="3962095"/>
            <a:ext cx="3333902" cy="304495"/>
          </a:xfrm>
          <a:prstGeom prst="rect">
            <a:avLst/>
          </a:prstGeom>
          <a:solidFill>
            <a:srgbClr val="FFF7ED"/>
          </a:solidFill>
          <a:ln/>
        </p:spPr>
        <p:txBody>
          <a:bodyPr/>
          <a:lstStyle/>
          <a:p>
            <a:endParaRPr lang="zh-CN" altLang="en-US"/>
          </a:p>
        </p:txBody>
      </p:sp>
      <p:sp>
        <p:nvSpPr>
          <p:cNvPr id="80" name="Shape 75"/>
          <p:cNvSpPr/>
          <p:nvPr/>
        </p:nvSpPr>
        <p:spPr>
          <a:xfrm>
            <a:off x="8315554" y="3962095"/>
            <a:ext cx="28346" cy="304495"/>
          </a:xfrm>
          <a:prstGeom prst="rect">
            <a:avLst/>
          </a:prstGeom>
          <a:solidFill>
            <a:srgbClr val="FB923C"/>
          </a:solidFill>
          <a:ln/>
        </p:spPr>
        <p:txBody>
          <a:bodyPr/>
          <a:lstStyle/>
          <a:p>
            <a:endParaRPr lang="zh-CN" altLang="en-US"/>
          </a:p>
        </p:txBody>
      </p:sp>
      <p:sp>
        <p:nvSpPr>
          <p:cNvPr id="81" name="Text 76"/>
          <p:cNvSpPr txBox="1"/>
          <p:nvPr/>
        </p:nvSpPr>
        <p:spPr>
          <a:xfrm>
            <a:off x="8591702" y="4019702"/>
            <a:ext cx="2410358" cy="191110"/>
          </a:xfrm>
          <a:prstGeom prst="rect">
            <a:avLst/>
          </a:prstGeom>
          <a:noFill/>
          <a:ln/>
        </p:spPr>
        <p:txBody>
          <a:bodyPr wrap="square" lIns="0" tIns="0" rIns="0" bIns="0" rtlCol="0" anchor="ctr"/>
          <a:lstStyle/>
          <a:p>
            <a:pPr marL="0" indent="0" algn="l">
              <a:buNone/>
            </a:pPr>
            <a:r>
              <a:rPr lang="en-US" sz="1200" dirty="0">
                <a:solidFill>
                  <a:srgbClr val="9A3412"/>
                </a:solidFill>
                <a:latin typeface="Inter" pitchFamily="34" charset="0"/>
                <a:ea typeface="Inter" pitchFamily="34" charset="-122"/>
                <a:cs typeface="Inter" pitchFamily="34" charset="-120"/>
              </a:rPr>
              <a:t>自建封闭生态，形成用户留存壁垒</a:t>
            </a:r>
            <a:endParaRPr lang="en-US" sz="1200" dirty="0"/>
          </a:p>
        </p:txBody>
      </p:sp>
      <p:sp>
        <p:nvSpPr>
          <p:cNvPr id="82" name="Shape 77"/>
          <p:cNvSpPr/>
          <p:nvPr/>
        </p:nvSpPr>
        <p:spPr>
          <a:xfrm>
            <a:off x="4429354" y="3857854"/>
            <a:ext cx="390449" cy="209398"/>
          </a:xfrm>
          <a:prstGeom prst="roundRect">
            <a:avLst>
              <a:gd name="adj" fmla="val 79396"/>
            </a:avLst>
          </a:prstGeom>
          <a:solidFill>
            <a:srgbClr val="FEE2E2"/>
          </a:solidFill>
          <a:ln/>
        </p:spPr>
        <p:txBody>
          <a:bodyPr/>
          <a:lstStyle/>
          <a:p>
            <a:endParaRPr lang="zh-CN" altLang="en-US"/>
          </a:p>
        </p:txBody>
      </p:sp>
      <p:sp>
        <p:nvSpPr>
          <p:cNvPr id="83" name="Shape 78"/>
          <p:cNvSpPr/>
          <p:nvPr/>
        </p:nvSpPr>
        <p:spPr>
          <a:xfrm>
            <a:off x="8315554" y="4429354"/>
            <a:ext cx="390449" cy="209398"/>
          </a:xfrm>
          <a:prstGeom prst="roundRect">
            <a:avLst>
              <a:gd name="adj" fmla="val 79396"/>
            </a:avLst>
          </a:prstGeom>
          <a:solidFill>
            <a:srgbClr val="FEE2E2"/>
          </a:solidFill>
          <a:ln/>
        </p:spPr>
        <p:txBody>
          <a:bodyPr/>
          <a:lstStyle/>
          <a:p>
            <a:endParaRPr lang="zh-CN" altLang="en-US"/>
          </a:p>
        </p:txBody>
      </p:sp>
      <p:sp>
        <p:nvSpPr>
          <p:cNvPr id="84" name="Text 79"/>
          <p:cNvSpPr txBox="1"/>
          <p:nvPr/>
        </p:nvSpPr>
        <p:spPr>
          <a:xfrm>
            <a:off x="4505249" y="3886200"/>
            <a:ext cx="324612" cy="143561"/>
          </a:xfrm>
          <a:prstGeom prst="rect">
            <a:avLst/>
          </a:prstGeom>
          <a:noFill/>
          <a:ln/>
        </p:spPr>
        <p:txBody>
          <a:bodyPr wrap="square" lIns="0" tIns="0" rIns="0" bIns="0" rtlCol="0" anchor="ctr"/>
          <a:lstStyle/>
          <a:p>
            <a:pPr marL="0" indent="0" algn="l">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85" name="Shape 80"/>
          <p:cNvSpPr/>
          <p:nvPr/>
        </p:nvSpPr>
        <p:spPr>
          <a:xfrm>
            <a:off x="4429354" y="5410505"/>
            <a:ext cx="3333902" cy="724205"/>
          </a:xfrm>
          <a:prstGeom prst="roundRect">
            <a:avLst>
              <a:gd name="adj" fmla="val 9968"/>
            </a:avLst>
          </a:prstGeom>
          <a:solidFill>
            <a:srgbClr val="EBF0FF"/>
          </a:solidFill>
          <a:ln/>
        </p:spPr>
        <p:txBody>
          <a:bodyPr/>
          <a:lstStyle/>
          <a:p>
            <a:endParaRPr lang="zh-CN" altLang="en-US"/>
          </a:p>
        </p:txBody>
      </p:sp>
      <p:sp>
        <p:nvSpPr>
          <p:cNvPr id="86" name="Text 81"/>
          <p:cNvSpPr txBox="1"/>
          <p:nvPr/>
        </p:nvSpPr>
        <p:spPr>
          <a:xfrm>
            <a:off x="4543654" y="5505602"/>
            <a:ext cx="1485900"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代表案例: Notion AI</a:t>
            </a:r>
            <a:endParaRPr lang="en-US" sz="1200" dirty="0"/>
          </a:p>
        </p:txBody>
      </p:sp>
      <p:sp>
        <p:nvSpPr>
          <p:cNvPr id="87" name="Text 82"/>
          <p:cNvSpPr txBox="1"/>
          <p:nvPr/>
        </p:nvSpPr>
        <p:spPr>
          <a:xfrm>
            <a:off x="4543654" y="5753405"/>
            <a:ext cx="2953512" cy="29535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从协作知识库工具起步，通过集成AI能力，逐步向Notion Agent方向转型，利用已有用户和场景优势</a:t>
            </a:r>
            <a:endParaRPr lang="en-US" sz="900" dirty="0"/>
          </a:p>
        </p:txBody>
      </p:sp>
      <p:pic>
        <p:nvPicPr>
          <p:cNvPr id="88" name="Image 3" descr="preencoded.png"/>
          <p:cNvPicPr>
            <a:picLocks noChangeAspect="1"/>
          </p:cNvPicPr>
          <p:nvPr/>
        </p:nvPicPr>
        <p:blipFill>
          <a:blip r:embed="rId6"/>
          <a:srcRect t="-1100" b="-1100"/>
          <a:stretch/>
        </p:blipFill>
        <p:spPr>
          <a:xfrm>
            <a:off x="8410651" y="1790395"/>
            <a:ext cx="114300" cy="133502"/>
          </a:xfrm>
          <a:prstGeom prst="rect">
            <a:avLst/>
          </a:prstGeom>
        </p:spPr>
      </p:pic>
      <p:pic>
        <p:nvPicPr>
          <p:cNvPr id="89" name="Image 4" descr="preencoded.png"/>
          <p:cNvPicPr>
            <a:picLocks noChangeAspect="1"/>
          </p:cNvPicPr>
          <p:nvPr/>
        </p:nvPicPr>
        <p:blipFill>
          <a:blip r:embed="rId7"/>
          <a:srcRect t="-43" b="-43"/>
          <a:stretch/>
        </p:blipFill>
        <p:spPr>
          <a:xfrm>
            <a:off x="8419795" y="4038905"/>
            <a:ext cx="133502" cy="152705"/>
          </a:xfrm>
          <a:prstGeom prst="rect">
            <a:avLst/>
          </a:prstGeom>
        </p:spPr>
      </p:pic>
      <p:sp>
        <p:nvSpPr>
          <p:cNvPr id="90" name="Text 83"/>
          <p:cNvSpPr txBox="1"/>
          <p:nvPr/>
        </p:nvSpPr>
        <p:spPr>
          <a:xfrm>
            <a:off x="8391449" y="4457700"/>
            <a:ext cx="324612" cy="143561"/>
          </a:xfrm>
          <a:prstGeom prst="rect">
            <a:avLst/>
          </a:prstGeom>
          <a:noFill/>
          <a:ln/>
        </p:spPr>
        <p:txBody>
          <a:bodyPr wrap="square" lIns="0" tIns="0" rIns="0" bIns="0" rtlCol="0" anchor="ctr"/>
          <a:lstStyle/>
          <a:p>
            <a:pPr marL="0" indent="0" algn="l">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91" name="Shape 84"/>
          <p:cNvSpPr/>
          <p:nvPr/>
        </p:nvSpPr>
        <p:spPr>
          <a:xfrm>
            <a:off x="8315554" y="5982005"/>
            <a:ext cx="3333902" cy="724205"/>
          </a:xfrm>
          <a:prstGeom prst="roundRect">
            <a:avLst>
              <a:gd name="adj" fmla="val 9968"/>
            </a:avLst>
          </a:prstGeom>
          <a:solidFill>
            <a:srgbClr val="EBF0FF"/>
          </a:solidFill>
          <a:ln/>
        </p:spPr>
        <p:txBody>
          <a:bodyPr/>
          <a:lstStyle/>
          <a:p>
            <a:endParaRPr lang="zh-CN" altLang="en-US"/>
          </a:p>
        </p:txBody>
      </p:sp>
      <p:sp>
        <p:nvSpPr>
          <p:cNvPr id="92" name="Text 85"/>
          <p:cNvSpPr txBox="1"/>
          <p:nvPr/>
        </p:nvSpPr>
        <p:spPr>
          <a:xfrm>
            <a:off x="8429854" y="6077102"/>
            <a:ext cx="1295705" cy="191110"/>
          </a:xfrm>
          <a:prstGeom prst="rect">
            <a:avLst/>
          </a:prstGeom>
          <a:noFill/>
          <a:ln/>
        </p:spPr>
        <p:txBody>
          <a:bodyPr wrap="square" lIns="0" tIns="0" rIns="0" bIns="0" rtlCol="0" anchor="ctr"/>
          <a:lstStyle/>
          <a:p>
            <a:pPr marL="0" indent="0" algn="l">
              <a:buNone/>
            </a:pPr>
            <a:r>
              <a:rPr lang="en-US" sz="1200" dirty="0">
                <a:solidFill>
                  <a:srgbClr val="1D4ED8"/>
                </a:solidFill>
                <a:latin typeface="Inter" pitchFamily="34" charset="0"/>
                <a:ea typeface="Inter" pitchFamily="34" charset="-122"/>
                <a:cs typeface="Inter" pitchFamily="34" charset="-120"/>
              </a:rPr>
              <a:t>代表案例: Oracle</a:t>
            </a:r>
            <a:endParaRPr lang="en-US" sz="1200" dirty="0"/>
          </a:p>
        </p:txBody>
      </p:sp>
      <p:sp>
        <p:nvSpPr>
          <p:cNvPr id="93" name="Text 86"/>
          <p:cNvSpPr txBox="1"/>
          <p:nvPr/>
        </p:nvSpPr>
        <p:spPr>
          <a:xfrm>
            <a:off x="8429854" y="6324905"/>
            <a:ext cx="3172054" cy="29535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传统数据库巨头，有强大的企业客户基础，但在云计算和AI转型上相对缓慢，存量业务是双刃剑</a:t>
            </a:r>
            <a:endParaRPr lang="en-US" sz="900" dirty="0"/>
          </a:p>
        </p:txBody>
      </p:sp>
      <p:sp>
        <p:nvSpPr>
          <p:cNvPr id="94" name="Shape 87"/>
          <p:cNvSpPr/>
          <p:nvPr/>
        </p:nvSpPr>
        <p:spPr>
          <a:xfrm>
            <a:off x="381305" y="7095744"/>
            <a:ext cx="11430000" cy="1067105"/>
          </a:xfrm>
          <a:prstGeom prst="roundRect">
            <a:avLst>
              <a:gd name="adj" fmla="val 6121"/>
            </a:avLst>
          </a:prstGeom>
          <a:solidFill>
            <a:srgbClr val="EFF6FF"/>
          </a:solidFill>
          <a:ln/>
        </p:spPr>
        <p:txBody>
          <a:bodyPr/>
          <a:lstStyle/>
          <a:p>
            <a:endParaRPr lang="zh-CN" altLang="en-US"/>
          </a:p>
        </p:txBody>
      </p:sp>
      <p:sp>
        <p:nvSpPr>
          <p:cNvPr id="95" name="Shape 88"/>
          <p:cNvSpPr/>
          <p:nvPr/>
        </p:nvSpPr>
        <p:spPr>
          <a:xfrm>
            <a:off x="571500" y="7324344"/>
            <a:ext cx="267005" cy="381305"/>
          </a:xfrm>
          <a:prstGeom prst="roundRect">
            <a:avLst>
              <a:gd name="adj" fmla="val 342465"/>
            </a:avLst>
          </a:prstGeom>
          <a:solidFill>
            <a:srgbClr val="DBEAFE"/>
          </a:solidFill>
          <a:ln/>
        </p:spPr>
        <p:txBody>
          <a:bodyPr/>
          <a:lstStyle/>
          <a:p>
            <a:endParaRPr lang="zh-CN" altLang="en-US"/>
          </a:p>
        </p:txBody>
      </p:sp>
      <p:pic>
        <p:nvPicPr>
          <p:cNvPr id="96" name="Image 5" descr="preencoded.png"/>
          <p:cNvPicPr>
            <a:picLocks noChangeAspect="1"/>
          </p:cNvPicPr>
          <p:nvPr/>
        </p:nvPicPr>
        <p:blipFill>
          <a:blip r:embed="rId8"/>
          <a:srcRect t="-100" b="-100"/>
          <a:stretch/>
        </p:blipFill>
        <p:spPr>
          <a:xfrm>
            <a:off x="647395" y="7438644"/>
            <a:ext cx="114300" cy="152705"/>
          </a:xfrm>
          <a:prstGeom prst="rect">
            <a:avLst/>
          </a:prstGeom>
        </p:spPr>
      </p:pic>
      <p:sp>
        <p:nvSpPr>
          <p:cNvPr id="97" name="Text 89"/>
          <p:cNvSpPr txBox="1"/>
          <p:nvPr/>
        </p:nvSpPr>
        <p:spPr>
          <a:xfrm>
            <a:off x="990295" y="7306056"/>
            <a:ext cx="1038758" cy="191110"/>
          </a:xfrm>
          <a:prstGeom prst="rect">
            <a:avLst/>
          </a:prstGeom>
          <a:noFill/>
          <a:ln/>
        </p:spPr>
        <p:txBody>
          <a:bodyPr wrap="square" lIns="0" tIns="0" rIns="0" bIns="0" rtlCol="0" anchor="ctr"/>
          <a:lstStyle/>
          <a:p>
            <a:pPr marL="0" indent="0" algn="l">
              <a:buNone/>
            </a:pPr>
            <a:r>
              <a:rPr lang="en-US" sz="1200" b="1" dirty="0">
                <a:solidFill>
                  <a:srgbClr val="1E40AF"/>
                </a:solidFill>
                <a:latin typeface="Inter" pitchFamily="34" charset="0"/>
                <a:ea typeface="Inter" pitchFamily="34" charset="-122"/>
                <a:cs typeface="Inter" pitchFamily="34" charset="-120"/>
              </a:rPr>
              <a:t>竞争格局洞察</a:t>
            </a:r>
            <a:endParaRPr lang="en-US" sz="1200" dirty="0"/>
          </a:p>
        </p:txBody>
      </p:sp>
      <p:sp>
        <p:nvSpPr>
          <p:cNvPr id="98" name="Text 90"/>
          <p:cNvSpPr txBox="1"/>
          <p:nvPr/>
        </p:nvSpPr>
        <p:spPr>
          <a:xfrm>
            <a:off x="990295" y="7601407"/>
            <a:ext cx="10482682" cy="352958"/>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Agentic AI领域的竞争正呈现"三分天下"格局：巨头凭借资源主导基础设施层并构建封闭生态，存量企业在垂直领域有转型优势，创业新军则通过拥抱开放生态在利基市场寻找突破。不同类型玩家应扬长避短，找准时机与定位，构建核心差异化优势。</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txBody>
          <a:bodyPr/>
          <a:lstStyle/>
          <a:p>
            <a:endParaRPr lang="zh-CN" altLang="en-US"/>
          </a:p>
        </p:txBody>
      </p:sp>
      <p:sp>
        <p:nvSpPr>
          <p:cNvPr id="3" name="Shape 1"/>
          <p:cNvSpPr/>
          <p:nvPr/>
        </p:nvSpPr>
        <p:spPr>
          <a:xfrm>
            <a:off x="0" y="0"/>
            <a:ext cx="12191695" cy="6858000"/>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课程大纲</a:t>
            </a:r>
            <a:endParaRPr lang="en-US" sz="1200" dirty="0"/>
          </a:p>
        </p:txBody>
      </p:sp>
      <p:sp>
        <p:nvSpPr>
          <p:cNvPr id="6" name="Text 4"/>
          <p:cNvSpPr txBox="1"/>
          <p:nvPr/>
        </p:nvSpPr>
        <p:spPr>
          <a:xfrm>
            <a:off x="381305" y="743407"/>
            <a:ext cx="70152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发现Agentic时代的变量，智能体新物种重构产品思维</a:t>
            </a:r>
            <a:endParaRPr lang="en-US" sz="2200" dirty="0"/>
          </a:p>
        </p:txBody>
      </p:sp>
      <p:sp>
        <p:nvSpPr>
          <p:cNvPr id="7" name="Text 5"/>
          <p:cNvSpPr txBox="1"/>
          <p:nvPr/>
        </p:nvSpPr>
        <p:spPr>
          <a:xfrm>
            <a:off x="381305" y="1181405"/>
            <a:ext cx="4524451"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从技术变革到商业突破，构建10倍价值的Agentic AI产品完整路径</a:t>
            </a:r>
            <a:endParaRPr lang="en-US" sz="1200" dirty="0"/>
          </a:p>
        </p:txBody>
      </p:sp>
      <p:sp>
        <p:nvSpPr>
          <p:cNvPr id="8" name="Shape 6"/>
          <p:cNvSpPr/>
          <p:nvPr/>
        </p:nvSpPr>
        <p:spPr>
          <a:xfrm>
            <a:off x="381305" y="1580998"/>
            <a:ext cx="5639105" cy="590702"/>
          </a:xfrm>
          <a:prstGeom prst="roundRect">
            <a:avLst>
              <a:gd name="adj" fmla="val 19974"/>
            </a:avLst>
          </a:prstGeom>
          <a:solidFill>
            <a:srgbClr val="F9FAFB"/>
          </a:solidFill>
          <a:ln w="12700">
            <a:solidFill>
              <a:srgbClr val="E5E7EB"/>
            </a:solidFill>
            <a:prstDash val="solid"/>
          </a:ln>
        </p:spPr>
        <p:txBody>
          <a:bodyPr/>
          <a:lstStyle/>
          <a:p>
            <a:endParaRPr lang="zh-CN" altLang="en-US"/>
          </a:p>
        </p:txBody>
      </p:sp>
      <p:sp>
        <p:nvSpPr>
          <p:cNvPr id="9" name="Shape 7"/>
          <p:cNvSpPr/>
          <p:nvPr/>
        </p:nvSpPr>
        <p:spPr>
          <a:xfrm>
            <a:off x="6172200" y="1580998"/>
            <a:ext cx="5639105" cy="590702"/>
          </a:xfrm>
          <a:prstGeom prst="roundRect">
            <a:avLst>
              <a:gd name="adj" fmla="val 19974"/>
            </a:avLst>
          </a:prstGeom>
          <a:solidFill>
            <a:srgbClr val="F9FAFB"/>
          </a:solidFill>
          <a:ln w="12700">
            <a:solidFill>
              <a:srgbClr val="E5E7EB"/>
            </a:solidFill>
            <a:prstDash val="solid"/>
          </a:ln>
        </p:spPr>
        <p:txBody>
          <a:bodyPr/>
          <a:lstStyle/>
          <a:p>
            <a:endParaRPr lang="zh-CN" altLang="en-US"/>
          </a:p>
        </p:txBody>
      </p:sp>
      <p:sp>
        <p:nvSpPr>
          <p:cNvPr id="10" name="Shape 8"/>
          <p:cNvSpPr/>
          <p:nvPr/>
        </p:nvSpPr>
        <p:spPr>
          <a:xfrm>
            <a:off x="504749" y="1705356"/>
            <a:ext cx="228600" cy="228600"/>
          </a:xfrm>
          <a:prstGeom prst="ellipse">
            <a:avLst/>
          </a:prstGeom>
          <a:solidFill>
            <a:srgbClr val="4C6FFF"/>
          </a:solidFill>
          <a:ln/>
        </p:spPr>
        <p:txBody>
          <a:bodyPr/>
          <a:lstStyle/>
          <a:p>
            <a:endParaRPr lang="zh-CN" altLang="en-US"/>
          </a:p>
        </p:txBody>
      </p:sp>
      <p:sp>
        <p:nvSpPr>
          <p:cNvPr id="11" name="Text 9"/>
          <p:cNvSpPr txBox="1"/>
          <p:nvPr/>
        </p:nvSpPr>
        <p:spPr>
          <a:xfrm>
            <a:off x="595274" y="1733702"/>
            <a:ext cx="143561" cy="171907"/>
          </a:xfrm>
          <a:prstGeom prst="rect">
            <a:avLst/>
          </a:prstGeom>
          <a:noFill/>
          <a:ln/>
        </p:spPr>
        <p:txBody>
          <a:bodyPr wrap="square" lIns="0" tIns="0" rIns="0" bIns="0" rtlCol="0" anchor="ctr"/>
          <a:lstStyle/>
          <a:p>
            <a:pPr marL="0" indent="0" algn="l">
              <a:buNone/>
            </a:pPr>
            <a:r>
              <a:rPr lang="en-US" sz="900" b="1" dirty="0">
                <a:solidFill>
                  <a:srgbClr val="FFFFFF"/>
                </a:solidFill>
                <a:latin typeface="Inter" pitchFamily="34" charset="0"/>
                <a:ea typeface="Inter" pitchFamily="34" charset="-122"/>
                <a:cs typeface="Inter" pitchFamily="34" charset="-120"/>
              </a:rPr>
              <a:t>1</a:t>
            </a:r>
            <a:endParaRPr lang="en-US" sz="900" dirty="0"/>
          </a:p>
        </p:txBody>
      </p:sp>
      <p:sp>
        <p:nvSpPr>
          <p:cNvPr id="12" name="Shape 10"/>
          <p:cNvSpPr/>
          <p:nvPr/>
        </p:nvSpPr>
        <p:spPr>
          <a:xfrm>
            <a:off x="809244" y="1705356"/>
            <a:ext cx="342900" cy="342900"/>
          </a:xfrm>
          <a:prstGeom prst="ellipse">
            <a:avLst/>
          </a:prstGeom>
          <a:solidFill>
            <a:srgbClr val="EBF0FF"/>
          </a:solidFill>
          <a:ln/>
        </p:spPr>
        <p:txBody>
          <a:bodyPr/>
          <a:lstStyle/>
          <a:p>
            <a:endParaRPr lang="zh-CN" altLang="en-US"/>
          </a:p>
        </p:txBody>
      </p:sp>
      <p:pic>
        <p:nvPicPr>
          <p:cNvPr id="13" name="Image 0" descr="preencoded.png"/>
          <p:cNvPicPr>
            <a:picLocks noChangeAspect="1"/>
          </p:cNvPicPr>
          <p:nvPr/>
        </p:nvPicPr>
        <p:blipFill>
          <a:blip r:embed="rId3"/>
          <a:srcRect t="-100" b="-100"/>
          <a:stretch/>
        </p:blipFill>
        <p:spPr>
          <a:xfrm>
            <a:off x="923544" y="1800454"/>
            <a:ext cx="114300" cy="152705"/>
          </a:xfrm>
          <a:prstGeom prst="rect">
            <a:avLst/>
          </a:prstGeom>
        </p:spPr>
      </p:pic>
      <p:sp>
        <p:nvSpPr>
          <p:cNvPr id="14" name="Shape 11"/>
          <p:cNvSpPr/>
          <p:nvPr/>
        </p:nvSpPr>
        <p:spPr>
          <a:xfrm>
            <a:off x="381305" y="2324405"/>
            <a:ext cx="5639105" cy="590702"/>
          </a:xfrm>
          <a:prstGeom prst="roundRect">
            <a:avLst>
              <a:gd name="adj" fmla="val 19974"/>
            </a:avLst>
          </a:prstGeom>
          <a:solidFill>
            <a:srgbClr val="F9FAFB"/>
          </a:solidFill>
          <a:ln w="12700">
            <a:solidFill>
              <a:srgbClr val="E5E7EB"/>
            </a:solidFill>
            <a:prstDash val="solid"/>
          </a:ln>
        </p:spPr>
        <p:txBody>
          <a:bodyPr/>
          <a:lstStyle/>
          <a:p>
            <a:endParaRPr lang="zh-CN" altLang="en-US"/>
          </a:p>
        </p:txBody>
      </p:sp>
      <p:sp>
        <p:nvSpPr>
          <p:cNvPr id="15" name="Shape 12"/>
          <p:cNvSpPr/>
          <p:nvPr/>
        </p:nvSpPr>
        <p:spPr>
          <a:xfrm>
            <a:off x="6172200" y="2324405"/>
            <a:ext cx="5639105" cy="590702"/>
          </a:xfrm>
          <a:prstGeom prst="roundRect">
            <a:avLst>
              <a:gd name="adj" fmla="val 19974"/>
            </a:avLst>
          </a:prstGeom>
          <a:solidFill>
            <a:srgbClr val="F9FAFB"/>
          </a:solidFill>
          <a:ln w="12700">
            <a:solidFill>
              <a:srgbClr val="E5E7EB"/>
            </a:solidFill>
            <a:prstDash val="solid"/>
          </a:ln>
        </p:spPr>
        <p:txBody>
          <a:bodyPr/>
          <a:lstStyle/>
          <a:p>
            <a:endParaRPr lang="zh-CN" altLang="en-US"/>
          </a:p>
        </p:txBody>
      </p:sp>
      <p:sp>
        <p:nvSpPr>
          <p:cNvPr id="16" name="Shape 13"/>
          <p:cNvSpPr/>
          <p:nvPr/>
        </p:nvSpPr>
        <p:spPr>
          <a:xfrm>
            <a:off x="6295644" y="1705356"/>
            <a:ext cx="228600" cy="228600"/>
          </a:xfrm>
          <a:prstGeom prst="ellipse">
            <a:avLst/>
          </a:prstGeom>
          <a:solidFill>
            <a:srgbClr val="4C6FFF"/>
          </a:solidFill>
          <a:ln/>
        </p:spPr>
        <p:txBody>
          <a:bodyPr/>
          <a:lstStyle/>
          <a:p>
            <a:endParaRPr lang="zh-CN" altLang="en-US"/>
          </a:p>
        </p:txBody>
      </p:sp>
      <p:sp>
        <p:nvSpPr>
          <p:cNvPr id="17" name="Shape 14"/>
          <p:cNvSpPr/>
          <p:nvPr/>
        </p:nvSpPr>
        <p:spPr>
          <a:xfrm>
            <a:off x="504749" y="2447849"/>
            <a:ext cx="228600" cy="228600"/>
          </a:xfrm>
          <a:prstGeom prst="ellipse">
            <a:avLst/>
          </a:prstGeom>
          <a:solidFill>
            <a:srgbClr val="4C6FFF"/>
          </a:solidFill>
          <a:ln/>
        </p:spPr>
        <p:txBody>
          <a:bodyPr/>
          <a:lstStyle/>
          <a:p>
            <a:endParaRPr lang="zh-CN" altLang="en-US"/>
          </a:p>
        </p:txBody>
      </p:sp>
      <p:sp>
        <p:nvSpPr>
          <p:cNvPr id="18" name="Shape 15"/>
          <p:cNvSpPr/>
          <p:nvPr/>
        </p:nvSpPr>
        <p:spPr>
          <a:xfrm>
            <a:off x="6295644" y="2447849"/>
            <a:ext cx="228600" cy="228600"/>
          </a:xfrm>
          <a:prstGeom prst="ellipse">
            <a:avLst/>
          </a:prstGeom>
          <a:solidFill>
            <a:srgbClr val="4C6FFF"/>
          </a:solidFill>
          <a:ln/>
        </p:spPr>
        <p:txBody>
          <a:bodyPr/>
          <a:lstStyle/>
          <a:p>
            <a:endParaRPr lang="zh-CN" altLang="en-US"/>
          </a:p>
        </p:txBody>
      </p:sp>
      <p:sp>
        <p:nvSpPr>
          <p:cNvPr id="19" name="Text 16"/>
          <p:cNvSpPr txBox="1"/>
          <p:nvPr/>
        </p:nvSpPr>
        <p:spPr>
          <a:xfrm>
            <a:off x="6374282" y="1733702"/>
            <a:ext cx="162763" cy="171907"/>
          </a:xfrm>
          <a:prstGeom prst="rect">
            <a:avLst/>
          </a:prstGeom>
          <a:noFill/>
          <a:ln/>
        </p:spPr>
        <p:txBody>
          <a:bodyPr wrap="square" lIns="0" tIns="0" rIns="0" bIns="0" rtlCol="0" anchor="ctr"/>
          <a:lstStyle/>
          <a:p>
            <a:pPr marL="0" indent="0" algn="l">
              <a:buNone/>
            </a:pPr>
            <a:r>
              <a:rPr lang="en-US" sz="900" b="1" dirty="0">
                <a:solidFill>
                  <a:srgbClr val="FFFFFF"/>
                </a:solidFill>
                <a:latin typeface="Inter" pitchFamily="34" charset="0"/>
                <a:ea typeface="Inter" pitchFamily="34" charset="-122"/>
                <a:cs typeface="Inter" pitchFamily="34" charset="-120"/>
              </a:rPr>
              <a:t>2</a:t>
            </a:r>
            <a:endParaRPr lang="en-US" sz="900" dirty="0"/>
          </a:p>
        </p:txBody>
      </p:sp>
      <p:sp>
        <p:nvSpPr>
          <p:cNvPr id="20" name="Text 17"/>
          <p:cNvSpPr txBox="1"/>
          <p:nvPr/>
        </p:nvSpPr>
        <p:spPr>
          <a:xfrm>
            <a:off x="582473" y="2476195"/>
            <a:ext cx="162763" cy="171907"/>
          </a:xfrm>
          <a:prstGeom prst="rect">
            <a:avLst/>
          </a:prstGeom>
          <a:noFill/>
          <a:ln/>
        </p:spPr>
        <p:txBody>
          <a:bodyPr wrap="square" lIns="0" tIns="0" rIns="0" bIns="0" rtlCol="0" anchor="ctr"/>
          <a:lstStyle/>
          <a:p>
            <a:pPr marL="0" indent="0" algn="l">
              <a:buNone/>
            </a:pPr>
            <a:r>
              <a:rPr lang="en-US" sz="900" b="1" dirty="0">
                <a:solidFill>
                  <a:srgbClr val="FFFFFF"/>
                </a:solidFill>
                <a:latin typeface="Inter" pitchFamily="34" charset="0"/>
                <a:ea typeface="Inter" pitchFamily="34" charset="-122"/>
                <a:cs typeface="Inter" pitchFamily="34" charset="-120"/>
              </a:rPr>
              <a:t>3</a:t>
            </a:r>
            <a:endParaRPr lang="en-US" sz="900" dirty="0"/>
          </a:p>
        </p:txBody>
      </p:sp>
      <p:sp>
        <p:nvSpPr>
          <p:cNvPr id="21" name="Text 18"/>
          <p:cNvSpPr txBox="1"/>
          <p:nvPr/>
        </p:nvSpPr>
        <p:spPr>
          <a:xfrm>
            <a:off x="6372454" y="2476195"/>
            <a:ext cx="162763" cy="171907"/>
          </a:xfrm>
          <a:prstGeom prst="rect">
            <a:avLst/>
          </a:prstGeom>
          <a:noFill/>
          <a:ln/>
        </p:spPr>
        <p:txBody>
          <a:bodyPr wrap="square" lIns="0" tIns="0" rIns="0" bIns="0" rtlCol="0" anchor="ctr"/>
          <a:lstStyle/>
          <a:p>
            <a:pPr marL="0" indent="0" algn="l">
              <a:buNone/>
            </a:pPr>
            <a:r>
              <a:rPr lang="en-US" sz="900" b="1" dirty="0">
                <a:solidFill>
                  <a:srgbClr val="FFFFFF"/>
                </a:solidFill>
                <a:latin typeface="Inter" pitchFamily="34" charset="0"/>
                <a:ea typeface="Inter" pitchFamily="34" charset="-122"/>
                <a:cs typeface="Inter" pitchFamily="34" charset="-120"/>
              </a:rPr>
              <a:t>4</a:t>
            </a:r>
            <a:endParaRPr lang="en-US" sz="900" dirty="0"/>
          </a:p>
        </p:txBody>
      </p:sp>
      <p:sp>
        <p:nvSpPr>
          <p:cNvPr id="22" name="Shape 19"/>
          <p:cNvSpPr/>
          <p:nvPr/>
        </p:nvSpPr>
        <p:spPr>
          <a:xfrm>
            <a:off x="6601054" y="1705356"/>
            <a:ext cx="342900" cy="342900"/>
          </a:xfrm>
          <a:prstGeom prst="ellipse">
            <a:avLst/>
          </a:prstGeom>
          <a:solidFill>
            <a:srgbClr val="EBF0FF"/>
          </a:solidFill>
          <a:ln/>
        </p:spPr>
        <p:txBody>
          <a:bodyPr/>
          <a:lstStyle/>
          <a:p>
            <a:endParaRPr lang="zh-CN" altLang="en-US"/>
          </a:p>
        </p:txBody>
      </p:sp>
      <p:sp>
        <p:nvSpPr>
          <p:cNvPr id="23" name="Shape 20"/>
          <p:cNvSpPr/>
          <p:nvPr/>
        </p:nvSpPr>
        <p:spPr>
          <a:xfrm>
            <a:off x="809244" y="2447849"/>
            <a:ext cx="342900" cy="342900"/>
          </a:xfrm>
          <a:prstGeom prst="ellipse">
            <a:avLst/>
          </a:prstGeom>
          <a:solidFill>
            <a:srgbClr val="EBF0FF"/>
          </a:solidFill>
          <a:ln/>
        </p:spPr>
        <p:txBody>
          <a:bodyPr/>
          <a:lstStyle/>
          <a:p>
            <a:endParaRPr lang="zh-CN" altLang="en-US"/>
          </a:p>
        </p:txBody>
      </p:sp>
      <p:sp>
        <p:nvSpPr>
          <p:cNvPr id="24" name="Shape 21"/>
          <p:cNvSpPr/>
          <p:nvPr/>
        </p:nvSpPr>
        <p:spPr>
          <a:xfrm>
            <a:off x="6601054" y="2447849"/>
            <a:ext cx="342900" cy="342900"/>
          </a:xfrm>
          <a:prstGeom prst="ellipse">
            <a:avLst/>
          </a:prstGeom>
          <a:solidFill>
            <a:srgbClr val="EBF0FF"/>
          </a:solidFill>
          <a:ln/>
        </p:spPr>
        <p:txBody>
          <a:bodyPr/>
          <a:lstStyle/>
          <a:p>
            <a:endParaRPr lang="zh-CN" altLang="en-US"/>
          </a:p>
        </p:txBody>
      </p:sp>
      <p:sp>
        <p:nvSpPr>
          <p:cNvPr id="25" name="Text 22"/>
          <p:cNvSpPr txBox="1"/>
          <p:nvPr/>
        </p:nvSpPr>
        <p:spPr>
          <a:xfrm>
            <a:off x="1228954" y="1714500"/>
            <a:ext cx="1271930"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Agentic时代新变量</a:t>
            </a:r>
            <a:endParaRPr lang="en-US" sz="1000" dirty="0"/>
          </a:p>
        </p:txBody>
      </p:sp>
      <p:sp>
        <p:nvSpPr>
          <p:cNvPr id="26" name="Text 23"/>
          <p:cNvSpPr txBox="1"/>
          <p:nvPr/>
        </p:nvSpPr>
        <p:spPr>
          <a:xfrm>
            <a:off x="1228954" y="2457907"/>
            <a:ext cx="1700784"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智能变量与差异化竞争策略</a:t>
            </a:r>
            <a:endParaRPr lang="en-US" sz="1000" dirty="0"/>
          </a:p>
        </p:txBody>
      </p:sp>
      <p:sp>
        <p:nvSpPr>
          <p:cNvPr id="27" name="Text 24"/>
          <p:cNvSpPr txBox="1"/>
          <p:nvPr/>
        </p:nvSpPr>
        <p:spPr>
          <a:xfrm>
            <a:off x="1228954" y="1895551"/>
            <a:ext cx="38578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探索智能体作为新物种带来的产品范式转变，解析AI从工具到智能体的进化</a:t>
            </a:r>
            <a:endParaRPr lang="en-US" sz="900" dirty="0"/>
          </a:p>
        </p:txBody>
      </p:sp>
      <p:pic>
        <p:nvPicPr>
          <p:cNvPr id="28" name="Image 1" descr="preencoded.png"/>
          <p:cNvPicPr>
            <a:picLocks noChangeAspect="1"/>
          </p:cNvPicPr>
          <p:nvPr/>
        </p:nvPicPr>
        <p:blipFill>
          <a:blip r:embed="rId4"/>
          <a:srcRect/>
          <a:stretch/>
        </p:blipFill>
        <p:spPr>
          <a:xfrm>
            <a:off x="6696151" y="1800454"/>
            <a:ext cx="152705" cy="152705"/>
          </a:xfrm>
          <a:prstGeom prst="rect">
            <a:avLst/>
          </a:prstGeom>
        </p:spPr>
      </p:pic>
      <p:sp>
        <p:nvSpPr>
          <p:cNvPr id="29" name="Text 25"/>
          <p:cNvSpPr txBox="1"/>
          <p:nvPr/>
        </p:nvSpPr>
        <p:spPr>
          <a:xfrm>
            <a:off x="7019849" y="1714500"/>
            <a:ext cx="1034186"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第四次智能革命</a:t>
            </a:r>
            <a:endParaRPr lang="en-US" sz="1000" dirty="0"/>
          </a:p>
        </p:txBody>
      </p:sp>
      <p:sp>
        <p:nvSpPr>
          <p:cNvPr id="30" name="Text 26"/>
          <p:cNvSpPr txBox="1"/>
          <p:nvPr/>
        </p:nvSpPr>
        <p:spPr>
          <a:xfrm>
            <a:off x="7019849" y="1895551"/>
            <a:ext cx="3982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分析智能革命如何重塑现有产业链与用户体验，识别全新交互模式与业务场景</a:t>
            </a:r>
            <a:endParaRPr lang="en-US" sz="900" dirty="0"/>
          </a:p>
        </p:txBody>
      </p:sp>
      <p:pic>
        <p:nvPicPr>
          <p:cNvPr id="31" name="Image 2" descr="preencoded.png"/>
          <p:cNvPicPr>
            <a:picLocks noChangeAspect="1"/>
          </p:cNvPicPr>
          <p:nvPr/>
        </p:nvPicPr>
        <p:blipFill>
          <a:blip r:embed="rId5"/>
          <a:srcRect/>
          <a:stretch/>
        </p:blipFill>
        <p:spPr>
          <a:xfrm>
            <a:off x="905256" y="2542946"/>
            <a:ext cx="152705" cy="152705"/>
          </a:xfrm>
          <a:prstGeom prst="rect">
            <a:avLst/>
          </a:prstGeom>
        </p:spPr>
      </p:pic>
      <p:sp>
        <p:nvSpPr>
          <p:cNvPr id="32" name="Text 27"/>
          <p:cNvSpPr txBox="1"/>
          <p:nvPr/>
        </p:nvSpPr>
        <p:spPr>
          <a:xfrm>
            <a:off x="1228954" y="2638044"/>
            <a:ext cx="37536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掌握七维度差异化框架，构建强护城河产品战略，避免同质化与依赖风险</a:t>
            </a:r>
            <a:endParaRPr lang="en-US" sz="900" dirty="0"/>
          </a:p>
        </p:txBody>
      </p:sp>
      <p:pic>
        <p:nvPicPr>
          <p:cNvPr id="33" name="Image 3" descr="preencoded.png"/>
          <p:cNvPicPr>
            <a:picLocks noChangeAspect="1"/>
          </p:cNvPicPr>
          <p:nvPr/>
        </p:nvPicPr>
        <p:blipFill>
          <a:blip r:embed="rId6"/>
          <a:srcRect/>
          <a:stretch/>
        </p:blipFill>
        <p:spPr>
          <a:xfrm>
            <a:off x="6696151" y="2542946"/>
            <a:ext cx="152705" cy="152705"/>
          </a:xfrm>
          <a:prstGeom prst="rect">
            <a:avLst/>
          </a:prstGeom>
        </p:spPr>
      </p:pic>
      <p:sp>
        <p:nvSpPr>
          <p:cNvPr id="34" name="Shape 28"/>
          <p:cNvSpPr/>
          <p:nvPr/>
        </p:nvSpPr>
        <p:spPr>
          <a:xfrm>
            <a:off x="381305" y="3066898"/>
            <a:ext cx="5639105" cy="590702"/>
          </a:xfrm>
          <a:prstGeom prst="roundRect">
            <a:avLst>
              <a:gd name="adj" fmla="val 19974"/>
            </a:avLst>
          </a:prstGeom>
          <a:solidFill>
            <a:srgbClr val="F9FAFB"/>
          </a:solidFill>
          <a:ln w="12700">
            <a:solidFill>
              <a:srgbClr val="E5E7EB"/>
            </a:solidFill>
            <a:prstDash val="solid"/>
          </a:ln>
        </p:spPr>
        <p:txBody>
          <a:bodyPr/>
          <a:lstStyle/>
          <a:p>
            <a:endParaRPr lang="zh-CN" altLang="en-US"/>
          </a:p>
        </p:txBody>
      </p:sp>
      <p:sp>
        <p:nvSpPr>
          <p:cNvPr id="35" name="Shape 29"/>
          <p:cNvSpPr/>
          <p:nvPr/>
        </p:nvSpPr>
        <p:spPr>
          <a:xfrm>
            <a:off x="6172200" y="3066898"/>
            <a:ext cx="5639105" cy="590702"/>
          </a:xfrm>
          <a:prstGeom prst="roundRect">
            <a:avLst>
              <a:gd name="adj" fmla="val 19974"/>
            </a:avLst>
          </a:prstGeom>
          <a:solidFill>
            <a:srgbClr val="F9FAFB"/>
          </a:solidFill>
          <a:ln w="12700">
            <a:solidFill>
              <a:srgbClr val="E5E7EB"/>
            </a:solidFill>
            <a:prstDash val="solid"/>
          </a:ln>
        </p:spPr>
        <p:txBody>
          <a:bodyPr/>
          <a:lstStyle/>
          <a:p>
            <a:endParaRPr lang="zh-CN" altLang="en-US"/>
          </a:p>
        </p:txBody>
      </p:sp>
      <p:sp>
        <p:nvSpPr>
          <p:cNvPr id="36" name="Shape 30"/>
          <p:cNvSpPr/>
          <p:nvPr/>
        </p:nvSpPr>
        <p:spPr>
          <a:xfrm>
            <a:off x="504749" y="3191256"/>
            <a:ext cx="228600" cy="228600"/>
          </a:xfrm>
          <a:prstGeom prst="ellipse">
            <a:avLst/>
          </a:prstGeom>
          <a:solidFill>
            <a:srgbClr val="4C6FFF"/>
          </a:solidFill>
          <a:ln/>
        </p:spPr>
        <p:txBody>
          <a:bodyPr/>
          <a:lstStyle/>
          <a:p>
            <a:endParaRPr lang="zh-CN" altLang="en-US"/>
          </a:p>
        </p:txBody>
      </p:sp>
      <p:sp>
        <p:nvSpPr>
          <p:cNvPr id="37" name="Shape 31"/>
          <p:cNvSpPr/>
          <p:nvPr/>
        </p:nvSpPr>
        <p:spPr>
          <a:xfrm>
            <a:off x="6295644" y="3191256"/>
            <a:ext cx="228600" cy="228600"/>
          </a:xfrm>
          <a:prstGeom prst="ellipse">
            <a:avLst/>
          </a:prstGeom>
          <a:solidFill>
            <a:srgbClr val="4C6FFF"/>
          </a:solidFill>
          <a:ln/>
        </p:spPr>
        <p:txBody>
          <a:bodyPr/>
          <a:lstStyle/>
          <a:p>
            <a:endParaRPr lang="zh-CN" altLang="en-US"/>
          </a:p>
        </p:txBody>
      </p:sp>
      <p:sp>
        <p:nvSpPr>
          <p:cNvPr id="38" name="Text 32"/>
          <p:cNvSpPr txBox="1"/>
          <p:nvPr/>
        </p:nvSpPr>
        <p:spPr>
          <a:xfrm>
            <a:off x="584302" y="3219602"/>
            <a:ext cx="162763" cy="171907"/>
          </a:xfrm>
          <a:prstGeom prst="rect">
            <a:avLst/>
          </a:prstGeom>
          <a:noFill/>
          <a:ln/>
        </p:spPr>
        <p:txBody>
          <a:bodyPr wrap="square" lIns="0" tIns="0" rIns="0" bIns="0" rtlCol="0" anchor="ctr"/>
          <a:lstStyle/>
          <a:p>
            <a:pPr marL="0" indent="0" algn="l">
              <a:buNone/>
            </a:pPr>
            <a:r>
              <a:rPr lang="en-US" sz="900" b="1" dirty="0">
                <a:solidFill>
                  <a:srgbClr val="FFFFFF"/>
                </a:solidFill>
                <a:latin typeface="Inter" pitchFamily="34" charset="0"/>
                <a:ea typeface="Inter" pitchFamily="34" charset="-122"/>
                <a:cs typeface="Inter" pitchFamily="34" charset="-120"/>
              </a:rPr>
              <a:t>5</a:t>
            </a:r>
            <a:endParaRPr lang="en-US" sz="900" dirty="0"/>
          </a:p>
        </p:txBody>
      </p:sp>
      <p:sp>
        <p:nvSpPr>
          <p:cNvPr id="39" name="Text 33"/>
          <p:cNvSpPr txBox="1"/>
          <p:nvPr/>
        </p:nvSpPr>
        <p:spPr>
          <a:xfrm>
            <a:off x="6373368" y="3219602"/>
            <a:ext cx="162763" cy="171907"/>
          </a:xfrm>
          <a:prstGeom prst="rect">
            <a:avLst/>
          </a:prstGeom>
          <a:noFill/>
          <a:ln/>
        </p:spPr>
        <p:txBody>
          <a:bodyPr wrap="square" lIns="0" tIns="0" rIns="0" bIns="0" rtlCol="0" anchor="ctr"/>
          <a:lstStyle/>
          <a:p>
            <a:pPr marL="0" indent="0" algn="l">
              <a:buNone/>
            </a:pPr>
            <a:r>
              <a:rPr lang="en-US" sz="900" b="1" dirty="0">
                <a:solidFill>
                  <a:srgbClr val="FFFFFF"/>
                </a:solidFill>
                <a:latin typeface="Inter" pitchFamily="34" charset="0"/>
                <a:ea typeface="Inter" pitchFamily="34" charset="-122"/>
                <a:cs typeface="Inter" pitchFamily="34" charset="-120"/>
              </a:rPr>
              <a:t>6</a:t>
            </a:r>
            <a:endParaRPr lang="en-US" sz="900" dirty="0"/>
          </a:p>
        </p:txBody>
      </p:sp>
      <p:sp>
        <p:nvSpPr>
          <p:cNvPr id="40" name="Shape 34"/>
          <p:cNvSpPr/>
          <p:nvPr/>
        </p:nvSpPr>
        <p:spPr>
          <a:xfrm>
            <a:off x="809244" y="3191256"/>
            <a:ext cx="342900" cy="342900"/>
          </a:xfrm>
          <a:prstGeom prst="ellipse">
            <a:avLst/>
          </a:prstGeom>
          <a:solidFill>
            <a:srgbClr val="EBF0FF"/>
          </a:solidFill>
          <a:ln/>
        </p:spPr>
        <p:txBody>
          <a:bodyPr/>
          <a:lstStyle/>
          <a:p>
            <a:endParaRPr lang="zh-CN" altLang="en-US"/>
          </a:p>
        </p:txBody>
      </p:sp>
      <p:sp>
        <p:nvSpPr>
          <p:cNvPr id="41" name="Text 35"/>
          <p:cNvSpPr txBox="1"/>
          <p:nvPr/>
        </p:nvSpPr>
        <p:spPr>
          <a:xfrm>
            <a:off x="7019849" y="2457907"/>
            <a:ext cx="900684"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竞争格局洞察</a:t>
            </a:r>
            <a:endParaRPr lang="en-US" sz="1000" dirty="0"/>
          </a:p>
        </p:txBody>
      </p:sp>
      <p:sp>
        <p:nvSpPr>
          <p:cNvPr id="42" name="Text 36"/>
          <p:cNvSpPr txBox="1"/>
          <p:nvPr/>
        </p:nvSpPr>
        <p:spPr>
          <a:xfrm>
            <a:off x="7019849" y="2638044"/>
            <a:ext cx="3820363"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解读各行业Agentic赛道现状与演进趋势，对标领先产品，发现市场破局点</a:t>
            </a:r>
            <a:endParaRPr lang="en-US" sz="900" dirty="0"/>
          </a:p>
        </p:txBody>
      </p:sp>
      <p:pic>
        <p:nvPicPr>
          <p:cNvPr id="43" name="Image 4" descr="preencoded.png"/>
          <p:cNvPicPr>
            <a:picLocks noChangeAspect="1"/>
          </p:cNvPicPr>
          <p:nvPr/>
        </p:nvPicPr>
        <p:blipFill>
          <a:blip r:embed="rId7"/>
          <a:srcRect/>
          <a:stretch/>
        </p:blipFill>
        <p:spPr>
          <a:xfrm>
            <a:off x="905256" y="3286354"/>
            <a:ext cx="152705" cy="152705"/>
          </a:xfrm>
          <a:prstGeom prst="rect">
            <a:avLst/>
          </a:prstGeom>
        </p:spPr>
      </p:pic>
      <p:sp>
        <p:nvSpPr>
          <p:cNvPr id="44" name="Shape 37"/>
          <p:cNvSpPr/>
          <p:nvPr/>
        </p:nvSpPr>
        <p:spPr>
          <a:xfrm>
            <a:off x="6601054" y="3191256"/>
            <a:ext cx="342900" cy="342900"/>
          </a:xfrm>
          <a:prstGeom prst="ellipse">
            <a:avLst/>
          </a:prstGeom>
          <a:solidFill>
            <a:srgbClr val="EBF0FF"/>
          </a:solidFill>
          <a:ln/>
        </p:spPr>
        <p:txBody>
          <a:bodyPr/>
          <a:lstStyle/>
          <a:p>
            <a:endParaRPr lang="zh-CN" altLang="en-US"/>
          </a:p>
        </p:txBody>
      </p:sp>
      <p:sp>
        <p:nvSpPr>
          <p:cNvPr id="45" name="Text 38"/>
          <p:cNvSpPr txBox="1"/>
          <p:nvPr/>
        </p:nvSpPr>
        <p:spPr>
          <a:xfrm>
            <a:off x="1228954" y="3200400"/>
            <a:ext cx="900684"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未来产品机会</a:t>
            </a:r>
            <a:endParaRPr lang="en-US" sz="1000" dirty="0"/>
          </a:p>
        </p:txBody>
      </p:sp>
      <p:sp>
        <p:nvSpPr>
          <p:cNvPr id="46" name="Text 39"/>
          <p:cNvSpPr txBox="1"/>
          <p:nvPr/>
        </p:nvSpPr>
        <p:spPr>
          <a:xfrm>
            <a:off x="1228954" y="3381451"/>
            <a:ext cx="3963010"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前瞻性预测Agentic AI领域的蓝海市场与新兴垂类，评估细分赛道的增长空间</a:t>
            </a:r>
            <a:endParaRPr lang="en-US" sz="900" dirty="0"/>
          </a:p>
        </p:txBody>
      </p:sp>
      <p:pic>
        <p:nvPicPr>
          <p:cNvPr id="47" name="Image 5" descr="preencoded.png"/>
          <p:cNvPicPr>
            <a:picLocks noChangeAspect="1"/>
          </p:cNvPicPr>
          <p:nvPr/>
        </p:nvPicPr>
        <p:blipFill>
          <a:blip r:embed="rId8"/>
          <a:srcRect/>
          <a:stretch/>
        </p:blipFill>
        <p:spPr>
          <a:xfrm>
            <a:off x="6696151" y="3286354"/>
            <a:ext cx="152705" cy="152705"/>
          </a:xfrm>
          <a:prstGeom prst="rect">
            <a:avLst/>
          </a:prstGeom>
        </p:spPr>
      </p:pic>
      <p:sp>
        <p:nvSpPr>
          <p:cNvPr id="48" name="Text 40"/>
          <p:cNvSpPr txBox="1"/>
          <p:nvPr/>
        </p:nvSpPr>
        <p:spPr>
          <a:xfrm>
            <a:off x="7019849" y="3200400"/>
            <a:ext cx="1300277"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思考框架与实现路径</a:t>
            </a:r>
            <a:endParaRPr lang="en-US" sz="1000" dirty="0"/>
          </a:p>
        </p:txBody>
      </p:sp>
      <p:sp>
        <p:nvSpPr>
          <p:cNvPr id="49" name="Text 41"/>
          <p:cNvSpPr txBox="1"/>
          <p:nvPr/>
        </p:nvSpPr>
        <p:spPr>
          <a:xfrm>
            <a:off x="7019849" y="3381451"/>
            <a:ext cx="3657600"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MVP到规模化的完整产品研发链路，数据驱动的验证方法论与实战指南</a:t>
            </a:r>
            <a:endParaRPr lang="en-US" sz="900" dirty="0"/>
          </a:p>
        </p:txBody>
      </p:sp>
      <p:sp>
        <p:nvSpPr>
          <p:cNvPr id="50" name="Shape 42"/>
          <p:cNvSpPr/>
          <p:nvPr/>
        </p:nvSpPr>
        <p:spPr>
          <a:xfrm>
            <a:off x="381305" y="3810305"/>
            <a:ext cx="11430000" cy="590702"/>
          </a:xfrm>
          <a:prstGeom prst="roundRect">
            <a:avLst>
              <a:gd name="adj" fmla="val 19974"/>
            </a:avLst>
          </a:prstGeom>
          <a:solidFill>
            <a:srgbClr val="F9FAFB"/>
          </a:solidFill>
          <a:ln w="12700">
            <a:solidFill>
              <a:srgbClr val="E5E7EB"/>
            </a:solidFill>
            <a:prstDash val="solid"/>
          </a:ln>
        </p:spPr>
        <p:txBody>
          <a:bodyPr/>
          <a:lstStyle/>
          <a:p>
            <a:endParaRPr lang="zh-CN" altLang="en-US"/>
          </a:p>
        </p:txBody>
      </p:sp>
      <p:sp>
        <p:nvSpPr>
          <p:cNvPr id="51" name="Shape 43"/>
          <p:cNvSpPr/>
          <p:nvPr/>
        </p:nvSpPr>
        <p:spPr>
          <a:xfrm>
            <a:off x="504749" y="3933749"/>
            <a:ext cx="228600" cy="228600"/>
          </a:xfrm>
          <a:prstGeom prst="ellipse">
            <a:avLst/>
          </a:prstGeom>
          <a:solidFill>
            <a:srgbClr val="4C6FFF"/>
          </a:solidFill>
          <a:ln/>
        </p:spPr>
        <p:txBody>
          <a:bodyPr/>
          <a:lstStyle/>
          <a:p>
            <a:endParaRPr lang="zh-CN" altLang="en-US"/>
          </a:p>
        </p:txBody>
      </p:sp>
      <p:sp>
        <p:nvSpPr>
          <p:cNvPr id="52" name="Text 44"/>
          <p:cNvSpPr txBox="1"/>
          <p:nvPr/>
        </p:nvSpPr>
        <p:spPr>
          <a:xfrm>
            <a:off x="586130" y="3962095"/>
            <a:ext cx="152705" cy="171907"/>
          </a:xfrm>
          <a:prstGeom prst="rect">
            <a:avLst/>
          </a:prstGeom>
          <a:noFill/>
          <a:ln/>
        </p:spPr>
        <p:txBody>
          <a:bodyPr wrap="square" lIns="0" tIns="0" rIns="0" bIns="0" rtlCol="0" anchor="ctr"/>
          <a:lstStyle/>
          <a:p>
            <a:pPr marL="0" indent="0" algn="l">
              <a:buNone/>
            </a:pPr>
            <a:r>
              <a:rPr lang="en-US" sz="900" b="1" dirty="0">
                <a:solidFill>
                  <a:srgbClr val="FFFFFF"/>
                </a:solidFill>
                <a:latin typeface="Inter" pitchFamily="34" charset="0"/>
                <a:ea typeface="Inter" pitchFamily="34" charset="-122"/>
                <a:cs typeface="Inter" pitchFamily="34" charset="-120"/>
              </a:rPr>
              <a:t>7</a:t>
            </a:r>
            <a:endParaRPr lang="en-US" sz="900" dirty="0"/>
          </a:p>
        </p:txBody>
      </p:sp>
      <p:sp>
        <p:nvSpPr>
          <p:cNvPr id="53" name="Shape 45"/>
          <p:cNvSpPr/>
          <p:nvPr/>
        </p:nvSpPr>
        <p:spPr>
          <a:xfrm>
            <a:off x="809244" y="3933749"/>
            <a:ext cx="342900" cy="342900"/>
          </a:xfrm>
          <a:prstGeom prst="ellipse">
            <a:avLst/>
          </a:prstGeom>
          <a:solidFill>
            <a:srgbClr val="EBF0FF"/>
          </a:solidFill>
          <a:ln/>
        </p:spPr>
        <p:txBody>
          <a:bodyPr/>
          <a:lstStyle/>
          <a:p>
            <a:endParaRPr lang="zh-CN" altLang="en-US"/>
          </a:p>
        </p:txBody>
      </p:sp>
      <p:pic>
        <p:nvPicPr>
          <p:cNvPr id="54" name="Image 6" descr="preencoded.png"/>
          <p:cNvPicPr>
            <a:picLocks noChangeAspect="1"/>
          </p:cNvPicPr>
          <p:nvPr/>
        </p:nvPicPr>
        <p:blipFill>
          <a:blip r:embed="rId9"/>
          <a:srcRect l="-33" r="-33"/>
          <a:stretch/>
        </p:blipFill>
        <p:spPr>
          <a:xfrm>
            <a:off x="895198" y="4028846"/>
            <a:ext cx="171907" cy="152705"/>
          </a:xfrm>
          <a:prstGeom prst="rect">
            <a:avLst/>
          </a:prstGeom>
        </p:spPr>
      </p:pic>
      <p:sp>
        <p:nvSpPr>
          <p:cNvPr id="55" name="Text 46"/>
          <p:cNvSpPr txBox="1"/>
          <p:nvPr/>
        </p:nvSpPr>
        <p:spPr>
          <a:xfrm>
            <a:off x="1228954" y="3943807"/>
            <a:ext cx="10908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核心Takeaways</a:t>
            </a:r>
            <a:endParaRPr lang="en-US" sz="1000" dirty="0"/>
          </a:p>
        </p:txBody>
      </p:sp>
      <p:sp>
        <p:nvSpPr>
          <p:cNvPr id="56" name="Text 47"/>
          <p:cNvSpPr txBox="1"/>
          <p:nvPr/>
        </p:nvSpPr>
        <p:spPr>
          <a:xfrm>
            <a:off x="1228954" y="4123944"/>
            <a:ext cx="45537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提炼10倍价值创造的核心要素，突破性思维模型与行动指南，从概念到落地的系统性策略</a:t>
            </a:r>
            <a:endParaRPr lang="en-US" sz="900" dirty="0"/>
          </a:p>
        </p:txBody>
      </p:sp>
      <p:sp>
        <p:nvSpPr>
          <p:cNvPr id="57" name="Shape 48"/>
          <p:cNvSpPr/>
          <p:nvPr/>
        </p:nvSpPr>
        <p:spPr>
          <a:xfrm>
            <a:off x="381305" y="4552798"/>
            <a:ext cx="11430000" cy="457200"/>
          </a:xfrm>
          <a:prstGeom prst="roundRect">
            <a:avLst>
              <a:gd name="adj" fmla="val 25000"/>
            </a:avLst>
          </a:prstGeom>
          <a:solidFill>
            <a:srgbClr val="EFF6FF"/>
          </a:solidFill>
          <a:ln/>
        </p:spPr>
        <p:txBody>
          <a:bodyPr/>
          <a:lstStyle/>
          <a:p>
            <a:endParaRPr lang="zh-CN" altLang="en-US"/>
          </a:p>
        </p:txBody>
      </p:sp>
      <p:pic>
        <p:nvPicPr>
          <p:cNvPr id="58" name="Image 7" descr="preencoded.png"/>
          <p:cNvPicPr>
            <a:picLocks noChangeAspect="1"/>
          </p:cNvPicPr>
          <p:nvPr/>
        </p:nvPicPr>
        <p:blipFill>
          <a:blip r:embed="rId10"/>
          <a:srcRect/>
          <a:stretch/>
        </p:blipFill>
        <p:spPr>
          <a:xfrm>
            <a:off x="495605" y="4705502"/>
            <a:ext cx="152705" cy="152705"/>
          </a:xfrm>
          <a:prstGeom prst="rect">
            <a:avLst/>
          </a:prstGeom>
        </p:spPr>
      </p:pic>
      <p:sp>
        <p:nvSpPr>
          <p:cNvPr id="59" name="Text 49"/>
          <p:cNvSpPr txBox="1"/>
          <p:nvPr/>
        </p:nvSpPr>
        <p:spPr>
          <a:xfrm>
            <a:off x="761695" y="4705502"/>
            <a:ext cx="5125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本课程聚焦智能体作为新物种如何重构产品思维与开发范式，从技术变革到商业突破的全链路方法论</a:t>
            </a:r>
            <a:endParaRPr lang="en-US" sz="900" dirty="0"/>
          </a:p>
        </p:txBody>
      </p:sp>
      <p:sp>
        <p:nvSpPr>
          <p:cNvPr id="60" name="Text 50"/>
          <p:cNvSpPr txBox="1"/>
          <p:nvPr/>
        </p:nvSpPr>
        <p:spPr>
          <a:xfrm>
            <a:off x="381305" y="6486754"/>
            <a:ext cx="2929738"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Agentic AI 产品：从10倍的价值创造到商业突破</a:t>
            </a:r>
            <a:endParaRPr lang="en-US" sz="1000" dirty="0"/>
          </a:p>
        </p:txBody>
      </p:sp>
      <p:sp>
        <p:nvSpPr>
          <p:cNvPr id="61" name="Text 51"/>
          <p:cNvSpPr txBox="1"/>
          <p:nvPr/>
        </p:nvSpPr>
        <p:spPr>
          <a:xfrm>
            <a:off x="11729923" y="6486754"/>
            <a:ext cx="186538"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2</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8210398"/>
          </a:xfrm>
          <a:prstGeom prst="rect">
            <a:avLst/>
          </a:prstGeom>
          <a:solidFill>
            <a:srgbClr val="FFFFFF"/>
          </a:solidFill>
          <a:ln/>
        </p:spPr>
        <p:txBody>
          <a:bodyPr/>
          <a:lstStyle/>
          <a:p>
            <a:endParaRPr lang="zh-CN" altLang="en-US"/>
          </a:p>
        </p:txBody>
      </p:sp>
      <p:sp>
        <p:nvSpPr>
          <p:cNvPr id="3" name="Shape 1"/>
          <p:cNvSpPr/>
          <p:nvPr/>
        </p:nvSpPr>
        <p:spPr>
          <a:xfrm>
            <a:off x="0" y="0"/>
            <a:ext cx="12191695" cy="8210398"/>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新入局策略</a:t>
            </a:r>
            <a:endParaRPr lang="en-US" sz="1200" dirty="0"/>
          </a:p>
        </p:txBody>
      </p:sp>
      <p:sp>
        <p:nvSpPr>
          <p:cNvPr id="6" name="Text 4"/>
          <p:cNvSpPr txBox="1"/>
          <p:nvPr/>
        </p:nvSpPr>
        <p:spPr>
          <a:xfrm>
            <a:off x="381305" y="743407"/>
            <a:ext cx="6253582"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新入局者的成功策略：All-in-One与低门槛交付</a:t>
            </a:r>
            <a:endParaRPr lang="en-US" sz="2200" dirty="0"/>
          </a:p>
        </p:txBody>
      </p:sp>
      <p:sp>
        <p:nvSpPr>
          <p:cNvPr id="7" name="Text 5"/>
          <p:cNvSpPr txBox="1"/>
          <p:nvPr/>
        </p:nvSpPr>
        <p:spPr>
          <a:xfrm>
            <a:off x="381305" y="1181405"/>
            <a:ext cx="3324758"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面向中小客户与专业人群的轻量级云化交付模式</a:t>
            </a:r>
            <a:endParaRPr lang="en-US" sz="1200" dirty="0"/>
          </a:p>
        </p:txBody>
      </p:sp>
      <p:sp>
        <p:nvSpPr>
          <p:cNvPr id="8" name="Shape 6"/>
          <p:cNvSpPr/>
          <p:nvPr/>
        </p:nvSpPr>
        <p:spPr>
          <a:xfrm>
            <a:off x="10135210" y="752551"/>
            <a:ext cx="1676095" cy="342900"/>
          </a:xfrm>
          <a:prstGeom prst="roundRect">
            <a:avLst>
              <a:gd name="adj" fmla="val 59259"/>
            </a:avLst>
          </a:prstGeom>
          <a:solidFill>
            <a:srgbClr val="F3F4F6"/>
          </a:solidFill>
          <a:ln/>
        </p:spPr>
        <p:txBody>
          <a:bodyPr/>
          <a:lstStyle/>
          <a:p>
            <a:endParaRPr lang="zh-CN" altLang="en-US"/>
          </a:p>
        </p:txBody>
      </p:sp>
      <p:sp>
        <p:nvSpPr>
          <p:cNvPr id="9" name="Text 7"/>
          <p:cNvSpPr txBox="1"/>
          <p:nvPr/>
        </p:nvSpPr>
        <p:spPr>
          <a:xfrm>
            <a:off x="10287914" y="838505"/>
            <a:ext cx="1472184"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第四部分 竞争格局洞察</a:t>
            </a:r>
            <a:endParaRPr lang="en-US" sz="1000" dirty="0"/>
          </a:p>
        </p:txBody>
      </p:sp>
      <p:sp>
        <p:nvSpPr>
          <p:cNvPr id="10" name="Text 8"/>
          <p:cNvSpPr txBox="1"/>
          <p:nvPr/>
        </p:nvSpPr>
        <p:spPr>
          <a:xfrm>
            <a:off x="381305" y="1638605"/>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核心策略逻辑</a:t>
            </a:r>
            <a:endParaRPr lang="en-US" sz="1200" dirty="0"/>
          </a:p>
        </p:txBody>
      </p:sp>
      <p:sp>
        <p:nvSpPr>
          <p:cNvPr id="11" name="Shape 9"/>
          <p:cNvSpPr/>
          <p:nvPr/>
        </p:nvSpPr>
        <p:spPr>
          <a:xfrm>
            <a:off x="381305" y="1904695"/>
            <a:ext cx="5600700" cy="1333195"/>
          </a:xfrm>
          <a:prstGeom prst="rect">
            <a:avLst/>
          </a:prstGeom>
          <a:solidFill>
            <a:srgbClr val="F9FAFB"/>
          </a:solidFill>
          <a:ln/>
        </p:spPr>
        <p:txBody>
          <a:bodyPr/>
          <a:lstStyle/>
          <a:p>
            <a:endParaRPr lang="zh-CN" altLang="en-US"/>
          </a:p>
        </p:txBody>
      </p:sp>
      <p:sp>
        <p:nvSpPr>
          <p:cNvPr id="12" name="Shape 10"/>
          <p:cNvSpPr/>
          <p:nvPr/>
        </p:nvSpPr>
        <p:spPr>
          <a:xfrm>
            <a:off x="381305" y="1904695"/>
            <a:ext cx="38405" cy="1333195"/>
          </a:xfrm>
          <a:prstGeom prst="rect">
            <a:avLst/>
          </a:prstGeom>
          <a:solidFill>
            <a:srgbClr val="4C6FFF"/>
          </a:solidFill>
          <a:ln/>
        </p:spPr>
        <p:txBody>
          <a:bodyPr/>
          <a:lstStyle/>
          <a:p>
            <a:endParaRPr lang="zh-CN" altLang="en-US"/>
          </a:p>
        </p:txBody>
      </p:sp>
      <p:sp>
        <p:nvSpPr>
          <p:cNvPr id="13" name="Shape 11"/>
          <p:cNvSpPr/>
          <p:nvPr/>
        </p:nvSpPr>
        <p:spPr>
          <a:xfrm>
            <a:off x="571500" y="2057400"/>
            <a:ext cx="381305" cy="381305"/>
          </a:xfrm>
          <a:prstGeom prst="ellipse">
            <a:avLst/>
          </a:prstGeom>
          <a:solidFill>
            <a:srgbClr val="EBF0FF"/>
          </a:solidFill>
          <a:ln/>
        </p:spPr>
        <p:txBody>
          <a:bodyPr/>
          <a:lstStyle/>
          <a:p>
            <a:endParaRPr lang="zh-CN" altLang="en-US"/>
          </a:p>
        </p:txBody>
      </p:sp>
      <p:pic>
        <p:nvPicPr>
          <p:cNvPr id="14" name="Image 0" descr="preencoded.png"/>
          <p:cNvPicPr>
            <a:picLocks noChangeAspect="1"/>
          </p:cNvPicPr>
          <p:nvPr/>
        </p:nvPicPr>
        <p:blipFill>
          <a:blip r:embed="rId3"/>
          <a:srcRect t="-841" b="-841"/>
          <a:stretch/>
        </p:blipFill>
        <p:spPr>
          <a:xfrm>
            <a:off x="666598" y="2162556"/>
            <a:ext cx="190195" cy="171907"/>
          </a:xfrm>
          <a:prstGeom prst="rect">
            <a:avLst/>
          </a:prstGeom>
        </p:spPr>
      </p:pic>
      <p:sp>
        <p:nvSpPr>
          <p:cNvPr id="15" name="Shape 12"/>
          <p:cNvSpPr/>
          <p:nvPr/>
        </p:nvSpPr>
        <p:spPr>
          <a:xfrm>
            <a:off x="6210605" y="1904695"/>
            <a:ext cx="5600700" cy="1333195"/>
          </a:xfrm>
          <a:prstGeom prst="rect">
            <a:avLst/>
          </a:prstGeom>
          <a:solidFill>
            <a:srgbClr val="F9FAFB"/>
          </a:solidFill>
          <a:ln/>
        </p:spPr>
        <p:txBody>
          <a:bodyPr/>
          <a:lstStyle/>
          <a:p>
            <a:endParaRPr lang="zh-CN" altLang="en-US"/>
          </a:p>
        </p:txBody>
      </p:sp>
      <p:sp>
        <p:nvSpPr>
          <p:cNvPr id="16" name="Shape 13"/>
          <p:cNvSpPr/>
          <p:nvPr/>
        </p:nvSpPr>
        <p:spPr>
          <a:xfrm>
            <a:off x="6210605" y="1904695"/>
            <a:ext cx="38405" cy="1333195"/>
          </a:xfrm>
          <a:prstGeom prst="rect">
            <a:avLst/>
          </a:prstGeom>
          <a:solidFill>
            <a:srgbClr val="4C6FFF"/>
          </a:solidFill>
          <a:ln/>
        </p:spPr>
        <p:txBody>
          <a:bodyPr/>
          <a:lstStyle/>
          <a:p>
            <a:endParaRPr lang="zh-CN" altLang="en-US"/>
          </a:p>
        </p:txBody>
      </p:sp>
      <p:sp>
        <p:nvSpPr>
          <p:cNvPr id="17" name="Shape 14"/>
          <p:cNvSpPr/>
          <p:nvPr/>
        </p:nvSpPr>
        <p:spPr>
          <a:xfrm>
            <a:off x="6400800" y="2057400"/>
            <a:ext cx="381305" cy="381305"/>
          </a:xfrm>
          <a:prstGeom prst="ellipse">
            <a:avLst/>
          </a:prstGeom>
          <a:solidFill>
            <a:srgbClr val="EBF0FF"/>
          </a:solidFill>
          <a:ln/>
        </p:spPr>
        <p:txBody>
          <a:bodyPr/>
          <a:lstStyle/>
          <a:p>
            <a:endParaRPr lang="zh-CN" altLang="en-US"/>
          </a:p>
        </p:txBody>
      </p:sp>
      <p:sp>
        <p:nvSpPr>
          <p:cNvPr id="18" name="Text 15"/>
          <p:cNvSpPr txBox="1"/>
          <p:nvPr/>
        </p:nvSpPr>
        <p:spPr>
          <a:xfrm>
            <a:off x="1067105" y="2152498"/>
            <a:ext cx="14959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All-in-One产品策略</a:t>
            </a:r>
            <a:endParaRPr lang="en-US" sz="1200" dirty="0"/>
          </a:p>
        </p:txBody>
      </p:sp>
      <p:sp>
        <p:nvSpPr>
          <p:cNvPr id="19" name="Text 16"/>
          <p:cNvSpPr txBox="1"/>
          <p:nvPr/>
        </p:nvSpPr>
        <p:spPr>
          <a:xfrm>
            <a:off x="6896405" y="2152498"/>
            <a:ext cx="1705356"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中小客户/专业人群定位</a:t>
            </a:r>
            <a:endParaRPr lang="en-US" sz="1200" dirty="0"/>
          </a:p>
        </p:txBody>
      </p:sp>
      <p:sp>
        <p:nvSpPr>
          <p:cNvPr id="20" name="Text 17"/>
          <p:cNvSpPr txBox="1"/>
          <p:nvPr/>
        </p:nvSpPr>
        <p:spPr>
          <a:xfrm>
            <a:off x="1028700" y="2523744"/>
            <a:ext cx="23673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整合全链路功能，减少客户多系统切换</a:t>
            </a:r>
            <a:endParaRPr lang="en-US" sz="1000" dirty="0"/>
          </a:p>
        </p:txBody>
      </p:sp>
      <p:sp>
        <p:nvSpPr>
          <p:cNvPr id="21" name="Text 18"/>
          <p:cNvSpPr txBox="1"/>
          <p:nvPr/>
        </p:nvSpPr>
        <p:spPr>
          <a:xfrm>
            <a:off x="1028700" y="2714854"/>
            <a:ext cx="21003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简化复杂流程，降低专业知识门槛</a:t>
            </a:r>
            <a:endParaRPr lang="en-US" sz="1000" dirty="0"/>
          </a:p>
        </p:txBody>
      </p:sp>
      <p:sp>
        <p:nvSpPr>
          <p:cNvPr id="22" name="Text 19"/>
          <p:cNvSpPr txBox="1"/>
          <p:nvPr/>
        </p:nvSpPr>
        <p:spPr>
          <a:xfrm>
            <a:off x="1028700" y="2905049"/>
            <a:ext cx="1834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初始功能聚焦，后续渐进拓展</a:t>
            </a:r>
            <a:endParaRPr lang="en-US" sz="1000" dirty="0"/>
          </a:p>
        </p:txBody>
      </p:sp>
      <p:pic>
        <p:nvPicPr>
          <p:cNvPr id="23" name="Image 1" descr="preencoded.png"/>
          <p:cNvPicPr>
            <a:picLocks noChangeAspect="1"/>
          </p:cNvPicPr>
          <p:nvPr/>
        </p:nvPicPr>
        <p:blipFill>
          <a:blip r:embed="rId4"/>
          <a:srcRect l="-760" r="-760"/>
          <a:stretch/>
        </p:blipFill>
        <p:spPr>
          <a:xfrm>
            <a:off x="6515100" y="2162556"/>
            <a:ext cx="152705" cy="171907"/>
          </a:xfrm>
          <a:prstGeom prst="rect">
            <a:avLst/>
          </a:prstGeom>
        </p:spPr>
      </p:pic>
      <p:sp>
        <p:nvSpPr>
          <p:cNvPr id="24" name="Text 20"/>
          <p:cNvSpPr txBox="1"/>
          <p:nvPr/>
        </p:nvSpPr>
        <p:spPr>
          <a:xfrm>
            <a:off x="6858000" y="2523744"/>
            <a:ext cx="19677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明确价值，购买决策链简单快速</a:t>
            </a:r>
            <a:endParaRPr lang="en-US" sz="1000" dirty="0"/>
          </a:p>
        </p:txBody>
      </p:sp>
      <p:sp>
        <p:nvSpPr>
          <p:cNvPr id="25" name="Text 21"/>
          <p:cNvSpPr txBox="1"/>
          <p:nvPr/>
        </p:nvSpPr>
        <p:spPr>
          <a:xfrm>
            <a:off x="6858000" y="2714854"/>
            <a:ext cx="22338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痛点明确，问题与解决方案匹配度高</a:t>
            </a:r>
            <a:endParaRPr lang="en-US" sz="1000" dirty="0"/>
          </a:p>
        </p:txBody>
      </p:sp>
      <p:sp>
        <p:nvSpPr>
          <p:cNvPr id="26" name="Text 22"/>
          <p:cNvSpPr txBox="1"/>
          <p:nvPr/>
        </p:nvSpPr>
        <p:spPr>
          <a:xfrm>
            <a:off x="6858000" y="2905049"/>
            <a:ext cx="23673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预算相对充足，单一决策者可快速落地</a:t>
            </a:r>
            <a:endParaRPr lang="en-US" sz="1000" dirty="0"/>
          </a:p>
        </p:txBody>
      </p:sp>
      <p:sp>
        <p:nvSpPr>
          <p:cNvPr id="27" name="Shape 23"/>
          <p:cNvSpPr/>
          <p:nvPr/>
        </p:nvSpPr>
        <p:spPr>
          <a:xfrm>
            <a:off x="381305" y="3504895"/>
            <a:ext cx="11430000" cy="972007"/>
          </a:xfrm>
          <a:prstGeom prst="roundRect">
            <a:avLst>
              <a:gd name="adj" fmla="val 7378"/>
            </a:avLst>
          </a:prstGeom>
          <a:solidFill>
            <a:srgbClr val="EBF0FF"/>
          </a:solidFill>
          <a:ln w="12700">
            <a:solidFill>
              <a:srgbClr val="E5E7EB"/>
            </a:solidFill>
            <a:prstDash val="solid"/>
          </a:ln>
        </p:spPr>
        <p:txBody>
          <a:bodyPr/>
          <a:lstStyle/>
          <a:p>
            <a:endParaRPr lang="zh-CN" altLang="en-US"/>
          </a:p>
        </p:txBody>
      </p:sp>
      <p:sp>
        <p:nvSpPr>
          <p:cNvPr id="28" name="Shape 24"/>
          <p:cNvSpPr/>
          <p:nvPr/>
        </p:nvSpPr>
        <p:spPr>
          <a:xfrm>
            <a:off x="543154" y="3666744"/>
            <a:ext cx="381305" cy="381305"/>
          </a:xfrm>
          <a:prstGeom prst="ellipse">
            <a:avLst/>
          </a:prstGeom>
          <a:solidFill>
            <a:srgbClr val="EBF0FF"/>
          </a:solidFill>
          <a:ln/>
        </p:spPr>
        <p:txBody>
          <a:bodyPr/>
          <a:lstStyle/>
          <a:p>
            <a:endParaRPr lang="zh-CN" altLang="en-US"/>
          </a:p>
        </p:txBody>
      </p:sp>
      <p:pic>
        <p:nvPicPr>
          <p:cNvPr id="29" name="Image 2" descr="preencoded.png"/>
          <p:cNvPicPr>
            <a:picLocks noChangeAspect="1"/>
          </p:cNvPicPr>
          <p:nvPr/>
        </p:nvPicPr>
        <p:blipFill>
          <a:blip r:embed="rId5"/>
          <a:srcRect l="-1064" r="-1064"/>
          <a:stretch/>
        </p:blipFill>
        <p:spPr>
          <a:xfrm>
            <a:off x="623621" y="3771900"/>
            <a:ext cx="219456" cy="171907"/>
          </a:xfrm>
          <a:prstGeom prst="rect">
            <a:avLst/>
          </a:prstGeom>
        </p:spPr>
      </p:pic>
      <p:sp>
        <p:nvSpPr>
          <p:cNvPr id="30" name="Text 25"/>
          <p:cNvSpPr txBox="1"/>
          <p:nvPr/>
        </p:nvSpPr>
        <p:spPr>
          <a:xfrm>
            <a:off x="1037844" y="3762756"/>
            <a:ext cx="156271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云化SaaS零门槛交付</a:t>
            </a:r>
            <a:endParaRPr lang="en-US" sz="1200" dirty="0"/>
          </a:p>
        </p:txBody>
      </p:sp>
      <p:sp>
        <p:nvSpPr>
          <p:cNvPr id="31" name="Text 26"/>
          <p:cNvSpPr txBox="1"/>
          <p:nvPr/>
        </p:nvSpPr>
        <p:spPr>
          <a:xfrm>
            <a:off x="1000354" y="4134002"/>
            <a:ext cx="106728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基于云服务的SaaS交付模式显著降低了客户试用与部署成本，实现"即刻体验、即刻价值"。无需复杂IT基础设施，无需漫长的实施周期，极大加速了从初次接触到付费转化的流程。</a:t>
            </a:r>
            <a:endParaRPr lang="en-US" sz="1000" dirty="0"/>
          </a:p>
        </p:txBody>
      </p:sp>
      <p:sp>
        <p:nvSpPr>
          <p:cNvPr id="32" name="Text 27"/>
          <p:cNvSpPr txBox="1"/>
          <p:nvPr/>
        </p:nvSpPr>
        <p:spPr>
          <a:xfrm>
            <a:off x="381305" y="4800600"/>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成功案例分析</a:t>
            </a:r>
            <a:endParaRPr lang="en-US" sz="1200" dirty="0"/>
          </a:p>
        </p:txBody>
      </p:sp>
      <p:sp>
        <p:nvSpPr>
          <p:cNvPr id="33" name="Text 28"/>
          <p:cNvSpPr txBox="1"/>
          <p:nvPr/>
        </p:nvSpPr>
        <p:spPr>
          <a:xfrm>
            <a:off x="381305" y="5095951"/>
            <a:ext cx="1929384"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美国SaaS时代经典案例</a:t>
            </a:r>
            <a:endParaRPr lang="en-US" sz="1300" dirty="0"/>
          </a:p>
        </p:txBody>
      </p:sp>
      <p:sp>
        <p:nvSpPr>
          <p:cNvPr id="34" name="Text 29"/>
          <p:cNvSpPr txBox="1"/>
          <p:nvPr/>
        </p:nvSpPr>
        <p:spPr>
          <a:xfrm>
            <a:off x="6210605" y="5095951"/>
            <a:ext cx="2701138"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Agentic AI时代华人团队出海案例</a:t>
            </a:r>
            <a:endParaRPr lang="en-US" sz="1300" dirty="0"/>
          </a:p>
        </p:txBody>
      </p:sp>
      <p:sp>
        <p:nvSpPr>
          <p:cNvPr id="35" name="Shape 30"/>
          <p:cNvSpPr/>
          <p:nvPr/>
        </p:nvSpPr>
        <p:spPr>
          <a:xfrm>
            <a:off x="381305" y="5447995"/>
            <a:ext cx="314554" cy="381305"/>
          </a:xfrm>
          <a:prstGeom prst="roundRect">
            <a:avLst>
              <a:gd name="adj" fmla="val 70472"/>
            </a:avLst>
          </a:prstGeom>
          <a:solidFill>
            <a:srgbClr val="EBF0FF"/>
          </a:solidFill>
          <a:ln/>
        </p:spPr>
        <p:txBody>
          <a:bodyPr/>
          <a:lstStyle/>
          <a:p>
            <a:endParaRPr lang="zh-CN" altLang="en-US"/>
          </a:p>
        </p:txBody>
      </p:sp>
      <p:sp>
        <p:nvSpPr>
          <p:cNvPr id="36" name="Shape 31"/>
          <p:cNvSpPr/>
          <p:nvPr/>
        </p:nvSpPr>
        <p:spPr>
          <a:xfrm>
            <a:off x="381305" y="6210605"/>
            <a:ext cx="362102" cy="381305"/>
          </a:xfrm>
          <a:prstGeom prst="roundRect">
            <a:avLst>
              <a:gd name="adj" fmla="val 53163"/>
            </a:avLst>
          </a:prstGeom>
          <a:solidFill>
            <a:srgbClr val="EBF0FF"/>
          </a:solidFill>
          <a:ln/>
        </p:spPr>
        <p:txBody>
          <a:bodyPr/>
          <a:lstStyle/>
          <a:p>
            <a:endParaRPr lang="zh-CN" altLang="en-US"/>
          </a:p>
        </p:txBody>
      </p:sp>
      <p:sp>
        <p:nvSpPr>
          <p:cNvPr id="37" name="Shape 32"/>
          <p:cNvSpPr/>
          <p:nvPr/>
        </p:nvSpPr>
        <p:spPr>
          <a:xfrm>
            <a:off x="6210605" y="5447995"/>
            <a:ext cx="381305" cy="381305"/>
          </a:xfrm>
          <a:prstGeom prst="roundRect">
            <a:avLst>
              <a:gd name="adj" fmla="val 47962"/>
            </a:avLst>
          </a:prstGeom>
          <a:solidFill>
            <a:srgbClr val="EBF0FF"/>
          </a:solidFill>
          <a:ln/>
        </p:spPr>
        <p:txBody>
          <a:bodyPr/>
          <a:lstStyle/>
          <a:p>
            <a:endParaRPr lang="zh-CN" altLang="en-US"/>
          </a:p>
        </p:txBody>
      </p:sp>
      <p:sp>
        <p:nvSpPr>
          <p:cNvPr id="38" name="Shape 33"/>
          <p:cNvSpPr/>
          <p:nvPr/>
        </p:nvSpPr>
        <p:spPr>
          <a:xfrm>
            <a:off x="6210605" y="6019495"/>
            <a:ext cx="342900" cy="381305"/>
          </a:xfrm>
          <a:prstGeom prst="roundRect">
            <a:avLst>
              <a:gd name="adj" fmla="val 59259"/>
            </a:avLst>
          </a:prstGeom>
          <a:solidFill>
            <a:srgbClr val="EBF0FF"/>
          </a:solidFill>
          <a:ln/>
        </p:spPr>
        <p:txBody>
          <a:bodyPr/>
          <a:lstStyle/>
          <a:p>
            <a:endParaRPr lang="zh-CN" altLang="en-US"/>
          </a:p>
        </p:txBody>
      </p:sp>
      <p:sp>
        <p:nvSpPr>
          <p:cNvPr id="39" name="Text 34"/>
          <p:cNvSpPr txBox="1"/>
          <p:nvPr/>
        </p:nvSpPr>
        <p:spPr>
          <a:xfrm>
            <a:off x="470916" y="5510174"/>
            <a:ext cx="262433"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H</a:t>
            </a:r>
            <a:endParaRPr lang="en-US" sz="1300" dirty="0"/>
          </a:p>
        </p:txBody>
      </p:sp>
      <p:sp>
        <p:nvSpPr>
          <p:cNvPr id="40" name="Text 35"/>
          <p:cNvSpPr txBox="1"/>
          <p:nvPr/>
        </p:nvSpPr>
        <p:spPr>
          <a:xfrm>
            <a:off x="502920" y="6271870"/>
            <a:ext cx="243230"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Z</a:t>
            </a:r>
            <a:endParaRPr lang="en-US" sz="1300" dirty="0"/>
          </a:p>
        </p:txBody>
      </p:sp>
      <p:sp>
        <p:nvSpPr>
          <p:cNvPr id="41" name="Text 36"/>
          <p:cNvSpPr txBox="1"/>
          <p:nvPr/>
        </p:nvSpPr>
        <p:spPr>
          <a:xfrm>
            <a:off x="6321247" y="5510174"/>
            <a:ext cx="290779"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M</a:t>
            </a:r>
            <a:endParaRPr lang="en-US" sz="1300" dirty="0"/>
          </a:p>
        </p:txBody>
      </p:sp>
      <p:sp>
        <p:nvSpPr>
          <p:cNvPr id="42" name="Text 37"/>
          <p:cNvSpPr txBox="1"/>
          <p:nvPr/>
        </p:nvSpPr>
        <p:spPr>
          <a:xfrm>
            <a:off x="6317590" y="6081674"/>
            <a:ext cx="262433" cy="257861"/>
          </a:xfrm>
          <a:prstGeom prst="rect">
            <a:avLst/>
          </a:prstGeom>
          <a:noFill/>
          <a:ln/>
        </p:spPr>
        <p:txBody>
          <a:bodyPr wrap="square" lIns="0" tIns="0" rIns="0" bIns="0" rtlCol="0" anchor="ctr"/>
          <a:lstStyle/>
          <a:p>
            <a:pPr marL="0" indent="0" algn="l">
              <a:buNone/>
            </a:pPr>
            <a:r>
              <a:rPr lang="en-US" sz="1300" b="1" dirty="0">
                <a:solidFill>
                  <a:srgbClr val="4C6FFF"/>
                </a:solidFill>
                <a:latin typeface="Inter" pitchFamily="34" charset="0"/>
                <a:ea typeface="Inter" pitchFamily="34" charset="-122"/>
                <a:cs typeface="Inter" pitchFamily="34" charset="-120"/>
              </a:rPr>
              <a:t>H</a:t>
            </a:r>
            <a:endParaRPr lang="en-US" sz="1300" dirty="0"/>
          </a:p>
        </p:txBody>
      </p:sp>
      <p:sp>
        <p:nvSpPr>
          <p:cNvPr id="43" name="Text 38"/>
          <p:cNvSpPr txBox="1"/>
          <p:nvPr/>
        </p:nvSpPr>
        <p:spPr>
          <a:xfrm>
            <a:off x="804672" y="5467198"/>
            <a:ext cx="76261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HubSpot</a:t>
            </a:r>
            <a:endParaRPr lang="en-US" sz="1200" dirty="0"/>
          </a:p>
        </p:txBody>
      </p:sp>
      <p:sp>
        <p:nvSpPr>
          <p:cNvPr id="44" name="Text 39"/>
          <p:cNvSpPr txBox="1"/>
          <p:nvPr/>
        </p:nvSpPr>
        <p:spPr>
          <a:xfrm>
            <a:off x="853135" y="6229807"/>
            <a:ext cx="5431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Zoom</a:t>
            </a:r>
            <a:endParaRPr lang="en-US" sz="1200" dirty="0"/>
          </a:p>
        </p:txBody>
      </p:sp>
      <p:sp>
        <p:nvSpPr>
          <p:cNvPr id="45" name="Text 40"/>
          <p:cNvSpPr txBox="1"/>
          <p:nvPr/>
        </p:nvSpPr>
        <p:spPr>
          <a:xfrm>
            <a:off x="6705295" y="5467198"/>
            <a:ext cx="6199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Manus</a:t>
            </a:r>
            <a:endParaRPr lang="en-US" sz="1200" dirty="0"/>
          </a:p>
        </p:txBody>
      </p:sp>
      <p:sp>
        <p:nvSpPr>
          <p:cNvPr id="46" name="Text 41"/>
          <p:cNvSpPr txBox="1"/>
          <p:nvPr/>
        </p:nvSpPr>
        <p:spPr>
          <a:xfrm>
            <a:off x="6666890" y="6038698"/>
            <a:ext cx="705002"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HeyGen</a:t>
            </a:r>
            <a:endParaRPr lang="en-US" sz="1200" dirty="0"/>
          </a:p>
        </p:txBody>
      </p:sp>
      <p:sp>
        <p:nvSpPr>
          <p:cNvPr id="47" name="Text 42"/>
          <p:cNvSpPr txBox="1"/>
          <p:nvPr/>
        </p:nvSpPr>
        <p:spPr>
          <a:xfrm>
            <a:off x="804672" y="5686654"/>
            <a:ext cx="5158130"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集营销、销售、客服于一体的All-in-One增长平台，通过免费入口和渐进式付费模式，快速占领中小企业市场</a:t>
            </a:r>
            <a:endParaRPr lang="en-US" sz="1000" dirty="0"/>
          </a:p>
        </p:txBody>
      </p:sp>
      <p:sp>
        <p:nvSpPr>
          <p:cNvPr id="48" name="Text 43"/>
          <p:cNvSpPr txBox="1"/>
          <p:nvPr/>
        </p:nvSpPr>
        <p:spPr>
          <a:xfrm>
            <a:off x="853135" y="6448349"/>
            <a:ext cx="516818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简化视频会议体验，无需复杂设置，40分钟免费模式+轻量级客户端，迅速获得专业人士青睐</a:t>
            </a:r>
            <a:endParaRPr lang="en-US" sz="1000" dirty="0"/>
          </a:p>
        </p:txBody>
      </p:sp>
      <p:sp>
        <p:nvSpPr>
          <p:cNvPr id="49" name="Text 44"/>
          <p:cNvSpPr txBox="1"/>
          <p:nvPr/>
        </p:nvSpPr>
        <p:spPr>
          <a:xfrm>
            <a:off x="6705295" y="5686654"/>
            <a:ext cx="51681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AI法律助手，为法律专业人士提供一站式智能文档分析和起草服务，无需训练即可使用</a:t>
            </a:r>
            <a:endParaRPr lang="en-US" sz="1000" dirty="0"/>
          </a:p>
        </p:txBody>
      </p:sp>
      <p:sp>
        <p:nvSpPr>
          <p:cNvPr id="50" name="Text 45"/>
          <p:cNvSpPr txBox="1"/>
          <p:nvPr/>
        </p:nvSpPr>
        <p:spPr>
          <a:xfrm>
            <a:off x="6666890" y="6258154"/>
            <a:ext cx="516818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一键式AI视频生成平台，将复杂的视频制作流程简化为简单几步，面向内容创作者和市场营销人员</a:t>
            </a:r>
            <a:endParaRPr lang="en-US" sz="1000" dirty="0"/>
          </a:p>
        </p:txBody>
      </p:sp>
      <p:sp>
        <p:nvSpPr>
          <p:cNvPr id="51" name="Shape 46"/>
          <p:cNvSpPr/>
          <p:nvPr/>
        </p:nvSpPr>
        <p:spPr>
          <a:xfrm>
            <a:off x="381305" y="7048195"/>
            <a:ext cx="11430000" cy="780898"/>
          </a:xfrm>
          <a:prstGeom prst="roundRect">
            <a:avLst>
              <a:gd name="adj" fmla="val 11424"/>
            </a:avLst>
          </a:prstGeom>
          <a:solidFill>
            <a:srgbClr val="EFF6FF"/>
          </a:solidFill>
          <a:ln w="12700">
            <a:solidFill>
              <a:srgbClr val="DBEAFE"/>
            </a:solidFill>
            <a:prstDash val="solid"/>
          </a:ln>
        </p:spPr>
        <p:txBody>
          <a:bodyPr/>
          <a:lstStyle/>
          <a:p>
            <a:endParaRPr lang="zh-CN" altLang="en-US"/>
          </a:p>
        </p:txBody>
      </p:sp>
      <p:pic>
        <p:nvPicPr>
          <p:cNvPr id="52" name="Image 3" descr="preencoded.png"/>
          <p:cNvPicPr>
            <a:picLocks noChangeAspect="1"/>
          </p:cNvPicPr>
          <p:nvPr/>
        </p:nvPicPr>
        <p:blipFill>
          <a:blip r:embed="rId6"/>
          <a:srcRect/>
          <a:stretch/>
        </p:blipFill>
        <p:spPr>
          <a:xfrm>
            <a:off x="543154" y="7343546"/>
            <a:ext cx="142646" cy="190195"/>
          </a:xfrm>
          <a:prstGeom prst="rect">
            <a:avLst/>
          </a:prstGeom>
        </p:spPr>
      </p:pic>
      <p:sp>
        <p:nvSpPr>
          <p:cNvPr id="53" name="Text 47"/>
          <p:cNvSpPr txBox="1"/>
          <p:nvPr/>
        </p:nvSpPr>
        <p:spPr>
          <a:xfrm>
            <a:off x="800100" y="7229246"/>
            <a:ext cx="886054" cy="191110"/>
          </a:xfrm>
          <a:prstGeom prst="rect">
            <a:avLst/>
          </a:prstGeom>
          <a:noFill/>
          <a:ln/>
        </p:spPr>
        <p:txBody>
          <a:bodyPr wrap="square" lIns="0" tIns="0" rIns="0" bIns="0" rtlCol="0" anchor="ctr"/>
          <a:lstStyle/>
          <a:p>
            <a:pPr marL="0" indent="0" algn="l">
              <a:buNone/>
            </a:pPr>
            <a:r>
              <a:rPr lang="en-US" sz="1200" b="1" dirty="0">
                <a:solidFill>
                  <a:srgbClr val="374151"/>
                </a:solidFill>
                <a:latin typeface="Inter" pitchFamily="34" charset="0"/>
                <a:ea typeface="Inter" pitchFamily="34" charset="-122"/>
                <a:cs typeface="Inter" pitchFamily="34" charset="-120"/>
              </a:rPr>
              <a:t>战略启示：</a:t>
            </a:r>
            <a:endParaRPr lang="en-US" sz="1200" dirty="0"/>
          </a:p>
        </p:txBody>
      </p:sp>
      <p:sp>
        <p:nvSpPr>
          <p:cNvPr id="54" name="Text 48"/>
          <p:cNvSpPr txBox="1"/>
          <p:nvPr/>
        </p:nvSpPr>
        <p:spPr>
          <a:xfrm>
            <a:off x="800100" y="7229246"/>
            <a:ext cx="10944454" cy="4197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成功的新入局者通常聚焦特定垂直领域，提供一体化解决方案，降低采用门槛，针对明确痛点和决策流程简单的客户群体，快速验证商业模式并实现规模增长。</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8324698"/>
          </a:xfrm>
          <a:prstGeom prst="rect">
            <a:avLst/>
          </a:prstGeom>
          <a:solidFill>
            <a:srgbClr val="FFFFFF"/>
          </a:solidFill>
          <a:ln/>
        </p:spPr>
        <p:txBody>
          <a:bodyPr/>
          <a:lstStyle/>
          <a:p>
            <a:endParaRPr lang="zh-CN" altLang="en-US"/>
          </a:p>
        </p:txBody>
      </p:sp>
      <p:sp>
        <p:nvSpPr>
          <p:cNvPr id="3" name="Shape 1"/>
          <p:cNvSpPr/>
          <p:nvPr/>
        </p:nvSpPr>
        <p:spPr>
          <a:xfrm>
            <a:off x="0" y="0"/>
            <a:ext cx="12191695" cy="8324698"/>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竞争战略</a:t>
            </a:r>
            <a:endParaRPr lang="en-US" sz="1200" dirty="0"/>
          </a:p>
        </p:txBody>
      </p:sp>
      <p:sp>
        <p:nvSpPr>
          <p:cNvPr id="6" name="Text 4"/>
          <p:cNvSpPr txBox="1"/>
          <p:nvPr/>
        </p:nvSpPr>
        <p:spPr>
          <a:xfrm>
            <a:off x="381305" y="743407"/>
            <a:ext cx="3643884"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快是新进入者的唯一护城河</a:t>
            </a:r>
            <a:endParaRPr lang="en-US" sz="2200" dirty="0"/>
          </a:p>
        </p:txBody>
      </p:sp>
      <p:sp>
        <p:nvSpPr>
          <p:cNvPr id="7" name="Text 5"/>
          <p:cNvSpPr txBox="1"/>
          <p:nvPr/>
        </p:nvSpPr>
        <p:spPr>
          <a:xfrm>
            <a:off x="381305" y="1152144"/>
            <a:ext cx="3195828" cy="200254"/>
          </a:xfrm>
          <a:prstGeom prst="rect">
            <a:avLst/>
          </a:prstGeom>
          <a:noFill/>
          <a:ln/>
        </p:spPr>
        <p:txBody>
          <a:bodyPr wrap="square" lIns="0" tIns="0" rIns="0" bIns="0" rtlCol="0" anchor="ctr"/>
          <a:lstStyle/>
          <a:p>
            <a:pPr marL="0" indent="0" algn="l">
              <a:buNone/>
            </a:pPr>
            <a:r>
              <a:rPr lang="en-US" sz="1300" dirty="0">
                <a:solidFill>
                  <a:srgbClr val="4B5563"/>
                </a:solidFill>
                <a:latin typeface="Inter" pitchFamily="34" charset="0"/>
                <a:ea typeface="Inter" pitchFamily="34" charset="-122"/>
                <a:cs typeface="Inter" pitchFamily="34" charset="-120"/>
              </a:rPr>
              <a:t>速度优势在Agentic AI时代的决定性作用</a:t>
            </a:r>
            <a:endParaRPr lang="en-US" sz="1300" dirty="0"/>
          </a:p>
        </p:txBody>
      </p:sp>
      <p:sp>
        <p:nvSpPr>
          <p:cNvPr id="8" name="Text 6"/>
          <p:cNvSpPr txBox="1"/>
          <p:nvPr/>
        </p:nvSpPr>
        <p:spPr>
          <a:xfrm>
            <a:off x="10439705" y="838505"/>
            <a:ext cx="1472184"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第四部分 竞争格局洞察</a:t>
            </a:r>
            <a:endParaRPr lang="en-US" sz="1000" dirty="0"/>
          </a:p>
        </p:txBody>
      </p:sp>
      <p:sp>
        <p:nvSpPr>
          <p:cNvPr id="9" name="Shape 7"/>
          <p:cNvSpPr/>
          <p:nvPr/>
        </p:nvSpPr>
        <p:spPr>
          <a:xfrm>
            <a:off x="381305" y="1619402"/>
            <a:ext cx="5562295" cy="1238098"/>
          </a:xfrm>
          <a:prstGeom prst="roundRect">
            <a:avLst>
              <a:gd name="adj" fmla="val 4545"/>
            </a:avLst>
          </a:prstGeom>
          <a:solidFill>
            <a:srgbClr val="F9FAFB"/>
          </a:solidFill>
          <a:ln w="12700">
            <a:solidFill>
              <a:srgbClr val="E5E7EB"/>
            </a:solidFill>
            <a:prstDash val="solid"/>
          </a:ln>
        </p:spPr>
        <p:txBody>
          <a:bodyPr/>
          <a:lstStyle/>
          <a:p>
            <a:endParaRPr lang="zh-CN" altLang="en-US"/>
          </a:p>
        </p:txBody>
      </p:sp>
      <p:sp>
        <p:nvSpPr>
          <p:cNvPr id="10" name="Shape 8"/>
          <p:cNvSpPr/>
          <p:nvPr/>
        </p:nvSpPr>
        <p:spPr>
          <a:xfrm>
            <a:off x="580644" y="1819656"/>
            <a:ext cx="381305" cy="381305"/>
          </a:xfrm>
          <a:prstGeom prst="ellipse">
            <a:avLst/>
          </a:prstGeom>
          <a:solidFill>
            <a:srgbClr val="EBF0FF"/>
          </a:solidFill>
          <a:ln/>
        </p:spPr>
        <p:txBody>
          <a:bodyPr/>
          <a:lstStyle/>
          <a:p>
            <a:endParaRPr lang="zh-CN" altLang="en-US"/>
          </a:p>
        </p:txBody>
      </p:sp>
      <p:pic>
        <p:nvPicPr>
          <p:cNvPr id="11" name="Image 0" descr="preencoded.png"/>
          <p:cNvPicPr>
            <a:picLocks noChangeAspect="1"/>
          </p:cNvPicPr>
          <p:nvPr/>
        </p:nvPicPr>
        <p:blipFill>
          <a:blip r:embed="rId3"/>
          <a:srcRect l="-760" r="-760"/>
          <a:stretch/>
        </p:blipFill>
        <p:spPr>
          <a:xfrm>
            <a:off x="694944" y="1923898"/>
            <a:ext cx="152705" cy="171907"/>
          </a:xfrm>
          <a:prstGeom prst="rect">
            <a:avLst/>
          </a:prstGeom>
        </p:spPr>
      </p:pic>
      <p:sp>
        <p:nvSpPr>
          <p:cNvPr id="12" name="Shape 9"/>
          <p:cNvSpPr/>
          <p:nvPr/>
        </p:nvSpPr>
        <p:spPr>
          <a:xfrm>
            <a:off x="381305" y="3086100"/>
            <a:ext cx="5562295" cy="1238098"/>
          </a:xfrm>
          <a:prstGeom prst="roundRect">
            <a:avLst>
              <a:gd name="adj" fmla="val 4545"/>
            </a:avLst>
          </a:prstGeom>
          <a:solidFill>
            <a:srgbClr val="F9FAFB"/>
          </a:solidFill>
          <a:ln w="12700">
            <a:solidFill>
              <a:srgbClr val="E5E7EB"/>
            </a:solidFill>
            <a:prstDash val="solid"/>
          </a:ln>
        </p:spPr>
        <p:txBody>
          <a:bodyPr/>
          <a:lstStyle/>
          <a:p>
            <a:endParaRPr lang="zh-CN" altLang="en-US"/>
          </a:p>
        </p:txBody>
      </p:sp>
      <p:sp>
        <p:nvSpPr>
          <p:cNvPr id="13" name="Shape 10"/>
          <p:cNvSpPr/>
          <p:nvPr/>
        </p:nvSpPr>
        <p:spPr>
          <a:xfrm>
            <a:off x="580644" y="3286354"/>
            <a:ext cx="381305" cy="381305"/>
          </a:xfrm>
          <a:prstGeom prst="ellipse">
            <a:avLst/>
          </a:prstGeom>
          <a:solidFill>
            <a:srgbClr val="EBF0FF"/>
          </a:solidFill>
          <a:ln/>
        </p:spPr>
        <p:txBody>
          <a:bodyPr/>
          <a:lstStyle/>
          <a:p>
            <a:endParaRPr lang="zh-CN" altLang="en-US"/>
          </a:p>
        </p:txBody>
      </p:sp>
      <p:sp>
        <p:nvSpPr>
          <p:cNvPr id="14" name="Text 11"/>
          <p:cNvSpPr txBox="1"/>
          <p:nvPr/>
        </p:nvSpPr>
        <p:spPr>
          <a:xfrm>
            <a:off x="1076249" y="1848002"/>
            <a:ext cx="1681582"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AI重构趋势高度共识</a:t>
            </a:r>
            <a:endParaRPr lang="en-US" sz="1300" dirty="0"/>
          </a:p>
        </p:txBody>
      </p:sp>
      <p:sp>
        <p:nvSpPr>
          <p:cNvPr id="15" name="Text 12"/>
          <p:cNvSpPr txBox="1"/>
          <p:nvPr/>
        </p:nvSpPr>
        <p:spPr>
          <a:xfrm>
            <a:off x="1076249" y="2104949"/>
            <a:ext cx="4686300" cy="4197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市场对AI重构各行业的趋势已形成广泛共识，所有玩家都看到了相同的机会，谁先行动谁就能占领先机</a:t>
            </a:r>
            <a:endParaRPr lang="en-US" sz="1200" dirty="0"/>
          </a:p>
        </p:txBody>
      </p:sp>
      <p:pic>
        <p:nvPicPr>
          <p:cNvPr id="16" name="Image 1" descr="preencoded.png"/>
          <p:cNvPicPr>
            <a:picLocks noChangeAspect="1"/>
          </p:cNvPicPr>
          <p:nvPr/>
        </p:nvPicPr>
        <p:blipFill>
          <a:blip r:embed="rId4"/>
          <a:srcRect l="-1773" r="-1773"/>
          <a:stretch/>
        </p:blipFill>
        <p:spPr>
          <a:xfrm>
            <a:off x="705002" y="3390595"/>
            <a:ext cx="133502" cy="171907"/>
          </a:xfrm>
          <a:prstGeom prst="rect">
            <a:avLst/>
          </a:prstGeom>
        </p:spPr>
      </p:pic>
      <p:sp>
        <p:nvSpPr>
          <p:cNvPr id="17" name="Text 13"/>
          <p:cNvSpPr txBox="1"/>
          <p:nvPr/>
        </p:nvSpPr>
        <p:spPr>
          <a:xfrm>
            <a:off x="1076249" y="3314700"/>
            <a:ext cx="20153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有限时间窗口内拉开差距</a:t>
            </a:r>
            <a:endParaRPr lang="en-US" sz="1300" dirty="0"/>
          </a:p>
        </p:txBody>
      </p:sp>
      <p:sp>
        <p:nvSpPr>
          <p:cNvPr id="18" name="Text 14"/>
          <p:cNvSpPr txBox="1"/>
          <p:nvPr/>
        </p:nvSpPr>
        <p:spPr>
          <a:xfrm>
            <a:off x="1076249" y="3571646"/>
            <a:ext cx="2648102"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Agentic能力在短期内可与跟随者拉开</a:t>
            </a:r>
            <a:endParaRPr lang="en-US" sz="1200" dirty="0"/>
          </a:p>
        </p:txBody>
      </p:sp>
      <p:sp>
        <p:nvSpPr>
          <p:cNvPr id="19" name="Text 15"/>
          <p:cNvSpPr txBox="1"/>
          <p:nvPr/>
        </p:nvSpPr>
        <p:spPr>
          <a:xfrm>
            <a:off x="1076249" y="3571646"/>
            <a:ext cx="4782312" cy="4197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，这个时间窗口比历史上任何技术革命都要短</a:t>
            </a:r>
            <a:endParaRPr lang="en-US" sz="1200" dirty="0"/>
          </a:p>
        </p:txBody>
      </p:sp>
      <p:sp>
        <p:nvSpPr>
          <p:cNvPr id="20" name="Text 16"/>
          <p:cNvSpPr txBox="1"/>
          <p:nvPr/>
        </p:nvSpPr>
        <p:spPr>
          <a:xfrm>
            <a:off x="3609137" y="3571646"/>
            <a:ext cx="886054" cy="191110"/>
          </a:xfrm>
          <a:prstGeom prst="rect">
            <a:avLst/>
          </a:prstGeom>
          <a:noFill/>
          <a:ln/>
        </p:spPr>
        <p:txBody>
          <a:bodyPr wrap="square" lIns="0" tIns="0" rIns="0" bIns="0" rtlCol="0" anchor="ctr"/>
          <a:lstStyle/>
          <a:p>
            <a:pPr marL="0" indent="0" algn="l">
              <a:buNone/>
            </a:pPr>
            <a:r>
              <a:rPr lang="en-US" sz="1200" b="1" dirty="0">
                <a:solidFill>
                  <a:srgbClr val="4B5563"/>
                </a:solidFill>
                <a:latin typeface="Inter" pitchFamily="34" charset="0"/>
                <a:ea typeface="Inter" pitchFamily="34" charset="-122"/>
                <a:cs typeface="Inter" pitchFamily="34" charset="-120"/>
              </a:rPr>
              <a:t>实质性差距</a:t>
            </a:r>
            <a:endParaRPr lang="en-US" sz="1200" dirty="0"/>
          </a:p>
        </p:txBody>
      </p:sp>
      <p:sp>
        <p:nvSpPr>
          <p:cNvPr id="21" name="Shape 17"/>
          <p:cNvSpPr/>
          <p:nvPr/>
        </p:nvSpPr>
        <p:spPr>
          <a:xfrm>
            <a:off x="381305" y="4552798"/>
            <a:ext cx="5562295" cy="1790395"/>
          </a:xfrm>
          <a:prstGeom prst="rect">
            <a:avLst/>
          </a:prstGeom>
          <a:solidFill>
            <a:srgbClr val="FFEDD5"/>
          </a:solidFill>
          <a:ln/>
        </p:spPr>
        <p:txBody>
          <a:bodyPr/>
          <a:lstStyle/>
          <a:p>
            <a:endParaRPr lang="zh-CN" altLang="en-US"/>
          </a:p>
        </p:txBody>
      </p:sp>
      <p:sp>
        <p:nvSpPr>
          <p:cNvPr id="22" name="Shape 18"/>
          <p:cNvSpPr/>
          <p:nvPr/>
        </p:nvSpPr>
        <p:spPr>
          <a:xfrm>
            <a:off x="381305" y="4552798"/>
            <a:ext cx="38405" cy="1790395"/>
          </a:xfrm>
          <a:prstGeom prst="rect">
            <a:avLst/>
          </a:prstGeom>
          <a:solidFill>
            <a:srgbClr val="F97316"/>
          </a:solidFill>
          <a:ln/>
        </p:spPr>
        <p:txBody>
          <a:bodyPr/>
          <a:lstStyle/>
          <a:p>
            <a:endParaRPr lang="zh-CN" altLang="en-US"/>
          </a:p>
        </p:txBody>
      </p:sp>
      <p:sp>
        <p:nvSpPr>
          <p:cNvPr id="23" name="Text 19"/>
          <p:cNvSpPr txBox="1"/>
          <p:nvPr/>
        </p:nvSpPr>
        <p:spPr>
          <a:xfrm>
            <a:off x="609905" y="4772254"/>
            <a:ext cx="13295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商业价值方程式</a:t>
            </a:r>
            <a:endParaRPr lang="en-US" sz="1300" dirty="0"/>
          </a:p>
        </p:txBody>
      </p:sp>
      <p:sp>
        <p:nvSpPr>
          <p:cNvPr id="24" name="Shape 20"/>
          <p:cNvSpPr/>
          <p:nvPr/>
        </p:nvSpPr>
        <p:spPr>
          <a:xfrm>
            <a:off x="609905" y="5086807"/>
            <a:ext cx="5143500" cy="495605"/>
          </a:xfrm>
          <a:prstGeom prst="roundRect">
            <a:avLst>
              <a:gd name="adj" fmla="val 21289"/>
            </a:avLst>
          </a:prstGeom>
          <a:solidFill>
            <a:srgbClr val="FFFFFF"/>
          </a:solidFill>
          <a:ln/>
        </p:spPr>
        <p:txBody>
          <a:bodyPr/>
          <a:lstStyle/>
          <a:p>
            <a:endParaRPr lang="zh-CN" altLang="en-US"/>
          </a:p>
        </p:txBody>
      </p:sp>
      <p:sp>
        <p:nvSpPr>
          <p:cNvPr id="25" name="Text 21"/>
          <p:cNvSpPr txBox="1"/>
          <p:nvPr/>
        </p:nvSpPr>
        <p:spPr>
          <a:xfrm>
            <a:off x="1533449" y="5219395"/>
            <a:ext cx="3448202" cy="228600"/>
          </a:xfrm>
          <a:prstGeom prst="rect">
            <a:avLst/>
          </a:prstGeom>
          <a:noFill/>
          <a:ln/>
        </p:spPr>
        <p:txBody>
          <a:bodyPr wrap="square" lIns="0" tIns="0" rIns="0" bIns="0" rtlCol="0" anchor="ctr"/>
          <a:lstStyle/>
          <a:p>
            <a:pPr marL="0" indent="0" algn="ctr">
              <a:buNone/>
            </a:pPr>
            <a:r>
              <a:rPr lang="en-US" sz="1500" b="1" dirty="0">
                <a:solidFill>
                  <a:srgbClr val="333333"/>
                </a:solidFill>
                <a:latin typeface="Inter" pitchFamily="34" charset="0"/>
                <a:ea typeface="Inter" pitchFamily="34" charset="-122"/>
                <a:cs typeface="Inter" pitchFamily="34" charset="-120"/>
              </a:rPr>
              <a:t>商业价值 = 产品内在价值 × 供给稀缺性</a:t>
            </a:r>
            <a:endParaRPr lang="en-US" sz="1500" dirty="0"/>
          </a:p>
        </p:txBody>
      </p:sp>
      <p:sp>
        <p:nvSpPr>
          <p:cNvPr id="26" name="Text 22"/>
          <p:cNvSpPr txBox="1"/>
          <p:nvPr/>
        </p:nvSpPr>
        <p:spPr>
          <a:xfrm>
            <a:off x="609905" y="5715000"/>
            <a:ext cx="5143500" cy="4197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利用早期红利快速形成商业模式健康的赛道No.1，在供给大量涌入前锁定用户和市场</a:t>
            </a:r>
            <a:endParaRPr lang="en-US" sz="1200" dirty="0"/>
          </a:p>
        </p:txBody>
      </p:sp>
      <p:sp>
        <p:nvSpPr>
          <p:cNvPr id="27" name="Text 23"/>
          <p:cNvSpPr txBox="1"/>
          <p:nvPr/>
        </p:nvSpPr>
        <p:spPr>
          <a:xfrm>
            <a:off x="6248095" y="1647749"/>
            <a:ext cx="16724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速度致胜的惊人案例</a:t>
            </a:r>
            <a:endParaRPr lang="en-US" sz="1300" dirty="0"/>
          </a:p>
        </p:txBody>
      </p:sp>
      <p:sp>
        <p:nvSpPr>
          <p:cNvPr id="28" name="Shape 24"/>
          <p:cNvSpPr/>
          <p:nvPr/>
        </p:nvSpPr>
        <p:spPr>
          <a:xfrm>
            <a:off x="6248095" y="2000707"/>
            <a:ext cx="5562295" cy="1485900"/>
          </a:xfrm>
          <a:prstGeom prst="rect">
            <a:avLst/>
          </a:prstGeom>
          <a:solidFill>
            <a:srgbClr val="F9FAFB"/>
          </a:solidFill>
          <a:ln/>
        </p:spPr>
        <p:txBody>
          <a:bodyPr/>
          <a:lstStyle/>
          <a:p>
            <a:endParaRPr lang="zh-CN" altLang="en-US"/>
          </a:p>
        </p:txBody>
      </p:sp>
      <p:sp>
        <p:nvSpPr>
          <p:cNvPr id="29" name="Shape 25"/>
          <p:cNvSpPr/>
          <p:nvPr/>
        </p:nvSpPr>
        <p:spPr>
          <a:xfrm>
            <a:off x="6248095" y="2000707"/>
            <a:ext cx="38405" cy="1485900"/>
          </a:xfrm>
          <a:prstGeom prst="rect">
            <a:avLst/>
          </a:prstGeom>
          <a:solidFill>
            <a:srgbClr val="4C6FFF"/>
          </a:solidFill>
          <a:ln/>
        </p:spPr>
        <p:txBody>
          <a:bodyPr/>
          <a:lstStyle/>
          <a:p>
            <a:endParaRPr lang="zh-CN" altLang="en-US"/>
          </a:p>
        </p:txBody>
      </p:sp>
      <p:sp>
        <p:nvSpPr>
          <p:cNvPr id="30" name="Text 26"/>
          <p:cNvSpPr txBox="1"/>
          <p:nvPr/>
        </p:nvSpPr>
        <p:spPr>
          <a:xfrm>
            <a:off x="6439205" y="2171700"/>
            <a:ext cx="8485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Genspark</a:t>
            </a:r>
            <a:endParaRPr lang="en-US" sz="1200" dirty="0"/>
          </a:p>
        </p:txBody>
      </p:sp>
      <p:sp>
        <p:nvSpPr>
          <p:cNvPr id="31" name="Text 27"/>
          <p:cNvSpPr txBox="1"/>
          <p:nvPr/>
        </p:nvSpPr>
        <p:spPr>
          <a:xfrm>
            <a:off x="6439205" y="2391156"/>
            <a:ext cx="986638"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AI Workspace</a:t>
            </a:r>
            <a:endParaRPr lang="en-US" sz="1000" dirty="0"/>
          </a:p>
        </p:txBody>
      </p:sp>
      <p:sp>
        <p:nvSpPr>
          <p:cNvPr id="32" name="Shape 28"/>
          <p:cNvSpPr/>
          <p:nvPr/>
        </p:nvSpPr>
        <p:spPr>
          <a:xfrm>
            <a:off x="10807294" y="2190902"/>
            <a:ext cx="857707" cy="342900"/>
          </a:xfrm>
          <a:prstGeom prst="roundRect">
            <a:avLst>
              <a:gd name="adj" fmla="val 59259"/>
            </a:avLst>
          </a:prstGeom>
          <a:solidFill>
            <a:srgbClr val="F3F4F6"/>
          </a:solidFill>
          <a:ln/>
        </p:spPr>
        <p:txBody>
          <a:bodyPr/>
          <a:lstStyle/>
          <a:p>
            <a:endParaRPr lang="zh-CN" altLang="en-US"/>
          </a:p>
        </p:txBody>
      </p:sp>
      <p:sp>
        <p:nvSpPr>
          <p:cNvPr id="33" name="Text 29"/>
          <p:cNvSpPr txBox="1"/>
          <p:nvPr/>
        </p:nvSpPr>
        <p:spPr>
          <a:xfrm>
            <a:off x="10921594" y="2305202"/>
            <a:ext cx="324612" cy="143561"/>
          </a:xfrm>
          <a:prstGeom prst="rect">
            <a:avLst/>
          </a:prstGeom>
          <a:noFill/>
          <a:ln/>
        </p:spPr>
        <p:txBody>
          <a:bodyPr wrap="square" lIns="0" tIns="0" rIns="0" bIns="0" rtlCol="0" anchor="ctr"/>
          <a:lstStyle/>
          <a:p>
            <a:pPr marL="0" indent="0" algn="l">
              <a:buNone/>
            </a:pPr>
            <a:r>
              <a:rPr lang="en-US" sz="900" b="1" dirty="0">
                <a:solidFill>
                  <a:srgbClr val="333333"/>
                </a:solidFill>
                <a:latin typeface="Inter" pitchFamily="34" charset="0"/>
                <a:ea typeface="Inter" pitchFamily="34" charset="-122"/>
                <a:cs typeface="Inter" pitchFamily="34" charset="-120"/>
              </a:rPr>
              <a:t>仅用</a:t>
            </a:r>
            <a:endParaRPr lang="en-US" sz="900" dirty="0"/>
          </a:p>
        </p:txBody>
      </p:sp>
      <p:sp>
        <p:nvSpPr>
          <p:cNvPr id="34" name="Text 30"/>
          <p:cNvSpPr txBox="1"/>
          <p:nvPr/>
        </p:nvSpPr>
        <p:spPr>
          <a:xfrm>
            <a:off x="11150194" y="2257654"/>
            <a:ext cx="5294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45天</a:t>
            </a:r>
            <a:endParaRPr lang="en-US" sz="1300" dirty="0"/>
          </a:p>
        </p:txBody>
      </p:sp>
      <p:sp>
        <p:nvSpPr>
          <p:cNvPr id="35" name="Shape 31"/>
          <p:cNvSpPr/>
          <p:nvPr/>
        </p:nvSpPr>
        <p:spPr>
          <a:xfrm>
            <a:off x="6439205" y="2743200"/>
            <a:ext cx="3486607" cy="228600"/>
          </a:xfrm>
          <a:prstGeom prst="roundRect">
            <a:avLst>
              <a:gd name="adj" fmla="val 400000"/>
            </a:avLst>
          </a:prstGeom>
          <a:solidFill>
            <a:srgbClr val="E5E7EB"/>
          </a:solidFill>
          <a:ln/>
        </p:spPr>
        <p:txBody>
          <a:bodyPr/>
          <a:lstStyle/>
          <a:p>
            <a:endParaRPr lang="zh-CN" altLang="en-US"/>
          </a:p>
        </p:txBody>
      </p:sp>
      <p:sp>
        <p:nvSpPr>
          <p:cNvPr id="36" name="Shape 32"/>
          <p:cNvSpPr/>
          <p:nvPr/>
        </p:nvSpPr>
        <p:spPr>
          <a:xfrm>
            <a:off x="6439205" y="2743200"/>
            <a:ext cx="2962656" cy="228600"/>
          </a:xfrm>
          <a:prstGeom prst="roundRect">
            <a:avLst>
              <a:gd name="adj" fmla="val 400000"/>
            </a:avLst>
          </a:prstGeom>
          <a:solidFill>
            <a:srgbClr val="3B82F6"/>
          </a:solidFill>
          <a:ln/>
        </p:spPr>
        <p:txBody>
          <a:bodyPr/>
          <a:lstStyle/>
          <a:p>
            <a:endParaRPr lang="zh-CN" altLang="en-US"/>
          </a:p>
        </p:txBody>
      </p:sp>
      <p:sp>
        <p:nvSpPr>
          <p:cNvPr id="37" name="Text 33"/>
          <p:cNvSpPr txBox="1"/>
          <p:nvPr/>
        </p:nvSpPr>
        <p:spPr>
          <a:xfrm>
            <a:off x="10874045" y="2676449"/>
            <a:ext cx="919886" cy="200254"/>
          </a:xfrm>
          <a:prstGeom prst="rect">
            <a:avLst/>
          </a:prstGeom>
          <a:noFill/>
          <a:ln/>
        </p:spPr>
        <p:txBody>
          <a:bodyPr wrap="square" lIns="0" tIns="0" rIns="0" bIns="0" rtlCol="0" anchor="ctr"/>
          <a:lstStyle/>
          <a:p>
            <a:pPr marL="0" indent="0" algn="r">
              <a:buNone/>
            </a:pPr>
            <a:r>
              <a:rPr lang="en-US" sz="1300" b="1" dirty="0">
                <a:solidFill>
                  <a:srgbClr val="333333"/>
                </a:solidFill>
                <a:latin typeface="Inter" pitchFamily="34" charset="0"/>
                <a:ea typeface="Inter" pitchFamily="34" charset="-122"/>
                <a:cs typeface="Inter" pitchFamily="34" charset="-120"/>
              </a:rPr>
              <a:t>36M USD</a:t>
            </a:r>
            <a:endParaRPr lang="en-US" sz="1300" dirty="0"/>
          </a:p>
        </p:txBody>
      </p:sp>
      <p:sp>
        <p:nvSpPr>
          <p:cNvPr id="38" name="Text 34"/>
          <p:cNvSpPr txBox="1"/>
          <p:nvPr/>
        </p:nvSpPr>
        <p:spPr>
          <a:xfrm>
            <a:off x="11204143" y="2915107"/>
            <a:ext cx="543154" cy="143561"/>
          </a:xfrm>
          <a:prstGeom prst="rect">
            <a:avLst/>
          </a:prstGeom>
          <a:noFill/>
          <a:ln/>
        </p:spPr>
        <p:txBody>
          <a:bodyPr wrap="square" lIns="0" tIns="0" rIns="0" bIns="0" rtlCol="0" anchor="ctr"/>
          <a:lstStyle/>
          <a:p>
            <a:pPr marL="0" indent="0" algn="r">
              <a:buNone/>
            </a:pPr>
            <a:r>
              <a:rPr lang="en-US" sz="900" dirty="0">
                <a:solidFill>
                  <a:srgbClr val="6B7280"/>
                </a:solidFill>
                <a:latin typeface="Inter" pitchFamily="34" charset="0"/>
                <a:ea typeface="Inter" pitchFamily="34" charset="-122"/>
                <a:cs typeface="Inter" pitchFamily="34" charset="-120"/>
              </a:rPr>
              <a:t>年度ARR</a:t>
            </a:r>
            <a:endParaRPr lang="en-US" sz="900" dirty="0"/>
          </a:p>
        </p:txBody>
      </p:sp>
      <p:pic>
        <p:nvPicPr>
          <p:cNvPr id="39" name="Image 2" descr="preencoded.png"/>
          <p:cNvPicPr>
            <a:picLocks noChangeAspect="1"/>
          </p:cNvPicPr>
          <p:nvPr/>
        </p:nvPicPr>
        <p:blipFill>
          <a:blip r:embed="rId5"/>
          <a:srcRect/>
          <a:stretch/>
        </p:blipFill>
        <p:spPr>
          <a:xfrm>
            <a:off x="6439205" y="3169310"/>
            <a:ext cx="133502" cy="133502"/>
          </a:xfrm>
          <a:prstGeom prst="rect">
            <a:avLst/>
          </a:prstGeom>
        </p:spPr>
      </p:pic>
      <p:sp>
        <p:nvSpPr>
          <p:cNvPr id="40" name="Shape 35"/>
          <p:cNvSpPr/>
          <p:nvPr/>
        </p:nvSpPr>
        <p:spPr>
          <a:xfrm>
            <a:off x="6248095" y="3676802"/>
            <a:ext cx="5562295" cy="1295705"/>
          </a:xfrm>
          <a:prstGeom prst="rect">
            <a:avLst/>
          </a:prstGeom>
          <a:solidFill>
            <a:srgbClr val="F9FAFB"/>
          </a:solidFill>
          <a:ln/>
        </p:spPr>
        <p:txBody>
          <a:bodyPr/>
          <a:lstStyle/>
          <a:p>
            <a:endParaRPr lang="zh-CN" altLang="en-US"/>
          </a:p>
        </p:txBody>
      </p:sp>
      <p:sp>
        <p:nvSpPr>
          <p:cNvPr id="41" name="Shape 36"/>
          <p:cNvSpPr/>
          <p:nvPr/>
        </p:nvSpPr>
        <p:spPr>
          <a:xfrm>
            <a:off x="6248095" y="3676802"/>
            <a:ext cx="38405" cy="1295705"/>
          </a:xfrm>
          <a:prstGeom prst="rect">
            <a:avLst/>
          </a:prstGeom>
          <a:solidFill>
            <a:srgbClr val="4C6FFF"/>
          </a:solidFill>
          <a:ln/>
        </p:spPr>
        <p:txBody>
          <a:bodyPr/>
          <a:lstStyle/>
          <a:p>
            <a:endParaRPr lang="zh-CN" altLang="en-US"/>
          </a:p>
        </p:txBody>
      </p:sp>
      <p:sp>
        <p:nvSpPr>
          <p:cNvPr id="42" name="Text 37"/>
          <p:cNvSpPr txBox="1"/>
          <p:nvPr/>
        </p:nvSpPr>
        <p:spPr>
          <a:xfrm>
            <a:off x="6439205" y="3847795"/>
            <a:ext cx="6574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Mercor</a:t>
            </a:r>
            <a:endParaRPr lang="en-US" sz="1200" dirty="0"/>
          </a:p>
        </p:txBody>
      </p:sp>
      <p:sp>
        <p:nvSpPr>
          <p:cNvPr id="43" name="Text 38"/>
          <p:cNvSpPr txBox="1"/>
          <p:nvPr/>
        </p:nvSpPr>
        <p:spPr>
          <a:xfrm>
            <a:off x="6439205" y="4067251"/>
            <a:ext cx="1034186"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AI人才匹配平台</a:t>
            </a:r>
            <a:endParaRPr lang="en-US" sz="1000" dirty="0"/>
          </a:p>
        </p:txBody>
      </p:sp>
      <p:sp>
        <p:nvSpPr>
          <p:cNvPr id="44" name="Shape 39"/>
          <p:cNvSpPr/>
          <p:nvPr/>
        </p:nvSpPr>
        <p:spPr>
          <a:xfrm>
            <a:off x="10684764" y="3866998"/>
            <a:ext cx="981151" cy="342900"/>
          </a:xfrm>
          <a:prstGeom prst="roundRect">
            <a:avLst>
              <a:gd name="adj" fmla="val 59259"/>
            </a:avLst>
          </a:prstGeom>
          <a:solidFill>
            <a:srgbClr val="F3F4F6"/>
          </a:solidFill>
          <a:ln/>
        </p:spPr>
        <p:txBody>
          <a:bodyPr/>
          <a:lstStyle/>
          <a:p>
            <a:endParaRPr lang="zh-CN" altLang="en-US"/>
          </a:p>
        </p:txBody>
      </p:sp>
      <p:sp>
        <p:nvSpPr>
          <p:cNvPr id="45" name="Text 40"/>
          <p:cNvSpPr txBox="1"/>
          <p:nvPr/>
        </p:nvSpPr>
        <p:spPr>
          <a:xfrm>
            <a:off x="10799064" y="3981298"/>
            <a:ext cx="324612" cy="143561"/>
          </a:xfrm>
          <a:prstGeom prst="rect">
            <a:avLst/>
          </a:prstGeom>
          <a:noFill/>
          <a:ln/>
        </p:spPr>
        <p:txBody>
          <a:bodyPr wrap="square" lIns="0" tIns="0" rIns="0" bIns="0" rtlCol="0" anchor="ctr"/>
          <a:lstStyle/>
          <a:p>
            <a:pPr marL="0" indent="0" algn="l">
              <a:buNone/>
            </a:pPr>
            <a:r>
              <a:rPr lang="en-US" sz="900" b="1" dirty="0">
                <a:solidFill>
                  <a:srgbClr val="333333"/>
                </a:solidFill>
                <a:latin typeface="Inter" pitchFamily="34" charset="0"/>
                <a:ea typeface="Inter" pitchFamily="34" charset="-122"/>
                <a:cs typeface="Inter" pitchFamily="34" charset="-120"/>
              </a:rPr>
              <a:t>仅用</a:t>
            </a:r>
            <a:endParaRPr lang="en-US" sz="900" dirty="0"/>
          </a:p>
        </p:txBody>
      </p:sp>
      <p:sp>
        <p:nvSpPr>
          <p:cNvPr id="46" name="Text 41"/>
          <p:cNvSpPr txBox="1"/>
          <p:nvPr/>
        </p:nvSpPr>
        <p:spPr>
          <a:xfrm>
            <a:off x="11027664" y="3933749"/>
            <a:ext cx="652882"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17个月</a:t>
            </a:r>
            <a:endParaRPr lang="en-US" sz="1300" dirty="0"/>
          </a:p>
        </p:txBody>
      </p:sp>
      <p:sp>
        <p:nvSpPr>
          <p:cNvPr id="47" name="Text 42"/>
          <p:cNvSpPr txBox="1"/>
          <p:nvPr/>
        </p:nvSpPr>
        <p:spPr>
          <a:xfrm>
            <a:off x="6610198" y="3152851"/>
            <a:ext cx="4396435"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率先推出通用智能提供，特别在workspace场景中提供了奇妙的智能结果</a:t>
            </a:r>
            <a:endParaRPr lang="en-US" sz="1000" dirty="0"/>
          </a:p>
        </p:txBody>
      </p:sp>
      <p:sp>
        <p:nvSpPr>
          <p:cNvPr id="48" name="Text 43"/>
          <p:cNvSpPr txBox="1"/>
          <p:nvPr/>
        </p:nvSpPr>
        <p:spPr>
          <a:xfrm>
            <a:off x="6439205" y="4343400"/>
            <a:ext cx="3529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2M</a:t>
            </a:r>
            <a:endParaRPr lang="en-US" sz="1200" dirty="0"/>
          </a:p>
        </p:txBody>
      </p:sp>
      <p:sp>
        <p:nvSpPr>
          <p:cNvPr id="49" name="Shape 44"/>
          <p:cNvSpPr/>
          <p:nvPr/>
        </p:nvSpPr>
        <p:spPr>
          <a:xfrm>
            <a:off x="6752844" y="4429354"/>
            <a:ext cx="2295144" cy="19202"/>
          </a:xfrm>
          <a:prstGeom prst="rect">
            <a:avLst/>
          </a:prstGeom>
          <a:solidFill>
            <a:srgbClr val="D1D5DB"/>
          </a:solidFill>
          <a:ln/>
        </p:spPr>
        <p:txBody>
          <a:bodyPr/>
          <a:lstStyle/>
          <a:p>
            <a:endParaRPr lang="zh-CN" altLang="en-US"/>
          </a:p>
        </p:txBody>
      </p:sp>
      <p:pic>
        <p:nvPicPr>
          <p:cNvPr id="50" name="Image 3" descr="preencoded.png"/>
          <p:cNvPicPr>
            <a:picLocks noChangeAspect="1"/>
          </p:cNvPicPr>
          <p:nvPr/>
        </p:nvPicPr>
        <p:blipFill>
          <a:blip r:embed="rId6"/>
          <a:srcRect l="-760" r="-760"/>
          <a:stretch/>
        </p:blipFill>
        <p:spPr>
          <a:xfrm>
            <a:off x="8889797" y="4346143"/>
            <a:ext cx="152705" cy="171907"/>
          </a:xfrm>
          <a:prstGeom prst="rect">
            <a:avLst/>
          </a:prstGeom>
        </p:spPr>
      </p:pic>
      <p:sp>
        <p:nvSpPr>
          <p:cNvPr id="51" name="Text 45"/>
          <p:cNvSpPr txBox="1"/>
          <p:nvPr/>
        </p:nvSpPr>
        <p:spPr>
          <a:xfrm>
            <a:off x="9118397" y="4343400"/>
            <a:ext cx="91440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500M USD</a:t>
            </a:r>
            <a:endParaRPr lang="en-US" sz="1200" dirty="0"/>
          </a:p>
        </p:txBody>
      </p:sp>
      <p:pic>
        <p:nvPicPr>
          <p:cNvPr id="52" name="Image 4" descr="preencoded.png"/>
          <p:cNvPicPr>
            <a:picLocks noChangeAspect="1"/>
          </p:cNvPicPr>
          <p:nvPr/>
        </p:nvPicPr>
        <p:blipFill>
          <a:blip r:embed="rId7"/>
          <a:srcRect t="-100" b="-100"/>
          <a:stretch/>
        </p:blipFill>
        <p:spPr>
          <a:xfrm>
            <a:off x="10755173" y="4362602"/>
            <a:ext cx="114300" cy="152705"/>
          </a:xfrm>
          <a:prstGeom prst="rect">
            <a:avLst/>
          </a:prstGeom>
        </p:spPr>
      </p:pic>
      <p:sp>
        <p:nvSpPr>
          <p:cNvPr id="53" name="Text 46"/>
          <p:cNvSpPr txBox="1"/>
          <p:nvPr/>
        </p:nvSpPr>
        <p:spPr>
          <a:xfrm>
            <a:off x="10907878" y="4343400"/>
            <a:ext cx="866851" cy="191110"/>
          </a:xfrm>
          <a:prstGeom prst="rect">
            <a:avLst/>
          </a:prstGeom>
          <a:noFill/>
          <a:ln/>
        </p:spPr>
        <p:txBody>
          <a:bodyPr wrap="square" lIns="0" tIns="0" rIns="0" bIns="0" rtlCol="0" anchor="ctr"/>
          <a:lstStyle/>
          <a:p>
            <a:pPr marL="0" indent="0" algn="r">
              <a:buNone/>
            </a:pPr>
            <a:r>
              <a:rPr lang="en-US" sz="1200" b="1" dirty="0">
                <a:solidFill>
                  <a:srgbClr val="10B981"/>
                </a:solidFill>
                <a:latin typeface="Inter" pitchFamily="34" charset="0"/>
                <a:ea typeface="Inter" pitchFamily="34" charset="-122"/>
                <a:cs typeface="Inter" pitchFamily="34" charset="-120"/>
              </a:rPr>
              <a:t>250倍增长</a:t>
            </a:r>
            <a:endParaRPr lang="en-US" sz="1200" dirty="0"/>
          </a:p>
        </p:txBody>
      </p:sp>
      <p:pic>
        <p:nvPicPr>
          <p:cNvPr id="54" name="Image 5" descr="preencoded.png"/>
          <p:cNvPicPr>
            <a:picLocks noChangeAspect="1"/>
          </p:cNvPicPr>
          <p:nvPr/>
        </p:nvPicPr>
        <p:blipFill>
          <a:blip r:embed="rId5"/>
          <a:srcRect/>
          <a:stretch/>
        </p:blipFill>
        <p:spPr>
          <a:xfrm>
            <a:off x="6439205" y="4655210"/>
            <a:ext cx="133502" cy="133502"/>
          </a:xfrm>
          <a:prstGeom prst="rect">
            <a:avLst/>
          </a:prstGeom>
        </p:spPr>
      </p:pic>
      <p:sp>
        <p:nvSpPr>
          <p:cNvPr id="55" name="Text 47"/>
          <p:cNvSpPr txBox="1"/>
          <p:nvPr/>
        </p:nvSpPr>
        <p:spPr>
          <a:xfrm>
            <a:off x="6610198" y="4638751"/>
            <a:ext cx="39675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快速调整AI模型占领人才市场，建立跟随者难以逾越的数据护城河</a:t>
            </a:r>
            <a:endParaRPr lang="en-US" sz="1000" dirty="0"/>
          </a:p>
        </p:txBody>
      </p:sp>
      <p:sp>
        <p:nvSpPr>
          <p:cNvPr id="56" name="Shape 48"/>
          <p:cNvSpPr/>
          <p:nvPr/>
        </p:nvSpPr>
        <p:spPr>
          <a:xfrm>
            <a:off x="381305" y="6801307"/>
            <a:ext cx="11430000" cy="1143000"/>
          </a:xfrm>
          <a:prstGeom prst="roundRect">
            <a:avLst>
              <a:gd name="adj" fmla="val 5333"/>
            </a:avLst>
          </a:prstGeom>
          <a:solidFill>
            <a:srgbClr val="EFF6FF"/>
          </a:solidFill>
          <a:ln/>
        </p:spPr>
        <p:txBody>
          <a:bodyPr/>
          <a:lstStyle/>
          <a:p>
            <a:endParaRPr lang="zh-CN" altLang="en-US"/>
          </a:p>
        </p:txBody>
      </p:sp>
      <p:sp>
        <p:nvSpPr>
          <p:cNvPr id="57" name="Shape 49"/>
          <p:cNvSpPr/>
          <p:nvPr/>
        </p:nvSpPr>
        <p:spPr>
          <a:xfrm>
            <a:off x="571500" y="7181698"/>
            <a:ext cx="381305" cy="381305"/>
          </a:xfrm>
          <a:prstGeom prst="ellipse">
            <a:avLst/>
          </a:prstGeom>
          <a:solidFill>
            <a:srgbClr val="EBF0FF"/>
          </a:solidFill>
          <a:ln/>
        </p:spPr>
        <p:txBody>
          <a:bodyPr/>
          <a:lstStyle/>
          <a:p>
            <a:endParaRPr lang="zh-CN" altLang="en-US"/>
          </a:p>
        </p:txBody>
      </p:sp>
      <p:pic>
        <p:nvPicPr>
          <p:cNvPr id="58" name="Image 6" descr="preencoded.png"/>
          <p:cNvPicPr>
            <a:picLocks noChangeAspect="1"/>
          </p:cNvPicPr>
          <p:nvPr/>
        </p:nvPicPr>
        <p:blipFill>
          <a:blip r:embed="rId8"/>
          <a:srcRect l="-1064" r="-1064"/>
          <a:stretch/>
        </p:blipFill>
        <p:spPr>
          <a:xfrm>
            <a:off x="652882" y="7286854"/>
            <a:ext cx="219456" cy="171907"/>
          </a:xfrm>
          <a:prstGeom prst="rect">
            <a:avLst/>
          </a:prstGeom>
        </p:spPr>
      </p:pic>
      <p:sp>
        <p:nvSpPr>
          <p:cNvPr id="59" name="Text 50"/>
          <p:cNvSpPr txBox="1"/>
          <p:nvPr/>
        </p:nvSpPr>
        <p:spPr>
          <a:xfrm>
            <a:off x="1104595" y="7019849"/>
            <a:ext cx="3862426"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Agentic时代，速度优势比以往任何时候都更关键</a:t>
            </a:r>
            <a:endParaRPr lang="en-US" sz="1300" dirty="0"/>
          </a:p>
        </p:txBody>
      </p:sp>
      <p:sp>
        <p:nvSpPr>
          <p:cNvPr id="60" name="Text 51"/>
          <p:cNvSpPr txBox="1"/>
          <p:nvPr/>
        </p:nvSpPr>
        <p:spPr>
          <a:xfrm>
            <a:off x="1104595" y="7315200"/>
            <a:ext cx="10629900" cy="4197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由于AI能力的指数级提升，市场先发优势窗口期比以往任何技术革命都更短、更关键。先行者可以快速建立数据、用户和产品体验的良性循环，形成后来者难以跨越的鸿沟。</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9010498"/>
          </a:xfrm>
          <a:prstGeom prst="rect">
            <a:avLst/>
          </a:prstGeom>
          <a:solidFill>
            <a:srgbClr val="FFFFFF"/>
          </a:solidFill>
          <a:ln/>
        </p:spPr>
        <p:txBody>
          <a:bodyPr/>
          <a:lstStyle/>
          <a:p>
            <a:endParaRPr lang="zh-CN" altLang="en-US"/>
          </a:p>
        </p:txBody>
      </p:sp>
      <p:sp>
        <p:nvSpPr>
          <p:cNvPr id="3" name="Shape 1"/>
          <p:cNvSpPr/>
          <p:nvPr/>
        </p:nvSpPr>
        <p:spPr>
          <a:xfrm>
            <a:off x="0" y="0"/>
            <a:ext cx="12191695" cy="9010498"/>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全球市场战略</a:t>
            </a:r>
            <a:endParaRPr lang="en-US" sz="1200" dirty="0"/>
          </a:p>
        </p:txBody>
      </p:sp>
      <p:sp>
        <p:nvSpPr>
          <p:cNvPr id="6" name="Text 4"/>
          <p:cNvSpPr txBox="1"/>
          <p:nvPr/>
        </p:nvSpPr>
        <p:spPr>
          <a:xfrm>
            <a:off x="381305" y="743407"/>
            <a:ext cx="3357677"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华人团队出海的比较优势</a:t>
            </a:r>
            <a:endParaRPr lang="en-US" sz="2200" dirty="0"/>
          </a:p>
        </p:txBody>
      </p:sp>
      <p:sp>
        <p:nvSpPr>
          <p:cNvPr id="7" name="Text 5"/>
          <p:cNvSpPr txBox="1"/>
          <p:nvPr/>
        </p:nvSpPr>
        <p:spPr>
          <a:xfrm>
            <a:off x="381305" y="1181405"/>
            <a:ext cx="30202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基于技术实力与经验沉淀的全球竞争力分析</a:t>
            </a:r>
            <a:endParaRPr lang="en-US" sz="1200" dirty="0"/>
          </a:p>
        </p:txBody>
      </p:sp>
      <p:sp>
        <p:nvSpPr>
          <p:cNvPr id="8" name="Text 6"/>
          <p:cNvSpPr txBox="1"/>
          <p:nvPr/>
        </p:nvSpPr>
        <p:spPr>
          <a:xfrm>
            <a:off x="10444277" y="838505"/>
            <a:ext cx="1472184" cy="162763"/>
          </a:xfrm>
          <a:prstGeom prst="rect">
            <a:avLst/>
          </a:prstGeom>
          <a:noFill/>
          <a:ln/>
        </p:spPr>
        <p:txBody>
          <a:bodyPr wrap="square" lIns="0" tIns="0" rIns="0" bIns="0" rtlCol="0" anchor="ctr"/>
          <a:lstStyle/>
          <a:p>
            <a:pPr marL="0" indent="0" algn="r">
              <a:buNone/>
            </a:pPr>
            <a:r>
              <a:rPr lang="en-US" sz="1000" b="1" dirty="0">
                <a:solidFill>
                  <a:srgbClr val="374151"/>
                </a:solidFill>
                <a:latin typeface="Inter" pitchFamily="34" charset="0"/>
                <a:ea typeface="Inter" pitchFamily="34" charset="-122"/>
                <a:cs typeface="Inter" pitchFamily="34" charset="-120"/>
              </a:rPr>
              <a:t>第四部分 竞争格局洞察</a:t>
            </a:r>
            <a:endParaRPr lang="en-US" sz="1000" dirty="0"/>
          </a:p>
        </p:txBody>
      </p:sp>
      <p:sp>
        <p:nvSpPr>
          <p:cNvPr id="9" name="Shape 7"/>
          <p:cNvSpPr/>
          <p:nvPr/>
        </p:nvSpPr>
        <p:spPr>
          <a:xfrm>
            <a:off x="381305" y="1619402"/>
            <a:ext cx="11430000" cy="437998"/>
          </a:xfrm>
          <a:prstGeom prst="roundRect">
            <a:avLst>
              <a:gd name="adj" fmla="val 36307"/>
            </a:avLst>
          </a:prstGeom>
          <a:solidFill>
            <a:srgbClr val="F0F9FF"/>
          </a:solidFill>
          <a:ln/>
        </p:spPr>
        <p:txBody>
          <a:bodyPr/>
          <a:lstStyle/>
          <a:p>
            <a:endParaRPr lang="zh-CN" altLang="en-US"/>
          </a:p>
        </p:txBody>
      </p:sp>
      <p:sp>
        <p:nvSpPr>
          <p:cNvPr id="10" name="Text 8"/>
          <p:cNvSpPr txBox="1"/>
          <p:nvPr/>
        </p:nvSpPr>
        <p:spPr>
          <a:xfrm>
            <a:off x="495605" y="1752905"/>
            <a:ext cx="929030" cy="162763"/>
          </a:xfrm>
          <a:prstGeom prst="rect">
            <a:avLst/>
          </a:prstGeom>
          <a:noFill/>
          <a:ln/>
        </p:spPr>
        <p:txBody>
          <a:bodyPr wrap="square" lIns="0" tIns="0" rIns="0" bIns="0" rtlCol="0" anchor="ctr"/>
          <a:lstStyle/>
          <a:p>
            <a:pPr marL="0" indent="0" algn="l">
              <a:buNone/>
            </a:pPr>
            <a:r>
              <a:rPr lang="en-US" sz="1000" b="1" dirty="0">
                <a:solidFill>
                  <a:srgbClr val="1E40AF"/>
                </a:solidFill>
                <a:latin typeface="Inter" pitchFamily="34" charset="0"/>
                <a:ea typeface="Inter" pitchFamily="34" charset="-122"/>
                <a:cs typeface="Inter" pitchFamily="34" charset="-120"/>
              </a:rPr>
              <a:t>a16z数据洞察</a:t>
            </a:r>
            <a:endParaRPr lang="en-US" sz="1000" dirty="0"/>
          </a:p>
        </p:txBody>
      </p:sp>
      <p:sp>
        <p:nvSpPr>
          <p:cNvPr id="11" name="Text 9"/>
          <p:cNvSpPr txBox="1"/>
          <p:nvPr/>
        </p:nvSpPr>
        <p:spPr>
          <a:xfrm>
            <a:off x="1321308" y="1752905"/>
            <a:ext cx="4005986" cy="162763"/>
          </a:xfrm>
          <a:prstGeom prst="rect">
            <a:avLst/>
          </a:prstGeom>
          <a:noFill/>
          <a:ln/>
        </p:spPr>
        <p:txBody>
          <a:bodyPr wrap="square" lIns="0" tIns="0" rIns="0" bIns="0" rtlCol="0" anchor="ctr"/>
          <a:lstStyle/>
          <a:p>
            <a:pPr marL="0" indent="0" algn="l">
              <a:buNone/>
            </a:pPr>
            <a:r>
              <a:rPr lang="en-US" sz="1000" dirty="0">
                <a:solidFill>
                  <a:srgbClr val="1E40AF"/>
                </a:solidFill>
                <a:latin typeface="Inter" pitchFamily="34" charset="0"/>
                <a:ea typeface="Inter" pitchFamily="34" charset="-122"/>
                <a:cs typeface="Inter" pitchFamily="34" charset="-120"/>
              </a:rPr>
              <a:t>：第五版Top 100 Gen AI应用排名显示，中国开发的应用表现突出</a:t>
            </a:r>
            <a:endParaRPr lang="en-US" sz="1000" dirty="0"/>
          </a:p>
        </p:txBody>
      </p:sp>
      <p:sp>
        <p:nvSpPr>
          <p:cNvPr id="12" name="Shape 10"/>
          <p:cNvSpPr/>
          <p:nvPr/>
        </p:nvSpPr>
        <p:spPr>
          <a:xfrm>
            <a:off x="8819388" y="1733702"/>
            <a:ext cx="1514246" cy="209398"/>
          </a:xfrm>
          <a:prstGeom prst="roundRect">
            <a:avLst>
              <a:gd name="adj" fmla="val 436680"/>
            </a:avLst>
          </a:prstGeom>
          <a:solidFill>
            <a:srgbClr val="DBEAFE"/>
          </a:solidFill>
          <a:ln/>
        </p:spPr>
        <p:txBody>
          <a:bodyPr/>
          <a:lstStyle/>
          <a:p>
            <a:endParaRPr lang="zh-CN" altLang="en-US"/>
          </a:p>
        </p:txBody>
      </p:sp>
      <p:sp>
        <p:nvSpPr>
          <p:cNvPr id="13" name="Text 11"/>
          <p:cNvSpPr txBox="1"/>
          <p:nvPr/>
        </p:nvSpPr>
        <p:spPr>
          <a:xfrm>
            <a:off x="8895283" y="1762049"/>
            <a:ext cx="1448410"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22/50移动端应用来自中国</a:t>
            </a:r>
            <a:endParaRPr lang="en-US" sz="900" dirty="0"/>
          </a:p>
        </p:txBody>
      </p:sp>
      <p:sp>
        <p:nvSpPr>
          <p:cNvPr id="14" name="Shape 12"/>
          <p:cNvSpPr/>
          <p:nvPr/>
        </p:nvSpPr>
        <p:spPr>
          <a:xfrm>
            <a:off x="10402214" y="1733702"/>
            <a:ext cx="1295705" cy="209398"/>
          </a:xfrm>
          <a:prstGeom prst="roundRect">
            <a:avLst>
              <a:gd name="adj" fmla="val 436680"/>
            </a:avLst>
          </a:prstGeom>
          <a:solidFill>
            <a:srgbClr val="D1FAE5"/>
          </a:solidFill>
          <a:ln/>
        </p:spPr>
        <p:txBody>
          <a:bodyPr/>
          <a:lstStyle/>
          <a:p>
            <a:endParaRPr lang="zh-CN" altLang="en-US"/>
          </a:p>
        </p:txBody>
      </p:sp>
      <p:sp>
        <p:nvSpPr>
          <p:cNvPr id="15" name="Text 13"/>
          <p:cNvSpPr txBox="1"/>
          <p:nvPr/>
        </p:nvSpPr>
        <p:spPr>
          <a:xfrm>
            <a:off x="10478110" y="1762049"/>
            <a:ext cx="1228954" cy="143561"/>
          </a:xfrm>
          <a:prstGeom prst="rect">
            <a:avLst/>
          </a:prstGeom>
          <a:noFill/>
          <a:ln/>
        </p:spPr>
        <p:txBody>
          <a:bodyPr wrap="square" lIns="0" tIns="0" rIns="0" bIns="0" rtlCol="0" anchor="ctr"/>
          <a:lstStyle/>
          <a:p>
            <a:pPr marL="0" indent="0" algn="l">
              <a:buNone/>
            </a:pPr>
            <a:r>
              <a:rPr lang="en-US" sz="900" dirty="0">
                <a:solidFill>
                  <a:srgbClr val="065F46"/>
                </a:solidFill>
                <a:latin typeface="Inter" pitchFamily="34" charset="0"/>
                <a:ea typeface="Inter" pitchFamily="34" charset="-122"/>
                <a:cs typeface="Inter" pitchFamily="34" charset="-120"/>
              </a:rPr>
              <a:t>7个Web应用位列前20</a:t>
            </a:r>
            <a:endParaRPr lang="en-US" sz="900" dirty="0"/>
          </a:p>
        </p:txBody>
      </p:sp>
      <p:sp>
        <p:nvSpPr>
          <p:cNvPr id="16" name="Text 14"/>
          <p:cNvSpPr txBox="1"/>
          <p:nvPr/>
        </p:nvSpPr>
        <p:spPr>
          <a:xfrm>
            <a:off x="381305" y="2305202"/>
            <a:ext cx="2048256"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华人团队四大核心优势</a:t>
            </a:r>
            <a:endParaRPr lang="en-US" sz="1500" dirty="0"/>
          </a:p>
        </p:txBody>
      </p:sp>
      <p:sp>
        <p:nvSpPr>
          <p:cNvPr id="17" name="Shape 15"/>
          <p:cNvSpPr/>
          <p:nvPr/>
        </p:nvSpPr>
        <p:spPr>
          <a:xfrm>
            <a:off x="381305" y="2667305"/>
            <a:ext cx="2743200" cy="1466698"/>
          </a:xfrm>
          <a:prstGeom prst="roundRect">
            <a:avLst>
              <a:gd name="adj" fmla="val 3239"/>
            </a:avLst>
          </a:prstGeom>
          <a:solidFill>
            <a:srgbClr val="F9FAFB"/>
          </a:solidFill>
          <a:ln w="12700">
            <a:solidFill>
              <a:srgbClr val="E5E7EB"/>
            </a:solidFill>
            <a:prstDash val="solid"/>
          </a:ln>
        </p:spPr>
        <p:txBody>
          <a:bodyPr/>
          <a:lstStyle/>
          <a:p>
            <a:endParaRPr lang="zh-CN" altLang="en-US"/>
          </a:p>
        </p:txBody>
      </p:sp>
      <p:sp>
        <p:nvSpPr>
          <p:cNvPr id="18" name="Shape 16"/>
          <p:cNvSpPr/>
          <p:nvPr/>
        </p:nvSpPr>
        <p:spPr>
          <a:xfrm>
            <a:off x="543154" y="2829154"/>
            <a:ext cx="381305" cy="381305"/>
          </a:xfrm>
          <a:prstGeom prst="ellipse">
            <a:avLst/>
          </a:prstGeom>
          <a:solidFill>
            <a:srgbClr val="EBF0FF"/>
          </a:solidFill>
          <a:ln/>
        </p:spPr>
        <p:txBody>
          <a:bodyPr/>
          <a:lstStyle/>
          <a:p>
            <a:endParaRPr lang="zh-CN" altLang="en-US"/>
          </a:p>
        </p:txBody>
      </p:sp>
      <p:pic>
        <p:nvPicPr>
          <p:cNvPr id="19" name="Image 0" descr="preencoded.png"/>
          <p:cNvPicPr>
            <a:picLocks noChangeAspect="1"/>
          </p:cNvPicPr>
          <p:nvPr/>
        </p:nvPicPr>
        <p:blipFill>
          <a:blip r:embed="rId3"/>
          <a:srcRect l="-1064" r="-1064"/>
          <a:stretch/>
        </p:blipFill>
        <p:spPr>
          <a:xfrm>
            <a:off x="623621" y="2933395"/>
            <a:ext cx="219456" cy="171907"/>
          </a:xfrm>
          <a:prstGeom prst="rect">
            <a:avLst/>
          </a:prstGeom>
        </p:spPr>
      </p:pic>
      <p:sp>
        <p:nvSpPr>
          <p:cNvPr id="20" name="Shape 17"/>
          <p:cNvSpPr/>
          <p:nvPr/>
        </p:nvSpPr>
        <p:spPr>
          <a:xfrm>
            <a:off x="3276295" y="2667305"/>
            <a:ext cx="2743200" cy="1466698"/>
          </a:xfrm>
          <a:prstGeom prst="roundRect">
            <a:avLst>
              <a:gd name="adj" fmla="val 3239"/>
            </a:avLst>
          </a:prstGeom>
          <a:solidFill>
            <a:srgbClr val="F9FAFB"/>
          </a:solidFill>
          <a:ln w="12700">
            <a:solidFill>
              <a:srgbClr val="E5E7EB"/>
            </a:solidFill>
            <a:prstDash val="solid"/>
          </a:ln>
        </p:spPr>
        <p:txBody>
          <a:bodyPr/>
          <a:lstStyle/>
          <a:p>
            <a:endParaRPr lang="zh-CN" altLang="en-US"/>
          </a:p>
        </p:txBody>
      </p:sp>
      <p:sp>
        <p:nvSpPr>
          <p:cNvPr id="21" name="Shape 18"/>
          <p:cNvSpPr/>
          <p:nvPr/>
        </p:nvSpPr>
        <p:spPr>
          <a:xfrm>
            <a:off x="6172200" y="2667305"/>
            <a:ext cx="2743200" cy="1466698"/>
          </a:xfrm>
          <a:prstGeom prst="roundRect">
            <a:avLst>
              <a:gd name="adj" fmla="val 3239"/>
            </a:avLst>
          </a:prstGeom>
          <a:solidFill>
            <a:srgbClr val="F9FAFB"/>
          </a:solidFill>
          <a:ln w="12700">
            <a:solidFill>
              <a:srgbClr val="E5E7EB"/>
            </a:solidFill>
            <a:prstDash val="solid"/>
          </a:ln>
        </p:spPr>
        <p:txBody>
          <a:bodyPr/>
          <a:lstStyle/>
          <a:p>
            <a:endParaRPr lang="zh-CN" altLang="en-US"/>
          </a:p>
        </p:txBody>
      </p:sp>
      <p:sp>
        <p:nvSpPr>
          <p:cNvPr id="22" name="Shape 19"/>
          <p:cNvSpPr/>
          <p:nvPr/>
        </p:nvSpPr>
        <p:spPr>
          <a:xfrm>
            <a:off x="3438144" y="2829154"/>
            <a:ext cx="381305" cy="381305"/>
          </a:xfrm>
          <a:prstGeom prst="ellipse">
            <a:avLst/>
          </a:prstGeom>
          <a:solidFill>
            <a:srgbClr val="EBF0FF"/>
          </a:solidFill>
          <a:ln/>
        </p:spPr>
        <p:txBody>
          <a:bodyPr/>
          <a:lstStyle/>
          <a:p>
            <a:endParaRPr lang="zh-CN" altLang="en-US"/>
          </a:p>
        </p:txBody>
      </p:sp>
      <p:sp>
        <p:nvSpPr>
          <p:cNvPr id="23" name="Shape 20"/>
          <p:cNvSpPr/>
          <p:nvPr/>
        </p:nvSpPr>
        <p:spPr>
          <a:xfrm>
            <a:off x="6334049" y="2829154"/>
            <a:ext cx="381305" cy="381305"/>
          </a:xfrm>
          <a:prstGeom prst="ellipse">
            <a:avLst/>
          </a:prstGeom>
          <a:solidFill>
            <a:srgbClr val="EBF0FF"/>
          </a:solidFill>
          <a:ln/>
        </p:spPr>
        <p:txBody>
          <a:bodyPr/>
          <a:lstStyle/>
          <a:p>
            <a:endParaRPr lang="zh-CN" altLang="en-US"/>
          </a:p>
        </p:txBody>
      </p:sp>
      <p:sp>
        <p:nvSpPr>
          <p:cNvPr id="24" name="Text 21"/>
          <p:cNvSpPr txBox="1"/>
          <p:nvPr/>
        </p:nvSpPr>
        <p:spPr>
          <a:xfrm>
            <a:off x="1037844" y="2924251"/>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世界级工程能力</a:t>
            </a:r>
            <a:endParaRPr lang="en-US" sz="1200" dirty="0"/>
          </a:p>
        </p:txBody>
      </p:sp>
      <p:sp>
        <p:nvSpPr>
          <p:cNvPr id="25" name="Text 22"/>
          <p:cNvSpPr txBox="1"/>
          <p:nvPr/>
        </p:nvSpPr>
        <p:spPr>
          <a:xfrm>
            <a:off x="3933749" y="2924251"/>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全球领先AI生态</a:t>
            </a:r>
            <a:endParaRPr lang="en-US" sz="1200" dirty="0"/>
          </a:p>
        </p:txBody>
      </p:sp>
      <p:sp>
        <p:nvSpPr>
          <p:cNvPr id="26" name="Text 23"/>
          <p:cNvSpPr txBox="1"/>
          <p:nvPr/>
        </p:nvSpPr>
        <p:spPr>
          <a:xfrm>
            <a:off x="6829654" y="2924251"/>
            <a:ext cx="99121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C端经验沉淀</a:t>
            </a:r>
            <a:endParaRPr lang="en-US" sz="1200" dirty="0"/>
          </a:p>
        </p:txBody>
      </p:sp>
      <p:sp>
        <p:nvSpPr>
          <p:cNvPr id="27" name="Text 24"/>
          <p:cNvSpPr txBox="1"/>
          <p:nvPr/>
        </p:nvSpPr>
        <p:spPr>
          <a:xfrm>
            <a:off x="9724644" y="2924251"/>
            <a:ext cx="18004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中国的供应链资源和生态</a:t>
            </a:r>
            <a:endParaRPr lang="en-US" sz="1200" dirty="0"/>
          </a:p>
        </p:txBody>
      </p:sp>
      <p:sp>
        <p:nvSpPr>
          <p:cNvPr id="28" name="Text 25"/>
          <p:cNvSpPr txBox="1"/>
          <p:nvPr/>
        </p:nvSpPr>
        <p:spPr>
          <a:xfrm>
            <a:off x="619049" y="3333902"/>
            <a:ext cx="16815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算法优化与快速实现能力</a:t>
            </a:r>
            <a:endParaRPr lang="en-US" sz="1000" dirty="0"/>
          </a:p>
        </p:txBody>
      </p:sp>
      <p:sp>
        <p:nvSpPr>
          <p:cNvPr id="29" name="Text 26"/>
          <p:cNvSpPr txBox="1"/>
          <p:nvPr/>
        </p:nvSpPr>
        <p:spPr>
          <a:xfrm>
            <a:off x="619049" y="3562502"/>
            <a:ext cx="16815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高效研发流程与迭代速度</a:t>
            </a:r>
            <a:endParaRPr lang="en-US" sz="1000" dirty="0"/>
          </a:p>
        </p:txBody>
      </p:sp>
      <p:sp>
        <p:nvSpPr>
          <p:cNvPr id="30" name="Text 27"/>
          <p:cNvSpPr txBox="1"/>
          <p:nvPr/>
        </p:nvSpPr>
        <p:spPr>
          <a:xfrm>
            <a:off x="619049" y="3791102"/>
            <a:ext cx="15480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快速解决复杂技术挑战</a:t>
            </a:r>
            <a:endParaRPr lang="en-US" sz="1000" dirty="0"/>
          </a:p>
        </p:txBody>
      </p:sp>
      <p:pic>
        <p:nvPicPr>
          <p:cNvPr id="31" name="Image 1" descr="preencoded.png"/>
          <p:cNvPicPr>
            <a:picLocks noChangeAspect="1"/>
          </p:cNvPicPr>
          <p:nvPr/>
        </p:nvPicPr>
        <p:blipFill>
          <a:blip r:embed="rId4"/>
          <a:srcRect/>
          <a:stretch/>
        </p:blipFill>
        <p:spPr>
          <a:xfrm>
            <a:off x="3543300" y="2933395"/>
            <a:ext cx="171907" cy="171907"/>
          </a:xfrm>
          <a:prstGeom prst="rect">
            <a:avLst/>
          </a:prstGeom>
        </p:spPr>
      </p:pic>
      <p:sp>
        <p:nvSpPr>
          <p:cNvPr id="32" name="Text 28"/>
          <p:cNvSpPr txBox="1"/>
          <p:nvPr/>
        </p:nvSpPr>
        <p:spPr>
          <a:xfrm>
            <a:off x="3514954" y="3333902"/>
            <a:ext cx="18150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庞大AI人才基础与研究积累</a:t>
            </a:r>
            <a:endParaRPr lang="en-US" sz="1000" dirty="0"/>
          </a:p>
        </p:txBody>
      </p:sp>
      <p:sp>
        <p:nvSpPr>
          <p:cNvPr id="33" name="Text 29"/>
          <p:cNvSpPr txBox="1"/>
          <p:nvPr/>
        </p:nvSpPr>
        <p:spPr>
          <a:xfrm>
            <a:off x="3514954" y="3562502"/>
            <a:ext cx="14145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领先的视觉生成模型</a:t>
            </a:r>
            <a:endParaRPr lang="en-US" sz="1000" dirty="0"/>
          </a:p>
        </p:txBody>
      </p:sp>
      <p:sp>
        <p:nvSpPr>
          <p:cNvPr id="34" name="Text 30"/>
          <p:cNvSpPr txBox="1"/>
          <p:nvPr/>
        </p:nvSpPr>
        <p:spPr>
          <a:xfrm>
            <a:off x="3514954" y="3791102"/>
            <a:ext cx="19485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成熟的AI训练与应用基础设施</a:t>
            </a:r>
            <a:endParaRPr lang="en-US" sz="1000" dirty="0"/>
          </a:p>
        </p:txBody>
      </p:sp>
      <p:pic>
        <p:nvPicPr>
          <p:cNvPr id="35" name="Image 2" descr="preencoded.png"/>
          <p:cNvPicPr>
            <a:picLocks noChangeAspect="1"/>
          </p:cNvPicPr>
          <p:nvPr/>
        </p:nvPicPr>
        <p:blipFill>
          <a:blip r:embed="rId5"/>
          <a:srcRect l="-1773" r="-1773"/>
          <a:stretch/>
        </p:blipFill>
        <p:spPr>
          <a:xfrm>
            <a:off x="6458407" y="2933395"/>
            <a:ext cx="133502" cy="171907"/>
          </a:xfrm>
          <a:prstGeom prst="rect">
            <a:avLst/>
          </a:prstGeom>
        </p:spPr>
      </p:pic>
      <p:sp>
        <p:nvSpPr>
          <p:cNvPr id="36" name="Shape 31"/>
          <p:cNvSpPr/>
          <p:nvPr/>
        </p:nvSpPr>
        <p:spPr>
          <a:xfrm>
            <a:off x="9068105" y="2667305"/>
            <a:ext cx="2743200" cy="1466698"/>
          </a:xfrm>
          <a:prstGeom prst="roundRect">
            <a:avLst>
              <a:gd name="adj" fmla="val 3239"/>
            </a:avLst>
          </a:prstGeom>
          <a:solidFill>
            <a:srgbClr val="F9FAFB"/>
          </a:solidFill>
          <a:ln w="12700">
            <a:solidFill>
              <a:srgbClr val="E5E7EB"/>
            </a:solidFill>
            <a:prstDash val="solid"/>
          </a:ln>
        </p:spPr>
        <p:txBody>
          <a:bodyPr/>
          <a:lstStyle/>
          <a:p>
            <a:endParaRPr lang="zh-CN" altLang="en-US"/>
          </a:p>
        </p:txBody>
      </p:sp>
      <p:sp>
        <p:nvSpPr>
          <p:cNvPr id="37" name="Shape 32"/>
          <p:cNvSpPr/>
          <p:nvPr/>
        </p:nvSpPr>
        <p:spPr>
          <a:xfrm>
            <a:off x="9229954" y="2829154"/>
            <a:ext cx="381305" cy="381305"/>
          </a:xfrm>
          <a:prstGeom prst="ellipse">
            <a:avLst/>
          </a:prstGeom>
          <a:solidFill>
            <a:srgbClr val="EBF0FF"/>
          </a:solidFill>
          <a:ln/>
        </p:spPr>
        <p:txBody>
          <a:bodyPr/>
          <a:lstStyle/>
          <a:p>
            <a:endParaRPr lang="zh-CN" altLang="en-US"/>
          </a:p>
        </p:txBody>
      </p:sp>
      <p:sp>
        <p:nvSpPr>
          <p:cNvPr id="38" name="Text 33"/>
          <p:cNvSpPr txBox="1"/>
          <p:nvPr/>
        </p:nvSpPr>
        <p:spPr>
          <a:xfrm>
            <a:off x="6409944" y="3333902"/>
            <a:ext cx="16815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消费互联网产品迭代经验</a:t>
            </a:r>
            <a:endParaRPr lang="en-US" sz="1000" dirty="0"/>
          </a:p>
        </p:txBody>
      </p:sp>
      <p:sp>
        <p:nvSpPr>
          <p:cNvPr id="39" name="Text 34"/>
          <p:cNvSpPr txBox="1"/>
          <p:nvPr/>
        </p:nvSpPr>
        <p:spPr>
          <a:xfrm>
            <a:off x="6409944" y="3562502"/>
            <a:ext cx="19485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极致用户体验与快速增长策略</a:t>
            </a:r>
            <a:endParaRPr lang="en-US" sz="1000" dirty="0"/>
          </a:p>
        </p:txBody>
      </p:sp>
      <p:sp>
        <p:nvSpPr>
          <p:cNvPr id="40" name="Text 35"/>
          <p:cNvSpPr txBox="1"/>
          <p:nvPr/>
        </p:nvSpPr>
        <p:spPr>
          <a:xfrm>
            <a:off x="6409944" y="3791102"/>
            <a:ext cx="16815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内容生态构建与运营能力</a:t>
            </a:r>
            <a:endParaRPr lang="en-US" sz="1000" dirty="0"/>
          </a:p>
        </p:txBody>
      </p:sp>
      <p:pic>
        <p:nvPicPr>
          <p:cNvPr id="41" name="Image 3" descr="preencoded.png"/>
          <p:cNvPicPr>
            <a:picLocks noChangeAspect="1"/>
          </p:cNvPicPr>
          <p:nvPr/>
        </p:nvPicPr>
        <p:blipFill>
          <a:blip r:embed="rId6"/>
          <a:srcRect t="-841" b="-841"/>
          <a:stretch/>
        </p:blipFill>
        <p:spPr>
          <a:xfrm>
            <a:off x="9325051" y="2933395"/>
            <a:ext cx="190195" cy="171907"/>
          </a:xfrm>
          <a:prstGeom prst="rect">
            <a:avLst/>
          </a:prstGeom>
        </p:spPr>
      </p:pic>
      <p:sp>
        <p:nvSpPr>
          <p:cNvPr id="42" name="Text 36"/>
          <p:cNvSpPr txBox="1"/>
          <p:nvPr/>
        </p:nvSpPr>
        <p:spPr>
          <a:xfrm>
            <a:off x="381305" y="4381805"/>
            <a:ext cx="2048256"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最适合的比较优势场景</a:t>
            </a:r>
            <a:endParaRPr lang="en-US" sz="1500" dirty="0"/>
          </a:p>
        </p:txBody>
      </p:sp>
      <p:sp>
        <p:nvSpPr>
          <p:cNvPr id="43" name="Text 37"/>
          <p:cNvSpPr txBox="1"/>
          <p:nvPr/>
        </p:nvSpPr>
        <p:spPr>
          <a:xfrm>
            <a:off x="9305849" y="3333902"/>
            <a:ext cx="15480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完整的硬件制造产业链</a:t>
            </a:r>
            <a:endParaRPr lang="en-US" sz="1000" dirty="0"/>
          </a:p>
        </p:txBody>
      </p:sp>
      <p:sp>
        <p:nvSpPr>
          <p:cNvPr id="44" name="Text 38"/>
          <p:cNvSpPr txBox="1"/>
          <p:nvPr/>
        </p:nvSpPr>
        <p:spPr>
          <a:xfrm>
            <a:off x="9305849" y="3562502"/>
            <a:ext cx="18150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快速原型开发与规模化生产</a:t>
            </a:r>
            <a:endParaRPr lang="en-US" sz="1000" dirty="0"/>
          </a:p>
        </p:txBody>
      </p:sp>
      <p:sp>
        <p:nvSpPr>
          <p:cNvPr id="45" name="Text 39"/>
          <p:cNvSpPr txBox="1"/>
          <p:nvPr/>
        </p:nvSpPr>
        <p:spPr>
          <a:xfrm>
            <a:off x="9305849" y="3791102"/>
            <a:ext cx="16815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 成本效益与创新组合优势</a:t>
            </a:r>
            <a:endParaRPr lang="en-US" sz="1000" dirty="0"/>
          </a:p>
        </p:txBody>
      </p:sp>
      <p:sp>
        <p:nvSpPr>
          <p:cNvPr id="46" name="Shape 40"/>
          <p:cNvSpPr/>
          <p:nvPr/>
        </p:nvSpPr>
        <p:spPr>
          <a:xfrm>
            <a:off x="381305" y="4743907"/>
            <a:ext cx="5639105" cy="666598"/>
          </a:xfrm>
          <a:prstGeom prst="roundRect">
            <a:avLst>
              <a:gd name="adj" fmla="val 15677"/>
            </a:avLst>
          </a:prstGeom>
          <a:solidFill>
            <a:srgbClr val="F9FAFB"/>
          </a:solidFill>
          <a:ln w="12700">
            <a:solidFill>
              <a:srgbClr val="E5E7EB"/>
            </a:solidFill>
            <a:prstDash val="solid"/>
          </a:ln>
        </p:spPr>
        <p:txBody>
          <a:bodyPr/>
          <a:lstStyle/>
          <a:p>
            <a:endParaRPr lang="zh-CN" altLang="en-US"/>
          </a:p>
        </p:txBody>
      </p:sp>
      <p:pic>
        <p:nvPicPr>
          <p:cNvPr id="47" name="Image 4" descr="preencoded.png"/>
          <p:cNvPicPr>
            <a:picLocks noChangeAspect="1"/>
          </p:cNvPicPr>
          <p:nvPr/>
        </p:nvPicPr>
        <p:blipFill>
          <a:blip r:embed="rId7"/>
          <a:srcRect/>
          <a:stretch/>
        </p:blipFill>
        <p:spPr>
          <a:xfrm>
            <a:off x="504749" y="4924044"/>
            <a:ext cx="152705" cy="152705"/>
          </a:xfrm>
          <a:prstGeom prst="rect">
            <a:avLst/>
          </a:prstGeom>
        </p:spPr>
      </p:pic>
      <p:sp>
        <p:nvSpPr>
          <p:cNvPr id="48" name="Text 41"/>
          <p:cNvSpPr txBox="1"/>
          <p:nvPr/>
        </p:nvSpPr>
        <p:spPr>
          <a:xfrm>
            <a:off x="381305" y="6476695"/>
            <a:ext cx="1286561"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Inter" pitchFamily="34" charset="0"/>
                <a:ea typeface="Inter" pitchFamily="34" charset="-122"/>
                <a:cs typeface="Inter" pitchFamily="34" charset="-120"/>
              </a:rPr>
              <a:t>应避开的场景</a:t>
            </a:r>
            <a:endParaRPr lang="en-US" sz="1500" dirty="0"/>
          </a:p>
        </p:txBody>
      </p:sp>
      <p:sp>
        <p:nvSpPr>
          <p:cNvPr id="49" name="Shape 42"/>
          <p:cNvSpPr/>
          <p:nvPr/>
        </p:nvSpPr>
        <p:spPr>
          <a:xfrm>
            <a:off x="6172200" y="4743907"/>
            <a:ext cx="5639105" cy="666598"/>
          </a:xfrm>
          <a:prstGeom prst="roundRect">
            <a:avLst>
              <a:gd name="adj" fmla="val 15677"/>
            </a:avLst>
          </a:prstGeom>
          <a:solidFill>
            <a:srgbClr val="F9FAFB"/>
          </a:solidFill>
          <a:ln w="12700">
            <a:solidFill>
              <a:srgbClr val="E5E7EB"/>
            </a:solidFill>
            <a:prstDash val="solid"/>
          </a:ln>
        </p:spPr>
        <p:txBody>
          <a:bodyPr/>
          <a:lstStyle/>
          <a:p>
            <a:endParaRPr lang="zh-CN" altLang="en-US"/>
          </a:p>
        </p:txBody>
      </p:sp>
      <p:sp>
        <p:nvSpPr>
          <p:cNvPr id="50" name="Shape 43"/>
          <p:cNvSpPr/>
          <p:nvPr/>
        </p:nvSpPr>
        <p:spPr>
          <a:xfrm>
            <a:off x="6172200" y="5562295"/>
            <a:ext cx="5639105" cy="666598"/>
          </a:xfrm>
          <a:prstGeom prst="roundRect">
            <a:avLst>
              <a:gd name="adj" fmla="val 15677"/>
            </a:avLst>
          </a:prstGeom>
          <a:solidFill>
            <a:srgbClr val="F9FAFB"/>
          </a:solidFill>
          <a:ln w="12700">
            <a:solidFill>
              <a:srgbClr val="E5E7EB"/>
            </a:solidFill>
            <a:prstDash val="solid"/>
          </a:ln>
        </p:spPr>
        <p:txBody>
          <a:bodyPr/>
          <a:lstStyle/>
          <a:p>
            <a:endParaRPr lang="zh-CN" altLang="en-US"/>
          </a:p>
        </p:txBody>
      </p:sp>
      <p:sp>
        <p:nvSpPr>
          <p:cNvPr id="51" name="Text 44"/>
          <p:cNvSpPr txBox="1"/>
          <p:nvPr/>
        </p:nvSpPr>
        <p:spPr>
          <a:xfrm>
            <a:off x="733349" y="4886554"/>
            <a:ext cx="2410358" cy="191110"/>
          </a:xfrm>
          <a:prstGeom prst="rect">
            <a:avLst/>
          </a:prstGeom>
          <a:noFill/>
          <a:ln/>
        </p:spPr>
        <p:txBody>
          <a:bodyPr wrap="square" lIns="0" tIns="0" rIns="0" bIns="0" rtlCol="0" anchor="ctr"/>
          <a:lstStyle/>
          <a:p>
            <a:pPr marL="0" indent="0" algn="l">
              <a:buNone/>
            </a:pPr>
            <a:r>
              <a:rPr lang="en-US" sz="1200" b="1" dirty="0">
                <a:solidFill>
                  <a:srgbClr val="1E40AF"/>
                </a:solidFill>
                <a:latin typeface="Inter" pitchFamily="34" charset="0"/>
                <a:ea typeface="Inter" pitchFamily="34" charset="-122"/>
                <a:cs typeface="Inter" pitchFamily="34" charset="-120"/>
              </a:rPr>
              <a:t>AI效率工具，All-in-One解决方案</a:t>
            </a:r>
            <a:endParaRPr lang="en-US" sz="1200" dirty="0"/>
          </a:p>
        </p:txBody>
      </p:sp>
      <p:sp>
        <p:nvSpPr>
          <p:cNvPr id="52" name="Text 45"/>
          <p:cNvSpPr txBox="1"/>
          <p:nvPr/>
        </p:nvSpPr>
        <p:spPr>
          <a:xfrm>
            <a:off x="6524244" y="4886554"/>
            <a:ext cx="2039112" cy="191110"/>
          </a:xfrm>
          <a:prstGeom prst="rect">
            <a:avLst/>
          </a:prstGeom>
          <a:noFill/>
          <a:ln/>
        </p:spPr>
        <p:txBody>
          <a:bodyPr wrap="square" lIns="0" tIns="0" rIns="0" bIns="0" rtlCol="0" anchor="ctr"/>
          <a:lstStyle/>
          <a:p>
            <a:pPr marL="0" indent="0" algn="l">
              <a:buNone/>
            </a:pPr>
            <a:r>
              <a:rPr lang="en-US" sz="1200" b="1" dirty="0">
                <a:solidFill>
                  <a:srgbClr val="1E40AF"/>
                </a:solidFill>
                <a:latin typeface="Inter" pitchFamily="34" charset="0"/>
                <a:ea typeface="Inter" pitchFamily="34" charset="-122"/>
                <a:cs typeface="Inter" pitchFamily="34" charset="-120"/>
              </a:rPr>
              <a:t>面向Power User的专业工具</a:t>
            </a:r>
            <a:endParaRPr lang="en-US" sz="1200" dirty="0"/>
          </a:p>
        </p:txBody>
      </p:sp>
      <p:sp>
        <p:nvSpPr>
          <p:cNvPr id="53" name="Text 46"/>
          <p:cNvSpPr txBox="1"/>
          <p:nvPr/>
        </p:nvSpPr>
        <p:spPr>
          <a:xfrm>
            <a:off x="6524244" y="5705856"/>
            <a:ext cx="2162556" cy="191110"/>
          </a:xfrm>
          <a:prstGeom prst="rect">
            <a:avLst/>
          </a:prstGeom>
          <a:noFill/>
          <a:ln/>
        </p:spPr>
        <p:txBody>
          <a:bodyPr wrap="square" lIns="0" tIns="0" rIns="0" bIns="0" rtlCol="0" anchor="ctr"/>
          <a:lstStyle/>
          <a:p>
            <a:pPr marL="0" indent="0" algn="l">
              <a:buNone/>
            </a:pPr>
            <a:r>
              <a:rPr lang="en-US" sz="1200" b="1" dirty="0">
                <a:solidFill>
                  <a:srgbClr val="1E40AF"/>
                </a:solidFill>
                <a:latin typeface="Inter" pitchFamily="34" charset="0"/>
                <a:ea typeface="Inter" pitchFamily="34" charset="-122"/>
                <a:cs typeface="Inter" pitchFamily="34" charset="-120"/>
              </a:rPr>
              <a:t>企业服务Agents与数字劳动力</a:t>
            </a:r>
            <a:endParaRPr lang="en-US" sz="1200" dirty="0"/>
          </a:p>
        </p:txBody>
      </p:sp>
      <p:sp>
        <p:nvSpPr>
          <p:cNvPr id="54" name="Text 47"/>
          <p:cNvSpPr txBox="1"/>
          <p:nvPr/>
        </p:nvSpPr>
        <p:spPr>
          <a:xfrm>
            <a:off x="733349" y="5105095"/>
            <a:ext cx="38916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案例：Quark (#9，流量75%来自中国)、Manus（法律AI助手）</a:t>
            </a:r>
            <a:endParaRPr lang="en-US" sz="1000" dirty="0"/>
          </a:p>
        </p:txBody>
      </p:sp>
      <p:pic>
        <p:nvPicPr>
          <p:cNvPr id="55" name="Image 5" descr="preencoded.png"/>
          <p:cNvPicPr>
            <a:picLocks noChangeAspect="1"/>
          </p:cNvPicPr>
          <p:nvPr/>
        </p:nvPicPr>
        <p:blipFill>
          <a:blip r:embed="rId7"/>
          <a:srcRect/>
          <a:stretch/>
        </p:blipFill>
        <p:spPr>
          <a:xfrm>
            <a:off x="6295644" y="4924044"/>
            <a:ext cx="152705" cy="152705"/>
          </a:xfrm>
          <a:prstGeom prst="rect">
            <a:avLst/>
          </a:prstGeom>
        </p:spPr>
      </p:pic>
      <p:sp>
        <p:nvSpPr>
          <p:cNvPr id="56" name="Shape 48"/>
          <p:cNvSpPr/>
          <p:nvPr/>
        </p:nvSpPr>
        <p:spPr>
          <a:xfrm>
            <a:off x="381305" y="5562295"/>
            <a:ext cx="5639105" cy="666598"/>
          </a:xfrm>
          <a:prstGeom prst="roundRect">
            <a:avLst>
              <a:gd name="adj" fmla="val 15677"/>
            </a:avLst>
          </a:prstGeom>
          <a:solidFill>
            <a:srgbClr val="F9FAFB"/>
          </a:solidFill>
          <a:ln w="12700">
            <a:solidFill>
              <a:srgbClr val="E5E7EB"/>
            </a:solidFill>
            <a:prstDash val="solid"/>
          </a:ln>
        </p:spPr>
        <p:txBody>
          <a:bodyPr/>
          <a:lstStyle/>
          <a:p>
            <a:endParaRPr lang="zh-CN" altLang="en-US"/>
          </a:p>
        </p:txBody>
      </p:sp>
      <p:sp>
        <p:nvSpPr>
          <p:cNvPr id="57" name="Text 49"/>
          <p:cNvSpPr txBox="1"/>
          <p:nvPr/>
        </p:nvSpPr>
        <p:spPr>
          <a:xfrm>
            <a:off x="6524244" y="5105095"/>
            <a:ext cx="3186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低决策链，明确价值，HeyGen (视频生成) 快速增长</a:t>
            </a:r>
            <a:endParaRPr lang="en-US" sz="1000" dirty="0"/>
          </a:p>
        </p:txBody>
      </p:sp>
      <p:pic>
        <p:nvPicPr>
          <p:cNvPr id="58" name="Image 6" descr="preencoded.png"/>
          <p:cNvPicPr>
            <a:picLocks noChangeAspect="1"/>
          </p:cNvPicPr>
          <p:nvPr/>
        </p:nvPicPr>
        <p:blipFill>
          <a:blip r:embed="rId7"/>
          <a:srcRect/>
          <a:stretch/>
        </p:blipFill>
        <p:spPr>
          <a:xfrm>
            <a:off x="504749" y="5743346"/>
            <a:ext cx="152705" cy="152705"/>
          </a:xfrm>
          <a:prstGeom prst="rect">
            <a:avLst/>
          </a:prstGeom>
        </p:spPr>
      </p:pic>
      <p:sp>
        <p:nvSpPr>
          <p:cNvPr id="59" name="Text 50"/>
          <p:cNvSpPr txBox="1"/>
          <p:nvPr/>
        </p:nvSpPr>
        <p:spPr>
          <a:xfrm>
            <a:off x="733349" y="5705856"/>
            <a:ext cx="1362456" cy="191110"/>
          </a:xfrm>
          <a:prstGeom prst="rect">
            <a:avLst/>
          </a:prstGeom>
          <a:noFill/>
          <a:ln/>
        </p:spPr>
        <p:txBody>
          <a:bodyPr wrap="square" lIns="0" tIns="0" rIns="0" bIns="0" rtlCol="0" anchor="ctr"/>
          <a:lstStyle/>
          <a:p>
            <a:pPr marL="0" indent="0" algn="l">
              <a:buNone/>
            </a:pPr>
            <a:r>
              <a:rPr lang="en-US" sz="1200" b="1" dirty="0">
                <a:solidFill>
                  <a:srgbClr val="1E40AF"/>
                </a:solidFill>
                <a:latin typeface="Inter" pitchFamily="34" charset="0"/>
                <a:ea typeface="Inter" pitchFamily="34" charset="-122"/>
                <a:cs typeface="Inter" pitchFamily="34" charset="-120"/>
              </a:rPr>
              <a:t>消费AI + 硬件结合</a:t>
            </a:r>
            <a:endParaRPr lang="en-US" sz="1200" dirty="0"/>
          </a:p>
        </p:txBody>
      </p:sp>
      <p:sp>
        <p:nvSpPr>
          <p:cNvPr id="60" name="Text 51"/>
          <p:cNvSpPr txBox="1"/>
          <p:nvPr/>
        </p:nvSpPr>
        <p:spPr>
          <a:xfrm>
            <a:off x="733349" y="5924398"/>
            <a:ext cx="3005633"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利用中国供应链优势，未来面向C端的具身机器人</a:t>
            </a:r>
            <a:endParaRPr lang="en-US" sz="1000" dirty="0"/>
          </a:p>
        </p:txBody>
      </p:sp>
      <p:pic>
        <p:nvPicPr>
          <p:cNvPr id="61" name="Image 7" descr="preencoded.png"/>
          <p:cNvPicPr>
            <a:picLocks noChangeAspect="1"/>
          </p:cNvPicPr>
          <p:nvPr/>
        </p:nvPicPr>
        <p:blipFill>
          <a:blip r:embed="rId7"/>
          <a:srcRect/>
          <a:stretch/>
        </p:blipFill>
        <p:spPr>
          <a:xfrm>
            <a:off x="6295644" y="5743346"/>
            <a:ext cx="152705" cy="152705"/>
          </a:xfrm>
          <a:prstGeom prst="rect">
            <a:avLst/>
          </a:prstGeom>
        </p:spPr>
      </p:pic>
      <p:sp>
        <p:nvSpPr>
          <p:cNvPr id="62" name="Text 52"/>
          <p:cNvSpPr txBox="1"/>
          <p:nvPr/>
        </p:nvSpPr>
        <p:spPr>
          <a:xfrm>
            <a:off x="6524244" y="5924398"/>
            <a:ext cx="34344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创新场景，所有玩家处于同一起跑线，如新型客服智能体</a:t>
            </a:r>
            <a:endParaRPr lang="en-US" sz="1000" dirty="0"/>
          </a:p>
        </p:txBody>
      </p:sp>
      <p:sp>
        <p:nvSpPr>
          <p:cNvPr id="63" name="Shape 53"/>
          <p:cNvSpPr/>
          <p:nvPr/>
        </p:nvSpPr>
        <p:spPr>
          <a:xfrm>
            <a:off x="381305" y="6838798"/>
            <a:ext cx="3715207" cy="629107"/>
          </a:xfrm>
          <a:prstGeom prst="roundRect">
            <a:avLst>
              <a:gd name="adj" fmla="val 17618"/>
            </a:avLst>
          </a:prstGeom>
          <a:solidFill>
            <a:srgbClr val="FEF2F2"/>
          </a:solidFill>
          <a:ln w="12700">
            <a:solidFill>
              <a:srgbClr val="FECACA"/>
            </a:solidFill>
            <a:prstDash val="solid"/>
          </a:ln>
        </p:spPr>
        <p:txBody>
          <a:bodyPr/>
          <a:lstStyle/>
          <a:p>
            <a:endParaRPr lang="zh-CN" altLang="en-US"/>
          </a:p>
        </p:txBody>
      </p:sp>
      <p:pic>
        <p:nvPicPr>
          <p:cNvPr id="64" name="Image 8" descr="preencoded.png"/>
          <p:cNvPicPr>
            <a:picLocks noChangeAspect="1"/>
          </p:cNvPicPr>
          <p:nvPr/>
        </p:nvPicPr>
        <p:blipFill>
          <a:blip r:embed="rId8"/>
          <a:srcRect/>
          <a:stretch/>
        </p:blipFill>
        <p:spPr>
          <a:xfrm>
            <a:off x="504749" y="7019849"/>
            <a:ext cx="152705" cy="152705"/>
          </a:xfrm>
          <a:prstGeom prst="rect">
            <a:avLst/>
          </a:prstGeom>
        </p:spPr>
      </p:pic>
      <p:sp>
        <p:nvSpPr>
          <p:cNvPr id="65" name="Shape 54"/>
          <p:cNvSpPr/>
          <p:nvPr/>
        </p:nvSpPr>
        <p:spPr>
          <a:xfrm>
            <a:off x="4241902" y="6838798"/>
            <a:ext cx="3715207" cy="629107"/>
          </a:xfrm>
          <a:prstGeom prst="roundRect">
            <a:avLst>
              <a:gd name="adj" fmla="val 17618"/>
            </a:avLst>
          </a:prstGeom>
          <a:solidFill>
            <a:srgbClr val="FEF2F2"/>
          </a:solidFill>
          <a:ln w="12700">
            <a:solidFill>
              <a:srgbClr val="FECACA"/>
            </a:solidFill>
            <a:prstDash val="solid"/>
          </a:ln>
        </p:spPr>
        <p:txBody>
          <a:bodyPr/>
          <a:lstStyle/>
          <a:p>
            <a:endParaRPr lang="zh-CN" altLang="en-US"/>
          </a:p>
        </p:txBody>
      </p:sp>
      <p:sp>
        <p:nvSpPr>
          <p:cNvPr id="66" name="Text 55"/>
          <p:cNvSpPr txBox="1"/>
          <p:nvPr/>
        </p:nvSpPr>
        <p:spPr>
          <a:xfrm>
            <a:off x="733349" y="6981444"/>
            <a:ext cx="1286561" cy="191110"/>
          </a:xfrm>
          <a:prstGeom prst="rect">
            <a:avLst/>
          </a:prstGeom>
          <a:noFill/>
          <a:ln/>
        </p:spPr>
        <p:txBody>
          <a:bodyPr wrap="square" lIns="0" tIns="0" rIns="0" bIns="0" rtlCol="0" anchor="ctr"/>
          <a:lstStyle/>
          <a:p>
            <a:pPr marL="0" indent="0" algn="l">
              <a:buNone/>
            </a:pPr>
            <a:r>
              <a:rPr lang="en-US" sz="1200" b="1" dirty="0">
                <a:solidFill>
                  <a:srgbClr val="B91C1C"/>
                </a:solidFill>
                <a:latin typeface="Inter" pitchFamily="34" charset="0"/>
                <a:ea typeface="Inter" pitchFamily="34" charset="-122"/>
                <a:cs typeface="Inter" pitchFamily="34" charset="-120"/>
              </a:rPr>
              <a:t>初期大B企业销售</a:t>
            </a:r>
            <a:endParaRPr lang="en-US" sz="1200" dirty="0"/>
          </a:p>
        </p:txBody>
      </p:sp>
      <p:sp>
        <p:nvSpPr>
          <p:cNvPr id="67" name="Text 56"/>
          <p:cNvSpPr txBox="1"/>
          <p:nvPr/>
        </p:nvSpPr>
        <p:spPr>
          <a:xfrm>
            <a:off x="733349" y="7191756"/>
            <a:ext cx="2267712" cy="143561"/>
          </a:xfrm>
          <a:prstGeom prst="rect">
            <a:avLst/>
          </a:prstGeom>
          <a:noFill/>
          <a:ln/>
        </p:spPr>
        <p:txBody>
          <a:bodyPr wrap="square" lIns="0" tIns="0" rIns="0" bIns="0" rtlCol="0" anchor="ctr"/>
          <a:lstStyle/>
          <a:p>
            <a:pPr marL="0" indent="0" algn="l">
              <a:buNone/>
            </a:pPr>
            <a:r>
              <a:rPr lang="en-US" sz="900" dirty="0">
                <a:solidFill>
                  <a:srgbClr val="DC2626"/>
                </a:solidFill>
                <a:latin typeface="Inter" pitchFamily="34" charset="0"/>
                <a:ea typeface="Inter" pitchFamily="34" charset="-122"/>
                <a:cs typeface="Inter" pitchFamily="34" charset="-120"/>
              </a:rPr>
              <a:t>需要本地销售团队与企业关系，文化障碍高</a:t>
            </a:r>
            <a:endParaRPr lang="en-US" sz="900" dirty="0"/>
          </a:p>
        </p:txBody>
      </p:sp>
      <p:pic>
        <p:nvPicPr>
          <p:cNvPr id="68" name="Image 9" descr="preencoded.png"/>
          <p:cNvPicPr>
            <a:picLocks noChangeAspect="1"/>
          </p:cNvPicPr>
          <p:nvPr/>
        </p:nvPicPr>
        <p:blipFill>
          <a:blip r:embed="rId8"/>
          <a:srcRect/>
          <a:stretch/>
        </p:blipFill>
        <p:spPr>
          <a:xfrm>
            <a:off x="4365346" y="7019849"/>
            <a:ext cx="152705" cy="152705"/>
          </a:xfrm>
          <a:prstGeom prst="rect">
            <a:avLst/>
          </a:prstGeom>
        </p:spPr>
      </p:pic>
      <p:sp>
        <p:nvSpPr>
          <p:cNvPr id="69" name="Shape 57"/>
          <p:cNvSpPr/>
          <p:nvPr/>
        </p:nvSpPr>
        <p:spPr>
          <a:xfrm>
            <a:off x="8102498" y="6838798"/>
            <a:ext cx="3715207" cy="629107"/>
          </a:xfrm>
          <a:prstGeom prst="roundRect">
            <a:avLst>
              <a:gd name="adj" fmla="val 17618"/>
            </a:avLst>
          </a:prstGeom>
          <a:solidFill>
            <a:srgbClr val="FEF2F2"/>
          </a:solidFill>
          <a:ln w="12700">
            <a:solidFill>
              <a:srgbClr val="FECACA"/>
            </a:solidFill>
            <a:prstDash val="solid"/>
          </a:ln>
        </p:spPr>
        <p:txBody>
          <a:bodyPr/>
          <a:lstStyle/>
          <a:p>
            <a:endParaRPr lang="zh-CN" altLang="en-US"/>
          </a:p>
        </p:txBody>
      </p:sp>
      <p:sp>
        <p:nvSpPr>
          <p:cNvPr id="70" name="Text 58"/>
          <p:cNvSpPr txBox="1"/>
          <p:nvPr/>
        </p:nvSpPr>
        <p:spPr>
          <a:xfrm>
            <a:off x="4593946" y="6981444"/>
            <a:ext cx="1343254" cy="191110"/>
          </a:xfrm>
          <a:prstGeom prst="rect">
            <a:avLst/>
          </a:prstGeom>
          <a:noFill/>
          <a:ln/>
        </p:spPr>
        <p:txBody>
          <a:bodyPr wrap="square" lIns="0" tIns="0" rIns="0" bIns="0" rtlCol="0" anchor="ctr"/>
          <a:lstStyle/>
          <a:p>
            <a:pPr marL="0" indent="0" algn="l">
              <a:buNone/>
            </a:pPr>
            <a:r>
              <a:rPr lang="en-US" sz="1200" b="1" dirty="0">
                <a:solidFill>
                  <a:srgbClr val="B91C1C"/>
                </a:solidFill>
                <a:latin typeface="Inter" pitchFamily="34" charset="0"/>
                <a:ea typeface="Inter" pitchFamily="34" charset="-122"/>
                <a:cs typeface="Inter" pitchFamily="34" charset="-120"/>
              </a:rPr>
              <a:t>需要线下销售支持</a:t>
            </a:r>
            <a:endParaRPr lang="en-US" sz="1200" dirty="0"/>
          </a:p>
        </p:txBody>
      </p:sp>
      <p:sp>
        <p:nvSpPr>
          <p:cNvPr id="71" name="Text 59"/>
          <p:cNvSpPr txBox="1"/>
          <p:nvPr/>
        </p:nvSpPr>
        <p:spPr>
          <a:xfrm>
            <a:off x="4593946" y="7191756"/>
            <a:ext cx="1810512" cy="143561"/>
          </a:xfrm>
          <a:prstGeom prst="rect">
            <a:avLst/>
          </a:prstGeom>
          <a:noFill/>
          <a:ln/>
        </p:spPr>
        <p:txBody>
          <a:bodyPr wrap="square" lIns="0" tIns="0" rIns="0" bIns="0" rtlCol="0" anchor="ctr"/>
          <a:lstStyle/>
          <a:p>
            <a:pPr marL="0" indent="0" algn="l">
              <a:buNone/>
            </a:pPr>
            <a:r>
              <a:rPr lang="en-US" sz="900" dirty="0">
                <a:solidFill>
                  <a:srgbClr val="DC2626"/>
                </a:solidFill>
                <a:latin typeface="Inter" pitchFamily="34" charset="0"/>
                <a:ea typeface="Inter" pitchFamily="34" charset="-122"/>
                <a:cs typeface="Inter" pitchFamily="34" charset="-120"/>
              </a:rPr>
              <a:t>海外市场渠道建设成本高，周期长</a:t>
            </a:r>
            <a:endParaRPr lang="en-US" sz="900" dirty="0"/>
          </a:p>
        </p:txBody>
      </p:sp>
      <p:pic>
        <p:nvPicPr>
          <p:cNvPr id="72" name="Image 10" descr="preencoded.png"/>
          <p:cNvPicPr>
            <a:picLocks noChangeAspect="1"/>
          </p:cNvPicPr>
          <p:nvPr/>
        </p:nvPicPr>
        <p:blipFill>
          <a:blip r:embed="rId8"/>
          <a:srcRect/>
          <a:stretch/>
        </p:blipFill>
        <p:spPr>
          <a:xfrm>
            <a:off x="8225942" y="7019849"/>
            <a:ext cx="152705" cy="152705"/>
          </a:xfrm>
          <a:prstGeom prst="rect">
            <a:avLst/>
          </a:prstGeom>
        </p:spPr>
      </p:pic>
      <p:sp>
        <p:nvSpPr>
          <p:cNvPr id="73" name="Text 60"/>
          <p:cNvSpPr txBox="1"/>
          <p:nvPr/>
        </p:nvSpPr>
        <p:spPr>
          <a:xfrm>
            <a:off x="8454542" y="6981444"/>
            <a:ext cx="1343254" cy="191110"/>
          </a:xfrm>
          <a:prstGeom prst="rect">
            <a:avLst/>
          </a:prstGeom>
          <a:noFill/>
          <a:ln/>
        </p:spPr>
        <p:txBody>
          <a:bodyPr wrap="square" lIns="0" tIns="0" rIns="0" bIns="0" rtlCol="0" anchor="ctr"/>
          <a:lstStyle/>
          <a:p>
            <a:pPr marL="0" indent="0" algn="l">
              <a:buNone/>
            </a:pPr>
            <a:r>
              <a:rPr lang="en-US" sz="1200" b="1" dirty="0">
                <a:solidFill>
                  <a:srgbClr val="B91C1C"/>
                </a:solidFill>
                <a:latin typeface="Inter" pitchFamily="34" charset="0"/>
                <a:ea typeface="Inter" pitchFamily="34" charset="-122"/>
                <a:cs typeface="Inter" pitchFamily="34" charset="-120"/>
              </a:rPr>
              <a:t>垂直专业化要求高</a:t>
            </a:r>
            <a:endParaRPr lang="en-US" sz="1200" dirty="0"/>
          </a:p>
        </p:txBody>
      </p:sp>
      <p:sp>
        <p:nvSpPr>
          <p:cNvPr id="74" name="Text 61"/>
          <p:cNvSpPr txBox="1"/>
          <p:nvPr/>
        </p:nvSpPr>
        <p:spPr>
          <a:xfrm>
            <a:off x="8454542" y="7191756"/>
            <a:ext cx="2039112" cy="143561"/>
          </a:xfrm>
          <a:prstGeom prst="rect">
            <a:avLst/>
          </a:prstGeom>
          <a:noFill/>
          <a:ln/>
        </p:spPr>
        <p:txBody>
          <a:bodyPr wrap="square" lIns="0" tIns="0" rIns="0" bIns="0" rtlCol="0" anchor="ctr"/>
          <a:lstStyle/>
          <a:p>
            <a:pPr marL="0" indent="0" algn="l">
              <a:buNone/>
            </a:pPr>
            <a:r>
              <a:rPr lang="en-US" sz="900" dirty="0">
                <a:solidFill>
                  <a:srgbClr val="DC2626"/>
                </a:solidFill>
                <a:latin typeface="Inter" pitchFamily="34" charset="0"/>
                <a:ea typeface="Inter" pitchFamily="34" charset="-122"/>
                <a:cs typeface="Inter" pitchFamily="34" charset="-120"/>
              </a:rPr>
              <a:t>需要深度行业专家与本地法规合规经验</a:t>
            </a:r>
            <a:endParaRPr lang="en-US" sz="900" dirty="0"/>
          </a:p>
        </p:txBody>
      </p:sp>
      <p:sp>
        <p:nvSpPr>
          <p:cNvPr id="75" name="Shape 62"/>
          <p:cNvSpPr/>
          <p:nvPr/>
        </p:nvSpPr>
        <p:spPr>
          <a:xfrm>
            <a:off x="381305" y="7696505"/>
            <a:ext cx="11430000" cy="933602"/>
          </a:xfrm>
          <a:prstGeom prst="roundRect">
            <a:avLst>
              <a:gd name="adj" fmla="val 7995"/>
            </a:avLst>
          </a:prstGeom>
          <a:solidFill>
            <a:srgbClr val="EFF6FF"/>
          </a:solidFill>
          <a:ln w="12700">
            <a:solidFill>
              <a:srgbClr val="BFDBFE"/>
            </a:solidFill>
            <a:prstDash val="solid"/>
          </a:ln>
        </p:spPr>
        <p:txBody>
          <a:bodyPr/>
          <a:lstStyle/>
          <a:p>
            <a:endParaRPr lang="zh-CN" altLang="en-US"/>
          </a:p>
        </p:txBody>
      </p:sp>
      <p:pic>
        <p:nvPicPr>
          <p:cNvPr id="76" name="Image 11" descr="preencoded.png"/>
          <p:cNvPicPr>
            <a:picLocks noChangeAspect="1"/>
          </p:cNvPicPr>
          <p:nvPr/>
        </p:nvPicPr>
        <p:blipFill>
          <a:blip r:embed="rId9"/>
          <a:srcRect l="-133" r="-133"/>
          <a:stretch/>
        </p:blipFill>
        <p:spPr>
          <a:xfrm>
            <a:off x="543154" y="7886700"/>
            <a:ext cx="171907" cy="228600"/>
          </a:xfrm>
          <a:prstGeom prst="rect">
            <a:avLst/>
          </a:prstGeom>
        </p:spPr>
      </p:pic>
      <p:sp>
        <p:nvSpPr>
          <p:cNvPr id="77" name="Text 63"/>
          <p:cNvSpPr txBox="1"/>
          <p:nvPr/>
        </p:nvSpPr>
        <p:spPr>
          <a:xfrm>
            <a:off x="828446" y="7877556"/>
            <a:ext cx="1057961" cy="191110"/>
          </a:xfrm>
          <a:prstGeom prst="rect">
            <a:avLst/>
          </a:prstGeom>
          <a:noFill/>
          <a:ln/>
        </p:spPr>
        <p:txBody>
          <a:bodyPr wrap="square" lIns="0" tIns="0" rIns="0" bIns="0" rtlCol="0" anchor="ctr"/>
          <a:lstStyle/>
          <a:p>
            <a:pPr marL="0" indent="0" algn="l">
              <a:buNone/>
            </a:pPr>
            <a:r>
              <a:rPr lang="en-US" sz="1200" b="1" dirty="0">
                <a:solidFill>
                  <a:srgbClr val="1E40AF"/>
                </a:solidFill>
                <a:latin typeface="Inter" pitchFamily="34" charset="0"/>
                <a:ea typeface="Inter" pitchFamily="34" charset="-122"/>
                <a:cs typeface="Inter" pitchFamily="34" charset="-120"/>
              </a:rPr>
              <a:t>a16z市场洞察</a:t>
            </a:r>
            <a:endParaRPr lang="en-US" sz="1200" dirty="0"/>
          </a:p>
        </p:txBody>
      </p:sp>
      <p:sp>
        <p:nvSpPr>
          <p:cNvPr id="78" name="Text 64"/>
          <p:cNvSpPr txBox="1"/>
          <p:nvPr/>
        </p:nvSpPr>
        <p:spPr>
          <a:xfrm>
            <a:off x="828446" y="8096098"/>
            <a:ext cx="10844784" cy="352958"/>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中国视频生成模型在全球领先，如Hailuo和Kling进入全球Top 50，原因在于更多研究人员专注于视频领域，以及IP法规监管差异。华人团队可充分利用这一领先优势，结合出海策略和供应链资源优势，快速抢占全球AI+硬件结合的市场机会。</a:t>
            </a:r>
            <a:endParaRPr lang="en-US"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txBody>
          <a:bodyPr/>
          <a:lstStyle/>
          <a:p>
            <a:endParaRPr lang="zh-CN" altLang="en-US"/>
          </a:p>
        </p:txBody>
      </p:sp>
      <p:sp>
        <p:nvSpPr>
          <p:cNvPr id="3" name="Shape 1"/>
          <p:cNvSpPr/>
          <p:nvPr/>
        </p:nvSpPr>
        <p:spPr>
          <a:xfrm>
            <a:off x="0" y="0"/>
            <a:ext cx="12191695" cy="6858000"/>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10441534" y="209398"/>
            <a:ext cx="1472184" cy="162763"/>
          </a:xfrm>
          <a:prstGeom prst="rect">
            <a:avLst/>
          </a:prstGeom>
          <a:noFill/>
          <a:ln/>
        </p:spPr>
        <p:txBody>
          <a:bodyPr wrap="square" lIns="0" tIns="0" rIns="0" bIns="0" rtlCol="0" anchor="ctr"/>
          <a:lstStyle/>
          <a:p>
            <a:pPr marL="0" indent="0" algn="l">
              <a:buNone/>
            </a:pPr>
            <a:r>
              <a:rPr lang="en-US" sz="1000" dirty="0">
                <a:solidFill>
                  <a:srgbClr val="4C6FFF"/>
                </a:solidFill>
                <a:latin typeface="Inter" pitchFamily="34" charset="0"/>
                <a:ea typeface="Inter" pitchFamily="34" charset="-122"/>
                <a:cs typeface="Inter" pitchFamily="34" charset="-120"/>
              </a:rPr>
              <a:t>第四部分 竞争格局洞察</a:t>
            </a:r>
            <a:endParaRPr lang="en-US" sz="1000" dirty="0"/>
          </a:p>
        </p:txBody>
      </p:sp>
      <p:sp>
        <p:nvSpPr>
          <p:cNvPr id="6" name="Text 4"/>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价值创造</a:t>
            </a:r>
            <a:endParaRPr lang="en-US" sz="1200" dirty="0"/>
          </a:p>
        </p:txBody>
      </p:sp>
      <p:sp>
        <p:nvSpPr>
          <p:cNvPr id="7" name="Text 5"/>
          <p:cNvSpPr txBox="1"/>
          <p:nvPr/>
        </p:nvSpPr>
        <p:spPr>
          <a:xfrm>
            <a:off x="381305" y="743407"/>
            <a:ext cx="4253789"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10倍体验、效率、成本如何实现</a:t>
            </a:r>
            <a:endParaRPr lang="en-US" sz="2200" dirty="0"/>
          </a:p>
        </p:txBody>
      </p:sp>
      <p:sp>
        <p:nvSpPr>
          <p:cNvPr id="8" name="Text 6"/>
          <p:cNvSpPr txBox="1"/>
          <p:nvPr/>
        </p:nvSpPr>
        <p:spPr>
          <a:xfrm>
            <a:off x="381305" y="1181405"/>
            <a:ext cx="3324758"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智能化带来的用户感知质变与企业经营成本突破</a:t>
            </a:r>
            <a:endParaRPr lang="en-US" sz="1200" dirty="0"/>
          </a:p>
        </p:txBody>
      </p:sp>
      <p:sp>
        <p:nvSpPr>
          <p:cNvPr id="9" name="Shape 7"/>
          <p:cNvSpPr/>
          <p:nvPr/>
        </p:nvSpPr>
        <p:spPr>
          <a:xfrm>
            <a:off x="381305" y="1619402"/>
            <a:ext cx="3657600" cy="3733495"/>
          </a:xfrm>
          <a:prstGeom prst="roundRect">
            <a:avLst>
              <a:gd name="adj" fmla="val 521"/>
            </a:avLst>
          </a:prstGeom>
          <a:solidFill>
            <a:srgbClr val="F9FAFB"/>
          </a:solidFill>
          <a:ln w="12700">
            <a:solidFill>
              <a:srgbClr val="E5E7EB"/>
            </a:solidFill>
            <a:prstDash val="solid"/>
          </a:ln>
        </p:spPr>
        <p:txBody>
          <a:bodyPr/>
          <a:lstStyle/>
          <a:p>
            <a:endParaRPr lang="zh-CN" altLang="en-US"/>
          </a:p>
        </p:txBody>
      </p:sp>
      <p:sp>
        <p:nvSpPr>
          <p:cNvPr id="10" name="Shape 8"/>
          <p:cNvSpPr/>
          <p:nvPr/>
        </p:nvSpPr>
        <p:spPr>
          <a:xfrm>
            <a:off x="580644" y="1857146"/>
            <a:ext cx="381305" cy="381305"/>
          </a:xfrm>
          <a:prstGeom prst="ellipse">
            <a:avLst/>
          </a:prstGeom>
          <a:solidFill>
            <a:srgbClr val="EBF0FF"/>
          </a:solidFill>
          <a:ln/>
        </p:spPr>
        <p:txBody>
          <a:bodyPr/>
          <a:lstStyle/>
          <a:p>
            <a:endParaRPr lang="zh-CN" altLang="en-US"/>
          </a:p>
        </p:txBody>
      </p:sp>
      <p:pic>
        <p:nvPicPr>
          <p:cNvPr id="11" name="Image 0" descr="preencoded.png"/>
          <p:cNvPicPr>
            <a:picLocks noChangeAspect="1"/>
          </p:cNvPicPr>
          <p:nvPr/>
        </p:nvPicPr>
        <p:blipFill>
          <a:blip r:embed="rId3"/>
          <a:srcRect t="-841" b="-841"/>
          <a:stretch/>
        </p:blipFill>
        <p:spPr>
          <a:xfrm>
            <a:off x="676656" y="1962302"/>
            <a:ext cx="190195" cy="171907"/>
          </a:xfrm>
          <a:prstGeom prst="rect">
            <a:avLst/>
          </a:prstGeom>
        </p:spPr>
      </p:pic>
      <p:sp>
        <p:nvSpPr>
          <p:cNvPr id="12" name="Text 9"/>
          <p:cNvSpPr txBox="1"/>
          <p:nvPr/>
        </p:nvSpPr>
        <p:spPr>
          <a:xfrm>
            <a:off x="1076249" y="1848002"/>
            <a:ext cx="833933"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10倍体验</a:t>
            </a:r>
            <a:endParaRPr lang="en-US" sz="1300" dirty="0"/>
          </a:p>
        </p:txBody>
      </p:sp>
      <p:sp>
        <p:nvSpPr>
          <p:cNvPr id="13" name="Text 10"/>
          <p:cNvSpPr txBox="1"/>
          <p:nvPr/>
        </p:nvSpPr>
        <p:spPr>
          <a:xfrm>
            <a:off x="1076249" y="2095805"/>
            <a:ext cx="1834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从被动工具到主动助手的质变</a:t>
            </a:r>
            <a:endParaRPr lang="en-US" sz="1000" dirty="0"/>
          </a:p>
        </p:txBody>
      </p:sp>
      <p:pic>
        <p:nvPicPr>
          <p:cNvPr id="14" name="Image 1" descr="preencoded.png"/>
          <p:cNvPicPr>
            <a:picLocks noChangeAspect="1"/>
          </p:cNvPicPr>
          <p:nvPr/>
        </p:nvPicPr>
        <p:blipFill>
          <a:blip r:embed="rId4"/>
          <a:srcRect/>
          <a:stretch/>
        </p:blipFill>
        <p:spPr>
          <a:xfrm>
            <a:off x="580644" y="2467051"/>
            <a:ext cx="152705" cy="152705"/>
          </a:xfrm>
          <a:prstGeom prst="rect">
            <a:avLst/>
          </a:prstGeom>
        </p:spPr>
      </p:pic>
      <p:sp>
        <p:nvSpPr>
          <p:cNvPr id="15" name="Shape 11"/>
          <p:cNvSpPr/>
          <p:nvPr/>
        </p:nvSpPr>
        <p:spPr>
          <a:xfrm>
            <a:off x="4267505" y="1619402"/>
            <a:ext cx="3657600" cy="3733495"/>
          </a:xfrm>
          <a:prstGeom prst="roundRect">
            <a:avLst>
              <a:gd name="adj" fmla="val 521"/>
            </a:avLst>
          </a:prstGeom>
          <a:solidFill>
            <a:srgbClr val="F9FAFB"/>
          </a:solidFill>
          <a:ln w="12700">
            <a:solidFill>
              <a:srgbClr val="E5E7EB"/>
            </a:solidFill>
            <a:prstDash val="solid"/>
          </a:ln>
        </p:spPr>
        <p:txBody>
          <a:bodyPr/>
          <a:lstStyle/>
          <a:p>
            <a:endParaRPr lang="zh-CN" altLang="en-US"/>
          </a:p>
        </p:txBody>
      </p:sp>
      <p:sp>
        <p:nvSpPr>
          <p:cNvPr id="16" name="Shape 12"/>
          <p:cNvSpPr/>
          <p:nvPr/>
        </p:nvSpPr>
        <p:spPr>
          <a:xfrm>
            <a:off x="4466844" y="1857146"/>
            <a:ext cx="381305" cy="381305"/>
          </a:xfrm>
          <a:prstGeom prst="ellipse">
            <a:avLst/>
          </a:prstGeom>
          <a:solidFill>
            <a:srgbClr val="EBF0FF"/>
          </a:solidFill>
          <a:ln/>
        </p:spPr>
        <p:txBody>
          <a:bodyPr/>
          <a:lstStyle/>
          <a:p>
            <a:endParaRPr lang="zh-CN" altLang="en-US"/>
          </a:p>
        </p:txBody>
      </p:sp>
      <p:sp>
        <p:nvSpPr>
          <p:cNvPr id="17" name="Text 13"/>
          <p:cNvSpPr txBox="1"/>
          <p:nvPr/>
        </p:nvSpPr>
        <p:spPr>
          <a:xfrm>
            <a:off x="4962449" y="2095805"/>
            <a:ext cx="16056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自动化决策 + 预测性行动</a:t>
            </a:r>
            <a:endParaRPr lang="en-US" sz="1000" dirty="0"/>
          </a:p>
        </p:txBody>
      </p:sp>
      <p:sp>
        <p:nvSpPr>
          <p:cNvPr id="18" name="Text 14"/>
          <p:cNvSpPr txBox="1"/>
          <p:nvPr/>
        </p:nvSpPr>
        <p:spPr>
          <a:xfrm>
            <a:off x="809244" y="2447849"/>
            <a:ext cx="7342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意图理解</a:t>
            </a:r>
            <a:endParaRPr lang="en-US" sz="1200" dirty="0"/>
          </a:p>
        </p:txBody>
      </p:sp>
      <p:sp>
        <p:nvSpPr>
          <p:cNvPr id="19" name="Text 15"/>
          <p:cNvSpPr txBox="1"/>
          <p:nvPr/>
        </p:nvSpPr>
        <p:spPr>
          <a:xfrm>
            <a:off x="809244" y="2667305"/>
            <a:ext cx="303397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从简单指令执行到深度意图理解，智能预判用户真实需求</a:t>
            </a:r>
            <a:endParaRPr lang="en-US" sz="1000" dirty="0"/>
          </a:p>
        </p:txBody>
      </p:sp>
      <p:pic>
        <p:nvPicPr>
          <p:cNvPr id="20" name="Image 2" descr="preencoded.png"/>
          <p:cNvPicPr>
            <a:picLocks noChangeAspect="1"/>
          </p:cNvPicPr>
          <p:nvPr/>
        </p:nvPicPr>
        <p:blipFill>
          <a:blip r:embed="rId4"/>
          <a:srcRect/>
          <a:stretch/>
        </p:blipFill>
        <p:spPr>
          <a:xfrm>
            <a:off x="580644" y="3191256"/>
            <a:ext cx="152705" cy="152705"/>
          </a:xfrm>
          <a:prstGeom prst="rect">
            <a:avLst/>
          </a:prstGeom>
        </p:spPr>
      </p:pic>
      <p:sp>
        <p:nvSpPr>
          <p:cNvPr id="21" name="Text 16"/>
          <p:cNvSpPr txBox="1"/>
          <p:nvPr/>
        </p:nvSpPr>
        <p:spPr>
          <a:xfrm>
            <a:off x="4962449" y="1848002"/>
            <a:ext cx="833933"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10倍效率</a:t>
            </a:r>
            <a:endParaRPr lang="en-US" sz="1300" dirty="0"/>
          </a:p>
        </p:txBody>
      </p:sp>
      <p:sp>
        <p:nvSpPr>
          <p:cNvPr id="22" name="Text 17"/>
          <p:cNvSpPr txBox="1"/>
          <p:nvPr/>
        </p:nvSpPr>
        <p:spPr>
          <a:xfrm>
            <a:off x="809244" y="3172054"/>
            <a:ext cx="7342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主动建议</a:t>
            </a:r>
            <a:endParaRPr lang="en-US" sz="1200" dirty="0"/>
          </a:p>
        </p:txBody>
      </p:sp>
      <p:sp>
        <p:nvSpPr>
          <p:cNvPr id="23" name="Text 18"/>
          <p:cNvSpPr txBox="1"/>
          <p:nvPr/>
        </p:nvSpPr>
        <p:spPr>
          <a:xfrm>
            <a:off x="809244" y="3705149"/>
            <a:ext cx="7342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学习成长</a:t>
            </a:r>
            <a:endParaRPr lang="en-US" sz="1200" dirty="0"/>
          </a:p>
        </p:txBody>
      </p:sp>
      <p:sp>
        <p:nvSpPr>
          <p:cNvPr id="24" name="Text 19"/>
          <p:cNvSpPr txBox="1"/>
          <p:nvPr/>
        </p:nvSpPr>
        <p:spPr>
          <a:xfrm>
            <a:off x="809244" y="3390595"/>
            <a:ext cx="3033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基于情境和历史行为提供专业建议，创造惊喜体验</a:t>
            </a:r>
            <a:endParaRPr lang="en-US" sz="1000" dirty="0"/>
          </a:p>
        </p:txBody>
      </p:sp>
      <p:pic>
        <p:nvPicPr>
          <p:cNvPr id="25" name="Image 3" descr="preencoded.png"/>
          <p:cNvPicPr>
            <a:picLocks noChangeAspect="1"/>
          </p:cNvPicPr>
          <p:nvPr/>
        </p:nvPicPr>
        <p:blipFill>
          <a:blip r:embed="rId4"/>
          <a:srcRect/>
          <a:stretch/>
        </p:blipFill>
        <p:spPr>
          <a:xfrm>
            <a:off x="580644" y="3724351"/>
            <a:ext cx="152705" cy="152705"/>
          </a:xfrm>
          <a:prstGeom prst="rect">
            <a:avLst/>
          </a:prstGeom>
        </p:spPr>
      </p:pic>
      <p:sp>
        <p:nvSpPr>
          <p:cNvPr id="26" name="Text 20"/>
          <p:cNvSpPr txBox="1"/>
          <p:nvPr/>
        </p:nvSpPr>
        <p:spPr>
          <a:xfrm>
            <a:off x="4695444" y="2447849"/>
            <a:ext cx="1038758"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工作流自动化</a:t>
            </a:r>
            <a:endParaRPr lang="en-US" sz="1200" dirty="0"/>
          </a:p>
        </p:txBody>
      </p:sp>
      <p:sp>
        <p:nvSpPr>
          <p:cNvPr id="27" name="Text 21"/>
          <p:cNvSpPr txBox="1"/>
          <p:nvPr/>
        </p:nvSpPr>
        <p:spPr>
          <a:xfrm>
            <a:off x="809244" y="3924605"/>
            <a:ext cx="303397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持续学习用户偏好，越用越聪明，个性化体验持续升级</a:t>
            </a:r>
            <a:endParaRPr lang="en-US" sz="1000" dirty="0"/>
          </a:p>
        </p:txBody>
      </p:sp>
      <p:sp>
        <p:nvSpPr>
          <p:cNvPr id="28" name="Shape 22"/>
          <p:cNvSpPr/>
          <p:nvPr/>
        </p:nvSpPr>
        <p:spPr>
          <a:xfrm>
            <a:off x="580644" y="4410151"/>
            <a:ext cx="3258007" cy="743407"/>
          </a:xfrm>
          <a:prstGeom prst="rect">
            <a:avLst/>
          </a:prstGeom>
          <a:solidFill>
            <a:srgbClr val="F3F4F6"/>
          </a:solidFill>
          <a:ln/>
        </p:spPr>
        <p:txBody>
          <a:bodyPr/>
          <a:lstStyle/>
          <a:p>
            <a:endParaRPr lang="zh-CN" altLang="en-US"/>
          </a:p>
        </p:txBody>
      </p:sp>
      <p:sp>
        <p:nvSpPr>
          <p:cNvPr id="29" name="Shape 23"/>
          <p:cNvSpPr/>
          <p:nvPr/>
        </p:nvSpPr>
        <p:spPr>
          <a:xfrm>
            <a:off x="580644" y="4410151"/>
            <a:ext cx="28346" cy="743407"/>
          </a:xfrm>
          <a:prstGeom prst="rect">
            <a:avLst/>
          </a:prstGeom>
          <a:solidFill>
            <a:srgbClr val="4C6FFF"/>
          </a:solidFill>
          <a:ln/>
        </p:spPr>
        <p:txBody>
          <a:bodyPr/>
          <a:lstStyle/>
          <a:p>
            <a:endParaRPr lang="zh-CN" altLang="en-US"/>
          </a:p>
        </p:txBody>
      </p:sp>
      <p:sp>
        <p:nvSpPr>
          <p:cNvPr id="30" name="Text 24"/>
          <p:cNvSpPr txBox="1"/>
          <p:nvPr/>
        </p:nvSpPr>
        <p:spPr>
          <a:xfrm>
            <a:off x="724205" y="4496105"/>
            <a:ext cx="342900" cy="143561"/>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31" name="Text 25"/>
          <p:cNvSpPr txBox="1"/>
          <p:nvPr/>
        </p:nvSpPr>
        <p:spPr>
          <a:xfrm>
            <a:off x="724205" y="4705502"/>
            <a:ext cx="3062326" cy="352958"/>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Claude Code Agent能预判开发者意图，递进式对话让复杂问题解决变得直觉化，满意度提升8倍</a:t>
            </a:r>
            <a:endParaRPr lang="en-US" sz="1000" dirty="0"/>
          </a:p>
        </p:txBody>
      </p:sp>
      <p:pic>
        <p:nvPicPr>
          <p:cNvPr id="32" name="Image 4" descr="preencoded.png"/>
          <p:cNvPicPr>
            <a:picLocks noChangeAspect="1"/>
          </p:cNvPicPr>
          <p:nvPr/>
        </p:nvPicPr>
        <p:blipFill>
          <a:blip r:embed="rId5"/>
          <a:srcRect l="-760" r="-760"/>
          <a:stretch/>
        </p:blipFill>
        <p:spPr>
          <a:xfrm>
            <a:off x="4581144" y="1962302"/>
            <a:ext cx="152705" cy="171907"/>
          </a:xfrm>
          <a:prstGeom prst="rect">
            <a:avLst/>
          </a:prstGeom>
        </p:spPr>
      </p:pic>
      <p:pic>
        <p:nvPicPr>
          <p:cNvPr id="33" name="Image 5" descr="preencoded.png"/>
          <p:cNvPicPr>
            <a:picLocks noChangeAspect="1"/>
          </p:cNvPicPr>
          <p:nvPr/>
        </p:nvPicPr>
        <p:blipFill>
          <a:blip r:embed="rId4"/>
          <a:srcRect/>
          <a:stretch/>
        </p:blipFill>
        <p:spPr>
          <a:xfrm>
            <a:off x="4466844" y="2467051"/>
            <a:ext cx="152705" cy="152705"/>
          </a:xfrm>
          <a:prstGeom prst="rect">
            <a:avLst/>
          </a:prstGeom>
        </p:spPr>
      </p:pic>
      <p:sp>
        <p:nvSpPr>
          <p:cNvPr id="34" name="Text 26"/>
          <p:cNvSpPr txBox="1"/>
          <p:nvPr/>
        </p:nvSpPr>
        <p:spPr>
          <a:xfrm>
            <a:off x="4695444" y="2667305"/>
            <a:ext cx="3033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将重复任务完全自动化，释放人力专注高价值工作</a:t>
            </a:r>
            <a:endParaRPr lang="en-US" sz="1000" dirty="0"/>
          </a:p>
        </p:txBody>
      </p:sp>
      <p:pic>
        <p:nvPicPr>
          <p:cNvPr id="35" name="Image 6" descr="preencoded.png"/>
          <p:cNvPicPr>
            <a:picLocks noChangeAspect="1"/>
          </p:cNvPicPr>
          <p:nvPr/>
        </p:nvPicPr>
        <p:blipFill>
          <a:blip r:embed="rId4"/>
          <a:srcRect/>
          <a:stretch/>
        </p:blipFill>
        <p:spPr>
          <a:xfrm>
            <a:off x="4466844" y="3000146"/>
            <a:ext cx="152705" cy="152705"/>
          </a:xfrm>
          <a:prstGeom prst="rect">
            <a:avLst/>
          </a:prstGeom>
        </p:spPr>
      </p:pic>
      <p:sp>
        <p:nvSpPr>
          <p:cNvPr id="36" name="Text 27"/>
          <p:cNvSpPr txBox="1"/>
          <p:nvPr/>
        </p:nvSpPr>
        <p:spPr>
          <a:xfrm>
            <a:off x="4695444" y="2980944"/>
            <a:ext cx="886054"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多任务并行</a:t>
            </a:r>
            <a:endParaRPr lang="en-US" sz="1200" dirty="0"/>
          </a:p>
        </p:txBody>
      </p:sp>
      <p:sp>
        <p:nvSpPr>
          <p:cNvPr id="37" name="Text 28"/>
          <p:cNvSpPr txBox="1"/>
          <p:nvPr/>
        </p:nvSpPr>
        <p:spPr>
          <a:xfrm>
            <a:off x="4695444" y="3200400"/>
            <a:ext cx="303397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AI同时执行多个复杂任务，突破人类串行工作的限制</a:t>
            </a:r>
            <a:endParaRPr lang="en-US" sz="1000" dirty="0"/>
          </a:p>
        </p:txBody>
      </p:sp>
      <p:pic>
        <p:nvPicPr>
          <p:cNvPr id="38" name="Image 7" descr="preencoded.png"/>
          <p:cNvPicPr>
            <a:picLocks noChangeAspect="1"/>
          </p:cNvPicPr>
          <p:nvPr/>
        </p:nvPicPr>
        <p:blipFill>
          <a:blip r:embed="rId4"/>
          <a:srcRect/>
          <a:stretch/>
        </p:blipFill>
        <p:spPr>
          <a:xfrm>
            <a:off x="4466844" y="3724351"/>
            <a:ext cx="152705" cy="152705"/>
          </a:xfrm>
          <a:prstGeom prst="rect">
            <a:avLst/>
          </a:prstGeom>
        </p:spPr>
      </p:pic>
      <p:sp>
        <p:nvSpPr>
          <p:cNvPr id="39" name="Shape 29"/>
          <p:cNvSpPr/>
          <p:nvPr/>
        </p:nvSpPr>
        <p:spPr>
          <a:xfrm>
            <a:off x="8153705" y="1619402"/>
            <a:ext cx="3657600" cy="3733495"/>
          </a:xfrm>
          <a:prstGeom prst="roundRect">
            <a:avLst>
              <a:gd name="adj" fmla="val 521"/>
            </a:avLst>
          </a:prstGeom>
          <a:solidFill>
            <a:srgbClr val="F9FAFB"/>
          </a:solidFill>
          <a:ln w="12700">
            <a:solidFill>
              <a:srgbClr val="E5E7EB"/>
            </a:solidFill>
            <a:prstDash val="solid"/>
          </a:ln>
        </p:spPr>
        <p:txBody>
          <a:bodyPr/>
          <a:lstStyle/>
          <a:p>
            <a:endParaRPr lang="zh-CN" altLang="en-US"/>
          </a:p>
        </p:txBody>
      </p:sp>
      <p:sp>
        <p:nvSpPr>
          <p:cNvPr id="40" name="Shape 30"/>
          <p:cNvSpPr/>
          <p:nvPr/>
        </p:nvSpPr>
        <p:spPr>
          <a:xfrm>
            <a:off x="8353044" y="1857146"/>
            <a:ext cx="381305" cy="381305"/>
          </a:xfrm>
          <a:prstGeom prst="ellipse">
            <a:avLst/>
          </a:prstGeom>
          <a:solidFill>
            <a:srgbClr val="EBF0FF"/>
          </a:solidFill>
          <a:ln/>
        </p:spPr>
        <p:txBody>
          <a:bodyPr/>
          <a:lstStyle/>
          <a:p>
            <a:endParaRPr lang="zh-CN" altLang="en-US"/>
          </a:p>
        </p:txBody>
      </p:sp>
      <p:sp>
        <p:nvSpPr>
          <p:cNvPr id="41" name="Text 31"/>
          <p:cNvSpPr txBox="1"/>
          <p:nvPr/>
        </p:nvSpPr>
        <p:spPr>
          <a:xfrm>
            <a:off x="8848649" y="1848002"/>
            <a:ext cx="795528"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1/10成本</a:t>
            </a:r>
            <a:endParaRPr lang="en-US" sz="1300" dirty="0"/>
          </a:p>
        </p:txBody>
      </p:sp>
      <p:sp>
        <p:nvSpPr>
          <p:cNvPr id="42" name="Text 32"/>
          <p:cNvSpPr txBox="1"/>
          <p:nvPr/>
        </p:nvSpPr>
        <p:spPr>
          <a:xfrm>
            <a:off x="8848649" y="2095805"/>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人工成本的指数级降低</a:t>
            </a:r>
            <a:endParaRPr lang="en-US" sz="1000" dirty="0"/>
          </a:p>
        </p:txBody>
      </p:sp>
      <p:sp>
        <p:nvSpPr>
          <p:cNvPr id="43" name="Text 33"/>
          <p:cNvSpPr txBox="1"/>
          <p:nvPr/>
        </p:nvSpPr>
        <p:spPr>
          <a:xfrm>
            <a:off x="4695444" y="3705149"/>
            <a:ext cx="7342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即时响应</a:t>
            </a:r>
            <a:endParaRPr lang="en-US" sz="1200" dirty="0"/>
          </a:p>
        </p:txBody>
      </p:sp>
      <p:sp>
        <p:nvSpPr>
          <p:cNvPr id="44" name="Text 34"/>
          <p:cNvSpPr txBox="1"/>
          <p:nvPr/>
        </p:nvSpPr>
        <p:spPr>
          <a:xfrm>
            <a:off x="8581644" y="2447849"/>
            <a:ext cx="7342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规模效应</a:t>
            </a:r>
            <a:endParaRPr lang="en-US" sz="1200" dirty="0"/>
          </a:p>
        </p:txBody>
      </p:sp>
      <p:sp>
        <p:nvSpPr>
          <p:cNvPr id="45" name="Text 35"/>
          <p:cNvSpPr txBox="1"/>
          <p:nvPr/>
        </p:nvSpPr>
        <p:spPr>
          <a:xfrm>
            <a:off x="8581644" y="2980944"/>
            <a:ext cx="914400"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24/7无间断</a:t>
            </a:r>
            <a:endParaRPr lang="en-US" sz="1200" dirty="0"/>
          </a:p>
        </p:txBody>
      </p:sp>
      <p:sp>
        <p:nvSpPr>
          <p:cNvPr id="46" name="Text 36"/>
          <p:cNvSpPr txBox="1"/>
          <p:nvPr/>
        </p:nvSpPr>
        <p:spPr>
          <a:xfrm>
            <a:off x="4695444" y="3924605"/>
            <a:ext cx="303397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毫秒级响应与处理，消除等待时间，实现闪电般处理速度</a:t>
            </a:r>
            <a:endParaRPr lang="en-US" sz="1000" dirty="0"/>
          </a:p>
        </p:txBody>
      </p:sp>
      <p:sp>
        <p:nvSpPr>
          <p:cNvPr id="47" name="Text 37"/>
          <p:cNvSpPr txBox="1"/>
          <p:nvPr/>
        </p:nvSpPr>
        <p:spPr>
          <a:xfrm>
            <a:off x="8581644" y="2667305"/>
            <a:ext cx="3033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边际成本接近于零，服务规模越大，单位成本越低</a:t>
            </a:r>
            <a:endParaRPr lang="en-US" sz="1000" dirty="0"/>
          </a:p>
        </p:txBody>
      </p:sp>
      <p:sp>
        <p:nvSpPr>
          <p:cNvPr id="48" name="Text 38"/>
          <p:cNvSpPr txBox="1"/>
          <p:nvPr/>
        </p:nvSpPr>
        <p:spPr>
          <a:xfrm>
            <a:off x="8581644" y="3200400"/>
            <a:ext cx="27678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全天候服务无需轮班，不存在加班与疲劳问题</a:t>
            </a:r>
            <a:endParaRPr lang="en-US" sz="1000" dirty="0"/>
          </a:p>
        </p:txBody>
      </p:sp>
      <p:sp>
        <p:nvSpPr>
          <p:cNvPr id="49" name="Shape 39"/>
          <p:cNvSpPr/>
          <p:nvPr/>
        </p:nvSpPr>
        <p:spPr>
          <a:xfrm>
            <a:off x="4466844" y="4410151"/>
            <a:ext cx="3258007" cy="743407"/>
          </a:xfrm>
          <a:prstGeom prst="rect">
            <a:avLst/>
          </a:prstGeom>
          <a:solidFill>
            <a:srgbClr val="F3F4F6"/>
          </a:solidFill>
          <a:ln/>
        </p:spPr>
        <p:txBody>
          <a:bodyPr/>
          <a:lstStyle/>
          <a:p>
            <a:endParaRPr lang="zh-CN" altLang="en-US"/>
          </a:p>
        </p:txBody>
      </p:sp>
      <p:sp>
        <p:nvSpPr>
          <p:cNvPr id="50" name="Shape 40"/>
          <p:cNvSpPr/>
          <p:nvPr/>
        </p:nvSpPr>
        <p:spPr>
          <a:xfrm>
            <a:off x="4466844" y="4410151"/>
            <a:ext cx="28346" cy="743407"/>
          </a:xfrm>
          <a:prstGeom prst="rect">
            <a:avLst/>
          </a:prstGeom>
          <a:solidFill>
            <a:srgbClr val="4C6FFF"/>
          </a:solidFill>
          <a:ln/>
        </p:spPr>
        <p:txBody>
          <a:bodyPr/>
          <a:lstStyle/>
          <a:p>
            <a:endParaRPr lang="zh-CN" altLang="en-US"/>
          </a:p>
        </p:txBody>
      </p:sp>
      <p:sp>
        <p:nvSpPr>
          <p:cNvPr id="51" name="Text 41"/>
          <p:cNvSpPr txBox="1"/>
          <p:nvPr/>
        </p:nvSpPr>
        <p:spPr>
          <a:xfrm>
            <a:off x="4610405" y="4496105"/>
            <a:ext cx="342900" cy="143561"/>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52" name="Text 42"/>
          <p:cNvSpPr txBox="1"/>
          <p:nvPr/>
        </p:nvSpPr>
        <p:spPr>
          <a:xfrm>
            <a:off x="4610405" y="4705502"/>
            <a:ext cx="3014777" cy="352958"/>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Harvey AI在法律场景实现了95%的文件审查自动化，合同审核效率提升12倍，错误率降低78%</a:t>
            </a:r>
            <a:endParaRPr lang="en-US" sz="1000" dirty="0"/>
          </a:p>
        </p:txBody>
      </p:sp>
      <p:pic>
        <p:nvPicPr>
          <p:cNvPr id="53" name="Image 8" descr="preencoded.png"/>
          <p:cNvPicPr>
            <a:picLocks noChangeAspect="1"/>
          </p:cNvPicPr>
          <p:nvPr/>
        </p:nvPicPr>
        <p:blipFill>
          <a:blip r:embed="rId6"/>
          <a:srcRect t="-1087" b="-1087"/>
          <a:stretch/>
        </p:blipFill>
        <p:spPr>
          <a:xfrm>
            <a:off x="8491118" y="1962302"/>
            <a:ext cx="105156" cy="171907"/>
          </a:xfrm>
          <a:prstGeom prst="rect">
            <a:avLst/>
          </a:prstGeom>
        </p:spPr>
      </p:pic>
      <p:pic>
        <p:nvPicPr>
          <p:cNvPr id="54" name="Image 9" descr="preencoded.png"/>
          <p:cNvPicPr>
            <a:picLocks noChangeAspect="1"/>
          </p:cNvPicPr>
          <p:nvPr/>
        </p:nvPicPr>
        <p:blipFill>
          <a:blip r:embed="rId4"/>
          <a:srcRect/>
          <a:stretch/>
        </p:blipFill>
        <p:spPr>
          <a:xfrm>
            <a:off x="8353044" y="2467051"/>
            <a:ext cx="152705" cy="152705"/>
          </a:xfrm>
          <a:prstGeom prst="rect">
            <a:avLst/>
          </a:prstGeom>
        </p:spPr>
      </p:pic>
      <p:pic>
        <p:nvPicPr>
          <p:cNvPr id="55" name="Image 10" descr="preencoded.png"/>
          <p:cNvPicPr>
            <a:picLocks noChangeAspect="1"/>
          </p:cNvPicPr>
          <p:nvPr/>
        </p:nvPicPr>
        <p:blipFill>
          <a:blip r:embed="rId4"/>
          <a:srcRect/>
          <a:stretch/>
        </p:blipFill>
        <p:spPr>
          <a:xfrm>
            <a:off x="8353044" y="3000146"/>
            <a:ext cx="152705" cy="152705"/>
          </a:xfrm>
          <a:prstGeom prst="rect">
            <a:avLst/>
          </a:prstGeom>
        </p:spPr>
      </p:pic>
      <p:pic>
        <p:nvPicPr>
          <p:cNvPr id="56" name="Image 11" descr="preencoded.png"/>
          <p:cNvPicPr>
            <a:picLocks noChangeAspect="1"/>
          </p:cNvPicPr>
          <p:nvPr/>
        </p:nvPicPr>
        <p:blipFill>
          <a:blip r:embed="rId4"/>
          <a:srcRect/>
          <a:stretch/>
        </p:blipFill>
        <p:spPr>
          <a:xfrm>
            <a:off x="8353044" y="3534156"/>
            <a:ext cx="152705" cy="152705"/>
          </a:xfrm>
          <a:prstGeom prst="rect">
            <a:avLst/>
          </a:prstGeom>
        </p:spPr>
      </p:pic>
      <p:sp>
        <p:nvSpPr>
          <p:cNvPr id="57" name="Text 43"/>
          <p:cNvSpPr txBox="1"/>
          <p:nvPr/>
        </p:nvSpPr>
        <p:spPr>
          <a:xfrm>
            <a:off x="8581644" y="3514954"/>
            <a:ext cx="7342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错误减少</a:t>
            </a:r>
            <a:endParaRPr lang="en-US" sz="1200" dirty="0"/>
          </a:p>
        </p:txBody>
      </p:sp>
      <p:sp>
        <p:nvSpPr>
          <p:cNvPr id="58" name="Text 44"/>
          <p:cNvSpPr txBox="1"/>
          <p:nvPr/>
        </p:nvSpPr>
        <p:spPr>
          <a:xfrm>
            <a:off x="8581644" y="3733495"/>
            <a:ext cx="303397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人为错误大幅减少，避免了返工与质量问题带来的成本</a:t>
            </a:r>
            <a:endParaRPr lang="en-US" sz="1000" dirty="0"/>
          </a:p>
        </p:txBody>
      </p:sp>
      <p:sp>
        <p:nvSpPr>
          <p:cNvPr id="59" name="Shape 45"/>
          <p:cNvSpPr/>
          <p:nvPr/>
        </p:nvSpPr>
        <p:spPr>
          <a:xfrm>
            <a:off x="8353044" y="4219956"/>
            <a:ext cx="3258007" cy="743407"/>
          </a:xfrm>
          <a:prstGeom prst="rect">
            <a:avLst/>
          </a:prstGeom>
          <a:solidFill>
            <a:srgbClr val="F3F4F6"/>
          </a:solidFill>
          <a:ln/>
        </p:spPr>
        <p:txBody>
          <a:bodyPr/>
          <a:lstStyle/>
          <a:p>
            <a:endParaRPr lang="zh-CN" altLang="en-US"/>
          </a:p>
        </p:txBody>
      </p:sp>
      <p:sp>
        <p:nvSpPr>
          <p:cNvPr id="60" name="Shape 46"/>
          <p:cNvSpPr/>
          <p:nvPr/>
        </p:nvSpPr>
        <p:spPr>
          <a:xfrm>
            <a:off x="8353044" y="4219956"/>
            <a:ext cx="28346" cy="743407"/>
          </a:xfrm>
          <a:prstGeom prst="rect">
            <a:avLst/>
          </a:prstGeom>
          <a:solidFill>
            <a:srgbClr val="4C6FFF"/>
          </a:solidFill>
          <a:ln/>
        </p:spPr>
        <p:txBody>
          <a:bodyPr/>
          <a:lstStyle/>
          <a:p>
            <a:endParaRPr lang="zh-CN" altLang="en-US"/>
          </a:p>
        </p:txBody>
      </p:sp>
      <p:sp>
        <p:nvSpPr>
          <p:cNvPr id="61" name="Text 47"/>
          <p:cNvSpPr txBox="1"/>
          <p:nvPr/>
        </p:nvSpPr>
        <p:spPr>
          <a:xfrm>
            <a:off x="8496605" y="4304995"/>
            <a:ext cx="342900" cy="143561"/>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62" name="Text 48"/>
          <p:cNvSpPr txBox="1"/>
          <p:nvPr/>
        </p:nvSpPr>
        <p:spPr>
          <a:xfrm>
            <a:off x="8496605" y="4515307"/>
            <a:ext cx="2986430" cy="352958"/>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某金融企业AI客服实现单次客户服务成本从$15降至$1.2，同时客户满意度提升25%</a:t>
            </a:r>
            <a:endParaRPr lang="en-US" sz="1000" dirty="0"/>
          </a:p>
        </p:txBody>
      </p:sp>
      <p:sp>
        <p:nvSpPr>
          <p:cNvPr id="63" name="Text 49"/>
          <p:cNvSpPr txBox="1"/>
          <p:nvPr/>
        </p:nvSpPr>
        <p:spPr>
          <a:xfrm>
            <a:off x="381305" y="5667451"/>
            <a:ext cx="1558138"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64" name="Text 50"/>
          <p:cNvSpPr txBox="1"/>
          <p:nvPr/>
        </p:nvSpPr>
        <p:spPr>
          <a:xfrm>
            <a:off x="11731752" y="5667451"/>
            <a:ext cx="186538"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5</a:t>
            </a:r>
            <a:endParaRPr lang="en-US" sz="1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10153498"/>
          </a:xfrm>
          <a:prstGeom prst="rect">
            <a:avLst/>
          </a:prstGeom>
          <a:solidFill>
            <a:srgbClr val="FFFFFF"/>
          </a:solidFill>
          <a:ln/>
        </p:spPr>
        <p:txBody>
          <a:bodyPr/>
          <a:lstStyle/>
          <a:p>
            <a:endParaRPr lang="zh-CN" altLang="en-US"/>
          </a:p>
        </p:txBody>
      </p:sp>
      <p:sp>
        <p:nvSpPr>
          <p:cNvPr id="3" name="Shape 1"/>
          <p:cNvSpPr/>
          <p:nvPr/>
        </p:nvSpPr>
        <p:spPr>
          <a:xfrm>
            <a:off x="0" y="0"/>
            <a:ext cx="12191695" cy="10153498"/>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599846"/>
            <a:ext cx="652882" cy="162763"/>
          </a:xfrm>
          <a:prstGeom prst="rect">
            <a:avLst/>
          </a:prstGeom>
          <a:noFill/>
          <a:ln/>
        </p:spPr>
        <p:txBody>
          <a:bodyPr wrap="square" lIns="0" tIns="0" rIns="0" bIns="0" rtlCol="0" anchor="ctr"/>
          <a:lstStyle/>
          <a:p>
            <a:pPr marL="0" indent="0" algn="l">
              <a:buNone/>
            </a:pPr>
            <a:r>
              <a:rPr lang="en-US" sz="1000" b="1" dirty="0">
                <a:solidFill>
                  <a:srgbClr val="6B7280"/>
                </a:solidFill>
                <a:latin typeface="Inter" pitchFamily="34" charset="0"/>
                <a:ea typeface="Inter" pitchFamily="34" charset="-122"/>
                <a:cs typeface="Inter" pitchFamily="34" charset="-120"/>
              </a:rPr>
              <a:t>市场洞察</a:t>
            </a:r>
            <a:endParaRPr lang="en-US" sz="10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第五部分</a:t>
            </a:r>
            <a:endParaRPr lang="en-US" sz="1000" dirty="0"/>
          </a:p>
        </p:txBody>
      </p:sp>
      <p:sp>
        <p:nvSpPr>
          <p:cNvPr id="7" name="Text 5"/>
          <p:cNvSpPr txBox="1"/>
          <p:nvPr/>
        </p:nvSpPr>
        <p:spPr>
          <a:xfrm>
            <a:off x="10668305" y="666598"/>
            <a:ext cx="1286561" cy="228600"/>
          </a:xfrm>
          <a:prstGeom prst="rect">
            <a:avLst/>
          </a:prstGeom>
          <a:noFill/>
          <a:ln/>
        </p:spPr>
        <p:txBody>
          <a:bodyPr wrap="square" lIns="0" tIns="0" rIns="0" bIns="0" rtlCol="0" anchor="ctr"/>
          <a:lstStyle/>
          <a:p>
            <a:pPr marL="0" indent="0" algn="r">
              <a:buNone/>
            </a:pPr>
            <a:r>
              <a:rPr lang="en-US" sz="1500" b="1" dirty="0">
                <a:solidFill>
                  <a:srgbClr val="1F2937"/>
                </a:solidFill>
                <a:latin typeface="Inter" pitchFamily="34" charset="0"/>
                <a:ea typeface="Inter" pitchFamily="34" charset="-122"/>
                <a:cs typeface="Inter" pitchFamily="34" charset="-120"/>
              </a:rPr>
              <a:t>未来产品机会</a:t>
            </a:r>
            <a:endParaRPr lang="en-US" sz="1500" dirty="0"/>
          </a:p>
        </p:txBody>
      </p:sp>
      <p:sp>
        <p:nvSpPr>
          <p:cNvPr id="8" name="Text 6"/>
          <p:cNvSpPr txBox="1"/>
          <p:nvPr/>
        </p:nvSpPr>
        <p:spPr>
          <a:xfrm>
            <a:off x="381305" y="11622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产品前瞻</a:t>
            </a:r>
            <a:endParaRPr lang="en-US" sz="1200" dirty="0"/>
          </a:p>
        </p:txBody>
      </p:sp>
      <p:sp>
        <p:nvSpPr>
          <p:cNvPr id="9" name="Text 7"/>
          <p:cNvSpPr txBox="1"/>
          <p:nvPr/>
        </p:nvSpPr>
        <p:spPr>
          <a:xfrm>
            <a:off x="381305" y="1429207"/>
            <a:ext cx="5367528"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从现状到未来：AI产品的演进路径与机会</a:t>
            </a:r>
            <a:endParaRPr lang="en-US" sz="2200" dirty="0"/>
          </a:p>
        </p:txBody>
      </p:sp>
      <p:sp>
        <p:nvSpPr>
          <p:cNvPr id="10" name="Text 8"/>
          <p:cNvSpPr txBox="1"/>
          <p:nvPr/>
        </p:nvSpPr>
        <p:spPr>
          <a:xfrm>
            <a:off x="381305" y="1876349"/>
            <a:ext cx="3729838" cy="200254"/>
          </a:xfrm>
          <a:prstGeom prst="rect">
            <a:avLst/>
          </a:prstGeom>
          <a:noFill/>
          <a:ln/>
        </p:spPr>
        <p:txBody>
          <a:bodyPr wrap="square" lIns="0" tIns="0" rIns="0" bIns="0" rtlCol="0" anchor="ctr"/>
          <a:lstStyle/>
          <a:p>
            <a:pPr marL="0" indent="0" algn="l">
              <a:buNone/>
            </a:pPr>
            <a:r>
              <a:rPr lang="en-US" sz="1300" dirty="0">
                <a:solidFill>
                  <a:srgbClr val="374151"/>
                </a:solidFill>
                <a:latin typeface="Inter" pitchFamily="34" charset="0"/>
                <a:ea typeface="Inter" pitchFamily="34" charset="-122"/>
                <a:cs typeface="Inter" pitchFamily="34" charset="-120"/>
              </a:rPr>
              <a:t>AI行业从现状到未来发展的转变路径与商业机会</a:t>
            </a:r>
            <a:endParaRPr lang="en-US" sz="1300" dirty="0"/>
          </a:p>
        </p:txBody>
      </p:sp>
      <p:sp>
        <p:nvSpPr>
          <p:cNvPr id="11" name="Shape 9"/>
          <p:cNvSpPr/>
          <p:nvPr/>
        </p:nvSpPr>
        <p:spPr>
          <a:xfrm>
            <a:off x="381305" y="2343607"/>
            <a:ext cx="11430000" cy="4743907"/>
          </a:xfrm>
          <a:prstGeom prst="roundRect">
            <a:avLst>
              <a:gd name="adj" fmla="val 310"/>
            </a:avLst>
          </a:prstGeom>
          <a:noFill/>
          <a:ln w="12700">
            <a:solidFill>
              <a:srgbClr val="E5E7EB"/>
            </a:solidFill>
            <a:prstDash val="solid"/>
          </a:ln>
        </p:spPr>
        <p:txBody>
          <a:bodyPr/>
          <a:lstStyle/>
          <a:p>
            <a:endParaRPr lang="zh-CN" altLang="en-US"/>
          </a:p>
        </p:txBody>
      </p:sp>
      <p:sp>
        <p:nvSpPr>
          <p:cNvPr id="12" name="Shape 10"/>
          <p:cNvSpPr/>
          <p:nvPr/>
        </p:nvSpPr>
        <p:spPr>
          <a:xfrm>
            <a:off x="390449" y="2352751"/>
            <a:ext cx="11410798" cy="428854"/>
          </a:xfrm>
          <a:prstGeom prst="rect">
            <a:avLst/>
          </a:prstGeom>
          <a:solidFill>
            <a:srgbClr val="F3F4F6"/>
          </a:solidFill>
          <a:ln/>
        </p:spPr>
        <p:txBody>
          <a:bodyPr/>
          <a:lstStyle/>
          <a:p>
            <a:endParaRPr lang="zh-CN" altLang="en-US"/>
          </a:p>
        </p:txBody>
      </p:sp>
      <p:sp>
        <p:nvSpPr>
          <p:cNvPr id="13" name="Text 11"/>
          <p:cNvSpPr txBox="1"/>
          <p:nvPr/>
        </p:nvSpPr>
        <p:spPr>
          <a:xfrm>
            <a:off x="619049" y="2476195"/>
            <a:ext cx="633679" cy="162763"/>
          </a:xfrm>
          <a:prstGeom prst="rect">
            <a:avLst/>
          </a:prstGeom>
          <a:noFill/>
          <a:ln/>
        </p:spPr>
        <p:txBody>
          <a:bodyPr wrap="square" lIns="0" tIns="0" rIns="0" bIns="0" rtlCol="0" anchor="ctr"/>
          <a:lstStyle/>
          <a:p>
            <a:pPr marL="0" indent="0" algn="l">
              <a:buNone/>
            </a:pPr>
            <a:r>
              <a:rPr lang="en-US" sz="1000" b="1" dirty="0">
                <a:solidFill>
                  <a:srgbClr val="374151"/>
                </a:solidFill>
                <a:latin typeface="Inter" pitchFamily="34" charset="0"/>
                <a:ea typeface="Inter" pitchFamily="34" charset="-122"/>
                <a:cs typeface="Inter" pitchFamily="34" charset="-120"/>
              </a:rPr>
              <a:t>行业类型</a:t>
            </a:r>
            <a:endParaRPr lang="en-US" sz="1000" dirty="0"/>
          </a:p>
        </p:txBody>
      </p:sp>
      <p:sp>
        <p:nvSpPr>
          <p:cNvPr id="14" name="Text 12"/>
          <p:cNvSpPr txBox="1"/>
          <p:nvPr/>
        </p:nvSpPr>
        <p:spPr>
          <a:xfrm>
            <a:off x="2901391" y="2476195"/>
            <a:ext cx="367589" cy="162763"/>
          </a:xfrm>
          <a:prstGeom prst="rect">
            <a:avLst/>
          </a:prstGeom>
          <a:noFill/>
          <a:ln/>
        </p:spPr>
        <p:txBody>
          <a:bodyPr wrap="square" lIns="0" tIns="0" rIns="0" bIns="0" rtlCol="0" anchor="ctr"/>
          <a:lstStyle/>
          <a:p>
            <a:pPr marL="0" indent="0" algn="l">
              <a:buNone/>
            </a:pPr>
            <a:r>
              <a:rPr lang="en-US" sz="1000" b="1" dirty="0">
                <a:solidFill>
                  <a:srgbClr val="374151"/>
                </a:solidFill>
                <a:latin typeface="Inter" pitchFamily="34" charset="0"/>
                <a:ea typeface="Inter" pitchFamily="34" charset="-122"/>
                <a:cs typeface="Inter" pitchFamily="34" charset="-120"/>
              </a:rPr>
              <a:t>现在</a:t>
            </a:r>
            <a:endParaRPr lang="en-US" sz="1000" dirty="0"/>
          </a:p>
        </p:txBody>
      </p:sp>
      <p:sp>
        <p:nvSpPr>
          <p:cNvPr id="15" name="Text 13"/>
          <p:cNvSpPr txBox="1"/>
          <p:nvPr/>
        </p:nvSpPr>
        <p:spPr>
          <a:xfrm>
            <a:off x="7465162" y="2476195"/>
            <a:ext cx="367589" cy="162763"/>
          </a:xfrm>
          <a:prstGeom prst="rect">
            <a:avLst/>
          </a:prstGeom>
          <a:noFill/>
          <a:ln/>
        </p:spPr>
        <p:txBody>
          <a:bodyPr wrap="square" lIns="0" tIns="0" rIns="0" bIns="0" rtlCol="0" anchor="ctr"/>
          <a:lstStyle/>
          <a:p>
            <a:pPr marL="0" indent="0" algn="l">
              <a:buNone/>
            </a:pPr>
            <a:r>
              <a:rPr lang="en-US" sz="1000" b="1" dirty="0">
                <a:solidFill>
                  <a:srgbClr val="374151"/>
                </a:solidFill>
                <a:latin typeface="Inter" pitchFamily="34" charset="0"/>
                <a:ea typeface="Inter" pitchFamily="34" charset="-122"/>
                <a:cs typeface="Inter" pitchFamily="34" charset="-120"/>
              </a:rPr>
              <a:t>未来</a:t>
            </a:r>
            <a:endParaRPr lang="en-US" sz="1000" dirty="0"/>
          </a:p>
        </p:txBody>
      </p:sp>
      <p:sp>
        <p:nvSpPr>
          <p:cNvPr id="16" name="Shape 14"/>
          <p:cNvSpPr/>
          <p:nvPr/>
        </p:nvSpPr>
        <p:spPr>
          <a:xfrm>
            <a:off x="390449" y="2776118"/>
            <a:ext cx="11410798" cy="4304995"/>
          </a:xfrm>
          <a:prstGeom prst="rect">
            <a:avLst/>
          </a:prstGeom>
          <a:solidFill>
            <a:srgbClr val="FFFFFF"/>
          </a:solidFill>
          <a:ln/>
        </p:spPr>
        <p:txBody>
          <a:bodyPr/>
          <a:lstStyle/>
          <a:p>
            <a:endParaRPr lang="zh-CN" altLang="en-US"/>
          </a:p>
        </p:txBody>
      </p:sp>
      <p:sp>
        <p:nvSpPr>
          <p:cNvPr id="17" name="Shape 15"/>
          <p:cNvSpPr/>
          <p:nvPr/>
        </p:nvSpPr>
        <p:spPr>
          <a:xfrm>
            <a:off x="390449" y="2776118"/>
            <a:ext cx="11410798" cy="9144"/>
          </a:xfrm>
          <a:prstGeom prst="rect">
            <a:avLst/>
          </a:prstGeom>
          <a:solidFill>
            <a:srgbClr val="E5E7EB"/>
          </a:solidFill>
          <a:ln/>
        </p:spPr>
        <p:txBody>
          <a:bodyPr/>
          <a:lstStyle/>
          <a:p>
            <a:endParaRPr lang="zh-CN" altLang="en-US"/>
          </a:p>
        </p:txBody>
      </p:sp>
      <p:sp>
        <p:nvSpPr>
          <p:cNvPr id="18" name="Shape 16"/>
          <p:cNvSpPr/>
          <p:nvPr/>
        </p:nvSpPr>
        <p:spPr>
          <a:xfrm>
            <a:off x="619049" y="3219602"/>
            <a:ext cx="304495" cy="304495"/>
          </a:xfrm>
          <a:prstGeom prst="ellipse">
            <a:avLst/>
          </a:prstGeom>
          <a:solidFill>
            <a:srgbClr val="EBF0FF"/>
          </a:solidFill>
          <a:ln/>
        </p:spPr>
        <p:txBody>
          <a:bodyPr/>
          <a:lstStyle/>
          <a:p>
            <a:endParaRPr lang="zh-CN" altLang="en-US"/>
          </a:p>
        </p:txBody>
      </p:sp>
      <p:pic>
        <p:nvPicPr>
          <p:cNvPr id="19" name="Image 0" descr="preencoded.png"/>
          <p:cNvPicPr>
            <a:picLocks noChangeAspect="1"/>
          </p:cNvPicPr>
          <p:nvPr/>
        </p:nvPicPr>
        <p:blipFill>
          <a:blip r:embed="rId3"/>
          <a:srcRect t="-43" b="-43"/>
          <a:stretch/>
        </p:blipFill>
        <p:spPr>
          <a:xfrm>
            <a:off x="705002" y="3295498"/>
            <a:ext cx="133502" cy="152705"/>
          </a:xfrm>
          <a:prstGeom prst="rect">
            <a:avLst/>
          </a:prstGeom>
        </p:spPr>
      </p:pic>
      <p:sp>
        <p:nvSpPr>
          <p:cNvPr id="20" name="Shape 17"/>
          <p:cNvSpPr/>
          <p:nvPr/>
        </p:nvSpPr>
        <p:spPr>
          <a:xfrm>
            <a:off x="390449" y="3967582"/>
            <a:ext cx="11410798" cy="9144"/>
          </a:xfrm>
          <a:prstGeom prst="rect">
            <a:avLst/>
          </a:prstGeom>
          <a:solidFill>
            <a:srgbClr val="E5E7EB"/>
          </a:solidFill>
          <a:ln/>
        </p:spPr>
        <p:txBody>
          <a:bodyPr/>
          <a:lstStyle/>
          <a:p>
            <a:endParaRPr lang="zh-CN" altLang="en-US"/>
          </a:p>
        </p:txBody>
      </p:sp>
      <p:sp>
        <p:nvSpPr>
          <p:cNvPr id="21" name="Shape 18"/>
          <p:cNvSpPr/>
          <p:nvPr/>
        </p:nvSpPr>
        <p:spPr>
          <a:xfrm>
            <a:off x="390449" y="4929530"/>
            <a:ext cx="11410798" cy="9144"/>
          </a:xfrm>
          <a:prstGeom prst="rect">
            <a:avLst/>
          </a:prstGeom>
          <a:solidFill>
            <a:srgbClr val="E5E7EB"/>
          </a:solidFill>
          <a:ln/>
        </p:spPr>
        <p:txBody>
          <a:bodyPr/>
          <a:lstStyle/>
          <a:p>
            <a:endParaRPr lang="zh-CN" altLang="en-US"/>
          </a:p>
        </p:txBody>
      </p:sp>
      <p:sp>
        <p:nvSpPr>
          <p:cNvPr id="22" name="Shape 19"/>
          <p:cNvSpPr/>
          <p:nvPr/>
        </p:nvSpPr>
        <p:spPr>
          <a:xfrm>
            <a:off x="619049" y="4295851"/>
            <a:ext cx="304495" cy="304495"/>
          </a:xfrm>
          <a:prstGeom prst="ellipse">
            <a:avLst/>
          </a:prstGeom>
          <a:solidFill>
            <a:srgbClr val="EBF0FF"/>
          </a:solidFill>
          <a:ln/>
        </p:spPr>
        <p:txBody>
          <a:bodyPr/>
          <a:lstStyle/>
          <a:p>
            <a:endParaRPr lang="zh-CN" altLang="en-US"/>
          </a:p>
        </p:txBody>
      </p:sp>
      <p:sp>
        <p:nvSpPr>
          <p:cNvPr id="23" name="Shape 20"/>
          <p:cNvSpPr/>
          <p:nvPr/>
        </p:nvSpPr>
        <p:spPr>
          <a:xfrm>
            <a:off x="619049" y="5372100"/>
            <a:ext cx="304495" cy="304495"/>
          </a:xfrm>
          <a:prstGeom prst="ellipse">
            <a:avLst/>
          </a:prstGeom>
          <a:solidFill>
            <a:srgbClr val="EBF0FF"/>
          </a:solidFill>
          <a:ln/>
        </p:spPr>
        <p:txBody>
          <a:bodyPr/>
          <a:lstStyle/>
          <a:p>
            <a:endParaRPr lang="zh-CN" altLang="en-US"/>
          </a:p>
        </p:txBody>
      </p:sp>
      <p:sp>
        <p:nvSpPr>
          <p:cNvPr id="24" name="Text 21"/>
          <p:cNvSpPr txBox="1"/>
          <p:nvPr/>
        </p:nvSpPr>
        <p:spPr>
          <a:xfrm>
            <a:off x="1037844" y="3276295"/>
            <a:ext cx="1067105"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Consumer AI</a:t>
            </a:r>
            <a:endParaRPr lang="en-US" sz="1200" dirty="0"/>
          </a:p>
        </p:txBody>
      </p:sp>
      <p:sp>
        <p:nvSpPr>
          <p:cNvPr id="25" name="Text 22"/>
          <p:cNvSpPr txBox="1"/>
          <p:nvPr/>
        </p:nvSpPr>
        <p:spPr>
          <a:xfrm>
            <a:off x="1037844" y="4352544"/>
            <a:ext cx="962863"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Power User</a:t>
            </a:r>
            <a:endParaRPr lang="en-US" sz="1200" dirty="0"/>
          </a:p>
        </p:txBody>
      </p:sp>
      <p:sp>
        <p:nvSpPr>
          <p:cNvPr id="26" name="Shape 23"/>
          <p:cNvSpPr/>
          <p:nvPr/>
        </p:nvSpPr>
        <p:spPr>
          <a:xfrm>
            <a:off x="2672791" y="2776118"/>
            <a:ext cx="4572000" cy="1190549"/>
          </a:xfrm>
          <a:prstGeom prst="rect">
            <a:avLst/>
          </a:prstGeom>
          <a:solidFill>
            <a:srgbClr val="EFF6FF"/>
          </a:solidFill>
          <a:ln/>
        </p:spPr>
        <p:txBody>
          <a:bodyPr/>
          <a:lstStyle/>
          <a:p>
            <a:endParaRPr lang="zh-CN" altLang="en-US"/>
          </a:p>
        </p:txBody>
      </p:sp>
      <p:sp>
        <p:nvSpPr>
          <p:cNvPr id="27" name="Shape 24"/>
          <p:cNvSpPr/>
          <p:nvPr/>
        </p:nvSpPr>
        <p:spPr>
          <a:xfrm>
            <a:off x="2672791" y="2776118"/>
            <a:ext cx="28346" cy="1190549"/>
          </a:xfrm>
          <a:prstGeom prst="rect">
            <a:avLst/>
          </a:prstGeom>
          <a:solidFill>
            <a:srgbClr val="4C6FFF"/>
          </a:solidFill>
          <a:ln/>
        </p:spPr>
        <p:txBody>
          <a:bodyPr/>
          <a:lstStyle/>
          <a:p>
            <a:endParaRPr lang="zh-CN" altLang="en-US"/>
          </a:p>
        </p:txBody>
      </p:sp>
      <p:sp>
        <p:nvSpPr>
          <p:cNvPr id="28" name="Shape 25"/>
          <p:cNvSpPr/>
          <p:nvPr/>
        </p:nvSpPr>
        <p:spPr>
          <a:xfrm>
            <a:off x="2672791" y="3967582"/>
            <a:ext cx="4572000" cy="961949"/>
          </a:xfrm>
          <a:prstGeom prst="rect">
            <a:avLst/>
          </a:prstGeom>
          <a:solidFill>
            <a:srgbClr val="EFF6FF"/>
          </a:solidFill>
          <a:ln/>
        </p:spPr>
        <p:txBody>
          <a:bodyPr/>
          <a:lstStyle/>
          <a:p>
            <a:endParaRPr lang="zh-CN" altLang="en-US"/>
          </a:p>
        </p:txBody>
      </p:sp>
      <p:sp>
        <p:nvSpPr>
          <p:cNvPr id="29" name="Shape 26"/>
          <p:cNvSpPr/>
          <p:nvPr/>
        </p:nvSpPr>
        <p:spPr>
          <a:xfrm>
            <a:off x="2672791" y="3967582"/>
            <a:ext cx="28346" cy="961949"/>
          </a:xfrm>
          <a:prstGeom prst="rect">
            <a:avLst/>
          </a:prstGeom>
          <a:solidFill>
            <a:srgbClr val="4C6FFF"/>
          </a:solidFill>
          <a:ln/>
        </p:spPr>
        <p:txBody>
          <a:bodyPr/>
          <a:lstStyle/>
          <a:p>
            <a:endParaRPr lang="zh-CN" altLang="en-US"/>
          </a:p>
        </p:txBody>
      </p:sp>
      <p:sp>
        <p:nvSpPr>
          <p:cNvPr id="30" name="Text 27"/>
          <p:cNvSpPr txBox="1"/>
          <p:nvPr/>
        </p:nvSpPr>
        <p:spPr>
          <a:xfrm>
            <a:off x="3067812" y="3057754"/>
            <a:ext cx="1081735"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聊天助手/AI玩具</a:t>
            </a:r>
            <a:endParaRPr lang="en-US" sz="1000" dirty="0"/>
          </a:p>
        </p:txBody>
      </p:sp>
      <p:sp>
        <p:nvSpPr>
          <p:cNvPr id="31" name="Text 28"/>
          <p:cNvSpPr txBox="1"/>
          <p:nvPr/>
        </p:nvSpPr>
        <p:spPr>
          <a:xfrm>
            <a:off x="3067812" y="3286354"/>
            <a:ext cx="1167689"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简单互动内容创作</a:t>
            </a:r>
            <a:endParaRPr lang="en-US" sz="1000" dirty="0"/>
          </a:p>
        </p:txBody>
      </p:sp>
      <p:sp>
        <p:nvSpPr>
          <p:cNvPr id="32" name="Text 29"/>
          <p:cNvSpPr txBox="1"/>
          <p:nvPr/>
        </p:nvSpPr>
        <p:spPr>
          <a:xfrm>
            <a:off x="3067812" y="3514954"/>
            <a:ext cx="1167689"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单一功能智能家居</a:t>
            </a:r>
            <a:endParaRPr lang="en-US" sz="1000" dirty="0"/>
          </a:p>
        </p:txBody>
      </p:sp>
      <p:sp>
        <p:nvSpPr>
          <p:cNvPr id="33" name="Text 30"/>
          <p:cNvSpPr txBox="1"/>
          <p:nvPr/>
        </p:nvSpPr>
        <p:spPr>
          <a:xfrm>
            <a:off x="3067812" y="4134002"/>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效率提升工具</a:t>
            </a:r>
            <a:endParaRPr lang="en-US" sz="1000" dirty="0"/>
          </a:p>
        </p:txBody>
      </p:sp>
      <p:sp>
        <p:nvSpPr>
          <p:cNvPr id="34" name="Text 31"/>
          <p:cNvSpPr txBox="1"/>
          <p:nvPr/>
        </p:nvSpPr>
        <p:spPr>
          <a:xfrm>
            <a:off x="3067812" y="4362602"/>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专业辅助助手</a:t>
            </a:r>
            <a:endParaRPr lang="en-US" sz="1000" dirty="0"/>
          </a:p>
        </p:txBody>
      </p:sp>
      <p:sp>
        <p:nvSpPr>
          <p:cNvPr id="35" name="Text 32"/>
          <p:cNvSpPr txBox="1"/>
          <p:nvPr/>
        </p:nvSpPr>
        <p:spPr>
          <a:xfrm>
            <a:off x="3067812" y="4591202"/>
            <a:ext cx="1034186"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单点任务自动化</a:t>
            </a:r>
            <a:endParaRPr lang="en-US" sz="1000" dirty="0"/>
          </a:p>
        </p:txBody>
      </p:sp>
      <p:sp>
        <p:nvSpPr>
          <p:cNvPr id="36" name="Shape 33"/>
          <p:cNvSpPr/>
          <p:nvPr/>
        </p:nvSpPr>
        <p:spPr>
          <a:xfrm>
            <a:off x="7236562" y="2776118"/>
            <a:ext cx="4572000" cy="1190549"/>
          </a:xfrm>
          <a:prstGeom prst="rect">
            <a:avLst/>
          </a:prstGeom>
          <a:solidFill>
            <a:srgbClr val="ECFDF5"/>
          </a:solidFill>
          <a:ln/>
        </p:spPr>
        <p:txBody>
          <a:bodyPr/>
          <a:lstStyle/>
          <a:p>
            <a:endParaRPr lang="zh-CN" altLang="en-US"/>
          </a:p>
        </p:txBody>
      </p:sp>
      <p:sp>
        <p:nvSpPr>
          <p:cNvPr id="37" name="Shape 34"/>
          <p:cNvSpPr/>
          <p:nvPr/>
        </p:nvSpPr>
        <p:spPr>
          <a:xfrm>
            <a:off x="7236562" y="2776118"/>
            <a:ext cx="28346" cy="1190549"/>
          </a:xfrm>
          <a:prstGeom prst="rect">
            <a:avLst/>
          </a:prstGeom>
          <a:solidFill>
            <a:srgbClr val="10B981"/>
          </a:solidFill>
          <a:ln/>
        </p:spPr>
        <p:txBody>
          <a:bodyPr/>
          <a:lstStyle/>
          <a:p>
            <a:endParaRPr lang="zh-CN" altLang="en-US"/>
          </a:p>
        </p:txBody>
      </p:sp>
      <p:sp>
        <p:nvSpPr>
          <p:cNvPr id="38" name="Shape 35"/>
          <p:cNvSpPr/>
          <p:nvPr/>
        </p:nvSpPr>
        <p:spPr>
          <a:xfrm>
            <a:off x="7236562" y="3967582"/>
            <a:ext cx="4572000" cy="961949"/>
          </a:xfrm>
          <a:prstGeom prst="rect">
            <a:avLst/>
          </a:prstGeom>
          <a:solidFill>
            <a:srgbClr val="ECFDF5"/>
          </a:solidFill>
          <a:ln/>
        </p:spPr>
        <p:txBody>
          <a:bodyPr/>
          <a:lstStyle/>
          <a:p>
            <a:endParaRPr lang="zh-CN" altLang="en-US"/>
          </a:p>
        </p:txBody>
      </p:sp>
      <p:sp>
        <p:nvSpPr>
          <p:cNvPr id="39" name="Shape 36"/>
          <p:cNvSpPr/>
          <p:nvPr/>
        </p:nvSpPr>
        <p:spPr>
          <a:xfrm>
            <a:off x="7236562" y="3967582"/>
            <a:ext cx="28346" cy="961949"/>
          </a:xfrm>
          <a:prstGeom prst="rect">
            <a:avLst/>
          </a:prstGeom>
          <a:solidFill>
            <a:srgbClr val="10B981"/>
          </a:solidFill>
          <a:ln/>
        </p:spPr>
        <p:txBody>
          <a:bodyPr/>
          <a:lstStyle/>
          <a:p>
            <a:endParaRPr lang="zh-CN" altLang="en-US"/>
          </a:p>
        </p:txBody>
      </p:sp>
      <p:sp>
        <p:nvSpPr>
          <p:cNvPr id="40" name="Text 37"/>
          <p:cNvSpPr txBox="1"/>
          <p:nvPr/>
        </p:nvSpPr>
        <p:spPr>
          <a:xfrm>
            <a:off x="7632497" y="2943454"/>
            <a:ext cx="68122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娱乐革命:</a:t>
            </a:r>
            <a:endParaRPr lang="en-US" sz="1000" dirty="0"/>
          </a:p>
        </p:txBody>
      </p:sp>
      <p:sp>
        <p:nvSpPr>
          <p:cNvPr id="41" name="Text 38"/>
          <p:cNvSpPr txBox="1"/>
          <p:nvPr/>
        </p:nvSpPr>
        <p:spPr>
          <a:xfrm>
            <a:off x="7632497" y="3172054"/>
            <a:ext cx="68122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设备创新:</a:t>
            </a:r>
            <a:endParaRPr lang="en-US" sz="1000" dirty="0"/>
          </a:p>
        </p:txBody>
      </p:sp>
      <p:sp>
        <p:nvSpPr>
          <p:cNvPr id="42" name="Text 39"/>
          <p:cNvSpPr txBox="1"/>
          <p:nvPr/>
        </p:nvSpPr>
        <p:spPr>
          <a:xfrm>
            <a:off x="7632497" y="3400654"/>
            <a:ext cx="68122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陪伴关系:</a:t>
            </a:r>
            <a:endParaRPr lang="en-US" sz="1000" dirty="0"/>
          </a:p>
        </p:txBody>
      </p:sp>
      <p:sp>
        <p:nvSpPr>
          <p:cNvPr id="43" name="Text 40"/>
          <p:cNvSpPr txBox="1"/>
          <p:nvPr/>
        </p:nvSpPr>
        <p:spPr>
          <a:xfrm>
            <a:off x="7632497" y="3629254"/>
            <a:ext cx="68122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基础变量:</a:t>
            </a:r>
            <a:endParaRPr lang="en-US" sz="1000" dirty="0"/>
          </a:p>
        </p:txBody>
      </p:sp>
      <p:sp>
        <p:nvSpPr>
          <p:cNvPr id="44" name="Text 41"/>
          <p:cNvSpPr txBox="1"/>
          <p:nvPr/>
        </p:nvSpPr>
        <p:spPr>
          <a:xfrm>
            <a:off x="7632497" y="4134002"/>
            <a:ext cx="814730"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个性化代理:</a:t>
            </a:r>
            <a:endParaRPr lang="en-US" sz="1000" dirty="0"/>
          </a:p>
        </p:txBody>
      </p:sp>
      <p:sp>
        <p:nvSpPr>
          <p:cNvPr id="45" name="Text 42"/>
          <p:cNvSpPr txBox="1"/>
          <p:nvPr/>
        </p:nvSpPr>
        <p:spPr>
          <a:xfrm>
            <a:off x="7632497" y="4362602"/>
            <a:ext cx="814730"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跨场景协作:</a:t>
            </a:r>
            <a:endParaRPr lang="en-US" sz="1000" dirty="0"/>
          </a:p>
        </p:txBody>
      </p:sp>
      <p:sp>
        <p:nvSpPr>
          <p:cNvPr id="46" name="Text 43"/>
          <p:cNvSpPr txBox="1"/>
          <p:nvPr/>
        </p:nvSpPr>
        <p:spPr>
          <a:xfrm>
            <a:off x="7632497" y="4591202"/>
            <a:ext cx="68122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自主学习:</a:t>
            </a:r>
            <a:endParaRPr lang="en-US" sz="1000" dirty="0"/>
          </a:p>
        </p:txBody>
      </p:sp>
      <p:sp>
        <p:nvSpPr>
          <p:cNvPr id="47" name="Text 44"/>
          <p:cNvSpPr txBox="1"/>
          <p:nvPr/>
        </p:nvSpPr>
        <p:spPr>
          <a:xfrm>
            <a:off x="8205826" y="2943454"/>
            <a:ext cx="167243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多模态/实时生成/实时互动</a:t>
            </a:r>
            <a:endParaRPr lang="en-US" sz="1000" dirty="0"/>
          </a:p>
        </p:txBody>
      </p:sp>
      <p:sp>
        <p:nvSpPr>
          <p:cNvPr id="48" name="Text 45"/>
          <p:cNvSpPr txBox="1"/>
          <p:nvPr/>
        </p:nvSpPr>
        <p:spPr>
          <a:xfrm>
            <a:off x="8205826" y="3172054"/>
            <a:ext cx="1491386"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便携/家庭新型智能硬件</a:t>
            </a:r>
            <a:endParaRPr lang="en-US" sz="1000" dirty="0"/>
          </a:p>
        </p:txBody>
      </p:sp>
      <p:sp>
        <p:nvSpPr>
          <p:cNvPr id="49" name="Text 46"/>
          <p:cNvSpPr txBox="1"/>
          <p:nvPr/>
        </p:nvSpPr>
        <p:spPr>
          <a:xfrm>
            <a:off x="8205826" y="3400654"/>
            <a:ext cx="148132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个性化AI形象/情感联结</a:t>
            </a:r>
            <a:endParaRPr lang="en-US" sz="1000" dirty="0"/>
          </a:p>
        </p:txBody>
      </p:sp>
      <p:sp>
        <p:nvSpPr>
          <p:cNvPr id="50" name="Text 47"/>
          <p:cNvSpPr txBox="1"/>
          <p:nvPr/>
        </p:nvSpPr>
        <p:spPr>
          <a:xfrm>
            <a:off x="8205826" y="3629254"/>
            <a:ext cx="2186330"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AI成本降低/新型设备/个性化avatar</a:t>
            </a:r>
            <a:endParaRPr lang="en-US" sz="1000" dirty="0"/>
          </a:p>
        </p:txBody>
      </p:sp>
      <p:pic>
        <p:nvPicPr>
          <p:cNvPr id="51" name="Image 1" descr="preencoded.png"/>
          <p:cNvPicPr>
            <a:picLocks noChangeAspect="1"/>
          </p:cNvPicPr>
          <p:nvPr/>
        </p:nvPicPr>
        <p:blipFill>
          <a:blip r:embed="rId4"/>
          <a:srcRect/>
          <a:stretch/>
        </p:blipFill>
        <p:spPr>
          <a:xfrm>
            <a:off x="694944" y="4371746"/>
            <a:ext cx="152705" cy="152705"/>
          </a:xfrm>
          <a:prstGeom prst="rect">
            <a:avLst/>
          </a:prstGeom>
        </p:spPr>
      </p:pic>
      <p:sp>
        <p:nvSpPr>
          <p:cNvPr id="52" name="Text 48"/>
          <p:cNvSpPr txBox="1"/>
          <p:nvPr/>
        </p:nvSpPr>
        <p:spPr>
          <a:xfrm>
            <a:off x="8339328" y="4134002"/>
            <a:ext cx="2233879"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适应用户思维模式的Persona Agent</a:t>
            </a:r>
            <a:endParaRPr lang="en-US" sz="1000" dirty="0"/>
          </a:p>
        </p:txBody>
      </p:sp>
      <p:sp>
        <p:nvSpPr>
          <p:cNvPr id="53" name="Text 49"/>
          <p:cNvSpPr txBox="1"/>
          <p:nvPr/>
        </p:nvSpPr>
        <p:spPr>
          <a:xfrm>
            <a:off x="8339328" y="4362602"/>
            <a:ext cx="1034186"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工作流全自动化</a:t>
            </a:r>
            <a:endParaRPr lang="en-US" sz="1000" dirty="0"/>
          </a:p>
        </p:txBody>
      </p:sp>
      <p:sp>
        <p:nvSpPr>
          <p:cNvPr id="54" name="Text 50"/>
          <p:cNvSpPr txBox="1"/>
          <p:nvPr/>
        </p:nvSpPr>
        <p:spPr>
          <a:xfrm>
            <a:off x="8205826" y="4591202"/>
            <a:ext cx="1433779"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基于用户行为持续优化</a:t>
            </a:r>
            <a:endParaRPr lang="en-US" sz="1000" dirty="0"/>
          </a:p>
        </p:txBody>
      </p:sp>
      <p:pic>
        <p:nvPicPr>
          <p:cNvPr id="55" name="Image 2" descr="preencoded.png"/>
          <p:cNvPicPr>
            <a:picLocks noChangeAspect="1"/>
          </p:cNvPicPr>
          <p:nvPr/>
        </p:nvPicPr>
        <p:blipFill>
          <a:blip r:embed="rId5"/>
          <a:srcRect t="-100" b="-100"/>
          <a:stretch/>
        </p:blipFill>
        <p:spPr>
          <a:xfrm>
            <a:off x="714146" y="5447995"/>
            <a:ext cx="114300" cy="152705"/>
          </a:xfrm>
          <a:prstGeom prst="rect">
            <a:avLst/>
          </a:prstGeom>
        </p:spPr>
      </p:pic>
      <p:sp>
        <p:nvSpPr>
          <p:cNvPr id="56" name="Shape 51"/>
          <p:cNvSpPr/>
          <p:nvPr/>
        </p:nvSpPr>
        <p:spPr>
          <a:xfrm>
            <a:off x="390449" y="6120079"/>
            <a:ext cx="11410798" cy="9144"/>
          </a:xfrm>
          <a:prstGeom prst="rect">
            <a:avLst/>
          </a:prstGeom>
          <a:solidFill>
            <a:srgbClr val="E5E7EB"/>
          </a:solidFill>
          <a:ln/>
        </p:spPr>
        <p:txBody>
          <a:bodyPr/>
          <a:lstStyle/>
          <a:p>
            <a:endParaRPr lang="zh-CN" altLang="en-US"/>
          </a:p>
        </p:txBody>
      </p:sp>
      <p:sp>
        <p:nvSpPr>
          <p:cNvPr id="57" name="Shape 52"/>
          <p:cNvSpPr/>
          <p:nvPr/>
        </p:nvSpPr>
        <p:spPr>
          <a:xfrm>
            <a:off x="619049" y="6448349"/>
            <a:ext cx="304495" cy="304495"/>
          </a:xfrm>
          <a:prstGeom prst="ellipse">
            <a:avLst/>
          </a:prstGeom>
          <a:solidFill>
            <a:srgbClr val="EBF0FF"/>
          </a:solidFill>
          <a:ln/>
        </p:spPr>
        <p:txBody>
          <a:bodyPr/>
          <a:lstStyle/>
          <a:p>
            <a:endParaRPr lang="zh-CN" altLang="en-US"/>
          </a:p>
        </p:txBody>
      </p:sp>
      <p:sp>
        <p:nvSpPr>
          <p:cNvPr id="58" name="Text 53"/>
          <p:cNvSpPr txBox="1"/>
          <p:nvPr/>
        </p:nvSpPr>
        <p:spPr>
          <a:xfrm>
            <a:off x="1037844" y="5429707"/>
            <a:ext cx="1057961"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Enterprise AI</a:t>
            </a:r>
            <a:endParaRPr lang="en-US" sz="1200" dirty="0"/>
          </a:p>
        </p:txBody>
      </p:sp>
      <p:sp>
        <p:nvSpPr>
          <p:cNvPr id="59" name="Text 54"/>
          <p:cNvSpPr txBox="1"/>
          <p:nvPr/>
        </p:nvSpPr>
        <p:spPr>
          <a:xfrm>
            <a:off x="1037844" y="6505956"/>
            <a:ext cx="676656"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Vertical</a:t>
            </a:r>
            <a:endParaRPr lang="en-US" sz="1200" dirty="0"/>
          </a:p>
        </p:txBody>
      </p:sp>
      <p:sp>
        <p:nvSpPr>
          <p:cNvPr id="60" name="Shape 55"/>
          <p:cNvSpPr/>
          <p:nvPr/>
        </p:nvSpPr>
        <p:spPr>
          <a:xfrm>
            <a:off x="2672791" y="4929530"/>
            <a:ext cx="4572000" cy="1190549"/>
          </a:xfrm>
          <a:prstGeom prst="rect">
            <a:avLst/>
          </a:prstGeom>
          <a:solidFill>
            <a:srgbClr val="EFF6FF"/>
          </a:solidFill>
          <a:ln/>
        </p:spPr>
        <p:txBody>
          <a:bodyPr/>
          <a:lstStyle/>
          <a:p>
            <a:endParaRPr lang="zh-CN" altLang="en-US"/>
          </a:p>
        </p:txBody>
      </p:sp>
      <p:sp>
        <p:nvSpPr>
          <p:cNvPr id="61" name="Shape 56"/>
          <p:cNvSpPr/>
          <p:nvPr/>
        </p:nvSpPr>
        <p:spPr>
          <a:xfrm>
            <a:off x="2672791" y="4929530"/>
            <a:ext cx="28346" cy="1190549"/>
          </a:xfrm>
          <a:prstGeom prst="rect">
            <a:avLst/>
          </a:prstGeom>
          <a:solidFill>
            <a:srgbClr val="4C6FFF"/>
          </a:solidFill>
          <a:ln/>
        </p:spPr>
        <p:txBody>
          <a:bodyPr/>
          <a:lstStyle/>
          <a:p>
            <a:endParaRPr lang="zh-CN" altLang="en-US"/>
          </a:p>
        </p:txBody>
      </p:sp>
      <p:sp>
        <p:nvSpPr>
          <p:cNvPr id="62" name="Shape 57"/>
          <p:cNvSpPr/>
          <p:nvPr/>
        </p:nvSpPr>
        <p:spPr>
          <a:xfrm>
            <a:off x="2672791" y="6120079"/>
            <a:ext cx="4572000" cy="961949"/>
          </a:xfrm>
          <a:prstGeom prst="rect">
            <a:avLst/>
          </a:prstGeom>
          <a:solidFill>
            <a:srgbClr val="EFF6FF"/>
          </a:solidFill>
          <a:ln/>
        </p:spPr>
        <p:txBody>
          <a:bodyPr/>
          <a:lstStyle/>
          <a:p>
            <a:endParaRPr lang="zh-CN" altLang="en-US"/>
          </a:p>
        </p:txBody>
      </p:sp>
      <p:sp>
        <p:nvSpPr>
          <p:cNvPr id="63" name="Shape 58"/>
          <p:cNvSpPr/>
          <p:nvPr/>
        </p:nvSpPr>
        <p:spPr>
          <a:xfrm>
            <a:off x="2672791" y="6120079"/>
            <a:ext cx="28346" cy="961949"/>
          </a:xfrm>
          <a:prstGeom prst="rect">
            <a:avLst/>
          </a:prstGeom>
          <a:solidFill>
            <a:srgbClr val="4C6FFF"/>
          </a:solidFill>
          <a:ln/>
        </p:spPr>
        <p:txBody>
          <a:bodyPr/>
          <a:lstStyle/>
          <a:p>
            <a:endParaRPr lang="zh-CN" altLang="en-US"/>
          </a:p>
        </p:txBody>
      </p:sp>
      <p:sp>
        <p:nvSpPr>
          <p:cNvPr id="64" name="Text 59"/>
          <p:cNvSpPr txBox="1"/>
          <p:nvPr/>
        </p:nvSpPr>
        <p:spPr>
          <a:xfrm>
            <a:off x="3067812" y="5210251"/>
            <a:ext cx="121523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知识库/企业AI搜索</a:t>
            </a:r>
            <a:endParaRPr lang="en-US" sz="1000" dirty="0"/>
          </a:p>
        </p:txBody>
      </p:sp>
      <p:sp>
        <p:nvSpPr>
          <p:cNvPr id="65" name="Text 60"/>
          <p:cNvSpPr txBox="1"/>
          <p:nvPr/>
        </p:nvSpPr>
        <p:spPr>
          <a:xfrm>
            <a:off x="3067812" y="5438851"/>
            <a:ext cx="1300277"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单一业务流程自动化</a:t>
            </a:r>
            <a:endParaRPr lang="en-US" sz="1000" dirty="0"/>
          </a:p>
        </p:txBody>
      </p:sp>
      <p:sp>
        <p:nvSpPr>
          <p:cNvPr id="66" name="Text 61"/>
          <p:cNvSpPr txBox="1"/>
          <p:nvPr/>
        </p:nvSpPr>
        <p:spPr>
          <a:xfrm>
            <a:off x="3067812" y="5667451"/>
            <a:ext cx="1034186"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文档处理与分析</a:t>
            </a:r>
            <a:endParaRPr lang="en-US" sz="1000" dirty="0"/>
          </a:p>
        </p:txBody>
      </p:sp>
      <p:sp>
        <p:nvSpPr>
          <p:cNvPr id="67" name="Text 62"/>
          <p:cNvSpPr txBox="1"/>
          <p:nvPr/>
        </p:nvSpPr>
        <p:spPr>
          <a:xfrm>
            <a:off x="3067812" y="6286500"/>
            <a:ext cx="1386230"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新入场的Agentic工具</a:t>
            </a:r>
            <a:endParaRPr lang="en-US" sz="1000" dirty="0"/>
          </a:p>
        </p:txBody>
      </p:sp>
      <p:sp>
        <p:nvSpPr>
          <p:cNvPr id="68" name="Text 63"/>
          <p:cNvSpPr txBox="1"/>
          <p:nvPr/>
        </p:nvSpPr>
        <p:spPr>
          <a:xfrm>
            <a:off x="3067812" y="6515100"/>
            <a:ext cx="1167689"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垂直行业辅助决策</a:t>
            </a:r>
            <a:endParaRPr lang="en-US" sz="1000" dirty="0"/>
          </a:p>
        </p:txBody>
      </p:sp>
      <p:sp>
        <p:nvSpPr>
          <p:cNvPr id="69" name="Text 64"/>
          <p:cNvSpPr txBox="1"/>
          <p:nvPr/>
        </p:nvSpPr>
        <p:spPr>
          <a:xfrm>
            <a:off x="3067812" y="6743700"/>
            <a:ext cx="1034186"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数据分析与预测</a:t>
            </a:r>
            <a:endParaRPr lang="en-US" sz="1000" dirty="0"/>
          </a:p>
        </p:txBody>
      </p:sp>
      <p:sp>
        <p:nvSpPr>
          <p:cNvPr id="70" name="Shape 65"/>
          <p:cNvSpPr/>
          <p:nvPr/>
        </p:nvSpPr>
        <p:spPr>
          <a:xfrm>
            <a:off x="7236562" y="4929530"/>
            <a:ext cx="4572000" cy="1190549"/>
          </a:xfrm>
          <a:prstGeom prst="rect">
            <a:avLst/>
          </a:prstGeom>
          <a:solidFill>
            <a:srgbClr val="ECFDF5"/>
          </a:solidFill>
          <a:ln/>
        </p:spPr>
        <p:txBody>
          <a:bodyPr/>
          <a:lstStyle/>
          <a:p>
            <a:endParaRPr lang="zh-CN" altLang="en-US"/>
          </a:p>
        </p:txBody>
      </p:sp>
      <p:sp>
        <p:nvSpPr>
          <p:cNvPr id="71" name="Shape 66"/>
          <p:cNvSpPr/>
          <p:nvPr/>
        </p:nvSpPr>
        <p:spPr>
          <a:xfrm>
            <a:off x="7236562" y="4929530"/>
            <a:ext cx="28346" cy="1190549"/>
          </a:xfrm>
          <a:prstGeom prst="rect">
            <a:avLst/>
          </a:prstGeom>
          <a:solidFill>
            <a:srgbClr val="10B981"/>
          </a:solidFill>
          <a:ln/>
        </p:spPr>
        <p:txBody>
          <a:bodyPr/>
          <a:lstStyle/>
          <a:p>
            <a:endParaRPr lang="zh-CN" altLang="en-US"/>
          </a:p>
        </p:txBody>
      </p:sp>
      <p:sp>
        <p:nvSpPr>
          <p:cNvPr id="72" name="Shape 67"/>
          <p:cNvSpPr/>
          <p:nvPr/>
        </p:nvSpPr>
        <p:spPr>
          <a:xfrm>
            <a:off x="7236562" y="6120079"/>
            <a:ext cx="4572000" cy="961949"/>
          </a:xfrm>
          <a:prstGeom prst="rect">
            <a:avLst/>
          </a:prstGeom>
          <a:solidFill>
            <a:srgbClr val="ECFDF5"/>
          </a:solidFill>
          <a:ln/>
        </p:spPr>
        <p:txBody>
          <a:bodyPr/>
          <a:lstStyle/>
          <a:p>
            <a:endParaRPr lang="zh-CN" altLang="en-US"/>
          </a:p>
        </p:txBody>
      </p:sp>
      <p:sp>
        <p:nvSpPr>
          <p:cNvPr id="73" name="Shape 68"/>
          <p:cNvSpPr/>
          <p:nvPr/>
        </p:nvSpPr>
        <p:spPr>
          <a:xfrm>
            <a:off x="7236562" y="6120079"/>
            <a:ext cx="28346" cy="961949"/>
          </a:xfrm>
          <a:prstGeom prst="rect">
            <a:avLst/>
          </a:prstGeom>
          <a:solidFill>
            <a:srgbClr val="10B981"/>
          </a:solidFill>
          <a:ln/>
        </p:spPr>
        <p:txBody>
          <a:bodyPr/>
          <a:lstStyle/>
          <a:p>
            <a:endParaRPr lang="zh-CN" altLang="en-US"/>
          </a:p>
        </p:txBody>
      </p:sp>
      <p:sp>
        <p:nvSpPr>
          <p:cNvPr id="74" name="Text 69"/>
          <p:cNvSpPr txBox="1"/>
          <p:nvPr/>
        </p:nvSpPr>
        <p:spPr>
          <a:xfrm>
            <a:off x="7632497" y="5095951"/>
            <a:ext cx="1167689"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Agentic基础设施:</a:t>
            </a:r>
            <a:endParaRPr lang="en-US" sz="1000" dirty="0"/>
          </a:p>
        </p:txBody>
      </p:sp>
      <p:sp>
        <p:nvSpPr>
          <p:cNvPr id="75" name="Text 70"/>
          <p:cNvSpPr txBox="1"/>
          <p:nvPr/>
        </p:nvSpPr>
        <p:spPr>
          <a:xfrm>
            <a:off x="7632497" y="5324551"/>
            <a:ext cx="1262786"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横向工具/数字工人:</a:t>
            </a:r>
            <a:endParaRPr lang="en-US" sz="1000" dirty="0"/>
          </a:p>
        </p:txBody>
      </p:sp>
      <p:sp>
        <p:nvSpPr>
          <p:cNvPr id="76" name="Text 71"/>
          <p:cNvSpPr txBox="1"/>
          <p:nvPr/>
        </p:nvSpPr>
        <p:spPr>
          <a:xfrm>
            <a:off x="7632497" y="5553151"/>
            <a:ext cx="538582"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物理AI:</a:t>
            </a:r>
            <a:endParaRPr lang="en-US" sz="1000" dirty="0"/>
          </a:p>
        </p:txBody>
      </p:sp>
      <p:sp>
        <p:nvSpPr>
          <p:cNvPr id="77" name="Text 72"/>
          <p:cNvSpPr txBox="1"/>
          <p:nvPr/>
        </p:nvSpPr>
        <p:spPr>
          <a:xfrm>
            <a:off x="7632497" y="5781751"/>
            <a:ext cx="681228"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主权智能:</a:t>
            </a:r>
            <a:endParaRPr lang="en-US" sz="1000" dirty="0"/>
          </a:p>
        </p:txBody>
      </p:sp>
      <p:sp>
        <p:nvSpPr>
          <p:cNvPr id="78" name="Text 73"/>
          <p:cNvSpPr txBox="1"/>
          <p:nvPr/>
        </p:nvSpPr>
        <p:spPr>
          <a:xfrm>
            <a:off x="7632497" y="6286500"/>
            <a:ext cx="948233"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智能运营主体:</a:t>
            </a:r>
            <a:endParaRPr lang="en-US" sz="1000" dirty="0"/>
          </a:p>
        </p:txBody>
      </p:sp>
      <p:sp>
        <p:nvSpPr>
          <p:cNvPr id="79" name="Text 74"/>
          <p:cNvSpPr txBox="1"/>
          <p:nvPr/>
        </p:nvSpPr>
        <p:spPr>
          <a:xfrm>
            <a:off x="7632497" y="6515100"/>
            <a:ext cx="948233"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行业自动驾驶:</a:t>
            </a:r>
            <a:endParaRPr lang="en-US" sz="1000" dirty="0"/>
          </a:p>
        </p:txBody>
      </p:sp>
      <p:sp>
        <p:nvSpPr>
          <p:cNvPr id="80" name="Text 75"/>
          <p:cNvSpPr txBox="1"/>
          <p:nvPr/>
        </p:nvSpPr>
        <p:spPr>
          <a:xfrm>
            <a:off x="8696858" y="5095951"/>
            <a:ext cx="1567282"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构建、管理和编排智能体</a:t>
            </a:r>
            <a:endParaRPr lang="en-US" sz="1000" dirty="0"/>
          </a:p>
        </p:txBody>
      </p:sp>
      <p:sp>
        <p:nvSpPr>
          <p:cNvPr id="81" name="Text 76"/>
          <p:cNvSpPr txBox="1"/>
          <p:nvPr/>
        </p:nvSpPr>
        <p:spPr>
          <a:xfrm>
            <a:off x="8788298" y="5324551"/>
            <a:ext cx="767182"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全流程协同</a:t>
            </a:r>
            <a:endParaRPr lang="en-US" sz="1000" dirty="0"/>
          </a:p>
        </p:txBody>
      </p:sp>
      <p:sp>
        <p:nvSpPr>
          <p:cNvPr id="82" name="Text 77"/>
          <p:cNvSpPr txBox="1"/>
          <p:nvPr/>
        </p:nvSpPr>
        <p:spPr>
          <a:xfrm>
            <a:off x="8070494" y="5553151"/>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实体环境交互</a:t>
            </a:r>
            <a:endParaRPr lang="en-US" sz="1000" dirty="0"/>
          </a:p>
        </p:txBody>
      </p:sp>
      <p:sp>
        <p:nvSpPr>
          <p:cNvPr id="83" name="Text 78"/>
          <p:cNvSpPr txBox="1"/>
          <p:nvPr/>
        </p:nvSpPr>
        <p:spPr>
          <a:xfrm>
            <a:off x="8205826" y="5781751"/>
            <a:ext cx="1034186"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企业专属AI大脑</a:t>
            </a:r>
            <a:endParaRPr lang="en-US" sz="1000" dirty="0"/>
          </a:p>
        </p:txBody>
      </p:sp>
      <p:pic>
        <p:nvPicPr>
          <p:cNvPr id="84" name="Image 3" descr="preencoded.png"/>
          <p:cNvPicPr>
            <a:picLocks noChangeAspect="1"/>
          </p:cNvPicPr>
          <p:nvPr/>
        </p:nvPicPr>
        <p:blipFill>
          <a:blip r:embed="rId6"/>
          <a:srcRect l="-33" r="-33"/>
          <a:stretch/>
        </p:blipFill>
        <p:spPr>
          <a:xfrm>
            <a:off x="685800" y="6524244"/>
            <a:ext cx="171907" cy="152705"/>
          </a:xfrm>
          <a:prstGeom prst="rect">
            <a:avLst/>
          </a:prstGeom>
        </p:spPr>
      </p:pic>
      <p:sp>
        <p:nvSpPr>
          <p:cNvPr id="85" name="Text 79"/>
          <p:cNvSpPr txBox="1"/>
          <p:nvPr/>
        </p:nvSpPr>
        <p:spPr>
          <a:xfrm>
            <a:off x="7632497" y="6743700"/>
            <a:ext cx="814730"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全链路重构:</a:t>
            </a:r>
            <a:endParaRPr lang="en-US" sz="1000" dirty="0"/>
          </a:p>
        </p:txBody>
      </p:sp>
      <p:sp>
        <p:nvSpPr>
          <p:cNvPr id="86" name="Text 80"/>
          <p:cNvSpPr txBox="1"/>
          <p:nvPr/>
        </p:nvSpPr>
        <p:spPr>
          <a:xfrm>
            <a:off x="8472830" y="6286500"/>
            <a:ext cx="1948586"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Agent为主要脑力和体力劳动力</a:t>
            </a:r>
            <a:endParaRPr lang="en-US" sz="1000" dirty="0"/>
          </a:p>
        </p:txBody>
      </p:sp>
      <p:sp>
        <p:nvSpPr>
          <p:cNvPr id="87" name="Text 81"/>
          <p:cNvSpPr txBox="1"/>
          <p:nvPr/>
        </p:nvSpPr>
        <p:spPr>
          <a:xfrm>
            <a:off x="8472830" y="6515100"/>
            <a:ext cx="1205179"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企业Autopilot模式</a:t>
            </a:r>
            <a:endParaRPr lang="en-US" sz="1000" dirty="0"/>
          </a:p>
        </p:txBody>
      </p:sp>
      <p:sp>
        <p:nvSpPr>
          <p:cNvPr id="88" name="Text 82"/>
          <p:cNvSpPr txBox="1"/>
          <p:nvPr/>
        </p:nvSpPr>
        <p:spPr>
          <a:xfrm>
            <a:off x="8339328" y="6743700"/>
            <a:ext cx="17007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供应链、生产、销售智能化</a:t>
            </a:r>
            <a:endParaRPr lang="en-US" sz="1000" dirty="0"/>
          </a:p>
        </p:txBody>
      </p:sp>
      <p:sp>
        <p:nvSpPr>
          <p:cNvPr id="89" name="Shape 83"/>
          <p:cNvSpPr/>
          <p:nvPr/>
        </p:nvSpPr>
        <p:spPr>
          <a:xfrm>
            <a:off x="381305" y="7315200"/>
            <a:ext cx="11430000" cy="1505102"/>
          </a:xfrm>
          <a:prstGeom prst="roundRect">
            <a:avLst>
              <a:gd name="adj" fmla="val 3076"/>
            </a:avLst>
          </a:prstGeom>
          <a:noFill/>
          <a:ln w="12700">
            <a:solidFill>
              <a:srgbClr val="E5E7EB"/>
            </a:solidFill>
            <a:prstDash val="solid"/>
          </a:ln>
        </p:spPr>
        <p:txBody>
          <a:bodyPr/>
          <a:lstStyle/>
          <a:p>
            <a:endParaRPr lang="zh-CN" altLang="en-US"/>
          </a:p>
        </p:txBody>
      </p:sp>
      <p:sp>
        <p:nvSpPr>
          <p:cNvPr id="90" name="Text 84"/>
          <p:cNvSpPr txBox="1"/>
          <p:nvPr/>
        </p:nvSpPr>
        <p:spPr>
          <a:xfrm>
            <a:off x="580644" y="7534656"/>
            <a:ext cx="2000707"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智能SOTA的发展趋势</a:t>
            </a:r>
            <a:endParaRPr lang="en-US" sz="1500" dirty="0"/>
          </a:p>
        </p:txBody>
      </p:sp>
      <p:sp>
        <p:nvSpPr>
          <p:cNvPr id="91" name="Shape 85"/>
          <p:cNvSpPr/>
          <p:nvPr/>
        </p:nvSpPr>
        <p:spPr>
          <a:xfrm>
            <a:off x="580644" y="7895844"/>
            <a:ext cx="2648102" cy="724205"/>
          </a:xfrm>
          <a:prstGeom prst="roundRect">
            <a:avLst>
              <a:gd name="adj" fmla="val 13291"/>
            </a:avLst>
          </a:prstGeom>
          <a:solidFill>
            <a:srgbClr val="F9FAFB"/>
          </a:solidFill>
          <a:ln/>
        </p:spPr>
        <p:txBody>
          <a:bodyPr/>
          <a:lstStyle/>
          <a:p>
            <a:endParaRPr lang="zh-CN" altLang="en-US"/>
          </a:p>
        </p:txBody>
      </p:sp>
      <p:sp>
        <p:nvSpPr>
          <p:cNvPr id="92" name="Shape 86"/>
          <p:cNvSpPr/>
          <p:nvPr/>
        </p:nvSpPr>
        <p:spPr>
          <a:xfrm>
            <a:off x="3376879" y="7895844"/>
            <a:ext cx="2648102" cy="724205"/>
          </a:xfrm>
          <a:prstGeom prst="roundRect">
            <a:avLst>
              <a:gd name="adj" fmla="val 13291"/>
            </a:avLst>
          </a:prstGeom>
          <a:solidFill>
            <a:srgbClr val="F9FAFB"/>
          </a:solidFill>
          <a:ln/>
        </p:spPr>
        <p:txBody>
          <a:bodyPr/>
          <a:lstStyle/>
          <a:p>
            <a:endParaRPr lang="zh-CN" altLang="en-US"/>
          </a:p>
        </p:txBody>
      </p:sp>
      <p:sp>
        <p:nvSpPr>
          <p:cNvPr id="93" name="Shape 87"/>
          <p:cNvSpPr/>
          <p:nvPr/>
        </p:nvSpPr>
        <p:spPr>
          <a:xfrm>
            <a:off x="6172200" y="7895844"/>
            <a:ext cx="2648102" cy="724205"/>
          </a:xfrm>
          <a:prstGeom prst="roundRect">
            <a:avLst>
              <a:gd name="adj" fmla="val 13291"/>
            </a:avLst>
          </a:prstGeom>
          <a:solidFill>
            <a:srgbClr val="F9FAFB"/>
          </a:solidFill>
          <a:ln/>
        </p:spPr>
        <p:txBody>
          <a:bodyPr/>
          <a:lstStyle/>
          <a:p>
            <a:endParaRPr lang="zh-CN" altLang="en-US"/>
          </a:p>
        </p:txBody>
      </p:sp>
      <p:sp>
        <p:nvSpPr>
          <p:cNvPr id="94" name="Shape 88"/>
          <p:cNvSpPr/>
          <p:nvPr/>
        </p:nvSpPr>
        <p:spPr>
          <a:xfrm>
            <a:off x="8967521" y="7895844"/>
            <a:ext cx="2648102" cy="724205"/>
          </a:xfrm>
          <a:prstGeom prst="roundRect">
            <a:avLst>
              <a:gd name="adj" fmla="val 13291"/>
            </a:avLst>
          </a:prstGeom>
          <a:solidFill>
            <a:srgbClr val="F9FAFB"/>
          </a:solidFill>
          <a:ln/>
        </p:spPr>
        <p:txBody>
          <a:bodyPr/>
          <a:lstStyle/>
          <a:p>
            <a:endParaRPr lang="zh-CN" altLang="en-US"/>
          </a:p>
        </p:txBody>
      </p:sp>
      <p:sp>
        <p:nvSpPr>
          <p:cNvPr id="95" name="Text 89"/>
          <p:cNvSpPr txBox="1"/>
          <p:nvPr/>
        </p:nvSpPr>
        <p:spPr>
          <a:xfrm>
            <a:off x="694944" y="8029346"/>
            <a:ext cx="1191463" cy="191110"/>
          </a:xfrm>
          <a:prstGeom prst="rect">
            <a:avLst/>
          </a:prstGeom>
          <a:noFill/>
          <a:ln/>
        </p:spPr>
        <p:txBody>
          <a:bodyPr wrap="square" lIns="0" tIns="0" rIns="0" bIns="0" rtlCol="0" anchor="ctr"/>
          <a:lstStyle/>
          <a:p>
            <a:pPr marL="0" indent="0" algn="l">
              <a:buNone/>
            </a:pPr>
            <a:r>
              <a:rPr lang="en-US" sz="1200" dirty="0">
                <a:solidFill>
                  <a:srgbClr val="2563EB"/>
                </a:solidFill>
                <a:latin typeface="Inter" pitchFamily="34" charset="0"/>
                <a:ea typeface="Inter" pitchFamily="34" charset="-122"/>
                <a:cs typeface="Inter" pitchFamily="34" charset="-120"/>
              </a:rPr>
              <a:t>统一表征的模型</a:t>
            </a:r>
            <a:endParaRPr lang="en-US" sz="1200" dirty="0"/>
          </a:p>
        </p:txBody>
      </p:sp>
      <p:sp>
        <p:nvSpPr>
          <p:cNvPr id="96" name="Text 90"/>
          <p:cNvSpPr txBox="1"/>
          <p:nvPr/>
        </p:nvSpPr>
        <p:spPr>
          <a:xfrm>
            <a:off x="3491179" y="8029346"/>
            <a:ext cx="1343254" cy="191110"/>
          </a:xfrm>
          <a:prstGeom prst="rect">
            <a:avLst/>
          </a:prstGeom>
          <a:noFill/>
          <a:ln/>
        </p:spPr>
        <p:txBody>
          <a:bodyPr wrap="square" lIns="0" tIns="0" rIns="0" bIns="0" rtlCol="0" anchor="ctr"/>
          <a:lstStyle/>
          <a:p>
            <a:pPr marL="0" indent="0" algn="l">
              <a:buNone/>
            </a:pPr>
            <a:r>
              <a:rPr lang="en-US" sz="1200" dirty="0">
                <a:solidFill>
                  <a:srgbClr val="2563EB"/>
                </a:solidFill>
                <a:latin typeface="Inter" pitchFamily="34" charset="0"/>
                <a:ea typeface="Inter" pitchFamily="34" charset="-122"/>
                <a:cs typeface="Inter" pitchFamily="34" charset="-120"/>
              </a:rPr>
              <a:t>创造性可控性兼顾</a:t>
            </a:r>
            <a:endParaRPr lang="en-US" sz="1200" dirty="0"/>
          </a:p>
        </p:txBody>
      </p:sp>
      <p:sp>
        <p:nvSpPr>
          <p:cNvPr id="97" name="Text 91"/>
          <p:cNvSpPr txBox="1"/>
          <p:nvPr/>
        </p:nvSpPr>
        <p:spPr>
          <a:xfrm>
            <a:off x="6286500" y="8029346"/>
            <a:ext cx="1191463" cy="191110"/>
          </a:xfrm>
          <a:prstGeom prst="rect">
            <a:avLst/>
          </a:prstGeom>
          <a:noFill/>
          <a:ln/>
        </p:spPr>
        <p:txBody>
          <a:bodyPr wrap="square" lIns="0" tIns="0" rIns="0" bIns="0" rtlCol="0" anchor="ctr"/>
          <a:lstStyle/>
          <a:p>
            <a:pPr marL="0" indent="0" algn="l">
              <a:buNone/>
            </a:pPr>
            <a:r>
              <a:rPr lang="en-US" sz="1200" dirty="0">
                <a:solidFill>
                  <a:srgbClr val="2563EB"/>
                </a:solidFill>
                <a:latin typeface="Inter" pitchFamily="34" charset="0"/>
                <a:ea typeface="Inter" pitchFamily="34" charset="-122"/>
                <a:cs typeface="Inter" pitchFamily="34" charset="-120"/>
              </a:rPr>
              <a:t>高性能无限记忆</a:t>
            </a:r>
            <a:endParaRPr lang="en-US" sz="1200" dirty="0"/>
          </a:p>
        </p:txBody>
      </p:sp>
      <p:sp>
        <p:nvSpPr>
          <p:cNvPr id="98" name="Text 92"/>
          <p:cNvSpPr txBox="1"/>
          <p:nvPr/>
        </p:nvSpPr>
        <p:spPr>
          <a:xfrm>
            <a:off x="9081821" y="8029346"/>
            <a:ext cx="1038758" cy="191110"/>
          </a:xfrm>
          <a:prstGeom prst="rect">
            <a:avLst/>
          </a:prstGeom>
          <a:noFill/>
          <a:ln/>
        </p:spPr>
        <p:txBody>
          <a:bodyPr wrap="square" lIns="0" tIns="0" rIns="0" bIns="0" rtlCol="0" anchor="ctr"/>
          <a:lstStyle/>
          <a:p>
            <a:pPr marL="0" indent="0" algn="l">
              <a:buNone/>
            </a:pPr>
            <a:r>
              <a:rPr lang="en-US" sz="1200" dirty="0">
                <a:solidFill>
                  <a:srgbClr val="2563EB"/>
                </a:solidFill>
                <a:latin typeface="Inter" pitchFamily="34" charset="0"/>
                <a:ea typeface="Inter" pitchFamily="34" charset="-122"/>
                <a:cs typeface="Inter" pitchFamily="34" charset="-120"/>
              </a:rPr>
              <a:t>更小成本更低</a:t>
            </a:r>
            <a:endParaRPr lang="en-US" sz="1200" dirty="0"/>
          </a:p>
        </p:txBody>
      </p:sp>
      <p:sp>
        <p:nvSpPr>
          <p:cNvPr id="99" name="Text 93"/>
          <p:cNvSpPr txBox="1"/>
          <p:nvPr/>
        </p:nvSpPr>
        <p:spPr>
          <a:xfrm>
            <a:off x="694944" y="8324698"/>
            <a:ext cx="25008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多模态、跨领域的统一智能基础模型架构</a:t>
            </a:r>
            <a:endParaRPr lang="en-US" sz="1000" dirty="0"/>
          </a:p>
        </p:txBody>
      </p:sp>
      <p:sp>
        <p:nvSpPr>
          <p:cNvPr id="100" name="Text 94"/>
          <p:cNvSpPr txBox="1"/>
          <p:nvPr/>
        </p:nvSpPr>
        <p:spPr>
          <a:xfrm>
            <a:off x="3491179" y="8324698"/>
            <a:ext cx="22338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平衡自由探索与精确执行的智能表现</a:t>
            </a:r>
            <a:endParaRPr lang="en-US" sz="1000" dirty="0"/>
          </a:p>
        </p:txBody>
      </p:sp>
      <p:sp>
        <p:nvSpPr>
          <p:cNvPr id="101" name="Text 95"/>
          <p:cNvSpPr txBox="1"/>
          <p:nvPr/>
        </p:nvSpPr>
        <p:spPr>
          <a:xfrm>
            <a:off x="6286500" y="8324698"/>
            <a:ext cx="23673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突破上下文限制的长期记忆与检索能力</a:t>
            </a:r>
            <a:endParaRPr lang="en-US" sz="1000" dirty="0"/>
          </a:p>
        </p:txBody>
      </p:sp>
      <p:sp>
        <p:nvSpPr>
          <p:cNvPr id="102" name="Text 96"/>
          <p:cNvSpPr txBox="1"/>
          <p:nvPr/>
        </p:nvSpPr>
        <p:spPr>
          <a:xfrm>
            <a:off x="9081821" y="8324698"/>
            <a:ext cx="23673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模型体积与计算成本的持续优化与降低</a:t>
            </a:r>
            <a:endParaRPr lang="en-US" sz="1000" dirty="0"/>
          </a:p>
        </p:txBody>
      </p:sp>
      <p:sp>
        <p:nvSpPr>
          <p:cNvPr id="103" name="Shape 97"/>
          <p:cNvSpPr/>
          <p:nvPr/>
        </p:nvSpPr>
        <p:spPr>
          <a:xfrm>
            <a:off x="381305" y="9010498"/>
            <a:ext cx="11430000" cy="761695"/>
          </a:xfrm>
          <a:prstGeom prst="roundRect">
            <a:avLst>
              <a:gd name="adj" fmla="val 12005"/>
            </a:avLst>
          </a:prstGeom>
          <a:solidFill>
            <a:srgbClr val="EFF6FF"/>
          </a:solidFill>
          <a:ln/>
        </p:spPr>
        <p:txBody>
          <a:bodyPr/>
          <a:lstStyle/>
          <a:p>
            <a:endParaRPr lang="zh-CN" altLang="en-US"/>
          </a:p>
        </p:txBody>
      </p:sp>
      <p:pic>
        <p:nvPicPr>
          <p:cNvPr id="104" name="Image 4" descr="preencoded.png"/>
          <p:cNvPicPr>
            <a:picLocks noChangeAspect="1"/>
          </p:cNvPicPr>
          <p:nvPr/>
        </p:nvPicPr>
        <p:blipFill>
          <a:blip r:embed="rId7"/>
          <a:srcRect t="-100" b="-100"/>
          <a:stretch/>
        </p:blipFill>
        <p:spPr>
          <a:xfrm>
            <a:off x="533095" y="9239098"/>
            <a:ext cx="114300" cy="152705"/>
          </a:xfrm>
          <a:prstGeom prst="rect">
            <a:avLst/>
          </a:prstGeom>
        </p:spPr>
      </p:pic>
      <p:sp>
        <p:nvSpPr>
          <p:cNvPr id="105" name="Text 98"/>
          <p:cNvSpPr txBox="1"/>
          <p:nvPr/>
        </p:nvSpPr>
        <p:spPr>
          <a:xfrm>
            <a:off x="761695" y="9182405"/>
            <a:ext cx="7342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关键洞察</a:t>
            </a:r>
            <a:endParaRPr lang="en-US" sz="1200" dirty="0"/>
          </a:p>
        </p:txBody>
      </p:sp>
      <p:sp>
        <p:nvSpPr>
          <p:cNvPr id="106" name="Text 99"/>
          <p:cNvSpPr txBox="1"/>
          <p:nvPr/>
        </p:nvSpPr>
        <p:spPr>
          <a:xfrm>
            <a:off x="761695" y="9439351"/>
            <a:ext cx="8225028"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未来产品机会将围绕"人机协作新形态"和"智能实体化"两大方向演进，成功的产品需要同时解决技术实现、商业模式和用户习惯三大挑战。</a:t>
            </a:r>
            <a:endParaRPr lang="en-US" sz="1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7962595"/>
          </a:xfrm>
          <a:prstGeom prst="rect">
            <a:avLst/>
          </a:prstGeom>
          <a:solidFill>
            <a:srgbClr val="FFFFFF"/>
          </a:solidFill>
          <a:ln/>
        </p:spPr>
      </p:sp>
      <p:sp>
        <p:nvSpPr>
          <p:cNvPr id="3" name="Shape 1"/>
          <p:cNvSpPr/>
          <p:nvPr/>
        </p:nvSpPr>
        <p:spPr>
          <a:xfrm>
            <a:off x="0" y="0"/>
            <a:ext cx="12191695" cy="796259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投资洞察</a:t>
            </a:r>
            <a:endParaRPr lang="en-US" sz="1200" dirty="0"/>
          </a:p>
        </p:txBody>
      </p:sp>
      <p:sp>
        <p:nvSpPr>
          <p:cNvPr id="6" name="Text 4"/>
          <p:cNvSpPr txBox="1"/>
          <p:nvPr/>
        </p:nvSpPr>
        <p:spPr>
          <a:xfrm>
            <a:off x="381305" y="743407"/>
            <a:ext cx="5091379"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Agentic AI的关键投资机会与新兴赛道</a:t>
            </a:r>
            <a:endParaRPr lang="en-US" sz="2200" dirty="0"/>
          </a:p>
        </p:txBody>
      </p:sp>
      <p:sp>
        <p:nvSpPr>
          <p:cNvPr id="7" name="Text 5"/>
          <p:cNvSpPr txBox="1"/>
          <p:nvPr/>
        </p:nvSpPr>
        <p:spPr>
          <a:xfrm>
            <a:off x="11277295" y="552298"/>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第五部分</a:t>
            </a:r>
            <a:endParaRPr lang="en-US" sz="1000" dirty="0"/>
          </a:p>
        </p:txBody>
      </p:sp>
      <p:sp>
        <p:nvSpPr>
          <p:cNvPr id="8" name="Text 6"/>
          <p:cNvSpPr txBox="1"/>
          <p:nvPr/>
        </p:nvSpPr>
        <p:spPr>
          <a:xfrm>
            <a:off x="10782605" y="761695"/>
            <a:ext cx="1157630" cy="200254"/>
          </a:xfrm>
          <a:prstGeom prst="rect">
            <a:avLst/>
          </a:prstGeom>
          <a:noFill/>
          <a:ln/>
        </p:spPr>
        <p:txBody>
          <a:bodyPr wrap="square" lIns="0" tIns="0" rIns="0" bIns="0" rtlCol="0" anchor="ctr"/>
          <a:lstStyle/>
          <a:p>
            <a:pPr marL="0" indent="0" algn="r">
              <a:buNone/>
            </a:pPr>
            <a:r>
              <a:rPr lang="en-US" sz="1300" b="1" dirty="0">
                <a:solidFill>
                  <a:srgbClr val="374151"/>
                </a:solidFill>
                <a:latin typeface="Inter" pitchFamily="34" charset="0"/>
                <a:ea typeface="Inter" pitchFamily="34" charset="-122"/>
                <a:cs typeface="Inter" pitchFamily="34" charset="-120"/>
              </a:rPr>
              <a:t>未来产品机会</a:t>
            </a:r>
            <a:endParaRPr lang="en-US" sz="1300" dirty="0"/>
          </a:p>
        </p:txBody>
      </p:sp>
      <p:sp>
        <p:nvSpPr>
          <p:cNvPr id="9" name="Text 7"/>
          <p:cNvSpPr txBox="1"/>
          <p:nvPr/>
        </p:nvSpPr>
        <p:spPr>
          <a:xfrm>
            <a:off x="381305" y="1333195"/>
            <a:ext cx="1666951"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三大热门投资赛道</a:t>
            </a:r>
            <a:endParaRPr lang="en-US" sz="1500" dirty="0"/>
          </a:p>
        </p:txBody>
      </p:sp>
      <p:sp>
        <p:nvSpPr>
          <p:cNvPr id="10" name="Text 8"/>
          <p:cNvSpPr txBox="1"/>
          <p:nvPr/>
        </p:nvSpPr>
        <p:spPr>
          <a:xfrm>
            <a:off x="6248095" y="1333195"/>
            <a:ext cx="2238451"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技术演进趋势与投资时机</a:t>
            </a:r>
            <a:endParaRPr lang="en-US" sz="1500" dirty="0"/>
          </a:p>
        </p:txBody>
      </p:sp>
      <p:sp>
        <p:nvSpPr>
          <p:cNvPr id="11" name="Shape 9"/>
          <p:cNvSpPr/>
          <p:nvPr/>
        </p:nvSpPr>
        <p:spPr>
          <a:xfrm>
            <a:off x="381305" y="1733702"/>
            <a:ext cx="28346" cy="724205"/>
          </a:xfrm>
          <a:prstGeom prst="rect">
            <a:avLst/>
          </a:prstGeom>
          <a:solidFill>
            <a:srgbClr val="4C6FFF"/>
          </a:solidFill>
          <a:ln/>
        </p:spPr>
      </p:sp>
      <p:sp>
        <p:nvSpPr>
          <p:cNvPr id="12" name="Shape 10"/>
          <p:cNvSpPr/>
          <p:nvPr/>
        </p:nvSpPr>
        <p:spPr>
          <a:xfrm>
            <a:off x="381305" y="2648102"/>
            <a:ext cx="28346" cy="724205"/>
          </a:xfrm>
          <a:prstGeom prst="rect">
            <a:avLst/>
          </a:prstGeom>
          <a:solidFill>
            <a:srgbClr val="4C6FFF"/>
          </a:solidFill>
          <a:ln/>
        </p:spPr>
      </p:sp>
      <p:sp>
        <p:nvSpPr>
          <p:cNvPr id="13" name="Shape 11"/>
          <p:cNvSpPr/>
          <p:nvPr/>
        </p:nvSpPr>
        <p:spPr>
          <a:xfrm>
            <a:off x="381305" y="3562502"/>
            <a:ext cx="28346" cy="724205"/>
          </a:xfrm>
          <a:prstGeom prst="rect">
            <a:avLst/>
          </a:prstGeom>
          <a:solidFill>
            <a:srgbClr val="4C6FFF"/>
          </a:solidFill>
          <a:ln/>
        </p:spPr>
      </p:sp>
      <p:sp>
        <p:nvSpPr>
          <p:cNvPr id="14" name="Text 12"/>
          <p:cNvSpPr txBox="1"/>
          <p:nvPr/>
        </p:nvSpPr>
        <p:spPr>
          <a:xfrm>
            <a:off x="562356" y="1762049"/>
            <a:ext cx="1462126"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Agentic基础设施</a:t>
            </a:r>
            <a:endParaRPr lang="en-US" sz="1300" dirty="0"/>
          </a:p>
        </p:txBody>
      </p:sp>
      <p:sp>
        <p:nvSpPr>
          <p:cNvPr id="15" name="Text 13"/>
          <p:cNvSpPr txBox="1"/>
          <p:nvPr/>
        </p:nvSpPr>
        <p:spPr>
          <a:xfrm>
            <a:off x="562356" y="2676449"/>
            <a:ext cx="1672438"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垂直行业智能自动化</a:t>
            </a:r>
            <a:endParaRPr lang="en-US" sz="1300" dirty="0"/>
          </a:p>
        </p:txBody>
      </p:sp>
      <p:sp>
        <p:nvSpPr>
          <p:cNvPr id="16" name="Text 14"/>
          <p:cNvSpPr txBox="1"/>
          <p:nvPr/>
        </p:nvSpPr>
        <p:spPr>
          <a:xfrm>
            <a:off x="562356" y="3590849"/>
            <a:ext cx="1672438"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多模态消费级智能体</a:t>
            </a:r>
            <a:endParaRPr lang="en-US" sz="1300" dirty="0"/>
          </a:p>
        </p:txBody>
      </p:sp>
      <p:sp>
        <p:nvSpPr>
          <p:cNvPr id="17" name="Text 15"/>
          <p:cNvSpPr txBox="1"/>
          <p:nvPr/>
        </p:nvSpPr>
        <p:spPr>
          <a:xfrm>
            <a:off x="562356" y="2018995"/>
            <a:ext cx="5468112" cy="4197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支持主权智能和Agentic系统的底层设施，预计到2030年形成千亿规模市场。关注内存与计算优化、自主系统框架、多模态运行环境提供商。</a:t>
            </a:r>
            <a:endParaRPr lang="en-US" sz="1200" dirty="0"/>
          </a:p>
        </p:txBody>
      </p:sp>
      <p:sp>
        <p:nvSpPr>
          <p:cNvPr id="18" name="Text 16"/>
          <p:cNvSpPr txBox="1"/>
          <p:nvPr/>
        </p:nvSpPr>
        <p:spPr>
          <a:xfrm>
            <a:off x="562356" y="2933395"/>
            <a:ext cx="5458054" cy="4197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医疗、法律、金融、建筑等高知识门槛行业的智能自动化解决方案，提供10倍效率提升的专业化Agent系统，预计2027年达570亿美元规模。</a:t>
            </a:r>
            <a:endParaRPr lang="en-US" sz="1200" dirty="0"/>
          </a:p>
        </p:txBody>
      </p:sp>
      <p:sp>
        <p:nvSpPr>
          <p:cNvPr id="19" name="Text 17"/>
          <p:cNvSpPr txBox="1"/>
          <p:nvPr/>
        </p:nvSpPr>
        <p:spPr>
          <a:xfrm>
            <a:off x="562356" y="3847795"/>
            <a:ext cx="5458054" cy="4197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家庭和个人场景的智能陪伴、辅助决策、生活管理的软硬结合产品，预计在新一代硬件周期内爆发，到2028年可达420亿美元规模。</a:t>
            </a:r>
            <a:endParaRPr lang="en-US" sz="1200" dirty="0"/>
          </a:p>
        </p:txBody>
      </p:sp>
      <p:sp>
        <p:nvSpPr>
          <p:cNvPr id="20" name="Shape 18"/>
          <p:cNvSpPr/>
          <p:nvPr/>
        </p:nvSpPr>
        <p:spPr>
          <a:xfrm>
            <a:off x="6248095" y="1733702"/>
            <a:ext cx="2704795" cy="2266798"/>
          </a:xfrm>
          <a:prstGeom prst="roundRect">
            <a:avLst>
              <a:gd name="adj" fmla="val 1356"/>
            </a:avLst>
          </a:prstGeom>
          <a:solidFill>
            <a:srgbClr val="F9FAFB"/>
          </a:solidFill>
          <a:ln/>
        </p:spPr>
      </p:sp>
      <p:sp>
        <p:nvSpPr>
          <p:cNvPr id="21" name="Shape 19"/>
          <p:cNvSpPr/>
          <p:nvPr/>
        </p:nvSpPr>
        <p:spPr>
          <a:xfrm>
            <a:off x="6400800" y="1886407"/>
            <a:ext cx="457200" cy="457200"/>
          </a:xfrm>
          <a:prstGeom prst="roundRect">
            <a:avLst>
              <a:gd name="adj" fmla="val 33333"/>
            </a:avLst>
          </a:prstGeom>
          <a:solidFill>
            <a:srgbClr val="EBF0FF"/>
          </a:solidFill>
          <a:ln/>
        </p:spPr>
      </p:sp>
      <p:pic>
        <p:nvPicPr>
          <p:cNvPr id="22" name="Image 0" descr="preencoded.png"/>
          <p:cNvPicPr>
            <a:picLocks noChangeAspect="1"/>
          </p:cNvPicPr>
          <p:nvPr/>
        </p:nvPicPr>
        <p:blipFill>
          <a:blip r:embed="rId3"/>
          <a:srcRect/>
          <a:stretch/>
        </p:blipFill>
        <p:spPr>
          <a:xfrm>
            <a:off x="6515100" y="2000707"/>
            <a:ext cx="228600" cy="228600"/>
          </a:xfrm>
          <a:prstGeom prst="rect">
            <a:avLst/>
          </a:prstGeom>
        </p:spPr>
      </p:pic>
      <p:sp>
        <p:nvSpPr>
          <p:cNvPr id="23" name="Shape 20"/>
          <p:cNvSpPr/>
          <p:nvPr/>
        </p:nvSpPr>
        <p:spPr>
          <a:xfrm>
            <a:off x="9105595" y="1733702"/>
            <a:ext cx="2704795" cy="2266798"/>
          </a:xfrm>
          <a:prstGeom prst="roundRect">
            <a:avLst>
              <a:gd name="adj" fmla="val 1356"/>
            </a:avLst>
          </a:prstGeom>
          <a:solidFill>
            <a:srgbClr val="F9FAFB"/>
          </a:solidFill>
          <a:ln/>
        </p:spPr>
      </p:sp>
      <p:sp>
        <p:nvSpPr>
          <p:cNvPr id="24" name="Shape 21"/>
          <p:cNvSpPr/>
          <p:nvPr/>
        </p:nvSpPr>
        <p:spPr>
          <a:xfrm>
            <a:off x="9258300" y="1886407"/>
            <a:ext cx="457200" cy="457200"/>
          </a:xfrm>
          <a:prstGeom prst="roundRect">
            <a:avLst>
              <a:gd name="adj" fmla="val 33333"/>
            </a:avLst>
          </a:prstGeom>
          <a:solidFill>
            <a:srgbClr val="EBF0FF"/>
          </a:solidFill>
          <a:ln/>
        </p:spPr>
      </p:sp>
      <p:sp>
        <p:nvSpPr>
          <p:cNvPr id="25" name="Text 22"/>
          <p:cNvSpPr txBox="1"/>
          <p:nvPr/>
        </p:nvSpPr>
        <p:spPr>
          <a:xfrm>
            <a:off x="6400800" y="2476195"/>
            <a:ext cx="13432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高效计算基础设施</a:t>
            </a:r>
            <a:endParaRPr lang="en-US" sz="1200" dirty="0"/>
          </a:p>
        </p:txBody>
      </p:sp>
      <p:sp>
        <p:nvSpPr>
          <p:cNvPr id="26" name="Text 23"/>
          <p:cNvSpPr txBox="1"/>
          <p:nvPr/>
        </p:nvSpPr>
        <p:spPr>
          <a:xfrm>
            <a:off x="6590995" y="2771546"/>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专用AI芯片与高带宽内存</a:t>
            </a:r>
            <a:endParaRPr lang="en-US" sz="1000" dirty="0"/>
          </a:p>
        </p:txBody>
      </p:sp>
      <p:sp>
        <p:nvSpPr>
          <p:cNvPr id="27" name="Text 24"/>
          <p:cNvSpPr txBox="1"/>
          <p:nvPr/>
        </p:nvSpPr>
        <p:spPr>
          <a:xfrm>
            <a:off x="6590995" y="3000146"/>
            <a:ext cx="14145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分布式Agent系统架构</a:t>
            </a:r>
            <a:endParaRPr lang="en-US" sz="1000" dirty="0"/>
          </a:p>
        </p:txBody>
      </p:sp>
      <p:sp>
        <p:nvSpPr>
          <p:cNvPr id="28" name="Text 25"/>
          <p:cNvSpPr txBox="1"/>
          <p:nvPr/>
        </p:nvSpPr>
        <p:spPr>
          <a:xfrm>
            <a:off x="6590995" y="3228746"/>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低功耗边缘计算方案</a:t>
            </a:r>
            <a:endParaRPr lang="en-US" sz="1000" dirty="0"/>
          </a:p>
        </p:txBody>
      </p:sp>
      <p:sp>
        <p:nvSpPr>
          <p:cNvPr id="29" name="Text 26"/>
          <p:cNvSpPr txBox="1"/>
          <p:nvPr/>
        </p:nvSpPr>
        <p:spPr>
          <a:xfrm>
            <a:off x="6590995" y="3457346"/>
            <a:ext cx="1491386" cy="162763"/>
          </a:xfrm>
          <a:prstGeom prst="rect">
            <a:avLst/>
          </a:prstGeom>
          <a:noFill/>
          <a:ln/>
        </p:spPr>
        <p:txBody>
          <a:bodyPr wrap="square" lIns="0" tIns="0" rIns="0" bIns="0" rtlCol="0" anchor="ctr"/>
          <a:lstStyle/>
          <a:p>
            <a:pPr marL="0" indent="0" algn="l">
              <a:buNone/>
            </a:pPr>
            <a:r>
              <a:rPr lang="en-US" sz="1000" dirty="0">
                <a:solidFill>
                  <a:srgbClr val="2563EB"/>
                </a:solidFill>
                <a:latin typeface="Inter" pitchFamily="34" charset="0"/>
                <a:ea typeface="Inter" pitchFamily="34" charset="-122"/>
                <a:cs typeface="Inter" pitchFamily="34" charset="-120"/>
              </a:rPr>
              <a:t>投资窗口：2025-2027</a:t>
            </a:r>
            <a:endParaRPr lang="en-US" sz="1000" dirty="0"/>
          </a:p>
        </p:txBody>
      </p:sp>
      <p:pic>
        <p:nvPicPr>
          <p:cNvPr id="30" name="Image 1" descr="preencoded.png"/>
          <p:cNvPicPr>
            <a:picLocks noChangeAspect="1"/>
          </p:cNvPicPr>
          <p:nvPr/>
        </p:nvPicPr>
        <p:blipFill>
          <a:blip r:embed="rId4"/>
          <a:srcRect/>
          <a:stretch/>
        </p:blipFill>
        <p:spPr>
          <a:xfrm>
            <a:off x="9372600" y="2000707"/>
            <a:ext cx="228600" cy="228600"/>
          </a:xfrm>
          <a:prstGeom prst="rect">
            <a:avLst/>
          </a:prstGeom>
        </p:spPr>
      </p:pic>
      <p:sp>
        <p:nvSpPr>
          <p:cNvPr id="31" name="Shape 27"/>
          <p:cNvSpPr/>
          <p:nvPr/>
        </p:nvSpPr>
        <p:spPr>
          <a:xfrm>
            <a:off x="6248095" y="4153205"/>
            <a:ext cx="2704795" cy="2266798"/>
          </a:xfrm>
          <a:prstGeom prst="roundRect">
            <a:avLst>
              <a:gd name="adj" fmla="val 1356"/>
            </a:avLst>
          </a:prstGeom>
          <a:solidFill>
            <a:srgbClr val="F9FAFB"/>
          </a:solidFill>
          <a:ln/>
        </p:spPr>
      </p:sp>
      <p:sp>
        <p:nvSpPr>
          <p:cNvPr id="32" name="Shape 28"/>
          <p:cNvSpPr/>
          <p:nvPr/>
        </p:nvSpPr>
        <p:spPr>
          <a:xfrm>
            <a:off x="9105595" y="4153205"/>
            <a:ext cx="2704795" cy="2266798"/>
          </a:xfrm>
          <a:prstGeom prst="roundRect">
            <a:avLst>
              <a:gd name="adj" fmla="val 1356"/>
            </a:avLst>
          </a:prstGeom>
          <a:solidFill>
            <a:srgbClr val="F9FAFB"/>
          </a:solidFill>
          <a:ln/>
        </p:spPr>
      </p:sp>
      <p:sp>
        <p:nvSpPr>
          <p:cNvPr id="33" name="Shape 29"/>
          <p:cNvSpPr/>
          <p:nvPr/>
        </p:nvSpPr>
        <p:spPr>
          <a:xfrm>
            <a:off x="6400800" y="4304995"/>
            <a:ext cx="457200" cy="457200"/>
          </a:xfrm>
          <a:prstGeom prst="roundRect">
            <a:avLst>
              <a:gd name="adj" fmla="val 33333"/>
            </a:avLst>
          </a:prstGeom>
          <a:solidFill>
            <a:srgbClr val="EBF0FF"/>
          </a:solidFill>
          <a:ln/>
        </p:spPr>
      </p:sp>
      <p:sp>
        <p:nvSpPr>
          <p:cNvPr id="34" name="Shape 30"/>
          <p:cNvSpPr/>
          <p:nvPr/>
        </p:nvSpPr>
        <p:spPr>
          <a:xfrm>
            <a:off x="9258300" y="4304995"/>
            <a:ext cx="457200" cy="457200"/>
          </a:xfrm>
          <a:prstGeom prst="roundRect">
            <a:avLst>
              <a:gd name="adj" fmla="val 33333"/>
            </a:avLst>
          </a:prstGeom>
          <a:solidFill>
            <a:srgbClr val="EBF0FF"/>
          </a:solidFill>
          <a:ln/>
        </p:spPr>
      </p:sp>
      <p:sp>
        <p:nvSpPr>
          <p:cNvPr id="35" name="Text 31"/>
          <p:cNvSpPr txBox="1"/>
          <p:nvPr/>
        </p:nvSpPr>
        <p:spPr>
          <a:xfrm>
            <a:off x="9258300" y="2476195"/>
            <a:ext cx="14959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小型专用化智能模型</a:t>
            </a:r>
            <a:endParaRPr lang="en-US" sz="1200" dirty="0"/>
          </a:p>
        </p:txBody>
      </p:sp>
      <p:sp>
        <p:nvSpPr>
          <p:cNvPr id="36" name="Text 32"/>
          <p:cNvSpPr txBox="1"/>
          <p:nvPr/>
        </p:nvSpPr>
        <p:spPr>
          <a:xfrm>
            <a:off x="6400800" y="4895698"/>
            <a:ext cx="1295705"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Agentic自主系统</a:t>
            </a:r>
            <a:endParaRPr lang="en-US" sz="1200" dirty="0"/>
          </a:p>
        </p:txBody>
      </p:sp>
      <p:sp>
        <p:nvSpPr>
          <p:cNvPr id="37" name="Text 33"/>
          <p:cNvSpPr txBox="1"/>
          <p:nvPr/>
        </p:nvSpPr>
        <p:spPr>
          <a:xfrm>
            <a:off x="9258300" y="4895698"/>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行业应用与集成</a:t>
            </a:r>
            <a:endParaRPr lang="en-US" sz="1200" dirty="0"/>
          </a:p>
        </p:txBody>
      </p:sp>
      <p:sp>
        <p:nvSpPr>
          <p:cNvPr id="38" name="Text 34"/>
          <p:cNvSpPr txBox="1"/>
          <p:nvPr/>
        </p:nvSpPr>
        <p:spPr>
          <a:xfrm>
            <a:off x="9448495" y="2771546"/>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垂直领域专业知识模型</a:t>
            </a:r>
            <a:endParaRPr lang="en-US" sz="1000" dirty="0"/>
          </a:p>
        </p:txBody>
      </p:sp>
      <p:sp>
        <p:nvSpPr>
          <p:cNvPr id="39" name="Text 35"/>
          <p:cNvSpPr txBox="1"/>
          <p:nvPr/>
        </p:nvSpPr>
        <p:spPr>
          <a:xfrm>
            <a:off x="9448495" y="3000146"/>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超高效推理与优化技术</a:t>
            </a:r>
            <a:endParaRPr lang="en-US" sz="1000" dirty="0"/>
          </a:p>
        </p:txBody>
      </p:sp>
      <p:sp>
        <p:nvSpPr>
          <p:cNvPr id="40" name="Text 36"/>
          <p:cNvSpPr txBox="1"/>
          <p:nvPr/>
        </p:nvSpPr>
        <p:spPr>
          <a:xfrm>
            <a:off x="9448495" y="3228746"/>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差异化算法创新方案</a:t>
            </a:r>
            <a:endParaRPr lang="en-US" sz="1000" dirty="0"/>
          </a:p>
        </p:txBody>
      </p:sp>
      <p:sp>
        <p:nvSpPr>
          <p:cNvPr id="41" name="Text 37"/>
          <p:cNvSpPr txBox="1"/>
          <p:nvPr/>
        </p:nvSpPr>
        <p:spPr>
          <a:xfrm>
            <a:off x="6590995" y="5191049"/>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自我规划与执行框架</a:t>
            </a:r>
            <a:endParaRPr lang="en-US" sz="1000" dirty="0"/>
          </a:p>
        </p:txBody>
      </p:sp>
      <p:sp>
        <p:nvSpPr>
          <p:cNvPr id="42" name="Text 38"/>
          <p:cNvSpPr txBox="1"/>
          <p:nvPr/>
        </p:nvSpPr>
        <p:spPr>
          <a:xfrm>
            <a:off x="6590995" y="5419649"/>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分布式多智能体协同系统</a:t>
            </a:r>
            <a:endParaRPr lang="en-US" sz="1000" dirty="0"/>
          </a:p>
        </p:txBody>
      </p:sp>
      <p:sp>
        <p:nvSpPr>
          <p:cNvPr id="43" name="Text 39"/>
          <p:cNvSpPr txBox="1"/>
          <p:nvPr/>
        </p:nvSpPr>
        <p:spPr>
          <a:xfrm>
            <a:off x="6590995" y="5648249"/>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安全性与可控性解决方案</a:t>
            </a:r>
            <a:endParaRPr lang="en-US" sz="1000" dirty="0"/>
          </a:p>
        </p:txBody>
      </p:sp>
      <p:sp>
        <p:nvSpPr>
          <p:cNvPr id="44" name="Text 40"/>
          <p:cNvSpPr txBox="1"/>
          <p:nvPr/>
        </p:nvSpPr>
        <p:spPr>
          <a:xfrm>
            <a:off x="9448495" y="3457346"/>
            <a:ext cx="1500530" cy="162763"/>
          </a:xfrm>
          <a:prstGeom prst="rect">
            <a:avLst/>
          </a:prstGeom>
          <a:noFill/>
          <a:ln/>
        </p:spPr>
        <p:txBody>
          <a:bodyPr wrap="square" lIns="0" tIns="0" rIns="0" bIns="0" rtlCol="0" anchor="ctr"/>
          <a:lstStyle/>
          <a:p>
            <a:pPr marL="0" indent="0" algn="l">
              <a:buNone/>
            </a:pPr>
            <a:r>
              <a:rPr lang="en-US" sz="1000" dirty="0">
                <a:solidFill>
                  <a:srgbClr val="2563EB"/>
                </a:solidFill>
                <a:latin typeface="Inter" pitchFamily="34" charset="0"/>
                <a:ea typeface="Inter" pitchFamily="34" charset="-122"/>
                <a:cs typeface="Inter" pitchFamily="34" charset="-120"/>
              </a:rPr>
              <a:t>投资窗口：2024-2026</a:t>
            </a:r>
            <a:endParaRPr lang="en-US" sz="1000" dirty="0"/>
          </a:p>
        </p:txBody>
      </p:sp>
      <p:pic>
        <p:nvPicPr>
          <p:cNvPr id="45" name="Image 2" descr="preencoded.png"/>
          <p:cNvPicPr>
            <a:picLocks noChangeAspect="1"/>
          </p:cNvPicPr>
          <p:nvPr/>
        </p:nvPicPr>
        <p:blipFill>
          <a:blip r:embed="rId5"/>
          <a:srcRect l="-80" r="-80"/>
          <a:stretch/>
        </p:blipFill>
        <p:spPr>
          <a:xfrm>
            <a:off x="6486754" y="4419295"/>
            <a:ext cx="286207" cy="228600"/>
          </a:xfrm>
          <a:prstGeom prst="rect">
            <a:avLst/>
          </a:prstGeom>
        </p:spPr>
      </p:pic>
      <p:sp>
        <p:nvSpPr>
          <p:cNvPr id="46" name="Text 41"/>
          <p:cNvSpPr txBox="1"/>
          <p:nvPr/>
        </p:nvSpPr>
        <p:spPr>
          <a:xfrm>
            <a:off x="6590995" y="5876849"/>
            <a:ext cx="1491386" cy="162763"/>
          </a:xfrm>
          <a:prstGeom prst="rect">
            <a:avLst/>
          </a:prstGeom>
          <a:noFill/>
          <a:ln/>
        </p:spPr>
        <p:txBody>
          <a:bodyPr wrap="square" lIns="0" tIns="0" rIns="0" bIns="0" rtlCol="0" anchor="ctr"/>
          <a:lstStyle/>
          <a:p>
            <a:pPr marL="0" indent="0" algn="l">
              <a:buNone/>
            </a:pPr>
            <a:r>
              <a:rPr lang="en-US" sz="1000" dirty="0">
                <a:solidFill>
                  <a:srgbClr val="2563EB"/>
                </a:solidFill>
                <a:latin typeface="Inter" pitchFamily="34" charset="0"/>
                <a:ea typeface="Inter" pitchFamily="34" charset="-122"/>
                <a:cs typeface="Inter" pitchFamily="34" charset="-120"/>
              </a:rPr>
              <a:t>投资窗口：2025-2028</a:t>
            </a:r>
            <a:endParaRPr lang="en-US" sz="1000" dirty="0"/>
          </a:p>
        </p:txBody>
      </p:sp>
      <p:pic>
        <p:nvPicPr>
          <p:cNvPr id="47" name="Image 3" descr="preencoded.png"/>
          <p:cNvPicPr>
            <a:picLocks noChangeAspect="1"/>
          </p:cNvPicPr>
          <p:nvPr/>
        </p:nvPicPr>
        <p:blipFill>
          <a:blip r:embed="rId6"/>
          <a:srcRect t="-44" b="-44"/>
          <a:stretch/>
        </p:blipFill>
        <p:spPr>
          <a:xfrm>
            <a:off x="9357970" y="4419295"/>
            <a:ext cx="256946" cy="228600"/>
          </a:xfrm>
          <a:prstGeom prst="rect">
            <a:avLst/>
          </a:prstGeom>
        </p:spPr>
      </p:pic>
      <p:sp>
        <p:nvSpPr>
          <p:cNvPr id="48" name="Text 42"/>
          <p:cNvSpPr txBox="1"/>
          <p:nvPr/>
        </p:nvSpPr>
        <p:spPr>
          <a:xfrm>
            <a:off x="9448495" y="5191049"/>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企业系统无缝集成方案</a:t>
            </a:r>
            <a:endParaRPr lang="en-US" sz="1000" dirty="0"/>
          </a:p>
        </p:txBody>
      </p:sp>
      <p:sp>
        <p:nvSpPr>
          <p:cNvPr id="49" name="Text 43"/>
          <p:cNvSpPr txBox="1"/>
          <p:nvPr/>
        </p:nvSpPr>
        <p:spPr>
          <a:xfrm>
            <a:off x="9448495" y="5419649"/>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垂直行业知识图谱与流程</a:t>
            </a:r>
            <a:endParaRPr lang="en-US" sz="1000" dirty="0"/>
          </a:p>
        </p:txBody>
      </p:sp>
      <p:sp>
        <p:nvSpPr>
          <p:cNvPr id="50" name="Text 44"/>
          <p:cNvSpPr txBox="1"/>
          <p:nvPr/>
        </p:nvSpPr>
        <p:spPr>
          <a:xfrm>
            <a:off x="9448495" y="5648249"/>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数据安全与隐私保护</a:t>
            </a:r>
            <a:endParaRPr lang="en-US" sz="1000" dirty="0"/>
          </a:p>
        </p:txBody>
      </p:sp>
      <p:sp>
        <p:nvSpPr>
          <p:cNvPr id="51" name="Text 45"/>
          <p:cNvSpPr txBox="1"/>
          <p:nvPr/>
        </p:nvSpPr>
        <p:spPr>
          <a:xfrm>
            <a:off x="9448495" y="5876849"/>
            <a:ext cx="1491386" cy="162763"/>
          </a:xfrm>
          <a:prstGeom prst="rect">
            <a:avLst/>
          </a:prstGeom>
          <a:noFill/>
          <a:ln/>
        </p:spPr>
        <p:txBody>
          <a:bodyPr wrap="square" lIns="0" tIns="0" rIns="0" bIns="0" rtlCol="0" anchor="ctr"/>
          <a:lstStyle/>
          <a:p>
            <a:pPr marL="0" indent="0" algn="l">
              <a:buNone/>
            </a:pPr>
            <a:r>
              <a:rPr lang="en-US" sz="1000" dirty="0">
                <a:solidFill>
                  <a:srgbClr val="2563EB"/>
                </a:solidFill>
                <a:latin typeface="Inter" pitchFamily="34" charset="0"/>
                <a:ea typeface="Inter" pitchFamily="34" charset="-122"/>
                <a:cs typeface="Inter" pitchFamily="34" charset="-120"/>
              </a:rPr>
              <a:t>投资窗口：2024-2027</a:t>
            </a:r>
            <a:endParaRPr lang="en-US" sz="1000" dirty="0"/>
          </a:p>
        </p:txBody>
      </p:sp>
      <p:sp>
        <p:nvSpPr>
          <p:cNvPr id="52" name="Shape 46"/>
          <p:cNvSpPr/>
          <p:nvPr/>
        </p:nvSpPr>
        <p:spPr>
          <a:xfrm>
            <a:off x="381305" y="6305702"/>
            <a:ext cx="11430000" cy="1276502"/>
          </a:xfrm>
          <a:prstGeom prst="roundRect">
            <a:avLst>
              <a:gd name="adj" fmla="val 4277"/>
            </a:avLst>
          </a:prstGeom>
          <a:solidFill>
            <a:srgbClr val="F9FAFB"/>
          </a:solidFill>
          <a:ln w="12700">
            <a:solidFill>
              <a:srgbClr val="E5E7EB"/>
            </a:solidFill>
            <a:prstDash val="solid"/>
          </a:ln>
        </p:spPr>
      </p:sp>
      <p:sp>
        <p:nvSpPr>
          <p:cNvPr id="53" name="Shape 47"/>
          <p:cNvSpPr/>
          <p:nvPr/>
        </p:nvSpPr>
        <p:spPr>
          <a:xfrm>
            <a:off x="619049" y="6543446"/>
            <a:ext cx="295351" cy="381305"/>
          </a:xfrm>
          <a:prstGeom prst="roundRect">
            <a:avLst>
              <a:gd name="adj" fmla="val 309598"/>
            </a:avLst>
          </a:prstGeom>
          <a:solidFill>
            <a:srgbClr val="DBEAFE"/>
          </a:solidFill>
          <a:ln/>
        </p:spPr>
      </p:sp>
      <p:pic>
        <p:nvPicPr>
          <p:cNvPr id="54" name="Image 4" descr="preencoded.png"/>
          <p:cNvPicPr>
            <a:picLocks noChangeAspect="1"/>
          </p:cNvPicPr>
          <p:nvPr/>
        </p:nvPicPr>
        <p:blipFill>
          <a:blip r:embed="rId7"/>
          <a:srcRect/>
          <a:stretch/>
        </p:blipFill>
        <p:spPr>
          <a:xfrm>
            <a:off x="694944" y="6624828"/>
            <a:ext cx="142646" cy="190195"/>
          </a:xfrm>
          <a:prstGeom prst="rect">
            <a:avLst/>
          </a:prstGeom>
        </p:spPr>
      </p:pic>
      <p:sp>
        <p:nvSpPr>
          <p:cNvPr id="55" name="Text 48"/>
          <p:cNvSpPr txBox="1"/>
          <p:nvPr/>
        </p:nvSpPr>
        <p:spPr>
          <a:xfrm>
            <a:off x="1067105" y="6572707"/>
            <a:ext cx="27011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投资者视角：技术拐点与市场机遇</a:t>
            </a:r>
            <a:endParaRPr lang="en-US" sz="1300" dirty="0"/>
          </a:p>
        </p:txBody>
      </p:sp>
      <p:sp>
        <p:nvSpPr>
          <p:cNvPr id="56" name="Text 49"/>
          <p:cNvSpPr txBox="1"/>
          <p:nvPr/>
        </p:nvSpPr>
        <p:spPr>
          <a:xfrm>
            <a:off x="1067105" y="6905549"/>
            <a:ext cx="10611612" cy="4197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Agentic AI市场正经历从早期技术验证向大规模商业应用的关键转折。华人团队在工程能力、AI生态和供应链优势的基础上，在软硬结合的产品、垂直行业智能化解决方案和基础设施层面具有独特竞争优势。风险投资应关注技术创新与市场渗透双重护城河，优先支持具备10倍价值创造潜力的产品团队。</a:t>
            </a:r>
            <a:endParaRPr 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9567367" y="190195"/>
            <a:ext cx="2400300" cy="314554"/>
          </a:xfrm>
          <a:prstGeom prst="roundRect">
            <a:avLst>
              <a:gd name="adj" fmla="val 35236"/>
            </a:avLst>
          </a:prstGeom>
          <a:solidFill>
            <a:srgbClr val="EBF0FF"/>
          </a:solidFill>
          <a:ln/>
        </p:spPr>
      </p:sp>
      <p:sp>
        <p:nvSpPr>
          <p:cNvPr id="6" name="Text 4"/>
          <p:cNvSpPr txBox="1"/>
          <p:nvPr/>
        </p:nvSpPr>
        <p:spPr>
          <a:xfrm>
            <a:off x="9681667" y="267005"/>
            <a:ext cx="2272284"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第二部分 第四次智能革命的重构机遇</a:t>
            </a:r>
            <a:endParaRPr lang="en-US" sz="1000" dirty="0"/>
          </a:p>
        </p:txBody>
      </p:sp>
      <p:sp>
        <p:nvSpPr>
          <p:cNvPr id="7" name="Text 5"/>
          <p:cNvSpPr txBox="1"/>
          <p:nvPr/>
        </p:nvSpPr>
        <p:spPr>
          <a:xfrm>
            <a:off x="228600" y="314554"/>
            <a:ext cx="1012241"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应用趋势演进</a:t>
            </a:r>
            <a:endParaRPr lang="en-US" sz="1100" dirty="0"/>
          </a:p>
        </p:txBody>
      </p:sp>
      <p:sp>
        <p:nvSpPr>
          <p:cNvPr id="8" name="Text 6"/>
          <p:cNvSpPr txBox="1"/>
          <p:nvPr/>
        </p:nvSpPr>
        <p:spPr>
          <a:xfrm>
            <a:off x="228600" y="566928"/>
            <a:ext cx="2934310"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Agentic AI应用趋势迭代图</a:t>
            </a:r>
            <a:endParaRPr lang="en-US" sz="1800" dirty="0"/>
          </a:p>
        </p:txBody>
      </p:sp>
      <p:sp>
        <p:nvSpPr>
          <p:cNvPr id="9" name="Text 7"/>
          <p:cNvSpPr txBox="1"/>
          <p:nvPr/>
        </p:nvSpPr>
        <p:spPr>
          <a:xfrm>
            <a:off x="228600" y="909828"/>
            <a:ext cx="31674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从回答问题到解决问题再到创造价值的应用演进路径</a:t>
            </a:r>
            <a:endParaRPr lang="en-US" sz="1000" dirty="0"/>
          </a:p>
        </p:txBody>
      </p:sp>
      <p:sp>
        <p:nvSpPr>
          <p:cNvPr id="10" name="Shape 8"/>
          <p:cNvSpPr/>
          <p:nvPr/>
        </p:nvSpPr>
        <p:spPr>
          <a:xfrm>
            <a:off x="228600" y="1376172"/>
            <a:ext cx="11734495" cy="28346"/>
          </a:xfrm>
          <a:prstGeom prst="rect">
            <a:avLst/>
          </a:prstGeom>
          <a:solidFill>
            <a:srgbClr val="4C6FFF"/>
          </a:solidFill>
          <a:ln/>
        </p:spPr>
      </p:sp>
      <p:sp>
        <p:nvSpPr>
          <p:cNvPr id="11" name="Shape 9"/>
          <p:cNvSpPr/>
          <p:nvPr/>
        </p:nvSpPr>
        <p:spPr>
          <a:xfrm>
            <a:off x="2778862" y="709574"/>
            <a:ext cx="694944" cy="267005"/>
          </a:xfrm>
          <a:prstGeom prst="roundRect">
            <a:avLst>
              <a:gd name="adj" fmla="val 97847"/>
            </a:avLst>
          </a:prstGeom>
          <a:solidFill>
            <a:srgbClr val="DBEAFE"/>
          </a:solidFill>
          <a:ln/>
        </p:spPr>
      </p:sp>
      <p:sp>
        <p:nvSpPr>
          <p:cNvPr id="12" name="Text 10"/>
          <p:cNvSpPr txBox="1"/>
          <p:nvPr/>
        </p:nvSpPr>
        <p:spPr>
          <a:xfrm>
            <a:off x="2893162" y="757123"/>
            <a:ext cx="566928" cy="162763"/>
          </a:xfrm>
          <a:prstGeom prst="rect">
            <a:avLst/>
          </a:prstGeom>
          <a:noFill/>
          <a:ln/>
        </p:spPr>
        <p:txBody>
          <a:bodyPr wrap="square" lIns="0" tIns="0" rIns="0" bIns="0" rtlCol="0" anchor="ctr"/>
          <a:lstStyle/>
          <a:p>
            <a:pPr marL="0" indent="0" algn="ctr">
              <a:buNone/>
            </a:pPr>
            <a:r>
              <a:rPr lang="en-US" sz="1000" b="1" dirty="0">
                <a:solidFill>
                  <a:srgbClr val="1E40AF"/>
                </a:solidFill>
                <a:latin typeface="Inter" pitchFamily="34" charset="0"/>
                <a:ea typeface="Inter" pitchFamily="34" charset="-122"/>
                <a:cs typeface="Inter" pitchFamily="34" charset="-120"/>
              </a:rPr>
              <a:t>QA时代</a:t>
            </a:r>
            <a:endParaRPr lang="en-US" sz="1000" dirty="0"/>
          </a:p>
        </p:txBody>
      </p:sp>
      <p:sp>
        <p:nvSpPr>
          <p:cNvPr id="13" name="Shape 11"/>
          <p:cNvSpPr/>
          <p:nvPr/>
        </p:nvSpPr>
        <p:spPr>
          <a:xfrm>
            <a:off x="8663026" y="709574"/>
            <a:ext cx="819302" cy="267005"/>
          </a:xfrm>
          <a:prstGeom prst="roundRect">
            <a:avLst>
              <a:gd name="adj" fmla="val 97847"/>
            </a:avLst>
          </a:prstGeom>
          <a:solidFill>
            <a:srgbClr val="2563EB"/>
          </a:solidFill>
          <a:ln/>
        </p:spPr>
      </p:sp>
      <p:sp>
        <p:nvSpPr>
          <p:cNvPr id="14" name="Text 12"/>
          <p:cNvSpPr txBox="1"/>
          <p:nvPr/>
        </p:nvSpPr>
        <p:spPr>
          <a:xfrm>
            <a:off x="8777326" y="757123"/>
            <a:ext cx="691286" cy="162763"/>
          </a:xfrm>
          <a:prstGeom prst="rect">
            <a:avLst/>
          </a:prstGeom>
          <a:noFill/>
          <a:ln/>
        </p:spPr>
        <p:txBody>
          <a:bodyPr wrap="square" lIns="0" tIns="0" rIns="0" bIns="0" rtlCol="0" anchor="ctr"/>
          <a:lstStyle/>
          <a:p>
            <a:pPr marL="0" indent="0" algn="ctr">
              <a:buNone/>
            </a:pPr>
            <a:r>
              <a:rPr lang="en-US" sz="1000" b="1" dirty="0">
                <a:solidFill>
                  <a:srgbClr val="FFFFFF"/>
                </a:solidFill>
                <a:latin typeface="Inter" pitchFamily="34" charset="0"/>
                <a:ea typeface="Inter" pitchFamily="34" charset="-122"/>
                <a:cs typeface="Inter" pitchFamily="34" charset="-120"/>
              </a:rPr>
              <a:t>"Do"时代</a:t>
            </a:r>
            <a:endParaRPr lang="en-US" sz="1000" dirty="0"/>
          </a:p>
        </p:txBody>
      </p:sp>
      <p:sp>
        <p:nvSpPr>
          <p:cNvPr id="15" name="Text 13"/>
          <p:cNvSpPr txBox="1"/>
          <p:nvPr/>
        </p:nvSpPr>
        <p:spPr>
          <a:xfrm>
            <a:off x="1672438" y="1719072"/>
            <a:ext cx="1024128" cy="162763"/>
          </a:xfrm>
          <a:prstGeom prst="rect">
            <a:avLst/>
          </a:prstGeom>
          <a:noFill/>
          <a:ln/>
        </p:spPr>
        <p:txBody>
          <a:bodyPr wrap="square" lIns="0" tIns="0" rIns="0" bIns="0" rtlCol="0" anchor="ctr"/>
          <a:lstStyle/>
          <a:p>
            <a:pPr marL="0" indent="0" algn="ctr">
              <a:buNone/>
            </a:pPr>
            <a:r>
              <a:rPr lang="en-US" sz="1000" b="1" dirty="0">
                <a:solidFill>
                  <a:srgbClr val="1F2937"/>
                </a:solidFill>
                <a:latin typeface="Inter" pitchFamily="34" charset="0"/>
                <a:ea typeface="Inter" pitchFamily="34" charset="-122"/>
                <a:cs typeface="Inter" pitchFamily="34" charset="-120"/>
              </a:rPr>
              <a:t>General Agent</a:t>
            </a:r>
            <a:endParaRPr lang="en-US" sz="1000" dirty="0"/>
          </a:p>
        </p:txBody>
      </p:sp>
      <p:sp>
        <p:nvSpPr>
          <p:cNvPr id="16" name="Text 14"/>
          <p:cNvSpPr txBox="1"/>
          <p:nvPr/>
        </p:nvSpPr>
        <p:spPr>
          <a:xfrm>
            <a:off x="5554066" y="1719072"/>
            <a:ext cx="1185977" cy="162763"/>
          </a:xfrm>
          <a:prstGeom prst="rect">
            <a:avLst/>
          </a:prstGeom>
          <a:noFill/>
          <a:ln/>
        </p:spPr>
        <p:txBody>
          <a:bodyPr wrap="square" lIns="0" tIns="0" rIns="0" bIns="0" rtlCol="0" anchor="ctr"/>
          <a:lstStyle/>
          <a:p>
            <a:pPr marL="0" indent="0" algn="ctr">
              <a:buNone/>
            </a:pPr>
            <a:r>
              <a:rPr lang="en-US" sz="1000" b="1" dirty="0">
                <a:solidFill>
                  <a:srgbClr val="1F2937"/>
                </a:solidFill>
                <a:latin typeface="Inter" pitchFamily="34" charset="0"/>
                <a:ea typeface="Inter" pitchFamily="34" charset="-122"/>
                <a:cs typeface="Inter" pitchFamily="34" charset="-120"/>
              </a:rPr>
              <a:t>Horizontal Agent</a:t>
            </a:r>
            <a:endParaRPr lang="en-US" sz="1000" dirty="0"/>
          </a:p>
        </p:txBody>
      </p:sp>
      <p:sp>
        <p:nvSpPr>
          <p:cNvPr id="17" name="Text 15"/>
          <p:cNvSpPr txBox="1"/>
          <p:nvPr/>
        </p:nvSpPr>
        <p:spPr>
          <a:xfrm>
            <a:off x="9600286" y="1719072"/>
            <a:ext cx="1024128" cy="162763"/>
          </a:xfrm>
          <a:prstGeom prst="rect">
            <a:avLst/>
          </a:prstGeom>
          <a:noFill/>
          <a:ln/>
        </p:spPr>
        <p:txBody>
          <a:bodyPr wrap="square" lIns="0" tIns="0" rIns="0" bIns="0" rtlCol="0" anchor="ctr"/>
          <a:lstStyle/>
          <a:p>
            <a:pPr marL="0" indent="0" algn="ctr">
              <a:buNone/>
            </a:pPr>
            <a:r>
              <a:rPr lang="en-US" sz="1000" b="1" dirty="0">
                <a:solidFill>
                  <a:srgbClr val="1F2937"/>
                </a:solidFill>
                <a:latin typeface="Inter" pitchFamily="34" charset="0"/>
                <a:ea typeface="Inter" pitchFamily="34" charset="-122"/>
                <a:cs typeface="Inter" pitchFamily="34" charset="-120"/>
              </a:rPr>
              <a:t>Vertical Agent</a:t>
            </a:r>
            <a:endParaRPr lang="en-US" sz="1000" dirty="0"/>
          </a:p>
        </p:txBody>
      </p:sp>
      <p:sp>
        <p:nvSpPr>
          <p:cNvPr id="18" name="Shape 16"/>
          <p:cNvSpPr/>
          <p:nvPr/>
        </p:nvSpPr>
        <p:spPr>
          <a:xfrm>
            <a:off x="228600" y="2167128"/>
            <a:ext cx="5772607" cy="1466698"/>
          </a:xfrm>
          <a:prstGeom prst="roundRect">
            <a:avLst>
              <a:gd name="adj" fmla="val 3239"/>
            </a:avLst>
          </a:prstGeom>
          <a:solidFill>
            <a:srgbClr val="F9FAFB"/>
          </a:solidFill>
          <a:ln w="12700">
            <a:solidFill>
              <a:srgbClr val="E5E7EB"/>
            </a:solidFill>
            <a:prstDash val="solid"/>
          </a:ln>
        </p:spPr>
      </p:sp>
      <p:sp>
        <p:nvSpPr>
          <p:cNvPr id="19" name="Shape 17"/>
          <p:cNvSpPr/>
          <p:nvPr/>
        </p:nvSpPr>
        <p:spPr>
          <a:xfrm>
            <a:off x="352044" y="2290572"/>
            <a:ext cx="304495" cy="304495"/>
          </a:xfrm>
          <a:prstGeom prst="ellipse">
            <a:avLst/>
          </a:prstGeom>
          <a:solidFill>
            <a:srgbClr val="EBF0FF"/>
          </a:solidFill>
          <a:ln/>
        </p:spPr>
      </p:sp>
      <p:pic>
        <p:nvPicPr>
          <p:cNvPr id="20" name="Image 0" descr="preencoded.png"/>
          <p:cNvPicPr>
            <a:picLocks noChangeAspect="1"/>
          </p:cNvPicPr>
          <p:nvPr/>
        </p:nvPicPr>
        <p:blipFill>
          <a:blip r:embed="rId3"/>
          <a:srcRect l="-769" r="-769"/>
          <a:stretch/>
        </p:blipFill>
        <p:spPr>
          <a:xfrm>
            <a:off x="414223" y="2371954"/>
            <a:ext cx="181051" cy="142646"/>
          </a:xfrm>
          <a:prstGeom prst="rect">
            <a:avLst/>
          </a:prstGeom>
        </p:spPr>
      </p:pic>
      <p:sp>
        <p:nvSpPr>
          <p:cNvPr id="21" name="Text 18"/>
          <p:cNvSpPr txBox="1"/>
          <p:nvPr/>
        </p:nvSpPr>
        <p:spPr>
          <a:xfrm>
            <a:off x="733349" y="2357323"/>
            <a:ext cx="123352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QA时代 - 被动响应</a:t>
            </a:r>
            <a:endParaRPr lang="en-US" sz="1000" dirty="0"/>
          </a:p>
        </p:txBody>
      </p:sp>
      <p:sp>
        <p:nvSpPr>
          <p:cNvPr id="22" name="Text 19"/>
          <p:cNvSpPr txBox="1"/>
          <p:nvPr/>
        </p:nvSpPr>
        <p:spPr>
          <a:xfrm>
            <a:off x="514807" y="2671877"/>
            <a:ext cx="1200607"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Chatbot / 知识库应用</a:t>
            </a:r>
            <a:endParaRPr lang="en-US" sz="900" dirty="0"/>
          </a:p>
        </p:txBody>
      </p:sp>
      <p:sp>
        <p:nvSpPr>
          <p:cNvPr id="23" name="Text 20"/>
          <p:cNvSpPr txBox="1"/>
          <p:nvPr/>
        </p:nvSpPr>
        <p:spPr>
          <a:xfrm>
            <a:off x="514807" y="2842870"/>
            <a:ext cx="11247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问题驱动的交互模式</a:t>
            </a:r>
            <a:endParaRPr lang="en-US" sz="900" dirty="0"/>
          </a:p>
        </p:txBody>
      </p:sp>
      <p:sp>
        <p:nvSpPr>
          <p:cNvPr id="24" name="Text 21"/>
          <p:cNvSpPr txBox="1"/>
          <p:nvPr/>
        </p:nvSpPr>
        <p:spPr>
          <a:xfrm>
            <a:off x="514807" y="3014777"/>
            <a:ext cx="13533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基于用户输入的被动响应</a:t>
            </a:r>
            <a:endParaRPr lang="en-US" sz="900" dirty="0"/>
          </a:p>
        </p:txBody>
      </p:sp>
      <p:sp>
        <p:nvSpPr>
          <p:cNvPr id="25" name="Text 22"/>
          <p:cNvSpPr txBox="1"/>
          <p:nvPr/>
        </p:nvSpPr>
        <p:spPr>
          <a:xfrm>
            <a:off x="514807" y="3185770"/>
            <a:ext cx="11247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信息提供为主要价值</a:t>
            </a:r>
            <a:endParaRPr lang="en-US" sz="900" dirty="0"/>
          </a:p>
        </p:txBody>
      </p:sp>
      <p:sp>
        <p:nvSpPr>
          <p:cNvPr id="26" name="Text 23"/>
          <p:cNvSpPr txBox="1"/>
          <p:nvPr/>
        </p:nvSpPr>
        <p:spPr>
          <a:xfrm>
            <a:off x="514807" y="3357677"/>
            <a:ext cx="11247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用户需清晰表达需求</a:t>
            </a:r>
            <a:endParaRPr lang="en-US" sz="900" dirty="0"/>
          </a:p>
        </p:txBody>
      </p:sp>
      <p:sp>
        <p:nvSpPr>
          <p:cNvPr id="27" name="Shape 24"/>
          <p:cNvSpPr/>
          <p:nvPr/>
        </p:nvSpPr>
        <p:spPr>
          <a:xfrm>
            <a:off x="6191402" y="2167128"/>
            <a:ext cx="5772607" cy="1466698"/>
          </a:xfrm>
          <a:prstGeom prst="roundRect">
            <a:avLst>
              <a:gd name="adj" fmla="val 3239"/>
            </a:avLst>
          </a:prstGeom>
          <a:solidFill>
            <a:srgbClr val="F9FAFB"/>
          </a:solidFill>
          <a:ln w="12700">
            <a:solidFill>
              <a:srgbClr val="E5E7EB"/>
            </a:solidFill>
            <a:prstDash val="solid"/>
          </a:ln>
        </p:spPr>
      </p:sp>
      <p:sp>
        <p:nvSpPr>
          <p:cNvPr id="28" name="Shape 25"/>
          <p:cNvSpPr/>
          <p:nvPr/>
        </p:nvSpPr>
        <p:spPr>
          <a:xfrm>
            <a:off x="6314846" y="2290572"/>
            <a:ext cx="304495" cy="304495"/>
          </a:xfrm>
          <a:prstGeom prst="ellipse">
            <a:avLst/>
          </a:prstGeom>
          <a:solidFill>
            <a:srgbClr val="EBF0FF"/>
          </a:solidFill>
          <a:ln/>
        </p:spPr>
      </p:sp>
      <p:sp>
        <p:nvSpPr>
          <p:cNvPr id="29" name="Text 26"/>
          <p:cNvSpPr txBox="1"/>
          <p:nvPr/>
        </p:nvSpPr>
        <p:spPr>
          <a:xfrm>
            <a:off x="6696151" y="2357323"/>
            <a:ext cx="134782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"Do"时代 - 主动行动</a:t>
            </a:r>
            <a:endParaRPr lang="en-US" sz="1000" dirty="0"/>
          </a:p>
        </p:txBody>
      </p:sp>
      <p:sp>
        <p:nvSpPr>
          <p:cNvPr id="30" name="Shape 27"/>
          <p:cNvSpPr/>
          <p:nvPr/>
        </p:nvSpPr>
        <p:spPr>
          <a:xfrm>
            <a:off x="228600" y="3748126"/>
            <a:ext cx="5772607" cy="533095"/>
          </a:xfrm>
          <a:prstGeom prst="roundRect">
            <a:avLst>
              <a:gd name="adj" fmla="val 24504"/>
            </a:avLst>
          </a:prstGeom>
          <a:solidFill>
            <a:srgbClr val="F9FAFB"/>
          </a:solidFill>
          <a:ln/>
        </p:spPr>
      </p:sp>
      <p:sp>
        <p:nvSpPr>
          <p:cNvPr id="31" name="Shape 28"/>
          <p:cNvSpPr/>
          <p:nvPr/>
        </p:nvSpPr>
        <p:spPr>
          <a:xfrm>
            <a:off x="228600" y="3748126"/>
            <a:ext cx="38405" cy="533095"/>
          </a:xfrm>
          <a:prstGeom prst="rect">
            <a:avLst/>
          </a:prstGeom>
          <a:solidFill>
            <a:srgbClr val="F59E0B"/>
          </a:solidFill>
          <a:ln/>
        </p:spPr>
      </p:sp>
      <p:sp>
        <p:nvSpPr>
          <p:cNvPr id="32" name="Text 29"/>
          <p:cNvSpPr txBox="1"/>
          <p:nvPr/>
        </p:nvSpPr>
        <p:spPr>
          <a:xfrm>
            <a:off x="381305" y="3862426"/>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市场数据</a:t>
            </a:r>
            <a:endParaRPr lang="en-US" sz="900" dirty="0"/>
          </a:p>
        </p:txBody>
      </p:sp>
      <p:sp>
        <p:nvSpPr>
          <p:cNvPr id="33" name="Text 30"/>
          <p:cNvSpPr txBox="1"/>
          <p:nvPr/>
        </p:nvSpPr>
        <p:spPr>
          <a:xfrm>
            <a:off x="381305" y="4015130"/>
            <a:ext cx="5343754"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Chatbot市场在2023-2024年达到高峰，但用户满意度仅在45-55%之间，主要用于客服和信息检索场景</a:t>
            </a:r>
            <a:endParaRPr lang="en-US" sz="900" dirty="0"/>
          </a:p>
        </p:txBody>
      </p:sp>
      <p:pic>
        <p:nvPicPr>
          <p:cNvPr id="34" name="Image 1" descr="preencoded.png"/>
          <p:cNvPicPr>
            <a:picLocks noChangeAspect="1"/>
          </p:cNvPicPr>
          <p:nvPr/>
        </p:nvPicPr>
        <p:blipFill>
          <a:blip r:embed="rId4"/>
          <a:srcRect l="-769" r="-769"/>
          <a:stretch/>
        </p:blipFill>
        <p:spPr>
          <a:xfrm>
            <a:off x="6377026" y="2371954"/>
            <a:ext cx="181051" cy="142646"/>
          </a:xfrm>
          <a:prstGeom prst="rect">
            <a:avLst/>
          </a:prstGeom>
        </p:spPr>
      </p:pic>
      <p:sp>
        <p:nvSpPr>
          <p:cNvPr id="35" name="Text 31"/>
          <p:cNvSpPr txBox="1"/>
          <p:nvPr/>
        </p:nvSpPr>
        <p:spPr>
          <a:xfrm>
            <a:off x="6476695" y="2671877"/>
            <a:ext cx="137160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Agent Bots执行实际任务</a:t>
            </a:r>
            <a:endParaRPr lang="en-US" sz="900" dirty="0"/>
          </a:p>
        </p:txBody>
      </p:sp>
      <p:sp>
        <p:nvSpPr>
          <p:cNvPr id="36" name="Text 32"/>
          <p:cNvSpPr txBox="1"/>
          <p:nvPr/>
        </p:nvSpPr>
        <p:spPr>
          <a:xfrm>
            <a:off x="6476695" y="2842870"/>
            <a:ext cx="11247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目标驱动的交互模式</a:t>
            </a:r>
            <a:endParaRPr lang="en-US" sz="900" dirty="0"/>
          </a:p>
        </p:txBody>
      </p:sp>
      <p:sp>
        <p:nvSpPr>
          <p:cNvPr id="37" name="Text 33"/>
          <p:cNvSpPr txBox="1"/>
          <p:nvPr/>
        </p:nvSpPr>
        <p:spPr>
          <a:xfrm>
            <a:off x="6476695" y="3014777"/>
            <a:ext cx="11247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基于意图的主动行动</a:t>
            </a:r>
            <a:endParaRPr lang="en-US" sz="900" dirty="0"/>
          </a:p>
        </p:txBody>
      </p:sp>
      <p:sp>
        <p:nvSpPr>
          <p:cNvPr id="38" name="Text 34"/>
          <p:cNvSpPr txBox="1"/>
          <p:nvPr/>
        </p:nvSpPr>
        <p:spPr>
          <a:xfrm>
            <a:off x="6476695" y="3185770"/>
            <a:ext cx="11247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任务完成为主要价值</a:t>
            </a:r>
            <a:endParaRPr lang="en-US" sz="900" dirty="0"/>
          </a:p>
        </p:txBody>
      </p:sp>
      <p:sp>
        <p:nvSpPr>
          <p:cNvPr id="39" name="Text 35"/>
          <p:cNvSpPr txBox="1"/>
          <p:nvPr/>
        </p:nvSpPr>
        <p:spPr>
          <a:xfrm>
            <a:off x="6476695" y="3357677"/>
            <a:ext cx="12390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用户只需表达最终目标</a:t>
            </a:r>
            <a:endParaRPr lang="en-US" sz="900" dirty="0"/>
          </a:p>
        </p:txBody>
      </p:sp>
      <p:sp>
        <p:nvSpPr>
          <p:cNvPr id="40" name="Shape 36"/>
          <p:cNvSpPr/>
          <p:nvPr/>
        </p:nvSpPr>
        <p:spPr>
          <a:xfrm>
            <a:off x="6191402" y="3748126"/>
            <a:ext cx="5772607" cy="533095"/>
          </a:xfrm>
          <a:prstGeom prst="roundRect">
            <a:avLst>
              <a:gd name="adj" fmla="val 24504"/>
            </a:avLst>
          </a:prstGeom>
          <a:solidFill>
            <a:srgbClr val="EFF6FF"/>
          </a:solidFill>
          <a:ln/>
        </p:spPr>
      </p:sp>
      <p:sp>
        <p:nvSpPr>
          <p:cNvPr id="41" name="Shape 37"/>
          <p:cNvSpPr/>
          <p:nvPr/>
        </p:nvSpPr>
        <p:spPr>
          <a:xfrm>
            <a:off x="6191402" y="3748126"/>
            <a:ext cx="38405" cy="533095"/>
          </a:xfrm>
          <a:prstGeom prst="rect">
            <a:avLst/>
          </a:prstGeom>
          <a:solidFill>
            <a:srgbClr val="3B82F6"/>
          </a:solidFill>
          <a:ln/>
        </p:spPr>
      </p:sp>
      <p:sp>
        <p:nvSpPr>
          <p:cNvPr id="42" name="Text 38"/>
          <p:cNvSpPr txBox="1"/>
          <p:nvPr/>
        </p:nvSpPr>
        <p:spPr>
          <a:xfrm>
            <a:off x="6344107" y="3862426"/>
            <a:ext cx="553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增长数据</a:t>
            </a:r>
            <a:endParaRPr lang="en-US" sz="900" dirty="0"/>
          </a:p>
        </p:txBody>
      </p:sp>
      <p:sp>
        <p:nvSpPr>
          <p:cNvPr id="43" name="Text 39"/>
          <p:cNvSpPr txBox="1"/>
          <p:nvPr/>
        </p:nvSpPr>
        <p:spPr>
          <a:xfrm>
            <a:off x="6344107" y="4015130"/>
            <a:ext cx="4886554"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Agentic应用市场2024年达$5.4B，预计2025年达$7B，CAGR超45%，用户满意度达75-85%</a:t>
            </a:r>
            <a:endParaRPr lang="en-US" sz="900" dirty="0"/>
          </a:p>
        </p:txBody>
      </p:sp>
      <p:sp>
        <p:nvSpPr>
          <p:cNvPr id="44" name="Text 40"/>
          <p:cNvSpPr txBox="1"/>
          <p:nvPr/>
        </p:nvSpPr>
        <p:spPr>
          <a:xfrm>
            <a:off x="228600" y="4433926"/>
            <a:ext cx="1164946"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关键转折点分析</a:t>
            </a:r>
            <a:endParaRPr lang="en-US" sz="1100" dirty="0"/>
          </a:p>
        </p:txBody>
      </p:sp>
      <p:sp>
        <p:nvSpPr>
          <p:cNvPr id="45" name="Shape 41"/>
          <p:cNvSpPr/>
          <p:nvPr/>
        </p:nvSpPr>
        <p:spPr>
          <a:xfrm>
            <a:off x="228600" y="4662526"/>
            <a:ext cx="3838651" cy="743407"/>
          </a:xfrm>
          <a:prstGeom prst="roundRect">
            <a:avLst>
              <a:gd name="adj" fmla="val 12616"/>
            </a:avLst>
          </a:prstGeom>
          <a:solidFill>
            <a:srgbClr val="F9FAFB"/>
          </a:solidFill>
          <a:ln w="12700">
            <a:solidFill>
              <a:srgbClr val="E5E7EB"/>
            </a:solidFill>
            <a:prstDash val="solid"/>
          </a:ln>
        </p:spPr>
      </p:sp>
      <p:sp>
        <p:nvSpPr>
          <p:cNvPr id="46" name="Shape 42"/>
          <p:cNvSpPr/>
          <p:nvPr/>
        </p:nvSpPr>
        <p:spPr>
          <a:xfrm>
            <a:off x="4177894" y="4662526"/>
            <a:ext cx="3838651" cy="743407"/>
          </a:xfrm>
          <a:prstGeom prst="roundRect">
            <a:avLst>
              <a:gd name="adj" fmla="val 12616"/>
            </a:avLst>
          </a:prstGeom>
          <a:solidFill>
            <a:srgbClr val="F9FAFB"/>
          </a:solidFill>
          <a:ln w="12700">
            <a:solidFill>
              <a:srgbClr val="E5E7EB"/>
            </a:solidFill>
            <a:prstDash val="solid"/>
          </a:ln>
        </p:spPr>
      </p:sp>
      <p:sp>
        <p:nvSpPr>
          <p:cNvPr id="47" name="Shape 43"/>
          <p:cNvSpPr/>
          <p:nvPr/>
        </p:nvSpPr>
        <p:spPr>
          <a:xfrm>
            <a:off x="8128102" y="4662526"/>
            <a:ext cx="3838651" cy="743407"/>
          </a:xfrm>
          <a:prstGeom prst="roundRect">
            <a:avLst>
              <a:gd name="adj" fmla="val 12616"/>
            </a:avLst>
          </a:prstGeom>
          <a:solidFill>
            <a:srgbClr val="F9FAFB"/>
          </a:solidFill>
          <a:ln w="12700">
            <a:solidFill>
              <a:srgbClr val="E5E7EB"/>
            </a:solidFill>
            <a:prstDash val="solid"/>
          </a:ln>
        </p:spPr>
      </p:sp>
      <p:sp>
        <p:nvSpPr>
          <p:cNvPr id="48" name="Text 44"/>
          <p:cNvSpPr txBox="1"/>
          <p:nvPr/>
        </p:nvSpPr>
        <p:spPr>
          <a:xfrm>
            <a:off x="352044" y="4785970"/>
            <a:ext cx="1019556" cy="143561"/>
          </a:xfrm>
          <a:prstGeom prst="rect">
            <a:avLst/>
          </a:prstGeom>
          <a:noFill/>
          <a:ln/>
        </p:spPr>
        <p:txBody>
          <a:bodyPr wrap="square" lIns="0" tIns="0" rIns="0" bIns="0" rtlCol="0" anchor="ctr"/>
          <a:lstStyle/>
          <a:p>
            <a:pPr marL="0" indent="0" algn="l">
              <a:buNone/>
            </a:pPr>
            <a:r>
              <a:rPr lang="en-US" sz="900" b="1" dirty="0">
                <a:solidFill>
                  <a:srgbClr val="1F2937"/>
                </a:solidFill>
                <a:latin typeface="Inter" pitchFamily="34" charset="0"/>
                <a:ea typeface="Inter" pitchFamily="34" charset="-122"/>
                <a:cs typeface="Inter" pitchFamily="34" charset="-120"/>
              </a:rPr>
              <a:t>从"了解"到"执行"</a:t>
            </a:r>
            <a:endParaRPr lang="en-US" sz="900" dirty="0"/>
          </a:p>
        </p:txBody>
      </p:sp>
      <p:sp>
        <p:nvSpPr>
          <p:cNvPr id="49" name="Text 45"/>
          <p:cNvSpPr txBox="1"/>
          <p:nvPr/>
        </p:nvSpPr>
        <p:spPr>
          <a:xfrm>
            <a:off x="4302252" y="4785970"/>
            <a:ext cx="1019556" cy="143561"/>
          </a:xfrm>
          <a:prstGeom prst="rect">
            <a:avLst/>
          </a:prstGeom>
          <a:noFill/>
          <a:ln/>
        </p:spPr>
        <p:txBody>
          <a:bodyPr wrap="square" lIns="0" tIns="0" rIns="0" bIns="0" rtlCol="0" anchor="ctr"/>
          <a:lstStyle/>
          <a:p>
            <a:pPr marL="0" indent="0" algn="l">
              <a:buNone/>
            </a:pPr>
            <a:r>
              <a:rPr lang="en-US" sz="900" b="1" dirty="0">
                <a:solidFill>
                  <a:srgbClr val="1F2937"/>
                </a:solidFill>
                <a:latin typeface="Inter" pitchFamily="34" charset="0"/>
                <a:ea typeface="Inter" pitchFamily="34" charset="-122"/>
                <a:cs typeface="Inter" pitchFamily="34" charset="-120"/>
              </a:rPr>
              <a:t>从"单一"到"协作"</a:t>
            </a:r>
            <a:endParaRPr lang="en-US" sz="900" dirty="0"/>
          </a:p>
        </p:txBody>
      </p:sp>
      <p:sp>
        <p:nvSpPr>
          <p:cNvPr id="50" name="Text 46"/>
          <p:cNvSpPr txBox="1"/>
          <p:nvPr/>
        </p:nvSpPr>
        <p:spPr>
          <a:xfrm>
            <a:off x="8251546" y="4785970"/>
            <a:ext cx="1019556" cy="143561"/>
          </a:xfrm>
          <a:prstGeom prst="rect">
            <a:avLst/>
          </a:prstGeom>
          <a:noFill/>
          <a:ln/>
        </p:spPr>
        <p:txBody>
          <a:bodyPr wrap="square" lIns="0" tIns="0" rIns="0" bIns="0" rtlCol="0" anchor="ctr"/>
          <a:lstStyle/>
          <a:p>
            <a:pPr marL="0" indent="0" algn="l">
              <a:buNone/>
            </a:pPr>
            <a:r>
              <a:rPr lang="en-US" sz="900" b="1" dirty="0">
                <a:solidFill>
                  <a:srgbClr val="1F2937"/>
                </a:solidFill>
                <a:latin typeface="Inter" pitchFamily="34" charset="0"/>
                <a:ea typeface="Inter" pitchFamily="34" charset="-122"/>
                <a:cs typeface="Inter" pitchFamily="34" charset="-120"/>
              </a:rPr>
              <a:t>从"通用"到"专精"</a:t>
            </a:r>
            <a:endParaRPr lang="en-US" sz="900" dirty="0"/>
          </a:p>
        </p:txBody>
      </p:sp>
      <p:sp>
        <p:nvSpPr>
          <p:cNvPr id="51" name="Text 47"/>
          <p:cNvSpPr txBox="1"/>
          <p:nvPr/>
        </p:nvSpPr>
        <p:spPr>
          <a:xfrm>
            <a:off x="352044" y="4977079"/>
            <a:ext cx="3639312" cy="29535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模型能力进化实现从信息提供到任务执行的质变，从被动响应转向主动行动</a:t>
            </a:r>
            <a:endParaRPr lang="en-US" sz="900" dirty="0"/>
          </a:p>
        </p:txBody>
      </p:sp>
      <p:sp>
        <p:nvSpPr>
          <p:cNvPr id="52" name="Text 48"/>
          <p:cNvSpPr txBox="1"/>
          <p:nvPr/>
        </p:nvSpPr>
        <p:spPr>
          <a:xfrm>
            <a:off x="4302252" y="4977079"/>
            <a:ext cx="3610051" cy="29535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多Agent协同工作模式使复杂任务分解成可管理的子任务，提升解决问题的复杂度</a:t>
            </a:r>
            <a:endParaRPr lang="en-US" sz="900" dirty="0"/>
          </a:p>
        </p:txBody>
      </p:sp>
      <p:sp>
        <p:nvSpPr>
          <p:cNvPr id="53" name="Text 49"/>
          <p:cNvSpPr txBox="1"/>
          <p:nvPr/>
        </p:nvSpPr>
        <p:spPr>
          <a:xfrm>
            <a:off x="8251546" y="4977079"/>
            <a:ext cx="3620110" cy="29535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垂直Agent通过深度行业知识和专业技能，创造10倍价值，实现从服务到生产力工具的跨越</a:t>
            </a:r>
            <a:endParaRPr lang="en-US" sz="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0" y="0"/>
            <a:ext cx="12191695" cy="7019849"/>
          </a:xfrm>
          <a:prstGeom prst="rect">
            <a:avLst/>
          </a:prstGeom>
          <a:solidFill>
            <a:srgbClr val="FFFFFF"/>
          </a:solidFill>
          <a:ln/>
        </p:spPr>
      </p:sp>
      <p:sp>
        <p:nvSpPr>
          <p:cNvPr id="3" name="Shape 1"/>
          <p:cNvSpPr/>
          <p:nvPr/>
        </p:nvSpPr>
        <p:spPr>
          <a:xfrm>
            <a:off x="0" y="0"/>
            <a:ext cx="12191695" cy="7019849"/>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创业战略</a:t>
            </a:r>
            <a:endParaRPr lang="en-US" sz="1200" dirty="0"/>
          </a:p>
        </p:txBody>
      </p:sp>
      <p:sp>
        <p:nvSpPr>
          <p:cNvPr id="6" name="Text 4"/>
          <p:cNvSpPr txBox="1"/>
          <p:nvPr/>
        </p:nvSpPr>
        <p:spPr>
          <a:xfrm>
            <a:off x="381305" y="743407"/>
            <a:ext cx="33576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技术红利期内的创业机会</a:t>
            </a:r>
            <a:endParaRPr lang="en-US" sz="2200" dirty="0"/>
          </a:p>
        </p:txBody>
      </p:sp>
      <p:sp>
        <p:nvSpPr>
          <p:cNvPr id="7" name="Text 5"/>
          <p:cNvSpPr txBox="1"/>
          <p:nvPr/>
        </p:nvSpPr>
        <p:spPr>
          <a:xfrm>
            <a:off x="381305" y="1181405"/>
            <a:ext cx="2705710"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把握AI技术发展各阶段的战略机遇窗口</a:t>
            </a:r>
            <a:endParaRPr lang="en-US" sz="1200" dirty="0"/>
          </a:p>
        </p:txBody>
      </p:sp>
      <p:sp>
        <p:nvSpPr>
          <p:cNvPr id="8" name="Shape 6"/>
          <p:cNvSpPr/>
          <p:nvPr/>
        </p:nvSpPr>
        <p:spPr>
          <a:xfrm>
            <a:off x="11430000" y="733349"/>
            <a:ext cx="381305" cy="381305"/>
          </a:xfrm>
          <a:prstGeom prst="ellipse">
            <a:avLst/>
          </a:prstGeom>
          <a:solidFill>
            <a:srgbClr val="EBF0FF"/>
          </a:solidFill>
          <a:ln/>
        </p:spPr>
      </p:sp>
      <p:pic>
        <p:nvPicPr>
          <p:cNvPr id="9" name="Image 0" descr="preencoded.png"/>
          <p:cNvPicPr>
            <a:picLocks noChangeAspect="1"/>
          </p:cNvPicPr>
          <p:nvPr/>
        </p:nvPicPr>
        <p:blipFill>
          <a:blip r:embed="rId3"/>
          <a:srcRect l="-1773" r="-1773"/>
          <a:stretch/>
        </p:blipFill>
        <p:spPr>
          <a:xfrm>
            <a:off x="11553444" y="838505"/>
            <a:ext cx="133502" cy="171907"/>
          </a:xfrm>
          <a:prstGeom prst="rect">
            <a:avLst/>
          </a:prstGeom>
        </p:spPr>
      </p:pic>
      <p:sp>
        <p:nvSpPr>
          <p:cNvPr id="10" name="Text 7"/>
          <p:cNvSpPr txBox="1"/>
          <p:nvPr/>
        </p:nvSpPr>
        <p:spPr>
          <a:xfrm>
            <a:off x="381305" y="1638605"/>
            <a:ext cx="1239012"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技术成熟度阶段</a:t>
            </a:r>
            <a:endParaRPr lang="en-US" sz="1200" dirty="0"/>
          </a:p>
        </p:txBody>
      </p:sp>
      <p:sp>
        <p:nvSpPr>
          <p:cNvPr id="11" name="Shape 8"/>
          <p:cNvSpPr/>
          <p:nvPr/>
        </p:nvSpPr>
        <p:spPr>
          <a:xfrm>
            <a:off x="381305" y="1904695"/>
            <a:ext cx="228600" cy="228600"/>
          </a:xfrm>
          <a:prstGeom prst="ellipse">
            <a:avLst/>
          </a:prstGeom>
          <a:solidFill>
            <a:srgbClr val="4C6FFF"/>
          </a:solidFill>
          <a:ln/>
        </p:spPr>
      </p:sp>
      <p:sp>
        <p:nvSpPr>
          <p:cNvPr id="12" name="Shape 9"/>
          <p:cNvSpPr/>
          <p:nvPr/>
        </p:nvSpPr>
        <p:spPr>
          <a:xfrm>
            <a:off x="381305" y="2590495"/>
            <a:ext cx="228600" cy="228600"/>
          </a:xfrm>
          <a:prstGeom prst="ellipse">
            <a:avLst/>
          </a:prstGeom>
          <a:solidFill>
            <a:srgbClr val="4C6FFF"/>
          </a:solidFill>
          <a:ln/>
        </p:spPr>
      </p:sp>
      <p:sp>
        <p:nvSpPr>
          <p:cNvPr id="13" name="Shape 10"/>
          <p:cNvSpPr/>
          <p:nvPr/>
        </p:nvSpPr>
        <p:spPr>
          <a:xfrm>
            <a:off x="381305" y="3276295"/>
            <a:ext cx="228600" cy="228600"/>
          </a:xfrm>
          <a:prstGeom prst="ellipse">
            <a:avLst/>
          </a:prstGeom>
          <a:solidFill>
            <a:srgbClr val="4C6FFF"/>
          </a:solidFill>
          <a:ln/>
        </p:spPr>
      </p:sp>
      <p:sp>
        <p:nvSpPr>
          <p:cNvPr id="14" name="Shape 11"/>
          <p:cNvSpPr/>
          <p:nvPr/>
        </p:nvSpPr>
        <p:spPr>
          <a:xfrm>
            <a:off x="381305" y="3962095"/>
            <a:ext cx="228600" cy="228600"/>
          </a:xfrm>
          <a:prstGeom prst="ellipse">
            <a:avLst/>
          </a:prstGeom>
          <a:solidFill>
            <a:srgbClr val="4C6FFF"/>
          </a:solidFill>
          <a:ln/>
        </p:spPr>
      </p:sp>
      <p:sp>
        <p:nvSpPr>
          <p:cNvPr id="15" name="Text 12"/>
          <p:cNvSpPr txBox="1"/>
          <p:nvPr/>
        </p:nvSpPr>
        <p:spPr>
          <a:xfrm>
            <a:off x="466344" y="1919326"/>
            <a:ext cx="167335" cy="200254"/>
          </a:xfrm>
          <a:prstGeom prst="rect">
            <a:avLst/>
          </a:prstGeom>
          <a:noFill/>
          <a:ln/>
        </p:spPr>
        <p:txBody>
          <a:bodyPr wrap="square" lIns="0" tIns="0" rIns="0" bIns="0" rtlCol="0" anchor="ctr"/>
          <a:lstStyle/>
          <a:p>
            <a:pPr marL="0" indent="0" algn="l">
              <a:buNone/>
            </a:pPr>
            <a:r>
              <a:rPr lang="en-US" sz="1000" b="1" dirty="0">
                <a:solidFill>
                  <a:srgbClr val="FFFFFF"/>
                </a:solidFill>
                <a:latin typeface="Inter" pitchFamily="34" charset="0"/>
                <a:ea typeface="Inter" pitchFamily="34" charset="-122"/>
                <a:cs typeface="Inter" pitchFamily="34" charset="-120"/>
              </a:rPr>
              <a:t>1</a:t>
            </a:r>
            <a:endParaRPr lang="en-US" sz="1000" dirty="0"/>
          </a:p>
        </p:txBody>
      </p:sp>
      <p:sp>
        <p:nvSpPr>
          <p:cNvPr id="16" name="Text 13"/>
          <p:cNvSpPr txBox="1"/>
          <p:nvPr/>
        </p:nvSpPr>
        <p:spPr>
          <a:xfrm>
            <a:off x="453542" y="2605126"/>
            <a:ext cx="186538" cy="200254"/>
          </a:xfrm>
          <a:prstGeom prst="rect">
            <a:avLst/>
          </a:prstGeom>
          <a:noFill/>
          <a:ln/>
        </p:spPr>
        <p:txBody>
          <a:bodyPr wrap="square" lIns="0" tIns="0" rIns="0" bIns="0" rtlCol="0" anchor="ctr"/>
          <a:lstStyle/>
          <a:p>
            <a:pPr marL="0" indent="0" algn="l">
              <a:buNone/>
            </a:pPr>
            <a:r>
              <a:rPr lang="en-US" sz="1000" b="1" dirty="0">
                <a:solidFill>
                  <a:srgbClr val="FFFFFF"/>
                </a:solidFill>
                <a:latin typeface="Inter" pitchFamily="34" charset="0"/>
                <a:ea typeface="Inter" pitchFamily="34" charset="-122"/>
                <a:cs typeface="Inter" pitchFamily="34" charset="-120"/>
              </a:rPr>
              <a:t>2</a:t>
            </a:r>
            <a:endParaRPr lang="en-US" sz="1000" dirty="0"/>
          </a:p>
        </p:txBody>
      </p:sp>
      <p:sp>
        <p:nvSpPr>
          <p:cNvPr id="17" name="Text 14"/>
          <p:cNvSpPr txBox="1"/>
          <p:nvPr/>
        </p:nvSpPr>
        <p:spPr>
          <a:xfrm>
            <a:off x="451714" y="3290926"/>
            <a:ext cx="195682" cy="200254"/>
          </a:xfrm>
          <a:prstGeom prst="rect">
            <a:avLst/>
          </a:prstGeom>
          <a:noFill/>
          <a:ln/>
        </p:spPr>
        <p:txBody>
          <a:bodyPr wrap="square" lIns="0" tIns="0" rIns="0" bIns="0" rtlCol="0" anchor="ctr"/>
          <a:lstStyle/>
          <a:p>
            <a:pPr marL="0" indent="0" algn="l">
              <a:buNone/>
            </a:pPr>
            <a:r>
              <a:rPr lang="en-US" sz="1000" b="1" dirty="0">
                <a:solidFill>
                  <a:srgbClr val="FFFFFF"/>
                </a:solidFill>
                <a:latin typeface="Inter" pitchFamily="34" charset="0"/>
                <a:ea typeface="Inter" pitchFamily="34" charset="-122"/>
                <a:cs typeface="Inter" pitchFamily="34" charset="-120"/>
              </a:rPr>
              <a:t>3</a:t>
            </a:r>
            <a:endParaRPr lang="en-US" sz="1000" dirty="0"/>
          </a:p>
        </p:txBody>
      </p:sp>
      <p:sp>
        <p:nvSpPr>
          <p:cNvPr id="18" name="Text 15"/>
          <p:cNvSpPr txBox="1"/>
          <p:nvPr/>
        </p:nvSpPr>
        <p:spPr>
          <a:xfrm>
            <a:off x="449885" y="3976726"/>
            <a:ext cx="195682" cy="200254"/>
          </a:xfrm>
          <a:prstGeom prst="rect">
            <a:avLst/>
          </a:prstGeom>
          <a:noFill/>
          <a:ln/>
        </p:spPr>
        <p:txBody>
          <a:bodyPr wrap="square" lIns="0" tIns="0" rIns="0" bIns="0" rtlCol="0" anchor="ctr"/>
          <a:lstStyle/>
          <a:p>
            <a:pPr marL="0" indent="0" algn="l">
              <a:buNone/>
            </a:pPr>
            <a:r>
              <a:rPr lang="en-US" sz="1000" b="1" dirty="0">
                <a:solidFill>
                  <a:srgbClr val="FFFFFF"/>
                </a:solidFill>
                <a:latin typeface="Inter" pitchFamily="34" charset="0"/>
                <a:ea typeface="Inter" pitchFamily="34" charset="-122"/>
                <a:cs typeface="Inter" pitchFamily="34" charset="-120"/>
              </a:rPr>
              <a:t>4</a:t>
            </a:r>
            <a:endParaRPr lang="en-US" sz="1000" dirty="0"/>
          </a:p>
        </p:txBody>
      </p:sp>
      <p:sp>
        <p:nvSpPr>
          <p:cNvPr id="19" name="Text 16"/>
          <p:cNvSpPr txBox="1"/>
          <p:nvPr/>
        </p:nvSpPr>
        <p:spPr>
          <a:xfrm>
            <a:off x="609905" y="1923898"/>
            <a:ext cx="1191463"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模型能力突破期</a:t>
            </a:r>
            <a:endParaRPr lang="en-US" sz="1200" dirty="0"/>
          </a:p>
        </p:txBody>
      </p:sp>
      <p:sp>
        <p:nvSpPr>
          <p:cNvPr id="20" name="Text 17"/>
          <p:cNvSpPr txBox="1"/>
          <p:nvPr/>
        </p:nvSpPr>
        <p:spPr>
          <a:xfrm>
            <a:off x="609905" y="2609698"/>
            <a:ext cx="886054"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应用探索期</a:t>
            </a:r>
            <a:endParaRPr lang="en-US" sz="1200" dirty="0"/>
          </a:p>
        </p:txBody>
      </p:sp>
      <p:sp>
        <p:nvSpPr>
          <p:cNvPr id="21" name="Text 18"/>
          <p:cNvSpPr txBox="1"/>
          <p:nvPr/>
        </p:nvSpPr>
        <p:spPr>
          <a:xfrm>
            <a:off x="609905" y="3295498"/>
            <a:ext cx="1038758"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规模化普及期</a:t>
            </a:r>
            <a:endParaRPr lang="en-US" sz="1200" dirty="0"/>
          </a:p>
        </p:txBody>
      </p:sp>
      <p:sp>
        <p:nvSpPr>
          <p:cNvPr id="22" name="Text 19"/>
          <p:cNvSpPr txBox="1"/>
          <p:nvPr/>
        </p:nvSpPr>
        <p:spPr>
          <a:xfrm>
            <a:off x="609905" y="3981298"/>
            <a:ext cx="1191463"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智能载体整合期</a:t>
            </a:r>
            <a:endParaRPr lang="en-US" sz="1200" dirty="0"/>
          </a:p>
        </p:txBody>
      </p:sp>
      <p:sp>
        <p:nvSpPr>
          <p:cNvPr id="23" name="Text 20"/>
          <p:cNvSpPr txBox="1"/>
          <p:nvPr/>
        </p:nvSpPr>
        <p:spPr>
          <a:xfrm>
            <a:off x="609905" y="2180844"/>
            <a:ext cx="40251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2022-2024：大模型能力快速提升，基础设施仍不完善，成本高昂</a:t>
            </a:r>
            <a:endParaRPr lang="en-US" sz="1000" dirty="0"/>
          </a:p>
        </p:txBody>
      </p:sp>
      <p:sp>
        <p:nvSpPr>
          <p:cNvPr id="24" name="Text 21"/>
          <p:cNvSpPr txBox="1"/>
          <p:nvPr/>
        </p:nvSpPr>
        <p:spPr>
          <a:xfrm>
            <a:off x="609905" y="2866644"/>
            <a:ext cx="41577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2024-2026：应用层繁荣，平台工具成熟，成本下降，场景落地加速</a:t>
            </a:r>
            <a:endParaRPr lang="en-US" sz="1000" dirty="0"/>
          </a:p>
        </p:txBody>
      </p:sp>
      <p:sp>
        <p:nvSpPr>
          <p:cNvPr id="25" name="Text 22"/>
          <p:cNvSpPr txBox="1"/>
          <p:nvPr/>
        </p:nvSpPr>
        <p:spPr>
          <a:xfrm>
            <a:off x="609905" y="3552444"/>
            <a:ext cx="36246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2026-2028：技术全面落地，行业重塑，智能原生企业崛起</a:t>
            </a:r>
            <a:endParaRPr lang="en-US" sz="1000" dirty="0"/>
          </a:p>
        </p:txBody>
      </p:sp>
      <p:sp>
        <p:nvSpPr>
          <p:cNvPr id="26" name="Text 23"/>
          <p:cNvSpPr txBox="1"/>
          <p:nvPr/>
        </p:nvSpPr>
        <p:spPr>
          <a:xfrm>
            <a:off x="609905" y="4238244"/>
            <a:ext cx="3853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2028+：智能与硬件深度融合，AI进入物理世界，行业边界重构</a:t>
            </a:r>
            <a:endParaRPr lang="en-US" sz="1000" dirty="0"/>
          </a:p>
        </p:txBody>
      </p:sp>
      <p:sp>
        <p:nvSpPr>
          <p:cNvPr id="27" name="Text 24"/>
          <p:cNvSpPr txBox="1"/>
          <p:nvPr/>
        </p:nvSpPr>
        <p:spPr>
          <a:xfrm>
            <a:off x="5044745" y="1638605"/>
            <a:ext cx="21342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当前阶段（2025）核心策略</a:t>
            </a:r>
            <a:endParaRPr lang="en-US" sz="1200" dirty="0"/>
          </a:p>
        </p:txBody>
      </p:sp>
      <p:sp>
        <p:nvSpPr>
          <p:cNvPr id="28" name="Shape 25"/>
          <p:cNvSpPr/>
          <p:nvPr/>
        </p:nvSpPr>
        <p:spPr>
          <a:xfrm>
            <a:off x="5044745" y="1904695"/>
            <a:ext cx="3314700" cy="1162202"/>
          </a:xfrm>
          <a:prstGeom prst="roundRect">
            <a:avLst>
              <a:gd name="adj" fmla="val 5159"/>
            </a:avLst>
          </a:prstGeom>
          <a:solidFill>
            <a:srgbClr val="F9FAFB"/>
          </a:solidFill>
          <a:ln w="12700">
            <a:solidFill>
              <a:srgbClr val="E5E7EB"/>
            </a:solidFill>
            <a:prstDash val="solid"/>
          </a:ln>
        </p:spPr>
      </p:sp>
      <p:sp>
        <p:nvSpPr>
          <p:cNvPr id="29" name="Shape 26"/>
          <p:cNvSpPr/>
          <p:nvPr/>
        </p:nvSpPr>
        <p:spPr>
          <a:xfrm>
            <a:off x="5206594" y="2066544"/>
            <a:ext cx="381305" cy="381305"/>
          </a:xfrm>
          <a:prstGeom prst="ellipse">
            <a:avLst/>
          </a:prstGeom>
          <a:solidFill>
            <a:srgbClr val="EBF0FF"/>
          </a:solidFill>
          <a:ln/>
        </p:spPr>
      </p:sp>
      <p:pic>
        <p:nvPicPr>
          <p:cNvPr id="30" name="Image 1" descr="preencoded.png"/>
          <p:cNvPicPr>
            <a:picLocks noChangeAspect="1"/>
          </p:cNvPicPr>
          <p:nvPr/>
        </p:nvPicPr>
        <p:blipFill>
          <a:blip r:embed="rId4"/>
          <a:srcRect/>
          <a:stretch/>
        </p:blipFill>
        <p:spPr>
          <a:xfrm>
            <a:off x="5310835" y="2171700"/>
            <a:ext cx="171907" cy="171907"/>
          </a:xfrm>
          <a:prstGeom prst="rect">
            <a:avLst/>
          </a:prstGeom>
        </p:spPr>
      </p:pic>
      <p:sp>
        <p:nvSpPr>
          <p:cNvPr id="31" name="Shape 27"/>
          <p:cNvSpPr/>
          <p:nvPr/>
        </p:nvSpPr>
        <p:spPr>
          <a:xfrm>
            <a:off x="8503920" y="1904695"/>
            <a:ext cx="3314700" cy="1162202"/>
          </a:xfrm>
          <a:prstGeom prst="roundRect">
            <a:avLst>
              <a:gd name="adj" fmla="val 5159"/>
            </a:avLst>
          </a:prstGeom>
          <a:solidFill>
            <a:srgbClr val="F9FAFB"/>
          </a:solidFill>
          <a:ln w="12700">
            <a:solidFill>
              <a:srgbClr val="E5E7EB"/>
            </a:solidFill>
            <a:prstDash val="solid"/>
          </a:ln>
        </p:spPr>
      </p:sp>
      <p:sp>
        <p:nvSpPr>
          <p:cNvPr id="32" name="Shape 28"/>
          <p:cNvSpPr/>
          <p:nvPr/>
        </p:nvSpPr>
        <p:spPr>
          <a:xfrm>
            <a:off x="8665769" y="2066544"/>
            <a:ext cx="381305" cy="381305"/>
          </a:xfrm>
          <a:prstGeom prst="ellipse">
            <a:avLst/>
          </a:prstGeom>
          <a:solidFill>
            <a:srgbClr val="EBF0FF"/>
          </a:solidFill>
          <a:ln/>
        </p:spPr>
      </p:sp>
      <p:sp>
        <p:nvSpPr>
          <p:cNvPr id="33" name="Text 29"/>
          <p:cNvSpPr txBox="1"/>
          <p:nvPr/>
        </p:nvSpPr>
        <p:spPr>
          <a:xfrm>
            <a:off x="5701284" y="2162556"/>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快速应用落地</a:t>
            </a:r>
            <a:endParaRPr lang="en-US" sz="1200" dirty="0"/>
          </a:p>
        </p:txBody>
      </p:sp>
      <p:sp>
        <p:nvSpPr>
          <p:cNvPr id="34" name="Text 30"/>
          <p:cNvSpPr txBox="1"/>
          <p:nvPr/>
        </p:nvSpPr>
        <p:spPr>
          <a:xfrm>
            <a:off x="5206594" y="2533802"/>
            <a:ext cx="306232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技术红利期窗口有限（18-24个月），快速验证并迭代产品是关键</a:t>
            </a:r>
            <a:endParaRPr lang="en-US" sz="1000" dirty="0"/>
          </a:p>
        </p:txBody>
      </p:sp>
      <p:pic>
        <p:nvPicPr>
          <p:cNvPr id="35" name="Image 2" descr="preencoded.png"/>
          <p:cNvPicPr>
            <a:picLocks noChangeAspect="1"/>
          </p:cNvPicPr>
          <p:nvPr/>
        </p:nvPicPr>
        <p:blipFill>
          <a:blip r:embed="rId5"/>
          <a:srcRect/>
          <a:stretch/>
        </p:blipFill>
        <p:spPr>
          <a:xfrm>
            <a:off x="8770925" y="2171700"/>
            <a:ext cx="171907" cy="171907"/>
          </a:xfrm>
          <a:prstGeom prst="rect">
            <a:avLst/>
          </a:prstGeom>
        </p:spPr>
      </p:pic>
      <p:sp>
        <p:nvSpPr>
          <p:cNvPr id="36" name="Text 31"/>
          <p:cNvSpPr txBox="1"/>
          <p:nvPr/>
        </p:nvSpPr>
        <p:spPr>
          <a:xfrm>
            <a:off x="5044745" y="4629607"/>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机会窗口</a:t>
            </a:r>
            <a:endParaRPr lang="en-US" sz="1200" dirty="0"/>
          </a:p>
        </p:txBody>
      </p:sp>
      <p:sp>
        <p:nvSpPr>
          <p:cNvPr id="37" name="Shape 32"/>
          <p:cNvSpPr/>
          <p:nvPr/>
        </p:nvSpPr>
        <p:spPr>
          <a:xfrm>
            <a:off x="5044745" y="3219602"/>
            <a:ext cx="3314700" cy="1162202"/>
          </a:xfrm>
          <a:prstGeom prst="roundRect">
            <a:avLst>
              <a:gd name="adj" fmla="val 5159"/>
            </a:avLst>
          </a:prstGeom>
          <a:solidFill>
            <a:srgbClr val="F9FAFB"/>
          </a:solidFill>
          <a:ln w="12700">
            <a:solidFill>
              <a:srgbClr val="E5E7EB"/>
            </a:solidFill>
            <a:prstDash val="solid"/>
          </a:ln>
        </p:spPr>
      </p:sp>
      <p:sp>
        <p:nvSpPr>
          <p:cNvPr id="38" name="Shape 33"/>
          <p:cNvSpPr/>
          <p:nvPr/>
        </p:nvSpPr>
        <p:spPr>
          <a:xfrm>
            <a:off x="8503920" y="3219602"/>
            <a:ext cx="3314700" cy="1162202"/>
          </a:xfrm>
          <a:prstGeom prst="roundRect">
            <a:avLst>
              <a:gd name="adj" fmla="val 5159"/>
            </a:avLst>
          </a:prstGeom>
          <a:solidFill>
            <a:srgbClr val="F9FAFB"/>
          </a:solidFill>
          <a:ln w="12700">
            <a:solidFill>
              <a:srgbClr val="E5E7EB"/>
            </a:solidFill>
            <a:prstDash val="solid"/>
          </a:ln>
        </p:spPr>
      </p:sp>
      <p:sp>
        <p:nvSpPr>
          <p:cNvPr id="39" name="Shape 34"/>
          <p:cNvSpPr/>
          <p:nvPr/>
        </p:nvSpPr>
        <p:spPr>
          <a:xfrm>
            <a:off x="5206594" y="3381451"/>
            <a:ext cx="381305" cy="381305"/>
          </a:xfrm>
          <a:prstGeom prst="ellipse">
            <a:avLst/>
          </a:prstGeom>
          <a:solidFill>
            <a:srgbClr val="EBF0FF"/>
          </a:solidFill>
          <a:ln/>
        </p:spPr>
      </p:sp>
      <p:sp>
        <p:nvSpPr>
          <p:cNvPr id="40" name="Shape 35"/>
          <p:cNvSpPr/>
          <p:nvPr/>
        </p:nvSpPr>
        <p:spPr>
          <a:xfrm>
            <a:off x="8665769" y="3381451"/>
            <a:ext cx="381305" cy="381305"/>
          </a:xfrm>
          <a:prstGeom prst="ellipse">
            <a:avLst/>
          </a:prstGeom>
          <a:solidFill>
            <a:srgbClr val="EBF0FF"/>
          </a:solidFill>
          <a:ln/>
        </p:spPr>
      </p:sp>
      <p:sp>
        <p:nvSpPr>
          <p:cNvPr id="41" name="Text 36"/>
          <p:cNvSpPr txBox="1"/>
          <p:nvPr/>
        </p:nvSpPr>
        <p:spPr>
          <a:xfrm>
            <a:off x="9161374" y="2162556"/>
            <a:ext cx="8860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差异化定位</a:t>
            </a:r>
            <a:endParaRPr lang="en-US" sz="1200" dirty="0"/>
          </a:p>
        </p:txBody>
      </p:sp>
      <p:sp>
        <p:nvSpPr>
          <p:cNvPr id="42" name="Text 37"/>
          <p:cNvSpPr txBox="1"/>
          <p:nvPr/>
        </p:nvSpPr>
        <p:spPr>
          <a:xfrm>
            <a:off x="9161374" y="3476549"/>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构建技术壁垒</a:t>
            </a:r>
            <a:endParaRPr lang="en-US" sz="1200" dirty="0"/>
          </a:p>
        </p:txBody>
      </p:sp>
      <p:sp>
        <p:nvSpPr>
          <p:cNvPr id="43" name="Text 38"/>
          <p:cNvSpPr txBox="1"/>
          <p:nvPr/>
        </p:nvSpPr>
        <p:spPr>
          <a:xfrm>
            <a:off x="8665769" y="2533802"/>
            <a:ext cx="303397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在模型能力趋同的环境下，场景理解与垂直行业深度是核心差异</a:t>
            </a:r>
            <a:endParaRPr lang="en-US" sz="1000" dirty="0"/>
          </a:p>
        </p:txBody>
      </p:sp>
      <p:pic>
        <p:nvPicPr>
          <p:cNvPr id="44" name="Image 3" descr="preencoded.png"/>
          <p:cNvPicPr>
            <a:picLocks noChangeAspect="1"/>
          </p:cNvPicPr>
          <p:nvPr/>
        </p:nvPicPr>
        <p:blipFill>
          <a:blip r:embed="rId6"/>
          <a:srcRect l="-1064" r="-1064"/>
          <a:stretch/>
        </p:blipFill>
        <p:spPr>
          <a:xfrm>
            <a:off x="5287061" y="3486607"/>
            <a:ext cx="219456" cy="171907"/>
          </a:xfrm>
          <a:prstGeom prst="rect">
            <a:avLst/>
          </a:prstGeom>
        </p:spPr>
      </p:pic>
      <p:sp>
        <p:nvSpPr>
          <p:cNvPr id="45" name="Text 39"/>
          <p:cNvSpPr txBox="1"/>
          <p:nvPr/>
        </p:nvSpPr>
        <p:spPr>
          <a:xfrm>
            <a:off x="5701284" y="3476549"/>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目标早期采纳者</a:t>
            </a:r>
            <a:endParaRPr lang="en-US" sz="1200" dirty="0"/>
          </a:p>
        </p:txBody>
      </p:sp>
      <p:sp>
        <p:nvSpPr>
          <p:cNvPr id="46" name="Text 40"/>
          <p:cNvSpPr txBox="1"/>
          <p:nvPr/>
        </p:nvSpPr>
        <p:spPr>
          <a:xfrm>
            <a:off x="5206594" y="3847795"/>
            <a:ext cx="303397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识别并服务愿意尝试新技术的用户群体，建立产品口碑和数据飞轮</a:t>
            </a:r>
            <a:endParaRPr lang="en-US" sz="1000" dirty="0"/>
          </a:p>
        </p:txBody>
      </p:sp>
      <p:pic>
        <p:nvPicPr>
          <p:cNvPr id="47" name="Image 4" descr="preencoded.png"/>
          <p:cNvPicPr>
            <a:picLocks noChangeAspect="1"/>
          </p:cNvPicPr>
          <p:nvPr/>
        </p:nvPicPr>
        <p:blipFill>
          <a:blip r:embed="rId7"/>
          <a:srcRect/>
          <a:stretch/>
        </p:blipFill>
        <p:spPr>
          <a:xfrm>
            <a:off x="8770925" y="3486607"/>
            <a:ext cx="171907" cy="171907"/>
          </a:xfrm>
          <a:prstGeom prst="rect">
            <a:avLst/>
          </a:prstGeom>
        </p:spPr>
      </p:pic>
      <p:sp>
        <p:nvSpPr>
          <p:cNvPr id="48" name="Text 41"/>
          <p:cNvSpPr txBox="1"/>
          <p:nvPr/>
        </p:nvSpPr>
        <p:spPr>
          <a:xfrm>
            <a:off x="8665769" y="3847795"/>
            <a:ext cx="3033979"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通过专有数据、特定领域优化和用户体验设计构建竞争壁垒</a:t>
            </a:r>
            <a:endParaRPr lang="en-US" sz="1000" dirty="0"/>
          </a:p>
        </p:txBody>
      </p:sp>
      <p:sp>
        <p:nvSpPr>
          <p:cNvPr id="49" name="Shape 42"/>
          <p:cNvSpPr/>
          <p:nvPr/>
        </p:nvSpPr>
        <p:spPr>
          <a:xfrm>
            <a:off x="5044745" y="4895698"/>
            <a:ext cx="6772046" cy="1162202"/>
          </a:xfrm>
          <a:prstGeom prst="roundRect">
            <a:avLst>
              <a:gd name="adj" fmla="val 5159"/>
            </a:avLst>
          </a:prstGeom>
          <a:solidFill>
            <a:srgbClr val="F9FAFB"/>
          </a:solidFill>
          <a:ln w="12700">
            <a:solidFill>
              <a:srgbClr val="E5E7EB"/>
            </a:solidFill>
            <a:prstDash val="solid"/>
          </a:ln>
        </p:spPr>
      </p:sp>
      <p:pic>
        <p:nvPicPr>
          <p:cNvPr id="50" name="Image 5" descr="preencoded.png"/>
          <p:cNvPicPr>
            <a:picLocks noChangeAspect="1"/>
          </p:cNvPicPr>
          <p:nvPr/>
        </p:nvPicPr>
        <p:blipFill>
          <a:blip r:embed="rId8"/>
          <a:srcRect/>
          <a:stretch/>
        </p:blipFill>
        <p:spPr>
          <a:xfrm>
            <a:off x="5206594" y="5095951"/>
            <a:ext cx="152705" cy="152705"/>
          </a:xfrm>
          <a:prstGeom prst="rect">
            <a:avLst/>
          </a:prstGeom>
        </p:spPr>
      </p:pic>
      <p:sp>
        <p:nvSpPr>
          <p:cNvPr id="51" name="Text 43"/>
          <p:cNvSpPr txBox="1"/>
          <p:nvPr/>
        </p:nvSpPr>
        <p:spPr>
          <a:xfrm>
            <a:off x="5435194" y="5076749"/>
            <a:ext cx="1191463"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行业深度应用：</a:t>
            </a:r>
            <a:endParaRPr lang="en-US" sz="1200" dirty="0"/>
          </a:p>
        </p:txBody>
      </p:sp>
      <p:sp>
        <p:nvSpPr>
          <p:cNvPr id="52" name="Text 44"/>
          <p:cNvSpPr txBox="1"/>
          <p:nvPr/>
        </p:nvSpPr>
        <p:spPr>
          <a:xfrm>
            <a:off x="5435194" y="5381244"/>
            <a:ext cx="1191463"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协作增强工具：</a:t>
            </a:r>
            <a:endParaRPr lang="en-US" sz="1200" dirty="0"/>
          </a:p>
        </p:txBody>
      </p:sp>
      <p:sp>
        <p:nvSpPr>
          <p:cNvPr id="53" name="Text 45"/>
          <p:cNvSpPr txBox="1"/>
          <p:nvPr/>
        </p:nvSpPr>
        <p:spPr>
          <a:xfrm>
            <a:off x="6502298" y="5076749"/>
            <a:ext cx="3620110"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将AI融入特定垂直领域的工作流，解决专业场景痛点</a:t>
            </a:r>
            <a:endParaRPr lang="en-US" sz="1200" dirty="0"/>
          </a:p>
        </p:txBody>
      </p:sp>
      <p:pic>
        <p:nvPicPr>
          <p:cNvPr id="54" name="Image 6" descr="preencoded.png"/>
          <p:cNvPicPr>
            <a:picLocks noChangeAspect="1"/>
          </p:cNvPicPr>
          <p:nvPr/>
        </p:nvPicPr>
        <p:blipFill>
          <a:blip r:embed="rId8"/>
          <a:srcRect/>
          <a:stretch/>
        </p:blipFill>
        <p:spPr>
          <a:xfrm>
            <a:off x="5206594" y="5400446"/>
            <a:ext cx="152705" cy="152705"/>
          </a:xfrm>
          <a:prstGeom prst="rect">
            <a:avLst/>
          </a:prstGeom>
        </p:spPr>
      </p:pic>
      <p:sp>
        <p:nvSpPr>
          <p:cNvPr id="55" name="Text 46"/>
          <p:cNvSpPr txBox="1"/>
          <p:nvPr/>
        </p:nvSpPr>
        <p:spPr>
          <a:xfrm>
            <a:off x="6502298" y="5381244"/>
            <a:ext cx="27148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提升人机协作效率，而非完全替代人工</a:t>
            </a:r>
            <a:endParaRPr lang="en-US" sz="1200" dirty="0"/>
          </a:p>
        </p:txBody>
      </p:sp>
      <p:pic>
        <p:nvPicPr>
          <p:cNvPr id="56" name="Image 7" descr="preencoded.png"/>
          <p:cNvPicPr>
            <a:picLocks noChangeAspect="1"/>
          </p:cNvPicPr>
          <p:nvPr/>
        </p:nvPicPr>
        <p:blipFill>
          <a:blip r:embed="rId8"/>
          <a:srcRect/>
          <a:stretch/>
        </p:blipFill>
        <p:spPr>
          <a:xfrm>
            <a:off x="5206594" y="5705856"/>
            <a:ext cx="152705" cy="152705"/>
          </a:xfrm>
          <a:prstGeom prst="rect">
            <a:avLst/>
          </a:prstGeom>
        </p:spPr>
      </p:pic>
      <p:sp>
        <p:nvSpPr>
          <p:cNvPr id="57" name="Text 47"/>
          <p:cNvSpPr txBox="1"/>
          <p:nvPr/>
        </p:nvSpPr>
        <p:spPr>
          <a:xfrm>
            <a:off x="5435194" y="5686654"/>
            <a:ext cx="1191463"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自洽商业模式：</a:t>
            </a:r>
            <a:endParaRPr lang="en-US" sz="1200" dirty="0"/>
          </a:p>
        </p:txBody>
      </p:sp>
      <p:sp>
        <p:nvSpPr>
          <p:cNvPr id="58" name="Text 48"/>
          <p:cNvSpPr txBox="1"/>
          <p:nvPr/>
        </p:nvSpPr>
        <p:spPr>
          <a:xfrm>
            <a:off x="6502298" y="5686654"/>
            <a:ext cx="36292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寻找单点突破、快速商业化、现金流自洽的业务场景</a:t>
            </a:r>
            <a:endParaRPr lang="en-US" sz="1200" dirty="0"/>
          </a:p>
        </p:txBody>
      </p:sp>
      <p:sp>
        <p:nvSpPr>
          <p:cNvPr id="59" name="Shape 49"/>
          <p:cNvSpPr/>
          <p:nvPr/>
        </p:nvSpPr>
        <p:spPr>
          <a:xfrm>
            <a:off x="381305" y="6286500"/>
            <a:ext cx="11430000" cy="9144"/>
          </a:xfrm>
          <a:prstGeom prst="rect">
            <a:avLst/>
          </a:prstGeom>
          <a:solidFill>
            <a:srgbClr val="E5E7EB"/>
          </a:solidFill>
          <a:ln/>
        </p:spPr>
      </p:sp>
      <p:sp>
        <p:nvSpPr>
          <p:cNvPr id="60" name="Text 50"/>
          <p:cNvSpPr txBox="1"/>
          <p:nvPr/>
        </p:nvSpPr>
        <p:spPr>
          <a:xfrm>
            <a:off x="381305" y="6458407"/>
            <a:ext cx="5567782" cy="162763"/>
          </a:xfrm>
          <a:prstGeom prst="rect">
            <a:avLst/>
          </a:prstGeom>
          <a:noFill/>
          <a:ln/>
        </p:spPr>
        <p:txBody>
          <a:bodyPr wrap="square" lIns="0" tIns="0" rIns="0" bIns="0" rtlCol="0" anchor="ctr"/>
          <a:lstStyle/>
          <a:p>
            <a:pPr marL="0" indent="0" algn="l">
              <a:buNone/>
            </a:pPr>
            <a:r>
              <a:rPr lang="en-US" sz="1000" i="1" dirty="0">
                <a:solidFill>
                  <a:srgbClr val="4B5563"/>
                </a:solidFill>
                <a:latin typeface="Inter" pitchFamily="34" charset="0"/>
                <a:ea typeface="Inter" pitchFamily="34" charset="-122"/>
                <a:cs typeface="Inter" pitchFamily="34" charset="-120"/>
              </a:rPr>
              <a:t>"技术红利期是降维打击的机会窗口，创业者需把握底层技术突破与市场需求的完美交汇点。"</a:t>
            </a:r>
            <a:endParaRPr lang="en-US" sz="1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9489643" y="152705"/>
            <a:ext cx="2400300" cy="276149"/>
          </a:xfrm>
          <a:prstGeom prst="roundRect">
            <a:avLst>
              <a:gd name="adj" fmla="val 45672"/>
            </a:avLst>
          </a:prstGeom>
          <a:solidFill>
            <a:srgbClr val="4C6FFF"/>
          </a:solidFill>
          <a:ln/>
        </p:spPr>
      </p:sp>
      <p:sp>
        <p:nvSpPr>
          <p:cNvPr id="6" name="Text 4"/>
          <p:cNvSpPr txBox="1"/>
          <p:nvPr/>
        </p:nvSpPr>
        <p:spPr>
          <a:xfrm>
            <a:off x="9603943" y="209398"/>
            <a:ext cx="2272284" cy="162763"/>
          </a:xfrm>
          <a:prstGeom prst="rect">
            <a:avLst/>
          </a:prstGeom>
          <a:noFill/>
          <a:ln/>
        </p:spPr>
        <p:txBody>
          <a:bodyPr wrap="square" lIns="0" tIns="0" rIns="0" bIns="0" rtlCol="0" anchor="ctr"/>
          <a:lstStyle/>
          <a:p>
            <a:pPr marL="0" indent="0" algn="l">
              <a:buNone/>
            </a:pPr>
            <a:r>
              <a:rPr lang="en-US" sz="1000" dirty="0">
                <a:solidFill>
                  <a:srgbClr val="FFFFFF"/>
                </a:solidFill>
                <a:latin typeface="Inter" pitchFamily="34" charset="0"/>
                <a:ea typeface="Inter" pitchFamily="34" charset="-122"/>
                <a:cs typeface="Inter" pitchFamily="34" charset="-120"/>
              </a:rPr>
              <a:t>第二部分 第四次智能革命的重构机遇</a:t>
            </a:r>
            <a:endParaRPr lang="en-US" sz="1000" dirty="0"/>
          </a:p>
        </p:txBody>
      </p:sp>
      <p:sp>
        <p:nvSpPr>
          <p:cNvPr id="7" name="Text 5"/>
          <p:cNvSpPr txBox="1"/>
          <p:nvPr/>
        </p:nvSpPr>
        <p:spPr>
          <a:xfrm>
            <a:off x="304495" y="390449"/>
            <a:ext cx="1012241"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三代模式对比</a:t>
            </a:r>
            <a:endParaRPr lang="en-US" sz="1100" dirty="0"/>
          </a:p>
        </p:txBody>
      </p:sp>
      <p:sp>
        <p:nvSpPr>
          <p:cNvPr id="8" name="Text 6"/>
          <p:cNvSpPr txBox="1"/>
          <p:nvPr/>
        </p:nvSpPr>
        <p:spPr>
          <a:xfrm>
            <a:off x="304495" y="642823"/>
            <a:ext cx="3629254"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Inter" pitchFamily="34" charset="0"/>
                <a:ea typeface="Inter" pitchFamily="34" charset="-122"/>
                <a:cs typeface="Inter" pitchFamily="34" charset="-120"/>
              </a:rPr>
              <a:t>Agentic AI vs 互联网/移动互联网</a:t>
            </a:r>
            <a:endParaRPr lang="en-US" sz="1800" dirty="0"/>
          </a:p>
        </p:txBody>
      </p:sp>
      <p:sp>
        <p:nvSpPr>
          <p:cNvPr id="9" name="Text 7"/>
          <p:cNvSpPr txBox="1"/>
          <p:nvPr/>
        </p:nvSpPr>
        <p:spPr>
          <a:xfrm>
            <a:off x="304495" y="985723"/>
            <a:ext cx="25008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三代技术范式的本质差异与价值迁移路径</a:t>
            </a:r>
            <a:endParaRPr lang="en-US" sz="1000" dirty="0"/>
          </a:p>
        </p:txBody>
      </p:sp>
      <p:sp>
        <p:nvSpPr>
          <p:cNvPr id="10" name="Shape 8"/>
          <p:cNvSpPr/>
          <p:nvPr/>
        </p:nvSpPr>
        <p:spPr>
          <a:xfrm>
            <a:off x="304495" y="1356970"/>
            <a:ext cx="3715207" cy="2391156"/>
          </a:xfrm>
          <a:prstGeom prst="roundRect">
            <a:avLst>
              <a:gd name="adj" fmla="val 1219"/>
            </a:avLst>
          </a:prstGeom>
          <a:solidFill>
            <a:srgbClr val="F9FAFB"/>
          </a:solidFill>
          <a:ln w="12700">
            <a:solidFill>
              <a:srgbClr val="E5E7EB"/>
            </a:solidFill>
            <a:prstDash val="solid"/>
          </a:ln>
        </p:spPr>
      </p:sp>
      <p:sp>
        <p:nvSpPr>
          <p:cNvPr id="11" name="Shape 9"/>
          <p:cNvSpPr/>
          <p:nvPr/>
        </p:nvSpPr>
        <p:spPr>
          <a:xfrm>
            <a:off x="428854" y="1481328"/>
            <a:ext cx="342900" cy="342900"/>
          </a:xfrm>
          <a:prstGeom prst="ellipse">
            <a:avLst/>
          </a:prstGeom>
          <a:solidFill>
            <a:srgbClr val="EBF0FF"/>
          </a:solidFill>
          <a:ln/>
        </p:spPr>
      </p:sp>
      <p:pic>
        <p:nvPicPr>
          <p:cNvPr id="12" name="Image 0" descr="preencoded.png"/>
          <p:cNvPicPr>
            <a:picLocks noChangeAspect="1"/>
          </p:cNvPicPr>
          <p:nvPr/>
        </p:nvPicPr>
        <p:blipFill>
          <a:blip r:embed="rId3"/>
          <a:srcRect/>
          <a:stretch/>
        </p:blipFill>
        <p:spPr>
          <a:xfrm>
            <a:off x="523951" y="1576426"/>
            <a:ext cx="152705" cy="152705"/>
          </a:xfrm>
          <a:prstGeom prst="rect">
            <a:avLst/>
          </a:prstGeom>
        </p:spPr>
      </p:pic>
      <p:sp>
        <p:nvSpPr>
          <p:cNvPr id="13" name="Text 10"/>
          <p:cNvSpPr txBox="1"/>
          <p:nvPr/>
        </p:nvSpPr>
        <p:spPr>
          <a:xfrm>
            <a:off x="847649" y="1557223"/>
            <a:ext cx="8860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互联网时代</a:t>
            </a:r>
            <a:endParaRPr lang="en-US" sz="1200" dirty="0"/>
          </a:p>
        </p:txBody>
      </p:sp>
      <p:sp>
        <p:nvSpPr>
          <p:cNvPr id="14" name="Text 11"/>
          <p:cNvSpPr txBox="1"/>
          <p:nvPr/>
        </p:nvSpPr>
        <p:spPr>
          <a:xfrm>
            <a:off x="428854" y="1900123"/>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核心特征</a:t>
            </a:r>
            <a:endParaRPr lang="en-US" sz="900" dirty="0"/>
          </a:p>
        </p:txBody>
      </p:sp>
      <p:sp>
        <p:nvSpPr>
          <p:cNvPr id="15" name="Text 12"/>
          <p:cNvSpPr txBox="1"/>
          <p:nvPr/>
        </p:nvSpPr>
        <p:spPr>
          <a:xfrm>
            <a:off x="428854" y="2119579"/>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16" name="Text 13"/>
          <p:cNvSpPr txBox="1"/>
          <p:nvPr/>
        </p:nvSpPr>
        <p:spPr>
          <a:xfrm>
            <a:off x="523951" y="2090318"/>
            <a:ext cx="11430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信息连接 + 人工操作</a:t>
            </a:r>
            <a:endParaRPr lang="en-US" sz="900" dirty="0"/>
          </a:p>
        </p:txBody>
      </p:sp>
      <p:sp>
        <p:nvSpPr>
          <p:cNvPr id="17" name="Text 14"/>
          <p:cNvSpPr txBox="1"/>
          <p:nvPr/>
        </p:nvSpPr>
        <p:spPr>
          <a:xfrm>
            <a:off x="428854" y="2338121"/>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18" name="Text 15"/>
          <p:cNvSpPr txBox="1"/>
          <p:nvPr/>
        </p:nvSpPr>
        <p:spPr>
          <a:xfrm>
            <a:off x="523951" y="2309774"/>
            <a:ext cx="12390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以网站为核心交互界面</a:t>
            </a:r>
            <a:endParaRPr lang="en-US" sz="900" dirty="0"/>
          </a:p>
        </p:txBody>
      </p:sp>
      <p:sp>
        <p:nvSpPr>
          <p:cNvPr id="19" name="Text 16"/>
          <p:cNvSpPr txBox="1"/>
          <p:nvPr/>
        </p:nvSpPr>
        <p:spPr>
          <a:xfrm>
            <a:off x="428854" y="2547518"/>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用户体验</a:t>
            </a:r>
            <a:endParaRPr lang="en-US" sz="900" dirty="0"/>
          </a:p>
        </p:txBody>
      </p:sp>
      <p:sp>
        <p:nvSpPr>
          <p:cNvPr id="20" name="Text 17"/>
          <p:cNvSpPr txBox="1"/>
          <p:nvPr/>
        </p:nvSpPr>
        <p:spPr>
          <a:xfrm>
            <a:off x="428854" y="2766974"/>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21" name="Text 18"/>
          <p:cNvSpPr txBox="1"/>
          <p:nvPr/>
        </p:nvSpPr>
        <p:spPr>
          <a:xfrm>
            <a:off x="523951" y="2738628"/>
            <a:ext cx="13533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人寻找信息（主动搜索）</a:t>
            </a:r>
            <a:endParaRPr lang="en-US" sz="900" dirty="0"/>
          </a:p>
        </p:txBody>
      </p:sp>
      <p:sp>
        <p:nvSpPr>
          <p:cNvPr id="22" name="Text 19"/>
          <p:cNvSpPr txBox="1"/>
          <p:nvPr/>
        </p:nvSpPr>
        <p:spPr>
          <a:xfrm>
            <a:off x="428854" y="2986430"/>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23" name="Text 20"/>
          <p:cNvSpPr txBox="1"/>
          <p:nvPr/>
        </p:nvSpPr>
        <p:spPr>
          <a:xfrm>
            <a:off x="523951" y="2957170"/>
            <a:ext cx="12390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基于关键词的线性交互</a:t>
            </a:r>
            <a:endParaRPr lang="en-US" sz="900" dirty="0"/>
          </a:p>
        </p:txBody>
      </p:sp>
      <p:sp>
        <p:nvSpPr>
          <p:cNvPr id="24" name="Text 21"/>
          <p:cNvSpPr txBox="1"/>
          <p:nvPr/>
        </p:nvSpPr>
        <p:spPr>
          <a:xfrm>
            <a:off x="428854" y="3195828"/>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代表应用</a:t>
            </a:r>
            <a:endParaRPr lang="en-US" sz="900" dirty="0"/>
          </a:p>
        </p:txBody>
      </p:sp>
      <p:sp>
        <p:nvSpPr>
          <p:cNvPr id="25" name="Text 22"/>
          <p:cNvSpPr txBox="1"/>
          <p:nvPr/>
        </p:nvSpPr>
        <p:spPr>
          <a:xfrm>
            <a:off x="428854" y="3414370"/>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26" name="Text 23"/>
          <p:cNvSpPr txBox="1"/>
          <p:nvPr/>
        </p:nvSpPr>
        <p:spPr>
          <a:xfrm>
            <a:off x="523951" y="3386023"/>
            <a:ext cx="16962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搜索引擎、门户网站、电子商务</a:t>
            </a:r>
            <a:endParaRPr lang="en-US" sz="900" dirty="0"/>
          </a:p>
        </p:txBody>
      </p:sp>
      <p:pic>
        <p:nvPicPr>
          <p:cNvPr id="27" name="Image 1" descr="preencoded.png"/>
          <p:cNvPicPr>
            <a:picLocks noChangeAspect="1"/>
          </p:cNvPicPr>
          <p:nvPr/>
        </p:nvPicPr>
        <p:blipFill>
          <a:blip r:embed="rId4"/>
          <a:srcRect/>
          <a:stretch/>
        </p:blipFill>
        <p:spPr>
          <a:xfrm>
            <a:off x="4042562" y="2467051"/>
            <a:ext cx="171907" cy="171907"/>
          </a:xfrm>
          <a:prstGeom prst="rect">
            <a:avLst/>
          </a:prstGeom>
        </p:spPr>
      </p:pic>
      <p:sp>
        <p:nvSpPr>
          <p:cNvPr id="28" name="Shape 24"/>
          <p:cNvSpPr/>
          <p:nvPr/>
        </p:nvSpPr>
        <p:spPr>
          <a:xfrm>
            <a:off x="4239158" y="1356970"/>
            <a:ext cx="3715207" cy="2391156"/>
          </a:xfrm>
          <a:prstGeom prst="roundRect">
            <a:avLst>
              <a:gd name="adj" fmla="val 1219"/>
            </a:avLst>
          </a:prstGeom>
          <a:solidFill>
            <a:srgbClr val="F9FAFB"/>
          </a:solidFill>
          <a:ln w="12700">
            <a:solidFill>
              <a:srgbClr val="E5E7EB"/>
            </a:solidFill>
            <a:prstDash val="solid"/>
          </a:ln>
        </p:spPr>
      </p:sp>
      <p:sp>
        <p:nvSpPr>
          <p:cNvPr id="29" name="Shape 25"/>
          <p:cNvSpPr/>
          <p:nvPr/>
        </p:nvSpPr>
        <p:spPr>
          <a:xfrm>
            <a:off x="4363517" y="1481328"/>
            <a:ext cx="342900" cy="342900"/>
          </a:xfrm>
          <a:prstGeom prst="ellipse">
            <a:avLst/>
          </a:prstGeom>
          <a:solidFill>
            <a:srgbClr val="EBF0FF"/>
          </a:solidFill>
          <a:ln/>
        </p:spPr>
      </p:sp>
      <p:pic>
        <p:nvPicPr>
          <p:cNvPr id="30" name="Image 2" descr="preencoded.png"/>
          <p:cNvPicPr>
            <a:picLocks noChangeAspect="1"/>
          </p:cNvPicPr>
          <p:nvPr/>
        </p:nvPicPr>
        <p:blipFill>
          <a:blip r:embed="rId5"/>
          <a:srcRect t="-100" b="-100"/>
          <a:stretch/>
        </p:blipFill>
        <p:spPr>
          <a:xfrm>
            <a:off x="4477817" y="1576426"/>
            <a:ext cx="114300" cy="152705"/>
          </a:xfrm>
          <a:prstGeom prst="rect">
            <a:avLst/>
          </a:prstGeom>
        </p:spPr>
      </p:pic>
      <p:sp>
        <p:nvSpPr>
          <p:cNvPr id="31" name="Text 26"/>
          <p:cNvSpPr txBox="1"/>
          <p:nvPr/>
        </p:nvSpPr>
        <p:spPr>
          <a:xfrm>
            <a:off x="4782312" y="1557223"/>
            <a:ext cx="8860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移动互联网</a:t>
            </a:r>
            <a:endParaRPr lang="en-US" sz="1200" dirty="0"/>
          </a:p>
        </p:txBody>
      </p:sp>
      <p:sp>
        <p:nvSpPr>
          <p:cNvPr id="32" name="Text 27"/>
          <p:cNvSpPr txBox="1"/>
          <p:nvPr/>
        </p:nvSpPr>
        <p:spPr>
          <a:xfrm>
            <a:off x="4363517" y="1900123"/>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核心特征</a:t>
            </a:r>
            <a:endParaRPr lang="en-US" sz="900" dirty="0"/>
          </a:p>
        </p:txBody>
      </p:sp>
      <p:sp>
        <p:nvSpPr>
          <p:cNvPr id="33" name="Text 28"/>
          <p:cNvSpPr txBox="1"/>
          <p:nvPr/>
        </p:nvSpPr>
        <p:spPr>
          <a:xfrm>
            <a:off x="4363517" y="2119579"/>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34" name="Text 29"/>
          <p:cNvSpPr txBox="1"/>
          <p:nvPr/>
        </p:nvSpPr>
        <p:spPr>
          <a:xfrm>
            <a:off x="4458614" y="2090318"/>
            <a:ext cx="11430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场景连接 + 触屏交互</a:t>
            </a:r>
            <a:endParaRPr lang="en-US" sz="900" dirty="0"/>
          </a:p>
        </p:txBody>
      </p:sp>
      <p:sp>
        <p:nvSpPr>
          <p:cNvPr id="35" name="Text 30"/>
          <p:cNvSpPr txBox="1"/>
          <p:nvPr/>
        </p:nvSpPr>
        <p:spPr>
          <a:xfrm>
            <a:off x="4363517" y="2338121"/>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36" name="Text 31"/>
          <p:cNvSpPr txBox="1"/>
          <p:nvPr/>
        </p:nvSpPr>
        <p:spPr>
          <a:xfrm>
            <a:off x="4458614" y="2309774"/>
            <a:ext cx="10003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以APP为核心载体</a:t>
            </a:r>
            <a:endParaRPr lang="en-US" sz="900" dirty="0"/>
          </a:p>
        </p:txBody>
      </p:sp>
      <p:sp>
        <p:nvSpPr>
          <p:cNvPr id="37" name="Text 32"/>
          <p:cNvSpPr txBox="1"/>
          <p:nvPr/>
        </p:nvSpPr>
        <p:spPr>
          <a:xfrm>
            <a:off x="4363517" y="2547518"/>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用户体验</a:t>
            </a:r>
            <a:endParaRPr lang="en-US" sz="900" dirty="0"/>
          </a:p>
        </p:txBody>
      </p:sp>
      <p:sp>
        <p:nvSpPr>
          <p:cNvPr id="38" name="Text 33"/>
          <p:cNvSpPr txBox="1"/>
          <p:nvPr/>
        </p:nvSpPr>
        <p:spPr>
          <a:xfrm>
            <a:off x="4363517" y="2766974"/>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39" name="Text 34"/>
          <p:cNvSpPr txBox="1"/>
          <p:nvPr/>
        </p:nvSpPr>
        <p:spPr>
          <a:xfrm>
            <a:off x="4458614" y="2738628"/>
            <a:ext cx="12390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信息找人（推荐算法）</a:t>
            </a:r>
            <a:endParaRPr lang="en-US" sz="900" dirty="0"/>
          </a:p>
        </p:txBody>
      </p:sp>
      <p:sp>
        <p:nvSpPr>
          <p:cNvPr id="40" name="Text 35"/>
          <p:cNvSpPr txBox="1"/>
          <p:nvPr/>
        </p:nvSpPr>
        <p:spPr>
          <a:xfrm>
            <a:off x="4363517" y="2986430"/>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41" name="Text 36"/>
          <p:cNvSpPr txBox="1"/>
          <p:nvPr/>
        </p:nvSpPr>
        <p:spPr>
          <a:xfrm>
            <a:off x="4458614" y="2957170"/>
            <a:ext cx="12390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基于触屏的碎片化交互</a:t>
            </a:r>
            <a:endParaRPr lang="en-US" sz="900" dirty="0"/>
          </a:p>
        </p:txBody>
      </p:sp>
      <p:sp>
        <p:nvSpPr>
          <p:cNvPr id="42" name="Text 37"/>
          <p:cNvSpPr txBox="1"/>
          <p:nvPr/>
        </p:nvSpPr>
        <p:spPr>
          <a:xfrm>
            <a:off x="4363517" y="3195828"/>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代表应用</a:t>
            </a:r>
            <a:endParaRPr lang="en-US" sz="900" dirty="0"/>
          </a:p>
        </p:txBody>
      </p:sp>
      <p:sp>
        <p:nvSpPr>
          <p:cNvPr id="43" name="Text 38"/>
          <p:cNvSpPr txBox="1"/>
          <p:nvPr/>
        </p:nvSpPr>
        <p:spPr>
          <a:xfrm>
            <a:off x="4363517" y="3414370"/>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44" name="Text 39"/>
          <p:cNvSpPr txBox="1"/>
          <p:nvPr/>
        </p:nvSpPr>
        <p:spPr>
          <a:xfrm>
            <a:off x="4458614" y="3386023"/>
            <a:ext cx="16962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社交媒体、地图导航、共享经济</a:t>
            </a:r>
            <a:endParaRPr lang="en-US" sz="900" dirty="0"/>
          </a:p>
        </p:txBody>
      </p:sp>
      <p:pic>
        <p:nvPicPr>
          <p:cNvPr id="45" name="Image 3" descr="preencoded.png"/>
          <p:cNvPicPr>
            <a:picLocks noChangeAspect="1"/>
          </p:cNvPicPr>
          <p:nvPr/>
        </p:nvPicPr>
        <p:blipFill>
          <a:blip r:embed="rId4"/>
          <a:srcRect/>
          <a:stretch/>
        </p:blipFill>
        <p:spPr>
          <a:xfrm>
            <a:off x="7977226" y="2467051"/>
            <a:ext cx="171907" cy="171907"/>
          </a:xfrm>
          <a:prstGeom prst="rect">
            <a:avLst/>
          </a:prstGeom>
        </p:spPr>
      </p:pic>
      <p:sp>
        <p:nvSpPr>
          <p:cNvPr id="46" name="Shape 40"/>
          <p:cNvSpPr/>
          <p:nvPr/>
        </p:nvSpPr>
        <p:spPr>
          <a:xfrm>
            <a:off x="8173822" y="1356970"/>
            <a:ext cx="3715207" cy="2391156"/>
          </a:xfrm>
          <a:prstGeom prst="roundRect">
            <a:avLst>
              <a:gd name="adj" fmla="val 1219"/>
            </a:avLst>
          </a:prstGeom>
          <a:solidFill>
            <a:srgbClr val="F0F4FF"/>
          </a:solidFill>
          <a:ln w="25400">
            <a:solidFill>
              <a:srgbClr val="4C6FFF"/>
            </a:solidFill>
            <a:prstDash val="solid"/>
          </a:ln>
        </p:spPr>
      </p:sp>
      <p:sp>
        <p:nvSpPr>
          <p:cNvPr id="47" name="Shape 41"/>
          <p:cNvSpPr/>
          <p:nvPr/>
        </p:nvSpPr>
        <p:spPr>
          <a:xfrm>
            <a:off x="8307324" y="1490472"/>
            <a:ext cx="342900" cy="342900"/>
          </a:xfrm>
          <a:prstGeom prst="ellipse">
            <a:avLst/>
          </a:prstGeom>
          <a:solidFill>
            <a:srgbClr val="4C6FFF"/>
          </a:solidFill>
          <a:ln/>
        </p:spPr>
      </p:sp>
      <p:pic>
        <p:nvPicPr>
          <p:cNvPr id="48" name="Image 4" descr="preencoded.png"/>
          <p:cNvPicPr>
            <a:picLocks noChangeAspect="1"/>
          </p:cNvPicPr>
          <p:nvPr/>
        </p:nvPicPr>
        <p:blipFill>
          <a:blip r:embed="rId6"/>
          <a:srcRect t="-180" b="-180"/>
          <a:stretch/>
        </p:blipFill>
        <p:spPr>
          <a:xfrm>
            <a:off x="8383219" y="1585570"/>
            <a:ext cx="190195" cy="152705"/>
          </a:xfrm>
          <a:prstGeom prst="rect">
            <a:avLst/>
          </a:prstGeom>
        </p:spPr>
      </p:pic>
      <p:sp>
        <p:nvSpPr>
          <p:cNvPr id="49" name="Text 42"/>
          <p:cNvSpPr txBox="1"/>
          <p:nvPr/>
        </p:nvSpPr>
        <p:spPr>
          <a:xfrm>
            <a:off x="8726119" y="1567282"/>
            <a:ext cx="87691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Agentic AI</a:t>
            </a:r>
            <a:endParaRPr lang="en-US" sz="1200" dirty="0"/>
          </a:p>
        </p:txBody>
      </p:sp>
      <p:sp>
        <p:nvSpPr>
          <p:cNvPr id="50" name="Text 43"/>
          <p:cNvSpPr txBox="1"/>
          <p:nvPr/>
        </p:nvSpPr>
        <p:spPr>
          <a:xfrm>
            <a:off x="8307324" y="1910182"/>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核心特征</a:t>
            </a:r>
            <a:endParaRPr lang="en-US" sz="900" dirty="0"/>
          </a:p>
        </p:txBody>
      </p:sp>
      <p:sp>
        <p:nvSpPr>
          <p:cNvPr id="51" name="Text 44"/>
          <p:cNvSpPr txBox="1"/>
          <p:nvPr/>
        </p:nvSpPr>
        <p:spPr>
          <a:xfrm>
            <a:off x="8307324" y="2128723"/>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52" name="Text 45"/>
          <p:cNvSpPr txBox="1"/>
          <p:nvPr/>
        </p:nvSpPr>
        <p:spPr>
          <a:xfrm>
            <a:off x="8403336" y="2100377"/>
            <a:ext cx="11430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意图理解 + 自主执行</a:t>
            </a:r>
            <a:endParaRPr lang="en-US" sz="900" dirty="0"/>
          </a:p>
        </p:txBody>
      </p:sp>
      <p:sp>
        <p:nvSpPr>
          <p:cNvPr id="53" name="Text 46"/>
          <p:cNvSpPr txBox="1"/>
          <p:nvPr/>
        </p:nvSpPr>
        <p:spPr>
          <a:xfrm>
            <a:off x="8307324" y="2348179"/>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54" name="Text 47"/>
          <p:cNvSpPr txBox="1"/>
          <p:nvPr/>
        </p:nvSpPr>
        <p:spPr>
          <a:xfrm>
            <a:off x="8403336" y="2318918"/>
            <a:ext cx="1209751"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以Agent为核心执行者</a:t>
            </a:r>
            <a:endParaRPr lang="en-US" sz="900" dirty="0"/>
          </a:p>
        </p:txBody>
      </p:sp>
      <p:sp>
        <p:nvSpPr>
          <p:cNvPr id="55" name="Text 48"/>
          <p:cNvSpPr txBox="1"/>
          <p:nvPr/>
        </p:nvSpPr>
        <p:spPr>
          <a:xfrm>
            <a:off x="8307324" y="2557577"/>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用户体验</a:t>
            </a:r>
            <a:endParaRPr lang="en-US" sz="900" dirty="0"/>
          </a:p>
        </p:txBody>
      </p:sp>
      <p:sp>
        <p:nvSpPr>
          <p:cNvPr id="56" name="Text 49"/>
          <p:cNvSpPr txBox="1"/>
          <p:nvPr/>
        </p:nvSpPr>
        <p:spPr>
          <a:xfrm>
            <a:off x="8307324" y="2776118"/>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57" name="Text 50"/>
          <p:cNvSpPr txBox="1"/>
          <p:nvPr/>
        </p:nvSpPr>
        <p:spPr>
          <a:xfrm>
            <a:off x="8403336" y="2747772"/>
            <a:ext cx="11146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AI代替人思考和行动</a:t>
            </a:r>
            <a:endParaRPr lang="en-US" sz="900" dirty="0"/>
          </a:p>
        </p:txBody>
      </p:sp>
      <p:sp>
        <p:nvSpPr>
          <p:cNvPr id="58" name="Text 51"/>
          <p:cNvSpPr txBox="1"/>
          <p:nvPr/>
        </p:nvSpPr>
        <p:spPr>
          <a:xfrm>
            <a:off x="8307324" y="2995574"/>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59" name="Text 52"/>
          <p:cNvSpPr txBox="1"/>
          <p:nvPr/>
        </p:nvSpPr>
        <p:spPr>
          <a:xfrm>
            <a:off x="8403336" y="2967228"/>
            <a:ext cx="13533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基于自然语言的意图交互</a:t>
            </a:r>
            <a:endParaRPr lang="en-US" sz="900" dirty="0"/>
          </a:p>
        </p:txBody>
      </p:sp>
      <p:sp>
        <p:nvSpPr>
          <p:cNvPr id="60" name="Text 53"/>
          <p:cNvSpPr txBox="1"/>
          <p:nvPr/>
        </p:nvSpPr>
        <p:spPr>
          <a:xfrm>
            <a:off x="8307324" y="3204972"/>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代表应用</a:t>
            </a:r>
            <a:endParaRPr lang="en-US" sz="900" dirty="0"/>
          </a:p>
        </p:txBody>
      </p:sp>
      <p:sp>
        <p:nvSpPr>
          <p:cNvPr id="61" name="Text 54"/>
          <p:cNvSpPr txBox="1"/>
          <p:nvPr/>
        </p:nvSpPr>
        <p:spPr>
          <a:xfrm>
            <a:off x="8307324" y="3424428"/>
            <a:ext cx="143561" cy="114300"/>
          </a:xfrm>
          <a:prstGeom prst="rect">
            <a:avLst/>
          </a:prstGeom>
          <a:noFill/>
          <a:ln/>
        </p:spPr>
        <p:txBody>
          <a:bodyPr wrap="square" lIns="0" tIns="0" rIns="0" bIns="0" rtlCol="0" anchor="ctr"/>
          <a:lstStyle/>
          <a:p>
            <a:pPr marL="0" indent="0" algn="l">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62" name="Text 55"/>
          <p:cNvSpPr txBox="1"/>
          <p:nvPr/>
        </p:nvSpPr>
        <p:spPr>
          <a:xfrm>
            <a:off x="8403336" y="3396082"/>
            <a:ext cx="16861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AI助手、智能工作流、代理系统</a:t>
            </a:r>
            <a:endParaRPr lang="en-US" sz="900" dirty="0"/>
          </a:p>
        </p:txBody>
      </p:sp>
      <p:sp>
        <p:nvSpPr>
          <p:cNvPr id="63" name="Shape 56"/>
          <p:cNvSpPr/>
          <p:nvPr/>
        </p:nvSpPr>
        <p:spPr>
          <a:xfrm>
            <a:off x="304495" y="3938321"/>
            <a:ext cx="11582705" cy="961949"/>
          </a:xfrm>
          <a:prstGeom prst="roundRect">
            <a:avLst>
              <a:gd name="adj" fmla="val 7529"/>
            </a:avLst>
          </a:prstGeom>
          <a:solidFill>
            <a:srgbClr val="F9FAFB"/>
          </a:solidFill>
          <a:ln w="12700">
            <a:solidFill>
              <a:srgbClr val="E5E7EB"/>
            </a:solidFill>
            <a:prstDash val="solid"/>
          </a:ln>
        </p:spPr>
      </p:sp>
      <p:sp>
        <p:nvSpPr>
          <p:cNvPr id="64" name="Text 57"/>
          <p:cNvSpPr txBox="1"/>
          <p:nvPr/>
        </p:nvSpPr>
        <p:spPr>
          <a:xfrm>
            <a:off x="466344" y="4110228"/>
            <a:ext cx="1012241"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价值迁移路径</a:t>
            </a:r>
            <a:endParaRPr lang="en-US" sz="1100" dirty="0"/>
          </a:p>
        </p:txBody>
      </p:sp>
      <p:sp>
        <p:nvSpPr>
          <p:cNvPr id="65" name="Text 58"/>
          <p:cNvSpPr txBox="1"/>
          <p:nvPr/>
        </p:nvSpPr>
        <p:spPr>
          <a:xfrm>
            <a:off x="466344" y="4362602"/>
            <a:ext cx="137708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信息价值 → 场景价值</a:t>
            </a:r>
            <a:endParaRPr lang="en-US" sz="1000" dirty="0"/>
          </a:p>
        </p:txBody>
      </p:sp>
      <p:sp>
        <p:nvSpPr>
          <p:cNvPr id="66" name="Text 59"/>
          <p:cNvSpPr txBox="1"/>
          <p:nvPr/>
        </p:nvSpPr>
        <p:spPr>
          <a:xfrm>
            <a:off x="4270248" y="4362602"/>
            <a:ext cx="137708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场景价值 → 智能价值</a:t>
            </a:r>
            <a:endParaRPr lang="en-US" sz="1000" dirty="0"/>
          </a:p>
        </p:txBody>
      </p:sp>
      <p:sp>
        <p:nvSpPr>
          <p:cNvPr id="67" name="Text 60"/>
          <p:cNvSpPr txBox="1"/>
          <p:nvPr/>
        </p:nvSpPr>
        <p:spPr>
          <a:xfrm>
            <a:off x="8074152" y="4362602"/>
            <a:ext cx="11676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核心商业模式演变</a:t>
            </a:r>
            <a:endParaRPr lang="en-US" sz="1000" dirty="0"/>
          </a:p>
        </p:txBody>
      </p:sp>
      <p:sp>
        <p:nvSpPr>
          <p:cNvPr id="68" name="Text 61"/>
          <p:cNvSpPr txBox="1"/>
          <p:nvPr/>
        </p:nvSpPr>
        <p:spPr>
          <a:xfrm>
            <a:off x="466344" y="4581144"/>
            <a:ext cx="3067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从互联网时代的信息资源整合到移动互联网的场景服务嵌入</a:t>
            </a:r>
            <a:endParaRPr lang="en-US" sz="900" dirty="0"/>
          </a:p>
        </p:txBody>
      </p:sp>
      <p:sp>
        <p:nvSpPr>
          <p:cNvPr id="69" name="Text 62"/>
          <p:cNvSpPr txBox="1"/>
          <p:nvPr/>
        </p:nvSpPr>
        <p:spPr>
          <a:xfrm>
            <a:off x="4270248" y="4581144"/>
            <a:ext cx="3162910"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从移动互联网的场景连接到Agentic AI的智能赋能与自主决策</a:t>
            </a:r>
            <a:endParaRPr lang="en-US" sz="900" dirty="0"/>
          </a:p>
        </p:txBody>
      </p:sp>
      <p:sp>
        <p:nvSpPr>
          <p:cNvPr id="70" name="Text 63"/>
          <p:cNvSpPr txBox="1"/>
          <p:nvPr/>
        </p:nvSpPr>
        <p:spPr>
          <a:xfrm>
            <a:off x="8074152" y="4581144"/>
            <a:ext cx="2457907"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流量变现 → 场景变现 → 智能变现 → 决策变现</a:t>
            </a:r>
            <a:endParaRPr lang="en-US" sz="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12191695" cy="7944307"/>
          </a:xfrm>
          <a:prstGeom prst="rect">
            <a:avLst/>
          </a:prstGeom>
          <a:solidFill>
            <a:srgbClr val="FFFFFF"/>
          </a:solidFill>
          <a:ln/>
        </p:spPr>
      </p:sp>
      <p:sp>
        <p:nvSpPr>
          <p:cNvPr id="3" name="Shape 1"/>
          <p:cNvSpPr/>
          <p:nvPr/>
        </p:nvSpPr>
        <p:spPr>
          <a:xfrm>
            <a:off x="0" y="0"/>
            <a:ext cx="12191695" cy="79443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创业战略</a:t>
            </a:r>
            <a:endParaRPr lang="en-US" sz="1200" dirty="0"/>
          </a:p>
        </p:txBody>
      </p:sp>
      <p:sp>
        <p:nvSpPr>
          <p:cNvPr id="6" name="Text 4"/>
          <p:cNvSpPr txBox="1"/>
          <p:nvPr/>
        </p:nvSpPr>
        <p:spPr>
          <a:xfrm>
            <a:off x="381305" y="743407"/>
            <a:ext cx="2500884"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差异化是生存关键</a:t>
            </a:r>
            <a:endParaRPr lang="en-US" sz="2200" dirty="0"/>
          </a:p>
        </p:txBody>
      </p:sp>
      <p:sp>
        <p:nvSpPr>
          <p:cNvPr id="7" name="Text 5"/>
          <p:cNvSpPr txBox="1"/>
          <p:nvPr/>
        </p:nvSpPr>
        <p:spPr>
          <a:xfrm>
            <a:off x="381305" y="1143000"/>
            <a:ext cx="31720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同质化风险与巨头竞争下的创业公司生存空间</a:t>
            </a:r>
            <a:endParaRPr lang="en-US" sz="1200" dirty="0"/>
          </a:p>
        </p:txBody>
      </p:sp>
      <p:sp>
        <p:nvSpPr>
          <p:cNvPr id="8" name="Text 6"/>
          <p:cNvSpPr txBox="1"/>
          <p:nvPr/>
        </p:nvSpPr>
        <p:spPr>
          <a:xfrm>
            <a:off x="11277295" y="685800"/>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9" name="Text 7"/>
          <p:cNvSpPr txBox="1"/>
          <p:nvPr/>
        </p:nvSpPr>
        <p:spPr>
          <a:xfrm>
            <a:off x="10826496" y="886054"/>
            <a:ext cx="1133856" cy="228600"/>
          </a:xfrm>
          <a:prstGeom prst="rect">
            <a:avLst/>
          </a:prstGeom>
          <a:noFill/>
          <a:ln/>
        </p:spPr>
        <p:txBody>
          <a:bodyPr wrap="square" lIns="0" tIns="0" rIns="0" bIns="0" rtlCol="0" anchor="ctr"/>
          <a:lstStyle/>
          <a:p>
            <a:pPr marL="0" indent="0" algn="r">
              <a:buNone/>
            </a:pPr>
            <a:r>
              <a:rPr lang="en-US" sz="1500" b="1" dirty="0">
                <a:solidFill>
                  <a:srgbClr val="2563EB"/>
                </a:solidFill>
                <a:latin typeface="Inter" pitchFamily="34" charset="0"/>
                <a:ea typeface="Inter" pitchFamily="34" charset="-122"/>
                <a:cs typeface="Inter" pitchFamily="34" charset="-120"/>
              </a:rPr>
              <a:t>差异化PMF</a:t>
            </a:r>
            <a:endParaRPr lang="en-US" sz="1500" dirty="0"/>
          </a:p>
        </p:txBody>
      </p:sp>
      <p:sp>
        <p:nvSpPr>
          <p:cNvPr id="10" name="Text 8"/>
          <p:cNvSpPr txBox="1"/>
          <p:nvPr/>
        </p:nvSpPr>
        <p:spPr>
          <a:xfrm>
            <a:off x="381305" y="1600200"/>
            <a:ext cx="1095451"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同质化风险</a:t>
            </a:r>
            <a:endParaRPr lang="en-US" sz="1500" dirty="0"/>
          </a:p>
        </p:txBody>
      </p:sp>
      <p:sp>
        <p:nvSpPr>
          <p:cNvPr id="11" name="Shape 9"/>
          <p:cNvSpPr/>
          <p:nvPr/>
        </p:nvSpPr>
        <p:spPr>
          <a:xfrm>
            <a:off x="381305" y="1962302"/>
            <a:ext cx="5600700" cy="972007"/>
          </a:xfrm>
          <a:prstGeom prst="roundRect">
            <a:avLst>
              <a:gd name="adj" fmla="val 7378"/>
            </a:avLst>
          </a:prstGeom>
          <a:solidFill>
            <a:srgbClr val="F9FAFB"/>
          </a:solidFill>
          <a:ln w="12700">
            <a:solidFill>
              <a:srgbClr val="E5E7EB"/>
            </a:solidFill>
            <a:prstDash val="solid"/>
          </a:ln>
        </p:spPr>
      </p:sp>
      <p:sp>
        <p:nvSpPr>
          <p:cNvPr id="12" name="Shape 10"/>
          <p:cNvSpPr/>
          <p:nvPr/>
        </p:nvSpPr>
        <p:spPr>
          <a:xfrm>
            <a:off x="381305" y="4134002"/>
            <a:ext cx="5600700" cy="972007"/>
          </a:xfrm>
          <a:prstGeom prst="roundRect">
            <a:avLst>
              <a:gd name="adj" fmla="val 7378"/>
            </a:avLst>
          </a:prstGeom>
          <a:solidFill>
            <a:srgbClr val="F9FAFB"/>
          </a:solidFill>
          <a:ln w="12700">
            <a:solidFill>
              <a:srgbClr val="E5E7EB"/>
            </a:solidFill>
            <a:prstDash val="solid"/>
          </a:ln>
        </p:spPr>
      </p:sp>
      <p:sp>
        <p:nvSpPr>
          <p:cNvPr id="13" name="Shape 11"/>
          <p:cNvSpPr/>
          <p:nvPr/>
        </p:nvSpPr>
        <p:spPr>
          <a:xfrm>
            <a:off x="543154" y="2124151"/>
            <a:ext cx="381305" cy="381305"/>
          </a:xfrm>
          <a:prstGeom prst="ellipse">
            <a:avLst/>
          </a:prstGeom>
          <a:solidFill>
            <a:srgbClr val="FFEAEA"/>
          </a:solidFill>
          <a:ln/>
        </p:spPr>
      </p:sp>
      <p:pic>
        <p:nvPicPr>
          <p:cNvPr id="14" name="Image 0" descr="preencoded.png"/>
          <p:cNvPicPr>
            <a:picLocks noChangeAspect="1"/>
          </p:cNvPicPr>
          <p:nvPr/>
        </p:nvPicPr>
        <p:blipFill>
          <a:blip r:embed="rId3"/>
          <a:srcRect l="-1064" r="-1064"/>
          <a:stretch/>
        </p:blipFill>
        <p:spPr>
          <a:xfrm>
            <a:off x="623621" y="2229307"/>
            <a:ext cx="219456" cy="171907"/>
          </a:xfrm>
          <a:prstGeom prst="rect">
            <a:avLst/>
          </a:prstGeom>
        </p:spPr>
      </p:pic>
      <p:sp>
        <p:nvSpPr>
          <p:cNvPr id="15" name="Shape 12"/>
          <p:cNvSpPr/>
          <p:nvPr/>
        </p:nvSpPr>
        <p:spPr>
          <a:xfrm>
            <a:off x="381305" y="3047695"/>
            <a:ext cx="5600700" cy="972007"/>
          </a:xfrm>
          <a:prstGeom prst="roundRect">
            <a:avLst>
              <a:gd name="adj" fmla="val 7378"/>
            </a:avLst>
          </a:prstGeom>
          <a:solidFill>
            <a:srgbClr val="F9FAFB"/>
          </a:solidFill>
          <a:ln w="12700">
            <a:solidFill>
              <a:srgbClr val="E5E7EB"/>
            </a:solidFill>
            <a:prstDash val="solid"/>
          </a:ln>
        </p:spPr>
      </p:sp>
      <p:sp>
        <p:nvSpPr>
          <p:cNvPr id="16" name="Shape 13"/>
          <p:cNvSpPr/>
          <p:nvPr/>
        </p:nvSpPr>
        <p:spPr>
          <a:xfrm>
            <a:off x="6210605" y="1962302"/>
            <a:ext cx="5600700" cy="972007"/>
          </a:xfrm>
          <a:prstGeom prst="roundRect">
            <a:avLst>
              <a:gd name="adj" fmla="val 7378"/>
            </a:avLst>
          </a:prstGeom>
          <a:solidFill>
            <a:srgbClr val="F9FAFB"/>
          </a:solidFill>
          <a:ln w="12700">
            <a:solidFill>
              <a:srgbClr val="E5E7EB"/>
            </a:solidFill>
            <a:prstDash val="solid"/>
          </a:ln>
        </p:spPr>
      </p:sp>
      <p:sp>
        <p:nvSpPr>
          <p:cNvPr id="17" name="Shape 14"/>
          <p:cNvSpPr/>
          <p:nvPr/>
        </p:nvSpPr>
        <p:spPr>
          <a:xfrm>
            <a:off x="6210605" y="3047695"/>
            <a:ext cx="5600700" cy="972007"/>
          </a:xfrm>
          <a:prstGeom prst="roundRect">
            <a:avLst>
              <a:gd name="adj" fmla="val 7378"/>
            </a:avLst>
          </a:prstGeom>
          <a:solidFill>
            <a:srgbClr val="F9FAFB"/>
          </a:solidFill>
          <a:ln w="12700">
            <a:solidFill>
              <a:srgbClr val="E5E7EB"/>
            </a:solidFill>
            <a:prstDash val="solid"/>
          </a:ln>
        </p:spPr>
      </p:sp>
      <p:sp>
        <p:nvSpPr>
          <p:cNvPr id="18" name="Shape 15"/>
          <p:cNvSpPr/>
          <p:nvPr/>
        </p:nvSpPr>
        <p:spPr>
          <a:xfrm>
            <a:off x="543154" y="3209544"/>
            <a:ext cx="381305" cy="381305"/>
          </a:xfrm>
          <a:prstGeom prst="ellipse">
            <a:avLst/>
          </a:prstGeom>
          <a:solidFill>
            <a:srgbClr val="FFEAEA"/>
          </a:solidFill>
          <a:ln/>
        </p:spPr>
      </p:sp>
      <p:sp>
        <p:nvSpPr>
          <p:cNvPr id="19" name="Shape 16"/>
          <p:cNvSpPr/>
          <p:nvPr/>
        </p:nvSpPr>
        <p:spPr>
          <a:xfrm>
            <a:off x="543154" y="4295851"/>
            <a:ext cx="381305" cy="381305"/>
          </a:xfrm>
          <a:prstGeom prst="ellipse">
            <a:avLst/>
          </a:prstGeom>
          <a:solidFill>
            <a:srgbClr val="FFEAEA"/>
          </a:solidFill>
          <a:ln/>
        </p:spPr>
      </p:sp>
      <p:sp>
        <p:nvSpPr>
          <p:cNvPr id="20" name="Shape 17"/>
          <p:cNvSpPr/>
          <p:nvPr/>
        </p:nvSpPr>
        <p:spPr>
          <a:xfrm>
            <a:off x="6372454" y="2124151"/>
            <a:ext cx="381305" cy="381305"/>
          </a:xfrm>
          <a:prstGeom prst="ellipse">
            <a:avLst/>
          </a:prstGeom>
          <a:solidFill>
            <a:srgbClr val="FFEAEA"/>
          </a:solidFill>
          <a:ln/>
        </p:spPr>
      </p:sp>
      <p:sp>
        <p:nvSpPr>
          <p:cNvPr id="21" name="Text 18"/>
          <p:cNvSpPr txBox="1"/>
          <p:nvPr/>
        </p:nvSpPr>
        <p:spPr>
          <a:xfrm>
            <a:off x="1037844" y="2219249"/>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技术平权</a:t>
            </a:r>
            <a:endParaRPr lang="en-US" sz="1200" dirty="0"/>
          </a:p>
        </p:txBody>
      </p:sp>
      <p:sp>
        <p:nvSpPr>
          <p:cNvPr id="22" name="Text 19"/>
          <p:cNvSpPr txBox="1"/>
          <p:nvPr/>
        </p:nvSpPr>
        <p:spPr>
          <a:xfrm>
            <a:off x="543154" y="2590495"/>
            <a:ext cx="4853635"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大模型能力趋同，开源模型和AI Coding使技术门槛降低，靠技术差异化更加困难</a:t>
            </a:r>
            <a:endParaRPr lang="en-US" sz="1000" dirty="0"/>
          </a:p>
        </p:txBody>
      </p:sp>
      <p:pic>
        <p:nvPicPr>
          <p:cNvPr id="23" name="Image 1" descr="preencoded.png"/>
          <p:cNvPicPr>
            <a:picLocks noChangeAspect="1"/>
          </p:cNvPicPr>
          <p:nvPr/>
        </p:nvPicPr>
        <p:blipFill>
          <a:blip r:embed="rId4"/>
          <a:srcRect/>
          <a:stretch/>
        </p:blipFill>
        <p:spPr>
          <a:xfrm>
            <a:off x="647395" y="3314700"/>
            <a:ext cx="171907" cy="171907"/>
          </a:xfrm>
          <a:prstGeom prst="rect">
            <a:avLst/>
          </a:prstGeom>
        </p:spPr>
      </p:pic>
      <p:sp>
        <p:nvSpPr>
          <p:cNvPr id="24" name="Text 20"/>
          <p:cNvSpPr txBox="1"/>
          <p:nvPr/>
        </p:nvSpPr>
        <p:spPr>
          <a:xfrm>
            <a:off x="1037844" y="3305556"/>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价格竞争压力</a:t>
            </a:r>
            <a:endParaRPr lang="en-US" sz="1200" dirty="0"/>
          </a:p>
        </p:txBody>
      </p:sp>
      <p:sp>
        <p:nvSpPr>
          <p:cNvPr id="25" name="Text 21"/>
          <p:cNvSpPr txBox="1"/>
          <p:nvPr/>
        </p:nvSpPr>
        <p:spPr>
          <a:xfrm>
            <a:off x="1037844" y="4390949"/>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用户忠诚度低</a:t>
            </a:r>
            <a:endParaRPr lang="en-US" sz="1200" dirty="0"/>
          </a:p>
        </p:txBody>
      </p:sp>
      <p:sp>
        <p:nvSpPr>
          <p:cNvPr id="26" name="Text 22"/>
          <p:cNvSpPr txBox="1"/>
          <p:nvPr/>
        </p:nvSpPr>
        <p:spPr>
          <a:xfrm>
            <a:off x="543154" y="3676802"/>
            <a:ext cx="27678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同质化产品导致价格战，利润空间被不断压缩</a:t>
            </a:r>
            <a:endParaRPr lang="en-US" sz="1000" dirty="0"/>
          </a:p>
        </p:txBody>
      </p:sp>
      <p:pic>
        <p:nvPicPr>
          <p:cNvPr id="27" name="Image 2" descr="preencoded.png"/>
          <p:cNvPicPr>
            <a:picLocks noChangeAspect="1"/>
          </p:cNvPicPr>
          <p:nvPr/>
        </p:nvPicPr>
        <p:blipFill>
          <a:blip r:embed="rId5"/>
          <a:srcRect l="-1064" r="-1064"/>
          <a:stretch/>
        </p:blipFill>
        <p:spPr>
          <a:xfrm>
            <a:off x="623621" y="4401007"/>
            <a:ext cx="219456" cy="171907"/>
          </a:xfrm>
          <a:prstGeom prst="rect">
            <a:avLst/>
          </a:prstGeom>
        </p:spPr>
      </p:pic>
      <p:sp>
        <p:nvSpPr>
          <p:cNvPr id="28" name="Text 23"/>
          <p:cNvSpPr txBox="1"/>
          <p:nvPr/>
        </p:nvSpPr>
        <p:spPr>
          <a:xfrm>
            <a:off x="6210605" y="1600200"/>
            <a:ext cx="1286561"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巨头竞争态势</a:t>
            </a:r>
            <a:endParaRPr lang="en-US" sz="1500" dirty="0"/>
          </a:p>
        </p:txBody>
      </p:sp>
      <p:sp>
        <p:nvSpPr>
          <p:cNvPr id="29" name="Text 24"/>
          <p:cNvSpPr txBox="1"/>
          <p:nvPr/>
        </p:nvSpPr>
        <p:spPr>
          <a:xfrm>
            <a:off x="543154" y="4762195"/>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同质化产品切换成本低，用户难以形成粘性</a:t>
            </a:r>
            <a:endParaRPr lang="en-US" sz="1000" dirty="0"/>
          </a:p>
        </p:txBody>
      </p:sp>
      <p:pic>
        <p:nvPicPr>
          <p:cNvPr id="30" name="Image 3" descr="preencoded.png"/>
          <p:cNvPicPr>
            <a:picLocks noChangeAspect="1"/>
          </p:cNvPicPr>
          <p:nvPr/>
        </p:nvPicPr>
        <p:blipFill>
          <a:blip r:embed="rId6"/>
          <a:srcRect t="-841" b="-841"/>
          <a:stretch/>
        </p:blipFill>
        <p:spPr>
          <a:xfrm>
            <a:off x="6467551" y="2229307"/>
            <a:ext cx="190195" cy="171907"/>
          </a:xfrm>
          <a:prstGeom prst="rect">
            <a:avLst/>
          </a:prstGeom>
        </p:spPr>
      </p:pic>
      <p:sp>
        <p:nvSpPr>
          <p:cNvPr id="31" name="Shape 25"/>
          <p:cNvSpPr/>
          <p:nvPr/>
        </p:nvSpPr>
        <p:spPr>
          <a:xfrm>
            <a:off x="6372454" y="3209544"/>
            <a:ext cx="381305" cy="381305"/>
          </a:xfrm>
          <a:prstGeom prst="ellipse">
            <a:avLst/>
          </a:prstGeom>
          <a:solidFill>
            <a:srgbClr val="FFEAEA"/>
          </a:solidFill>
          <a:ln/>
        </p:spPr>
      </p:sp>
      <p:sp>
        <p:nvSpPr>
          <p:cNvPr id="32" name="Text 26"/>
          <p:cNvSpPr txBox="1"/>
          <p:nvPr/>
        </p:nvSpPr>
        <p:spPr>
          <a:xfrm>
            <a:off x="6867144" y="2219249"/>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资源优势明显</a:t>
            </a:r>
            <a:endParaRPr lang="en-US" sz="1200" dirty="0"/>
          </a:p>
        </p:txBody>
      </p:sp>
      <p:sp>
        <p:nvSpPr>
          <p:cNvPr id="33" name="Text 27"/>
          <p:cNvSpPr txBox="1"/>
          <p:nvPr/>
        </p:nvSpPr>
        <p:spPr>
          <a:xfrm>
            <a:off x="6372454" y="2590495"/>
            <a:ext cx="25008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巨头拥有雄厚资金、计算资源和数据优势</a:t>
            </a:r>
            <a:endParaRPr lang="en-US" sz="1000" dirty="0"/>
          </a:p>
        </p:txBody>
      </p:sp>
      <p:pic>
        <p:nvPicPr>
          <p:cNvPr id="34" name="Image 4" descr="preencoded.png"/>
          <p:cNvPicPr>
            <a:picLocks noChangeAspect="1"/>
          </p:cNvPicPr>
          <p:nvPr/>
        </p:nvPicPr>
        <p:blipFill>
          <a:blip r:embed="rId7"/>
          <a:srcRect l="-1064" r="-1064"/>
          <a:stretch/>
        </p:blipFill>
        <p:spPr>
          <a:xfrm>
            <a:off x="6452921" y="3314700"/>
            <a:ext cx="219456" cy="171907"/>
          </a:xfrm>
          <a:prstGeom prst="rect">
            <a:avLst/>
          </a:prstGeom>
        </p:spPr>
      </p:pic>
      <p:sp>
        <p:nvSpPr>
          <p:cNvPr id="35" name="Shape 28"/>
          <p:cNvSpPr/>
          <p:nvPr/>
        </p:nvSpPr>
        <p:spPr>
          <a:xfrm>
            <a:off x="6210605" y="4134002"/>
            <a:ext cx="5600700" cy="972007"/>
          </a:xfrm>
          <a:prstGeom prst="roundRect">
            <a:avLst>
              <a:gd name="adj" fmla="val 7378"/>
            </a:avLst>
          </a:prstGeom>
          <a:solidFill>
            <a:srgbClr val="F9FAFB"/>
          </a:solidFill>
          <a:ln w="12700">
            <a:solidFill>
              <a:srgbClr val="E5E7EB"/>
            </a:solidFill>
            <a:prstDash val="solid"/>
          </a:ln>
        </p:spPr>
      </p:sp>
      <p:sp>
        <p:nvSpPr>
          <p:cNvPr id="36" name="Shape 29"/>
          <p:cNvSpPr/>
          <p:nvPr/>
        </p:nvSpPr>
        <p:spPr>
          <a:xfrm>
            <a:off x="6372454" y="4295851"/>
            <a:ext cx="381305" cy="381305"/>
          </a:xfrm>
          <a:prstGeom prst="ellipse">
            <a:avLst/>
          </a:prstGeom>
          <a:solidFill>
            <a:srgbClr val="FFEAEA"/>
          </a:solidFill>
          <a:ln/>
        </p:spPr>
      </p:sp>
      <p:sp>
        <p:nvSpPr>
          <p:cNvPr id="37" name="Text 30"/>
          <p:cNvSpPr txBox="1"/>
          <p:nvPr/>
        </p:nvSpPr>
        <p:spPr>
          <a:xfrm>
            <a:off x="6867144" y="3305556"/>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用户基础庞大</a:t>
            </a:r>
            <a:endParaRPr lang="en-US" sz="1200" dirty="0"/>
          </a:p>
        </p:txBody>
      </p:sp>
      <p:sp>
        <p:nvSpPr>
          <p:cNvPr id="38" name="Text 31"/>
          <p:cNvSpPr txBox="1"/>
          <p:nvPr/>
        </p:nvSpPr>
        <p:spPr>
          <a:xfrm>
            <a:off x="6372454" y="3676802"/>
            <a:ext cx="3033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巨头拥有大量存量用户，获客成本远低于初创公司</a:t>
            </a:r>
            <a:endParaRPr lang="en-US" sz="1000" dirty="0"/>
          </a:p>
        </p:txBody>
      </p:sp>
      <p:pic>
        <p:nvPicPr>
          <p:cNvPr id="39" name="Image 5" descr="preencoded.png"/>
          <p:cNvPicPr>
            <a:picLocks noChangeAspect="1"/>
          </p:cNvPicPr>
          <p:nvPr/>
        </p:nvPicPr>
        <p:blipFill>
          <a:blip r:embed="rId8"/>
          <a:srcRect l="-1064" r="-1064"/>
          <a:stretch/>
        </p:blipFill>
        <p:spPr>
          <a:xfrm>
            <a:off x="6452921" y="4401007"/>
            <a:ext cx="219456" cy="171907"/>
          </a:xfrm>
          <a:prstGeom prst="rect">
            <a:avLst/>
          </a:prstGeom>
        </p:spPr>
      </p:pic>
      <p:sp>
        <p:nvSpPr>
          <p:cNvPr id="40" name="Text 32"/>
          <p:cNvSpPr txBox="1"/>
          <p:nvPr/>
        </p:nvSpPr>
        <p:spPr>
          <a:xfrm>
            <a:off x="6867144" y="4390949"/>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全栈生态整合</a:t>
            </a:r>
            <a:endParaRPr lang="en-US" sz="1200" dirty="0"/>
          </a:p>
        </p:txBody>
      </p:sp>
      <p:sp>
        <p:nvSpPr>
          <p:cNvPr id="41" name="Text 33"/>
          <p:cNvSpPr txBox="1"/>
          <p:nvPr/>
        </p:nvSpPr>
        <p:spPr>
          <a:xfrm>
            <a:off x="6372454" y="4762195"/>
            <a:ext cx="27678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巨头可实现全链路整合，建立更高的竞争壁垒</a:t>
            </a:r>
            <a:endParaRPr lang="en-US" sz="1000" dirty="0"/>
          </a:p>
        </p:txBody>
      </p:sp>
      <p:sp>
        <p:nvSpPr>
          <p:cNvPr id="42" name="Text 34"/>
          <p:cNvSpPr txBox="1"/>
          <p:nvPr/>
        </p:nvSpPr>
        <p:spPr>
          <a:xfrm>
            <a:off x="381305" y="5505602"/>
            <a:ext cx="1858061"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创业公司的生存空间</a:t>
            </a:r>
            <a:endParaRPr lang="en-US" sz="1500" dirty="0"/>
          </a:p>
        </p:txBody>
      </p:sp>
      <p:sp>
        <p:nvSpPr>
          <p:cNvPr id="43" name="Shape 35"/>
          <p:cNvSpPr/>
          <p:nvPr/>
        </p:nvSpPr>
        <p:spPr>
          <a:xfrm>
            <a:off x="381305" y="5867705"/>
            <a:ext cx="3715207" cy="972007"/>
          </a:xfrm>
          <a:prstGeom prst="roundRect">
            <a:avLst>
              <a:gd name="adj" fmla="val 7378"/>
            </a:avLst>
          </a:prstGeom>
          <a:solidFill>
            <a:srgbClr val="F9FAFB"/>
          </a:solidFill>
          <a:ln w="12700">
            <a:solidFill>
              <a:srgbClr val="E5E7EB"/>
            </a:solidFill>
            <a:prstDash val="solid"/>
          </a:ln>
        </p:spPr>
      </p:sp>
      <p:sp>
        <p:nvSpPr>
          <p:cNvPr id="44" name="Shape 36"/>
          <p:cNvSpPr/>
          <p:nvPr/>
        </p:nvSpPr>
        <p:spPr>
          <a:xfrm>
            <a:off x="543154" y="6029554"/>
            <a:ext cx="381305" cy="381305"/>
          </a:xfrm>
          <a:prstGeom prst="ellipse">
            <a:avLst/>
          </a:prstGeom>
          <a:solidFill>
            <a:srgbClr val="E6F7ED"/>
          </a:solidFill>
          <a:ln/>
        </p:spPr>
      </p:sp>
      <p:pic>
        <p:nvPicPr>
          <p:cNvPr id="45" name="Image 6" descr="preencoded.png"/>
          <p:cNvPicPr>
            <a:picLocks noChangeAspect="1"/>
          </p:cNvPicPr>
          <p:nvPr/>
        </p:nvPicPr>
        <p:blipFill>
          <a:blip r:embed="rId9"/>
          <a:srcRect/>
          <a:stretch/>
        </p:blipFill>
        <p:spPr>
          <a:xfrm>
            <a:off x="647395" y="6133795"/>
            <a:ext cx="171907" cy="171907"/>
          </a:xfrm>
          <a:prstGeom prst="rect">
            <a:avLst/>
          </a:prstGeom>
        </p:spPr>
      </p:pic>
      <p:sp>
        <p:nvSpPr>
          <p:cNvPr id="46" name="Shape 37"/>
          <p:cNvSpPr/>
          <p:nvPr/>
        </p:nvSpPr>
        <p:spPr>
          <a:xfrm>
            <a:off x="4241902" y="5867705"/>
            <a:ext cx="3715207" cy="972007"/>
          </a:xfrm>
          <a:prstGeom prst="roundRect">
            <a:avLst>
              <a:gd name="adj" fmla="val 7378"/>
            </a:avLst>
          </a:prstGeom>
          <a:solidFill>
            <a:srgbClr val="F9FAFB"/>
          </a:solidFill>
          <a:ln w="12700">
            <a:solidFill>
              <a:srgbClr val="E5E7EB"/>
            </a:solidFill>
            <a:prstDash val="solid"/>
          </a:ln>
        </p:spPr>
      </p:sp>
      <p:sp>
        <p:nvSpPr>
          <p:cNvPr id="47" name="Shape 38"/>
          <p:cNvSpPr/>
          <p:nvPr/>
        </p:nvSpPr>
        <p:spPr>
          <a:xfrm>
            <a:off x="8102498" y="5867705"/>
            <a:ext cx="3715207" cy="972007"/>
          </a:xfrm>
          <a:prstGeom prst="roundRect">
            <a:avLst>
              <a:gd name="adj" fmla="val 7378"/>
            </a:avLst>
          </a:prstGeom>
          <a:solidFill>
            <a:srgbClr val="F9FAFB"/>
          </a:solidFill>
          <a:ln w="12700">
            <a:solidFill>
              <a:srgbClr val="E5E7EB"/>
            </a:solidFill>
            <a:prstDash val="solid"/>
          </a:ln>
        </p:spPr>
      </p:sp>
      <p:sp>
        <p:nvSpPr>
          <p:cNvPr id="48" name="Shape 39"/>
          <p:cNvSpPr/>
          <p:nvPr/>
        </p:nvSpPr>
        <p:spPr>
          <a:xfrm>
            <a:off x="4403750" y="6029554"/>
            <a:ext cx="381305" cy="381305"/>
          </a:xfrm>
          <a:prstGeom prst="ellipse">
            <a:avLst/>
          </a:prstGeom>
          <a:solidFill>
            <a:srgbClr val="E6F7ED"/>
          </a:solidFill>
          <a:ln/>
        </p:spPr>
      </p:sp>
      <p:sp>
        <p:nvSpPr>
          <p:cNvPr id="49" name="Shape 40"/>
          <p:cNvSpPr/>
          <p:nvPr/>
        </p:nvSpPr>
        <p:spPr>
          <a:xfrm>
            <a:off x="8264347" y="6029554"/>
            <a:ext cx="381305" cy="381305"/>
          </a:xfrm>
          <a:prstGeom prst="ellipse">
            <a:avLst/>
          </a:prstGeom>
          <a:solidFill>
            <a:srgbClr val="E6F7ED"/>
          </a:solidFill>
          <a:ln/>
        </p:spPr>
      </p:sp>
      <p:sp>
        <p:nvSpPr>
          <p:cNvPr id="50" name="Text 41"/>
          <p:cNvSpPr txBox="1"/>
          <p:nvPr/>
        </p:nvSpPr>
        <p:spPr>
          <a:xfrm>
            <a:off x="1037844" y="6124651"/>
            <a:ext cx="8860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差异化定位</a:t>
            </a:r>
            <a:endParaRPr lang="en-US" sz="1200" dirty="0"/>
          </a:p>
        </p:txBody>
      </p:sp>
      <p:sp>
        <p:nvSpPr>
          <p:cNvPr id="51" name="Text 42"/>
          <p:cNvSpPr txBox="1"/>
          <p:nvPr/>
        </p:nvSpPr>
        <p:spPr>
          <a:xfrm>
            <a:off x="8759952" y="6124651"/>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创新商业模式</a:t>
            </a:r>
            <a:endParaRPr lang="en-US" sz="1200" dirty="0"/>
          </a:p>
        </p:txBody>
      </p:sp>
      <p:sp>
        <p:nvSpPr>
          <p:cNvPr id="52" name="Text 43"/>
          <p:cNvSpPr txBox="1"/>
          <p:nvPr/>
        </p:nvSpPr>
        <p:spPr>
          <a:xfrm>
            <a:off x="543154" y="6495898"/>
            <a:ext cx="25008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避开巨头主赛道，专注细分市场或新场景</a:t>
            </a:r>
            <a:endParaRPr lang="en-US" sz="1000" dirty="0"/>
          </a:p>
        </p:txBody>
      </p:sp>
      <p:pic>
        <p:nvPicPr>
          <p:cNvPr id="53" name="Image 7" descr="preencoded.png"/>
          <p:cNvPicPr>
            <a:picLocks noChangeAspect="1"/>
          </p:cNvPicPr>
          <p:nvPr/>
        </p:nvPicPr>
        <p:blipFill>
          <a:blip r:embed="rId10"/>
          <a:srcRect/>
          <a:stretch/>
        </p:blipFill>
        <p:spPr>
          <a:xfrm>
            <a:off x="4508906" y="6133795"/>
            <a:ext cx="171907" cy="171907"/>
          </a:xfrm>
          <a:prstGeom prst="rect">
            <a:avLst/>
          </a:prstGeom>
        </p:spPr>
      </p:pic>
      <p:sp>
        <p:nvSpPr>
          <p:cNvPr id="54" name="Text 44"/>
          <p:cNvSpPr txBox="1"/>
          <p:nvPr/>
        </p:nvSpPr>
        <p:spPr>
          <a:xfrm>
            <a:off x="4899355" y="6124651"/>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极致体验</a:t>
            </a:r>
            <a:endParaRPr lang="en-US" sz="1200" dirty="0"/>
          </a:p>
        </p:txBody>
      </p:sp>
      <p:sp>
        <p:nvSpPr>
          <p:cNvPr id="55" name="Text 45"/>
          <p:cNvSpPr txBox="1"/>
          <p:nvPr/>
        </p:nvSpPr>
        <p:spPr>
          <a:xfrm>
            <a:off x="4403750" y="6495898"/>
            <a:ext cx="2910535"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在核心功能上实现10倍体验提升，增加用户粘性</a:t>
            </a:r>
            <a:endParaRPr lang="en-US" sz="1000" dirty="0"/>
          </a:p>
        </p:txBody>
      </p:sp>
      <p:pic>
        <p:nvPicPr>
          <p:cNvPr id="56" name="Image 8" descr="preencoded.png"/>
          <p:cNvPicPr>
            <a:picLocks noChangeAspect="1"/>
          </p:cNvPicPr>
          <p:nvPr/>
        </p:nvPicPr>
        <p:blipFill>
          <a:blip r:embed="rId11"/>
          <a:srcRect l="-1773" r="-1773"/>
          <a:stretch/>
        </p:blipFill>
        <p:spPr>
          <a:xfrm>
            <a:off x="8388706" y="6133795"/>
            <a:ext cx="133502" cy="171907"/>
          </a:xfrm>
          <a:prstGeom prst="rect">
            <a:avLst/>
          </a:prstGeom>
        </p:spPr>
      </p:pic>
      <p:sp>
        <p:nvSpPr>
          <p:cNvPr id="57" name="Text 46"/>
          <p:cNvSpPr txBox="1"/>
          <p:nvPr/>
        </p:nvSpPr>
        <p:spPr>
          <a:xfrm>
            <a:off x="8264347" y="6495898"/>
            <a:ext cx="29004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通过商业模式创新，实现差异化竞争和价值捕获</a:t>
            </a:r>
            <a:endParaRPr lang="en-US" sz="1000" dirty="0"/>
          </a:p>
        </p:txBody>
      </p:sp>
      <p:sp>
        <p:nvSpPr>
          <p:cNvPr id="58" name="Shape 47"/>
          <p:cNvSpPr/>
          <p:nvPr/>
        </p:nvSpPr>
        <p:spPr>
          <a:xfrm>
            <a:off x="381305" y="7067398"/>
            <a:ext cx="11430000" cy="495605"/>
          </a:xfrm>
          <a:prstGeom prst="roundRect">
            <a:avLst>
              <a:gd name="adj" fmla="val 28385"/>
            </a:avLst>
          </a:prstGeom>
          <a:solidFill>
            <a:srgbClr val="EFF6FF"/>
          </a:solidFill>
          <a:ln/>
        </p:spPr>
      </p:sp>
      <p:pic>
        <p:nvPicPr>
          <p:cNvPr id="59" name="Image 9" descr="preencoded.png"/>
          <p:cNvPicPr>
            <a:picLocks noChangeAspect="1"/>
          </p:cNvPicPr>
          <p:nvPr/>
        </p:nvPicPr>
        <p:blipFill>
          <a:blip r:embed="rId12"/>
          <a:srcRect l="-837" r="-837"/>
          <a:stretch/>
        </p:blipFill>
        <p:spPr>
          <a:xfrm>
            <a:off x="533095" y="7245706"/>
            <a:ext cx="152705" cy="133502"/>
          </a:xfrm>
          <a:prstGeom prst="rect">
            <a:avLst/>
          </a:prstGeom>
        </p:spPr>
      </p:pic>
      <p:sp>
        <p:nvSpPr>
          <p:cNvPr id="60" name="Text 48"/>
          <p:cNvSpPr txBox="1"/>
          <p:nvPr/>
        </p:nvSpPr>
        <p:spPr>
          <a:xfrm>
            <a:off x="761695" y="7229246"/>
            <a:ext cx="8834933" cy="162763"/>
          </a:xfrm>
          <a:prstGeom prst="rect">
            <a:avLst/>
          </a:prstGeom>
          <a:noFill/>
          <a:ln/>
        </p:spPr>
        <p:txBody>
          <a:bodyPr wrap="square" lIns="0" tIns="0" rIns="0" bIns="0" rtlCol="0" anchor="ctr"/>
          <a:lstStyle/>
          <a:p>
            <a:pPr marL="0" indent="0" algn="l">
              <a:buNone/>
            </a:pPr>
            <a:r>
              <a:rPr lang="en-US" sz="1000" b="1" dirty="0">
                <a:solidFill>
                  <a:srgbClr val="1D4ED8"/>
                </a:solidFill>
                <a:latin typeface="Inter" pitchFamily="34" charset="0"/>
                <a:ea typeface="Inter" pitchFamily="34" charset="-122"/>
                <a:cs typeface="Inter" pitchFamily="34" charset="-120"/>
              </a:rPr>
              <a:t>市场洞察：研究表明，85%的AI初创公司在产品发布后6个月内面临同质化挑战，而拥有明确差异化战略的创业公司存活率是无差异化公司的3.5倍。</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7334402"/>
          </a:xfrm>
          <a:prstGeom prst="rect">
            <a:avLst/>
          </a:prstGeom>
          <a:solidFill>
            <a:srgbClr val="FFFFFF"/>
          </a:solidFill>
          <a:ln/>
        </p:spPr>
        <p:txBody>
          <a:bodyPr/>
          <a:lstStyle/>
          <a:p>
            <a:endParaRPr lang="zh-CN" altLang="en-US"/>
          </a:p>
        </p:txBody>
      </p:sp>
      <p:sp>
        <p:nvSpPr>
          <p:cNvPr id="3" name="Shape 1"/>
          <p:cNvSpPr/>
          <p:nvPr/>
        </p:nvSpPr>
        <p:spPr>
          <a:xfrm>
            <a:off x="0" y="0"/>
            <a:ext cx="12191695" cy="7334402"/>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智能价值</a:t>
            </a:r>
            <a:endParaRPr lang="en-US" sz="1200" dirty="0"/>
          </a:p>
        </p:txBody>
      </p:sp>
      <p:sp>
        <p:nvSpPr>
          <p:cNvPr id="6" name="Text 4"/>
          <p:cNvSpPr txBox="1"/>
          <p:nvPr/>
        </p:nvSpPr>
        <p:spPr>
          <a:xfrm>
            <a:off x="381305" y="743407"/>
            <a:ext cx="5662879"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为什么在Agentic AI时代智能是最核心卖点</a:t>
            </a:r>
            <a:endParaRPr lang="en-US" sz="2200" dirty="0"/>
          </a:p>
        </p:txBody>
      </p:sp>
      <p:sp>
        <p:nvSpPr>
          <p:cNvPr id="7" name="Text 5"/>
          <p:cNvSpPr txBox="1"/>
          <p:nvPr/>
        </p:nvSpPr>
        <p:spPr>
          <a:xfrm>
            <a:off x="381305" y="1143000"/>
            <a:ext cx="3629254"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智能直接创造10倍价值，改变用户体验与效率的本质</a:t>
            </a:r>
            <a:endParaRPr lang="en-US" sz="1200" dirty="0"/>
          </a:p>
        </p:txBody>
      </p:sp>
      <p:sp>
        <p:nvSpPr>
          <p:cNvPr id="8" name="Text 6"/>
          <p:cNvSpPr txBox="1"/>
          <p:nvPr/>
        </p:nvSpPr>
        <p:spPr>
          <a:xfrm>
            <a:off x="10090404" y="819302"/>
            <a:ext cx="1824228"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第一部分 Agentic时代新变量</a:t>
            </a:r>
            <a:endParaRPr lang="en-US" sz="1000" dirty="0"/>
          </a:p>
        </p:txBody>
      </p:sp>
      <p:sp>
        <p:nvSpPr>
          <p:cNvPr id="9" name="Shape 7"/>
          <p:cNvSpPr/>
          <p:nvPr/>
        </p:nvSpPr>
        <p:spPr>
          <a:xfrm>
            <a:off x="381305" y="1505102"/>
            <a:ext cx="11430000" cy="1561795"/>
          </a:xfrm>
          <a:prstGeom prst="roundRect">
            <a:avLst>
              <a:gd name="adj" fmla="val 2856"/>
            </a:avLst>
          </a:prstGeom>
          <a:solidFill>
            <a:srgbClr val="EFF6FF"/>
          </a:solidFill>
          <a:ln/>
        </p:spPr>
        <p:txBody>
          <a:bodyPr/>
          <a:lstStyle/>
          <a:p>
            <a:endParaRPr lang="zh-CN" altLang="en-US"/>
          </a:p>
        </p:txBody>
      </p:sp>
      <p:sp>
        <p:nvSpPr>
          <p:cNvPr id="10" name="Text 8"/>
          <p:cNvSpPr txBox="1"/>
          <p:nvPr/>
        </p:nvSpPr>
        <p:spPr>
          <a:xfrm>
            <a:off x="533095" y="1666951"/>
            <a:ext cx="1567282" cy="162763"/>
          </a:xfrm>
          <a:prstGeom prst="rect">
            <a:avLst/>
          </a:prstGeom>
          <a:noFill/>
          <a:ln/>
        </p:spPr>
        <p:txBody>
          <a:bodyPr wrap="square" lIns="0" tIns="0" rIns="0" bIns="0" rtlCol="0" anchor="ctr"/>
          <a:lstStyle/>
          <a:p>
            <a:pPr marL="0" indent="0" algn="l">
              <a:buNone/>
            </a:pPr>
            <a:r>
              <a:rPr lang="en-US" sz="1000" b="1" dirty="0">
                <a:solidFill>
                  <a:srgbClr val="1D4ED8"/>
                </a:solidFill>
                <a:latin typeface="Inter" pitchFamily="34" charset="0"/>
                <a:ea typeface="Inter" pitchFamily="34" charset="-122"/>
                <a:cs typeface="Inter" pitchFamily="34" charset="-120"/>
              </a:rPr>
              <a:t>人类大脑数字化演进路径</a:t>
            </a:r>
            <a:endParaRPr lang="en-US" sz="1000" dirty="0"/>
          </a:p>
        </p:txBody>
      </p:sp>
      <p:sp>
        <p:nvSpPr>
          <p:cNvPr id="11" name="Shape 9"/>
          <p:cNvSpPr/>
          <p:nvPr/>
        </p:nvSpPr>
        <p:spPr>
          <a:xfrm>
            <a:off x="533095" y="1923898"/>
            <a:ext cx="1714500" cy="761695"/>
          </a:xfrm>
          <a:prstGeom prst="roundRect">
            <a:avLst>
              <a:gd name="adj" fmla="val 12005"/>
            </a:avLst>
          </a:prstGeom>
          <a:solidFill>
            <a:srgbClr val="EBF0FF"/>
          </a:solidFill>
          <a:ln w="25400">
            <a:solidFill>
              <a:srgbClr val="4C6FFF"/>
            </a:solidFill>
            <a:prstDash val="solid"/>
          </a:ln>
        </p:spPr>
        <p:txBody>
          <a:bodyPr/>
          <a:lstStyle/>
          <a:p>
            <a:endParaRPr lang="zh-CN" altLang="en-US"/>
          </a:p>
        </p:txBody>
      </p:sp>
      <p:sp>
        <p:nvSpPr>
          <p:cNvPr id="12" name="Shape 10"/>
          <p:cNvSpPr/>
          <p:nvPr/>
        </p:nvSpPr>
        <p:spPr>
          <a:xfrm>
            <a:off x="2210105" y="2286000"/>
            <a:ext cx="286207" cy="19202"/>
          </a:xfrm>
          <a:prstGeom prst="rect">
            <a:avLst/>
          </a:prstGeom>
          <a:solidFill>
            <a:srgbClr val="4C6FFF"/>
          </a:solidFill>
          <a:ln/>
        </p:spPr>
        <p:txBody>
          <a:bodyPr/>
          <a:lstStyle/>
          <a:p>
            <a:endParaRPr lang="zh-CN" altLang="en-US"/>
          </a:p>
        </p:txBody>
      </p:sp>
      <p:pic>
        <p:nvPicPr>
          <p:cNvPr id="13" name="Image 0" descr="preencoded.png"/>
          <p:cNvPicPr>
            <a:picLocks noChangeAspect="1"/>
          </p:cNvPicPr>
          <p:nvPr/>
        </p:nvPicPr>
        <p:blipFill>
          <a:blip r:embed="rId3"/>
          <a:srcRect t="-12500" b="-12500"/>
          <a:stretch/>
        </p:blipFill>
        <p:spPr>
          <a:xfrm>
            <a:off x="780898" y="2018995"/>
            <a:ext cx="228600" cy="228600"/>
          </a:xfrm>
          <a:prstGeom prst="rect">
            <a:avLst/>
          </a:prstGeom>
        </p:spPr>
      </p:pic>
      <p:sp>
        <p:nvSpPr>
          <p:cNvPr id="14" name="Text 11"/>
          <p:cNvSpPr txBox="1"/>
          <p:nvPr/>
        </p:nvSpPr>
        <p:spPr>
          <a:xfrm>
            <a:off x="1085393" y="2038198"/>
            <a:ext cx="1038758" cy="191110"/>
          </a:xfrm>
          <a:prstGeom prst="rect">
            <a:avLst/>
          </a:prstGeom>
          <a:noFill/>
          <a:ln/>
        </p:spPr>
        <p:txBody>
          <a:bodyPr wrap="square" lIns="0" tIns="0" rIns="0" bIns="0" rtlCol="0" anchor="ctr"/>
          <a:lstStyle/>
          <a:p>
            <a:pPr marL="0" indent="0" algn="l">
              <a:buNone/>
            </a:pPr>
            <a:r>
              <a:rPr lang="en-US" sz="1200" b="1" dirty="0">
                <a:solidFill>
                  <a:srgbClr val="1D4ED8"/>
                </a:solidFill>
                <a:latin typeface="Inter" pitchFamily="34" charset="0"/>
                <a:ea typeface="Inter" pitchFamily="34" charset="-122"/>
                <a:cs typeface="Inter" pitchFamily="34" charset="-120"/>
              </a:rPr>
              <a:t>对话认知智能</a:t>
            </a:r>
            <a:endParaRPr lang="en-US" sz="1200" dirty="0"/>
          </a:p>
        </p:txBody>
      </p:sp>
      <p:sp>
        <p:nvSpPr>
          <p:cNvPr id="15" name="Text 12"/>
          <p:cNvSpPr txBox="1"/>
          <p:nvPr/>
        </p:nvSpPr>
        <p:spPr>
          <a:xfrm>
            <a:off x="705002" y="2286000"/>
            <a:ext cx="48646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2022年</a:t>
            </a:r>
            <a:endParaRPr lang="en-US" sz="900" dirty="0"/>
          </a:p>
        </p:txBody>
      </p:sp>
      <p:sp>
        <p:nvSpPr>
          <p:cNvPr id="16" name="Text 13"/>
          <p:cNvSpPr txBox="1"/>
          <p:nvPr/>
        </p:nvSpPr>
        <p:spPr>
          <a:xfrm>
            <a:off x="705002" y="2438705"/>
            <a:ext cx="1124712" cy="143561"/>
          </a:xfrm>
          <a:prstGeom prst="rect">
            <a:avLst/>
          </a:prstGeom>
          <a:noFill/>
          <a:ln/>
        </p:spPr>
        <p:txBody>
          <a:bodyPr wrap="square" lIns="0" tIns="0" rIns="0" bIns="0" rtlCol="0" anchor="ctr"/>
          <a:lstStyle/>
          <a:p>
            <a:pPr marL="0" indent="0" algn="l">
              <a:buNone/>
            </a:pPr>
            <a:r>
              <a:rPr lang="en-US" sz="900" dirty="0">
                <a:solidFill>
                  <a:srgbClr val="1F2937"/>
                </a:solidFill>
                <a:latin typeface="Inter" pitchFamily="34" charset="0"/>
                <a:ea typeface="Inter" pitchFamily="34" charset="-122"/>
                <a:cs typeface="Inter" pitchFamily="34" charset="-120"/>
              </a:rPr>
              <a:t>理解并回应人类问题</a:t>
            </a:r>
            <a:endParaRPr lang="en-US" sz="900" dirty="0"/>
          </a:p>
        </p:txBody>
      </p:sp>
      <p:pic>
        <p:nvPicPr>
          <p:cNvPr id="17" name="Image 1" descr="preencoded.png"/>
          <p:cNvPicPr>
            <a:picLocks noChangeAspect="1"/>
          </p:cNvPicPr>
          <p:nvPr/>
        </p:nvPicPr>
        <p:blipFill>
          <a:blip r:embed="rId4"/>
          <a:srcRect t="-180" b="-180"/>
          <a:stretch/>
        </p:blipFill>
        <p:spPr>
          <a:xfrm>
            <a:off x="3696005" y="2229307"/>
            <a:ext cx="95098" cy="152705"/>
          </a:xfrm>
          <a:prstGeom prst="rect">
            <a:avLst/>
          </a:prstGeom>
        </p:spPr>
      </p:pic>
      <p:sp>
        <p:nvSpPr>
          <p:cNvPr id="18" name="Shape 14"/>
          <p:cNvSpPr/>
          <p:nvPr/>
        </p:nvSpPr>
        <p:spPr>
          <a:xfrm>
            <a:off x="5238598" y="1923898"/>
            <a:ext cx="1714500" cy="761695"/>
          </a:xfrm>
          <a:prstGeom prst="roundRect">
            <a:avLst>
              <a:gd name="adj" fmla="val 12005"/>
            </a:avLst>
          </a:prstGeom>
          <a:solidFill>
            <a:srgbClr val="EBF0FF"/>
          </a:solidFill>
          <a:ln w="25400">
            <a:solidFill>
              <a:srgbClr val="4C6FFF"/>
            </a:solidFill>
            <a:prstDash val="solid"/>
          </a:ln>
        </p:spPr>
        <p:txBody>
          <a:bodyPr/>
          <a:lstStyle/>
          <a:p>
            <a:endParaRPr lang="zh-CN" altLang="en-US"/>
          </a:p>
        </p:txBody>
      </p:sp>
      <p:sp>
        <p:nvSpPr>
          <p:cNvPr id="19" name="Shape 15"/>
          <p:cNvSpPr/>
          <p:nvPr/>
        </p:nvSpPr>
        <p:spPr>
          <a:xfrm>
            <a:off x="6915607" y="2286000"/>
            <a:ext cx="286207" cy="19202"/>
          </a:xfrm>
          <a:prstGeom prst="rect">
            <a:avLst/>
          </a:prstGeom>
          <a:solidFill>
            <a:srgbClr val="4C6FFF"/>
          </a:solidFill>
          <a:ln/>
        </p:spPr>
        <p:txBody>
          <a:bodyPr/>
          <a:lstStyle/>
          <a:p>
            <a:endParaRPr lang="zh-CN" altLang="en-US"/>
          </a:p>
        </p:txBody>
      </p:sp>
      <p:pic>
        <p:nvPicPr>
          <p:cNvPr id="20" name="Image 2" descr="preencoded.png"/>
          <p:cNvPicPr>
            <a:picLocks noChangeAspect="1"/>
          </p:cNvPicPr>
          <p:nvPr/>
        </p:nvPicPr>
        <p:blipFill>
          <a:blip r:embed="rId5"/>
          <a:srcRect/>
          <a:stretch/>
        </p:blipFill>
        <p:spPr>
          <a:xfrm>
            <a:off x="5639105" y="2018995"/>
            <a:ext cx="228600" cy="228600"/>
          </a:xfrm>
          <a:prstGeom prst="rect">
            <a:avLst/>
          </a:prstGeom>
        </p:spPr>
      </p:pic>
      <p:sp>
        <p:nvSpPr>
          <p:cNvPr id="21" name="Text 16"/>
          <p:cNvSpPr txBox="1"/>
          <p:nvPr/>
        </p:nvSpPr>
        <p:spPr>
          <a:xfrm>
            <a:off x="5943600" y="2038198"/>
            <a:ext cx="734263" cy="191110"/>
          </a:xfrm>
          <a:prstGeom prst="rect">
            <a:avLst/>
          </a:prstGeom>
          <a:noFill/>
          <a:ln/>
        </p:spPr>
        <p:txBody>
          <a:bodyPr wrap="square" lIns="0" tIns="0" rIns="0" bIns="0" rtlCol="0" anchor="ctr"/>
          <a:lstStyle/>
          <a:p>
            <a:pPr marL="0" indent="0" algn="l">
              <a:buNone/>
            </a:pPr>
            <a:r>
              <a:rPr lang="en-US" sz="1200" b="1" dirty="0">
                <a:solidFill>
                  <a:srgbClr val="1D4ED8"/>
                </a:solidFill>
                <a:latin typeface="Inter" pitchFamily="34" charset="0"/>
                <a:ea typeface="Inter" pitchFamily="34" charset="-122"/>
                <a:cs typeface="Inter" pitchFamily="34" charset="-120"/>
              </a:rPr>
              <a:t>推理智能</a:t>
            </a:r>
            <a:endParaRPr lang="en-US" sz="1200" dirty="0"/>
          </a:p>
        </p:txBody>
      </p:sp>
      <p:sp>
        <p:nvSpPr>
          <p:cNvPr id="22" name="Text 17"/>
          <p:cNvSpPr txBox="1"/>
          <p:nvPr/>
        </p:nvSpPr>
        <p:spPr>
          <a:xfrm>
            <a:off x="5410505" y="2286000"/>
            <a:ext cx="48646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2023年</a:t>
            </a:r>
            <a:endParaRPr lang="en-US" sz="900" dirty="0"/>
          </a:p>
        </p:txBody>
      </p:sp>
      <p:sp>
        <p:nvSpPr>
          <p:cNvPr id="23" name="Text 18"/>
          <p:cNvSpPr txBox="1"/>
          <p:nvPr/>
        </p:nvSpPr>
        <p:spPr>
          <a:xfrm>
            <a:off x="5410505" y="2438705"/>
            <a:ext cx="1010412" cy="143561"/>
          </a:xfrm>
          <a:prstGeom prst="rect">
            <a:avLst/>
          </a:prstGeom>
          <a:noFill/>
          <a:ln/>
        </p:spPr>
        <p:txBody>
          <a:bodyPr wrap="square" lIns="0" tIns="0" rIns="0" bIns="0" rtlCol="0" anchor="ctr"/>
          <a:lstStyle/>
          <a:p>
            <a:pPr marL="0" indent="0" algn="l">
              <a:buNone/>
            </a:pPr>
            <a:r>
              <a:rPr lang="en-US" sz="900" dirty="0">
                <a:solidFill>
                  <a:srgbClr val="1F2937"/>
                </a:solidFill>
                <a:latin typeface="Inter" pitchFamily="34" charset="0"/>
                <a:ea typeface="Inter" pitchFamily="34" charset="-122"/>
                <a:cs typeface="Inter" pitchFamily="34" charset="-120"/>
              </a:rPr>
              <a:t>解决复杂逻辑问题</a:t>
            </a:r>
            <a:endParaRPr lang="en-US" sz="900" dirty="0"/>
          </a:p>
        </p:txBody>
      </p:sp>
      <p:pic>
        <p:nvPicPr>
          <p:cNvPr id="24" name="Image 3" descr="preencoded.png"/>
          <p:cNvPicPr>
            <a:picLocks noChangeAspect="1"/>
          </p:cNvPicPr>
          <p:nvPr/>
        </p:nvPicPr>
        <p:blipFill>
          <a:blip r:embed="rId4"/>
          <a:srcRect t="-180" b="-180"/>
          <a:stretch/>
        </p:blipFill>
        <p:spPr>
          <a:xfrm>
            <a:off x="8401507" y="2229307"/>
            <a:ext cx="95098" cy="152705"/>
          </a:xfrm>
          <a:prstGeom prst="rect">
            <a:avLst/>
          </a:prstGeom>
        </p:spPr>
      </p:pic>
      <p:sp>
        <p:nvSpPr>
          <p:cNvPr id="25" name="Shape 19"/>
          <p:cNvSpPr/>
          <p:nvPr/>
        </p:nvSpPr>
        <p:spPr>
          <a:xfrm>
            <a:off x="9944100" y="1923898"/>
            <a:ext cx="1714500" cy="761695"/>
          </a:xfrm>
          <a:prstGeom prst="roundRect">
            <a:avLst>
              <a:gd name="adj" fmla="val 12005"/>
            </a:avLst>
          </a:prstGeom>
          <a:solidFill>
            <a:srgbClr val="EBF0FF"/>
          </a:solidFill>
          <a:ln w="25400">
            <a:solidFill>
              <a:srgbClr val="4C6FFF"/>
            </a:solidFill>
            <a:prstDash val="solid"/>
          </a:ln>
        </p:spPr>
        <p:txBody>
          <a:bodyPr/>
          <a:lstStyle/>
          <a:p>
            <a:endParaRPr lang="zh-CN" altLang="en-US"/>
          </a:p>
        </p:txBody>
      </p:sp>
      <p:sp>
        <p:nvSpPr>
          <p:cNvPr id="26" name="Shape 20"/>
          <p:cNvSpPr/>
          <p:nvPr/>
        </p:nvSpPr>
        <p:spPr>
          <a:xfrm>
            <a:off x="9944100" y="2400300"/>
            <a:ext cx="286207" cy="19202"/>
          </a:xfrm>
          <a:prstGeom prst="rect">
            <a:avLst/>
          </a:prstGeom>
          <a:solidFill>
            <a:srgbClr val="4C6FFF"/>
          </a:solidFill>
          <a:ln/>
        </p:spPr>
        <p:txBody>
          <a:bodyPr/>
          <a:lstStyle/>
          <a:p>
            <a:endParaRPr lang="zh-CN" altLang="en-US"/>
          </a:p>
        </p:txBody>
      </p:sp>
      <p:pic>
        <p:nvPicPr>
          <p:cNvPr id="27" name="Image 4" descr="preencoded.png"/>
          <p:cNvPicPr>
            <a:picLocks noChangeAspect="1"/>
          </p:cNvPicPr>
          <p:nvPr/>
        </p:nvPicPr>
        <p:blipFill>
          <a:blip r:embed="rId6"/>
          <a:srcRect t="-12500" b="-12500"/>
          <a:stretch/>
        </p:blipFill>
        <p:spPr>
          <a:xfrm>
            <a:off x="10343693" y="2018995"/>
            <a:ext cx="228600" cy="228600"/>
          </a:xfrm>
          <a:prstGeom prst="rect">
            <a:avLst/>
          </a:prstGeom>
        </p:spPr>
      </p:pic>
      <p:sp>
        <p:nvSpPr>
          <p:cNvPr id="28" name="Text 21"/>
          <p:cNvSpPr txBox="1"/>
          <p:nvPr/>
        </p:nvSpPr>
        <p:spPr>
          <a:xfrm>
            <a:off x="10649102" y="2038198"/>
            <a:ext cx="734263" cy="191110"/>
          </a:xfrm>
          <a:prstGeom prst="rect">
            <a:avLst/>
          </a:prstGeom>
          <a:noFill/>
          <a:ln/>
        </p:spPr>
        <p:txBody>
          <a:bodyPr wrap="square" lIns="0" tIns="0" rIns="0" bIns="0" rtlCol="0" anchor="ctr"/>
          <a:lstStyle/>
          <a:p>
            <a:pPr marL="0" indent="0" algn="l">
              <a:buNone/>
            </a:pPr>
            <a:r>
              <a:rPr lang="en-US" sz="1200" b="1" dirty="0">
                <a:solidFill>
                  <a:srgbClr val="1D4ED8"/>
                </a:solidFill>
                <a:latin typeface="Inter" pitchFamily="34" charset="0"/>
                <a:ea typeface="Inter" pitchFamily="34" charset="-122"/>
                <a:cs typeface="Inter" pitchFamily="34" charset="-120"/>
              </a:rPr>
              <a:t>行动智能</a:t>
            </a:r>
            <a:endParaRPr lang="en-US" sz="1200" dirty="0"/>
          </a:p>
        </p:txBody>
      </p:sp>
      <p:sp>
        <p:nvSpPr>
          <p:cNvPr id="29" name="Text 22"/>
          <p:cNvSpPr txBox="1"/>
          <p:nvPr/>
        </p:nvSpPr>
        <p:spPr>
          <a:xfrm>
            <a:off x="10116007" y="2286000"/>
            <a:ext cx="48646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2024年</a:t>
            </a:r>
            <a:endParaRPr lang="en-US" sz="900" dirty="0"/>
          </a:p>
        </p:txBody>
      </p:sp>
      <p:sp>
        <p:nvSpPr>
          <p:cNvPr id="30" name="Text 23"/>
          <p:cNvSpPr txBox="1"/>
          <p:nvPr/>
        </p:nvSpPr>
        <p:spPr>
          <a:xfrm>
            <a:off x="10116007" y="2438705"/>
            <a:ext cx="1124712" cy="143561"/>
          </a:xfrm>
          <a:prstGeom prst="rect">
            <a:avLst/>
          </a:prstGeom>
          <a:noFill/>
          <a:ln/>
        </p:spPr>
        <p:txBody>
          <a:bodyPr wrap="square" lIns="0" tIns="0" rIns="0" bIns="0" rtlCol="0" anchor="ctr"/>
          <a:lstStyle/>
          <a:p>
            <a:pPr marL="0" indent="0" algn="l">
              <a:buNone/>
            </a:pPr>
            <a:r>
              <a:rPr lang="en-US" sz="900" dirty="0">
                <a:solidFill>
                  <a:srgbClr val="1F2937"/>
                </a:solidFill>
                <a:latin typeface="Inter" pitchFamily="34" charset="0"/>
                <a:ea typeface="Inter" pitchFamily="34" charset="-122"/>
                <a:cs typeface="Inter" pitchFamily="34" charset="-120"/>
              </a:rPr>
              <a:t>主动完成任务和决策</a:t>
            </a:r>
            <a:endParaRPr lang="en-US" sz="900" dirty="0"/>
          </a:p>
        </p:txBody>
      </p:sp>
      <p:sp>
        <p:nvSpPr>
          <p:cNvPr id="31" name="Text 24"/>
          <p:cNvSpPr txBox="1"/>
          <p:nvPr/>
        </p:nvSpPr>
        <p:spPr>
          <a:xfrm>
            <a:off x="4218127" y="2762402"/>
            <a:ext cx="3848710"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Agentic AI时代：首次实现人类大脑数字化，从信息理解到自主决策与行动</a:t>
            </a:r>
            <a:endParaRPr lang="en-US" sz="900" dirty="0"/>
          </a:p>
        </p:txBody>
      </p:sp>
      <p:sp>
        <p:nvSpPr>
          <p:cNvPr id="32" name="Shape 25"/>
          <p:cNvSpPr/>
          <p:nvPr/>
        </p:nvSpPr>
        <p:spPr>
          <a:xfrm>
            <a:off x="381305" y="3258007"/>
            <a:ext cx="3733495" cy="1352398"/>
          </a:xfrm>
          <a:prstGeom prst="roundRect">
            <a:avLst>
              <a:gd name="adj" fmla="val 3809"/>
            </a:avLst>
          </a:prstGeom>
          <a:solidFill>
            <a:srgbClr val="F9FAFB"/>
          </a:solidFill>
          <a:ln w="12700">
            <a:solidFill>
              <a:srgbClr val="E5E7EB"/>
            </a:solidFill>
            <a:prstDash val="solid"/>
          </a:ln>
        </p:spPr>
        <p:txBody>
          <a:bodyPr/>
          <a:lstStyle/>
          <a:p>
            <a:endParaRPr lang="zh-CN" altLang="en-US"/>
          </a:p>
        </p:txBody>
      </p:sp>
      <p:sp>
        <p:nvSpPr>
          <p:cNvPr id="33" name="Shape 26"/>
          <p:cNvSpPr/>
          <p:nvPr/>
        </p:nvSpPr>
        <p:spPr>
          <a:xfrm>
            <a:off x="504749" y="3381451"/>
            <a:ext cx="381305" cy="381305"/>
          </a:xfrm>
          <a:prstGeom prst="ellipse">
            <a:avLst/>
          </a:prstGeom>
          <a:solidFill>
            <a:srgbClr val="EBF0FF"/>
          </a:solidFill>
          <a:ln/>
        </p:spPr>
        <p:txBody>
          <a:bodyPr/>
          <a:lstStyle/>
          <a:p>
            <a:endParaRPr lang="zh-CN" altLang="en-US"/>
          </a:p>
        </p:txBody>
      </p:sp>
      <p:pic>
        <p:nvPicPr>
          <p:cNvPr id="34" name="Image 5" descr="preencoded.png"/>
          <p:cNvPicPr>
            <a:picLocks noChangeAspect="1"/>
          </p:cNvPicPr>
          <p:nvPr/>
        </p:nvPicPr>
        <p:blipFill>
          <a:blip r:embed="rId7"/>
          <a:srcRect/>
          <a:stretch/>
        </p:blipFill>
        <p:spPr>
          <a:xfrm>
            <a:off x="609905" y="3486607"/>
            <a:ext cx="171907" cy="171907"/>
          </a:xfrm>
          <a:prstGeom prst="rect">
            <a:avLst/>
          </a:prstGeom>
        </p:spPr>
      </p:pic>
      <p:sp>
        <p:nvSpPr>
          <p:cNvPr id="35" name="Shape 27"/>
          <p:cNvSpPr/>
          <p:nvPr/>
        </p:nvSpPr>
        <p:spPr>
          <a:xfrm>
            <a:off x="4229100" y="3258007"/>
            <a:ext cx="3733495" cy="1352398"/>
          </a:xfrm>
          <a:prstGeom prst="roundRect">
            <a:avLst>
              <a:gd name="adj" fmla="val 3809"/>
            </a:avLst>
          </a:prstGeom>
          <a:solidFill>
            <a:srgbClr val="F9FAFB"/>
          </a:solidFill>
          <a:ln w="12700">
            <a:solidFill>
              <a:srgbClr val="E5E7EB"/>
            </a:solidFill>
            <a:prstDash val="solid"/>
          </a:ln>
        </p:spPr>
        <p:txBody>
          <a:bodyPr/>
          <a:lstStyle/>
          <a:p>
            <a:endParaRPr lang="zh-CN" altLang="en-US"/>
          </a:p>
        </p:txBody>
      </p:sp>
      <p:sp>
        <p:nvSpPr>
          <p:cNvPr id="36" name="Shape 28"/>
          <p:cNvSpPr/>
          <p:nvPr/>
        </p:nvSpPr>
        <p:spPr>
          <a:xfrm>
            <a:off x="4352544" y="3381451"/>
            <a:ext cx="381305" cy="381305"/>
          </a:xfrm>
          <a:prstGeom prst="ellipse">
            <a:avLst/>
          </a:prstGeom>
          <a:solidFill>
            <a:srgbClr val="EBF0FF"/>
          </a:solidFill>
          <a:ln/>
        </p:spPr>
        <p:txBody>
          <a:bodyPr/>
          <a:lstStyle/>
          <a:p>
            <a:endParaRPr lang="zh-CN" altLang="en-US"/>
          </a:p>
        </p:txBody>
      </p:sp>
      <p:sp>
        <p:nvSpPr>
          <p:cNvPr id="37" name="Text 29"/>
          <p:cNvSpPr txBox="1"/>
          <p:nvPr/>
        </p:nvSpPr>
        <p:spPr>
          <a:xfrm>
            <a:off x="1000354" y="3476549"/>
            <a:ext cx="6574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AI Chat</a:t>
            </a:r>
            <a:endParaRPr lang="en-US" sz="1200" dirty="0"/>
          </a:p>
        </p:txBody>
      </p:sp>
      <p:sp>
        <p:nvSpPr>
          <p:cNvPr id="38" name="Text 30"/>
          <p:cNvSpPr txBox="1"/>
          <p:nvPr/>
        </p:nvSpPr>
        <p:spPr>
          <a:xfrm>
            <a:off x="4848149" y="3476549"/>
            <a:ext cx="838505"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AI Coding</a:t>
            </a:r>
            <a:endParaRPr lang="en-US" sz="1200" dirty="0"/>
          </a:p>
        </p:txBody>
      </p:sp>
      <p:sp>
        <p:nvSpPr>
          <p:cNvPr id="39" name="Text 31"/>
          <p:cNvSpPr txBox="1"/>
          <p:nvPr/>
        </p:nvSpPr>
        <p:spPr>
          <a:xfrm>
            <a:off x="504749" y="3847795"/>
            <a:ext cx="2015338"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ChatGPT / DeepSeek / Gemini</a:t>
            </a:r>
            <a:endParaRPr lang="en-US" sz="1000" dirty="0"/>
          </a:p>
        </p:txBody>
      </p:sp>
      <p:sp>
        <p:nvSpPr>
          <p:cNvPr id="40" name="Text 32"/>
          <p:cNvSpPr txBox="1"/>
          <p:nvPr/>
        </p:nvSpPr>
        <p:spPr>
          <a:xfrm>
            <a:off x="4352544" y="3847795"/>
            <a:ext cx="19677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Claude Code / OpenAI Codex</a:t>
            </a:r>
            <a:endParaRPr lang="en-US" sz="1000" dirty="0"/>
          </a:p>
        </p:txBody>
      </p:sp>
      <p:sp>
        <p:nvSpPr>
          <p:cNvPr id="41" name="Text 33"/>
          <p:cNvSpPr txBox="1"/>
          <p:nvPr/>
        </p:nvSpPr>
        <p:spPr>
          <a:xfrm>
            <a:off x="504749" y="4067251"/>
            <a:ext cx="27249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直接给出答案而非搜索链接，本质提升信息获取效率</a:t>
            </a:r>
            <a:endParaRPr lang="en-US" sz="900" dirty="0"/>
          </a:p>
        </p:txBody>
      </p:sp>
      <p:sp>
        <p:nvSpPr>
          <p:cNvPr id="42" name="Shape 34"/>
          <p:cNvSpPr/>
          <p:nvPr/>
        </p:nvSpPr>
        <p:spPr>
          <a:xfrm>
            <a:off x="504749" y="4257446"/>
            <a:ext cx="3486607" cy="228600"/>
          </a:xfrm>
          <a:prstGeom prst="roundRect">
            <a:avLst>
              <a:gd name="adj" fmla="val 100000"/>
            </a:avLst>
          </a:prstGeom>
          <a:solidFill>
            <a:srgbClr val="EFF6FF"/>
          </a:solidFill>
          <a:ln/>
        </p:spPr>
        <p:txBody>
          <a:bodyPr/>
          <a:lstStyle/>
          <a:p>
            <a:endParaRPr lang="zh-CN" altLang="en-US"/>
          </a:p>
        </p:txBody>
      </p:sp>
      <p:pic>
        <p:nvPicPr>
          <p:cNvPr id="43" name="Image 6" descr="preencoded.png"/>
          <p:cNvPicPr>
            <a:picLocks noChangeAspect="1"/>
          </p:cNvPicPr>
          <p:nvPr/>
        </p:nvPicPr>
        <p:blipFill>
          <a:blip r:embed="rId8"/>
          <a:srcRect l="-133" r="-133"/>
          <a:stretch/>
        </p:blipFill>
        <p:spPr>
          <a:xfrm>
            <a:off x="543154" y="4310482"/>
            <a:ext cx="85954" cy="114300"/>
          </a:xfrm>
          <a:prstGeom prst="rect">
            <a:avLst/>
          </a:prstGeom>
        </p:spPr>
      </p:pic>
      <p:sp>
        <p:nvSpPr>
          <p:cNvPr id="44" name="Text 35"/>
          <p:cNvSpPr txBox="1"/>
          <p:nvPr/>
        </p:nvSpPr>
        <p:spPr>
          <a:xfrm>
            <a:off x="4352544" y="4067251"/>
            <a:ext cx="24963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直接生成可运行代码，彻底改变开发流程与效率</a:t>
            </a:r>
            <a:endParaRPr lang="en-US" sz="900" dirty="0"/>
          </a:p>
        </p:txBody>
      </p:sp>
      <p:sp>
        <p:nvSpPr>
          <p:cNvPr id="45" name="Text 36"/>
          <p:cNvSpPr txBox="1"/>
          <p:nvPr/>
        </p:nvSpPr>
        <p:spPr>
          <a:xfrm>
            <a:off x="666598" y="4295851"/>
            <a:ext cx="1791310" cy="143561"/>
          </a:xfrm>
          <a:prstGeom prst="rect">
            <a:avLst/>
          </a:prstGeom>
          <a:noFill/>
          <a:ln/>
        </p:spPr>
        <p:txBody>
          <a:bodyPr wrap="square" lIns="0" tIns="0" rIns="0" bIns="0" rtlCol="0" anchor="ctr"/>
          <a:lstStyle/>
          <a:p>
            <a:pPr marL="0" indent="0" algn="l">
              <a:buNone/>
            </a:pPr>
            <a:r>
              <a:rPr lang="en-US" sz="900" dirty="0">
                <a:solidFill>
                  <a:srgbClr val="1D4ED8"/>
                </a:solidFill>
                <a:latin typeface="Inter" pitchFamily="34" charset="0"/>
                <a:ea typeface="Inter" pitchFamily="34" charset="-122"/>
                <a:cs typeface="Inter" pitchFamily="34" charset="-120"/>
              </a:rPr>
              <a:t>从"找到信息"到"得到解答"的质变</a:t>
            </a:r>
            <a:endParaRPr lang="en-US" sz="900" dirty="0"/>
          </a:p>
        </p:txBody>
      </p:sp>
      <p:pic>
        <p:nvPicPr>
          <p:cNvPr id="46" name="Image 7" descr="preencoded.png"/>
          <p:cNvPicPr>
            <a:picLocks noChangeAspect="1"/>
          </p:cNvPicPr>
          <p:nvPr/>
        </p:nvPicPr>
        <p:blipFill>
          <a:blip r:embed="rId9"/>
          <a:srcRect l="-1064" r="-1064"/>
          <a:stretch/>
        </p:blipFill>
        <p:spPr>
          <a:xfrm>
            <a:off x="4433926" y="3486607"/>
            <a:ext cx="219456" cy="171907"/>
          </a:xfrm>
          <a:prstGeom prst="rect">
            <a:avLst/>
          </a:prstGeom>
        </p:spPr>
      </p:pic>
      <p:sp>
        <p:nvSpPr>
          <p:cNvPr id="47" name="Shape 37"/>
          <p:cNvSpPr/>
          <p:nvPr/>
        </p:nvSpPr>
        <p:spPr>
          <a:xfrm>
            <a:off x="4352544" y="4257446"/>
            <a:ext cx="3486607" cy="228600"/>
          </a:xfrm>
          <a:prstGeom prst="roundRect">
            <a:avLst>
              <a:gd name="adj" fmla="val 100000"/>
            </a:avLst>
          </a:prstGeom>
          <a:solidFill>
            <a:srgbClr val="EFF6FF"/>
          </a:solidFill>
          <a:ln/>
        </p:spPr>
        <p:txBody>
          <a:bodyPr/>
          <a:lstStyle/>
          <a:p>
            <a:endParaRPr lang="zh-CN" altLang="en-US"/>
          </a:p>
        </p:txBody>
      </p:sp>
      <p:pic>
        <p:nvPicPr>
          <p:cNvPr id="48" name="Image 8" descr="preencoded.png"/>
          <p:cNvPicPr>
            <a:picLocks noChangeAspect="1"/>
          </p:cNvPicPr>
          <p:nvPr/>
        </p:nvPicPr>
        <p:blipFill>
          <a:blip r:embed="rId8"/>
          <a:srcRect l="-133" r="-133"/>
          <a:stretch/>
        </p:blipFill>
        <p:spPr>
          <a:xfrm>
            <a:off x="4390949" y="4310482"/>
            <a:ext cx="85954" cy="114300"/>
          </a:xfrm>
          <a:prstGeom prst="rect">
            <a:avLst/>
          </a:prstGeom>
        </p:spPr>
      </p:pic>
      <p:sp>
        <p:nvSpPr>
          <p:cNvPr id="49" name="Shape 38"/>
          <p:cNvSpPr/>
          <p:nvPr/>
        </p:nvSpPr>
        <p:spPr>
          <a:xfrm>
            <a:off x="8076895" y="3258007"/>
            <a:ext cx="3733495" cy="1352398"/>
          </a:xfrm>
          <a:prstGeom prst="roundRect">
            <a:avLst>
              <a:gd name="adj" fmla="val 3809"/>
            </a:avLst>
          </a:prstGeom>
          <a:solidFill>
            <a:srgbClr val="F9FAFB"/>
          </a:solidFill>
          <a:ln w="12700">
            <a:solidFill>
              <a:srgbClr val="E5E7EB"/>
            </a:solidFill>
            <a:prstDash val="solid"/>
          </a:ln>
        </p:spPr>
        <p:txBody>
          <a:bodyPr/>
          <a:lstStyle/>
          <a:p>
            <a:endParaRPr lang="zh-CN" altLang="en-US"/>
          </a:p>
        </p:txBody>
      </p:sp>
      <p:sp>
        <p:nvSpPr>
          <p:cNvPr id="50" name="Shape 39"/>
          <p:cNvSpPr/>
          <p:nvPr/>
        </p:nvSpPr>
        <p:spPr>
          <a:xfrm>
            <a:off x="4229100" y="4724705"/>
            <a:ext cx="3733495" cy="1352398"/>
          </a:xfrm>
          <a:prstGeom prst="roundRect">
            <a:avLst>
              <a:gd name="adj" fmla="val 3809"/>
            </a:avLst>
          </a:prstGeom>
          <a:solidFill>
            <a:srgbClr val="F9FAFB"/>
          </a:solidFill>
          <a:ln w="12700">
            <a:solidFill>
              <a:srgbClr val="E5E7EB"/>
            </a:solidFill>
            <a:prstDash val="solid"/>
          </a:ln>
        </p:spPr>
        <p:txBody>
          <a:bodyPr/>
          <a:lstStyle/>
          <a:p>
            <a:endParaRPr lang="zh-CN" altLang="en-US"/>
          </a:p>
        </p:txBody>
      </p:sp>
      <p:sp>
        <p:nvSpPr>
          <p:cNvPr id="51" name="Shape 40"/>
          <p:cNvSpPr/>
          <p:nvPr/>
        </p:nvSpPr>
        <p:spPr>
          <a:xfrm>
            <a:off x="8201254" y="3381451"/>
            <a:ext cx="381305" cy="381305"/>
          </a:xfrm>
          <a:prstGeom prst="ellipse">
            <a:avLst/>
          </a:prstGeom>
          <a:solidFill>
            <a:srgbClr val="EBF0FF"/>
          </a:solidFill>
          <a:ln/>
        </p:spPr>
        <p:txBody>
          <a:bodyPr/>
          <a:lstStyle/>
          <a:p>
            <a:endParaRPr lang="zh-CN" altLang="en-US"/>
          </a:p>
        </p:txBody>
      </p:sp>
      <p:sp>
        <p:nvSpPr>
          <p:cNvPr id="52" name="Shape 41"/>
          <p:cNvSpPr/>
          <p:nvPr/>
        </p:nvSpPr>
        <p:spPr>
          <a:xfrm>
            <a:off x="4352544" y="4848149"/>
            <a:ext cx="381305" cy="381305"/>
          </a:xfrm>
          <a:prstGeom prst="ellipse">
            <a:avLst/>
          </a:prstGeom>
          <a:solidFill>
            <a:srgbClr val="EBF0FF"/>
          </a:solidFill>
          <a:ln/>
        </p:spPr>
        <p:txBody>
          <a:bodyPr/>
          <a:lstStyle/>
          <a:p>
            <a:endParaRPr lang="zh-CN" altLang="en-US"/>
          </a:p>
        </p:txBody>
      </p:sp>
      <p:sp>
        <p:nvSpPr>
          <p:cNvPr id="53" name="Text 42"/>
          <p:cNvSpPr txBox="1"/>
          <p:nvPr/>
        </p:nvSpPr>
        <p:spPr>
          <a:xfrm>
            <a:off x="4848149" y="4943246"/>
            <a:ext cx="14575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Tesla FSD无人驾驶</a:t>
            </a:r>
            <a:endParaRPr lang="en-US" sz="1200" dirty="0"/>
          </a:p>
        </p:txBody>
      </p:sp>
      <p:sp>
        <p:nvSpPr>
          <p:cNvPr id="54" name="Text 43"/>
          <p:cNvSpPr txBox="1"/>
          <p:nvPr/>
        </p:nvSpPr>
        <p:spPr>
          <a:xfrm>
            <a:off x="8201254" y="3847795"/>
            <a:ext cx="1271930"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Genspark / Manus</a:t>
            </a:r>
            <a:endParaRPr lang="en-US" sz="1000" dirty="0"/>
          </a:p>
        </p:txBody>
      </p:sp>
      <p:sp>
        <p:nvSpPr>
          <p:cNvPr id="55" name="Shape 44"/>
          <p:cNvSpPr/>
          <p:nvPr/>
        </p:nvSpPr>
        <p:spPr>
          <a:xfrm>
            <a:off x="8201254" y="4257446"/>
            <a:ext cx="3486607" cy="228600"/>
          </a:xfrm>
          <a:prstGeom prst="roundRect">
            <a:avLst>
              <a:gd name="adj" fmla="val 100000"/>
            </a:avLst>
          </a:prstGeom>
          <a:solidFill>
            <a:srgbClr val="EFF6FF"/>
          </a:solidFill>
          <a:ln/>
        </p:spPr>
        <p:txBody>
          <a:bodyPr/>
          <a:lstStyle/>
          <a:p>
            <a:endParaRPr lang="zh-CN" altLang="en-US"/>
          </a:p>
        </p:txBody>
      </p:sp>
      <p:sp>
        <p:nvSpPr>
          <p:cNvPr id="56" name="Text 45"/>
          <p:cNvSpPr txBox="1"/>
          <p:nvPr/>
        </p:nvSpPr>
        <p:spPr>
          <a:xfrm>
            <a:off x="4515307" y="4295851"/>
            <a:ext cx="1791310" cy="143561"/>
          </a:xfrm>
          <a:prstGeom prst="rect">
            <a:avLst/>
          </a:prstGeom>
          <a:noFill/>
          <a:ln/>
        </p:spPr>
        <p:txBody>
          <a:bodyPr wrap="square" lIns="0" tIns="0" rIns="0" bIns="0" rtlCol="0" anchor="ctr"/>
          <a:lstStyle/>
          <a:p>
            <a:pPr marL="0" indent="0" algn="l">
              <a:buNone/>
            </a:pPr>
            <a:r>
              <a:rPr lang="en-US" sz="900" dirty="0">
                <a:solidFill>
                  <a:srgbClr val="1D4ED8"/>
                </a:solidFill>
                <a:latin typeface="Inter" pitchFamily="34" charset="0"/>
                <a:ea typeface="Inter" pitchFamily="34" charset="-122"/>
                <a:cs typeface="Inter" pitchFamily="34" charset="-120"/>
              </a:rPr>
              <a:t>从"如何写代码"到"直接解决问题"</a:t>
            </a:r>
            <a:endParaRPr lang="en-US" sz="900" dirty="0"/>
          </a:p>
        </p:txBody>
      </p:sp>
      <p:pic>
        <p:nvPicPr>
          <p:cNvPr id="57" name="Image 9" descr="preencoded.png"/>
          <p:cNvPicPr>
            <a:picLocks noChangeAspect="1"/>
          </p:cNvPicPr>
          <p:nvPr/>
        </p:nvPicPr>
        <p:blipFill>
          <a:blip r:embed="rId10"/>
          <a:srcRect l="-1064" r="-1064"/>
          <a:stretch/>
        </p:blipFill>
        <p:spPr>
          <a:xfrm>
            <a:off x="8281721" y="3486607"/>
            <a:ext cx="219456" cy="171907"/>
          </a:xfrm>
          <a:prstGeom prst="rect">
            <a:avLst/>
          </a:prstGeom>
        </p:spPr>
      </p:pic>
      <p:sp>
        <p:nvSpPr>
          <p:cNvPr id="58" name="Shape 46"/>
          <p:cNvSpPr/>
          <p:nvPr/>
        </p:nvSpPr>
        <p:spPr>
          <a:xfrm>
            <a:off x="381305" y="4724705"/>
            <a:ext cx="3733495" cy="1352398"/>
          </a:xfrm>
          <a:prstGeom prst="roundRect">
            <a:avLst>
              <a:gd name="adj" fmla="val 3809"/>
            </a:avLst>
          </a:prstGeom>
          <a:solidFill>
            <a:srgbClr val="F9FAFB"/>
          </a:solidFill>
          <a:ln w="12700">
            <a:solidFill>
              <a:srgbClr val="E5E7EB"/>
            </a:solidFill>
            <a:prstDash val="solid"/>
          </a:ln>
        </p:spPr>
        <p:txBody>
          <a:bodyPr/>
          <a:lstStyle/>
          <a:p>
            <a:endParaRPr lang="zh-CN" altLang="en-US"/>
          </a:p>
        </p:txBody>
      </p:sp>
      <p:sp>
        <p:nvSpPr>
          <p:cNvPr id="59" name="Shape 47"/>
          <p:cNvSpPr/>
          <p:nvPr/>
        </p:nvSpPr>
        <p:spPr>
          <a:xfrm>
            <a:off x="504749" y="4848149"/>
            <a:ext cx="381305" cy="381305"/>
          </a:xfrm>
          <a:prstGeom prst="ellipse">
            <a:avLst/>
          </a:prstGeom>
          <a:solidFill>
            <a:srgbClr val="EBF0FF"/>
          </a:solidFill>
          <a:ln/>
        </p:spPr>
        <p:txBody>
          <a:bodyPr/>
          <a:lstStyle/>
          <a:p>
            <a:endParaRPr lang="zh-CN" altLang="en-US"/>
          </a:p>
        </p:txBody>
      </p:sp>
      <p:sp>
        <p:nvSpPr>
          <p:cNvPr id="60" name="Text 48"/>
          <p:cNvSpPr txBox="1"/>
          <p:nvPr/>
        </p:nvSpPr>
        <p:spPr>
          <a:xfrm>
            <a:off x="8695944" y="3476549"/>
            <a:ext cx="8860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通用智能体</a:t>
            </a:r>
            <a:endParaRPr lang="en-US" sz="1200" dirty="0"/>
          </a:p>
        </p:txBody>
      </p:sp>
      <p:sp>
        <p:nvSpPr>
          <p:cNvPr id="61" name="Text 49"/>
          <p:cNvSpPr txBox="1"/>
          <p:nvPr/>
        </p:nvSpPr>
        <p:spPr>
          <a:xfrm>
            <a:off x="8695944" y="4943246"/>
            <a:ext cx="110551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Meta智能眼镜</a:t>
            </a:r>
            <a:endParaRPr lang="en-US" sz="1200" dirty="0"/>
          </a:p>
        </p:txBody>
      </p:sp>
      <p:sp>
        <p:nvSpPr>
          <p:cNvPr id="62" name="Text 50"/>
          <p:cNvSpPr txBox="1"/>
          <p:nvPr/>
        </p:nvSpPr>
        <p:spPr>
          <a:xfrm>
            <a:off x="504749" y="5315407"/>
            <a:ext cx="11676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AI驱动的搜索引擎</a:t>
            </a:r>
            <a:endParaRPr lang="en-US" sz="1000" dirty="0"/>
          </a:p>
        </p:txBody>
      </p:sp>
      <p:sp>
        <p:nvSpPr>
          <p:cNvPr id="63" name="Text 51"/>
          <p:cNvSpPr txBox="1"/>
          <p:nvPr/>
        </p:nvSpPr>
        <p:spPr>
          <a:xfrm>
            <a:off x="8201254" y="4067251"/>
            <a:ext cx="2839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直接完成复杂任务，而非简单问答，实现自动化工作流</a:t>
            </a:r>
            <a:endParaRPr lang="en-US" sz="900" dirty="0"/>
          </a:p>
        </p:txBody>
      </p:sp>
      <p:pic>
        <p:nvPicPr>
          <p:cNvPr id="64" name="Image 10" descr="preencoded.png"/>
          <p:cNvPicPr>
            <a:picLocks noChangeAspect="1"/>
          </p:cNvPicPr>
          <p:nvPr/>
        </p:nvPicPr>
        <p:blipFill>
          <a:blip r:embed="rId8"/>
          <a:srcRect l="-133" r="-133"/>
          <a:stretch/>
        </p:blipFill>
        <p:spPr>
          <a:xfrm>
            <a:off x="8238744" y="4310482"/>
            <a:ext cx="85954" cy="114300"/>
          </a:xfrm>
          <a:prstGeom prst="rect">
            <a:avLst/>
          </a:prstGeom>
        </p:spPr>
      </p:pic>
      <p:sp>
        <p:nvSpPr>
          <p:cNvPr id="65" name="Text 52"/>
          <p:cNvSpPr txBox="1"/>
          <p:nvPr/>
        </p:nvSpPr>
        <p:spPr>
          <a:xfrm>
            <a:off x="8201254" y="5315407"/>
            <a:ext cx="15105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$800低价移动智能终端</a:t>
            </a:r>
            <a:endParaRPr lang="en-US" sz="1000" dirty="0"/>
          </a:p>
        </p:txBody>
      </p:sp>
      <p:sp>
        <p:nvSpPr>
          <p:cNvPr id="66" name="Shape 53"/>
          <p:cNvSpPr/>
          <p:nvPr/>
        </p:nvSpPr>
        <p:spPr>
          <a:xfrm>
            <a:off x="504749" y="5724144"/>
            <a:ext cx="3486607" cy="228600"/>
          </a:xfrm>
          <a:prstGeom prst="roundRect">
            <a:avLst>
              <a:gd name="adj" fmla="val 100000"/>
            </a:avLst>
          </a:prstGeom>
          <a:solidFill>
            <a:srgbClr val="EFF6FF"/>
          </a:solidFill>
          <a:ln/>
        </p:spPr>
        <p:txBody>
          <a:bodyPr/>
          <a:lstStyle/>
          <a:p>
            <a:endParaRPr lang="zh-CN" altLang="en-US"/>
          </a:p>
        </p:txBody>
      </p:sp>
      <p:sp>
        <p:nvSpPr>
          <p:cNvPr id="67" name="Text 54"/>
          <p:cNvSpPr txBox="1"/>
          <p:nvPr/>
        </p:nvSpPr>
        <p:spPr>
          <a:xfrm>
            <a:off x="8363102" y="4295851"/>
            <a:ext cx="1448410" cy="143561"/>
          </a:xfrm>
          <a:prstGeom prst="rect">
            <a:avLst/>
          </a:prstGeom>
          <a:noFill/>
          <a:ln/>
        </p:spPr>
        <p:txBody>
          <a:bodyPr wrap="square" lIns="0" tIns="0" rIns="0" bIns="0" rtlCol="0" anchor="ctr"/>
          <a:lstStyle/>
          <a:p>
            <a:pPr marL="0" indent="0" algn="l">
              <a:buNone/>
            </a:pPr>
            <a:r>
              <a:rPr lang="en-US" sz="900" dirty="0">
                <a:solidFill>
                  <a:srgbClr val="1D4ED8"/>
                </a:solidFill>
                <a:latin typeface="Inter" pitchFamily="34" charset="0"/>
                <a:ea typeface="Inter" pitchFamily="34" charset="-122"/>
                <a:cs typeface="Inter" pitchFamily="34" charset="-120"/>
              </a:rPr>
              <a:t>从"回答问题"到"解决问题"</a:t>
            </a:r>
            <a:endParaRPr lang="en-US" sz="900" dirty="0"/>
          </a:p>
        </p:txBody>
      </p:sp>
      <p:pic>
        <p:nvPicPr>
          <p:cNvPr id="68" name="Image 11" descr="preencoded.png"/>
          <p:cNvPicPr>
            <a:picLocks noChangeAspect="1"/>
          </p:cNvPicPr>
          <p:nvPr/>
        </p:nvPicPr>
        <p:blipFill>
          <a:blip r:embed="rId11"/>
          <a:srcRect/>
          <a:stretch/>
        </p:blipFill>
        <p:spPr>
          <a:xfrm>
            <a:off x="609905" y="4953305"/>
            <a:ext cx="171907" cy="171907"/>
          </a:xfrm>
          <a:prstGeom prst="rect">
            <a:avLst/>
          </a:prstGeom>
        </p:spPr>
      </p:pic>
      <p:sp>
        <p:nvSpPr>
          <p:cNvPr id="69" name="Shape 55"/>
          <p:cNvSpPr/>
          <p:nvPr/>
        </p:nvSpPr>
        <p:spPr>
          <a:xfrm>
            <a:off x="8076895" y="4724705"/>
            <a:ext cx="3733495" cy="1352398"/>
          </a:xfrm>
          <a:prstGeom prst="roundRect">
            <a:avLst>
              <a:gd name="adj" fmla="val 3809"/>
            </a:avLst>
          </a:prstGeom>
          <a:solidFill>
            <a:srgbClr val="F9FAFB"/>
          </a:solidFill>
          <a:ln w="12700">
            <a:solidFill>
              <a:srgbClr val="E5E7EB"/>
            </a:solidFill>
            <a:prstDash val="solid"/>
          </a:ln>
        </p:spPr>
        <p:txBody>
          <a:bodyPr/>
          <a:lstStyle/>
          <a:p>
            <a:endParaRPr lang="zh-CN" altLang="en-US"/>
          </a:p>
        </p:txBody>
      </p:sp>
      <p:sp>
        <p:nvSpPr>
          <p:cNvPr id="70" name="Shape 56"/>
          <p:cNvSpPr/>
          <p:nvPr/>
        </p:nvSpPr>
        <p:spPr>
          <a:xfrm>
            <a:off x="8201254" y="4848149"/>
            <a:ext cx="381305" cy="381305"/>
          </a:xfrm>
          <a:prstGeom prst="ellipse">
            <a:avLst/>
          </a:prstGeom>
          <a:solidFill>
            <a:srgbClr val="EBF0FF"/>
          </a:solidFill>
          <a:ln/>
        </p:spPr>
        <p:txBody>
          <a:bodyPr/>
          <a:lstStyle/>
          <a:p>
            <a:endParaRPr lang="zh-CN" altLang="en-US"/>
          </a:p>
        </p:txBody>
      </p:sp>
      <p:sp>
        <p:nvSpPr>
          <p:cNvPr id="71" name="Text 57"/>
          <p:cNvSpPr txBox="1"/>
          <p:nvPr/>
        </p:nvSpPr>
        <p:spPr>
          <a:xfrm>
            <a:off x="1000354" y="4943246"/>
            <a:ext cx="866851"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Perplexity</a:t>
            </a:r>
            <a:endParaRPr lang="en-US" sz="1200" dirty="0"/>
          </a:p>
        </p:txBody>
      </p:sp>
      <p:sp>
        <p:nvSpPr>
          <p:cNvPr id="72" name="Text 58"/>
          <p:cNvSpPr txBox="1"/>
          <p:nvPr/>
        </p:nvSpPr>
        <p:spPr>
          <a:xfrm>
            <a:off x="504749" y="5533949"/>
            <a:ext cx="2839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智能聚合和归纳网络信息，提供完整解答而非链接列表</a:t>
            </a:r>
            <a:endParaRPr lang="en-US" sz="900" dirty="0"/>
          </a:p>
        </p:txBody>
      </p:sp>
      <p:pic>
        <p:nvPicPr>
          <p:cNvPr id="73" name="Image 12" descr="preencoded.png"/>
          <p:cNvPicPr>
            <a:picLocks noChangeAspect="1"/>
          </p:cNvPicPr>
          <p:nvPr/>
        </p:nvPicPr>
        <p:blipFill>
          <a:blip r:embed="rId8"/>
          <a:srcRect l="-133" r="-133"/>
          <a:stretch/>
        </p:blipFill>
        <p:spPr>
          <a:xfrm>
            <a:off x="543154" y="5777179"/>
            <a:ext cx="85954" cy="114300"/>
          </a:xfrm>
          <a:prstGeom prst="rect">
            <a:avLst/>
          </a:prstGeom>
        </p:spPr>
      </p:pic>
      <p:sp>
        <p:nvSpPr>
          <p:cNvPr id="74" name="Text 59"/>
          <p:cNvSpPr txBox="1"/>
          <p:nvPr/>
        </p:nvSpPr>
        <p:spPr>
          <a:xfrm>
            <a:off x="4352544" y="5315407"/>
            <a:ext cx="9006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自动驾驶技术</a:t>
            </a:r>
            <a:endParaRPr lang="en-US" sz="1000" dirty="0"/>
          </a:p>
        </p:txBody>
      </p:sp>
      <p:sp>
        <p:nvSpPr>
          <p:cNvPr id="75" name="Text 60"/>
          <p:cNvSpPr txBox="1"/>
          <p:nvPr/>
        </p:nvSpPr>
        <p:spPr>
          <a:xfrm>
            <a:off x="4352544" y="5533949"/>
            <a:ext cx="23820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车辆自主决策和自动驾驶，实现交通出行革命</a:t>
            </a:r>
            <a:endParaRPr lang="en-US" sz="900" dirty="0"/>
          </a:p>
        </p:txBody>
      </p:sp>
      <p:sp>
        <p:nvSpPr>
          <p:cNvPr id="76" name="Shape 61"/>
          <p:cNvSpPr/>
          <p:nvPr/>
        </p:nvSpPr>
        <p:spPr>
          <a:xfrm>
            <a:off x="4352544" y="5724144"/>
            <a:ext cx="3486607" cy="228600"/>
          </a:xfrm>
          <a:prstGeom prst="roundRect">
            <a:avLst>
              <a:gd name="adj" fmla="val 100000"/>
            </a:avLst>
          </a:prstGeom>
          <a:solidFill>
            <a:srgbClr val="EFF6FF"/>
          </a:solidFill>
          <a:ln/>
        </p:spPr>
        <p:txBody>
          <a:bodyPr/>
          <a:lstStyle/>
          <a:p>
            <a:endParaRPr lang="zh-CN" altLang="en-US"/>
          </a:p>
        </p:txBody>
      </p:sp>
      <p:sp>
        <p:nvSpPr>
          <p:cNvPr id="77" name="Text 62"/>
          <p:cNvSpPr txBox="1"/>
          <p:nvPr/>
        </p:nvSpPr>
        <p:spPr>
          <a:xfrm>
            <a:off x="666598" y="5762549"/>
            <a:ext cx="1448410" cy="143561"/>
          </a:xfrm>
          <a:prstGeom prst="rect">
            <a:avLst/>
          </a:prstGeom>
          <a:noFill/>
          <a:ln/>
        </p:spPr>
        <p:txBody>
          <a:bodyPr wrap="square" lIns="0" tIns="0" rIns="0" bIns="0" rtlCol="0" anchor="ctr"/>
          <a:lstStyle/>
          <a:p>
            <a:pPr marL="0" indent="0" algn="l">
              <a:buNone/>
            </a:pPr>
            <a:r>
              <a:rPr lang="en-US" sz="900" dirty="0">
                <a:solidFill>
                  <a:srgbClr val="1D4ED8"/>
                </a:solidFill>
                <a:latin typeface="Inter" pitchFamily="34" charset="0"/>
                <a:ea typeface="Inter" pitchFamily="34" charset="-122"/>
                <a:cs typeface="Inter" pitchFamily="34" charset="-120"/>
              </a:rPr>
              <a:t>从"信息检索"到"知识合成"</a:t>
            </a:r>
            <a:endParaRPr lang="en-US" sz="900" dirty="0"/>
          </a:p>
        </p:txBody>
      </p:sp>
      <p:pic>
        <p:nvPicPr>
          <p:cNvPr id="78" name="Image 13" descr="preencoded.png"/>
          <p:cNvPicPr>
            <a:picLocks noChangeAspect="1"/>
          </p:cNvPicPr>
          <p:nvPr/>
        </p:nvPicPr>
        <p:blipFill>
          <a:blip r:embed="rId12"/>
          <a:srcRect/>
          <a:stretch/>
        </p:blipFill>
        <p:spPr>
          <a:xfrm>
            <a:off x="4457700" y="4953305"/>
            <a:ext cx="171907" cy="171907"/>
          </a:xfrm>
          <a:prstGeom prst="rect">
            <a:avLst/>
          </a:prstGeom>
        </p:spPr>
      </p:pic>
      <p:pic>
        <p:nvPicPr>
          <p:cNvPr id="79" name="Image 14" descr="preencoded.png"/>
          <p:cNvPicPr>
            <a:picLocks noChangeAspect="1"/>
          </p:cNvPicPr>
          <p:nvPr/>
        </p:nvPicPr>
        <p:blipFill>
          <a:blip r:embed="rId8"/>
          <a:srcRect l="-133" r="-133"/>
          <a:stretch/>
        </p:blipFill>
        <p:spPr>
          <a:xfrm>
            <a:off x="4390949" y="5777179"/>
            <a:ext cx="85954" cy="114300"/>
          </a:xfrm>
          <a:prstGeom prst="rect">
            <a:avLst/>
          </a:prstGeom>
        </p:spPr>
      </p:pic>
      <p:sp>
        <p:nvSpPr>
          <p:cNvPr id="80" name="Text 63"/>
          <p:cNvSpPr txBox="1"/>
          <p:nvPr/>
        </p:nvSpPr>
        <p:spPr>
          <a:xfrm>
            <a:off x="8201254" y="5533949"/>
            <a:ext cx="2524658"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融合AI与AR的便携智能设备，重新定义人机交互</a:t>
            </a:r>
            <a:endParaRPr lang="en-US" sz="900" dirty="0"/>
          </a:p>
        </p:txBody>
      </p:sp>
      <p:sp>
        <p:nvSpPr>
          <p:cNvPr id="81" name="Shape 64"/>
          <p:cNvSpPr/>
          <p:nvPr/>
        </p:nvSpPr>
        <p:spPr>
          <a:xfrm>
            <a:off x="8201254" y="5724144"/>
            <a:ext cx="3486607" cy="228600"/>
          </a:xfrm>
          <a:prstGeom prst="roundRect">
            <a:avLst>
              <a:gd name="adj" fmla="val 100000"/>
            </a:avLst>
          </a:prstGeom>
          <a:solidFill>
            <a:srgbClr val="EFF6FF"/>
          </a:solidFill>
          <a:ln/>
        </p:spPr>
        <p:txBody>
          <a:bodyPr/>
          <a:lstStyle/>
          <a:p>
            <a:endParaRPr lang="zh-CN" altLang="en-US"/>
          </a:p>
        </p:txBody>
      </p:sp>
      <p:sp>
        <p:nvSpPr>
          <p:cNvPr id="82" name="Text 65"/>
          <p:cNvSpPr txBox="1"/>
          <p:nvPr/>
        </p:nvSpPr>
        <p:spPr>
          <a:xfrm>
            <a:off x="4515307" y="5762549"/>
            <a:ext cx="1448410" cy="143561"/>
          </a:xfrm>
          <a:prstGeom prst="rect">
            <a:avLst/>
          </a:prstGeom>
          <a:noFill/>
          <a:ln/>
        </p:spPr>
        <p:txBody>
          <a:bodyPr wrap="square" lIns="0" tIns="0" rIns="0" bIns="0" rtlCol="0" anchor="ctr"/>
          <a:lstStyle/>
          <a:p>
            <a:pPr marL="0" indent="0" algn="l">
              <a:buNone/>
            </a:pPr>
            <a:r>
              <a:rPr lang="en-US" sz="900" dirty="0">
                <a:solidFill>
                  <a:srgbClr val="1D4ED8"/>
                </a:solidFill>
                <a:latin typeface="Inter" pitchFamily="34" charset="0"/>
                <a:ea typeface="Inter" pitchFamily="34" charset="-122"/>
                <a:cs typeface="Inter" pitchFamily="34" charset="-120"/>
              </a:rPr>
              <a:t>从"辅助驾驶"到"自主决策"</a:t>
            </a:r>
            <a:endParaRPr lang="en-US" sz="900" dirty="0"/>
          </a:p>
        </p:txBody>
      </p:sp>
      <p:pic>
        <p:nvPicPr>
          <p:cNvPr id="83" name="Image 15" descr="preencoded.png"/>
          <p:cNvPicPr>
            <a:picLocks noChangeAspect="1"/>
          </p:cNvPicPr>
          <p:nvPr/>
        </p:nvPicPr>
        <p:blipFill>
          <a:blip r:embed="rId13"/>
          <a:srcRect t="-841" b="-841"/>
          <a:stretch/>
        </p:blipFill>
        <p:spPr>
          <a:xfrm>
            <a:off x="8296351" y="4953305"/>
            <a:ext cx="190195" cy="171907"/>
          </a:xfrm>
          <a:prstGeom prst="rect">
            <a:avLst/>
          </a:prstGeom>
        </p:spPr>
      </p:pic>
      <p:pic>
        <p:nvPicPr>
          <p:cNvPr id="84" name="Image 16" descr="preencoded.png"/>
          <p:cNvPicPr>
            <a:picLocks noChangeAspect="1"/>
          </p:cNvPicPr>
          <p:nvPr/>
        </p:nvPicPr>
        <p:blipFill>
          <a:blip r:embed="rId8"/>
          <a:srcRect l="-133" r="-133"/>
          <a:stretch/>
        </p:blipFill>
        <p:spPr>
          <a:xfrm>
            <a:off x="8238744" y="5777179"/>
            <a:ext cx="85954" cy="114300"/>
          </a:xfrm>
          <a:prstGeom prst="rect">
            <a:avLst/>
          </a:prstGeom>
        </p:spPr>
      </p:pic>
      <p:sp>
        <p:nvSpPr>
          <p:cNvPr id="85" name="Text 66"/>
          <p:cNvSpPr txBox="1"/>
          <p:nvPr/>
        </p:nvSpPr>
        <p:spPr>
          <a:xfrm>
            <a:off x="8363102" y="5762549"/>
            <a:ext cx="1219810" cy="143561"/>
          </a:xfrm>
          <a:prstGeom prst="rect">
            <a:avLst/>
          </a:prstGeom>
          <a:noFill/>
          <a:ln/>
        </p:spPr>
        <p:txBody>
          <a:bodyPr wrap="square" lIns="0" tIns="0" rIns="0" bIns="0" rtlCol="0" anchor="ctr"/>
          <a:lstStyle/>
          <a:p>
            <a:pPr marL="0" indent="0" algn="l">
              <a:buNone/>
            </a:pPr>
            <a:r>
              <a:rPr lang="en-US" sz="900" dirty="0">
                <a:solidFill>
                  <a:srgbClr val="1D4ED8"/>
                </a:solidFill>
                <a:latin typeface="Inter" pitchFamily="34" charset="0"/>
                <a:ea typeface="Inter" pitchFamily="34" charset="-122"/>
                <a:cs typeface="Inter" pitchFamily="34" charset="-120"/>
              </a:rPr>
              <a:t>从"装置"到"智能伴侣"</a:t>
            </a:r>
            <a:endParaRPr lang="en-US" sz="900" dirty="0"/>
          </a:p>
        </p:txBody>
      </p:sp>
      <p:sp>
        <p:nvSpPr>
          <p:cNvPr id="86" name="Shape 67"/>
          <p:cNvSpPr/>
          <p:nvPr/>
        </p:nvSpPr>
        <p:spPr>
          <a:xfrm>
            <a:off x="381305" y="6267298"/>
            <a:ext cx="11430000" cy="685800"/>
          </a:xfrm>
          <a:prstGeom prst="roundRect">
            <a:avLst>
              <a:gd name="adj" fmla="val 14815"/>
            </a:avLst>
          </a:prstGeom>
          <a:solidFill>
            <a:srgbClr val="F9FAFB"/>
          </a:solidFill>
          <a:ln/>
        </p:spPr>
        <p:txBody>
          <a:bodyPr/>
          <a:lstStyle/>
          <a:p>
            <a:endParaRPr lang="zh-CN" altLang="en-US"/>
          </a:p>
        </p:txBody>
      </p:sp>
      <p:pic>
        <p:nvPicPr>
          <p:cNvPr id="87" name="Image 17" descr="preencoded.png"/>
          <p:cNvPicPr>
            <a:picLocks noChangeAspect="1"/>
          </p:cNvPicPr>
          <p:nvPr/>
        </p:nvPicPr>
        <p:blipFill>
          <a:blip r:embed="rId14"/>
          <a:srcRect l="-33" r="-33"/>
          <a:stretch/>
        </p:blipFill>
        <p:spPr>
          <a:xfrm>
            <a:off x="495605" y="6458407"/>
            <a:ext cx="171907" cy="152705"/>
          </a:xfrm>
          <a:prstGeom prst="rect">
            <a:avLst/>
          </a:prstGeom>
        </p:spPr>
      </p:pic>
      <p:sp>
        <p:nvSpPr>
          <p:cNvPr id="88" name="Text 68"/>
          <p:cNvSpPr txBox="1"/>
          <p:nvPr/>
        </p:nvSpPr>
        <p:spPr>
          <a:xfrm>
            <a:off x="780898" y="6400800"/>
            <a:ext cx="2410358"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共同规律：智能是产品核心竞争力</a:t>
            </a:r>
            <a:endParaRPr lang="en-US" sz="1200" dirty="0"/>
          </a:p>
        </p:txBody>
      </p:sp>
      <p:sp>
        <p:nvSpPr>
          <p:cNvPr id="89" name="Text 69"/>
          <p:cNvSpPr txBox="1"/>
          <p:nvPr/>
        </p:nvSpPr>
        <p:spPr>
          <a:xfrm>
            <a:off x="780898" y="6657746"/>
            <a:ext cx="102348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以上案例均显示，产品的智能化程度直接决定用户价值感知与市场竞争力。从工具到伙伴，从被动到主动，智能带来的是产品体验与效能的本质跃迁，而非简单的功能迭代。</a:t>
            </a:r>
            <a:endParaRPr 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0" y="0"/>
            <a:ext cx="12191695" cy="8229600"/>
          </a:xfrm>
          <a:prstGeom prst="rect">
            <a:avLst/>
          </a:prstGeom>
          <a:solidFill>
            <a:srgbClr val="FFFFFF"/>
          </a:solidFill>
          <a:ln/>
        </p:spPr>
      </p:sp>
      <p:sp>
        <p:nvSpPr>
          <p:cNvPr id="3" name="Shape 1"/>
          <p:cNvSpPr/>
          <p:nvPr/>
        </p:nvSpPr>
        <p:spPr>
          <a:xfrm>
            <a:off x="0" y="0"/>
            <a:ext cx="12191695" cy="82296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599846"/>
            <a:ext cx="1319479" cy="162763"/>
          </a:xfrm>
          <a:prstGeom prst="rect">
            <a:avLst/>
          </a:prstGeom>
          <a:noFill/>
          <a:ln/>
        </p:spPr>
        <p:txBody>
          <a:bodyPr wrap="square" lIns="0" tIns="0" rIns="0" bIns="0" rtlCol="0" anchor="ctr"/>
          <a:lstStyle/>
          <a:p>
            <a:pPr marL="0" indent="0" algn="l">
              <a:buNone/>
            </a:pPr>
            <a:r>
              <a:rPr lang="en-US" sz="1000" b="1" dirty="0">
                <a:solidFill>
                  <a:srgbClr val="6B7280"/>
                </a:solidFill>
                <a:latin typeface="Inter" pitchFamily="34" charset="0"/>
                <a:ea typeface="Inter" pitchFamily="34" charset="-122"/>
                <a:cs typeface="Inter" pitchFamily="34" charset="-120"/>
              </a:rPr>
              <a:t>市场分析 | 行业全景</a:t>
            </a:r>
            <a:endParaRPr lang="en-US" sz="10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7" name="Text 5"/>
          <p:cNvSpPr txBox="1"/>
          <p:nvPr/>
        </p:nvSpPr>
        <p:spPr>
          <a:xfrm>
            <a:off x="10826496" y="666598"/>
            <a:ext cx="1133856" cy="228600"/>
          </a:xfrm>
          <a:prstGeom prst="rect">
            <a:avLst/>
          </a:prstGeom>
          <a:noFill/>
          <a:ln/>
        </p:spPr>
        <p:txBody>
          <a:bodyPr wrap="square" lIns="0" tIns="0" rIns="0" bIns="0" rtlCol="0" anchor="ctr"/>
          <a:lstStyle/>
          <a:p>
            <a:pPr marL="0" indent="0" algn="r">
              <a:buNone/>
            </a:pPr>
            <a:r>
              <a:rPr lang="en-US" sz="1500" b="1" dirty="0">
                <a:solidFill>
                  <a:srgbClr val="1F2937"/>
                </a:solidFill>
                <a:latin typeface="Inter" pitchFamily="34" charset="0"/>
                <a:ea typeface="Inter" pitchFamily="34" charset="-122"/>
                <a:cs typeface="Inter" pitchFamily="34" charset="-120"/>
              </a:rPr>
              <a:t>差异化PMF</a:t>
            </a:r>
            <a:endParaRPr lang="en-US" sz="1500" dirty="0"/>
          </a:p>
        </p:txBody>
      </p:sp>
      <p:sp>
        <p:nvSpPr>
          <p:cNvPr id="8" name="Text 6"/>
          <p:cNvSpPr txBox="1"/>
          <p:nvPr/>
        </p:nvSpPr>
        <p:spPr>
          <a:xfrm>
            <a:off x="381305" y="1238098"/>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行业分类</a:t>
            </a:r>
            <a:endParaRPr lang="en-US" sz="1200" dirty="0"/>
          </a:p>
        </p:txBody>
      </p:sp>
      <p:sp>
        <p:nvSpPr>
          <p:cNvPr id="9" name="Text 7"/>
          <p:cNvSpPr txBox="1"/>
          <p:nvPr/>
        </p:nvSpPr>
        <p:spPr>
          <a:xfrm>
            <a:off x="381305" y="1485900"/>
            <a:ext cx="4743907" cy="419710"/>
          </a:xfrm>
          <a:prstGeom prst="rect">
            <a:avLst/>
          </a:prstGeom>
          <a:noFill/>
          <a:ln/>
        </p:spPr>
        <p:txBody>
          <a:bodyPr wrap="square" lIns="0" tIns="0" rIns="0" bIns="0" rtlCol="0" anchor="ctr"/>
          <a:lstStyle/>
          <a:p>
            <a:pPr marL="0" indent="0" algn="l">
              <a:buNone/>
            </a:pPr>
            <a:r>
              <a:rPr lang="en-US" sz="2700" b="1" dirty="0">
                <a:solidFill>
                  <a:srgbClr val="1F2937"/>
                </a:solidFill>
                <a:latin typeface="Inter" pitchFamily="34" charset="0"/>
                <a:ea typeface="Inter" pitchFamily="34" charset="-122"/>
                <a:cs typeface="Inter" pitchFamily="34" charset="-120"/>
              </a:rPr>
              <a:t>Agentic AI产品行业赛道分类</a:t>
            </a:r>
            <a:endParaRPr lang="en-US" sz="2700" dirty="0"/>
          </a:p>
        </p:txBody>
      </p:sp>
      <p:sp>
        <p:nvSpPr>
          <p:cNvPr id="10" name="Text 8"/>
          <p:cNvSpPr txBox="1"/>
          <p:nvPr/>
        </p:nvSpPr>
        <p:spPr>
          <a:xfrm>
            <a:off x="381305" y="2018995"/>
            <a:ext cx="2809951" cy="228600"/>
          </a:xfrm>
          <a:prstGeom prst="rect">
            <a:avLst/>
          </a:prstGeom>
          <a:noFill/>
          <a:ln/>
        </p:spPr>
        <p:txBody>
          <a:bodyPr wrap="square" lIns="0" tIns="0" rIns="0" bIns="0" rtlCol="0" anchor="ctr"/>
          <a:lstStyle/>
          <a:p>
            <a:pPr marL="0" indent="0" algn="l">
              <a:buNone/>
            </a:pPr>
            <a:r>
              <a:rPr lang="en-US" sz="1500" dirty="0">
                <a:solidFill>
                  <a:srgbClr val="374151"/>
                </a:solidFill>
                <a:latin typeface="Inter" pitchFamily="34" charset="0"/>
                <a:ea typeface="Inter" pitchFamily="34" charset="-122"/>
                <a:cs typeface="Inter" pitchFamily="34" charset="-120"/>
              </a:rPr>
              <a:t>主要行业赛道与市场机会分布图</a:t>
            </a:r>
            <a:endParaRPr lang="en-US" sz="1500" dirty="0"/>
          </a:p>
        </p:txBody>
      </p:sp>
      <p:sp>
        <p:nvSpPr>
          <p:cNvPr id="11" name="Shape 9"/>
          <p:cNvSpPr/>
          <p:nvPr/>
        </p:nvSpPr>
        <p:spPr>
          <a:xfrm>
            <a:off x="381305" y="2572207"/>
            <a:ext cx="11430000" cy="3657600"/>
          </a:xfrm>
          <a:prstGeom prst="roundRect">
            <a:avLst>
              <a:gd name="adj" fmla="val 521"/>
            </a:avLst>
          </a:prstGeom>
          <a:solidFill>
            <a:srgbClr val="F5F8FF"/>
          </a:solidFill>
          <a:ln w="25400">
            <a:solidFill>
              <a:srgbClr val="4C6FFF"/>
            </a:solidFill>
            <a:prstDash val="solid"/>
          </a:ln>
        </p:spPr>
      </p:sp>
      <p:pic>
        <p:nvPicPr>
          <p:cNvPr id="12" name="Image 0" descr="preencoded.png"/>
          <p:cNvPicPr>
            <a:picLocks noChangeAspect="1"/>
          </p:cNvPicPr>
          <p:nvPr/>
        </p:nvPicPr>
        <p:blipFill>
          <a:blip r:embed="rId3"/>
          <a:srcRect l="-347" r="-347"/>
          <a:stretch/>
        </p:blipFill>
        <p:spPr>
          <a:xfrm>
            <a:off x="5772607" y="3559759"/>
            <a:ext cx="647395" cy="571500"/>
          </a:xfrm>
          <a:prstGeom prst="rect">
            <a:avLst/>
          </a:prstGeom>
        </p:spPr>
      </p:pic>
      <p:sp>
        <p:nvSpPr>
          <p:cNvPr id="13" name="Text 10"/>
          <p:cNvSpPr txBox="1"/>
          <p:nvPr/>
        </p:nvSpPr>
        <p:spPr>
          <a:xfrm>
            <a:off x="5524805" y="4298594"/>
            <a:ext cx="1314907" cy="277063"/>
          </a:xfrm>
          <a:prstGeom prst="rect">
            <a:avLst/>
          </a:prstGeom>
          <a:noFill/>
          <a:ln/>
        </p:spPr>
        <p:txBody>
          <a:bodyPr wrap="square" lIns="0" tIns="0" rIns="0" bIns="0" rtlCol="0" anchor="ctr"/>
          <a:lstStyle/>
          <a:p>
            <a:pPr marL="0" indent="0" algn="l">
              <a:buNone/>
            </a:pPr>
            <a:r>
              <a:rPr lang="en-US" sz="1800" b="1" dirty="0">
                <a:solidFill>
                  <a:srgbClr val="2563EB"/>
                </a:solidFill>
                <a:latin typeface="Inter" pitchFamily="34" charset="0"/>
                <a:ea typeface="Inter" pitchFamily="34" charset="-122"/>
                <a:cs typeface="Inter" pitchFamily="34" charset="-120"/>
              </a:rPr>
              <a:t>图表占位区</a:t>
            </a:r>
            <a:endParaRPr lang="en-US" sz="1800" dirty="0"/>
          </a:p>
        </p:txBody>
      </p:sp>
      <p:sp>
        <p:nvSpPr>
          <p:cNvPr id="14" name="Text 11"/>
          <p:cNvSpPr txBox="1"/>
          <p:nvPr/>
        </p:nvSpPr>
        <p:spPr>
          <a:xfrm>
            <a:off x="4582973" y="4689043"/>
            <a:ext cx="3143707" cy="191110"/>
          </a:xfrm>
          <a:prstGeom prst="rect">
            <a:avLst/>
          </a:prstGeom>
          <a:noFill/>
          <a:ln/>
        </p:spPr>
        <p:txBody>
          <a:bodyPr wrap="square" lIns="0" tIns="0" rIns="0" bIns="0" rtlCol="0" anchor="ctr"/>
          <a:lstStyle/>
          <a:p>
            <a:pPr marL="0" indent="0" algn="ctr">
              <a:buNone/>
            </a:pPr>
            <a:r>
              <a:rPr lang="en-US" sz="1200" dirty="0">
                <a:solidFill>
                  <a:srgbClr val="4B5563"/>
                </a:solidFill>
                <a:latin typeface="Inter" pitchFamily="34" charset="0"/>
                <a:ea typeface="Inter" pitchFamily="34" charset="-122"/>
                <a:cs typeface="Inter" pitchFamily="34" charset="-120"/>
              </a:rPr>
              <a:t>此处将插入Agentic AI产品的行业赛道分类图</a:t>
            </a:r>
            <a:endParaRPr lang="en-US" sz="1200" dirty="0"/>
          </a:p>
        </p:txBody>
      </p:sp>
      <p:pic>
        <p:nvPicPr>
          <p:cNvPr id="15" name="Image 1" descr="preencoded.png"/>
          <p:cNvPicPr>
            <a:picLocks noChangeAspect="1"/>
          </p:cNvPicPr>
          <p:nvPr/>
        </p:nvPicPr>
        <p:blipFill>
          <a:blip r:embed="rId4"/>
          <a:srcRect/>
          <a:stretch/>
        </p:blipFill>
        <p:spPr>
          <a:xfrm>
            <a:off x="5009998" y="5050231"/>
            <a:ext cx="152705" cy="152705"/>
          </a:xfrm>
          <a:prstGeom prst="rect">
            <a:avLst/>
          </a:prstGeom>
        </p:spPr>
      </p:pic>
      <p:sp>
        <p:nvSpPr>
          <p:cNvPr id="16" name="Text 12"/>
          <p:cNvSpPr txBox="1"/>
          <p:nvPr/>
        </p:nvSpPr>
        <p:spPr>
          <a:xfrm>
            <a:off x="5200193" y="5031943"/>
            <a:ext cx="2105863" cy="191110"/>
          </a:xfrm>
          <a:prstGeom prst="rect">
            <a:avLst/>
          </a:prstGeom>
          <a:noFill/>
          <a:ln/>
        </p:spPr>
        <p:txBody>
          <a:bodyPr wrap="square" lIns="0" tIns="0" rIns="0" bIns="0" rtlCol="0" anchor="ctr"/>
          <a:lstStyle/>
          <a:p>
            <a:pPr marL="0" indent="0" algn="ctr">
              <a:buNone/>
            </a:pPr>
            <a:r>
              <a:rPr lang="en-US" sz="1200" dirty="0">
                <a:solidFill>
                  <a:srgbClr val="6B7280"/>
                </a:solidFill>
                <a:latin typeface="Inter" pitchFamily="34" charset="0"/>
                <a:ea typeface="Inter" pitchFamily="34" charset="-122"/>
                <a:cs typeface="Inter" pitchFamily="34" charset="-120"/>
              </a:rPr>
              <a:t>请在后续提供图表或分类数据</a:t>
            </a:r>
            <a:endParaRPr lang="en-US" sz="1200" dirty="0"/>
          </a:p>
        </p:txBody>
      </p:sp>
      <p:sp>
        <p:nvSpPr>
          <p:cNvPr id="17" name="Text 13"/>
          <p:cNvSpPr txBox="1"/>
          <p:nvPr/>
        </p:nvSpPr>
        <p:spPr>
          <a:xfrm>
            <a:off x="381305" y="6553505"/>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分类维度</a:t>
            </a:r>
            <a:endParaRPr lang="en-US" sz="1200" dirty="0"/>
          </a:p>
        </p:txBody>
      </p:sp>
      <p:sp>
        <p:nvSpPr>
          <p:cNvPr id="18" name="Text 14"/>
          <p:cNvSpPr txBox="1"/>
          <p:nvPr/>
        </p:nvSpPr>
        <p:spPr>
          <a:xfrm>
            <a:off x="6248095" y="6553505"/>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分类意义</a:t>
            </a:r>
            <a:endParaRPr lang="en-US" sz="1200" dirty="0"/>
          </a:p>
        </p:txBody>
      </p:sp>
      <p:sp>
        <p:nvSpPr>
          <p:cNvPr id="19" name="Text 15"/>
          <p:cNvSpPr txBox="1"/>
          <p:nvPr/>
        </p:nvSpPr>
        <p:spPr>
          <a:xfrm>
            <a:off x="590702" y="6838798"/>
            <a:ext cx="13432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行业垂直领域分布</a:t>
            </a:r>
            <a:endParaRPr lang="en-US" sz="1200" dirty="0"/>
          </a:p>
        </p:txBody>
      </p:sp>
      <p:sp>
        <p:nvSpPr>
          <p:cNvPr id="20" name="Text 16"/>
          <p:cNvSpPr txBox="1"/>
          <p:nvPr/>
        </p:nvSpPr>
        <p:spPr>
          <a:xfrm>
            <a:off x="590702" y="7105802"/>
            <a:ext cx="13432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目标用户群体分类</a:t>
            </a:r>
            <a:endParaRPr lang="en-US" sz="1200" dirty="0"/>
          </a:p>
        </p:txBody>
      </p:sp>
      <p:sp>
        <p:nvSpPr>
          <p:cNvPr id="21" name="Text 17"/>
          <p:cNvSpPr txBox="1"/>
          <p:nvPr/>
        </p:nvSpPr>
        <p:spPr>
          <a:xfrm>
            <a:off x="590702" y="7372807"/>
            <a:ext cx="1495958"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产品功能与场景定位</a:t>
            </a:r>
            <a:endParaRPr lang="en-US" sz="1200" dirty="0"/>
          </a:p>
        </p:txBody>
      </p:sp>
      <p:sp>
        <p:nvSpPr>
          <p:cNvPr id="22" name="Text 18"/>
          <p:cNvSpPr txBox="1"/>
          <p:nvPr/>
        </p:nvSpPr>
        <p:spPr>
          <a:xfrm>
            <a:off x="590702" y="7638898"/>
            <a:ext cx="13432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技术实现路径差异</a:t>
            </a:r>
            <a:endParaRPr lang="en-US" sz="1200" dirty="0"/>
          </a:p>
        </p:txBody>
      </p:sp>
      <p:sp>
        <p:nvSpPr>
          <p:cNvPr id="23" name="Text 19"/>
          <p:cNvSpPr txBox="1"/>
          <p:nvPr/>
        </p:nvSpPr>
        <p:spPr>
          <a:xfrm>
            <a:off x="6458407" y="6838798"/>
            <a:ext cx="13432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识别蓝海市场机会</a:t>
            </a:r>
            <a:endParaRPr lang="en-US" sz="1200" dirty="0"/>
          </a:p>
        </p:txBody>
      </p:sp>
      <p:sp>
        <p:nvSpPr>
          <p:cNvPr id="24" name="Text 20"/>
          <p:cNvSpPr txBox="1"/>
          <p:nvPr/>
        </p:nvSpPr>
        <p:spPr>
          <a:xfrm>
            <a:off x="6458407" y="7105802"/>
            <a:ext cx="11914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避免同质化竞争</a:t>
            </a:r>
            <a:endParaRPr lang="en-US" sz="1200" dirty="0"/>
          </a:p>
        </p:txBody>
      </p:sp>
      <p:sp>
        <p:nvSpPr>
          <p:cNvPr id="25" name="Text 21"/>
          <p:cNvSpPr txBox="1"/>
          <p:nvPr/>
        </p:nvSpPr>
        <p:spPr>
          <a:xfrm>
            <a:off x="6458407" y="7372807"/>
            <a:ext cx="11914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明确差异化方向</a:t>
            </a:r>
            <a:endParaRPr lang="en-US" sz="1200" dirty="0"/>
          </a:p>
        </p:txBody>
      </p:sp>
      <p:sp>
        <p:nvSpPr>
          <p:cNvPr id="26" name="Text 22"/>
          <p:cNvSpPr txBox="1"/>
          <p:nvPr/>
        </p:nvSpPr>
        <p:spPr>
          <a:xfrm>
            <a:off x="6458407" y="7638898"/>
            <a:ext cx="13432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优化资源配置策略</a:t>
            </a:r>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552651"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市场定位 | 产品象限</a:t>
            </a:r>
            <a:endParaRPr lang="en-US" sz="1200" dirty="0"/>
          </a:p>
        </p:txBody>
      </p:sp>
      <p:sp>
        <p:nvSpPr>
          <p:cNvPr id="6" name="Text 4"/>
          <p:cNvSpPr txBox="1"/>
          <p:nvPr/>
        </p:nvSpPr>
        <p:spPr>
          <a:xfrm>
            <a:off x="381305" y="743407"/>
            <a:ext cx="4148633"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Agentic AI产品的4大定位象限</a:t>
            </a:r>
            <a:endParaRPr lang="en-US" sz="2200" dirty="0"/>
          </a:p>
        </p:txBody>
      </p:sp>
      <p:sp>
        <p:nvSpPr>
          <p:cNvPr id="7" name="Text 5"/>
          <p:cNvSpPr txBox="1"/>
          <p:nvPr/>
        </p:nvSpPr>
        <p:spPr>
          <a:xfrm>
            <a:off x="11277295" y="552298"/>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8" name="Text 6"/>
          <p:cNvSpPr txBox="1"/>
          <p:nvPr/>
        </p:nvSpPr>
        <p:spPr>
          <a:xfrm>
            <a:off x="10927080" y="761695"/>
            <a:ext cx="1014984" cy="200254"/>
          </a:xfrm>
          <a:prstGeom prst="rect">
            <a:avLst/>
          </a:prstGeom>
          <a:noFill/>
          <a:ln/>
        </p:spPr>
        <p:txBody>
          <a:bodyPr wrap="square" lIns="0" tIns="0" rIns="0" bIns="0" rtlCol="0" anchor="ctr"/>
          <a:lstStyle/>
          <a:p>
            <a:pPr marL="0" indent="0" algn="r">
              <a:buNone/>
            </a:pPr>
            <a:r>
              <a:rPr lang="en-US" sz="1300" b="1" dirty="0">
                <a:solidFill>
                  <a:srgbClr val="1F2937"/>
                </a:solidFill>
                <a:latin typeface="Inter" pitchFamily="34" charset="0"/>
                <a:ea typeface="Inter" pitchFamily="34" charset="-122"/>
                <a:cs typeface="Inter" pitchFamily="34" charset="-120"/>
              </a:rPr>
              <a:t>差异化PMF</a:t>
            </a:r>
            <a:endParaRPr lang="en-US" sz="1300" dirty="0"/>
          </a:p>
        </p:txBody>
      </p:sp>
      <p:sp>
        <p:nvSpPr>
          <p:cNvPr id="9" name="Text 7"/>
          <p:cNvSpPr txBox="1"/>
          <p:nvPr/>
        </p:nvSpPr>
        <p:spPr>
          <a:xfrm>
            <a:off x="381305" y="1333195"/>
            <a:ext cx="6496812"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根据目标市场和用户需求，Agentic AI产品可分为四大关键象限，各有独特价值主张和商业模式</a:t>
            </a:r>
            <a:endParaRPr lang="en-US" sz="1200" dirty="0"/>
          </a:p>
        </p:txBody>
      </p:sp>
      <p:sp>
        <p:nvSpPr>
          <p:cNvPr id="10" name="Shape 8"/>
          <p:cNvSpPr/>
          <p:nvPr/>
        </p:nvSpPr>
        <p:spPr>
          <a:xfrm>
            <a:off x="381305" y="1772107"/>
            <a:ext cx="5600700" cy="2514600"/>
          </a:xfrm>
          <a:prstGeom prst="roundRect">
            <a:avLst>
              <a:gd name="adj" fmla="val 1102"/>
            </a:avLst>
          </a:prstGeom>
          <a:solidFill>
            <a:srgbClr val="F9FAFB"/>
          </a:solidFill>
          <a:ln w="12700">
            <a:solidFill>
              <a:srgbClr val="E5E7EB"/>
            </a:solidFill>
            <a:prstDash val="solid"/>
          </a:ln>
        </p:spPr>
      </p:sp>
      <p:sp>
        <p:nvSpPr>
          <p:cNvPr id="11" name="Shape 9"/>
          <p:cNvSpPr/>
          <p:nvPr/>
        </p:nvSpPr>
        <p:spPr>
          <a:xfrm>
            <a:off x="619049" y="2009851"/>
            <a:ext cx="457200" cy="457200"/>
          </a:xfrm>
          <a:prstGeom prst="ellipse">
            <a:avLst/>
          </a:prstGeom>
          <a:solidFill>
            <a:srgbClr val="EBF0FF"/>
          </a:solidFill>
          <a:ln/>
        </p:spPr>
      </p:sp>
      <p:pic>
        <p:nvPicPr>
          <p:cNvPr id="12" name="Image 0" descr="preencoded.png"/>
          <p:cNvPicPr>
            <a:picLocks noChangeAspect="1"/>
          </p:cNvPicPr>
          <p:nvPr/>
        </p:nvPicPr>
        <p:blipFill>
          <a:blip r:embed="rId3"/>
          <a:srcRect l="-1528" r="-1528"/>
          <a:stretch/>
        </p:blipFill>
        <p:spPr>
          <a:xfrm>
            <a:off x="767182" y="2133295"/>
            <a:ext cx="161849" cy="209398"/>
          </a:xfrm>
          <a:prstGeom prst="rect">
            <a:avLst/>
          </a:prstGeom>
        </p:spPr>
      </p:pic>
      <p:sp>
        <p:nvSpPr>
          <p:cNvPr id="13" name="Shape 10"/>
          <p:cNvSpPr/>
          <p:nvPr/>
        </p:nvSpPr>
        <p:spPr>
          <a:xfrm>
            <a:off x="6210605" y="1772107"/>
            <a:ext cx="5600700" cy="2514600"/>
          </a:xfrm>
          <a:prstGeom prst="roundRect">
            <a:avLst>
              <a:gd name="adj" fmla="val 1102"/>
            </a:avLst>
          </a:prstGeom>
          <a:solidFill>
            <a:srgbClr val="F9FAFB"/>
          </a:solidFill>
          <a:ln w="12700">
            <a:solidFill>
              <a:srgbClr val="E5E7EB"/>
            </a:solidFill>
            <a:prstDash val="solid"/>
          </a:ln>
        </p:spPr>
      </p:sp>
      <p:sp>
        <p:nvSpPr>
          <p:cNvPr id="14" name="Shape 11"/>
          <p:cNvSpPr/>
          <p:nvPr/>
        </p:nvSpPr>
        <p:spPr>
          <a:xfrm>
            <a:off x="6448349" y="2009851"/>
            <a:ext cx="457200" cy="457200"/>
          </a:xfrm>
          <a:prstGeom prst="ellipse">
            <a:avLst/>
          </a:prstGeom>
          <a:solidFill>
            <a:srgbClr val="EBF0FF"/>
          </a:solidFill>
          <a:ln/>
        </p:spPr>
      </p:sp>
      <p:sp>
        <p:nvSpPr>
          <p:cNvPr id="15" name="Text 12"/>
          <p:cNvSpPr txBox="1"/>
          <p:nvPr/>
        </p:nvSpPr>
        <p:spPr>
          <a:xfrm>
            <a:off x="1228954" y="2029054"/>
            <a:ext cx="724205"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企业AI</a:t>
            </a:r>
            <a:endParaRPr lang="en-US" sz="1500" dirty="0"/>
          </a:p>
        </p:txBody>
      </p:sp>
      <p:sp>
        <p:nvSpPr>
          <p:cNvPr id="16" name="Text 13"/>
          <p:cNvSpPr txBox="1"/>
          <p:nvPr/>
        </p:nvSpPr>
        <p:spPr>
          <a:xfrm>
            <a:off x="7058254" y="2029054"/>
            <a:ext cx="1105510"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垂直行业AI</a:t>
            </a:r>
            <a:endParaRPr lang="en-US" sz="1500" dirty="0"/>
          </a:p>
        </p:txBody>
      </p:sp>
      <p:sp>
        <p:nvSpPr>
          <p:cNvPr id="17" name="Text 14"/>
          <p:cNvSpPr txBox="1"/>
          <p:nvPr/>
        </p:nvSpPr>
        <p:spPr>
          <a:xfrm>
            <a:off x="1228954" y="2286000"/>
            <a:ext cx="1834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面向大型企业的智能解决方案</a:t>
            </a:r>
            <a:endParaRPr lang="en-US" sz="1000" dirty="0"/>
          </a:p>
        </p:txBody>
      </p:sp>
      <p:sp>
        <p:nvSpPr>
          <p:cNvPr id="18" name="Text 15"/>
          <p:cNvSpPr txBox="1"/>
          <p:nvPr/>
        </p:nvSpPr>
        <p:spPr>
          <a:xfrm>
            <a:off x="7058254" y="2286000"/>
            <a:ext cx="17007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特定行业深度智能解决方案</a:t>
            </a:r>
            <a:endParaRPr lang="en-US" sz="1000" dirty="0"/>
          </a:p>
        </p:txBody>
      </p:sp>
      <p:sp>
        <p:nvSpPr>
          <p:cNvPr id="19" name="Shape 16"/>
          <p:cNvSpPr/>
          <p:nvPr/>
        </p:nvSpPr>
        <p:spPr>
          <a:xfrm>
            <a:off x="619049" y="2638044"/>
            <a:ext cx="619049" cy="228600"/>
          </a:xfrm>
          <a:prstGeom prst="roundRect">
            <a:avLst>
              <a:gd name="adj" fmla="val 400000"/>
            </a:avLst>
          </a:prstGeom>
          <a:solidFill>
            <a:srgbClr val="DBEAFE"/>
          </a:solidFill>
          <a:ln/>
        </p:spPr>
      </p:sp>
      <p:sp>
        <p:nvSpPr>
          <p:cNvPr id="20" name="Shape 17"/>
          <p:cNvSpPr/>
          <p:nvPr/>
        </p:nvSpPr>
        <p:spPr>
          <a:xfrm>
            <a:off x="1304849" y="2638044"/>
            <a:ext cx="733349" cy="228600"/>
          </a:xfrm>
          <a:prstGeom prst="roundRect">
            <a:avLst>
              <a:gd name="adj" fmla="val 400000"/>
            </a:avLst>
          </a:prstGeom>
          <a:solidFill>
            <a:srgbClr val="DBEAFE"/>
          </a:solidFill>
          <a:ln/>
        </p:spPr>
      </p:sp>
      <p:sp>
        <p:nvSpPr>
          <p:cNvPr id="21" name="Shape 18"/>
          <p:cNvSpPr/>
          <p:nvPr/>
        </p:nvSpPr>
        <p:spPr>
          <a:xfrm>
            <a:off x="2104949" y="2638044"/>
            <a:ext cx="733349" cy="228600"/>
          </a:xfrm>
          <a:prstGeom prst="roundRect">
            <a:avLst>
              <a:gd name="adj" fmla="val 400000"/>
            </a:avLst>
          </a:prstGeom>
          <a:solidFill>
            <a:srgbClr val="DBEAFE"/>
          </a:solidFill>
          <a:ln/>
        </p:spPr>
      </p:sp>
      <p:sp>
        <p:nvSpPr>
          <p:cNvPr id="22" name="Shape 19"/>
          <p:cNvSpPr/>
          <p:nvPr/>
        </p:nvSpPr>
        <p:spPr>
          <a:xfrm>
            <a:off x="6448349" y="2638044"/>
            <a:ext cx="619049" cy="228600"/>
          </a:xfrm>
          <a:prstGeom prst="roundRect">
            <a:avLst>
              <a:gd name="adj" fmla="val 400000"/>
            </a:avLst>
          </a:prstGeom>
          <a:solidFill>
            <a:srgbClr val="DBEAFE"/>
          </a:solidFill>
          <a:ln/>
        </p:spPr>
      </p:sp>
      <p:sp>
        <p:nvSpPr>
          <p:cNvPr id="23" name="Shape 20"/>
          <p:cNvSpPr/>
          <p:nvPr/>
        </p:nvSpPr>
        <p:spPr>
          <a:xfrm>
            <a:off x="7134149" y="2638044"/>
            <a:ext cx="619049" cy="228600"/>
          </a:xfrm>
          <a:prstGeom prst="roundRect">
            <a:avLst>
              <a:gd name="adj" fmla="val 400000"/>
            </a:avLst>
          </a:prstGeom>
          <a:solidFill>
            <a:srgbClr val="DBEAFE"/>
          </a:solidFill>
          <a:ln/>
        </p:spPr>
      </p:sp>
      <p:sp>
        <p:nvSpPr>
          <p:cNvPr id="24" name="Shape 21"/>
          <p:cNvSpPr/>
          <p:nvPr/>
        </p:nvSpPr>
        <p:spPr>
          <a:xfrm>
            <a:off x="7819949" y="2638044"/>
            <a:ext cx="619049" cy="228600"/>
          </a:xfrm>
          <a:prstGeom prst="roundRect">
            <a:avLst>
              <a:gd name="adj" fmla="val 400000"/>
            </a:avLst>
          </a:prstGeom>
          <a:solidFill>
            <a:srgbClr val="DBEAFE"/>
          </a:solidFill>
          <a:ln/>
        </p:spPr>
      </p:sp>
      <p:sp>
        <p:nvSpPr>
          <p:cNvPr id="25" name="Text 22"/>
          <p:cNvSpPr txBox="1"/>
          <p:nvPr/>
        </p:nvSpPr>
        <p:spPr>
          <a:xfrm>
            <a:off x="694944" y="2676449"/>
            <a:ext cx="553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高客单价</a:t>
            </a:r>
            <a:endParaRPr lang="en-US" sz="900" dirty="0"/>
          </a:p>
        </p:txBody>
      </p:sp>
      <p:sp>
        <p:nvSpPr>
          <p:cNvPr id="26" name="Text 23"/>
          <p:cNvSpPr txBox="1"/>
          <p:nvPr/>
        </p:nvSpPr>
        <p:spPr>
          <a:xfrm>
            <a:off x="1381658" y="2676449"/>
            <a:ext cx="6675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长销售周期</a:t>
            </a:r>
            <a:endParaRPr lang="en-US" sz="900" dirty="0"/>
          </a:p>
        </p:txBody>
      </p:sp>
      <p:sp>
        <p:nvSpPr>
          <p:cNvPr id="27" name="Text 24"/>
          <p:cNvSpPr txBox="1"/>
          <p:nvPr/>
        </p:nvSpPr>
        <p:spPr>
          <a:xfrm>
            <a:off x="2181758" y="2676449"/>
            <a:ext cx="6675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高安全要求</a:t>
            </a:r>
            <a:endParaRPr lang="en-US" sz="900" dirty="0"/>
          </a:p>
        </p:txBody>
      </p:sp>
      <p:sp>
        <p:nvSpPr>
          <p:cNvPr id="28" name="Text 25"/>
          <p:cNvSpPr txBox="1"/>
          <p:nvPr/>
        </p:nvSpPr>
        <p:spPr>
          <a:xfrm>
            <a:off x="6524244" y="2676449"/>
            <a:ext cx="553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行业专精</a:t>
            </a:r>
            <a:endParaRPr lang="en-US" sz="900" dirty="0"/>
          </a:p>
        </p:txBody>
      </p:sp>
      <p:sp>
        <p:nvSpPr>
          <p:cNvPr id="29" name="Text 26"/>
          <p:cNvSpPr txBox="1"/>
          <p:nvPr/>
        </p:nvSpPr>
        <p:spPr>
          <a:xfrm>
            <a:off x="7896758" y="2676449"/>
            <a:ext cx="553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规范合规</a:t>
            </a:r>
            <a:endParaRPr lang="en-US" sz="900" dirty="0"/>
          </a:p>
        </p:txBody>
      </p:sp>
      <p:sp>
        <p:nvSpPr>
          <p:cNvPr id="30" name="Shape 27"/>
          <p:cNvSpPr/>
          <p:nvPr/>
        </p:nvSpPr>
        <p:spPr>
          <a:xfrm>
            <a:off x="619049" y="3095244"/>
            <a:ext cx="5124298" cy="952805"/>
          </a:xfrm>
          <a:prstGeom prst="roundRect">
            <a:avLst>
              <a:gd name="adj" fmla="val 5758"/>
            </a:avLst>
          </a:prstGeom>
          <a:solidFill>
            <a:srgbClr val="CBD5E1">
              <a:alpha val="10000"/>
            </a:srgbClr>
          </a:solidFill>
          <a:ln w="25400">
            <a:solidFill>
              <a:srgbClr val="CBD5E1"/>
            </a:solidFill>
            <a:prstDash val="solid"/>
          </a:ln>
        </p:spPr>
      </p:sp>
      <p:pic>
        <p:nvPicPr>
          <p:cNvPr id="31" name="Image 1" descr="preencoded.png"/>
          <p:cNvPicPr>
            <a:picLocks noChangeAspect="1"/>
          </p:cNvPicPr>
          <p:nvPr/>
        </p:nvPicPr>
        <p:blipFill>
          <a:blip r:embed="rId4"/>
          <a:srcRect/>
          <a:stretch/>
        </p:blipFill>
        <p:spPr>
          <a:xfrm>
            <a:off x="2631643" y="3407969"/>
            <a:ext cx="133502" cy="133502"/>
          </a:xfrm>
          <a:prstGeom prst="rect">
            <a:avLst/>
          </a:prstGeom>
        </p:spPr>
      </p:pic>
      <p:sp>
        <p:nvSpPr>
          <p:cNvPr id="32" name="Text 28"/>
          <p:cNvSpPr txBox="1"/>
          <p:nvPr/>
        </p:nvSpPr>
        <p:spPr>
          <a:xfrm>
            <a:off x="7210958" y="2676449"/>
            <a:ext cx="553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深度整合</a:t>
            </a:r>
            <a:endParaRPr lang="en-US" sz="900" dirty="0"/>
          </a:p>
        </p:txBody>
      </p:sp>
      <p:sp>
        <p:nvSpPr>
          <p:cNvPr id="33" name="Shape 29"/>
          <p:cNvSpPr/>
          <p:nvPr/>
        </p:nvSpPr>
        <p:spPr>
          <a:xfrm>
            <a:off x="6448349" y="3095244"/>
            <a:ext cx="5124298" cy="952805"/>
          </a:xfrm>
          <a:prstGeom prst="roundRect">
            <a:avLst>
              <a:gd name="adj" fmla="val 5758"/>
            </a:avLst>
          </a:prstGeom>
          <a:solidFill>
            <a:srgbClr val="CBD5E1">
              <a:alpha val="10000"/>
            </a:srgbClr>
          </a:solidFill>
          <a:ln w="25400">
            <a:solidFill>
              <a:srgbClr val="CBD5E1"/>
            </a:solidFill>
            <a:prstDash val="solid"/>
          </a:ln>
        </p:spPr>
      </p:sp>
      <p:sp>
        <p:nvSpPr>
          <p:cNvPr id="34" name="Text 30"/>
          <p:cNvSpPr txBox="1"/>
          <p:nvPr/>
        </p:nvSpPr>
        <p:spPr>
          <a:xfrm>
            <a:off x="2802636" y="3390595"/>
            <a:ext cx="1034186" cy="162763"/>
          </a:xfrm>
          <a:prstGeom prst="rect">
            <a:avLst/>
          </a:prstGeom>
          <a:noFill/>
          <a:ln/>
        </p:spPr>
        <p:txBody>
          <a:bodyPr wrap="square" lIns="0" tIns="0" rIns="0" bIns="0" rtlCol="0" anchor="ctr"/>
          <a:lstStyle/>
          <a:p>
            <a:pPr marL="0" indent="0" algn="ctr">
              <a:buNone/>
            </a:pPr>
            <a:r>
              <a:rPr lang="en-US" sz="1000" dirty="0">
                <a:solidFill>
                  <a:srgbClr val="6B7280"/>
                </a:solidFill>
                <a:latin typeface="Inter" pitchFamily="34" charset="0"/>
                <a:ea typeface="Inter" pitchFamily="34" charset="-122"/>
                <a:cs typeface="Inter" pitchFamily="34" charset="-120"/>
              </a:rPr>
              <a:t>企业AI产品案例</a:t>
            </a:r>
            <a:endParaRPr lang="en-US" sz="1000" dirty="0"/>
          </a:p>
        </p:txBody>
      </p:sp>
      <p:sp>
        <p:nvSpPr>
          <p:cNvPr id="35" name="Text 31"/>
          <p:cNvSpPr txBox="1"/>
          <p:nvPr/>
        </p:nvSpPr>
        <p:spPr>
          <a:xfrm>
            <a:off x="8499348" y="3390595"/>
            <a:ext cx="1300277" cy="162763"/>
          </a:xfrm>
          <a:prstGeom prst="rect">
            <a:avLst/>
          </a:prstGeom>
          <a:noFill/>
          <a:ln/>
        </p:spPr>
        <p:txBody>
          <a:bodyPr wrap="square" lIns="0" tIns="0" rIns="0" bIns="0" rtlCol="0" anchor="ctr"/>
          <a:lstStyle/>
          <a:p>
            <a:pPr marL="0" indent="0" algn="ctr">
              <a:buNone/>
            </a:pPr>
            <a:r>
              <a:rPr lang="en-US" sz="1000" dirty="0">
                <a:solidFill>
                  <a:srgbClr val="6B7280"/>
                </a:solidFill>
                <a:latin typeface="Inter" pitchFamily="34" charset="0"/>
                <a:ea typeface="Inter" pitchFamily="34" charset="-122"/>
                <a:cs typeface="Inter" pitchFamily="34" charset="-120"/>
              </a:rPr>
              <a:t>垂直行业AI产品案例</a:t>
            </a:r>
            <a:endParaRPr lang="en-US" sz="1000" dirty="0"/>
          </a:p>
        </p:txBody>
      </p:sp>
      <p:sp>
        <p:nvSpPr>
          <p:cNvPr id="36" name="Text 32"/>
          <p:cNvSpPr txBox="1"/>
          <p:nvPr/>
        </p:nvSpPr>
        <p:spPr>
          <a:xfrm>
            <a:off x="2625242" y="3600907"/>
            <a:ext cx="1200607"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(具体公司案例待补充)</a:t>
            </a:r>
            <a:endParaRPr lang="en-US" sz="900" dirty="0"/>
          </a:p>
        </p:txBody>
      </p:sp>
      <p:pic>
        <p:nvPicPr>
          <p:cNvPr id="37" name="Image 2" descr="preencoded.png"/>
          <p:cNvPicPr>
            <a:picLocks noChangeAspect="1"/>
          </p:cNvPicPr>
          <p:nvPr/>
        </p:nvPicPr>
        <p:blipFill>
          <a:blip r:embed="rId5"/>
          <a:srcRect l="-461" r="-461"/>
          <a:stretch/>
        </p:blipFill>
        <p:spPr>
          <a:xfrm>
            <a:off x="6558077" y="2133295"/>
            <a:ext cx="237744" cy="209398"/>
          </a:xfrm>
          <a:prstGeom prst="rect">
            <a:avLst/>
          </a:prstGeom>
        </p:spPr>
      </p:pic>
      <p:pic>
        <p:nvPicPr>
          <p:cNvPr id="38" name="Image 3" descr="preencoded.png"/>
          <p:cNvPicPr>
            <a:picLocks noChangeAspect="1"/>
          </p:cNvPicPr>
          <p:nvPr/>
        </p:nvPicPr>
        <p:blipFill>
          <a:blip r:embed="rId4"/>
          <a:srcRect/>
          <a:stretch/>
        </p:blipFill>
        <p:spPr>
          <a:xfrm>
            <a:off x="8327441" y="3407969"/>
            <a:ext cx="133502" cy="133502"/>
          </a:xfrm>
          <a:prstGeom prst="rect">
            <a:avLst/>
          </a:prstGeom>
        </p:spPr>
      </p:pic>
      <p:sp>
        <p:nvSpPr>
          <p:cNvPr id="39" name="Shape 33"/>
          <p:cNvSpPr/>
          <p:nvPr/>
        </p:nvSpPr>
        <p:spPr>
          <a:xfrm>
            <a:off x="381305" y="4515307"/>
            <a:ext cx="5600700" cy="2514600"/>
          </a:xfrm>
          <a:prstGeom prst="roundRect">
            <a:avLst>
              <a:gd name="adj" fmla="val 1102"/>
            </a:avLst>
          </a:prstGeom>
          <a:solidFill>
            <a:srgbClr val="F9FAFB"/>
          </a:solidFill>
          <a:ln w="12700">
            <a:solidFill>
              <a:srgbClr val="E5E7EB"/>
            </a:solidFill>
            <a:prstDash val="solid"/>
          </a:ln>
        </p:spPr>
      </p:sp>
      <p:sp>
        <p:nvSpPr>
          <p:cNvPr id="40" name="Shape 34"/>
          <p:cNvSpPr/>
          <p:nvPr/>
        </p:nvSpPr>
        <p:spPr>
          <a:xfrm>
            <a:off x="619049" y="4753051"/>
            <a:ext cx="457200" cy="457200"/>
          </a:xfrm>
          <a:prstGeom prst="ellipse">
            <a:avLst/>
          </a:prstGeom>
          <a:solidFill>
            <a:srgbClr val="EBF0FF"/>
          </a:solidFill>
          <a:ln/>
        </p:spPr>
      </p:sp>
      <p:sp>
        <p:nvSpPr>
          <p:cNvPr id="41" name="Shape 35"/>
          <p:cNvSpPr/>
          <p:nvPr/>
        </p:nvSpPr>
        <p:spPr>
          <a:xfrm>
            <a:off x="6448349" y="4753051"/>
            <a:ext cx="457200" cy="457200"/>
          </a:xfrm>
          <a:prstGeom prst="ellipse">
            <a:avLst/>
          </a:prstGeom>
          <a:solidFill>
            <a:srgbClr val="EBF0FF"/>
          </a:solidFill>
          <a:ln/>
        </p:spPr>
      </p:sp>
      <p:sp>
        <p:nvSpPr>
          <p:cNvPr id="42" name="Text 36"/>
          <p:cNvSpPr txBox="1"/>
          <p:nvPr/>
        </p:nvSpPr>
        <p:spPr>
          <a:xfrm>
            <a:off x="1228954" y="4772254"/>
            <a:ext cx="1105510"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消费行业AI</a:t>
            </a:r>
            <a:endParaRPr lang="en-US" sz="1500" dirty="0"/>
          </a:p>
        </p:txBody>
      </p:sp>
      <p:sp>
        <p:nvSpPr>
          <p:cNvPr id="43" name="Text 37"/>
          <p:cNvSpPr txBox="1"/>
          <p:nvPr/>
        </p:nvSpPr>
        <p:spPr>
          <a:xfrm>
            <a:off x="7058254" y="4772254"/>
            <a:ext cx="1105510" cy="228600"/>
          </a:xfrm>
          <a:prstGeom prst="rect">
            <a:avLst/>
          </a:prstGeom>
          <a:noFill/>
          <a:ln/>
        </p:spPr>
        <p:txBody>
          <a:bodyPr wrap="square" lIns="0" tIns="0" rIns="0" bIns="0" rtlCol="0" anchor="ctr"/>
          <a:lstStyle/>
          <a:p>
            <a:pPr marL="0" indent="0" algn="l">
              <a:buNone/>
            </a:pPr>
            <a:r>
              <a:rPr lang="en-US" sz="1500" b="1" dirty="0">
                <a:solidFill>
                  <a:srgbClr val="1F2937"/>
                </a:solidFill>
                <a:latin typeface="Inter" pitchFamily="34" charset="0"/>
                <a:ea typeface="Inter" pitchFamily="34" charset="-122"/>
                <a:cs typeface="Inter" pitchFamily="34" charset="-120"/>
              </a:rPr>
              <a:t>专业用户AI</a:t>
            </a:r>
            <a:endParaRPr lang="en-US" sz="1500" dirty="0"/>
          </a:p>
        </p:txBody>
      </p:sp>
      <p:sp>
        <p:nvSpPr>
          <p:cNvPr id="44" name="Text 38"/>
          <p:cNvSpPr txBox="1"/>
          <p:nvPr/>
        </p:nvSpPr>
        <p:spPr>
          <a:xfrm>
            <a:off x="1228954" y="5029200"/>
            <a:ext cx="17007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面向普通消费者的智能应用</a:t>
            </a:r>
            <a:endParaRPr lang="en-US" sz="1000" dirty="0"/>
          </a:p>
        </p:txBody>
      </p:sp>
      <p:sp>
        <p:nvSpPr>
          <p:cNvPr id="45" name="Text 39"/>
          <p:cNvSpPr txBox="1"/>
          <p:nvPr/>
        </p:nvSpPr>
        <p:spPr>
          <a:xfrm>
            <a:off x="7058254" y="5029200"/>
            <a:ext cx="1834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面向特定专业人士的智能工具</a:t>
            </a:r>
            <a:endParaRPr lang="en-US" sz="1000" dirty="0"/>
          </a:p>
        </p:txBody>
      </p:sp>
      <p:sp>
        <p:nvSpPr>
          <p:cNvPr id="46" name="Shape 40"/>
          <p:cNvSpPr/>
          <p:nvPr/>
        </p:nvSpPr>
        <p:spPr>
          <a:xfrm>
            <a:off x="1190549" y="5381244"/>
            <a:ext cx="504749" cy="228600"/>
          </a:xfrm>
          <a:prstGeom prst="roundRect">
            <a:avLst>
              <a:gd name="adj" fmla="val 400000"/>
            </a:avLst>
          </a:prstGeom>
          <a:solidFill>
            <a:srgbClr val="DBEAFE"/>
          </a:solidFill>
          <a:ln/>
        </p:spPr>
      </p:sp>
      <p:sp>
        <p:nvSpPr>
          <p:cNvPr id="47" name="Shape 41"/>
          <p:cNvSpPr/>
          <p:nvPr/>
        </p:nvSpPr>
        <p:spPr>
          <a:xfrm>
            <a:off x="1762049" y="5381244"/>
            <a:ext cx="619049" cy="228600"/>
          </a:xfrm>
          <a:prstGeom prst="roundRect">
            <a:avLst>
              <a:gd name="adj" fmla="val 400000"/>
            </a:avLst>
          </a:prstGeom>
          <a:solidFill>
            <a:srgbClr val="DBEAFE"/>
          </a:solidFill>
          <a:ln/>
        </p:spPr>
      </p:sp>
      <p:sp>
        <p:nvSpPr>
          <p:cNvPr id="48" name="Text 42"/>
          <p:cNvSpPr txBox="1"/>
          <p:nvPr/>
        </p:nvSpPr>
        <p:spPr>
          <a:xfrm>
            <a:off x="694944" y="5419649"/>
            <a:ext cx="4389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高流量</a:t>
            </a:r>
            <a:endParaRPr lang="en-US" sz="900" dirty="0"/>
          </a:p>
        </p:txBody>
      </p:sp>
      <p:sp>
        <p:nvSpPr>
          <p:cNvPr id="49" name="Text 43"/>
          <p:cNvSpPr txBox="1"/>
          <p:nvPr/>
        </p:nvSpPr>
        <p:spPr>
          <a:xfrm>
            <a:off x="8454542" y="3600907"/>
            <a:ext cx="1200607"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(具体公司案例待补充)</a:t>
            </a:r>
            <a:endParaRPr lang="en-US" sz="900" dirty="0"/>
          </a:p>
        </p:txBody>
      </p:sp>
      <p:pic>
        <p:nvPicPr>
          <p:cNvPr id="50" name="Image 4" descr="preencoded.png"/>
          <p:cNvPicPr>
            <a:picLocks noChangeAspect="1"/>
          </p:cNvPicPr>
          <p:nvPr/>
        </p:nvPicPr>
        <p:blipFill>
          <a:blip r:embed="rId6"/>
          <a:srcRect t="-600" b="-600"/>
          <a:stretch/>
        </p:blipFill>
        <p:spPr>
          <a:xfrm>
            <a:off x="757123" y="4876495"/>
            <a:ext cx="181051" cy="209398"/>
          </a:xfrm>
          <a:prstGeom prst="rect">
            <a:avLst/>
          </a:prstGeom>
        </p:spPr>
      </p:pic>
      <p:sp>
        <p:nvSpPr>
          <p:cNvPr id="51" name="Shape 44"/>
          <p:cNvSpPr/>
          <p:nvPr/>
        </p:nvSpPr>
        <p:spPr>
          <a:xfrm>
            <a:off x="619049" y="5381244"/>
            <a:ext cx="504749" cy="228600"/>
          </a:xfrm>
          <a:prstGeom prst="roundRect">
            <a:avLst>
              <a:gd name="adj" fmla="val 400000"/>
            </a:avLst>
          </a:prstGeom>
          <a:solidFill>
            <a:srgbClr val="DBEAFE"/>
          </a:solidFill>
          <a:ln/>
        </p:spPr>
      </p:sp>
      <p:sp>
        <p:nvSpPr>
          <p:cNvPr id="52" name="Shape 45"/>
          <p:cNvSpPr/>
          <p:nvPr/>
        </p:nvSpPr>
        <p:spPr>
          <a:xfrm>
            <a:off x="7705649" y="5381244"/>
            <a:ext cx="733349" cy="228600"/>
          </a:xfrm>
          <a:prstGeom prst="roundRect">
            <a:avLst>
              <a:gd name="adj" fmla="val 400000"/>
            </a:avLst>
          </a:prstGeom>
          <a:solidFill>
            <a:srgbClr val="DBEAFE"/>
          </a:solidFill>
          <a:ln/>
        </p:spPr>
      </p:sp>
      <p:sp>
        <p:nvSpPr>
          <p:cNvPr id="53" name="Text 46"/>
          <p:cNvSpPr txBox="1"/>
          <p:nvPr/>
        </p:nvSpPr>
        <p:spPr>
          <a:xfrm>
            <a:off x="1267358" y="5419649"/>
            <a:ext cx="4389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易用性</a:t>
            </a:r>
            <a:endParaRPr lang="en-US" sz="900" dirty="0"/>
          </a:p>
        </p:txBody>
      </p:sp>
      <p:sp>
        <p:nvSpPr>
          <p:cNvPr id="54" name="Text 47"/>
          <p:cNvSpPr txBox="1"/>
          <p:nvPr/>
        </p:nvSpPr>
        <p:spPr>
          <a:xfrm>
            <a:off x="1838858" y="5419649"/>
            <a:ext cx="553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快速迭代</a:t>
            </a:r>
            <a:endParaRPr lang="en-US" sz="900" dirty="0"/>
          </a:p>
        </p:txBody>
      </p:sp>
      <p:sp>
        <p:nvSpPr>
          <p:cNvPr id="55" name="Shape 48"/>
          <p:cNvSpPr/>
          <p:nvPr/>
        </p:nvSpPr>
        <p:spPr>
          <a:xfrm>
            <a:off x="619049" y="5838444"/>
            <a:ext cx="5124298" cy="952805"/>
          </a:xfrm>
          <a:prstGeom prst="roundRect">
            <a:avLst>
              <a:gd name="adj" fmla="val 5758"/>
            </a:avLst>
          </a:prstGeom>
          <a:solidFill>
            <a:srgbClr val="CBD5E1">
              <a:alpha val="10000"/>
            </a:srgbClr>
          </a:solidFill>
          <a:ln w="25400">
            <a:solidFill>
              <a:srgbClr val="CBD5E1"/>
            </a:solidFill>
            <a:prstDash val="solid"/>
          </a:ln>
        </p:spPr>
      </p:sp>
      <p:pic>
        <p:nvPicPr>
          <p:cNvPr id="56" name="Image 5" descr="preencoded.png"/>
          <p:cNvPicPr>
            <a:picLocks noChangeAspect="1"/>
          </p:cNvPicPr>
          <p:nvPr/>
        </p:nvPicPr>
        <p:blipFill>
          <a:blip r:embed="rId4"/>
          <a:srcRect/>
          <a:stretch/>
        </p:blipFill>
        <p:spPr>
          <a:xfrm>
            <a:off x="2498141" y="6151169"/>
            <a:ext cx="133502" cy="133502"/>
          </a:xfrm>
          <a:prstGeom prst="rect">
            <a:avLst/>
          </a:prstGeom>
        </p:spPr>
      </p:pic>
      <p:sp>
        <p:nvSpPr>
          <p:cNvPr id="57" name="Shape 49"/>
          <p:cNvSpPr/>
          <p:nvPr/>
        </p:nvSpPr>
        <p:spPr>
          <a:xfrm>
            <a:off x="6210605" y="4515307"/>
            <a:ext cx="5600700" cy="2514600"/>
          </a:xfrm>
          <a:prstGeom prst="roundRect">
            <a:avLst>
              <a:gd name="adj" fmla="val 1102"/>
            </a:avLst>
          </a:prstGeom>
          <a:solidFill>
            <a:srgbClr val="F9FAFB"/>
          </a:solidFill>
          <a:ln w="12700">
            <a:solidFill>
              <a:srgbClr val="E5E7EB"/>
            </a:solidFill>
            <a:prstDash val="solid"/>
          </a:ln>
        </p:spPr>
      </p:sp>
      <p:sp>
        <p:nvSpPr>
          <p:cNvPr id="58" name="Shape 50"/>
          <p:cNvSpPr/>
          <p:nvPr/>
        </p:nvSpPr>
        <p:spPr>
          <a:xfrm>
            <a:off x="6448349" y="5381244"/>
            <a:ext cx="619049" cy="228600"/>
          </a:xfrm>
          <a:prstGeom prst="roundRect">
            <a:avLst>
              <a:gd name="adj" fmla="val 400000"/>
            </a:avLst>
          </a:prstGeom>
          <a:solidFill>
            <a:srgbClr val="DBEAFE"/>
          </a:solidFill>
          <a:ln/>
        </p:spPr>
      </p:sp>
      <p:sp>
        <p:nvSpPr>
          <p:cNvPr id="59" name="Shape 51"/>
          <p:cNvSpPr/>
          <p:nvPr/>
        </p:nvSpPr>
        <p:spPr>
          <a:xfrm>
            <a:off x="7134149" y="5381244"/>
            <a:ext cx="504749" cy="228600"/>
          </a:xfrm>
          <a:prstGeom prst="roundRect">
            <a:avLst>
              <a:gd name="adj" fmla="val 400000"/>
            </a:avLst>
          </a:prstGeom>
          <a:solidFill>
            <a:srgbClr val="DBEAFE"/>
          </a:solidFill>
          <a:ln/>
        </p:spPr>
      </p:sp>
      <p:sp>
        <p:nvSpPr>
          <p:cNvPr id="60" name="Text 52"/>
          <p:cNvSpPr txBox="1"/>
          <p:nvPr/>
        </p:nvSpPr>
        <p:spPr>
          <a:xfrm>
            <a:off x="6524244" y="5419649"/>
            <a:ext cx="553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专业深度</a:t>
            </a:r>
            <a:endParaRPr lang="en-US" sz="900" dirty="0"/>
          </a:p>
        </p:txBody>
      </p:sp>
      <p:sp>
        <p:nvSpPr>
          <p:cNvPr id="61" name="Text 53"/>
          <p:cNvSpPr txBox="1"/>
          <p:nvPr/>
        </p:nvSpPr>
        <p:spPr>
          <a:xfrm>
            <a:off x="7210958" y="5419649"/>
            <a:ext cx="4389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高效率</a:t>
            </a:r>
            <a:endParaRPr lang="en-US" sz="900" dirty="0"/>
          </a:p>
        </p:txBody>
      </p:sp>
      <p:sp>
        <p:nvSpPr>
          <p:cNvPr id="62" name="Text 54"/>
          <p:cNvSpPr txBox="1"/>
          <p:nvPr/>
        </p:nvSpPr>
        <p:spPr>
          <a:xfrm>
            <a:off x="7782458" y="5419649"/>
            <a:ext cx="6675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工作流整合</a:t>
            </a:r>
            <a:endParaRPr lang="en-US" sz="900" dirty="0"/>
          </a:p>
        </p:txBody>
      </p:sp>
      <p:sp>
        <p:nvSpPr>
          <p:cNvPr id="63" name="Shape 55"/>
          <p:cNvSpPr/>
          <p:nvPr/>
        </p:nvSpPr>
        <p:spPr>
          <a:xfrm>
            <a:off x="6448349" y="5838444"/>
            <a:ext cx="5124298" cy="952805"/>
          </a:xfrm>
          <a:prstGeom prst="roundRect">
            <a:avLst>
              <a:gd name="adj" fmla="val 5758"/>
            </a:avLst>
          </a:prstGeom>
          <a:solidFill>
            <a:srgbClr val="CBD5E1">
              <a:alpha val="10000"/>
            </a:srgbClr>
          </a:solidFill>
          <a:ln w="25400">
            <a:solidFill>
              <a:srgbClr val="CBD5E1"/>
            </a:solidFill>
            <a:prstDash val="solid"/>
          </a:ln>
        </p:spPr>
      </p:sp>
      <p:sp>
        <p:nvSpPr>
          <p:cNvPr id="64" name="Text 56"/>
          <p:cNvSpPr txBox="1"/>
          <p:nvPr/>
        </p:nvSpPr>
        <p:spPr>
          <a:xfrm>
            <a:off x="2670048" y="6133795"/>
            <a:ext cx="1300277" cy="162763"/>
          </a:xfrm>
          <a:prstGeom prst="rect">
            <a:avLst/>
          </a:prstGeom>
          <a:noFill/>
          <a:ln/>
        </p:spPr>
        <p:txBody>
          <a:bodyPr wrap="square" lIns="0" tIns="0" rIns="0" bIns="0" rtlCol="0" anchor="ctr"/>
          <a:lstStyle/>
          <a:p>
            <a:pPr marL="0" indent="0" algn="ctr">
              <a:buNone/>
            </a:pPr>
            <a:r>
              <a:rPr lang="en-US" sz="1000" dirty="0">
                <a:solidFill>
                  <a:srgbClr val="6B7280"/>
                </a:solidFill>
                <a:latin typeface="Inter" pitchFamily="34" charset="0"/>
                <a:ea typeface="Inter" pitchFamily="34" charset="-122"/>
                <a:cs typeface="Inter" pitchFamily="34" charset="-120"/>
              </a:rPr>
              <a:t>消费行业AI产品案例</a:t>
            </a:r>
            <a:endParaRPr lang="en-US" sz="1000" dirty="0"/>
          </a:p>
        </p:txBody>
      </p:sp>
      <p:sp>
        <p:nvSpPr>
          <p:cNvPr id="65" name="Text 57"/>
          <p:cNvSpPr txBox="1"/>
          <p:nvPr/>
        </p:nvSpPr>
        <p:spPr>
          <a:xfrm>
            <a:off x="2625242" y="6344107"/>
            <a:ext cx="1200607"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(具体公司案例待补充)</a:t>
            </a:r>
            <a:endParaRPr lang="en-US" sz="900" dirty="0"/>
          </a:p>
        </p:txBody>
      </p:sp>
      <p:pic>
        <p:nvPicPr>
          <p:cNvPr id="66" name="Image 6" descr="preencoded.png"/>
          <p:cNvPicPr>
            <a:picLocks noChangeAspect="1"/>
          </p:cNvPicPr>
          <p:nvPr/>
        </p:nvPicPr>
        <p:blipFill>
          <a:blip r:embed="rId7"/>
          <a:srcRect/>
          <a:stretch/>
        </p:blipFill>
        <p:spPr>
          <a:xfrm>
            <a:off x="6572707" y="4876495"/>
            <a:ext cx="209398" cy="209398"/>
          </a:xfrm>
          <a:prstGeom prst="rect">
            <a:avLst/>
          </a:prstGeom>
        </p:spPr>
      </p:pic>
      <p:pic>
        <p:nvPicPr>
          <p:cNvPr id="67" name="Image 7" descr="preencoded.png"/>
          <p:cNvPicPr>
            <a:picLocks noChangeAspect="1"/>
          </p:cNvPicPr>
          <p:nvPr/>
        </p:nvPicPr>
        <p:blipFill>
          <a:blip r:embed="rId4"/>
          <a:srcRect/>
          <a:stretch/>
        </p:blipFill>
        <p:spPr>
          <a:xfrm>
            <a:off x="8327441" y="6151169"/>
            <a:ext cx="133502" cy="133502"/>
          </a:xfrm>
          <a:prstGeom prst="rect">
            <a:avLst/>
          </a:prstGeom>
        </p:spPr>
      </p:pic>
      <p:sp>
        <p:nvSpPr>
          <p:cNvPr id="68" name="Text 58"/>
          <p:cNvSpPr txBox="1"/>
          <p:nvPr/>
        </p:nvSpPr>
        <p:spPr>
          <a:xfrm>
            <a:off x="8499348" y="6133795"/>
            <a:ext cx="1300277" cy="162763"/>
          </a:xfrm>
          <a:prstGeom prst="rect">
            <a:avLst/>
          </a:prstGeom>
          <a:noFill/>
          <a:ln/>
        </p:spPr>
        <p:txBody>
          <a:bodyPr wrap="square" lIns="0" tIns="0" rIns="0" bIns="0" rtlCol="0" anchor="ctr"/>
          <a:lstStyle/>
          <a:p>
            <a:pPr marL="0" indent="0" algn="ctr">
              <a:buNone/>
            </a:pPr>
            <a:r>
              <a:rPr lang="en-US" sz="1000" dirty="0">
                <a:solidFill>
                  <a:srgbClr val="6B7280"/>
                </a:solidFill>
                <a:latin typeface="Inter" pitchFamily="34" charset="0"/>
                <a:ea typeface="Inter" pitchFamily="34" charset="-122"/>
                <a:cs typeface="Inter" pitchFamily="34" charset="-120"/>
              </a:rPr>
              <a:t>专业用户AI产品案例</a:t>
            </a:r>
            <a:endParaRPr lang="en-US" sz="1000" dirty="0"/>
          </a:p>
        </p:txBody>
      </p:sp>
      <p:sp>
        <p:nvSpPr>
          <p:cNvPr id="69" name="Text 59"/>
          <p:cNvSpPr txBox="1"/>
          <p:nvPr/>
        </p:nvSpPr>
        <p:spPr>
          <a:xfrm>
            <a:off x="8454542" y="6344107"/>
            <a:ext cx="1200607"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(具体公司案例待补充)</a:t>
            </a:r>
            <a:endParaRPr lang="en-US" sz="900" dirty="0"/>
          </a:p>
        </p:txBody>
      </p:sp>
      <p:pic>
        <p:nvPicPr>
          <p:cNvPr id="70" name="Image 8" descr="preencoded.png"/>
          <p:cNvPicPr>
            <a:picLocks noChangeAspect="1"/>
          </p:cNvPicPr>
          <p:nvPr/>
        </p:nvPicPr>
        <p:blipFill>
          <a:blip r:embed="rId8"/>
          <a:srcRect t="-100" b="-100"/>
          <a:stretch/>
        </p:blipFill>
        <p:spPr>
          <a:xfrm>
            <a:off x="381305" y="5695798"/>
            <a:ext cx="114300" cy="152705"/>
          </a:xfrm>
          <a:prstGeom prst="rect">
            <a:avLst/>
          </a:prstGeom>
        </p:spPr>
      </p:pic>
      <p:sp>
        <p:nvSpPr>
          <p:cNvPr id="71" name="Text 60"/>
          <p:cNvSpPr txBox="1"/>
          <p:nvPr/>
        </p:nvSpPr>
        <p:spPr>
          <a:xfrm>
            <a:off x="571500" y="5686654"/>
            <a:ext cx="767182" cy="162763"/>
          </a:xfrm>
          <a:prstGeom prst="rect">
            <a:avLst/>
          </a:prstGeom>
          <a:noFill/>
          <a:ln/>
        </p:spPr>
        <p:txBody>
          <a:bodyPr wrap="square" lIns="0" tIns="0" rIns="0" bIns="0" rtlCol="0" anchor="ctr"/>
          <a:lstStyle/>
          <a:p>
            <a:pPr marL="0" indent="0" algn="l">
              <a:buNone/>
            </a:pPr>
            <a:r>
              <a:rPr lang="en-US" sz="1000" b="1" dirty="0">
                <a:solidFill>
                  <a:srgbClr val="374151"/>
                </a:solidFill>
                <a:latin typeface="Inter" pitchFamily="34" charset="0"/>
                <a:ea typeface="Inter" pitchFamily="34" charset="-122"/>
                <a:cs typeface="Inter" pitchFamily="34" charset="-120"/>
              </a:rPr>
              <a:t>市场洞察：</a:t>
            </a:r>
            <a:endParaRPr lang="en-US" sz="1000" dirty="0"/>
          </a:p>
        </p:txBody>
      </p:sp>
      <p:sp>
        <p:nvSpPr>
          <p:cNvPr id="72" name="Text 61"/>
          <p:cNvSpPr txBox="1"/>
          <p:nvPr/>
        </p:nvSpPr>
        <p:spPr>
          <a:xfrm>
            <a:off x="1238098" y="5686654"/>
            <a:ext cx="54342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不同象限有独特的产品周期和竞争动态，创业者应根据自身优势和市场机会选择合适的定位</a:t>
            </a:r>
            <a:endParaRPr lang="en-US"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66344"/>
            <a:ext cx="2015338" cy="162763"/>
          </a:xfrm>
          <a:prstGeom prst="rect">
            <a:avLst/>
          </a:prstGeom>
          <a:noFill/>
          <a:ln/>
        </p:spPr>
        <p:txBody>
          <a:bodyPr wrap="square" lIns="0" tIns="0" rIns="0" bIns="0" rtlCol="0" anchor="ctr"/>
          <a:lstStyle/>
          <a:p>
            <a:pPr marL="0" indent="0" algn="l">
              <a:buNone/>
            </a:pPr>
            <a:r>
              <a:rPr lang="en-US" sz="1000" b="1" dirty="0">
                <a:solidFill>
                  <a:srgbClr val="6B7280"/>
                </a:solidFill>
                <a:latin typeface="Inter" pitchFamily="34" charset="0"/>
                <a:ea typeface="Inter" pitchFamily="34" charset="-122"/>
                <a:cs typeface="Inter" pitchFamily="34" charset="-120"/>
              </a:rPr>
              <a:t>第三部分：快速试错与数据驱动</a:t>
            </a:r>
            <a:endParaRPr lang="en-US" sz="1000" dirty="0"/>
          </a:p>
        </p:txBody>
      </p:sp>
      <p:sp>
        <p:nvSpPr>
          <p:cNvPr id="6" name="Text 4"/>
          <p:cNvSpPr txBox="1"/>
          <p:nvPr/>
        </p:nvSpPr>
        <p:spPr>
          <a:xfrm>
            <a:off x="381305" y="685800"/>
            <a:ext cx="33576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快速产品试错的本质意义</a:t>
            </a:r>
            <a:endParaRPr lang="en-US" sz="2200" dirty="0"/>
          </a:p>
        </p:txBody>
      </p:sp>
      <p:sp>
        <p:nvSpPr>
          <p:cNvPr id="7" name="Text 5"/>
          <p:cNvSpPr txBox="1"/>
          <p:nvPr/>
        </p:nvSpPr>
        <p:spPr>
          <a:xfrm>
            <a:off x="10362895" y="523951"/>
            <a:ext cx="1558138"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8" name="Text 6"/>
          <p:cNvSpPr txBox="1"/>
          <p:nvPr/>
        </p:nvSpPr>
        <p:spPr>
          <a:xfrm>
            <a:off x="10096805" y="724205"/>
            <a:ext cx="1858061" cy="228600"/>
          </a:xfrm>
          <a:prstGeom prst="rect">
            <a:avLst/>
          </a:prstGeom>
          <a:noFill/>
          <a:ln/>
        </p:spPr>
        <p:txBody>
          <a:bodyPr wrap="square" lIns="0" tIns="0" rIns="0" bIns="0" rtlCol="0" anchor="ctr"/>
          <a:lstStyle/>
          <a:p>
            <a:pPr marL="0" indent="0" algn="r">
              <a:buNone/>
            </a:pPr>
            <a:r>
              <a:rPr lang="en-US" sz="1500" dirty="0">
                <a:solidFill>
                  <a:srgbClr val="2563EB"/>
                </a:solidFill>
                <a:latin typeface="Inter" pitchFamily="34" charset="0"/>
                <a:ea typeface="Inter" pitchFamily="34" charset="-122"/>
                <a:cs typeface="Inter" pitchFamily="34" charset="-120"/>
              </a:rPr>
              <a:t>创业者与企业主手册</a:t>
            </a:r>
            <a:endParaRPr lang="en-US" sz="1500" dirty="0"/>
          </a:p>
        </p:txBody>
      </p:sp>
      <p:sp>
        <p:nvSpPr>
          <p:cNvPr id="9" name="Text 7"/>
          <p:cNvSpPr txBox="1"/>
          <p:nvPr/>
        </p:nvSpPr>
        <p:spPr>
          <a:xfrm>
            <a:off x="381305" y="1352398"/>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时代背景</a:t>
            </a:r>
            <a:endParaRPr lang="en-US" sz="1200" dirty="0"/>
          </a:p>
        </p:txBody>
      </p:sp>
      <p:sp>
        <p:nvSpPr>
          <p:cNvPr id="10" name="Text 8"/>
          <p:cNvSpPr txBox="1"/>
          <p:nvPr/>
        </p:nvSpPr>
        <p:spPr>
          <a:xfrm>
            <a:off x="381305" y="2704795"/>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速度即竞争力</a:t>
            </a:r>
            <a:endParaRPr lang="en-US" sz="1200" dirty="0"/>
          </a:p>
        </p:txBody>
      </p:sp>
      <p:sp>
        <p:nvSpPr>
          <p:cNvPr id="11" name="Text 9"/>
          <p:cNvSpPr txBox="1"/>
          <p:nvPr/>
        </p:nvSpPr>
        <p:spPr>
          <a:xfrm>
            <a:off x="381305" y="1647749"/>
            <a:ext cx="3557930" cy="200254"/>
          </a:xfrm>
          <a:prstGeom prst="rect">
            <a:avLst/>
          </a:prstGeom>
          <a:noFill/>
          <a:ln/>
        </p:spPr>
        <p:txBody>
          <a:bodyPr wrap="square" lIns="0" tIns="0" rIns="0" bIns="0" rtlCol="0" anchor="ctr"/>
          <a:lstStyle/>
          <a:p>
            <a:pPr marL="0" indent="0" algn="l">
              <a:buNone/>
            </a:pPr>
            <a:r>
              <a:rPr lang="en-US" sz="1300" dirty="0">
                <a:solidFill>
                  <a:srgbClr val="374151"/>
                </a:solidFill>
                <a:latin typeface="Inter" pitchFamily="34" charset="0"/>
                <a:ea typeface="Inter" pitchFamily="34" charset="-122"/>
                <a:cs typeface="Inter" pitchFamily="34" charset="-120"/>
              </a:rPr>
              <a:t>AI技术更新速度远超以往任何一次技术革命，</a:t>
            </a:r>
            <a:endParaRPr lang="en-US" sz="1300" dirty="0"/>
          </a:p>
        </p:txBody>
      </p:sp>
      <p:sp>
        <p:nvSpPr>
          <p:cNvPr id="12" name="Text 10"/>
          <p:cNvSpPr txBox="1"/>
          <p:nvPr/>
        </p:nvSpPr>
        <p:spPr>
          <a:xfrm>
            <a:off x="5860390" y="1647749"/>
            <a:ext cx="2701138" cy="200254"/>
          </a:xfrm>
          <a:prstGeom prst="rect">
            <a:avLst/>
          </a:prstGeom>
          <a:noFill/>
          <a:ln/>
        </p:spPr>
        <p:txBody>
          <a:bodyPr wrap="square" lIns="0" tIns="0" rIns="0" bIns="0" rtlCol="0" anchor="ctr"/>
          <a:lstStyle/>
          <a:p>
            <a:pPr marL="0" indent="0" algn="l">
              <a:buNone/>
            </a:pPr>
            <a:r>
              <a:rPr lang="en-US" sz="1300" dirty="0">
                <a:solidFill>
                  <a:srgbClr val="374151"/>
                </a:solidFill>
                <a:latin typeface="Inter" pitchFamily="34" charset="0"/>
                <a:ea typeface="Inter" pitchFamily="34" charset="-122"/>
                <a:cs typeface="Inter" pitchFamily="34" charset="-120"/>
              </a:rPr>
              <a:t>，快速试错成为AI创业的生命线。</a:t>
            </a:r>
            <a:endParaRPr lang="en-US" sz="1300" dirty="0"/>
          </a:p>
        </p:txBody>
      </p:sp>
      <p:sp>
        <p:nvSpPr>
          <p:cNvPr id="13" name="Text 11"/>
          <p:cNvSpPr txBox="1"/>
          <p:nvPr/>
        </p:nvSpPr>
        <p:spPr>
          <a:xfrm>
            <a:off x="3802990" y="1647749"/>
            <a:ext cx="2186330" cy="200254"/>
          </a:xfrm>
          <a:prstGeom prst="rect">
            <a:avLst/>
          </a:prstGeom>
          <a:noFill/>
          <a:ln/>
        </p:spPr>
        <p:txBody>
          <a:bodyPr wrap="square" lIns="0" tIns="0" rIns="0" bIns="0" rtlCol="0" anchor="ctr"/>
          <a:lstStyle/>
          <a:p>
            <a:pPr marL="0" indent="0" algn="l">
              <a:buNone/>
            </a:pPr>
            <a:r>
              <a:rPr lang="en-US" sz="1300" b="1" dirty="0">
                <a:solidFill>
                  <a:srgbClr val="2563EB"/>
                </a:solidFill>
                <a:latin typeface="Inter" pitchFamily="34" charset="0"/>
                <a:ea typeface="Inter" pitchFamily="34" charset="-122"/>
                <a:cs typeface="Inter" pitchFamily="34" charset="-120"/>
              </a:rPr>
              <a:t>产品节奏必须匹配时代节奏</a:t>
            </a:r>
            <a:endParaRPr lang="en-US" sz="1300" dirty="0"/>
          </a:p>
        </p:txBody>
      </p:sp>
      <p:sp>
        <p:nvSpPr>
          <p:cNvPr id="14" name="Shape 12"/>
          <p:cNvSpPr/>
          <p:nvPr/>
        </p:nvSpPr>
        <p:spPr>
          <a:xfrm>
            <a:off x="838505" y="2190902"/>
            <a:ext cx="10515600" cy="38405"/>
          </a:xfrm>
          <a:prstGeom prst="rect">
            <a:avLst/>
          </a:prstGeom>
          <a:solidFill>
            <a:srgbClr val="E5E7EB"/>
          </a:solidFill>
          <a:ln/>
        </p:spPr>
      </p:sp>
      <p:sp>
        <p:nvSpPr>
          <p:cNvPr id="15" name="Shape 13"/>
          <p:cNvSpPr/>
          <p:nvPr/>
        </p:nvSpPr>
        <p:spPr>
          <a:xfrm>
            <a:off x="1287475" y="2133295"/>
            <a:ext cx="152705" cy="152705"/>
          </a:xfrm>
          <a:prstGeom prst="ellipse">
            <a:avLst/>
          </a:prstGeom>
          <a:solidFill>
            <a:srgbClr val="4C6FFF"/>
          </a:solidFill>
          <a:ln/>
        </p:spPr>
      </p:sp>
      <p:sp>
        <p:nvSpPr>
          <p:cNvPr id="16" name="Shape 14"/>
          <p:cNvSpPr/>
          <p:nvPr/>
        </p:nvSpPr>
        <p:spPr>
          <a:xfrm>
            <a:off x="2864815" y="2133295"/>
            <a:ext cx="152705" cy="152705"/>
          </a:xfrm>
          <a:prstGeom prst="ellipse">
            <a:avLst/>
          </a:prstGeom>
          <a:solidFill>
            <a:srgbClr val="4C6FFF"/>
          </a:solidFill>
          <a:ln/>
        </p:spPr>
      </p:sp>
      <p:sp>
        <p:nvSpPr>
          <p:cNvPr id="17" name="Shape 15"/>
          <p:cNvSpPr/>
          <p:nvPr/>
        </p:nvSpPr>
        <p:spPr>
          <a:xfrm>
            <a:off x="4442155" y="2133295"/>
            <a:ext cx="152705" cy="152705"/>
          </a:xfrm>
          <a:prstGeom prst="ellipse">
            <a:avLst/>
          </a:prstGeom>
          <a:solidFill>
            <a:srgbClr val="4C6FFF"/>
          </a:solidFill>
          <a:ln/>
        </p:spPr>
      </p:sp>
      <p:sp>
        <p:nvSpPr>
          <p:cNvPr id="18" name="Shape 16"/>
          <p:cNvSpPr/>
          <p:nvPr/>
        </p:nvSpPr>
        <p:spPr>
          <a:xfrm>
            <a:off x="7071055" y="2133295"/>
            <a:ext cx="152705" cy="152705"/>
          </a:xfrm>
          <a:prstGeom prst="ellipse">
            <a:avLst/>
          </a:prstGeom>
          <a:solidFill>
            <a:srgbClr val="4C6FFF"/>
          </a:solidFill>
          <a:ln/>
        </p:spPr>
      </p:sp>
      <p:sp>
        <p:nvSpPr>
          <p:cNvPr id="19" name="Shape 17"/>
          <p:cNvSpPr/>
          <p:nvPr/>
        </p:nvSpPr>
        <p:spPr>
          <a:xfrm>
            <a:off x="10751515" y="2133295"/>
            <a:ext cx="152705" cy="152705"/>
          </a:xfrm>
          <a:prstGeom prst="ellipse">
            <a:avLst/>
          </a:prstGeom>
          <a:solidFill>
            <a:srgbClr val="4C6FFF"/>
          </a:solidFill>
          <a:ln/>
        </p:spPr>
      </p:sp>
      <p:sp>
        <p:nvSpPr>
          <p:cNvPr id="20" name="Text 18"/>
          <p:cNvSpPr txBox="1"/>
          <p:nvPr/>
        </p:nvSpPr>
        <p:spPr>
          <a:xfrm>
            <a:off x="1171346" y="1733702"/>
            <a:ext cx="47640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PC时代</a:t>
            </a:r>
            <a:endParaRPr lang="en-US" sz="900" dirty="0"/>
          </a:p>
        </p:txBody>
      </p:sp>
      <p:sp>
        <p:nvSpPr>
          <p:cNvPr id="21" name="Text 19"/>
          <p:cNvSpPr txBox="1"/>
          <p:nvPr/>
        </p:nvSpPr>
        <p:spPr>
          <a:xfrm>
            <a:off x="2769718" y="1733702"/>
            <a:ext cx="43891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互联网</a:t>
            </a:r>
            <a:endParaRPr lang="en-US" sz="900" dirty="0"/>
          </a:p>
        </p:txBody>
      </p:sp>
      <p:sp>
        <p:nvSpPr>
          <p:cNvPr id="22" name="Text 20"/>
          <p:cNvSpPr txBox="1"/>
          <p:nvPr/>
        </p:nvSpPr>
        <p:spPr>
          <a:xfrm>
            <a:off x="4232758" y="1733702"/>
            <a:ext cx="66751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移动互联网</a:t>
            </a:r>
            <a:endParaRPr lang="en-US" sz="900" dirty="0"/>
          </a:p>
        </p:txBody>
      </p:sp>
      <p:sp>
        <p:nvSpPr>
          <p:cNvPr id="23" name="Text 21"/>
          <p:cNvSpPr txBox="1"/>
          <p:nvPr/>
        </p:nvSpPr>
        <p:spPr>
          <a:xfrm>
            <a:off x="6978701" y="1733702"/>
            <a:ext cx="428854"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初代AI</a:t>
            </a:r>
            <a:endParaRPr lang="en-US" sz="900" dirty="0"/>
          </a:p>
        </p:txBody>
      </p:sp>
      <p:sp>
        <p:nvSpPr>
          <p:cNvPr id="24" name="Text 22"/>
          <p:cNvSpPr txBox="1"/>
          <p:nvPr/>
        </p:nvSpPr>
        <p:spPr>
          <a:xfrm>
            <a:off x="10550347" y="1733702"/>
            <a:ext cx="648310"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Agentic AI</a:t>
            </a:r>
            <a:endParaRPr lang="en-US" sz="900" dirty="0"/>
          </a:p>
        </p:txBody>
      </p:sp>
      <p:sp>
        <p:nvSpPr>
          <p:cNvPr id="25" name="Text 23"/>
          <p:cNvSpPr txBox="1"/>
          <p:nvPr/>
        </p:nvSpPr>
        <p:spPr>
          <a:xfrm>
            <a:off x="1155802" y="1895551"/>
            <a:ext cx="519379" cy="162763"/>
          </a:xfrm>
          <a:prstGeom prst="rect">
            <a:avLst/>
          </a:prstGeom>
          <a:noFill/>
          <a:ln/>
        </p:spPr>
        <p:txBody>
          <a:bodyPr wrap="square" lIns="0" tIns="0" rIns="0" bIns="0" rtlCol="0" anchor="ctr"/>
          <a:lstStyle/>
          <a:p>
            <a:pPr marL="0" indent="0" algn="ctr">
              <a:buNone/>
            </a:pPr>
            <a:r>
              <a:rPr lang="en-US" sz="1000" dirty="0">
                <a:solidFill>
                  <a:srgbClr val="333333"/>
                </a:solidFill>
                <a:latin typeface="Inter" pitchFamily="34" charset="0"/>
                <a:ea typeface="Inter" pitchFamily="34" charset="-122"/>
                <a:cs typeface="Inter" pitchFamily="34" charset="-120"/>
              </a:rPr>
              <a:t>5-10年</a:t>
            </a:r>
            <a:endParaRPr lang="en-US" sz="1000" dirty="0"/>
          </a:p>
        </p:txBody>
      </p:sp>
      <p:sp>
        <p:nvSpPr>
          <p:cNvPr id="26" name="Text 24"/>
          <p:cNvSpPr txBox="1"/>
          <p:nvPr/>
        </p:nvSpPr>
        <p:spPr>
          <a:xfrm>
            <a:off x="2761488" y="1895551"/>
            <a:ext cx="462686" cy="162763"/>
          </a:xfrm>
          <a:prstGeom prst="rect">
            <a:avLst/>
          </a:prstGeom>
          <a:noFill/>
          <a:ln/>
        </p:spPr>
        <p:txBody>
          <a:bodyPr wrap="square" lIns="0" tIns="0" rIns="0" bIns="0" rtlCol="0" anchor="ctr"/>
          <a:lstStyle/>
          <a:p>
            <a:pPr marL="0" indent="0" algn="ctr">
              <a:buNone/>
            </a:pPr>
            <a:r>
              <a:rPr lang="en-US" sz="1000" dirty="0">
                <a:solidFill>
                  <a:srgbClr val="333333"/>
                </a:solidFill>
                <a:latin typeface="Inter" pitchFamily="34" charset="0"/>
                <a:ea typeface="Inter" pitchFamily="34" charset="-122"/>
                <a:cs typeface="Inter" pitchFamily="34" charset="-120"/>
              </a:rPr>
              <a:t>3-5年</a:t>
            </a:r>
            <a:endParaRPr lang="en-US" sz="1000" dirty="0"/>
          </a:p>
        </p:txBody>
      </p:sp>
      <p:sp>
        <p:nvSpPr>
          <p:cNvPr id="27" name="Text 25"/>
          <p:cNvSpPr txBox="1"/>
          <p:nvPr/>
        </p:nvSpPr>
        <p:spPr>
          <a:xfrm>
            <a:off x="4354373" y="1895551"/>
            <a:ext cx="433426" cy="162763"/>
          </a:xfrm>
          <a:prstGeom prst="rect">
            <a:avLst/>
          </a:prstGeom>
          <a:noFill/>
          <a:ln/>
        </p:spPr>
        <p:txBody>
          <a:bodyPr wrap="square" lIns="0" tIns="0" rIns="0" bIns="0" rtlCol="0" anchor="ctr"/>
          <a:lstStyle/>
          <a:p>
            <a:pPr marL="0" indent="0" algn="ctr">
              <a:buNone/>
            </a:pPr>
            <a:r>
              <a:rPr lang="en-US" sz="1000" dirty="0">
                <a:solidFill>
                  <a:srgbClr val="333333"/>
                </a:solidFill>
                <a:latin typeface="Inter" pitchFamily="34" charset="0"/>
                <a:ea typeface="Inter" pitchFamily="34" charset="-122"/>
                <a:cs typeface="Inter" pitchFamily="34" charset="-120"/>
              </a:rPr>
              <a:t>1-2年</a:t>
            </a:r>
            <a:endParaRPr lang="en-US" sz="1000" dirty="0"/>
          </a:p>
        </p:txBody>
      </p:sp>
      <p:sp>
        <p:nvSpPr>
          <p:cNvPr id="28" name="Text 26"/>
          <p:cNvSpPr txBox="1"/>
          <p:nvPr/>
        </p:nvSpPr>
        <p:spPr>
          <a:xfrm>
            <a:off x="6947611" y="1895551"/>
            <a:ext cx="500177" cy="162763"/>
          </a:xfrm>
          <a:prstGeom prst="rect">
            <a:avLst/>
          </a:prstGeom>
          <a:noFill/>
          <a:ln/>
        </p:spPr>
        <p:txBody>
          <a:bodyPr wrap="square" lIns="0" tIns="0" rIns="0" bIns="0" rtlCol="0" anchor="ctr"/>
          <a:lstStyle/>
          <a:p>
            <a:pPr marL="0" indent="0" algn="ctr">
              <a:buNone/>
            </a:pPr>
            <a:r>
              <a:rPr lang="en-US" sz="1000" dirty="0">
                <a:solidFill>
                  <a:srgbClr val="333333"/>
                </a:solidFill>
                <a:latin typeface="Inter" pitchFamily="34" charset="0"/>
                <a:ea typeface="Inter" pitchFamily="34" charset="-122"/>
                <a:cs typeface="Inter" pitchFamily="34" charset="-120"/>
              </a:rPr>
              <a:t>季度级</a:t>
            </a:r>
            <a:endParaRPr lang="en-US" sz="1000" dirty="0"/>
          </a:p>
        </p:txBody>
      </p:sp>
      <p:sp>
        <p:nvSpPr>
          <p:cNvPr id="29" name="Text 27"/>
          <p:cNvSpPr txBox="1"/>
          <p:nvPr/>
        </p:nvSpPr>
        <p:spPr>
          <a:xfrm>
            <a:off x="10694822" y="1895551"/>
            <a:ext cx="367589" cy="162763"/>
          </a:xfrm>
          <a:prstGeom prst="rect">
            <a:avLst/>
          </a:prstGeom>
          <a:noFill/>
          <a:ln/>
        </p:spPr>
        <p:txBody>
          <a:bodyPr wrap="square" lIns="0" tIns="0" rIns="0" bIns="0" rtlCol="0" anchor="ctr"/>
          <a:lstStyle/>
          <a:p>
            <a:pPr marL="0" indent="0" algn="ctr">
              <a:buNone/>
            </a:pPr>
            <a:r>
              <a:rPr lang="en-US" sz="1000" dirty="0">
                <a:solidFill>
                  <a:srgbClr val="333333"/>
                </a:solidFill>
                <a:latin typeface="Inter" pitchFamily="34" charset="0"/>
                <a:ea typeface="Inter" pitchFamily="34" charset="-122"/>
                <a:cs typeface="Inter" pitchFamily="34" charset="-120"/>
              </a:rPr>
              <a:t>周级</a:t>
            </a:r>
            <a:endParaRPr lang="en-US" sz="1000" dirty="0"/>
          </a:p>
        </p:txBody>
      </p:sp>
      <p:sp>
        <p:nvSpPr>
          <p:cNvPr id="30" name="Shape 28"/>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31" name="Shape 29"/>
          <p:cNvSpPr/>
          <p:nvPr/>
        </p:nvSpPr>
        <p:spPr>
          <a:xfrm>
            <a:off x="543154" y="3133649"/>
            <a:ext cx="381305" cy="381305"/>
          </a:xfrm>
          <a:prstGeom prst="ellipse">
            <a:avLst/>
          </a:prstGeom>
          <a:solidFill>
            <a:srgbClr val="EBF0FF"/>
          </a:solidFill>
          <a:ln/>
        </p:spPr>
      </p:sp>
      <p:pic>
        <p:nvPicPr>
          <p:cNvPr id="32" name="Image 0" descr="preencoded.png"/>
          <p:cNvPicPr>
            <a:picLocks noChangeAspect="1"/>
          </p:cNvPicPr>
          <p:nvPr/>
        </p:nvPicPr>
        <p:blipFill>
          <a:blip r:embed="rId3"/>
          <a:srcRect/>
          <a:stretch/>
        </p:blipFill>
        <p:spPr>
          <a:xfrm>
            <a:off x="647395" y="3238805"/>
            <a:ext cx="171907" cy="171907"/>
          </a:xfrm>
          <a:prstGeom prst="rect">
            <a:avLst/>
          </a:prstGeom>
        </p:spPr>
      </p:pic>
      <p:sp>
        <p:nvSpPr>
          <p:cNvPr id="33" name="Shape 30"/>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34" name="Shape 31"/>
          <p:cNvSpPr/>
          <p:nvPr/>
        </p:nvSpPr>
        <p:spPr>
          <a:xfrm>
            <a:off x="4403750" y="3133649"/>
            <a:ext cx="381305" cy="381305"/>
          </a:xfrm>
          <a:prstGeom prst="ellipse">
            <a:avLst/>
          </a:prstGeom>
          <a:solidFill>
            <a:srgbClr val="EBF0FF"/>
          </a:solidFill>
          <a:ln/>
        </p:spPr>
      </p:sp>
      <p:sp>
        <p:nvSpPr>
          <p:cNvPr id="35" name="Text 32"/>
          <p:cNvSpPr txBox="1"/>
          <p:nvPr/>
        </p:nvSpPr>
        <p:spPr>
          <a:xfrm>
            <a:off x="1037844" y="3228746"/>
            <a:ext cx="13432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技术红利窗口短暂</a:t>
            </a:r>
            <a:endParaRPr lang="en-US" sz="1200" dirty="0"/>
          </a:p>
        </p:txBody>
      </p:sp>
      <p:sp>
        <p:nvSpPr>
          <p:cNvPr id="36" name="Text 33"/>
          <p:cNvSpPr txBox="1"/>
          <p:nvPr/>
        </p:nvSpPr>
        <p:spPr>
          <a:xfrm>
            <a:off x="543154" y="3638398"/>
            <a:ext cx="343448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模型能力每季度更新，产品必须在短窗口内迅速抓住市场空白点</a:t>
            </a:r>
            <a:endParaRPr lang="en-US" sz="1000" dirty="0"/>
          </a:p>
        </p:txBody>
      </p:sp>
      <p:pic>
        <p:nvPicPr>
          <p:cNvPr id="37" name="Image 1" descr="preencoded.png"/>
          <p:cNvPicPr>
            <a:picLocks noChangeAspect="1"/>
          </p:cNvPicPr>
          <p:nvPr/>
        </p:nvPicPr>
        <p:blipFill>
          <a:blip r:embed="rId4"/>
          <a:srcRect/>
          <a:stretch/>
        </p:blipFill>
        <p:spPr>
          <a:xfrm>
            <a:off x="4508906" y="3238805"/>
            <a:ext cx="171907" cy="171907"/>
          </a:xfrm>
          <a:prstGeom prst="rect">
            <a:avLst/>
          </a:prstGeom>
        </p:spPr>
      </p:pic>
      <p:sp>
        <p:nvSpPr>
          <p:cNvPr id="38" name="Shape 3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39" name="Shape 35"/>
          <p:cNvSpPr/>
          <p:nvPr/>
        </p:nvSpPr>
        <p:spPr>
          <a:xfrm>
            <a:off x="8264347" y="3133649"/>
            <a:ext cx="381305" cy="381305"/>
          </a:xfrm>
          <a:prstGeom prst="ellipse">
            <a:avLst/>
          </a:prstGeom>
          <a:solidFill>
            <a:srgbClr val="EBF0FF"/>
          </a:solidFill>
          <a:ln/>
        </p:spPr>
      </p:sp>
      <p:sp>
        <p:nvSpPr>
          <p:cNvPr id="40" name="Text 36"/>
          <p:cNvSpPr txBox="1"/>
          <p:nvPr/>
        </p:nvSpPr>
        <p:spPr>
          <a:xfrm>
            <a:off x="4899355" y="3228746"/>
            <a:ext cx="13432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迭代速度即护城河</a:t>
            </a:r>
            <a:endParaRPr lang="en-US" sz="1200" dirty="0"/>
          </a:p>
        </p:txBody>
      </p:sp>
      <p:sp>
        <p:nvSpPr>
          <p:cNvPr id="41" name="Text 37"/>
          <p:cNvSpPr txBox="1"/>
          <p:nvPr/>
        </p:nvSpPr>
        <p:spPr>
          <a:xfrm>
            <a:off x="4403750" y="3638398"/>
            <a:ext cx="343448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快速试错和反馈循环形成的迭代速度是最难被复制的竞争壁垒</a:t>
            </a:r>
            <a:endParaRPr lang="en-US" sz="1000" dirty="0"/>
          </a:p>
        </p:txBody>
      </p:sp>
      <p:pic>
        <p:nvPicPr>
          <p:cNvPr id="42" name="Image 2" descr="preencoded.png"/>
          <p:cNvPicPr>
            <a:picLocks noChangeAspect="1"/>
          </p:cNvPicPr>
          <p:nvPr/>
        </p:nvPicPr>
        <p:blipFill>
          <a:blip r:embed="rId5"/>
          <a:srcRect/>
          <a:stretch/>
        </p:blipFill>
        <p:spPr>
          <a:xfrm>
            <a:off x="8369503" y="3238805"/>
            <a:ext cx="171907" cy="171907"/>
          </a:xfrm>
          <a:prstGeom prst="rect">
            <a:avLst/>
          </a:prstGeom>
        </p:spPr>
      </p:pic>
      <p:sp>
        <p:nvSpPr>
          <p:cNvPr id="43" name="Text 38"/>
          <p:cNvSpPr txBox="1"/>
          <p:nvPr/>
        </p:nvSpPr>
        <p:spPr>
          <a:xfrm>
            <a:off x="8759952" y="3228746"/>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复利效应</a:t>
            </a:r>
            <a:endParaRPr lang="en-US" sz="1200" dirty="0"/>
          </a:p>
        </p:txBody>
      </p:sp>
      <p:sp>
        <p:nvSpPr>
          <p:cNvPr id="44" name="Text 39"/>
          <p:cNvSpPr txBox="1"/>
          <p:nvPr/>
        </p:nvSpPr>
        <p:spPr>
          <a:xfrm>
            <a:off x="8264347" y="3638398"/>
            <a:ext cx="343448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每次快速迭代都为产品积累数据和用户反馈，形成指数级增长效果</a:t>
            </a:r>
            <a:endParaRPr lang="en-US" sz="1000" dirty="0"/>
          </a:p>
        </p:txBody>
      </p:sp>
      <p:sp>
        <p:nvSpPr>
          <p:cNvPr id="45" name="Text 40"/>
          <p:cNvSpPr txBox="1"/>
          <p:nvPr/>
        </p:nvSpPr>
        <p:spPr>
          <a:xfrm>
            <a:off x="381305" y="4496105"/>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常见误区</a:t>
            </a:r>
            <a:endParaRPr lang="en-US" sz="1200" dirty="0"/>
          </a:p>
        </p:txBody>
      </p:sp>
      <p:pic>
        <p:nvPicPr>
          <p:cNvPr id="46" name="Image 3" descr="preencoded.png"/>
          <p:cNvPicPr>
            <a:picLocks noChangeAspect="1"/>
          </p:cNvPicPr>
          <p:nvPr/>
        </p:nvPicPr>
        <p:blipFill>
          <a:blip r:embed="rId6"/>
          <a:srcRect/>
          <a:stretch/>
        </p:blipFill>
        <p:spPr>
          <a:xfrm>
            <a:off x="381305" y="4800600"/>
            <a:ext cx="152705" cy="152705"/>
          </a:xfrm>
          <a:prstGeom prst="rect">
            <a:avLst/>
          </a:prstGeom>
        </p:spPr>
      </p:pic>
      <p:sp>
        <p:nvSpPr>
          <p:cNvPr id="47" name="Text 41"/>
          <p:cNvSpPr txBox="1"/>
          <p:nvPr/>
        </p:nvSpPr>
        <p:spPr>
          <a:xfrm>
            <a:off x="609905" y="4772254"/>
            <a:ext cx="39675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过度追求完美：最初的产品应着眼于验证核心假设，而非完美无缺</a:t>
            </a:r>
            <a:endParaRPr lang="en-US" sz="1000" dirty="0"/>
          </a:p>
        </p:txBody>
      </p:sp>
      <p:pic>
        <p:nvPicPr>
          <p:cNvPr id="48" name="Image 4" descr="preencoded.png"/>
          <p:cNvPicPr>
            <a:picLocks noChangeAspect="1"/>
          </p:cNvPicPr>
          <p:nvPr/>
        </p:nvPicPr>
        <p:blipFill>
          <a:blip r:embed="rId6"/>
          <a:srcRect/>
          <a:stretch/>
        </p:blipFill>
        <p:spPr>
          <a:xfrm>
            <a:off x="381305" y="5105095"/>
            <a:ext cx="152705" cy="152705"/>
          </a:xfrm>
          <a:prstGeom prst="rect">
            <a:avLst/>
          </a:prstGeom>
        </p:spPr>
      </p:pic>
      <p:sp>
        <p:nvSpPr>
          <p:cNvPr id="49" name="Text 42"/>
          <p:cNvSpPr txBox="1"/>
          <p:nvPr/>
        </p:nvSpPr>
        <p:spPr>
          <a:xfrm>
            <a:off x="609905" y="5076749"/>
            <a:ext cx="33009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低估迭代频率：每周一次的产品更新在AI时代已不足够</a:t>
            </a:r>
            <a:endParaRPr lang="en-US" sz="1000" dirty="0"/>
          </a:p>
        </p:txBody>
      </p:sp>
      <p:pic>
        <p:nvPicPr>
          <p:cNvPr id="50" name="Image 5" descr="preencoded.png"/>
          <p:cNvPicPr>
            <a:picLocks noChangeAspect="1"/>
          </p:cNvPicPr>
          <p:nvPr/>
        </p:nvPicPr>
        <p:blipFill>
          <a:blip r:embed="rId6"/>
          <a:srcRect/>
          <a:stretch/>
        </p:blipFill>
        <p:spPr>
          <a:xfrm>
            <a:off x="381305" y="5410505"/>
            <a:ext cx="152705" cy="152705"/>
          </a:xfrm>
          <a:prstGeom prst="rect">
            <a:avLst/>
          </a:prstGeom>
        </p:spPr>
      </p:pic>
      <p:sp>
        <p:nvSpPr>
          <p:cNvPr id="51" name="Text 43"/>
          <p:cNvSpPr txBox="1"/>
          <p:nvPr/>
        </p:nvSpPr>
        <p:spPr>
          <a:xfrm>
            <a:off x="609905" y="5381244"/>
            <a:ext cx="34344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忽视数据价值：快速试错最大的价值是积累真实用户数据</a:t>
            </a:r>
            <a:endParaRPr lang="en-US" sz="1000" dirty="0"/>
          </a:p>
        </p:txBody>
      </p:sp>
      <p:sp>
        <p:nvSpPr>
          <p:cNvPr id="52" name="Text 44"/>
          <p:cNvSpPr txBox="1"/>
          <p:nvPr/>
        </p:nvSpPr>
        <p:spPr>
          <a:xfrm>
            <a:off x="6248095" y="4496105"/>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成功案例</a:t>
            </a:r>
            <a:endParaRPr lang="en-US" sz="1200" dirty="0"/>
          </a:p>
        </p:txBody>
      </p:sp>
      <p:pic>
        <p:nvPicPr>
          <p:cNvPr id="53" name="Image 6" descr="preencoded.png"/>
          <p:cNvPicPr>
            <a:picLocks noChangeAspect="1"/>
          </p:cNvPicPr>
          <p:nvPr/>
        </p:nvPicPr>
        <p:blipFill>
          <a:blip r:embed="rId7"/>
          <a:srcRect/>
          <a:stretch/>
        </p:blipFill>
        <p:spPr>
          <a:xfrm>
            <a:off x="6248095" y="4800600"/>
            <a:ext cx="152705" cy="152705"/>
          </a:xfrm>
          <a:prstGeom prst="rect">
            <a:avLst/>
          </a:prstGeom>
        </p:spPr>
      </p:pic>
      <p:sp>
        <p:nvSpPr>
          <p:cNvPr id="54" name="Text 45"/>
          <p:cNvSpPr txBox="1"/>
          <p:nvPr/>
        </p:nvSpPr>
        <p:spPr>
          <a:xfrm>
            <a:off x="6476695" y="4772254"/>
            <a:ext cx="1062533"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Claude Code：</a:t>
            </a:r>
            <a:endParaRPr lang="en-US" sz="1000" dirty="0"/>
          </a:p>
        </p:txBody>
      </p:sp>
      <p:sp>
        <p:nvSpPr>
          <p:cNvPr id="55" name="Text 46"/>
          <p:cNvSpPr txBox="1"/>
          <p:nvPr/>
        </p:nvSpPr>
        <p:spPr>
          <a:xfrm>
            <a:off x="6476695" y="5229454"/>
            <a:ext cx="824789"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Notion AI：</a:t>
            </a:r>
            <a:endParaRPr lang="en-US" sz="1000" dirty="0"/>
          </a:p>
        </p:txBody>
      </p:sp>
      <p:sp>
        <p:nvSpPr>
          <p:cNvPr id="56" name="Text 47"/>
          <p:cNvSpPr txBox="1"/>
          <p:nvPr/>
        </p:nvSpPr>
        <p:spPr>
          <a:xfrm>
            <a:off x="6476695" y="4953305"/>
            <a:ext cx="299100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每周发布一次更新，在3个月内市场份额从5%增长至25%</a:t>
            </a:r>
            <a:endParaRPr lang="en-US" sz="900" dirty="0"/>
          </a:p>
        </p:txBody>
      </p:sp>
      <p:pic>
        <p:nvPicPr>
          <p:cNvPr id="57" name="Image 7" descr="preencoded.png"/>
          <p:cNvPicPr>
            <a:picLocks noChangeAspect="1"/>
          </p:cNvPicPr>
          <p:nvPr/>
        </p:nvPicPr>
        <p:blipFill>
          <a:blip r:embed="rId7"/>
          <a:srcRect/>
          <a:stretch/>
        </p:blipFill>
        <p:spPr>
          <a:xfrm>
            <a:off x="6248095" y="5257800"/>
            <a:ext cx="152705" cy="152705"/>
          </a:xfrm>
          <a:prstGeom prst="rect">
            <a:avLst/>
          </a:prstGeom>
        </p:spPr>
      </p:pic>
      <p:sp>
        <p:nvSpPr>
          <p:cNvPr id="58" name="Text 48"/>
          <p:cNvSpPr txBox="1"/>
          <p:nvPr/>
        </p:nvSpPr>
        <p:spPr>
          <a:xfrm>
            <a:off x="6476695" y="5410505"/>
            <a:ext cx="3591763"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双周迭代模式，用户反馈驱动的功能优先级排序，8周内活跃用户翻倍</a:t>
            </a:r>
            <a:endParaRPr lang="en-US" sz="900" dirty="0"/>
          </a:p>
        </p:txBody>
      </p:sp>
      <p:pic>
        <p:nvPicPr>
          <p:cNvPr id="59" name="Image 8" descr="preencoded.png"/>
          <p:cNvPicPr>
            <a:picLocks noChangeAspect="1"/>
          </p:cNvPicPr>
          <p:nvPr/>
        </p:nvPicPr>
        <p:blipFill>
          <a:blip r:embed="rId7"/>
          <a:srcRect/>
          <a:stretch/>
        </p:blipFill>
        <p:spPr>
          <a:xfrm>
            <a:off x="6248095" y="5715000"/>
            <a:ext cx="152705" cy="152705"/>
          </a:xfrm>
          <a:prstGeom prst="rect">
            <a:avLst/>
          </a:prstGeom>
        </p:spPr>
      </p:pic>
      <p:sp>
        <p:nvSpPr>
          <p:cNvPr id="60" name="Text 49"/>
          <p:cNvSpPr txBox="1"/>
          <p:nvPr/>
        </p:nvSpPr>
        <p:spPr>
          <a:xfrm>
            <a:off x="6476695" y="5686654"/>
            <a:ext cx="957377"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Midjourney：</a:t>
            </a:r>
            <a:endParaRPr lang="en-US" sz="1000" dirty="0"/>
          </a:p>
        </p:txBody>
      </p:sp>
      <p:sp>
        <p:nvSpPr>
          <p:cNvPr id="61" name="Text 50"/>
          <p:cNvSpPr txBox="1"/>
          <p:nvPr/>
        </p:nvSpPr>
        <p:spPr>
          <a:xfrm>
            <a:off x="6476695" y="5867705"/>
            <a:ext cx="26005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快速版本迭代策略，v5到v6仅用4个月，远超竞品</a:t>
            </a:r>
            <a:endParaRPr lang="en-US" sz="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开发方法论</a:t>
            </a:r>
            <a:endParaRPr lang="en-US" sz="1200" dirty="0"/>
          </a:p>
        </p:txBody>
      </p:sp>
      <p:sp>
        <p:nvSpPr>
          <p:cNvPr id="6" name="Text 4"/>
          <p:cNvSpPr txBox="1"/>
          <p:nvPr/>
        </p:nvSpPr>
        <p:spPr>
          <a:xfrm>
            <a:off x="381305" y="743407"/>
            <a:ext cx="3186684"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敏捷开发/验证的全流程</a:t>
            </a:r>
            <a:endParaRPr lang="en-US" sz="2200" dirty="0"/>
          </a:p>
        </p:txBody>
      </p:sp>
      <p:sp>
        <p:nvSpPr>
          <p:cNvPr id="7" name="Text 5"/>
          <p:cNvSpPr txBox="1"/>
          <p:nvPr/>
        </p:nvSpPr>
        <p:spPr>
          <a:xfrm>
            <a:off x="381305" y="1114654"/>
            <a:ext cx="3767328" cy="200254"/>
          </a:xfrm>
          <a:prstGeom prst="rect">
            <a:avLst/>
          </a:prstGeom>
          <a:noFill/>
          <a:ln/>
        </p:spPr>
        <p:txBody>
          <a:bodyPr wrap="square" lIns="0" tIns="0" rIns="0" bIns="0" rtlCol="0" anchor="ctr"/>
          <a:lstStyle/>
          <a:p>
            <a:pPr marL="0" indent="0" algn="l">
              <a:buNone/>
            </a:pPr>
            <a:r>
              <a:rPr lang="en-US" sz="1300" dirty="0">
                <a:solidFill>
                  <a:srgbClr val="4B5563"/>
                </a:solidFill>
                <a:latin typeface="Inter" pitchFamily="34" charset="0"/>
                <a:ea typeface="Inter" pitchFamily="34" charset="-122"/>
                <a:cs typeface="Inter" pitchFamily="34" charset="-120"/>
              </a:rPr>
              <a:t>AI产品从MVP到快速迭代的完整流程与最佳实践</a:t>
            </a:r>
            <a:endParaRPr lang="en-US" sz="1300" dirty="0"/>
          </a:p>
        </p:txBody>
      </p:sp>
      <p:sp>
        <p:nvSpPr>
          <p:cNvPr id="8" name="Text 6"/>
          <p:cNvSpPr txBox="1"/>
          <p:nvPr/>
        </p:nvSpPr>
        <p:spPr>
          <a:xfrm>
            <a:off x="11277295" y="685800"/>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9" name="Text 7"/>
          <p:cNvSpPr txBox="1"/>
          <p:nvPr/>
        </p:nvSpPr>
        <p:spPr>
          <a:xfrm>
            <a:off x="10267798" y="895198"/>
            <a:ext cx="1672438" cy="200254"/>
          </a:xfrm>
          <a:prstGeom prst="rect">
            <a:avLst/>
          </a:prstGeom>
          <a:noFill/>
          <a:ln/>
        </p:spPr>
        <p:txBody>
          <a:bodyPr wrap="square" lIns="0" tIns="0" rIns="0" bIns="0" rtlCol="0" anchor="ctr"/>
          <a:lstStyle/>
          <a:p>
            <a:pPr marL="0" indent="0" algn="r">
              <a:buNone/>
            </a:pPr>
            <a:r>
              <a:rPr lang="en-US" sz="1300" b="1" dirty="0">
                <a:solidFill>
                  <a:srgbClr val="1F2937"/>
                </a:solidFill>
                <a:latin typeface="Inter" pitchFamily="34" charset="0"/>
                <a:ea typeface="Inter" pitchFamily="34" charset="-122"/>
                <a:cs typeface="Inter" pitchFamily="34" charset="-120"/>
              </a:rPr>
              <a:t>快速试错与数据驱动</a:t>
            </a:r>
            <a:endParaRPr lang="en-US" sz="1300" dirty="0"/>
          </a:p>
        </p:txBody>
      </p:sp>
      <p:sp>
        <p:nvSpPr>
          <p:cNvPr id="10" name="Shape 8"/>
          <p:cNvSpPr/>
          <p:nvPr/>
        </p:nvSpPr>
        <p:spPr>
          <a:xfrm>
            <a:off x="1524305" y="2562149"/>
            <a:ext cx="9144000" cy="19202"/>
          </a:xfrm>
          <a:prstGeom prst="rect">
            <a:avLst/>
          </a:prstGeom>
          <a:solidFill>
            <a:srgbClr val="4C6FFF"/>
          </a:solidFill>
          <a:ln/>
        </p:spPr>
      </p:sp>
      <p:pic>
        <p:nvPicPr>
          <p:cNvPr id="11" name="Image 0" descr="preencoded.png"/>
          <p:cNvPicPr>
            <a:picLocks noChangeAspect="1"/>
          </p:cNvPicPr>
          <p:nvPr/>
        </p:nvPicPr>
        <p:blipFill>
          <a:blip r:embed="rId3"/>
          <a:srcRect l="-57" r="-57"/>
          <a:stretch/>
        </p:blipFill>
        <p:spPr>
          <a:xfrm>
            <a:off x="2896819" y="2286000"/>
            <a:ext cx="200254" cy="228600"/>
          </a:xfrm>
          <a:prstGeom prst="rect">
            <a:avLst/>
          </a:prstGeom>
        </p:spPr>
      </p:pic>
      <p:pic>
        <p:nvPicPr>
          <p:cNvPr id="12" name="Image 1" descr="preencoded.png"/>
          <p:cNvPicPr>
            <a:picLocks noChangeAspect="1"/>
          </p:cNvPicPr>
          <p:nvPr/>
        </p:nvPicPr>
        <p:blipFill>
          <a:blip r:embed="rId3"/>
          <a:srcRect l="-57" r="-57"/>
          <a:stretch/>
        </p:blipFill>
        <p:spPr>
          <a:xfrm>
            <a:off x="5995721" y="2286000"/>
            <a:ext cx="200254" cy="228600"/>
          </a:xfrm>
          <a:prstGeom prst="rect">
            <a:avLst/>
          </a:prstGeom>
        </p:spPr>
      </p:pic>
      <p:pic>
        <p:nvPicPr>
          <p:cNvPr id="13" name="Image 2" descr="preencoded.png"/>
          <p:cNvPicPr>
            <a:picLocks noChangeAspect="1"/>
          </p:cNvPicPr>
          <p:nvPr/>
        </p:nvPicPr>
        <p:blipFill>
          <a:blip r:embed="rId3"/>
          <a:srcRect l="-57" r="-57"/>
          <a:stretch/>
        </p:blipFill>
        <p:spPr>
          <a:xfrm>
            <a:off x="9094622" y="2286000"/>
            <a:ext cx="200254" cy="228600"/>
          </a:xfrm>
          <a:prstGeom prst="rect">
            <a:avLst/>
          </a:prstGeom>
        </p:spPr>
      </p:pic>
      <p:pic>
        <p:nvPicPr>
          <p:cNvPr id="14" name="Image 3" descr="preencoded.png"/>
          <p:cNvPicPr>
            <a:picLocks noChangeAspect="1"/>
          </p:cNvPicPr>
          <p:nvPr/>
        </p:nvPicPr>
        <p:blipFill>
          <a:blip r:embed="rId4"/>
          <a:srcRect/>
          <a:stretch/>
        </p:blipFill>
        <p:spPr>
          <a:xfrm>
            <a:off x="10362895" y="3353105"/>
            <a:ext cx="152705" cy="152705"/>
          </a:xfrm>
          <a:prstGeom prst="rect">
            <a:avLst/>
          </a:prstGeom>
        </p:spPr>
      </p:pic>
      <p:sp>
        <p:nvSpPr>
          <p:cNvPr id="15" name="Text 9"/>
          <p:cNvSpPr txBox="1"/>
          <p:nvPr/>
        </p:nvSpPr>
        <p:spPr>
          <a:xfrm>
            <a:off x="10515600" y="3333902"/>
            <a:ext cx="1038758" cy="191110"/>
          </a:xfrm>
          <a:prstGeom prst="rect">
            <a:avLst/>
          </a:prstGeom>
          <a:noFill/>
          <a:ln/>
        </p:spPr>
        <p:txBody>
          <a:bodyPr wrap="square" lIns="0" tIns="0" rIns="0" bIns="0" rtlCol="0" anchor="ctr"/>
          <a:lstStyle/>
          <a:p>
            <a:pPr marL="0" indent="0" algn="l">
              <a:buNone/>
            </a:pPr>
            <a:r>
              <a:rPr lang="en-US" sz="1200" dirty="0">
                <a:solidFill>
                  <a:srgbClr val="3B82F6"/>
                </a:solidFill>
                <a:latin typeface="Inter" pitchFamily="34" charset="0"/>
                <a:ea typeface="Inter" pitchFamily="34" charset="-122"/>
                <a:cs typeface="Inter" pitchFamily="34" charset="-120"/>
              </a:rPr>
              <a:t>持续循环迭代</a:t>
            </a:r>
            <a:endParaRPr lang="en-US" sz="1200" dirty="0"/>
          </a:p>
        </p:txBody>
      </p:sp>
      <p:sp>
        <p:nvSpPr>
          <p:cNvPr id="16" name="Text 10"/>
          <p:cNvSpPr txBox="1"/>
          <p:nvPr/>
        </p:nvSpPr>
        <p:spPr>
          <a:xfrm>
            <a:off x="381305" y="3866998"/>
            <a:ext cx="1400861"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敏捷开发关键原则</a:t>
            </a:r>
            <a:endParaRPr lang="en-US" sz="1200" dirty="0"/>
          </a:p>
        </p:txBody>
      </p:sp>
      <p:sp>
        <p:nvSpPr>
          <p:cNvPr id="17" name="Shape 11"/>
          <p:cNvSpPr/>
          <p:nvPr/>
        </p:nvSpPr>
        <p:spPr>
          <a:xfrm>
            <a:off x="381305" y="4134002"/>
            <a:ext cx="5600700" cy="1009498"/>
          </a:xfrm>
          <a:prstGeom prst="roundRect">
            <a:avLst>
              <a:gd name="adj" fmla="val 6836"/>
            </a:avLst>
          </a:prstGeom>
          <a:solidFill>
            <a:srgbClr val="F9FAFB"/>
          </a:solidFill>
          <a:ln w="12700">
            <a:solidFill>
              <a:srgbClr val="E5E7EB"/>
            </a:solidFill>
            <a:prstDash val="solid"/>
          </a:ln>
        </p:spPr>
      </p:sp>
      <p:sp>
        <p:nvSpPr>
          <p:cNvPr id="18" name="Shape 12"/>
          <p:cNvSpPr/>
          <p:nvPr/>
        </p:nvSpPr>
        <p:spPr>
          <a:xfrm>
            <a:off x="381305" y="5372100"/>
            <a:ext cx="5600700" cy="1009498"/>
          </a:xfrm>
          <a:prstGeom prst="roundRect">
            <a:avLst>
              <a:gd name="adj" fmla="val 6836"/>
            </a:avLst>
          </a:prstGeom>
          <a:solidFill>
            <a:srgbClr val="F9FAFB"/>
          </a:solidFill>
          <a:ln w="12700">
            <a:solidFill>
              <a:srgbClr val="E5E7EB"/>
            </a:solidFill>
            <a:prstDash val="solid"/>
          </a:ln>
        </p:spPr>
      </p:sp>
      <p:sp>
        <p:nvSpPr>
          <p:cNvPr id="19" name="Shape 13"/>
          <p:cNvSpPr/>
          <p:nvPr/>
        </p:nvSpPr>
        <p:spPr>
          <a:xfrm>
            <a:off x="6210605" y="5372100"/>
            <a:ext cx="5600700" cy="1009498"/>
          </a:xfrm>
          <a:prstGeom prst="roundRect">
            <a:avLst>
              <a:gd name="adj" fmla="val 6836"/>
            </a:avLst>
          </a:prstGeom>
          <a:solidFill>
            <a:srgbClr val="F9FAFB"/>
          </a:solidFill>
          <a:ln w="12700">
            <a:solidFill>
              <a:srgbClr val="E5E7EB"/>
            </a:solidFill>
            <a:prstDash val="solid"/>
          </a:ln>
        </p:spPr>
      </p:sp>
      <p:sp>
        <p:nvSpPr>
          <p:cNvPr id="20" name="Shape 14"/>
          <p:cNvSpPr/>
          <p:nvPr/>
        </p:nvSpPr>
        <p:spPr>
          <a:xfrm>
            <a:off x="543154" y="4334256"/>
            <a:ext cx="286207" cy="381305"/>
          </a:xfrm>
          <a:prstGeom prst="ellipse">
            <a:avLst/>
          </a:prstGeom>
          <a:solidFill>
            <a:srgbClr val="EBF0FF"/>
          </a:solidFill>
          <a:ln/>
        </p:spPr>
      </p:sp>
      <p:pic>
        <p:nvPicPr>
          <p:cNvPr id="21" name="Image 4" descr="preencoded.png"/>
          <p:cNvPicPr>
            <a:picLocks noChangeAspect="1"/>
          </p:cNvPicPr>
          <p:nvPr/>
        </p:nvPicPr>
        <p:blipFill>
          <a:blip r:embed="rId5"/>
          <a:srcRect/>
          <a:stretch/>
        </p:blipFill>
        <p:spPr>
          <a:xfrm>
            <a:off x="597103" y="4438498"/>
            <a:ext cx="171907" cy="171907"/>
          </a:xfrm>
          <a:prstGeom prst="rect">
            <a:avLst/>
          </a:prstGeom>
        </p:spPr>
      </p:pic>
      <p:sp>
        <p:nvSpPr>
          <p:cNvPr id="22" name="Shape 15"/>
          <p:cNvSpPr/>
          <p:nvPr/>
        </p:nvSpPr>
        <p:spPr>
          <a:xfrm>
            <a:off x="6210605" y="4134002"/>
            <a:ext cx="5600700" cy="1009498"/>
          </a:xfrm>
          <a:prstGeom prst="roundRect">
            <a:avLst>
              <a:gd name="adj" fmla="val 6836"/>
            </a:avLst>
          </a:prstGeom>
          <a:solidFill>
            <a:srgbClr val="F9FAFB"/>
          </a:solidFill>
          <a:ln w="12700">
            <a:solidFill>
              <a:srgbClr val="E5E7EB"/>
            </a:solidFill>
            <a:prstDash val="solid"/>
          </a:ln>
        </p:spPr>
      </p:sp>
      <p:sp>
        <p:nvSpPr>
          <p:cNvPr id="23" name="Shape 16"/>
          <p:cNvSpPr/>
          <p:nvPr/>
        </p:nvSpPr>
        <p:spPr>
          <a:xfrm>
            <a:off x="6372454" y="4334256"/>
            <a:ext cx="304495" cy="381305"/>
          </a:xfrm>
          <a:prstGeom prst="ellipse">
            <a:avLst/>
          </a:prstGeom>
          <a:solidFill>
            <a:srgbClr val="EBF0FF"/>
          </a:solidFill>
          <a:ln/>
        </p:spPr>
      </p:sp>
      <p:sp>
        <p:nvSpPr>
          <p:cNvPr id="24" name="Shape 17"/>
          <p:cNvSpPr/>
          <p:nvPr/>
        </p:nvSpPr>
        <p:spPr>
          <a:xfrm>
            <a:off x="543154" y="5572354"/>
            <a:ext cx="352044" cy="381305"/>
          </a:xfrm>
          <a:prstGeom prst="ellipse">
            <a:avLst/>
          </a:prstGeom>
          <a:solidFill>
            <a:srgbClr val="EBF0FF"/>
          </a:solidFill>
          <a:ln/>
        </p:spPr>
      </p:sp>
      <p:sp>
        <p:nvSpPr>
          <p:cNvPr id="25" name="Shape 18"/>
          <p:cNvSpPr/>
          <p:nvPr/>
        </p:nvSpPr>
        <p:spPr>
          <a:xfrm>
            <a:off x="6372454" y="5572354"/>
            <a:ext cx="304495" cy="381305"/>
          </a:xfrm>
          <a:prstGeom prst="ellipse">
            <a:avLst/>
          </a:prstGeom>
          <a:solidFill>
            <a:srgbClr val="EBF0FF"/>
          </a:solidFill>
          <a:ln/>
        </p:spPr>
      </p:sp>
      <p:sp>
        <p:nvSpPr>
          <p:cNvPr id="26" name="Text 19"/>
          <p:cNvSpPr txBox="1"/>
          <p:nvPr/>
        </p:nvSpPr>
        <p:spPr>
          <a:xfrm>
            <a:off x="936346" y="4315054"/>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速度优先于完美</a:t>
            </a:r>
            <a:endParaRPr lang="en-US" sz="1200" dirty="0"/>
          </a:p>
        </p:txBody>
      </p:sp>
      <p:sp>
        <p:nvSpPr>
          <p:cNvPr id="27" name="Text 20"/>
          <p:cNvSpPr txBox="1"/>
          <p:nvPr/>
        </p:nvSpPr>
        <p:spPr>
          <a:xfrm>
            <a:off x="1001268" y="5553151"/>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用户参与设计</a:t>
            </a:r>
            <a:endParaRPr lang="en-US" sz="1200" dirty="0"/>
          </a:p>
        </p:txBody>
      </p:sp>
      <p:sp>
        <p:nvSpPr>
          <p:cNvPr id="28" name="Text 21"/>
          <p:cNvSpPr txBox="1"/>
          <p:nvPr/>
        </p:nvSpPr>
        <p:spPr>
          <a:xfrm>
            <a:off x="6786677" y="5553151"/>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周级迭代周期</a:t>
            </a:r>
            <a:endParaRPr lang="en-US" sz="1200" dirty="0"/>
          </a:p>
        </p:txBody>
      </p:sp>
      <p:sp>
        <p:nvSpPr>
          <p:cNvPr id="29" name="Text 22"/>
          <p:cNvSpPr txBox="1"/>
          <p:nvPr/>
        </p:nvSpPr>
        <p:spPr>
          <a:xfrm>
            <a:off x="936346" y="4533595"/>
            <a:ext cx="489112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在AI产品开发中，快速上线一个不完美的版本远胜于慢速打磨一个完美产品。AI领域的竞争窗口期通常只有数月。</a:t>
            </a:r>
            <a:endParaRPr lang="en-US" sz="1000" dirty="0"/>
          </a:p>
        </p:txBody>
      </p:sp>
      <p:pic>
        <p:nvPicPr>
          <p:cNvPr id="30" name="Image 5" descr="preencoded.png"/>
          <p:cNvPicPr>
            <a:picLocks noChangeAspect="1"/>
          </p:cNvPicPr>
          <p:nvPr/>
        </p:nvPicPr>
        <p:blipFill>
          <a:blip r:embed="rId6"/>
          <a:srcRect/>
          <a:stretch/>
        </p:blipFill>
        <p:spPr>
          <a:xfrm>
            <a:off x="6437376" y="4438498"/>
            <a:ext cx="171907" cy="171907"/>
          </a:xfrm>
          <a:prstGeom prst="rect">
            <a:avLst/>
          </a:prstGeom>
        </p:spPr>
      </p:pic>
      <p:sp>
        <p:nvSpPr>
          <p:cNvPr id="31" name="Text 23"/>
          <p:cNvSpPr txBox="1"/>
          <p:nvPr/>
        </p:nvSpPr>
        <p:spPr>
          <a:xfrm>
            <a:off x="6788506" y="4315054"/>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数据驱动决策</a:t>
            </a:r>
            <a:endParaRPr lang="en-US" sz="1200" dirty="0"/>
          </a:p>
        </p:txBody>
      </p:sp>
      <p:sp>
        <p:nvSpPr>
          <p:cNvPr id="32" name="Text 24"/>
          <p:cNvSpPr txBox="1"/>
          <p:nvPr/>
        </p:nvSpPr>
        <p:spPr>
          <a:xfrm>
            <a:off x="6788506" y="4533595"/>
            <a:ext cx="4901184"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所有产品决策都应基于用户数据和行为分析，避免主观假设。建立核心指标并实时监控每次迭代的影响。</a:t>
            </a:r>
            <a:endParaRPr lang="en-US" sz="1000" dirty="0"/>
          </a:p>
        </p:txBody>
      </p:sp>
      <p:pic>
        <p:nvPicPr>
          <p:cNvPr id="33" name="Image 6" descr="preencoded.png"/>
          <p:cNvPicPr>
            <a:picLocks noChangeAspect="1"/>
          </p:cNvPicPr>
          <p:nvPr/>
        </p:nvPicPr>
        <p:blipFill>
          <a:blip r:embed="rId7"/>
          <a:srcRect l="-1064" r="-1064"/>
          <a:stretch/>
        </p:blipFill>
        <p:spPr>
          <a:xfrm>
            <a:off x="605333" y="5676595"/>
            <a:ext cx="219456" cy="171907"/>
          </a:xfrm>
          <a:prstGeom prst="rect">
            <a:avLst/>
          </a:prstGeom>
        </p:spPr>
      </p:pic>
      <p:sp>
        <p:nvSpPr>
          <p:cNvPr id="34" name="Text 25"/>
          <p:cNvSpPr txBox="1"/>
          <p:nvPr/>
        </p:nvSpPr>
        <p:spPr>
          <a:xfrm>
            <a:off x="1001268" y="5772607"/>
            <a:ext cx="4901184"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将早期用户纳入开发过程，通过访谈、使用场景观察和反馈会议获取真实使用情境的见解。</a:t>
            </a:r>
            <a:endParaRPr lang="en-US" sz="1000" dirty="0"/>
          </a:p>
        </p:txBody>
      </p:sp>
      <p:pic>
        <p:nvPicPr>
          <p:cNvPr id="35" name="Image 7" descr="preencoded.png"/>
          <p:cNvPicPr>
            <a:picLocks noChangeAspect="1"/>
          </p:cNvPicPr>
          <p:nvPr/>
        </p:nvPicPr>
        <p:blipFill>
          <a:blip r:embed="rId8"/>
          <a:srcRect l="-760" r="-760"/>
          <a:stretch/>
        </p:blipFill>
        <p:spPr>
          <a:xfrm>
            <a:off x="6445606" y="5676595"/>
            <a:ext cx="152705" cy="171907"/>
          </a:xfrm>
          <a:prstGeom prst="rect">
            <a:avLst/>
          </a:prstGeom>
        </p:spPr>
      </p:pic>
      <p:sp>
        <p:nvSpPr>
          <p:cNvPr id="36" name="Text 26"/>
          <p:cNvSpPr txBox="1"/>
          <p:nvPr/>
        </p:nvSpPr>
        <p:spPr>
          <a:xfrm>
            <a:off x="6786677" y="5772607"/>
            <a:ext cx="4948733"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在Agentic AI应用中，迭代周期应控制在1-2周，比传统软件开发更快。快速验证学习速度是核心竞争力。</a:t>
            </a:r>
            <a:endParaRPr lang="en-US" sz="1000" dirty="0"/>
          </a:p>
        </p:txBody>
      </p:sp>
      <p:sp>
        <p:nvSpPr>
          <p:cNvPr id="37" name="Shape 27"/>
          <p:cNvSpPr/>
          <p:nvPr/>
        </p:nvSpPr>
        <p:spPr>
          <a:xfrm>
            <a:off x="381305" y="1580998"/>
            <a:ext cx="2133295" cy="1657807"/>
          </a:xfrm>
          <a:prstGeom prst="roundRect">
            <a:avLst>
              <a:gd name="adj" fmla="val 2536"/>
            </a:avLst>
          </a:prstGeom>
          <a:solidFill>
            <a:srgbClr val="F9FAFB"/>
          </a:solidFill>
          <a:ln w="12700">
            <a:solidFill>
              <a:srgbClr val="E5E7EB"/>
            </a:solidFill>
            <a:prstDash val="solid"/>
          </a:ln>
        </p:spPr>
      </p:sp>
      <p:sp>
        <p:nvSpPr>
          <p:cNvPr id="38" name="Shape 28"/>
          <p:cNvSpPr/>
          <p:nvPr/>
        </p:nvSpPr>
        <p:spPr>
          <a:xfrm>
            <a:off x="6578194" y="1695298"/>
            <a:ext cx="2133295" cy="1429207"/>
          </a:xfrm>
          <a:prstGeom prst="roundRect">
            <a:avLst>
              <a:gd name="adj" fmla="val 3412"/>
            </a:avLst>
          </a:prstGeom>
          <a:solidFill>
            <a:srgbClr val="F9FAFB"/>
          </a:solidFill>
          <a:ln w="12700">
            <a:solidFill>
              <a:srgbClr val="E5E7EB"/>
            </a:solidFill>
            <a:prstDash val="solid"/>
          </a:ln>
        </p:spPr>
      </p:sp>
      <p:sp>
        <p:nvSpPr>
          <p:cNvPr id="39" name="Shape 29"/>
          <p:cNvSpPr/>
          <p:nvPr/>
        </p:nvSpPr>
        <p:spPr>
          <a:xfrm>
            <a:off x="9677095" y="1695298"/>
            <a:ext cx="2133295" cy="1429207"/>
          </a:xfrm>
          <a:prstGeom prst="roundRect">
            <a:avLst>
              <a:gd name="adj" fmla="val 3412"/>
            </a:avLst>
          </a:prstGeom>
          <a:solidFill>
            <a:srgbClr val="F9FAFB"/>
          </a:solidFill>
          <a:ln w="12700">
            <a:solidFill>
              <a:srgbClr val="E5E7EB"/>
            </a:solidFill>
            <a:prstDash val="solid"/>
          </a:ln>
        </p:spPr>
      </p:sp>
      <p:sp>
        <p:nvSpPr>
          <p:cNvPr id="40" name="Shape 30"/>
          <p:cNvSpPr/>
          <p:nvPr/>
        </p:nvSpPr>
        <p:spPr>
          <a:xfrm>
            <a:off x="1257300" y="1742846"/>
            <a:ext cx="381305" cy="381305"/>
          </a:xfrm>
          <a:prstGeom prst="ellipse">
            <a:avLst/>
          </a:prstGeom>
          <a:solidFill>
            <a:srgbClr val="EBF0FF"/>
          </a:solidFill>
          <a:ln/>
        </p:spPr>
      </p:sp>
      <p:pic>
        <p:nvPicPr>
          <p:cNvPr id="41" name="Image 8" descr="preencoded.png"/>
          <p:cNvPicPr>
            <a:picLocks noChangeAspect="1"/>
          </p:cNvPicPr>
          <p:nvPr/>
        </p:nvPicPr>
        <p:blipFill>
          <a:blip r:embed="rId9"/>
          <a:srcRect l="-1773" r="-1773"/>
          <a:stretch/>
        </p:blipFill>
        <p:spPr>
          <a:xfrm>
            <a:off x="1380744" y="1848002"/>
            <a:ext cx="133502" cy="171907"/>
          </a:xfrm>
          <a:prstGeom prst="rect">
            <a:avLst/>
          </a:prstGeom>
        </p:spPr>
      </p:pic>
      <p:sp>
        <p:nvSpPr>
          <p:cNvPr id="42" name="Shape 31"/>
          <p:cNvSpPr/>
          <p:nvPr/>
        </p:nvSpPr>
        <p:spPr>
          <a:xfrm>
            <a:off x="3479292" y="1695298"/>
            <a:ext cx="2133295" cy="1429207"/>
          </a:xfrm>
          <a:prstGeom prst="roundRect">
            <a:avLst>
              <a:gd name="adj" fmla="val 3412"/>
            </a:avLst>
          </a:prstGeom>
          <a:solidFill>
            <a:srgbClr val="F9FAFB"/>
          </a:solidFill>
          <a:ln w="12700">
            <a:solidFill>
              <a:srgbClr val="E5E7EB"/>
            </a:solidFill>
            <a:prstDash val="solid"/>
          </a:ln>
        </p:spPr>
      </p:sp>
      <p:sp>
        <p:nvSpPr>
          <p:cNvPr id="43" name="Shape 32"/>
          <p:cNvSpPr/>
          <p:nvPr/>
        </p:nvSpPr>
        <p:spPr>
          <a:xfrm>
            <a:off x="4356202" y="1857146"/>
            <a:ext cx="381305" cy="381305"/>
          </a:xfrm>
          <a:prstGeom prst="ellipse">
            <a:avLst/>
          </a:prstGeom>
          <a:solidFill>
            <a:srgbClr val="EBF0FF"/>
          </a:solidFill>
          <a:ln/>
        </p:spPr>
      </p:sp>
      <p:sp>
        <p:nvSpPr>
          <p:cNvPr id="44" name="Shape 33"/>
          <p:cNvSpPr/>
          <p:nvPr/>
        </p:nvSpPr>
        <p:spPr>
          <a:xfrm>
            <a:off x="7454189" y="1857146"/>
            <a:ext cx="381305" cy="381305"/>
          </a:xfrm>
          <a:prstGeom prst="ellipse">
            <a:avLst/>
          </a:prstGeom>
          <a:solidFill>
            <a:srgbClr val="EBF0FF"/>
          </a:solidFill>
          <a:ln/>
        </p:spPr>
      </p:sp>
      <p:sp>
        <p:nvSpPr>
          <p:cNvPr id="45" name="Shape 34"/>
          <p:cNvSpPr/>
          <p:nvPr/>
        </p:nvSpPr>
        <p:spPr>
          <a:xfrm>
            <a:off x="10553090" y="1857146"/>
            <a:ext cx="381305" cy="381305"/>
          </a:xfrm>
          <a:prstGeom prst="ellipse">
            <a:avLst/>
          </a:prstGeom>
          <a:solidFill>
            <a:srgbClr val="EBF0FF"/>
          </a:solidFill>
          <a:ln/>
        </p:spPr>
      </p:sp>
      <p:sp>
        <p:nvSpPr>
          <p:cNvPr id="46" name="Text 35"/>
          <p:cNvSpPr txBox="1"/>
          <p:nvPr/>
        </p:nvSpPr>
        <p:spPr>
          <a:xfrm>
            <a:off x="990295" y="2257654"/>
            <a:ext cx="1038758"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最小可行产品</a:t>
            </a:r>
            <a:endParaRPr lang="en-US" sz="1200" dirty="0"/>
          </a:p>
        </p:txBody>
      </p:sp>
      <p:sp>
        <p:nvSpPr>
          <p:cNvPr id="47" name="Text 36"/>
          <p:cNvSpPr txBox="1"/>
          <p:nvPr/>
        </p:nvSpPr>
        <p:spPr>
          <a:xfrm>
            <a:off x="1216152" y="2486254"/>
            <a:ext cx="581558"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(MVP)</a:t>
            </a:r>
            <a:endParaRPr lang="en-US" sz="1200" dirty="0"/>
          </a:p>
        </p:txBody>
      </p:sp>
      <p:sp>
        <p:nvSpPr>
          <p:cNvPr id="48" name="Text 37"/>
          <p:cNvSpPr txBox="1"/>
          <p:nvPr/>
        </p:nvSpPr>
        <p:spPr>
          <a:xfrm>
            <a:off x="4241902" y="2371954"/>
            <a:ext cx="734263"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假设验证</a:t>
            </a:r>
            <a:endParaRPr lang="en-US" sz="1200" dirty="0"/>
          </a:p>
        </p:txBody>
      </p:sp>
      <p:sp>
        <p:nvSpPr>
          <p:cNvPr id="49" name="Text 38"/>
          <p:cNvSpPr txBox="1"/>
          <p:nvPr/>
        </p:nvSpPr>
        <p:spPr>
          <a:xfrm>
            <a:off x="7339889" y="2371954"/>
            <a:ext cx="734263"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数据反馈</a:t>
            </a:r>
            <a:endParaRPr lang="en-US" sz="1200" dirty="0"/>
          </a:p>
        </p:txBody>
      </p:sp>
      <p:sp>
        <p:nvSpPr>
          <p:cNvPr id="50" name="Text 39"/>
          <p:cNvSpPr txBox="1"/>
          <p:nvPr/>
        </p:nvSpPr>
        <p:spPr>
          <a:xfrm>
            <a:off x="914400" y="2704795"/>
            <a:ext cx="116768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聚焦核心价值假设</a:t>
            </a:r>
            <a:endParaRPr lang="en-US" sz="1000" dirty="0"/>
          </a:p>
        </p:txBody>
      </p:sp>
      <p:sp>
        <p:nvSpPr>
          <p:cNvPr id="51" name="Text 40"/>
          <p:cNvSpPr txBox="1"/>
          <p:nvPr/>
        </p:nvSpPr>
        <p:spPr>
          <a:xfrm>
            <a:off x="847649" y="2895905"/>
            <a:ext cx="1300277"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快速构建最小功能集</a:t>
            </a:r>
            <a:endParaRPr lang="en-US" sz="1000" dirty="0"/>
          </a:p>
        </p:txBody>
      </p:sp>
      <p:pic>
        <p:nvPicPr>
          <p:cNvPr id="52" name="Image 9" descr="preencoded.png"/>
          <p:cNvPicPr>
            <a:picLocks noChangeAspect="1"/>
          </p:cNvPicPr>
          <p:nvPr/>
        </p:nvPicPr>
        <p:blipFill>
          <a:blip r:embed="rId10"/>
          <a:srcRect l="-760" r="-760"/>
          <a:stretch/>
        </p:blipFill>
        <p:spPr>
          <a:xfrm>
            <a:off x="4470502" y="1962302"/>
            <a:ext cx="152705" cy="171907"/>
          </a:xfrm>
          <a:prstGeom prst="rect">
            <a:avLst/>
          </a:prstGeom>
        </p:spPr>
      </p:pic>
      <p:sp>
        <p:nvSpPr>
          <p:cNvPr id="53" name="Text 41"/>
          <p:cNvSpPr txBox="1"/>
          <p:nvPr/>
        </p:nvSpPr>
        <p:spPr>
          <a:xfrm>
            <a:off x="4146804" y="2590495"/>
            <a:ext cx="9006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明确测试假设</a:t>
            </a:r>
            <a:endParaRPr lang="en-US" sz="1000" dirty="0"/>
          </a:p>
        </p:txBody>
      </p:sp>
      <p:sp>
        <p:nvSpPr>
          <p:cNvPr id="54" name="Text 42"/>
          <p:cNvSpPr txBox="1"/>
          <p:nvPr/>
        </p:nvSpPr>
        <p:spPr>
          <a:xfrm>
            <a:off x="4146804" y="2781605"/>
            <a:ext cx="9006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设计验证实验</a:t>
            </a:r>
            <a:endParaRPr lang="en-US" sz="1000" dirty="0"/>
          </a:p>
        </p:txBody>
      </p:sp>
      <p:pic>
        <p:nvPicPr>
          <p:cNvPr id="55" name="Image 10" descr="preencoded.png"/>
          <p:cNvPicPr>
            <a:picLocks noChangeAspect="1"/>
          </p:cNvPicPr>
          <p:nvPr/>
        </p:nvPicPr>
        <p:blipFill>
          <a:blip r:embed="rId11"/>
          <a:srcRect t="-841" b="-841"/>
          <a:stretch/>
        </p:blipFill>
        <p:spPr>
          <a:xfrm>
            <a:off x="7550201" y="1962302"/>
            <a:ext cx="190195" cy="171907"/>
          </a:xfrm>
          <a:prstGeom prst="rect">
            <a:avLst/>
          </a:prstGeom>
        </p:spPr>
      </p:pic>
      <p:sp>
        <p:nvSpPr>
          <p:cNvPr id="56" name="Text 43"/>
          <p:cNvSpPr txBox="1"/>
          <p:nvPr/>
        </p:nvSpPr>
        <p:spPr>
          <a:xfrm>
            <a:off x="7111289" y="2590495"/>
            <a:ext cx="116768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收集用户行为数据</a:t>
            </a:r>
            <a:endParaRPr lang="en-US" sz="1000" dirty="0"/>
          </a:p>
        </p:txBody>
      </p:sp>
      <p:sp>
        <p:nvSpPr>
          <p:cNvPr id="57" name="Text 44"/>
          <p:cNvSpPr txBox="1"/>
          <p:nvPr/>
        </p:nvSpPr>
        <p:spPr>
          <a:xfrm>
            <a:off x="7244791" y="2781605"/>
            <a:ext cx="9006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分析关键指标</a:t>
            </a:r>
            <a:endParaRPr lang="en-US" sz="1000" dirty="0"/>
          </a:p>
        </p:txBody>
      </p:sp>
      <p:pic>
        <p:nvPicPr>
          <p:cNvPr id="58" name="Image 11" descr="preencoded.png"/>
          <p:cNvPicPr>
            <a:picLocks noChangeAspect="1"/>
          </p:cNvPicPr>
          <p:nvPr/>
        </p:nvPicPr>
        <p:blipFill>
          <a:blip r:embed="rId12"/>
          <a:srcRect/>
          <a:stretch/>
        </p:blipFill>
        <p:spPr>
          <a:xfrm>
            <a:off x="10658246" y="1962302"/>
            <a:ext cx="171907" cy="171907"/>
          </a:xfrm>
          <a:prstGeom prst="rect">
            <a:avLst/>
          </a:prstGeom>
        </p:spPr>
      </p:pic>
      <p:sp>
        <p:nvSpPr>
          <p:cNvPr id="59" name="Text 45"/>
          <p:cNvSpPr txBox="1"/>
          <p:nvPr/>
        </p:nvSpPr>
        <p:spPr>
          <a:xfrm>
            <a:off x="10438790" y="2371954"/>
            <a:ext cx="734263"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调整迭代</a:t>
            </a:r>
            <a:endParaRPr lang="en-US" sz="1200" dirty="0"/>
          </a:p>
        </p:txBody>
      </p:sp>
      <p:sp>
        <p:nvSpPr>
          <p:cNvPr id="60" name="Text 46"/>
          <p:cNvSpPr txBox="1"/>
          <p:nvPr/>
        </p:nvSpPr>
        <p:spPr>
          <a:xfrm>
            <a:off x="10210190" y="2590495"/>
            <a:ext cx="116768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基于数据优化产品</a:t>
            </a:r>
            <a:endParaRPr lang="en-US" sz="1000" dirty="0"/>
          </a:p>
        </p:txBody>
      </p:sp>
      <p:sp>
        <p:nvSpPr>
          <p:cNvPr id="61" name="Text 47"/>
          <p:cNvSpPr txBox="1"/>
          <p:nvPr/>
        </p:nvSpPr>
        <p:spPr>
          <a:xfrm>
            <a:off x="10343693" y="2781605"/>
            <a:ext cx="9006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快速更新发布</a:t>
            </a:r>
            <a:endParaRPr lang="en-US" sz="1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448056"/>
            <a:ext cx="2015338" cy="162763"/>
          </a:xfrm>
          <a:prstGeom prst="rect">
            <a:avLst/>
          </a:prstGeom>
          <a:noFill/>
          <a:ln/>
        </p:spPr>
        <p:txBody>
          <a:bodyPr wrap="square" lIns="0" tIns="0" rIns="0" bIns="0" rtlCol="0" anchor="ctr"/>
          <a:lstStyle/>
          <a:p>
            <a:pPr marL="0" indent="0" algn="l">
              <a:buNone/>
            </a:pPr>
            <a:r>
              <a:rPr lang="en-US" sz="1000" b="1" dirty="0">
                <a:solidFill>
                  <a:srgbClr val="6B7280"/>
                </a:solidFill>
                <a:latin typeface="Inter" pitchFamily="34" charset="0"/>
                <a:ea typeface="Inter" pitchFamily="34" charset="-122"/>
                <a:cs typeface="Inter" pitchFamily="34" charset="-120"/>
              </a:rPr>
              <a:t>第三部分：快速试错与数据驱动</a:t>
            </a:r>
            <a:endParaRPr lang="en-US" sz="1000" dirty="0"/>
          </a:p>
        </p:txBody>
      </p:sp>
      <p:sp>
        <p:nvSpPr>
          <p:cNvPr id="6" name="Text 4"/>
          <p:cNvSpPr txBox="1"/>
          <p:nvPr/>
        </p:nvSpPr>
        <p:spPr>
          <a:xfrm>
            <a:off x="11430000" y="314554"/>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评测体系</a:t>
            </a:r>
            <a:endParaRPr lang="en-US" sz="1000" dirty="0"/>
          </a:p>
        </p:txBody>
      </p:sp>
      <p:sp>
        <p:nvSpPr>
          <p:cNvPr id="7" name="Text 5"/>
          <p:cNvSpPr txBox="1"/>
          <p:nvPr/>
        </p:nvSpPr>
        <p:spPr>
          <a:xfrm>
            <a:off x="10752430" y="523951"/>
            <a:ext cx="1347826" cy="200254"/>
          </a:xfrm>
          <a:prstGeom prst="rect">
            <a:avLst/>
          </a:prstGeom>
          <a:noFill/>
          <a:ln/>
        </p:spPr>
        <p:txBody>
          <a:bodyPr wrap="square" lIns="0" tIns="0" rIns="0" bIns="0" rtlCol="0" anchor="ctr"/>
          <a:lstStyle/>
          <a:p>
            <a:pPr marL="0" indent="0" algn="r">
              <a:buNone/>
            </a:pPr>
            <a:r>
              <a:rPr lang="en-US" sz="1300" b="1" dirty="0">
                <a:solidFill>
                  <a:srgbClr val="1F2937"/>
                </a:solidFill>
                <a:latin typeface="Inter" pitchFamily="34" charset="0"/>
                <a:ea typeface="Inter" pitchFamily="34" charset="-122"/>
                <a:cs typeface="Inter" pitchFamily="34" charset="-120"/>
              </a:rPr>
              <a:t>Agentic AI应用</a:t>
            </a:r>
            <a:endParaRPr lang="en-US" sz="1300" dirty="0"/>
          </a:p>
        </p:txBody>
      </p:sp>
      <p:sp>
        <p:nvSpPr>
          <p:cNvPr id="8" name="Text 6"/>
          <p:cNvSpPr txBox="1"/>
          <p:nvPr/>
        </p:nvSpPr>
        <p:spPr>
          <a:xfrm>
            <a:off x="228600" y="923544"/>
            <a:ext cx="1012241"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产品决策框架</a:t>
            </a:r>
            <a:endParaRPr lang="en-US" sz="1100" dirty="0"/>
          </a:p>
        </p:txBody>
      </p:sp>
      <p:sp>
        <p:nvSpPr>
          <p:cNvPr id="9" name="Text 7"/>
          <p:cNvSpPr txBox="1"/>
          <p:nvPr/>
        </p:nvSpPr>
        <p:spPr>
          <a:xfrm>
            <a:off x="228600" y="1976018"/>
            <a:ext cx="1012241"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三大指标类别</a:t>
            </a:r>
            <a:endParaRPr lang="en-US" sz="1100" dirty="0"/>
          </a:p>
        </p:txBody>
      </p:sp>
      <p:sp>
        <p:nvSpPr>
          <p:cNvPr id="10" name="Text 8"/>
          <p:cNvSpPr txBox="1"/>
          <p:nvPr/>
        </p:nvSpPr>
        <p:spPr>
          <a:xfrm>
            <a:off x="228600" y="1166774"/>
            <a:ext cx="27861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数据驱动的评测体系</a:t>
            </a:r>
            <a:endParaRPr lang="en-US" sz="2200" dirty="0"/>
          </a:p>
        </p:txBody>
      </p:sp>
      <p:sp>
        <p:nvSpPr>
          <p:cNvPr id="11" name="Text 9"/>
          <p:cNvSpPr txBox="1"/>
          <p:nvPr/>
        </p:nvSpPr>
        <p:spPr>
          <a:xfrm>
            <a:off x="228600" y="1576426"/>
            <a:ext cx="643738" cy="200254"/>
          </a:xfrm>
          <a:prstGeom prst="rect">
            <a:avLst/>
          </a:prstGeom>
          <a:noFill/>
          <a:ln/>
        </p:spPr>
        <p:txBody>
          <a:bodyPr wrap="square" lIns="0" tIns="0" rIns="0" bIns="0" rtlCol="0" anchor="ctr"/>
          <a:lstStyle/>
          <a:p>
            <a:pPr marL="0" indent="0" algn="l">
              <a:buNone/>
            </a:pPr>
            <a:r>
              <a:rPr lang="en-US" sz="1300" dirty="0">
                <a:solidFill>
                  <a:srgbClr val="374151"/>
                </a:solidFill>
                <a:latin typeface="Inter" pitchFamily="34" charset="0"/>
                <a:ea typeface="Inter" pitchFamily="34" charset="-122"/>
                <a:cs typeface="Inter" pitchFamily="34" charset="-120"/>
              </a:rPr>
              <a:t>如何用</a:t>
            </a:r>
            <a:endParaRPr lang="en-US" sz="1300" dirty="0"/>
          </a:p>
        </p:txBody>
      </p:sp>
      <p:sp>
        <p:nvSpPr>
          <p:cNvPr id="12" name="Text 10"/>
          <p:cNvSpPr txBox="1"/>
          <p:nvPr/>
        </p:nvSpPr>
        <p:spPr>
          <a:xfrm>
            <a:off x="1772107" y="1576426"/>
            <a:ext cx="1500530" cy="200254"/>
          </a:xfrm>
          <a:prstGeom prst="rect">
            <a:avLst/>
          </a:prstGeom>
          <a:noFill/>
          <a:ln/>
        </p:spPr>
        <p:txBody>
          <a:bodyPr wrap="square" lIns="0" tIns="0" rIns="0" bIns="0" rtlCol="0" anchor="ctr"/>
          <a:lstStyle/>
          <a:p>
            <a:pPr marL="0" indent="0" algn="l">
              <a:buNone/>
            </a:pPr>
            <a:r>
              <a:rPr lang="en-US" sz="1300" dirty="0">
                <a:solidFill>
                  <a:srgbClr val="374151"/>
                </a:solidFill>
                <a:latin typeface="Inter" pitchFamily="34" charset="0"/>
                <a:ea typeface="Inter" pitchFamily="34" charset="-122"/>
                <a:cs typeface="Inter" pitchFamily="34" charset="-120"/>
              </a:rPr>
              <a:t>指导产品迭代决策</a:t>
            </a:r>
            <a:endParaRPr lang="en-US" sz="1300" dirty="0"/>
          </a:p>
        </p:txBody>
      </p:sp>
      <p:sp>
        <p:nvSpPr>
          <p:cNvPr id="13" name="Text 11"/>
          <p:cNvSpPr txBox="1"/>
          <p:nvPr/>
        </p:nvSpPr>
        <p:spPr>
          <a:xfrm>
            <a:off x="743407" y="1576426"/>
            <a:ext cx="1157630" cy="200254"/>
          </a:xfrm>
          <a:prstGeom prst="rect">
            <a:avLst/>
          </a:prstGeom>
          <a:noFill/>
          <a:ln/>
        </p:spPr>
        <p:txBody>
          <a:bodyPr wrap="square" lIns="0" tIns="0" rIns="0" bIns="0" rtlCol="0" anchor="ctr"/>
          <a:lstStyle/>
          <a:p>
            <a:pPr marL="0" indent="0" algn="l">
              <a:buNone/>
            </a:pPr>
            <a:r>
              <a:rPr lang="en-US" sz="1300" b="1" dirty="0">
                <a:solidFill>
                  <a:srgbClr val="2563EB"/>
                </a:solidFill>
                <a:latin typeface="Inter" pitchFamily="34" charset="0"/>
                <a:ea typeface="Inter" pitchFamily="34" charset="-122"/>
                <a:cs typeface="Inter" pitchFamily="34" charset="-120"/>
              </a:rPr>
              <a:t>多维数据指标</a:t>
            </a:r>
            <a:endParaRPr lang="en-US" sz="1300" dirty="0"/>
          </a:p>
        </p:txBody>
      </p:sp>
      <p:sp>
        <p:nvSpPr>
          <p:cNvPr id="14" name="Shape 12"/>
          <p:cNvSpPr/>
          <p:nvPr/>
        </p:nvSpPr>
        <p:spPr>
          <a:xfrm>
            <a:off x="228600" y="2219249"/>
            <a:ext cx="3838651" cy="1809598"/>
          </a:xfrm>
          <a:prstGeom prst="roundRect">
            <a:avLst>
              <a:gd name="adj" fmla="val 2128"/>
            </a:avLst>
          </a:prstGeom>
          <a:solidFill>
            <a:srgbClr val="F9FAFB"/>
          </a:solidFill>
          <a:ln w="12700">
            <a:solidFill>
              <a:srgbClr val="E5E7EB"/>
            </a:solidFill>
            <a:prstDash val="solid"/>
          </a:ln>
        </p:spPr>
      </p:sp>
      <p:sp>
        <p:nvSpPr>
          <p:cNvPr id="15" name="Shape 13"/>
          <p:cNvSpPr/>
          <p:nvPr/>
        </p:nvSpPr>
        <p:spPr>
          <a:xfrm>
            <a:off x="352044" y="2343607"/>
            <a:ext cx="304495" cy="304495"/>
          </a:xfrm>
          <a:prstGeom prst="ellipse">
            <a:avLst/>
          </a:prstGeom>
          <a:solidFill>
            <a:srgbClr val="EBF0FF"/>
          </a:solidFill>
          <a:ln/>
        </p:spPr>
      </p:sp>
      <p:pic>
        <p:nvPicPr>
          <p:cNvPr id="16" name="Image 0" descr="preencoded.png"/>
          <p:cNvPicPr>
            <a:picLocks noChangeAspect="1"/>
          </p:cNvPicPr>
          <p:nvPr/>
        </p:nvPicPr>
        <p:blipFill>
          <a:blip r:embed="rId3"/>
          <a:srcRect/>
          <a:stretch/>
        </p:blipFill>
        <p:spPr>
          <a:xfrm>
            <a:off x="428854" y="2419502"/>
            <a:ext cx="152705" cy="152705"/>
          </a:xfrm>
          <a:prstGeom prst="rect">
            <a:avLst/>
          </a:prstGeom>
        </p:spPr>
      </p:pic>
      <p:sp>
        <p:nvSpPr>
          <p:cNvPr id="17" name="Shape 14"/>
          <p:cNvSpPr/>
          <p:nvPr/>
        </p:nvSpPr>
        <p:spPr>
          <a:xfrm>
            <a:off x="4177894" y="2219249"/>
            <a:ext cx="3838651" cy="1809598"/>
          </a:xfrm>
          <a:prstGeom prst="roundRect">
            <a:avLst>
              <a:gd name="adj" fmla="val 2128"/>
            </a:avLst>
          </a:prstGeom>
          <a:solidFill>
            <a:srgbClr val="F9FAFB"/>
          </a:solidFill>
          <a:ln w="12700">
            <a:solidFill>
              <a:srgbClr val="E5E7EB"/>
            </a:solidFill>
            <a:prstDash val="solid"/>
          </a:ln>
        </p:spPr>
      </p:sp>
      <p:sp>
        <p:nvSpPr>
          <p:cNvPr id="18" name="Shape 15"/>
          <p:cNvSpPr/>
          <p:nvPr/>
        </p:nvSpPr>
        <p:spPr>
          <a:xfrm>
            <a:off x="8128102" y="2219249"/>
            <a:ext cx="3838651" cy="1809598"/>
          </a:xfrm>
          <a:prstGeom prst="roundRect">
            <a:avLst>
              <a:gd name="adj" fmla="val 2128"/>
            </a:avLst>
          </a:prstGeom>
          <a:solidFill>
            <a:srgbClr val="F9FAFB"/>
          </a:solidFill>
          <a:ln w="12700">
            <a:solidFill>
              <a:srgbClr val="E5E7EB"/>
            </a:solidFill>
            <a:prstDash val="solid"/>
          </a:ln>
        </p:spPr>
      </p:sp>
      <p:sp>
        <p:nvSpPr>
          <p:cNvPr id="19" name="Shape 16"/>
          <p:cNvSpPr/>
          <p:nvPr/>
        </p:nvSpPr>
        <p:spPr>
          <a:xfrm>
            <a:off x="4302252" y="2343607"/>
            <a:ext cx="304495" cy="304495"/>
          </a:xfrm>
          <a:prstGeom prst="ellipse">
            <a:avLst/>
          </a:prstGeom>
          <a:solidFill>
            <a:srgbClr val="EBF0FF"/>
          </a:solidFill>
          <a:ln/>
        </p:spPr>
      </p:sp>
      <p:sp>
        <p:nvSpPr>
          <p:cNvPr id="20" name="Shape 17"/>
          <p:cNvSpPr/>
          <p:nvPr/>
        </p:nvSpPr>
        <p:spPr>
          <a:xfrm>
            <a:off x="8251546" y="2343607"/>
            <a:ext cx="304495" cy="304495"/>
          </a:xfrm>
          <a:prstGeom prst="ellipse">
            <a:avLst/>
          </a:prstGeom>
          <a:solidFill>
            <a:srgbClr val="EBF0FF"/>
          </a:solidFill>
          <a:ln/>
        </p:spPr>
      </p:sp>
      <p:sp>
        <p:nvSpPr>
          <p:cNvPr id="21" name="Text 18"/>
          <p:cNvSpPr txBox="1"/>
          <p:nvPr/>
        </p:nvSpPr>
        <p:spPr>
          <a:xfrm>
            <a:off x="733349" y="2409444"/>
            <a:ext cx="633679"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技术指标</a:t>
            </a:r>
            <a:endParaRPr lang="en-US" sz="1000" dirty="0"/>
          </a:p>
        </p:txBody>
      </p:sp>
      <p:sp>
        <p:nvSpPr>
          <p:cNvPr id="22" name="Text 19"/>
          <p:cNvSpPr txBox="1"/>
          <p:nvPr/>
        </p:nvSpPr>
        <p:spPr>
          <a:xfrm>
            <a:off x="4682642" y="2409444"/>
            <a:ext cx="633679"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用户指标</a:t>
            </a:r>
            <a:endParaRPr lang="en-US" sz="1000" dirty="0"/>
          </a:p>
        </p:txBody>
      </p:sp>
      <p:sp>
        <p:nvSpPr>
          <p:cNvPr id="23" name="Text 20"/>
          <p:cNvSpPr txBox="1"/>
          <p:nvPr/>
        </p:nvSpPr>
        <p:spPr>
          <a:xfrm>
            <a:off x="8632850" y="2409444"/>
            <a:ext cx="633679"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商业指标</a:t>
            </a:r>
            <a:endParaRPr lang="en-US" sz="1000" dirty="0"/>
          </a:p>
        </p:txBody>
      </p:sp>
      <p:sp>
        <p:nvSpPr>
          <p:cNvPr id="24" name="Text 21"/>
          <p:cNvSpPr txBox="1"/>
          <p:nvPr/>
        </p:nvSpPr>
        <p:spPr>
          <a:xfrm>
            <a:off x="514807" y="2723998"/>
            <a:ext cx="8860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准确率 / 召回率</a:t>
            </a:r>
            <a:endParaRPr lang="en-US" sz="900" dirty="0"/>
          </a:p>
        </p:txBody>
      </p:sp>
      <p:sp>
        <p:nvSpPr>
          <p:cNvPr id="25" name="Text 22"/>
          <p:cNvSpPr txBox="1"/>
          <p:nvPr/>
        </p:nvSpPr>
        <p:spPr>
          <a:xfrm>
            <a:off x="514807" y="2876702"/>
            <a:ext cx="8860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响应时间 / 延迟</a:t>
            </a:r>
            <a:endParaRPr lang="en-US" sz="900" dirty="0"/>
          </a:p>
        </p:txBody>
      </p:sp>
      <p:sp>
        <p:nvSpPr>
          <p:cNvPr id="26" name="Text 23"/>
          <p:cNvSpPr txBox="1"/>
          <p:nvPr/>
        </p:nvSpPr>
        <p:spPr>
          <a:xfrm>
            <a:off x="514807" y="3029407"/>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系统稳定性</a:t>
            </a:r>
            <a:endParaRPr lang="en-US" sz="900" dirty="0"/>
          </a:p>
        </p:txBody>
      </p:sp>
      <p:sp>
        <p:nvSpPr>
          <p:cNvPr id="27" name="Text 24"/>
          <p:cNvSpPr txBox="1"/>
          <p:nvPr/>
        </p:nvSpPr>
        <p:spPr>
          <a:xfrm>
            <a:off x="514807" y="3181198"/>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资源利用率</a:t>
            </a:r>
            <a:endParaRPr lang="en-US" sz="900" dirty="0"/>
          </a:p>
        </p:txBody>
      </p:sp>
      <p:sp>
        <p:nvSpPr>
          <p:cNvPr id="28" name="Text 25"/>
          <p:cNvSpPr txBox="1"/>
          <p:nvPr/>
        </p:nvSpPr>
        <p:spPr>
          <a:xfrm>
            <a:off x="514807" y="3333902"/>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安全合规性</a:t>
            </a:r>
            <a:endParaRPr lang="en-US" sz="900" dirty="0"/>
          </a:p>
        </p:txBody>
      </p:sp>
      <p:sp>
        <p:nvSpPr>
          <p:cNvPr id="29" name="Text 26"/>
          <p:cNvSpPr txBox="1"/>
          <p:nvPr/>
        </p:nvSpPr>
        <p:spPr>
          <a:xfrm>
            <a:off x="4464101" y="2723998"/>
            <a:ext cx="8860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使用频次 / 时长</a:t>
            </a:r>
            <a:endParaRPr lang="en-US" sz="900" dirty="0"/>
          </a:p>
        </p:txBody>
      </p:sp>
      <p:sp>
        <p:nvSpPr>
          <p:cNvPr id="30" name="Text 27"/>
          <p:cNvSpPr txBox="1"/>
          <p:nvPr/>
        </p:nvSpPr>
        <p:spPr>
          <a:xfrm>
            <a:off x="4464101" y="2876702"/>
            <a:ext cx="8860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留存率 / 活跃度</a:t>
            </a:r>
            <a:endParaRPr lang="en-US" sz="900" dirty="0"/>
          </a:p>
        </p:txBody>
      </p:sp>
      <p:sp>
        <p:nvSpPr>
          <p:cNvPr id="31" name="Text 28"/>
          <p:cNvSpPr txBox="1"/>
          <p:nvPr/>
        </p:nvSpPr>
        <p:spPr>
          <a:xfrm>
            <a:off x="4464101" y="3029407"/>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满意度评分</a:t>
            </a:r>
            <a:endParaRPr lang="en-US" sz="900" dirty="0"/>
          </a:p>
        </p:txBody>
      </p:sp>
      <p:sp>
        <p:nvSpPr>
          <p:cNvPr id="32" name="Text 29"/>
          <p:cNvSpPr txBox="1"/>
          <p:nvPr/>
        </p:nvSpPr>
        <p:spPr>
          <a:xfrm>
            <a:off x="4464101" y="3181198"/>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推荐率 (NPS)</a:t>
            </a:r>
            <a:endParaRPr lang="en-US" sz="900" dirty="0"/>
          </a:p>
        </p:txBody>
      </p:sp>
      <p:sp>
        <p:nvSpPr>
          <p:cNvPr id="33" name="Text 30"/>
          <p:cNvSpPr txBox="1"/>
          <p:nvPr/>
        </p:nvSpPr>
        <p:spPr>
          <a:xfrm>
            <a:off x="4464101" y="3333902"/>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功能使用分布</a:t>
            </a:r>
            <a:endParaRPr lang="en-US" sz="900" dirty="0"/>
          </a:p>
        </p:txBody>
      </p:sp>
      <p:sp>
        <p:nvSpPr>
          <p:cNvPr id="34" name="Text 31"/>
          <p:cNvSpPr txBox="1"/>
          <p:nvPr/>
        </p:nvSpPr>
        <p:spPr>
          <a:xfrm>
            <a:off x="8413394" y="2723998"/>
            <a:ext cx="4389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转化率</a:t>
            </a:r>
            <a:endParaRPr lang="en-US" sz="900" dirty="0"/>
          </a:p>
        </p:txBody>
      </p:sp>
      <p:sp>
        <p:nvSpPr>
          <p:cNvPr id="35" name="Text 32"/>
          <p:cNvSpPr txBox="1"/>
          <p:nvPr/>
        </p:nvSpPr>
        <p:spPr>
          <a:xfrm>
            <a:off x="8413394" y="2876702"/>
            <a:ext cx="848563"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客单价 / ARPU</a:t>
            </a:r>
            <a:endParaRPr lang="en-US" sz="900" dirty="0"/>
          </a:p>
        </p:txBody>
      </p:sp>
      <p:sp>
        <p:nvSpPr>
          <p:cNvPr id="36" name="Text 33"/>
          <p:cNvSpPr txBox="1"/>
          <p:nvPr/>
        </p:nvSpPr>
        <p:spPr>
          <a:xfrm>
            <a:off x="8413394" y="3029407"/>
            <a:ext cx="82936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LTV/CAC 比率</a:t>
            </a:r>
            <a:endParaRPr lang="en-US" sz="900" dirty="0"/>
          </a:p>
        </p:txBody>
      </p:sp>
      <p:sp>
        <p:nvSpPr>
          <p:cNvPr id="37" name="Text 34"/>
          <p:cNvSpPr txBox="1"/>
          <p:nvPr/>
        </p:nvSpPr>
        <p:spPr>
          <a:xfrm>
            <a:off x="8413394" y="3181198"/>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收入增长率</a:t>
            </a:r>
            <a:endParaRPr lang="en-US" sz="900" dirty="0"/>
          </a:p>
        </p:txBody>
      </p:sp>
      <p:sp>
        <p:nvSpPr>
          <p:cNvPr id="38" name="Text 35"/>
          <p:cNvSpPr txBox="1"/>
          <p:nvPr/>
        </p:nvSpPr>
        <p:spPr>
          <a:xfrm>
            <a:off x="8413394" y="3333902"/>
            <a:ext cx="8860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续订率 / 流失率</a:t>
            </a:r>
            <a:endParaRPr lang="en-US" sz="900" dirty="0"/>
          </a:p>
        </p:txBody>
      </p:sp>
      <p:sp>
        <p:nvSpPr>
          <p:cNvPr id="39" name="Text 36"/>
          <p:cNvSpPr txBox="1"/>
          <p:nvPr/>
        </p:nvSpPr>
        <p:spPr>
          <a:xfrm>
            <a:off x="352044" y="3619195"/>
            <a:ext cx="6675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重要性权重</a:t>
            </a:r>
            <a:endParaRPr lang="en-US" sz="900" dirty="0"/>
          </a:p>
        </p:txBody>
      </p:sp>
      <p:sp>
        <p:nvSpPr>
          <p:cNvPr id="40" name="Text 37"/>
          <p:cNvSpPr txBox="1"/>
          <p:nvPr/>
        </p:nvSpPr>
        <p:spPr>
          <a:xfrm>
            <a:off x="4302252" y="3619195"/>
            <a:ext cx="6675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重要性权重</a:t>
            </a:r>
            <a:endParaRPr lang="en-US" sz="900" dirty="0"/>
          </a:p>
        </p:txBody>
      </p:sp>
      <p:sp>
        <p:nvSpPr>
          <p:cNvPr id="41" name="Shape 38"/>
          <p:cNvSpPr/>
          <p:nvPr/>
        </p:nvSpPr>
        <p:spPr>
          <a:xfrm>
            <a:off x="352044" y="3847795"/>
            <a:ext cx="3590849" cy="57607"/>
          </a:xfrm>
          <a:prstGeom prst="roundRect">
            <a:avLst>
              <a:gd name="adj" fmla="val 793654"/>
            </a:avLst>
          </a:prstGeom>
          <a:solidFill>
            <a:srgbClr val="E5E7EB"/>
          </a:solidFill>
          <a:ln/>
        </p:spPr>
      </p:sp>
      <p:sp>
        <p:nvSpPr>
          <p:cNvPr id="42" name="Shape 39"/>
          <p:cNvSpPr/>
          <p:nvPr/>
        </p:nvSpPr>
        <p:spPr>
          <a:xfrm>
            <a:off x="352044" y="3847795"/>
            <a:ext cx="2695651" cy="57607"/>
          </a:xfrm>
          <a:prstGeom prst="roundRect">
            <a:avLst>
              <a:gd name="adj" fmla="val 793654"/>
            </a:avLst>
          </a:prstGeom>
          <a:solidFill>
            <a:srgbClr val="4C6FFF"/>
          </a:solidFill>
          <a:ln/>
        </p:spPr>
      </p:sp>
      <p:pic>
        <p:nvPicPr>
          <p:cNvPr id="43" name="Image 1" descr="preencoded.png"/>
          <p:cNvPicPr>
            <a:picLocks noChangeAspect="1"/>
          </p:cNvPicPr>
          <p:nvPr/>
        </p:nvPicPr>
        <p:blipFill>
          <a:blip r:embed="rId4"/>
          <a:srcRect t="-43" b="-43"/>
          <a:stretch/>
        </p:blipFill>
        <p:spPr>
          <a:xfrm>
            <a:off x="4388206" y="2419502"/>
            <a:ext cx="133502" cy="152705"/>
          </a:xfrm>
          <a:prstGeom prst="rect">
            <a:avLst/>
          </a:prstGeom>
        </p:spPr>
      </p:pic>
      <p:sp>
        <p:nvSpPr>
          <p:cNvPr id="44" name="Text 40"/>
          <p:cNvSpPr txBox="1"/>
          <p:nvPr/>
        </p:nvSpPr>
        <p:spPr>
          <a:xfrm>
            <a:off x="8251546" y="3619195"/>
            <a:ext cx="6675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重要性权重</a:t>
            </a:r>
            <a:endParaRPr lang="en-US" sz="900" dirty="0"/>
          </a:p>
        </p:txBody>
      </p:sp>
      <p:sp>
        <p:nvSpPr>
          <p:cNvPr id="45" name="Shape 41"/>
          <p:cNvSpPr/>
          <p:nvPr/>
        </p:nvSpPr>
        <p:spPr>
          <a:xfrm>
            <a:off x="4302252" y="3847795"/>
            <a:ext cx="3590849" cy="57607"/>
          </a:xfrm>
          <a:prstGeom prst="roundRect">
            <a:avLst>
              <a:gd name="adj" fmla="val 793654"/>
            </a:avLst>
          </a:prstGeom>
          <a:solidFill>
            <a:srgbClr val="E5E7EB"/>
          </a:solidFill>
          <a:ln/>
        </p:spPr>
      </p:sp>
      <p:sp>
        <p:nvSpPr>
          <p:cNvPr id="46" name="Shape 42"/>
          <p:cNvSpPr/>
          <p:nvPr/>
        </p:nvSpPr>
        <p:spPr>
          <a:xfrm>
            <a:off x="4302252" y="3847795"/>
            <a:ext cx="3228746" cy="57607"/>
          </a:xfrm>
          <a:prstGeom prst="roundRect">
            <a:avLst>
              <a:gd name="adj" fmla="val 793654"/>
            </a:avLst>
          </a:prstGeom>
          <a:solidFill>
            <a:srgbClr val="4C6FFF"/>
          </a:solidFill>
          <a:ln/>
        </p:spPr>
      </p:sp>
      <p:pic>
        <p:nvPicPr>
          <p:cNvPr id="47" name="Image 2" descr="preencoded.png"/>
          <p:cNvPicPr>
            <a:picLocks noChangeAspect="1"/>
          </p:cNvPicPr>
          <p:nvPr/>
        </p:nvPicPr>
        <p:blipFill>
          <a:blip r:embed="rId5"/>
          <a:srcRect/>
          <a:stretch/>
        </p:blipFill>
        <p:spPr>
          <a:xfrm>
            <a:off x="8328355" y="2419502"/>
            <a:ext cx="152705" cy="152705"/>
          </a:xfrm>
          <a:prstGeom prst="rect">
            <a:avLst/>
          </a:prstGeom>
        </p:spPr>
      </p:pic>
      <p:sp>
        <p:nvSpPr>
          <p:cNvPr id="48" name="Shape 43"/>
          <p:cNvSpPr/>
          <p:nvPr/>
        </p:nvSpPr>
        <p:spPr>
          <a:xfrm>
            <a:off x="8251546" y="3847795"/>
            <a:ext cx="3590849" cy="57607"/>
          </a:xfrm>
          <a:prstGeom prst="roundRect">
            <a:avLst>
              <a:gd name="adj" fmla="val 793654"/>
            </a:avLst>
          </a:prstGeom>
          <a:solidFill>
            <a:srgbClr val="E5E7EB"/>
          </a:solidFill>
          <a:ln/>
        </p:spPr>
      </p:sp>
      <p:sp>
        <p:nvSpPr>
          <p:cNvPr id="49" name="Shape 44"/>
          <p:cNvSpPr/>
          <p:nvPr/>
        </p:nvSpPr>
        <p:spPr>
          <a:xfrm>
            <a:off x="8251546" y="3847795"/>
            <a:ext cx="3057754" cy="57607"/>
          </a:xfrm>
          <a:prstGeom prst="roundRect">
            <a:avLst>
              <a:gd name="adj" fmla="val 793654"/>
            </a:avLst>
          </a:prstGeom>
          <a:solidFill>
            <a:srgbClr val="4C6FFF"/>
          </a:solidFill>
          <a:ln/>
        </p:spPr>
      </p:sp>
      <p:sp>
        <p:nvSpPr>
          <p:cNvPr id="50" name="Text 45"/>
          <p:cNvSpPr txBox="1"/>
          <p:nvPr/>
        </p:nvSpPr>
        <p:spPr>
          <a:xfrm>
            <a:off x="228600" y="4190695"/>
            <a:ext cx="1317650"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指标权衡决策框架</a:t>
            </a:r>
            <a:endParaRPr lang="en-US" sz="1100" dirty="0"/>
          </a:p>
        </p:txBody>
      </p:sp>
      <p:sp>
        <p:nvSpPr>
          <p:cNvPr id="51" name="Shape 46"/>
          <p:cNvSpPr/>
          <p:nvPr/>
        </p:nvSpPr>
        <p:spPr>
          <a:xfrm>
            <a:off x="228600" y="4433926"/>
            <a:ext cx="5790895" cy="972007"/>
          </a:xfrm>
          <a:prstGeom prst="roundRect">
            <a:avLst>
              <a:gd name="adj" fmla="val 7378"/>
            </a:avLst>
          </a:prstGeom>
          <a:solidFill>
            <a:srgbClr val="F9FAFB"/>
          </a:solidFill>
          <a:ln w="12700">
            <a:solidFill>
              <a:srgbClr val="E5E7EB"/>
            </a:solidFill>
            <a:prstDash val="solid"/>
          </a:ln>
        </p:spPr>
      </p:sp>
      <p:sp>
        <p:nvSpPr>
          <p:cNvPr id="52" name="Text 47"/>
          <p:cNvSpPr txBox="1"/>
          <p:nvPr/>
        </p:nvSpPr>
        <p:spPr>
          <a:xfrm>
            <a:off x="352044" y="4567428"/>
            <a:ext cx="103418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指标优先级矩阵</a:t>
            </a:r>
            <a:endParaRPr lang="en-US" sz="1000" dirty="0"/>
          </a:p>
        </p:txBody>
      </p:sp>
      <p:sp>
        <p:nvSpPr>
          <p:cNvPr id="53" name="Text 48"/>
          <p:cNvSpPr txBox="1"/>
          <p:nvPr/>
        </p:nvSpPr>
        <p:spPr>
          <a:xfrm>
            <a:off x="514807" y="4785970"/>
            <a:ext cx="5532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阶段适配</a:t>
            </a:r>
            <a:endParaRPr lang="en-US" sz="900" dirty="0"/>
          </a:p>
        </p:txBody>
      </p:sp>
      <p:sp>
        <p:nvSpPr>
          <p:cNvPr id="54" name="Text 49"/>
          <p:cNvSpPr txBox="1"/>
          <p:nvPr/>
        </p:nvSpPr>
        <p:spPr>
          <a:xfrm>
            <a:off x="972007" y="4785970"/>
            <a:ext cx="20391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：根据产品生命周期调整各类指标权重</a:t>
            </a:r>
            <a:endParaRPr lang="en-US" sz="900" dirty="0"/>
          </a:p>
        </p:txBody>
      </p:sp>
      <p:sp>
        <p:nvSpPr>
          <p:cNvPr id="55" name="Text 50"/>
          <p:cNvSpPr txBox="1"/>
          <p:nvPr/>
        </p:nvSpPr>
        <p:spPr>
          <a:xfrm>
            <a:off x="514807" y="4957877"/>
            <a:ext cx="7818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核心价值对齐</a:t>
            </a:r>
            <a:endParaRPr lang="en-US" sz="900" dirty="0"/>
          </a:p>
        </p:txBody>
      </p:sp>
      <p:sp>
        <p:nvSpPr>
          <p:cNvPr id="56" name="Text 51"/>
          <p:cNvSpPr txBox="1"/>
          <p:nvPr/>
        </p:nvSpPr>
        <p:spPr>
          <a:xfrm>
            <a:off x="1200607" y="4957877"/>
            <a:ext cx="16962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：与产品10倍价值主张保持一致</a:t>
            </a:r>
            <a:endParaRPr lang="en-US" sz="900" dirty="0"/>
          </a:p>
        </p:txBody>
      </p:sp>
      <p:sp>
        <p:nvSpPr>
          <p:cNvPr id="57" name="Text 52"/>
          <p:cNvSpPr txBox="1"/>
          <p:nvPr/>
        </p:nvSpPr>
        <p:spPr>
          <a:xfrm>
            <a:off x="514807" y="5128870"/>
            <a:ext cx="81930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短期/长期平衡</a:t>
            </a:r>
            <a:endParaRPr lang="en-US" sz="900" dirty="0"/>
          </a:p>
        </p:txBody>
      </p:sp>
      <p:sp>
        <p:nvSpPr>
          <p:cNvPr id="58" name="Text 53"/>
          <p:cNvSpPr txBox="1"/>
          <p:nvPr/>
        </p:nvSpPr>
        <p:spPr>
          <a:xfrm>
            <a:off x="1242670" y="5128870"/>
            <a:ext cx="1467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：技术债务与商业成长并重</a:t>
            </a:r>
            <a:endParaRPr lang="en-US" sz="900" dirty="0"/>
          </a:p>
        </p:txBody>
      </p:sp>
      <p:sp>
        <p:nvSpPr>
          <p:cNvPr id="59" name="Shape 54"/>
          <p:cNvSpPr/>
          <p:nvPr/>
        </p:nvSpPr>
        <p:spPr>
          <a:xfrm>
            <a:off x="228600" y="5519318"/>
            <a:ext cx="5790895" cy="1086307"/>
          </a:xfrm>
          <a:prstGeom prst="roundRect">
            <a:avLst>
              <a:gd name="adj" fmla="val 5907"/>
            </a:avLst>
          </a:prstGeom>
          <a:solidFill>
            <a:srgbClr val="F9FAFB"/>
          </a:solidFill>
          <a:ln w="12700">
            <a:solidFill>
              <a:srgbClr val="E5E7EB"/>
            </a:solidFill>
            <a:prstDash val="solid"/>
          </a:ln>
        </p:spPr>
      </p:sp>
      <p:sp>
        <p:nvSpPr>
          <p:cNvPr id="60" name="Shape 55"/>
          <p:cNvSpPr/>
          <p:nvPr/>
        </p:nvSpPr>
        <p:spPr>
          <a:xfrm>
            <a:off x="352044" y="5643677"/>
            <a:ext cx="304495" cy="304495"/>
          </a:xfrm>
          <a:prstGeom prst="ellipse">
            <a:avLst/>
          </a:prstGeom>
          <a:solidFill>
            <a:srgbClr val="EBF0FF"/>
          </a:solidFill>
          <a:ln/>
        </p:spPr>
      </p:sp>
      <p:pic>
        <p:nvPicPr>
          <p:cNvPr id="61" name="Image 3" descr="preencoded.png"/>
          <p:cNvPicPr>
            <a:picLocks noChangeAspect="1"/>
          </p:cNvPicPr>
          <p:nvPr/>
        </p:nvPicPr>
        <p:blipFill>
          <a:blip r:embed="rId6"/>
          <a:srcRect/>
          <a:stretch/>
        </p:blipFill>
        <p:spPr>
          <a:xfrm>
            <a:off x="428854" y="5719572"/>
            <a:ext cx="152705" cy="152705"/>
          </a:xfrm>
          <a:prstGeom prst="rect">
            <a:avLst/>
          </a:prstGeom>
        </p:spPr>
      </p:pic>
      <p:sp>
        <p:nvSpPr>
          <p:cNvPr id="62" name="Text 56"/>
          <p:cNvSpPr txBox="1"/>
          <p:nvPr/>
        </p:nvSpPr>
        <p:spPr>
          <a:xfrm>
            <a:off x="733349" y="5710428"/>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常见决策陷阱</a:t>
            </a:r>
            <a:endParaRPr lang="en-US" sz="1000" dirty="0"/>
          </a:p>
        </p:txBody>
      </p:sp>
      <p:sp>
        <p:nvSpPr>
          <p:cNvPr id="63" name="Text 57"/>
          <p:cNvSpPr txBox="1"/>
          <p:nvPr/>
        </p:nvSpPr>
        <p:spPr>
          <a:xfrm>
            <a:off x="514807" y="5986577"/>
            <a:ext cx="10104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过度关注单一指标</a:t>
            </a:r>
            <a:endParaRPr lang="en-US" sz="900" dirty="0"/>
          </a:p>
        </p:txBody>
      </p:sp>
      <p:sp>
        <p:nvSpPr>
          <p:cNvPr id="64" name="Text 58"/>
          <p:cNvSpPr txBox="1"/>
          <p:nvPr/>
        </p:nvSpPr>
        <p:spPr>
          <a:xfrm>
            <a:off x="514807" y="6157570"/>
            <a:ext cx="12390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忽略用户实际体验数据</a:t>
            </a:r>
            <a:endParaRPr lang="en-US" sz="900" dirty="0"/>
          </a:p>
        </p:txBody>
      </p:sp>
      <p:sp>
        <p:nvSpPr>
          <p:cNvPr id="65" name="Text 59"/>
          <p:cNvSpPr txBox="1"/>
          <p:nvPr/>
        </p:nvSpPr>
        <p:spPr>
          <a:xfrm>
            <a:off x="514807" y="6329477"/>
            <a:ext cx="8961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指标取值不合理</a:t>
            </a:r>
            <a:endParaRPr lang="en-US" sz="900" dirty="0"/>
          </a:p>
        </p:txBody>
      </p:sp>
      <p:sp>
        <p:nvSpPr>
          <p:cNvPr id="66" name="Text 60"/>
          <p:cNvSpPr txBox="1"/>
          <p:nvPr/>
        </p:nvSpPr>
        <p:spPr>
          <a:xfrm>
            <a:off x="6172200" y="4190695"/>
            <a:ext cx="1317650"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数据驱动决策流程</a:t>
            </a:r>
            <a:endParaRPr lang="en-US" sz="1100" dirty="0"/>
          </a:p>
        </p:txBody>
      </p:sp>
      <p:sp>
        <p:nvSpPr>
          <p:cNvPr id="67" name="Shape 61"/>
          <p:cNvSpPr/>
          <p:nvPr/>
        </p:nvSpPr>
        <p:spPr>
          <a:xfrm>
            <a:off x="6172200" y="4433926"/>
            <a:ext cx="5790895" cy="1352398"/>
          </a:xfrm>
          <a:prstGeom prst="roundRect">
            <a:avLst>
              <a:gd name="adj" fmla="val 3809"/>
            </a:avLst>
          </a:prstGeom>
          <a:solidFill>
            <a:srgbClr val="F9FAFB"/>
          </a:solidFill>
          <a:ln w="12700">
            <a:solidFill>
              <a:srgbClr val="E5E7EB"/>
            </a:solidFill>
            <a:prstDash val="solid"/>
          </a:ln>
        </p:spPr>
      </p:sp>
      <p:sp>
        <p:nvSpPr>
          <p:cNvPr id="68" name="Shape 62"/>
          <p:cNvSpPr/>
          <p:nvPr/>
        </p:nvSpPr>
        <p:spPr>
          <a:xfrm>
            <a:off x="6295644" y="4557370"/>
            <a:ext cx="190195" cy="190195"/>
          </a:xfrm>
          <a:prstGeom prst="roundRect">
            <a:avLst>
              <a:gd name="adj" fmla="val 480770"/>
            </a:avLst>
          </a:prstGeom>
          <a:solidFill>
            <a:srgbClr val="3B82F6"/>
          </a:solidFill>
          <a:ln/>
        </p:spPr>
      </p:sp>
      <p:sp>
        <p:nvSpPr>
          <p:cNvPr id="69" name="Text 63"/>
          <p:cNvSpPr txBox="1"/>
          <p:nvPr/>
        </p:nvSpPr>
        <p:spPr>
          <a:xfrm>
            <a:off x="6367882" y="4576572"/>
            <a:ext cx="133502" cy="152705"/>
          </a:xfrm>
          <a:prstGeom prst="rect">
            <a:avLst/>
          </a:prstGeom>
          <a:noFill/>
          <a:ln/>
        </p:spPr>
        <p:txBody>
          <a:bodyPr wrap="square" lIns="0" tIns="0" rIns="0" bIns="0" rtlCol="0" anchor="ctr"/>
          <a:lstStyle/>
          <a:p>
            <a:pPr marL="0" indent="0" algn="l">
              <a:buNone/>
            </a:pPr>
            <a:r>
              <a:rPr lang="en-US" sz="900" dirty="0">
                <a:solidFill>
                  <a:srgbClr val="FFFFFF"/>
                </a:solidFill>
                <a:latin typeface="Inter" pitchFamily="34" charset="0"/>
                <a:ea typeface="Inter" pitchFamily="34" charset="-122"/>
                <a:cs typeface="Inter" pitchFamily="34" charset="-120"/>
              </a:rPr>
              <a:t>1</a:t>
            </a:r>
            <a:endParaRPr lang="en-US" sz="900" dirty="0"/>
          </a:p>
        </p:txBody>
      </p:sp>
      <p:sp>
        <p:nvSpPr>
          <p:cNvPr id="70" name="Text 64"/>
          <p:cNvSpPr txBox="1"/>
          <p:nvPr/>
        </p:nvSpPr>
        <p:spPr>
          <a:xfrm>
            <a:off x="6543446" y="4576572"/>
            <a:ext cx="324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收集</a:t>
            </a:r>
            <a:endParaRPr lang="en-US" sz="900" dirty="0"/>
          </a:p>
        </p:txBody>
      </p:sp>
      <p:sp>
        <p:nvSpPr>
          <p:cNvPr id="71" name="Text 65"/>
          <p:cNvSpPr txBox="1"/>
          <p:nvPr/>
        </p:nvSpPr>
        <p:spPr>
          <a:xfrm>
            <a:off x="6772046" y="4576572"/>
            <a:ext cx="12390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：多渠道数据实时采集</a:t>
            </a:r>
            <a:endParaRPr lang="en-US" sz="900" dirty="0"/>
          </a:p>
        </p:txBody>
      </p:sp>
      <p:sp>
        <p:nvSpPr>
          <p:cNvPr id="72" name="Shape 66"/>
          <p:cNvSpPr/>
          <p:nvPr/>
        </p:nvSpPr>
        <p:spPr>
          <a:xfrm>
            <a:off x="6295644" y="4785970"/>
            <a:ext cx="190195" cy="190195"/>
          </a:xfrm>
          <a:prstGeom prst="roundRect">
            <a:avLst>
              <a:gd name="adj" fmla="val 480770"/>
            </a:avLst>
          </a:prstGeom>
          <a:solidFill>
            <a:srgbClr val="3B82F6"/>
          </a:solidFill>
          <a:ln/>
        </p:spPr>
      </p:sp>
      <p:sp>
        <p:nvSpPr>
          <p:cNvPr id="73" name="Text 67"/>
          <p:cNvSpPr txBox="1"/>
          <p:nvPr/>
        </p:nvSpPr>
        <p:spPr>
          <a:xfrm>
            <a:off x="6355994" y="4805172"/>
            <a:ext cx="162763" cy="152705"/>
          </a:xfrm>
          <a:prstGeom prst="rect">
            <a:avLst/>
          </a:prstGeom>
          <a:noFill/>
          <a:ln/>
        </p:spPr>
        <p:txBody>
          <a:bodyPr wrap="square" lIns="0" tIns="0" rIns="0" bIns="0" rtlCol="0" anchor="ctr"/>
          <a:lstStyle/>
          <a:p>
            <a:pPr marL="0" indent="0" algn="l">
              <a:buNone/>
            </a:pPr>
            <a:r>
              <a:rPr lang="en-US" sz="900" dirty="0">
                <a:solidFill>
                  <a:srgbClr val="FFFFFF"/>
                </a:solidFill>
                <a:latin typeface="Inter" pitchFamily="34" charset="0"/>
                <a:ea typeface="Inter" pitchFamily="34" charset="-122"/>
                <a:cs typeface="Inter" pitchFamily="34" charset="-120"/>
              </a:rPr>
              <a:t>2</a:t>
            </a:r>
            <a:endParaRPr lang="en-US" sz="900" dirty="0"/>
          </a:p>
        </p:txBody>
      </p:sp>
      <p:sp>
        <p:nvSpPr>
          <p:cNvPr id="74" name="Text 68"/>
          <p:cNvSpPr txBox="1"/>
          <p:nvPr/>
        </p:nvSpPr>
        <p:spPr>
          <a:xfrm>
            <a:off x="6543446" y="4805172"/>
            <a:ext cx="324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分析</a:t>
            </a:r>
            <a:endParaRPr lang="en-US" sz="900" dirty="0"/>
          </a:p>
        </p:txBody>
      </p:sp>
      <p:sp>
        <p:nvSpPr>
          <p:cNvPr id="75" name="Text 69"/>
          <p:cNvSpPr txBox="1"/>
          <p:nvPr/>
        </p:nvSpPr>
        <p:spPr>
          <a:xfrm>
            <a:off x="6772046" y="4805172"/>
            <a:ext cx="1571854"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：AI辅助数据解读与异常检测</a:t>
            </a:r>
            <a:endParaRPr lang="en-US" sz="900" dirty="0"/>
          </a:p>
        </p:txBody>
      </p:sp>
      <p:sp>
        <p:nvSpPr>
          <p:cNvPr id="76" name="Shape 70"/>
          <p:cNvSpPr/>
          <p:nvPr/>
        </p:nvSpPr>
        <p:spPr>
          <a:xfrm>
            <a:off x="6295644" y="5014570"/>
            <a:ext cx="190195" cy="190195"/>
          </a:xfrm>
          <a:prstGeom prst="roundRect">
            <a:avLst>
              <a:gd name="adj" fmla="val 480770"/>
            </a:avLst>
          </a:prstGeom>
          <a:solidFill>
            <a:srgbClr val="3B82F6"/>
          </a:solidFill>
          <a:ln/>
        </p:spPr>
      </p:sp>
      <p:sp>
        <p:nvSpPr>
          <p:cNvPr id="77" name="Text 71"/>
          <p:cNvSpPr txBox="1"/>
          <p:nvPr/>
        </p:nvSpPr>
        <p:spPr>
          <a:xfrm>
            <a:off x="6355994" y="5033772"/>
            <a:ext cx="162763" cy="152705"/>
          </a:xfrm>
          <a:prstGeom prst="rect">
            <a:avLst/>
          </a:prstGeom>
          <a:noFill/>
          <a:ln/>
        </p:spPr>
        <p:txBody>
          <a:bodyPr wrap="square" lIns="0" tIns="0" rIns="0" bIns="0" rtlCol="0" anchor="ctr"/>
          <a:lstStyle/>
          <a:p>
            <a:pPr marL="0" indent="0" algn="l">
              <a:buNone/>
            </a:pPr>
            <a:r>
              <a:rPr lang="en-US" sz="900" dirty="0">
                <a:solidFill>
                  <a:srgbClr val="FFFFFF"/>
                </a:solidFill>
                <a:latin typeface="Inter" pitchFamily="34" charset="0"/>
                <a:ea typeface="Inter" pitchFamily="34" charset="-122"/>
                <a:cs typeface="Inter" pitchFamily="34" charset="-120"/>
              </a:rPr>
              <a:t>3</a:t>
            </a:r>
            <a:endParaRPr lang="en-US" sz="900" dirty="0"/>
          </a:p>
        </p:txBody>
      </p:sp>
      <p:sp>
        <p:nvSpPr>
          <p:cNvPr id="78" name="Text 72"/>
          <p:cNvSpPr txBox="1"/>
          <p:nvPr/>
        </p:nvSpPr>
        <p:spPr>
          <a:xfrm>
            <a:off x="6543446" y="5033772"/>
            <a:ext cx="324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决策</a:t>
            </a:r>
            <a:endParaRPr lang="en-US" sz="900" dirty="0"/>
          </a:p>
        </p:txBody>
      </p:sp>
      <p:sp>
        <p:nvSpPr>
          <p:cNvPr id="79" name="Text 73"/>
          <p:cNvSpPr txBox="1"/>
          <p:nvPr/>
        </p:nvSpPr>
        <p:spPr>
          <a:xfrm>
            <a:off x="6772046" y="5033772"/>
            <a:ext cx="1467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：指标交叉验证与场景加权</a:t>
            </a:r>
            <a:endParaRPr lang="en-US" sz="900" dirty="0"/>
          </a:p>
        </p:txBody>
      </p:sp>
      <p:sp>
        <p:nvSpPr>
          <p:cNvPr id="80" name="Shape 74"/>
          <p:cNvSpPr/>
          <p:nvPr/>
        </p:nvSpPr>
        <p:spPr>
          <a:xfrm>
            <a:off x="6295644" y="5243170"/>
            <a:ext cx="190195" cy="190195"/>
          </a:xfrm>
          <a:prstGeom prst="roundRect">
            <a:avLst>
              <a:gd name="adj" fmla="val 480770"/>
            </a:avLst>
          </a:prstGeom>
          <a:solidFill>
            <a:srgbClr val="3B82F6"/>
          </a:solidFill>
          <a:ln/>
        </p:spPr>
      </p:sp>
      <p:sp>
        <p:nvSpPr>
          <p:cNvPr id="81" name="Text 75"/>
          <p:cNvSpPr txBox="1"/>
          <p:nvPr/>
        </p:nvSpPr>
        <p:spPr>
          <a:xfrm>
            <a:off x="6354166" y="5262372"/>
            <a:ext cx="162763" cy="152705"/>
          </a:xfrm>
          <a:prstGeom prst="rect">
            <a:avLst/>
          </a:prstGeom>
          <a:noFill/>
          <a:ln/>
        </p:spPr>
        <p:txBody>
          <a:bodyPr wrap="square" lIns="0" tIns="0" rIns="0" bIns="0" rtlCol="0" anchor="ctr"/>
          <a:lstStyle/>
          <a:p>
            <a:pPr marL="0" indent="0" algn="l">
              <a:buNone/>
            </a:pPr>
            <a:r>
              <a:rPr lang="en-US" sz="900" dirty="0">
                <a:solidFill>
                  <a:srgbClr val="FFFFFF"/>
                </a:solidFill>
                <a:latin typeface="Inter" pitchFamily="34" charset="0"/>
                <a:ea typeface="Inter" pitchFamily="34" charset="-122"/>
                <a:cs typeface="Inter" pitchFamily="34" charset="-120"/>
              </a:rPr>
              <a:t>4</a:t>
            </a:r>
            <a:endParaRPr lang="en-US" sz="900" dirty="0"/>
          </a:p>
        </p:txBody>
      </p:sp>
      <p:sp>
        <p:nvSpPr>
          <p:cNvPr id="82" name="Text 76"/>
          <p:cNvSpPr txBox="1"/>
          <p:nvPr/>
        </p:nvSpPr>
        <p:spPr>
          <a:xfrm>
            <a:off x="6543446" y="5262372"/>
            <a:ext cx="324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执行</a:t>
            </a:r>
            <a:endParaRPr lang="en-US" sz="900" dirty="0"/>
          </a:p>
        </p:txBody>
      </p:sp>
      <p:sp>
        <p:nvSpPr>
          <p:cNvPr id="83" name="Text 77"/>
          <p:cNvSpPr txBox="1"/>
          <p:nvPr/>
        </p:nvSpPr>
        <p:spPr>
          <a:xfrm>
            <a:off x="6772046" y="5262372"/>
            <a:ext cx="12390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：快速落地与效果追踪</a:t>
            </a:r>
            <a:endParaRPr lang="en-US" sz="900" dirty="0"/>
          </a:p>
        </p:txBody>
      </p:sp>
      <p:sp>
        <p:nvSpPr>
          <p:cNvPr id="84" name="Shape 78"/>
          <p:cNvSpPr/>
          <p:nvPr/>
        </p:nvSpPr>
        <p:spPr>
          <a:xfrm>
            <a:off x="6295644" y="5471770"/>
            <a:ext cx="190195" cy="190195"/>
          </a:xfrm>
          <a:prstGeom prst="roundRect">
            <a:avLst>
              <a:gd name="adj" fmla="val 480770"/>
            </a:avLst>
          </a:prstGeom>
          <a:solidFill>
            <a:srgbClr val="3B82F6"/>
          </a:solidFill>
          <a:ln/>
        </p:spPr>
      </p:sp>
      <p:sp>
        <p:nvSpPr>
          <p:cNvPr id="85" name="Text 79"/>
          <p:cNvSpPr txBox="1"/>
          <p:nvPr/>
        </p:nvSpPr>
        <p:spPr>
          <a:xfrm>
            <a:off x="6356909" y="5490972"/>
            <a:ext cx="162763" cy="152705"/>
          </a:xfrm>
          <a:prstGeom prst="rect">
            <a:avLst/>
          </a:prstGeom>
          <a:noFill/>
          <a:ln/>
        </p:spPr>
        <p:txBody>
          <a:bodyPr wrap="square" lIns="0" tIns="0" rIns="0" bIns="0" rtlCol="0" anchor="ctr"/>
          <a:lstStyle/>
          <a:p>
            <a:pPr marL="0" indent="0" algn="l">
              <a:buNone/>
            </a:pPr>
            <a:r>
              <a:rPr lang="en-US" sz="900" dirty="0">
                <a:solidFill>
                  <a:srgbClr val="FFFFFF"/>
                </a:solidFill>
                <a:latin typeface="Inter" pitchFamily="34" charset="0"/>
                <a:ea typeface="Inter" pitchFamily="34" charset="-122"/>
                <a:cs typeface="Inter" pitchFamily="34" charset="-120"/>
              </a:rPr>
              <a:t>5</a:t>
            </a:r>
            <a:endParaRPr lang="en-US" sz="900" dirty="0"/>
          </a:p>
        </p:txBody>
      </p:sp>
      <p:sp>
        <p:nvSpPr>
          <p:cNvPr id="86" name="Text 80"/>
          <p:cNvSpPr txBox="1"/>
          <p:nvPr/>
        </p:nvSpPr>
        <p:spPr>
          <a:xfrm>
            <a:off x="6543446" y="5490972"/>
            <a:ext cx="324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反馈</a:t>
            </a:r>
            <a:endParaRPr lang="en-US" sz="900" dirty="0"/>
          </a:p>
        </p:txBody>
      </p:sp>
      <p:sp>
        <p:nvSpPr>
          <p:cNvPr id="87" name="Text 81"/>
          <p:cNvSpPr txBox="1"/>
          <p:nvPr/>
        </p:nvSpPr>
        <p:spPr>
          <a:xfrm>
            <a:off x="6772046" y="5490972"/>
            <a:ext cx="13533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：持续优化指标评估体系</a:t>
            </a:r>
            <a:endParaRPr lang="en-US" sz="900" dirty="0"/>
          </a:p>
        </p:txBody>
      </p:sp>
      <p:pic>
        <p:nvPicPr>
          <p:cNvPr id="88" name="Image 4" descr="preencoded.png"/>
          <p:cNvPicPr>
            <a:picLocks noChangeAspect="1"/>
          </p:cNvPicPr>
          <p:nvPr/>
        </p:nvPicPr>
        <p:blipFill>
          <a:blip r:embed="rId7"/>
          <a:srcRect l="-133" r="-133"/>
          <a:stretch/>
        </p:blipFill>
        <p:spPr>
          <a:xfrm>
            <a:off x="6172200" y="5915254"/>
            <a:ext cx="85954" cy="114300"/>
          </a:xfrm>
          <a:prstGeom prst="rect">
            <a:avLst/>
          </a:prstGeom>
        </p:spPr>
      </p:pic>
      <p:sp>
        <p:nvSpPr>
          <p:cNvPr id="89" name="Text 82"/>
          <p:cNvSpPr txBox="1"/>
          <p:nvPr/>
        </p:nvSpPr>
        <p:spPr>
          <a:xfrm>
            <a:off x="6295644" y="5900623"/>
            <a:ext cx="2839212" cy="143561"/>
          </a:xfrm>
          <a:prstGeom prst="rect">
            <a:avLst/>
          </a:prstGeom>
          <a:noFill/>
          <a:ln/>
        </p:spPr>
        <p:txBody>
          <a:bodyPr wrap="square" lIns="0" tIns="0" rIns="0" bIns="0" rtlCol="0" anchor="ctr"/>
          <a:lstStyle/>
          <a:p>
            <a:pPr marL="0" indent="0" algn="l">
              <a:buNone/>
            </a:pPr>
            <a:r>
              <a:rPr lang="en-US" sz="900" i="1" dirty="0">
                <a:solidFill>
                  <a:srgbClr val="6B7280"/>
                </a:solidFill>
                <a:latin typeface="Inter" pitchFamily="34" charset="0"/>
                <a:ea typeface="Inter" pitchFamily="34" charset="-122"/>
                <a:cs typeface="Inter" pitchFamily="34" charset="-120"/>
              </a:rPr>
              <a:t>实践建议：建立可视化指标看板，确保全团队数据共识</a:t>
            </a:r>
            <a:endParaRPr lang="en-US" sz="9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Shape 0"/>
          <p:cNvSpPr/>
          <p:nvPr/>
        </p:nvSpPr>
        <p:spPr>
          <a:xfrm>
            <a:off x="0" y="0"/>
            <a:ext cx="12191695" cy="7353605"/>
          </a:xfrm>
          <a:prstGeom prst="rect">
            <a:avLst/>
          </a:prstGeom>
          <a:solidFill>
            <a:srgbClr val="FFFFFF"/>
          </a:solidFill>
          <a:ln/>
        </p:spPr>
      </p:sp>
      <p:sp>
        <p:nvSpPr>
          <p:cNvPr id="3" name="Shape 1"/>
          <p:cNvSpPr/>
          <p:nvPr/>
        </p:nvSpPr>
        <p:spPr>
          <a:xfrm>
            <a:off x="0" y="0"/>
            <a:ext cx="12191695" cy="735360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实验方法论</a:t>
            </a:r>
            <a:endParaRPr lang="en-US" sz="1200" dirty="0"/>
          </a:p>
        </p:txBody>
      </p:sp>
      <p:sp>
        <p:nvSpPr>
          <p:cNvPr id="6" name="Text 4"/>
          <p:cNvSpPr txBox="1"/>
          <p:nvPr/>
        </p:nvSpPr>
        <p:spPr>
          <a:xfrm>
            <a:off x="381305" y="743407"/>
            <a:ext cx="3024835"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A/B测试与敏感性实验</a:t>
            </a:r>
            <a:endParaRPr lang="en-US" sz="2200" dirty="0"/>
          </a:p>
        </p:txBody>
      </p:sp>
      <p:sp>
        <p:nvSpPr>
          <p:cNvPr id="7" name="Text 5"/>
          <p:cNvSpPr txBox="1"/>
          <p:nvPr/>
        </p:nvSpPr>
        <p:spPr>
          <a:xfrm>
            <a:off x="11277295" y="552298"/>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8" name="Text 6"/>
          <p:cNvSpPr txBox="1"/>
          <p:nvPr/>
        </p:nvSpPr>
        <p:spPr>
          <a:xfrm>
            <a:off x="10096805" y="752551"/>
            <a:ext cx="1858061" cy="228600"/>
          </a:xfrm>
          <a:prstGeom prst="rect">
            <a:avLst/>
          </a:prstGeom>
          <a:noFill/>
          <a:ln/>
        </p:spPr>
        <p:txBody>
          <a:bodyPr wrap="square" lIns="0" tIns="0" rIns="0" bIns="0" rtlCol="0" anchor="ctr"/>
          <a:lstStyle/>
          <a:p>
            <a:pPr marL="0" indent="0" algn="r">
              <a:buNone/>
            </a:pPr>
            <a:r>
              <a:rPr lang="en-US" sz="1500" b="1" dirty="0">
                <a:solidFill>
                  <a:srgbClr val="374151"/>
                </a:solidFill>
                <a:latin typeface="Inter" pitchFamily="34" charset="0"/>
                <a:ea typeface="Inter" pitchFamily="34" charset="-122"/>
                <a:cs typeface="Inter" pitchFamily="34" charset="-120"/>
              </a:rPr>
              <a:t>快速试错与数据驱动</a:t>
            </a:r>
            <a:endParaRPr lang="en-US" sz="1500" dirty="0"/>
          </a:p>
        </p:txBody>
      </p:sp>
      <p:sp>
        <p:nvSpPr>
          <p:cNvPr id="9" name="Text 7"/>
          <p:cNvSpPr txBox="1"/>
          <p:nvPr/>
        </p:nvSpPr>
        <p:spPr>
          <a:xfrm>
            <a:off x="381305" y="1333195"/>
            <a:ext cx="9058961"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AI产品的A/B测试是验证假设和优化决策的科学方法，通过并行实验对比不同模型性能、交互设计和功能优先级，加速产品迭代速度。</a:t>
            </a:r>
            <a:endParaRPr lang="en-US" sz="1200" dirty="0"/>
          </a:p>
        </p:txBody>
      </p:sp>
      <p:sp>
        <p:nvSpPr>
          <p:cNvPr id="10" name="Text 8"/>
          <p:cNvSpPr txBox="1"/>
          <p:nvPr/>
        </p:nvSpPr>
        <p:spPr>
          <a:xfrm>
            <a:off x="381305" y="1790395"/>
            <a:ext cx="1543507"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AI产品A/B测试案例</a:t>
            </a:r>
            <a:endParaRPr lang="en-US" sz="1200" dirty="0"/>
          </a:p>
        </p:txBody>
      </p:sp>
      <p:sp>
        <p:nvSpPr>
          <p:cNvPr id="11" name="Shape 9"/>
          <p:cNvSpPr/>
          <p:nvPr/>
        </p:nvSpPr>
        <p:spPr>
          <a:xfrm>
            <a:off x="381305" y="2057400"/>
            <a:ext cx="3715207" cy="1561795"/>
          </a:xfrm>
          <a:prstGeom prst="roundRect">
            <a:avLst>
              <a:gd name="adj" fmla="val 2856"/>
            </a:avLst>
          </a:prstGeom>
          <a:solidFill>
            <a:srgbClr val="F9FAFB"/>
          </a:solidFill>
          <a:ln w="12700">
            <a:solidFill>
              <a:srgbClr val="E5E7EB"/>
            </a:solidFill>
            <a:prstDash val="solid"/>
          </a:ln>
        </p:spPr>
      </p:sp>
      <p:sp>
        <p:nvSpPr>
          <p:cNvPr id="12" name="Shape 10"/>
          <p:cNvSpPr/>
          <p:nvPr/>
        </p:nvSpPr>
        <p:spPr>
          <a:xfrm>
            <a:off x="4241902" y="2057400"/>
            <a:ext cx="3715207" cy="1561795"/>
          </a:xfrm>
          <a:prstGeom prst="roundRect">
            <a:avLst>
              <a:gd name="adj" fmla="val 2856"/>
            </a:avLst>
          </a:prstGeom>
          <a:solidFill>
            <a:srgbClr val="F9FAFB"/>
          </a:solidFill>
          <a:ln w="12700">
            <a:solidFill>
              <a:srgbClr val="E5E7EB"/>
            </a:solidFill>
            <a:prstDash val="solid"/>
          </a:ln>
        </p:spPr>
      </p:sp>
      <p:sp>
        <p:nvSpPr>
          <p:cNvPr id="13" name="Shape 11"/>
          <p:cNvSpPr/>
          <p:nvPr/>
        </p:nvSpPr>
        <p:spPr>
          <a:xfrm>
            <a:off x="8102498" y="2057400"/>
            <a:ext cx="3715207" cy="1561795"/>
          </a:xfrm>
          <a:prstGeom prst="roundRect">
            <a:avLst>
              <a:gd name="adj" fmla="val 2856"/>
            </a:avLst>
          </a:prstGeom>
          <a:solidFill>
            <a:srgbClr val="F9FAFB"/>
          </a:solidFill>
          <a:ln w="12700">
            <a:solidFill>
              <a:srgbClr val="E5E7EB"/>
            </a:solidFill>
            <a:prstDash val="solid"/>
          </a:ln>
        </p:spPr>
      </p:sp>
      <p:sp>
        <p:nvSpPr>
          <p:cNvPr id="14" name="Shape 12"/>
          <p:cNvSpPr/>
          <p:nvPr/>
        </p:nvSpPr>
        <p:spPr>
          <a:xfrm>
            <a:off x="543154" y="2219249"/>
            <a:ext cx="381305" cy="381305"/>
          </a:xfrm>
          <a:prstGeom prst="ellipse">
            <a:avLst/>
          </a:prstGeom>
          <a:solidFill>
            <a:srgbClr val="EBF0FF"/>
          </a:solidFill>
          <a:ln/>
        </p:spPr>
      </p:sp>
      <p:pic>
        <p:nvPicPr>
          <p:cNvPr id="15" name="Image 0" descr="preencoded.png"/>
          <p:cNvPicPr>
            <a:picLocks noChangeAspect="1"/>
          </p:cNvPicPr>
          <p:nvPr/>
        </p:nvPicPr>
        <p:blipFill>
          <a:blip r:embed="rId3"/>
          <a:srcRect l="-1064" r="-1064"/>
          <a:stretch/>
        </p:blipFill>
        <p:spPr>
          <a:xfrm>
            <a:off x="623621" y="2324405"/>
            <a:ext cx="219456" cy="171907"/>
          </a:xfrm>
          <a:prstGeom prst="rect">
            <a:avLst/>
          </a:prstGeom>
        </p:spPr>
      </p:pic>
      <p:sp>
        <p:nvSpPr>
          <p:cNvPr id="16" name="Shape 13"/>
          <p:cNvSpPr/>
          <p:nvPr/>
        </p:nvSpPr>
        <p:spPr>
          <a:xfrm>
            <a:off x="4403750" y="2219249"/>
            <a:ext cx="381305" cy="381305"/>
          </a:xfrm>
          <a:prstGeom prst="ellipse">
            <a:avLst/>
          </a:prstGeom>
          <a:solidFill>
            <a:srgbClr val="EBF0FF"/>
          </a:solidFill>
          <a:ln/>
        </p:spPr>
      </p:sp>
      <p:sp>
        <p:nvSpPr>
          <p:cNvPr id="17" name="Shape 14"/>
          <p:cNvSpPr/>
          <p:nvPr/>
        </p:nvSpPr>
        <p:spPr>
          <a:xfrm>
            <a:off x="8264347" y="2219249"/>
            <a:ext cx="381305" cy="381305"/>
          </a:xfrm>
          <a:prstGeom prst="ellipse">
            <a:avLst/>
          </a:prstGeom>
          <a:solidFill>
            <a:srgbClr val="EBF0FF"/>
          </a:solidFill>
          <a:ln/>
        </p:spPr>
      </p:sp>
      <p:sp>
        <p:nvSpPr>
          <p:cNvPr id="18" name="Text 15"/>
          <p:cNvSpPr txBox="1"/>
          <p:nvPr/>
        </p:nvSpPr>
        <p:spPr>
          <a:xfrm>
            <a:off x="1037844" y="2314346"/>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模型对比测试</a:t>
            </a:r>
            <a:endParaRPr lang="en-US" sz="1200" dirty="0"/>
          </a:p>
        </p:txBody>
      </p:sp>
      <p:sp>
        <p:nvSpPr>
          <p:cNvPr id="19" name="Text 16"/>
          <p:cNvSpPr txBox="1"/>
          <p:nvPr/>
        </p:nvSpPr>
        <p:spPr>
          <a:xfrm>
            <a:off x="543154" y="2723998"/>
            <a:ext cx="3443630"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在Claude vs GPT-4对比测试中，代码生成任务上用户满意度分别为82%与78%，代码执行成功率85%与76%</a:t>
            </a:r>
            <a:endParaRPr lang="en-US" sz="1000" dirty="0"/>
          </a:p>
        </p:txBody>
      </p:sp>
      <p:sp>
        <p:nvSpPr>
          <p:cNvPr id="20" name="Shape 17"/>
          <p:cNvSpPr/>
          <p:nvPr/>
        </p:nvSpPr>
        <p:spPr>
          <a:xfrm>
            <a:off x="543154" y="3247949"/>
            <a:ext cx="3390595" cy="57607"/>
          </a:xfrm>
          <a:prstGeom prst="rect">
            <a:avLst/>
          </a:prstGeom>
          <a:solidFill>
            <a:srgbClr val="E5E7EB"/>
          </a:solidFill>
          <a:ln/>
        </p:spPr>
      </p:sp>
      <p:sp>
        <p:nvSpPr>
          <p:cNvPr id="21" name="Shape 18"/>
          <p:cNvSpPr/>
          <p:nvPr/>
        </p:nvSpPr>
        <p:spPr>
          <a:xfrm>
            <a:off x="314554" y="3076956"/>
            <a:ext cx="228600" cy="228600"/>
          </a:xfrm>
          <a:prstGeom prst="ellipse">
            <a:avLst/>
          </a:prstGeom>
          <a:solidFill>
            <a:srgbClr val="4C6FFF"/>
          </a:solidFill>
          <a:ln/>
        </p:spPr>
      </p:sp>
      <p:sp>
        <p:nvSpPr>
          <p:cNvPr id="22" name="Shape 19"/>
          <p:cNvSpPr/>
          <p:nvPr/>
        </p:nvSpPr>
        <p:spPr>
          <a:xfrm>
            <a:off x="3927348" y="3076956"/>
            <a:ext cx="228600" cy="228600"/>
          </a:xfrm>
          <a:prstGeom prst="ellipse">
            <a:avLst/>
          </a:prstGeom>
          <a:solidFill>
            <a:srgbClr val="FF6B4C"/>
          </a:solidFill>
          <a:ln/>
        </p:spPr>
      </p:sp>
      <p:sp>
        <p:nvSpPr>
          <p:cNvPr id="23" name="Text 20"/>
          <p:cNvSpPr txBox="1"/>
          <p:nvPr/>
        </p:nvSpPr>
        <p:spPr>
          <a:xfrm>
            <a:off x="4899355" y="2314346"/>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交互设计测试</a:t>
            </a:r>
            <a:endParaRPr lang="en-US" sz="1200" dirty="0"/>
          </a:p>
        </p:txBody>
      </p:sp>
      <p:sp>
        <p:nvSpPr>
          <p:cNvPr id="24" name="Text 21"/>
          <p:cNvSpPr txBox="1"/>
          <p:nvPr/>
        </p:nvSpPr>
        <p:spPr>
          <a:xfrm>
            <a:off x="8759952" y="2314346"/>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功能优先级测试</a:t>
            </a:r>
            <a:endParaRPr lang="en-US" sz="1200" dirty="0"/>
          </a:p>
        </p:txBody>
      </p:sp>
      <p:sp>
        <p:nvSpPr>
          <p:cNvPr id="25" name="Text 22"/>
          <p:cNvSpPr txBox="1"/>
          <p:nvPr/>
        </p:nvSpPr>
        <p:spPr>
          <a:xfrm>
            <a:off x="4403750" y="2723998"/>
            <a:ext cx="3386938"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改进AI助手交互界面后，用户平均任务完成时间从3分钟缩短至85秒，重复使用率提升57%</a:t>
            </a:r>
            <a:endParaRPr lang="en-US" sz="1000" dirty="0"/>
          </a:p>
        </p:txBody>
      </p:sp>
      <p:sp>
        <p:nvSpPr>
          <p:cNvPr id="26" name="Text 23"/>
          <p:cNvSpPr txBox="1"/>
          <p:nvPr/>
        </p:nvSpPr>
        <p:spPr>
          <a:xfrm>
            <a:off x="8264347" y="2723998"/>
            <a:ext cx="3415284"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在Agentic产品中，自动执行功能比分析功能增加了32%的用户留存，但付费意愿提升仅有12%</a:t>
            </a:r>
            <a:endParaRPr lang="en-US" sz="1000" dirty="0"/>
          </a:p>
        </p:txBody>
      </p:sp>
      <p:sp>
        <p:nvSpPr>
          <p:cNvPr id="27" name="Shape 24"/>
          <p:cNvSpPr/>
          <p:nvPr/>
        </p:nvSpPr>
        <p:spPr>
          <a:xfrm>
            <a:off x="4403750" y="3247949"/>
            <a:ext cx="3390595" cy="57607"/>
          </a:xfrm>
          <a:prstGeom prst="rect">
            <a:avLst/>
          </a:prstGeom>
          <a:solidFill>
            <a:srgbClr val="E5E7EB"/>
          </a:solidFill>
          <a:ln/>
        </p:spPr>
      </p:sp>
      <p:sp>
        <p:nvSpPr>
          <p:cNvPr id="28" name="Shape 25"/>
          <p:cNvSpPr/>
          <p:nvPr/>
        </p:nvSpPr>
        <p:spPr>
          <a:xfrm>
            <a:off x="8264347" y="3247949"/>
            <a:ext cx="3390595" cy="57607"/>
          </a:xfrm>
          <a:prstGeom prst="rect">
            <a:avLst/>
          </a:prstGeom>
          <a:solidFill>
            <a:srgbClr val="E5E7EB"/>
          </a:solidFill>
          <a:ln/>
        </p:spPr>
      </p:sp>
      <p:sp>
        <p:nvSpPr>
          <p:cNvPr id="29" name="Shape 26"/>
          <p:cNvSpPr/>
          <p:nvPr/>
        </p:nvSpPr>
        <p:spPr>
          <a:xfrm>
            <a:off x="543154" y="3247949"/>
            <a:ext cx="2781605" cy="57607"/>
          </a:xfrm>
          <a:prstGeom prst="rect">
            <a:avLst/>
          </a:prstGeom>
          <a:solidFill>
            <a:srgbClr val="4C6FFF"/>
          </a:solidFill>
          <a:ln/>
        </p:spPr>
      </p:sp>
      <p:sp>
        <p:nvSpPr>
          <p:cNvPr id="30" name="Shape 27"/>
          <p:cNvSpPr/>
          <p:nvPr/>
        </p:nvSpPr>
        <p:spPr>
          <a:xfrm>
            <a:off x="543154" y="3381451"/>
            <a:ext cx="2648102" cy="57607"/>
          </a:xfrm>
          <a:prstGeom prst="rect">
            <a:avLst/>
          </a:prstGeom>
          <a:solidFill>
            <a:srgbClr val="FF6B4C"/>
          </a:solidFill>
          <a:ln/>
        </p:spPr>
      </p:sp>
      <p:pic>
        <p:nvPicPr>
          <p:cNvPr id="31" name="Image 1" descr="preencoded.png"/>
          <p:cNvPicPr>
            <a:picLocks noChangeAspect="1"/>
          </p:cNvPicPr>
          <p:nvPr/>
        </p:nvPicPr>
        <p:blipFill>
          <a:blip r:embed="rId4"/>
          <a:srcRect t="-841" b="-841"/>
          <a:stretch/>
        </p:blipFill>
        <p:spPr>
          <a:xfrm>
            <a:off x="4498848" y="2324405"/>
            <a:ext cx="190195" cy="171907"/>
          </a:xfrm>
          <a:prstGeom prst="rect">
            <a:avLst/>
          </a:prstGeom>
        </p:spPr>
      </p:pic>
      <p:sp>
        <p:nvSpPr>
          <p:cNvPr id="32" name="Shape 28"/>
          <p:cNvSpPr/>
          <p:nvPr/>
        </p:nvSpPr>
        <p:spPr>
          <a:xfrm>
            <a:off x="4175150" y="3076956"/>
            <a:ext cx="228600" cy="228600"/>
          </a:xfrm>
          <a:prstGeom prst="ellipse">
            <a:avLst/>
          </a:prstGeom>
          <a:solidFill>
            <a:srgbClr val="4C6FFF"/>
          </a:solidFill>
          <a:ln/>
        </p:spPr>
      </p:sp>
      <p:sp>
        <p:nvSpPr>
          <p:cNvPr id="33" name="Shape 29"/>
          <p:cNvSpPr/>
          <p:nvPr/>
        </p:nvSpPr>
        <p:spPr>
          <a:xfrm>
            <a:off x="7787945" y="3076956"/>
            <a:ext cx="228600" cy="228600"/>
          </a:xfrm>
          <a:prstGeom prst="ellipse">
            <a:avLst/>
          </a:prstGeom>
          <a:solidFill>
            <a:srgbClr val="FF6B4C"/>
          </a:solidFill>
          <a:ln/>
        </p:spPr>
      </p:sp>
      <p:sp>
        <p:nvSpPr>
          <p:cNvPr id="34" name="Shape 30"/>
          <p:cNvSpPr/>
          <p:nvPr/>
        </p:nvSpPr>
        <p:spPr>
          <a:xfrm>
            <a:off x="4403750" y="3247949"/>
            <a:ext cx="3390595" cy="57607"/>
          </a:xfrm>
          <a:prstGeom prst="rect">
            <a:avLst/>
          </a:prstGeom>
          <a:solidFill>
            <a:srgbClr val="4C6FFF"/>
          </a:solidFill>
          <a:ln/>
        </p:spPr>
      </p:sp>
      <p:sp>
        <p:nvSpPr>
          <p:cNvPr id="35" name="Shape 31"/>
          <p:cNvSpPr/>
          <p:nvPr/>
        </p:nvSpPr>
        <p:spPr>
          <a:xfrm>
            <a:off x="4403750" y="3381451"/>
            <a:ext cx="1591056" cy="57607"/>
          </a:xfrm>
          <a:prstGeom prst="rect">
            <a:avLst/>
          </a:prstGeom>
          <a:solidFill>
            <a:srgbClr val="FF6B4C"/>
          </a:solidFill>
          <a:ln/>
        </p:spPr>
      </p:sp>
      <p:pic>
        <p:nvPicPr>
          <p:cNvPr id="36" name="Image 2" descr="preencoded.png"/>
          <p:cNvPicPr>
            <a:picLocks noChangeAspect="1"/>
          </p:cNvPicPr>
          <p:nvPr/>
        </p:nvPicPr>
        <p:blipFill>
          <a:blip r:embed="rId5"/>
          <a:srcRect/>
          <a:stretch/>
        </p:blipFill>
        <p:spPr>
          <a:xfrm>
            <a:off x="8369503" y="2324405"/>
            <a:ext cx="171907" cy="171907"/>
          </a:xfrm>
          <a:prstGeom prst="rect">
            <a:avLst/>
          </a:prstGeom>
        </p:spPr>
      </p:pic>
      <p:sp>
        <p:nvSpPr>
          <p:cNvPr id="37" name="Shape 32"/>
          <p:cNvSpPr/>
          <p:nvPr/>
        </p:nvSpPr>
        <p:spPr>
          <a:xfrm>
            <a:off x="8035747" y="3076956"/>
            <a:ext cx="228600" cy="228600"/>
          </a:xfrm>
          <a:prstGeom prst="ellipse">
            <a:avLst/>
          </a:prstGeom>
          <a:solidFill>
            <a:srgbClr val="4C6FFF"/>
          </a:solidFill>
          <a:ln/>
        </p:spPr>
      </p:sp>
      <p:sp>
        <p:nvSpPr>
          <p:cNvPr id="38" name="Shape 33"/>
          <p:cNvSpPr/>
          <p:nvPr/>
        </p:nvSpPr>
        <p:spPr>
          <a:xfrm>
            <a:off x="11649456" y="3076956"/>
            <a:ext cx="228600" cy="228600"/>
          </a:xfrm>
          <a:prstGeom prst="ellipse">
            <a:avLst/>
          </a:prstGeom>
          <a:solidFill>
            <a:srgbClr val="FF6B4C"/>
          </a:solidFill>
          <a:ln/>
        </p:spPr>
      </p:sp>
      <p:sp>
        <p:nvSpPr>
          <p:cNvPr id="39" name="Shape 34"/>
          <p:cNvSpPr/>
          <p:nvPr/>
        </p:nvSpPr>
        <p:spPr>
          <a:xfrm>
            <a:off x="8264347" y="3247949"/>
            <a:ext cx="3390595" cy="57607"/>
          </a:xfrm>
          <a:prstGeom prst="rect">
            <a:avLst/>
          </a:prstGeom>
          <a:solidFill>
            <a:srgbClr val="4C6FFF"/>
          </a:solidFill>
          <a:ln/>
        </p:spPr>
      </p:sp>
      <p:sp>
        <p:nvSpPr>
          <p:cNvPr id="40" name="Shape 35"/>
          <p:cNvSpPr/>
          <p:nvPr/>
        </p:nvSpPr>
        <p:spPr>
          <a:xfrm>
            <a:off x="8264347" y="3381451"/>
            <a:ext cx="2305202" cy="57607"/>
          </a:xfrm>
          <a:prstGeom prst="rect">
            <a:avLst/>
          </a:prstGeom>
          <a:solidFill>
            <a:srgbClr val="FF6B4C"/>
          </a:solidFill>
          <a:ln/>
        </p:spPr>
      </p:sp>
      <p:sp>
        <p:nvSpPr>
          <p:cNvPr id="41" name="Text 36"/>
          <p:cNvSpPr txBox="1"/>
          <p:nvPr/>
        </p:nvSpPr>
        <p:spPr>
          <a:xfrm>
            <a:off x="381305" y="3943807"/>
            <a:ext cx="1209751"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A/B测试方法论</a:t>
            </a:r>
            <a:endParaRPr lang="en-US" sz="1200" dirty="0"/>
          </a:p>
        </p:txBody>
      </p:sp>
      <p:sp>
        <p:nvSpPr>
          <p:cNvPr id="42" name="Text 37"/>
          <p:cNvSpPr txBox="1"/>
          <p:nvPr/>
        </p:nvSpPr>
        <p:spPr>
          <a:xfrm>
            <a:off x="6248095" y="3943807"/>
            <a:ext cx="1400861"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敏感性分析关键点</a:t>
            </a:r>
            <a:endParaRPr lang="en-US" sz="1200" dirty="0"/>
          </a:p>
        </p:txBody>
      </p:sp>
      <p:sp>
        <p:nvSpPr>
          <p:cNvPr id="43" name="Shape 38"/>
          <p:cNvSpPr/>
          <p:nvPr/>
        </p:nvSpPr>
        <p:spPr>
          <a:xfrm>
            <a:off x="381305" y="4304995"/>
            <a:ext cx="228600" cy="228600"/>
          </a:xfrm>
          <a:prstGeom prst="ellipse">
            <a:avLst/>
          </a:prstGeom>
          <a:solidFill>
            <a:srgbClr val="4C6FFF"/>
          </a:solidFill>
          <a:ln/>
        </p:spPr>
      </p:sp>
      <p:sp>
        <p:nvSpPr>
          <p:cNvPr id="44" name="Shape 39"/>
          <p:cNvSpPr/>
          <p:nvPr/>
        </p:nvSpPr>
        <p:spPr>
          <a:xfrm>
            <a:off x="381305" y="4839005"/>
            <a:ext cx="228600" cy="228600"/>
          </a:xfrm>
          <a:prstGeom prst="ellipse">
            <a:avLst/>
          </a:prstGeom>
          <a:solidFill>
            <a:srgbClr val="4C6FFF"/>
          </a:solidFill>
          <a:ln/>
        </p:spPr>
      </p:sp>
      <p:sp>
        <p:nvSpPr>
          <p:cNvPr id="45" name="Shape 40"/>
          <p:cNvSpPr/>
          <p:nvPr/>
        </p:nvSpPr>
        <p:spPr>
          <a:xfrm>
            <a:off x="381305" y="5372100"/>
            <a:ext cx="228600" cy="228600"/>
          </a:xfrm>
          <a:prstGeom prst="ellipse">
            <a:avLst/>
          </a:prstGeom>
          <a:solidFill>
            <a:srgbClr val="4C6FFF"/>
          </a:solidFill>
          <a:ln/>
        </p:spPr>
      </p:sp>
      <p:sp>
        <p:nvSpPr>
          <p:cNvPr id="46" name="Shape 41"/>
          <p:cNvSpPr/>
          <p:nvPr/>
        </p:nvSpPr>
        <p:spPr>
          <a:xfrm>
            <a:off x="381305" y="5905195"/>
            <a:ext cx="228600" cy="228600"/>
          </a:xfrm>
          <a:prstGeom prst="ellipse">
            <a:avLst/>
          </a:prstGeom>
          <a:solidFill>
            <a:srgbClr val="4C6FFF"/>
          </a:solidFill>
          <a:ln/>
        </p:spPr>
      </p:sp>
      <p:sp>
        <p:nvSpPr>
          <p:cNvPr id="47" name="Text 42"/>
          <p:cNvSpPr txBox="1"/>
          <p:nvPr/>
        </p:nvSpPr>
        <p:spPr>
          <a:xfrm>
            <a:off x="467258" y="4319626"/>
            <a:ext cx="157277" cy="200254"/>
          </a:xfrm>
          <a:prstGeom prst="rect">
            <a:avLst/>
          </a:prstGeom>
          <a:noFill/>
          <a:ln/>
        </p:spPr>
        <p:txBody>
          <a:bodyPr wrap="square" lIns="0" tIns="0" rIns="0" bIns="0" rtlCol="0" anchor="ctr"/>
          <a:lstStyle/>
          <a:p>
            <a:pPr marL="0" indent="0" algn="l">
              <a:buNone/>
            </a:pPr>
            <a:r>
              <a:rPr lang="en-US" sz="1000" b="1" dirty="0">
                <a:solidFill>
                  <a:srgbClr val="FFFFFF"/>
                </a:solidFill>
                <a:latin typeface="Inter" pitchFamily="34" charset="0"/>
                <a:ea typeface="Inter" pitchFamily="34" charset="-122"/>
                <a:cs typeface="Inter" pitchFamily="34" charset="-120"/>
              </a:rPr>
              <a:t>1</a:t>
            </a:r>
            <a:endParaRPr lang="en-US" sz="1000" dirty="0"/>
          </a:p>
        </p:txBody>
      </p:sp>
      <p:sp>
        <p:nvSpPr>
          <p:cNvPr id="48" name="Text 43"/>
          <p:cNvSpPr txBox="1"/>
          <p:nvPr/>
        </p:nvSpPr>
        <p:spPr>
          <a:xfrm>
            <a:off x="453542" y="4852721"/>
            <a:ext cx="186538" cy="200254"/>
          </a:xfrm>
          <a:prstGeom prst="rect">
            <a:avLst/>
          </a:prstGeom>
          <a:noFill/>
          <a:ln/>
        </p:spPr>
        <p:txBody>
          <a:bodyPr wrap="square" lIns="0" tIns="0" rIns="0" bIns="0" rtlCol="0" anchor="ctr"/>
          <a:lstStyle/>
          <a:p>
            <a:pPr marL="0" indent="0" algn="l">
              <a:buNone/>
            </a:pPr>
            <a:r>
              <a:rPr lang="en-US" sz="1000" b="1" dirty="0">
                <a:solidFill>
                  <a:srgbClr val="FFFFFF"/>
                </a:solidFill>
                <a:latin typeface="Inter" pitchFamily="34" charset="0"/>
                <a:ea typeface="Inter" pitchFamily="34" charset="-122"/>
                <a:cs typeface="Inter" pitchFamily="34" charset="-120"/>
              </a:rPr>
              <a:t>2</a:t>
            </a:r>
            <a:endParaRPr lang="en-US" sz="1000" dirty="0"/>
          </a:p>
        </p:txBody>
      </p:sp>
      <p:sp>
        <p:nvSpPr>
          <p:cNvPr id="49" name="Text 44"/>
          <p:cNvSpPr txBox="1"/>
          <p:nvPr/>
        </p:nvSpPr>
        <p:spPr>
          <a:xfrm>
            <a:off x="452628" y="5386730"/>
            <a:ext cx="186538" cy="200254"/>
          </a:xfrm>
          <a:prstGeom prst="rect">
            <a:avLst/>
          </a:prstGeom>
          <a:noFill/>
          <a:ln/>
        </p:spPr>
        <p:txBody>
          <a:bodyPr wrap="square" lIns="0" tIns="0" rIns="0" bIns="0" rtlCol="0" anchor="ctr"/>
          <a:lstStyle/>
          <a:p>
            <a:pPr marL="0" indent="0" algn="l">
              <a:buNone/>
            </a:pPr>
            <a:r>
              <a:rPr lang="en-US" sz="1000" b="1" dirty="0">
                <a:solidFill>
                  <a:srgbClr val="FFFFFF"/>
                </a:solidFill>
                <a:latin typeface="Inter" pitchFamily="34" charset="0"/>
                <a:ea typeface="Inter" pitchFamily="34" charset="-122"/>
                <a:cs typeface="Inter" pitchFamily="34" charset="-120"/>
              </a:rPr>
              <a:t>3</a:t>
            </a:r>
            <a:endParaRPr lang="en-US" sz="1000" dirty="0"/>
          </a:p>
        </p:txBody>
      </p:sp>
      <p:sp>
        <p:nvSpPr>
          <p:cNvPr id="50" name="Text 45"/>
          <p:cNvSpPr txBox="1"/>
          <p:nvPr/>
        </p:nvSpPr>
        <p:spPr>
          <a:xfrm>
            <a:off x="450799" y="5919826"/>
            <a:ext cx="195682" cy="200254"/>
          </a:xfrm>
          <a:prstGeom prst="rect">
            <a:avLst/>
          </a:prstGeom>
          <a:noFill/>
          <a:ln/>
        </p:spPr>
        <p:txBody>
          <a:bodyPr wrap="square" lIns="0" tIns="0" rIns="0" bIns="0" rtlCol="0" anchor="ctr"/>
          <a:lstStyle/>
          <a:p>
            <a:pPr marL="0" indent="0" algn="l">
              <a:buNone/>
            </a:pPr>
            <a:r>
              <a:rPr lang="en-US" sz="1000" b="1" dirty="0">
                <a:solidFill>
                  <a:srgbClr val="FFFFFF"/>
                </a:solidFill>
                <a:latin typeface="Inter" pitchFamily="34" charset="0"/>
                <a:ea typeface="Inter" pitchFamily="34" charset="-122"/>
                <a:cs typeface="Inter" pitchFamily="34" charset="-120"/>
              </a:rPr>
              <a:t>4</a:t>
            </a:r>
            <a:endParaRPr lang="en-US" sz="1000" dirty="0"/>
          </a:p>
        </p:txBody>
      </p:sp>
      <p:sp>
        <p:nvSpPr>
          <p:cNvPr id="51" name="Text 46"/>
          <p:cNvSpPr txBox="1"/>
          <p:nvPr/>
        </p:nvSpPr>
        <p:spPr>
          <a:xfrm>
            <a:off x="724205" y="4229100"/>
            <a:ext cx="1124712"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明确假设与KPI</a:t>
            </a:r>
            <a:endParaRPr lang="en-US" sz="1200" dirty="0"/>
          </a:p>
        </p:txBody>
      </p:sp>
      <p:sp>
        <p:nvSpPr>
          <p:cNvPr id="52" name="Text 47"/>
          <p:cNvSpPr txBox="1"/>
          <p:nvPr/>
        </p:nvSpPr>
        <p:spPr>
          <a:xfrm>
            <a:off x="724205" y="4762195"/>
            <a:ext cx="1038758"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设计实验变量</a:t>
            </a:r>
            <a:endParaRPr lang="en-US" sz="1200" dirty="0"/>
          </a:p>
        </p:txBody>
      </p:sp>
      <p:sp>
        <p:nvSpPr>
          <p:cNvPr id="53" name="Text 48"/>
          <p:cNvSpPr txBox="1"/>
          <p:nvPr/>
        </p:nvSpPr>
        <p:spPr>
          <a:xfrm>
            <a:off x="724205" y="5296205"/>
            <a:ext cx="1038758"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确定样本规模</a:t>
            </a:r>
            <a:endParaRPr lang="en-US" sz="1200" dirty="0"/>
          </a:p>
        </p:txBody>
      </p:sp>
      <p:sp>
        <p:nvSpPr>
          <p:cNvPr id="54" name="Text 49"/>
          <p:cNvSpPr txBox="1"/>
          <p:nvPr/>
        </p:nvSpPr>
        <p:spPr>
          <a:xfrm>
            <a:off x="724205" y="5829300"/>
            <a:ext cx="1191463" cy="191110"/>
          </a:xfrm>
          <a:prstGeom prst="rect">
            <a:avLst/>
          </a:prstGeom>
          <a:noFill/>
          <a:ln/>
        </p:spPr>
        <p:txBody>
          <a:bodyPr wrap="square" lIns="0" tIns="0" rIns="0" bIns="0" rtlCol="0" anchor="ctr"/>
          <a:lstStyle/>
          <a:p>
            <a:pPr marL="0" indent="0" algn="l">
              <a:buNone/>
            </a:pPr>
            <a:r>
              <a:rPr lang="en-US" sz="1200" dirty="0">
                <a:solidFill>
                  <a:srgbClr val="1F2937"/>
                </a:solidFill>
                <a:latin typeface="Inter" pitchFamily="34" charset="0"/>
                <a:ea typeface="Inter" pitchFamily="34" charset="-122"/>
                <a:cs typeface="Inter" pitchFamily="34" charset="-120"/>
              </a:rPr>
              <a:t>数据收集与分析</a:t>
            </a:r>
            <a:endParaRPr lang="en-US" sz="1200" dirty="0"/>
          </a:p>
        </p:txBody>
      </p:sp>
      <p:sp>
        <p:nvSpPr>
          <p:cNvPr id="55" name="Text 50"/>
          <p:cNvSpPr txBox="1"/>
          <p:nvPr/>
        </p:nvSpPr>
        <p:spPr>
          <a:xfrm>
            <a:off x="724205" y="4448556"/>
            <a:ext cx="21003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定义清晰可量化的指标和成功标准</a:t>
            </a:r>
            <a:endParaRPr lang="en-US" sz="1000" dirty="0"/>
          </a:p>
        </p:txBody>
      </p:sp>
      <p:sp>
        <p:nvSpPr>
          <p:cNvPr id="56" name="Text 51"/>
          <p:cNvSpPr txBox="1"/>
          <p:nvPr/>
        </p:nvSpPr>
        <p:spPr>
          <a:xfrm>
            <a:off x="724205" y="4981651"/>
            <a:ext cx="19677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控制单一变量，确保结果可靠性</a:t>
            </a:r>
            <a:endParaRPr lang="en-US" sz="1000" dirty="0"/>
          </a:p>
        </p:txBody>
      </p:sp>
      <p:sp>
        <p:nvSpPr>
          <p:cNvPr id="57" name="Text 52"/>
          <p:cNvSpPr txBox="1"/>
          <p:nvPr/>
        </p:nvSpPr>
        <p:spPr>
          <a:xfrm>
            <a:off x="724205" y="5514746"/>
            <a:ext cx="1834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基于统计显著性的样本量计算</a:t>
            </a:r>
            <a:endParaRPr lang="en-US" sz="1000" dirty="0"/>
          </a:p>
        </p:txBody>
      </p:sp>
      <p:sp>
        <p:nvSpPr>
          <p:cNvPr id="58" name="Text 53"/>
          <p:cNvSpPr txBox="1"/>
          <p:nvPr/>
        </p:nvSpPr>
        <p:spPr>
          <a:xfrm>
            <a:off x="724205" y="6048756"/>
            <a:ext cx="1834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使用可视化工具进行对比分析</a:t>
            </a:r>
            <a:endParaRPr lang="en-US" sz="1000" dirty="0"/>
          </a:p>
        </p:txBody>
      </p:sp>
      <p:sp>
        <p:nvSpPr>
          <p:cNvPr id="59" name="Shape 54"/>
          <p:cNvSpPr/>
          <p:nvPr/>
        </p:nvSpPr>
        <p:spPr>
          <a:xfrm>
            <a:off x="6248095" y="4209898"/>
            <a:ext cx="5562295" cy="819302"/>
          </a:xfrm>
          <a:prstGeom prst="roundRect">
            <a:avLst>
              <a:gd name="adj" fmla="val 10382"/>
            </a:avLst>
          </a:prstGeom>
          <a:solidFill>
            <a:srgbClr val="F9FAFB"/>
          </a:solidFill>
          <a:ln w="12700">
            <a:solidFill>
              <a:srgbClr val="E5E7EB"/>
            </a:solidFill>
            <a:prstDash val="solid"/>
          </a:ln>
        </p:spPr>
      </p:sp>
      <p:pic>
        <p:nvPicPr>
          <p:cNvPr id="60" name="Image 3" descr="preencoded.png"/>
          <p:cNvPicPr>
            <a:picLocks noChangeAspect="1"/>
          </p:cNvPicPr>
          <p:nvPr/>
        </p:nvPicPr>
        <p:blipFill>
          <a:blip r:embed="rId6"/>
          <a:srcRect/>
          <a:stretch/>
        </p:blipFill>
        <p:spPr>
          <a:xfrm>
            <a:off x="6409944" y="4410151"/>
            <a:ext cx="152705" cy="152705"/>
          </a:xfrm>
          <a:prstGeom prst="rect">
            <a:avLst/>
          </a:prstGeom>
        </p:spPr>
      </p:pic>
      <p:sp>
        <p:nvSpPr>
          <p:cNvPr id="61" name="Shape 55"/>
          <p:cNvSpPr/>
          <p:nvPr/>
        </p:nvSpPr>
        <p:spPr>
          <a:xfrm>
            <a:off x="6248095" y="5181905"/>
            <a:ext cx="5562295" cy="819302"/>
          </a:xfrm>
          <a:prstGeom prst="roundRect">
            <a:avLst>
              <a:gd name="adj" fmla="val 10382"/>
            </a:avLst>
          </a:prstGeom>
          <a:solidFill>
            <a:srgbClr val="F9FAFB"/>
          </a:solidFill>
          <a:ln w="12700">
            <a:solidFill>
              <a:srgbClr val="E5E7EB"/>
            </a:solidFill>
            <a:prstDash val="solid"/>
          </a:ln>
        </p:spPr>
      </p:sp>
      <p:sp>
        <p:nvSpPr>
          <p:cNvPr id="62" name="Shape 56"/>
          <p:cNvSpPr/>
          <p:nvPr/>
        </p:nvSpPr>
        <p:spPr>
          <a:xfrm>
            <a:off x="6248095" y="6152998"/>
            <a:ext cx="5562295" cy="819302"/>
          </a:xfrm>
          <a:prstGeom prst="roundRect">
            <a:avLst>
              <a:gd name="adj" fmla="val 10382"/>
            </a:avLst>
          </a:prstGeom>
          <a:solidFill>
            <a:srgbClr val="F9FAFB"/>
          </a:solidFill>
          <a:ln w="12700">
            <a:solidFill>
              <a:srgbClr val="E5E7EB"/>
            </a:solidFill>
            <a:prstDash val="solid"/>
          </a:ln>
        </p:spPr>
      </p:sp>
      <p:sp>
        <p:nvSpPr>
          <p:cNvPr id="63" name="Text 57"/>
          <p:cNvSpPr txBox="1"/>
          <p:nvPr/>
        </p:nvSpPr>
        <p:spPr>
          <a:xfrm>
            <a:off x="6638544" y="4390949"/>
            <a:ext cx="1191463"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参数敏感度测试</a:t>
            </a:r>
            <a:endParaRPr lang="en-US" sz="1200" dirty="0"/>
          </a:p>
        </p:txBody>
      </p:sp>
      <p:sp>
        <p:nvSpPr>
          <p:cNvPr id="64" name="Text 58"/>
          <p:cNvSpPr txBox="1"/>
          <p:nvPr/>
        </p:nvSpPr>
        <p:spPr>
          <a:xfrm>
            <a:off x="6676949" y="5362956"/>
            <a:ext cx="1343254"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用户群体细分测试</a:t>
            </a:r>
            <a:endParaRPr lang="en-US" sz="1200" dirty="0"/>
          </a:p>
        </p:txBody>
      </p:sp>
      <p:sp>
        <p:nvSpPr>
          <p:cNvPr id="65" name="Text 59"/>
          <p:cNvSpPr txBox="1"/>
          <p:nvPr/>
        </p:nvSpPr>
        <p:spPr>
          <a:xfrm>
            <a:off x="6409944" y="4686300"/>
            <a:ext cx="42345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对AI模型温度、响应长度等参数进行多维敏感性分析，找到最佳平衡点</a:t>
            </a:r>
            <a:endParaRPr lang="en-US" sz="1000" dirty="0"/>
          </a:p>
        </p:txBody>
      </p:sp>
      <p:pic>
        <p:nvPicPr>
          <p:cNvPr id="66" name="Image 4" descr="preencoded.png"/>
          <p:cNvPicPr>
            <a:picLocks noChangeAspect="1"/>
          </p:cNvPicPr>
          <p:nvPr/>
        </p:nvPicPr>
        <p:blipFill>
          <a:blip r:embed="rId7"/>
          <a:srcRect t="-180" b="-180"/>
          <a:stretch/>
        </p:blipFill>
        <p:spPr>
          <a:xfrm>
            <a:off x="6409944" y="5381244"/>
            <a:ext cx="190195" cy="152705"/>
          </a:xfrm>
          <a:prstGeom prst="rect">
            <a:avLst/>
          </a:prstGeom>
        </p:spPr>
      </p:pic>
      <p:sp>
        <p:nvSpPr>
          <p:cNvPr id="67" name="Text 60"/>
          <p:cNvSpPr txBox="1"/>
          <p:nvPr/>
        </p:nvSpPr>
        <p:spPr>
          <a:xfrm>
            <a:off x="6409944" y="5658307"/>
            <a:ext cx="4720133"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同一功能在不同用户群体间可能有显著差异，高级用户对精确度更敏感(+42%)</a:t>
            </a:r>
            <a:endParaRPr lang="en-US" sz="1000" dirty="0"/>
          </a:p>
        </p:txBody>
      </p:sp>
      <p:pic>
        <p:nvPicPr>
          <p:cNvPr id="68" name="Image 5" descr="preencoded.png"/>
          <p:cNvPicPr>
            <a:picLocks noChangeAspect="1"/>
          </p:cNvPicPr>
          <p:nvPr/>
        </p:nvPicPr>
        <p:blipFill>
          <a:blip r:embed="rId8"/>
          <a:srcRect/>
          <a:stretch/>
        </p:blipFill>
        <p:spPr>
          <a:xfrm>
            <a:off x="6409944" y="6353251"/>
            <a:ext cx="152705" cy="152705"/>
          </a:xfrm>
          <a:prstGeom prst="rect">
            <a:avLst/>
          </a:prstGeom>
        </p:spPr>
      </p:pic>
      <p:sp>
        <p:nvSpPr>
          <p:cNvPr id="69" name="Text 61"/>
          <p:cNvSpPr txBox="1"/>
          <p:nvPr/>
        </p:nvSpPr>
        <p:spPr>
          <a:xfrm>
            <a:off x="6638544" y="6334049"/>
            <a:ext cx="1038758"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实验周期建议</a:t>
            </a:r>
            <a:endParaRPr lang="en-US" sz="1200" dirty="0"/>
          </a:p>
        </p:txBody>
      </p:sp>
      <p:sp>
        <p:nvSpPr>
          <p:cNvPr id="70" name="Text 62"/>
          <p:cNvSpPr txBox="1"/>
          <p:nvPr/>
        </p:nvSpPr>
        <p:spPr>
          <a:xfrm>
            <a:off x="6409944" y="6629400"/>
            <a:ext cx="4358030"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AI功能实验周期：核心交互(5-7天)，优化迭代(3-4天)，参数调整(1-2天)</a:t>
            </a:r>
            <a:endParaRPr lang="en-US" sz="1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Shape 0"/>
          <p:cNvSpPr/>
          <p:nvPr/>
        </p:nvSpPr>
        <p:spPr>
          <a:xfrm>
            <a:off x="0" y="0"/>
            <a:ext cx="12191695" cy="7220102"/>
          </a:xfrm>
          <a:prstGeom prst="rect">
            <a:avLst/>
          </a:prstGeom>
          <a:solidFill>
            <a:srgbClr val="FFFFFF"/>
          </a:solidFill>
          <a:ln/>
        </p:spPr>
      </p:sp>
      <p:sp>
        <p:nvSpPr>
          <p:cNvPr id="3" name="Shape 1"/>
          <p:cNvSpPr/>
          <p:nvPr/>
        </p:nvSpPr>
        <p:spPr>
          <a:xfrm>
            <a:off x="0" y="0"/>
            <a:ext cx="12191695" cy="72201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239012"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数据收集与分析</a:t>
            </a:r>
            <a:endParaRPr lang="en-US" sz="1200" dirty="0"/>
          </a:p>
        </p:txBody>
      </p:sp>
      <p:sp>
        <p:nvSpPr>
          <p:cNvPr id="6" name="Text 4"/>
          <p:cNvSpPr txBox="1"/>
          <p:nvPr/>
        </p:nvSpPr>
        <p:spPr>
          <a:xfrm>
            <a:off x="381305" y="752551"/>
            <a:ext cx="3010205"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用户反馈/行为洞察系统建设</a:t>
            </a:r>
            <a:endParaRPr lang="en-US" sz="1800" dirty="0"/>
          </a:p>
        </p:txBody>
      </p:sp>
      <p:sp>
        <p:nvSpPr>
          <p:cNvPr id="7" name="Text 5"/>
          <p:cNvSpPr txBox="1"/>
          <p:nvPr/>
        </p:nvSpPr>
        <p:spPr>
          <a:xfrm>
            <a:off x="381305" y="1067105"/>
            <a:ext cx="3934663"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如何构建完整的用户反馈闭环，实现数据驱动的产品迭代</a:t>
            </a:r>
            <a:endParaRPr lang="en-US" sz="1200" dirty="0"/>
          </a:p>
        </p:txBody>
      </p:sp>
      <p:sp>
        <p:nvSpPr>
          <p:cNvPr id="8" name="Text 6"/>
          <p:cNvSpPr txBox="1"/>
          <p:nvPr/>
        </p:nvSpPr>
        <p:spPr>
          <a:xfrm>
            <a:off x="11277295" y="647395"/>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9" name="Text 7"/>
          <p:cNvSpPr txBox="1"/>
          <p:nvPr/>
        </p:nvSpPr>
        <p:spPr>
          <a:xfrm>
            <a:off x="10096805" y="847649"/>
            <a:ext cx="1858061" cy="228600"/>
          </a:xfrm>
          <a:prstGeom prst="rect">
            <a:avLst/>
          </a:prstGeom>
          <a:noFill/>
          <a:ln/>
        </p:spPr>
        <p:txBody>
          <a:bodyPr wrap="square" lIns="0" tIns="0" rIns="0" bIns="0" rtlCol="0" anchor="ctr"/>
          <a:lstStyle/>
          <a:p>
            <a:pPr marL="0" indent="0" algn="r">
              <a:buNone/>
            </a:pPr>
            <a:r>
              <a:rPr lang="en-US" sz="1500" b="1" dirty="0">
                <a:solidFill>
                  <a:srgbClr val="1F2937"/>
                </a:solidFill>
                <a:latin typeface="Inter" pitchFamily="34" charset="0"/>
                <a:ea typeface="Inter" pitchFamily="34" charset="-122"/>
                <a:cs typeface="Inter" pitchFamily="34" charset="-120"/>
              </a:rPr>
              <a:t>快速试错与数据驱动</a:t>
            </a:r>
            <a:endParaRPr lang="en-US" sz="1500" dirty="0"/>
          </a:p>
        </p:txBody>
      </p:sp>
      <p:sp>
        <p:nvSpPr>
          <p:cNvPr id="10" name="Shape 8"/>
          <p:cNvSpPr/>
          <p:nvPr/>
        </p:nvSpPr>
        <p:spPr>
          <a:xfrm>
            <a:off x="381305" y="1505102"/>
            <a:ext cx="3657600" cy="4058107"/>
          </a:xfrm>
          <a:prstGeom prst="roundRect">
            <a:avLst>
              <a:gd name="adj" fmla="val 521"/>
            </a:avLst>
          </a:prstGeom>
          <a:solidFill>
            <a:srgbClr val="F9FAFB"/>
          </a:solidFill>
          <a:ln w="12700">
            <a:solidFill>
              <a:srgbClr val="E5E7EB"/>
            </a:solidFill>
            <a:prstDash val="solid"/>
          </a:ln>
        </p:spPr>
      </p:sp>
      <p:sp>
        <p:nvSpPr>
          <p:cNvPr id="11" name="Shape 9"/>
          <p:cNvSpPr/>
          <p:nvPr/>
        </p:nvSpPr>
        <p:spPr>
          <a:xfrm>
            <a:off x="4267505" y="1505102"/>
            <a:ext cx="3657600" cy="4058107"/>
          </a:xfrm>
          <a:prstGeom prst="roundRect">
            <a:avLst>
              <a:gd name="adj" fmla="val 521"/>
            </a:avLst>
          </a:prstGeom>
          <a:solidFill>
            <a:srgbClr val="F9FAFB"/>
          </a:solidFill>
          <a:ln w="12700">
            <a:solidFill>
              <a:srgbClr val="E5E7EB"/>
            </a:solidFill>
            <a:prstDash val="solid"/>
          </a:ln>
        </p:spPr>
      </p:sp>
      <p:sp>
        <p:nvSpPr>
          <p:cNvPr id="12" name="Shape 10"/>
          <p:cNvSpPr/>
          <p:nvPr/>
        </p:nvSpPr>
        <p:spPr>
          <a:xfrm>
            <a:off x="8153705" y="1505102"/>
            <a:ext cx="3657600" cy="4058107"/>
          </a:xfrm>
          <a:prstGeom prst="roundRect">
            <a:avLst>
              <a:gd name="adj" fmla="val 521"/>
            </a:avLst>
          </a:prstGeom>
          <a:solidFill>
            <a:srgbClr val="F9FAFB"/>
          </a:solidFill>
          <a:ln w="12700">
            <a:solidFill>
              <a:srgbClr val="E5E7EB"/>
            </a:solidFill>
            <a:prstDash val="solid"/>
          </a:ln>
        </p:spPr>
      </p:sp>
      <p:sp>
        <p:nvSpPr>
          <p:cNvPr id="13" name="Shape 11"/>
          <p:cNvSpPr/>
          <p:nvPr/>
        </p:nvSpPr>
        <p:spPr>
          <a:xfrm>
            <a:off x="580644" y="1705356"/>
            <a:ext cx="381305" cy="381305"/>
          </a:xfrm>
          <a:prstGeom prst="ellipse">
            <a:avLst/>
          </a:prstGeom>
          <a:solidFill>
            <a:srgbClr val="EBF0FF"/>
          </a:solidFill>
          <a:ln/>
        </p:spPr>
      </p:sp>
      <p:pic>
        <p:nvPicPr>
          <p:cNvPr id="14" name="Image 0" descr="preencoded.png"/>
          <p:cNvPicPr>
            <a:picLocks noChangeAspect="1"/>
          </p:cNvPicPr>
          <p:nvPr/>
        </p:nvPicPr>
        <p:blipFill>
          <a:blip r:embed="rId3"/>
          <a:srcRect l="-1064" r="-1064"/>
          <a:stretch/>
        </p:blipFill>
        <p:spPr>
          <a:xfrm>
            <a:off x="662026" y="1809598"/>
            <a:ext cx="219456" cy="171907"/>
          </a:xfrm>
          <a:prstGeom prst="rect">
            <a:avLst/>
          </a:prstGeom>
        </p:spPr>
      </p:pic>
      <p:sp>
        <p:nvSpPr>
          <p:cNvPr id="15" name="Shape 12"/>
          <p:cNvSpPr/>
          <p:nvPr/>
        </p:nvSpPr>
        <p:spPr>
          <a:xfrm>
            <a:off x="4466844" y="1705356"/>
            <a:ext cx="381305" cy="381305"/>
          </a:xfrm>
          <a:prstGeom prst="ellipse">
            <a:avLst/>
          </a:prstGeom>
          <a:solidFill>
            <a:srgbClr val="EBF0FF"/>
          </a:solidFill>
          <a:ln/>
        </p:spPr>
      </p:sp>
      <p:sp>
        <p:nvSpPr>
          <p:cNvPr id="16" name="Shape 13"/>
          <p:cNvSpPr/>
          <p:nvPr/>
        </p:nvSpPr>
        <p:spPr>
          <a:xfrm>
            <a:off x="8353044" y="1705356"/>
            <a:ext cx="381305" cy="381305"/>
          </a:xfrm>
          <a:prstGeom prst="ellipse">
            <a:avLst/>
          </a:prstGeom>
          <a:solidFill>
            <a:srgbClr val="EBF0FF"/>
          </a:solidFill>
          <a:ln/>
        </p:spPr>
      </p:sp>
      <p:sp>
        <p:nvSpPr>
          <p:cNvPr id="17" name="Text 14"/>
          <p:cNvSpPr txBox="1"/>
          <p:nvPr/>
        </p:nvSpPr>
        <p:spPr>
          <a:xfrm>
            <a:off x="1076249" y="1790395"/>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定性用户访谈</a:t>
            </a:r>
            <a:endParaRPr lang="en-US" sz="1300" dirty="0"/>
          </a:p>
        </p:txBody>
      </p:sp>
      <p:sp>
        <p:nvSpPr>
          <p:cNvPr id="18" name="Text 15"/>
          <p:cNvSpPr txBox="1"/>
          <p:nvPr/>
        </p:nvSpPr>
        <p:spPr>
          <a:xfrm>
            <a:off x="4962449" y="1790395"/>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数据行为分析</a:t>
            </a:r>
            <a:endParaRPr lang="en-US" sz="1300" dirty="0"/>
          </a:p>
        </p:txBody>
      </p:sp>
      <p:sp>
        <p:nvSpPr>
          <p:cNvPr id="19" name="Text 16"/>
          <p:cNvSpPr txBox="1"/>
          <p:nvPr/>
        </p:nvSpPr>
        <p:spPr>
          <a:xfrm>
            <a:off x="771754" y="2257654"/>
            <a:ext cx="1038758"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目标用户筛选</a:t>
            </a:r>
            <a:endParaRPr lang="en-US" sz="1200" dirty="0"/>
          </a:p>
        </p:txBody>
      </p:sp>
      <p:sp>
        <p:nvSpPr>
          <p:cNvPr id="20" name="Text 17"/>
          <p:cNvSpPr txBox="1"/>
          <p:nvPr/>
        </p:nvSpPr>
        <p:spPr>
          <a:xfrm>
            <a:off x="771754" y="2943454"/>
            <a:ext cx="1343254"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半结构化访谈设计</a:t>
            </a:r>
            <a:endParaRPr lang="en-US" sz="1200" dirty="0"/>
          </a:p>
        </p:txBody>
      </p:sp>
      <p:sp>
        <p:nvSpPr>
          <p:cNvPr id="21" name="Text 18"/>
          <p:cNvSpPr txBox="1"/>
          <p:nvPr/>
        </p:nvSpPr>
        <p:spPr>
          <a:xfrm>
            <a:off x="771754" y="3629254"/>
            <a:ext cx="1191463"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痛点优先级排序</a:t>
            </a:r>
            <a:endParaRPr lang="en-US" sz="1200" dirty="0"/>
          </a:p>
        </p:txBody>
      </p:sp>
      <p:sp>
        <p:nvSpPr>
          <p:cNvPr id="22" name="Text 19"/>
          <p:cNvSpPr txBox="1"/>
          <p:nvPr/>
        </p:nvSpPr>
        <p:spPr>
          <a:xfrm>
            <a:off x="771754" y="4315054"/>
            <a:ext cx="1038758"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情感因素分析</a:t>
            </a:r>
            <a:endParaRPr lang="en-US" sz="1200" dirty="0"/>
          </a:p>
        </p:txBody>
      </p:sp>
      <p:sp>
        <p:nvSpPr>
          <p:cNvPr id="23" name="Text 20"/>
          <p:cNvSpPr txBox="1"/>
          <p:nvPr/>
        </p:nvSpPr>
        <p:spPr>
          <a:xfrm>
            <a:off x="771754" y="2476195"/>
            <a:ext cx="22338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构建用户画像，精准筛选代表性用户</a:t>
            </a:r>
            <a:endParaRPr lang="en-US" sz="1000" dirty="0"/>
          </a:p>
        </p:txBody>
      </p:sp>
      <p:sp>
        <p:nvSpPr>
          <p:cNvPr id="24" name="Text 21"/>
          <p:cNvSpPr txBox="1"/>
          <p:nvPr/>
        </p:nvSpPr>
        <p:spPr>
          <a:xfrm>
            <a:off x="771754" y="3161995"/>
            <a:ext cx="21963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开放+封闭问题，挖掘深层用户需求</a:t>
            </a:r>
            <a:endParaRPr lang="en-US" sz="1000" dirty="0"/>
          </a:p>
        </p:txBody>
      </p:sp>
      <p:sp>
        <p:nvSpPr>
          <p:cNvPr id="25" name="Text 22"/>
          <p:cNvSpPr txBox="1"/>
          <p:nvPr/>
        </p:nvSpPr>
        <p:spPr>
          <a:xfrm>
            <a:off x="771754" y="3847795"/>
            <a:ext cx="17391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使用RICE模型分析访谈结果</a:t>
            </a:r>
            <a:endParaRPr lang="en-US" sz="1000" dirty="0"/>
          </a:p>
        </p:txBody>
      </p:sp>
      <p:sp>
        <p:nvSpPr>
          <p:cNvPr id="26" name="Text 23"/>
          <p:cNvSpPr txBox="1"/>
          <p:nvPr/>
        </p:nvSpPr>
        <p:spPr>
          <a:xfrm>
            <a:off x="771754" y="4533595"/>
            <a:ext cx="19677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捕捉用户使用过程中的情绪变化</a:t>
            </a:r>
            <a:endParaRPr lang="en-US" sz="1000" dirty="0"/>
          </a:p>
        </p:txBody>
      </p:sp>
      <p:sp>
        <p:nvSpPr>
          <p:cNvPr id="27" name="Shape 24"/>
          <p:cNvSpPr/>
          <p:nvPr/>
        </p:nvSpPr>
        <p:spPr>
          <a:xfrm>
            <a:off x="580644" y="4867351"/>
            <a:ext cx="3258007" cy="304495"/>
          </a:xfrm>
          <a:prstGeom prst="roundRect">
            <a:avLst>
              <a:gd name="adj" fmla="val 37538"/>
            </a:avLst>
          </a:prstGeom>
          <a:solidFill>
            <a:srgbClr val="EFF6FF"/>
          </a:solidFill>
          <a:ln/>
        </p:spPr>
      </p:sp>
      <p:sp>
        <p:nvSpPr>
          <p:cNvPr id="28" name="Shape 25"/>
          <p:cNvSpPr/>
          <p:nvPr/>
        </p:nvSpPr>
        <p:spPr>
          <a:xfrm>
            <a:off x="4466844" y="4619549"/>
            <a:ext cx="3258007" cy="304495"/>
          </a:xfrm>
          <a:prstGeom prst="roundRect">
            <a:avLst>
              <a:gd name="adj" fmla="val 37538"/>
            </a:avLst>
          </a:prstGeom>
          <a:solidFill>
            <a:srgbClr val="EFF6FF"/>
          </a:solidFill>
          <a:ln/>
        </p:spPr>
      </p:sp>
      <p:sp>
        <p:nvSpPr>
          <p:cNvPr id="29" name="Text 26"/>
          <p:cNvSpPr txBox="1"/>
          <p:nvPr/>
        </p:nvSpPr>
        <p:spPr>
          <a:xfrm>
            <a:off x="657454" y="4943246"/>
            <a:ext cx="6675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实施频率：</a:t>
            </a:r>
            <a:endParaRPr lang="en-US" sz="900" dirty="0"/>
          </a:p>
        </p:txBody>
      </p:sp>
      <p:sp>
        <p:nvSpPr>
          <p:cNvPr id="30" name="Text 27"/>
          <p:cNvSpPr txBox="1"/>
          <p:nvPr/>
        </p:nvSpPr>
        <p:spPr>
          <a:xfrm>
            <a:off x="1228954" y="4943246"/>
            <a:ext cx="1495958"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每2周一次，每次5-8位用户</a:t>
            </a:r>
            <a:endParaRPr lang="en-US" sz="900" dirty="0"/>
          </a:p>
        </p:txBody>
      </p:sp>
      <p:pic>
        <p:nvPicPr>
          <p:cNvPr id="31" name="Image 1" descr="preencoded.png"/>
          <p:cNvPicPr>
            <a:picLocks noChangeAspect="1"/>
          </p:cNvPicPr>
          <p:nvPr/>
        </p:nvPicPr>
        <p:blipFill>
          <a:blip r:embed="rId4"/>
          <a:srcRect/>
          <a:stretch/>
        </p:blipFill>
        <p:spPr>
          <a:xfrm>
            <a:off x="4572000" y="1809598"/>
            <a:ext cx="171907" cy="171907"/>
          </a:xfrm>
          <a:prstGeom prst="rect">
            <a:avLst/>
          </a:prstGeom>
        </p:spPr>
      </p:pic>
      <p:sp>
        <p:nvSpPr>
          <p:cNvPr id="32" name="Text 28"/>
          <p:cNvSpPr txBox="1"/>
          <p:nvPr/>
        </p:nvSpPr>
        <p:spPr>
          <a:xfrm>
            <a:off x="4543654" y="4695444"/>
            <a:ext cx="6675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采集工具：</a:t>
            </a:r>
            <a:endParaRPr lang="en-US" sz="900" dirty="0"/>
          </a:p>
        </p:txBody>
      </p:sp>
      <p:sp>
        <p:nvSpPr>
          <p:cNvPr id="33" name="Text 29"/>
          <p:cNvSpPr txBox="1"/>
          <p:nvPr/>
        </p:nvSpPr>
        <p:spPr>
          <a:xfrm>
            <a:off x="5115154" y="4695444"/>
            <a:ext cx="20391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Mixpanel、Amplitude、自建数据看板</a:t>
            </a:r>
            <a:endParaRPr lang="en-US" sz="900" dirty="0"/>
          </a:p>
        </p:txBody>
      </p:sp>
      <p:sp>
        <p:nvSpPr>
          <p:cNvPr id="34" name="Text 30"/>
          <p:cNvSpPr txBox="1"/>
          <p:nvPr/>
        </p:nvSpPr>
        <p:spPr>
          <a:xfrm>
            <a:off x="4466844" y="2257654"/>
            <a:ext cx="7671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用户留存率</a:t>
            </a:r>
            <a:endParaRPr lang="en-US" sz="1000" dirty="0"/>
          </a:p>
        </p:txBody>
      </p:sp>
      <p:sp>
        <p:nvSpPr>
          <p:cNvPr id="35" name="Text 31"/>
          <p:cNvSpPr txBox="1"/>
          <p:nvPr/>
        </p:nvSpPr>
        <p:spPr>
          <a:xfrm>
            <a:off x="4466844" y="3038551"/>
            <a:ext cx="9006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功能使用频次</a:t>
            </a:r>
            <a:endParaRPr lang="en-US" sz="1000" dirty="0"/>
          </a:p>
        </p:txBody>
      </p:sp>
      <p:sp>
        <p:nvSpPr>
          <p:cNvPr id="36" name="Text 32"/>
          <p:cNvSpPr txBox="1"/>
          <p:nvPr/>
        </p:nvSpPr>
        <p:spPr>
          <a:xfrm>
            <a:off x="4466844" y="3819449"/>
            <a:ext cx="9006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转化路径分析</a:t>
            </a:r>
            <a:endParaRPr lang="en-US" sz="1000" dirty="0"/>
          </a:p>
        </p:txBody>
      </p:sp>
      <p:sp>
        <p:nvSpPr>
          <p:cNvPr id="37" name="Shape 33"/>
          <p:cNvSpPr/>
          <p:nvPr/>
        </p:nvSpPr>
        <p:spPr>
          <a:xfrm>
            <a:off x="7114946" y="2238451"/>
            <a:ext cx="619049" cy="209398"/>
          </a:xfrm>
          <a:prstGeom prst="roundRect">
            <a:avLst>
              <a:gd name="adj" fmla="val 238189"/>
            </a:avLst>
          </a:prstGeom>
          <a:solidFill>
            <a:srgbClr val="EBF0FF"/>
          </a:solidFill>
          <a:ln/>
        </p:spPr>
      </p:sp>
      <p:sp>
        <p:nvSpPr>
          <p:cNvPr id="38" name="Shape 34"/>
          <p:cNvSpPr/>
          <p:nvPr/>
        </p:nvSpPr>
        <p:spPr>
          <a:xfrm>
            <a:off x="7114946" y="3019349"/>
            <a:ext cx="619049" cy="209398"/>
          </a:xfrm>
          <a:prstGeom prst="roundRect">
            <a:avLst>
              <a:gd name="adj" fmla="val 238189"/>
            </a:avLst>
          </a:prstGeom>
          <a:solidFill>
            <a:srgbClr val="EBF0FF"/>
          </a:solidFill>
          <a:ln/>
        </p:spPr>
      </p:sp>
      <p:sp>
        <p:nvSpPr>
          <p:cNvPr id="39" name="Shape 35"/>
          <p:cNvSpPr/>
          <p:nvPr/>
        </p:nvSpPr>
        <p:spPr>
          <a:xfrm>
            <a:off x="7114946" y="3800246"/>
            <a:ext cx="619049" cy="209398"/>
          </a:xfrm>
          <a:prstGeom prst="roundRect">
            <a:avLst>
              <a:gd name="adj" fmla="val 238189"/>
            </a:avLst>
          </a:prstGeom>
          <a:solidFill>
            <a:srgbClr val="EBF0FF"/>
          </a:solidFill>
          <a:ln/>
        </p:spPr>
      </p:sp>
      <p:sp>
        <p:nvSpPr>
          <p:cNvPr id="40" name="Text 36"/>
          <p:cNvSpPr txBox="1"/>
          <p:nvPr/>
        </p:nvSpPr>
        <p:spPr>
          <a:xfrm>
            <a:off x="7190842" y="2266798"/>
            <a:ext cx="553212" cy="143561"/>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关键指标</a:t>
            </a:r>
            <a:endParaRPr lang="en-US" sz="900" dirty="0"/>
          </a:p>
        </p:txBody>
      </p:sp>
      <p:sp>
        <p:nvSpPr>
          <p:cNvPr id="41" name="Text 37"/>
          <p:cNvSpPr txBox="1"/>
          <p:nvPr/>
        </p:nvSpPr>
        <p:spPr>
          <a:xfrm>
            <a:off x="7190842" y="3047695"/>
            <a:ext cx="553212" cy="143561"/>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行为指标</a:t>
            </a:r>
            <a:endParaRPr lang="en-US" sz="900" dirty="0"/>
          </a:p>
        </p:txBody>
      </p:sp>
      <p:sp>
        <p:nvSpPr>
          <p:cNvPr id="42" name="Text 38"/>
          <p:cNvSpPr txBox="1"/>
          <p:nvPr/>
        </p:nvSpPr>
        <p:spPr>
          <a:xfrm>
            <a:off x="7190842" y="3829507"/>
            <a:ext cx="553212" cy="143561"/>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流程指标</a:t>
            </a:r>
            <a:endParaRPr lang="en-US" sz="900" dirty="0"/>
          </a:p>
        </p:txBody>
      </p:sp>
      <p:sp>
        <p:nvSpPr>
          <p:cNvPr id="43" name="Shape 39"/>
          <p:cNvSpPr/>
          <p:nvPr/>
        </p:nvSpPr>
        <p:spPr>
          <a:xfrm>
            <a:off x="4466844" y="2562149"/>
            <a:ext cx="3258007" cy="75895"/>
          </a:xfrm>
          <a:prstGeom prst="roundRect">
            <a:avLst>
              <a:gd name="adj" fmla="val 1204822"/>
            </a:avLst>
          </a:prstGeom>
          <a:solidFill>
            <a:srgbClr val="E5E7EB"/>
          </a:solidFill>
          <a:ln/>
        </p:spPr>
      </p:sp>
      <p:sp>
        <p:nvSpPr>
          <p:cNvPr id="44" name="Shape 40"/>
          <p:cNvSpPr/>
          <p:nvPr/>
        </p:nvSpPr>
        <p:spPr>
          <a:xfrm>
            <a:off x="4466844" y="3343046"/>
            <a:ext cx="3258007" cy="75895"/>
          </a:xfrm>
          <a:prstGeom prst="roundRect">
            <a:avLst>
              <a:gd name="adj" fmla="val 1204822"/>
            </a:avLst>
          </a:prstGeom>
          <a:solidFill>
            <a:srgbClr val="E5E7EB"/>
          </a:solidFill>
          <a:ln/>
        </p:spPr>
      </p:sp>
      <p:sp>
        <p:nvSpPr>
          <p:cNvPr id="45" name="Shape 41"/>
          <p:cNvSpPr/>
          <p:nvPr/>
        </p:nvSpPr>
        <p:spPr>
          <a:xfrm>
            <a:off x="4466844" y="4123944"/>
            <a:ext cx="3258007" cy="75895"/>
          </a:xfrm>
          <a:prstGeom prst="roundRect">
            <a:avLst>
              <a:gd name="adj" fmla="val 1204822"/>
            </a:avLst>
          </a:prstGeom>
          <a:solidFill>
            <a:srgbClr val="E5E7EB"/>
          </a:solidFill>
          <a:ln/>
        </p:spPr>
      </p:sp>
      <p:sp>
        <p:nvSpPr>
          <p:cNvPr id="46" name="Shape 42"/>
          <p:cNvSpPr/>
          <p:nvPr/>
        </p:nvSpPr>
        <p:spPr>
          <a:xfrm>
            <a:off x="4466844" y="2562149"/>
            <a:ext cx="2447849" cy="75895"/>
          </a:xfrm>
          <a:prstGeom prst="roundRect">
            <a:avLst>
              <a:gd name="adj" fmla="val 1204822"/>
            </a:avLst>
          </a:prstGeom>
          <a:solidFill>
            <a:srgbClr val="3B82F6"/>
          </a:solidFill>
          <a:ln/>
        </p:spPr>
      </p:sp>
      <p:sp>
        <p:nvSpPr>
          <p:cNvPr id="47" name="Text 43"/>
          <p:cNvSpPr txBox="1"/>
          <p:nvPr/>
        </p:nvSpPr>
        <p:spPr>
          <a:xfrm>
            <a:off x="4466844" y="2752344"/>
            <a:ext cx="1334110"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目标：首周留存率&gt;60%</a:t>
            </a:r>
            <a:endParaRPr lang="en-US" sz="900" dirty="0"/>
          </a:p>
        </p:txBody>
      </p:sp>
      <p:sp>
        <p:nvSpPr>
          <p:cNvPr id="48" name="Text 44"/>
          <p:cNvSpPr txBox="1"/>
          <p:nvPr/>
        </p:nvSpPr>
        <p:spPr>
          <a:xfrm>
            <a:off x="4466844" y="3534156"/>
            <a:ext cx="15819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衡量产品粘性与核心价值实现</a:t>
            </a:r>
            <a:endParaRPr lang="en-US" sz="900" dirty="0"/>
          </a:p>
        </p:txBody>
      </p:sp>
      <p:sp>
        <p:nvSpPr>
          <p:cNvPr id="49" name="Text 45"/>
          <p:cNvSpPr txBox="1"/>
          <p:nvPr/>
        </p:nvSpPr>
        <p:spPr>
          <a:xfrm>
            <a:off x="4466844" y="4315054"/>
            <a:ext cx="18105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发现用户流失节点，优化转化漏斗</a:t>
            </a:r>
            <a:endParaRPr lang="en-US" sz="900" dirty="0"/>
          </a:p>
        </p:txBody>
      </p:sp>
      <p:sp>
        <p:nvSpPr>
          <p:cNvPr id="50" name="Shape 46"/>
          <p:cNvSpPr/>
          <p:nvPr/>
        </p:nvSpPr>
        <p:spPr>
          <a:xfrm>
            <a:off x="4466844" y="3343046"/>
            <a:ext cx="2124151" cy="75895"/>
          </a:xfrm>
          <a:prstGeom prst="roundRect">
            <a:avLst>
              <a:gd name="adj" fmla="val 1204822"/>
            </a:avLst>
          </a:prstGeom>
          <a:solidFill>
            <a:srgbClr val="10B981"/>
          </a:solidFill>
          <a:ln/>
        </p:spPr>
      </p:sp>
      <p:sp>
        <p:nvSpPr>
          <p:cNvPr id="51" name="Shape 47"/>
          <p:cNvSpPr/>
          <p:nvPr/>
        </p:nvSpPr>
        <p:spPr>
          <a:xfrm>
            <a:off x="4466844" y="4123944"/>
            <a:ext cx="1466698" cy="75895"/>
          </a:xfrm>
          <a:prstGeom prst="roundRect">
            <a:avLst>
              <a:gd name="adj" fmla="val 1204822"/>
            </a:avLst>
          </a:prstGeom>
          <a:solidFill>
            <a:srgbClr val="6366F1"/>
          </a:solidFill>
          <a:ln/>
        </p:spPr>
      </p:sp>
      <p:pic>
        <p:nvPicPr>
          <p:cNvPr id="52" name="Image 2" descr="preencoded.png"/>
          <p:cNvPicPr>
            <a:picLocks noChangeAspect="1"/>
          </p:cNvPicPr>
          <p:nvPr/>
        </p:nvPicPr>
        <p:blipFill>
          <a:blip r:embed="rId5"/>
          <a:srcRect l="-1064" r="-1064"/>
          <a:stretch/>
        </p:blipFill>
        <p:spPr>
          <a:xfrm>
            <a:off x="8434426" y="1809598"/>
            <a:ext cx="219456" cy="171907"/>
          </a:xfrm>
          <a:prstGeom prst="rect">
            <a:avLst/>
          </a:prstGeom>
        </p:spPr>
      </p:pic>
      <p:sp>
        <p:nvSpPr>
          <p:cNvPr id="53" name="Text 48"/>
          <p:cNvSpPr txBox="1"/>
          <p:nvPr/>
        </p:nvSpPr>
        <p:spPr>
          <a:xfrm>
            <a:off x="8848649" y="1790395"/>
            <a:ext cx="995782"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AI辅助分析</a:t>
            </a:r>
            <a:endParaRPr lang="en-US" sz="1300" dirty="0"/>
          </a:p>
        </p:txBody>
      </p:sp>
      <p:sp>
        <p:nvSpPr>
          <p:cNvPr id="54" name="Shape 49"/>
          <p:cNvSpPr/>
          <p:nvPr/>
        </p:nvSpPr>
        <p:spPr>
          <a:xfrm>
            <a:off x="8353044" y="5057546"/>
            <a:ext cx="3258007" cy="304495"/>
          </a:xfrm>
          <a:prstGeom prst="roundRect">
            <a:avLst>
              <a:gd name="adj" fmla="val 37538"/>
            </a:avLst>
          </a:prstGeom>
          <a:solidFill>
            <a:srgbClr val="EFF6FF"/>
          </a:solidFill>
          <a:ln/>
        </p:spPr>
      </p:sp>
      <p:sp>
        <p:nvSpPr>
          <p:cNvPr id="55" name="Text 50"/>
          <p:cNvSpPr txBox="1"/>
          <p:nvPr/>
        </p:nvSpPr>
        <p:spPr>
          <a:xfrm>
            <a:off x="8429854" y="5134356"/>
            <a:ext cx="553212"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技术栈：</a:t>
            </a:r>
            <a:endParaRPr lang="en-US" sz="900" dirty="0"/>
          </a:p>
        </p:txBody>
      </p:sp>
      <p:sp>
        <p:nvSpPr>
          <p:cNvPr id="56" name="Text 51"/>
          <p:cNvSpPr txBox="1"/>
          <p:nvPr/>
        </p:nvSpPr>
        <p:spPr>
          <a:xfrm>
            <a:off x="8887054" y="5134356"/>
            <a:ext cx="2276856"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Claude API、自研NLP模型、预测分析系统</a:t>
            </a:r>
            <a:endParaRPr lang="en-US" sz="900" dirty="0"/>
          </a:p>
        </p:txBody>
      </p:sp>
      <p:sp>
        <p:nvSpPr>
          <p:cNvPr id="57" name="Text 52"/>
          <p:cNvSpPr txBox="1"/>
          <p:nvPr/>
        </p:nvSpPr>
        <p:spPr>
          <a:xfrm>
            <a:off x="8353044" y="2247595"/>
            <a:ext cx="11676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用户反馈自动分类</a:t>
            </a:r>
            <a:endParaRPr lang="en-US" sz="1000" dirty="0"/>
          </a:p>
        </p:txBody>
      </p:sp>
      <p:sp>
        <p:nvSpPr>
          <p:cNvPr id="58" name="Text 53"/>
          <p:cNvSpPr txBox="1"/>
          <p:nvPr/>
        </p:nvSpPr>
        <p:spPr>
          <a:xfrm>
            <a:off x="8353044" y="2857500"/>
            <a:ext cx="143377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情感分析与紧急度评估</a:t>
            </a:r>
            <a:endParaRPr lang="en-US" sz="1000" dirty="0"/>
          </a:p>
        </p:txBody>
      </p:sp>
      <p:sp>
        <p:nvSpPr>
          <p:cNvPr id="59" name="Text 54"/>
          <p:cNvSpPr txBox="1"/>
          <p:nvPr/>
        </p:nvSpPr>
        <p:spPr>
          <a:xfrm>
            <a:off x="8353044" y="3543300"/>
            <a:ext cx="1300277"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行为预测与智能推荐</a:t>
            </a:r>
            <a:endParaRPr lang="en-US" sz="1000" dirty="0"/>
          </a:p>
        </p:txBody>
      </p:sp>
      <p:sp>
        <p:nvSpPr>
          <p:cNvPr id="60" name="Text 55"/>
          <p:cNvSpPr txBox="1"/>
          <p:nvPr/>
        </p:nvSpPr>
        <p:spPr>
          <a:xfrm>
            <a:off x="8353044" y="4381805"/>
            <a:ext cx="103418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自动化异常检测</a:t>
            </a:r>
            <a:endParaRPr lang="en-US" sz="1000" dirty="0"/>
          </a:p>
        </p:txBody>
      </p:sp>
      <p:sp>
        <p:nvSpPr>
          <p:cNvPr id="61" name="Shape 56"/>
          <p:cNvSpPr/>
          <p:nvPr/>
        </p:nvSpPr>
        <p:spPr>
          <a:xfrm>
            <a:off x="8353044" y="2467051"/>
            <a:ext cx="619049" cy="228600"/>
          </a:xfrm>
          <a:prstGeom prst="roundRect">
            <a:avLst>
              <a:gd name="adj" fmla="val 66667"/>
            </a:avLst>
          </a:prstGeom>
          <a:solidFill>
            <a:srgbClr val="F3F4F6"/>
          </a:solidFill>
          <a:ln/>
        </p:spPr>
      </p:sp>
      <p:sp>
        <p:nvSpPr>
          <p:cNvPr id="62" name="Shape 57"/>
          <p:cNvSpPr/>
          <p:nvPr/>
        </p:nvSpPr>
        <p:spPr>
          <a:xfrm>
            <a:off x="9039758" y="2467051"/>
            <a:ext cx="619049" cy="228600"/>
          </a:xfrm>
          <a:prstGeom prst="roundRect">
            <a:avLst>
              <a:gd name="adj" fmla="val 66667"/>
            </a:avLst>
          </a:prstGeom>
          <a:solidFill>
            <a:srgbClr val="F3F4F6"/>
          </a:solidFill>
          <a:ln/>
        </p:spPr>
      </p:sp>
      <p:sp>
        <p:nvSpPr>
          <p:cNvPr id="63" name="Shape 58"/>
          <p:cNvSpPr/>
          <p:nvPr/>
        </p:nvSpPr>
        <p:spPr>
          <a:xfrm>
            <a:off x="9725558" y="2467051"/>
            <a:ext cx="619049" cy="228600"/>
          </a:xfrm>
          <a:prstGeom prst="roundRect">
            <a:avLst>
              <a:gd name="adj" fmla="val 66667"/>
            </a:avLst>
          </a:prstGeom>
          <a:solidFill>
            <a:srgbClr val="F3F4F6"/>
          </a:solidFill>
          <a:ln/>
        </p:spPr>
      </p:sp>
      <p:sp>
        <p:nvSpPr>
          <p:cNvPr id="64" name="Shape 59"/>
          <p:cNvSpPr/>
          <p:nvPr/>
        </p:nvSpPr>
        <p:spPr>
          <a:xfrm>
            <a:off x="10411358" y="2467051"/>
            <a:ext cx="619049" cy="228600"/>
          </a:xfrm>
          <a:prstGeom prst="roundRect">
            <a:avLst>
              <a:gd name="adj" fmla="val 66667"/>
            </a:avLst>
          </a:prstGeom>
          <a:solidFill>
            <a:srgbClr val="F3F4F6"/>
          </a:solidFill>
          <a:ln/>
        </p:spPr>
      </p:sp>
      <p:sp>
        <p:nvSpPr>
          <p:cNvPr id="65" name="Text 60"/>
          <p:cNvSpPr txBox="1"/>
          <p:nvPr/>
        </p:nvSpPr>
        <p:spPr>
          <a:xfrm>
            <a:off x="8429854" y="2505456"/>
            <a:ext cx="553212" cy="143561"/>
          </a:xfrm>
          <a:prstGeom prst="rect">
            <a:avLst/>
          </a:prstGeom>
          <a:noFill/>
          <a:ln/>
        </p:spPr>
        <p:txBody>
          <a:bodyPr wrap="square" lIns="0" tIns="0" rIns="0" bIns="0" rtlCol="0" anchor="ctr"/>
          <a:lstStyle/>
          <a:p>
            <a:pPr marL="0" indent="0" algn="l">
              <a:buNone/>
            </a:pPr>
            <a:r>
              <a:rPr lang="en-US" sz="900" dirty="0">
                <a:solidFill>
                  <a:srgbClr val="1F2937"/>
                </a:solidFill>
                <a:latin typeface="Inter" pitchFamily="34" charset="0"/>
                <a:ea typeface="Inter" pitchFamily="34" charset="-122"/>
                <a:cs typeface="Inter" pitchFamily="34" charset="-120"/>
              </a:rPr>
              <a:t>功能请求</a:t>
            </a:r>
            <a:endParaRPr lang="en-US" sz="900" dirty="0"/>
          </a:p>
        </p:txBody>
      </p:sp>
      <p:sp>
        <p:nvSpPr>
          <p:cNvPr id="66" name="Text 61"/>
          <p:cNvSpPr txBox="1"/>
          <p:nvPr/>
        </p:nvSpPr>
        <p:spPr>
          <a:xfrm>
            <a:off x="9115654" y="2505456"/>
            <a:ext cx="553212" cy="143561"/>
          </a:xfrm>
          <a:prstGeom prst="rect">
            <a:avLst/>
          </a:prstGeom>
          <a:noFill/>
          <a:ln/>
        </p:spPr>
        <p:txBody>
          <a:bodyPr wrap="square" lIns="0" tIns="0" rIns="0" bIns="0" rtlCol="0" anchor="ctr"/>
          <a:lstStyle/>
          <a:p>
            <a:pPr marL="0" indent="0" algn="l">
              <a:buNone/>
            </a:pPr>
            <a:r>
              <a:rPr lang="en-US" sz="900" dirty="0">
                <a:solidFill>
                  <a:srgbClr val="1F2937"/>
                </a:solidFill>
                <a:latin typeface="Inter" pitchFamily="34" charset="0"/>
                <a:ea typeface="Inter" pitchFamily="34" charset="-122"/>
                <a:cs typeface="Inter" pitchFamily="34" charset="-120"/>
              </a:rPr>
              <a:t>体验问题</a:t>
            </a:r>
            <a:endParaRPr lang="en-US" sz="900" dirty="0"/>
          </a:p>
        </p:txBody>
      </p:sp>
      <p:sp>
        <p:nvSpPr>
          <p:cNvPr id="67" name="Text 62"/>
          <p:cNvSpPr txBox="1"/>
          <p:nvPr/>
        </p:nvSpPr>
        <p:spPr>
          <a:xfrm>
            <a:off x="9801454" y="2505456"/>
            <a:ext cx="553212" cy="143561"/>
          </a:xfrm>
          <a:prstGeom prst="rect">
            <a:avLst/>
          </a:prstGeom>
          <a:noFill/>
          <a:ln/>
        </p:spPr>
        <p:txBody>
          <a:bodyPr wrap="square" lIns="0" tIns="0" rIns="0" bIns="0" rtlCol="0" anchor="ctr"/>
          <a:lstStyle/>
          <a:p>
            <a:pPr marL="0" indent="0" algn="l">
              <a:buNone/>
            </a:pPr>
            <a:r>
              <a:rPr lang="en-US" sz="900" dirty="0">
                <a:solidFill>
                  <a:srgbClr val="1F2937"/>
                </a:solidFill>
                <a:latin typeface="Inter" pitchFamily="34" charset="0"/>
                <a:ea typeface="Inter" pitchFamily="34" charset="-122"/>
                <a:cs typeface="Inter" pitchFamily="34" charset="-120"/>
              </a:rPr>
              <a:t>错误报告</a:t>
            </a:r>
            <a:endParaRPr lang="en-US" sz="900" dirty="0"/>
          </a:p>
        </p:txBody>
      </p:sp>
      <p:sp>
        <p:nvSpPr>
          <p:cNvPr id="68" name="Text 63"/>
          <p:cNvSpPr txBox="1"/>
          <p:nvPr/>
        </p:nvSpPr>
        <p:spPr>
          <a:xfrm>
            <a:off x="10487254" y="2505456"/>
            <a:ext cx="553212" cy="143561"/>
          </a:xfrm>
          <a:prstGeom prst="rect">
            <a:avLst/>
          </a:prstGeom>
          <a:noFill/>
          <a:ln/>
        </p:spPr>
        <p:txBody>
          <a:bodyPr wrap="square" lIns="0" tIns="0" rIns="0" bIns="0" rtlCol="0" anchor="ctr"/>
          <a:lstStyle/>
          <a:p>
            <a:pPr marL="0" indent="0" algn="l">
              <a:buNone/>
            </a:pPr>
            <a:r>
              <a:rPr lang="en-US" sz="900" dirty="0">
                <a:solidFill>
                  <a:srgbClr val="1F2937"/>
                </a:solidFill>
                <a:latin typeface="Inter" pitchFamily="34" charset="0"/>
                <a:ea typeface="Inter" pitchFamily="34" charset="-122"/>
                <a:cs typeface="Inter" pitchFamily="34" charset="-120"/>
              </a:rPr>
              <a:t>性能问题</a:t>
            </a:r>
            <a:endParaRPr lang="en-US" sz="900" dirty="0"/>
          </a:p>
        </p:txBody>
      </p:sp>
      <p:sp>
        <p:nvSpPr>
          <p:cNvPr id="69" name="Text 64"/>
          <p:cNvSpPr txBox="1"/>
          <p:nvPr/>
        </p:nvSpPr>
        <p:spPr>
          <a:xfrm>
            <a:off x="11047781" y="3076956"/>
            <a:ext cx="210312" cy="29535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负面</a:t>
            </a:r>
            <a:endParaRPr lang="en-US" sz="900" dirty="0"/>
          </a:p>
        </p:txBody>
      </p:sp>
      <p:sp>
        <p:nvSpPr>
          <p:cNvPr id="70" name="Text 65"/>
          <p:cNvSpPr txBox="1"/>
          <p:nvPr/>
        </p:nvSpPr>
        <p:spPr>
          <a:xfrm>
            <a:off x="11424514" y="3076956"/>
            <a:ext cx="210312" cy="29535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正面</a:t>
            </a:r>
            <a:endParaRPr lang="en-US" sz="900" dirty="0"/>
          </a:p>
        </p:txBody>
      </p:sp>
      <p:sp>
        <p:nvSpPr>
          <p:cNvPr id="71" name="Text 66"/>
          <p:cNvSpPr txBox="1"/>
          <p:nvPr/>
        </p:nvSpPr>
        <p:spPr>
          <a:xfrm>
            <a:off x="11271809" y="3152851"/>
            <a:ext cx="2002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a:t>
            </a:r>
            <a:endParaRPr lang="en-US" sz="900" dirty="0"/>
          </a:p>
        </p:txBody>
      </p:sp>
      <p:sp>
        <p:nvSpPr>
          <p:cNvPr id="72" name="Shape 67"/>
          <p:cNvSpPr/>
          <p:nvPr/>
        </p:nvSpPr>
        <p:spPr>
          <a:xfrm>
            <a:off x="8353044" y="3762756"/>
            <a:ext cx="3258007" cy="457200"/>
          </a:xfrm>
          <a:prstGeom prst="roundRect">
            <a:avLst>
              <a:gd name="adj" fmla="val 16667"/>
            </a:avLst>
          </a:prstGeom>
          <a:solidFill>
            <a:srgbClr val="F3F4F6"/>
          </a:solidFill>
          <a:ln/>
        </p:spPr>
      </p:sp>
      <p:sp>
        <p:nvSpPr>
          <p:cNvPr id="73" name="Shape 68"/>
          <p:cNvSpPr/>
          <p:nvPr/>
        </p:nvSpPr>
        <p:spPr>
          <a:xfrm>
            <a:off x="8353044" y="4600346"/>
            <a:ext cx="3258007" cy="304495"/>
          </a:xfrm>
          <a:prstGeom prst="roundRect">
            <a:avLst>
              <a:gd name="adj" fmla="val 37538"/>
            </a:avLst>
          </a:prstGeom>
          <a:solidFill>
            <a:srgbClr val="F3F4F6"/>
          </a:solidFill>
          <a:ln/>
        </p:spPr>
      </p:sp>
      <p:sp>
        <p:nvSpPr>
          <p:cNvPr id="74" name="Text 69"/>
          <p:cNvSpPr txBox="1"/>
          <p:nvPr/>
        </p:nvSpPr>
        <p:spPr>
          <a:xfrm>
            <a:off x="8429854" y="3838651"/>
            <a:ext cx="3182112" cy="29535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基于用户行为模式预测下一步可能操作，提供智能建议与个性化体验</a:t>
            </a:r>
            <a:endParaRPr lang="en-US" sz="900" dirty="0"/>
          </a:p>
        </p:txBody>
      </p:sp>
      <p:sp>
        <p:nvSpPr>
          <p:cNvPr id="75" name="Text 70"/>
          <p:cNvSpPr txBox="1"/>
          <p:nvPr/>
        </p:nvSpPr>
        <p:spPr>
          <a:xfrm>
            <a:off x="8429854" y="4677156"/>
            <a:ext cx="26106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实时监测用户行为异常，自动预警并触发干预机制</a:t>
            </a:r>
            <a:endParaRPr lang="en-US" sz="900" dirty="0"/>
          </a:p>
        </p:txBody>
      </p:sp>
      <p:sp>
        <p:nvSpPr>
          <p:cNvPr id="76" name="Text 71"/>
          <p:cNvSpPr txBox="1"/>
          <p:nvPr/>
        </p:nvSpPr>
        <p:spPr>
          <a:xfrm>
            <a:off x="381305" y="5810098"/>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闭环反馈系统</a:t>
            </a:r>
            <a:endParaRPr lang="en-US" sz="1200" dirty="0"/>
          </a:p>
        </p:txBody>
      </p:sp>
      <p:sp>
        <p:nvSpPr>
          <p:cNvPr id="77" name="Shape 72"/>
          <p:cNvSpPr/>
          <p:nvPr/>
        </p:nvSpPr>
        <p:spPr>
          <a:xfrm>
            <a:off x="381305" y="6077102"/>
            <a:ext cx="11430000" cy="761695"/>
          </a:xfrm>
          <a:prstGeom prst="roundRect">
            <a:avLst>
              <a:gd name="adj" fmla="val 12005"/>
            </a:avLst>
          </a:prstGeom>
          <a:solidFill>
            <a:srgbClr val="F9FAFB"/>
          </a:solidFill>
          <a:ln/>
        </p:spPr>
      </p:sp>
      <p:sp>
        <p:nvSpPr>
          <p:cNvPr id="78" name="Shape 73"/>
          <p:cNvSpPr/>
          <p:nvPr/>
        </p:nvSpPr>
        <p:spPr>
          <a:xfrm>
            <a:off x="533095" y="6229807"/>
            <a:ext cx="457200" cy="457200"/>
          </a:xfrm>
          <a:prstGeom prst="roundRect">
            <a:avLst>
              <a:gd name="adj" fmla="val 200000"/>
            </a:avLst>
          </a:prstGeom>
          <a:solidFill>
            <a:srgbClr val="DBEAFE"/>
          </a:solidFill>
          <a:ln/>
        </p:spPr>
      </p:sp>
      <p:pic>
        <p:nvPicPr>
          <p:cNvPr id="79" name="Image 3" descr="preencoded.png"/>
          <p:cNvPicPr>
            <a:picLocks noChangeAspect="1"/>
          </p:cNvPicPr>
          <p:nvPr/>
        </p:nvPicPr>
        <p:blipFill>
          <a:blip r:embed="rId6"/>
          <a:srcRect t="-100" b="-100"/>
          <a:stretch/>
        </p:blipFill>
        <p:spPr>
          <a:xfrm>
            <a:off x="705002" y="6381598"/>
            <a:ext cx="114300" cy="152705"/>
          </a:xfrm>
          <a:prstGeom prst="rect">
            <a:avLst/>
          </a:prstGeom>
        </p:spPr>
      </p:pic>
      <p:sp>
        <p:nvSpPr>
          <p:cNvPr id="80" name="Shape 74"/>
          <p:cNvSpPr/>
          <p:nvPr/>
        </p:nvSpPr>
        <p:spPr>
          <a:xfrm>
            <a:off x="3663086" y="6229807"/>
            <a:ext cx="457200" cy="457200"/>
          </a:xfrm>
          <a:prstGeom prst="roundRect">
            <a:avLst>
              <a:gd name="adj" fmla="val 200000"/>
            </a:avLst>
          </a:prstGeom>
          <a:solidFill>
            <a:srgbClr val="DBEAFE"/>
          </a:solidFill>
          <a:ln/>
        </p:spPr>
      </p:sp>
      <p:sp>
        <p:nvSpPr>
          <p:cNvPr id="81" name="Text 75"/>
          <p:cNvSpPr txBox="1"/>
          <p:nvPr/>
        </p:nvSpPr>
        <p:spPr>
          <a:xfrm>
            <a:off x="1104595" y="6267298"/>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洞察生成</a:t>
            </a:r>
            <a:endParaRPr lang="en-US" sz="1200" dirty="0"/>
          </a:p>
        </p:txBody>
      </p:sp>
      <p:sp>
        <p:nvSpPr>
          <p:cNvPr id="82" name="Text 76"/>
          <p:cNvSpPr txBox="1"/>
          <p:nvPr/>
        </p:nvSpPr>
        <p:spPr>
          <a:xfrm>
            <a:off x="4234586" y="6267298"/>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行动计划</a:t>
            </a:r>
            <a:endParaRPr lang="en-US" sz="1200" dirty="0"/>
          </a:p>
        </p:txBody>
      </p:sp>
      <p:sp>
        <p:nvSpPr>
          <p:cNvPr id="83" name="Text 77"/>
          <p:cNvSpPr txBox="1"/>
          <p:nvPr/>
        </p:nvSpPr>
        <p:spPr>
          <a:xfrm>
            <a:off x="1104595" y="6486754"/>
            <a:ext cx="11676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多源数据整合分析</a:t>
            </a:r>
            <a:endParaRPr lang="en-US" sz="1000" dirty="0"/>
          </a:p>
        </p:txBody>
      </p:sp>
      <p:pic>
        <p:nvPicPr>
          <p:cNvPr id="84" name="Image 4" descr="preencoded.png"/>
          <p:cNvPicPr>
            <a:picLocks noChangeAspect="1"/>
          </p:cNvPicPr>
          <p:nvPr/>
        </p:nvPicPr>
        <p:blipFill>
          <a:blip r:embed="rId7"/>
          <a:srcRect t="-43" b="-43"/>
          <a:stretch/>
        </p:blipFill>
        <p:spPr>
          <a:xfrm>
            <a:off x="2851099" y="6381598"/>
            <a:ext cx="133502" cy="152705"/>
          </a:xfrm>
          <a:prstGeom prst="rect">
            <a:avLst/>
          </a:prstGeom>
        </p:spPr>
      </p:pic>
      <p:pic>
        <p:nvPicPr>
          <p:cNvPr id="85" name="Image 5" descr="preencoded.png"/>
          <p:cNvPicPr>
            <a:picLocks noChangeAspect="1"/>
          </p:cNvPicPr>
          <p:nvPr/>
        </p:nvPicPr>
        <p:blipFill>
          <a:blip r:embed="rId8"/>
          <a:srcRect/>
          <a:stretch/>
        </p:blipFill>
        <p:spPr>
          <a:xfrm>
            <a:off x="3815791" y="6381598"/>
            <a:ext cx="152705" cy="152705"/>
          </a:xfrm>
          <a:prstGeom prst="rect">
            <a:avLst/>
          </a:prstGeom>
        </p:spPr>
      </p:pic>
      <p:sp>
        <p:nvSpPr>
          <p:cNvPr id="86" name="Text 78"/>
          <p:cNvSpPr txBox="1"/>
          <p:nvPr/>
        </p:nvSpPr>
        <p:spPr>
          <a:xfrm>
            <a:off x="7631582" y="6267298"/>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快速实施</a:t>
            </a:r>
            <a:endParaRPr lang="en-US" sz="1200" dirty="0"/>
          </a:p>
        </p:txBody>
      </p:sp>
      <p:sp>
        <p:nvSpPr>
          <p:cNvPr id="87" name="Text 79"/>
          <p:cNvSpPr txBox="1"/>
          <p:nvPr/>
        </p:nvSpPr>
        <p:spPr>
          <a:xfrm>
            <a:off x="4234586" y="6486754"/>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具体可执行的产品调整</a:t>
            </a:r>
            <a:endParaRPr lang="en-US" sz="1000" dirty="0"/>
          </a:p>
        </p:txBody>
      </p:sp>
      <p:pic>
        <p:nvPicPr>
          <p:cNvPr id="88" name="Image 6" descr="preencoded.png"/>
          <p:cNvPicPr>
            <a:picLocks noChangeAspect="1"/>
          </p:cNvPicPr>
          <p:nvPr/>
        </p:nvPicPr>
        <p:blipFill>
          <a:blip r:embed="rId7"/>
          <a:srcRect t="-43" b="-43"/>
          <a:stretch/>
        </p:blipFill>
        <p:spPr>
          <a:xfrm>
            <a:off x="6247181" y="6381598"/>
            <a:ext cx="133502" cy="152705"/>
          </a:xfrm>
          <a:prstGeom prst="rect">
            <a:avLst/>
          </a:prstGeom>
        </p:spPr>
      </p:pic>
      <p:sp>
        <p:nvSpPr>
          <p:cNvPr id="89" name="Shape 80"/>
          <p:cNvSpPr/>
          <p:nvPr/>
        </p:nvSpPr>
        <p:spPr>
          <a:xfrm>
            <a:off x="7060082" y="6229807"/>
            <a:ext cx="457200" cy="457200"/>
          </a:xfrm>
          <a:prstGeom prst="roundRect">
            <a:avLst>
              <a:gd name="adj" fmla="val 200000"/>
            </a:avLst>
          </a:prstGeom>
          <a:solidFill>
            <a:srgbClr val="DBEAFE"/>
          </a:solidFill>
          <a:ln/>
        </p:spPr>
      </p:sp>
      <p:pic>
        <p:nvPicPr>
          <p:cNvPr id="90" name="Image 7" descr="preencoded.png"/>
          <p:cNvPicPr>
            <a:picLocks noChangeAspect="1"/>
          </p:cNvPicPr>
          <p:nvPr/>
        </p:nvPicPr>
        <p:blipFill>
          <a:blip r:embed="rId9"/>
          <a:srcRect t="-43" b="-43"/>
          <a:stretch/>
        </p:blipFill>
        <p:spPr>
          <a:xfrm>
            <a:off x="7221931" y="6381598"/>
            <a:ext cx="133502" cy="152705"/>
          </a:xfrm>
          <a:prstGeom prst="rect">
            <a:avLst/>
          </a:prstGeom>
        </p:spPr>
      </p:pic>
      <p:sp>
        <p:nvSpPr>
          <p:cNvPr id="91" name="Shape 81"/>
          <p:cNvSpPr/>
          <p:nvPr/>
        </p:nvSpPr>
        <p:spPr>
          <a:xfrm>
            <a:off x="9923069" y="6229807"/>
            <a:ext cx="457200" cy="457200"/>
          </a:xfrm>
          <a:prstGeom prst="roundRect">
            <a:avLst>
              <a:gd name="adj" fmla="val 200000"/>
            </a:avLst>
          </a:prstGeom>
          <a:solidFill>
            <a:srgbClr val="DBEAFE"/>
          </a:solidFill>
          <a:ln/>
        </p:spPr>
      </p:sp>
      <p:sp>
        <p:nvSpPr>
          <p:cNvPr id="92" name="Text 82"/>
          <p:cNvSpPr txBox="1"/>
          <p:nvPr/>
        </p:nvSpPr>
        <p:spPr>
          <a:xfrm>
            <a:off x="7631582" y="6486754"/>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敏捷迭代周期</a:t>
            </a:r>
            <a:endParaRPr lang="en-US" sz="1000" dirty="0"/>
          </a:p>
        </p:txBody>
      </p:sp>
      <p:pic>
        <p:nvPicPr>
          <p:cNvPr id="93" name="Image 8" descr="preencoded.png"/>
          <p:cNvPicPr>
            <a:picLocks noChangeAspect="1"/>
          </p:cNvPicPr>
          <p:nvPr/>
        </p:nvPicPr>
        <p:blipFill>
          <a:blip r:embed="rId7"/>
          <a:srcRect t="-43" b="-43"/>
          <a:stretch/>
        </p:blipFill>
        <p:spPr>
          <a:xfrm>
            <a:off x="9110167" y="6381598"/>
            <a:ext cx="133502" cy="152705"/>
          </a:xfrm>
          <a:prstGeom prst="rect">
            <a:avLst/>
          </a:prstGeom>
        </p:spPr>
      </p:pic>
      <p:pic>
        <p:nvPicPr>
          <p:cNvPr id="94" name="Image 9" descr="preencoded.png"/>
          <p:cNvPicPr>
            <a:picLocks noChangeAspect="1"/>
          </p:cNvPicPr>
          <p:nvPr/>
        </p:nvPicPr>
        <p:blipFill>
          <a:blip r:embed="rId10"/>
          <a:srcRect/>
          <a:stretch/>
        </p:blipFill>
        <p:spPr>
          <a:xfrm>
            <a:off x="10075774" y="6381598"/>
            <a:ext cx="152705" cy="152705"/>
          </a:xfrm>
          <a:prstGeom prst="rect">
            <a:avLst/>
          </a:prstGeom>
        </p:spPr>
      </p:pic>
      <p:sp>
        <p:nvSpPr>
          <p:cNvPr id="95" name="Text 83"/>
          <p:cNvSpPr txBox="1"/>
          <p:nvPr/>
        </p:nvSpPr>
        <p:spPr>
          <a:xfrm>
            <a:off x="10494569" y="6267298"/>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效果验证</a:t>
            </a:r>
            <a:endParaRPr lang="en-US" sz="1200" dirty="0"/>
          </a:p>
        </p:txBody>
      </p:sp>
      <p:sp>
        <p:nvSpPr>
          <p:cNvPr id="96" name="Text 84"/>
          <p:cNvSpPr txBox="1"/>
          <p:nvPr/>
        </p:nvSpPr>
        <p:spPr>
          <a:xfrm>
            <a:off x="10494569" y="6486754"/>
            <a:ext cx="1271930"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A/B测试与对照实验</a:t>
            </a:r>
            <a:endParaRPr lang="en-US" sz="1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523951"/>
            <a:ext cx="2015338" cy="162763"/>
          </a:xfrm>
          <a:prstGeom prst="rect">
            <a:avLst/>
          </a:prstGeom>
          <a:noFill/>
          <a:ln/>
        </p:spPr>
        <p:txBody>
          <a:bodyPr wrap="square" lIns="0" tIns="0" rIns="0" bIns="0" rtlCol="0" anchor="ctr"/>
          <a:lstStyle/>
          <a:p>
            <a:pPr marL="0" indent="0" algn="l">
              <a:buNone/>
            </a:pPr>
            <a:r>
              <a:rPr lang="en-US" sz="1000" b="1" dirty="0">
                <a:solidFill>
                  <a:srgbClr val="6B7280"/>
                </a:solidFill>
                <a:latin typeface="Inter" pitchFamily="34" charset="0"/>
                <a:ea typeface="Inter" pitchFamily="34" charset="-122"/>
                <a:cs typeface="Inter" pitchFamily="34" charset="-120"/>
              </a:rPr>
              <a:t>第三部分：快速试错与数据驱动</a:t>
            </a:r>
            <a:endParaRPr lang="en-US" sz="1000" dirty="0"/>
          </a:p>
        </p:txBody>
      </p:sp>
      <p:sp>
        <p:nvSpPr>
          <p:cNvPr id="6" name="Text 4"/>
          <p:cNvSpPr txBox="1"/>
          <p:nvPr/>
        </p:nvSpPr>
        <p:spPr>
          <a:xfrm>
            <a:off x="11354105" y="390449"/>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迭代管理</a:t>
            </a:r>
            <a:endParaRPr lang="en-US" sz="1000" dirty="0"/>
          </a:p>
        </p:txBody>
      </p:sp>
      <p:sp>
        <p:nvSpPr>
          <p:cNvPr id="7" name="Text 5"/>
          <p:cNvSpPr txBox="1"/>
          <p:nvPr/>
        </p:nvSpPr>
        <p:spPr>
          <a:xfrm>
            <a:off x="9982505" y="590702"/>
            <a:ext cx="2048256" cy="228600"/>
          </a:xfrm>
          <a:prstGeom prst="rect">
            <a:avLst/>
          </a:prstGeom>
          <a:noFill/>
          <a:ln/>
        </p:spPr>
        <p:txBody>
          <a:bodyPr wrap="square" lIns="0" tIns="0" rIns="0" bIns="0" rtlCol="0" anchor="ctr"/>
          <a:lstStyle/>
          <a:p>
            <a:pPr marL="0" indent="0" algn="r">
              <a:buNone/>
            </a:pPr>
            <a:r>
              <a:rPr lang="en-US" sz="1500" b="1" dirty="0">
                <a:solidFill>
                  <a:srgbClr val="1F2937"/>
                </a:solidFill>
                <a:latin typeface="Inter" pitchFamily="34" charset="0"/>
                <a:ea typeface="Inter" pitchFamily="34" charset="-122"/>
                <a:cs typeface="Inter" pitchFamily="34" charset="-120"/>
              </a:rPr>
              <a:t>高频迭代下的团队协作</a:t>
            </a:r>
            <a:endParaRPr lang="en-US" sz="1500" dirty="0"/>
          </a:p>
        </p:txBody>
      </p:sp>
      <p:sp>
        <p:nvSpPr>
          <p:cNvPr id="8" name="Text 6"/>
          <p:cNvSpPr txBox="1"/>
          <p:nvPr/>
        </p:nvSpPr>
        <p:spPr>
          <a:xfrm>
            <a:off x="304495" y="1047902"/>
            <a:ext cx="662026"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产品管理</a:t>
            </a:r>
            <a:endParaRPr lang="en-US" sz="1000" dirty="0"/>
          </a:p>
        </p:txBody>
      </p:sp>
      <p:sp>
        <p:nvSpPr>
          <p:cNvPr id="9" name="Text 7"/>
          <p:cNvSpPr txBox="1"/>
          <p:nvPr/>
        </p:nvSpPr>
        <p:spPr>
          <a:xfrm>
            <a:off x="304495" y="2048256"/>
            <a:ext cx="948233"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迭代流程优化</a:t>
            </a:r>
            <a:endParaRPr lang="en-US" sz="1000" dirty="0"/>
          </a:p>
        </p:txBody>
      </p:sp>
      <p:sp>
        <p:nvSpPr>
          <p:cNvPr id="10" name="Text 8"/>
          <p:cNvSpPr txBox="1"/>
          <p:nvPr/>
        </p:nvSpPr>
        <p:spPr>
          <a:xfrm>
            <a:off x="304495" y="1276502"/>
            <a:ext cx="2686507"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产品迭代管理与团队协同</a:t>
            </a:r>
            <a:endParaRPr lang="en-US" sz="1800" dirty="0"/>
          </a:p>
        </p:txBody>
      </p:sp>
      <p:sp>
        <p:nvSpPr>
          <p:cNvPr id="11" name="Text 9"/>
          <p:cNvSpPr txBox="1"/>
          <p:nvPr/>
        </p:nvSpPr>
        <p:spPr>
          <a:xfrm>
            <a:off x="304495" y="1628546"/>
            <a:ext cx="3781958"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高频迭代环境下保障产品质量与团队效率的系统化方法</a:t>
            </a:r>
            <a:endParaRPr lang="en-US" sz="1200" dirty="0"/>
          </a:p>
        </p:txBody>
      </p:sp>
      <p:sp>
        <p:nvSpPr>
          <p:cNvPr id="12" name="Shape 10"/>
          <p:cNvSpPr/>
          <p:nvPr/>
        </p:nvSpPr>
        <p:spPr>
          <a:xfrm>
            <a:off x="304495" y="2266798"/>
            <a:ext cx="11582705" cy="1104595"/>
          </a:xfrm>
          <a:prstGeom prst="roundRect">
            <a:avLst>
              <a:gd name="adj" fmla="val 5709"/>
            </a:avLst>
          </a:prstGeom>
          <a:solidFill>
            <a:srgbClr val="F9FAFB"/>
          </a:solidFill>
          <a:ln/>
        </p:spPr>
      </p:sp>
      <p:sp>
        <p:nvSpPr>
          <p:cNvPr id="13" name="Shape 11"/>
          <p:cNvSpPr/>
          <p:nvPr/>
        </p:nvSpPr>
        <p:spPr>
          <a:xfrm>
            <a:off x="609905" y="2381098"/>
            <a:ext cx="342900" cy="342900"/>
          </a:xfrm>
          <a:prstGeom prst="ellipse">
            <a:avLst/>
          </a:prstGeom>
          <a:solidFill>
            <a:srgbClr val="EBF0FF"/>
          </a:solidFill>
          <a:ln/>
        </p:spPr>
      </p:sp>
      <p:pic>
        <p:nvPicPr>
          <p:cNvPr id="14" name="Image 0" descr="preencoded.png"/>
          <p:cNvPicPr>
            <a:picLocks noChangeAspect="1"/>
          </p:cNvPicPr>
          <p:nvPr/>
        </p:nvPicPr>
        <p:blipFill>
          <a:blip r:embed="rId3"/>
          <a:srcRect t="-43" b="-43"/>
          <a:stretch/>
        </p:blipFill>
        <p:spPr>
          <a:xfrm>
            <a:off x="714146" y="2476195"/>
            <a:ext cx="133502" cy="152705"/>
          </a:xfrm>
          <a:prstGeom prst="rect">
            <a:avLst/>
          </a:prstGeom>
        </p:spPr>
      </p:pic>
      <p:sp>
        <p:nvSpPr>
          <p:cNvPr id="15" name="Shape 12"/>
          <p:cNvSpPr/>
          <p:nvPr/>
        </p:nvSpPr>
        <p:spPr>
          <a:xfrm>
            <a:off x="3295498" y="2381098"/>
            <a:ext cx="342900" cy="342900"/>
          </a:xfrm>
          <a:prstGeom prst="ellipse">
            <a:avLst/>
          </a:prstGeom>
          <a:solidFill>
            <a:srgbClr val="EBF0FF"/>
          </a:solidFill>
          <a:ln/>
        </p:spPr>
      </p:sp>
      <p:sp>
        <p:nvSpPr>
          <p:cNvPr id="16" name="Shape 13"/>
          <p:cNvSpPr/>
          <p:nvPr/>
        </p:nvSpPr>
        <p:spPr>
          <a:xfrm>
            <a:off x="8609990" y="2381098"/>
            <a:ext cx="342900" cy="342900"/>
          </a:xfrm>
          <a:prstGeom prst="ellipse">
            <a:avLst/>
          </a:prstGeom>
          <a:solidFill>
            <a:srgbClr val="EBF0FF"/>
          </a:solidFill>
          <a:ln/>
        </p:spPr>
      </p:sp>
      <p:sp>
        <p:nvSpPr>
          <p:cNvPr id="17" name="Text 14"/>
          <p:cNvSpPr txBox="1"/>
          <p:nvPr/>
        </p:nvSpPr>
        <p:spPr>
          <a:xfrm>
            <a:off x="514807" y="2771546"/>
            <a:ext cx="633679" cy="162763"/>
          </a:xfrm>
          <a:prstGeom prst="rect">
            <a:avLst/>
          </a:prstGeom>
          <a:noFill/>
          <a:ln/>
        </p:spPr>
        <p:txBody>
          <a:bodyPr wrap="square" lIns="0" tIns="0" rIns="0" bIns="0" rtlCol="0" anchor="ctr"/>
          <a:lstStyle/>
          <a:p>
            <a:pPr marL="0" indent="0" algn="ctr">
              <a:buNone/>
            </a:pPr>
            <a:r>
              <a:rPr lang="en-US" sz="1000" b="1" dirty="0">
                <a:solidFill>
                  <a:srgbClr val="333333"/>
                </a:solidFill>
                <a:latin typeface="Inter" pitchFamily="34" charset="0"/>
                <a:ea typeface="Inter" pitchFamily="34" charset="-122"/>
                <a:cs typeface="Inter" pitchFamily="34" charset="-120"/>
              </a:rPr>
              <a:t>计划阶段</a:t>
            </a:r>
            <a:endParaRPr lang="en-US" sz="1000" dirty="0"/>
          </a:p>
        </p:txBody>
      </p:sp>
      <p:sp>
        <p:nvSpPr>
          <p:cNvPr id="18" name="Text 15"/>
          <p:cNvSpPr txBox="1"/>
          <p:nvPr/>
        </p:nvSpPr>
        <p:spPr>
          <a:xfrm>
            <a:off x="3200400" y="2771546"/>
            <a:ext cx="633679" cy="162763"/>
          </a:xfrm>
          <a:prstGeom prst="rect">
            <a:avLst/>
          </a:prstGeom>
          <a:noFill/>
          <a:ln/>
        </p:spPr>
        <p:txBody>
          <a:bodyPr wrap="square" lIns="0" tIns="0" rIns="0" bIns="0" rtlCol="0" anchor="ctr"/>
          <a:lstStyle/>
          <a:p>
            <a:pPr marL="0" indent="0" algn="ctr">
              <a:buNone/>
            </a:pPr>
            <a:r>
              <a:rPr lang="en-US" sz="1000" b="1" dirty="0">
                <a:solidFill>
                  <a:srgbClr val="333333"/>
                </a:solidFill>
                <a:latin typeface="Inter" pitchFamily="34" charset="0"/>
                <a:ea typeface="Inter" pitchFamily="34" charset="-122"/>
                <a:cs typeface="Inter" pitchFamily="34" charset="-120"/>
              </a:rPr>
              <a:t>开发阶段</a:t>
            </a:r>
            <a:endParaRPr lang="en-US" sz="1000" dirty="0"/>
          </a:p>
        </p:txBody>
      </p:sp>
      <p:sp>
        <p:nvSpPr>
          <p:cNvPr id="19" name="Text 16"/>
          <p:cNvSpPr txBox="1"/>
          <p:nvPr/>
        </p:nvSpPr>
        <p:spPr>
          <a:xfrm>
            <a:off x="8514893" y="2771546"/>
            <a:ext cx="633679" cy="162763"/>
          </a:xfrm>
          <a:prstGeom prst="rect">
            <a:avLst/>
          </a:prstGeom>
          <a:noFill/>
          <a:ln/>
        </p:spPr>
        <p:txBody>
          <a:bodyPr wrap="square" lIns="0" tIns="0" rIns="0" bIns="0" rtlCol="0" anchor="ctr"/>
          <a:lstStyle/>
          <a:p>
            <a:pPr marL="0" indent="0" algn="ctr">
              <a:buNone/>
            </a:pPr>
            <a:r>
              <a:rPr lang="en-US" sz="1000" b="1" dirty="0">
                <a:solidFill>
                  <a:srgbClr val="333333"/>
                </a:solidFill>
                <a:latin typeface="Inter" pitchFamily="34" charset="0"/>
                <a:ea typeface="Inter" pitchFamily="34" charset="-122"/>
                <a:cs typeface="Inter" pitchFamily="34" charset="-120"/>
              </a:rPr>
              <a:t>部署阶段</a:t>
            </a:r>
            <a:endParaRPr lang="en-US" sz="1000" dirty="0"/>
          </a:p>
        </p:txBody>
      </p:sp>
      <p:sp>
        <p:nvSpPr>
          <p:cNvPr id="20" name="Text 17"/>
          <p:cNvSpPr txBox="1"/>
          <p:nvPr/>
        </p:nvSpPr>
        <p:spPr>
          <a:xfrm>
            <a:off x="495605" y="2952598"/>
            <a:ext cx="6675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短周期规划</a:t>
            </a:r>
            <a:endParaRPr lang="en-US" sz="900" dirty="0"/>
          </a:p>
        </p:txBody>
      </p:sp>
      <p:sp>
        <p:nvSpPr>
          <p:cNvPr id="21" name="Text 18"/>
          <p:cNvSpPr txBox="1"/>
          <p:nvPr/>
        </p:nvSpPr>
        <p:spPr>
          <a:xfrm>
            <a:off x="526694" y="3105302"/>
            <a:ext cx="600761"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1-2周迭代</a:t>
            </a:r>
            <a:endParaRPr lang="en-US" sz="900" dirty="0"/>
          </a:p>
        </p:txBody>
      </p:sp>
      <p:pic>
        <p:nvPicPr>
          <p:cNvPr id="22" name="Image 1" descr="preencoded.png"/>
          <p:cNvPicPr>
            <a:picLocks noChangeAspect="1"/>
          </p:cNvPicPr>
          <p:nvPr/>
        </p:nvPicPr>
        <p:blipFill>
          <a:blip r:embed="rId4"/>
          <a:srcRect t="-1087" b="-1087"/>
          <a:stretch/>
        </p:blipFill>
        <p:spPr>
          <a:xfrm>
            <a:off x="2072030" y="2731313"/>
            <a:ext cx="105156" cy="171907"/>
          </a:xfrm>
          <a:prstGeom prst="rect">
            <a:avLst/>
          </a:prstGeom>
        </p:spPr>
      </p:pic>
      <p:pic>
        <p:nvPicPr>
          <p:cNvPr id="23" name="Image 2" descr="preencoded.png"/>
          <p:cNvPicPr>
            <a:picLocks noChangeAspect="1"/>
          </p:cNvPicPr>
          <p:nvPr/>
        </p:nvPicPr>
        <p:blipFill>
          <a:blip r:embed="rId5"/>
          <a:srcRect t="-180" b="-180"/>
          <a:stretch/>
        </p:blipFill>
        <p:spPr>
          <a:xfrm>
            <a:off x="3371393" y="2476195"/>
            <a:ext cx="190195" cy="152705"/>
          </a:xfrm>
          <a:prstGeom prst="rect">
            <a:avLst/>
          </a:prstGeom>
        </p:spPr>
      </p:pic>
      <p:sp>
        <p:nvSpPr>
          <p:cNvPr id="24" name="Shape 19"/>
          <p:cNvSpPr/>
          <p:nvPr/>
        </p:nvSpPr>
        <p:spPr>
          <a:xfrm>
            <a:off x="5962802" y="2381098"/>
            <a:ext cx="342900" cy="342900"/>
          </a:xfrm>
          <a:prstGeom prst="ellipse">
            <a:avLst/>
          </a:prstGeom>
          <a:solidFill>
            <a:srgbClr val="EBF0FF"/>
          </a:solidFill>
          <a:ln/>
        </p:spPr>
      </p:sp>
      <p:sp>
        <p:nvSpPr>
          <p:cNvPr id="25" name="Text 20"/>
          <p:cNvSpPr txBox="1"/>
          <p:nvPr/>
        </p:nvSpPr>
        <p:spPr>
          <a:xfrm>
            <a:off x="3238805" y="2952598"/>
            <a:ext cx="5532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日级构建</a:t>
            </a:r>
            <a:endParaRPr lang="en-US" sz="900" dirty="0"/>
          </a:p>
        </p:txBody>
      </p:sp>
      <p:sp>
        <p:nvSpPr>
          <p:cNvPr id="26" name="Text 21"/>
          <p:cNvSpPr txBox="1"/>
          <p:nvPr/>
        </p:nvSpPr>
        <p:spPr>
          <a:xfrm>
            <a:off x="3181198" y="3105302"/>
            <a:ext cx="6675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自动化测试</a:t>
            </a:r>
            <a:endParaRPr lang="en-US" sz="900" dirty="0"/>
          </a:p>
        </p:txBody>
      </p:sp>
      <p:pic>
        <p:nvPicPr>
          <p:cNvPr id="27" name="Image 3" descr="preencoded.png"/>
          <p:cNvPicPr>
            <a:picLocks noChangeAspect="1"/>
          </p:cNvPicPr>
          <p:nvPr/>
        </p:nvPicPr>
        <p:blipFill>
          <a:blip r:embed="rId4"/>
          <a:srcRect t="-1087" b="-1087"/>
          <a:stretch/>
        </p:blipFill>
        <p:spPr>
          <a:xfrm>
            <a:off x="4757623" y="2731313"/>
            <a:ext cx="105156" cy="171907"/>
          </a:xfrm>
          <a:prstGeom prst="rect">
            <a:avLst/>
          </a:prstGeom>
        </p:spPr>
      </p:pic>
      <p:pic>
        <p:nvPicPr>
          <p:cNvPr id="28" name="Image 4" descr="preencoded.png"/>
          <p:cNvPicPr>
            <a:picLocks noChangeAspect="1"/>
          </p:cNvPicPr>
          <p:nvPr/>
        </p:nvPicPr>
        <p:blipFill>
          <a:blip r:embed="rId6"/>
          <a:srcRect/>
          <a:stretch/>
        </p:blipFill>
        <p:spPr>
          <a:xfrm>
            <a:off x="6057900" y="2476195"/>
            <a:ext cx="152705" cy="152705"/>
          </a:xfrm>
          <a:prstGeom prst="rect">
            <a:avLst/>
          </a:prstGeom>
        </p:spPr>
      </p:pic>
      <p:sp>
        <p:nvSpPr>
          <p:cNvPr id="29" name="Text 22"/>
          <p:cNvSpPr txBox="1"/>
          <p:nvPr/>
        </p:nvSpPr>
        <p:spPr>
          <a:xfrm>
            <a:off x="5866790" y="2771546"/>
            <a:ext cx="633679" cy="162763"/>
          </a:xfrm>
          <a:prstGeom prst="rect">
            <a:avLst/>
          </a:prstGeom>
          <a:noFill/>
          <a:ln/>
        </p:spPr>
        <p:txBody>
          <a:bodyPr wrap="square" lIns="0" tIns="0" rIns="0" bIns="0" rtlCol="0" anchor="ctr"/>
          <a:lstStyle/>
          <a:p>
            <a:pPr marL="0" indent="0" algn="ctr">
              <a:buNone/>
            </a:pPr>
            <a:r>
              <a:rPr lang="en-US" sz="1000" b="1" dirty="0">
                <a:solidFill>
                  <a:srgbClr val="333333"/>
                </a:solidFill>
                <a:latin typeface="Inter" pitchFamily="34" charset="0"/>
                <a:ea typeface="Inter" pitchFamily="34" charset="-122"/>
                <a:cs typeface="Inter" pitchFamily="34" charset="-120"/>
              </a:rPr>
              <a:t>测试阶段</a:t>
            </a:r>
            <a:endParaRPr lang="en-US" sz="1000" dirty="0"/>
          </a:p>
        </p:txBody>
      </p:sp>
      <p:sp>
        <p:nvSpPr>
          <p:cNvPr id="30" name="Text 23"/>
          <p:cNvSpPr txBox="1"/>
          <p:nvPr/>
        </p:nvSpPr>
        <p:spPr>
          <a:xfrm>
            <a:off x="5942686" y="2952598"/>
            <a:ext cx="47640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AB测试</a:t>
            </a:r>
            <a:endParaRPr lang="en-US" sz="900" dirty="0"/>
          </a:p>
        </p:txBody>
      </p:sp>
      <p:sp>
        <p:nvSpPr>
          <p:cNvPr id="31" name="Text 24"/>
          <p:cNvSpPr txBox="1"/>
          <p:nvPr/>
        </p:nvSpPr>
        <p:spPr>
          <a:xfrm>
            <a:off x="5905195" y="3105302"/>
            <a:ext cx="5532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用户反馈</a:t>
            </a:r>
            <a:endParaRPr lang="en-US" sz="900" dirty="0"/>
          </a:p>
        </p:txBody>
      </p:sp>
      <p:pic>
        <p:nvPicPr>
          <p:cNvPr id="32" name="Image 5" descr="preencoded.png"/>
          <p:cNvPicPr>
            <a:picLocks noChangeAspect="1"/>
          </p:cNvPicPr>
          <p:nvPr/>
        </p:nvPicPr>
        <p:blipFill>
          <a:blip r:embed="rId4"/>
          <a:srcRect t="-1087" b="-1087"/>
          <a:stretch/>
        </p:blipFill>
        <p:spPr>
          <a:xfrm>
            <a:off x="7404811" y="2731313"/>
            <a:ext cx="105156" cy="171907"/>
          </a:xfrm>
          <a:prstGeom prst="rect">
            <a:avLst/>
          </a:prstGeom>
        </p:spPr>
      </p:pic>
      <p:pic>
        <p:nvPicPr>
          <p:cNvPr id="33" name="Image 6" descr="preencoded.png"/>
          <p:cNvPicPr>
            <a:picLocks noChangeAspect="1"/>
          </p:cNvPicPr>
          <p:nvPr/>
        </p:nvPicPr>
        <p:blipFill>
          <a:blip r:embed="rId7"/>
          <a:srcRect/>
          <a:stretch/>
        </p:blipFill>
        <p:spPr>
          <a:xfrm>
            <a:off x="8705088" y="2476195"/>
            <a:ext cx="152705" cy="152705"/>
          </a:xfrm>
          <a:prstGeom prst="rect">
            <a:avLst/>
          </a:prstGeom>
        </p:spPr>
      </p:pic>
      <p:sp>
        <p:nvSpPr>
          <p:cNvPr id="34" name="Text 25"/>
          <p:cNvSpPr txBox="1"/>
          <p:nvPr/>
        </p:nvSpPr>
        <p:spPr>
          <a:xfrm>
            <a:off x="8552383" y="2952598"/>
            <a:ext cx="5532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灰度发布</a:t>
            </a:r>
            <a:endParaRPr lang="en-US" sz="900" dirty="0"/>
          </a:p>
        </p:txBody>
      </p:sp>
      <p:sp>
        <p:nvSpPr>
          <p:cNvPr id="35" name="Text 26"/>
          <p:cNvSpPr txBox="1"/>
          <p:nvPr/>
        </p:nvSpPr>
        <p:spPr>
          <a:xfrm>
            <a:off x="8552383" y="3105302"/>
            <a:ext cx="5532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监控预警</a:t>
            </a:r>
            <a:endParaRPr lang="en-US" sz="900" dirty="0"/>
          </a:p>
        </p:txBody>
      </p:sp>
      <p:pic>
        <p:nvPicPr>
          <p:cNvPr id="36" name="Image 7" descr="preencoded.png"/>
          <p:cNvPicPr>
            <a:picLocks noChangeAspect="1"/>
          </p:cNvPicPr>
          <p:nvPr/>
        </p:nvPicPr>
        <p:blipFill>
          <a:blip r:embed="rId4"/>
          <a:srcRect t="-1087" b="-1087"/>
          <a:stretch/>
        </p:blipFill>
        <p:spPr>
          <a:xfrm>
            <a:off x="10052914" y="2731313"/>
            <a:ext cx="105156" cy="171907"/>
          </a:xfrm>
          <a:prstGeom prst="rect">
            <a:avLst/>
          </a:prstGeom>
        </p:spPr>
      </p:pic>
      <p:sp>
        <p:nvSpPr>
          <p:cNvPr id="37" name="Shape 27"/>
          <p:cNvSpPr/>
          <p:nvPr/>
        </p:nvSpPr>
        <p:spPr>
          <a:xfrm>
            <a:off x="11258093" y="2381098"/>
            <a:ext cx="342900" cy="342900"/>
          </a:xfrm>
          <a:prstGeom prst="ellipse">
            <a:avLst/>
          </a:prstGeom>
          <a:solidFill>
            <a:srgbClr val="EBF0FF"/>
          </a:solidFill>
          <a:ln/>
        </p:spPr>
      </p:sp>
      <p:pic>
        <p:nvPicPr>
          <p:cNvPr id="38" name="Image 8" descr="preencoded.png"/>
          <p:cNvPicPr>
            <a:picLocks noChangeAspect="1"/>
          </p:cNvPicPr>
          <p:nvPr/>
        </p:nvPicPr>
        <p:blipFill>
          <a:blip r:embed="rId8"/>
          <a:srcRect/>
          <a:stretch/>
        </p:blipFill>
        <p:spPr>
          <a:xfrm>
            <a:off x="11353190" y="2476195"/>
            <a:ext cx="152705" cy="152705"/>
          </a:xfrm>
          <a:prstGeom prst="rect">
            <a:avLst/>
          </a:prstGeom>
        </p:spPr>
      </p:pic>
      <p:sp>
        <p:nvSpPr>
          <p:cNvPr id="39" name="Text 28"/>
          <p:cNvSpPr txBox="1"/>
          <p:nvPr/>
        </p:nvSpPr>
        <p:spPr>
          <a:xfrm>
            <a:off x="11162081" y="2771546"/>
            <a:ext cx="633679" cy="162763"/>
          </a:xfrm>
          <a:prstGeom prst="rect">
            <a:avLst/>
          </a:prstGeom>
          <a:noFill/>
          <a:ln/>
        </p:spPr>
        <p:txBody>
          <a:bodyPr wrap="square" lIns="0" tIns="0" rIns="0" bIns="0" rtlCol="0" anchor="ctr"/>
          <a:lstStyle/>
          <a:p>
            <a:pPr marL="0" indent="0" algn="ctr">
              <a:buNone/>
            </a:pPr>
            <a:r>
              <a:rPr lang="en-US" sz="1000" b="1" dirty="0">
                <a:solidFill>
                  <a:srgbClr val="333333"/>
                </a:solidFill>
                <a:latin typeface="Inter" pitchFamily="34" charset="0"/>
                <a:ea typeface="Inter" pitchFamily="34" charset="-122"/>
                <a:cs typeface="Inter" pitchFamily="34" charset="-120"/>
              </a:rPr>
              <a:t>评估阶段</a:t>
            </a:r>
            <a:endParaRPr lang="en-US" sz="1000" dirty="0"/>
          </a:p>
        </p:txBody>
      </p:sp>
      <p:sp>
        <p:nvSpPr>
          <p:cNvPr id="40" name="Text 29"/>
          <p:cNvSpPr txBox="1"/>
          <p:nvPr/>
        </p:nvSpPr>
        <p:spPr>
          <a:xfrm>
            <a:off x="11200486" y="2952598"/>
            <a:ext cx="5532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数据分析</a:t>
            </a:r>
            <a:endParaRPr lang="en-US" sz="900" dirty="0"/>
          </a:p>
        </p:txBody>
      </p:sp>
      <p:sp>
        <p:nvSpPr>
          <p:cNvPr id="41" name="Text 30"/>
          <p:cNvSpPr txBox="1"/>
          <p:nvPr/>
        </p:nvSpPr>
        <p:spPr>
          <a:xfrm>
            <a:off x="11200486" y="3105302"/>
            <a:ext cx="5532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迭代决策</a:t>
            </a:r>
            <a:endParaRPr lang="en-US" sz="900" dirty="0"/>
          </a:p>
        </p:txBody>
      </p:sp>
      <p:sp>
        <p:nvSpPr>
          <p:cNvPr id="42" name="Text 31"/>
          <p:cNvSpPr txBox="1"/>
          <p:nvPr/>
        </p:nvSpPr>
        <p:spPr>
          <a:xfrm>
            <a:off x="304495" y="3581705"/>
            <a:ext cx="1500530"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高频迭代下的质量保证</a:t>
            </a:r>
            <a:endParaRPr lang="en-US" sz="1000" dirty="0"/>
          </a:p>
        </p:txBody>
      </p:sp>
      <p:sp>
        <p:nvSpPr>
          <p:cNvPr id="43" name="Text 32"/>
          <p:cNvSpPr txBox="1"/>
          <p:nvPr/>
        </p:nvSpPr>
        <p:spPr>
          <a:xfrm>
            <a:off x="6210605" y="3581705"/>
            <a:ext cx="1081735"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跨团队协作优化</a:t>
            </a:r>
            <a:endParaRPr lang="en-US" sz="1000" dirty="0"/>
          </a:p>
        </p:txBody>
      </p:sp>
      <p:sp>
        <p:nvSpPr>
          <p:cNvPr id="44" name="Shape 33"/>
          <p:cNvSpPr/>
          <p:nvPr/>
        </p:nvSpPr>
        <p:spPr>
          <a:xfrm>
            <a:off x="304495" y="3800246"/>
            <a:ext cx="5676595" cy="1200607"/>
          </a:xfrm>
          <a:prstGeom prst="roundRect">
            <a:avLst>
              <a:gd name="adj" fmla="val 4836"/>
            </a:avLst>
          </a:prstGeom>
          <a:solidFill>
            <a:srgbClr val="F9FAFB"/>
          </a:solidFill>
          <a:ln w="12700">
            <a:solidFill>
              <a:srgbClr val="E5E7EB"/>
            </a:solidFill>
            <a:prstDash val="solid"/>
          </a:ln>
        </p:spPr>
      </p:sp>
      <p:sp>
        <p:nvSpPr>
          <p:cNvPr id="45" name="Shape 34"/>
          <p:cNvSpPr/>
          <p:nvPr/>
        </p:nvSpPr>
        <p:spPr>
          <a:xfrm>
            <a:off x="428854" y="3924605"/>
            <a:ext cx="342900" cy="342900"/>
          </a:xfrm>
          <a:prstGeom prst="ellipse">
            <a:avLst/>
          </a:prstGeom>
          <a:solidFill>
            <a:srgbClr val="EBF0FF"/>
          </a:solidFill>
          <a:ln/>
        </p:spPr>
      </p:sp>
      <p:pic>
        <p:nvPicPr>
          <p:cNvPr id="46" name="Image 9" descr="preencoded.png"/>
          <p:cNvPicPr>
            <a:picLocks noChangeAspect="1"/>
          </p:cNvPicPr>
          <p:nvPr/>
        </p:nvPicPr>
        <p:blipFill>
          <a:blip r:embed="rId9"/>
          <a:srcRect/>
          <a:stretch/>
        </p:blipFill>
        <p:spPr>
          <a:xfrm>
            <a:off x="523951" y="4019702"/>
            <a:ext cx="152705" cy="152705"/>
          </a:xfrm>
          <a:prstGeom prst="rect">
            <a:avLst/>
          </a:prstGeom>
        </p:spPr>
      </p:pic>
      <p:sp>
        <p:nvSpPr>
          <p:cNvPr id="47" name="Shape 35"/>
          <p:cNvSpPr/>
          <p:nvPr/>
        </p:nvSpPr>
        <p:spPr>
          <a:xfrm>
            <a:off x="304495" y="5076749"/>
            <a:ext cx="5676595" cy="1200607"/>
          </a:xfrm>
          <a:prstGeom prst="roundRect">
            <a:avLst>
              <a:gd name="adj" fmla="val 4836"/>
            </a:avLst>
          </a:prstGeom>
          <a:solidFill>
            <a:srgbClr val="F9FAFB"/>
          </a:solidFill>
          <a:ln w="12700">
            <a:solidFill>
              <a:srgbClr val="E5E7EB"/>
            </a:solidFill>
            <a:prstDash val="solid"/>
          </a:ln>
        </p:spPr>
      </p:sp>
      <p:sp>
        <p:nvSpPr>
          <p:cNvPr id="48" name="Shape 36"/>
          <p:cNvSpPr/>
          <p:nvPr/>
        </p:nvSpPr>
        <p:spPr>
          <a:xfrm>
            <a:off x="6210605" y="3800246"/>
            <a:ext cx="5676595" cy="1200607"/>
          </a:xfrm>
          <a:prstGeom prst="roundRect">
            <a:avLst>
              <a:gd name="adj" fmla="val 4836"/>
            </a:avLst>
          </a:prstGeom>
          <a:solidFill>
            <a:srgbClr val="F9FAFB"/>
          </a:solidFill>
          <a:ln w="12700">
            <a:solidFill>
              <a:srgbClr val="E5E7EB"/>
            </a:solidFill>
            <a:prstDash val="solid"/>
          </a:ln>
        </p:spPr>
      </p:sp>
      <p:sp>
        <p:nvSpPr>
          <p:cNvPr id="49" name="Shape 37"/>
          <p:cNvSpPr/>
          <p:nvPr/>
        </p:nvSpPr>
        <p:spPr>
          <a:xfrm>
            <a:off x="6210605" y="5076749"/>
            <a:ext cx="5676595" cy="1200607"/>
          </a:xfrm>
          <a:prstGeom prst="roundRect">
            <a:avLst>
              <a:gd name="adj" fmla="val 4836"/>
            </a:avLst>
          </a:prstGeom>
          <a:solidFill>
            <a:srgbClr val="F9FAFB"/>
          </a:solidFill>
          <a:ln w="12700">
            <a:solidFill>
              <a:srgbClr val="E5E7EB"/>
            </a:solidFill>
            <a:prstDash val="solid"/>
          </a:ln>
        </p:spPr>
      </p:sp>
      <p:sp>
        <p:nvSpPr>
          <p:cNvPr id="50" name="Shape 38"/>
          <p:cNvSpPr/>
          <p:nvPr/>
        </p:nvSpPr>
        <p:spPr>
          <a:xfrm>
            <a:off x="428854" y="5201107"/>
            <a:ext cx="342900" cy="342900"/>
          </a:xfrm>
          <a:prstGeom prst="ellipse">
            <a:avLst/>
          </a:prstGeom>
          <a:solidFill>
            <a:srgbClr val="EBF0FF"/>
          </a:solidFill>
          <a:ln/>
        </p:spPr>
      </p:sp>
      <p:sp>
        <p:nvSpPr>
          <p:cNvPr id="51" name="Shape 39"/>
          <p:cNvSpPr/>
          <p:nvPr/>
        </p:nvSpPr>
        <p:spPr>
          <a:xfrm>
            <a:off x="6334049" y="3924605"/>
            <a:ext cx="342900" cy="342900"/>
          </a:xfrm>
          <a:prstGeom prst="ellipse">
            <a:avLst/>
          </a:prstGeom>
          <a:solidFill>
            <a:srgbClr val="EBF0FF"/>
          </a:solidFill>
          <a:ln/>
        </p:spPr>
      </p:sp>
      <p:sp>
        <p:nvSpPr>
          <p:cNvPr id="52" name="Shape 40"/>
          <p:cNvSpPr/>
          <p:nvPr/>
        </p:nvSpPr>
        <p:spPr>
          <a:xfrm>
            <a:off x="6334049" y="5201107"/>
            <a:ext cx="342900" cy="342900"/>
          </a:xfrm>
          <a:prstGeom prst="ellipse">
            <a:avLst/>
          </a:prstGeom>
          <a:solidFill>
            <a:srgbClr val="EBF0FF"/>
          </a:solidFill>
          <a:ln/>
        </p:spPr>
      </p:sp>
      <p:sp>
        <p:nvSpPr>
          <p:cNvPr id="53" name="Text 41"/>
          <p:cNvSpPr txBox="1"/>
          <p:nvPr/>
        </p:nvSpPr>
        <p:spPr>
          <a:xfrm>
            <a:off x="847649" y="4009644"/>
            <a:ext cx="103418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自动化质量保障</a:t>
            </a:r>
            <a:endParaRPr lang="en-US" sz="1000" dirty="0"/>
          </a:p>
        </p:txBody>
      </p:sp>
      <p:sp>
        <p:nvSpPr>
          <p:cNvPr id="54" name="Text 42"/>
          <p:cNvSpPr txBox="1"/>
          <p:nvPr/>
        </p:nvSpPr>
        <p:spPr>
          <a:xfrm>
            <a:off x="847649" y="5286146"/>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风险控制策略</a:t>
            </a:r>
            <a:endParaRPr lang="en-US" sz="1000" dirty="0"/>
          </a:p>
        </p:txBody>
      </p:sp>
      <p:sp>
        <p:nvSpPr>
          <p:cNvPr id="55" name="Text 43"/>
          <p:cNvSpPr txBox="1"/>
          <p:nvPr/>
        </p:nvSpPr>
        <p:spPr>
          <a:xfrm>
            <a:off x="6752844" y="5286146"/>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用户沟通策略</a:t>
            </a:r>
            <a:endParaRPr lang="en-US" sz="1000" dirty="0"/>
          </a:p>
        </p:txBody>
      </p:sp>
      <p:sp>
        <p:nvSpPr>
          <p:cNvPr id="56" name="Text 44"/>
          <p:cNvSpPr txBox="1"/>
          <p:nvPr/>
        </p:nvSpPr>
        <p:spPr>
          <a:xfrm>
            <a:off x="629107" y="4304995"/>
            <a:ext cx="240030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AI驱动的代码审查（减少80%人工审核时间）</a:t>
            </a:r>
            <a:endParaRPr lang="en-US" sz="900" dirty="0"/>
          </a:p>
        </p:txBody>
      </p:sp>
      <p:sp>
        <p:nvSpPr>
          <p:cNvPr id="57" name="Text 45"/>
          <p:cNvSpPr txBox="1"/>
          <p:nvPr/>
        </p:nvSpPr>
        <p:spPr>
          <a:xfrm>
            <a:off x="629107" y="4496105"/>
            <a:ext cx="190561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自动化测试覆盖率&gt;85%的关键路径</a:t>
            </a:r>
            <a:endParaRPr lang="en-US" sz="900" dirty="0"/>
          </a:p>
        </p:txBody>
      </p:sp>
      <p:sp>
        <p:nvSpPr>
          <p:cNvPr id="58" name="Text 46"/>
          <p:cNvSpPr txBox="1"/>
          <p:nvPr/>
        </p:nvSpPr>
        <p:spPr>
          <a:xfrm>
            <a:off x="629107" y="4686300"/>
            <a:ext cx="194310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零接触持续集成/持续部署（CI/CD）</a:t>
            </a:r>
            <a:endParaRPr lang="en-US" sz="900" dirty="0"/>
          </a:p>
        </p:txBody>
      </p:sp>
      <p:pic>
        <p:nvPicPr>
          <p:cNvPr id="59" name="Image 10" descr="preencoded.png"/>
          <p:cNvPicPr>
            <a:picLocks noChangeAspect="1"/>
          </p:cNvPicPr>
          <p:nvPr/>
        </p:nvPicPr>
        <p:blipFill>
          <a:blip r:embed="rId10"/>
          <a:srcRect/>
          <a:stretch/>
        </p:blipFill>
        <p:spPr>
          <a:xfrm>
            <a:off x="523951" y="5296205"/>
            <a:ext cx="152705" cy="152705"/>
          </a:xfrm>
          <a:prstGeom prst="rect">
            <a:avLst/>
          </a:prstGeom>
        </p:spPr>
      </p:pic>
      <p:sp>
        <p:nvSpPr>
          <p:cNvPr id="60" name="Text 47"/>
          <p:cNvSpPr txBox="1"/>
          <p:nvPr/>
        </p:nvSpPr>
        <p:spPr>
          <a:xfrm>
            <a:off x="6752844" y="4009644"/>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协同工作流程</a:t>
            </a:r>
            <a:endParaRPr lang="en-US" sz="1000" dirty="0"/>
          </a:p>
        </p:txBody>
      </p:sp>
      <p:sp>
        <p:nvSpPr>
          <p:cNvPr id="61" name="Text 48"/>
          <p:cNvSpPr txBox="1"/>
          <p:nvPr/>
        </p:nvSpPr>
        <p:spPr>
          <a:xfrm>
            <a:off x="629107" y="5581498"/>
            <a:ext cx="219090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功能开关（Feature Flags）实现安全发布</a:t>
            </a:r>
            <a:endParaRPr lang="en-US" sz="900" dirty="0"/>
          </a:p>
        </p:txBody>
      </p:sp>
      <p:sp>
        <p:nvSpPr>
          <p:cNvPr id="62" name="Text 49"/>
          <p:cNvSpPr txBox="1"/>
          <p:nvPr/>
        </p:nvSpPr>
        <p:spPr>
          <a:xfrm>
            <a:off x="629107" y="5772607"/>
            <a:ext cx="2448763"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实时监控与回滚机制（平均恢复时间&lt;15分钟）</a:t>
            </a:r>
            <a:endParaRPr lang="en-US" sz="900" dirty="0"/>
          </a:p>
        </p:txBody>
      </p:sp>
      <p:sp>
        <p:nvSpPr>
          <p:cNvPr id="63" name="Text 50"/>
          <p:cNvSpPr txBox="1"/>
          <p:nvPr/>
        </p:nvSpPr>
        <p:spPr>
          <a:xfrm>
            <a:off x="629107" y="5962802"/>
            <a:ext cx="13533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数据备份与版本历史追踪</a:t>
            </a:r>
            <a:endParaRPr lang="en-US" sz="900" dirty="0"/>
          </a:p>
        </p:txBody>
      </p:sp>
      <p:pic>
        <p:nvPicPr>
          <p:cNvPr id="64" name="Image 11" descr="preencoded.png"/>
          <p:cNvPicPr>
            <a:picLocks noChangeAspect="1"/>
          </p:cNvPicPr>
          <p:nvPr/>
        </p:nvPicPr>
        <p:blipFill>
          <a:blip r:embed="rId11"/>
          <a:srcRect t="-180" b="-180"/>
          <a:stretch/>
        </p:blipFill>
        <p:spPr>
          <a:xfrm>
            <a:off x="6409944" y="4019702"/>
            <a:ext cx="190195" cy="152705"/>
          </a:xfrm>
          <a:prstGeom prst="rect">
            <a:avLst/>
          </a:prstGeom>
        </p:spPr>
      </p:pic>
      <p:sp>
        <p:nvSpPr>
          <p:cNvPr id="65" name="Text 51"/>
          <p:cNvSpPr txBox="1"/>
          <p:nvPr/>
        </p:nvSpPr>
        <p:spPr>
          <a:xfrm>
            <a:off x="6534302" y="4304995"/>
            <a:ext cx="171450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每日15分钟站会 + 异步更新机制</a:t>
            </a:r>
            <a:endParaRPr lang="en-US" sz="900" dirty="0"/>
          </a:p>
        </p:txBody>
      </p:sp>
      <p:sp>
        <p:nvSpPr>
          <p:cNvPr id="66" name="Text 52"/>
          <p:cNvSpPr txBox="1"/>
          <p:nvPr/>
        </p:nvSpPr>
        <p:spPr>
          <a:xfrm>
            <a:off x="6534302" y="4496105"/>
            <a:ext cx="148590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实时文档协作 + 决策透明化</a:t>
            </a:r>
            <a:endParaRPr lang="en-US" sz="900" dirty="0"/>
          </a:p>
        </p:txBody>
      </p:sp>
      <p:sp>
        <p:nvSpPr>
          <p:cNvPr id="67" name="Text 53"/>
          <p:cNvSpPr txBox="1"/>
          <p:nvPr/>
        </p:nvSpPr>
        <p:spPr>
          <a:xfrm>
            <a:off x="6534302" y="4686300"/>
            <a:ext cx="217170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去中心化决策框架（提升决策速度60%）</a:t>
            </a:r>
            <a:endParaRPr lang="en-US" sz="900" dirty="0"/>
          </a:p>
        </p:txBody>
      </p:sp>
      <p:pic>
        <p:nvPicPr>
          <p:cNvPr id="68" name="Image 12" descr="preencoded.png"/>
          <p:cNvPicPr>
            <a:picLocks noChangeAspect="1"/>
          </p:cNvPicPr>
          <p:nvPr/>
        </p:nvPicPr>
        <p:blipFill>
          <a:blip r:embed="rId12"/>
          <a:srcRect t="-180" b="-180"/>
          <a:stretch/>
        </p:blipFill>
        <p:spPr>
          <a:xfrm>
            <a:off x="6409944" y="5296205"/>
            <a:ext cx="190195" cy="152705"/>
          </a:xfrm>
          <a:prstGeom prst="rect">
            <a:avLst/>
          </a:prstGeom>
        </p:spPr>
      </p:pic>
      <p:sp>
        <p:nvSpPr>
          <p:cNvPr id="69" name="Text 54"/>
          <p:cNvSpPr txBox="1"/>
          <p:nvPr/>
        </p:nvSpPr>
        <p:spPr>
          <a:xfrm>
            <a:off x="6534302" y="5581498"/>
            <a:ext cx="1467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变更日志自动化发布与通知</a:t>
            </a:r>
            <a:endParaRPr lang="en-US" sz="900" dirty="0"/>
          </a:p>
        </p:txBody>
      </p:sp>
      <p:sp>
        <p:nvSpPr>
          <p:cNvPr id="70" name="Text 55"/>
          <p:cNvSpPr txBox="1"/>
          <p:nvPr/>
        </p:nvSpPr>
        <p:spPr>
          <a:xfrm>
            <a:off x="6534302" y="5772607"/>
            <a:ext cx="2067458"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用户反馈闭环管理（48小时响应承诺）</a:t>
            </a:r>
            <a:endParaRPr lang="en-US" sz="900" dirty="0"/>
          </a:p>
        </p:txBody>
      </p:sp>
      <p:sp>
        <p:nvSpPr>
          <p:cNvPr id="71" name="Text 56"/>
          <p:cNvSpPr txBox="1"/>
          <p:nvPr/>
        </p:nvSpPr>
        <p:spPr>
          <a:xfrm>
            <a:off x="6534302" y="5962802"/>
            <a:ext cx="1467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社区驱动的产品路线图共创</a:t>
            </a:r>
            <a:endParaRPr lang="en-US" sz="9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Shape 0"/>
          <p:cNvSpPr/>
          <p:nvPr/>
        </p:nvSpPr>
        <p:spPr>
          <a:xfrm>
            <a:off x="0" y="0"/>
            <a:ext cx="12191695" cy="7258507"/>
          </a:xfrm>
          <a:prstGeom prst="rect">
            <a:avLst/>
          </a:prstGeom>
          <a:solidFill>
            <a:srgbClr val="FFFFFF"/>
          </a:solidFill>
          <a:ln/>
        </p:spPr>
      </p:sp>
      <p:sp>
        <p:nvSpPr>
          <p:cNvPr id="3" name="Shape 1"/>
          <p:cNvSpPr/>
          <p:nvPr/>
        </p:nvSpPr>
        <p:spPr>
          <a:xfrm>
            <a:off x="0" y="0"/>
            <a:ext cx="12191695" cy="72585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产品发展路径</a:t>
            </a:r>
            <a:endParaRPr lang="en-US" sz="1200" dirty="0"/>
          </a:p>
        </p:txBody>
      </p:sp>
      <p:sp>
        <p:nvSpPr>
          <p:cNvPr id="6" name="Text 4"/>
          <p:cNvSpPr txBox="1"/>
          <p:nvPr/>
        </p:nvSpPr>
        <p:spPr>
          <a:xfrm>
            <a:off x="381305" y="743407"/>
            <a:ext cx="33576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验证到规模化的系统升级</a:t>
            </a:r>
            <a:endParaRPr lang="en-US" sz="2200" dirty="0"/>
          </a:p>
        </p:txBody>
      </p:sp>
      <p:sp>
        <p:nvSpPr>
          <p:cNvPr id="7" name="Text 5"/>
          <p:cNvSpPr txBox="1"/>
          <p:nvPr/>
        </p:nvSpPr>
        <p:spPr>
          <a:xfrm>
            <a:off x="11277295" y="552298"/>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8" name="Text 6"/>
          <p:cNvSpPr txBox="1"/>
          <p:nvPr/>
        </p:nvSpPr>
        <p:spPr>
          <a:xfrm>
            <a:off x="10267798" y="761695"/>
            <a:ext cx="1672438" cy="200254"/>
          </a:xfrm>
          <a:prstGeom prst="rect">
            <a:avLst/>
          </a:prstGeom>
          <a:noFill/>
          <a:ln/>
        </p:spPr>
        <p:txBody>
          <a:bodyPr wrap="square" lIns="0" tIns="0" rIns="0" bIns="0" rtlCol="0" anchor="ctr"/>
          <a:lstStyle/>
          <a:p>
            <a:pPr marL="0" indent="0" algn="r">
              <a:buNone/>
            </a:pPr>
            <a:r>
              <a:rPr lang="en-US" sz="1300" b="1" dirty="0">
                <a:solidFill>
                  <a:srgbClr val="374151"/>
                </a:solidFill>
                <a:latin typeface="Inter" pitchFamily="34" charset="0"/>
                <a:ea typeface="Inter" pitchFamily="34" charset="-122"/>
                <a:cs typeface="Inter" pitchFamily="34" charset="-120"/>
              </a:rPr>
              <a:t>快速试错与数据驱动</a:t>
            </a:r>
            <a:endParaRPr lang="en-US" sz="1300" dirty="0"/>
          </a:p>
        </p:txBody>
      </p:sp>
      <p:sp>
        <p:nvSpPr>
          <p:cNvPr id="9" name="Text 7"/>
          <p:cNvSpPr txBox="1"/>
          <p:nvPr/>
        </p:nvSpPr>
        <p:spPr>
          <a:xfrm>
            <a:off x="381305" y="1333195"/>
            <a:ext cx="71350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从初步验证到全面规模化，需要系统性升级与转型，确保产品、技术和团队能承载更大规模的用户需求。</a:t>
            </a:r>
            <a:endParaRPr lang="en-US" sz="1200" dirty="0"/>
          </a:p>
        </p:txBody>
      </p:sp>
      <p:sp>
        <p:nvSpPr>
          <p:cNvPr id="10" name="Shape 8"/>
          <p:cNvSpPr/>
          <p:nvPr/>
        </p:nvSpPr>
        <p:spPr>
          <a:xfrm>
            <a:off x="1514246" y="1848002"/>
            <a:ext cx="381305" cy="381305"/>
          </a:xfrm>
          <a:prstGeom prst="ellipse">
            <a:avLst/>
          </a:prstGeom>
          <a:solidFill>
            <a:srgbClr val="EBF0FF"/>
          </a:solidFill>
          <a:ln/>
        </p:spPr>
      </p:sp>
      <p:pic>
        <p:nvPicPr>
          <p:cNvPr id="11" name="Image 0" descr="preencoded.png"/>
          <p:cNvPicPr>
            <a:picLocks noChangeAspect="1"/>
          </p:cNvPicPr>
          <p:nvPr/>
        </p:nvPicPr>
        <p:blipFill>
          <a:blip r:embed="rId3"/>
          <a:srcRect/>
          <a:stretch/>
        </p:blipFill>
        <p:spPr>
          <a:xfrm>
            <a:off x="1618488" y="1952244"/>
            <a:ext cx="171907" cy="171907"/>
          </a:xfrm>
          <a:prstGeom prst="rect">
            <a:avLst/>
          </a:prstGeom>
        </p:spPr>
      </p:pic>
      <p:sp>
        <p:nvSpPr>
          <p:cNvPr id="12" name="Text 9"/>
          <p:cNvSpPr txBox="1"/>
          <p:nvPr/>
        </p:nvSpPr>
        <p:spPr>
          <a:xfrm>
            <a:off x="1235354" y="2324405"/>
            <a:ext cx="1057961"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PMF信号识别</a:t>
            </a:r>
            <a:endParaRPr lang="en-US" sz="1200" dirty="0"/>
          </a:p>
        </p:txBody>
      </p:sp>
      <p:sp>
        <p:nvSpPr>
          <p:cNvPr id="13" name="Text 10"/>
          <p:cNvSpPr txBox="1"/>
          <p:nvPr/>
        </p:nvSpPr>
        <p:spPr>
          <a:xfrm>
            <a:off x="1120140" y="2619756"/>
            <a:ext cx="1271930"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留存率达到40%+</a:t>
            </a:r>
            <a:endParaRPr lang="en-US" sz="1000" dirty="0"/>
          </a:p>
        </p:txBody>
      </p:sp>
      <p:sp>
        <p:nvSpPr>
          <p:cNvPr id="14" name="Text 11"/>
          <p:cNvSpPr txBox="1"/>
          <p:nvPr/>
        </p:nvSpPr>
        <p:spPr>
          <a:xfrm>
            <a:off x="1160374" y="2848356"/>
            <a:ext cx="1196035"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NPS分数超过40</a:t>
            </a:r>
            <a:endParaRPr lang="en-US" sz="1000" dirty="0"/>
          </a:p>
        </p:txBody>
      </p:sp>
      <p:sp>
        <p:nvSpPr>
          <p:cNvPr id="15" name="Text 12"/>
          <p:cNvSpPr txBox="1"/>
          <p:nvPr/>
        </p:nvSpPr>
        <p:spPr>
          <a:xfrm>
            <a:off x="1099109" y="3076956"/>
            <a:ext cx="131947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自然增长超过30%</a:t>
            </a:r>
            <a:endParaRPr lang="en-US" sz="1000" dirty="0"/>
          </a:p>
        </p:txBody>
      </p:sp>
      <p:sp>
        <p:nvSpPr>
          <p:cNvPr id="16" name="Shape 13"/>
          <p:cNvSpPr/>
          <p:nvPr/>
        </p:nvSpPr>
        <p:spPr>
          <a:xfrm>
            <a:off x="3027578" y="2866644"/>
            <a:ext cx="286207" cy="19202"/>
          </a:xfrm>
          <a:prstGeom prst="rect">
            <a:avLst/>
          </a:prstGeom>
          <a:solidFill>
            <a:srgbClr val="E5E7EB"/>
          </a:solidFill>
          <a:ln/>
        </p:spPr>
      </p:sp>
      <p:sp>
        <p:nvSpPr>
          <p:cNvPr id="17" name="Shape 14"/>
          <p:cNvSpPr/>
          <p:nvPr/>
        </p:nvSpPr>
        <p:spPr>
          <a:xfrm>
            <a:off x="4441241" y="1848002"/>
            <a:ext cx="381305" cy="381305"/>
          </a:xfrm>
          <a:prstGeom prst="ellipse">
            <a:avLst/>
          </a:prstGeom>
          <a:solidFill>
            <a:srgbClr val="EBF0FF"/>
          </a:solidFill>
          <a:ln/>
        </p:spPr>
      </p:sp>
      <p:pic>
        <p:nvPicPr>
          <p:cNvPr id="18" name="Image 1" descr="preencoded.png"/>
          <p:cNvPicPr>
            <a:picLocks noChangeAspect="1"/>
          </p:cNvPicPr>
          <p:nvPr/>
        </p:nvPicPr>
        <p:blipFill>
          <a:blip r:embed="rId4"/>
          <a:srcRect/>
          <a:stretch/>
        </p:blipFill>
        <p:spPr>
          <a:xfrm>
            <a:off x="4546397" y="1952244"/>
            <a:ext cx="171907" cy="171907"/>
          </a:xfrm>
          <a:prstGeom prst="rect">
            <a:avLst/>
          </a:prstGeom>
        </p:spPr>
      </p:pic>
      <p:sp>
        <p:nvSpPr>
          <p:cNvPr id="19" name="Text 15"/>
          <p:cNvSpPr txBox="1"/>
          <p:nvPr/>
        </p:nvSpPr>
        <p:spPr>
          <a:xfrm>
            <a:off x="4251046" y="2324405"/>
            <a:ext cx="886054"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规模化准备</a:t>
            </a:r>
            <a:endParaRPr lang="en-US" sz="1200" dirty="0"/>
          </a:p>
        </p:txBody>
      </p:sp>
      <p:sp>
        <p:nvSpPr>
          <p:cNvPr id="20" name="Text 16"/>
          <p:cNvSpPr txBox="1"/>
          <p:nvPr/>
        </p:nvSpPr>
        <p:spPr>
          <a:xfrm>
            <a:off x="4109314" y="2619756"/>
            <a:ext cx="1148486"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完善核心功能集</a:t>
            </a:r>
            <a:endParaRPr lang="en-US" sz="1000" dirty="0"/>
          </a:p>
        </p:txBody>
      </p:sp>
      <p:sp>
        <p:nvSpPr>
          <p:cNvPr id="21" name="Text 17"/>
          <p:cNvSpPr txBox="1"/>
          <p:nvPr/>
        </p:nvSpPr>
        <p:spPr>
          <a:xfrm>
            <a:off x="4042562" y="2848356"/>
            <a:ext cx="128198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优化单位经济模型</a:t>
            </a:r>
            <a:endParaRPr lang="en-US" sz="1000" dirty="0"/>
          </a:p>
        </p:txBody>
      </p:sp>
      <p:sp>
        <p:nvSpPr>
          <p:cNvPr id="22" name="Text 18"/>
          <p:cNvSpPr txBox="1"/>
          <p:nvPr/>
        </p:nvSpPr>
        <p:spPr>
          <a:xfrm>
            <a:off x="3975811" y="3076956"/>
            <a:ext cx="1414577"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设计多层级定价策略</a:t>
            </a:r>
            <a:endParaRPr lang="en-US" sz="1000" dirty="0"/>
          </a:p>
        </p:txBody>
      </p:sp>
      <p:sp>
        <p:nvSpPr>
          <p:cNvPr id="23" name="Shape 19"/>
          <p:cNvSpPr/>
          <p:nvPr/>
        </p:nvSpPr>
        <p:spPr>
          <a:xfrm>
            <a:off x="5955487" y="2866644"/>
            <a:ext cx="286207" cy="19202"/>
          </a:xfrm>
          <a:prstGeom prst="rect">
            <a:avLst/>
          </a:prstGeom>
          <a:solidFill>
            <a:srgbClr val="E5E7EB"/>
          </a:solidFill>
          <a:ln/>
        </p:spPr>
      </p:sp>
      <p:sp>
        <p:nvSpPr>
          <p:cNvPr id="24" name="Shape 20"/>
          <p:cNvSpPr/>
          <p:nvPr/>
        </p:nvSpPr>
        <p:spPr>
          <a:xfrm>
            <a:off x="7369150" y="1848002"/>
            <a:ext cx="381305" cy="381305"/>
          </a:xfrm>
          <a:prstGeom prst="ellipse">
            <a:avLst/>
          </a:prstGeom>
          <a:solidFill>
            <a:srgbClr val="EBF0FF"/>
          </a:solidFill>
          <a:ln/>
        </p:spPr>
      </p:sp>
      <p:pic>
        <p:nvPicPr>
          <p:cNvPr id="25" name="Image 2" descr="preencoded.png"/>
          <p:cNvPicPr>
            <a:picLocks noChangeAspect="1"/>
          </p:cNvPicPr>
          <p:nvPr/>
        </p:nvPicPr>
        <p:blipFill>
          <a:blip r:embed="rId5"/>
          <a:srcRect/>
          <a:stretch/>
        </p:blipFill>
        <p:spPr>
          <a:xfrm>
            <a:off x="7474306" y="1952244"/>
            <a:ext cx="171907" cy="171907"/>
          </a:xfrm>
          <a:prstGeom prst="rect">
            <a:avLst/>
          </a:prstGeom>
        </p:spPr>
      </p:pic>
      <p:sp>
        <p:nvSpPr>
          <p:cNvPr id="26" name="Text 21"/>
          <p:cNvSpPr txBox="1"/>
          <p:nvPr/>
        </p:nvSpPr>
        <p:spPr>
          <a:xfrm>
            <a:off x="7254850" y="2324405"/>
            <a:ext cx="734263"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架构演进</a:t>
            </a:r>
            <a:endParaRPr lang="en-US" sz="1200" dirty="0"/>
          </a:p>
        </p:txBody>
      </p:sp>
      <p:sp>
        <p:nvSpPr>
          <p:cNvPr id="27" name="Text 22"/>
          <p:cNvSpPr txBox="1"/>
          <p:nvPr/>
        </p:nvSpPr>
        <p:spPr>
          <a:xfrm>
            <a:off x="7103974" y="2619756"/>
            <a:ext cx="10149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微服务化拆分</a:t>
            </a:r>
            <a:endParaRPr lang="en-US" sz="1000" dirty="0"/>
          </a:p>
        </p:txBody>
      </p:sp>
      <p:sp>
        <p:nvSpPr>
          <p:cNvPr id="28" name="Text 23"/>
          <p:cNvSpPr txBox="1"/>
          <p:nvPr/>
        </p:nvSpPr>
        <p:spPr>
          <a:xfrm>
            <a:off x="7103974" y="2848356"/>
            <a:ext cx="10149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自动扩容设计</a:t>
            </a:r>
            <a:endParaRPr lang="en-US" sz="1000" dirty="0"/>
          </a:p>
        </p:txBody>
      </p:sp>
      <p:sp>
        <p:nvSpPr>
          <p:cNvPr id="29" name="Text 24"/>
          <p:cNvSpPr txBox="1"/>
          <p:nvPr/>
        </p:nvSpPr>
        <p:spPr>
          <a:xfrm>
            <a:off x="6970471" y="3076956"/>
            <a:ext cx="128198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数据层分离与优化</a:t>
            </a:r>
            <a:endParaRPr lang="en-US" sz="1000" dirty="0"/>
          </a:p>
        </p:txBody>
      </p:sp>
      <p:sp>
        <p:nvSpPr>
          <p:cNvPr id="30" name="Shape 25"/>
          <p:cNvSpPr/>
          <p:nvPr/>
        </p:nvSpPr>
        <p:spPr>
          <a:xfrm>
            <a:off x="8883396" y="2866644"/>
            <a:ext cx="286207" cy="19202"/>
          </a:xfrm>
          <a:prstGeom prst="rect">
            <a:avLst/>
          </a:prstGeom>
          <a:solidFill>
            <a:srgbClr val="E5E7EB"/>
          </a:solidFill>
          <a:ln/>
        </p:spPr>
      </p:sp>
      <p:sp>
        <p:nvSpPr>
          <p:cNvPr id="31" name="Shape 26"/>
          <p:cNvSpPr/>
          <p:nvPr/>
        </p:nvSpPr>
        <p:spPr>
          <a:xfrm>
            <a:off x="10297058" y="1848002"/>
            <a:ext cx="381305" cy="381305"/>
          </a:xfrm>
          <a:prstGeom prst="ellipse">
            <a:avLst/>
          </a:prstGeom>
          <a:solidFill>
            <a:srgbClr val="EBF0FF"/>
          </a:solidFill>
          <a:ln/>
        </p:spPr>
      </p:sp>
      <p:pic>
        <p:nvPicPr>
          <p:cNvPr id="32" name="Image 3" descr="preencoded.png"/>
          <p:cNvPicPr>
            <a:picLocks noChangeAspect="1"/>
          </p:cNvPicPr>
          <p:nvPr/>
        </p:nvPicPr>
        <p:blipFill>
          <a:blip r:embed="rId6"/>
          <a:srcRect l="-1064" r="-1064"/>
          <a:stretch/>
        </p:blipFill>
        <p:spPr>
          <a:xfrm>
            <a:off x="10378440" y="1952244"/>
            <a:ext cx="219456" cy="171907"/>
          </a:xfrm>
          <a:prstGeom prst="rect">
            <a:avLst/>
          </a:prstGeom>
        </p:spPr>
      </p:pic>
      <p:sp>
        <p:nvSpPr>
          <p:cNvPr id="33" name="Text 27"/>
          <p:cNvSpPr txBox="1"/>
          <p:nvPr/>
        </p:nvSpPr>
        <p:spPr>
          <a:xfrm>
            <a:off x="10182758" y="2324405"/>
            <a:ext cx="734263" cy="191110"/>
          </a:xfrm>
          <a:prstGeom prst="rect">
            <a:avLst/>
          </a:prstGeom>
          <a:noFill/>
          <a:ln/>
        </p:spPr>
        <p:txBody>
          <a:bodyPr wrap="square" lIns="0" tIns="0" rIns="0" bIns="0" rtlCol="0" anchor="ctr"/>
          <a:lstStyle/>
          <a:p>
            <a:pPr marL="0" indent="0" algn="ctr">
              <a:buNone/>
            </a:pPr>
            <a:r>
              <a:rPr lang="en-US" sz="1200" b="1" dirty="0">
                <a:solidFill>
                  <a:srgbClr val="1F2937"/>
                </a:solidFill>
                <a:latin typeface="Inter" pitchFamily="34" charset="0"/>
                <a:ea typeface="Inter" pitchFamily="34" charset="-122"/>
                <a:cs typeface="Inter" pitchFamily="34" charset="-120"/>
              </a:rPr>
              <a:t>团队扩张</a:t>
            </a:r>
            <a:endParaRPr lang="en-US" sz="1200" dirty="0"/>
          </a:p>
        </p:txBody>
      </p:sp>
      <p:sp>
        <p:nvSpPr>
          <p:cNvPr id="34" name="Text 28"/>
          <p:cNvSpPr txBox="1"/>
          <p:nvPr/>
        </p:nvSpPr>
        <p:spPr>
          <a:xfrm>
            <a:off x="9764878" y="2619756"/>
            <a:ext cx="154807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从全栈团队到专职团队</a:t>
            </a:r>
            <a:endParaRPr lang="en-US" sz="1000" dirty="0"/>
          </a:p>
        </p:txBody>
      </p:sp>
      <p:sp>
        <p:nvSpPr>
          <p:cNvPr id="35" name="Text 29"/>
          <p:cNvSpPr txBox="1"/>
          <p:nvPr/>
        </p:nvSpPr>
        <p:spPr>
          <a:xfrm>
            <a:off x="10030968" y="2848356"/>
            <a:ext cx="10149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管理层级建设</a:t>
            </a:r>
            <a:endParaRPr lang="en-US" sz="1000" dirty="0"/>
          </a:p>
        </p:txBody>
      </p:sp>
      <p:sp>
        <p:nvSpPr>
          <p:cNvPr id="36" name="Text 30"/>
          <p:cNvSpPr txBox="1"/>
          <p:nvPr/>
        </p:nvSpPr>
        <p:spPr>
          <a:xfrm>
            <a:off x="9831629" y="3076956"/>
            <a:ext cx="1414577"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 企业文化与流程强化</a:t>
            </a:r>
            <a:endParaRPr lang="en-US" sz="1000" dirty="0"/>
          </a:p>
        </p:txBody>
      </p:sp>
      <p:sp>
        <p:nvSpPr>
          <p:cNvPr id="37" name="Text 31"/>
          <p:cNvSpPr txBox="1"/>
          <p:nvPr/>
        </p:nvSpPr>
        <p:spPr>
          <a:xfrm>
            <a:off x="381305" y="3924605"/>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关键考量因素</a:t>
            </a:r>
            <a:endParaRPr lang="en-US" sz="1200" dirty="0"/>
          </a:p>
        </p:txBody>
      </p:sp>
      <p:sp>
        <p:nvSpPr>
          <p:cNvPr id="38" name="Shape 32"/>
          <p:cNvSpPr/>
          <p:nvPr/>
        </p:nvSpPr>
        <p:spPr>
          <a:xfrm>
            <a:off x="381305" y="4190695"/>
            <a:ext cx="5600700" cy="1276502"/>
          </a:xfrm>
          <a:prstGeom prst="roundRect">
            <a:avLst>
              <a:gd name="adj" fmla="val 4277"/>
            </a:avLst>
          </a:prstGeom>
          <a:solidFill>
            <a:srgbClr val="F9FAFB"/>
          </a:solidFill>
          <a:ln w="12700">
            <a:solidFill>
              <a:srgbClr val="E5E7EB"/>
            </a:solidFill>
            <a:prstDash val="solid"/>
          </a:ln>
        </p:spPr>
      </p:sp>
      <p:sp>
        <p:nvSpPr>
          <p:cNvPr id="39" name="Shape 33"/>
          <p:cNvSpPr/>
          <p:nvPr/>
        </p:nvSpPr>
        <p:spPr>
          <a:xfrm>
            <a:off x="6210605" y="4190695"/>
            <a:ext cx="5600700" cy="1276502"/>
          </a:xfrm>
          <a:prstGeom prst="roundRect">
            <a:avLst>
              <a:gd name="adj" fmla="val 4277"/>
            </a:avLst>
          </a:prstGeom>
          <a:solidFill>
            <a:srgbClr val="F9FAFB"/>
          </a:solidFill>
          <a:ln w="12700">
            <a:solidFill>
              <a:srgbClr val="E5E7EB"/>
            </a:solidFill>
            <a:prstDash val="solid"/>
          </a:ln>
        </p:spPr>
      </p:sp>
      <p:sp>
        <p:nvSpPr>
          <p:cNvPr id="40" name="Text 34"/>
          <p:cNvSpPr txBox="1"/>
          <p:nvPr/>
        </p:nvSpPr>
        <p:spPr>
          <a:xfrm>
            <a:off x="543154" y="4371746"/>
            <a:ext cx="1343254"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规模化的三大风险</a:t>
            </a:r>
            <a:endParaRPr lang="en-US" sz="1200" dirty="0"/>
          </a:p>
        </p:txBody>
      </p:sp>
      <p:sp>
        <p:nvSpPr>
          <p:cNvPr id="41" name="Text 35"/>
          <p:cNvSpPr txBox="1"/>
          <p:nvPr/>
        </p:nvSpPr>
        <p:spPr>
          <a:xfrm>
            <a:off x="6372454" y="4371746"/>
            <a:ext cx="2105863"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平衡短期增长与长期可持续性</a:t>
            </a:r>
            <a:endParaRPr lang="en-US" sz="1200" dirty="0"/>
          </a:p>
        </p:txBody>
      </p:sp>
      <p:sp>
        <p:nvSpPr>
          <p:cNvPr id="42" name="Text 36"/>
          <p:cNvSpPr txBox="1"/>
          <p:nvPr/>
        </p:nvSpPr>
        <p:spPr>
          <a:xfrm>
            <a:off x="733349" y="4667098"/>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过早扩张导致现金流紧张</a:t>
            </a:r>
            <a:endParaRPr lang="en-US" sz="1000" dirty="0"/>
          </a:p>
        </p:txBody>
      </p:sp>
      <p:sp>
        <p:nvSpPr>
          <p:cNvPr id="43" name="Text 37"/>
          <p:cNvSpPr txBox="1"/>
          <p:nvPr/>
        </p:nvSpPr>
        <p:spPr>
          <a:xfrm>
            <a:off x="733349" y="4895698"/>
            <a:ext cx="17007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技术债务积累影响迭代速度</a:t>
            </a:r>
            <a:endParaRPr lang="en-US" sz="1000" dirty="0"/>
          </a:p>
        </p:txBody>
      </p:sp>
      <p:sp>
        <p:nvSpPr>
          <p:cNvPr id="44" name="Text 38"/>
          <p:cNvSpPr txBox="1"/>
          <p:nvPr/>
        </p:nvSpPr>
        <p:spPr>
          <a:xfrm>
            <a:off x="733349" y="5124298"/>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产品定位与市场需求脱节</a:t>
            </a:r>
            <a:endParaRPr lang="en-US" sz="1000" dirty="0"/>
          </a:p>
        </p:txBody>
      </p:sp>
      <p:sp>
        <p:nvSpPr>
          <p:cNvPr id="45" name="Text 39"/>
          <p:cNvSpPr txBox="1"/>
          <p:nvPr/>
        </p:nvSpPr>
        <p:spPr>
          <a:xfrm>
            <a:off x="6562649" y="4667098"/>
            <a:ext cx="226222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保持10-30-60法则：核心/增长/创新</a:t>
            </a:r>
            <a:endParaRPr lang="en-US" sz="1000" dirty="0"/>
          </a:p>
        </p:txBody>
      </p:sp>
      <p:sp>
        <p:nvSpPr>
          <p:cNvPr id="46" name="Text 40"/>
          <p:cNvSpPr txBox="1"/>
          <p:nvPr/>
        </p:nvSpPr>
        <p:spPr>
          <a:xfrm>
            <a:off x="6562649" y="4895698"/>
            <a:ext cx="1938528"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定期健康检查：产品/架构/团队</a:t>
            </a:r>
            <a:endParaRPr lang="en-US" sz="1000" dirty="0"/>
          </a:p>
        </p:txBody>
      </p:sp>
      <p:sp>
        <p:nvSpPr>
          <p:cNvPr id="47" name="Text 41"/>
          <p:cNvSpPr txBox="1"/>
          <p:nvPr/>
        </p:nvSpPr>
        <p:spPr>
          <a:xfrm>
            <a:off x="6562649" y="5124298"/>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建立指标看板，科学决策</a:t>
            </a:r>
            <a:endParaRPr lang="en-US" sz="1000" dirty="0"/>
          </a:p>
        </p:txBody>
      </p:sp>
      <p:sp>
        <p:nvSpPr>
          <p:cNvPr id="48" name="Shape 42"/>
          <p:cNvSpPr/>
          <p:nvPr/>
        </p:nvSpPr>
        <p:spPr>
          <a:xfrm>
            <a:off x="381305" y="5848502"/>
            <a:ext cx="11430000" cy="800100"/>
          </a:xfrm>
          <a:prstGeom prst="roundRect">
            <a:avLst>
              <a:gd name="adj" fmla="val 10884"/>
            </a:avLst>
          </a:prstGeom>
          <a:solidFill>
            <a:srgbClr val="EFF6FF"/>
          </a:solidFill>
          <a:ln/>
        </p:spPr>
      </p:sp>
      <p:sp>
        <p:nvSpPr>
          <p:cNvPr id="49" name="Text 43"/>
          <p:cNvSpPr txBox="1"/>
          <p:nvPr/>
        </p:nvSpPr>
        <p:spPr>
          <a:xfrm>
            <a:off x="533095" y="6001207"/>
            <a:ext cx="376733" cy="342900"/>
          </a:xfrm>
          <a:prstGeom prst="rect">
            <a:avLst/>
          </a:prstGeom>
          <a:noFill/>
          <a:ln/>
        </p:spPr>
        <p:txBody>
          <a:bodyPr wrap="square" lIns="0" tIns="0" rIns="0" bIns="0" rtlCol="0" anchor="ctr"/>
          <a:lstStyle/>
          <a:p>
            <a:pPr marL="0" indent="0" algn="l">
              <a:buNone/>
            </a:pPr>
            <a:r>
              <a:rPr lang="en-US" sz="2200" dirty="0">
                <a:solidFill>
                  <a:srgbClr val="3B82F6"/>
                </a:solidFill>
                <a:latin typeface="Inter" pitchFamily="34" charset="0"/>
                <a:ea typeface="Inter" pitchFamily="34" charset="-122"/>
                <a:cs typeface="Inter" pitchFamily="34" charset="-120"/>
              </a:rPr>
              <a:t>❝</a:t>
            </a:r>
            <a:endParaRPr lang="en-US" sz="2200" dirty="0"/>
          </a:p>
        </p:txBody>
      </p:sp>
      <p:sp>
        <p:nvSpPr>
          <p:cNvPr id="50" name="Text 44"/>
          <p:cNvSpPr txBox="1"/>
          <p:nvPr/>
        </p:nvSpPr>
        <p:spPr>
          <a:xfrm>
            <a:off x="801929" y="6019495"/>
            <a:ext cx="7754112" cy="191110"/>
          </a:xfrm>
          <a:prstGeom prst="rect">
            <a:avLst/>
          </a:prstGeom>
          <a:noFill/>
          <a:ln/>
        </p:spPr>
        <p:txBody>
          <a:bodyPr wrap="square" lIns="0" tIns="0" rIns="0" bIns="0" rtlCol="0" anchor="ctr"/>
          <a:lstStyle/>
          <a:p>
            <a:pPr marL="0" indent="0" algn="l">
              <a:buNone/>
            </a:pPr>
            <a:r>
              <a:rPr lang="en-US" sz="1200" i="1" dirty="0">
                <a:solidFill>
                  <a:srgbClr val="374151"/>
                </a:solidFill>
                <a:latin typeface="Inter" pitchFamily="34" charset="0"/>
                <a:ea typeface="Inter" pitchFamily="34" charset="-122"/>
                <a:cs typeface="Inter" pitchFamily="34" charset="-120"/>
              </a:rPr>
              <a:t>"过早优化是万恶之源，但合适时机的系统升级是规模化的基石。判断PMF真伪与适当时机是创业者的核心能力。"</a:t>
            </a:r>
            <a:endParaRPr lang="en-US" sz="1200" dirty="0"/>
          </a:p>
        </p:txBody>
      </p:sp>
      <p:sp>
        <p:nvSpPr>
          <p:cNvPr id="51" name="Text 45"/>
          <p:cNvSpPr txBox="1"/>
          <p:nvPr/>
        </p:nvSpPr>
        <p:spPr>
          <a:xfrm>
            <a:off x="801929" y="6314846"/>
            <a:ext cx="1576426"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 Y Combinator 合伙人</a:t>
            </a:r>
            <a:endParaRPr lang="en-US" sz="1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Shape 0"/>
          <p:cNvSpPr/>
          <p:nvPr/>
        </p:nvSpPr>
        <p:spPr>
          <a:xfrm>
            <a:off x="0" y="0"/>
            <a:ext cx="12191695" cy="6953098"/>
          </a:xfrm>
          <a:prstGeom prst="rect">
            <a:avLst/>
          </a:prstGeom>
          <a:solidFill>
            <a:srgbClr val="FFFFFF"/>
          </a:solidFill>
          <a:ln/>
        </p:spPr>
      </p:sp>
      <p:sp>
        <p:nvSpPr>
          <p:cNvPr id="3" name="Shape 1"/>
          <p:cNvSpPr/>
          <p:nvPr/>
        </p:nvSpPr>
        <p:spPr>
          <a:xfrm>
            <a:off x="0" y="0"/>
            <a:ext cx="12191695" cy="69530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风险管理</a:t>
            </a:r>
            <a:endParaRPr lang="en-US" sz="1200" dirty="0"/>
          </a:p>
        </p:txBody>
      </p:sp>
      <p:sp>
        <p:nvSpPr>
          <p:cNvPr id="6" name="Text 4"/>
          <p:cNvSpPr txBox="1"/>
          <p:nvPr/>
        </p:nvSpPr>
        <p:spPr>
          <a:xfrm>
            <a:off x="381305" y="743407"/>
            <a:ext cx="33576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常见验证陷阱与防御手段</a:t>
            </a:r>
            <a:endParaRPr lang="en-US" sz="2200" dirty="0"/>
          </a:p>
        </p:txBody>
      </p:sp>
      <p:sp>
        <p:nvSpPr>
          <p:cNvPr id="7" name="Text 5"/>
          <p:cNvSpPr txBox="1"/>
          <p:nvPr/>
        </p:nvSpPr>
        <p:spPr>
          <a:xfrm>
            <a:off x="381305" y="1104595"/>
            <a:ext cx="2857500"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AI产品验证过程中的常见误区及规避策略</a:t>
            </a:r>
            <a:endParaRPr lang="en-US" sz="1200" dirty="0"/>
          </a:p>
        </p:txBody>
      </p:sp>
      <p:sp>
        <p:nvSpPr>
          <p:cNvPr id="8" name="Text 6"/>
          <p:cNvSpPr txBox="1"/>
          <p:nvPr/>
        </p:nvSpPr>
        <p:spPr>
          <a:xfrm>
            <a:off x="11277295" y="666598"/>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9" name="Text 7"/>
          <p:cNvSpPr txBox="1"/>
          <p:nvPr/>
        </p:nvSpPr>
        <p:spPr>
          <a:xfrm>
            <a:off x="10267798" y="875995"/>
            <a:ext cx="1672438" cy="200254"/>
          </a:xfrm>
          <a:prstGeom prst="rect">
            <a:avLst/>
          </a:prstGeom>
          <a:noFill/>
          <a:ln/>
        </p:spPr>
        <p:txBody>
          <a:bodyPr wrap="square" lIns="0" tIns="0" rIns="0" bIns="0" rtlCol="0" anchor="ctr"/>
          <a:lstStyle/>
          <a:p>
            <a:pPr marL="0" indent="0" algn="r">
              <a:buNone/>
            </a:pPr>
            <a:r>
              <a:rPr lang="en-US" sz="1300" dirty="0">
                <a:solidFill>
                  <a:srgbClr val="374151"/>
                </a:solidFill>
                <a:latin typeface="Inter" pitchFamily="34" charset="0"/>
                <a:ea typeface="Inter" pitchFamily="34" charset="-122"/>
                <a:cs typeface="Inter" pitchFamily="34" charset="-120"/>
              </a:rPr>
              <a:t>快速试错与数据驱动</a:t>
            </a:r>
            <a:endParaRPr lang="en-US" sz="1300" dirty="0"/>
          </a:p>
        </p:txBody>
      </p:sp>
      <p:sp>
        <p:nvSpPr>
          <p:cNvPr id="10" name="Shape 8"/>
          <p:cNvSpPr/>
          <p:nvPr/>
        </p:nvSpPr>
        <p:spPr>
          <a:xfrm>
            <a:off x="381305" y="1543507"/>
            <a:ext cx="3657600" cy="3715207"/>
          </a:xfrm>
          <a:prstGeom prst="roundRect">
            <a:avLst>
              <a:gd name="adj" fmla="val 521"/>
            </a:avLst>
          </a:prstGeom>
          <a:solidFill>
            <a:srgbClr val="F9FAFB"/>
          </a:solidFill>
          <a:ln w="12700">
            <a:solidFill>
              <a:srgbClr val="E5E7EB"/>
            </a:solidFill>
            <a:prstDash val="solid"/>
          </a:ln>
        </p:spPr>
      </p:sp>
      <p:sp>
        <p:nvSpPr>
          <p:cNvPr id="11" name="Shape 9"/>
          <p:cNvSpPr/>
          <p:nvPr/>
        </p:nvSpPr>
        <p:spPr>
          <a:xfrm>
            <a:off x="4267505" y="1543507"/>
            <a:ext cx="3657600" cy="3715207"/>
          </a:xfrm>
          <a:prstGeom prst="roundRect">
            <a:avLst>
              <a:gd name="adj" fmla="val 521"/>
            </a:avLst>
          </a:prstGeom>
          <a:solidFill>
            <a:srgbClr val="F9FAFB"/>
          </a:solidFill>
          <a:ln w="12700">
            <a:solidFill>
              <a:srgbClr val="E5E7EB"/>
            </a:solidFill>
            <a:prstDash val="solid"/>
          </a:ln>
        </p:spPr>
      </p:sp>
      <p:sp>
        <p:nvSpPr>
          <p:cNvPr id="12" name="Shape 10"/>
          <p:cNvSpPr/>
          <p:nvPr/>
        </p:nvSpPr>
        <p:spPr>
          <a:xfrm>
            <a:off x="580644" y="1742846"/>
            <a:ext cx="381305" cy="381305"/>
          </a:xfrm>
          <a:prstGeom prst="ellipse">
            <a:avLst/>
          </a:prstGeom>
          <a:solidFill>
            <a:srgbClr val="EBF0FF"/>
          </a:solidFill>
          <a:ln/>
        </p:spPr>
      </p:sp>
      <p:pic>
        <p:nvPicPr>
          <p:cNvPr id="13" name="Image 0" descr="preencoded.png"/>
          <p:cNvPicPr>
            <a:picLocks noChangeAspect="1"/>
          </p:cNvPicPr>
          <p:nvPr/>
        </p:nvPicPr>
        <p:blipFill>
          <a:blip r:embed="rId3"/>
          <a:srcRect t="-841" b="-841"/>
          <a:stretch/>
        </p:blipFill>
        <p:spPr>
          <a:xfrm>
            <a:off x="676656" y="1848002"/>
            <a:ext cx="190195" cy="171907"/>
          </a:xfrm>
          <a:prstGeom prst="rect">
            <a:avLst/>
          </a:prstGeom>
        </p:spPr>
      </p:pic>
      <p:sp>
        <p:nvSpPr>
          <p:cNvPr id="14" name="Shape 11"/>
          <p:cNvSpPr/>
          <p:nvPr/>
        </p:nvSpPr>
        <p:spPr>
          <a:xfrm>
            <a:off x="4466844" y="1742846"/>
            <a:ext cx="381305" cy="381305"/>
          </a:xfrm>
          <a:prstGeom prst="ellipse">
            <a:avLst/>
          </a:prstGeom>
          <a:solidFill>
            <a:srgbClr val="EBF0FF"/>
          </a:solidFill>
          <a:ln/>
        </p:spPr>
      </p:sp>
      <p:sp>
        <p:nvSpPr>
          <p:cNvPr id="15" name="Text 12"/>
          <p:cNvSpPr txBox="1"/>
          <p:nvPr/>
        </p:nvSpPr>
        <p:spPr>
          <a:xfrm>
            <a:off x="1076249" y="1828800"/>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虚假数据陷阱</a:t>
            </a:r>
            <a:endParaRPr lang="en-US" sz="1300" dirty="0"/>
          </a:p>
        </p:txBody>
      </p:sp>
      <p:sp>
        <p:nvSpPr>
          <p:cNvPr id="16" name="Text 13"/>
          <p:cNvSpPr txBox="1"/>
          <p:nvPr/>
        </p:nvSpPr>
        <p:spPr>
          <a:xfrm>
            <a:off x="4962449" y="1828800"/>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用户偏见陷阱</a:t>
            </a:r>
            <a:endParaRPr lang="en-US" sz="1300" dirty="0"/>
          </a:p>
        </p:txBody>
      </p:sp>
      <p:sp>
        <p:nvSpPr>
          <p:cNvPr id="17" name="Shape 14"/>
          <p:cNvSpPr/>
          <p:nvPr/>
        </p:nvSpPr>
        <p:spPr>
          <a:xfrm>
            <a:off x="580644" y="2276856"/>
            <a:ext cx="3258007" cy="1333195"/>
          </a:xfrm>
          <a:prstGeom prst="roundRect">
            <a:avLst>
              <a:gd name="adj" fmla="val 2939"/>
            </a:avLst>
          </a:prstGeom>
          <a:solidFill>
            <a:srgbClr val="FEF2F2"/>
          </a:solidFill>
          <a:ln/>
        </p:spPr>
      </p:sp>
      <p:sp>
        <p:nvSpPr>
          <p:cNvPr id="18" name="Shape 15"/>
          <p:cNvSpPr/>
          <p:nvPr/>
        </p:nvSpPr>
        <p:spPr>
          <a:xfrm>
            <a:off x="580644" y="2276856"/>
            <a:ext cx="28346" cy="1333195"/>
          </a:xfrm>
          <a:prstGeom prst="rect">
            <a:avLst/>
          </a:prstGeom>
          <a:solidFill>
            <a:srgbClr val="DC2626"/>
          </a:solidFill>
          <a:ln/>
        </p:spPr>
      </p:sp>
      <p:sp>
        <p:nvSpPr>
          <p:cNvPr id="19" name="Shape 16"/>
          <p:cNvSpPr/>
          <p:nvPr/>
        </p:nvSpPr>
        <p:spPr>
          <a:xfrm>
            <a:off x="4466844" y="2276856"/>
            <a:ext cx="3258007" cy="1333195"/>
          </a:xfrm>
          <a:prstGeom prst="roundRect">
            <a:avLst>
              <a:gd name="adj" fmla="val 2939"/>
            </a:avLst>
          </a:prstGeom>
          <a:solidFill>
            <a:srgbClr val="FEF2F2"/>
          </a:solidFill>
          <a:ln/>
        </p:spPr>
      </p:sp>
      <p:sp>
        <p:nvSpPr>
          <p:cNvPr id="20" name="Shape 17"/>
          <p:cNvSpPr/>
          <p:nvPr/>
        </p:nvSpPr>
        <p:spPr>
          <a:xfrm>
            <a:off x="4466844" y="2276856"/>
            <a:ext cx="28346" cy="1333195"/>
          </a:xfrm>
          <a:prstGeom prst="rect">
            <a:avLst/>
          </a:prstGeom>
          <a:solidFill>
            <a:srgbClr val="DC2626"/>
          </a:solidFill>
          <a:ln/>
        </p:spPr>
      </p:sp>
      <p:sp>
        <p:nvSpPr>
          <p:cNvPr id="21" name="Text 18"/>
          <p:cNvSpPr txBox="1"/>
          <p:nvPr/>
        </p:nvSpPr>
        <p:spPr>
          <a:xfrm>
            <a:off x="724205" y="2400300"/>
            <a:ext cx="633679" cy="162763"/>
          </a:xfrm>
          <a:prstGeom prst="rect">
            <a:avLst/>
          </a:prstGeom>
          <a:noFill/>
          <a:ln/>
        </p:spPr>
        <p:txBody>
          <a:bodyPr wrap="square" lIns="0" tIns="0" rIns="0" bIns="0" rtlCol="0" anchor="ctr"/>
          <a:lstStyle/>
          <a:p>
            <a:pPr marL="0" indent="0" algn="l">
              <a:buNone/>
            </a:pPr>
            <a:r>
              <a:rPr lang="en-US" sz="1000" dirty="0">
                <a:solidFill>
                  <a:srgbClr val="991B1B"/>
                </a:solidFill>
                <a:latin typeface="Inter" pitchFamily="34" charset="0"/>
                <a:ea typeface="Inter" pitchFamily="34" charset="-122"/>
                <a:cs typeface="Inter" pitchFamily="34" charset="-120"/>
              </a:rPr>
              <a:t>风险表现</a:t>
            </a:r>
            <a:endParaRPr lang="en-US" sz="1000" dirty="0"/>
          </a:p>
        </p:txBody>
      </p:sp>
      <p:sp>
        <p:nvSpPr>
          <p:cNvPr id="22" name="Text 19"/>
          <p:cNvSpPr txBox="1"/>
          <p:nvPr/>
        </p:nvSpPr>
        <p:spPr>
          <a:xfrm>
            <a:off x="4610405" y="2400300"/>
            <a:ext cx="633679" cy="162763"/>
          </a:xfrm>
          <a:prstGeom prst="rect">
            <a:avLst/>
          </a:prstGeom>
          <a:noFill/>
          <a:ln/>
        </p:spPr>
        <p:txBody>
          <a:bodyPr wrap="square" lIns="0" tIns="0" rIns="0" bIns="0" rtlCol="0" anchor="ctr"/>
          <a:lstStyle/>
          <a:p>
            <a:pPr marL="0" indent="0" algn="l">
              <a:buNone/>
            </a:pPr>
            <a:r>
              <a:rPr lang="en-US" sz="1000" dirty="0">
                <a:solidFill>
                  <a:srgbClr val="991B1B"/>
                </a:solidFill>
                <a:latin typeface="Inter" pitchFamily="34" charset="0"/>
                <a:ea typeface="Inter" pitchFamily="34" charset="-122"/>
                <a:cs typeface="Inter" pitchFamily="34" charset="-120"/>
              </a:rPr>
              <a:t>风险表现</a:t>
            </a:r>
            <a:endParaRPr lang="en-US" sz="1000" dirty="0"/>
          </a:p>
        </p:txBody>
      </p:sp>
      <p:sp>
        <p:nvSpPr>
          <p:cNvPr id="23" name="Text 20"/>
          <p:cNvSpPr txBox="1"/>
          <p:nvPr/>
        </p:nvSpPr>
        <p:spPr>
          <a:xfrm>
            <a:off x="914400" y="2628900"/>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过度关注短期指标改善</a:t>
            </a:r>
            <a:endParaRPr lang="en-US" sz="1000" dirty="0"/>
          </a:p>
        </p:txBody>
      </p:sp>
      <p:sp>
        <p:nvSpPr>
          <p:cNvPr id="24" name="Text 21"/>
          <p:cNvSpPr txBox="1"/>
          <p:nvPr/>
        </p:nvSpPr>
        <p:spPr>
          <a:xfrm>
            <a:off x="914400" y="2857500"/>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样本量不足导致误判</a:t>
            </a:r>
            <a:endParaRPr lang="en-US" sz="1000" dirty="0"/>
          </a:p>
        </p:txBody>
      </p:sp>
      <p:sp>
        <p:nvSpPr>
          <p:cNvPr id="25" name="Text 22"/>
          <p:cNvSpPr txBox="1"/>
          <p:nvPr/>
        </p:nvSpPr>
        <p:spPr>
          <a:xfrm>
            <a:off x="914400" y="3086100"/>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忽略长尾用户场景数据</a:t>
            </a:r>
            <a:endParaRPr lang="en-US" sz="1000" dirty="0"/>
          </a:p>
        </p:txBody>
      </p:sp>
      <p:sp>
        <p:nvSpPr>
          <p:cNvPr id="26" name="Text 23"/>
          <p:cNvSpPr txBox="1"/>
          <p:nvPr/>
        </p:nvSpPr>
        <p:spPr>
          <a:xfrm>
            <a:off x="914400" y="3314700"/>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幸存者偏差造成误导</a:t>
            </a:r>
            <a:endParaRPr lang="en-US" sz="1000" dirty="0"/>
          </a:p>
        </p:txBody>
      </p:sp>
      <p:sp>
        <p:nvSpPr>
          <p:cNvPr id="27" name="Text 24"/>
          <p:cNvSpPr txBox="1"/>
          <p:nvPr/>
        </p:nvSpPr>
        <p:spPr>
          <a:xfrm>
            <a:off x="4800600" y="2628900"/>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早期用户不代表主流市场</a:t>
            </a:r>
            <a:endParaRPr lang="en-US" sz="1000" dirty="0"/>
          </a:p>
        </p:txBody>
      </p:sp>
      <p:sp>
        <p:nvSpPr>
          <p:cNvPr id="28" name="Shape 25"/>
          <p:cNvSpPr/>
          <p:nvPr/>
        </p:nvSpPr>
        <p:spPr>
          <a:xfrm>
            <a:off x="580644" y="3724351"/>
            <a:ext cx="3258007" cy="1333195"/>
          </a:xfrm>
          <a:prstGeom prst="roundRect">
            <a:avLst>
              <a:gd name="adj" fmla="val 2939"/>
            </a:avLst>
          </a:prstGeom>
          <a:solidFill>
            <a:srgbClr val="ECFDF5"/>
          </a:solidFill>
          <a:ln/>
        </p:spPr>
      </p:sp>
      <p:sp>
        <p:nvSpPr>
          <p:cNvPr id="29" name="Shape 26"/>
          <p:cNvSpPr/>
          <p:nvPr/>
        </p:nvSpPr>
        <p:spPr>
          <a:xfrm>
            <a:off x="580644" y="3724351"/>
            <a:ext cx="28346" cy="1333195"/>
          </a:xfrm>
          <a:prstGeom prst="rect">
            <a:avLst/>
          </a:prstGeom>
          <a:solidFill>
            <a:srgbClr val="10B981"/>
          </a:solidFill>
          <a:ln/>
        </p:spPr>
      </p:sp>
      <p:sp>
        <p:nvSpPr>
          <p:cNvPr id="30" name="Text 27"/>
          <p:cNvSpPr txBox="1"/>
          <p:nvPr/>
        </p:nvSpPr>
        <p:spPr>
          <a:xfrm>
            <a:off x="724205" y="3847795"/>
            <a:ext cx="633679" cy="162763"/>
          </a:xfrm>
          <a:prstGeom prst="rect">
            <a:avLst/>
          </a:prstGeom>
          <a:noFill/>
          <a:ln/>
        </p:spPr>
        <p:txBody>
          <a:bodyPr wrap="square" lIns="0" tIns="0" rIns="0" bIns="0" rtlCol="0" anchor="ctr"/>
          <a:lstStyle/>
          <a:p>
            <a:pPr marL="0" indent="0" algn="l">
              <a:buNone/>
            </a:pPr>
            <a:r>
              <a:rPr lang="en-US" sz="1000" dirty="0">
                <a:solidFill>
                  <a:srgbClr val="065F46"/>
                </a:solidFill>
                <a:latin typeface="Inter" pitchFamily="34" charset="0"/>
                <a:ea typeface="Inter" pitchFamily="34" charset="-122"/>
                <a:cs typeface="Inter" pitchFamily="34" charset="-120"/>
              </a:rPr>
              <a:t>防御策略</a:t>
            </a:r>
            <a:endParaRPr lang="en-US" sz="1000" dirty="0"/>
          </a:p>
        </p:txBody>
      </p:sp>
      <p:sp>
        <p:nvSpPr>
          <p:cNvPr id="31" name="Text 28"/>
          <p:cNvSpPr txBox="1"/>
          <p:nvPr/>
        </p:nvSpPr>
        <p:spPr>
          <a:xfrm>
            <a:off x="914400" y="4076395"/>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设立统计显著性阈值</a:t>
            </a:r>
            <a:endParaRPr lang="en-US" sz="1000" dirty="0"/>
          </a:p>
        </p:txBody>
      </p:sp>
      <p:sp>
        <p:nvSpPr>
          <p:cNvPr id="32" name="Text 29"/>
          <p:cNvSpPr txBox="1"/>
          <p:nvPr/>
        </p:nvSpPr>
        <p:spPr>
          <a:xfrm>
            <a:off x="914400" y="4304995"/>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多维度数据交叉验证</a:t>
            </a:r>
            <a:endParaRPr lang="en-US" sz="1000" dirty="0"/>
          </a:p>
        </p:txBody>
      </p:sp>
      <p:sp>
        <p:nvSpPr>
          <p:cNvPr id="33" name="Text 30"/>
          <p:cNvSpPr txBox="1"/>
          <p:nvPr/>
        </p:nvSpPr>
        <p:spPr>
          <a:xfrm>
            <a:off x="914400" y="4533595"/>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建立数据质量检测机制</a:t>
            </a:r>
            <a:endParaRPr lang="en-US" sz="1000" dirty="0"/>
          </a:p>
        </p:txBody>
      </p:sp>
      <p:sp>
        <p:nvSpPr>
          <p:cNvPr id="34" name="Text 31"/>
          <p:cNvSpPr txBox="1"/>
          <p:nvPr/>
        </p:nvSpPr>
        <p:spPr>
          <a:xfrm>
            <a:off x="914400" y="4762195"/>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长期指标与短期指标结合</a:t>
            </a:r>
            <a:endParaRPr lang="en-US" sz="1000" dirty="0"/>
          </a:p>
        </p:txBody>
      </p:sp>
      <p:pic>
        <p:nvPicPr>
          <p:cNvPr id="35" name="Image 1" descr="preencoded.png"/>
          <p:cNvPicPr>
            <a:picLocks noChangeAspect="1"/>
          </p:cNvPicPr>
          <p:nvPr/>
        </p:nvPicPr>
        <p:blipFill>
          <a:blip r:embed="rId4"/>
          <a:srcRect l="-1064" r="-1064"/>
          <a:stretch/>
        </p:blipFill>
        <p:spPr>
          <a:xfrm>
            <a:off x="4548226" y="1848002"/>
            <a:ext cx="219456" cy="171907"/>
          </a:xfrm>
          <a:prstGeom prst="rect">
            <a:avLst/>
          </a:prstGeom>
        </p:spPr>
      </p:pic>
      <p:sp>
        <p:nvSpPr>
          <p:cNvPr id="36" name="Shape 32"/>
          <p:cNvSpPr/>
          <p:nvPr/>
        </p:nvSpPr>
        <p:spPr>
          <a:xfrm>
            <a:off x="8153705" y="1543507"/>
            <a:ext cx="3657600" cy="3715207"/>
          </a:xfrm>
          <a:prstGeom prst="roundRect">
            <a:avLst>
              <a:gd name="adj" fmla="val 521"/>
            </a:avLst>
          </a:prstGeom>
          <a:solidFill>
            <a:srgbClr val="F9FAFB"/>
          </a:solidFill>
          <a:ln w="12700">
            <a:solidFill>
              <a:srgbClr val="E5E7EB"/>
            </a:solidFill>
            <a:prstDash val="solid"/>
          </a:ln>
        </p:spPr>
      </p:sp>
      <p:sp>
        <p:nvSpPr>
          <p:cNvPr id="37" name="Shape 33"/>
          <p:cNvSpPr/>
          <p:nvPr/>
        </p:nvSpPr>
        <p:spPr>
          <a:xfrm>
            <a:off x="8353044" y="1742846"/>
            <a:ext cx="381305" cy="381305"/>
          </a:xfrm>
          <a:prstGeom prst="ellipse">
            <a:avLst/>
          </a:prstGeom>
          <a:solidFill>
            <a:srgbClr val="EBF0FF"/>
          </a:solidFill>
          <a:ln/>
        </p:spPr>
      </p:sp>
      <p:sp>
        <p:nvSpPr>
          <p:cNvPr id="38" name="Text 34"/>
          <p:cNvSpPr txBox="1"/>
          <p:nvPr/>
        </p:nvSpPr>
        <p:spPr>
          <a:xfrm>
            <a:off x="8848649" y="1828800"/>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技术债务陷阱</a:t>
            </a:r>
            <a:endParaRPr lang="en-US" sz="1300" dirty="0"/>
          </a:p>
        </p:txBody>
      </p:sp>
      <p:sp>
        <p:nvSpPr>
          <p:cNvPr id="39" name="Shape 35"/>
          <p:cNvSpPr/>
          <p:nvPr/>
        </p:nvSpPr>
        <p:spPr>
          <a:xfrm>
            <a:off x="8353044" y="2276856"/>
            <a:ext cx="3258007" cy="1333195"/>
          </a:xfrm>
          <a:prstGeom prst="roundRect">
            <a:avLst>
              <a:gd name="adj" fmla="val 2939"/>
            </a:avLst>
          </a:prstGeom>
          <a:solidFill>
            <a:srgbClr val="FEF2F2"/>
          </a:solidFill>
          <a:ln/>
        </p:spPr>
      </p:sp>
      <p:sp>
        <p:nvSpPr>
          <p:cNvPr id="40" name="Shape 36"/>
          <p:cNvSpPr/>
          <p:nvPr/>
        </p:nvSpPr>
        <p:spPr>
          <a:xfrm>
            <a:off x="8353044" y="2276856"/>
            <a:ext cx="28346" cy="1333195"/>
          </a:xfrm>
          <a:prstGeom prst="rect">
            <a:avLst/>
          </a:prstGeom>
          <a:solidFill>
            <a:srgbClr val="DC2626"/>
          </a:solidFill>
          <a:ln/>
        </p:spPr>
      </p:sp>
      <p:sp>
        <p:nvSpPr>
          <p:cNvPr id="41" name="Text 37"/>
          <p:cNvSpPr txBox="1"/>
          <p:nvPr/>
        </p:nvSpPr>
        <p:spPr>
          <a:xfrm>
            <a:off x="8496605" y="2400300"/>
            <a:ext cx="633679" cy="162763"/>
          </a:xfrm>
          <a:prstGeom prst="rect">
            <a:avLst/>
          </a:prstGeom>
          <a:noFill/>
          <a:ln/>
        </p:spPr>
        <p:txBody>
          <a:bodyPr wrap="square" lIns="0" tIns="0" rIns="0" bIns="0" rtlCol="0" anchor="ctr"/>
          <a:lstStyle/>
          <a:p>
            <a:pPr marL="0" indent="0" algn="l">
              <a:buNone/>
            </a:pPr>
            <a:r>
              <a:rPr lang="en-US" sz="1000" dirty="0">
                <a:solidFill>
                  <a:srgbClr val="991B1B"/>
                </a:solidFill>
                <a:latin typeface="Inter" pitchFamily="34" charset="0"/>
                <a:ea typeface="Inter" pitchFamily="34" charset="-122"/>
                <a:cs typeface="Inter" pitchFamily="34" charset="-120"/>
              </a:rPr>
              <a:t>风险表现</a:t>
            </a:r>
            <a:endParaRPr lang="en-US" sz="1000" dirty="0"/>
          </a:p>
        </p:txBody>
      </p:sp>
      <p:sp>
        <p:nvSpPr>
          <p:cNvPr id="42" name="Text 38"/>
          <p:cNvSpPr txBox="1"/>
          <p:nvPr/>
        </p:nvSpPr>
        <p:spPr>
          <a:xfrm>
            <a:off x="4800600" y="2857500"/>
            <a:ext cx="17007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付费反馈失真（迎合效应）</a:t>
            </a:r>
            <a:endParaRPr lang="en-US" sz="1000" dirty="0"/>
          </a:p>
        </p:txBody>
      </p:sp>
      <p:sp>
        <p:nvSpPr>
          <p:cNvPr id="43" name="Text 39"/>
          <p:cNvSpPr txBox="1"/>
          <p:nvPr/>
        </p:nvSpPr>
        <p:spPr>
          <a:xfrm>
            <a:off x="4800600" y="3086100"/>
            <a:ext cx="12435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用户说的≠用户做的</a:t>
            </a:r>
            <a:endParaRPr lang="en-US" sz="1000" dirty="0"/>
          </a:p>
        </p:txBody>
      </p:sp>
      <p:sp>
        <p:nvSpPr>
          <p:cNvPr id="44" name="Text 40"/>
          <p:cNvSpPr txBox="1"/>
          <p:nvPr/>
        </p:nvSpPr>
        <p:spPr>
          <a:xfrm>
            <a:off x="4800600" y="3314700"/>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声音最大的用户主导产品</a:t>
            </a:r>
            <a:endParaRPr lang="en-US" sz="1000" dirty="0"/>
          </a:p>
        </p:txBody>
      </p:sp>
      <p:sp>
        <p:nvSpPr>
          <p:cNvPr id="45" name="Text 41"/>
          <p:cNvSpPr txBox="1"/>
          <p:nvPr/>
        </p:nvSpPr>
        <p:spPr>
          <a:xfrm>
            <a:off x="8686800" y="2628900"/>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为速度牺牲代码质量</a:t>
            </a:r>
            <a:endParaRPr lang="en-US" sz="1000" dirty="0"/>
          </a:p>
        </p:txBody>
      </p:sp>
      <p:sp>
        <p:nvSpPr>
          <p:cNvPr id="46" name="Text 42"/>
          <p:cNvSpPr txBox="1"/>
          <p:nvPr/>
        </p:nvSpPr>
        <p:spPr>
          <a:xfrm>
            <a:off x="8686800" y="2857500"/>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临时方案变永久解决方案</a:t>
            </a:r>
            <a:endParaRPr lang="en-US" sz="1000" dirty="0"/>
          </a:p>
        </p:txBody>
      </p:sp>
      <p:sp>
        <p:nvSpPr>
          <p:cNvPr id="47" name="Text 43"/>
          <p:cNvSpPr txBox="1"/>
          <p:nvPr/>
        </p:nvSpPr>
        <p:spPr>
          <a:xfrm>
            <a:off x="8686800" y="3086100"/>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缺乏测试覆盖导致隐患</a:t>
            </a:r>
            <a:endParaRPr lang="en-US" sz="1000" dirty="0"/>
          </a:p>
        </p:txBody>
      </p:sp>
      <p:sp>
        <p:nvSpPr>
          <p:cNvPr id="48" name="Text 44"/>
          <p:cNvSpPr txBox="1"/>
          <p:nvPr/>
        </p:nvSpPr>
        <p:spPr>
          <a:xfrm>
            <a:off x="8686800" y="3314700"/>
            <a:ext cx="17007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迭代速度随债务增加而减缓</a:t>
            </a:r>
            <a:endParaRPr lang="en-US" sz="1000" dirty="0"/>
          </a:p>
        </p:txBody>
      </p:sp>
      <p:sp>
        <p:nvSpPr>
          <p:cNvPr id="49" name="Shape 45"/>
          <p:cNvSpPr/>
          <p:nvPr/>
        </p:nvSpPr>
        <p:spPr>
          <a:xfrm>
            <a:off x="4466844" y="3724351"/>
            <a:ext cx="3258007" cy="1333195"/>
          </a:xfrm>
          <a:prstGeom prst="roundRect">
            <a:avLst>
              <a:gd name="adj" fmla="val 2939"/>
            </a:avLst>
          </a:prstGeom>
          <a:solidFill>
            <a:srgbClr val="ECFDF5"/>
          </a:solidFill>
          <a:ln/>
        </p:spPr>
      </p:sp>
      <p:sp>
        <p:nvSpPr>
          <p:cNvPr id="50" name="Shape 46"/>
          <p:cNvSpPr/>
          <p:nvPr/>
        </p:nvSpPr>
        <p:spPr>
          <a:xfrm>
            <a:off x="4466844" y="3724351"/>
            <a:ext cx="28346" cy="1333195"/>
          </a:xfrm>
          <a:prstGeom prst="rect">
            <a:avLst/>
          </a:prstGeom>
          <a:solidFill>
            <a:srgbClr val="10B981"/>
          </a:solidFill>
          <a:ln/>
        </p:spPr>
      </p:sp>
      <p:sp>
        <p:nvSpPr>
          <p:cNvPr id="51" name="Shape 47"/>
          <p:cNvSpPr/>
          <p:nvPr/>
        </p:nvSpPr>
        <p:spPr>
          <a:xfrm>
            <a:off x="8353044" y="3724351"/>
            <a:ext cx="3258007" cy="1333195"/>
          </a:xfrm>
          <a:prstGeom prst="roundRect">
            <a:avLst>
              <a:gd name="adj" fmla="val 2939"/>
            </a:avLst>
          </a:prstGeom>
          <a:solidFill>
            <a:srgbClr val="ECFDF5"/>
          </a:solidFill>
          <a:ln/>
        </p:spPr>
      </p:sp>
      <p:sp>
        <p:nvSpPr>
          <p:cNvPr id="52" name="Shape 48"/>
          <p:cNvSpPr/>
          <p:nvPr/>
        </p:nvSpPr>
        <p:spPr>
          <a:xfrm>
            <a:off x="8353044" y="3724351"/>
            <a:ext cx="28346" cy="1333195"/>
          </a:xfrm>
          <a:prstGeom prst="rect">
            <a:avLst/>
          </a:prstGeom>
          <a:solidFill>
            <a:srgbClr val="10B981"/>
          </a:solidFill>
          <a:ln/>
        </p:spPr>
      </p:sp>
      <p:sp>
        <p:nvSpPr>
          <p:cNvPr id="53" name="Text 49"/>
          <p:cNvSpPr txBox="1"/>
          <p:nvPr/>
        </p:nvSpPr>
        <p:spPr>
          <a:xfrm>
            <a:off x="4610405" y="3847795"/>
            <a:ext cx="633679" cy="162763"/>
          </a:xfrm>
          <a:prstGeom prst="rect">
            <a:avLst/>
          </a:prstGeom>
          <a:noFill/>
          <a:ln/>
        </p:spPr>
        <p:txBody>
          <a:bodyPr wrap="square" lIns="0" tIns="0" rIns="0" bIns="0" rtlCol="0" anchor="ctr"/>
          <a:lstStyle/>
          <a:p>
            <a:pPr marL="0" indent="0" algn="l">
              <a:buNone/>
            </a:pPr>
            <a:r>
              <a:rPr lang="en-US" sz="1000" dirty="0">
                <a:solidFill>
                  <a:srgbClr val="065F46"/>
                </a:solidFill>
                <a:latin typeface="Inter" pitchFamily="34" charset="0"/>
                <a:ea typeface="Inter" pitchFamily="34" charset="-122"/>
                <a:cs typeface="Inter" pitchFamily="34" charset="-120"/>
              </a:rPr>
              <a:t>防御策略</a:t>
            </a:r>
            <a:endParaRPr lang="en-US" sz="1000" dirty="0"/>
          </a:p>
        </p:txBody>
      </p:sp>
      <p:sp>
        <p:nvSpPr>
          <p:cNvPr id="54" name="Text 50"/>
          <p:cNvSpPr txBox="1"/>
          <p:nvPr/>
        </p:nvSpPr>
        <p:spPr>
          <a:xfrm>
            <a:off x="8496605" y="3847795"/>
            <a:ext cx="633679" cy="162763"/>
          </a:xfrm>
          <a:prstGeom prst="rect">
            <a:avLst/>
          </a:prstGeom>
          <a:noFill/>
          <a:ln/>
        </p:spPr>
        <p:txBody>
          <a:bodyPr wrap="square" lIns="0" tIns="0" rIns="0" bIns="0" rtlCol="0" anchor="ctr"/>
          <a:lstStyle/>
          <a:p>
            <a:pPr marL="0" indent="0" algn="l">
              <a:buNone/>
            </a:pPr>
            <a:r>
              <a:rPr lang="en-US" sz="1000" dirty="0">
                <a:solidFill>
                  <a:srgbClr val="065F46"/>
                </a:solidFill>
                <a:latin typeface="Inter" pitchFamily="34" charset="0"/>
                <a:ea typeface="Inter" pitchFamily="34" charset="-122"/>
                <a:cs typeface="Inter" pitchFamily="34" charset="-120"/>
              </a:rPr>
              <a:t>防御策略</a:t>
            </a:r>
            <a:endParaRPr lang="en-US" sz="1000" dirty="0"/>
          </a:p>
        </p:txBody>
      </p:sp>
      <p:sp>
        <p:nvSpPr>
          <p:cNvPr id="55" name="Text 51"/>
          <p:cNvSpPr txBox="1"/>
          <p:nvPr/>
        </p:nvSpPr>
        <p:spPr>
          <a:xfrm>
            <a:off x="4800600" y="4076395"/>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多样化用户样本构成</a:t>
            </a:r>
            <a:endParaRPr lang="en-US" sz="1000" dirty="0"/>
          </a:p>
        </p:txBody>
      </p:sp>
      <p:sp>
        <p:nvSpPr>
          <p:cNvPr id="56" name="Text 52"/>
          <p:cNvSpPr txBox="1"/>
          <p:nvPr/>
        </p:nvSpPr>
        <p:spPr>
          <a:xfrm>
            <a:off x="4800600" y="4304995"/>
            <a:ext cx="13386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行为数据 &gt; 表述反馈</a:t>
            </a:r>
            <a:endParaRPr lang="en-US" sz="1000" dirty="0"/>
          </a:p>
        </p:txBody>
      </p:sp>
      <p:sp>
        <p:nvSpPr>
          <p:cNvPr id="57" name="Text 53"/>
          <p:cNvSpPr txBox="1"/>
          <p:nvPr/>
        </p:nvSpPr>
        <p:spPr>
          <a:xfrm>
            <a:off x="4800600" y="4533595"/>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设立用户反馈权重系统</a:t>
            </a:r>
            <a:endParaRPr lang="en-US" sz="1000" dirty="0"/>
          </a:p>
        </p:txBody>
      </p:sp>
      <p:sp>
        <p:nvSpPr>
          <p:cNvPr id="58" name="Text 54"/>
          <p:cNvSpPr txBox="1"/>
          <p:nvPr/>
        </p:nvSpPr>
        <p:spPr>
          <a:xfrm>
            <a:off x="4800600" y="4762195"/>
            <a:ext cx="1405433"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A/B测试验证真实行为</a:t>
            </a:r>
            <a:endParaRPr lang="en-US" sz="1000" dirty="0"/>
          </a:p>
        </p:txBody>
      </p:sp>
      <p:pic>
        <p:nvPicPr>
          <p:cNvPr id="59" name="Image 2" descr="preencoded.png"/>
          <p:cNvPicPr>
            <a:picLocks noChangeAspect="1"/>
          </p:cNvPicPr>
          <p:nvPr/>
        </p:nvPicPr>
        <p:blipFill>
          <a:blip r:embed="rId5"/>
          <a:srcRect l="-1064" r="-1064"/>
          <a:stretch/>
        </p:blipFill>
        <p:spPr>
          <a:xfrm>
            <a:off x="8434426" y="1848002"/>
            <a:ext cx="219456" cy="171907"/>
          </a:xfrm>
          <a:prstGeom prst="rect">
            <a:avLst/>
          </a:prstGeom>
        </p:spPr>
      </p:pic>
      <p:sp>
        <p:nvSpPr>
          <p:cNvPr id="60" name="Text 55"/>
          <p:cNvSpPr txBox="1"/>
          <p:nvPr/>
        </p:nvSpPr>
        <p:spPr>
          <a:xfrm>
            <a:off x="8686800" y="4076395"/>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定期技术债务评估与偿还</a:t>
            </a:r>
            <a:endParaRPr lang="en-US" sz="1000" dirty="0"/>
          </a:p>
        </p:txBody>
      </p:sp>
      <p:sp>
        <p:nvSpPr>
          <p:cNvPr id="61" name="Text 56"/>
          <p:cNvSpPr txBox="1"/>
          <p:nvPr/>
        </p:nvSpPr>
        <p:spPr>
          <a:xfrm>
            <a:off x="8686800" y="4304995"/>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自动化测试与持续集成</a:t>
            </a:r>
            <a:endParaRPr lang="en-US" sz="1000" dirty="0"/>
          </a:p>
        </p:txBody>
      </p:sp>
      <p:sp>
        <p:nvSpPr>
          <p:cNvPr id="62" name="Text 57"/>
          <p:cNvSpPr txBox="1"/>
          <p:nvPr/>
        </p:nvSpPr>
        <p:spPr>
          <a:xfrm>
            <a:off x="8686800" y="4533595"/>
            <a:ext cx="17007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明确标记临时方案的有效期</a:t>
            </a:r>
            <a:endParaRPr lang="en-US" sz="1000" dirty="0"/>
          </a:p>
        </p:txBody>
      </p:sp>
      <p:sp>
        <p:nvSpPr>
          <p:cNvPr id="63" name="Text 58"/>
          <p:cNvSpPr txBox="1"/>
          <p:nvPr/>
        </p:nvSpPr>
        <p:spPr>
          <a:xfrm>
            <a:off x="8686800" y="4762195"/>
            <a:ext cx="10341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"清理周"制度化</a:t>
            </a:r>
            <a:endParaRPr lang="en-US" sz="1000" dirty="0"/>
          </a:p>
        </p:txBody>
      </p:sp>
      <p:sp>
        <p:nvSpPr>
          <p:cNvPr id="64" name="Shape 59"/>
          <p:cNvSpPr/>
          <p:nvPr/>
        </p:nvSpPr>
        <p:spPr>
          <a:xfrm>
            <a:off x="381305" y="5486400"/>
            <a:ext cx="11430000" cy="1086307"/>
          </a:xfrm>
          <a:prstGeom prst="roundRect">
            <a:avLst>
              <a:gd name="adj" fmla="val 5907"/>
            </a:avLst>
          </a:prstGeom>
          <a:solidFill>
            <a:srgbClr val="F9FAFB"/>
          </a:solidFill>
          <a:ln w="12700">
            <a:solidFill>
              <a:srgbClr val="E5E7EB"/>
            </a:solidFill>
            <a:prstDash val="solid"/>
          </a:ln>
        </p:spPr>
      </p:sp>
      <p:sp>
        <p:nvSpPr>
          <p:cNvPr id="65" name="Shape 60"/>
          <p:cNvSpPr/>
          <p:nvPr/>
        </p:nvSpPr>
        <p:spPr>
          <a:xfrm>
            <a:off x="580644" y="5724144"/>
            <a:ext cx="362102" cy="381305"/>
          </a:xfrm>
          <a:prstGeom prst="ellipse">
            <a:avLst/>
          </a:prstGeom>
          <a:solidFill>
            <a:srgbClr val="EBF0FF"/>
          </a:solidFill>
          <a:ln/>
        </p:spPr>
      </p:sp>
      <p:pic>
        <p:nvPicPr>
          <p:cNvPr id="66" name="Image 3" descr="preencoded.png"/>
          <p:cNvPicPr>
            <a:picLocks noChangeAspect="1"/>
          </p:cNvPicPr>
          <p:nvPr/>
        </p:nvPicPr>
        <p:blipFill>
          <a:blip r:embed="rId6"/>
          <a:srcRect l="-1773" r="-1773"/>
          <a:stretch/>
        </p:blipFill>
        <p:spPr>
          <a:xfrm>
            <a:off x="693115" y="5829300"/>
            <a:ext cx="133502" cy="171907"/>
          </a:xfrm>
          <a:prstGeom prst="rect">
            <a:avLst/>
          </a:prstGeom>
        </p:spPr>
      </p:pic>
      <p:sp>
        <p:nvSpPr>
          <p:cNvPr id="67" name="Text 61"/>
          <p:cNvSpPr txBox="1"/>
          <p:nvPr/>
        </p:nvSpPr>
        <p:spPr>
          <a:xfrm>
            <a:off x="1090879" y="5705856"/>
            <a:ext cx="1800454"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关键启示：预防胜于治疗</a:t>
            </a:r>
            <a:endParaRPr lang="en-US" sz="1200" dirty="0"/>
          </a:p>
        </p:txBody>
      </p:sp>
      <p:sp>
        <p:nvSpPr>
          <p:cNvPr id="68" name="Text 62"/>
          <p:cNvSpPr txBox="1"/>
          <p:nvPr/>
        </p:nvSpPr>
        <p:spPr>
          <a:xfrm>
            <a:off x="1090879" y="6001207"/>
            <a:ext cx="10501884" cy="352958"/>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在产品验证过程中，识别并防范这些常见陷阱比事后修复更经济高效。建立预警指标和定期审核机制，可以在陷阱形成前及时调整方向。产品验证的质量直接决定了后续开发和商业化的效率。</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txBody>
          <a:bodyPr/>
          <a:lstStyle/>
          <a:p>
            <a:endParaRPr lang="zh-CN" altLang="en-US"/>
          </a:p>
        </p:txBody>
      </p:sp>
      <p:sp>
        <p:nvSpPr>
          <p:cNvPr id="3" name="Shape 1"/>
          <p:cNvSpPr/>
          <p:nvPr/>
        </p:nvSpPr>
        <p:spPr>
          <a:xfrm>
            <a:off x="0" y="0"/>
            <a:ext cx="12191695" cy="6858000"/>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04495" y="409651"/>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6" name="Text 4"/>
          <p:cNvSpPr txBox="1"/>
          <p:nvPr/>
        </p:nvSpPr>
        <p:spPr>
          <a:xfrm>
            <a:off x="304495" y="676656"/>
            <a:ext cx="6177686"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Cursor案例：开发者疯狂的为智能Coding买单</a:t>
            </a:r>
            <a:endParaRPr lang="en-US" sz="2200" dirty="0"/>
          </a:p>
        </p:txBody>
      </p:sp>
      <p:sp>
        <p:nvSpPr>
          <p:cNvPr id="7" name="Text 5"/>
          <p:cNvSpPr txBox="1"/>
          <p:nvPr/>
        </p:nvSpPr>
        <p:spPr>
          <a:xfrm>
            <a:off x="10953598" y="390449"/>
            <a:ext cx="1034186"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智能制高点案例</a:t>
            </a:r>
            <a:endParaRPr lang="en-US" sz="1000" dirty="0"/>
          </a:p>
        </p:txBody>
      </p:sp>
      <p:sp>
        <p:nvSpPr>
          <p:cNvPr id="8" name="Text 6"/>
          <p:cNvSpPr txBox="1"/>
          <p:nvPr/>
        </p:nvSpPr>
        <p:spPr>
          <a:xfrm>
            <a:off x="9403690" y="590702"/>
            <a:ext cx="2628900" cy="228600"/>
          </a:xfrm>
          <a:prstGeom prst="rect">
            <a:avLst/>
          </a:prstGeom>
          <a:noFill/>
          <a:ln/>
        </p:spPr>
        <p:txBody>
          <a:bodyPr wrap="square" lIns="0" tIns="0" rIns="0" bIns="0" rtlCol="0" anchor="ctr"/>
          <a:lstStyle/>
          <a:p>
            <a:pPr marL="0" indent="0" algn="r">
              <a:buNone/>
            </a:pPr>
            <a:r>
              <a:rPr lang="en-US" sz="1500" b="1" dirty="0">
                <a:solidFill>
                  <a:srgbClr val="1F2937"/>
                </a:solidFill>
                <a:latin typeface="Inter" pitchFamily="34" charset="0"/>
                <a:ea typeface="Inter" pitchFamily="34" charset="-122"/>
                <a:cs typeface="Inter" pitchFamily="34" charset="-120"/>
              </a:rPr>
              <a:t>第一部分 Agentic时代新变量</a:t>
            </a:r>
            <a:endParaRPr lang="en-US" sz="1500" dirty="0"/>
          </a:p>
        </p:txBody>
      </p:sp>
      <p:sp>
        <p:nvSpPr>
          <p:cNvPr id="9" name="Text 7"/>
          <p:cNvSpPr txBox="1"/>
          <p:nvPr/>
        </p:nvSpPr>
        <p:spPr>
          <a:xfrm>
            <a:off x="10682021" y="847649"/>
            <a:ext cx="1310335" cy="162763"/>
          </a:xfrm>
          <a:prstGeom prst="rect">
            <a:avLst/>
          </a:prstGeom>
          <a:noFill/>
          <a:ln/>
        </p:spPr>
        <p:txBody>
          <a:bodyPr wrap="square" lIns="0" tIns="0" rIns="0" bIns="0" rtlCol="0" anchor="ctr"/>
          <a:lstStyle/>
          <a:p>
            <a:pPr marL="0" indent="0" algn="r">
              <a:buNone/>
            </a:pPr>
            <a:r>
              <a:rPr lang="en-US" sz="1000" dirty="0">
                <a:solidFill>
                  <a:srgbClr val="4B5563"/>
                </a:solidFill>
                <a:latin typeface="Inter" pitchFamily="34" charset="0"/>
                <a:ea typeface="Inter" pitchFamily="34" charset="-122"/>
                <a:cs typeface="Inter" pitchFamily="34" charset="-120"/>
              </a:rPr>
              <a:t>10倍价值的核心承载</a:t>
            </a:r>
            <a:endParaRPr lang="en-US" sz="1000" dirty="0"/>
          </a:p>
        </p:txBody>
      </p:sp>
      <p:sp>
        <p:nvSpPr>
          <p:cNvPr id="10" name="Shape 8"/>
          <p:cNvSpPr/>
          <p:nvPr/>
        </p:nvSpPr>
        <p:spPr>
          <a:xfrm>
            <a:off x="304495" y="1181405"/>
            <a:ext cx="5715000" cy="2400300"/>
          </a:xfrm>
          <a:prstGeom prst="roundRect">
            <a:avLst>
              <a:gd name="adj" fmla="val 1209"/>
            </a:avLst>
          </a:prstGeom>
          <a:solidFill>
            <a:srgbClr val="F9FAFB"/>
          </a:solidFill>
          <a:ln/>
        </p:spPr>
        <p:txBody>
          <a:bodyPr/>
          <a:lstStyle/>
          <a:p>
            <a:endParaRPr lang="zh-CN" altLang="en-US"/>
          </a:p>
        </p:txBody>
      </p:sp>
      <p:pic>
        <p:nvPicPr>
          <p:cNvPr id="11" name="Image 0" descr="https://page.gensparksite.com/v1/base64_upload/d3aa0937896e918f83fc0658a276e795"/>
          <p:cNvPicPr>
            <a:picLocks noChangeAspect="1"/>
          </p:cNvPicPr>
          <p:nvPr/>
        </p:nvPicPr>
        <p:blipFill>
          <a:blip r:embed="rId3"/>
          <a:srcRect t="18298" b="18298"/>
          <a:stretch/>
        </p:blipFill>
        <p:spPr>
          <a:xfrm>
            <a:off x="362102" y="1238098"/>
            <a:ext cx="5600700" cy="2286000"/>
          </a:xfrm>
          <a:prstGeom prst="rect">
            <a:avLst/>
          </a:prstGeom>
        </p:spPr>
      </p:pic>
      <p:sp>
        <p:nvSpPr>
          <p:cNvPr id="12" name="Text 9"/>
          <p:cNvSpPr txBox="1"/>
          <p:nvPr/>
        </p:nvSpPr>
        <p:spPr>
          <a:xfrm>
            <a:off x="6172200" y="1200607"/>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价值主张</a:t>
            </a:r>
            <a:endParaRPr lang="en-US" sz="1200" dirty="0"/>
          </a:p>
        </p:txBody>
      </p:sp>
      <p:sp>
        <p:nvSpPr>
          <p:cNvPr id="13" name="Shape 10"/>
          <p:cNvSpPr/>
          <p:nvPr/>
        </p:nvSpPr>
        <p:spPr>
          <a:xfrm>
            <a:off x="6172200" y="1466698"/>
            <a:ext cx="5715000" cy="761695"/>
          </a:xfrm>
          <a:prstGeom prst="roundRect">
            <a:avLst>
              <a:gd name="adj" fmla="val 12005"/>
            </a:avLst>
          </a:prstGeom>
          <a:solidFill>
            <a:srgbClr val="EFF6FF"/>
          </a:solidFill>
          <a:ln/>
        </p:spPr>
        <p:txBody>
          <a:bodyPr/>
          <a:lstStyle/>
          <a:p>
            <a:endParaRPr lang="zh-CN" altLang="en-US"/>
          </a:p>
        </p:txBody>
      </p:sp>
      <p:sp>
        <p:nvSpPr>
          <p:cNvPr id="14" name="Shape 11"/>
          <p:cNvSpPr/>
          <p:nvPr/>
        </p:nvSpPr>
        <p:spPr>
          <a:xfrm>
            <a:off x="6172200" y="1466698"/>
            <a:ext cx="38405" cy="761695"/>
          </a:xfrm>
          <a:prstGeom prst="rect">
            <a:avLst/>
          </a:prstGeom>
          <a:solidFill>
            <a:srgbClr val="3B82F6"/>
          </a:solidFill>
          <a:ln/>
        </p:spPr>
        <p:txBody>
          <a:bodyPr/>
          <a:lstStyle/>
          <a:p>
            <a:endParaRPr lang="zh-CN" altLang="en-US"/>
          </a:p>
        </p:txBody>
      </p:sp>
      <p:pic>
        <p:nvPicPr>
          <p:cNvPr id="15" name="Image 1" descr="preencoded.png"/>
          <p:cNvPicPr>
            <a:picLocks noChangeAspect="1"/>
          </p:cNvPicPr>
          <p:nvPr/>
        </p:nvPicPr>
        <p:blipFill>
          <a:blip r:embed="rId4"/>
          <a:srcRect l="-1773" r="-1773"/>
          <a:stretch/>
        </p:blipFill>
        <p:spPr>
          <a:xfrm>
            <a:off x="6324905" y="1602943"/>
            <a:ext cx="133502" cy="171907"/>
          </a:xfrm>
          <a:prstGeom prst="rect">
            <a:avLst/>
          </a:prstGeom>
        </p:spPr>
      </p:pic>
      <p:sp>
        <p:nvSpPr>
          <p:cNvPr id="16" name="Text 12"/>
          <p:cNvSpPr txBox="1"/>
          <p:nvPr/>
        </p:nvSpPr>
        <p:spPr>
          <a:xfrm>
            <a:off x="6572707" y="1591056"/>
            <a:ext cx="2100377" cy="162763"/>
          </a:xfrm>
          <a:prstGeom prst="rect">
            <a:avLst/>
          </a:prstGeom>
          <a:noFill/>
          <a:ln/>
        </p:spPr>
        <p:txBody>
          <a:bodyPr wrap="square" lIns="0" tIns="0" rIns="0" bIns="0" rtlCol="0" anchor="ctr"/>
          <a:lstStyle/>
          <a:p>
            <a:pPr marL="0" indent="0" algn="l">
              <a:buNone/>
            </a:pPr>
            <a:r>
              <a:rPr lang="en-US" sz="1000" b="1" dirty="0">
                <a:solidFill>
                  <a:srgbClr val="1E40AF"/>
                </a:solidFill>
                <a:latin typeface="Inter" pitchFamily="34" charset="0"/>
                <a:ea typeface="Inter" pitchFamily="34" charset="-122"/>
                <a:cs typeface="Inter" pitchFamily="34" charset="-120"/>
              </a:rPr>
              <a:t>智能直接创造前所未有的商业价值</a:t>
            </a:r>
            <a:endParaRPr lang="en-US" sz="1000" dirty="0"/>
          </a:p>
        </p:txBody>
      </p:sp>
      <p:sp>
        <p:nvSpPr>
          <p:cNvPr id="17" name="Text 13"/>
          <p:cNvSpPr txBox="1"/>
          <p:nvPr/>
        </p:nvSpPr>
        <p:spPr>
          <a:xfrm>
            <a:off x="6572707" y="1809598"/>
            <a:ext cx="5257800" cy="29535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Cursor的商业成功核心在于其提供的10倍效率提升，通过智能大幅提升开发效率，使用户愿意为前所未有的智能能力支付溢价。</a:t>
            </a:r>
            <a:endParaRPr lang="en-US" sz="900" dirty="0"/>
          </a:p>
        </p:txBody>
      </p:sp>
      <p:sp>
        <p:nvSpPr>
          <p:cNvPr id="18" name="Text 14"/>
          <p:cNvSpPr txBox="1"/>
          <p:nvPr/>
        </p:nvSpPr>
        <p:spPr>
          <a:xfrm>
            <a:off x="304495" y="3829507"/>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关键指标</a:t>
            </a:r>
            <a:endParaRPr lang="en-US" sz="1200" dirty="0"/>
          </a:p>
        </p:txBody>
      </p:sp>
      <p:sp>
        <p:nvSpPr>
          <p:cNvPr id="19" name="Shape 15"/>
          <p:cNvSpPr/>
          <p:nvPr/>
        </p:nvSpPr>
        <p:spPr>
          <a:xfrm>
            <a:off x="304495" y="4095598"/>
            <a:ext cx="3762756" cy="1086307"/>
          </a:xfrm>
          <a:prstGeom prst="roundRect">
            <a:avLst>
              <a:gd name="adj" fmla="val 5907"/>
            </a:avLst>
          </a:prstGeom>
          <a:solidFill>
            <a:srgbClr val="F9FAFB"/>
          </a:solidFill>
          <a:ln w="12700">
            <a:solidFill>
              <a:srgbClr val="E5E7EB"/>
            </a:solidFill>
            <a:prstDash val="solid"/>
          </a:ln>
        </p:spPr>
        <p:txBody>
          <a:bodyPr/>
          <a:lstStyle/>
          <a:p>
            <a:endParaRPr lang="zh-CN" altLang="en-US"/>
          </a:p>
        </p:txBody>
      </p:sp>
      <p:sp>
        <p:nvSpPr>
          <p:cNvPr id="20" name="Shape 16"/>
          <p:cNvSpPr/>
          <p:nvPr/>
        </p:nvSpPr>
        <p:spPr>
          <a:xfrm>
            <a:off x="4216298" y="4095598"/>
            <a:ext cx="3762756" cy="1086307"/>
          </a:xfrm>
          <a:prstGeom prst="roundRect">
            <a:avLst>
              <a:gd name="adj" fmla="val 5907"/>
            </a:avLst>
          </a:prstGeom>
          <a:solidFill>
            <a:srgbClr val="F9FAFB"/>
          </a:solidFill>
          <a:ln w="12700">
            <a:solidFill>
              <a:srgbClr val="E5E7EB"/>
            </a:solidFill>
            <a:prstDash val="solid"/>
          </a:ln>
        </p:spPr>
        <p:txBody>
          <a:bodyPr/>
          <a:lstStyle/>
          <a:p>
            <a:endParaRPr lang="zh-CN" altLang="en-US"/>
          </a:p>
        </p:txBody>
      </p:sp>
      <p:sp>
        <p:nvSpPr>
          <p:cNvPr id="21" name="Shape 17"/>
          <p:cNvSpPr/>
          <p:nvPr/>
        </p:nvSpPr>
        <p:spPr>
          <a:xfrm>
            <a:off x="428854" y="4219956"/>
            <a:ext cx="381305" cy="381305"/>
          </a:xfrm>
          <a:prstGeom prst="ellipse">
            <a:avLst/>
          </a:prstGeom>
          <a:solidFill>
            <a:srgbClr val="EBF0FF"/>
          </a:solidFill>
          <a:ln/>
        </p:spPr>
        <p:txBody>
          <a:bodyPr/>
          <a:lstStyle/>
          <a:p>
            <a:endParaRPr lang="zh-CN" altLang="en-US"/>
          </a:p>
        </p:txBody>
      </p:sp>
      <p:pic>
        <p:nvPicPr>
          <p:cNvPr id="22" name="Image 2" descr="preencoded.png"/>
          <p:cNvPicPr>
            <a:picLocks noChangeAspect="1"/>
          </p:cNvPicPr>
          <p:nvPr/>
        </p:nvPicPr>
        <p:blipFill>
          <a:blip r:embed="rId5"/>
          <a:srcRect/>
          <a:stretch/>
        </p:blipFill>
        <p:spPr>
          <a:xfrm>
            <a:off x="533095" y="4324198"/>
            <a:ext cx="171907" cy="171907"/>
          </a:xfrm>
          <a:prstGeom prst="rect">
            <a:avLst/>
          </a:prstGeom>
        </p:spPr>
      </p:pic>
      <p:sp>
        <p:nvSpPr>
          <p:cNvPr id="23" name="Shape 18"/>
          <p:cNvSpPr/>
          <p:nvPr/>
        </p:nvSpPr>
        <p:spPr>
          <a:xfrm>
            <a:off x="4339742" y="4219956"/>
            <a:ext cx="381305" cy="381305"/>
          </a:xfrm>
          <a:prstGeom prst="ellipse">
            <a:avLst/>
          </a:prstGeom>
          <a:solidFill>
            <a:srgbClr val="EBF0FF"/>
          </a:solidFill>
          <a:ln/>
        </p:spPr>
        <p:txBody>
          <a:bodyPr/>
          <a:lstStyle/>
          <a:p>
            <a:endParaRPr lang="zh-CN" altLang="en-US"/>
          </a:p>
        </p:txBody>
      </p:sp>
      <p:sp>
        <p:nvSpPr>
          <p:cNvPr id="24" name="Text 19"/>
          <p:cNvSpPr txBox="1"/>
          <p:nvPr/>
        </p:nvSpPr>
        <p:spPr>
          <a:xfrm>
            <a:off x="923544" y="4315054"/>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极速增长周期</a:t>
            </a:r>
            <a:endParaRPr lang="en-US" sz="1200" dirty="0"/>
          </a:p>
        </p:txBody>
      </p:sp>
      <p:sp>
        <p:nvSpPr>
          <p:cNvPr id="25" name="Text 20"/>
          <p:cNvSpPr txBox="1"/>
          <p:nvPr/>
        </p:nvSpPr>
        <p:spPr>
          <a:xfrm>
            <a:off x="4835347" y="4315054"/>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高价值用户群体</a:t>
            </a:r>
            <a:endParaRPr lang="en-US" sz="1200" dirty="0"/>
          </a:p>
        </p:txBody>
      </p:sp>
      <p:sp>
        <p:nvSpPr>
          <p:cNvPr id="26" name="Text 21"/>
          <p:cNvSpPr txBox="1"/>
          <p:nvPr/>
        </p:nvSpPr>
        <p:spPr>
          <a:xfrm>
            <a:off x="428854" y="4686300"/>
            <a:ext cx="3675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上线</a:t>
            </a:r>
            <a:endParaRPr lang="en-US" sz="1000" dirty="0"/>
          </a:p>
        </p:txBody>
      </p:sp>
      <p:sp>
        <p:nvSpPr>
          <p:cNvPr id="27" name="Text 22"/>
          <p:cNvSpPr txBox="1"/>
          <p:nvPr/>
        </p:nvSpPr>
        <p:spPr>
          <a:xfrm>
            <a:off x="1101852" y="4686300"/>
            <a:ext cx="21003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内实现爆发式增长，比传统工具快</a:t>
            </a:r>
            <a:endParaRPr lang="en-US" sz="1000" dirty="0"/>
          </a:p>
        </p:txBody>
      </p:sp>
      <p:sp>
        <p:nvSpPr>
          <p:cNvPr id="28" name="Text 23"/>
          <p:cNvSpPr txBox="1"/>
          <p:nvPr/>
        </p:nvSpPr>
        <p:spPr>
          <a:xfrm>
            <a:off x="4339742" y="4686300"/>
            <a:ext cx="2472538"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高付费意愿开发者，ARPU达传统工具的</a:t>
            </a:r>
            <a:endParaRPr lang="en-US" sz="1000" dirty="0"/>
          </a:p>
        </p:txBody>
      </p:sp>
      <p:sp>
        <p:nvSpPr>
          <p:cNvPr id="29" name="Text 24"/>
          <p:cNvSpPr txBox="1"/>
          <p:nvPr/>
        </p:nvSpPr>
        <p:spPr>
          <a:xfrm>
            <a:off x="694944" y="4686300"/>
            <a:ext cx="510235" cy="162763"/>
          </a:xfrm>
          <a:prstGeom prst="rect">
            <a:avLst/>
          </a:prstGeom>
          <a:noFill/>
          <a:ln/>
        </p:spPr>
        <p:txBody>
          <a:bodyPr wrap="square" lIns="0" tIns="0" rIns="0" bIns="0" rtlCol="0" anchor="ctr"/>
          <a:lstStyle/>
          <a:p>
            <a:pPr marL="0" indent="0" algn="l">
              <a:buNone/>
            </a:pPr>
            <a:r>
              <a:rPr lang="en-US" sz="1000" b="1" dirty="0">
                <a:solidFill>
                  <a:srgbClr val="10B981"/>
                </a:solidFill>
                <a:latin typeface="Inter" pitchFamily="34" charset="0"/>
                <a:ea typeface="Inter" pitchFamily="34" charset="-122"/>
                <a:cs typeface="Inter" pitchFamily="34" charset="-120"/>
              </a:rPr>
              <a:t>12个月</a:t>
            </a:r>
            <a:endParaRPr lang="en-US" sz="1000" dirty="0"/>
          </a:p>
        </p:txBody>
      </p:sp>
      <p:sp>
        <p:nvSpPr>
          <p:cNvPr id="30" name="Text 25"/>
          <p:cNvSpPr txBox="1"/>
          <p:nvPr/>
        </p:nvSpPr>
        <p:spPr>
          <a:xfrm>
            <a:off x="3101645" y="4686300"/>
            <a:ext cx="319126" cy="162763"/>
          </a:xfrm>
          <a:prstGeom prst="rect">
            <a:avLst/>
          </a:prstGeom>
          <a:noFill/>
          <a:ln/>
        </p:spPr>
        <p:txBody>
          <a:bodyPr wrap="square" lIns="0" tIns="0" rIns="0" bIns="0" rtlCol="0" anchor="ctr"/>
          <a:lstStyle/>
          <a:p>
            <a:pPr marL="0" indent="0" algn="l">
              <a:buNone/>
            </a:pPr>
            <a:r>
              <a:rPr lang="en-US" sz="1000" b="1" dirty="0">
                <a:solidFill>
                  <a:srgbClr val="10B981"/>
                </a:solidFill>
                <a:latin typeface="Inter" pitchFamily="34" charset="0"/>
                <a:ea typeface="Inter" pitchFamily="34" charset="-122"/>
                <a:cs typeface="Inter" pitchFamily="34" charset="-120"/>
              </a:rPr>
              <a:t>5倍</a:t>
            </a:r>
            <a:endParaRPr lang="en-US" sz="1000" dirty="0"/>
          </a:p>
        </p:txBody>
      </p:sp>
      <p:pic>
        <p:nvPicPr>
          <p:cNvPr id="31" name="Image 3" descr="preencoded.png"/>
          <p:cNvPicPr>
            <a:picLocks noChangeAspect="1"/>
          </p:cNvPicPr>
          <p:nvPr/>
        </p:nvPicPr>
        <p:blipFill>
          <a:blip r:embed="rId6"/>
          <a:srcRect l="-1064" r="-1064"/>
          <a:stretch/>
        </p:blipFill>
        <p:spPr>
          <a:xfrm>
            <a:off x="4421124" y="4324198"/>
            <a:ext cx="219456" cy="171907"/>
          </a:xfrm>
          <a:prstGeom prst="rect">
            <a:avLst/>
          </a:prstGeom>
        </p:spPr>
      </p:pic>
      <p:sp>
        <p:nvSpPr>
          <p:cNvPr id="32" name="Shape 26"/>
          <p:cNvSpPr/>
          <p:nvPr/>
        </p:nvSpPr>
        <p:spPr>
          <a:xfrm>
            <a:off x="8128102" y="4095598"/>
            <a:ext cx="3762756" cy="1086307"/>
          </a:xfrm>
          <a:prstGeom prst="roundRect">
            <a:avLst>
              <a:gd name="adj" fmla="val 5907"/>
            </a:avLst>
          </a:prstGeom>
          <a:solidFill>
            <a:srgbClr val="F9FAFB"/>
          </a:solidFill>
          <a:ln w="12700">
            <a:solidFill>
              <a:srgbClr val="E5E7EB"/>
            </a:solidFill>
            <a:prstDash val="solid"/>
          </a:ln>
        </p:spPr>
        <p:txBody>
          <a:bodyPr/>
          <a:lstStyle/>
          <a:p>
            <a:endParaRPr lang="zh-CN" altLang="en-US"/>
          </a:p>
        </p:txBody>
      </p:sp>
      <p:sp>
        <p:nvSpPr>
          <p:cNvPr id="33" name="Shape 27"/>
          <p:cNvSpPr/>
          <p:nvPr/>
        </p:nvSpPr>
        <p:spPr>
          <a:xfrm>
            <a:off x="8251546" y="4219956"/>
            <a:ext cx="381305" cy="381305"/>
          </a:xfrm>
          <a:prstGeom prst="ellipse">
            <a:avLst/>
          </a:prstGeom>
          <a:solidFill>
            <a:srgbClr val="EBF0FF"/>
          </a:solidFill>
          <a:ln/>
        </p:spPr>
        <p:txBody>
          <a:bodyPr/>
          <a:lstStyle/>
          <a:p>
            <a:endParaRPr lang="zh-CN" altLang="en-US"/>
          </a:p>
        </p:txBody>
      </p:sp>
      <p:sp>
        <p:nvSpPr>
          <p:cNvPr id="34" name="Text 28"/>
          <p:cNvSpPr txBox="1"/>
          <p:nvPr/>
        </p:nvSpPr>
        <p:spPr>
          <a:xfrm>
            <a:off x="8747150" y="4315054"/>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商业规模</a:t>
            </a:r>
            <a:endParaRPr lang="en-US" sz="1200" dirty="0"/>
          </a:p>
        </p:txBody>
      </p:sp>
      <p:sp>
        <p:nvSpPr>
          <p:cNvPr id="35" name="Text 29"/>
          <p:cNvSpPr txBox="1"/>
          <p:nvPr/>
        </p:nvSpPr>
        <p:spPr>
          <a:xfrm>
            <a:off x="6921094" y="4686300"/>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，续费率</a:t>
            </a:r>
            <a:endParaRPr lang="en-US" sz="1000" dirty="0"/>
          </a:p>
        </p:txBody>
      </p:sp>
      <p:sp>
        <p:nvSpPr>
          <p:cNvPr id="36" name="Text 30"/>
          <p:cNvSpPr txBox="1"/>
          <p:nvPr/>
        </p:nvSpPr>
        <p:spPr>
          <a:xfrm>
            <a:off x="8251546" y="4686300"/>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年化收入</a:t>
            </a:r>
            <a:endParaRPr lang="en-US" sz="1000" dirty="0"/>
          </a:p>
        </p:txBody>
      </p:sp>
      <p:sp>
        <p:nvSpPr>
          <p:cNvPr id="37" name="Text 31"/>
          <p:cNvSpPr txBox="1"/>
          <p:nvPr/>
        </p:nvSpPr>
        <p:spPr>
          <a:xfrm>
            <a:off x="9403690" y="4686300"/>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，增长率</a:t>
            </a:r>
            <a:endParaRPr lang="en-US" sz="1000" dirty="0"/>
          </a:p>
        </p:txBody>
      </p:sp>
      <p:sp>
        <p:nvSpPr>
          <p:cNvPr id="38" name="Text 32"/>
          <p:cNvSpPr txBox="1"/>
          <p:nvPr/>
        </p:nvSpPr>
        <p:spPr>
          <a:xfrm>
            <a:off x="10421417" y="4686300"/>
            <a:ext cx="9006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，市场估值超</a:t>
            </a:r>
            <a:endParaRPr lang="en-US" sz="1000" dirty="0"/>
          </a:p>
        </p:txBody>
      </p:sp>
      <p:sp>
        <p:nvSpPr>
          <p:cNvPr id="39" name="Text 33"/>
          <p:cNvSpPr txBox="1"/>
          <p:nvPr/>
        </p:nvSpPr>
        <p:spPr>
          <a:xfrm>
            <a:off x="6702552" y="4686300"/>
            <a:ext cx="319126" cy="162763"/>
          </a:xfrm>
          <a:prstGeom prst="rect">
            <a:avLst/>
          </a:prstGeom>
          <a:noFill/>
          <a:ln/>
        </p:spPr>
        <p:txBody>
          <a:bodyPr wrap="square" lIns="0" tIns="0" rIns="0" bIns="0" rtlCol="0" anchor="ctr"/>
          <a:lstStyle/>
          <a:p>
            <a:pPr marL="0" indent="0" algn="l">
              <a:buNone/>
            </a:pPr>
            <a:r>
              <a:rPr lang="en-US" sz="1000" b="1" dirty="0">
                <a:solidFill>
                  <a:srgbClr val="10B981"/>
                </a:solidFill>
                <a:latin typeface="Inter" pitchFamily="34" charset="0"/>
                <a:ea typeface="Inter" pitchFamily="34" charset="-122"/>
                <a:cs typeface="Inter" pitchFamily="34" charset="-120"/>
              </a:rPr>
              <a:t>3倍</a:t>
            </a:r>
            <a:endParaRPr lang="en-US" sz="1000" dirty="0"/>
          </a:p>
        </p:txBody>
      </p:sp>
      <p:sp>
        <p:nvSpPr>
          <p:cNvPr id="40" name="Text 34"/>
          <p:cNvSpPr txBox="1"/>
          <p:nvPr/>
        </p:nvSpPr>
        <p:spPr>
          <a:xfrm>
            <a:off x="7454189" y="4686300"/>
            <a:ext cx="500177" cy="162763"/>
          </a:xfrm>
          <a:prstGeom prst="rect">
            <a:avLst/>
          </a:prstGeom>
          <a:noFill/>
          <a:ln/>
        </p:spPr>
        <p:txBody>
          <a:bodyPr wrap="square" lIns="0" tIns="0" rIns="0" bIns="0" rtlCol="0" anchor="ctr"/>
          <a:lstStyle/>
          <a:p>
            <a:pPr marL="0" indent="0" algn="l">
              <a:buNone/>
            </a:pPr>
            <a:r>
              <a:rPr lang="en-US" sz="1000" b="1" dirty="0">
                <a:solidFill>
                  <a:srgbClr val="10B981"/>
                </a:solidFill>
                <a:latin typeface="Inter" pitchFamily="34" charset="0"/>
                <a:ea typeface="Inter" pitchFamily="34" charset="-122"/>
                <a:cs typeface="Inter" pitchFamily="34" charset="-120"/>
              </a:rPr>
              <a:t>85%+</a:t>
            </a:r>
            <a:endParaRPr lang="en-US" sz="1000" dirty="0"/>
          </a:p>
        </p:txBody>
      </p:sp>
      <p:pic>
        <p:nvPicPr>
          <p:cNvPr id="41" name="Image 4" descr="preencoded.png"/>
          <p:cNvPicPr>
            <a:picLocks noChangeAspect="1"/>
          </p:cNvPicPr>
          <p:nvPr/>
        </p:nvPicPr>
        <p:blipFill>
          <a:blip r:embed="rId7"/>
          <a:srcRect t="-1087" b="-1087"/>
          <a:stretch/>
        </p:blipFill>
        <p:spPr>
          <a:xfrm>
            <a:off x="8389620" y="4324198"/>
            <a:ext cx="105156" cy="171907"/>
          </a:xfrm>
          <a:prstGeom prst="rect">
            <a:avLst/>
          </a:prstGeom>
        </p:spPr>
      </p:pic>
      <p:sp>
        <p:nvSpPr>
          <p:cNvPr id="42" name="Text 35"/>
          <p:cNvSpPr txBox="1"/>
          <p:nvPr/>
        </p:nvSpPr>
        <p:spPr>
          <a:xfrm>
            <a:off x="8785555" y="4686300"/>
            <a:ext cx="719633" cy="162763"/>
          </a:xfrm>
          <a:prstGeom prst="rect">
            <a:avLst/>
          </a:prstGeom>
          <a:noFill/>
          <a:ln/>
        </p:spPr>
        <p:txBody>
          <a:bodyPr wrap="square" lIns="0" tIns="0" rIns="0" bIns="0" rtlCol="0" anchor="ctr"/>
          <a:lstStyle/>
          <a:p>
            <a:pPr marL="0" indent="0" algn="l">
              <a:buNone/>
            </a:pPr>
            <a:r>
              <a:rPr lang="en-US" sz="1000" b="1" dirty="0">
                <a:solidFill>
                  <a:srgbClr val="10B981"/>
                </a:solidFill>
                <a:latin typeface="Inter" pitchFamily="34" charset="0"/>
                <a:ea typeface="Inter" pitchFamily="34" charset="-122"/>
                <a:cs typeface="Inter" pitchFamily="34" charset="-120"/>
              </a:rPr>
              <a:t>8位数美元</a:t>
            </a:r>
            <a:endParaRPr lang="en-US" sz="1000" dirty="0"/>
          </a:p>
        </p:txBody>
      </p:sp>
      <p:sp>
        <p:nvSpPr>
          <p:cNvPr id="43" name="Text 36"/>
          <p:cNvSpPr txBox="1"/>
          <p:nvPr/>
        </p:nvSpPr>
        <p:spPr>
          <a:xfrm>
            <a:off x="9937699" y="4686300"/>
            <a:ext cx="586130" cy="162763"/>
          </a:xfrm>
          <a:prstGeom prst="rect">
            <a:avLst/>
          </a:prstGeom>
          <a:noFill/>
          <a:ln/>
        </p:spPr>
        <p:txBody>
          <a:bodyPr wrap="square" lIns="0" tIns="0" rIns="0" bIns="0" rtlCol="0" anchor="ctr"/>
          <a:lstStyle/>
          <a:p>
            <a:pPr marL="0" indent="0" algn="l">
              <a:buNone/>
            </a:pPr>
            <a:r>
              <a:rPr lang="en-US" sz="1000" b="1" dirty="0">
                <a:solidFill>
                  <a:srgbClr val="10B981"/>
                </a:solidFill>
                <a:latin typeface="Inter" pitchFamily="34" charset="0"/>
                <a:ea typeface="Inter" pitchFamily="34" charset="-122"/>
                <a:cs typeface="Inter" pitchFamily="34" charset="-120"/>
              </a:rPr>
              <a:t>300%+</a:t>
            </a:r>
            <a:endParaRPr lang="en-US" sz="1000" dirty="0"/>
          </a:p>
        </p:txBody>
      </p:sp>
      <p:sp>
        <p:nvSpPr>
          <p:cNvPr id="44" name="Text 37"/>
          <p:cNvSpPr txBox="1"/>
          <p:nvPr/>
        </p:nvSpPr>
        <p:spPr>
          <a:xfrm>
            <a:off x="8251546" y="4686300"/>
            <a:ext cx="3482035" cy="352958"/>
          </a:xfrm>
          <a:prstGeom prst="rect">
            <a:avLst/>
          </a:prstGeom>
          <a:noFill/>
          <a:ln/>
        </p:spPr>
        <p:txBody>
          <a:bodyPr wrap="square" lIns="0" tIns="0" rIns="0" bIns="0" rtlCol="0" anchor="ctr"/>
          <a:lstStyle/>
          <a:p>
            <a:pPr marL="0" indent="0" algn="l">
              <a:buNone/>
            </a:pPr>
            <a:r>
              <a:rPr lang="en-US" sz="1000" b="1" dirty="0">
                <a:solidFill>
                  <a:srgbClr val="10B981"/>
                </a:solidFill>
                <a:latin typeface="Inter" pitchFamily="34" charset="0"/>
                <a:ea typeface="Inter" pitchFamily="34" charset="-122"/>
                <a:cs typeface="Inter" pitchFamily="34" charset="-120"/>
              </a:rPr>
              <a:t>10亿美元</a:t>
            </a:r>
            <a:endParaRPr lang="en-US" sz="1000" dirty="0"/>
          </a:p>
        </p:txBody>
      </p:sp>
      <p:sp>
        <p:nvSpPr>
          <p:cNvPr id="45" name="Text 38"/>
          <p:cNvSpPr txBox="1"/>
          <p:nvPr/>
        </p:nvSpPr>
        <p:spPr>
          <a:xfrm>
            <a:off x="304495" y="5352898"/>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核心差异化</a:t>
            </a:r>
            <a:endParaRPr lang="en-US" sz="1200" dirty="0"/>
          </a:p>
        </p:txBody>
      </p:sp>
      <p:sp>
        <p:nvSpPr>
          <p:cNvPr id="46" name="Text 39"/>
          <p:cNvSpPr txBox="1"/>
          <p:nvPr/>
        </p:nvSpPr>
        <p:spPr>
          <a:xfrm>
            <a:off x="6210605" y="5352898"/>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智能溢价证明</a:t>
            </a:r>
            <a:endParaRPr lang="en-US" sz="1200" dirty="0"/>
          </a:p>
        </p:txBody>
      </p:sp>
      <p:sp>
        <p:nvSpPr>
          <p:cNvPr id="47" name="Text 40"/>
          <p:cNvSpPr txBox="1"/>
          <p:nvPr/>
        </p:nvSpPr>
        <p:spPr>
          <a:xfrm>
            <a:off x="495605" y="5629046"/>
            <a:ext cx="17007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完整代码理解与上下文感知</a:t>
            </a:r>
            <a:endParaRPr lang="en-US" sz="1000" dirty="0"/>
          </a:p>
        </p:txBody>
      </p:sp>
      <p:sp>
        <p:nvSpPr>
          <p:cNvPr id="48" name="Text 41"/>
          <p:cNvSpPr txBox="1"/>
          <p:nvPr/>
        </p:nvSpPr>
        <p:spPr>
          <a:xfrm>
            <a:off x="495605" y="5857646"/>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全项目级代码生成与重构</a:t>
            </a:r>
            <a:endParaRPr lang="en-US" sz="1000" dirty="0"/>
          </a:p>
        </p:txBody>
      </p:sp>
      <p:sp>
        <p:nvSpPr>
          <p:cNvPr id="49" name="Text 42"/>
          <p:cNvSpPr txBox="1"/>
          <p:nvPr/>
        </p:nvSpPr>
        <p:spPr>
          <a:xfrm>
            <a:off x="495605" y="6086246"/>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智能调试与问题排查</a:t>
            </a:r>
            <a:endParaRPr lang="en-US" sz="1000" dirty="0"/>
          </a:p>
        </p:txBody>
      </p:sp>
      <p:sp>
        <p:nvSpPr>
          <p:cNvPr id="50" name="Text 43"/>
          <p:cNvSpPr txBox="1"/>
          <p:nvPr/>
        </p:nvSpPr>
        <p:spPr>
          <a:xfrm>
            <a:off x="495605" y="6314846"/>
            <a:ext cx="18342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持续学习用户偏好与项目特性</a:t>
            </a:r>
            <a:endParaRPr lang="en-US" sz="1000" dirty="0"/>
          </a:p>
        </p:txBody>
      </p:sp>
      <p:sp>
        <p:nvSpPr>
          <p:cNvPr id="51" name="Shape 44"/>
          <p:cNvSpPr/>
          <p:nvPr/>
        </p:nvSpPr>
        <p:spPr>
          <a:xfrm>
            <a:off x="6210605" y="5619902"/>
            <a:ext cx="533095" cy="190195"/>
          </a:xfrm>
          <a:prstGeom prst="roundRect">
            <a:avLst>
              <a:gd name="adj" fmla="val 96154"/>
            </a:avLst>
          </a:prstGeom>
          <a:solidFill>
            <a:srgbClr val="D1FAE5"/>
          </a:solidFill>
          <a:ln/>
        </p:spPr>
        <p:txBody>
          <a:bodyPr/>
          <a:lstStyle/>
          <a:p>
            <a:endParaRPr lang="zh-CN" altLang="en-US"/>
          </a:p>
        </p:txBody>
      </p:sp>
      <p:sp>
        <p:nvSpPr>
          <p:cNvPr id="52" name="Text 45"/>
          <p:cNvSpPr txBox="1"/>
          <p:nvPr/>
        </p:nvSpPr>
        <p:spPr>
          <a:xfrm>
            <a:off x="6286500" y="5639105"/>
            <a:ext cx="467258" cy="143561"/>
          </a:xfrm>
          <a:prstGeom prst="rect">
            <a:avLst/>
          </a:prstGeom>
          <a:noFill/>
          <a:ln/>
        </p:spPr>
        <p:txBody>
          <a:bodyPr wrap="square" lIns="0" tIns="0" rIns="0" bIns="0" rtlCol="0" anchor="ctr"/>
          <a:lstStyle/>
          <a:p>
            <a:pPr marL="0" indent="0" algn="l">
              <a:buNone/>
            </a:pPr>
            <a:r>
              <a:rPr lang="en-US" sz="900" b="1" dirty="0">
                <a:solidFill>
                  <a:srgbClr val="065F46"/>
                </a:solidFill>
                <a:latin typeface="Inter" pitchFamily="34" charset="0"/>
                <a:ea typeface="Inter" pitchFamily="34" charset="-122"/>
                <a:cs typeface="Inter" pitchFamily="34" charset="-120"/>
              </a:rPr>
              <a:t>$20/月</a:t>
            </a:r>
            <a:endParaRPr lang="en-US" sz="900" dirty="0"/>
          </a:p>
        </p:txBody>
      </p:sp>
      <p:sp>
        <p:nvSpPr>
          <p:cNvPr id="53" name="Text 46"/>
          <p:cNvSpPr txBox="1"/>
          <p:nvPr/>
        </p:nvSpPr>
        <p:spPr>
          <a:xfrm>
            <a:off x="6817766" y="5629046"/>
            <a:ext cx="1053389"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Cursor Pro订阅</a:t>
            </a:r>
            <a:endParaRPr lang="en-US" sz="1000" dirty="0"/>
          </a:p>
        </p:txBody>
      </p:sp>
      <p:sp>
        <p:nvSpPr>
          <p:cNvPr id="54" name="Text 47"/>
          <p:cNvSpPr txBox="1"/>
          <p:nvPr/>
        </p:nvSpPr>
        <p:spPr>
          <a:xfrm>
            <a:off x="7838237" y="5629046"/>
            <a:ext cx="253289" cy="162763"/>
          </a:xfrm>
          <a:prstGeom prst="rect">
            <a:avLst/>
          </a:prstGeom>
          <a:noFill/>
          <a:ln/>
        </p:spPr>
        <p:txBody>
          <a:bodyPr wrap="square" lIns="0" tIns="0" rIns="0" bIns="0" rtlCol="0" anchor="ctr"/>
          <a:lstStyle/>
          <a:p>
            <a:pPr marL="0" indent="0" algn="l">
              <a:buNone/>
            </a:pPr>
            <a:r>
              <a:rPr lang="en-US" sz="1000" dirty="0">
                <a:solidFill>
                  <a:srgbClr val="9CA3AF"/>
                </a:solidFill>
                <a:latin typeface="Inter" pitchFamily="34" charset="0"/>
                <a:ea typeface="Inter" pitchFamily="34" charset="-122"/>
                <a:cs typeface="Inter" pitchFamily="34" charset="-120"/>
              </a:rPr>
              <a:t>vs</a:t>
            </a:r>
            <a:endParaRPr lang="en-US" sz="1000" dirty="0"/>
          </a:p>
        </p:txBody>
      </p:sp>
      <p:sp>
        <p:nvSpPr>
          <p:cNvPr id="55" name="Shape 48"/>
          <p:cNvSpPr/>
          <p:nvPr/>
        </p:nvSpPr>
        <p:spPr>
          <a:xfrm>
            <a:off x="8059522" y="5619902"/>
            <a:ext cx="514807" cy="190195"/>
          </a:xfrm>
          <a:prstGeom prst="roundRect">
            <a:avLst>
              <a:gd name="adj" fmla="val 96154"/>
            </a:avLst>
          </a:prstGeom>
          <a:solidFill>
            <a:srgbClr val="F3F4F6"/>
          </a:solidFill>
          <a:ln/>
        </p:spPr>
        <p:txBody>
          <a:bodyPr/>
          <a:lstStyle/>
          <a:p>
            <a:endParaRPr lang="zh-CN" altLang="en-US"/>
          </a:p>
        </p:txBody>
      </p:sp>
      <p:sp>
        <p:nvSpPr>
          <p:cNvPr id="56" name="Text 49"/>
          <p:cNvSpPr txBox="1"/>
          <p:nvPr/>
        </p:nvSpPr>
        <p:spPr>
          <a:xfrm>
            <a:off x="8136331" y="5639105"/>
            <a:ext cx="448056" cy="143561"/>
          </a:xfrm>
          <a:prstGeom prst="rect">
            <a:avLst/>
          </a:prstGeom>
          <a:noFill/>
          <a:ln/>
        </p:spPr>
        <p:txBody>
          <a:bodyPr wrap="square" lIns="0" tIns="0" rIns="0" bIns="0" rtlCol="0" anchor="ctr"/>
          <a:lstStyle/>
          <a:p>
            <a:pPr marL="0" indent="0" algn="l">
              <a:buNone/>
            </a:pPr>
            <a:r>
              <a:rPr lang="en-US" sz="900" b="1" dirty="0">
                <a:solidFill>
                  <a:srgbClr val="1F2937"/>
                </a:solidFill>
                <a:latin typeface="Inter" pitchFamily="34" charset="0"/>
                <a:ea typeface="Inter" pitchFamily="34" charset="-122"/>
                <a:cs typeface="Inter" pitchFamily="34" charset="-120"/>
              </a:rPr>
              <a:t>$10/月</a:t>
            </a:r>
            <a:endParaRPr lang="en-US" sz="900" dirty="0"/>
          </a:p>
        </p:txBody>
      </p:sp>
      <p:sp>
        <p:nvSpPr>
          <p:cNvPr id="57" name="Text 50"/>
          <p:cNvSpPr txBox="1"/>
          <p:nvPr/>
        </p:nvSpPr>
        <p:spPr>
          <a:xfrm>
            <a:off x="8643823" y="5629046"/>
            <a:ext cx="939089" cy="162763"/>
          </a:xfrm>
          <a:prstGeom prst="rect">
            <a:avLst/>
          </a:prstGeom>
          <a:noFill/>
          <a:ln/>
        </p:spPr>
        <p:txBody>
          <a:bodyPr wrap="square" lIns="0" tIns="0" rIns="0" bIns="0" rtlCol="0" anchor="ctr"/>
          <a:lstStyle/>
          <a:p>
            <a:pPr marL="0" indent="0" algn="l">
              <a:buNone/>
            </a:pPr>
            <a:r>
              <a:rPr lang="en-US" sz="1000" dirty="0">
                <a:solidFill>
                  <a:srgbClr val="6B7280"/>
                </a:solidFill>
                <a:latin typeface="Inter" pitchFamily="34" charset="0"/>
                <a:ea typeface="Inter" pitchFamily="34" charset="-122"/>
                <a:cs typeface="Inter" pitchFamily="34" charset="-120"/>
              </a:rPr>
              <a:t>传统IDE+插件</a:t>
            </a:r>
            <a:endParaRPr lang="en-US" sz="1000" dirty="0"/>
          </a:p>
        </p:txBody>
      </p:sp>
      <p:sp>
        <p:nvSpPr>
          <p:cNvPr id="58" name="Text 51"/>
          <p:cNvSpPr txBox="1"/>
          <p:nvPr/>
        </p:nvSpPr>
        <p:spPr>
          <a:xfrm>
            <a:off x="6210605" y="5896051"/>
            <a:ext cx="431962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用户愿意为智能能力支付2倍价格，验证了智能作为核心卖点的商业价值</a:t>
            </a:r>
            <a:endParaRPr lang="en-US" sz="1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390449"/>
            <a:ext cx="3117190"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第四部分：价值和效率最大化的自洽产品路径</a:t>
            </a:r>
            <a:endParaRPr lang="en-US" sz="1100" dirty="0"/>
          </a:p>
        </p:txBody>
      </p:sp>
      <p:sp>
        <p:nvSpPr>
          <p:cNvPr id="6" name="Text 4"/>
          <p:cNvSpPr txBox="1"/>
          <p:nvPr/>
        </p:nvSpPr>
        <p:spPr>
          <a:xfrm>
            <a:off x="304495" y="642823"/>
            <a:ext cx="2000707"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自洽产品路径概述</a:t>
            </a:r>
            <a:endParaRPr lang="en-US" sz="1800" dirty="0"/>
          </a:p>
        </p:txBody>
      </p:sp>
      <p:sp>
        <p:nvSpPr>
          <p:cNvPr id="7" name="Text 5"/>
          <p:cNvSpPr txBox="1"/>
          <p:nvPr/>
        </p:nvSpPr>
        <p:spPr>
          <a:xfrm>
            <a:off x="11087100" y="440741"/>
            <a:ext cx="900684"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自洽产品路径</a:t>
            </a:r>
            <a:endParaRPr lang="en-US" sz="1000" dirty="0"/>
          </a:p>
        </p:txBody>
      </p:sp>
      <p:sp>
        <p:nvSpPr>
          <p:cNvPr id="8" name="Text 6"/>
          <p:cNvSpPr txBox="1"/>
          <p:nvPr/>
        </p:nvSpPr>
        <p:spPr>
          <a:xfrm>
            <a:off x="10541203" y="640994"/>
            <a:ext cx="1495958" cy="228600"/>
          </a:xfrm>
          <a:prstGeom prst="rect">
            <a:avLst/>
          </a:prstGeom>
          <a:noFill/>
          <a:ln/>
        </p:spPr>
        <p:txBody>
          <a:bodyPr wrap="square" lIns="0" tIns="0" rIns="0" bIns="0" rtlCol="0" anchor="ctr"/>
          <a:lstStyle/>
          <a:p>
            <a:pPr marL="0" indent="0" algn="r">
              <a:buNone/>
            </a:pPr>
            <a:r>
              <a:rPr lang="en-US" sz="1500" b="1" dirty="0">
                <a:solidFill>
                  <a:srgbClr val="1F2937"/>
                </a:solidFill>
                <a:latin typeface="Inter" pitchFamily="34" charset="0"/>
                <a:ea typeface="Inter" pitchFamily="34" charset="-122"/>
                <a:cs typeface="Inter" pitchFamily="34" charset="-120"/>
              </a:rPr>
              <a:t>Agentic AI应用</a:t>
            </a:r>
            <a:endParaRPr lang="en-US" sz="1500" dirty="0"/>
          </a:p>
        </p:txBody>
      </p:sp>
      <p:sp>
        <p:nvSpPr>
          <p:cNvPr id="9" name="Text 7"/>
          <p:cNvSpPr txBox="1"/>
          <p:nvPr/>
        </p:nvSpPr>
        <p:spPr>
          <a:xfrm>
            <a:off x="304495" y="1147572"/>
            <a:ext cx="1191463" cy="191110"/>
          </a:xfrm>
          <a:prstGeom prst="rect">
            <a:avLst/>
          </a:prstGeom>
          <a:noFill/>
          <a:ln/>
        </p:spPr>
        <p:txBody>
          <a:bodyPr wrap="square" lIns="0" tIns="0" rIns="0" bIns="0" rtlCol="0" anchor="ctr"/>
          <a:lstStyle/>
          <a:p>
            <a:pPr marL="0" indent="0" algn="l">
              <a:buNone/>
            </a:pPr>
            <a:r>
              <a:rPr lang="en-US" sz="1200" b="1" dirty="0">
                <a:solidFill>
                  <a:srgbClr val="2563EB"/>
                </a:solidFill>
                <a:latin typeface="Inter" pitchFamily="34" charset="0"/>
                <a:ea typeface="Inter" pitchFamily="34" charset="-122"/>
                <a:cs typeface="Inter" pitchFamily="34" charset="-120"/>
              </a:rPr>
              <a:t>自洽的新定义：</a:t>
            </a:r>
            <a:endParaRPr lang="en-US" sz="1200" dirty="0"/>
          </a:p>
        </p:txBody>
      </p:sp>
      <p:sp>
        <p:nvSpPr>
          <p:cNvPr id="10" name="Text 8"/>
          <p:cNvSpPr txBox="1"/>
          <p:nvPr/>
        </p:nvSpPr>
        <p:spPr>
          <a:xfrm>
            <a:off x="1371600" y="1147572"/>
            <a:ext cx="7286854"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不仅是产品能力、市场需求、商业模式的内在一致性，更要确保每个环节都能实现价值最大化和效率最优化</a:t>
            </a:r>
            <a:endParaRPr lang="en-US" sz="1200" dirty="0"/>
          </a:p>
        </p:txBody>
      </p:sp>
      <p:sp>
        <p:nvSpPr>
          <p:cNvPr id="11" name="Text 9"/>
          <p:cNvSpPr txBox="1"/>
          <p:nvPr/>
        </p:nvSpPr>
        <p:spPr>
          <a:xfrm>
            <a:off x="304495" y="1518818"/>
            <a:ext cx="1164946"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价值最大化路径</a:t>
            </a:r>
            <a:endParaRPr lang="en-US" sz="1100" dirty="0"/>
          </a:p>
        </p:txBody>
      </p:sp>
      <p:sp>
        <p:nvSpPr>
          <p:cNvPr id="12" name="Shape 10"/>
          <p:cNvSpPr/>
          <p:nvPr/>
        </p:nvSpPr>
        <p:spPr>
          <a:xfrm>
            <a:off x="304495" y="1762049"/>
            <a:ext cx="5715000" cy="590702"/>
          </a:xfrm>
          <a:prstGeom prst="roundRect">
            <a:avLst>
              <a:gd name="adj" fmla="val 19974"/>
            </a:avLst>
          </a:prstGeom>
          <a:solidFill>
            <a:srgbClr val="F9FAFB"/>
          </a:solidFill>
          <a:ln w="12700">
            <a:solidFill>
              <a:srgbClr val="E5E7EB"/>
            </a:solidFill>
            <a:prstDash val="solid"/>
          </a:ln>
        </p:spPr>
      </p:sp>
      <p:sp>
        <p:nvSpPr>
          <p:cNvPr id="13" name="Shape 11"/>
          <p:cNvSpPr/>
          <p:nvPr/>
        </p:nvSpPr>
        <p:spPr>
          <a:xfrm>
            <a:off x="428854" y="1886407"/>
            <a:ext cx="342900" cy="342900"/>
          </a:xfrm>
          <a:prstGeom prst="ellipse">
            <a:avLst/>
          </a:prstGeom>
          <a:solidFill>
            <a:srgbClr val="EBF0FF"/>
          </a:solidFill>
          <a:ln/>
        </p:spPr>
      </p:sp>
      <p:pic>
        <p:nvPicPr>
          <p:cNvPr id="14" name="Image 0" descr="preencoded.png"/>
          <p:cNvPicPr>
            <a:picLocks noChangeAspect="1"/>
          </p:cNvPicPr>
          <p:nvPr/>
        </p:nvPicPr>
        <p:blipFill>
          <a:blip r:embed="rId3"/>
          <a:srcRect/>
          <a:stretch/>
        </p:blipFill>
        <p:spPr>
          <a:xfrm>
            <a:off x="523951" y="1981505"/>
            <a:ext cx="152705" cy="152705"/>
          </a:xfrm>
          <a:prstGeom prst="rect">
            <a:avLst/>
          </a:prstGeom>
        </p:spPr>
      </p:pic>
      <p:sp>
        <p:nvSpPr>
          <p:cNvPr id="15" name="Shape 12"/>
          <p:cNvSpPr/>
          <p:nvPr/>
        </p:nvSpPr>
        <p:spPr>
          <a:xfrm>
            <a:off x="304495" y="2467051"/>
            <a:ext cx="5715000" cy="590702"/>
          </a:xfrm>
          <a:prstGeom prst="roundRect">
            <a:avLst>
              <a:gd name="adj" fmla="val 19974"/>
            </a:avLst>
          </a:prstGeom>
          <a:solidFill>
            <a:srgbClr val="F9FAFB"/>
          </a:solidFill>
          <a:ln w="12700">
            <a:solidFill>
              <a:srgbClr val="E5E7EB"/>
            </a:solidFill>
            <a:prstDash val="solid"/>
          </a:ln>
        </p:spPr>
      </p:sp>
      <p:sp>
        <p:nvSpPr>
          <p:cNvPr id="16" name="Shape 13"/>
          <p:cNvSpPr/>
          <p:nvPr/>
        </p:nvSpPr>
        <p:spPr>
          <a:xfrm>
            <a:off x="304495" y="3172054"/>
            <a:ext cx="5715000" cy="590702"/>
          </a:xfrm>
          <a:prstGeom prst="roundRect">
            <a:avLst>
              <a:gd name="adj" fmla="val 19974"/>
            </a:avLst>
          </a:prstGeom>
          <a:solidFill>
            <a:srgbClr val="F9FAFB"/>
          </a:solidFill>
          <a:ln w="12700">
            <a:solidFill>
              <a:srgbClr val="E5E7EB"/>
            </a:solidFill>
            <a:prstDash val="solid"/>
          </a:ln>
        </p:spPr>
      </p:sp>
      <p:sp>
        <p:nvSpPr>
          <p:cNvPr id="17" name="Shape 14"/>
          <p:cNvSpPr/>
          <p:nvPr/>
        </p:nvSpPr>
        <p:spPr>
          <a:xfrm>
            <a:off x="428854" y="2590495"/>
            <a:ext cx="342900" cy="342900"/>
          </a:xfrm>
          <a:prstGeom prst="ellipse">
            <a:avLst/>
          </a:prstGeom>
          <a:solidFill>
            <a:srgbClr val="EBF0FF"/>
          </a:solidFill>
          <a:ln/>
        </p:spPr>
      </p:sp>
      <p:sp>
        <p:nvSpPr>
          <p:cNvPr id="18" name="Shape 15"/>
          <p:cNvSpPr/>
          <p:nvPr/>
        </p:nvSpPr>
        <p:spPr>
          <a:xfrm>
            <a:off x="428854" y="3295498"/>
            <a:ext cx="342900" cy="342900"/>
          </a:xfrm>
          <a:prstGeom prst="ellipse">
            <a:avLst/>
          </a:prstGeom>
          <a:solidFill>
            <a:srgbClr val="EBF0FF"/>
          </a:solidFill>
          <a:ln/>
        </p:spPr>
      </p:sp>
      <p:sp>
        <p:nvSpPr>
          <p:cNvPr id="19" name="Text 16"/>
          <p:cNvSpPr txBox="1"/>
          <p:nvPr/>
        </p:nvSpPr>
        <p:spPr>
          <a:xfrm>
            <a:off x="847649" y="1895551"/>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产品价值设计</a:t>
            </a:r>
            <a:endParaRPr lang="en-US" sz="1000" dirty="0"/>
          </a:p>
        </p:txBody>
      </p:sp>
      <p:sp>
        <p:nvSpPr>
          <p:cNvPr id="20" name="Text 17"/>
          <p:cNvSpPr txBox="1"/>
          <p:nvPr/>
        </p:nvSpPr>
        <p:spPr>
          <a:xfrm>
            <a:off x="847649" y="3305556"/>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商业价值捕获</a:t>
            </a:r>
            <a:endParaRPr lang="en-US" sz="1000" dirty="0"/>
          </a:p>
        </p:txBody>
      </p:sp>
      <p:sp>
        <p:nvSpPr>
          <p:cNvPr id="21" name="Text 18"/>
          <p:cNvSpPr txBox="1"/>
          <p:nvPr/>
        </p:nvSpPr>
        <p:spPr>
          <a:xfrm>
            <a:off x="847649" y="2076602"/>
            <a:ext cx="22677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以用户核心痛点为中心，设计10倍价值体验</a:t>
            </a:r>
            <a:endParaRPr lang="en-US" sz="900" dirty="0"/>
          </a:p>
        </p:txBody>
      </p:sp>
      <p:pic>
        <p:nvPicPr>
          <p:cNvPr id="22" name="Image 1" descr="preencoded.png"/>
          <p:cNvPicPr>
            <a:picLocks noChangeAspect="1"/>
          </p:cNvPicPr>
          <p:nvPr/>
        </p:nvPicPr>
        <p:blipFill>
          <a:blip r:embed="rId4"/>
          <a:srcRect/>
          <a:stretch/>
        </p:blipFill>
        <p:spPr>
          <a:xfrm>
            <a:off x="523951" y="2686507"/>
            <a:ext cx="152705" cy="152705"/>
          </a:xfrm>
          <a:prstGeom prst="rect">
            <a:avLst/>
          </a:prstGeom>
        </p:spPr>
      </p:pic>
      <p:sp>
        <p:nvSpPr>
          <p:cNvPr id="23" name="Text 19"/>
          <p:cNvSpPr txBox="1"/>
          <p:nvPr/>
        </p:nvSpPr>
        <p:spPr>
          <a:xfrm>
            <a:off x="847649" y="2600554"/>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市场价值传递</a:t>
            </a:r>
            <a:endParaRPr lang="en-US" sz="1000" dirty="0"/>
          </a:p>
        </p:txBody>
      </p:sp>
      <p:sp>
        <p:nvSpPr>
          <p:cNvPr id="24" name="Text 20"/>
          <p:cNvSpPr txBox="1"/>
          <p:nvPr/>
        </p:nvSpPr>
        <p:spPr>
          <a:xfrm>
            <a:off x="847649" y="2781605"/>
            <a:ext cx="2039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差异化定位与精准营销，减少获客成本</a:t>
            </a:r>
            <a:endParaRPr lang="en-US" sz="900" dirty="0"/>
          </a:p>
        </p:txBody>
      </p:sp>
      <p:pic>
        <p:nvPicPr>
          <p:cNvPr id="25" name="Image 2" descr="preencoded.png"/>
          <p:cNvPicPr>
            <a:picLocks noChangeAspect="1"/>
          </p:cNvPicPr>
          <p:nvPr/>
        </p:nvPicPr>
        <p:blipFill>
          <a:blip r:embed="rId5"/>
          <a:srcRect/>
          <a:stretch/>
        </p:blipFill>
        <p:spPr>
          <a:xfrm>
            <a:off x="523951" y="3390595"/>
            <a:ext cx="152705" cy="152705"/>
          </a:xfrm>
          <a:prstGeom prst="rect">
            <a:avLst/>
          </a:prstGeom>
        </p:spPr>
      </p:pic>
      <p:sp>
        <p:nvSpPr>
          <p:cNvPr id="26" name="Text 21"/>
          <p:cNvSpPr txBox="1"/>
          <p:nvPr/>
        </p:nvSpPr>
        <p:spPr>
          <a:xfrm>
            <a:off x="6172200" y="1518818"/>
            <a:ext cx="1164946"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效率最大化策略</a:t>
            </a:r>
            <a:endParaRPr lang="en-US" sz="1100" dirty="0"/>
          </a:p>
        </p:txBody>
      </p:sp>
      <p:sp>
        <p:nvSpPr>
          <p:cNvPr id="27" name="Shape 22"/>
          <p:cNvSpPr/>
          <p:nvPr/>
        </p:nvSpPr>
        <p:spPr>
          <a:xfrm>
            <a:off x="6172200" y="1762049"/>
            <a:ext cx="5715000" cy="590702"/>
          </a:xfrm>
          <a:prstGeom prst="roundRect">
            <a:avLst>
              <a:gd name="adj" fmla="val 19974"/>
            </a:avLst>
          </a:prstGeom>
          <a:solidFill>
            <a:srgbClr val="F9FAFB"/>
          </a:solidFill>
          <a:ln w="12700">
            <a:solidFill>
              <a:srgbClr val="E5E7EB"/>
            </a:solidFill>
            <a:prstDash val="solid"/>
          </a:ln>
        </p:spPr>
      </p:sp>
      <p:sp>
        <p:nvSpPr>
          <p:cNvPr id="28" name="Shape 23"/>
          <p:cNvSpPr/>
          <p:nvPr/>
        </p:nvSpPr>
        <p:spPr>
          <a:xfrm>
            <a:off x="6295644" y="1886407"/>
            <a:ext cx="342900" cy="342900"/>
          </a:xfrm>
          <a:prstGeom prst="ellipse">
            <a:avLst/>
          </a:prstGeom>
          <a:solidFill>
            <a:srgbClr val="EBF0FF"/>
          </a:solidFill>
          <a:ln/>
        </p:spPr>
      </p:sp>
      <p:sp>
        <p:nvSpPr>
          <p:cNvPr id="29" name="Text 24"/>
          <p:cNvSpPr txBox="1"/>
          <p:nvPr/>
        </p:nvSpPr>
        <p:spPr>
          <a:xfrm>
            <a:off x="847649" y="3486607"/>
            <a:ext cx="1924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合理定价策略与多元化收入模式设计</a:t>
            </a:r>
            <a:endParaRPr lang="en-US" sz="900" dirty="0"/>
          </a:p>
        </p:txBody>
      </p:sp>
      <p:pic>
        <p:nvPicPr>
          <p:cNvPr id="30" name="Image 3" descr="preencoded.png"/>
          <p:cNvPicPr>
            <a:picLocks noChangeAspect="1"/>
          </p:cNvPicPr>
          <p:nvPr/>
        </p:nvPicPr>
        <p:blipFill>
          <a:blip r:embed="rId6"/>
          <a:srcRect t="-180" b="-180"/>
          <a:stretch/>
        </p:blipFill>
        <p:spPr>
          <a:xfrm>
            <a:off x="6372454" y="1981505"/>
            <a:ext cx="190195" cy="152705"/>
          </a:xfrm>
          <a:prstGeom prst="rect">
            <a:avLst/>
          </a:prstGeom>
        </p:spPr>
      </p:pic>
      <p:sp>
        <p:nvSpPr>
          <p:cNvPr id="31" name="Shape 25"/>
          <p:cNvSpPr/>
          <p:nvPr/>
        </p:nvSpPr>
        <p:spPr>
          <a:xfrm>
            <a:off x="6172200" y="2467051"/>
            <a:ext cx="5715000" cy="590702"/>
          </a:xfrm>
          <a:prstGeom prst="roundRect">
            <a:avLst>
              <a:gd name="adj" fmla="val 19974"/>
            </a:avLst>
          </a:prstGeom>
          <a:solidFill>
            <a:srgbClr val="F9FAFB"/>
          </a:solidFill>
          <a:ln w="12700">
            <a:solidFill>
              <a:srgbClr val="E5E7EB"/>
            </a:solidFill>
            <a:prstDash val="solid"/>
          </a:ln>
        </p:spPr>
      </p:sp>
      <p:sp>
        <p:nvSpPr>
          <p:cNvPr id="32" name="Shape 26"/>
          <p:cNvSpPr/>
          <p:nvPr/>
        </p:nvSpPr>
        <p:spPr>
          <a:xfrm>
            <a:off x="6172200" y="3172054"/>
            <a:ext cx="5715000" cy="590702"/>
          </a:xfrm>
          <a:prstGeom prst="roundRect">
            <a:avLst>
              <a:gd name="adj" fmla="val 19974"/>
            </a:avLst>
          </a:prstGeom>
          <a:solidFill>
            <a:srgbClr val="F9FAFB"/>
          </a:solidFill>
          <a:ln w="12700">
            <a:solidFill>
              <a:srgbClr val="E5E7EB"/>
            </a:solidFill>
            <a:prstDash val="solid"/>
          </a:ln>
        </p:spPr>
      </p:sp>
      <p:sp>
        <p:nvSpPr>
          <p:cNvPr id="33" name="Shape 27"/>
          <p:cNvSpPr/>
          <p:nvPr/>
        </p:nvSpPr>
        <p:spPr>
          <a:xfrm>
            <a:off x="6295644" y="2590495"/>
            <a:ext cx="342900" cy="342900"/>
          </a:xfrm>
          <a:prstGeom prst="ellipse">
            <a:avLst/>
          </a:prstGeom>
          <a:solidFill>
            <a:srgbClr val="EBF0FF"/>
          </a:solidFill>
          <a:ln/>
        </p:spPr>
      </p:sp>
      <p:sp>
        <p:nvSpPr>
          <p:cNvPr id="34" name="Shape 28"/>
          <p:cNvSpPr/>
          <p:nvPr/>
        </p:nvSpPr>
        <p:spPr>
          <a:xfrm>
            <a:off x="6295644" y="3295498"/>
            <a:ext cx="342900" cy="342900"/>
          </a:xfrm>
          <a:prstGeom prst="ellipse">
            <a:avLst/>
          </a:prstGeom>
          <a:solidFill>
            <a:srgbClr val="EBF0FF"/>
          </a:solidFill>
          <a:ln/>
        </p:spPr>
      </p:sp>
      <p:sp>
        <p:nvSpPr>
          <p:cNvPr id="35" name="Text 29"/>
          <p:cNvSpPr txBox="1"/>
          <p:nvPr/>
        </p:nvSpPr>
        <p:spPr>
          <a:xfrm>
            <a:off x="6715354" y="1895551"/>
            <a:ext cx="909828"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AI工具链赋能</a:t>
            </a:r>
            <a:endParaRPr lang="en-US" sz="1000" dirty="0"/>
          </a:p>
        </p:txBody>
      </p:sp>
      <p:sp>
        <p:nvSpPr>
          <p:cNvPr id="36" name="Text 30"/>
          <p:cNvSpPr txBox="1"/>
          <p:nvPr/>
        </p:nvSpPr>
        <p:spPr>
          <a:xfrm>
            <a:off x="6715354" y="3305556"/>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资源优化分配</a:t>
            </a:r>
            <a:endParaRPr lang="en-US" sz="1000" dirty="0"/>
          </a:p>
        </p:txBody>
      </p:sp>
      <p:sp>
        <p:nvSpPr>
          <p:cNvPr id="37" name="Text 31"/>
          <p:cNvSpPr txBox="1"/>
          <p:nvPr/>
        </p:nvSpPr>
        <p:spPr>
          <a:xfrm>
            <a:off x="6715354" y="2076602"/>
            <a:ext cx="20290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利用AI工具和自动化实现开发效率提升</a:t>
            </a:r>
            <a:endParaRPr lang="en-US" sz="900" dirty="0"/>
          </a:p>
        </p:txBody>
      </p:sp>
      <p:pic>
        <p:nvPicPr>
          <p:cNvPr id="38" name="Image 4" descr="preencoded.png"/>
          <p:cNvPicPr>
            <a:picLocks noChangeAspect="1"/>
          </p:cNvPicPr>
          <p:nvPr/>
        </p:nvPicPr>
        <p:blipFill>
          <a:blip r:embed="rId7"/>
          <a:srcRect t="-180" b="-180"/>
          <a:stretch/>
        </p:blipFill>
        <p:spPr>
          <a:xfrm>
            <a:off x="6372454" y="2686507"/>
            <a:ext cx="190195" cy="152705"/>
          </a:xfrm>
          <a:prstGeom prst="rect">
            <a:avLst/>
          </a:prstGeom>
        </p:spPr>
      </p:pic>
      <p:sp>
        <p:nvSpPr>
          <p:cNvPr id="39" name="Text 32"/>
          <p:cNvSpPr txBox="1"/>
          <p:nvPr/>
        </p:nvSpPr>
        <p:spPr>
          <a:xfrm>
            <a:off x="6715354" y="2600554"/>
            <a:ext cx="900684"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精益运营流程</a:t>
            </a:r>
            <a:endParaRPr lang="en-US" sz="1000" dirty="0"/>
          </a:p>
        </p:txBody>
      </p:sp>
      <p:sp>
        <p:nvSpPr>
          <p:cNvPr id="40" name="Text 33"/>
          <p:cNvSpPr txBox="1"/>
          <p:nvPr/>
        </p:nvSpPr>
        <p:spPr>
          <a:xfrm>
            <a:off x="6715354" y="2781605"/>
            <a:ext cx="1810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自动化工作流与数据驱动决策体系</a:t>
            </a:r>
            <a:endParaRPr lang="en-US" sz="900" dirty="0"/>
          </a:p>
        </p:txBody>
      </p:sp>
      <p:pic>
        <p:nvPicPr>
          <p:cNvPr id="41" name="Image 5" descr="preencoded.png"/>
          <p:cNvPicPr>
            <a:picLocks noChangeAspect="1"/>
          </p:cNvPicPr>
          <p:nvPr/>
        </p:nvPicPr>
        <p:blipFill>
          <a:blip r:embed="rId8"/>
          <a:srcRect/>
          <a:stretch/>
        </p:blipFill>
        <p:spPr>
          <a:xfrm>
            <a:off x="6391656" y="3390595"/>
            <a:ext cx="152705" cy="152705"/>
          </a:xfrm>
          <a:prstGeom prst="rect">
            <a:avLst/>
          </a:prstGeom>
        </p:spPr>
      </p:pic>
      <p:sp>
        <p:nvSpPr>
          <p:cNvPr id="42" name="Text 34"/>
          <p:cNvSpPr txBox="1"/>
          <p:nvPr/>
        </p:nvSpPr>
        <p:spPr>
          <a:xfrm>
            <a:off x="6715354" y="3486607"/>
            <a:ext cx="2039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根据实时数据，动态调整资源投入方向</a:t>
            </a:r>
            <a:endParaRPr lang="en-US" sz="900" dirty="0"/>
          </a:p>
        </p:txBody>
      </p:sp>
      <p:sp>
        <p:nvSpPr>
          <p:cNvPr id="43" name="Text 35"/>
          <p:cNvSpPr txBox="1"/>
          <p:nvPr/>
        </p:nvSpPr>
        <p:spPr>
          <a:xfrm>
            <a:off x="304495" y="3924605"/>
            <a:ext cx="1164946"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系统性优化要点</a:t>
            </a:r>
            <a:endParaRPr lang="en-US" sz="1100" dirty="0"/>
          </a:p>
        </p:txBody>
      </p:sp>
      <p:sp>
        <p:nvSpPr>
          <p:cNvPr id="44" name="Shape 36"/>
          <p:cNvSpPr/>
          <p:nvPr/>
        </p:nvSpPr>
        <p:spPr>
          <a:xfrm>
            <a:off x="304495" y="4166921"/>
            <a:ext cx="11582705" cy="647395"/>
          </a:xfrm>
          <a:prstGeom prst="roundRect">
            <a:avLst>
              <a:gd name="adj" fmla="val 12463"/>
            </a:avLst>
          </a:prstGeom>
          <a:solidFill>
            <a:srgbClr val="EFF6FF"/>
          </a:solidFill>
          <a:ln/>
        </p:spPr>
      </p:sp>
      <p:sp>
        <p:nvSpPr>
          <p:cNvPr id="45" name="Shape 37"/>
          <p:cNvSpPr/>
          <p:nvPr/>
        </p:nvSpPr>
        <p:spPr>
          <a:xfrm>
            <a:off x="2146097" y="4243730"/>
            <a:ext cx="228600" cy="304495"/>
          </a:xfrm>
          <a:prstGeom prst="roundRect">
            <a:avLst>
              <a:gd name="adj" fmla="val 400000"/>
            </a:avLst>
          </a:prstGeom>
          <a:solidFill>
            <a:srgbClr val="FFFFFF"/>
          </a:solidFill>
          <a:ln/>
        </p:spPr>
      </p:sp>
      <p:pic>
        <p:nvPicPr>
          <p:cNvPr id="46" name="Image 6" descr="preencoded.png"/>
          <p:cNvPicPr>
            <a:picLocks noChangeAspect="1"/>
          </p:cNvPicPr>
          <p:nvPr/>
        </p:nvPicPr>
        <p:blipFill>
          <a:blip r:embed="rId9"/>
          <a:srcRect/>
          <a:stretch/>
        </p:blipFill>
        <p:spPr>
          <a:xfrm>
            <a:off x="2184502" y="4319626"/>
            <a:ext cx="152705" cy="152705"/>
          </a:xfrm>
          <a:prstGeom prst="rect">
            <a:avLst/>
          </a:prstGeom>
        </p:spPr>
      </p:pic>
      <p:sp>
        <p:nvSpPr>
          <p:cNvPr id="47" name="Shape 38"/>
          <p:cNvSpPr/>
          <p:nvPr/>
        </p:nvSpPr>
        <p:spPr>
          <a:xfrm>
            <a:off x="5982005" y="4243730"/>
            <a:ext cx="228600" cy="304495"/>
          </a:xfrm>
          <a:prstGeom prst="roundRect">
            <a:avLst>
              <a:gd name="adj" fmla="val 400000"/>
            </a:avLst>
          </a:prstGeom>
          <a:solidFill>
            <a:srgbClr val="FFFFFF"/>
          </a:solidFill>
          <a:ln/>
        </p:spPr>
      </p:sp>
      <p:sp>
        <p:nvSpPr>
          <p:cNvPr id="48" name="Text 39"/>
          <p:cNvSpPr txBox="1"/>
          <p:nvPr/>
        </p:nvSpPr>
        <p:spPr>
          <a:xfrm>
            <a:off x="1632204" y="4586630"/>
            <a:ext cx="1353312" cy="143561"/>
          </a:xfrm>
          <a:prstGeom prst="rect">
            <a:avLst/>
          </a:prstGeom>
          <a:noFill/>
          <a:ln/>
        </p:spPr>
        <p:txBody>
          <a:bodyPr wrap="square" lIns="0" tIns="0" rIns="0" bIns="0" rtlCol="0" anchor="ctr"/>
          <a:lstStyle/>
          <a:p>
            <a:pPr marL="0" indent="0" algn="ctr">
              <a:buNone/>
            </a:pPr>
            <a:r>
              <a:rPr lang="en-US" sz="900" dirty="0">
                <a:solidFill>
                  <a:srgbClr val="333333"/>
                </a:solidFill>
                <a:latin typeface="Inter" pitchFamily="34" charset="0"/>
                <a:ea typeface="Inter" pitchFamily="34" charset="-122"/>
                <a:cs typeface="Inter" pitchFamily="34" charset="-120"/>
              </a:rPr>
              <a:t>从单点优化到全链路优化</a:t>
            </a:r>
            <a:endParaRPr lang="en-US" sz="900" dirty="0"/>
          </a:p>
        </p:txBody>
      </p:sp>
      <p:pic>
        <p:nvPicPr>
          <p:cNvPr id="49" name="Image 7" descr="preencoded.png"/>
          <p:cNvPicPr>
            <a:picLocks noChangeAspect="1"/>
          </p:cNvPicPr>
          <p:nvPr/>
        </p:nvPicPr>
        <p:blipFill>
          <a:blip r:embed="rId10"/>
          <a:srcRect/>
          <a:stretch/>
        </p:blipFill>
        <p:spPr>
          <a:xfrm>
            <a:off x="6019495" y="4319626"/>
            <a:ext cx="152705" cy="152705"/>
          </a:xfrm>
          <a:prstGeom prst="rect">
            <a:avLst/>
          </a:prstGeom>
        </p:spPr>
      </p:pic>
      <p:sp>
        <p:nvSpPr>
          <p:cNvPr id="50" name="Shape 40"/>
          <p:cNvSpPr/>
          <p:nvPr/>
        </p:nvSpPr>
        <p:spPr>
          <a:xfrm>
            <a:off x="9797796" y="4243730"/>
            <a:ext cx="267005" cy="304495"/>
          </a:xfrm>
          <a:prstGeom prst="roundRect">
            <a:avLst>
              <a:gd name="adj" fmla="val 342465"/>
            </a:avLst>
          </a:prstGeom>
          <a:solidFill>
            <a:srgbClr val="FFFFFF"/>
          </a:solidFill>
          <a:ln/>
        </p:spPr>
      </p:sp>
      <p:sp>
        <p:nvSpPr>
          <p:cNvPr id="51" name="Text 41"/>
          <p:cNvSpPr txBox="1"/>
          <p:nvPr/>
        </p:nvSpPr>
        <p:spPr>
          <a:xfrm>
            <a:off x="5524805" y="4586630"/>
            <a:ext cx="1239012" cy="143561"/>
          </a:xfrm>
          <a:prstGeom prst="rect">
            <a:avLst/>
          </a:prstGeom>
          <a:noFill/>
          <a:ln/>
        </p:spPr>
        <p:txBody>
          <a:bodyPr wrap="square" lIns="0" tIns="0" rIns="0" bIns="0" rtlCol="0" anchor="ctr"/>
          <a:lstStyle/>
          <a:p>
            <a:pPr marL="0" indent="0" algn="ctr">
              <a:buNone/>
            </a:pPr>
            <a:r>
              <a:rPr lang="en-US" sz="900" dirty="0">
                <a:solidFill>
                  <a:srgbClr val="333333"/>
                </a:solidFill>
                <a:latin typeface="Inter" pitchFamily="34" charset="0"/>
                <a:ea typeface="Inter" pitchFamily="34" charset="-122"/>
                <a:cs typeface="Inter" pitchFamily="34" charset="-120"/>
              </a:rPr>
              <a:t>价值与效率的协同增长</a:t>
            </a:r>
            <a:endParaRPr lang="en-US" sz="900" dirty="0"/>
          </a:p>
        </p:txBody>
      </p:sp>
      <p:pic>
        <p:nvPicPr>
          <p:cNvPr id="52" name="Image 8" descr="preencoded.png"/>
          <p:cNvPicPr>
            <a:picLocks noChangeAspect="1"/>
          </p:cNvPicPr>
          <p:nvPr/>
        </p:nvPicPr>
        <p:blipFill>
          <a:blip r:embed="rId11"/>
          <a:srcRect t="-180" b="-180"/>
          <a:stretch/>
        </p:blipFill>
        <p:spPr>
          <a:xfrm>
            <a:off x="9836201" y="4319626"/>
            <a:ext cx="190195" cy="152705"/>
          </a:xfrm>
          <a:prstGeom prst="rect">
            <a:avLst/>
          </a:prstGeom>
        </p:spPr>
      </p:pic>
      <p:sp>
        <p:nvSpPr>
          <p:cNvPr id="53" name="Text 42"/>
          <p:cNvSpPr txBox="1"/>
          <p:nvPr/>
        </p:nvSpPr>
        <p:spPr>
          <a:xfrm>
            <a:off x="9302191" y="4586630"/>
            <a:ext cx="1353312" cy="143561"/>
          </a:xfrm>
          <a:prstGeom prst="rect">
            <a:avLst/>
          </a:prstGeom>
          <a:noFill/>
          <a:ln/>
        </p:spPr>
        <p:txBody>
          <a:bodyPr wrap="square" lIns="0" tIns="0" rIns="0" bIns="0" rtlCol="0" anchor="ctr"/>
          <a:lstStyle/>
          <a:p>
            <a:pPr marL="0" indent="0" algn="ctr">
              <a:buNone/>
            </a:pPr>
            <a:r>
              <a:rPr lang="en-US" sz="900" dirty="0">
                <a:solidFill>
                  <a:srgbClr val="333333"/>
                </a:solidFill>
                <a:latin typeface="Inter" pitchFamily="34" charset="0"/>
                <a:ea typeface="Inter" pitchFamily="34" charset="-122"/>
                <a:cs typeface="Inter" pitchFamily="34" charset="-120"/>
              </a:rPr>
              <a:t>短期投入与长期回报平衡</a:t>
            </a:r>
            <a:endParaRPr lang="en-US" sz="900" dirty="0"/>
          </a:p>
        </p:txBody>
      </p:sp>
      <p:sp>
        <p:nvSpPr>
          <p:cNvPr id="54" name="Text 43"/>
          <p:cNvSpPr txBox="1"/>
          <p:nvPr/>
        </p:nvSpPr>
        <p:spPr>
          <a:xfrm>
            <a:off x="304495" y="4891126"/>
            <a:ext cx="5010912" cy="143561"/>
          </a:xfrm>
          <a:prstGeom prst="rect">
            <a:avLst/>
          </a:prstGeom>
          <a:noFill/>
          <a:ln/>
        </p:spPr>
        <p:txBody>
          <a:bodyPr wrap="square" lIns="0" tIns="0" rIns="0" bIns="0" rtlCol="0" anchor="ctr"/>
          <a:lstStyle/>
          <a:p>
            <a:pPr marL="0" indent="0" algn="l">
              <a:buNone/>
            </a:pPr>
            <a:r>
              <a:rPr lang="en-US" sz="900" i="1" dirty="0">
                <a:solidFill>
                  <a:srgbClr val="6B7280"/>
                </a:solidFill>
                <a:latin typeface="Inter" pitchFamily="34" charset="0"/>
                <a:ea typeface="Inter" pitchFamily="34" charset="-122"/>
                <a:cs typeface="Inter" pitchFamily="34" charset="-120"/>
              </a:rPr>
              <a:t>成功的自洽产品路径能够在保持高效率的同时实现价值最大化，形成良性循环，支撑可持续发展。</a:t>
            </a:r>
            <a:endParaRPr lang="en-US" sz="900" dirty="0"/>
          </a:p>
        </p:txBody>
      </p:sp>
      <p:sp>
        <p:nvSpPr>
          <p:cNvPr id="55" name="Text 44"/>
          <p:cNvSpPr txBox="1"/>
          <p:nvPr/>
        </p:nvSpPr>
        <p:spPr>
          <a:xfrm>
            <a:off x="11172139" y="5100523"/>
            <a:ext cx="810158" cy="143561"/>
          </a:xfrm>
          <a:prstGeom prst="rect">
            <a:avLst/>
          </a:prstGeom>
          <a:noFill/>
          <a:ln/>
        </p:spPr>
        <p:txBody>
          <a:bodyPr wrap="square" lIns="0" tIns="0" rIns="0" bIns="0" rtlCol="0" anchor="ctr"/>
          <a:lstStyle/>
          <a:p>
            <a:pPr marL="0" indent="0" algn="r">
              <a:buNone/>
            </a:pPr>
            <a:r>
              <a:rPr lang="en-US" sz="900" b="1" dirty="0">
                <a:solidFill>
                  <a:srgbClr val="2563EB"/>
                </a:solidFill>
                <a:latin typeface="Inter" pitchFamily="34" charset="0"/>
                <a:ea typeface="Inter" pitchFamily="34" charset="-122"/>
                <a:cs typeface="Inter" pitchFamily="34" charset="-120"/>
              </a:rPr>
              <a:t>详情见下页 →</a:t>
            </a:r>
            <a:endParaRPr lang="en-US" sz="9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23698"/>
            <a:ext cx="1224382"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自洽产品路径比较</a:t>
            </a:r>
            <a:endParaRPr lang="en-US" sz="1000" dirty="0"/>
          </a:p>
        </p:txBody>
      </p:sp>
      <p:sp>
        <p:nvSpPr>
          <p:cNvPr id="6" name="Text 4"/>
          <p:cNvSpPr txBox="1"/>
          <p:nvPr/>
        </p:nvSpPr>
        <p:spPr>
          <a:xfrm>
            <a:off x="228600" y="552298"/>
            <a:ext cx="3857854"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新玩家 VS Incumbent自洽路径对比</a:t>
            </a:r>
            <a:endParaRPr lang="en-US" sz="1800" dirty="0"/>
          </a:p>
        </p:txBody>
      </p:sp>
      <p:sp>
        <p:nvSpPr>
          <p:cNvPr id="7" name="Text 5"/>
          <p:cNvSpPr txBox="1"/>
          <p:nvPr/>
        </p:nvSpPr>
        <p:spPr>
          <a:xfrm>
            <a:off x="11505895" y="385877"/>
            <a:ext cx="553212" cy="143561"/>
          </a:xfrm>
          <a:prstGeom prst="rect">
            <a:avLst/>
          </a:prstGeom>
          <a:noFill/>
          <a:ln/>
        </p:spPr>
        <p:txBody>
          <a:bodyPr wrap="square" lIns="0" tIns="0" rIns="0" bIns="0" rtlCol="0" anchor="ctr"/>
          <a:lstStyle/>
          <a:p>
            <a:pPr marL="0" indent="0" algn="r">
              <a:buNone/>
            </a:pPr>
            <a:r>
              <a:rPr lang="en-US" sz="900" dirty="0">
                <a:solidFill>
                  <a:srgbClr val="6B7280"/>
                </a:solidFill>
                <a:latin typeface="Inter" pitchFamily="34" charset="0"/>
                <a:ea typeface="Inter" pitchFamily="34" charset="-122"/>
                <a:cs typeface="Inter" pitchFamily="34" charset="-120"/>
              </a:rPr>
              <a:t>第四部分</a:t>
            </a:r>
            <a:endParaRPr lang="en-US" sz="900" dirty="0"/>
          </a:p>
        </p:txBody>
      </p:sp>
      <p:sp>
        <p:nvSpPr>
          <p:cNvPr id="8" name="Text 6"/>
          <p:cNvSpPr txBox="1"/>
          <p:nvPr/>
        </p:nvSpPr>
        <p:spPr>
          <a:xfrm>
            <a:off x="9677095" y="556870"/>
            <a:ext cx="2410358" cy="191110"/>
          </a:xfrm>
          <a:prstGeom prst="rect">
            <a:avLst/>
          </a:prstGeom>
          <a:noFill/>
          <a:ln/>
        </p:spPr>
        <p:txBody>
          <a:bodyPr wrap="square" lIns="0" tIns="0" rIns="0" bIns="0" rtlCol="0" anchor="ctr"/>
          <a:lstStyle/>
          <a:p>
            <a:pPr marL="0" indent="0" algn="r">
              <a:buNone/>
            </a:pPr>
            <a:r>
              <a:rPr lang="en-US" sz="1200" b="1" dirty="0">
                <a:solidFill>
                  <a:srgbClr val="2563EB"/>
                </a:solidFill>
                <a:latin typeface="Inter" pitchFamily="34" charset="0"/>
                <a:ea typeface="Inter" pitchFamily="34" charset="-122"/>
                <a:cs typeface="Inter" pitchFamily="34" charset="-120"/>
              </a:rPr>
              <a:t>价值和效率最大化的自洽产品路径</a:t>
            </a:r>
            <a:endParaRPr lang="en-US" sz="1200" dirty="0"/>
          </a:p>
        </p:txBody>
      </p:sp>
      <p:sp>
        <p:nvSpPr>
          <p:cNvPr id="9" name="Shape 7"/>
          <p:cNvSpPr/>
          <p:nvPr/>
        </p:nvSpPr>
        <p:spPr>
          <a:xfrm>
            <a:off x="228600" y="961949"/>
            <a:ext cx="5676595" cy="609905"/>
          </a:xfrm>
          <a:prstGeom prst="roundRect">
            <a:avLst>
              <a:gd name="adj" fmla="val 18741"/>
            </a:avLst>
          </a:prstGeom>
          <a:solidFill>
            <a:srgbClr val="EFF6FF"/>
          </a:solidFill>
          <a:ln/>
        </p:spPr>
      </p:sp>
      <p:pic>
        <p:nvPicPr>
          <p:cNvPr id="10" name="Image 0" descr="preencoded.png"/>
          <p:cNvPicPr>
            <a:picLocks noChangeAspect="1"/>
          </p:cNvPicPr>
          <p:nvPr/>
        </p:nvPicPr>
        <p:blipFill>
          <a:blip r:embed="rId3"/>
          <a:srcRect/>
          <a:stretch/>
        </p:blipFill>
        <p:spPr>
          <a:xfrm>
            <a:off x="304495" y="1086307"/>
            <a:ext cx="171907" cy="171907"/>
          </a:xfrm>
          <a:prstGeom prst="rect">
            <a:avLst/>
          </a:prstGeom>
        </p:spPr>
      </p:pic>
      <p:sp>
        <p:nvSpPr>
          <p:cNvPr id="11" name="Text 8"/>
          <p:cNvSpPr txBox="1"/>
          <p:nvPr/>
        </p:nvSpPr>
        <p:spPr>
          <a:xfrm>
            <a:off x="552298" y="1037844"/>
            <a:ext cx="986638" cy="267005"/>
          </a:xfrm>
          <a:prstGeom prst="rect">
            <a:avLst/>
          </a:prstGeom>
          <a:noFill/>
          <a:ln/>
        </p:spPr>
        <p:txBody>
          <a:bodyPr wrap="square" lIns="0" tIns="0" rIns="0" bIns="0" rtlCol="0" anchor="ctr"/>
          <a:lstStyle/>
          <a:p>
            <a:pPr marL="0" indent="0" algn="l">
              <a:buNone/>
            </a:pPr>
            <a:r>
              <a:rPr lang="en-US" sz="1300" b="1" dirty="0">
                <a:solidFill>
                  <a:srgbClr val="2563EB"/>
                </a:solidFill>
                <a:latin typeface="Inter" pitchFamily="34" charset="0"/>
                <a:ea typeface="Inter" pitchFamily="34" charset="-122"/>
                <a:cs typeface="Inter" pitchFamily="34" charset="-120"/>
              </a:rPr>
              <a:t>新玩家优势</a:t>
            </a:r>
            <a:endParaRPr lang="en-US" sz="1300" dirty="0"/>
          </a:p>
        </p:txBody>
      </p:sp>
      <p:sp>
        <p:nvSpPr>
          <p:cNvPr id="12" name="Text 9"/>
          <p:cNvSpPr txBox="1"/>
          <p:nvPr/>
        </p:nvSpPr>
        <p:spPr>
          <a:xfrm>
            <a:off x="304495" y="1304849"/>
            <a:ext cx="18004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创业公司与AI初创企业的天然优势</a:t>
            </a:r>
            <a:endParaRPr lang="en-US" sz="900" dirty="0"/>
          </a:p>
        </p:txBody>
      </p:sp>
      <p:sp>
        <p:nvSpPr>
          <p:cNvPr id="13" name="Shape 10"/>
          <p:cNvSpPr/>
          <p:nvPr/>
        </p:nvSpPr>
        <p:spPr>
          <a:xfrm>
            <a:off x="228600" y="1647749"/>
            <a:ext cx="5676595" cy="514807"/>
          </a:xfrm>
          <a:prstGeom prst="roundRect">
            <a:avLst>
              <a:gd name="adj" fmla="val 26314"/>
            </a:avLst>
          </a:prstGeom>
          <a:solidFill>
            <a:srgbClr val="F9FAFB"/>
          </a:solidFill>
          <a:ln w="12700">
            <a:solidFill>
              <a:srgbClr val="E5E7EB"/>
            </a:solidFill>
            <a:prstDash val="solid"/>
          </a:ln>
        </p:spPr>
      </p:sp>
      <p:sp>
        <p:nvSpPr>
          <p:cNvPr id="14" name="Shape 11"/>
          <p:cNvSpPr/>
          <p:nvPr/>
        </p:nvSpPr>
        <p:spPr>
          <a:xfrm>
            <a:off x="228600" y="2829154"/>
            <a:ext cx="5676595" cy="514807"/>
          </a:xfrm>
          <a:prstGeom prst="roundRect">
            <a:avLst>
              <a:gd name="adj" fmla="val 26314"/>
            </a:avLst>
          </a:prstGeom>
          <a:solidFill>
            <a:srgbClr val="F9FAFB"/>
          </a:solidFill>
          <a:ln w="12700">
            <a:solidFill>
              <a:srgbClr val="E5E7EB"/>
            </a:solidFill>
            <a:prstDash val="solid"/>
          </a:ln>
        </p:spPr>
      </p:sp>
      <p:sp>
        <p:nvSpPr>
          <p:cNvPr id="15" name="Shape 12"/>
          <p:cNvSpPr/>
          <p:nvPr/>
        </p:nvSpPr>
        <p:spPr>
          <a:xfrm>
            <a:off x="342900" y="1733702"/>
            <a:ext cx="304495" cy="304495"/>
          </a:xfrm>
          <a:prstGeom prst="ellipse">
            <a:avLst/>
          </a:prstGeom>
          <a:solidFill>
            <a:srgbClr val="EBF0FF"/>
          </a:solidFill>
          <a:ln/>
        </p:spPr>
      </p:sp>
      <p:pic>
        <p:nvPicPr>
          <p:cNvPr id="16" name="Image 1" descr="preencoded.png"/>
          <p:cNvPicPr>
            <a:picLocks noChangeAspect="1"/>
          </p:cNvPicPr>
          <p:nvPr/>
        </p:nvPicPr>
        <p:blipFill>
          <a:blip r:embed="rId4"/>
          <a:srcRect l="-2512" r="-2512"/>
          <a:stretch/>
        </p:blipFill>
        <p:spPr>
          <a:xfrm>
            <a:off x="442570" y="1819656"/>
            <a:ext cx="105156" cy="133502"/>
          </a:xfrm>
          <a:prstGeom prst="rect">
            <a:avLst/>
          </a:prstGeom>
        </p:spPr>
      </p:pic>
      <p:sp>
        <p:nvSpPr>
          <p:cNvPr id="17" name="Shape 13"/>
          <p:cNvSpPr/>
          <p:nvPr/>
        </p:nvSpPr>
        <p:spPr>
          <a:xfrm>
            <a:off x="228600" y="2238451"/>
            <a:ext cx="5676595" cy="514807"/>
          </a:xfrm>
          <a:prstGeom prst="roundRect">
            <a:avLst>
              <a:gd name="adj" fmla="val 26314"/>
            </a:avLst>
          </a:prstGeom>
          <a:solidFill>
            <a:srgbClr val="F9FAFB"/>
          </a:solidFill>
          <a:ln w="12700">
            <a:solidFill>
              <a:srgbClr val="E5E7EB"/>
            </a:solidFill>
            <a:prstDash val="solid"/>
          </a:ln>
        </p:spPr>
      </p:sp>
      <p:sp>
        <p:nvSpPr>
          <p:cNvPr id="18" name="Shape 14"/>
          <p:cNvSpPr/>
          <p:nvPr/>
        </p:nvSpPr>
        <p:spPr>
          <a:xfrm>
            <a:off x="228600" y="3419856"/>
            <a:ext cx="5676595" cy="514807"/>
          </a:xfrm>
          <a:prstGeom prst="roundRect">
            <a:avLst>
              <a:gd name="adj" fmla="val 26314"/>
            </a:avLst>
          </a:prstGeom>
          <a:solidFill>
            <a:srgbClr val="F9FAFB"/>
          </a:solidFill>
          <a:ln w="12700">
            <a:solidFill>
              <a:srgbClr val="E5E7EB"/>
            </a:solidFill>
            <a:prstDash val="solid"/>
          </a:ln>
        </p:spPr>
      </p:sp>
      <p:sp>
        <p:nvSpPr>
          <p:cNvPr id="19" name="Shape 15"/>
          <p:cNvSpPr/>
          <p:nvPr/>
        </p:nvSpPr>
        <p:spPr>
          <a:xfrm>
            <a:off x="342900" y="2324405"/>
            <a:ext cx="304495" cy="304495"/>
          </a:xfrm>
          <a:prstGeom prst="ellipse">
            <a:avLst/>
          </a:prstGeom>
          <a:solidFill>
            <a:srgbClr val="EBF0FF"/>
          </a:solidFill>
          <a:ln/>
        </p:spPr>
      </p:sp>
      <p:sp>
        <p:nvSpPr>
          <p:cNvPr id="20" name="Shape 16"/>
          <p:cNvSpPr/>
          <p:nvPr/>
        </p:nvSpPr>
        <p:spPr>
          <a:xfrm>
            <a:off x="342900" y="2915107"/>
            <a:ext cx="304495" cy="304495"/>
          </a:xfrm>
          <a:prstGeom prst="ellipse">
            <a:avLst/>
          </a:prstGeom>
          <a:solidFill>
            <a:srgbClr val="EBF0FF"/>
          </a:solidFill>
          <a:ln/>
        </p:spPr>
      </p:sp>
      <p:sp>
        <p:nvSpPr>
          <p:cNvPr id="21" name="Shape 17"/>
          <p:cNvSpPr/>
          <p:nvPr/>
        </p:nvSpPr>
        <p:spPr>
          <a:xfrm>
            <a:off x="342900" y="3504895"/>
            <a:ext cx="304495" cy="304495"/>
          </a:xfrm>
          <a:prstGeom prst="ellipse">
            <a:avLst/>
          </a:prstGeom>
          <a:solidFill>
            <a:srgbClr val="EBF0FF"/>
          </a:solidFill>
          <a:ln/>
        </p:spPr>
      </p:sp>
      <p:sp>
        <p:nvSpPr>
          <p:cNvPr id="22" name="Text 18"/>
          <p:cNvSpPr txBox="1"/>
          <p:nvPr/>
        </p:nvSpPr>
        <p:spPr>
          <a:xfrm>
            <a:off x="724205" y="1742846"/>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认知敏锐</a:t>
            </a:r>
            <a:endParaRPr lang="en-US" sz="1000" dirty="0"/>
          </a:p>
        </p:txBody>
      </p:sp>
      <p:sp>
        <p:nvSpPr>
          <p:cNvPr id="23" name="Text 19"/>
          <p:cNvSpPr txBox="1"/>
          <p:nvPr/>
        </p:nvSpPr>
        <p:spPr>
          <a:xfrm>
            <a:off x="724205" y="3514954"/>
            <a:ext cx="767182"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无历史包袱</a:t>
            </a:r>
            <a:endParaRPr lang="en-US" sz="1000" dirty="0"/>
          </a:p>
        </p:txBody>
      </p:sp>
      <p:sp>
        <p:nvSpPr>
          <p:cNvPr id="24" name="Text 20"/>
          <p:cNvSpPr txBox="1"/>
          <p:nvPr/>
        </p:nvSpPr>
        <p:spPr>
          <a:xfrm>
            <a:off x="724205" y="1923898"/>
            <a:ext cx="2039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更快察觉市场变化，敏锐把握技术突破</a:t>
            </a:r>
            <a:endParaRPr lang="en-US" sz="900" dirty="0"/>
          </a:p>
        </p:txBody>
      </p:sp>
      <p:pic>
        <p:nvPicPr>
          <p:cNvPr id="25" name="Image 2" descr="preencoded.png"/>
          <p:cNvPicPr>
            <a:picLocks noChangeAspect="1"/>
          </p:cNvPicPr>
          <p:nvPr/>
        </p:nvPicPr>
        <p:blipFill>
          <a:blip r:embed="rId5"/>
          <a:srcRect t="-1100" b="-1100"/>
          <a:stretch/>
        </p:blipFill>
        <p:spPr>
          <a:xfrm>
            <a:off x="437998" y="2409444"/>
            <a:ext cx="114300" cy="133502"/>
          </a:xfrm>
          <a:prstGeom prst="rect">
            <a:avLst/>
          </a:prstGeom>
        </p:spPr>
      </p:pic>
      <p:sp>
        <p:nvSpPr>
          <p:cNvPr id="26" name="Text 21"/>
          <p:cNvSpPr txBox="1"/>
          <p:nvPr/>
        </p:nvSpPr>
        <p:spPr>
          <a:xfrm>
            <a:off x="724205" y="2333549"/>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执行快速</a:t>
            </a:r>
            <a:endParaRPr lang="en-US" sz="1000" dirty="0"/>
          </a:p>
        </p:txBody>
      </p:sp>
      <p:sp>
        <p:nvSpPr>
          <p:cNvPr id="27" name="Text 22"/>
          <p:cNvSpPr txBox="1"/>
          <p:nvPr/>
        </p:nvSpPr>
        <p:spPr>
          <a:xfrm>
            <a:off x="724205" y="2514600"/>
            <a:ext cx="2039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决策链短，迭代速度快，周级产品更新</a:t>
            </a:r>
            <a:endParaRPr lang="en-US" sz="900" dirty="0"/>
          </a:p>
        </p:txBody>
      </p:sp>
      <p:pic>
        <p:nvPicPr>
          <p:cNvPr id="28" name="Image 3" descr="preencoded.png"/>
          <p:cNvPicPr>
            <a:picLocks noChangeAspect="1"/>
          </p:cNvPicPr>
          <p:nvPr/>
        </p:nvPicPr>
        <p:blipFill>
          <a:blip r:embed="rId6"/>
          <a:srcRect/>
          <a:stretch/>
        </p:blipFill>
        <p:spPr>
          <a:xfrm>
            <a:off x="428854" y="3000146"/>
            <a:ext cx="133502" cy="133502"/>
          </a:xfrm>
          <a:prstGeom prst="rect">
            <a:avLst/>
          </a:prstGeom>
        </p:spPr>
      </p:pic>
      <p:sp>
        <p:nvSpPr>
          <p:cNvPr id="29" name="Text 23"/>
          <p:cNvSpPr txBox="1"/>
          <p:nvPr/>
        </p:nvSpPr>
        <p:spPr>
          <a:xfrm>
            <a:off x="724205" y="2924251"/>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模式创新</a:t>
            </a:r>
            <a:endParaRPr lang="en-US" sz="1000" dirty="0"/>
          </a:p>
        </p:txBody>
      </p:sp>
      <p:sp>
        <p:nvSpPr>
          <p:cNvPr id="30" name="Text 24"/>
          <p:cNvSpPr txBox="1"/>
          <p:nvPr/>
        </p:nvSpPr>
        <p:spPr>
          <a:xfrm>
            <a:off x="724205" y="3105302"/>
            <a:ext cx="2039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愿意尝试颠覆性商业模式，创造新价值</a:t>
            </a:r>
            <a:endParaRPr lang="en-US" sz="900" dirty="0"/>
          </a:p>
        </p:txBody>
      </p:sp>
      <p:pic>
        <p:nvPicPr>
          <p:cNvPr id="31" name="Image 4" descr="preencoded.png"/>
          <p:cNvPicPr>
            <a:picLocks noChangeAspect="1"/>
          </p:cNvPicPr>
          <p:nvPr/>
        </p:nvPicPr>
        <p:blipFill>
          <a:blip r:embed="rId7"/>
          <a:srcRect/>
          <a:stretch/>
        </p:blipFill>
        <p:spPr>
          <a:xfrm>
            <a:off x="428854" y="3590849"/>
            <a:ext cx="133502" cy="133502"/>
          </a:xfrm>
          <a:prstGeom prst="rect">
            <a:avLst/>
          </a:prstGeom>
        </p:spPr>
      </p:pic>
      <p:sp>
        <p:nvSpPr>
          <p:cNvPr id="32" name="Text 25"/>
          <p:cNvSpPr txBox="1"/>
          <p:nvPr/>
        </p:nvSpPr>
        <p:spPr>
          <a:xfrm>
            <a:off x="724205" y="3696005"/>
            <a:ext cx="18004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不受存量业务束缚，纯AI原生设计</a:t>
            </a:r>
            <a:endParaRPr lang="en-US" sz="900" dirty="0"/>
          </a:p>
        </p:txBody>
      </p:sp>
      <p:sp>
        <p:nvSpPr>
          <p:cNvPr id="33" name="Shape 26"/>
          <p:cNvSpPr/>
          <p:nvPr/>
        </p:nvSpPr>
        <p:spPr>
          <a:xfrm>
            <a:off x="228600" y="4009644"/>
            <a:ext cx="5676595" cy="838505"/>
          </a:xfrm>
          <a:prstGeom prst="roundRect">
            <a:avLst>
              <a:gd name="adj" fmla="val 7435"/>
            </a:avLst>
          </a:prstGeom>
          <a:solidFill>
            <a:srgbClr val="F9FAFB"/>
          </a:solidFill>
          <a:ln/>
        </p:spPr>
      </p:sp>
      <p:sp>
        <p:nvSpPr>
          <p:cNvPr id="34" name="Text 27"/>
          <p:cNvSpPr txBox="1"/>
          <p:nvPr/>
        </p:nvSpPr>
        <p:spPr>
          <a:xfrm>
            <a:off x="304495" y="4095598"/>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成功路径</a:t>
            </a:r>
            <a:endParaRPr lang="en-US" sz="1000" dirty="0"/>
          </a:p>
        </p:txBody>
      </p:sp>
      <p:sp>
        <p:nvSpPr>
          <p:cNvPr id="35" name="Text 28"/>
          <p:cNvSpPr txBox="1"/>
          <p:nvPr/>
        </p:nvSpPr>
        <p:spPr>
          <a:xfrm>
            <a:off x="466344" y="4315054"/>
            <a:ext cx="1819656"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单点突破 → 垂直深入 → 横向拓展</a:t>
            </a:r>
            <a:endParaRPr lang="en-US" sz="900" dirty="0"/>
          </a:p>
        </p:txBody>
      </p:sp>
      <p:sp>
        <p:nvSpPr>
          <p:cNvPr id="36" name="Text 29"/>
          <p:cNvSpPr txBox="1"/>
          <p:nvPr/>
        </p:nvSpPr>
        <p:spPr>
          <a:xfrm>
            <a:off x="466344" y="4466844"/>
            <a:ext cx="1810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专注长尾市场或被忽视的细分领域</a:t>
            </a:r>
            <a:endParaRPr lang="en-US" sz="900" dirty="0"/>
          </a:p>
        </p:txBody>
      </p:sp>
      <p:sp>
        <p:nvSpPr>
          <p:cNvPr id="37" name="Text 30"/>
          <p:cNvSpPr txBox="1"/>
          <p:nvPr/>
        </p:nvSpPr>
        <p:spPr>
          <a:xfrm>
            <a:off x="466344" y="4619549"/>
            <a:ext cx="14676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利用速度优势抢占市场心智</a:t>
            </a:r>
            <a:endParaRPr lang="en-US" sz="900" dirty="0"/>
          </a:p>
        </p:txBody>
      </p:sp>
      <p:sp>
        <p:nvSpPr>
          <p:cNvPr id="38" name="Shape 31"/>
          <p:cNvSpPr/>
          <p:nvPr/>
        </p:nvSpPr>
        <p:spPr>
          <a:xfrm>
            <a:off x="6286500" y="961949"/>
            <a:ext cx="5676595" cy="609905"/>
          </a:xfrm>
          <a:prstGeom prst="roundRect">
            <a:avLst>
              <a:gd name="adj" fmla="val 18741"/>
            </a:avLst>
          </a:prstGeom>
          <a:solidFill>
            <a:srgbClr val="ECFDF5"/>
          </a:solidFill>
          <a:ln/>
        </p:spPr>
      </p:sp>
      <p:pic>
        <p:nvPicPr>
          <p:cNvPr id="39" name="Image 5" descr="preencoded.png"/>
          <p:cNvPicPr>
            <a:picLocks noChangeAspect="1"/>
          </p:cNvPicPr>
          <p:nvPr/>
        </p:nvPicPr>
        <p:blipFill>
          <a:blip r:embed="rId8"/>
          <a:srcRect l="-1773" r="-1773"/>
          <a:stretch/>
        </p:blipFill>
        <p:spPr>
          <a:xfrm>
            <a:off x="6362395" y="1086307"/>
            <a:ext cx="133502" cy="171907"/>
          </a:xfrm>
          <a:prstGeom prst="rect">
            <a:avLst/>
          </a:prstGeom>
        </p:spPr>
      </p:pic>
      <p:sp>
        <p:nvSpPr>
          <p:cNvPr id="40" name="Text 32"/>
          <p:cNvSpPr txBox="1"/>
          <p:nvPr/>
        </p:nvSpPr>
        <p:spPr>
          <a:xfrm>
            <a:off x="6572707" y="1037844"/>
            <a:ext cx="1377086" cy="267005"/>
          </a:xfrm>
          <a:prstGeom prst="rect">
            <a:avLst/>
          </a:prstGeom>
          <a:noFill/>
          <a:ln/>
        </p:spPr>
        <p:txBody>
          <a:bodyPr wrap="square" lIns="0" tIns="0" rIns="0" bIns="0" rtlCol="0" anchor="ctr"/>
          <a:lstStyle/>
          <a:p>
            <a:pPr marL="0" indent="0" algn="l">
              <a:buNone/>
            </a:pPr>
            <a:r>
              <a:rPr lang="en-US" sz="1300" b="1" dirty="0">
                <a:solidFill>
                  <a:srgbClr val="059669"/>
                </a:solidFill>
                <a:latin typeface="Inter" pitchFamily="34" charset="0"/>
                <a:ea typeface="Inter" pitchFamily="34" charset="-122"/>
                <a:cs typeface="Inter" pitchFamily="34" charset="-120"/>
              </a:rPr>
              <a:t>Incumbent优势</a:t>
            </a:r>
            <a:endParaRPr lang="en-US" sz="1300" dirty="0"/>
          </a:p>
        </p:txBody>
      </p:sp>
      <p:sp>
        <p:nvSpPr>
          <p:cNvPr id="41" name="Text 33"/>
          <p:cNvSpPr txBox="1"/>
          <p:nvPr/>
        </p:nvSpPr>
        <p:spPr>
          <a:xfrm>
            <a:off x="6362395" y="1304849"/>
            <a:ext cx="1696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成熟企业与传统巨头的固有优势</a:t>
            </a:r>
            <a:endParaRPr lang="en-US" sz="900" dirty="0"/>
          </a:p>
        </p:txBody>
      </p:sp>
      <p:sp>
        <p:nvSpPr>
          <p:cNvPr id="42" name="Shape 34"/>
          <p:cNvSpPr/>
          <p:nvPr/>
        </p:nvSpPr>
        <p:spPr>
          <a:xfrm>
            <a:off x="6286500" y="1647749"/>
            <a:ext cx="5676595" cy="514807"/>
          </a:xfrm>
          <a:prstGeom prst="roundRect">
            <a:avLst>
              <a:gd name="adj" fmla="val 26314"/>
            </a:avLst>
          </a:prstGeom>
          <a:solidFill>
            <a:srgbClr val="F9FAFB"/>
          </a:solidFill>
          <a:ln w="12700">
            <a:solidFill>
              <a:srgbClr val="E5E7EB"/>
            </a:solidFill>
            <a:prstDash val="solid"/>
          </a:ln>
        </p:spPr>
      </p:sp>
      <p:sp>
        <p:nvSpPr>
          <p:cNvPr id="43" name="Shape 35"/>
          <p:cNvSpPr/>
          <p:nvPr/>
        </p:nvSpPr>
        <p:spPr>
          <a:xfrm>
            <a:off x="6400800" y="1733702"/>
            <a:ext cx="304495" cy="304495"/>
          </a:xfrm>
          <a:prstGeom prst="ellipse">
            <a:avLst/>
          </a:prstGeom>
          <a:solidFill>
            <a:srgbClr val="E6F9EE"/>
          </a:solidFill>
          <a:ln/>
        </p:spPr>
      </p:sp>
      <p:pic>
        <p:nvPicPr>
          <p:cNvPr id="44" name="Image 6" descr="preencoded.png"/>
          <p:cNvPicPr>
            <a:picLocks noChangeAspect="1"/>
          </p:cNvPicPr>
          <p:nvPr/>
        </p:nvPicPr>
        <p:blipFill>
          <a:blip r:embed="rId9"/>
          <a:srcRect/>
          <a:stretch/>
        </p:blipFill>
        <p:spPr>
          <a:xfrm>
            <a:off x="6486754" y="1819656"/>
            <a:ext cx="133502" cy="133502"/>
          </a:xfrm>
          <a:prstGeom prst="rect">
            <a:avLst/>
          </a:prstGeom>
        </p:spPr>
      </p:pic>
      <p:sp>
        <p:nvSpPr>
          <p:cNvPr id="45" name="Shape 36"/>
          <p:cNvSpPr/>
          <p:nvPr/>
        </p:nvSpPr>
        <p:spPr>
          <a:xfrm>
            <a:off x="6286500" y="2238451"/>
            <a:ext cx="5676595" cy="514807"/>
          </a:xfrm>
          <a:prstGeom prst="roundRect">
            <a:avLst>
              <a:gd name="adj" fmla="val 26314"/>
            </a:avLst>
          </a:prstGeom>
          <a:solidFill>
            <a:srgbClr val="F9FAFB"/>
          </a:solidFill>
          <a:ln w="12700">
            <a:solidFill>
              <a:srgbClr val="E5E7EB"/>
            </a:solidFill>
            <a:prstDash val="solid"/>
          </a:ln>
        </p:spPr>
      </p:sp>
      <p:sp>
        <p:nvSpPr>
          <p:cNvPr id="46" name="Shape 37"/>
          <p:cNvSpPr/>
          <p:nvPr/>
        </p:nvSpPr>
        <p:spPr>
          <a:xfrm>
            <a:off x="6286500" y="3419856"/>
            <a:ext cx="5676595" cy="514807"/>
          </a:xfrm>
          <a:prstGeom prst="roundRect">
            <a:avLst>
              <a:gd name="adj" fmla="val 26314"/>
            </a:avLst>
          </a:prstGeom>
          <a:solidFill>
            <a:srgbClr val="F9FAFB"/>
          </a:solidFill>
          <a:ln w="12700">
            <a:solidFill>
              <a:srgbClr val="E5E7EB"/>
            </a:solidFill>
            <a:prstDash val="solid"/>
          </a:ln>
        </p:spPr>
      </p:sp>
      <p:sp>
        <p:nvSpPr>
          <p:cNvPr id="47" name="Shape 38"/>
          <p:cNvSpPr/>
          <p:nvPr/>
        </p:nvSpPr>
        <p:spPr>
          <a:xfrm>
            <a:off x="6400800" y="2324405"/>
            <a:ext cx="304495" cy="304495"/>
          </a:xfrm>
          <a:prstGeom prst="ellipse">
            <a:avLst/>
          </a:prstGeom>
          <a:solidFill>
            <a:srgbClr val="E6F9EE"/>
          </a:solidFill>
          <a:ln/>
        </p:spPr>
      </p:sp>
      <p:sp>
        <p:nvSpPr>
          <p:cNvPr id="48" name="Text 39"/>
          <p:cNvSpPr txBox="1"/>
          <p:nvPr/>
        </p:nvSpPr>
        <p:spPr>
          <a:xfrm>
            <a:off x="6782105" y="1742846"/>
            <a:ext cx="1071677"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行业Know-how</a:t>
            </a:r>
            <a:endParaRPr lang="en-US" sz="1000" dirty="0"/>
          </a:p>
        </p:txBody>
      </p:sp>
      <p:sp>
        <p:nvSpPr>
          <p:cNvPr id="49" name="Text 40"/>
          <p:cNvSpPr txBox="1"/>
          <p:nvPr/>
        </p:nvSpPr>
        <p:spPr>
          <a:xfrm>
            <a:off x="6782105" y="3514954"/>
            <a:ext cx="767182"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现金流支持</a:t>
            </a:r>
            <a:endParaRPr lang="en-US" sz="1000" dirty="0"/>
          </a:p>
        </p:txBody>
      </p:sp>
      <p:sp>
        <p:nvSpPr>
          <p:cNvPr id="50" name="Text 41"/>
          <p:cNvSpPr txBox="1"/>
          <p:nvPr/>
        </p:nvSpPr>
        <p:spPr>
          <a:xfrm>
            <a:off x="6782105" y="1923898"/>
            <a:ext cx="2039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深度业务理解，复杂场景处理经验丰富</a:t>
            </a:r>
            <a:endParaRPr lang="en-US" sz="900" dirty="0"/>
          </a:p>
        </p:txBody>
      </p:sp>
      <p:pic>
        <p:nvPicPr>
          <p:cNvPr id="51" name="Image 7" descr="preencoded.png"/>
          <p:cNvPicPr>
            <a:picLocks noChangeAspect="1"/>
          </p:cNvPicPr>
          <p:nvPr/>
        </p:nvPicPr>
        <p:blipFill>
          <a:blip r:embed="rId10"/>
          <a:srcRect l="-1507" r="-1507"/>
          <a:stretch/>
        </p:blipFill>
        <p:spPr>
          <a:xfrm>
            <a:off x="6467551" y="2409444"/>
            <a:ext cx="171907" cy="133502"/>
          </a:xfrm>
          <a:prstGeom prst="rect">
            <a:avLst/>
          </a:prstGeom>
        </p:spPr>
      </p:pic>
      <p:sp>
        <p:nvSpPr>
          <p:cNvPr id="52" name="Shape 42"/>
          <p:cNvSpPr/>
          <p:nvPr/>
        </p:nvSpPr>
        <p:spPr>
          <a:xfrm>
            <a:off x="6286500" y="2829154"/>
            <a:ext cx="5676595" cy="514807"/>
          </a:xfrm>
          <a:prstGeom prst="roundRect">
            <a:avLst>
              <a:gd name="adj" fmla="val 26314"/>
            </a:avLst>
          </a:prstGeom>
          <a:solidFill>
            <a:srgbClr val="F9FAFB"/>
          </a:solidFill>
          <a:ln w="12700">
            <a:solidFill>
              <a:srgbClr val="E5E7EB"/>
            </a:solidFill>
            <a:prstDash val="solid"/>
          </a:ln>
        </p:spPr>
      </p:sp>
      <p:sp>
        <p:nvSpPr>
          <p:cNvPr id="53" name="Shape 43"/>
          <p:cNvSpPr/>
          <p:nvPr/>
        </p:nvSpPr>
        <p:spPr>
          <a:xfrm>
            <a:off x="6400800" y="2915107"/>
            <a:ext cx="304495" cy="304495"/>
          </a:xfrm>
          <a:prstGeom prst="ellipse">
            <a:avLst/>
          </a:prstGeom>
          <a:solidFill>
            <a:srgbClr val="E6F9EE"/>
          </a:solidFill>
          <a:ln/>
        </p:spPr>
      </p:sp>
      <p:sp>
        <p:nvSpPr>
          <p:cNvPr id="54" name="Shape 44"/>
          <p:cNvSpPr/>
          <p:nvPr/>
        </p:nvSpPr>
        <p:spPr>
          <a:xfrm>
            <a:off x="6400800" y="3504895"/>
            <a:ext cx="304495" cy="304495"/>
          </a:xfrm>
          <a:prstGeom prst="ellipse">
            <a:avLst/>
          </a:prstGeom>
          <a:solidFill>
            <a:srgbClr val="E6F9EE"/>
          </a:solidFill>
          <a:ln/>
        </p:spPr>
      </p:sp>
      <p:sp>
        <p:nvSpPr>
          <p:cNvPr id="55" name="Text 45"/>
          <p:cNvSpPr txBox="1"/>
          <p:nvPr/>
        </p:nvSpPr>
        <p:spPr>
          <a:xfrm>
            <a:off x="6782105" y="2333549"/>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存量客户</a:t>
            </a:r>
            <a:endParaRPr lang="en-US" sz="1000" dirty="0"/>
          </a:p>
        </p:txBody>
      </p:sp>
      <p:sp>
        <p:nvSpPr>
          <p:cNvPr id="56" name="Text 46"/>
          <p:cNvSpPr txBox="1"/>
          <p:nvPr/>
        </p:nvSpPr>
        <p:spPr>
          <a:xfrm>
            <a:off x="6782105" y="2514600"/>
            <a:ext cx="2039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现有用户基础，获客成本低，信任度高</a:t>
            </a:r>
            <a:endParaRPr lang="en-US" sz="900" dirty="0"/>
          </a:p>
        </p:txBody>
      </p:sp>
      <p:pic>
        <p:nvPicPr>
          <p:cNvPr id="57" name="Image 8" descr="preencoded.png"/>
          <p:cNvPicPr>
            <a:picLocks noChangeAspect="1"/>
          </p:cNvPicPr>
          <p:nvPr/>
        </p:nvPicPr>
        <p:blipFill>
          <a:blip r:embed="rId11"/>
          <a:srcRect t="-1100" b="-1100"/>
          <a:stretch/>
        </p:blipFill>
        <p:spPr>
          <a:xfrm>
            <a:off x="6495898" y="3000146"/>
            <a:ext cx="114300" cy="133502"/>
          </a:xfrm>
          <a:prstGeom prst="rect">
            <a:avLst/>
          </a:prstGeom>
        </p:spPr>
      </p:pic>
      <p:sp>
        <p:nvSpPr>
          <p:cNvPr id="58" name="Text 47"/>
          <p:cNvSpPr txBox="1"/>
          <p:nvPr/>
        </p:nvSpPr>
        <p:spPr>
          <a:xfrm>
            <a:off x="6782105" y="2924251"/>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数据积累</a:t>
            </a:r>
            <a:endParaRPr lang="en-US" sz="1000" dirty="0"/>
          </a:p>
        </p:txBody>
      </p:sp>
      <p:sp>
        <p:nvSpPr>
          <p:cNvPr id="59" name="Text 48"/>
          <p:cNvSpPr txBox="1"/>
          <p:nvPr/>
        </p:nvSpPr>
        <p:spPr>
          <a:xfrm>
            <a:off x="6782105" y="3105302"/>
            <a:ext cx="1810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历史数据沉淀，训练数据优势明显</a:t>
            </a:r>
            <a:endParaRPr lang="en-US" sz="900" dirty="0"/>
          </a:p>
        </p:txBody>
      </p:sp>
      <p:pic>
        <p:nvPicPr>
          <p:cNvPr id="60" name="Image 9" descr="preencoded.png"/>
          <p:cNvPicPr>
            <a:picLocks noChangeAspect="1"/>
          </p:cNvPicPr>
          <p:nvPr/>
        </p:nvPicPr>
        <p:blipFill>
          <a:blip r:embed="rId12"/>
          <a:srcRect/>
          <a:stretch/>
        </p:blipFill>
        <p:spPr>
          <a:xfrm>
            <a:off x="6486754" y="3590849"/>
            <a:ext cx="133502" cy="133502"/>
          </a:xfrm>
          <a:prstGeom prst="rect">
            <a:avLst/>
          </a:prstGeom>
        </p:spPr>
      </p:pic>
      <p:sp>
        <p:nvSpPr>
          <p:cNvPr id="61" name="Text 49"/>
          <p:cNvSpPr txBox="1"/>
          <p:nvPr/>
        </p:nvSpPr>
        <p:spPr>
          <a:xfrm>
            <a:off x="6782105" y="3696005"/>
            <a:ext cx="19147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规模化收入支撑AI投入和新业务探索</a:t>
            </a:r>
            <a:endParaRPr lang="en-US" sz="900" dirty="0"/>
          </a:p>
        </p:txBody>
      </p:sp>
      <p:sp>
        <p:nvSpPr>
          <p:cNvPr id="62" name="Shape 50"/>
          <p:cNvSpPr/>
          <p:nvPr/>
        </p:nvSpPr>
        <p:spPr>
          <a:xfrm>
            <a:off x="6286500" y="4009644"/>
            <a:ext cx="5676595" cy="838505"/>
          </a:xfrm>
          <a:prstGeom prst="roundRect">
            <a:avLst>
              <a:gd name="adj" fmla="val 7435"/>
            </a:avLst>
          </a:prstGeom>
          <a:solidFill>
            <a:srgbClr val="F9FAFB"/>
          </a:solidFill>
          <a:ln/>
        </p:spPr>
      </p:sp>
      <p:sp>
        <p:nvSpPr>
          <p:cNvPr id="63" name="Text 51"/>
          <p:cNvSpPr txBox="1"/>
          <p:nvPr/>
        </p:nvSpPr>
        <p:spPr>
          <a:xfrm>
            <a:off x="6362395" y="4095598"/>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成功路径</a:t>
            </a:r>
            <a:endParaRPr lang="en-US" sz="1000" dirty="0"/>
          </a:p>
        </p:txBody>
      </p:sp>
      <p:sp>
        <p:nvSpPr>
          <p:cNvPr id="64" name="Text 52"/>
          <p:cNvSpPr txBox="1"/>
          <p:nvPr/>
        </p:nvSpPr>
        <p:spPr>
          <a:xfrm>
            <a:off x="6524244" y="4315054"/>
            <a:ext cx="1933956"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平台整合 → 生态建设 → 护城河加深</a:t>
            </a:r>
            <a:endParaRPr lang="en-US" sz="900" dirty="0"/>
          </a:p>
        </p:txBody>
      </p:sp>
      <p:sp>
        <p:nvSpPr>
          <p:cNvPr id="65" name="Text 53"/>
          <p:cNvSpPr txBox="1"/>
          <p:nvPr/>
        </p:nvSpPr>
        <p:spPr>
          <a:xfrm>
            <a:off x="6524244" y="4466844"/>
            <a:ext cx="2220163"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两条腿走路：支持存量业务+开发AI新业务</a:t>
            </a:r>
            <a:endParaRPr lang="en-US" sz="900" dirty="0"/>
          </a:p>
        </p:txBody>
      </p:sp>
      <p:sp>
        <p:nvSpPr>
          <p:cNvPr id="66" name="Text 54"/>
          <p:cNvSpPr txBox="1"/>
          <p:nvPr/>
        </p:nvSpPr>
        <p:spPr>
          <a:xfrm>
            <a:off x="6524244" y="4619549"/>
            <a:ext cx="15718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通过收购快速补齐AI能力短板</a:t>
            </a:r>
            <a:endParaRPr lang="en-US" sz="900" dirty="0"/>
          </a:p>
        </p:txBody>
      </p:sp>
      <p:sp>
        <p:nvSpPr>
          <p:cNvPr id="67" name="Text 55"/>
          <p:cNvSpPr txBox="1"/>
          <p:nvPr/>
        </p:nvSpPr>
        <p:spPr>
          <a:xfrm>
            <a:off x="228600" y="4953305"/>
            <a:ext cx="1224382"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资源配置策略差异</a:t>
            </a:r>
            <a:endParaRPr lang="en-US" sz="1000" dirty="0"/>
          </a:p>
        </p:txBody>
      </p:sp>
      <p:sp>
        <p:nvSpPr>
          <p:cNvPr id="68" name="Shape 56"/>
          <p:cNvSpPr/>
          <p:nvPr/>
        </p:nvSpPr>
        <p:spPr>
          <a:xfrm>
            <a:off x="228600" y="5152644"/>
            <a:ext cx="5790895" cy="533095"/>
          </a:xfrm>
          <a:prstGeom prst="roundRect">
            <a:avLst>
              <a:gd name="adj" fmla="val 18378"/>
            </a:avLst>
          </a:prstGeom>
          <a:solidFill>
            <a:srgbClr val="EFF6FF"/>
          </a:solidFill>
          <a:ln/>
        </p:spPr>
      </p:sp>
      <p:sp>
        <p:nvSpPr>
          <p:cNvPr id="69" name="Text 57"/>
          <p:cNvSpPr txBox="1"/>
          <p:nvPr/>
        </p:nvSpPr>
        <p:spPr>
          <a:xfrm>
            <a:off x="304495" y="5238598"/>
            <a:ext cx="1034186" cy="162763"/>
          </a:xfrm>
          <a:prstGeom prst="rect">
            <a:avLst/>
          </a:prstGeom>
          <a:noFill/>
          <a:ln/>
        </p:spPr>
        <p:txBody>
          <a:bodyPr wrap="square" lIns="0" tIns="0" rIns="0" bIns="0" rtlCol="0" anchor="ctr"/>
          <a:lstStyle/>
          <a:p>
            <a:pPr marL="0" indent="0" algn="l">
              <a:buNone/>
            </a:pPr>
            <a:r>
              <a:rPr lang="en-US" sz="1000" b="1" dirty="0">
                <a:solidFill>
                  <a:srgbClr val="2563EB"/>
                </a:solidFill>
                <a:latin typeface="Inter" pitchFamily="34" charset="0"/>
                <a:ea typeface="Inter" pitchFamily="34" charset="-122"/>
                <a:cs typeface="Inter" pitchFamily="34" charset="-120"/>
              </a:rPr>
              <a:t>新玩家资源配置</a:t>
            </a:r>
            <a:endParaRPr lang="en-US" sz="1000" dirty="0"/>
          </a:p>
        </p:txBody>
      </p:sp>
      <p:sp>
        <p:nvSpPr>
          <p:cNvPr id="70" name="Text 58"/>
          <p:cNvSpPr txBox="1"/>
          <p:nvPr/>
        </p:nvSpPr>
        <p:spPr>
          <a:xfrm>
            <a:off x="304495" y="5458054"/>
            <a:ext cx="486735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人才：精简团队，全栈人才优先 | 资金：轻资产运营，快速试错 | 时间：短周期迭代，快速上线</a:t>
            </a:r>
            <a:endParaRPr lang="en-US" sz="900" dirty="0"/>
          </a:p>
        </p:txBody>
      </p:sp>
      <p:sp>
        <p:nvSpPr>
          <p:cNvPr id="71" name="Shape 59"/>
          <p:cNvSpPr/>
          <p:nvPr/>
        </p:nvSpPr>
        <p:spPr>
          <a:xfrm>
            <a:off x="6172200" y="5152644"/>
            <a:ext cx="5790895" cy="533095"/>
          </a:xfrm>
          <a:prstGeom prst="roundRect">
            <a:avLst>
              <a:gd name="adj" fmla="val 18378"/>
            </a:avLst>
          </a:prstGeom>
          <a:solidFill>
            <a:srgbClr val="ECFDF5"/>
          </a:solidFill>
          <a:ln/>
        </p:spPr>
      </p:sp>
      <p:sp>
        <p:nvSpPr>
          <p:cNvPr id="72" name="Text 60"/>
          <p:cNvSpPr txBox="1"/>
          <p:nvPr/>
        </p:nvSpPr>
        <p:spPr>
          <a:xfrm>
            <a:off x="6248095" y="5238598"/>
            <a:ext cx="1329538" cy="162763"/>
          </a:xfrm>
          <a:prstGeom prst="rect">
            <a:avLst/>
          </a:prstGeom>
          <a:noFill/>
          <a:ln/>
        </p:spPr>
        <p:txBody>
          <a:bodyPr wrap="square" lIns="0" tIns="0" rIns="0" bIns="0" rtlCol="0" anchor="ctr"/>
          <a:lstStyle/>
          <a:p>
            <a:pPr marL="0" indent="0" algn="l">
              <a:buNone/>
            </a:pPr>
            <a:r>
              <a:rPr lang="en-US" sz="1000" b="1" dirty="0">
                <a:solidFill>
                  <a:srgbClr val="059669"/>
                </a:solidFill>
                <a:latin typeface="Inter" pitchFamily="34" charset="0"/>
                <a:ea typeface="Inter" pitchFamily="34" charset="-122"/>
                <a:cs typeface="Inter" pitchFamily="34" charset="-120"/>
              </a:rPr>
              <a:t>Incumbent资源配置</a:t>
            </a:r>
            <a:endParaRPr lang="en-US" sz="1000" dirty="0"/>
          </a:p>
        </p:txBody>
      </p:sp>
      <p:sp>
        <p:nvSpPr>
          <p:cNvPr id="73" name="Text 61"/>
          <p:cNvSpPr txBox="1"/>
          <p:nvPr/>
        </p:nvSpPr>
        <p:spPr>
          <a:xfrm>
            <a:off x="6248095" y="5458054"/>
            <a:ext cx="486735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人才：专业分工，团队规模大 | 资金：可持续投入，风险分散 | 时间：中长期规划，系统性建设</a:t>
            </a:r>
            <a:endParaRPr lang="en-US" sz="900" dirty="0"/>
          </a:p>
        </p:txBody>
      </p:sp>
      <p:sp>
        <p:nvSpPr>
          <p:cNvPr id="74" name="Shape 62"/>
          <p:cNvSpPr/>
          <p:nvPr/>
        </p:nvSpPr>
        <p:spPr>
          <a:xfrm>
            <a:off x="5905195" y="3133649"/>
            <a:ext cx="381305" cy="381305"/>
          </a:xfrm>
          <a:prstGeom prst="ellipse">
            <a:avLst/>
          </a:prstGeom>
          <a:solidFill>
            <a:srgbClr val="4C6FFF"/>
          </a:solidFill>
          <a:ln/>
        </p:spPr>
      </p:sp>
      <p:sp>
        <p:nvSpPr>
          <p:cNvPr id="75" name="Text 63"/>
          <p:cNvSpPr txBox="1"/>
          <p:nvPr/>
        </p:nvSpPr>
        <p:spPr>
          <a:xfrm>
            <a:off x="5989320" y="3209544"/>
            <a:ext cx="333756" cy="228600"/>
          </a:xfrm>
          <a:prstGeom prst="rect">
            <a:avLst/>
          </a:prstGeom>
          <a:noFill/>
          <a:ln/>
        </p:spPr>
        <p:txBody>
          <a:bodyPr wrap="square" lIns="0" tIns="0" rIns="0" bIns="0" rtlCol="0" anchor="ctr"/>
          <a:lstStyle/>
          <a:p>
            <a:pPr marL="0" indent="0" algn="l">
              <a:buNone/>
            </a:pPr>
            <a:r>
              <a:rPr lang="en-US" sz="1200" b="1" dirty="0">
                <a:solidFill>
                  <a:srgbClr val="FFFFFF"/>
                </a:solidFill>
                <a:latin typeface="Inter" pitchFamily="34" charset="0"/>
                <a:ea typeface="Inter" pitchFamily="34" charset="-122"/>
                <a:cs typeface="Inter" pitchFamily="34" charset="-120"/>
              </a:rPr>
              <a:t>VS</a:t>
            </a:r>
            <a:endParaRPr lang="en-US" sz="1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390449"/>
            <a:ext cx="716890"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应用分类</a:t>
            </a:r>
            <a:endParaRPr lang="en-US" sz="1100" dirty="0"/>
          </a:p>
        </p:txBody>
      </p:sp>
      <p:sp>
        <p:nvSpPr>
          <p:cNvPr id="6" name="Text 4"/>
          <p:cNvSpPr txBox="1"/>
          <p:nvPr/>
        </p:nvSpPr>
        <p:spPr>
          <a:xfrm>
            <a:off x="304495" y="642823"/>
            <a:ext cx="2457907"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四大应用类别发展路线</a:t>
            </a:r>
            <a:endParaRPr lang="en-US" sz="1800" dirty="0"/>
          </a:p>
        </p:txBody>
      </p:sp>
      <p:sp>
        <p:nvSpPr>
          <p:cNvPr id="7" name="Text 5"/>
          <p:cNvSpPr txBox="1"/>
          <p:nvPr/>
        </p:nvSpPr>
        <p:spPr>
          <a:xfrm>
            <a:off x="304495" y="985723"/>
            <a:ext cx="2891333"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Agentic AI时代的四种应用模式与各自成长轨迹</a:t>
            </a:r>
            <a:endParaRPr lang="en-US" sz="1000" dirty="0"/>
          </a:p>
        </p:txBody>
      </p:sp>
      <p:sp>
        <p:nvSpPr>
          <p:cNvPr id="8" name="Text 6"/>
          <p:cNvSpPr txBox="1"/>
          <p:nvPr/>
        </p:nvSpPr>
        <p:spPr>
          <a:xfrm>
            <a:off x="11430000" y="583387"/>
            <a:ext cx="553212" cy="143561"/>
          </a:xfrm>
          <a:prstGeom prst="rect">
            <a:avLst/>
          </a:prstGeom>
          <a:noFill/>
          <a:ln/>
        </p:spPr>
        <p:txBody>
          <a:bodyPr wrap="square" lIns="0" tIns="0" rIns="0" bIns="0" rtlCol="0" anchor="ctr"/>
          <a:lstStyle/>
          <a:p>
            <a:pPr marL="0" indent="0" algn="r">
              <a:buNone/>
            </a:pPr>
            <a:r>
              <a:rPr lang="en-US" sz="900" dirty="0">
                <a:solidFill>
                  <a:srgbClr val="6B7280"/>
                </a:solidFill>
                <a:latin typeface="Inter" pitchFamily="34" charset="0"/>
                <a:ea typeface="Inter" pitchFamily="34" charset="-122"/>
                <a:cs typeface="Inter" pitchFamily="34" charset="-120"/>
              </a:rPr>
              <a:t>第四部分</a:t>
            </a:r>
            <a:endParaRPr lang="en-US" sz="900" dirty="0"/>
          </a:p>
        </p:txBody>
      </p:sp>
      <p:sp>
        <p:nvSpPr>
          <p:cNvPr id="9" name="Text 7"/>
          <p:cNvSpPr txBox="1"/>
          <p:nvPr/>
        </p:nvSpPr>
        <p:spPr>
          <a:xfrm>
            <a:off x="10972800" y="755294"/>
            <a:ext cx="1038758" cy="191110"/>
          </a:xfrm>
          <a:prstGeom prst="rect">
            <a:avLst/>
          </a:prstGeom>
          <a:noFill/>
          <a:ln/>
        </p:spPr>
        <p:txBody>
          <a:bodyPr wrap="square" lIns="0" tIns="0" rIns="0" bIns="0" rtlCol="0" anchor="ctr"/>
          <a:lstStyle/>
          <a:p>
            <a:pPr marL="0" indent="0" algn="r">
              <a:buNone/>
            </a:pPr>
            <a:r>
              <a:rPr lang="en-US" sz="1200" b="1" dirty="0">
                <a:solidFill>
                  <a:srgbClr val="1F2937"/>
                </a:solidFill>
                <a:latin typeface="Inter" pitchFamily="34" charset="0"/>
                <a:ea typeface="Inter" pitchFamily="34" charset="-122"/>
                <a:cs typeface="Inter" pitchFamily="34" charset="-120"/>
              </a:rPr>
              <a:t>自洽产品路径</a:t>
            </a:r>
            <a:endParaRPr lang="en-US" sz="1200" dirty="0"/>
          </a:p>
        </p:txBody>
      </p:sp>
      <p:sp>
        <p:nvSpPr>
          <p:cNvPr id="10" name="Shape 8"/>
          <p:cNvSpPr/>
          <p:nvPr/>
        </p:nvSpPr>
        <p:spPr>
          <a:xfrm>
            <a:off x="304495" y="1319479"/>
            <a:ext cx="5715000" cy="1714500"/>
          </a:xfrm>
          <a:prstGeom prst="roundRect">
            <a:avLst>
              <a:gd name="adj" fmla="val 2370"/>
            </a:avLst>
          </a:prstGeom>
          <a:solidFill>
            <a:srgbClr val="F9FAFB"/>
          </a:solidFill>
          <a:ln w="12700">
            <a:solidFill>
              <a:srgbClr val="E5E7EB"/>
            </a:solidFill>
            <a:prstDash val="solid"/>
          </a:ln>
        </p:spPr>
      </p:sp>
      <p:sp>
        <p:nvSpPr>
          <p:cNvPr id="11" name="Shape 9"/>
          <p:cNvSpPr/>
          <p:nvPr/>
        </p:nvSpPr>
        <p:spPr>
          <a:xfrm>
            <a:off x="466344" y="1481328"/>
            <a:ext cx="342900" cy="342900"/>
          </a:xfrm>
          <a:prstGeom prst="ellipse">
            <a:avLst/>
          </a:prstGeom>
          <a:solidFill>
            <a:srgbClr val="EBF0FF"/>
          </a:solidFill>
          <a:ln/>
        </p:spPr>
      </p:sp>
      <p:pic>
        <p:nvPicPr>
          <p:cNvPr id="12" name="Image 0" descr="preencoded.png"/>
          <p:cNvPicPr>
            <a:picLocks noChangeAspect="1"/>
          </p:cNvPicPr>
          <p:nvPr/>
        </p:nvPicPr>
        <p:blipFill>
          <a:blip r:embed="rId3"/>
          <a:srcRect t="-180" b="-180"/>
          <a:stretch/>
        </p:blipFill>
        <p:spPr>
          <a:xfrm>
            <a:off x="543154" y="1576426"/>
            <a:ext cx="190195" cy="152705"/>
          </a:xfrm>
          <a:prstGeom prst="rect">
            <a:avLst/>
          </a:prstGeom>
        </p:spPr>
      </p:pic>
      <p:sp>
        <p:nvSpPr>
          <p:cNvPr id="13" name="Shape 10"/>
          <p:cNvSpPr/>
          <p:nvPr/>
        </p:nvSpPr>
        <p:spPr>
          <a:xfrm>
            <a:off x="6172200" y="1319479"/>
            <a:ext cx="5715000" cy="1714500"/>
          </a:xfrm>
          <a:prstGeom prst="roundRect">
            <a:avLst>
              <a:gd name="adj" fmla="val 2370"/>
            </a:avLst>
          </a:prstGeom>
          <a:solidFill>
            <a:srgbClr val="F9FAFB"/>
          </a:solidFill>
          <a:ln w="12700">
            <a:solidFill>
              <a:srgbClr val="E5E7EB"/>
            </a:solidFill>
            <a:prstDash val="solid"/>
          </a:ln>
        </p:spPr>
      </p:sp>
      <p:sp>
        <p:nvSpPr>
          <p:cNvPr id="14" name="Shape 11"/>
          <p:cNvSpPr/>
          <p:nvPr/>
        </p:nvSpPr>
        <p:spPr>
          <a:xfrm>
            <a:off x="304495" y="3185770"/>
            <a:ext cx="5715000" cy="1714500"/>
          </a:xfrm>
          <a:prstGeom prst="roundRect">
            <a:avLst>
              <a:gd name="adj" fmla="val 2370"/>
            </a:avLst>
          </a:prstGeom>
          <a:solidFill>
            <a:srgbClr val="F9FAFB"/>
          </a:solidFill>
          <a:ln w="12700">
            <a:solidFill>
              <a:srgbClr val="E5E7EB"/>
            </a:solidFill>
            <a:prstDash val="solid"/>
          </a:ln>
        </p:spPr>
      </p:sp>
      <p:sp>
        <p:nvSpPr>
          <p:cNvPr id="15" name="Shape 12"/>
          <p:cNvSpPr/>
          <p:nvPr/>
        </p:nvSpPr>
        <p:spPr>
          <a:xfrm>
            <a:off x="6334049" y="1481328"/>
            <a:ext cx="342900" cy="342900"/>
          </a:xfrm>
          <a:prstGeom prst="ellipse">
            <a:avLst/>
          </a:prstGeom>
          <a:solidFill>
            <a:srgbClr val="EBF0FF"/>
          </a:solidFill>
          <a:ln/>
        </p:spPr>
      </p:sp>
      <p:sp>
        <p:nvSpPr>
          <p:cNvPr id="16" name="Shape 13"/>
          <p:cNvSpPr/>
          <p:nvPr/>
        </p:nvSpPr>
        <p:spPr>
          <a:xfrm>
            <a:off x="466344" y="3347618"/>
            <a:ext cx="342900" cy="342900"/>
          </a:xfrm>
          <a:prstGeom prst="ellipse">
            <a:avLst/>
          </a:prstGeom>
          <a:solidFill>
            <a:srgbClr val="EBF0FF"/>
          </a:solidFill>
          <a:ln/>
        </p:spPr>
      </p:sp>
      <p:sp>
        <p:nvSpPr>
          <p:cNvPr id="17" name="Text 14"/>
          <p:cNvSpPr txBox="1"/>
          <p:nvPr/>
        </p:nvSpPr>
        <p:spPr>
          <a:xfrm>
            <a:off x="923544" y="1557223"/>
            <a:ext cx="743407"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SaaS+AI</a:t>
            </a:r>
            <a:endParaRPr lang="en-US" sz="1200" dirty="0"/>
          </a:p>
        </p:txBody>
      </p:sp>
      <p:sp>
        <p:nvSpPr>
          <p:cNvPr id="18" name="Text 15"/>
          <p:cNvSpPr txBox="1"/>
          <p:nvPr/>
        </p:nvSpPr>
        <p:spPr>
          <a:xfrm>
            <a:off x="6791249" y="1557223"/>
            <a:ext cx="99121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Agentic工具</a:t>
            </a:r>
            <a:endParaRPr lang="en-US" sz="1200" dirty="0"/>
          </a:p>
        </p:txBody>
      </p:sp>
      <p:sp>
        <p:nvSpPr>
          <p:cNvPr id="19" name="Shape 16"/>
          <p:cNvSpPr/>
          <p:nvPr/>
        </p:nvSpPr>
        <p:spPr>
          <a:xfrm>
            <a:off x="504749" y="1900123"/>
            <a:ext cx="95098" cy="95098"/>
          </a:xfrm>
          <a:prstGeom prst="ellipse">
            <a:avLst/>
          </a:prstGeom>
          <a:solidFill>
            <a:srgbClr val="4C6FFF"/>
          </a:solidFill>
          <a:ln/>
        </p:spPr>
      </p:sp>
      <p:sp>
        <p:nvSpPr>
          <p:cNvPr id="20" name="Shape 17"/>
          <p:cNvSpPr/>
          <p:nvPr/>
        </p:nvSpPr>
        <p:spPr>
          <a:xfrm>
            <a:off x="6372454" y="1900123"/>
            <a:ext cx="95098" cy="95098"/>
          </a:xfrm>
          <a:prstGeom prst="ellipse">
            <a:avLst/>
          </a:prstGeom>
          <a:solidFill>
            <a:srgbClr val="4C6FFF"/>
          </a:solidFill>
          <a:ln/>
        </p:spPr>
      </p:sp>
      <p:sp>
        <p:nvSpPr>
          <p:cNvPr id="21" name="Shape 18"/>
          <p:cNvSpPr/>
          <p:nvPr/>
        </p:nvSpPr>
        <p:spPr>
          <a:xfrm>
            <a:off x="676656" y="1933956"/>
            <a:ext cx="5143500" cy="28346"/>
          </a:xfrm>
          <a:prstGeom prst="rect">
            <a:avLst/>
          </a:prstGeom>
          <a:solidFill>
            <a:srgbClr val="E5E7EB"/>
          </a:solidFill>
          <a:ln/>
        </p:spPr>
      </p:sp>
      <p:sp>
        <p:nvSpPr>
          <p:cNvPr id="22" name="Shape 19"/>
          <p:cNvSpPr/>
          <p:nvPr/>
        </p:nvSpPr>
        <p:spPr>
          <a:xfrm>
            <a:off x="6543446" y="1933956"/>
            <a:ext cx="5143500" cy="28346"/>
          </a:xfrm>
          <a:prstGeom prst="rect">
            <a:avLst/>
          </a:prstGeom>
          <a:solidFill>
            <a:srgbClr val="E5E7EB"/>
          </a:solidFill>
          <a:ln/>
        </p:spPr>
      </p:sp>
      <p:sp>
        <p:nvSpPr>
          <p:cNvPr id="23" name="Text 20"/>
          <p:cNvSpPr txBox="1"/>
          <p:nvPr/>
        </p:nvSpPr>
        <p:spPr>
          <a:xfrm>
            <a:off x="466344" y="2072030"/>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发展路径：</a:t>
            </a:r>
            <a:endParaRPr lang="en-US" sz="900" dirty="0"/>
          </a:p>
        </p:txBody>
      </p:sp>
      <p:sp>
        <p:nvSpPr>
          <p:cNvPr id="24" name="Text 21"/>
          <p:cNvSpPr txBox="1"/>
          <p:nvPr/>
        </p:nvSpPr>
        <p:spPr>
          <a:xfrm>
            <a:off x="466344" y="2262226"/>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商业模式：</a:t>
            </a:r>
            <a:endParaRPr lang="en-US" sz="900" dirty="0"/>
          </a:p>
        </p:txBody>
      </p:sp>
      <p:sp>
        <p:nvSpPr>
          <p:cNvPr id="25" name="Text 22"/>
          <p:cNvSpPr txBox="1"/>
          <p:nvPr/>
        </p:nvSpPr>
        <p:spPr>
          <a:xfrm>
            <a:off x="466344" y="2452421"/>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典型特点：</a:t>
            </a:r>
            <a:endParaRPr lang="en-US" sz="900" dirty="0"/>
          </a:p>
        </p:txBody>
      </p:sp>
      <p:sp>
        <p:nvSpPr>
          <p:cNvPr id="26" name="Text 23"/>
          <p:cNvSpPr txBox="1"/>
          <p:nvPr/>
        </p:nvSpPr>
        <p:spPr>
          <a:xfrm>
            <a:off x="6334049" y="2072030"/>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发展路径：</a:t>
            </a:r>
            <a:endParaRPr lang="en-US" sz="900" dirty="0"/>
          </a:p>
        </p:txBody>
      </p:sp>
      <p:sp>
        <p:nvSpPr>
          <p:cNvPr id="27" name="Text 24"/>
          <p:cNvSpPr txBox="1"/>
          <p:nvPr/>
        </p:nvSpPr>
        <p:spPr>
          <a:xfrm>
            <a:off x="6334049" y="2262226"/>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商业模式：</a:t>
            </a:r>
            <a:endParaRPr lang="en-US" sz="900" dirty="0"/>
          </a:p>
        </p:txBody>
      </p:sp>
      <p:sp>
        <p:nvSpPr>
          <p:cNvPr id="28" name="Text 25"/>
          <p:cNvSpPr txBox="1"/>
          <p:nvPr/>
        </p:nvSpPr>
        <p:spPr>
          <a:xfrm>
            <a:off x="6334049" y="2452421"/>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典型特点：</a:t>
            </a:r>
            <a:endParaRPr lang="en-US" sz="900" dirty="0"/>
          </a:p>
        </p:txBody>
      </p:sp>
      <p:sp>
        <p:nvSpPr>
          <p:cNvPr id="29" name="Text 26"/>
          <p:cNvSpPr txBox="1"/>
          <p:nvPr/>
        </p:nvSpPr>
        <p:spPr>
          <a:xfrm>
            <a:off x="1038758" y="2072030"/>
            <a:ext cx="20290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在现有软件中集成AI能力，渐进式升级</a:t>
            </a:r>
            <a:endParaRPr lang="en-US" sz="900" dirty="0"/>
          </a:p>
        </p:txBody>
      </p:sp>
      <p:sp>
        <p:nvSpPr>
          <p:cNvPr id="30" name="Text 27"/>
          <p:cNvSpPr txBox="1"/>
          <p:nvPr/>
        </p:nvSpPr>
        <p:spPr>
          <a:xfrm>
            <a:off x="1038758" y="2262226"/>
            <a:ext cx="19248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增值功能定价，提升客单价与续约率</a:t>
            </a:r>
            <a:endParaRPr lang="en-US" sz="900" dirty="0"/>
          </a:p>
        </p:txBody>
      </p:sp>
      <p:sp>
        <p:nvSpPr>
          <p:cNvPr id="31" name="Text 28"/>
          <p:cNvSpPr txBox="1"/>
          <p:nvPr/>
        </p:nvSpPr>
        <p:spPr>
          <a:xfrm>
            <a:off x="1038758" y="2452421"/>
            <a:ext cx="24862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利用存量客户和行业know-how，降低获客成本</a:t>
            </a:r>
            <a:endParaRPr lang="en-US" sz="900" dirty="0"/>
          </a:p>
        </p:txBody>
      </p:sp>
      <p:sp>
        <p:nvSpPr>
          <p:cNvPr id="32" name="Text 29"/>
          <p:cNvSpPr txBox="1"/>
          <p:nvPr/>
        </p:nvSpPr>
        <p:spPr>
          <a:xfrm>
            <a:off x="6905549" y="2452421"/>
            <a:ext cx="22677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快速迭代，强调10倍生产力提升和简化操作</a:t>
            </a:r>
            <a:endParaRPr lang="en-US" sz="900" dirty="0"/>
          </a:p>
        </p:txBody>
      </p:sp>
      <p:sp>
        <p:nvSpPr>
          <p:cNvPr id="33" name="Text 30"/>
          <p:cNvSpPr txBox="1"/>
          <p:nvPr/>
        </p:nvSpPr>
        <p:spPr>
          <a:xfrm>
            <a:off x="466344" y="2681021"/>
            <a:ext cx="962863"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现有产品+AI功能</a:t>
            </a:r>
            <a:endParaRPr lang="en-US" sz="900" dirty="0"/>
          </a:p>
        </p:txBody>
      </p:sp>
      <p:pic>
        <p:nvPicPr>
          <p:cNvPr id="34" name="Image 1" descr="preencoded.png"/>
          <p:cNvPicPr>
            <a:picLocks noChangeAspect="1"/>
          </p:cNvPicPr>
          <p:nvPr/>
        </p:nvPicPr>
        <p:blipFill>
          <a:blip r:embed="rId4"/>
          <a:srcRect t="-43" b="-43"/>
          <a:stretch/>
        </p:blipFill>
        <p:spPr>
          <a:xfrm>
            <a:off x="3074213" y="2681021"/>
            <a:ext cx="133502" cy="152705"/>
          </a:xfrm>
          <a:prstGeom prst="rect">
            <a:avLst/>
          </a:prstGeom>
        </p:spPr>
      </p:pic>
      <p:sp>
        <p:nvSpPr>
          <p:cNvPr id="35" name="Text 31"/>
          <p:cNvSpPr txBox="1"/>
          <p:nvPr/>
        </p:nvSpPr>
        <p:spPr>
          <a:xfrm>
            <a:off x="4943246" y="2681021"/>
            <a:ext cx="10104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智能全面重塑产品</a:t>
            </a:r>
            <a:endParaRPr lang="en-US" sz="900" dirty="0"/>
          </a:p>
        </p:txBody>
      </p:sp>
      <p:pic>
        <p:nvPicPr>
          <p:cNvPr id="36" name="Image 2" descr="preencoded.png"/>
          <p:cNvPicPr>
            <a:picLocks noChangeAspect="1"/>
          </p:cNvPicPr>
          <p:nvPr/>
        </p:nvPicPr>
        <p:blipFill>
          <a:blip r:embed="rId5"/>
          <a:srcRect/>
          <a:stretch/>
        </p:blipFill>
        <p:spPr>
          <a:xfrm>
            <a:off x="6429146" y="1576426"/>
            <a:ext cx="152705" cy="152705"/>
          </a:xfrm>
          <a:prstGeom prst="rect">
            <a:avLst/>
          </a:prstGeom>
        </p:spPr>
      </p:pic>
      <p:sp>
        <p:nvSpPr>
          <p:cNvPr id="37" name="Text 32"/>
          <p:cNvSpPr txBox="1"/>
          <p:nvPr/>
        </p:nvSpPr>
        <p:spPr>
          <a:xfrm>
            <a:off x="6905549" y="2072030"/>
            <a:ext cx="22576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AI原生工具，从专用到通用，逐步拓展场景</a:t>
            </a:r>
            <a:endParaRPr lang="en-US" sz="900" dirty="0"/>
          </a:p>
        </p:txBody>
      </p:sp>
      <p:sp>
        <p:nvSpPr>
          <p:cNvPr id="38" name="Text 33"/>
          <p:cNvSpPr txBox="1"/>
          <p:nvPr/>
        </p:nvSpPr>
        <p:spPr>
          <a:xfrm>
            <a:off x="6905549" y="2262226"/>
            <a:ext cx="1991563"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订阅制+使用量计费，多层次定价策略</a:t>
            </a:r>
            <a:endParaRPr lang="en-US" sz="900" dirty="0"/>
          </a:p>
        </p:txBody>
      </p:sp>
      <p:sp>
        <p:nvSpPr>
          <p:cNvPr id="39" name="Text 34"/>
          <p:cNvSpPr txBox="1"/>
          <p:nvPr/>
        </p:nvSpPr>
        <p:spPr>
          <a:xfrm>
            <a:off x="6334049" y="2681021"/>
            <a:ext cx="7818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单点突破工具</a:t>
            </a:r>
            <a:endParaRPr lang="en-US" sz="900" dirty="0"/>
          </a:p>
        </p:txBody>
      </p:sp>
      <p:pic>
        <p:nvPicPr>
          <p:cNvPr id="40" name="Image 3" descr="preencoded.png"/>
          <p:cNvPicPr>
            <a:picLocks noChangeAspect="1"/>
          </p:cNvPicPr>
          <p:nvPr/>
        </p:nvPicPr>
        <p:blipFill>
          <a:blip r:embed="rId4"/>
          <a:srcRect t="-43" b="-43"/>
          <a:stretch/>
        </p:blipFill>
        <p:spPr>
          <a:xfrm>
            <a:off x="8908085" y="2681021"/>
            <a:ext cx="133502" cy="152705"/>
          </a:xfrm>
          <a:prstGeom prst="rect">
            <a:avLst/>
          </a:prstGeom>
        </p:spPr>
      </p:pic>
      <p:sp>
        <p:nvSpPr>
          <p:cNvPr id="41" name="Text 35"/>
          <p:cNvSpPr txBox="1"/>
          <p:nvPr/>
        </p:nvSpPr>
        <p:spPr>
          <a:xfrm>
            <a:off x="10929823" y="2681021"/>
            <a:ext cx="886054"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全栈AI工作平台</a:t>
            </a:r>
            <a:endParaRPr lang="en-US" sz="900" dirty="0"/>
          </a:p>
        </p:txBody>
      </p:sp>
      <p:pic>
        <p:nvPicPr>
          <p:cNvPr id="42" name="Image 4" descr="preencoded.png"/>
          <p:cNvPicPr>
            <a:picLocks noChangeAspect="1"/>
          </p:cNvPicPr>
          <p:nvPr/>
        </p:nvPicPr>
        <p:blipFill>
          <a:blip r:embed="rId6"/>
          <a:srcRect t="-43" b="-43"/>
          <a:stretch/>
        </p:blipFill>
        <p:spPr>
          <a:xfrm>
            <a:off x="571500" y="3443630"/>
            <a:ext cx="133502" cy="152705"/>
          </a:xfrm>
          <a:prstGeom prst="rect">
            <a:avLst/>
          </a:prstGeom>
        </p:spPr>
      </p:pic>
      <p:sp>
        <p:nvSpPr>
          <p:cNvPr id="43" name="Shape 36"/>
          <p:cNvSpPr/>
          <p:nvPr/>
        </p:nvSpPr>
        <p:spPr>
          <a:xfrm>
            <a:off x="6172200" y="3185770"/>
            <a:ext cx="5715000" cy="1714500"/>
          </a:xfrm>
          <a:prstGeom prst="roundRect">
            <a:avLst>
              <a:gd name="adj" fmla="val 2370"/>
            </a:avLst>
          </a:prstGeom>
          <a:solidFill>
            <a:srgbClr val="F9FAFB"/>
          </a:solidFill>
          <a:ln w="12700">
            <a:solidFill>
              <a:srgbClr val="E5E7EB"/>
            </a:solidFill>
            <a:prstDash val="solid"/>
          </a:ln>
        </p:spPr>
      </p:sp>
      <p:sp>
        <p:nvSpPr>
          <p:cNvPr id="44" name="Shape 37"/>
          <p:cNvSpPr/>
          <p:nvPr/>
        </p:nvSpPr>
        <p:spPr>
          <a:xfrm>
            <a:off x="6334049" y="3347618"/>
            <a:ext cx="342900" cy="342900"/>
          </a:xfrm>
          <a:prstGeom prst="ellipse">
            <a:avLst/>
          </a:prstGeom>
          <a:solidFill>
            <a:srgbClr val="EBF0FF"/>
          </a:solidFill>
          <a:ln/>
        </p:spPr>
      </p:sp>
      <p:sp>
        <p:nvSpPr>
          <p:cNvPr id="45" name="Text 38"/>
          <p:cNvSpPr txBox="1"/>
          <p:nvPr/>
        </p:nvSpPr>
        <p:spPr>
          <a:xfrm>
            <a:off x="923544" y="3424428"/>
            <a:ext cx="1505102"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Agentic Workforce</a:t>
            </a:r>
            <a:endParaRPr lang="en-US" sz="1200" dirty="0"/>
          </a:p>
        </p:txBody>
      </p:sp>
      <p:sp>
        <p:nvSpPr>
          <p:cNvPr id="46" name="Text 39"/>
          <p:cNvSpPr txBox="1"/>
          <p:nvPr/>
        </p:nvSpPr>
        <p:spPr>
          <a:xfrm>
            <a:off x="6791249" y="3424428"/>
            <a:ext cx="148590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Agentic Enterprise</a:t>
            </a:r>
            <a:endParaRPr lang="en-US" sz="1200" dirty="0"/>
          </a:p>
        </p:txBody>
      </p:sp>
      <p:sp>
        <p:nvSpPr>
          <p:cNvPr id="47" name="Shape 40"/>
          <p:cNvSpPr/>
          <p:nvPr/>
        </p:nvSpPr>
        <p:spPr>
          <a:xfrm>
            <a:off x="504749" y="3767328"/>
            <a:ext cx="95098" cy="95098"/>
          </a:xfrm>
          <a:prstGeom prst="ellipse">
            <a:avLst/>
          </a:prstGeom>
          <a:solidFill>
            <a:srgbClr val="4C6FFF"/>
          </a:solidFill>
          <a:ln/>
        </p:spPr>
      </p:sp>
      <p:sp>
        <p:nvSpPr>
          <p:cNvPr id="48" name="Shape 41"/>
          <p:cNvSpPr/>
          <p:nvPr/>
        </p:nvSpPr>
        <p:spPr>
          <a:xfrm>
            <a:off x="6372454" y="3767328"/>
            <a:ext cx="95098" cy="95098"/>
          </a:xfrm>
          <a:prstGeom prst="ellipse">
            <a:avLst/>
          </a:prstGeom>
          <a:solidFill>
            <a:srgbClr val="4C6FFF"/>
          </a:solidFill>
          <a:ln/>
        </p:spPr>
      </p:sp>
      <p:sp>
        <p:nvSpPr>
          <p:cNvPr id="49" name="Shape 42"/>
          <p:cNvSpPr/>
          <p:nvPr/>
        </p:nvSpPr>
        <p:spPr>
          <a:xfrm>
            <a:off x="676656" y="3800246"/>
            <a:ext cx="5143500" cy="28346"/>
          </a:xfrm>
          <a:prstGeom prst="rect">
            <a:avLst/>
          </a:prstGeom>
          <a:solidFill>
            <a:srgbClr val="E5E7EB"/>
          </a:solidFill>
          <a:ln/>
        </p:spPr>
      </p:sp>
      <p:sp>
        <p:nvSpPr>
          <p:cNvPr id="50" name="Shape 43"/>
          <p:cNvSpPr/>
          <p:nvPr/>
        </p:nvSpPr>
        <p:spPr>
          <a:xfrm>
            <a:off x="6543446" y="3800246"/>
            <a:ext cx="5143500" cy="28346"/>
          </a:xfrm>
          <a:prstGeom prst="rect">
            <a:avLst/>
          </a:prstGeom>
          <a:solidFill>
            <a:srgbClr val="E5E7EB"/>
          </a:solidFill>
          <a:ln/>
        </p:spPr>
      </p:sp>
      <p:sp>
        <p:nvSpPr>
          <p:cNvPr id="51" name="Text 44"/>
          <p:cNvSpPr txBox="1"/>
          <p:nvPr/>
        </p:nvSpPr>
        <p:spPr>
          <a:xfrm>
            <a:off x="466344" y="3938321"/>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发展路径：</a:t>
            </a:r>
            <a:endParaRPr lang="en-US" sz="900" dirty="0"/>
          </a:p>
        </p:txBody>
      </p:sp>
      <p:sp>
        <p:nvSpPr>
          <p:cNvPr id="52" name="Text 45"/>
          <p:cNvSpPr txBox="1"/>
          <p:nvPr/>
        </p:nvSpPr>
        <p:spPr>
          <a:xfrm>
            <a:off x="466344" y="4129430"/>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商业模式：</a:t>
            </a:r>
            <a:endParaRPr lang="en-US" sz="900" dirty="0"/>
          </a:p>
        </p:txBody>
      </p:sp>
      <p:sp>
        <p:nvSpPr>
          <p:cNvPr id="53" name="Text 46"/>
          <p:cNvSpPr txBox="1"/>
          <p:nvPr/>
        </p:nvSpPr>
        <p:spPr>
          <a:xfrm>
            <a:off x="466344" y="4319626"/>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典型特点：</a:t>
            </a:r>
            <a:endParaRPr lang="en-US" sz="900" dirty="0"/>
          </a:p>
        </p:txBody>
      </p:sp>
      <p:sp>
        <p:nvSpPr>
          <p:cNvPr id="54" name="Text 47"/>
          <p:cNvSpPr txBox="1"/>
          <p:nvPr/>
        </p:nvSpPr>
        <p:spPr>
          <a:xfrm>
            <a:off x="6334049" y="3938321"/>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发展路径：</a:t>
            </a:r>
            <a:endParaRPr lang="en-US" sz="900" dirty="0"/>
          </a:p>
        </p:txBody>
      </p:sp>
      <p:sp>
        <p:nvSpPr>
          <p:cNvPr id="55" name="Text 48"/>
          <p:cNvSpPr txBox="1"/>
          <p:nvPr/>
        </p:nvSpPr>
        <p:spPr>
          <a:xfrm>
            <a:off x="6334049" y="4129430"/>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商业模式：</a:t>
            </a:r>
            <a:endParaRPr lang="en-US" sz="900" dirty="0"/>
          </a:p>
        </p:txBody>
      </p:sp>
      <p:sp>
        <p:nvSpPr>
          <p:cNvPr id="56" name="Text 49"/>
          <p:cNvSpPr txBox="1"/>
          <p:nvPr/>
        </p:nvSpPr>
        <p:spPr>
          <a:xfrm>
            <a:off x="6334049" y="4319626"/>
            <a:ext cx="667512" cy="143561"/>
          </a:xfrm>
          <a:prstGeom prst="rect">
            <a:avLst/>
          </a:prstGeom>
          <a:noFill/>
          <a:ln/>
        </p:spPr>
        <p:txBody>
          <a:bodyPr wrap="square" lIns="0" tIns="0" rIns="0" bIns="0" rtlCol="0" anchor="ctr"/>
          <a:lstStyle/>
          <a:p>
            <a:pPr marL="0" indent="0" algn="l">
              <a:buNone/>
            </a:pPr>
            <a:r>
              <a:rPr lang="en-US" sz="900" b="1" dirty="0">
                <a:solidFill>
                  <a:srgbClr val="2563EB"/>
                </a:solidFill>
                <a:latin typeface="Inter" pitchFamily="34" charset="0"/>
                <a:ea typeface="Inter" pitchFamily="34" charset="-122"/>
                <a:cs typeface="Inter" pitchFamily="34" charset="-120"/>
              </a:rPr>
              <a:t>典型特点：</a:t>
            </a:r>
            <a:endParaRPr lang="en-US" sz="900" dirty="0"/>
          </a:p>
        </p:txBody>
      </p:sp>
      <p:sp>
        <p:nvSpPr>
          <p:cNvPr id="57" name="Text 50"/>
          <p:cNvSpPr txBox="1"/>
          <p:nvPr/>
        </p:nvSpPr>
        <p:spPr>
          <a:xfrm>
            <a:off x="1038758" y="3938321"/>
            <a:ext cx="24862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AI员工替代特定岗位，从单一任务到岗位全覆盖</a:t>
            </a:r>
            <a:endParaRPr lang="en-US" sz="900" dirty="0"/>
          </a:p>
        </p:txBody>
      </p:sp>
      <p:sp>
        <p:nvSpPr>
          <p:cNvPr id="58" name="Text 51"/>
          <p:cNvSpPr txBox="1"/>
          <p:nvPr/>
        </p:nvSpPr>
        <p:spPr>
          <a:xfrm>
            <a:off x="1038758" y="4129430"/>
            <a:ext cx="23820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结果付费，效果分成，人力替代成本对比定价</a:t>
            </a:r>
            <a:endParaRPr lang="en-US" sz="900" dirty="0"/>
          </a:p>
        </p:txBody>
      </p:sp>
      <p:sp>
        <p:nvSpPr>
          <p:cNvPr id="59" name="Text 52"/>
          <p:cNvSpPr txBox="1"/>
          <p:nvPr/>
        </p:nvSpPr>
        <p:spPr>
          <a:xfrm>
            <a:off x="1038758" y="4319626"/>
            <a:ext cx="24963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ROI明确，171%平均回报率，侧重垂直行业流程</a:t>
            </a:r>
            <a:endParaRPr lang="en-US" sz="900" dirty="0"/>
          </a:p>
        </p:txBody>
      </p:sp>
      <p:sp>
        <p:nvSpPr>
          <p:cNvPr id="60" name="Text 53"/>
          <p:cNvSpPr txBox="1"/>
          <p:nvPr/>
        </p:nvSpPr>
        <p:spPr>
          <a:xfrm>
            <a:off x="6905549" y="3938321"/>
            <a:ext cx="27148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完全AI驱动的企业运营，从流程再造到全面自主决策</a:t>
            </a:r>
            <a:endParaRPr lang="en-US" sz="900" dirty="0"/>
          </a:p>
        </p:txBody>
      </p:sp>
      <p:sp>
        <p:nvSpPr>
          <p:cNvPr id="61" name="Text 54"/>
          <p:cNvSpPr txBox="1"/>
          <p:nvPr/>
        </p:nvSpPr>
        <p:spPr>
          <a:xfrm>
            <a:off x="6905549" y="4129430"/>
            <a:ext cx="2677363"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价值分享型，按业务成果付费，战略转型咨询+实施</a:t>
            </a:r>
            <a:endParaRPr lang="en-US" sz="900" dirty="0"/>
          </a:p>
        </p:txBody>
      </p:sp>
      <p:sp>
        <p:nvSpPr>
          <p:cNvPr id="62" name="Text 55"/>
          <p:cNvSpPr txBox="1"/>
          <p:nvPr/>
        </p:nvSpPr>
        <p:spPr>
          <a:xfrm>
            <a:off x="466344" y="4548226"/>
            <a:ext cx="8961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单一任务自动化</a:t>
            </a:r>
            <a:endParaRPr lang="en-US" sz="900" dirty="0"/>
          </a:p>
        </p:txBody>
      </p:sp>
      <p:pic>
        <p:nvPicPr>
          <p:cNvPr id="63" name="Image 5" descr="preencoded.png"/>
          <p:cNvPicPr>
            <a:picLocks noChangeAspect="1"/>
          </p:cNvPicPr>
          <p:nvPr/>
        </p:nvPicPr>
        <p:blipFill>
          <a:blip r:embed="rId4"/>
          <a:srcRect t="-43" b="-43"/>
          <a:stretch/>
        </p:blipFill>
        <p:spPr>
          <a:xfrm>
            <a:off x="3041294" y="4548226"/>
            <a:ext cx="133502" cy="152705"/>
          </a:xfrm>
          <a:prstGeom prst="rect">
            <a:avLst/>
          </a:prstGeom>
        </p:spPr>
      </p:pic>
      <p:sp>
        <p:nvSpPr>
          <p:cNvPr id="64" name="Text 56"/>
          <p:cNvSpPr txBox="1"/>
          <p:nvPr/>
        </p:nvSpPr>
        <p:spPr>
          <a:xfrm>
            <a:off x="6905549" y="4319626"/>
            <a:ext cx="27249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企业级革命性变革，人机协同新模式，全新组织架构</a:t>
            </a:r>
            <a:endParaRPr lang="en-US" sz="900" dirty="0"/>
          </a:p>
        </p:txBody>
      </p:sp>
      <p:sp>
        <p:nvSpPr>
          <p:cNvPr id="65" name="Text 57"/>
          <p:cNvSpPr txBox="1"/>
          <p:nvPr/>
        </p:nvSpPr>
        <p:spPr>
          <a:xfrm>
            <a:off x="4947818" y="4548226"/>
            <a:ext cx="1000354"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全职能AI员工团队</a:t>
            </a:r>
            <a:endParaRPr lang="en-US" sz="900" dirty="0"/>
          </a:p>
        </p:txBody>
      </p:sp>
      <p:pic>
        <p:nvPicPr>
          <p:cNvPr id="66" name="Image 6" descr="preencoded.png"/>
          <p:cNvPicPr>
            <a:picLocks noChangeAspect="1"/>
          </p:cNvPicPr>
          <p:nvPr/>
        </p:nvPicPr>
        <p:blipFill>
          <a:blip r:embed="rId7"/>
          <a:srcRect t="-100" b="-100"/>
          <a:stretch/>
        </p:blipFill>
        <p:spPr>
          <a:xfrm>
            <a:off x="6448349" y="3443630"/>
            <a:ext cx="114300" cy="152705"/>
          </a:xfrm>
          <a:prstGeom prst="rect">
            <a:avLst/>
          </a:prstGeom>
        </p:spPr>
      </p:pic>
      <p:sp>
        <p:nvSpPr>
          <p:cNvPr id="67" name="Text 58"/>
          <p:cNvSpPr txBox="1"/>
          <p:nvPr/>
        </p:nvSpPr>
        <p:spPr>
          <a:xfrm>
            <a:off x="6334049" y="4548226"/>
            <a:ext cx="7818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流程智能再造</a:t>
            </a:r>
            <a:endParaRPr lang="en-US" sz="900" dirty="0"/>
          </a:p>
        </p:txBody>
      </p:sp>
      <p:pic>
        <p:nvPicPr>
          <p:cNvPr id="68" name="Image 7" descr="preencoded.png"/>
          <p:cNvPicPr>
            <a:picLocks noChangeAspect="1"/>
          </p:cNvPicPr>
          <p:nvPr/>
        </p:nvPicPr>
        <p:blipFill>
          <a:blip r:embed="rId4"/>
          <a:srcRect t="-43" b="-43"/>
          <a:stretch/>
        </p:blipFill>
        <p:spPr>
          <a:xfrm>
            <a:off x="8908085" y="4548226"/>
            <a:ext cx="133502" cy="152705"/>
          </a:xfrm>
          <a:prstGeom prst="rect">
            <a:avLst/>
          </a:prstGeom>
        </p:spPr>
      </p:pic>
      <p:sp>
        <p:nvSpPr>
          <p:cNvPr id="69" name="Text 59"/>
          <p:cNvSpPr txBox="1"/>
          <p:nvPr/>
        </p:nvSpPr>
        <p:spPr>
          <a:xfrm>
            <a:off x="10929823" y="4548226"/>
            <a:ext cx="886054"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AI主导企业运营</a:t>
            </a:r>
            <a:endParaRPr lang="en-US" sz="900" dirty="0"/>
          </a:p>
        </p:txBody>
      </p:sp>
      <p:sp>
        <p:nvSpPr>
          <p:cNvPr id="70" name="Text 60"/>
          <p:cNvSpPr txBox="1"/>
          <p:nvPr/>
        </p:nvSpPr>
        <p:spPr>
          <a:xfrm>
            <a:off x="304495" y="5014570"/>
            <a:ext cx="1613002"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市场成熟度与发展阶段</a:t>
            </a:r>
            <a:endParaRPr lang="en-US" sz="1100" dirty="0"/>
          </a:p>
        </p:txBody>
      </p:sp>
      <p:sp>
        <p:nvSpPr>
          <p:cNvPr id="71" name="Shape 61"/>
          <p:cNvSpPr/>
          <p:nvPr/>
        </p:nvSpPr>
        <p:spPr>
          <a:xfrm>
            <a:off x="304495" y="5243170"/>
            <a:ext cx="11582705" cy="457200"/>
          </a:xfrm>
          <a:prstGeom prst="roundRect">
            <a:avLst>
              <a:gd name="adj" fmla="val 33333"/>
            </a:avLst>
          </a:prstGeom>
          <a:solidFill>
            <a:srgbClr val="EFF6FF"/>
          </a:solidFill>
          <a:ln/>
        </p:spPr>
      </p:sp>
      <p:sp>
        <p:nvSpPr>
          <p:cNvPr id="72" name="Text 62"/>
          <p:cNvSpPr txBox="1"/>
          <p:nvPr/>
        </p:nvSpPr>
        <p:spPr>
          <a:xfrm>
            <a:off x="418795" y="5319979"/>
            <a:ext cx="562356" cy="143561"/>
          </a:xfrm>
          <a:prstGeom prst="rect">
            <a:avLst/>
          </a:prstGeom>
          <a:noFill/>
          <a:ln/>
        </p:spPr>
        <p:txBody>
          <a:bodyPr wrap="square" lIns="0" tIns="0" rIns="0" bIns="0" rtlCol="0" anchor="ctr"/>
          <a:lstStyle/>
          <a:p>
            <a:pPr marL="0" indent="0" algn="ctr">
              <a:buNone/>
            </a:pPr>
            <a:r>
              <a:rPr lang="en-US" sz="900" b="1" dirty="0">
                <a:solidFill>
                  <a:srgbClr val="2563EB"/>
                </a:solidFill>
                <a:latin typeface="Inter" pitchFamily="34" charset="0"/>
                <a:ea typeface="Inter" pitchFamily="34" charset="-122"/>
                <a:cs typeface="Inter" pitchFamily="34" charset="-120"/>
              </a:rPr>
              <a:t>SaaS+AI</a:t>
            </a:r>
            <a:endParaRPr lang="en-US" sz="900" dirty="0"/>
          </a:p>
        </p:txBody>
      </p:sp>
      <p:sp>
        <p:nvSpPr>
          <p:cNvPr id="73" name="Text 63"/>
          <p:cNvSpPr txBox="1"/>
          <p:nvPr/>
        </p:nvSpPr>
        <p:spPr>
          <a:xfrm>
            <a:off x="2482596" y="5319979"/>
            <a:ext cx="743407" cy="143561"/>
          </a:xfrm>
          <a:prstGeom prst="rect">
            <a:avLst/>
          </a:prstGeom>
          <a:noFill/>
          <a:ln/>
        </p:spPr>
        <p:txBody>
          <a:bodyPr wrap="square" lIns="0" tIns="0" rIns="0" bIns="0" rtlCol="0" anchor="ctr"/>
          <a:lstStyle/>
          <a:p>
            <a:pPr marL="0" indent="0" algn="ctr">
              <a:buNone/>
            </a:pPr>
            <a:r>
              <a:rPr lang="en-US" sz="900" b="1" dirty="0">
                <a:solidFill>
                  <a:srgbClr val="2563EB"/>
                </a:solidFill>
                <a:latin typeface="Inter" pitchFamily="34" charset="0"/>
                <a:ea typeface="Inter" pitchFamily="34" charset="-122"/>
                <a:cs typeface="Inter" pitchFamily="34" charset="-120"/>
              </a:rPr>
              <a:t>Agentic工具</a:t>
            </a:r>
            <a:endParaRPr lang="en-US" sz="900" dirty="0"/>
          </a:p>
        </p:txBody>
      </p:sp>
      <p:sp>
        <p:nvSpPr>
          <p:cNvPr id="74" name="Text 64"/>
          <p:cNvSpPr txBox="1"/>
          <p:nvPr/>
        </p:nvSpPr>
        <p:spPr>
          <a:xfrm>
            <a:off x="4732934" y="5319979"/>
            <a:ext cx="1124712" cy="143561"/>
          </a:xfrm>
          <a:prstGeom prst="rect">
            <a:avLst/>
          </a:prstGeom>
          <a:noFill/>
          <a:ln/>
        </p:spPr>
        <p:txBody>
          <a:bodyPr wrap="square" lIns="0" tIns="0" rIns="0" bIns="0" rtlCol="0" anchor="ctr"/>
          <a:lstStyle/>
          <a:p>
            <a:pPr marL="0" indent="0" algn="ctr">
              <a:buNone/>
            </a:pPr>
            <a:r>
              <a:rPr lang="en-US" sz="900" b="1" dirty="0">
                <a:solidFill>
                  <a:srgbClr val="2563EB"/>
                </a:solidFill>
                <a:latin typeface="Inter" pitchFamily="34" charset="0"/>
                <a:ea typeface="Inter" pitchFamily="34" charset="-122"/>
                <a:cs typeface="Inter" pitchFamily="34" charset="-120"/>
              </a:rPr>
              <a:t>Agentic Workforce</a:t>
            </a:r>
            <a:endParaRPr lang="en-US" sz="900" dirty="0"/>
          </a:p>
        </p:txBody>
      </p:sp>
      <p:sp>
        <p:nvSpPr>
          <p:cNvPr id="75" name="Text 65"/>
          <p:cNvSpPr txBox="1"/>
          <p:nvPr/>
        </p:nvSpPr>
        <p:spPr>
          <a:xfrm>
            <a:off x="7365492" y="5319979"/>
            <a:ext cx="1114654" cy="143561"/>
          </a:xfrm>
          <a:prstGeom prst="rect">
            <a:avLst/>
          </a:prstGeom>
          <a:noFill/>
          <a:ln/>
        </p:spPr>
        <p:txBody>
          <a:bodyPr wrap="square" lIns="0" tIns="0" rIns="0" bIns="0" rtlCol="0" anchor="ctr"/>
          <a:lstStyle/>
          <a:p>
            <a:pPr marL="0" indent="0" algn="ctr">
              <a:buNone/>
            </a:pPr>
            <a:r>
              <a:rPr lang="en-US" sz="900" b="1" dirty="0">
                <a:solidFill>
                  <a:srgbClr val="2563EB"/>
                </a:solidFill>
                <a:latin typeface="Inter" pitchFamily="34" charset="0"/>
                <a:ea typeface="Inter" pitchFamily="34" charset="-122"/>
                <a:cs typeface="Inter" pitchFamily="34" charset="-120"/>
              </a:rPr>
              <a:t>Agentic Enterprise</a:t>
            </a:r>
            <a:endParaRPr lang="en-US" sz="900" dirty="0"/>
          </a:p>
        </p:txBody>
      </p:sp>
      <p:sp>
        <p:nvSpPr>
          <p:cNvPr id="76" name="Text 66"/>
          <p:cNvSpPr txBox="1"/>
          <p:nvPr/>
        </p:nvSpPr>
        <p:spPr>
          <a:xfrm>
            <a:off x="481889" y="5471770"/>
            <a:ext cx="4389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成熟期</a:t>
            </a:r>
            <a:endParaRPr lang="en-US" sz="900" dirty="0"/>
          </a:p>
        </p:txBody>
      </p:sp>
      <p:sp>
        <p:nvSpPr>
          <p:cNvPr id="77" name="Text 67"/>
          <p:cNvSpPr txBox="1"/>
          <p:nvPr/>
        </p:nvSpPr>
        <p:spPr>
          <a:xfrm>
            <a:off x="2638958" y="5471770"/>
            <a:ext cx="4389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成长期</a:t>
            </a:r>
            <a:endParaRPr lang="en-US" sz="900" dirty="0"/>
          </a:p>
        </p:txBody>
      </p:sp>
      <p:sp>
        <p:nvSpPr>
          <p:cNvPr id="78" name="Text 68"/>
          <p:cNvSpPr txBox="1"/>
          <p:nvPr/>
        </p:nvSpPr>
        <p:spPr>
          <a:xfrm>
            <a:off x="5022799" y="5471770"/>
            <a:ext cx="5532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早期市场</a:t>
            </a:r>
            <a:endParaRPr lang="en-US" sz="900" dirty="0"/>
          </a:p>
        </p:txBody>
      </p:sp>
      <p:sp>
        <p:nvSpPr>
          <p:cNvPr id="79" name="Text 69"/>
          <p:cNvSpPr txBox="1"/>
          <p:nvPr/>
        </p:nvSpPr>
        <p:spPr>
          <a:xfrm>
            <a:off x="7535570" y="5471770"/>
            <a:ext cx="7818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概念验证阶段</a:t>
            </a:r>
            <a:endParaRPr lang="en-US" sz="900" dirty="0"/>
          </a:p>
        </p:txBody>
      </p:sp>
      <p:sp>
        <p:nvSpPr>
          <p:cNvPr id="80" name="Text 70"/>
          <p:cNvSpPr txBox="1"/>
          <p:nvPr/>
        </p:nvSpPr>
        <p:spPr>
          <a:xfrm>
            <a:off x="10139782" y="5395874"/>
            <a:ext cx="1724558" cy="143561"/>
          </a:xfrm>
          <a:prstGeom prst="rect">
            <a:avLst/>
          </a:prstGeom>
          <a:noFill/>
          <a:ln/>
        </p:spPr>
        <p:txBody>
          <a:bodyPr wrap="square" lIns="0" tIns="0" rIns="0" bIns="0" rtlCol="0" anchor="ctr"/>
          <a:lstStyle/>
          <a:p>
            <a:pPr marL="0" indent="0" algn="l">
              <a:buNone/>
            </a:pPr>
            <a:r>
              <a:rPr lang="en-US" sz="900" i="1" dirty="0">
                <a:solidFill>
                  <a:srgbClr val="6B7280"/>
                </a:solidFill>
                <a:latin typeface="Inter" pitchFamily="34" charset="0"/>
                <a:ea typeface="Inter" pitchFamily="34" charset="-122"/>
                <a:cs typeface="Inter" pitchFamily="34" charset="-120"/>
              </a:rPr>
              <a:t>数据来源: 市场研究 | 2025年Q3</a:t>
            </a:r>
            <a:endParaRPr lang="en-US" sz="9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390449"/>
            <a:ext cx="1012241"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市场差异分析</a:t>
            </a:r>
            <a:endParaRPr lang="en-US" sz="1100" dirty="0"/>
          </a:p>
        </p:txBody>
      </p:sp>
      <p:sp>
        <p:nvSpPr>
          <p:cNvPr id="6" name="Text 4"/>
          <p:cNvSpPr txBox="1"/>
          <p:nvPr/>
        </p:nvSpPr>
        <p:spPr>
          <a:xfrm>
            <a:off x="304495" y="662026"/>
            <a:ext cx="2800807"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Inter" pitchFamily="34" charset="0"/>
                <a:ea typeface="Inter" pitchFamily="34" charset="-122"/>
                <a:cs typeface="Inter" pitchFamily="34" charset="-120"/>
              </a:rPr>
              <a:t>美中SaaS及资本市场差异</a:t>
            </a:r>
            <a:endParaRPr lang="en-US" sz="1800" dirty="0"/>
          </a:p>
        </p:txBody>
      </p:sp>
      <p:sp>
        <p:nvSpPr>
          <p:cNvPr id="7" name="Text 5"/>
          <p:cNvSpPr txBox="1"/>
          <p:nvPr/>
        </p:nvSpPr>
        <p:spPr>
          <a:xfrm>
            <a:off x="304495" y="1004926"/>
            <a:ext cx="2358238"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融资与市场特点对比分析 | 创业者指南</a:t>
            </a:r>
            <a:endParaRPr lang="en-US" sz="1000" dirty="0"/>
          </a:p>
        </p:txBody>
      </p:sp>
      <p:sp>
        <p:nvSpPr>
          <p:cNvPr id="8" name="Text 6"/>
          <p:cNvSpPr txBox="1"/>
          <p:nvPr/>
        </p:nvSpPr>
        <p:spPr>
          <a:xfrm>
            <a:off x="11430000" y="611734"/>
            <a:ext cx="553212" cy="143561"/>
          </a:xfrm>
          <a:prstGeom prst="rect">
            <a:avLst/>
          </a:prstGeom>
          <a:noFill/>
          <a:ln/>
        </p:spPr>
        <p:txBody>
          <a:bodyPr wrap="square" lIns="0" tIns="0" rIns="0" bIns="0" rtlCol="0" anchor="ctr"/>
          <a:lstStyle/>
          <a:p>
            <a:pPr marL="0" indent="0" algn="r">
              <a:buNone/>
            </a:pPr>
            <a:r>
              <a:rPr lang="en-US" sz="900" dirty="0">
                <a:solidFill>
                  <a:srgbClr val="6B7280"/>
                </a:solidFill>
                <a:latin typeface="Inter" pitchFamily="34" charset="0"/>
                <a:ea typeface="Inter" pitchFamily="34" charset="-122"/>
                <a:cs typeface="Inter" pitchFamily="34" charset="-120"/>
              </a:rPr>
              <a:t>第四部分</a:t>
            </a:r>
            <a:endParaRPr lang="en-US" sz="900" dirty="0"/>
          </a:p>
        </p:txBody>
      </p:sp>
      <p:sp>
        <p:nvSpPr>
          <p:cNvPr id="9" name="Text 7"/>
          <p:cNvSpPr txBox="1"/>
          <p:nvPr/>
        </p:nvSpPr>
        <p:spPr>
          <a:xfrm>
            <a:off x="10953598" y="773582"/>
            <a:ext cx="1034186" cy="162763"/>
          </a:xfrm>
          <a:prstGeom prst="rect">
            <a:avLst/>
          </a:prstGeom>
          <a:noFill/>
          <a:ln/>
        </p:spPr>
        <p:txBody>
          <a:bodyPr wrap="square" lIns="0" tIns="0" rIns="0" bIns="0" rtlCol="0" anchor="ctr"/>
          <a:lstStyle/>
          <a:p>
            <a:pPr marL="0" indent="0" algn="r">
              <a:buNone/>
            </a:pPr>
            <a:r>
              <a:rPr lang="en-US" sz="1000" b="1" dirty="0">
                <a:solidFill>
                  <a:srgbClr val="374151"/>
                </a:solidFill>
                <a:latin typeface="Inter" pitchFamily="34" charset="0"/>
                <a:ea typeface="Inter" pitchFamily="34" charset="-122"/>
                <a:cs typeface="Inter" pitchFamily="34" charset="-120"/>
              </a:rPr>
              <a:t>自洽的产品路径</a:t>
            </a:r>
            <a:endParaRPr lang="en-US" sz="1000" dirty="0"/>
          </a:p>
        </p:txBody>
      </p:sp>
      <p:sp>
        <p:nvSpPr>
          <p:cNvPr id="10" name="Shape 8"/>
          <p:cNvSpPr/>
          <p:nvPr/>
        </p:nvSpPr>
        <p:spPr>
          <a:xfrm>
            <a:off x="304495" y="1338682"/>
            <a:ext cx="5695798" cy="1848002"/>
          </a:xfrm>
          <a:prstGeom prst="roundRect">
            <a:avLst>
              <a:gd name="adj" fmla="val 2040"/>
            </a:avLst>
          </a:prstGeom>
          <a:solidFill>
            <a:srgbClr val="F9FAFB"/>
          </a:solidFill>
          <a:ln w="12700">
            <a:solidFill>
              <a:srgbClr val="E5E7EB"/>
            </a:solidFill>
            <a:prstDash val="solid"/>
          </a:ln>
        </p:spPr>
      </p:sp>
      <p:sp>
        <p:nvSpPr>
          <p:cNvPr id="11" name="Shape 9"/>
          <p:cNvSpPr/>
          <p:nvPr/>
        </p:nvSpPr>
        <p:spPr>
          <a:xfrm>
            <a:off x="428854" y="1462126"/>
            <a:ext cx="342900" cy="342900"/>
          </a:xfrm>
          <a:prstGeom prst="ellipse">
            <a:avLst/>
          </a:prstGeom>
          <a:solidFill>
            <a:srgbClr val="EBF0FF"/>
          </a:solidFill>
          <a:ln/>
        </p:spPr>
      </p:sp>
      <p:pic>
        <p:nvPicPr>
          <p:cNvPr id="12" name="Image 0" descr="preencoded.png"/>
          <p:cNvPicPr>
            <a:picLocks noChangeAspect="1"/>
          </p:cNvPicPr>
          <p:nvPr/>
        </p:nvPicPr>
        <p:blipFill>
          <a:blip r:embed="rId3"/>
          <a:srcRect t="-43" b="-43"/>
          <a:stretch/>
        </p:blipFill>
        <p:spPr>
          <a:xfrm>
            <a:off x="533095" y="1557223"/>
            <a:ext cx="133502" cy="152705"/>
          </a:xfrm>
          <a:prstGeom prst="rect">
            <a:avLst/>
          </a:prstGeom>
        </p:spPr>
      </p:pic>
      <p:sp>
        <p:nvSpPr>
          <p:cNvPr id="13" name="Shape 10"/>
          <p:cNvSpPr/>
          <p:nvPr/>
        </p:nvSpPr>
        <p:spPr>
          <a:xfrm>
            <a:off x="6191402" y="1338682"/>
            <a:ext cx="5695798" cy="1848002"/>
          </a:xfrm>
          <a:prstGeom prst="roundRect">
            <a:avLst>
              <a:gd name="adj" fmla="val 2040"/>
            </a:avLst>
          </a:prstGeom>
          <a:solidFill>
            <a:srgbClr val="F9FAFB"/>
          </a:solidFill>
          <a:ln w="12700">
            <a:solidFill>
              <a:srgbClr val="E5E7EB"/>
            </a:solidFill>
            <a:prstDash val="solid"/>
          </a:ln>
        </p:spPr>
      </p:sp>
      <p:sp>
        <p:nvSpPr>
          <p:cNvPr id="14" name="Shape 11"/>
          <p:cNvSpPr/>
          <p:nvPr/>
        </p:nvSpPr>
        <p:spPr>
          <a:xfrm>
            <a:off x="6314846" y="1462126"/>
            <a:ext cx="342900" cy="342900"/>
          </a:xfrm>
          <a:prstGeom prst="ellipse">
            <a:avLst/>
          </a:prstGeom>
          <a:solidFill>
            <a:srgbClr val="EBF0FF"/>
          </a:solidFill>
          <a:ln/>
        </p:spPr>
      </p:sp>
      <p:sp>
        <p:nvSpPr>
          <p:cNvPr id="15" name="Text 12"/>
          <p:cNvSpPr txBox="1"/>
          <p:nvPr/>
        </p:nvSpPr>
        <p:spPr>
          <a:xfrm>
            <a:off x="847649" y="1528877"/>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美国市场特点</a:t>
            </a:r>
            <a:endParaRPr lang="en-US" sz="1300" dirty="0"/>
          </a:p>
        </p:txBody>
      </p:sp>
      <p:sp>
        <p:nvSpPr>
          <p:cNvPr id="16" name="Text 13"/>
          <p:cNvSpPr txBox="1"/>
          <p:nvPr/>
        </p:nvSpPr>
        <p:spPr>
          <a:xfrm>
            <a:off x="661111" y="1900123"/>
            <a:ext cx="52212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关注点</a:t>
            </a:r>
            <a:endParaRPr lang="en-US" sz="1000" dirty="0"/>
          </a:p>
        </p:txBody>
      </p:sp>
      <p:sp>
        <p:nvSpPr>
          <p:cNvPr id="17" name="Text 14"/>
          <p:cNvSpPr txBox="1"/>
          <p:nvPr/>
        </p:nvSpPr>
        <p:spPr>
          <a:xfrm>
            <a:off x="661111" y="2134210"/>
            <a:ext cx="6556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增长模式</a:t>
            </a:r>
            <a:endParaRPr lang="en-US" sz="1000" dirty="0"/>
          </a:p>
        </p:txBody>
      </p:sp>
      <p:sp>
        <p:nvSpPr>
          <p:cNvPr id="18" name="Text 15"/>
          <p:cNvSpPr txBox="1"/>
          <p:nvPr/>
        </p:nvSpPr>
        <p:spPr>
          <a:xfrm>
            <a:off x="661111" y="2369210"/>
            <a:ext cx="6556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目标市场</a:t>
            </a:r>
            <a:endParaRPr lang="en-US" sz="1000" dirty="0"/>
          </a:p>
        </p:txBody>
      </p:sp>
      <p:sp>
        <p:nvSpPr>
          <p:cNvPr id="19" name="Text 16"/>
          <p:cNvSpPr txBox="1"/>
          <p:nvPr/>
        </p:nvSpPr>
        <p:spPr>
          <a:xfrm>
            <a:off x="661111" y="2603297"/>
            <a:ext cx="6556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产品策略</a:t>
            </a:r>
            <a:endParaRPr lang="en-US" sz="1000" dirty="0"/>
          </a:p>
        </p:txBody>
      </p:sp>
      <p:sp>
        <p:nvSpPr>
          <p:cNvPr id="20" name="Text 17"/>
          <p:cNvSpPr txBox="1"/>
          <p:nvPr/>
        </p:nvSpPr>
        <p:spPr>
          <a:xfrm>
            <a:off x="661111" y="2838298"/>
            <a:ext cx="6556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估值逻辑</a:t>
            </a:r>
            <a:endParaRPr lang="en-US" sz="1000" dirty="0"/>
          </a:p>
        </p:txBody>
      </p:sp>
      <p:sp>
        <p:nvSpPr>
          <p:cNvPr id="21" name="Text 18"/>
          <p:cNvSpPr txBox="1"/>
          <p:nvPr/>
        </p:nvSpPr>
        <p:spPr>
          <a:xfrm>
            <a:off x="1072591" y="1900123"/>
            <a:ext cx="20272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：技术创新程度、市场规模潜力</a:t>
            </a:r>
            <a:endParaRPr lang="en-US" sz="1000" dirty="0"/>
          </a:p>
        </p:txBody>
      </p:sp>
      <p:sp>
        <p:nvSpPr>
          <p:cNvPr id="22" name="Text 19"/>
          <p:cNvSpPr txBox="1"/>
          <p:nvPr/>
        </p:nvSpPr>
        <p:spPr>
          <a:xfrm>
            <a:off x="1209751" y="2134210"/>
            <a:ext cx="223662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：Product-led Growth + 社区驱动</a:t>
            </a:r>
            <a:endParaRPr lang="en-US" sz="1000" dirty="0"/>
          </a:p>
        </p:txBody>
      </p:sp>
      <p:sp>
        <p:nvSpPr>
          <p:cNvPr id="23" name="Text 20"/>
          <p:cNvSpPr txBox="1"/>
          <p:nvPr/>
        </p:nvSpPr>
        <p:spPr>
          <a:xfrm>
            <a:off x="1209751" y="2369210"/>
            <a:ext cx="233263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：SMB优先，Power Users深度服务</a:t>
            </a:r>
            <a:endParaRPr lang="en-US" sz="1000" dirty="0"/>
          </a:p>
        </p:txBody>
      </p:sp>
      <p:sp>
        <p:nvSpPr>
          <p:cNvPr id="24" name="Text 21"/>
          <p:cNvSpPr txBox="1"/>
          <p:nvPr/>
        </p:nvSpPr>
        <p:spPr>
          <a:xfrm>
            <a:off x="1209751" y="2603297"/>
            <a:ext cx="212232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：All-in-one解决方案，简化集成</a:t>
            </a:r>
            <a:endParaRPr lang="en-US" sz="1000" dirty="0"/>
          </a:p>
        </p:txBody>
      </p:sp>
      <p:sp>
        <p:nvSpPr>
          <p:cNvPr id="25" name="Text 22"/>
          <p:cNvSpPr txBox="1"/>
          <p:nvPr/>
        </p:nvSpPr>
        <p:spPr>
          <a:xfrm>
            <a:off x="1209751" y="2838298"/>
            <a:ext cx="246522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：技术领先性 + 增长速度，盈利可推后</a:t>
            </a:r>
            <a:endParaRPr lang="en-US" sz="1000" dirty="0"/>
          </a:p>
        </p:txBody>
      </p:sp>
      <p:pic>
        <p:nvPicPr>
          <p:cNvPr id="26" name="Image 1" descr="preencoded.png"/>
          <p:cNvPicPr>
            <a:picLocks noChangeAspect="1"/>
          </p:cNvPicPr>
          <p:nvPr/>
        </p:nvPicPr>
        <p:blipFill>
          <a:blip r:embed="rId4"/>
          <a:srcRect/>
          <a:stretch/>
        </p:blipFill>
        <p:spPr>
          <a:xfrm>
            <a:off x="6409944" y="1557223"/>
            <a:ext cx="152705" cy="152705"/>
          </a:xfrm>
          <a:prstGeom prst="rect">
            <a:avLst/>
          </a:prstGeom>
        </p:spPr>
      </p:pic>
      <p:sp>
        <p:nvSpPr>
          <p:cNvPr id="27" name="Text 23"/>
          <p:cNvSpPr txBox="1"/>
          <p:nvPr/>
        </p:nvSpPr>
        <p:spPr>
          <a:xfrm>
            <a:off x="6734556" y="1528877"/>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中国市场特点</a:t>
            </a:r>
            <a:endParaRPr lang="en-US" sz="1300" dirty="0"/>
          </a:p>
        </p:txBody>
      </p:sp>
      <p:sp>
        <p:nvSpPr>
          <p:cNvPr id="28" name="Text 24"/>
          <p:cNvSpPr txBox="1"/>
          <p:nvPr/>
        </p:nvSpPr>
        <p:spPr>
          <a:xfrm>
            <a:off x="6547104" y="1900123"/>
            <a:ext cx="52212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关注点</a:t>
            </a:r>
            <a:endParaRPr lang="en-US" sz="1000" dirty="0"/>
          </a:p>
        </p:txBody>
      </p:sp>
      <p:sp>
        <p:nvSpPr>
          <p:cNvPr id="29" name="Text 25"/>
          <p:cNvSpPr txBox="1"/>
          <p:nvPr/>
        </p:nvSpPr>
        <p:spPr>
          <a:xfrm>
            <a:off x="6547104" y="2134210"/>
            <a:ext cx="6556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增长模式</a:t>
            </a:r>
            <a:endParaRPr lang="en-US" sz="1000" dirty="0"/>
          </a:p>
        </p:txBody>
      </p:sp>
      <p:sp>
        <p:nvSpPr>
          <p:cNvPr id="30" name="Text 26"/>
          <p:cNvSpPr txBox="1"/>
          <p:nvPr/>
        </p:nvSpPr>
        <p:spPr>
          <a:xfrm>
            <a:off x="6547104" y="2369210"/>
            <a:ext cx="6556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目标市场</a:t>
            </a:r>
            <a:endParaRPr lang="en-US" sz="1000" dirty="0"/>
          </a:p>
        </p:txBody>
      </p:sp>
      <p:sp>
        <p:nvSpPr>
          <p:cNvPr id="31" name="Text 27"/>
          <p:cNvSpPr txBox="1"/>
          <p:nvPr/>
        </p:nvSpPr>
        <p:spPr>
          <a:xfrm>
            <a:off x="6547104" y="2603297"/>
            <a:ext cx="6556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产品策略</a:t>
            </a:r>
            <a:endParaRPr lang="en-US" sz="1000" dirty="0"/>
          </a:p>
        </p:txBody>
      </p:sp>
      <p:sp>
        <p:nvSpPr>
          <p:cNvPr id="32" name="Text 28"/>
          <p:cNvSpPr txBox="1"/>
          <p:nvPr/>
        </p:nvSpPr>
        <p:spPr>
          <a:xfrm>
            <a:off x="6547104" y="2838298"/>
            <a:ext cx="6556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估值逻辑</a:t>
            </a:r>
            <a:endParaRPr lang="en-US" sz="1000" dirty="0"/>
          </a:p>
        </p:txBody>
      </p:sp>
      <p:sp>
        <p:nvSpPr>
          <p:cNvPr id="33" name="Text 29"/>
          <p:cNvSpPr txBox="1"/>
          <p:nvPr/>
        </p:nvSpPr>
        <p:spPr>
          <a:xfrm>
            <a:off x="6958584" y="1900123"/>
            <a:ext cx="216072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：商业化速度、盈利能力、合规性</a:t>
            </a:r>
            <a:endParaRPr lang="en-US" sz="1000" dirty="0"/>
          </a:p>
        </p:txBody>
      </p:sp>
      <p:sp>
        <p:nvSpPr>
          <p:cNvPr id="34" name="Text 30"/>
          <p:cNvSpPr txBox="1"/>
          <p:nvPr/>
        </p:nvSpPr>
        <p:spPr>
          <a:xfrm>
            <a:off x="7095744" y="2134210"/>
            <a:ext cx="177942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：销售驱动 + 行业解决方案</a:t>
            </a:r>
            <a:endParaRPr lang="en-US" sz="1000" dirty="0"/>
          </a:p>
        </p:txBody>
      </p:sp>
      <p:sp>
        <p:nvSpPr>
          <p:cNvPr id="35" name="Text 31"/>
          <p:cNvSpPr txBox="1"/>
          <p:nvPr/>
        </p:nvSpPr>
        <p:spPr>
          <a:xfrm>
            <a:off x="7095744" y="2369210"/>
            <a:ext cx="175107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：大型企业与政府合作优先</a:t>
            </a:r>
            <a:endParaRPr lang="en-US" sz="1000" dirty="0"/>
          </a:p>
        </p:txBody>
      </p:sp>
      <p:sp>
        <p:nvSpPr>
          <p:cNvPr id="36" name="Text 32"/>
          <p:cNvSpPr txBox="1"/>
          <p:nvPr/>
        </p:nvSpPr>
        <p:spPr>
          <a:xfrm>
            <a:off x="7095744" y="2603297"/>
            <a:ext cx="189372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：定制化能力强，本地化优势</a:t>
            </a:r>
            <a:endParaRPr lang="en-US" sz="1000" dirty="0"/>
          </a:p>
        </p:txBody>
      </p:sp>
      <p:sp>
        <p:nvSpPr>
          <p:cNvPr id="37" name="Text 33"/>
          <p:cNvSpPr txBox="1"/>
          <p:nvPr/>
        </p:nvSpPr>
        <p:spPr>
          <a:xfrm>
            <a:off x="7095744" y="2838298"/>
            <a:ext cx="233263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：收入规模 + 利润率，更快实现盈利</a:t>
            </a:r>
            <a:endParaRPr lang="en-US" sz="1000" dirty="0"/>
          </a:p>
        </p:txBody>
      </p:sp>
      <p:sp>
        <p:nvSpPr>
          <p:cNvPr id="38" name="Text 34"/>
          <p:cNvSpPr txBox="1"/>
          <p:nvPr/>
        </p:nvSpPr>
        <p:spPr>
          <a:xfrm>
            <a:off x="304495" y="3329330"/>
            <a:ext cx="1012241"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融资策略差异</a:t>
            </a:r>
            <a:endParaRPr lang="en-US" sz="1100" dirty="0"/>
          </a:p>
        </p:txBody>
      </p:sp>
      <p:sp>
        <p:nvSpPr>
          <p:cNvPr id="39" name="Text 35"/>
          <p:cNvSpPr txBox="1"/>
          <p:nvPr/>
        </p:nvSpPr>
        <p:spPr>
          <a:xfrm>
            <a:off x="6191402" y="3329330"/>
            <a:ext cx="1164946"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行业焦点与优势</a:t>
            </a:r>
            <a:endParaRPr lang="en-US" sz="1100" dirty="0"/>
          </a:p>
        </p:txBody>
      </p:sp>
      <p:sp>
        <p:nvSpPr>
          <p:cNvPr id="40" name="Shape 36"/>
          <p:cNvSpPr/>
          <p:nvPr/>
        </p:nvSpPr>
        <p:spPr>
          <a:xfrm>
            <a:off x="304495" y="3577133"/>
            <a:ext cx="5695798" cy="952805"/>
          </a:xfrm>
          <a:prstGeom prst="roundRect">
            <a:avLst>
              <a:gd name="adj" fmla="val 7678"/>
            </a:avLst>
          </a:prstGeom>
          <a:solidFill>
            <a:srgbClr val="F9FAFB"/>
          </a:solidFill>
          <a:ln w="12700">
            <a:solidFill>
              <a:srgbClr val="E5E7EB"/>
            </a:solidFill>
            <a:prstDash val="solid"/>
          </a:ln>
        </p:spPr>
      </p:sp>
      <p:sp>
        <p:nvSpPr>
          <p:cNvPr id="41" name="Shape 37"/>
          <p:cNvSpPr/>
          <p:nvPr/>
        </p:nvSpPr>
        <p:spPr>
          <a:xfrm>
            <a:off x="6191402" y="3577133"/>
            <a:ext cx="5695798" cy="952805"/>
          </a:xfrm>
          <a:prstGeom prst="roundRect">
            <a:avLst>
              <a:gd name="adj" fmla="val 7678"/>
            </a:avLst>
          </a:prstGeom>
          <a:solidFill>
            <a:srgbClr val="F9FAFB"/>
          </a:solidFill>
          <a:ln w="12700">
            <a:solidFill>
              <a:srgbClr val="E5E7EB"/>
            </a:solidFill>
            <a:prstDash val="solid"/>
          </a:ln>
        </p:spPr>
      </p:sp>
      <p:sp>
        <p:nvSpPr>
          <p:cNvPr id="42" name="Text 38"/>
          <p:cNvSpPr txBox="1"/>
          <p:nvPr/>
        </p:nvSpPr>
        <p:spPr>
          <a:xfrm>
            <a:off x="661111" y="3719779"/>
            <a:ext cx="3398825"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美国：轮次周期长，估值倍数高，接受长期烧钱换市场</a:t>
            </a:r>
            <a:endParaRPr lang="en-US" sz="1000" dirty="0"/>
          </a:p>
        </p:txBody>
      </p:sp>
      <p:sp>
        <p:nvSpPr>
          <p:cNvPr id="43" name="Text 39"/>
          <p:cNvSpPr txBox="1"/>
          <p:nvPr/>
        </p:nvSpPr>
        <p:spPr>
          <a:xfrm>
            <a:off x="661111" y="3954780"/>
            <a:ext cx="367497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中国：更快证明商业模式，估值相对保守，对盈利预期更早</a:t>
            </a:r>
            <a:endParaRPr lang="en-US" sz="1000" dirty="0"/>
          </a:p>
        </p:txBody>
      </p:sp>
      <p:sp>
        <p:nvSpPr>
          <p:cNvPr id="44" name="Text 40"/>
          <p:cNvSpPr txBox="1"/>
          <p:nvPr/>
        </p:nvSpPr>
        <p:spPr>
          <a:xfrm>
            <a:off x="661111" y="4188866"/>
            <a:ext cx="284652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跨境融资：不同阶段选择合适市场的策略组合</a:t>
            </a:r>
            <a:endParaRPr lang="en-US" sz="1000" dirty="0"/>
          </a:p>
        </p:txBody>
      </p:sp>
      <p:sp>
        <p:nvSpPr>
          <p:cNvPr id="45" name="Text 41"/>
          <p:cNvSpPr txBox="1"/>
          <p:nvPr/>
        </p:nvSpPr>
        <p:spPr>
          <a:xfrm>
            <a:off x="6547104" y="3719779"/>
            <a:ext cx="3046781"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美国优势：通用型SaaS平台，水平行业解决方案</a:t>
            </a:r>
            <a:endParaRPr lang="en-US" sz="1000" dirty="0"/>
          </a:p>
        </p:txBody>
      </p:sp>
      <p:sp>
        <p:nvSpPr>
          <p:cNvPr id="46" name="Text 42"/>
          <p:cNvSpPr txBox="1"/>
          <p:nvPr/>
        </p:nvSpPr>
        <p:spPr>
          <a:xfrm>
            <a:off x="6547104" y="3954780"/>
            <a:ext cx="3256178"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中国优势：制造业、电商、金融科技、教育的AI应用</a:t>
            </a:r>
            <a:endParaRPr lang="en-US" sz="1000" dirty="0"/>
          </a:p>
        </p:txBody>
      </p:sp>
      <p:sp>
        <p:nvSpPr>
          <p:cNvPr id="47" name="Text 43"/>
          <p:cNvSpPr txBox="1"/>
          <p:nvPr/>
        </p:nvSpPr>
        <p:spPr>
          <a:xfrm>
            <a:off x="6547104" y="4188866"/>
            <a:ext cx="257952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避免赛道：政策敏感、数据安全风险领域</a:t>
            </a:r>
            <a:endParaRPr lang="en-US" sz="1000" dirty="0"/>
          </a:p>
        </p:txBody>
      </p:sp>
      <p:sp>
        <p:nvSpPr>
          <p:cNvPr id="48" name="Shape 44"/>
          <p:cNvSpPr/>
          <p:nvPr/>
        </p:nvSpPr>
        <p:spPr>
          <a:xfrm>
            <a:off x="304495" y="4679899"/>
            <a:ext cx="11582705" cy="362102"/>
          </a:xfrm>
          <a:prstGeom prst="roundRect">
            <a:avLst>
              <a:gd name="adj" fmla="val 39872"/>
            </a:avLst>
          </a:prstGeom>
          <a:solidFill>
            <a:srgbClr val="EFF6FF"/>
          </a:solidFill>
          <a:ln w="12700">
            <a:solidFill>
              <a:srgbClr val="DBEAFE"/>
            </a:solidFill>
            <a:prstDash val="solid"/>
          </a:ln>
        </p:spPr>
      </p:sp>
      <p:pic>
        <p:nvPicPr>
          <p:cNvPr id="49" name="Image 2" descr="preencoded.png"/>
          <p:cNvPicPr>
            <a:picLocks noChangeAspect="1"/>
          </p:cNvPicPr>
          <p:nvPr/>
        </p:nvPicPr>
        <p:blipFill>
          <a:blip r:embed="rId5"/>
          <a:srcRect l="-2512" r="-2512"/>
          <a:stretch/>
        </p:blipFill>
        <p:spPr>
          <a:xfrm>
            <a:off x="390449" y="4792370"/>
            <a:ext cx="105156" cy="133502"/>
          </a:xfrm>
          <a:prstGeom prst="rect">
            <a:avLst/>
          </a:prstGeom>
        </p:spPr>
      </p:pic>
      <p:sp>
        <p:nvSpPr>
          <p:cNvPr id="50" name="Text 45"/>
          <p:cNvSpPr txBox="1"/>
          <p:nvPr/>
        </p:nvSpPr>
        <p:spPr>
          <a:xfrm>
            <a:off x="533095" y="4775911"/>
            <a:ext cx="633679" cy="162763"/>
          </a:xfrm>
          <a:prstGeom prst="rect">
            <a:avLst/>
          </a:prstGeom>
          <a:noFill/>
          <a:ln/>
        </p:spPr>
        <p:txBody>
          <a:bodyPr wrap="square" lIns="0" tIns="0" rIns="0" bIns="0" rtlCol="0" anchor="ctr"/>
          <a:lstStyle/>
          <a:p>
            <a:pPr marL="0" indent="0" algn="l">
              <a:buNone/>
            </a:pPr>
            <a:r>
              <a:rPr lang="en-US" sz="1000" dirty="0">
                <a:solidFill>
                  <a:srgbClr val="1D4ED8"/>
                </a:solidFill>
                <a:latin typeface="Inter" pitchFamily="34" charset="0"/>
                <a:ea typeface="Inter" pitchFamily="34" charset="-122"/>
                <a:cs typeface="Inter" pitchFamily="34" charset="-120"/>
              </a:rPr>
              <a:t>核心启示</a:t>
            </a:r>
            <a:endParaRPr lang="en-US" sz="1000" dirty="0"/>
          </a:p>
        </p:txBody>
      </p:sp>
      <p:sp>
        <p:nvSpPr>
          <p:cNvPr id="51" name="Text 46"/>
          <p:cNvSpPr txBox="1"/>
          <p:nvPr/>
        </p:nvSpPr>
        <p:spPr>
          <a:xfrm>
            <a:off x="1067105" y="4775911"/>
            <a:ext cx="6501384" cy="162763"/>
          </a:xfrm>
          <a:prstGeom prst="rect">
            <a:avLst/>
          </a:prstGeom>
          <a:noFill/>
          <a:ln/>
        </p:spPr>
        <p:txBody>
          <a:bodyPr wrap="square" lIns="0" tIns="0" rIns="0" bIns="0" rtlCol="0" anchor="ctr"/>
          <a:lstStyle/>
          <a:p>
            <a:pPr marL="0" indent="0" algn="l">
              <a:buNone/>
            </a:pPr>
            <a:r>
              <a:rPr lang="en-US" sz="1000" dirty="0">
                <a:solidFill>
                  <a:srgbClr val="1D4ED8"/>
                </a:solidFill>
                <a:latin typeface="Inter" pitchFamily="34" charset="0"/>
                <a:ea typeface="Inter" pitchFamily="34" charset="-122"/>
                <a:cs typeface="Inter" pitchFamily="34" charset="-120"/>
              </a:rPr>
              <a:t>：创业者应根据产品特性与目标市场选择合适的资本市场和估值策略，避免市场错配带来的估值与预期偏差。</a:t>
            </a:r>
            <a:endParaRPr lang="en-US" sz="1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400507"/>
            <a:ext cx="1239012"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工具与风险管理</a:t>
            </a:r>
            <a:endParaRPr lang="en-US" sz="1200" dirty="0"/>
          </a:p>
        </p:txBody>
      </p:sp>
      <p:sp>
        <p:nvSpPr>
          <p:cNvPr id="6" name="Text 4"/>
          <p:cNvSpPr txBox="1"/>
          <p:nvPr/>
        </p:nvSpPr>
        <p:spPr>
          <a:xfrm>
            <a:off x="304495" y="676656"/>
            <a:ext cx="3143707"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Inter" pitchFamily="34" charset="0"/>
                <a:ea typeface="Inter" pitchFamily="34" charset="-122"/>
                <a:cs typeface="Inter" pitchFamily="34" charset="-120"/>
              </a:rPr>
              <a:t>产品开发新工具链与风险管理</a:t>
            </a:r>
            <a:endParaRPr lang="en-US" sz="1800" dirty="0"/>
          </a:p>
        </p:txBody>
      </p:sp>
      <p:sp>
        <p:nvSpPr>
          <p:cNvPr id="7" name="Text 5"/>
          <p:cNvSpPr txBox="1"/>
          <p:nvPr/>
        </p:nvSpPr>
        <p:spPr>
          <a:xfrm>
            <a:off x="304495" y="1019556"/>
            <a:ext cx="25008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AI时代的开发工具升级与系统性风险控制</a:t>
            </a:r>
            <a:endParaRPr lang="en-US" sz="1000" dirty="0"/>
          </a:p>
        </p:txBody>
      </p:sp>
      <p:sp>
        <p:nvSpPr>
          <p:cNvPr id="8" name="Text 6"/>
          <p:cNvSpPr txBox="1"/>
          <p:nvPr/>
        </p:nvSpPr>
        <p:spPr>
          <a:xfrm>
            <a:off x="11430000" y="619049"/>
            <a:ext cx="553212" cy="143561"/>
          </a:xfrm>
          <a:prstGeom prst="rect">
            <a:avLst/>
          </a:prstGeom>
          <a:noFill/>
          <a:ln/>
        </p:spPr>
        <p:txBody>
          <a:bodyPr wrap="square" lIns="0" tIns="0" rIns="0" bIns="0" rtlCol="0" anchor="ctr"/>
          <a:lstStyle/>
          <a:p>
            <a:pPr marL="0" indent="0" algn="r">
              <a:buNone/>
            </a:pPr>
            <a:r>
              <a:rPr lang="en-US" sz="900" dirty="0">
                <a:solidFill>
                  <a:srgbClr val="6B7280"/>
                </a:solidFill>
                <a:latin typeface="Inter" pitchFamily="34" charset="0"/>
                <a:ea typeface="Inter" pitchFamily="34" charset="-122"/>
                <a:cs typeface="Inter" pitchFamily="34" charset="-120"/>
              </a:rPr>
              <a:t>第四部分</a:t>
            </a:r>
            <a:endParaRPr lang="en-US" sz="900" dirty="0"/>
          </a:p>
        </p:txBody>
      </p:sp>
      <p:sp>
        <p:nvSpPr>
          <p:cNvPr id="9" name="Text 7"/>
          <p:cNvSpPr txBox="1"/>
          <p:nvPr/>
        </p:nvSpPr>
        <p:spPr>
          <a:xfrm>
            <a:off x="9887407" y="780898"/>
            <a:ext cx="2100377" cy="162763"/>
          </a:xfrm>
          <a:prstGeom prst="rect">
            <a:avLst/>
          </a:prstGeom>
          <a:noFill/>
          <a:ln/>
        </p:spPr>
        <p:txBody>
          <a:bodyPr wrap="square" lIns="0" tIns="0" rIns="0" bIns="0" rtlCol="0" anchor="ctr"/>
          <a:lstStyle/>
          <a:p>
            <a:pPr marL="0" indent="0" algn="r">
              <a:buNone/>
            </a:pPr>
            <a:r>
              <a:rPr lang="en-US" sz="1000" b="1" dirty="0">
                <a:solidFill>
                  <a:srgbClr val="2563EB"/>
                </a:solidFill>
                <a:latin typeface="Inter" pitchFamily="34" charset="0"/>
                <a:ea typeface="Inter" pitchFamily="34" charset="-122"/>
                <a:cs typeface="Inter" pitchFamily="34" charset="-120"/>
              </a:rPr>
              <a:t>价值和效率最大化的自洽产品路径</a:t>
            </a:r>
            <a:endParaRPr lang="en-US" sz="1000" dirty="0"/>
          </a:p>
        </p:txBody>
      </p:sp>
      <p:sp>
        <p:nvSpPr>
          <p:cNvPr id="10" name="Text 8"/>
          <p:cNvSpPr txBox="1"/>
          <p:nvPr/>
        </p:nvSpPr>
        <p:spPr>
          <a:xfrm>
            <a:off x="304495" y="1352398"/>
            <a:ext cx="17245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AI产品开发工具链升级</a:t>
            </a:r>
            <a:endParaRPr lang="en-US" sz="1200" dirty="0"/>
          </a:p>
        </p:txBody>
      </p:sp>
      <p:sp>
        <p:nvSpPr>
          <p:cNvPr id="11" name="Shape 9"/>
          <p:cNvSpPr/>
          <p:nvPr/>
        </p:nvSpPr>
        <p:spPr>
          <a:xfrm>
            <a:off x="304495" y="1600200"/>
            <a:ext cx="2800807" cy="1009498"/>
          </a:xfrm>
          <a:prstGeom prst="roundRect">
            <a:avLst>
              <a:gd name="adj" fmla="val 6836"/>
            </a:avLst>
          </a:prstGeom>
          <a:solidFill>
            <a:srgbClr val="F9FAFB"/>
          </a:solidFill>
          <a:ln w="12700">
            <a:solidFill>
              <a:srgbClr val="E5E7EB"/>
            </a:solidFill>
            <a:prstDash val="solid"/>
          </a:ln>
        </p:spPr>
      </p:sp>
      <p:sp>
        <p:nvSpPr>
          <p:cNvPr id="12" name="Shape 10"/>
          <p:cNvSpPr/>
          <p:nvPr/>
        </p:nvSpPr>
        <p:spPr>
          <a:xfrm>
            <a:off x="390449" y="1686154"/>
            <a:ext cx="342900" cy="342900"/>
          </a:xfrm>
          <a:prstGeom prst="ellipse">
            <a:avLst/>
          </a:prstGeom>
          <a:solidFill>
            <a:srgbClr val="EBF0FF"/>
          </a:solidFill>
          <a:ln/>
        </p:spPr>
      </p:sp>
      <p:pic>
        <p:nvPicPr>
          <p:cNvPr id="13" name="Image 0" descr="preencoded.png"/>
          <p:cNvPicPr>
            <a:picLocks noChangeAspect="1"/>
          </p:cNvPicPr>
          <p:nvPr/>
        </p:nvPicPr>
        <p:blipFill>
          <a:blip r:embed="rId3"/>
          <a:srcRect l="-33" r="-33"/>
          <a:stretch/>
        </p:blipFill>
        <p:spPr>
          <a:xfrm>
            <a:off x="476402" y="1781251"/>
            <a:ext cx="171907" cy="152705"/>
          </a:xfrm>
          <a:prstGeom prst="rect">
            <a:avLst/>
          </a:prstGeom>
        </p:spPr>
      </p:pic>
      <p:sp>
        <p:nvSpPr>
          <p:cNvPr id="14" name="Shape 11"/>
          <p:cNvSpPr/>
          <p:nvPr/>
        </p:nvSpPr>
        <p:spPr>
          <a:xfrm>
            <a:off x="3219602" y="1600200"/>
            <a:ext cx="2800807" cy="1009498"/>
          </a:xfrm>
          <a:prstGeom prst="roundRect">
            <a:avLst>
              <a:gd name="adj" fmla="val 6836"/>
            </a:avLst>
          </a:prstGeom>
          <a:solidFill>
            <a:srgbClr val="F9FAFB"/>
          </a:solidFill>
          <a:ln w="12700">
            <a:solidFill>
              <a:srgbClr val="E5E7EB"/>
            </a:solidFill>
            <a:prstDash val="solid"/>
          </a:ln>
        </p:spPr>
      </p:sp>
      <p:sp>
        <p:nvSpPr>
          <p:cNvPr id="15" name="Shape 12"/>
          <p:cNvSpPr/>
          <p:nvPr/>
        </p:nvSpPr>
        <p:spPr>
          <a:xfrm>
            <a:off x="304495" y="2723998"/>
            <a:ext cx="2800807" cy="1009498"/>
          </a:xfrm>
          <a:prstGeom prst="roundRect">
            <a:avLst>
              <a:gd name="adj" fmla="val 6836"/>
            </a:avLst>
          </a:prstGeom>
          <a:solidFill>
            <a:srgbClr val="F9FAFB"/>
          </a:solidFill>
          <a:ln w="12700">
            <a:solidFill>
              <a:srgbClr val="E5E7EB"/>
            </a:solidFill>
            <a:prstDash val="solid"/>
          </a:ln>
        </p:spPr>
      </p:sp>
      <p:sp>
        <p:nvSpPr>
          <p:cNvPr id="16" name="Shape 13"/>
          <p:cNvSpPr/>
          <p:nvPr/>
        </p:nvSpPr>
        <p:spPr>
          <a:xfrm>
            <a:off x="3219602" y="2723998"/>
            <a:ext cx="28008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3305556" y="1686154"/>
            <a:ext cx="342900" cy="342900"/>
          </a:xfrm>
          <a:prstGeom prst="ellipse">
            <a:avLst/>
          </a:prstGeom>
          <a:solidFill>
            <a:srgbClr val="EBF0FF"/>
          </a:solidFill>
          <a:ln/>
        </p:spPr>
      </p:sp>
      <p:sp>
        <p:nvSpPr>
          <p:cNvPr id="18" name="Shape 15"/>
          <p:cNvSpPr/>
          <p:nvPr/>
        </p:nvSpPr>
        <p:spPr>
          <a:xfrm>
            <a:off x="390449" y="2809951"/>
            <a:ext cx="342900" cy="342900"/>
          </a:xfrm>
          <a:prstGeom prst="ellipse">
            <a:avLst/>
          </a:prstGeom>
          <a:solidFill>
            <a:srgbClr val="EBF0FF"/>
          </a:solidFill>
          <a:ln/>
        </p:spPr>
      </p:sp>
      <p:sp>
        <p:nvSpPr>
          <p:cNvPr id="19" name="Shape 16"/>
          <p:cNvSpPr/>
          <p:nvPr/>
        </p:nvSpPr>
        <p:spPr>
          <a:xfrm>
            <a:off x="3305556" y="2809951"/>
            <a:ext cx="342900" cy="342900"/>
          </a:xfrm>
          <a:prstGeom prst="ellipse">
            <a:avLst/>
          </a:prstGeom>
          <a:solidFill>
            <a:srgbClr val="EBF0FF"/>
          </a:solidFill>
          <a:ln/>
        </p:spPr>
      </p:sp>
      <p:sp>
        <p:nvSpPr>
          <p:cNvPr id="20" name="Text 17"/>
          <p:cNvSpPr txBox="1"/>
          <p:nvPr/>
        </p:nvSpPr>
        <p:spPr>
          <a:xfrm>
            <a:off x="809244" y="1772107"/>
            <a:ext cx="633679"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设计工具</a:t>
            </a:r>
            <a:endParaRPr lang="en-US" sz="1000" dirty="0"/>
          </a:p>
        </p:txBody>
      </p:sp>
      <p:sp>
        <p:nvSpPr>
          <p:cNvPr id="21" name="Text 18"/>
          <p:cNvSpPr txBox="1"/>
          <p:nvPr/>
        </p:nvSpPr>
        <p:spPr>
          <a:xfrm>
            <a:off x="3724351" y="1772107"/>
            <a:ext cx="633679"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开发工具</a:t>
            </a:r>
            <a:endParaRPr lang="en-US" sz="1000" dirty="0"/>
          </a:p>
        </p:txBody>
      </p:sp>
      <p:sp>
        <p:nvSpPr>
          <p:cNvPr id="22" name="Text 19"/>
          <p:cNvSpPr txBox="1"/>
          <p:nvPr/>
        </p:nvSpPr>
        <p:spPr>
          <a:xfrm>
            <a:off x="3724351" y="2895905"/>
            <a:ext cx="633679"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运营工具</a:t>
            </a:r>
            <a:endParaRPr lang="en-US" sz="1000" dirty="0"/>
          </a:p>
        </p:txBody>
      </p:sp>
      <p:sp>
        <p:nvSpPr>
          <p:cNvPr id="23" name="Text 20"/>
          <p:cNvSpPr txBox="1"/>
          <p:nvPr/>
        </p:nvSpPr>
        <p:spPr>
          <a:xfrm>
            <a:off x="552298" y="2066544"/>
            <a:ext cx="8961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Figma + AI插件</a:t>
            </a:r>
            <a:endParaRPr lang="en-US" sz="900" dirty="0"/>
          </a:p>
        </p:txBody>
      </p:sp>
      <p:sp>
        <p:nvSpPr>
          <p:cNvPr id="24" name="Text 21"/>
          <p:cNvSpPr txBox="1"/>
          <p:nvPr/>
        </p:nvSpPr>
        <p:spPr>
          <a:xfrm>
            <a:off x="552298" y="2219249"/>
            <a:ext cx="838505"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Framer AI原型</a:t>
            </a:r>
            <a:endParaRPr lang="en-US" sz="900" dirty="0"/>
          </a:p>
        </p:txBody>
      </p:sp>
      <p:sp>
        <p:nvSpPr>
          <p:cNvPr id="25" name="Text 22"/>
          <p:cNvSpPr txBox="1"/>
          <p:nvPr/>
        </p:nvSpPr>
        <p:spPr>
          <a:xfrm>
            <a:off x="552298" y="2371954"/>
            <a:ext cx="13533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自动Design System生成</a:t>
            </a:r>
            <a:endParaRPr lang="en-US" sz="900" dirty="0"/>
          </a:p>
        </p:txBody>
      </p:sp>
      <p:pic>
        <p:nvPicPr>
          <p:cNvPr id="26" name="Image 1" descr="preencoded.png"/>
          <p:cNvPicPr>
            <a:picLocks noChangeAspect="1"/>
          </p:cNvPicPr>
          <p:nvPr/>
        </p:nvPicPr>
        <p:blipFill>
          <a:blip r:embed="rId4"/>
          <a:srcRect t="-180" b="-180"/>
          <a:stretch/>
        </p:blipFill>
        <p:spPr>
          <a:xfrm>
            <a:off x="3381451" y="1781251"/>
            <a:ext cx="190195" cy="152705"/>
          </a:xfrm>
          <a:prstGeom prst="rect">
            <a:avLst/>
          </a:prstGeom>
        </p:spPr>
      </p:pic>
      <p:sp>
        <p:nvSpPr>
          <p:cNvPr id="27" name="Text 23"/>
          <p:cNvSpPr txBox="1"/>
          <p:nvPr/>
        </p:nvSpPr>
        <p:spPr>
          <a:xfrm>
            <a:off x="809244" y="2895905"/>
            <a:ext cx="633679"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测试工具</a:t>
            </a:r>
            <a:endParaRPr lang="en-US" sz="1000" dirty="0"/>
          </a:p>
        </p:txBody>
      </p:sp>
      <p:sp>
        <p:nvSpPr>
          <p:cNvPr id="28" name="Text 24"/>
          <p:cNvSpPr txBox="1"/>
          <p:nvPr/>
        </p:nvSpPr>
        <p:spPr>
          <a:xfrm>
            <a:off x="3467405" y="2066544"/>
            <a:ext cx="1200607"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Claude Code/Cursor</a:t>
            </a:r>
            <a:endParaRPr lang="en-US" sz="900" dirty="0"/>
          </a:p>
        </p:txBody>
      </p:sp>
      <p:sp>
        <p:nvSpPr>
          <p:cNvPr id="29" name="Text 25"/>
          <p:cNvSpPr txBox="1"/>
          <p:nvPr/>
        </p:nvSpPr>
        <p:spPr>
          <a:xfrm>
            <a:off x="3467405" y="2219249"/>
            <a:ext cx="87691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GitHub Copilot</a:t>
            </a:r>
            <a:endParaRPr lang="en-US" sz="900" dirty="0"/>
          </a:p>
        </p:txBody>
      </p:sp>
      <p:sp>
        <p:nvSpPr>
          <p:cNvPr id="30" name="Text 26"/>
          <p:cNvSpPr txBox="1"/>
          <p:nvPr/>
        </p:nvSpPr>
        <p:spPr>
          <a:xfrm>
            <a:off x="3467405" y="2371954"/>
            <a:ext cx="771754"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低代码AI平台</a:t>
            </a:r>
            <a:endParaRPr lang="en-US" sz="900" dirty="0"/>
          </a:p>
        </p:txBody>
      </p:sp>
      <p:pic>
        <p:nvPicPr>
          <p:cNvPr id="31" name="Image 2" descr="preencoded.png"/>
          <p:cNvPicPr>
            <a:picLocks noChangeAspect="1"/>
          </p:cNvPicPr>
          <p:nvPr/>
        </p:nvPicPr>
        <p:blipFill>
          <a:blip r:embed="rId5"/>
          <a:srcRect/>
          <a:stretch/>
        </p:blipFill>
        <p:spPr>
          <a:xfrm>
            <a:off x="485546" y="2905049"/>
            <a:ext cx="152705" cy="152705"/>
          </a:xfrm>
          <a:prstGeom prst="rect">
            <a:avLst/>
          </a:prstGeom>
        </p:spPr>
      </p:pic>
      <p:sp>
        <p:nvSpPr>
          <p:cNvPr id="32" name="Text 27"/>
          <p:cNvSpPr txBox="1"/>
          <p:nvPr/>
        </p:nvSpPr>
        <p:spPr>
          <a:xfrm>
            <a:off x="552298" y="3191256"/>
            <a:ext cx="657454"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AI测试生成</a:t>
            </a:r>
            <a:endParaRPr lang="en-US" sz="900" dirty="0"/>
          </a:p>
        </p:txBody>
      </p:sp>
      <p:sp>
        <p:nvSpPr>
          <p:cNvPr id="33" name="Text 28"/>
          <p:cNvSpPr txBox="1"/>
          <p:nvPr/>
        </p:nvSpPr>
        <p:spPr>
          <a:xfrm>
            <a:off x="552298" y="3343046"/>
            <a:ext cx="8961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自动化回归测试</a:t>
            </a:r>
            <a:endParaRPr lang="en-US" sz="900" dirty="0"/>
          </a:p>
        </p:txBody>
      </p:sp>
      <p:sp>
        <p:nvSpPr>
          <p:cNvPr id="34" name="Text 29"/>
          <p:cNvSpPr txBox="1"/>
          <p:nvPr/>
        </p:nvSpPr>
        <p:spPr>
          <a:xfrm>
            <a:off x="552298" y="3495751"/>
            <a:ext cx="7818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用户行为模拟</a:t>
            </a:r>
            <a:endParaRPr lang="en-US" sz="900" dirty="0"/>
          </a:p>
        </p:txBody>
      </p:sp>
      <p:pic>
        <p:nvPicPr>
          <p:cNvPr id="35" name="Image 3" descr="preencoded.png"/>
          <p:cNvPicPr>
            <a:picLocks noChangeAspect="1"/>
          </p:cNvPicPr>
          <p:nvPr/>
        </p:nvPicPr>
        <p:blipFill>
          <a:blip r:embed="rId6"/>
          <a:srcRect/>
          <a:stretch/>
        </p:blipFill>
        <p:spPr>
          <a:xfrm>
            <a:off x="3400654" y="2905049"/>
            <a:ext cx="152705" cy="152705"/>
          </a:xfrm>
          <a:prstGeom prst="rect">
            <a:avLst/>
          </a:prstGeom>
        </p:spPr>
      </p:pic>
      <p:sp>
        <p:nvSpPr>
          <p:cNvPr id="36" name="Text 30"/>
          <p:cNvSpPr txBox="1"/>
          <p:nvPr/>
        </p:nvSpPr>
        <p:spPr>
          <a:xfrm>
            <a:off x="3467405" y="3191256"/>
            <a:ext cx="1000354"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AI客服与用户支持</a:t>
            </a:r>
            <a:endParaRPr lang="en-US" sz="900" dirty="0"/>
          </a:p>
        </p:txBody>
      </p:sp>
      <p:sp>
        <p:nvSpPr>
          <p:cNvPr id="37" name="Text 31"/>
          <p:cNvSpPr txBox="1"/>
          <p:nvPr/>
        </p:nvSpPr>
        <p:spPr>
          <a:xfrm>
            <a:off x="3467405" y="3343046"/>
            <a:ext cx="7818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智能内容推荐</a:t>
            </a:r>
            <a:endParaRPr lang="en-US" sz="900" dirty="0"/>
          </a:p>
        </p:txBody>
      </p:sp>
      <p:sp>
        <p:nvSpPr>
          <p:cNvPr id="38" name="Text 32"/>
          <p:cNvSpPr txBox="1"/>
          <p:nvPr/>
        </p:nvSpPr>
        <p:spPr>
          <a:xfrm>
            <a:off x="3467405" y="3495751"/>
            <a:ext cx="6675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自动化营销</a:t>
            </a:r>
            <a:endParaRPr lang="en-US" sz="900" dirty="0"/>
          </a:p>
        </p:txBody>
      </p:sp>
      <p:sp>
        <p:nvSpPr>
          <p:cNvPr id="39" name="Shape 33"/>
          <p:cNvSpPr/>
          <p:nvPr/>
        </p:nvSpPr>
        <p:spPr>
          <a:xfrm>
            <a:off x="304495" y="3847795"/>
            <a:ext cx="5715000" cy="457200"/>
          </a:xfrm>
          <a:prstGeom prst="roundRect">
            <a:avLst>
              <a:gd name="adj" fmla="val 25000"/>
            </a:avLst>
          </a:prstGeom>
          <a:solidFill>
            <a:srgbClr val="EFF6FF"/>
          </a:solidFill>
          <a:ln/>
        </p:spPr>
      </p:sp>
      <p:pic>
        <p:nvPicPr>
          <p:cNvPr id="40" name="Image 4" descr="preencoded.png"/>
          <p:cNvPicPr>
            <a:picLocks noChangeAspect="1"/>
          </p:cNvPicPr>
          <p:nvPr/>
        </p:nvPicPr>
        <p:blipFill>
          <a:blip r:embed="rId7"/>
          <a:srcRect l="-133" r="-133"/>
          <a:stretch/>
        </p:blipFill>
        <p:spPr>
          <a:xfrm>
            <a:off x="381305" y="3938321"/>
            <a:ext cx="85954" cy="114300"/>
          </a:xfrm>
          <a:prstGeom prst="rect">
            <a:avLst/>
          </a:prstGeom>
        </p:spPr>
      </p:pic>
      <p:sp>
        <p:nvSpPr>
          <p:cNvPr id="41" name="Text 34"/>
          <p:cNvSpPr txBox="1"/>
          <p:nvPr/>
        </p:nvSpPr>
        <p:spPr>
          <a:xfrm>
            <a:off x="6172200" y="1352398"/>
            <a:ext cx="22960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AGENTIC产品风险识别与管控</a:t>
            </a:r>
            <a:endParaRPr lang="en-US" sz="1200" dirty="0"/>
          </a:p>
        </p:txBody>
      </p:sp>
      <p:sp>
        <p:nvSpPr>
          <p:cNvPr id="42" name="Text 35"/>
          <p:cNvSpPr txBox="1"/>
          <p:nvPr/>
        </p:nvSpPr>
        <p:spPr>
          <a:xfrm>
            <a:off x="504749" y="3924605"/>
            <a:ext cx="896112" cy="143561"/>
          </a:xfrm>
          <a:prstGeom prst="rect">
            <a:avLst/>
          </a:prstGeom>
          <a:noFill/>
          <a:ln/>
        </p:spPr>
        <p:txBody>
          <a:bodyPr wrap="square" lIns="0" tIns="0" rIns="0" bIns="0" rtlCol="0" anchor="ctr"/>
          <a:lstStyle/>
          <a:p>
            <a:pPr marL="0" indent="0" algn="l">
              <a:buNone/>
            </a:pPr>
            <a:r>
              <a:rPr lang="en-US" sz="900" b="1" dirty="0">
                <a:solidFill>
                  <a:srgbClr val="1D4ED8"/>
                </a:solidFill>
                <a:latin typeface="Inter" pitchFamily="34" charset="0"/>
                <a:ea typeface="Inter" pitchFamily="34" charset="-122"/>
                <a:cs typeface="Inter" pitchFamily="34" charset="-120"/>
              </a:rPr>
              <a:t>工具链整合要点</a:t>
            </a:r>
            <a:endParaRPr lang="en-US" sz="900" dirty="0"/>
          </a:p>
        </p:txBody>
      </p:sp>
      <p:sp>
        <p:nvSpPr>
          <p:cNvPr id="43" name="Text 36"/>
          <p:cNvSpPr txBox="1"/>
          <p:nvPr/>
        </p:nvSpPr>
        <p:spPr>
          <a:xfrm>
            <a:off x="381305" y="4076395"/>
            <a:ext cx="3505810"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构建无缝集成的AI原生开发工作流，从idea到上线全流程提速50%+</a:t>
            </a:r>
            <a:endParaRPr lang="en-US" sz="900" dirty="0"/>
          </a:p>
        </p:txBody>
      </p:sp>
      <p:sp>
        <p:nvSpPr>
          <p:cNvPr id="44" name="Shape 37"/>
          <p:cNvSpPr/>
          <p:nvPr/>
        </p:nvSpPr>
        <p:spPr>
          <a:xfrm>
            <a:off x="6172200" y="1600200"/>
            <a:ext cx="5715000" cy="838505"/>
          </a:xfrm>
          <a:prstGeom prst="roundRect">
            <a:avLst>
              <a:gd name="adj" fmla="val 7435"/>
            </a:avLst>
          </a:prstGeom>
          <a:solidFill>
            <a:srgbClr val="F9FAFB"/>
          </a:solidFill>
          <a:ln/>
        </p:spPr>
      </p:sp>
      <p:sp>
        <p:nvSpPr>
          <p:cNvPr id="45" name="Shape 38"/>
          <p:cNvSpPr/>
          <p:nvPr/>
        </p:nvSpPr>
        <p:spPr>
          <a:xfrm>
            <a:off x="6172200" y="2514600"/>
            <a:ext cx="5715000" cy="838505"/>
          </a:xfrm>
          <a:prstGeom prst="roundRect">
            <a:avLst>
              <a:gd name="adj" fmla="val 7435"/>
            </a:avLst>
          </a:prstGeom>
          <a:solidFill>
            <a:srgbClr val="F9FAFB"/>
          </a:solidFill>
          <a:ln/>
        </p:spPr>
      </p:sp>
      <p:sp>
        <p:nvSpPr>
          <p:cNvPr id="46" name="Text 39"/>
          <p:cNvSpPr txBox="1"/>
          <p:nvPr/>
        </p:nvSpPr>
        <p:spPr>
          <a:xfrm>
            <a:off x="6248095" y="1686154"/>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技术风险</a:t>
            </a:r>
            <a:endParaRPr lang="en-US" sz="1000" dirty="0"/>
          </a:p>
        </p:txBody>
      </p:sp>
      <p:sp>
        <p:nvSpPr>
          <p:cNvPr id="47" name="Text 40"/>
          <p:cNvSpPr txBox="1"/>
          <p:nvPr/>
        </p:nvSpPr>
        <p:spPr>
          <a:xfrm>
            <a:off x="6409944" y="1904695"/>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模型能力限制</a:t>
            </a:r>
            <a:endParaRPr lang="en-US" sz="900" dirty="0"/>
          </a:p>
        </p:txBody>
      </p:sp>
      <p:sp>
        <p:nvSpPr>
          <p:cNvPr id="48" name="Text 41"/>
          <p:cNvSpPr txBox="1"/>
          <p:nvPr/>
        </p:nvSpPr>
        <p:spPr>
          <a:xfrm>
            <a:off x="6409944" y="2057400"/>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技术路线选择</a:t>
            </a:r>
            <a:endParaRPr lang="en-US" sz="900" dirty="0"/>
          </a:p>
        </p:txBody>
      </p:sp>
      <p:sp>
        <p:nvSpPr>
          <p:cNvPr id="49" name="Text 42"/>
          <p:cNvSpPr txBox="1"/>
          <p:nvPr/>
        </p:nvSpPr>
        <p:spPr>
          <a:xfrm>
            <a:off x="6409944" y="2210105"/>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依赖性风险</a:t>
            </a:r>
            <a:endParaRPr lang="en-US" sz="900" dirty="0"/>
          </a:p>
        </p:txBody>
      </p:sp>
      <p:sp>
        <p:nvSpPr>
          <p:cNvPr id="50" name="Shape 43"/>
          <p:cNvSpPr/>
          <p:nvPr/>
        </p:nvSpPr>
        <p:spPr>
          <a:xfrm>
            <a:off x="11239805" y="1886407"/>
            <a:ext cx="580644" cy="181051"/>
          </a:xfrm>
          <a:prstGeom prst="roundRect">
            <a:avLst>
              <a:gd name="adj" fmla="val 505051"/>
            </a:avLst>
          </a:prstGeom>
          <a:solidFill>
            <a:srgbClr val="FEE2E2"/>
          </a:solidFill>
          <a:ln/>
        </p:spPr>
      </p:sp>
      <p:sp>
        <p:nvSpPr>
          <p:cNvPr id="51" name="Text 44"/>
          <p:cNvSpPr txBox="1"/>
          <p:nvPr/>
        </p:nvSpPr>
        <p:spPr>
          <a:xfrm>
            <a:off x="11296498" y="1904695"/>
            <a:ext cx="553212" cy="143561"/>
          </a:xfrm>
          <a:prstGeom prst="rect">
            <a:avLst/>
          </a:prstGeom>
          <a:noFill/>
          <a:ln/>
        </p:spPr>
        <p:txBody>
          <a:bodyPr wrap="square" lIns="0" tIns="0" rIns="0" bIns="0" rtlCol="0" anchor="ctr"/>
          <a:lstStyle/>
          <a:p>
            <a:pPr marL="0" indent="0" algn="r">
              <a:buNone/>
            </a:pPr>
            <a:r>
              <a:rPr lang="en-US" sz="900" dirty="0">
                <a:solidFill>
                  <a:srgbClr val="B91C1C"/>
                </a:solidFill>
                <a:latin typeface="Inter" pitchFamily="34" charset="0"/>
                <a:ea typeface="Inter" pitchFamily="34" charset="-122"/>
                <a:cs typeface="Inter" pitchFamily="34" charset="-120"/>
              </a:rPr>
              <a:t>高风险区</a:t>
            </a:r>
            <a:endParaRPr lang="en-US" sz="900" dirty="0"/>
          </a:p>
        </p:txBody>
      </p:sp>
      <p:sp>
        <p:nvSpPr>
          <p:cNvPr id="52" name="Shape 45"/>
          <p:cNvSpPr/>
          <p:nvPr/>
        </p:nvSpPr>
        <p:spPr>
          <a:xfrm>
            <a:off x="6172200" y="4343400"/>
            <a:ext cx="5715000" cy="838505"/>
          </a:xfrm>
          <a:prstGeom prst="roundRect">
            <a:avLst>
              <a:gd name="adj" fmla="val 7435"/>
            </a:avLst>
          </a:prstGeom>
          <a:solidFill>
            <a:srgbClr val="F9FAFB"/>
          </a:solidFill>
          <a:ln/>
        </p:spPr>
      </p:sp>
      <p:sp>
        <p:nvSpPr>
          <p:cNvPr id="53" name="Text 46"/>
          <p:cNvSpPr txBox="1"/>
          <p:nvPr/>
        </p:nvSpPr>
        <p:spPr>
          <a:xfrm>
            <a:off x="6248095" y="2600554"/>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市场风险</a:t>
            </a:r>
            <a:endParaRPr lang="en-US" sz="1000" dirty="0"/>
          </a:p>
        </p:txBody>
      </p:sp>
      <p:sp>
        <p:nvSpPr>
          <p:cNvPr id="54" name="Text 47"/>
          <p:cNvSpPr txBox="1"/>
          <p:nvPr/>
        </p:nvSpPr>
        <p:spPr>
          <a:xfrm>
            <a:off x="6409944" y="2819095"/>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需求变化速度</a:t>
            </a:r>
            <a:endParaRPr lang="en-US" sz="900" dirty="0"/>
          </a:p>
        </p:txBody>
      </p:sp>
      <p:sp>
        <p:nvSpPr>
          <p:cNvPr id="55" name="Text 48"/>
          <p:cNvSpPr txBox="1"/>
          <p:nvPr/>
        </p:nvSpPr>
        <p:spPr>
          <a:xfrm>
            <a:off x="6409944" y="2971800"/>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竞争格局演变</a:t>
            </a:r>
            <a:endParaRPr lang="en-US" sz="900" dirty="0"/>
          </a:p>
        </p:txBody>
      </p:sp>
      <p:sp>
        <p:nvSpPr>
          <p:cNvPr id="56" name="Text 49"/>
          <p:cNvSpPr txBox="1"/>
          <p:nvPr/>
        </p:nvSpPr>
        <p:spPr>
          <a:xfrm>
            <a:off x="6409944" y="3124505"/>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用户接受度</a:t>
            </a:r>
            <a:endParaRPr lang="en-US" sz="900" dirty="0"/>
          </a:p>
        </p:txBody>
      </p:sp>
      <p:sp>
        <p:nvSpPr>
          <p:cNvPr id="57" name="Shape 50"/>
          <p:cNvSpPr/>
          <p:nvPr/>
        </p:nvSpPr>
        <p:spPr>
          <a:xfrm>
            <a:off x="11239805" y="2800807"/>
            <a:ext cx="580644" cy="181051"/>
          </a:xfrm>
          <a:prstGeom prst="roundRect">
            <a:avLst>
              <a:gd name="adj" fmla="val 505051"/>
            </a:avLst>
          </a:prstGeom>
          <a:solidFill>
            <a:srgbClr val="FEF3C7"/>
          </a:solidFill>
          <a:ln/>
        </p:spPr>
      </p:sp>
      <p:sp>
        <p:nvSpPr>
          <p:cNvPr id="58" name="Text 51"/>
          <p:cNvSpPr txBox="1"/>
          <p:nvPr/>
        </p:nvSpPr>
        <p:spPr>
          <a:xfrm>
            <a:off x="11296498" y="2819095"/>
            <a:ext cx="553212" cy="143561"/>
          </a:xfrm>
          <a:prstGeom prst="rect">
            <a:avLst/>
          </a:prstGeom>
          <a:noFill/>
          <a:ln/>
        </p:spPr>
        <p:txBody>
          <a:bodyPr wrap="square" lIns="0" tIns="0" rIns="0" bIns="0" rtlCol="0" anchor="ctr"/>
          <a:lstStyle/>
          <a:p>
            <a:pPr marL="0" indent="0" algn="r">
              <a:buNone/>
            </a:pPr>
            <a:r>
              <a:rPr lang="en-US" sz="900" dirty="0">
                <a:solidFill>
                  <a:srgbClr val="B45309"/>
                </a:solidFill>
                <a:latin typeface="Inter" pitchFamily="34" charset="0"/>
                <a:ea typeface="Inter" pitchFamily="34" charset="-122"/>
                <a:cs typeface="Inter" pitchFamily="34" charset="-120"/>
              </a:rPr>
              <a:t>中风险区</a:t>
            </a:r>
            <a:endParaRPr lang="en-US" sz="900" dirty="0"/>
          </a:p>
        </p:txBody>
      </p:sp>
      <p:sp>
        <p:nvSpPr>
          <p:cNvPr id="59" name="Shape 52"/>
          <p:cNvSpPr/>
          <p:nvPr/>
        </p:nvSpPr>
        <p:spPr>
          <a:xfrm>
            <a:off x="6172200" y="3429000"/>
            <a:ext cx="5715000" cy="838505"/>
          </a:xfrm>
          <a:prstGeom prst="roundRect">
            <a:avLst>
              <a:gd name="adj" fmla="val 7435"/>
            </a:avLst>
          </a:prstGeom>
          <a:solidFill>
            <a:srgbClr val="F9FAFB"/>
          </a:solidFill>
          <a:ln/>
        </p:spPr>
      </p:sp>
      <p:sp>
        <p:nvSpPr>
          <p:cNvPr id="60" name="Text 53"/>
          <p:cNvSpPr txBox="1"/>
          <p:nvPr/>
        </p:nvSpPr>
        <p:spPr>
          <a:xfrm>
            <a:off x="6248095" y="3514954"/>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商业风险</a:t>
            </a:r>
            <a:endParaRPr lang="en-US" sz="1000" dirty="0"/>
          </a:p>
        </p:txBody>
      </p:sp>
      <p:sp>
        <p:nvSpPr>
          <p:cNvPr id="61" name="Text 54"/>
          <p:cNvSpPr txBox="1"/>
          <p:nvPr/>
        </p:nvSpPr>
        <p:spPr>
          <a:xfrm>
            <a:off x="6409944" y="3733495"/>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收入模式验证</a:t>
            </a:r>
            <a:endParaRPr lang="en-US" sz="900" dirty="0"/>
          </a:p>
        </p:txBody>
      </p:sp>
      <p:sp>
        <p:nvSpPr>
          <p:cNvPr id="62" name="Text 55"/>
          <p:cNvSpPr txBox="1"/>
          <p:nvPr/>
        </p:nvSpPr>
        <p:spPr>
          <a:xfrm>
            <a:off x="6409944" y="3886200"/>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成本控制</a:t>
            </a:r>
            <a:endParaRPr lang="en-US" sz="900" dirty="0"/>
          </a:p>
        </p:txBody>
      </p:sp>
      <p:sp>
        <p:nvSpPr>
          <p:cNvPr id="63" name="Text 56"/>
          <p:cNvSpPr txBox="1"/>
          <p:nvPr/>
        </p:nvSpPr>
        <p:spPr>
          <a:xfrm>
            <a:off x="6409944" y="4038905"/>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现金流管理</a:t>
            </a:r>
            <a:endParaRPr lang="en-US" sz="900" dirty="0"/>
          </a:p>
        </p:txBody>
      </p:sp>
      <p:sp>
        <p:nvSpPr>
          <p:cNvPr id="64" name="Shape 57"/>
          <p:cNvSpPr/>
          <p:nvPr/>
        </p:nvSpPr>
        <p:spPr>
          <a:xfrm>
            <a:off x="11239805" y="3715207"/>
            <a:ext cx="580644" cy="181051"/>
          </a:xfrm>
          <a:prstGeom prst="roundRect">
            <a:avLst>
              <a:gd name="adj" fmla="val 505051"/>
            </a:avLst>
          </a:prstGeom>
          <a:solidFill>
            <a:srgbClr val="FEF3C7"/>
          </a:solidFill>
          <a:ln/>
        </p:spPr>
      </p:sp>
      <p:sp>
        <p:nvSpPr>
          <p:cNvPr id="65" name="Text 58"/>
          <p:cNvSpPr txBox="1"/>
          <p:nvPr/>
        </p:nvSpPr>
        <p:spPr>
          <a:xfrm>
            <a:off x="11296498" y="3733495"/>
            <a:ext cx="553212" cy="143561"/>
          </a:xfrm>
          <a:prstGeom prst="rect">
            <a:avLst/>
          </a:prstGeom>
          <a:noFill/>
          <a:ln/>
        </p:spPr>
        <p:txBody>
          <a:bodyPr wrap="square" lIns="0" tIns="0" rIns="0" bIns="0" rtlCol="0" anchor="ctr"/>
          <a:lstStyle/>
          <a:p>
            <a:pPr marL="0" indent="0" algn="r">
              <a:buNone/>
            </a:pPr>
            <a:r>
              <a:rPr lang="en-US" sz="900" dirty="0">
                <a:solidFill>
                  <a:srgbClr val="B45309"/>
                </a:solidFill>
                <a:latin typeface="Inter" pitchFamily="34" charset="0"/>
                <a:ea typeface="Inter" pitchFamily="34" charset="-122"/>
                <a:cs typeface="Inter" pitchFamily="34" charset="-120"/>
              </a:rPr>
              <a:t>中风险区</a:t>
            </a:r>
            <a:endParaRPr lang="en-US" sz="900" dirty="0"/>
          </a:p>
        </p:txBody>
      </p:sp>
      <p:sp>
        <p:nvSpPr>
          <p:cNvPr id="66" name="Text 59"/>
          <p:cNvSpPr txBox="1"/>
          <p:nvPr/>
        </p:nvSpPr>
        <p:spPr>
          <a:xfrm>
            <a:off x="6248095" y="4429354"/>
            <a:ext cx="633679"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合规风险</a:t>
            </a:r>
            <a:endParaRPr lang="en-US" sz="1000" dirty="0"/>
          </a:p>
        </p:txBody>
      </p:sp>
      <p:sp>
        <p:nvSpPr>
          <p:cNvPr id="67" name="Text 60"/>
          <p:cNvSpPr txBox="1"/>
          <p:nvPr/>
        </p:nvSpPr>
        <p:spPr>
          <a:xfrm>
            <a:off x="6409944" y="4647895"/>
            <a:ext cx="896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数据安全与隐私</a:t>
            </a:r>
            <a:endParaRPr lang="en-US" sz="900" dirty="0"/>
          </a:p>
        </p:txBody>
      </p:sp>
      <p:sp>
        <p:nvSpPr>
          <p:cNvPr id="68" name="Text 61"/>
          <p:cNvSpPr txBox="1"/>
          <p:nvPr/>
        </p:nvSpPr>
        <p:spPr>
          <a:xfrm>
            <a:off x="6409944" y="4800600"/>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行业监管变化</a:t>
            </a:r>
            <a:endParaRPr lang="en-US" sz="900" dirty="0"/>
          </a:p>
        </p:txBody>
      </p:sp>
      <p:sp>
        <p:nvSpPr>
          <p:cNvPr id="69" name="Text 62"/>
          <p:cNvSpPr txBox="1"/>
          <p:nvPr/>
        </p:nvSpPr>
        <p:spPr>
          <a:xfrm>
            <a:off x="6409944" y="4953305"/>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知识产权问题</a:t>
            </a:r>
            <a:endParaRPr lang="en-US" sz="900" dirty="0"/>
          </a:p>
        </p:txBody>
      </p:sp>
      <p:sp>
        <p:nvSpPr>
          <p:cNvPr id="70" name="Shape 63"/>
          <p:cNvSpPr/>
          <p:nvPr/>
        </p:nvSpPr>
        <p:spPr>
          <a:xfrm>
            <a:off x="11239805" y="4629607"/>
            <a:ext cx="580644" cy="181051"/>
          </a:xfrm>
          <a:prstGeom prst="roundRect">
            <a:avLst>
              <a:gd name="adj" fmla="val 505051"/>
            </a:avLst>
          </a:prstGeom>
          <a:solidFill>
            <a:srgbClr val="FEE2E2"/>
          </a:solidFill>
          <a:ln/>
        </p:spPr>
      </p:sp>
      <p:sp>
        <p:nvSpPr>
          <p:cNvPr id="71" name="Text 64"/>
          <p:cNvSpPr txBox="1"/>
          <p:nvPr/>
        </p:nvSpPr>
        <p:spPr>
          <a:xfrm>
            <a:off x="11296498" y="4647895"/>
            <a:ext cx="553212" cy="143561"/>
          </a:xfrm>
          <a:prstGeom prst="rect">
            <a:avLst/>
          </a:prstGeom>
          <a:noFill/>
          <a:ln/>
        </p:spPr>
        <p:txBody>
          <a:bodyPr wrap="square" lIns="0" tIns="0" rIns="0" bIns="0" rtlCol="0" anchor="ctr"/>
          <a:lstStyle/>
          <a:p>
            <a:pPr marL="0" indent="0" algn="r">
              <a:buNone/>
            </a:pPr>
            <a:r>
              <a:rPr lang="en-US" sz="900" dirty="0">
                <a:solidFill>
                  <a:srgbClr val="B91C1C"/>
                </a:solidFill>
                <a:latin typeface="Inter" pitchFamily="34" charset="0"/>
                <a:ea typeface="Inter" pitchFamily="34" charset="-122"/>
                <a:cs typeface="Inter" pitchFamily="34" charset="-120"/>
              </a:rPr>
              <a:t>高风险区</a:t>
            </a:r>
            <a:endParaRPr lang="en-US" sz="900" dirty="0"/>
          </a:p>
        </p:txBody>
      </p:sp>
      <p:sp>
        <p:nvSpPr>
          <p:cNvPr id="72" name="Shape 65"/>
          <p:cNvSpPr/>
          <p:nvPr/>
        </p:nvSpPr>
        <p:spPr>
          <a:xfrm>
            <a:off x="6172200" y="5257800"/>
            <a:ext cx="5715000" cy="457200"/>
          </a:xfrm>
          <a:prstGeom prst="roundRect">
            <a:avLst>
              <a:gd name="adj" fmla="val 25000"/>
            </a:avLst>
          </a:prstGeom>
          <a:solidFill>
            <a:srgbClr val="EFF6FF"/>
          </a:solidFill>
          <a:ln/>
        </p:spPr>
      </p:sp>
      <p:pic>
        <p:nvPicPr>
          <p:cNvPr id="73" name="Image 5" descr="preencoded.png"/>
          <p:cNvPicPr>
            <a:picLocks noChangeAspect="1"/>
          </p:cNvPicPr>
          <p:nvPr/>
        </p:nvPicPr>
        <p:blipFill>
          <a:blip r:embed="rId8"/>
          <a:srcRect/>
          <a:stretch/>
        </p:blipFill>
        <p:spPr>
          <a:xfrm>
            <a:off x="6248095" y="5348326"/>
            <a:ext cx="114300" cy="114300"/>
          </a:xfrm>
          <a:prstGeom prst="rect">
            <a:avLst/>
          </a:prstGeom>
        </p:spPr>
      </p:pic>
      <p:sp>
        <p:nvSpPr>
          <p:cNvPr id="74" name="Text 66"/>
          <p:cNvSpPr txBox="1"/>
          <p:nvPr/>
        </p:nvSpPr>
        <p:spPr>
          <a:xfrm>
            <a:off x="6400800" y="5333695"/>
            <a:ext cx="781812" cy="143561"/>
          </a:xfrm>
          <a:prstGeom prst="rect">
            <a:avLst/>
          </a:prstGeom>
          <a:noFill/>
          <a:ln/>
        </p:spPr>
        <p:txBody>
          <a:bodyPr wrap="square" lIns="0" tIns="0" rIns="0" bIns="0" rtlCol="0" anchor="ctr"/>
          <a:lstStyle/>
          <a:p>
            <a:pPr marL="0" indent="0" algn="l">
              <a:buNone/>
            </a:pPr>
            <a:r>
              <a:rPr lang="en-US" sz="900" b="1" dirty="0">
                <a:solidFill>
                  <a:srgbClr val="1D4ED8"/>
                </a:solidFill>
                <a:latin typeface="Inter" pitchFamily="34" charset="0"/>
                <a:ea typeface="Inter" pitchFamily="34" charset="-122"/>
                <a:cs typeface="Inter" pitchFamily="34" charset="-120"/>
              </a:rPr>
              <a:t>风险缓解策略</a:t>
            </a:r>
            <a:endParaRPr lang="en-US" sz="900" dirty="0"/>
          </a:p>
        </p:txBody>
      </p:sp>
      <p:sp>
        <p:nvSpPr>
          <p:cNvPr id="75" name="Text 67"/>
          <p:cNvSpPr txBox="1"/>
          <p:nvPr/>
        </p:nvSpPr>
        <p:spPr>
          <a:xfrm>
            <a:off x="6248095" y="5486400"/>
            <a:ext cx="37536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打造风险早期预警机制，建立可量化的风险评估体系，平衡速度和稳健性</a:t>
            </a:r>
            <a:endParaRPr lang="en-US" sz="900" dirty="0"/>
          </a:p>
        </p:txBody>
      </p:sp>
      <p:sp>
        <p:nvSpPr>
          <p:cNvPr id="76" name="Text 68"/>
          <p:cNvSpPr txBox="1"/>
          <p:nvPr/>
        </p:nvSpPr>
        <p:spPr>
          <a:xfrm>
            <a:off x="304495" y="6001207"/>
            <a:ext cx="2820010" cy="143561"/>
          </a:xfrm>
          <a:prstGeom prst="rect">
            <a:avLst/>
          </a:prstGeom>
          <a:noFill/>
          <a:ln/>
        </p:spPr>
        <p:txBody>
          <a:bodyPr wrap="square" lIns="0" tIns="0" rIns="0" bIns="0" rtlCol="0" anchor="ctr"/>
          <a:lstStyle/>
          <a:p>
            <a:pPr marL="0" indent="0" algn="l">
              <a:buNone/>
            </a:pPr>
            <a:r>
              <a:rPr lang="en-US" sz="900" i="1" dirty="0">
                <a:solidFill>
                  <a:srgbClr val="4B5563"/>
                </a:solidFill>
                <a:latin typeface="Inter" pitchFamily="34" charset="0"/>
                <a:ea typeface="Inter" pitchFamily="34" charset="-122"/>
                <a:cs typeface="Inter" pitchFamily="34" charset="-120"/>
              </a:rPr>
              <a:t>"在AI时代，工具链决定竞争力，风险管理决定生存力"</a:t>
            </a:r>
            <a:endParaRPr lang="en-US" sz="900" dirty="0"/>
          </a:p>
        </p:txBody>
      </p:sp>
      <p:sp>
        <p:nvSpPr>
          <p:cNvPr id="77" name="Text 69"/>
          <p:cNvSpPr txBox="1"/>
          <p:nvPr/>
        </p:nvSpPr>
        <p:spPr>
          <a:xfrm>
            <a:off x="11658600" y="5905195"/>
            <a:ext cx="324612" cy="143561"/>
          </a:xfrm>
          <a:prstGeom prst="rect">
            <a:avLst/>
          </a:prstGeom>
          <a:noFill/>
          <a:ln/>
        </p:spPr>
        <p:txBody>
          <a:bodyPr wrap="square" lIns="0" tIns="0" rIns="0" bIns="0" rtlCol="0" anchor="ctr"/>
          <a:lstStyle/>
          <a:p>
            <a:pPr marL="0" indent="0" algn="r">
              <a:buNone/>
            </a:pPr>
            <a:r>
              <a:rPr lang="en-US" sz="900" dirty="0">
                <a:solidFill>
                  <a:srgbClr val="6B7280"/>
                </a:solidFill>
                <a:latin typeface="Inter" pitchFamily="34" charset="0"/>
                <a:ea typeface="Inter" pitchFamily="34" charset="-122"/>
                <a:cs typeface="Inter" pitchFamily="34" charset="-120"/>
              </a:rPr>
              <a:t>页码</a:t>
            </a:r>
            <a:endParaRPr lang="en-US" sz="900" dirty="0"/>
          </a:p>
        </p:txBody>
      </p:sp>
      <p:sp>
        <p:nvSpPr>
          <p:cNvPr id="78" name="Text 70"/>
          <p:cNvSpPr txBox="1"/>
          <p:nvPr/>
        </p:nvSpPr>
        <p:spPr>
          <a:xfrm>
            <a:off x="11456518" y="6067044"/>
            <a:ext cx="538582" cy="162763"/>
          </a:xfrm>
          <a:prstGeom prst="rect">
            <a:avLst/>
          </a:prstGeom>
          <a:noFill/>
          <a:ln/>
        </p:spPr>
        <p:txBody>
          <a:bodyPr wrap="square" lIns="0" tIns="0" rIns="0" bIns="0" rtlCol="0" anchor="ctr"/>
          <a:lstStyle/>
          <a:p>
            <a:pPr marL="0" indent="0" algn="r">
              <a:buNone/>
            </a:pPr>
            <a:r>
              <a:rPr lang="en-US" sz="1000" b="1" dirty="0">
                <a:solidFill>
                  <a:srgbClr val="1F2937"/>
                </a:solidFill>
                <a:latin typeface="Inter" pitchFamily="34" charset="0"/>
                <a:ea typeface="Inter" pitchFamily="34" charset="-122"/>
                <a:cs typeface="Inter" pitchFamily="34" charset="-120"/>
              </a:rPr>
              <a:t>31 / 33</a:t>
            </a:r>
            <a:endParaRPr lang="en-US" sz="1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67005" y="342900"/>
            <a:ext cx="1081735"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总结与行动指南</a:t>
            </a:r>
            <a:endParaRPr lang="en-US" sz="1000" dirty="0"/>
          </a:p>
        </p:txBody>
      </p:sp>
      <p:sp>
        <p:nvSpPr>
          <p:cNvPr id="6" name="Text 4"/>
          <p:cNvSpPr txBox="1"/>
          <p:nvPr/>
        </p:nvSpPr>
        <p:spPr>
          <a:xfrm>
            <a:off x="267005" y="1228954"/>
            <a:ext cx="948233"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四大核心要点</a:t>
            </a:r>
            <a:endParaRPr lang="en-US" sz="1000" dirty="0"/>
          </a:p>
        </p:txBody>
      </p:sp>
      <p:sp>
        <p:nvSpPr>
          <p:cNvPr id="7" name="Text 5"/>
          <p:cNvSpPr txBox="1"/>
          <p:nvPr/>
        </p:nvSpPr>
        <p:spPr>
          <a:xfrm>
            <a:off x="267005" y="3258007"/>
            <a:ext cx="1081735"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创业者行动清单</a:t>
            </a:r>
            <a:endParaRPr lang="en-US" sz="1000" dirty="0"/>
          </a:p>
        </p:txBody>
      </p:sp>
      <p:sp>
        <p:nvSpPr>
          <p:cNvPr id="8" name="Text 6"/>
          <p:cNvSpPr txBox="1"/>
          <p:nvPr/>
        </p:nvSpPr>
        <p:spPr>
          <a:xfrm>
            <a:off x="267005" y="571500"/>
            <a:ext cx="3486607"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核心Takeaways与创业行动指南</a:t>
            </a:r>
            <a:endParaRPr lang="en-US" sz="1800" dirty="0"/>
          </a:p>
        </p:txBody>
      </p:sp>
      <p:sp>
        <p:nvSpPr>
          <p:cNvPr id="9" name="Text 7"/>
          <p:cNvSpPr txBox="1"/>
          <p:nvPr/>
        </p:nvSpPr>
        <p:spPr>
          <a:xfrm>
            <a:off x="267005" y="914400"/>
            <a:ext cx="329092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将Agentic AI应用的关键洞察转化为可执行的行动步骤</a:t>
            </a:r>
            <a:endParaRPr lang="en-US" sz="1000" dirty="0"/>
          </a:p>
        </p:txBody>
      </p:sp>
      <p:sp>
        <p:nvSpPr>
          <p:cNvPr id="10" name="Shape 8"/>
          <p:cNvSpPr/>
          <p:nvPr/>
        </p:nvSpPr>
        <p:spPr>
          <a:xfrm>
            <a:off x="267005" y="1447495"/>
            <a:ext cx="5772607" cy="780898"/>
          </a:xfrm>
          <a:prstGeom prst="roundRect">
            <a:avLst>
              <a:gd name="adj" fmla="val 11424"/>
            </a:avLst>
          </a:prstGeom>
          <a:solidFill>
            <a:srgbClr val="F9FAFB"/>
          </a:solidFill>
          <a:ln w="12700">
            <a:solidFill>
              <a:srgbClr val="E5E7EB"/>
            </a:solidFill>
            <a:prstDash val="solid"/>
          </a:ln>
        </p:spPr>
      </p:sp>
      <p:sp>
        <p:nvSpPr>
          <p:cNvPr id="11" name="Shape 9"/>
          <p:cNvSpPr/>
          <p:nvPr/>
        </p:nvSpPr>
        <p:spPr>
          <a:xfrm>
            <a:off x="390449" y="1571854"/>
            <a:ext cx="342900" cy="342900"/>
          </a:xfrm>
          <a:prstGeom prst="ellipse">
            <a:avLst/>
          </a:prstGeom>
          <a:solidFill>
            <a:srgbClr val="EBF0FF"/>
          </a:solidFill>
          <a:ln/>
        </p:spPr>
      </p:sp>
      <p:pic>
        <p:nvPicPr>
          <p:cNvPr id="12" name="Image 0" descr="preencoded.png"/>
          <p:cNvPicPr>
            <a:picLocks noChangeAspect="1"/>
          </p:cNvPicPr>
          <p:nvPr/>
        </p:nvPicPr>
        <p:blipFill>
          <a:blip r:embed="rId3"/>
          <a:srcRect/>
          <a:stretch/>
        </p:blipFill>
        <p:spPr>
          <a:xfrm>
            <a:off x="485546" y="1666951"/>
            <a:ext cx="152705" cy="152705"/>
          </a:xfrm>
          <a:prstGeom prst="rect">
            <a:avLst/>
          </a:prstGeom>
        </p:spPr>
      </p:pic>
      <p:sp>
        <p:nvSpPr>
          <p:cNvPr id="13" name="Shape 10"/>
          <p:cNvSpPr/>
          <p:nvPr/>
        </p:nvSpPr>
        <p:spPr>
          <a:xfrm>
            <a:off x="6152998" y="1447495"/>
            <a:ext cx="5772607" cy="780898"/>
          </a:xfrm>
          <a:prstGeom prst="roundRect">
            <a:avLst>
              <a:gd name="adj" fmla="val 11424"/>
            </a:avLst>
          </a:prstGeom>
          <a:solidFill>
            <a:srgbClr val="F9FAFB"/>
          </a:solidFill>
          <a:ln w="12700">
            <a:solidFill>
              <a:srgbClr val="E5E7EB"/>
            </a:solidFill>
            <a:prstDash val="solid"/>
          </a:ln>
        </p:spPr>
      </p:sp>
      <p:sp>
        <p:nvSpPr>
          <p:cNvPr id="14" name="Shape 11"/>
          <p:cNvSpPr/>
          <p:nvPr/>
        </p:nvSpPr>
        <p:spPr>
          <a:xfrm>
            <a:off x="267005" y="2343607"/>
            <a:ext cx="5772607" cy="780898"/>
          </a:xfrm>
          <a:prstGeom prst="roundRect">
            <a:avLst>
              <a:gd name="adj" fmla="val 11424"/>
            </a:avLst>
          </a:prstGeom>
          <a:solidFill>
            <a:srgbClr val="F9FAFB"/>
          </a:solidFill>
          <a:ln w="12700">
            <a:solidFill>
              <a:srgbClr val="E5E7EB"/>
            </a:solidFill>
            <a:prstDash val="solid"/>
          </a:ln>
        </p:spPr>
      </p:sp>
      <p:sp>
        <p:nvSpPr>
          <p:cNvPr id="15" name="Shape 12"/>
          <p:cNvSpPr/>
          <p:nvPr/>
        </p:nvSpPr>
        <p:spPr>
          <a:xfrm>
            <a:off x="6152998" y="2343607"/>
            <a:ext cx="5772607" cy="780898"/>
          </a:xfrm>
          <a:prstGeom prst="roundRect">
            <a:avLst>
              <a:gd name="adj" fmla="val 11424"/>
            </a:avLst>
          </a:prstGeom>
          <a:solidFill>
            <a:srgbClr val="F9FAFB"/>
          </a:solidFill>
          <a:ln w="12700">
            <a:solidFill>
              <a:srgbClr val="E5E7EB"/>
            </a:solidFill>
            <a:prstDash val="solid"/>
          </a:ln>
        </p:spPr>
      </p:sp>
      <p:sp>
        <p:nvSpPr>
          <p:cNvPr id="16" name="Shape 13"/>
          <p:cNvSpPr/>
          <p:nvPr/>
        </p:nvSpPr>
        <p:spPr>
          <a:xfrm>
            <a:off x="6277356" y="1571854"/>
            <a:ext cx="342900" cy="342900"/>
          </a:xfrm>
          <a:prstGeom prst="ellipse">
            <a:avLst/>
          </a:prstGeom>
          <a:solidFill>
            <a:srgbClr val="EBF0FF"/>
          </a:solidFill>
          <a:ln/>
        </p:spPr>
      </p:sp>
      <p:sp>
        <p:nvSpPr>
          <p:cNvPr id="17" name="Shape 14"/>
          <p:cNvSpPr/>
          <p:nvPr/>
        </p:nvSpPr>
        <p:spPr>
          <a:xfrm>
            <a:off x="390449" y="2467051"/>
            <a:ext cx="342900" cy="342900"/>
          </a:xfrm>
          <a:prstGeom prst="ellipse">
            <a:avLst/>
          </a:prstGeom>
          <a:solidFill>
            <a:srgbClr val="EBF0FF"/>
          </a:solidFill>
          <a:ln/>
        </p:spPr>
      </p:sp>
      <p:sp>
        <p:nvSpPr>
          <p:cNvPr id="18" name="Shape 15"/>
          <p:cNvSpPr/>
          <p:nvPr/>
        </p:nvSpPr>
        <p:spPr>
          <a:xfrm>
            <a:off x="6277356" y="2467051"/>
            <a:ext cx="342900" cy="342900"/>
          </a:xfrm>
          <a:prstGeom prst="ellipse">
            <a:avLst/>
          </a:prstGeom>
          <a:solidFill>
            <a:srgbClr val="EBF0FF"/>
          </a:solidFill>
          <a:ln/>
        </p:spPr>
      </p:sp>
      <p:sp>
        <p:nvSpPr>
          <p:cNvPr id="19" name="Text 16"/>
          <p:cNvSpPr txBox="1"/>
          <p:nvPr/>
        </p:nvSpPr>
        <p:spPr>
          <a:xfrm>
            <a:off x="809244" y="1657807"/>
            <a:ext cx="103418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智能是核心卖点</a:t>
            </a:r>
            <a:endParaRPr lang="en-US" sz="1000" dirty="0"/>
          </a:p>
        </p:txBody>
      </p:sp>
      <p:sp>
        <p:nvSpPr>
          <p:cNvPr id="20" name="Text 17"/>
          <p:cNvSpPr txBox="1"/>
          <p:nvPr/>
        </p:nvSpPr>
        <p:spPr>
          <a:xfrm>
            <a:off x="390449" y="1952244"/>
            <a:ext cx="4914900"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10倍价值的核心承载，必须实现10倍体验/效率或1/10成本。智能程度决定用户粘性与竞争壁垒。</a:t>
            </a:r>
            <a:endParaRPr lang="en-US" sz="900" dirty="0"/>
          </a:p>
        </p:txBody>
      </p:sp>
      <p:pic>
        <p:nvPicPr>
          <p:cNvPr id="21" name="Image 1" descr="preencoded.png"/>
          <p:cNvPicPr>
            <a:picLocks noChangeAspect="1"/>
          </p:cNvPicPr>
          <p:nvPr/>
        </p:nvPicPr>
        <p:blipFill>
          <a:blip r:embed="rId4"/>
          <a:srcRect/>
          <a:stretch/>
        </p:blipFill>
        <p:spPr>
          <a:xfrm>
            <a:off x="6372454" y="1666951"/>
            <a:ext cx="152705" cy="152705"/>
          </a:xfrm>
          <a:prstGeom prst="rect">
            <a:avLst/>
          </a:prstGeom>
        </p:spPr>
      </p:pic>
      <p:sp>
        <p:nvSpPr>
          <p:cNvPr id="22" name="Text 18"/>
          <p:cNvSpPr txBox="1"/>
          <p:nvPr/>
        </p:nvSpPr>
        <p:spPr>
          <a:xfrm>
            <a:off x="6696151" y="1657807"/>
            <a:ext cx="795528"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差异化PMF</a:t>
            </a:r>
            <a:endParaRPr lang="en-US" sz="1000" dirty="0"/>
          </a:p>
        </p:txBody>
      </p:sp>
      <p:sp>
        <p:nvSpPr>
          <p:cNvPr id="23" name="Text 19"/>
          <p:cNvSpPr txBox="1"/>
          <p:nvPr/>
        </p:nvSpPr>
        <p:spPr>
          <a:xfrm>
            <a:off x="809244" y="2553005"/>
            <a:ext cx="1034186"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快速试错和验证</a:t>
            </a:r>
            <a:endParaRPr lang="en-US" sz="1000" dirty="0"/>
          </a:p>
        </p:txBody>
      </p:sp>
      <p:sp>
        <p:nvSpPr>
          <p:cNvPr id="24" name="Text 20"/>
          <p:cNvSpPr txBox="1"/>
          <p:nvPr/>
        </p:nvSpPr>
        <p:spPr>
          <a:xfrm>
            <a:off x="6277356" y="1952244"/>
            <a:ext cx="505846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在同质化市场中找到独特的产品市场匹配，通过功能/用户/地域/技术/性价比维度构建差异化优势。</a:t>
            </a:r>
            <a:endParaRPr lang="en-US" sz="900" dirty="0"/>
          </a:p>
        </p:txBody>
      </p:sp>
      <p:pic>
        <p:nvPicPr>
          <p:cNvPr id="25" name="Image 2" descr="preencoded.png"/>
          <p:cNvPicPr>
            <a:picLocks noChangeAspect="1"/>
          </p:cNvPicPr>
          <p:nvPr/>
        </p:nvPicPr>
        <p:blipFill>
          <a:blip r:embed="rId5"/>
          <a:srcRect t="-43" b="-43"/>
          <a:stretch/>
        </p:blipFill>
        <p:spPr>
          <a:xfrm>
            <a:off x="495605" y="2562149"/>
            <a:ext cx="133502" cy="152705"/>
          </a:xfrm>
          <a:prstGeom prst="rect">
            <a:avLst/>
          </a:prstGeom>
        </p:spPr>
      </p:pic>
      <p:sp>
        <p:nvSpPr>
          <p:cNvPr id="26" name="Text 21"/>
          <p:cNvSpPr txBox="1"/>
          <p:nvPr/>
        </p:nvSpPr>
        <p:spPr>
          <a:xfrm>
            <a:off x="6696151" y="2553005"/>
            <a:ext cx="2100377" cy="162763"/>
          </a:xfrm>
          <a:prstGeom prst="rect">
            <a:avLst/>
          </a:prstGeom>
          <a:noFill/>
          <a:ln/>
        </p:spPr>
        <p:txBody>
          <a:bodyPr wrap="square" lIns="0" tIns="0" rIns="0" bIns="0" rtlCol="0" anchor="ctr"/>
          <a:lstStyle/>
          <a:p>
            <a:pPr marL="0" indent="0" algn="l">
              <a:buNone/>
            </a:pPr>
            <a:r>
              <a:rPr lang="en-US" sz="1000" b="1" dirty="0">
                <a:solidFill>
                  <a:srgbClr val="333333"/>
                </a:solidFill>
                <a:latin typeface="Inter" pitchFamily="34" charset="0"/>
                <a:ea typeface="Inter" pitchFamily="34" charset="-122"/>
                <a:cs typeface="Inter" pitchFamily="34" charset="-120"/>
              </a:rPr>
              <a:t>价值和效率最大化的自洽产品路径</a:t>
            </a:r>
            <a:endParaRPr lang="en-US" sz="1000" dirty="0"/>
          </a:p>
        </p:txBody>
      </p:sp>
      <p:sp>
        <p:nvSpPr>
          <p:cNvPr id="27" name="Text 22"/>
          <p:cNvSpPr txBox="1"/>
          <p:nvPr/>
        </p:nvSpPr>
        <p:spPr>
          <a:xfrm>
            <a:off x="390449" y="2848356"/>
            <a:ext cx="5125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数据驱动的产品迭代，建立周级反馈循环。在正确方向上快速失败，通过频繁小实验获取用户洞察。</a:t>
            </a:r>
            <a:endParaRPr lang="en-US" sz="900" dirty="0"/>
          </a:p>
        </p:txBody>
      </p:sp>
      <p:pic>
        <p:nvPicPr>
          <p:cNvPr id="28" name="Image 3" descr="preencoded.png"/>
          <p:cNvPicPr>
            <a:picLocks noChangeAspect="1"/>
          </p:cNvPicPr>
          <p:nvPr/>
        </p:nvPicPr>
        <p:blipFill>
          <a:blip r:embed="rId6"/>
          <a:srcRect/>
          <a:stretch/>
        </p:blipFill>
        <p:spPr>
          <a:xfrm>
            <a:off x="6372454" y="2562149"/>
            <a:ext cx="152705" cy="152705"/>
          </a:xfrm>
          <a:prstGeom prst="rect">
            <a:avLst/>
          </a:prstGeom>
        </p:spPr>
      </p:pic>
      <p:sp>
        <p:nvSpPr>
          <p:cNvPr id="29" name="Text 23"/>
          <p:cNvSpPr txBox="1"/>
          <p:nvPr/>
        </p:nvSpPr>
        <p:spPr>
          <a:xfrm>
            <a:off x="6277356" y="2848356"/>
            <a:ext cx="4325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产品能力、市场需求、商业模式的内在一致性，构建系统性优化的可持续发展模式。</a:t>
            </a:r>
            <a:endParaRPr lang="en-US" sz="900" dirty="0"/>
          </a:p>
        </p:txBody>
      </p:sp>
      <p:sp>
        <p:nvSpPr>
          <p:cNvPr id="30" name="Shape 24"/>
          <p:cNvSpPr/>
          <p:nvPr/>
        </p:nvSpPr>
        <p:spPr>
          <a:xfrm>
            <a:off x="267005" y="3476549"/>
            <a:ext cx="11658600" cy="1600200"/>
          </a:xfrm>
          <a:prstGeom prst="roundRect">
            <a:avLst>
              <a:gd name="adj" fmla="val 2721"/>
            </a:avLst>
          </a:prstGeom>
          <a:solidFill>
            <a:srgbClr val="F3F4F6"/>
          </a:solidFill>
          <a:ln/>
        </p:spPr>
      </p:sp>
      <p:sp>
        <p:nvSpPr>
          <p:cNvPr id="31" name="Shape 25"/>
          <p:cNvSpPr/>
          <p:nvPr/>
        </p:nvSpPr>
        <p:spPr>
          <a:xfrm>
            <a:off x="381305" y="3590849"/>
            <a:ext cx="342900" cy="342900"/>
          </a:xfrm>
          <a:prstGeom prst="ellipse">
            <a:avLst/>
          </a:prstGeom>
          <a:solidFill>
            <a:srgbClr val="EBF0FF"/>
          </a:solidFill>
          <a:ln/>
        </p:spPr>
      </p:sp>
      <p:pic>
        <p:nvPicPr>
          <p:cNvPr id="32" name="Image 4" descr="preencoded.png"/>
          <p:cNvPicPr>
            <a:picLocks noChangeAspect="1"/>
          </p:cNvPicPr>
          <p:nvPr/>
        </p:nvPicPr>
        <p:blipFill>
          <a:blip r:embed="rId7"/>
          <a:srcRect/>
          <a:stretch/>
        </p:blipFill>
        <p:spPr>
          <a:xfrm>
            <a:off x="476402" y="3685946"/>
            <a:ext cx="152705" cy="152705"/>
          </a:xfrm>
          <a:prstGeom prst="rect">
            <a:avLst/>
          </a:prstGeom>
        </p:spPr>
      </p:pic>
      <p:sp>
        <p:nvSpPr>
          <p:cNvPr id="33" name="Text 26"/>
          <p:cNvSpPr txBox="1"/>
          <p:nvPr/>
        </p:nvSpPr>
        <p:spPr>
          <a:xfrm>
            <a:off x="800100" y="3676802"/>
            <a:ext cx="1567282" cy="162763"/>
          </a:xfrm>
          <a:prstGeom prst="rect">
            <a:avLst/>
          </a:prstGeom>
          <a:noFill/>
          <a:ln/>
        </p:spPr>
        <p:txBody>
          <a:bodyPr wrap="square" lIns="0" tIns="0" rIns="0" bIns="0" rtlCol="0" anchor="ctr"/>
          <a:lstStyle/>
          <a:p>
            <a:pPr marL="0" indent="0" algn="l">
              <a:buNone/>
            </a:pPr>
            <a:r>
              <a:rPr lang="en-US" sz="1000" b="1" dirty="0">
                <a:solidFill>
                  <a:srgbClr val="1F2937"/>
                </a:solidFill>
                <a:latin typeface="Inter" pitchFamily="34" charset="0"/>
                <a:ea typeface="Inter" pitchFamily="34" charset="-122"/>
                <a:cs typeface="Inter" pitchFamily="34" charset="-120"/>
              </a:rPr>
              <a:t>从理论到实践：开始行动</a:t>
            </a:r>
            <a:endParaRPr lang="en-US" sz="1000" dirty="0"/>
          </a:p>
        </p:txBody>
      </p:sp>
      <p:sp>
        <p:nvSpPr>
          <p:cNvPr id="34" name="Shape 27"/>
          <p:cNvSpPr/>
          <p:nvPr/>
        </p:nvSpPr>
        <p:spPr>
          <a:xfrm>
            <a:off x="381305" y="4009644"/>
            <a:ext cx="209398" cy="209398"/>
          </a:xfrm>
          <a:prstGeom prst="ellipse">
            <a:avLst/>
          </a:prstGeom>
          <a:solidFill>
            <a:srgbClr val="4C6FFF"/>
          </a:solidFill>
          <a:ln/>
        </p:spPr>
      </p:sp>
      <p:sp>
        <p:nvSpPr>
          <p:cNvPr id="35" name="Shape 28"/>
          <p:cNvSpPr/>
          <p:nvPr/>
        </p:nvSpPr>
        <p:spPr>
          <a:xfrm>
            <a:off x="6133795" y="4009644"/>
            <a:ext cx="209398" cy="209398"/>
          </a:xfrm>
          <a:prstGeom prst="ellipse">
            <a:avLst/>
          </a:prstGeom>
          <a:solidFill>
            <a:srgbClr val="4C6FFF"/>
          </a:solidFill>
          <a:ln/>
        </p:spPr>
      </p:sp>
      <p:sp>
        <p:nvSpPr>
          <p:cNvPr id="36" name="Shape 29"/>
          <p:cNvSpPr/>
          <p:nvPr/>
        </p:nvSpPr>
        <p:spPr>
          <a:xfrm>
            <a:off x="381305" y="4352544"/>
            <a:ext cx="209398" cy="209398"/>
          </a:xfrm>
          <a:prstGeom prst="ellipse">
            <a:avLst/>
          </a:prstGeom>
          <a:solidFill>
            <a:srgbClr val="4C6FFF"/>
          </a:solidFill>
          <a:ln/>
        </p:spPr>
      </p:sp>
      <p:sp>
        <p:nvSpPr>
          <p:cNvPr id="37" name="Shape 30"/>
          <p:cNvSpPr/>
          <p:nvPr/>
        </p:nvSpPr>
        <p:spPr>
          <a:xfrm>
            <a:off x="6133795" y="4352544"/>
            <a:ext cx="209398" cy="209398"/>
          </a:xfrm>
          <a:prstGeom prst="ellipse">
            <a:avLst/>
          </a:prstGeom>
          <a:solidFill>
            <a:srgbClr val="4C6FFF"/>
          </a:solidFill>
          <a:ln/>
        </p:spPr>
      </p:sp>
      <p:sp>
        <p:nvSpPr>
          <p:cNvPr id="38" name="Shape 31"/>
          <p:cNvSpPr/>
          <p:nvPr/>
        </p:nvSpPr>
        <p:spPr>
          <a:xfrm>
            <a:off x="381305" y="4695444"/>
            <a:ext cx="209398" cy="209398"/>
          </a:xfrm>
          <a:prstGeom prst="ellipse">
            <a:avLst/>
          </a:prstGeom>
          <a:solidFill>
            <a:srgbClr val="4C6FFF"/>
          </a:solidFill>
          <a:ln/>
        </p:spPr>
      </p:sp>
      <p:sp>
        <p:nvSpPr>
          <p:cNvPr id="39" name="Shape 32"/>
          <p:cNvSpPr/>
          <p:nvPr/>
        </p:nvSpPr>
        <p:spPr>
          <a:xfrm>
            <a:off x="6133795" y="4695444"/>
            <a:ext cx="209398" cy="209398"/>
          </a:xfrm>
          <a:prstGeom prst="ellipse">
            <a:avLst/>
          </a:prstGeom>
          <a:solidFill>
            <a:srgbClr val="4C6FFF"/>
          </a:solidFill>
          <a:ln/>
        </p:spPr>
      </p:sp>
      <p:sp>
        <p:nvSpPr>
          <p:cNvPr id="40" name="Text 33"/>
          <p:cNvSpPr txBox="1"/>
          <p:nvPr/>
        </p:nvSpPr>
        <p:spPr>
          <a:xfrm>
            <a:off x="463601" y="4036162"/>
            <a:ext cx="127102" cy="162763"/>
          </a:xfrm>
          <a:prstGeom prst="rect">
            <a:avLst/>
          </a:prstGeom>
          <a:noFill/>
          <a:ln/>
        </p:spPr>
        <p:txBody>
          <a:bodyPr wrap="square" lIns="0" tIns="0" rIns="0" bIns="0" rtlCol="0" anchor="ctr"/>
          <a:lstStyle/>
          <a:p>
            <a:pPr marL="0" indent="0" algn="l">
              <a:buNone/>
            </a:pPr>
            <a:r>
              <a:rPr lang="en-US" sz="800" b="1" dirty="0">
                <a:solidFill>
                  <a:srgbClr val="FFFFFF"/>
                </a:solidFill>
                <a:latin typeface="Inter" pitchFamily="34" charset="0"/>
                <a:ea typeface="Inter" pitchFamily="34" charset="-122"/>
                <a:cs typeface="Inter" pitchFamily="34" charset="-120"/>
              </a:rPr>
              <a:t>1</a:t>
            </a:r>
            <a:endParaRPr lang="en-US" sz="800" dirty="0"/>
          </a:p>
        </p:txBody>
      </p:sp>
      <p:sp>
        <p:nvSpPr>
          <p:cNvPr id="41" name="Text 34"/>
          <p:cNvSpPr txBox="1"/>
          <p:nvPr/>
        </p:nvSpPr>
        <p:spPr>
          <a:xfrm>
            <a:off x="6206033" y="4036162"/>
            <a:ext cx="145390" cy="162763"/>
          </a:xfrm>
          <a:prstGeom prst="rect">
            <a:avLst/>
          </a:prstGeom>
          <a:noFill/>
          <a:ln/>
        </p:spPr>
        <p:txBody>
          <a:bodyPr wrap="square" lIns="0" tIns="0" rIns="0" bIns="0" rtlCol="0" anchor="ctr"/>
          <a:lstStyle/>
          <a:p>
            <a:pPr marL="0" indent="0" algn="l">
              <a:buNone/>
            </a:pPr>
            <a:r>
              <a:rPr lang="en-US" sz="800" b="1" dirty="0">
                <a:solidFill>
                  <a:srgbClr val="FFFFFF"/>
                </a:solidFill>
                <a:latin typeface="Inter" pitchFamily="34" charset="0"/>
                <a:ea typeface="Inter" pitchFamily="34" charset="-122"/>
                <a:cs typeface="Inter" pitchFamily="34" charset="-120"/>
              </a:rPr>
              <a:t>2</a:t>
            </a:r>
            <a:endParaRPr lang="en-US" sz="800" dirty="0"/>
          </a:p>
        </p:txBody>
      </p:sp>
      <p:sp>
        <p:nvSpPr>
          <p:cNvPr id="42" name="Text 35"/>
          <p:cNvSpPr txBox="1"/>
          <p:nvPr/>
        </p:nvSpPr>
        <p:spPr>
          <a:xfrm>
            <a:off x="452628" y="4379062"/>
            <a:ext cx="145390" cy="162763"/>
          </a:xfrm>
          <a:prstGeom prst="rect">
            <a:avLst/>
          </a:prstGeom>
          <a:noFill/>
          <a:ln/>
        </p:spPr>
        <p:txBody>
          <a:bodyPr wrap="square" lIns="0" tIns="0" rIns="0" bIns="0" rtlCol="0" anchor="ctr"/>
          <a:lstStyle/>
          <a:p>
            <a:pPr marL="0" indent="0" algn="l">
              <a:buNone/>
            </a:pPr>
            <a:r>
              <a:rPr lang="en-US" sz="800" b="1" dirty="0">
                <a:solidFill>
                  <a:srgbClr val="FFFFFF"/>
                </a:solidFill>
                <a:latin typeface="Inter" pitchFamily="34" charset="0"/>
                <a:ea typeface="Inter" pitchFamily="34" charset="-122"/>
                <a:cs typeface="Inter" pitchFamily="34" charset="-120"/>
              </a:rPr>
              <a:t>3</a:t>
            </a:r>
            <a:endParaRPr lang="en-US" sz="800" dirty="0"/>
          </a:p>
        </p:txBody>
      </p:sp>
      <p:sp>
        <p:nvSpPr>
          <p:cNvPr id="43" name="Text 36"/>
          <p:cNvSpPr txBox="1"/>
          <p:nvPr/>
        </p:nvSpPr>
        <p:spPr>
          <a:xfrm>
            <a:off x="6204204" y="4379062"/>
            <a:ext cx="155448" cy="162763"/>
          </a:xfrm>
          <a:prstGeom prst="rect">
            <a:avLst/>
          </a:prstGeom>
          <a:noFill/>
          <a:ln/>
        </p:spPr>
        <p:txBody>
          <a:bodyPr wrap="square" lIns="0" tIns="0" rIns="0" bIns="0" rtlCol="0" anchor="ctr"/>
          <a:lstStyle/>
          <a:p>
            <a:pPr marL="0" indent="0" algn="l">
              <a:buNone/>
            </a:pPr>
            <a:r>
              <a:rPr lang="en-US" sz="800" b="1" dirty="0">
                <a:solidFill>
                  <a:srgbClr val="FFFFFF"/>
                </a:solidFill>
                <a:latin typeface="Inter" pitchFamily="34" charset="0"/>
                <a:ea typeface="Inter" pitchFamily="34" charset="-122"/>
                <a:cs typeface="Inter" pitchFamily="34" charset="-120"/>
              </a:rPr>
              <a:t>4</a:t>
            </a:r>
            <a:endParaRPr lang="en-US" sz="800" dirty="0"/>
          </a:p>
        </p:txBody>
      </p:sp>
      <p:sp>
        <p:nvSpPr>
          <p:cNvPr id="44" name="Text 37"/>
          <p:cNvSpPr txBox="1"/>
          <p:nvPr/>
        </p:nvSpPr>
        <p:spPr>
          <a:xfrm>
            <a:off x="453542" y="4721962"/>
            <a:ext cx="145390" cy="162763"/>
          </a:xfrm>
          <a:prstGeom prst="rect">
            <a:avLst/>
          </a:prstGeom>
          <a:noFill/>
          <a:ln/>
        </p:spPr>
        <p:txBody>
          <a:bodyPr wrap="square" lIns="0" tIns="0" rIns="0" bIns="0" rtlCol="0" anchor="ctr"/>
          <a:lstStyle/>
          <a:p>
            <a:pPr marL="0" indent="0" algn="l">
              <a:buNone/>
            </a:pPr>
            <a:r>
              <a:rPr lang="en-US" sz="800" b="1" dirty="0">
                <a:solidFill>
                  <a:srgbClr val="FFFFFF"/>
                </a:solidFill>
                <a:latin typeface="Inter" pitchFamily="34" charset="0"/>
                <a:ea typeface="Inter" pitchFamily="34" charset="-122"/>
                <a:cs typeface="Inter" pitchFamily="34" charset="-120"/>
              </a:rPr>
              <a:t>5</a:t>
            </a:r>
            <a:endParaRPr lang="en-US" sz="800" dirty="0"/>
          </a:p>
        </p:txBody>
      </p:sp>
      <p:sp>
        <p:nvSpPr>
          <p:cNvPr id="45" name="Text 38"/>
          <p:cNvSpPr txBox="1"/>
          <p:nvPr/>
        </p:nvSpPr>
        <p:spPr>
          <a:xfrm>
            <a:off x="6205118" y="4721962"/>
            <a:ext cx="155448" cy="162763"/>
          </a:xfrm>
          <a:prstGeom prst="rect">
            <a:avLst/>
          </a:prstGeom>
          <a:noFill/>
          <a:ln/>
        </p:spPr>
        <p:txBody>
          <a:bodyPr wrap="square" lIns="0" tIns="0" rIns="0" bIns="0" rtlCol="0" anchor="ctr"/>
          <a:lstStyle/>
          <a:p>
            <a:pPr marL="0" indent="0" algn="l">
              <a:buNone/>
            </a:pPr>
            <a:r>
              <a:rPr lang="en-US" sz="800" b="1" dirty="0">
                <a:solidFill>
                  <a:srgbClr val="FFFFFF"/>
                </a:solidFill>
                <a:latin typeface="Inter" pitchFamily="34" charset="0"/>
                <a:ea typeface="Inter" pitchFamily="34" charset="-122"/>
                <a:cs typeface="Inter" pitchFamily="34" charset="-120"/>
              </a:rPr>
              <a:t>6</a:t>
            </a:r>
            <a:endParaRPr lang="en-US" sz="800" dirty="0"/>
          </a:p>
        </p:txBody>
      </p:sp>
      <p:sp>
        <p:nvSpPr>
          <p:cNvPr id="46" name="Text 39"/>
          <p:cNvSpPr txBox="1"/>
          <p:nvPr/>
        </p:nvSpPr>
        <p:spPr>
          <a:xfrm>
            <a:off x="666598" y="4009644"/>
            <a:ext cx="23820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评估您的产品是否实现了真正的10倍价值提升</a:t>
            </a:r>
            <a:endParaRPr lang="en-US" sz="900" dirty="0"/>
          </a:p>
        </p:txBody>
      </p:sp>
      <p:sp>
        <p:nvSpPr>
          <p:cNvPr id="47" name="Text 40"/>
          <p:cNvSpPr txBox="1"/>
          <p:nvPr/>
        </p:nvSpPr>
        <p:spPr>
          <a:xfrm>
            <a:off x="6420002" y="4009644"/>
            <a:ext cx="22677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绘制竞争对手差异化地图，找出市场空白点</a:t>
            </a:r>
            <a:endParaRPr lang="en-US" sz="900" dirty="0"/>
          </a:p>
        </p:txBody>
      </p:sp>
      <p:sp>
        <p:nvSpPr>
          <p:cNvPr id="48" name="Text 41"/>
          <p:cNvSpPr txBox="1"/>
          <p:nvPr/>
        </p:nvSpPr>
        <p:spPr>
          <a:xfrm>
            <a:off x="666598" y="4352544"/>
            <a:ext cx="23820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构建数据驱动的评测体系，实现周级产品迭代</a:t>
            </a:r>
            <a:endParaRPr lang="en-US" sz="900" dirty="0"/>
          </a:p>
        </p:txBody>
      </p:sp>
      <p:sp>
        <p:nvSpPr>
          <p:cNvPr id="49" name="Text 42"/>
          <p:cNvSpPr txBox="1"/>
          <p:nvPr/>
        </p:nvSpPr>
        <p:spPr>
          <a:xfrm>
            <a:off x="6420002" y="4352544"/>
            <a:ext cx="23820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确保产品定位、技术路线和商业模式高度自洽</a:t>
            </a:r>
            <a:endParaRPr lang="en-US" sz="900" dirty="0"/>
          </a:p>
        </p:txBody>
      </p:sp>
      <p:sp>
        <p:nvSpPr>
          <p:cNvPr id="50" name="Text 43"/>
          <p:cNvSpPr txBox="1"/>
          <p:nvPr/>
        </p:nvSpPr>
        <p:spPr>
          <a:xfrm>
            <a:off x="666598" y="4695444"/>
            <a:ext cx="2486254"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利用AI原生工具链提升开发效率，缩短上市时间</a:t>
            </a:r>
            <a:endParaRPr lang="en-US" sz="900" dirty="0"/>
          </a:p>
        </p:txBody>
      </p:sp>
      <p:sp>
        <p:nvSpPr>
          <p:cNvPr id="51" name="Text 44"/>
          <p:cNvSpPr txBox="1"/>
          <p:nvPr/>
        </p:nvSpPr>
        <p:spPr>
          <a:xfrm>
            <a:off x="6420002" y="4695444"/>
            <a:ext cx="24963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建立产品早期使用者社区，收集反馈并培养品牌</a:t>
            </a:r>
            <a:endParaRPr lang="en-US" sz="900" dirty="0"/>
          </a:p>
        </p:txBody>
      </p:sp>
      <p:sp>
        <p:nvSpPr>
          <p:cNvPr id="52" name="Text 45"/>
          <p:cNvSpPr txBox="1"/>
          <p:nvPr/>
        </p:nvSpPr>
        <p:spPr>
          <a:xfrm>
            <a:off x="4242816" y="5238598"/>
            <a:ext cx="3814877" cy="162763"/>
          </a:xfrm>
          <a:prstGeom prst="rect">
            <a:avLst/>
          </a:prstGeom>
          <a:noFill/>
          <a:ln/>
        </p:spPr>
        <p:txBody>
          <a:bodyPr wrap="square" lIns="0" tIns="0" rIns="0" bIns="0" rtlCol="0" anchor="ctr"/>
          <a:lstStyle/>
          <a:p>
            <a:pPr marL="0" indent="0" algn="ctr">
              <a:buNone/>
            </a:pPr>
            <a:r>
              <a:rPr lang="en-US" sz="1000" i="1" dirty="0">
                <a:solidFill>
                  <a:srgbClr val="374151"/>
                </a:solidFill>
                <a:latin typeface="Inter" pitchFamily="34" charset="0"/>
                <a:ea typeface="Inter" pitchFamily="34" charset="-122"/>
                <a:cs typeface="Inter" pitchFamily="34" charset="-120"/>
              </a:rPr>
              <a:t>"在Agentic AI时代，速度、差异化和智能程度将决定创业成败"</a:t>
            </a:r>
            <a:endParaRPr lang="en-US" sz="1000" dirty="0"/>
          </a:p>
        </p:txBody>
      </p:sp>
      <p:sp>
        <p:nvSpPr>
          <p:cNvPr id="53" name="Shape 46"/>
          <p:cNvSpPr/>
          <p:nvPr/>
        </p:nvSpPr>
        <p:spPr>
          <a:xfrm>
            <a:off x="5076749" y="5495544"/>
            <a:ext cx="2038198" cy="352044"/>
          </a:xfrm>
          <a:prstGeom prst="roundRect">
            <a:avLst>
              <a:gd name="adj" fmla="val 42120"/>
            </a:avLst>
          </a:prstGeom>
          <a:solidFill>
            <a:srgbClr val="4C6FFF"/>
          </a:solidFill>
          <a:ln/>
        </p:spPr>
      </p:sp>
      <p:sp>
        <p:nvSpPr>
          <p:cNvPr id="54" name="Text 47"/>
          <p:cNvSpPr txBox="1"/>
          <p:nvPr/>
        </p:nvSpPr>
        <p:spPr>
          <a:xfrm>
            <a:off x="5229454" y="5591556"/>
            <a:ext cx="1834286" cy="162763"/>
          </a:xfrm>
          <a:prstGeom prst="rect">
            <a:avLst/>
          </a:prstGeom>
          <a:noFill/>
          <a:ln/>
        </p:spPr>
        <p:txBody>
          <a:bodyPr wrap="square" lIns="0" tIns="0" rIns="0" bIns="0" rtlCol="0" anchor="ctr"/>
          <a:lstStyle/>
          <a:p>
            <a:pPr marL="0" indent="0" algn="ctr">
              <a:buNone/>
            </a:pPr>
            <a:r>
              <a:rPr lang="en-US" sz="1000" b="1" dirty="0">
                <a:solidFill>
                  <a:srgbClr val="FFFFFF"/>
                </a:solidFill>
                <a:latin typeface="Inter" pitchFamily="34" charset="0"/>
                <a:ea typeface="Inter" pitchFamily="34" charset="-122"/>
                <a:cs typeface="Inter" pitchFamily="34" charset="-120"/>
              </a:rPr>
              <a:t>开启您的Agentic AI创业之旅</a:t>
            </a:r>
            <a:endParaRPr lang="en-US" sz="1000" dirty="0"/>
          </a:p>
        </p:txBody>
      </p:sp>
      <p:sp>
        <p:nvSpPr>
          <p:cNvPr id="55" name="Shape 48"/>
          <p:cNvSpPr/>
          <p:nvPr/>
        </p:nvSpPr>
        <p:spPr>
          <a:xfrm>
            <a:off x="267005" y="6001207"/>
            <a:ext cx="11658600" cy="9144"/>
          </a:xfrm>
          <a:prstGeom prst="rect">
            <a:avLst/>
          </a:prstGeom>
          <a:solidFill>
            <a:srgbClr val="E5E7EB"/>
          </a:solidFill>
          <a:ln/>
        </p:spPr>
      </p:sp>
      <p:sp>
        <p:nvSpPr>
          <p:cNvPr id="56" name="Text 49"/>
          <p:cNvSpPr txBox="1"/>
          <p:nvPr/>
        </p:nvSpPr>
        <p:spPr>
          <a:xfrm>
            <a:off x="267005" y="6086246"/>
            <a:ext cx="1334110"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Agentic AI应用完全指南</a:t>
            </a:r>
            <a:endParaRPr lang="en-US" sz="900" dirty="0"/>
          </a:p>
        </p:txBody>
      </p:sp>
      <p:sp>
        <p:nvSpPr>
          <p:cNvPr id="57" name="Text 50"/>
          <p:cNvSpPr txBox="1"/>
          <p:nvPr/>
        </p:nvSpPr>
        <p:spPr>
          <a:xfrm>
            <a:off x="11783873" y="6086246"/>
            <a:ext cx="228600"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33</a:t>
            </a:r>
            <a:endParaRPr lang="en-US" sz="9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67005" y="352044"/>
            <a:ext cx="716890" cy="181051"/>
          </a:xfrm>
          <a:prstGeom prst="rect">
            <a:avLst/>
          </a:prstGeom>
          <a:noFill/>
          <a:ln/>
        </p:spPr>
        <p:txBody>
          <a:bodyPr wrap="square" lIns="0" tIns="0" rIns="0" bIns="0" rtlCol="0" anchor="ctr"/>
          <a:lstStyle/>
          <a:p>
            <a:pPr marL="0" indent="0" algn="l">
              <a:buNone/>
            </a:pPr>
            <a:r>
              <a:rPr lang="en-US" sz="1100" b="1" dirty="0">
                <a:solidFill>
                  <a:srgbClr val="4C6FFF"/>
                </a:solidFill>
                <a:latin typeface="Inter" pitchFamily="34" charset="0"/>
                <a:ea typeface="Inter" pitchFamily="34" charset="-122"/>
                <a:cs typeface="Inter" pitchFamily="34" charset="-120"/>
              </a:rPr>
              <a:t>案例研究</a:t>
            </a:r>
            <a:endParaRPr lang="en-US" sz="1100" dirty="0"/>
          </a:p>
        </p:txBody>
      </p:sp>
      <p:sp>
        <p:nvSpPr>
          <p:cNvPr id="6" name="Text 4"/>
          <p:cNvSpPr txBox="1"/>
          <p:nvPr/>
        </p:nvSpPr>
        <p:spPr>
          <a:xfrm>
            <a:off x="267005" y="604418"/>
            <a:ext cx="2229307"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四类应用代表性案例</a:t>
            </a:r>
            <a:endParaRPr lang="en-US" sz="1800" dirty="0"/>
          </a:p>
        </p:txBody>
      </p:sp>
      <p:sp>
        <p:nvSpPr>
          <p:cNvPr id="7" name="Text 5"/>
          <p:cNvSpPr txBox="1"/>
          <p:nvPr/>
        </p:nvSpPr>
        <p:spPr>
          <a:xfrm>
            <a:off x="267005" y="947318"/>
            <a:ext cx="329092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Agentic AI时代四大类别应用的标杆企业成功要素解析</a:t>
            </a:r>
            <a:endParaRPr lang="en-US" sz="1000" dirty="0"/>
          </a:p>
        </p:txBody>
      </p:sp>
      <p:sp>
        <p:nvSpPr>
          <p:cNvPr id="8" name="Shape 6"/>
          <p:cNvSpPr/>
          <p:nvPr/>
        </p:nvSpPr>
        <p:spPr>
          <a:xfrm>
            <a:off x="267005" y="1242670"/>
            <a:ext cx="5753405" cy="1981505"/>
          </a:xfrm>
          <a:prstGeom prst="roundRect">
            <a:avLst>
              <a:gd name="adj" fmla="val 1775"/>
            </a:avLst>
          </a:prstGeom>
          <a:solidFill>
            <a:srgbClr val="F9FAFB"/>
          </a:solidFill>
          <a:ln w="12700">
            <a:solidFill>
              <a:srgbClr val="E5E7EB"/>
            </a:solidFill>
            <a:prstDash val="solid"/>
          </a:ln>
        </p:spPr>
      </p:sp>
      <p:sp>
        <p:nvSpPr>
          <p:cNvPr id="9" name="Shape 7"/>
          <p:cNvSpPr/>
          <p:nvPr/>
        </p:nvSpPr>
        <p:spPr>
          <a:xfrm>
            <a:off x="390449" y="1452982"/>
            <a:ext cx="304495" cy="304495"/>
          </a:xfrm>
          <a:prstGeom prst="ellipse">
            <a:avLst/>
          </a:prstGeom>
          <a:solidFill>
            <a:srgbClr val="EBF0FF"/>
          </a:solidFill>
          <a:ln/>
        </p:spPr>
      </p:sp>
      <p:pic>
        <p:nvPicPr>
          <p:cNvPr id="10" name="Image 0" descr="preencoded.png"/>
          <p:cNvPicPr>
            <a:picLocks noChangeAspect="1"/>
          </p:cNvPicPr>
          <p:nvPr/>
        </p:nvPicPr>
        <p:blipFill>
          <a:blip r:embed="rId3"/>
          <a:srcRect t="-100" b="-100"/>
          <a:stretch/>
        </p:blipFill>
        <p:spPr>
          <a:xfrm>
            <a:off x="485546" y="1528877"/>
            <a:ext cx="114300" cy="152705"/>
          </a:xfrm>
          <a:prstGeom prst="rect">
            <a:avLst/>
          </a:prstGeom>
        </p:spPr>
      </p:pic>
      <p:sp>
        <p:nvSpPr>
          <p:cNvPr id="11" name="Shape 8"/>
          <p:cNvSpPr/>
          <p:nvPr/>
        </p:nvSpPr>
        <p:spPr>
          <a:xfrm>
            <a:off x="267005" y="3376879"/>
            <a:ext cx="5753405" cy="1981505"/>
          </a:xfrm>
          <a:prstGeom prst="roundRect">
            <a:avLst>
              <a:gd name="adj" fmla="val 1775"/>
            </a:avLst>
          </a:prstGeom>
          <a:solidFill>
            <a:srgbClr val="F9FAFB"/>
          </a:solidFill>
          <a:ln w="12700">
            <a:solidFill>
              <a:srgbClr val="E5E7EB"/>
            </a:solidFill>
            <a:prstDash val="solid"/>
          </a:ln>
        </p:spPr>
      </p:sp>
      <p:sp>
        <p:nvSpPr>
          <p:cNvPr id="12" name="Text 9"/>
          <p:cNvSpPr txBox="1"/>
          <p:nvPr/>
        </p:nvSpPr>
        <p:spPr>
          <a:xfrm>
            <a:off x="771754" y="1386230"/>
            <a:ext cx="8101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Notion AI</a:t>
            </a:r>
            <a:endParaRPr lang="en-US" sz="1200" dirty="0"/>
          </a:p>
        </p:txBody>
      </p:sp>
      <p:sp>
        <p:nvSpPr>
          <p:cNvPr id="13" name="Shape 10"/>
          <p:cNvSpPr/>
          <p:nvPr/>
        </p:nvSpPr>
        <p:spPr>
          <a:xfrm>
            <a:off x="771754" y="1662379"/>
            <a:ext cx="543154" cy="181051"/>
          </a:xfrm>
          <a:prstGeom prst="roundRect">
            <a:avLst>
              <a:gd name="adj" fmla="val 106327"/>
            </a:avLst>
          </a:prstGeom>
          <a:solidFill>
            <a:srgbClr val="E0F2FE"/>
          </a:solidFill>
          <a:ln/>
        </p:spPr>
      </p:sp>
      <p:sp>
        <p:nvSpPr>
          <p:cNvPr id="14" name="Text 11"/>
          <p:cNvSpPr txBox="1"/>
          <p:nvPr/>
        </p:nvSpPr>
        <p:spPr>
          <a:xfrm>
            <a:off x="828446" y="1681582"/>
            <a:ext cx="507492" cy="133502"/>
          </a:xfrm>
          <a:prstGeom prst="rect">
            <a:avLst/>
          </a:prstGeom>
          <a:noFill/>
          <a:ln/>
        </p:spPr>
        <p:txBody>
          <a:bodyPr wrap="square" lIns="0" tIns="0" rIns="0" bIns="0" rtlCol="0" anchor="ctr"/>
          <a:lstStyle/>
          <a:p>
            <a:pPr marL="0" indent="0" algn="l">
              <a:buNone/>
            </a:pPr>
            <a:r>
              <a:rPr lang="en-US" sz="800" dirty="0">
                <a:solidFill>
                  <a:srgbClr val="0369A1"/>
                </a:solidFill>
                <a:latin typeface="Inter" pitchFamily="34" charset="0"/>
                <a:ea typeface="Inter" pitchFamily="34" charset="-122"/>
                <a:cs typeface="Inter" pitchFamily="34" charset="-120"/>
              </a:rPr>
              <a:t>SaaS+AI</a:t>
            </a:r>
            <a:endParaRPr lang="en-US" sz="800" dirty="0"/>
          </a:p>
        </p:txBody>
      </p:sp>
      <p:sp>
        <p:nvSpPr>
          <p:cNvPr id="15" name="Shape 12"/>
          <p:cNvSpPr/>
          <p:nvPr/>
        </p:nvSpPr>
        <p:spPr>
          <a:xfrm>
            <a:off x="6172200" y="1242670"/>
            <a:ext cx="5753405" cy="1981505"/>
          </a:xfrm>
          <a:prstGeom prst="roundRect">
            <a:avLst>
              <a:gd name="adj" fmla="val 1775"/>
            </a:avLst>
          </a:prstGeom>
          <a:solidFill>
            <a:srgbClr val="F9FAFB"/>
          </a:solidFill>
          <a:ln w="12700">
            <a:solidFill>
              <a:srgbClr val="E5E7EB"/>
            </a:solidFill>
            <a:prstDash val="solid"/>
          </a:ln>
        </p:spPr>
      </p:sp>
      <p:sp>
        <p:nvSpPr>
          <p:cNvPr id="16" name="Shape 13"/>
          <p:cNvSpPr/>
          <p:nvPr/>
        </p:nvSpPr>
        <p:spPr>
          <a:xfrm>
            <a:off x="6295644" y="1452982"/>
            <a:ext cx="304495" cy="304495"/>
          </a:xfrm>
          <a:prstGeom prst="ellipse">
            <a:avLst/>
          </a:prstGeom>
          <a:solidFill>
            <a:srgbClr val="EBF0FF"/>
          </a:solidFill>
          <a:ln/>
        </p:spPr>
      </p:sp>
      <p:sp>
        <p:nvSpPr>
          <p:cNvPr id="17" name="Text 14"/>
          <p:cNvSpPr txBox="1"/>
          <p:nvPr/>
        </p:nvSpPr>
        <p:spPr>
          <a:xfrm>
            <a:off x="6676949" y="1386230"/>
            <a:ext cx="1181405"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Zapier Central</a:t>
            </a:r>
            <a:endParaRPr lang="en-US" sz="1200" dirty="0"/>
          </a:p>
        </p:txBody>
      </p:sp>
      <p:sp>
        <p:nvSpPr>
          <p:cNvPr id="18" name="Text 15"/>
          <p:cNvSpPr txBox="1"/>
          <p:nvPr/>
        </p:nvSpPr>
        <p:spPr>
          <a:xfrm>
            <a:off x="5236769" y="1367028"/>
            <a:ext cx="752551"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市值: $20B+</a:t>
            </a:r>
            <a:endParaRPr lang="en-US" sz="900" dirty="0"/>
          </a:p>
        </p:txBody>
      </p:sp>
      <p:sp>
        <p:nvSpPr>
          <p:cNvPr id="19" name="Text 16"/>
          <p:cNvSpPr txBox="1"/>
          <p:nvPr/>
        </p:nvSpPr>
        <p:spPr>
          <a:xfrm>
            <a:off x="10982858" y="1367028"/>
            <a:ext cx="905256"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年增长率: 125%</a:t>
            </a:r>
            <a:endParaRPr lang="en-US" sz="900" dirty="0"/>
          </a:p>
        </p:txBody>
      </p:sp>
      <p:sp>
        <p:nvSpPr>
          <p:cNvPr id="20" name="Text 17"/>
          <p:cNvSpPr txBox="1"/>
          <p:nvPr/>
        </p:nvSpPr>
        <p:spPr>
          <a:xfrm>
            <a:off x="390449" y="1919326"/>
            <a:ext cx="30577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将AI无缝融入知识管理工作流，增强而非取代原有产品价值</a:t>
            </a:r>
            <a:endParaRPr lang="en-US" sz="900" dirty="0"/>
          </a:p>
        </p:txBody>
      </p:sp>
      <p:sp>
        <p:nvSpPr>
          <p:cNvPr id="21" name="Text 18"/>
          <p:cNvSpPr txBox="1"/>
          <p:nvPr/>
        </p:nvSpPr>
        <p:spPr>
          <a:xfrm>
            <a:off x="6295644" y="1919326"/>
            <a:ext cx="3067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将自动化从规则驱动转变为意图驱动，创造全新自动化范式</a:t>
            </a:r>
            <a:endParaRPr lang="en-US" sz="900" dirty="0"/>
          </a:p>
        </p:txBody>
      </p:sp>
      <p:sp>
        <p:nvSpPr>
          <p:cNvPr id="22" name="Text 19"/>
          <p:cNvSpPr txBox="1"/>
          <p:nvPr/>
        </p:nvSpPr>
        <p:spPr>
          <a:xfrm>
            <a:off x="390449" y="2147926"/>
            <a:ext cx="581558" cy="143561"/>
          </a:xfrm>
          <a:prstGeom prst="rect">
            <a:avLst/>
          </a:prstGeom>
          <a:noFill/>
          <a:ln/>
        </p:spPr>
        <p:txBody>
          <a:bodyPr wrap="square" lIns="0" tIns="0" rIns="0" bIns="0" rtlCol="0" anchor="ctr"/>
          <a:lstStyle/>
          <a:p>
            <a:pPr marL="0" indent="0" algn="l">
              <a:buNone/>
            </a:pPr>
            <a:r>
              <a:rPr lang="en-US" sz="900" b="1" dirty="0">
                <a:solidFill>
                  <a:srgbClr val="374151"/>
                </a:solidFill>
                <a:latin typeface="Inter" pitchFamily="34" charset="0"/>
                <a:ea typeface="Inter" pitchFamily="34" charset="-122"/>
                <a:cs typeface="Inter" pitchFamily="34" charset="-120"/>
              </a:rPr>
              <a:t>成功要素:</a:t>
            </a:r>
            <a:endParaRPr lang="en-US" sz="900" dirty="0"/>
          </a:p>
        </p:txBody>
      </p:sp>
      <p:sp>
        <p:nvSpPr>
          <p:cNvPr id="23" name="Text 20"/>
          <p:cNvSpPr txBox="1"/>
          <p:nvPr/>
        </p:nvSpPr>
        <p:spPr>
          <a:xfrm>
            <a:off x="6295644" y="2147926"/>
            <a:ext cx="581558" cy="143561"/>
          </a:xfrm>
          <a:prstGeom prst="rect">
            <a:avLst/>
          </a:prstGeom>
          <a:noFill/>
          <a:ln/>
        </p:spPr>
        <p:txBody>
          <a:bodyPr wrap="square" lIns="0" tIns="0" rIns="0" bIns="0" rtlCol="0" anchor="ctr"/>
          <a:lstStyle/>
          <a:p>
            <a:pPr marL="0" indent="0" algn="l">
              <a:buNone/>
            </a:pPr>
            <a:r>
              <a:rPr lang="en-US" sz="900" b="1" dirty="0">
                <a:solidFill>
                  <a:srgbClr val="374151"/>
                </a:solidFill>
                <a:latin typeface="Inter" pitchFamily="34" charset="0"/>
                <a:ea typeface="Inter" pitchFamily="34" charset="-122"/>
                <a:cs typeface="Inter" pitchFamily="34" charset="-120"/>
              </a:rPr>
              <a:t>成功要素:</a:t>
            </a:r>
            <a:endParaRPr lang="en-US" sz="900" dirty="0"/>
          </a:p>
        </p:txBody>
      </p:sp>
      <p:sp>
        <p:nvSpPr>
          <p:cNvPr id="24" name="Shape 21"/>
          <p:cNvSpPr/>
          <p:nvPr/>
        </p:nvSpPr>
        <p:spPr>
          <a:xfrm>
            <a:off x="390449" y="2395728"/>
            <a:ext cx="47549" cy="47549"/>
          </a:xfrm>
          <a:prstGeom prst="ellipse">
            <a:avLst/>
          </a:prstGeom>
          <a:solidFill>
            <a:srgbClr val="4C6FFF"/>
          </a:solidFill>
          <a:ln/>
        </p:spPr>
      </p:sp>
      <p:sp>
        <p:nvSpPr>
          <p:cNvPr id="25" name="Shape 22"/>
          <p:cNvSpPr/>
          <p:nvPr/>
        </p:nvSpPr>
        <p:spPr>
          <a:xfrm>
            <a:off x="390449" y="2585923"/>
            <a:ext cx="47549" cy="47549"/>
          </a:xfrm>
          <a:prstGeom prst="ellipse">
            <a:avLst/>
          </a:prstGeom>
          <a:solidFill>
            <a:srgbClr val="4C6FFF"/>
          </a:solidFill>
          <a:ln/>
        </p:spPr>
      </p:sp>
      <p:sp>
        <p:nvSpPr>
          <p:cNvPr id="26" name="Shape 23"/>
          <p:cNvSpPr/>
          <p:nvPr/>
        </p:nvSpPr>
        <p:spPr>
          <a:xfrm>
            <a:off x="390449" y="2776118"/>
            <a:ext cx="47549" cy="47549"/>
          </a:xfrm>
          <a:prstGeom prst="ellipse">
            <a:avLst/>
          </a:prstGeom>
          <a:solidFill>
            <a:srgbClr val="4C6FFF"/>
          </a:solidFill>
          <a:ln/>
        </p:spPr>
      </p:sp>
      <p:sp>
        <p:nvSpPr>
          <p:cNvPr id="27" name="Shape 24"/>
          <p:cNvSpPr/>
          <p:nvPr/>
        </p:nvSpPr>
        <p:spPr>
          <a:xfrm>
            <a:off x="390449" y="2967228"/>
            <a:ext cx="47549" cy="47549"/>
          </a:xfrm>
          <a:prstGeom prst="ellipse">
            <a:avLst/>
          </a:prstGeom>
          <a:solidFill>
            <a:srgbClr val="4C6FFF"/>
          </a:solidFill>
          <a:ln/>
        </p:spPr>
      </p:sp>
      <p:sp>
        <p:nvSpPr>
          <p:cNvPr id="28" name="Shape 25"/>
          <p:cNvSpPr/>
          <p:nvPr/>
        </p:nvSpPr>
        <p:spPr>
          <a:xfrm>
            <a:off x="6295644" y="2395728"/>
            <a:ext cx="47549" cy="47549"/>
          </a:xfrm>
          <a:prstGeom prst="ellipse">
            <a:avLst/>
          </a:prstGeom>
          <a:solidFill>
            <a:srgbClr val="4C6FFF"/>
          </a:solidFill>
          <a:ln/>
        </p:spPr>
      </p:sp>
      <p:sp>
        <p:nvSpPr>
          <p:cNvPr id="29" name="Shape 26"/>
          <p:cNvSpPr/>
          <p:nvPr/>
        </p:nvSpPr>
        <p:spPr>
          <a:xfrm>
            <a:off x="6295644" y="2585923"/>
            <a:ext cx="47549" cy="47549"/>
          </a:xfrm>
          <a:prstGeom prst="ellipse">
            <a:avLst/>
          </a:prstGeom>
          <a:solidFill>
            <a:srgbClr val="4C6FFF"/>
          </a:solidFill>
          <a:ln/>
        </p:spPr>
      </p:sp>
      <p:sp>
        <p:nvSpPr>
          <p:cNvPr id="30" name="Shape 27"/>
          <p:cNvSpPr/>
          <p:nvPr/>
        </p:nvSpPr>
        <p:spPr>
          <a:xfrm>
            <a:off x="6295644" y="2776118"/>
            <a:ext cx="47549" cy="47549"/>
          </a:xfrm>
          <a:prstGeom prst="ellipse">
            <a:avLst/>
          </a:prstGeom>
          <a:solidFill>
            <a:srgbClr val="4C6FFF"/>
          </a:solidFill>
          <a:ln/>
        </p:spPr>
      </p:sp>
      <p:sp>
        <p:nvSpPr>
          <p:cNvPr id="31" name="Shape 28"/>
          <p:cNvSpPr/>
          <p:nvPr/>
        </p:nvSpPr>
        <p:spPr>
          <a:xfrm>
            <a:off x="6295644" y="2967228"/>
            <a:ext cx="47549" cy="47549"/>
          </a:xfrm>
          <a:prstGeom prst="ellipse">
            <a:avLst/>
          </a:prstGeom>
          <a:solidFill>
            <a:srgbClr val="4C6FFF"/>
          </a:solidFill>
          <a:ln/>
        </p:spPr>
      </p:sp>
      <p:sp>
        <p:nvSpPr>
          <p:cNvPr id="32" name="Text 29"/>
          <p:cNvSpPr txBox="1"/>
          <p:nvPr/>
        </p:nvSpPr>
        <p:spPr>
          <a:xfrm>
            <a:off x="495605" y="2338121"/>
            <a:ext cx="23719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将AI功能自然融入现有工作流，无需额外学习</a:t>
            </a:r>
            <a:endParaRPr lang="en-US" sz="900" dirty="0"/>
          </a:p>
        </p:txBody>
      </p:sp>
      <p:sp>
        <p:nvSpPr>
          <p:cNvPr id="33" name="Text 30"/>
          <p:cNvSpPr txBox="1"/>
          <p:nvPr/>
        </p:nvSpPr>
        <p:spPr>
          <a:xfrm>
            <a:off x="495605" y="2529230"/>
            <a:ext cx="20391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智能增强现有功能，而非完全重写产品</a:t>
            </a:r>
            <a:endParaRPr lang="en-US" sz="900" dirty="0"/>
          </a:p>
        </p:txBody>
      </p:sp>
      <p:sp>
        <p:nvSpPr>
          <p:cNvPr id="34" name="Text 31"/>
          <p:cNvSpPr txBox="1"/>
          <p:nvPr/>
        </p:nvSpPr>
        <p:spPr>
          <a:xfrm>
            <a:off x="495605" y="2719426"/>
            <a:ext cx="25146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提供30%额外订阅收入，无需改变核心商业模式</a:t>
            </a:r>
            <a:endParaRPr lang="en-US" sz="900" dirty="0"/>
          </a:p>
        </p:txBody>
      </p:sp>
      <p:sp>
        <p:nvSpPr>
          <p:cNvPr id="35" name="Text 32"/>
          <p:cNvSpPr txBox="1"/>
          <p:nvPr/>
        </p:nvSpPr>
        <p:spPr>
          <a:xfrm>
            <a:off x="495605" y="2909621"/>
            <a:ext cx="24003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产品留存率提升42%，AI功能成为核心竞争力</a:t>
            </a:r>
            <a:endParaRPr lang="en-US" sz="900" dirty="0"/>
          </a:p>
        </p:txBody>
      </p:sp>
      <p:pic>
        <p:nvPicPr>
          <p:cNvPr id="36" name="Image 1" descr="preencoded.png"/>
          <p:cNvPicPr>
            <a:picLocks noChangeAspect="1"/>
          </p:cNvPicPr>
          <p:nvPr/>
        </p:nvPicPr>
        <p:blipFill>
          <a:blip r:embed="rId4"/>
          <a:srcRect t="-43" b="-43"/>
          <a:stretch/>
        </p:blipFill>
        <p:spPr>
          <a:xfrm>
            <a:off x="6381598" y="1528877"/>
            <a:ext cx="133502" cy="152705"/>
          </a:xfrm>
          <a:prstGeom prst="rect">
            <a:avLst/>
          </a:prstGeom>
        </p:spPr>
      </p:pic>
      <p:sp>
        <p:nvSpPr>
          <p:cNvPr id="37" name="Shape 33"/>
          <p:cNvSpPr/>
          <p:nvPr/>
        </p:nvSpPr>
        <p:spPr>
          <a:xfrm>
            <a:off x="6676949" y="1662379"/>
            <a:ext cx="714146" cy="181051"/>
          </a:xfrm>
          <a:prstGeom prst="roundRect">
            <a:avLst>
              <a:gd name="adj" fmla="val 106327"/>
            </a:avLst>
          </a:prstGeom>
          <a:solidFill>
            <a:srgbClr val="DCFCE7"/>
          </a:solidFill>
          <a:ln/>
        </p:spPr>
      </p:sp>
      <p:sp>
        <p:nvSpPr>
          <p:cNvPr id="38" name="Text 34"/>
          <p:cNvSpPr txBox="1"/>
          <p:nvPr/>
        </p:nvSpPr>
        <p:spPr>
          <a:xfrm>
            <a:off x="6734556" y="1681582"/>
            <a:ext cx="679399" cy="133502"/>
          </a:xfrm>
          <a:prstGeom prst="rect">
            <a:avLst/>
          </a:prstGeom>
          <a:noFill/>
          <a:ln/>
        </p:spPr>
        <p:txBody>
          <a:bodyPr wrap="square" lIns="0" tIns="0" rIns="0" bIns="0" rtlCol="0" anchor="ctr"/>
          <a:lstStyle/>
          <a:p>
            <a:pPr marL="0" indent="0" algn="l">
              <a:buNone/>
            </a:pPr>
            <a:r>
              <a:rPr lang="en-US" sz="800" dirty="0">
                <a:solidFill>
                  <a:srgbClr val="15803D"/>
                </a:solidFill>
                <a:latin typeface="Inter" pitchFamily="34" charset="0"/>
                <a:ea typeface="Inter" pitchFamily="34" charset="-122"/>
                <a:cs typeface="Inter" pitchFamily="34" charset="-120"/>
              </a:rPr>
              <a:t>Agentic工具</a:t>
            </a:r>
            <a:endParaRPr lang="en-US" sz="800" dirty="0"/>
          </a:p>
        </p:txBody>
      </p:sp>
      <p:sp>
        <p:nvSpPr>
          <p:cNvPr id="39" name="Shape 35"/>
          <p:cNvSpPr/>
          <p:nvPr/>
        </p:nvSpPr>
        <p:spPr>
          <a:xfrm>
            <a:off x="390449" y="3586277"/>
            <a:ext cx="304495" cy="304495"/>
          </a:xfrm>
          <a:prstGeom prst="ellipse">
            <a:avLst/>
          </a:prstGeom>
          <a:solidFill>
            <a:srgbClr val="EBF0FF"/>
          </a:solidFill>
          <a:ln/>
        </p:spPr>
      </p:sp>
      <p:pic>
        <p:nvPicPr>
          <p:cNvPr id="40" name="Image 2" descr="preencoded.png"/>
          <p:cNvPicPr>
            <a:picLocks noChangeAspect="1"/>
          </p:cNvPicPr>
          <p:nvPr/>
        </p:nvPicPr>
        <p:blipFill>
          <a:blip r:embed="rId5"/>
          <a:srcRect t="-180" b="-180"/>
          <a:stretch/>
        </p:blipFill>
        <p:spPr>
          <a:xfrm>
            <a:off x="448056" y="3662172"/>
            <a:ext cx="190195" cy="152705"/>
          </a:xfrm>
          <a:prstGeom prst="rect">
            <a:avLst/>
          </a:prstGeom>
        </p:spPr>
      </p:pic>
      <p:sp>
        <p:nvSpPr>
          <p:cNvPr id="41" name="Text 36"/>
          <p:cNvSpPr txBox="1"/>
          <p:nvPr/>
        </p:nvSpPr>
        <p:spPr>
          <a:xfrm>
            <a:off x="771754" y="3519526"/>
            <a:ext cx="8485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Harvey AI</a:t>
            </a:r>
            <a:endParaRPr lang="en-US" sz="1200" dirty="0"/>
          </a:p>
        </p:txBody>
      </p:sp>
      <p:sp>
        <p:nvSpPr>
          <p:cNvPr id="42" name="Shape 37"/>
          <p:cNvSpPr/>
          <p:nvPr/>
        </p:nvSpPr>
        <p:spPr>
          <a:xfrm>
            <a:off x="771754" y="3795674"/>
            <a:ext cx="1057046" cy="181051"/>
          </a:xfrm>
          <a:prstGeom prst="roundRect">
            <a:avLst>
              <a:gd name="adj" fmla="val 106327"/>
            </a:avLst>
          </a:prstGeom>
          <a:solidFill>
            <a:srgbClr val="FEF3C7"/>
          </a:solidFill>
          <a:ln/>
        </p:spPr>
      </p:sp>
      <p:sp>
        <p:nvSpPr>
          <p:cNvPr id="43" name="Text 38"/>
          <p:cNvSpPr txBox="1"/>
          <p:nvPr/>
        </p:nvSpPr>
        <p:spPr>
          <a:xfrm>
            <a:off x="828446" y="3814877"/>
            <a:ext cx="1022299" cy="133502"/>
          </a:xfrm>
          <a:prstGeom prst="rect">
            <a:avLst/>
          </a:prstGeom>
          <a:noFill/>
          <a:ln/>
        </p:spPr>
        <p:txBody>
          <a:bodyPr wrap="square" lIns="0" tIns="0" rIns="0" bIns="0" rtlCol="0" anchor="ctr"/>
          <a:lstStyle/>
          <a:p>
            <a:pPr marL="0" indent="0" algn="l">
              <a:buNone/>
            </a:pPr>
            <a:r>
              <a:rPr lang="en-US" sz="800" dirty="0">
                <a:solidFill>
                  <a:srgbClr val="B45309"/>
                </a:solidFill>
                <a:latin typeface="Inter" pitchFamily="34" charset="0"/>
                <a:ea typeface="Inter" pitchFamily="34" charset="-122"/>
                <a:cs typeface="Inter" pitchFamily="34" charset="-120"/>
              </a:rPr>
              <a:t>Agentic Workforce</a:t>
            </a:r>
            <a:endParaRPr lang="en-US" sz="800" dirty="0"/>
          </a:p>
        </p:txBody>
      </p:sp>
      <p:sp>
        <p:nvSpPr>
          <p:cNvPr id="44" name="Shape 39"/>
          <p:cNvSpPr/>
          <p:nvPr/>
        </p:nvSpPr>
        <p:spPr>
          <a:xfrm>
            <a:off x="6172200" y="3376879"/>
            <a:ext cx="5753405" cy="1981505"/>
          </a:xfrm>
          <a:prstGeom prst="roundRect">
            <a:avLst>
              <a:gd name="adj" fmla="val 1775"/>
            </a:avLst>
          </a:prstGeom>
          <a:solidFill>
            <a:srgbClr val="F9FAFB"/>
          </a:solidFill>
          <a:ln w="12700">
            <a:solidFill>
              <a:srgbClr val="E5E7EB"/>
            </a:solidFill>
            <a:prstDash val="solid"/>
          </a:ln>
        </p:spPr>
      </p:sp>
      <p:sp>
        <p:nvSpPr>
          <p:cNvPr id="45" name="Shape 40"/>
          <p:cNvSpPr/>
          <p:nvPr/>
        </p:nvSpPr>
        <p:spPr>
          <a:xfrm>
            <a:off x="6295644" y="3586277"/>
            <a:ext cx="304495" cy="304495"/>
          </a:xfrm>
          <a:prstGeom prst="ellipse">
            <a:avLst/>
          </a:prstGeom>
          <a:solidFill>
            <a:srgbClr val="EBF0FF"/>
          </a:solidFill>
          <a:ln/>
        </p:spPr>
      </p:sp>
      <p:sp>
        <p:nvSpPr>
          <p:cNvPr id="46" name="Text 41"/>
          <p:cNvSpPr txBox="1"/>
          <p:nvPr/>
        </p:nvSpPr>
        <p:spPr>
          <a:xfrm>
            <a:off x="6676949" y="3519526"/>
            <a:ext cx="724205"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Scale AI</a:t>
            </a:r>
            <a:endParaRPr lang="en-US" sz="1200" dirty="0"/>
          </a:p>
        </p:txBody>
      </p:sp>
      <p:sp>
        <p:nvSpPr>
          <p:cNvPr id="47" name="Text 42"/>
          <p:cNvSpPr txBox="1"/>
          <p:nvPr/>
        </p:nvSpPr>
        <p:spPr>
          <a:xfrm>
            <a:off x="5104181" y="3500323"/>
            <a:ext cx="886054"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年收入: $75M+</a:t>
            </a:r>
            <a:endParaRPr lang="en-US" sz="900" dirty="0"/>
          </a:p>
        </p:txBody>
      </p:sp>
      <p:sp>
        <p:nvSpPr>
          <p:cNvPr id="48" name="Text 43"/>
          <p:cNvSpPr txBox="1"/>
          <p:nvPr/>
        </p:nvSpPr>
        <p:spPr>
          <a:xfrm>
            <a:off x="11143793" y="3500323"/>
            <a:ext cx="752551"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估值: $13.6B</a:t>
            </a:r>
            <a:endParaRPr lang="en-US" sz="900" dirty="0"/>
          </a:p>
        </p:txBody>
      </p:sp>
      <p:sp>
        <p:nvSpPr>
          <p:cNvPr id="49" name="Text 44"/>
          <p:cNvSpPr txBox="1"/>
          <p:nvPr/>
        </p:nvSpPr>
        <p:spPr>
          <a:xfrm>
            <a:off x="390449" y="4052621"/>
            <a:ext cx="30577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专为法律行业打造的AI助手，替代部分律师和法务助理工作</a:t>
            </a:r>
            <a:endParaRPr lang="en-US" sz="900" dirty="0"/>
          </a:p>
        </p:txBody>
      </p:sp>
      <p:sp>
        <p:nvSpPr>
          <p:cNvPr id="50" name="Text 45"/>
          <p:cNvSpPr txBox="1"/>
          <p:nvPr/>
        </p:nvSpPr>
        <p:spPr>
          <a:xfrm>
            <a:off x="6295644" y="4052621"/>
            <a:ext cx="29434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完全AI原生的企业架构，从数据标注扩展到全流程AI运营</a:t>
            </a:r>
            <a:endParaRPr lang="en-US" sz="900" dirty="0"/>
          </a:p>
        </p:txBody>
      </p:sp>
      <p:sp>
        <p:nvSpPr>
          <p:cNvPr id="51" name="Text 46"/>
          <p:cNvSpPr txBox="1"/>
          <p:nvPr/>
        </p:nvSpPr>
        <p:spPr>
          <a:xfrm>
            <a:off x="390449" y="4281221"/>
            <a:ext cx="581558" cy="143561"/>
          </a:xfrm>
          <a:prstGeom prst="rect">
            <a:avLst/>
          </a:prstGeom>
          <a:noFill/>
          <a:ln/>
        </p:spPr>
        <p:txBody>
          <a:bodyPr wrap="square" lIns="0" tIns="0" rIns="0" bIns="0" rtlCol="0" anchor="ctr"/>
          <a:lstStyle/>
          <a:p>
            <a:pPr marL="0" indent="0" algn="l">
              <a:buNone/>
            </a:pPr>
            <a:r>
              <a:rPr lang="en-US" sz="900" b="1" dirty="0">
                <a:solidFill>
                  <a:srgbClr val="374151"/>
                </a:solidFill>
                <a:latin typeface="Inter" pitchFamily="34" charset="0"/>
                <a:ea typeface="Inter" pitchFamily="34" charset="-122"/>
                <a:cs typeface="Inter" pitchFamily="34" charset="-120"/>
              </a:rPr>
              <a:t>成功要素:</a:t>
            </a:r>
            <a:endParaRPr lang="en-US" sz="900" dirty="0"/>
          </a:p>
        </p:txBody>
      </p:sp>
      <p:sp>
        <p:nvSpPr>
          <p:cNvPr id="52" name="Text 47"/>
          <p:cNvSpPr txBox="1"/>
          <p:nvPr/>
        </p:nvSpPr>
        <p:spPr>
          <a:xfrm>
            <a:off x="6295644" y="4281221"/>
            <a:ext cx="581558" cy="143561"/>
          </a:xfrm>
          <a:prstGeom prst="rect">
            <a:avLst/>
          </a:prstGeom>
          <a:noFill/>
          <a:ln/>
        </p:spPr>
        <p:txBody>
          <a:bodyPr wrap="square" lIns="0" tIns="0" rIns="0" bIns="0" rtlCol="0" anchor="ctr"/>
          <a:lstStyle/>
          <a:p>
            <a:pPr marL="0" indent="0" algn="l">
              <a:buNone/>
            </a:pPr>
            <a:r>
              <a:rPr lang="en-US" sz="900" b="1" dirty="0">
                <a:solidFill>
                  <a:srgbClr val="374151"/>
                </a:solidFill>
                <a:latin typeface="Inter" pitchFamily="34" charset="0"/>
                <a:ea typeface="Inter" pitchFamily="34" charset="-122"/>
                <a:cs typeface="Inter" pitchFamily="34" charset="-120"/>
              </a:rPr>
              <a:t>成功要素:</a:t>
            </a:r>
            <a:endParaRPr lang="en-US" sz="900" dirty="0"/>
          </a:p>
        </p:txBody>
      </p:sp>
      <p:sp>
        <p:nvSpPr>
          <p:cNvPr id="53" name="Shape 48"/>
          <p:cNvSpPr/>
          <p:nvPr/>
        </p:nvSpPr>
        <p:spPr>
          <a:xfrm>
            <a:off x="390449" y="4529023"/>
            <a:ext cx="47549" cy="47549"/>
          </a:xfrm>
          <a:prstGeom prst="ellipse">
            <a:avLst/>
          </a:prstGeom>
          <a:solidFill>
            <a:srgbClr val="4C6FFF"/>
          </a:solidFill>
          <a:ln/>
        </p:spPr>
      </p:sp>
      <p:sp>
        <p:nvSpPr>
          <p:cNvPr id="54" name="Shape 49"/>
          <p:cNvSpPr/>
          <p:nvPr/>
        </p:nvSpPr>
        <p:spPr>
          <a:xfrm>
            <a:off x="390449" y="4719218"/>
            <a:ext cx="47549" cy="47549"/>
          </a:xfrm>
          <a:prstGeom prst="ellipse">
            <a:avLst/>
          </a:prstGeom>
          <a:solidFill>
            <a:srgbClr val="4C6FFF"/>
          </a:solidFill>
          <a:ln/>
        </p:spPr>
      </p:sp>
      <p:sp>
        <p:nvSpPr>
          <p:cNvPr id="55" name="Shape 50"/>
          <p:cNvSpPr/>
          <p:nvPr/>
        </p:nvSpPr>
        <p:spPr>
          <a:xfrm>
            <a:off x="390449" y="4910328"/>
            <a:ext cx="47549" cy="47549"/>
          </a:xfrm>
          <a:prstGeom prst="ellipse">
            <a:avLst/>
          </a:prstGeom>
          <a:solidFill>
            <a:srgbClr val="4C6FFF"/>
          </a:solidFill>
          <a:ln/>
        </p:spPr>
      </p:sp>
      <p:sp>
        <p:nvSpPr>
          <p:cNvPr id="56" name="Shape 51"/>
          <p:cNvSpPr/>
          <p:nvPr/>
        </p:nvSpPr>
        <p:spPr>
          <a:xfrm>
            <a:off x="390449" y="5100523"/>
            <a:ext cx="47549" cy="47549"/>
          </a:xfrm>
          <a:prstGeom prst="ellipse">
            <a:avLst/>
          </a:prstGeom>
          <a:solidFill>
            <a:srgbClr val="4C6FFF"/>
          </a:solidFill>
          <a:ln/>
        </p:spPr>
      </p:sp>
      <p:sp>
        <p:nvSpPr>
          <p:cNvPr id="57" name="Shape 52"/>
          <p:cNvSpPr/>
          <p:nvPr/>
        </p:nvSpPr>
        <p:spPr>
          <a:xfrm>
            <a:off x="6295644" y="4529023"/>
            <a:ext cx="47549" cy="47549"/>
          </a:xfrm>
          <a:prstGeom prst="ellipse">
            <a:avLst/>
          </a:prstGeom>
          <a:solidFill>
            <a:srgbClr val="4C6FFF"/>
          </a:solidFill>
          <a:ln/>
        </p:spPr>
      </p:sp>
      <p:sp>
        <p:nvSpPr>
          <p:cNvPr id="58" name="Shape 53"/>
          <p:cNvSpPr/>
          <p:nvPr/>
        </p:nvSpPr>
        <p:spPr>
          <a:xfrm>
            <a:off x="6295644" y="4719218"/>
            <a:ext cx="47549" cy="47549"/>
          </a:xfrm>
          <a:prstGeom prst="ellipse">
            <a:avLst/>
          </a:prstGeom>
          <a:solidFill>
            <a:srgbClr val="4C6FFF"/>
          </a:solidFill>
          <a:ln/>
        </p:spPr>
      </p:sp>
      <p:sp>
        <p:nvSpPr>
          <p:cNvPr id="59" name="Shape 54"/>
          <p:cNvSpPr/>
          <p:nvPr/>
        </p:nvSpPr>
        <p:spPr>
          <a:xfrm>
            <a:off x="6295644" y="4910328"/>
            <a:ext cx="47549" cy="47549"/>
          </a:xfrm>
          <a:prstGeom prst="ellipse">
            <a:avLst/>
          </a:prstGeom>
          <a:solidFill>
            <a:srgbClr val="4C6FFF"/>
          </a:solidFill>
          <a:ln/>
        </p:spPr>
      </p:sp>
      <p:sp>
        <p:nvSpPr>
          <p:cNvPr id="60" name="Shape 55"/>
          <p:cNvSpPr/>
          <p:nvPr/>
        </p:nvSpPr>
        <p:spPr>
          <a:xfrm>
            <a:off x="6295644" y="5100523"/>
            <a:ext cx="47549" cy="47549"/>
          </a:xfrm>
          <a:prstGeom prst="ellipse">
            <a:avLst/>
          </a:prstGeom>
          <a:solidFill>
            <a:srgbClr val="4C6FFF"/>
          </a:solidFill>
          <a:ln/>
        </p:spPr>
      </p:sp>
      <p:sp>
        <p:nvSpPr>
          <p:cNvPr id="61" name="Text 56"/>
          <p:cNvSpPr txBox="1"/>
          <p:nvPr/>
        </p:nvSpPr>
        <p:spPr>
          <a:xfrm>
            <a:off x="6400800" y="2338121"/>
            <a:ext cx="19147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实现"描述即自动化"，降低技术门槛</a:t>
            </a:r>
            <a:endParaRPr lang="en-US" sz="900" dirty="0"/>
          </a:p>
        </p:txBody>
      </p:sp>
      <p:sp>
        <p:nvSpPr>
          <p:cNvPr id="62" name="Text 57"/>
          <p:cNvSpPr txBox="1"/>
          <p:nvPr/>
        </p:nvSpPr>
        <p:spPr>
          <a:xfrm>
            <a:off x="6400800" y="2529230"/>
            <a:ext cx="19248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智能代理自主监控和调整自动化流程</a:t>
            </a:r>
            <a:endParaRPr lang="en-US" sz="900" dirty="0"/>
          </a:p>
        </p:txBody>
      </p:sp>
      <p:sp>
        <p:nvSpPr>
          <p:cNvPr id="63" name="Text 58"/>
          <p:cNvSpPr txBox="1"/>
          <p:nvPr/>
        </p:nvSpPr>
        <p:spPr>
          <a:xfrm>
            <a:off x="6400800" y="2719426"/>
            <a:ext cx="236281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将工作流创建时间从平均45分钟缩短至3分钟</a:t>
            </a:r>
            <a:endParaRPr lang="en-US" sz="900" dirty="0"/>
          </a:p>
        </p:txBody>
      </p:sp>
      <p:sp>
        <p:nvSpPr>
          <p:cNvPr id="64" name="Text 59"/>
          <p:cNvSpPr txBox="1"/>
          <p:nvPr/>
        </p:nvSpPr>
        <p:spPr>
          <a:xfrm>
            <a:off x="6400800" y="2909621"/>
            <a:ext cx="2334463"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通过API生态系统创建网络效应和平台护城河</a:t>
            </a:r>
            <a:endParaRPr lang="en-US" sz="900" dirty="0"/>
          </a:p>
        </p:txBody>
      </p:sp>
      <p:sp>
        <p:nvSpPr>
          <p:cNvPr id="65" name="Text 60"/>
          <p:cNvSpPr txBox="1"/>
          <p:nvPr/>
        </p:nvSpPr>
        <p:spPr>
          <a:xfrm>
            <a:off x="495605" y="4472330"/>
            <a:ext cx="25146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深度垂直领域专精，法律文书理解准确率达96%</a:t>
            </a:r>
            <a:endParaRPr lang="en-US" sz="900" dirty="0"/>
          </a:p>
        </p:txBody>
      </p:sp>
      <p:sp>
        <p:nvSpPr>
          <p:cNvPr id="66" name="Text 61"/>
          <p:cNvSpPr txBox="1"/>
          <p:nvPr/>
        </p:nvSpPr>
        <p:spPr>
          <a:xfrm>
            <a:off x="495605" y="4662526"/>
            <a:ext cx="16962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与专业知识库和判例法深度整合</a:t>
            </a:r>
            <a:endParaRPr lang="en-US" sz="900" dirty="0"/>
          </a:p>
        </p:txBody>
      </p:sp>
      <p:sp>
        <p:nvSpPr>
          <p:cNvPr id="67" name="Text 62"/>
          <p:cNvSpPr txBox="1"/>
          <p:nvPr/>
        </p:nvSpPr>
        <p:spPr>
          <a:xfrm>
            <a:off x="495605" y="4852721"/>
            <a:ext cx="213421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为律师事务所提供30-50%工作效率提升</a:t>
            </a:r>
            <a:endParaRPr lang="en-US" sz="900" dirty="0"/>
          </a:p>
        </p:txBody>
      </p:sp>
      <p:sp>
        <p:nvSpPr>
          <p:cNvPr id="68" name="Text 63"/>
          <p:cNvSpPr txBox="1"/>
          <p:nvPr/>
        </p:nvSpPr>
        <p:spPr>
          <a:xfrm>
            <a:off x="495605" y="5043830"/>
            <a:ext cx="2153412"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按照法律合规和保密要求定制的安全架构</a:t>
            </a:r>
            <a:endParaRPr lang="en-US" sz="900" dirty="0"/>
          </a:p>
        </p:txBody>
      </p:sp>
      <p:pic>
        <p:nvPicPr>
          <p:cNvPr id="69" name="Image 3" descr="preencoded.png"/>
          <p:cNvPicPr>
            <a:picLocks noChangeAspect="1"/>
          </p:cNvPicPr>
          <p:nvPr/>
        </p:nvPicPr>
        <p:blipFill>
          <a:blip r:embed="rId6"/>
          <a:srcRect t="-100" b="-100"/>
          <a:stretch/>
        </p:blipFill>
        <p:spPr>
          <a:xfrm>
            <a:off x="6391656" y="3662172"/>
            <a:ext cx="114300" cy="152705"/>
          </a:xfrm>
          <a:prstGeom prst="rect">
            <a:avLst/>
          </a:prstGeom>
        </p:spPr>
      </p:pic>
      <p:sp>
        <p:nvSpPr>
          <p:cNvPr id="70" name="Shape 64"/>
          <p:cNvSpPr/>
          <p:nvPr/>
        </p:nvSpPr>
        <p:spPr>
          <a:xfrm>
            <a:off x="6676949" y="3795674"/>
            <a:ext cx="1047902" cy="181051"/>
          </a:xfrm>
          <a:prstGeom prst="roundRect">
            <a:avLst>
              <a:gd name="adj" fmla="val 106327"/>
            </a:avLst>
          </a:prstGeom>
          <a:solidFill>
            <a:srgbClr val="F3E8FF"/>
          </a:solidFill>
          <a:ln/>
        </p:spPr>
      </p:sp>
      <p:sp>
        <p:nvSpPr>
          <p:cNvPr id="71" name="Text 65"/>
          <p:cNvSpPr txBox="1"/>
          <p:nvPr/>
        </p:nvSpPr>
        <p:spPr>
          <a:xfrm>
            <a:off x="6734556" y="3814877"/>
            <a:ext cx="1012241" cy="133502"/>
          </a:xfrm>
          <a:prstGeom prst="rect">
            <a:avLst/>
          </a:prstGeom>
          <a:noFill/>
          <a:ln/>
        </p:spPr>
        <p:txBody>
          <a:bodyPr wrap="square" lIns="0" tIns="0" rIns="0" bIns="0" rtlCol="0" anchor="ctr"/>
          <a:lstStyle/>
          <a:p>
            <a:pPr marL="0" indent="0" algn="l">
              <a:buNone/>
            </a:pPr>
            <a:r>
              <a:rPr lang="en-US" sz="800" dirty="0">
                <a:solidFill>
                  <a:srgbClr val="7E22CE"/>
                </a:solidFill>
                <a:latin typeface="Inter" pitchFamily="34" charset="0"/>
                <a:ea typeface="Inter" pitchFamily="34" charset="-122"/>
                <a:cs typeface="Inter" pitchFamily="34" charset="-120"/>
              </a:rPr>
              <a:t>Agentic Enterprise</a:t>
            </a:r>
            <a:endParaRPr lang="en-US" sz="800" dirty="0"/>
          </a:p>
        </p:txBody>
      </p:sp>
      <p:sp>
        <p:nvSpPr>
          <p:cNvPr id="72" name="Text 66"/>
          <p:cNvSpPr txBox="1"/>
          <p:nvPr/>
        </p:nvSpPr>
        <p:spPr>
          <a:xfrm>
            <a:off x="6400800" y="4472330"/>
            <a:ext cx="22576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所有业务流程从设计之初就融合AI决策系统</a:t>
            </a:r>
            <a:endParaRPr lang="en-US" sz="900" dirty="0"/>
          </a:p>
        </p:txBody>
      </p:sp>
      <p:sp>
        <p:nvSpPr>
          <p:cNvPr id="73" name="Text 67"/>
          <p:cNvSpPr txBox="1"/>
          <p:nvPr/>
        </p:nvSpPr>
        <p:spPr>
          <a:xfrm>
            <a:off x="6400800" y="4662526"/>
            <a:ext cx="25146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人机协作的组织架构，让AI执行80%重复性工作</a:t>
            </a:r>
            <a:endParaRPr lang="en-US" sz="900" dirty="0"/>
          </a:p>
        </p:txBody>
      </p:sp>
      <p:sp>
        <p:nvSpPr>
          <p:cNvPr id="74" name="Text 68"/>
          <p:cNvSpPr txBox="1"/>
          <p:nvPr/>
        </p:nvSpPr>
        <p:spPr>
          <a:xfrm>
            <a:off x="6400800" y="4852721"/>
            <a:ext cx="236281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实现每年200%规模扩张的同时保持高效运营</a:t>
            </a:r>
            <a:endParaRPr lang="en-US" sz="900" dirty="0"/>
          </a:p>
        </p:txBody>
      </p:sp>
      <p:sp>
        <p:nvSpPr>
          <p:cNvPr id="75" name="Text 69"/>
          <p:cNvSpPr txBox="1"/>
          <p:nvPr/>
        </p:nvSpPr>
        <p:spPr>
          <a:xfrm>
            <a:off x="6400800" y="5043830"/>
            <a:ext cx="23719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数据飞轮效应：业务数据反哺AI系统性能提升</a:t>
            </a:r>
            <a:endParaRPr lang="en-US" sz="900" dirty="0"/>
          </a:p>
        </p:txBody>
      </p:sp>
      <p:sp>
        <p:nvSpPr>
          <p:cNvPr id="76" name="Shape 70"/>
          <p:cNvSpPr/>
          <p:nvPr/>
        </p:nvSpPr>
        <p:spPr>
          <a:xfrm>
            <a:off x="267005" y="5510174"/>
            <a:ext cx="11658600" cy="9144"/>
          </a:xfrm>
          <a:prstGeom prst="rect">
            <a:avLst/>
          </a:prstGeom>
          <a:solidFill>
            <a:srgbClr val="E5E7EB"/>
          </a:solidFill>
          <a:ln/>
        </p:spPr>
      </p:sp>
      <p:sp>
        <p:nvSpPr>
          <p:cNvPr id="77" name="Text 71"/>
          <p:cNvSpPr txBox="1"/>
          <p:nvPr/>
        </p:nvSpPr>
        <p:spPr>
          <a:xfrm>
            <a:off x="267005" y="5596128"/>
            <a:ext cx="581558"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关键启示:</a:t>
            </a:r>
            <a:endParaRPr lang="en-US" sz="900" dirty="0"/>
          </a:p>
        </p:txBody>
      </p:sp>
      <p:sp>
        <p:nvSpPr>
          <p:cNvPr id="78" name="Text 72"/>
          <p:cNvSpPr txBox="1"/>
          <p:nvPr/>
        </p:nvSpPr>
        <p:spPr>
          <a:xfrm>
            <a:off x="758952" y="5596128"/>
            <a:ext cx="4772254"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每类应用都有独特的商业逻辑和成功路径，但共同点是将AI视为核心价值创造者而非辅助工具</a:t>
            </a:r>
            <a:endParaRPr lang="en-US" sz="900" dirty="0"/>
          </a:p>
        </p:txBody>
      </p:sp>
      <p:sp>
        <p:nvSpPr>
          <p:cNvPr id="79" name="Text 73"/>
          <p:cNvSpPr txBox="1"/>
          <p:nvPr/>
        </p:nvSpPr>
        <p:spPr>
          <a:xfrm>
            <a:off x="10403129" y="5596128"/>
            <a:ext cx="581558" cy="143561"/>
          </a:xfrm>
          <a:prstGeom prst="rect">
            <a:avLst/>
          </a:prstGeom>
          <a:noFill/>
          <a:ln/>
        </p:spPr>
        <p:txBody>
          <a:bodyPr wrap="square" lIns="0" tIns="0" rIns="0" bIns="0" rtlCol="0" anchor="ctr"/>
          <a:lstStyle/>
          <a:p>
            <a:pPr marL="0" indent="0" algn="r">
              <a:buNone/>
            </a:pPr>
            <a:r>
              <a:rPr lang="en-US" sz="900" b="1" dirty="0">
                <a:solidFill>
                  <a:srgbClr val="6B7280"/>
                </a:solidFill>
                <a:latin typeface="Inter" pitchFamily="34" charset="0"/>
                <a:ea typeface="Inter" pitchFamily="34" charset="-122"/>
                <a:cs typeface="Inter" pitchFamily="34" charset="-120"/>
              </a:rPr>
              <a:t>第五部分:</a:t>
            </a:r>
            <a:endParaRPr lang="en-US" sz="900" dirty="0"/>
          </a:p>
        </p:txBody>
      </p:sp>
      <p:sp>
        <p:nvSpPr>
          <p:cNvPr id="80" name="Text 74"/>
          <p:cNvSpPr txBox="1"/>
          <p:nvPr/>
        </p:nvSpPr>
        <p:spPr>
          <a:xfrm>
            <a:off x="10896905" y="5596128"/>
            <a:ext cx="1124712" cy="143561"/>
          </a:xfrm>
          <a:prstGeom prst="rect">
            <a:avLst/>
          </a:prstGeom>
          <a:noFill/>
          <a:ln/>
        </p:spPr>
        <p:txBody>
          <a:bodyPr wrap="square" lIns="0" tIns="0" rIns="0" bIns="0" rtlCol="0" anchor="ctr"/>
          <a:lstStyle/>
          <a:p>
            <a:pPr marL="0" indent="0" algn="r">
              <a:buNone/>
            </a:pPr>
            <a:r>
              <a:rPr lang="en-US" sz="900" dirty="0">
                <a:solidFill>
                  <a:srgbClr val="6B7280"/>
                </a:solidFill>
                <a:latin typeface="Inter" pitchFamily="34" charset="0"/>
                <a:ea typeface="Inter" pitchFamily="34" charset="-122"/>
                <a:cs typeface="Inter" pitchFamily="34" charset="-120"/>
              </a:rPr>
              <a:t>成功案例与实践指南</a:t>
            </a:r>
            <a:endParaRPr lang="en-US" sz="9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Shape 0"/>
          <p:cNvSpPr/>
          <p:nvPr/>
        </p:nvSpPr>
        <p:spPr>
          <a:xfrm>
            <a:off x="0" y="0"/>
            <a:ext cx="12191695" cy="7563002"/>
          </a:xfrm>
          <a:prstGeom prst="rect">
            <a:avLst/>
          </a:prstGeom>
          <a:solidFill>
            <a:srgbClr val="FFFFFF"/>
          </a:solidFill>
          <a:ln/>
        </p:spPr>
      </p:sp>
      <p:sp>
        <p:nvSpPr>
          <p:cNvPr id="3" name="Shape 1"/>
          <p:cNvSpPr/>
          <p:nvPr/>
        </p:nvSpPr>
        <p:spPr>
          <a:xfrm>
            <a:off x="0" y="0"/>
            <a:ext cx="12191695" cy="75630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应用分类</a:t>
            </a:r>
            <a:endParaRPr lang="en-US" sz="1200" dirty="0"/>
          </a:p>
        </p:txBody>
      </p:sp>
      <p:sp>
        <p:nvSpPr>
          <p:cNvPr id="6" name="Text 4"/>
          <p:cNvSpPr txBox="1"/>
          <p:nvPr/>
        </p:nvSpPr>
        <p:spPr>
          <a:xfrm>
            <a:off x="381305" y="743407"/>
            <a:ext cx="3386938"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AI应用landscape热力图</a:t>
            </a:r>
            <a:endParaRPr lang="en-US" sz="2200" dirty="0"/>
          </a:p>
        </p:txBody>
      </p:sp>
      <p:sp>
        <p:nvSpPr>
          <p:cNvPr id="7" name="Text 5"/>
          <p:cNvSpPr txBox="1"/>
          <p:nvPr/>
        </p:nvSpPr>
        <p:spPr>
          <a:xfrm>
            <a:off x="381305" y="1181405"/>
            <a:ext cx="2410358"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市场机会分布与产品定位象限分析</a:t>
            </a:r>
            <a:endParaRPr lang="en-US" sz="1200" dirty="0"/>
          </a:p>
        </p:txBody>
      </p:sp>
      <p:sp>
        <p:nvSpPr>
          <p:cNvPr id="8" name="Text 6"/>
          <p:cNvSpPr txBox="1"/>
          <p:nvPr/>
        </p:nvSpPr>
        <p:spPr>
          <a:xfrm>
            <a:off x="11277295" y="743407"/>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数据来源</a:t>
            </a:r>
            <a:endParaRPr lang="en-US" sz="1000" dirty="0"/>
          </a:p>
        </p:txBody>
      </p:sp>
      <p:sp>
        <p:nvSpPr>
          <p:cNvPr id="9" name="Text 7"/>
          <p:cNvSpPr txBox="1"/>
          <p:nvPr/>
        </p:nvSpPr>
        <p:spPr>
          <a:xfrm>
            <a:off x="10510114" y="933602"/>
            <a:ext cx="1405433" cy="162763"/>
          </a:xfrm>
          <a:prstGeom prst="rect">
            <a:avLst/>
          </a:prstGeom>
          <a:noFill/>
          <a:ln/>
        </p:spPr>
        <p:txBody>
          <a:bodyPr wrap="square" lIns="0" tIns="0" rIns="0" bIns="0" rtlCol="0" anchor="ctr"/>
          <a:lstStyle/>
          <a:p>
            <a:pPr marL="0" indent="0" algn="r">
              <a:buNone/>
            </a:pPr>
            <a:r>
              <a:rPr lang="en-US" sz="1000" dirty="0">
                <a:solidFill>
                  <a:srgbClr val="333333"/>
                </a:solidFill>
                <a:latin typeface="Inter" pitchFamily="34" charset="0"/>
                <a:ea typeface="Inter" pitchFamily="34" charset="-122"/>
                <a:cs typeface="Inter" pitchFamily="34" charset="-120"/>
              </a:rPr>
              <a:t>行业调研 | 2025年Q3</a:t>
            </a:r>
            <a:endParaRPr lang="en-US" sz="1000" dirty="0"/>
          </a:p>
        </p:txBody>
      </p:sp>
      <p:sp>
        <p:nvSpPr>
          <p:cNvPr id="10" name="Shape 8"/>
          <p:cNvSpPr/>
          <p:nvPr/>
        </p:nvSpPr>
        <p:spPr>
          <a:xfrm>
            <a:off x="381305" y="1619402"/>
            <a:ext cx="11430000" cy="3981298"/>
          </a:xfrm>
          <a:prstGeom prst="roundRect">
            <a:avLst>
              <a:gd name="adj" fmla="val 659"/>
            </a:avLst>
          </a:prstGeom>
          <a:noFill/>
          <a:ln w="12700">
            <a:solidFill>
              <a:srgbClr val="E5E7EB"/>
            </a:solidFill>
            <a:prstDash val="solid"/>
          </a:ln>
        </p:spPr>
      </p:sp>
      <p:sp>
        <p:nvSpPr>
          <p:cNvPr id="11" name="Shape 9"/>
          <p:cNvSpPr/>
          <p:nvPr/>
        </p:nvSpPr>
        <p:spPr>
          <a:xfrm>
            <a:off x="390449" y="1628546"/>
            <a:ext cx="5629046" cy="1904695"/>
          </a:xfrm>
          <a:prstGeom prst="rect">
            <a:avLst/>
          </a:prstGeom>
          <a:solidFill>
            <a:srgbClr val="FF6384">
              <a:alpha val="10000"/>
            </a:srgbClr>
          </a:solidFill>
          <a:ln w="12700">
            <a:solidFill>
              <a:srgbClr val="E5E7EB"/>
            </a:solidFill>
            <a:prstDash val="solid"/>
          </a:ln>
        </p:spPr>
      </p:sp>
      <p:sp>
        <p:nvSpPr>
          <p:cNvPr id="12" name="Text 10"/>
          <p:cNvSpPr txBox="1"/>
          <p:nvPr/>
        </p:nvSpPr>
        <p:spPr>
          <a:xfrm>
            <a:off x="533095" y="1800454"/>
            <a:ext cx="15005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垂直领域专业工具</a:t>
            </a:r>
            <a:endParaRPr lang="en-US" sz="1300" dirty="0"/>
          </a:p>
        </p:txBody>
      </p:sp>
      <p:sp>
        <p:nvSpPr>
          <p:cNvPr id="13" name="Shape 11"/>
          <p:cNvSpPr/>
          <p:nvPr/>
        </p:nvSpPr>
        <p:spPr>
          <a:xfrm>
            <a:off x="533095" y="2171700"/>
            <a:ext cx="114300" cy="114300"/>
          </a:xfrm>
          <a:prstGeom prst="ellipse">
            <a:avLst/>
          </a:prstGeom>
          <a:solidFill>
            <a:srgbClr val="EF4444"/>
          </a:solidFill>
          <a:ln/>
        </p:spPr>
      </p:sp>
      <p:sp>
        <p:nvSpPr>
          <p:cNvPr id="14" name="Text 12"/>
          <p:cNvSpPr txBox="1"/>
          <p:nvPr/>
        </p:nvSpPr>
        <p:spPr>
          <a:xfrm>
            <a:off x="705002" y="2133295"/>
            <a:ext cx="1038758" cy="191110"/>
          </a:xfrm>
          <a:prstGeom prst="rect">
            <a:avLst/>
          </a:prstGeom>
          <a:noFill/>
          <a:ln/>
        </p:spPr>
        <p:txBody>
          <a:bodyPr wrap="square" lIns="0" tIns="0" rIns="0" bIns="0" rtlCol="0" anchor="ctr"/>
          <a:lstStyle/>
          <a:p>
            <a:pPr marL="0" indent="0" algn="l">
              <a:buNone/>
            </a:pPr>
            <a:r>
              <a:rPr lang="en-US" sz="1200" dirty="0">
                <a:solidFill>
                  <a:srgbClr val="DC2626"/>
                </a:solidFill>
                <a:latin typeface="Inter" pitchFamily="34" charset="0"/>
                <a:ea typeface="Inter" pitchFamily="34" charset="-122"/>
                <a:cs typeface="Inter" pitchFamily="34" charset="-120"/>
              </a:rPr>
              <a:t>高市场机会区</a:t>
            </a:r>
            <a:endParaRPr lang="en-US" sz="1200" dirty="0"/>
          </a:p>
        </p:txBody>
      </p:sp>
      <p:sp>
        <p:nvSpPr>
          <p:cNvPr id="15" name="Text 13"/>
          <p:cNvSpPr txBox="1"/>
          <p:nvPr/>
        </p:nvSpPr>
        <p:spPr>
          <a:xfrm>
            <a:off x="724205" y="2467051"/>
            <a:ext cx="131947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Claude Code (编程)</a:t>
            </a:r>
            <a:endParaRPr lang="en-US" sz="1000" dirty="0"/>
          </a:p>
        </p:txBody>
      </p:sp>
      <p:sp>
        <p:nvSpPr>
          <p:cNvPr id="16" name="Text 14"/>
          <p:cNvSpPr txBox="1"/>
          <p:nvPr/>
        </p:nvSpPr>
        <p:spPr>
          <a:xfrm>
            <a:off x="724205" y="2657246"/>
            <a:ext cx="111922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Harvey AI (法律)</a:t>
            </a:r>
            <a:endParaRPr lang="en-US" sz="1000" dirty="0"/>
          </a:p>
        </p:txBody>
      </p:sp>
      <p:sp>
        <p:nvSpPr>
          <p:cNvPr id="17" name="Text 15"/>
          <p:cNvSpPr txBox="1"/>
          <p:nvPr/>
        </p:nvSpPr>
        <p:spPr>
          <a:xfrm>
            <a:off x="724205" y="2848356"/>
            <a:ext cx="13962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Hippocratic AI (医疗)</a:t>
            </a:r>
            <a:endParaRPr lang="en-US" sz="1000" dirty="0"/>
          </a:p>
        </p:txBody>
      </p:sp>
      <p:sp>
        <p:nvSpPr>
          <p:cNvPr id="18" name="Text 16"/>
          <p:cNvSpPr txBox="1"/>
          <p:nvPr/>
        </p:nvSpPr>
        <p:spPr>
          <a:xfrm>
            <a:off x="724205" y="3038551"/>
            <a:ext cx="1748333"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Adept Financial (金融分析)</a:t>
            </a:r>
            <a:endParaRPr lang="en-US" sz="1000" dirty="0"/>
          </a:p>
        </p:txBody>
      </p:sp>
      <p:sp>
        <p:nvSpPr>
          <p:cNvPr id="19" name="Shape 17"/>
          <p:cNvSpPr/>
          <p:nvPr/>
        </p:nvSpPr>
        <p:spPr>
          <a:xfrm>
            <a:off x="6172200" y="1628546"/>
            <a:ext cx="5629046" cy="1904695"/>
          </a:xfrm>
          <a:prstGeom prst="rect">
            <a:avLst/>
          </a:prstGeom>
          <a:solidFill>
            <a:srgbClr val="FF9F40">
              <a:alpha val="10000"/>
            </a:srgbClr>
          </a:solidFill>
          <a:ln/>
        </p:spPr>
      </p:sp>
      <p:sp>
        <p:nvSpPr>
          <p:cNvPr id="20" name="Shape 18"/>
          <p:cNvSpPr/>
          <p:nvPr/>
        </p:nvSpPr>
        <p:spPr>
          <a:xfrm>
            <a:off x="6172200" y="3524098"/>
            <a:ext cx="5629046" cy="9144"/>
          </a:xfrm>
          <a:prstGeom prst="rect">
            <a:avLst/>
          </a:prstGeom>
          <a:solidFill>
            <a:srgbClr val="E5E7EB"/>
          </a:solidFill>
          <a:ln/>
        </p:spPr>
      </p:sp>
      <p:sp>
        <p:nvSpPr>
          <p:cNvPr id="21" name="Text 19"/>
          <p:cNvSpPr txBox="1"/>
          <p:nvPr/>
        </p:nvSpPr>
        <p:spPr>
          <a:xfrm>
            <a:off x="6314846" y="1800454"/>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通用智能工具</a:t>
            </a:r>
            <a:endParaRPr lang="en-US" sz="1300" dirty="0"/>
          </a:p>
        </p:txBody>
      </p:sp>
      <p:sp>
        <p:nvSpPr>
          <p:cNvPr id="22" name="Text 20"/>
          <p:cNvSpPr txBox="1"/>
          <p:nvPr/>
        </p:nvSpPr>
        <p:spPr>
          <a:xfrm>
            <a:off x="6486754" y="2133295"/>
            <a:ext cx="1191463"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中高市场机会区</a:t>
            </a:r>
            <a:endParaRPr lang="en-US" sz="1200" dirty="0"/>
          </a:p>
        </p:txBody>
      </p:sp>
      <p:sp>
        <p:nvSpPr>
          <p:cNvPr id="23" name="Text 21"/>
          <p:cNvSpPr txBox="1"/>
          <p:nvPr/>
        </p:nvSpPr>
        <p:spPr>
          <a:xfrm>
            <a:off x="6505956" y="2467051"/>
            <a:ext cx="1329538"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Cursor (通用编辑器)</a:t>
            </a:r>
            <a:endParaRPr lang="en-US" sz="1000" dirty="0"/>
          </a:p>
        </p:txBody>
      </p:sp>
      <p:sp>
        <p:nvSpPr>
          <p:cNvPr id="24" name="Text 22"/>
          <p:cNvSpPr txBox="1"/>
          <p:nvPr/>
        </p:nvSpPr>
        <p:spPr>
          <a:xfrm>
            <a:off x="6505956" y="2657246"/>
            <a:ext cx="16248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Notion AI (通用知识管理)</a:t>
            </a:r>
            <a:endParaRPr lang="en-US" sz="1000" dirty="0"/>
          </a:p>
        </p:txBody>
      </p:sp>
      <p:sp>
        <p:nvSpPr>
          <p:cNvPr id="25" name="Text 23"/>
          <p:cNvSpPr txBox="1"/>
          <p:nvPr/>
        </p:nvSpPr>
        <p:spPr>
          <a:xfrm>
            <a:off x="6505956" y="2848356"/>
            <a:ext cx="1185977"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Microsoft Copilot</a:t>
            </a:r>
            <a:endParaRPr lang="en-US" sz="1000" dirty="0"/>
          </a:p>
        </p:txBody>
      </p:sp>
      <p:sp>
        <p:nvSpPr>
          <p:cNvPr id="26" name="Text 24"/>
          <p:cNvSpPr txBox="1"/>
          <p:nvPr/>
        </p:nvSpPr>
        <p:spPr>
          <a:xfrm>
            <a:off x="6505956" y="3038551"/>
            <a:ext cx="13386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ChatGPT (通用助手)</a:t>
            </a:r>
            <a:endParaRPr lang="en-US" sz="1000" dirty="0"/>
          </a:p>
        </p:txBody>
      </p:sp>
      <p:sp>
        <p:nvSpPr>
          <p:cNvPr id="27" name="Shape 25"/>
          <p:cNvSpPr/>
          <p:nvPr/>
        </p:nvSpPr>
        <p:spPr>
          <a:xfrm>
            <a:off x="390449" y="3685946"/>
            <a:ext cx="5629046" cy="1904695"/>
          </a:xfrm>
          <a:prstGeom prst="rect">
            <a:avLst/>
          </a:prstGeom>
          <a:solidFill>
            <a:srgbClr val="36A2EB">
              <a:alpha val="10000"/>
            </a:srgbClr>
          </a:solidFill>
          <a:ln/>
        </p:spPr>
      </p:sp>
      <p:sp>
        <p:nvSpPr>
          <p:cNvPr id="28" name="Shape 26"/>
          <p:cNvSpPr/>
          <p:nvPr/>
        </p:nvSpPr>
        <p:spPr>
          <a:xfrm>
            <a:off x="6010351" y="3685946"/>
            <a:ext cx="9144" cy="1904695"/>
          </a:xfrm>
          <a:prstGeom prst="rect">
            <a:avLst/>
          </a:prstGeom>
          <a:solidFill>
            <a:srgbClr val="E5E7EB"/>
          </a:solidFill>
          <a:ln/>
        </p:spPr>
      </p:sp>
      <p:sp>
        <p:nvSpPr>
          <p:cNvPr id="29" name="Text 27"/>
          <p:cNvSpPr txBox="1"/>
          <p:nvPr/>
        </p:nvSpPr>
        <p:spPr>
          <a:xfrm>
            <a:off x="533095" y="3857854"/>
            <a:ext cx="15005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垂直领域全栈服务</a:t>
            </a:r>
            <a:endParaRPr lang="en-US" sz="1300" dirty="0"/>
          </a:p>
        </p:txBody>
      </p:sp>
      <p:sp>
        <p:nvSpPr>
          <p:cNvPr id="30" name="Shape 28"/>
          <p:cNvSpPr/>
          <p:nvPr/>
        </p:nvSpPr>
        <p:spPr>
          <a:xfrm>
            <a:off x="533095" y="4229100"/>
            <a:ext cx="114300" cy="114300"/>
          </a:xfrm>
          <a:prstGeom prst="ellipse">
            <a:avLst/>
          </a:prstGeom>
          <a:solidFill>
            <a:srgbClr val="3B82F6"/>
          </a:solidFill>
          <a:ln/>
        </p:spPr>
      </p:sp>
      <p:sp>
        <p:nvSpPr>
          <p:cNvPr id="31" name="Text 29"/>
          <p:cNvSpPr txBox="1"/>
          <p:nvPr/>
        </p:nvSpPr>
        <p:spPr>
          <a:xfrm>
            <a:off x="705002" y="4190695"/>
            <a:ext cx="1038758" cy="191110"/>
          </a:xfrm>
          <a:prstGeom prst="rect">
            <a:avLst/>
          </a:prstGeom>
          <a:noFill/>
          <a:ln/>
        </p:spPr>
        <p:txBody>
          <a:bodyPr wrap="square" lIns="0" tIns="0" rIns="0" bIns="0" rtlCol="0" anchor="ctr"/>
          <a:lstStyle/>
          <a:p>
            <a:pPr marL="0" indent="0" algn="l">
              <a:buNone/>
            </a:pPr>
            <a:r>
              <a:rPr lang="en-US" sz="1200" dirty="0">
                <a:solidFill>
                  <a:srgbClr val="2563EB"/>
                </a:solidFill>
                <a:latin typeface="Inter" pitchFamily="34" charset="0"/>
                <a:ea typeface="Inter" pitchFamily="34" charset="-122"/>
                <a:cs typeface="Inter" pitchFamily="34" charset="-120"/>
              </a:rPr>
              <a:t>中市场机会区</a:t>
            </a:r>
            <a:endParaRPr lang="en-US" sz="1200" dirty="0"/>
          </a:p>
        </p:txBody>
      </p:sp>
      <p:sp>
        <p:nvSpPr>
          <p:cNvPr id="32" name="Text 30"/>
          <p:cNvSpPr txBox="1"/>
          <p:nvPr/>
        </p:nvSpPr>
        <p:spPr>
          <a:xfrm>
            <a:off x="724205" y="4524451"/>
            <a:ext cx="14721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Jasper (内容创作服务)</a:t>
            </a:r>
            <a:endParaRPr lang="en-US" sz="1000" dirty="0"/>
          </a:p>
        </p:txBody>
      </p:sp>
      <p:sp>
        <p:nvSpPr>
          <p:cNvPr id="33" name="Text 31"/>
          <p:cNvSpPr txBox="1"/>
          <p:nvPr/>
        </p:nvSpPr>
        <p:spPr>
          <a:xfrm>
            <a:off x="724205" y="4714646"/>
            <a:ext cx="15672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Ramp AI (财务运营服务)</a:t>
            </a:r>
            <a:endParaRPr lang="en-US" sz="1000" dirty="0"/>
          </a:p>
        </p:txBody>
      </p:sp>
      <p:sp>
        <p:nvSpPr>
          <p:cNvPr id="34" name="Text 32"/>
          <p:cNvSpPr txBox="1"/>
          <p:nvPr/>
        </p:nvSpPr>
        <p:spPr>
          <a:xfrm>
            <a:off x="724205" y="4905756"/>
            <a:ext cx="160568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Kula AI (招聘全流程服务)</a:t>
            </a:r>
            <a:endParaRPr lang="en-US" sz="1000" dirty="0"/>
          </a:p>
        </p:txBody>
      </p:sp>
      <p:sp>
        <p:nvSpPr>
          <p:cNvPr id="35" name="Text 33"/>
          <p:cNvSpPr txBox="1"/>
          <p:nvPr/>
        </p:nvSpPr>
        <p:spPr>
          <a:xfrm>
            <a:off x="724205" y="5095951"/>
            <a:ext cx="1558138"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Robin AI (合同管理服务)</a:t>
            </a:r>
            <a:endParaRPr lang="en-US" sz="1000" dirty="0"/>
          </a:p>
        </p:txBody>
      </p:sp>
      <p:sp>
        <p:nvSpPr>
          <p:cNvPr id="36" name="Shape 34"/>
          <p:cNvSpPr/>
          <p:nvPr/>
        </p:nvSpPr>
        <p:spPr>
          <a:xfrm>
            <a:off x="6172200" y="3685946"/>
            <a:ext cx="5629046" cy="1904695"/>
          </a:xfrm>
          <a:prstGeom prst="rect">
            <a:avLst/>
          </a:prstGeom>
          <a:solidFill>
            <a:srgbClr val="4BC0C0">
              <a:alpha val="10000"/>
            </a:srgbClr>
          </a:solidFill>
          <a:ln/>
        </p:spPr>
      </p:sp>
      <p:sp>
        <p:nvSpPr>
          <p:cNvPr id="37" name="Text 35"/>
          <p:cNvSpPr txBox="1"/>
          <p:nvPr/>
        </p:nvSpPr>
        <p:spPr>
          <a:xfrm>
            <a:off x="6314846" y="3857854"/>
            <a:ext cx="11576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通用智能服务</a:t>
            </a:r>
            <a:endParaRPr lang="en-US" sz="1300" dirty="0"/>
          </a:p>
        </p:txBody>
      </p:sp>
      <p:sp>
        <p:nvSpPr>
          <p:cNvPr id="38" name="Text 36"/>
          <p:cNvSpPr txBox="1"/>
          <p:nvPr/>
        </p:nvSpPr>
        <p:spPr>
          <a:xfrm>
            <a:off x="6486754" y="4190695"/>
            <a:ext cx="886054"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成熟市场区</a:t>
            </a:r>
            <a:endParaRPr lang="en-US" sz="1200" dirty="0"/>
          </a:p>
        </p:txBody>
      </p:sp>
      <p:sp>
        <p:nvSpPr>
          <p:cNvPr id="39" name="Text 37"/>
          <p:cNvSpPr txBox="1"/>
          <p:nvPr/>
        </p:nvSpPr>
        <p:spPr>
          <a:xfrm>
            <a:off x="6505956" y="4524451"/>
            <a:ext cx="11676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Claude Assistant</a:t>
            </a:r>
            <a:endParaRPr lang="en-US" sz="1000" dirty="0"/>
          </a:p>
        </p:txBody>
      </p:sp>
      <p:sp>
        <p:nvSpPr>
          <p:cNvPr id="40" name="Text 38"/>
          <p:cNvSpPr txBox="1"/>
          <p:nvPr/>
        </p:nvSpPr>
        <p:spPr>
          <a:xfrm>
            <a:off x="6505956" y="4714646"/>
            <a:ext cx="111922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Anthropic Cloud</a:t>
            </a:r>
            <a:endParaRPr lang="en-US" sz="1000" dirty="0"/>
          </a:p>
        </p:txBody>
      </p:sp>
      <p:sp>
        <p:nvSpPr>
          <p:cNvPr id="41" name="Text 39"/>
          <p:cNvSpPr txBox="1"/>
          <p:nvPr/>
        </p:nvSpPr>
        <p:spPr>
          <a:xfrm>
            <a:off x="6505956" y="4905756"/>
            <a:ext cx="12243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Azure AI Services</a:t>
            </a:r>
            <a:endParaRPr lang="en-US" sz="1000" dirty="0"/>
          </a:p>
        </p:txBody>
      </p:sp>
      <p:sp>
        <p:nvSpPr>
          <p:cNvPr id="42" name="Text 40"/>
          <p:cNvSpPr txBox="1"/>
          <p:nvPr/>
        </p:nvSpPr>
        <p:spPr>
          <a:xfrm>
            <a:off x="6505956" y="5095951"/>
            <a:ext cx="1614830"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Google Gemini Services</a:t>
            </a:r>
            <a:endParaRPr lang="en-US" sz="1000" dirty="0"/>
          </a:p>
        </p:txBody>
      </p:sp>
      <p:sp>
        <p:nvSpPr>
          <p:cNvPr id="43" name="Text 41"/>
          <p:cNvSpPr txBox="1"/>
          <p:nvPr/>
        </p:nvSpPr>
        <p:spPr>
          <a:xfrm>
            <a:off x="3010205" y="5905195"/>
            <a:ext cx="581558" cy="191110"/>
          </a:xfrm>
          <a:prstGeom prst="rect">
            <a:avLst/>
          </a:prstGeom>
          <a:noFill/>
          <a:ln/>
        </p:spPr>
        <p:txBody>
          <a:bodyPr wrap="square" lIns="0" tIns="0" rIns="0" bIns="0" rtlCol="0" anchor="ctr"/>
          <a:lstStyle/>
          <a:p>
            <a:pPr marL="0" indent="0" algn="ctr">
              <a:buNone/>
            </a:pPr>
            <a:r>
              <a:rPr lang="en-US" sz="1200" b="1" dirty="0">
                <a:solidFill>
                  <a:srgbClr val="4C6FFF"/>
                </a:solidFill>
                <a:latin typeface="Inter" pitchFamily="34" charset="0"/>
                <a:ea typeface="Inter" pitchFamily="34" charset="-122"/>
                <a:cs typeface="Inter" pitchFamily="34" charset="-120"/>
              </a:rPr>
              <a:t>通用性</a:t>
            </a:r>
            <a:endParaRPr lang="en-US" sz="1200" dirty="0"/>
          </a:p>
        </p:txBody>
      </p:sp>
      <p:sp>
        <p:nvSpPr>
          <p:cNvPr id="44" name="Text 42"/>
          <p:cNvSpPr txBox="1"/>
          <p:nvPr/>
        </p:nvSpPr>
        <p:spPr>
          <a:xfrm>
            <a:off x="8725205" y="5905195"/>
            <a:ext cx="581558" cy="191110"/>
          </a:xfrm>
          <a:prstGeom prst="rect">
            <a:avLst/>
          </a:prstGeom>
          <a:noFill/>
          <a:ln/>
        </p:spPr>
        <p:txBody>
          <a:bodyPr wrap="square" lIns="0" tIns="0" rIns="0" bIns="0" rtlCol="0" anchor="ctr"/>
          <a:lstStyle/>
          <a:p>
            <a:pPr marL="0" indent="0" algn="ctr">
              <a:buNone/>
            </a:pPr>
            <a:r>
              <a:rPr lang="en-US" sz="1200" b="1" dirty="0">
                <a:solidFill>
                  <a:srgbClr val="4C6FFF"/>
                </a:solidFill>
                <a:latin typeface="Inter" pitchFamily="34" charset="0"/>
                <a:ea typeface="Inter" pitchFamily="34" charset="-122"/>
                <a:cs typeface="Inter" pitchFamily="34" charset="-120"/>
              </a:rPr>
              <a:t>专业性</a:t>
            </a:r>
            <a:endParaRPr lang="en-US" sz="1200" dirty="0"/>
          </a:p>
        </p:txBody>
      </p:sp>
      <p:sp>
        <p:nvSpPr>
          <p:cNvPr id="45" name="Text 43"/>
          <p:cNvSpPr txBox="1"/>
          <p:nvPr/>
        </p:nvSpPr>
        <p:spPr>
          <a:xfrm>
            <a:off x="56693" y="3286354"/>
            <a:ext cx="5815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工具性</a:t>
            </a:r>
            <a:endParaRPr lang="en-US" sz="1200" dirty="0"/>
          </a:p>
        </p:txBody>
      </p:sp>
      <p:sp>
        <p:nvSpPr>
          <p:cNvPr id="46" name="Text 44"/>
          <p:cNvSpPr txBox="1"/>
          <p:nvPr/>
        </p:nvSpPr>
        <p:spPr>
          <a:xfrm>
            <a:off x="56693" y="3286354"/>
            <a:ext cx="5815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服务性</a:t>
            </a:r>
            <a:endParaRPr lang="en-US" sz="1200" dirty="0"/>
          </a:p>
        </p:txBody>
      </p:sp>
      <p:sp>
        <p:nvSpPr>
          <p:cNvPr id="47" name="Shape 45"/>
          <p:cNvSpPr/>
          <p:nvPr/>
        </p:nvSpPr>
        <p:spPr>
          <a:xfrm>
            <a:off x="381305" y="5829300"/>
            <a:ext cx="5639105" cy="1352398"/>
          </a:xfrm>
          <a:prstGeom prst="roundRect">
            <a:avLst>
              <a:gd name="adj" fmla="val 3809"/>
            </a:avLst>
          </a:prstGeom>
          <a:solidFill>
            <a:srgbClr val="F9FAFB"/>
          </a:solidFill>
          <a:ln w="12700">
            <a:solidFill>
              <a:srgbClr val="E5E7EB"/>
            </a:solidFill>
            <a:prstDash val="solid"/>
          </a:ln>
        </p:spPr>
      </p:sp>
      <p:sp>
        <p:nvSpPr>
          <p:cNvPr id="48" name="Shape 46"/>
          <p:cNvSpPr/>
          <p:nvPr/>
        </p:nvSpPr>
        <p:spPr>
          <a:xfrm>
            <a:off x="6172200" y="5829300"/>
            <a:ext cx="5639105" cy="1352398"/>
          </a:xfrm>
          <a:prstGeom prst="roundRect">
            <a:avLst>
              <a:gd name="adj" fmla="val 3809"/>
            </a:avLst>
          </a:prstGeom>
          <a:solidFill>
            <a:srgbClr val="F9FAFB"/>
          </a:solidFill>
          <a:ln w="12700">
            <a:solidFill>
              <a:srgbClr val="E5E7EB"/>
            </a:solidFill>
            <a:prstDash val="solid"/>
          </a:ln>
        </p:spPr>
      </p:sp>
      <p:sp>
        <p:nvSpPr>
          <p:cNvPr id="49" name="Shape 47"/>
          <p:cNvSpPr/>
          <p:nvPr/>
        </p:nvSpPr>
        <p:spPr>
          <a:xfrm>
            <a:off x="543154" y="5991149"/>
            <a:ext cx="381305" cy="381305"/>
          </a:xfrm>
          <a:prstGeom prst="ellipse">
            <a:avLst/>
          </a:prstGeom>
          <a:solidFill>
            <a:srgbClr val="EBF0FF"/>
          </a:solidFill>
          <a:ln/>
        </p:spPr>
      </p:sp>
      <p:pic>
        <p:nvPicPr>
          <p:cNvPr id="50" name="Image 0" descr="preencoded.png"/>
          <p:cNvPicPr>
            <a:picLocks noChangeAspect="1"/>
          </p:cNvPicPr>
          <p:nvPr/>
        </p:nvPicPr>
        <p:blipFill>
          <a:blip r:embed="rId3"/>
          <a:srcRect l="-1773" r="-1773"/>
          <a:stretch/>
        </p:blipFill>
        <p:spPr>
          <a:xfrm>
            <a:off x="666598" y="6096305"/>
            <a:ext cx="133502" cy="171907"/>
          </a:xfrm>
          <a:prstGeom prst="rect">
            <a:avLst/>
          </a:prstGeom>
        </p:spPr>
      </p:pic>
      <p:sp>
        <p:nvSpPr>
          <p:cNvPr id="51" name="Shape 48"/>
          <p:cNvSpPr/>
          <p:nvPr/>
        </p:nvSpPr>
        <p:spPr>
          <a:xfrm>
            <a:off x="6334049" y="5991149"/>
            <a:ext cx="381305" cy="381305"/>
          </a:xfrm>
          <a:prstGeom prst="ellipse">
            <a:avLst/>
          </a:prstGeom>
          <a:solidFill>
            <a:srgbClr val="EBF0FF"/>
          </a:solidFill>
          <a:ln/>
        </p:spPr>
      </p:sp>
      <p:sp>
        <p:nvSpPr>
          <p:cNvPr id="52" name="Text 49"/>
          <p:cNvSpPr txBox="1"/>
          <p:nvPr/>
        </p:nvSpPr>
        <p:spPr>
          <a:xfrm>
            <a:off x="1037844" y="6086246"/>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市场趋势洞察</a:t>
            </a:r>
            <a:endParaRPr lang="en-US" sz="1200" dirty="0"/>
          </a:p>
        </p:txBody>
      </p:sp>
      <p:pic>
        <p:nvPicPr>
          <p:cNvPr id="53" name="Image 1" descr="preencoded.png"/>
          <p:cNvPicPr>
            <a:picLocks noChangeAspect="1"/>
          </p:cNvPicPr>
          <p:nvPr/>
        </p:nvPicPr>
        <p:blipFill>
          <a:blip r:embed="rId4"/>
          <a:srcRect l="-760" r="-760"/>
          <a:stretch/>
        </p:blipFill>
        <p:spPr>
          <a:xfrm>
            <a:off x="6448349" y="6096305"/>
            <a:ext cx="152705" cy="171907"/>
          </a:xfrm>
          <a:prstGeom prst="rect">
            <a:avLst/>
          </a:prstGeom>
        </p:spPr>
      </p:pic>
      <p:sp>
        <p:nvSpPr>
          <p:cNvPr id="54" name="Text 50"/>
          <p:cNvSpPr txBox="1"/>
          <p:nvPr/>
        </p:nvSpPr>
        <p:spPr>
          <a:xfrm>
            <a:off x="6829654" y="6086246"/>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创业机会聚焦</a:t>
            </a:r>
            <a:endParaRPr lang="en-US" sz="1200" dirty="0"/>
          </a:p>
        </p:txBody>
      </p:sp>
      <p:sp>
        <p:nvSpPr>
          <p:cNvPr id="55" name="Text 51"/>
          <p:cNvSpPr txBox="1"/>
          <p:nvPr/>
        </p:nvSpPr>
        <p:spPr>
          <a:xfrm>
            <a:off x="733349" y="6458407"/>
            <a:ext cx="19677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垂直领域专业工具市场机会最大</a:t>
            </a:r>
            <a:endParaRPr lang="en-US" sz="1000" dirty="0"/>
          </a:p>
        </p:txBody>
      </p:sp>
      <p:sp>
        <p:nvSpPr>
          <p:cNvPr id="56" name="Text 52"/>
          <p:cNvSpPr txBox="1"/>
          <p:nvPr/>
        </p:nvSpPr>
        <p:spPr>
          <a:xfrm>
            <a:off x="733349" y="6648602"/>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通用服务市场已趋于饱和</a:t>
            </a:r>
            <a:endParaRPr lang="en-US" sz="1000" dirty="0"/>
          </a:p>
        </p:txBody>
      </p:sp>
      <p:sp>
        <p:nvSpPr>
          <p:cNvPr id="57" name="Text 53"/>
          <p:cNvSpPr txBox="1"/>
          <p:nvPr/>
        </p:nvSpPr>
        <p:spPr>
          <a:xfrm>
            <a:off x="733349" y="6838798"/>
            <a:ext cx="18342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从通用到专业的演化路径明显</a:t>
            </a:r>
            <a:endParaRPr lang="en-US" sz="1000" dirty="0"/>
          </a:p>
        </p:txBody>
      </p:sp>
      <p:sp>
        <p:nvSpPr>
          <p:cNvPr id="58" name="Text 54"/>
          <p:cNvSpPr txBox="1"/>
          <p:nvPr/>
        </p:nvSpPr>
        <p:spPr>
          <a:xfrm>
            <a:off x="6524244" y="6458407"/>
            <a:ext cx="19677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细分行业专业工具存在巨大空白</a:t>
            </a:r>
            <a:endParaRPr lang="en-US" sz="1000" dirty="0"/>
          </a:p>
        </p:txBody>
      </p:sp>
      <p:sp>
        <p:nvSpPr>
          <p:cNvPr id="59" name="Text 55"/>
          <p:cNvSpPr txBox="1"/>
          <p:nvPr/>
        </p:nvSpPr>
        <p:spPr>
          <a:xfrm>
            <a:off x="6524244" y="6648602"/>
            <a:ext cx="17007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产品定位应向右上象限迁移</a:t>
            </a:r>
            <a:endParaRPr lang="en-US" sz="1000" dirty="0"/>
          </a:p>
        </p:txBody>
      </p:sp>
      <p:sp>
        <p:nvSpPr>
          <p:cNvPr id="60" name="Text 56"/>
          <p:cNvSpPr txBox="1"/>
          <p:nvPr/>
        </p:nvSpPr>
        <p:spPr>
          <a:xfrm>
            <a:off x="6524244" y="6838798"/>
            <a:ext cx="19677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寻找低竞争、高需求的垂直领域</a:t>
            </a:r>
            <a:endParaRPr lang="en-US" sz="1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Shape 0"/>
          <p:cNvSpPr/>
          <p:nvPr/>
        </p:nvSpPr>
        <p:spPr>
          <a:xfrm>
            <a:off x="0" y="0"/>
            <a:ext cx="12191695" cy="7515454"/>
          </a:xfrm>
          <a:prstGeom prst="rect">
            <a:avLst/>
          </a:prstGeom>
          <a:solidFill>
            <a:srgbClr val="FFFFFF"/>
          </a:solidFill>
          <a:ln/>
        </p:spPr>
      </p:sp>
      <p:sp>
        <p:nvSpPr>
          <p:cNvPr id="3" name="Shape 1"/>
          <p:cNvSpPr/>
          <p:nvPr/>
        </p:nvSpPr>
        <p:spPr>
          <a:xfrm>
            <a:off x="0" y="0"/>
            <a:ext cx="12191695" cy="7515454"/>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分类框架</a:t>
            </a:r>
            <a:endParaRPr lang="en-US" sz="1200" dirty="0"/>
          </a:p>
        </p:txBody>
      </p:sp>
      <p:sp>
        <p:nvSpPr>
          <p:cNvPr id="6" name="Text 4"/>
          <p:cNvSpPr txBox="1"/>
          <p:nvPr/>
        </p:nvSpPr>
        <p:spPr>
          <a:xfrm>
            <a:off x="381305" y="743407"/>
            <a:ext cx="2500884"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应用分类逻辑总览</a:t>
            </a:r>
            <a:endParaRPr lang="en-US" sz="2200" dirty="0"/>
          </a:p>
        </p:txBody>
      </p:sp>
      <p:sp>
        <p:nvSpPr>
          <p:cNvPr id="7" name="Text 5"/>
          <p:cNvSpPr txBox="1"/>
          <p:nvPr/>
        </p:nvSpPr>
        <p:spPr>
          <a:xfrm>
            <a:off x="381305" y="1152144"/>
            <a:ext cx="2681935" cy="200254"/>
          </a:xfrm>
          <a:prstGeom prst="rect">
            <a:avLst/>
          </a:prstGeom>
          <a:noFill/>
          <a:ln/>
        </p:spPr>
        <p:txBody>
          <a:bodyPr wrap="square" lIns="0" tIns="0" rIns="0" bIns="0" rtlCol="0" anchor="ctr"/>
          <a:lstStyle/>
          <a:p>
            <a:pPr marL="0" indent="0" algn="l">
              <a:buNone/>
            </a:pPr>
            <a:r>
              <a:rPr lang="en-US" sz="1300" dirty="0">
                <a:solidFill>
                  <a:srgbClr val="4B5563"/>
                </a:solidFill>
                <a:latin typeface="Inter" pitchFamily="34" charset="0"/>
                <a:ea typeface="Inter" pitchFamily="34" charset="-122"/>
                <a:cs typeface="Inter" pitchFamily="34" charset="-120"/>
              </a:rPr>
              <a:t>Agentic AI应用的多维度分类体系</a:t>
            </a:r>
            <a:endParaRPr lang="en-US" sz="1300" dirty="0"/>
          </a:p>
        </p:txBody>
      </p:sp>
      <p:sp>
        <p:nvSpPr>
          <p:cNvPr id="8" name="Text 6"/>
          <p:cNvSpPr txBox="1"/>
          <p:nvPr/>
        </p:nvSpPr>
        <p:spPr>
          <a:xfrm>
            <a:off x="11277295" y="705002"/>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9" name="Text 7"/>
          <p:cNvSpPr txBox="1"/>
          <p:nvPr/>
        </p:nvSpPr>
        <p:spPr>
          <a:xfrm>
            <a:off x="10477195" y="905256"/>
            <a:ext cx="1476756" cy="228600"/>
          </a:xfrm>
          <a:prstGeom prst="rect">
            <a:avLst/>
          </a:prstGeom>
          <a:noFill/>
          <a:ln/>
        </p:spPr>
        <p:txBody>
          <a:bodyPr wrap="square" lIns="0" tIns="0" rIns="0" bIns="0" rtlCol="0" anchor="ctr"/>
          <a:lstStyle/>
          <a:p>
            <a:pPr marL="0" indent="0" algn="r">
              <a:buNone/>
            </a:pPr>
            <a:r>
              <a:rPr lang="en-US" sz="1500" b="1" dirty="0">
                <a:solidFill>
                  <a:srgbClr val="374151"/>
                </a:solidFill>
                <a:latin typeface="Inter" pitchFamily="34" charset="0"/>
                <a:ea typeface="Inter" pitchFamily="34" charset="-122"/>
                <a:cs typeface="Inter" pitchFamily="34" charset="-120"/>
              </a:rPr>
              <a:t>应用分类与特征</a:t>
            </a:r>
            <a:endParaRPr lang="en-US" sz="1500" dirty="0"/>
          </a:p>
        </p:txBody>
      </p:sp>
      <p:sp>
        <p:nvSpPr>
          <p:cNvPr id="10" name="Text 8"/>
          <p:cNvSpPr txBox="1"/>
          <p:nvPr/>
        </p:nvSpPr>
        <p:spPr>
          <a:xfrm>
            <a:off x="381305" y="1638605"/>
            <a:ext cx="1239012"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按执行能力分类</a:t>
            </a:r>
            <a:endParaRPr lang="en-US" sz="1200" dirty="0"/>
          </a:p>
        </p:txBody>
      </p:sp>
      <p:sp>
        <p:nvSpPr>
          <p:cNvPr id="11" name="Shape 9"/>
          <p:cNvSpPr/>
          <p:nvPr/>
        </p:nvSpPr>
        <p:spPr>
          <a:xfrm>
            <a:off x="457200" y="2018995"/>
            <a:ext cx="2505456" cy="972007"/>
          </a:xfrm>
          <a:prstGeom prst="roundRect">
            <a:avLst>
              <a:gd name="adj" fmla="val 7378"/>
            </a:avLst>
          </a:prstGeom>
          <a:solidFill>
            <a:srgbClr val="F9FAFB"/>
          </a:solidFill>
          <a:ln w="12700">
            <a:solidFill>
              <a:srgbClr val="E5E7EB"/>
            </a:solidFill>
            <a:prstDash val="solid"/>
          </a:ln>
        </p:spPr>
      </p:sp>
      <p:sp>
        <p:nvSpPr>
          <p:cNvPr id="12" name="Shape 10"/>
          <p:cNvSpPr/>
          <p:nvPr/>
        </p:nvSpPr>
        <p:spPr>
          <a:xfrm>
            <a:off x="619049" y="2180844"/>
            <a:ext cx="381305" cy="381305"/>
          </a:xfrm>
          <a:prstGeom prst="ellipse">
            <a:avLst/>
          </a:prstGeom>
          <a:solidFill>
            <a:srgbClr val="EBF0FF"/>
          </a:solidFill>
          <a:ln/>
        </p:spPr>
      </p:sp>
      <p:pic>
        <p:nvPicPr>
          <p:cNvPr id="13" name="Image 0" descr="preencoded.png"/>
          <p:cNvPicPr>
            <a:picLocks noChangeAspect="1"/>
          </p:cNvPicPr>
          <p:nvPr/>
        </p:nvPicPr>
        <p:blipFill>
          <a:blip r:embed="rId3"/>
          <a:srcRect/>
          <a:stretch/>
        </p:blipFill>
        <p:spPr>
          <a:xfrm>
            <a:off x="724205" y="2286000"/>
            <a:ext cx="171907" cy="171907"/>
          </a:xfrm>
          <a:prstGeom prst="rect">
            <a:avLst/>
          </a:prstGeom>
        </p:spPr>
      </p:pic>
      <p:sp>
        <p:nvSpPr>
          <p:cNvPr id="14" name="Text 11"/>
          <p:cNvSpPr txBox="1"/>
          <p:nvPr/>
        </p:nvSpPr>
        <p:spPr>
          <a:xfrm>
            <a:off x="1114654" y="2276856"/>
            <a:ext cx="5815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信息型</a:t>
            </a:r>
            <a:endParaRPr lang="en-US" sz="1200" dirty="0"/>
          </a:p>
        </p:txBody>
      </p:sp>
      <p:sp>
        <p:nvSpPr>
          <p:cNvPr id="15" name="Text 12"/>
          <p:cNvSpPr txBox="1"/>
          <p:nvPr/>
        </p:nvSpPr>
        <p:spPr>
          <a:xfrm>
            <a:off x="619049" y="2648102"/>
            <a:ext cx="19677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提供数据和信息，回答用户问题</a:t>
            </a:r>
            <a:endParaRPr lang="en-US" sz="1000" dirty="0"/>
          </a:p>
        </p:txBody>
      </p:sp>
      <p:pic>
        <p:nvPicPr>
          <p:cNvPr id="16" name="Image 1" descr="preencoded.png"/>
          <p:cNvPicPr>
            <a:picLocks noChangeAspect="1"/>
          </p:cNvPicPr>
          <p:nvPr/>
        </p:nvPicPr>
        <p:blipFill>
          <a:blip r:embed="rId4"/>
          <a:srcRect l="-1923" r="-1923"/>
          <a:stretch/>
        </p:blipFill>
        <p:spPr>
          <a:xfrm>
            <a:off x="3107131" y="2409444"/>
            <a:ext cx="123444" cy="190195"/>
          </a:xfrm>
          <a:prstGeom prst="rect">
            <a:avLst/>
          </a:prstGeom>
        </p:spPr>
      </p:pic>
      <p:sp>
        <p:nvSpPr>
          <p:cNvPr id="17" name="Shape 13"/>
          <p:cNvSpPr/>
          <p:nvPr/>
        </p:nvSpPr>
        <p:spPr>
          <a:xfrm>
            <a:off x="3384194" y="2018995"/>
            <a:ext cx="2505456" cy="972007"/>
          </a:xfrm>
          <a:prstGeom prst="roundRect">
            <a:avLst>
              <a:gd name="adj" fmla="val 7378"/>
            </a:avLst>
          </a:prstGeom>
          <a:solidFill>
            <a:srgbClr val="F9FAFB"/>
          </a:solidFill>
          <a:ln w="12700">
            <a:solidFill>
              <a:srgbClr val="E5E7EB"/>
            </a:solidFill>
            <a:prstDash val="solid"/>
          </a:ln>
        </p:spPr>
      </p:sp>
      <p:sp>
        <p:nvSpPr>
          <p:cNvPr id="18" name="Shape 14"/>
          <p:cNvSpPr/>
          <p:nvPr/>
        </p:nvSpPr>
        <p:spPr>
          <a:xfrm>
            <a:off x="3546043" y="2180844"/>
            <a:ext cx="381305" cy="381305"/>
          </a:xfrm>
          <a:prstGeom prst="ellipse">
            <a:avLst/>
          </a:prstGeom>
          <a:solidFill>
            <a:srgbClr val="EBF0FF"/>
          </a:solidFill>
          <a:ln/>
        </p:spPr>
      </p:sp>
      <p:pic>
        <p:nvPicPr>
          <p:cNvPr id="19" name="Image 2" descr="preencoded.png"/>
          <p:cNvPicPr>
            <a:picLocks noChangeAspect="1"/>
          </p:cNvPicPr>
          <p:nvPr/>
        </p:nvPicPr>
        <p:blipFill>
          <a:blip r:embed="rId5"/>
          <a:srcRect t="-841" b="-841"/>
          <a:stretch/>
        </p:blipFill>
        <p:spPr>
          <a:xfrm>
            <a:off x="3641141" y="2286000"/>
            <a:ext cx="190195" cy="171907"/>
          </a:xfrm>
          <a:prstGeom prst="rect">
            <a:avLst/>
          </a:prstGeom>
        </p:spPr>
      </p:pic>
      <p:sp>
        <p:nvSpPr>
          <p:cNvPr id="20" name="Text 15"/>
          <p:cNvSpPr txBox="1"/>
          <p:nvPr/>
        </p:nvSpPr>
        <p:spPr>
          <a:xfrm>
            <a:off x="4040734" y="2276856"/>
            <a:ext cx="5815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分析型</a:t>
            </a:r>
            <a:endParaRPr lang="en-US" sz="1200" dirty="0"/>
          </a:p>
        </p:txBody>
      </p:sp>
      <p:sp>
        <p:nvSpPr>
          <p:cNvPr id="21" name="Text 16"/>
          <p:cNvSpPr txBox="1"/>
          <p:nvPr/>
        </p:nvSpPr>
        <p:spPr>
          <a:xfrm>
            <a:off x="3546043" y="2648102"/>
            <a:ext cx="17007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处理和解释数据，提供洞察</a:t>
            </a:r>
            <a:endParaRPr lang="en-US" sz="1000" dirty="0"/>
          </a:p>
        </p:txBody>
      </p:sp>
      <p:pic>
        <p:nvPicPr>
          <p:cNvPr id="22" name="Image 3" descr="preencoded.png"/>
          <p:cNvPicPr>
            <a:picLocks noChangeAspect="1"/>
          </p:cNvPicPr>
          <p:nvPr/>
        </p:nvPicPr>
        <p:blipFill>
          <a:blip r:embed="rId4"/>
          <a:srcRect l="-1923" r="-1923"/>
          <a:stretch/>
        </p:blipFill>
        <p:spPr>
          <a:xfrm>
            <a:off x="6034126" y="2409444"/>
            <a:ext cx="123444" cy="190195"/>
          </a:xfrm>
          <a:prstGeom prst="rect">
            <a:avLst/>
          </a:prstGeom>
        </p:spPr>
      </p:pic>
      <p:sp>
        <p:nvSpPr>
          <p:cNvPr id="23" name="Shape 17"/>
          <p:cNvSpPr/>
          <p:nvPr/>
        </p:nvSpPr>
        <p:spPr>
          <a:xfrm>
            <a:off x="6310274" y="2018995"/>
            <a:ext cx="2505456" cy="972007"/>
          </a:xfrm>
          <a:prstGeom prst="roundRect">
            <a:avLst>
              <a:gd name="adj" fmla="val 7378"/>
            </a:avLst>
          </a:prstGeom>
          <a:solidFill>
            <a:srgbClr val="F9FAFB"/>
          </a:solidFill>
          <a:ln w="12700">
            <a:solidFill>
              <a:srgbClr val="E5E7EB"/>
            </a:solidFill>
            <a:prstDash val="solid"/>
          </a:ln>
        </p:spPr>
      </p:sp>
      <p:sp>
        <p:nvSpPr>
          <p:cNvPr id="24" name="Shape 18"/>
          <p:cNvSpPr/>
          <p:nvPr/>
        </p:nvSpPr>
        <p:spPr>
          <a:xfrm>
            <a:off x="6472123" y="2180844"/>
            <a:ext cx="381305" cy="381305"/>
          </a:xfrm>
          <a:prstGeom prst="ellipse">
            <a:avLst/>
          </a:prstGeom>
          <a:solidFill>
            <a:srgbClr val="EBF0FF"/>
          </a:solidFill>
          <a:ln/>
        </p:spPr>
      </p:sp>
      <p:pic>
        <p:nvPicPr>
          <p:cNvPr id="25" name="Image 4" descr="preencoded.png"/>
          <p:cNvPicPr>
            <a:picLocks noChangeAspect="1"/>
          </p:cNvPicPr>
          <p:nvPr/>
        </p:nvPicPr>
        <p:blipFill>
          <a:blip r:embed="rId6"/>
          <a:srcRect l="-1773" r="-1773"/>
          <a:stretch/>
        </p:blipFill>
        <p:spPr>
          <a:xfrm>
            <a:off x="6596482" y="2286000"/>
            <a:ext cx="133502" cy="171907"/>
          </a:xfrm>
          <a:prstGeom prst="rect">
            <a:avLst/>
          </a:prstGeom>
        </p:spPr>
      </p:pic>
      <p:sp>
        <p:nvSpPr>
          <p:cNvPr id="26" name="Text 19"/>
          <p:cNvSpPr txBox="1"/>
          <p:nvPr/>
        </p:nvSpPr>
        <p:spPr>
          <a:xfrm>
            <a:off x="6967728" y="2276856"/>
            <a:ext cx="5815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决策型</a:t>
            </a:r>
            <a:endParaRPr lang="en-US" sz="1200" dirty="0"/>
          </a:p>
        </p:txBody>
      </p:sp>
      <p:sp>
        <p:nvSpPr>
          <p:cNvPr id="27" name="Text 20"/>
          <p:cNvSpPr txBox="1"/>
          <p:nvPr/>
        </p:nvSpPr>
        <p:spPr>
          <a:xfrm>
            <a:off x="6472123" y="2648102"/>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给出建议并协助决策制定</a:t>
            </a:r>
            <a:endParaRPr lang="en-US" sz="1000" dirty="0"/>
          </a:p>
        </p:txBody>
      </p:sp>
      <p:pic>
        <p:nvPicPr>
          <p:cNvPr id="28" name="Image 5" descr="preencoded.png"/>
          <p:cNvPicPr>
            <a:picLocks noChangeAspect="1"/>
          </p:cNvPicPr>
          <p:nvPr/>
        </p:nvPicPr>
        <p:blipFill>
          <a:blip r:embed="rId4"/>
          <a:srcRect l="-1923" r="-1923"/>
          <a:stretch/>
        </p:blipFill>
        <p:spPr>
          <a:xfrm>
            <a:off x="8960206" y="2409444"/>
            <a:ext cx="123444" cy="190195"/>
          </a:xfrm>
          <a:prstGeom prst="rect">
            <a:avLst/>
          </a:prstGeom>
        </p:spPr>
      </p:pic>
      <p:sp>
        <p:nvSpPr>
          <p:cNvPr id="29" name="Shape 21"/>
          <p:cNvSpPr/>
          <p:nvPr/>
        </p:nvSpPr>
        <p:spPr>
          <a:xfrm>
            <a:off x="9237269" y="2018995"/>
            <a:ext cx="2505456" cy="972007"/>
          </a:xfrm>
          <a:prstGeom prst="roundRect">
            <a:avLst>
              <a:gd name="adj" fmla="val 7378"/>
            </a:avLst>
          </a:prstGeom>
          <a:solidFill>
            <a:srgbClr val="F9FAFB"/>
          </a:solidFill>
          <a:ln w="12700">
            <a:solidFill>
              <a:srgbClr val="E5E7EB"/>
            </a:solidFill>
            <a:prstDash val="solid"/>
          </a:ln>
        </p:spPr>
      </p:sp>
      <p:sp>
        <p:nvSpPr>
          <p:cNvPr id="30" name="Shape 22"/>
          <p:cNvSpPr/>
          <p:nvPr/>
        </p:nvSpPr>
        <p:spPr>
          <a:xfrm>
            <a:off x="9399118" y="2180844"/>
            <a:ext cx="381305" cy="381305"/>
          </a:xfrm>
          <a:prstGeom prst="ellipse">
            <a:avLst/>
          </a:prstGeom>
          <a:solidFill>
            <a:srgbClr val="EBF0FF"/>
          </a:solidFill>
          <a:ln/>
        </p:spPr>
      </p:sp>
      <p:pic>
        <p:nvPicPr>
          <p:cNvPr id="31" name="Image 6" descr="preencoded.png"/>
          <p:cNvPicPr>
            <a:picLocks noChangeAspect="1"/>
          </p:cNvPicPr>
          <p:nvPr/>
        </p:nvPicPr>
        <p:blipFill>
          <a:blip r:embed="rId7"/>
          <a:srcRect l="-1064" r="-1064"/>
          <a:stretch/>
        </p:blipFill>
        <p:spPr>
          <a:xfrm>
            <a:off x="9479585" y="2286000"/>
            <a:ext cx="219456" cy="171907"/>
          </a:xfrm>
          <a:prstGeom prst="rect">
            <a:avLst/>
          </a:prstGeom>
        </p:spPr>
      </p:pic>
      <p:sp>
        <p:nvSpPr>
          <p:cNvPr id="32" name="Text 23"/>
          <p:cNvSpPr txBox="1"/>
          <p:nvPr/>
        </p:nvSpPr>
        <p:spPr>
          <a:xfrm>
            <a:off x="9893808" y="2276856"/>
            <a:ext cx="5815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执行型</a:t>
            </a:r>
            <a:endParaRPr lang="en-US" sz="1200" dirty="0"/>
          </a:p>
        </p:txBody>
      </p:sp>
      <p:sp>
        <p:nvSpPr>
          <p:cNvPr id="33" name="Text 24"/>
          <p:cNvSpPr txBox="1"/>
          <p:nvPr/>
        </p:nvSpPr>
        <p:spPr>
          <a:xfrm>
            <a:off x="9399118" y="2648102"/>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自主完成任务并执行操作</a:t>
            </a:r>
            <a:endParaRPr lang="en-US" sz="1000" dirty="0"/>
          </a:p>
        </p:txBody>
      </p:sp>
      <p:sp>
        <p:nvSpPr>
          <p:cNvPr id="34" name="Text 25"/>
          <p:cNvSpPr txBox="1"/>
          <p:nvPr/>
        </p:nvSpPr>
        <p:spPr>
          <a:xfrm>
            <a:off x="381305" y="3429000"/>
            <a:ext cx="1239012"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按应用场景分类</a:t>
            </a:r>
            <a:endParaRPr lang="en-US" sz="1200" dirty="0"/>
          </a:p>
        </p:txBody>
      </p:sp>
      <p:sp>
        <p:nvSpPr>
          <p:cNvPr id="35" name="Shape 26"/>
          <p:cNvSpPr/>
          <p:nvPr/>
        </p:nvSpPr>
        <p:spPr>
          <a:xfrm>
            <a:off x="381305" y="3696005"/>
            <a:ext cx="2743200" cy="1352398"/>
          </a:xfrm>
          <a:prstGeom prst="roundRect">
            <a:avLst>
              <a:gd name="adj" fmla="val 3809"/>
            </a:avLst>
          </a:prstGeom>
          <a:solidFill>
            <a:srgbClr val="F9FAFB"/>
          </a:solidFill>
          <a:ln w="12700">
            <a:solidFill>
              <a:srgbClr val="E5E7EB"/>
            </a:solidFill>
            <a:prstDash val="solid"/>
          </a:ln>
        </p:spPr>
      </p:sp>
      <p:sp>
        <p:nvSpPr>
          <p:cNvPr id="36" name="Shape 27"/>
          <p:cNvSpPr/>
          <p:nvPr/>
        </p:nvSpPr>
        <p:spPr>
          <a:xfrm>
            <a:off x="543154" y="3857854"/>
            <a:ext cx="381305" cy="381305"/>
          </a:xfrm>
          <a:prstGeom prst="ellipse">
            <a:avLst/>
          </a:prstGeom>
          <a:solidFill>
            <a:srgbClr val="EBF0FF"/>
          </a:solidFill>
          <a:ln/>
        </p:spPr>
      </p:sp>
      <p:pic>
        <p:nvPicPr>
          <p:cNvPr id="37" name="Image 7" descr="preencoded.png"/>
          <p:cNvPicPr>
            <a:picLocks noChangeAspect="1"/>
          </p:cNvPicPr>
          <p:nvPr/>
        </p:nvPicPr>
        <p:blipFill>
          <a:blip r:embed="rId8"/>
          <a:srcRect l="-760" r="-760"/>
          <a:stretch/>
        </p:blipFill>
        <p:spPr>
          <a:xfrm>
            <a:off x="657454" y="3962095"/>
            <a:ext cx="152705" cy="171907"/>
          </a:xfrm>
          <a:prstGeom prst="rect">
            <a:avLst/>
          </a:prstGeom>
        </p:spPr>
      </p:pic>
      <p:sp>
        <p:nvSpPr>
          <p:cNvPr id="38" name="Shape 28"/>
          <p:cNvSpPr/>
          <p:nvPr/>
        </p:nvSpPr>
        <p:spPr>
          <a:xfrm>
            <a:off x="3276295" y="3696005"/>
            <a:ext cx="2743200" cy="1352398"/>
          </a:xfrm>
          <a:prstGeom prst="roundRect">
            <a:avLst>
              <a:gd name="adj" fmla="val 3809"/>
            </a:avLst>
          </a:prstGeom>
          <a:solidFill>
            <a:srgbClr val="F9FAFB"/>
          </a:solidFill>
          <a:ln w="12700">
            <a:solidFill>
              <a:srgbClr val="E5E7EB"/>
            </a:solidFill>
            <a:prstDash val="solid"/>
          </a:ln>
        </p:spPr>
      </p:sp>
      <p:sp>
        <p:nvSpPr>
          <p:cNvPr id="39" name="Shape 29"/>
          <p:cNvSpPr/>
          <p:nvPr/>
        </p:nvSpPr>
        <p:spPr>
          <a:xfrm>
            <a:off x="6172200" y="3696005"/>
            <a:ext cx="2743200" cy="1352398"/>
          </a:xfrm>
          <a:prstGeom prst="roundRect">
            <a:avLst>
              <a:gd name="adj" fmla="val 3809"/>
            </a:avLst>
          </a:prstGeom>
          <a:solidFill>
            <a:srgbClr val="F9FAFB"/>
          </a:solidFill>
          <a:ln w="12700">
            <a:solidFill>
              <a:srgbClr val="E5E7EB"/>
            </a:solidFill>
            <a:prstDash val="solid"/>
          </a:ln>
        </p:spPr>
      </p:sp>
      <p:sp>
        <p:nvSpPr>
          <p:cNvPr id="40" name="Shape 30"/>
          <p:cNvSpPr/>
          <p:nvPr/>
        </p:nvSpPr>
        <p:spPr>
          <a:xfrm>
            <a:off x="3438144" y="3857854"/>
            <a:ext cx="381305" cy="381305"/>
          </a:xfrm>
          <a:prstGeom prst="ellipse">
            <a:avLst/>
          </a:prstGeom>
          <a:solidFill>
            <a:srgbClr val="EBF0FF"/>
          </a:solidFill>
          <a:ln/>
        </p:spPr>
      </p:sp>
      <p:sp>
        <p:nvSpPr>
          <p:cNvPr id="41" name="Text 31"/>
          <p:cNvSpPr txBox="1"/>
          <p:nvPr/>
        </p:nvSpPr>
        <p:spPr>
          <a:xfrm>
            <a:off x="1037844" y="3952951"/>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个人效率</a:t>
            </a:r>
            <a:endParaRPr lang="en-US" sz="1200" dirty="0"/>
          </a:p>
        </p:txBody>
      </p:sp>
      <p:sp>
        <p:nvSpPr>
          <p:cNvPr id="42" name="Text 32"/>
          <p:cNvSpPr txBox="1"/>
          <p:nvPr/>
        </p:nvSpPr>
        <p:spPr>
          <a:xfrm>
            <a:off x="3933749" y="3952951"/>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团队协作</a:t>
            </a:r>
            <a:endParaRPr lang="en-US" sz="1200" dirty="0"/>
          </a:p>
        </p:txBody>
      </p:sp>
      <p:sp>
        <p:nvSpPr>
          <p:cNvPr id="43" name="Text 33"/>
          <p:cNvSpPr txBox="1"/>
          <p:nvPr/>
        </p:nvSpPr>
        <p:spPr>
          <a:xfrm>
            <a:off x="733349" y="4324198"/>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个人助理</a:t>
            </a:r>
            <a:endParaRPr lang="en-US" sz="1000" dirty="0"/>
          </a:p>
        </p:txBody>
      </p:sp>
      <p:sp>
        <p:nvSpPr>
          <p:cNvPr id="44" name="Text 34"/>
          <p:cNvSpPr txBox="1"/>
          <p:nvPr/>
        </p:nvSpPr>
        <p:spPr>
          <a:xfrm>
            <a:off x="733349" y="4515307"/>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学习工具</a:t>
            </a:r>
            <a:endParaRPr lang="en-US" sz="1000" dirty="0"/>
          </a:p>
        </p:txBody>
      </p:sp>
      <p:sp>
        <p:nvSpPr>
          <p:cNvPr id="45" name="Text 35"/>
          <p:cNvSpPr txBox="1"/>
          <p:nvPr/>
        </p:nvSpPr>
        <p:spPr>
          <a:xfrm>
            <a:off x="733349" y="4705502"/>
            <a:ext cx="7671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生产力应用</a:t>
            </a:r>
            <a:endParaRPr lang="en-US" sz="1000" dirty="0"/>
          </a:p>
        </p:txBody>
      </p:sp>
      <p:pic>
        <p:nvPicPr>
          <p:cNvPr id="46" name="Image 8" descr="preencoded.png"/>
          <p:cNvPicPr>
            <a:picLocks noChangeAspect="1"/>
          </p:cNvPicPr>
          <p:nvPr/>
        </p:nvPicPr>
        <p:blipFill>
          <a:blip r:embed="rId9"/>
          <a:srcRect l="-1064" r="-1064"/>
          <a:stretch/>
        </p:blipFill>
        <p:spPr>
          <a:xfrm>
            <a:off x="3519526" y="3962095"/>
            <a:ext cx="219456" cy="171907"/>
          </a:xfrm>
          <a:prstGeom prst="rect">
            <a:avLst/>
          </a:prstGeom>
        </p:spPr>
      </p:pic>
      <p:sp>
        <p:nvSpPr>
          <p:cNvPr id="47" name="Shape 36"/>
          <p:cNvSpPr/>
          <p:nvPr/>
        </p:nvSpPr>
        <p:spPr>
          <a:xfrm>
            <a:off x="6334049" y="3857854"/>
            <a:ext cx="381305" cy="381305"/>
          </a:xfrm>
          <a:prstGeom prst="ellipse">
            <a:avLst/>
          </a:prstGeom>
          <a:solidFill>
            <a:srgbClr val="EBF0FF"/>
          </a:solidFill>
          <a:ln/>
        </p:spPr>
      </p:sp>
      <p:sp>
        <p:nvSpPr>
          <p:cNvPr id="48" name="Text 37"/>
          <p:cNvSpPr txBox="1"/>
          <p:nvPr/>
        </p:nvSpPr>
        <p:spPr>
          <a:xfrm>
            <a:off x="6829654" y="3952951"/>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企业运营</a:t>
            </a:r>
            <a:endParaRPr lang="en-US" sz="1200" dirty="0"/>
          </a:p>
        </p:txBody>
      </p:sp>
      <p:sp>
        <p:nvSpPr>
          <p:cNvPr id="49" name="Text 38"/>
          <p:cNvSpPr txBox="1"/>
          <p:nvPr/>
        </p:nvSpPr>
        <p:spPr>
          <a:xfrm>
            <a:off x="3629254" y="4324198"/>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项目管理</a:t>
            </a:r>
            <a:endParaRPr lang="en-US" sz="1000" dirty="0"/>
          </a:p>
        </p:txBody>
      </p:sp>
      <p:sp>
        <p:nvSpPr>
          <p:cNvPr id="50" name="Text 39"/>
          <p:cNvSpPr txBox="1"/>
          <p:nvPr/>
        </p:nvSpPr>
        <p:spPr>
          <a:xfrm>
            <a:off x="3629254" y="4515307"/>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协作文档</a:t>
            </a:r>
            <a:endParaRPr lang="en-US" sz="1000" dirty="0"/>
          </a:p>
        </p:txBody>
      </p:sp>
      <p:sp>
        <p:nvSpPr>
          <p:cNvPr id="51" name="Text 40"/>
          <p:cNvSpPr txBox="1"/>
          <p:nvPr/>
        </p:nvSpPr>
        <p:spPr>
          <a:xfrm>
            <a:off x="3629254" y="4705502"/>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沟通工具</a:t>
            </a:r>
            <a:endParaRPr lang="en-US" sz="1000" dirty="0"/>
          </a:p>
        </p:txBody>
      </p:sp>
      <p:pic>
        <p:nvPicPr>
          <p:cNvPr id="52" name="Image 9" descr="preencoded.png"/>
          <p:cNvPicPr>
            <a:picLocks noChangeAspect="1"/>
          </p:cNvPicPr>
          <p:nvPr/>
        </p:nvPicPr>
        <p:blipFill>
          <a:blip r:embed="rId10"/>
          <a:srcRect l="-1773" r="-1773"/>
          <a:stretch/>
        </p:blipFill>
        <p:spPr>
          <a:xfrm>
            <a:off x="6458407" y="3962095"/>
            <a:ext cx="133502" cy="171907"/>
          </a:xfrm>
          <a:prstGeom prst="rect">
            <a:avLst/>
          </a:prstGeom>
        </p:spPr>
      </p:pic>
      <p:sp>
        <p:nvSpPr>
          <p:cNvPr id="53" name="Text 41"/>
          <p:cNvSpPr txBox="1"/>
          <p:nvPr/>
        </p:nvSpPr>
        <p:spPr>
          <a:xfrm>
            <a:off x="381305" y="5372100"/>
            <a:ext cx="1400861"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按技术复杂度分类</a:t>
            </a:r>
            <a:endParaRPr lang="en-US" sz="1200" dirty="0"/>
          </a:p>
        </p:txBody>
      </p:sp>
      <p:sp>
        <p:nvSpPr>
          <p:cNvPr id="54" name="Shape 42"/>
          <p:cNvSpPr/>
          <p:nvPr/>
        </p:nvSpPr>
        <p:spPr>
          <a:xfrm>
            <a:off x="9068105" y="3696005"/>
            <a:ext cx="2743200" cy="1352398"/>
          </a:xfrm>
          <a:prstGeom prst="roundRect">
            <a:avLst>
              <a:gd name="adj" fmla="val 3809"/>
            </a:avLst>
          </a:prstGeom>
          <a:solidFill>
            <a:srgbClr val="F9FAFB"/>
          </a:solidFill>
          <a:ln w="12700">
            <a:solidFill>
              <a:srgbClr val="E5E7EB"/>
            </a:solidFill>
            <a:prstDash val="solid"/>
          </a:ln>
        </p:spPr>
      </p:sp>
      <p:sp>
        <p:nvSpPr>
          <p:cNvPr id="55" name="Shape 43"/>
          <p:cNvSpPr/>
          <p:nvPr/>
        </p:nvSpPr>
        <p:spPr>
          <a:xfrm>
            <a:off x="9229954" y="3857854"/>
            <a:ext cx="381305" cy="381305"/>
          </a:xfrm>
          <a:prstGeom prst="ellipse">
            <a:avLst/>
          </a:prstGeom>
          <a:solidFill>
            <a:srgbClr val="EBF0FF"/>
          </a:solidFill>
          <a:ln/>
        </p:spPr>
      </p:sp>
      <p:sp>
        <p:nvSpPr>
          <p:cNvPr id="56" name="Text 44"/>
          <p:cNvSpPr txBox="1"/>
          <p:nvPr/>
        </p:nvSpPr>
        <p:spPr>
          <a:xfrm>
            <a:off x="9724644" y="3952951"/>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行业专用</a:t>
            </a:r>
            <a:endParaRPr lang="en-US" sz="1200" dirty="0"/>
          </a:p>
        </p:txBody>
      </p:sp>
      <p:sp>
        <p:nvSpPr>
          <p:cNvPr id="57" name="Text 45"/>
          <p:cNvSpPr txBox="1"/>
          <p:nvPr/>
        </p:nvSpPr>
        <p:spPr>
          <a:xfrm>
            <a:off x="6524244" y="4324198"/>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业务流程</a:t>
            </a:r>
            <a:endParaRPr lang="en-US" sz="1000" dirty="0"/>
          </a:p>
        </p:txBody>
      </p:sp>
      <p:sp>
        <p:nvSpPr>
          <p:cNvPr id="58" name="Text 46"/>
          <p:cNvSpPr txBox="1"/>
          <p:nvPr/>
        </p:nvSpPr>
        <p:spPr>
          <a:xfrm>
            <a:off x="6524244" y="4515307"/>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数据分析</a:t>
            </a:r>
            <a:endParaRPr lang="en-US" sz="1000" dirty="0"/>
          </a:p>
        </p:txBody>
      </p:sp>
      <p:sp>
        <p:nvSpPr>
          <p:cNvPr id="59" name="Text 47"/>
          <p:cNvSpPr txBox="1"/>
          <p:nvPr/>
        </p:nvSpPr>
        <p:spPr>
          <a:xfrm>
            <a:off x="6524244" y="4705502"/>
            <a:ext cx="6336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客户服务</a:t>
            </a:r>
            <a:endParaRPr lang="en-US" sz="1000" dirty="0"/>
          </a:p>
        </p:txBody>
      </p:sp>
      <p:pic>
        <p:nvPicPr>
          <p:cNvPr id="60" name="Image 10" descr="preencoded.png"/>
          <p:cNvPicPr>
            <a:picLocks noChangeAspect="1"/>
          </p:cNvPicPr>
          <p:nvPr/>
        </p:nvPicPr>
        <p:blipFill>
          <a:blip r:embed="rId11"/>
          <a:srcRect t="-841" b="-841"/>
          <a:stretch/>
        </p:blipFill>
        <p:spPr>
          <a:xfrm>
            <a:off x="9325051" y="3962095"/>
            <a:ext cx="190195" cy="171907"/>
          </a:xfrm>
          <a:prstGeom prst="rect">
            <a:avLst/>
          </a:prstGeom>
        </p:spPr>
      </p:pic>
      <p:sp>
        <p:nvSpPr>
          <p:cNvPr id="61" name="Text 48"/>
          <p:cNvSpPr txBox="1"/>
          <p:nvPr/>
        </p:nvSpPr>
        <p:spPr>
          <a:xfrm>
            <a:off x="9420149" y="4324198"/>
            <a:ext cx="691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法律/医疗</a:t>
            </a:r>
            <a:endParaRPr lang="en-US" sz="1000" dirty="0"/>
          </a:p>
        </p:txBody>
      </p:sp>
      <p:sp>
        <p:nvSpPr>
          <p:cNvPr id="62" name="Text 49"/>
          <p:cNvSpPr txBox="1"/>
          <p:nvPr/>
        </p:nvSpPr>
        <p:spPr>
          <a:xfrm>
            <a:off x="9420149" y="4515307"/>
            <a:ext cx="691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金融/教育</a:t>
            </a:r>
            <a:endParaRPr lang="en-US" sz="1000" dirty="0"/>
          </a:p>
        </p:txBody>
      </p:sp>
      <p:sp>
        <p:nvSpPr>
          <p:cNvPr id="63" name="Text 50"/>
          <p:cNvSpPr txBox="1"/>
          <p:nvPr/>
        </p:nvSpPr>
        <p:spPr>
          <a:xfrm>
            <a:off x="9420149" y="4705502"/>
            <a:ext cx="6912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制造/零售</a:t>
            </a:r>
            <a:endParaRPr lang="en-US" sz="1000" dirty="0"/>
          </a:p>
        </p:txBody>
      </p:sp>
      <p:sp>
        <p:nvSpPr>
          <p:cNvPr id="64" name="Shape 51"/>
          <p:cNvSpPr/>
          <p:nvPr/>
        </p:nvSpPr>
        <p:spPr>
          <a:xfrm>
            <a:off x="381305" y="5639105"/>
            <a:ext cx="3657600" cy="1495044"/>
          </a:xfrm>
          <a:prstGeom prst="roundRect">
            <a:avLst>
              <a:gd name="adj" fmla="val 3117"/>
            </a:avLst>
          </a:prstGeom>
          <a:solidFill>
            <a:srgbClr val="F9FAFB"/>
          </a:solidFill>
          <a:ln w="12700">
            <a:solidFill>
              <a:srgbClr val="E5E7EB"/>
            </a:solidFill>
            <a:prstDash val="solid"/>
          </a:ln>
        </p:spPr>
      </p:sp>
      <p:sp>
        <p:nvSpPr>
          <p:cNvPr id="65" name="Shape 52"/>
          <p:cNvSpPr/>
          <p:nvPr/>
        </p:nvSpPr>
        <p:spPr>
          <a:xfrm>
            <a:off x="4267505" y="5639105"/>
            <a:ext cx="3657600" cy="1495044"/>
          </a:xfrm>
          <a:prstGeom prst="roundRect">
            <a:avLst>
              <a:gd name="adj" fmla="val 3117"/>
            </a:avLst>
          </a:prstGeom>
          <a:solidFill>
            <a:srgbClr val="F9FAFB"/>
          </a:solidFill>
          <a:ln w="12700">
            <a:solidFill>
              <a:srgbClr val="E5E7EB"/>
            </a:solidFill>
            <a:prstDash val="solid"/>
          </a:ln>
        </p:spPr>
      </p:sp>
      <p:sp>
        <p:nvSpPr>
          <p:cNvPr id="66" name="Shape 53"/>
          <p:cNvSpPr/>
          <p:nvPr/>
        </p:nvSpPr>
        <p:spPr>
          <a:xfrm>
            <a:off x="8153705" y="5639105"/>
            <a:ext cx="3657600" cy="1495044"/>
          </a:xfrm>
          <a:prstGeom prst="roundRect">
            <a:avLst>
              <a:gd name="adj" fmla="val 3117"/>
            </a:avLst>
          </a:prstGeom>
          <a:solidFill>
            <a:srgbClr val="F9FAFB"/>
          </a:solidFill>
          <a:ln w="12700">
            <a:solidFill>
              <a:srgbClr val="E5E7EB"/>
            </a:solidFill>
            <a:prstDash val="solid"/>
          </a:ln>
        </p:spPr>
      </p:sp>
      <p:sp>
        <p:nvSpPr>
          <p:cNvPr id="67" name="Shape 54"/>
          <p:cNvSpPr/>
          <p:nvPr/>
        </p:nvSpPr>
        <p:spPr>
          <a:xfrm>
            <a:off x="543154" y="5800954"/>
            <a:ext cx="3333902" cy="28346"/>
          </a:xfrm>
          <a:prstGeom prst="rect">
            <a:avLst/>
          </a:prstGeom>
          <a:solidFill>
            <a:srgbClr val="4C6FFF"/>
          </a:solidFill>
          <a:ln/>
        </p:spPr>
      </p:sp>
      <p:sp>
        <p:nvSpPr>
          <p:cNvPr id="68" name="Shape 55"/>
          <p:cNvSpPr/>
          <p:nvPr/>
        </p:nvSpPr>
        <p:spPr>
          <a:xfrm>
            <a:off x="4429354" y="5800954"/>
            <a:ext cx="3333902" cy="28346"/>
          </a:xfrm>
          <a:prstGeom prst="rect">
            <a:avLst/>
          </a:prstGeom>
          <a:solidFill>
            <a:srgbClr val="4C6FFF"/>
          </a:solidFill>
          <a:ln/>
        </p:spPr>
      </p:sp>
      <p:sp>
        <p:nvSpPr>
          <p:cNvPr id="69" name="Shape 56"/>
          <p:cNvSpPr/>
          <p:nvPr/>
        </p:nvSpPr>
        <p:spPr>
          <a:xfrm>
            <a:off x="8315554" y="5800954"/>
            <a:ext cx="3333902" cy="28346"/>
          </a:xfrm>
          <a:prstGeom prst="rect">
            <a:avLst/>
          </a:prstGeom>
          <a:solidFill>
            <a:srgbClr val="4C6FFF"/>
          </a:solidFill>
          <a:ln/>
        </p:spPr>
      </p:sp>
      <p:sp>
        <p:nvSpPr>
          <p:cNvPr id="70" name="Text 57"/>
          <p:cNvSpPr txBox="1"/>
          <p:nvPr/>
        </p:nvSpPr>
        <p:spPr>
          <a:xfrm>
            <a:off x="1981505" y="5924398"/>
            <a:ext cx="581558"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单模态</a:t>
            </a:r>
            <a:endParaRPr lang="en-US" sz="1200" dirty="0"/>
          </a:p>
        </p:txBody>
      </p:sp>
      <p:sp>
        <p:nvSpPr>
          <p:cNvPr id="71" name="Text 58"/>
          <p:cNvSpPr txBox="1"/>
          <p:nvPr/>
        </p:nvSpPr>
        <p:spPr>
          <a:xfrm>
            <a:off x="5867705" y="5924398"/>
            <a:ext cx="581558"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多模态</a:t>
            </a:r>
            <a:endParaRPr lang="en-US" sz="1200" dirty="0"/>
          </a:p>
        </p:txBody>
      </p:sp>
      <p:sp>
        <p:nvSpPr>
          <p:cNvPr id="72" name="Text 59"/>
          <p:cNvSpPr txBox="1"/>
          <p:nvPr/>
        </p:nvSpPr>
        <p:spPr>
          <a:xfrm>
            <a:off x="9677095" y="5924398"/>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具身智能</a:t>
            </a:r>
            <a:endParaRPr lang="en-US" sz="1200" dirty="0"/>
          </a:p>
        </p:txBody>
      </p:sp>
      <p:sp>
        <p:nvSpPr>
          <p:cNvPr id="73" name="Text 60"/>
          <p:cNvSpPr txBox="1"/>
          <p:nvPr/>
        </p:nvSpPr>
        <p:spPr>
          <a:xfrm>
            <a:off x="543154" y="6258154"/>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特点:</a:t>
            </a:r>
            <a:endParaRPr lang="en-US" sz="1000" dirty="0"/>
          </a:p>
        </p:txBody>
      </p:sp>
      <p:sp>
        <p:nvSpPr>
          <p:cNvPr id="74" name="Text 61"/>
          <p:cNvSpPr txBox="1"/>
          <p:nvPr/>
        </p:nvSpPr>
        <p:spPr>
          <a:xfrm>
            <a:off x="543154" y="6524244"/>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优势:</a:t>
            </a:r>
            <a:endParaRPr lang="en-US" sz="1000" dirty="0"/>
          </a:p>
        </p:txBody>
      </p:sp>
      <p:sp>
        <p:nvSpPr>
          <p:cNvPr id="75" name="Text 62"/>
          <p:cNvSpPr txBox="1"/>
          <p:nvPr/>
        </p:nvSpPr>
        <p:spPr>
          <a:xfrm>
            <a:off x="543154" y="6791249"/>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案例:</a:t>
            </a:r>
            <a:endParaRPr lang="en-US" sz="1000" dirty="0"/>
          </a:p>
        </p:txBody>
      </p:sp>
      <p:sp>
        <p:nvSpPr>
          <p:cNvPr id="76" name="Text 63"/>
          <p:cNvSpPr txBox="1"/>
          <p:nvPr/>
        </p:nvSpPr>
        <p:spPr>
          <a:xfrm>
            <a:off x="4429354" y="6258154"/>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特点:</a:t>
            </a:r>
            <a:endParaRPr lang="en-US" sz="1000" dirty="0"/>
          </a:p>
        </p:txBody>
      </p:sp>
      <p:sp>
        <p:nvSpPr>
          <p:cNvPr id="77" name="Text 64"/>
          <p:cNvSpPr txBox="1"/>
          <p:nvPr/>
        </p:nvSpPr>
        <p:spPr>
          <a:xfrm>
            <a:off x="4429354" y="6524244"/>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优势:</a:t>
            </a:r>
            <a:endParaRPr lang="en-US" sz="1000" dirty="0"/>
          </a:p>
        </p:txBody>
      </p:sp>
      <p:sp>
        <p:nvSpPr>
          <p:cNvPr id="78" name="Text 65"/>
          <p:cNvSpPr txBox="1"/>
          <p:nvPr/>
        </p:nvSpPr>
        <p:spPr>
          <a:xfrm>
            <a:off x="4429354" y="6791249"/>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案例:</a:t>
            </a:r>
            <a:endParaRPr lang="en-US" sz="1000" dirty="0"/>
          </a:p>
        </p:txBody>
      </p:sp>
      <p:sp>
        <p:nvSpPr>
          <p:cNvPr id="79" name="Text 66"/>
          <p:cNvSpPr txBox="1"/>
          <p:nvPr/>
        </p:nvSpPr>
        <p:spPr>
          <a:xfrm>
            <a:off x="8315554" y="6258154"/>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特点:</a:t>
            </a:r>
            <a:endParaRPr lang="en-US" sz="1000" dirty="0"/>
          </a:p>
        </p:txBody>
      </p:sp>
      <p:sp>
        <p:nvSpPr>
          <p:cNvPr id="80" name="Text 67"/>
          <p:cNvSpPr txBox="1"/>
          <p:nvPr/>
        </p:nvSpPr>
        <p:spPr>
          <a:xfrm>
            <a:off x="8315554" y="6524244"/>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优势:</a:t>
            </a:r>
            <a:endParaRPr lang="en-US" sz="1000" dirty="0"/>
          </a:p>
        </p:txBody>
      </p:sp>
      <p:sp>
        <p:nvSpPr>
          <p:cNvPr id="81" name="Text 68"/>
          <p:cNvSpPr txBox="1"/>
          <p:nvPr/>
        </p:nvSpPr>
        <p:spPr>
          <a:xfrm>
            <a:off x="8315554" y="6791249"/>
            <a:ext cx="415138"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案例:</a:t>
            </a:r>
            <a:endParaRPr lang="en-US" sz="1000" dirty="0"/>
          </a:p>
        </p:txBody>
      </p:sp>
      <p:sp>
        <p:nvSpPr>
          <p:cNvPr id="82" name="Text 69"/>
          <p:cNvSpPr txBox="1"/>
          <p:nvPr/>
        </p:nvSpPr>
        <p:spPr>
          <a:xfrm>
            <a:off x="852221" y="6258154"/>
            <a:ext cx="2339035"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处理单一类型数据（文本/图像/音频）</a:t>
            </a:r>
            <a:endParaRPr lang="en-US" sz="1000" dirty="0"/>
          </a:p>
        </p:txBody>
      </p:sp>
      <p:sp>
        <p:nvSpPr>
          <p:cNvPr id="83" name="Text 70"/>
          <p:cNvSpPr txBox="1"/>
          <p:nvPr/>
        </p:nvSpPr>
        <p:spPr>
          <a:xfrm>
            <a:off x="852221" y="6524244"/>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开发成本低、部署简单</a:t>
            </a:r>
            <a:endParaRPr lang="en-US" sz="1000" dirty="0"/>
          </a:p>
        </p:txBody>
      </p:sp>
      <p:sp>
        <p:nvSpPr>
          <p:cNvPr id="84" name="Text 71"/>
          <p:cNvSpPr txBox="1"/>
          <p:nvPr/>
        </p:nvSpPr>
        <p:spPr>
          <a:xfrm>
            <a:off x="852221" y="6791249"/>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文本助手、图像生成器</a:t>
            </a:r>
            <a:endParaRPr lang="en-US" sz="1000" dirty="0"/>
          </a:p>
        </p:txBody>
      </p:sp>
      <p:sp>
        <p:nvSpPr>
          <p:cNvPr id="85" name="Text 72"/>
          <p:cNvSpPr txBox="1"/>
          <p:nvPr/>
        </p:nvSpPr>
        <p:spPr>
          <a:xfrm>
            <a:off x="4738421" y="6258154"/>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处理多种类型数据的组合</a:t>
            </a:r>
            <a:endParaRPr lang="en-US" sz="1000" dirty="0"/>
          </a:p>
        </p:txBody>
      </p:sp>
      <p:sp>
        <p:nvSpPr>
          <p:cNvPr id="86" name="Text 73"/>
          <p:cNvSpPr txBox="1"/>
          <p:nvPr/>
        </p:nvSpPr>
        <p:spPr>
          <a:xfrm>
            <a:off x="4738421" y="6524244"/>
            <a:ext cx="15672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更自然的交互、理解力强</a:t>
            </a:r>
            <a:endParaRPr lang="en-US" sz="1000" dirty="0"/>
          </a:p>
        </p:txBody>
      </p:sp>
      <p:sp>
        <p:nvSpPr>
          <p:cNvPr id="87" name="Text 74"/>
          <p:cNvSpPr txBox="1"/>
          <p:nvPr/>
        </p:nvSpPr>
        <p:spPr>
          <a:xfrm>
            <a:off x="4738421" y="6791249"/>
            <a:ext cx="17007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视觉问答系统、多媒体分析</a:t>
            </a:r>
            <a:endParaRPr lang="en-US" sz="1000" dirty="0"/>
          </a:p>
        </p:txBody>
      </p:sp>
      <p:sp>
        <p:nvSpPr>
          <p:cNvPr id="88" name="Text 75"/>
          <p:cNvSpPr txBox="1"/>
          <p:nvPr/>
        </p:nvSpPr>
        <p:spPr>
          <a:xfrm>
            <a:off x="8624621" y="6258154"/>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结合物理世界交互能力</a:t>
            </a:r>
            <a:endParaRPr lang="en-US" sz="1000" dirty="0"/>
          </a:p>
        </p:txBody>
      </p:sp>
      <p:sp>
        <p:nvSpPr>
          <p:cNvPr id="89" name="Text 76"/>
          <p:cNvSpPr txBox="1"/>
          <p:nvPr/>
        </p:nvSpPr>
        <p:spPr>
          <a:xfrm>
            <a:off x="8624621" y="6524244"/>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完整闭环、实时反馈</a:t>
            </a:r>
            <a:endParaRPr lang="en-US" sz="1000" dirty="0"/>
          </a:p>
        </p:txBody>
      </p:sp>
      <p:sp>
        <p:nvSpPr>
          <p:cNvPr id="90" name="Text 77"/>
          <p:cNvSpPr txBox="1"/>
          <p:nvPr/>
        </p:nvSpPr>
        <p:spPr>
          <a:xfrm>
            <a:off x="8624621" y="6791249"/>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机器人助手、智能设备</a:t>
            </a:r>
            <a:endParaRPr lang="en-US" sz="1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Shape 0"/>
          <p:cNvSpPr/>
          <p:nvPr/>
        </p:nvSpPr>
        <p:spPr>
          <a:xfrm>
            <a:off x="0" y="0"/>
            <a:ext cx="12191695" cy="7696505"/>
          </a:xfrm>
          <a:prstGeom prst="rect">
            <a:avLst/>
          </a:prstGeom>
          <a:solidFill>
            <a:srgbClr val="FFFFFF"/>
          </a:solidFill>
          <a:ln/>
        </p:spPr>
      </p:sp>
      <p:sp>
        <p:nvSpPr>
          <p:cNvPr id="3" name="Shape 1"/>
          <p:cNvSpPr/>
          <p:nvPr/>
        </p:nvSpPr>
        <p:spPr>
          <a:xfrm>
            <a:off x="0" y="0"/>
            <a:ext cx="12191695" cy="769650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差异化分析</a:t>
            </a:r>
            <a:endParaRPr lang="en-US" sz="1200" dirty="0"/>
          </a:p>
        </p:txBody>
      </p:sp>
      <p:sp>
        <p:nvSpPr>
          <p:cNvPr id="6" name="Text 4"/>
          <p:cNvSpPr txBox="1"/>
          <p:nvPr/>
        </p:nvSpPr>
        <p:spPr>
          <a:xfrm>
            <a:off x="381305" y="743407"/>
            <a:ext cx="3872484"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AI Coding赛道差异化四象限</a:t>
            </a:r>
            <a:endParaRPr lang="en-US" sz="2200" dirty="0"/>
          </a:p>
        </p:txBody>
      </p:sp>
      <p:sp>
        <p:nvSpPr>
          <p:cNvPr id="7" name="Text 5"/>
          <p:cNvSpPr txBox="1"/>
          <p:nvPr/>
        </p:nvSpPr>
        <p:spPr>
          <a:xfrm>
            <a:off x="381305" y="1181405"/>
            <a:ext cx="4000500"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Claude vs Cursor vs Replit等案例的市场定位与竞争策略</a:t>
            </a:r>
            <a:endParaRPr lang="en-US" sz="1200" dirty="0"/>
          </a:p>
        </p:txBody>
      </p:sp>
      <p:sp>
        <p:nvSpPr>
          <p:cNvPr id="8" name="Text 6"/>
          <p:cNvSpPr txBox="1"/>
          <p:nvPr/>
        </p:nvSpPr>
        <p:spPr>
          <a:xfrm>
            <a:off x="1143000" y="5886907"/>
            <a:ext cx="1038758" cy="191110"/>
          </a:xfrm>
          <a:prstGeom prst="rect">
            <a:avLst/>
          </a:prstGeom>
          <a:noFill/>
          <a:ln/>
        </p:spPr>
        <p:txBody>
          <a:bodyPr wrap="square" lIns="0" tIns="0" rIns="0" bIns="0" rtlCol="0" anchor="ctr"/>
          <a:lstStyle/>
          <a:p>
            <a:pPr marL="0" indent="0" algn="ctr">
              <a:buNone/>
            </a:pPr>
            <a:r>
              <a:rPr lang="en-US" sz="1200" b="1" dirty="0">
                <a:solidFill>
                  <a:srgbClr val="4C6FFF"/>
                </a:solidFill>
                <a:latin typeface="Inter" pitchFamily="34" charset="0"/>
                <a:ea typeface="Inter" pitchFamily="34" charset="-122"/>
                <a:cs typeface="Inter" pitchFamily="34" charset="-120"/>
              </a:rPr>
              <a:t>通用开发体验</a:t>
            </a:r>
            <a:endParaRPr lang="en-US" sz="1200" dirty="0"/>
          </a:p>
        </p:txBody>
      </p:sp>
      <p:sp>
        <p:nvSpPr>
          <p:cNvPr id="9" name="Text 7"/>
          <p:cNvSpPr txBox="1"/>
          <p:nvPr/>
        </p:nvSpPr>
        <p:spPr>
          <a:xfrm>
            <a:off x="10134295" y="5886907"/>
            <a:ext cx="1038758" cy="191110"/>
          </a:xfrm>
          <a:prstGeom prst="rect">
            <a:avLst/>
          </a:prstGeom>
          <a:noFill/>
          <a:ln/>
        </p:spPr>
        <p:txBody>
          <a:bodyPr wrap="square" lIns="0" tIns="0" rIns="0" bIns="0" rtlCol="0" anchor="ctr"/>
          <a:lstStyle/>
          <a:p>
            <a:pPr marL="0" indent="0" algn="ctr">
              <a:buNone/>
            </a:pPr>
            <a:r>
              <a:rPr lang="en-US" sz="1200" b="1" dirty="0">
                <a:solidFill>
                  <a:srgbClr val="4C6FFF"/>
                </a:solidFill>
                <a:latin typeface="Inter" pitchFamily="34" charset="0"/>
                <a:ea typeface="Inter" pitchFamily="34" charset="-122"/>
                <a:cs typeface="Inter" pitchFamily="34" charset="-120"/>
              </a:rPr>
              <a:t>专业场景优化</a:t>
            </a:r>
            <a:endParaRPr lang="en-US" sz="1200" dirty="0"/>
          </a:p>
        </p:txBody>
      </p:sp>
      <p:sp>
        <p:nvSpPr>
          <p:cNvPr id="10" name="Text 8"/>
          <p:cNvSpPr txBox="1"/>
          <p:nvPr/>
        </p:nvSpPr>
        <p:spPr>
          <a:xfrm>
            <a:off x="19202" y="3028493"/>
            <a:ext cx="305410" cy="1762963"/>
          </a:xfrm>
          <a:prstGeom prst="rect">
            <a:avLst/>
          </a:prstGeom>
          <a:noFill/>
          <a:ln/>
        </p:spPr>
        <p:txBody>
          <a:bodyPr wrap="square" lIns="0" tIns="0" rIns="0" bIns="0" rtlCol="0" anchor="ctr"/>
          <a:lstStyle/>
          <a:p>
            <a:pPr marL="0" indent="0" algn="ctr">
              <a:buNone/>
            </a:pPr>
            <a:r>
              <a:rPr lang="en-US" sz="1200" b="1" dirty="0">
                <a:solidFill>
                  <a:srgbClr val="4C6FFF"/>
                </a:solidFill>
                <a:latin typeface="Inter" pitchFamily="34" charset="0"/>
                <a:ea typeface="Inter" pitchFamily="34" charset="-122"/>
                <a:cs typeface="Inter" pitchFamily="34" charset="-120"/>
              </a:rPr>
              <a:t>企业级用户 ↔ 个人开发者</a:t>
            </a:r>
            <a:endParaRPr lang="en-US" sz="1200" dirty="0"/>
          </a:p>
        </p:txBody>
      </p:sp>
      <p:sp>
        <p:nvSpPr>
          <p:cNvPr id="11" name="Shape 9"/>
          <p:cNvSpPr/>
          <p:nvPr/>
        </p:nvSpPr>
        <p:spPr>
          <a:xfrm>
            <a:off x="381305" y="1619402"/>
            <a:ext cx="5600700" cy="2352751"/>
          </a:xfrm>
          <a:prstGeom prst="roundRect">
            <a:avLst>
              <a:gd name="adj" fmla="val 1259"/>
            </a:avLst>
          </a:prstGeom>
          <a:solidFill>
            <a:srgbClr val="F9FAFB"/>
          </a:solidFill>
          <a:ln w="12700">
            <a:solidFill>
              <a:srgbClr val="E5E7EB"/>
            </a:solidFill>
            <a:prstDash val="solid"/>
          </a:ln>
        </p:spPr>
      </p:sp>
      <p:sp>
        <p:nvSpPr>
          <p:cNvPr id="12" name="Shape 10"/>
          <p:cNvSpPr/>
          <p:nvPr/>
        </p:nvSpPr>
        <p:spPr>
          <a:xfrm>
            <a:off x="381305" y="4200754"/>
            <a:ext cx="5600700" cy="2352751"/>
          </a:xfrm>
          <a:prstGeom prst="roundRect">
            <a:avLst>
              <a:gd name="adj" fmla="val 1259"/>
            </a:avLst>
          </a:prstGeom>
          <a:solidFill>
            <a:srgbClr val="F9FAFB"/>
          </a:solidFill>
          <a:ln w="12700">
            <a:solidFill>
              <a:srgbClr val="E5E7EB"/>
            </a:solidFill>
            <a:prstDash val="solid"/>
          </a:ln>
        </p:spPr>
      </p:sp>
      <p:sp>
        <p:nvSpPr>
          <p:cNvPr id="13" name="Shape 11"/>
          <p:cNvSpPr/>
          <p:nvPr/>
        </p:nvSpPr>
        <p:spPr>
          <a:xfrm>
            <a:off x="466344" y="1705356"/>
            <a:ext cx="1086307" cy="237744"/>
          </a:xfrm>
          <a:prstGeom prst="roundRect">
            <a:avLst>
              <a:gd name="adj" fmla="val 61538"/>
            </a:avLst>
          </a:prstGeom>
          <a:solidFill>
            <a:srgbClr val="EBF0FF"/>
          </a:solidFill>
          <a:ln/>
        </p:spPr>
      </p:sp>
      <p:sp>
        <p:nvSpPr>
          <p:cNvPr id="14" name="Text 12"/>
          <p:cNvSpPr txBox="1"/>
          <p:nvPr/>
        </p:nvSpPr>
        <p:spPr>
          <a:xfrm>
            <a:off x="543154" y="1742846"/>
            <a:ext cx="1034186"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企业级通用工具</a:t>
            </a:r>
            <a:endParaRPr lang="en-US" sz="1000" dirty="0"/>
          </a:p>
        </p:txBody>
      </p:sp>
      <p:sp>
        <p:nvSpPr>
          <p:cNvPr id="15" name="Shape 13"/>
          <p:cNvSpPr/>
          <p:nvPr/>
        </p:nvSpPr>
        <p:spPr>
          <a:xfrm>
            <a:off x="543154" y="2085746"/>
            <a:ext cx="342900" cy="342900"/>
          </a:xfrm>
          <a:prstGeom prst="ellipse">
            <a:avLst/>
          </a:prstGeom>
          <a:solidFill>
            <a:srgbClr val="24292E"/>
          </a:solidFill>
          <a:ln/>
        </p:spPr>
      </p:sp>
      <p:pic>
        <p:nvPicPr>
          <p:cNvPr id="16" name="Image 0" descr="preencoded.png"/>
          <p:cNvPicPr>
            <a:picLocks noChangeAspect="1"/>
          </p:cNvPicPr>
          <p:nvPr/>
        </p:nvPicPr>
        <p:blipFill>
          <a:blip r:embed="rId3"/>
          <a:srcRect l="-1613" r="-1613"/>
          <a:stretch/>
        </p:blipFill>
        <p:spPr>
          <a:xfrm>
            <a:off x="638251" y="2180844"/>
            <a:ext cx="152705" cy="152705"/>
          </a:xfrm>
          <a:prstGeom prst="rect">
            <a:avLst/>
          </a:prstGeom>
        </p:spPr>
      </p:pic>
      <p:sp>
        <p:nvSpPr>
          <p:cNvPr id="17" name="Shape 14"/>
          <p:cNvSpPr/>
          <p:nvPr/>
        </p:nvSpPr>
        <p:spPr>
          <a:xfrm>
            <a:off x="6210605" y="1619402"/>
            <a:ext cx="5600700" cy="2352751"/>
          </a:xfrm>
          <a:prstGeom prst="roundRect">
            <a:avLst>
              <a:gd name="adj" fmla="val 1259"/>
            </a:avLst>
          </a:prstGeom>
          <a:solidFill>
            <a:srgbClr val="F9FAFB"/>
          </a:solidFill>
          <a:ln w="12700">
            <a:solidFill>
              <a:srgbClr val="E5E7EB"/>
            </a:solidFill>
            <a:prstDash val="solid"/>
          </a:ln>
        </p:spPr>
      </p:sp>
      <p:sp>
        <p:nvSpPr>
          <p:cNvPr id="18" name="Shape 15"/>
          <p:cNvSpPr/>
          <p:nvPr/>
        </p:nvSpPr>
        <p:spPr>
          <a:xfrm>
            <a:off x="6295644" y="1705356"/>
            <a:ext cx="1086307" cy="237744"/>
          </a:xfrm>
          <a:prstGeom prst="roundRect">
            <a:avLst>
              <a:gd name="adj" fmla="val 61538"/>
            </a:avLst>
          </a:prstGeom>
          <a:solidFill>
            <a:srgbClr val="EBF0FF"/>
          </a:solidFill>
          <a:ln/>
        </p:spPr>
      </p:sp>
      <p:sp>
        <p:nvSpPr>
          <p:cNvPr id="19" name="Shape 16"/>
          <p:cNvSpPr/>
          <p:nvPr/>
        </p:nvSpPr>
        <p:spPr>
          <a:xfrm>
            <a:off x="466344" y="4286707"/>
            <a:ext cx="1218895" cy="237744"/>
          </a:xfrm>
          <a:prstGeom prst="roundRect">
            <a:avLst>
              <a:gd name="adj" fmla="val 61538"/>
            </a:avLst>
          </a:prstGeom>
          <a:solidFill>
            <a:srgbClr val="EBF0FF"/>
          </a:solidFill>
          <a:ln/>
        </p:spPr>
      </p:sp>
      <p:sp>
        <p:nvSpPr>
          <p:cNvPr id="20" name="Text 17"/>
          <p:cNvSpPr txBox="1"/>
          <p:nvPr/>
        </p:nvSpPr>
        <p:spPr>
          <a:xfrm>
            <a:off x="6372454" y="1742846"/>
            <a:ext cx="1034186"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企业级专业工具</a:t>
            </a:r>
            <a:endParaRPr lang="en-US" sz="1000" dirty="0"/>
          </a:p>
        </p:txBody>
      </p:sp>
      <p:sp>
        <p:nvSpPr>
          <p:cNvPr id="21" name="Text 18"/>
          <p:cNvSpPr txBox="1"/>
          <p:nvPr/>
        </p:nvSpPr>
        <p:spPr>
          <a:xfrm>
            <a:off x="543154" y="4324198"/>
            <a:ext cx="1167689"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个人开发通用工具</a:t>
            </a:r>
            <a:endParaRPr lang="en-US" sz="1000" dirty="0"/>
          </a:p>
        </p:txBody>
      </p:sp>
      <p:sp>
        <p:nvSpPr>
          <p:cNvPr id="22" name="Text 19"/>
          <p:cNvSpPr txBox="1"/>
          <p:nvPr/>
        </p:nvSpPr>
        <p:spPr>
          <a:xfrm>
            <a:off x="981151" y="2104949"/>
            <a:ext cx="1209751"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GitHub Copilot</a:t>
            </a:r>
            <a:endParaRPr lang="en-US" sz="1200" dirty="0"/>
          </a:p>
        </p:txBody>
      </p:sp>
      <p:sp>
        <p:nvSpPr>
          <p:cNvPr id="23" name="Text 20"/>
          <p:cNvSpPr txBox="1"/>
          <p:nvPr/>
        </p:nvSpPr>
        <p:spPr>
          <a:xfrm>
            <a:off x="6810451" y="2104949"/>
            <a:ext cx="10771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Claude Code</a:t>
            </a:r>
            <a:endParaRPr lang="en-US" sz="1200" dirty="0"/>
          </a:p>
        </p:txBody>
      </p:sp>
      <p:sp>
        <p:nvSpPr>
          <p:cNvPr id="24" name="Text 21"/>
          <p:cNvSpPr txBox="1"/>
          <p:nvPr/>
        </p:nvSpPr>
        <p:spPr>
          <a:xfrm>
            <a:off x="981151" y="2324405"/>
            <a:ext cx="1786738"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广泛IDE集成的代码补全工具</a:t>
            </a:r>
            <a:endParaRPr lang="en-US" sz="1000" dirty="0"/>
          </a:p>
        </p:txBody>
      </p:sp>
      <p:sp>
        <p:nvSpPr>
          <p:cNvPr id="25" name="Text 22"/>
          <p:cNvSpPr txBox="1"/>
          <p:nvPr/>
        </p:nvSpPr>
        <p:spPr>
          <a:xfrm>
            <a:off x="6810451" y="2324405"/>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基于终端的AI编码代理</a:t>
            </a:r>
            <a:endParaRPr lang="en-US" sz="1000" dirty="0"/>
          </a:p>
        </p:txBody>
      </p:sp>
      <p:sp>
        <p:nvSpPr>
          <p:cNvPr id="26" name="Shape 23"/>
          <p:cNvSpPr/>
          <p:nvPr/>
        </p:nvSpPr>
        <p:spPr>
          <a:xfrm>
            <a:off x="981151" y="2609698"/>
            <a:ext cx="733349" cy="209398"/>
          </a:xfrm>
          <a:prstGeom prst="roundRect">
            <a:avLst>
              <a:gd name="adj" fmla="val 238189"/>
            </a:avLst>
          </a:prstGeom>
          <a:solidFill>
            <a:srgbClr val="EBF0FF"/>
          </a:solidFill>
          <a:ln/>
        </p:spPr>
      </p:sp>
      <p:sp>
        <p:nvSpPr>
          <p:cNvPr id="27" name="Shape 24"/>
          <p:cNvSpPr/>
          <p:nvPr/>
        </p:nvSpPr>
        <p:spPr>
          <a:xfrm>
            <a:off x="1742846" y="2609698"/>
            <a:ext cx="857707" cy="209398"/>
          </a:xfrm>
          <a:prstGeom prst="roundRect">
            <a:avLst>
              <a:gd name="adj" fmla="val 238189"/>
            </a:avLst>
          </a:prstGeom>
          <a:solidFill>
            <a:srgbClr val="EBF0FF"/>
          </a:solidFill>
          <a:ln/>
        </p:spPr>
      </p:sp>
      <p:sp>
        <p:nvSpPr>
          <p:cNvPr id="28" name="Shape 25"/>
          <p:cNvSpPr/>
          <p:nvPr/>
        </p:nvSpPr>
        <p:spPr>
          <a:xfrm>
            <a:off x="2635301" y="2609698"/>
            <a:ext cx="847649" cy="209398"/>
          </a:xfrm>
          <a:prstGeom prst="roundRect">
            <a:avLst>
              <a:gd name="adj" fmla="val 238189"/>
            </a:avLst>
          </a:prstGeom>
          <a:solidFill>
            <a:srgbClr val="EBF0FF"/>
          </a:solidFill>
          <a:ln/>
        </p:spPr>
      </p:sp>
      <p:sp>
        <p:nvSpPr>
          <p:cNvPr id="29" name="Shape 26"/>
          <p:cNvSpPr/>
          <p:nvPr/>
        </p:nvSpPr>
        <p:spPr>
          <a:xfrm>
            <a:off x="6810451" y="2609698"/>
            <a:ext cx="733349" cy="209398"/>
          </a:xfrm>
          <a:prstGeom prst="roundRect">
            <a:avLst>
              <a:gd name="adj" fmla="val 238189"/>
            </a:avLst>
          </a:prstGeom>
          <a:solidFill>
            <a:srgbClr val="EBF0FF"/>
          </a:solidFill>
          <a:ln/>
        </p:spPr>
      </p:sp>
      <p:sp>
        <p:nvSpPr>
          <p:cNvPr id="30" name="Shape 27"/>
          <p:cNvSpPr/>
          <p:nvPr/>
        </p:nvSpPr>
        <p:spPr>
          <a:xfrm>
            <a:off x="7572146" y="2609698"/>
            <a:ext cx="1009498" cy="209398"/>
          </a:xfrm>
          <a:prstGeom prst="roundRect">
            <a:avLst>
              <a:gd name="adj" fmla="val 238189"/>
            </a:avLst>
          </a:prstGeom>
          <a:solidFill>
            <a:srgbClr val="EBF0FF"/>
          </a:solidFill>
          <a:ln/>
        </p:spPr>
      </p:sp>
      <p:sp>
        <p:nvSpPr>
          <p:cNvPr id="31" name="Shape 28"/>
          <p:cNvSpPr/>
          <p:nvPr/>
        </p:nvSpPr>
        <p:spPr>
          <a:xfrm>
            <a:off x="8612734" y="2609698"/>
            <a:ext cx="1171346" cy="209398"/>
          </a:xfrm>
          <a:prstGeom prst="roundRect">
            <a:avLst>
              <a:gd name="adj" fmla="val 238189"/>
            </a:avLst>
          </a:prstGeom>
          <a:solidFill>
            <a:srgbClr val="EBF0FF"/>
          </a:solidFill>
          <a:ln/>
        </p:spPr>
      </p:sp>
      <p:sp>
        <p:nvSpPr>
          <p:cNvPr id="32" name="Text 29"/>
          <p:cNvSpPr txBox="1"/>
          <p:nvPr/>
        </p:nvSpPr>
        <p:spPr>
          <a:xfrm>
            <a:off x="1057046" y="2638044"/>
            <a:ext cx="6675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企业级安全</a:t>
            </a:r>
            <a:endParaRPr lang="en-US" sz="900" dirty="0"/>
          </a:p>
        </p:txBody>
      </p:sp>
      <p:sp>
        <p:nvSpPr>
          <p:cNvPr id="33" name="Text 30"/>
          <p:cNvSpPr txBox="1"/>
          <p:nvPr/>
        </p:nvSpPr>
        <p:spPr>
          <a:xfrm>
            <a:off x="1819656" y="2638044"/>
            <a:ext cx="790956"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VS Code原生</a:t>
            </a:r>
            <a:endParaRPr lang="en-US" sz="900" dirty="0"/>
          </a:p>
        </p:txBody>
      </p:sp>
      <p:sp>
        <p:nvSpPr>
          <p:cNvPr id="34" name="Text 31"/>
          <p:cNvSpPr txBox="1"/>
          <p:nvPr/>
        </p:nvSpPr>
        <p:spPr>
          <a:xfrm>
            <a:off x="2711196" y="2638044"/>
            <a:ext cx="7818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市场份额最高</a:t>
            </a:r>
            <a:endParaRPr lang="en-US" sz="900" dirty="0"/>
          </a:p>
        </p:txBody>
      </p:sp>
      <p:sp>
        <p:nvSpPr>
          <p:cNvPr id="35" name="Text 32"/>
          <p:cNvSpPr txBox="1"/>
          <p:nvPr/>
        </p:nvSpPr>
        <p:spPr>
          <a:xfrm>
            <a:off x="6886346" y="2638044"/>
            <a:ext cx="6675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超高精确性</a:t>
            </a:r>
            <a:endParaRPr lang="en-US" sz="900" dirty="0"/>
          </a:p>
        </p:txBody>
      </p:sp>
      <p:sp>
        <p:nvSpPr>
          <p:cNvPr id="36" name="Text 33"/>
          <p:cNvSpPr txBox="1"/>
          <p:nvPr/>
        </p:nvSpPr>
        <p:spPr>
          <a:xfrm>
            <a:off x="7648956" y="2638044"/>
            <a:ext cx="943661"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周营收增长5.5倍</a:t>
            </a:r>
            <a:endParaRPr lang="en-US" sz="900" dirty="0"/>
          </a:p>
        </p:txBody>
      </p:sp>
      <p:sp>
        <p:nvSpPr>
          <p:cNvPr id="37" name="Text 34"/>
          <p:cNvSpPr txBox="1"/>
          <p:nvPr/>
        </p:nvSpPr>
        <p:spPr>
          <a:xfrm>
            <a:off x="8688629" y="2638044"/>
            <a:ext cx="1105510"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周处理1.95亿行代码</a:t>
            </a:r>
            <a:endParaRPr lang="en-US" sz="900" dirty="0"/>
          </a:p>
        </p:txBody>
      </p:sp>
      <p:sp>
        <p:nvSpPr>
          <p:cNvPr id="38" name="Text 35"/>
          <p:cNvSpPr txBox="1"/>
          <p:nvPr/>
        </p:nvSpPr>
        <p:spPr>
          <a:xfrm>
            <a:off x="543154" y="3019349"/>
            <a:ext cx="900684" cy="162763"/>
          </a:xfrm>
          <a:prstGeom prst="rect">
            <a:avLst/>
          </a:prstGeom>
          <a:noFill/>
          <a:ln/>
        </p:spPr>
        <p:txBody>
          <a:bodyPr wrap="square" lIns="0" tIns="0" rIns="0" bIns="0" rtlCol="0" anchor="ctr"/>
          <a:lstStyle/>
          <a:p>
            <a:pPr marL="0" indent="0" algn="l">
              <a:buNone/>
            </a:pPr>
            <a:r>
              <a:rPr lang="en-US" sz="1000" b="1" dirty="0">
                <a:solidFill>
                  <a:srgbClr val="374151"/>
                </a:solidFill>
                <a:latin typeface="Inter" pitchFamily="34" charset="0"/>
                <a:ea typeface="Inter" pitchFamily="34" charset="-122"/>
                <a:cs typeface="Inter" pitchFamily="34" charset="-120"/>
              </a:rPr>
              <a:t>差异化策略：</a:t>
            </a:r>
            <a:endParaRPr lang="en-US" sz="1000" dirty="0"/>
          </a:p>
        </p:txBody>
      </p:sp>
      <p:sp>
        <p:nvSpPr>
          <p:cNvPr id="39" name="Text 36"/>
          <p:cNvSpPr txBox="1"/>
          <p:nvPr/>
        </p:nvSpPr>
        <p:spPr>
          <a:xfrm>
            <a:off x="6372454" y="3019349"/>
            <a:ext cx="900684" cy="162763"/>
          </a:xfrm>
          <a:prstGeom prst="rect">
            <a:avLst/>
          </a:prstGeom>
          <a:noFill/>
          <a:ln/>
        </p:spPr>
        <p:txBody>
          <a:bodyPr wrap="square" lIns="0" tIns="0" rIns="0" bIns="0" rtlCol="0" anchor="ctr"/>
          <a:lstStyle/>
          <a:p>
            <a:pPr marL="0" indent="0" algn="l">
              <a:buNone/>
            </a:pPr>
            <a:r>
              <a:rPr lang="en-US" sz="1000" b="1" dirty="0">
                <a:solidFill>
                  <a:srgbClr val="374151"/>
                </a:solidFill>
                <a:latin typeface="Inter" pitchFamily="34" charset="0"/>
                <a:ea typeface="Inter" pitchFamily="34" charset="-122"/>
                <a:cs typeface="Inter" pitchFamily="34" charset="-120"/>
              </a:rPr>
              <a:t>差异化策略：</a:t>
            </a:r>
            <a:endParaRPr lang="en-US" sz="1000" dirty="0"/>
          </a:p>
        </p:txBody>
      </p:sp>
      <p:sp>
        <p:nvSpPr>
          <p:cNvPr id="40" name="Text 37"/>
          <p:cNvSpPr txBox="1"/>
          <p:nvPr/>
        </p:nvSpPr>
        <p:spPr>
          <a:xfrm>
            <a:off x="733349" y="3247949"/>
            <a:ext cx="11676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微软生态系统整合</a:t>
            </a:r>
            <a:endParaRPr lang="en-US" sz="1000" dirty="0"/>
          </a:p>
        </p:txBody>
      </p:sp>
      <p:sp>
        <p:nvSpPr>
          <p:cNvPr id="41" name="Text 38"/>
          <p:cNvSpPr txBox="1"/>
          <p:nvPr/>
        </p:nvSpPr>
        <p:spPr>
          <a:xfrm>
            <a:off x="733349" y="3438144"/>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针对企业合规的高安全性</a:t>
            </a:r>
            <a:endParaRPr lang="en-US" sz="1000" dirty="0"/>
          </a:p>
        </p:txBody>
      </p:sp>
      <p:sp>
        <p:nvSpPr>
          <p:cNvPr id="42" name="Text 39"/>
          <p:cNvSpPr txBox="1"/>
          <p:nvPr/>
        </p:nvSpPr>
        <p:spPr>
          <a:xfrm>
            <a:off x="733349" y="3629254"/>
            <a:ext cx="18342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代码补全为主，开发体验为辅</a:t>
            </a:r>
            <a:endParaRPr lang="en-US" sz="1000" dirty="0"/>
          </a:p>
        </p:txBody>
      </p:sp>
      <p:sp>
        <p:nvSpPr>
          <p:cNvPr id="43" name="Text 40"/>
          <p:cNvSpPr txBox="1"/>
          <p:nvPr/>
        </p:nvSpPr>
        <p:spPr>
          <a:xfrm>
            <a:off x="6562649" y="3629254"/>
            <a:ext cx="17007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全流程自动化而非辅助工具</a:t>
            </a:r>
            <a:endParaRPr lang="en-US" sz="1000" dirty="0"/>
          </a:p>
        </p:txBody>
      </p:sp>
      <p:sp>
        <p:nvSpPr>
          <p:cNvPr id="44" name="Shape 41"/>
          <p:cNvSpPr/>
          <p:nvPr/>
        </p:nvSpPr>
        <p:spPr>
          <a:xfrm>
            <a:off x="6372454" y="2085746"/>
            <a:ext cx="342900" cy="342900"/>
          </a:xfrm>
          <a:prstGeom prst="ellipse">
            <a:avLst/>
          </a:prstGeom>
          <a:solidFill>
            <a:srgbClr val="9D84FF"/>
          </a:solidFill>
          <a:ln/>
        </p:spPr>
      </p:sp>
      <p:pic>
        <p:nvPicPr>
          <p:cNvPr id="45" name="Image 1" descr="preencoded.png"/>
          <p:cNvPicPr>
            <a:picLocks noChangeAspect="1"/>
          </p:cNvPicPr>
          <p:nvPr/>
        </p:nvPicPr>
        <p:blipFill>
          <a:blip r:embed="rId4"/>
          <a:srcRect l="-33" r="-33"/>
          <a:stretch/>
        </p:blipFill>
        <p:spPr>
          <a:xfrm>
            <a:off x="6458407" y="2180844"/>
            <a:ext cx="171907" cy="152705"/>
          </a:xfrm>
          <a:prstGeom prst="rect">
            <a:avLst/>
          </a:prstGeom>
        </p:spPr>
      </p:pic>
      <p:sp>
        <p:nvSpPr>
          <p:cNvPr id="46" name="Text 42"/>
          <p:cNvSpPr txBox="1"/>
          <p:nvPr/>
        </p:nvSpPr>
        <p:spPr>
          <a:xfrm>
            <a:off x="6562649" y="3247949"/>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终端优先，更高灵活性</a:t>
            </a:r>
            <a:endParaRPr lang="en-US" sz="1000" dirty="0"/>
          </a:p>
        </p:txBody>
      </p:sp>
      <p:sp>
        <p:nvSpPr>
          <p:cNvPr id="47" name="Text 43"/>
          <p:cNvSpPr txBox="1"/>
          <p:nvPr/>
        </p:nvSpPr>
        <p:spPr>
          <a:xfrm>
            <a:off x="6562649" y="3438144"/>
            <a:ext cx="14337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强调精确性和推理能力</a:t>
            </a:r>
            <a:endParaRPr lang="en-US" sz="1000" dirty="0"/>
          </a:p>
        </p:txBody>
      </p:sp>
      <p:sp>
        <p:nvSpPr>
          <p:cNvPr id="48" name="Shape 44"/>
          <p:cNvSpPr/>
          <p:nvPr/>
        </p:nvSpPr>
        <p:spPr>
          <a:xfrm>
            <a:off x="543154" y="4667098"/>
            <a:ext cx="342900" cy="342900"/>
          </a:xfrm>
          <a:prstGeom prst="ellipse">
            <a:avLst/>
          </a:prstGeom>
          <a:solidFill>
            <a:srgbClr val="F26207"/>
          </a:solidFill>
          <a:ln/>
        </p:spPr>
      </p:sp>
      <p:pic>
        <p:nvPicPr>
          <p:cNvPr id="49" name="Image 2" descr="preencoded.png"/>
          <p:cNvPicPr>
            <a:picLocks noChangeAspect="1"/>
          </p:cNvPicPr>
          <p:nvPr/>
        </p:nvPicPr>
        <p:blipFill>
          <a:blip r:embed="rId5"/>
          <a:srcRect t="-180" b="-180"/>
          <a:stretch/>
        </p:blipFill>
        <p:spPr>
          <a:xfrm>
            <a:off x="619049" y="4762195"/>
            <a:ext cx="190195" cy="152705"/>
          </a:xfrm>
          <a:prstGeom prst="rect">
            <a:avLst/>
          </a:prstGeom>
        </p:spPr>
      </p:pic>
      <p:sp>
        <p:nvSpPr>
          <p:cNvPr id="50" name="Shape 45"/>
          <p:cNvSpPr/>
          <p:nvPr/>
        </p:nvSpPr>
        <p:spPr>
          <a:xfrm>
            <a:off x="6210605" y="4200754"/>
            <a:ext cx="5600700" cy="2352751"/>
          </a:xfrm>
          <a:prstGeom prst="roundRect">
            <a:avLst>
              <a:gd name="adj" fmla="val 1259"/>
            </a:avLst>
          </a:prstGeom>
          <a:solidFill>
            <a:srgbClr val="F9FAFB"/>
          </a:solidFill>
          <a:ln w="12700">
            <a:solidFill>
              <a:srgbClr val="E5E7EB"/>
            </a:solidFill>
            <a:prstDash val="solid"/>
          </a:ln>
        </p:spPr>
      </p:sp>
      <p:sp>
        <p:nvSpPr>
          <p:cNvPr id="51" name="Shape 46"/>
          <p:cNvSpPr/>
          <p:nvPr/>
        </p:nvSpPr>
        <p:spPr>
          <a:xfrm>
            <a:off x="6295644" y="4286707"/>
            <a:ext cx="1218895" cy="237744"/>
          </a:xfrm>
          <a:prstGeom prst="roundRect">
            <a:avLst>
              <a:gd name="adj" fmla="val 61538"/>
            </a:avLst>
          </a:prstGeom>
          <a:solidFill>
            <a:srgbClr val="EBF0FF"/>
          </a:solidFill>
          <a:ln/>
        </p:spPr>
      </p:sp>
      <p:sp>
        <p:nvSpPr>
          <p:cNvPr id="52" name="Text 47"/>
          <p:cNvSpPr txBox="1"/>
          <p:nvPr/>
        </p:nvSpPr>
        <p:spPr>
          <a:xfrm>
            <a:off x="6372454" y="4324198"/>
            <a:ext cx="1167689"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个人开发专业工具</a:t>
            </a:r>
            <a:endParaRPr lang="en-US" sz="1000" dirty="0"/>
          </a:p>
        </p:txBody>
      </p:sp>
      <p:sp>
        <p:nvSpPr>
          <p:cNvPr id="53" name="Text 48"/>
          <p:cNvSpPr txBox="1"/>
          <p:nvPr/>
        </p:nvSpPr>
        <p:spPr>
          <a:xfrm>
            <a:off x="981151" y="4686300"/>
            <a:ext cx="5431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Replit</a:t>
            </a:r>
            <a:endParaRPr lang="en-US" sz="1200" dirty="0"/>
          </a:p>
        </p:txBody>
      </p:sp>
      <p:sp>
        <p:nvSpPr>
          <p:cNvPr id="54" name="Text 49"/>
          <p:cNvSpPr txBox="1"/>
          <p:nvPr/>
        </p:nvSpPr>
        <p:spPr>
          <a:xfrm>
            <a:off x="6810451" y="4686300"/>
            <a:ext cx="629107"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Cursor</a:t>
            </a:r>
            <a:endParaRPr lang="en-US" sz="1200" dirty="0"/>
          </a:p>
        </p:txBody>
      </p:sp>
      <p:sp>
        <p:nvSpPr>
          <p:cNvPr id="55" name="Text 50"/>
          <p:cNvSpPr txBox="1"/>
          <p:nvPr/>
        </p:nvSpPr>
        <p:spPr>
          <a:xfrm>
            <a:off x="981151" y="4905756"/>
            <a:ext cx="13002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集成AI的云开发环境</a:t>
            </a:r>
            <a:endParaRPr lang="en-US" sz="1000" dirty="0"/>
          </a:p>
        </p:txBody>
      </p:sp>
      <p:sp>
        <p:nvSpPr>
          <p:cNvPr id="56" name="Text 51"/>
          <p:cNvSpPr txBox="1"/>
          <p:nvPr/>
        </p:nvSpPr>
        <p:spPr>
          <a:xfrm>
            <a:off x="6810451" y="4905756"/>
            <a:ext cx="14337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AI增强型集成开发环境</a:t>
            </a:r>
            <a:endParaRPr lang="en-US" sz="1000" dirty="0"/>
          </a:p>
        </p:txBody>
      </p:sp>
      <p:sp>
        <p:nvSpPr>
          <p:cNvPr id="57" name="Shape 52"/>
          <p:cNvSpPr/>
          <p:nvPr/>
        </p:nvSpPr>
        <p:spPr>
          <a:xfrm>
            <a:off x="981151" y="5191049"/>
            <a:ext cx="619049" cy="209398"/>
          </a:xfrm>
          <a:prstGeom prst="roundRect">
            <a:avLst>
              <a:gd name="adj" fmla="val 238189"/>
            </a:avLst>
          </a:prstGeom>
          <a:solidFill>
            <a:srgbClr val="EBF0FF"/>
          </a:solidFill>
          <a:ln/>
        </p:spPr>
      </p:sp>
      <p:sp>
        <p:nvSpPr>
          <p:cNvPr id="58" name="Shape 53"/>
          <p:cNvSpPr/>
          <p:nvPr/>
        </p:nvSpPr>
        <p:spPr>
          <a:xfrm>
            <a:off x="1628546" y="5191049"/>
            <a:ext cx="619049" cy="209398"/>
          </a:xfrm>
          <a:prstGeom prst="roundRect">
            <a:avLst>
              <a:gd name="adj" fmla="val 238189"/>
            </a:avLst>
          </a:prstGeom>
          <a:solidFill>
            <a:srgbClr val="EBF0FF"/>
          </a:solidFill>
          <a:ln/>
        </p:spPr>
      </p:sp>
      <p:sp>
        <p:nvSpPr>
          <p:cNvPr id="59" name="Shape 54"/>
          <p:cNvSpPr/>
          <p:nvPr/>
        </p:nvSpPr>
        <p:spPr>
          <a:xfrm>
            <a:off x="2276856" y="5191049"/>
            <a:ext cx="619049" cy="209398"/>
          </a:xfrm>
          <a:prstGeom prst="roundRect">
            <a:avLst>
              <a:gd name="adj" fmla="val 238189"/>
            </a:avLst>
          </a:prstGeom>
          <a:solidFill>
            <a:srgbClr val="EBF0FF"/>
          </a:solidFill>
          <a:ln/>
        </p:spPr>
      </p:sp>
      <p:sp>
        <p:nvSpPr>
          <p:cNvPr id="60" name="Shape 55"/>
          <p:cNvSpPr/>
          <p:nvPr/>
        </p:nvSpPr>
        <p:spPr>
          <a:xfrm>
            <a:off x="6810451" y="5191049"/>
            <a:ext cx="733349" cy="209398"/>
          </a:xfrm>
          <a:prstGeom prst="roundRect">
            <a:avLst>
              <a:gd name="adj" fmla="val 238189"/>
            </a:avLst>
          </a:prstGeom>
          <a:solidFill>
            <a:srgbClr val="EBF0FF"/>
          </a:solidFill>
          <a:ln/>
        </p:spPr>
      </p:sp>
      <p:sp>
        <p:nvSpPr>
          <p:cNvPr id="61" name="Shape 56"/>
          <p:cNvSpPr/>
          <p:nvPr/>
        </p:nvSpPr>
        <p:spPr>
          <a:xfrm>
            <a:off x="7572146" y="5191049"/>
            <a:ext cx="733349" cy="209398"/>
          </a:xfrm>
          <a:prstGeom prst="roundRect">
            <a:avLst>
              <a:gd name="adj" fmla="val 238189"/>
            </a:avLst>
          </a:prstGeom>
          <a:solidFill>
            <a:srgbClr val="EBF0FF"/>
          </a:solidFill>
          <a:ln/>
        </p:spPr>
      </p:sp>
      <p:sp>
        <p:nvSpPr>
          <p:cNvPr id="62" name="Shape 57"/>
          <p:cNvSpPr/>
          <p:nvPr/>
        </p:nvSpPr>
        <p:spPr>
          <a:xfrm>
            <a:off x="8334756" y="5191049"/>
            <a:ext cx="619049" cy="209398"/>
          </a:xfrm>
          <a:prstGeom prst="roundRect">
            <a:avLst>
              <a:gd name="adj" fmla="val 238189"/>
            </a:avLst>
          </a:prstGeom>
          <a:solidFill>
            <a:srgbClr val="EBF0FF"/>
          </a:solidFill>
          <a:ln/>
        </p:spPr>
      </p:sp>
      <p:sp>
        <p:nvSpPr>
          <p:cNvPr id="63" name="Text 58"/>
          <p:cNvSpPr txBox="1"/>
          <p:nvPr/>
        </p:nvSpPr>
        <p:spPr>
          <a:xfrm>
            <a:off x="1057046" y="5219395"/>
            <a:ext cx="5532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一键分享</a:t>
            </a:r>
            <a:endParaRPr lang="en-US" sz="900" dirty="0"/>
          </a:p>
        </p:txBody>
      </p:sp>
      <p:sp>
        <p:nvSpPr>
          <p:cNvPr id="64" name="Text 59"/>
          <p:cNvSpPr txBox="1"/>
          <p:nvPr/>
        </p:nvSpPr>
        <p:spPr>
          <a:xfrm>
            <a:off x="1705356" y="5219395"/>
            <a:ext cx="5532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教育市场</a:t>
            </a:r>
            <a:endParaRPr lang="en-US" sz="900" dirty="0"/>
          </a:p>
        </p:txBody>
      </p:sp>
      <p:sp>
        <p:nvSpPr>
          <p:cNvPr id="65" name="Text 60"/>
          <p:cNvSpPr txBox="1"/>
          <p:nvPr/>
        </p:nvSpPr>
        <p:spPr>
          <a:xfrm>
            <a:off x="2352751" y="5219395"/>
            <a:ext cx="5532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协作开发</a:t>
            </a:r>
            <a:endParaRPr lang="en-US" sz="900" dirty="0"/>
          </a:p>
        </p:txBody>
      </p:sp>
      <p:sp>
        <p:nvSpPr>
          <p:cNvPr id="66" name="Text 61"/>
          <p:cNvSpPr txBox="1"/>
          <p:nvPr/>
        </p:nvSpPr>
        <p:spPr>
          <a:xfrm>
            <a:off x="6886346" y="5219395"/>
            <a:ext cx="6675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对话式体验</a:t>
            </a:r>
            <a:endParaRPr lang="en-US" sz="900" dirty="0"/>
          </a:p>
        </p:txBody>
      </p:sp>
      <p:sp>
        <p:nvSpPr>
          <p:cNvPr id="67" name="Text 62"/>
          <p:cNvSpPr txBox="1"/>
          <p:nvPr/>
        </p:nvSpPr>
        <p:spPr>
          <a:xfrm>
            <a:off x="7648956" y="5219395"/>
            <a:ext cx="6675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高度定制化</a:t>
            </a:r>
            <a:endParaRPr lang="en-US" sz="900" dirty="0"/>
          </a:p>
        </p:txBody>
      </p:sp>
      <p:sp>
        <p:nvSpPr>
          <p:cNvPr id="68" name="Text 63"/>
          <p:cNvSpPr txBox="1"/>
          <p:nvPr/>
        </p:nvSpPr>
        <p:spPr>
          <a:xfrm>
            <a:off x="8410651" y="5219395"/>
            <a:ext cx="5532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半价策略</a:t>
            </a:r>
            <a:endParaRPr lang="en-US" sz="900" dirty="0"/>
          </a:p>
        </p:txBody>
      </p:sp>
      <p:sp>
        <p:nvSpPr>
          <p:cNvPr id="69" name="Text 64"/>
          <p:cNvSpPr txBox="1"/>
          <p:nvPr/>
        </p:nvSpPr>
        <p:spPr>
          <a:xfrm>
            <a:off x="543154" y="5600700"/>
            <a:ext cx="900684" cy="162763"/>
          </a:xfrm>
          <a:prstGeom prst="rect">
            <a:avLst/>
          </a:prstGeom>
          <a:noFill/>
          <a:ln/>
        </p:spPr>
        <p:txBody>
          <a:bodyPr wrap="square" lIns="0" tIns="0" rIns="0" bIns="0" rtlCol="0" anchor="ctr"/>
          <a:lstStyle/>
          <a:p>
            <a:pPr marL="0" indent="0" algn="l">
              <a:buNone/>
            </a:pPr>
            <a:r>
              <a:rPr lang="en-US" sz="1000" b="1" dirty="0">
                <a:solidFill>
                  <a:srgbClr val="374151"/>
                </a:solidFill>
                <a:latin typeface="Inter" pitchFamily="34" charset="0"/>
                <a:ea typeface="Inter" pitchFamily="34" charset="-122"/>
                <a:cs typeface="Inter" pitchFamily="34" charset="-120"/>
              </a:rPr>
              <a:t>差异化策略：</a:t>
            </a:r>
            <a:endParaRPr lang="en-US" sz="1000" dirty="0"/>
          </a:p>
        </p:txBody>
      </p:sp>
      <p:sp>
        <p:nvSpPr>
          <p:cNvPr id="70" name="Text 65"/>
          <p:cNvSpPr txBox="1"/>
          <p:nvPr/>
        </p:nvSpPr>
        <p:spPr>
          <a:xfrm>
            <a:off x="6372454" y="5600700"/>
            <a:ext cx="900684" cy="162763"/>
          </a:xfrm>
          <a:prstGeom prst="rect">
            <a:avLst/>
          </a:prstGeom>
          <a:noFill/>
          <a:ln/>
        </p:spPr>
        <p:txBody>
          <a:bodyPr wrap="square" lIns="0" tIns="0" rIns="0" bIns="0" rtlCol="0" anchor="ctr"/>
          <a:lstStyle/>
          <a:p>
            <a:pPr marL="0" indent="0" algn="l">
              <a:buNone/>
            </a:pPr>
            <a:r>
              <a:rPr lang="en-US" sz="1000" b="1" dirty="0">
                <a:solidFill>
                  <a:srgbClr val="374151"/>
                </a:solidFill>
                <a:latin typeface="Inter" pitchFamily="34" charset="0"/>
                <a:ea typeface="Inter" pitchFamily="34" charset="-122"/>
                <a:cs typeface="Inter" pitchFamily="34" charset="-120"/>
              </a:rPr>
              <a:t>差异化策略：</a:t>
            </a:r>
            <a:endParaRPr lang="en-US" sz="1000" dirty="0"/>
          </a:p>
        </p:txBody>
      </p:sp>
      <p:sp>
        <p:nvSpPr>
          <p:cNvPr id="71" name="Text 66"/>
          <p:cNvSpPr txBox="1"/>
          <p:nvPr/>
        </p:nvSpPr>
        <p:spPr>
          <a:xfrm>
            <a:off x="733349" y="5829300"/>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社区驱动的学习平台</a:t>
            </a:r>
            <a:endParaRPr lang="en-US" sz="1000" dirty="0"/>
          </a:p>
        </p:txBody>
      </p:sp>
      <p:sp>
        <p:nvSpPr>
          <p:cNvPr id="72" name="Text 67"/>
          <p:cNvSpPr txBox="1"/>
          <p:nvPr/>
        </p:nvSpPr>
        <p:spPr>
          <a:xfrm>
            <a:off x="733349" y="6019495"/>
            <a:ext cx="11676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无需本地环境部署</a:t>
            </a:r>
            <a:endParaRPr lang="en-US" sz="1000" dirty="0"/>
          </a:p>
        </p:txBody>
      </p:sp>
      <p:sp>
        <p:nvSpPr>
          <p:cNvPr id="73" name="Text 68"/>
          <p:cNvSpPr txBox="1"/>
          <p:nvPr/>
        </p:nvSpPr>
        <p:spPr>
          <a:xfrm>
            <a:off x="733349" y="6210605"/>
            <a:ext cx="13002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实时协作与知识分享</a:t>
            </a:r>
            <a:endParaRPr lang="en-US" sz="1000" dirty="0"/>
          </a:p>
        </p:txBody>
      </p:sp>
      <p:sp>
        <p:nvSpPr>
          <p:cNvPr id="74" name="Text 69"/>
          <p:cNvSpPr txBox="1"/>
          <p:nvPr/>
        </p:nvSpPr>
        <p:spPr>
          <a:xfrm>
            <a:off x="6562649" y="5829300"/>
            <a:ext cx="16815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基于VSCode但优化AI交互</a:t>
            </a:r>
            <a:endParaRPr lang="en-US" sz="1000" dirty="0"/>
          </a:p>
        </p:txBody>
      </p:sp>
      <p:sp>
        <p:nvSpPr>
          <p:cNvPr id="75" name="Text 70"/>
          <p:cNvSpPr txBox="1"/>
          <p:nvPr/>
        </p:nvSpPr>
        <p:spPr>
          <a:xfrm>
            <a:off x="6562649" y="6019495"/>
            <a:ext cx="12435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强调"IDE优先"体验</a:t>
            </a:r>
            <a:endParaRPr lang="en-US" sz="1000" dirty="0"/>
          </a:p>
        </p:txBody>
      </p:sp>
      <p:sp>
        <p:nvSpPr>
          <p:cNvPr id="76" name="Shape 71"/>
          <p:cNvSpPr/>
          <p:nvPr/>
        </p:nvSpPr>
        <p:spPr>
          <a:xfrm>
            <a:off x="6372454" y="4667098"/>
            <a:ext cx="342900" cy="342900"/>
          </a:xfrm>
          <a:prstGeom prst="ellipse">
            <a:avLst/>
          </a:prstGeom>
          <a:solidFill>
            <a:srgbClr val="121212"/>
          </a:solidFill>
          <a:ln/>
        </p:spPr>
      </p:sp>
      <p:pic>
        <p:nvPicPr>
          <p:cNvPr id="77" name="Image 3" descr="preencoded.png"/>
          <p:cNvPicPr>
            <a:picLocks noChangeAspect="1"/>
          </p:cNvPicPr>
          <p:nvPr/>
        </p:nvPicPr>
        <p:blipFill>
          <a:blip r:embed="rId6"/>
          <a:srcRect/>
          <a:stretch/>
        </p:blipFill>
        <p:spPr>
          <a:xfrm>
            <a:off x="6467551" y="4762195"/>
            <a:ext cx="152705" cy="152705"/>
          </a:xfrm>
          <a:prstGeom prst="rect">
            <a:avLst/>
          </a:prstGeom>
        </p:spPr>
      </p:pic>
      <p:sp>
        <p:nvSpPr>
          <p:cNvPr id="78" name="Text 72"/>
          <p:cNvSpPr txBox="1"/>
          <p:nvPr/>
        </p:nvSpPr>
        <p:spPr>
          <a:xfrm>
            <a:off x="6562649" y="6210605"/>
            <a:ext cx="19677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专注个人开发者市场，价格优势</a:t>
            </a:r>
            <a:endParaRPr lang="en-US" sz="1000" dirty="0"/>
          </a:p>
        </p:txBody>
      </p:sp>
      <p:sp>
        <p:nvSpPr>
          <p:cNvPr id="79" name="Text 73"/>
          <p:cNvSpPr txBox="1"/>
          <p:nvPr/>
        </p:nvSpPr>
        <p:spPr>
          <a:xfrm>
            <a:off x="381305" y="6439205"/>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市场洞察</a:t>
            </a:r>
            <a:endParaRPr lang="en-US" sz="1200" dirty="0"/>
          </a:p>
        </p:txBody>
      </p:sp>
      <p:sp>
        <p:nvSpPr>
          <p:cNvPr id="80" name="Shape 74"/>
          <p:cNvSpPr/>
          <p:nvPr/>
        </p:nvSpPr>
        <p:spPr>
          <a:xfrm>
            <a:off x="381305" y="6705295"/>
            <a:ext cx="3715207" cy="609905"/>
          </a:xfrm>
          <a:prstGeom prst="roundRect">
            <a:avLst>
              <a:gd name="adj" fmla="val 14055"/>
            </a:avLst>
          </a:prstGeom>
          <a:solidFill>
            <a:srgbClr val="EFF6FF"/>
          </a:solidFill>
          <a:ln/>
        </p:spPr>
      </p:sp>
      <p:pic>
        <p:nvPicPr>
          <p:cNvPr id="81" name="Image 4" descr="preencoded.png"/>
          <p:cNvPicPr>
            <a:picLocks noChangeAspect="1"/>
          </p:cNvPicPr>
          <p:nvPr/>
        </p:nvPicPr>
        <p:blipFill>
          <a:blip r:embed="rId7"/>
          <a:srcRect l="-2512" r="-2512"/>
          <a:stretch/>
        </p:blipFill>
        <p:spPr>
          <a:xfrm>
            <a:off x="495605" y="6846113"/>
            <a:ext cx="105156" cy="133502"/>
          </a:xfrm>
          <a:prstGeom prst="rect">
            <a:avLst/>
          </a:prstGeom>
        </p:spPr>
      </p:pic>
      <p:sp>
        <p:nvSpPr>
          <p:cNvPr id="82" name="Shape 75"/>
          <p:cNvSpPr/>
          <p:nvPr/>
        </p:nvSpPr>
        <p:spPr>
          <a:xfrm>
            <a:off x="4241902" y="6705295"/>
            <a:ext cx="3715207" cy="609905"/>
          </a:xfrm>
          <a:prstGeom prst="roundRect">
            <a:avLst>
              <a:gd name="adj" fmla="val 14055"/>
            </a:avLst>
          </a:prstGeom>
          <a:solidFill>
            <a:srgbClr val="EFF6FF"/>
          </a:solidFill>
          <a:ln/>
        </p:spPr>
      </p:sp>
      <p:sp>
        <p:nvSpPr>
          <p:cNvPr id="83" name="Shape 76"/>
          <p:cNvSpPr/>
          <p:nvPr/>
        </p:nvSpPr>
        <p:spPr>
          <a:xfrm>
            <a:off x="8102498" y="6705295"/>
            <a:ext cx="3715207" cy="609905"/>
          </a:xfrm>
          <a:prstGeom prst="roundRect">
            <a:avLst>
              <a:gd name="adj" fmla="val 14055"/>
            </a:avLst>
          </a:prstGeom>
          <a:solidFill>
            <a:srgbClr val="EFF6FF"/>
          </a:solidFill>
          <a:ln/>
        </p:spPr>
      </p:sp>
      <p:sp>
        <p:nvSpPr>
          <p:cNvPr id="84" name="Text 77"/>
          <p:cNvSpPr txBox="1"/>
          <p:nvPr/>
        </p:nvSpPr>
        <p:spPr>
          <a:xfrm>
            <a:off x="638251" y="6829654"/>
            <a:ext cx="900684" cy="162763"/>
          </a:xfrm>
          <a:prstGeom prst="rect">
            <a:avLst/>
          </a:prstGeom>
          <a:noFill/>
          <a:ln/>
        </p:spPr>
        <p:txBody>
          <a:bodyPr wrap="square" lIns="0" tIns="0" rIns="0" bIns="0" rtlCol="0" anchor="ctr"/>
          <a:lstStyle/>
          <a:p>
            <a:pPr marL="0" indent="0" algn="l">
              <a:buNone/>
            </a:pPr>
            <a:r>
              <a:rPr lang="en-US" sz="1000" b="1" dirty="0">
                <a:solidFill>
                  <a:srgbClr val="1D4ED8"/>
                </a:solidFill>
                <a:latin typeface="Inter" pitchFamily="34" charset="0"/>
                <a:ea typeface="Inter" pitchFamily="34" charset="-122"/>
                <a:cs typeface="Inter" pitchFamily="34" charset="-120"/>
              </a:rPr>
              <a:t>竞争格局转变</a:t>
            </a:r>
            <a:endParaRPr lang="en-US" sz="1000" dirty="0"/>
          </a:p>
        </p:txBody>
      </p:sp>
      <p:sp>
        <p:nvSpPr>
          <p:cNvPr id="85" name="Text 78"/>
          <p:cNvSpPr txBox="1"/>
          <p:nvPr/>
        </p:nvSpPr>
        <p:spPr>
          <a:xfrm>
            <a:off x="495605" y="6829654"/>
            <a:ext cx="3577133" cy="352958"/>
          </a:xfrm>
          <a:prstGeom prst="rect">
            <a:avLst/>
          </a:prstGeom>
          <a:noFill/>
          <a:ln/>
        </p:spPr>
        <p:txBody>
          <a:bodyPr wrap="square" lIns="0" tIns="0" rIns="0" bIns="0" rtlCol="0" anchor="ctr"/>
          <a:lstStyle/>
          <a:p>
            <a:pPr marL="0" indent="0" algn="l">
              <a:buNone/>
            </a:pPr>
            <a:r>
              <a:rPr lang="en-US" sz="1000" dirty="0">
                <a:solidFill>
                  <a:srgbClr val="1D4ED8"/>
                </a:solidFill>
                <a:latin typeface="Inter" pitchFamily="34" charset="0"/>
                <a:ea typeface="Inter" pitchFamily="34" charset="-122"/>
                <a:cs typeface="Inter" pitchFamily="34" charset="-120"/>
              </a:rPr>
              <a:t>：从工具补全到AI代理协作，产品定位正在从辅助工具转向合作伙伴</a:t>
            </a:r>
            <a:endParaRPr lang="en-US" sz="1000" dirty="0"/>
          </a:p>
        </p:txBody>
      </p:sp>
      <p:pic>
        <p:nvPicPr>
          <p:cNvPr id="86" name="Image 5" descr="preencoded.png"/>
          <p:cNvPicPr>
            <a:picLocks noChangeAspect="1"/>
          </p:cNvPicPr>
          <p:nvPr/>
        </p:nvPicPr>
        <p:blipFill>
          <a:blip r:embed="rId8"/>
          <a:srcRect l="-837" r="-837"/>
          <a:stretch/>
        </p:blipFill>
        <p:spPr>
          <a:xfrm>
            <a:off x="4356202" y="6846113"/>
            <a:ext cx="152705" cy="133502"/>
          </a:xfrm>
          <a:prstGeom prst="rect">
            <a:avLst/>
          </a:prstGeom>
        </p:spPr>
      </p:pic>
      <p:sp>
        <p:nvSpPr>
          <p:cNvPr id="87" name="Text 79"/>
          <p:cNvSpPr txBox="1"/>
          <p:nvPr/>
        </p:nvSpPr>
        <p:spPr>
          <a:xfrm>
            <a:off x="4546397" y="6829654"/>
            <a:ext cx="767182" cy="162763"/>
          </a:xfrm>
          <a:prstGeom prst="rect">
            <a:avLst/>
          </a:prstGeom>
          <a:noFill/>
          <a:ln/>
        </p:spPr>
        <p:txBody>
          <a:bodyPr wrap="square" lIns="0" tIns="0" rIns="0" bIns="0" rtlCol="0" anchor="ctr"/>
          <a:lstStyle/>
          <a:p>
            <a:pPr marL="0" indent="0" algn="l">
              <a:buNone/>
            </a:pPr>
            <a:r>
              <a:rPr lang="en-US" sz="1000" b="1" dirty="0">
                <a:solidFill>
                  <a:srgbClr val="1D4ED8"/>
                </a:solidFill>
                <a:latin typeface="Inter" pitchFamily="34" charset="0"/>
                <a:ea typeface="Inter" pitchFamily="34" charset="-122"/>
                <a:cs typeface="Inter" pitchFamily="34" charset="-120"/>
              </a:rPr>
              <a:t>用户群细分</a:t>
            </a:r>
            <a:endParaRPr lang="en-US" sz="1000" dirty="0"/>
          </a:p>
        </p:txBody>
      </p:sp>
      <p:sp>
        <p:nvSpPr>
          <p:cNvPr id="88" name="Text 80"/>
          <p:cNvSpPr txBox="1"/>
          <p:nvPr/>
        </p:nvSpPr>
        <p:spPr>
          <a:xfrm>
            <a:off x="4356202" y="6829654"/>
            <a:ext cx="3491179" cy="352958"/>
          </a:xfrm>
          <a:prstGeom prst="rect">
            <a:avLst/>
          </a:prstGeom>
          <a:noFill/>
          <a:ln/>
        </p:spPr>
        <p:txBody>
          <a:bodyPr wrap="square" lIns="0" tIns="0" rIns="0" bIns="0" rtlCol="0" anchor="ctr"/>
          <a:lstStyle/>
          <a:p>
            <a:pPr marL="0" indent="0" algn="l">
              <a:buNone/>
            </a:pPr>
            <a:r>
              <a:rPr lang="en-US" sz="1000" dirty="0">
                <a:solidFill>
                  <a:srgbClr val="1D4ED8"/>
                </a:solidFill>
                <a:latin typeface="Inter" pitchFamily="34" charset="0"/>
                <a:ea typeface="Inter" pitchFamily="34" charset="-122"/>
                <a:cs typeface="Inter" pitchFamily="34" charset="-120"/>
              </a:rPr>
              <a:t>：每个产品针对开发者子群体的不同习惯和需求进行优化</a:t>
            </a:r>
            <a:endParaRPr lang="en-US" sz="1000" dirty="0"/>
          </a:p>
        </p:txBody>
      </p:sp>
      <p:pic>
        <p:nvPicPr>
          <p:cNvPr id="89" name="Image 6" descr="preencoded.png"/>
          <p:cNvPicPr>
            <a:picLocks noChangeAspect="1"/>
          </p:cNvPicPr>
          <p:nvPr/>
        </p:nvPicPr>
        <p:blipFill>
          <a:blip r:embed="rId9"/>
          <a:srcRect/>
          <a:stretch/>
        </p:blipFill>
        <p:spPr>
          <a:xfrm>
            <a:off x="8216798" y="6846113"/>
            <a:ext cx="133502" cy="133502"/>
          </a:xfrm>
          <a:prstGeom prst="rect">
            <a:avLst/>
          </a:prstGeom>
        </p:spPr>
      </p:pic>
      <p:sp>
        <p:nvSpPr>
          <p:cNvPr id="90" name="Text 81"/>
          <p:cNvSpPr txBox="1"/>
          <p:nvPr/>
        </p:nvSpPr>
        <p:spPr>
          <a:xfrm>
            <a:off x="8388706" y="6829654"/>
            <a:ext cx="900684" cy="162763"/>
          </a:xfrm>
          <a:prstGeom prst="rect">
            <a:avLst/>
          </a:prstGeom>
          <a:noFill/>
          <a:ln/>
        </p:spPr>
        <p:txBody>
          <a:bodyPr wrap="square" lIns="0" tIns="0" rIns="0" bIns="0" rtlCol="0" anchor="ctr"/>
          <a:lstStyle/>
          <a:p>
            <a:pPr marL="0" indent="0" algn="l">
              <a:buNone/>
            </a:pPr>
            <a:r>
              <a:rPr lang="en-US" sz="1000" b="1" dirty="0">
                <a:solidFill>
                  <a:srgbClr val="1D4ED8"/>
                </a:solidFill>
                <a:latin typeface="Inter" pitchFamily="34" charset="0"/>
                <a:ea typeface="Inter" pitchFamily="34" charset="-122"/>
                <a:cs typeface="Inter" pitchFamily="34" charset="-120"/>
              </a:rPr>
              <a:t>价值创造转移</a:t>
            </a:r>
            <a:endParaRPr lang="en-US" sz="1000" dirty="0"/>
          </a:p>
        </p:txBody>
      </p:sp>
      <p:sp>
        <p:nvSpPr>
          <p:cNvPr id="91" name="Text 82"/>
          <p:cNvSpPr txBox="1"/>
          <p:nvPr/>
        </p:nvSpPr>
        <p:spPr>
          <a:xfrm>
            <a:off x="8216798" y="6829654"/>
            <a:ext cx="3471977" cy="352958"/>
          </a:xfrm>
          <a:prstGeom prst="rect">
            <a:avLst/>
          </a:prstGeom>
          <a:noFill/>
          <a:ln/>
        </p:spPr>
        <p:txBody>
          <a:bodyPr wrap="square" lIns="0" tIns="0" rIns="0" bIns="0" rtlCol="0" anchor="ctr"/>
          <a:lstStyle/>
          <a:p>
            <a:pPr marL="0" indent="0" algn="l">
              <a:buNone/>
            </a:pPr>
            <a:r>
              <a:rPr lang="en-US" sz="1000" dirty="0">
                <a:solidFill>
                  <a:srgbClr val="1D4ED8"/>
                </a:solidFill>
                <a:latin typeface="Inter" pitchFamily="34" charset="0"/>
                <a:ea typeface="Inter" pitchFamily="34" charset="-122"/>
                <a:cs typeface="Inter" pitchFamily="34" charset="-120"/>
              </a:rPr>
              <a:t>：从简单代码补全到完整工作流自动化的质变</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8876995"/>
          </a:xfrm>
          <a:prstGeom prst="rect">
            <a:avLst/>
          </a:prstGeom>
          <a:solidFill>
            <a:srgbClr val="FFFFFF"/>
          </a:solidFill>
          <a:ln/>
        </p:spPr>
        <p:txBody>
          <a:bodyPr/>
          <a:lstStyle/>
          <a:p>
            <a:endParaRPr lang="zh-CN" altLang="en-US"/>
          </a:p>
        </p:txBody>
      </p:sp>
      <p:sp>
        <p:nvSpPr>
          <p:cNvPr id="3" name="Shape 1"/>
          <p:cNvSpPr/>
          <p:nvPr/>
        </p:nvSpPr>
        <p:spPr>
          <a:xfrm>
            <a:off x="0" y="0"/>
            <a:ext cx="12191695" cy="8876995"/>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599846"/>
            <a:ext cx="1719986" cy="162763"/>
          </a:xfrm>
          <a:prstGeom prst="rect">
            <a:avLst/>
          </a:prstGeom>
          <a:noFill/>
          <a:ln/>
        </p:spPr>
        <p:txBody>
          <a:bodyPr wrap="square" lIns="0" tIns="0" rIns="0" bIns="0" rtlCol="0" anchor="ctr"/>
          <a:lstStyle/>
          <a:p>
            <a:pPr marL="0" indent="0" algn="l">
              <a:buNone/>
            </a:pPr>
            <a:r>
              <a:rPr lang="en-US" sz="1000" b="1"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第一部分</a:t>
            </a:r>
            <a:endParaRPr lang="en-US" sz="1000" dirty="0"/>
          </a:p>
        </p:txBody>
      </p:sp>
      <p:sp>
        <p:nvSpPr>
          <p:cNvPr id="7" name="Text 5"/>
          <p:cNvSpPr txBox="1"/>
          <p:nvPr/>
        </p:nvSpPr>
        <p:spPr>
          <a:xfrm>
            <a:off x="10134295" y="666598"/>
            <a:ext cx="1819656" cy="228600"/>
          </a:xfrm>
          <a:prstGeom prst="rect">
            <a:avLst/>
          </a:prstGeom>
          <a:noFill/>
          <a:ln/>
        </p:spPr>
        <p:txBody>
          <a:bodyPr wrap="square" lIns="0" tIns="0" rIns="0" bIns="0" rtlCol="0" anchor="ctr"/>
          <a:lstStyle/>
          <a:p>
            <a:pPr marL="0" indent="0" algn="r">
              <a:buNone/>
            </a:pPr>
            <a:r>
              <a:rPr lang="en-US" sz="1500" b="1" dirty="0">
                <a:solidFill>
                  <a:srgbClr val="2563EB"/>
                </a:solidFill>
                <a:latin typeface="Inter" pitchFamily="34" charset="0"/>
                <a:ea typeface="Inter" pitchFamily="34" charset="-122"/>
                <a:cs typeface="Inter" pitchFamily="34" charset="-120"/>
              </a:rPr>
              <a:t>Agentic时代新变量</a:t>
            </a:r>
            <a:endParaRPr lang="en-US" sz="1500" dirty="0"/>
          </a:p>
        </p:txBody>
      </p:sp>
      <p:sp>
        <p:nvSpPr>
          <p:cNvPr id="8" name="Text 6"/>
          <p:cNvSpPr txBox="1"/>
          <p:nvPr/>
        </p:nvSpPr>
        <p:spPr>
          <a:xfrm>
            <a:off x="381305" y="1162202"/>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新物种崛起</a:t>
            </a:r>
            <a:endParaRPr lang="en-US" sz="1200" dirty="0"/>
          </a:p>
        </p:txBody>
      </p:sp>
      <p:sp>
        <p:nvSpPr>
          <p:cNvPr id="9" name="Text 7"/>
          <p:cNvSpPr txBox="1"/>
          <p:nvPr/>
        </p:nvSpPr>
        <p:spPr>
          <a:xfrm>
            <a:off x="381305" y="1429207"/>
            <a:ext cx="5710428"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数字工人：AI Agent作为全新智能产品品类</a:t>
            </a:r>
            <a:endParaRPr lang="en-US" sz="2200" dirty="0"/>
          </a:p>
        </p:txBody>
      </p:sp>
      <p:sp>
        <p:nvSpPr>
          <p:cNvPr id="10" name="Text 8"/>
          <p:cNvSpPr txBox="1"/>
          <p:nvPr/>
        </p:nvSpPr>
        <p:spPr>
          <a:xfrm>
            <a:off x="381305" y="1867205"/>
            <a:ext cx="8485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Agent作为</a:t>
            </a:r>
            <a:endParaRPr lang="en-US" sz="1200" dirty="0"/>
          </a:p>
        </p:txBody>
      </p:sp>
      <p:sp>
        <p:nvSpPr>
          <p:cNvPr id="11" name="Text 9"/>
          <p:cNvSpPr txBox="1"/>
          <p:nvPr/>
        </p:nvSpPr>
        <p:spPr>
          <a:xfrm>
            <a:off x="1875434" y="1867205"/>
            <a:ext cx="2563063"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，重构产品范式，创造全新商业机会</a:t>
            </a:r>
            <a:endParaRPr lang="en-US" sz="1200" dirty="0"/>
          </a:p>
        </p:txBody>
      </p:sp>
      <p:sp>
        <p:nvSpPr>
          <p:cNvPr id="12" name="Text 10"/>
          <p:cNvSpPr txBox="1"/>
          <p:nvPr/>
        </p:nvSpPr>
        <p:spPr>
          <a:xfrm>
            <a:off x="1112825" y="1867205"/>
            <a:ext cx="886054" cy="191110"/>
          </a:xfrm>
          <a:prstGeom prst="rect">
            <a:avLst/>
          </a:prstGeom>
          <a:noFill/>
          <a:ln/>
        </p:spPr>
        <p:txBody>
          <a:bodyPr wrap="square" lIns="0" tIns="0" rIns="0" bIns="0" rtlCol="0" anchor="ctr"/>
          <a:lstStyle/>
          <a:p>
            <a:pPr marL="0" indent="0" algn="l">
              <a:buNone/>
            </a:pPr>
            <a:r>
              <a:rPr lang="en-US" sz="1200" b="1" dirty="0">
                <a:solidFill>
                  <a:srgbClr val="2563EB"/>
                </a:solidFill>
                <a:latin typeface="Inter" pitchFamily="34" charset="0"/>
                <a:ea typeface="Inter" pitchFamily="34" charset="-122"/>
                <a:cs typeface="Inter" pitchFamily="34" charset="-120"/>
              </a:rPr>
              <a:t>智能新物种</a:t>
            </a:r>
            <a:endParaRPr lang="en-US" sz="1200" dirty="0"/>
          </a:p>
        </p:txBody>
      </p:sp>
      <p:sp>
        <p:nvSpPr>
          <p:cNvPr id="13" name="Text 11"/>
          <p:cNvSpPr txBox="1"/>
          <p:nvPr/>
        </p:nvSpPr>
        <p:spPr>
          <a:xfrm>
            <a:off x="381305" y="2324405"/>
            <a:ext cx="25246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从软件工具到数字工人的产品进化</a:t>
            </a:r>
            <a:endParaRPr lang="en-US" sz="1200" dirty="0"/>
          </a:p>
        </p:txBody>
      </p:sp>
      <p:sp>
        <p:nvSpPr>
          <p:cNvPr id="14" name="Shape 12"/>
          <p:cNvSpPr/>
          <p:nvPr/>
        </p:nvSpPr>
        <p:spPr>
          <a:xfrm>
            <a:off x="381305" y="2876702"/>
            <a:ext cx="2857500" cy="761695"/>
          </a:xfrm>
          <a:prstGeom prst="roundRect">
            <a:avLst>
              <a:gd name="adj" fmla="val 12005"/>
            </a:avLst>
          </a:prstGeom>
          <a:solidFill>
            <a:srgbClr val="F3F4F6"/>
          </a:solidFill>
          <a:ln/>
        </p:spPr>
        <p:txBody>
          <a:bodyPr/>
          <a:lstStyle/>
          <a:p>
            <a:endParaRPr lang="zh-CN" altLang="en-US"/>
          </a:p>
        </p:txBody>
      </p:sp>
      <p:sp>
        <p:nvSpPr>
          <p:cNvPr id="15" name="Shape 13"/>
          <p:cNvSpPr/>
          <p:nvPr/>
        </p:nvSpPr>
        <p:spPr>
          <a:xfrm>
            <a:off x="971093" y="3029407"/>
            <a:ext cx="381305" cy="381305"/>
          </a:xfrm>
          <a:prstGeom prst="ellipse">
            <a:avLst/>
          </a:prstGeom>
          <a:solidFill>
            <a:srgbClr val="EBF0FF"/>
          </a:solidFill>
          <a:ln/>
        </p:spPr>
        <p:txBody>
          <a:bodyPr/>
          <a:lstStyle/>
          <a:p>
            <a:endParaRPr lang="zh-CN" altLang="en-US"/>
          </a:p>
        </p:txBody>
      </p:sp>
      <p:pic>
        <p:nvPicPr>
          <p:cNvPr id="16" name="Image 0" descr="preencoded.png"/>
          <p:cNvPicPr>
            <a:picLocks noChangeAspect="1"/>
          </p:cNvPicPr>
          <p:nvPr/>
        </p:nvPicPr>
        <p:blipFill>
          <a:blip r:embed="rId3"/>
          <a:srcRect/>
          <a:stretch/>
        </p:blipFill>
        <p:spPr>
          <a:xfrm>
            <a:off x="1076249" y="3133649"/>
            <a:ext cx="171907" cy="171907"/>
          </a:xfrm>
          <a:prstGeom prst="rect">
            <a:avLst/>
          </a:prstGeom>
        </p:spPr>
      </p:pic>
      <p:sp>
        <p:nvSpPr>
          <p:cNvPr id="17" name="Text 14"/>
          <p:cNvSpPr txBox="1"/>
          <p:nvPr/>
        </p:nvSpPr>
        <p:spPr>
          <a:xfrm>
            <a:off x="1790395" y="3161995"/>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被动工具</a:t>
            </a:r>
            <a:endParaRPr lang="en-US" sz="1200" dirty="0"/>
          </a:p>
        </p:txBody>
      </p:sp>
      <p:sp>
        <p:nvSpPr>
          <p:cNvPr id="18" name="Text 15"/>
          <p:cNvSpPr txBox="1"/>
          <p:nvPr/>
        </p:nvSpPr>
        <p:spPr>
          <a:xfrm>
            <a:off x="2400300" y="3181198"/>
            <a:ext cx="7818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需要明确指令</a:t>
            </a:r>
            <a:endParaRPr lang="en-US" sz="900" dirty="0"/>
          </a:p>
        </p:txBody>
      </p:sp>
      <p:sp>
        <p:nvSpPr>
          <p:cNvPr id="19" name="Shape 16"/>
          <p:cNvSpPr/>
          <p:nvPr/>
        </p:nvSpPr>
        <p:spPr>
          <a:xfrm>
            <a:off x="3238805" y="2876702"/>
            <a:ext cx="2857500" cy="761695"/>
          </a:xfrm>
          <a:prstGeom prst="roundRect">
            <a:avLst>
              <a:gd name="adj" fmla="val 12005"/>
            </a:avLst>
          </a:prstGeom>
          <a:solidFill>
            <a:srgbClr val="F3F4F6"/>
          </a:solidFill>
          <a:ln/>
        </p:spPr>
        <p:txBody>
          <a:bodyPr/>
          <a:lstStyle/>
          <a:p>
            <a:endParaRPr lang="zh-CN" altLang="en-US"/>
          </a:p>
        </p:txBody>
      </p:sp>
      <p:sp>
        <p:nvSpPr>
          <p:cNvPr id="20" name="Shape 17"/>
          <p:cNvSpPr/>
          <p:nvPr/>
        </p:nvSpPr>
        <p:spPr>
          <a:xfrm>
            <a:off x="3771900" y="3029407"/>
            <a:ext cx="381305" cy="381305"/>
          </a:xfrm>
          <a:prstGeom prst="ellipse">
            <a:avLst/>
          </a:prstGeom>
          <a:solidFill>
            <a:srgbClr val="EBF0FF"/>
          </a:solidFill>
          <a:ln/>
        </p:spPr>
        <p:txBody>
          <a:bodyPr/>
          <a:lstStyle/>
          <a:p>
            <a:endParaRPr lang="zh-CN" altLang="en-US"/>
          </a:p>
        </p:txBody>
      </p:sp>
      <p:pic>
        <p:nvPicPr>
          <p:cNvPr id="21" name="Image 1" descr="preencoded.png"/>
          <p:cNvPicPr>
            <a:picLocks noChangeAspect="1"/>
          </p:cNvPicPr>
          <p:nvPr/>
        </p:nvPicPr>
        <p:blipFill>
          <a:blip r:embed="rId4"/>
          <a:srcRect l="-1064" r="-1064"/>
          <a:stretch/>
        </p:blipFill>
        <p:spPr>
          <a:xfrm>
            <a:off x="3852367" y="3133649"/>
            <a:ext cx="219456" cy="171907"/>
          </a:xfrm>
          <a:prstGeom prst="rect">
            <a:avLst/>
          </a:prstGeom>
        </p:spPr>
      </p:pic>
      <p:sp>
        <p:nvSpPr>
          <p:cNvPr id="22" name="Text 18"/>
          <p:cNvSpPr txBox="1"/>
          <p:nvPr/>
        </p:nvSpPr>
        <p:spPr>
          <a:xfrm>
            <a:off x="4533595" y="3161995"/>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智能助手</a:t>
            </a:r>
            <a:endParaRPr lang="en-US" sz="1200" dirty="0"/>
          </a:p>
        </p:txBody>
      </p:sp>
      <p:sp>
        <p:nvSpPr>
          <p:cNvPr id="23" name="Text 19"/>
          <p:cNvSpPr txBox="1"/>
          <p:nvPr/>
        </p:nvSpPr>
        <p:spPr>
          <a:xfrm>
            <a:off x="5143500" y="3181198"/>
            <a:ext cx="8961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理解并执行任务</a:t>
            </a:r>
            <a:endParaRPr lang="en-US" sz="900" dirty="0"/>
          </a:p>
        </p:txBody>
      </p:sp>
      <p:sp>
        <p:nvSpPr>
          <p:cNvPr id="24" name="Shape 20"/>
          <p:cNvSpPr/>
          <p:nvPr/>
        </p:nvSpPr>
        <p:spPr>
          <a:xfrm>
            <a:off x="6096305" y="2876702"/>
            <a:ext cx="2857500" cy="761695"/>
          </a:xfrm>
          <a:prstGeom prst="roundRect">
            <a:avLst>
              <a:gd name="adj" fmla="val 12005"/>
            </a:avLst>
          </a:prstGeom>
          <a:solidFill>
            <a:srgbClr val="F3F4F6"/>
          </a:solidFill>
          <a:ln/>
        </p:spPr>
        <p:txBody>
          <a:bodyPr/>
          <a:lstStyle/>
          <a:p>
            <a:endParaRPr lang="zh-CN" altLang="en-US"/>
          </a:p>
        </p:txBody>
      </p:sp>
      <p:sp>
        <p:nvSpPr>
          <p:cNvPr id="25" name="Shape 21"/>
          <p:cNvSpPr/>
          <p:nvPr/>
        </p:nvSpPr>
        <p:spPr>
          <a:xfrm>
            <a:off x="6515100" y="3029407"/>
            <a:ext cx="381305" cy="381305"/>
          </a:xfrm>
          <a:prstGeom prst="ellipse">
            <a:avLst/>
          </a:prstGeom>
          <a:solidFill>
            <a:srgbClr val="EBF0FF"/>
          </a:solidFill>
          <a:ln/>
        </p:spPr>
        <p:txBody>
          <a:bodyPr/>
          <a:lstStyle/>
          <a:p>
            <a:endParaRPr lang="zh-CN" altLang="en-US"/>
          </a:p>
        </p:txBody>
      </p:sp>
      <p:pic>
        <p:nvPicPr>
          <p:cNvPr id="26" name="Image 2" descr="preencoded.png"/>
          <p:cNvPicPr>
            <a:picLocks noChangeAspect="1"/>
          </p:cNvPicPr>
          <p:nvPr/>
        </p:nvPicPr>
        <p:blipFill>
          <a:blip r:embed="rId5"/>
          <a:srcRect l="-1064" r="-1064"/>
          <a:stretch/>
        </p:blipFill>
        <p:spPr>
          <a:xfrm>
            <a:off x="6595567" y="3133649"/>
            <a:ext cx="219456" cy="171907"/>
          </a:xfrm>
          <a:prstGeom prst="rect">
            <a:avLst/>
          </a:prstGeom>
        </p:spPr>
      </p:pic>
      <p:sp>
        <p:nvSpPr>
          <p:cNvPr id="27" name="Text 22"/>
          <p:cNvSpPr txBox="1"/>
          <p:nvPr/>
        </p:nvSpPr>
        <p:spPr>
          <a:xfrm>
            <a:off x="7162495" y="3161995"/>
            <a:ext cx="7342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数字员工</a:t>
            </a:r>
            <a:endParaRPr lang="en-US" sz="1200" dirty="0"/>
          </a:p>
        </p:txBody>
      </p:sp>
      <p:sp>
        <p:nvSpPr>
          <p:cNvPr id="28" name="Text 23"/>
          <p:cNvSpPr txBox="1"/>
          <p:nvPr/>
        </p:nvSpPr>
        <p:spPr>
          <a:xfrm>
            <a:off x="7772400" y="3181198"/>
            <a:ext cx="11247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自动化特定工作流程</a:t>
            </a:r>
            <a:endParaRPr lang="en-US" sz="900" dirty="0"/>
          </a:p>
        </p:txBody>
      </p:sp>
      <p:sp>
        <p:nvSpPr>
          <p:cNvPr id="29" name="Shape 24"/>
          <p:cNvSpPr/>
          <p:nvPr/>
        </p:nvSpPr>
        <p:spPr>
          <a:xfrm>
            <a:off x="8953805" y="2686507"/>
            <a:ext cx="2857500" cy="1143000"/>
          </a:xfrm>
          <a:prstGeom prst="roundRect">
            <a:avLst>
              <a:gd name="adj" fmla="val 5333"/>
            </a:avLst>
          </a:prstGeom>
          <a:solidFill>
            <a:srgbClr val="EFF6FF"/>
          </a:solidFill>
          <a:ln/>
        </p:spPr>
        <p:txBody>
          <a:bodyPr/>
          <a:lstStyle/>
          <a:p>
            <a:endParaRPr lang="zh-CN" altLang="en-US"/>
          </a:p>
        </p:txBody>
      </p:sp>
      <p:sp>
        <p:nvSpPr>
          <p:cNvPr id="30" name="Shape 25"/>
          <p:cNvSpPr/>
          <p:nvPr/>
        </p:nvSpPr>
        <p:spPr>
          <a:xfrm>
            <a:off x="10191902" y="2838298"/>
            <a:ext cx="381305" cy="381305"/>
          </a:xfrm>
          <a:prstGeom prst="ellipse">
            <a:avLst/>
          </a:prstGeom>
          <a:solidFill>
            <a:srgbClr val="EBF0FF"/>
          </a:solidFill>
          <a:ln/>
        </p:spPr>
        <p:txBody>
          <a:bodyPr/>
          <a:lstStyle/>
          <a:p>
            <a:endParaRPr lang="zh-CN" altLang="en-US"/>
          </a:p>
        </p:txBody>
      </p:sp>
      <p:pic>
        <p:nvPicPr>
          <p:cNvPr id="31" name="Image 3" descr="preencoded.png"/>
          <p:cNvPicPr>
            <a:picLocks noChangeAspect="1"/>
          </p:cNvPicPr>
          <p:nvPr/>
        </p:nvPicPr>
        <p:blipFill>
          <a:blip r:embed="rId6"/>
          <a:srcRect l="-1064" r="-1064"/>
          <a:stretch/>
        </p:blipFill>
        <p:spPr>
          <a:xfrm>
            <a:off x="10272370" y="2943454"/>
            <a:ext cx="219456" cy="171907"/>
          </a:xfrm>
          <a:prstGeom prst="rect">
            <a:avLst/>
          </a:prstGeom>
        </p:spPr>
      </p:pic>
      <p:sp>
        <p:nvSpPr>
          <p:cNvPr id="32" name="Text 26"/>
          <p:cNvSpPr txBox="1"/>
          <p:nvPr/>
        </p:nvSpPr>
        <p:spPr>
          <a:xfrm>
            <a:off x="10077602" y="3314700"/>
            <a:ext cx="734263" cy="191110"/>
          </a:xfrm>
          <a:prstGeom prst="rect">
            <a:avLst/>
          </a:prstGeom>
          <a:noFill/>
          <a:ln/>
        </p:spPr>
        <p:txBody>
          <a:bodyPr wrap="square" lIns="0" tIns="0" rIns="0" bIns="0" rtlCol="0" anchor="ctr"/>
          <a:lstStyle/>
          <a:p>
            <a:pPr marL="0" indent="0" algn="ctr">
              <a:buNone/>
            </a:pPr>
            <a:r>
              <a:rPr lang="en-US" sz="1200" b="1" dirty="0">
                <a:solidFill>
                  <a:srgbClr val="2563EB"/>
                </a:solidFill>
                <a:latin typeface="Inter" pitchFamily="34" charset="0"/>
                <a:ea typeface="Inter" pitchFamily="34" charset="-122"/>
                <a:cs typeface="Inter" pitchFamily="34" charset="-120"/>
              </a:rPr>
              <a:t>数字工人</a:t>
            </a:r>
            <a:endParaRPr lang="en-US" sz="1200" dirty="0"/>
          </a:p>
        </p:txBody>
      </p:sp>
      <p:sp>
        <p:nvSpPr>
          <p:cNvPr id="33" name="Shape 27"/>
          <p:cNvSpPr/>
          <p:nvPr/>
        </p:nvSpPr>
        <p:spPr>
          <a:xfrm>
            <a:off x="9734702" y="3504895"/>
            <a:ext cx="504749" cy="181051"/>
          </a:xfrm>
          <a:prstGeom prst="roundRect">
            <a:avLst>
              <a:gd name="adj" fmla="val 106327"/>
            </a:avLst>
          </a:prstGeom>
          <a:solidFill>
            <a:srgbClr val="4C6FFF"/>
          </a:solidFill>
          <a:ln/>
        </p:spPr>
        <p:txBody>
          <a:bodyPr/>
          <a:lstStyle/>
          <a:p>
            <a:endParaRPr lang="zh-CN" altLang="en-US"/>
          </a:p>
        </p:txBody>
      </p:sp>
      <p:sp>
        <p:nvSpPr>
          <p:cNvPr id="34" name="Text 28"/>
          <p:cNvSpPr txBox="1"/>
          <p:nvPr/>
        </p:nvSpPr>
        <p:spPr>
          <a:xfrm>
            <a:off x="9810598" y="3524098"/>
            <a:ext cx="438912" cy="143561"/>
          </a:xfrm>
          <a:prstGeom prst="rect">
            <a:avLst/>
          </a:prstGeom>
          <a:noFill/>
          <a:ln/>
        </p:spPr>
        <p:txBody>
          <a:bodyPr wrap="square" lIns="0" tIns="0" rIns="0" bIns="0" rtlCol="0" anchor="ctr"/>
          <a:lstStyle/>
          <a:p>
            <a:pPr marL="0" indent="0" algn="ctr">
              <a:buNone/>
            </a:pPr>
            <a:r>
              <a:rPr lang="en-US" sz="900" b="1" dirty="0">
                <a:solidFill>
                  <a:srgbClr val="FFFFFF"/>
                </a:solidFill>
                <a:latin typeface="Inter" pitchFamily="34" charset="0"/>
                <a:ea typeface="Inter" pitchFamily="34" charset="-122"/>
                <a:cs typeface="Inter" pitchFamily="34" charset="-120"/>
              </a:rPr>
              <a:t>新物种</a:t>
            </a:r>
            <a:endParaRPr lang="en-US" sz="900" dirty="0"/>
          </a:p>
        </p:txBody>
      </p:sp>
      <p:sp>
        <p:nvSpPr>
          <p:cNvPr id="35" name="Text 29"/>
          <p:cNvSpPr txBox="1"/>
          <p:nvPr/>
        </p:nvSpPr>
        <p:spPr>
          <a:xfrm>
            <a:off x="10230307" y="3524098"/>
            <a:ext cx="896112" cy="143561"/>
          </a:xfrm>
          <a:prstGeom prst="rect">
            <a:avLst/>
          </a:prstGeom>
          <a:noFill/>
          <a:ln/>
        </p:spPr>
        <p:txBody>
          <a:bodyPr wrap="square" lIns="0" tIns="0" rIns="0" bIns="0" rtlCol="0" anchor="ctr"/>
          <a:lstStyle/>
          <a:p>
            <a:pPr marL="0" indent="0" algn="ctr">
              <a:buNone/>
            </a:pPr>
            <a:r>
              <a:rPr lang="en-US" sz="900" dirty="0">
                <a:solidFill>
                  <a:srgbClr val="4B5563"/>
                </a:solidFill>
                <a:latin typeface="Inter" pitchFamily="34" charset="0"/>
                <a:ea typeface="Inter" pitchFamily="34" charset="-122"/>
                <a:cs typeface="Inter" pitchFamily="34" charset="-120"/>
              </a:rPr>
              <a:t>自主决策与行动</a:t>
            </a:r>
            <a:endParaRPr lang="en-US" sz="900" dirty="0"/>
          </a:p>
        </p:txBody>
      </p:sp>
      <p:sp>
        <p:nvSpPr>
          <p:cNvPr id="36" name="Shape 30"/>
          <p:cNvSpPr/>
          <p:nvPr/>
        </p:nvSpPr>
        <p:spPr>
          <a:xfrm>
            <a:off x="381305" y="4095598"/>
            <a:ext cx="5600700" cy="1466698"/>
          </a:xfrm>
          <a:prstGeom prst="roundRect">
            <a:avLst>
              <a:gd name="adj" fmla="val 3239"/>
            </a:avLst>
          </a:prstGeom>
          <a:solidFill>
            <a:srgbClr val="F9FAFB"/>
          </a:solidFill>
          <a:ln w="12700">
            <a:solidFill>
              <a:srgbClr val="E5E7EB"/>
            </a:solidFill>
            <a:prstDash val="solid"/>
          </a:ln>
        </p:spPr>
        <p:txBody>
          <a:bodyPr/>
          <a:lstStyle/>
          <a:p>
            <a:endParaRPr lang="zh-CN" altLang="en-US"/>
          </a:p>
        </p:txBody>
      </p:sp>
      <p:sp>
        <p:nvSpPr>
          <p:cNvPr id="37" name="Shape 31"/>
          <p:cNvSpPr/>
          <p:nvPr/>
        </p:nvSpPr>
        <p:spPr>
          <a:xfrm>
            <a:off x="543154" y="4257446"/>
            <a:ext cx="381305" cy="381305"/>
          </a:xfrm>
          <a:prstGeom prst="ellipse">
            <a:avLst/>
          </a:prstGeom>
          <a:solidFill>
            <a:srgbClr val="EBF0FF"/>
          </a:solidFill>
          <a:ln/>
        </p:spPr>
        <p:txBody>
          <a:bodyPr/>
          <a:lstStyle/>
          <a:p>
            <a:endParaRPr lang="zh-CN" altLang="en-US"/>
          </a:p>
        </p:txBody>
      </p:sp>
      <p:pic>
        <p:nvPicPr>
          <p:cNvPr id="38" name="Image 4" descr="preencoded.png"/>
          <p:cNvPicPr>
            <a:picLocks noChangeAspect="1"/>
          </p:cNvPicPr>
          <p:nvPr/>
        </p:nvPicPr>
        <p:blipFill>
          <a:blip r:embed="rId7"/>
          <a:srcRect/>
          <a:stretch/>
        </p:blipFill>
        <p:spPr>
          <a:xfrm>
            <a:off x="647395" y="4362602"/>
            <a:ext cx="171907" cy="171907"/>
          </a:xfrm>
          <a:prstGeom prst="rect">
            <a:avLst/>
          </a:prstGeom>
        </p:spPr>
      </p:pic>
      <p:sp>
        <p:nvSpPr>
          <p:cNvPr id="39" name="Shape 32"/>
          <p:cNvSpPr/>
          <p:nvPr/>
        </p:nvSpPr>
        <p:spPr>
          <a:xfrm>
            <a:off x="6210605" y="4095598"/>
            <a:ext cx="5600700" cy="1466698"/>
          </a:xfrm>
          <a:prstGeom prst="roundRect">
            <a:avLst>
              <a:gd name="adj" fmla="val 3239"/>
            </a:avLst>
          </a:prstGeom>
          <a:solidFill>
            <a:srgbClr val="F9FAFB"/>
          </a:solidFill>
          <a:ln w="12700">
            <a:solidFill>
              <a:srgbClr val="E5E7EB"/>
            </a:solidFill>
            <a:prstDash val="solid"/>
          </a:ln>
        </p:spPr>
        <p:txBody>
          <a:bodyPr/>
          <a:lstStyle/>
          <a:p>
            <a:endParaRPr lang="zh-CN" altLang="en-US"/>
          </a:p>
        </p:txBody>
      </p:sp>
      <p:sp>
        <p:nvSpPr>
          <p:cNvPr id="40" name="Shape 33"/>
          <p:cNvSpPr/>
          <p:nvPr/>
        </p:nvSpPr>
        <p:spPr>
          <a:xfrm>
            <a:off x="381305" y="5790895"/>
            <a:ext cx="5600700" cy="1466698"/>
          </a:xfrm>
          <a:prstGeom prst="roundRect">
            <a:avLst>
              <a:gd name="adj" fmla="val 3239"/>
            </a:avLst>
          </a:prstGeom>
          <a:solidFill>
            <a:srgbClr val="F9FAFB"/>
          </a:solidFill>
          <a:ln w="12700">
            <a:solidFill>
              <a:srgbClr val="E5E7EB"/>
            </a:solidFill>
            <a:prstDash val="solid"/>
          </a:ln>
        </p:spPr>
        <p:txBody>
          <a:bodyPr/>
          <a:lstStyle/>
          <a:p>
            <a:endParaRPr lang="zh-CN" altLang="en-US"/>
          </a:p>
        </p:txBody>
      </p:sp>
      <p:sp>
        <p:nvSpPr>
          <p:cNvPr id="41" name="Shape 34"/>
          <p:cNvSpPr/>
          <p:nvPr/>
        </p:nvSpPr>
        <p:spPr>
          <a:xfrm>
            <a:off x="6372454" y="4257446"/>
            <a:ext cx="381305" cy="381305"/>
          </a:xfrm>
          <a:prstGeom prst="ellipse">
            <a:avLst/>
          </a:prstGeom>
          <a:solidFill>
            <a:srgbClr val="EBF0FF"/>
          </a:solidFill>
          <a:ln/>
        </p:spPr>
        <p:txBody>
          <a:bodyPr/>
          <a:lstStyle/>
          <a:p>
            <a:endParaRPr lang="zh-CN" altLang="en-US"/>
          </a:p>
        </p:txBody>
      </p:sp>
      <p:sp>
        <p:nvSpPr>
          <p:cNvPr id="42" name="Shape 35"/>
          <p:cNvSpPr/>
          <p:nvPr/>
        </p:nvSpPr>
        <p:spPr>
          <a:xfrm>
            <a:off x="543154" y="5952744"/>
            <a:ext cx="381305" cy="381305"/>
          </a:xfrm>
          <a:prstGeom prst="ellipse">
            <a:avLst/>
          </a:prstGeom>
          <a:solidFill>
            <a:srgbClr val="EBF0FF"/>
          </a:solidFill>
          <a:ln/>
        </p:spPr>
        <p:txBody>
          <a:bodyPr/>
          <a:lstStyle/>
          <a:p>
            <a:endParaRPr lang="zh-CN" altLang="en-US"/>
          </a:p>
        </p:txBody>
      </p:sp>
      <p:sp>
        <p:nvSpPr>
          <p:cNvPr id="43" name="Text 36"/>
          <p:cNvSpPr txBox="1"/>
          <p:nvPr/>
        </p:nvSpPr>
        <p:spPr>
          <a:xfrm>
            <a:off x="1037844" y="4352544"/>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产品范式转变</a:t>
            </a:r>
            <a:endParaRPr lang="en-US" sz="1200" dirty="0"/>
          </a:p>
        </p:txBody>
      </p:sp>
      <p:sp>
        <p:nvSpPr>
          <p:cNvPr id="44" name="Text 37"/>
          <p:cNvSpPr txBox="1"/>
          <p:nvPr/>
        </p:nvSpPr>
        <p:spPr>
          <a:xfrm>
            <a:off x="6867144" y="4352544"/>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全新商业机会</a:t>
            </a:r>
            <a:endParaRPr lang="en-US" sz="1200" dirty="0"/>
          </a:p>
        </p:txBody>
      </p:sp>
      <p:sp>
        <p:nvSpPr>
          <p:cNvPr id="45" name="Text 38"/>
          <p:cNvSpPr txBox="1"/>
          <p:nvPr/>
        </p:nvSpPr>
        <p:spPr>
          <a:xfrm>
            <a:off x="1037844" y="6048756"/>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数字工人护城河</a:t>
            </a:r>
            <a:endParaRPr lang="en-US" sz="1200" dirty="0"/>
          </a:p>
        </p:txBody>
      </p:sp>
      <p:sp>
        <p:nvSpPr>
          <p:cNvPr id="46" name="Text 39"/>
          <p:cNvSpPr txBox="1"/>
          <p:nvPr/>
        </p:nvSpPr>
        <p:spPr>
          <a:xfrm>
            <a:off x="733349" y="4762195"/>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从</a:t>
            </a:r>
            <a:endParaRPr lang="en-US" sz="1000" dirty="0"/>
          </a:p>
        </p:txBody>
      </p:sp>
      <p:sp>
        <p:nvSpPr>
          <p:cNvPr id="47" name="Text 40"/>
          <p:cNvSpPr txBox="1"/>
          <p:nvPr/>
        </p:nvSpPr>
        <p:spPr>
          <a:xfrm>
            <a:off x="1399946" y="4762195"/>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到</a:t>
            </a:r>
            <a:endParaRPr lang="en-US" sz="1000" dirty="0"/>
          </a:p>
        </p:txBody>
      </p:sp>
      <p:sp>
        <p:nvSpPr>
          <p:cNvPr id="48" name="Text 41"/>
          <p:cNvSpPr txBox="1"/>
          <p:nvPr/>
        </p:nvSpPr>
        <p:spPr>
          <a:xfrm>
            <a:off x="733349" y="4990795"/>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从</a:t>
            </a:r>
            <a:endParaRPr lang="en-US" sz="1000" dirty="0"/>
          </a:p>
        </p:txBody>
      </p:sp>
      <p:sp>
        <p:nvSpPr>
          <p:cNvPr id="49" name="Text 42"/>
          <p:cNvSpPr txBox="1"/>
          <p:nvPr/>
        </p:nvSpPr>
        <p:spPr>
          <a:xfrm>
            <a:off x="1399946" y="4990795"/>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到</a:t>
            </a:r>
            <a:endParaRPr lang="en-US" sz="1000" dirty="0"/>
          </a:p>
        </p:txBody>
      </p:sp>
      <p:sp>
        <p:nvSpPr>
          <p:cNvPr id="50" name="Text 43"/>
          <p:cNvSpPr txBox="1"/>
          <p:nvPr/>
        </p:nvSpPr>
        <p:spPr>
          <a:xfrm>
            <a:off x="733349" y="5219395"/>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从</a:t>
            </a:r>
            <a:endParaRPr lang="en-US" sz="1000" dirty="0"/>
          </a:p>
        </p:txBody>
      </p:sp>
      <p:sp>
        <p:nvSpPr>
          <p:cNvPr id="51" name="Text 44"/>
          <p:cNvSpPr txBox="1"/>
          <p:nvPr/>
        </p:nvSpPr>
        <p:spPr>
          <a:xfrm>
            <a:off x="1399946" y="5219395"/>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到</a:t>
            </a:r>
            <a:endParaRPr lang="en-US" sz="1000" dirty="0"/>
          </a:p>
        </p:txBody>
      </p:sp>
      <p:sp>
        <p:nvSpPr>
          <p:cNvPr id="52" name="Text 45"/>
          <p:cNvSpPr txBox="1"/>
          <p:nvPr/>
        </p:nvSpPr>
        <p:spPr>
          <a:xfrm>
            <a:off x="6562649" y="4762195"/>
            <a:ext cx="11676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数字劳动力市场：</a:t>
            </a:r>
            <a:endParaRPr lang="en-US" sz="1000" dirty="0"/>
          </a:p>
        </p:txBody>
      </p:sp>
      <p:sp>
        <p:nvSpPr>
          <p:cNvPr id="53" name="Text 46"/>
          <p:cNvSpPr txBox="1"/>
          <p:nvPr/>
        </p:nvSpPr>
        <p:spPr>
          <a:xfrm>
            <a:off x="6562649" y="4990795"/>
            <a:ext cx="10341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工作流程重构：</a:t>
            </a:r>
            <a:endParaRPr lang="en-US" sz="1000" dirty="0"/>
          </a:p>
        </p:txBody>
      </p:sp>
      <p:sp>
        <p:nvSpPr>
          <p:cNvPr id="54" name="Text 47"/>
          <p:cNvSpPr txBox="1"/>
          <p:nvPr/>
        </p:nvSpPr>
        <p:spPr>
          <a:xfrm>
            <a:off x="6562649" y="5219395"/>
            <a:ext cx="9006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产业链升级：</a:t>
            </a:r>
            <a:endParaRPr lang="en-US" sz="1000" dirty="0"/>
          </a:p>
        </p:txBody>
      </p:sp>
      <p:sp>
        <p:nvSpPr>
          <p:cNvPr id="55" name="Text 48"/>
          <p:cNvSpPr txBox="1"/>
          <p:nvPr/>
        </p:nvSpPr>
        <p:spPr>
          <a:xfrm>
            <a:off x="733349" y="6458407"/>
            <a:ext cx="22146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数据飞轮：使用越多，Agent越智能</a:t>
            </a:r>
            <a:endParaRPr lang="en-US" sz="1000" dirty="0"/>
          </a:p>
        </p:txBody>
      </p:sp>
      <p:sp>
        <p:nvSpPr>
          <p:cNvPr id="56" name="Text 49"/>
          <p:cNvSpPr txBox="1"/>
          <p:nvPr/>
        </p:nvSpPr>
        <p:spPr>
          <a:xfrm>
            <a:off x="733349" y="6687007"/>
            <a:ext cx="23673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个性化记忆：培养独特的用户理解能力</a:t>
            </a:r>
            <a:endParaRPr lang="en-US" sz="1000" dirty="0"/>
          </a:p>
        </p:txBody>
      </p:sp>
      <p:sp>
        <p:nvSpPr>
          <p:cNvPr id="57" name="Text 50"/>
          <p:cNvSpPr txBox="1"/>
          <p:nvPr/>
        </p:nvSpPr>
        <p:spPr>
          <a:xfrm>
            <a:off x="733349" y="6915607"/>
            <a:ext cx="23673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工作记忆：难以被简单复制的任务历史</a:t>
            </a:r>
            <a:endParaRPr lang="en-US" sz="1000" dirty="0"/>
          </a:p>
        </p:txBody>
      </p:sp>
      <p:sp>
        <p:nvSpPr>
          <p:cNvPr id="58" name="Text 51"/>
          <p:cNvSpPr txBox="1"/>
          <p:nvPr/>
        </p:nvSpPr>
        <p:spPr>
          <a:xfrm>
            <a:off x="866851" y="4762195"/>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被动工具</a:t>
            </a:r>
            <a:endParaRPr lang="en-US" sz="1000" dirty="0"/>
          </a:p>
        </p:txBody>
      </p:sp>
      <p:sp>
        <p:nvSpPr>
          <p:cNvPr id="59" name="Text 52"/>
          <p:cNvSpPr txBox="1"/>
          <p:nvPr/>
        </p:nvSpPr>
        <p:spPr>
          <a:xfrm>
            <a:off x="1533449" y="4762195"/>
            <a:ext cx="7671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主动智能体</a:t>
            </a:r>
            <a:endParaRPr lang="en-US" sz="1000" dirty="0"/>
          </a:p>
        </p:txBody>
      </p:sp>
      <p:sp>
        <p:nvSpPr>
          <p:cNvPr id="60" name="Text 53"/>
          <p:cNvSpPr txBox="1"/>
          <p:nvPr/>
        </p:nvSpPr>
        <p:spPr>
          <a:xfrm>
            <a:off x="866851" y="4990795"/>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功能交付</a:t>
            </a:r>
            <a:endParaRPr lang="en-US" sz="1000" dirty="0"/>
          </a:p>
        </p:txBody>
      </p:sp>
      <p:sp>
        <p:nvSpPr>
          <p:cNvPr id="61" name="Text 54"/>
          <p:cNvSpPr txBox="1"/>
          <p:nvPr/>
        </p:nvSpPr>
        <p:spPr>
          <a:xfrm>
            <a:off x="1533449" y="4990795"/>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结果交付</a:t>
            </a:r>
            <a:endParaRPr lang="en-US" sz="1000" dirty="0"/>
          </a:p>
        </p:txBody>
      </p:sp>
      <p:sp>
        <p:nvSpPr>
          <p:cNvPr id="62" name="Text 55"/>
          <p:cNvSpPr txBox="1"/>
          <p:nvPr/>
        </p:nvSpPr>
        <p:spPr>
          <a:xfrm>
            <a:off x="866851" y="5219395"/>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用户操作</a:t>
            </a:r>
            <a:endParaRPr lang="en-US" sz="1000" dirty="0"/>
          </a:p>
        </p:txBody>
      </p:sp>
      <p:sp>
        <p:nvSpPr>
          <p:cNvPr id="63" name="Text 56"/>
          <p:cNvSpPr txBox="1"/>
          <p:nvPr/>
        </p:nvSpPr>
        <p:spPr>
          <a:xfrm>
            <a:off x="1533449" y="5219395"/>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任务委托</a:t>
            </a:r>
            <a:endParaRPr lang="en-US" sz="1000" dirty="0"/>
          </a:p>
        </p:txBody>
      </p:sp>
      <p:pic>
        <p:nvPicPr>
          <p:cNvPr id="64" name="Image 5" descr="preencoded.png"/>
          <p:cNvPicPr>
            <a:picLocks noChangeAspect="1"/>
          </p:cNvPicPr>
          <p:nvPr/>
        </p:nvPicPr>
        <p:blipFill>
          <a:blip r:embed="rId8"/>
          <a:srcRect/>
          <a:stretch/>
        </p:blipFill>
        <p:spPr>
          <a:xfrm>
            <a:off x="6476695" y="4362602"/>
            <a:ext cx="171907" cy="171907"/>
          </a:xfrm>
          <a:prstGeom prst="rect">
            <a:avLst/>
          </a:prstGeom>
        </p:spPr>
      </p:pic>
      <p:sp>
        <p:nvSpPr>
          <p:cNvPr id="65" name="Text 57"/>
          <p:cNvSpPr txBox="1"/>
          <p:nvPr/>
        </p:nvSpPr>
        <p:spPr>
          <a:xfrm>
            <a:off x="7629754" y="4762195"/>
            <a:ext cx="10908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按能力/结果付费</a:t>
            </a:r>
            <a:endParaRPr lang="en-US" sz="1000" dirty="0"/>
          </a:p>
        </p:txBody>
      </p:sp>
      <p:sp>
        <p:nvSpPr>
          <p:cNvPr id="66" name="Text 58"/>
          <p:cNvSpPr txBox="1"/>
          <p:nvPr/>
        </p:nvSpPr>
        <p:spPr>
          <a:xfrm>
            <a:off x="7496251" y="4990795"/>
            <a:ext cx="10341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人机协作新模式</a:t>
            </a:r>
            <a:endParaRPr lang="en-US" sz="1000" dirty="0"/>
          </a:p>
        </p:txBody>
      </p:sp>
      <p:sp>
        <p:nvSpPr>
          <p:cNvPr id="67" name="Text 59"/>
          <p:cNvSpPr txBox="1"/>
          <p:nvPr/>
        </p:nvSpPr>
        <p:spPr>
          <a:xfrm>
            <a:off x="7362749" y="5219395"/>
            <a:ext cx="11676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智能代理生态系统</a:t>
            </a:r>
            <a:endParaRPr lang="en-US" sz="1000" dirty="0"/>
          </a:p>
        </p:txBody>
      </p:sp>
      <p:pic>
        <p:nvPicPr>
          <p:cNvPr id="68" name="Image 6" descr="preencoded.png"/>
          <p:cNvPicPr>
            <a:picLocks noChangeAspect="1"/>
          </p:cNvPicPr>
          <p:nvPr/>
        </p:nvPicPr>
        <p:blipFill>
          <a:blip r:embed="rId9"/>
          <a:srcRect/>
          <a:stretch/>
        </p:blipFill>
        <p:spPr>
          <a:xfrm>
            <a:off x="647395" y="6057900"/>
            <a:ext cx="171907" cy="171907"/>
          </a:xfrm>
          <a:prstGeom prst="rect">
            <a:avLst/>
          </a:prstGeom>
        </p:spPr>
      </p:pic>
      <p:sp>
        <p:nvSpPr>
          <p:cNvPr id="69" name="Shape 60"/>
          <p:cNvSpPr/>
          <p:nvPr/>
        </p:nvSpPr>
        <p:spPr>
          <a:xfrm>
            <a:off x="6210605" y="5790895"/>
            <a:ext cx="5600700" cy="1466698"/>
          </a:xfrm>
          <a:prstGeom prst="roundRect">
            <a:avLst>
              <a:gd name="adj" fmla="val 3239"/>
            </a:avLst>
          </a:prstGeom>
          <a:solidFill>
            <a:srgbClr val="F9FAFB"/>
          </a:solidFill>
          <a:ln w="12700">
            <a:solidFill>
              <a:srgbClr val="E5E7EB"/>
            </a:solidFill>
            <a:prstDash val="solid"/>
          </a:ln>
        </p:spPr>
        <p:txBody>
          <a:bodyPr/>
          <a:lstStyle/>
          <a:p>
            <a:endParaRPr lang="zh-CN" altLang="en-US"/>
          </a:p>
        </p:txBody>
      </p:sp>
      <p:sp>
        <p:nvSpPr>
          <p:cNvPr id="70" name="Shape 61"/>
          <p:cNvSpPr/>
          <p:nvPr/>
        </p:nvSpPr>
        <p:spPr>
          <a:xfrm>
            <a:off x="6372454" y="5952744"/>
            <a:ext cx="381305" cy="381305"/>
          </a:xfrm>
          <a:prstGeom prst="ellipse">
            <a:avLst/>
          </a:prstGeom>
          <a:solidFill>
            <a:srgbClr val="EBF0FF"/>
          </a:solidFill>
          <a:ln/>
        </p:spPr>
        <p:txBody>
          <a:bodyPr/>
          <a:lstStyle/>
          <a:p>
            <a:endParaRPr lang="zh-CN" altLang="en-US"/>
          </a:p>
        </p:txBody>
      </p:sp>
      <p:pic>
        <p:nvPicPr>
          <p:cNvPr id="71" name="Image 7" descr="preencoded.png"/>
          <p:cNvPicPr>
            <a:picLocks noChangeAspect="1"/>
          </p:cNvPicPr>
          <p:nvPr/>
        </p:nvPicPr>
        <p:blipFill>
          <a:blip r:embed="rId10"/>
          <a:srcRect l="-1773" r="-1773"/>
          <a:stretch/>
        </p:blipFill>
        <p:spPr>
          <a:xfrm>
            <a:off x="6495898" y="6057900"/>
            <a:ext cx="133502" cy="171907"/>
          </a:xfrm>
          <a:prstGeom prst="rect">
            <a:avLst/>
          </a:prstGeom>
        </p:spPr>
      </p:pic>
      <p:sp>
        <p:nvSpPr>
          <p:cNvPr id="72" name="Text 62"/>
          <p:cNvSpPr txBox="1"/>
          <p:nvPr/>
        </p:nvSpPr>
        <p:spPr>
          <a:xfrm>
            <a:off x="6867144" y="6048756"/>
            <a:ext cx="1191463" cy="191110"/>
          </a:xfrm>
          <a:prstGeom prst="rect">
            <a:avLst/>
          </a:prstGeom>
          <a:noFill/>
          <a:ln/>
        </p:spPr>
        <p:txBody>
          <a:bodyPr wrap="square" lIns="0" tIns="0" rIns="0" bIns="0" rtlCol="0" anchor="ctr"/>
          <a:lstStyle/>
          <a:p>
            <a:pPr marL="0" indent="0" algn="l">
              <a:buNone/>
            </a:pPr>
            <a:r>
              <a:rPr lang="en-US" sz="1200" b="1" dirty="0">
                <a:solidFill>
                  <a:srgbClr val="1D4ED8"/>
                </a:solidFill>
                <a:latin typeface="Inter" pitchFamily="34" charset="0"/>
                <a:ea typeface="Inter" pitchFamily="34" charset="-122"/>
                <a:cs typeface="Inter" pitchFamily="34" charset="-120"/>
              </a:rPr>
              <a:t>新物种价值特征</a:t>
            </a:r>
            <a:endParaRPr lang="en-US" sz="1200" dirty="0"/>
          </a:p>
        </p:txBody>
      </p:sp>
      <p:sp>
        <p:nvSpPr>
          <p:cNvPr id="73" name="Text 63"/>
          <p:cNvSpPr txBox="1"/>
          <p:nvPr/>
        </p:nvSpPr>
        <p:spPr>
          <a:xfrm>
            <a:off x="6562649" y="6420002"/>
            <a:ext cx="5001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自主性</a:t>
            </a:r>
            <a:endParaRPr lang="en-US" sz="1000" dirty="0"/>
          </a:p>
        </p:txBody>
      </p:sp>
      <p:sp>
        <p:nvSpPr>
          <p:cNvPr id="74" name="Text 64"/>
          <p:cNvSpPr txBox="1"/>
          <p:nvPr/>
        </p:nvSpPr>
        <p:spPr>
          <a:xfrm>
            <a:off x="6562649" y="6648602"/>
            <a:ext cx="5001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学习性</a:t>
            </a:r>
            <a:endParaRPr lang="en-US" sz="1000" dirty="0"/>
          </a:p>
        </p:txBody>
      </p:sp>
      <p:sp>
        <p:nvSpPr>
          <p:cNvPr id="75" name="Text 65"/>
          <p:cNvSpPr txBox="1"/>
          <p:nvPr/>
        </p:nvSpPr>
        <p:spPr>
          <a:xfrm>
            <a:off x="6562649" y="6877202"/>
            <a:ext cx="500177"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适应性</a:t>
            </a:r>
            <a:endParaRPr lang="en-US" sz="1000" dirty="0"/>
          </a:p>
        </p:txBody>
      </p:sp>
      <p:sp>
        <p:nvSpPr>
          <p:cNvPr id="76" name="Text 66"/>
          <p:cNvSpPr txBox="1"/>
          <p:nvPr/>
        </p:nvSpPr>
        <p:spPr>
          <a:xfrm>
            <a:off x="6963156" y="6420002"/>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：无需持续指导完成任务</a:t>
            </a:r>
            <a:endParaRPr lang="en-US" sz="1000" dirty="0"/>
          </a:p>
        </p:txBody>
      </p:sp>
      <p:sp>
        <p:nvSpPr>
          <p:cNvPr id="77" name="Text 67"/>
          <p:cNvSpPr txBox="1"/>
          <p:nvPr/>
        </p:nvSpPr>
        <p:spPr>
          <a:xfrm>
            <a:off x="6963156" y="6648602"/>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：持续提升自身能力边界</a:t>
            </a:r>
            <a:endParaRPr lang="en-US" sz="1000" dirty="0"/>
          </a:p>
        </p:txBody>
      </p:sp>
      <p:sp>
        <p:nvSpPr>
          <p:cNvPr id="78" name="Text 68"/>
          <p:cNvSpPr txBox="1"/>
          <p:nvPr/>
        </p:nvSpPr>
        <p:spPr>
          <a:xfrm>
            <a:off x="6963156" y="6877202"/>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：处理非预设场景的能力</a:t>
            </a:r>
            <a:endParaRPr lang="en-US" sz="1000" dirty="0"/>
          </a:p>
        </p:txBody>
      </p:sp>
      <p:sp>
        <p:nvSpPr>
          <p:cNvPr id="79" name="Text 69"/>
          <p:cNvSpPr txBox="1"/>
          <p:nvPr/>
        </p:nvSpPr>
        <p:spPr>
          <a:xfrm>
            <a:off x="381305" y="7505395"/>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未来发展路径</a:t>
            </a:r>
            <a:endParaRPr lang="en-US" sz="1200" dirty="0"/>
          </a:p>
        </p:txBody>
      </p:sp>
      <p:sp>
        <p:nvSpPr>
          <p:cNvPr id="80" name="Shape 70"/>
          <p:cNvSpPr/>
          <p:nvPr/>
        </p:nvSpPr>
        <p:spPr>
          <a:xfrm>
            <a:off x="381305" y="7772400"/>
            <a:ext cx="5562295" cy="418795"/>
          </a:xfrm>
          <a:prstGeom prst="roundRect">
            <a:avLst>
              <a:gd name="adj" fmla="val 29774"/>
            </a:avLst>
          </a:prstGeom>
          <a:solidFill>
            <a:srgbClr val="EFF6FF"/>
          </a:solidFill>
          <a:ln/>
        </p:spPr>
        <p:txBody>
          <a:bodyPr/>
          <a:lstStyle/>
          <a:p>
            <a:endParaRPr lang="zh-CN" altLang="en-US"/>
          </a:p>
        </p:txBody>
      </p:sp>
      <p:pic>
        <p:nvPicPr>
          <p:cNvPr id="81" name="Image 8" descr="preencoded.png"/>
          <p:cNvPicPr>
            <a:picLocks noChangeAspect="1"/>
          </p:cNvPicPr>
          <p:nvPr/>
        </p:nvPicPr>
        <p:blipFill>
          <a:blip r:embed="rId11"/>
          <a:srcRect l="-837" r="-837"/>
          <a:stretch/>
        </p:blipFill>
        <p:spPr>
          <a:xfrm>
            <a:off x="495605" y="7913218"/>
            <a:ext cx="152705" cy="133502"/>
          </a:xfrm>
          <a:prstGeom prst="rect">
            <a:avLst/>
          </a:prstGeom>
        </p:spPr>
      </p:pic>
      <p:sp>
        <p:nvSpPr>
          <p:cNvPr id="82" name="Text 71"/>
          <p:cNvSpPr txBox="1"/>
          <p:nvPr/>
        </p:nvSpPr>
        <p:spPr>
          <a:xfrm>
            <a:off x="6248095" y="7505395"/>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商业模式创新</a:t>
            </a:r>
            <a:endParaRPr lang="en-US" sz="1200" dirty="0"/>
          </a:p>
        </p:txBody>
      </p:sp>
      <p:sp>
        <p:nvSpPr>
          <p:cNvPr id="83" name="Text 72"/>
          <p:cNvSpPr txBox="1"/>
          <p:nvPr/>
        </p:nvSpPr>
        <p:spPr>
          <a:xfrm>
            <a:off x="724205" y="7895844"/>
            <a:ext cx="1881835" cy="162763"/>
          </a:xfrm>
          <a:prstGeom prst="rect">
            <a:avLst/>
          </a:prstGeom>
          <a:noFill/>
          <a:ln/>
        </p:spPr>
        <p:txBody>
          <a:bodyPr wrap="square" lIns="0" tIns="0" rIns="0" bIns="0" rtlCol="0" anchor="ctr"/>
          <a:lstStyle/>
          <a:p>
            <a:pPr marL="0" indent="0" algn="l">
              <a:buNone/>
            </a:pPr>
            <a:r>
              <a:rPr lang="en-US" sz="1000" b="1" dirty="0">
                <a:solidFill>
                  <a:srgbClr val="1D4ED8"/>
                </a:solidFill>
                <a:latin typeface="Inter" pitchFamily="34" charset="0"/>
                <a:ea typeface="Inter" pitchFamily="34" charset="-122"/>
                <a:cs typeface="Inter" pitchFamily="34" charset="-120"/>
              </a:rPr>
              <a:t>单Agent → 多Agent协作网络</a:t>
            </a:r>
            <a:endParaRPr lang="en-US" sz="1000" dirty="0"/>
          </a:p>
        </p:txBody>
      </p:sp>
      <p:sp>
        <p:nvSpPr>
          <p:cNvPr id="84" name="Text 73"/>
          <p:cNvSpPr txBox="1"/>
          <p:nvPr/>
        </p:nvSpPr>
        <p:spPr>
          <a:xfrm>
            <a:off x="381305" y="8229600"/>
            <a:ext cx="3639312" cy="143561"/>
          </a:xfrm>
          <a:prstGeom prst="rect">
            <a:avLst/>
          </a:prstGeom>
          <a:noFill/>
          <a:ln/>
        </p:spPr>
        <p:txBody>
          <a:bodyPr wrap="square" lIns="0" tIns="0" rIns="0" bIns="0" rtlCol="0" anchor="ctr"/>
          <a:lstStyle/>
          <a:p>
            <a:pPr marL="0" indent="0" algn="l">
              <a:buNone/>
            </a:pPr>
            <a:r>
              <a:rPr lang="en-US" sz="900" dirty="0">
                <a:solidFill>
                  <a:srgbClr val="374151"/>
                </a:solidFill>
                <a:latin typeface="Inter" pitchFamily="34" charset="0"/>
                <a:ea typeface="Inter" pitchFamily="34" charset="-122"/>
                <a:cs typeface="Inter" pitchFamily="34" charset="-120"/>
              </a:rPr>
              <a:t>从单一智能体向复杂协作网络演进，形成更强大的数字劳动力生态系统</a:t>
            </a:r>
            <a:endParaRPr lang="en-US" sz="900" dirty="0"/>
          </a:p>
        </p:txBody>
      </p:sp>
      <p:sp>
        <p:nvSpPr>
          <p:cNvPr id="85" name="Text 74"/>
          <p:cNvSpPr txBox="1"/>
          <p:nvPr/>
        </p:nvSpPr>
        <p:spPr>
          <a:xfrm>
            <a:off x="6439205" y="7781544"/>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能力订阅</a:t>
            </a:r>
            <a:endParaRPr lang="en-US" sz="1000" dirty="0"/>
          </a:p>
        </p:txBody>
      </p:sp>
      <p:sp>
        <p:nvSpPr>
          <p:cNvPr id="86" name="Text 75"/>
          <p:cNvSpPr txBox="1"/>
          <p:nvPr/>
        </p:nvSpPr>
        <p:spPr>
          <a:xfrm>
            <a:off x="6439205" y="8010144"/>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结果付费</a:t>
            </a:r>
            <a:endParaRPr lang="en-US" sz="1000" dirty="0"/>
          </a:p>
        </p:txBody>
      </p:sp>
      <p:sp>
        <p:nvSpPr>
          <p:cNvPr id="87" name="Text 76"/>
          <p:cNvSpPr txBox="1"/>
          <p:nvPr/>
        </p:nvSpPr>
        <p:spPr>
          <a:xfrm>
            <a:off x="6439205" y="8238744"/>
            <a:ext cx="7479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Agent市场</a:t>
            </a:r>
            <a:endParaRPr lang="en-US" sz="1000" dirty="0"/>
          </a:p>
        </p:txBody>
      </p:sp>
      <p:sp>
        <p:nvSpPr>
          <p:cNvPr id="88" name="Text 77"/>
          <p:cNvSpPr txBox="1"/>
          <p:nvPr/>
        </p:nvSpPr>
        <p:spPr>
          <a:xfrm>
            <a:off x="6972300" y="7781544"/>
            <a:ext cx="15480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：按Agent能力层级收费</a:t>
            </a:r>
            <a:endParaRPr lang="en-US" sz="1000" dirty="0"/>
          </a:p>
        </p:txBody>
      </p:sp>
      <p:sp>
        <p:nvSpPr>
          <p:cNvPr id="89" name="Text 78"/>
          <p:cNvSpPr txBox="1"/>
          <p:nvPr/>
        </p:nvSpPr>
        <p:spPr>
          <a:xfrm>
            <a:off x="6972300" y="8010144"/>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：按完成任务的价值收费</a:t>
            </a:r>
            <a:endParaRPr lang="en-US" sz="1000" dirty="0"/>
          </a:p>
        </p:txBody>
      </p:sp>
      <p:sp>
        <p:nvSpPr>
          <p:cNvPr id="90" name="Text 79"/>
          <p:cNvSpPr txBox="1"/>
          <p:nvPr/>
        </p:nvSpPr>
        <p:spPr>
          <a:xfrm>
            <a:off x="7085686" y="8238744"/>
            <a:ext cx="1567282"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：数字工人能力交易平台</a:t>
            </a:r>
            <a:endParaRPr lang="en-US" sz="1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400507"/>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差异化分析</a:t>
            </a:r>
            <a:endParaRPr lang="en-US" sz="1200" dirty="0"/>
          </a:p>
        </p:txBody>
      </p:sp>
      <p:sp>
        <p:nvSpPr>
          <p:cNvPr id="6" name="Text 4"/>
          <p:cNvSpPr txBox="1"/>
          <p:nvPr/>
        </p:nvSpPr>
        <p:spPr>
          <a:xfrm>
            <a:off x="304495" y="676656"/>
            <a:ext cx="5125212" cy="277063"/>
          </a:xfrm>
          <a:prstGeom prst="rect">
            <a:avLst/>
          </a:prstGeom>
          <a:noFill/>
          <a:ln/>
        </p:spPr>
        <p:txBody>
          <a:bodyPr wrap="square" lIns="0" tIns="0" rIns="0" bIns="0" rtlCol="0" anchor="ctr"/>
          <a:lstStyle/>
          <a:p>
            <a:pPr marL="0" indent="0" algn="l">
              <a:buNone/>
            </a:pPr>
            <a:r>
              <a:rPr lang="en-US" sz="1800" b="1" dirty="0">
                <a:solidFill>
                  <a:srgbClr val="1F2937"/>
                </a:solidFill>
                <a:latin typeface="Inter" pitchFamily="34" charset="0"/>
                <a:ea typeface="Inter" pitchFamily="34" charset="-122"/>
                <a:cs typeface="Inter" pitchFamily="34" charset="-120"/>
              </a:rPr>
              <a:t>数据库/Agentic Workspace/AI Media赛道象限</a:t>
            </a:r>
            <a:endParaRPr lang="en-US" sz="1800" dirty="0"/>
          </a:p>
        </p:txBody>
      </p:sp>
      <p:sp>
        <p:nvSpPr>
          <p:cNvPr id="7" name="Text 5"/>
          <p:cNvSpPr txBox="1"/>
          <p:nvPr/>
        </p:nvSpPr>
        <p:spPr>
          <a:xfrm>
            <a:off x="304495" y="1028700"/>
            <a:ext cx="2867558" cy="191110"/>
          </a:xfrm>
          <a:prstGeom prst="rect">
            <a:avLst/>
          </a:prstGeom>
          <a:noFill/>
          <a:ln/>
        </p:spPr>
        <p:txBody>
          <a:bodyPr wrap="square" lIns="0" tIns="0" rIns="0" bIns="0" rtlCol="0" anchor="ctr"/>
          <a:lstStyle/>
          <a:p>
            <a:pPr marL="0" indent="0" algn="l">
              <a:buNone/>
            </a:pPr>
            <a:r>
              <a:rPr lang="en-US" sz="1200" dirty="0">
                <a:solidFill>
                  <a:srgbClr val="4B5563"/>
                </a:solidFill>
                <a:latin typeface="Inter" pitchFamily="34" charset="0"/>
                <a:ea typeface="Inter" pitchFamily="34" charset="-122"/>
                <a:cs typeface="Inter" pitchFamily="34" charset="-120"/>
              </a:rPr>
              <a:t>三大热门赛道的差异化地图与代表性打法</a:t>
            </a:r>
            <a:endParaRPr lang="en-US" sz="1200" dirty="0"/>
          </a:p>
        </p:txBody>
      </p:sp>
      <p:sp>
        <p:nvSpPr>
          <p:cNvPr id="8" name="Text 6"/>
          <p:cNvSpPr txBox="1"/>
          <p:nvPr/>
        </p:nvSpPr>
        <p:spPr>
          <a:xfrm>
            <a:off x="11354105" y="609905"/>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9" name="Text 7"/>
          <p:cNvSpPr txBox="1"/>
          <p:nvPr/>
        </p:nvSpPr>
        <p:spPr>
          <a:xfrm>
            <a:off x="9737446" y="809244"/>
            <a:ext cx="2267712" cy="191110"/>
          </a:xfrm>
          <a:prstGeom prst="rect">
            <a:avLst/>
          </a:prstGeom>
          <a:noFill/>
          <a:ln/>
        </p:spPr>
        <p:txBody>
          <a:bodyPr wrap="square" lIns="0" tIns="0" rIns="0" bIns="0" rtlCol="0" anchor="ctr"/>
          <a:lstStyle/>
          <a:p>
            <a:pPr marL="0" indent="0" algn="r">
              <a:buNone/>
            </a:pPr>
            <a:r>
              <a:rPr lang="en-US" sz="1200" b="1" dirty="0">
                <a:solidFill>
                  <a:srgbClr val="1F2937"/>
                </a:solidFill>
                <a:latin typeface="Inter" pitchFamily="34" charset="0"/>
                <a:ea typeface="Inter" pitchFamily="34" charset="-122"/>
                <a:cs typeface="Inter" pitchFamily="34" charset="-120"/>
              </a:rPr>
              <a:t>差异化PMF - 找到独特价值定位</a:t>
            </a:r>
            <a:endParaRPr lang="en-US" sz="1200" dirty="0"/>
          </a:p>
        </p:txBody>
      </p:sp>
      <p:sp>
        <p:nvSpPr>
          <p:cNvPr id="10" name="Shape 8"/>
          <p:cNvSpPr/>
          <p:nvPr/>
        </p:nvSpPr>
        <p:spPr>
          <a:xfrm>
            <a:off x="304495" y="1466698"/>
            <a:ext cx="3762756" cy="2952598"/>
          </a:xfrm>
          <a:prstGeom prst="roundRect">
            <a:avLst>
              <a:gd name="adj" fmla="val 799"/>
            </a:avLst>
          </a:prstGeom>
          <a:solidFill>
            <a:srgbClr val="F9FAFB"/>
          </a:solidFill>
          <a:ln w="12700">
            <a:solidFill>
              <a:srgbClr val="E5E7EB"/>
            </a:solidFill>
            <a:prstDash val="solid"/>
          </a:ln>
        </p:spPr>
      </p:sp>
      <p:sp>
        <p:nvSpPr>
          <p:cNvPr id="11" name="Shape 9"/>
          <p:cNvSpPr/>
          <p:nvPr/>
        </p:nvSpPr>
        <p:spPr>
          <a:xfrm>
            <a:off x="428854" y="1591056"/>
            <a:ext cx="342900" cy="342900"/>
          </a:xfrm>
          <a:prstGeom prst="ellipse">
            <a:avLst/>
          </a:prstGeom>
          <a:solidFill>
            <a:srgbClr val="EBF0FF"/>
          </a:solidFill>
          <a:ln/>
        </p:spPr>
      </p:sp>
      <p:pic>
        <p:nvPicPr>
          <p:cNvPr id="12" name="Image 0" descr="preencoded.png"/>
          <p:cNvPicPr>
            <a:picLocks noChangeAspect="1"/>
          </p:cNvPicPr>
          <p:nvPr/>
        </p:nvPicPr>
        <p:blipFill>
          <a:blip r:embed="rId3"/>
          <a:srcRect t="-43" b="-43"/>
          <a:stretch/>
        </p:blipFill>
        <p:spPr>
          <a:xfrm>
            <a:off x="533095" y="1686154"/>
            <a:ext cx="133502" cy="152705"/>
          </a:xfrm>
          <a:prstGeom prst="rect">
            <a:avLst/>
          </a:prstGeom>
        </p:spPr>
      </p:pic>
      <p:sp>
        <p:nvSpPr>
          <p:cNvPr id="13" name="Shape 10"/>
          <p:cNvSpPr/>
          <p:nvPr/>
        </p:nvSpPr>
        <p:spPr>
          <a:xfrm>
            <a:off x="4216298" y="1466698"/>
            <a:ext cx="3762756" cy="2952598"/>
          </a:xfrm>
          <a:prstGeom prst="roundRect">
            <a:avLst>
              <a:gd name="adj" fmla="val 799"/>
            </a:avLst>
          </a:prstGeom>
          <a:solidFill>
            <a:srgbClr val="F9FAFB"/>
          </a:solidFill>
          <a:ln w="12700">
            <a:solidFill>
              <a:srgbClr val="E5E7EB"/>
            </a:solidFill>
            <a:prstDash val="solid"/>
          </a:ln>
        </p:spPr>
      </p:sp>
      <p:sp>
        <p:nvSpPr>
          <p:cNvPr id="14" name="Shape 11"/>
          <p:cNvSpPr/>
          <p:nvPr/>
        </p:nvSpPr>
        <p:spPr>
          <a:xfrm>
            <a:off x="4339742" y="1591056"/>
            <a:ext cx="342900" cy="342900"/>
          </a:xfrm>
          <a:prstGeom prst="ellipse">
            <a:avLst/>
          </a:prstGeom>
          <a:solidFill>
            <a:srgbClr val="EBF0FF"/>
          </a:solidFill>
          <a:ln/>
        </p:spPr>
      </p:sp>
      <p:sp>
        <p:nvSpPr>
          <p:cNvPr id="15" name="Text 12"/>
          <p:cNvSpPr txBox="1"/>
          <p:nvPr/>
        </p:nvSpPr>
        <p:spPr>
          <a:xfrm>
            <a:off x="847649" y="1666951"/>
            <a:ext cx="1038758"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AI数据库赛道</a:t>
            </a:r>
            <a:endParaRPr lang="en-US" sz="1200" dirty="0"/>
          </a:p>
        </p:txBody>
      </p:sp>
      <p:sp>
        <p:nvSpPr>
          <p:cNvPr id="16" name="Text 13"/>
          <p:cNvSpPr txBox="1"/>
          <p:nvPr/>
        </p:nvSpPr>
        <p:spPr>
          <a:xfrm>
            <a:off x="4759452" y="1666951"/>
            <a:ext cx="1867205"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Agentic Workspace赛道</a:t>
            </a:r>
            <a:endParaRPr lang="en-US" sz="1200" dirty="0"/>
          </a:p>
        </p:txBody>
      </p:sp>
      <p:sp>
        <p:nvSpPr>
          <p:cNvPr id="17" name="Shape 14"/>
          <p:cNvSpPr/>
          <p:nvPr/>
        </p:nvSpPr>
        <p:spPr>
          <a:xfrm>
            <a:off x="428854" y="2009851"/>
            <a:ext cx="1742846" cy="895198"/>
          </a:xfrm>
          <a:prstGeom prst="rect">
            <a:avLst/>
          </a:prstGeom>
          <a:solidFill>
            <a:srgbClr val="FFFFFF"/>
          </a:solidFill>
          <a:ln w="12700">
            <a:solidFill>
              <a:srgbClr val="E5E7EB"/>
            </a:solidFill>
            <a:prstDash val="solid"/>
          </a:ln>
        </p:spPr>
      </p:sp>
      <p:sp>
        <p:nvSpPr>
          <p:cNvPr id="18" name="Shape 15"/>
          <p:cNvSpPr/>
          <p:nvPr/>
        </p:nvSpPr>
        <p:spPr>
          <a:xfrm>
            <a:off x="2203704" y="2009851"/>
            <a:ext cx="1742846" cy="895198"/>
          </a:xfrm>
          <a:prstGeom prst="rect">
            <a:avLst/>
          </a:prstGeom>
          <a:solidFill>
            <a:srgbClr val="FFFFFF"/>
          </a:solidFill>
          <a:ln w="12700">
            <a:solidFill>
              <a:srgbClr val="E5E7EB"/>
            </a:solidFill>
            <a:prstDash val="solid"/>
          </a:ln>
        </p:spPr>
      </p:sp>
      <p:sp>
        <p:nvSpPr>
          <p:cNvPr id="19" name="Shape 16"/>
          <p:cNvSpPr/>
          <p:nvPr/>
        </p:nvSpPr>
        <p:spPr>
          <a:xfrm>
            <a:off x="428854" y="2943454"/>
            <a:ext cx="1742846" cy="895198"/>
          </a:xfrm>
          <a:prstGeom prst="rect">
            <a:avLst/>
          </a:prstGeom>
          <a:solidFill>
            <a:srgbClr val="FFFFFF"/>
          </a:solidFill>
          <a:ln w="12700">
            <a:solidFill>
              <a:srgbClr val="E5E7EB"/>
            </a:solidFill>
            <a:prstDash val="solid"/>
          </a:ln>
        </p:spPr>
      </p:sp>
      <p:sp>
        <p:nvSpPr>
          <p:cNvPr id="20" name="Shape 17"/>
          <p:cNvSpPr/>
          <p:nvPr/>
        </p:nvSpPr>
        <p:spPr>
          <a:xfrm>
            <a:off x="2203704" y="2943454"/>
            <a:ext cx="1742846" cy="895198"/>
          </a:xfrm>
          <a:prstGeom prst="rect">
            <a:avLst/>
          </a:prstGeom>
          <a:solidFill>
            <a:srgbClr val="FFFFFF"/>
          </a:solidFill>
          <a:ln w="12700">
            <a:solidFill>
              <a:srgbClr val="E5E7EB"/>
            </a:solidFill>
            <a:prstDash val="solid"/>
          </a:ln>
        </p:spPr>
      </p:sp>
      <p:sp>
        <p:nvSpPr>
          <p:cNvPr id="21" name="Shape 18"/>
          <p:cNvSpPr/>
          <p:nvPr/>
        </p:nvSpPr>
        <p:spPr>
          <a:xfrm>
            <a:off x="4339742" y="2009851"/>
            <a:ext cx="1742846" cy="895198"/>
          </a:xfrm>
          <a:prstGeom prst="rect">
            <a:avLst/>
          </a:prstGeom>
          <a:solidFill>
            <a:srgbClr val="FFFFFF"/>
          </a:solidFill>
          <a:ln w="12700">
            <a:solidFill>
              <a:srgbClr val="E5E7EB"/>
            </a:solidFill>
            <a:prstDash val="solid"/>
          </a:ln>
        </p:spPr>
      </p:sp>
      <p:sp>
        <p:nvSpPr>
          <p:cNvPr id="22" name="Shape 19"/>
          <p:cNvSpPr/>
          <p:nvPr/>
        </p:nvSpPr>
        <p:spPr>
          <a:xfrm>
            <a:off x="6114593" y="2009851"/>
            <a:ext cx="1742846" cy="895198"/>
          </a:xfrm>
          <a:prstGeom prst="rect">
            <a:avLst/>
          </a:prstGeom>
          <a:solidFill>
            <a:srgbClr val="FFFFFF"/>
          </a:solidFill>
          <a:ln w="12700">
            <a:solidFill>
              <a:srgbClr val="E5E7EB"/>
            </a:solidFill>
            <a:prstDash val="solid"/>
          </a:ln>
        </p:spPr>
      </p:sp>
      <p:sp>
        <p:nvSpPr>
          <p:cNvPr id="23" name="Shape 20"/>
          <p:cNvSpPr/>
          <p:nvPr/>
        </p:nvSpPr>
        <p:spPr>
          <a:xfrm>
            <a:off x="4339742" y="2943454"/>
            <a:ext cx="1742846" cy="895198"/>
          </a:xfrm>
          <a:prstGeom prst="rect">
            <a:avLst/>
          </a:prstGeom>
          <a:solidFill>
            <a:srgbClr val="FFFFFF"/>
          </a:solidFill>
          <a:ln w="12700">
            <a:solidFill>
              <a:srgbClr val="E5E7EB"/>
            </a:solidFill>
            <a:prstDash val="solid"/>
          </a:ln>
        </p:spPr>
      </p:sp>
      <p:sp>
        <p:nvSpPr>
          <p:cNvPr id="24" name="Shape 21"/>
          <p:cNvSpPr/>
          <p:nvPr/>
        </p:nvSpPr>
        <p:spPr>
          <a:xfrm>
            <a:off x="6114593" y="2943454"/>
            <a:ext cx="1742846" cy="895198"/>
          </a:xfrm>
          <a:prstGeom prst="rect">
            <a:avLst/>
          </a:prstGeom>
          <a:solidFill>
            <a:srgbClr val="FFFFFF"/>
          </a:solidFill>
          <a:ln w="12700">
            <a:solidFill>
              <a:srgbClr val="E5E7EB"/>
            </a:solidFill>
            <a:prstDash val="solid"/>
          </a:ln>
        </p:spPr>
      </p:sp>
      <p:sp>
        <p:nvSpPr>
          <p:cNvPr id="25" name="Text 22"/>
          <p:cNvSpPr txBox="1"/>
          <p:nvPr/>
        </p:nvSpPr>
        <p:spPr>
          <a:xfrm>
            <a:off x="514807" y="2115007"/>
            <a:ext cx="957377"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高性能/通用型</a:t>
            </a:r>
            <a:endParaRPr lang="en-US" sz="1000" dirty="0"/>
          </a:p>
        </p:txBody>
      </p:sp>
      <p:sp>
        <p:nvSpPr>
          <p:cNvPr id="26" name="Text 23"/>
          <p:cNvSpPr txBox="1"/>
          <p:nvPr/>
        </p:nvSpPr>
        <p:spPr>
          <a:xfrm>
            <a:off x="2288743" y="2115007"/>
            <a:ext cx="957377"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高性能/专业型</a:t>
            </a:r>
            <a:endParaRPr lang="en-US" sz="1000" dirty="0"/>
          </a:p>
        </p:txBody>
      </p:sp>
      <p:sp>
        <p:nvSpPr>
          <p:cNvPr id="27" name="Text 24"/>
          <p:cNvSpPr txBox="1"/>
          <p:nvPr/>
        </p:nvSpPr>
        <p:spPr>
          <a:xfrm>
            <a:off x="514807" y="3047695"/>
            <a:ext cx="957377"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易用型/通用型</a:t>
            </a:r>
            <a:endParaRPr lang="en-US" sz="1000" dirty="0"/>
          </a:p>
        </p:txBody>
      </p:sp>
      <p:sp>
        <p:nvSpPr>
          <p:cNvPr id="28" name="Text 25"/>
          <p:cNvSpPr txBox="1"/>
          <p:nvPr/>
        </p:nvSpPr>
        <p:spPr>
          <a:xfrm>
            <a:off x="2288743" y="3047695"/>
            <a:ext cx="957377"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易用型/专业型</a:t>
            </a:r>
            <a:endParaRPr lang="en-US" sz="1000" dirty="0"/>
          </a:p>
        </p:txBody>
      </p:sp>
      <p:sp>
        <p:nvSpPr>
          <p:cNvPr id="29" name="Text 26"/>
          <p:cNvSpPr txBox="1"/>
          <p:nvPr/>
        </p:nvSpPr>
        <p:spPr>
          <a:xfrm>
            <a:off x="4425696" y="2115007"/>
            <a:ext cx="1224382"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创作增强/团队导向</a:t>
            </a:r>
            <a:endParaRPr lang="en-US" sz="1000" dirty="0"/>
          </a:p>
        </p:txBody>
      </p:sp>
      <p:sp>
        <p:nvSpPr>
          <p:cNvPr id="30" name="Text 27"/>
          <p:cNvSpPr txBox="1"/>
          <p:nvPr/>
        </p:nvSpPr>
        <p:spPr>
          <a:xfrm>
            <a:off x="6200546" y="2115007"/>
            <a:ext cx="1224382"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创作增强/个人导向</a:t>
            </a:r>
            <a:endParaRPr lang="en-US" sz="1000" dirty="0"/>
          </a:p>
        </p:txBody>
      </p:sp>
      <p:sp>
        <p:nvSpPr>
          <p:cNvPr id="31" name="Text 28"/>
          <p:cNvSpPr txBox="1"/>
          <p:nvPr/>
        </p:nvSpPr>
        <p:spPr>
          <a:xfrm>
            <a:off x="4425696" y="3047695"/>
            <a:ext cx="1357884"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工作流增强/团队导向</a:t>
            </a:r>
            <a:endParaRPr lang="en-US" sz="1000" dirty="0"/>
          </a:p>
        </p:txBody>
      </p:sp>
      <p:sp>
        <p:nvSpPr>
          <p:cNvPr id="32" name="Text 29"/>
          <p:cNvSpPr txBox="1"/>
          <p:nvPr/>
        </p:nvSpPr>
        <p:spPr>
          <a:xfrm>
            <a:off x="6200546" y="3047695"/>
            <a:ext cx="1357884"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工作流增强/个人导向</a:t>
            </a:r>
            <a:endParaRPr lang="en-US" sz="1000" dirty="0"/>
          </a:p>
        </p:txBody>
      </p:sp>
      <p:sp>
        <p:nvSpPr>
          <p:cNvPr id="33" name="Shape 30"/>
          <p:cNvSpPr/>
          <p:nvPr/>
        </p:nvSpPr>
        <p:spPr>
          <a:xfrm>
            <a:off x="533095" y="2324405"/>
            <a:ext cx="771754" cy="209398"/>
          </a:xfrm>
          <a:prstGeom prst="roundRect">
            <a:avLst>
              <a:gd name="adj" fmla="val 79396"/>
            </a:avLst>
          </a:prstGeom>
          <a:solidFill>
            <a:srgbClr val="EBF0FF"/>
          </a:solidFill>
          <a:ln/>
        </p:spPr>
      </p:sp>
      <p:sp>
        <p:nvSpPr>
          <p:cNvPr id="34" name="Shape 31"/>
          <p:cNvSpPr/>
          <p:nvPr/>
        </p:nvSpPr>
        <p:spPr>
          <a:xfrm>
            <a:off x="533095" y="2581351"/>
            <a:ext cx="819302" cy="209398"/>
          </a:xfrm>
          <a:prstGeom prst="roundRect">
            <a:avLst>
              <a:gd name="adj" fmla="val 79396"/>
            </a:avLst>
          </a:prstGeom>
          <a:solidFill>
            <a:srgbClr val="EBF0FF"/>
          </a:solidFill>
          <a:ln/>
        </p:spPr>
      </p:sp>
      <p:sp>
        <p:nvSpPr>
          <p:cNvPr id="35" name="Shape 32"/>
          <p:cNvSpPr/>
          <p:nvPr/>
        </p:nvSpPr>
        <p:spPr>
          <a:xfrm>
            <a:off x="2307946" y="2324405"/>
            <a:ext cx="580644" cy="209398"/>
          </a:xfrm>
          <a:prstGeom prst="roundRect">
            <a:avLst>
              <a:gd name="adj" fmla="val 79396"/>
            </a:avLst>
          </a:prstGeom>
          <a:solidFill>
            <a:srgbClr val="EBF0FF"/>
          </a:solidFill>
          <a:ln/>
        </p:spPr>
      </p:sp>
      <p:sp>
        <p:nvSpPr>
          <p:cNvPr id="36" name="Shape 33"/>
          <p:cNvSpPr/>
          <p:nvPr/>
        </p:nvSpPr>
        <p:spPr>
          <a:xfrm>
            <a:off x="2923337" y="2324405"/>
            <a:ext cx="657454" cy="209398"/>
          </a:xfrm>
          <a:prstGeom prst="roundRect">
            <a:avLst>
              <a:gd name="adj" fmla="val 79396"/>
            </a:avLst>
          </a:prstGeom>
          <a:solidFill>
            <a:srgbClr val="EBF0FF"/>
          </a:solidFill>
          <a:ln/>
        </p:spPr>
      </p:sp>
      <p:sp>
        <p:nvSpPr>
          <p:cNvPr id="37" name="Shape 34"/>
          <p:cNvSpPr/>
          <p:nvPr/>
        </p:nvSpPr>
        <p:spPr>
          <a:xfrm>
            <a:off x="533095" y="3258007"/>
            <a:ext cx="990295" cy="209398"/>
          </a:xfrm>
          <a:prstGeom prst="roundRect">
            <a:avLst>
              <a:gd name="adj" fmla="val 79396"/>
            </a:avLst>
          </a:prstGeom>
          <a:solidFill>
            <a:srgbClr val="EBF0FF"/>
          </a:solidFill>
          <a:ln/>
        </p:spPr>
      </p:sp>
      <p:sp>
        <p:nvSpPr>
          <p:cNvPr id="38" name="Shape 35"/>
          <p:cNvSpPr/>
          <p:nvPr/>
        </p:nvSpPr>
        <p:spPr>
          <a:xfrm>
            <a:off x="533095" y="3514954"/>
            <a:ext cx="694944" cy="209398"/>
          </a:xfrm>
          <a:prstGeom prst="roundRect">
            <a:avLst>
              <a:gd name="adj" fmla="val 79396"/>
            </a:avLst>
          </a:prstGeom>
          <a:solidFill>
            <a:srgbClr val="EBF0FF"/>
          </a:solidFill>
          <a:ln/>
        </p:spPr>
      </p:sp>
      <p:sp>
        <p:nvSpPr>
          <p:cNvPr id="39" name="Shape 36"/>
          <p:cNvSpPr/>
          <p:nvPr/>
        </p:nvSpPr>
        <p:spPr>
          <a:xfrm>
            <a:off x="2307946" y="3258007"/>
            <a:ext cx="733349" cy="209398"/>
          </a:xfrm>
          <a:prstGeom prst="roundRect">
            <a:avLst>
              <a:gd name="adj" fmla="val 79396"/>
            </a:avLst>
          </a:prstGeom>
          <a:solidFill>
            <a:srgbClr val="EBF0FF"/>
          </a:solidFill>
          <a:ln/>
        </p:spPr>
      </p:sp>
      <p:sp>
        <p:nvSpPr>
          <p:cNvPr id="40" name="Shape 37"/>
          <p:cNvSpPr/>
          <p:nvPr/>
        </p:nvSpPr>
        <p:spPr>
          <a:xfrm>
            <a:off x="3076042" y="3258007"/>
            <a:ext cx="523951" cy="209398"/>
          </a:xfrm>
          <a:prstGeom prst="roundRect">
            <a:avLst>
              <a:gd name="adj" fmla="val 79396"/>
            </a:avLst>
          </a:prstGeom>
          <a:solidFill>
            <a:srgbClr val="EBF0FF"/>
          </a:solidFill>
          <a:ln/>
        </p:spPr>
      </p:sp>
      <p:sp>
        <p:nvSpPr>
          <p:cNvPr id="41" name="Shape 38"/>
          <p:cNvSpPr/>
          <p:nvPr/>
        </p:nvSpPr>
        <p:spPr>
          <a:xfrm>
            <a:off x="4444898" y="2324405"/>
            <a:ext cx="657454" cy="209398"/>
          </a:xfrm>
          <a:prstGeom prst="roundRect">
            <a:avLst>
              <a:gd name="adj" fmla="val 79396"/>
            </a:avLst>
          </a:prstGeom>
          <a:solidFill>
            <a:srgbClr val="EBF0FF"/>
          </a:solidFill>
          <a:ln/>
        </p:spPr>
      </p:sp>
      <p:sp>
        <p:nvSpPr>
          <p:cNvPr id="42" name="Shape 39"/>
          <p:cNvSpPr/>
          <p:nvPr/>
        </p:nvSpPr>
        <p:spPr>
          <a:xfrm>
            <a:off x="5132527" y="2324405"/>
            <a:ext cx="724205" cy="209398"/>
          </a:xfrm>
          <a:prstGeom prst="roundRect">
            <a:avLst>
              <a:gd name="adj" fmla="val 79396"/>
            </a:avLst>
          </a:prstGeom>
          <a:solidFill>
            <a:srgbClr val="EBF0FF"/>
          </a:solidFill>
          <a:ln/>
        </p:spPr>
      </p:sp>
      <p:sp>
        <p:nvSpPr>
          <p:cNvPr id="43" name="Shape 40"/>
          <p:cNvSpPr/>
          <p:nvPr/>
        </p:nvSpPr>
        <p:spPr>
          <a:xfrm>
            <a:off x="6219749" y="2324405"/>
            <a:ext cx="543154" cy="209398"/>
          </a:xfrm>
          <a:prstGeom prst="roundRect">
            <a:avLst>
              <a:gd name="adj" fmla="val 79396"/>
            </a:avLst>
          </a:prstGeom>
          <a:solidFill>
            <a:srgbClr val="EBF0FF"/>
          </a:solidFill>
          <a:ln/>
        </p:spPr>
      </p:sp>
      <p:sp>
        <p:nvSpPr>
          <p:cNvPr id="44" name="Shape 41"/>
          <p:cNvSpPr/>
          <p:nvPr/>
        </p:nvSpPr>
        <p:spPr>
          <a:xfrm>
            <a:off x="6798564" y="2324405"/>
            <a:ext cx="428854" cy="209398"/>
          </a:xfrm>
          <a:prstGeom prst="roundRect">
            <a:avLst>
              <a:gd name="adj" fmla="val 79396"/>
            </a:avLst>
          </a:prstGeom>
          <a:solidFill>
            <a:srgbClr val="EBF0FF"/>
          </a:solidFill>
          <a:ln/>
        </p:spPr>
      </p:sp>
      <p:sp>
        <p:nvSpPr>
          <p:cNvPr id="45" name="Shape 42"/>
          <p:cNvSpPr/>
          <p:nvPr/>
        </p:nvSpPr>
        <p:spPr>
          <a:xfrm>
            <a:off x="4444898" y="3258007"/>
            <a:ext cx="733349" cy="209398"/>
          </a:xfrm>
          <a:prstGeom prst="roundRect">
            <a:avLst>
              <a:gd name="adj" fmla="val 79396"/>
            </a:avLst>
          </a:prstGeom>
          <a:solidFill>
            <a:srgbClr val="EBF0FF"/>
          </a:solidFill>
          <a:ln/>
        </p:spPr>
      </p:sp>
      <p:sp>
        <p:nvSpPr>
          <p:cNvPr id="46" name="Shape 43"/>
          <p:cNvSpPr/>
          <p:nvPr/>
        </p:nvSpPr>
        <p:spPr>
          <a:xfrm>
            <a:off x="4444898" y="3514954"/>
            <a:ext cx="1143000" cy="209398"/>
          </a:xfrm>
          <a:prstGeom prst="roundRect">
            <a:avLst>
              <a:gd name="adj" fmla="val 79396"/>
            </a:avLst>
          </a:prstGeom>
          <a:solidFill>
            <a:srgbClr val="EBF0FF"/>
          </a:solidFill>
          <a:ln/>
        </p:spPr>
      </p:sp>
      <p:sp>
        <p:nvSpPr>
          <p:cNvPr id="47" name="Shape 44"/>
          <p:cNvSpPr/>
          <p:nvPr/>
        </p:nvSpPr>
        <p:spPr>
          <a:xfrm>
            <a:off x="6219749" y="3258007"/>
            <a:ext cx="847649" cy="209398"/>
          </a:xfrm>
          <a:prstGeom prst="roundRect">
            <a:avLst>
              <a:gd name="adj" fmla="val 79396"/>
            </a:avLst>
          </a:prstGeom>
          <a:solidFill>
            <a:srgbClr val="EBF0FF"/>
          </a:solidFill>
          <a:ln/>
        </p:spPr>
      </p:sp>
      <p:sp>
        <p:nvSpPr>
          <p:cNvPr id="48" name="Shape 45"/>
          <p:cNvSpPr/>
          <p:nvPr/>
        </p:nvSpPr>
        <p:spPr>
          <a:xfrm>
            <a:off x="7099402" y="3258007"/>
            <a:ext cx="552298" cy="209398"/>
          </a:xfrm>
          <a:prstGeom prst="roundRect">
            <a:avLst>
              <a:gd name="adj" fmla="val 79396"/>
            </a:avLst>
          </a:prstGeom>
          <a:solidFill>
            <a:srgbClr val="EBF0FF"/>
          </a:solidFill>
          <a:ln/>
        </p:spPr>
      </p:sp>
      <p:sp>
        <p:nvSpPr>
          <p:cNvPr id="49" name="Text 46"/>
          <p:cNvSpPr txBox="1"/>
          <p:nvPr/>
        </p:nvSpPr>
        <p:spPr>
          <a:xfrm>
            <a:off x="609905" y="2352751"/>
            <a:ext cx="70500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SingleStore</a:t>
            </a:r>
            <a:endParaRPr lang="en-US" sz="900" dirty="0"/>
          </a:p>
        </p:txBody>
      </p:sp>
      <p:sp>
        <p:nvSpPr>
          <p:cNvPr id="50" name="Text 47"/>
          <p:cNvSpPr txBox="1"/>
          <p:nvPr/>
        </p:nvSpPr>
        <p:spPr>
          <a:xfrm>
            <a:off x="609905" y="2609698"/>
            <a:ext cx="752551"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PineconeDB</a:t>
            </a:r>
            <a:endParaRPr lang="en-US" sz="900" dirty="0"/>
          </a:p>
        </p:txBody>
      </p:sp>
      <p:sp>
        <p:nvSpPr>
          <p:cNvPr id="51" name="Text 48"/>
          <p:cNvSpPr txBox="1"/>
          <p:nvPr/>
        </p:nvSpPr>
        <p:spPr>
          <a:xfrm>
            <a:off x="2384755" y="2352751"/>
            <a:ext cx="514807"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Chroma</a:t>
            </a:r>
            <a:endParaRPr lang="en-US" sz="900" dirty="0"/>
          </a:p>
        </p:txBody>
      </p:sp>
      <p:sp>
        <p:nvSpPr>
          <p:cNvPr id="52" name="Text 49"/>
          <p:cNvSpPr txBox="1"/>
          <p:nvPr/>
        </p:nvSpPr>
        <p:spPr>
          <a:xfrm>
            <a:off x="3000146" y="2352751"/>
            <a:ext cx="59070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Weaviate</a:t>
            </a:r>
            <a:endParaRPr lang="en-US" sz="900" dirty="0"/>
          </a:p>
        </p:txBody>
      </p:sp>
      <p:sp>
        <p:nvSpPr>
          <p:cNvPr id="53" name="Text 50"/>
          <p:cNvSpPr txBox="1"/>
          <p:nvPr/>
        </p:nvSpPr>
        <p:spPr>
          <a:xfrm>
            <a:off x="609905" y="3286354"/>
            <a:ext cx="924458"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MongoDB Atlas</a:t>
            </a:r>
            <a:endParaRPr lang="en-US" sz="900" dirty="0"/>
          </a:p>
        </p:txBody>
      </p:sp>
      <p:sp>
        <p:nvSpPr>
          <p:cNvPr id="54" name="Text 51"/>
          <p:cNvSpPr txBox="1"/>
          <p:nvPr/>
        </p:nvSpPr>
        <p:spPr>
          <a:xfrm>
            <a:off x="609905" y="3543300"/>
            <a:ext cx="629107"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Supabase</a:t>
            </a:r>
            <a:endParaRPr lang="en-US" sz="900" dirty="0"/>
          </a:p>
        </p:txBody>
      </p:sp>
      <p:sp>
        <p:nvSpPr>
          <p:cNvPr id="55" name="Text 52"/>
          <p:cNvSpPr txBox="1"/>
          <p:nvPr/>
        </p:nvSpPr>
        <p:spPr>
          <a:xfrm>
            <a:off x="2384755" y="3286354"/>
            <a:ext cx="6675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LangChain</a:t>
            </a:r>
            <a:endParaRPr lang="en-US" sz="900" dirty="0"/>
          </a:p>
        </p:txBody>
      </p:sp>
      <p:sp>
        <p:nvSpPr>
          <p:cNvPr id="56" name="Text 53"/>
          <p:cNvSpPr txBox="1"/>
          <p:nvPr/>
        </p:nvSpPr>
        <p:spPr>
          <a:xfrm>
            <a:off x="3151937" y="3286354"/>
            <a:ext cx="457200"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Qdrant</a:t>
            </a:r>
            <a:endParaRPr lang="en-US" sz="900" dirty="0"/>
          </a:p>
        </p:txBody>
      </p:sp>
      <p:sp>
        <p:nvSpPr>
          <p:cNvPr id="57" name="Text 54"/>
          <p:cNvSpPr txBox="1"/>
          <p:nvPr/>
        </p:nvSpPr>
        <p:spPr>
          <a:xfrm>
            <a:off x="4520794" y="2352751"/>
            <a:ext cx="59070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Notion AI</a:t>
            </a:r>
            <a:endParaRPr lang="en-US" sz="900" dirty="0"/>
          </a:p>
        </p:txBody>
      </p:sp>
      <p:sp>
        <p:nvSpPr>
          <p:cNvPr id="58" name="Text 55"/>
          <p:cNvSpPr txBox="1"/>
          <p:nvPr/>
        </p:nvSpPr>
        <p:spPr>
          <a:xfrm>
            <a:off x="5209337" y="2352751"/>
            <a:ext cx="657454"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ClickUp AI</a:t>
            </a:r>
            <a:endParaRPr lang="en-US" sz="900" dirty="0"/>
          </a:p>
        </p:txBody>
      </p:sp>
      <p:sp>
        <p:nvSpPr>
          <p:cNvPr id="59" name="Text 56"/>
          <p:cNvSpPr txBox="1"/>
          <p:nvPr/>
        </p:nvSpPr>
        <p:spPr>
          <a:xfrm>
            <a:off x="6295644" y="2352751"/>
            <a:ext cx="47640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Otter.ai</a:t>
            </a:r>
            <a:endParaRPr lang="en-US" sz="900" dirty="0"/>
          </a:p>
        </p:txBody>
      </p:sp>
      <p:sp>
        <p:nvSpPr>
          <p:cNvPr id="60" name="Text 57"/>
          <p:cNvSpPr txBox="1"/>
          <p:nvPr/>
        </p:nvSpPr>
        <p:spPr>
          <a:xfrm>
            <a:off x="6874459" y="2352751"/>
            <a:ext cx="36210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Mem</a:t>
            </a:r>
            <a:endParaRPr lang="en-US" sz="900" dirty="0"/>
          </a:p>
        </p:txBody>
      </p:sp>
      <p:sp>
        <p:nvSpPr>
          <p:cNvPr id="61" name="Text 58"/>
          <p:cNvSpPr txBox="1"/>
          <p:nvPr/>
        </p:nvSpPr>
        <p:spPr>
          <a:xfrm>
            <a:off x="4520794" y="3286354"/>
            <a:ext cx="6675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Monday AI</a:t>
            </a:r>
            <a:endParaRPr lang="en-US" sz="900" dirty="0"/>
          </a:p>
        </p:txBody>
      </p:sp>
      <p:sp>
        <p:nvSpPr>
          <p:cNvPr id="62" name="Text 59"/>
          <p:cNvSpPr txBox="1"/>
          <p:nvPr/>
        </p:nvSpPr>
        <p:spPr>
          <a:xfrm>
            <a:off x="4520794" y="3543300"/>
            <a:ext cx="1077163"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Asana Intelligence</a:t>
            </a:r>
            <a:endParaRPr lang="en-US" sz="900" dirty="0"/>
          </a:p>
        </p:txBody>
      </p:sp>
      <p:sp>
        <p:nvSpPr>
          <p:cNvPr id="63" name="Text 60"/>
          <p:cNvSpPr txBox="1"/>
          <p:nvPr/>
        </p:nvSpPr>
        <p:spPr>
          <a:xfrm>
            <a:off x="6295644" y="3286354"/>
            <a:ext cx="7818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Superhuman</a:t>
            </a:r>
            <a:endParaRPr lang="en-US" sz="900" dirty="0"/>
          </a:p>
        </p:txBody>
      </p:sp>
      <p:sp>
        <p:nvSpPr>
          <p:cNvPr id="64" name="Text 61"/>
          <p:cNvSpPr txBox="1"/>
          <p:nvPr/>
        </p:nvSpPr>
        <p:spPr>
          <a:xfrm>
            <a:off x="7175297" y="3286354"/>
            <a:ext cx="486461"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Akiflow</a:t>
            </a:r>
            <a:endParaRPr lang="en-US" sz="900" dirty="0"/>
          </a:p>
        </p:txBody>
      </p:sp>
      <p:sp>
        <p:nvSpPr>
          <p:cNvPr id="65" name="Text 62"/>
          <p:cNvSpPr txBox="1"/>
          <p:nvPr/>
        </p:nvSpPr>
        <p:spPr>
          <a:xfrm>
            <a:off x="466344" y="3924605"/>
            <a:ext cx="1150315" cy="152705"/>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易用性 ↔ 性能优先</a:t>
            </a:r>
            <a:endParaRPr lang="en-US" sz="900" dirty="0"/>
          </a:p>
        </p:txBody>
      </p:sp>
      <p:sp>
        <p:nvSpPr>
          <p:cNvPr id="66" name="Text 63"/>
          <p:cNvSpPr txBox="1"/>
          <p:nvPr/>
        </p:nvSpPr>
        <p:spPr>
          <a:xfrm>
            <a:off x="2971800" y="3924605"/>
            <a:ext cx="1026871" cy="152705"/>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通用 ↔ 专用于AI</a:t>
            </a:r>
            <a:endParaRPr lang="en-US" sz="900" dirty="0"/>
          </a:p>
        </p:txBody>
      </p:sp>
      <p:sp>
        <p:nvSpPr>
          <p:cNvPr id="67" name="Text 64"/>
          <p:cNvSpPr txBox="1"/>
          <p:nvPr/>
        </p:nvSpPr>
        <p:spPr>
          <a:xfrm>
            <a:off x="428854" y="4138574"/>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成功关键：</a:t>
            </a:r>
            <a:endParaRPr lang="en-US" sz="900" dirty="0"/>
          </a:p>
        </p:txBody>
      </p:sp>
      <p:sp>
        <p:nvSpPr>
          <p:cNvPr id="68" name="Text 65"/>
          <p:cNvSpPr txBox="1"/>
          <p:nvPr/>
        </p:nvSpPr>
        <p:spPr>
          <a:xfrm>
            <a:off x="1457554" y="4138574"/>
            <a:ext cx="2103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与</a:t>
            </a:r>
            <a:endParaRPr lang="en-US" sz="900" dirty="0"/>
          </a:p>
        </p:txBody>
      </p:sp>
      <p:sp>
        <p:nvSpPr>
          <p:cNvPr id="69" name="Text 66"/>
          <p:cNvSpPr txBox="1"/>
          <p:nvPr/>
        </p:nvSpPr>
        <p:spPr>
          <a:xfrm>
            <a:off x="1000354" y="4138574"/>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技术壁垒</a:t>
            </a:r>
            <a:endParaRPr lang="en-US" sz="900" dirty="0"/>
          </a:p>
        </p:txBody>
      </p:sp>
      <p:sp>
        <p:nvSpPr>
          <p:cNvPr id="70" name="Text 67"/>
          <p:cNvSpPr txBox="1"/>
          <p:nvPr/>
        </p:nvSpPr>
        <p:spPr>
          <a:xfrm>
            <a:off x="1571854" y="4138574"/>
            <a:ext cx="8961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垂直行业适配度</a:t>
            </a:r>
            <a:endParaRPr lang="en-US" sz="900" dirty="0"/>
          </a:p>
        </p:txBody>
      </p:sp>
      <p:pic>
        <p:nvPicPr>
          <p:cNvPr id="71" name="Image 1" descr="preencoded.png"/>
          <p:cNvPicPr>
            <a:picLocks noChangeAspect="1"/>
          </p:cNvPicPr>
          <p:nvPr/>
        </p:nvPicPr>
        <p:blipFill>
          <a:blip r:embed="rId4"/>
          <a:srcRect/>
          <a:stretch/>
        </p:blipFill>
        <p:spPr>
          <a:xfrm>
            <a:off x="4435754" y="1686154"/>
            <a:ext cx="152705" cy="152705"/>
          </a:xfrm>
          <a:prstGeom prst="rect">
            <a:avLst/>
          </a:prstGeom>
        </p:spPr>
      </p:pic>
      <p:sp>
        <p:nvSpPr>
          <p:cNvPr id="72" name="Shape 68"/>
          <p:cNvSpPr/>
          <p:nvPr/>
        </p:nvSpPr>
        <p:spPr>
          <a:xfrm>
            <a:off x="8128102" y="1466698"/>
            <a:ext cx="3762756" cy="2952598"/>
          </a:xfrm>
          <a:prstGeom prst="roundRect">
            <a:avLst>
              <a:gd name="adj" fmla="val 799"/>
            </a:avLst>
          </a:prstGeom>
          <a:solidFill>
            <a:srgbClr val="F9FAFB"/>
          </a:solidFill>
          <a:ln w="12700">
            <a:solidFill>
              <a:srgbClr val="E5E7EB"/>
            </a:solidFill>
            <a:prstDash val="solid"/>
          </a:ln>
        </p:spPr>
      </p:sp>
      <p:sp>
        <p:nvSpPr>
          <p:cNvPr id="73" name="Shape 69"/>
          <p:cNvSpPr/>
          <p:nvPr/>
        </p:nvSpPr>
        <p:spPr>
          <a:xfrm>
            <a:off x="8251546" y="1591056"/>
            <a:ext cx="342900" cy="342900"/>
          </a:xfrm>
          <a:prstGeom prst="ellipse">
            <a:avLst/>
          </a:prstGeom>
          <a:solidFill>
            <a:srgbClr val="EBF0FF"/>
          </a:solidFill>
          <a:ln/>
        </p:spPr>
      </p:sp>
      <p:sp>
        <p:nvSpPr>
          <p:cNvPr id="74" name="Text 70"/>
          <p:cNvSpPr txBox="1"/>
          <p:nvPr/>
        </p:nvSpPr>
        <p:spPr>
          <a:xfrm>
            <a:off x="8671255" y="1666951"/>
            <a:ext cx="1524305" cy="191110"/>
          </a:xfrm>
          <a:prstGeom prst="rect">
            <a:avLst/>
          </a:prstGeom>
          <a:noFill/>
          <a:ln/>
        </p:spPr>
        <p:txBody>
          <a:bodyPr wrap="square" lIns="0" tIns="0" rIns="0" bIns="0" rtlCol="0" anchor="ctr"/>
          <a:lstStyle/>
          <a:p>
            <a:pPr marL="0" indent="0" algn="l">
              <a:buNone/>
            </a:pPr>
            <a:r>
              <a:rPr lang="en-US" sz="1200" b="1" dirty="0">
                <a:solidFill>
                  <a:srgbClr val="1F2937"/>
                </a:solidFill>
                <a:latin typeface="Inter" pitchFamily="34" charset="0"/>
                <a:ea typeface="Inter" pitchFamily="34" charset="-122"/>
                <a:cs typeface="Inter" pitchFamily="34" charset="-120"/>
              </a:rPr>
              <a:t>生成式AI Media赛道</a:t>
            </a:r>
            <a:endParaRPr lang="en-US" sz="1200" dirty="0"/>
          </a:p>
        </p:txBody>
      </p:sp>
      <p:sp>
        <p:nvSpPr>
          <p:cNvPr id="75" name="Shape 71"/>
          <p:cNvSpPr/>
          <p:nvPr/>
        </p:nvSpPr>
        <p:spPr>
          <a:xfrm>
            <a:off x="8251546" y="2009851"/>
            <a:ext cx="1742846" cy="895198"/>
          </a:xfrm>
          <a:prstGeom prst="rect">
            <a:avLst/>
          </a:prstGeom>
          <a:solidFill>
            <a:srgbClr val="FFFFFF"/>
          </a:solidFill>
          <a:ln w="12700">
            <a:solidFill>
              <a:srgbClr val="E5E7EB"/>
            </a:solidFill>
            <a:prstDash val="solid"/>
          </a:ln>
        </p:spPr>
      </p:sp>
      <p:sp>
        <p:nvSpPr>
          <p:cNvPr id="76" name="Shape 72"/>
          <p:cNvSpPr/>
          <p:nvPr/>
        </p:nvSpPr>
        <p:spPr>
          <a:xfrm>
            <a:off x="10026396" y="2009851"/>
            <a:ext cx="1742846" cy="895198"/>
          </a:xfrm>
          <a:prstGeom prst="rect">
            <a:avLst/>
          </a:prstGeom>
          <a:solidFill>
            <a:srgbClr val="FFFFFF"/>
          </a:solidFill>
          <a:ln w="12700">
            <a:solidFill>
              <a:srgbClr val="E5E7EB"/>
            </a:solidFill>
            <a:prstDash val="solid"/>
          </a:ln>
        </p:spPr>
      </p:sp>
      <p:sp>
        <p:nvSpPr>
          <p:cNvPr id="77" name="Shape 73"/>
          <p:cNvSpPr/>
          <p:nvPr/>
        </p:nvSpPr>
        <p:spPr>
          <a:xfrm>
            <a:off x="8251546" y="2943454"/>
            <a:ext cx="1742846" cy="895198"/>
          </a:xfrm>
          <a:prstGeom prst="rect">
            <a:avLst/>
          </a:prstGeom>
          <a:solidFill>
            <a:srgbClr val="FFFFFF"/>
          </a:solidFill>
          <a:ln w="12700">
            <a:solidFill>
              <a:srgbClr val="E5E7EB"/>
            </a:solidFill>
            <a:prstDash val="solid"/>
          </a:ln>
        </p:spPr>
      </p:sp>
      <p:sp>
        <p:nvSpPr>
          <p:cNvPr id="78" name="Shape 74"/>
          <p:cNvSpPr/>
          <p:nvPr/>
        </p:nvSpPr>
        <p:spPr>
          <a:xfrm>
            <a:off x="10026396" y="2943454"/>
            <a:ext cx="1742846" cy="895198"/>
          </a:xfrm>
          <a:prstGeom prst="rect">
            <a:avLst/>
          </a:prstGeom>
          <a:solidFill>
            <a:srgbClr val="FFFFFF"/>
          </a:solidFill>
          <a:ln w="12700">
            <a:solidFill>
              <a:srgbClr val="E5E7EB"/>
            </a:solidFill>
            <a:prstDash val="solid"/>
          </a:ln>
        </p:spPr>
      </p:sp>
      <p:sp>
        <p:nvSpPr>
          <p:cNvPr id="79" name="Text 75"/>
          <p:cNvSpPr txBox="1"/>
          <p:nvPr/>
        </p:nvSpPr>
        <p:spPr>
          <a:xfrm>
            <a:off x="8337499" y="2115007"/>
            <a:ext cx="1357884"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创意自由度/通用平台</a:t>
            </a:r>
            <a:endParaRPr lang="en-US" sz="1000" dirty="0"/>
          </a:p>
        </p:txBody>
      </p:sp>
      <p:sp>
        <p:nvSpPr>
          <p:cNvPr id="80" name="Text 76"/>
          <p:cNvSpPr txBox="1"/>
          <p:nvPr/>
        </p:nvSpPr>
        <p:spPr>
          <a:xfrm>
            <a:off x="10112350" y="2115007"/>
            <a:ext cx="1357884"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创意自由度/垂直领域</a:t>
            </a:r>
            <a:endParaRPr lang="en-US" sz="1000" dirty="0"/>
          </a:p>
        </p:txBody>
      </p:sp>
      <p:sp>
        <p:nvSpPr>
          <p:cNvPr id="81" name="Text 77"/>
          <p:cNvSpPr txBox="1"/>
          <p:nvPr/>
        </p:nvSpPr>
        <p:spPr>
          <a:xfrm>
            <a:off x="8337499" y="3047695"/>
            <a:ext cx="1090879"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易用性/通用平台</a:t>
            </a:r>
            <a:endParaRPr lang="en-US" sz="1000" dirty="0"/>
          </a:p>
        </p:txBody>
      </p:sp>
      <p:sp>
        <p:nvSpPr>
          <p:cNvPr id="82" name="Text 78"/>
          <p:cNvSpPr txBox="1"/>
          <p:nvPr/>
        </p:nvSpPr>
        <p:spPr>
          <a:xfrm>
            <a:off x="10112350" y="3047695"/>
            <a:ext cx="1090879" cy="162763"/>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易用性/垂直领域</a:t>
            </a:r>
            <a:endParaRPr lang="en-US" sz="1000" dirty="0"/>
          </a:p>
        </p:txBody>
      </p:sp>
      <p:sp>
        <p:nvSpPr>
          <p:cNvPr id="83" name="Shape 79"/>
          <p:cNvSpPr/>
          <p:nvPr/>
        </p:nvSpPr>
        <p:spPr>
          <a:xfrm>
            <a:off x="8356702" y="2324405"/>
            <a:ext cx="761695" cy="209398"/>
          </a:xfrm>
          <a:prstGeom prst="roundRect">
            <a:avLst>
              <a:gd name="adj" fmla="val 79396"/>
            </a:avLst>
          </a:prstGeom>
          <a:solidFill>
            <a:srgbClr val="EBF0FF"/>
          </a:solidFill>
          <a:ln/>
        </p:spPr>
      </p:sp>
      <p:sp>
        <p:nvSpPr>
          <p:cNvPr id="84" name="Shape 80"/>
          <p:cNvSpPr/>
          <p:nvPr/>
        </p:nvSpPr>
        <p:spPr>
          <a:xfrm>
            <a:off x="9153144" y="2324405"/>
            <a:ext cx="638251" cy="209398"/>
          </a:xfrm>
          <a:prstGeom prst="roundRect">
            <a:avLst>
              <a:gd name="adj" fmla="val 79396"/>
            </a:avLst>
          </a:prstGeom>
          <a:solidFill>
            <a:srgbClr val="EBF0FF"/>
          </a:solidFill>
          <a:ln/>
        </p:spPr>
      </p:sp>
      <p:sp>
        <p:nvSpPr>
          <p:cNvPr id="85" name="Shape 81"/>
          <p:cNvSpPr/>
          <p:nvPr/>
        </p:nvSpPr>
        <p:spPr>
          <a:xfrm>
            <a:off x="10131552" y="2324405"/>
            <a:ext cx="590702" cy="209398"/>
          </a:xfrm>
          <a:prstGeom prst="roundRect">
            <a:avLst>
              <a:gd name="adj" fmla="val 79396"/>
            </a:avLst>
          </a:prstGeom>
          <a:solidFill>
            <a:srgbClr val="EBF0FF"/>
          </a:solidFill>
          <a:ln/>
        </p:spPr>
      </p:sp>
      <p:sp>
        <p:nvSpPr>
          <p:cNvPr id="86" name="Shape 82"/>
          <p:cNvSpPr/>
          <p:nvPr/>
        </p:nvSpPr>
        <p:spPr>
          <a:xfrm>
            <a:off x="10750601" y="2324405"/>
            <a:ext cx="676656" cy="209398"/>
          </a:xfrm>
          <a:prstGeom prst="roundRect">
            <a:avLst>
              <a:gd name="adj" fmla="val 79396"/>
            </a:avLst>
          </a:prstGeom>
          <a:solidFill>
            <a:srgbClr val="EBF0FF"/>
          </a:solidFill>
          <a:ln/>
        </p:spPr>
      </p:sp>
      <p:sp>
        <p:nvSpPr>
          <p:cNvPr id="87" name="Shape 83"/>
          <p:cNvSpPr/>
          <p:nvPr/>
        </p:nvSpPr>
        <p:spPr>
          <a:xfrm>
            <a:off x="8356702" y="3258007"/>
            <a:ext cx="638251" cy="209398"/>
          </a:xfrm>
          <a:prstGeom prst="roundRect">
            <a:avLst>
              <a:gd name="adj" fmla="val 79396"/>
            </a:avLst>
          </a:prstGeom>
          <a:solidFill>
            <a:srgbClr val="EBF0FF"/>
          </a:solidFill>
          <a:ln/>
        </p:spPr>
      </p:sp>
      <p:sp>
        <p:nvSpPr>
          <p:cNvPr id="88" name="Shape 84"/>
          <p:cNvSpPr/>
          <p:nvPr/>
        </p:nvSpPr>
        <p:spPr>
          <a:xfrm>
            <a:off x="8356702" y="3514954"/>
            <a:ext cx="875995" cy="209398"/>
          </a:xfrm>
          <a:prstGeom prst="roundRect">
            <a:avLst>
              <a:gd name="adj" fmla="val 79396"/>
            </a:avLst>
          </a:prstGeom>
          <a:solidFill>
            <a:srgbClr val="EBF0FF"/>
          </a:solidFill>
          <a:ln/>
        </p:spPr>
      </p:sp>
      <p:sp>
        <p:nvSpPr>
          <p:cNvPr id="89" name="Shape 85"/>
          <p:cNvSpPr/>
          <p:nvPr/>
        </p:nvSpPr>
        <p:spPr>
          <a:xfrm>
            <a:off x="10131552" y="3258007"/>
            <a:ext cx="724205" cy="209398"/>
          </a:xfrm>
          <a:prstGeom prst="roundRect">
            <a:avLst>
              <a:gd name="adj" fmla="val 79396"/>
            </a:avLst>
          </a:prstGeom>
          <a:solidFill>
            <a:srgbClr val="EBF0FF"/>
          </a:solidFill>
          <a:ln/>
        </p:spPr>
      </p:sp>
      <p:sp>
        <p:nvSpPr>
          <p:cNvPr id="90" name="Shape 86"/>
          <p:cNvSpPr/>
          <p:nvPr/>
        </p:nvSpPr>
        <p:spPr>
          <a:xfrm>
            <a:off x="10884103" y="3258007"/>
            <a:ext cx="685800" cy="209398"/>
          </a:xfrm>
          <a:prstGeom prst="roundRect">
            <a:avLst>
              <a:gd name="adj" fmla="val 79396"/>
            </a:avLst>
          </a:prstGeom>
          <a:solidFill>
            <a:srgbClr val="EBF0FF"/>
          </a:solidFill>
          <a:ln/>
        </p:spPr>
      </p:sp>
      <p:sp>
        <p:nvSpPr>
          <p:cNvPr id="91" name="Text 87"/>
          <p:cNvSpPr txBox="1"/>
          <p:nvPr/>
        </p:nvSpPr>
        <p:spPr>
          <a:xfrm>
            <a:off x="8432597" y="2352751"/>
            <a:ext cx="695858"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Midjourney</a:t>
            </a:r>
            <a:endParaRPr lang="en-US" sz="900" dirty="0"/>
          </a:p>
        </p:txBody>
      </p:sp>
      <p:sp>
        <p:nvSpPr>
          <p:cNvPr id="92" name="Text 88"/>
          <p:cNvSpPr txBox="1"/>
          <p:nvPr/>
        </p:nvSpPr>
        <p:spPr>
          <a:xfrm>
            <a:off x="9229039" y="2352751"/>
            <a:ext cx="571500"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DALL·E 3</a:t>
            </a:r>
            <a:endParaRPr lang="en-US" sz="900" dirty="0"/>
          </a:p>
        </p:txBody>
      </p:sp>
      <p:sp>
        <p:nvSpPr>
          <p:cNvPr id="93" name="Text 89"/>
          <p:cNvSpPr txBox="1"/>
          <p:nvPr/>
        </p:nvSpPr>
        <p:spPr>
          <a:xfrm>
            <a:off x="10207447" y="2352751"/>
            <a:ext cx="523951"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Runway</a:t>
            </a:r>
            <a:endParaRPr lang="en-US" sz="900" dirty="0"/>
          </a:p>
        </p:txBody>
      </p:sp>
      <p:sp>
        <p:nvSpPr>
          <p:cNvPr id="94" name="Text 90"/>
          <p:cNvSpPr txBox="1"/>
          <p:nvPr/>
        </p:nvSpPr>
        <p:spPr>
          <a:xfrm>
            <a:off x="10827410" y="2352751"/>
            <a:ext cx="609905"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Pika Labs</a:t>
            </a:r>
            <a:endParaRPr lang="en-US" sz="900" dirty="0"/>
          </a:p>
        </p:txBody>
      </p:sp>
      <p:sp>
        <p:nvSpPr>
          <p:cNvPr id="95" name="Text 91"/>
          <p:cNvSpPr txBox="1"/>
          <p:nvPr/>
        </p:nvSpPr>
        <p:spPr>
          <a:xfrm>
            <a:off x="8432597" y="3286354"/>
            <a:ext cx="571500"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Canva AI</a:t>
            </a:r>
            <a:endParaRPr lang="en-US" sz="900" dirty="0"/>
          </a:p>
        </p:txBody>
      </p:sp>
      <p:sp>
        <p:nvSpPr>
          <p:cNvPr id="96" name="Text 92"/>
          <p:cNvSpPr txBox="1"/>
          <p:nvPr/>
        </p:nvSpPr>
        <p:spPr>
          <a:xfrm>
            <a:off x="8432597" y="3543300"/>
            <a:ext cx="810158"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Adobe Firefly</a:t>
            </a:r>
            <a:endParaRPr lang="en-US" sz="900" dirty="0"/>
          </a:p>
        </p:txBody>
      </p:sp>
      <p:sp>
        <p:nvSpPr>
          <p:cNvPr id="97" name="Text 93"/>
          <p:cNvSpPr txBox="1"/>
          <p:nvPr/>
        </p:nvSpPr>
        <p:spPr>
          <a:xfrm>
            <a:off x="10207447" y="3286354"/>
            <a:ext cx="657454"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Jasper Art</a:t>
            </a:r>
            <a:endParaRPr lang="en-US" sz="900" dirty="0"/>
          </a:p>
        </p:txBody>
      </p:sp>
      <p:sp>
        <p:nvSpPr>
          <p:cNvPr id="98" name="Text 94"/>
          <p:cNvSpPr txBox="1"/>
          <p:nvPr/>
        </p:nvSpPr>
        <p:spPr>
          <a:xfrm>
            <a:off x="4378147" y="3924605"/>
            <a:ext cx="1398118" cy="152705"/>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创作增强 ↔ 工作流增强</a:t>
            </a:r>
            <a:endParaRPr lang="en-US" sz="900" dirty="0"/>
          </a:p>
        </p:txBody>
      </p:sp>
      <p:sp>
        <p:nvSpPr>
          <p:cNvPr id="99" name="Text 95"/>
          <p:cNvSpPr txBox="1"/>
          <p:nvPr/>
        </p:nvSpPr>
        <p:spPr>
          <a:xfrm>
            <a:off x="7128662" y="3924605"/>
            <a:ext cx="779069" cy="152705"/>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团队 ↔ 个人</a:t>
            </a:r>
            <a:endParaRPr lang="en-US" sz="900" dirty="0"/>
          </a:p>
        </p:txBody>
      </p:sp>
      <p:sp>
        <p:nvSpPr>
          <p:cNvPr id="100" name="Text 96"/>
          <p:cNvSpPr txBox="1"/>
          <p:nvPr/>
        </p:nvSpPr>
        <p:spPr>
          <a:xfrm>
            <a:off x="4339742" y="4138574"/>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成功关键：</a:t>
            </a:r>
            <a:endParaRPr lang="en-US" sz="900" dirty="0"/>
          </a:p>
        </p:txBody>
      </p:sp>
      <p:sp>
        <p:nvSpPr>
          <p:cNvPr id="101" name="Text 97"/>
          <p:cNvSpPr txBox="1"/>
          <p:nvPr/>
        </p:nvSpPr>
        <p:spPr>
          <a:xfrm>
            <a:off x="5369357" y="4138574"/>
            <a:ext cx="2103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与</a:t>
            </a:r>
            <a:endParaRPr lang="en-US" sz="900" dirty="0"/>
          </a:p>
        </p:txBody>
      </p:sp>
      <p:sp>
        <p:nvSpPr>
          <p:cNvPr id="102" name="Text 98"/>
          <p:cNvSpPr txBox="1"/>
          <p:nvPr/>
        </p:nvSpPr>
        <p:spPr>
          <a:xfrm>
            <a:off x="4912157" y="4138574"/>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用户体验</a:t>
            </a:r>
            <a:endParaRPr lang="en-US" sz="900" dirty="0"/>
          </a:p>
        </p:txBody>
      </p:sp>
      <p:sp>
        <p:nvSpPr>
          <p:cNvPr id="103" name="Text 99"/>
          <p:cNvSpPr txBox="1"/>
          <p:nvPr/>
        </p:nvSpPr>
        <p:spPr>
          <a:xfrm>
            <a:off x="5483657" y="4138574"/>
            <a:ext cx="7818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无缝集成能力</a:t>
            </a:r>
            <a:endParaRPr lang="en-US" sz="900" dirty="0"/>
          </a:p>
        </p:txBody>
      </p:sp>
      <p:pic>
        <p:nvPicPr>
          <p:cNvPr id="104" name="Image 2" descr="preencoded.png"/>
          <p:cNvPicPr>
            <a:picLocks noChangeAspect="1"/>
          </p:cNvPicPr>
          <p:nvPr/>
        </p:nvPicPr>
        <p:blipFill>
          <a:blip r:embed="rId5"/>
          <a:srcRect t="-180" b="-180"/>
          <a:stretch/>
        </p:blipFill>
        <p:spPr>
          <a:xfrm>
            <a:off x="8328355" y="1686154"/>
            <a:ext cx="190195" cy="152705"/>
          </a:xfrm>
          <a:prstGeom prst="rect">
            <a:avLst/>
          </a:prstGeom>
        </p:spPr>
      </p:pic>
      <p:sp>
        <p:nvSpPr>
          <p:cNvPr id="105" name="Text 100"/>
          <p:cNvSpPr txBox="1"/>
          <p:nvPr/>
        </p:nvSpPr>
        <p:spPr>
          <a:xfrm>
            <a:off x="10960913" y="3286354"/>
            <a:ext cx="619963"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Synthesia</a:t>
            </a:r>
            <a:endParaRPr lang="en-US" sz="900" dirty="0"/>
          </a:p>
        </p:txBody>
      </p:sp>
      <p:sp>
        <p:nvSpPr>
          <p:cNvPr id="106" name="Text 101"/>
          <p:cNvSpPr txBox="1"/>
          <p:nvPr/>
        </p:nvSpPr>
        <p:spPr>
          <a:xfrm>
            <a:off x="8289950" y="3924605"/>
            <a:ext cx="1150315" cy="152705"/>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创意自由 ↔ 易用性</a:t>
            </a:r>
            <a:endParaRPr lang="en-US" sz="900" dirty="0"/>
          </a:p>
        </p:txBody>
      </p:sp>
      <p:sp>
        <p:nvSpPr>
          <p:cNvPr id="107" name="Text 102"/>
          <p:cNvSpPr txBox="1"/>
          <p:nvPr/>
        </p:nvSpPr>
        <p:spPr>
          <a:xfrm>
            <a:off x="10792663" y="3924605"/>
            <a:ext cx="1026871" cy="152705"/>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通用 ↔ 垂直应用</a:t>
            </a:r>
            <a:endParaRPr lang="en-US" sz="900" dirty="0"/>
          </a:p>
        </p:txBody>
      </p:sp>
      <p:sp>
        <p:nvSpPr>
          <p:cNvPr id="108" name="Text 103"/>
          <p:cNvSpPr txBox="1"/>
          <p:nvPr/>
        </p:nvSpPr>
        <p:spPr>
          <a:xfrm>
            <a:off x="8251546" y="4138574"/>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成功关键：</a:t>
            </a:r>
            <a:endParaRPr lang="en-US" sz="900" dirty="0"/>
          </a:p>
        </p:txBody>
      </p:sp>
      <p:sp>
        <p:nvSpPr>
          <p:cNvPr id="109" name="Text 104"/>
          <p:cNvSpPr txBox="1"/>
          <p:nvPr/>
        </p:nvSpPr>
        <p:spPr>
          <a:xfrm>
            <a:off x="9281160" y="4138574"/>
            <a:ext cx="2103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与</a:t>
            </a:r>
            <a:endParaRPr lang="en-US" sz="900" dirty="0"/>
          </a:p>
        </p:txBody>
      </p:sp>
      <p:sp>
        <p:nvSpPr>
          <p:cNvPr id="110" name="Text 105"/>
          <p:cNvSpPr txBox="1"/>
          <p:nvPr/>
        </p:nvSpPr>
        <p:spPr>
          <a:xfrm>
            <a:off x="8823046" y="4138574"/>
            <a:ext cx="553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创意质量</a:t>
            </a:r>
            <a:endParaRPr lang="en-US" sz="900" dirty="0"/>
          </a:p>
        </p:txBody>
      </p:sp>
      <p:sp>
        <p:nvSpPr>
          <p:cNvPr id="111" name="Text 106"/>
          <p:cNvSpPr txBox="1"/>
          <p:nvPr/>
        </p:nvSpPr>
        <p:spPr>
          <a:xfrm>
            <a:off x="9395460" y="4138574"/>
            <a:ext cx="10104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特定垂直领域深度</a:t>
            </a:r>
            <a:endParaRPr lang="en-US" sz="900" dirty="0"/>
          </a:p>
        </p:txBody>
      </p:sp>
      <p:sp>
        <p:nvSpPr>
          <p:cNvPr id="112" name="Text 107"/>
          <p:cNvSpPr txBox="1"/>
          <p:nvPr/>
        </p:nvSpPr>
        <p:spPr>
          <a:xfrm>
            <a:off x="304495" y="4662526"/>
            <a:ext cx="924458"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差异化洞察</a:t>
            </a:r>
            <a:endParaRPr lang="en-US" sz="1200" dirty="0"/>
          </a:p>
        </p:txBody>
      </p:sp>
      <p:pic>
        <p:nvPicPr>
          <p:cNvPr id="113" name="Image 3" descr="preencoded.png"/>
          <p:cNvPicPr>
            <a:picLocks noChangeAspect="1"/>
          </p:cNvPicPr>
          <p:nvPr/>
        </p:nvPicPr>
        <p:blipFill>
          <a:blip r:embed="rId6"/>
          <a:srcRect l="-2512" r="-2512"/>
          <a:stretch/>
        </p:blipFill>
        <p:spPr>
          <a:xfrm>
            <a:off x="304495" y="4955134"/>
            <a:ext cx="105156" cy="133502"/>
          </a:xfrm>
          <a:prstGeom prst="rect">
            <a:avLst/>
          </a:prstGeom>
        </p:spPr>
      </p:pic>
      <p:sp>
        <p:nvSpPr>
          <p:cNvPr id="114" name="Text 108"/>
          <p:cNvSpPr txBox="1"/>
          <p:nvPr/>
        </p:nvSpPr>
        <p:spPr>
          <a:xfrm>
            <a:off x="448056" y="4938674"/>
            <a:ext cx="18342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数据库赛道的差异化主要围绕</a:t>
            </a:r>
            <a:endParaRPr lang="en-US" sz="1000" dirty="0"/>
          </a:p>
        </p:txBody>
      </p:sp>
      <p:sp>
        <p:nvSpPr>
          <p:cNvPr id="115" name="Text 109"/>
          <p:cNvSpPr txBox="1"/>
          <p:nvPr/>
        </p:nvSpPr>
        <p:spPr>
          <a:xfrm>
            <a:off x="2714854" y="4938674"/>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与</a:t>
            </a:r>
            <a:endParaRPr lang="en-US" sz="1000" dirty="0"/>
          </a:p>
        </p:txBody>
      </p:sp>
      <p:sp>
        <p:nvSpPr>
          <p:cNvPr id="116" name="Text 110"/>
          <p:cNvSpPr txBox="1"/>
          <p:nvPr/>
        </p:nvSpPr>
        <p:spPr>
          <a:xfrm>
            <a:off x="3779215" y="4938674"/>
            <a:ext cx="3675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展开</a:t>
            </a:r>
            <a:endParaRPr lang="en-US" sz="1000" dirty="0"/>
          </a:p>
        </p:txBody>
      </p:sp>
      <p:sp>
        <p:nvSpPr>
          <p:cNvPr id="117" name="Text 111"/>
          <p:cNvSpPr txBox="1"/>
          <p:nvPr/>
        </p:nvSpPr>
        <p:spPr>
          <a:xfrm>
            <a:off x="4358945" y="4938674"/>
            <a:ext cx="1748333"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Workspace赛道竞争核心是</a:t>
            </a:r>
            <a:endParaRPr lang="en-US" sz="1000" dirty="0"/>
          </a:p>
        </p:txBody>
      </p:sp>
      <p:sp>
        <p:nvSpPr>
          <p:cNvPr id="118" name="Text 112"/>
          <p:cNvSpPr txBox="1"/>
          <p:nvPr/>
        </p:nvSpPr>
        <p:spPr>
          <a:xfrm>
            <a:off x="6537960" y="4938674"/>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与</a:t>
            </a:r>
            <a:endParaRPr lang="en-US" sz="1000" dirty="0"/>
          </a:p>
        </p:txBody>
      </p:sp>
      <p:sp>
        <p:nvSpPr>
          <p:cNvPr id="119" name="Text 113"/>
          <p:cNvSpPr txBox="1"/>
          <p:nvPr/>
        </p:nvSpPr>
        <p:spPr>
          <a:xfrm>
            <a:off x="8270748" y="4938674"/>
            <a:ext cx="18534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AI Media赛道的关键差异在于</a:t>
            </a:r>
            <a:endParaRPr lang="en-US" sz="1000" dirty="0"/>
          </a:p>
        </p:txBody>
      </p:sp>
      <p:sp>
        <p:nvSpPr>
          <p:cNvPr id="120" name="Text 114"/>
          <p:cNvSpPr txBox="1"/>
          <p:nvPr/>
        </p:nvSpPr>
        <p:spPr>
          <a:xfrm>
            <a:off x="2180844" y="4938674"/>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技术性能</a:t>
            </a:r>
            <a:endParaRPr lang="en-US" sz="1000" dirty="0"/>
          </a:p>
        </p:txBody>
      </p:sp>
      <p:sp>
        <p:nvSpPr>
          <p:cNvPr id="121" name="Text 115"/>
          <p:cNvSpPr txBox="1"/>
          <p:nvPr/>
        </p:nvSpPr>
        <p:spPr>
          <a:xfrm>
            <a:off x="2848356" y="4938674"/>
            <a:ext cx="10341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特定AI场景适配</a:t>
            </a:r>
            <a:endParaRPr lang="en-US" sz="1000" dirty="0"/>
          </a:p>
        </p:txBody>
      </p:sp>
      <p:pic>
        <p:nvPicPr>
          <p:cNvPr id="122" name="Image 4" descr="preencoded.png"/>
          <p:cNvPicPr>
            <a:picLocks noChangeAspect="1"/>
          </p:cNvPicPr>
          <p:nvPr/>
        </p:nvPicPr>
        <p:blipFill>
          <a:blip r:embed="rId6"/>
          <a:srcRect l="-2512" r="-2512"/>
          <a:stretch/>
        </p:blipFill>
        <p:spPr>
          <a:xfrm>
            <a:off x="4216298" y="4955134"/>
            <a:ext cx="105156" cy="133502"/>
          </a:xfrm>
          <a:prstGeom prst="rect">
            <a:avLst/>
          </a:prstGeom>
        </p:spPr>
      </p:pic>
      <p:sp>
        <p:nvSpPr>
          <p:cNvPr id="123" name="Text 116"/>
          <p:cNvSpPr txBox="1"/>
          <p:nvPr/>
        </p:nvSpPr>
        <p:spPr>
          <a:xfrm>
            <a:off x="10556748" y="4938674"/>
            <a:ext cx="234086"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与</a:t>
            </a:r>
            <a:endParaRPr lang="en-US" sz="1000" dirty="0"/>
          </a:p>
        </p:txBody>
      </p:sp>
      <p:sp>
        <p:nvSpPr>
          <p:cNvPr id="124" name="Text 117"/>
          <p:cNvSpPr txBox="1"/>
          <p:nvPr/>
        </p:nvSpPr>
        <p:spPr>
          <a:xfrm>
            <a:off x="6004865" y="4938674"/>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用户体验</a:t>
            </a:r>
            <a:endParaRPr lang="en-US" sz="1000" dirty="0"/>
          </a:p>
        </p:txBody>
      </p:sp>
      <p:sp>
        <p:nvSpPr>
          <p:cNvPr id="125" name="Text 118"/>
          <p:cNvSpPr txBox="1"/>
          <p:nvPr/>
        </p:nvSpPr>
        <p:spPr>
          <a:xfrm>
            <a:off x="6671462" y="4938674"/>
            <a:ext cx="116768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现有工作流集成度</a:t>
            </a:r>
            <a:endParaRPr lang="en-US" sz="1000" dirty="0"/>
          </a:p>
        </p:txBody>
      </p:sp>
      <p:pic>
        <p:nvPicPr>
          <p:cNvPr id="126" name="Image 5" descr="preencoded.png"/>
          <p:cNvPicPr>
            <a:picLocks noChangeAspect="1"/>
          </p:cNvPicPr>
          <p:nvPr/>
        </p:nvPicPr>
        <p:blipFill>
          <a:blip r:embed="rId6"/>
          <a:srcRect l="-2512" r="-2512"/>
          <a:stretch/>
        </p:blipFill>
        <p:spPr>
          <a:xfrm>
            <a:off x="8128102" y="4955134"/>
            <a:ext cx="105156" cy="133502"/>
          </a:xfrm>
          <a:prstGeom prst="rect">
            <a:avLst/>
          </a:prstGeom>
        </p:spPr>
      </p:pic>
      <p:sp>
        <p:nvSpPr>
          <p:cNvPr id="127" name="Text 119"/>
          <p:cNvSpPr txBox="1"/>
          <p:nvPr/>
        </p:nvSpPr>
        <p:spPr>
          <a:xfrm>
            <a:off x="8128102" y="4938674"/>
            <a:ext cx="3729838" cy="352958"/>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的适配度</a:t>
            </a:r>
            <a:endParaRPr lang="en-US" sz="1000" dirty="0"/>
          </a:p>
        </p:txBody>
      </p:sp>
      <p:sp>
        <p:nvSpPr>
          <p:cNvPr id="128" name="Text 120"/>
          <p:cNvSpPr txBox="1"/>
          <p:nvPr/>
        </p:nvSpPr>
        <p:spPr>
          <a:xfrm>
            <a:off x="10023653" y="4938674"/>
            <a:ext cx="6336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生成质量</a:t>
            </a:r>
            <a:endParaRPr lang="en-US" sz="1000" dirty="0"/>
          </a:p>
        </p:txBody>
      </p:sp>
      <p:sp>
        <p:nvSpPr>
          <p:cNvPr id="129" name="Text 121"/>
          <p:cNvSpPr txBox="1"/>
          <p:nvPr/>
        </p:nvSpPr>
        <p:spPr>
          <a:xfrm>
            <a:off x="10690250" y="4938674"/>
            <a:ext cx="9006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特定创意领域</a:t>
            </a:r>
            <a:endParaRPr lang="en-US" sz="1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内容概览</a:t>
            </a:r>
            <a:endParaRPr lang="en-US" sz="1200" dirty="0"/>
          </a:p>
        </p:txBody>
      </p:sp>
      <p:sp>
        <p:nvSpPr>
          <p:cNvPr id="6" name="Text 4"/>
          <p:cNvSpPr txBox="1"/>
          <p:nvPr/>
        </p:nvSpPr>
        <p:spPr>
          <a:xfrm>
            <a:off x="381305" y="1714500"/>
            <a:ext cx="1781251"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四大核心TAKEAWAYS</a:t>
            </a:r>
            <a:endParaRPr lang="en-US" sz="1200" dirty="0"/>
          </a:p>
        </p:txBody>
      </p:sp>
      <p:sp>
        <p:nvSpPr>
          <p:cNvPr id="7" name="Text 5"/>
          <p:cNvSpPr txBox="1"/>
          <p:nvPr/>
        </p:nvSpPr>
        <p:spPr>
          <a:xfrm>
            <a:off x="381305" y="3504895"/>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教程章节结构</a:t>
            </a:r>
            <a:endParaRPr lang="en-US" sz="1200" dirty="0"/>
          </a:p>
        </p:txBody>
      </p:sp>
      <p:sp>
        <p:nvSpPr>
          <p:cNvPr id="8" name="Text 6"/>
          <p:cNvSpPr txBox="1"/>
          <p:nvPr/>
        </p:nvSpPr>
        <p:spPr>
          <a:xfrm>
            <a:off x="381305" y="743407"/>
            <a:ext cx="3786530"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核心Takeaways与结构地图</a:t>
            </a:r>
            <a:endParaRPr lang="en-US" sz="2200" dirty="0"/>
          </a:p>
        </p:txBody>
      </p:sp>
      <p:sp>
        <p:nvSpPr>
          <p:cNvPr id="9" name="Text 7"/>
          <p:cNvSpPr txBox="1"/>
          <p:nvPr/>
        </p:nvSpPr>
        <p:spPr>
          <a:xfrm>
            <a:off x="381305" y="1181405"/>
            <a:ext cx="2638958"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教程全貌速览 | 4个核心理念贯穿始终</a:t>
            </a:r>
            <a:endParaRPr lang="en-US" sz="1200" dirty="0"/>
          </a:p>
        </p:txBody>
      </p:sp>
      <p:sp>
        <p:nvSpPr>
          <p:cNvPr id="10" name="Shape 8"/>
          <p:cNvSpPr/>
          <p:nvPr/>
        </p:nvSpPr>
        <p:spPr>
          <a:xfrm>
            <a:off x="381305" y="1981505"/>
            <a:ext cx="2743200" cy="1200607"/>
          </a:xfrm>
          <a:prstGeom prst="roundRect">
            <a:avLst>
              <a:gd name="adj" fmla="val 4836"/>
            </a:avLst>
          </a:prstGeom>
          <a:solidFill>
            <a:srgbClr val="F9FAFB"/>
          </a:solidFill>
          <a:ln w="12700">
            <a:solidFill>
              <a:srgbClr val="E5E7EB"/>
            </a:solidFill>
            <a:prstDash val="solid"/>
          </a:ln>
        </p:spPr>
      </p:sp>
      <p:sp>
        <p:nvSpPr>
          <p:cNvPr id="11" name="Shape 9"/>
          <p:cNvSpPr/>
          <p:nvPr/>
        </p:nvSpPr>
        <p:spPr>
          <a:xfrm>
            <a:off x="543154" y="2143354"/>
            <a:ext cx="381305" cy="381305"/>
          </a:xfrm>
          <a:prstGeom prst="ellipse">
            <a:avLst/>
          </a:prstGeom>
          <a:solidFill>
            <a:srgbClr val="EBF0FF"/>
          </a:solidFill>
          <a:ln/>
        </p:spPr>
      </p:sp>
      <p:pic>
        <p:nvPicPr>
          <p:cNvPr id="12" name="Image 0" descr="preencoded.png"/>
          <p:cNvPicPr>
            <a:picLocks noChangeAspect="1"/>
          </p:cNvPicPr>
          <p:nvPr/>
        </p:nvPicPr>
        <p:blipFill>
          <a:blip r:embed="rId3"/>
          <a:srcRect/>
          <a:stretch/>
        </p:blipFill>
        <p:spPr>
          <a:xfrm>
            <a:off x="647395" y="2247595"/>
            <a:ext cx="171907" cy="171907"/>
          </a:xfrm>
          <a:prstGeom prst="rect">
            <a:avLst/>
          </a:prstGeom>
        </p:spPr>
      </p:pic>
      <p:sp>
        <p:nvSpPr>
          <p:cNvPr id="13" name="Shape 10"/>
          <p:cNvSpPr/>
          <p:nvPr/>
        </p:nvSpPr>
        <p:spPr>
          <a:xfrm>
            <a:off x="3276295" y="1981505"/>
            <a:ext cx="2743200" cy="1200607"/>
          </a:xfrm>
          <a:prstGeom prst="roundRect">
            <a:avLst>
              <a:gd name="adj" fmla="val 4836"/>
            </a:avLst>
          </a:prstGeom>
          <a:solidFill>
            <a:srgbClr val="F9FAFB"/>
          </a:solidFill>
          <a:ln w="12700">
            <a:solidFill>
              <a:srgbClr val="E5E7EB"/>
            </a:solidFill>
            <a:prstDash val="solid"/>
          </a:ln>
        </p:spPr>
      </p:sp>
      <p:sp>
        <p:nvSpPr>
          <p:cNvPr id="14" name="Shape 11"/>
          <p:cNvSpPr/>
          <p:nvPr/>
        </p:nvSpPr>
        <p:spPr>
          <a:xfrm>
            <a:off x="6172200" y="1981505"/>
            <a:ext cx="2743200" cy="1200607"/>
          </a:xfrm>
          <a:prstGeom prst="roundRect">
            <a:avLst>
              <a:gd name="adj" fmla="val 4836"/>
            </a:avLst>
          </a:prstGeom>
          <a:solidFill>
            <a:srgbClr val="F9FAFB"/>
          </a:solidFill>
          <a:ln w="12700">
            <a:solidFill>
              <a:srgbClr val="E5E7EB"/>
            </a:solidFill>
            <a:prstDash val="solid"/>
          </a:ln>
        </p:spPr>
      </p:sp>
      <p:sp>
        <p:nvSpPr>
          <p:cNvPr id="15" name="Shape 12"/>
          <p:cNvSpPr/>
          <p:nvPr/>
        </p:nvSpPr>
        <p:spPr>
          <a:xfrm>
            <a:off x="9068105" y="1981505"/>
            <a:ext cx="2743200" cy="1200607"/>
          </a:xfrm>
          <a:prstGeom prst="roundRect">
            <a:avLst>
              <a:gd name="adj" fmla="val 4836"/>
            </a:avLst>
          </a:prstGeom>
          <a:solidFill>
            <a:srgbClr val="F9FAFB"/>
          </a:solidFill>
          <a:ln w="12700">
            <a:solidFill>
              <a:srgbClr val="E5E7EB"/>
            </a:solidFill>
            <a:prstDash val="solid"/>
          </a:ln>
        </p:spPr>
      </p:sp>
      <p:sp>
        <p:nvSpPr>
          <p:cNvPr id="16" name="Shape 13"/>
          <p:cNvSpPr/>
          <p:nvPr/>
        </p:nvSpPr>
        <p:spPr>
          <a:xfrm>
            <a:off x="3438144" y="2143354"/>
            <a:ext cx="381305" cy="381305"/>
          </a:xfrm>
          <a:prstGeom prst="ellipse">
            <a:avLst/>
          </a:prstGeom>
          <a:solidFill>
            <a:srgbClr val="EBF0FF"/>
          </a:solidFill>
          <a:ln/>
        </p:spPr>
      </p:sp>
      <p:sp>
        <p:nvSpPr>
          <p:cNvPr id="17" name="Shape 14"/>
          <p:cNvSpPr/>
          <p:nvPr/>
        </p:nvSpPr>
        <p:spPr>
          <a:xfrm>
            <a:off x="6334049" y="2143354"/>
            <a:ext cx="381305" cy="381305"/>
          </a:xfrm>
          <a:prstGeom prst="ellipse">
            <a:avLst/>
          </a:prstGeom>
          <a:solidFill>
            <a:srgbClr val="EBF0FF"/>
          </a:solidFill>
          <a:ln/>
        </p:spPr>
      </p:sp>
      <p:sp>
        <p:nvSpPr>
          <p:cNvPr id="18" name="Shape 15"/>
          <p:cNvSpPr/>
          <p:nvPr/>
        </p:nvSpPr>
        <p:spPr>
          <a:xfrm>
            <a:off x="9229954" y="2143354"/>
            <a:ext cx="381305" cy="381305"/>
          </a:xfrm>
          <a:prstGeom prst="ellipse">
            <a:avLst/>
          </a:prstGeom>
          <a:solidFill>
            <a:srgbClr val="EBF0FF"/>
          </a:solidFill>
          <a:ln/>
        </p:spPr>
      </p:sp>
      <p:sp>
        <p:nvSpPr>
          <p:cNvPr id="19" name="Text 16"/>
          <p:cNvSpPr txBox="1"/>
          <p:nvPr/>
        </p:nvSpPr>
        <p:spPr>
          <a:xfrm>
            <a:off x="1037844" y="2238451"/>
            <a:ext cx="11914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智能是核心卖点</a:t>
            </a:r>
            <a:endParaRPr lang="en-US" sz="1200" dirty="0"/>
          </a:p>
        </p:txBody>
      </p:sp>
      <p:sp>
        <p:nvSpPr>
          <p:cNvPr id="20" name="Text 17"/>
          <p:cNvSpPr txBox="1"/>
          <p:nvPr/>
        </p:nvSpPr>
        <p:spPr>
          <a:xfrm>
            <a:off x="543154" y="2648102"/>
            <a:ext cx="2510028"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10倍价值的核心承载，实现用户体验和效率的质变</a:t>
            </a:r>
            <a:endParaRPr lang="en-US" sz="1000" dirty="0"/>
          </a:p>
        </p:txBody>
      </p:sp>
      <p:pic>
        <p:nvPicPr>
          <p:cNvPr id="21" name="Image 1" descr="preencoded.png"/>
          <p:cNvPicPr>
            <a:picLocks noChangeAspect="1"/>
          </p:cNvPicPr>
          <p:nvPr/>
        </p:nvPicPr>
        <p:blipFill>
          <a:blip r:embed="rId4"/>
          <a:srcRect/>
          <a:stretch/>
        </p:blipFill>
        <p:spPr>
          <a:xfrm>
            <a:off x="3543300" y="2247595"/>
            <a:ext cx="171907" cy="171907"/>
          </a:xfrm>
          <a:prstGeom prst="rect">
            <a:avLst/>
          </a:prstGeom>
        </p:spPr>
      </p:pic>
      <p:sp>
        <p:nvSpPr>
          <p:cNvPr id="22" name="Text 18"/>
          <p:cNvSpPr txBox="1"/>
          <p:nvPr/>
        </p:nvSpPr>
        <p:spPr>
          <a:xfrm>
            <a:off x="3933749" y="2238451"/>
            <a:ext cx="905256"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差异化PMF</a:t>
            </a:r>
            <a:endParaRPr lang="en-US" sz="1200" dirty="0"/>
          </a:p>
        </p:txBody>
      </p:sp>
      <p:sp>
        <p:nvSpPr>
          <p:cNvPr id="23" name="Text 19"/>
          <p:cNvSpPr txBox="1"/>
          <p:nvPr/>
        </p:nvSpPr>
        <p:spPr>
          <a:xfrm>
            <a:off x="6829654" y="2238451"/>
            <a:ext cx="1038758"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快速试错验证</a:t>
            </a:r>
            <a:endParaRPr lang="en-US" sz="1200" dirty="0"/>
          </a:p>
        </p:txBody>
      </p:sp>
      <p:sp>
        <p:nvSpPr>
          <p:cNvPr id="24" name="Text 20"/>
          <p:cNvSpPr txBox="1"/>
          <p:nvPr/>
        </p:nvSpPr>
        <p:spPr>
          <a:xfrm>
            <a:off x="3438144" y="2648102"/>
            <a:ext cx="2500884"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找到独特的产品市场匹配，避免同质化竞争</a:t>
            </a:r>
            <a:endParaRPr lang="en-US" sz="1000" dirty="0"/>
          </a:p>
        </p:txBody>
      </p:sp>
      <p:pic>
        <p:nvPicPr>
          <p:cNvPr id="25" name="Image 2" descr="preencoded.png"/>
          <p:cNvPicPr>
            <a:picLocks noChangeAspect="1"/>
          </p:cNvPicPr>
          <p:nvPr/>
        </p:nvPicPr>
        <p:blipFill>
          <a:blip r:embed="rId5"/>
          <a:srcRect l="-760" r="-760"/>
          <a:stretch/>
        </p:blipFill>
        <p:spPr>
          <a:xfrm>
            <a:off x="6448349" y="2247595"/>
            <a:ext cx="152705" cy="171907"/>
          </a:xfrm>
          <a:prstGeom prst="rect">
            <a:avLst/>
          </a:prstGeom>
        </p:spPr>
      </p:pic>
      <p:sp>
        <p:nvSpPr>
          <p:cNvPr id="26" name="Text 21"/>
          <p:cNvSpPr txBox="1"/>
          <p:nvPr/>
        </p:nvSpPr>
        <p:spPr>
          <a:xfrm>
            <a:off x="9724644" y="2238451"/>
            <a:ext cx="1343254"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价值和效率最大化</a:t>
            </a:r>
            <a:endParaRPr lang="en-US" sz="1200" dirty="0"/>
          </a:p>
        </p:txBody>
      </p:sp>
      <p:sp>
        <p:nvSpPr>
          <p:cNvPr id="27" name="Text 22"/>
          <p:cNvSpPr txBox="1"/>
          <p:nvPr/>
        </p:nvSpPr>
        <p:spPr>
          <a:xfrm>
            <a:off x="6334049" y="2648102"/>
            <a:ext cx="22338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数据驱动的产品迭代，周级反馈循环</a:t>
            </a:r>
            <a:endParaRPr lang="en-US" sz="1000" dirty="0"/>
          </a:p>
        </p:txBody>
      </p:sp>
      <p:pic>
        <p:nvPicPr>
          <p:cNvPr id="28" name="Image 3" descr="preencoded.png"/>
          <p:cNvPicPr>
            <a:picLocks noChangeAspect="1"/>
          </p:cNvPicPr>
          <p:nvPr/>
        </p:nvPicPr>
        <p:blipFill>
          <a:blip r:embed="rId6"/>
          <a:srcRect/>
          <a:stretch/>
        </p:blipFill>
        <p:spPr>
          <a:xfrm>
            <a:off x="9334195" y="2247595"/>
            <a:ext cx="171907" cy="171907"/>
          </a:xfrm>
          <a:prstGeom prst="rect">
            <a:avLst/>
          </a:prstGeom>
        </p:spPr>
      </p:pic>
      <p:sp>
        <p:nvSpPr>
          <p:cNvPr id="29" name="Text 23"/>
          <p:cNvSpPr txBox="1"/>
          <p:nvPr/>
        </p:nvSpPr>
        <p:spPr>
          <a:xfrm>
            <a:off x="9229954" y="2648102"/>
            <a:ext cx="2500884"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自洽的产品路径，可持续发展的系统性策略</a:t>
            </a:r>
            <a:endParaRPr lang="en-US" sz="1000" dirty="0"/>
          </a:p>
        </p:txBody>
      </p:sp>
      <p:sp>
        <p:nvSpPr>
          <p:cNvPr id="30" name="Shape 24"/>
          <p:cNvSpPr/>
          <p:nvPr/>
        </p:nvSpPr>
        <p:spPr>
          <a:xfrm>
            <a:off x="381305" y="3866998"/>
            <a:ext cx="28346" cy="543154"/>
          </a:xfrm>
          <a:prstGeom prst="rect">
            <a:avLst/>
          </a:prstGeom>
          <a:solidFill>
            <a:srgbClr val="4C6FFF"/>
          </a:solidFill>
          <a:ln/>
        </p:spPr>
      </p:sp>
      <p:sp>
        <p:nvSpPr>
          <p:cNvPr id="31" name="Shape 25"/>
          <p:cNvSpPr/>
          <p:nvPr/>
        </p:nvSpPr>
        <p:spPr>
          <a:xfrm>
            <a:off x="323698" y="3866998"/>
            <a:ext cx="85954" cy="85954"/>
          </a:xfrm>
          <a:prstGeom prst="ellipse">
            <a:avLst/>
          </a:prstGeom>
          <a:solidFill>
            <a:srgbClr val="4C6FFF"/>
          </a:solidFill>
          <a:ln/>
        </p:spPr>
      </p:sp>
      <p:sp>
        <p:nvSpPr>
          <p:cNvPr id="32" name="Shape 26"/>
          <p:cNvSpPr/>
          <p:nvPr/>
        </p:nvSpPr>
        <p:spPr>
          <a:xfrm>
            <a:off x="381305" y="4524451"/>
            <a:ext cx="28346" cy="543154"/>
          </a:xfrm>
          <a:prstGeom prst="rect">
            <a:avLst/>
          </a:prstGeom>
          <a:solidFill>
            <a:srgbClr val="4C6FFF"/>
          </a:solidFill>
          <a:ln/>
        </p:spPr>
      </p:sp>
      <p:sp>
        <p:nvSpPr>
          <p:cNvPr id="33" name="Shape 27"/>
          <p:cNvSpPr/>
          <p:nvPr/>
        </p:nvSpPr>
        <p:spPr>
          <a:xfrm>
            <a:off x="381305" y="5181905"/>
            <a:ext cx="28346" cy="543154"/>
          </a:xfrm>
          <a:prstGeom prst="rect">
            <a:avLst/>
          </a:prstGeom>
          <a:solidFill>
            <a:srgbClr val="4C6FFF"/>
          </a:solidFill>
          <a:ln/>
        </p:spPr>
      </p:sp>
      <p:sp>
        <p:nvSpPr>
          <p:cNvPr id="34" name="Shape 28"/>
          <p:cNvSpPr/>
          <p:nvPr/>
        </p:nvSpPr>
        <p:spPr>
          <a:xfrm>
            <a:off x="6248095" y="3866998"/>
            <a:ext cx="28346" cy="543154"/>
          </a:xfrm>
          <a:prstGeom prst="rect">
            <a:avLst/>
          </a:prstGeom>
          <a:solidFill>
            <a:srgbClr val="4C6FFF"/>
          </a:solidFill>
          <a:ln/>
        </p:spPr>
      </p:sp>
      <p:sp>
        <p:nvSpPr>
          <p:cNvPr id="35" name="Shape 29"/>
          <p:cNvSpPr/>
          <p:nvPr/>
        </p:nvSpPr>
        <p:spPr>
          <a:xfrm>
            <a:off x="6248095" y="4524451"/>
            <a:ext cx="28346" cy="543154"/>
          </a:xfrm>
          <a:prstGeom prst="rect">
            <a:avLst/>
          </a:prstGeom>
          <a:solidFill>
            <a:srgbClr val="4C6FFF"/>
          </a:solidFill>
          <a:ln/>
        </p:spPr>
      </p:sp>
      <p:sp>
        <p:nvSpPr>
          <p:cNvPr id="36" name="Text 30"/>
          <p:cNvSpPr txBox="1"/>
          <p:nvPr/>
        </p:nvSpPr>
        <p:spPr>
          <a:xfrm>
            <a:off x="562356" y="3895344"/>
            <a:ext cx="3567989"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第一部分：10倍价值的核心承载 - 智能是关键</a:t>
            </a:r>
            <a:endParaRPr lang="en-US" sz="1300" dirty="0"/>
          </a:p>
        </p:txBody>
      </p:sp>
      <p:sp>
        <p:nvSpPr>
          <p:cNvPr id="37" name="Text 31"/>
          <p:cNvSpPr txBox="1"/>
          <p:nvPr/>
        </p:nvSpPr>
        <p:spPr>
          <a:xfrm>
            <a:off x="562356" y="4552798"/>
            <a:ext cx="3415284"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第二部分：差异化PMF - 找到独特价值定位</a:t>
            </a:r>
            <a:endParaRPr lang="en-US" sz="1300" dirty="0"/>
          </a:p>
        </p:txBody>
      </p:sp>
      <p:sp>
        <p:nvSpPr>
          <p:cNvPr id="38" name="Text 32"/>
          <p:cNvSpPr txBox="1"/>
          <p:nvPr/>
        </p:nvSpPr>
        <p:spPr>
          <a:xfrm>
            <a:off x="562356" y="5210251"/>
            <a:ext cx="37298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第三部分：快速试错验证 - 数据驱动的产品迭代</a:t>
            </a:r>
            <a:endParaRPr lang="en-US" sz="1300" dirty="0"/>
          </a:p>
        </p:txBody>
      </p:sp>
      <p:sp>
        <p:nvSpPr>
          <p:cNvPr id="39" name="Text 33"/>
          <p:cNvSpPr txBox="1"/>
          <p:nvPr/>
        </p:nvSpPr>
        <p:spPr>
          <a:xfrm>
            <a:off x="6429146" y="3895344"/>
            <a:ext cx="37298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第四部分：价值和效率最大化的自洽的产品路径</a:t>
            </a:r>
            <a:endParaRPr lang="en-US" sz="1300" dirty="0"/>
          </a:p>
        </p:txBody>
      </p:sp>
      <p:sp>
        <p:nvSpPr>
          <p:cNvPr id="40" name="Text 34"/>
          <p:cNvSpPr txBox="1"/>
          <p:nvPr/>
        </p:nvSpPr>
        <p:spPr>
          <a:xfrm>
            <a:off x="6429146" y="4552798"/>
            <a:ext cx="2529230"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第五部分：成功案例与实践指南</a:t>
            </a:r>
            <a:endParaRPr lang="en-US" sz="1300" dirty="0"/>
          </a:p>
        </p:txBody>
      </p:sp>
      <p:sp>
        <p:nvSpPr>
          <p:cNvPr id="41" name="Text 35"/>
          <p:cNvSpPr txBox="1"/>
          <p:nvPr/>
        </p:nvSpPr>
        <p:spPr>
          <a:xfrm>
            <a:off x="4076395" y="3933749"/>
            <a:ext cx="293522" cy="152705"/>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5页</a:t>
            </a:r>
            <a:endParaRPr lang="en-US" sz="900" dirty="0"/>
          </a:p>
        </p:txBody>
      </p:sp>
      <p:sp>
        <p:nvSpPr>
          <p:cNvPr id="42" name="Text 36"/>
          <p:cNvSpPr txBox="1"/>
          <p:nvPr/>
        </p:nvSpPr>
        <p:spPr>
          <a:xfrm>
            <a:off x="3917290" y="4591202"/>
            <a:ext cx="293522" cy="152705"/>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7页</a:t>
            </a:r>
            <a:endParaRPr lang="en-US" sz="900" dirty="0"/>
          </a:p>
        </p:txBody>
      </p:sp>
      <p:sp>
        <p:nvSpPr>
          <p:cNvPr id="43" name="Text 37"/>
          <p:cNvSpPr txBox="1"/>
          <p:nvPr/>
        </p:nvSpPr>
        <p:spPr>
          <a:xfrm>
            <a:off x="562356" y="4153205"/>
            <a:ext cx="3710635"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从10倍价值公式到智能作为制高点，探索技术红利期创业机会</a:t>
            </a:r>
            <a:endParaRPr lang="en-US" sz="1000" dirty="0"/>
          </a:p>
        </p:txBody>
      </p:sp>
      <p:sp>
        <p:nvSpPr>
          <p:cNvPr id="44" name="Shape 38"/>
          <p:cNvSpPr/>
          <p:nvPr/>
        </p:nvSpPr>
        <p:spPr>
          <a:xfrm>
            <a:off x="323698" y="4524451"/>
            <a:ext cx="85954" cy="85954"/>
          </a:xfrm>
          <a:prstGeom prst="ellipse">
            <a:avLst/>
          </a:prstGeom>
          <a:solidFill>
            <a:srgbClr val="4C6FFF"/>
          </a:solidFill>
          <a:ln/>
        </p:spPr>
      </p:sp>
      <p:sp>
        <p:nvSpPr>
          <p:cNvPr id="45" name="Text 39"/>
          <p:cNvSpPr txBox="1"/>
          <p:nvPr/>
        </p:nvSpPr>
        <p:spPr>
          <a:xfrm>
            <a:off x="562356" y="4809744"/>
            <a:ext cx="31674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应用分类、差异化战略、品牌定位与四象限竞争分析</a:t>
            </a:r>
            <a:endParaRPr lang="en-US" sz="1000" dirty="0"/>
          </a:p>
        </p:txBody>
      </p:sp>
      <p:sp>
        <p:nvSpPr>
          <p:cNvPr id="46" name="Shape 40"/>
          <p:cNvSpPr/>
          <p:nvPr/>
        </p:nvSpPr>
        <p:spPr>
          <a:xfrm>
            <a:off x="323698" y="5181905"/>
            <a:ext cx="85954" cy="85954"/>
          </a:xfrm>
          <a:prstGeom prst="ellipse">
            <a:avLst/>
          </a:prstGeom>
          <a:solidFill>
            <a:srgbClr val="4C6FFF"/>
          </a:solidFill>
          <a:ln/>
        </p:spPr>
      </p:sp>
      <p:sp>
        <p:nvSpPr>
          <p:cNvPr id="47" name="Text 41"/>
          <p:cNvSpPr txBox="1"/>
          <p:nvPr/>
        </p:nvSpPr>
        <p:spPr>
          <a:xfrm>
            <a:off x="4233672" y="5248656"/>
            <a:ext cx="302666" cy="152705"/>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8页</a:t>
            </a:r>
            <a:endParaRPr lang="en-US" sz="900" dirty="0"/>
          </a:p>
        </p:txBody>
      </p:sp>
      <p:sp>
        <p:nvSpPr>
          <p:cNvPr id="48" name="Text 42"/>
          <p:cNvSpPr txBox="1"/>
          <p:nvPr/>
        </p:nvSpPr>
        <p:spPr>
          <a:xfrm>
            <a:off x="10105949" y="3933749"/>
            <a:ext cx="302666" cy="152705"/>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8页</a:t>
            </a:r>
            <a:endParaRPr lang="en-US" sz="900" dirty="0"/>
          </a:p>
        </p:txBody>
      </p:sp>
      <p:sp>
        <p:nvSpPr>
          <p:cNvPr id="49" name="Text 43"/>
          <p:cNvSpPr txBox="1"/>
          <p:nvPr/>
        </p:nvSpPr>
        <p:spPr>
          <a:xfrm>
            <a:off x="562356" y="5467198"/>
            <a:ext cx="31674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从假设验证到规模化，建立周级迭代与数据评测体系</a:t>
            </a:r>
            <a:endParaRPr lang="en-US" sz="1000" dirty="0"/>
          </a:p>
        </p:txBody>
      </p:sp>
      <p:sp>
        <p:nvSpPr>
          <p:cNvPr id="50" name="Shape 44"/>
          <p:cNvSpPr/>
          <p:nvPr/>
        </p:nvSpPr>
        <p:spPr>
          <a:xfrm>
            <a:off x="6191402" y="3866998"/>
            <a:ext cx="85954" cy="85954"/>
          </a:xfrm>
          <a:prstGeom prst="ellipse">
            <a:avLst/>
          </a:prstGeom>
          <a:solidFill>
            <a:srgbClr val="4C6FFF"/>
          </a:solidFill>
          <a:ln/>
        </p:spPr>
      </p:sp>
      <p:sp>
        <p:nvSpPr>
          <p:cNvPr id="51" name="Text 45"/>
          <p:cNvSpPr txBox="1"/>
          <p:nvPr/>
        </p:nvSpPr>
        <p:spPr>
          <a:xfrm>
            <a:off x="6429146" y="4153205"/>
            <a:ext cx="37389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New Comer vs Incumbent路径对比，四大应用类别发展方向</a:t>
            </a:r>
            <a:endParaRPr lang="en-US" sz="1000" dirty="0"/>
          </a:p>
        </p:txBody>
      </p:sp>
      <p:sp>
        <p:nvSpPr>
          <p:cNvPr id="52" name="Shape 46"/>
          <p:cNvSpPr/>
          <p:nvPr/>
        </p:nvSpPr>
        <p:spPr>
          <a:xfrm>
            <a:off x="6191402" y="4524451"/>
            <a:ext cx="85954" cy="85954"/>
          </a:xfrm>
          <a:prstGeom prst="ellipse">
            <a:avLst/>
          </a:prstGeom>
          <a:solidFill>
            <a:srgbClr val="4C6FFF"/>
          </a:solidFill>
          <a:ln/>
        </p:spPr>
      </p:sp>
      <p:sp>
        <p:nvSpPr>
          <p:cNvPr id="53" name="Text 47"/>
          <p:cNvSpPr txBox="1"/>
          <p:nvPr/>
        </p:nvSpPr>
        <p:spPr>
          <a:xfrm>
            <a:off x="8906256" y="4591202"/>
            <a:ext cx="302666" cy="152705"/>
          </a:xfrm>
          <a:prstGeom prst="rect">
            <a:avLst/>
          </a:prstGeom>
          <a:noFill/>
          <a:ln/>
        </p:spPr>
        <p:txBody>
          <a:bodyPr wrap="square" lIns="0" tIns="0" rIns="0" bIns="0" rtlCol="0" anchor="ctr"/>
          <a:lstStyle/>
          <a:p>
            <a:pPr marL="0" indent="0" algn="l">
              <a:buNone/>
            </a:pPr>
            <a:r>
              <a:rPr lang="en-US" sz="900" b="1" dirty="0">
                <a:solidFill>
                  <a:srgbClr val="4C6FFF"/>
                </a:solidFill>
                <a:latin typeface="Inter" pitchFamily="34" charset="0"/>
                <a:ea typeface="Inter" pitchFamily="34" charset="-122"/>
                <a:cs typeface="Inter" pitchFamily="34" charset="-120"/>
              </a:rPr>
              <a:t>2页</a:t>
            </a:r>
            <a:endParaRPr lang="en-US" sz="900" dirty="0"/>
          </a:p>
        </p:txBody>
      </p:sp>
      <p:sp>
        <p:nvSpPr>
          <p:cNvPr id="54" name="Text 48"/>
          <p:cNvSpPr txBox="1"/>
          <p:nvPr/>
        </p:nvSpPr>
        <p:spPr>
          <a:xfrm>
            <a:off x="6429146" y="4809744"/>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四类应用代表性案例分析与创业者行动清单</a:t>
            </a:r>
            <a:endParaRPr lang="en-US" sz="1000" dirty="0"/>
          </a:p>
        </p:txBody>
      </p:sp>
      <p:sp>
        <p:nvSpPr>
          <p:cNvPr id="55" name="Shape 49"/>
          <p:cNvSpPr/>
          <p:nvPr/>
        </p:nvSpPr>
        <p:spPr>
          <a:xfrm>
            <a:off x="6248095" y="5181905"/>
            <a:ext cx="5562295" cy="705002"/>
          </a:xfrm>
          <a:prstGeom prst="roundRect">
            <a:avLst>
              <a:gd name="adj" fmla="val 14022"/>
            </a:avLst>
          </a:prstGeom>
          <a:solidFill>
            <a:srgbClr val="EFF6FF"/>
          </a:solidFill>
          <a:ln w="12700">
            <a:solidFill>
              <a:srgbClr val="BFDBFE"/>
            </a:solidFill>
            <a:prstDash val="solid"/>
          </a:ln>
        </p:spPr>
      </p:sp>
      <p:pic>
        <p:nvPicPr>
          <p:cNvPr id="56" name="Image 4" descr="preencoded.png"/>
          <p:cNvPicPr>
            <a:picLocks noChangeAspect="1"/>
          </p:cNvPicPr>
          <p:nvPr/>
        </p:nvPicPr>
        <p:blipFill>
          <a:blip r:embed="rId7"/>
          <a:srcRect t="-100" b="-100"/>
          <a:stretch/>
        </p:blipFill>
        <p:spPr>
          <a:xfrm>
            <a:off x="6409944" y="5458054"/>
            <a:ext cx="114300" cy="152705"/>
          </a:xfrm>
          <a:prstGeom prst="rect">
            <a:avLst/>
          </a:prstGeom>
        </p:spPr>
      </p:pic>
      <p:sp>
        <p:nvSpPr>
          <p:cNvPr id="57" name="Text 50"/>
          <p:cNvSpPr txBox="1"/>
          <p:nvPr/>
        </p:nvSpPr>
        <p:spPr>
          <a:xfrm>
            <a:off x="6638544" y="5352898"/>
            <a:ext cx="5015484" cy="352958"/>
          </a:xfrm>
          <a:prstGeom prst="rect">
            <a:avLst/>
          </a:prstGeom>
          <a:noFill/>
          <a:ln/>
        </p:spPr>
        <p:txBody>
          <a:bodyPr wrap="square" lIns="0" tIns="0" rIns="0" bIns="0" rtlCol="0" anchor="ctr"/>
          <a:lstStyle/>
          <a:p>
            <a:pPr marL="0" indent="0" algn="l">
              <a:buNone/>
            </a:pPr>
            <a:r>
              <a:rPr lang="en-US" sz="1000" dirty="0">
                <a:solidFill>
                  <a:srgbClr val="1D4ED8"/>
                </a:solidFill>
                <a:latin typeface="Inter" pitchFamily="34" charset="0"/>
                <a:ea typeface="Inter" pitchFamily="34" charset="-122"/>
                <a:cs typeface="Inter" pitchFamily="34" charset="-120"/>
              </a:rPr>
              <a:t>总计30页，结构环环相扣，每部分对应一个核心takeaway，从理论基础到实践指导形成闭环</a:t>
            </a:r>
            <a:endParaRPr lang="en-US" sz="1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6" name="Text 4"/>
          <p:cNvSpPr txBox="1"/>
          <p:nvPr/>
        </p:nvSpPr>
        <p:spPr>
          <a:xfrm>
            <a:off x="381305" y="743407"/>
            <a:ext cx="39291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差异化转化为市场成功的关键</a:t>
            </a:r>
            <a:endParaRPr lang="en-US" sz="2200" dirty="0"/>
          </a:p>
        </p:txBody>
      </p:sp>
      <p:sp>
        <p:nvSpPr>
          <p:cNvPr id="7" name="Text 5"/>
          <p:cNvSpPr txBox="1"/>
          <p:nvPr/>
        </p:nvSpPr>
        <p:spPr>
          <a:xfrm>
            <a:off x="10362895" y="629107"/>
            <a:ext cx="1558138"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8" name="Text 6"/>
          <p:cNvSpPr txBox="1"/>
          <p:nvPr/>
        </p:nvSpPr>
        <p:spPr>
          <a:xfrm>
            <a:off x="11157509" y="819302"/>
            <a:ext cx="758038"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页码 18/33</a:t>
            </a:r>
            <a:endParaRPr lang="en-US" sz="1000" dirty="0"/>
          </a:p>
        </p:txBody>
      </p:sp>
      <p:sp>
        <p:nvSpPr>
          <p:cNvPr id="9" name="Shape 7"/>
          <p:cNvSpPr/>
          <p:nvPr/>
        </p:nvSpPr>
        <p:spPr>
          <a:xfrm>
            <a:off x="381305" y="1390802"/>
            <a:ext cx="3685946" cy="3152851"/>
          </a:xfrm>
          <a:prstGeom prst="roundRect">
            <a:avLst>
              <a:gd name="adj" fmla="val 701"/>
            </a:avLst>
          </a:prstGeom>
          <a:solidFill>
            <a:srgbClr val="F9FAFB"/>
          </a:solidFill>
          <a:ln w="12700">
            <a:solidFill>
              <a:srgbClr val="E5E7EB"/>
            </a:solidFill>
            <a:prstDash val="solid"/>
          </a:ln>
        </p:spPr>
      </p:sp>
      <p:sp>
        <p:nvSpPr>
          <p:cNvPr id="10" name="Shape 8"/>
          <p:cNvSpPr/>
          <p:nvPr/>
        </p:nvSpPr>
        <p:spPr>
          <a:xfrm>
            <a:off x="543154" y="1552651"/>
            <a:ext cx="381305" cy="381305"/>
          </a:xfrm>
          <a:prstGeom prst="ellipse">
            <a:avLst/>
          </a:prstGeom>
          <a:solidFill>
            <a:srgbClr val="EBF0FF"/>
          </a:solidFill>
          <a:ln/>
        </p:spPr>
      </p:sp>
      <p:pic>
        <p:nvPicPr>
          <p:cNvPr id="11" name="Image 0" descr="preencoded.png"/>
          <p:cNvPicPr>
            <a:picLocks noChangeAspect="1"/>
          </p:cNvPicPr>
          <p:nvPr/>
        </p:nvPicPr>
        <p:blipFill>
          <a:blip r:embed="rId3"/>
          <a:srcRect/>
          <a:stretch/>
        </p:blipFill>
        <p:spPr>
          <a:xfrm>
            <a:off x="647395" y="1657807"/>
            <a:ext cx="171907" cy="171907"/>
          </a:xfrm>
          <a:prstGeom prst="rect">
            <a:avLst/>
          </a:prstGeom>
        </p:spPr>
      </p:pic>
      <p:sp>
        <p:nvSpPr>
          <p:cNvPr id="12" name="Shape 9"/>
          <p:cNvSpPr/>
          <p:nvPr/>
        </p:nvSpPr>
        <p:spPr>
          <a:xfrm>
            <a:off x="4254703" y="1390802"/>
            <a:ext cx="3685946" cy="3152851"/>
          </a:xfrm>
          <a:prstGeom prst="roundRect">
            <a:avLst>
              <a:gd name="adj" fmla="val 701"/>
            </a:avLst>
          </a:prstGeom>
          <a:solidFill>
            <a:srgbClr val="F9FAFB"/>
          </a:solidFill>
          <a:ln w="12700">
            <a:solidFill>
              <a:srgbClr val="E5E7EB"/>
            </a:solidFill>
            <a:prstDash val="solid"/>
          </a:ln>
        </p:spPr>
      </p:sp>
      <p:sp>
        <p:nvSpPr>
          <p:cNvPr id="13" name="Shape 10"/>
          <p:cNvSpPr/>
          <p:nvPr/>
        </p:nvSpPr>
        <p:spPr>
          <a:xfrm>
            <a:off x="4416552" y="1552651"/>
            <a:ext cx="381305" cy="381305"/>
          </a:xfrm>
          <a:prstGeom prst="ellipse">
            <a:avLst/>
          </a:prstGeom>
          <a:solidFill>
            <a:srgbClr val="EBF0FF"/>
          </a:solidFill>
          <a:ln/>
        </p:spPr>
      </p:sp>
      <p:sp>
        <p:nvSpPr>
          <p:cNvPr id="14" name="Text 11"/>
          <p:cNvSpPr txBox="1"/>
          <p:nvPr/>
        </p:nvSpPr>
        <p:spPr>
          <a:xfrm>
            <a:off x="1037844" y="1647749"/>
            <a:ext cx="800100"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Notion AI</a:t>
            </a:r>
            <a:endParaRPr lang="en-US" sz="1200" dirty="0"/>
          </a:p>
        </p:txBody>
      </p:sp>
      <p:sp>
        <p:nvSpPr>
          <p:cNvPr id="15" name="Text 12"/>
          <p:cNvSpPr txBox="1"/>
          <p:nvPr/>
        </p:nvSpPr>
        <p:spPr>
          <a:xfrm>
            <a:off x="4911242" y="1647749"/>
            <a:ext cx="952805"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Midjourney</a:t>
            </a:r>
            <a:endParaRPr lang="en-US" sz="1200" dirty="0"/>
          </a:p>
        </p:txBody>
      </p:sp>
      <p:sp>
        <p:nvSpPr>
          <p:cNvPr id="16" name="Text 13"/>
          <p:cNvSpPr txBox="1"/>
          <p:nvPr/>
        </p:nvSpPr>
        <p:spPr>
          <a:xfrm>
            <a:off x="543154" y="2057400"/>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差异化策略：</a:t>
            </a:r>
            <a:endParaRPr lang="en-US" sz="1000" dirty="0"/>
          </a:p>
        </p:txBody>
      </p:sp>
      <p:sp>
        <p:nvSpPr>
          <p:cNvPr id="17" name="Text 14"/>
          <p:cNvSpPr txBox="1"/>
          <p:nvPr/>
        </p:nvSpPr>
        <p:spPr>
          <a:xfrm>
            <a:off x="4416552" y="2057400"/>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差异化策略：</a:t>
            </a:r>
            <a:endParaRPr lang="en-US" sz="1000" dirty="0"/>
          </a:p>
        </p:txBody>
      </p:sp>
      <p:sp>
        <p:nvSpPr>
          <p:cNvPr id="18" name="Text 15"/>
          <p:cNvSpPr txBox="1"/>
          <p:nvPr/>
        </p:nvSpPr>
        <p:spPr>
          <a:xfrm>
            <a:off x="543154" y="2286000"/>
            <a:ext cx="343448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将AI融入工作流程而非作为独立功能，专注于写作增强和知识管理</a:t>
            </a:r>
            <a:endParaRPr lang="en-US" sz="1000" dirty="0"/>
          </a:p>
        </p:txBody>
      </p:sp>
      <p:sp>
        <p:nvSpPr>
          <p:cNvPr id="19" name="Text 16"/>
          <p:cNvSpPr txBox="1"/>
          <p:nvPr/>
        </p:nvSpPr>
        <p:spPr>
          <a:xfrm>
            <a:off x="4416552" y="2286000"/>
            <a:ext cx="343448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聚焦高品质艺术创作，不追求通用AI图像生成，构建专业创意社区</a:t>
            </a:r>
            <a:endParaRPr lang="en-US" sz="1000" dirty="0"/>
          </a:p>
        </p:txBody>
      </p:sp>
      <p:sp>
        <p:nvSpPr>
          <p:cNvPr id="20" name="Shape 17"/>
          <p:cNvSpPr/>
          <p:nvPr/>
        </p:nvSpPr>
        <p:spPr>
          <a:xfrm>
            <a:off x="543154" y="2809951"/>
            <a:ext cx="3362249" cy="9144"/>
          </a:xfrm>
          <a:prstGeom prst="rect">
            <a:avLst/>
          </a:prstGeom>
          <a:solidFill>
            <a:srgbClr val="E5E7EB"/>
          </a:solidFill>
          <a:ln/>
        </p:spPr>
      </p:sp>
      <p:sp>
        <p:nvSpPr>
          <p:cNvPr id="21" name="Shape 18"/>
          <p:cNvSpPr/>
          <p:nvPr/>
        </p:nvSpPr>
        <p:spPr>
          <a:xfrm>
            <a:off x="4416552" y="2809951"/>
            <a:ext cx="3362249" cy="9144"/>
          </a:xfrm>
          <a:prstGeom prst="rect">
            <a:avLst/>
          </a:prstGeom>
          <a:solidFill>
            <a:srgbClr val="E5E7EB"/>
          </a:solidFill>
          <a:ln/>
        </p:spPr>
      </p:sp>
      <p:sp>
        <p:nvSpPr>
          <p:cNvPr id="22" name="Text 19"/>
          <p:cNvSpPr txBox="1"/>
          <p:nvPr/>
        </p:nvSpPr>
        <p:spPr>
          <a:xfrm>
            <a:off x="543154" y="2943454"/>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市场成功因素</a:t>
            </a:r>
            <a:endParaRPr lang="en-US" sz="1000" dirty="0"/>
          </a:p>
        </p:txBody>
      </p:sp>
      <p:sp>
        <p:nvSpPr>
          <p:cNvPr id="23" name="Text 20"/>
          <p:cNvSpPr txBox="1"/>
          <p:nvPr/>
        </p:nvSpPr>
        <p:spPr>
          <a:xfrm>
            <a:off x="4416552" y="2943454"/>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市场成功因素</a:t>
            </a:r>
            <a:endParaRPr lang="en-US" sz="1000" dirty="0"/>
          </a:p>
        </p:txBody>
      </p:sp>
      <p:sp>
        <p:nvSpPr>
          <p:cNvPr id="24" name="Text 21"/>
          <p:cNvSpPr txBox="1"/>
          <p:nvPr/>
        </p:nvSpPr>
        <p:spPr>
          <a:xfrm>
            <a:off x="733349" y="3209544"/>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专注特定垂直场景，深度整合而非广度覆盖</a:t>
            </a:r>
            <a:endParaRPr lang="en-US" sz="1000" dirty="0"/>
          </a:p>
        </p:txBody>
      </p:sp>
      <p:sp>
        <p:nvSpPr>
          <p:cNvPr id="25" name="Text 22"/>
          <p:cNvSpPr txBox="1"/>
          <p:nvPr/>
        </p:nvSpPr>
        <p:spPr>
          <a:xfrm>
            <a:off x="733349" y="3438144"/>
            <a:ext cx="25008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保持核心产品体验，AI作为增强而非替代</a:t>
            </a:r>
            <a:endParaRPr lang="en-US" sz="1000" dirty="0"/>
          </a:p>
        </p:txBody>
      </p:sp>
      <p:sp>
        <p:nvSpPr>
          <p:cNvPr id="26" name="Text 23"/>
          <p:cNvSpPr txBox="1"/>
          <p:nvPr/>
        </p:nvSpPr>
        <p:spPr>
          <a:xfrm>
            <a:off x="4606747" y="3209544"/>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超高质量美学体验，形成独特的品牌识别度</a:t>
            </a:r>
            <a:endParaRPr lang="en-US" sz="1000" dirty="0"/>
          </a:p>
        </p:txBody>
      </p:sp>
      <p:sp>
        <p:nvSpPr>
          <p:cNvPr id="27" name="Text 24"/>
          <p:cNvSpPr txBox="1"/>
          <p:nvPr/>
        </p:nvSpPr>
        <p:spPr>
          <a:xfrm>
            <a:off x="4606747" y="3438144"/>
            <a:ext cx="23673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社区驱动的产品迭代，用户即品牌大使</a:t>
            </a:r>
            <a:endParaRPr lang="en-US" sz="1000" dirty="0"/>
          </a:p>
        </p:txBody>
      </p:sp>
      <p:sp>
        <p:nvSpPr>
          <p:cNvPr id="28" name="Shape 25"/>
          <p:cNvSpPr/>
          <p:nvPr/>
        </p:nvSpPr>
        <p:spPr>
          <a:xfrm>
            <a:off x="543154" y="3771900"/>
            <a:ext cx="1628546" cy="609905"/>
          </a:xfrm>
          <a:prstGeom prst="roundRect">
            <a:avLst>
              <a:gd name="adj" fmla="val 9370"/>
            </a:avLst>
          </a:prstGeom>
          <a:solidFill>
            <a:srgbClr val="F3F4F6"/>
          </a:solidFill>
          <a:ln/>
        </p:spPr>
      </p:sp>
      <p:sp>
        <p:nvSpPr>
          <p:cNvPr id="29" name="Shape 26"/>
          <p:cNvSpPr/>
          <p:nvPr/>
        </p:nvSpPr>
        <p:spPr>
          <a:xfrm>
            <a:off x="2279599" y="3771900"/>
            <a:ext cx="1628546" cy="609905"/>
          </a:xfrm>
          <a:prstGeom prst="roundRect">
            <a:avLst>
              <a:gd name="adj" fmla="val 9370"/>
            </a:avLst>
          </a:prstGeom>
          <a:solidFill>
            <a:srgbClr val="F3F4F6"/>
          </a:solidFill>
          <a:ln/>
        </p:spPr>
      </p:sp>
      <p:sp>
        <p:nvSpPr>
          <p:cNvPr id="30" name="Text 27"/>
          <p:cNvSpPr txBox="1"/>
          <p:nvPr/>
        </p:nvSpPr>
        <p:spPr>
          <a:xfrm>
            <a:off x="1237183" y="3877056"/>
            <a:ext cx="381305" cy="228600"/>
          </a:xfrm>
          <a:prstGeom prst="rect">
            <a:avLst/>
          </a:prstGeom>
          <a:noFill/>
          <a:ln/>
        </p:spPr>
        <p:txBody>
          <a:bodyPr wrap="square" lIns="0" tIns="0" rIns="0" bIns="0" rtlCol="0" anchor="ctr"/>
          <a:lstStyle/>
          <a:p>
            <a:pPr marL="0" indent="0" algn="ctr">
              <a:buNone/>
            </a:pPr>
            <a:r>
              <a:rPr lang="en-US" sz="1500" b="1" dirty="0">
                <a:solidFill>
                  <a:srgbClr val="4C6FFF"/>
                </a:solidFill>
                <a:latin typeface="Inter" pitchFamily="34" charset="0"/>
                <a:ea typeface="Inter" pitchFamily="34" charset="-122"/>
                <a:cs typeface="Inter" pitchFamily="34" charset="-120"/>
              </a:rPr>
              <a:t>3x</a:t>
            </a:r>
            <a:endParaRPr lang="en-US" sz="1500" dirty="0"/>
          </a:p>
        </p:txBody>
      </p:sp>
      <p:sp>
        <p:nvSpPr>
          <p:cNvPr id="31" name="Text 28"/>
          <p:cNvSpPr txBox="1"/>
          <p:nvPr/>
        </p:nvSpPr>
        <p:spPr>
          <a:xfrm>
            <a:off x="2865730" y="3877056"/>
            <a:ext cx="600761" cy="228600"/>
          </a:xfrm>
          <a:prstGeom prst="rect">
            <a:avLst/>
          </a:prstGeom>
          <a:noFill/>
          <a:ln/>
        </p:spPr>
        <p:txBody>
          <a:bodyPr wrap="square" lIns="0" tIns="0" rIns="0" bIns="0" rtlCol="0" anchor="ctr"/>
          <a:lstStyle/>
          <a:p>
            <a:pPr marL="0" indent="0" algn="ctr">
              <a:buNone/>
            </a:pPr>
            <a:r>
              <a:rPr lang="en-US" sz="1500" b="1" dirty="0">
                <a:solidFill>
                  <a:srgbClr val="4C6FFF"/>
                </a:solidFill>
                <a:latin typeface="Inter" pitchFamily="34" charset="0"/>
                <a:ea typeface="Inter" pitchFamily="34" charset="-122"/>
                <a:cs typeface="Inter" pitchFamily="34" charset="-120"/>
              </a:rPr>
              <a:t>40%</a:t>
            </a:r>
            <a:endParaRPr lang="en-US" sz="1500" dirty="0"/>
          </a:p>
        </p:txBody>
      </p:sp>
      <p:sp>
        <p:nvSpPr>
          <p:cNvPr id="32" name="Text 29"/>
          <p:cNvSpPr txBox="1"/>
          <p:nvPr/>
        </p:nvSpPr>
        <p:spPr>
          <a:xfrm>
            <a:off x="1125626" y="4143146"/>
            <a:ext cx="55321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收入增长</a:t>
            </a:r>
            <a:endParaRPr lang="en-US" sz="900" dirty="0"/>
          </a:p>
        </p:txBody>
      </p:sp>
      <p:sp>
        <p:nvSpPr>
          <p:cNvPr id="33" name="Text 30"/>
          <p:cNvSpPr txBox="1"/>
          <p:nvPr/>
        </p:nvSpPr>
        <p:spPr>
          <a:xfrm>
            <a:off x="2805379" y="4143146"/>
            <a:ext cx="66751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转化率提升</a:t>
            </a:r>
            <a:endParaRPr lang="en-US" sz="900" dirty="0"/>
          </a:p>
        </p:txBody>
      </p:sp>
      <p:pic>
        <p:nvPicPr>
          <p:cNvPr id="34" name="Image 1" descr="preencoded.png"/>
          <p:cNvPicPr>
            <a:picLocks noChangeAspect="1"/>
          </p:cNvPicPr>
          <p:nvPr/>
        </p:nvPicPr>
        <p:blipFill>
          <a:blip r:embed="rId4"/>
          <a:srcRect/>
          <a:stretch/>
        </p:blipFill>
        <p:spPr>
          <a:xfrm>
            <a:off x="4520794" y="1657807"/>
            <a:ext cx="171907" cy="171907"/>
          </a:xfrm>
          <a:prstGeom prst="rect">
            <a:avLst/>
          </a:prstGeom>
        </p:spPr>
      </p:pic>
      <p:sp>
        <p:nvSpPr>
          <p:cNvPr id="35" name="Shape 31"/>
          <p:cNvSpPr/>
          <p:nvPr/>
        </p:nvSpPr>
        <p:spPr>
          <a:xfrm>
            <a:off x="8128102" y="1390802"/>
            <a:ext cx="3685946" cy="3152851"/>
          </a:xfrm>
          <a:prstGeom prst="roundRect">
            <a:avLst>
              <a:gd name="adj" fmla="val 701"/>
            </a:avLst>
          </a:prstGeom>
          <a:solidFill>
            <a:srgbClr val="F9FAFB"/>
          </a:solidFill>
          <a:ln w="12700">
            <a:solidFill>
              <a:srgbClr val="E5E7EB"/>
            </a:solidFill>
            <a:prstDash val="solid"/>
          </a:ln>
        </p:spPr>
      </p:sp>
      <p:sp>
        <p:nvSpPr>
          <p:cNvPr id="36" name="Shape 32"/>
          <p:cNvSpPr/>
          <p:nvPr/>
        </p:nvSpPr>
        <p:spPr>
          <a:xfrm>
            <a:off x="8289950" y="1552651"/>
            <a:ext cx="381305" cy="381305"/>
          </a:xfrm>
          <a:prstGeom prst="ellipse">
            <a:avLst/>
          </a:prstGeom>
          <a:solidFill>
            <a:srgbClr val="EBF0FF"/>
          </a:solidFill>
          <a:ln/>
        </p:spPr>
      </p:sp>
      <p:sp>
        <p:nvSpPr>
          <p:cNvPr id="37" name="Text 33"/>
          <p:cNvSpPr txBox="1"/>
          <p:nvPr/>
        </p:nvSpPr>
        <p:spPr>
          <a:xfrm>
            <a:off x="8785555" y="1647749"/>
            <a:ext cx="6199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Cursor</a:t>
            </a:r>
            <a:endParaRPr lang="en-US" sz="1200" dirty="0"/>
          </a:p>
        </p:txBody>
      </p:sp>
      <p:sp>
        <p:nvSpPr>
          <p:cNvPr id="38" name="Text 34"/>
          <p:cNvSpPr txBox="1"/>
          <p:nvPr/>
        </p:nvSpPr>
        <p:spPr>
          <a:xfrm>
            <a:off x="8289950" y="2057400"/>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差异化策略：</a:t>
            </a:r>
            <a:endParaRPr lang="en-US" sz="1000" dirty="0"/>
          </a:p>
        </p:txBody>
      </p:sp>
      <p:sp>
        <p:nvSpPr>
          <p:cNvPr id="39" name="Text 35"/>
          <p:cNvSpPr txBox="1"/>
          <p:nvPr/>
        </p:nvSpPr>
        <p:spPr>
          <a:xfrm>
            <a:off x="8289950" y="2286000"/>
            <a:ext cx="3434486"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专为开发者打造的原生AI编辑器，而非插件式体验，深度整合开发工作流</a:t>
            </a:r>
            <a:endParaRPr lang="en-US" sz="1000" dirty="0"/>
          </a:p>
        </p:txBody>
      </p:sp>
      <p:sp>
        <p:nvSpPr>
          <p:cNvPr id="40" name="Shape 36"/>
          <p:cNvSpPr/>
          <p:nvPr/>
        </p:nvSpPr>
        <p:spPr>
          <a:xfrm>
            <a:off x="8289950" y="2809951"/>
            <a:ext cx="3362249" cy="9144"/>
          </a:xfrm>
          <a:prstGeom prst="rect">
            <a:avLst/>
          </a:prstGeom>
          <a:solidFill>
            <a:srgbClr val="E5E7EB"/>
          </a:solidFill>
          <a:ln/>
        </p:spPr>
      </p:sp>
      <p:sp>
        <p:nvSpPr>
          <p:cNvPr id="41" name="Text 37"/>
          <p:cNvSpPr txBox="1"/>
          <p:nvPr/>
        </p:nvSpPr>
        <p:spPr>
          <a:xfrm>
            <a:off x="8289950" y="2943454"/>
            <a:ext cx="900684" cy="162763"/>
          </a:xfrm>
          <a:prstGeom prst="rect">
            <a:avLst/>
          </a:prstGeom>
          <a:noFill/>
          <a:ln/>
        </p:spPr>
        <p:txBody>
          <a:bodyPr wrap="square" lIns="0" tIns="0" rIns="0" bIns="0" rtlCol="0" anchor="ctr"/>
          <a:lstStyle/>
          <a:p>
            <a:pPr marL="0" indent="0" algn="l">
              <a:buNone/>
            </a:pPr>
            <a:r>
              <a:rPr lang="en-US" sz="1000" dirty="0">
                <a:solidFill>
                  <a:srgbClr val="1F2937"/>
                </a:solidFill>
                <a:latin typeface="Inter" pitchFamily="34" charset="0"/>
                <a:ea typeface="Inter" pitchFamily="34" charset="-122"/>
                <a:cs typeface="Inter" pitchFamily="34" charset="-120"/>
              </a:rPr>
              <a:t>市场成功因素</a:t>
            </a:r>
            <a:endParaRPr lang="en-US" sz="1000" dirty="0"/>
          </a:p>
        </p:txBody>
      </p:sp>
      <p:sp>
        <p:nvSpPr>
          <p:cNvPr id="42" name="Text 38"/>
          <p:cNvSpPr txBox="1"/>
          <p:nvPr/>
        </p:nvSpPr>
        <p:spPr>
          <a:xfrm>
            <a:off x="8480146" y="3209544"/>
            <a:ext cx="27678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提供完整解决方案，免去用户自行集成的麻烦</a:t>
            </a:r>
            <a:endParaRPr lang="en-US" sz="1000" dirty="0"/>
          </a:p>
        </p:txBody>
      </p:sp>
      <p:sp>
        <p:nvSpPr>
          <p:cNvPr id="43" name="Text 39"/>
          <p:cNvSpPr txBox="1"/>
          <p:nvPr/>
        </p:nvSpPr>
        <p:spPr>
          <a:xfrm>
            <a:off x="8480146" y="3438144"/>
            <a:ext cx="2634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针对特定用户群体优化体验，超越通用工具</a:t>
            </a:r>
            <a:endParaRPr lang="en-US" sz="1000" dirty="0"/>
          </a:p>
        </p:txBody>
      </p:sp>
      <p:sp>
        <p:nvSpPr>
          <p:cNvPr id="44" name="Shape 40"/>
          <p:cNvSpPr/>
          <p:nvPr/>
        </p:nvSpPr>
        <p:spPr>
          <a:xfrm>
            <a:off x="4416552" y="3771900"/>
            <a:ext cx="1628546" cy="609905"/>
          </a:xfrm>
          <a:prstGeom prst="roundRect">
            <a:avLst>
              <a:gd name="adj" fmla="val 9370"/>
            </a:avLst>
          </a:prstGeom>
          <a:solidFill>
            <a:srgbClr val="F3F4F6"/>
          </a:solidFill>
          <a:ln/>
        </p:spPr>
      </p:sp>
      <p:sp>
        <p:nvSpPr>
          <p:cNvPr id="45" name="Shape 41"/>
          <p:cNvSpPr/>
          <p:nvPr/>
        </p:nvSpPr>
        <p:spPr>
          <a:xfrm>
            <a:off x="6152998" y="3771900"/>
            <a:ext cx="1628546" cy="609905"/>
          </a:xfrm>
          <a:prstGeom prst="roundRect">
            <a:avLst>
              <a:gd name="adj" fmla="val 9370"/>
            </a:avLst>
          </a:prstGeom>
          <a:solidFill>
            <a:srgbClr val="F3F4F6"/>
          </a:solidFill>
          <a:ln/>
        </p:spPr>
      </p:sp>
      <p:sp>
        <p:nvSpPr>
          <p:cNvPr id="46" name="Shape 42"/>
          <p:cNvSpPr/>
          <p:nvPr/>
        </p:nvSpPr>
        <p:spPr>
          <a:xfrm>
            <a:off x="8289950" y="3771900"/>
            <a:ext cx="1628546" cy="609905"/>
          </a:xfrm>
          <a:prstGeom prst="roundRect">
            <a:avLst>
              <a:gd name="adj" fmla="val 9370"/>
            </a:avLst>
          </a:prstGeom>
          <a:solidFill>
            <a:srgbClr val="F3F4F6"/>
          </a:solidFill>
          <a:ln/>
        </p:spPr>
      </p:sp>
      <p:sp>
        <p:nvSpPr>
          <p:cNvPr id="47" name="Shape 43"/>
          <p:cNvSpPr/>
          <p:nvPr/>
        </p:nvSpPr>
        <p:spPr>
          <a:xfrm>
            <a:off x="10026396" y="3771900"/>
            <a:ext cx="1628546" cy="609905"/>
          </a:xfrm>
          <a:prstGeom prst="roundRect">
            <a:avLst>
              <a:gd name="adj" fmla="val 9370"/>
            </a:avLst>
          </a:prstGeom>
          <a:solidFill>
            <a:srgbClr val="F3F4F6"/>
          </a:solidFill>
          <a:ln/>
        </p:spPr>
      </p:sp>
      <p:sp>
        <p:nvSpPr>
          <p:cNvPr id="48" name="Text 44"/>
          <p:cNvSpPr txBox="1"/>
          <p:nvPr/>
        </p:nvSpPr>
        <p:spPr>
          <a:xfrm>
            <a:off x="5014570" y="3877056"/>
            <a:ext cx="571500" cy="228600"/>
          </a:xfrm>
          <a:prstGeom prst="rect">
            <a:avLst/>
          </a:prstGeom>
          <a:noFill/>
          <a:ln/>
        </p:spPr>
        <p:txBody>
          <a:bodyPr wrap="square" lIns="0" tIns="0" rIns="0" bIns="0" rtlCol="0" anchor="ctr"/>
          <a:lstStyle/>
          <a:p>
            <a:pPr marL="0" indent="0" algn="ctr">
              <a:buNone/>
            </a:pPr>
            <a:r>
              <a:rPr lang="en-US" sz="1500" b="1" dirty="0">
                <a:solidFill>
                  <a:srgbClr val="4C6FFF"/>
                </a:solidFill>
                <a:latin typeface="Inter" pitchFamily="34" charset="0"/>
                <a:ea typeface="Inter" pitchFamily="34" charset="-122"/>
                <a:cs typeface="Inter" pitchFamily="34" charset="-120"/>
              </a:rPr>
              <a:t>5M+</a:t>
            </a:r>
            <a:endParaRPr lang="en-US" sz="1500" dirty="0"/>
          </a:p>
        </p:txBody>
      </p:sp>
      <p:sp>
        <p:nvSpPr>
          <p:cNvPr id="49" name="Text 45"/>
          <p:cNvSpPr txBox="1"/>
          <p:nvPr/>
        </p:nvSpPr>
        <p:spPr>
          <a:xfrm>
            <a:off x="6732727" y="3877056"/>
            <a:ext cx="609905" cy="228600"/>
          </a:xfrm>
          <a:prstGeom prst="rect">
            <a:avLst/>
          </a:prstGeom>
          <a:noFill/>
          <a:ln/>
        </p:spPr>
        <p:txBody>
          <a:bodyPr wrap="square" lIns="0" tIns="0" rIns="0" bIns="0" rtlCol="0" anchor="ctr"/>
          <a:lstStyle/>
          <a:p>
            <a:pPr marL="0" indent="0" algn="ctr">
              <a:buNone/>
            </a:pPr>
            <a:r>
              <a:rPr lang="en-US" sz="1500" b="1" dirty="0">
                <a:solidFill>
                  <a:srgbClr val="4C6FFF"/>
                </a:solidFill>
                <a:latin typeface="Inter" pitchFamily="34" charset="0"/>
                <a:ea typeface="Inter" pitchFamily="34" charset="-122"/>
                <a:cs typeface="Inter" pitchFamily="34" charset="-120"/>
              </a:rPr>
              <a:t>$1B+</a:t>
            </a:r>
            <a:endParaRPr lang="en-US" sz="1500" dirty="0"/>
          </a:p>
        </p:txBody>
      </p:sp>
      <p:sp>
        <p:nvSpPr>
          <p:cNvPr id="50" name="Text 46"/>
          <p:cNvSpPr txBox="1"/>
          <p:nvPr/>
        </p:nvSpPr>
        <p:spPr>
          <a:xfrm>
            <a:off x="8884310" y="3877056"/>
            <a:ext cx="581558" cy="228600"/>
          </a:xfrm>
          <a:prstGeom prst="rect">
            <a:avLst/>
          </a:prstGeom>
          <a:noFill/>
          <a:ln/>
        </p:spPr>
        <p:txBody>
          <a:bodyPr wrap="square" lIns="0" tIns="0" rIns="0" bIns="0" rtlCol="0" anchor="ctr"/>
          <a:lstStyle/>
          <a:p>
            <a:pPr marL="0" indent="0" algn="ctr">
              <a:buNone/>
            </a:pPr>
            <a:r>
              <a:rPr lang="en-US" sz="1500" b="1" dirty="0">
                <a:solidFill>
                  <a:srgbClr val="4C6FFF"/>
                </a:solidFill>
                <a:latin typeface="Inter" pitchFamily="34" charset="0"/>
                <a:ea typeface="Inter" pitchFamily="34" charset="-122"/>
                <a:cs typeface="Inter" pitchFamily="34" charset="-120"/>
              </a:rPr>
              <a:t>47%</a:t>
            </a:r>
            <a:endParaRPr lang="en-US" sz="1500" dirty="0"/>
          </a:p>
        </p:txBody>
      </p:sp>
      <p:sp>
        <p:nvSpPr>
          <p:cNvPr id="51" name="Text 47"/>
          <p:cNvSpPr txBox="1"/>
          <p:nvPr/>
        </p:nvSpPr>
        <p:spPr>
          <a:xfrm>
            <a:off x="10630814" y="3877056"/>
            <a:ext cx="562356" cy="228600"/>
          </a:xfrm>
          <a:prstGeom prst="rect">
            <a:avLst/>
          </a:prstGeom>
          <a:noFill/>
          <a:ln/>
        </p:spPr>
        <p:txBody>
          <a:bodyPr wrap="square" lIns="0" tIns="0" rIns="0" bIns="0" rtlCol="0" anchor="ctr"/>
          <a:lstStyle/>
          <a:p>
            <a:pPr marL="0" indent="0" algn="ctr">
              <a:buNone/>
            </a:pPr>
            <a:r>
              <a:rPr lang="en-US" sz="1500" b="1" dirty="0">
                <a:solidFill>
                  <a:srgbClr val="4C6FFF"/>
                </a:solidFill>
                <a:latin typeface="Inter" pitchFamily="34" charset="0"/>
                <a:ea typeface="Inter" pitchFamily="34" charset="-122"/>
                <a:cs typeface="Inter" pitchFamily="34" charset="-120"/>
              </a:rPr>
              <a:t>8.2x</a:t>
            </a:r>
            <a:endParaRPr lang="en-US" sz="1500" dirty="0"/>
          </a:p>
        </p:txBody>
      </p:sp>
      <p:sp>
        <p:nvSpPr>
          <p:cNvPr id="52" name="Text 48"/>
          <p:cNvSpPr txBox="1"/>
          <p:nvPr/>
        </p:nvSpPr>
        <p:spPr>
          <a:xfrm>
            <a:off x="4999025" y="4143146"/>
            <a:ext cx="55321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付费用户</a:t>
            </a:r>
            <a:endParaRPr lang="en-US" sz="900" dirty="0"/>
          </a:p>
        </p:txBody>
      </p:sp>
      <p:sp>
        <p:nvSpPr>
          <p:cNvPr id="53" name="Text 49"/>
          <p:cNvSpPr txBox="1"/>
          <p:nvPr/>
        </p:nvSpPr>
        <p:spPr>
          <a:xfrm>
            <a:off x="6793078" y="4143146"/>
            <a:ext cx="43891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年收入</a:t>
            </a:r>
            <a:endParaRPr lang="en-US" sz="900" dirty="0"/>
          </a:p>
        </p:txBody>
      </p:sp>
      <p:pic>
        <p:nvPicPr>
          <p:cNvPr id="54" name="Image 2" descr="preencoded.png"/>
          <p:cNvPicPr>
            <a:picLocks noChangeAspect="1"/>
          </p:cNvPicPr>
          <p:nvPr/>
        </p:nvPicPr>
        <p:blipFill>
          <a:blip r:embed="rId5"/>
          <a:srcRect l="-1064" r="-1064"/>
          <a:stretch/>
        </p:blipFill>
        <p:spPr>
          <a:xfrm>
            <a:off x="8370418" y="1657807"/>
            <a:ext cx="219456" cy="171907"/>
          </a:xfrm>
          <a:prstGeom prst="rect">
            <a:avLst/>
          </a:prstGeom>
        </p:spPr>
      </p:pic>
      <p:sp>
        <p:nvSpPr>
          <p:cNvPr id="55" name="Text 50"/>
          <p:cNvSpPr txBox="1"/>
          <p:nvPr/>
        </p:nvSpPr>
        <p:spPr>
          <a:xfrm>
            <a:off x="8814816" y="4143146"/>
            <a:ext cx="66751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年环比增长</a:t>
            </a:r>
            <a:endParaRPr lang="en-US" sz="900" dirty="0"/>
          </a:p>
        </p:txBody>
      </p:sp>
      <p:sp>
        <p:nvSpPr>
          <p:cNvPr id="56" name="Text 51"/>
          <p:cNvSpPr txBox="1"/>
          <p:nvPr/>
        </p:nvSpPr>
        <p:spPr>
          <a:xfrm>
            <a:off x="10494569" y="4143146"/>
            <a:ext cx="781812" cy="143561"/>
          </a:xfrm>
          <a:prstGeom prst="rect">
            <a:avLst/>
          </a:prstGeom>
          <a:noFill/>
          <a:ln/>
        </p:spPr>
        <p:txBody>
          <a:bodyPr wrap="square" lIns="0" tIns="0" rIns="0" bIns="0" rtlCol="0" anchor="ctr"/>
          <a:lstStyle/>
          <a:p>
            <a:pPr marL="0" indent="0" algn="ctr">
              <a:buNone/>
            </a:pPr>
            <a:r>
              <a:rPr lang="en-US" sz="900" dirty="0">
                <a:solidFill>
                  <a:srgbClr val="6B7280"/>
                </a:solidFill>
                <a:latin typeface="Inter" pitchFamily="34" charset="0"/>
                <a:ea typeface="Inter" pitchFamily="34" charset="-122"/>
                <a:cs typeface="Inter" pitchFamily="34" charset="-120"/>
              </a:rPr>
              <a:t>用户留存提升</a:t>
            </a:r>
            <a:endParaRPr lang="en-US" sz="900" dirty="0"/>
          </a:p>
        </p:txBody>
      </p:sp>
      <p:sp>
        <p:nvSpPr>
          <p:cNvPr id="57" name="Text 52"/>
          <p:cNvSpPr txBox="1"/>
          <p:nvPr/>
        </p:nvSpPr>
        <p:spPr>
          <a:xfrm>
            <a:off x="381305" y="4791456"/>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成功共性要素</a:t>
            </a:r>
            <a:endParaRPr lang="en-US" sz="1200" dirty="0"/>
          </a:p>
        </p:txBody>
      </p:sp>
      <p:sp>
        <p:nvSpPr>
          <p:cNvPr id="58" name="Shape 53"/>
          <p:cNvSpPr/>
          <p:nvPr/>
        </p:nvSpPr>
        <p:spPr>
          <a:xfrm>
            <a:off x="381305" y="5057546"/>
            <a:ext cx="11430000" cy="552298"/>
          </a:xfrm>
          <a:prstGeom prst="roundRect">
            <a:avLst>
              <a:gd name="adj" fmla="val 22836"/>
            </a:avLst>
          </a:prstGeom>
          <a:solidFill>
            <a:srgbClr val="EFF6FF"/>
          </a:solidFill>
          <a:ln/>
        </p:spPr>
      </p:sp>
      <p:sp>
        <p:nvSpPr>
          <p:cNvPr id="59" name="Shape 54"/>
          <p:cNvSpPr/>
          <p:nvPr/>
        </p:nvSpPr>
        <p:spPr>
          <a:xfrm>
            <a:off x="533095" y="5210251"/>
            <a:ext cx="247802" cy="247802"/>
          </a:xfrm>
          <a:prstGeom prst="ellipse">
            <a:avLst/>
          </a:prstGeom>
          <a:solidFill>
            <a:srgbClr val="EBF0FF"/>
          </a:solidFill>
          <a:ln/>
        </p:spPr>
      </p:sp>
      <p:sp>
        <p:nvSpPr>
          <p:cNvPr id="60" name="Shape 55"/>
          <p:cNvSpPr/>
          <p:nvPr/>
        </p:nvSpPr>
        <p:spPr>
          <a:xfrm>
            <a:off x="4304995" y="5210251"/>
            <a:ext cx="247802" cy="247802"/>
          </a:xfrm>
          <a:prstGeom prst="ellipse">
            <a:avLst/>
          </a:prstGeom>
          <a:solidFill>
            <a:srgbClr val="EBF0FF"/>
          </a:solidFill>
          <a:ln/>
        </p:spPr>
      </p:sp>
      <p:sp>
        <p:nvSpPr>
          <p:cNvPr id="61" name="Shape 56"/>
          <p:cNvSpPr/>
          <p:nvPr/>
        </p:nvSpPr>
        <p:spPr>
          <a:xfrm>
            <a:off x="8076895" y="5210251"/>
            <a:ext cx="247802" cy="247802"/>
          </a:xfrm>
          <a:prstGeom prst="ellipse">
            <a:avLst/>
          </a:prstGeom>
          <a:solidFill>
            <a:srgbClr val="EBF0FF"/>
          </a:solidFill>
          <a:ln/>
        </p:spPr>
      </p:sp>
      <p:sp>
        <p:nvSpPr>
          <p:cNvPr id="62" name="Text 57"/>
          <p:cNvSpPr txBox="1"/>
          <p:nvPr/>
        </p:nvSpPr>
        <p:spPr>
          <a:xfrm>
            <a:off x="629107" y="5234026"/>
            <a:ext cx="157277" cy="200254"/>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1</a:t>
            </a:r>
            <a:endParaRPr lang="en-US" sz="1000" dirty="0"/>
          </a:p>
        </p:txBody>
      </p:sp>
      <p:sp>
        <p:nvSpPr>
          <p:cNvPr id="63" name="Text 58"/>
          <p:cNvSpPr txBox="1"/>
          <p:nvPr/>
        </p:nvSpPr>
        <p:spPr>
          <a:xfrm>
            <a:off x="4387291" y="5234026"/>
            <a:ext cx="186538" cy="200254"/>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2</a:t>
            </a:r>
            <a:endParaRPr lang="en-US" sz="1000" dirty="0"/>
          </a:p>
        </p:txBody>
      </p:sp>
      <p:sp>
        <p:nvSpPr>
          <p:cNvPr id="64" name="Text 59"/>
          <p:cNvSpPr txBox="1"/>
          <p:nvPr/>
        </p:nvSpPr>
        <p:spPr>
          <a:xfrm>
            <a:off x="8158277" y="5234026"/>
            <a:ext cx="186538" cy="200254"/>
          </a:xfrm>
          <a:prstGeom prst="rect">
            <a:avLst/>
          </a:prstGeom>
          <a:noFill/>
          <a:ln/>
        </p:spPr>
        <p:txBody>
          <a:bodyPr wrap="square" lIns="0" tIns="0" rIns="0" bIns="0" rtlCol="0" anchor="ctr"/>
          <a:lstStyle/>
          <a:p>
            <a:pPr marL="0" indent="0" algn="l">
              <a:buNone/>
            </a:pPr>
            <a:r>
              <a:rPr lang="en-US" sz="1000" b="1" dirty="0">
                <a:solidFill>
                  <a:srgbClr val="4C6FFF"/>
                </a:solidFill>
                <a:latin typeface="Inter" pitchFamily="34" charset="0"/>
                <a:ea typeface="Inter" pitchFamily="34" charset="-122"/>
                <a:cs typeface="Inter" pitchFamily="34" charset="-120"/>
              </a:rPr>
              <a:t>3</a:t>
            </a:r>
            <a:endParaRPr lang="en-US" sz="1000" dirty="0"/>
          </a:p>
        </p:txBody>
      </p:sp>
      <p:sp>
        <p:nvSpPr>
          <p:cNvPr id="65" name="Text 60"/>
          <p:cNvSpPr txBox="1"/>
          <p:nvPr/>
        </p:nvSpPr>
        <p:spPr>
          <a:xfrm>
            <a:off x="895198" y="5219395"/>
            <a:ext cx="3300984"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超越功能差异，构建独特体验生态，形成用户心智占位</a:t>
            </a:r>
            <a:endParaRPr lang="en-US" sz="1000" dirty="0"/>
          </a:p>
        </p:txBody>
      </p:sp>
      <p:sp>
        <p:nvSpPr>
          <p:cNvPr id="66" name="Text 61"/>
          <p:cNvSpPr txBox="1"/>
          <p:nvPr/>
        </p:nvSpPr>
        <p:spPr>
          <a:xfrm>
            <a:off x="4667098" y="5219395"/>
            <a:ext cx="30339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垂直深耕特定场景，解决用户痛点，而非追求全能</a:t>
            </a:r>
            <a:endParaRPr lang="en-US" sz="1000" dirty="0"/>
          </a:p>
        </p:txBody>
      </p:sp>
      <p:sp>
        <p:nvSpPr>
          <p:cNvPr id="67" name="Text 62"/>
          <p:cNvSpPr txBox="1"/>
          <p:nvPr/>
        </p:nvSpPr>
        <p:spPr>
          <a:xfrm>
            <a:off x="8438998" y="5219395"/>
            <a:ext cx="3033979" cy="162763"/>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社区驱动增长，粉丝经济与产品迭代形成良性循环</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9048902"/>
          </a:xfrm>
          <a:prstGeom prst="rect">
            <a:avLst/>
          </a:prstGeom>
          <a:solidFill>
            <a:srgbClr val="FFFFFF"/>
          </a:solidFill>
          <a:ln/>
        </p:spPr>
        <p:txBody>
          <a:bodyPr/>
          <a:lstStyle/>
          <a:p>
            <a:endParaRPr lang="zh-CN" altLang="en-US"/>
          </a:p>
        </p:txBody>
      </p:sp>
      <p:sp>
        <p:nvSpPr>
          <p:cNvPr id="3" name="Shape 1"/>
          <p:cNvSpPr/>
          <p:nvPr/>
        </p:nvSpPr>
        <p:spPr>
          <a:xfrm>
            <a:off x="0" y="0"/>
            <a:ext cx="12191695" cy="9048902"/>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81305" y="504749"/>
            <a:ext cx="762610"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6" name="Text 4"/>
          <p:cNvSpPr txBox="1"/>
          <p:nvPr/>
        </p:nvSpPr>
        <p:spPr>
          <a:xfrm>
            <a:off x="381305" y="771754"/>
            <a:ext cx="3396082"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10倍价值差异的核心原因</a:t>
            </a:r>
            <a:endParaRPr lang="en-US" sz="2200" dirty="0"/>
          </a:p>
        </p:txBody>
      </p:sp>
      <p:sp>
        <p:nvSpPr>
          <p:cNvPr id="7" name="Shape 5"/>
          <p:cNvSpPr/>
          <p:nvPr/>
        </p:nvSpPr>
        <p:spPr>
          <a:xfrm>
            <a:off x="9849917" y="457200"/>
            <a:ext cx="1962302" cy="267005"/>
          </a:xfrm>
          <a:prstGeom prst="roundRect">
            <a:avLst>
              <a:gd name="adj" fmla="val 73385"/>
            </a:avLst>
          </a:prstGeom>
          <a:solidFill>
            <a:srgbClr val="EFF6FF"/>
          </a:solidFill>
          <a:ln/>
        </p:spPr>
        <p:txBody>
          <a:bodyPr/>
          <a:lstStyle/>
          <a:p>
            <a:endParaRPr lang="zh-CN" altLang="en-US"/>
          </a:p>
        </p:txBody>
      </p:sp>
      <p:sp>
        <p:nvSpPr>
          <p:cNvPr id="8" name="Text 6"/>
          <p:cNvSpPr txBox="1"/>
          <p:nvPr/>
        </p:nvSpPr>
        <p:spPr>
          <a:xfrm>
            <a:off x="9964217" y="504749"/>
            <a:ext cx="1834286" cy="162763"/>
          </a:xfrm>
          <a:prstGeom prst="rect">
            <a:avLst/>
          </a:prstGeom>
          <a:noFill/>
          <a:ln/>
        </p:spPr>
        <p:txBody>
          <a:bodyPr wrap="square" lIns="0" tIns="0" rIns="0" bIns="0" rtlCol="0" anchor="ctr"/>
          <a:lstStyle/>
          <a:p>
            <a:pPr marL="0" indent="0" algn="r">
              <a:buNone/>
            </a:pPr>
            <a:r>
              <a:rPr lang="en-US" sz="1000" b="1" dirty="0">
                <a:solidFill>
                  <a:srgbClr val="2563EB"/>
                </a:solidFill>
                <a:latin typeface="Inter" pitchFamily="34" charset="0"/>
                <a:ea typeface="Inter" pitchFamily="34" charset="-122"/>
                <a:cs typeface="Inter" pitchFamily="34" charset="-120"/>
              </a:rPr>
              <a:t>第一部分 Agentic时代新变量</a:t>
            </a:r>
            <a:endParaRPr lang="en-US" sz="1000" dirty="0"/>
          </a:p>
        </p:txBody>
      </p:sp>
      <p:sp>
        <p:nvSpPr>
          <p:cNvPr id="9" name="Text 7"/>
          <p:cNvSpPr txBox="1"/>
          <p:nvPr/>
        </p:nvSpPr>
        <p:spPr>
          <a:xfrm>
            <a:off x="11277295" y="809244"/>
            <a:ext cx="633679" cy="162763"/>
          </a:xfrm>
          <a:prstGeom prst="rect">
            <a:avLst/>
          </a:prstGeom>
          <a:noFill/>
          <a:ln/>
        </p:spPr>
        <p:txBody>
          <a:bodyPr wrap="square" lIns="0" tIns="0" rIns="0" bIns="0" rtlCol="0" anchor="ctr"/>
          <a:lstStyle/>
          <a:p>
            <a:pPr marL="0" indent="0" algn="r">
              <a:buNone/>
            </a:pPr>
            <a:r>
              <a:rPr lang="en-US" sz="1000" dirty="0">
                <a:solidFill>
                  <a:srgbClr val="6B7280"/>
                </a:solidFill>
                <a:latin typeface="Inter" pitchFamily="34" charset="0"/>
                <a:ea typeface="Inter" pitchFamily="34" charset="-122"/>
                <a:cs typeface="Inter" pitchFamily="34" charset="-120"/>
              </a:rPr>
              <a:t>数据来源</a:t>
            </a:r>
            <a:endParaRPr lang="en-US" sz="1000" dirty="0"/>
          </a:p>
        </p:txBody>
      </p:sp>
      <p:sp>
        <p:nvSpPr>
          <p:cNvPr id="10" name="Text 8"/>
          <p:cNvSpPr txBox="1"/>
          <p:nvPr/>
        </p:nvSpPr>
        <p:spPr>
          <a:xfrm>
            <a:off x="10325405" y="1009498"/>
            <a:ext cx="1600200" cy="191110"/>
          </a:xfrm>
          <a:prstGeom prst="rect">
            <a:avLst/>
          </a:prstGeom>
          <a:noFill/>
          <a:ln/>
        </p:spPr>
        <p:txBody>
          <a:bodyPr wrap="square" lIns="0" tIns="0" rIns="0" bIns="0" rtlCol="0" anchor="ctr"/>
          <a:lstStyle/>
          <a:p>
            <a:pPr marL="0" indent="0" algn="r">
              <a:buNone/>
            </a:pPr>
            <a:r>
              <a:rPr lang="en-US" sz="1200" dirty="0">
                <a:solidFill>
                  <a:srgbClr val="1F2937"/>
                </a:solidFill>
                <a:latin typeface="Inter" pitchFamily="34" charset="0"/>
                <a:ea typeface="Inter" pitchFamily="34" charset="-122"/>
                <a:cs typeface="Inter" pitchFamily="34" charset="-120"/>
              </a:rPr>
              <a:t>市场研究 | 2025年Q2</a:t>
            </a:r>
            <a:endParaRPr lang="en-US" sz="1200" dirty="0"/>
          </a:p>
        </p:txBody>
      </p:sp>
      <p:sp>
        <p:nvSpPr>
          <p:cNvPr id="11" name="Text 9"/>
          <p:cNvSpPr txBox="1"/>
          <p:nvPr/>
        </p:nvSpPr>
        <p:spPr>
          <a:xfrm>
            <a:off x="381305" y="1476756"/>
            <a:ext cx="300838" cy="200254"/>
          </a:xfrm>
          <a:prstGeom prst="rect">
            <a:avLst/>
          </a:prstGeom>
          <a:noFill/>
          <a:ln/>
        </p:spPr>
        <p:txBody>
          <a:bodyPr wrap="square" lIns="0" tIns="0" rIns="0" bIns="0" rtlCol="0" anchor="ctr"/>
          <a:lstStyle/>
          <a:p>
            <a:pPr marL="0" indent="0" algn="l">
              <a:buNone/>
            </a:pPr>
            <a:r>
              <a:rPr lang="en-US" sz="1300" dirty="0">
                <a:solidFill>
                  <a:srgbClr val="374151"/>
                </a:solidFill>
                <a:latin typeface="Inter" pitchFamily="34" charset="0"/>
                <a:ea typeface="Inter" pitchFamily="34" charset="-122"/>
                <a:cs typeface="Inter" pitchFamily="34" charset="-120"/>
              </a:rPr>
              <a:t>以</a:t>
            </a:r>
            <a:endParaRPr lang="en-US" sz="1300" dirty="0"/>
          </a:p>
        </p:txBody>
      </p:sp>
      <p:sp>
        <p:nvSpPr>
          <p:cNvPr id="12" name="Text 10"/>
          <p:cNvSpPr txBox="1"/>
          <p:nvPr/>
        </p:nvSpPr>
        <p:spPr>
          <a:xfrm>
            <a:off x="2157070" y="1476756"/>
            <a:ext cx="4767682" cy="200254"/>
          </a:xfrm>
          <a:prstGeom prst="rect">
            <a:avLst/>
          </a:prstGeom>
          <a:noFill/>
          <a:ln/>
        </p:spPr>
        <p:txBody>
          <a:bodyPr wrap="square" lIns="0" tIns="0" rIns="0" bIns="0" rtlCol="0" anchor="ctr"/>
          <a:lstStyle/>
          <a:p>
            <a:pPr marL="0" indent="0" algn="l">
              <a:buNone/>
            </a:pPr>
            <a:r>
              <a:rPr lang="en-US" sz="1300" dirty="0">
                <a:solidFill>
                  <a:srgbClr val="374151"/>
                </a:solidFill>
                <a:latin typeface="Inter" pitchFamily="34" charset="0"/>
                <a:ea typeface="Inter" pitchFamily="34" charset="-122"/>
                <a:cs typeface="Inter" pitchFamily="34" charset="-120"/>
              </a:rPr>
              <a:t>为例，分析智能应用如何实现10倍价值差异并驱动商业化成功</a:t>
            </a:r>
            <a:endParaRPr lang="en-US" sz="1300" dirty="0"/>
          </a:p>
        </p:txBody>
      </p:sp>
      <p:sp>
        <p:nvSpPr>
          <p:cNvPr id="13" name="Text 11"/>
          <p:cNvSpPr txBox="1"/>
          <p:nvPr/>
        </p:nvSpPr>
        <p:spPr>
          <a:xfrm>
            <a:off x="552298" y="1476756"/>
            <a:ext cx="1739189" cy="200254"/>
          </a:xfrm>
          <a:prstGeom prst="rect">
            <a:avLst/>
          </a:prstGeom>
          <a:noFill/>
          <a:ln/>
        </p:spPr>
        <p:txBody>
          <a:bodyPr wrap="square" lIns="0" tIns="0" rIns="0" bIns="0" rtlCol="0" anchor="ctr"/>
          <a:lstStyle/>
          <a:p>
            <a:pPr marL="0" indent="0" algn="l">
              <a:buNone/>
            </a:pPr>
            <a:r>
              <a:rPr lang="en-US" sz="1300" b="1" dirty="0">
                <a:solidFill>
                  <a:srgbClr val="2563EB"/>
                </a:solidFill>
                <a:latin typeface="Inter" pitchFamily="34" charset="0"/>
                <a:ea typeface="Inter" pitchFamily="34" charset="-122"/>
                <a:cs typeface="Inter" pitchFamily="34" charset="-120"/>
              </a:rPr>
              <a:t>Claude Code Agent</a:t>
            </a:r>
            <a:endParaRPr lang="en-US" sz="1300" dirty="0"/>
          </a:p>
        </p:txBody>
      </p:sp>
      <p:sp>
        <p:nvSpPr>
          <p:cNvPr id="14" name="Shape 12"/>
          <p:cNvSpPr/>
          <p:nvPr/>
        </p:nvSpPr>
        <p:spPr>
          <a:xfrm>
            <a:off x="381305" y="1943100"/>
            <a:ext cx="3657600" cy="1143000"/>
          </a:xfrm>
          <a:prstGeom prst="roundRect">
            <a:avLst>
              <a:gd name="adj" fmla="val 5333"/>
            </a:avLst>
          </a:prstGeom>
          <a:solidFill>
            <a:srgbClr val="F9FAFB"/>
          </a:solidFill>
          <a:ln/>
        </p:spPr>
        <p:txBody>
          <a:bodyPr/>
          <a:lstStyle/>
          <a:p>
            <a:endParaRPr lang="zh-CN" altLang="en-US"/>
          </a:p>
        </p:txBody>
      </p:sp>
      <p:sp>
        <p:nvSpPr>
          <p:cNvPr id="15" name="Shape 13"/>
          <p:cNvSpPr/>
          <p:nvPr/>
        </p:nvSpPr>
        <p:spPr>
          <a:xfrm>
            <a:off x="381305" y="1943100"/>
            <a:ext cx="38405" cy="1143000"/>
          </a:xfrm>
          <a:prstGeom prst="rect">
            <a:avLst/>
          </a:prstGeom>
          <a:solidFill>
            <a:srgbClr val="4C6FFF"/>
          </a:solidFill>
          <a:ln/>
        </p:spPr>
        <p:txBody>
          <a:bodyPr/>
          <a:lstStyle/>
          <a:p>
            <a:endParaRPr lang="zh-CN" altLang="en-US"/>
          </a:p>
        </p:txBody>
      </p:sp>
      <p:sp>
        <p:nvSpPr>
          <p:cNvPr id="16" name="Shape 14"/>
          <p:cNvSpPr/>
          <p:nvPr/>
        </p:nvSpPr>
        <p:spPr>
          <a:xfrm>
            <a:off x="4267505" y="1943100"/>
            <a:ext cx="3657600" cy="1143000"/>
          </a:xfrm>
          <a:prstGeom prst="roundRect">
            <a:avLst>
              <a:gd name="adj" fmla="val 5333"/>
            </a:avLst>
          </a:prstGeom>
          <a:solidFill>
            <a:srgbClr val="F9FAFB"/>
          </a:solidFill>
          <a:ln/>
        </p:spPr>
        <p:txBody>
          <a:bodyPr/>
          <a:lstStyle/>
          <a:p>
            <a:endParaRPr lang="zh-CN" altLang="en-US"/>
          </a:p>
        </p:txBody>
      </p:sp>
      <p:sp>
        <p:nvSpPr>
          <p:cNvPr id="17" name="Shape 15"/>
          <p:cNvSpPr/>
          <p:nvPr/>
        </p:nvSpPr>
        <p:spPr>
          <a:xfrm>
            <a:off x="4267505" y="1943100"/>
            <a:ext cx="38405" cy="1143000"/>
          </a:xfrm>
          <a:prstGeom prst="rect">
            <a:avLst/>
          </a:prstGeom>
          <a:solidFill>
            <a:srgbClr val="4C6FFF"/>
          </a:solidFill>
          <a:ln/>
        </p:spPr>
        <p:txBody>
          <a:bodyPr/>
          <a:lstStyle/>
          <a:p>
            <a:endParaRPr lang="zh-CN" altLang="en-US"/>
          </a:p>
        </p:txBody>
      </p:sp>
      <p:sp>
        <p:nvSpPr>
          <p:cNvPr id="18" name="Shape 16"/>
          <p:cNvSpPr/>
          <p:nvPr/>
        </p:nvSpPr>
        <p:spPr>
          <a:xfrm>
            <a:off x="8153705" y="1943100"/>
            <a:ext cx="3657600" cy="1143000"/>
          </a:xfrm>
          <a:prstGeom prst="roundRect">
            <a:avLst>
              <a:gd name="adj" fmla="val 5333"/>
            </a:avLst>
          </a:prstGeom>
          <a:solidFill>
            <a:srgbClr val="F9FAFB"/>
          </a:solidFill>
          <a:ln/>
        </p:spPr>
        <p:txBody>
          <a:bodyPr/>
          <a:lstStyle/>
          <a:p>
            <a:endParaRPr lang="zh-CN" altLang="en-US"/>
          </a:p>
        </p:txBody>
      </p:sp>
      <p:sp>
        <p:nvSpPr>
          <p:cNvPr id="19" name="Shape 17"/>
          <p:cNvSpPr/>
          <p:nvPr/>
        </p:nvSpPr>
        <p:spPr>
          <a:xfrm>
            <a:off x="8153705" y="1943100"/>
            <a:ext cx="38405" cy="1143000"/>
          </a:xfrm>
          <a:prstGeom prst="rect">
            <a:avLst/>
          </a:prstGeom>
          <a:solidFill>
            <a:srgbClr val="4C6FFF"/>
          </a:solidFill>
          <a:ln/>
        </p:spPr>
        <p:txBody>
          <a:bodyPr/>
          <a:lstStyle/>
          <a:p>
            <a:endParaRPr lang="zh-CN" altLang="en-US"/>
          </a:p>
        </p:txBody>
      </p:sp>
      <p:sp>
        <p:nvSpPr>
          <p:cNvPr id="20" name="Text 18"/>
          <p:cNvSpPr txBox="1"/>
          <p:nvPr/>
        </p:nvSpPr>
        <p:spPr>
          <a:xfrm>
            <a:off x="571500" y="2124151"/>
            <a:ext cx="814730" cy="200254"/>
          </a:xfrm>
          <a:prstGeom prst="rect">
            <a:avLst/>
          </a:prstGeom>
          <a:noFill/>
          <a:ln/>
        </p:spPr>
        <p:txBody>
          <a:bodyPr wrap="square" lIns="0" tIns="0" rIns="0" bIns="0" rtlCol="0" anchor="ctr"/>
          <a:lstStyle/>
          <a:p>
            <a:pPr marL="0" indent="0" algn="l">
              <a:buNone/>
            </a:pPr>
            <a:r>
              <a:rPr lang="en-US" sz="1300" b="1" dirty="0">
                <a:solidFill>
                  <a:srgbClr val="374151"/>
                </a:solidFill>
                <a:latin typeface="Inter" pitchFamily="34" charset="0"/>
                <a:ea typeface="Inter" pitchFamily="34" charset="-122"/>
                <a:cs typeface="Inter" pitchFamily="34" charset="-120"/>
              </a:rPr>
              <a:t>收入增长</a:t>
            </a:r>
            <a:endParaRPr lang="en-US" sz="1300" dirty="0"/>
          </a:p>
        </p:txBody>
      </p:sp>
      <p:sp>
        <p:nvSpPr>
          <p:cNvPr id="21" name="Text 19"/>
          <p:cNvSpPr txBox="1"/>
          <p:nvPr/>
        </p:nvSpPr>
        <p:spPr>
          <a:xfrm>
            <a:off x="4457700" y="2124151"/>
            <a:ext cx="814730" cy="200254"/>
          </a:xfrm>
          <a:prstGeom prst="rect">
            <a:avLst/>
          </a:prstGeom>
          <a:noFill/>
          <a:ln/>
        </p:spPr>
        <p:txBody>
          <a:bodyPr wrap="square" lIns="0" tIns="0" rIns="0" bIns="0" rtlCol="0" anchor="ctr"/>
          <a:lstStyle/>
          <a:p>
            <a:pPr marL="0" indent="0" algn="l">
              <a:buNone/>
            </a:pPr>
            <a:r>
              <a:rPr lang="en-US" sz="1300" b="1" dirty="0">
                <a:solidFill>
                  <a:srgbClr val="374151"/>
                </a:solidFill>
                <a:latin typeface="Inter" pitchFamily="34" charset="0"/>
                <a:ea typeface="Inter" pitchFamily="34" charset="-122"/>
                <a:cs typeface="Inter" pitchFamily="34" charset="-120"/>
              </a:rPr>
              <a:t>年化收入</a:t>
            </a:r>
            <a:endParaRPr lang="en-US" sz="1300" dirty="0"/>
          </a:p>
        </p:txBody>
      </p:sp>
      <p:sp>
        <p:nvSpPr>
          <p:cNvPr id="22" name="Text 20"/>
          <p:cNvSpPr txBox="1"/>
          <p:nvPr/>
        </p:nvSpPr>
        <p:spPr>
          <a:xfrm>
            <a:off x="8343900" y="2124151"/>
            <a:ext cx="986638" cy="200254"/>
          </a:xfrm>
          <a:prstGeom prst="rect">
            <a:avLst/>
          </a:prstGeom>
          <a:noFill/>
          <a:ln/>
        </p:spPr>
        <p:txBody>
          <a:bodyPr wrap="square" lIns="0" tIns="0" rIns="0" bIns="0" rtlCol="0" anchor="ctr"/>
          <a:lstStyle/>
          <a:p>
            <a:pPr marL="0" indent="0" algn="l">
              <a:buNone/>
            </a:pPr>
            <a:r>
              <a:rPr lang="en-US" sz="1300" b="1" dirty="0">
                <a:solidFill>
                  <a:srgbClr val="374151"/>
                </a:solidFill>
                <a:latin typeface="Inter" pitchFamily="34" charset="0"/>
                <a:ea typeface="Inter" pitchFamily="34" charset="-122"/>
                <a:cs typeface="Inter" pitchFamily="34" charset="-120"/>
              </a:rPr>
              <a:t>活跃开发者</a:t>
            </a:r>
            <a:endParaRPr lang="en-US" sz="1300" dirty="0"/>
          </a:p>
        </p:txBody>
      </p:sp>
      <p:sp>
        <p:nvSpPr>
          <p:cNvPr id="23" name="Text 21"/>
          <p:cNvSpPr txBox="1"/>
          <p:nvPr/>
        </p:nvSpPr>
        <p:spPr>
          <a:xfrm>
            <a:off x="571500" y="2361895"/>
            <a:ext cx="948233" cy="342900"/>
          </a:xfrm>
          <a:prstGeom prst="rect">
            <a:avLst/>
          </a:prstGeom>
          <a:noFill/>
          <a:ln/>
        </p:spPr>
        <p:txBody>
          <a:bodyPr wrap="square" lIns="0" tIns="0" rIns="0" bIns="0" rtlCol="0" anchor="ctr"/>
          <a:lstStyle/>
          <a:p>
            <a:pPr marL="0" indent="0" algn="l">
              <a:buNone/>
            </a:pPr>
            <a:r>
              <a:rPr lang="en-US" sz="2200" b="1" dirty="0">
                <a:solidFill>
                  <a:srgbClr val="2563EB"/>
                </a:solidFill>
                <a:latin typeface="Inter" pitchFamily="34" charset="0"/>
                <a:ea typeface="Inter" pitchFamily="34" charset="-122"/>
                <a:cs typeface="Inter" pitchFamily="34" charset="-120"/>
              </a:rPr>
              <a:t>5.5倍</a:t>
            </a:r>
            <a:endParaRPr lang="en-US" sz="2200" dirty="0"/>
          </a:p>
        </p:txBody>
      </p:sp>
      <p:sp>
        <p:nvSpPr>
          <p:cNvPr id="24" name="Text 22"/>
          <p:cNvSpPr txBox="1"/>
          <p:nvPr/>
        </p:nvSpPr>
        <p:spPr>
          <a:xfrm>
            <a:off x="4457700" y="2361895"/>
            <a:ext cx="1148486" cy="342900"/>
          </a:xfrm>
          <a:prstGeom prst="rect">
            <a:avLst/>
          </a:prstGeom>
          <a:noFill/>
          <a:ln/>
        </p:spPr>
        <p:txBody>
          <a:bodyPr wrap="square" lIns="0" tIns="0" rIns="0" bIns="0" rtlCol="0" anchor="ctr"/>
          <a:lstStyle/>
          <a:p>
            <a:pPr marL="0" indent="0" algn="l">
              <a:buNone/>
            </a:pPr>
            <a:r>
              <a:rPr lang="en-US" sz="2200" b="1" dirty="0">
                <a:solidFill>
                  <a:srgbClr val="2563EB"/>
                </a:solidFill>
                <a:latin typeface="Inter" pitchFamily="34" charset="0"/>
                <a:ea typeface="Inter" pitchFamily="34" charset="-122"/>
                <a:cs typeface="Inter" pitchFamily="34" charset="-120"/>
              </a:rPr>
              <a:t>$8.5亿</a:t>
            </a:r>
            <a:endParaRPr lang="en-US" sz="2200" dirty="0"/>
          </a:p>
        </p:txBody>
      </p:sp>
      <p:sp>
        <p:nvSpPr>
          <p:cNvPr id="25" name="Text 23"/>
          <p:cNvSpPr txBox="1"/>
          <p:nvPr/>
        </p:nvSpPr>
        <p:spPr>
          <a:xfrm>
            <a:off x="8343900" y="2361895"/>
            <a:ext cx="1215238" cy="342900"/>
          </a:xfrm>
          <a:prstGeom prst="rect">
            <a:avLst/>
          </a:prstGeom>
          <a:noFill/>
          <a:ln/>
        </p:spPr>
        <p:txBody>
          <a:bodyPr wrap="square" lIns="0" tIns="0" rIns="0" bIns="0" rtlCol="0" anchor="ctr"/>
          <a:lstStyle/>
          <a:p>
            <a:pPr marL="0" indent="0" algn="l">
              <a:buNone/>
            </a:pPr>
            <a:r>
              <a:rPr lang="en-US" sz="2200" b="1" dirty="0">
                <a:solidFill>
                  <a:srgbClr val="2563EB"/>
                </a:solidFill>
                <a:latin typeface="Inter" pitchFamily="34" charset="0"/>
                <a:ea typeface="Inter" pitchFamily="34" charset="-122"/>
                <a:cs typeface="Inter" pitchFamily="34" charset="-120"/>
              </a:rPr>
              <a:t>11.5万+</a:t>
            </a:r>
            <a:endParaRPr lang="en-US" sz="2200" dirty="0"/>
          </a:p>
        </p:txBody>
      </p:sp>
      <p:sp>
        <p:nvSpPr>
          <p:cNvPr id="26" name="Text 24"/>
          <p:cNvSpPr txBox="1"/>
          <p:nvPr/>
        </p:nvSpPr>
        <p:spPr>
          <a:xfrm>
            <a:off x="571500" y="2752344"/>
            <a:ext cx="1043330"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自2025年5月起</a:t>
            </a:r>
            <a:endParaRPr lang="en-US" sz="1000" dirty="0"/>
          </a:p>
        </p:txBody>
      </p:sp>
      <p:sp>
        <p:nvSpPr>
          <p:cNvPr id="27" name="Text 25"/>
          <p:cNvSpPr txBox="1"/>
          <p:nvPr/>
        </p:nvSpPr>
        <p:spPr>
          <a:xfrm>
            <a:off x="4457700" y="2752344"/>
            <a:ext cx="1481328"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预计2025年底达$22亿</a:t>
            </a:r>
            <a:endParaRPr lang="en-US" sz="1000" dirty="0"/>
          </a:p>
        </p:txBody>
      </p:sp>
      <p:sp>
        <p:nvSpPr>
          <p:cNvPr id="28" name="Text 26"/>
          <p:cNvSpPr txBox="1"/>
          <p:nvPr/>
        </p:nvSpPr>
        <p:spPr>
          <a:xfrm>
            <a:off x="8343900" y="2752344"/>
            <a:ext cx="1424635"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每周处理1.95亿行代码</a:t>
            </a:r>
            <a:endParaRPr lang="en-US" sz="1000" dirty="0"/>
          </a:p>
        </p:txBody>
      </p:sp>
      <p:sp>
        <p:nvSpPr>
          <p:cNvPr id="29" name="Text 27"/>
          <p:cNvSpPr txBox="1"/>
          <p:nvPr/>
        </p:nvSpPr>
        <p:spPr>
          <a:xfrm>
            <a:off x="381305" y="3409798"/>
            <a:ext cx="1895551"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10倍价值差异的关键因素</a:t>
            </a:r>
            <a:endParaRPr lang="en-US" sz="1200" dirty="0"/>
          </a:p>
        </p:txBody>
      </p:sp>
      <p:sp>
        <p:nvSpPr>
          <p:cNvPr id="30" name="Shape 28"/>
          <p:cNvSpPr/>
          <p:nvPr/>
        </p:nvSpPr>
        <p:spPr>
          <a:xfrm>
            <a:off x="381305" y="3676802"/>
            <a:ext cx="5619902" cy="1695298"/>
          </a:xfrm>
          <a:prstGeom prst="roundRect">
            <a:avLst>
              <a:gd name="adj" fmla="val 2424"/>
            </a:avLst>
          </a:prstGeom>
          <a:solidFill>
            <a:srgbClr val="F9FAFB"/>
          </a:solidFill>
          <a:ln w="12700">
            <a:solidFill>
              <a:srgbClr val="E5E7EB"/>
            </a:solidFill>
            <a:prstDash val="solid"/>
          </a:ln>
        </p:spPr>
        <p:txBody>
          <a:bodyPr/>
          <a:lstStyle/>
          <a:p>
            <a:endParaRPr lang="zh-CN" altLang="en-US"/>
          </a:p>
        </p:txBody>
      </p:sp>
      <p:sp>
        <p:nvSpPr>
          <p:cNvPr id="31" name="Shape 29"/>
          <p:cNvSpPr/>
          <p:nvPr/>
        </p:nvSpPr>
        <p:spPr>
          <a:xfrm>
            <a:off x="543154" y="3838651"/>
            <a:ext cx="381305" cy="381305"/>
          </a:xfrm>
          <a:prstGeom prst="ellipse">
            <a:avLst/>
          </a:prstGeom>
          <a:solidFill>
            <a:srgbClr val="EBF0FF"/>
          </a:solidFill>
          <a:ln/>
        </p:spPr>
        <p:txBody>
          <a:bodyPr/>
          <a:lstStyle/>
          <a:p>
            <a:endParaRPr lang="zh-CN" altLang="en-US"/>
          </a:p>
        </p:txBody>
      </p:sp>
      <p:pic>
        <p:nvPicPr>
          <p:cNvPr id="32" name="Image 0" descr="preencoded.png"/>
          <p:cNvPicPr>
            <a:picLocks noChangeAspect="1"/>
          </p:cNvPicPr>
          <p:nvPr/>
        </p:nvPicPr>
        <p:blipFill>
          <a:blip r:embed="rId3"/>
          <a:srcRect/>
          <a:stretch/>
        </p:blipFill>
        <p:spPr>
          <a:xfrm>
            <a:off x="647395" y="3943807"/>
            <a:ext cx="171907" cy="171907"/>
          </a:xfrm>
          <a:prstGeom prst="rect">
            <a:avLst/>
          </a:prstGeom>
        </p:spPr>
      </p:pic>
      <p:sp>
        <p:nvSpPr>
          <p:cNvPr id="33" name="Shape 30"/>
          <p:cNvSpPr/>
          <p:nvPr/>
        </p:nvSpPr>
        <p:spPr>
          <a:xfrm>
            <a:off x="6191402" y="3676802"/>
            <a:ext cx="5619902" cy="1695298"/>
          </a:xfrm>
          <a:prstGeom prst="roundRect">
            <a:avLst>
              <a:gd name="adj" fmla="val 2424"/>
            </a:avLst>
          </a:prstGeom>
          <a:solidFill>
            <a:srgbClr val="F9FAFB"/>
          </a:solidFill>
          <a:ln w="12700">
            <a:solidFill>
              <a:srgbClr val="E5E7EB"/>
            </a:solidFill>
            <a:prstDash val="solid"/>
          </a:ln>
        </p:spPr>
        <p:txBody>
          <a:bodyPr/>
          <a:lstStyle/>
          <a:p>
            <a:endParaRPr lang="zh-CN" altLang="en-US"/>
          </a:p>
        </p:txBody>
      </p:sp>
      <p:sp>
        <p:nvSpPr>
          <p:cNvPr id="34" name="Shape 31"/>
          <p:cNvSpPr/>
          <p:nvPr/>
        </p:nvSpPr>
        <p:spPr>
          <a:xfrm>
            <a:off x="6353251" y="3838651"/>
            <a:ext cx="381305" cy="381305"/>
          </a:xfrm>
          <a:prstGeom prst="ellipse">
            <a:avLst/>
          </a:prstGeom>
          <a:solidFill>
            <a:srgbClr val="EBF0FF"/>
          </a:solidFill>
          <a:ln/>
        </p:spPr>
        <p:txBody>
          <a:bodyPr/>
          <a:lstStyle/>
          <a:p>
            <a:endParaRPr lang="zh-CN" altLang="en-US"/>
          </a:p>
        </p:txBody>
      </p:sp>
      <p:sp>
        <p:nvSpPr>
          <p:cNvPr id="35" name="Text 32"/>
          <p:cNvSpPr txBox="1"/>
          <p:nvPr/>
        </p:nvSpPr>
        <p:spPr>
          <a:xfrm>
            <a:off x="1037844" y="3933749"/>
            <a:ext cx="743407"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10倍体验</a:t>
            </a:r>
            <a:endParaRPr lang="en-US" sz="1200" dirty="0"/>
          </a:p>
        </p:txBody>
      </p:sp>
      <p:sp>
        <p:nvSpPr>
          <p:cNvPr id="36" name="Text 33"/>
          <p:cNvSpPr txBox="1"/>
          <p:nvPr/>
        </p:nvSpPr>
        <p:spPr>
          <a:xfrm>
            <a:off x="543154" y="4343400"/>
            <a:ext cx="4920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从工具到伙伴的质变，用户报告代码开发体验提升8-12倍，从被动响应到主动协作</a:t>
            </a:r>
            <a:endParaRPr lang="en-US" sz="1000" dirty="0"/>
          </a:p>
        </p:txBody>
      </p:sp>
      <p:sp>
        <p:nvSpPr>
          <p:cNvPr id="37" name="Text 34"/>
          <p:cNvSpPr txBox="1"/>
          <p:nvPr/>
        </p:nvSpPr>
        <p:spPr>
          <a:xfrm>
            <a:off x="543154" y="4600346"/>
            <a:ext cx="8961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用户满意度评分</a:t>
            </a:r>
            <a:endParaRPr lang="en-US" sz="900" dirty="0"/>
          </a:p>
        </p:txBody>
      </p:sp>
      <p:sp>
        <p:nvSpPr>
          <p:cNvPr id="38" name="Shape 35"/>
          <p:cNvSpPr/>
          <p:nvPr/>
        </p:nvSpPr>
        <p:spPr>
          <a:xfrm>
            <a:off x="543154" y="4791456"/>
            <a:ext cx="5296205" cy="228600"/>
          </a:xfrm>
          <a:prstGeom prst="roundRect">
            <a:avLst>
              <a:gd name="adj" fmla="val 200000"/>
            </a:avLst>
          </a:prstGeom>
          <a:solidFill>
            <a:srgbClr val="EBF0FF"/>
          </a:solidFill>
          <a:ln/>
        </p:spPr>
        <p:txBody>
          <a:bodyPr/>
          <a:lstStyle/>
          <a:p>
            <a:endParaRPr lang="zh-CN" altLang="en-US"/>
          </a:p>
        </p:txBody>
      </p:sp>
      <p:sp>
        <p:nvSpPr>
          <p:cNvPr id="39" name="Shape 36"/>
          <p:cNvSpPr/>
          <p:nvPr/>
        </p:nvSpPr>
        <p:spPr>
          <a:xfrm>
            <a:off x="543154" y="4791456"/>
            <a:ext cx="4876495" cy="228600"/>
          </a:xfrm>
          <a:prstGeom prst="roundRect">
            <a:avLst>
              <a:gd name="adj" fmla="val 200000"/>
            </a:avLst>
          </a:prstGeom>
          <a:solidFill>
            <a:srgbClr val="4C6FFF"/>
          </a:solidFill>
          <a:ln/>
        </p:spPr>
        <p:txBody>
          <a:bodyPr/>
          <a:lstStyle/>
          <a:p>
            <a:endParaRPr lang="zh-CN" altLang="en-US"/>
          </a:p>
        </p:txBody>
      </p:sp>
      <p:sp>
        <p:nvSpPr>
          <p:cNvPr id="40" name="Text 37"/>
          <p:cNvSpPr txBox="1"/>
          <p:nvPr/>
        </p:nvSpPr>
        <p:spPr>
          <a:xfrm>
            <a:off x="543154" y="5057546"/>
            <a:ext cx="866851"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传统工具: 38%</a:t>
            </a:r>
            <a:endParaRPr lang="en-US" sz="900" dirty="0"/>
          </a:p>
        </p:txBody>
      </p:sp>
      <p:sp>
        <p:nvSpPr>
          <p:cNvPr id="41" name="Text 38"/>
          <p:cNvSpPr txBox="1"/>
          <p:nvPr/>
        </p:nvSpPr>
        <p:spPr>
          <a:xfrm>
            <a:off x="4820717" y="5057546"/>
            <a:ext cx="110551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Claude Code: 92%</a:t>
            </a:r>
            <a:endParaRPr lang="en-US" sz="900" dirty="0"/>
          </a:p>
        </p:txBody>
      </p:sp>
      <p:pic>
        <p:nvPicPr>
          <p:cNvPr id="42" name="Image 1" descr="preencoded.png"/>
          <p:cNvPicPr>
            <a:picLocks noChangeAspect="1"/>
          </p:cNvPicPr>
          <p:nvPr/>
        </p:nvPicPr>
        <p:blipFill>
          <a:blip r:embed="rId4"/>
          <a:srcRect/>
          <a:stretch/>
        </p:blipFill>
        <p:spPr>
          <a:xfrm>
            <a:off x="6458407" y="3943807"/>
            <a:ext cx="171907" cy="171907"/>
          </a:xfrm>
          <a:prstGeom prst="rect">
            <a:avLst/>
          </a:prstGeom>
        </p:spPr>
      </p:pic>
      <p:sp>
        <p:nvSpPr>
          <p:cNvPr id="43" name="Shape 39"/>
          <p:cNvSpPr/>
          <p:nvPr/>
        </p:nvSpPr>
        <p:spPr>
          <a:xfrm>
            <a:off x="381305" y="5562295"/>
            <a:ext cx="5619902" cy="1886407"/>
          </a:xfrm>
          <a:prstGeom prst="roundRect">
            <a:avLst>
              <a:gd name="adj" fmla="val 1959"/>
            </a:avLst>
          </a:prstGeom>
          <a:solidFill>
            <a:srgbClr val="F9FAFB"/>
          </a:solidFill>
          <a:ln w="12700">
            <a:solidFill>
              <a:srgbClr val="E5E7EB"/>
            </a:solidFill>
            <a:prstDash val="solid"/>
          </a:ln>
        </p:spPr>
        <p:txBody>
          <a:bodyPr/>
          <a:lstStyle/>
          <a:p>
            <a:endParaRPr lang="zh-CN" altLang="en-US"/>
          </a:p>
        </p:txBody>
      </p:sp>
      <p:sp>
        <p:nvSpPr>
          <p:cNvPr id="44" name="Shape 40"/>
          <p:cNvSpPr/>
          <p:nvPr/>
        </p:nvSpPr>
        <p:spPr>
          <a:xfrm>
            <a:off x="6191402" y="5562295"/>
            <a:ext cx="5619902" cy="1886407"/>
          </a:xfrm>
          <a:prstGeom prst="roundRect">
            <a:avLst>
              <a:gd name="adj" fmla="val 1959"/>
            </a:avLst>
          </a:prstGeom>
          <a:solidFill>
            <a:srgbClr val="F9FAFB"/>
          </a:solidFill>
          <a:ln w="12700">
            <a:solidFill>
              <a:srgbClr val="E5E7EB"/>
            </a:solidFill>
            <a:prstDash val="solid"/>
          </a:ln>
        </p:spPr>
        <p:txBody>
          <a:bodyPr/>
          <a:lstStyle/>
          <a:p>
            <a:endParaRPr lang="zh-CN" altLang="en-US"/>
          </a:p>
        </p:txBody>
      </p:sp>
      <p:sp>
        <p:nvSpPr>
          <p:cNvPr id="45" name="Shape 41"/>
          <p:cNvSpPr/>
          <p:nvPr/>
        </p:nvSpPr>
        <p:spPr>
          <a:xfrm>
            <a:off x="543154" y="5724144"/>
            <a:ext cx="381305" cy="381305"/>
          </a:xfrm>
          <a:prstGeom prst="ellipse">
            <a:avLst/>
          </a:prstGeom>
          <a:solidFill>
            <a:srgbClr val="EBF0FF"/>
          </a:solidFill>
          <a:ln/>
        </p:spPr>
        <p:txBody>
          <a:bodyPr/>
          <a:lstStyle/>
          <a:p>
            <a:endParaRPr lang="zh-CN" altLang="en-US"/>
          </a:p>
        </p:txBody>
      </p:sp>
      <p:sp>
        <p:nvSpPr>
          <p:cNvPr id="46" name="Shape 42"/>
          <p:cNvSpPr/>
          <p:nvPr/>
        </p:nvSpPr>
        <p:spPr>
          <a:xfrm>
            <a:off x="6353251" y="5724144"/>
            <a:ext cx="381305" cy="381305"/>
          </a:xfrm>
          <a:prstGeom prst="ellipse">
            <a:avLst/>
          </a:prstGeom>
          <a:solidFill>
            <a:srgbClr val="EBF0FF"/>
          </a:solidFill>
          <a:ln/>
        </p:spPr>
        <p:txBody>
          <a:bodyPr/>
          <a:lstStyle/>
          <a:p>
            <a:endParaRPr lang="zh-CN" altLang="en-US"/>
          </a:p>
        </p:txBody>
      </p:sp>
      <p:sp>
        <p:nvSpPr>
          <p:cNvPr id="47" name="Text 43"/>
          <p:cNvSpPr txBox="1"/>
          <p:nvPr/>
        </p:nvSpPr>
        <p:spPr>
          <a:xfrm>
            <a:off x="6848856" y="3933749"/>
            <a:ext cx="743407"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10倍效率</a:t>
            </a:r>
            <a:endParaRPr lang="en-US" sz="1200" dirty="0"/>
          </a:p>
        </p:txBody>
      </p:sp>
      <p:sp>
        <p:nvSpPr>
          <p:cNvPr id="48" name="Text 44"/>
          <p:cNvSpPr txBox="1"/>
          <p:nvPr/>
        </p:nvSpPr>
        <p:spPr>
          <a:xfrm>
            <a:off x="1037844" y="5820156"/>
            <a:ext cx="715061"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1/10成本</a:t>
            </a:r>
            <a:endParaRPr lang="en-US" sz="1200" dirty="0"/>
          </a:p>
        </p:txBody>
      </p:sp>
      <p:sp>
        <p:nvSpPr>
          <p:cNvPr id="49" name="Text 45"/>
          <p:cNvSpPr txBox="1"/>
          <p:nvPr/>
        </p:nvSpPr>
        <p:spPr>
          <a:xfrm>
            <a:off x="6848856" y="5820156"/>
            <a:ext cx="734263" cy="191110"/>
          </a:xfrm>
          <a:prstGeom prst="rect">
            <a:avLst/>
          </a:prstGeom>
          <a:noFill/>
          <a:ln/>
        </p:spPr>
        <p:txBody>
          <a:bodyPr wrap="square" lIns="0" tIns="0" rIns="0" bIns="0" rtlCol="0" anchor="ctr"/>
          <a:lstStyle/>
          <a:p>
            <a:pPr marL="0" indent="0" algn="l">
              <a:buNone/>
            </a:pPr>
            <a:r>
              <a:rPr lang="en-US" sz="1200" b="1" dirty="0">
                <a:solidFill>
                  <a:srgbClr val="333333"/>
                </a:solidFill>
                <a:latin typeface="Inter" pitchFamily="34" charset="0"/>
                <a:ea typeface="Inter" pitchFamily="34" charset="-122"/>
                <a:cs typeface="Inter" pitchFamily="34" charset="-120"/>
              </a:rPr>
              <a:t>市场验证</a:t>
            </a:r>
            <a:endParaRPr lang="en-US" sz="1200" dirty="0"/>
          </a:p>
        </p:txBody>
      </p:sp>
      <p:sp>
        <p:nvSpPr>
          <p:cNvPr id="50" name="Text 46"/>
          <p:cNvSpPr txBox="1"/>
          <p:nvPr/>
        </p:nvSpPr>
        <p:spPr>
          <a:xfrm>
            <a:off x="6353251" y="4343400"/>
            <a:ext cx="4920386"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开发速度提升7-14倍，编码任务完成时间从小时级缩短到分钟级，自动化复杂流程</a:t>
            </a:r>
            <a:endParaRPr lang="en-US" sz="1000" dirty="0"/>
          </a:p>
        </p:txBody>
      </p:sp>
      <p:sp>
        <p:nvSpPr>
          <p:cNvPr id="51" name="Text 47"/>
          <p:cNvSpPr txBox="1"/>
          <p:nvPr/>
        </p:nvSpPr>
        <p:spPr>
          <a:xfrm>
            <a:off x="543154" y="6229807"/>
            <a:ext cx="5330038" cy="352958"/>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开发成本大幅降低，企业报告人力成本减少65-85%，每项功能开发成本降至原来的1/7至1/12</a:t>
            </a:r>
            <a:endParaRPr lang="en-US" sz="1000" dirty="0"/>
          </a:p>
        </p:txBody>
      </p:sp>
      <p:sp>
        <p:nvSpPr>
          <p:cNvPr id="52" name="Text 48"/>
          <p:cNvSpPr txBox="1"/>
          <p:nvPr/>
        </p:nvSpPr>
        <p:spPr>
          <a:xfrm>
            <a:off x="6353251" y="6229807"/>
            <a:ext cx="5024628"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快速商业化验证，从推出到$1亿年化收入仅用3个月，转化率达68%，远超行业平均</a:t>
            </a:r>
            <a:endParaRPr lang="en-US" sz="1000" dirty="0"/>
          </a:p>
        </p:txBody>
      </p:sp>
      <p:sp>
        <p:nvSpPr>
          <p:cNvPr id="53" name="Text 49"/>
          <p:cNvSpPr txBox="1"/>
          <p:nvPr/>
        </p:nvSpPr>
        <p:spPr>
          <a:xfrm>
            <a:off x="6353251" y="4600346"/>
            <a:ext cx="10104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任务完成时间对比</a:t>
            </a:r>
            <a:endParaRPr lang="en-US" sz="900" dirty="0"/>
          </a:p>
        </p:txBody>
      </p:sp>
      <p:sp>
        <p:nvSpPr>
          <p:cNvPr id="54" name="Text 50"/>
          <p:cNvSpPr txBox="1"/>
          <p:nvPr/>
        </p:nvSpPr>
        <p:spPr>
          <a:xfrm>
            <a:off x="543154" y="6676949"/>
            <a:ext cx="10104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平均功能开发成本</a:t>
            </a:r>
            <a:endParaRPr lang="en-US" sz="900" dirty="0"/>
          </a:p>
        </p:txBody>
      </p:sp>
      <p:sp>
        <p:nvSpPr>
          <p:cNvPr id="55" name="Text 51"/>
          <p:cNvSpPr txBox="1"/>
          <p:nvPr/>
        </p:nvSpPr>
        <p:spPr>
          <a:xfrm>
            <a:off x="6353251" y="6486754"/>
            <a:ext cx="781812" cy="143561"/>
          </a:xfrm>
          <a:prstGeom prst="rect">
            <a:avLst/>
          </a:prstGeom>
          <a:noFill/>
          <a:ln/>
        </p:spPr>
        <p:txBody>
          <a:bodyPr wrap="square" lIns="0" tIns="0" rIns="0" bIns="0" rtlCol="0" anchor="ctr"/>
          <a:lstStyle/>
          <a:p>
            <a:pPr marL="0" indent="0" algn="l">
              <a:buNone/>
            </a:pPr>
            <a:r>
              <a:rPr lang="en-US" sz="900" dirty="0">
                <a:solidFill>
                  <a:srgbClr val="6B7280"/>
                </a:solidFill>
                <a:latin typeface="Inter" pitchFamily="34" charset="0"/>
                <a:ea typeface="Inter" pitchFamily="34" charset="-122"/>
                <a:cs typeface="Inter" pitchFamily="34" charset="-120"/>
              </a:rPr>
              <a:t>试用转付费率</a:t>
            </a:r>
            <a:endParaRPr lang="en-US" sz="900" dirty="0"/>
          </a:p>
        </p:txBody>
      </p:sp>
      <p:sp>
        <p:nvSpPr>
          <p:cNvPr id="56" name="Shape 52"/>
          <p:cNvSpPr/>
          <p:nvPr/>
        </p:nvSpPr>
        <p:spPr>
          <a:xfrm>
            <a:off x="6353251" y="4791456"/>
            <a:ext cx="5296205" cy="228600"/>
          </a:xfrm>
          <a:prstGeom prst="roundRect">
            <a:avLst>
              <a:gd name="adj" fmla="val 200000"/>
            </a:avLst>
          </a:prstGeom>
          <a:solidFill>
            <a:srgbClr val="EBF0FF"/>
          </a:solidFill>
          <a:ln/>
        </p:spPr>
        <p:txBody>
          <a:bodyPr/>
          <a:lstStyle/>
          <a:p>
            <a:endParaRPr lang="zh-CN" altLang="en-US"/>
          </a:p>
        </p:txBody>
      </p:sp>
      <p:sp>
        <p:nvSpPr>
          <p:cNvPr id="57" name="Shape 53"/>
          <p:cNvSpPr/>
          <p:nvPr/>
        </p:nvSpPr>
        <p:spPr>
          <a:xfrm>
            <a:off x="543154" y="6867144"/>
            <a:ext cx="5296205" cy="228600"/>
          </a:xfrm>
          <a:prstGeom prst="roundRect">
            <a:avLst>
              <a:gd name="adj" fmla="val 200000"/>
            </a:avLst>
          </a:prstGeom>
          <a:solidFill>
            <a:srgbClr val="EBF0FF"/>
          </a:solidFill>
          <a:ln/>
        </p:spPr>
        <p:txBody>
          <a:bodyPr/>
          <a:lstStyle/>
          <a:p>
            <a:endParaRPr lang="zh-CN" altLang="en-US"/>
          </a:p>
        </p:txBody>
      </p:sp>
      <p:sp>
        <p:nvSpPr>
          <p:cNvPr id="58" name="Shape 54"/>
          <p:cNvSpPr/>
          <p:nvPr/>
        </p:nvSpPr>
        <p:spPr>
          <a:xfrm>
            <a:off x="6353251" y="4791456"/>
            <a:ext cx="4610405" cy="228600"/>
          </a:xfrm>
          <a:prstGeom prst="roundRect">
            <a:avLst>
              <a:gd name="adj" fmla="val 200000"/>
            </a:avLst>
          </a:prstGeom>
          <a:solidFill>
            <a:srgbClr val="4C6FFF"/>
          </a:solidFill>
          <a:ln/>
        </p:spPr>
        <p:txBody>
          <a:bodyPr/>
          <a:lstStyle/>
          <a:p>
            <a:endParaRPr lang="zh-CN" altLang="en-US"/>
          </a:p>
        </p:txBody>
      </p:sp>
      <p:sp>
        <p:nvSpPr>
          <p:cNvPr id="59" name="Shape 55"/>
          <p:cNvSpPr/>
          <p:nvPr/>
        </p:nvSpPr>
        <p:spPr>
          <a:xfrm>
            <a:off x="543154" y="6867144"/>
            <a:ext cx="694944" cy="228600"/>
          </a:xfrm>
          <a:prstGeom prst="roundRect">
            <a:avLst>
              <a:gd name="adj" fmla="val 200000"/>
            </a:avLst>
          </a:prstGeom>
          <a:solidFill>
            <a:srgbClr val="4C6FFF"/>
          </a:solidFill>
          <a:ln/>
        </p:spPr>
        <p:txBody>
          <a:bodyPr/>
          <a:lstStyle/>
          <a:p>
            <a:endParaRPr lang="zh-CN" altLang="en-US"/>
          </a:p>
        </p:txBody>
      </p:sp>
      <p:sp>
        <p:nvSpPr>
          <p:cNvPr id="60" name="Text 56"/>
          <p:cNvSpPr txBox="1"/>
          <p:nvPr/>
        </p:nvSpPr>
        <p:spPr>
          <a:xfrm>
            <a:off x="6353251" y="5057546"/>
            <a:ext cx="102870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传统方法: 100分钟</a:t>
            </a:r>
            <a:endParaRPr lang="en-US" sz="900" dirty="0"/>
          </a:p>
        </p:txBody>
      </p:sp>
      <p:sp>
        <p:nvSpPr>
          <p:cNvPr id="61" name="Text 57"/>
          <p:cNvSpPr txBox="1"/>
          <p:nvPr/>
        </p:nvSpPr>
        <p:spPr>
          <a:xfrm>
            <a:off x="10537546" y="5057546"/>
            <a:ext cx="1200607"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Claude Code: 13分钟</a:t>
            </a:r>
            <a:endParaRPr lang="en-US" sz="900" dirty="0"/>
          </a:p>
        </p:txBody>
      </p:sp>
      <p:pic>
        <p:nvPicPr>
          <p:cNvPr id="62" name="Image 2" descr="preencoded.png"/>
          <p:cNvPicPr>
            <a:picLocks noChangeAspect="1"/>
          </p:cNvPicPr>
          <p:nvPr/>
        </p:nvPicPr>
        <p:blipFill>
          <a:blip r:embed="rId5"/>
          <a:srcRect t="-1087" b="-1087"/>
          <a:stretch/>
        </p:blipFill>
        <p:spPr>
          <a:xfrm>
            <a:off x="681228" y="5829300"/>
            <a:ext cx="105156" cy="171907"/>
          </a:xfrm>
          <a:prstGeom prst="rect">
            <a:avLst/>
          </a:prstGeom>
        </p:spPr>
      </p:pic>
      <p:sp>
        <p:nvSpPr>
          <p:cNvPr id="63" name="Shape 58"/>
          <p:cNvSpPr/>
          <p:nvPr/>
        </p:nvSpPr>
        <p:spPr>
          <a:xfrm>
            <a:off x="6353251" y="6676949"/>
            <a:ext cx="5296205" cy="228600"/>
          </a:xfrm>
          <a:prstGeom prst="roundRect">
            <a:avLst>
              <a:gd name="adj" fmla="val 200000"/>
            </a:avLst>
          </a:prstGeom>
          <a:solidFill>
            <a:srgbClr val="EBF0FF"/>
          </a:solidFill>
          <a:ln/>
        </p:spPr>
        <p:txBody>
          <a:bodyPr/>
          <a:lstStyle/>
          <a:p>
            <a:endParaRPr lang="zh-CN" altLang="en-US"/>
          </a:p>
        </p:txBody>
      </p:sp>
      <p:sp>
        <p:nvSpPr>
          <p:cNvPr id="64" name="Shape 59"/>
          <p:cNvSpPr/>
          <p:nvPr/>
        </p:nvSpPr>
        <p:spPr>
          <a:xfrm>
            <a:off x="6353251" y="6676949"/>
            <a:ext cx="3610051" cy="228600"/>
          </a:xfrm>
          <a:prstGeom prst="roundRect">
            <a:avLst>
              <a:gd name="adj" fmla="val 200000"/>
            </a:avLst>
          </a:prstGeom>
          <a:solidFill>
            <a:srgbClr val="4C6FFF"/>
          </a:solidFill>
          <a:ln/>
        </p:spPr>
        <p:txBody>
          <a:bodyPr/>
          <a:lstStyle/>
          <a:p>
            <a:endParaRPr lang="zh-CN" altLang="en-US"/>
          </a:p>
        </p:txBody>
      </p:sp>
      <p:sp>
        <p:nvSpPr>
          <p:cNvPr id="65" name="Text 60"/>
          <p:cNvSpPr txBox="1"/>
          <p:nvPr/>
        </p:nvSpPr>
        <p:spPr>
          <a:xfrm>
            <a:off x="543154" y="7134149"/>
            <a:ext cx="1219810"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Claude Code: $1,200</a:t>
            </a:r>
            <a:endParaRPr lang="en-US" sz="900" dirty="0"/>
          </a:p>
        </p:txBody>
      </p:sp>
      <p:sp>
        <p:nvSpPr>
          <p:cNvPr id="66" name="Text 61"/>
          <p:cNvSpPr txBox="1"/>
          <p:nvPr/>
        </p:nvSpPr>
        <p:spPr>
          <a:xfrm>
            <a:off x="4929530" y="7134149"/>
            <a:ext cx="10003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传统开发: $9,800</a:t>
            </a:r>
            <a:endParaRPr lang="en-US" sz="900" dirty="0"/>
          </a:p>
        </p:txBody>
      </p:sp>
      <p:pic>
        <p:nvPicPr>
          <p:cNvPr id="67" name="Image 3" descr="preencoded.png"/>
          <p:cNvPicPr>
            <a:picLocks noChangeAspect="1"/>
          </p:cNvPicPr>
          <p:nvPr/>
        </p:nvPicPr>
        <p:blipFill>
          <a:blip r:embed="rId6"/>
          <a:srcRect/>
          <a:stretch/>
        </p:blipFill>
        <p:spPr>
          <a:xfrm>
            <a:off x="6458407" y="5829300"/>
            <a:ext cx="171907" cy="171907"/>
          </a:xfrm>
          <a:prstGeom prst="rect">
            <a:avLst/>
          </a:prstGeom>
        </p:spPr>
      </p:pic>
      <p:sp>
        <p:nvSpPr>
          <p:cNvPr id="68" name="Text 62"/>
          <p:cNvSpPr txBox="1"/>
          <p:nvPr/>
        </p:nvSpPr>
        <p:spPr>
          <a:xfrm>
            <a:off x="6353251" y="6943954"/>
            <a:ext cx="838505"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行业平均: 12%</a:t>
            </a:r>
            <a:endParaRPr lang="en-US" sz="900" dirty="0"/>
          </a:p>
        </p:txBody>
      </p:sp>
      <p:sp>
        <p:nvSpPr>
          <p:cNvPr id="69" name="Text 63"/>
          <p:cNvSpPr txBox="1"/>
          <p:nvPr/>
        </p:nvSpPr>
        <p:spPr>
          <a:xfrm>
            <a:off x="10629900" y="6943954"/>
            <a:ext cx="1114654" cy="143561"/>
          </a:xfrm>
          <a:prstGeom prst="rect">
            <a:avLst/>
          </a:prstGeom>
          <a:noFill/>
          <a:ln/>
        </p:spPr>
        <p:txBody>
          <a:bodyPr wrap="square" lIns="0" tIns="0" rIns="0" bIns="0" rtlCol="0" anchor="ctr"/>
          <a:lstStyle/>
          <a:p>
            <a:pPr marL="0" indent="0" algn="l">
              <a:buNone/>
            </a:pPr>
            <a:r>
              <a:rPr lang="en-US" sz="900" dirty="0">
                <a:solidFill>
                  <a:srgbClr val="333333"/>
                </a:solidFill>
                <a:latin typeface="Inter" pitchFamily="34" charset="0"/>
                <a:ea typeface="Inter" pitchFamily="34" charset="-122"/>
                <a:cs typeface="Inter" pitchFamily="34" charset="-120"/>
              </a:rPr>
              <a:t>Claude Code: 68%</a:t>
            </a:r>
            <a:endParaRPr lang="en-US" sz="900" dirty="0"/>
          </a:p>
        </p:txBody>
      </p:sp>
      <p:sp>
        <p:nvSpPr>
          <p:cNvPr id="70" name="Shape 64"/>
          <p:cNvSpPr/>
          <p:nvPr/>
        </p:nvSpPr>
        <p:spPr>
          <a:xfrm>
            <a:off x="381305" y="7753198"/>
            <a:ext cx="11430000" cy="914400"/>
          </a:xfrm>
          <a:prstGeom prst="roundRect">
            <a:avLst>
              <a:gd name="adj" fmla="val 8333"/>
            </a:avLst>
          </a:prstGeom>
          <a:solidFill>
            <a:srgbClr val="EFF6FF"/>
          </a:solidFill>
          <a:ln/>
        </p:spPr>
        <p:txBody>
          <a:bodyPr/>
          <a:lstStyle/>
          <a:p>
            <a:endParaRPr lang="zh-CN" altLang="en-US"/>
          </a:p>
        </p:txBody>
      </p:sp>
      <p:sp>
        <p:nvSpPr>
          <p:cNvPr id="71" name="Shape 65"/>
          <p:cNvSpPr/>
          <p:nvPr/>
        </p:nvSpPr>
        <p:spPr>
          <a:xfrm>
            <a:off x="381305" y="7753198"/>
            <a:ext cx="38405" cy="914400"/>
          </a:xfrm>
          <a:prstGeom prst="rect">
            <a:avLst/>
          </a:prstGeom>
          <a:solidFill>
            <a:srgbClr val="3B82F6"/>
          </a:solidFill>
          <a:ln/>
        </p:spPr>
        <p:txBody>
          <a:bodyPr/>
          <a:lstStyle/>
          <a:p>
            <a:endParaRPr lang="zh-CN" altLang="en-US"/>
          </a:p>
        </p:txBody>
      </p:sp>
      <p:pic>
        <p:nvPicPr>
          <p:cNvPr id="72" name="Image 4" descr="preencoded.png"/>
          <p:cNvPicPr>
            <a:picLocks noChangeAspect="1"/>
          </p:cNvPicPr>
          <p:nvPr/>
        </p:nvPicPr>
        <p:blipFill>
          <a:blip r:embed="rId7"/>
          <a:srcRect t="-100" b="-100"/>
          <a:stretch/>
        </p:blipFill>
        <p:spPr>
          <a:xfrm>
            <a:off x="571500" y="7981798"/>
            <a:ext cx="114300" cy="152705"/>
          </a:xfrm>
          <a:prstGeom prst="rect">
            <a:avLst/>
          </a:prstGeom>
        </p:spPr>
      </p:pic>
      <p:sp>
        <p:nvSpPr>
          <p:cNvPr id="73" name="Text 66"/>
          <p:cNvSpPr txBox="1"/>
          <p:nvPr/>
        </p:nvSpPr>
        <p:spPr>
          <a:xfrm>
            <a:off x="800100" y="7925105"/>
            <a:ext cx="734263" cy="191110"/>
          </a:xfrm>
          <a:prstGeom prst="rect">
            <a:avLst/>
          </a:prstGeom>
          <a:noFill/>
          <a:ln/>
        </p:spPr>
        <p:txBody>
          <a:bodyPr wrap="square" lIns="0" tIns="0" rIns="0" bIns="0" rtlCol="0" anchor="ctr"/>
          <a:lstStyle/>
          <a:p>
            <a:pPr marL="0" indent="0" algn="l">
              <a:buNone/>
            </a:pPr>
            <a:r>
              <a:rPr lang="en-US" sz="1200" b="1" dirty="0">
                <a:solidFill>
                  <a:srgbClr val="1E40AF"/>
                </a:solidFill>
                <a:latin typeface="Inter" pitchFamily="34" charset="0"/>
                <a:ea typeface="Inter" pitchFamily="34" charset="-122"/>
                <a:cs typeface="Inter" pitchFamily="34" charset="-120"/>
              </a:rPr>
              <a:t>核心洞察</a:t>
            </a:r>
            <a:endParaRPr lang="en-US" sz="1200" dirty="0"/>
          </a:p>
        </p:txBody>
      </p:sp>
      <p:sp>
        <p:nvSpPr>
          <p:cNvPr id="74" name="Text 67"/>
          <p:cNvSpPr txBox="1"/>
          <p:nvPr/>
        </p:nvSpPr>
        <p:spPr>
          <a:xfrm>
            <a:off x="800100" y="8143646"/>
            <a:ext cx="10920679" cy="352958"/>
          </a:xfrm>
          <a:prstGeom prst="rect">
            <a:avLst/>
          </a:prstGeom>
          <a:noFill/>
          <a:ln/>
        </p:spPr>
        <p:txBody>
          <a:bodyPr wrap="square" lIns="0" tIns="0" rIns="0" bIns="0" rtlCol="0" anchor="ctr"/>
          <a:lstStyle/>
          <a:p>
            <a:pPr marL="0" indent="0" algn="l">
              <a:buNone/>
            </a:pPr>
            <a:r>
              <a:rPr lang="en-US" sz="1000" dirty="0">
                <a:solidFill>
                  <a:srgbClr val="374151"/>
                </a:solidFill>
                <a:latin typeface="Inter" pitchFamily="34" charset="0"/>
                <a:ea typeface="Inter" pitchFamily="34" charset="-122"/>
                <a:cs typeface="Inter" pitchFamily="34" charset="-120"/>
              </a:rPr>
              <a:t>Claude Code的成功证明，当AI产品实现真正的10倍价值差异时，市场增长速度和商业化进展会呈现指数级加速。这种价值差异必须同时体现在用户体验、效率提升和成本优化三个维度上。</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7410298"/>
          </a:xfrm>
          <a:prstGeom prst="rect">
            <a:avLst/>
          </a:prstGeom>
          <a:solidFill>
            <a:srgbClr val="FFFFFF"/>
          </a:solidFill>
          <a:ln/>
        </p:spPr>
        <p:txBody>
          <a:bodyPr/>
          <a:lstStyle/>
          <a:p>
            <a:endParaRPr lang="zh-CN" altLang="en-US"/>
          </a:p>
        </p:txBody>
      </p:sp>
      <p:sp>
        <p:nvSpPr>
          <p:cNvPr id="3" name="Shape 1"/>
          <p:cNvSpPr/>
          <p:nvPr/>
        </p:nvSpPr>
        <p:spPr>
          <a:xfrm>
            <a:off x="0" y="0"/>
            <a:ext cx="12191695" cy="7410298"/>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04495" y="400507"/>
            <a:ext cx="1239012"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企业数字化转型</a:t>
            </a:r>
            <a:endParaRPr lang="en-US" sz="1200" dirty="0"/>
          </a:p>
        </p:txBody>
      </p:sp>
      <p:sp>
        <p:nvSpPr>
          <p:cNvPr id="6" name="Text 4"/>
          <p:cNvSpPr txBox="1"/>
          <p:nvPr/>
        </p:nvSpPr>
        <p:spPr>
          <a:xfrm>
            <a:off x="304495" y="666598"/>
            <a:ext cx="3014777" cy="342900"/>
          </a:xfrm>
          <a:prstGeom prst="rect">
            <a:avLst/>
          </a:prstGeom>
          <a:noFill/>
          <a:ln/>
        </p:spPr>
        <p:txBody>
          <a:bodyPr wrap="square" lIns="0" tIns="0" rIns="0" bIns="0" rtlCol="0" anchor="ctr"/>
          <a:lstStyle/>
          <a:p>
            <a:pPr marL="0" indent="0" algn="l">
              <a:buNone/>
            </a:pPr>
            <a:r>
              <a:rPr lang="en-US" sz="2200" b="1" dirty="0">
                <a:solidFill>
                  <a:srgbClr val="1F2937"/>
                </a:solidFill>
                <a:latin typeface="Inter" pitchFamily="34" charset="0"/>
                <a:ea typeface="Inter" pitchFamily="34" charset="-122"/>
                <a:cs typeface="Inter" pitchFamily="34" charset="-120"/>
              </a:rPr>
              <a:t>企业Agentic的新定位</a:t>
            </a:r>
            <a:endParaRPr lang="en-US" sz="2200" dirty="0"/>
          </a:p>
        </p:txBody>
      </p:sp>
      <p:sp>
        <p:nvSpPr>
          <p:cNvPr id="7" name="Text 5"/>
          <p:cNvSpPr txBox="1"/>
          <p:nvPr/>
        </p:nvSpPr>
        <p:spPr>
          <a:xfrm>
            <a:off x="304495" y="1114654"/>
            <a:ext cx="3215030" cy="200254"/>
          </a:xfrm>
          <a:prstGeom prst="rect">
            <a:avLst/>
          </a:prstGeom>
          <a:noFill/>
          <a:ln/>
        </p:spPr>
        <p:txBody>
          <a:bodyPr wrap="square" lIns="0" tIns="0" rIns="0" bIns="0" rtlCol="0" anchor="ctr"/>
          <a:lstStyle/>
          <a:p>
            <a:pPr marL="0" indent="0" algn="l">
              <a:buNone/>
            </a:pPr>
            <a:r>
              <a:rPr lang="en-US" sz="1300" dirty="0">
                <a:solidFill>
                  <a:srgbClr val="4B5563"/>
                </a:solidFill>
                <a:latin typeface="Inter" pitchFamily="34" charset="0"/>
                <a:ea typeface="Inter" pitchFamily="34" charset="-122"/>
                <a:cs typeface="Inter" pitchFamily="34" charset="-120"/>
              </a:rPr>
              <a:t>从工具到智能主体的演进路径与定位策略</a:t>
            </a:r>
            <a:endParaRPr lang="en-US" sz="1300" dirty="0"/>
          </a:p>
        </p:txBody>
      </p:sp>
      <p:sp>
        <p:nvSpPr>
          <p:cNvPr id="8" name="Shape 6"/>
          <p:cNvSpPr/>
          <p:nvPr/>
        </p:nvSpPr>
        <p:spPr>
          <a:xfrm>
            <a:off x="9970618" y="381305"/>
            <a:ext cx="1923898" cy="276149"/>
          </a:xfrm>
          <a:prstGeom prst="roundRect">
            <a:avLst>
              <a:gd name="adj" fmla="val 45672"/>
            </a:avLst>
          </a:prstGeom>
          <a:solidFill>
            <a:srgbClr val="4C6FFF"/>
          </a:solidFill>
          <a:ln/>
        </p:spPr>
        <p:txBody>
          <a:bodyPr/>
          <a:lstStyle/>
          <a:p>
            <a:endParaRPr lang="zh-CN" altLang="en-US"/>
          </a:p>
        </p:txBody>
      </p:sp>
      <p:sp>
        <p:nvSpPr>
          <p:cNvPr id="9" name="Text 7"/>
          <p:cNvSpPr txBox="1"/>
          <p:nvPr/>
        </p:nvSpPr>
        <p:spPr>
          <a:xfrm>
            <a:off x="10065715" y="437998"/>
            <a:ext cx="1834286" cy="162763"/>
          </a:xfrm>
          <a:prstGeom prst="rect">
            <a:avLst/>
          </a:prstGeom>
          <a:noFill/>
          <a:ln/>
        </p:spPr>
        <p:txBody>
          <a:bodyPr wrap="square" lIns="0" tIns="0" rIns="0" bIns="0" rtlCol="0" anchor="ctr"/>
          <a:lstStyle/>
          <a:p>
            <a:pPr marL="0" indent="0" algn="l">
              <a:buNone/>
            </a:pPr>
            <a:r>
              <a:rPr lang="en-US" sz="1000" dirty="0">
                <a:solidFill>
                  <a:srgbClr val="FFFFFF"/>
                </a:solidFill>
                <a:latin typeface="Inter" pitchFamily="34" charset="0"/>
                <a:ea typeface="Inter" pitchFamily="34" charset="-122"/>
                <a:cs typeface="Inter" pitchFamily="34" charset="-120"/>
              </a:rPr>
              <a:t>第一部分 Agentic时代新变量</a:t>
            </a:r>
            <a:endParaRPr lang="en-US" sz="1000" dirty="0"/>
          </a:p>
        </p:txBody>
      </p:sp>
      <p:sp>
        <p:nvSpPr>
          <p:cNvPr id="10" name="Text 8"/>
          <p:cNvSpPr txBox="1"/>
          <p:nvPr/>
        </p:nvSpPr>
        <p:spPr>
          <a:xfrm>
            <a:off x="5829300" y="1410005"/>
            <a:ext cx="633679" cy="162763"/>
          </a:xfrm>
          <a:prstGeom prst="rect">
            <a:avLst/>
          </a:prstGeom>
          <a:noFill/>
          <a:ln/>
        </p:spPr>
        <p:txBody>
          <a:bodyPr wrap="square" lIns="0" tIns="0" rIns="0" bIns="0" rtlCol="0" anchor="ctr"/>
          <a:lstStyle/>
          <a:p>
            <a:pPr marL="0" indent="0" algn="l">
              <a:buNone/>
            </a:pPr>
            <a:r>
              <a:rPr lang="en-US" sz="1000" b="1" dirty="0">
                <a:solidFill>
                  <a:srgbClr val="666666"/>
                </a:solidFill>
                <a:latin typeface="Inter" pitchFamily="34" charset="0"/>
                <a:ea typeface="Inter" pitchFamily="34" charset="-122"/>
                <a:cs typeface="Inter" pitchFamily="34" charset="-120"/>
              </a:rPr>
              <a:t>技术导向</a:t>
            </a:r>
            <a:endParaRPr lang="en-US" sz="1000" dirty="0"/>
          </a:p>
        </p:txBody>
      </p:sp>
      <p:sp>
        <p:nvSpPr>
          <p:cNvPr id="11" name="Text 9"/>
          <p:cNvSpPr txBox="1"/>
          <p:nvPr/>
        </p:nvSpPr>
        <p:spPr>
          <a:xfrm>
            <a:off x="5829300" y="6314846"/>
            <a:ext cx="633679" cy="162763"/>
          </a:xfrm>
          <a:prstGeom prst="rect">
            <a:avLst/>
          </a:prstGeom>
          <a:noFill/>
          <a:ln/>
        </p:spPr>
        <p:txBody>
          <a:bodyPr wrap="square" lIns="0" tIns="0" rIns="0" bIns="0" rtlCol="0" anchor="ctr"/>
          <a:lstStyle/>
          <a:p>
            <a:pPr marL="0" indent="0" algn="l">
              <a:buNone/>
            </a:pPr>
            <a:r>
              <a:rPr lang="en-US" sz="1000" b="1" dirty="0">
                <a:solidFill>
                  <a:srgbClr val="666666"/>
                </a:solidFill>
                <a:latin typeface="Inter" pitchFamily="34" charset="0"/>
                <a:ea typeface="Inter" pitchFamily="34" charset="-122"/>
                <a:cs typeface="Inter" pitchFamily="34" charset="-120"/>
              </a:rPr>
              <a:t>业务导向</a:t>
            </a:r>
            <a:endParaRPr lang="en-US" sz="1000" dirty="0"/>
          </a:p>
        </p:txBody>
      </p:sp>
      <p:sp>
        <p:nvSpPr>
          <p:cNvPr id="12" name="Text 10"/>
          <p:cNvSpPr txBox="1"/>
          <p:nvPr/>
        </p:nvSpPr>
        <p:spPr>
          <a:xfrm>
            <a:off x="23774" y="3810305"/>
            <a:ext cx="262433" cy="267005"/>
          </a:xfrm>
          <a:prstGeom prst="rect">
            <a:avLst/>
          </a:prstGeom>
          <a:noFill/>
          <a:ln/>
        </p:spPr>
        <p:txBody>
          <a:bodyPr wrap="square" lIns="0" tIns="0" rIns="0" bIns="0" rtlCol="0" anchor="ctr"/>
          <a:lstStyle/>
          <a:p>
            <a:pPr marL="0" indent="0" algn="l">
              <a:buNone/>
            </a:pPr>
            <a:r>
              <a:rPr lang="en-US" sz="1000" b="1" dirty="0">
                <a:solidFill>
                  <a:srgbClr val="666666"/>
                </a:solidFill>
                <a:latin typeface="Inter" pitchFamily="34" charset="0"/>
                <a:ea typeface="Inter" pitchFamily="34" charset="-122"/>
                <a:cs typeface="Inter" pitchFamily="34" charset="-120"/>
              </a:rPr>
              <a:t>服务</a:t>
            </a:r>
            <a:endParaRPr lang="en-US" sz="1000" dirty="0"/>
          </a:p>
        </p:txBody>
      </p:sp>
      <p:sp>
        <p:nvSpPr>
          <p:cNvPr id="13" name="Text 11"/>
          <p:cNvSpPr txBox="1"/>
          <p:nvPr/>
        </p:nvSpPr>
        <p:spPr>
          <a:xfrm>
            <a:off x="12006072" y="3810305"/>
            <a:ext cx="262433" cy="267005"/>
          </a:xfrm>
          <a:prstGeom prst="rect">
            <a:avLst/>
          </a:prstGeom>
          <a:noFill/>
          <a:ln/>
        </p:spPr>
        <p:txBody>
          <a:bodyPr wrap="square" lIns="0" tIns="0" rIns="0" bIns="0" rtlCol="0" anchor="ctr"/>
          <a:lstStyle/>
          <a:p>
            <a:pPr marL="0" indent="0" algn="l">
              <a:buNone/>
            </a:pPr>
            <a:r>
              <a:rPr lang="en-US" sz="1000" b="1" dirty="0">
                <a:solidFill>
                  <a:srgbClr val="666666"/>
                </a:solidFill>
                <a:latin typeface="Inter" pitchFamily="34" charset="0"/>
                <a:ea typeface="Inter" pitchFamily="34" charset="-122"/>
                <a:cs typeface="Inter" pitchFamily="34" charset="-120"/>
              </a:rPr>
              <a:t>系统</a:t>
            </a:r>
            <a:endParaRPr lang="en-US" sz="1000" dirty="0"/>
          </a:p>
        </p:txBody>
      </p:sp>
      <p:sp>
        <p:nvSpPr>
          <p:cNvPr id="14" name="Text 12"/>
          <p:cNvSpPr txBox="1"/>
          <p:nvPr/>
        </p:nvSpPr>
        <p:spPr>
          <a:xfrm>
            <a:off x="5639105" y="3783787"/>
            <a:ext cx="596189" cy="324612"/>
          </a:xfrm>
          <a:prstGeom prst="rect">
            <a:avLst/>
          </a:prstGeom>
          <a:noFill/>
          <a:ln/>
        </p:spPr>
        <p:txBody>
          <a:bodyPr wrap="square" lIns="0" tIns="0" rIns="0" bIns="0" rtlCol="0" anchor="ctr"/>
          <a:lstStyle/>
          <a:p>
            <a:pPr marL="0" indent="0" algn="ctr">
              <a:buNone/>
            </a:pPr>
            <a:r>
              <a:rPr lang="en-US" sz="1000" b="1" dirty="0">
                <a:solidFill>
                  <a:srgbClr val="4C6FFF"/>
                </a:solidFill>
                <a:latin typeface="Inter" pitchFamily="34" charset="0"/>
                <a:ea typeface="Inter" pitchFamily="34" charset="-122"/>
                <a:cs typeface="Inter" pitchFamily="34" charset="-120"/>
              </a:rPr>
              <a:t>平台+应用</a:t>
            </a:r>
            <a:endParaRPr lang="en-US" sz="1000" dirty="0"/>
          </a:p>
        </p:txBody>
      </p:sp>
      <p:sp>
        <p:nvSpPr>
          <p:cNvPr id="15" name="Text 13"/>
          <p:cNvSpPr txBox="1"/>
          <p:nvPr/>
        </p:nvSpPr>
        <p:spPr>
          <a:xfrm>
            <a:off x="6131052" y="3783787"/>
            <a:ext cx="529438" cy="324612"/>
          </a:xfrm>
          <a:prstGeom prst="rect">
            <a:avLst/>
          </a:prstGeom>
          <a:noFill/>
          <a:ln/>
        </p:spPr>
        <p:txBody>
          <a:bodyPr wrap="square" lIns="0" tIns="0" rIns="0" bIns="0" rtlCol="0" anchor="ctr"/>
          <a:lstStyle/>
          <a:p>
            <a:pPr marL="0" indent="0" algn="ctr">
              <a:buNone/>
            </a:pPr>
            <a:r>
              <a:rPr lang="en-US" sz="1000" b="1" dirty="0">
                <a:solidFill>
                  <a:srgbClr val="4C6FFF"/>
                </a:solidFill>
                <a:latin typeface="Inter" pitchFamily="34" charset="0"/>
                <a:ea typeface="Inter" pitchFamily="34" charset="-122"/>
                <a:cs typeface="Inter" pitchFamily="34" charset="-120"/>
              </a:rPr>
              <a:t>协同赋能</a:t>
            </a:r>
            <a:endParaRPr lang="en-US" sz="1000" dirty="0"/>
          </a:p>
        </p:txBody>
      </p:sp>
      <p:sp>
        <p:nvSpPr>
          <p:cNvPr id="16" name="Shape 14"/>
          <p:cNvSpPr/>
          <p:nvPr/>
        </p:nvSpPr>
        <p:spPr>
          <a:xfrm>
            <a:off x="304495" y="1580998"/>
            <a:ext cx="5676595" cy="2247595"/>
          </a:xfrm>
          <a:prstGeom prst="roundRect">
            <a:avLst>
              <a:gd name="adj" fmla="val 1379"/>
            </a:avLst>
          </a:prstGeom>
          <a:solidFill>
            <a:srgbClr val="EFF6FF"/>
          </a:solidFill>
          <a:ln w="25400">
            <a:solidFill>
              <a:srgbClr val="4C6FFF"/>
            </a:solidFill>
            <a:prstDash val="solid"/>
          </a:ln>
        </p:spPr>
        <p:txBody>
          <a:bodyPr/>
          <a:lstStyle/>
          <a:p>
            <a:endParaRPr lang="zh-CN" altLang="en-US"/>
          </a:p>
        </p:txBody>
      </p:sp>
      <p:sp>
        <p:nvSpPr>
          <p:cNvPr id="17" name="Text 15"/>
          <p:cNvSpPr txBox="1"/>
          <p:nvPr/>
        </p:nvSpPr>
        <p:spPr>
          <a:xfrm>
            <a:off x="514807" y="1819656"/>
            <a:ext cx="900684" cy="200254"/>
          </a:xfrm>
          <a:prstGeom prst="rect">
            <a:avLst/>
          </a:prstGeom>
          <a:noFill/>
          <a:ln/>
        </p:spPr>
        <p:txBody>
          <a:bodyPr wrap="square" lIns="0" tIns="0" rIns="0" bIns="0" rtlCol="0" anchor="ctr"/>
          <a:lstStyle/>
          <a:p>
            <a:pPr marL="0" indent="0" algn="l">
              <a:buNone/>
            </a:pPr>
            <a:r>
              <a:rPr lang="en-US" sz="1300" b="1" dirty="0">
                <a:solidFill>
                  <a:srgbClr val="2563EB"/>
                </a:solidFill>
                <a:latin typeface="Inter" pitchFamily="34" charset="0"/>
                <a:ea typeface="Inter" pitchFamily="34" charset="-122"/>
                <a:cs typeface="Inter" pitchFamily="34" charset="-120"/>
              </a:rPr>
              <a:t>SaaS工具</a:t>
            </a:r>
            <a:endParaRPr lang="en-US" sz="1300" dirty="0"/>
          </a:p>
        </p:txBody>
      </p:sp>
      <p:sp>
        <p:nvSpPr>
          <p:cNvPr id="18" name="Text 16"/>
          <p:cNvSpPr txBox="1"/>
          <p:nvPr/>
        </p:nvSpPr>
        <p:spPr>
          <a:xfrm>
            <a:off x="514807" y="2133295"/>
            <a:ext cx="11676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传统软件服务模式</a:t>
            </a:r>
            <a:endParaRPr lang="en-US" sz="1000" dirty="0"/>
          </a:p>
        </p:txBody>
      </p:sp>
      <p:pic>
        <p:nvPicPr>
          <p:cNvPr id="19" name="Image 0" descr="preencoded.png"/>
          <p:cNvPicPr>
            <a:picLocks noChangeAspect="1"/>
          </p:cNvPicPr>
          <p:nvPr/>
        </p:nvPicPr>
        <p:blipFill>
          <a:blip r:embed="rId3"/>
          <a:srcRect t="-43" b="-43"/>
          <a:stretch/>
        </p:blipFill>
        <p:spPr>
          <a:xfrm>
            <a:off x="514807" y="2495398"/>
            <a:ext cx="133502" cy="152705"/>
          </a:xfrm>
          <a:prstGeom prst="rect">
            <a:avLst/>
          </a:prstGeom>
        </p:spPr>
      </p:pic>
      <p:sp>
        <p:nvSpPr>
          <p:cNvPr id="20" name="Text 17"/>
          <p:cNvSpPr txBox="1"/>
          <p:nvPr/>
        </p:nvSpPr>
        <p:spPr>
          <a:xfrm>
            <a:off x="724205" y="2438705"/>
            <a:ext cx="17007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成熟商业模式，可预测收入</a:t>
            </a:r>
            <a:endParaRPr lang="en-US" sz="1000" dirty="0"/>
          </a:p>
        </p:txBody>
      </p:sp>
      <p:pic>
        <p:nvPicPr>
          <p:cNvPr id="21" name="Image 1" descr="preencoded.png"/>
          <p:cNvPicPr>
            <a:picLocks noChangeAspect="1"/>
          </p:cNvPicPr>
          <p:nvPr/>
        </p:nvPicPr>
        <p:blipFill>
          <a:blip r:embed="rId3"/>
          <a:srcRect t="-43" b="-43"/>
          <a:stretch/>
        </p:blipFill>
        <p:spPr>
          <a:xfrm>
            <a:off x="514807" y="2809951"/>
            <a:ext cx="133502" cy="152705"/>
          </a:xfrm>
          <a:prstGeom prst="rect">
            <a:avLst/>
          </a:prstGeom>
        </p:spPr>
      </p:pic>
      <p:sp>
        <p:nvSpPr>
          <p:cNvPr id="22" name="Text 18"/>
          <p:cNvSpPr txBox="1"/>
          <p:nvPr/>
        </p:nvSpPr>
        <p:spPr>
          <a:xfrm>
            <a:off x="724205" y="2752344"/>
            <a:ext cx="183428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产品功能驱动，用户界面优先</a:t>
            </a:r>
            <a:endParaRPr lang="en-US" sz="1000" dirty="0"/>
          </a:p>
        </p:txBody>
      </p:sp>
      <p:pic>
        <p:nvPicPr>
          <p:cNvPr id="23" name="Image 2" descr="preencoded.png"/>
          <p:cNvPicPr>
            <a:picLocks noChangeAspect="1"/>
          </p:cNvPicPr>
          <p:nvPr/>
        </p:nvPicPr>
        <p:blipFill>
          <a:blip r:embed="rId3"/>
          <a:srcRect t="-43" b="-43"/>
          <a:stretch/>
        </p:blipFill>
        <p:spPr>
          <a:xfrm>
            <a:off x="514807" y="3124505"/>
            <a:ext cx="133502" cy="152705"/>
          </a:xfrm>
          <a:prstGeom prst="rect">
            <a:avLst/>
          </a:prstGeom>
        </p:spPr>
      </p:pic>
      <p:sp>
        <p:nvSpPr>
          <p:cNvPr id="24" name="Text 19"/>
          <p:cNvSpPr txBox="1"/>
          <p:nvPr/>
        </p:nvSpPr>
        <p:spPr>
          <a:xfrm>
            <a:off x="724205" y="3066898"/>
            <a:ext cx="17007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需用户多次操作和学习成本</a:t>
            </a:r>
            <a:endParaRPr lang="en-US" sz="1000" dirty="0"/>
          </a:p>
        </p:txBody>
      </p:sp>
      <p:sp>
        <p:nvSpPr>
          <p:cNvPr id="25" name="Text 20"/>
          <p:cNvSpPr txBox="1"/>
          <p:nvPr/>
        </p:nvSpPr>
        <p:spPr>
          <a:xfrm>
            <a:off x="514807" y="3467405"/>
            <a:ext cx="4389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特点：</a:t>
            </a:r>
            <a:endParaRPr lang="en-US" sz="900" dirty="0"/>
          </a:p>
        </p:txBody>
      </p:sp>
      <p:sp>
        <p:nvSpPr>
          <p:cNvPr id="26" name="Text 21"/>
          <p:cNvSpPr txBox="1"/>
          <p:nvPr/>
        </p:nvSpPr>
        <p:spPr>
          <a:xfrm>
            <a:off x="1429207" y="3467405"/>
            <a:ext cx="21534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，软件作为被动工具，传统订阅模式收费</a:t>
            </a:r>
            <a:endParaRPr lang="en-US" sz="900" dirty="0"/>
          </a:p>
        </p:txBody>
      </p:sp>
      <p:sp>
        <p:nvSpPr>
          <p:cNvPr id="27" name="Text 22"/>
          <p:cNvSpPr txBox="1"/>
          <p:nvPr/>
        </p:nvSpPr>
        <p:spPr>
          <a:xfrm>
            <a:off x="857707" y="3467405"/>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人是驱动者</a:t>
            </a:r>
            <a:endParaRPr lang="en-US" sz="900" dirty="0"/>
          </a:p>
        </p:txBody>
      </p:sp>
      <p:sp>
        <p:nvSpPr>
          <p:cNvPr id="28" name="Shape 23"/>
          <p:cNvSpPr/>
          <p:nvPr/>
        </p:nvSpPr>
        <p:spPr>
          <a:xfrm>
            <a:off x="6210605" y="1580998"/>
            <a:ext cx="5676595" cy="2247595"/>
          </a:xfrm>
          <a:prstGeom prst="roundRect">
            <a:avLst>
              <a:gd name="adj" fmla="val 1379"/>
            </a:avLst>
          </a:prstGeom>
          <a:solidFill>
            <a:srgbClr val="F5F3FF"/>
          </a:solidFill>
          <a:ln w="25400">
            <a:solidFill>
              <a:srgbClr val="8B5CF6"/>
            </a:solidFill>
            <a:prstDash val="solid"/>
          </a:ln>
        </p:spPr>
        <p:txBody>
          <a:bodyPr/>
          <a:lstStyle/>
          <a:p>
            <a:endParaRPr lang="zh-CN" altLang="en-US"/>
          </a:p>
        </p:txBody>
      </p:sp>
      <p:sp>
        <p:nvSpPr>
          <p:cNvPr id="29" name="Text 24"/>
          <p:cNvSpPr txBox="1"/>
          <p:nvPr/>
        </p:nvSpPr>
        <p:spPr>
          <a:xfrm>
            <a:off x="6420002" y="1819656"/>
            <a:ext cx="1329538" cy="200254"/>
          </a:xfrm>
          <a:prstGeom prst="rect">
            <a:avLst/>
          </a:prstGeom>
          <a:noFill/>
          <a:ln/>
        </p:spPr>
        <p:txBody>
          <a:bodyPr wrap="square" lIns="0" tIns="0" rIns="0" bIns="0" rtlCol="0" anchor="ctr"/>
          <a:lstStyle/>
          <a:p>
            <a:pPr marL="0" indent="0" algn="l">
              <a:buNone/>
            </a:pPr>
            <a:r>
              <a:rPr lang="en-US" sz="1300" b="1" dirty="0">
                <a:solidFill>
                  <a:srgbClr val="7C3AED"/>
                </a:solidFill>
                <a:latin typeface="Inter" pitchFamily="34" charset="0"/>
                <a:ea typeface="Inter" pitchFamily="34" charset="-122"/>
                <a:cs typeface="Inter" pitchFamily="34" charset="-120"/>
              </a:rPr>
              <a:t>智能自动化软件</a:t>
            </a:r>
            <a:endParaRPr lang="en-US" sz="1300" dirty="0"/>
          </a:p>
        </p:txBody>
      </p:sp>
      <p:sp>
        <p:nvSpPr>
          <p:cNvPr id="30" name="Text 25"/>
          <p:cNvSpPr txBox="1"/>
          <p:nvPr/>
        </p:nvSpPr>
        <p:spPr>
          <a:xfrm>
            <a:off x="6420002" y="2133295"/>
            <a:ext cx="116768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AI驱动的智能工具</a:t>
            </a:r>
            <a:endParaRPr lang="en-US" sz="1000" dirty="0"/>
          </a:p>
        </p:txBody>
      </p:sp>
      <p:pic>
        <p:nvPicPr>
          <p:cNvPr id="31" name="Image 3" descr="preencoded.png"/>
          <p:cNvPicPr>
            <a:picLocks noChangeAspect="1"/>
          </p:cNvPicPr>
          <p:nvPr/>
        </p:nvPicPr>
        <p:blipFill>
          <a:blip r:embed="rId3"/>
          <a:srcRect t="-43" b="-43"/>
          <a:stretch/>
        </p:blipFill>
        <p:spPr>
          <a:xfrm>
            <a:off x="6420002" y="2495398"/>
            <a:ext cx="133502" cy="152705"/>
          </a:xfrm>
          <a:prstGeom prst="rect">
            <a:avLst/>
          </a:prstGeom>
        </p:spPr>
      </p:pic>
      <p:sp>
        <p:nvSpPr>
          <p:cNvPr id="32" name="Text 26"/>
          <p:cNvSpPr txBox="1"/>
          <p:nvPr/>
        </p:nvSpPr>
        <p:spPr>
          <a:xfrm>
            <a:off x="6629400" y="2438705"/>
            <a:ext cx="15672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单点智能，特定场景增强</a:t>
            </a:r>
            <a:endParaRPr lang="en-US" sz="1000" dirty="0"/>
          </a:p>
        </p:txBody>
      </p:sp>
      <p:pic>
        <p:nvPicPr>
          <p:cNvPr id="33" name="Image 4" descr="preencoded.png"/>
          <p:cNvPicPr>
            <a:picLocks noChangeAspect="1"/>
          </p:cNvPicPr>
          <p:nvPr/>
        </p:nvPicPr>
        <p:blipFill>
          <a:blip r:embed="rId3"/>
          <a:srcRect t="-43" b="-43"/>
          <a:stretch/>
        </p:blipFill>
        <p:spPr>
          <a:xfrm>
            <a:off x="6420002" y="2809951"/>
            <a:ext cx="133502" cy="152705"/>
          </a:xfrm>
          <a:prstGeom prst="rect">
            <a:avLst/>
          </a:prstGeom>
        </p:spPr>
      </p:pic>
      <p:sp>
        <p:nvSpPr>
          <p:cNvPr id="34" name="Text 27"/>
          <p:cNvSpPr txBox="1"/>
          <p:nvPr/>
        </p:nvSpPr>
        <p:spPr>
          <a:xfrm>
            <a:off x="6629400" y="2752344"/>
            <a:ext cx="1300277"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自动化人类重复劳动</a:t>
            </a:r>
            <a:endParaRPr lang="en-US" sz="1000" dirty="0"/>
          </a:p>
        </p:txBody>
      </p:sp>
      <p:pic>
        <p:nvPicPr>
          <p:cNvPr id="35" name="Image 5" descr="preencoded.png"/>
          <p:cNvPicPr>
            <a:picLocks noChangeAspect="1"/>
          </p:cNvPicPr>
          <p:nvPr/>
        </p:nvPicPr>
        <p:blipFill>
          <a:blip r:embed="rId3"/>
          <a:srcRect t="-43" b="-43"/>
          <a:stretch/>
        </p:blipFill>
        <p:spPr>
          <a:xfrm>
            <a:off x="6420002" y="3124505"/>
            <a:ext cx="133502" cy="152705"/>
          </a:xfrm>
          <a:prstGeom prst="rect">
            <a:avLst/>
          </a:prstGeom>
        </p:spPr>
      </p:pic>
      <p:sp>
        <p:nvSpPr>
          <p:cNvPr id="36" name="Text 28"/>
          <p:cNvSpPr txBox="1"/>
          <p:nvPr/>
        </p:nvSpPr>
        <p:spPr>
          <a:xfrm>
            <a:off x="6629400" y="3066898"/>
            <a:ext cx="15672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扩展扩能力有限，需聚焦</a:t>
            </a:r>
            <a:endParaRPr lang="en-US" sz="1000" dirty="0"/>
          </a:p>
        </p:txBody>
      </p:sp>
      <p:sp>
        <p:nvSpPr>
          <p:cNvPr id="37" name="Text 29"/>
          <p:cNvSpPr txBox="1"/>
          <p:nvPr/>
        </p:nvSpPr>
        <p:spPr>
          <a:xfrm>
            <a:off x="6420002" y="3467405"/>
            <a:ext cx="4389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特点：</a:t>
            </a:r>
            <a:endParaRPr lang="en-US" sz="900" dirty="0"/>
          </a:p>
        </p:txBody>
      </p:sp>
      <p:sp>
        <p:nvSpPr>
          <p:cNvPr id="38" name="Text 30"/>
          <p:cNvSpPr txBox="1"/>
          <p:nvPr/>
        </p:nvSpPr>
        <p:spPr>
          <a:xfrm>
            <a:off x="7374636" y="3467405"/>
            <a:ext cx="2524658"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，主动识别问题/推荐解决方案，仍属IT预算支出</a:t>
            </a:r>
            <a:endParaRPr lang="en-US" sz="900" dirty="0"/>
          </a:p>
        </p:txBody>
      </p:sp>
      <p:sp>
        <p:nvSpPr>
          <p:cNvPr id="39" name="Text 31"/>
          <p:cNvSpPr txBox="1"/>
          <p:nvPr/>
        </p:nvSpPr>
        <p:spPr>
          <a:xfrm>
            <a:off x="6762902" y="3467405"/>
            <a:ext cx="70500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数据/AI驱动</a:t>
            </a:r>
            <a:endParaRPr lang="en-US" sz="900" dirty="0"/>
          </a:p>
        </p:txBody>
      </p:sp>
      <p:sp>
        <p:nvSpPr>
          <p:cNvPr id="40" name="Shape 32"/>
          <p:cNvSpPr/>
          <p:nvPr/>
        </p:nvSpPr>
        <p:spPr>
          <a:xfrm>
            <a:off x="304495" y="4058107"/>
            <a:ext cx="5676595" cy="2247595"/>
          </a:xfrm>
          <a:prstGeom prst="roundRect">
            <a:avLst>
              <a:gd name="adj" fmla="val 1379"/>
            </a:avLst>
          </a:prstGeom>
          <a:solidFill>
            <a:srgbClr val="ECFDF5"/>
          </a:solidFill>
          <a:ln w="25400">
            <a:solidFill>
              <a:srgbClr val="10B981"/>
            </a:solidFill>
            <a:prstDash val="solid"/>
          </a:ln>
        </p:spPr>
        <p:txBody>
          <a:bodyPr/>
          <a:lstStyle/>
          <a:p>
            <a:endParaRPr lang="zh-CN" altLang="en-US"/>
          </a:p>
        </p:txBody>
      </p:sp>
      <p:sp>
        <p:nvSpPr>
          <p:cNvPr id="41" name="Text 33"/>
          <p:cNvSpPr txBox="1"/>
          <p:nvPr/>
        </p:nvSpPr>
        <p:spPr>
          <a:xfrm>
            <a:off x="514807" y="4295851"/>
            <a:ext cx="1500530" cy="200254"/>
          </a:xfrm>
          <a:prstGeom prst="rect">
            <a:avLst/>
          </a:prstGeom>
          <a:noFill/>
          <a:ln/>
        </p:spPr>
        <p:txBody>
          <a:bodyPr wrap="square" lIns="0" tIns="0" rIns="0" bIns="0" rtlCol="0" anchor="ctr"/>
          <a:lstStyle/>
          <a:p>
            <a:pPr marL="0" indent="0" algn="l">
              <a:buNone/>
            </a:pPr>
            <a:r>
              <a:rPr lang="en-US" sz="1300" b="1" dirty="0">
                <a:solidFill>
                  <a:srgbClr val="059669"/>
                </a:solidFill>
                <a:latin typeface="Inter" pitchFamily="34" charset="0"/>
                <a:ea typeface="Inter" pitchFamily="34" charset="-122"/>
                <a:cs typeface="Inter" pitchFamily="34" charset="-120"/>
              </a:rPr>
              <a:t>数字劳动力和服务</a:t>
            </a:r>
            <a:endParaRPr lang="en-US" sz="1300" dirty="0"/>
          </a:p>
        </p:txBody>
      </p:sp>
      <p:sp>
        <p:nvSpPr>
          <p:cNvPr id="42" name="Text 34"/>
          <p:cNvSpPr txBox="1"/>
          <p:nvPr/>
        </p:nvSpPr>
        <p:spPr>
          <a:xfrm>
            <a:off x="514807" y="4610405"/>
            <a:ext cx="143377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AI驱动的企业运营模式</a:t>
            </a:r>
            <a:endParaRPr lang="en-US" sz="1000" dirty="0"/>
          </a:p>
        </p:txBody>
      </p:sp>
      <p:pic>
        <p:nvPicPr>
          <p:cNvPr id="43" name="Image 6" descr="preencoded.png"/>
          <p:cNvPicPr>
            <a:picLocks noChangeAspect="1"/>
          </p:cNvPicPr>
          <p:nvPr/>
        </p:nvPicPr>
        <p:blipFill>
          <a:blip r:embed="rId3"/>
          <a:srcRect t="-43" b="-43"/>
          <a:stretch/>
        </p:blipFill>
        <p:spPr>
          <a:xfrm>
            <a:off x="514807" y="4972507"/>
            <a:ext cx="133502" cy="152705"/>
          </a:xfrm>
          <a:prstGeom prst="rect">
            <a:avLst/>
          </a:prstGeom>
        </p:spPr>
      </p:pic>
      <p:sp>
        <p:nvSpPr>
          <p:cNvPr id="44" name="Text 35"/>
          <p:cNvSpPr txBox="1"/>
          <p:nvPr/>
        </p:nvSpPr>
        <p:spPr>
          <a:xfrm>
            <a:off x="724205" y="4914900"/>
            <a:ext cx="1433779"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整体流程智能化与简化</a:t>
            </a:r>
            <a:endParaRPr lang="en-US" sz="1000" dirty="0"/>
          </a:p>
        </p:txBody>
      </p:sp>
      <p:pic>
        <p:nvPicPr>
          <p:cNvPr id="45" name="Image 7" descr="preencoded.png"/>
          <p:cNvPicPr>
            <a:picLocks noChangeAspect="1"/>
          </p:cNvPicPr>
          <p:nvPr/>
        </p:nvPicPr>
        <p:blipFill>
          <a:blip r:embed="rId3"/>
          <a:srcRect t="-43" b="-43"/>
          <a:stretch/>
        </p:blipFill>
        <p:spPr>
          <a:xfrm>
            <a:off x="514807" y="5286146"/>
            <a:ext cx="133502" cy="152705"/>
          </a:xfrm>
          <a:prstGeom prst="rect">
            <a:avLst/>
          </a:prstGeom>
        </p:spPr>
      </p:pic>
      <p:sp>
        <p:nvSpPr>
          <p:cNvPr id="46" name="Text 36"/>
          <p:cNvSpPr txBox="1"/>
          <p:nvPr/>
        </p:nvSpPr>
        <p:spPr>
          <a:xfrm>
            <a:off x="724205" y="5229454"/>
            <a:ext cx="1834286"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降低边际成本，提升响应效率</a:t>
            </a:r>
            <a:endParaRPr lang="en-US" sz="1000" dirty="0"/>
          </a:p>
        </p:txBody>
      </p:sp>
      <p:pic>
        <p:nvPicPr>
          <p:cNvPr id="47" name="Image 8" descr="preencoded.png"/>
          <p:cNvPicPr>
            <a:picLocks noChangeAspect="1"/>
          </p:cNvPicPr>
          <p:nvPr/>
        </p:nvPicPr>
        <p:blipFill>
          <a:blip r:embed="rId3"/>
          <a:srcRect t="-43" b="-43"/>
          <a:stretch/>
        </p:blipFill>
        <p:spPr>
          <a:xfrm>
            <a:off x="514807" y="5600700"/>
            <a:ext cx="133502" cy="152705"/>
          </a:xfrm>
          <a:prstGeom prst="rect">
            <a:avLst/>
          </a:prstGeom>
        </p:spPr>
      </p:pic>
      <p:sp>
        <p:nvSpPr>
          <p:cNvPr id="48" name="Text 37"/>
          <p:cNvSpPr txBox="1"/>
          <p:nvPr/>
        </p:nvSpPr>
        <p:spPr>
          <a:xfrm>
            <a:off x="724205" y="5544007"/>
            <a:ext cx="15672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跨部门AI协作与数据打通</a:t>
            </a:r>
            <a:endParaRPr lang="en-US" sz="1000" dirty="0"/>
          </a:p>
        </p:txBody>
      </p:sp>
      <p:sp>
        <p:nvSpPr>
          <p:cNvPr id="49" name="Text 38"/>
          <p:cNvSpPr txBox="1"/>
          <p:nvPr/>
        </p:nvSpPr>
        <p:spPr>
          <a:xfrm>
            <a:off x="514807" y="5943600"/>
            <a:ext cx="4389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特点：</a:t>
            </a:r>
            <a:endParaRPr lang="en-US" sz="900" dirty="0"/>
          </a:p>
        </p:txBody>
      </p:sp>
      <p:sp>
        <p:nvSpPr>
          <p:cNvPr id="50" name="Text 39"/>
          <p:cNvSpPr txBox="1"/>
          <p:nvPr/>
        </p:nvSpPr>
        <p:spPr>
          <a:xfrm>
            <a:off x="1772107" y="5943600"/>
            <a:ext cx="28392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，增强或替代人类职能，业务模式类似生物劳动力薪酬</a:t>
            </a:r>
            <a:endParaRPr lang="en-US" sz="900" dirty="0"/>
          </a:p>
        </p:txBody>
      </p:sp>
      <p:sp>
        <p:nvSpPr>
          <p:cNvPr id="51" name="Text 40"/>
          <p:cNvSpPr txBox="1"/>
          <p:nvPr/>
        </p:nvSpPr>
        <p:spPr>
          <a:xfrm>
            <a:off x="857707" y="5943600"/>
            <a:ext cx="10104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角色化数字劳动力</a:t>
            </a:r>
            <a:endParaRPr lang="en-US" sz="900" dirty="0"/>
          </a:p>
        </p:txBody>
      </p:sp>
      <p:sp>
        <p:nvSpPr>
          <p:cNvPr id="52" name="Shape 41"/>
          <p:cNvSpPr/>
          <p:nvPr/>
        </p:nvSpPr>
        <p:spPr>
          <a:xfrm>
            <a:off x="6210605" y="4058107"/>
            <a:ext cx="5676595" cy="2247595"/>
          </a:xfrm>
          <a:prstGeom prst="roundRect">
            <a:avLst>
              <a:gd name="adj" fmla="val 1379"/>
            </a:avLst>
          </a:prstGeom>
          <a:noFill/>
          <a:ln w="25400">
            <a:solidFill>
              <a:srgbClr val="F59E0B"/>
            </a:solidFill>
            <a:prstDash val="solid"/>
          </a:ln>
        </p:spPr>
        <p:txBody>
          <a:bodyPr/>
          <a:lstStyle/>
          <a:p>
            <a:endParaRPr lang="zh-CN" altLang="en-US"/>
          </a:p>
        </p:txBody>
      </p:sp>
      <p:sp>
        <p:nvSpPr>
          <p:cNvPr id="53" name="Text 42"/>
          <p:cNvSpPr txBox="1"/>
          <p:nvPr/>
        </p:nvSpPr>
        <p:spPr>
          <a:xfrm>
            <a:off x="6420002" y="4295851"/>
            <a:ext cx="986638" cy="200254"/>
          </a:xfrm>
          <a:prstGeom prst="rect">
            <a:avLst/>
          </a:prstGeom>
          <a:noFill/>
          <a:ln/>
        </p:spPr>
        <p:txBody>
          <a:bodyPr wrap="square" lIns="0" tIns="0" rIns="0" bIns="0" rtlCol="0" anchor="ctr"/>
          <a:lstStyle/>
          <a:p>
            <a:pPr marL="0" indent="0" algn="l">
              <a:buNone/>
            </a:pPr>
            <a:r>
              <a:rPr lang="en-US" sz="1300" b="1" dirty="0">
                <a:solidFill>
                  <a:srgbClr val="333333"/>
                </a:solidFill>
                <a:latin typeface="Inter" pitchFamily="34" charset="0"/>
                <a:ea typeface="Inter" pitchFamily="34" charset="-122"/>
                <a:cs typeface="Inter" pitchFamily="34" charset="-120"/>
              </a:rPr>
              <a:t>智能体企业</a:t>
            </a:r>
            <a:endParaRPr lang="en-US" sz="1300" dirty="0"/>
          </a:p>
        </p:txBody>
      </p:sp>
      <p:sp>
        <p:nvSpPr>
          <p:cNvPr id="54" name="Text 43"/>
          <p:cNvSpPr txBox="1"/>
          <p:nvPr/>
        </p:nvSpPr>
        <p:spPr>
          <a:xfrm>
            <a:off x="6420002" y="4610405"/>
            <a:ext cx="15672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AI驱动的企业级解决方案</a:t>
            </a:r>
            <a:endParaRPr lang="en-US" sz="1000" dirty="0"/>
          </a:p>
        </p:txBody>
      </p:sp>
      <p:pic>
        <p:nvPicPr>
          <p:cNvPr id="55" name="Image 9" descr="preencoded.png"/>
          <p:cNvPicPr>
            <a:picLocks noChangeAspect="1"/>
          </p:cNvPicPr>
          <p:nvPr/>
        </p:nvPicPr>
        <p:blipFill>
          <a:blip r:embed="rId3"/>
          <a:srcRect t="-43" b="-43"/>
          <a:stretch/>
        </p:blipFill>
        <p:spPr>
          <a:xfrm>
            <a:off x="6420002" y="4972507"/>
            <a:ext cx="133502" cy="152705"/>
          </a:xfrm>
          <a:prstGeom prst="rect">
            <a:avLst/>
          </a:prstGeom>
        </p:spPr>
      </p:pic>
      <p:sp>
        <p:nvSpPr>
          <p:cNvPr id="56" name="Text 44"/>
          <p:cNvSpPr txBox="1"/>
          <p:nvPr/>
        </p:nvSpPr>
        <p:spPr>
          <a:xfrm>
            <a:off x="6629400" y="4914900"/>
            <a:ext cx="15672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以智能软件为核心竞争力</a:t>
            </a:r>
            <a:endParaRPr lang="en-US" sz="1000" dirty="0"/>
          </a:p>
        </p:txBody>
      </p:sp>
      <p:pic>
        <p:nvPicPr>
          <p:cNvPr id="57" name="Image 10" descr="preencoded.png"/>
          <p:cNvPicPr>
            <a:picLocks noChangeAspect="1"/>
          </p:cNvPicPr>
          <p:nvPr/>
        </p:nvPicPr>
        <p:blipFill>
          <a:blip r:embed="rId3"/>
          <a:srcRect t="-43" b="-43"/>
          <a:stretch/>
        </p:blipFill>
        <p:spPr>
          <a:xfrm>
            <a:off x="6420002" y="5286146"/>
            <a:ext cx="133502" cy="152705"/>
          </a:xfrm>
          <a:prstGeom prst="rect">
            <a:avLst/>
          </a:prstGeom>
        </p:spPr>
      </p:pic>
      <p:sp>
        <p:nvSpPr>
          <p:cNvPr id="58" name="Text 45"/>
          <p:cNvSpPr txBox="1"/>
          <p:nvPr/>
        </p:nvSpPr>
        <p:spPr>
          <a:xfrm>
            <a:off x="6629400" y="5229454"/>
            <a:ext cx="1567282"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数字劳动力代替传统人力</a:t>
            </a:r>
            <a:endParaRPr lang="en-US" sz="1000" dirty="0"/>
          </a:p>
        </p:txBody>
      </p:sp>
      <p:pic>
        <p:nvPicPr>
          <p:cNvPr id="59" name="Image 11" descr="preencoded.png"/>
          <p:cNvPicPr>
            <a:picLocks noChangeAspect="1"/>
          </p:cNvPicPr>
          <p:nvPr/>
        </p:nvPicPr>
        <p:blipFill>
          <a:blip r:embed="rId3"/>
          <a:srcRect t="-43" b="-43"/>
          <a:stretch/>
        </p:blipFill>
        <p:spPr>
          <a:xfrm>
            <a:off x="6420002" y="5600700"/>
            <a:ext cx="133502" cy="152705"/>
          </a:xfrm>
          <a:prstGeom prst="rect">
            <a:avLst/>
          </a:prstGeom>
        </p:spPr>
      </p:pic>
      <p:sp>
        <p:nvSpPr>
          <p:cNvPr id="60" name="Text 46"/>
          <p:cNvSpPr txBox="1"/>
          <p:nvPr/>
        </p:nvSpPr>
        <p:spPr>
          <a:xfrm>
            <a:off x="6629400" y="5544007"/>
            <a:ext cx="1700784" cy="162763"/>
          </a:xfrm>
          <a:prstGeom prst="rect">
            <a:avLst/>
          </a:prstGeom>
          <a:noFill/>
          <a:ln/>
        </p:spPr>
        <p:txBody>
          <a:bodyPr wrap="square" lIns="0" tIns="0" rIns="0" bIns="0" rtlCol="0" anchor="ctr"/>
          <a:lstStyle/>
          <a:p>
            <a:pPr marL="0" indent="0" algn="l">
              <a:buNone/>
            </a:pPr>
            <a:r>
              <a:rPr lang="en-US" sz="1000" dirty="0">
                <a:solidFill>
                  <a:srgbClr val="333333"/>
                </a:solidFill>
                <a:latin typeface="Inter" pitchFamily="34" charset="0"/>
                <a:ea typeface="Inter" pitchFamily="34" charset="-122"/>
                <a:cs typeface="Inter" pitchFamily="34" charset="-120"/>
              </a:rPr>
              <a:t>大幅提升公司整体经营效率</a:t>
            </a:r>
            <a:endParaRPr lang="en-US" sz="1000" dirty="0"/>
          </a:p>
        </p:txBody>
      </p:sp>
      <p:sp>
        <p:nvSpPr>
          <p:cNvPr id="61" name="Text 47"/>
          <p:cNvSpPr txBox="1"/>
          <p:nvPr/>
        </p:nvSpPr>
        <p:spPr>
          <a:xfrm>
            <a:off x="6420002" y="5943600"/>
            <a:ext cx="4389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特点：</a:t>
            </a:r>
            <a:endParaRPr lang="en-US" sz="900" dirty="0"/>
          </a:p>
        </p:txBody>
      </p:sp>
      <p:sp>
        <p:nvSpPr>
          <p:cNvPr id="62" name="Text 48"/>
          <p:cNvSpPr txBox="1"/>
          <p:nvPr/>
        </p:nvSpPr>
        <p:spPr>
          <a:xfrm>
            <a:off x="7334402" y="5943600"/>
            <a:ext cx="38679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，智能软件与数字劳动力双轮驱动，显著提升业务效率，创造高净利润空间</a:t>
            </a:r>
            <a:endParaRPr lang="en-US" sz="900" dirty="0"/>
          </a:p>
        </p:txBody>
      </p:sp>
      <p:sp>
        <p:nvSpPr>
          <p:cNvPr id="63" name="Text 49"/>
          <p:cNvSpPr txBox="1"/>
          <p:nvPr/>
        </p:nvSpPr>
        <p:spPr>
          <a:xfrm>
            <a:off x="6762902" y="5943600"/>
            <a:ext cx="667512"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自主型企业</a:t>
            </a:r>
            <a:endParaRPr lang="en-US" sz="900" dirty="0"/>
          </a:p>
        </p:txBody>
      </p:sp>
      <p:sp>
        <p:nvSpPr>
          <p:cNvPr id="64" name="Shape 50"/>
          <p:cNvSpPr/>
          <p:nvPr/>
        </p:nvSpPr>
        <p:spPr>
          <a:xfrm>
            <a:off x="304495" y="6534302"/>
            <a:ext cx="11582705" cy="571500"/>
          </a:xfrm>
          <a:prstGeom prst="roundRect">
            <a:avLst>
              <a:gd name="adj" fmla="val 16000"/>
            </a:avLst>
          </a:prstGeom>
          <a:solidFill>
            <a:srgbClr val="EBF0FF"/>
          </a:solidFill>
          <a:ln/>
        </p:spPr>
        <p:txBody>
          <a:bodyPr/>
          <a:lstStyle/>
          <a:p>
            <a:endParaRPr lang="zh-CN" altLang="en-US"/>
          </a:p>
        </p:txBody>
      </p:sp>
      <p:sp>
        <p:nvSpPr>
          <p:cNvPr id="65" name="Text 51"/>
          <p:cNvSpPr txBox="1"/>
          <p:nvPr/>
        </p:nvSpPr>
        <p:spPr>
          <a:xfrm>
            <a:off x="448056" y="6638544"/>
            <a:ext cx="11397082" cy="352958"/>
          </a:xfrm>
          <a:prstGeom prst="rect">
            <a:avLst/>
          </a:prstGeom>
          <a:noFill/>
          <a:ln/>
        </p:spPr>
        <p:txBody>
          <a:bodyPr wrap="square" lIns="0" tIns="0" rIns="0" bIns="0" rtlCol="0" anchor="ctr"/>
          <a:lstStyle/>
          <a:p>
            <a:pPr marL="0" indent="0" algn="l">
              <a:buNone/>
            </a:pPr>
            <a:r>
              <a:rPr lang="en-US" sz="1000" dirty="0">
                <a:solidFill>
                  <a:srgbClr val="4C6FFF"/>
                </a:solidFill>
                <a:latin typeface="Inter" pitchFamily="34" charset="0"/>
                <a:ea typeface="Inter" pitchFamily="34" charset="-122"/>
                <a:cs typeface="Inter" pitchFamily="34" charset="-120"/>
              </a:rPr>
              <a:t>企业长期需要在平台与应用模式中确立自身独特定位，初期可以低复杂性基本功能切入市场，但以护城河和商业发展模型而言，成功企业都能在平台+应用的协同模式中找到独特优势，实现多倍估值提升。</a:t>
            </a:r>
            <a:endParaRPr lang="en-US" sz="1000" dirty="0"/>
          </a:p>
        </p:txBody>
      </p:sp>
      <p:sp>
        <p:nvSpPr>
          <p:cNvPr id="66" name="Shape 52"/>
          <p:cNvSpPr/>
          <p:nvPr/>
        </p:nvSpPr>
        <p:spPr>
          <a:xfrm>
            <a:off x="5619902" y="3467405"/>
            <a:ext cx="952805" cy="952805"/>
          </a:xfrm>
          <a:prstGeom prst="ellipse">
            <a:avLst/>
          </a:prstGeom>
          <a:solidFill>
            <a:srgbClr val="FFFFFF"/>
          </a:solidFill>
          <a:ln w="25400">
            <a:solidFill>
              <a:srgbClr val="4C6FFF"/>
            </a:solidFill>
            <a:prstDash val="solid"/>
          </a:ln>
          <a:effectLst>
            <a:outerShdw blurRad="76200" dist="25400" dir="5400000" algn="bl" rotWithShape="0">
              <a:srgbClr val="000000">
                <a:alpha val="10000"/>
              </a:srgbClr>
            </a:outerShdw>
          </a:effec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9048902"/>
          </a:xfrm>
          <a:prstGeom prst="rect">
            <a:avLst/>
          </a:prstGeom>
          <a:solidFill>
            <a:srgbClr val="FFFFFF"/>
          </a:solidFill>
          <a:ln/>
        </p:spPr>
        <p:txBody>
          <a:bodyPr/>
          <a:lstStyle/>
          <a:p>
            <a:endParaRPr lang="zh-CN" altLang="en-US"/>
          </a:p>
        </p:txBody>
      </p:sp>
      <p:sp>
        <p:nvSpPr>
          <p:cNvPr id="3" name="Shape 1"/>
          <p:cNvSpPr/>
          <p:nvPr/>
        </p:nvSpPr>
        <p:spPr>
          <a:xfrm>
            <a:off x="0" y="0"/>
            <a:ext cx="12191695" cy="9048902"/>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228600" y="323698"/>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企业案例分析</a:t>
            </a:r>
            <a:endParaRPr lang="en-US" sz="1200" dirty="0"/>
          </a:p>
        </p:txBody>
      </p:sp>
      <p:sp>
        <p:nvSpPr>
          <p:cNvPr id="6" name="Text 4"/>
          <p:cNvSpPr txBox="1"/>
          <p:nvPr/>
        </p:nvSpPr>
        <p:spPr>
          <a:xfrm>
            <a:off x="228600" y="599846"/>
            <a:ext cx="3848710"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Inter" pitchFamily="34" charset="0"/>
                <a:ea typeface="Inter" pitchFamily="34" charset="-122"/>
                <a:cs typeface="Inter" pitchFamily="34" charset="-120"/>
              </a:rPr>
              <a:t>Agentic AI时代的三大企业定位实例</a:t>
            </a:r>
            <a:endParaRPr lang="en-US" sz="1800" dirty="0"/>
          </a:p>
        </p:txBody>
      </p:sp>
      <p:sp>
        <p:nvSpPr>
          <p:cNvPr id="7" name="Text 5"/>
          <p:cNvSpPr txBox="1"/>
          <p:nvPr/>
        </p:nvSpPr>
        <p:spPr>
          <a:xfrm>
            <a:off x="228600" y="942746"/>
            <a:ext cx="368228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不同定位类别的代表性企业案例分析及其与智能Agent的关联</a:t>
            </a:r>
            <a:endParaRPr lang="en-US" sz="1000" dirty="0"/>
          </a:p>
        </p:txBody>
      </p:sp>
      <p:sp>
        <p:nvSpPr>
          <p:cNvPr id="8" name="Shape 6"/>
          <p:cNvSpPr/>
          <p:nvPr/>
        </p:nvSpPr>
        <p:spPr>
          <a:xfrm>
            <a:off x="10008108" y="304495"/>
            <a:ext cx="1962302" cy="267005"/>
          </a:xfrm>
          <a:prstGeom prst="roundRect">
            <a:avLst>
              <a:gd name="adj" fmla="val 73385"/>
            </a:avLst>
          </a:prstGeom>
          <a:solidFill>
            <a:srgbClr val="EFF6FF"/>
          </a:solidFill>
          <a:ln/>
        </p:spPr>
        <p:txBody>
          <a:bodyPr/>
          <a:lstStyle/>
          <a:p>
            <a:endParaRPr lang="zh-CN" altLang="en-US"/>
          </a:p>
        </p:txBody>
      </p:sp>
      <p:sp>
        <p:nvSpPr>
          <p:cNvPr id="9" name="Text 7"/>
          <p:cNvSpPr txBox="1"/>
          <p:nvPr/>
        </p:nvSpPr>
        <p:spPr>
          <a:xfrm>
            <a:off x="10122408" y="352044"/>
            <a:ext cx="1834286" cy="162763"/>
          </a:xfrm>
          <a:prstGeom prst="rect">
            <a:avLst/>
          </a:prstGeom>
          <a:noFill/>
          <a:ln/>
        </p:spPr>
        <p:txBody>
          <a:bodyPr wrap="square" lIns="0" tIns="0" rIns="0" bIns="0" rtlCol="0" anchor="ctr"/>
          <a:lstStyle/>
          <a:p>
            <a:pPr marL="0" indent="0" algn="r">
              <a:buNone/>
            </a:pPr>
            <a:r>
              <a:rPr lang="en-US" sz="1000" dirty="0">
                <a:solidFill>
                  <a:srgbClr val="1D4ED8"/>
                </a:solidFill>
                <a:latin typeface="Inter" pitchFamily="34" charset="0"/>
                <a:ea typeface="Inter" pitchFamily="34" charset="-122"/>
                <a:cs typeface="Inter" pitchFamily="34" charset="-120"/>
              </a:rPr>
              <a:t>第一部分 Agentic时代新变量</a:t>
            </a:r>
            <a:endParaRPr lang="en-US" sz="1000" dirty="0"/>
          </a:p>
        </p:txBody>
      </p:sp>
      <p:sp>
        <p:nvSpPr>
          <p:cNvPr id="10" name="Shape 8"/>
          <p:cNvSpPr/>
          <p:nvPr/>
        </p:nvSpPr>
        <p:spPr>
          <a:xfrm>
            <a:off x="228600" y="1276502"/>
            <a:ext cx="11734495" cy="2286000"/>
          </a:xfrm>
          <a:prstGeom prst="rect">
            <a:avLst/>
          </a:prstGeom>
          <a:solidFill>
            <a:srgbClr val="F9FAFB"/>
          </a:solidFill>
          <a:ln/>
        </p:spPr>
        <p:txBody>
          <a:bodyPr/>
          <a:lstStyle/>
          <a:p>
            <a:endParaRPr lang="zh-CN" altLang="en-US"/>
          </a:p>
        </p:txBody>
      </p:sp>
      <p:sp>
        <p:nvSpPr>
          <p:cNvPr id="11" name="Shape 9"/>
          <p:cNvSpPr/>
          <p:nvPr/>
        </p:nvSpPr>
        <p:spPr>
          <a:xfrm>
            <a:off x="228600" y="1276502"/>
            <a:ext cx="38405" cy="2286000"/>
          </a:xfrm>
          <a:prstGeom prst="rect">
            <a:avLst/>
          </a:prstGeom>
          <a:solidFill>
            <a:srgbClr val="4C6FFF"/>
          </a:solidFill>
          <a:ln/>
        </p:spPr>
        <p:txBody>
          <a:bodyPr/>
          <a:lstStyle/>
          <a:p>
            <a:endParaRPr lang="zh-CN" altLang="en-US"/>
          </a:p>
        </p:txBody>
      </p:sp>
      <p:sp>
        <p:nvSpPr>
          <p:cNvPr id="12" name="Shape 10"/>
          <p:cNvSpPr/>
          <p:nvPr/>
        </p:nvSpPr>
        <p:spPr>
          <a:xfrm>
            <a:off x="381305" y="1390802"/>
            <a:ext cx="342900" cy="342900"/>
          </a:xfrm>
          <a:prstGeom prst="ellipse">
            <a:avLst/>
          </a:prstGeom>
          <a:solidFill>
            <a:srgbClr val="EBF0FF"/>
          </a:solidFill>
          <a:ln/>
        </p:spPr>
        <p:txBody>
          <a:bodyPr/>
          <a:lstStyle/>
          <a:p>
            <a:endParaRPr lang="zh-CN" altLang="en-US"/>
          </a:p>
        </p:txBody>
      </p:sp>
      <p:pic>
        <p:nvPicPr>
          <p:cNvPr id="13" name="Image 0" descr="preencoded.png"/>
          <p:cNvPicPr>
            <a:picLocks noChangeAspect="1"/>
          </p:cNvPicPr>
          <p:nvPr/>
        </p:nvPicPr>
        <p:blipFill>
          <a:blip r:embed="rId3"/>
          <a:srcRect t="-180" b="-180"/>
          <a:stretch/>
        </p:blipFill>
        <p:spPr>
          <a:xfrm>
            <a:off x="457200" y="1485900"/>
            <a:ext cx="190195" cy="152705"/>
          </a:xfrm>
          <a:prstGeom prst="rect">
            <a:avLst/>
          </a:prstGeom>
        </p:spPr>
      </p:pic>
      <p:sp>
        <p:nvSpPr>
          <p:cNvPr id="14" name="Text 11"/>
          <p:cNvSpPr txBox="1"/>
          <p:nvPr/>
        </p:nvSpPr>
        <p:spPr>
          <a:xfrm>
            <a:off x="800100" y="1457554"/>
            <a:ext cx="1329538"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智能自动化类别</a:t>
            </a:r>
            <a:endParaRPr lang="en-US" sz="1300" dirty="0"/>
          </a:p>
        </p:txBody>
      </p:sp>
      <p:sp>
        <p:nvSpPr>
          <p:cNvPr id="15" name="Shape 12"/>
          <p:cNvSpPr/>
          <p:nvPr/>
        </p:nvSpPr>
        <p:spPr>
          <a:xfrm>
            <a:off x="381305" y="1809598"/>
            <a:ext cx="5676595" cy="1638605"/>
          </a:xfrm>
          <a:prstGeom prst="roundRect">
            <a:avLst>
              <a:gd name="adj" fmla="val 2596"/>
            </a:avLst>
          </a:prstGeom>
          <a:solidFill>
            <a:srgbClr val="FFFFFF"/>
          </a:solidFill>
          <a:ln w="12700">
            <a:solidFill>
              <a:srgbClr val="E5E7EB"/>
            </a:solidFill>
            <a:prstDash val="solid"/>
          </a:ln>
        </p:spPr>
        <p:txBody>
          <a:bodyPr/>
          <a:lstStyle/>
          <a:p>
            <a:endParaRPr lang="zh-CN" altLang="en-US"/>
          </a:p>
        </p:txBody>
      </p:sp>
      <p:sp>
        <p:nvSpPr>
          <p:cNvPr id="16" name="Shape 13"/>
          <p:cNvSpPr/>
          <p:nvPr/>
        </p:nvSpPr>
        <p:spPr>
          <a:xfrm>
            <a:off x="6172200" y="1809598"/>
            <a:ext cx="5676595" cy="1638605"/>
          </a:xfrm>
          <a:prstGeom prst="roundRect">
            <a:avLst>
              <a:gd name="adj" fmla="val 2596"/>
            </a:avLst>
          </a:prstGeom>
          <a:solidFill>
            <a:srgbClr val="FFFFFF"/>
          </a:solidFill>
          <a:ln w="12700">
            <a:solidFill>
              <a:srgbClr val="E5E7EB"/>
            </a:solidFill>
            <a:prstDash val="solid"/>
          </a:ln>
        </p:spPr>
        <p:txBody>
          <a:bodyPr/>
          <a:lstStyle/>
          <a:p>
            <a:endParaRPr lang="zh-CN" altLang="en-US"/>
          </a:p>
        </p:txBody>
      </p:sp>
      <p:pic>
        <p:nvPicPr>
          <p:cNvPr id="17" name="Image 1" descr="https://www.genspark.ai/spark/logo/3fd11282-a414-3d63-849e-b281b8089986"/>
          <p:cNvPicPr>
            <a:picLocks noChangeAspect="1"/>
          </p:cNvPicPr>
          <p:nvPr/>
        </p:nvPicPr>
        <p:blipFill>
          <a:blip r:embed="rId4"/>
          <a:srcRect/>
          <a:stretch/>
        </p:blipFill>
        <p:spPr>
          <a:xfrm>
            <a:off x="504749" y="1933956"/>
            <a:ext cx="1257300" cy="228600"/>
          </a:xfrm>
          <a:prstGeom prst="rect">
            <a:avLst/>
          </a:prstGeom>
        </p:spPr>
      </p:pic>
      <p:pic>
        <p:nvPicPr>
          <p:cNvPr id="18" name="Image 2" descr="https://www.genspark.ai/image_placeholder.png"/>
          <p:cNvPicPr>
            <a:picLocks noChangeAspect="1"/>
          </p:cNvPicPr>
          <p:nvPr/>
        </p:nvPicPr>
        <p:blipFill>
          <a:blip r:embed="rId5"/>
          <a:srcRect/>
          <a:stretch/>
        </p:blipFill>
        <p:spPr>
          <a:xfrm>
            <a:off x="6295644" y="1933956"/>
            <a:ext cx="381305" cy="381305"/>
          </a:xfrm>
          <a:prstGeom prst="rect">
            <a:avLst/>
          </a:prstGeom>
        </p:spPr>
      </p:pic>
      <p:sp>
        <p:nvSpPr>
          <p:cNvPr id="19" name="Shape 14"/>
          <p:cNvSpPr/>
          <p:nvPr/>
        </p:nvSpPr>
        <p:spPr>
          <a:xfrm>
            <a:off x="5214823" y="1933956"/>
            <a:ext cx="724205" cy="228600"/>
          </a:xfrm>
          <a:prstGeom prst="roundRect">
            <a:avLst>
              <a:gd name="adj" fmla="val 400000"/>
            </a:avLst>
          </a:prstGeom>
          <a:solidFill>
            <a:srgbClr val="DBEAFE"/>
          </a:solidFill>
          <a:ln/>
        </p:spPr>
        <p:txBody>
          <a:bodyPr/>
          <a:lstStyle/>
          <a:p>
            <a:endParaRPr lang="zh-CN" altLang="en-US"/>
          </a:p>
        </p:txBody>
      </p:sp>
      <p:sp>
        <p:nvSpPr>
          <p:cNvPr id="20" name="Shape 15"/>
          <p:cNvSpPr/>
          <p:nvPr/>
        </p:nvSpPr>
        <p:spPr>
          <a:xfrm>
            <a:off x="11005718" y="2009851"/>
            <a:ext cx="724205" cy="228600"/>
          </a:xfrm>
          <a:prstGeom prst="roundRect">
            <a:avLst>
              <a:gd name="adj" fmla="val 400000"/>
            </a:avLst>
          </a:prstGeom>
          <a:solidFill>
            <a:srgbClr val="DBEAFE"/>
          </a:solidFill>
          <a:ln/>
        </p:spPr>
        <p:txBody>
          <a:bodyPr/>
          <a:lstStyle/>
          <a:p>
            <a:endParaRPr lang="zh-CN" altLang="en-US"/>
          </a:p>
        </p:txBody>
      </p:sp>
      <p:sp>
        <p:nvSpPr>
          <p:cNvPr id="21" name="Text 16"/>
          <p:cNvSpPr txBox="1"/>
          <p:nvPr/>
        </p:nvSpPr>
        <p:spPr>
          <a:xfrm>
            <a:off x="5290718" y="1971446"/>
            <a:ext cx="657454"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AI设计助手</a:t>
            </a:r>
            <a:endParaRPr lang="en-US" sz="900" dirty="0"/>
          </a:p>
        </p:txBody>
      </p:sp>
      <p:sp>
        <p:nvSpPr>
          <p:cNvPr id="22" name="Text 17"/>
          <p:cNvSpPr txBox="1"/>
          <p:nvPr/>
        </p:nvSpPr>
        <p:spPr>
          <a:xfrm>
            <a:off x="11082528" y="2048256"/>
            <a:ext cx="657454" cy="143561"/>
          </a:xfrm>
          <a:prstGeom prst="rect">
            <a:avLst/>
          </a:prstGeom>
          <a:noFill/>
          <a:ln/>
        </p:spPr>
        <p:txBody>
          <a:bodyPr wrap="square" lIns="0" tIns="0" rIns="0" bIns="0" rtlCol="0" anchor="ctr"/>
          <a:lstStyle/>
          <a:p>
            <a:pPr marL="0" indent="0" algn="l">
              <a:buNone/>
            </a:pPr>
            <a:r>
              <a:rPr lang="en-US" sz="900" dirty="0">
                <a:solidFill>
                  <a:srgbClr val="1E40AF"/>
                </a:solidFill>
                <a:latin typeface="Inter" pitchFamily="34" charset="0"/>
                <a:ea typeface="Inter" pitchFamily="34" charset="-122"/>
                <a:cs typeface="Inter" pitchFamily="34" charset="-120"/>
              </a:rPr>
              <a:t>AI表格助手</a:t>
            </a:r>
            <a:endParaRPr lang="en-US" sz="900" dirty="0"/>
          </a:p>
        </p:txBody>
      </p:sp>
      <p:sp>
        <p:nvSpPr>
          <p:cNvPr id="23" name="Text 18"/>
          <p:cNvSpPr txBox="1"/>
          <p:nvPr/>
        </p:nvSpPr>
        <p:spPr>
          <a:xfrm>
            <a:off x="504749" y="2257654"/>
            <a:ext cx="829361"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Genspark</a:t>
            </a:r>
            <a:endParaRPr lang="en-US" sz="1200" dirty="0"/>
          </a:p>
        </p:txBody>
      </p:sp>
      <p:sp>
        <p:nvSpPr>
          <p:cNvPr id="24" name="Text 19"/>
          <p:cNvSpPr txBox="1"/>
          <p:nvPr/>
        </p:nvSpPr>
        <p:spPr>
          <a:xfrm>
            <a:off x="6295644" y="2409444"/>
            <a:ext cx="638251"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Sheet0</a:t>
            </a:r>
            <a:endParaRPr lang="en-US" sz="1200" dirty="0"/>
          </a:p>
        </p:txBody>
      </p:sp>
      <p:sp>
        <p:nvSpPr>
          <p:cNvPr id="25" name="Text 20"/>
          <p:cNvSpPr txBox="1"/>
          <p:nvPr/>
        </p:nvSpPr>
        <p:spPr>
          <a:xfrm>
            <a:off x="504749" y="2476195"/>
            <a:ext cx="3167482"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AI驱动的设计系统创建工具，将设计任务智能自动化</a:t>
            </a:r>
            <a:endParaRPr lang="en-US" sz="1000" dirty="0"/>
          </a:p>
        </p:txBody>
      </p:sp>
      <p:sp>
        <p:nvSpPr>
          <p:cNvPr id="26" name="Text 21"/>
          <p:cNvSpPr txBox="1"/>
          <p:nvPr/>
        </p:nvSpPr>
        <p:spPr>
          <a:xfrm>
            <a:off x="6295644" y="2628900"/>
            <a:ext cx="3596335"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全球首个L4级AI表格代理，将任何数据源转化为结构化表格</a:t>
            </a:r>
            <a:endParaRPr lang="en-US" sz="1000" dirty="0"/>
          </a:p>
        </p:txBody>
      </p:sp>
      <p:sp>
        <p:nvSpPr>
          <p:cNvPr id="27" name="Text 22"/>
          <p:cNvSpPr txBox="1"/>
          <p:nvPr/>
        </p:nvSpPr>
        <p:spPr>
          <a:xfrm>
            <a:off x="504749" y="2734056"/>
            <a:ext cx="762610" cy="143561"/>
          </a:xfrm>
          <a:prstGeom prst="rect">
            <a:avLst/>
          </a:prstGeom>
          <a:noFill/>
          <a:ln/>
        </p:spPr>
        <p:txBody>
          <a:bodyPr wrap="square" lIns="0" tIns="0" rIns="0" bIns="0" rtlCol="0" anchor="ctr"/>
          <a:lstStyle/>
          <a:p>
            <a:pPr marL="0" indent="0" algn="l">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28" name="Text 23"/>
          <p:cNvSpPr txBox="1"/>
          <p:nvPr/>
        </p:nvSpPr>
        <p:spPr>
          <a:xfrm>
            <a:off x="6295644" y="2885846"/>
            <a:ext cx="762610" cy="143561"/>
          </a:xfrm>
          <a:prstGeom prst="rect">
            <a:avLst/>
          </a:prstGeom>
          <a:noFill/>
          <a:ln/>
        </p:spPr>
        <p:txBody>
          <a:bodyPr wrap="square" lIns="0" tIns="0" rIns="0" bIns="0" rtlCol="0" anchor="ctr"/>
          <a:lstStyle/>
          <a:p>
            <a:pPr marL="0" indent="0" algn="l">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29" name="Text 24"/>
          <p:cNvSpPr txBox="1"/>
          <p:nvPr/>
        </p:nvSpPr>
        <p:spPr>
          <a:xfrm>
            <a:off x="1178662" y="2734056"/>
            <a:ext cx="235275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智能设计Agent，提供完整设计系统创建能力</a:t>
            </a:r>
            <a:endParaRPr lang="en-US" sz="900" dirty="0"/>
          </a:p>
        </p:txBody>
      </p:sp>
      <p:sp>
        <p:nvSpPr>
          <p:cNvPr id="30" name="Text 25"/>
          <p:cNvSpPr txBox="1"/>
          <p:nvPr/>
        </p:nvSpPr>
        <p:spPr>
          <a:xfrm>
            <a:off x="6969557" y="2885846"/>
            <a:ext cx="265816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数据处理Agent，100%准确率的数据提取与结构化</a:t>
            </a:r>
            <a:endParaRPr lang="en-US" sz="900" dirty="0"/>
          </a:p>
        </p:txBody>
      </p:sp>
      <p:sp>
        <p:nvSpPr>
          <p:cNvPr id="31" name="Shape 26"/>
          <p:cNvSpPr/>
          <p:nvPr/>
        </p:nvSpPr>
        <p:spPr>
          <a:xfrm>
            <a:off x="504749" y="2943454"/>
            <a:ext cx="972007" cy="228600"/>
          </a:xfrm>
          <a:prstGeom prst="roundRect">
            <a:avLst>
              <a:gd name="adj" fmla="val 66667"/>
            </a:avLst>
          </a:prstGeom>
          <a:solidFill>
            <a:srgbClr val="F3F4F6"/>
          </a:solidFill>
          <a:ln/>
        </p:spPr>
        <p:txBody>
          <a:bodyPr/>
          <a:lstStyle/>
          <a:p>
            <a:endParaRPr lang="zh-CN" altLang="en-US"/>
          </a:p>
        </p:txBody>
      </p:sp>
      <p:pic>
        <p:nvPicPr>
          <p:cNvPr id="32" name="Image 3" descr="preencoded.png"/>
          <p:cNvPicPr>
            <a:picLocks noChangeAspect="1"/>
          </p:cNvPicPr>
          <p:nvPr/>
        </p:nvPicPr>
        <p:blipFill>
          <a:blip r:embed="rId6"/>
          <a:srcRect t="-80" b="-80"/>
          <a:stretch/>
        </p:blipFill>
        <p:spPr>
          <a:xfrm>
            <a:off x="580644" y="2995574"/>
            <a:ext cx="142646" cy="114300"/>
          </a:xfrm>
          <a:prstGeom prst="rect">
            <a:avLst/>
          </a:prstGeom>
        </p:spPr>
      </p:pic>
      <p:sp>
        <p:nvSpPr>
          <p:cNvPr id="33" name="Shape 27"/>
          <p:cNvSpPr/>
          <p:nvPr/>
        </p:nvSpPr>
        <p:spPr>
          <a:xfrm>
            <a:off x="6295644" y="3095244"/>
            <a:ext cx="914400" cy="228600"/>
          </a:xfrm>
          <a:prstGeom prst="roundRect">
            <a:avLst>
              <a:gd name="adj" fmla="val 66667"/>
            </a:avLst>
          </a:prstGeom>
          <a:solidFill>
            <a:srgbClr val="F3F4F6"/>
          </a:solidFill>
          <a:ln/>
        </p:spPr>
        <p:txBody>
          <a:bodyPr/>
          <a:lstStyle/>
          <a:p>
            <a:endParaRPr lang="zh-CN" altLang="en-US"/>
          </a:p>
        </p:txBody>
      </p:sp>
      <p:sp>
        <p:nvSpPr>
          <p:cNvPr id="34" name="Text 28"/>
          <p:cNvSpPr txBox="1"/>
          <p:nvPr/>
        </p:nvSpPr>
        <p:spPr>
          <a:xfrm>
            <a:off x="761695" y="2980944"/>
            <a:ext cx="724205"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genspark.ai</a:t>
            </a:r>
            <a:endParaRPr lang="en-US" sz="900" dirty="0"/>
          </a:p>
        </p:txBody>
      </p:sp>
      <p:pic>
        <p:nvPicPr>
          <p:cNvPr id="35" name="Image 4" descr="preencoded.png"/>
          <p:cNvPicPr>
            <a:picLocks noChangeAspect="1"/>
          </p:cNvPicPr>
          <p:nvPr/>
        </p:nvPicPr>
        <p:blipFill>
          <a:blip r:embed="rId6"/>
          <a:srcRect t="-80" b="-80"/>
          <a:stretch/>
        </p:blipFill>
        <p:spPr>
          <a:xfrm>
            <a:off x="6372454" y="3148279"/>
            <a:ext cx="142646" cy="114300"/>
          </a:xfrm>
          <a:prstGeom prst="rect">
            <a:avLst/>
          </a:prstGeom>
        </p:spPr>
      </p:pic>
      <p:sp>
        <p:nvSpPr>
          <p:cNvPr id="36" name="Text 29"/>
          <p:cNvSpPr txBox="1"/>
          <p:nvPr/>
        </p:nvSpPr>
        <p:spPr>
          <a:xfrm>
            <a:off x="6553505" y="3133649"/>
            <a:ext cx="667512"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sheet0.org</a:t>
            </a:r>
            <a:endParaRPr lang="en-US" sz="900" dirty="0"/>
          </a:p>
        </p:txBody>
      </p:sp>
      <p:sp>
        <p:nvSpPr>
          <p:cNvPr id="37" name="Shape 30"/>
          <p:cNvSpPr/>
          <p:nvPr/>
        </p:nvSpPr>
        <p:spPr>
          <a:xfrm>
            <a:off x="228600" y="3676802"/>
            <a:ext cx="11734495" cy="2286000"/>
          </a:xfrm>
          <a:prstGeom prst="rect">
            <a:avLst/>
          </a:prstGeom>
          <a:solidFill>
            <a:srgbClr val="F9FAFB"/>
          </a:solidFill>
          <a:ln/>
        </p:spPr>
        <p:txBody>
          <a:bodyPr/>
          <a:lstStyle/>
          <a:p>
            <a:endParaRPr lang="zh-CN" altLang="en-US"/>
          </a:p>
        </p:txBody>
      </p:sp>
      <p:sp>
        <p:nvSpPr>
          <p:cNvPr id="38" name="Shape 31"/>
          <p:cNvSpPr/>
          <p:nvPr/>
        </p:nvSpPr>
        <p:spPr>
          <a:xfrm>
            <a:off x="228600" y="3676802"/>
            <a:ext cx="38405" cy="2286000"/>
          </a:xfrm>
          <a:prstGeom prst="rect">
            <a:avLst/>
          </a:prstGeom>
          <a:solidFill>
            <a:srgbClr val="10B981"/>
          </a:solidFill>
          <a:ln/>
        </p:spPr>
        <p:txBody>
          <a:bodyPr/>
          <a:lstStyle/>
          <a:p>
            <a:endParaRPr lang="zh-CN" altLang="en-US"/>
          </a:p>
        </p:txBody>
      </p:sp>
      <p:sp>
        <p:nvSpPr>
          <p:cNvPr id="39" name="Shape 32"/>
          <p:cNvSpPr/>
          <p:nvPr/>
        </p:nvSpPr>
        <p:spPr>
          <a:xfrm>
            <a:off x="381305" y="3791102"/>
            <a:ext cx="342900" cy="342900"/>
          </a:xfrm>
          <a:prstGeom prst="ellipse">
            <a:avLst/>
          </a:prstGeom>
          <a:solidFill>
            <a:srgbClr val="D1FAE5"/>
          </a:solidFill>
          <a:ln/>
        </p:spPr>
        <p:txBody>
          <a:bodyPr/>
          <a:lstStyle/>
          <a:p>
            <a:endParaRPr lang="zh-CN" altLang="en-US"/>
          </a:p>
        </p:txBody>
      </p:sp>
      <p:pic>
        <p:nvPicPr>
          <p:cNvPr id="40" name="Image 5" descr="preencoded.png"/>
          <p:cNvPicPr>
            <a:picLocks noChangeAspect="1"/>
          </p:cNvPicPr>
          <p:nvPr/>
        </p:nvPicPr>
        <p:blipFill>
          <a:blip r:embed="rId7"/>
          <a:srcRect t="-43" b="-43"/>
          <a:stretch/>
        </p:blipFill>
        <p:spPr>
          <a:xfrm>
            <a:off x="485546" y="3886200"/>
            <a:ext cx="133502" cy="152705"/>
          </a:xfrm>
          <a:prstGeom prst="rect">
            <a:avLst/>
          </a:prstGeom>
        </p:spPr>
      </p:pic>
      <p:sp>
        <p:nvSpPr>
          <p:cNvPr id="41" name="Text 33"/>
          <p:cNvSpPr txBox="1"/>
          <p:nvPr/>
        </p:nvSpPr>
        <p:spPr>
          <a:xfrm>
            <a:off x="800100" y="3857854"/>
            <a:ext cx="1500530"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数字劳动力和服务</a:t>
            </a:r>
            <a:endParaRPr lang="en-US" sz="1300" dirty="0"/>
          </a:p>
        </p:txBody>
      </p:sp>
      <p:sp>
        <p:nvSpPr>
          <p:cNvPr id="42" name="Shape 34"/>
          <p:cNvSpPr/>
          <p:nvPr/>
        </p:nvSpPr>
        <p:spPr>
          <a:xfrm>
            <a:off x="381305" y="4209898"/>
            <a:ext cx="5676595" cy="1638605"/>
          </a:xfrm>
          <a:prstGeom prst="roundRect">
            <a:avLst>
              <a:gd name="adj" fmla="val 2596"/>
            </a:avLst>
          </a:prstGeom>
          <a:solidFill>
            <a:srgbClr val="FFFFFF"/>
          </a:solidFill>
          <a:ln w="12700">
            <a:solidFill>
              <a:srgbClr val="E5E7EB"/>
            </a:solidFill>
            <a:prstDash val="solid"/>
          </a:ln>
        </p:spPr>
        <p:txBody>
          <a:bodyPr/>
          <a:lstStyle/>
          <a:p>
            <a:endParaRPr lang="zh-CN" altLang="en-US"/>
          </a:p>
        </p:txBody>
      </p:sp>
      <p:pic>
        <p:nvPicPr>
          <p:cNvPr id="43" name="Image 6" descr="https://www.genspark.ai/image_placeholder.png"/>
          <p:cNvPicPr>
            <a:picLocks noChangeAspect="1"/>
          </p:cNvPicPr>
          <p:nvPr/>
        </p:nvPicPr>
        <p:blipFill>
          <a:blip r:embed="rId5"/>
          <a:srcRect/>
          <a:stretch/>
        </p:blipFill>
        <p:spPr>
          <a:xfrm>
            <a:off x="504749" y="4334256"/>
            <a:ext cx="381305" cy="381305"/>
          </a:xfrm>
          <a:prstGeom prst="rect">
            <a:avLst/>
          </a:prstGeom>
        </p:spPr>
      </p:pic>
      <p:sp>
        <p:nvSpPr>
          <p:cNvPr id="44" name="Shape 35"/>
          <p:cNvSpPr/>
          <p:nvPr/>
        </p:nvSpPr>
        <p:spPr>
          <a:xfrm>
            <a:off x="5095951" y="4410151"/>
            <a:ext cx="847649" cy="228600"/>
          </a:xfrm>
          <a:prstGeom prst="roundRect">
            <a:avLst>
              <a:gd name="adj" fmla="val 400000"/>
            </a:avLst>
          </a:prstGeom>
          <a:solidFill>
            <a:srgbClr val="D1FAE5"/>
          </a:solidFill>
          <a:ln/>
        </p:spPr>
        <p:txBody>
          <a:bodyPr/>
          <a:lstStyle/>
          <a:p>
            <a:endParaRPr lang="zh-CN" altLang="en-US"/>
          </a:p>
        </p:txBody>
      </p:sp>
      <p:sp>
        <p:nvSpPr>
          <p:cNvPr id="45" name="Text 36"/>
          <p:cNvSpPr txBox="1"/>
          <p:nvPr/>
        </p:nvSpPr>
        <p:spPr>
          <a:xfrm>
            <a:off x="5171846" y="4448556"/>
            <a:ext cx="781812" cy="143561"/>
          </a:xfrm>
          <a:prstGeom prst="rect">
            <a:avLst/>
          </a:prstGeom>
          <a:noFill/>
          <a:ln/>
        </p:spPr>
        <p:txBody>
          <a:bodyPr wrap="square" lIns="0" tIns="0" rIns="0" bIns="0" rtlCol="0" anchor="ctr"/>
          <a:lstStyle/>
          <a:p>
            <a:pPr marL="0" indent="0" algn="l">
              <a:buNone/>
            </a:pPr>
            <a:r>
              <a:rPr lang="en-US" sz="900" dirty="0">
                <a:solidFill>
                  <a:srgbClr val="065F46"/>
                </a:solidFill>
                <a:latin typeface="Inter" pitchFamily="34" charset="0"/>
                <a:ea typeface="Inter" pitchFamily="34" charset="-122"/>
                <a:cs typeface="Inter" pitchFamily="34" charset="-120"/>
              </a:rPr>
              <a:t>客户体验平台</a:t>
            </a:r>
            <a:endParaRPr lang="en-US" sz="900" dirty="0"/>
          </a:p>
        </p:txBody>
      </p:sp>
      <p:sp>
        <p:nvSpPr>
          <p:cNvPr id="46" name="Text 37"/>
          <p:cNvSpPr txBox="1"/>
          <p:nvPr/>
        </p:nvSpPr>
        <p:spPr>
          <a:xfrm>
            <a:off x="504749" y="4809744"/>
            <a:ext cx="743407"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Sierra AI</a:t>
            </a:r>
            <a:endParaRPr lang="en-US" sz="1200" dirty="0"/>
          </a:p>
        </p:txBody>
      </p:sp>
      <p:sp>
        <p:nvSpPr>
          <p:cNvPr id="47" name="Text 38"/>
          <p:cNvSpPr txBox="1"/>
          <p:nvPr/>
        </p:nvSpPr>
        <p:spPr>
          <a:xfrm>
            <a:off x="504749" y="5029200"/>
            <a:ext cx="2900477"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企业级对话式AI平台，提供个性化客户体验服务</a:t>
            </a:r>
            <a:endParaRPr lang="en-US" sz="1000" dirty="0"/>
          </a:p>
        </p:txBody>
      </p:sp>
      <p:sp>
        <p:nvSpPr>
          <p:cNvPr id="48" name="Text 39"/>
          <p:cNvSpPr txBox="1"/>
          <p:nvPr/>
        </p:nvSpPr>
        <p:spPr>
          <a:xfrm>
            <a:off x="504749" y="5286146"/>
            <a:ext cx="762610" cy="143561"/>
          </a:xfrm>
          <a:prstGeom prst="rect">
            <a:avLst/>
          </a:prstGeom>
          <a:noFill/>
          <a:ln/>
        </p:spPr>
        <p:txBody>
          <a:bodyPr wrap="square" lIns="0" tIns="0" rIns="0" bIns="0" rtlCol="0" anchor="ctr"/>
          <a:lstStyle/>
          <a:p>
            <a:pPr marL="0" indent="0" algn="l">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49" name="Text 40"/>
          <p:cNvSpPr txBox="1"/>
          <p:nvPr/>
        </p:nvSpPr>
        <p:spPr>
          <a:xfrm>
            <a:off x="1178662" y="5286146"/>
            <a:ext cx="212415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客户服务Agent，替代传统人工客服角色</a:t>
            </a:r>
            <a:endParaRPr lang="en-US" sz="900" dirty="0"/>
          </a:p>
        </p:txBody>
      </p:sp>
      <p:sp>
        <p:nvSpPr>
          <p:cNvPr id="50" name="Shape 41"/>
          <p:cNvSpPr/>
          <p:nvPr/>
        </p:nvSpPr>
        <p:spPr>
          <a:xfrm>
            <a:off x="504749" y="5495544"/>
            <a:ext cx="771754" cy="228600"/>
          </a:xfrm>
          <a:prstGeom prst="roundRect">
            <a:avLst>
              <a:gd name="adj" fmla="val 66667"/>
            </a:avLst>
          </a:prstGeom>
          <a:solidFill>
            <a:srgbClr val="F3F4F6"/>
          </a:solidFill>
          <a:ln/>
        </p:spPr>
        <p:txBody>
          <a:bodyPr/>
          <a:lstStyle/>
          <a:p>
            <a:endParaRPr lang="zh-CN" altLang="en-US"/>
          </a:p>
        </p:txBody>
      </p:sp>
      <p:pic>
        <p:nvPicPr>
          <p:cNvPr id="51" name="Image 7" descr="preencoded.png"/>
          <p:cNvPicPr>
            <a:picLocks noChangeAspect="1"/>
          </p:cNvPicPr>
          <p:nvPr/>
        </p:nvPicPr>
        <p:blipFill>
          <a:blip r:embed="rId6"/>
          <a:srcRect t="-80" b="-80"/>
          <a:stretch/>
        </p:blipFill>
        <p:spPr>
          <a:xfrm>
            <a:off x="580644" y="5548579"/>
            <a:ext cx="142646" cy="114300"/>
          </a:xfrm>
          <a:prstGeom prst="rect">
            <a:avLst/>
          </a:prstGeom>
        </p:spPr>
      </p:pic>
      <p:sp>
        <p:nvSpPr>
          <p:cNvPr id="52" name="Shape 42"/>
          <p:cNvSpPr/>
          <p:nvPr/>
        </p:nvSpPr>
        <p:spPr>
          <a:xfrm>
            <a:off x="6172200" y="4209898"/>
            <a:ext cx="5676595" cy="1638605"/>
          </a:xfrm>
          <a:prstGeom prst="roundRect">
            <a:avLst>
              <a:gd name="adj" fmla="val 2596"/>
            </a:avLst>
          </a:prstGeom>
          <a:solidFill>
            <a:srgbClr val="FFFFFF"/>
          </a:solidFill>
          <a:ln w="12700">
            <a:solidFill>
              <a:srgbClr val="E5E7EB"/>
            </a:solidFill>
            <a:prstDash val="solid"/>
          </a:ln>
        </p:spPr>
        <p:txBody>
          <a:bodyPr/>
          <a:lstStyle/>
          <a:p>
            <a:endParaRPr lang="zh-CN" altLang="en-US"/>
          </a:p>
        </p:txBody>
      </p:sp>
      <p:pic>
        <p:nvPicPr>
          <p:cNvPr id="53" name="Image 8" descr="https://www.genspark.ai/image_placeholder.png"/>
          <p:cNvPicPr>
            <a:picLocks noChangeAspect="1"/>
          </p:cNvPicPr>
          <p:nvPr/>
        </p:nvPicPr>
        <p:blipFill>
          <a:blip r:embed="rId5"/>
          <a:srcRect/>
          <a:stretch/>
        </p:blipFill>
        <p:spPr>
          <a:xfrm>
            <a:off x="6295644" y="4334256"/>
            <a:ext cx="381305" cy="381305"/>
          </a:xfrm>
          <a:prstGeom prst="rect">
            <a:avLst/>
          </a:prstGeom>
        </p:spPr>
      </p:pic>
      <p:sp>
        <p:nvSpPr>
          <p:cNvPr id="54" name="Shape 43"/>
          <p:cNvSpPr/>
          <p:nvPr/>
        </p:nvSpPr>
        <p:spPr>
          <a:xfrm>
            <a:off x="10886846" y="4410151"/>
            <a:ext cx="847649" cy="228600"/>
          </a:xfrm>
          <a:prstGeom prst="roundRect">
            <a:avLst>
              <a:gd name="adj" fmla="val 400000"/>
            </a:avLst>
          </a:prstGeom>
          <a:solidFill>
            <a:srgbClr val="D1FAE5"/>
          </a:solidFill>
          <a:ln/>
        </p:spPr>
        <p:txBody>
          <a:bodyPr/>
          <a:lstStyle/>
          <a:p>
            <a:endParaRPr lang="zh-CN" altLang="en-US"/>
          </a:p>
        </p:txBody>
      </p:sp>
      <p:sp>
        <p:nvSpPr>
          <p:cNvPr id="55" name="Text 44"/>
          <p:cNvSpPr txBox="1"/>
          <p:nvPr/>
        </p:nvSpPr>
        <p:spPr>
          <a:xfrm>
            <a:off x="10962742" y="4448556"/>
            <a:ext cx="781812" cy="143561"/>
          </a:xfrm>
          <a:prstGeom prst="rect">
            <a:avLst/>
          </a:prstGeom>
          <a:noFill/>
          <a:ln/>
        </p:spPr>
        <p:txBody>
          <a:bodyPr wrap="square" lIns="0" tIns="0" rIns="0" bIns="0" rtlCol="0" anchor="ctr"/>
          <a:lstStyle/>
          <a:p>
            <a:pPr marL="0" indent="0" algn="l">
              <a:buNone/>
            </a:pPr>
            <a:r>
              <a:rPr lang="en-US" sz="900" dirty="0">
                <a:solidFill>
                  <a:srgbClr val="065F46"/>
                </a:solidFill>
                <a:latin typeface="Inter" pitchFamily="34" charset="0"/>
                <a:ea typeface="Inter" pitchFamily="34" charset="-122"/>
                <a:cs typeface="Inter" pitchFamily="34" charset="-120"/>
              </a:rPr>
              <a:t>机器人劳动力</a:t>
            </a:r>
            <a:endParaRPr lang="en-US" sz="900" dirty="0"/>
          </a:p>
        </p:txBody>
      </p:sp>
      <p:sp>
        <p:nvSpPr>
          <p:cNvPr id="56" name="Text 45"/>
          <p:cNvSpPr txBox="1"/>
          <p:nvPr/>
        </p:nvSpPr>
        <p:spPr>
          <a:xfrm>
            <a:off x="6295644" y="4809744"/>
            <a:ext cx="1153058"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Tesla Optimus</a:t>
            </a:r>
            <a:endParaRPr lang="en-US" sz="1200" dirty="0"/>
          </a:p>
        </p:txBody>
      </p:sp>
      <p:sp>
        <p:nvSpPr>
          <p:cNvPr id="57" name="Text 46"/>
          <p:cNvSpPr txBox="1"/>
          <p:nvPr/>
        </p:nvSpPr>
        <p:spPr>
          <a:xfrm>
            <a:off x="6295644" y="5029200"/>
            <a:ext cx="33009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通用型人形机器人，执行重复、危险或不受欢迎的任务</a:t>
            </a:r>
            <a:endParaRPr lang="en-US" sz="1000" dirty="0"/>
          </a:p>
        </p:txBody>
      </p:sp>
      <p:sp>
        <p:nvSpPr>
          <p:cNvPr id="58" name="Text 47"/>
          <p:cNvSpPr txBox="1"/>
          <p:nvPr/>
        </p:nvSpPr>
        <p:spPr>
          <a:xfrm>
            <a:off x="6295644" y="5286146"/>
            <a:ext cx="762610" cy="143561"/>
          </a:xfrm>
          <a:prstGeom prst="rect">
            <a:avLst/>
          </a:prstGeom>
          <a:noFill/>
          <a:ln/>
        </p:spPr>
        <p:txBody>
          <a:bodyPr wrap="square" lIns="0" tIns="0" rIns="0" bIns="0" rtlCol="0" anchor="ctr"/>
          <a:lstStyle/>
          <a:p>
            <a:pPr marL="0" indent="0" algn="l">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59" name="Text 48"/>
          <p:cNvSpPr txBox="1"/>
          <p:nvPr/>
        </p:nvSpPr>
        <p:spPr>
          <a:xfrm>
            <a:off x="6969557" y="5286146"/>
            <a:ext cx="258135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实体化智能Agent，将数字劳动力扩展到物理世界</a:t>
            </a:r>
            <a:endParaRPr lang="en-US" sz="900" dirty="0"/>
          </a:p>
        </p:txBody>
      </p:sp>
      <p:sp>
        <p:nvSpPr>
          <p:cNvPr id="60" name="Shape 49"/>
          <p:cNvSpPr/>
          <p:nvPr/>
        </p:nvSpPr>
        <p:spPr>
          <a:xfrm>
            <a:off x="6295644" y="5495544"/>
            <a:ext cx="1009498" cy="228600"/>
          </a:xfrm>
          <a:prstGeom prst="roundRect">
            <a:avLst>
              <a:gd name="adj" fmla="val 66667"/>
            </a:avLst>
          </a:prstGeom>
          <a:solidFill>
            <a:srgbClr val="F3F4F6"/>
          </a:solidFill>
          <a:ln/>
        </p:spPr>
        <p:txBody>
          <a:bodyPr/>
          <a:lstStyle/>
          <a:p>
            <a:endParaRPr lang="zh-CN" altLang="en-US"/>
          </a:p>
        </p:txBody>
      </p:sp>
      <p:sp>
        <p:nvSpPr>
          <p:cNvPr id="61" name="Text 50"/>
          <p:cNvSpPr txBox="1"/>
          <p:nvPr/>
        </p:nvSpPr>
        <p:spPr>
          <a:xfrm>
            <a:off x="761695" y="5533949"/>
            <a:ext cx="523951"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sierra.ai</a:t>
            </a:r>
            <a:endParaRPr lang="en-US" sz="900" dirty="0"/>
          </a:p>
        </p:txBody>
      </p:sp>
      <p:pic>
        <p:nvPicPr>
          <p:cNvPr id="62" name="Image 9" descr="preencoded.png"/>
          <p:cNvPicPr>
            <a:picLocks noChangeAspect="1"/>
          </p:cNvPicPr>
          <p:nvPr/>
        </p:nvPicPr>
        <p:blipFill>
          <a:blip r:embed="rId6"/>
          <a:srcRect t="-80" b="-80"/>
          <a:stretch/>
        </p:blipFill>
        <p:spPr>
          <a:xfrm>
            <a:off x="6372454" y="5548579"/>
            <a:ext cx="142646" cy="114300"/>
          </a:xfrm>
          <a:prstGeom prst="rect">
            <a:avLst/>
          </a:prstGeom>
        </p:spPr>
      </p:pic>
      <p:sp>
        <p:nvSpPr>
          <p:cNvPr id="63" name="Text 51"/>
          <p:cNvSpPr txBox="1"/>
          <p:nvPr/>
        </p:nvSpPr>
        <p:spPr>
          <a:xfrm>
            <a:off x="6553505" y="5533949"/>
            <a:ext cx="762610"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tesla.com/AI</a:t>
            </a:r>
            <a:endParaRPr lang="en-US" sz="900" dirty="0"/>
          </a:p>
        </p:txBody>
      </p:sp>
      <p:sp>
        <p:nvSpPr>
          <p:cNvPr id="64" name="Shape 52"/>
          <p:cNvSpPr/>
          <p:nvPr/>
        </p:nvSpPr>
        <p:spPr>
          <a:xfrm>
            <a:off x="228600" y="6077102"/>
            <a:ext cx="11734495" cy="2286000"/>
          </a:xfrm>
          <a:prstGeom prst="rect">
            <a:avLst/>
          </a:prstGeom>
          <a:solidFill>
            <a:srgbClr val="F9FAFB"/>
          </a:solidFill>
          <a:ln/>
        </p:spPr>
        <p:txBody>
          <a:bodyPr/>
          <a:lstStyle/>
          <a:p>
            <a:endParaRPr lang="zh-CN" altLang="en-US"/>
          </a:p>
        </p:txBody>
      </p:sp>
      <p:sp>
        <p:nvSpPr>
          <p:cNvPr id="65" name="Shape 53"/>
          <p:cNvSpPr/>
          <p:nvPr/>
        </p:nvSpPr>
        <p:spPr>
          <a:xfrm>
            <a:off x="228600" y="6077102"/>
            <a:ext cx="38405" cy="2286000"/>
          </a:xfrm>
          <a:prstGeom prst="rect">
            <a:avLst/>
          </a:prstGeom>
          <a:solidFill>
            <a:srgbClr val="F59E0B"/>
          </a:solidFill>
          <a:ln/>
        </p:spPr>
        <p:txBody>
          <a:bodyPr/>
          <a:lstStyle/>
          <a:p>
            <a:endParaRPr lang="zh-CN" altLang="en-US"/>
          </a:p>
        </p:txBody>
      </p:sp>
      <p:sp>
        <p:nvSpPr>
          <p:cNvPr id="66" name="Shape 54"/>
          <p:cNvSpPr/>
          <p:nvPr/>
        </p:nvSpPr>
        <p:spPr>
          <a:xfrm>
            <a:off x="381305" y="6191402"/>
            <a:ext cx="342900" cy="342900"/>
          </a:xfrm>
          <a:prstGeom prst="ellipse">
            <a:avLst/>
          </a:prstGeom>
          <a:solidFill>
            <a:srgbClr val="FEF3C7"/>
          </a:solidFill>
          <a:ln/>
        </p:spPr>
        <p:txBody>
          <a:bodyPr/>
          <a:lstStyle/>
          <a:p>
            <a:endParaRPr lang="zh-CN" altLang="en-US"/>
          </a:p>
        </p:txBody>
      </p:sp>
      <p:pic>
        <p:nvPicPr>
          <p:cNvPr id="67" name="Image 10" descr="preencoded.png"/>
          <p:cNvPicPr>
            <a:picLocks noChangeAspect="1"/>
          </p:cNvPicPr>
          <p:nvPr/>
        </p:nvPicPr>
        <p:blipFill>
          <a:blip r:embed="rId8"/>
          <a:srcRect t="-100" b="-100"/>
          <a:stretch/>
        </p:blipFill>
        <p:spPr>
          <a:xfrm>
            <a:off x="495605" y="6286500"/>
            <a:ext cx="114300" cy="152705"/>
          </a:xfrm>
          <a:prstGeom prst="rect">
            <a:avLst/>
          </a:prstGeom>
        </p:spPr>
      </p:pic>
      <p:sp>
        <p:nvSpPr>
          <p:cNvPr id="68" name="Text 55"/>
          <p:cNvSpPr txBox="1"/>
          <p:nvPr/>
        </p:nvSpPr>
        <p:spPr>
          <a:xfrm>
            <a:off x="800100" y="6258154"/>
            <a:ext cx="986638" cy="200254"/>
          </a:xfrm>
          <a:prstGeom prst="rect">
            <a:avLst/>
          </a:prstGeom>
          <a:noFill/>
          <a:ln/>
        </p:spPr>
        <p:txBody>
          <a:bodyPr wrap="square" lIns="0" tIns="0" rIns="0" bIns="0" rtlCol="0" anchor="ctr"/>
          <a:lstStyle/>
          <a:p>
            <a:pPr marL="0" indent="0" algn="l">
              <a:buNone/>
            </a:pPr>
            <a:r>
              <a:rPr lang="en-US" sz="1300" b="1" dirty="0">
                <a:solidFill>
                  <a:srgbClr val="1F2937"/>
                </a:solidFill>
                <a:latin typeface="Inter" pitchFamily="34" charset="0"/>
                <a:ea typeface="Inter" pitchFamily="34" charset="-122"/>
                <a:cs typeface="Inter" pitchFamily="34" charset="-120"/>
              </a:rPr>
              <a:t>智能体企业</a:t>
            </a:r>
            <a:endParaRPr lang="en-US" sz="1300" dirty="0"/>
          </a:p>
        </p:txBody>
      </p:sp>
      <p:sp>
        <p:nvSpPr>
          <p:cNvPr id="69" name="Shape 56"/>
          <p:cNvSpPr/>
          <p:nvPr/>
        </p:nvSpPr>
        <p:spPr>
          <a:xfrm>
            <a:off x="381305" y="6610198"/>
            <a:ext cx="5676595" cy="1638605"/>
          </a:xfrm>
          <a:prstGeom prst="roundRect">
            <a:avLst>
              <a:gd name="adj" fmla="val 2596"/>
            </a:avLst>
          </a:prstGeom>
          <a:solidFill>
            <a:srgbClr val="FFFFFF"/>
          </a:solidFill>
          <a:ln w="12700">
            <a:solidFill>
              <a:srgbClr val="E5E7EB"/>
            </a:solidFill>
            <a:prstDash val="solid"/>
          </a:ln>
        </p:spPr>
        <p:txBody>
          <a:bodyPr/>
          <a:lstStyle/>
          <a:p>
            <a:endParaRPr lang="zh-CN" altLang="en-US"/>
          </a:p>
        </p:txBody>
      </p:sp>
      <p:sp>
        <p:nvSpPr>
          <p:cNvPr id="70" name="Shape 57"/>
          <p:cNvSpPr/>
          <p:nvPr/>
        </p:nvSpPr>
        <p:spPr>
          <a:xfrm>
            <a:off x="6172200" y="6610198"/>
            <a:ext cx="5676595" cy="1638605"/>
          </a:xfrm>
          <a:prstGeom prst="roundRect">
            <a:avLst>
              <a:gd name="adj" fmla="val 2596"/>
            </a:avLst>
          </a:prstGeom>
          <a:solidFill>
            <a:srgbClr val="FFFFFF"/>
          </a:solidFill>
          <a:ln w="12700">
            <a:solidFill>
              <a:srgbClr val="E5E7EB"/>
            </a:solidFill>
            <a:prstDash val="solid"/>
          </a:ln>
        </p:spPr>
        <p:txBody>
          <a:bodyPr/>
          <a:lstStyle/>
          <a:p>
            <a:endParaRPr lang="zh-CN" altLang="en-US"/>
          </a:p>
        </p:txBody>
      </p:sp>
      <p:pic>
        <p:nvPicPr>
          <p:cNvPr id="71" name="Image 11" descr="https://www.genspark.ai/image_placeholder.png"/>
          <p:cNvPicPr>
            <a:picLocks noChangeAspect="1"/>
          </p:cNvPicPr>
          <p:nvPr/>
        </p:nvPicPr>
        <p:blipFill>
          <a:blip r:embed="rId5"/>
          <a:srcRect/>
          <a:stretch/>
        </p:blipFill>
        <p:spPr>
          <a:xfrm>
            <a:off x="504749" y="6734556"/>
            <a:ext cx="381305" cy="381305"/>
          </a:xfrm>
          <a:prstGeom prst="rect">
            <a:avLst/>
          </a:prstGeom>
        </p:spPr>
      </p:pic>
      <p:pic>
        <p:nvPicPr>
          <p:cNvPr id="72" name="Image 12" descr="https://www.genspark.ai/image_placeholder.png"/>
          <p:cNvPicPr>
            <a:picLocks noChangeAspect="1"/>
          </p:cNvPicPr>
          <p:nvPr/>
        </p:nvPicPr>
        <p:blipFill>
          <a:blip r:embed="rId5"/>
          <a:srcRect/>
          <a:stretch/>
        </p:blipFill>
        <p:spPr>
          <a:xfrm>
            <a:off x="6295644" y="6734556"/>
            <a:ext cx="381305" cy="381305"/>
          </a:xfrm>
          <a:prstGeom prst="rect">
            <a:avLst/>
          </a:prstGeom>
        </p:spPr>
      </p:pic>
      <p:sp>
        <p:nvSpPr>
          <p:cNvPr id="73" name="Shape 58"/>
          <p:cNvSpPr/>
          <p:nvPr/>
        </p:nvSpPr>
        <p:spPr>
          <a:xfrm>
            <a:off x="5214823" y="6810451"/>
            <a:ext cx="724205" cy="228600"/>
          </a:xfrm>
          <a:prstGeom prst="roundRect">
            <a:avLst>
              <a:gd name="adj" fmla="val 400000"/>
            </a:avLst>
          </a:prstGeom>
          <a:solidFill>
            <a:srgbClr val="FEF3C7"/>
          </a:solidFill>
          <a:ln/>
        </p:spPr>
        <p:txBody>
          <a:bodyPr/>
          <a:lstStyle/>
          <a:p>
            <a:endParaRPr lang="zh-CN" altLang="en-US"/>
          </a:p>
        </p:txBody>
      </p:sp>
      <p:sp>
        <p:nvSpPr>
          <p:cNvPr id="74" name="Shape 59"/>
          <p:cNvSpPr/>
          <p:nvPr/>
        </p:nvSpPr>
        <p:spPr>
          <a:xfrm>
            <a:off x="11005718" y="6810451"/>
            <a:ext cx="724205" cy="228600"/>
          </a:xfrm>
          <a:prstGeom prst="roundRect">
            <a:avLst>
              <a:gd name="adj" fmla="val 400000"/>
            </a:avLst>
          </a:prstGeom>
          <a:solidFill>
            <a:srgbClr val="FEF3C7"/>
          </a:solidFill>
          <a:ln/>
        </p:spPr>
        <p:txBody>
          <a:bodyPr/>
          <a:lstStyle/>
          <a:p>
            <a:endParaRPr lang="zh-CN" altLang="en-US"/>
          </a:p>
        </p:txBody>
      </p:sp>
      <p:sp>
        <p:nvSpPr>
          <p:cNvPr id="75" name="Text 60"/>
          <p:cNvSpPr txBox="1"/>
          <p:nvPr/>
        </p:nvSpPr>
        <p:spPr>
          <a:xfrm>
            <a:off x="5290718" y="6848856"/>
            <a:ext cx="657454" cy="143561"/>
          </a:xfrm>
          <a:prstGeom prst="rect">
            <a:avLst/>
          </a:prstGeom>
          <a:noFill/>
          <a:ln/>
        </p:spPr>
        <p:txBody>
          <a:bodyPr wrap="square" lIns="0" tIns="0" rIns="0" bIns="0" rtlCol="0" anchor="ctr"/>
          <a:lstStyle/>
          <a:p>
            <a:pPr marL="0" indent="0" algn="l">
              <a:buNone/>
            </a:pPr>
            <a:r>
              <a:rPr lang="en-US" sz="900" dirty="0">
                <a:solidFill>
                  <a:srgbClr val="92400E"/>
                </a:solidFill>
                <a:latin typeface="Inter" pitchFamily="34" charset="0"/>
                <a:ea typeface="Inter" pitchFamily="34" charset="-122"/>
                <a:cs typeface="Inter" pitchFamily="34" charset="-120"/>
              </a:rPr>
              <a:t>AI招聘平台</a:t>
            </a:r>
            <a:endParaRPr lang="en-US" sz="900" dirty="0"/>
          </a:p>
        </p:txBody>
      </p:sp>
      <p:sp>
        <p:nvSpPr>
          <p:cNvPr id="76" name="Text 61"/>
          <p:cNvSpPr txBox="1"/>
          <p:nvPr/>
        </p:nvSpPr>
        <p:spPr>
          <a:xfrm>
            <a:off x="11082528" y="6848856"/>
            <a:ext cx="657454" cy="143561"/>
          </a:xfrm>
          <a:prstGeom prst="rect">
            <a:avLst/>
          </a:prstGeom>
          <a:noFill/>
          <a:ln/>
        </p:spPr>
        <p:txBody>
          <a:bodyPr wrap="square" lIns="0" tIns="0" rIns="0" bIns="0" rtlCol="0" anchor="ctr"/>
          <a:lstStyle/>
          <a:p>
            <a:pPr marL="0" indent="0" algn="l">
              <a:buNone/>
            </a:pPr>
            <a:r>
              <a:rPr lang="en-US" sz="900" dirty="0">
                <a:solidFill>
                  <a:srgbClr val="92400E"/>
                </a:solidFill>
                <a:latin typeface="Inter" pitchFamily="34" charset="0"/>
                <a:ea typeface="Inter" pitchFamily="34" charset="-122"/>
                <a:cs typeface="Inter" pitchFamily="34" charset="-120"/>
              </a:rPr>
              <a:t>AI影视制作</a:t>
            </a:r>
            <a:endParaRPr lang="en-US" sz="900" dirty="0"/>
          </a:p>
        </p:txBody>
      </p:sp>
      <p:sp>
        <p:nvSpPr>
          <p:cNvPr id="77" name="Text 62"/>
          <p:cNvSpPr txBox="1"/>
          <p:nvPr/>
        </p:nvSpPr>
        <p:spPr>
          <a:xfrm>
            <a:off x="504749" y="7210044"/>
            <a:ext cx="638251"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Mercor</a:t>
            </a:r>
            <a:endParaRPr lang="en-US" sz="1200" dirty="0"/>
          </a:p>
        </p:txBody>
      </p:sp>
      <p:sp>
        <p:nvSpPr>
          <p:cNvPr id="78" name="Text 63"/>
          <p:cNvSpPr txBox="1"/>
          <p:nvPr/>
        </p:nvSpPr>
        <p:spPr>
          <a:xfrm>
            <a:off x="6295644" y="7210044"/>
            <a:ext cx="1181405" cy="191110"/>
          </a:xfrm>
          <a:prstGeom prst="rect">
            <a:avLst/>
          </a:prstGeom>
          <a:noFill/>
          <a:ln/>
        </p:spPr>
        <p:txBody>
          <a:bodyPr wrap="square" lIns="0" tIns="0" rIns="0" bIns="0" rtlCol="0" anchor="ctr"/>
          <a:lstStyle/>
          <a:p>
            <a:pPr marL="0" indent="0" algn="l">
              <a:buNone/>
            </a:pPr>
            <a:r>
              <a:rPr lang="en-US" sz="1200" dirty="0">
                <a:solidFill>
                  <a:srgbClr val="333333"/>
                </a:solidFill>
                <a:latin typeface="Inter" pitchFamily="34" charset="0"/>
                <a:ea typeface="Inter" pitchFamily="34" charset="-122"/>
                <a:cs typeface="Inter" pitchFamily="34" charset="-120"/>
              </a:rPr>
              <a:t>Utopai Studios</a:t>
            </a:r>
            <a:endParaRPr lang="en-US" sz="1200" dirty="0"/>
          </a:p>
        </p:txBody>
      </p:sp>
      <p:sp>
        <p:nvSpPr>
          <p:cNvPr id="79" name="Text 64"/>
          <p:cNvSpPr txBox="1"/>
          <p:nvPr/>
        </p:nvSpPr>
        <p:spPr>
          <a:xfrm>
            <a:off x="504749" y="7429500"/>
            <a:ext cx="3300984"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以智能软件为核心，通过AI匹配人才与机会的招聘平台</a:t>
            </a:r>
            <a:endParaRPr lang="en-US" sz="1000" dirty="0"/>
          </a:p>
        </p:txBody>
      </p:sp>
      <p:sp>
        <p:nvSpPr>
          <p:cNvPr id="80" name="Text 65"/>
          <p:cNvSpPr txBox="1"/>
          <p:nvPr/>
        </p:nvSpPr>
        <p:spPr>
          <a:xfrm>
            <a:off x="6295644" y="7429500"/>
            <a:ext cx="3033979" cy="162763"/>
          </a:xfrm>
          <a:prstGeom prst="rect">
            <a:avLst/>
          </a:prstGeom>
          <a:noFill/>
          <a:ln/>
        </p:spPr>
        <p:txBody>
          <a:bodyPr wrap="square" lIns="0" tIns="0" rIns="0" bIns="0" rtlCol="0" anchor="ctr"/>
          <a:lstStyle/>
          <a:p>
            <a:pPr marL="0" indent="0" algn="l">
              <a:buNone/>
            </a:pPr>
            <a:r>
              <a:rPr lang="en-US" sz="1000" dirty="0">
                <a:solidFill>
                  <a:srgbClr val="4B5563"/>
                </a:solidFill>
                <a:latin typeface="Inter" pitchFamily="34" charset="0"/>
                <a:ea typeface="Inter" pitchFamily="34" charset="-122"/>
                <a:cs typeface="Inter" pitchFamily="34" charset="-120"/>
              </a:rPr>
              <a:t>AI原生影视公司，以数字劳动力革新内容创作流程</a:t>
            </a:r>
            <a:endParaRPr lang="en-US" sz="1000" dirty="0"/>
          </a:p>
        </p:txBody>
      </p:sp>
      <p:sp>
        <p:nvSpPr>
          <p:cNvPr id="81" name="Text 66"/>
          <p:cNvSpPr txBox="1"/>
          <p:nvPr/>
        </p:nvSpPr>
        <p:spPr>
          <a:xfrm>
            <a:off x="504749" y="7686446"/>
            <a:ext cx="762610" cy="143561"/>
          </a:xfrm>
          <a:prstGeom prst="rect">
            <a:avLst/>
          </a:prstGeom>
          <a:noFill/>
          <a:ln/>
        </p:spPr>
        <p:txBody>
          <a:bodyPr wrap="square" lIns="0" tIns="0" rIns="0" bIns="0" rtlCol="0" anchor="ctr"/>
          <a:lstStyle/>
          <a:p>
            <a:pPr marL="0" indent="0" algn="l">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82" name="Text 67"/>
          <p:cNvSpPr txBox="1"/>
          <p:nvPr/>
        </p:nvSpPr>
        <p:spPr>
          <a:xfrm>
            <a:off x="6295644" y="7686446"/>
            <a:ext cx="762610" cy="143561"/>
          </a:xfrm>
          <a:prstGeom prst="rect">
            <a:avLst/>
          </a:prstGeom>
          <a:noFill/>
          <a:ln/>
        </p:spPr>
        <p:txBody>
          <a:bodyPr wrap="square" lIns="0" tIns="0" rIns="0" bIns="0" rtlCol="0" anchor="ctr"/>
          <a:lstStyle/>
          <a:p>
            <a:pPr marL="0" indent="0" algn="l">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83" name="Text 68"/>
          <p:cNvSpPr txBox="1"/>
          <p:nvPr/>
        </p:nvSpPr>
        <p:spPr>
          <a:xfrm>
            <a:off x="1178662" y="7686446"/>
            <a:ext cx="212415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招聘决策Agent，大幅提升人才匹配效率</a:t>
            </a:r>
            <a:endParaRPr lang="en-US" sz="900" dirty="0"/>
          </a:p>
        </p:txBody>
      </p:sp>
      <p:sp>
        <p:nvSpPr>
          <p:cNvPr id="84" name="Shape 69"/>
          <p:cNvSpPr/>
          <p:nvPr/>
        </p:nvSpPr>
        <p:spPr>
          <a:xfrm>
            <a:off x="504749" y="7895844"/>
            <a:ext cx="981151" cy="228600"/>
          </a:xfrm>
          <a:prstGeom prst="roundRect">
            <a:avLst>
              <a:gd name="adj" fmla="val 66667"/>
            </a:avLst>
          </a:prstGeom>
          <a:solidFill>
            <a:srgbClr val="F3F4F6"/>
          </a:solidFill>
          <a:ln/>
        </p:spPr>
        <p:txBody>
          <a:bodyPr/>
          <a:lstStyle/>
          <a:p>
            <a:endParaRPr lang="zh-CN" altLang="en-US"/>
          </a:p>
        </p:txBody>
      </p:sp>
      <p:pic>
        <p:nvPicPr>
          <p:cNvPr id="85" name="Image 13" descr="preencoded.png"/>
          <p:cNvPicPr>
            <a:picLocks noChangeAspect="1"/>
          </p:cNvPicPr>
          <p:nvPr/>
        </p:nvPicPr>
        <p:blipFill>
          <a:blip r:embed="rId6"/>
          <a:srcRect t="-80" b="-80"/>
          <a:stretch/>
        </p:blipFill>
        <p:spPr>
          <a:xfrm>
            <a:off x="580644" y="7948879"/>
            <a:ext cx="142646" cy="114300"/>
          </a:xfrm>
          <a:prstGeom prst="rect">
            <a:avLst/>
          </a:prstGeom>
        </p:spPr>
      </p:pic>
      <p:sp>
        <p:nvSpPr>
          <p:cNvPr id="86" name="Text 70"/>
          <p:cNvSpPr txBox="1"/>
          <p:nvPr/>
        </p:nvSpPr>
        <p:spPr>
          <a:xfrm>
            <a:off x="6969557" y="7686446"/>
            <a:ext cx="2124151"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创意内容生成Agent，大幅提升制片效率</a:t>
            </a:r>
            <a:endParaRPr lang="en-US" sz="900" dirty="0"/>
          </a:p>
        </p:txBody>
      </p:sp>
      <p:sp>
        <p:nvSpPr>
          <p:cNvPr id="87" name="Shape 71"/>
          <p:cNvSpPr/>
          <p:nvPr/>
        </p:nvSpPr>
        <p:spPr>
          <a:xfrm>
            <a:off x="6295644" y="7895844"/>
            <a:ext cx="1333195" cy="228600"/>
          </a:xfrm>
          <a:prstGeom prst="roundRect">
            <a:avLst>
              <a:gd name="adj" fmla="val 66667"/>
            </a:avLst>
          </a:prstGeom>
          <a:solidFill>
            <a:srgbClr val="F3F4F6"/>
          </a:solidFill>
          <a:ln/>
        </p:spPr>
        <p:txBody>
          <a:bodyPr/>
          <a:lstStyle/>
          <a:p>
            <a:endParaRPr lang="zh-CN" altLang="en-US"/>
          </a:p>
        </p:txBody>
      </p:sp>
      <p:sp>
        <p:nvSpPr>
          <p:cNvPr id="88" name="Text 72"/>
          <p:cNvSpPr txBox="1"/>
          <p:nvPr/>
        </p:nvSpPr>
        <p:spPr>
          <a:xfrm>
            <a:off x="761695" y="7934249"/>
            <a:ext cx="734263"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mercor.com</a:t>
            </a:r>
            <a:endParaRPr lang="en-US" sz="900" dirty="0"/>
          </a:p>
        </p:txBody>
      </p:sp>
      <p:pic>
        <p:nvPicPr>
          <p:cNvPr id="89" name="Image 14" descr="preencoded.png"/>
          <p:cNvPicPr>
            <a:picLocks noChangeAspect="1"/>
          </p:cNvPicPr>
          <p:nvPr/>
        </p:nvPicPr>
        <p:blipFill>
          <a:blip r:embed="rId6"/>
          <a:srcRect t="-80" b="-80"/>
          <a:stretch/>
        </p:blipFill>
        <p:spPr>
          <a:xfrm>
            <a:off x="6372454" y="7948879"/>
            <a:ext cx="142646" cy="114300"/>
          </a:xfrm>
          <a:prstGeom prst="rect">
            <a:avLst/>
          </a:prstGeom>
        </p:spPr>
      </p:pic>
      <p:sp>
        <p:nvSpPr>
          <p:cNvPr id="90" name="Text 73"/>
          <p:cNvSpPr txBox="1"/>
          <p:nvPr/>
        </p:nvSpPr>
        <p:spPr>
          <a:xfrm>
            <a:off x="6553505" y="7934249"/>
            <a:ext cx="1086307" cy="143561"/>
          </a:xfrm>
          <a:prstGeom prst="rect">
            <a:avLst/>
          </a:prstGeom>
          <a:noFill/>
          <a:ln/>
        </p:spPr>
        <p:txBody>
          <a:bodyPr wrap="square" lIns="0" tIns="0" rIns="0" bIns="0" rtlCol="0" anchor="ctr"/>
          <a:lstStyle/>
          <a:p>
            <a:pPr marL="0" indent="0" algn="l">
              <a:buNone/>
            </a:pPr>
            <a:r>
              <a:rPr lang="en-US" sz="900" dirty="0">
                <a:solidFill>
                  <a:srgbClr val="4C6FFF"/>
                </a:solidFill>
                <a:latin typeface="Inter" pitchFamily="34" charset="0"/>
                <a:ea typeface="Inter" pitchFamily="34" charset="-122"/>
                <a:cs typeface="Inter" pitchFamily="34" charset="-120"/>
              </a:rPr>
              <a:t>utopaistudios.com</a:t>
            </a:r>
            <a:endParaRPr lang="en-US" sz="900" dirty="0"/>
          </a:p>
        </p:txBody>
      </p:sp>
      <p:sp>
        <p:nvSpPr>
          <p:cNvPr id="91" name="Shape 74"/>
          <p:cNvSpPr/>
          <p:nvPr/>
        </p:nvSpPr>
        <p:spPr>
          <a:xfrm>
            <a:off x="228600" y="8515807"/>
            <a:ext cx="11734495" cy="304495"/>
          </a:xfrm>
          <a:prstGeom prst="roundRect">
            <a:avLst>
              <a:gd name="adj" fmla="val 75075"/>
            </a:avLst>
          </a:prstGeom>
          <a:solidFill>
            <a:srgbClr val="F3F4F6"/>
          </a:solidFill>
          <a:ln/>
        </p:spPr>
        <p:txBody>
          <a:bodyPr/>
          <a:lstStyle/>
          <a:p>
            <a:endParaRPr lang="zh-CN" altLang="en-US"/>
          </a:p>
        </p:txBody>
      </p:sp>
      <p:sp>
        <p:nvSpPr>
          <p:cNvPr id="92" name="Text 75"/>
          <p:cNvSpPr txBox="1"/>
          <p:nvPr/>
        </p:nvSpPr>
        <p:spPr>
          <a:xfrm>
            <a:off x="342900" y="8591702"/>
            <a:ext cx="8420710" cy="143561"/>
          </a:xfrm>
          <a:prstGeom prst="rect">
            <a:avLst/>
          </a:prstGeom>
          <a:noFill/>
          <a:ln/>
        </p:spPr>
        <p:txBody>
          <a:bodyPr wrap="square" lIns="0" tIns="0" rIns="0" bIns="0" rtlCol="0" anchor="ctr"/>
          <a:lstStyle/>
          <a:p>
            <a:pPr marL="0" indent="0" algn="l">
              <a:buNone/>
            </a:pPr>
            <a:r>
              <a:rPr lang="en-US" sz="900" dirty="0">
                <a:solidFill>
                  <a:srgbClr val="4B5563"/>
                </a:solidFill>
                <a:latin typeface="Inter" pitchFamily="34" charset="0"/>
                <a:ea typeface="Inter" pitchFamily="34" charset="-122"/>
                <a:cs typeface="Inter" pitchFamily="34" charset="-120"/>
              </a:rPr>
              <a:t>三大定位类别展示了Agentic AI从单点智能工具到全面数字劳动力再到以智能体为核心的企业形态的完整进化路径。每个类别代表着不同的商业模式与价值创造方式。</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7781544"/>
          </a:xfrm>
          <a:prstGeom prst="rect">
            <a:avLst/>
          </a:prstGeom>
          <a:solidFill>
            <a:srgbClr val="FFFFFF"/>
          </a:solidFill>
          <a:ln/>
        </p:spPr>
        <p:txBody>
          <a:bodyPr/>
          <a:lstStyle/>
          <a:p>
            <a:endParaRPr lang="zh-CN" altLang="en-US"/>
          </a:p>
        </p:txBody>
      </p:sp>
      <p:sp>
        <p:nvSpPr>
          <p:cNvPr id="3" name="Shape 1"/>
          <p:cNvSpPr/>
          <p:nvPr/>
        </p:nvSpPr>
        <p:spPr>
          <a:xfrm>
            <a:off x="0" y="0"/>
            <a:ext cx="12191695" cy="7781544"/>
          </a:xfrm>
          <a:prstGeom prst="rect">
            <a:avLst/>
          </a:prstGeom>
          <a:solidFill>
            <a:srgbClr val="FFFFFF"/>
          </a:solidFill>
          <a:ln/>
        </p:spPr>
        <p:txBody>
          <a:bodyPr/>
          <a:lstStyle/>
          <a:p>
            <a:endParaRPr lang="zh-CN" altLang="en-US"/>
          </a:p>
        </p:txBody>
      </p:sp>
      <p:sp>
        <p:nvSpPr>
          <p:cNvPr id="4" name="Shape 2"/>
          <p:cNvSpPr/>
          <p:nvPr/>
        </p:nvSpPr>
        <p:spPr>
          <a:xfrm>
            <a:off x="0" y="0"/>
            <a:ext cx="12191695" cy="75895"/>
          </a:xfrm>
          <a:prstGeom prst="rect">
            <a:avLst/>
          </a:prstGeom>
          <a:solidFill>
            <a:srgbClr val="4C6FFF"/>
          </a:solidFill>
          <a:ln/>
        </p:spPr>
        <p:txBody>
          <a:bodyPr/>
          <a:lstStyle/>
          <a:p>
            <a:endParaRPr lang="zh-CN" altLang="en-US"/>
          </a:p>
        </p:txBody>
      </p:sp>
      <p:sp>
        <p:nvSpPr>
          <p:cNvPr id="5" name="Text 3"/>
          <p:cNvSpPr txBox="1"/>
          <p:nvPr/>
        </p:nvSpPr>
        <p:spPr>
          <a:xfrm>
            <a:off x="304495" y="400507"/>
            <a:ext cx="1077163" cy="191110"/>
          </a:xfrm>
          <a:prstGeom prst="rect">
            <a:avLst/>
          </a:prstGeom>
          <a:noFill/>
          <a:ln/>
        </p:spPr>
        <p:txBody>
          <a:bodyPr wrap="square" lIns="0" tIns="0" rIns="0" bIns="0" rtlCol="0" anchor="ctr"/>
          <a:lstStyle/>
          <a:p>
            <a:pPr marL="0" indent="0" algn="l">
              <a:buNone/>
            </a:pPr>
            <a:r>
              <a:rPr lang="en-US" sz="1200" b="1" dirty="0">
                <a:solidFill>
                  <a:srgbClr val="4C6FFF"/>
                </a:solidFill>
                <a:latin typeface="Inter" pitchFamily="34" charset="0"/>
                <a:ea typeface="Inter" pitchFamily="34" charset="-122"/>
                <a:cs typeface="Inter" pitchFamily="34" charset="-120"/>
              </a:rPr>
              <a:t>技术基础设施</a:t>
            </a:r>
            <a:endParaRPr lang="en-US" sz="1200" dirty="0"/>
          </a:p>
        </p:txBody>
      </p:sp>
      <p:sp>
        <p:nvSpPr>
          <p:cNvPr id="6" name="Text 4"/>
          <p:cNvSpPr txBox="1"/>
          <p:nvPr/>
        </p:nvSpPr>
        <p:spPr>
          <a:xfrm>
            <a:off x="304495" y="666598"/>
            <a:ext cx="3643884" cy="342900"/>
          </a:xfrm>
          <a:prstGeom prst="rect">
            <a:avLst/>
          </a:prstGeom>
          <a:noFill/>
          <a:ln/>
        </p:spPr>
        <p:txBody>
          <a:bodyPr wrap="square" lIns="0" tIns="0" rIns="0" bIns="0" rtlCol="0" anchor="ctr"/>
          <a:lstStyle/>
          <a:p>
            <a:pPr marL="0" indent="0" algn="l">
              <a:buNone/>
            </a:pPr>
            <a:r>
              <a:rPr lang="en-US" sz="2200" b="1" dirty="0">
                <a:solidFill>
                  <a:srgbClr val="333333"/>
                </a:solidFill>
                <a:latin typeface="Inter" pitchFamily="34" charset="0"/>
                <a:ea typeface="Inter" pitchFamily="34" charset="-122"/>
                <a:cs typeface="Inter" pitchFamily="34" charset="-120"/>
              </a:rPr>
              <a:t>智能产品的新基础设施变量</a:t>
            </a:r>
            <a:endParaRPr lang="en-US" sz="2200" dirty="0"/>
          </a:p>
        </p:txBody>
      </p:sp>
      <p:sp>
        <p:nvSpPr>
          <p:cNvPr id="7" name="Text 5"/>
          <p:cNvSpPr txBox="1"/>
          <p:nvPr/>
        </p:nvSpPr>
        <p:spPr>
          <a:xfrm>
            <a:off x="304495" y="1067105"/>
            <a:ext cx="3600907" cy="191110"/>
          </a:xfrm>
          <a:prstGeom prst="rect">
            <a:avLst/>
          </a:prstGeom>
          <a:noFill/>
          <a:ln/>
        </p:spPr>
        <p:txBody>
          <a:bodyPr wrap="square" lIns="0" tIns="0" rIns="0" bIns="0" rtlCol="0" anchor="ctr"/>
          <a:lstStyle/>
          <a:p>
            <a:pPr marL="0" indent="0" algn="l">
              <a:buNone/>
            </a:pPr>
            <a:r>
              <a:rPr lang="en-US" sz="1200" dirty="0">
                <a:solidFill>
                  <a:srgbClr val="374151"/>
                </a:solidFill>
                <a:latin typeface="Inter" pitchFamily="34" charset="0"/>
                <a:ea typeface="Inter" pitchFamily="34" charset="-122"/>
                <a:cs typeface="Inter" pitchFamily="34" charset="-120"/>
              </a:rPr>
              <a:t>Agentic AI时代产品构建的技术栈与关键基础设施层</a:t>
            </a:r>
            <a:endParaRPr lang="en-US" sz="1200" dirty="0"/>
          </a:p>
        </p:txBody>
      </p:sp>
      <p:sp>
        <p:nvSpPr>
          <p:cNvPr id="8" name="Text 6"/>
          <p:cNvSpPr txBox="1"/>
          <p:nvPr/>
        </p:nvSpPr>
        <p:spPr>
          <a:xfrm>
            <a:off x="10154412" y="390449"/>
            <a:ext cx="1834286" cy="162763"/>
          </a:xfrm>
          <a:prstGeom prst="rect">
            <a:avLst/>
          </a:prstGeom>
          <a:noFill/>
          <a:ln/>
        </p:spPr>
        <p:txBody>
          <a:bodyPr wrap="square" lIns="0" tIns="0" rIns="0" bIns="0" rtlCol="0" anchor="ctr"/>
          <a:lstStyle/>
          <a:p>
            <a:pPr marL="0" indent="0" algn="r">
              <a:buNone/>
            </a:pPr>
            <a:r>
              <a:rPr lang="en-US" sz="1000" b="1" dirty="0">
                <a:solidFill>
                  <a:srgbClr val="2563EB"/>
                </a:solidFill>
                <a:latin typeface="Inter" pitchFamily="34" charset="0"/>
                <a:ea typeface="Inter" pitchFamily="34" charset="-122"/>
                <a:cs typeface="Inter" pitchFamily="34" charset="-120"/>
              </a:rPr>
              <a:t>第一部分 Agentic时代新变量</a:t>
            </a:r>
            <a:endParaRPr lang="en-US" sz="1000" dirty="0"/>
          </a:p>
        </p:txBody>
      </p:sp>
      <p:sp>
        <p:nvSpPr>
          <p:cNvPr id="9" name="Shape 7"/>
          <p:cNvSpPr/>
          <p:nvPr/>
        </p:nvSpPr>
        <p:spPr>
          <a:xfrm>
            <a:off x="2286000" y="1429207"/>
            <a:ext cx="7619695" cy="1019556"/>
          </a:xfrm>
          <a:prstGeom prst="roundRect">
            <a:avLst>
              <a:gd name="adj" fmla="val 10058"/>
            </a:avLst>
          </a:prstGeom>
          <a:solidFill>
            <a:srgbClr val="F8FAFC"/>
          </a:solidFill>
          <a:ln w="25400">
            <a:solidFill>
              <a:srgbClr val="4C6FFF"/>
            </a:solidFill>
            <a:prstDash val="solid"/>
          </a:ln>
        </p:spPr>
        <p:txBody>
          <a:bodyPr/>
          <a:lstStyle/>
          <a:p>
            <a:endParaRPr lang="zh-CN" altLang="en-US"/>
          </a:p>
        </p:txBody>
      </p:sp>
      <p:sp>
        <p:nvSpPr>
          <p:cNvPr id="10" name="Shape 8"/>
          <p:cNvSpPr/>
          <p:nvPr/>
        </p:nvSpPr>
        <p:spPr>
          <a:xfrm>
            <a:off x="2286000" y="3952951"/>
            <a:ext cx="7619695" cy="1019556"/>
          </a:xfrm>
          <a:prstGeom prst="roundRect">
            <a:avLst>
              <a:gd name="adj" fmla="val 10058"/>
            </a:avLst>
          </a:prstGeom>
          <a:solidFill>
            <a:srgbClr val="F8FAFC"/>
          </a:solidFill>
          <a:ln w="25400">
            <a:solidFill>
              <a:srgbClr val="4C6FFF"/>
            </a:solidFill>
            <a:prstDash val="solid"/>
          </a:ln>
        </p:spPr>
        <p:txBody>
          <a:bodyPr/>
          <a:lstStyle/>
          <a:p>
            <a:endParaRPr lang="zh-CN" altLang="en-US"/>
          </a:p>
        </p:txBody>
      </p:sp>
      <p:sp>
        <p:nvSpPr>
          <p:cNvPr id="11" name="Shape 9"/>
          <p:cNvSpPr/>
          <p:nvPr/>
        </p:nvSpPr>
        <p:spPr>
          <a:xfrm>
            <a:off x="2286000" y="5048402"/>
            <a:ext cx="7619695" cy="761695"/>
          </a:xfrm>
          <a:prstGeom prst="roundRect">
            <a:avLst>
              <a:gd name="adj" fmla="val 18007"/>
            </a:avLst>
          </a:prstGeom>
          <a:solidFill>
            <a:srgbClr val="F8FAFC"/>
          </a:solidFill>
          <a:ln w="25400">
            <a:solidFill>
              <a:srgbClr val="4C6FFF"/>
            </a:solidFill>
            <a:prstDash val="solid"/>
          </a:ln>
        </p:spPr>
        <p:txBody>
          <a:bodyPr/>
          <a:lstStyle/>
          <a:p>
            <a:endParaRPr lang="zh-CN" altLang="en-US"/>
          </a:p>
        </p:txBody>
      </p:sp>
      <p:sp>
        <p:nvSpPr>
          <p:cNvPr id="12" name="Shape 10"/>
          <p:cNvSpPr/>
          <p:nvPr/>
        </p:nvSpPr>
        <p:spPr>
          <a:xfrm>
            <a:off x="2286000" y="5886907"/>
            <a:ext cx="7619695" cy="1019556"/>
          </a:xfrm>
          <a:prstGeom prst="roundRect">
            <a:avLst>
              <a:gd name="adj" fmla="val 10058"/>
            </a:avLst>
          </a:prstGeom>
          <a:solidFill>
            <a:srgbClr val="F8FAFC"/>
          </a:solidFill>
          <a:ln w="25400">
            <a:solidFill>
              <a:srgbClr val="4C6FFF"/>
            </a:solidFill>
            <a:prstDash val="solid"/>
          </a:ln>
        </p:spPr>
        <p:txBody>
          <a:bodyPr/>
          <a:lstStyle/>
          <a:p>
            <a:endParaRPr lang="zh-CN" altLang="en-US"/>
          </a:p>
        </p:txBody>
      </p:sp>
      <p:sp>
        <p:nvSpPr>
          <p:cNvPr id="13" name="Text 11"/>
          <p:cNvSpPr txBox="1"/>
          <p:nvPr/>
        </p:nvSpPr>
        <p:spPr>
          <a:xfrm>
            <a:off x="5389474" y="1580998"/>
            <a:ext cx="1534363"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开发/生成Agent工具</a:t>
            </a:r>
            <a:endParaRPr lang="en-US" sz="1200" dirty="0"/>
          </a:p>
        </p:txBody>
      </p:sp>
      <p:sp>
        <p:nvSpPr>
          <p:cNvPr id="14" name="Text 12"/>
          <p:cNvSpPr txBox="1"/>
          <p:nvPr/>
        </p:nvSpPr>
        <p:spPr>
          <a:xfrm>
            <a:off x="5715000" y="4105656"/>
            <a:ext cx="886054"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基础大模型</a:t>
            </a:r>
            <a:endParaRPr lang="en-US" sz="1200" dirty="0"/>
          </a:p>
        </p:txBody>
      </p:sp>
      <p:sp>
        <p:nvSpPr>
          <p:cNvPr id="15" name="Text 13"/>
          <p:cNvSpPr txBox="1"/>
          <p:nvPr/>
        </p:nvSpPr>
        <p:spPr>
          <a:xfrm>
            <a:off x="5943600" y="5201107"/>
            <a:ext cx="428854"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数据</a:t>
            </a:r>
            <a:endParaRPr lang="en-US" sz="1200" dirty="0"/>
          </a:p>
        </p:txBody>
      </p:sp>
      <p:sp>
        <p:nvSpPr>
          <p:cNvPr id="16" name="Text 14"/>
          <p:cNvSpPr txBox="1"/>
          <p:nvPr/>
        </p:nvSpPr>
        <p:spPr>
          <a:xfrm>
            <a:off x="5257800" y="6038698"/>
            <a:ext cx="1800454"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企业和消费级新硬件平台</a:t>
            </a:r>
            <a:endParaRPr lang="en-US" sz="1200" dirty="0"/>
          </a:p>
        </p:txBody>
      </p:sp>
      <p:sp>
        <p:nvSpPr>
          <p:cNvPr id="17" name="Text 15"/>
          <p:cNvSpPr txBox="1"/>
          <p:nvPr/>
        </p:nvSpPr>
        <p:spPr>
          <a:xfrm>
            <a:off x="5442509" y="1837944"/>
            <a:ext cx="1414577"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Agent构建与管理工具</a:t>
            </a:r>
            <a:endParaRPr lang="en-US" sz="1000" dirty="0"/>
          </a:p>
        </p:txBody>
      </p:sp>
      <p:sp>
        <p:nvSpPr>
          <p:cNvPr id="18" name="Text 16"/>
          <p:cNvSpPr txBox="1"/>
          <p:nvPr/>
        </p:nvSpPr>
        <p:spPr>
          <a:xfrm>
            <a:off x="5362956" y="4362602"/>
            <a:ext cx="1567282"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提供核心智能与推理能力</a:t>
            </a:r>
            <a:endParaRPr lang="en-US" sz="1000" dirty="0"/>
          </a:p>
        </p:txBody>
      </p:sp>
      <p:sp>
        <p:nvSpPr>
          <p:cNvPr id="19" name="Text 17"/>
          <p:cNvSpPr txBox="1"/>
          <p:nvPr/>
        </p:nvSpPr>
        <p:spPr>
          <a:xfrm>
            <a:off x="4938674" y="5458054"/>
            <a:ext cx="242498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训练与微调所需的结构化/非结构化数据</a:t>
            </a:r>
            <a:endParaRPr lang="en-US" sz="1000" dirty="0"/>
          </a:p>
        </p:txBody>
      </p:sp>
      <p:sp>
        <p:nvSpPr>
          <p:cNvPr id="20" name="Text 18"/>
          <p:cNvSpPr txBox="1"/>
          <p:nvPr/>
        </p:nvSpPr>
        <p:spPr>
          <a:xfrm>
            <a:off x="5098694" y="6295644"/>
            <a:ext cx="2100377"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支持AI部署与运行的计算基础设施</a:t>
            </a:r>
            <a:endParaRPr lang="en-US" sz="1000" dirty="0"/>
          </a:p>
        </p:txBody>
      </p:sp>
      <p:sp>
        <p:nvSpPr>
          <p:cNvPr id="21" name="Shape 19"/>
          <p:cNvSpPr/>
          <p:nvPr/>
        </p:nvSpPr>
        <p:spPr>
          <a:xfrm>
            <a:off x="4844491" y="2085746"/>
            <a:ext cx="905256" cy="209398"/>
          </a:xfrm>
          <a:prstGeom prst="roundRect">
            <a:avLst>
              <a:gd name="adj" fmla="val 79396"/>
            </a:avLst>
          </a:prstGeom>
          <a:solidFill>
            <a:srgbClr val="EBF0FF"/>
          </a:solidFill>
          <a:ln/>
        </p:spPr>
        <p:txBody>
          <a:bodyPr/>
          <a:lstStyle/>
          <a:p>
            <a:endParaRPr lang="zh-CN" altLang="en-US"/>
          </a:p>
        </p:txBody>
      </p:sp>
      <p:sp>
        <p:nvSpPr>
          <p:cNvPr id="22" name="Shape 20"/>
          <p:cNvSpPr/>
          <p:nvPr/>
        </p:nvSpPr>
        <p:spPr>
          <a:xfrm>
            <a:off x="5785409" y="2085746"/>
            <a:ext cx="828446" cy="209398"/>
          </a:xfrm>
          <a:prstGeom prst="roundRect">
            <a:avLst>
              <a:gd name="adj" fmla="val 79396"/>
            </a:avLst>
          </a:prstGeom>
          <a:solidFill>
            <a:srgbClr val="EBF0FF"/>
          </a:solidFill>
          <a:ln/>
        </p:spPr>
        <p:txBody>
          <a:bodyPr/>
          <a:lstStyle/>
          <a:p>
            <a:endParaRPr lang="zh-CN" altLang="en-US"/>
          </a:p>
        </p:txBody>
      </p:sp>
      <p:sp>
        <p:nvSpPr>
          <p:cNvPr id="23" name="Shape 21"/>
          <p:cNvSpPr/>
          <p:nvPr/>
        </p:nvSpPr>
        <p:spPr>
          <a:xfrm>
            <a:off x="6643116" y="2085746"/>
            <a:ext cx="705002" cy="209398"/>
          </a:xfrm>
          <a:prstGeom prst="roundRect">
            <a:avLst>
              <a:gd name="adj" fmla="val 79396"/>
            </a:avLst>
          </a:prstGeom>
          <a:solidFill>
            <a:srgbClr val="EBF0FF"/>
          </a:solidFill>
          <a:ln/>
        </p:spPr>
        <p:txBody>
          <a:bodyPr/>
          <a:lstStyle/>
          <a:p>
            <a:endParaRPr lang="zh-CN" altLang="en-US"/>
          </a:p>
        </p:txBody>
      </p:sp>
      <p:sp>
        <p:nvSpPr>
          <p:cNvPr id="24" name="Shape 22"/>
          <p:cNvSpPr/>
          <p:nvPr/>
        </p:nvSpPr>
        <p:spPr>
          <a:xfrm>
            <a:off x="4674413" y="4610405"/>
            <a:ext cx="523951" cy="209398"/>
          </a:xfrm>
          <a:prstGeom prst="roundRect">
            <a:avLst>
              <a:gd name="adj" fmla="val 79396"/>
            </a:avLst>
          </a:prstGeom>
          <a:solidFill>
            <a:srgbClr val="EBF0FF"/>
          </a:solidFill>
          <a:ln/>
        </p:spPr>
        <p:txBody>
          <a:bodyPr/>
          <a:lstStyle/>
          <a:p>
            <a:endParaRPr lang="zh-CN" altLang="en-US"/>
          </a:p>
        </p:txBody>
      </p:sp>
      <p:sp>
        <p:nvSpPr>
          <p:cNvPr id="25" name="Shape 23"/>
          <p:cNvSpPr/>
          <p:nvPr/>
        </p:nvSpPr>
        <p:spPr>
          <a:xfrm>
            <a:off x="5233111" y="4610405"/>
            <a:ext cx="495605" cy="209398"/>
          </a:xfrm>
          <a:prstGeom prst="roundRect">
            <a:avLst>
              <a:gd name="adj" fmla="val 79396"/>
            </a:avLst>
          </a:prstGeom>
          <a:solidFill>
            <a:srgbClr val="EBF0FF"/>
          </a:solidFill>
          <a:ln/>
        </p:spPr>
        <p:txBody>
          <a:bodyPr/>
          <a:lstStyle/>
          <a:p>
            <a:endParaRPr lang="zh-CN" altLang="en-US"/>
          </a:p>
        </p:txBody>
      </p:sp>
      <p:sp>
        <p:nvSpPr>
          <p:cNvPr id="26" name="Shape 24"/>
          <p:cNvSpPr/>
          <p:nvPr/>
        </p:nvSpPr>
        <p:spPr>
          <a:xfrm>
            <a:off x="5766206" y="4610405"/>
            <a:ext cx="657454" cy="209398"/>
          </a:xfrm>
          <a:prstGeom prst="roundRect">
            <a:avLst>
              <a:gd name="adj" fmla="val 79396"/>
            </a:avLst>
          </a:prstGeom>
          <a:solidFill>
            <a:srgbClr val="EBF0FF"/>
          </a:solidFill>
          <a:ln/>
        </p:spPr>
        <p:txBody>
          <a:bodyPr/>
          <a:lstStyle/>
          <a:p>
            <a:endParaRPr lang="zh-CN" altLang="en-US"/>
          </a:p>
        </p:txBody>
      </p:sp>
      <p:sp>
        <p:nvSpPr>
          <p:cNvPr id="27" name="Shape 25"/>
          <p:cNvSpPr/>
          <p:nvPr/>
        </p:nvSpPr>
        <p:spPr>
          <a:xfrm>
            <a:off x="6452006" y="4610405"/>
            <a:ext cx="676656" cy="209398"/>
          </a:xfrm>
          <a:prstGeom prst="roundRect">
            <a:avLst>
              <a:gd name="adj" fmla="val 79396"/>
            </a:avLst>
          </a:prstGeom>
          <a:solidFill>
            <a:srgbClr val="EBF0FF"/>
          </a:solidFill>
          <a:ln/>
        </p:spPr>
        <p:txBody>
          <a:bodyPr/>
          <a:lstStyle/>
          <a:p>
            <a:endParaRPr lang="zh-CN" altLang="en-US"/>
          </a:p>
        </p:txBody>
      </p:sp>
      <p:sp>
        <p:nvSpPr>
          <p:cNvPr id="28" name="Shape 26"/>
          <p:cNvSpPr/>
          <p:nvPr/>
        </p:nvSpPr>
        <p:spPr>
          <a:xfrm>
            <a:off x="7164324" y="4610405"/>
            <a:ext cx="362102" cy="209398"/>
          </a:xfrm>
          <a:prstGeom prst="roundRect">
            <a:avLst>
              <a:gd name="adj" fmla="val 79396"/>
            </a:avLst>
          </a:prstGeom>
          <a:solidFill>
            <a:srgbClr val="EBF0FF"/>
          </a:solidFill>
          <a:ln/>
        </p:spPr>
        <p:txBody>
          <a:bodyPr/>
          <a:lstStyle/>
          <a:p>
            <a:endParaRPr lang="zh-CN" altLang="en-US"/>
          </a:p>
        </p:txBody>
      </p:sp>
      <p:sp>
        <p:nvSpPr>
          <p:cNvPr id="29" name="Shape 27"/>
          <p:cNvSpPr/>
          <p:nvPr/>
        </p:nvSpPr>
        <p:spPr>
          <a:xfrm>
            <a:off x="4565599" y="6543446"/>
            <a:ext cx="1114654" cy="209398"/>
          </a:xfrm>
          <a:prstGeom prst="roundRect">
            <a:avLst>
              <a:gd name="adj" fmla="val 79396"/>
            </a:avLst>
          </a:prstGeom>
          <a:solidFill>
            <a:srgbClr val="EBF0FF"/>
          </a:solidFill>
          <a:ln/>
        </p:spPr>
        <p:txBody>
          <a:bodyPr/>
          <a:lstStyle/>
          <a:p>
            <a:endParaRPr lang="zh-CN" altLang="en-US"/>
          </a:p>
        </p:txBody>
      </p:sp>
      <p:sp>
        <p:nvSpPr>
          <p:cNvPr id="30" name="Shape 28"/>
          <p:cNvSpPr/>
          <p:nvPr/>
        </p:nvSpPr>
        <p:spPr>
          <a:xfrm>
            <a:off x="5712257" y="6543446"/>
            <a:ext cx="905256" cy="209398"/>
          </a:xfrm>
          <a:prstGeom prst="roundRect">
            <a:avLst>
              <a:gd name="adj" fmla="val 79396"/>
            </a:avLst>
          </a:prstGeom>
          <a:solidFill>
            <a:srgbClr val="EBF0FF"/>
          </a:solidFill>
          <a:ln/>
        </p:spPr>
        <p:txBody>
          <a:bodyPr/>
          <a:lstStyle/>
          <a:p>
            <a:endParaRPr lang="zh-CN" altLang="en-US"/>
          </a:p>
        </p:txBody>
      </p:sp>
      <p:sp>
        <p:nvSpPr>
          <p:cNvPr id="31" name="Shape 29"/>
          <p:cNvSpPr/>
          <p:nvPr/>
        </p:nvSpPr>
        <p:spPr>
          <a:xfrm>
            <a:off x="6646774" y="6543446"/>
            <a:ext cx="981151" cy="209398"/>
          </a:xfrm>
          <a:prstGeom prst="roundRect">
            <a:avLst>
              <a:gd name="adj" fmla="val 79396"/>
            </a:avLst>
          </a:prstGeom>
          <a:solidFill>
            <a:srgbClr val="EBF0FF"/>
          </a:solidFill>
          <a:ln/>
        </p:spPr>
        <p:txBody>
          <a:bodyPr/>
          <a:lstStyle/>
          <a:p>
            <a:endParaRPr lang="zh-CN" altLang="en-US"/>
          </a:p>
        </p:txBody>
      </p:sp>
      <p:sp>
        <p:nvSpPr>
          <p:cNvPr id="32" name="Text 30"/>
          <p:cNvSpPr txBox="1"/>
          <p:nvPr/>
        </p:nvSpPr>
        <p:spPr>
          <a:xfrm>
            <a:off x="4901184" y="2115007"/>
            <a:ext cx="876910"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OpenAI Codex</a:t>
            </a:r>
            <a:endParaRPr lang="en-US" sz="900" dirty="0"/>
          </a:p>
        </p:txBody>
      </p:sp>
      <p:sp>
        <p:nvSpPr>
          <p:cNvPr id="33" name="Text 31"/>
          <p:cNvSpPr txBox="1"/>
          <p:nvPr/>
        </p:nvSpPr>
        <p:spPr>
          <a:xfrm>
            <a:off x="5842102" y="2115007"/>
            <a:ext cx="800100"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Claude Code</a:t>
            </a:r>
            <a:endParaRPr lang="en-US" sz="900" dirty="0"/>
          </a:p>
        </p:txBody>
      </p:sp>
      <p:sp>
        <p:nvSpPr>
          <p:cNvPr id="34" name="Text 32"/>
          <p:cNvSpPr txBox="1"/>
          <p:nvPr/>
        </p:nvSpPr>
        <p:spPr>
          <a:xfrm>
            <a:off x="6699809" y="2115007"/>
            <a:ext cx="676656"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Gemini CLI</a:t>
            </a:r>
            <a:endParaRPr lang="en-US" sz="900" dirty="0"/>
          </a:p>
        </p:txBody>
      </p:sp>
      <p:sp>
        <p:nvSpPr>
          <p:cNvPr id="35" name="Text 33"/>
          <p:cNvSpPr txBox="1"/>
          <p:nvPr/>
        </p:nvSpPr>
        <p:spPr>
          <a:xfrm>
            <a:off x="4731106" y="4638751"/>
            <a:ext cx="495605"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OpenAI</a:t>
            </a:r>
            <a:endParaRPr lang="en-US" sz="900" dirty="0"/>
          </a:p>
        </p:txBody>
      </p:sp>
      <p:sp>
        <p:nvSpPr>
          <p:cNvPr id="36" name="Text 34"/>
          <p:cNvSpPr txBox="1"/>
          <p:nvPr/>
        </p:nvSpPr>
        <p:spPr>
          <a:xfrm>
            <a:off x="5289804" y="4638751"/>
            <a:ext cx="467258"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Gemini</a:t>
            </a:r>
            <a:endParaRPr lang="en-US" sz="900" dirty="0"/>
          </a:p>
        </p:txBody>
      </p:sp>
      <p:sp>
        <p:nvSpPr>
          <p:cNvPr id="37" name="Text 35"/>
          <p:cNvSpPr txBox="1"/>
          <p:nvPr/>
        </p:nvSpPr>
        <p:spPr>
          <a:xfrm>
            <a:off x="5822899" y="4638751"/>
            <a:ext cx="629107"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Anthropic</a:t>
            </a:r>
            <a:endParaRPr lang="en-US" sz="900" dirty="0"/>
          </a:p>
        </p:txBody>
      </p:sp>
      <p:sp>
        <p:nvSpPr>
          <p:cNvPr id="38" name="Text 36"/>
          <p:cNvSpPr txBox="1"/>
          <p:nvPr/>
        </p:nvSpPr>
        <p:spPr>
          <a:xfrm>
            <a:off x="6509614" y="4638751"/>
            <a:ext cx="648310"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DeepSeek</a:t>
            </a:r>
            <a:endParaRPr lang="en-US" sz="900" dirty="0"/>
          </a:p>
        </p:txBody>
      </p:sp>
      <p:sp>
        <p:nvSpPr>
          <p:cNvPr id="39" name="Text 37"/>
          <p:cNvSpPr txBox="1"/>
          <p:nvPr/>
        </p:nvSpPr>
        <p:spPr>
          <a:xfrm>
            <a:off x="7221017" y="4638751"/>
            <a:ext cx="333756"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Kimi</a:t>
            </a:r>
            <a:endParaRPr lang="en-US" sz="900" dirty="0"/>
          </a:p>
        </p:txBody>
      </p:sp>
      <p:sp>
        <p:nvSpPr>
          <p:cNvPr id="40" name="Text 38"/>
          <p:cNvSpPr txBox="1"/>
          <p:nvPr/>
        </p:nvSpPr>
        <p:spPr>
          <a:xfrm>
            <a:off x="4623206" y="6572707"/>
            <a:ext cx="1086307"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Meta Ray-Ban眼镜</a:t>
            </a:r>
            <a:endParaRPr lang="en-US" sz="900" dirty="0"/>
          </a:p>
        </p:txBody>
      </p:sp>
      <p:sp>
        <p:nvSpPr>
          <p:cNvPr id="41" name="Text 39"/>
          <p:cNvSpPr txBox="1"/>
          <p:nvPr/>
        </p:nvSpPr>
        <p:spPr>
          <a:xfrm>
            <a:off x="5769864" y="6572707"/>
            <a:ext cx="876910"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苹果Vision Pro</a:t>
            </a:r>
            <a:endParaRPr lang="en-US" sz="900" dirty="0"/>
          </a:p>
        </p:txBody>
      </p:sp>
      <p:sp>
        <p:nvSpPr>
          <p:cNvPr id="42" name="Text 40"/>
          <p:cNvSpPr txBox="1"/>
          <p:nvPr/>
        </p:nvSpPr>
        <p:spPr>
          <a:xfrm>
            <a:off x="6703466" y="6572707"/>
            <a:ext cx="952805"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Waymo自动驾驶</a:t>
            </a:r>
            <a:endParaRPr lang="en-US" sz="900" dirty="0"/>
          </a:p>
        </p:txBody>
      </p:sp>
      <p:sp>
        <p:nvSpPr>
          <p:cNvPr id="43" name="Shape 41"/>
          <p:cNvSpPr/>
          <p:nvPr/>
        </p:nvSpPr>
        <p:spPr>
          <a:xfrm>
            <a:off x="2286000" y="2523744"/>
            <a:ext cx="1857146" cy="1276502"/>
          </a:xfrm>
          <a:prstGeom prst="roundRect">
            <a:avLst>
              <a:gd name="adj" fmla="val 6415"/>
            </a:avLst>
          </a:prstGeom>
          <a:solidFill>
            <a:srgbClr val="F8FAFC"/>
          </a:solidFill>
          <a:ln w="25400">
            <a:solidFill>
              <a:srgbClr val="4C6FFF"/>
            </a:solidFill>
            <a:prstDash val="solid"/>
          </a:ln>
        </p:spPr>
        <p:txBody>
          <a:bodyPr/>
          <a:lstStyle/>
          <a:p>
            <a:endParaRPr lang="zh-CN" altLang="en-US"/>
          </a:p>
        </p:txBody>
      </p:sp>
      <p:sp>
        <p:nvSpPr>
          <p:cNvPr id="44" name="Shape 42"/>
          <p:cNvSpPr/>
          <p:nvPr/>
        </p:nvSpPr>
        <p:spPr>
          <a:xfrm>
            <a:off x="4238244" y="2523744"/>
            <a:ext cx="3715207" cy="1276502"/>
          </a:xfrm>
          <a:prstGeom prst="roundRect">
            <a:avLst>
              <a:gd name="adj" fmla="val 6415"/>
            </a:avLst>
          </a:prstGeom>
          <a:solidFill>
            <a:srgbClr val="F8FAFC"/>
          </a:solidFill>
          <a:ln w="25400">
            <a:solidFill>
              <a:srgbClr val="4C6FFF"/>
            </a:solidFill>
            <a:prstDash val="solid"/>
          </a:ln>
        </p:spPr>
        <p:txBody>
          <a:bodyPr/>
          <a:lstStyle/>
          <a:p>
            <a:endParaRPr lang="zh-CN" altLang="en-US"/>
          </a:p>
        </p:txBody>
      </p:sp>
      <p:sp>
        <p:nvSpPr>
          <p:cNvPr id="45" name="Shape 43"/>
          <p:cNvSpPr/>
          <p:nvPr/>
        </p:nvSpPr>
        <p:spPr>
          <a:xfrm>
            <a:off x="8048549" y="2523744"/>
            <a:ext cx="1857146" cy="1276502"/>
          </a:xfrm>
          <a:prstGeom prst="roundRect">
            <a:avLst>
              <a:gd name="adj" fmla="val 6415"/>
            </a:avLst>
          </a:prstGeom>
          <a:solidFill>
            <a:srgbClr val="F8FAFC"/>
          </a:solidFill>
          <a:ln w="25400">
            <a:solidFill>
              <a:srgbClr val="4C6FFF"/>
            </a:solidFill>
            <a:prstDash val="solid"/>
          </a:ln>
        </p:spPr>
        <p:txBody>
          <a:bodyPr/>
          <a:lstStyle/>
          <a:p>
            <a:endParaRPr lang="zh-CN" altLang="en-US"/>
          </a:p>
        </p:txBody>
      </p:sp>
      <p:sp>
        <p:nvSpPr>
          <p:cNvPr id="46" name="Text 44"/>
          <p:cNvSpPr txBox="1"/>
          <p:nvPr/>
        </p:nvSpPr>
        <p:spPr>
          <a:xfrm>
            <a:off x="2652674" y="2676449"/>
            <a:ext cx="1248156"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能力工具/智能体</a:t>
            </a:r>
            <a:endParaRPr lang="en-US" sz="1200" dirty="0"/>
          </a:p>
        </p:txBody>
      </p:sp>
      <p:sp>
        <p:nvSpPr>
          <p:cNvPr id="47" name="Text 45"/>
          <p:cNvSpPr txBox="1"/>
          <p:nvPr/>
        </p:nvSpPr>
        <p:spPr>
          <a:xfrm>
            <a:off x="5747918" y="2805379"/>
            <a:ext cx="819302"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Agent OS</a:t>
            </a:r>
            <a:endParaRPr lang="en-US" sz="1200" dirty="0"/>
          </a:p>
        </p:txBody>
      </p:sp>
      <p:sp>
        <p:nvSpPr>
          <p:cNvPr id="48" name="Text 46"/>
          <p:cNvSpPr txBox="1"/>
          <p:nvPr/>
        </p:nvSpPr>
        <p:spPr>
          <a:xfrm>
            <a:off x="8505749" y="2805379"/>
            <a:ext cx="1067105" cy="191110"/>
          </a:xfrm>
          <a:prstGeom prst="rect">
            <a:avLst/>
          </a:prstGeom>
          <a:noFill/>
          <a:ln/>
        </p:spPr>
        <p:txBody>
          <a:bodyPr wrap="square" lIns="0" tIns="0" rIns="0" bIns="0" rtlCol="0" anchor="ctr"/>
          <a:lstStyle/>
          <a:p>
            <a:pPr marL="0" indent="0" algn="ctr">
              <a:buNone/>
            </a:pPr>
            <a:r>
              <a:rPr lang="en-US" sz="1200" b="1" dirty="0">
                <a:solidFill>
                  <a:srgbClr val="333333"/>
                </a:solidFill>
                <a:latin typeface="Inter" pitchFamily="34" charset="0"/>
                <a:ea typeface="Inter" pitchFamily="34" charset="-122"/>
                <a:cs typeface="Inter" pitchFamily="34" charset="-120"/>
              </a:rPr>
              <a:t>Context/记忆</a:t>
            </a:r>
            <a:endParaRPr lang="en-US" sz="1200" dirty="0"/>
          </a:p>
        </p:txBody>
      </p:sp>
      <p:sp>
        <p:nvSpPr>
          <p:cNvPr id="49" name="Text 47"/>
          <p:cNvSpPr txBox="1"/>
          <p:nvPr/>
        </p:nvSpPr>
        <p:spPr>
          <a:xfrm>
            <a:off x="2814523" y="2933395"/>
            <a:ext cx="900684"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专业能力增强</a:t>
            </a:r>
            <a:endParaRPr lang="en-US" sz="1000" dirty="0"/>
          </a:p>
        </p:txBody>
      </p:sp>
      <p:sp>
        <p:nvSpPr>
          <p:cNvPr id="50" name="Text 48"/>
          <p:cNvSpPr txBox="1"/>
          <p:nvPr/>
        </p:nvSpPr>
        <p:spPr>
          <a:xfrm>
            <a:off x="5629046" y="3062326"/>
            <a:ext cx="1034186"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智能体操作系统</a:t>
            </a:r>
            <a:endParaRPr lang="en-US" sz="1000" dirty="0"/>
          </a:p>
        </p:txBody>
      </p:sp>
      <p:sp>
        <p:nvSpPr>
          <p:cNvPr id="51" name="Text 49"/>
          <p:cNvSpPr txBox="1"/>
          <p:nvPr/>
        </p:nvSpPr>
        <p:spPr>
          <a:xfrm>
            <a:off x="8443570" y="3062326"/>
            <a:ext cx="1167689" cy="162763"/>
          </a:xfrm>
          <a:prstGeom prst="rect">
            <a:avLst/>
          </a:prstGeom>
          <a:noFill/>
          <a:ln/>
        </p:spPr>
        <p:txBody>
          <a:bodyPr wrap="square" lIns="0" tIns="0" rIns="0" bIns="0" rtlCol="0" anchor="ctr"/>
          <a:lstStyle/>
          <a:p>
            <a:pPr marL="0" indent="0" algn="ctr">
              <a:buNone/>
            </a:pPr>
            <a:r>
              <a:rPr lang="en-US" sz="1000" dirty="0">
                <a:solidFill>
                  <a:srgbClr val="4B5563"/>
                </a:solidFill>
                <a:latin typeface="Inter" pitchFamily="34" charset="0"/>
                <a:ea typeface="Inter" pitchFamily="34" charset="-122"/>
                <a:cs typeface="Inter" pitchFamily="34" charset="-120"/>
              </a:rPr>
              <a:t>持久化知识与记忆</a:t>
            </a:r>
            <a:endParaRPr lang="en-US" sz="1000" dirty="0"/>
          </a:p>
        </p:txBody>
      </p:sp>
      <p:sp>
        <p:nvSpPr>
          <p:cNvPr id="52" name="Shape 50"/>
          <p:cNvSpPr/>
          <p:nvPr/>
        </p:nvSpPr>
        <p:spPr>
          <a:xfrm>
            <a:off x="2764231" y="3181198"/>
            <a:ext cx="905256" cy="209398"/>
          </a:xfrm>
          <a:prstGeom prst="roundRect">
            <a:avLst>
              <a:gd name="adj" fmla="val 79396"/>
            </a:avLst>
          </a:prstGeom>
          <a:solidFill>
            <a:srgbClr val="EBF0FF"/>
          </a:solidFill>
          <a:ln/>
        </p:spPr>
        <p:txBody>
          <a:bodyPr/>
          <a:lstStyle/>
          <a:p>
            <a:endParaRPr lang="zh-CN" altLang="en-US"/>
          </a:p>
        </p:txBody>
      </p:sp>
      <p:sp>
        <p:nvSpPr>
          <p:cNvPr id="53" name="Shape 51"/>
          <p:cNvSpPr/>
          <p:nvPr/>
        </p:nvSpPr>
        <p:spPr>
          <a:xfrm>
            <a:off x="2516429" y="3438144"/>
            <a:ext cx="838505" cy="209398"/>
          </a:xfrm>
          <a:prstGeom prst="roundRect">
            <a:avLst>
              <a:gd name="adj" fmla="val 79396"/>
            </a:avLst>
          </a:prstGeom>
          <a:solidFill>
            <a:srgbClr val="EBF0FF"/>
          </a:solidFill>
          <a:ln/>
        </p:spPr>
        <p:txBody>
          <a:bodyPr/>
          <a:lstStyle/>
          <a:p>
            <a:endParaRPr lang="zh-CN" altLang="en-US"/>
          </a:p>
        </p:txBody>
      </p:sp>
      <p:sp>
        <p:nvSpPr>
          <p:cNvPr id="54" name="Shape 52"/>
          <p:cNvSpPr/>
          <p:nvPr/>
        </p:nvSpPr>
        <p:spPr>
          <a:xfrm>
            <a:off x="3384194" y="3438144"/>
            <a:ext cx="533095" cy="209398"/>
          </a:xfrm>
          <a:prstGeom prst="roundRect">
            <a:avLst>
              <a:gd name="adj" fmla="val 79396"/>
            </a:avLst>
          </a:prstGeom>
          <a:solidFill>
            <a:srgbClr val="EBF0FF"/>
          </a:solidFill>
          <a:ln/>
        </p:spPr>
        <p:txBody>
          <a:bodyPr/>
          <a:lstStyle/>
          <a:p>
            <a:endParaRPr lang="zh-CN" altLang="en-US"/>
          </a:p>
        </p:txBody>
      </p:sp>
      <p:sp>
        <p:nvSpPr>
          <p:cNvPr id="55" name="Shape 53"/>
          <p:cNvSpPr/>
          <p:nvPr/>
        </p:nvSpPr>
        <p:spPr>
          <a:xfrm>
            <a:off x="5695798" y="3310128"/>
            <a:ext cx="809244" cy="209398"/>
          </a:xfrm>
          <a:prstGeom prst="roundRect">
            <a:avLst>
              <a:gd name="adj" fmla="val 79396"/>
            </a:avLst>
          </a:prstGeom>
          <a:solidFill>
            <a:srgbClr val="EBF0FF"/>
          </a:solidFill>
          <a:ln/>
        </p:spPr>
        <p:txBody>
          <a:bodyPr/>
          <a:lstStyle/>
          <a:p>
            <a:endParaRPr lang="zh-CN" altLang="en-US"/>
          </a:p>
        </p:txBody>
      </p:sp>
      <p:sp>
        <p:nvSpPr>
          <p:cNvPr id="56" name="Shape 54"/>
          <p:cNvSpPr/>
          <p:nvPr/>
        </p:nvSpPr>
        <p:spPr>
          <a:xfrm>
            <a:off x="8492033" y="3310128"/>
            <a:ext cx="466344" cy="209398"/>
          </a:xfrm>
          <a:prstGeom prst="roundRect">
            <a:avLst>
              <a:gd name="adj" fmla="val 79396"/>
            </a:avLst>
          </a:prstGeom>
          <a:solidFill>
            <a:srgbClr val="EBF0FF"/>
          </a:solidFill>
          <a:ln/>
        </p:spPr>
        <p:txBody>
          <a:bodyPr/>
          <a:lstStyle/>
          <a:p>
            <a:endParaRPr lang="zh-CN" altLang="en-US"/>
          </a:p>
        </p:txBody>
      </p:sp>
      <p:sp>
        <p:nvSpPr>
          <p:cNvPr id="57" name="Shape 55"/>
          <p:cNvSpPr/>
          <p:nvPr/>
        </p:nvSpPr>
        <p:spPr>
          <a:xfrm>
            <a:off x="8991295" y="3310128"/>
            <a:ext cx="476402" cy="209398"/>
          </a:xfrm>
          <a:prstGeom prst="roundRect">
            <a:avLst>
              <a:gd name="adj" fmla="val 79396"/>
            </a:avLst>
          </a:prstGeom>
          <a:solidFill>
            <a:srgbClr val="EBF0FF"/>
          </a:solidFill>
          <a:ln/>
        </p:spPr>
        <p:txBody>
          <a:bodyPr/>
          <a:lstStyle/>
          <a:p>
            <a:endParaRPr lang="zh-CN" altLang="en-US"/>
          </a:p>
        </p:txBody>
      </p:sp>
      <p:sp>
        <p:nvSpPr>
          <p:cNvPr id="58" name="Text 56"/>
          <p:cNvSpPr txBox="1"/>
          <p:nvPr/>
        </p:nvSpPr>
        <p:spPr>
          <a:xfrm>
            <a:off x="2820924" y="3209544"/>
            <a:ext cx="876910"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Computer Use</a:t>
            </a:r>
            <a:endParaRPr lang="en-US" sz="900" dirty="0"/>
          </a:p>
        </p:txBody>
      </p:sp>
      <p:sp>
        <p:nvSpPr>
          <p:cNvPr id="59" name="Text 57"/>
          <p:cNvSpPr txBox="1"/>
          <p:nvPr/>
        </p:nvSpPr>
        <p:spPr>
          <a:xfrm>
            <a:off x="2574036" y="3467405"/>
            <a:ext cx="810158"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MCP Servers</a:t>
            </a:r>
            <a:endParaRPr lang="en-US" sz="900" dirty="0"/>
          </a:p>
        </p:txBody>
      </p:sp>
      <p:sp>
        <p:nvSpPr>
          <p:cNvPr id="60" name="Text 58"/>
          <p:cNvSpPr txBox="1"/>
          <p:nvPr/>
        </p:nvSpPr>
        <p:spPr>
          <a:xfrm>
            <a:off x="3441802" y="3467405"/>
            <a:ext cx="505663"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搜索API</a:t>
            </a:r>
            <a:endParaRPr lang="en-US" sz="900" dirty="0"/>
          </a:p>
        </p:txBody>
      </p:sp>
      <p:sp>
        <p:nvSpPr>
          <p:cNvPr id="61" name="Text 59"/>
          <p:cNvSpPr txBox="1"/>
          <p:nvPr/>
        </p:nvSpPr>
        <p:spPr>
          <a:xfrm>
            <a:off x="5753405" y="3338474"/>
            <a:ext cx="781812"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核心运行环境</a:t>
            </a:r>
            <a:endParaRPr lang="en-US" sz="900" dirty="0"/>
          </a:p>
        </p:txBody>
      </p:sp>
      <p:sp>
        <p:nvSpPr>
          <p:cNvPr id="62" name="Text 60"/>
          <p:cNvSpPr txBox="1"/>
          <p:nvPr/>
        </p:nvSpPr>
        <p:spPr>
          <a:xfrm>
            <a:off x="8548726" y="3338474"/>
            <a:ext cx="438912"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Mem0</a:t>
            </a:r>
            <a:endParaRPr lang="en-US" sz="900" dirty="0"/>
          </a:p>
        </p:txBody>
      </p:sp>
      <p:sp>
        <p:nvSpPr>
          <p:cNvPr id="63" name="Text 61"/>
          <p:cNvSpPr txBox="1"/>
          <p:nvPr/>
        </p:nvSpPr>
        <p:spPr>
          <a:xfrm>
            <a:off x="9047988" y="3338474"/>
            <a:ext cx="448056" cy="143561"/>
          </a:xfrm>
          <a:prstGeom prst="rect">
            <a:avLst/>
          </a:prstGeom>
          <a:noFill/>
          <a:ln/>
        </p:spPr>
        <p:txBody>
          <a:bodyPr wrap="square" lIns="0" tIns="0" rIns="0" bIns="0" rtlCol="0" anchor="ctr"/>
          <a:lstStyle/>
          <a:p>
            <a:pPr marL="0" indent="0" algn="ctr">
              <a:buNone/>
            </a:pPr>
            <a:r>
              <a:rPr lang="en-US" sz="900" dirty="0">
                <a:solidFill>
                  <a:srgbClr val="4C6FFF"/>
                </a:solidFill>
                <a:latin typeface="Inter" pitchFamily="34" charset="0"/>
                <a:ea typeface="Inter" pitchFamily="34" charset="-122"/>
                <a:cs typeface="Inter" pitchFamily="34" charset="-120"/>
              </a:rPr>
              <a:t>MemU</a:t>
            </a:r>
            <a:endParaRPr lang="en-US" sz="900" dirty="0"/>
          </a:p>
        </p:txBody>
      </p:sp>
      <p:sp>
        <p:nvSpPr>
          <p:cNvPr id="64" name="Shape 62"/>
          <p:cNvSpPr/>
          <p:nvPr/>
        </p:nvSpPr>
        <p:spPr>
          <a:xfrm>
            <a:off x="304495" y="7058254"/>
            <a:ext cx="11582705" cy="418795"/>
          </a:xfrm>
          <a:prstGeom prst="roundRect">
            <a:avLst>
              <a:gd name="adj" fmla="val 39698"/>
            </a:avLst>
          </a:prstGeom>
          <a:solidFill>
            <a:srgbClr val="EFF6FF"/>
          </a:solidFill>
          <a:ln/>
        </p:spPr>
        <p:txBody>
          <a:bodyPr/>
          <a:lstStyle/>
          <a:p>
            <a:endParaRPr lang="zh-CN" altLang="en-US"/>
          </a:p>
        </p:txBody>
      </p:sp>
      <p:pic>
        <p:nvPicPr>
          <p:cNvPr id="65" name="Image 0" descr="preencoded.png"/>
          <p:cNvPicPr>
            <a:picLocks noChangeAspect="1"/>
          </p:cNvPicPr>
          <p:nvPr/>
        </p:nvPicPr>
        <p:blipFill>
          <a:blip r:embed="rId3"/>
          <a:srcRect l="-2512" r="-2512"/>
          <a:stretch/>
        </p:blipFill>
        <p:spPr>
          <a:xfrm>
            <a:off x="418795" y="7198157"/>
            <a:ext cx="105156" cy="133502"/>
          </a:xfrm>
          <a:prstGeom prst="rect">
            <a:avLst/>
          </a:prstGeom>
        </p:spPr>
      </p:pic>
      <p:sp>
        <p:nvSpPr>
          <p:cNvPr id="66" name="Text 63"/>
          <p:cNvSpPr txBox="1"/>
          <p:nvPr/>
        </p:nvSpPr>
        <p:spPr>
          <a:xfrm>
            <a:off x="599846" y="7181698"/>
            <a:ext cx="681228" cy="162763"/>
          </a:xfrm>
          <a:prstGeom prst="rect">
            <a:avLst/>
          </a:prstGeom>
          <a:noFill/>
          <a:ln/>
        </p:spPr>
        <p:txBody>
          <a:bodyPr wrap="square" lIns="0" tIns="0" rIns="0" bIns="0" rtlCol="0" anchor="ctr"/>
          <a:lstStyle/>
          <a:p>
            <a:pPr marL="0" indent="0" algn="l">
              <a:buNone/>
            </a:pPr>
            <a:r>
              <a:rPr lang="en-US" sz="1000" b="1" dirty="0">
                <a:solidFill>
                  <a:srgbClr val="1E40AF"/>
                </a:solidFill>
                <a:latin typeface="Inter" pitchFamily="34" charset="0"/>
                <a:ea typeface="Inter" pitchFamily="34" charset="-122"/>
                <a:cs typeface="Inter" pitchFamily="34" charset="-120"/>
              </a:rPr>
              <a:t>关键洞察:</a:t>
            </a:r>
            <a:endParaRPr lang="en-US" sz="1000" dirty="0"/>
          </a:p>
        </p:txBody>
      </p:sp>
      <p:sp>
        <p:nvSpPr>
          <p:cNvPr id="67" name="Text 64"/>
          <p:cNvSpPr txBox="1"/>
          <p:nvPr/>
        </p:nvSpPr>
        <p:spPr>
          <a:xfrm>
            <a:off x="1177747" y="7181698"/>
            <a:ext cx="8501177" cy="162763"/>
          </a:xfrm>
          <a:prstGeom prst="rect">
            <a:avLst/>
          </a:prstGeom>
          <a:noFill/>
          <a:ln/>
        </p:spPr>
        <p:txBody>
          <a:bodyPr wrap="square" lIns="0" tIns="0" rIns="0" bIns="0" rtlCol="0" anchor="ctr"/>
          <a:lstStyle/>
          <a:p>
            <a:pPr marL="0" indent="0" algn="l">
              <a:buNone/>
            </a:pPr>
            <a:r>
              <a:rPr lang="en-US" sz="1000" dirty="0">
                <a:solidFill>
                  <a:srgbClr val="1E40AF"/>
                </a:solidFill>
                <a:latin typeface="Inter" pitchFamily="34" charset="0"/>
                <a:ea typeface="Inter" pitchFamily="34" charset="-122"/>
                <a:cs typeface="Inter" pitchFamily="34" charset="-120"/>
              </a:rPr>
              <a:t>智能产品需要完整的技术栈支持，而非单一模型。选择合适的基础设施组合是产品差异化的关键变量之一，它决定了产品能力边界与性能表现。</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5108</Words>
  <Application>Microsoft Macintosh PowerPoint</Application>
  <PresentationFormat>宽屏</PresentationFormat>
  <Paragraphs>2104</Paragraphs>
  <Slides>52</Slides>
  <Notes>52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52</vt:i4>
      </vt:variant>
    </vt:vector>
  </HeadingPairs>
  <TitlesOfParts>
    <vt:vector size="57" baseType="lpstr">
      <vt:lpstr>等线</vt:lpstr>
      <vt:lpstr>Inter</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JImmy Shi</cp:lastModifiedBy>
  <cp:revision>1</cp:revision>
  <dcterms:created xsi:type="dcterms:W3CDTF">2025-09-21T07:55:08Z</dcterms:created>
  <dcterms:modified xsi:type="dcterms:W3CDTF">2025-09-21T07:56:23Z</dcterms:modified>
</cp:coreProperties>
</file>