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d3aa0937896e918f83fc0658a276e795" ContentType="image/d3aa0937896e918f83fc0658a276e795"/>
  <Default Extension="3fd11282-a414-3d63-849e-b281b8089986" ContentType="image/3fd11282-a414-3d63-849e-b281b8089986"/>
  <Default Extension="4d43f0b97133223cda9962d080875d12" ContentType="image/4d43f0b97133223cda9962d080875d12"/>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slideMasters/slideMaster24.xml" ContentType="application/vnd.openxmlformats-officedocument.presentationml.slideMaster+xml"/>
  <Override PartName="/ppt/slides/slide24.xml" ContentType="application/vnd.openxmlformats-officedocument.presentationml.slide+xml"/>
  <Override PartName="/ppt/slideMasters/slideMaster25.xml" ContentType="application/vnd.openxmlformats-officedocument.presentationml.slideMaster+xml"/>
  <Override PartName="/ppt/slides/slide25.xml" ContentType="application/vnd.openxmlformats-officedocument.presentationml.slide+xml"/>
  <Override PartName="/ppt/slideMasters/slideMaster26.xml" ContentType="application/vnd.openxmlformats-officedocument.presentationml.slideMaster+xml"/>
  <Override PartName="/ppt/slides/slide26.xml" ContentType="application/vnd.openxmlformats-officedocument.presentationml.slide+xml"/>
  <Override PartName="/ppt/slideMasters/slideMaster27.xml" ContentType="application/vnd.openxmlformats-officedocument.presentationml.slideMaster+xml"/>
  <Override PartName="/ppt/slides/slide27.xml" ContentType="application/vnd.openxmlformats-officedocument.presentationml.slide+xml"/>
  <Override PartName="/ppt/slideMasters/slideMaster28.xml" ContentType="application/vnd.openxmlformats-officedocument.presentationml.slideMaster+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Lst>
  <p:notesMasterIdLst>
    <p:notesMasterId r:id="rId30"/>
  </p:notesMasterIdLst>
  <p:sldSz cx="12192000" cy="6858000"/>
  <p:notesSz cx="6858000" cy="12192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notesMaster" Target="notesMasters/notesMaster1.xml"/><Relationship Id="rId31" Type="http://schemas.openxmlformats.org/officeDocument/2006/relationships/presProps" Target="presProps.xml"/><Relationship Id="rId32" Type="http://schemas.openxmlformats.org/officeDocument/2006/relationships/viewProps" Target="viewProps.xml"/><Relationship Id="rId33" Type="http://schemas.openxmlformats.org/officeDocument/2006/relationships/theme" Target="theme/theme1.xml"/><Relationship Id="rId34"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2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4.xml"/>
		</Relationships>
</file>

<file path=ppt/notesSlides/_rels/notesSlide2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5.xml"/>
		</Relationships>
</file>

<file path=ppt/notesSlides/_rels/notesSlide2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6.xml"/>
		</Relationships>
</file>

<file path=ppt/notesSlides/_rels/notesSlide2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7.xml"/>
		</Relationships>
</file>

<file path=ppt/notesSlides/_rels/notesSlide2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8.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png"/><Relationship Id="rId2" Type="http://schemas.openxmlformats.org/officeDocument/2006/relationships/image" Target="../media/image-10-2.png"/><Relationship Id="rId3" Type="http://schemas.openxmlformats.org/officeDocument/2006/relationships/image" Target="../media/image-10-3.png"/><Relationship Id="rId4" Type="http://schemas.openxmlformats.org/officeDocument/2006/relationships/image" Target="../media/image-10-4.png"/><Relationship Id="rId5" Type="http://schemas.openxmlformats.org/officeDocument/2006/relationships/image" Target="../media/image-10-5.png"/><Relationship Id="rId6" Type="http://schemas.openxmlformats.org/officeDocument/2006/relationships/image" Target="../media/image-10-6.png"/><Relationship Id="rId7" Type="http://schemas.openxmlformats.org/officeDocument/2006/relationships/image" Target="../media/image-10-7.png"/><Relationship Id="rId8" Type="http://schemas.openxmlformats.org/officeDocument/2006/relationships/image" Target="../media/image-10-8.png"/><Relationship Id="rId9" Type="http://schemas.openxmlformats.org/officeDocument/2006/relationships/image" Target="../media/image-10-9.png"/><Relationship Id="rId10" Type="http://schemas.openxmlformats.org/officeDocument/2006/relationships/image" Target="../media/image-10-10.png"/><Relationship Id="rId11" Type="http://schemas.openxmlformats.org/officeDocument/2006/relationships/image" Target="../media/image-10-11.png"/><Relationship Id="rId12" Type="http://schemas.openxmlformats.org/officeDocument/2006/relationships/image" Target="../media/image-10-12.png"/><Relationship Id="rId13" Type="http://schemas.openxmlformats.org/officeDocument/2006/relationships/image" Target="../media/image-10-13.png"/><Relationship Id="rId14" Type="http://schemas.openxmlformats.org/officeDocument/2006/relationships/slideLayout" Target="../slideLayouts/slideLayout1.xml"/><Relationship Id="rId15"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image" Target="../media/image-11-2.png"/><Relationship Id="rId3" Type="http://schemas.openxmlformats.org/officeDocument/2006/relationships/image" Target="../media/image-11-3.png"/><Relationship Id="rId4" Type="http://schemas.openxmlformats.org/officeDocument/2006/relationships/image" Target="../media/image-11-4.png"/><Relationship Id="rId5" Type="http://schemas.openxmlformats.org/officeDocument/2006/relationships/image" Target="../media/image-11-5.png"/><Relationship Id="rId6" Type="http://schemas.openxmlformats.org/officeDocument/2006/relationships/image" Target="../media/image-11-6.png"/><Relationship Id="rId7" Type="http://schemas.openxmlformats.org/officeDocument/2006/relationships/image" Target="../media/image-11-7.png"/><Relationship Id="rId8" Type="http://schemas.openxmlformats.org/officeDocument/2006/relationships/image" Target="../media/image-11-8.png"/><Relationship Id="rId9" Type="http://schemas.openxmlformats.org/officeDocument/2006/relationships/slideLayout" Target="../slideLayouts/slideLayout1.xml"/><Relationship Id="rId10"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image" Target="../media/image-12-2.png"/><Relationship Id="rId3" Type="http://schemas.openxmlformats.org/officeDocument/2006/relationships/image" Target="../media/image-12-3.png"/><Relationship Id="rId4" Type="http://schemas.openxmlformats.org/officeDocument/2006/relationships/image" Target="../media/image-12-4.png"/><Relationship Id="rId5" Type="http://schemas.openxmlformats.org/officeDocument/2006/relationships/image" Target="../media/image-12-5.png"/><Relationship Id="rId6" Type="http://schemas.openxmlformats.org/officeDocument/2006/relationships/image" Target="../media/image-12-6.png"/><Relationship Id="rId7" Type="http://schemas.openxmlformats.org/officeDocument/2006/relationships/image" Target="../media/image-12-7.png"/><Relationship Id="rId8" Type="http://schemas.openxmlformats.org/officeDocument/2006/relationships/slideLayout" Target="../slideLayouts/slideLayout1.xml"/><Relationship Id="rId9"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image" Target="../media/image-13-2.png"/><Relationship Id="rId3" Type="http://schemas.openxmlformats.org/officeDocument/2006/relationships/image" Target="../media/image-13-3.png"/><Relationship Id="rId4" Type="http://schemas.openxmlformats.org/officeDocument/2006/relationships/slideLayout" Target="../slideLayouts/slideLayout1.xml"/><Relationship Id="rId5"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image" Target="../media/image-14-2.png"/><Relationship Id="rId3" Type="http://schemas.openxmlformats.org/officeDocument/2006/relationships/image" Target="../media/image-14-3.png"/><Relationship Id="rId4" Type="http://schemas.openxmlformats.org/officeDocument/2006/relationships/image" Target="../media/image-14-4.png"/><Relationship Id="rId5" Type="http://schemas.openxmlformats.org/officeDocument/2006/relationships/slideLayout" Target="../slideLayouts/slideLayout1.xml"/><Relationship Id="rId6"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image" Target="../media/image-15-2.png"/><Relationship Id="rId3" Type="http://schemas.openxmlformats.org/officeDocument/2006/relationships/image" Target="../media/image-15-3.png"/><Relationship Id="rId4" Type="http://schemas.openxmlformats.org/officeDocument/2006/relationships/image" Target="../media/image-15-4.png"/><Relationship Id="rId5" Type="http://schemas.openxmlformats.org/officeDocument/2006/relationships/image" Target="../media/image-15-5.png"/><Relationship Id="rId6" Type="http://schemas.openxmlformats.org/officeDocument/2006/relationships/image" Target="../media/image-15-6.png"/><Relationship Id="rId7" Type="http://schemas.openxmlformats.org/officeDocument/2006/relationships/image" Target="../media/image-15-7.png"/><Relationship Id="rId8" Type="http://schemas.openxmlformats.org/officeDocument/2006/relationships/image" Target="../media/image-15-8.png"/><Relationship Id="rId9" Type="http://schemas.openxmlformats.org/officeDocument/2006/relationships/slideLayout" Target="../slideLayouts/slideLayout1.xml"/><Relationship Id="rId10"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image" Target="../media/image-16-1.png"/><Relationship Id="rId2" Type="http://schemas.openxmlformats.org/officeDocument/2006/relationships/image" Target="../media/image-16-2.png"/><Relationship Id="rId3" Type="http://schemas.openxmlformats.org/officeDocument/2006/relationships/image" Target="../media/image-16-3.png"/><Relationship Id="rId4" Type="http://schemas.openxmlformats.org/officeDocument/2006/relationships/image" Target="../media/image-16-4.png"/><Relationship Id="rId5" Type="http://schemas.openxmlformats.org/officeDocument/2006/relationships/image" Target="../media/image-16-5.png"/><Relationship Id="rId6" Type="http://schemas.openxmlformats.org/officeDocument/2006/relationships/image" Target="../media/image-16-6.png"/><Relationship Id="rId7" Type="http://schemas.openxmlformats.org/officeDocument/2006/relationships/image" Target="../media/image-16-7.png"/><Relationship Id="rId8" Type="http://schemas.openxmlformats.org/officeDocument/2006/relationships/slideLayout" Target="../slideLayouts/slideLayout1.xml"/><Relationship Id="rId9"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image" Target="../media/image-17-4.png"/><Relationship Id="rId5" Type="http://schemas.openxmlformats.org/officeDocument/2006/relationships/image" Target="../media/image-17-5.png"/><Relationship Id="rId6" Type="http://schemas.openxmlformats.org/officeDocument/2006/relationships/image" Target="../media/image-17-6.png"/><Relationship Id="rId7" Type="http://schemas.openxmlformats.org/officeDocument/2006/relationships/image" Target="../media/image-17-7.png"/><Relationship Id="rId8" Type="http://schemas.openxmlformats.org/officeDocument/2006/relationships/slideLayout" Target="../slideLayouts/slideLayout1.xml"/><Relationship Id="rId9"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image" Target="../media/image-18-3.png"/><Relationship Id="rId4" Type="http://schemas.openxmlformats.org/officeDocument/2006/relationships/image" Target="../media/image-18-4.png"/><Relationship Id="rId5" Type="http://schemas.openxmlformats.org/officeDocument/2006/relationships/slideLayout" Target="../slideLayouts/slideLayout1.xml"/><Relationship Id="rId6"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image" Target="../media/image-19-2.png"/><Relationship Id="rId3" Type="http://schemas.openxmlformats.org/officeDocument/2006/relationships/image" Target="../media/image-19-3.png"/><Relationship Id="rId4" Type="http://schemas.openxmlformats.org/officeDocument/2006/relationships/image" Target="../media/image-19-4.png"/><Relationship Id="rId5" Type="http://schemas.openxmlformats.org/officeDocument/2006/relationships/image" Target="../media/image-19-5.png"/><Relationship Id="rId6" Type="http://schemas.openxmlformats.org/officeDocument/2006/relationships/image" Target="../media/image-19-6.png"/><Relationship Id="rId7" Type="http://schemas.openxmlformats.org/officeDocument/2006/relationships/slideLayout" Target="../slideLayouts/slideLayout1.xml"/><Relationship Id="rId8"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image" Target="../media/image-2-2.png"/><Relationship Id="rId3" Type="http://schemas.openxmlformats.org/officeDocument/2006/relationships/image" Target="../media/image-2-3.png"/><Relationship Id="rId4" Type="http://schemas.openxmlformats.org/officeDocument/2006/relationships/image" Target="../media/image-2-4.png"/><Relationship Id="rId5" Type="http://schemas.openxmlformats.org/officeDocument/2006/relationships/image" Target="../media/image-2-5.png"/><Relationship Id="rId6" Type="http://schemas.openxmlformats.org/officeDocument/2006/relationships/image" Target="../media/image-2-6.png"/><Relationship Id="rId7" Type="http://schemas.openxmlformats.org/officeDocument/2006/relationships/image" Target="../media/image-2-7.png"/><Relationship Id="rId8" Type="http://schemas.openxmlformats.org/officeDocument/2006/relationships/image" Target="../media/image-2-8.png"/><Relationship Id="rId9" Type="http://schemas.openxmlformats.org/officeDocument/2006/relationships/slideLayout" Target="../slideLayouts/slideLayout1.xml"/><Relationship Id="rId10"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image" Target="../media/image-20-2.png"/><Relationship Id="rId3" Type="http://schemas.openxmlformats.org/officeDocument/2006/relationships/image" Target="../media/image-20-3.png"/><Relationship Id="rId4" Type="http://schemas.openxmlformats.org/officeDocument/2006/relationships/image" Target="../media/image-20-4.png"/><Relationship Id="rId5" Type="http://schemas.openxmlformats.org/officeDocument/2006/relationships/slideLayout" Target="../slideLayouts/slideLayout1.xml"/><Relationship Id="rId6"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image" Target="../media/image-21-3.png"/><Relationship Id="rId4" Type="http://schemas.openxmlformats.org/officeDocument/2006/relationships/image" Target="../media/image-21-4.png"/><Relationship Id="rId5" Type="http://schemas.openxmlformats.org/officeDocument/2006/relationships/image" Target="../media/image-21-5.png"/><Relationship Id="rId6" Type="http://schemas.openxmlformats.org/officeDocument/2006/relationships/image" Target="../media/image-21-6.png"/><Relationship Id="rId7" Type="http://schemas.openxmlformats.org/officeDocument/2006/relationships/image" Target="../media/image-21-7.png"/><Relationship Id="rId8" Type="http://schemas.openxmlformats.org/officeDocument/2006/relationships/slideLayout" Target="../slideLayouts/slideLayout1.xml"/><Relationship Id="rId9"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image" Target="../media/image-22-2.png"/><Relationship Id="rId3" Type="http://schemas.openxmlformats.org/officeDocument/2006/relationships/image" Target="../media/image-22-3.png"/><Relationship Id="rId4" Type="http://schemas.openxmlformats.org/officeDocument/2006/relationships/image" Target="../media/image-22-4.png"/><Relationship Id="rId5" Type="http://schemas.openxmlformats.org/officeDocument/2006/relationships/image" Target="../media/image-22-5.png"/><Relationship Id="rId6" Type="http://schemas.openxmlformats.org/officeDocument/2006/relationships/image" Target="../media/image-22-6.png"/><Relationship Id="rId7" Type="http://schemas.openxmlformats.org/officeDocument/2006/relationships/image" Target="../media/image-22-7.png"/><Relationship Id="rId8" Type="http://schemas.openxmlformats.org/officeDocument/2006/relationships/image" Target="../media/image-22-8.png"/><Relationship Id="rId9" Type="http://schemas.openxmlformats.org/officeDocument/2006/relationships/image" Target="../media/image-22-9.png"/><Relationship Id="rId10" Type="http://schemas.openxmlformats.org/officeDocument/2006/relationships/image" Target="../media/image-22-10.png"/><Relationship Id="rId11" Type="http://schemas.openxmlformats.org/officeDocument/2006/relationships/image" Target="../media/image-22-11.png"/><Relationship Id="rId12" Type="http://schemas.openxmlformats.org/officeDocument/2006/relationships/image" Target="../media/image-22-12.png"/><Relationship Id="rId13" Type="http://schemas.openxmlformats.org/officeDocument/2006/relationships/slideLayout" Target="../slideLayouts/slideLayout1.xml"/><Relationship Id="rId14"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image" Target="../media/image-23-1.png"/><Relationship Id="rId2" Type="http://schemas.openxmlformats.org/officeDocument/2006/relationships/image" Target="../media/image-23-2.png"/><Relationship Id="rId3" Type="http://schemas.openxmlformats.org/officeDocument/2006/relationships/image" Target="../media/image-23-3.png"/><Relationship Id="rId4" Type="http://schemas.openxmlformats.org/officeDocument/2006/relationships/image" Target="../media/image-23-4.png"/><Relationship Id="rId5" Type="http://schemas.openxmlformats.org/officeDocument/2006/relationships/image" Target="../media/image-23-5.png"/><Relationship Id="rId6" Type="http://schemas.openxmlformats.org/officeDocument/2006/relationships/image" Target="../media/image-23-6.png"/><Relationship Id="rId7" Type="http://schemas.openxmlformats.org/officeDocument/2006/relationships/image" Target="../media/image-23-7.png"/><Relationship Id="rId8" Type="http://schemas.openxmlformats.org/officeDocument/2006/relationships/image" Target="../media/image-23-8.png"/><Relationship Id="rId9" Type="http://schemas.openxmlformats.org/officeDocument/2006/relationships/image" Target="../media/image-23-9.png"/><Relationship Id="rId10" Type="http://schemas.openxmlformats.org/officeDocument/2006/relationships/image" Target="../media/image-23-10.png"/><Relationship Id="rId11" Type="http://schemas.openxmlformats.org/officeDocument/2006/relationships/image" Target="../media/image-23-11.png"/><Relationship Id="rId12" Type="http://schemas.openxmlformats.org/officeDocument/2006/relationships/image" Target="../media/image-23-12.png"/><Relationship Id="rId13" Type="http://schemas.openxmlformats.org/officeDocument/2006/relationships/slideLayout" Target="../slideLayouts/slideLayout1.xml"/><Relationship Id="rId14"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image" Target="../media/image-24-1.png"/><Relationship Id="rId2" Type="http://schemas.openxmlformats.org/officeDocument/2006/relationships/image" Target="../media/image-24-2.png"/><Relationship Id="rId3" Type="http://schemas.openxmlformats.org/officeDocument/2006/relationships/image" Target="../media/image-24-3.png"/><Relationship Id="rId4" Type="http://schemas.openxmlformats.org/officeDocument/2006/relationships/image" Target="../media/image-24-4.png"/><Relationship Id="rId5" Type="http://schemas.openxmlformats.org/officeDocument/2006/relationships/image" Target="../media/image-24-5.png"/><Relationship Id="rId6" Type="http://schemas.openxmlformats.org/officeDocument/2006/relationships/slideLayout" Target="../slideLayouts/slideLayout1.xml"/><Relationship Id="rId7"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image" Target="../media/image-25-1.4d43f0b97133223cda9962d080875d12"/><Relationship Id="rId2" Type="http://schemas.openxmlformats.org/officeDocument/2006/relationships/image" Target="../media/image-25-2.png"/><Relationship Id="rId3" Type="http://schemas.openxmlformats.org/officeDocument/2006/relationships/image" Target="../media/image-25-3.png"/><Relationship Id="rId4" Type="http://schemas.openxmlformats.org/officeDocument/2006/relationships/image" Target="../media/image-25-4.png"/><Relationship Id="rId5" Type="http://schemas.openxmlformats.org/officeDocument/2006/relationships/slideLayout" Target="../slideLayouts/slideLayout1.xml"/><Relationship Id="rId6"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image" Target="../media/image-26-1.png"/><Relationship Id="rId2" Type="http://schemas.openxmlformats.org/officeDocument/2006/relationships/image" Target="../media/image-26-2.png"/><Relationship Id="rId3" Type="http://schemas.openxmlformats.org/officeDocument/2006/relationships/image" Target="../media/image-26-3.png"/><Relationship Id="rId4" Type="http://schemas.openxmlformats.org/officeDocument/2006/relationships/image" Target="../media/image-26-4.png"/><Relationship Id="rId5" Type="http://schemas.openxmlformats.org/officeDocument/2006/relationships/image" Target="../media/image-26-5.png"/><Relationship Id="rId6" Type="http://schemas.openxmlformats.org/officeDocument/2006/relationships/image" Target="../media/image-26-6.png"/><Relationship Id="rId7" Type="http://schemas.openxmlformats.org/officeDocument/2006/relationships/image" Target="../media/image-26-7.png"/><Relationship Id="rId8" Type="http://schemas.openxmlformats.org/officeDocument/2006/relationships/slideLayout" Target="../slideLayouts/slideLayout1.xml"/><Relationship Id="rId9"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image" Target="../media/image-27-1.png"/><Relationship Id="rId2" Type="http://schemas.openxmlformats.org/officeDocument/2006/relationships/image" Target="../media/image-27-2.png"/><Relationship Id="rId3" Type="http://schemas.openxmlformats.org/officeDocument/2006/relationships/image" Target="../media/image-27-3.png"/><Relationship Id="rId4" Type="http://schemas.openxmlformats.org/officeDocument/2006/relationships/image" Target="../media/image-27-4.png"/><Relationship Id="rId5" Type="http://schemas.openxmlformats.org/officeDocument/2006/relationships/image" Target="../media/image-27-5.png"/><Relationship Id="rId6" Type="http://schemas.openxmlformats.org/officeDocument/2006/relationships/slideLayout" Target="../slideLayouts/slideLayout1.xml"/><Relationship Id="rId7"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image" Target="../media/image-28-1.png"/><Relationship Id="rId2" Type="http://schemas.openxmlformats.org/officeDocument/2006/relationships/image" Target="../media/image-28-2.png"/><Relationship Id="rId3" Type="http://schemas.openxmlformats.org/officeDocument/2006/relationships/image" Target="../media/image-28-3.png"/><Relationship Id="rId4" Type="http://schemas.openxmlformats.org/officeDocument/2006/relationships/slideLayout" Target="../slideLayouts/slideLayout1.xml"/><Relationship Id="rId5" Type="http://schemas.openxmlformats.org/officeDocument/2006/relationships/notesSlide" Target="../notesSlides/notesSlide28.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image" Target="../media/image-3-2.png"/><Relationship Id="rId3" Type="http://schemas.openxmlformats.org/officeDocument/2006/relationships/image" Target="../media/image-3-3.png"/><Relationship Id="rId4" Type="http://schemas.openxmlformats.org/officeDocument/2006/relationships/image" Target="../media/image-3-4.png"/><Relationship Id="rId5" Type="http://schemas.openxmlformats.org/officeDocument/2006/relationships/image" Target="../media/image-3-5.png"/><Relationship Id="rId6" Type="http://schemas.openxmlformats.org/officeDocument/2006/relationships/image" Target="../media/image-3-6.png"/><Relationship Id="rId7" Type="http://schemas.openxmlformats.org/officeDocument/2006/relationships/image" Target="../media/image-3-7.png"/><Relationship Id="rId8" Type="http://schemas.openxmlformats.org/officeDocument/2006/relationships/image" Target="../media/image-3-8.png"/><Relationship Id="rId9" Type="http://schemas.openxmlformats.org/officeDocument/2006/relationships/image" Target="../media/image-3-9.png"/><Relationship Id="rId10" Type="http://schemas.openxmlformats.org/officeDocument/2006/relationships/image" Target="../media/image-3-10.png"/><Relationship Id="rId11" Type="http://schemas.openxmlformats.org/officeDocument/2006/relationships/image" Target="../media/image-3-11.png"/><Relationship Id="rId12" Type="http://schemas.openxmlformats.org/officeDocument/2006/relationships/image" Target="../media/image-3-12.png"/><Relationship Id="rId13" Type="http://schemas.openxmlformats.org/officeDocument/2006/relationships/image" Target="../media/image-3-13.png"/><Relationship Id="rId14" Type="http://schemas.openxmlformats.org/officeDocument/2006/relationships/image" Target="../media/image-3-14.png"/><Relationship Id="rId15" Type="http://schemas.openxmlformats.org/officeDocument/2006/relationships/image" Target="../media/image-3-15.png"/><Relationship Id="rId16" Type="http://schemas.openxmlformats.org/officeDocument/2006/relationships/image" Target="../media/image-3-16.png"/><Relationship Id="rId17" Type="http://schemas.openxmlformats.org/officeDocument/2006/relationships/image" Target="../media/image-3-17.png"/><Relationship Id="rId18" Type="http://schemas.openxmlformats.org/officeDocument/2006/relationships/image" Target="../media/image-3-18.png"/><Relationship Id="rId19" Type="http://schemas.openxmlformats.org/officeDocument/2006/relationships/slideLayout" Target="../slideLayouts/slideLayout1.xml"/><Relationship Id="rId20"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d3aa0937896e918f83fc0658a276e795"/><Relationship Id="rId2" Type="http://schemas.openxmlformats.org/officeDocument/2006/relationships/image" Target="../media/image-4-2.png"/><Relationship Id="rId3" Type="http://schemas.openxmlformats.org/officeDocument/2006/relationships/image" Target="../media/image-4-3.png"/><Relationship Id="rId4" Type="http://schemas.openxmlformats.org/officeDocument/2006/relationships/image" Target="../media/image-4-4.png"/><Relationship Id="rId5" Type="http://schemas.openxmlformats.org/officeDocument/2006/relationships/image" Target="../media/image-4-5.png"/><Relationship Id="rId6" Type="http://schemas.openxmlformats.org/officeDocument/2006/relationships/slideLayout" Target="../slideLayouts/slideLayout1.xml"/><Relationship Id="rId7"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image" Target="../media/image-5-2.png"/><Relationship Id="rId3" Type="http://schemas.openxmlformats.org/officeDocument/2006/relationships/image" Target="../media/image-5-3.png"/><Relationship Id="rId4" Type="http://schemas.openxmlformats.org/officeDocument/2006/relationships/image" Target="../media/image-5-4.png"/><Relationship Id="rId5" Type="http://schemas.openxmlformats.org/officeDocument/2006/relationships/image" Target="../media/image-5-5.png"/><Relationship Id="rId6" Type="http://schemas.openxmlformats.org/officeDocument/2006/relationships/image" Target="../media/image-5-6.png"/><Relationship Id="rId7" Type="http://schemas.openxmlformats.org/officeDocument/2006/relationships/image" Target="../media/image-5-7.png"/><Relationship Id="rId8" Type="http://schemas.openxmlformats.org/officeDocument/2006/relationships/image" Target="../media/image-5-8.png"/><Relationship Id="rId9" Type="http://schemas.openxmlformats.org/officeDocument/2006/relationships/image" Target="../media/image-5-9.png"/><Relationship Id="rId10" Type="http://schemas.openxmlformats.org/officeDocument/2006/relationships/slideLayout" Target="../slideLayouts/slideLayout1.xml"/><Relationship Id="rId11"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image" Target="../media/image-6-2.png"/><Relationship Id="rId3" Type="http://schemas.openxmlformats.org/officeDocument/2006/relationships/image" Target="../media/image-6-3.png"/><Relationship Id="rId4" Type="http://schemas.openxmlformats.org/officeDocument/2006/relationships/image" Target="../media/image-6-4.png"/><Relationship Id="rId5" Type="http://schemas.openxmlformats.org/officeDocument/2006/relationships/image" Target="../media/image-6-5.png"/><Relationship Id="rId6" Type="http://schemas.openxmlformats.org/officeDocument/2006/relationships/slideLayout" Target="../slideLayouts/slideLayout1.xml"/><Relationship Id="rId7"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image" Target="../media/image-7-2.png"/><Relationship Id="rId3" Type="http://schemas.openxmlformats.org/officeDocument/2006/relationships/image" Target="../media/image-7-3.png"/><Relationship Id="rId4" Type="http://schemas.openxmlformats.org/officeDocument/2006/relationships/image" Target="../media/image-7-4.png"/><Relationship Id="rId5" Type="http://schemas.openxmlformats.org/officeDocument/2006/relationships/image" Target="../media/image-7-5.png"/><Relationship Id="rId6" Type="http://schemas.openxmlformats.org/officeDocument/2006/relationships/image" Target="../media/image-7-6.png"/><Relationship Id="rId7" Type="http://schemas.openxmlformats.org/officeDocument/2006/relationships/image" Target="../media/image-7-7.png"/><Relationship Id="rId8" Type="http://schemas.openxmlformats.org/officeDocument/2006/relationships/image" Target="../media/image-7-8.png"/><Relationship Id="rId9" Type="http://schemas.openxmlformats.org/officeDocument/2006/relationships/image" Target="../media/image-7-9.png"/><Relationship Id="rId10" Type="http://schemas.openxmlformats.org/officeDocument/2006/relationships/image" Target="../media/image-7-10.png"/><Relationship Id="rId11" Type="http://schemas.openxmlformats.org/officeDocument/2006/relationships/image" Target="../media/image-7-11.png"/><Relationship Id="rId12" Type="http://schemas.openxmlformats.org/officeDocument/2006/relationships/image" Target="../media/image-7-12.png"/><Relationship Id="rId13" Type="http://schemas.openxmlformats.org/officeDocument/2006/relationships/slideLayout" Target="../slideLayouts/slideLayout1.xml"/><Relationship Id="rId14"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image" Target="../media/image-8-2.3fd11282-a414-3d63-849e-b281b8089986"/><Relationship Id="rId3" Type="http://schemas.openxmlformats.org/officeDocument/2006/relationships/image" Target="../media/image-8-3.png"/><Relationship Id="rId4" Type="http://schemas.openxmlformats.org/officeDocument/2006/relationships/image" Target="../media/image-8-4.png"/><Relationship Id="rId5" Type="http://schemas.openxmlformats.org/officeDocument/2006/relationships/image" Target="../media/image-8-5.png"/><Relationship Id="rId6" Type="http://schemas.openxmlformats.org/officeDocument/2006/relationships/image" Target="../media/image-8-6.png"/><Relationship Id="rId7" Type="http://schemas.openxmlformats.org/officeDocument/2006/relationships/image" Target="../media/image-8-3.png"/><Relationship Id="rId8" Type="http://schemas.openxmlformats.org/officeDocument/2006/relationships/image" Target="../media/image-8-8.png"/><Relationship Id="rId9" Type="http://schemas.openxmlformats.org/officeDocument/2006/relationships/image" Target="../media/image-8-3.png"/><Relationship Id="rId10" Type="http://schemas.openxmlformats.org/officeDocument/2006/relationships/image" Target="../media/image-8-10.png"/><Relationship Id="rId11" Type="http://schemas.openxmlformats.org/officeDocument/2006/relationships/image" Target="../media/image-8-11.png"/><Relationship Id="rId12" Type="http://schemas.openxmlformats.org/officeDocument/2006/relationships/image" Target="../media/image-8-3.png"/><Relationship Id="rId13" Type="http://schemas.openxmlformats.org/officeDocument/2006/relationships/image" Target="../media/image-8-3.png"/><Relationship Id="rId14" Type="http://schemas.openxmlformats.org/officeDocument/2006/relationships/image" Target="../media/image-8-14.png"/><Relationship Id="rId15" Type="http://schemas.openxmlformats.org/officeDocument/2006/relationships/image" Target="../media/image-8-15.png"/><Relationship Id="rId16" Type="http://schemas.openxmlformats.org/officeDocument/2006/relationships/slideLayout" Target="../slideLayouts/slideLayout1.xml"/><Relationship Id="rId17"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slideLayout" Target="../slideLayouts/slideLayout1.xml"/><Relationship Id="rId3"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Shape 3"/>
          <p:cNvSpPr/>
          <p:nvPr/>
        </p:nvSpPr>
        <p:spPr>
          <a:xfrm>
            <a:off x="8382305" y="952805"/>
            <a:ext cx="4762195" cy="4762195"/>
          </a:xfrm>
          <a:prstGeom prst="ellipse">
            <a:avLst/>
          </a:prstGeom>
          <a:solidFill>
            <a:srgbClr val="EBF0FF">
              <a:alpha val="40000"/>
            </a:srgbClr>
          </a:solidFill>
          <a:ln/>
        </p:spPr>
      </p:sp>
      <p:sp>
        <p:nvSpPr>
          <p:cNvPr id="6" name="Text 4"/>
          <p:cNvSpPr txBox="1"/>
          <p:nvPr/>
        </p:nvSpPr>
        <p:spPr>
          <a:xfrm>
            <a:off x="381305" y="6486754"/>
            <a:ext cx="170992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打造10倍价值的智能体产品</a:t>
            </a:r>
            <a:endParaRPr lang="en-US" sz="1000" dirty="0"/>
          </a:p>
        </p:txBody>
      </p:sp>
      <p:sp>
        <p:nvSpPr>
          <p:cNvPr id="7" name="Text 5"/>
          <p:cNvSpPr txBox="1"/>
          <p:nvPr/>
        </p:nvSpPr>
        <p:spPr>
          <a:xfrm>
            <a:off x="11756441" y="6486754"/>
            <a:ext cx="157277"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1</a:t>
            </a:r>
            <a:endParaRPr lang="en-US" sz="1000" dirty="0"/>
          </a:p>
        </p:txBody>
      </p:sp>
      <p:sp>
        <p:nvSpPr>
          <p:cNvPr id="8" name="Shape 6"/>
          <p:cNvSpPr/>
          <p:nvPr/>
        </p:nvSpPr>
        <p:spPr>
          <a:xfrm>
            <a:off x="761695" y="685800"/>
            <a:ext cx="972007" cy="267005"/>
          </a:xfrm>
          <a:prstGeom prst="roundRect">
            <a:avLst>
              <a:gd name="adj" fmla="val 342465"/>
            </a:avLst>
          </a:prstGeom>
          <a:solidFill>
            <a:srgbClr val="DBEAFE"/>
          </a:solidFill>
          <a:ln/>
        </p:spPr>
      </p:sp>
      <p:sp>
        <p:nvSpPr>
          <p:cNvPr id="9" name="Text 7"/>
          <p:cNvSpPr txBox="1"/>
          <p:nvPr/>
        </p:nvSpPr>
        <p:spPr>
          <a:xfrm>
            <a:off x="914400" y="733349"/>
            <a:ext cx="767182"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Agentic AI</a:t>
            </a:r>
            <a:endParaRPr lang="en-US" sz="1000" dirty="0"/>
          </a:p>
        </p:txBody>
      </p:sp>
      <p:sp>
        <p:nvSpPr>
          <p:cNvPr id="10" name="Text 8"/>
          <p:cNvSpPr txBox="1"/>
          <p:nvPr/>
        </p:nvSpPr>
        <p:spPr>
          <a:xfrm>
            <a:off x="761695" y="1114654"/>
            <a:ext cx="7353605" cy="685800"/>
          </a:xfrm>
          <a:prstGeom prst="rect">
            <a:avLst/>
          </a:prstGeom>
          <a:noFill/>
          <a:ln/>
        </p:spPr>
        <p:txBody>
          <a:bodyPr wrap="square" lIns="0" tIns="0" rIns="0" bIns="0" rtlCol="0" anchor="ctr"/>
          <a:lstStyle/>
          <a:p>
            <a:pPr algn="l" indent="0" marL="0">
              <a:buNone/>
            </a:pPr>
            <a:r>
              <a:rPr lang="en-US" sz="4500" b="1" dirty="0">
                <a:solidFill>
                  <a:srgbClr val="111827"/>
                </a:solidFill>
                <a:latin typeface="Inter" pitchFamily="34" charset="0"/>
                <a:ea typeface="Inter" pitchFamily="34" charset="-122"/>
                <a:cs typeface="Inter" pitchFamily="34" charset="-120"/>
              </a:rPr>
              <a:t>打造10倍价值的智能体产品</a:t>
            </a:r>
            <a:endParaRPr lang="en-US" sz="4500" dirty="0"/>
          </a:p>
        </p:txBody>
      </p:sp>
      <p:sp>
        <p:nvSpPr>
          <p:cNvPr id="11" name="Text 9"/>
          <p:cNvSpPr txBox="1"/>
          <p:nvPr/>
        </p:nvSpPr>
        <p:spPr>
          <a:xfrm>
            <a:off x="761695" y="2066544"/>
            <a:ext cx="4144061" cy="228600"/>
          </a:xfrm>
          <a:prstGeom prst="rect">
            <a:avLst/>
          </a:prstGeom>
          <a:noFill/>
          <a:ln/>
        </p:spPr>
        <p:txBody>
          <a:bodyPr wrap="square" lIns="0" tIns="0" rIns="0" bIns="0" rtlCol="0" anchor="ctr"/>
          <a:lstStyle/>
          <a:p>
            <a:pPr algn="l" indent="0" marL="0">
              <a:buNone/>
            </a:pPr>
            <a:r>
              <a:rPr lang="en-US" sz="1500" dirty="0">
                <a:solidFill>
                  <a:srgbClr val="374151"/>
                </a:solidFill>
                <a:latin typeface="Inter" pitchFamily="34" charset="0"/>
                <a:ea typeface="Inter" pitchFamily="34" charset="-122"/>
                <a:cs typeface="Inter" pitchFamily="34" charset="-120"/>
              </a:rPr>
              <a:t>智能物种重构时代的创业突破方法论与实现路径</a:t>
            </a:r>
            <a:endParaRPr lang="en-US" sz="15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Shape 0"/>
          <p:cNvSpPr/>
          <p:nvPr/>
        </p:nvSpPr>
        <p:spPr>
          <a:xfrm>
            <a:off x="0" y="0"/>
            <a:ext cx="12191695" cy="10334549"/>
          </a:xfrm>
          <a:prstGeom prst="rect">
            <a:avLst/>
          </a:prstGeom>
          <a:solidFill>
            <a:srgbClr val="FFFFFF"/>
          </a:solidFill>
          <a:ln/>
        </p:spPr>
      </p:sp>
      <p:sp>
        <p:nvSpPr>
          <p:cNvPr id="3" name="Shape 1"/>
          <p:cNvSpPr/>
          <p:nvPr/>
        </p:nvSpPr>
        <p:spPr>
          <a:xfrm>
            <a:off x="0" y="0"/>
            <a:ext cx="12191695" cy="10334549"/>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趋势分析</a:t>
            </a:r>
            <a:endParaRPr lang="en-US" sz="1200" dirty="0"/>
          </a:p>
        </p:txBody>
      </p:sp>
      <p:sp>
        <p:nvSpPr>
          <p:cNvPr id="6" name="Text 4"/>
          <p:cNvSpPr txBox="1"/>
          <p:nvPr/>
        </p:nvSpPr>
        <p:spPr>
          <a:xfrm>
            <a:off x="381305" y="743407"/>
            <a:ext cx="3929177"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新目标用户，新设备和新场景</a:t>
            </a:r>
            <a:endParaRPr lang="en-US" sz="2200" dirty="0"/>
          </a:p>
        </p:txBody>
      </p:sp>
      <p:sp>
        <p:nvSpPr>
          <p:cNvPr id="7" name="Text 5"/>
          <p:cNvSpPr txBox="1"/>
          <p:nvPr/>
        </p:nvSpPr>
        <p:spPr>
          <a:xfrm>
            <a:off x="381305" y="1143000"/>
            <a:ext cx="3743554" cy="228600"/>
          </a:xfrm>
          <a:prstGeom prst="rect">
            <a:avLst/>
          </a:prstGeom>
          <a:noFill/>
          <a:ln/>
        </p:spPr>
        <p:txBody>
          <a:bodyPr wrap="square" lIns="0" tIns="0" rIns="0" bIns="0" rtlCol="0" anchor="ctr"/>
          <a:lstStyle/>
          <a:p>
            <a:pPr algn="l" indent="0" marL="0">
              <a:buNone/>
            </a:pPr>
            <a:r>
              <a:rPr lang="en-US" sz="1500" dirty="0">
                <a:solidFill>
                  <a:srgbClr val="374151"/>
                </a:solidFill>
                <a:latin typeface="Inter" pitchFamily="34" charset="0"/>
                <a:ea typeface="Inter" pitchFamily="34" charset="-122"/>
                <a:cs typeface="Inter" pitchFamily="34" charset="-120"/>
              </a:rPr>
              <a:t>Agentic AI时代的三大变化趋势与典型案例</a:t>
            </a:r>
            <a:endParaRPr lang="en-US" sz="1500" dirty="0"/>
          </a:p>
        </p:txBody>
      </p:sp>
      <p:sp>
        <p:nvSpPr>
          <p:cNvPr id="8" name="Shape 6"/>
          <p:cNvSpPr/>
          <p:nvPr/>
        </p:nvSpPr>
        <p:spPr>
          <a:xfrm>
            <a:off x="9533534" y="457200"/>
            <a:ext cx="2286000" cy="381305"/>
          </a:xfrm>
          <a:prstGeom prst="roundRect">
            <a:avLst>
              <a:gd name="adj" fmla="val 47962"/>
            </a:avLst>
          </a:prstGeom>
          <a:solidFill>
            <a:srgbClr val="DBEAFE"/>
          </a:solidFill>
          <a:ln/>
        </p:spPr>
      </p:sp>
      <p:sp>
        <p:nvSpPr>
          <p:cNvPr id="9" name="Text 7"/>
          <p:cNvSpPr txBox="1"/>
          <p:nvPr/>
        </p:nvSpPr>
        <p:spPr>
          <a:xfrm>
            <a:off x="9685325" y="552298"/>
            <a:ext cx="2095805" cy="191110"/>
          </a:xfrm>
          <a:prstGeom prst="rect">
            <a:avLst/>
          </a:prstGeom>
          <a:noFill/>
          <a:ln/>
        </p:spPr>
        <p:txBody>
          <a:bodyPr wrap="square" lIns="0" tIns="0" rIns="0" bIns="0" rtlCol="0" anchor="ctr"/>
          <a:lstStyle/>
          <a:p>
            <a:pPr algn="r" indent="0" marL="0">
              <a:buNone/>
            </a:pPr>
            <a:r>
              <a:rPr lang="en-US" sz="1200" dirty="0">
                <a:solidFill>
                  <a:srgbClr val="1D4ED8"/>
                </a:solidFill>
                <a:latin typeface="Inter" pitchFamily="34" charset="0"/>
                <a:ea typeface="Inter" pitchFamily="34" charset="-122"/>
                <a:cs typeface="Inter" pitchFamily="34" charset="-120"/>
              </a:rPr>
              <a:t>第一部分 Agentic时代新变量</a:t>
            </a:r>
            <a:endParaRPr lang="en-US" sz="1200" dirty="0"/>
          </a:p>
        </p:txBody>
      </p:sp>
      <p:sp>
        <p:nvSpPr>
          <p:cNvPr id="10" name="Shape 8"/>
          <p:cNvSpPr/>
          <p:nvPr/>
        </p:nvSpPr>
        <p:spPr>
          <a:xfrm>
            <a:off x="381305" y="1619402"/>
            <a:ext cx="11430000" cy="2143354"/>
          </a:xfrm>
          <a:prstGeom prst="roundRect">
            <a:avLst>
              <a:gd name="adj" fmla="val 1517"/>
            </a:avLst>
          </a:prstGeom>
          <a:solidFill>
            <a:srgbClr val="F9FAFB"/>
          </a:solidFill>
          <a:ln w="12700">
            <a:solidFill>
              <a:srgbClr val="E5E7EB"/>
            </a:solidFill>
            <a:prstDash val="solid"/>
          </a:ln>
        </p:spPr>
      </p:sp>
      <p:sp>
        <p:nvSpPr>
          <p:cNvPr id="11" name="Shape 9"/>
          <p:cNvSpPr/>
          <p:nvPr/>
        </p:nvSpPr>
        <p:spPr>
          <a:xfrm>
            <a:off x="580644" y="1819656"/>
            <a:ext cx="381305" cy="381305"/>
          </a:xfrm>
          <a:prstGeom prst="ellipse">
            <a:avLst/>
          </a:prstGeom>
          <a:solidFill>
            <a:srgbClr val="EBF0FF"/>
          </a:solidFill>
          <a:ln/>
        </p:spPr>
      </p:sp>
      <p:pic>
        <p:nvPicPr>
          <p:cNvPr id="12" name="Image 0" descr="preencoded.png">    </p:cNvPr>
          <p:cNvPicPr>
            <a:picLocks noChangeAspect="1"/>
          </p:cNvPicPr>
          <p:nvPr/>
        </p:nvPicPr>
        <p:blipFill>
          <a:blip r:embed="rId1"/>
          <a:srcRect l="-760" r="-760" t="0" b="0"/>
          <a:stretch/>
        </p:blipFill>
        <p:spPr>
          <a:xfrm>
            <a:off x="694944" y="1923898"/>
            <a:ext cx="152705" cy="171907"/>
          </a:xfrm>
          <a:prstGeom prst="rect">
            <a:avLst/>
          </a:prstGeom>
        </p:spPr>
      </p:pic>
      <p:sp>
        <p:nvSpPr>
          <p:cNvPr id="13" name="Shape 10"/>
          <p:cNvSpPr/>
          <p:nvPr/>
        </p:nvSpPr>
        <p:spPr>
          <a:xfrm>
            <a:off x="381305" y="3944722"/>
            <a:ext cx="11430000" cy="3076956"/>
          </a:xfrm>
          <a:prstGeom prst="roundRect">
            <a:avLst>
              <a:gd name="adj" fmla="val 736"/>
            </a:avLst>
          </a:prstGeom>
          <a:solidFill>
            <a:srgbClr val="F9FAFB"/>
          </a:solidFill>
          <a:ln w="12700">
            <a:solidFill>
              <a:srgbClr val="E5E7EB"/>
            </a:solidFill>
            <a:prstDash val="solid"/>
          </a:ln>
        </p:spPr>
      </p:sp>
      <p:sp>
        <p:nvSpPr>
          <p:cNvPr id="14" name="Shape 11"/>
          <p:cNvSpPr/>
          <p:nvPr/>
        </p:nvSpPr>
        <p:spPr>
          <a:xfrm>
            <a:off x="381305" y="7205472"/>
            <a:ext cx="11430000" cy="2143354"/>
          </a:xfrm>
          <a:prstGeom prst="roundRect">
            <a:avLst>
              <a:gd name="adj" fmla="val 1517"/>
            </a:avLst>
          </a:prstGeom>
          <a:solidFill>
            <a:srgbClr val="F9FAFB"/>
          </a:solidFill>
          <a:ln w="12700">
            <a:solidFill>
              <a:srgbClr val="E5E7EB"/>
            </a:solidFill>
            <a:prstDash val="solid"/>
          </a:ln>
        </p:spPr>
      </p:sp>
      <p:sp>
        <p:nvSpPr>
          <p:cNvPr id="15" name="Shape 12"/>
          <p:cNvSpPr/>
          <p:nvPr/>
        </p:nvSpPr>
        <p:spPr>
          <a:xfrm>
            <a:off x="580644" y="4144975"/>
            <a:ext cx="381305" cy="381305"/>
          </a:xfrm>
          <a:prstGeom prst="ellipse">
            <a:avLst/>
          </a:prstGeom>
          <a:solidFill>
            <a:srgbClr val="EBF0FF"/>
          </a:solidFill>
          <a:ln/>
        </p:spPr>
      </p:sp>
      <p:sp>
        <p:nvSpPr>
          <p:cNvPr id="16" name="Text 13"/>
          <p:cNvSpPr txBox="1"/>
          <p:nvPr/>
        </p:nvSpPr>
        <p:spPr>
          <a:xfrm>
            <a:off x="1076249" y="1895551"/>
            <a:ext cx="2809951"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新目标用户：数字工人、智能体</a:t>
            </a:r>
            <a:endParaRPr lang="en-US" sz="1500" dirty="0"/>
          </a:p>
        </p:txBody>
      </p:sp>
      <p:sp>
        <p:nvSpPr>
          <p:cNvPr id="17" name="Text 14"/>
          <p:cNvSpPr txBox="1"/>
          <p:nvPr/>
        </p:nvSpPr>
        <p:spPr>
          <a:xfrm>
            <a:off x="1076249" y="4220870"/>
            <a:ext cx="3010205"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新硬件：AI玩具、AI眼镜、AI助手</a:t>
            </a:r>
            <a:endParaRPr lang="en-US" sz="1500" dirty="0"/>
          </a:p>
        </p:txBody>
      </p:sp>
      <p:sp>
        <p:nvSpPr>
          <p:cNvPr id="18" name="Text 15"/>
          <p:cNvSpPr txBox="1"/>
          <p:nvPr/>
        </p:nvSpPr>
        <p:spPr>
          <a:xfrm>
            <a:off x="580644" y="2333549"/>
            <a:ext cx="42291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AI时代的新型工作者与自主智能体系统，重新定义生产力关系</a:t>
            </a:r>
            <a:endParaRPr lang="en-US" sz="1200" dirty="0"/>
          </a:p>
        </p:txBody>
      </p:sp>
      <p:sp>
        <p:nvSpPr>
          <p:cNvPr id="19" name="Text 16"/>
          <p:cNvSpPr txBox="1"/>
          <p:nvPr/>
        </p:nvSpPr>
        <p:spPr>
          <a:xfrm>
            <a:off x="580644" y="4659782"/>
            <a:ext cx="39246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智能设备重构人机交互方式，为AI应用提供全新物理载体</a:t>
            </a:r>
            <a:endParaRPr lang="en-US" sz="1200" dirty="0"/>
          </a:p>
        </p:txBody>
      </p:sp>
      <p:sp>
        <p:nvSpPr>
          <p:cNvPr id="20" name="Text 17"/>
          <p:cNvSpPr txBox="1"/>
          <p:nvPr/>
        </p:nvSpPr>
        <p:spPr>
          <a:xfrm>
            <a:off x="580644" y="2676449"/>
            <a:ext cx="762610"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MuleRun</a:t>
            </a:r>
            <a:endParaRPr lang="en-US" sz="1200" dirty="0"/>
          </a:p>
        </p:txBody>
      </p:sp>
      <p:sp>
        <p:nvSpPr>
          <p:cNvPr id="21" name="Text 18"/>
          <p:cNvSpPr txBox="1"/>
          <p:nvPr/>
        </p:nvSpPr>
        <p:spPr>
          <a:xfrm>
            <a:off x="6172200" y="2676449"/>
            <a:ext cx="1028700"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Macroscope</a:t>
            </a:r>
            <a:endParaRPr lang="en-US" sz="1200" dirty="0"/>
          </a:p>
        </p:txBody>
      </p:sp>
      <p:sp>
        <p:nvSpPr>
          <p:cNvPr id="22" name="Text 19"/>
          <p:cNvSpPr txBox="1"/>
          <p:nvPr/>
        </p:nvSpPr>
        <p:spPr>
          <a:xfrm>
            <a:off x="580644" y="5002682"/>
            <a:ext cx="619963"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Fuzoro</a:t>
            </a:r>
            <a:endParaRPr lang="en-US" sz="1200" dirty="0"/>
          </a:p>
        </p:txBody>
      </p:sp>
      <p:sp>
        <p:nvSpPr>
          <p:cNvPr id="23" name="Shape 20"/>
          <p:cNvSpPr/>
          <p:nvPr/>
        </p:nvSpPr>
        <p:spPr>
          <a:xfrm>
            <a:off x="580644" y="2924251"/>
            <a:ext cx="1410005" cy="371246"/>
          </a:xfrm>
          <a:prstGeom prst="roundRect">
            <a:avLst>
              <a:gd name="adj" fmla="val 37893"/>
            </a:avLst>
          </a:prstGeom>
          <a:solidFill>
            <a:srgbClr val="F3F4F6"/>
          </a:solidFill>
          <a:ln/>
        </p:spPr>
      </p:sp>
      <p:sp>
        <p:nvSpPr>
          <p:cNvPr id="24" name="Shape 21"/>
          <p:cNvSpPr/>
          <p:nvPr/>
        </p:nvSpPr>
        <p:spPr>
          <a:xfrm>
            <a:off x="6172200" y="2924251"/>
            <a:ext cx="1410005" cy="371246"/>
          </a:xfrm>
          <a:prstGeom prst="roundRect">
            <a:avLst>
              <a:gd name="adj" fmla="val 37893"/>
            </a:avLst>
          </a:prstGeom>
          <a:solidFill>
            <a:srgbClr val="F3F4F6"/>
          </a:solidFill>
          <a:ln/>
        </p:spPr>
      </p:sp>
      <p:sp>
        <p:nvSpPr>
          <p:cNvPr id="25" name="Shape 22"/>
          <p:cNvSpPr/>
          <p:nvPr/>
        </p:nvSpPr>
        <p:spPr>
          <a:xfrm>
            <a:off x="694944" y="3021178"/>
            <a:ext cx="190195" cy="190195"/>
          </a:xfrm>
          <a:prstGeom prst="ellipse">
            <a:avLst/>
          </a:prstGeom>
          <a:solidFill>
            <a:srgbClr val="EBF0FF"/>
          </a:solidFill>
          <a:ln/>
        </p:spPr>
      </p:sp>
      <p:pic>
        <p:nvPicPr>
          <p:cNvPr id="26" name="Image 1" descr="preencoded.png">    </p:cNvPr>
          <p:cNvPicPr>
            <a:picLocks noChangeAspect="1"/>
          </p:cNvPicPr>
          <p:nvPr/>
        </p:nvPicPr>
        <p:blipFill>
          <a:blip r:embed="rId2"/>
          <a:srcRect l="-1923" r="-1923" t="0" b="0"/>
          <a:stretch/>
        </p:blipFill>
        <p:spPr>
          <a:xfrm>
            <a:off x="728777" y="3071470"/>
            <a:ext cx="123444" cy="95098"/>
          </a:xfrm>
          <a:prstGeom prst="rect">
            <a:avLst/>
          </a:prstGeom>
        </p:spPr>
      </p:pic>
      <p:sp>
        <p:nvSpPr>
          <p:cNvPr id="27" name="Shape 23"/>
          <p:cNvSpPr/>
          <p:nvPr/>
        </p:nvSpPr>
        <p:spPr>
          <a:xfrm>
            <a:off x="580644" y="5249570"/>
            <a:ext cx="1190549" cy="371246"/>
          </a:xfrm>
          <a:prstGeom prst="roundRect">
            <a:avLst>
              <a:gd name="adj" fmla="val 37893"/>
            </a:avLst>
          </a:prstGeom>
          <a:solidFill>
            <a:srgbClr val="F3F4F6"/>
          </a:solidFill>
          <a:ln/>
        </p:spPr>
      </p:sp>
      <p:sp>
        <p:nvSpPr>
          <p:cNvPr id="28" name="Shape 24"/>
          <p:cNvSpPr/>
          <p:nvPr/>
        </p:nvSpPr>
        <p:spPr>
          <a:xfrm>
            <a:off x="6286500" y="3021178"/>
            <a:ext cx="190195" cy="190195"/>
          </a:xfrm>
          <a:prstGeom prst="ellipse">
            <a:avLst/>
          </a:prstGeom>
          <a:solidFill>
            <a:srgbClr val="EBF0FF"/>
          </a:solidFill>
          <a:ln/>
        </p:spPr>
      </p:sp>
      <p:sp>
        <p:nvSpPr>
          <p:cNvPr id="29" name="Text 25"/>
          <p:cNvSpPr txBox="1"/>
          <p:nvPr/>
        </p:nvSpPr>
        <p:spPr>
          <a:xfrm>
            <a:off x="942746" y="3019349"/>
            <a:ext cx="10341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智能体市场平台</a:t>
            </a:r>
            <a:endParaRPr lang="en-US" sz="1000" dirty="0"/>
          </a:p>
        </p:txBody>
      </p:sp>
      <p:sp>
        <p:nvSpPr>
          <p:cNvPr id="30" name="Text 26"/>
          <p:cNvSpPr txBox="1"/>
          <p:nvPr/>
        </p:nvSpPr>
        <p:spPr>
          <a:xfrm>
            <a:off x="6534302" y="3019349"/>
            <a:ext cx="10341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智能体管理系统</a:t>
            </a:r>
            <a:endParaRPr lang="en-US" sz="1000" dirty="0"/>
          </a:p>
        </p:txBody>
      </p:sp>
      <p:sp>
        <p:nvSpPr>
          <p:cNvPr id="31" name="Text 27"/>
          <p:cNvSpPr txBox="1"/>
          <p:nvPr/>
        </p:nvSpPr>
        <p:spPr>
          <a:xfrm>
            <a:off x="580644" y="3373222"/>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允许开发者构建、发布和销售智能体，形成完整市场生态</a:t>
            </a:r>
            <a:endParaRPr lang="en-US" sz="1000" dirty="0"/>
          </a:p>
        </p:txBody>
      </p:sp>
      <p:pic>
        <p:nvPicPr>
          <p:cNvPr id="32" name="Image 2" descr="preencoded.png">    </p:cNvPr>
          <p:cNvPicPr>
            <a:picLocks noChangeAspect="1"/>
          </p:cNvPicPr>
          <p:nvPr/>
        </p:nvPicPr>
        <p:blipFill>
          <a:blip r:embed="rId3"/>
          <a:srcRect l="0" r="0" t="0" b="0"/>
          <a:stretch/>
        </p:blipFill>
        <p:spPr>
          <a:xfrm>
            <a:off x="6334049" y="3071470"/>
            <a:ext cx="95098" cy="95098"/>
          </a:xfrm>
          <a:prstGeom prst="rect">
            <a:avLst/>
          </a:prstGeom>
        </p:spPr>
      </p:pic>
      <p:sp>
        <p:nvSpPr>
          <p:cNvPr id="33" name="Text 28"/>
          <p:cNvSpPr txBox="1"/>
          <p:nvPr/>
        </p:nvSpPr>
        <p:spPr>
          <a:xfrm>
            <a:off x="6172200" y="3373222"/>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专注于开发团队的智能体监控、优化与协作管理平台</a:t>
            </a:r>
            <a:endParaRPr lang="en-US" sz="1000" dirty="0"/>
          </a:p>
        </p:txBody>
      </p:sp>
      <p:pic>
        <p:nvPicPr>
          <p:cNvPr id="34" name="Image 3" descr="preencoded.png">    </p:cNvPr>
          <p:cNvPicPr>
            <a:picLocks noChangeAspect="1"/>
          </p:cNvPicPr>
          <p:nvPr/>
        </p:nvPicPr>
        <p:blipFill>
          <a:blip r:embed="rId4"/>
          <a:srcRect l="0" r="0" t="0" b="0"/>
          <a:stretch/>
        </p:blipFill>
        <p:spPr>
          <a:xfrm>
            <a:off x="685800" y="4250131"/>
            <a:ext cx="171907" cy="171907"/>
          </a:xfrm>
          <a:prstGeom prst="rect">
            <a:avLst/>
          </a:prstGeom>
        </p:spPr>
      </p:pic>
      <p:sp>
        <p:nvSpPr>
          <p:cNvPr id="35" name="Shape 29"/>
          <p:cNvSpPr/>
          <p:nvPr/>
        </p:nvSpPr>
        <p:spPr>
          <a:xfrm>
            <a:off x="694944" y="5346497"/>
            <a:ext cx="190195" cy="190195"/>
          </a:xfrm>
          <a:prstGeom prst="ellipse">
            <a:avLst/>
          </a:prstGeom>
          <a:solidFill>
            <a:srgbClr val="EBF0FF"/>
          </a:solidFill>
          <a:ln/>
        </p:spPr>
      </p:sp>
      <p:pic>
        <p:nvPicPr>
          <p:cNvPr id="36" name="Image 4" descr="preencoded.png">    </p:cNvPr>
          <p:cNvPicPr>
            <a:picLocks noChangeAspect="1"/>
          </p:cNvPicPr>
          <p:nvPr/>
        </p:nvPicPr>
        <p:blipFill>
          <a:blip r:embed="rId5"/>
          <a:srcRect l="0" r="0" t="0" b="0"/>
          <a:stretch/>
        </p:blipFill>
        <p:spPr>
          <a:xfrm>
            <a:off x="743407" y="5396789"/>
            <a:ext cx="95098" cy="95098"/>
          </a:xfrm>
          <a:prstGeom prst="rect">
            <a:avLst/>
          </a:prstGeom>
        </p:spPr>
      </p:pic>
      <p:sp>
        <p:nvSpPr>
          <p:cNvPr id="37" name="Shape 30"/>
          <p:cNvSpPr/>
          <p:nvPr/>
        </p:nvSpPr>
        <p:spPr>
          <a:xfrm>
            <a:off x="580644" y="6223406"/>
            <a:ext cx="875995" cy="371246"/>
          </a:xfrm>
          <a:prstGeom prst="roundRect">
            <a:avLst>
              <a:gd name="adj" fmla="val 37893"/>
            </a:avLst>
          </a:prstGeom>
          <a:solidFill>
            <a:srgbClr val="F3F4F6"/>
          </a:solidFill>
          <a:ln/>
        </p:spPr>
      </p:sp>
      <p:sp>
        <p:nvSpPr>
          <p:cNvPr id="38" name="Shape 31"/>
          <p:cNvSpPr/>
          <p:nvPr/>
        </p:nvSpPr>
        <p:spPr>
          <a:xfrm>
            <a:off x="694944" y="6320333"/>
            <a:ext cx="190195" cy="190195"/>
          </a:xfrm>
          <a:prstGeom prst="ellipse">
            <a:avLst/>
          </a:prstGeom>
          <a:solidFill>
            <a:srgbClr val="EBF0FF"/>
          </a:solidFill>
          <a:ln/>
        </p:spPr>
      </p:sp>
      <p:sp>
        <p:nvSpPr>
          <p:cNvPr id="39" name="Text 32"/>
          <p:cNvSpPr txBox="1"/>
          <p:nvPr/>
        </p:nvSpPr>
        <p:spPr>
          <a:xfrm>
            <a:off x="942746" y="5345582"/>
            <a:ext cx="814730"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AI玩具/伴侣</a:t>
            </a:r>
            <a:endParaRPr lang="en-US" sz="1000" dirty="0"/>
          </a:p>
        </p:txBody>
      </p:sp>
      <p:sp>
        <p:nvSpPr>
          <p:cNvPr id="40" name="Text 33"/>
          <p:cNvSpPr txBox="1"/>
          <p:nvPr/>
        </p:nvSpPr>
        <p:spPr>
          <a:xfrm>
            <a:off x="580644" y="5661050"/>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具备情感交互能力的智能伴侣，满足陪伴与情感需求</a:t>
            </a:r>
            <a:endParaRPr lang="en-US" sz="1000" dirty="0"/>
          </a:p>
        </p:txBody>
      </p:sp>
      <p:sp>
        <p:nvSpPr>
          <p:cNvPr id="41" name="Text 34"/>
          <p:cNvSpPr txBox="1"/>
          <p:nvPr/>
        </p:nvSpPr>
        <p:spPr>
          <a:xfrm>
            <a:off x="580644" y="5975604"/>
            <a:ext cx="1143000"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Meta Ray-Ban</a:t>
            </a:r>
            <a:endParaRPr lang="en-US" sz="1200" dirty="0"/>
          </a:p>
        </p:txBody>
      </p:sp>
      <p:pic>
        <p:nvPicPr>
          <p:cNvPr id="42" name="Image 5" descr="preencoded.png">    </p:cNvPr>
          <p:cNvPicPr>
            <a:picLocks noChangeAspect="1"/>
          </p:cNvPicPr>
          <p:nvPr/>
        </p:nvPicPr>
        <p:blipFill>
          <a:blip r:embed="rId6"/>
          <a:srcRect l="0" r="0" t="-870" b="-870"/>
          <a:stretch/>
        </p:blipFill>
        <p:spPr>
          <a:xfrm>
            <a:off x="737921" y="6369710"/>
            <a:ext cx="105156" cy="95098"/>
          </a:xfrm>
          <a:prstGeom prst="rect">
            <a:avLst/>
          </a:prstGeom>
        </p:spPr>
      </p:pic>
      <p:sp>
        <p:nvSpPr>
          <p:cNvPr id="43" name="Shape 35"/>
          <p:cNvSpPr/>
          <p:nvPr/>
        </p:nvSpPr>
        <p:spPr>
          <a:xfrm>
            <a:off x="580644" y="7405726"/>
            <a:ext cx="381305" cy="381305"/>
          </a:xfrm>
          <a:prstGeom prst="ellipse">
            <a:avLst/>
          </a:prstGeom>
          <a:solidFill>
            <a:srgbClr val="EBF0FF"/>
          </a:solidFill>
          <a:ln/>
        </p:spPr>
      </p:sp>
      <p:sp>
        <p:nvSpPr>
          <p:cNvPr id="44" name="Text 36"/>
          <p:cNvSpPr txBox="1"/>
          <p:nvPr/>
        </p:nvSpPr>
        <p:spPr>
          <a:xfrm>
            <a:off x="1076249" y="7481621"/>
            <a:ext cx="2619756"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新场景：专业水平工具平民化</a:t>
            </a:r>
            <a:endParaRPr lang="en-US" sz="1500" dirty="0"/>
          </a:p>
        </p:txBody>
      </p:sp>
      <p:sp>
        <p:nvSpPr>
          <p:cNvPr id="45" name="Text 37"/>
          <p:cNvSpPr txBox="1"/>
          <p:nvPr/>
        </p:nvSpPr>
        <p:spPr>
          <a:xfrm>
            <a:off x="580644" y="7920533"/>
            <a:ext cx="468630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AI降低专业工具使用门槛，使人人都能完成原本需要专业技能的工作</a:t>
            </a:r>
            <a:endParaRPr lang="en-US" sz="1200" dirty="0"/>
          </a:p>
        </p:txBody>
      </p:sp>
      <p:sp>
        <p:nvSpPr>
          <p:cNvPr id="46" name="Text 38"/>
          <p:cNvSpPr txBox="1"/>
          <p:nvPr/>
        </p:nvSpPr>
        <p:spPr>
          <a:xfrm>
            <a:off x="6172200" y="5002682"/>
            <a:ext cx="619963"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Plaude</a:t>
            </a:r>
            <a:endParaRPr lang="en-US" sz="1200" dirty="0"/>
          </a:p>
        </p:txBody>
      </p:sp>
      <p:sp>
        <p:nvSpPr>
          <p:cNvPr id="47" name="Shape 39"/>
          <p:cNvSpPr/>
          <p:nvPr/>
        </p:nvSpPr>
        <p:spPr>
          <a:xfrm>
            <a:off x="6172200" y="5249570"/>
            <a:ext cx="1276502" cy="371246"/>
          </a:xfrm>
          <a:prstGeom prst="roundRect">
            <a:avLst>
              <a:gd name="adj" fmla="val 37893"/>
            </a:avLst>
          </a:prstGeom>
          <a:solidFill>
            <a:srgbClr val="F3F4F6"/>
          </a:solidFill>
          <a:ln/>
        </p:spPr>
      </p:sp>
      <p:sp>
        <p:nvSpPr>
          <p:cNvPr id="48" name="Shape 40"/>
          <p:cNvSpPr/>
          <p:nvPr/>
        </p:nvSpPr>
        <p:spPr>
          <a:xfrm>
            <a:off x="6172200" y="6223406"/>
            <a:ext cx="1276502" cy="371246"/>
          </a:xfrm>
          <a:prstGeom prst="roundRect">
            <a:avLst>
              <a:gd name="adj" fmla="val 37893"/>
            </a:avLst>
          </a:prstGeom>
          <a:solidFill>
            <a:srgbClr val="F3F4F6"/>
          </a:solidFill>
          <a:ln/>
        </p:spPr>
      </p:sp>
      <p:sp>
        <p:nvSpPr>
          <p:cNvPr id="49" name="Shape 41"/>
          <p:cNvSpPr/>
          <p:nvPr/>
        </p:nvSpPr>
        <p:spPr>
          <a:xfrm>
            <a:off x="6286500" y="5346497"/>
            <a:ext cx="190195" cy="190195"/>
          </a:xfrm>
          <a:prstGeom prst="ellipse">
            <a:avLst/>
          </a:prstGeom>
          <a:solidFill>
            <a:srgbClr val="EBF0FF"/>
          </a:solidFill>
          <a:ln/>
        </p:spPr>
      </p:sp>
      <p:sp>
        <p:nvSpPr>
          <p:cNvPr id="50" name="Shape 42"/>
          <p:cNvSpPr/>
          <p:nvPr/>
        </p:nvSpPr>
        <p:spPr>
          <a:xfrm>
            <a:off x="6286500" y="6320333"/>
            <a:ext cx="190195" cy="190195"/>
          </a:xfrm>
          <a:prstGeom prst="ellipse">
            <a:avLst/>
          </a:prstGeom>
          <a:solidFill>
            <a:srgbClr val="EBF0FF"/>
          </a:solidFill>
          <a:ln/>
        </p:spPr>
      </p:sp>
      <p:sp>
        <p:nvSpPr>
          <p:cNvPr id="51" name="Text 43"/>
          <p:cNvSpPr txBox="1"/>
          <p:nvPr/>
        </p:nvSpPr>
        <p:spPr>
          <a:xfrm>
            <a:off x="942746" y="6318504"/>
            <a:ext cx="5001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AI眼镜</a:t>
            </a:r>
            <a:endParaRPr lang="en-US" sz="1000" dirty="0"/>
          </a:p>
        </p:txBody>
      </p:sp>
      <p:sp>
        <p:nvSpPr>
          <p:cNvPr id="52" name="Text 44"/>
          <p:cNvSpPr txBox="1"/>
          <p:nvPr/>
        </p:nvSpPr>
        <p:spPr>
          <a:xfrm>
            <a:off x="6534302" y="5345582"/>
            <a:ext cx="900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办公效率助手</a:t>
            </a:r>
            <a:endParaRPr lang="en-US" sz="1000" dirty="0"/>
          </a:p>
        </p:txBody>
      </p:sp>
      <p:sp>
        <p:nvSpPr>
          <p:cNvPr id="53" name="Text 45"/>
          <p:cNvSpPr txBox="1"/>
          <p:nvPr/>
        </p:nvSpPr>
        <p:spPr>
          <a:xfrm>
            <a:off x="6534302" y="6318504"/>
            <a:ext cx="900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个人记忆助手</a:t>
            </a:r>
            <a:endParaRPr lang="en-US" sz="1000" dirty="0"/>
          </a:p>
        </p:txBody>
      </p:sp>
      <p:sp>
        <p:nvSpPr>
          <p:cNvPr id="54" name="Text 46"/>
          <p:cNvSpPr txBox="1"/>
          <p:nvPr/>
        </p:nvSpPr>
        <p:spPr>
          <a:xfrm>
            <a:off x="580644" y="6633972"/>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集成视觉AI的智能眼镜，提供实时环境理解与增强现实</a:t>
            </a:r>
            <a:endParaRPr lang="en-US" sz="1000" dirty="0"/>
          </a:p>
        </p:txBody>
      </p:sp>
      <p:pic>
        <p:nvPicPr>
          <p:cNvPr id="55" name="Image 6" descr="preencoded.png">    </p:cNvPr>
          <p:cNvPicPr>
            <a:picLocks noChangeAspect="1"/>
          </p:cNvPicPr>
          <p:nvPr/>
        </p:nvPicPr>
        <p:blipFill>
          <a:blip r:embed="rId7"/>
          <a:srcRect l="0" r="0" t="0" b="0"/>
          <a:stretch/>
        </p:blipFill>
        <p:spPr>
          <a:xfrm>
            <a:off x="6334049" y="5396789"/>
            <a:ext cx="95098" cy="95098"/>
          </a:xfrm>
          <a:prstGeom prst="rect">
            <a:avLst/>
          </a:prstGeom>
        </p:spPr>
      </p:pic>
      <p:sp>
        <p:nvSpPr>
          <p:cNvPr id="56" name="Text 47"/>
          <p:cNvSpPr txBox="1"/>
          <p:nvPr/>
        </p:nvSpPr>
        <p:spPr>
          <a:xfrm>
            <a:off x="6172200" y="5661050"/>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AI驱动的工作场景智能助手，优化办公流程与效率</a:t>
            </a:r>
            <a:endParaRPr lang="en-US" sz="1000" dirty="0"/>
          </a:p>
        </p:txBody>
      </p:sp>
      <p:sp>
        <p:nvSpPr>
          <p:cNvPr id="57" name="Text 48"/>
          <p:cNvSpPr txBox="1"/>
          <p:nvPr/>
        </p:nvSpPr>
        <p:spPr>
          <a:xfrm>
            <a:off x="6172200" y="6633972"/>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可穿戴设备与AI结合，记录并管理个人记忆与知识体系</a:t>
            </a:r>
            <a:endParaRPr lang="en-US" sz="1000" dirty="0"/>
          </a:p>
        </p:txBody>
      </p:sp>
      <p:sp>
        <p:nvSpPr>
          <p:cNvPr id="58" name="Text 49"/>
          <p:cNvSpPr txBox="1"/>
          <p:nvPr/>
        </p:nvSpPr>
        <p:spPr>
          <a:xfrm>
            <a:off x="6172200" y="5975604"/>
            <a:ext cx="514807"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Looki</a:t>
            </a:r>
            <a:endParaRPr lang="en-US" sz="1200" dirty="0"/>
          </a:p>
        </p:txBody>
      </p:sp>
      <p:pic>
        <p:nvPicPr>
          <p:cNvPr id="59" name="Image 7" descr="preencoded.png">    </p:cNvPr>
          <p:cNvPicPr>
            <a:picLocks noChangeAspect="1"/>
          </p:cNvPicPr>
          <p:nvPr/>
        </p:nvPicPr>
        <p:blipFill>
          <a:blip r:embed="rId8"/>
          <a:srcRect l="0" r="0" t="-870" b="-870"/>
          <a:stretch/>
        </p:blipFill>
        <p:spPr>
          <a:xfrm>
            <a:off x="6329477" y="6369710"/>
            <a:ext cx="105156" cy="95098"/>
          </a:xfrm>
          <a:prstGeom prst="rect">
            <a:avLst/>
          </a:prstGeom>
        </p:spPr>
      </p:pic>
      <p:pic>
        <p:nvPicPr>
          <p:cNvPr id="60" name="Image 8" descr="preencoded.png">    </p:cNvPr>
          <p:cNvPicPr>
            <a:picLocks noChangeAspect="1"/>
          </p:cNvPicPr>
          <p:nvPr/>
        </p:nvPicPr>
        <p:blipFill>
          <a:blip r:embed="rId9"/>
          <a:srcRect l="0" r="0" t="-841" b="-841"/>
          <a:stretch/>
        </p:blipFill>
        <p:spPr>
          <a:xfrm>
            <a:off x="676656" y="7510882"/>
            <a:ext cx="190195" cy="171907"/>
          </a:xfrm>
          <a:prstGeom prst="rect">
            <a:avLst/>
          </a:prstGeom>
        </p:spPr>
      </p:pic>
      <p:sp>
        <p:nvSpPr>
          <p:cNvPr id="61" name="Text 50"/>
          <p:cNvSpPr txBox="1"/>
          <p:nvPr/>
        </p:nvSpPr>
        <p:spPr>
          <a:xfrm>
            <a:off x="580644" y="8263433"/>
            <a:ext cx="685800"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Lovable</a:t>
            </a:r>
            <a:endParaRPr lang="en-US" sz="1200" dirty="0"/>
          </a:p>
        </p:txBody>
      </p:sp>
      <p:sp>
        <p:nvSpPr>
          <p:cNvPr id="62" name="Shape 51"/>
          <p:cNvSpPr/>
          <p:nvPr/>
        </p:nvSpPr>
        <p:spPr>
          <a:xfrm>
            <a:off x="580644" y="8510321"/>
            <a:ext cx="1276502" cy="371246"/>
          </a:xfrm>
          <a:prstGeom prst="roundRect">
            <a:avLst>
              <a:gd name="adj" fmla="val 37893"/>
            </a:avLst>
          </a:prstGeom>
          <a:solidFill>
            <a:srgbClr val="F3F4F6"/>
          </a:solidFill>
          <a:ln/>
        </p:spPr>
      </p:sp>
      <p:sp>
        <p:nvSpPr>
          <p:cNvPr id="63" name="Shape 52"/>
          <p:cNvSpPr/>
          <p:nvPr/>
        </p:nvSpPr>
        <p:spPr>
          <a:xfrm>
            <a:off x="694944" y="8607247"/>
            <a:ext cx="190195" cy="190195"/>
          </a:xfrm>
          <a:prstGeom prst="ellipse">
            <a:avLst/>
          </a:prstGeom>
          <a:solidFill>
            <a:srgbClr val="EBF0FF"/>
          </a:solidFill>
          <a:ln/>
        </p:spPr>
      </p:sp>
      <p:pic>
        <p:nvPicPr>
          <p:cNvPr id="64" name="Image 9" descr="preencoded.png">    </p:cNvPr>
          <p:cNvPicPr>
            <a:picLocks noChangeAspect="1"/>
          </p:cNvPicPr>
          <p:nvPr/>
        </p:nvPicPr>
        <p:blipFill>
          <a:blip r:embed="rId10"/>
          <a:srcRect l="0" r="0" t="0" b="0"/>
          <a:stretch/>
        </p:blipFill>
        <p:spPr>
          <a:xfrm>
            <a:off x="743407" y="8657539"/>
            <a:ext cx="95098" cy="95098"/>
          </a:xfrm>
          <a:prstGeom prst="rect">
            <a:avLst/>
          </a:prstGeom>
        </p:spPr>
      </p:pic>
      <p:sp>
        <p:nvSpPr>
          <p:cNvPr id="65" name="Text 53"/>
          <p:cNvSpPr txBox="1"/>
          <p:nvPr/>
        </p:nvSpPr>
        <p:spPr>
          <a:xfrm>
            <a:off x="4308653" y="8263433"/>
            <a:ext cx="667512"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Loveart</a:t>
            </a:r>
            <a:endParaRPr lang="en-US" sz="1200" dirty="0"/>
          </a:p>
        </p:txBody>
      </p:sp>
      <p:sp>
        <p:nvSpPr>
          <p:cNvPr id="66" name="Shape 54"/>
          <p:cNvSpPr/>
          <p:nvPr/>
        </p:nvSpPr>
        <p:spPr>
          <a:xfrm>
            <a:off x="4308653" y="8510321"/>
            <a:ext cx="1276502" cy="371246"/>
          </a:xfrm>
          <a:prstGeom prst="roundRect">
            <a:avLst>
              <a:gd name="adj" fmla="val 37893"/>
            </a:avLst>
          </a:prstGeom>
          <a:solidFill>
            <a:srgbClr val="F3F4F6"/>
          </a:solidFill>
          <a:ln/>
        </p:spPr>
      </p:sp>
      <p:sp>
        <p:nvSpPr>
          <p:cNvPr id="67" name="Shape 55"/>
          <p:cNvSpPr/>
          <p:nvPr/>
        </p:nvSpPr>
        <p:spPr>
          <a:xfrm>
            <a:off x="4422953" y="8607247"/>
            <a:ext cx="190195" cy="190195"/>
          </a:xfrm>
          <a:prstGeom prst="ellipse">
            <a:avLst/>
          </a:prstGeom>
          <a:solidFill>
            <a:srgbClr val="EBF0FF"/>
          </a:solidFill>
          <a:ln/>
        </p:spPr>
      </p:sp>
      <p:sp>
        <p:nvSpPr>
          <p:cNvPr id="68" name="Text 56"/>
          <p:cNvSpPr txBox="1"/>
          <p:nvPr/>
        </p:nvSpPr>
        <p:spPr>
          <a:xfrm>
            <a:off x="942746" y="8606333"/>
            <a:ext cx="900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全民网站构建</a:t>
            </a:r>
            <a:endParaRPr lang="en-US" sz="1000" dirty="0"/>
          </a:p>
        </p:txBody>
      </p:sp>
      <p:sp>
        <p:nvSpPr>
          <p:cNvPr id="69" name="Text 57"/>
          <p:cNvSpPr txBox="1"/>
          <p:nvPr/>
        </p:nvSpPr>
        <p:spPr>
          <a:xfrm>
            <a:off x="8397850" y="8606333"/>
            <a:ext cx="7671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AI音乐创作</a:t>
            </a:r>
            <a:endParaRPr lang="en-US" sz="1000" dirty="0"/>
          </a:p>
        </p:txBody>
      </p:sp>
      <p:sp>
        <p:nvSpPr>
          <p:cNvPr id="70" name="Text 58"/>
          <p:cNvSpPr txBox="1"/>
          <p:nvPr/>
        </p:nvSpPr>
        <p:spPr>
          <a:xfrm>
            <a:off x="580644" y="8960206"/>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无代码智能网站构建平台，使人人都能创建专业水准网站</a:t>
            </a:r>
            <a:endParaRPr lang="en-US" sz="1000" dirty="0"/>
          </a:p>
        </p:txBody>
      </p:sp>
      <p:pic>
        <p:nvPicPr>
          <p:cNvPr id="71" name="Image 10" descr="preencoded.png">    </p:cNvPr>
          <p:cNvPicPr>
            <a:picLocks noChangeAspect="1"/>
          </p:cNvPicPr>
          <p:nvPr/>
        </p:nvPicPr>
        <p:blipFill>
          <a:blip r:embed="rId11"/>
          <a:srcRect l="0" r="0" t="0" b="0"/>
          <a:stretch/>
        </p:blipFill>
        <p:spPr>
          <a:xfrm>
            <a:off x="4470502" y="8657539"/>
            <a:ext cx="95098" cy="95098"/>
          </a:xfrm>
          <a:prstGeom prst="rect">
            <a:avLst/>
          </a:prstGeom>
        </p:spPr>
      </p:pic>
      <p:sp>
        <p:nvSpPr>
          <p:cNvPr id="72" name="Text 59"/>
          <p:cNvSpPr txBox="1"/>
          <p:nvPr/>
        </p:nvSpPr>
        <p:spPr>
          <a:xfrm>
            <a:off x="8035747" y="8263433"/>
            <a:ext cx="495605"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Suno</a:t>
            </a:r>
            <a:endParaRPr lang="en-US" sz="1200" dirty="0"/>
          </a:p>
        </p:txBody>
      </p:sp>
      <p:sp>
        <p:nvSpPr>
          <p:cNvPr id="73" name="Shape 60"/>
          <p:cNvSpPr/>
          <p:nvPr/>
        </p:nvSpPr>
        <p:spPr>
          <a:xfrm>
            <a:off x="8035747" y="8510321"/>
            <a:ext cx="1143000" cy="371246"/>
          </a:xfrm>
          <a:prstGeom prst="roundRect">
            <a:avLst>
              <a:gd name="adj" fmla="val 37893"/>
            </a:avLst>
          </a:prstGeom>
          <a:solidFill>
            <a:srgbClr val="F3F4F6"/>
          </a:solidFill>
          <a:ln/>
        </p:spPr>
      </p:sp>
      <p:sp>
        <p:nvSpPr>
          <p:cNvPr id="74" name="Shape 61"/>
          <p:cNvSpPr/>
          <p:nvPr/>
        </p:nvSpPr>
        <p:spPr>
          <a:xfrm>
            <a:off x="8150047" y="8607247"/>
            <a:ext cx="190195" cy="190195"/>
          </a:xfrm>
          <a:prstGeom prst="ellipse">
            <a:avLst/>
          </a:prstGeom>
          <a:solidFill>
            <a:srgbClr val="EBF0FF"/>
          </a:solidFill>
          <a:ln/>
        </p:spPr>
      </p:sp>
      <p:sp>
        <p:nvSpPr>
          <p:cNvPr id="75" name="Text 62"/>
          <p:cNvSpPr txBox="1"/>
          <p:nvPr/>
        </p:nvSpPr>
        <p:spPr>
          <a:xfrm>
            <a:off x="4670755" y="8606333"/>
            <a:ext cx="9006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品牌设计平台</a:t>
            </a:r>
            <a:endParaRPr lang="en-US" sz="1000" dirty="0"/>
          </a:p>
        </p:txBody>
      </p:sp>
      <p:sp>
        <p:nvSpPr>
          <p:cNvPr id="76" name="Text 63"/>
          <p:cNvSpPr txBox="1"/>
          <p:nvPr/>
        </p:nvSpPr>
        <p:spPr>
          <a:xfrm>
            <a:off x="4308653" y="8960206"/>
            <a:ext cx="35679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AI驱动的品牌设计工具，使非设计师也能创建专业品牌视觉</a:t>
            </a:r>
            <a:endParaRPr lang="en-US" sz="1000" dirty="0"/>
          </a:p>
        </p:txBody>
      </p:sp>
      <p:pic>
        <p:nvPicPr>
          <p:cNvPr id="77" name="Image 11" descr="preencoded.png">    </p:cNvPr>
          <p:cNvPicPr>
            <a:picLocks noChangeAspect="1"/>
          </p:cNvPicPr>
          <p:nvPr/>
        </p:nvPicPr>
        <p:blipFill>
          <a:blip r:embed="rId12"/>
          <a:srcRect l="0" r="0" t="0" b="0"/>
          <a:stretch/>
        </p:blipFill>
        <p:spPr>
          <a:xfrm>
            <a:off x="8197596" y="8657539"/>
            <a:ext cx="95098" cy="95098"/>
          </a:xfrm>
          <a:prstGeom prst="rect">
            <a:avLst/>
          </a:prstGeom>
        </p:spPr>
      </p:pic>
      <p:sp>
        <p:nvSpPr>
          <p:cNvPr id="78" name="Text 64"/>
          <p:cNvSpPr txBox="1"/>
          <p:nvPr/>
        </p:nvSpPr>
        <p:spPr>
          <a:xfrm>
            <a:off x="8035747" y="8960206"/>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人人都能成为音乐人，AI辅助创作专业水准音乐作品</a:t>
            </a:r>
            <a:endParaRPr lang="en-US" sz="1000" dirty="0"/>
          </a:p>
        </p:txBody>
      </p:sp>
      <p:sp>
        <p:nvSpPr>
          <p:cNvPr id="79" name="Shape 65"/>
          <p:cNvSpPr/>
          <p:nvPr/>
        </p:nvSpPr>
        <p:spPr>
          <a:xfrm>
            <a:off x="381305" y="9531706"/>
            <a:ext cx="11430000" cy="418795"/>
          </a:xfrm>
          <a:prstGeom prst="roundRect">
            <a:avLst>
              <a:gd name="adj" fmla="val 39698"/>
            </a:avLst>
          </a:prstGeom>
          <a:solidFill>
            <a:srgbClr val="EFF6FF"/>
          </a:solidFill>
          <a:ln/>
        </p:spPr>
      </p:sp>
      <p:pic>
        <p:nvPicPr>
          <p:cNvPr id="80" name="Image 12" descr="preencoded.png">    </p:cNvPr>
          <p:cNvPicPr>
            <a:picLocks noChangeAspect="1"/>
          </p:cNvPicPr>
          <p:nvPr/>
        </p:nvPicPr>
        <p:blipFill>
          <a:blip r:embed="rId13"/>
          <a:srcRect l="-2512" r="-2512" t="0" b="0"/>
          <a:stretch/>
        </p:blipFill>
        <p:spPr>
          <a:xfrm>
            <a:off x="495605" y="9671609"/>
            <a:ext cx="105156" cy="133502"/>
          </a:xfrm>
          <a:prstGeom prst="rect">
            <a:avLst/>
          </a:prstGeom>
        </p:spPr>
      </p:pic>
      <p:sp>
        <p:nvSpPr>
          <p:cNvPr id="81" name="Text 66"/>
          <p:cNvSpPr txBox="1"/>
          <p:nvPr/>
        </p:nvSpPr>
        <p:spPr>
          <a:xfrm>
            <a:off x="676656" y="9655150"/>
            <a:ext cx="5824728"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Agentic AI带来的新变量正在重构用户、设备与场景三大维度，创造出全新的产品机会与市场空间</a:t>
            </a:r>
            <a:endParaRPr lang="en-US" sz="10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Shape 0"/>
          <p:cNvSpPr/>
          <p:nvPr/>
        </p:nvSpPr>
        <p:spPr>
          <a:xfrm>
            <a:off x="0" y="0"/>
            <a:ext cx="12191695" cy="9791395"/>
          </a:xfrm>
          <a:prstGeom prst="rect">
            <a:avLst/>
          </a:prstGeom>
          <a:solidFill>
            <a:srgbClr val="FFFFFF"/>
          </a:solidFill>
          <a:ln/>
        </p:spPr>
      </p:sp>
      <p:sp>
        <p:nvSpPr>
          <p:cNvPr id="3" name="Shape 1"/>
          <p:cNvSpPr/>
          <p:nvPr/>
        </p:nvSpPr>
        <p:spPr>
          <a:xfrm>
            <a:off x="0" y="0"/>
            <a:ext cx="12191695" cy="9791395"/>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66344"/>
            <a:ext cx="1719986" cy="162763"/>
          </a:xfrm>
          <a:prstGeom prst="rect">
            <a:avLst/>
          </a:prstGeom>
          <a:noFill/>
          <a:ln/>
        </p:spPr>
        <p:txBody>
          <a:bodyPr wrap="square" lIns="0" tIns="0" rIns="0" bIns="0" rtlCol="0" anchor="ctr"/>
          <a:lstStyle/>
          <a:p>
            <a:pPr algn="l" indent="0" marL="0">
              <a:buNone/>
            </a:pPr>
            <a:r>
              <a:rPr lang="en-US" sz="1000" b="1"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6" name="Text 4"/>
          <p:cNvSpPr txBox="1"/>
          <p:nvPr/>
        </p:nvSpPr>
        <p:spPr>
          <a:xfrm>
            <a:off x="9644177" y="466344"/>
            <a:ext cx="2272284" cy="162763"/>
          </a:xfrm>
          <a:prstGeom prst="rect">
            <a:avLst/>
          </a:prstGeom>
          <a:noFill/>
          <a:ln/>
        </p:spPr>
        <p:txBody>
          <a:bodyPr wrap="square" lIns="0" tIns="0" rIns="0" bIns="0" rtlCol="0" anchor="ctr"/>
          <a:lstStyle/>
          <a:p>
            <a:pPr algn="r" indent="0" marL="0">
              <a:buNone/>
            </a:pPr>
            <a:r>
              <a:rPr lang="en-US" sz="1000" b="1" dirty="0">
                <a:solidFill>
                  <a:srgbClr val="2563EB"/>
                </a:solidFill>
                <a:latin typeface="Inter" pitchFamily="34" charset="0"/>
                <a:ea typeface="Inter" pitchFamily="34" charset="-122"/>
                <a:cs typeface="Inter" pitchFamily="34" charset="-120"/>
              </a:rPr>
              <a:t>第二部分 第四次智能革命的重构机遇</a:t>
            </a:r>
            <a:endParaRPr lang="en-US" sz="1000" dirty="0"/>
          </a:p>
        </p:txBody>
      </p:sp>
      <p:sp>
        <p:nvSpPr>
          <p:cNvPr id="7" name="Text 5"/>
          <p:cNvSpPr txBox="1"/>
          <p:nvPr/>
        </p:nvSpPr>
        <p:spPr>
          <a:xfrm>
            <a:off x="381305" y="895198"/>
            <a:ext cx="140086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行业重构与新场景</a:t>
            </a:r>
            <a:endParaRPr lang="en-US" sz="1200" dirty="0"/>
          </a:p>
        </p:txBody>
      </p:sp>
      <p:sp>
        <p:nvSpPr>
          <p:cNvPr id="8" name="Text 6"/>
          <p:cNvSpPr txBox="1"/>
          <p:nvPr/>
        </p:nvSpPr>
        <p:spPr>
          <a:xfrm>
            <a:off x="381305" y="1162202"/>
            <a:ext cx="5091379"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Agentic AI重构行业应用与创造新场景</a:t>
            </a:r>
            <a:endParaRPr lang="en-US" sz="2200" dirty="0"/>
          </a:p>
        </p:txBody>
      </p:sp>
      <p:sp>
        <p:nvSpPr>
          <p:cNvPr id="9" name="Text 7"/>
          <p:cNvSpPr txBox="1"/>
          <p:nvPr/>
        </p:nvSpPr>
        <p:spPr>
          <a:xfrm>
            <a:off x="381305" y="1600200"/>
            <a:ext cx="34774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智能时代下的行业变革路径与新兴应用场景全景图</a:t>
            </a:r>
            <a:endParaRPr lang="en-US" sz="1200" dirty="0"/>
          </a:p>
        </p:txBody>
      </p:sp>
      <p:sp>
        <p:nvSpPr>
          <p:cNvPr id="10" name="Text 8"/>
          <p:cNvSpPr txBox="1"/>
          <p:nvPr/>
        </p:nvSpPr>
        <p:spPr>
          <a:xfrm>
            <a:off x="381305" y="2057400"/>
            <a:ext cx="17245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应用全景与主要供应商</a:t>
            </a:r>
            <a:endParaRPr lang="en-US" sz="1200" dirty="0"/>
          </a:p>
        </p:txBody>
      </p:sp>
      <p:sp>
        <p:nvSpPr>
          <p:cNvPr id="11" name="Text 9"/>
          <p:cNvSpPr txBox="1"/>
          <p:nvPr/>
        </p:nvSpPr>
        <p:spPr>
          <a:xfrm>
            <a:off x="6248095" y="2057400"/>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行业大分类</a:t>
            </a:r>
            <a:endParaRPr lang="en-US" sz="1200" dirty="0"/>
          </a:p>
        </p:txBody>
      </p:sp>
      <p:sp>
        <p:nvSpPr>
          <p:cNvPr id="12" name="Text 10"/>
          <p:cNvSpPr txBox="1"/>
          <p:nvPr/>
        </p:nvSpPr>
        <p:spPr>
          <a:xfrm>
            <a:off x="381305" y="2333549"/>
            <a:ext cx="36914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按行业领域划分的Agentic AI应用分布与主要供应商生态图谱</a:t>
            </a:r>
            <a:endParaRPr lang="en-US" sz="1000" dirty="0"/>
          </a:p>
        </p:txBody>
      </p:sp>
      <p:sp>
        <p:nvSpPr>
          <p:cNvPr id="13" name="Text 11"/>
          <p:cNvSpPr txBox="1"/>
          <p:nvPr/>
        </p:nvSpPr>
        <p:spPr>
          <a:xfrm>
            <a:off x="6248095" y="2333549"/>
            <a:ext cx="24908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 AI重构下的行业领域分类与特性</a:t>
            </a:r>
            <a:endParaRPr lang="en-US" sz="1000" dirty="0"/>
          </a:p>
        </p:txBody>
      </p:sp>
      <p:sp>
        <p:nvSpPr>
          <p:cNvPr id="14" name="Shape 12"/>
          <p:cNvSpPr/>
          <p:nvPr/>
        </p:nvSpPr>
        <p:spPr>
          <a:xfrm>
            <a:off x="381305" y="2667305"/>
            <a:ext cx="5562295" cy="3657600"/>
          </a:xfrm>
          <a:prstGeom prst="roundRect">
            <a:avLst>
              <a:gd name="adj" fmla="val 521"/>
            </a:avLst>
          </a:prstGeom>
          <a:solidFill>
            <a:srgbClr val="F8FAFC"/>
          </a:solidFill>
          <a:ln w="25400">
            <a:solidFill>
              <a:srgbClr val="CBD5E1"/>
            </a:solidFill>
            <a:prstDash val="solid"/>
          </a:ln>
        </p:spPr>
      </p:sp>
      <p:sp>
        <p:nvSpPr>
          <p:cNvPr id="15" name="Shape 13"/>
          <p:cNvSpPr/>
          <p:nvPr/>
        </p:nvSpPr>
        <p:spPr>
          <a:xfrm>
            <a:off x="2971800" y="4038905"/>
            <a:ext cx="381305" cy="381305"/>
          </a:xfrm>
          <a:prstGeom prst="ellipse">
            <a:avLst/>
          </a:prstGeom>
          <a:solidFill>
            <a:srgbClr val="EBF0FF"/>
          </a:solidFill>
          <a:ln/>
        </p:spPr>
      </p:sp>
      <p:sp>
        <p:nvSpPr>
          <p:cNvPr id="16" name="Text 14"/>
          <p:cNvSpPr txBox="1"/>
          <p:nvPr/>
        </p:nvSpPr>
        <p:spPr>
          <a:xfrm>
            <a:off x="2628900" y="4552798"/>
            <a:ext cx="1191463" cy="191110"/>
          </a:xfrm>
          <a:prstGeom prst="rect">
            <a:avLst/>
          </a:prstGeom>
          <a:noFill/>
          <a:ln/>
        </p:spPr>
        <p:txBody>
          <a:bodyPr wrap="square" lIns="0" tIns="0" rIns="0" bIns="0" rtlCol="0" anchor="ctr"/>
          <a:lstStyle/>
          <a:p>
            <a:pPr algn="ctr" indent="0" marL="0">
              <a:buNone/>
            </a:pPr>
            <a:r>
              <a:rPr lang="en-US" sz="1200" b="1" dirty="0">
                <a:solidFill>
                  <a:srgbClr val="6B7280"/>
                </a:solidFill>
                <a:latin typeface="Inter" pitchFamily="34" charset="0"/>
                <a:ea typeface="Inter" pitchFamily="34" charset="-122"/>
                <a:cs typeface="Inter" pitchFamily="34" charset="-120"/>
              </a:rPr>
              <a:t>应用全景占位区</a:t>
            </a:r>
            <a:endParaRPr lang="en-US" sz="1200" dirty="0"/>
          </a:p>
        </p:txBody>
      </p:sp>
      <p:sp>
        <p:nvSpPr>
          <p:cNvPr id="17" name="Text 15"/>
          <p:cNvSpPr txBox="1"/>
          <p:nvPr/>
        </p:nvSpPr>
        <p:spPr>
          <a:xfrm>
            <a:off x="1913839" y="4772254"/>
            <a:ext cx="2605126" cy="162763"/>
          </a:xfrm>
          <a:prstGeom prst="rect">
            <a:avLst/>
          </a:prstGeom>
          <a:noFill/>
          <a:ln/>
        </p:spPr>
        <p:txBody>
          <a:bodyPr wrap="square" lIns="0" tIns="0" rIns="0" bIns="0" rtlCol="0" anchor="ctr"/>
          <a:lstStyle/>
          <a:p>
            <a:pPr algn="ctr" indent="0" marL="0">
              <a:buNone/>
            </a:pPr>
            <a:r>
              <a:rPr lang="en-US" sz="1000" dirty="0">
                <a:solidFill>
                  <a:srgbClr val="9CA3AF"/>
                </a:solidFill>
                <a:latin typeface="Inter" pitchFamily="34" charset="0"/>
                <a:ea typeface="Inter" pitchFamily="34" charset="-122"/>
                <a:cs typeface="Inter" pitchFamily="34" charset="-120"/>
              </a:rPr>
              <a:t>(此处将展示行业应用全景与供应商分布图)</a:t>
            </a:r>
            <a:endParaRPr lang="en-US" sz="1000" dirty="0"/>
          </a:p>
        </p:txBody>
      </p:sp>
      <p:pic>
        <p:nvPicPr>
          <p:cNvPr id="18" name="Image 0" descr="preencoded.png">    </p:cNvPr>
          <p:cNvPicPr>
            <a:picLocks noChangeAspect="1"/>
          </p:cNvPicPr>
          <p:nvPr/>
        </p:nvPicPr>
        <p:blipFill>
          <a:blip r:embed="rId1"/>
          <a:srcRect l="0" r="0" t="0" b="0"/>
          <a:stretch/>
        </p:blipFill>
        <p:spPr>
          <a:xfrm>
            <a:off x="381305" y="6503213"/>
            <a:ext cx="133502" cy="133502"/>
          </a:xfrm>
          <a:prstGeom prst="rect">
            <a:avLst/>
          </a:prstGeom>
        </p:spPr>
      </p:pic>
      <p:sp>
        <p:nvSpPr>
          <p:cNvPr id="19" name="Text 16"/>
          <p:cNvSpPr txBox="1"/>
          <p:nvPr/>
        </p:nvSpPr>
        <p:spPr>
          <a:xfrm>
            <a:off x="552298" y="6486754"/>
            <a:ext cx="40910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行业应用全景展示各垂直领域中Agentic AI的渗透程度与主要参与者</a:t>
            </a:r>
            <a:endParaRPr lang="en-US" sz="1000" dirty="0"/>
          </a:p>
        </p:txBody>
      </p:sp>
      <p:sp>
        <p:nvSpPr>
          <p:cNvPr id="20" name="Shape 17"/>
          <p:cNvSpPr/>
          <p:nvPr/>
        </p:nvSpPr>
        <p:spPr>
          <a:xfrm>
            <a:off x="6648602" y="2667305"/>
            <a:ext cx="4762195" cy="4304995"/>
          </a:xfrm>
          <a:prstGeom prst="roundRect">
            <a:avLst>
              <a:gd name="adj" fmla="val 376"/>
            </a:avLst>
          </a:prstGeom>
          <a:solidFill>
            <a:srgbClr val="EFF6FF"/>
          </a:solidFill>
          <a:ln/>
        </p:spPr>
      </p:sp>
      <p:sp>
        <p:nvSpPr>
          <p:cNvPr id="21" name="Shape 18"/>
          <p:cNvSpPr/>
          <p:nvPr/>
        </p:nvSpPr>
        <p:spPr>
          <a:xfrm>
            <a:off x="6896405" y="2857500"/>
            <a:ext cx="1352398" cy="647395"/>
          </a:xfrm>
          <a:prstGeom prst="roundRect">
            <a:avLst>
              <a:gd name="adj" fmla="val 16617"/>
            </a:avLst>
          </a:prstGeom>
          <a:solidFill>
            <a:srgbClr val="F3F0FF"/>
          </a:solidFill>
          <a:ln w="25400">
            <a:solidFill>
              <a:srgbClr val="8B5CF6"/>
            </a:solidFill>
            <a:prstDash val="solid"/>
          </a:ln>
        </p:spPr>
      </p:sp>
      <p:sp>
        <p:nvSpPr>
          <p:cNvPr id="22" name="Shape 19"/>
          <p:cNvSpPr/>
          <p:nvPr/>
        </p:nvSpPr>
        <p:spPr>
          <a:xfrm>
            <a:off x="8356702" y="2857500"/>
            <a:ext cx="1352398" cy="647395"/>
          </a:xfrm>
          <a:prstGeom prst="roundRect">
            <a:avLst>
              <a:gd name="adj" fmla="val 16617"/>
            </a:avLst>
          </a:prstGeom>
          <a:solidFill>
            <a:srgbClr val="F3F0FF"/>
          </a:solidFill>
          <a:ln w="25400">
            <a:solidFill>
              <a:srgbClr val="8B5CF6"/>
            </a:solidFill>
            <a:prstDash val="solid"/>
          </a:ln>
        </p:spPr>
      </p:sp>
      <p:sp>
        <p:nvSpPr>
          <p:cNvPr id="23" name="Shape 20"/>
          <p:cNvSpPr/>
          <p:nvPr/>
        </p:nvSpPr>
        <p:spPr>
          <a:xfrm>
            <a:off x="9816998" y="2857500"/>
            <a:ext cx="1352398" cy="647395"/>
          </a:xfrm>
          <a:prstGeom prst="roundRect">
            <a:avLst>
              <a:gd name="adj" fmla="val 16617"/>
            </a:avLst>
          </a:prstGeom>
          <a:solidFill>
            <a:srgbClr val="F3F0FF"/>
          </a:solidFill>
          <a:ln w="25400">
            <a:solidFill>
              <a:srgbClr val="8B5CF6"/>
            </a:solidFill>
            <a:prstDash val="solid"/>
          </a:ln>
        </p:spPr>
      </p:sp>
      <p:sp>
        <p:nvSpPr>
          <p:cNvPr id="24" name="Text 21"/>
          <p:cNvSpPr txBox="1"/>
          <p:nvPr/>
        </p:nvSpPr>
        <p:spPr>
          <a:xfrm>
            <a:off x="7092086" y="3010205"/>
            <a:ext cx="1077163"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Consumer AI</a:t>
            </a:r>
            <a:endParaRPr lang="en-US" sz="1200" dirty="0"/>
          </a:p>
        </p:txBody>
      </p:sp>
      <p:sp>
        <p:nvSpPr>
          <p:cNvPr id="25" name="Text 22"/>
          <p:cNvSpPr txBox="1"/>
          <p:nvPr/>
        </p:nvSpPr>
        <p:spPr>
          <a:xfrm>
            <a:off x="8650224" y="3010205"/>
            <a:ext cx="876910"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Vertical AI</a:t>
            </a:r>
            <a:endParaRPr lang="en-US" sz="1200" dirty="0"/>
          </a:p>
        </p:txBody>
      </p:sp>
      <p:sp>
        <p:nvSpPr>
          <p:cNvPr id="26" name="Text 23"/>
          <p:cNvSpPr txBox="1"/>
          <p:nvPr/>
        </p:nvSpPr>
        <p:spPr>
          <a:xfrm>
            <a:off x="9956902" y="3010205"/>
            <a:ext cx="1191463"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Power-User AI</a:t>
            </a:r>
            <a:endParaRPr lang="en-US" sz="1200" dirty="0"/>
          </a:p>
        </p:txBody>
      </p:sp>
      <p:sp>
        <p:nvSpPr>
          <p:cNvPr id="27" name="Text 24"/>
          <p:cNvSpPr txBox="1"/>
          <p:nvPr/>
        </p:nvSpPr>
        <p:spPr>
          <a:xfrm>
            <a:off x="7168896" y="3219602"/>
            <a:ext cx="896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面向大众消费者</a:t>
            </a:r>
            <a:endParaRPr lang="en-US" sz="900" dirty="0"/>
          </a:p>
        </p:txBody>
      </p:sp>
      <p:sp>
        <p:nvSpPr>
          <p:cNvPr id="28" name="Text 25"/>
          <p:cNvSpPr txBox="1"/>
          <p:nvPr/>
        </p:nvSpPr>
        <p:spPr>
          <a:xfrm>
            <a:off x="8686800" y="3219602"/>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面向垂直行业</a:t>
            </a:r>
            <a:endParaRPr lang="en-US" sz="900" dirty="0"/>
          </a:p>
        </p:txBody>
      </p:sp>
      <p:sp>
        <p:nvSpPr>
          <p:cNvPr id="29" name="Text 26"/>
          <p:cNvSpPr txBox="1"/>
          <p:nvPr/>
        </p:nvSpPr>
        <p:spPr>
          <a:xfrm>
            <a:off x="10147097" y="3219602"/>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面向专业人士</a:t>
            </a:r>
            <a:endParaRPr lang="en-US" sz="900" dirty="0"/>
          </a:p>
        </p:txBody>
      </p:sp>
      <p:sp>
        <p:nvSpPr>
          <p:cNvPr id="30" name="Shape 27"/>
          <p:cNvSpPr/>
          <p:nvPr/>
        </p:nvSpPr>
        <p:spPr>
          <a:xfrm>
            <a:off x="6838798" y="3733495"/>
            <a:ext cx="4381805" cy="647395"/>
          </a:xfrm>
          <a:prstGeom prst="roundRect">
            <a:avLst>
              <a:gd name="adj" fmla="val 16617"/>
            </a:avLst>
          </a:prstGeom>
          <a:solidFill>
            <a:srgbClr val="F3F0FF"/>
          </a:solidFill>
          <a:ln w="25400">
            <a:solidFill>
              <a:srgbClr val="8B5CF6"/>
            </a:solidFill>
            <a:prstDash val="solid"/>
          </a:ln>
        </p:spPr>
      </p:sp>
      <p:sp>
        <p:nvSpPr>
          <p:cNvPr id="31" name="Text 28"/>
          <p:cNvSpPr txBox="1"/>
          <p:nvPr/>
        </p:nvSpPr>
        <p:spPr>
          <a:xfrm>
            <a:off x="8553298" y="3886200"/>
            <a:ext cx="1067105"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Enterprise AI</a:t>
            </a:r>
            <a:endParaRPr lang="en-US" sz="1200" dirty="0"/>
          </a:p>
        </p:txBody>
      </p:sp>
      <p:sp>
        <p:nvSpPr>
          <p:cNvPr id="32" name="Text 29"/>
          <p:cNvSpPr txBox="1"/>
          <p:nvPr/>
        </p:nvSpPr>
        <p:spPr>
          <a:xfrm>
            <a:off x="8458200" y="4095598"/>
            <a:ext cx="12390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面向企业级应用与流程</a:t>
            </a:r>
            <a:endParaRPr lang="en-US" sz="900" dirty="0"/>
          </a:p>
        </p:txBody>
      </p:sp>
      <p:sp>
        <p:nvSpPr>
          <p:cNvPr id="33" name="Shape 30"/>
          <p:cNvSpPr/>
          <p:nvPr/>
        </p:nvSpPr>
        <p:spPr>
          <a:xfrm>
            <a:off x="6838798" y="4496105"/>
            <a:ext cx="4381805" cy="647395"/>
          </a:xfrm>
          <a:prstGeom prst="roundRect">
            <a:avLst>
              <a:gd name="adj" fmla="val 16617"/>
            </a:avLst>
          </a:prstGeom>
          <a:solidFill>
            <a:srgbClr val="ECFDF5"/>
          </a:solidFill>
          <a:ln w="25400">
            <a:solidFill>
              <a:srgbClr val="10B981"/>
            </a:solidFill>
            <a:prstDash val="solid"/>
          </a:ln>
        </p:spPr>
      </p:sp>
      <p:sp>
        <p:nvSpPr>
          <p:cNvPr id="34" name="Shape 31"/>
          <p:cNvSpPr/>
          <p:nvPr/>
        </p:nvSpPr>
        <p:spPr>
          <a:xfrm>
            <a:off x="6838798" y="5257800"/>
            <a:ext cx="4381805" cy="647395"/>
          </a:xfrm>
          <a:prstGeom prst="roundRect">
            <a:avLst>
              <a:gd name="adj" fmla="val 16617"/>
            </a:avLst>
          </a:prstGeom>
          <a:solidFill>
            <a:srgbClr val="ECFDF5"/>
          </a:solidFill>
          <a:ln w="25400">
            <a:solidFill>
              <a:srgbClr val="10B981"/>
            </a:solidFill>
            <a:prstDash val="solid"/>
          </a:ln>
        </p:spPr>
      </p:sp>
      <p:sp>
        <p:nvSpPr>
          <p:cNvPr id="35" name="Shape 32"/>
          <p:cNvSpPr/>
          <p:nvPr/>
        </p:nvSpPr>
        <p:spPr>
          <a:xfrm>
            <a:off x="6838798" y="6019495"/>
            <a:ext cx="4381805" cy="647395"/>
          </a:xfrm>
          <a:prstGeom prst="roundRect">
            <a:avLst>
              <a:gd name="adj" fmla="val 16617"/>
            </a:avLst>
          </a:prstGeom>
          <a:solidFill>
            <a:srgbClr val="ECFDF5"/>
          </a:solidFill>
          <a:ln w="25400">
            <a:solidFill>
              <a:srgbClr val="10B981"/>
            </a:solidFill>
            <a:prstDash val="solid"/>
          </a:ln>
        </p:spPr>
      </p:sp>
      <p:sp>
        <p:nvSpPr>
          <p:cNvPr id="36" name="Text 33"/>
          <p:cNvSpPr txBox="1"/>
          <p:nvPr/>
        </p:nvSpPr>
        <p:spPr>
          <a:xfrm>
            <a:off x="8345729" y="4647895"/>
            <a:ext cx="1485900"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Agentic Enterprise</a:t>
            </a:r>
            <a:endParaRPr lang="en-US" sz="1200" dirty="0"/>
          </a:p>
        </p:txBody>
      </p:sp>
      <p:sp>
        <p:nvSpPr>
          <p:cNvPr id="37" name="Text 34"/>
          <p:cNvSpPr txBox="1"/>
          <p:nvPr/>
        </p:nvSpPr>
        <p:spPr>
          <a:xfrm>
            <a:off x="8338414" y="5410505"/>
            <a:ext cx="1505102"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Agentic Workforce</a:t>
            </a:r>
            <a:endParaRPr lang="en-US" sz="1200" dirty="0"/>
          </a:p>
        </p:txBody>
      </p:sp>
      <p:sp>
        <p:nvSpPr>
          <p:cNvPr id="38" name="Text 35"/>
          <p:cNvSpPr txBox="1"/>
          <p:nvPr/>
        </p:nvSpPr>
        <p:spPr>
          <a:xfrm>
            <a:off x="8526780" y="6172200"/>
            <a:ext cx="1124712" cy="191110"/>
          </a:xfrm>
          <a:prstGeom prst="rect">
            <a:avLst/>
          </a:prstGeom>
          <a:noFill/>
          <a:ln/>
        </p:spPr>
        <p:txBody>
          <a:bodyPr wrap="square" lIns="0" tIns="0" rIns="0" bIns="0" rtlCol="0" anchor="ctr"/>
          <a:lstStyle/>
          <a:p>
            <a:pPr algn="ctr" indent="0" marL="0">
              <a:buNone/>
            </a:pPr>
            <a:r>
              <a:rPr lang="en-US" sz="1200" b="1" dirty="0">
                <a:solidFill>
                  <a:srgbClr val="1F2937"/>
                </a:solidFill>
                <a:latin typeface="Inter" pitchFamily="34" charset="0"/>
                <a:ea typeface="Inter" pitchFamily="34" charset="-122"/>
                <a:cs typeface="Inter" pitchFamily="34" charset="-120"/>
              </a:rPr>
              <a:t>Agentic Tools</a:t>
            </a:r>
            <a:endParaRPr lang="en-US" sz="1200" dirty="0"/>
          </a:p>
        </p:txBody>
      </p:sp>
      <p:sp>
        <p:nvSpPr>
          <p:cNvPr id="39" name="Text 36"/>
          <p:cNvSpPr txBox="1"/>
          <p:nvPr/>
        </p:nvSpPr>
        <p:spPr>
          <a:xfrm>
            <a:off x="8743493" y="4858207"/>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智能体企业</a:t>
            </a:r>
            <a:endParaRPr lang="en-US" sz="900" dirty="0"/>
          </a:p>
        </p:txBody>
      </p:sp>
      <p:sp>
        <p:nvSpPr>
          <p:cNvPr id="40" name="Text 37"/>
          <p:cNvSpPr txBox="1"/>
          <p:nvPr/>
        </p:nvSpPr>
        <p:spPr>
          <a:xfrm>
            <a:off x="8743493" y="5619902"/>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数字劳动力</a:t>
            </a:r>
            <a:endParaRPr lang="en-US" sz="900" dirty="0"/>
          </a:p>
        </p:txBody>
      </p:sp>
      <p:sp>
        <p:nvSpPr>
          <p:cNvPr id="41" name="Text 38"/>
          <p:cNvSpPr txBox="1"/>
          <p:nvPr/>
        </p:nvSpPr>
        <p:spPr>
          <a:xfrm>
            <a:off x="8743493" y="6381598"/>
            <a:ext cx="6675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智能体工具</a:t>
            </a:r>
            <a:endParaRPr lang="en-US" sz="900" dirty="0"/>
          </a:p>
        </p:txBody>
      </p:sp>
      <p:pic>
        <p:nvPicPr>
          <p:cNvPr id="42" name="Image 1" descr="preencoded.png">    </p:cNvPr>
          <p:cNvPicPr>
            <a:picLocks noChangeAspect="1"/>
          </p:cNvPicPr>
          <p:nvPr/>
        </p:nvPicPr>
        <p:blipFill>
          <a:blip r:embed="rId2"/>
          <a:srcRect l="0" r="0" t="0" b="0"/>
          <a:stretch/>
        </p:blipFill>
        <p:spPr>
          <a:xfrm>
            <a:off x="6248095" y="7138721"/>
            <a:ext cx="114300" cy="114300"/>
          </a:xfrm>
          <a:prstGeom prst="rect">
            <a:avLst/>
          </a:prstGeom>
        </p:spPr>
      </p:pic>
      <p:sp>
        <p:nvSpPr>
          <p:cNvPr id="43" name="Text 39"/>
          <p:cNvSpPr txBox="1"/>
          <p:nvPr/>
        </p:nvSpPr>
        <p:spPr>
          <a:xfrm>
            <a:off x="6400800" y="7125005"/>
            <a:ext cx="5431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消费者AI</a:t>
            </a:r>
            <a:endParaRPr lang="en-US" sz="900" dirty="0"/>
          </a:p>
        </p:txBody>
      </p:sp>
      <p:sp>
        <p:nvSpPr>
          <p:cNvPr id="44" name="Text 40"/>
          <p:cNvSpPr txBox="1"/>
          <p:nvPr/>
        </p:nvSpPr>
        <p:spPr>
          <a:xfrm>
            <a:off x="6856171" y="7125005"/>
            <a:ext cx="16578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面向普通用户的易用智能应用</a:t>
            </a:r>
            <a:endParaRPr lang="en-US" sz="900" dirty="0"/>
          </a:p>
        </p:txBody>
      </p:sp>
      <p:pic>
        <p:nvPicPr>
          <p:cNvPr id="45" name="Image 2" descr="preencoded.png">    </p:cNvPr>
          <p:cNvPicPr>
            <a:picLocks noChangeAspect="1"/>
          </p:cNvPicPr>
          <p:nvPr/>
        </p:nvPicPr>
        <p:blipFill>
          <a:blip r:embed="rId3"/>
          <a:srcRect l="0" r="0" t="0" b="0"/>
          <a:stretch/>
        </p:blipFill>
        <p:spPr>
          <a:xfrm>
            <a:off x="6248095" y="7329830"/>
            <a:ext cx="114300" cy="114300"/>
          </a:xfrm>
          <a:prstGeom prst="rect">
            <a:avLst/>
          </a:prstGeom>
        </p:spPr>
      </p:pic>
      <p:sp>
        <p:nvSpPr>
          <p:cNvPr id="46" name="Text 41"/>
          <p:cNvSpPr txBox="1"/>
          <p:nvPr/>
        </p:nvSpPr>
        <p:spPr>
          <a:xfrm>
            <a:off x="6400800" y="7315200"/>
            <a:ext cx="657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垂直行业AI</a:t>
            </a:r>
            <a:endParaRPr lang="en-US" sz="900" dirty="0"/>
          </a:p>
        </p:txBody>
      </p:sp>
      <p:sp>
        <p:nvSpPr>
          <p:cNvPr id="47" name="Text 42"/>
          <p:cNvSpPr txBox="1"/>
          <p:nvPr/>
        </p:nvSpPr>
        <p:spPr>
          <a:xfrm>
            <a:off x="6970471" y="7315200"/>
            <a:ext cx="18864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针对特定行业深度整合的解决方案</a:t>
            </a:r>
            <a:endParaRPr lang="en-US" sz="900" dirty="0"/>
          </a:p>
        </p:txBody>
      </p:sp>
      <p:pic>
        <p:nvPicPr>
          <p:cNvPr id="48" name="Image 3" descr="preencoded.png">    </p:cNvPr>
          <p:cNvPicPr>
            <a:picLocks noChangeAspect="1"/>
          </p:cNvPicPr>
          <p:nvPr/>
        </p:nvPicPr>
        <p:blipFill>
          <a:blip r:embed="rId4"/>
          <a:srcRect l="0" r="0" t="0" b="0"/>
          <a:stretch/>
        </p:blipFill>
        <p:spPr>
          <a:xfrm>
            <a:off x="6248095" y="7520026"/>
            <a:ext cx="114300" cy="114300"/>
          </a:xfrm>
          <a:prstGeom prst="rect">
            <a:avLst/>
          </a:prstGeom>
        </p:spPr>
      </p:pic>
      <p:sp>
        <p:nvSpPr>
          <p:cNvPr id="49" name="Text 43"/>
          <p:cNvSpPr txBox="1"/>
          <p:nvPr/>
        </p:nvSpPr>
        <p:spPr>
          <a:xfrm>
            <a:off x="6400800" y="7505395"/>
            <a:ext cx="6574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专业用户AI</a:t>
            </a:r>
            <a:endParaRPr lang="en-US" sz="900" dirty="0"/>
          </a:p>
        </p:txBody>
      </p:sp>
      <p:sp>
        <p:nvSpPr>
          <p:cNvPr id="50" name="Text 44"/>
          <p:cNvSpPr txBox="1"/>
          <p:nvPr/>
        </p:nvSpPr>
        <p:spPr>
          <a:xfrm>
            <a:off x="6970471" y="7505395"/>
            <a:ext cx="16578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为专业人士提供的高效能工具</a:t>
            </a:r>
            <a:endParaRPr lang="en-US" sz="900" dirty="0"/>
          </a:p>
        </p:txBody>
      </p:sp>
      <p:pic>
        <p:nvPicPr>
          <p:cNvPr id="51" name="Image 4" descr="preencoded.png">    </p:cNvPr>
          <p:cNvPicPr>
            <a:picLocks noChangeAspect="1"/>
          </p:cNvPicPr>
          <p:nvPr/>
        </p:nvPicPr>
        <p:blipFill>
          <a:blip r:embed="rId5"/>
          <a:srcRect l="0" r="0" t="0" b="0"/>
          <a:stretch/>
        </p:blipFill>
        <p:spPr>
          <a:xfrm>
            <a:off x="6248095" y="7710221"/>
            <a:ext cx="114300" cy="114300"/>
          </a:xfrm>
          <a:prstGeom prst="rect">
            <a:avLst/>
          </a:prstGeom>
        </p:spPr>
      </p:pic>
      <p:sp>
        <p:nvSpPr>
          <p:cNvPr id="52" name="Text 45"/>
          <p:cNvSpPr txBox="1"/>
          <p:nvPr/>
        </p:nvSpPr>
        <p:spPr>
          <a:xfrm>
            <a:off x="6400800" y="7696505"/>
            <a:ext cx="4288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企业AI</a:t>
            </a:r>
            <a:endParaRPr lang="en-US" sz="900" dirty="0"/>
          </a:p>
        </p:txBody>
      </p:sp>
      <p:sp>
        <p:nvSpPr>
          <p:cNvPr id="53" name="Text 46"/>
          <p:cNvSpPr txBox="1"/>
          <p:nvPr/>
        </p:nvSpPr>
        <p:spPr>
          <a:xfrm>
            <a:off x="6741871" y="7696505"/>
            <a:ext cx="14292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面向组织的综合智能系统</a:t>
            </a:r>
            <a:endParaRPr lang="en-US" sz="900" dirty="0"/>
          </a:p>
        </p:txBody>
      </p:sp>
      <p:pic>
        <p:nvPicPr>
          <p:cNvPr id="54" name="Image 5" descr="preencoded.png">    </p:cNvPr>
          <p:cNvPicPr>
            <a:picLocks noChangeAspect="1"/>
          </p:cNvPicPr>
          <p:nvPr/>
        </p:nvPicPr>
        <p:blipFill>
          <a:blip r:embed="rId6"/>
          <a:srcRect l="0" r="0" t="0" b="0"/>
          <a:stretch/>
        </p:blipFill>
        <p:spPr>
          <a:xfrm>
            <a:off x="6248095" y="7901330"/>
            <a:ext cx="114300" cy="114300"/>
          </a:xfrm>
          <a:prstGeom prst="rect">
            <a:avLst/>
          </a:prstGeom>
        </p:spPr>
      </p:pic>
      <p:sp>
        <p:nvSpPr>
          <p:cNvPr id="55" name="Text 47"/>
          <p:cNvSpPr txBox="1"/>
          <p:nvPr/>
        </p:nvSpPr>
        <p:spPr>
          <a:xfrm>
            <a:off x="6400800" y="7886700"/>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智能体企业</a:t>
            </a:r>
            <a:endParaRPr lang="en-US" sz="900" dirty="0"/>
          </a:p>
        </p:txBody>
      </p:sp>
      <p:sp>
        <p:nvSpPr>
          <p:cNvPr id="56" name="Text 48"/>
          <p:cNvSpPr txBox="1"/>
          <p:nvPr/>
        </p:nvSpPr>
        <p:spPr>
          <a:xfrm>
            <a:off x="6972300" y="7886700"/>
            <a:ext cx="17721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以智能体为核心的企业运营模式</a:t>
            </a:r>
            <a:endParaRPr lang="en-US" sz="900" dirty="0"/>
          </a:p>
        </p:txBody>
      </p:sp>
      <p:pic>
        <p:nvPicPr>
          <p:cNvPr id="57" name="Image 6" descr="preencoded.png">    </p:cNvPr>
          <p:cNvPicPr>
            <a:picLocks noChangeAspect="1"/>
          </p:cNvPicPr>
          <p:nvPr/>
        </p:nvPicPr>
        <p:blipFill>
          <a:blip r:embed="rId7"/>
          <a:srcRect l="0" r="0" t="0" b="0"/>
          <a:stretch/>
        </p:blipFill>
        <p:spPr>
          <a:xfrm>
            <a:off x="6248095" y="8091526"/>
            <a:ext cx="114300" cy="114300"/>
          </a:xfrm>
          <a:prstGeom prst="rect">
            <a:avLst/>
          </a:prstGeom>
        </p:spPr>
      </p:pic>
      <p:sp>
        <p:nvSpPr>
          <p:cNvPr id="58" name="Text 49"/>
          <p:cNvSpPr txBox="1"/>
          <p:nvPr/>
        </p:nvSpPr>
        <p:spPr>
          <a:xfrm>
            <a:off x="6400800" y="8076895"/>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数字劳动力</a:t>
            </a:r>
            <a:endParaRPr lang="en-US" sz="900" dirty="0"/>
          </a:p>
        </p:txBody>
      </p:sp>
      <p:sp>
        <p:nvSpPr>
          <p:cNvPr id="59" name="Text 50"/>
          <p:cNvSpPr txBox="1"/>
          <p:nvPr/>
        </p:nvSpPr>
        <p:spPr>
          <a:xfrm>
            <a:off x="6972300" y="8076895"/>
            <a:ext cx="1657807"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AI代理作为劳动力资源的部署</a:t>
            </a:r>
            <a:endParaRPr lang="en-US" sz="900" dirty="0"/>
          </a:p>
        </p:txBody>
      </p:sp>
      <p:pic>
        <p:nvPicPr>
          <p:cNvPr id="60" name="Image 7" descr="preencoded.png">    </p:cNvPr>
          <p:cNvPicPr>
            <a:picLocks noChangeAspect="1"/>
          </p:cNvPicPr>
          <p:nvPr/>
        </p:nvPicPr>
        <p:blipFill>
          <a:blip r:embed="rId8"/>
          <a:srcRect l="0" r="0" t="0" b="0"/>
          <a:stretch/>
        </p:blipFill>
        <p:spPr>
          <a:xfrm>
            <a:off x="6248095" y="8281721"/>
            <a:ext cx="114300" cy="114300"/>
          </a:xfrm>
          <a:prstGeom prst="rect">
            <a:avLst/>
          </a:prstGeom>
        </p:spPr>
      </p:pic>
      <p:sp>
        <p:nvSpPr>
          <p:cNvPr id="61" name="Text 51"/>
          <p:cNvSpPr txBox="1"/>
          <p:nvPr/>
        </p:nvSpPr>
        <p:spPr>
          <a:xfrm>
            <a:off x="6400800" y="8268005"/>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智能体工具</a:t>
            </a:r>
            <a:endParaRPr lang="en-US" sz="900" dirty="0"/>
          </a:p>
        </p:txBody>
      </p:sp>
      <p:sp>
        <p:nvSpPr>
          <p:cNvPr id="62" name="Text 52"/>
          <p:cNvSpPr txBox="1"/>
          <p:nvPr/>
        </p:nvSpPr>
        <p:spPr>
          <a:xfrm>
            <a:off x="6972300" y="8268005"/>
            <a:ext cx="1524305"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 基础Agent工具与开发平台</a:t>
            </a:r>
            <a:endParaRPr lang="en-US" sz="900" dirty="0"/>
          </a:p>
        </p:txBody>
      </p:sp>
      <p:sp>
        <p:nvSpPr>
          <p:cNvPr id="63" name="Shape 53"/>
          <p:cNvSpPr/>
          <p:nvPr/>
        </p:nvSpPr>
        <p:spPr>
          <a:xfrm>
            <a:off x="381305" y="8648395"/>
            <a:ext cx="11430000" cy="761695"/>
          </a:xfrm>
          <a:prstGeom prst="roundRect">
            <a:avLst>
              <a:gd name="adj" fmla="val 12005"/>
            </a:avLst>
          </a:prstGeom>
          <a:solidFill>
            <a:srgbClr val="EFF6FF"/>
          </a:solidFill>
          <a:ln/>
        </p:spPr>
      </p:sp>
      <p:sp>
        <p:nvSpPr>
          <p:cNvPr id="64" name="Text 54"/>
          <p:cNvSpPr txBox="1"/>
          <p:nvPr/>
        </p:nvSpPr>
        <p:spPr>
          <a:xfrm>
            <a:off x="533095" y="8820302"/>
            <a:ext cx="1295705"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Agentic变革趋势</a:t>
            </a:r>
            <a:endParaRPr lang="en-US" sz="1200" dirty="0"/>
          </a:p>
        </p:txBody>
      </p:sp>
      <p:sp>
        <p:nvSpPr>
          <p:cNvPr id="65" name="Text 55"/>
          <p:cNvSpPr txBox="1"/>
          <p:nvPr/>
        </p:nvSpPr>
        <p:spPr>
          <a:xfrm>
            <a:off x="533095" y="9077249"/>
            <a:ext cx="8091526" cy="162763"/>
          </a:xfrm>
          <a:prstGeom prst="rect">
            <a:avLst/>
          </a:prstGeom>
          <a:noFill/>
          <a:ln/>
        </p:spPr>
        <p:txBody>
          <a:bodyPr wrap="square" lIns="0" tIns="0" rIns="0" bIns="0" rtlCol="0" anchor="ctr"/>
          <a:lstStyle/>
          <a:p>
            <a:pPr algn="l" indent="0" marL="0">
              <a:buNone/>
            </a:pPr>
            <a:r>
              <a:rPr lang="en-US" sz="1000" dirty="0">
                <a:solidFill>
                  <a:srgbClr val="1D4ED8"/>
                </a:solidFill>
                <a:latin typeface="Inter" pitchFamily="34" charset="0"/>
                <a:ea typeface="Inter" pitchFamily="34" charset="-122"/>
                <a:cs typeface="Inter" pitchFamily="34" charset="-120"/>
              </a:rPr>
              <a:t>Agentic AI不仅重构现有行业应用流程，还催生了多种全新场景：自主决策系统、个性化智能助手、数字劳动力服务等跨行业新兴领域。</a:t>
            </a:r>
            <a:endParaRPr lang="en-US" sz="10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sp>
        <p:nvSpPr>
          <p:cNvPr id="2" name="Shape 0"/>
          <p:cNvSpPr/>
          <p:nvPr/>
        </p:nvSpPr>
        <p:spPr>
          <a:xfrm>
            <a:off x="0" y="0"/>
            <a:ext cx="12191695" cy="7144207"/>
          </a:xfrm>
          <a:prstGeom prst="rect">
            <a:avLst/>
          </a:prstGeom>
          <a:solidFill>
            <a:srgbClr val="FFFFFF"/>
          </a:solidFill>
          <a:ln/>
        </p:spPr>
      </p:sp>
      <p:sp>
        <p:nvSpPr>
          <p:cNvPr id="3" name="Shape 1"/>
          <p:cNvSpPr/>
          <p:nvPr/>
        </p:nvSpPr>
        <p:spPr>
          <a:xfrm>
            <a:off x="0" y="0"/>
            <a:ext cx="12191695" cy="71442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行业案例分析</a:t>
            </a:r>
            <a:endParaRPr lang="en-US" sz="1200" dirty="0"/>
          </a:p>
        </p:txBody>
      </p:sp>
      <p:sp>
        <p:nvSpPr>
          <p:cNvPr id="6" name="Text 4"/>
          <p:cNvSpPr txBox="1"/>
          <p:nvPr/>
        </p:nvSpPr>
        <p:spPr>
          <a:xfrm>
            <a:off x="381305" y="743407"/>
            <a:ext cx="3367735"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按行业的AI产品公司案例</a:t>
            </a:r>
            <a:endParaRPr lang="en-US" sz="2200" dirty="0"/>
          </a:p>
        </p:txBody>
      </p:sp>
      <p:sp>
        <p:nvSpPr>
          <p:cNvPr id="7" name="Text 5"/>
          <p:cNvSpPr txBox="1"/>
          <p:nvPr/>
        </p:nvSpPr>
        <p:spPr>
          <a:xfrm>
            <a:off x="381305" y="1181405"/>
            <a:ext cx="36009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Agentic AI时代各行业的代表性产品和公司案例分析</a:t>
            </a:r>
            <a:endParaRPr lang="en-US" sz="1200" dirty="0"/>
          </a:p>
        </p:txBody>
      </p:sp>
      <p:sp>
        <p:nvSpPr>
          <p:cNvPr id="8" name="Text 6"/>
          <p:cNvSpPr txBox="1"/>
          <p:nvPr/>
        </p:nvSpPr>
        <p:spPr>
          <a:xfrm>
            <a:off x="9641434" y="838505"/>
            <a:ext cx="2272284" cy="162763"/>
          </a:xfrm>
          <a:prstGeom prst="rect">
            <a:avLst/>
          </a:prstGeom>
          <a:noFill/>
          <a:ln/>
        </p:spPr>
        <p:txBody>
          <a:bodyPr wrap="square" lIns="0" tIns="0" rIns="0" bIns="0" rtlCol="0" anchor="ctr"/>
          <a:lstStyle/>
          <a:p>
            <a:pPr algn="r" indent="0" marL="0">
              <a:buNone/>
            </a:pPr>
            <a:r>
              <a:rPr lang="en-US" sz="1000" dirty="0">
                <a:solidFill>
                  <a:srgbClr val="2563EB"/>
                </a:solidFill>
                <a:latin typeface="Inter" pitchFamily="34" charset="0"/>
                <a:ea typeface="Inter" pitchFamily="34" charset="-122"/>
                <a:cs typeface="Inter" pitchFamily="34" charset="-120"/>
              </a:rPr>
              <a:t>第二部分 第四次智能革命的重构机遇</a:t>
            </a:r>
            <a:endParaRPr lang="en-US" sz="1000" dirty="0"/>
          </a:p>
        </p:txBody>
      </p:sp>
      <p:sp>
        <p:nvSpPr>
          <p:cNvPr id="9" name="Shape 7"/>
          <p:cNvSpPr/>
          <p:nvPr/>
        </p:nvSpPr>
        <p:spPr>
          <a:xfrm>
            <a:off x="381305" y="1695298"/>
            <a:ext cx="11430000" cy="685800"/>
          </a:xfrm>
          <a:prstGeom prst="roundRect">
            <a:avLst>
              <a:gd name="adj" fmla="val 14815"/>
            </a:avLst>
          </a:prstGeom>
          <a:solidFill>
            <a:srgbClr val="EFF6FF"/>
          </a:solidFill>
          <a:ln/>
        </p:spPr>
      </p:sp>
      <p:sp>
        <p:nvSpPr>
          <p:cNvPr id="10" name="Shape 8"/>
          <p:cNvSpPr/>
          <p:nvPr/>
        </p:nvSpPr>
        <p:spPr>
          <a:xfrm>
            <a:off x="533095" y="1848002"/>
            <a:ext cx="381305" cy="381305"/>
          </a:xfrm>
          <a:prstGeom prst="ellipse">
            <a:avLst/>
          </a:prstGeom>
          <a:solidFill>
            <a:srgbClr val="EBF0FF"/>
          </a:solidFill>
          <a:ln/>
        </p:spPr>
      </p:sp>
      <p:pic>
        <p:nvPicPr>
          <p:cNvPr id="11" name="Image 0" descr="preencoded.png">    </p:cNvPr>
          <p:cNvPicPr>
            <a:picLocks noChangeAspect="1"/>
          </p:cNvPicPr>
          <p:nvPr/>
        </p:nvPicPr>
        <p:blipFill>
          <a:blip r:embed="rId1"/>
          <a:srcRect l="-1773" r="-1773" t="0" b="0"/>
          <a:stretch/>
        </p:blipFill>
        <p:spPr>
          <a:xfrm>
            <a:off x="657454" y="1952244"/>
            <a:ext cx="133502" cy="171907"/>
          </a:xfrm>
          <a:prstGeom prst="rect">
            <a:avLst/>
          </a:prstGeom>
        </p:spPr>
      </p:pic>
      <p:sp>
        <p:nvSpPr>
          <p:cNvPr id="12" name="Text 9"/>
          <p:cNvSpPr txBox="1"/>
          <p:nvPr/>
        </p:nvSpPr>
        <p:spPr>
          <a:xfrm>
            <a:off x="1028700" y="1943100"/>
            <a:ext cx="9544507" cy="191110"/>
          </a:xfrm>
          <a:prstGeom prst="rect">
            <a:avLst/>
          </a:prstGeom>
          <a:noFill/>
          <a:ln/>
        </p:spPr>
        <p:txBody>
          <a:bodyPr wrap="square" lIns="0" tIns="0" rIns="0" bIns="0" rtlCol="0" anchor="ctr"/>
          <a:lstStyle/>
          <a:p>
            <a:pPr algn="l" indent="0" marL="0">
              <a:buNone/>
            </a:pPr>
            <a:r>
              <a:rPr lang="en-US" sz="1200" dirty="0">
                <a:solidFill>
                  <a:srgbClr val="1E40AF"/>
                </a:solidFill>
                <a:latin typeface="Inter" pitchFamily="34" charset="0"/>
                <a:ea typeface="Inter" pitchFamily="34" charset="-122"/>
                <a:cs typeface="Inter" pitchFamily="34" charset="-120"/>
              </a:rPr>
              <a:t>此页面为占位符，等待后续提供各行业AI产品公司的具体案例内容。将展示不同行业中Agentic AI应用的代表性公司、产品特点和市场表现。</a:t>
            </a:r>
            <a:endParaRPr lang="en-US" sz="1200" dirty="0"/>
          </a:p>
        </p:txBody>
      </p:sp>
      <p:sp>
        <p:nvSpPr>
          <p:cNvPr id="13" name="Shape 10"/>
          <p:cNvSpPr/>
          <p:nvPr/>
        </p:nvSpPr>
        <p:spPr>
          <a:xfrm>
            <a:off x="381305" y="2686507"/>
            <a:ext cx="3657600" cy="1714500"/>
          </a:xfrm>
          <a:prstGeom prst="roundRect">
            <a:avLst>
              <a:gd name="adj" fmla="val 2370"/>
            </a:avLst>
          </a:prstGeom>
          <a:solidFill>
            <a:srgbClr val="F9FAFB"/>
          </a:solidFill>
          <a:ln w="25400">
            <a:solidFill>
              <a:srgbClr val="E5E7EB"/>
            </a:solidFill>
            <a:prstDash val="solid"/>
          </a:ln>
        </p:spPr>
      </p:sp>
      <p:sp>
        <p:nvSpPr>
          <p:cNvPr id="14" name="Shape 11"/>
          <p:cNvSpPr/>
          <p:nvPr/>
        </p:nvSpPr>
        <p:spPr>
          <a:xfrm>
            <a:off x="8153705" y="2686507"/>
            <a:ext cx="3657600" cy="1714500"/>
          </a:xfrm>
          <a:prstGeom prst="roundRect">
            <a:avLst>
              <a:gd name="adj" fmla="val 2370"/>
            </a:avLst>
          </a:prstGeom>
          <a:solidFill>
            <a:srgbClr val="F9FAFB"/>
          </a:solidFill>
          <a:ln w="25400">
            <a:solidFill>
              <a:srgbClr val="E5E7EB"/>
            </a:solidFill>
            <a:prstDash val="solid"/>
          </a:ln>
        </p:spPr>
      </p:sp>
      <p:sp>
        <p:nvSpPr>
          <p:cNvPr id="15" name="Shape 12"/>
          <p:cNvSpPr/>
          <p:nvPr/>
        </p:nvSpPr>
        <p:spPr>
          <a:xfrm>
            <a:off x="2018995" y="2952598"/>
            <a:ext cx="381305" cy="381305"/>
          </a:xfrm>
          <a:prstGeom prst="ellipse">
            <a:avLst/>
          </a:prstGeom>
          <a:solidFill>
            <a:srgbClr val="EBF0FF"/>
          </a:solidFill>
          <a:ln/>
        </p:spPr>
      </p:sp>
      <p:pic>
        <p:nvPicPr>
          <p:cNvPr id="16" name="Image 1" descr="preencoded.png">    </p:cNvPr>
          <p:cNvPicPr>
            <a:picLocks noChangeAspect="1"/>
          </p:cNvPicPr>
          <p:nvPr/>
        </p:nvPicPr>
        <p:blipFill>
          <a:blip r:embed="rId2"/>
          <a:srcRect l="0" r="0" t="0" b="0"/>
          <a:stretch/>
        </p:blipFill>
        <p:spPr>
          <a:xfrm>
            <a:off x="2124151" y="3057754"/>
            <a:ext cx="171907" cy="171907"/>
          </a:xfrm>
          <a:prstGeom prst="rect">
            <a:avLst/>
          </a:prstGeom>
        </p:spPr>
      </p:pic>
      <p:sp>
        <p:nvSpPr>
          <p:cNvPr id="17" name="Shape 13"/>
          <p:cNvSpPr/>
          <p:nvPr/>
        </p:nvSpPr>
        <p:spPr>
          <a:xfrm>
            <a:off x="4267505" y="2686507"/>
            <a:ext cx="3657600" cy="1714500"/>
          </a:xfrm>
          <a:prstGeom prst="roundRect">
            <a:avLst>
              <a:gd name="adj" fmla="val 2370"/>
            </a:avLst>
          </a:prstGeom>
          <a:solidFill>
            <a:srgbClr val="F9FAFB"/>
          </a:solidFill>
          <a:ln w="25400">
            <a:solidFill>
              <a:srgbClr val="E5E7EB"/>
            </a:solidFill>
            <a:prstDash val="solid"/>
          </a:ln>
        </p:spPr>
      </p:sp>
      <p:sp>
        <p:nvSpPr>
          <p:cNvPr id="18" name="Shape 14"/>
          <p:cNvSpPr/>
          <p:nvPr/>
        </p:nvSpPr>
        <p:spPr>
          <a:xfrm>
            <a:off x="4267505" y="4629607"/>
            <a:ext cx="3657600" cy="1714500"/>
          </a:xfrm>
          <a:prstGeom prst="roundRect">
            <a:avLst>
              <a:gd name="adj" fmla="val 2370"/>
            </a:avLst>
          </a:prstGeom>
          <a:solidFill>
            <a:srgbClr val="F9FAFB"/>
          </a:solidFill>
          <a:ln w="25400">
            <a:solidFill>
              <a:srgbClr val="E5E7EB"/>
            </a:solidFill>
            <a:prstDash val="solid"/>
          </a:ln>
        </p:spPr>
      </p:sp>
      <p:sp>
        <p:nvSpPr>
          <p:cNvPr id="19" name="Shape 15"/>
          <p:cNvSpPr/>
          <p:nvPr/>
        </p:nvSpPr>
        <p:spPr>
          <a:xfrm>
            <a:off x="8153705" y="4629607"/>
            <a:ext cx="3657600" cy="1714500"/>
          </a:xfrm>
          <a:prstGeom prst="roundRect">
            <a:avLst>
              <a:gd name="adj" fmla="val 2370"/>
            </a:avLst>
          </a:prstGeom>
          <a:solidFill>
            <a:srgbClr val="F9FAFB"/>
          </a:solidFill>
          <a:ln w="25400">
            <a:solidFill>
              <a:srgbClr val="E5E7EB"/>
            </a:solidFill>
            <a:prstDash val="solid"/>
          </a:ln>
        </p:spPr>
      </p:sp>
      <p:sp>
        <p:nvSpPr>
          <p:cNvPr id="20" name="Shape 16"/>
          <p:cNvSpPr/>
          <p:nvPr/>
        </p:nvSpPr>
        <p:spPr>
          <a:xfrm>
            <a:off x="5905195" y="2952598"/>
            <a:ext cx="381305" cy="381305"/>
          </a:xfrm>
          <a:prstGeom prst="ellipse">
            <a:avLst/>
          </a:prstGeom>
          <a:solidFill>
            <a:srgbClr val="EBF0FF"/>
          </a:solidFill>
          <a:ln/>
        </p:spPr>
      </p:sp>
      <p:sp>
        <p:nvSpPr>
          <p:cNvPr id="21" name="Shape 17"/>
          <p:cNvSpPr/>
          <p:nvPr/>
        </p:nvSpPr>
        <p:spPr>
          <a:xfrm>
            <a:off x="9791395" y="2952598"/>
            <a:ext cx="381305" cy="381305"/>
          </a:xfrm>
          <a:prstGeom prst="ellipse">
            <a:avLst/>
          </a:prstGeom>
          <a:solidFill>
            <a:srgbClr val="EBF0FF"/>
          </a:solidFill>
          <a:ln/>
        </p:spPr>
      </p:sp>
      <p:sp>
        <p:nvSpPr>
          <p:cNvPr id="22" name="Shape 18"/>
          <p:cNvSpPr/>
          <p:nvPr/>
        </p:nvSpPr>
        <p:spPr>
          <a:xfrm>
            <a:off x="9791395" y="4895698"/>
            <a:ext cx="381305" cy="381305"/>
          </a:xfrm>
          <a:prstGeom prst="ellipse">
            <a:avLst/>
          </a:prstGeom>
          <a:solidFill>
            <a:srgbClr val="EBF0FF"/>
          </a:solidFill>
          <a:ln/>
        </p:spPr>
      </p:sp>
      <p:sp>
        <p:nvSpPr>
          <p:cNvPr id="23" name="Text 19"/>
          <p:cNvSpPr txBox="1"/>
          <p:nvPr/>
        </p:nvSpPr>
        <p:spPr>
          <a:xfrm>
            <a:off x="1904695" y="34674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金融科技</a:t>
            </a:r>
            <a:endParaRPr lang="en-US" sz="1200" dirty="0"/>
          </a:p>
        </p:txBody>
      </p:sp>
      <p:sp>
        <p:nvSpPr>
          <p:cNvPr id="24" name="Text 20"/>
          <p:cNvSpPr txBox="1"/>
          <p:nvPr/>
        </p:nvSpPr>
        <p:spPr>
          <a:xfrm>
            <a:off x="5790895" y="34674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医疗健康</a:t>
            </a:r>
            <a:endParaRPr lang="en-US" sz="1200" dirty="0"/>
          </a:p>
        </p:txBody>
      </p:sp>
      <p:sp>
        <p:nvSpPr>
          <p:cNvPr id="25" name="Text 21"/>
          <p:cNvSpPr txBox="1"/>
          <p:nvPr/>
        </p:nvSpPr>
        <p:spPr>
          <a:xfrm>
            <a:off x="9677095" y="34674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教育培训</a:t>
            </a:r>
            <a:endParaRPr lang="en-US" sz="1200" dirty="0"/>
          </a:p>
        </p:txBody>
      </p:sp>
      <p:sp>
        <p:nvSpPr>
          <p:cNvPr id="26" name="Text 22"/>
          <p:cNvSpPr txBox="1"/>
          <p:nvPr/>
        </p:nvSpPr>
        <p:spPr>
          <a:xfrm>
            <a:off x="1981505" y="5410505"/>
            <a:ext cx="581558"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制造业</a:t>
            </a:r>
            <a:endParaRPr lang="en-US" sz="1200" dirty="0"/>
          </a:p>
        </p:txBody>
      </p:sp>
      <p:sp>
        <p:nvSpPr>
          <p:cNvPr id="27" name="Text 23"/>
          <p:cNvSpPr txBox="1"/>
          <p:nvPr/>
        </p:nvSpPr>
        <p:spPr>
          <a:xfrm>
            <a:off x="1612087" y="37627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金融行业AI产品案例</a:t>
            </a:r>
            <a:endParaRPr lang="en-US" sz="1000" dirty="0"/>
          </a:p>
        </p:txBody>
      </p:sp>
      <p:sp>
        <p:nvSpPr>
          <p:cNvPr id="28" name="Text 24"/>
          <p:cNvSpPr txBox="1"/>
          <p:nvPr/>
        </p:nvSpPr>
        <p:spPr>
          <a:xfrm>
            <a:off x="1952244" y="39529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29" name="Image 2" descr="preencoded.png">    </p:cNvPr>
          <p:cNvPicPr>
            <a:picLocks noChangeAspect="1"/>
          </p:cNvPicPr>
          <p:nvPr/>
        </p:nvPicPr>
        <p:blipFill>
          <a:blip r:embed="rId3"/>
          <a:srcRect l="0" r="0" t="0" b="0"/>
          <a:stretch/>
        </p:blipFill>
        <p:spPr>
          <a:xfrm>
            <a:off x="6010351" y="3057754"/>
            <a:ext cx="171907" cy="171907"/>
          </a:xfrm>
          <a:prstGeom prst="rect">
            <a:avLst/>
          </a:prstGeom>
        </p:spPr>
      </p:pic>
      <p:sp>
        <p:nvSpPr>
          <p:cNvPr id="30" name="Text 25"/>
          <p:cNvSpPr txBox="1"/>
          <p:nvPr/>
        </p:nvSpPr>
        <p:spPr>
          <a:xfrm>
            <a:off x="9677095" y="54105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企业服务</a:t>
            </a:r>
            <a:endParaRPr lang="en-US" sz="1200" dirty="0"/>
          </a:p>
        </p:txBody>
      </p:sp>
      <p:sp>
        <p:nvSpPr>
          <p:cNvPr id="31" name="Text 26"/>
          <p:cNvSpPr txBox="1"/>
          <p:nvPr/>
        </p:nvSpPr>
        <p:spPr>
          <a:xfrm>
            <a:off x="5498287" y="37627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医疗行业AI产品案例</a:t>
            </a:r>
            <a:endParaRPr lang="en-US" sz="1000" dirty="0"/>
          </a:p>
        </p:txBody>
      </p:sp>
      <p:sp>
        <p:nvSpPr>
          <p:cNvPr id="32" name="Text 27"/>
          <p:cNvSpPr txBox="1"/>
          <p:nvPr/>
        </p:nvSpPr>
        <p:spPr>
          <a:xfrm>
            <a:off x="5838444" y="39529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33" name="Image 3" descr="preencoded.png">    </p:cNvPr>
          <p:cNvPicPr>
            <a:picLocks noChangeAspect="1"/>
          </p:cNvPicPr>
          <p:nvPr/>
        </p:nvPicPr>
        <p:blipFill>
          <a:blip r:embed="rId4"/>
          <a:srcRect l="-1064" r="-1064" t="0" b="0"/>
          <a:stretch/>
        </p:blipFill>
        <p:spPr>
          <a:xfrm>
            <a:off x="9872777" y="3057754"/>
            <a:ext cx="219456" cy="171907"/>
          </a:xfrm>
          <a:prstGeom prst="rect">
            <a:avLst/>
          </a:prstGeom>
        </p:spPr>
      </p:pic>
      <p:sp>
        <p:nvSpPr>
          <p:cNvPr id="34" name="Shape 28"/>
          <p:cNvSpPr/>
          <p:nvPr/>
        </p:nvSpPr>
        <p:spPr>
          <a:xfrm>
            <a:off x="381305" y="4629607"/>
            <a:ext cx="3657600" cy="1714500"/>
          </a:xfrm>
          <a:prstGeom prst="roundRect">
            <a:avLst>
              <a:gd name="adj" fmla="val 2370"/>
            </a:avLst>
          </a:prstGeom>
          <a:solidFill>
            <a:srgbClr val="F9FAFB"/>
          </a:solidFill>
          <a:ln w="25400">
            <a:solidFill>
              <a:srgbClr val="E5E7EB"/>
            </a:solidFill>
            <a:prstDash val="solid"/>
          </a:ln>
        </p:spPr>
      </p:sp>
      <p:sp>
        <p:nvSpPr>
          <p:cNvPr id="35" name="Shape 29"/>
          <p:cNvSpPr/>
          <p:nvPr/>
        </p:nvSpPr>
        <p:spPr>
          <a:xfrm>
            <a:off x="2018995" y="4895698"/>
            <a:ext cx="381305" cy="381305"/>
          </a:xfrm>
          <a:prstGeom prst="ellipse">
            <a:avLst/>
          </a:prstGeom>
          <a:solidFill>
            <a:srgbClr val="EBF0FF"/>
          </a:solidFill>
          <a:ln/>
        </p:spPr>
      </p:sp>
      <p:sp>
        <p:nvSpPr>
          <p:cNvPr id="36" name="Shape 30"/>
          <p:cNvSpPr/>
          <p:nvPr/>
        </p:nvSpPr>
        <p:spPr>
          <a:xfrm>
            <a:off x="5905195" y="4895698"/>
            <a:ext cx="381305" cy="381305"/>
          </a:xfrm>
          <a:prstGeom prst="ellipse">
            <a:avLst/>
          </a:prstGeom>
          <a:solidFill>
            <a:srgbClr val="EBF0FF"/>
          </a:solidFill>
          <a:ln/>
        </p:spPr>
      </p:sp>
      <p:sp>
        <p:nvSpPr>
          <p:cNvPr id="37" name="Text 31"/>
          <p:cNvSpPr txBox="1"/>
          <p:nvPr/>
        </p:nvSpPr>
        <p:spPr>
          <a:xfrm>
            <a:off x="9384487" y="37627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教育行业AI产品案例</a:t>
            </a:r>
            <a:endParaRPr lang="en-US" sz="1000" dirty="0"/>
          </a:p>
        </p:txBody>
      </p:sp>
      <p:sp>
        <p:nvSpPr>
          <p:cNvPr id="38" name="Text 32"/>
          <p:cNvSpPr txBox="1"/>
          <p:nvPr/>
        </p:nvSpPr>
        <p:spPr>
          <a:xfrm>
            <a:off x="9724644" y="39529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39" name="Image 4" descr="preencoded.png">    </p:cNvPr>
          <p:cNvPicPr>
            <a:picLocks noChangeAspect="1"/>
          </p:cNvPicPr>
          <p:nvPr/>
        </p:nvPicPr>
        <p:blipFill>
          <a:blip r:embed="rId5"/>
          <a:srcRect l="0" r="0" t="-841" b="-841"/>
          <a:stretch/>
        </p:blipFill>
        <p:spPr>
          <a:xfrm>
            <a:off x="2115007" y="5000854"/>
            <a:ext cx="190195" cy="171907"/>
          </a:xfrm>
          <a:prstGeom prst="rect">
            <a:avLst/>
          </a:prstGeom>
        </p:spPr>
      </p:pic>
      <p:sp>
        <p:nvSpPr>
          <p:cNvPr id="40" name="Text 33"/>
          <p:cNvSpPr txBox="1"/>
          <p:nvPr/>
        </p:nvSpPr>
        <p:spPr>
          <a:xfrm>
            <a:off x="1612087" y="5705856"/>
            <a:ext cx="1300277"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制造行业AI产品案例</a:t>
            </a:r>
            <a:endParaRPr lang="en-US" sz="1000" dirty="0"/>
          </a:p>
        </p:txBody>
      </p:sp>
      <p:sp>
        <p:nvSpPr>
          <p:cNvPr id="41" name="Text 34"/>
          <p:cNvSpPr txBox="1"/>
          <p:nvPr/>
        </p:nvSpPr>
        <p:spPr>
          <a:xfrm>
            <a:off x="1952244" y="58960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42" name="Image 5" descr="preencoded.png">    </p:cNvPr>
          <p:cNvPicPr>
            <a:picLocks noChangeAspect="1"/>
          </p:cNvPicPr>
          <p:nvPr/>
        </p:nvPicPr>
        <p:blipFill>
          <a:blip r:embed="rId6"/>
          <a:srcRect l="0" r="0" t="-841" b="-841"/>
          <a:stretch/>
        </p:blipFill>
        <p:spPr>
          <a:xfrm>
            <a:off x="6001207" y="5000854"/>
            <a:ext cx="190195" cy="171907"/>
          </a:xfrm>
          <a:prstGeom prst="rect">
            <a:avLst/>
          </a:prstGeom>
        </p:spPr>
      </p:pic>
      <p:sp>
        <p:nvSpPr>
          <p:cNvPr id="43" name="Text 35"/>
          <p:cNvSpPr txBox="1"/>
          <p:nvPr/>
        </p:nvSpPr>
        <p:spPr>
          <a:xfrm>
            <a:off x="5790895" y="541050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创意内容</a:t>
            </a:r>
            <a:endParaRPr lang="en-US" sz="1200" dirty="0"/>
          </a:p>
        </p:txBody>
      </p:sp>
      <p:sp>
        <p:nvSpPr>
          <p:cNvPr id="44" name="Text 36"/>
          <p:cNvSpPr txBox="1"/>
          <p:nvPr/>
        </p:nvSpPr>
        <p:spPr>
          <a:xfrm>
            <a:off x="5365699" y="5705856"/>
            <a:ext cx="1567282"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创意内容行业AI产品案例</a:t>
            </a:r>
            <a:endParaRPr lang="en-US" sz="1000" dirty="0"/>
          </a:p>
        </p:txBody>
      </p:sp>
      <p:sp>
        <p:nvSpPr>
          <p:cNvPr id="45" name="Text 37"/>
          <p:cNvSpPr txBox="1"/>
          <p:nvPr/>
        </p:nvSpPr>
        <p:spPr>
          <a:xfrm>
            <a:off x="5838444" y="58960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pic>
        <p:nvPicPr>
          <p:cNvPr id="46" name="Image 6" descr="preencoded.png">    </p:cNvPr>
          <p:cNvPicPr>
            <a:picLocks noChangeAspect="1"/>
          </p:cNvPicPr>
          <p:nvPr/>
        </p:nvPicPr>
        <p:blipFill>
          <a:blip r:embed="rId7"/>
          <a:srcRect l="0" r="0" t="0" b="0"/>
          <a:stretch/>
        </p:blipFill>
        <p:spPr>
          <a:xfrm>
            <a:off x="9896551" y="5000854"/>
            <a:ext cx="171907" cy="171907"/>
          </a:xfrm>
          <a:prstGeom prst="rect">
            <a:avLst/>
          </a:prstGeom>
        </p:spPr>
      </p:pic>
      <p:sp>
        <p:nvSpPr>
          <p:cNvPr id="47" name="Text 38"/>
          <p:cNvSpPr txBox="1"/>
          <p:nvPr/>
        </p:nvSpPr>
        <p:spPr>
          <a:xfrm>
            <a:off x="9251899" y="5705856"/>
            <a:ext cx="1567282"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企业服务行业AI产品案例</a:t>
            </a:r>
            <a:endParaRPr lang="en-US" sz="1000" dirty="0"/>
          </a:p>
        </p:txBody>
      </p:sp>
      <p:sp>
        <p:nvSpPr>
          <p:cNvPr id="48" name="Text 39"/>
          <p:cNvSpPr txBox="1"/>
          <p:nvPr/>
        </p:nvSpPr>
        <p:spPr>
          <a:xfrm>
            <a:off x="9724644" y="5896051"/>
            <a:ext cx="624535" cy="162763"/>
          </a:xfrm>
          <a:prstGeom prst="rect">
            <a:avLst/>
          </a:prstGeom>
          <a:noFill/>
          <a:ln/>
        </p:spPr>
        <p:txBody>
          <a:bodyPr wrap="square" lIns="0" tIns="0" rIns="0" bIns="0" rtlCol="0" anchor="ctr"/>
          <a:lstStyle/>
          <a:p>
            <a:pPr algn="ctr" indent="0" marL="0">
              <a:buNone/>
            </a:pPr>
            <a:r>
              <a:rPr lang="en-US" sz="1000" i="1" dirty="0">
                <a:solidFill>
                  <a:srgbClr val="9CA3AF"/>
                </a:solidFill>
                <a:latin typeface="Inter" pitchFamily="34" charset="0"/>
                <a:ea typeface="Inter" pitchFamily="34" charset="-122"/>
                <a:cs typeface="Inter" pitchFamily="34" charset="-120"/>
              </a:rPr>
              <a:t>待补充...</a:t>
            </a:r>
            <a:endParaRPr lang="en-US" sz="1000" dirty="0"/>
          </a:p>
        </p:txBody>
      </p:sp>
      <p:sp>
        <p:nvSpPr>
          <p:cNvPr id="49" name="Text 40"/>
          <p:cNvSpPr txBox="1"/>
          <p:nvPr/>
        </p:nvSpPr>
        <p:spPr>
          <a:xfrm>
            <a:off x="3829507" y="6581851"/>
            <a:ext cx="4634179" cy="162763"/>
          </a:xfrm>
          <a:prstGeom prst="rect">
            <a:avLst/>
          </a:prstGeom>
          <a:noFill/>
          <a:ln/>
        </p:spPr>
        <p:txBody>
          <a:bodyPr wrap="square" lIns="0" tIns="0" rIns="0" bIns="0" rtlCol="0" anchor="ctr"/>
          <a:lstStyle/>
          <a:p>
            <a:pPr algn="ctr" indent="0" marL="0">
              <a:buNone/>
            </a:pPr>
            <a:r>
              <a:rPr lang="en-US" sz="1000" dirty="0">
                <a:solidFill>
                  <a:srgbClr val="6B7280"/>
                </a:solidFill>
                <a:latin typeface="Inter" pitchFamily="34" charset="0"/>
                <a:ea typeface="Inter" pitchFamily="34" charset="-122"/>
                <a:cs typeface="Inter" pitchFamily="34" charset="-120"/>
              </a:rPr>
              <a:t>每个行业案例将包含：代表企业、产品特点、应用场景、商业模式、市场影响</a:t>
            </a:r>
            <a:endParaRPr lang="en-US" sz="1000"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市场机会分析</a:t>
            </a:r>
            <a:endParaRPr lang="en-US" sz="1200" dirty="0"/>
          </a:p>
        </p:txBody>
      </p:sp>
      <p:sp>
        <p:nvSpPr>
          <p:cNvPr id="6" name="Text 4"/>
          <p:cNvSpPr txBox="1"/>
          <p:nvPr/>
        </p:nvSpPr>
        <p:spPr>
          <a:xfrm>
            <a:off x="381305" y="743407"/>
            <a:ext cx="50721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智能带来的存量场景重构和新场景机会</a:t>
            </a:r>
            <a:endParaRPr lang="en-US" sz="2200" dirty="0"/>
          </a:p>
        </p:txBody>
      </p:sp>
      <p:sp>
        <p:nvSpPr>
          <p:cNvPr id="7" name="Text 5"/>
          <p:cNvSpPr txBox="1"/>
          <p:nvPr/>
        </p:nvSpPr>
        <p:spPr>
          <a:xfrm>
            <a:off x="381305" y="1181405"/>
            <a:ext cx="19531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先行者优势与未来发展路径</a:t>
            </a:r>
            <a:endParaRPr lang="en-US" sz="1200" dirty="0"/>
          </a:p>
        </p:txBody>
      </p:sp>
      <p:sp>
        <p:nvSpPr>
          <p:cNvPr id="8" name="Text 6"/>
          <p:cNvSpPr txBox="1"/>
          <p:nvPr/>
        </p:nvSpPr>
        <p:spPr>
          <a:xfrm>
            <a:off x="11277295" y="705002"/>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第二部分</a:t>
            </a:r>
            <a:endParaRPr lang="en-US" sz="1000" dirty="0"/>
          </a:p>
        </p:txBody>
      </p:sp>
      <p:sp>
        <p:nvSpPr>
          <p:cNvPr id="9" name="Text 7"/>
          <p:cNvSpPr txBox="1"/>
          <p:nvPr/>
        </p:nvSpPr>
        <p:spPr>
          <a:xfrm>
            <a:off x="9525305" y="905256"/>
            <a:ext cx="2429561" cy="228600"/>
          </a:xfrm>
          <a:prstGeom prst="rect">
            <a:avLst/>
          </a:prstGeom>
          <a:noFill/>
          <a:ln/>
        </p:spPr>
        <p:txBody>
          <a:bodyPr wrap="square" lIns="0" tIns="0" rIns="0" bIns="0" rtlCol="0" anchor="ctr"/>
          <a:lstStyle/>
          <a:p>
            <a:pPr algn="r" indent="0" marL="0">
              <a:buNone/>
            </a:pPr>
            <a:r>
              <a:rPr lang="en-US" sz="1500" b="1" dirty="0">
                <a:solidFill>
                  <a:srgbClr val="1F2937"/>
                </a:solidFill>
                <a:latin typeface="Inter" pitchFamily="34" charset="0"/>
                <a:ea typeface="Inter" pitchFamily="34" charset="-122"/>
                <a:cs typeface="Inter" pitchFamily="34" charset="-120"/>
              </a:rPr>
              <a:t>第四次智能革命的重构机遇</a:t>
            </a:r>
            <a:endParaRPr lang="en-US" sz="1500" dirty="0"/>
          </a:p>
        </p:txBody>
      </p:sp>
      <p:sp>
        <p:nvSpPr>
          <p:cNvPr id="10" name="Shape 8"/>
          <p:cNvSpPr/>
          <p:nvPr/>
        </p:nvSpPr>
        <p:spPr>
          <a:xfrm>
            <a:off x="381305" y="1695298"/>
            <a:ext cx="5600700" cy="2533802"/>
          </a:xfrm>
          <a:prstGeom prst="roundRect">
            <a:avLst>
              <a:gd name="adj" fmla="val 1085"/>
            </a:avLst>
          </a:prstGeom>
          <a:solidFill>
            <a:srgbClr val="F9FAFB"/>
          </a:solidFill>
          <a:ln w="12700">
            <a:solidFill>
              <a:srgbClr val="E5E7EB"/>
            </a:solidFill>
            <a:prstDash val="solid"/>
          </a:ln>
        </p:spPr>
      </p:sp>
      <p:sp>
        <p:nvSpPr>
          <p:cNvPr id="11" name="Shape 9"/>
          <p:cNvSpPr/>
          <p:nvPr/>
        </p:nvSpPr>
        <p:spPr>
          <a:xfrm>
            <a:off x="580644" y="1895551"/>
            <a:ext cx="381305" cy="381305"/>
          </a:xfrm>
          <a:prstGeom prst="ellipse">
            <a:avLst/>
          </a:prstGeom>
          <a:solidFill>
            <a:srgbClr val="EBF0FF"/>
          </a:solidFill>
          <a:ln/>
        </p:spPr>
      </p:sp>
      <p:pic>
        <p:nvPicPr>
          <p:cNvPr id="12" name="Image 0" descr="preencoded.png">    </p:cNvPr>
          <p:cNvPicPr>
            <a:picLocks noChangeAspect="1"/>
          </p:cNvPicPr>
          <p:nvPr/>
        </p:nvPicPr>
        <p:blipFill>
          <a:blip r:embed="rId1"/>
          <a:srcRect l="0" r="0" t="0" b="0"/>
          <a:stretch/>
        </p:blipFill>
        <p:spPr>
          <a:xfrm>
            <a:off x="685800" y="2000707"/>
            <a:ext cx="171907" cy="171907"/>
          </a:xfrm>
          <a:prstGeom prst="rect">
            <a:avLst/>
          </a:prstGeom>
        </p:spPr>
      </p:pic>
      <p:sp>
        <p:nvSpPr>
          <p:cNvPr id="13" name="Shape 10"/>
          <p:cNvSpPr/>
          <p:nvPr/>
        </p:nvSpPr>
        <p:spPr>
          <a:xfrm>
            <a:off x="6210605" y="1695298"/>
            <a:ext cx="5600700" cy="2533802"/>
          </a:xfrm>
          <a:prstGeom prst="roundRect">
            <a:avLst>
              <a:gd name="adj" fmla="val 1085"/>
            </a:avLst>
          </a:prstGeom>
          <a:solidFill>
            <a:srgbClr val="F9FAFB"/>
          </a:solidFill>
          <a:ln w="12700">
            <a:solidFill>
              <a:srgbClr val="E5E7EB"/>
            </a:solidFill>
            <a:prstDash val="solid"/>
          </a:ln>
        </p:spPr>
      </p:sp>
      <p:sp>
        <p:nvSpPr>
          <p:cNvPr id="14" name="Shape 11"/>
          <p:cNvSpPr/>
          <p:nvPr/>
        </p:nvSpPr>
        <p:spPr>
          <a:xfrm>
            <a:off x="6409944" y="1895551"/>
            <a:ext cx="381305" cy="381305"/>
          </a:xfrm>
          <a:prstGeom prst="ellipse">
            <a:avLst/>
          </a:prstGeom>
          <a:solidFill>
            <a:srgbClr val="EBF0FF"/>
          </a:solidFill>
          <a:ln/>
        </p:spPr>
      </p:sp>
      <p:sp>
        <p:nvSpPr>
          <p:cNvPr id="15" name="Text 12"/>
          <p:cNvSpPr txBox="1"/>
          <p:nvPr/>
        </p:nvSpPr>
        <p:spPr>
          <a:xfrm>
            <a:off x="1076249" y="1981505"/>
            <a:ext cx="1843430"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存量场景重构降维取胜</a:t>
            </a:r>
            <a:endParaRPr lang="en-US" sz="1300" dirty="0"/>
          </a:p>
        </p:txBody>
      </p:sp>
      <p:sp>
        <p:nvSpPr>
          <p:cNvPr id="16" name="Text 13"/>
          <p:cNvSpPr txBox="1"/>
          <p:nvPr/>
        </p:nvSpPr>
        <p:spPr>
          <a:xfrm>
            <a:off x="6905549" y="1981505"/>
            <a:ext cx="16724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新场景机会另辟蹊径</a:t>
            </a:r>
            <a:endParaRPr lang="en-US" sz="1300" dirty="0"/>
          </a:p>
        </p:txBody>
      </p:sp>
      <p:sp>
        <p:nvSpPr>
          <p:cNvPr id="17" name="Shape 14"/>
          <p:cNvSpPr/>
          <p:nvPr/>
        </p:nvSpPr>
        <p:spPr>
          <a:xfrm>
            <a:off x="580644" y="2428646"/>
            <a:ext cx="38405" cy="418795"/>
          </a:xfrm>
          <a:prstGeom prst="rect">
            <a:avLst/>
          </a:prstGeom>
          <a:solidFill>
            <a:srgbClr val="4C6FFF"/>
          </a:solidFill>
          <a:ln/>
        </p:spPr>
      </p:sp>
      <p:sp>
        <p:nvSpPr>
          <p:cNvPr id="18" name="Shape 15"/>
          <p:cNvSpPr/>
          <p:nvPr/>
        </p:nvSpPr>
        <p:spPr>
          <a:xfrm>
            <a:off x="580644" y="2962656"/>
            <a:ext cx="38405" cy="418795"/>
          </a:xfrm>
          <a:prstGeom prst="rect">
            <a:avLst/>
          </a:prstGeom>
          <a:solidFill>
            <a:srgbClr val="4C6FFF"/>
          </a:solidFill>
          <a:ln/>
        </p:spPr>
      </p:sp>
      <p:sp>
        <p:nvSpPr>
          <p:cNvPr id="19" name="Shape 16"/>
          <p:cNvSpPr/>
          <p:nvPr/>
        </p:nvSpPr>
        <p:spPr>
          <a:xfrm>
            <a:off x="580644" y="3495751"/>
            <a:ext cx="38405" cy="418795"/>
          </a:xfrm>
          <a:prstGeom prst="rect">
            <a:avLst/>
          </a:prstGeom>
          <a:solidFill>
            <a:srgbClr val="4C6FFF"/>
          </a:solidFill>
          <a:ln/>
        </p:spPr>
      </p:sp>
      <p:sp>
        <p:nvSpPr>
          <p:cNvPr id="20" name="Shape 17"/>
          <p:cNvSpPr/>
          <p:nvPr/>
        </p:nvSpPr>
        <p:spPr>
          <a:xfrm>
            <a:off x="6409944" y="2428646"/>
            <a:ext cx="38405" cy="418795"/>
          </a:xfrm>
          <a:prstGeom prst="rect">
            <a:avLst/>
          </a:prstGeom>
          <a:solidFill>
            <a:srgbClr val="4C6FFF"/>
          </a:solidFill>
          <a:ln/>
        </p:spPr>
      </p:sp>
      <p:sp>
        <p:nvSpPr>
          <p:cNvPr id="21" name="Shape 18"/>
          <p:cNvSpPr/>
          <p:nvPr/>
        </p:nvSpPr>
        <p:spPr>
          <a:xfrm>
            <a:off x="6409944" y="2962656"/>
            <a:ext cx="38405" cy="418795"/>
          </a:xfrm>
          <a:prstGeom prst="rect">
            <a:avLst/>
          </a:prstGeom>
          <a:solidFill>
            <a:srgbClr val="4C6FFF"/>
          </a:solidFill>
          <a:ln/>
        </p:spPr>
      </p:sp>
      <p:sp>
        <p:nvSpPr>
          <p:cNvPr id="22" name="Shape 19"/>
          <p:cNvSpPr/>
          <p:nvPr/>
        </p:nvSpPr>
        <p:spPr>
          <a:xfrm>
            <a:off x="6409944" y="3495751"/>
            <a:ext cx="38405" cy="418795"/>
          </a:xfrm>
          <a:prstGeom prst="rect">
            <a:avLst/>
          </a:prstGeom>
          <a:solidFill>
            <a:srgbClr val="4C6FFF"/>
          </a:solidFill>
          <a:ln/>
        </p:spPr>
      </p:sp>
      <p:sp>
        <p:nvSpPr>
          <p:cNvPr id="23" name="Text 20"/>
          <p:cNvSpPr txBox="1"/>
          <p:nvPr/>
        </p:nvSpPr>
        <p:spPr>
          <a:xfrm>
            <a:off x="733349" y="2447849"/>
            <a:ext cx="1485900"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AI重构现有业务流程</a:t>
            </a:r>
            <a:endParaRPr lang="en-US" sz="1200" dirty="0"/>
          </a:p>
        </p:txBody>
      </p:sp>
      <p:sp>
        <p:nvSpPr>
          <p:cNvPr id="24" name="Text 21"/>
          <p:cNvSpPr txBox="1"/>
          <p:nvPr/>
        </p:nvSpPr>
        <p:spPr>
          <a:xfrm>
            <a:off x="733349" y="2980944"/>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降低使用门槛</a:t>
            </a:r>
            <a:endParaRPr lang="en-US" sz="1200" dirty="0"/>
          </a:p>
        </p:txBody>
      </p:sp>
      <p:sp>
        <p:nvSpPr>
          <p:cNvPr id="25" name="Text 22"/>
          <p:cNvSpPr txBox="1"/>
          <p:nvPr/>
        </p:nvSpPr>
        <p:spPr>
          <a:xfrm>
            <a:off x="733349" y="3514954"/>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成本结构变革</a:t>
            </a:r>
            <a:endParaRPr lang="en-US" sz="1200" dirty="0"/>
          </a:p>
        </p:txBody>
      </p:sp>
      <p:sp>
        <p:nvSpPr>
          <p:cNvPr id="26" name="Text 23"/>
          <p:cNvSpPr txBox="1"/>
          <p:nvPr/>
        </p:nvSpPr>
        <p:spPr>
          <a:xfrm>
            <a:off x="6562649" y="2447849"/>
            <a:ext cx="13432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智能催生全新品类</a:t>
            </a:r>
            <a:endParaRPr lang="en-US" sz="1200" dirty="0"/>
          </a:p>
        </p:txBody>
      </p:sp>
      <p:sp>
        <p:nvSpPr>
          <p:cNvPr id="27" name="Text 24"/>
          <p:cNvSpPr txBox="1"/>
          <p:nvPr/>
        </p:nvSpPr>
        <p:spPr>
          <a:xfrm>
            <a:off x="6562649" y="2980944"/>
            <a:ext cx="11914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需求扩展与创造</a:t>
            </a:r>
            <a:endParaRPr lang="en-US" sz="1200" dirty="0"/>
          </a:p>
        </p:txBody>
      </p:sp>
      <p:sp>
        <p:nvSpPr>
          <p:cNvPr id="28" name="Text 25"/>
          <p:cNvSpPr txBox="1"/>
          <p:nvPr/>
        </p:nvSpPr>
        <p:spPr>
          <a:xfrm>
            <a:off x="733349" y="2667305"/>
            <a:ext cx="24624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智能技术重构传统场景，提升效率10倍+</a:t>
            </a:r>
            <a:endParaRPr lang="en-US" sz="1000" dirty="0"/>
          </a:p>
        </p:txBody>
      </p:sp>
      <p:sp>
        <p:nvSpPr>
          <p:cNvPr id="29" name="Text 26"/>
          <p:cNvSpPr txBox="1"/>
          <p:nvPr/>
        </p:nvSpPr>
        <p:spPr>
          <a:xfrm>
            <a:off x="733349" y="3200400"/>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专业领域智能化降低专家技能要求，扩大用户基数</a:t>
            </a:r>
            <a:endParaRPr lang="en-US" sz="1000" dirty="0"/>
          </a:p>
        </p:txBody>
      </p:sp>
      <p:sp>
        <p:nvSpPr>
          <p:cNvPr id="30" name="Text 27"/>
          <p:cNvSpPr txBox="1"/>
          <p:nvPr/>
        </p:nvSpPr>
        <p:spPr>
          <a:xfrm>
            <a:off x="733349" y="3733495"/>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人工成本向计算成本转移，规模效应明显</a:t>
            </a:r>
            <a:endParaRPr lang="en-US" sz="1000" dirty="0"/>
          </a:p>
        </p:txBody>
      </p:sp>
      <p:pic>
        <p:nvPicPr>
          <p:cNvPr id="31" name="Image 1" descr="preencoded.png">    </p:cNvPr>
          <p:cNvPicPr>
            <a:picLocks noChangeAspect="1"/>
          </p:cNvPicPr>
          <p:nvPr/>
        </p:nvPicPr>
        <p:blipFill>
          <a:blip r:embed="rId2"/>
          <a:srcRect l="-1773" r="-1773" t="0" b="0"/>
          <a:stretch/>
        </p:blipFill>
        <p:spPr>
          <a:xfrm>
            <a:off x="6534302" y="2000707"/>
            <a:ext cx="133502" cy="171907"/>
          </a:xfrm>
          <a:prstGeom prst="rect">
            <a:avLst/>
          </a:prstGeom>
        </p:spPr>
      </p:pic>
      <p:sp>
        <p:nvSpPr>
          <p:cNvPr id="32" name="Text 28"/>
          <p:cNvSpPr txBox="1"/>
          <p:nvPr/>
        </p:nvSpPr>
        <p:spPr>
          <a:xfrm>
            <a:off x="6562649" y="3514954"/>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交互模式创新</a:t>
            </a:r>
            <a:endParaRPr lang="en-US" sz="1200" dirty="0"/>
          </a:p>
        </p:txBody>
      </p:sp>
      <p:sp>
        <p:nvSpPr>
          <p:cNvPr id="33" name="Text 29"/>
          <p:cNvSpPr txBox="1"/>
          <p:nvPr/>
        </p:nvSpPr>
        <p:spPr>
          <a:xfrm>
            <a:off x="6562649" y="2667305"/>
            <a:ext cx="37673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Agentic AI产品、Agentic企业运营、AI驱动内容生产等新品类</a:t>
            </a:r>
            <a:endParaRPr lang="en-US" sz="1000" dirty="0"/>
          </a:p>
        </p:txBody>
      </p:sp>
      <p:sp>
        <p:nvSpPr>
          <p:cNvPr id="34" name="Text 30"/>
          <p:cNvSpPr txBox="1"/>
          <p:nvPr/>
        </p:nvSpPr>
        <p:spPr>
          <a:xfrm>
            <a:off x="6562649" y="3200400"/>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智能满足过去无法满足的潜在需求，创造全新市场</a:t>
            </a:r>
            <a:endParaRPr lang="en-US" sz="1000" dirty="0"/>
          </a:p>
        </p:txBody>
      </p:sp>
      <p:sp>
        <p:nvSpPr>
          <p:cNvPr id="35" name="Text 31"/>
          <p:cNvSpPr txBox="1"/>
          <p:nvPr/>
        </p:nvSpPr>
        <p:spPr>
          <a:xfrm>
            <a:off x="6562649" y="3733495"/>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意图理解替代指令操作，交互效率倍增</a:t>
            </a:r>
            <a:endParaRPr lang="en-US" sz="1000" dirty="0"/>
          </a:p>
        </p:txBody>
      </p:sp>
      <p:sp>
        <p:nvSpPr>
          <p:cNvPr id="36" name="Shape 32"/>
          <p:cNvSpPr/>
          <p:nvPr/>
        </p:nvSpPr>
        <p:spPr>
          <a:xfrm>
            <a:off x="381305" y="4457700"/>
            <a:ext cx="11430000" cy="1809598"/>
          </a:xfrm>
          <a:prstGeom prst="roundRect">
            <a:avLst>
              <a:gd name="adj" fmla="val 2128"/>
            </a:avLst>
          </a:prstGeom>
          <a:solidFill>
            <a:srgbClr val="F9FAFB"/>
          </a:solidFill>
          <a:ln w="12700">
            <a:solidFill>
              <a:srgbClr val="E5E7EB"/>
            </a:solidFill>
            <a:prstDash val="solid"/>
          </a:ln>
        </p:spPr>
      </p:sp>
      <p:sp>
        <p:nvSpPr>
          <p:cNvPr id="37" name="Shape 33"/>
          <p:cNvSpPr/>
          <p:nvPr/>
        </p:nvSpPr>
        <p:spPr>
          <a:xfrm>
            <a:off x="580644" y="4657954"/>
            <a:ext cx="381305" cy="381305"/>
          </a:xfrm>
          <a:prstGeom prst="ellipse">
            <a:avLst/>
          </a:prstGeom>
          <a:solidFill>
            <a:srgbClr val="EBF0FF"/>
          </a:solidFill>
          <a:ln/>
        </p:spPr>
      </p:sp>
      <p:pic>
        <p:nvPicPr>
          <p:cNvPr id="38" name="Image 2" descr="preencoded.png">    </p:cNvPr>
          <p:cNvPicPr>
            <a:picLocks noChangeAspect="1"/>
          </p:cNvPicPr>
          <p:nvPr/>
        </p:nvPicPr>
        <p:blipFill>
          <a:blip r:embed="rId3"/>
          <a:srcRect l="-760" r="-760" t="0" b="0"/>
          <a:stretch/>
        </p:blipFill>
        <p:spPr>
          <a:xfrm>
            <a:off x="694944" y="4762195"/>
            <a:ext cx="152705" cy="171907"/>
          </a:xfrm>
          <a:prstGeom prst="rect">
            <a:avLst/>
          </a:prstGeom>
        </p:spPr>
      </p:pic>
      <p:sp>
        <p:nvSpPr>
          <p:cNvPr id="39" name="Text 34"/>
          <p:cNvSpPr txBox="1"/>
          <p:nvPr/>
        </p:nvSpPr>
        <p:spPr>
          <a:xfrm>
            <a:off x="1076249" y="4743907"/>
            <a:ext cx="1414577"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First Mover优势</a:t>
            </a:r>
            <a:endParaRPr lang="en-US" sz="1300" dirty="0"/>
          </a:p>
        </p:txBody>
      </p:sp>
      <p:sp>
        <p:nvSpPr>
          <p:cNvPr id="40" name="Text 35"/>
          <p:cNvSpPr txBox="1"/>
          <p:nvPr/>
        </p:nvSpPr>
        <p:spPr>
          <a:xfrm>
            <a:off x="1559966" y="5333695"/>
            <a:ext cx="814730" cy="200254"/>
          </a:xfrm>
          <a:prstGeom prst="rect">
            <a:avLst/>
          </a:prstGeom>
          <a:noFill/>
          <a:ln/>
        </p:spPr>
        <p:txBody>
          <a:bodyPr wrap="square" lIns="0" tIns="0" rIns="0" bIns="0" rtlCol="0" anchor="ctr"/>
          <a:lstStyle/>
          <a:p>
            <a:pPr algn="ctr" indent="0" marL="0">
              <a:buNone/>
            </a:pPr>
            <a:r>
              <a:rPr lang="en-US" sz="1300" b="1" dirty="0">
                <a:solidFill>
                  <a:srgbClr val="2563EB"/>
                </a:solidFill>
                <a:latin typeface="Inter" pitchFamily="34" charset="0"/>
                <a:ea typeface="Inter" pitchFamily="34" charset="-122"/>
                <a:cs typeface="Inter" pitchFamily="34" charset="-120"/>
              </a:rPr>
              <a:t>智能飞轮</a:t>
            </a:r>
            <a:endParaRPr lang="en-US" sz="1300" dirty="0"/>
          </a:p>
        </p:txBody>
      </p:sp>
      <p:sp>
        <p:nvSpPr>
          <p:cNvPr id="41" name="Text 36"/>
          <p:cNvSpPr txBox="1"/>
          <p:nvPr/>
        </p:nvSpPr>
        <p:spPr>
          <a:xfrm>
            <a:off x="4355287" y="5333695"/>
            <a:ext cx="814730" cy="200254"/>
          </a:xfrm>
          <a:prstGeom prst="rect">
            <a:avLst/>
          </a:prstGeom>
          <a:noFill/>
          <a:ln/>
        </p:spPr>
        <p:txBody>
          <a:bodyPr wrap="square" lIns="0" tIns="0" rIns="0" bIns="0" rtlCol="0" anchor="ctr"/>
          <a:lstStyle/>
          <a:p>
            <a:pPr algn="ctr" indent="0" marL="0">
              <a:buNone/>
            </a:pPr>
            <a:r>
              <a:rPr lang="en-US" sz="1300" b="1" dirty="0">
                <a:solidFill>
                  <a:srgbClr val="2563EB"/>
                </a:solidFill>
                <a:latin typeface="Inter" pitchFamily="34" charset="0"/>
                <a:ea typeface="Inter" pitchFamily="34" charset="-122"/>
                <a:cs typeface="Inter" pitchFamily="34" charset="-120"/>
              </a:rPr>
              <a:t>数据飞轮</a:t>
            </a:r>
            <a:endParaRPr lang="en-US" sz="1300" dirty="0"/>
          </a:p>
        </p:txBody>
      </p:sp>
      <p:sp>
        <p:nvSpPr>
          <p:cNvPr id="42" name="Text 37"/>
          <p:cNvSpPr txBox="1"/>
          <p:nvPr/>
        </p:nvSpPr>
        <p:spPr>
          <a:xfrm>
            <a:off x="7150608" y="5333695"/>
            <a:ext cx="814730" cy="200254"/>
          </a:xfrm>
          <a:prstGeom prst="rect">
            <a:avLst/>
          </a:prstGeom>
          <a:noFill/>
          <a:ln/>
        </p:spPr>
        <p:txBody>
          <a:bodyPr wrap="square" lIns="0" tIns="0" rIns="0" bIns="0" rtlCol="0" anchor="ctr"/>
          <a:lstStyle/>
          <a:p>
            <a:pPr algn="ctr" indent="0" marL="0">
              <a:buNone/>
            </a:pPr>
            <a:r>
              <a:rPr lang="en-US" sz="1300" b="1" dirty="0">
                <a:solidFill>
                  <a:srgbClr val="2563EB"/>
                </a:solidFill>
                <a:latin typeface="Inter" pitchFamily="34" charset="0"/>
                <a:ea typeface="Inter" pitchFamily="34" charset="-122"/>
                <a:cs typeface="Inter" pitchFamily="34" charset="-120"/>
              </a:rPr>
              <a:t>用户心智</a:t>
            </a:r>
            <a:endParaRPr lang="en-US" sz="1300" dirty="0"/>
          </a:p>
        </p:txBody>
      </p:sp>
      <p:sp>
        <p:nvSpPr>
          <p:cNvPr id="43" name="Text 38"/>
          <p:cNvSpPr txBox="1"/>
          <p:nvPr/>
        </p:nvSpPr>
        <p:spPr>
          <a:xfrm>
            <a:off x="9946843" y="5333695"/>
            <a:ext cx="814730" cy="200254"/>
          </a:xfrm>
          <a:prstGeom prst="rect">
            <a:avLst/>
          </a:prstGeom>
          <a:noFill/>
          <a:ln/>
        </p:spPr>
        <p:txBody>
          <a:bodyPr wrap="square" lIns="0" tIns="0" rIns="0" bIns="0" rtlCol="0" anchor="ctr"/>
          <a:lstStyle/>
          <a:p>
            <a:pPr algn="ctr" indent="0" marL="0">
              <a:buNone/>
            </a:pPr>
            <a:r>
              <a:rPr lang="en-US" sz="1300" b="1" dirty="0">
                <a:solidFill>
                  <a:srgbClr val="2563EB"/>
                </a:solidFill>
                <a:latin typeface="Inter" pitchFamily="34" charset="0"/>
                <a:ea typeface="Inter" pitchFamily="34" charset="-122"/>
                <a:cs typeface="Inter" pitchFamily="34" charset="-120"/>
              </a:rPr>
              <a:t>生态整合</a:t>
            </a:r>
            <a:endParaRPr lang="en-US" sz="1300" dirty="0"/>
          </a:p>
        </p:txBody>
      </p:sp>
      <p:sp>
        <p:nvSpPr>
          <p:cNvPr id="44" name="Text 39"/>
          <p:cNvSpPr txBox="1"/>
          <p:nvPr/>
        </p:nvSpPr>
        <p:spPr>
          <a:xfrm>
            <a:off x="702259" y="5581498"/>
            <a:ext cx="2500884" cy="352958"/>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不断优化的智能体验形成用户粘性与技术壁垒</a:t>
            </a:r>
            <a:endParaRPr lang="en-US" sz="1000" dirty="0"/>
          </a:p>
        </p:txBody>
      </p:sp>
      <p:sp>
        <p:nvSpPr>
          <p:cNvPr id="45" name="Text 40"/>
          <p:cNvSpPr txBox="1"/>
          <p:nvPr/>
        </p:nvSpPr>
        <p:spPr>
          <a:xfrm>
            <a:off x="3498494" y="5581498"/>
            <a:ext cx="2500884" cy="352958"/>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先行者获取更多数据，形成模型优化正反馈</a:t>
            </a:r>
            <a:endParaRPr lang="en-US" sz="1000" dirty="0"/>
          </a:p>
        </p:txBody>
      </p:sp>
      <p:sp>
        <p:nvSpPr>
          <p:cNvPr id="46" name="Text 41"/>
          <p:cNvSpPr txBox="1"/>
          <p:nvPr/>
        </p:nvSpPr>
        <p:spPr>
          <a:xfrm>
            <a:off x="6293815" y="5581498"/>
            <a:ext cx="2500884" cy="352958"/>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先入场企业获得品类定义权与用户心智占位</a:t>
            </a:r>
            <a:endParaRPr lang="en-US" sz="1000" dirty="0"/>
          </a:p>
        </p:txBody>
      </p:sp>
      <p:sp>
        <p:nvSpPr>
          <p:cNvPr id="47" name="Text 42"/>
          <p:cNvSpPr txBox="1"/>
          <p:nvPr/>
        </p:nvSpPr>
        <p:spPr>
          <a:xfrm>
            <a:off x="9089136" y="5581498"/>
            <a:ext cx="25008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与跟随者形成本质差距，建立生态护城河</a:t>
            </a:r>
            <a:endParaRPr lang="en-US" sz="100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智能革命进程</a:t>
            </a:r>
            <a:endParaRPr lang="en-US" sz="1200" dirty="0"/>
          </a:p>
        </p:txBody>
      </p:sp>
      <p:sp>
        <p:nvSpPr>
          <p:cNvPr id="6" name="Text 4"/>
          <p:cNvSpPr txBox="1"/>
          <p:nvPr/>
        </p:nvSpPr>
        <p:spPr>
          <a:xfrm>
            <a:off x="381305" y="743407"/>
            <a:ext cx="3663086"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Agentic AI重构的五个层级</a:t>
            </a:r>
            <a:endParaRPr lang="en-US" sz="2200" dirty="0"/>
          </a:p>
        </p:txBody>
      </p:sp>
      <p:sp>
        <p:nvSpPr>
          <p:cNvPr id="7" name="Shape 5"/>
          <p:cNvSpPr/>
          <p:nvPr/>
        </p:nvSpPr>
        <p:spPr>
          <a:xfrm>
            <a:off x="9026957" y="619049"/>
            <a:ext cx="2790749" cy="381305"/>
          </a:xfrm>
          <a:prstGeom prst="roundRect">
            <a:avLst>
              <a:gd name="adj" fmla="val 47962"/>
            </a:avLst>
          </a:prstGeom>
          <a:solidFill>
            <a:srgbClr val="DBEAFE"/>
          </a:solidFill>
          <a:ln/>
        </p:spPr>
      </p:sp>
      <p:sp>
        <p:nvSpPr>
          <p:cNvPr id="8" name="Text 6"/>
          <p:cNvSpPr txBox="1"/>
          <p:nvPr/>
        </p:nvSpPr>
        <p:spPr>
          <a:xfrm>
            <a:off x="9179662" y="714146"/>
            <a:ext cx="2600554" cy="191110"/>
          </a:xfrm>
          <a:prstGeom prst="rect">
            <a:avLst/>
          </a:prstGeom>
          <a:noFill/>
          <a:ln/>
        </p:spPr>
        <p:txBody>
          <a:bodyPr wrap="square" lIns="0" tIns="0" rIns="0" bIns="0" rtlCol="0" anchor="ctr"/>
          <a:lstStyle/>
          <a:p>
            <a:pPr algn="r" indent="0" marL="0">
              <a:buNone/>
            </a:pPr>
            <a:r>
              <a:rPr lang="en-US" sz="1200" dirty="0">
                <a:solidFill>
                  <a:srgbClr val="1D4ED8"/>
                </a:solidFill>
                <a:latin typeface="Inter" pitchFamily="34" charset="0"/>
                <a:ea typeface="Inter" pitchFamily="34" charset="-122"/>
                <a:cs typeface="Inter" pitchFamily="34" charset="-120"/>
              </a:rPr>
              <a:t>第二部分 第四次智能革命的重构机遇</a:t>
            </a:r>
            <a:endParaRPr lang="en-US" sz="1200" dirty="0"/>
          </a:p>
        </p:txBody>
      </p:sp>
      <p:sp>
        <p:nvSpPr>
          <p:cNvPr id="9" name="Shape 7"/>
          <p:cNvSpPr/>
          <p:nvPr/>
        </p:nvSpPr>
        <p:spPr>
          <a:xfrm>
            <a:off x="2324405" y="1772107"/>
            <a:ext cx="381305" cy="381305"/>
          </a:xfrm>
          <a:prstGeom prst="ellipse">
            <a:avLst/>
          </a:prstGeom>
          <a:solidFill>
            <a:srgbClr val="EBF0FF"/>
          </a:solidFill>
          <a:ln/>
        </p:spPr>
      </p:sp>
      <p:sp>
        <p:nvSpPr>
          <p:cNvPr id="10" name="Text 8"/>
          <p:cNvSpPr txBox="1"/>
          <p:nvPr/>
        </p:nvSpPr>
        <p:spPr>
          <a:xfrm>
            <a:off x="2477110" y="1833372"/>
            <a:ext cx="204826"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1</a:t>
            </a:r>
            <a:endParaRPr lang="en-US" sz="1300" dirty="0"/>
          </a:p>
        </p:txBody>
      </p:sp>
      <p:sp>
        <p:nvSpPr>
          <p:cNvPr id="11" name="Text 9"/>
          <p:cNvSpPr txBox="1"/>
          <p:nvPr/>
        </p:nvSpPr>
        <p:spPr>
          <a:xfrm>
            <a:off x="3504895" y="1752905"/>
            <a:ext cx="1638605"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产品重构</a:t>
            </a:r>
            <a:endParaRPr lang="en-US" sz="2700" dirty="0"/>
          </a:p>
        </p:txBody>
      </p:sp>
      <p:pic>
        <p:nvPicPr>
          <p:cNvPr id="12" name="Image 0" descr="preencoded.png">    </p:cNvPr>
          <p:cNvPicPr>
            <a:picLocks noChangeAspect="1"/>
          </p:cNvPicPr>
          <p:nvPr/>
        </p:nvPicPr>
        <p:blipFill>
          <a:blip r:embed="rId1">
            <a:alphaModFix amt="70000"/>
          </a:blip>
          <a:srcRect l="0" r="0" t="-12600" b="-12600"/>
          <a:stretch/>
        </p:blipFill>
        <p:spPr>
          <a:xfrm>
            <a:off x="5982005" y="2343607"/>
            <a:ext cx="228600" cy="286207"/>
          </a:xfrm>
          <a:prstGeom prst="rect">
            <a:avLst/>
          </a:prstGeom>
        </p:spPr>
      </p:pic>
      <p:sp>
        <p:nvSpPr>
          <p:cNvPr id="13" name="Shape 10"/>
          <p:cNvSpPr/>
          <p:nvPr/>
        </p:nvSpPr>
        <p:spPr>
          <a:xfrm>
            <a:off x="2324405" y="2667305"/>
            <a:ext cx="381305" cy="381305"/>
          </a:xfrm>
          <a:prstGeom prst="ellipse">
            <a:avLst/>
          </a:prstGeom>
          <a:solidFill>
            <a:srgbClr val="EBF0FF"/>
          </a:solidFill>
          <a:ln/>
        </p:spPr>
      </p:sp>
      <p:sp>
        <p:nvSpPr>
          <p:cNvPr id="14" name="Text 11"/>
          <p:cNvSpPr txBox="1"/>
          <p:nvPr/>
        </p:nvSpPr>
        <p:spPr>
          <a:xfrm>
            <a:off x="2460650" y="2728570"/>
            <a:ext cx="243230"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2</a:t>
            </a:r>
            <a:endParaRPr lang="en-US" sz="1300" dirty="0"/>
          </a:p>
        </p:txBody>
      </p:sp>
      <p:sp>
        <p:nvSpPr>
          <p:cNvPr id="15" name="Text 12"/>
          <p:cNvSpPr txBox="1"/>
          <p:nvPr/>
        </p:nvSpPr>
        <p:spPr>
          <a:xfrm>
            <a:off x="3504895" y="2648102"/>
            <a:ext cx="1638605"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场景重构</a:t>
            </a:r>
            <a:endParaRPr lang="en-US" sz="2700" dirty="0"/>
          </a:p>
        </p:txBody>
      </p:sp>
      <p:pic>
        <p:nvPicPr>
          <p:cNvPr id="16" name="Image 1" descr="preencoded.png">    </p:cNvPr>
          <p:cNvPicPr>
            <a:picLocks noChangeAspect="1"/>
          </p:cNvPicPr>
          <p:nvPr/>
        </p:nvPicPr>
        <p:blipFill>
          <a:blip r:embed="rId2">
            <a:alphaModFix amt="70000"/>
          </a:blip>
          <a:srcRect l="0" r="0" t="-12600" b="-12600"/>
          <a:stretch/>
        </p:blipFill>
        <p:spPr>
          <a:xfrm>
            <a:off x="5982005" y="3238805"/>
            <a:ext cx="228600" cy="286207"/>
          </a:xfrm>
          <a:prstGeom prst="rect">
            <a:avLst/>
          </a:prstGeom>
        </p:spPr>
      </p:pic>
      <p:sp>
        <p:nvSpPr>
          <p:cNvPr id="17" name="Shape 13"/>
          <p:cNvSpPr/>
          <p:nvPr/>
        </p:nvSpPr>
        <p:spPr>
          <a:xfrm>
            <a:off x="2324405" y="3600907"/>
            <a:ext cx="381305" cy="381305"/>
          </a:xfrm>
          <a:prstGeom prst="ellipse">
            <a:avLst/>
          </a:prstGeom>
          <a:solidFill>
            <a:srgbClr val="EBF0FF"/>
          </a:solidFill>
          <a:ln/>
        </p:spPr>
      </p:sp>
      <p:sp>
        <p:nvSpPr>
          <p:cNvPr id="18" name="Text 14"/>
          <p:cNvSpPr txBox="1"/>
          <p:nvPr/>
        </p:nvSpPr>
        <p:spPr>
          <a:xfrm>
            <a:off x="2458822" y="3662172"/>
            <a:ext cx="243230"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3</a:t>
            </a:r>
            <a:endParaRPr lang="en-US" sz="1300" dirty="0"/>
          </a:p>
        </p:txBody>
      </p:sp>
      <p:sp>
        <p:nvSpPr>
          <p:cNvPr id="19" name="Text 15"/>
          <p:cNvSpPr txBox="1"/>
          <p:nvPr/>
        </p:nvSpPr>
        <p:spPr>
          <a:xfrm>
            <a:off x="3504895" y="3504895"/>
            <a:ext cx="2181758" cy="562356"/>
          </a:xfrm>
          <a:prstGeom prst="rect">
            <a:avLst/>
          </a:prstGeom>
          <a:noFill/>
          <a:ln/>
        </p:spPr>
        <p:txBody>
          <a:bodyPr wrap="square" lIns="0" tIns="0" rIns="0" bIns="0" rtlCol="0" anchor="ctr"/>
          <a:lstStyle/>
          <a:p>
            <a:pPr algn="l" indent="0" marL="0">
              <a:buNone/>
            </a:pPr>
            <a:r>
              <a:rPr lang="en-US" sz="3600" b="1" dirty="0">
                <a:solidFill>
                  <a:srgbClr val="2563EB"/>
                </a:solidFill>
                <a:latin typeface="Inter" pitchFamily="34" charset="0"/>
                <a:ea typeface="Inter" pitchFamily="34" charset="-122"/>
                <a:cs typeface="Inter" pitchFamily="34" charset="-120"/>
              </a:rPr>
              <a:t>行业重构</a:t>
            </a:r>
            <a:endParaRPr lang="en-US" sz="3600" dirty="0"/>
          </a:p>
        </p:txBody>
      </p:sp>
      <p:pic>
        <p:nvPicPr>
          <p:cNvPr id="20" name="Image 2" descr="preencoded.png">    </p:cNvPr>
          <p:cNvPicPr>
            <a:picLocks noChangeAspect="1"/>
          </p:cNvPicPr>
          <p:nvPr/>
        </p:nvPicPr>
        <p:blipFill>
          <a:blip r:embed="rId3">
            <a:alphaModFix amt="70000"/>
          </a:blip>
          <a:srcRect l="0" r="0" t="-12600" b="-12600"/>
          <a:stretch/>
        </p:blipFill>
        <p:spPr>
          <a:xfrm>
            <a:off x="5982005" y="4209898"/>
            <a:ext cx="228600" cy="286207"/>
          </a:xfrm>
          <a:prstGeom prst="rect">
            <a:avLst/>
          </a:prstGeom>
        </p:spPr>
      </p:pic>
      <p:sp>
        <p:nvSpPr>
          <p:cNvPr id="21" name="Shape 16"/>
          <p:cNvSpPr/>
          <p:nvPr/>
        </p:nvSpPr>
        <p:spPr>
          <a:xfrm>
            <a:off x="2324405" y="4572000"/>
            <a:ext cx="381305" cy="381305"/>
          </a:xfrm>
          <a:prstGeom prst="ellipse">
            <a:avLst/>
          </a:prstGeom>
          <a:solidFill>
            <a:srgbClr val="EBF0FF"/>
          </a:solidFill>
          <a:ln/>
        </p:spPr>
      </p:sp>
      <p:sp>
        <p:nvSpPr>
          <p:cNvPr id="22" name="Text 17"/>
          <p:cNvSpPr txBox="1"/>
          <p:nvPr/>
        </p:nvSpPr>
        <p:spPr>
          <a:xfrm>
            <a:off x="2456993" y="4634179"/>
            <a:ext cx="253289"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4</a:t>
            </a:r>
            <a:endParaRPr lang="en-US" sz="1300" dirty="0"/>
          </a:p>
        </p:txBody>
      </p:sp>
      <p:sp>
        <p:nvSpPr>
          <p:cNvPr id="23" name="Text 18"/>
          <p:cNvSpPr txBox="1"/>
          <p:nvPr/>
        </p:nvSpPr>
        <p:spPr>
          <a:xfrm>
            <a:off x="3504895" y="4476902"/>
            <a:ext cx="2638958" cy="562356"/>
          </a:xfrm>
          <a:prstGeom prst="rect">
            <a:avLst/>
          </a:prstGeom>
          <a:noFill/>
          <a:ln/>
        </p:spPr>
        <p:txBody>
          <a:bodyPr wrap="square" lIns="0" tIns="0" rIns="0" bIns="0" rtlCol="0" anchor="ctr"/>
          <a:lstStyle/>
          <a:p>
            <a:pPr algn="l" indent="0" marL="0">
              <a:buNone/>
            </a:pPr>
            <a:r>
              <a:rPr lang="en-US" sz="3600" b="1" dirty="0">
                <a:solidFill>
                  <a:srgbClr val="1D4ED8"/>
                </a:solidFill>
                <a:latin typeface="Inter" pitchFamily="34" charset="0"/>
                <a:ea typeface="Inter" pitchFamily="34" charset="-122"/>
                <a:cs typeface="Inter" pitchFamily="34" charset="-120"/>
              </a:rPr>
              <a:t>价值链重构</a:t>
            </a:r>
            <a:endParaRPr lang="en-US" sz="3600" dirty="0"/>
          </a:p>
        </p:txBody>
      </p:sp>
      <p:pic>
        <p:nvPicPr>
          <p:cNvPr id="24" name="Image 3" descr="preencoded.png">    </p:cNvPr>
          <p:cNvPicPr>
            <a:picLocks noChangeAspect="1"/>
          </p:cNvPicPr>
          <p:nvPr/>
        </p:nvPicPr>
        <p:blipFill>
          <a:blip r:embed="rId4">
            <a:alphaModFix amt="70000"/>
          </a:blip>
          <a:srcRect l="0" r="0" t="-12600" b="-12600"/>
          <a:stretch/>
        </p:blipFill>
        <p:spPr>
          <a:xfrm>
            <a:off x="5982005" y="5181905"/>
            <a:ext cx="228600" cy="286207"/>
          </a:xfrm>
          <a:prstGeom prst="rect">
            <a:avLst/>
          </a:prstGeom>
        </p:spPr>
      </p:pic>
      <p:sp>
        <p:nvSpPr>
          <p:cNvPr id="25" name="Shape 19"/>
          <p:cNvSpPr/>
          <p:nvPr/>
        </p:nvSpPr>
        <p:spPr>
          <a:xfrm>
            <a:off x="2324405" y="5600700"/>
            <a:ext cx="381305" cy="381305"/>
          </a:xfrm>
          <a:prstGeom prst="ellipse">
            <a:avLst/>
          </a:prstGeom>
          <a:solidFill>
            <a:srgbClr val="EBF0FF"/>
          </a:solidFill>
          <a:ln/>
        </p:spPr>
      </p:sp>
      <p:sp>
        <p:nvSpPr>
          <p:cNvPr id="26" name="Text 20"/>
          <p:cNvSpPr txBox="1"/>
          <p:nvPr/>
        </p:nvSpPr>
        <p:spPr>
          <a:xfrm>
            <a:off x="2461565" y="5662879"/>
            <a:ext cx="243230"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5</a:t>
            </a:r>
            <a:endParaRPr lang="en-US" sz="1300" dirty="0"/>
          </a:p>
        </p:txBody>
      </p:sp>
      <p:sp>
        <p:nvSpPr>
          <p:cNvPr id="27" name="Text 21"/>
          <p:cNvSpPr txBox="1"/>
          <p:nvPr/>
        </p:nvSpPr>
        <p:spPr>
          <a:xfrm>
            <a:off x="3504895" y="5447995"/>
            <a:ext cx="3857854" cy="685800"/>
          </a:xfrm>
          <a:prstGeom prst="rect">
            <a:avLst/>
          </a:prstGeom>
          <a:noFill/>
          <a:ln/>
        </p:spPr>
        <p:txBody>
          <a:bodyPr wrap="square" lIns="0" tIns="0" rIns="0" bIns="0" rtlCol="0" anchor="ctr"/>
          <a:lstStyle/>
          <a:p>
            <a:pPr algn="l" indent="0" marL="0">
              <a:buNone/>
            </a:pPr>
            <a:r>
              <a:rPr lang="en-US" sz="4500" b="1" dirty="0">
                <a:solidFill>
                  <a:srgbClr val="1E40AF"/>
                </a:solidFill>
                <a:latin typeface="Inter" pitchFamily="34" charset="0"/>
                <a:ea typeface="Inter" pitchFamily="34" charset="-122"/>
                <a:cs typeface="Inter" pitchFamily="34" charset="-120"/>
              </a:rPr>
              <a:t>财富重新分配</a:t>
            </a:r>
            <a:endParaRPr lang="en-US" sz="4500"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9716414" y="390449"/>
            <a:ext cx="2272284"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第三部分 智能变量与差异化竞争策略</a:t>
            </a:r>
            <a:endParaRPr lang="en-US" sz="1000" dirty="0"/>
          </a:p>
        </p:txBody>
      </p:sp>
      <p:sp>
        <p:nvSpPr>
          <p:cNvPr id="6" name="Text 4"/>
          <p:cNvSpPr txBox="1"/>
          <p:nvPr/>
        </p:nvSpPr>
        <p:spPr>
          <a:xfrm>
            <a:off x="304495" y="733349"/>
            <a:ext cx="3829507"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智能时代变量与差异化提升竞争胜率</a:t>
            </a:r>
            <a:endParaRPr lang="en-US" sz="1800" dirty="0"/>
          </a:p>
        </p:txBody>
      </p:sp>
      <p:sp>
        <p:nvSpPr>
          <p:cNvPr id="7" name="Text 5"/>
          <p:cNvSpPr txBox="1"/>
          <p:nvPr/>
        </p:nvSpPr>
        <p:spPr>
          <a:xfrm>
            <a:off x="304495" y="1037844"/>
            <a:ext cx="38148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智能时代的"变"与差异化竞争的胜率关系 | 构建用户心智方法论</a:t>
            </a:r>
            <a:endParaRPr lang="en-US" sz="1000" dirty="0"/>
          </a:p>
        </p:txBody>
      </p:sp>
      <p:sp>
        <p:nvSpPr>
          <p:cNvPr id="8" name="Text 6"/>
          <p:cNvSpPr txBox="1"/>
          <p:nvPr/>
        </p:nvSpPr>
        <p:spPr>
          <a:xfrm>
            <a:off x="304495" y="1466698"/>
            <a:ext cx="1938528"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基于"变"提升差异化竞争胜率</a:t>
            </a:r>
            <a:endParaRPr lang="en-US" sz="1000" dirty="0"/>
          </a:p>
        </p:txBody>
      </p:sp>
      <p:sp>
        <p:nvSpPr>
          <p:cNvPr id="9" name="Shape 7"/>
          <p:cNvSpPr/>
          <p:nvPr/>
        </p:nvSpPr>
        <p:spPr>
          <a:xfrm>
            <a:off x="304495" y="1686154"/>
            <a:ext cx="3791102" cy="1028700"/>
          </a:xfrm>
          <a:prstGeom prst="rect">
            <a:avLst/>
          </a:prstGeom>
          <a:solidFill>
            <a:srgbClr val="EFF6FF"/>
          </a:solidFill>
          <a:ln/>
        </p:spPr>
      </p:sp>
      <p:sp>
        <p:nvSpPr>
          <p:cNvPr id="10" name="Shape 8"/>
          <p:cNvSpPr/>
          <p:nvPr/>
        </p:nvSpPr>
        <p:spPr>
          <a:xfrm>
            <a:off x="304495" y="1686154"/>
            <a:ext cx="28346" cy="1028700"/>
          </a:xfrm>
          <a:prstGeom prst="rect">
            <a:avLst/>
          </a:prstGeom>
          <a:solidFill>
            <a:srgbClr val="3B82F6"/>
          </a:solidFill>
          <a:ln/>
        </p:spPr>
      </p:sp>
      <p:pic>
        <p:nvPicPr>
          <p:cNvPr id="11" name="Image 0" descr="preencoded.png">    </p:cNvPr>
          <p:cNvPicPr>
            <a:picLocks noChangeAspect="1"/>
          </p:cNvPicPr>
          <p:nvPr/>
        </p:nvPicPr>
        <p:blipFill>
          <a:blip r:embed="rId1"/>
          <a:srcRect l="0" r="0" t="0" b="0"/>
          <a:stretch/>
        </p:blipFill>
        <p:spPr>
          <a:xfrm>
            <a:off x="448056" y="1837944"/>
            <a:ext cx="152705" cy="152705"/>
          </a:xfrm>
          <a:prstGeom prst="rect">
            <a:avLst/>
          </a:prstGeom>
        </p:spPr>
      </p:pic>
      <p:sp>
        <p:nvSpPr>
          <p:cNvPr id="12" name="Text 9"/>
          <p:cNvSpPr txBox="1"/>
          <p:nvPr/>
        </p:nvSpPr>
        <p:spPr>
          <a:xfrm>
            <a:off x="304495" y="2885846"/>
            <a:ext cx="1643177"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智能时代落地差异化竞争</a:t>
            </a:r>
            <a:endParaRPr lang="en-US" sz="1000" dirty="0"/>
          </a:p>
        </p:txBody>
      </p:sp>
      <p:sp>
        <p:nvSpPr>
          <p:cNvPr id="13" name="Shape 10"/>
          <p:cNvSpPr/>
          <p:nvPr/>
        </p:nvSpPr>
        <p:spPr>
          <a:xfrm>
            <a:off x="4203497" y="1686154"/>
            <a:ext cx="3791102" cy="1028700"/>
          </a:xfrm>
          <a:prstGeom prst="rect">
            <a:avLst/>
          </a:prstGeom>
          <a:solidFill>
            <a:srgbClr val="EFF6FF"/>
          </a:solidFill>
          <a:ln/>
        </p:spPr>
      </p:sp>
      <p:sp>
        <p:nvSpPr>
          <p:cNvPr id="14" name="Shape 11"/>
          <p:cNvSpPr/>
          <p:nvPr/>
        </p:nvSpPr>
        <p:spPr>
          <a:xfrm>
            <a:off x="4203497" y="1686154"/>
            <a:ext cx="28346" cy="1028700"/>
          </a:xfrm>
          <a:prstGeom prst="rect">
            <a:avLst/>
          </a:prstGeom>
          <a:solidFill>
            <a:srgbClr val="3B82F6"/>
          </a:solidFill>
          <a:ln/>
        </p:spPr>
      </p:sp>
      <p:sp>
        <p:nvSpPr>
          <p:cNvPr id="15" name="Text 12"/>
          <p:cNvSpPr txBox="1"/>
          <p:nvPr/>
        </p:nvSpPr>
        <p:spPr>
          <a:xfrm>
            <a:off x="676656" y="1819656"/>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识别变量</a:t>
            </a:r>
            <a:endParaRPr lang="en-US" sz="1200" dirty="0"/>
          </a:p>
        </p:txBody>
      </p:sp>
      <p:sp>
        <p:nvSpPr>
          <p:cNvPr id="16" name="Text 13"/>
          <p:cNvSpPr txBox="1"/>
          <p:nvPr/>
        </p:nvSpPr>
        <p:spPr>
          <a:xfrm>
            <a:off x="448056" y="2104949"/>
            <a:ext cx="3581705"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Agentic时代的核心变量是"智能体"作为新物种，识别它带来的交互模式、使用场景和商业模式变化</a:t>
            </a:r>
            <a:endParaRPr lang="en-US" sz="900" dirty="0"/>
          </a:p>
        </p:txBody>
      </p:sp>
      <p:pic>
        <p:nvPicPr>
          <p:cNvPr id="17" name="Image 1" descr="preencoded.png">    </p:cNvPr>
          <p:cNvPicPr>
            <a:picLocks noChangeAspect="1"/>
          </p:cNvPicPr>
          <p:nvPr/>
        </p:nvPicPr>
        <p:blipFill>
          <a:blip r:embed="rId2"/>
          <a:srcRect l="0" r="0" t="-180" b="-180"/>
          <a:stretch/>
        </p:blipFill>
        <p:spPr>
          <a:xfrm>
            <a:off x="4346143" y="1837944"/>
            <a:ext cx="190195" cy="152705"/>
          </a:xfrm>
          <a:prstGeom prst="rect">
            <a:avLst/>
          </a:prstGeom>
        </p:spPr>
      </p:pic>
      <p:sp>
        <p:nvSpPr>
          <p:cNvPr id="18" name="Text 14"/>
          <p:cNvSpPr txBox="1"/>
          <p:nvPr/>
        </p:nvSpPr>
        <p:spPr>
          <a:xfrm>
            <a:off x="304495" y="4153205"/>
            <a:ext cx="1081735" cy="162763"/>
          </a:xfrm>
          <a:prstGeom prst="rect">
            <a:avLst/>
          </a:prstGeom>
          <a:noFill/>
          <a:ln/>
        </p:spPr>
        <p:txBody>
          <a:bodyPr wrap="square" lIns="0" tIns="0" rIns="0" bIns="0" rtlCol="0" anchor="ctr"/>
          <a:lstStyle/>
          <a:p>
            <a:pPr algn="l" indent="0" marL="0">
              <a:buNone/>
            </a:pPr>
            <a:r>
              <a:rPr lang="en-US" sz="1000" b="1" dirty="0">
                <a:solidFill>
                  <a:srgbClr val="4C6FFF"/>
                </a:solidFill>
                <a:latin typeface="Inter" pitchFamily="34" charset="0"/>
                <a:ea typeface="Inter" pitchFamily="34" charset="-122"/>
                <a:cs typeface="Inter" pitchFamily="34" charset="-120"/>
              </a:rPr>
              <a:t>全方位竞争压力</a:t>
            </a:r>
            <a:endParaRPr lang="en-US" sz="1000" dirty="0"/>
          </a:p>
        </p:txBody>
      </p:sp>
      <p:sp>
        <p:nvSpPr>
          <p:cNvPr id="19" name="Shape 15"/>
          <p:cNvSpPr/>
          <p:nvPr/>
        </p:nvSpPr>
        <p:spPr>
          <a:xfrm>
            <a:off x="8102498" y="1686154"/>
            <a:ext cx="3791102" cy="1028700"/>
          </a:xfrm>
          <a:prstGeom prst="rect">
            <a:avLst/>
          </a:prstGeom>
          <a:solidFill>
            <a:srgbClr val="EFF6FF"/>
          </a:solidFill>
          <a:ln/>
        </p:spPr>
      </p:sp>
      <p:sp>
        <p:nvSpPr>
          <p:cNvPr id="20" name="Shape 16"/>
          <p:cNvSpPr/>
          <p:nvPr/>
        </p:nvSpPr>
        <p:spPr>
          <a:xfrm>
            <a:off x="8102498" y="1686154"/>
            <a:ext cx="28346" cy="1028700"/>
          </a:xfrm>
          <a:prstGeom prst="rect">
            <a:avLst/>
          </a:prstGeom>
          <a:solidFill>
            <a:srgbClr val="3B82F6"/>
          </a:solidFill>
          <a:ln/>
        </p:spPr>
      </p:sp>
      <p:sp>
        <p:nvSpPr>
          <p:cNvPr id="21" name="Text 17"/>
          <p:cNvSpPr txBox="1"/>
          <p:nvPr/>
        </p:nvSpPr>
        <p:spPr>
          <a:xfrm>
            <a:off x="4613148" y="1819656"/>
            <a:ext cx="886054"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差异化响应</a:t>
            </a:r>
            <a:endParaRPr lang="en-US" sz="1200" dirty="0"/>
          </a:p>
        </p:txBody>
      </p:sp>
      <p:sp>
        <p:nvSpPr>
          <p:cNvPr id="22" name="Text 18"/>
          <p:cNvSpPr txBox="1"/>
          <p:nvPr/>
        </p:nvSpPr>
        <p:spPr>
          <a:xfrm>
            <a:off x="4346143" y="2104949"/>
            <a:ext cx="3525012"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针对变量设计独特的产品定位和竞争策略，避开同质化赛道，形成明确区隔</a:t>
            </a:r>
            <a:endParaRPr lang="en-US" sz="900" dirty="0"/>
          </a:p>
        </p:txBody>
      </p:sp>
      <p:pic>
        <p:nvPicPr>
          <p:cNvPr id="23" name="Image 2" descr="preencoded.png">    </p:cNvPr>
          <p:cNvPicPr>
            <a:picLocks noChangeAspect="1"/>
          </p:cNvPicPr>
          <p:nvPr/>
        </p:nvPicPr>
        <p:blipFill>
          <a:blip r:embed="rId3"/>
          <a:srcRect l="-33" r="-33" t="0" b="0"/>
          <a:stretch/>
        </p:blipFill>
        <p:spPr>
          <a:xfrm>
            <a:off x="8245145" y="1837944"/>
            <a:ext cx="171907" cy="152705"/>
          </a:xfrm>
          <a:prstGeom prst="rect">
            <a:avLst/>
          </a:prstGeom>
        </p:spPr>
      </p:pic>
      <p:sp>
        <p:nvSpPr>
          <p:cNvPr id="24" name="Text 19"/>
          <p:cNvSpPr txBox="1"/>
          <p:nvPr/>
        </p:nvSpPr>
        <p:spPr>
          <a:xfrm>
            <a:off x="8492947" y="1819656"/>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胜率提升</a:t>
            </a:r>
            <a:endParaRPr lang="en-US" sz="1200" dirty="0"/>
          </a:p>
        </p:txBody>
      </p:sp>
      <p:sp>
        <p:nvSpPr>
          <p:cNvPr id="25" name="Text 20"/>
          <p:cNvSpPr txBox="1"/>
          <p:nvPr/>
        </p:nvSpPr>
        <p:spPr>
          <a:xfrm>
            <a:off x="8245145" y="2104949"/>
            <a:ext cx="3572561"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有效识别变量 + 差异化策略 = 胜率提升，基于变化占据市场先机和心智优势</a:t>
            </a:r>
            <a:endParaRPr lang="en-US" sz="900" dirty="0"/>
          </a:p>
        </p:txBody>
      </p:sp>
      <p:sp>
        <p:nvSpPr>
          <p:cNvPr id="26" name="Text 21"/>
          <p:cNvSpPr txBox="1"/>
          <p:nvPr/>
        </p:nvSpPr>
        <p:spPr>
          <a:xfrm>
            <a:off x="8245145" y="2447849"/>
            <a:ext cx="1638605"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战略聚焦企业成功率提升3.6倍</a:t>
            </a:r>
            <a:endParaRPr lang="en-US" sz="900" dirty="0"/>
          </a:p>
        </p:txBody>
      </p:sp>
      <p:sp>
        <p:nvSpPr>
          <p:cNvPr id="27" name="Shape 22"/>
          <p:cNvSpPr/>
          <p:nvPr/>
        </p:nvSpPr>
        <p:spPr>
          <a:xfrm>
            <a:off x="304495" y="3105302"/>
            <a:ext cx="5715000" cy="875995"/>
          </a:xfrm>
          <a:prstGeom prst="rect">
            <a:avLst/>
          </a:prstGeom>
          <a:solidFill>
            <a:srgbClr val="FEF2F2"/>
          </a:solidFill>
          <a:ln/>
        </p:spPr>
      </p:sp>
      <p:sp>
        <p:nvSpPr>
          <p:cNvPr id="28" name="Shape 23"/>
          <p:cNvSpPr/>
          <p:nvPr/>
        </p:nvSpPr>
        <p:spPr>
          <a:xfrm>
            <a:off x="304495" y="3105302"/>
            <a:ext cx="28346" cy="875995"/>
          </a:xfrm>
          <a:prstGeom prst="rect">
            <a:avLst/>
          </a:prstGeom>
          <a:solidFill>
            <a:srgbClr val="EF4444"/>
          </a:solidFill>
          <a:ln/>
        </p:spPr>
      </p:sp>
      <p:pic>
        <p:nvPicPr>
          <p:cNvPr id="29" name="Image 3" descr="preencoded.png">    </p:cNvPr>
          <p:cNvPicPr>
            <a:picLocks noChangeAspect="1"/>
          </p:cNvPicPr>
          <p:nvPr/>
        </p:nvPicPr>
        <p:blipFill>
          <a:blip r:embed="rId4"/>
          <a:srcRect l="0" r="0" t="0" b="0"/>
          <a:stretch/>
        </p:blipFill>
        <p:spPr>
          <a:xfrm>
            <a:off x="448056" y="3258007"/>
            <a:ext cx="152705" cy="152705"/>
          </a:xfrm>
          <a:prstGeom prst="rect">
            <a:avLst/>
          </a:prstGeom>
        </p:spPr>
      </p:pic>
      <p:sp>
        <p:nvSpPr>
          <p:cNvPr id="30" name="Shape 24"/>
          <p:cNvSpPr/>
          <p:nvPr/>
        </p:nvSpPr>
        <p:spPr>
          <a:xfrm>
            <a:off x="6172200" y="3105302"/>
            <a:ext cx="5715000" cy="875995"/>
          </a:xfrm>
          <a:prstGeom prst="rect">
            <a:avLst/>
          </a:prstGeom>
          <a:solidFill>
            <a:srgbClr val="FEF2F2"/>
          </a:solidFill>
          <a:ln/>
        </p:spPr>
      </p:sp>
      <p:sp>
        <p:nvSpPr>
          <p:cNvPr id="31" name="Shape 25"/>
          <p:cNvSpPr/>
          <p:nvPr/>
        </p:nvSpPr>
        <p:spPr>
          <a:xfrm>
            <a:off x="6172200" y="3105302"/>
            <a:ext cx="28346" cy="875995"/>
          </a:xfrm>
          <a:prstGeom prst="rect">
            <a:avLst/>
          </a:prstGeom>
          <a:solidFill>
            <a:srgbClr val="EF4444"/>
          </a:solidFill>
          <a:ln/>
        </p:spPr>
      </p:sp>
      <p:sp>
        <p:nvSpPr>
          <p:cNvPr id="32" name="Text 26"/>
          <p:cNvSpPr txBox="1"/>
          <p:nvPr/>
        </p:nvSpPr>
        <p:spPr>
          <a:xfrm>
            <a:off x="676656" y="3238805"/>
            <a:ext cx="1343254"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智能产品落地变量</a:t>
            </a:r>
            <a:endParaRPr lang="en-US" sz="1200" dirty="0"/>
          </a:p>
        </p:txBody>
      </p:sp>
      <p:sp>
        <p:nvSpPr>
          <p:cNvPr id="33" name="Text 27"/>
          <p:cNvSpPr txBox="1"/>
          <p:nvPr/>
        </p:nvSpPr>
        <p:spPr>
          <a:xfrm>
            <a:off x="6562649" y="3238805"/>
            <a:ext cx="1191463"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用户心智争夺战</a:t>
            </a:r>
            <a:endParaRPr lang="en-US" sz="1200" dirty="0"/>
          </a:p>
        </p:txBody>
      </p:sp>
      <p:sp>
        <p:nvSpPr>
          <p:cNvPr id="34" name="Text 28"/>
          <p:cNvSpPr txBox="1"/>
          <p:nvPr/>
        </p:nvSpPr>
        <p:spPr>
          <a:xfrm>
            <a:off x="448056" y="3524098"/>
            <a:ext cx="4743907"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智能时代的差异化必须基于Agent新物种特性，将"变"落地到产品体验、商业模式和用户价值</a:t>
            </a:r>
            <a:endParaRPr lang="en-US" sz="900" dirty="0"/>
          </a:p>
        </p:txBody>
      </p:sp>
      <p:sp>
        <p:nvSpPr>
          <p:cNvPr id="35" name="Text 29"/>
          <p:cNvSpPr txBox="1"/>
          <p:nvPr/>
        </p:nvSpPr>
        <p:spPr>
          <a:xfrm>
            <a:off x="448056" y="3715207"/>
            <a:ext cx="2276856"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75%初创公司未能将智能变量转化为差异化</a:t>
            </a:r>
            <a:endParaRPr lang="en-US" sz="900" dirty="0"/>
          </a:p>
        </p:txBody>
      </p:sp>
      <p:pic>
        <p:nvPicPr>
          <p:cNvPr id="36" name="Image 4" descr="preencoded.png">    </p:cNvPr>
          <p:cNvPicPr>
            <a:picLocks noChangeAspect="1"/>
          </p:cNvPicPr>
          <p:nvPr/>
        </p:nvPicPr>
        <p:blipFill>
          <a:blip r:embed="rId5"/>
          <a:srcRect l="-33" r="-33" t="0" b="0"/>
          <a:stretch/>
        </p:blipFill>
        <p:spPr>
          <a:xfrm>
            <a:off x="6314846" y="3258007"/>
            <a:ext cx="171907" cy="152705"/>
          </a:xfrm>
          <a:prstGeom prst="rect">
            <a:avLst/>
          </a:prstGeom>
        </p:spPr>
      </p:pic>
      <p:sp>
        <p:nvSpPr>
          <p:cNvPr id="37" name="Text 30"/>
          <p:cNvSpPr txBox="1"/>
          <p:nvPr/>
        </p:nvSpPr>
        <p:spPr>
          <a:xfrm>
            <a:off x="6314846" y="3524098"/>
            <a:ext cx="4648810"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智能产品需要在用户心智中建立清晰差异化认知，从"解决什么问题"到"如何独特解决问题"</a:t>
            </a:r>
            <a:endParaRPr lang="en-US" sz="900" dirty="0"/>
          </a:p>
        </p:txBody>
      </p:sp>
      <p:sp>
        <p:nvSpPr>
          <p:cNvPr id="38" name="Text 31"/>
          <p:cNvSpPr txBox="1"/>
          <p:nvPr/>
        </p:nvSpPr>
        <p:spPr>
          <a:xfrm>
            <a:off x="6314846" y="3715207"/>
            <a:ext cx="18105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用户心智占位是存活的决定性因素</a:t>
            </a:r>
            <a:endParaRPr lang="en-US" sz="900" dirty="0"/>
          </a:p>
        </p:txBody>
      </p:sp>
      <p:sp>
        <p:nvSpPr>
          <p:cNvPr id="39" name="Shape 32"/>
          <p:cNvSpPr/>
          <p:nvPr/>
        </p:nvSpPr>
        <p:spPr>
          <a:xfrm>
            <a:off x="304495" y="4371746"/>
            <a:ext cx="3791102" cy="972007"/>
          </a:xfrm>
          <a:prstGeom prst="roundRect">
            <a:avLst>
              <a:gd name="adj" fmla="val 7378"/>
            </a:avLst>
          </a:prstGeom>
          <a:solidFill>
            <a:srgbClr val="F9FAFB"/>
          </a:solidFill>
          <a:ln w="12700">
            <a:solidFill>
              <a:srgbClr val="E5E7EB"/>
            </a:solidFill>
            <a:prstDash val="solid"/>
          </a:ln>
        </p:spPr>
      </p:sp>
      <p:sp>
        <p:nvSpPr>
          <p:cNvPr id="40" name="Shape 33"/>
          <p:cNvSpPr/>
          <p:nvPr/>
        </p:nvSpPr>
        <p:spPr>
          <a:xfrm>
            <a:off x="4203497" y="4371746"/>
            <a:ext cx="3791102" cy="972007"/>
          </a:xfrm>
          <a:prstGeom prst="roundRect">
            <a:avLst>
              <a:gd name="adj" fmla="val 7378"/>
            </a:avLst>
          </a:prstGeom>
          <a:solidFill>
            <a:srgbClr val="F9FAFB"/>
          </a:solidFill>
          <a:ln w="12700">
            <a:solidFill>
              <a:srgbClr val="E5E7EB"/>
            </a:solidFill>
            <a:prstDash val="solid"/>
          </a:ln>
        </p:spPr>
      </p:sp>
      <p:sp>
        <p:nvSpPr>
          <p:cNvPr id="41" name="Shape 34"/>
          <p:cNvSpPr/>
          <p:nvPr/>
        </p:nvSpPr>
        <p:spPr>
          <a:xfrm>
            <a:off x="428854" y="4496105"/>
            <a:ext cx="342900" cy="342900"/>
          </a:xfrm>
          <a:prstGeom prst="ellipse">
            <a:avLst/>
          </a:prstGeom>
          <a:solidFill>
            <a:srgbClr val="EBF0FF"/>
          </a:solidFill>
          <a:ln/>
        </p:spPr>
      </p:sp>
      <p:pic>
        <p:nvPicPr>
          <p:cNvPr id="42" name="Image 5" descr="preencoded.png">    </p:cNvPr>
          <p:cNvPicPr>
            <a:picLocks noChangeAspect="1"/>
          </p:cNvPicPr>
          <p:nvPr/>
        </p:nvPicPr>
        <p:blipFill>
          <a:blip r:embed="rId6"/>
          <a:srcRect l="0" r="0" t="-100" b="-100"/>
          <a:stretch/>
        </p:blipFill>
        <p:spPr>
          <a:xfrm>
            <a:off x="543154" y="4591202"/>
            <a:ext cx="114300" cy="152705"/>
          </a:xfrm>
          <a:prstGeom prst="rect">
            <a:avLst/>
          </a:prstGeom>
        </p:spPr>
      </p:pic>
      <p:sp>
        <p:nvSpPr>
          <p:cNvPr id="43" name="Shape 35"/>
          <p:cNvSpPr/>
          <p:nvPr/>
        </p:nvSpPr>
        <p:spPr>
          <a:xfrm>
            <a:off x="8102498" y="4371746"/>
            <a:ext cx="3791102" cy="972007"/>
          </a:xfrm>
          <a:prstGeom prst="roundRect">
            <a:avLst>
              <a:gd name="adj" fmla="val 7378"/>
            </a:avLst>
          </a:prstGeom>
          <a:solidFill>
            <a:srgbClr val="F9FAFB"/>
          </a:solidFill>
          <a:ln w="12700">
            <a:solidFill>
              <a:srgbClr val="E5E7EB"/>
            </a:solidFill>
            <a:prstDash val="solid"/>
          </a:ln>
        </p:spPr>
      </p:sp>
      <p:sp>
        <p:nvSpPr>
          <p:cNvPr id="44" name="Shape 36"/>
          <p:cNvSpPr/>
          <p:nvPr/>
        </p:nvSpPr>
        <p:spPr>
          <a:xfrm>
            <a:off x="4327855" y="4496105"/>
            <a:ext cx="342900" cy="342900"/>
          </a:xfrm>
          <a:prstGeom prst="ellipse">
            <a:avLst/>
          </a:prstGeom>
          <a:solidFill>
            <a:srgbClr val="EBF0FF"/>
          </a:solidFill>
          <a:ln/>
        </p:spPr>
      </p:sp>
      <p:sp>
        <p:nvSpPr>
          <p:cNvPr id="45" name="Shape 37"/>
          <p:cNvSpPr/>
          <p:nvPr/>
        </p:nvSpPr>
        <p:spPr>
          <a:xfrm>
            <a:off x="8225942" y="4496105"/>
            <a:ext cx="342900" cy="342900"/>
          </a:xfrm>
          <a:prstGeom prst="ellipse">
            <a:avLst/>
          </a:prstGeom>
          <a:solidFill>
            <a:srgbClr val="EBF0FF"/>
          </a:solidFill>
          <a:ln/>
        </p:spPr>
      </p:sp>
      <p:sp>
        <p:nvSpPr>
          <p:cNvPr id="46" name="Text 38"/>
          <p:cNvSpPr txBox="1"/>
          <p:nvPr/>
        </p:nvSpPr>
        <p:spPr>
          <a:xfrm>
            <a:off x="847649" y="4572000"/>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巨头压制</a:t>
            </a:r>
            <a:endParaRPr lang="en-US" sz="1200" dirty="0"/>
          </a:p>
        </p:txBody>
      </p:sp>
      <p:sp>
        <p:nvSpPr>
          <p:cNvPr id="47" name="Text 39"/>
          <p:cNvSpPr txBox="1"/>
          <p:nvPr/>
        </p:nvSpPr>
        <p:spPr>
          <a:xfrm>
            <a:off x="4746650" y="4572000"/>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现有玩家转型</a:t>
            </a:r>
            <a:endParaRPr lang="en-US" sz="1200" dirty="0"/>
          </a:p>
        </p:txBody>
      </p:sp>
      <p:sp>
        <p:nvSpPr>
          <p:cNvPr id="48" name="Text 40"/>
          <p:cNvSpPr txBox="1"/>
          <p:nvPr/>
        </p:nvSpPr>
        <p:spPr>
          <a:xfrm>
            <a:off x="8645652" y="4572000"/>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新进入者涌入</a:t>
            </a:r>
            <a:endParaRPr lang="en-US" sz="1200" dirty="0"/>
          </a:p>
        </p:txBody>
      </p:sp>
      <p:sp>
        <p:nvSpPr>
          <p:cNvPr id="49" name="Text 41"/>
          <p:cNvSpPr txBox="1"/>
          <p:nvPr/>
        </p:nvSpPr>
        <p:spPr>
          <a:xfrm>
            <a:off x="428854" y="4914900"/>
            <a:ext cx="3514954"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拥有资源、渠道和生态优势的科技巨头，可快速整合AI能力覆盖主流场景</a:t>
            </a:r>
            <a:endParaRPr lang="en-US" sz="900" dirty="0"/>
          </a:p>
        </p:txBody>
      </p:sp>
      <p:pic>
        <p:nvPicPr>
          <p:cNvPr id="50" name="Image 6" descr="preencoded.png">    </p:cNvPr>
          <p:cNvPicPr>
            <a:picLocks noChangeAspect="1"/>
          </p:cNvPicPr>
          <p:nvPr/>
        </p:nvPicPr>
        <p:blipFill>
          <a:blip r:embed="rId7"/>
          <a:srcRect l="-33" r="-33" t="0" b="0"/>
          <a:stretch/>
        </p:blipFill>
        <p:spPr>
          <a:xfrm>
            <a:off x="4412894" y="4591202"/>
            <a:ext cx="171907" cy="152705"/>
          </a:xfrm>
          <a:prstGeom prst="rect">
            <a:avLst/>
          </a:prstGeom>
        </p:spPr>
      </p:pic>
      <p:sp>
        <p:nvSpPr>
          <p:cNvPr id="51" name="Text 42"/>
          <p:cNvSpPr txBox="1"/>
          <p:nvPr/>
        </p:nvSpPr>
        <p:spPr>
          <a:xfrm>
            <a:off x="4327855" y="4914900"/>
            <a:ext cx="3467405"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已有行业经验和客户关系的企业通过AI升级，形成先发+AI双重优势</a:t>
            </a:r>
            <a:endParaRPr lang="en-US" sz="900" dirty="0"/>
          </a:p>
        </p:txBody>
      </p:sp>
      <p:pic>
        <p:nvPicPr>
          <p:cNvPr id="52" name="Image 7" descr="preencoded.png">    </p:cNvPr>
          <p:cNvPicPr>
            <a:picLocks noChangeAspect="1"/>
          </p:cNvPicPr>
          <p:nvPr/>
        </p:nvPicPr>
        <p:blipFill>
          <a:blip r:embed="rId8"/>
          <a:srcRect l="0" r="0" t="-180" b="-180"/>
          <a:stretch/>
        </p:blipFill>
        <p:spPr>
          <a:xfrm>
            <a:off x="8302752" y="4591202"/>
            <a:ext cx="190195" cy="152705"/>
          </a:xfrm>
          <a:prstGeom prst="rect">
            <a:avLst/>
          </a:prstGeom>
        </p:spPr>
      </p:pic>
      <p:sp>
        <p:nvSpPr>
          <p:cNvPr id="53" name="Text 43"/>
          <p:cNvSpPr txBox="1"/>
          <p:nvPr/>
        </p:nvSpPr>
        <p:spPr>
          <a:xfrm>
            <a:off x="8225942" y="4914900"/>
            <a:ext cx="34107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技术门槛降低引来大量新玩家，增加赛道拥挤度和注意力争夺难度</a:t>
            </a:r>
            <a:endParaRPr lang="en-US" sz="900"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sp>
        <p:nvSpPr>
          <p:cNvPr id="2" name="Shape 0"/>
          <p:cNvSpPr/>
          <p:nvPr/>
        </p:nvSpPr>
        <p:spPr>
          <a:xfrm>
            <a:off x="0" y="0"/>
            <a:ext cx="12191695" cy="7487107"/>
          </a:xfrm>
          <a:prstGeom prst="rect">
            <a:avLst/>
          </a:prstGeom>
          <a:solidFill>
            <a:srgbClr val="FFFFFF"/>
          </a:solidFill>
          <a:ln/>
        </p:spPr>
      </p:sp>
      <p:sp>
        <p:nvSpPr>
          <p:cNvPr id="3" name="Shape 1"/>
          <p:cNvSpPr/>
          <p:nvPr/>
        </p:nvSpPr>
        <p:spPr>
          <a:xfrm>
            <a:off x="0" y="0"/>
            <a:ext cx="12191695" cy="7487107"/>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Shape 3"/>
          <p:cNvSpPr/>
          <p:nvPr/>
        </p:nvSpPr>
        <p:spPr>
          <a:xfrm>
            <a:off x="9412834" y="190195"/>
            <a:ext cx="2400300" cy="314554"/>
          </a:xfrm>
          <a:prstGeom prst="roundRect">
            <a:avLst>
              <a:gd name="adj" fmla="val 35236"/>
            </a:avLst>
          </a:prstGeom>
          <a:solidFill>
            <a:srgbClr val="4C6FFF">
              <a:alpha val="10000"/>
            </a:srgbClr>
          </a:solidFill>
          <a:ln/>
        </p:spPr>
      </p:sp>
      <p:sp>
        <p:nvSpPr>
          <p:cNvPr id="6" name="Text 4"/>
          <p:cNvSpPr txBox="1"/>
          <p:nvPr/>
        </p:nvSpPr>
        <p:spPr>
          <a:xfrm>
            <a:off x="9527134" y="267005"/>
            <a:ext cx="2272284" cy="162763"/>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第三部分 智能变量与差异化竞争策略</a:t>
            </a:r>
            <a:endParaRPr lang="en-US" sz="1000" dirty="0"/>
          </a:p>
        </p:txBody>
      </p:sp>
      <p:sp>
        <p:nvSpPr>
          <p:cNvPr id="7" name="Text 5"/>
          <p:cNvSpPr txBox="1"/>
          <p:nvPr/>
        </p:nvSpPr>
        <p:spPr>
          <a:xfrm>
            <a:off x="381305" y="476402"/>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差异化策略</a:t>
            </a:r>
            <a:endParaRPr lang="en-US" sz="1200" dirty="0"/>
          </a:p>
        </p:txBody>
      </p:sp>
      <p:sp>
        <p:nvSpPr>
          <p:cNvPr id="8" name="Text 6"/>
          <p:cNvSpPr txBox="1"/>
          <p:nvPr/>
        </p:nvSpPr>
        <p:spPr>
          <a:xfrm>
            <a:off x="381305" y="743407"/>
            <a:ext cx="67866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差异化主要七维度，最有护城河的是商业模式差异化</a:t>
            </a:r>
            <a:endParaRPr lang="en-US" sz="2200" dirty="0"/>
          </a:p>
        </p:txBody>
      </p:sp>
      <p:sp>
        <p:nvSpPr>
          <p:cNvPr id="9" name="Text 7"/>
          <p:cNvSpPr txBox="1"/>
          <p:nvPr/>
        </p:nvSpPr>
        <p:spPr>
          <a:xfrm>
            <a:off x="381305" y="1181405"/>
            <a:ext cx="40864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在同质化竞争中脱颖而出的系统性方法，按护城河强度排序</a:t>
            </a:r>
            <a:endParaRPr lang="en-US" sz="1200" dirty="0"/>
          </a:p>
        </p:txBody>
      </p:sp>
      <p:sp>
        <p:nvSpPr>
          <p:cNvPr id="10" name="Text 8"/>
          <p:cNvSpPr txBox="1"/>
          <p:nvPr/>
        </p:nvSpPr>
        <p:spPr>
          <a:xfrm>
            <a:off x="381305" y="1638605"/>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七大差异化路径</a:t>
            </a:r>
            <a:endParaRPr lang="en-US" sz="1200" dirty="0"/>
          </a:p>
        </p:txBody>
      </p:sp>
      <p:sp>
        <p:nvSpPr>
          <p:cNvPr id="11" name="Shape 9"/>
          <p:cNvSpPr/>
          <p:nvPr/>
        </p:nvSpPr>
        <p:spPr>
          <a:xfrm>
            <a:off x="381305" y="1904695"/>
            <a:ext cx="2743200" cy="1580998"/>
          </a:xfrm>
          <a:prstGeom prst="roundRect">
            <a:avLst>
              <a:gd name="adj" fmla="val 2787"/>
            </a:avLst>
          </a:prstGeom>
          <a:solidFill>
            <a:srgbClr val="F9FAFB"/>
          </a:solidFill>
          <a:ln w="12700">
            <a:solidFill>
              <a:srgbClr val="E5E7EB"/>
            </a:solidFill>
            <a:prstDash val="solid"/>
          </a:ln>
        </p:spPr>
      </p:sp>
      <p:sp>
        <p:nvSpPr>
          <p:cNvPr id="12" name="Shape 10"/>
          <p:cNvSpPr/>
          <p:nvPr/>
        </p:nvSpPr>
        <p:spPr>
          <a:xfrm>
            <a:off x="3276295" y="1904695"/>
            <a:ext cx="2743200" cy="1580998"/>
          </a:xfrm>
          <a:prstGeom prst="roundRect">
            <a:avLst>
              <a:gd name="adj" fmla="val 2787"/>
            </a:avLst>
          </a:prstGeom>
          <a:solidFill>
            <a:srgbClr val="F9FAFB"/>
          </a:solidFill>
          <a:ln w="12700">
            <a:solidFill>
              <a:srgbClr val="E5E7EB"/>
            </a:solidFill>
            <a:prstDash val="solid"/>
          </a:ln>
        </p:spPr>
      </p:sp>
      <p:sp>
        <p:nvSpPr>
          <p:cNvPr id="13" name="Shape 11"/>
          <p:cNvSpPr/>
          <p:nvPr/>
        </p:nvSpPr>
        <p:spPr>
          <a:xfrm>
            <a:off x="6172200" y="1904695"/>
            <a:ext cx="2743200" cy="1580998"/>
          </a:xfrm>
          <a:prstGeom prst="roundRect">
            <a:avLst>
              <a:gd name="adj" fmla="val 2787"/>
            </a:avLst>
          </a:prstGeom>
          <a:solidFill>
            <a:srgbClr val="F9FAFB"/>
          </a:solidFill>
          <a:ln w="12700">
            <a:solidFill>
              <a:srgbClr val="E5E7EB"/>
            </a:solidFill>
            <a:prstDash val="solid"/>
          </a:ln>
        </p:spPr>
      </p:sp>
      <p:sp>
        <p:nvSpPr>
          <p:cNvPr id="14" name="Shape 12"/>
          <p:cNvSpPr/>
          <p:nvPr/>
        </p:nvSpPr>
        <p:spPr>
          <a:xfrm>
            <a:off x="543154" y="2066544"/>
            <a:ext cx="381305" cy="381305"/>
          </a:xfrm>
          <a:prstGeom prst="ellipse">
            <a:avLst/>
          </a:prstGeom>
          <a:solidFill>
            <a:srgbClr val="EBF0FF"/>
          </a:solidFill>
          <a:ln/>
        </p:spPr>
      </p:sp>
      <p:pic>
        <p:nvPicPr>
          <p:cNvPr id="15" name="Image 0" descr="preencoded.png">    </p:cNvPr>
          <p:cNvPicPr>
            <a:picLocks noChangeAspect="1"/>
          </p:cNvPicPr>
          <p:nvPr/>
        </p:nvPicPr>
        <p:blipFill>
          <a:blip r:embed="rId1"/>
          <a:srcRect l="0" r="0" t="-841" b="-841"/>
          <a:stretch/>
        </p:blipFill>
        <p:spPr>
          <a:xfrm>
            <a:off x="638251" y="2171700"/>
            <a:ext cx="190195" cy="171907"/>
          </a:xfrm>
          <a:prstGeom prst="rect">
            <a:avLst/>
          </a:prstGeom>
        </p:spPr>
      </p:pic>
      <p:sp>
        <p:nvSpPr>
          <p:cNvPr id="16" name="Shape 13"/>
          <p:cNvSpPr/>
          <p:nvPr/>
        </p:nvSpPr>
        <p:spPr>
          <a:xfrm>
            <a:off x="9068105" y="1904695"/>
            <a:ext cx="2743200" cy="1580998"/>
          </a:xfrm>
          <a:prstGeom prst="roundRect">
            <a:avLst>
              <a:gd name="adj" fmla="val 2787"/>
            </a:avLst>
          </a:prstGeom>
          <a:solidFill>
            <a:srgbClr val="F9FAFB"/>
          </a:solidFill>
          <a:ln w="12700">
            <a:solidFill>
              <a:srgbClr val="E5E7EB"/>
            </a:solidFill>
            <a:prstDash val="solid"/>
          </a:ln>
        </p:spPr>
      </p:sp>
      <p:sp>
        <p:nvSpPr>
          <p:cNvPr id="17" name="Shape 14"/>
          <p:cNvSpPr/>
          <p:nvPr/>
        </p:nvSpPr>
        <p:spPr>
          <a:xfrm>
            <a:off x="3438144" y="2066544"/>
            <a:ext cx="381305" cy="381305"/>
          </a:xfrm>
          <a:prstGeom prst="ellipse">
            <a:avLst/>
          </a:prstGeom>
          <a:solidFill>
            <a:srgbClr val="EBF0FF"/>
          </a:solidFill>
          <a:ln/>
        </p:spPr>
      </p:sp>
      <p:sp>
        <p:nvSpPr>
          <p:cNvPr id="18" name="Shape 15"/>
          <p:cNvSpPr/>
          <p:nvPr/>
        </p:nvSpPr>
        <p:spPr>
          <a:xfrm>
            <a:off x="6334049" y="2066544"/>
            <a:ext cx="381305" cy="381305"/>
          </a:xfrm>
          <a:prstGeom prst="ellipse">
            <a:avLst/>
          </a:prstGeom>
          <a:solidFill>
            <a:srgbClr val="EBF0FF"/>
          </a:solidFill>
          <a:ln/>
        </p:spPr>
      </p:sp>
      <p:sp>
        <p:nvSpPr>
          <p:cNvPr id="19" name="Shape 16"/>
          <p:cNvSpPr/>
          <p:nvPr/>
        </p:nvSpPr>
        <p:spPr>
          <a:xfrm>
            <a:off x="9229954" y="2066544"/>
            <a:ext cx="381305" cy="381305"/>
          </a:xfrm>
          <a:prstGeom prst="ellipse">
            <a:avLst/>
          </a:prstGeom>
          <a:solidFill>
            <a:srgbClr val="EBF0FF"/>
          </a:solidFill>
          <a:ln/>
        </p:spPr>
      </p:sp>
      <p:sp>
        <p:nvSpPr>
          <p:cNvPr id="20" name="Text 17"/>
          <p:cNvSpPr txBox="1"/>
          <p:nvPr/>
        </p:nvSpPr>
        <p:spPr>
          <a:xfrm>
            <a:off x="1037844" y="216255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商业模式差异化</a:t>
            </a:r>
            <a:endParaRPr lang="en-US" sz="1200" dirty="0"/>
          </a:p>
        </p:txBody>
      </p:sp>
      <p:sp>
        <p:nvSpPr>
          <p:cNvPr id="21" name="Text 18"/>
          <p:cNvSpPr txBox="1"/>
          <p:nvPr/>
        </p:nvSpPr>
        <p:spPr>
          <a:xfrm>
            <a:off x="3933749" y="2162556"/>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用户群差异化</a:t>
            </a:r>
            <a:endParaRPr lang="en-US" sz="1200" dirty="0"/>
          </a:p>
        </p:txBody>
      </p:sp>
      <p:sp>
        <p:nvSpPr>
          <p:cNvPr id="22" name="Text 19"/>
          <p:cNvSpPr txBox="1"/>
          <p:nvPr/>
        </p:nvSpPr>
        <p:spPr>
          <a:xfrm>
            <a:off x="9724644" y="216255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技术创新差异化</a:t>
            </a:r>
            <a:endParaRPr lang="en-US" sz="1200" dirty="0"/>
          </a:p>
        </p:txBody>
      </p:sp>
      <p:sp>
        <p:nvSpPr>
          <p:cNvPr id="23" name="Shape 20"/>
          <p:cNvSpPr/>
          <p:nvPr/>
        </p:nvSpPr>
        <p:spPr>
          <a:xfrm>
            <a:off x="2152498" y="2190902"/>
            <a:ext cx="219456" cy="171907"/>
          </a:xfrm>
          <a:prstGeom prst="roundRect">
            <a:avLst>
              <a:gd name="adj" fmla="val 295509"/>
            </a:avLst>
          </a:prstGeom>
          <a:solidFill>
            <a:srgbClr val="EBF0FF"/>
          </a:solidFill>
          <a:ln/>
        </p:spPr>
      </p:sp>
      <p:sp>
        <p:nvSpPr>
          <p:cNvPr id="24" name="Text 21"/>
          <p:cNvSpPr txBox="1"/>
          <p:nvPr/>
        </p:nvSpPr>
        <p:spPr>
          <a:xfrm>
            <a:off x="2210105" y="2210105"/>
            <a:ext cx="183794" cy="133502"/>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强</a:t>
            </a:r>
            <a:endParaRPr lang="en-US" sz="800" dirty="0"/>
          </a:p>
        </p:txBody>
      </p:sp>
      <p:sp>
        <p:nvSpPr>
          <p:cNvPr id="25" name="Text 22"/>
          <p:cNvSpPr txBox="1"/>
          <p:nvPr/>
        </p:nvSpPr>
        <p:spPr>
          <a:xfrm>
            <a:off x="733349" y="2572207"/>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收入模式创新</a:t>
            </a:r>
            <a:endParaRPr lang="en-US" sz="1000" dirty="0"/>
          </a:p>
        </p:txBody>
      </p:sp>
      <p:sp>
        <p:nvSpPr>
          <p:cNvPr id="26" name="Text 23"/>
          <p:cNvSpPr txBox="1"/>
          <p:nvPr/>
        </p:nvSpPr>
        <p:spPr>
          <a:xfrm>
            <a:off x="733349" y="2762402"/>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分销渠道差异</a:t>
            </a:r>
            <a:endParaRPr lang="en-US" sz="1000" dirty="0"/>
          </a:p>
        </p:txBody>
      </p:sp>
      <p:sp>
        <p:nvSpPr>
          <p:cNvPr id="27" name="Text 24"/>
          <p:cNvSpPr txBox="1"/>
          <p:nvPr/>
        </p:nvSpPr>
        <p:spPr>
          <a:xfrm>
            <a:off x="733349" y="2952598"/>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资源整合方式</a:t>
            </a:r>
            <a:endParaRPr lang="en-US" sz="1000" dirty="0"/>
          </a:p>
        </p:txBody>
      </p:sp>
      <p:sp>
        <p:nvSpPr>
          <p:cNvPr id="28" name="Text 25"/>
          <p:cNvSpPr txBox="1"/>
          <p:nvPr/>
        </p:nvSpPr>
        <p:spPr>
          <a:xfrm>
            <a:off x="733349" y="3143707"/>
            <a:ext cx="767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价值链重构</a:t>
            </a:r>
            <a:endParaRPr lang="en-US" sz="1000" dirty="0"/>
          </a:p>
        </p:txBody>
      </p:sp>
      <p:pic>
        <p:nvPicPr>
          <p:cNvPr id="29" name="Image 1" descr="preencoded.png">    </p:cNvPr>
          <p:cNvPicPr>
            <a:picLocks noChangeAspect="1"/>
          </p:cNvPicPr>
          <p:nvPr/>
        </p:nvPicPr>
        <p:blipFill>
          <a:blip r:embed="rId2"/>
          <a:srcRect l="-1064" r="-1064" t="0" b="0"/>
          <a:stretch/>
        </p:blipFill>
        <p:spPr>
          <a:xfrm>
            <a:off x="3519526" y="2171700"/>
            <a:ext cx="219456" cy="171907"/>
          </a:xfrm>
          <a:prstGeom prst="rect">
            <a:avLst/>
          </a:prstGeom>
        </p:spPr>
      </p:pic>
      <p:sp>
        <p:nvSpPr>
          <p:cNvPr id="30" name="Text 26"/>
          <p:cNvSpPr txBox="1"/>
          <p:nvPr/>
        </p:nvSpPr>
        <p:spPr>
          <a:xfrm>
            <a:off x="6829654" y="216255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产品场景差异化</a:t>
            </a:r>
            <a:endParaRPr lang="en-US" sz="1200" dirty="0"/>
          </a:p>
        </p:txBody>
      </p:sp>
      <p:sp>
        <p:nvSpPr>
          <p:cNvPr id="31" name="Text 27"/>
          <p:cNvSpPr txBox="1"/>
          <p:nvPr/>
        </p:nvSpPr>
        <p:spPr>
          <a:xfrm>
            <a:off x="3629254" y="2572207"/>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细分市场聚焦</a:t>
            </a:r>
            <a:endParaRPr lang="en-US" sz="1000" dirty="0"/>
          </a:p>
        </p:txBody>
      </p:sp>
      <p:sp>
        <p:nvSpPr>
          <p:cNvPr id="32" name="Text 28"/>
          <p:cNvSpPr txBox="1"/>
          <p:nvPr/>
        </p:nvSpPr>
        <p:spPr>
          <a:xfrm>
            <a:off x="3629254" y="2762402"/>
            <a:ext cx="957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特定职业/角色</a:t>
            </a:r>
            <a:endParaRPr lang="en-US" sz="1000" dirty="0"/>
          </a:p>
        </p:txBody>
      </p:sp>
      <p:sp>
        <p:nvSpPr>
          <p:cNvPr id="33" name="Text 29"/>
          <p:cNvSpPr txBox="1"/>
          <p:nvPr/>
        </p:nvSpPr>
        <p:spPr>
          <a:xfrm>
            <a:off x="3629254" y="2952598"/>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用户习惯适配</a:t>
            </a:r>
            <a:endParaRPr lang="en-US" sz="1000" dirty="0"/>
          </a:p>
        </p:txBody>
      </p:sp>
      <p:sp>
        <p:nvSpPr>
          <p:cNvPr id="34" name="Text 30"/>
          <p:cNvSpPr txBox="1"/>
          <p:nvPr/>
        </p:nvSpPr>
        <p:spPr>
          <a:xfrm>
            <a:off x="3629254" y="3143707"/>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特殊需求群体</a:t>
            </a:r>
            <a:endParaRPr lang="en-US" sz="1000" dirty="0"/>
          </a:p>
        </p:txBody>
      </p:sp>
      <p:pic>
        <p:nvPicPr>
          <p:cNvPr id="35" name="Image 2" descr="preencoded.png">    </p:cNvPr>
          <p:cNvPicPr>
            <a:picLocks noChangeAspect="1"/>
          </p:cNvPicPr>
          <p:nvPr/>
        </p:nvPicPr>
        <p:blipFill>
          <a:blip r:embed="rId3"/>
          <a:srcRect l="0" r="0" t="-841" b="-841"/>
          <a:stretch/>
        </p:blipFill>
        <p:spPr>
          <a:xfrm>
            <a:off x="6429146" y="2171700"/>
            <a:ext cx="190195" cy="171907"/>
          </a:xfrm>
          <a:prstGeom prst="rect">
            <a:avLst/>
          </a:prstGeom>
        </p:spPr>
      </p:pic>
      <p:sp>
        <p:nvSpPr>
          <p:cNvPr id="36" name="Text 31"/>
          <p:cNvSpPr txBox="1"/>
          <p:nvPr/>
        </p:nvSpPr>
        <p:spPr>
          <a:xfrm>
            <a:off x="6524244" y="2572207"/>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场景深度渗透</a:t>
            </a:r>
            <a:endParaRPr lang="en-US" sz="1000" dirty="0"/>
          </a:p>
        </p:txBody>
      </p:sp>
      <p:sp>
        <p:nvSpPr>
          <p:cNvPr id="37" name="Text 32"/>
          <p:cNvSpPr txBox="1"/>
          <p:nvPr/>
        </p:nvSpPr>
        <p:spPr>
          <a:xfrm>
            <a:off x="6524244" y="2762402"/>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使用情境特化</a:t>
            </a:r>
            <a:endParaRPr lang="en-US" sz="1000" dirty="0"/>
          </a:p>
        </p:txBody>
      </p:sp>
      <p:sp>
        <p:nvSpPr>
          <p:cNvPr id="38" name="Text 33"/>
          <p:cNvSpPr txBox="1"/>
          <p:nvPr/>
        </p:nvSpPr>
        <p:spPr>
          <a:xfrm>
            <a:off x="6524244" y="2952598"/>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工作流程整合</a:t>
            </a:r>
            <a:endParaRPr lang="en-US" sz="1000" dirty="0"/>
          </a:p>
        </p:txBody>
      </p:sp>
      <p:sp>
        <p:nvSpPr>
          <p:cNvPr id="39" name="Text 34"/>
          <p:cNvSpPr txBox="1"/>
          <p:nvPr/>
        </p:nvSpPr>
        <p:spPr>
          <a:xfrm>
            <a:off x="6524244" y="3143707"/>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场景生态构建</a:t>
            </a:r>
            <a:endParaRPr lang="en-US" sz="1000" dirty="0"/>
          </a:p>
        </p:txBody>
      </p:sp>
      <p:pic>
        <p:nvPicPr>
          <p:cNvPr id="40" name="Image 3" descr="preencoded.png">    </p:cNvPr>
          <p:cNvPicPr>
            <a:picLocks noChangeAspect="1"/>
          </p:cNvPicPr>
          <p:nvPr/>
        </p:nvPicPr>
        <p:blipFill>
          <a:blip r:embed="rId4"/>
          <a:srcRect l="0" r="0" t="0" b="0"/>
          <a:stretch/>
        </p:blipFill>
        <p:spPr>
          <a:xfrm>
            <a:off x="9334195" y="2171700"/>
            <a:ext cx="171907" cy="171907"/>
          </a:xfrm>
          <a:prstGeom prst="rect">
            <a:avLst/>
          </a:prstGeom>
        </p:spPr>
      </p:pic>
      <p:sp>
        <p:nvSpPr>
          <p:cNvPr id="41" name="Shape 35"/>
          <p:cNvSpPr/>
          <p:nvPr/>
        </p:nvSpPr>
        <p:spPr>
          <a:xfrm>
            <a:off x="381305" y="3638398"/>
            <a:ext cx="2743200" cy="1580998"/>
          </a:xfrm>
          <a:prstGeom prst="roundRect">
            <a:avLst>
              <a:gd name="adj" fmla="val 2787"/>
            </a:avLst>
          </a:prstGeom>
          <a:solidFill>
            <a:srgbClr val="F9FAFB"/>
          </a:solidFill>
          <a:ln w="12700">
            <a:solidFill>
              <a:srgbClr val="E5E7EB"/>
            </a:solidFill>
            <a:prstDash val="solid"/>
          </a:ln>
        </p:spPr>
      </p:sp>
      <p:sp>
        <p:nvSpPr>
          <p:cNvPr id="42" name="Shape 36"/>
          <p:cNvSpPr/>
          <p:nvPr/>
        </p:nvSpPr>
        <p:spPr>
          <a:xfrm>
            <a:off x="543154" y="3800246"/>
            <a:ext cx="381305" cy="381305"/>
          </a:xfrm>
          <a:prstGeom prst="ellipse">
            <a:avLst/>
          </a:prstGeom>
          <a:solidFill>
            <a:srgbClr val="EBF0FF"/>
          </a:solidFill>
          <a:ln/>
        </p:spPr>
      </p:sp>
      <p:pic>
        <p:nvPicPr>
          <p:cNvPr id="43" name="Image 4" descr="preencoded.png">    </p:cNvPr>
          <p:cNvPicPr>
            <a:picLocks noChangeAspect="1"/>
          </p:cNvPicPr>
          <p:nvPr/>
        </p:nvPicPr>
        <p:blipFill>
          <a:blip r:embed="rId5"/>
          <a:srcRect l="0" r="0" t="0" b="0"/>
          <a:stretch/>
        </p:blipFill>
        <p:spPr>
          <a:xfrm>
            <a:off x="647395" y="3905402"/>
            <a:ext cx="171907" cy="171907"/>
          </a:xfrm>
          <a:prstGeom prst="rect">
            <a:avLst/>
          </a:prstGeom>
        </p:spPr>
      </p:pic>
      <p:sp>
        <p:nvSpPr>
          <p:cNvPr id="44" name="Shape 37"/>
          <p:cNvSpPr/>
          <p:nvPr/>
        </p:nvSpPr>
        <p:spPr>
          <a:xfrm>
            <a:off x="3276295" y="3638398"/>
            <a:ext cx="2743200" cy="1580998"/>
          </a:xfrm>
          <a:prstGeom prst="roundRect">
            <a:avLst>
              <a:gd name="adj" fmla="val 2787"/>
            </a:avLst>
          </a:prstGeom>
          <a:solidFill>
            <a:srgbClr val="F9FAFB"/>
          </a:solidFill>
          <a:ln w="12700">
            <a:solidFill>
              <a:srgbClr val="E5E7EB"/>
            </a:solidFill>
            <a:prstDash val="solid"/>
          </a:ln>
        </p:spPr>
      </p:sp>
      <p:sp>
        <p:nvSpPr>
          <p:cNvPr id="45" name="Shape 38"/>
          <p:cNvSpPr/>
          <p:nvPr/>
        </p:nvSpPr>
        <p:spPr>
          <a:xfrm>
            <a:off x="6172200" y="3638398"/>
            <a:ext cx="2743200" cy="1580998"/>
          </a:xfrm>
          <a:prstGeom prst="roundRect">
            <a:avLst>
              <a:gd name="adj" fmla="val 2787"/>
            </a:avLst>
          </a:prstGeom>
          <a:solidFill>
            <a:srgbClr val="F9FAFB"/>
          </a:solidFill>
          <a:ln w="12700">
            <a:solidFill>
              <a:srgbClr val="E5E7EB"/>
            </a:solidFill>
            <a:prstDash val="solid"/>
          </a:ln>
        </p:spPr>
      </p:sp>
      <p:sp>
        <p:nvSpPr>
          <p:cNvPr id="46" name="Shape 39"/>
          <p:cNvSpPr/>
          <p:nvPr/>
        </p:nvSpPr>
        <p:spPr>
          <a:xfrm>
            <a:off x="3438144" y="3800246"/>
            <a:ext cx="381305" cy="381305"/>
          </a:xfrm>
          <a:prstGeom prst="ellipse">
            <a:avLst/>
          </a:prstGeom>
          <a:solidFill>
            <a:srgbClr val="EBF0FF"/>
          </a:solidFill>
          <a:ln/>
        </p:spPr>
      </p:sp>
      <p:sp>
        <p:nvSpPr>
          <p:cNvPr id="47" name="Shape 40"/>
          <p:cNvSpPr/>
          <p:nvPr/>
        </p:nvSpPr>
        <p:spPr>
          <a:xfrm>
            <a:off x="6334049" y="3800246"/>
            <a:ext cx="381305" cy="381305"/>
          </a:xfrm>
          <a:prstGeom prst="ellipse">
            <a:avLst/>
          </a:prstGeom>
          <a:solidFill>
            <a:srgbClr val="EBF0FF"/>
          </a:solidFill>
          <a:ln/>
        </p:spPr>
      </p:sp>
      <p:sp>
        <p:nvSpPr>
          <p:cNvPr id="48" name="Text 41"/>
          <p:cNvSpPr txBox="1"/>
          <p:nvPr/>
        </p:nvSpPr>
        <p:spPr>
          <a:xfrm>
            <a:off x="1037844" y="3895344"/>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地域差异化</a:t>
            </a:r>
            <a:endParaRPr lang="en-US" sz="1200" dirty="0"/>
          </a:p>
        </p:txBody>
      </p:sp>
      <p:sp>
        <p:nvSpPr>
          <p:cNvPr id="49" name="Text 42"/>
          <p:cNvSpPr txBox="1"/>
          <p:nvPr/>
        </p:nvSpPr>
        <p:spPr>
          <a:xfrm>
            <a:off x="3933749" y="3895344"/>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性价比差异化</a:t>
            </a:r>
            <a:endParaRPr lang="en-US" sz="1200" dirty="0"/>
          </a:p>
        </p:txBody>
      </p:sp>
      <p:sp>
        <p:nvSpPr>
          <p:cNvPr id="50" name="Text 43"/>
          <p:cNvSpPr txBox="1"/>
          <p:nvPr/>
        </p:nvSpPr>
        <p:spPr>
          <a:xfrm>
            <a:off x="6829654" y="3895344"/>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功能差异化</a:t>
            </a:r>
            <a:endParaRPr lang="en-US" sz="1200" dirty="0"/>
          </a:p>
        </p:txBody>
      </p:sp>
      <p:sp>
        <p:nvSpPr>
          <p:cNvPr id="51" name="Text 44"/>
          <p:cNvSpPr txBox="1"/>
          <p:nvPr/>
        </p:nvSpPr>
        <p:spPr>
          <a:xfrm>
            <a:off x="9420149" y="2572207"/>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架构选择策略</a:t>
            </a:r>
            <a:endParaRPr lang="en-US" sz="1000" dirty="0"/>
          </a:p>
        </p:txBody>
      </p:sp>
      <p:sp>
        <p:nvSpPr>
          <p:cNvPr id="52" name="Text 45"/>
          <p:cNvSpPr txBox="1"/>
          <p:nvPr/>
        </p:nvSpPr>
        <p:spPr>
          <a:xfrm>
            <a:off x="9420149" y="2762402"/>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部署方式创新</a:t>
            </a:r>
            <a:endParaRPr lang="en-US" sz="1000" dirty="0"/>
          </a:p>
        </p:txBody>
      </p:sp>
      <p:sp>
        <p:nvSpPr>
          <p:cNvPr id="53" name="Text 46"/>
          <p:cNvSpPr txBox="1"/>
          <p:nvPr/>
        </p:nvSpPr>
        <p:spPr>
          <a:xfrm>
            <a:off x="9420149" y="2952598"/>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算法效率优化</a:t>
            </a:r>
            <a:endParaRPr lang="en-US" sz="1000" dirty="0"/>
          </a:p>
        </p:txBody>
      </p:sp>
      <p:sp>
        <p:nvSpPr>
          <p:cNvPr id="54" name="Text 47"/>
          <p:cNvSpPr txBox="1"/>
          <p:nvPr/>
        </p:nvSpPr>
        <p:spPr>
          <a:xfrm>
            <a:off x="9420149" y="3143707"/>
            <a:ext cx="7671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技术栈整合</a:t>
            </a:r>
            <a:endParaRPr lang="en-US" sz="1000" dirty="0"/>
          </a:p>
        </p:txBody>
      </p:sp>
      <p:sp>
        <p:nvSpPr>
          <p:cNvPr id="55" name="Text 48"/>
          <p:cNvSpPr txBox="1"/>
          <p:nvPr/>
        </p:nvSpPr>
        <p:spPr>
          <a:xfrm>
            <a:off x="733349" y="430499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地区法规适配</a:t>
            </a:r>
            <a:endParaRPr lang="en-US" sz="1000" dirty="0"/>
          </a:p>
        </p:txBody>
      </p:sp>
      <p:sp>
        <p:nvSpPr>
          <p:cNvPr id="56" name="Text 49"/>
          <p:cNvSpPr txBox="1"/>
          <p:nvPr/>
        </p:nvSpPr>
        <p:spPr>
          <a:xfrm>
            <a:off x="733349" y="4496105"/>
            <a:ext cx="1034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文化深度本土化</a:t>
            </a:r>
            <a:endParaRPr lang="en-US" sz="1000" dirty="0"/>
          </a:p>
        </p:txBody>
      </p:sp>
      <p:sp>
        <p:nvSpPr>
          <p:cNvPr id="57" name="Text 50"/>
          <p:cNvSpPr txBox="1"/>
          <p:nvPr/>
        </p:nvSpPr>
        <p:spPr>
          <a:xfrm>
            <a:off x="733349" y="4686300"/>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语言优化体验</a:t>
            </a:r>
            <a:endParaRPr lang="en-US" sz="1000" dirty="0"/>
          </a:p>
        </p:txBody>
      </p:sp>
      <p:sp>
        <p:nvSpPr>
          <p:cNvPr id="58" name="Text 51"/>
          <p:cNvSpPr txBox="1"/>
          <p:nvPr/>
        </p:nvSpPr>
        <p:spPr>
          <a:xfrm>
            <a:off x="733349" y="487649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地区商业习惯</a:t>
            </a:r>
            <a:endParaRPr lang="en-US" sz="1000" dirty="0"/>
          </a:p>
        </p:txBody>
      </p:sp>
      <p:pic>
        <p:nvPicPr>
          <p:cNvPr id="59" name="Image 5" descr="preencoded.png">    </p:cNvPr>
          <p:cNvPicPr>
            <a:picLocks noChangeAspect="1"/>
          </p:cNvPicPr>
          <p:nvPr/>
        </p:nvPicPr>
        <p:blipFill>
          <a:blip r:embed="rId6"/>
          <a:srcRect l="-1064" r="-1064" t="0" b="0"/>
          <a:stretch/>
        </p:blipFill>
        <p:spPr>
          <a:xfrm>
            <a:off x="3519526" y="3905402"/>
            <a:ext cx="219456" cy="171907"/>
          </a:xfrm>
          <a:prstGeom prst="rect">
            <a:avLst/>
          </a:prstGeom>
        </p:spPr>
      </p:pic>
      <p:sp>
        <p:nvSpPr>
          <p:cNvPr id="60" name="Text 52"/>
          <p:cNvSpPr txBox="1"/>
          <p:nvPr/>
        </p:nvSpPr>
        <p:spPr>
          <a:xfrm>
            <a:off x="3629254" y="430499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成本结构优势</a:t>
            </a:r>
            <a:endParaRPr lang="en-US" sz="1000" dirty="0"/>
          </a:p>
        </p:txBody>
      </p:sp>
      <p:sp>
        <p:nvSpPr>
          <p:cNvPr id="61" name="Text 53"/>
          <p:cNvSpPr txBox="1"/>
          <p:nvPr/>
        </p:nvSpPr>
        <p:spPr>
          <a:xfrm>
            <a:off x="3629254" y="449610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资源配置效率</a:t>
            </a:r>
            <a:endParaRPr lang="en-US" sz="1000" dirty="0"/>
          </a:p>
        </p:txBody>
      </p:sp>
      <p:sp>
        <p:nvSpPr>
          <p:cNvPr id="62" name="Text 54"/>
          <p:cNvSpPr txBox="1"/>
          <p:nvPr/>
        </p:nvSpPr>
        <p:spPr>
          <a:xfrm>
            <a:off x="3629254" y="4686300"/>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价格策略灵活</a:t>
            </a:r>
            <a:endParaRPr lang="en-US" sz="1000" dirty="0"/>
          </a:p>
        </p:txBody>
      </p:sp>
      <p:sp>
        <p:nvSpPr>
          <p:cNvPr id="63" name="Text 55"/>
          <p:cNvSpPr txBox="1"/>
          <p:nvPr/>
        </p:nvSpPr>
        <p:spPr>
          <a:xfrm>
            <a:off x="3629254" y="487649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增值服务捆绑</a:t>
            </a:r>
            <a:endParaRPr lang="en-US" sz="1000" dirty="0"/>
          </a:p>
        </p:txBody>
      </p:sp>
      <p:pic>
        <p:nvPicPr>
          <p:cNvPr id="64" name="Image 6" descr="preencoded.png">    </p:cNvPr>
          <p:cNvPicPr>
            <a:picLocks noChangeAspect="1"/>
          </p:cNvPicPr>
          <p:nvPr/>
        </p:nvPicPr>
        <p:blipFill>
          <a:blip r:embed="rId7"/>
          <a:srcRect l="0" r="0" t="0" b="0"/>
          <a:stretch/>
        </p:blipFill>
        <p:spPr>
          <a:xfrm>
            <a:off x="6439205" y="3905402"/>
            <a:ext cx="171907" cy="171907"/>
          </a:xfrm>
          <a:prstGeom prst="rect">
            <a:avLst/>
          </a:prstGeom>
        </p:spPr>
      </p:pic>
      <p:sp>
        <p:nvSpPr>
          <p:cNvPr id="65" name="Text 56"/>
          <p:cNvSpPr txBox="1"/>
          <p:nvPr/>
        </p:nvSpPr>
        <p:spPr>
          <a:xfrm>
            <a:off x="6524244" y="430499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独特功能特性</a:t>
            </a:r>
            <a:endParaRPr lang="en-US" sz="1000" dirty="0"/>
          </a:p>
        </p:txBody>
      </p:sp>
      <p:sp>
        <p:nvSpPr>
          <p:cNvPr id="66" name="Text 57"/>
          <p:cNvSpPr txBox="1"/>
          <p:nvPr/>
        </p:nvSpPr>
        <p:spPr>
          <a:xfrm>
            <a:off x="6524244" y="449610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创新交互方式</a:t>
            </a:r>
            <a:endParaRPr lang="en-US" sz="1000" dirty="0"/>
          </a:p>
        </p:txBody>
      </p:sp>
      <p:sp>
        <p:nvSpPr>
          <p:cNvPr id="67" name="Text 58"/>
          <p:cNvSpPr txBox="1"/>
          <p:nvPr/>
        </p:nvSpPr>
        <p:spPr>
          <a:xfrm>
            <a:off x="6524244" y="4686300"/>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专有算法优势</a:t>
            </a:r>
            <a:endParaRPr lang="en-US" sz="1000" dirty="0"/>
          </a:p>
        </p:txBody>
      </p:sp>
      <p:sp>
        <p:nvSpPr>
          <p:cNvPr id="68" name="Text 59"/>
          <p:cNvSpPr txBox="1"/>
          <p:nvPr/>
        </p:nvSpPr>
        <p:spPr>
          <a:xfrm>
            <a:off x="6524244" y="4876495"/>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场景深度适配</a:t>
            </a:r>
            <a:endParaRPr lang="en-US" sz="1000" dirty="0"/>
          </a:p>
        </p:txBody>
      </p:sp>
      <p:sp>
        <p:nvSpPr>
          <p:cNvPr id="69" name="Shape 60"/>
          <p:cNvSpPr/>
          <p:nvPr/>
        </p:nvSpPr>
        <p:spPr>
          <a:xfrm>
            <a:off x="7638898" y="3924605"/>
            <a:ext cx="219456" cy="171907"/>
          </a:xfrm>
          <a:prstGeom prst="roundRect">
            <a:avLst>
              <a:gd name="adj" fmla="val 295509"/>
            </a:avLst>
          </a:prstGeom>
          <a:solidFill>
            <a:srgbClr val="EBF0FF"/>
          </a:solidFill>
          <a:ln/>
        </p:spPr>
      </p:sp>
      <p:sp>
        <p:nvSpPr>
          <p:cNvPr id="70" name="Text 61"/>
          <p:cNvSpPr txBox="1"/>
          <p:nvPr/>
        </p:nvSpPr>
        <p:spPr>
          <a:xfrm>
            <a:off x="7696505" y="3943807"/>
            <a:ext cx="183794" cy="133502"/>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弱</a:t>
            </a:r>
            <a:endParaRPr lang="en-US" sz="800" dirty="0"/>
          </a:p>
        </p:txBody>
      </p:sp>
      <p:sp>
        <p:nvSpPr>
          <p:cNvPr id="71" name="Text 62"/>
          <p:cNvSpPr txBox="1"/>
          <p:nvPr/>
        </p:nvSpPr>
        <p:spPr>
          <a:xfrm>
            <a:off x="381305" y="5544007"/>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品牌定位公式</a:t>
            </a:r>
            <a:endParaRPr lang="en-US" sz="1200" dirty="0"/>
          </a:p>
        </p:txBody>
      </p:sp>
      <p:sp>
        <p:nvSpPr>
          <p:cNvPr id="72" name="Shape 63"/>
          <p:cNvSpPr/>
          <p:nvPr/>
        </p:nvSpPr>
        <p:spPr>
          <a:xfrm>
            <a:off x="381305" y="5810098"/>
            <a:ext cx="11430000" cy="457200"/>
          </a:xfrm>
          <a:prstGeom prst="roundRect">
            <a:avLst>
              <a:gd name="adj" fmla="val 16667"/>
            </a:avLst>
          </a:prstGeom>
          <a:solidFill>
            <a:srgbClr val="F3F4F6"/>
          </a:solidFill>
          <a:ln/>
        </p:spPr>
      </p:sp>
      <p:sp>
        <p:nvSpPr>
          <p:cNvPr id="73" name="Shape 64"/>
          <p:cNvSpPr/>
          <p:nvPr/>
        </p:nvSpPr>
        <p:spPr>
          <a:xfrm>
            <a:off x="381305" y="5810098"/>
            <a:ext cx="38405" cy="457200"/>
          </a:xfrm>
          <a:prstGeom prst="rect">
            <a:avLst/>
          </a:prstGeom>
          <a:solidFill>
            <a:srgbClr val="4C6FFF"/>
          </a:solidFill>
          <a:ln/>
        </p:spPr>
      </p:sp>
      <p:sp>
        <p:nvSpPr>
          <p:cNvPr id="74" name="Text 65"/>
          <p:cNvSpPr txBox="1"/>
          <p:nvPr/>
        </p:nvSpPr>
        <p:spPr>
          <a:xfrm>
            <a:off x="571500" y="5943600"/>
            <a:ext cx="4288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对于</a:t>
            </a:r>
            <a:endParaRPr lang="en-US" sz="1200" dirty="0"/>
          </a:p>
        </p:txBody>
      </p:sp>
      <p:sp>
        <p:nvSpPr>
          <p:cNvPr id="75" name="Text 66"/>
          <p:cNvSpPr txBox="1"/>
          <p:nvPr/>
        </p:nvSpPr>
        <p:spPr>
          <a:xfrm>
            <a:off x="1598371" y="5943600"/>
            <a:ext cx="7342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，我们是</a:t>
            </a:r>
            <a:endParaRPr lang="en-US" sz="1200" dirty="0"/>
          </a:p>
        </p:txBody>
      </p:sp>
      <p:sp>
        <p:nvSpPr>
          <p:cNvPr id="76" name="Text 67"/>
          <p:cNvSpPr txBox="1"/>
          <p:nvPr/>
        </p:nvSpPr>
        <p:spPr>
          <a:xfrm>
            <a:off x="2625242" y="5943600"/>
            <a:ext cx="5815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中提供</a:t>
            </a:r>
            <a:endParaRPr lang="en-US" sz="1200" dirty="0"/>
          </a:p>
        </p:txBody>
      </p:sp>
      <p:sp>
        <p:nvSpPr>
          <p:cNvPr id="77" name="Text 68"/>
          <p:cNvSpPr txBox="1"/>
          <p:nvPr/>
        </p:nvSpPr>
        <p:spPr>
          <a:xfrm>
            <a:off x="3957523" y="5943600"/>
            <a:ext cx="8860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的唯一选择</a:t>
            </a:r>
            <a:endParaRPr lang="en-US" sz="1200" dirty="0"/>
          </a:p>
        </p:txBody>
      </p:sp>
      <p:sp>
        <p:nvSpPr>
          <p:cNvPr id="78" name="Text 69"/>
          <p:cNvSpPr txBox="1"/>
          <p:nvPr/>
        </p:nvSpPr>
        <p:spPr>
          <a:xfrm>
            <a:off x="875995" y="5943600"/>
            <a:ext cx="838505"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[目标用户]</a:t>
            </a:r>
            <a:endParaRPr lang="en-US" sz="1200" dirty="0"/>
          </a:p>
        </p:txBody>
      </p:sp>
      <p:sp>
        <p:nvSpPr>
          <p:cNvPr id="79" name="Text 70"/>
          <p:cNvSpPr txBox="1"/>
          <p:nvPr/>
        </p:nvSpPr>
        <p:spPr>
          <a:xfrm>
            <a:off x="2208276" y="5943600"/>
            <a:ext cx="534010"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[品类]</a:t>
            </a:r>
            <a:endParaRPr lang="en-US" sz="1200" dirty="0"/>
          </a:p>
        </p:txBody>
      </p:sp>
      <p:sp>
        <p:nvSpPr>
          <p:cNvPr id="80" name="Text 71"/>
          <p:cNvSpPr txBox="1"/>
          <p:nvPr/>
        </p:nvSpPr>
        <p:spPr>
          <a:xfrm>
            <a:off x="3083357" y="5943600"/>
            <a:ext cx="991210"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[差异化特征]</a:t>
            </a:r>
            <a:endParaRPr lang="en-US" sz="1200" dirty="0"/>
          </a:p>
        </p:txBody>
      </p:sp>
      <p:sp>
        <p:nvSpPr>
          <p:cNvPr id="81" name="Text 72"/>
          <p:cNvSpPr txBox="1"/>
          <p:nvPr/>
        </p:nvSpPr>
        <p:spPr>
          <a:xfrm>
            <a:off x="381305" y="6429146"/>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定位关键词原则：</a:t>
            </a:r>
            <a:endParaRPr lang="en-US" sz="1000" dirty="0"/>
          </a:p>
        </p:txBody>
      </p:sp>
      <p:sp>
        <p:nvSpPr>
          <p:cNvPr id="82" name="Text 73"/>
          <p:cNvSpPr txBox="1"/>
          <p:nvPr/>
        </p:nvSpPr>
        <p:spPr>
          <a:xfrm>
            <a:off x="571500" y="6696151"/>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在用户心智中占据一个独特的词</a:t>
            </a:r>
            <a:endParaRPr lang="en-US" sz="1000" dirty="0"/>
          </a:p>
        </p:txBody>
      </p:sp>
      <p:sp>
        <p:nvSpPr>
          <p:cNvPr id="83" name="Text 74"/>
          <p:cNvSpPr txBox="1"/>
          <p:nvPr/>
        </p:nvSpPr>
        <p:spPr>
          <a:xfrm>
            <a:off x="571500" y="6924751"/>
            <a:ext cx="14337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简单、清晰、易于传播</a:t>
            </a:r>
            <a:endParaRPr lang="en-US" sz="1000" dirty="0"/>
          </a:p>
        </p:txBody>
      </p:sp>
      <p:sp>
        <p:nvSpPr>
          <p:cNvPr id="84" name="Text 75"/>
          <p:cNvSpPr txBox="1"/>
          <p:nvPr/>
        </p:nvSpPr>
        <p:spPr>
          <a:xfrm>
            <a:off x="6362395" y="6696151"/>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与核心价值主张高度一致</a:t>
            </a:r>
            <a:endParaRPr lang="en-US" sz="1000" dirty="0"/>
          </a:p>
        </p:txBody>
      </p:sp>
      <p:sp>
        <p:nvSpPr>
          <p:cNvPr id="85" name="Text 76"/>
          <p:cNvSpPr txBox="1"/>
          <p:nvPr/>
        </p:nvSpPr>
        <p:spPr>
          <a:xfrm>
            <a:off x="6362395" y="6924751"/>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难以被竞争对手复制或模仿</a:t>
            </a:r>
            <a:endParaRPr lang="en-US" sz="10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323698"/>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差异化策略</a:t>
            </a:r>
            <a:endParaRPr lang="en-US" sz="1200" dirty="0"/>
          </a:p>
        </p:txBody>
      </p:sp>
      <p:sp>
        <p:nvSpPr>
          <p:cNvPr id="6" name="Text 4"/>
          <p:cNvSpPr txBox="1"/>
          <p:nvPr/>
        </p:nvSpPr>
        <p:spPr>
          <a:xfrm>
            <a:off x="228600" y="590702"/>
            <a:ext cx="39291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差异化七维度的实际案例分析</a:t>
            </a:r>
            <a:endParaRPr lang="en-US" sz="2200" dirty="0"/>
          </a:p>
        </p:txBody>
      </p:sp>
      <p:sp>
        <p:nvSpPr>
          <p:cNvPr id="7" name="Text 5"/>
          <p:cNvSpPr txBox="1"/>
          <p:nvPr/>
        </p:nvSpPr>
        <p:spPr>
          <a:xfrm>
            <a:off x="228600" y="990295"/>
            <a:ext cx="3477463"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市场上成功的差异化竞争案例，按护城河强度排序</a:t>
            </a:r>
            <a:endParaRPr lang="en-US" sz="1200" dirty="0"/>
          </a:p>
        </p:txBody>
      </p:sp>
      <p:sp>
        <p:nvSpPr>
          <p:cNvPr id="8" name="Text 6"/>
          <p:cNvSpPr txBox="1"/>
          <p:nvPr/>
        </p:nvSpPr>
        <p:spPr>
          <a:xfrm>
            <a:off x="9792310" y="666598"/>
            <a:ext cx="2272284"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第三部分 智能变量与差异化竞争策略</a:t>
            </a:r>
            <a:endParaRPr lang="en-US" sz="1000" dirty="0"/>
          </a:p>
        </p:txBody>
      </p:sp>
      <p:sp>
        <p:nvSpPr>
          <p:cNvPr id="9" name="Shape 7"/>
          <p:cNvSpPr/>
          <p:nvPr/>
        </p:nvSpPr>
        <p:spPr>
          <a:xfrm>
            <a:off x="228600" y="1314907"/>
            <a:ext cx="5810098" cy="1276502"/>
          </a:xfrm>
          <a:prstGeom prst="roundRect">
            <a:avLst>
              <a:gd name="adj" fmla="val 4277"/>
            </a:avLst>
          </a:prstGeom>
          <a:solidFill>
            <a:srgbClr val="F9FAFB"/>
          </a:solidFill>
          <a:ln w="12700">
            <a:solidFill>
              <a:srgbClr val="E5E7EB"/>
            </a:solidFill>
            <a:prstDash val="solid"/>
          </a:ln>
        </p:spPr>
      </p:sp>
      <p:sp>
        <p:nvSpPr>
          <p:cNvPr id="10" name="Shape 8"/>
          <p:cNvSpPr/>
          <p:nvPr/>
        </p:nvSpPr>
        <p:spPr>
          <a:xfrm>
            <a:off x="228600" y="2704795"/>
            <a:ext cx="5810098" cy="1772107"/>
          </a:xfrm>
          <a:prstGeom prst="roundRect">
            <a:avLst>
              <a:gd name="adj" fmla="val 2219"/>
            </a:avLst>
          </a:prstGeom>
          <a:solidFill>
            <a:srgbClr val="F9FAFB"/>
          </a:solidFill>
          <a:ln w="12700">
            <a:solidFill>
              <a:srgbClr val="E5E7EB"/>
            </a:solidFill>
            <a:prstDash val="solid"/>
          </a:ln>
        </p:spPr>
      </p:sp>
      <p:sp>
        <p:nvSpPr>
          <p:cNvPr id="11" name="Shape 9"/>
          <p:cNvSpPr/>
          <p:nvPr/>
        </p:nvSpPr>
        <p:spPr>
          <a:xfrm>
            <a:off x="352044" y="1457554"/>
            <a:ext cx="304495" cy="304495"/>
          </a:xfrm>
          <a:prstGeom prst="ellipse">
            <a:avLst/>
          </a:prstGeom>
          <a:solidFill>
            <a:srgbClr val="EBF0FF"/>
          </a:solidFill>
          <a:ln/>
        </p:spPr>
      </p:sp>
      <p:pic>
        <p:nvPicPr>
          <p:cNvPr id="12" name="Image 0" descr="preencoded.png">    </p:cNvPr>
          <p:cNvPicPr>
            <a:picLocks noChangeAspect="1"/>
          </p:cNvPicPr>
          <p:nvPr/>
        </p:nvPicPr>
        <p:blipFill>
          <a:blip r:embed="rId1"/>
          <a:srcRect l="-837" r="-837" t="0" b="0"/>
          <a:stretch/>
        </p:blipFill>
        <p:spPr>
          <a:xfrm>
            <a:off x="428854" y="1543507"/>
            <a:ext cx="152705" cy="133502"/>
          </a:xfrm>
          <a:prstGeom prst="rect">
            <a:avLst/>
          </a:prstGeom>
        </p:spPr>
      </p:pic>
      <p:sp>
        <p:nvSpPr>
          <p:cNvPr id="13" name="Text 10"/>
          <p:cNvSpPr txBox="1"/>
          <p:nvPr/>
        </p:nvSpPr>
        <p:spPr>
          <a:xfrm>
            <a:off x="733349" y="1447495"/>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商业模式差异化</a:t>
            </a:r>
            <a:endParaRPr lang="en-US" sz="1000" dirty="0"/>
          </a:p>
        </p:txBody>
      </p:sp>
      <p:sp>
        <p:nvSpPr>
          <p:cNvPr id="14" name="Shape 11"/>
          <p:cNvSpPr/>
          <p:nvPr/>
        </p:nvSpPr>
        <p:spPr>
          <a:xfrm>
            <a:off x="1742846" y="1438351"/>
            <a:ext cx="619049" cy="190195"/>
          </a:xfrm>
          <a:prstGeom prst="roundRect">
            <a:avLst>
              <a:gd name="adj" fmla="val 96154"/>
            </a:avLst>
          </a:prstGeom>
          <a:solidFill>
            <a:srgbClr val="DBEAFE"/>
          </a:solidFill>
          <a:ln/>
        </p:spPr>
      </p:sp>
      <p:sp>
        <p:nvSpPr>
          <p:cNvPr id="15" name="Text 12"/>
          <p:cNvSpPr txBox="1"/>
          <p:nvPr/>
        </p:nvSpPr>
        <p:spPr>
          <a:xfrm>
            <a:off x="1819656" y="1457554"/>
            <a:ext cx="553212"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强护城河</a:t>
            </a:r>
            <a:endParaRPr lang="en-US" sz="900" dirty="0"/>
          </a:p>
        </p:txBody>
      </p:sp>
      <p:sp>
        <p:nvSpPr>
          <p:cNvPr id="16" name="Shape 13"/>
          <p:cNvSpPr/>
          <p:nvPr/>
        </p:nvSpPr>
        <p:spPr>
          <a:xfrm>
            <a:off x="6152998" y="1314907"/>
            <a:ext cx="5810098" cy="1276502"/>
          </a:xfrm>
          <a:prstGeom prst="roundRect">
            <a:avLst>
              <a:gd name="adj" fmla="val 4277"/>
            </a:avLst>
          </a:prstGeom>
          <a:solidFill>
            <a:srgbClr val="F9FAFB"/>
          </a:solidFill>
          <a:ln w="12700">
            <a:solidFill>
              <a:srgbClr val="E5E7EB"/>
            </a:solidFill>
            <a:prstDash val="solid"/>
          </a:ln>
        </p:spPr>
      </p:sp>
      <p:sp>
        <p:nvSpPr>
          <p:cNvPr id="17" name="Shape 14"/>
          <p:cNvSpPr/>
          <p:nvPr/>
        </p:nvSpPr>
        <p:spPr>
          <a:xfrm>
            <a:off x="6277356" y="1457554"/>
            <a:ext cx="304495" cy="304495"/>
          </a:xfrm>
          <a:prstGeom prst="ellipse">
            <a:avLst/>
          </a:prstGeom>
          <a:solidFill>
            <a:srgbClr val="EBF0FF"/>
          </a:solidFill>
          <a:ln/>
        </p:spPr>
      </p:sp>
      <p:sp>
        <p:nvSpPr>
          <p:cNvPr id="18" name="Shape 15"/>
          <p:cNvSpPr/>
          <p:nvPr/>
        </p:nvSpPr>
        <p:spPr>
          <a:xfrm>
            <a:off x="352044" y="2848356"/>
            <a:ext cx="304495" cy="304495"/>
          </a:xfrm>
          <a:prstGeom prst="ellipse">
            <a:avLst/>
          </a:prstGeom>
          <a:solidFill>
            <a:srgbClr val="EBF0FF"/>
          </a:solidFill>
          <a:ln/>
        </p:spPr>
      </p:sp>
      <p:sp>
        <p:nvSpPr>
          <p:cNvPr id="19" name="Text 16"/>
          <p:cNvSpPr txBox="1"/>
          <p:nvPr/>
        </p:nvSpPr>
        <p:spPr>
          <a:xfrm>
            <a:off x="733349" y="1628546"/>
            <a:ext cx="1581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收入模式创新、分销渠道差异</a:t>
            </a:r>
            <a:endParaRPr lang="en-US" sz="900" dirty="0"/>
          </a:p>
        </p:txBody>
      </p:sp>
      <p:sp>
        <p:nvSpPr>
          <p:cNvPr id="20" name="Text 17"/>
          <p:cNvSpPr txBox="1"/>
          <p:nvPr/>
        </p:nvSpPr>
        <p:spPr>
          <a:xfrm>
            <a:off x="6657746" y="1628546"/>
            <a:ext cx="13533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细分市场聚焦、特定人群</a:t>
            </a:r>
            <a:endParaRPr lang="en-US" sz="900" dirty="0"/>
          </a:p>
        </p:txBody>
      </p:sp>
      <p:sp>
        <p:nvSpPr>
          <p:cNvPr id="21" name="Text 18"/>
          <p:cNvSpPr txBox="1"/>
          <p:nvPr/>
        </p:nvSpPr>
        <p:spPr>
          <a:xfrm>
            <a:off x="733349" y="3019349"/>
            <a:ext cx="1581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场景深度渗透、使用情境特化</a:t>
            </a:r>
            <a:endParaRPr lang="en-US" sz="900" dirty="0"/>
          </a:p>
        </p:txBody>
      </p:sp>
      <p:sp>
        <p:nvSpPr>
          <p:cNvPr id="22" name="Shape 19"/>
          <p:cNvSpPr/>
          <p:nvPr/>
        </p:nvSpPr>
        <p:spPr>
          <a:xfrm>
            <a:off x="352044" y="1857146"/>
            <a:ext cx="2581351" cy="609905"/>
          </a:xfrm>
          <a:prstGeom prst="roundRect">
            <a:avLst>
              <a:gd name="adj" fmla="val 14055"/>
            </a:avLst>
          </a:prstGeom>
          <a:solidFill>
            <a:srgbClr val="F3F4F6"/>
          </a:solidFill>
          <a:ln/>
        </p:spPr>
      </p:sp>
      <p:sp>
        <p:nvSpPr>
          <p:cNvPr id="23" name="Shape 20"/>
          <p:cNvSpPr/>
          <p:nvPr/>
        </p:nvSpPr>
        <p:spPr>
          <a:xfrm>
            <a:off x="3339389" y="1857146"/>
            <a:ext cx="2581351" cy="609905"/>
          </a:xfrm>
          <a:prstGeom prst="roundRect">
            <a:avLst>
              <a:gd name="adj" fmla="val 14055"/>
            </a:avLst>
          </a:prstGeom>
          <a:solidFill>
            <a:srgbClr val="F3F4F6"/>
          </a:solidFill>
          <a:ln/>
        </p:spPr>
      </p:sp>
      <p:sp>
        <p:nvSpPr>
          <p:cNvPr id="24" name="Shape 21"/>
          <p:cNvSpPr/>
          <p:nvPr/>
        </p:nvSpPr>
        <p:spPr>
          <a:xfrm>
            <a:off x="6277356" y="1857146"/>
            <a:ext cx="2581351" cy="609905"/>
          </a:xfrm>
          <a:prstGeom prst="roundRect">
            <a:avLst>
              <a:gd name="adj" fmla="val 14055"/>
            </a:avLst>
          </a:prstGeom>
          <a:solidFill>
            <a:srgbClr val="F3F4F6"/>
          </a:solidFill>
          <a:ln/>
        </p:spPr>
      </p:sp>
      <p:sp>
        <p:nvSpPr>
          <p:cNvPr id="25" name="Shape 22"/>
          <p:cNvSpPr/>
          <p:nvPr/>
        </p:nvSpPr>
        <p:spPr>
          <a:xfrm>
            <a:off x="9263786" y="1857146"/>
            <a:ext cx="2581351" cy="609905"/>
          </a:xfrm>
          <a:prstGeom prst="roundRect">
            <a:avLst>
              <a:gd name="adj" fmla="val 14055"/>
            </a:avLst>
          </a:prstGeom>
          <a:solidFill>
            <a:srgbClr val="F3F4F6"/>
          </a:solidFill>
          <a:ln/>
        </p:spPr>
      </p:sp>
      <p:sp>
        <p:nvSpPr>
          <p:cNvPr id="26" name="Text 23"/>
          <p:cNvSpPr txBox="1"/>
          <p:nvPr/>
        </p:nvSpPr>
        <p:spPr>
          <a:xfrm>
            <a:off x="409651" y="1923898"/>
            <a:ext cx="5193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Oracle</a:t>
            </a:r>
            <a:endParaRPr lang="en-US" sz="1000" dirty="0"/>
          </a:p>
        </p:txBody>
      </p:sp>
      <p:sp>
        <p:nvSpPr>
          <p:cNvPr id="27" name="Text 24"/>
          <p:cNvSpPr txBox="1"/>
          <p:nvPr/>
        </p:nvSpPr>
        <p:spPr>
          <a:xfrm>
            <a:off x="3396996" y="1923898"/>
            <a:ext cx="1500530"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Snowflake/Salesforce</a:t>
            </a:r>
            <a:endParaRPr lang="en-US" sz="1000" dirty="0"/>
          </a:p>
        </p:txBody>
      </p:sp>
      <p:sp>
        <p:nvSpPr>
          <p:cNvPr id="28" name="Text 25"/>
          <p:cNvSpPr txBox="1"/>
          <p:nvPr/>
        </p:nvSpPr>
        <p:spPr>
          <a:xfrm>
            <a:off x="6334049" y="1923898"/>
            <a:ext cx="7671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红松消费品</a:t>
            </a:r>
            <a:endParaRPr lang="en-US" sz="1000" dirty="0"/>
          </a:p>
        </p:txBody>
      </p:sp>
      <p:sp>
        <p:nvSpPr>
          <p:cNvPr id="29" name="Text 26"/>
          <p:cNvSpPr txBox="1"/>
          <p:nvPr/>
        </p:nvSpPr>
        <p:spPr>
          <a:xfrm>
            <a:off x="9321394" y="1923898"/>
            <a:ext cx="6336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网易严选</a:t>
            </a:r>
            <a:endParaRPr lang="en-US" sz="1000" dirty="0"/>
          </a:p>
        </p:txBody>
      </p:sp>
      <p:sp>
        <p:nvSpPr>
          <p:cNvPr id="30" name="Text 27"/>
          <p:cNvSpPr txBox="1"/>
          <p:nvPr/>
        </p:nvSpPr>
        <p:spPr>
          <a:xfrm>
            <a:off x="409651" y="2104949"/>
            <a:ext cx="10771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长期按License收费</a:t>
            </a:r>
            <a:endParaRPr lang="en-US" sz="900" dirty="0"/>
          </a:p>
        </p:txBody>
      </p:sp>
      <p:sp>
        <p:nvSpPr>
          <p:cNvPr id="31" name="Text 28"/>
          <p:cNvSpPr txBox="1"/>
          <p:nvPr/>
        </p:nvSpPr>
        <p:spPr>
          <a:xfrm>
            <a:off x="3396996" y="2104949"/>
            <a:ext cx="1239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按订阅费收费的云产品</a:t>
            </a:r>
            <a:endParaRPr lang="en-US" sz="900" dirty="0"/>
          </a:p>
        </p:txBody>
      </p:sp>
      <p:sp>
        <p:nvSpPr>
          <p:cNvPr id="32" name="Text 29"/>
          <p:cNvSpPr txBox="1"/>
          <p:nvPr/>
        </p:nvSpPr>
        <p:spPr>
          <a:xfrm>
            <a:off x="6334049" y="2104949"/>
            <a:ext cx="7818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面向银发人群</a:t>
            </a:r>
            <a:endParaRPr lang="en-US" sz="900" dirty="0"/>
          </a:p>
        </p:txBody>
      </p:sp>
      <p:sp>
        <p:nvSpPr>
          <p:cNvPr id="33" name="Text 30"/>
          <p:cNvSpPr txBox="1"/>
          <p:nvPr/>
        </p:nvSpPr>
        <p:spPr>
          <a:xfrm>
            <a:off x="9321394" y="2104949"/>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面向大众消费者</a:t>
            </a:r>
            <a:endParaRPr lang="en-US" sz="900" dirty="0"/>
          </a:p>
        </p:txBody>
      </p:sp>
      <p:sp>
        <p:nvSpPr>
          <p:cNvPr id="34" name="Text 31"/>
          <p:cNvSpPr txBox="1"/>
          <p:nvPr/>
        </p:nvSpPr>
        <p:spPr>
          <a:xfrm>
            <a:off x="409651" y="2257654"/>
            <a:ext cx="14676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不相信云服务很长一段时间</a:t>
            </a:r>
            <a:endParaRPr lang="en-US" sz="900" dirty="0"/>
          </a:p>
        </p:txBody>
      </p:sp>
      <p:sp>
        <p:nvSpPr>
          <p:cNvPr id="35" name="Text 32"/>
          <p:cNvSpPr txBox="1"/>
          <p:nvPr/>
        </p:nvSpPr>
        <p:spPr>
          <a:xfrm>
            <a:off x="3396996" y="2257654"/>
            <a:ext cx="12390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云服务订阅模式先行者</a:t>
            </a:r>
            <a:endParaRPr lang="en-US" sz="900" dirty="0"/>
          </a:p>
        </p:txBody>
      </p:sp>
      <p:sp>
        <p:nvSpPr>
          <p:cNvPr id="36" name="Text 33"/>
          <p:cNvSpPr txBox="1"/>
          <p:nvPr/>
        </p:nvSpPr>
        <p:spPr>
          <a:xfrm>
            <a:off x="9587484" y="2257654"/>
            <a:ext cx="11247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全年龄段高品质消费</a:t>
            </a:r>
            <a:endParaRPr lang="en-US" sz="900" dirty="0"/>
          </a:p>
        </p:txBody>
      </p:sp>
      <p:sp>
        <p:nvSpPr>
          <p:cNvPr id="37" name="Shape 34"/>
          <p:cNvSpPr/>
          <p:nvPr/>
        </p:nvSpPr>
        <p:spPr>
          <a:xfrm>
            <a:off x="3004718" y="2073859"/>
            <a:ext cx="267005" cy="181051"/>
          </a:xfrm>
          <a:prstGeom prst="roundRect">
            <a:avLst>
              <a:gd name="adj" fmla="val 318980"/>
            </a:avLst>
          </a:prstGeom>
          <a:solidFill>
            <a:srgbClr val="EBF0FF"/>
          </a:solidFill>
          <a:ln/>
        </p:spPr>
      </p:sp>
      <p:sp>
        <p:nvSpPr>
          <p:cNvPr id="38" name="Text 35"/>
          <p:cNvSpPr txBox="1"/>
          <p:nvPr/>
        </p:nvSpPr>
        <p:spPr>
          <a:xfrm>
            <a:off x="3061411" y="2093062"/>
            <a:ext cx="231343" cy="133502"/>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pic>
        <p:nvPicPr>
          <p:cNvPr id="39" name="Image 1" descr="preencoded.png">    </p:cNvPr>
          <p:cNvPicPr>
            <a:picLocks noChangeAspect="1"/>
          </p:cNvPicPr>
          <p:nvPr/>
        </p:nvPicPr>
        <p:blipFill>
          <a:blip r:embed="rId2"/>
          <a:srcRect l="-1507" r="-1507" t="0" b="0"/>
          <a:stretch/>
        </p:blipFill>
        <p:spPr>
          <a:xfrm>
            <a:off x="6344107" y="1543507"/>
            <a:ext cx="171907" cy="133502"/>
          </a:xfrm>
          <a:prstGeom prst="rect">
            <a:avLst/>
          </a:prstGeom>
        </p:spPr>
      </p:pic>
      <p:sp>
        <p:nvSpPr>
          <p:cNvPr id="40" name="Text 36"/>
          <p:cNvSpPr txBox="1"/>
          <p:nvPr/>
        </p:nvSpPr>
        <p:spPr>
          <a:xfrm>
            <a:off x="6601054" y="2257654"/>
            <a:ext cx="10104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专注老年消费市场</a:t>
            </a:r>
            <a:endParaRPr lang="en-US" sz="900" dirty="0"/>
          </a:p>
        </p:txBody>
      </p:sp>
      <p:sp>
        <p:nvSpPr>
          <p:cNvPr id="41" name="Shape 37"/>
          <p:cNvSpPr/>
          <p:nvPr/>
        </p:nvSpPr>
        <p:spPr>
          <a:xfrm>
            <a:off x="8929116" y="2073859"/>
            <a:ext cx="267005" cy="181051"/>
          </a:xfrm>
          <a:prstGeom prst="roundRect">
            <a:avLst>
              <a:gd name="adj" fmla="val 318980"/>
            </a:avLst>
          </a:prstGeom>
          <a:solidFill>
            <a:srgbClr val="EBF0FF"/>
          </a:solidFill>
          <a:ln/>
        </p:spPr>
      </p:sp>
      <p:sp>
        <p:nvSpPr>
          <p:cNvPr id="42" name="Text 38"/>
          <p:cNvSpPr txBox="1"/>
          <p:nvPr/>
        </p:nvSpPr>
        <p:spPr>
          <a:xfrm>
            <a:off x="8985809" y="2093062"/>
            <a:ext cx="231343" cy="133502"/>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43" name="Text 39"/>
          <p:cNvSpPr txBox="1"/>
          <p:nvPr/>
        </p:nvSpPr>
        <p:spPr>
          <a:xfrm>
            <a:off x="6657746" y="1447495"/>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用户群差异化</a:t>
            </a:r>
            <a:endParaRPr lang="en-US" sz="1000" dirty="0"/>
          </a:p>
        </p:txBody>
      </p:sp>
      <p:sp>
        <p:nvSpPr>
          <p:cNvPr id="44" name="Text 40"/>
          <p:cNvSpPr txBox="1"/>
          <p:nvPr/>
        </p:nvSpPr>
        <p:spPr>
          <a:xfrm>
            <a:off x="733349" y="2838298"/>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产品场景差异化</a:t>
            </a:r>
            <a:endParaRPr lang="en-US" sz="1000" dirty="0"/>
          </a:p>
        </p:txBody>
      </p:sp>
      <p:sp>
        <p:nvSpPr>
          <p:cNvPr id="45" name="Shape 41"/>
          <p:cNvSpPr/>
          <p:nvPr/>
        </p:nvSpPr>
        <p:spPr>
          <a:xfrm>
            <a:off x="6334049" y="2266798"/>
            <a:ext cx="267005" cy="133502"/>
          </a:xfrm>
          <a:prstGeom prst="roundRect">
            <a:avLst>
              <a:gd name="adj" fmla="val 195695"/>
            </a:avLst>
          </a:prstGeom>
          <a:solidFill>
            <a:srgbClr val="DCFCE7"/>
          </a:solidFill>
          <a:ln/>
        </p:spPr>
      </p:sp>
      <p:sp>
        <p:nvSpPr>
          <p:cNvPr id="46" name="Shape 42"/>
          <p:cNvSpPr/>
          <p:nvPr/>
        </p:nvSpPr>
        <p:spPr>
          <a:xfrm>
            <a:off x="9321394" y="2266798"/>
            <a:ext cx="267005" cy="133502"/>
          </a:xfrm>
          <a:prstGeom prst="roundRect">
            <a:avLst>
              <a:gd name="adj" fmla="val 195695"/>
            </a:avLst>
          </a:prstGeom>
          <a:solidFill>
            <a:srgbClr val="DCFCE7"/>
          </a:solidFill>
          <a:ln/>
        </p:spPr>
      </p:sp>
      <p:sp>
        <p:nvSpPr>
          <p:cNvPr id="47" name="Text 43"/>
          <p:cNvSpPr txBox="1"/>
          <p:nvPr/>
        </p:nvSpPr>
        <p:spPr>
          <a:xfrm>
            <a:off x="6372454" y="2276856"/>
            <a:ext cx="267005" cy="114300"/>
          </a:xfrm>
          <a:prstGeom prst="rect">
            <a:avLst/>
          </a:prstGeom>
          <a:noFill/>
          <a:ln/>
        </p:spPr>
        <p:txBody>
          <a:bodyPr wrap="square" lIns="0" tIns="0" rIns="0" bIns="0" rtlCol="0" anchor="ctr"/>
          <a:lstStyle/>
          <a:p>
            <a:pPr algn="l" indent="0" marL="0">
              <a:buNone/>
            </a:pPr>
            <a:r>
              <a:rPr lang="en-US" sz="800" dirty="0">
                <a:solidFill>
                  <a:srgbClr val="166534"/>
                </a:solidFill>
                <a:latin typeface="Inter" pitchFamily="34" charset="0"/>
                <a:ea typeface="Inter" pitchFamily="34" charset="-122"/>
                <a:cs typeface="Inter" pitchFamily="34" charset="-120"/>
              </a:rPr>
              <a:t>特色</a:t>
            </a:r>
            <a:endParaRPr lang="en-US" sz="800" dirty="0"/>
          </a:p>
        </p:txBody>
      </p:sp>
      <p:sp>
        <p:nvSpPr>
          <p:cNvPr id="48" name="Text 44"/>
          <p:cNvSpPr txBox="1"/>
          <p:nvPr/>
        </p:nvSpPr>
        <p:spPr>
          <a:xfrm>
            <a:off x="9358884" y="2276856"/>
            <a:ext cx="267005" cy="114300"/>
          </a:xfrm>
          <a:prstGeom prst="rect">
            <a:avLst/>
          </a:prstGeom>
          <a:noFill/>
          <a:ln/>
        </p:spPr>
        <p:txBody>
          <a:bodyPr wrap="square" lIns="0" tIns="0" rIns="0" bIns="0" rtlCol="0" anchor="ctr"/>
          <a:lstStyle/>
          <a:p>
            <a:pPr algn="l" indent="0" marL="0">
              <a:buNone/>
            </a:pPr>
            <a:r>
              <a:rPr lang="en-US" sz="800" dirty="0">
                <a:solidFill>
                  <a:srgbClr val="166534"/>
                </a:solidFill>
                <a:latin typeface="Inter" pitchFamily="34" charset="0"/>
                <a:ea typeface="Inter" pitchFamily="34" charset="-122"/>
                <a:cs typeface="Inter" pitchFamily="34" charset="-120"/>
              </a:rPr>
              <a:t>特色</a:t>
            </a:r>
            <a:endParaRPr lang="en-US" sz="800" dirty="0"/>
          </a:p>
        </p:txBody>
      </p:sp>
      <p:pic>
        <p:nvPicPr>
          <p:cNvPr id="49" name="Image 2" descr="preencoded.png">    </p:cNvPr>
          <p:cNvPicPr>
            <a:picLocks noChangeAspect="1"/>
          </p:cNvPicPr>
          <p:nvPr/>
        </p:nvPicPr>
        <p:blipFill>
          <a:blip r:embed="rId3"/>
          <a:srcRect l="-837" r="-837" t="0" b="0"/>
          <a:stretch/>
        </p:blipFill>
        <p:spPr>
          <a:xfrm>
            <a:off x="428854" y="2933395"/>
            <a:ext cx="152705" cy="133502"/>
          </a:xfrm>
          <a:prstGeom prst="rect">
            <a:avLst/>
          </a:prstGeom>
        </p:spPr>
      </p:pic>
      <p:sp>
        <p:nvSpPr>
          <p:cNvPr id="50" name="Shape 45"/>
          <p:cNvSpPr/>
          <p:nvPr/>
        </p:nvSpPr>
        <p:spPr>
          <a:xfrm>
            <a:off x="6152998" y="2704795"/>
            <a:ext cx="5810098" cy="1772107"/>
          </a:xfrm>
          <a:prstGeom prst="roundRect">
            <a:avLst>
              <a:gd name="adj" fmla="val 2219"/>
            </a:avLst>
          </a:prstGeom>
          <a:solidFill>
            <a:srgbClr val="F9FAFB"/>
          </a:solidFill>
          <a:ln w="12700">
            <a:solidFill>
              <a:srgbClr val="E5E7EB"/>
            </a:solidFill>
            <a:prstDash val="solid"/>
          </a:ln>
        </p:spPr>
      </p:sp>
      <p:sp>
        <p:nvSpPr>
          <p:cNvPr id="51" name="Shape 46"/>
          <p:cNvSpPr/>
          <p:nvPr/>
        </p:nvSpPr>
        <p:spPr>
          <a:xfrm>
            <a:off x="228600" y="4591202"/>
            <a:ext cx="5810098" cy="1276502"/>
          </a:xfrm>
          <a:prstGeom prst="roundRect">
            <a:avLst>
              <a:gd name="adj" fmla="val 4277"/>
            </a:avLst>
          </a:prstGeom>
          <a:solidFill>
            <a:srgbClr val="F9FAFB"/>
          </a:solidFill>
          <a:ln w="12700">
            <a:solidFill>
              <a:srgbClr val="E5E7EB"/>
            </a:solidFill>
            <a:prstDash val="solid"/>
          </a:ln>
        </p:spPr>
      </p:sp>
      <p:sp>
        <p:nvSpPr>
          <p:cNvPr id="52" name="Shape 47"/>
          <p:cNvSpPr/>
          <p:nvPr/>
        </p:nvSpPr>
        <p:spPr>
          <a:xfrm>
            <a:off x="6152998" y="4591202"/>
            <a:ext cx="5810098" cy="1276502"/>
          </a:xfrm>
          <a:prstGeom prst="roundRect">
            <a:avLst>
              <a:gd name="adj" fmla="val 4277"/>
            </a:avLst>
          </a:prstGeom>
          <a:solidFill>
            <a:srgbClr val="F9FAFB"/>
          </a:solidFill>
          <a:ln w="12700">
            <a:solidFill>
              <a:srgbClr val="E5E7EB"/>
            </a:solidFill>
            <a:prstDash val="solid"/>
          </a:ln>
        </p:spPr>
      </p:sp>
      <p:sp>
        <p:nvSpPr>
          <p:cNvPr id="53" name="Shape 48"/>
          <p:cNvSpPr/>
          <p:nvPr/>
        </p:nvSpPr>
        <p:spPr>
          <a:xfrm>
            <a:off x="6277356" y="2848356"/>
            <a:ext cx="304495" cy="304495"/>
          </a:xfrm>
          <a:prstGeom prst="ellipse">
            <a:avLst/>
          </a:prstGeom>
          <a:solidFill>
            <a:srgbClr val="EBF0FF"/>
          </a:solidFill>
          <a:ln/>
        </p:spPr>
      </p:sp>
      <p:sp>
        <p:nvSpPr>
          <p:cNvPr id="54" name="Shape 49"/>
          <p:cNvSpPr/>
          <p:nvPr/>
        </p:nvSpPr>
        <p:spPr>
          <a:xfrm>
            <a:off x="352044" y="4733849"/>
            <a:ext cx="304495" cy="304495"/>
          </a:xfrm>
          <a:prstGeom prst="ellipse">
            <a:avLst/>
          </a:prstGeom>
          <a:solidFill>
            <a:srgbClr val="EBF0FF"/>
          </a:solidFill>
          <a:ln/>
        </p:spPr>
      </p:sp>
      <p:sp>
        <p:nvSpPr>
          <p:cNvPr id="55" name="Shape 50"/>
          <p:cNvSpPr/>
          <p:nvPr/>
        </p:nvSpPr>
        <p:spPr>
          <a:xfrm>
            <a:off x="6277356" y="4733849"/>
            <a:ext cx="304495" cy="304495"/>
          </a:xfrm>
          <a:prstGeom prst="ellipse">
            <a:avLst/>
          </a:prstGeom>
          <a:solidFill>
            <a:srgbClr val="EBF0FF"/>
          </a:solidFill>
          <a:ln/>
        </p:spPr>
      </p:sp>
      <p:sp>
        <p:nvSpPr>
          <p:cNvPr id="56" name="Text 51"/>
          <p:cNvSpPr txBox="1"/>
          <p:nvPr/>
        </p:nvSpPr>
        <p:spPr>
          <a:xfrm>
            <a:off x="6657746" y="3019349"/>
            <a:ext cx="13533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架构选择、部署方式创新</a:t>
            </a:r>
            <a:endParaRPr lang="en-US" sz="900" dirty="0"/>
          </a:p>
        </p:txBody>
      </p:sp>
      <p:sp>
        <p:nvSpPr>
          <p:cNvPr id="57" name="Text 52"/>
          <p:cNvSpPr txBox="1"/>
          <p:nvPr/>
        </p:nvSpPr>
        <p:spPr>
          <a:xfrm>
            <a:off x="733349" y="4905756"/>
            <a:ext cx="14676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地区法规适配、文化本土化</a:t>
            </a:r>
            <a:endParaRPr lang="en-US" sz="900" dirty="0"/>
          </a:p>
        </p:txBody>
      </p:sp>
      <p:sp>
        <p:nvSpPr>
          <p:cNvPr id="58" name="Text 53"/>
          <p:cNvSpPr txBox="1"/>
          <p:nvPr/>
        </p:nvSpPr>
        <p:spPr>
          <a:xfrm>
            <a:off x="6657746" y="4905756"/>
            <a:ext cx="15819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成本结构优势、价格策略灵活</a:t>
            </a:r>
            <a:endParaRPr lang="en-US" sz="900" dirty="0"/>
          </a:p>
        </p:txBody>
      </p:sp>
      <p:sp>
        <p:nvSpPr>
          <p:cNvPr id="59" name="Shape 54"/>
          <p:cNvSpPr/>
          <p:nvPr/>
        </p:nvSpPr>
        <p:spPr>
          <a:xfrm>
            <a:off x="6277356" y="3247949"/>
            <a:ext cx="2581351" cy="609905"/>
          </a:xfrm>
          <a:prstGeom prst="roundRect">
            <a:avLst>
              <a:gd name="adj" fmla="val 14055"/>
            </a:avLst>
          </a:prstGeom>
          <a:solidFill>
            <a:srgbClr val="F3F4F6"/>
          </a:solidFill>
          <a:ln/>
        </p:spPr>
      </p:sp>
      <p:sp>
        <p:nvSpPr>
          <p:cNvPr id="60" name="Shape 55"/>
          <p:cNvSpPr/>
          <p:nvPr/>
        </p:nvSpPr>
        <p:spPr>
          <a:xfrm>
            <a:off x="9263786" y="3247949"/>
            <a:ext cx="2581351" cy="609905"/>
          </a:xfrm>
          <a:prstGeom prst="roundRect">
            <a:avLst>
              <a:gd name="adj" fmla="val 14055"/>
            </a:avLst>
          </a:prstGeom>
          <a:solidFill>
            <a:srgbClr val="F3F4F6"/>
          </a:solidFill>
          <a:ln/>
        </p:spPr>
      </p:sp>
      <p:sp>
        <p:nvSpPr>
          <p:cNvPr id="61" name="Shape 56"/>
          <p:cNvSpPr/>
          <p:nvPr/>
        </p:nvSpPr>
        <p:spPr>
          <a:xfrm>
            <a:off x="352044" y="5134356"/>
            <a:ext cx="2581351" cy="609905"/>
          </a:xfrm>
          <a:prstGeom prst="roundRect">
            <a:avLst>
              <a:gd name="adj" fmla="val 14055"/>
            </a:avLst>
          </a:prstGeom>
          <a:solidFill>
            <a:srgbClr val="F3F4F6"/>
          </a:solidFill>
          <a:ln/>
        </p:spPr>
      </p:sp>
      <p:sp>
        <p:nvSpPr>
          <p:cNvPr id="62" name="Shape 57"/>
          <p:cNvSpPr/>
          <p:nvPr/>
        </p:nvSpPr>
        <p:spPr>
          <a:xfrm>
            <a:off x="3339389" y="5134356"/>
            <a:ext cx="2581351" cy="609905"/>
          </a:xfrm>
          <a:prstGeom prst="roundRect">
            <a:avLst>
              <a:gd name="adj" fmla="val 14055"/>
            </a:avLst>
          </a:prstGeom>
          <a:solidFill>
            <a:srgbClr val="F3F4F6"/>
          </a:solidFill>
          <a:ln/>
        </p:spPr>
      </p:sp>
      <p:sp>
        <p:nvSpPr>
          <p:cNvPr id="63" name="Shape 58"/>
          <p:cNvSpPr/>
          <p:nvPr/>
        </p:nvSpPr>
        <p:spPr>
          <a:xfrm>
            <a:off x="6277356" y="5134356"/>
            <a:ext cx="2581351" cy="609905"/>
          </a:xfrm>
          <a:prstGeom prst="roundRect">
            <a:avLst>
              <a:gd name="adj" fmla="val 14055"/>
            </a:avLst>
          </a:prstGeom>
          <a:solidFill>
            <a:srgbClr val="F3F4F6"/>
          </a:solidFill>
          <a:ln/>
        </p:spPr>
      </p:sp>
      <p:sp>
        <p:nvSpPr>
          <p:cNvPr id="64" name="Shape 59"/>
          <p:cNvSpPr/>
          <p:nvPr/>
        </p:nvSpPr>
        <p:spPr>
          <a:xfrm>
            <a:off x="9263786" y="5134356"/>
            <a:ext cx="2581351" cy="609905"/>
          </a:xfrm>
          <a:prstGeom prst="roundRect">
            <a:avLst>
              <a:gd name="adj" fmla="val 14055"/>
            </a:avLst>
          </a:prstGeom>
          <a:solidFill>
            <a:srgbClr val="F3F4F6"/>
          </a:solidFill>
          <a:ln/>
        </p:spPr>
      </p:sp>
      <p:sp>
        <p:nvSpPr>
          <p:cNvPr id="65" name="Text 60"/>
          <p:cNvSpPr txBox="1"/>
          <p:nvPr/>
        </p:nvSpPr>
        <p:spPr>
          <a:xfrm>
            <a:off x="6334049" y="3314700"/>
            <a:ext cx="54772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Gemini</a:t>
            </a:r>
            <a:endParaRPr lang="en-US" sz="1000" dirty="0"/>
          </a:p>
        </p:txBody>
      </p:sp>
      <p:sp>
        <p:nvSpPr>
          <p:cNvPr id="66" name="Text 61"/>
          <p:cNvSpPr txBox="1"/>
          <p:nvPr/>
        </p:nvSpPr>
        <p:spPr>
          <a:xfrm>
            <a:off x="9321394" y="3314700"/>
            <a:ext cx="6720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ChatGPT</a:t>
            </a:r>
            <a:endParaRPr lang="en-US" sz="1000" dirty="0"/>
          </a:p>
        </p:txBody>
      </p:sp>
      <p:sp>
        <p:nvSpPr>
          <p:cNvPr id="67" name="Text 62"/>
          <p:cNvSpPr txBox="1"/>
          <p:nvPr/>
        </p:nvSpPr>
        <p:spPr>
          <a:xfrm>
            <a:off x="409651" y="5201107"/>
            <a:ext cx="529438"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TikTok</a:t>
            </a:r>
            <a:endParaRPr lang="en-US" sz="1000" dirty="0"/>
          </a:p>
        </p:txBody>
      </p:sp>
      <p:sp>
        <p:nvSpPr>
          <p:cNvPr id="68" name="Text 63"/>
          <p:cNvSpPr txBox="1"/>
          <p:nvPr/>
        </p:nvSpPr>
        <p:spPr>
          <a:xfrm>
            <a:off x="3396996" y="5201107"/>
            <a:ext cx="3675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快手</a:t>
            </a:r>
            <a:endParaRPr lang="en-US" sz="1000" dirty="0"/>
          </a:p>
        </p:txBody>
      </p:sp>
      <p:sp>
        <p:nvSpPr>
          <p:cNvPr id="69" name="Text 64"/>
          <p:cNvSpPr txBox="1"/>
          <p:nvPr/>
        </p:nvSpPr>
        <p:spPr>
          <a:xfrm>
            <a:off x="6334049" y="5201107"/>
            <a:ext cx="3675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问界</a:t>
            </a:r>
            <a:endParaRPr lang="en-US" sz="1000" dirty="0"/>
          </a:p>
        </p:txBody>
      </p:sp>
      <p:sp>
        <p:nvSpPr>
          <p:cNvPr id="70" name="Text 65"/>
          <p:cNvSpPr txBox="1"/>
          <p:nvPr/>
        </p:nvSpPr>
        <p:spPr>
          <a:xfrm>
            <a:off x="9321394" y="5201107"/>
            <a:ext cx="6336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小米汽车</a:t>
            </a:r>
            <a:endParaRPr lang="en-US" sz="1000" dirty="0"/>
          </a:p>
        </p:txBody>
      </p:sp>
      <p:sp>
        <p:nvSpPr>
          <p:cNvPr id="71" name="Text 66"/>
          <p:cNvSpPr txBox="1"/>
          <p:nvPr/>
        </p:nvSpPr>
        <p:spPr>
          <a:xfrm>
            <a:off x="6334049" y="3495751"/>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强在多模态大模型</a:t>
            </a:r>
            <a:endParaRPr lang="en-US" sz="900" dirty="0"/>
          </a:p>
        </p:txBody>
      </p:sp>
      <p:sp>
        <p:nvSpPr>
          <p:cNvPr id="72" name="Text 67"/>
          <p:cNvSpPr txBox="1"/>
          <p:nvPr/>
        </p:nvSpPr>
        <p:spPr>
          <a:xfrm>
            <a:off x="9321394" y="3495751"/>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强在语言大模型</a:t>
            </a:r>
            <a:endParaRPr lang="en-US" sz="900" dirty="0"/>
          </a:p>
        </p:txBody>
      </p:sp>
      <p:sp>
        <p:nvSpPr>
          <p:cNvPr id="73" name="Text 68"/>
          <p:cNvSpPr txBox="1"/>
          <p:nvPr/>
        </p:nvSpPr>
        <p:spPr>
          <a:xfrm>
            <a:off x="409651" y="5381244"/>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全球化短视频应用</a:t>
            </a:r>
            <a:endParaRPr lang="en-US" sz="900" dirty="0"/>
          </a:p>
        </p:txBody>
      </p:sp>
      <p:sp>
        <p:nvSpPr>
          <p:cNvPr id="74" name="Text 69"/>
          <p:cNvSpPr txBox="1"/>
          <p:nvPr/>
        </p:nvSpPr>
        <p:spPr>
          <a:xfrm>
            <a:off x="3396996" y="5381244"/>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短视频社交平台</a:t>
            </a:r>
            <a:endParaRPr lang="en-US" sz="900" dirty="0"/>
          </a:p>
        </p:txBody>
      </p:sp>
      <p:sp>
        <p:nvSpPr>
          <p:cNvPr id="75" name="Text 70"/>
          <p:cNvSpPr txBox="1"/>
          <p:nvPr/>
        </p:nvSpPr>
        <p:spPr>
          <a:xfrm>
            <a:off x="6334049" y="5381244"/>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华为智能电动汽车</a:t>
            </a:r>
            <a:endParaRPr lang="en-US" sz="900" dirty="0"/>
          </a:p>
        </p:txBody>
      </p:sp>
      <p:sp>
        <p:nvSpPr>
          <p:cNvPr id="76" name="Text 71"/>
          <p:cNvSpPr txBox="1"/>
          <p:nvPr/>
        </p:nvSpPr>
        <p:spPr>
          <a:xfrm>
            <a:off x="9321394" y="5381244"/>
            <a:ext cx="8860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小米SU7电动车</a:t>
            </a:r>
            <a:endParaRPr lang="en-US" sz="900" dirty="0"/>
          </a:p>
        </p:txBody>
      </p:sp>
      <p:sp>
        <p:nvSpPr>
          <p:cNvPr id="77" name="Text 72"/>
          <p:cNvSpPr txBox="1"/>
          <p:nvPr/>
        </p:nvSpPr>
        <p:spPr>
          <a:xfrm>
            <a:off x="6334049" y="3648456"/>
            <a:ext cx="15819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视频、图像、音频处理能力强</a:t>
            </a:r>
            <a:endParaRPr lang="en-US" sz="900" dirty="0"/>
          </a:p>
        </p:txBody>
      </p:sp>
      <p:sp>
        <p:nvSpPr>
          <p:cNvPr id="78" name="Text 73"/>
          <p:cNvSpPr txBox="1"/>
          <p:nvPr/>
        </p:nvSpPr>
        <p:spPr>
          <a:xfrm>
            <a:off x="9321394" y="3648456"/>
            <a:ext cx="13533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文本理解与生成能力突出</a:t>
            </a:r>
            <a:endParaRPr lang="en-US" sz="900" dirty="0"/>
          </a:p>
        </p:txBody>
      </p:sp>
      <p:sp>
        <p:nvSpPr>
          <p:cNvPr id="79" name="Text 74"/>
          <p:cNvSpPr txBox="1"/>
          <p:nvPr/>
        </p:nvSpPr>
        <p:spPr>
          <a:xfrm>
            <a:off x="409651" y="5533949"/>
            <a:ext cx="13533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北美和欧洲市场表现强劲</a:t>
            </a:r>
            <a:endParaRPr lang="en-US" sz="900" dirty="0"/>
          </a:p>
        </p:txBody>
      </p:sp>
      <p:sp>
        <p:nvSpPr>
          <p:cNvPr id="80" name="Text 75"/>
          <p:cNvSpPr txBox="1"/>
          <p:nvPr/>
        </p:nvSpPr>
        <p:spPr>
          <a:xfrm>
            <a:off x="3396996" y="5533949"/>
            <a:ext cx="1705356"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在拉美市场占有率远高于TikTok</a:t>
            </a:r>
            <a:endParaRPr lang="en-US" sz="900" dirty="0"/>
          </a:p>
        </p:txBody>
      </p:sp>
      <p:sp>
        <p:nvSpPr>
          <p:cNvPr id="81" name="Text 76"/>
          <p:cNvSpPr txBox="1"/>
          <p:nvPr/>
        </p:nvSpPr>
        <p:spPr>
          <a:xfrm>
            <a:off x="6334049" y="5533949"/>
            <a:ext cx="16962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定位中高端市场，智能系统强大</a:t>
            </a:r>
            <a:endParaRPr lang="en-US" sz="900" dirty="0"/>
          </a:p>
        </p:txBody>
      </p:sp>
      <p:sp>
        <p:nvSpPr>
          <p:cNvPr id="82" name="Text 77"/>
          <p:cNvSpPr txBox="1"/>
          <p:nvPr/>
        </p:nvSpPr>
        <p:spPr>
          <a:xfrm>
            <a:off x="9321394" y="5533949"/>
            <a:ext cx="1810512" cy="143561"/>
          </a:xfrm>
          <a:prstGeom prst="rect">
            <a:avLst/>
          </a:prstGeom>
          <a:noFill/>
          <a:ln/>
        </p:spPr>
        <p:txBody>
          <a:bodyPr wrap="square" lIns="0" tIns="0" rIns="0" bIns="0" rtlCol="0" anchor="ctr"/>
          <a:lstStyle/>
          <a:p>
            <a:pPr algn="l" indent="0" marL="0">
              <a:buNone/>
            </a:pPr>
            <a:r>
              <a:rPr lang="en-US" sz="900" dirty="0">
                <a:solidFill>
                  <a:srgbClr val="2563EB"/>
                </a:solidFill>
                <a:latin typeface="Inter" pitchFamily="34" charset="0"/>
                <a:ea typeface="Inter" pitchFamily="34" charset="-122"/>
                <a:cs typeface="Inter" pitchFamily="34" charset="-120"/>
              </a:rPr>
              <a:t>擅长性价比策略，同配置价格更低</a:t>
            </a:r>
            <a:endParaRPr lang="en-US" sz="900" dirty="0"/>
          </a:p>
        </p:txBody>
      </p:sp>
      <p:sp>
        <p:nvSpPr>
          <p:cNvPr id="83" name="Shape 78"/>
          <p:cNvSpPr/>
          <p:nvPr/>
        </p:nvSpPr>
        <p:spPr>
          <a:xfrm>
            <a:off x="8929116" y="3464662"/>
            <a:ext cx="267005" cy="181051"/>
          </a:xfrm>
          <a:prstGeom prst="roundRect">
            <a:avLst>
              <a:gd name="adj" fmla="val 318980"/>
            </a:avLst>
          </a:prstGeom>
          <a:solidFill>
            <a:srgbClr val="EBF0FF"/>
          </a:solidFill>
          <a:ln/>
        </p:spPr>
      </p:sp>
      <p:sp>
        <p:nvSpPr>
          <p:cNvPr id="84" name="Shape 79"/>
          <p:cNvSpPr/>
          <p:nvPr/>
        </p:nvSpPr>
        <p:spPr>
          <a:xfrm>
            <a:off x="3004718" y="5351069"/>
            <a:ext cx="267005" cy="181051"/>
          </a:xfrm>
          <a:prstGeom prst="roundRect">
            <a:avLst>
              <a:gd name="adj" fmla="val 318980"/>
            </a:avLst>
          </a:prstGeom>
          <a:solidFill>
            <a:srgbClr val="EBF0FF"/>
          </a:solidFill>
          <a:ln/>
        </p:spPr>
      </p:sp>
      <p:sp>
        <p:nvSpPr>
          <p:cNvPr id="85" name="Shape 80"/>
          <p:cNvSpPr/>
          <p:nvPr/>
        </p:nvSpPr>
        <p:spPr>
          <a:xfrm>
            <a:off x="8929116" y="5351069"/>
            <a:ext cx="267005" cy="181051"/>
          </a:xfrm>
          <a:prstGeom prst="roundRect">
            <a:avLst>
              <a:gd name="adj" fmla="val 318980"/>
            </a:avLst>
          </a:prstGeom>
          <a:solidFill>
            <a:srgbClr val="EBF0FF"/>
          </a:solidFill>
          <a:ln/>
        </p:spPr>
      </p:sp>
      <p:sp>
        <p:nvSpPr>
          <p:cNvPr id="86" name="Text 81"/>
          <p:cNvSpPr txBox="1"/>
          <p:nvPr/>
        </p:nvSpPr>
        <p:spPr>
          <a:xfrm>
            <a:off x="8985809" y="3483864"/>
            <a:ext cx="231343" cy="133502"/>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87" name="Text 82"/>
          <p:cNvSpPr txBox="1"/>
          <p:nvPr/>
        </p:nvSpPr>
        <p:spPr>
          <a:xfrm>
            <a:off x="3061411" y="5369357"/>
            <a:ext cx="231343" cy="133502"/>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88" name="Text 83"/>
          <p:cNvSpPr txBox="1"/>
          <p:nvPr/>
        </p:nvSpPr>
        <p:spPr>
          <a:xfrm>
            <a:off x="8985809" y="5369357"/>
            <a:ext cx="231343" cy="133502"/>
          </a:xfrm>
          <a:prstGeom prst="rect">
            <a:avLst/>
          </a:prstGeom>
          <a:noFill/>
          <a:ln/>
        </p:spPr>
        <p:txBody>
          <a:bodyPr wrap="square" lIns="0" tIns="0" rIns="0" bIns="0" rtlCol="0" anchor="ctr"/>
          <a:lstStyle/>
          <a:p>
            <a:pPr algn="l" indent="0" marL="0">
              <a:buNone/>
            </a:pPr>
            <a:r>
              <a:rPr lang="en-US" sz="800" b="1" dirty="0">
                <a:solidFill>
                  <a:srgbClr val="4C6FFF"/>
                </a:solidFill>
                <a:latin typeface="Inter" pitchFamily="34" charset="0"/>
                <a:ea typeface="Inter" pitchFamily="34" charset="-122"/>
                <a:cs typeface="Inter" pitchFamily="34" charset="-120"/>
              </a:rPr>
              <a:t>VS</a:t>
            </a:r>
            <a:endParaRPr lang="en-US" sz="800" dirty="0"/>
          </a:p>
        </p:txBody>
      </p:sp>
      <p:sp>
        <p:nvSpPr>
          <p:cNvPr id="89" name="Text 84"/>
          <p:cNvSpPr txBox="1"/>
          <p:nvPr/>
        </p:nvSpPr>
        <p:spPr>
          <a:xfrm>
            <a:off x="6657746" y="2838298"/>
            <a:ext cx="1034186"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技术创新差异化</a:t>
            </a:r>
            <a:endParaRPr lang="en-US" sz="1000" dirty="0"/>
          </a:p>
        </p:txBody>
      </p:sp>
      <p:sp>
        <p:nvSpPr>
          <p:cNvPr id="90" name="Text 85"/>
          <p:cNvSpPr txBox="1"/>
          <p:nvPr/>
        </p:nvSpPr>
        <p:spPr>
          <a:xfrm>
            <a:off x="733349" y="4724705"/>
            <a:ext cx="767182"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地域差异化</a:t>
            </a:r>
            <a:endParaRPr lang="en-US" sz="1000" dirty="0"/>
          </a:p>
        </p:txBody>
      </p:sp>
      <p:sp>
        <p:nvSpPr>
          <p:cNvPr id="91" name="Shape 86"/>
          <p:cNvSpPr/>
          <p:nvPr/>
        </p:nvSpPr>
        <p:spPr>
          <a:xfrm>
            <a:off x="352044" y="3247949"/>
            <a:ext cx="2743200" cy="418795"/>
          </a:xfrm>
          <a:prstGeom prst="roundRect">
            <a:avLst>
              <a:gd name="adj" fmla="val 29774"/>
            </a:avLst>
          </a:prstGeom>
          <a:solidFill>
            <a:srgbClr val="F3F4F6"/>
          </a:solidFill>
          <a:ln/>
        </p:spPr>
      </p:sp>
      <p:sp>
        <p:nvSpPr>
          <p:cNvPr id="92" name="Shape 87"/>
          <p:cNvSpPr/>
          <p:nvPr/>
        </p:nvSpPr>
        <p:spPr>
          <a:xfrm>
            <a:off x="3172054" y="3247949"/>
            <a:ext cx="2743200" cy="418795"/>
          </a:xfrm>
          <a:prstGeom prst="roundRect">
            <a:avLst>
              <a:gd name="adj" fmla="val 29774"/>
            </a:avLst>
          </a:prstGeom>
          <a:solidFill>
            <a:srgbClr val="F3F4F6"/>
          </a:solidFill>
          <a:ln/>
        </p:spPr>
      </p:sp>
      <p:sp>
        <p:nvSpPr>
          <p:cNvPr id="93" name="Shape 88"/>
          <p:cNvSpPr/>
          <p:nvPr/>
        </p:nvSpPr>
        <p:spPr>
          <a:xfrm>
            <a:off x="352044" y="3743554"/>
            <a:ext cx="2743200" cy="418795"/>
          </a:xfrm>
          <a:prstGeom prst="roundRect">
            <a:avLst>
              <a:gd name="adj" fmla="val 29774"/>
            </a:avLst>
          </a:prstGeom>
          <a:solidFill>
            <a:srgbClr val="F3F4F6"/>
          </a:solidFill>
          <a:ln/>
        </p:spPr>
      </p:sp>
      <p:sp>
        <p:nvSpPr>
          <p:cNvPr id="94" name="Shape 89"/>
          <p:cNvSpPr/>
          <p:nvPr/>
        </p:nvSpPr>
        <p:spPr>
          <a:xfrm>
            <a:off x="3172054" y="3743554"/>
            <a:ext cx="2743200" cy="418795"/>
          </a:xfrm>
          <a:prstGeom prst="roundRect">
            <a:avLst>
              <a:gd name="adj" fmla="val 29774"/>
            </a:avLst>
          </a:prstGeom>
          <a:solidFill>
            <a:srgbClr val="F3F4F6"/>
          </a:solidFill>
          <a:ln/>
        </p:spPr>
      </p:sp>
      <p:sp>
        <p:nvSpPr>
          <p:cNvPr id="95" name="Text 90"/>
          <p:cNvSpPr txBox="1"/>
          <p:nvPr/>
        </p:nvSpPr>
        <p:spPr>
          <a:xfrm>
            <a:off x="409651" y="3305556"/>
            <a:ext cx="467258"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GitHub</a:t>
            </a:r>
            <a:endParaRPr lang="en-US" sz="900" dirty="0"/>
          </a:p>
        </p:txBody>
      </p:sp>
      <p:sp>
        <p:nvSpPr>
          <p:cNvPr id="96" name="Text 91"/>
          <p:cNvSpPr txBox="1"/>
          <p:nvPr/>
        </p:nvSpPr>
        <p:spPr>
          <a:xfrm>
            <a:off x="3228746" y="3305556"/>
            <a:ext cx="467258"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Cursor</a:t>
            </a:r>
            <a:endParaRPr lang="en-US" sz="900" dirty="0"/>
          </a:p>
        </p:txBody>
      </p:sp>
      <p:sp>
        <p:nvSpPr>
          <p:cNvPr id="97" name="Text 92"/>
          <p:cNvSpPr txBox="1"/>
          <p:nvPr/>
        </p:nvSpPr>
        <p:spPr>
          <a:xfrm>
            <a:off x="409651" y="3800246"/>
            <a:ext cx="8001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Claude Code</a:t>
            </a:r>
            <a:endParaRPr lang="en-US" sz="900" dirty="0"/>
          </a:p>
        </p:txBody>
      </p:sp>
      <p:sp>
        <p:nvSpPr>
          <p:cNvPr id="98" name="Text 93"/>
          <p:cNvSpPr txBox="1"/>
          <p:nvPr/>
        </p:nvSpPr>
        <p:spPr>
          <a:xfrm>
            <a:off x="3228746" y="3800246"/>
            <a:ext cx="400507"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Devin</a:t>
            </a:r>
            <a:endParaRPr lang="en-US" sz="900" dirty="0"/>
          </a:p>
        </p:txBody>
      </p:sp>
      <p:sp>
        <p:nvSpPr>
          <p:cNvPr id="99" name="Text 94"/>
          <p:cNvSpPr txBox="1"/>
          <p:nvPr/>
        </p:nvSpPr>
        <p:spPr>
          <a:xfrm>
            <a:off x="409651" y="3457346"/>
            <a:ext cx="8961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Coding Copilot</a:t>
            </a:r>
            <a:endParaRPr lang="en-US" sz="900" dirty="0"/>
          </a:p>
        </p:txBody>
      </p:sp>
      <p:sp>
        <p:nvSpPr>
          <p:cNvPr id="100" name="Text 95"/>
          <p:cNvSpPr txBox="1"/>
          <p:nvPr/>
        </p:nvSpPr>
        <p:spPr>
          <a:xfrm>
            <a:off x="3228746" y="3457346"/>
            <a:ext cx="4096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 IDE</a:t>
            </a:r>
            <a:endParaRPr lang="en-US" sz="900" dirty="0"/>
          </a:p>
        </p:txBody>
      </p:sp>
      <p:sp>
        <p:nvSpPr>
          <p:cNvPr id="101" name="Text 96"/>
          <p:cNvSpPr txBox="1"/>
          <p:nvPr/>
        </p:nvSpPr>
        <p:spPr>
          <a:xfrm>
            <a:off x="409651" y="3952951"/>
            <a:ext cx="8293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Coding Agent</a:t>
            </a:r>
            <a:endParaRPr lang="en-US" sz="900" dirty="0"/>
          </a:p>
        </p:txBody>
      </p:sp>
      <p:sp>
        <p:nvSpPr>
          <p:cNvPr id="102" name="Text 97"/>
          <p:cNvSpPr txBox="1"/>
          <p:nvPr/>
        </p:nvSpPr>
        <p:spPr>
          <a:xfrm>
            <a:off x="3228746" y="3952951"/>
            <a:ext cx="7717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AI软件工程师</a:t>
            </a:r>
            <a:endParaRPr lang="en-US" sz="900" dirty="0"/>
          </a:p>
        </p:txBody>
      </p:sp>
      <p:sp>
        <p:nvSpPr>
          <p:cNvPr id="103" name="Text 98"/>
          <p:cNvSpPr txBox="1"/>
          <p:nvPr/>
        </p:nvSpPr>
        <p:spPr>
          <a:xfrm>
            <a:off x="2450592" y="4200754"/>
            <a:ext cx="1457554" cy="143561"/>
          </a:xfrm>
          <a:prstGeom prst="rect">
            <a:avLst/>
          </a:prstGeom>
          <a:noFill/>
          <a:ln/>
        </p:spPr>
        <p:txBody>
          <a:bodyPr wrap="square" lIns="0" tIns="0" rIns="0" bIns="0" rtlCol="0" anchor="ctr"/>
          <a:lstStyle/>
          <a:p>
            <a:pPr algn="ctr" indent="0" marL="0">
              <a:buNone/>
            </a:pPr>
            <a:r>
              <a:rPr lang="en-US" sz="900" dirty="0">
                <a:solidFill>
                  <a:srgbClr val="6B7280"/>
                </a:solidFill>
                <a:latin typeface="Inter" pitchFamily="34" charset="0"/>
                <a:ea typeface="Inter" pitchFamily="34" charset="-122"/>
                <a:cs typeface="Inter" pitchFamily="34" charset="-120"/>
              </a:rPr>
              <a:t>AI编程领域的不同场景定位</a:t>
            </a:r>
            <a:endParaRPr lang="en-US" sz="900" dirty="0"/>
          </a:p>
        </p:txBody>
      </p:sp>
      <p:pic>
        <p:nvPicPr>
          <p:cNvPr id="104" name="Image 3" descr="preencoded.png">    </p:cNvPr>
          <p:cNvPicPr>
            <a:picLocks noChangeAspect="1"/>
          </p:cNvPicPr>
          <p:nvPr/>
        </p:nvPicPr>
        <p:blipFill>
          <a:blip r:embed="rId4"/>
          <a:srcRect l="0" r="0" t="0" b="0"/>
          <a:stretch/>
        </p:blipFill>
        <p:spPr>
          <a:xfrm>
            <a:off x="6362395" y="2933395"/>
            <a:ext cx="133502" cy="133502"/>
          </a:xfrm>
          <a:prstGeom prst="rect">
            <a:avLst/>
          </a:prstGeom>
        </p:spPr>
      </p:pic>
      <p:pic>
        <p:nvPicPr>
          <p:cNvPr id="105" name="Image 4" descr="preencoded.png">    </p:cNvPr>
          <p:cNvPicPr>
            <a:picLocks noChangeAspect="1"/>
          </p:cNvPicPr>
          <p:nvPr/>
        </p:nvPicPr>
        <p:blipFill>
          <a:blip r:embed="rId5"/>
          <a:srcRect l="0" r="0" t="0" b="0"/>
          <a:stretch/>
        </p:blipFill>
        <p:spPr>
          <a:xfrm>
            <a:off x="437998" y="4819802"/>
            <a:ext cx="133502" cy="133502"/>
          </a:xfrm>
          <a:prstGeom prst="rect">
            <a:avLst/>
          </a:prstGeom>
        </p:spPr>
      </p:pic>
      <p:pic>
        <p:nvPicPr>
          <p:cNvPr id="106" name="Image 5" descr="preencoded.png">    </p:cNvPr>
          <p:cNvPicPr>
            <a:picLocks noChangeAspect="1"/>
          </p:cNvPicPr>
          <p:nvPr/>
        </p:nvPicPr>
        <p:blipFill>
          <a:blip r:embed="rId6"/>
          <a:srcRect l="-1507" r="-1507" t="0" b="0"/>
          <a:stretch/>
        </p:blipFill>
        <p:spPr>
          <a:xfrm>
            <a:off x="6344107" y="4819802"/>
            <a:ext cx="171907" cy="133502"/>
          </a:xfrm>
          <a:prstGeom prst="rect">
            <a:avLst/>
          </a:prstGeom>
        </p:spPr>
      </p:pic>
      <p:sp>
        <p:nvSpPr>
          <p:cNvPr id="107" name="Text 99"/>
          <p:cNvSpPr txBox="1"/>
          <p:nvPr/>
        </p:nvSpPr>
        <p:spPr>
          <a:xfrm>
            <a:off x="6657746" y="4724705"/>
            <a:ext cx="900684"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性价比差异化</a:t>
            </a:r>
            <a:endParaRPr lang="en-US" sz="1000" dirty="0"/>
          </a:p>
        </p:txBody>
      </p:sp>
      <p:sp>
        <p:nvSpPr>
          <p:cNvPr id="108" name="Shape 100"/>
          <p:cNvSpPr/>
          <p:nvPr/>
        </p:nvSpPr>
        <p:spPr>
          <a:xfrm>
            <a:off x="228600" y="5982005"/>
            <a:ext cx="11734495" cy="1238098"/>
          </a:xfrm>
          <a:prstGeom prst="roundRect">
            <a:avLst>
              <a:gd name="adj" fmla="val 4545"/>
            </a:avLst>
          </a:prstGeom>
          <a:solidFill>
            <a:srgbClr val="F9FAFB"/>
          </a:solidFill>
          <a:ln w="12700">
            <a:solidFill>
              <a:srgbClr val="E5E7EB"/>
            </a:solidFill>
            <a:prstDash val="solid"/>
          </a:ln>
        </p:spPr>
      </p:sp>
      <p:sp>
        <p:nvSpPr>
          <p:cNvPr id="109" name="Shape 101"/>
          <p:cNvSpPr/>
          <p:nvPr/>
        </p:nvSpPr>
        <p:spPr>
          <a:xfrm>
            <a:off x="352044" y="6124651"/>
            <a:ext cx="304495" cy="304495"/>
          </a:xfrm>
          <a:prstGeom prst="ellipse">
            <a:avLst/>
          </a:prstGeom>
          <a:solidFill>
            <a:srgbClr val="EBF0FF"/>
          </a:solidFill>
          <a:ln/>
        </p:spPr>
      </p:sp>
      <p:pic>
        <p:nvPicPr>
          <p:cNvPr id="110" name="Image 6" descr="preencoded.png">    </p:cNvPr>
          <p:cNvPicPr>
            <a:picLocks noChangeAspect="1"/>
          </p:cNvPicPr>
          <p:nvPr/>
        </p:nvPicPr>
        <p:blipFill>
          <a:blip r:embed="rId7"/>
          <a:srcRect l="0" r="0" t="0" b="0"/>
          <a:stretch/>
        </p:blipFill>
        <p:spPr>
          <a:xfrm>
            <a:off x="437998" y="6210605"/>
            <a:ext cx="133502" cy="133502"/>
          </a:xfrm>
          <a:prstGeom prst="rect">
            <a:avLst/>
          </a:prstGeom>
        </p:spPr>
      </p:pic>
      <p:sp>
        <p:nvSpPr>
          <p:cNvPr id="111" name="Text 102"/>
          <p:cNvSpPr txBox="1"/>
          <p:nvPr/>
        </p:nvSpPr>
        <p:spPr>
          <a:xfrm>
            <a:off x="733349" y="6115507"/>
            <a:ext cx="767182" cy="162763"/>
          </a:xfrm>
          <a:prstGeom prst="rect">
            <a:avLst/>
          </a:prstGeom>
          <a:noFill/>
          <a:ln/>
        </p:spPr>
        <p:txBody>
          <a:bodyPr wrap="square" lIns="0" tIns="0" rIns="0" bIns="0" rtlCol="0" anchor="ctr"/>
          <a:lstStyle/>
          <a:p>
            <a:pPr algn="l" indent="0" marL="0">
              <a:buNone/>
            </a:pPr>
            <a:r>
              <a:rPr lang="en-US" sz="1000" b="1" dirty="0">
                <a:solidFill>
                  <a:srgbClr val="333333"/>
                </a:solidFill>
                <a:latin typeface="Inter" pitchFamily="34" charset="0"/>
                <a:ea typeface="Inter" pitchFamily="34" charset="-122"/>
                <a:cs typeface="Inter" pitchFamily="34" charset="-120"/>
              </a:rPr>
              <a:t>功能差异化</a:t>
            </a:r>
            <a:endParaRPr lang="en-US" sz="1000" dirty="0"/>
          </a:p>
        </p:txBody>
      </p:sp>
      <p:sp>
        <p:nvSpPr>
          <p:cNvPr id="112" name="Shape 103"/>
          <p:cNvSpPr/>
          <p:nvPr/>
        </p:nvSpPr>
        <p:spPr>
          <a:xfrm>
            <a:off x="1476756" y="6105449"/>
            <a:ext cx="619049" cy="190195"/>
          </a:xfrm>
          <a:prstGeom prst="roundRect">
            <a:avLst>
              <a:gd name="adj" fmla="val 96154"/>
            </a:avLst>
          </a:prstGeom>
          <a:solidFill>
            <a:srgbClr val="E5E7EB"/>
          </a:solidFill>
          <a:ln/>
        </p:spPr>
      </p:sp>
      <p:sp>
        <p:nvSpPr>
          <p:cNvPr id="113" name="Text 104"/>
          <p:cNvSpPr txBox="1"/>
          <p:nvPr/>
        </p:nvSpPr>
        <p:spPr>
          <a:xfrm>
            <a:off x="1552651" y="6124651"/>
            <a:ext cx="553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弱护城河</a:t>
            </a:r>
            <a:endParaRPr lang="en-US" sz="900" dirty="0"/>
          </a:p>
        </p:txBody>
      </p:sp>
      <p:sp>
        <p:nvSpPr>
          <p:cNvPr id="114" name="Text 105"/>
          <p:cNvSpPr txBox="1"/>
          <p:nvPr/>
        </p:nvSpPr>
        <p:spPr>
          <a:xfrm>
            <a:off x="733349" y="6295644"/>
            <a:ext cx="23820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独特功能特性、创新交互方式、专有算法优势</a:t>
            </a:r>
            <a:endParaRPr lang="en-US" sz="900" dirty="0"/>
          </a:p>
        </p:txBody>
      </p:sp>
      <p:sp>
        <p:nvSpPr>
          <p:cNvPr id="115" name="Text 106"/>
          <p:cNvSpPr txBox="1"/>
          <p:nvPr/>
        </p:nvSpPr>
        <p:spPr>
          <a:xfrm>
            <a:off x="3762756" y="6534302"/>
            <a:ext cx="4767682"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功能差异化最容易被模仿，护城河最弱，但仍是产品初期吸引用户的重要手段。</a:t>
            </a:r>
            <a:endParaRPr lang="en-US" sz="1000" dirty="0"/>
          </a:p>
        </p:txBody>
      </p:sp>
      <p:sp>
        <p:nvSpPr>
          <p:cNvPr id="116" name="Text 107"/>
          <p:cNvSpPr txBox="1"/>
          <p:nvPr/>
        </p:nvSpPr>
        <p:spPr>
          <a:xfrm>
            <a:off x="4362602" y="6724498"/>
            <a:ext cx="4234586" cy="352958"/>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将功能差异化与其他维度（如商业模式、用户群体、场景）结合，构建多维度护城河</a:t>
            </a:r>
            <a:endParaRPr lang="en-US" sz="1000" dirty="0"/>
          </a:p>
        </p:txBody>
      </p:sp>
      <p:sp>
        <p:nvSpPr>
          <p:cNvPr id="117" name="Text 108"/>
          <p:cNvSpPr txBox="1"/>
          <p:nvPr/>
        </p:nvSpPr>
        <p:spPr>
          <a:xfrm>
            <a:off x="3696005" y="6724498"/>
            <a:ext cx="767182" cy="162763"/>
          </a:xfrm>
          <a:prstGeom prst="rect">
            <a:avLst/>
          </a:prstGeom>
          <a:noFill/>
          <a:ln/>
        </p:spPr>
        <p:txBody>
          <a:bodyPr wrap="square" lIns="0" tIns="0" rIns="0" bIns="0" rtlCol="0" anchor="ctr"/>
          <a:lstStyle/>
          <a:p>
            <a:pPr algn="ctr" indent="0" marL="0">
              <a:buNone/>
            </a:pPr>
            <a:r>
              <a:rPr lang="en-US" sz="1000" dirty="0">
                <a:solidFill>
                  <a:srgbClr val="2563EB"/>
                </a:solidFill>
                <a:latin typeface="Inter" pitchFamily="34" charset="0"/>
                <a:ea typeface="Inter" pitchFamily="34" charset="-122"/>
                <a:cs typeface="Inter" pitchFamily="34" charset="-120"/>
              </a:rPr>
              <a:t>策略建议：</a:t>
            </a:r>
            <a:endParaRPr lang="en-US" sz="1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sp>
        <p:nvSpPr>
          <p:cNvPr id="2" name="Shape 0"/>
          <p:cNvSpPr/>
          <p:nvPr/>
        </p:nvSpPr>
        <p:spPr>
          <a:xfrm>
            <a:off x="0" y="0"/>
            <a:ext cx="12191695" cy="11867998"/>
          </a:xfrm>
          <a:prstGeom prst="rect">
            <a:avLst/>
          </a:prstGeom>
          <a:solidFill>
            <a:srgbClr val="FFFFFF"/>
          </a:solidFill>
          <a:ln/>
        </p:spPr>
      </p:sp>
      <p:sp>
        <p:nvSpPr>
          <p:cNvPr id="3" name="Shape 1"/>
          <p:cNvSpPr/>
          <p:nvPr/>
        </p:nvSpPr>
        <p:spPr>
          <a:xfrm>
            <a:off x="0" y="0"/>
            <a:ext cx="12191695" cy="11867998"/>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差异化定位</a:t>
            </a:r>
            <a:endParaRPr lang="en-US" sz="1200" dirty="0"/>
          </a:p>
        </p:txBody>
      </p:sp>
      <p:sp>
        <p:nvSpPr>
          <p:cNvPr id="6" name="Text 4"/>
          <p:cNvSpPr txBox="1"/>
          <p:nvPr/>
        </p:nvSpPr>
        <p:spPr>
          <a:xfrm>
            <a:off x="381305" y="743407"/>
            <a:ext cx="36438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差异化定位思维方式与习惯</a:t>
            </a:r>
            <a:endParaRPr lang="en-US" sz="2200" dirty="0"/>
          </a:p>
        </p:txBody>
      </p:sp>
      <p:sp>
        <p:nvSpPr>
          <p:cNvPr id="7" name="Text 5"/>
          <p:cNvSpPr txBox="1"/>
          <p:nvPr/>
        </p:nvSpPr>
        <p:spPr>
          <a:xfrm>
            <a:off x="381305" y="1181405"/>
            <a:ext cx="3629254"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通过二维定位图展示不同产品的差异化战略定位方法</a:t>
            </a:r>
            <a:endParaRPr lang="en-US" sz="1200" dirty="0"/>
          </a:p>
        </p:txBody>
      </p:sp>
      <p:sp>
        <p:nvSpPr>
          <p:cNvPr id="8" name="Text 6"/>
          <p:cNvSpPr txBox="1"/>
          <p:nvPr/>
        </p:nvSpPr>
        <p:spPr>
          <a:xfrm>
            <a:off x="9639605" y="838505"/>
            <a:ext cx="2272284"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第三部分 智能变量与差异化竞争策略</a:t>
            </a:r>
            <a:endParaRPr lang="en-US" sz="1000" dirty="0"/>
          </a:p>
        </p:txBody>
      </p:sp>
      <p:sp>
        <p:nvSpPr>
          <p:cNvPr id="9" name="Shape 7"/>
          <p:cNvSpPr/>
          <p:nvPr/>
        </p:nvSpPr>
        <p:spPr>
          <a:xfrm>
            <a:off x="381305" y="1695298"/>
            <a:ext cx="5600700" cy="6439205"/>
          </a:xfrm>
          <a:prstGeom prst="roundRect">
            <a:avLst>
              <a:gd name="adj" fmla="val 222"/>
            </a:avLst>
          </a:prstGeom>
          <a:solidFill>
            <a:srgbClr val="F9FAFB"/>
          </a:solidFill>
          <a:ln w="25400">
            <a:solidFill>
              <a:srgbClr val="E5E7EB"/>
            </a:solidFill>
            <a:prstDash val="solid"/>
          </a:ln>
        </p:spPr>
      </p:sp>
      <p:sp>
        <p:nvSpPr>
          <p:cNvPr id="10" name="Shape 8"/>
          <p:cNvSpPr/>
          <p:nvPr/>
        </p:nvSpPr>
        <p:spPr>
          <a:xfrm>
            <a:off x="6210605" y="1695298"/>
            <a:ext cx="5600700" cy="6439205"/>
          </a:xfrm>
          <a:prstGeom prst="roundRect">
            <a:avLst>
              <a:gd name="adj" fmla="val 222"/>
            </a:avLst>
          </a:prstGeom>
          <a:solidFill>
            <a:srgbClr val="F9FAFB"/>
          </a:solidFill>
          <a:ln w="25400">
            <a:solidFill>
              <a:srgbClr val="E5E7EB"/>
            </a:solidFill>
            <a:prstDash val="solid"/>
          </a:ln>
        </p:spPr>
      </p:sp>
      <p:sp>
        <p:nvSpPr>
          <p:cNvPr id="11" name="Shape 9"/>
          <p:cNvSpPr/>
          <p:nvPr/>
        </p:nvSpPr>
        <p:spPr>
          <a:xfrm>
            <a:off x="381305" y="8363102"/>
            <a:ext cx="5600700" cy="2704795"/>
          </a:xfrm>
          <a:prstGeom prst="roundRect">
            <a:avLst>
              <a:gd name="adj" fmla="val 952"/>
            </a:avLst>
          </a:prstGeom>
          <a:solidFill>
            <a:srgbClr val="F9FAFB"/>
          </a:solidFill>
          <a:ln w="25400">
            <a:solidFill>
              <a:srgbClr val="E5E7EB"/>
            </a:solidFill>
            <a:prstDash val="solid"/>
          </a:ln>
        </p:spPr>
      </p:sp>
      <p:sp>
        <p:nvSpPr>
          <p:cNvPr id="12" name="Shape 10"/>
          <p:cNvSpPr/>
          <p:nvPr/>
        </p:nvSpPr>
        <p:spPr>
          <a:xfrm>
            <a:off x="6210605" y="8363102"/>
            <a:ext cx="5600700" cy="2704795"/>
          </a:xfrm>
          <a:prstGeom prst="roundRect">
            <a:avLst>
              <a:gd name="adj" fmla="val 952"/>
            </a:avLst>
          </a:prstGeom>
          <a:solidFill>
            <a:srgbClr val="F9FAFB"/>
          </a:solidFill>
          <a:ln w="25400">
            <a:solidFill>
              <a:srgbClr val="E5E7EB"/>
            </a:solidFill>
            <a:prstDash val="solid"/>
          </a:ln>
        </p:spPr>
      </p:sp>
      <p:sp>
        <p:nvSpPr>
          <p:cNvPr id="13" name="Text 11"/>
          <p:cNvSpPr txBox="1"/>
          <p:nvPr/>
        </p:nvSpPr>
        <p:spPr>
          <a:xfrm>
            <a:off x="552298" y="1895551"/>
            <a:ext cx="2405786"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案例 1: 开发者生态系统定位图</a:t>
            </a:r>
            <a:endParaRPr lang="en-US" sz="1300" dirty="0"/>
          </a:p>
        </p:txBody>
      </p:sp>
      <p:sp>
        <p:nvSpPr>
          <p:cNvPr id="14" name="Text 12"/>
          <p:cNvSpPr txBox="1"/>
          <p:nvPr/>
        </p:nvSpPr>
        <p:spPr>
          <a:xfrm>
            <a:off x="6381598" y="1895551"/>
            <a:ext cx="1243584"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案例 2: 待补充</a:t>
            </a:r>
            <a:endParaRPr lang="en-US" sz="1300" dirty="0"/>
          </a:p>
        </p:txBody>
      </p:sp>
      <p:sp>
        <p:nvSpPr>
          <p:cNvPr id="15" name="Text 13"/>
          <p:cNvSpPr txBox="1"/>
          <p:nvPr/>
        </p:nvSpPr>
        <p:spPr>
          <a:xfrm>
            <a:off x="552298" y="8563356"/>
            <a:ext cx="1243584"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案例 3: 待补充</a:t>
            </a:r>
            <a:endParaRPr lang="en-US" sz="1300" dirty="0"/>
          </a:p>
        </p:txBody>
      </p:sp>
      <p:sp>
        <p:nvSpPr>
          <p:cNvPr id="16" name="Text 14"/>
          <p:cNvSpPr txBox="1"/>
          <p:nvPr/>
        </p:nvSpPr>
        <p:spPr>
          <a:xfrm>
            <a:off x="6381598" y="8563356"/>
            <a:ext cx="1243584"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案例 4: 待补充</a:t>
            </a:r>
            <a:endParaRPr lang="en-US" sz="1300" dirty="0"/>
          </a:p>
        </p:txBody>
      </p:sp>
      <p:pic>
        <p:nvPicPr>
          <p:cNvPr id="17" name="Image 0" descr="https://www.genspark.ai/image_placeholder.png">    </p:cNvPr>
          <p:cNvPicPr>
            <a:picLocks noChangeAspect="1"/>
          </p:cNvPicPr>
          <p:nvPr/>
        </p:nvPicPr>
        <p:blipFill>
          <a:blip r:embed="rId1"/>
          <a:srcRect l="0" r="0" t="0" b="0"/>
          <a:stretch/>
        </p:blipFill>
        <p:spPr>
          <a:xfrm>
            <a:off x="552298" y="2210105"/>
            <a:ext cx="5257800" cy="5257800"/>
          </a:xfrm>
          <a:prstGeom prst="rect">
            <a:avLst/>
          </a:prstGeom>
        </p:spPr>
      </p:pic>
      <p:sp>
        <p:nvSpPr>
          <p:cNvPr id="18" name="Text 15"/>
          <p:cNvSpPr txBox="1"/>
          <p:nvPr/>
        </p:nvSpPr>
        <p:spPr>
          <a:xfrm>
            <a:off x="552298" y="7591349"/>
            <a:ext cx="5234026"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展示GitHub、Cursor、Devin、OpenHands等产品在For Developers/For Consumers与Tactical/Agentic两个维度的差异化定位</a:t>
            </a:r>
            <a:endParaRPr lang="en-US" sz="1000" dirty="0"/>
          </a:p>
        </p:txBody>
      </p:sp>
      <p:sp>
        <p:nvSpPr>
          <p:cNvPr id="19" name="Text 16"/>
          <p:cNvSpPr txBox="1"/>
          <p:nvPr/>
        </p:nvSpPr>
        <p:spPr>
          <a:xfrm>
            <a:off x="6381598" y="4048049"/>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将展示该案例的差异化定位战略与思维模式</a:t>
            </a:r>
            <a:endParaRPr lang="en-US" sz="1000" dirty="0"/>
          </a:p>
        </p:txBody>
      </p:sp>
      <p:sp>
        <p:nvSpPr>
          <p:cNvPr id="20" name="Text 17"/>
          <p:cNvSpPr txBox="1"/>
          <p:nvPr/>
        </p:nvSpPr>
        <p:spPr>
          <a:xfrm>
            <a:off x="552298" y="1071585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将展示该案例的差异化定位战略与思维模式</a:t>
            </a:r>
            <a:endParaRPr lang="en-US" sz="1000" dirty="0"/>
          </a:p>
        </p:txBody>
      </p:sp>
      <p:sp>
        <p:nvSpPr>
          <p:cNvPr id="21" name="Shape 18"/>
          <p:cNvSpPr/>
          <p:nvPr/>
        </p:nvSpPr>
        <p:spPr>
          <a:xfrm>
            <a:off x="6381598" y="2210105"/>
            <a:ext cx="5257800" cy="1714500"/>
          </a:xfrm>
          <a:prstGeom prst="roundRect">
            <a:avLst>
              <a:gd name="adj" fmla="val 1778"/>
            </a:avLst>
          </a:prstGeom>
          <a:solidFill>
            <a:srgbClr val="EBF0FF"/>
          </a:solidFill>
          <a:ln/>
        </p:spPr>
      </p:sp>
      <p:pic>
        <p:nvPicPr>
          <p:cNvPr id="22" name="Image 1" descr="preencoded.png">    </p:cNvPr>
          <p:cNvPicPr>
            <a:picLocks noChangeAspect="1"/>
          </p:cNvPicPr>
          <p:nvPr/>
        </p:nvPicPr>
        <p:blipFill>
          <a:blip r:embed="rId2"/>
          <a:srcRect l="0" r="0" t="0" b="0"/>
          <a:stretch/>
        </p:blipFill>
        <p:spPr>
          <a:xfrm>
            <a:off x="8896198" y="2786177"/>
            <a:ext cx="228600" cy="228600"/>
          </a:xfrm>
          <a:prstGeom prst="rect">
            <a:avLst/>
          </a:prstGeom>
        </p:spPr>
      </p:pic>
      <p:sp>
        <p:nvSpPr>
          <p:cNvPr id="23" name="Shape 19"/>
          <p:cNvSpPr/>
          <p:nvPr/>
        </p:nvSpPr>
        <p:spPr>
          <a:xfrm>
            <a:off x="552298" y="8876995"/>
            <a:ext cx="5257800" cy="1714500"/>
          </a:xfrm>
          <a:prstGeom prst="roundRect">
            <a:avLst>
              <a:gd name="adj" fmla="val 1778"/>
            </a:avLst>
          </a:prstGeom>
          <a:solidFill>
            <a:srgbClr val="EBF0FF"/>
          </a:solidFill>
          <a:ln/>
        </p:spPr>
      </p:sp>
      <p:sp>
        <p:nvSpPr>
          <p:cNvPr id="24" name="Text 20"/>
          <p:cNvSpPr txBox="1"/>
          <p:nvPr/>
        </p:nvSpPr>
        <p:spPr>
          <a:xfrm>
            <a:off x="8248802" y="3138221"/>
            <a:ext cx="1648663" cy="191110"/>
          </a:xfrm>
          <a:prstGeom prst="rect">
            <a:avLst/>
          </a:prstGeom>
          <a:noFill/>
          <a:ln/>
        </p:spPr>
        <p:txBody>
          <a:bodyPr wrap="square" lIns="0" tIns="0" rIns="0" bIns="0" rtlCol="0" anchor="ctr"/>
          <a:lstStyle/>
          <a:p>
            <a:pPr algn="ctr" indent="0" marL="0">
              <a:buNone/>
            </a:pPr>
            <a:r>
              <a:rPr lang="en-US" sz="1200" dirty="0">
                <a:solidFill>
                  <a:srgbClr val="4C6FFF"/>
                </a:solidFill>
                <a:latin typeface="Inter" pitchFamily="34" charset="0"/>
                <a:ea typeface="Inter" pitchFamily="34" charset="-122"/>
                <a:cs typeface="Inter" pitchFamily="34" charset="-120"/>
              </a:rPr>
              <a:t>等待后续补充的案例图</a:t>
            </a:r>
            <a:endParaRPr lang="en-US" sz="1200" dirty="0"/>
          </a:p>
        </p:txBody>
      </p:sp>
      <p:pic>
        <p:nvPicPr>
          <p:cNvPr id="25" name="Image 2" descr="preencoded.png">    </p:cNvPr>
          <p:cNvPicPr>
            <a:picLocks noChangeAspect="1"/>
          </p:cNvPicPr>
          <p:nvPr/>
        </p:nvPicPr>
        <p:blipFill>
          <a:blip r:embed="rId3"/>
          <a:srcRect l="0" r="0" t="0" b="0"/>
          <a:stretch/>
        </p:blipFill>
        <p:spPr>
          <a:xfrm>
            <a:off x="3066898" y="9453982"/>
            <a:ext cx="228600" cy="228600"/>
          </a:xfrm>
          <a:prstGeom prst="rect">
            <a:avLst/>
          </a:prstGeom>
        </p:spPr>
      </p:pic>
      <p:sp>
        <p:nvSpPr>
          <p:cNvPr id="26" name="Text 21"/>
          <p:cNvSpPr txBox="1"/>
          <p:nvPr/>
        </p:nvSpPr>
        <p:spPr>
          <a:xfrm>
            <a:off x="6381598" y="10715854"/>
            <a:ext cx="2634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将展示该案例的差异化定位战略与思维模式</a:t>
            </a:r>
            <a:endParaRPr lang="en-US" sz="1000" dirty="0"/>
          </a:p>
        </p:txBody>
      </p:sp>
      <p:sp>
        <p:nvSpPr>
          <p:cNvPr id="27" name="Shape 22"/>
          <p:cNvSpPr/>
          <p:nvPr/>
        </p:nvSpPr>
        <p:spPr>
          <a:xfrm>
            <a:off x="6381598" y="8876995"/>
            <a:ext cx="5257800" cy="1714500"/>
          </a:xfrm>
          <a:prstGeom prst="roundRect">
            <a:avLst>
              <a:gd name="adj" fmla="val 1778"/>
            </a:avLst>
          </a:prstGeom>
          <a:solidFill>
            <a:srgbClr val="EBF0FF"/>
          </a:solidFill>
          <a:ln/>
        </p:spPr>
      </p:sp>
      <p:sp>
        <p:nvSpPr>
          <p:cNvPr id="28" name="Text 23"/>
          <p:cNvSpPr txBox="1"/>
          <p:nvPr/>
        </p:nvSpPr>
        <p:spPr>
          <a:xfrm>
            <a:off x="2419502" y="9806026"/>
            <a:ext cx="1648663" cy="191110"/>
          </a:xfrm>
          <a:prstGeom prst="rect">
            <a:avLst/>
          </a:prstGeom>
          <a:noFill/>
          <a:ln/>
        </p:spPr>
        <p:txBody>
          <a:bodyPr wrap="square" lIns="0" tIns="0" rIns="0" bIns="0" rtlCol="0" anchor="ctr"/>
          <a:lstStyle/>
          <a:p>
            <a:pPr algn="ctr" indent="0" marL="0">
              <a:buNone/>
            </a:pPr>
            <a:r>
              <a:rPr lang="en-US" sz="1200" dirty="0">
                <a:solidFill>
                  <a:srgbClr val="4C6FFF"/>
                </a:solidFill>
                <a:latin typeface="Inter" pitchFamily="34" charset="0"/>
                <a:ea typeface="Inter" pitchFamily="34" charset="-122"/>
                <a:cs typeface="Inter" pitchFamily="34" charset="-120"/>
              </a:rPr>
              <a:t>等待后续补充的案例图</a:t>
            </a:r>
            <a:endParaRPr lang="en-US" sz="1200" dirty="0"/>
          </a:p>
        </p:txBody>
      </p:sp>
      <p:pic>
        <p:nvPicPr>
          <p:cNvPr id="29" name="Image 3" descr="preencoded.png">    </p:cNvPr>
          <p:cNvPicPr>
            <a:picLocks noChangeAspect="1"/>
          </p:cNvPicPr>
          <p:nvPr/>
        </p:nvPicPr>
        <p:blipFill>
          <a:blip r:embed="rId4"/>
          <a:srcRect l="0" r="0" t="0" b="0"/>
          <a:stretch/>
        </p:blipFill>
        <p:spPr>
          <a:xfrm>
            <a:off x="8896198" y="9453982"/>
            <a:ext cx="228600" cy="228600"/>
          </a:xfrm>
          <a:prstGeom prst="rect">
            <a:avLst/>
          </a:prstGeom>
        </p:spPr>
      </p:pic>
      <p:sp>
        <p:nvSpPr>
          <p:cNvPr id="30" name="Text 24"/>
          <p:cNvSpPr txBox="1"/>
          <p:nvPr/>
        </p:nvSpPr>
        <p:spPr>
          <a:xfrm>
            <a:off x="8248802" y="9806026"/>
            <a:ext cx="1648663" cy="191110"/>
          </a:xfrm>
          <a:prstGeom prst="rect">
            <a:avLst/>
          </a:prstGeom>
          <a:noFill/>
          <a:ln/>
        </p:spPr>
        <p:txBody>
          <a:bodyPr wrap="square" lIns="0" tIns="0" rIns="0" bIns="0" rtlCol="0" anchor="ctr"/>
          <a:lstStyle/>
          <a:p>
            <a:pPr algn="ctr" indent="0" marL="0">
              <a:buNone/>
            </a:pPr>
            <a:r>
              <a:rPr lang="en-US" sz="1200" dirty="0">
                <a:solidFill>
                  <a:srgbClr val="4C6FFF"/>
                </a:solidFill>
                <a:latin typeface="Inter" pitchFamily="34" charset="0"/>
                <a:ea typeface="Inter" pitchFamily="34" charset="-122"/>
                <a:cs typeface="Inter" pitchFamily="34" charset="-120"/>
              </a:rPr>
              <a:t>等待后续补充的案例图</a:t>
            </a:r>
            <a:endParaRPr lang="en-US" sz="1200" dirty="0"/>
          </a:p>
        </p:txBody>
      </p:sp>
      <p:sp>
        <p:nvSpPr>
          <p:cNvPr id="31" name="Text 25"/>
          <p:cNvSpPr txBox="1"/>
          <p:nvPr/>
        </p:nvSpPr>
        <p:spPr>
          <a:xfrm>
            <a:off x="381305" y="11306556"/>
            <a:ext cx="5567782" cy="162763"/>
          </a:xfrm>
          <a:prstGeom prst="rect">
            <a:avLst/>
          </a:prstGeom>
          <a:noFill/>
          <a:ln/>
        </p:spPr>
        <p:txBody>
          <a:bodyPr wrap="square" lIns="0" tIns="0" rIns="0" bIns="0" rtlCol="0" anchor="ctr"/>
          <a:lstStyle/>
          <a:p>
            <a:pPr algn="l" indent="0" marL="0">
              <a:buNone/>
            </a:pPr>
            <a:r>
              <a:rPr lang="en-US" sz="1000" i="1" dirty="0">
                <a:solidFill>
                  <a:srgbClr val="4B5563"/>
                </a:solidFill>
                <a:latin typeface="Inter" pitchFamily="34" charset="0"/>
                <a:ea typeface="Inter" pitchFamily="34" charset="-122"/>
                <a:cs typeface="Inter" pitchFamily="34" charset="-120"/>
              </a:rPr>
              <a:t>通过二维定位图分析差异化策略，企业可以清晰识别与竞争对手的区隔点，发现独特价值主张</a:t>
            </a:r>
            <a:endParaRPr lang="en-US" sz="100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sp>
        <p:nvSpPr>
          <p:cNvPr id="2" name="Shape 0"/>
          <p:cNvSpPr/>
          <p:nvPr/>
        </p:nvSpPr>
        <p:spPr>
          <a:xfrm>
            <a:off x="0" y="0"/>
            <a:ext cx="12191695" cy="8544154"/>
          </a:xfrm>
          <a:prstGeom prst="rect">
            <a:avLst/>
          </a:prstGeom>
          <a:solidFill>
            <a:srgbClr val="FFFFFF"/>
          </a:solidFill>
          <a:ln/>
        </p:spPr>
      </p:sp>
      <p:sp>
        <p:nvSpPr>
          <p:cNvPr id="3" name="Shape 1"/>
          <p:cNvSpPr/>
          <p:nvPr/>
        </p:nvSpPr>
        <p:spPr>
          <a:xfrm>
            <a:off x="0" y="0"/>
            <a:ext cx="12191695" cy="8544154"/>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竞争分析</a:t>
            </a:r>
            <a:endParaRPr lang="en-US" sz="1200" dirty="0"/>
          </a:p>
        </p:txBody>
      </p:sp>
      <p:sp>
        <p:nvSpPr>
          <p:cNvPr id="6" name="Text 4"/>
          <p:cNvSpPr txBox="1"/>
          <p:nvPr/>
        </p:nvSpPr>
        <p:spPr>
          <a:xfrm>
            <a:off x="381305" y="743407"/>
            <a:ext cx="50721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比较优势极致化：三类玩家的制胜之道</a:t>
            </a:r>
            <a:endParaRPr lang="en-US" sz="2200" dirty="0"/>
          </a:p>
        </p:txBody>
      </p:sp>
      <p:sp>
        <p:nvSpPr>
          <p:cNvPr id="7" name="Text 5"/>
          <p:cNvSpPr txBox="1"/>
          <p:nvPr/>
        </p:nvSpPr>
        <p:spPr>
          <a:xfrm>
            <a:off x="381305" y="1143000"/>
            <a:ext cx="3762756"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新人、存量与巨头的优劣势分析 | 进入时机与策略选择</a:t>
            </a:r>
            <a:endParaRPr lang="en-US" sz="1200" dirty="0"/>
          </a:p>
        </p:txBody>
      </p:sp>
      <p:sp>
        <p:nvSpPr>
          <p:cNvPr id="8" name="Shape 6"/>
          <p:cNvSpPr/>
          <p:nvPr/>
        </p:nvSpPr>
        <p:spPr>
          <a:xfrm>
            <a:off x="10117836" y="761695"/>
            <a:ext cx="1695298" cy="286207"/>
          </a:xfrm>
          <a:prstGeom prst="roundRect">
            <a:avLst>
              <a:gd name="adj" fmla="val 63898"/>
            </a:avLst>
          </a:prstGeom>
          <a:solidFill>
            <a:srgbClr val="EFF6FF"/>
          </a:solidFill>
          <a:ln w="12700">
            <a:solidFill>
              <a:srgbClr val="BFDBFE"/>
            </a:solidFill>
            <a:prstDash val="solid"/>
          </a:ln>
        </p:spPr>
      </p:sp>
      <p:sp>
        <p:nvSpPr>
          <p:cNvPr id="9" name="Text 7"/>
          <p:cNvSpPr txBox="1"/>
          <p:nvPr/>
        </p:nvSpPr>
        <p:spPr>
          <a:xfrm>
            <a:off x="10279685" y="819302"/>
            <a:ext cx="1472184" cy="162763"/>
          </a:xfrm>
          <a:prstGeom prst="rect">
            <a:avLst/>
          </a:prstGeom>
          <a:noFill/>
          <a:ln/>
        </p:spPr>
        <p:txBody>
          <a:bodyPr wrap="square" lIns="0" tIns="0" rIns="0" bIns="0" rtlCol="0" anchor="ctr"/>
          <a:lstStyle/>
          <a:p>
            <a:pPr algn="r" indent="0" marL="0">
              <a:buNone/>
            </a:pPr>
            <a:r>
              <a:rPr lang="en-US" sz="1000" dirty="0">
                <a:solidFill>
                  <a:srgbClr val="2563EB"/>
                </a:solidFill>
                <a:latin typeface="Inter" pitchFamily="34" charset="0"/>
                <a:ea typeface="Inter" pitchFamily="34" charset="-122"/>
                <a:cs typeface="Inter" pitchFamily="34" charset="-120"/>
              </a:rPr>
              <a:t>第四部分 竞争格局洞察</a:t>
            </a:r>
            <a:endParaRPr lang="en-US" sz="1000" dirty="0"/>
          </a:p>
        </p:txBody>
      </p:sp>
      <p:sp>
        <p:nvSpPr>
          <p:cNvPr id="10" name="Shape 8"/>
          <p:cNvSpPr/>
          <p:nvPr/>
        </p:nvSpPr>
        <p:spPr>
          <a:xfrm>
            <a:off x="381305" y="1580998"/>
            <a:ext cx="3657600" cy="5286146"/>
          </a:xfrm>
          <a:prstGeom prst="roundRect">
            <a:avLst>
              <a:gd name="adj" fmla="val 521"/>
            </a:avLst>
          </a:prstGeom>
          <a:solidFill>
            <a:srgbClr val="F9FAFB"/>
          </a:solidFill>
          <a:ln w="12700">
            <a:solidFill>
              <a:srgbClr val="E5E7EB"/>
            </a:solidFill>
            <a:prstDash val="solid"/>
          </a:ln>
        </p:spPr>
      </p:sp>
      <p:sp>
        <p:nvSpPr>
          <p:cNvPr id="11" name="Shape 9"/>
          <p:cNvSpPr/>
          <p:nvPr/>
        </p:nvSpPr>
        <p:spPr>
          <a:xfrm>
            <a:off x="4267505" y="1580998"/>
            <a:ext cx="3657600" cy="5286146"/>
          </a:xfrm>
          <a:prstGeom prst="roundRect">
            <a:avLst>
              <a:gd name="adj" fmla="val 521"/>
            </a:avLst>
          </a:prstGeom>
          <a:solidFill>
            <a:srgbClr val="F9FAFB"/>
          </a:solidFill>
          <a:ln w="12700">
            <a:solidFill>
              <a:srgbClr val="E5E7EB"/>
            </a:solidFill>
            <a:prstDash val="solid"/>
          </a:ln>
        </p:spPr>
      </p:sp>
      <p:sp>
        <p:nvSpPr>
          <p:cNvPr id="12" name="Shape 10"/>
          <p:cNvSpPr/>
          <p:nvPr/>
        </p:nvSpPr>
        <p:spPr>
          <a:xfrm>
            <a:off x="390449" y="1591056"/>
            <a:ext cx="3638398" cy="543154"/>
          </a:xfrm>
          <a:prstGeom prst="roundRect">
            <a:avLst>
              <a:gd name="adj" fmla="val 23628"/>
            </a:avLst>
          </a:prstGeom>
          <a:solidFill>
            <a:srgbClr val="F3F4F6"/>
          </a:solidFill>
          <a:ln/>
        </p:spPr>
      </p:sp>
      <p:sp>
        <p:nvSpPr>
          <p:cNvPr id="13" name="Shape 11"/>
          <p:cNvSpPr/>
          <p:nvPr/>
        </p:nvSpPr>
        <p:spPr>
          <a:xfrm>
            <a:off x="390449" y="2125066"/>
            <a:ext cx="3638398" cy="9144"/>
          </a:xfrm>
          <a:prstGeom prst="rect">
            <a:avLst/>
          </a:prstGeom>
          <a:solidFill>
            <a:srgbClr val="E5E7EB"/>
          </a:solidFill>
          <a:ln/>
        </p:spPr>
      </p:sp>
      <p:sp>
        <p:nvSpPr>
          <p:cNvPr id="14" name="Shape 12"/>
          <p:cNvSpPr/>
          <p:nvPr/>
        </p:nvSpPr>
        <p:spPr>
          <a:xfrm>
            <a:off x="543154" y="1705356"/>
            <a:ext cx="304495" cy="304495"/>
          </a:xfrm>
          <a:prstGeom prst="ellipse">
            <a:avLst/>
          </a:prstGeom>
          <a:solidFill>
            <a:srgbClr val="EBF0FF"/>
          </a:solidFill>
          <a:ln/>
        </p:spPr>
      </p:sp>
      <p:pic>
        <p:nvPicPr>
          <p:cNvPr id="15" name="Image 0" descr="preencoded.png">    </p:cNvPr>
          <p:cNvPicPr>
            <a:picLocks noChangeAspect="1"/>
          </p:cNvPicPr>
          <p:nvPr/>
        </p:nvPicPr>
        <p:blipFill>
          <a:blip r:embed="rId1"/>
          <a:srcRect l="0" r="0" t="0" b="0"/>
          <a:stretch/>
        </p:blipFill>
        <p:spPr>
          <a:xfrm>
            <a:off x="629107" y="1790395"/>
            <a:ext cx="133502" cy="133502"/>
          </a:xfrm>
          <a:prstGeom prst="rect">
            <a:avLst/>
          </a:prstGeom>
        </p:spPr>
      </p:pic>
      <p:sp>
        <p:nvSpPr>
          <p:cNvPr id="16" name="Shape 13"/>
          <p:cNvSpPr/>
          <p:nvPr/>
        </p:nvSpPr>
        <p:spPr>
          <a:xfrm>
            <a:off x="4276649" y="1591056"/>
            <a:ext cx="3638398" cy="543154"/>
          </a:xfrm>
          <a:prstGeom prst="roundRect">
            <a:avLst>
              <a:gd name="adj" fmla="val 23628"/>
            </a:avLst>
          </a:prstGeom>
          <a:solidFill>
            <a:srgbClr val="F3F4F6"/>
          </a:solidFill>
          <a:ln/>
        </p:spPr>
      </p:sp>
      <p:sp>
        <p:nvSpPr>
          <p:cNvPr id="17" name="Shape 14"/>
          <p:cNvSpPr/>
          <p:nvPr/>
        </p:nvSpPr>
        <p:spPr>
          <a:xfrm>
            <a:off x="4276649" y="2125066"/>
            <a:ext cx="3638398" cy="9144"/>
          </a:xfrm>
          <a:prstGeom prst="rect">
            <a:avLst/>
          </a:prstGeom>
          <a:solidFill>
            <a:srgbClr val="E5E7EB"/>
          </a:solidFill>
          <a:ln/>
        </p:spPr>
      </p:sp>
      <p:sp>
        <p:nvSpPr>
          <p:cNvPr id="18" name="Shape 15"/>
          <p:cNvSpPr/>
          <p:nvPr/>
        </p:nvSpPr>
        <p:spPr>
          <a:xfrm>
            <a:off x="4429354" y="1705356"/>
            <a:ext cx="304495" cy="304495"/>
          </a:xfrm>
          <a:prstGeom prst="ellipse">
            <a:avLst/>
          </a:prstGeom>
          <a:solidFill>
            <a:srgbClr val="EBF0FF"/>
          </a:solidFill>
          <a:ln/>
        </p:spPr>
      </p:sp>
      <p:sp>
        <p:nvSpPr>
          <p:cNvPr id="19" name="Text 16"/>
          <p:cNvSpPr txBox="1"/>
          <p:nvPr/>
        </p:nvSpPr>
        <p:spPr>
          <a:xfrm>
            <a:off x="961949" y="1742846"/>
            <a:ext cx="905256"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新入局者</a:t>
            </a:r>
            <a:endParaRPr lang="en-US" sz="1500" dirty="0"/>
          </a:p>
        </p:txBody>
      </p:sp>
      <p:sp>
        <p:nvSpPr>
          <p:cNvPr id="20" name="Text 17"/>
          <p:cNvSpPr txBox="1"/>
          <p:nvPr/>
        </p:nvSpPr>
        <p:spPr>
          <a:xfrm>
            <a:off x="4848149" y="1742846"/>
            <a:ext cx="905256"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存量玩家</a:t>
            </a:r>
            <a:endParaRPr lang="en-US" sz="1500" dirty="0"/>
          </a:p>
        </p:txBody>
      </p:sp>
      <p:sp>
        <p:nvSpPr>
          <p:cNvPr id="21" name="Shape 18"/>
          <p:cNvSpPr/>
          <p:nvPr/>
        </p:nvSpPr>
        <p:spPr>
          <a:xfrm>
            <a:off x="543154" y="2295144"/>
            <a:ext cx="390449" cy="209398"/>
          </a:xfrm>
          <a:prstGeom prst="roundRect">
            <a:avLst>
              <a:gd name="adj" fmla="val 79396"/>
            </a:avLst>
          </a:prstGeom>
          <a:solidFill>
            <a:srgbClr val="DCFCE7"/>
          </a:solidFill>
          <a:ln/>
        </p:spPr>
      </p:sp>
      <p:sp>
        <p:nvSpPr>
          <p:cNvPr id="22" name="Shape 19"/>
          <p:cNvSpPr/>
          <p:nvPr/>
        </p:nvSpPr>
        <p:spPr>
          <a:xfrm>
            <a:off x="4429354" y="2295144"/>
            <a:ext cx="390449" cy="209398"/>
          </a:xfrm>
          <a:prstGeom prst="roundRect">
            <a:avLst>
              <a:gd name="adj" fmla="val 79396"/>
            </a:avLst>
          </a:prstGeom>
          <a:solidFill>
            <a:srgbClr val="DCFCE7"/>
          </a:solidFill>
          <a:ln/>
        </p:spPr>
      </p:sp>
      <p:sp>
        <p:nvSpPr>
          <p:cNvPr id="23" name="Text 20"/>
          <p:cNvSpPr txBox="1"/>
          <p:nvPr/>
        </p:nvSpPr>
        <p:spPr>
          <a:xfrm>
            <a:off x="619049" y="2324405"/>
            <a:ext cx="324612" cy="143561"/>
          </a:xfrm>
          <a:prstGeom prst="rect">
            <a:avLst/>
          </a:prstGeom>
          <a:noFill/>
          <a:ln/>
        </p:spPr>
        <p:txBody>
          <a:bodyPr wrap="square" lIns="0" tIns="0" rIns="0" bIns="0" rtlCol="0" anchor="ctr"/>
          <a:lstStyle/>
          <a:p>
            <a:pPr algn="l" indent="0" marL="0">
              <a:buNone/>
            </a:pPr>
            <a:r>
              <a:rPr lang="en-US" sz="900" dirty="0">
                <a:solidFill>
                  <a:srgbClr val="15803D"/>
                </a:solidFill>
                <a:latin typeface="Inter" pitchFamily="34" charset="0"/>
                <a:ea typeface="Inter" pitchFamily="34" charset="-122"/>
                <a:cs typeface="Inter" pitchFamily="34" charset="-120"/>
              </a:rPr>
              <a:t>优势</a:t>
            </a:r>
            <a:endParaRPr lang="en-US" sz="900" dirty="0"/>
          </a:p>
        </p:txBody>
      </p:sp>
      <p:sp>
        <p:nvSpPr>
          <p:cNvPr id="24" name="Text 21"/>
          <p:cNvSpPr txBox="1"/>
          <p:nvPr/>
        </p:nvSpPr>
        <p:spPr>
          <a:xfrm>
            <a:off x="4505249" y="2324405"/>
            <a:ext cx="324612" cy="143561"/>
          </a:xfrm>
          <a:prstGeom prst="rect">
            <a:avLst/>
          </a:prstGeom>
          <a:noFill/>
          <a:ln/>
        </p:spPr>
        <p:txBody>
          <a:bodyPr wrap="square" lIns="0" tIns="0" rIns="0" bIns="0" rtlCol="0" anchor="ctr"/>
          <a:lstStyle/>
          <a:p>
            <a:pPr algn="l" indent="0" marL="0">
              <a:buNone/>
            </a:pPr>
            <a:r>
              <a:rPr lang="en-US" sz="900" dirty="0">
                <a:solidFill>
                  <a:srgbClr val="15803D"/>
                </a:solidFill>
                <a:latin typeface="Inter" pitchFamily="34" charset="0"/>
                <a:ea typeface="Inter" pitchFamily="34" charset="-122"/>
                <a:cs typeface="Inter" pitchFamily="34" charset="-120"/>
              </a:rPr>
              <a:t>优势</a:t>
            </a:r>
            <a:endParaRPr lang="en-US" sz="900" dirty="0"/>
          </a:p>
        </p:txBody>
      </p:sp>
      <p:sp>
        <p:nvSpPr>
          <p:cNvPr id="25" name="Text 22"/>
          <p:cNvSpPr txBox="1"/>
          <p:nvPr/>
        </p:nvSpPr>
        <p:spPr>
          <a:xfrm>
            <a:off x="1000354" y="2305202"/>
            <a:ext cx="16486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无包袱设计，敏捷决策</a:t>
            </a:r>
            <a:endParaRPr lang="en-US" sz="1200" dirty="0"/>
          </a:p>
        </p:txBody>
      </p:sp>
      <p:sp>
        <p:nvSpPr>
          <p:cNvPr id="26" name="Text 23"/>
          <p:cNvSpPr txBox="1"/>
          <p:nvPr/>
        </p:nvSpPr>
        <p:spPr>
          <a:xfrm>
            <a:off x="1000354" y="4209898"/>
            <a:ext cx="14959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几乎各方面都处劣势</a:t>
            </a:r>
            <a:endParaRPr lang="en-US" sz="1200" dirty="0"/>
          </a:p>
        </p:txBody>
      </p:sp>
      <p:sp>
        <p:nvSpPr>
          <p:cNvPr id="27" name="Text 24"/>
          <p:cNvSpPr txBox="1"/>
          <p:nvPr/>
        </p:nvSpPr>
        <p:spPr>
          <a:xfrm>
            <a:off x="733349" y="2600554"/>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拥抱新事物，思维无限制</a:t>
            </a:r>
            <a:endParaRPr lang="en-US" sz="1000" dirty="0"/>
          </a:p>
        </p:txBody>
      </p:sp>
      <p:sp>
        <p:nvSpPr>
          <p:cNvPr id="28" name="Text 25"/>
          <p:cNvSpPr txBox="1"/>
          <p:nvPr/>
        </p:nvSpPr>
        <p:spPr>
          <a:xfrm>
            <a:off x="733349" y="2829154"/>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决策和行动速度快</a:t>
            </a:r>
            <a:endParaRPr lang="en-US" sz="1000" dirty="0"/>
          </a:p>
        </p:txBody>
      </p:sp>
      <p:sp>
        <p:nvSpPr>
          <p:cNvPr id="29" name="Text 26"/>
          <p:cNvSpPr txBox="1"/>
          <p:nvPr/>
        </p:nvSpPr>
        <p:spPr>
          <a:xfrm>
            <a:off x="733349" y="3057754"/>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失败成本相对较低</a:t>
            </a:r>
            <a:endParaRPr lang="en-US" sz="1000" dirty="0"/>
          </a:p>
        </p:txBody>
      </p:sp>
      <p:sp>
        <p:nvSpPr>
          <p:cNvPr id="30" name="Text 27"/>
          <p:cNvSpPr txBox="1"/>
          <p:nvPr/>
        </p:nvSpPr>
        <p:spPr>
          <a:xfrm>
            <a:off x="733349" y="3286354"/>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有机会颠覆传统格局</a:t>
            </a:r>
            <a:endParaRPr lang="en-US" sz="1000" dirty="0"/>
          </a:p>
        </p:txBody>
      </p:sp>
      <p:sp>
        <p:nvSpPr>
          <p:cNvPr id="31" name="Text 28"/>
          <p:cNvSpPr txBox="1"/>
          <p:nvPr/>
        </p:nvSpPr>
        <p:spPr>
          <a:xfrm>
            <a:off x="733349" y="3514954"/>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容易吸引风险投资</a:t>
            </a:r>
            <a:endParaRPr lang="en-US" sz="1000" dirty="0"/>
          </a:p>
        </p:txBody>
      </p:sp>
      <p:sp>
        <p:nvSpPr>
          <p:cNvPr id="32" name="Text 29"/>
          <p:cNvSpPr txBox="1"/>
          <p:nvPr/>
        </p:nvSpPr>
        <p:spPr>
          <a:xfrm>
            <a:off x="733349" y="4962449"/>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品牌知名度低</a:t>
            </a:r>
            <a:endParaRPr lang="en-US" sz="1000" dirty="0"/>
          </a:p>
        </p:txBody>
      </p:sp>
      <p:sp>
        <p:nvSpPr>
          <p:cNvPr id="33" name="Text 30"/>
          <p:cNvSpPr txBox="1"/>
          <p:nvPr/>
        </p:nvSpPr>
        <p:spPr>
          <a:xfrm>
            <a:off x="733349" y="5191049"/>
            <a:ext cx="1034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资金、人才有限</a:t>
            </a:r>
            <a:endParaRPr lang="en-US" sz="1000" dirty="0"/>
          </a:p>
        </p:txBody>
      </p:sp>
      <p:sp>
        <p:nvSpPr>
          <p:cNvPr id="34" name="Shape 31"/>
          <p:cNvSpPr/>
          <p:nvPr/>
        </p:nvSpPr>
        <p:spPr>
          <a:xfrm>
            <a:off x="543154" y="3733495"/>
            <a:ext cx="3333902" cy="304495"/>
          </a:xfrm>
          <a:prstGeom prst="rect">
            <a:avLst/>
          </a:prstGeom>
          <a:solidFill>
            <a:srgbClr val="FFF7ED"/>
          </a:solidFill>
          <a:ln/>
        </p:spPr>
      </p:sp>
      <p:sp>
        <p:nvSpPr>
          <p:cNvPr id="35" name="Shape 32"/>
          <p:cNvSpPr/>
          <p:nvPr/>
        </p:nvSpPr>
        <p:spPr>
          <a:xfrm>
            <a:off x="543154" y="3733495"/>
            <a:ext cx="28346" cy="304495"/>
          </a:xfrm>
          <a:prstGeom prst="rect">
            <a:avLst/>
          </a:prstGeom>
          <a:solidFill>
            <a:srgbClr val="FB923C"/>
          </a:solidFill>
          <a:ln/>
        </p:spPr>
      </p:sp>
      <p:pic>
        <p:nvPicPr>
          <p:cNvPr id="36" name="Image 1" descr="preencoded.png">    </p:cNvPr>
          <p:cNvPicPr>
            <a:picLocks noChangeAspect="1"/>
          </p:cNvPicPr>
          <p:nvPr/>
        </p:nvPicPr>
        <p:blipFill>
          <a:blip r:embed="rId2"/>
          <a:srcRect l="0" r="0" t="-100" b="-100"/>
          <a:stretch/>
        </p:blipFill>
        <p:spPr>
          <a:xfrm>
            <a:off x="647395" y="3810305"/>
            <a:ext cx="114300" cy="152705"/>
          </a:xfrm>
          <a:prstGeom prst="rect">
            <a:avLst/>
          </a:prstGeom>
        </p:spPr>
      </p:pic>
      <p:sp>
        <p:nvSpPr>
          <p:cNvPr id="37" name="Text 33"/>
          <p:cNvSpPr txBox="1"/>
          <p:nvPr/>
        </p:nvSpPr>
        <p:spPr>
          <a:xfrm>
            <a:off x="4886554" y="2305202"/>
            <a:ext cx="14959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行业积累与转型升级</a:t>
            </a:r>
            <a:endParaRPr lang="en-US" sz="1200" dirty="0"/>
          </a:p>
        </p:txBody>
      </p:sp>
      <p:sp>
        <p:nvSpPr>
          <p:cNvPr id="38" name="Text 34"/>
          <p:cNvSpPr txBox="1"/>
          <p:nvPr/>
        </p:nvSpPr>
        <p:spPr>
          <a:xfrm>
            <a:off x="733349" y="4505249"/>
            <a:ext cx="1034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用户获取成本高</a:t>
            </a:r>
            <a:endParaRPr lang="en-US" sz="1000" dirty="0"/>
          </a:p>
        </p:txBody>
      </p:sp>
      <p:sp>
        <p:nvSpPr>
          <p:cNvPr id="39" name="Text 35"/>
          <p:cNvSpPr txBox="1"/>
          <p:nvPr/>
        </p:nvSpPr>
        <p:spPr>
          <a:xfrm>
            <a:off x="733349" y="4733849"/>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缺乏行业专业知识</a:t>
            </a:r>
            <a:endParaRPr lang="en-US" sz="1000" dirty="0"/>
          </a:p>
        </p:txBody>
      </p:sp>
      <p:sp>
        <p:nvSpPr>
          <p:cNvPr id="40" name="Text 36"/>
          <p:cNvSpPr txBox="1"/>
          <p:nvPr/>
        </p:nvSpPr>
        <p:spPr>
          <a:xfrm>
            <a:off x="733349" y="5419649"/>
            <a:ext cx="10341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商业模式待验证</a:t>
            </a:r>
            <a:endParaRPr lang="en-US" sz="1000" dirty="0"/>
          </a:p>
        </p:txBody>
      </p:sp>
      <p:sp>
        <p:nvSpPr>
          <p:cNvPr id="41" name="Text 37"/>
          <p:cNvSpPr txBox="1"/>
          <p:nvPr/>
        </p:nvSpPr>
        <p:spPr>
          <a:xfrm>
            <a:off x="4619549" y="2600554"/>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拥有稳定的客户群体</a:t>
            </a:r>
            <a:endParaRPr lang="en-US" sz="1000" dirty="0"/>
          </a:p>
        </p:txBody>
      </p:sp>
      <p:sp>
        <p:nvSpPr>
          <p:cNvPr id="42" name="Text 38"/>
          <p:cNvSpPr txBox="1"/>
          <p:nvPr/>
        </p:nvSpPr>
        <p:spPr>
          <a:xfrm>
            <a:off x="4619549" y="2829154"/>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垂直行业和场景know-how</a:t>
            </a:r>
            <a:endParaRPr lang="en-US" sz="1000" dirty="0"/>
          </a:p>
        </p:txBody>
      </p:sp>
      <p:sp>
        <p:nvSpPr>
          <p:cNvPr id="43" name="Text 39"/>
          <p:cNvSpPr txBox="1"/>
          <p:nvPr/>
        </p:nvSpPr>
        <p:spPr>
          <a:xfrm>
            <a:off x="4619549" y="3057754"/>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品牌和信任已建立</a:t>
            </a:r>
            <a:endParaRPr lang="en-US" sz="1000" dirty="0"/>
          </a:p>
        </p:txBody>
      </p:sp>
      <p:sp>
        <p:nvSpPr>
          <p:cNvPr id="44" name="Text 40"/>
          <p:cNvSpPr txBox="1"/>
          <p:nvPr/>
        </p:nvSpPr>
        <p:spPr>
          <a:xfrm>
            <a:off x="800100" y="3791102"/>
            <a:ext cx="2563063" cy="191110"/>
          </a:xfrm>
          <a:prstGeom prst="rect">
            <a:avLst/>
          </a:prstGeom>
          <a:noFill/>
          <a:ln/>
        </p:spPr>
        <p:txBody>
          <a:bodyPr wrap="square" lIns="0" tIns="0" rIns="0" bIns="0" rtlCol="0" anchor="ctr"/>
          <a:lstStyle/>
          <a:p>
            <a:pPr algn="l" indent="0" marL="0">
              <a:buNone/>
            </a:pPr>
            <a:r>
              <a:rPr lang="en-US" sz="1200" dirty="0">
                <a:solidFill>
                  <a:srgbClr val="9A3412"/>
                </a:solidFill>
                <a:latin typeface="Inter" pitchFamily="34" charset="0"/>
                <a:ea typeface="Inter" pitchFamily="34" charset="-122"/>
                <a:cs typeface="Inter" pitchFamily="34" charset="-120"/>
              </a:rPr>
              <a:t>拥抱开放生态，与多方平台合作整合</a:t>
            </a:r>
            <a:endParaRPr lang="en-US" sz="1200" dirty="0"/>
          </a:p>
        </p:txBody>
      </p:sp>
      <p:sp>
        <p:nvSpPr>
          <p:cNvPr id="45" name="Shape 41"/>
          <p:cNvSpPr/>
          <p:nvPr/>
        </p:nvSpPr>
        <p:spPr>
          <a:xfrm>
            <a:off x="543154" y="4200754"/>
            <a:ext cx="390449" cy="209398"/>
          </a:xfrm>
          <a:prstGeom prst="roundRect">
            <a:avLst>
              <a:gd name="adj" fmla="val 79396"/>
            </a:avLst>
          </a:prstGeom>
          <a:solidFill>
            <a:srgbClr val="FEE2E2"/>
          </a:solidFill>
          <a:ln/>
        </p:spPr>
      </p:sp>
      <p:sp>
        <p:nvSpPr>
          <p:cNvPr id="46" name="Text 42"/>
          <p:cNvSpPr txBox="1"/>
          <p:nvPr/>
        </p:nvSpPr>
        <p:spPr>
          <a:xfrm>
            <a:off x="619049" y="4229100"/>
            <a:ext cx="324612" cy="143561"/>
          </a:xfrm>
          <a:prstGeom prst="rect">
            <a:avLst/>
          </a:prstGeom>
          <a:noFill/>
          <a:ln/>
        </p:spPr>
        <p:txBody>
          <a:bodyPr wrap="square" lIns="0" tIns="0" rIns="0" bIns="0" rtlCol="0" anchor="ctr"/>
          <a:lstStyle/>
          <a:p>
            <a:pPr algn="l" indent="0" marL="0">
              <a:buNone/>
            </a:pPr>
            <a:r>
              <a:rPr lang="en-US" sz="900" dirty="0">
                <a:solidFill>
                  <a:srgbClr val="B91C1C"/>
                </a:solidFill>
                <a:latin typeface="Inter" pitchFamily="34" charset="0"/>
                <a:ea typeface="Inter" pitchFamily="34" charset="-122"/>
                <a:cs typeface="Inter" pitchFamily="34" charset="-120"/>
              </a:rPr>
              <a:t>劣势</a:t>
            </a:r>
            <a:endParaRPr lang="en-US" sz="900" dirty="0"/>
          </a:p>
        </p:txBody>
      </p:sp>
      <p:sp>
        <p:nvSpPr>
          <p:cNvPr id="47" name="Shape 43"/>
          <p:cNvSpPr/>
          <p:nvPr/>
        </p:nvSpPr>
        <p:spPr>
          <a:xfrm>
            <a:off x="543154" y="5753405"/>
            <a:ext cx="3333902" cy="724205"/>
          </a:xfrm>
          <a:prstGeom prst="roundRect">
            <a:avLst>
              <a:gd name="adj" fmla="val 9968"/>
            </a:avLst>
          </a:prstGeom>
          <a:solidFill>
            <a:srgbClr val="EBF0FF"/>
          </a:solidFill>
          <a:ln/>
        </p:spPr>
      </p:sp>
      <p:sp>
        <p:nvSpPr>
          <p:cNvPr id="48" name="Text 44"/>
          <p:cNvSpPr txBox="1"/>
          <p:nvPr/>
        </p:nvSpPr>
        <p:spPr>
          <a:xfrm>
            <a:off x="657454" y="5848502"/>
            <a:ext cx="1733702"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代表案例: Perplexity AI</a:t>
            </a:r>
            <a:endParaRPr lang="en-US" sz="1200" dirty="0"/>
          </a:p>
        </p:txBody>
      </p:sp>
      <p:sp>
        <p:nvSpPr>
          <p:cNvPr id="49" name="Text 45"/>
          <p:cNvSpPr txBox="1"/>
          <p:nvPr/>
        </p:nvSpPr>
        <p:spPr>
          <a:xfrm>
            <a:off x="657454" y="6096305"/>
            <a:ext cx="3172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从零开始构建AI搜索引擎，无传统搜索包袱，采用对话式交互模式，创新性地重构搜索体验</a:t>
            </a:r>
            <a:endParaRPr lang="en-US" sz="900" dirty="0"/>
          </a:p>
        </p:txBody>
      </p:sp>
      <p:pic>
        <p:nvPicPr>
          <p:cNvPr id="50" name="Image 2" descr="preencoded.png">    </p:cNvPr>
          <p:cNvPicPr>
            <a:picLocks noChangeAspect="1"/>
          </p:cNvPicPr>
          <p:nvPr/>
        </p:nvPicPr>
        <p:blipFill>
          <a:blip r:embed="rId3"/>
          <a:srcRect l="0" r="0" t="0" b="0"/>
          <a:stretch/>
        </p:blipFill>
        <p:spPr>
          <a:xfrm>
            <a:off x="4515307" y="1790395"/>
            <a:ext cx="133502" cy="133502"/>
          </a:xfrm>
          <a:prstGeom prst="rect">
            <a:avLst/>
          </a:prstGeom>
        </p:spPr>
      </p:pic>
      <p:sp>
        <p:nvSpPr>
          <p:cNvPr id="51" name="Shape 46"/>
          <p:cNvSpPr/>
          <p:nvPr/>
        </p:nvSpPr>
        <p:spPr>
          <a:xfrm>
            <a:off x="8153705" y="1580998"/>
            <a:ext cx="3657600" cy="5286146"/>
          </a:xfrm>
          <a:prstGeom prst="roundRect">
            <a:avLst>
              <a:gd name="adj" fmla="val 521"/>
            </a:avLst>
          </a:prstGeom>
          <a:solidFill>
            <a:srgbClr val="F9FAFB"/>
          </a:solidFill>
          <a:ln w="12700">
            <a:solidFill>
              <a:srgbClr val="E5E7EB"/>
            </a:solidFill>
            <a:prstDash val="solid"/>
          </a:ln>
        </p:spPr>
      </p:sp>
      <p:sp>
        <p:nvSpPr>
          <p:cNvPr id="52" name="Shape 47"/>
          <p:cNvSpPr/>
          <p:nvPr/>
        </p:nvSpPr>
        <p:spPr>
          <a:xfrm>
            <a:off x="8162849" y="1591056"/>
            <a:ext cx="3638398" cy="543154"/>
          </a:xfrm>
          <a:prstGeom prst="roundRect">
            <a:avLst>
              <a:gd name="adj" fmla="val 23628"/>
            </a:avLst>
          </a:prstGeom>
          <a:solidFill>
            <a:srgbClr val="F3F4F6"/>
          </a:solidFill>
          <a:ln/>
        </p:spPr>
      </p:sp>
      <p:sp>
        <p:nvSpPr>
          <p:cNvPr id="53" name="Shape 48"/>
          <p:cNvSpPr/>
          <p:nvPr/>
        </p:nvSpPr>
        <p:spPr>
          <a:xfrm>
            <a:off x="8162849" y="2125066"/>
            <a:ext cx="3638398" cy="9144"/>
          </a:xfrm>
          <a:prstGeom prst="rect">
            <a:avLst/>
          </a:prstGeom>
          <a:solidFill>
            <a:srgbClr val="E5E7EB"/>
          </a:solidFill>
          <a:ln/>
        </p:spPr>
      </p:sp>
      <p:sp>
        <p:nvSpPr>
          <p:cNvPr id="54" name="Shape 49"/>
          <p:cNvSpPr/>
          <p:nvPr/>
        </p:nvSpPr>
        <p:spPr>
          <a:xfrm>
            <a:off x="8315554" y="1705356"/>
            <a:ext cx="304495" cy="304495"/>
          </a:xfrm>
          <a:prstGeom prst="ellipse">
            <a:avLst/>
          </a:prstGeom>
          <a:solidFill>
            <a:srgbClr val="EBF0FF"/>
          </a:solidFill>
          <a:ln/>
        </p:spPr>
      </p:sp>
      <p:sp>
        <p:nvSpPr>
          <p:cNvPr id="55" name="Text 50"/>
          <p:cNvSpPr txBox="1"/>
          <p:nvPr/>
        </p:nvSpPr>
        <p:spPr>
          <a:xfrm>
            <a:off x="8734349" y="1742846"/>
            <a:ext cx="905256"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科技巨头</a:t>
            </a:r>
            <a:endParaRPr lang="en-US" sz="1500" dirty="0"/>
          </a:p>
        </p:txBody>
      </p:sp>
      <p:sp>
        <p:nvSpPr>
          <p:cNvPr id="56" name="Shape 51"/>
          <p:cNvSpPr/>
          <p:nvPr/>
        </p:nvSpPr>
        <p:spPr>
          <a:xfrm>
            <a:off x="8315554" y="2295144"/>
            <a:ext cx="390449" cy="209398"/>
          </a:xfrm>
          <a:prstGeom prst="roundRect">
            <a:avLst>
              <a:gd name="adj" fmla="val 79396"/>
            </a:avLst>
          </a:prstGeom>
          <a:solidFill>
            <a:srgbClr val="DCFCE7"/>
          </a:solidFill>
          <a:ln/>
        </p:spPr>
      </p:sp>
      <p:sp>
        <p:nvSpPr>
          <p:cNvPr id="57" name="Text 52"/>
          <p:cNvSpPr txBox="1"/>
          <p:nvPr/>
        </p:nvSpPr>
        <p:spPr>
          <a:xfrm>
            <a:off x="8391449" y="2324405"/>
            <a:ext cx="324612" cy="143561"/>
          </a:xfrm>
          <a:prstGeom prst="rect">
            <a:avLst/>
          </a:prstGeom>
          <a:noFill/>
          <a:ln/>
        </p:spPr>
        <p:txBody>
          <a:bodyPr wrap="square" lIns="0" tIns="0" rIns="0" bIns="0" rtlCol="0" anchor="ctr"/>
          <a:lstStyle/>
          <a:p>
            <a:pPr algn="l" indent="0" marL="0">
              <a:buNone/>
            </a:pPr>
            <a:r>
              <a:rPr lang="en-US" sz="900" dirty="0">
                <a:solidFill>
                  <a:srgbClr val="15803D"/>
                </a:solidFill>
                <a:latin typeface="Inter" pitchFamily="34" charset="0"/>
                <a:ea typeface="Inter" pitchFamily="34" charset="-122"/>
                <a:cs typeface="Inter" pitchFamily="34" charset="-120"/>
              </a:rPr>
              <a:t>优势</a:t>
            </a:r>
            <a:endParaRPr lang="en-US" sz="900" dirty="0"/>
          </a:p>
        </p:txBody>
      </p:sp>
      <p:sp>
        <p:nvSpPr>
          <p:cNvPr id="58" name="Text 53"/>
          <p:cNvSpPr txBox="1"/>
          <p:nvPr/>
        </p:nvSpPr>
        <p:spPr>
          <a:xfrm>
            <a:off x="4886554" y="3866998"/>
            <a:ext cx="14959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转型阻力与资源限制</a:t>
            </a:r>
            <a:endParaRPr lang="en-US" sz="1200" dirty="0"/>
          </a:p>
        </p:txBody>
      </p:sp>
      <p:sp>
        <p:nvSpPr>
          <p:cNvPr id="59" name="Text 54"/>
          <p:cNvSpPr txBox="1"/>
          <p:nvPr/>
        </p:nvSpPr>
        <p:spPr>
          <a:xfrm>
            <a:off x="8772754" y="2305202"/>
            <a:ext cx="14959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资源丰富与规模效应</a:t>
            </a:r>
            <a:endParaRPr lang="en-US" sz="1200" dirty="0"/>
          </a:p>
        </p:txBody>
      </p:sp>
      <p:sp>
        <p:nvSpPr>
          <p:cNvPr id="60" name="Text 55"/>
          <p:cNvSpPr txBox="1"/>
          <p:nvPr/>
        </p:nvSpPr>
        <p:spPr>
          <a:xfrm>
            <a:off x="8772754" y="4438498"/>
            <a:ext cx="14959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庞大组织的转型阻力</a:t>
            </a:r>
            <a:endParaRPr lang="en-US" sz="1200" dirty="0"/>
          </a:p>
        </p:txBody>
      </p:sp>
      <p:sp>
        <p:nvSpPr>
          <p:cNvPr id="61" name="Text 56"/>
          <p:cNvSpPr txBox="1"/>
          <p:nvPr/>
        </p:nvSpPr>
        <p:spPr>
          <a:xfrm>
            <a:off x="4619549" y="3286354"/>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数据积累和市场洞察</a:t>
            </a:r>
            <a:endParaRPr lang="en-US" sz="1000" dirty="0"/>
          </a:p>
        </p:txBody>
      </p:sp>
      <p:sp>
        <p:nvSpPr>
          <p:cNvPr id="62" name="Text 57"/>
          <p:cNvSpPr txBox="1"/>
          <p:nvPr/>
        </p:nvSpPr>
        <p:spPr>
          <a:xfrm>
            <a:off x="4619549" y="3514954"/>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不与时俱进就被淘汰的危机感</a:t>
            </a:r>
            <a:endParaRPr lang="en-US" sz="1000" dirty="0"/>
          </a:p>
        </p:txBody>
      </p:sp>
      <p:sp>
        <p:nvSpPr>
          <p:cNvPr id="63" name="Text 58"/>
          <p:cNvSpPr txBox="1"/>
          <p:nvPr/>
        </p:nvSpPr>
        <p:spPr>
          <a:xfrm>
            <a:off x="4619549" y="4162349"/>
            <a:ext cx="1757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存量产品/场景成为转型包袱</a:t>
            </a:r>
            <a:endParaRPr lang="en-US" sz="1000" dirty="0"/>
          </a:p>
        </p:txBody>
      </p:sp>
      <p:sp>
        <p:nvSpPr>
          <p:cNvPr id="64" name="Text 59"/>
          <p:cNvSpPr txBox="1"/>
          <p:nvPr/>
        </p:nvSpPr>
        <p:spPr>
          <a:xfrm>
            <a:off x="4619549" y="4390949"/>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决策层面犹豫不决</a:t>
            </a:r>
            <a:endParaRPr lang="en-US" sz="1000" dirty="0"/>
          </a:p>
        </p:txBody>
      </p:sp>
      <p:sp>
        <p:nvSpPr>
          <p:cNvPr id="65" name="Text 60"/>
          <p:cNvSpPr txBox="1"/>
          <p:nvPr/>
        </p:nvSpPr>
        <p:spPr>
          <a:xfrm>
            <a:off x="4619549" y="4619549"/>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资金投入相对有限</a:t>
            </a:r>
            <a:endParaRPr lang="en-US" sz="1000" dirty="0"/>
          </a:p>
        </p:txBody>
      </p:sp>
      <p:sp>
        <p:nvSpPr>
          <p:cNvPr id="66" name="Text 61"/>
          <p:cNvSpPr txBox="1"/>
          <p:nvPr/>
        </p:nvSpPr>
        <p:spPr>
          <a:xfrm>
            <a:off x="4619549" y="4848149"/>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组织结构调整困难</a:t>
            </a:r>
            <a:endParaRPr lang="en-US" sz="1000" dirty="0"/>
          </a:p>
        </p:txBody>
      </p:sp>
      <p:sp>
        <p:nvSpPr>
          <p:cNvPr id="67" name="Text 62"/>
          <p:cNvSpPr txBox="1"/>
          <p:nvPr/>
        </p:nvSpPr>
        <p:spPr>
          <a:xfrm>
            <a:off x="4619549" y="5076749"/>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创新与稳定的平衡挑战</a:t>
            </a:r>
            <a:endParaRPr lang="en-US" sz="1000" dirty="0"/>
          </a:p>
        </p:txBody>
      </p:sp>
      <p:sp>
        <p:nvSpPr>
          <p:cNvPr id="68" name="Text 63"/>
          <p:cNvSpPr txBox="1"/>
          <p:nvPr/>
        </p:nvSpPr>
        <p:spPr>
          <a:xfrm>
            <a:off x="8505749" y="2600554"/>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庞大的流量与客户基础</a:t>
            </a:r>
            <a:endParaRPr lang="en-US" sz="1000" dirty="0"/>
          </a:p>
        </p:txBody>
      </p:sp>
      <p:sp>
        <p:nvSpPr>
          <p:cNvPr id="69" name="Text 64"/>
          <p:cNvSpPr txBox="1"/>
          <p:nvPr/>
        </p:nvSpPr>
        <p:spPr>
          <a:xfrm>
            <a:off x="8505749" y="2829154"/>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数据积累</a:t>
            </a:r>
            <a:endParaRPr lang="en-US" sz="1000" dirty="0"/>
          </a:p>
        </p:txBody>
      </p:sp>
      <p:sp>
        <p:nvSpPr>
          <p:cNvPr id="70" name="Text 65"/>
          <p:cNvSpPr txBox="1"/>
          <p:nvPr/>
        </p:nvSpPr>
        <p:spPr>
          <a:xfrm>
            <a:off x="8505749" y="3057754"/>
            <a:ext cx="11676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雄厚的现金流支持</a:t>
            </a:r>
            <a:endParaRPr lang="en-US" sz="1000" dirty="0"/>
          </a:p>
        </p:txBody>
      </p:sp>
      <p:sp>
        <p:nvSpPr>
          <p:cNvPr id="71" name="Text 66"/>
          <p:cNvSpPr txBox="1"/>
          <p:nvPr/>
        </p:nvSpPr>
        <p:spPr>
          <a:xfrm>
            <a:off x="8505749" y="3286354"/>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顶尖人才与研发能力</a:t>
            </a:r>
            <a:endParaRPr lang="en-US" sz="1000" dirty="0"/>
          </a:p>
        </p:txBody>
      </p:sp>
      <p:sp>
        <p:nvSpPr>
          <p:cNvPr id="72" name="Text 67"/>
          <p:cNvSpPr txBox="1"/>
          <p:nvPr/>
        </p:nvSpPr>
        <p:spPr>
          <a:xfrm>
            <a:off x="8505749" y="3514954"/>
            <a:ext cx="13002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前沿科技的研究投入</a:t>
            </a:r>
            <a:endParaRPr lang="en-US" sz="1000" dirty="0"/>
          </a:p>
        </p:txBody>
      </p:sp>
      <p:sp>
        <p:nvSpPr>
          <p:cNvPr id="73" name="Text 68"/>
          <p:cNvSpPr txBox="1"/>
          <p:nvPr/>
        </p:nvSpPr>
        <p:spPr>
          <a:xfrm>
            <a:off x="8505749" y="3743554"/>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品牌影响力与市场话语权</a:t>
            </a:r>
            <a:endParaRPr lang="en-US" sz="1000" dirty="0"/>
          </a:p>
        </p:txBody>
      </p:sp>
      <p:sp>
        <p:nvSpPr>
          <p:cNvPr id="74" name="Text 69"/>
          <p:cNvSpPr txBox="1"/>
          <p:nvPr/>
        </p:nvSpPr>
        <p:spPr>
          <a:xfrm>
            <a:off x="8505749" y="4733849"/>
            <a:ext cx="1890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存量产品/场景是优势也是包袱</a:t>
            </a:r>
            <a:endParaRPr lang="en-US" sz="1000" dirty="0"/>
          </a:p>
        </p:txBody>
      </p:sp>
      <p:sp>
        <p:nvSpPr>
          <p:cNvPr id="75" name="Text 70"/>
          <p:cNvSpPr txBox="1"/>
          <p:nvPr/>
        </p:nvSpPr>
        <p:spPr>
          <a:xfrm>
            <a:off x="8505749" y="4962449"/>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决策链条长，行动迟缓</a:t>
            </a:r>
            <a:endParaRPr lang="en-US" sz="1000" dirty="0"/>
          </a:p>
        </p:txBody>
      </p:sp>
      <p:sp>
        <p:nvSpPr>
          <p:cNvPr id="76" name="Text 71"/>
          <p:cNvSpPr txBox="1"/>
          <p:nvPr/>
        </p:nvSpPr>
        <p:spPr>
          <a:xfrm>
            <a:off x="8505749" y="5191049"/>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大公司病影响创新速度</a:t>
            </a:r>
            <a:endParaRPr lang="en-US" sz="1000" dirty="0"/>
          </a:p>
        </p:txBody>
      </p:sp>
      <p:sp>
        <p:nvSpPr>
          <p:cNvPr id="77" name="Text 72"/>
          <p:cNvSpPr txBox="1"/>
          <p:nvPr/>
        </p:nvSpPr>
        <p:spPr>
          <a:xfrm>
            <a:off x="8505749" y="5419649"/>
            <a:ext cx="15672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缺乏创始人模式的执行力</a:t>
            </a:r>
            <a:endParaRPr lang="en-US" sz="1000" dirty="0"/>
          </a:p>
        </p:txBody>
      </p:sp>
      <p:sp>
        <p:nvSpPr>
          <p:cNvPr id="78" name="Text 73"/>
          <p:cNvSpPr txBox="1"/>
          <p:nvPr/>
        </p:nvSpPr>
        <p:spPr>
          <a:xfrm>
            <a:off x="8505749" y="5648249"/>
            <a:ext cx="17007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利益相关者众多，难以取舍</a:t>
            </a:r>
            <a:endParaRPr lang="en-US" sz="1000" dirty="0"/>
          </a:p>
        </p:txBody>
      </p:sp>
      <p:sp>
        <p:nvSpPr>
          <p:cNvPr id="79" name="Shape 74"/>
          <p:cNvSpPr/>
          <p:nvPr/>
        </p:nvSpPr>
        <p:spPr>
          <a:xfrm>
            <a:off x="8315554" y="3962095"/>
            <a:ext cx="3333902" cy="304495"/>
          </a:xfrm>
          <a:prstGeom prst="rect">
            <a:avLst/>
          </a:prstGeom>
          <a:solidFill>
            <a:srgbClr val="FFF7ED"/>
          </a:solidFill>
          <a:ln/>
        </p:spPr>
      </p:sp>
      <p:sp>
        <p:nvSpPr>
          <p:cNvPr id="80" name="Shape 75"/>
          <p:cNvSpPr/>
          <p:nvPr/>
        </p:nvSpPr>
        <p:spPr>
          <a:xfrm>
            <a:off x="8315554" y="3962095"/>
            <a:ext cx="28346" cy="304495"/>
          </a:xfrm>
          <a:prstGeom prst="rect">
            <a:avLst/>
          </a:prstGeom>
          <a:solidFill>
            <a:srgbClr val="FB923C"/>
          </a:solidFill>
          <a:ln/>
        </p:spPr>
      </p:sp>
      <p:sp>
        <p:nvSpPr>
          <p:cNvPr id="81" name="Text 76"/>
          <p:cNvSpPr txBox="1"/>
          <p:nvPr/>
        </p:nvSpPr>
        <p:spPr>
          <a:xfrm>
            <a:off x="8591702" y="4019702"/>
            <a:ext cx="2410358" cy="191110"/>
          </a:xfrm>
          <a:prstGeom prst="rect">
            <a:avLst/>
          </a:prstGeom>
          <a:noFill/>
          <a:ln/>
        </p:spPr>
        <p:txBody>
          <a:bodyPr wrap="square" lIns="0" tIns="0" rIns="0" bIns="0" rtlCol="0" anchor="ctr"/>
          <a:lstStyle/>
          <a:p>
            <a:pPr algn="l" indent="0" marL="0">
              <a:buNone/>
            </a:pPr>
            <a:r>
              <a:rPr lang="en-US" sz="1200" dirty="0">
                <a:solidFill>
                  <a:srgbClr val="9A3412"/>
                </a:solidFill>
                <a:latin typeface="Inter" pitchFamily="34" charset="0"/>
                <a:ea typeface="Inter" pitchFamily="34" charset="-122"/>
                <a:cs typeface="Inter" pitchFamily="34" charset="-120"/>
              </a:rPr>
              <a:t>自建封闭生态，形成用户留存壁垒</a:t>
            </a:r>
            <a:endParaRPr lang="en-US" sz="1200" dirty="0"/>
          </a:p>
        </p:txBody>
      </p:sp>
      <p:sp>
        <p:nvSpPr>
          <p:cNvPr id="82" name="Shape 77"/>
          <p:cNvSpPr/>
          <p:nvPr/>
        </p:nvSpPr>
        <p:spPr>
          <a:xfrm>
            <a:off x="4429354" y="3857854"/>
            <a:ext cx="390449" cy="209398"/>
          </a:xfrm>
          <a:prstGeom prst="roundRect">
            <a:avLst>
              <a:gd name="adj" fmla="val 79396"/>
            </a:avLst>
          </a:prstGeom>
          <a:solidFill>
            <a:srgbClr val="FEE2E2"/>
          </a:solidFill>
          <a:ln/>
        </p:spPr>
      </p:sp>
      <p:sp>
        <p:nvSpPr>
          <p:cNvPr id="83" name="Shape 78"/>
          <p:cNvSpPr/>
          <p:nvPr/>
        </p:nvSpPr>
        <p:spPr>
          <a:xfrm>
            <a:off x="8315554" y="4429354"/>
            <a:ext cx="390449" cy="209398"/>
          </a:xfrm>
          <a:prstGeom prst="roundRect">
            <a:avLst>
              <a:gd name="adj" fmla="val 79396"/>
            </a:avLst>
          </a:prstGeom>
          <a:solidFill>
            <a:srgbClr val="FEE2E2"/>
          </a:solidFill>
          <a:ln/>
        </p:spPr>
      </p:sp>
      <p:sp>
        <p:nvSpPr>
          <p:cNvPr id="84" name="Text 79"/>
          <p:cNvSpPr txBox="1"/>
          <p:nvPr/>
        </p:nvSpPr>
        <p:spPr>
          <a:xfrm>
            <a:off x="4505249" y="3886200"/>
            <a:ext cx="324612" cy="143561"/>
          </a:xfrm>
          <a:prstGeom prst="rect">
            <a:avLst/>
          </a:prstGeom>
          <a:noFill/>
          <a:ln/>
        </p:spPr>
        <p:txBody>
          <a:bodyPr wrap="square" lIns="0" tIns="0" rIns="0" bIns="0" rtlCol="0" anchor="ctr"/>
          <a:lstStyle/>
          <a:p>
            <a:pPr algn="l" indent="0" marL="0">
              <a:buNone/>
            </a:pPr>
            <a:r>
              <a:rPr lang="en-US" sz="900" dirty="0">
                <a:solidFill>
                  <a:srgbClr val="B91C1C"/>
                </a:solidFill>
                <a:latin typeface="Inter" pitchFamily="34" charset="0"/>
                <a:ea typeface="Inter" pitchFamily="34" charset="-122"/>
                <a:cs typeface="Inter" pitchFamily="34" charset="-120"/>
              </a:rPr>
              <a:t>劣势</a:t>
            </a:r>
            <a:endParaRPr lang="en-US" sz="900" dirty="0"/>
          </a:p>
        </p:txBody>
      </p:sp>
      <p:sp>
        <p:nvSpPr>
          <p:cNvPr id="85" name="Shape 80"/>
          <p:cNvSpPr/>
          <p:nvPr/>
        </p:nvSpPr>
        <p:spPr>
          <a:xfrm>
            <a:off x="4429354" y="5410505"/>
            <a:ext cx="3333902" cy="724205"/>
          </a:xfrm>
          <a:prstGeom prst="roundRect">
            <a:avLst>
              <a:gd name="adj" fmla="val 9968"/>
            </a:avLst>
          </a:prstGeom>
          <a:solidFill>
            <a:srgbClr val="EBF0FF"/>
          </a:solidFill>
          <a:ln/>
        </p:spPr>
      </p:sp>
      <p:sp>
        <p:nvSpPr>
          <p:cNvPr id="86" name="Text 81"/>
          <p:cNvSpPr txBox="1"/>
          <p:nvPr/>
        </p:nvSpPr>
        <p:spPr>
          <a:xfrm>
            <a:off x="4543654" y="5505602"/>
            <a:ext cx="1485900"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代表案例: Notion AI</a:t>
            </a:r>
            <a:endParaRPr lang="en-US" sz="1200" dirty="0"/>
          </a:p>
        </p:txBody>
      </p:sp>
      <p:sp>
        <p:nvSpPr>
          <p:cNvPr id="87" name="Text 82"/>
          <p:cNvSpPr txBox="1"/>
          <p:nvPr/>
        </p:nvSpPr>
        <p:spPr>
          <a:xfrm>
            <a:off x="4543654" y="5753405"/>
            <a:ext cx="2953512"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从协作知识库工具起步，通过集成AI能力，逐步向Notion Agent方向转型，利用已有用户和场景优势</a:t>
            </a:r>
            <a:endParaRPr lang="en-US" sz="900" dirty="0"/>
          </a:p>
        </p:txBody>
      </p:sp>
      <p:pic>
        <p:nvPicPr>
          <p:cNvPr id="88" name="Image 3" descr="preencoded.png">    </p:cNvPr>
          <p:cNvPicPr>
            <a:picLocks noChangeAspect="1"/>
          </p:cNvPicPr>
          <p:nvPr/>
        </p:nvPicPr>
        <p:blipFill>
          <a:blip r:embed="rId4"/>
          <a:srcRect l="0" r="0" t="-1100" b="-1100"/>
          <a:stretch/>
        </p:blipFill>
        <p:spPr>
          <a:xfrm>
            <a:off x="8410651" y="1790395"/>
            <a:ext cx="114300" cy="133502"/>
          </a:xfrm>
          <a:prstGeom prst="rect">
            <a:avLst/>
          </a:prstGeom>
        </p:spPr>
      </p:pic>
      <p:pic>
        <p:nvPicPr>
          <p:cNvPr id="89" name="Image 4" descr="preencoded.png">    </p:cNvPr>
          <p:cNvPicPr>
            <a:picLocks noChangeAspect="1"/>
          </p:cNvPicPr>
          <p:nvPr/>
        </p:nvPicPr>
        <p:blipFill>
          <a:blip r:embed="rId5"/>
          <a:srcRect l="0" r="0" t="-43" b="-43"/>
          <a:stretch/>
        </p:blipFill>
        <p:spPr>
          <a:xfrm>
            <a:off x="8419795" y="4038905"/>
            <a:ext cx="133502" cy="152705"/>
          </a:xfrm>
          <a:prstGeom prst="rect">
            <a:avLst/>
          </a:prstGeom>
        </p:spPr>
      </p:pic>
      <p:sp>
        <p:nvSpPr>
          <p:cNvPr id="90" name="Text 83"/>
          <p:cNvSpPr txBox="1"/>
          <p:nvPr/>
        </p:nvSpPr>
        <p:spPr>
          <a:xfrm>
            <a:off x="8391449" y="4457700"/>
            <a:ext cx="324612" cy="143561"/>
          </a:xfrm>
          <a:prstGeom prst="rect">
            <a:avLst/>
          </a:prstGeom>
          <a:noFill/>
          <a:ln/>
        </p:spPr>
        <p:txBody>
          <a:bodyPr wrap="square" lIns="0" tIns="0" rIns="0" bIns="0" rtlCol="0" anchor="ctr"/>
          <a:lstStyle/>
          <a:p>
            <a:pPr algn="l" indent="0" marL="0">
              <a:buNone/>
            </a:pPr>
            <a:r>
              <a:rPr lang="en-US" sz="900" dirty="0">
                <a:solidFill>
                  <a:srgbClr val="B91C1C"/>
                </a:solidFill>
                <a:latin typeface="Inter" pitchFamily="34" charset="0"/>
                <a:ea typeface="Inter" pitchFamily="34" charset="-122"/>
                <a:cs typeface="Inter" pitchFamily="34" charset="-120"/>
              </a:rPr>
              <a:t>劣势</a:t>
            </a:r>
            <a:endParaRPr lang="en-US" sz="900" dirty="0"/>
          </a:p>
        </p:txBody>
      </p:sp>
      <p:sp>
        <p:nvSpPr>
          <p:cNvPr id="91" name="Shape 84"/>
          <p:cNvSpPr/>
          <p:nvPr/>
        </p:nvSpPr>
        <p:spPr>
          <a:xfrm>
            <a:off x="8315554" y="5982005"/>
            <a:ext cx="3333902" cy="724205"/>
          </a:xfrm>
          <a:prstGeom prst="roundRect">
            <a:avLst>
              <a:gd name="adj" fmla="val 9968"/>
            </a:avLst>
          </a:prstGeom>
          <a:solidFill>
            <a:srgbClr val="EBF0FF"/>
          </a:solidFill>
          <a:ln/>
        </p:spPr>
      </p:sp>
      <p:sp>
        <p:nvSpPr>
          <p:cNvPr id="92" name="Text 85"/>
          <p:cNvSpPr txBox="1"/>
          <p:nvPr/>
        </p:nvSpPr>
        <p:spPr>
          <a:xfrm>
            <a:off x="8429854" y="6077102"/>
            <a:ext cx="1295705" cy="191110"/>
          </a:xfrm>
          <a:prstGeom prst="rect">
            <a:avLst/>
          </a:prstGeom>
          <a:noFill/>
          <a:ln/>
        </p:spPr>
        <p:txBody>
          <a:bodyPr wrap="square" lIns="0" tIns="0" rIns="0" bIns="0" rtlCol="0" anchor="ctr"/>
          <a:lstStyle/>
          <a:p>
            <a:pPr algn="l" indent="0" marL="0">
              <a:buNone/>
            </a:pPr>
            <a:r>
              <a:rPr lang="en-US" sz="1200" dirty="0">
                <a:solidFill>
                  <a:srgbClr val="1D4ED8"/>
                </a:solidFill>
                <a:latin typeface="Inter" pitchFamily="34" charset="0"/>
                <a:ea typeface="Inter" pitchFamily="34" charset="-122"/>
                <a:cs typeface="Inter" pitchFamily="34" charset="-120"/>
              </a:rPr>
              <a:t>代表案例: Oracle</a:t>
            </a:r>
            <a:endParaRPr lang="en-US" sz="1200" dirty="0"/>
          </a:p>
        </p:txBody>
      </p:sp>
      <p:sp>
        <p:nvSpPr>
          <p:cNvPr id="93" name="Text 86"/>
          <p:cNvSpPr txBox="1"/>
          <p:nvPr/>
        </p:nvSpPr>
        <p:spPr>
          <a:xfrm>
            <a:off x="8429854" y="6324905"/>
            <a:ext cx="3172054" cy="29535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传统数据库巨头，有强大的企业客户基础，但在云计算和AI转型上相对缓慢，存量业务是双刃剑</a:t>
            </a:r>
            <a:endParaRPr lang="en-US" sz="900" dirty="0"/>
          </a:p>
        </p:txBody>
      </p:sp>
      <p:sp>
        <p:nvSpPr>
          <p:cNvPr id="94" name="Shape 87"/>
          <p:cNvSpPr/>
          <p:nvPr/>
        </p:nvSpPr>
        <p:spPr>
          <a:xfrm>
            <a:off x="381305" y="7095744"/>
            <a:ext cx="11430000" cy="1067105"/>
          </a:xfrm>
          <a:prstGeom prst="roundRect">
            <a:avLst>
              <a:gd name="adj" fmla="val 6121"/>
            </a:avLst>
          </a:prstGeom>
          <a:solidFill>
            <a:srgbClr val="EFF6FF"/>
          </a:solidFill>
          <a:ln/>
        </p:spPr>
      </p:sp>
      <p:sp>
        <p:nvSpPr>
          <p:cNvPr id="95" name="Shape 88"/>
          <p:cNvSpPr/>
          <p:nvPr/>
        </p:nvSpPr>
        <p:spPr>
          <a:xfrm>
            <a:off x="571500" y="7324344"/>
            <a:ext cx="267005" cy="381305"/>
          </a:xfrm>
          <a:prstGeom prst="roundRect">
            <a:avLst>
              <a:gd name="adj" fmla="val 342465"/>
            </a:avLst>
          </a:prstGeom>
          <a:solidFill>
            <a:srgbClr val="DBEAFE"/>
          </a:solidFill>
          <a:ln/>
        </p:spPr>
      </p:sp>
      <p:pic>
        <p:nvPicPr>
          <p:cNvPr id="96" name="Image 5" descr="preencoded.png">    </p:cNvPr>
          <p:cNvPicPr>
            <a:picLocks noChangeAspect="1"/>
          </p:cNvPicPr>
          <p:nvPr/>
        </p:nvPicPr>
        <p:blipFill>
          <a:blip r:embed="rId6"/>
          <a:srcRect l="0" r="0" t="-100" b="-100"/>
          <a:stretch/>
        </p:blipFill>
        <p:spPr>
          <a:xfrm>
            <a:off x="647395" y="7438644"/>
            <a:ext cx="114300" cy="152705"/>
          </a:xfrm>
          <a:prstGeom prst="rect">
            <a:avLst/>
          </a:prstGeom>
        </p:spPr>
      </p:pic>
      <p:sp>
        <p:nvSpPr>
          <p:cNvPr id="97" name="Text 89"/>
          <p:cNvSpPr txBox="1"/>
          <p:nvPr/>
        </p:nvSpPr>
        <p:spPr>
          <a:xfrm>
            <a:off x="990295" y="7306056"/>
            <a:ext cx="10387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竞争格局洞察</a:t>
            </a:r>
            <a:endParaRPr lang="en-US" sz="1200" dirty="0"/>
          </a:p>
        </p:txBody>
      </p:sp>
      <p:sp>
        <p:nvSpPr>
          <p:cNvPr id="98" name="Text 90"/>
          <p:cNvSpPr txBox="1"/>
          <p:nvPr/>
        </p:nvSpPr>
        <p:spPr>
          <a:xfrm>
            <a:off x="990295" y="7601407"/>
            <a:ext cx="104826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Agentic AI领域的竞争正呈现"三分天下"格局：巨头凭借资源主导基础设施层并构建封闭生态，存量企业在垂直领域有转型优势，创业新军则通过拥抱开放生态在利基市场寻找突破。不同类型玩家应扬长避短，找准时机与定位，构建核心差异化优势。</a:t>
            </a:r>
            <a:endParaRPr lang="en-US" sz="1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课程大纲</a:t>
            </a:r>
            <a:endParaRPr lang="en-US" sz="1200" dirty="0"/>
          </a:p>
        </p:txBody>
      </p:sp>
      <p:sp>
        <p:nvSpPr>
          <p:cNvPr id="6" name="Text 4"/>
          <p:cNvSpPr txBox="1"/>
          <p:nvPr/>
        </p:nvSpPr>
        <p:spPr>
          <a:xfrm>
            <a:off x="381305" y="743407"/>
            <a:ext cx="70152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发现Agentic时代的变量，智能体新物种重构产品思维</a:t>
            </a:r>
            <a:endParaRPr lang="en-US" sz="2200" dirty="0"/>
          </a:p>
        </p:txBody>
      </p:sp>
      <p:sp>
        <p:nvSpPr>
          <p:cNvPr id="7" name="Text 5"/>
          <p:cNvSpPr txBox="1"/>
          <p:nvPr/>
        </p:nvSpPr>
        <p:spPr>
          <a:xfrm>
            <a:off x="381305" y="1181405"/>
            <a:ext cx="4524451"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从技术变革到商业突破，构建10倍价值的Agentic AI产品完整路径</a:t>
            </a:r>
            <a:endParaRPr lang="en-US" sz="1200" dirty="0"/>
          </a:p>
        </p:txBody>
      </p:sp>
      <p:sp>
        <p:nvSpPr>
          <p:cNvPr id="8" name="Shape 6"/>
          <p:cNvSpPr/>
          <p:nvPr/>
        </p:nvSpPr>
        <p:spPr>
          <a:xfrm>
            <a:off x="381305" y="1580998"/>
            <a:ext cx="5639105" cy="590702"/>
          </a:xfrm>
          <a:prstGeom prst="roundRect">
            <a:avLst>
              <a:gd name="adj" fmla="val 19974"/>
            </a:avLst>
          </a:prstGeom>
          <a:solidFill>
            <a:srgbClr val="F9FAFB"/>
          </a:solidFill>
          <a:ln w="12700">
            <a:solidFill>
              <a:srgbClr val="E5E7EB"/>
            </a:solidFill>
            <a:prstDash val="solid"/>
          </a:ln>
        </p:spPr>
      </p:sp>
      <p:sp>
        <p:nvSpPr>
          <p:cNvPr id="9" name="Shape 7"/>
          <p:cNvSpPr/>
          <p:nvPr/>
        </p:nvSpPr>
        <p:spPr>
          <a:xfrm>
            <a:off x="6172200" y="1580998"/>
            <a:ext cx="5639105" cy="590702"/>
          </a:xfrm>
          <a:prstGeom prst="roundRect">
            <a:avLst>
              <a:gd name="adj" fmla="val 19974"/>
            </a:avLst>
          </a:prstGeom>
          <a:solidFill>
            <a:srgbClr val="F9FAFB"/>
          </a:solidFill>
          <a:ln w="12700">
            <a:solidFill>
              <a:srgbClr val="E5E7EB"/>
            </a:solidFill>
            <a:prstDash val="solid"/>
          </a:ln>
        </p:spPr>
      </p:sp>
      <p:sp>
        <p:nvSpPr>
          <p:cNvPr id="10" name="Shape 8"/>
          <p:cNvSpPr/>
          <p:nvPr/>
        </p:nvSpPr>
        <p:spPr>
          <a:xfrm>
            <a:off x="504749" y="1705356"/>
            <a:ext cx="228600" cy="228600"/>
          </a:xfrm>
          <a:prstGeom prst="ellipse">
            <a:avLst/>
          </a:prstGeom>
          <a:solidFill>
            <a:srgbClr val="4C6FFF"/>
          </a:solidFill>
          <a:ln/>
        </p:spPr>
      </p:sp>
      <p:sp>
        <p:nvSpPr>
          <p:cNvPr id="11" name="Text 9"/>
          <p:cNvSpPr txBox="1"/>
          <p:nvPr/>
        </p:nvSpPr>
        <p:spPr>
          <a:xfrm>
            <a:off x="595274" y="1733702"/>
            <a:ext cx="143561"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1</a:t>
            </a:r>
            <a:endParaRPr lang="en-US" sz="900" dirty="0"/>
          </a:p>
        </p:txBody>
      </p:sp>
      <p:sp>
        <p:nvSpPr>
          <p:cNvPr id="12" name="Shape 10"/>
          <p:cNvSpPr/>
          <p:nvPr/>
        </p:nvSpPr>
        <p:spPr>
          <a:xfrm>
            <a:off x="809244" y="1705356"/>
            <a:ext cx="342900" cy="342900"/>
          </a:xfrm>
          <a:prstGeom prst="ellipse">
            <a:avLst/>
          </a:prstGeom>
          <a:solidFill>
            <a:srgbClr val="EBF0FF"/>
          </a:solidFill>
          <a:ln/>
        </p:spPr>
      </p:sp>
      <p:pic>
        <p:nvPicPr>
          <p:cNvPr id="13" name="Image 0" descr="preencoded.png">    </p:cNvPr>
          <p:cNvPicPr>
            <a:picLocks noChangeAspect="1"/>
          </p:cNvPicPr>
          <p:nvPr/>
        </p:nvPicPr>
        <p:blipFill>
          <a:blip r:embed="rId1"/>
          <a:srcRect l="0" r="0" t="-100" b="-100"/>
          <a:stretch/>
        </p:blipFill>
        <p:spPr>
          <a:xfrm>
            <a:off x="923544" y="1800454"/>
            <a:ext cx="114300" cy="152705"/>
          </a:xfrm>
          <a:prstGeom prst="rect">
            <a:avLst/>
          </a:prstGeom>
        </p:spPr>
      </p:pic>
      <p:sp>
        <p:nvSpPr>
          <p:cNvPr id="14" name="Shape 11"/>
          <p:cNvSpPr/>
          <p:nvPr/>
        </p:nvSpPr>
        <p:spPr>
          <a:xfrm>
            <a:off x="381305" y="2324405"/>
            <a:ext cx="5639105" cy="590702"/>
          </a:xfrm>
          <a:prstGeom prst="roundRect">
            <a:avLst>
              <a:gd name="adj" fmla="val 19974"/>
            </a:avLst>
          </a:prstGeom>
          <a:solidFill>
            <a:srgbClr val="F9FAFB"/>
          </a:solidFill>
          <a:ln w="12700">
            <a:solidFill>
              <a:srgbClr val="E5E7EB"/>
            </a:solidFill>
            <a:prstDash val="solid"/>
          </a:ln>
        </p:spPr>
      </p:sp>
      <p:sp>
        <p:nvSpPr>
          <p:cNvPr id="15" name="Shape 12"/>
          <p:cNvSpPr/>
          <p:nvPr/>
        </p:nvSpPr>
        <p:spPr>
          <a:xfrm>
            <a:off x="6172200" y="2324405"/>
            <a:ext cx="5639105" cy="590702"/>
          </a:xfrm>
          <a:prstGeom prst="roundRect">
            <a:avLst>
              <a:gd name="adj" fmla="val 19974"/>
            </a:avLst>
          </a:prstGeom>
          <a:solidFill>
            <a:srgbClr val="F9FAFB"/>
          </a:solidFill>
          <a:ln w="12700">
            <a:solidFill>
              <a:srgbClr val="E5E7EB"/>
            </a:solidFill>
            <a:prstDash val="solid"/>
          </a:ln>
        </p:spPr>
      </p:sp>
      <p:sp>
        <p:nvSpPr>
          <p:cNvPr id="16" name="Shape 13"/>
          <p:cNvSpPr/>
          <p:nvPr/>
        </p:nvSpPr>
        <p:spPr>
          <a:xfrm>
            <a:off x="6295644" y="1705356"/>
            <a:ext cx="228600" cy="228600"/>
          </a:xfrm>
          <a:prstGeom prst="ellipse">
            <a:avLst/>
          </a:prstGeom>
          <a:solidFill>
            <a:srgbClr val="4C6FFF"/>
          </a:solidFill>
          <a:ln/>
        </p:spPr>
      </p:sp>
      <p:sp>
        <p:nvSpPr>
          <p:cNvPr id="17" name="Shape 14"/>
          <p:cNvSpPr/>
          <p:nvPr/>
        </p:nvSpPr>
        <p:spPr>
          <a:xfrm>
            <a:off x="504749" y="2447849"/>
            <a:ext cx="228600" cy="228600"/>
          </a:xfrm>
          <a:prstGeom prst="ellipse">
            <a:avLst/>
          </a:prstGeom>
          <a:solidFill>
            <a:srgbClr val="4C6FFF"/>
          </a:solidFill>
          <a:ln/>
        </p:spPr>
      </p:sp>
      <p:sp>
        <p:nvSpPr>
          <p:cNvPr id="18" name="Shape 15"/>
          <p:cNvSpPr/>
          <p:nvPr/>
        </p:nvSpPr>
        <p:spPr>
          <a:xfrm>
            <a:off x="6295644" y="2447849"/>
            <a:ext cx="228600" cy="228600"/>
          </a:xfrm>
          <a:prstGeom prst="ellipse">
            <a:avLst/>
          </a:prstGeom>
          <a:solidFill>
            <a:srgbClr val="4C6FFF"/>
          </a:solidFill>
          <a:ln/>
        </p:spPr>
      </p:sp>
      <p:sp>
        <p:nvSpPr>
          <p:cNvPr id="19" name="Text 16"/>
          <p:cNvSpPr txBox="1"/>
          <p:nvPr/>
        </p:nvSpPr>
        <p:spPr>
          <a:xfrm>
            <a:off x="6374282" y="1733702"/>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2</a:t>
            </a:r>
            <a:endParaRPr lang="en-US" sz="900" dirty="0"/>
          </a:p>
        </p:txBody>
      </p:sp>
      <p:sp>
        <p:nvSpPr>
          <p:cNvPr id="20" name="Text 17"/>
          <p:cNvSpPr txBox="1"/>
          <p:nvPr/>
        </p:nvSpPr>
        <p:spPr>
          <a:xfrm>
            <a:off x="582473" y="2476195"/>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3</a:t>
            </a:r>
            <a:endParaRPr lang="en-US" sz="900" dirty="0"/>
          </a:p>
        </p:txBody>
      </p:sp>
      <p:sp>
        <p:nvSpPr>
          <p:cNvPr id="21" name="Text 18"/>
          <p:cNvSpPr txBox="1"/>
          <p:nvPr/>
        </p:nvSpPr>
        <p:spPr>
          <a:xfrm>
            <a:off x="6372454" y="2476195"/>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4</a:t>
            </a:r>
            <a:endParaRPr lang="en-US" sz="900" dirty="0"/>
          </a:p>
        </p:txBody>
      </p:sp>
      <p:sp>
        <p:nvSpPr>
          <p:cNvPr id="22" name="Shape 19"/>
          <p:cNvSpPr/>
          <p:nvPr/>
        </p:nvSpPr>
        <p:spPr>
          <a:xfrm>
            <a:off x="6601054" y="1705356"/>
            <a:ext cx="342900" cy="342900"/>
          </a:xfrm>
          <a:prstGeom prst="ellipse">
            <a:avLst/>
          </a:prstGeom>
          <a:solidFill>
            <a:srgbClr val="EBF0FF"/>
          </a:solidFill>
          <a:ln/>
        </p:spPr>
      </p:sp>
      <p:sp>
        <p:nvSpPr>
          <p:cNvPr id="23" name="Shape 20"/>
          <p:cNvSpPr/>
          <p:nvPr/>
        </p:nvSpPr>
        <p:spPr>
          <a:xfrm>
            <a:off x="809244" y="2447849"/>
            <a:ext cx="342900" cy="342900"/>
          </a:xfrm>
          <a:prstGeom prst="ellipse">
            <a:avLst/>
          </a:prstGeom>
          <a:solidFill>
            <a:srgbClr val="EBF0FF"/>
          </a:solidFill>
          <a:ln/>
        </p:spPr>
      </p:sp>
      <p:sp>
        <p:nvSpPr>
          <p:cNvPr id="24" name="Shape 21"/>
          <p:cNvSpPr/>
          <p:nvPr/>
        </p:nvSpPr>
        <p:spPr>
          <a:xfrm>
            <a:off x="6601054" y="2447849"/>
            <a:ext cx="342900" cy="342900"/>
          </a:xfrm>
          <a:prstGeom prst="ellipse">
            <a:avLst/>
          </a:prstGeom>
          <a:solidFill>
            <a:srgbClr val="EBF0FF"/>
          </a:solidFill>
          <a:ln/>
        </p:spPr>
      </p:sp>
      <p:sp>
        <p:nvSpPr>
          <p:cNvPr id="25" name="Text 22"/>
          <p:cNvSpPr txBox="1"/>
          <p:nvPr/>
        </p:nvSpPr>
        <p:spPr>
          <a:xfrm>
            <a:off x="1228954" y="1714500"/>
            <a:ext cx="1271930"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Agentic时代新变量</a:t>
            </a:r>
            <a:endParaRPr lang="en-US" sz="1000" dirty="0"/>
          </a:p>
        </p:txBody>
      </p:sp>
      <p:sp>
        <p:nvSpPr>
          <p:cNvPr id="26" name="Text 23"/>
          <p:cNvSpPr txBox="1"/>
          <p:nvPr/>
        </p:nvSpPr>
        <p:spPr>
          <a:xfrm>
            <a:off x="1228954" y="2457907"/>
            <a:ext cx="1700784"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智能变量与差异化竞争策略</a:t>
            </a:r>
            <a:endParaRPr lang="en-US" sz="1000" dirty="0"/>
          </a:p>
        </p:txBody>
      </p:sp>
      <p:sp>
        <p:nvSpPr>
          <p:cNvPr id="27" name="Text 24"/>
          <p:cNvSpPr txBox="1"/>
          <p:nvPr/>
        </p:nvSpPr>
        <p:spPr>
          <a:xfrm>
            <a:off x="1228954" y="1895551"/>
            <a:ext cx="3857854"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探索智能体作为新物种带来的产品范式转变，解析AI从工具到智能体的进化</a:t>
            </a:r>
            <a:endParaRPr lang="en-US" sz="900" dirty="0"/>
          </a:p>
        </p:txBody>
      </p:sp>
      <p:pic>
        <p:nvPicPr>
          <p:cNvPr id="28" name="Image 1" descr="preencoded.png">    </p:cNvPr>
          <p:cNvPicPr>
            <a:picLocks noChangeAspect="1"/>
          </p:cNvPicPr>
          <p:nvPr/>
        </p:nvPicPr>
        <p:blipFill>
          <a:blip r:embed="rId2"/>
          <a:srcRect l="0" r="0" t="0" b="0"/>
          <a:stretch/>
        </p:blipFill>
        <p:spPr>
          <a:xfrm>
            <a:off x="6696151" y="1800454"/>
            <a:ext cx="152705" cy="152705"/>
          </a:xfrm>
          <a:prstGeom prst="rect">
            <a:avLst/>
          </a:prstGeom>
        </p:spPr>
      </p:pic>
      <p:sp>
        <p:nvSpPr>
          <p:cNvPr id="29" name="Text 25"/>
          <p:cNvSpPr txBox="1"/>
          <p:nvPr/>
        </p:nvSpPr>
        <p:spPr>
          <a:xfrm>
            <a:off x="7019849" y="1714500"/>
            <a:ext cx="1034186"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第四次智能革命</a:t>
            </a:r>
            <a:endParaRPr lang="en-US" sz="1000" dirty="0"/>
          </a:p>
        </p:txBody>
      </p:sp>
      <p:sp>
        <p:nvSpPr>
          <p:cNvPr id="30" name="Text 26"/>
          <p:cNvSpPr txBox="1"/>
          <p:nvPr/>
        </p:nvSpPr>
        <p:spPr>
          <a:xfrm>
            <a:off x="7019849" y="1895551"/>
            <a:ext cx="3982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分析智能革命如何重塑现有产业链与用户体验，识别全新交互模式与业务场景</a:t>
            </a:r>
            <a:endParaRPr lang="en-US" sz="900" dirty="0"/>
          </a:p>
        </p:txBody>
      </p:sp>
      <p:pic>
        <p:nvPicPr>
          <p:cNvPr id="31" name="Image 2" descr="preencoded.png">    </p:cNvPr>
          <p:cNvPicPr>
            <a:picLocks noChangeAspect="1"/>
          </p:cNvPicPr>
          <p:nvPr/>
        </p:nvPicPr>
        <p:blipFill>
          <a:blip r:embed="rId3"/>
          <a:srcRect l="0" r="0" t="0" b="0"/>
          <a:stretch/>
        </p:blipFill>
        <p:spPr>
          <a:xfrm>
            <a:off x="905256" y="2542946"/>
            <a:ext cx="152705" cy="152705"/>
          </a:xfrm>
          <a:prstGeom prst="rect">
            <a:avLst/>
          </a:prstGeom>
        </p:spPr>
      </p:pic>
      <p:sp>
        <p:nvSpPr>
          <p:cNvPr id="32" name="Text 27"/>
          <p:cNvSpPr txBox="1"/>
          <p:nvPr/>
        </p:nvSpPr>
        <p:spPr>
          <a:xfrm>
            <a:off x="1228954" y="2638044"/>
            <a:ext cx="37536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掌握七维度差异化框架，构建强护城河产品战略，避免同质化与依赖风险</a:t>
            </a:r>
            <a:endParaRPr lang="en-US" sz="900" dirty="0"/>
          </a:p>
        </p:txBody>
      </p:sp>
      <p:pic>
        <p:nvPicPr>
          <p:cNvPr id="33" name="Image 3" descr="preencoded.png">    </p:cNvPr>
          <p:cNvPicPr>
            <a:picLocks noChangeAspect="1"/>
          </p:cNvPicPr>
          <p:nvPr/>
        </p:nvPicPr>
        <p:blipFill>
          <a:blip r:embed="rId4"/>
          <a:srcRect l="0" r="0" t="0" b="0"/>
          <a:stretch/>
        </p:blipFill>
        <p:spPr>
          <a:xfrm>
            <a:off x="6696151" y="2542946"/>
            <a:ext cx="152705" cy="152705"/>
          </a:xfrm>
          <a:prstGeom prst="rect">
            <a:avLst/>
          </a:prstGeom>
        </p:spPr>
      </p:pic>
      <p:sp>
        <p:nvSpPr>
          <p:cNvPr id="34" name="Shape 28"/>
          <p:cNvSpPr/>
          <p:nvPr/>
        </p:nvSpPr>
        <p:spPr>
          <a:xfrm>
            <a:off x="381305" y="3066898"/>
            <a:ext cx="5639105" cy="590702"/>
          </a:xfrm>
          <a:prstGeom prst="roundRect">
            <a:avLst>
              <a:gd name="adj" fmla="val 19974"/>
            </a:avLst>
          </a:prstGeom>
          <a:solidFill>
            <a:srgbClr val="F9FAFB"/>
          </a:solidFill>
          <a:ln w="12700">
            <a:solidFill>
              <a:srgbClr val="E5E7EB"/>
            </a:solidFill>
            <a:prstDash val="solid"/>
          </a:ln>
        </p:spPr>
      </p:sp>
      <p:sp>
        <p:nvSpPr>
          <p:cNvPr id="35" name="Shape 29"/>
          <p:cNvSpPr/>
          <p:nvPr/>
        </p:nvSpPr>
        <p:spPr>
          <a:xfrm>
            <a:off x="6172200" y="3066898"/>
            <a:ext cx="5639105" cy="590702"/>
          </a:xfrm>
          <a:prstGeom prst="roundRect">
            <a:avLst>
              <a:gd name="adj" fmla="val 19974"/>
            </a:avLst>
          </a:prstGeom>
          <a:solidFill>
            <a:srgbClr val="F9FAFB"/>
          </a:solidFill>
          <a:ln w="12700">
            <a:solidFill>
              <a:srgbClr val="E5E7EB"/>
            </a:solidFill>
            <a:prstDash val="solid"/>
          </a:ln>
        </p:spPr>
      </p:sp>
      <p:sp>
        <p:nvSpPr>
          <p:cNvPr id="36" name="Shape 30"/>
          <p:cNvSpPr/>
          <p:nvPr/>
        </p:nvSpPr>
        <p:spPr>
          <a:xfrm>
            <a:off x="504749" y="3191256"/>
            <a:ext cx="228600" cy="228600"/>
          </a:xfrm>
          <a:prstGeom prst="ellipse">
            <a:avLst/>
          </a:prstGeom>
          <a:solidFill>
            <a:srgbClr val="4C6FFF"/>
          </a:solidFill>
          <a:ln/>
        </p:spPr>
      </p:sp>
      <p:sp>
        <p:nvSpPr>
          <p:cNvPr id="37" name="Shape 31"/>
          <p:cNvSpPr/>
          <p:nvPr/>
        </p:nvSpPr>
        <p:spPr>
          <a:xfrm>
            <a:off x="6295644" y="3191256"/>
            <a:ext cx="228600" cy="228600"/>
          </a:xfrm>
          <a:prstGeom prst="ellipse">
            <a:avLst/>
          </a:prstGeom>
          <a:solidFill>
            <a:srgbClr val="4C6FFF"/>
          </a:solidFill>
          <a:ln/>
        </p:spPr>
      </p:sp>
      <p:sp>
        <p:nvSpPr>
          <p:cNvPr id="38" name="Text 32"/>
          <p:cNvSpPr txBox="1"/>
          <p:nvPr/>
        </p:nvSpPr>
        <p:spPr>
          <a:xfrm>
            <a:off x="584302" y="3219602"/>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5</a:t>
            </a:r>
            <a:endParaRPr lang="en-US" sz="900" dirty="0"/>
          </a:p>
        </p:txBody>
      </p:sp>
      <p:sp>
        <p:nvSpPr>
          <p:cNvPr id="39" name="Text 33"/>
          <p:cNvSpPr txBox="1"/>
          <p:nvPr/>
        </p:nvSpPr>
        <p:spPr>
          <a:xfrm>
            <a:off x="6373368" y="3219602"/>
            <a:ext cx="162763"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6</a:t>
            </a:r>
            <a:endParaRPr lang="en-US" sz="900" dirty="0"/>
          </a:p>
        </p:txBody>
      </p:sp>
      <p:sp>
        <p:nvSpPr>
          <p:cNvPr id="40" name="Shape 34"/>
          <p:cNvSpPr/>
          <p:nvPr/>
        </p:nvSpPr>
        <p:spPr>
          <a:xfrm>
            <a:off x="809244" y="3191256"/>
            <a:ext cx="342900" cy="342900"/>
          </a:xfrm>
          <a:prstGeom prst="ellipse">
            <a:avLst/>
          </a:prstGeom>
          <a:solidFill>
            <a:srgbClr val="EBF0FF"/>
          </a:solidFill>
          <a:ln/>
        </p:spPr>
      </p:sp>
      <p:sp>
        <p:nvSpPr>
          <p:cNvPr id="41" name="Text 35"/>
          <p:cNvSpPr txBox="1"/>
          <p:nvPr/>
        </p:nvSpPr>
        <p:spPr>
          <a:xfrm>
            <a:off x="7019849" y="2457907"/>
            <a:ext cx="900684"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竞争格局洞察</a:t>
            </a:r>
            <a:endParaRPr lang="en-US" sz="1000" dirty="0"/>
          </a:p>
        </p:txBody>
      </p:sp>
      <p:sp>
        <p:nvSpPr>
          <p:cNvPr id="42" name="Text 36"/>
          <p:cNvSpPr txBox="1"/>
          <p:nvPr/>
        </p:nvSpPr>
        <p:spPr>
          <a:xfrm>
            <a:off x="7019849" y="2638044"/>
            <a:ext cx="3820363"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解读各行业Agentic赛道现状与演进趋势，对标领先产品，发现市场破局点</a:t>
            </a:r>
            <a:endParaRPr lang="en-US" sz="900" dirty="0"/>
          </a:p>
        </p:txBody>
      </p:sp>
      <p:pic>
        <p:nvPicPr>
          <p:cNvPr id="43" name="Image 4" descr="preencoded.png">    </p:cNvPr>
          <p:cNvPicPr>
            <a:picLocks noChangeAspect="1"/>
          </p:cNvPicPr>
          <p:nvPr/>
        </p:nvPicPr>
        <p:blipFill>
          <a:blip r:embed="rId5"/>
          <a:srcRect l="0" r="0" t="0" b="0"/>
          <a:stretch/>
        </p:blipFill>
        <p:spPr>
          <a:xfrm>
            <a:off x="905256" y="3286354"/>
            <a:ext cx="152705" cy="152705"/>
          </a:xfrm>
          <a:prstGeom prst="rect">
            <a:avLst/>
          </a:prstGeom>
        </p:spPr>
      </p:pic>
      <p:sp>
        <p:nvSpPr>
          <p:cNvPr id="44" name="Shape 37"/>
          <p:cNvSpPr/>
          <p:nvPr/>
        </p:nvSpPr>
        <p:spPr>
          <a:xfrm>
            <a:off x="6601054" y="3191256"/>
            <a:ext cx="342900" cy="342900"/>
          </a:xfrm>
          <a:prstGeom prst="ellipse">
            <a:avLst/>
          </a:prstGeom>
          <a:solidFill>
            <a:srgbClr val="EBF0FF"/>
          </a:solidFill>
          <a:ln/>
        </p:spPr>
      </p:sp>
      <p:sp>
        <p:nvSpPr>
          <p:cNvPr id="45" name="Text 38"/>
          <p:cNvSpPr txBox="1"/>
          <p:nvPr/>
        </p:nvSpPr>
        <p:spPr>
          <a:xfrm>
            <a:off x="1228954" y="3200400"/>
            <a:ext cx="900684"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未来产品机会</a:t>
            </a:r>
            <a:endParaRPr lang="en-US" sz="1000" dirty="0"/>
          </a:p>
        </p:txBody>
      </p:sp>
      <p:sp>
        <p:nvSpPr>
          <p:cNvPr id="46" name="Text 39"/>
          <p:cNvSpPr txBox="1"/>
          <p:nvPr/>
        </p:nvSpPr>
        <p:spPr>
          <a:xfrm>
            <a:off x="1228954" y="3381451"/>
            <a:ext cx="39630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前瞻性预测Agentic AI领域的蓝海市场与新兴垂类，评估细分赛道的增长空间</a:t>
            </a:r>
            <a:endParaRPr lang="en-US" sz="900" dirty="0"/>
          </a:p>
        </p:txBody>
      </p:sp>
      <p:pic>
        <p:nvPicPr>
          <p:cNvPr id="47" name="Image 5" descr="preencoded.png">    </p:cNvPr>
          <p:cNvPicPr>
            <a:picLocks noChangeAspect="1"/>
          </p:cNvPicPr>
          <p:nvPr/>
        </p:nvPicPr>
        <p:blipFill>
          <a:blip r:embed="rId6"/>
          <a:srcRect l="0" r="0" t="0" b="0"/>
          <a:stretch/>
        </p:blipFill>
        <p:spPr>
          <a:xfrm>
            <a:off x="6696151" y="3286354"/>
            <a:ext cx="152705" cy="152705"/>
          </a:xfrm>
          <a:prstGeom prst="rect">
            <a:avLst/>
          </a:prstGeom>
        </p:spPr>
      </p:pic>
      <p:sp>
        <p:nvSpPr>
          <p:cNvPr id="48" name="Text 40"/>
          <p:cNvSpPr txBox="1"/>
          <p:nvPr/>
        </p:nvSpPr>
        <p:spPr>
          <a:xfrm>
            <a:off x="7019849" y="3200400"/>
            <a:ext cx="1300277"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思考框架与实现路径</a:t>
            </a:r>
            <a:endParaRPr lang="en-US" sz="1000" dirty="0"/>
          </a:p>
        </p:txBody>
      </p:sp>
      <p:sp>
        <p:nvSpPr>
          <p:cNvPr id="49" name="Text 41"/>
          <p:cNvSpPr txBox="1"/>
          <p:nvPr/>
        </p:nvSpPr>
        <p:spPr>
          <a:xfrm>
            <a:off x="7019849" y="3381451"/>
            <a:ext cx="365760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MVP到规模化的完整产品研发链路，数据驱动的验证方法论与实战指南</a:t>
            </a:r>
            <a:endParaRPr lang="en-US" sz="900" dirty="0"/>
          </a:p>
        </p:txBody>
      </p:sp>
      <p:sp>
        <p:nvSpPr>
          <p:cNvPr id="50" name="Shape 42"/>
          <p:cNvSpPr/>
          <p:nvPr/>
        </p:nvSpPr>
        <p:spPr>
          <a:xfrm>
            <a:off x="381305" y="3810305"/>
            <a:ext cx="11430000" cy="590702"/>
          </a:xfrm>
          <a:prstGeom prst="roundRect">
            <a:avLst>
              <a:gd name="adj" fmla="val 19974"/>
            </a:avLst>
          </a:prstGeom>
          <a:solidFill>
            <a:srgbClr val="F9FAFB"/>
          </a:solidFill>
          <a:ln w="12700">
            <a:solidFill>
              <a:srgbClr val="E5E7EB"/>
            </a:solidFill>
            <a:prstDash val="solid"/>
          </a:ln>
        </p:spPr>
      </p:sp>
      <p:sp>
        <p:nvSpPr>
          <p:cNvPr id="51" name="Shape 43"/>
          <p:cNvSpPr/>
          <p:nvPr/>
        </p:nvSpPr>
        <p:spPr>
          <a:xfrm>
            <a:off x="504749" y="3933749"/>
            <a:ext cx="228600" cy="228600"/>
          </a:xfrm>
          <a:prstGeom prst="ellipse">
            <a:avLst/>
          </a:prstGeom>
          <a:solidFill>
            <a:srgbClr val="4C6FFF"/>
          </a:solidFill>
          <a:ln/>
        </p:spPr>
      </p:sp>
      <p:sp>
        <p:nvSpPr>
          <p:cNvPr id="52" name="Text 44"/>
          <p:cNvSpPr txBox="1"/>
          <p:nvPr/>
        </p:nvSpPr>
        <p:spPr>
          <a:xfrm>
            <a:off x="586130" y="3962095"/>
            <a:ext cx="152705" cy="171907"/>
          </a:xfrm>
          <a:prstGeom prst="rect">
            <a:avLst/>
          </a:prstGeom>
          <a:noFill/>
          <a:ln/>
        </p:spPr>
        <p:txBody>
          <a:bodyPr wrap="square" lIns="0" tIns="0" rIns="0" bIns="0" rtlCol="0" anchor="ctr"/>
          <a:lstStyle/>
          <a:p>
            <a:pPr algn="l" indent="0" marL="0">
              <a:buNone/>
            </a:pPr>
            <a:r>
              <a:rPr lang="en-US" sz="900" b="1" dirty="0">
                <a:solidFill>
                  <a:srgbClr val="FFFFFF"/>
                </a:solidFill>
                <a:latin typeface="Inter" pitchFamily="34" charset="0"/>
                <a:ea typeface="Inter" pitchFamily="34" charset="-122"/>
                <a:cs typeface="Inter" pitchFamily="34" charset="-120"/>
              </a:rPr>
              <a:t>7</a:t>
            </a:r>
            <a:endParaRPr lang="en-US" sz="900" dirty="0"/>
          </a:p>
        </p:txBody>
      </p:sp>
      <p:sp>
        <p:nvSpPr>
          <p:cNvPr id="53" name="Shape 45"/>
          <p:cNvSpPr/>
          <p:nvPr/>
        </p:nvSpPr>
        <p:spPr>
          <a:xfrm>
            <a:off x="809244" y="3933749"/>
            <a:ext cx="342900" cy="342900"/>
          </a:xfrm>
          <a:prstGeom prst="ellipse">
            <a:avLst/>
          </a:prstGeom>
          <a:solidFill>
            <a:srgbClr val="EBF0FF"/>
          </a:solidFill>
          <a:ln/>
        </p:spPr>
      </p:sp>
      <p:pic>
        <p:nvPicPr>
          <p:cNvPr id="54" name="Image 6" descr="preencoded.png">    </p:cNvPr>
          <p:cNvPicPr>
            <a:picLocks noChangeAspect="1"/>
          </p:cNvPicPr>
          <p:nvPr/>
        </p:nvPicPr>
        <p:blipFill>
          <a:blip r:embed="rId7"/>
          <a:srcRect l="-33" r="-33" t="0" b="0"/>
          <a:stretch/>
        </p:blipFill>
        <p:spPr>
          <a:xfrm>
            <a:off x="895198" y="4028846"/>
            <a:ext cx="171907" cy="152705"/>
          </a:xfrm>
          <a:prstGeom prst="rect">
            <a:avLst/>
          </a:prstGeom>
        </p:spPr>
      </p:pic>
      <p:sp>
        <p:nvSpPr>
          <p:cNvPr id="55" name="Text 46"/>
          <p:cNvSpPr txBox="1"/>
          <p:nvPr/>
        </p:nvSpPr>
        <p:spPr>
          <a:xfrm>
            <a:off x="1228954" y="3943807"/>
            <a:ext cx="1090879" cy="162763"/>
          </a:xfrm>
          <a:prstGeom prst="rect">
            <a:avLst/>
          </a:prstGeom>
          <a:noFill/>
          <a:ln/>
        </p:spPr>
        <p:txBody>
          <a:bodyPr wrap="square" lIns="0" tIns="0" rIns="0" bIns="0" rtlCol="0" anchor="ctr"/>
          <a:lstStyle/>
          <a:p>
            <a:pPr algn="l" indent="0" marL="0">
              <a:buNone/>
            </a:pPr>
            <a:r>
              <a:rPr lang="en-US" sz="1000" b="1" dirty="0">
                <a:solidFill>
                  <a:srgbClr val="1F2937"/>
                </a:solidFill>
                <a:latin typeface="Inter" pitchFamily="34" charset="0"/>
                <a:ea typeface="Inter" pitchFamily="34" charset="-122"/>
                <a:cs typeface="Inter" pitchFamily="34" charset="-120"/>
              </a:rPr>
              <a:t>核心Takeaways</a:t>
            </a:r>
            <a:endParaRPr lang="en-US" sz="1000" dirty="0"/>
          </a:p>
        </p:txBody>
      </p:sp>
      <p:sp>
        <p:nvSpPr>
          <p:cNvPr id="56" name="Text 47"/>
          <p:cNvSpPr txBox="1"/>
          <p:nvPr/>
        </p:nvSpPr>
        <p:spPr>
          <a:xfrm>
            <a:off x="1228954" y="4123944"/>
            <a:ext cx="45537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提炼10倍价值创造的核心要素，突破性思维模型与行动指南，从概念到落地的系统性策略</a:t>
            </a:r>
            <a:endParaRPr lang="en-US" sz="900" dirty="0"/>
          </a:p>
        </p:txBody>
      </p:sp>
      <p:sp>
        <p:nvSpPr>
          <p:cNvPr id="57" name="Shape 48"/>
          <p:cNvSpPr/>
          <p:nvPr/>
        </p:nvSpPr>
        <p:spPr>
          <a:xfrm>
            <a:off x="381305" y="4552798"/>
            <a:ext cx="11430000" cy="457200"/>
          </a:xfrm>
          <a:prstGeom prst="roundRect">
            <a:avLst>
              <a:gd name="adj" fmla="val 25000"/>
            </a:avLst>
          </a:prstGeom>
          <a:solidFill>
            <a:srgbClr val="EFF6FF"/>
          </a:solidFill>
          <a:ln/>
        </p:spPr>
      </p:sp>
      <p:pic>
        <p:nvPicPr>
          <p:cNvPr id="58" name="Image 7" descr="preencoded.png">    </p:cNvPr>
          <p:cNvPicPr>
            <a:picLocks noChangeAspect="1"/>
          </p:cNvPicPr>
          <p:nvPr/>
        </p:nvPicPr>
        <p:blipFill>
          <a:blip r:embed="rId8"/>
          <a:srcRect l="0" r="0" t="0" b="0"/>
          <a:stretch/>
        </p:blipFill>
        <p:spPr>
          <a:xfrm>
            <a:off x="495605" y="4705502"/>
            <a:ext cx="152705" cy="152705"/>
          </a:xfrm>
          <a:prstGeom prst="rect">
            <a:avLst/>
          </a:prstGeom>
        </p:spPr>
      </p:pic>
      <p:sp>
        <p:nvSpPr>
          <p:cNvPr id="59" name="Text 49"/>
          <p:cNvSpPr txBox="1"/>
          <p:nvPr/>
        </p:nvSpPr>
        <p:spPr>
          <a:xfrm>
            <a:off x="761695" y="4705502"/>
            <a:ext cx="5125212"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本课程聚焦智能体作为新物种如何重构产品思维与开发范式，从技术变革到商业突破的全链路方法论</a:t>
            </a:r>
            <a:endParaRPr lang="en-US" sz="900" dirty="0"/>
          </a:p>
        </p:txBody>
      </p:sp>
      <p:sp>
        <p:nvSpPr>
          <p:cNvPr id="60" name="Text 50"/>
          <p:cNvSpPr txBox="1"/>
          <p:nvPr/>
        </p:nvSpPr>
        <p:spPr>
          <a:xfrm>
            <a:off x="381305" y="6486754"/>
            <a:ext cx="29297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Agentic AI 产品：从10倍的价值创造到商业突破</a:t>
            </a:r>
            <a:endParaRPr lang="en-US" sz="1000" dirty="0"/>
          </a:p>
        </p:txBody>
      </p:sp>
      <p:sp>
        <p:nvSpPr>
          <p:cNvPr id="61" name="Text 51"/>
          <p:cNvSpPr txBox="1"/>
          <p:nvPr/>
        </p:nvSpPr>
        <p:spPr>
          <a:xfrm>
            <a:off x="11729923" y="6486754"/>
            <a:ext cx="1865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2</a:t>
            </a:r>
            <a:endParaRPr lang="en-US" sz="100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sp>
        <p:nvSpPr>
          <p:cNvPr id="2" name="Shape 0"/>
          <p:cNvSpPr/>
          <p:nvPr/>
        </p:nvSpPr>
        <p:spPr>
          <a:xfrm>
            <a:off x="0" y="0"/>
            <a:ext cx="12191695" cy="8210398"/>
          </a:xfrm>
          <a:prstGeom prst="rect">
            <a:avLst/>
          </a:prstGeom>
          <a:solidFill>
            <a:srgbClr val="FFFFFF"/>
          </a:solidFill>
          <a:ln/>
        </p:spPr>
      </p:sp>
      <p:sp>
        <p:nvSpPr>
          <p:cNvPr id="3" name="Shape 1"/>
          <p:cNvSpPr/>
          <p:nvPr/>
        </p:nvSpPr>
        <p:spPr>
          <a:xfrm>
            <a:off x="0" y="0"/>
            <a:ext cx="12191695" cy="8210398"/>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新入局策略</a:t>
            </a:r>
            <a:endParaRPr lang="en-US" sz="1200" dirty="0"/>
          </a:p>
        </p:txBody>
      </p:sp>
      <p:sp>
        <p:nvSpPr>
          <p:cNvPr id="6" name="Text 4"/>
          <p:cNvSpPr txBox="1"/>
          <p:nvPr/>
        </p:nvSpPr>
        <p:spPr>
          <a:xfrm>
            <a:off x="381305" y="743407"/>
            <a:ext cx="6253582"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新入局者的成功策略：All-in-One与低门槛交付</a:t>
            </a:r>
            <a:endParaRPr lang="en-US" sz="2200" dirty="0"/>
          </a:p>
        </p:txBody>
      </p:sp>
      <p:sp>
        <p:nvSpPr>
          <p:cNvPr id="7" name="Text 5"/>
          <p:cNvSpPr txBox="1"/>
          <p:nvPr/>
        </p:nvSpPr>
        <p:spPr>
          <a:xfrm>
            <a:off x="381305" y="1181405"/>
            <a:ext cx="3324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面向中小客户与专业人群的轻量级云化交付模式</a:t>
            </a:r>
            <a:endParaRPr lang="en-US" sz="1200" dirty="0"/>
          </a:p>
        </p:txBody>
      </p:sp>
      <p:sp>
        <p:nvSpPr>
          <p:cNvPr id="8" name="Shape 6"/>
          <p:cNvSpPr/>
          <p:nvPr/>
        </p:nvSpPr>
        <p:spPr>
          <a:xfrm>
            <a:off x="10135210" y="752551"/>
            <a:ext cx="1676095" cy="342900"/>
          </a:xfrm>
          <a:prstGeom prst="roundRect">
            <a:avLst>
              <a:gd name="adj" fmla="val 59259"/>
            </a:avLst>
          </a:prstGeom>
          <a:solidFill>
            <a:srgbClr val="F3F4F6"/>
          </a:solidFill>
          <a:ln/>
        </p:spPr>
      </p:sp>
      <p:sp>
        <p:nvSpPr>
          <p:cNvPr id="9" name="Text 7"/>
          <p:cNvSpPr txBox="1"/>
          <p:nvPr/>
        </p:nvSpPr>
        <p:spPr>
          <a:xfrm>
            <a:off x="10287914" y="838505"/>
            <a:ext cx="1472184"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第四部分 竞争格局洞察</a:t>
            </a:r>
            <a:endParaRPr lang="en-US" sz="1000" dirty="0"/>
          </a:p>
        </p:txBody>
      </p:sp>
      <p:sp>
        <p:nvSpPr>
          <p:cNvPr id="10" name="Text 8"/>
          <p:cNvSpPr txBox="1"/>
          <p:nvPr/>
        </p:nvSpPr>
        <p:spPr>
          <a:xfrm>
            <a:off x="381305" y="163860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核心策略逻辑</a:t>
            </a:r>
            <a:endParaRPr lang="en-US" sz="1200" dirty="0"/>
          </a:p>
        </p:txBody>
      </p:sp>
      <p:sp>
        <p:nvSpPr>
          <p:cNvPr id="11" name="Shape 9"/>
          <p:cNvSpPr/>
          <p:nvPr/>
        </p:nvSpPr>
        <p:spPr>
          <a:xfrm>
            <a:off x="381305" y="1904695"/>
            <a:ext cx="5600700" cy="1333195"/>
          </a:xfrm>
          <a:prstGeom prst="rect">
            <a:avLst/>
          </a:prstGeom>
          <a:solidFill>
            <a:srgbClr val="F9FAFB"/>
          </a:solidFill>
          <a:ln/>
        </p:spPr>
      </p:sp>
      <p:sp>
        <p:nvSpPr>
          <p:cNvPr id="12" name="Shape 10"/>
          <p:cNvSpPr/>
          <p:nvPr/>
        </p:nvSpPr>
        <p:spPr>
          <a:xfrm>
            <a:off x="381305" y="1904695"/>
            <a:ext cx="38405" cy="1333195"/>
          </a:xfrm>
          <a:prstGeom prst="rect">
            <a:avLst/>
          </a:prstGeom>
          <a:solidFill>
            <a:srgbClr val="4C6FFF"/>
          </a:solidFill>
          <a:ln/>
        </p:spPr>
      </p:sp>
      <p:sp>
        <p:nvSpPr>
          <p:cNvPr id="13" name="Shape 11"/>
          <p:cNvSpPr/>
          <p:nvPr/>
        </p:nvSpPr>
        <p:spPr>
          <a:xfrm>
            <a:off x="571500" y="2057400"/>
            <a:ext cx="381305" cy="381305"/>
          </a:xfrm>
          <a:prstGeom prst="ellipse">
            <a:avLst/>
          </a:prstGeom>
          <a:solidFill>
            <a:srgbClr val="EBF0FF"/>
          </a:solidFill>
          <a:ln/>
        </p:spPr>
      </p:sp>
      <p:pic>
        <p:nvPicPr>
          <p:cNvPr id="14" name="Image 0" descr="preencoded.png">    </p:cNvPr>
          <p:cNvPicPr>
            <a:picLocks noChangeAspect="1"/>
          </p:cNvPicPr>
          <p:nvPr/>
        </p:nvPicPr>
        <p:blipFill>
          <a:blip r:embed="rId1"/>
          <a:srcRect l="0" r="0" t="-841" b="-841"/>
          <a:stretch/>
        </p:blipFill>
        <p:spPr>
          <a:xfrm>
            <a:off x="666598" y="2162556"/>
            <a:ext cx="190195" cy="171907"/>
          </a:xfrm>
          <a:prstGeom prst="rect">
            <a:avLst/>
          </a:prstGeom>
        </p:spPr>
      </p:pic>
      <p:sp>
        <p:nvSpPr>
          <p:cNvPr id="15" name="Shape 12"/>
          <p:cNvSpPr/>
          <p:nvPr/>
        </p:nvSpPr>
        <p:spPr>
          <a:xfrm>
            <a:off x="6210605" y="1904695"/>
            <a:ext cx="5600700" cy="1333195"/>
          </a:xfrm>
          <a:prstGeom prst="rect">
            <a:avLst/>
          </a:prstGeom>
          <a:solidFill>
            <a:srgbClr val="F9FAFB"/>
          </a:solidFill>
          <a:ln/>
        </p:spPr>
      </p:sp>
      <p:sp>
        <p:nvSpPr>
          <p:cNvPr id="16" name="Shape 13"/>
          <p:cNvSpPr/>
          <p:nvPr/>
        </p:nvSpPr>
        <p:spPr>
          <a:xfrm>
            <a:off x="6210605" y="1904695"/>
            <a:ext cx="38405" cy="1333195"/>
          </a:xfrm>
          <a:prstGeom prst="rect">
            <a:avLst/>
          </a:prstGeom>
          <a:solidFill>
            <a:srgbClr val="4C6FFF"/>
          </a:solidFill>
          <a:ln/>
        </p:spPr>
      </p:sp>
      <p:sp>
        <p:nvSpPr>
          <p:cNvPr id="17" name="Shape 14"/>
          <p:cNvSpPr/>
          <p:nvPr/>
        </p:nvSpPr>
        <p:spPr>
          <a:xfrm>
            <a:off x="6400800" y="2057400"/>
            <a:ext cx="381305" cy="381305"/>
          </a:xfrm>
          <a:prstGeom prst="ellipse">
            <a:avLst/>
          </a:prstGeom>
          <a:solidFill>
            <a:srgbClr val="EBF0FF"/>
          </a:solidFill>
          <a:ln/>
        </p:spPr>
      </p:sp>
      <p:sp>
        <p:nvSpPr>
          <p:cNvPr id="18" name="Text 15"/>
          <p:cNvSpPr txBox="1"/>
          <p:nvPr/>
        </p:nvSpPr>
        <p:spPr>
          <a:xfrm>
            <a:off x="1067105" y="2152498"/>
            <a:ext cx="1495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All-in-One产品策略</a:t>
            </a:r>
            <a:endParaRPr lang="en-US" sz="1200" dirty="0"/>
          </a:p>
        </p:txBody>
      </p:sp>
      <p:sp>
        <p:nvSpPr>
          <p:cNvPr id="19" name="Text 16"/>
          <p:cNvSpPr txBox="1"/>
          <p:nvPr/>
        </p:nvSpPr>
        <p:spPr>
          <a:xfrm>
            <a:off x="6896405" y="2152498"/>
            <a:ext cx="1705356"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中小客户/专业人群定位</a:t>
            </a:r>
            <a:endParaRPr lang="en-US" sz="1200" dirty="0"/>
          </a:p>
        </p:txBody>
      </p:sp>
      <p:sp>
        <p:nvSpPr>
          <p:cNvPr id="20" name="Text 17"/>
          <p:cNvSpPr txBox="1"/>
          <p:nvPr/>
        </p:nvSpPr>
        <p:spPr>
          <a:xfrm>
            <a:off x="1028700" y="2523744"/>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整合全链路功能，减少客户多系统切换</a:t>
            </a:r>
            <a:endParaRPr lang="en-US" sz="1000" dirty="0"/>
          </a:p>
        </p:txBody>
      </p:sp>
      <p:sp>
        <p:nvSpPr>
          <p:cNvPr id="21" name="Text 18"/>
          <p:cNvSpPr txBox="1"/>
          <p:nvPr/>
        </p:nvSpPr>
        <p:spPr>
          <a:xfrm>
            <a:off x="1028700" y="2714854"/>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简化复杂流程，降低专业知识门槛</a:t>
            </a:r>
            <a:endParaRPr lang="en-US" sz="1000" dirty="0"/>
          </a:p>
        </p:txBody>
      </p:sp>
      <p:sp>
        <p:nvSpPr>
          <p:cNvPr id="22" name="Text 19"/>
          <p:cNvSpPr txBox="1"/>
          <p:nvPr/>
        </p:nvSpPr>
        <p:spPr>
          <a:xfrm>
            <a:off x="1028700" y="2905049"/>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初始功能聚焦，后续渐进拓展</a:t>
            </a:r>
            <a:endParaRPr lang="en-US" sz="1000" dirty="0"/>
          </a:p>
        </p:txBody>
      </p:sp>
      <p:pic>
        <p:nvPicPr>
          <p:cNvPr id="23" name="Image 1" descr="preencoded.png">    </p:cNvPr>
          <p:cNvPicPr>
            <a:picLocks noChangeAspect="1"/>
          </p:cNvPicPr>
          <p:nvPr/>
        </p:nvPicPr>
        <p:blipFill>
          <a:blip r:embed="rId2"/>
          <a:srcRect l="-760" r="-760" t="0" b="0"/>
          <a:stretch/>
        </p:blipFill>
        <p:spPr>
          <a:xfrm>
            <a:off x="6515100" y="2162556"/>
            <a:ext cx="152705" cy="171907"/>
          </a:xfrm>
          <a:prstGeom prst="rect">
            <a:avLst/>
          </a:prstGeom>
        </p:spPr>
      </p:pic>
      <p:sp>
        <p:nvSpPr>
          <p:cNvPr id="24" name="Text 20"/>
          <p:cNvSpPr txBox="1"/>
          <p:nvPr/>
        </p:nvSpPr>
        <p:spPr>
          <a:xfrm>
            <a:off x="6858000" y="2523744"/>
            <a:ext cx="19677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明确价值，购买决策链简单快速</a:t>
            </a:r>
            <a:endParaRPr lang="en-US" sz="1000" dirty="0"/>
          </a:p>
        </p:txBody>
      </p:sp>
      <p:sp>
        <p:nvSpPr>
          <p:cNvPr id="25" name="Text 21"/>
          <p:cNvSpPr txBox="1"/>
          <p:nvPr/>
        </p:nvSpPr>
        <p:spPr>
          <a:xfrm>
            <a:off x="6858000" y="2714854"/>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痛点明确，问题与解决方案匹配度高</a:t>
            </a:r>
            <a:endParaRPr lang="en-US" sz="1000" dirty="0"/>
          </a:p>
        </p:txBody>
      </p:sp>
      <p:sp>
        <p:nvSpPr>
          <p:cNvPr id="26" name="Text 22"/>
          <p:cNvSpPr txBox="1"/>
          <p:nvPr/>
        </p:nvSpPr>
        <p:spPr>
          <a:xfrm>
            <a:off x="6858000" y="2905049"/>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预算相对充足，单一决策者可快速落地</a:t>
            </a:r>
            <a:endParaRPr lang="en-US" sz="1000" dirty="0"/>
          </a:p>
        </p:txBody>
      </p:sp>
      <p:sp>
        <p:nvSpPr>
          <p:cNvPr id="27" name="Shape 23"/>
          <p:cNvSpPr/>
          <p:nvPr/>
        </p:nvSpPr>
        <p:spPr>
          <a:xfrm>
            <a:off x="381305" y="3504895"/>
            <a:ext cx="11430000" cy="972007"/>
          </a:xfrm>
          <a:prstGeom prst="roundRect">
            <a:avLst>
              <a:gd name="adj" fmla="val 7378"/>
            </a:avLst>
          </a:prstGeom>
          <a:solidFill>
            <a:srgbClr val="EBF0FF"/>
          </a:solidFill>
          <a:ln w="12700">
            <a:solidFill>
              <a:srgbClr val="E5E7EB"/>
            </a:solidFill>
            <a:prstDash val="solid"/>
          </a:ln>
        </p:spPr>
      </p:sp>
      <p:sp>
        <p:nvSpPr>
          <p:cNvPr id="28" name="Shape 24"/>
          <p:cNvSpPr/>
          <p:nvPr/>
        </p:nvSpPr>
        <p:spPr>
          <a:xfrm>
            <a:off x="543154" y="3666744"/>
            <a:ext cx="381305" cy="381305"/>
          </a:xfrm>
          <a:prstGeom prst="ellipse">
            <a:avLst/>
          </a:prstGeom>
          <a:solidFill>
            <a:srgbClr val="EBF0FF"/>
          </a:solidFill>
          <a:ln/>
        </p:spPr>
      </p:sp>
      <p:pic>
        <p:nvPicPr>
          <p:cNvPr id="29" name="Image 2" descr="preencoded.png">    </p:cNvPr>
          <p:cNvPicPr>
            <a:picLocks noChangeAspect="1"/>
          </p:cNvPicPr>
          <p:nvPr/>
        </p:nvPicPr>
        <p:blipFill>
          <a:blip r:embed="rId3"/>
          <a:srcRect l="-1064" r="-1064" t="0" b="0"/>
          <a:stretch/>
        </p:blipFill>
        <p:spPr>
          <a:xfrm>
            <a:off x="623621" y="3771900"/>
            <a:ext cx="219456" cy="171907"/>
          </a:xfrm>
          <a:prstGeom prst="rect">
            <a:avLst/>
          </a:prstGeom>
        </p:spPr>
      </p:pic>
      <p:sp>
        <p:nvSpPr>
          <p:cNvPr id="30" name="Text 25"/>
          <p:cNvSpPr txBox="1"/>
          <p:nvPr/>
        </p:nvSpPr>
        <p:spPr>
          <a:xfrm>
            <a:off x="1037844" y="3762756"/>
            <a:ext cx="156271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云化SaaS零门槛交付</a:t>
            </a:r>
            <a:endParaRPr lang="en-US" sz="1200" dirty="0"/>
          </a:p>
        </p:txBody>
      </p:sp>
      <p:sp>
        <p:nvSpPr>
          <p:cNvPr id="31" name="Text 26"/>
          <p:cNvSpPr txBox="1"/>
          <p:nvPr/>
        </p:nvSpPr>
        <p:spPr>
          <a:xfrm>
            <a:off x="1000354" y="4134002"/>
            <a:ext cx="106728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基于云服务的SaaS交付模式显著降低了客户试用与部署成本，实现"即刻体验、即刻价值"。无需复杂IT基础设施，无需漫长的实施周期，极大加速了从初次接触到付费转化的流程。</a:t>
            </a:r>
            <a:endParaRPr lang="en-US" sz="1000" dirty="0"/>
          </a:p>
        </p:txBody>
      </p:sp>
      <p:sp>
        <p:nvSpPr>
          <p:cNvPr id="32" name="Text 27"/>
          <p:cNvSpPr txBox="1"/>
          <p:nvPr/>
        </p:nvSpPr>
        <p:spPr>
          <a:xfrm>
            <a:off x="381305" y="4800600"/>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成功案例分析</a:t>
            </a:r>
            <a:endParaRPr lang="en-US" sz="1200" dirty="0"/>
          </a:p>
        </p:txBody>
      </p:sp>
      <p:sp>
        <p:nvSpPr>
          <p:cNvPr id="33" name="Text 28"/>
          <p:cNvSpPr txBox="1"/>
          <p:nvPr/>
        </p:nvSpPr>
        <p:spPr>
          <a:xfrm>
            <a:off x="381305" y="5095951"/>
            <a:ext cx="1929384"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美国SaaS时代经典案例</a:t>
            </a:r>
            <a:endParaRPr lang="en-US" sz="1300" dirty="0"/>
          </a:p>
        </p:txBody>
      </p:sp>
      <p:sp>
        <p:nvSpPr>
          <p:cNvPr id="34" name="Text 29"/>
          <p:cNvSpPr txBox="1"/>
          <p:nvPr/>
        </p:nvSpPr>
        <p:spPr>
          <a:xfrm>
            <a:off x="6210605" y="5095951"/>
            <a:ext cx="27011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Agentic AI时代华人团队出海案例</a:t>
            </a:r>
            <a:endParaRPr lang="en-US" sz="1300" dirty="0"/>
          </a:p>
        </p:txBody>
      </p:sp>
      <p:sp>
        <p:nvSpPr>
          <p:cNvPr id="35" name="Shape 30"/>
          <p:cNvSpPr/>
          <p:nvPr/>
        </p:nvSpPr>
        <p:spPr>
          <a:xfrm>
            <a:off x="381305" y="5447995"/>
            <a:ext cx="314554" cy="381305"/>
          </a:xfrm>
          <a:prstGeom prst="roundRect">
            <a:avLst>
              <a:gd name="adj" fmla="val 70472"/>
            </a:avLst>
          </a:prstGeom>
          <a:solidFill>
            <a:srgbClr val="EBF0FF"/>
          </a:solidFill>
          <a:ln/>
        </p:spPr>
      </p:sp>
      <p:sp>
        <p:nvSpPr>
          <p:cNvPr id="36" name="Shape 31"/>
          <p:cNvSpPr/>
          <p:nvPr/>
        </p:nvSpPr>
        <p:spPr>
          <a:xfrm>
            <a:off x="381305" y="6210605"/>
            <a:ext cx="362102" cy="381305"/>
          </a:xfrm>
          <a:prstGeom prst="roundRect">
            <a:avLst>
              <a:gd name="adj" fmla="val 53163"/>
            </a:avLst>
          </a:prstGeom>
          <a:solidFill>
            <a:srgbClr val="EBF0FF"/>
          </a:solidFill>
          <a:ln/>
        </p:spPr>
      </p:sp>
      <p:sp>
        <p:nvSpPr>
          <p:cNvPr id="37" name="Shape 32"/>
          <p:cNvSpPr/>
          <p:nvPr/>
        </p:nvSpPr>
        <p:spPr>
          <a:xfrm>
            <a:off x="6210605" y="5447995"/>
            <a:ext cx="381305" cy="381305"/>
          </a:xfrm>
          <a:prstGeom prst="roundRect">
            <a:avLst>
              <a:gd name="adj" fmla="val 47962"/>
            </a:avLst>
          </a:prstGeom>
          <a:solidFill>
            <a:srgbClr val="EBF0FF"/>
          </a:solidFill>
          <a:ln/>
        </p:spPr>
      </p:sp>
      <p:sp>
        <p:nvSpPr>
          <p:cNvPr id="38" name="Shape 33"/>
          <p:cNvSpPr/>
          <p:nvPr/>
        </p:nvSpPr>
        <p:spPr>
          <a:xfrm>
            <a:off x="6210605" y="6019495"/>
            <a:ext cx="342900" cy="381305"/>
          </a:xfrm>
          <a:prstGeom prst="roundRect">
            <a:avLst>
              <a:gd name="adj" fmla="val 59259"/>
            </a:avLst>
          </a:prstGeom>
          <a:solidFill>
            <a:srgbClr val="EBF0FF"/>
          </a:solidFill>
          <a:ln/>
        </p:spPr>
      </p:sp>
      <p:sp>
        <p:nvSpPr>
          <p:cNvPr id="39" name="Text 34"/>
          <p:cNvSpPr txBox="1"/>
          <p:nvPr/>
        </p:nvSpPr>
        <p:spPr>
          <a:xfrm>
            <a:off x="470916" y="5510174"/>
            <a:ext cx="262433"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H</a:t>
            </a:r>
            <a:endParaRPr lang="en-US" sz="1300" dirty="0"/>
          </a:p>
        </p:txBody>
      </p:sp>
      <p:sp>
        <p:nvSpPr>
          <p:cNvPr id="40" name="Text 35"/>
          <p:cNvSpPr txBox="1"/>
          <p:nvPr/>
        </p:nvSpPr>
        <p:spPr>
          <a:xfrm>
            <a:off x="502920" y="6271870"/>
            <a:ext cx="243230"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Z</a:t>
            </a:r>
            <a:endParaRPr lang="en-US" sz="1300" dirty="0"/>
          </a:p>
        </p:txBody>
      </p:sp>
      <p:sp>
        <p:nvSpPr>
          <p:cNvPr id="41" name="Text 36"/>
          <p:cNvSpPr txBox="1"/>
          <p:nvPr/>
        </p:nvSpPr>
        <p:spPr>
          <a:xfrm>
            <a:off x="6321247" y="5510174"/>
            <a:ext cx="290779"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M</a:t>
            </a:r>
            <a:endParaRPr lang="en-US" sz="1300" dirty="0"/>
          </a:p>
        </p:txBody>
      </p:sp>
      <p:sp>
        <p:nvSpPr>
          <p:cNvPr id="42" name="Text 37"/>
          <p:cNvSpPr txBox="1"/>
          <p:nvPr/>
        </p:nvSpPr>
        <p:spPr>
          <a:xfrm>
            <a:off x="6317590" y="6081674"/>
            <a:ext cx="262433" cy="257861"/>
          </a:xfrm>
          <a:prstGeom prst="rect">
            <a:avLst/>
          </a:prstGeom>
          <a:noFill/>
          <a:ln/>
        </p:spPr>
        <p:txBody>
          <a:bodyPr wrap="square" lIns="0" tIns="0" rIns="0" bIns="0" rtlCol="0" anchor="ctr"/>
          <a:lstStyle/>
          <a:p>
            <a:pPr algn="l" indent="0" marL="0">
              <a:buNone/>
            </a:pPr>
            <a:r>
              <a:rPr lang="en-US" sz="1300" b="1" dirty="0">
                <a:solidFill>
                  <a:srgbClr val="4C6FFF"/>
                </a:solidFill>
                <a:latin typeface="Inter" pitchFamily="34" charset="0"/>
                <a:ea typeface="Inter" pitchFamily="34" charset="-122"/>
                <a:cs typeface="Inter" pitchFamily="34" charset="-120"/>
              </a:rPr>
              <a:t>H</a:t>
            </a:r>
            <a:endParaRPr lang="en-US" sz="1300" dirty="0"/>
          </a:p>
        </p:txBody>
      </p:sp>
      <p:sp>
        <p:nvSpPr>
          <p:cNvPr id="43" name="Text 38"/>
          <p:cNvSpPr txBox="1"/>
          <p:nvPr/>
        </p:nvSpPr>
        <p:spPr>
          <a:xfrm>
            <a:off x="804672" y="5467198"/>
            <a:ext cx="76261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HubSpot</a:t>
            </a:r>
            <a:endParaRPr lang="en-US" sz="1200" dirty="0"/>
          </a:p>
        </p:txBody>
      </p:sp>
      <p:sp>
        <p:nvSpPr>
          <p:cNvPr id="44" name="Text 39"/>
          <p:cNvSpPr txBox="1"/>
          <p:nvPr/>
        </p:nvSpPr>
        <p:spPr>
          <a:xfrm>
            <a:off x="853135" y="6229807"/>
            <a:ext cx="5431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Zoom</a:t>
            </a:r>
            <a:endParaRPr lang="en-US" sz="1200" dirty="0"/>
          </a:p>
        </p:txBody>
      </p:sp>
      <p:sp>
        <p:nvSpPr>
          <p:cNvPr id="45" name="Text 40"/>
          <p:cNvSpPr txBox="1"/>
          <p:nvPr/>
        </p:nvSpPr>
        <p:spPr>
          <a:xfrm>
            <a:off x="6705295" y="5467198"/>
            <a:ext cx="6199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Manus</a:t>
            </a:r>
            <a:endParaRPr lang="en-US" sz="1200" dirty="0"/>
          </a:p>
        </p:txBody>
      </p:sp>
      <p:sp>
        <p:nvSpPr>
          <p:cNvPr id="46" name="Text 41"/>
          <p:cNvSpPr txBox="1"/>
          <p:nvPr/>
        </p:nvSpPr>
        <p:spPr>
          <a:xfrm>
            <a:off x="6666890" y="6038698"/>
            <a:ext cx="705002"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HeyGen</a:t>
            </a:r>
            <a:endParaRPr lang="en-US" sz="1200" dirty="0"/>
          </a:p>
        </p:txBody>
      </p:sp>
      <p:sp>
        <p:nvSpPr>
          <p:cNvPr id="47" name="Text 42"/>
          <p:cNvSpPr txBox="1"/>
          <p:nvPr/>
        </p:nvSpPr>
        <p:spPr>
          <a:xfrm>
            <a:off x="804672" y="5686654"/>
            <a:ext cx="5158130"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集营销、销售、客服于一体的All-in-One增长平台，通过免费入口和渐进式付费模式，快速占领中小企业市场</a:t>
            </a:r>
            <a:endParaRPr lang="en-US" sz="1000" dirty="0"/>
          </a:p>
        </p:txBody>
      </p:sp>
      <p:sp>
        <p:nvSpPr>
          <p:cNvPr id="48" name="Text 43"/>
          <p:cNvSpPr txBox="1"/>
          <p:nvPr/>
        </p:nvSpPr>
        <p:spPr>
          <a:xfrm>
            <a:off x="853135" y="6448349"/>
            <a:ext cx="51681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简化视频会议体验，无需复杂设置，40分钟免费模式+轻量级客户端，迅速获得专业人士青睐</a:t>
            </a:r>
            <a:endParaRPr lang="en-US" sz="1000" dirty="0"/>
          </a:p>
        </p:txBody>
      </p:sp>
      <p:sp>
        <p:nvSpPr>
          <p:cNvPr id="49" name="Text 44"/>
          <p:cNvSpPr txBox="1"/>
          <p:nvPr/>
        </p:nvSpPr>
        <p:spPr>
          <a:xfrm>
            <a:off x="6705295" y="5686654"/>
            <a:ext cx="51681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AI法律助手，为法律专业人士提供一站式智能文档分析和起草服务，无需训练即可使用</a:t>
            </a:r>
            <a:endParaRPr lang="en-US" sz="1000" dirty="0"/>
          </a:p>
        </p:txBody>
      </p:sp>
      <p:sp>
        <p:nvSpPr>
          <p:cNvPr id="50" name="Text 45"/>
          <p:cNvSpPr txBox="1"/>
          <p:nvPr/>
        </p:nvSpPr>
        <p:spPr>
          <a:xfrm>
            <a:off x="6666890" y="6258154"/>
            <a:ext cx="516818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一键式AI视频生成平台，将复杂的视频制作流程简化为简单几步，面向内容创作者和市场营销人员</a:t>
            </a:r>
            <a:endParaRPr lang="en-US" sz="1000" dirty="0"/>
          </a:p>
        </p:txBody>
      </p:sp>
      <p:sp>
        <p:nvSpPr>
          <p:cNvPr id="51" name="Shape 46"/>
          <p:cNvSpPr/>
          <p:nvPr/>
        </p:nvSpPr>
        <p:spPr>
          <a:xfrm>
            <a:off x="381305" y="7048195"/>
            <a:ext cx="11430000" cy="780898"/>
          </a:xfrm>
          <a:prstGeom prst="roundRect">
            <a:avLst>
              <a:gd name="adj" fmla="val 11424"/>
            </a:avLst>
          </a:prstGeom>
          <a:solidFill>
            <a:srgbClr val="EFF6FF"/>
          </a:solidFill>
          <a:ln w="12700">
            <a:solidFill>
              <a:srgbClr val="DBEAFE"/>
            </a:solidFill>
            <a:prstDash val="solid"/>
          </a:ln>
        </p:spPr>
      </p:sp>
      <p:pic>
        <p:nvPicPr>
          <p:cNvPr id="52" name="Image 3" descr="preencoded.png">    </p:cNvPr>
          <p:cNvPicPr>
            <a:picLocks noChangeAspect="1"/>
          </p:cNvPicPr>
          <p:nvPr/>
        </p:nvPicPr>
        <p:blipFill>
          <a:blip r:embed="rId4"/>
          <a:srcRect l="0" r="0" t="0" b="0"/>
          <a:stretch/>
        </p:blipFill>
        <p:spPr>
          <a:xfrm>
            <a:off x="543154" y="7343546"/>
            <a:ext cx="142646" cy="190195"/>
          </a:xfrm>
          <a:prstGeom prst="rect">
            <a:avLst/>
          </a:prstGeom>
        </p:spPr>
      </p:pic>
      <p:sp>
        <p:nvSpPr>
          <p:cNvPr id="53" name="Text 47"/>
          <p:cNvSpPr txBox="1"/>
          <p:nvPr/>
        </p:nvSpPr>
        <p:spPr>
          <a:xfrm>
            <a:off x="800100" y="7229246"/>
            <a:ext cx="886054" cy="191110"/>
          </a:xfrm>
          <a:prstGeom prst="rect">
            <a:avLst/>
          </a:prstGeom>
          <a:noFill/>
          <a:ln/>
        </p:spPr>
        <p:txBody>
          <a:bodyPr wrap="square" lIns="0" tIns="0" rIns="0" bIns="0" rtlCol="0" anchor="ctr"/>
          <a:lstStyle/>
          <a:p>
            <a:pPr algn="l" indent="0" marL="0">
              <a:buNone/>
            </a:pPr>
            <a:r>
              <a:rPr lang="en-US" sz="1200" b="1" dirty="0">
                <a:solidFill>
                  <a:srgbClr val="374151"/>
                </a:solidFill>
                <a:latin typeface="Inter" pitchFamily="34" charset="0"/>
                <a:ea typeface="Inter" pitchFamily="34" charset="-122"/>
                <a:cs typeface="Inter" pitchFamily="34" charset="-120"/>
              </a:rPr>
              <a:t>战略启示：</a:t>
            </a:r>
            <a:endParaRPr lang="en-US" sz="1200" dirty="0"/>
          </a:p>
        </p:txBody>
      </p:sp>
      <p:sp>
        <p:nvSpPr>
          <p:cNvPr id="54" name="Text 48"/>
          <p:cNvSpPr txBox="1"/>
          <p:nvPr/>
        </p:nvSpPr>
        <p:spPr>
          <a:xfrm>
            <a:off x="800100" y="7229246"/>
            <a:ext cx="10944454"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成功的新入局者通常聚焦特定垂直领域，提供一体化解决方案，降低采用门槛，针对明确痛点和决策流程简单的客户群体，快速验证商业模式并实现规模增长。</a:t>
            </a:r>
            <a:endParaRPr lang="en-US" sz="1200"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sp>
        <p:nvSpPr>
          <p:cNvPr id="2" name="Shape 0"/>
          <p:cNvSpPr/>
          <p:nvPr/>
        </p:nvSpPr>
        <p:spPr>
          <a:xfrm>
            <a:off x="0" y="0"/>
            <a:ext cx="12191695" cy="8324698"/>
          </a:xfrm>
          <a:prstGeom prst="rect">
            <a:avLst/>
          </a:prstGeom>
          <a:solidFill>
            <a:srgbClr val="FFFFFF"/>
          </a:solidFill>
          <a:ln/>
        </p:spPr>
      </p:sp>
      <p:sp>
        <p:nvSpPr>
          <p:cNvPr id="3" name="Shape 1"/>
          <p:cNvSpPr/>
          <p:nvPr/>
        </p:nvSpPr>
        <p:spPr>
          <a:xfrm>
            <a:off x="0" y="0"/>
            <a:ext cx="12191695" cy="8324698"/>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竞争战略</a:t>
            </a:r>
            <a:endParaRPr lang="en-US" sz="1200" dirty="0"/>
          </a:p>
        </p:txBody>
      </p:sp>
      <p:sp>
        <p:nvSpPr>
          <p:cNvPr id="6" name="Text 4"/>
          <p:cNvSpPr txBox="1"/>
          <p:nvPr/>
        </p:nvSpPr>
        <p:spPr>
          <a:xfrm>
            <a:off x="381305" y="743407"/>
            <a:ext cx="36438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快是新进入者的唯一护城河</a:t>
            </a:r>
            <a:endParaRPr lang="en-US" sz="2200" dirty="0"/>
          </a:p>
        </p:txBody>
      </p:sp>
      <p:sp>
        <p:nvSpPr>
          <p:cNvPr id="7" name="Text 5"/>
          <p:cNvSpPr txBox="1"/>
          <p:nvPr/>
        </p:nvSpPr>
        <p:spPr>
          <a:xfrm>
            <a:off x="381305" y="1152144"/>
            <a:ext cx="3195828"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速度优势在Agentic AI时代的决定性作用</a:t>
            </a:r>
            <a:endParaRPr lang="en-US" sz="1300" dirty="0"/>
          </a:p>
        </p:txBody>
      </p:sp>
      <p:sp>
        <p:nvSpPr>
          <p:cNvPr id="8" name="Text 6"/>
          <p:cNvSpPr txBox="1"/>
          <p:nvPr/>
        </p:nvSpPr>
        <p:spPr>
          <a:xfrm>
            <a:off x="10439705" y="838505"/>
            <a:ext cx="1472184"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第四部分 竞争格局洞察</a:t>
            </a:r>
            <a:endParaRPr lang="en-US" sz="1000" dirty="0"/>
          </a:p>
        </p:txBody>
      </p:sp>
      <p:sp>
        <p:nvSpPr>
          <p:cNvPr id="9" name="Shape 7"/>
          <p:cNvSpPr/>
          <p:nvPr/>
        </p:nvSpPr>
        <p:spPr>
          <a:xfrm>
            <a:off x="381305" y="1619402"/>
            <a:ext cx="5562295" cy="1238098"/>
          </a:xfrm>
          <a:prstGeom prst="roundRect">
            <a:avLst>
              <a:gd name="adj" fmla="val 4545"/>
            </a:avLst>
          </a:prstGeom>
          <a:solidFill>
            <a:srgbClr val="F9FAFB"/>
          </a:solidFill>
          <a:ln w="12700">
            <a:solidFill>
              <a:srgbClr val="E5E7EB"/>
            </a:solidFill>
            <a:prstDash val="solid"/>
          </a:ln>
        </p:spPr>
      </p:sp>
      <p:sp>
        <p:nvSpPr>
          <p:cNvPr id="10" name="Shape 8"/>
          <p:cNvSpPr/>
          <p:nvPr/>
        </p:nvSpPr>
        <p:spPr>
          <a:xfrm>
            <a:off x="580644" y="1819656"/>
            <a:ext cx="381305" cy="381305"/>
          </a:xfrm>
          <a:prstGeom prst="ellipse">
            <a:avLst/>
          </a:prstGeom>
          <a:solidFill>
            <a:srgbClr val="EBF0FF"/>
          </a:solidFill>
          <a:ln/>
        </p:spPr>
      </p:sp>
      <p:pic>
        <p:nvPicPr>
          <p:cNvPr id="11" name="Image 0" descr="preencoded.png">    </p:cNvPr>
          <p:cNvPicPr>
            <a:picLocks noChangeAspect="1"/>
          </p:cNvPicPr>
          <p:nvPr/>
        </p:nvPicPr>
        <p:blipFill>
          <a:blip r:embed="rId1"/>
          <a:srcRect l="-760" r="-760" t="0" b="0"/>
          <a:stretch/>
        </p:blipFill>
        <p:spPr>
          <a:xfrm>
            <a:off x="694944" y="1923898"/>
            <a:ext cx="152705" cy="171907"/>
          </a:xfrm>
          <a:prstGeom prst="rect">
            <a:avLst/>
          </a:prstGeom>
        </p:spPr>
      </p:pic>
      <p:sp>
        <p:nvSpPr>
          <p:cNvPr id="12" name="Shape 9"/>
          <p:cNvSpPr/>
          <p:nvPr/>
        </p:nvSpPr>
        <p:spPr>
          <a:xfrm>
            <a:off x="381305" y="3086100"/>
            <a:ext cx="5562295" cy="1238098"/>
          </a:xfrm>
          <a:prstGeom prst="roundRect">
            <a:avLst>
              <a:gd name="adj" fmla="val 4545"/>
            </a:avLst>
          </a:prstGeom>
          <a:solidFill>
            <a:srgbClr val="F9FAFB"/>
          </a:solidFill>
          <a:ln w="12700">
            <a:solidFill>
              <a:srgbClr val="E5E7EB"/>
            </a:solidFill>
            <a:prstDash val="solid"/>
          </a:ln>
        </p:spPr>
      </p:sp>
      <p:sp>
        <p:nvSpPr>
          <p:cNvPr id="13" name="Shape 10"/>
          <p:cNvSpPr/>
          <p:nvPr/>
        </p:nvSpPr>
        <p:spPr>
          <a:xfrm>
            <a:off x="580644" y="3286354"/>
            <a:ext cx="381305" cy="381305"/>
          </a:xfrm>
          <a:prstGeom prst="ellipse">
            <a:avLst/>
          </a:prstGeom>
          <a:solidFill>
            <a:srgbClr val="EBF0FF"/>
          </a:solidFill>
          <a:ln/>
        </p:spPr>
      </p:sp>
      <p:sp>
        <p:nvSpPr>
          <p:cNvPr id="14" name="Text 11"/>
          <p:cNvSpPr txBox="1"/>
          <p:nvPr/>
        </p:nvSpPr>
        <p:spPr>
          <a:xfrm>
            <a:off x="1076249" y="1848002"/>
            <a:ext cx="1681582"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AI重构趋势高度共识</a:t>
            </a:r>
            <a:endParaRPr lang="en-US" sz="1300" dirty="0"/>
          </a:p>
        </p:txBody>
      </p:sp>
      <p:sp>
        <p:nvSpPr>
          <p:cNvPr id="15" name="Text 12"/>
          <p:cNvSpPr txBox="1"/>
          <p:nvPr/>
        </p:nvSpPr>
        <p:spPr>
          <a:xfrm>
            <a:off x="1076249" y="2104949"/>
            <a:ext cx="4686300"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市场对AI重构各行业的趋势已形成广泛共识，所有玩家都看到了相同的机会，谁先行动谁就能占领先机</a:t>
            </a:r>
            <a:endParaRPr lang="en-US" sz="1200" dirty="0"/>
          </a:p>
        </p:txBody>
      </p:sp>
      <p:pic>
        <p:nvPicPr>
          <p:cNvPr id="16" name="Image 1" descr="preencoded.png">    </p:cNvPr>
          <p:cNvPicPr>
            <a:picLocks noChangeAspect="1"/>
          </p:cNvPicPr>
          <p:nvPr/>
        </p:nvPicPr>
        <p:blipFill>
          <a:blip r:embed="rId2"/>
          <a:srcRect l="-1773" r="-1773" t="0" b="0"/>
          <a:stretch/>
        </p:blipFill>
        <p:spPr>
          <a:xfrm>
            <a:off x="705002" y="3390595"/>
            <a:ext cx="133502" cy="171907"/>
          </a:xfrm>
          <a:prstGeom prst="rect">
            <a:avLst/>
          </a:prstGeom>
        </p:spPr>
      </p:pic>
      <p:sp>
        <p:nvSpPr>
          <p:cNvPr id="17" name="Text 13"/>
          <p:cNvSpPr txBox="1"/>
          <p:nvPr/>
        </p:nvSpPr>
        <p:spPr>
          <a:xfrm>
            <a:off x="1076249" y="3314700"/>
            <a:ext cx="20153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有限时间窗口内拉开差距</a:t>
            </a:r>
            <a:endParaRPr lang="en-US" sz="1300" dirty="0"/>
          </a:p>
        </p:txBody>
      </p:sp>
      <p:sp>
        <p:nvSpPr>
          <p:cNvPr id="18" name="Text 14"/>
          <p:cNvSpPr txBox="1"/>
          <p:nvPr/>
        </p:nvSpPr>
        <p:spPr>
          <a:xfrm>
            <a:off x="1076249" y="3571646"/>
            <a:ext cx="2648102"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Agentic能力在短期内可与跟随者拉开</a:t>
            </a:r>
            <a:endParaRPr lang="en-US" sz="1200" dirty="0"/>
          </a:p>
        </p:txBody>
      </p:sp>
      <p:sp>
        <p:nvSpPr>
          <p:cNvPr id="19" name="Text 15"/>
          <p:cNvSpPr txBox="1"/>
          <p:nvPr/>
        </p:nvSpPr>
        <p:spPr>
          <a:xfrm>
            <a:off x="1076249" y="3571646"/>
            <a:ext cx="4782312"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，这个时间窗口比历史上任何技术革命都要短</a:t>
            </a:r>
            <a:endParaRPr lang="en-US" sz="1200" dirty="0"/>
          </a:p>
        </p:txBody>
      </p:sp>
      <p:sp>
        <p:nvSpPr>
          <p:cNvPr id="20" name="Text 16"/>
          <p:cNvSpPr txBox="1"/>
          <p:nvPr/>
        </p:nvSpPr>
        <p:spPr>
          <a:xfrm>
            <a:off x="3609137" y="3571646"/>
            <a:ext cx="886054" cy="191110"/>
          </a:xfrm>
          <a:prstGeom prst="rect">
            <a:avLst/>
          </a:prstGeom>
          <a:noFill/>
          <a:ln/>
        </p:spPr>
        <p:txBody>
          <a:bodyPr wrap="square" lIns="0" tIns="0" rIns="0" bIns="0" rtlCol="0" anchor="ctr"/>
          <a:lstStyle/>
          <a:p>
            <a:pPr algn="l" indent="0" marL="0">
              <a:buNone/>
            </a:pPr>
            <a:r>
              <a:rPr lang="en-US" sz="1200" b="1" dirty="0">
                <a:solidFill>
                  <a:srgbClr val="4B5563"/>
                </a:solidFill>
                <a:latin typeface="Inter" pitchFamily="34" charset="0"/>
                <a:ea typeface="Inter" pitchFamily="34" charset="-122"/>
                <a:cs typeface="Inter" pitchFamily="34" charset="-120"/>
              </a:rPr>
              <a:t>实质性差距</a:t>
            </a:r>
            <a:endParaRPr lang="en-US" sz="1200" dirty="0"/>
          </a:p>
        </p:txBody>
      </p:sp>
      <p:sp>
        <p:nvSpPr>
          <p:cNvPr id="21" name="Shape 17"/>
          <p:cNvSpPr/>
          <p:nvPr/>
        </p:nvSpPr>
        <p:spPr>
          <a:xfrm>
            <a:off x="381305" y="4552798"/>
            <a:ext cx="5562295" cy="1790395"/>
          </a:xfrm>
          <a:prstGeom prst="rect">
            <a:avLst/>
          </a:prstGeom>
          <a:solidFill>
            <a:srgbClr val="FFEDD5"/>
          </a:solidFill>
          <a:ln/>
        </p:spPr>
      </p:sp>
      <p:sp>
        <p:nvSpPr>
          <p:cNvPr id="22" name="Shape 18"/>
          <p:cNvSpPr/>
          <p:nvPr/>
        </p:nvSpPr>
        <p:spPr>
          <a:xfrm>
            <a:off x="381305" y="4552798"/>
            <a:ext cx="38405" cy="1790395"/>
          </a:xfrm>
          <a:prstGeom prst="rect">
            <a:avLst/>
          </a:prstGeom>
          <a:solidFill>
            <a:srgbClr val="F97316"/>
          </a:solidFill>
          <a:ln/>
        </p:spPr>
      </p:sp>
      <p:sp>
        <p:nvSpPr>
          <p:cNvPr id="23" name="Text 19"/>
          <p:cNvSpPr txBox="1"/>
          <p:nvPr/>
        </p:nvSpPr>
        <p:spPr>
          <a:xfrm>
            <a:off x="609905" y="4772254"/>
            <a:ext cx="13295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商业价值方程式</a:t>
            </a:r>
            <a:endParaRPr lang="en-US" sz="1300" dirty="0"/>
          </a:p>
        </p:txBody>
      </p:sp>
      <p:sp>
        <p:nvSpPr>
          <p:cNvPr id="24" name="Shape 20"/>
          <p:cNvSpPr/>
          <p:nvPr/>
        </p:nvSpPr>
        <p:spPr>
          <a:xfrm>
            <a:off x="609905" y="5086807"/>
            <a:ext cx="5143500" cy="495605"/>
          </a:xfrm>
          <a:prstGeom prst="roundRect">
            <a:avLst>
              <a:gd name="adj" fmla="val 21289"/>
            </a:avLst>
          </a:prstGeom>
          <a:solidFill>
            <a:srgbClr val="FFFFFF"/>
          </a:solidFill>
          <a:ln/>
        </p:spPr>
      </p:sp>
      <p:sp>
        <p:nvSpPr>
          <p:cNvPr id="25" name="Text 21"/>
          <p:cNvSpPr txBox="1"/>
          <p:nvPr/>
        </p:nvSpPr>
        <p:spPr>
          <a:xfrm>
            <a:off x="1533449" y="5219395"/>
            <a:ext cx="3448202" cy="228600"/>
          </a:xfrm>
          <a:prstGeom prst="rect">
            <a:avLst/>
          </a:prstGeom>
          <a:noFill/>
          <a:ln/>
        </p:spPr>
        <p:txBody>
          <a:bodyPr wrap="square" lIns="0" tIns="0" rIns="0" bIns="0" rtlCol="0" anchor="ctr"/>
          <a:lstStyle/>
          <a:p>
            <a:pPr algn="ctr" indent="0" marL="0">
              <a:buNone/>
            </a:pPr>
            <a:r>
              <a:rPr lang="en-US" sz="1500" b="1" dirty="0">
                <a:solidFill>
                  <a:srgbClr val="333333"/>
                </a:solidFill>
                <a:latin typeface="Inter" pitchFamily="34" charset="0"/>
                <a:ea typeface="Inter" pitchFamily="34" charset="-122"/>
                <a:cs typeface="Inter" pitchFamily="34" charset="-120"/>
              </a:rPr>
              <a:t>商业价值 = 产品内在价值 × 供给稀缺性</a:t>
            </a:r>
            <a:endParaRPr lang="en-US" sz="1500" dirty="0"/>
          </a:p>
        </p:txBody>
      </p:sp>
      <p:sp>
        <p:nvSpPr>
          <p:cNvPr id="26" name="Text 22"/>
          <p:cNvSpPr txBox="1"/>
          <p:nvPr/>
        </p:nvSpPr>
        <p:spPr>
          <a:xfrm>
            <a:off x="609905" y="5715000"/>
            <a:ext cx="5143500"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利用早期红利快速形成商业模式健康的赛道No.1，在供给大量涌入前锁定用户和市场</a:t>
            </a:r>
            <a:endParaRPr lang="en-US" sz="1200" dirty="0"/>
          </a:p>
        </p:txBody>
      </p:sp>
      <p:sp>
        <p:nvSpPr>
          <p:cNvPr id="27" name="Text 23"/>
          <p:cNvSpPr txBox="1"/>
          <p:nvPr/>
        </p:nvSpPr>
        <p:spPr>
          <a:xfrm>
            <a:off x="6248095" y="1647749"/>
            <a:ext cx="16724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速度致胜的惊人案例</a:t>
            </a:r>
            <a:endParaRPr lang="en-US" sz="1300" dirty="0"/>
          </a:p>
        </p:txBody>
      </p:sp>
      <p:sp>
        <p:nvSpPr>
          <p:cNvPr id="28" name="Shape 24"/>
          <p:cNvSpPr/>
          <p:nvPr/>
        </p:nvSpPr>
        <p:spPr>
          <a:xfrm>
            <a:off x="6248095" y="2000707"/>
            <a:ext cx="5562295" cy="1485900"/>
          </a:xfrm>
          <a:prstGeom prst="rect">
            <a:avLst/>
          </a:prstGeom>
          <a:solidFill>
            <a:srgbClr val="F9FAFB"/>
          </a:solidFill>
          <a:ln/>
        </p:spPr>
      </p:sp>
      <p:sp>
        <p:nvSpPr>
          <p:cNvPr id="29" name="Shape 25"/>
          <p:cNvSpPr/>
          <p:nvPr/>
        </p:nvSpPr>
        <p:spPr>
          <a:xfrm>
            <a:off x="6248095" y="2000707"/>
            <a:ext cx="38405" cy="1485900"/>
          </a:xfrm>
          <a:prstGeom prst="rect">
            <a:avLst/>
          </a:prstGeom>
          <a:solidFill>
            <a:srgbClr val="4C6FFF"/>
          </a:solidFill>
          <a:ln/>
        </p:spPr>
      </p:sp>
      <p:sp>
        <p:nvSpPr>
          <p:cNvPr id="30" name="Text 26"/>
          <p:cNvSpPr txBox="1"/>
          <p:nvPr/>
        </p:nvSpPr>
        <p:spPr>
          <a:xfrm>
            <a:off x="6439205" y="2171700"/>
            <a:ext cx="8485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Genspark</a:t>
            </a:r>
            <a:endParaRPr lang="en-US" sz="1200" dirty="0"/>
          </a:p>
        </p:txBody>
      </p:sp>
      <p:sp>
        <p:nvSpPr>
          <p:cNvPr id="31" name="Text 27"/>
          <p:cNvSpPr txBox="1"/>
          <p:nvPr/>
        </p:nvSpPr>
        <p:spPr>
          <a:xfrm>
            <a:off x="6439205" y="2391156"/>
            <a:ext cx="9866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AI Workspace</a:t>
            </a:r>
            <a:endParaRPr lang="en-US" sz="1000" dirty="0"/>
          </a:p>
        </p:txBody>
      </p:sp>
      <p:sp>
        <p:nvSpPr>
          <p:cNvPr id="32" name="Shape 28"/>
          <p:cNvSpPr/>
          <p:nvPr/>
        </p:nvSpPr>
        <p:spPr>
          <a:xfrm>
            <a:off x="10807294" y="2190902"/>
            <a:ext cx="857707" cy="342900"/>
          </a:xfrm>
          <a:prstGeom prst="roundRect">
            <a:avLst>
              <a:gd name="adj" fmla="val 59259"/>
            </a:avLst>
          </a:prstGeom>
          <a:solidFill>
            <a:srgbClr val="F3F4F6"/>
          </a:solidFill>
          <a:ln/>
        </p:spPr>
      </p:sp>
      <p:sp>
        <p:nvSpPr>
          <p:cNvPr id="33" name="Text 29"/>
          <p:cNvSpPr txBox="1"/>
          <p:nvPr/>
        </p:nvSpPr>
        <p:spPr>
          <a:xfrm>
            <a:off x="10921594" y="2305202"/>
            <a:ext cx="3246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仅用</a:t>
            </a:r>
            <a:endParaRPr lang="en-US" sz="900" dirty="0"/>
          </a:p>
        </p:txBody>
      </p:sp>
      <p:sp>
        <p:nvSpPr>
          <p:cNvPr id="34" name="Text 30"/>
          <p:cNvSpPr txBox="1"/>
          <p:nvPr/>
        </p:nvSpPr>
        <p:spPr>
          <a:xfrm>
            <a:off x="11150194" y="2257654"/>
            <a:ext cx="5294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45天</a:t>
            </a:r>
            <a:endParaRPr lang="en-US" sz="1300" dirty="0"/>
          </a:p>
        </p:txBody>
      </p:sp>
      <p:sp>
        <p:nvSpPr>
          <p:cNvPr id="35" name="Shape 31"/>
          <p:cNvSpPr/>
          <p:nvPr/>
        </p:nvSpPr>
        <p:spPr>
          <a:xfrm>
            <a:off x="6439205" y="2743200"/>
            <a:ext cx="3486607" cy="228600"/>
          </a:xfrm>
          <a:prstGeom prst="roundRect">
            <a:avLst>
              <a:gd name="adj" fmla="val 400000"/>
            </a:avLst>
          </a:prstGeom>
          <a:solidFill>
            <a:srgbClr val="E5E7EB"/>
          </a:solidFill>
          <a:ln/>
        </p:spPr>
      </p:sp>
      <p:sp>
        <p:nvSpPr>
          <p:cNvPr id="36" name="Shape 32"/>
          <p:cNvSpPr/>
          <p:nvPr/>
        </p:nvSpPr>
        <p:spPr>
          <a:xfrm>
            <a:off x="6439205" y="2743200"/>
            <a:ext cx="2962656" cy="228600"/>
          </a:xfrm>
          <a:prstGeom prst="roundRect">
            <a:avLst>
              <a:gd name="adj" fmla="val 400000"/>
            </a:avLst>
          </a:prstGeom>
          <a:solidFill>
            <a:srgbClr val="3B82F6"/>
          </a:solidFill>
          <a:ln/>
        </p:spPr>
      </p:sp>
      <p:sp>
        <p:nvSpPr>
          <p:cNvPr id="37" name="Text 33"/>
          <p:cNvSpPr txBox="1"/>
          <p:nvPr/>
        </p:nvSpPr>
        <p:spPr>
          <a:xfrm>
            <a:off x="10874045" y="2676449"/>
            <a:ext cx="919886" cy="200254"/>
          </a:xfrm>
          <a:prstGeom prst="rect">
            <a:avLst/>
          </a:prstGeom>
          <a:noFill/>
          <a:ln/>
        </p:spPr>
        <p:txBody>
          <a:bodyPr wrap="square" lIns="0" tIns="0" rIns="0" bIns="0" rtlCol="0" anchor="ctr"/>
          <a:lstStyle/>
          <a:p>
            <a:pPr algn="r" indent="0" marL="0">
              <a:buNone/>
            </a:pPr>
            <a:r>
              <a:rPr lang="en-US" sz="1300" b="1" dirty="0">
                <a:solidFill>
                  <a:srgbClr val="333333"/>
                </a:solidFill>
                <a:latin typeface="Inter" pitchFamily="34" charset="0"/>
                <a:ea typeface="Inter" pitchFamily="34" charset="-122"/>
                <a:cs typeface="Inter" pitchFamily="34" charset="-120"/>
              </a:rPr>
              <a:t>36M USD</a:t>
            </a:r>
            <a:endParaRPr lang="en-US" sz="1300" dirty="0"/>
          </a:p>
        </p:txBody>
      </p:sp>
      <p:sp>
        <p:nvSpPr>
          <p:cNvPr id="38" name="Text 34"/>
          <p:cNvSpPr txBox="1"/>
          <p:nvPr/>
        </p:nvSpPr>
        <p:spPr>
          <a:xfrm>
            <a:off x="11204143" y="2915107"/>
            <a:ext cx="543154" cy="143561"/>
          </a:xfrm>
          <a:prstGeom prst="rect">
            <a:avLst/>
          </a:prstGeom>
          <a:noFill/>
          <a:ln/>
        </p:spPr>
        <p:txBody>
          <a:bodyPr wrap="square" lIns="0" tIns="0" rIns="0" bIns="0" rtlCol="0" anchor="ctr"/>
          <a:lstStyle/>
          <a:p>
            <a:pPr algn="r" indent="0" marL="0">
              <a:buNone/>
            </a:pPr>
            <a:r>
              <a:rPr lang="en-US" sz="900" dirty="0">
                <a:solidFill>
                  <a:srgbClr val="6B7280"/>
                </a:solidFill>
                <a:latin typeface="Inter" pitchFamily="34" charset="0"/>
                <a:ea typeface="Inter" pitchFamily="34" charset="-122"/>
                <a:cs typeface="Inter" pitchFamily="34" charset="-120"/>
              </a:rPr>
              <a:t>年度ARR</a:t>
            </a:r>
            <a:endParaRPr lang="en-US" sz="900" dirty="0"/>
          </a:p>
        </p:txBody>
      </p:sp>
      <p:pic>
        <p:nvPicPr>
          <p:cNvPr id="39" name="Image 2" descr="preencoded.png">    </p:cNvPr>
          <p:cNvPicPr>
            <a:picLocks noChangeAspect="1"/>
          </p:cNvPicPr>
          <p:nvPr/>
        </p:nvPicPr>
        <p:blipFill>
          <a:blip r:embed="rId3"/>
          <a:srcRect l="0" r="0" t="0" b="0"/>
          <a:stretch/>
        </p:blipFill>
        <p:spPr>
          <a:xfrm>
            <a:off x="6439205" y="3169310"/>
            <a:ext cx="133502" cy="133502"/>
          </a:xfrm>
          <a:prstGeom prst="rect">
            <a:avLst/>
          </a:prstGeom>
        </p:spPr>
      </p:pic>
      <p:sp>
        <p:nvSpPr>
          <p:cNvPr id="40" name="Shape 35"/>
          <p:cNvSpPr/>
          <p:nvPr/>
        </p:nvSpPr>
        <p:spPr>
          <a:xfrm>
            <a:off x="6248095" y="3676802"/>
            <a:ext cx="5562295" cy="1295705"/>
          </a:xfrm>
          <a:prstGeom prst="rect">
            <a:avLst/>
          </a:prstGeom>
          <a:solidFill>
            <a:srgbClr val="F9FAFB"/>
          </a:solidFill>
          <a:ln/>
        </p:spPr>
      </p:sp>
      <p:sp>
        <p:nvSpPr>
          <p:cNvPr id="41" name="Shape 36"/>
          <p:cNvSpPr/>
          <p:nvPr/>
        </p:nvSpPr>
        <p:spPr>
          <a:xfrm>
            <a:off x="6248095" y="3676802"/>
            <a:ext cx="38405" cy="1295705"/>
          </a:xfrm>
          <a:prstGeom prst="rect">
            <a:avLst/>
          </a:prstGeom>
          <a:solidFill>
            <a:srgbClr val="4C6FFF"/>
          </a:solidFill>
          <a:ln/>
        </p:spPr>
      </p:sp>
      <p:sp>
        <p:nvSpPr>
          <p:cNvPr id="42" name="Text 37"/>
          <p:cNvSpPr txBox="1"/>
          <p:nvPr/>
        </p:nvSpPr>
        <p:spPr>
          <a:xfrm>
            <a:off x="6439205" y="3847795"/>
            <a:ext cx="6574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Mercor</a:t>
            </a:r>
            <a:endParaRPr lang="en-US" sz="1200" dirty="0"/>
          </a:p>
        </p:txBody>
      </p:sp>
      <p:sp>
        <p:nvSpPr>
          <p:cNvPr id="43" name="Text 38"/>
          <p:cNvSpPr txBox="1"/>
          <p:nvPr/>
        </p:nvSpPr>
        <p:spPr>
          <a:xfrm>
            <a:off x="6439205" y="4067251"/>
            <a:ext cx="1034186"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AI人才匹配平台</a:t>
            </a:r>
            <a:endParaRPr lang="en-US" sz="1000" dirty="0"/>
          </a:p>
        </p:txBody>
      </p:sp>
      <p:sp>
        <p:nvSpPr>
          <p:cNvPr id="44" name="Shape 39"/>
          <p:cNvSpPr/>
          <p:nvPr/>
        </p:nvSpPr>
        <p:spPr>
          <a:xfrm>
            <a:off x="10684764" y="3866998"/>
            <a:ext cx="981151" cy="342900"/>
          </a:xfrm>
          <a:prstGeom prst="roundRect">
            <a:avLst>
              <a:gd name="adj" fmla="val 59259"/>
            </a:avLst>
          </a:prstGeom>
          <a:solidFill>
            <a:srgbClr val="F3F4F6"/>
          </a:solidFill>
          <a:ln/>
        </p:spPr>
      </p:sp>
      <p:sp>
        <p:nvSpPr>
          <p:cNvPr id="45" name="Text 40"/>
          <p:cNvSpPr txBox="1"/>
          <p:nvPr/>
        </p:nvSpPr>
        <p:spPr>
          <a:xfrm>
            <a:off x="10799064" y="3981298"/>
            <a:ext cx="324612" cy="143561"/>
          </a:xfrm>
          <a:prstGeom prst="rect">
            <a:avLst/>
          </a:prstGeom>
          <a:noFill/>
          <a:ln/>
        </p:spPr>
        <p:txBody>
          <a:bodyPr wrap="square" lIns="0" tIns="0" rIns="0" bIns="0" rtlCol="0" anchor="ctr"/>
          <a:lstStyle/>
          <a:p>
            <a:pPr algn="l" indent="0" marL="0">
              <a:buNone/>
            </a:pPr>
            <a:r>
              <a:rPr lang="en-US" sz="900" b="1" dirty="0">
                <a:solidFill>
                  <a:srgbClr val="333333"/>
                </a:solidFill>
                <a:latin typeface="Inter" pitchFamily="34" charset="0"/>
                <a:ea typeface="Inter" pitchFamily="34" charset="-122"/>
                <a:cs typeface="Inter" pitchFamily="34" charset="-120"/>
              </a:rPr>
              <a:t>仅用</a:t>
            </a:r>
            <a:endParaRPr lang="en-US" sz="900" dirty="0"/>
          </a:p>
        </p:txBody>
      </p:sp>
      <p:sp>
        <p:nvSpPr>
          <p:cNvPr id="46" name="Text 41"/>
          <p:cNvSpPr txBox="1"/>
          <p:nvPr/>
        </p:nvSpPr>
        <p:spPr>
          <a:xfrm>
            <a:off x="11027664" y="3933749"/>
            <a:ext cx="652882"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17个月</a:t>
            </a:r>
            <a:endParaRPr lang="en-US" sz="1300" dirty="0"/>
          </a:p>
        </p:txBody>
      </p:sp>
      <p:sp>
        <p:nvSpPr>
          <p:cNvPr id="47" name="Text 42"/>
          <p:cNvSpPr txBox="1"/>
          <p:nvPr/>
        </p:nvSpPr>
        <p:spPr>
          <a:xfrm>
            <a:off x="6610198" y="3152851"/>
            <a:ext cx="4396435"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率先推出通用智能提供，特别在workspace场景中提供了奇妙的智能结果</a:t>
            </a:r>
            <a:endParaRPr lang="en-US" sz="1000" dirty="0"/>
          </a:p>
        </p:txBody>
      </p:sp>
      <p:sp>
        <p:nvSpPr>
          <p:cNvPr id="48" name="Text 43"/>
          <p:cNvSpPr txBox="1"/>
          <p:nvPr/>
        </p:nvSpPr>
        <p:spPr>
          <a:xfrm>
            <a:off x="6439205" y="4343400"/>
            <a:ext cx="3529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2M</a:t>
            </a:r>
            <a:endParaRPr lang="en-US" sz="1200" dirty="0"/>
          </a:p>
        </p:txBody>
      </p:sp>
      <p:sp>
        <p:nvSpPr>
          <p:cNvPr id="49" name="Shape 44"/>
          <p:cNvSpPr/>
          <p:nvPr/>
        </p:nvSpPr>
        <p:spPr>
          <a:xfrm>
            <a:off x="6752844" y="4429354"/>
            <a:ext cx="2295144" cy="19202"/>
          </a:xfrm>
          <a:prstGeom prst="rect">
            <a:avLst/>
          </a:prstGeom>
          <a:solidFill>
            <a:srgbClr val="D1D5DB"/>
          </a:solidFill>
          <a:ln/>
        </p:spPr>
      </p:sp>
      <p:pic>
        <p:nvPicPr>
          <p:cNvPr id="50" name="Image 3" descr="preencoded.png">    </p:cNvPr>
          <p:cNvPicPr>
            <a:picLocks noChangeAspect="1"/>
          </p:cNvPicPr>
          <p:nvPr/>
        </p:nvPicPr>
        <p:blipFill>
          <a:blip r:embed="rId4"/>
          <a:srcRect l="-760" r="-760" t="0" b="0"/>
          <a:stretch/>
        </p:blipFill>
        <p:spPr>
          <a:xfrm>
            <a:off x="8889797" y="4346143"/>
            <a:ext cx="152705" cy="171907"/>
          </a:xfrm>
          <a:prstGeom prst="rect">
            <a:avLst/>
          </a:prstGeom>
        </p:spPr>
      </p:pic>
      <p:sp>
        <p:nvSpPr>
          <p:cNvPr id="51" name="Text 45"/>
          <p:cNvSpPr txBox="1"/>
          <p:nvPr/>
        </p:nvSpPr>
        <p:spPr>
          <a:xfrm>
            <a:off x="9118397" y="4343400"/>
            <a:ext cx="91440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500M USD</a:t>
            </a:r>
            <a:endParaRPr lang="en-US" sz="1200" dirty="0"/>
          </a:p>
        </p:txBody>
      </p:sp>
      <p:pic>
        <p:nvPicPr>
          <p:cNvPr id="52" name="Image 4" descr="preencoded.png">    </p:cNvPr>
          <p:cNvPicPr>
            <a:picLocks noChangeAspect="1"/>
          </p:cNvPicPr>
          <p:nvPr/>
        </p:nvPicPr>
        <p:blipFill>
          <a:blip r:embed="rId5"/>
          <a:srcRect l="0" r="0" t="-100" b="-100"/>
          <a:stretch/>
        </p:blipFill>
        <p:spPr>
          <a:xfrm>
            <a:off x="10755173" y="4362602"/>
            <a:ext cx="114300" cy="152705"/>
          </a:xfrm>
          <a:prstGeom prst="rect">
            <a:avLst/>
          </a:prstGeom>
        </p:spPr>
      </p:pic>
      <p:sp>
        <p:nvSpPr>
          <p:cNvPr id="53" name="Text 46"/>
          <p:cNvSpPr txBox="1"/>
          <p:nvPr/>
        </p:nvSpPr>
        <p:spPr>
          <a:xfrm>
            <a:off x="10907878" y="4343400"/>
            <a:ext cx="866851" cy="191110"/>
          </a:xfrm>
          <a:prstGeom prst="rect">
            <a:avLst/>
          </a:prstGeom>
          <a:noFill/>
          <a:ln/>
        </p:spPr>
        <p:txBody>
          <a:bodyPr wrap="square" lIns="0" tIns="0" rIns="0" bIns="0" rtlCol="0" anchor="ctr"/>
          <a:lstStyle/>
          <a:p>
            <a:pPr algn="r" indent="0" marL="0">
              <a:buNone/>
            </a:pPr>
            <a:r>
              <a:rPr lang="en-US" sz="1200" b="1" dirty="0">
                <a:solidFill>
                  <a:srgbClr val="10B981"/>
                </a:solidFill>
                <a:latin typeface="Inter" pitchFamily="34" charset="0"/>
                <a:ea typeface="Inter" pitchFamily="34" charset="-122"/>
                <a:cs typeface="Inter" pitchFamily="34" charset="-120"/>
              </a:rPr>
              <a:t>250倍增长</a:t>
            </a:r>
            <a:endParaRPr lang="en-US" sz="1200" dirty="0"/>
          </a:p>
        </p:txBody>
      </p:sp>
      <p:pic>
        <p:nvPicPr>
          <p:cNvPr id="54" name="Image 5" descr="preencoded.png">    </p:cNvPr>
          <p:cNvPicPr>
            <a:picLocks noChangeAspect="1"/>
          </p:cNvPicPr>
          <p:nvPr/>
        </p:nvPicPr>
        <p:blipFill>
          <a:blip r:embed="rId6"/>
          <a:srcRect l="0" r="0" t="0" b="0"/>
          <a:stretch/>
        </p:blipFill>
        <p:spPr>
          <a:xfrm>
            <a:off x="6439205" y="4655210"/>
            <a:ext cx="133502" cy="133502"/>
          </a:xfrm>
          <a:prstGeom prst="rect">
            <a:avLst/>
          </a:prstGeom>
        </p:spPr>
      </p:pic>
      <p:sp>
        <p:nvSpPr>
          <p:cNvPr id="55" name="Text 47"/>
          <p:cNvSpPr txBox="1"/>
          <p:nvPr/>
        </p:nvSpPr>
        <p:spPr>
          <a:xfrm>
            <a:off x="6610198" y="4638751"/>
            <a:ext cx="39675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快速调整AI模型占领人才市场，建立跟随者难以逾越的数据护城河</a:t>
            </a:r>
            <a:endParaRPr lang="en-US" sz="1000" dirty="0"/>
          </a:p>
        </p:txBody>
      </p:sp>
      <p:sp>
        <p:nvSpPr>
          <p:cNvPr id="56" name="Shape 48"/>
          <p:cNvSpPr/>
          <p:nvPr/>
        </p:nvSpPr>
        <p:spPr>
          <a:xfrm>
            <a:off x="381305" y="6801307"/>
            <a:ext cx="11430000" cy="1143000"/>
          </a:xfrm>
          <a:prstGeom prst="roundRect">
            <a:avLst>
              <a:gd name="adj" fmla="val 5333"/>
            </a:avLst>
          </a:prstGeom>
          <a:solidFill>
            <a:srgbClr val="EFF6FF"/>
          </a:solidFill>
          <a:ln/>
        </p:spPr>
      </p:sp>
      <p:sp>
        <p:nvSpPr>
          <p:cNvPr id="57" name="Shape 49"/>
          <p:cNvSpPr/>
          <p:nvPr/>
        </p:nvSpPr>
        <p:spPr>
          <a:xfrm>
            <a:off x="571500" y="7181698"/>
            <a:ext cx="381305" cy="381305"/>
          </a:xfrm>
          <a:prstGeom prst="ellipse">
            <a:avLst/>
          </a:prstGeom>
          <a:solidFill>
            <a:srgbClr val="EBF0FF"/>
          </a:solidFill>
          <a:ln/>
        </p:spPr>
      </p:sp>
      <p:pic>
        <p:nvPicPr>
          <p:cNvPr id="58" name="Image 6" descr="preencoded.png">    </p:cNvPr>
          <p:cNvPicPr>
            <a:picLocks noChangeAspect="1"/>
          </p:cNvPicPr>
          <p:nvPr/>
        </p:nvPicPr>
        <p:blipFill>
          <a:blip r:embed="rId7"/>
          <a:srcRect l="-1064" r="-1064" t="0" b="0"/>
          <a:stretch/>
        </p:blipFill>
        <p:spPr>
          <a:xfrm>
            <a:off x="652882" y="7286854"/>
            <a:ext cx="219456" cy="171907"/>
          </a:xfrm>
          <a:prstGeom prst="rect">
            <a:avLst/>
          </a:prstGeom>
        </p:spPr>
      </p:pic>
      <p:sp>
        <p:nvSpPr>
          <p:cNvPr id="59" name="Text 50"/>
          <p:cNvSpPr txBox="1"/>
          <p:nvPr/>
        </p:nvSpPr>
        <p:spPr>
          <a:xfrm>
            <a:off x="1104595" y="7019849"/>
            <a:ext cx="3862426"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Agentic时代，速度优势比以往任何时候都更关键</a:t>
            </a:r>
            <a:endParaRPr lang="en-US" sz="1300" dirty="0"/>
          </a:p>
        </p:txBody>
      </p:sp>
      <p:sp>
        <p:nvSpPr>
          <p:cNvPr id="60" name="Text 51"/>
          <p:cNvSpPr txBox="1"/>
          <p:nvPr/>
        </p:nvSpPr>
        <p:spPr>
          <a:xfrm>
            <a:off x="1104595" y="7315200"/>
            <a:ext cx="10629900"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由于AI能力的指数级提升，市场先发优势窗口期比以往任何技术革命都更短、更关键。先行者可以快速建立数据、用户和产品体验的良性循环，形成后来者难以跨越的鸿沟。</a:t>
            </a:r>
            <a:endParaRPr lang="en-US" sz="12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sp>
        <p:nvSpPr>
          <p:cNvPr id="2" name="Shape 0"/>
          <p:cNvSpPr/>
          <p:nvPr/>
        </p:nvSpPr>
        <p:spPr>
          <a:xfrm>
            <a:off x="0" y="0"/>
            <a:ext cx="12191695" cy="9010498"/>
          </a:xfrm>
          <a:prstGeom prst="rect">
            <a:avLst/>
          </a:prstGeom>
          <a:solidFill>
            <a:srgbClr val="FFFFFF"/>
          </a:solidFill>
          <a:ln/>
        </p:spPr>
      </p:sp>
      <p:sp>
        <p:nvSpPr>
          <p:cNvPr id="3" name="Shape 1"/>
          <p:cNvSpPr/>
          <p:nvPr/>
        </p:nvSpPr>
        <p:spPr>
          <a:xfrm>
            <a:off x="0" y="0"/>
            <a:ext cx="12191695" cy="9010498"/>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全球市场战略</a:t>
            </a:r>
            <a:endParaRPr lang="en-US" sz="1200" dirty="0"/>
          </a:p>
        </p:txBody>
      </p:sp>
      <p:sp>
        <p:nvSpPr>
          <p:cNvPr id="6" name="Text 4"/>
          <p:cNvSpPr txBox="1"/>
          <p:nvPr/>
        </p:nvSpPr>
        <p:spPr>
          <a:xfrm>
            <a:off x="381305" y="743407"/>
            <a:ext cx="3357677"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华人团队出海的比较优势</a:t>
            </a:r>
            <a:endParaRPr lang="en-US" sz="2200" dirty="0"/>
          </a:p>
        </p:txBody>
      </p:sp>
      <p:sp>
        <p:nvSpPr>
          <p:cNvPr id="7" name="Text 5"/>
          <p:cNvSpPr txBox="1"/>
          <p:nvPr/>
        </p:nvSpPr>
        <p:spPr>
          <a:xfrm>
            <a:off x="381305" y="1181405"/>
            <a:ext cx="30202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基于技术实力与经验沉淀的全球竞争力分析</a:t>
            </a:r>
            <a:endParaRPr lang="en-US" sz="1200" dirty="0"/>
          </a:p>
        </p:txBody>
      </p:sp>
      <p:sp>
        <p:nvSpPr>
          <p:cNvPr id="8" name="Text 6"/>
          <p:cNvSpPr txBox="1"/>
          <p:nvPr/>
        </p:nvSpPr>
        <p:spPr>
          <a:xfrm>
            <a:off x="10444277" y="838505"/>
            <a:ext cx="1472184" cy="162763"/>
          </a:xfrm>
          <a:prstGeom prst="rect">
            <a:avLst/>
          </a:prstGeom>
          <a:noFill/>
          <a:ln/>
        </p:spPr>
        <p:txBody>
          <a:bodyPr wrap="square" lIns="0" tIns="0" rIns="0" bIns="0" rtlCol="0" anchor="ctr"/>
          <a:lstStyle/>
          <a:p>
            <a:pPr algn="r" indent="0" marL="0">
              <a:buNone/>
            </a:pPr>
            <a:r>
              <a:rPr lang="en-US" sz="1000" b="1" dirty="0">
                <a:solidFill>
                  <a:srgbClr val="374151"/>
                </a:solidFill>
                <a:latin typeface="Inter" pitchFamily="34" charset="0"/>
                <a:ea typeface="Inter" pitchFamily="34" charset="-122"/>
                <a:cs typeface="Inter" pitchFamily="34" charset="-120"/>
              </a:rPr>
              <a:t>第四部分 竞争格局洞察</a:t>
            </a:r>
            <a:endParaRPr lang="en-US" sz="1000" dirty="0"/>
          </a:p>
        </p:txBody>
      </p:sp>
      <p:sp>
        <p:nvSpPr>
          <p:cNvPr id="9" name="Shape 7"/>
          <p:cNvSpPr/>
          <p:nvPr/>
        </p:nvSpPr>
        <p:spPr>
          <a:xfrm>
            <a:off x="381305" y="1619402"/>
            <a:ext cx="11430000" cy="437998"/>
          </a:xfrm>
          <a:prstGeom prst="roundRect">
            <a:avLst>
              <a:gd name="adj" fmla="val 36307"/>
            </a:avLst>
          </a:prstGeom>
          <a:solidFill>
            <a:srgbClr val="F0F9FF"/>
          </a:solidFill>
          <a:ln/>
        </p:spPr>
      </p:sp>
      <p:sp>
        <p:nvSpPr>
          <p:cNvPr id="10" name="Text 8"/>
          <p:cNvSpPr txBox="1"/>
          <p:nvPr/>
        </p:nvSpPr>
        <p:spPr>
          <a:xfrm>
            <a:off x="495605" y="1752905"/>
            <a:ext cx="929030"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a16z数据洞察</a:t>
            </a:r>
            <a:endParaRPr lang="en-US" sz="1000" dirty="0"/>
          </a:p>
        </p:txBody>
      </p:sp>
      <p:sp>
        <p:nvSpPr>
          <p:cNvPr id="11" name="Text 9"/>
          <p:cNvSpPr txBox="1"/>
          <p:nvPr/>
        </p:nvSpPr>
        <p:spPr>
          <a:xfrm>
            <a:off x="1321308" y="1752905"/>
            <a:ext cx="4005986"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：第五版Top 100 Gen AI应用排名显示，中国开发的应用表现突出</a:t>
            </a:r>
            <a:endParaRPr lang="en-US" sz="1000" dirty="0"/>
          </a:p>
        </p:txBody>
      </p:sp>
      <p:sp>
        <p:nvSpPr>
          <p:cNvPr id="12" name="Shape 10"/>
          <p:cNvSpPr/>
          <p:nvPr/>
        </p:nvSpPr>
        <p:spPr>
          <a:xfrm>
            <a:off x="8819388" y="1733702"/>
            <a:ext cx="1514246" cy="209398"/>
          </a:xfrm>
          <a:prstGeom prst="roundRect">
            <a:avLst>
              <a:gd name="adj" fmla="val 436680"/>
            </a:avLst>
          </a:prstGeom>
          <a:solidFill>
            <a:srgbClr val="DBEAFE"/>
          </a:solidFill>
          <a:ln/>
        </p:spPr>
      </p:sp>
      <p:sp>
        <p:nvSpPr>
          <p:cNvPr id="13" name="Text 11"/>
          <p:cNvSpPr txBox="1"/>
          <p:nvPr/>
        </p:nvSpPr>
        <p:spPr>
          <a:xfrm>
            <a:off x="8895283" y="1762049"/>
            <a:ext cx="1448410"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22/50移动端应用来自中国</a:t>
            </a:r>
            <a:endParaRPr lang="en-US" sz="900" dirty="0"/>
          </a:p>
        </p:txBody>
      </p:sp>
      <p:sp>
        <p:nvSpPr>
          <p:cNvPr id="14" name="Shape 12"/>
          <p:cNvSpPr/>
          <p:nvPr/>
        </p:nvSpPr>
        <p:spPr>
          <a:xfrm>
            <a:off x="10402214" y="1733702"/>
            <a:ext cx="1295705" cy="209398"/>
          </a:xfrm>
          <a:prstGeom prst="roundRect">
            <a:avLst>
              <a:gd name="adj" fmla="val 436680"/>
            </a:avLst>
          </a:prstGeom>
          <a:solidFill>
            <a:srgbClr val="D1FAE5"/>
          </a:solidFill>
          <a:ln/>
        </p:spPr>
      </p:sp>
      <p:sp>
        <p:nvSpPr>
          <p:cNvPr id="15" name="Text 13"/>
          <p:cNvSpPr txBox="1"/>
          <p:nvPr/>
        </p:nvSpPr>
        <p:spPr>
          <a:xfrm>
            <a:off x="10478110" y="1762049"/>
            <a:ext cx="1228954"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7个Web应用位列前20</a:t>
            </a:r>
            <a:endParaRPr lang="en-US" sz="900" dirty="0"/>
          </a:p>
        </p:txBody>
      </p:sp>
      <p:sp>
        <p:nvSpPr>
          <p:cNvPr id="16" name="Text 14"/>
          <p:cNvSpPr txBox="1"/>
          <p:nvPr/>
        </p:nvSpPr>
        <p:spPr>
          <a:xfrm>
            <a:off x="381305" y="2305202"/>
            <a:ext cx="2048256"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华人团队四大核心优势</a:t>
            </a:r>
            <a:endParaRPr lang="en-US" sz="1500" dirty="0"/>
          </a:p>
        </p:txBody>
      </p:sp>
      <p:sp>
        <p:nvSpPr>
          <p:cNvPr id="17" name="Shape 15"/>
          <p:cNvSpPr/>
          <p:nvPr/>
        </p:nvSpPr>
        <p:spPr>
          <a:xfrm>
            <a:off x="381305" y="2667305"/>
            <a:ext cx="2743200" cy="1466698"/>
          </a:xfrm>
          <a:prstGeom prst="roundRect">
            <a:avLst>
              <a:gd name="adj" fmla="val 3239"/>
            </a:avLst>
          </a:prstGeom>
          <a:solidFill>
            <a:srgbClr val="F9FAFB"/>
          </a:solidFill>
          <a:ln w="12700">
            <a:solidFill>
              <a:srgbClr val="E5E7EB"/>
            </a:solidFill>
            <a:prstDash val="solid"/>
          </a:ln>
        </p:spPr>
      </p:sp>
      <p:sp>
        <p:nvSpPr>
          <p:cNvPr id="18" name="Shape 16"/>
          <p:cNvSpPr/>
          <p:nvPr/>
        </p:nvSpPr>
        <p:spPr>
          <a:xfrm>
            <a:off x="543154" y="2829154"/>
            <a:ext cx="381305" cy="381305"/>
          </a:xfrm>
          <a:prstGeom prst="ellipse">
            <a:avLst/>
          </a:prstGeom>
          <a:solidFill>
            <a:srgbClr val="EBF0FF"/>
          </a:solidFill>
          <a:ln/>
        </p:spPr>
      </p:sp>
      <p:pic>
        <p:nvPicPr>
          <p:cNvPr id="19" name="Image 0" descr="preencoded.png">    </p:cNvPr>
          <p:cNvPicPr>
            <a:picLocks noChangeAspect="1"/>
          </p:cNvPicPr>
          <p:nvPr/>
        </p:nvPicPr>
        <p:blipFill>
          <a:blip r:embed="rId1"/>
          <a:srcRect l="-1064" r="-1064" t="0" b="0"/>
          <a:stretch/>
        </p:blipFill>
        <p:spPr>
          <a:xfrm>
            <a:off x="623621" y="2933395"/>
            <a:ext cx="219456" cy="171907"/>
          </a:xfrm>
          <a:prstGeom prst="rect">
            <a:avLst/>
          </a:prstGeom>
        </p:spPr>
      </p:pic>
      <p:sp>
        <p:nvSpPr>
          <p:cNvPr id="20" name="Shape 17"/>
          <p:cNvSpPr/>
          <p:nvPr/>
        </p:nvSpPr>
        <p:spPr>
          <a:xfrm>
            <a:off x="3276295" y="2667305"/>
            <a:ext cx="2743200" cy="1466698"/>
          </a:xfrm>
          <a:prstGeom prst="roundRect">
            <a:avLst>
              <a:gd name="adj" fmla="val 3239"/>
            </a:avLst>
          </a:prstGeom>
          <a:solidFill>
            <a:srgbClr val="F9FAFB"/>
          </a:solidFill>
          <a:ln w="12700">
            <a:solidFill>
              <a:srgbClr val="E5E7EB"/>
            </a:solidFill>
            <a:prstDash val="solid"/>
          </a:ln>
        </p:spPr>
      </p:sp>
      <p:sp>
        <p:nvSpPr>
          <p:cNvPr id="21" name="Shape 18"/>
          <p:cNvSpPr/>
          <p:nvPr/>
        </p:nvSpPr>
        <p:spPr>
          <a:xfrm>
            <a:off x="6172200" y="2667305"/>
            <a:ext cx="2743200" cy="1466698"/>
          </a:xfrm>
          <a:prstGeom prst="roundRect">
            <a:avLst>
              <a:gd name="adj" fmla="val 3239"/>
            </a:avLst>
          </a:prstGeom>
          <a:solidFill>
            <a:srgbClr val="F9FAFB"/>
          </a:solidFill>
          <a:ln w="12700">
            <a:solidFill>
              <a:srgbClr val="E5E7EB"/>
            </a:solidFill>
            <a:prstDash val="solid"/>
          </a:ln>
        </p:spPr>
      </p:sp>
      <p:sp>
        <p:nvSpPr>
          <p:cNvPr id="22" name="Shape 19"/>
          <p:cNvSpPr/>
          <p:nvPr/>
        </p:nvSpPr>
        <p:spPr>
          <a:xfrm>
            <a:off x="3438144" y="2829154"/>
            <a:ext cx="381305" cy="381305"/>
          </a:xfrm>
          <a:prstGeom prst="ellipse">
            <a:avLst/>
          </a:prstGeom>
          <a:solidFill>
            <a:srgbClr val="EBF0FF"/>
          </a:solidFill>
          <a:ln/>
        </p:spPr>
      </p:sp>
      <p:sp>
        <p:nvSpPr>
          <p:cNvPr id="23" name="Shape 20"/>
          <p:cNvSpPr/>
          <p:nvPr/>
        </p:nvSpPr>
        <p:spPr>
          <a:xfrm>
            <a:off x="6334049" y="2829154"/>
            <a:ext cx="381305" cy="381305"/>
          </a:xfrm>
          <a:prstGeom prst="ellipse">
            <a:avLst/>
          </a:prstGeom>
          <a:solidFill>
            <a:srgbClr val="EBF0FF"/>
          </a:solidFill>
          <a:ln/>
        </p:spPr>
      </p:sp>
      <p:sp>
        <p:nvSpPr>
          <p:cNvPr id="24" name="Text 21"/>
          <p:cNvSpPr txBox="1"/>
          <p:nvPr/>
        </p:nvSpPr>
        <p:spPr>
          <a:xfrm>
            <a:off x="1037844" y="2924251"/>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世界级工程能力</a:t>
            </a:r>
            <a:endParaRPr lang="en-US" sz="1200" dirty="0"/>
          </a:p>
        </p:txBody>
      </p:sp>
      <p:sp>
        <p:nvSpPr>
          <p:cNvPr id="25" name="Text 22"/>
          <p:cNvSpPr txBox="1"/>
          <p:nvPr/>
        </p:nvSpPr>
        <p:spPr>
          <a:xfrm>
            <a:off x="3933749" y="2924251"/>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全球领先AI生态</a:t>
            </a:r>
            <a:endParaRPr lang="en-US" sz="1200" dirty="0"/>
          </a:p>
        </p:txBody>
      </p:sp>
      <p:sp>
        <p:nvSpPr>
          <p:cNvPr id="26" name="Text 23"/>
          <p:cNvSpPr txBox="1"/>
          <p:nvPr/>
        </p:nvSpPr>
        <p:spPr>
          <a:xfrm>
            <a:off x="6829654" y="2924251"/>
            <a:ext cx="99121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C端经验沉淀</a:t>
            </a:r>
            <a:endParaRPr lang="en-US" sz="1200" dirty="0"/>
          </a:p>
        </p:txBody>
      </p:sp>
      <p:sp>
        <p:nvSpPr>
          <p:cNvPr id="27" name="Text 24"/>
          <p:cNvSpPr txBox="1"/>
          <p:nvPr/>
        </p:nvSpPr>
        <p:spPr>
          <a:xfrm>
            <a:off x="9724644" y="2924251"/>
            <a:ext cx="18004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中国的供应链资源和生态</a:t>
            </a:r>
            <a:endParaRPr lang="en-US" sz="1200" dirty="0"/>
          </a:p>
        </p:txBody>
      </p:sp>
      <p:sp>
        <p:nvSpPr>
          <p:cNvPr id="28" name="Text 25"/>
          <p:cNvSpPr txBox="1"/>
          <p:nvPr/>
        </p:nvSpPr>
        <p:spPr>
          <a:xfrm>
            <a:off x="619049" y="3333902"/>
            <a:ext cx="16815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算法优化与快速实现能力</a:t>
            </a:r>
            <a:endParaRPr lang="en-US" sz="1000" dirty="0"/>
          </a:p>
        </p:txBody>
      </p:sp>
      <p:sp>
        <p:nvSpPr>
          <p:cNvPr id="29" name="Text 26"/>
          <p:cNvSpPr txBox="1"/>
          <p:nvPr/>
        </p:nvSpPr>
        <p:spPr>
          <a:xfrm>
            <a:off x="619049" y="3562502"/>
            <a:ext cx="16815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高效研发流程与迭代速度</a:t>
            </a:r>
            <a:endParaRPr lang="en-US" sz="1000" dirty="0"/>
          </a:p>
        </p:txBody>
      </p:sp>
      <p:sp>
        <p:nvSpPr>
          <p:cNvPr id="30" name="Text 27"/>
          <p:cNvSpPr txBox="1"/>
          <p:nvPr/>
        </p:nvSpPr>
        <p:spPr>
          <a:xfrm>
            <a:off x="619049" y="3791102"/>
            <a:ext cx="15480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快速解决复杂技术挑战</a:t>
            </a:r>
            <a:endParaRPr lang="en-US" sz="1000" dirty="0"/>
          </a:p>
        </p:txBody>
      </p:sp>
      <p:pic>
        <p:nvPicPr>
          <p:cNvPr id="31" name="Image 1" descr="preencoded.png">    </p:cNvPr>
          <p:cNvPicPr>
            <a:picLocks noChangeAspect="1"/>
          </p:cNvPicPr>
          <p:nvPr/>
        </p:nvPicPr>
        <p:blipFill>
          <a:blip r:embed="rId2"/>
          <a:srcRect l="0" r="0" t="0" b="0"/>
          <a:stretch/>
        </p:blipFill>
        <p:spPr>
          <a:xfrm>
            <a:off x="3543300" y="2933395"/>
            <a:ext cx="171907" cy="171907"/>
          </a:xfrm>
          <a:prstGeom prst="rect">
            <a:avLst/>
          </a:prstGeom>
        </p:spPr>
      </p:pic>
      <p:sp>
        <p:nvSpPr>
          <p:cNvPr id="32" name="Text 28"/>
          <p:cNvSpPr txBox="1"/>
          <p:nvPr/>
        </p:nvSpPr>
        <p:spPr>
          <a:xfrm>
            <a:off x="3514954" y="3333902"/>
            <a:ext cx="1815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庞大AI人才基础与研究积累</a:t>
            </a:r>
            <a:endParaRPr lang="en-US" sz="1000" dirty="0"/>
          </a:p>
        </p:txBody>
      </p:sp>
      <p:sp>
        <p:nvSpPr>
          <p:cNvPr id="33" name="Text 29"/>
          <p:cNvSpPr txBox="1"/>
          <p:nvPr/>
        </p:nvSpPr>
        <p:spPr>
          <a:xfrm>
            <a:off x="3514954" y="3562502"/>
            <a:ext cx="14145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领先的视觉生成模型</a:t>
            </a:r>
            <a:endParaRPr lang="en-US" sz="1000" dirty="0"/>
          </a:p>
        </p:txBody>
      </p:sp>
      <p:sp>
        <p:nvSpPr>
          <p:cNvPr id="34" name="Text 30"/>
          <p:cNvSpPr txBox="1"/>
          <p:nvPr/>
        </p:nvSpPr>
        <p:spPr>
          <a:xfrm>
            <a:off x="3514954" y="3791102"/>
            <a:ext cx="19485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成熟的AI训练与应用基础设施</a:t>
            </a:r>
            <a:endParaRPr lang="en-US" sz="1000" dirty="0"/>
          </a:p>
        </p:txBody>
      </p:sp>
      <p:pic>
        <p:nvPicPr>
          <p:cNvPr id="35" name="Image 2" descr="preencoded.png">    </p:cNvPr>
          <p:cNvPicPr>
            <a:picLocks noChangeAspect="1"/>
          </p:cNvPicPr>
          <p:nvPr/>
        </p:nvPicPr>
        <p:blipFill>
          <a:blip r:embed="rId3"/>
          <a:srcRect l="-1773" r="-1773" t="0" b="0"/>
          <a:stretch/>
        </p:blipFill>
        <p:spPr>
          <a:xfrm>
            <a:off x="6458407" y="2933395"/>
            <a:ext cx="133502" cy="171907"/>
          </a:xfrm>
          <a:prstGeom prst="rect">
            <a:avLst/>
          </a:prstGeom>
        </p:spPr>
      </p:pic>
      <p:sp>
        <p:nvSpPr>
          <p:cNvPr id="36" name="Shape 31"/>
          <p:cNvSpPr/>
          <p:nvPr/>
        </p:nvSpPr>
        <p:spPr>
          <a:xfrm>
            <a:off x="9068105" y="2667305"/>
            <a:ext cx="2743200" cy="1466698"/>
          </a:xfrm>
          <a:prstGeom prst="roundRect">
            <a:avLst>
              <a:gd name="adj" fmla="val 3239"/>
            </a:avLst>
          </a:prstGeom>
          <a:solidFill>
            <a:srgbClr val="F9FAFB"/>
          </a:solidFill>
          <a:ln w="12700">
            <a:solidFill>
              <a:srgbClr val="E5E7EB"/>
            </a:solidFill>
            <a:prstDash val="solid"/>
          </a:ln>
        </p:spPr>
      </p:sp>
      <p:sp>
        <p:nvSpPr>
          <p:cNvPr id="37" name="Shape 32"/>
          <p:cNvSpPr/>
          <p:nvPr/>
        </p:nvSpPr>
        <p:spPr>
          <a:xfrm>
            <a:off x="9229954" y="2829154"/>
            <a:ext cx="381305" cy="381305"/>
          </a:xfrm>
          <a:prstGeom prst="ellipse">
            <a:avLst/>
          </a:prstGeom>
          <a:solidFill>
            <a:srgbClr val="EBF0FF"/>
          </a:solidFill>
          <a:ln/>
        </p:spPr>
      </p:sp>
      <p:sp>
        <p:nvSpPr>
          <p:cNvPr id="38" name="Text 33"/>
          <p:cNvSpPr txBox="1"/>
          <p:nvPr/>
        </p:nvSpPr>
        <p:spPr>
          <a:xfrm>
            <a:off x="6409944" y="3333902"/>
            <a:ext cx="16815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消费互联网产品迭代经验</a:t>
            </a:r>
            <a:endParaRPr lang="en-US" sz="1000" dirty="0"/>
          </a:p>
        </p:txBody>
      </p:sp>
      <p:sp>
        <p:nvSpPr>
          <p:cNvPr id="39" name="Text 34"/>
          <p:cNvSpPr txBox="1"/>
          <p:nvPr/>
        </p:nvSpPr>
        <p:spPr>
          <a:xfrm>
            <a:off x="6409944" y="3562502"/>
            <a:ext cx="19485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极致用户体验与快速增长策略</a:t>
            </a:r>
            <a:endParaRPr lang="en-US" sz="1000" dirty="0"/>
          </a:p>
        </p:txBody>
      </p:sp>
      <p:sp>
        <p:nvSpPr>
          <p:cNvPr id="40" name="Text 35"/>
          <p:cNvSpPr txBox="1"/>
          <p:nvPr/>
        </p:nvSpPr>
        <p:spPr>
          <a:xfrm>
            <a:off x="6409944" y="3791102"/>
            <a:ext cx="16815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内容生态构建与运营能力</a:t>
            </a:r>
            <a:endParaRPr lang="en-US" sz="1000" dirty="0"/>
          </a:p>
        </p:txBody>
      </p:sp>
      <p:pic>
        <p:nvPicPr>
          <p:cNvPr id="41" name="Image 3" descr="preencoded.png">    </p:cNvPr>
          <p:cNvPicPr>
            <a:picLocks noChangeAspect="1"/>
          </p:cNvPicPr>
          <p:nvPr/>
        </p:nvPicPr>
        <p:blipFill>
          <a:blip r:embed="rId4"/>
          <a:srcRect l="0" r="0" t="-841" b="-841"/>
          <a:stretch/>
        </p:blipFill>
        <p:spPr>
          <a:xfrm>
            <a:off x="9325051" y="2933395"/>
            <a:ext cx="190195" cy="171907"/>
          </a:xfrm>
          <a:prstGeom prst="rect">
            <a:avLst/>
          </a:prstGeom>
        </p:spPr>
      </p:pic>
      <p:sp>
        <p:nvSpPr>
          <p:cNvPr id="42" name="Text 36"/>
          <p:cNvSpPr txBox="1"/>
          <p:nvPr/>
        </p:nvSpPr>
        <p:spPr>
          <a:xfrm>
            <a:off x="381305" y="4381805"/>
            <a:ext cx="2048256"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最适合的比较优势场景</a:t>
            </a:r>
            <a:endParaRPr lang="en-US" sz="1500" dirty="0"/>
          </a:p>
        </p:txBody>
      </p:sp>
      <p:sp>
        <p:nvSpPr>
          <p:cNvPr id="43" name="Text 37"/>
          <p:cNvSpPr txBox="1"/>
          <p:nvPr/>
        </p:nvSpPr>
        <p:spPr>
          <a:xfrm>
            <a:off x="9305849" y="3333902"/>
            <a:ext cx="15480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完整的硬件制造产业链</a:t>
            </a:r>
            <a:endParaRPr lang="en-US" sz="1000" dirty="0"/>
          </a:p>
        </p:txBody>
      </p:sp>
      <p:sp>
        <p:nvSpPr>
          <p:cNvPr id="44" name="Text 38"/>
          <p:cNvSpPr txBox="1"/>
          <p:nvPr/>
        </p:nvSpPr>
        <p:spPr>
          <a:xfrm>
            <a:off x="9305849" y="3562502"/>
            <a:ext cx="18150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快速原型开发与规模化生产</a:t>
            </a:r>
            <a:endParaRPr lang="en-US" sz="1000" dirty="0"/>
          </a:p>
        </p:txBody>
      </p:sp>
      <p:sp>
        <p:nvSpPr>
          <p:cNvPr id="45" name="Text 39"/>
          <p:cNvSpPr txBox="1"/>
          <p:nvPr/>
        </p:nvSpPr>
        <p:spPr>
          <a:xfrm>
            <a:off x="9305849" y="3791102"/>
            <a:ext cx="16815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 成本效益与创新组合优势</a:t>
            </a:r>
            <a:endParaRPr lang="en-US" sz="1000" dirty="0"/>
          </a:p>
        </p:txBody>
      </p:sp>
      <p:sp>
        <p:nvSpPr>
          <p:cNvPr id="46" name="Shape 40"/>
          <p:cNvSpPr/>
          <p:nvPr/>
        </p:nvSpPr>
        <p:spPr>
          <a:xfrm>
            <a:off x="381305" y="4743907"/>
            <a:ext cx="5639105" cy="666598"/>
          </a:xfrm>
          <a:prstGeom prst="roundRect">
            <a:avLst>
              <a:gd name="adj" fmla="val 15677"/>
            </a:avLst>
          </a:prstGeom>
          <a:solidFill>
            <a:srgbClr val="F9FAFB"/>
          </a:solidFill>
          <a:ln w="12700">
            <a:solidFill>
              <a:srgbClr val="E5E7EB"/>
            </a:solidFill>
            <a:prstDash val="solid"/>
          </a:ln>
        </p:spPr>
      </p:sp>
      <p:pic>
        <p:nvPicPr>
          <p:cNvPr id="47" name="Image 4" descr="preencoded.png">    </p:cNvPr>
          <p:cNvPicPr>
            <a:picLocks noChangeAspect="1"/>
          </p:cNvPicPr>
          <p:nvPr/>
        </p:nvPicPr>
        <p:blipFill>
          <a:blip r:embed="rId5"/>
          <a:srcRect l="0" r="0" t="0" b="0"/>
          <a:stretch/>
        </p:blipFill>
        <p:spPr>
          <a:xfrm>
            <a:off x="504749" y="4924044"/>
            <a:ext cx="152705" cy="152705"/>
          </a:xfrm>
          <a:prstGeom prst="rect">
            <a:avLst/>
          </a:prstGeom>
        </p:spPr>
      </p:pic>
      <p:sp>
        <p:nvSpPr>
          <p:cNvPr id="48" name="Text 41"/>
          <p:cNvSpPr txBox="1"/>
          <p:nvPr/>
        </p:nvSpPr>
        <p:spPr>
          <a:xfrm>
            <a:off x="381305" y="6476695"/>
            <a:ext cx="1286561"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应避开的场景</a:t>
            </a:r>
            <a:endParaRPr lang="en-US" sz="1500" dirty="0"/>
          </a:p>
        </p:txBody>
      </p:sp>
      <p:sp>
        <p:nvSpPr>
          <p:cNvPr id="49" name="Shape 42"/>
          <p:cNvSpPr/>
          <p:nvPr/>
        </p:nvSpPr>
        <p:spPr>
          <a:xfrm>
            <a:off x="6172200" y="4743907"/>
            <a:ext cx="5639105" cy="666598"/>
          </a:xfrm>
          <a:prstGeom prst="roundRect">
            <a:avLst>
              <a:gd name="adj" fmla="val 15677"/>
            </a:avLst>
          </a:prstGeom>
          <a:solidFill>
            <a:srgbClr val="F9FAFB"/>
          </a:solidFill>
          <a:ln w="12700">
            <a:solidFill>
              <a:srgbClr val="E5E7EB"/>
            </a:solidFill>
            <a:prstDash val="solid"/>
          </a:ln>
        </p:spPr>
      </p:sp>
      <p:sp>
        <p:nvSpPr>
          <p:cNvPr id="50" name="Shape 43"/>
          <p:cNvSpPr/>
          <p:nvPr/>
        </p:nvSpPr>
        <p:spPr>
          <a:xfrm>
            <a:off x="6172200" y="5562295"/>
            <a:ext cx="5639105" cy="666598"/>
          </a:xfrm>
          <a:prstGeom prst="roundRect">
            <a:avLst>
              <a:gd name="adj" fmla="val 15677"/>
            </a:avLst>
          </a:prstGeom>
          <a:solidFill>
            <a:srgbClr val="F9FAFB"/>
          </a:solidFill>
          <a:ln w="12700">
            <a:solidFill>
              <a:srgbClr val="E5E7EB"/>
            </a:solidFill>
            <a:prstDash val="solid"/>
          </a:ln>
        </p:spPr>
      </p:sp>
      <p:sp>
        <p:nvSpPr>
          <p:cNvPr id="51" name="Text 44"/>
          <p:cNvSpPr txBox="1"/>
          <p:nvPr/>
        </p:nvSpPr>
        <p:spPr>
          <a:xfrm>
            <a:off x="733349" y="4886554"/>
            <a:ext cx="2410358"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AI效率工具，All-in-One解决方案</a:t>
            </a:r>
            <a:endParaRPr lang="en-US" sz="1200" dirty="0"/>
          </a:p>
        </p:txBody>
      </p:sp>
      <p:sp>
        <p:nvSpPr>
          <p:cNvPr id="52" name="Text 45"/>
          <p:cNvSpPr txBox="1"/>
          <p:nvPr/>
        </p:nvSpPr>
        <p:spPr>
          <a:xfrm>
            <a:off x="6524244" y="4886554"/>
            <a:ext cx="2039112"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面向Power User的专业工具</a:t>
            </a:r>
            <a:endParaRPr lang="en-US" sz="1200" dirty="0"/>
          </a:p>
        </p:txBody>
      </p:sp>
      <p:sp>
        <p:nvSpPr>
          <p:cNvPr id="53" name="Text 46"/>
          <p:cNvSpPr txBox="1"/>
          <p:nvPr/>
        </p:nvSpPr>
        <p:spPr>
          <a:xfrm>
            <a:off x="6524244" y="5705856"/>
            <a:ext cx="2162556"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企业服务Agents与数字劳动力</a:t>
            </a:r>
            <a:endParaRPr lang="en-US" sz="1200" dirty="0"/>
          </a:p>
        </p:txBody>
      </p:sp>
      <p:sp>
        <p:nvSpPr>
          <p:cNvPr id="54" name="Text 47"/>
          <p:cNvSpPr txBox="1"/>
          <p:nvPr/>
        </p:nvSpPr>
        <p:spPr>
          <a:xfrm>
            <a:off x="733349" y="5105095"/>
            <a:ext cx="38916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案例：Quark (#9，流量75%来自中国)、Manus（法律AI助手）</a:t>
            </a:r>
            <a:endParaRPr lang="en-US" sz="1000" dirty="0"/>
          </a:p>
        </p:txBody>
      </p:sp>
      <p:pic>
        <p:nvPicPr>
          <p:cNvPr id="55" name="Image 5" descr="preencoded.png">    </p:cNvPr>
          <p:cNvPicPr>
            <a:picLocks noChangeAspect="1"/>
          </p:cNvPicPr>
          <p:nvPr/>
        </p:nvPicPr>
        <p:blipFill>
          <a:blip r:embed="rId6"/>
          <a:srcRect l="0" r="0" t="0" b="0"/>
          <a:stretch/>
        </p:blipFill>
        <p:spPr>
          <a:xfrm>
            <a:off x="6295644" y="4924044"/>
            <a:ext cx="152705" cy="152705"/>
          </a:xfrm>
          <a:prstGeom prst="rect">
            <a:avLst/>
          </a:prstGeom>
        </p:spPr>
      </p:pic>
      <p:sp>
        <p:nvSpPr>
          <p:cNvPr id="56" name="Shape 48"/>
          <p:cNvSpPr/>
          <p:nvPr/>
        </p:nvSpPr>
        <p:spPr>
          <a:xfrm>
            <a:off x="381305" y="5562295"/>
            <a:ext cx="5639105" cy="666598"/>
          </a:xfrm>
          <a:prstGeom prst="roundRect">
            <a:avLst>
              <a:gd name="adj" fmla="val 15677"/>
            </a:avLst>
          </a:prstGeom>
          <a:solidFill>
            <a:srgbClr val="F9FAFB"/>
          </a:solidFill>
          <a:ln w="12700">
            <a:solidFill>
              <a:srgbClr val="E5E7EB"/>
            </a:solidFill>
            <a:prstDash val="solid"/>
          </a:ln>
        </p:spPr>
      </p:sp>
      <p:sp>
        <p:nvSpPr>
          <p:cNvPr id="57" name="Text 49"/>
          <p:cNvSpPr txBox="1"/>
          <p:nvPr/>
        </p:nvSpPr>
        <p:spPr>
          <a:xfrm>
            <a:off x="6524244" y="5105095"/>
            <a:ext cx="3186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低决策链，明确价值，HeyGen (视频生成) 快速增长</a:t>
            </a:r>
            <a:endParaRPr lang="en-US" sz="1000" dirty="0"/>
          </a:p>
        </p:txBody>
      </p:sp>
      <p:pic>
        <p:nvPicPr>
          <p:cNvPr id="58" name="Image 6" descr="preencoded.png">    </p:cNvPr>
          <p:cNvPicPr>
            <a:picLocks noChangeAspect="1"/>
          </p:cNvPicPr>
          <p:nvPr/>
        </p:nvPicPr>
        <p:blipFill>
          <a:blip r:embed="rId7"/>
          <a:srcRect l="0" r="0" t="0" b="0"/>
          <a:stretch/>
        </p:blipFill>
        <p:spPr>
          <a:xfrm>
            <a:off x="504749" y="5743346"/>
            <a:ext cx="152705" cy="152705"/>
          </a:xfrm>
          <a:prstGeom prst="rect">
            <a:avLst/>
          </a:prstGeom>
        </p:spPr>
      </p:pic>
      <p:sp>
        <p:nvSpPr>
          <p:cNvPr id="59" name="Text 50"/>
          <p:cNvSpPr txBox="1"/>
          <p:nvPr/>
        </p:nvSpPr>
        <p:spPr>
          <a:xfrm>
            <a:off x="733349" y="5705856"/>
            <a:ext cx="1362456"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消费AI + 硬件结合</a:t>
            </a:r>
            <a:endParaRPr lang="en-US" sz="1200" dirty="0"/>
          </a:p>
        </p:txBody>
      </p:sp>
      <p:sp>
        <p:nvSpPr>
          <p:cNvPr id="60" name="Text 51"/>
          <p:cNvSpPr txBox="1"/>
          <p:nvPr/>
        </p:nvSpPr>
        <p:spPr>
          <a:xfrm>
            <a:off x="733349" y="5924398"/>
            <a:ext cx="3005633"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利用中国供应链优势，未来面向C端的具身机器人</a:t>
            </a:r>
            <a:endParaRPr lang="en-US" sz="1000" dirty="0"/>
          </a:p>
        </p:txBody>
      </p:sp>
      <p:pic>
        <p:nvPicPr>
          <p:cNvPr id="61" name="Image 7" descr="preencoded.png">    </p:cNvPr>
          <p:cNvPicPr>
            <a:picLocks noChangeAspect="1"/>
          </p:cNvPicPr>
          <p:nvPr/>
        </p:nvPicPr>
        <p:blipFill>
          <a:blip r:embed="rId8"/>
          <a:srcRect l="0" r="0" t="0" b="0"/>
          <a:stretch/>
        </p:blipFill>
        <p:spPr>
          <a:xfrm>
            <a:off x="6295644" y="5743346"/>
            <a:ext cx="152705" cy="152705"/>
          </a:xfrm>
          <a:prstGeom prst="rect">
            <a:avLst/>
          </a:prstGeom>
        </p:spPr>
      </p:pic>
      <p:sp>
        <p:nvSpPr>
          <p:cNvPr id="62" name="Text 52"/>
          <p:cNvSpPr txBox="1"/>
          <p:nvPr/>
        </p:nvSpPr>
        <p:spPr>
          <a:xfrm>
            <a:off x="6524244" y="5924398"/>
            <a:ext cx="34344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创新场景，所有玩家处于同一起跑线，如新型客服智能体</a:t>
            </a:r>
            <a:endParaRPr lang="en-US" sz="1000" dirty="0"/>
          </a:p>
        </p:txBody>
      </p:sp>
      <p:sp>
        <p:nvSpPr>
          <p:cNvPr id="63" name="Shape 53"/>
          <p:cNvSpPr/>
          <p:nvPr/>
        </p:nvSpPr>
        <p:spPr>
          <a:xfrm>
            <a:off x="381305" y="6838798"/>
            <a:ext cx="3715207" cy="629107"/>
          </a:xfrm>
          <a:prstGeom prst="roundRect">
            <a:avLst>
              <a:gd name="adj" fmla="val 17618"/>
            </a:avLst>
          </a:prstGeom>
          <a:solidFill>
            <a:srgbClr val="FEF2F2"/>
          </a:solidFill>
          <a:ln w="12700">
            <a:solidFill>
              <a:srgbClr val="FECACA"/>
            </a:solidFill>
            <a:prstDash val="solid"/>
          </a:ln>
        </p:spPr>
      </p:sp>
      <p:pic>
        <p:nvPicPr>
          <p:cNvPr id="64" name="Image 8" descr="preencoded.png">    </p:cNvPr>
          <p:cNvPicPr>
            <a:picLocks noChangeAspect="1"/>
          </p:cNvPicPr>
          <p:nvPr/>
        </p:nvPicPr>
        <p:blipFill>
          <a:blip r:embed="rId9"/>
          <a:srcRect l="0" r="0" t="0" b="0"/>
          <a:stretch/>
        </p:blipFill>
        <p:spPr>
          <a:xfrm>
            <a:off x="504749" y="7019849"/>
            <a:ext cx="152705" cy="152705"/>
          </a:xfrm>
          <a:prstGeom prst="rect">
            <a:avLst/>
          </a:prstGeom>
        </p:spPr>
      </p:pic>
      <p:sp>
        <p:nvSpPr>
          <p:cNvPr id="65" name="Shape 54"/>
          <p:cNvSpPr/>
          <p:nvPr/>
        </p:nvSpPr>
        <p:spPr>
          <a:xfrm>
            <a:off x="4241902" y="6838798"/>
            <a:ext cx="3715207" cy="629107"/>
          </a:xfrm>
          <a:prstGeom prst="roundRect">
            <a:avLst>
              <a:gd name="adj" fmla="val 17618"/>
            </a:avLst>
          </a:prstGeom>
          <a:solidFill>
            <a:srgbClr val="FEF2F2"/>
          </a:solidFill>
          <a:ln w="12700">
            <a:solidFill>
              <a:srgbClr val="FECACA"/>
            </a:solidFill>
            <a:prstDash val="solid"/>
          </a:ln>
        </p:spPr>
      </p:sp>
      <p:sp>
        <p:nvSpPr>
          <p:cNvPr id="66" name="Text 55"/>
          <p:cNvSpPr txBox="1"/>
          <p:nvPr/>
        </p:nvSpPr>
        <p:spPr>
          <a:xfrm>
            <a:off x="733349" y="6981444"/>
            <a:ext cx="1286561"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初期大B企业销售</a:t>
            </a:r>
            <a:endParaRPr lang="en-US" sz="1200" dirty="0"/>
          </a:p>
        </p:txBody>
      </p:sp>
      <p:sp>
        <p:nvSpPr>
          <p:cNvPr id="67" name="Text 56"/>
          <p:cNvSpPr txBox="1"/>
          <p:nvPr/>
        </p:nvSpPr>
        <p:spPr>
          <a:xfrm>
            <a:off x="733349" y="7191756"/>
            <a:ext cx="22677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需要本地销售团队与企业关系，文化障碍高</a:t>
            </a:r>
            <a:endParaRPr lang="en-US" sz="900" dirty="0"/>
          </a:p>
        </p:txBody>
      </p:sp>
      <p:pic>
        <p:nvPicPr>
          <p:cNvPr id="68" name="Image 9" descr="preencoded.png">    </p:cNvPr>
          <p:cNvPicPr>
            <a:picLocks noChangeAspect="1"/>
          </p:cNvPicPr>
          <p:nvPr/>
        </p:nvPicPr>
        <p:blipFill>
          <a:blip r:embed="rId10"/>
          <a:srcRect l="0" r="0" t="0" b="0"/>
          <a:stretch/>
        </p:blipFill>
        <p:spPr>
          <a:xfrm>
            <a:off x="4365346" y="7019849"/>
            <a:ext cx="152705" cy="152705"/>
          </a:xfrm>
          <a:prstGeom prst="rect">
            <a:avLst/>
          </a:prstGeom>
        </p:spPr>
      </p:pic>
      <p:sp>
        <p:nvSpPr>
          <p:cNvPr id="69" name="Shape 57"/>
          <p:cNvSpPr/>
          <p:nvPr/>
        </p:nvSpPr>
        <p:spPr>
          <a:xfrm>
            <a:off x="8102498" y="6838798"/>
            <a:ext cx="3715207" cy="629107"/>
          </a:xfrm>
          <a:prstGeom prst="roundRect">
            <a:avLst>
              <a:gd name="adj" fmla="val 17618"/>
            </a:avLst>
          </a:prstGeom>
          <a:solidFill>
            <a:srgbClr val="FEF2F2"/>
          </a:solidFill>
          <a:ln w="12700">
            <a:solidFill>
              <a:srgbClr val="FECACA"/>
            </a:solidFill>
            <a:prstDash val="solid"/>
          </a:ln>
        </p:spPr>
      </p:sp>
      <p:sp>
        <p:nvSpPr>
          <p:cNvPr id="70" name="Text 58"/>
          <p:cNvSpPr txBox="1"/>
          <p:nvPr/>
        </p:nvSpPr>
        <p:spPr>
          <a:xfrm>
            <a:off x="4593946" y="6981444"/>
            <a:ext cx="1343254"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需要线下销售支持</a:t>
            </a:r>
            <a:endParaRPr lang="en-US" sz="1200" dirty="0"/>
          </a:p>
        </p:txBody>
      </p:sp>
      <p:sp>
        <p:nvSpPr>
          <p:cNvPr id="71" name="Text 59"/>
          <p:cNvSpPr txBox="1"/>
          <p:nvPr/>
        </p:nvSpPr>
        <p:spPr>
          <a:xfrm>
            <a:off x="4593946" y="7191756"/>
            <a:ext cx="18105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海外市场渠道建设成本高，周期长</a:t>
            </a:r>
            <a:endParaRPr lang="en-US" sz="900" dirty="0"/>
          </a:p>
        </p:txBody>
      </p:sp>
      <p:pic>
        <p:nvPicPr>
          <p:cNvPr id="72" name="Image 10" descr="preencoded.png">    </p:cNvPr>
          <p:cNvPicPr>
            <a:picLocks noChangeAspect="1"/>
          </p:cNvPicPr>
          <p:nvPr/>
        </p:nvPicPr>
        <p:blipFill>
          <a:blip r:embed="rId11"/>
          <a:srcRect l="0" r="0" t="0" b="0"/>
          <a:stretch/>
        </p:blipFill>
        <p:spPr>
          <a:xfrm>
            <a:off x="8225942" y="7019849"/>
            <a:ext cx="152705" cy="152705"/>
          </a:xfrm>
          <a:prstGeom prst="rect">
            <a:avLst/>
          </a:prstGeom>
        </p:spPr>
      </p:pic>
      <p:sp>
        <p:nvSpPr>
          <p:cNvPr id="73" name="Text 60"/>
          <p:cNvSpPr txBox="1"/>
          <p:nvPr/>
        </p:nvSpPr>
        <p:spPr>
          <a:xfrm>
            <a:off x="8454542" y="6981444"/>
            <a:ext cx="1343254" cy="191110"/>
          </a:xfrm>
          <a:prstGeom prst="rect">
            <a:avLst/>
          </a:prstGeom>
          <a:noFill/>
          <a:ln/>
        </p:spPr>
        <p:txBody>
          <a:bodyPr wrap="square" lIns="0" tIns="0" rIns="0" bIns="0" rtlCol="0" anchor="ctr"/>
          <a:lstStyle/>
          <a:p>
            <a:pPr algn="l" indent="0" marL="0">
              <a:buNone/>
            </a:pPr>
            <a:r>
              <a:rPr lang="en-US" sz="1200" b="1" dirty="0">
                <a:solidFill>
                  <a:srgbClr val="B91C1C"/>
                </a:solidFill>
                <a:latin typeface="Inter" pitchFamily="34" charset="0"/>
                <a:ea typeface="Inter" pitchFamily="34" charset="-122"/>
                <a:cs typeface="Inter" pitchFamily="34" charset="-120"/>
              </a:rPr>
              <a:t>垂直专业化要求高</a:t>
            </a:r>
            <a:endParaRPr lang="en-US" sz="1200" dirty="0"/>
          </a:p>
        </p:txBody>
      </p:sp>
      <p:sp>
        <p:nvSpPr>
          <p:cNvPr id="74" name="Text 61"/>
          <p:cNvSpPr txBox="1"/>
          <p:nvPr/>
        </p:nvSpPr>
        <p:spPr>
          <a:xfrm>
            <a:off x="8454542" y="7191756"/>
            <a:ext cx="2039112" cy="143561"/>
          </a:xfrm>
          <a:prstGeom prst="rect">
            <a:avLst/>
          </a:prstGeom>
          <a:noFill/>
          <a:ln/>
        </p:spPr>
        <p:txBody>
          <a:bodyPr wrap="square" lIns="0" tIns="0" rIns="0" bIns="0" rtlCol="0" anchor="ctr"/>
          <a:lstStyle/>
          <a:p>
            <a:pPr algn="l" indent="0" marL="0">
              <a:buNone/>
            </a:pPr>
            <a:r>
              <a:rPr lang="en-US" sz="900" dirty="0">
                <a:solidFill>
                  <a:srgbClr val="DC2626"/>
                </a:solidFill>
                <a:latin typeface="Inter" pitchFamily="34" charset="0"/>
                <a:ea typeface="Inter" pitchFamily="34" charset="-122"/>
                <a:cs typeface="Inter" pitchFamily="34" charset="-120"/>
              </a:rPr>
              <a:t>需要深度行业专家与本地法规合规经验</a:t>
            </a:r>
            <a:endParaRPr lang="en-US" sz="900" dirty="0"/>
          </a:p>
        </p:txBody>
      </p:sp>
      <p:sp>
        <p:nvSpPr>
          <p:cNvPr id="75" name="Shape 62"/>
          <p:cNvSpPr/>
          <p:nvPr/>
        </p:nvSpPr>
        <p:spPr>
          <a:xfrm>
            <a:off x="381305" y="7696505"/>
            <a:ext cx="11430000" cy="933602"/>
          </a:xfrm>
          <a:prstGeom prst="roundRect">
            <a:avLst>
              <a:gd name="adj" fmla="val 7995"/>
            </a:avLst>
          </a:prstGeom>
          <a:solidFill>
            <a:srgbClr val="EFF6FF"/>
          </a:solidFill>
          <a:ln w="12700">
            <a:solidFill>
              <a:srgbClr val="BFDBFE"/>
            </a:solidFill>
            <a:prstDash val="solid"/>
          </a:ln>
        </p:spPr>
      </p:sp>
      <p:pic>
        <p:nvPicPr>
          <p:cNvPr id="76" name="Image 11" descr="preencoded.png">    </p:cNvPr>
          <p:cNvPicPr>
            <a:picLocks noChangeAspect="1"/>
          </p:cNvPicPr>
          <p:nvPr/>
        </p:nvPicPr>
        <p:blipFill>
          <a:blip r:embed="rId12"/>
          <a:srcRect l="-133" r="-133" t="0" b="0"/>
          <a:stretch/>
        </p:blipFill>
        <p:spPr>
          <a:xfrm>
            <a:off x="543154" y="7886700"/>
            <a:ext cx="171907" cy="228600"/>
          </a:xfrm>
          <a:prstGeom prst="rect">
            <a:avLst/>
          </a:prstGeom>
        </p:spPr>
      </p:pic>
      <p:sp>
        <p:nvSpPr>
          <p:cNvPr id="77" name="Text 63"/>
          <p:cNvSpPr txBox="1"/>
          <p:nvPr/>
        </p:nvSpPr>
        <p:spPr>
          <a:xfrm>
            <a:off x="828446" y="7877556"/>
            <a:ext cx="1057961"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a16z市场洞察</a:t>
            </a:r>
            <a:endParaRPr lang="en-US" sz="1200" dirty="0"/>
          </a:p>
        </p:txBody>
      </p:sp>
      <p:sp>
        <p:nvSpPr>
          <p:cNvPr id="78" name="Text 64"/>
          <p:cNvSpPr txBox="1"/>
          <p:nvPr/>
        </p:nvSpPr>
        <p:spPr>
          <a:xfrm>
            <a:off x="828446" y="8096098"/>
            <a:ext cx="10844784"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中国视频生成模型在全球领先，如Hailuo和Kling进入全球Top 50，原因在于更多研究人员专注于视频领域，以及IP法规监管差异。华人团队可充分利用这一领先优势，结合出海策略和供应链资源优势，快速抢占全球AI+硬件结合的市场机会。</a:t>
            </a:r>
            <a:endParaRPr lang="en-US" sz="100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10441534" y="209398"/>
            <a:ext cx="1472184" cy="162763"/>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第四部分 竞争格局洞察</a:t>
            </a:r>
            <a:endParaRPr lang="en-US" sz="1000" dirty="0"/>
          </a:p>
        </p:txBody>
      </p:sp>
      <p:sp>
        <p:nvSpPr>
          <p:cNvPr id="6" name="Text 4"/>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价值创造</a:t>
            </a:r>
            <a:endParaRPr lang="en-US" sz="1200" dirty="0"/>
          </a:p>
        </p:txBody>
      </p:sp>
      <p:sp>
        <p:nvSpPr>
          <p:cNvPr id="7" name="Text 5"/>
          <p:cNvSpPr txBox="1"/>
          <p:nvPr/>
        </p:nvSpPr>
        <p:spPr>
          <a:xfrm>
            <a:off x="381305" y="743407"/>
            <a:ext cx="4253789"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10倍体验、效率、成本如何实现</a:t>
            </a:r>
            <a:endParaRPr lang="en-US" sz="2200" dirty="0"/>
          </a:p>
        </p:txBody>
      </p:sp>
      <p:sp>
        <p:nvSpPr>
          <p:cNvPr id="8" name="Text 6"/>
          <p:cNvSpPr txBox="1"/>
          <p:nvPr/>
        </p:nvSpPr>
        <p:spPr>
          <a:xfrm>
            <a:off x="381305" y="1181405"/>
            <a:ext cx="3324758"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智能化带来的用户感知质变与企业经营成本突破</a:t>
            </a:r>
            <a:endParaRPr lang="en-US" sz="1200" dirty="0"/>
          </a:p>
        </p:txBody>
      </p:sp>
      <p:sp>
        <p:nvSpPr>
          <p:cNvPr id="9" name="Shape 7"/>
          <p:cNvSpPr/>
          <p:nvPr/>
        </p:nvSpPr>
        <p:spPr>
          <a:xfrm>
            <a:off x="381305" y="1619402"/>
            <a:ext cx="3657600" cy="3733495"/>
          </a:xfrm>
          <a:prstGeom prst="roundRect">
            <a:avLst>
              <a:gd name="adj" fmla="val 521"/>
            </a:avLst>
          </a:prstGeom>
          <a:solidFill>
            <a:srgbClr val="F9FAFB"/>
          </a:solidFill>
          <a:ln w="12700">
            <a:solidFill>
              <a:srgbClr val="E5E7EB"/>
            </a:solidFill>
            <a:prstDash val="solid"/>
          </a:ln>
        </p:spPr>
      </p:sp>
      <p:sp>
        <p:nvSpPr>
          <p:cNvPr id="10" name="Shape 8"/>
          <p:cNvSpPr/>
          <p:nvPr/>
        </p:nvSpPr>
        <p:spPr>
          <a:xfrm>
            <a:off x="580644" y="1857146"/>
            <a:ext cx="381305" cy="381305"/>
          </a:xfrm>
          <a:prstGeom prst="ellipse">
            <a:avLst/>
          </a:prstGeom>
          <a:solidFill>
            <a:srgbClr val="EBF0FF"/>
          </a:solidFill>
          <a:ln/>
        </p:spPr>
      </p:sp>
      <p:pic>
        <p:nvPicPr>
          <p:cNvPr id="11" name="Image 0" descr="preencoded.png">    </p:cNvPr>
          <p:cNvPicPr>
            <a:picLocks noChangeAspect="1"/>
          </p:cNvPicPr>
          <p:nvPr/>
        </p:nvPicPr>
        <p:blipFill>
          <a:blip r:embed="rId1"/>
          <a:srcRect l="0" r="0" t="-841" b="-841"/>
          <a:stretch/>
        </p:blipFill>
        <p:spPr>
          <a:xfrm>
            <a:off x="676656" y="1962302"/>
            <a:ext cx="190195" cy="171907"/>
          </a:xfrm>
          <a:prstGeom prst="rect">
            <a:avLst/>
          </a:prstGeom>
        </p:spPr>
      </p:pic>
      <p:sp>
        <p:nvSpPr>
          <p:cNvPr id="12" name="Text 9"/>
          <p:cNvSpPr txBox="1"/>
          <p:nvPr/>
        </p:nvSpPr>
        <p:spPr>
          <a:xfrm>
            <a:off x="1076249" y="1848002"/>
            <a:ext cx="833933"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10倍体验</a:t>
            </a:r>
            <a:endParaRPr lang="en-US" sz="1300" dirty="0"/>
          </a:p>
        </p:txBody>
      </p:sp>
      <p:sp>
        <p:nvSpPr>
          <p:cNvPr id="13" name="Text 10"/>
          <p:cNvSpPr txBox="1"/>
          <p:nvPr/>
        </p:nvSpPr>
        <p:spPr>
          <a:xfrm>
            <a:off x="1076249" y="2095805"/>
            <a:ext cx="18342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从被动工具到主动助手的质变</a:t>
            </a:r>
            <a:endParaRPr lang="en-US" sz="1000" dirty="0"/>
          </a:p>
        </p:txBody>
      </p:sp>
      <p:pic>
        <p:nvPicPr>
          <p:cNvPr id="14" name="Image 1" descr="preencoded.png">    </p:cNvPr>
          <p:cNvPicPr>
            <a:picLocks noChangeAspect="1"/>
          </p:cNvPicPr>
          <p:nvPr/>
        </p:nvPicPr>
        <p:blipFill>
          <a:blip r:embed="rId2"/>
          <a:srcRect l="0" r="0" t="0" b="0"/>
          <a:stretch/>
        </p:blipFill>
        <p:spPr>
          <a:xfrm>
            <a:off x="580644" y="2467051"/>
            <a:ext cx="152705" cy="152705"/>
          </a:xfrm>
          <a:prstGeom prst="rect">
            <a:avLst/>
          </a:prstGeom>
        </p:spPr>
      </p:pic>
      <p:sp>
        <p:nvSpPr>
          <p:cNvPr id="15" name="Shape 11"/>
          <p:cNvSpPr/>
          <p:nvPr/>
        </p:nvSpPr>
        <p:spPr>
          <a:xfrm>
            <a:off x="4267505" y="1619402"/>
            <a:ext cx="3657600" cy="3733495"/>
          </a:xfrm>
          <a:prstGeom prst="roundRect">
            <a:avLst>
              <a:gd name="adj" fmla="val 521"/>
            </a:avLst>
          </a:prstGeom>
          <a:solidFill>
            <a:srgbClr val="F9FAFB"/>
          </a:solidFill>
          <a:ln w="12700">
            <a:solidFill>
              <a:srgbClr val="E5E7EB"/>
            </a:solidFill>
            <a:prstDash val="solid"/>
          </a:ln>
        </p:spPr>
      </p:sp>
      <p:sp>
        <p:nvSpPr>
          <p:cNvPr id="16" name="Shape 12"/>
          <p:cNvSpPr/>
          <p:nvPr/>
        </p:nvSpPr>
        <p:spPr>
          <a:xfrm>
            <a:off x="4466844" y="1857146"/>
            <a:ext cx="381305" cy="381305"/>
          </a:xfrm>
          <a:prstGeom prst="ellipse">
            <a:avLst/>
          </a:prstGeom>
          <a:solidFill>
            <a:srgbClr val="EBF0FF"/>
          </a:solidFill>
          <a:ln/>
        </p:spPr>
      </p:sp>
      <p:sp>
        <p:nvSpPr>
          <p:cNvPr id="17" name="Text 13"/>
          <p:cNvSpPr txBox="1"/>
          <p:nvPr/>
        </p:nvSpPr>
        <p:spPr>
          <a:xfrm>
            <a:off x="4962449" y="2095805"/>
            <a:ext cx="16056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自动化决策 + 预测性行动</a:t>
            </a:r>
            <a:endParaRPr lang="en-US" sz="1000" dirty="0"/>
          </a:p>
        </p:txBody>
      </p:sp>
      <p:sp>
        <p:nvSpPr>
          <p:cNvPr id="18" name="Text 14"/>
          <p:cNvSpPr txBox="1"/>
          <p:nvPr/>
        </p:nvSpPr>
        <p:spPr>
          <a:xfrm>
            <a:off x="809244" y="2447849"/>
            <a:ext cx="7342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意图理解</a:t>
            </a:r>
            <a:endParaRPr lang="en-US" sz="1200" dirty="0"/>
          </a:p>
        </p:txBody>
      </p:sp>
      <p:sp>
        <p:nvSpPr>
          <p:cNvPr id="19" name="Text 15"/>
          <p:cNvSpPr txBox="1"/>
          <p:nvPr/>
        </p:nvSpPr>
        <p:spPr>
          <a:xfrm>
            <a:off x="809244" y="2667305"/>
            <a:ext cx="30339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从简单指令执行到深度意图理解，智能预判用户真实需求</a:t>
            </a:r>
            <a:endParaRPr lang="en-US" sz="1000" dirty="0"/>
          </a:p>
        </p:txBody>
      </p:sp>
      <p:pic>
        <p:nvPicPr>
          <p:cNvPr id="20" name="Image 2" descr="preencoded.png">    </p:cNvPr>
          <p:cNvPicPr>
            <a:picLocks noChangeAspect="1"/>
          </p:cNvPicPr>
          <p:nvPr/>
        </p:nvPicPr>
        <p:blipFill>
          <a:blip r:embed="rId3"/>
          <a:srcRect l="0" r="0" t="0" b="0"/>
          <a:stretch/>
        </p:blipFill>
        <p:spPr>
          <a:xfrm>
            <a:off x="580644" y="3191256"/>
            <a:ext cx="152705" cy="152705"/>
          </a:xfrm>
          <a:prstGeom prst="rect">
            <a:avLst/>
          </a:prstGeom>
        </p:spPr>
      </p:pic>
      <p:sp>
        <p:nvSpPr>
          <p:cNvPr id="21" name="Text 16"/>
          <p:cNvSpPr txBox="1"/>
          <p:nvPr/>
        </p:nvSpPr>
        <p:spPr>
          <a:xfrm>
            <a:off x="4962449" y="1848002"/>
            <a:ext cx="833933"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10倍效率</a:t>
            </a:r>
            <a:endParaRPr lang="en-US" sz="1300" dirty="0"/>
          </a:p>
        </p:txBody>
      </p:sp>
      <p:sp>
        <p:nvSpPr>
          <p:cNvPr id="22" name="Text 17"/>
          <p:cNvSpPr txBox="1"/>
          <p:nvPr/>
        </p:nvSpPr>
        <p:spPr>
          <a:xfrm>
            <a:off x="809244" y="3172054"/>
            <a:ext cx="7342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主动建议</a:t>
            </a:r>
            <a:endParaRPr lang="en-US" sz="1200" dirty="0"/>
          </a:p>
        </p:txBody>
      </p:sp>
      <p:sp>
        <p:nvSpPr>
          <p:cNvPr id="23" name="Text 18"/>
          <p:cNvSpPr txBox="1"/>
          <p:nvPr/>
        </p:nvSpPr>
        <p:spPr>
          <a:xfrm>
            <a:off x="809244" y="3705149"/>
            <a:ext cx="7342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学习成长</a:t>
            </a:r>
            <a:endParaRPr lang="en-US" sz="1200" dirty="0"/>
          </a:p>
        </p:txBody>
      </p:sp>
      <p:sp>
        <p:nvSpPr>
          <p:cNvPr id="24" name="Text 19"/>
          <p:cNvSpPr txBox="1"/>
          <p:nvPr/>
        </p:nvSpPr>
        <p:spPr>
          <a:xfrm>
            <a:off x="809244" y="339059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基于情境和历史行为提供专业建议，创造惊喜体验</a:t>
            </a:r>
            <a:endParaRPr lang="en-US" sz="1000" dirty="0"/>
          </a:p>
        </p:txBody>
      </p:sp>
      <p:pic>
        <p:nvPicPr>
          <p:cNvPr id="25" name="Image 3" descr="preencoded.png">    </p:cNvPr>
          <p:cNvPicPr>
            <a:picLocks noChangeAspect="1"/>
          </p:cNvPicPr>
          <p:nvPr/>
        </p:nvPicPr>
        <p:blipFill>
          <a:blip r:embed="rId4"/>
          <a:srcRect l="0" r="0" t="0" b="0"/>
          <a:stretch/>
        </p:blipFill>
        <p:spPr>
          <a:xfrm>
            <a:off x="580644" y="3724351"/>
            <a:ext cx="152705" cy="152705"/>
          </a:xfrm>
          <a:prstGeom prst="rect">
            <a:avLst/>
          </a:prstGeom>
        </p:spPr>
      </p:pic>
      <p:sp>
        <p:nvSpPr>
          <p:cNvPr id="26" name="Text 20"/>
          <p:cNvSpPr txBox="1"/>
          <p:nvPr/>
        </p:nvSpPr>
        <p:spPr>
          <a:xfrm>
            <a:off x="4695444" y="2447849"/>
            <a:ext cx="1038758"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工作流自动化</a:t>
            </a:r>
            <a:endParaRPr lang="en-US" sz="1200" dirty="0"/>
          </a:p>
        </p:txBody>
      </p:sp>
      <p:sp>
        <p:nvSpPr>
          <p:cNvPr id="27" name="Text 21"/>
          <p:cNvSpPr txBox="1"/>
          <p:nvPr/>
        </p:nvSpPr>
        <p:spPr>
          <a:xfrm>
            <a:off x="809244" y="3924605"/>
            <a:ext cx="30339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持续学习用户偏好，越用越聪明，个性化体验持续升级</a:t>
            </a:r>
            <a:endParaRPr lang="en-US" sz="1000" dirty="0"/>
          </a:p>
        </p:txBody>
      </p:sp>
      <p:sp>
        <p:nvSpPr>
          <p:cNvPr id="28" name="Shape 22"/>
          <p:cNvSpPr/>
          <p:nvPr/>
        </p:nvSpPr>
        <p:spPr>
          <a:xfrm>
            <a:off x="580644" y="4410151"/>
            <a:ext cx="3258007" cy="743407"/>
          </a:xfrm>
          <a:prstGeom prst="rect">
            <a:avLst/>
          </a:prstGeom>
          <a:solidFill>
            <a:srgbClr val="F3F4F6"/>
          </a:solidFill>
          <a:ln/>
        </p:spPr>
      </p:sp>
      <p:sp>
        <p:nvSpPr>
          <p:cNvPr id="29" name="Shape 23"/>
          <p:cNvSpPr/>
          <p:nvPr/>
        </p:nvSpPr>
        <p:spPr>
          <a:xfrm>
            <a:off x="580644" y="4410151"/>
            <a:ext cx="28346" cy="743407"/>
          </a:xfrm>
          <a:prstGeom prst="rect">
            <a:avLst/>
          </a:prstGeom>
          <a:solidFill>
            <a:srgbClr val="4C6FFF"/>
          </a:solidFill>
          <a:ln/>
        </p:spPr>
      </p:sp>
      <p:sp>
        <p:nvSpPr>
          <p:cNvPr id="30" name="Text 24"/>
          <p:cNvSpPr txBox="1"/>
          <p:nvPr/>
        </p:nvSpPr>
        <p:spPr>
          <a:xfrm>
            <a:off x="724205" y="4496105"/>
            <a:ext cx="342900" cy="143561"/>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31" name="Text 25"/>
          <p:cNvSpPr txBox="1"/>
          <p:nvPr/>
        </p:nvSpPr>
        <p:spPr>
          <a:xfrm>
            <a:off x="724205" y="4705502"/>
            <a:ext cx="306232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Claude Code Agent能预判开发者意图，递进式对话让复杂问题解决变得直觉化，满意度提升8倍</a:t>
            </a:r>
            <a:endParaRPr lang="en-US" sz="1000" dirty="0"/>
          </a:p>
        </p:txBody>
      </p:sp>
      <p:pic>
        <p:nvPicPr>
          <p:cNvPr id="32" name="Image 4" descr="preencoded.png">    </p:cNvPr>
          <p:cNvPicPr>
            <a:picLocks noChangeAspect="1"/>
          </p:cNvPicPr>
          <p:nvPr/>
        </p:nvPicPr>
        <p:blipFill>
          <a:blip r:embed="rId5"/>
          <a:srcRect l="-760" r="-760" t="0" b="0"/>
          <a:stretch/>
        </p:blipFill>
        <p:spPr>
          <a:xfrm>
            <a:off x="4581144" y="1962302"/>
            <a:ext cx="152705" cy="171907"/>
          </a:xfrm>
          <a:prstGeom prst="rect">
            <a:avLst/>
          </a:prstGeom>
        </p:spPr>
      </p:pic>
      <p:pic>
        <p:nvPicPr>
          <p:cNvPr id="33" name="Image 5" descr="preencoded.png">    </p:cNvPr>
          <p:cNvPicPr>
            <a:picLocks noChangeAspect="1"/>
          </p:cNvPicPr>
          <p:nvPr/>
        </p:nvPicPr>
        <p:blipFill>
          <a:blip r:embed="rId6"/>
          <a:srcRect l="0" r="0" t="0" b="0"/>
          <a:stretch/>
        </p:blipFill>
        <p:spPr>
          <a:xfrm>
            <a:off x="4466844" y="2467051"/>
            <a:ext cx="152705" cy="152705"/>
          </a:xfrm>
          <a:prstGeom prst="rect">
            <a:avLst/>
          </a:prstGeom>
        </p:spPr>
      </p:pic>
      <p:sp>
        <p:nvSpPr>
          <p:cNvPr id="34" name="Text 26"/>
          <p:cNvSpPr txBox="1"/>
          <p:nvPr/>
        </p:nvSpPr>
        <p:spPr>
          <a:xfrm>
            <a:off x="4695444" y="266730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将重复任务完全自动化，释放人力专注高价值工作</a:t>
            </a:r>
            <a:endParaRPr lang="en-US" sz="1000" dirty="0"/>
          </a:p>
        </p:txBody>
      </p:sp>
      <p:pic>
        <p:nvPicPr>
          <p:cNvPr id="35" name="Image 6" descr="preencoded.png">    </p:cNvPr>
          <p:cNvPicPr>
            <a:picLocks noChangeAspect="1"/>
          </p:cNvPicPr>
          <p:nvPr/>
        </p:nvPicPr>
        <p:blipFill>
          <a:blip r:embed="rId7"/>
          <a:srcRect l="0" r="0" t="0" b="0"/>
          <a:stretch/>
        </p:blipFill>
        <p:spPr>
          <a:xfrm>
            <a:off x="4466844" y="3000146"/>
            <a:ext cx="152705" cy="152705"/>
          </a:xfrm>
          <a:prstGeom prst="rect">
            <a:avLst/>
          </a:prstGeom>
        </p:spPr>
      </p:pic>
      <p:sp>
        <p:nvSpPr>
          <p:cNvPr id="36" name="Text 27"/>
          <p:cNvSpPr txBox="1"/>
          <p:nvPr/>
        </p:nvSpPr>
        <p:spPr>
          <a:xfrm>
            <a:off x="4695444" y="2980944"/>
            <a:ext cx="886054"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多任务并行</a:t>
            </a:r>
            <a:endParaRPr lang="en-US" sz="1200" dirty="0"/>
          </a:p>
        </p:txBody>
      </p:sp>
      <p:sp>
        <p:nvSpPr>
          <p:cNvPr id="37" name="Text 28"/>
          <p:cNvSpPr txBox="1"/>
          <p:nvPr/>
        </p:nvSpPr>
        <p:spPr>
          <a:xfrm>
            <a:off x="4695444" y="3200400"/>
            <a:ext cx="30339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AI同时执行多个复杂任务，突破人类串行工作的限制</a:t>
            </a:r>
            <a:endParaRPr lang="en-US" sz="1000" dirty="0"/>
          </a:p>
        </p:txBody>
      </p:sp>
      <p:pic>
        <p:nvPicPr>
          <p:cNvPr id="38" name="Image 7" descr="preencoded.png">    </p:cNvPr>
          <p:cNvPicPr>
            <a:picLocks noChangeAspect="1"/>
          </p:cNvPicPr>
          <p:nvPr/>
        </p:nvPicPr>
        <p:blipFill>
          <a:blip r:embed="rId8"/>
          <a:srcRect l="0" r="0" t="0" b="0"/>
          <a:stretch/>
        </p:blipFill>
        <p:spPr>
          <a:xfrm>
            <a:off x="4466844" y="3724351"/>
            <a:ext cx="152705" cy="152705"/>
          </a:xfrm>
          <a:prstGeom prst="rect">
            <a:avLst/>
          </a:prstGeom>
        </p:spPr>
      </p:pic>
      <p:sp>
        <p:nvSpPr>
          <p:cNvPr id="39" name="Shape 29"/>
          <p:cNvSpPr/>
          <p:nvPr/>
        </p:nvSpPr>
        <p:spPr>
          <a:xfrm>
            <a:off x="8153705" y="1619402"/>
            <a:ext cx="3657600" cy="3733495"/>
          </a:xfrm>
          <a:prstGeom prst="roundRect">
            <a:avLst>
              <a:gd name="adj" fmla="val 521"/>
            </a:avLst>
          </a:prstGeom>
          <a:solidFill>
            <a:srgbClr val="F9FAFB"/>
          </a:solidFill>
          <a:ln w="12700">
            <a:solidFill>
              <a:srgbClr val="E5E7EB"/>
            </a:solidFill>
            <a:prstDash val="solid"/>
          </a:ln>
        </p:spPr>
      </p:sp>
      <p:sp>
        <p:nvSpPr>
          <p:cNvPr id="40" name="Shape 30"/>
          <p:cNvSpPr/>
          <p:nvPr/>
        </p:nvSpPr>
        <p:spPr>
          <a:xfrm>
            <a:off x="8353044" y="1857146"/>
            <a:ext cx="381305" cy="381305"/>
          </a:xfrm>
          <a:prstGeom prst="ellipse">
            <a:avLst/>
          </a:prstGeom>
          <a:solidFill>
            <a:srgbClr val="EBF0FF"/>
          </a:solidFill>
          <a:ln/>
        </p:spPr>
      </p:sp>
      <p:sp>
        <p:nvSpPr>
          <p:cNvPr id="41" name="Text 31"/>
          <p:cNvSpPr txBox="1"/>
          <p:nvPr/>
        </p:nvSpPr>
        <p:spPr>
          <a:xfrm>
            <a:off x="8848649" y="1848002"/>
            <a:ext cx="79552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1/10成本</a:t>
            </a:r>
            <a:endParaRPr lang="en-US" sz="1300" dirty="0"/>
          </a:p>
        </p:txBody>
      </p:sp>
      <p:sp>
        <p:nvSpPr>
          <p:cNvPr id="42" name="Text 32"/>
          <p:cNvSpPr txBox="1"/>
          <p:nvPr/>
        </p:nvSpPr>
        <p:spPr>
          <a:xfrm>
            <a:off x="8848649" y="2095805"/>
            <a:ext cx="14337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人工成本的指数级降低</a:t>
            </a:r>
            <a:endParaRPr lang="en-US" sz="1000" dirty="0"/>
          </a:p>
        </p:txBody>
      </p:sp>
      <p:sp>
        <p:nvSpPr>
          <p:cNvPr id="43" name="Text 33"/>
          <p:cNvSpPr txBox="1"/>
          <p:nvPr/>
        </p:nvSpPr>
        <p:spPr>
          <a:xfrm>
            <a:off x="4695444" y="3705149"/>
            <a:ext cx="7342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即时响应</a:t>
            </a:r>
            <a:endParaRPr lang="en-US" sz="1200" dirty="0"/>
          </a:p>
        </p:txBody>
      </p:sp>
      <p:sp>
        <p:nvSpPr>
          <p:cNvPr id="44" name="Text 34"/>
          <p:cNvSpPr txBox="1"/>
          <p:nvPr/>
        </p:nvSpPr>
        <p:spPr>
          <a:xfrm>
            <a:off x="8581644" y="2447849"/>
            <a:ext cx="7342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规模效应</a:t>
            </a:r>
            <a:endParaRPr lang="en-US" sz="1200" dirty="0"/>
          </a:p>
        </p:txBody>
      </p:sp>
      <p:sp>
        <p:nvSpPr>
          <p:cNvPr id="45" name="Text 35"/>
          <p:cNvSpPr txBox="1"/>
          <p:nvPr/>
        </p:nvSpPr>
        <p:spPr>
          <a:xfrm>
            <a:off x="8581644" y="2980944"/>
            <a:ext cx="914400"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24/7无间断</a:t>
            </a:r>
            <a:endParaRPr lang="en-US" sz="1200" dirty="0"/>
          </a:p>
        </p:txBody>
      </p:sp>
      <p:sp>
        <p:nvSpPr>
          <p:cNvPr id="46" name="Text 36"/>
          <p:cNvSpPr txBox="1"/>
          <p:nvPr/>
        </p:nvSpPr>
        <p:spPr>
          <a:xfrm>
            <a:off x="4695444" y="3924605"/>
            <a:ext cx="30339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毫秒级响应与处理，消除等待时间，实现闪电般处理速度</a:t>
            </a:r>
            <a:endParaRPr lang="en-US" sz="1000" dirty="0"/>
          </a:p>
        </p:txBody>
      </p:sp>
      <p:sp>
        <p:nvSpPr>
          <p:cNvPr id="47" name="Text 37"/>
          <p:cNvSpPr txBox="1"/>
          <p:nvPr/>
        </p:nvSpPr>
        <p:spPr>
          <a:xfrm>
            <a:off x="8581644" y="2667305"/>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边际成本接近于零，服务规模越大，单位成本越低</a:t>
            </a:r>
            <a:endParaRPr lang="en-US" sz="1000" dirty="0"/>
          </a:p>
        </p:txBody>
      </p:sp>
      <p:sp>
        <p:nvSpPr>
          <p:cNvPr id="48" name="Text 38"/>
          <p:cNvSpPr txBox="1"/>
          <p:nvPr/>
        </p:nvSpPr>
        <p:spPr>
          <a:xfrm>
            <a:off x="8581644" y="3200400"/>
            <a:ext cx="27678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全天候服务无需轮班，不存在加班与疲劳问题</a:t>
            </a:r>
            <a:endParaRPr lang="en-US" sz="1000" dirty="0"/>
          </a:p>
        </p:txBody>
      </p:sp>
      <p:sp>
        <p:nvSpPr>
          <p:cNvPr id="49" name="Shape 39"/>
          <p:cNvSpPr/>
          <p:nvPr/>
        </p:nvSpPr>
        <p:spPr>
          <a:xfrm>
            <a:off x="4466844" y="4410151"/>
            <a:ext cx="3258007" cy="743407"/>
          </a:xfrm>
          <a:prstGeom prst="rect">
            <a:avLst/>
          </a:prstGeom>
          <a:solidFill>
            <a:srgbClr val="F3F4F6"/>
          </a:solidFill>
          <a:ln/>
        </p:spPr>
      </p:sp>
      <p:sp>
        <p:nvSpPr>
          <p:cNvPr id="50" name="Shape 40"/>
          <p:cNvSpPr/>
          <p:nvPr/>
        </p:nvSpPr>
        <p:spPr>
          <a:xfrm>
            <a:off x="4466844" y="4410151"/>
            <a:ext cx="28346" cy="743407"/>
          </a:xfrm>
          <a:prstGeom prst="rect">
            <a:avLst/>
          </a:prstGeom>
          <a:solidFill>
            <a:srgbClr val="4C6FFF"/>
          </a:solidFill>
          <a:ln/>
        </p:spPr>
      </p:sp>
      <p:sp>
        <p:nvSpPr>
          <p:cNvPr id="51" name="Text 41"/>
          <p:cNvSpPr txBox="1"/>
          <p:nvPr/>
        </p:nvSpPr>
        <p:spPr>
          <a:xfrm>
            <a:off x="4610405" y="4496105"/>
            <a:ext cx="342900" cy="143561"/>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52" name="Text 42"/>
          <p:cNvSpPr txBox="1"/>
          <p:nvPr/>
        </p:nvSpPr>
        <p:spPr>
          <a:xfrm>
            <a:off x="4610405" y="4705502"/>
            <a:ext cx="30147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Harvey AI在法律场景实现了95%的文件审查自动化，合同审核效率提升12倍，错误率降低78%</a:t>
            </a:r>
            <a:endParaRPr lang="en-US" sz="1000" dirty="0"/>
          </a:p>
        </p:txBody>
      </p:sp>
      <p:pic>
        <p:nvPicPr>
          <p:cNvPr id="53" name="Image 8" descr="preencoded.png">    </p:cNvPr>
          <p:cNvPicPr>
            <a:picLocks noChangeAspect="1"/>
          </p:cNvPicPr>
          <p:nvPr/>
        </p:nvPicPr>
        <p:blipFill>
          <a:blip r:embed="rId9"/>
          <a:srcRect l="0" r="0" t="-1087" b="-1087"/>
          <a:stretch/>
        </p:blipFill>
        <p:spPr>
          <a:xfrm>
            <a:off x="8491118" y="1962302"/>
            <a:ext cx="105156" cy="171907"/>
          </a:xfrm>
          <a:prstGeom prst="rect">
            <a:avLst/>
          </a:prstGeom>
        </p:spPr>
      </p:pic>
      <p:pic>
        <p:nvPicPr>
          <p:cNvPr id="54" name="Image 9" descr="preencoded.png">    </p:cNvPr>
          <p:cNvPicPr>
            <a:picLocks noChangeAspect="1"/>
          </p:cNvPicPr>
          <p:nvPr/>
        </p:nvPicPr>
        <p:blipFill>
          <a:blip r:embed="rId10"/>
          <a:srcRect l="0" r="0" t="0" b="0"/>
          <a:stretch/>
        </p:blipFill>
        <p:spPr>
          <a:xfrm>
            <a:off x="8353044" y="2467051"/>
            <a:ext cx="152705" cy="152705"/>
          </a:xfrm>
          <a:prstGeom prst="rect">
            <a:avLst/>
          </a:prstGeom>
        </p:spPr>
      </p:pic>
      <p:pic>
        <p:nvPicPr>
          <p:cNvPr id="55" name="Image 10" descr="preencoded.png">    </p:cNvPr>
          <p:cNvPicPr>
            <a:picLocks noChangeAspect="1"/>
          </p:cNvPicPr>
          <p:nvPr/>
        </p:nvPicPr>
        <p:blipFill>
          <a:blip r:embed="rId11"/>
          <a:srcRect l="0" r="0" t="0" b="0"/>
          <a:stretch/>
        </p:blipFill>
        <p:spPr>
          <a:xfrm>
            <a:off x="8353044" y="3000146"/>
            <a:ext cx="152705" cy="152705"/>
          </a:xfrm>
          <a:prstGeom prst="rect">
            <a:avLst/>
          </a:prstGeom>
        </p:spPr>
      </p:pic>
      <p:pic>
        <p:nvPicPr>
          <p:cNvPr id="56" name="Image 11" descr="preencoded.png">    </p:cNvPr>
          <p:cNvPicPr>
            <a:picLocks noChangeAspect="1"/>
          </p:cNvPicPr>
          <p:nvPr/>
        </p:nvPicPr>
        <p:blipFill>
          <a:blip r:embed="rId12"/>
          <a:srcRect l="0" r="0" t="0" b="0"/>
          <a:stretch/>
        </p:blipFill>
        <p:spPr>
          <a:xfrm>
            <a:off x="8353044" y="3534156"/>
            <a:ext cx="152705" cy="152705"/>
          </a:xfrm>
          <a:prstGeom prst="rect">
            <a:avLst/>
          </a:prstGeom>
        </p:spPr>
      </p:pic>
      <p:sp>
        <p:nvSpPr>
          <p:cNvPr id="57" name="Text 43"/>
          <p:cNvSpPr txBox="1"/>
          <p:nvPr/>
        </p:nvSpPr>
        <p:spPr>
          <a:xfrm>
            <a:off x="8581644" y="3514954"/>
            <a:ext cx="7342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错误减少</a:t>
            </a:r>
            <a:endParaRPr lang="en-US" sz="1200" dirty="0"/>
          </a:p>
        </p:txBody>
      </p:sp>
      <p:sp>
        <p:nvSpPr>
          <p:cNvPr id="58" name="Text 44"/>
          <p:cNvSpPr txBox="1"/>
          <p:nvPr/>
        </p:nvSpPr>
        <p:spPr>
          <a:xfrm>
            <a:off x="8581644" y="3733495"/>
            <a:ext cx="3033979"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人为错误大幅减少，避免了返工与质量问题带来的成本</a:t>
            </a:r>
            <a:endParaRPr lang="en-US" sz="1000" dirty="0"/>
          </a:p>
        </p:txBody>
      </p:sp>
      <p:sp>
        <p:nvSpPr>
          <p:cNvPr id="59" name="Shape 45"/>
          <p:cNvSpPr/>
          <p:nvPr/>
        </p:nvSpPr>
        <p:spPr>
          <a:xfrm>
            <a:off x="8353044" y="4219956"/>
            <a:ext cx="3258007" cy="743407"/>
          </a:xfrm>
          <a:prstGeom prst="rect">
            <a:avLst/>
          </a:prstGeom>
          <a:solidFill>
            <a:srgbClr val="F3F4F6"/>
          </a:solidFill>
          <a:ln/>
        </p:spPr>
      </p:sp>
      <p:sp>
        <p:nvSpPr>
          <p:cNvPr id="60" name="Shape 46"/>
          <p:cNvSpPr/>
          <p:nvPr/>
        </p:nvSpPr>
        <p:spPr>
          <a:xfrm>
            <a:off x="8353044" y="4219956"/>
            <a:ext cx="28346" cy="743407"/>
          </a:xfrm>
          <a:prstGeom prst="rect">
            <a:avLst/>
          </a:prstGeom>
          <a:solidFill>
            <a:srgbClr val="4C6FFF"/>
          </a:solidFill>
          <a:ln/>
        </p:spPr>
      </p:sp>
      <p:sp>
        <p:nvSpPr>
          <p:cNvPr id="61" name="Text 47"/>
          <p:cNvSpPr txBox="1"/>
          <p:nvPr/>
        </p:nvSpPr>
        <p:spPr>
          <a:xfrm>
            <a:off x="8496605" y="4304995"/>
            <a:ext cx="342900" cy="143561"/>
          </a:xfrm>
          <a:prstGeom prst="rect">
            <a:avLst/>
          </a:prstGeom>
          <a:noFill/>
          <a:ln/>
        </p:spPr>
        <p:txBody>
          <a:bodyPr wrap="square" lIns="0" tIns="0" rIns="0" bIns="0" rtlCol="0" anchor="ctr"/>
          <a:lstStyle/>
          <a:p>
            <a:pPr algn="l" indent="0" marL="0">
              <a:buNone/>
            </a:pPr>
            <a:r>
              <a:rPr lang="en-US" sz="900" b="1" dirty="0">
                <a:solidFill>
                  <a:srgbClr val="4C6FFF"/>
                </a:solidFill>
                <a:latin typeface="Inter" pitchFamily="34" charset="0"/>
                <a:ea typeface="Inter" pitchFamily="34" charset="-122"/>
                <a:cs typeface="Inter" pitchFamily="34" charset="-120"/>
              </a:rPr>
              <a:t>案例</a:t>
            </a:r>
            <a:endParaRPr lang="en-US" sz="900" dirty="0"/>
          </a:p>
        </p:txBody>
      </p:sp>
      <p:sp>
        <p:nvSpPr>
          <p:cNvPr id="62" name="Text 48"/>
          <p:cNvSpPr txBox="1"/>
          <p:nvPr/>
        </p:nvSpPr>
        <p:spPr>
          <a:xfrm>
            <a:off x="8496605" y="4515307"/>
            <a:ext cx="2986430"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某金融企业AI客服实现单次客户服务成本从$15降至$1.2，同时客户满意度提升25%</a:t>
            </a:r>
            <a:endParaRPr lang="en-US" sz="1000" dirty="0"/>
          </a:p>
        </p:txBody>
      </p:sp>
      <p:sp>
        <p:nvSpPr>
          <p:cNvPr id="63" name="Text 49"/>
          <p:cNvSpPr txBox="1"/>
          <p:nvPr/>
        </p:nvSpPr>
        <p:spPr>
          <a:xfrm>
            <a:off x="381305" y="5667451"/>
            <a:ext cx="15581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64" name="Text 50"/>
          <p:cNvSpPr txBox="1"/>
          <p:nvPr/>
        </p:nvSpPr>
        <p:spPr>
          <a:xfrm>
            <a:off x="11731752" y="5667451"/>
            <a:ext cx="186538"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5</a:t>
            </a:r>
            <a:endParaRPr lang="en-US" sz="1000"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sp>
        <p:nvSpPr>
          <p:cNvPr id="2" name="Shape 0"/>
          <p:cNvSpPr/>
          <p:nvPr/>
        </p:nvSpPr>
        <p:spPr>
          <a:xfrm>
            <a:off x="0" y="0"/>
            <a:ext cx="12191695" cy="10153498"/>
          </a:xfrm>
          <a:prstGeom prst="rect">
            <a:avLst/>
          </a:prstGeom>
          <a:solidFill>
            <a:srgbClr val="FFFFFF"/>
          </a:solidFill>
          <a:ln/>
        </p:spPr>
      </p:sp>
      <p:sp>
        <p:nvSpPr>
          <p:cNvPr id="3" name="Shape 1"/>
          <p:cNvSpPr/>
          <p:nvPr/>
        </p:nvSpPr>
        <p:spPr>
          <a:xfrm>
            <a:off x="0" y="0"/>
            <a:ext cx="12191695" cy="10153498"/>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599846"/>
            <a:ext cx="652882" cy="162763"/>
          </a:xfrm>
          <a:prstGeom prst="rect">
            <a:avLst/>
          </a:prstGeom>
          <a:noFill/>
          <a:ln/>
        </p:spPr>
        <p:txBody>
          <a:bodyPr wrap="square" lIns="0" tIns="0" rIns="0" bIns="0" rtlCol="0" anchor="ctr"/>
          <a:lstStyle/>
          <a:p>
            <a:pPr algn="l" indent="0" marL="0">
              <a:buNone/>
            </a:pPr>
            <a:r>
              <a:rPr lang="en-US" sz="1000" b="1" dirty="0">
                <a:solidFill>
                  <a:srgbClr val="6B7280"/>
                </a:solidFill>
                <a:latin typeface="Inter" pitchFamily="34" charset="0"/>
                <a:ea typeface="Inter" pitchFamily="34" charset="-122"/>
                <a:cs typeface="Inter" pitchFamily="34" charset="-120"/>
              </a:rPr>
              <a:t>市场洞察</a:t>
            </a:r>
            <a:endParaRPr lang="en-US" sz="10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第五部分</a:t>
            </a:r>
            <a:endParaRPr lang="en-US" sz="1000" dirty="0"/>
          </a:p>
        </p:txBody>
      </p:sp>
      <p:sp>
        <p:nvSpPr>
          <p:cNvPr id="7" name="Text 5"/>
          <p:cNvSpPr txBox="1"/>
          <p:nvPr/>
        </p:nvSpPr>
        <p:spPr>
          <a:xfrm>
            <a:off x="10668305" y="666598"/>
            <a:ext cx="1286561" cy="228600"/>
          </a:xfrm>
          <a:prstGeom prst="rect">
            <a:avLst/>
          </a:prstGeom>
          <a:noFill/>
          <a:ln/>
        </p:spPr>
        <p:txBody>
          <a:bodyPr wrap="square" lIns="0" tIns="0" rIns="0" bIns="0" rtlCol="0" anchor="ctr"/>
          <a:lstStyle/>
          <a:p>
            <a:pPr algn="r" indent="0" marL="0">
              <a:buNone/>
            </a:pPr>
            <a:r>
              <a:rPr lang="en-US" sz="1500" b="1" dirty="0">
                <a:solidFill>
                  <a:srgbClr val="1F2937"/>
                </a:solidFill>
                <a:latin typeface="Inter" pitchFamily="34" charset="0"/>
                <a:ea typeface="Inter" pitchFamily="34" charset="-122"/>
                <a:cs typeface="Inter" pitchFamily="34" charset="-120"/>
              </a:rPr>
              <a:t>未来产品机会</a:t>
            </a:r>
            <a:endParaRPr lang="en-US" sz="1500" dirty="0"/>
          </a:p>
        </p:txBody>
      </p:sp>
      <p:sp>
        <p:nvSpPr>
          <p:cNvPr id="8" name="Text 6"/>
          <p:cNvSpPr txBox="1"/>
          <p:nvPr/>
        </p:nvSpPr>
        <p:spPr>
          <a:xfrm>
            <a:off x="381305" y="11622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产品前瞻</a:t>
            </a:r>
            <a:endParaRPr lang="en-US" sz="1200" dirty="0"/>
          </a:p>
        </p:txBody>
      </p:sp>
      <p:sp>
        <p:nvSpPr>
          <p:cNvPr id="9" name="Text 7"/>
          <p:cNvSpPr txBox="1"/>
          <p:nvPr/>
        </p:nvSpPr>
        <p:spPr>
          <a:xfrm>
            <a:off x="381305" y="1429207"/>
            <a:ext cx="5367528"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从现状到未来：AI产品的演进路径与机会</a:t>
            </a:r>
            <a:endParaRPr lang="en-US" sz="2200" dirty="0"/>
          </a:p>
        </p:txBody>
      </p:sp>
      <p:sp>
        <p:nvSpPr>
          <p:cNvPr id="10" name="Text 8"/>
          <p:cNvSpPr txBox="1"/>
          <p:nvPr/>
        </p:nvSpPr>
        <p:spPr>
          <a:xfrm>
            <a:off x="381305" y="1876349"/>
            <a:ext cx="3729838"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AI行业从现状到未来发展的转变路径与商业机会</a:t>
            </a:r>
            <a:endParaRPr lang="en-US" sz="1300" dirty="0"/>
          </a:p>
        </p:txBody>
      </p:sp>
      <p:sp>
        <p:nvSpPr>
          <p:cNvPr id="11" name="Shape 9"/>
          <p:cNvSpPr/>
          <p:nvPr/>
        </p:nvSpPr>
        <p:spPr>
          <a:xfrm>
            <a:off x="381305" y="2343607"/>
            <a:ext cx="11430000" cy="4743907"/>
          </a:xfrm>
          <a:prstGeom prst="roundRect">
            <a:avLst>
              <a:gd name="adj" fmla="val 310"/>
            </a:avLst>
          </a:prstGeom>
          <a:noFill/>
          <a:ln w="12700">
            <a:solidFill>
              <a:srgbClr val="E5E7EB"/>
            </a:solidFill>
            <a:prstDash val="solid"/>
          </a:ln>
        </p:spPr>
      </p:sp>
      <p:sp>
        <p:nvSpPr>
          <p:cNvPr id="12" name="Shape 10"/>
          <p:cNvSpPr/>
          <p:nvPr/>
        </p:nvSpPr>
        <p:spPr>
          <a:xfrm>
            <a:off x="390449" y="2352751"/>
            <a:ext cx="11410798" cy="428854"/>
          </a:xfrm>
          <a:prstGeom prst="rect">
            <a:avLst/>
          </a:prstGeom>
          <a:solidFill>
            <a:srgbClr val="F3F4F6"/>
          </a:solidFill>
          <a:ln/>
        </p:spPr>
      </p:sp>
      <p:sp>
        <p:nvSpPr>
          <p:cNvPr id="13" name="Text 11"/>
          <p:cNvSpPr txBox="1"/>
          <p:nvPr/>
        </p:nvSpPr>
        <p:spPr>
          <a:xfrm>
            <a:off x="619049" y="2476195"/>
            <a:ext cx="63367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行业类型</a:t>
            </a:r>
            <a:endParaRPr lang="en-US" sz="1000" dirty="0"/>
          </a:p>
        </p:txBody>
      </p:sp>
      <p:sp>
        <p:nvSpPr>
          <p:cNvPr id="14" name="Text 12"/>
          <p:cNvSpPr txBox="1"/>
          <p:nvPr/>
        </p:nvSpPr>
        <p:spPr>
          <a:xfrm>
            <a:off x="2901391" y="2476195"/>
            <a:ext cx="36758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现在</a:t>
            </a:r>
            <a:endParaRPr lang="en-US" sz="1000" dirty="0"/>
          </a:p>
        </p:txBody>
      </p:sp>
      <p:sp>
        <p:nvSpPr>
          <p:cNvPr id="15" name="Text 13"/>
          <p:cNvSpPr txBox="1"/>
          <p:nvPr/>
        </p:nvSpPr>
        <p:spPr>
          <a:xfrm>
            <a:off x="7465162" y="2476195"/>
            <a:ext cx="367589" cy="162763"/>
          </a:xfrm>
          <a:prstGeom prst="rect">
            <a:avLst/>
          </a:prstGeom>
          <a:noFill/>
          <a:ln/>
        </p:spPr>
        <p:txBody>
          <a:bodyPr wrap="square" lIns="0" tIns="0" rIns="0" bIns="0" rtlCol="0" anchor="ctr"/>
          <a:lstStyle/>
          <a:p>
            <a:pPr algn="l" indent="0" marL="0">
              <a:buNone/>
            </a:pPr>
            <a:r>
              <a:rPr lang="en-US" sz="1000" b="1" dirty="0">
                <a:solidFill>
                  <a:srgbClr val="374151"/>
                </a:solidFill>
                <a:latin typeface="Inter" pitchFamily="34" charset="0"/>
                <a:ea typeface="Inter" pitchFamily="34" charset="-122"/>
                <a:cs typeface="Inter" pitchFamily="34" charset="-120"/>
              </a:rPr>
              <a:t>未来</a:t>
            </a:r>
            <a:endParaRPr lang="en-US" sz="1000" dirty="0"/>
          </a:p>
        </p:txBody>
      </p:sp>
      <p:sp>
        <p:nvSpPr>
          <p:cNvPr id="16" name="Shape 14"/>
          <p:cNvSpPr/>
          <p:nvPr/>
        </p:nvSpPr>
        <p:spPr>
          <a:xfrm>
            <a:off x="390449" y="2776118"/>
            <a:ext cx="11410798" cy="4304995"/>
          </a:xfrm>
          <a:prstGeom prst="rect">
            <a:avLst/>
          </a:prstGeom>
          <a:solidFill>
            <a:srgbClr val="FFFFFF"/>
          </a:solidFill>
          <a:ln/>
        </p:spPr>
      </p:sp>
      <p:sp>
        <p:nvSpPr>
          <p:cNvPr id="17" name="Shape 15"/>
          <p:cNvSpPr/>
          <p:nvPr/>
        </p:nvSpPr>
        <p:spPr>
          <a:xfrm>
            <a:off x="390449" y="2776118"/>
            <a:ext cx="11410798" cy="9144"/>
          </a:xfrm>
          <a:prstGeom prst="rect">
            <a:avLst/>
          </a:prstGeom>
          <a:solidFill>
            <a:srgbClr val="E5E7EB"/>
          </a:solidFill>
          <a:ln/>
        </p:spPr>
      </p:sp>
      <p:sp>
        <p:nvSpPr>
          <p:cNvPr id="18" name="Shape 16"/>
          <p:cNvSpPr/>
          <p:nvPr/>
        </p:nvSpPr>
        <p:spPr>
          <a:xfrm>
            <a:off x="619049" y="3219602"/>
            <a:ext cx="304495" cy="304495"/>
          </a:xfrm>
          <a:prstGeom prst="ellipse">
            <a:avLst/>
          </a:prstGeom>
          <a:solidFill>
            <a:srgbClr val="EBF0FF"/>
          </a:solidFill>
          <a:ln/>
        </p:spPr>
      </p:sp>
      <p:pic>
        <p:nvPicPr>
          <p:cNvPr id="19" name="Image 0" descr="preencoded.png">    </p:cNvPr>
          <p:cNvPicPr>
            <a:picLocks noChangeAspect="1"/>
          </p:cNvPicPr>
          <p:nvPr/>
        </p:nvPicPr>
        <p:blipFill>
          <a:blip r:embed="rId1"/>
          <a:srcRect l="0" r="0" t="-43" b="-43"/>
          <a:stretch/>
        </p:blipFill>
        <p:spPr>
          <a:xfrm>
            <a:off x="705002" y="3295498"/>
            <a:ext cx="133502" cy="152705"/>
          </a:xfrm>
          <a:prstGeom prst="rect">
            <a:avLst/>
          </a:prstGeom>
        </p:spPr>
      </p:pic>
      <p:sp>
        <p:nvSpPr>
          <p:cNvPr id="20" name="Shape 17"/>
          <p:cNvSpPr/>
          <p:nvPr/>
        </p:nvSpPr>
        <p:spPr>
          <a:xfrm>
            <a:off x="390449" y="3967582"/>
            <a:ext cx="11410798" cy="9144"/>
          </a:xfrm>
          <a:prstGeom prst="rect">
            <a:avLst/>
          </a:prstGeom>
          <a:solidFill>
            <a:srgbClr val="E5E7EB"/>
          </a:solidFill>
          <a:ln/>
        </p:spPr>
      </p:sp>
      <p:sp>
        <p:nvSpPr>
          <p:cNvPr id="21" name="Shape 18"/>
          <p:cNvSpPr/>
          <p:nvPr/>
        </p:nvSpPr>
        <p:spPr>
          <a:xfrm>
            <a:off x="390449" y="4929530"/>
            <a:ext cx="11410798" cy="9144"/>
          </a:xfrm>
          <a:prstGeom prst="rect">
            <a:avLst/>
          </a:prstGeom>
          <a:solidFill>
            <a:srgbClr val="E5E7EB"/>
          </a:solidFill>
          <a:ln/>
        </p:spPr>
      </p:sp>
      <p:sp>
        <p:nvSpPr>
          <p:cNvPr id="22" name="Shape 19"/>
          <p:cNvSpPr/>
          <p:nvPr/>
        </p:nvSpPr>
        <p:spPr>
          <a:xfrm>
            <a:off x="619049" y="4295851"/>
            <a:ext cx="304495" cy="304495"/>
          </a:xfrm>
          <a:prstGeom prst="ellipse">
            <a:avLst/>
          </a:prstGeom>
          <a:solidFill>
            <a:srgbClr val="EBF0FF"/>
          </a:solidFill>
          <a:ln/>
        </p:spPr>
      </p:sp>
      <p:sp>
        <p:nvSpPr>
          <p:cNvPr id="23" name="Shape 20"/>
          <p:cNvSpPr/>
          <p:nvPr/>
        </p:nvSpPr>
        <p:spPr>
          <a:xfrm>
            <a:off x="619049" y="5372100"/>
            <a:ext cx="304495" cy="304495"/>
          </a:xfrm>
          <a:prstGeom prst="ellipse">
            <a:avLst/>
          </a:prstGeom>
          <a:solidFill>
            <a:srgbClr val="EBF0FF"/>
          </a:solidFill>
          <a:ln/>
        </p:spPr>
      </p:sp>
      <p:sp>
        <p:nvSpPr>
          <p:cNvPr id="24" name="Text 21"/>
          <p:cNvSpPr txBox="1"/>
          <p:nvPr/>
        </p:nvSpPr>
        <p:spPr>
          <a:xfrm>
            <a:off x="1037844" y="3276295"/>
            <a:ext cx="1067105"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Consumer AI</a:t>
            </a:r>
            <a:endParaRPr lang="en-US" sz="1200" dirty="0"/>
          </a:p>
        </p:txBody>
      </p:sp>
      <p:sp>
        <p:nvSpPr>
          <p:cNvPr id="25" name="Text 22"/>
          <p:cNvSpPr txBox="1"/>
          <p:nvPr/>
        </p:nvSpPr>
        <p:spPr>
          <a:xfrm>
            <a:off x="1037844" y="4352544"/>
            <a:ext cx="962863"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Power User</a:t>
            </a:r>
            <a:endParaRPr lang="en-US" sz="1200" dirty="0"/>
          </a:p>
        </p:txBody>
      </p:sp>
      <p:sp>
        <p:nvSpPr>
          <p:cNvPr id="26" name="Shape 23"/>
          <p:cNvSpPr/>
          <p:nvPr/>
        </p:nvSpPr>
        <p:spPr>
          <a:xfrm>
            <a:off x="2672791" y="2776118"/>
            <a:ext cx="4572000" cy="1190549"/>
          </a:xfrm>
          <a:prstGeom prst="rect">
            <a:avLst/>
          </a:prstGeom>
          <a:solidFill>
            <a:srgbClr val="EFF6FF"/>
          </a:solidFill>
          <a:ln/>
        </p:spPr>
      </p:sp>
      <p:sp>
        <p:nvSpPr>
          <p:cNvPr id="27" name="Shape 24"/>
          <p:cNvSpPr/>
          <p:nvPr/>
        </p:nvSpPr>
        <p:spPr>
          <a:xfrm>
            <a:off x="2672791" y="2776118"/>
            <a:ext cx="28346" cy="1190549"/>
          </a:xfrm>
          <a:prstGeom prst="rect">
            <a:avLst/>
          </a:prstGeom>
          <a:solidFill>
            <a:srgbClr val="4C6FFF"/>
          </a:solidFill>
          <a:ln/>
        </p:spPr>
      </p:sp>
      <p:sp>
        <p:nvSpPr>
          <p:cNvPr id="28" name="Shape 25"/>
          <p:cNvSpPr/>
          <p:nvPr/>
        </p:nvSpPr>
        <p:spPr>
          <a:xfrm>
            <a:off x="2672791" y="3967582"/>
            <a:ext cx="4572000" cy="961949"/>
          </a:xfrm>
          <a:prstGeom prst="rect">
            <a:avLst/>
          </a:prstGeom>
          <a:solidFill>
            <a:srgbClr val="EFF6FF"/>
          </a:solidFill>
          <a:ln/>
        </p:spPr>
      </p:sp>
      <p:sp>
        <p:nvSpPr>
          <p:cNvPr id="29" name="Shape 26"/>
          <p:cNvSpPr/>
          <p:nvPr/>
        </p:nvSpPr>
        <p:spPr>
          <a:xfrm>
            <a:off x="2672791" y="3967582"/>
            <a:ext cx="28346" cy="961949"/>
          </a:xfrm>
          <a:prstGeom prst="rect">
            <a:avLst/>
          </a:prstGeom>
          <a:solidFill>
            <a:srgbClr val="4C6FFF"/>
          </a:solidFill>
          <a:ln/>
        </p:spPr>
      </p:sp>
      <p:sp>
        <p:nvSpPr>
          <p:cNvPr id="30" name="Text 27"/>
          <p:cNvSpPr txBox="1"/>
          <p:nvPr/>
        </p:nvSpPr>
        <p:spPr>
          <a:xfrm>
            <a:off x="3067812" y="3057754"/>
            <a:ext cx="1081735"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聊天助手/AI玩具</a:t>
            </a:r>
            <a:endParaRPr lang="en-US" sz="1000" dirty="0"/>
          </a:p>
        </p:txBody>
      </p:sp>
      <p:sp>
        <p:nvSpPr>
          <p:cNvPr id="31" name="Text 28"/>
          <p:cNvSpPr txBox="1"/>
          <p:nvPr/>
        </p:nvSpPr>
        <p:spPr>
          <a:xfrm>
            <a:off x="3067812" y="3286354"/>
            <a:ext cx="11676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简单互动内容创作</a:t>
            </a:r>
            <a:endParaRPr lang="en-US" sz="1000" dirty="0"/>
          </a:p>
        </p:txBody>
      </p:sp>
      <p:sp>
        <p:nvSpPr>
          <p:cNvPr id="32" name="Text 29"/>
          <p:cNvSpPr txBox="1"/>
          <p:nvPr/>
        </p:nvSpPr>
        <p:spPr>
          <a:xfrm>
            <a:off x="3067812" y="3514954"/>
            <a:ext cx="11676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单一功能智能家居</a:t>
            </a:r>
            <a:endParaRPr lang="en-US" sz="1000" dirty="0"/>
          </a:p>
        </p:txBody>
      </p:sp>
      <p:sp>
        <p:nvSpPr>
          <p:cNvPr id="33" name="Text 30"/>
          <p:cNvSpPr txBox="1"/>
          <p:nvPr/>
        </p:nvSpPr>
        <p:spPr>
          <a:xfrm>
            <a:off x="3067812" y="4134002"/>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效率提升工具</a:t>
            </a:r>
            <a:endParaRPr lang="en-US" sz="1000" dirty="0"/>
          </a:p>
        </p:txBody>
      </p:sp>
      <p:sp>
        <p:nvSpPr>
          <p:cNvPr id="34" name="Text 31"/>
          <p:cNvSpPr txBox="1"/>
          <p:nvPr/>
        </p:nvSpPr>
        <p:spPr>
          <a:xfrm>
            <a:off x="3067812" y="4362602"/>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专业辅助助手</a:t>
            </a:r>
            <a:endParaRPr lang="en-US" sz="1000" dirty="0"/>
          </a:p>
        </p:txBody>
      </p:sp>
      <p:sp>
        <p:nvSpPr>
          <p:cNvPr id="35" name="Text 32"/>
          <p:cNvSpPr txBox="1"/>
          <p:nvPr/>
        </p:nvSpPr>
        <p:spPr>
          <a:xfrm>
            <a:off x="3067812" y="4591202"/>
            <a:ext cx="10341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单点任务自动化</a:t>
            </a:r>
            <a:endParaRPr lang="en-US" sz="1000" dirty="0"/>
          </a:p>
        </p:txBody>
      </p:sp>
      <p:sp>
        <p:nvSpPr>
          <p:cNvPr id="36" name="Shape 33"/>
          <p:cNvSpPr/>
          <p:nvPr/>
        </p:nvSpPr>
        <p:spPr>
          <a:xfrm>
            <a:off x="7236562" y="2776118"/>
            <a:ext cx="4572000" cy="1190549"/>
          </a:xfrm>
          <a:prstGeom prst="rect">
            <a:avLst/>
          </a:prstGeom>
          <a:solidFill>
            <a:srgbClr val="ECFDF5"/>
          </a:solidFill>
          <a:ln/>
        </p:spPr>
      </p:sp>
      <p:sp>
        <p:nvSpPr>
          <p:cNvPr id="37" name="Shape 34"/>
          <p:cNvSpPr/>
          <p:nvPr/>
        </p:nvSpPr>
        <p:spPr>
          <a:xfrm>
            <a:off x="7236562" y="2776118"/>
            <a:ext cx="28346" cy="1190549"/>
          </a:xfrm>
          <a:prstGeom prst="rect">
            <a:avLst/>
          </a:prstGeom>
          <a:solidFill>
            <a:srgbClr val="10B981"/>
          </a:solidFill>
          <a:ln/>
        </p:spPr>
      </p:sp>
      <p:sp>
        <p:nvSpPr>
          <p:cNvPr id="38" name="Shape 35"/>
          <p:cNvSpPr/>
          <p:nvPr/>
        </p:nvSpPr>
        <p:spPr>
          <a:xfrm>
            <a:off x="7236562" y="3967582"/>
            <a:ext cx="4572000" cy="961949"/>
          </a:xfrm>
          <a:prstGeom prst="rect">
            <a:avLst/>
          </a:prstGeom>
          <a:solidFill>
            <a:srgbClr val="ECFDF5"/>
          </a:solidFill>
          <a:ln/>
        </p:spPr>
      </p:sp>
      <p:sp>
        <p:nvSpPr>
          <p:cNvPr id="39" name="Shape 36"/>
          <p:cNvSpPr/>
          <p:nvPr/>
        </p:nvSpPr>
        <p:spPr>
          <a:xfrm>
            <a:off x="7236562" y="3967582"/>
            <a:ext cx="28346" cy="961949"/>
          </a:xfrm>
          <a:prstGeom prst="rect">
            <a:avLst/>
          </a:prstGeom>
          <a:solidFill>
            <a:srgbClr val="10B981"/>
          </a:solidFill>
          <a:ln/>
        </p:spPr>
      </p:sp>
      <p:sp>
        <p:nvSpPr>
          <p:cNvPr id="40" name="Text 37"/>
          <p:cNvSpPr txBox="1"/>
          <p:nvPr/>
        </p:nvSpPr>
        <p:spPr>
          <a:xfrm>
            <a:off x="7632497" y="2943454"/>
            <a:ext cx="68122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娱乐革命:</a:t>
            </a:r>
            <a:endParaRPr lang="en-US" sz="1000" dirty="0"/>
          </a:p>
        </p:txBody>
      </p:sp>
      <p:sp>
        <p:nvSpPr>
          <p:cNvPr id="41" name="Text 38"/>
          <p:cNvSpPr txBox="1"/>
          <p:nvPr/>
        </p:nvSpPr>
        <p:spPr>
          <a:xfrm>
            <a:off x="7632497" y="3172054"/>
            <a:ext cx="68122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设备创新:</a:t>
            </a:r>
            <a:endParaRPr lang="en-US" sz="1000" dirty="0"/>
          </a:p>
        </p:txBody>
      </p:sp>
      <p:sp>
        <p:nvSpPr>
          <p:cNvPr id="42" name="Text 39"/>
          <p:cNvSpPr txBox="1"/>
          <p:nvPr/>
        </p:nvSpPr>
        <p:spPr>
          <a:xfrm>
            <a:off x="7632497" y="3400654"/>
            <a:ext cx="68122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陪伴关系:</a:t>
            </a:r>
            <a:endParaRPr lang="en-US" sz="1000" dirty="0"/>
          </a:p>
        </p:txBody>
      </p:sp>
      <p:sp>
        <p:nvSpPr>
          <p:cNvPr id="43" name="Text 40"/>
          <p:cNvSpPr txBox="1"/>
          <p:nvPr/>
        </p:nvSpPr>
        <p:spPr>
          <a:xfrm>
            <a:off x="7632497" y="3629254"/>
            <a:ext cx="68122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基础变量:</a:t>
            </a:r>
            <a:endParaRPr lang="en-US" sz="1000" dirty="0"/>
          </a:p>
        </p:txBody>
      </p:sp>
      <p:sp>
        <p:nvSpPr>
          <p:cNvPr id="44" name="Text 41"/>
          <p:cNvSpPr txBox="1"/>
          <p:nvPr/>
        </p:nvSpPr>
        <p:spPr>
          <a:xfrm>
            <a:off x="7632497" y="4134002"/>
            <a:ext cx="814730"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个性化代理:</a:t>
            </a:r>
            <a:endParaRPr lang="en-US" sz="1000" dirty="0"/>
          </a:p>
        </p:txBody>
      </p:sp>
      <p:sp>
        <p:nvSpPr>
          <p:cNvPr id="45" name="Text 42"/>
          <p:cNvSpPr txBox="1"/>
          <p:nvPr/>
        </p:nvSpPr>
        <p:spPr>
          <a:xfrm>
            <a:off x="7632497" y="4362602"/>
            <a:ext cx="814730"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跨场景协作:</a:t>
            </a:r>
            <a:endParaRPr lang="en-US" sz="1000" dirty="0"/>
          </a:p>
        </p:txBody>
      </p:sp>
      <p:sp>
        <p:nvSpPr>
          <p:cNvPr id="46" name="Text 43"/>
          <p:cNvSpPr txBox="1"/>
          <p:nvPr/>
        </p:nvSpPr>
        <p:spPr>
          <a:xfrm>
            <a:off x="7632497" y="4591202"/>
            <a:ext cx="68122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自主学习:</a:t>
            </a:r>
            <a:endParaRPr lang="en-US" sz="1000" dirty="0"/>
          </a:p>
        </p:txBody>
      </p:sp>
      <p:sp>
        <p:nvSpPr>
          <p:cNvPr id="47" name="Text 44"/>
          <p:cNvSpPr txBox="1"/>
          <p:nvPr/>
        </p:nvSpPr>
        <p:spPr>
          <a:xfrm>
            <a:off x="8205826" y="2943454"/>
            <a:ext cx="167243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多模态/实时生成/实时互动</a:t>
            </a:r>
            <a:endParaRPr lang="en-US" sz="1000" dirty="0"/>
          </a:p>
        </p:txBody>
      </p:sp>
      <p:sp>
        <p:nvSpPr>
          <p:cNvPr id="48" name="Text 45"/>
          <p:cNvSpPr txBox="1"/>
          <p:nvPr/>
        </p:nvSpPr>
        <p:spPr>
          <a:xfrm>
            <a:off x="8205826" y="3172054"/>
            <a:ext cx="14913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便携/家庭新型智能硬件</a:t>
            </a:r>
            <a:endParaRPr lang="en-US" sz="1000" dirty="0"/>
          </a:p>
        </p:txBody>
      </p:sp>
      <p:sp>
        <p:nvSpPr>
          <p:cNvPr id="49" name="Text 46"/>
          <p:cNvSpPr txBox="1"/>
          <p:nvPr/>
        </p:nvSpPr>
        <p:spPr>
          <a:xfrm>
            <a:off x="8205826" y="3400654"/>
            <a:ext cx="148132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个性化AI形象/情感联结</a:t>
            </a:r>
            <a:endParaRPr lang="en-US" sz="1000" dirty="0"/>
          </a:p>
        </p:txBody>
      </p:sp>
      <p:sp>
        <p:nvSpPr>
          <p:cNvPr id="50" name="Text 47"/>
          <p:cNvSpPr txBox="1"/>
          <p:nvPr/>
        </p:nvSpPr>
        <p:spPr>
          <a:xfrm>
            <a:off x="8205826" y="3629254"/>
            <a:ext cx="2186330"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AI成本降低/新型设备/个性化avatar</a:t>
            </a:r>
            <a:endParaRPr lang="en-US" sz="1000" dirty="0"/>
          </a:p>
        </p:txBody>
      </p:sp>
      <p:pic>
        <p:nvPicPr>
          <p:cNvPr id="51" name="Image 1" descr="preencoded.png">    </p:cNvPr>
          <p:cNvPicPr>
            <a:picLocks noChangeAspect="1"/>
          </p:cNvPicPr>
          <p:nvPr/>
        </p:nvPicPr>
        <p:blipFill>
          <a:blip r:embed="rId2"/>
          <a:srcRect l="0" r="0" t="0" b="0"/>
          <a:stretch/>
        </p:blipFill>
        <p:spPr>
          <a:xfrm>
            <a:off x="694944" y="4371746"/>
            <a:ext cx="152705" cy="152705"/>
          </a:xfrm>
          <a:prstGeom prst="rect">
            <a:avLst/>
          </a:prstGeom>
        </p:spPr>
      </p:pic>
      <p:sp>
        <p:nvSpPr>
          <p:cNvPr id="52" name="Text 48"/>
          <p:cNvSpPr txBox="1"/>
          <p:nvPr/>
        </p:nvSpPr>
        <p:spPr>
          <a:xfrm>
            <a:off x="8339328" y="4134002"/>
            <a:ext cx="22338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适应用户思维模式的Persona Agent</a:t>
            </a:r>
            <a:endParaRPr lang="en-US" sz="1000" dirty="0"/>
          </a:p>
        </p:txBody>
      </p:sp>
      <p:sp>
        <p:nvSpPr>
          <p:cNvPr id="53" name="Text 49"/>
          <p:cNvSpPr txBox="1"/>
          <p:nvPr/>
        </p:nvSpPr>
        <p:spPr>
          <a:xfrm>
            <a:off x="8339328" y="4362602"/>
            <a:ext cx="10341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工作流全自动化</a:t>
            </a:r>
            <a:endParaRPr lang="en-US" sz="1000" dirty="0"/>
          </a:p>
        </p:txBody>
      </p:sp>
      <p:sp>
        <p:nvSpPr>
          <p:cNvPr id="54" name="Text 50"/>
          <p:cNvSpPr txBox="1"/>
          <p:nvPr/>
        </p:nvSpPr>
        <p:spPr>
          <a:xfrm>
            <a:off x="8205826" y="4591202"/>
            <a:ext cx="14337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基于用户行为持续优化</a:t>
            </a:r>
            <a:endParaRPr lang="en-US" sz="1000" dirty="0"/>
          </a:p>
        </p:txBody>
      </p:sp>
      <p:pic>
        <p:nvPicPr>
          <p:cNvPr id="55" name="Image 2" descr="preencoded.png">    </p:cNvPr>
          <p:cNvPicPr>
            <a:picLocks noChangeAspect="1"/>
          </p:cNvPicPr>
          <p:nvPr/>
        </p:nvPicPr>
        <p:blipFill>
          <a:blip r:embed="rId3"/>
          <a:srcRect l="0" r="0" t="-100" b="-100"/>
          <a:stretch/>
        </p:blipFill>
        <p:spPr>
          <a:xfrm>
            <a:off x="714146" y="5447995"/>
            <a:ext cx="114300" cy="152705"/>
          </a:xfrm>
          <a:prstGeom prst="rect">
            <a:avLst/>
          </a:prstGeom>
        </p:spPr>
      </p:pic>
      <p:sp>
        <p:nvSpPr>
          <p:cNvPr id="56" name="Shape 51"/>
          <p:cNvSpPr/>
          <p:nvPr/>
        </p:nvSpPr>
        <p:spPr>
          <a:xfrm>
            <a:off x="390449" y="6120079"/>
            <a:ext cx="11410798" cy="9144"/>
          </a:xfrm>
          <a:prstGeom prst="rect">
            <a:avLst/>
          </a:prstGeom>
          <a:solidFill>
            <a:srgbClr val="E5E7EB"/>
          </a:solidFill>
          <a:ln/>
        </p:spPr>
      </p:sp>
      <p:sp>
        <p:nvSpPr>
          <p:cNvPr id="57" name="Shape 52"/>
          <p:cNvSpPr/>
          <p:nvPr/>
        </p:nvSpPr>
        <p:spPr>
          <a:xfrm>
            <a:off x="619049" y="6448349"/>
            <a:ext cx="304495" cy="304495"/>
          </a:xfrm>
          <a:prstGeom prst="ellipse">
            <a:avLst/>
          </a:prstGeom>
          <a:solidFill>
            <a:srgbClr val="EBF0FF"/>
          </a:solidFill>
          <a:ln/>
        </p:spPr>
      </p:sp>
      <p:sp>
        <p:nvSpPr>
          <p:cNvPr id="58" name="Text 53"/>
          <p:cNvSpPr txBox="1"/>
          <p:nvPr/>
        </p:nvSpPr>
        <p:spPr>
          <a:xfrm>
            <a:off x="1037844" y="5429707"/>
            <a:ext cx="1057961"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Enterprise AI</a:t>
            </a:r>
            <a:endParaRPr lang="en-US" sz="1200" dirty="0"/>
          </a:p>
        </p:txBody>
      </p:sp>
      <p:sp>
        <p:nvSpPr>
          <p:cNvPr id="59" name="Text 54"/>
          <p:cNvSpPr txBox="1"/>
          <p:nvPr/>
        </p:nvSpPr>
        <p:spPr>
          <a:xfrm>
            <a:off x="1037844" y="6505956"/>
            <a:ext cx="676656"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Vertical</a:t>
            </a:r>
            <a:endParaRPr lang="en-US" sz="1200" dirty="0"/>
          </a:p>
        </p:txBody>
      </p:sp>
      <p:sp>
        <p:nvSpPr>
          <p:cNvPr id="60" name="Shape 55"/>
          <p:cNvSpPr/>
          <p:nvPr/>
        </p:nvSpPr>
        <p:spPr>
          <a:xfrm>
            <a:off x="2672791" y="4929530"/>
            <a:ext cx="4572000" cy="1190549"/>
          </a:xfrm>
          <a:prstGeom prst="rect">
            <a:avLst/>
          </a:prstGeom>
          <a:solidFill>
            <a:srgbClr val="EFF6FF"/>
          </a:solidFill>
          <a:ln/>
        </p:spPr>
      </p:sp>
      <p:sp>
        <p:nvSpPr>
          <p:cNvPr id="61" name="Shape 56"/>
          <p:cNvSpPr/>
          <p:nvPr/>
        </p:nvSpPr>
        <p:spPr>
          <a:xfrm>
            <a:off x="2672791" y="4929530"/>
            <a:ext cx="28346" cy="1190549"/>
          </a:xfrm>
          <a:prstGeom prst="rect">
            <a:avLst/>
          </a:prstGeom>
          <a:solidFill>
            <a:srgbClr val="4C6FFF"/>
          </a:solidFill>
          <a:ln/>
        </p:spPr>
      </p:sp>
      <p:sp>
        <p:nvSpPr>
          <p:cNvPr id="62" name="Shape 57"/>
          <p:cNvSpPr/>
          <p:nvPr/>
        </p:nvSpPr>
        <p:spPr>
          <a:xfrm>
            <a:off x="2672791" y="6120079"/>
            <a:ext cx="4572000" cy="961949"/>
          </a:xfrm>
          <a:prstGeom prst="rect">
            <a:avLst/>
          </a:prstGeom>
          <a:solidFill>
            <a:srgbClr val="EFF6FF"/>
          </a:solidFill>
          <a:ln/>
        </p:spPr>
      </p:sp>
      <p:sp>
        <p:nvSpPr>
          <p:cNvPr id="63" name="Shape 58"/>
          <p:cNvSpPr/>
          <p:nvPr/>
        </p:nvSpPr>
        <p:spPr>
          <a:xfrm>
            <a:off x="2672791" y="6120079"/>
            <a:ext cx="28346" cy="961949"/>
          </a:xfrm>
          <a:prstGeom prst="rect">
            <a:avLst/>
          </a:prstGeom>
          <a:solidFill>
            <a:srgbClr val="4C6FFF"/>
          </a:solidFill>
          <a:ln/>
        </p:spPr>
      </p:sp>
      <p:sp>
        <p:nvSpPr>
          <p:cNvPr id="64" name="Text 59"/>
          <p:cNvSpPr txBox="1"/>
          <p:nvPr/>
        </p:nvSpPr>
        <p:spPr>
          <a:xfrm>
            <a:off x="3067812" y="5210251"/>
            <a:ext cx="121523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知识库/企业AI搜索</a:t>
            </a:r>
            <a:endParaRPr lang="en-US" sz="1000" dirty="0"/>
          </a:p>
        </p:txBody>
      </p:sp>
      <p:sp>
        <p:nvSpPr>
          <p:cNvPr id="65" name="Text 60"/>
          <p:cNvSpPr txBox="1"/>
          <p:nvPr/>
        </p:nvSpPr>
        <p:spPr>
          <a:xfrm>
            <a:off x="3067812" y="5438851"/>
            <a:ext cx="1300277"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单一业务流程自动化</a:t>
            </a:r>
            <a:endParaRPr lang="en-US" sz="1000" dirty="0"/>
          </a:p>
        </p:txBody>
      </p:sp>
      <p:sp>
        <p:nvSpPr>
          <p:cNvPr id="66" name="Text 61"/>
          <p:cNvSpPr txBox="1"/>
          <p:nvPr/>
        </p:nvSpPr>
        <p:spPr>
          <a:xfrm>
            <a:off x="3067812" y="5667451"/>
            <a:ext cx="10341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文档处理与分析</a:t>
            </a:r>
            <a:endParaRPr lang="en-US" sz="1000" dirty="0"/>
          </a:p>
        </p:txBody>
      </p:sp>
      <p:sp>
        <p:nvSpPr>
          <p:cNvPr id="67" name="Text 62"/>
          <p:cNvSpPr txBox="1"/>
          <p:nvPr/>
        </p:nvSpPr>
        <p:spPr>
          <a:xfrm>
            <a:off x="3067812" y="6286500"/>
            <a:ext cx="1386230"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新入场的Agentic工具</a:t>
            </a:r>
            <a:endParaRPr lang="en-US" sz="1000" dirty="0"/>
          </a:p>
        </p:txBody>
      </p:sp>
      <p:sp>
        <p:nvSpPr>
          <p:cNvPr id="68" name="Text 63"/>
          <p:cNvSpPr txBox="1"/>
          <p:nvPr/>
        </p:nvSpPr>
        <p:spPr>
          <a:xfrm>
            <a:off x="3067812" y="6515100"/>
            <a:ext cx="11676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垂直行业辅助决策</a:t>
            </a:r>
            <a:endParaRPr lang="en-US" sz="1000" dirty="0"/>
          </a:p>
        </p:txBody>
      </p:sp>
      <p:sp>
        <p:nvSpPr>
          <p:cNvPr id="69" name="Text 64"/>
          <p:cNvSpPr txBox="1"/>
          <p:nvPr/>
        </p:nvSpPr>
        <p:spPr>
          <a:xfrm>
            <a:off x="3067812" y="6743700"/>
            <a:ext cx="10341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数据分析与预测</a:t>
            </a:r>
            <a:endParaRPr lang="en-US" sz="1000" dirty="0"/>
          </a:p>
        </p:txBody>
      </p:sp>
      <p:sp>
        <p:nvSpPr>
          <p:cNvPr id="70" name="Shape 65"/>
          <p:cNvSpPr/>
          <p:nvPr/>
        </p:nvSpPr>
        <p:spPr>
          <a:xfrm>
            <a:off x="7236562" y="4929530"/>
            <a:ext cx="4572000" cy="1190549"/>
          </a:xfrm>
          <a:prstGeom prst="rect">
            <a:avLst/>
          </a:prstGeom>
          <a:solidFill>
            <a:srgbClr val="ECFDF5"/>
          </a:solidFill>
          <a:ln/>
        </p:spPr>
      </p:sp>
      <p:sp>
        <p:nvSpPr>
          <p:cNvPr id="71" name="Shape 66"/>
          <p:cNvSpPr/>
          <p:nvPr/>
        </p:nvSpPr>
        <p:spPr>
          <a:xfrm>
            <a:off x="7236562" y="4929530"/>
            <a:ext cx="28346" cy="1190549"/>
          </a:xfrm>
          <a:prstGeom prst="rect">
            <a:avLst/>
          </a:prstGeom>
          <a:solidFill>
            <a:srgbClr val="10B981"/>
          </a:solidFill>
          <a:ln/>
        </p:spPr>
      </p:sp>
      <p:sp>
        <p:nvSpPr>
          <p:cNvPr id="72" name="Shape 67"/>
          <p:cNvSpPr/>
          <p:nvPr/>
        </p:nvSpPr>
        <p:spPr>
          <a:xfrm>
            <a:off x="7236562" y="6120079"/>
            <a:ext cx="4572000" cy="961949"/>
          </a:xfrm>
          <a:prstGeom prst="rect">
            <a:avLst/>
          </a:prstGeom>
          <a:solidFill>
            <a:srgbClr val="ECFDF5"/>
          </a:solidFill>
          <a:ln/>
        </p:spPr>
      </p:sp>
      <p:sp>
        <p:nvSpPr>
          <p:cNvPr id="73" name="Shape 68"/>
          <p:cNvSpPr/>
          <p:nvPr/>
        </p:nvSpPr>
        <p:spPr>
          <a:xfrm>
            <a:off x="7236562" y="6120079"/>
            <a:ext cx="28346" cy="961949"/>
          </a:xfrm>
          <a:prstGeom prst="rect">
            <a:avLst/>
          </a:prstGeom>
          <a:solidFill>
            <a:srgbClr val="10B981"/>
          </a:solidFill>
          <a:ln/>
        </p:spPr>
      </p:sp>
      <p:sp>
        <p:nvSpPr>
          <p:cNvPr id="74" name="Text 69"/>
          <p:cNvSpPr txBox="1"/>
          <p:nvPr/>
        </p:nvSpPr>
        <p:spPr>
          <a:xfrm>
            <a:off x="7632497" y="5095951"/>
            <a:ext cx="116768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Agentic基础设施:</a:t>
            </a:r>
            <a:endParaRPr lang="en-US" sz="1000" dirty="0"/>
          </a:p>
        </p:txBody>
      </p:sp>
      <p:sp>
        <p:nvSpPr>
          <p:cNvPr id="75" name="Text 70"/>
          <p:cNvSpPr txBox="1"/>
          <p:nvPr/>
        </p:nvSpPr>
        <p:spPr>
          <a:xfrm>
            <a:off x="7632497" y="5324551"/>
            <a:ext cx="12627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横向工具/数字工人:</a:t>
            </a:r>
            <a:endParaRPr lang="en-US" sz="1000" dirty="0"/>
          </a:p>
        </p:txBody>
      </p:sp>
      <p:sp>
        <p:nvSpPr>
          <p:cNvPr id="76" name="Text 71"/>
          <p:cNvSpPr txBox="1"/>
          <p:nvPr/>
        </p:nvSpPr>
        <p:spPr>
          <a:xfrm>
            <a:off x="7632497" y="5553151"/>
            <a:ext cx="538582"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物理AI:</a:t>
            </a:r>
            <a:endParaRPr lang="en-US" sz="1000" dirty="0"/>
          </a:p>
        </p:txBody>
      </p:sp>
      <p:sp>
        <p:nvSpPr>
          <p:cNvPr id="77" name="Text 72"/>
          <p:cNvSpPr txBox="1"/>
          <p:nvPr/>
        </p:nvSpPr>
        <p:spPr>
          <a:xfrm>
            <a:off x="7632497" y="5781751"/>
            <a:ext cx="681228"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主权智能:</a:t>
            </a:r>
            <a:endParaRPr lang="en-US" sz="1000" dirty="0"/>
          </a:p>
        </p:txBody>
      </p:sp>
      <p:sp>
        <p:nvSpPr>
          <p:cNvPr id="78" name="Text 73"/>
          <p:cNvSpPr txBox="1"/>
          <p:nvPr/>
        </p:nvSpPr>
        <p:spPr>
          <a:xfrm>
            <a:off x="7632497" y="6286500"/>
            <a:ext cx="948233"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智能运营主体:</a:t>
            </a:r>
            <a:endParaRPr lang="en-US" sz="1000" dirty="0"/>
          </a:p>
        </p:txBody>
      </p:sp>
      <p:sp>
        <p:nvSpPr>
          <p:cNvPr id="79" name="Text 74"/>
          <p:cNvSpPr txBox="1"/>
          <p:nvPr/>
        </p:nvSpPr>
        <p:spPr>
          <a:xfrm>
            <a:off x="7632497" y="6515100"/>
            <a:ext cx="948233"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行业自动驾驶:</a:t>
            </a:r>
            <a:endParaRPr lang="en-US" sz="1000" dirty="0"/>
          </a:p>
        </p:txBody>
      </p:sp>
      <p:sp>
        <p:nvSpPr>
          <p:cNvPr id="80" name="Text 75"/>
          <p:cNvSpPr txBox="1"/>
          <p:nvPr/>
        </p:nvSpPr>
        <p:spPr>
          <a:xfrm>
            <a:off x="8696858" y="5095951"/>
            <a:ext cx="1567282"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构建、管理和编排智能体</a:t>
            </a:r>
            <a:endParaRPr lang="en-US" sz="1000" dirty="0"/>
          </a:p>
        </p:txBody>
      </p:sp>
      <p:sp>
        <p:nvSpPr>
          <p:cNvPr id="81" name="Text 76"/>
          <p:cNvSpPr txBox="1"/>
          <p:nvPr/>
        </p:nvSpPr>
        <p:spPr>
          <a:xfrm>
            <a:off x="8788298" y="5324551"/>
            <a:ext cx="767182"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全流程协同</a:t>
            </a:r>
            <a:endParaRPr lang="en-US" sz="1000" dirty="0"/>
          </a:p>
        </p:txBody>
      </p:sp>
      <p:sp>
        <p:nvSpPr>
          <p:cNvPr id="82" name="Text 77"/>
          <p:cNvSpPr txBox="1"/>
          <p:nvPr/>
        </p:nvSpPr>
        <p:spPr>
          <a:xfrm>
            <a:off x="8070494" y="5553151"/>
            <a:ext cx="9006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实体环境交互</a:t>
            </a:r>
            <a:endParaRPr lang="en-US" sz="1000" dirty="0"/>
          </a:p>
        </p:txBody>
      </p:sp>
      <p:sp>
        <p:nvSpPr>
          <p:cNvPr id="83" name="Text 78"/>
          <p:cNvSpPr txBox="1"/>
          <p:nvPr/>
        </p:nvSpPr>
        <p:spPr>
          <a:xfrm>
            <a:off x="8205826" y="5781751"/>
            <a:ext cx="10341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企业专属AI大脑</a:t>
            </a:r>
            <a:endParaRPr lang="en-US" sz="1000" dirty="0"/>
          </a:p>
        </p:txBody>
      </p:sp>
      <p:pic>
        <p:nvPicPr>
          <p:cNvPr id="84" name="Image 3" descr="preencoded.png">    </p:cNvPr>
          <p:cNvPicPr>
            <a:picLocks noChangeAspect="1"/>
          </p:cNvPicPr>
          <p:nvPr/>
        </p:nvPicPr>
        <p:blipFill>
          <a:blip r:embed="rId4"/>
          <a:srcRect l="-33" r="-33" t="0" b="0"/>
          <a:stretch/>
        </p:blipFill>
        <p:spPr>
          <a:xfrm>
            <a:off x="685800" y="6524244"/>
            <a:ext cx="171907" cy="152705"/>
          </a:xfrm>
          <a:prstGeom prst="rect">
            <a:avLst/>
          </a:prstGeom>
        </p:spPr>
      </p:pic>
      <p:sp>
        <p:nvSpPr>
          <p:cNvPr id="85" name="Text 79"/>
          <p:cNvSpPr txBox="1"/>
          <p:nvPr/>
        </p:nvSpPr>
        <p:spPr>
          <a:xfrm>
            <a:off x="7632497" y="6743700"/>
            <a:ext cx="814730"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全链路重构:</a:t>
            </a:r>
            <a:endParaRPr lang="en-US" sz="1000" dirty="0"/>
          </a:p>
        </p:txBody>
      </p:sp>
      <p:sp>
        <p:nvSpPr>
          <p:cNvPr id="86" name="Text 80"/>
          <p:cNvSpPr txBox="1"/>
          <p:nvPr/>
        </p:nvSpPr>
        <p:spPr>
          <a:xfrm>
            <a:off x="8472830" y="6286500"/>
            <a:ext cx="1948586"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Agent为主要脑力和体力劳动力</a:t>
            </a:r>
            <a:endParaRPr lang="en-US" sz="1000" dirty="0"/>
          </a:p>
        </p:txBody>
      </p:sp>
      <p:sp>
        <p:nvSpPr>
          <p:cNvPr id="87" name="Text 81"/>
          <p:cNvSpPr txBox="1"/>
          <p:nvPr/>
        </p:nvSpPr>
        <p:spPr>
          <a:xfrm>
            <a:off x="8472830" y="6515100"/>
            <a:ext cx="1205179"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企业Autopilot模式</a:t>
            </a:r>
            <a:endParaRPr lang="en-US" sz="1000" dirty="0"/>
          </a:p>
        </p:txBody>
      </p:sp>
      <p:sp>
        <p:nvSpPr>
          <p:cNvPr id="88" name="Text 82"/>
          <p:cNvSpPr txBox="1"/>
          <p:nvPr/>
        </p:nvSpPr>
        <p:spPr>
          <a:xfrm>
            <a:off x="8339328" y="6743700"/>
            <a:ext cx="1700784" cy="162763"/>
          </a:xfrm>
          <a:prstGeom prst="rect">
            <a:avLst/>
          </a:prstGeom>
          <a:noFill/>
          <a:ln/>
        </p:spPr>
        <p:txBody>
          <a:bodyPr wrap="square" lIns="0" tIns="0" rIns="0" bIns="0" rtlCol="0" anchor="ctr"/>
          <a:lstStyle/>
          <a:p>
            <a:pPr algn="l" indent="0" marL="0">
              <a:buNone/>
            </a:pPr>
            <a:r>
              <a:rPr lang="en-US" sz="1000" dirty="0">
                <a:solidFill>
                  <a:srgbClr val="1F2937"/>
                </a:solidFill>
                <a:latin typeface="Inter" pitchFamily="34" charset="0"/>
                <a:ea typeface="Inter" pitchFamily="34" charset="-122"/>
                <a:cs typeface="Inter" pitchFamily="34" charset="-120"/>
              </a:rPr>
              <a:t>供应链、生产、销售智能化</a:t>
            </a:r>
            <a:endParaRPr lang="en-US" sz="1000" dirty="0"/>
          </a:p>
        </p:txBody>
      </p:sp>
      <p:sp>
        <p:nvSpPr>
          <p:cNvPr id="89" name="Shape 83"/>
          <p:cNvSpPr/>
          <p:nvPr/>
        </p:nvSpPr>
        <p:spPr>
          <a:xfrm>
            <a:off x="381305" y="7315200"/>
            <a:ext cx="11430000" cy="1505102"/>
          </a:xfrm>
          <a:prstGeom prst="roundRect">
            <a:avLst>
              <a:gd name="adj" fmla="val 3076"/>
            </a:avLst>
          </a:prstGeom>
          <a:noFill/>
          <a:ln w="12700">
            <a:solidFill>
              <a:srgbClr val="E5E7EB"/>
            </a:solidFill>
            <a:prstDash val="solid"/>
          </a:ln>
        </p:spPr>
      </p:sp>
      <p:sp>
        <p:nvSpPr>
          <p:cNvPr id="90" name="Text 84"/>
          <p:cNvSpPr txBox="1"/>
          <p:nvPr/>
        </p:nvSpPr>
        <p:spPr>
          <a:xfrm>
            <a:off x="580644" y="7534656"/>
            <a:ext cx="2000707"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智能SOTA的发展趋势</a:t>
            </a:r>
            <a:endParaRPr lang="en-US" sz="1500" dirty="0"/>
          </a:p>
        </p:txBody>
      </p:sp>
      <p:sp>
        <p:nvSpPr>
          <p:cNvPr id="91" name="Shape 85"/>
          <p:cNvSpPr/>
          <p:nvPr/>
        </p:nvSpPr>
        <p:spPr>
          <a:xfrm>
            <a:off x="580644" y="7895844"/>
            <a:ext cx="2648102" cy="724205"/>
          </a:xfrm>
          <a:prstGeom prst="roundRect">
            <a:avLst>
              <a:gd name="adj" fmla="val 13291"/>
            </a:avLst>
          </a:prstGeom>
          <a:solidFill>
            <a:srgbClr val="F9FAFB"/>
          </a:solidFill>
          <a:ln/>
        </p:spPr>
      </p:sp>
      <p:sp>
        <p:nvSpPr>
          <p:cNvPr id="92" name="Shape 86"/>
          <p:cNvSpPr/>
          <p:nvPr/>
        </p:nvSpPr>
        <p:spPr>
          <a:xfrm>
            <a:off x="3376879" y="7895844"/>
            <a:ext cx="2648102" cy="724205"/>
          </a:xfrm>
          <a:prstGeom prst="roundRect">
            <a:avLst>
              <a:gd name="adj" fmla="val 13291"/>
            </a:avLst>
          </a:prstGeom>
          <a:solidFill>
            <a:srgbClr val="F9FAFB"/>
          </a:solidFill>
          <a:ln/>
        </p:spPr>
      </p:sp>
      <p:sp>
        <p:nvSpPr>
          <p:cNvPr id="93" name="Shape 87"/>
          <p:cNvSpPr/>
          <p:nvPr/>
        </p:nvSpPr>
        <p:spPr>
          <a:xfrm>
            <a:off x="6172200" y="7895844"/>
            <a:ext cx="2648102" cy="724205"/>
          </a:xfrm>
          <a:prstGeom prst="roundRect">
            <a:avLst>
              <a:gd name="adj" fmla="val 13291"/>
            </a:avLst>
          </a:prstGeom>
          <a:solidFill>
            <a:srgbClr val="F9FAFB"/>
          </a:solidFill>
          <a:ln/>
        </p:spPr>
      </p:sp>
      <p:sp>
        <p:nvSpPr>
          <p:cNvPr id="94" name="Shape 88"/>
          <p:cNvSpPr/>
          <p:nvPr/>
        </p:nvSpPr>
        <p:spPr>
          <a:xfrm>
            <a:off x="8967521" y="7895844"/>
            <a:ext cx="2648102" cy="724205"/>
          </a:xfrm>
          <a:prstGeom prst="roundRect">
            <a:avLst>
              <a:gd name="adj" fmla="val 13291"/>
            </a:avLst>
          </a:prstGeom>
          <a:solidFill>
            <a:srgbClr val="F9FAFB"/>
          </a:solidFill>
          <a:ln/>
        </p:spPr>
      </p:sp>
      <p:sp>
        <p:nvSpPr>
          <p:cNvPr id="95" name="Text 89"/>
          <p:cNvSpPr txBox="1"/>
          <p:nvPr/>
        </p:nvSpPr>
        <p:spPr>
          <a:xfrm>
            <a:off x="694944" y="8029346"/>
            <a:ext cx="1191463"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统一表征的模型</a:t>
            </a:r>
            <a:endParaRPr lang="en-US" sz="1200" dirty="0"/>
          </a:p>
        </p:txBody>
      </p:sp>
      <p:sp>
        <p:nvSpPr>
          <p:cNvPr id="96" name="Text 90"/>
          <p:cNvSpPr txBox="1"/>
          <p:nvPr/>
        </p:nvSpPr>
        <p:spPr>
          <a:xfrm>
            <a:off x="3491179" y="8029346"/>
            <a:ext cx="1343254"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创造性可控性兼顾</a:t>
            </a:r>
            <a:endParaRPr lang="en-US" sz="1200" dirty="0"/>
          </a:p>
        </p:txBody>
      </p:sp>
      <p:sp>
        <p:nvSpPr>
          <p:cNvPr id="97" name="Text 91"/>
          <p:cNvSpPr txBox="1"/>
          <p:nvPr/>
        </p:nvSpPr>
        <p:spPr>
          <a:xfrm>
            <a:off x="6286500" y="8029346"/>
            <a:ext cx="1191463"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高性能无限记忆</a:t>
            </a:r>
            <a:endParaRPr lang="en-US" sz="1200" dirty="0"/>
          </a:p>
        </p:txBody>
      </p:sp>
      <p:sp>
        <p:nvSpPr>
          <p:cNvPr id="98" name="Text 92"/>
          <p:cNvSpPr txBox="1"/>
          <p:nvPr/>
        </p:nvSpPr>
        <p:spPr>
          <a:xfrm>
            <a:off x="9081821" y="8029346"/>
            <a:ext cx="1038758" cy="191110"/>
          </a:xfrm>
          <a:prstGeom prst="rect">
            <a:avLst/>
          </a:prstGeom>
          <a:noFill/>
          <a:ln/>
        </p:spPr>
        <p:txBody>
          <a:bodyPr wrap="square" lIns="0" tIns="0" rIns="0" bIns="0" rtlCol="0" anchor="ctr"/>
          <a:lstStyle/>
          <a:p>
            <a:pPr algn="l" indent="0" marL="0">
              <a:buNone/>
            </a:pPr>
            <a:r>
              <a:rPr lang="en-US" sz="1200" dirty="0">
                <a:solidFill>
                  <a:srgbClr val="2563EB"/>
                </a:solidFill>
                <a:latin typeface="Inter" pitchFamily="34" charset="0"/>
                <a:ea typeface="Inter" pitchFamily="34" charset="-122"/>
                <a:cs typeface="Inter" pitchFamily="34" charset="-120"/>
              </a:rPr>
              <a:t>更小成本更低</a:t>
            </a:r>
            <a:endParaRPr lang="en-US" sz="1200" dirty="0"/>
          </a:p>
        </p:txBody>
      </p:sp>
      <p:sp>
        <p:nvSpPr>
          <p:cNvPr id="99" name="Text 93"/>
          <p:cNvSpPr txBox="1"/>
          <p:nvPr/>
        </p:nvSpPr>
        <p:spPr>
          <a:xfrm>
            <a:off x="694944" y="8324698"/>
            <a:ext cx="25008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多模态、跨领域的统一智能基础模型架构</a:t>
            </a:r>
            <a:endParaRPr lang="en-US" sz="1000" dirty="0"/>
          </a:p>
        </p:txBody>
      </p:sp>
      <p:sp>
        <p:nvSpPr>
          <p:cNvPr id="100" name="Text 94"/>
          <p:cNvSpPr txBox="1"/>
          <p:nvPr/>
        </p:nvSpPr>
        <p:spPr>
          <a:xfrm>
            <a:off x="3491179" y="8324698"/>
            <a:ext cx="2233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平衡自由探索与精确执行的智能表现</a:t>
            </a:r>
            <a:endParaRPr lang="en-US" sz="1000" dirty="0"/>
          </a:p>
        </p:txBody>
      </p:sp>
      <p:sp>
        <p:nvSpPr>
          <p:cNvPr id="101" name="Text 95"/>
          <p:cNvSpPr txBox="1"/>
          <p:nvPr/>
        </p:nvSpPr>
        <p:spPr>
          <a:xfrm>
            <a:off x="6286500" y="8324698"/>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突破上下文限制的长期记忆与检索能力</a:t>
            </a:r>
            <a:endParaRPr lang="en-US" sz="1000" dirty="0"/>
          </a:p>
        </p:txBody>
      </p:sp>
      <p:sp>
        <p:nvSpPr>
          <p:cNvPr id="102" name="Text 96"/>
          <p:cNvSpPr txBox="1"/>
          <p:nvPr/>
        </p:nvSpPr>
        <p:spPr>
          <a:xfrm>
            <a:off x="9081821" y="8324698"/>
            <a:ext cx="23673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模型体积与计算成本的持续优化与降低</a:t>
            </a:r>
            <a:endParaRPr lang="en-US" sz="1000" dirty="0"/>
          </a:p>
        </p:txBody>
      </p:sp>
      <p:sp>
        <p:nvSpPr>
          <p:cNvPr id="103" name="Shape 97"/>
          <p:cNvSpPr/>
          <p:nvPr/>
        </p:nvSpPr>
        <p:spPr>
          <a:xfrm>
            <a:off x="381305" y="9010498"/>
            <a:ext cx="11430000" cy="761695"/>
          </a:xfrm>
          <a:prstGeom prst="roundRect">
            <a:avLst>
              <a:gd name="adj" fmla="val 12005"/>
            </a:avLst>
          </a:prstGeom>
          <a:solidFill>
            <a:srgbClr val="EFF6FF"/>
          </a:solidFill>
          <a:ln/>
        </p:spPr>
      </p:sp>
      <p:pic>
        <p:nvPicPr>
          <p:cNvPr id="104" name="Image 4" descr="preencoded.png">    </p:cNvPr>
          <p:cNvPicPr>
            <a:picLocks noChangeAspect="1"/>
          </p:cNvPicPr>
          <p:nvPr/>
        </p:nvPicPr>
        <p:blipFill>
          <a:blip r:embed="rId5"/>
          <a:srcRect l="0" r="0" t="-100" b="-100"/>
          <a:stretch/>
        </p:blipFill>
        <p:spPr>
          <a:xfrm>
            <a:off x="533095" y="9239098"/>
            <a:ext cx="114300" cy="152705"/>
          </a:xfrm>
          <a:prstGeom prst="rect">
            <a:avLst/>
          </a:prstGeom>
        </p:spPr>
      </p:pic>
      <p:sp>
        <p:nvSpPr>
          <p:cNvPr id="105" name="Text 98"/>
          <p:cNvSpPr txBox="1"/>
          <p:nvPr/>
        </p:nvSpPr>
        <p:spPr>
          <a:xfrm>
            <a:off x="761695" y="9182405"/>
            <a:ext cx="734263" cy="191110"/>
          </a:xfrm>
          <a:prstGeom prst="rect">
            <a:avLst/>
          </a:prstGeom>
          <a:noFill/>
          <a:ln/>
        </p:spPr>
        <p:txBody>
          <a:bodyPr wrap="square" lIns="0" tIns="0" rIns="0" bIns="0" rtlCol="0" anchor="ctr"/>
          <a:lstStyle/>
          <a:p>
            <a:pPr algn="l" indent="0" marL="0">
              <a:buNone/>
            </a:pPr>
            <a:r>
              <a:rPr lang="en-US" sz="1200" dirty="0">
                <a:solidFill>
                  <a:srgbClr val="1F2937"/>
                </a:solidFill>
                <a:latin typeface="Inter" pitchFamily="34" charset="0"/>
                <a:ea typeface="Inter" pitchFamily="34" charset="-122"/>
                <a:cs typeface="Inter" pitchFamily="34" charset="-120"/>
              </a:rPr>
              <a:t>关键洞察</a:t>
            </a:r>
            <a:endParaRPr lang="en-US" sz="1200" dirty="0"/>
          </a:p>
        </p:txBody>
      </p:sp>
      <p:sp>
        <p:nvSpPr>
          <p:cNvPr id="106" name="Text 99"/>
          <p:cNvSpPr txBox="1"/>
          <p:nvPr/>
        </p:nvSpPr>
        <p:spPr>
          <a:xfrm>
            <a:off x="761695" y="9439351"/>
            <a:ext cx="822502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未来产品机会将围绕"人机协作新形态"和"智能实体化"两大方向演进，成功的产品需要同时解决技术实现、商业模式和用户习惯三大挑战。</a:t>
            </a:r>
            <a:endParaRPr lang="en-US" sz="1000"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22485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第六部分 思考框架与实现路径</a:t>
            </a:r>
            <a:endParaRPr lang="en-US" sz="1200" dirty="0"/>
          </a:p>
        </p:txBody>
      </p:sp>
      <p:sp>
        <p:nvSpPr>
          <p:cNvPr id="6" name="Text 4"/>
          <p:cNvSpPr txBox="1"/>
          <p:nvPr/>
        </p:nvSpPr>
        <p:spPr>
          <a:xfrm>
            <a:off x="381305" y="743407"/>
            <a:ext cx="6063386"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Lean Canvas + AI趋势变量的差异化竞争定位</a:t>
            </a:r>
            <a:endParaRPr lang="en-US" sz="2200" dirty="0"/>
          </a:p>
        </p:txBody>
      </p:sp>
      <p:sp>
        <p:nvSpPr>
          <p:cNvPr id="7" name="Text 5"/>
          <p:cNvSpPr txBox="1"/>
          <p:nvPr/>
        </p:nvSpPr>
        <p:spPr>
          <a:xfrm>
            <a:off x="381305" y="1181405"/>
            <a:ext cx="3381451"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商业画布与AI变量结合的战略思考框架</a:t>
            </a:r>
            <a:endParaRPr lang="en-US" sz="1500" dirty="0"/>
          </a:p>
        </p:txBody>
      </p:sp>
      <p:sp>
        <p:nvSpPr>
          <p:cNvPr id="8" name="Text 6"/>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战略规划</a:t>
            </a:r>
            <a:endParaRPr lang="en-US" sz="1000" dirty="0"/>
          </a:p>
        </p:txBody>
      </p:sp>
      <p:sp>
        <p:nvSpPr>
          <p:cNvPr id="9" name="Text 7"/>
          <p:cNvSpPr txBox="1"/>
          <p:nvPr/>
        </p:nvSpPr>
        <p:spPr>
          <a:xfrm>
            <a:off x="10858500" y="666598"/>
            <a:ext cx="1095451" cy="228600"/>
          </a:xfrm>
          <a:prstGeom prst="rect">
            <a:avLst/>
          </a:prstGeom>
          <a:noFill/>
          <a:ln/>
        </p:spPr>
        <p:txBody>
          <a:bodyPr wrap="square" lIns="0" tIns="0" rIns="0" bIns="0" rtlCol="0" anchor="ctr"/>
          <a:lstStyle/>
          <a:p>
            <a:pPr algn="r" indent="0" marL="0">
              <a:buNone/>
            </a:pPr>
            <a:r>
              <a:rPr lang="en-US" sz="1500" b="1" dirty="0">
                <a:solidFill>
                  <a:srgbClr val="1F2937"/>
                </a:solidFill>
                <a:latin typeface="Inter" pitchFamily="34" charset="0"/>
                <a:ea typeface="Inter" pitchFamily="34" charset="-122"/>
                <a:cs typeface="Inter" pitchFamily="34" charset="-120"/>
              </a:rPr>
              <a:t>实施方法论</a:t>
            </a:r>
            <a:endParaRPr lang="en-US" sz="1500" dirty="0"/>
          </a:p>
        </p:txBody>
      </p:sp>
      <p:pic>
        <p:nvPicPr>
          <p:cNvPr id="10" name="Image 0" descr="https://page.gensparksite.com/v1/base64_upload/4d43f0b97133223cda9962d080875d12">    </p:cNvPr>
          <p:cNvPicPr>
            <a:picLocks noChangeAspect="1"/>
          </p:cNvPicPr>
          <p:nvPr/>
        </p:nvPicPr>
        <p:blipFill>
          <a:blip r:embed="rId1"/>
          <a:srcRect l="2" r="2" t="0" b="0"/>
          <a:stretch/>
        </p:blipFill>
        <p:spPr>
          <a:xfrm>
            <a:off x="724205" y="2318918"/>
            <a:ext cx="4876495" cy="3247949"/>
          </a:xfrm>
          <a:prstGeom prst="rect">
            <a:avLst/>
          </a:prstGeom>
        </p:spPr>
      </p:pic>
      <p:sp>
        <p:nvSpPr>
          <p:cNvPr id="11" name="Shape 8"/>
          <p:cNvSpPr/>
          <p:nvPr/>
        </p:nvSpPr>
        <p:spPr>
          <a:xfrm>
            <a:off x="6248095" y="1733702"/>
            <a:ext cx="267005" cy="267005"/>
          </a:xfrm>
          <a:prstGeom prst="ellipse">
            <a:avLst/>
          </a:prstGeom>
          <a:solidFill>
            <a:srgbClr val="4C6FFF"/>
          </a:solidFill>
          <a:ln/>
        </p:spPr>
      </p:sp>
      <p:sp>
        <p:nvSpPr>
          <p:cNvPr id="12" name="Shape 9"/>
          <p:cNvSpPr/>
          <p:nvPr/>
        </p:nvSpPr>
        <p:spPr>
          <a:xfrm>
            <a:off x="6248095" y="2704795"/>
            <a:ext cx="267005" cy="267005"/>
          </a:xfrm>
          <a:prstGeom prst="ellipse">
            <a:avLst/>
          </a:prstGeom>
          <a:solidFill>
            <a:srgbClr val="4C6FFF"/>
          </a:solidFill>
          <a:ln/>
        </p:spPr>
      </p:sp>
      <p:sp>
        <p:nvSpPr>
          <p:cNvPr id="13" name="Shape 10"/>
          <p:cNvSpPr/>
          <p:nvPr/>
        </p:nvSpPr>
        <p:spPr>
          <a:xfrm>
            <a:off x="6248095" y="3676802"/>
            <a:ext cx="267005" cy="267005"/>
          </a:xfrm>
          <a:prstGeom prst="ellipse">
            <a:avLst/>
          </a:prstGeom>
          <a:solidFill>
            <a:srgbClr val="4C6FFF"/>
          </a:solidFill>
          <a:ln/>
        </p:spPr>
      </p:sp>
      <p:sp>
        <p:nvSpPr>
          <p:cNvPr id="14" name="Text 11"/>
          <p:cNvSpPr txBox="1"/>
          <p:nvPr/>
        </p:nvSpPr>
        <p:spPr>
          <a:xfrm>
            <a:off x="6353251" y="1766621"/>
            <a:ext cx="157277"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1</a:t>
            </a:r>
            <a:endParaRPr lang="en-US" sz="1000" dirty="0"/>
          </a:p>
        </p:txBody>
      </p:sp>
      <p:sp>
        <p:nvSpPr>
          <p:cNvPr id="15" name="Text 12"/>
          <p:cNvSpPr txBox="1"/>
          <p:nvPr/>
        </p:nvSpPr>
        <p:spPr>
          <a:xfrm>
            <a:off x="6340450" y="2738628"/>
            <a:ext cx="186538"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2</a:t>
            </a:r>
            <a:endParaRPr lang="en-US" sz="1000" dirty="0"/>
          </a:p>
        </p:txBody>
      </p:sp>
      <p:sp>
        <p:nvSpPr>
          <p:cNvPr id="16" name="Text 13"/>
          <p:cNvSpPr txBox="1"/>
          <p:nvPr/>
        </p:nvSpPr>
        <p:spPr>
          <a:xfrm>
            <a:off x="6339535" y="3709721"/>
            <a:ext cx="186538" cy="200254"/>
          </a:xfrm>
          <a:prstGeom prst="rect">
            <a:avLst/>
          </a:prstGeom>
          <a:noFill/>
          <a:ln/>
        </p:spPr>
        <p:txBody>
          <a:bodyPr wrap="square" lIns="0" tIns="0" rIns="0" bIns="0" rtlCol="0" anchor="ctr"/>
          <a:lstStyle/>
          <a:p>
            <a:pPr algn="l" indent="0" marL="0">
              <a:buNone/>
            </a:pPr>
            <a:r>
              <a:rPr lang="en-US" sz="1000" b="1" dirty="0">
                <a:solidFill>
                  <a:srgbClr val="FFFFFF"/>
                </a:solidFill>
                <a:latin typeface="Inter" pitchFamily="34" charset="0"/>
                <a:ea typeface="Inter" pitchFamily="34" charset="-122"/>
                <a:cs typeface="Inter" pitchFamily="34" charset="-120"/>
              </a:rPr>
              <a:t>3</a:t>
            </a:r>
            <a:endParaRPr lang="en-US" sz="1000" dirty="0"/>
          </a:p>
        </p:txBody>
      </p:sp>
      <p:sp>
        <p:nvSpPr>
          <p:cNvPr id="17" name="Text 14"/>
          <p:cNvSpPr txBox="1"/>
          <p:nvPr/>
        </p:nvSpPr>
        <p:spPr>
          <a:xfrm>
            <a:off x="6629400" y="1752905"/>
            <a:ext cx="2628900"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结合AI趋势变量的差异化定位</a:t>
            </a:r>
            <a:endParaRPr lang="en-US" sz="1500" dirty="0"/>
          </a:p>
        </p:txBody>
      </p:sp>
      <p:sp>
        <p:nvSpPr>
          <p:cNvPr id="18" name="Text 15"/>
          <p:cNvSpPr txBox="1"/>
          <p:nvPr/>
        </p:nvSpPr>
        <p:spPr>
          <a:xfrm>
            <a:off x="6629400" y="2723998"/>
            <a:ext cx="1858061"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从定性到定量的过渡</a:t>
            </a:r>
            <a:endParaRPr lang="en-US" sz="1500" dirty="0"/>
          </a:p>
        </p:txBody>
      </p:sp>
      <p:sp>
        <p:nvSpPr>
          <p:cNvPr id="19" name="Text 16"/>
          <p:cNvSpPr txBox="1"/>
          <p:nvPr/>
        </p:nvSpPr>
        <p:spPr>
          <a:xfrm>
            <a:off x="6629400" y="3696005"/>
            <a:ext cx="1858061"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闭环反馈与持续优化</a:t>
            </a:r>
            <a:endParaRPr lang="en-US" sz="1500" dirty="0"/>
          </a:p>
        </p:txBody>
      </p:sp>
      <p:sp>
        <p:nvSpPr>
          <p:cNvPr id="20" name="Text 17"/>
          <p:cNvSpPr txBox="1"/>
          <p:nvPr/>
        </p:nvSpPr>
        <p:spPr>
          <a:xfrm>
            <a:off x="6629400" y="2095805"/>
            <a:ext cx="5162702"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通过Lean Canvas结合AI趋势变量，建立差异化竞争定位，明确展示公司如何精准切入目标市场，发掘独特价值主张与竞争优势。</a:t>
            </a:r>
            <a:endParaRPr lang="en-US" sz="1200" dirty="0"/>
          </a:p>
        </p:txBody>
      </p:sp>
      <p:sp>
        <p:nvSpPr>
          <p:cNvPr id="21" name="Text 18"/>
          <p:cNvSpPr txBox="1"/>
          <p:nvPr/>
        </p:nvSpPr>
        <p:spPr>
          <a:xfrm>
            <a:off x="6629400" y="3066898"/>
            <a:ext cx="5296205"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早期阶段（pre PMF）主要依靠定性分析，随着产品上线和商业化进程，逐步引入并完善定量指标，形成完整的业务评估体系。</a:t>
            </a:r>
            <a:endParaRPr lang="en-US" sz="1200" dirty="0"/>
          </a:p>
        </p:txBody>
      </p:sp>
      <p:sp>
        <p:nvSpPr>
          <p:cNvPr id="22" name="Text 19"/>
          <p:cNvSpPr txBox="1"/>
          <p:nvPr/>
        </p:nvSpPr>
        <p:spPr>
          <a:xfrm>
            <a:off x="6629400" y="4038905"/>
            <a:ext cx="5229454" cy="4197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思考框架、变化感知和差异化策略形成闭环系统，Canvas内容作为指挥棒，通过市场反馈持续调整，提升业务判断准确度与执行效率。</a:t>
            </a:r>
            <a:endParaRPr lang="en-US" sz="1200" dirty="0"/>
          </a:p>
        </p:txBody>
      </p:sp>
      <p:sp>
        <p:nvSpPr>
          <p:cNvPr id="23" name="Shape 20"/>
          <p:cNvSpPr/>
          <p:nvPr/>
        </p:nvSpPr>
        <p:spPr>
          <a:xfrm>
            <a:off x="6248095" y="4781398"/>
            <a:ext cx="5562295" cy="1371600"/>
          </a:xfrm>
          <a:prstGeom prst="roundRect">
            <a:avLst>
              <a:gd name="adj" fmla="val 3704"/>
            </a:avLst>
          </a:prstGeom>
          <a:solidFill>
            <a:srgbClr val="EFF6FF"/>
          </a:solidFill>
          <a:ln/>
        </p:spPr>
      </p:sp>
      <p:sp>
        <p:nvSpPr>
          <p:cNvPr id="24" name="Text 21"/>
          <p:cNvSpPr txBox="1"/>
          <p:nvPr/>
        </p:nvSpPr>
        <p:spPr>
          <a:xfrm>
            <a:off x="6400800" y="4962449"/>
            <a:ext cx="1500530" cy="200254"/>
          </a:xfrm>
          <a:prstGeom prst="rect">
            <a:avLst/>
          </a:prstGeom>
          <a:noFill/>
          <a:ln/>
        </p:spPr>
        <p:txBody>
          <a:bodyPr wrap="square" lIns="0" tIns="0" rIns="0" bIns="0" rtlCol="0" anchor="ctr"/>
          <a:lstStyle/>
          <a:p>
            <a:pPr algn="l" indent="0" marL="0">
              <a:buNone/>
            </a:pPr>
            <a:r>
              <a:rPr lang="en-US" sz="1300" dirty="0">
                <a:solidFill>
                  <a:srgbClr val="1D4ED8"/>
                </a:solidFill>
                <a:latin typeface="Inter" pitchFamily="34" charset="0"/>
                <a:ea typeface="Inter" pitchFamily="34" charset="-122"/>
                <a:cs typeface="Inter" pitchFamily="34" charset="-120"/>
              </a:rPr>
              <a:t>持续优化反馈循环</a:t>
            </a:r>
            <a:endParaRPr lang="en-US" sz="1300" dirty="0"/>
          </a:p>
        </p:txBody>
      </p:sp>
      <p:sp>
        <p:nvSpPr>
          <p:cNvPr id="25" name="Shape 22"/>
          <p:cNvSpPr/>
          <p:nvPr/>
        </p:nvSpPr>
        <p:spPr>
          <a:xfrm>
            <a:off x="6732727" y="5315407"/>
            <a:ext cx="1228954" cy="381305"/>
          </a:xfrm>
          <a:prstGeom prst="roundRect">
            <a:avLst>
              <a:gd name="adj" fmla="val 23981"/>
            </a:avLst>
          </a:prstGeom>
          <a:solidFill>
            <a:srgbClr val="FFFFFF"/>
          </a:solidFill>
          <a:ln/>
          <a:effectLst>
            <a:outerShdw sx="100000" sy="100000" kx="0" ky="0" algn="bl" rotWithShape="0" blurRad="12700" dist="12700" dir="16200000">
              <a:srgbClr val="000000">
                <a:alpha val="75000"/>
              </a:srgbClr>
            </a:outerShdw>
          </a:effectLst>
        </p:spPr>
      </p:sp>
      <p:sp>
        <p:nvSpPr>
          <p:cNvPr id="26" name="Shape 23"/>
          <p:cNvSpPr/>
          <p:nvPr/>
        </p:nvSpPr>
        <p:spPr>
          <a:xfrm>
            <a:off x="8304581" y="5315407"/>
            <a:ext cx="1457554" cy="381305"/>
          </a:xfrm>
          <a:prstGeom prst="roundRect">
            <a:avLst>
              <a:gd name="adj" fmla="val 23981"/>
            </a:avLst>
          </a:prstGeom>
          <a:solidFill>
            <a:srgbClr val="FFFFFF"/>
          </a:solidFill>
          <a:ln/>
          <a:effectLst>
            <a:outerShdw sx="100000" sy="100000" kx="0" ky="0" algn="bl" rotWithShape="0" blurRad="12700" dist="12700" dir="16200000">
              <a:srgbClr val="000000">
                <a:alpha val="75000"/>
              </a:srgbClr>
            </a:outerShdw>
          </a:effectLst>
        </p:spPr>
      </p:sp>
      <p:sp>
        <p:nvSpPr>
          <p:cNvPr id="27" name="Text 24"/>
          <p:cNvSpPr txBox="1"/>
          <p:nvPr/>
        </p:nvSpPr>
        <p:spPr>
          <a:xfrm>
            <a:off x="6885432" y="5410505"/>
            <a:ext cx="10387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战略思考框架</a:t>
            </a:r>
            <a:endParaRPr lang="en-US" sz="1200" dirty="0"/>
          </a:p>
        </p:txBody>
      </p:sp>
      <p:pic>
        <p:nvPicPr>
          <p:cNvPr id="28" name="Image 1" descr="preencoded.png">    </p:cNvPr>
          <p:cNvPicPr>
            <a:picLocks noChangeAspect="1"/>
          </p:cNvPicPr>
          <p:nvPr/>
        </p:nvPicPr>
        <p:blipFill>
          <a:blip r:embed="rId2"/>
          <a:srcRect l="-57" r="-57" t="0" b="0"/>
          <a:stretch/>
        </p:blipFill>
        <p:spPr>
          <a:xfrm>
            <a:off x="8028432" y="5381244"/>
            <a:ext cx="200254" cy="228600"/>
          </a:xfrm>
          <a:prstGeom prst="rect">
            <a:avLst/>
          </a:prstGeom>
        </p:spPr>
      </p:pic>
      <p:sp>
        <p:nvSpPr>
          <p:cNvPr id="29" name="Text 25"/>
          <p:cNvSpPr txBox="1"/>
          <p:nvPr/>
        </p:nvSpPr>
        <p:spPr>
          <a:xfrm>
            <a:off x="8457286" y="5410505"/>
            <a:ext cx="12673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Canvas执行指南</a:t>
            </a:r>
            <a:endParaRPr lang="en-US" sz="1200" dirty="0"/>
          </a:p>
        </p:txBody>
      </p:sp>
      <p:pic>
        <p:nvPicPr>
          <p:cNvPr id="30" name="Image 2" descr="preencoded.png">    </p:cNvPr>
          <p:cNvPicPr>
            <a:picLocks noChangeAspect="1"/>
          </p:cNvPicPr>
          <p:nvPr/>
        </p:nvPicPr>
        <p:blipFill>
          <a:blip r:embed="rId3"/>
          <a:srcRect l="-57" r="-57" t="0" b="0"/>
          <a:stretch/>
        </p:blipFill>
        <p:spPr>
          <a:xfrm>
            <a:off x="9830714" y="5381244"/>
            <a:ext cx="200254" cy="228600"/>
          </a:xfrm>
          <a:prstGeom prst="rect">
            <a:avLst/>
          </a:prstGeom>
        </p:spPr>
      </p:pic>
      <p:sp>
        <p:nvSpPr>
          <p:cNvPr id="31" name="Shape 26"/>
          <p:cNvSpPr/>
          <p:nvPr/>
        </p:nvSpPr>
        <p:spPr>
          <a:xfrm>
            <a:off x="10106863" y="5315407"/>
            <a:ext cx="1228954" cy="381305"/>
          </a:xfrm>
          <a:prstGeom prst="roundRect">
            <a:avLst>
              <a:gd name="adj" fmla="val 23981"/>
            </a:avLst>
          </a:prstGeom>
          <a:solidFill>
            <a:srgbClr val="FFFFFF"/>
          </a:solidFill>
          <a:ln/>
          <a:effectLst>
            <a:outerShdw sx="100000" sy="100000" kx="0" ky="0" algn="bl" rotWithShape="0" blurRad="12700" dist="12700" dir="16200000">
              <a:srgbClr val="000000">
                <a:alpha val="75000"/>
              </a:srgbClr>
            </a:outerShdw>
          </a:effectLst>
        </p:spPr>
      </p:sp>
      <p:sp>
        <p:nvSpPr>
          <p:cNvPr id="32" name="Text 27"/>
          <p:cNvSpPr txBox="1"/>
          <p:nvPr/>
        </p:nvSpPr>
        <p:spPr>
          <a:xfrm>
            <a:off x="10259568" y="5410505"/>
            <a:ext cx="10387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市场反馈数据</a:t>
            </a:r>
            <a:endParaRPr lang="en-US" sz="1200" dirty="0"/>
          </a:p>
        </p:txBody>
      </p:sp>
      <p:pic>
        <p:nvPicPr>
          <p:cNvPr id="33" name="Image 3" descr="preencoded.png">    </p:cNvPr>
          <p:cNvPicPr>
            <a:picLocks noChangeAspect="1"/>
          </p:cNvPicPr>
          <p:nvPr/>
        </p:nvPicPr>
        <p:blipFill>
          <a:blip r:embed="rId4"/>
          <a:srcRect l="-33" r="-33" t="0" b="0"/>
          <a:stretch/>
        </p:blipFill>
        <p:spPr>
          <a:xfrm>
            <a:off x="8305495" y="5810098"/>
            <a:ext cx="171907" cy="152705"/>
          </a:xfrm>
          <a:prstGeom prst="rect">
            <a:avLst/>
          </a:prstGeom>
        </p:spPr>
      </p:pic>
      <p:sp>
        <p:nvSpPr>
          <p:cNvPr id="34" name="Text 28"/>
          <p:cNvSpPr txBox="1"/>
          <p:nvPr/>
        </p:nvSpPr>
        <p:spPr>
          <a:xfrm>
            <a:off x="8553298" y="5810098"/>
            <a:ext cx="1300277" cy="162763"/>
          </a:xfrm>
          <a:prstGeom prst="rect">
            <a:avLst/>
          </a:prstGeom>
          <a:noFill/>
          <a:ln/>
        </p:spPr>
        <p:txBody>
          <a:bodyPr wrap="square" lIns="0" tIns="0" rIns="0" bIns="0" rtlCol="0" anchor="ctr"/>
          <a:lstStyle/>
          <a:p>
            <a:pPr algn="ctr" indent="0" marL="0">
              <a:buNone/>
            </a:pPr>
            <a:r>
              <a:rPr lang="en-US" sz="1000" dirty="0">
                <a:solidFill>
                  <a:srgbClr val="1D4ED8"/>
                </a:solidFill>
                <a:latin typeface="Inter" pitchFamily="34" charset="0"/>
                <a:ea typeface="Inter" pitchFamily="34" charset="-122"/>
                <a:cs typeface="Inter" pitchFamily="34" charset="-120"/>
              </a:rPr>
              <a:t>形成闭环，持续迭代</a:t>
            </a:r>
            <a:endParaRPr lang="en-US" sz="1000"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sp>
        <p:nvSpPr>
          <p:cNvPr id="2" name="Shape 0"/>
          <p:cNvSpPr/>
          <p:nvPr/>
        </p:nvSpPr>
        <p:spPr>
          <a:xfrm>
            <a:off x="0" y="0"/>
            <a:ext cx="12191695" cy="7334402"/>
          </a:xfrm>
          <a:prstGeom prst="rect">
            <a:avLst/>
          </a:prstGeom>
          <a:solidFill>
            <a:srgbClr val="FFFFFF"/>
          </a:solidFill>
          <a:ln/>
        </p:spPr>
      </p:sp>
      <p:sp>
        <p:nvSpPr>
          <p:cNvPr id="3" name="Shape 1"/>
          <p:cNvSpPr/>
          <p:nvPr/>
        </p:nvSpPr>
        <p:spPr>
          <a:xfrm>
            <a:off x="0" y="0"/>
            <a:ext cx="12191695" cy="73344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案例研究</a:t>
            </a:r>
            <a:endParaRPr lang="en-US" sz="1200" dirty="0"/>
          </a:p>
        </p:txBody>
      </p:sp>
      <p:sp>
        <p:nvSpPr>
          <p:cNvPr id="6" name="Text 4"/>
          <p:cNvSpPr txBox="1"/>
          <p:nvPr/>
        </p:nvSpPr>
        <p:spPr>
          <a:xfrm>
            <a:off x="381305" y="743407"/>
            <a:ext cx="6872630"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Lean Canvas案例：AI趋势变量在创业实践中的应用</a:t>
            </a:r>
            <a:endParaRPr lang="en-US" sz="2200" dirty="0"/>
          </a:p>
        </p:txBody>
      </p:sp>
      <p:sp>
        <p:nvSpPr>
          <p:cNvPr id="7" name="Text 5"/>
          <p:cNvSpPr txBox="1"/>
          <p:nvPr/>
        </p:nvSpPr>
        <p:spPr>
          <a:xfrm>
            <a:off x="381305" y="1104595"/>
            <a:ext cx="3572561" cy="228600"/>
          </a:xfrm>
          <a:prstGeom prst="rect">
            <a:avLst/>
          </a:prstGeom>
          <a:noFill/>
          <a:ln/>
        </p:spPr>
        <p:txBody>
          <a:bodyPr wrap="square" lIns="0" tIns="0" rIns="0" bIns="0" rtlCol="0" anchor="ctr"/>
          <a:lstStyle/>
          <a:p>
            <a:pPr algn="l" indent="0" marL="0">
              <a:buNone/>
            </a:pPr>
            <a:r>
              <a:rPr lang="en-US" sz="1500" dirty="0">
                <a:solidFill>
                  <a:srgbClr val="4B5563"/>
                </a:solidFill>
                <a:latin typeface="Inter" pitchFamily="34" charset="0"/>
                <a:ea typeface="Inter" pitchFamily="34" charset="-122"/>
                <a:cs typeface="Inter" pitchFamily="34" charset="-120"/>
              </a:rPr>
              <a:t>从理论到实践：智能创业的战略工具实例</a:t>
            </a:r>
            <a:endParaRPr lang="en-US" sz="1500" dirty="0"/>
          </a:p>
        </p:txBody>
      </p:sp>
      <p:sp>
        <p:nvSpPr>
          <p:cNvPr id="8" name="Text 6"/>
          <p:cNvSpPr txBox="1"/>
          <p:nvPr/>
        </p:nvSpPr>
        <p:spPr>
          <a:xfrm>
            <a:off x="11277295" y="685800"/>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第六部分</a:t>
            </a:r>
            <a:endParaRPr lang="en-US" sz="1000" dirty="0"/>
          </a:p>
        </p:txBody>
      </p:sp>
      <p:sp>
        <p:nvSpPr>
          <p:cNvPr id="9" name="Text 7"/>
          <p:cNvSpPr txBox="1"/>
          <p:nvPr/>
        </p:nvSpPr>
        <p:spPr>
          <a:xfrm>
            <a:off x="10267798" y="895198"/>
            <a:ext cx="1672438" cy="200254"/>
          </a:xfrm>
          <a:prstGeom prst="rect">
            <a:avLst/>
          </a:prstGeom>
          <a:noFill/>
          <a:ln/>
        </p:spPr>
        <p:txBody>
          <a:bodyPr wrap="square" lIns="0" tIns="0" rIns="0" bIns="0" rtlCol="0" anchor="ctr"/>
          <a:lstStyle/>
          <a:p>
            <a:pPr algn="r" indent="0" marL="0">
              <a:buNone/>
            </a:pPr>
            <a:r>
              <a:rPr lang="en-US" sz="1300" b="1" dirty="0">
                <a:solidFill>
                  <a:srgbClr val="1F2937"/>
                </a:solidFill>
                <a:latin typeface="Inter" pitchFamily="34" charset="0"/>
                <a:ea typeface="Inter" pitchFamily="34" charset="-122"/>
                <a:cs typeface="Inter" pitchFamily="34" charset="-120"/>
              </a:rPr>
              <a:t>思考框架与实现路径</a:t>
            </a:r>
            <a:endParaRPr lang="en-US" sz="1300" dirty="0"/>
          </a:p>
        </p:txBody>
      </p:sp>
      <p:sp>
        <p:nvSpPr>
          <p:cNvPr id="10" name="Shape 8"/>
          <p:cNvSpPr/>
          <p:nvPr/>
        </p:nvSpPr>
        <p:spPr>
          <a:xfrm>
            <a:off x="381305" y="1505102"/>
            <a:ext cx="5600700" cy="5447995"/>
          </a:xfrm>
          <a:prstGeom prst="roundRect">
            <a:avLst>
              <a:gd name="adj" fmla="val 235"/>
            </a:avLst>
          </a:prstGeom>
          <a:solidFill>
            <a:srgbClr val="F9FAFB"/>
          </a:solidFill>
          <a:ln w="12700">
            <a:solidFill>
              <a:srgbClr val="E5E7EB"/>
            </a:solidFill>
            <a:prstDash val="solid"/>
          </a:ln>
        </p:spPr>
      </p:sp>
      <p:sp>
        <p:nvSpPr>
          <p:cNvPr id="11" name="Shape 9"/>
          <p:cNvSpPr/>
          <p:nvPr/>
        </p:nvSpPr>
        <p:spPr>
          <a:xfrm>
            <a:off x="543154" y="1666951"/>
            <a:ext cx="5277002" cy="342900"/>
          </a:xfrm>
          <a:prstGeom prst="roundRect">
            <a:avLst>
              <a:gd name="adj" fmla="val 44444"/>
            </a:avLst>
          </a:prstGeom>
          <a:solidFill>
            <a:srgbClr val="4C6FFF"/>
          </a:solidFill>
          <a:ln/>
        </p:spPr>
      </p:sp>
      <p:sp>
        <p:nvSpPr>
          <p:cNvPr id="12" name="Text 10"/>
          <p:cNvSpPr txBox="1"/>
          <p:nvPr/>
        </p:nvSpPr>
        <p:spPr>
          <a:xfrm>
            <a:off x="2030882" y="1742846"/>
            <a:ext cx="2419502" cy="191110"/>
          </a:xfrm>
          <a:prstGeom prst="rect">
            <a:avLst/>
          </a:prstGeom>
          <a:noFill/>
          <a:ln/>
        </p:spPr>
        <p:txBody>
          <a:bodyPr wrap="square" lIns="0" tIns="0" rIns="0" bIns="0" rtlCol="0" anchor="ctr"/>
          <a:lstStyle/>
          <a:p>
            <a:pPr algn="ctr" indent="0" marL="0">
              <a:buNone/>
            </a:pPr>
            <a:r>
              <a:rPr lang="en-US" sz="1200" b="1" dirty="0">
                <a:solidFill>
                  <a:srgbClr val="FFFFFF"/>
                </a:solidFill>
                <a:latin typeface="Inter" pitchFamily="34" charset="0"/>
                <a:ea typeface="Inter" pitchFamily="34" charset="-122"/>
                <a:cs typeface="Inter" pitchFamily="34" charset="-120"/>
              </a:rPr>
              <a:t>IntelliAssist AI 智能助手平台案例</a:t>
            </a:r>
            <a:endParaRPr lang="en-US" sz="1200" dirty="0"/>
          </a:p>
        </p:txBody>
      </p:sp>
      <p:sp>
        <p:nvSpPr>
          <p:cNvPr id="13" name="Shape 11"/>
          <p:cNvSpPr/>
          <p:nvPr/>
        </p:nvSpPr>
        <p:spPr>
          <a:xfrm>
            <a:off x="543154" y="2009851"/>
            <a:ext cx="1733702" cy="1218895"/>
          </a:xfrm>
          <a:prstGeom prst="rect">
            <a:avLst/>
          </a:prstGeom>
          <a:solidFill>
            <a:srgbClr val="FFFFFF"/>
          </a:solidFill>
          <a:ln w="12700">
            <a:solidFill>
              <a:srgbClr val="E5E7EB"/>
            </a:solidFill>
            <a:prstDash val="solid"/>
          </a:ln>
        </p:spPr>
      </p:sp>
      <p:sp>
        <p:nvSpPr>
          <p:cNvPr id="14" name="Shape 12"/>
          <p:cNvSpPr/>
          <p:nvPr/>
        </p:nvSpPr>
        <p:spPr>
          <a:xfrm>
            <a:off x="2314346" y="2009851"/>
            <a:ext cx="1733702" cy="1218895"/>
          </a:xfrm>
          <a:prstGeom prst="rect">
            <a:avLst/>
          </a:prstGeom>
          <a:solidFill>
            <a:srgbClr val="FFFFFF"/>
          </a:solidFill>
          <a:ln w="12700">
            <a:solidFill>
              <a:srgbClr val="E5E7EB"/>
            </a:solidFill>
            <a:prstDash val="solid"/>
          </a:ln>
        </p:spPr>
      </p:sp>
      <p:sp>
        <p:nvSpPr>
          <p:cNvPr id="15" name="Shape 13"/>
          <p:cNvSpPr/>
          <p:nvPr/>
        </p:nvSpPr>
        <p:spPr>
          <a:xfrm>
            <a:off x="4086454" y="2009851"/>
            <a:ext cx="1733702" cy="1218895"/>
          </a:xfrm>
          <a:prstGeom prst="rect">
            <a:avLst/>
          </a:prstGeom>
          <a:solidFill>
            <a:srgbClr val="FFFFFF"/>
          </a:solidFill>
          <a:ln w="12700">
            <a:solidFill>
              <a:srgbClr val="E5E7EB"/>
            </a:solidFill>
            <a:prstDash val="solid"/>
          </a:ln>
        </p:spPr>
      </p:sp>
      <p:sp>
        <p:nvSpPr>
          <p:cNvPr id="16" name="Text 14"/>
          <p:cNvSpPr txBox="1"/>
          <p:nvPr/>
        </p:nvSpPr>
        <p:spPr>
          <a:xfrm>
            <a:off x="629107" y="2104949"/>
            <a:ext cx="105338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问题 PROBLEM</a:t>
            </a:r>
            <a:endParaRPr lang="en-US" sz="1000" dirty="0"/>
          </a:p>
        </p:txBody>
      </p:sp>
      <p:sp>
        <p:nvSpPr>
          <p:cNvPr id="17" name="Text 15"/>
          <p:cNvSpPr txBox="1"/>
          <p:nvPr/>
        </p:nvSpPr>
        <p:spPr>
          <a:xfrm>
            <a:off x="2400300" y="2104949"/>
            <a:ext cx="1367028"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解决方案 SOLUTION</a:t>
            </a:r>
            <a:endParaRPr lang="en-US" sz="1000" dirty="0"/>
          </a:p>
        </p:txBody>
      </p:sp>
      <p:sp>
        <p:nvSpPr>
          <p:cNvPr id="18" name="Text 16"/>
          <p:cNvSpPr txBox="1"/>
          <p:nvPr/>
        </p:nvSpPr>
        <p:spPr>
          <a:xfrm>
            <a:off x="4172407" y="2104949"/>
            <a:ext cx="1224382"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独特价值主张 UVP</a:t>
            </a:r>
            <a:endParaRPr lang="en-US" sz="1000" dirty="0"/>
          </a:p>
        </p:txBody>
      </p:sp>
      <p:sp>
        <p:nvSpPr>
          <p:cNvPr id="19" name="Text 17"/>
          <p:cNvSpPr txBox="1"/>
          <p:nvPr/>
        </p:nvSpPr>
        <p:spPr>
          <a:xfrm>
            <a:off x="819302" y="2333549"/>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企业数据孤岛严重</a:t>
            </a:r>
            <a:endParaRPr lang="en-US" sz="1000" dirty="0"/>
          </a:p>
        </p:txBody>
      </p:sp>
      <p:sp>
        <p:nvSpPr>
          <p:cNvPr id="20" name="Text 18"/>
          <p:cNvSpPr txBox="1"/>
          <p:nvPr/>
        </p:nvSpPr>
        <p:spPr>
          <a:xfrm>
            <a:off x="819302" y="252374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知识工作效率低下</a:t>
            </a:r>
            <a:endParaRPr lang="en-US" sz="1000" dirty="0"/>
          </a:p>
        </p:txBody>
      </p:sp>
      <p:sp>
        <p:nvSpPr>
          <p:cNvPr id="21" name="Text 19"/>
          <p:cNvSpPr txBox="1"/>
          <p:nvPr/>
        </p:nvSpPr>
        <p:spPr>
          <a:xfrm>
            <a:off x="819302" y="271485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AI集成门槛过高</a:t>
            </a:r>
            <a:endParaRPr lang="en-US" sz="1000" dirty="0"/>
          </a:p>
        </p:txBody>
      </p:sp>
      <p:sp>
        <p:nvSpPr>
          <p:cNvPr id="22" name="Text 20"/>
          <p:cNvSpPr txBox="1"/>
          <p:nvPr/>
        </p:nvSpPr>
        <p:spPr>
          <a:xfrm>
            <a:off x="819302" y="29050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专业咨询成本高</a:t>
            </a:r>
            <a:endParaRPr lang="en-US" sz="1000" dirty="0"/>
          </a:p>
        </p:txBody>
      </p:sp>
      <p:sp>
        <p:nvSpPr>
          <p:cNvPr id="23" name="Text 21"/>
          <p:cNvSpPr txBox="1"/>
          <p:nvPr/>
        </p:nvSpPr>
        <p:spPr>
          <a:xfrm>
            <a:off x="2590495" y="23335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统一AI工作空间</a:t>
            </a:r>
            <a:endParaRPr lang="en-US" sz="1000" dirty="0"/>
          </a:p>
        </p:txBody>
      </p:sp>
      <p:sp>
        <p:nvSpPr>
          <p:cNvPr id="24" name="Text 22"/>
          <p:cNvSpPr txBox="1"/>
          <p:nvPr/>
        </p:nvSpPr>
        <p:spPr>
          <a:xfrm>
            <a:off x="2590495" y="252374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多模态智能体系统</a:t>
            </a:r>
            <a:endParaRPr lang="en-US" sz="1000" dirty="0"/>
          </a:p>
        </p:txBody>
      </p:sp>
      <p:sp>
        <p:nvSpPr>
          <p:cNvPr id="25" name="Text 23"/>
          <p:cNvSpPr txBox="1"/>
          <p:nvPr/>
        </p:nvSpPr>
        <p:spPr>
          <a:xfrm>
            <a:off x="2590495" y="271485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低代码集成工具</a:t>
            </a:r>
            <a:endParaRPr lang="en-US" sz="1000" dirty="0"/>
          </a:p>
        </p:txBody>
      </p:sp>
      <p:sp>
        <p:nvSpPr>
          <p:cNvPr id="26" name="Text 24"/>
          <p:cNvSpPr txBox="1"/>
          <p:nvPr/>
        </p:nvSpPr>
        <p:spPr>
          <a:xfrm>
            <a:off x="2590495" y="29050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AI增强决策支持</a:t>
            </a:r>
            <a:endParaRPr lang="en-US" sz="1000" dirty="0"/>
          </a:p>
        </p:txBody>
      </p:sp>
      <p:sp>
        <p:nvSpPr>
          <p:cNvPr id="27" name="Text 25"/>
          <p:cNvSpPr txBox="1"/>
          <p:nvPr/>
        </p:nvSpPr>
        <p:spPr>
          <a:xfrm>
            <a:off x="4172407" y="2333549"/>
            <a:ext cx="1576426" cy="7342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为中小企业提供企业级AI能力，通过智能体协作提升组织效率10倍，无需技术团队支持</a:t>
            </a:r>
            <a:endParaRPr lang="en-US" sz="1000" dirty="0"/>
          </a:p>
        </p:txBody>
      </p:sp>
      <p:sp>
        <p:nvSpPr>
          <p:cNvPr id="28" name="Shape 26"/>
          <p:cNvSpPr/>
          <p:nvPr/>
        </p:nvSpPr>
        <p:spPr>
          <a:xfrm>
            <a:off x="543154" y="3267151"/>
            <a:ext cx="1733702" cy="914400"/>
          </a:xfrm>
          <a:prstGeom prst="rect">
            <a:avLst/>
          </a:prstGeom>
          <a:solidFill>
            <a:srgbClr val="FFFFFF"/>
          </a:solidFill>
          <a:ln w="12700">
            <a:solidFill>
              <a:srgbClr val="E5E7EB"/>
            </a:solidFill>
            <a:prstDash val="solid"/>
          </a:ln>
        </p:spPr>
      </p:sp>
      <p:sp>
        <p:nvSpPr>
          <p:cNvPr id="29" name="Shape 27"/>
          <p:cNvSpPr/>
          <p:nvPr/>
        </p:nvSpPr>
        <p:spPr>
          <a:xfrm>
            <a:off x="2314346" y="3267151"/>
            <a:ext cx="1733702" cy="914400"/>
          </a:xfrm>
          <a:prstGeom prst="rect">
            <a:avLst/>
          </a:prstGeom>
          <a:solidFill>
            <a:srgbClr val="FFFFFF"/>
          </a:solidFill>
          <a:ln w="12700">
            <a:solidFill>
              <a:srgbClr val="E5E7EB"/>
            </a:solidFill>
            <a:prstDash val="solid"/>
          </a:ln>
        </p:spPr>
      </p:sp>
      <p:sp>
        <p:nvSpPr>
          <p:cNvPr id="30" name="Shape 28"/>
          <p:cNvSpPr/>
          <p:nvPr/>
        </p:nvSpPr>
        <p:spPr>
          <a:xfrm>
            <a:off x="4086454" y="3267151"/>
            <a:ext cx="1733702" cy="914400"/>
          </a:xfrm>
          <a:prstGeom prst="rect">
            <a:avLst/>
          </a:prstGeom>
          <a:solidFill>
            <a:srgbClr val="FFFFFF"/>
          </a:solidFill>
          <a:ln w="12700">
            <a:solidFill>
              <a:srgbClr val="E5E7EB"/>
            </a:solidFill>
            <a:prstDash val="solid"/>
          </a:ln>
        </p:spPr>
      </p:sp>
      <p:sp>
        <p:nvSpPr>
          <p:cNvPr id="31" name="Text 29"/>
          <p:cNvSpPr txBox="1"/>
          <p:nvPr/>
        </p:nvSpPr>
        <p:spPr>
          <a:xfrm>
            <a:off x="629107" y="3362249"/>
            <a:ext cx="1148486"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渠道 CHANNELS</a:t>
            </a:r>
            <a:endParaRPr lang="en-US" sz="1000" dirty="0"/>
          </a:p>
        </p:txBody>
      </p:sp>
      <p:sp>
        <p:nvSpPr>
          <p:cNvPr id="32" name="Text 30"/>
          <p:cNvSpPr txBox="1"/>
          <p:nvPr/>
        </p:nvSpPr>
        <p:spPr>
          <a:xfrm>
            <a:off x="2400300" y="3362249"/>
            <a:ext cx="1271930"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核心指标 METRICS</a:t>
            </a:r>
            <a:endParaRPr lang="en-US" sz="1000" dirty="0"/>
          </a:p>
        </p:txBody>
      </p:sp>
      <p:sp>
        <p:nvSpPr>
          <p:cNvPr id="33" name="Text 31"/>
          <p:cNvSpPr txBox="1"/>
          <p:nvPr/>
        </p:nvSpPr>
        <p:spPr>
          <a:xfrm>
            <a:off x="4172407" y="3362249"/>
            <a:ext cx="1034186"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不对等竞争优势</a:t>
            </a:r>
            <a:endParaRPr lang="en-US" sz="1000" dirty="0"/>
          </a:p>
        </p:txBody>
      </p:sp>
      <p:sp>
        <p:nvSpPr>
          <p:cNvPr id="34" name="Text 32"/>
          <p:cNvSpPr txBox="1"/>
          <p:nvPr/>
        </p:nvSpPr>
        <p:spPr>
          <a:xfrm>
            <a:off x="819302" y="3590849"/>
            <a:ext cx="9573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SaaS订阅模式</a:t>
            </a:r>
            <a:endParaRPr lang="en-US" sz="1000" dirty="0"/>
          </a:p>
        </p:txBody>
      </p:sp>
      <p:sp>
        <p:nvSpPr>
          <p:cNvPr id="35" name="Text 33"/>
          <p:cNvSpPr txBox="1"/>
          <p:nvPr/>
        </p:nvSpPr>
        <p:spPr>
          <a:xfrm>
            <a:off x="819302" y="3781044"/>
            <a:ext cx="853135"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API生态系统</a:t>
            </a:r>
            <a:endParaRPr lang="en-US" sz="1000" dirty="0"/>
          </a:p>
        </p:txBody>
      </p:sp>
      <p:sp>
        <p:nvSpPr>
          <p:cNvPr id="36" name="Text 34"/>
          <p:cNvSpPr txBox="1"/>
          <p:nvPr/>
        </p:nvSpPr>
        <p:spPr>
          <a:xfrm>
            <a:off x="819302" y="397215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垂直行业合作伙伴</a:t>
            </a:r>
            <a:endParaRPr lang="en-US" sz="1000" dirty="0"/>
          </a:p>
        </p:txBody>
      </p:sp>
      <p:sp>
        <p:nvSpPr>
          <p:cNvPr id="37" name="Text 35"/>
          <p:cNvSpPr txBox="1"/>
          <p:nvPr/>
        </p:nvSpPr>
        <p:spPr>
          <a:xfrm>
            <a:off x="2590495" y="3590849"/>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智能体使用频率</a:t>
            </a:r>
            <a:endParaRPr lang="en-US" sz="1000" dirty="0"/>
          </a:p>
        </p:txBody>
      </p:sp>
      <p:sp>
        <p:nvSpPr>
          <p:cNvPr id="38" name="Text 36"/>
          <p:cNvSpPr txBox="1"/>
          <p:nvPr/>
        </p:nvSpPr>
        <p:spPr>
          <a:xfrm>
            <a:off x="2590495" y="378104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每用户智能任务数</a:t>
            </a:r>
            <a:endParaRPr lang="en-US" sz="1000" dirty="0"/>
          </a:p>
        </p:txBody>
      </p:sp>
      <p:sp>
        <p:nvSpPr>
          <p:cNvPr id="39" name="Text 37"/>
          <p:cNvSpPr txBox="1"/>
          <p:nvPr/>
        </p:nvSpPr>
        <p:spPr>
          <a:xfrm>
            <a:off x="2590495" y="3972154"/>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生产力提升倍数</a:t>
            </a:r>
            <a:endParaRPr lang="en-US" sz="1000" dirty="0"/>
          </a:p>
        </p:txBody>
      </p:sp>
      <p:sp>
        <p:nvSpPr>
          <p:cNvPr id="40" name="Text 38"/>
          <p:cNvSpPr txBox="1"/>
          <p:nvPr/>
        </p:nvSpPr>
        <p:spPr>
          <a:xfrm>
            <a:off x="2590495" y="4162349"/>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月活跃度及留存率</a:t>
            </a:r>
            <a:endParaRPr lang="en-US" sz="1000" dirty="0"/>
          </a:p>
        </p:txBody>
      </p:sp>
      <p:sp>
        <p:nvSpPr>
          <p:cNvPr id="41" name="Text 39"/>
          <p:cNvSpPr txBox="1"/>
          <p:nvPr/>
        </p:nvSpPr>
        <p:spPr>
          <a:xfrm>
            <a:off x="4362602" y="3590849"/>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专有智能协作算法</a:t>
            </a:r>
            <a:endParaRPr lang="en-US" sz="1000" dirty="0"/>
          </a:p>
        </p:txBody>
      </p:sp>
      <p:sp>
        <p:nvSpPr>
          <p:cNvPr id="42" name="Text 40"/>
          <p:cNvSpPr txBox="1"/>
          <p:nvPr/>
        </p:nvSpPr>
        <p:spPr>
          <a:xfrm>
            <a:off x="4362602" y="378104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垂直行业知识图谱</a:t>
            </a:r>
            <a:endParaRPr lang="en-US" sz="1000" dirty="0"/>
          </a:p>
        </p:txBody>
      </p:sp>
      <p:sp>
        <p:nvSpPr>
          <p:cNvPr id="43" name="Text 41"/>
          <p:cNvSpPr txBox="1"/>
          <p:nvPr/>
        </p:nvSpPr>
        <p:spPr>
          <a:xfrm>
            <a:off x="4362602" y="3972154"/>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中小企业专属体验</a:t>
            </a:r>
            <a:endParaRPr lang="en-US" sz="1000" dirty="0"/>
          </a:p>
        </p:txBody>
      </p:sp>
      <p:sp>
        <p:nvSpPr>
          <p:cNvPr id="44" name="Shape 42"/>
          <p:cNvSpPr/>
          <p:nvPr/>
        </p:nvSpPr>
        <p:spPr>
          <a:xfrm>
            <a:off x="543154" y="4334256"/>
            <a:ext cx="5277002" cy="304495"/>
          </a:xfrm>
          <a:prstGeom prst="rect">
            <a:avLst/>
          </a:prstGeom>
          <a:solidFill>
            <a:srgbClr val="EBF0FF"/>
          </a:solidFill>
          <a:ln/>
        </p:spPr>
      </p:sp>
      <p:sp>
        <p:nvSpPr>
          <p:cNvPr id="45" name="Shape 43"/>
          <p:cNvSpPr/>
          <p:nvPr/>
        </p:nvSpPr>
        <p:spPr>
          <a:xfrm>
            <a:off x="543154" y="5152644"/>
            <a:ext cx="5277002" cy="304495"/>
          </a:xfrm>
          <a:prstGeom prst="rect">
            <a:avLst/>
          </a:prstGeom>
          <a:solidFill>
            <a:srgbClr val="EBF0FF"/>
          </a:solidFill>
          <a:ln/>
        </p:spPr>
      </p:sp>
      <p:sp>
        <p:nvSpPr>
          <p:cNvPr id="46" name="Text 44"/>
          <p:cNvSpPr txBox="1"/>
          <p:nvPr/>
        </p:nvSpPr>
        <p:spPr>
          <a:xfrm>
            <a:off x="2228393" y="4390949"/>
            <a:ext cx="2029054" cy="191110"/>
          </a:xfrm>
          <a:prstGeom prst="rect">
            <a:avLst/>
          </a:prstGeom>
          <a:noFill/>
          <a:ln/>
        </p:spPr>
        <p:txBody>
          <a:bodyPr wrap="square" lIns="0" tIns="0" rIns="0" bIns="0" rtlCol="0" anchor="ctr"/>
          <a:lstStyle/>
          <a:p>
            <a:pPr algn="ctr" indent="0" marL="0">
              <a:buNone/>
            </a:pPr>
            <a:r>
              <a:rPr lang="en-US" sz="1200" b="1" dirty="0">
                <a:solidFill>
                  <a:srgbClr val="4C6FFF"/>
                </a:solidFill>
                <a:latin typeface="Inter" pitchFamily="34" charset="0"/>
                <a:ea typeface="Inter" pitchFamily="34" charset="-122"/>
                <a:cs typeface="Inter" pitchFamily="34" charset="-120"/>
              </a:rPr>
              <a:t>AGENTIC ENTERPRISE OS</a:t>
            </a:r>
            <a:endParaRPr lang="en-US" sz="1200" dirty="0"/>
          </a:p>
        </p:txBody>
      </p:sp>
      <p:sp>
        <p:nvSpPr>
          <p:cNvPr id="47" name="Text 45"/>
          <p:cNvSpPr txBox="1"/>
          <p:nvPr/>
        </p:nvSpPr>
        <p:spPr>
          <a:xfrm>
            <a:off x="1911096" y="5210251"/>
            <a:ext cx="2658161" cy="191110"/>
          </a:xfrm>
          <a:prstGeom prst="rect">
            <a:avLst/>
          </a:prstGeom>
          <a:noFill/>
          <a:ln/>
        </p:spPr>
        <p:txBody>
          <a:bodyPr wrap="square" lIns="0" tIns="0" rIns="0" bIns="0" rtlCol="0" anchor="ctr"/>
          <a:lstStyle/>
          <a:p>
            <a:pPr algn="ctr" indent="0" marL="0">
              <a:buNone/>
            </a:pPr>
            <a:r>
              <a:rPr lang="en-US" sz="1200" b="1" dirty="0">
                <a:solidFill>
                  <a:srgbClr val="4C6FFF"/>
                </a:solidFill>
                <a:latin typeface="Inter" pitchFamily="34" charset="0"/>
                <a:ea typeface="Inter" pitchFamily="34" charset="-122"/>
                <a:cs typeface="Inter" pitchFamily="34" charset="-120"/>
              </a:rPr>
              <a:t>ENTERPRISE ENABLEMENT LAYER</a:t>
            </a:r>
            <a:endParaRPr lang="en-US" sz="1200" dirty="0"/>
          </a:p>
        </p:txBody>
      </p:sp>
      <p:sp>
        <p:nvSpPr>
          <p:cNvPr id="48" name="Shape 46"/>
          <p:cNvSpPr/>
          <p:nvPr/>
        </p:nvSpPr>
        <p:spPr>
          <a:xfrm>
            <a:off x="543154" y="4638751"/>
            <a:ext cx="5277002" cy="362102"/>
          </a:xfrm>
          <a:prstGeom prst="rect">
            <a:avLst/>
          </a:prstGeom>
          <a:solidFill>
            <a:srgbClr val="FFFFFF"/>
          </a:solidFill>
          <a:ln w="12700">
            <a:solidFill>
              <a:srgbClr val="E5E7EB"/>
            </a:solidFill>
            <a:prstDash val="solid"/>
          </a:ln>
        </p:spPr>
      </p:sp>
      <p:sp>
        <p:nvSpPr>
          <p:cNvPr id="49" name="Text 47"/>
          <p:cNvSpPr txBox="1"/>
          <p:nvPr/>
        </p:nvSpPr>
        <p:spPr>
          <a:xfrm>
            <a:off x="1645006" y="4733849"/>
            <a:ext cx="3176626" cy="162763"/>
          </a:xfrm>
          <a:prstGeom prst="rect">
            <a:avLst/>
          </a:prstGeom>
          <a:noFill/>
          <a:ln/>
        </p:spPr>
        <p:txBody>
          <a:bodyPr wrap="square" lIns="0" tIns="0" rIns="0" bIns="0" rtlCol="0" anchor="ctr"/>
          <a:lstStyle/>
          <a:p>
            <a:pPr algn="ctr" indent="0" marL="0">
              <a:buNone/>
            </a:pPr>
            <a:r>
              <a:rPr lang="en-US" sz="1000" dirty="0">
                <a:solidFill>
                  <a:srgbClr val="374151"/>
                </a:solidFill>
                <a:latin typeface="Inter" pitchFamily="34" charset="0"/>
                <a:ea typeface="Inter" pitchFamily="34" charset="-122"/>
                <a:cs typeface="Inter" pitchFamily="34" charset="-120"/>
              </a:rPr>
              <a:t>多智能体协作系统 + 流程自动化引擎 + 智能API网关</a:t>
            </a:r>
            <a:endParaRPr lang="en-US" sz="1000" dirty="0"/>
          </a:p>
        </p:txBody>
      </p:sp>
      <p:sp>
        <p:nvSpPr>
          <p:cNvPr id="50" name="Shape 48"/>
          <p:cNvSpPr/>
          <p:nvPr/>
        </p:nvSpPr>
        <p:spPr>
          <a:xfrm>
            <a:off x="543154" y="5458054"/>
            <a:ext cx="847649" cy="761695"/>
          </a:xfrm>
          <a:prstGeom prst="rect">
            <a:avLst/>
          </a:prstGeom>
          <a:solidFill>
            <a:srgbClr val="FFFFFF"/>
          </a:solidFill>
          <a:ln w="12700">
            <a:solidFill>
              <a:srgbClr val="E5E7EB"/>
            </a:solidFill>
            <a:prstDash val="solid"/>
          </a:ln>
        </p:spPr>
      </p:sp>
      <p:sp>
        <p:nvSpPr>
          <p:cNvPr id="51" name="Shape 49"/>
          <p:cNvSpPr/>
          <p:nvPr/>
        </p:nvSpPr>
        <p:spPr>
          <a:xfrm>
            <a:off x="1429207" y="5458054"/>
            <a:ext cx="847649" cy="761695"/>
          </a:xfrm>
          <a:prstGeom prst="rect">
            <a:avLst/>
          </a:prstGeom>
          <a:solidFill>
            <a:srgbClr val="FFFFFF"/>
          </a:solidFill>
          <a:ln w="12700">
            <a:solidFill>
              <a:srgbClr val="E5E7EB"/>
            </a:solidFill>
            <a:prstDash val="solid"/>
          </a:ln>
        </p:spPr>
      </p:sp>
      <p:sp>
        <p:nvSpPr>
          <p:cNvPr id="52" name="Shape 50"/>
          <p:cNvSpPr/>
          <p:nvPr/>
        </p:nvSpPr>
        <p:spPr>
          <a:xfrm>
            <a:off x="2314346" y="5458054"/>
            <a:ext cx="847649" cy="761695"/>
          </a:xfrm>
          <a:prstGeom prst="rect">
            <a:avLst/>
          </a:prstGeom>
          <a:solidFill>
            <a:srgbClr val="FFFFFF"/>
          </a:solidFill>
          <a:ln w="12700">
            <a:solidFill>
              <a:srgbClr val="E5E7EB"/>
            </a:solidFill>
            <a:prstDash val="solid"/>
          </a:ln>
        </p:spPr>
      </p:sp>
      <p:sp>
        <p:nvSpPr>
          <p:cNvPr id="53" name="Shape 51"/>
          <p:cNvSpPr/>
          <p:nvPr/>
        </p:nvSpPr>
        <p:spPr>
          <a:xfrm>
            <a:off x="3200400" y="5458054"/>
            <a:ext cx="847649" cy="761695"/>
          </a:xfrm>
          <a:prstGeom prst="rect">
            <a:avLst/>
          </a:prstGeom>
          <a:solidFill>
            <a:srgbClr val="FFFFFF"/>
          </a:solidFill>
          <a:ln w="12700">
            <a:solidFill>
              <a:srgbClr val="E5E7EB"/>
            </a:solidFill>
            <a:prstDash val="solid"/>
          </a:ln>
        </p:spPr>
      </p:sp>
      <p:sp>
        <p:nvSpPr>
          <p:cNvPr id="54" name="Shape 52"/>
          <p:cNvSpPr/>
          <p:nvPr/>
        </p:nvSpPr>
        <p:spPr>
          <a:xfrm>
            <a:off x="4086454" y="5458054"/>
            <a:ext cx="847649" cy="761695"/>
          </a:xfrm>
          <a:prstGeom prst="rect">
            <a:avLst/>
          </a:prstGeom>
          <a:solidFill>
            <a:srgbClr val="FFFFFF"/>
          </a:solidFill>
          <a:ln w="12700">
            <a:solidFill>
              <a:srgbClr val="E5E7EB"/>
            </a:solidFill>
            <a:prstDash val="solid"/>
          </a:ln>
        </p:spPr>
      </p:sp>
      <p:sp>
        <p:nvSpPr>
          <p:cNvPr id="55" name="Shape 53"/>
          <p:cNvSpPr/>
          <p:nvPr/>
        </p:nvSpPr>
        <p:spPr>
          <a:xfrm>
            <a:off x="4972507" y="5458054"/>
            <a:ext cx="847649" cy="761695"/>
          </a:xfrm>
          <a:prstGeom prst="rect">
            <a:avLst/>
          </a:prstGeom>
          <a:solidFill>
            <a:srgbClr val="FFFFFF"/>
          </a:solidFill>
          <a:ln w="12700">
            <a:solidFill>
              <a:srgbClr val="E5E7EB"/>
            </a:solidFill>
            <a:prstDash val="solid"/>
          </a:ln>
        </p:spPr>
      </p:sp>
      <p:sp>
        <p:nvSpPr>
          <p:cNvPr id="56" name="Text 54"/>
          <p:cNvSpPr txBox="1"/>
          <p:nvPr/>
        </p:nvSpPr>
        <p:spPr>
          <a:xfrm>
            <a:off x="629107" y="5553151"/>
            <a:ext cx="614477" cy="352958"/>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人员 PEOPLE</a:t>
            </a:r>
            <a:endParaRPr lang="en-US" sz="1000" dirty="0"/>
          </a:p>
        </p:txBody>
      </p:sp>
      <p:sp>
        <p:nvSpPr>
          <p:cNvPr id="57" name="Text 55"/>
          <p:cNvSpPr txBox="1"/>
          <p:nvPr/>
        </p:nvSpPr>
        <p:spPr>
          <a:xfrm>
            <a:off x="1514246" y="5553151"/>
            <a:ext cx="652882" cy="352958"/>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智能体 AGENTS</a:t>
            </a:r>
            <a:endParaRPr lang="en-US" sz="1000" dirty="0"/>
          </a:p>
        </p:txBody>
      </p:sp>
      <p:sp>
        <p:nvSpPr>
          <p:cNvPr id="58" name="Text 56"/>
          <p:cNvSpPr txBox="1"/>
          <p:nvPr/>
        </p:nvSpPr>
        <p:spPr>
          <a:xfrm>
            <a:off x="2400300" y="5553151"/>
            <a:ext cx="633679"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业务系统</a:t>
            </a:r>
            <a:endParaRPr lang="en-US" sz="1000" dirty="0"/>
          </a:p>
        </p:txBody>
      </p:sp>
      <p:sp>
        <p:nvSpPr>
          <p:cNvPr id="59" name="Text 57"/>
          <p:cNvSpPr txBox="1"/>
          <p:nvPr/>
        </p:nvSpPr>
        <p:spPr>
          <a:xfrm>
            <a:off x="3286354" y="5553151"/>
            <a:ext cx="758038"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数据 DATA</a:t>
            </a:r>
            <a:endParaRPr lang="en-US" sz="1000" dirty="0"/>
          </a:p>
        </p:txBody>
      </p:sp>
      <p:sp>
        <p:nvSpPr>
          <p:cNvPr id="60" name="Text 58"/>
          <p:cNvSpPr txBox="1"/>
          <p:nvPr/>
        </p:nvSpPr>
        <p:spPr>
          <a:xfrm>
            <a:off x="4172407" y="5553151"/>
            <a:ext cx="700430" cy="352958"/>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资金 FINANCE</a:t>
            </a:r>
            <a:endParaRPr lang="en-US" sz="1000" dirty="0"/>
          </a:p>
        </p:txBody>
      </p:sp>
      <p:sp>
        <p:nvSpPr>
          <p:cNvPr id="61" name="Text 59"/>
          <p:cNvSpPr txBox="1"/>
          <p:nvPr/>
        </p:nvSpPr>
        <p:spPr>
          <a:xfrm>
            <a:off x="5057546" y="5553151"/>
            <a:ext cx="767182" cy="162763"/>
          </a:xfrm>
          <a:prstGeom prst="rect">
            <a:avLst/>
          </a:prstGeom>
          <a:noFill/>
          <a:ln/>
        </p:spPr>
        <p:txBody>
          <a:bodyPr wrap="square" lIns="0" tIns="0" rIns="0" bIns="0" rtlCol="0" anchor="ctr"/>
          <a:lstStyle/>
          <a:p>
            <a:pPr algn="l" indent="0" marL="0">
              <a:buNone/>
            </a:pPr>
            <a:r>
              <a:rPr lang="en-US" sz="1000" b="1" dirty="0">
                <a:solidFill>
                  <a:srgbClr val="2563EB"/>
                </a:solidFill>
                <a:latin typeface="Inter" pitchFamily="34" charset="0"/>
                <a:ea typeface="Inter" pitchFamily="34" charset="-122"/>
                <a:cs typeface="Inter" pitchFamily="34" charset="-120"/>
              </a:rPr>
              <a:t>供应链生态</a:t>
            </a:r>
            <a:endParaRPr lang="en-US" sz="1000" dirty="0"/>
          </a:p>
        </p:txBody>
      </p:sp>
      <p:sp>
        <p:nvSpPr>
          <p:cNvPr id="62" name="Text 60"/>
          <p:cNvSpPr txBox="1"/>
          <p:nvPr/>
        </p:nvSpPr>
        <p:spPr>
          <a:xfrm>
            <a:off x="629107" y="5971946"/>
            <a:ext cx="7671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人机协作团队</a:t>
            </a:r>
            <a:endParaRPr lang="en-US" sz="1000" dirty="0"/>
          </a:p>
        </p:txBody>
      </p:sp>
      <p:sp>
        <p:nvSpPr>
          <p:cNvPr id="63" name="Text 61"/>
          <p:cNvSpPr txBox="1"/>
          <p:nvPr/>
        </p:nvSpPr>
        <p:spPr>
          <a:xfrm>
            <a:off x="1514246" y="5971946"/>
            <a:ext cx="7671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多领域专家智能体</a:t>
            </a:r>
            <a:endParaRPr lang="en-US" sz="1000" dirty="0"/>
          </a:p>
        </p:txBody>
      </p:sp>
      <p:sp>
        <p:nvSpPr>
          <p:cNvPr id="64" name="Text 62"/>
          <p:cNvSpPr txBox="1"/>
          <p:nvPr/>
        </p:nvSpPr>
        <p:spPr>
          <a:xfrm>
            <a:off x="2400300" y="5781751"/>
            <a:ext cx="7671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流程重构引擎</a:t>
            </a:r>
            <a:endParaRPr lang="en-US" sz="1000" dirty="0"/>
          </a:p>
        </p:txBody>
      </p:sp>
      <p:sp>
        <p:nvSpPr>
          <p:cNvPr id="65" name="Text 63"/>
          <p:cNvSpPr txBox="1"/>
          <p:nvPr/>
        </p:nvSpPr>
        <p:spPr>
          <a:xfrm>
            <a:off x="3286354" y="5781751"/>
            <a:ext cx="7287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知识图谱+隐私计算</a:t>
            </a:r>
            <a:endParaRPr lang="en-US" sz="1000" dirty="0"/>
          </a:p>
        </p:txBody>
      </p:sp>
      <p:sp>
        <p:nvSpPr>
          <p:cNvPr id="66" name="Text 64"/>
          <p:cNvSpPr txBox="1"/>
          <p:nvPr/>
        </p:nvSpPr>
        <p:spPr>
          <a:xfrm>
            <a:off x="4172407" y="5971946"/>
            <a:ext cx="767182"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低成本规模化模型</a:t>
            </a:r>
            <a:endParaRPr lang="en-US" sz="1000" dirty="0"/>
          </a:p>
        </p:txBody>
      </p:sp>
      <p:sp>
        <p:nvSpPr>
          <p:cNvPr id="67" name="Text 65"/>
          <p:cNvSpPr txBox="1"/>
          <p:nvPr/>
        </p:nvSpPr>
        <p:spPr>
          <a:xfrm>
            <a:off x="5057546" y="5781751"/>
            <a:ext cx="728777"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硬件+云服务集成</a:t>
            </a:r>
            <a:endParaRPr lang="en-US" sz="1000" dirty="0"/>
          </a:p>
        </p:txBody>
      </p:sp>
      <p:sp>
        <p:nvSpPr>
          <p:cNvPr id="68" name="Text 66"/>
          <p:cNvSpPr txBox="1"/>
          <p:nvPr/>
        </p:nvSpPr>
        <p:spPr>
          <a:xfrm>
            <a:off x="6210605" y="1524305"/>
            <a:ext cx="2943454" cy="228600"/>
          </a:xfrm>
          <a:prstGeom prst="rect">
            <a:avLst/>
          </a:prstGeom>
          <a:noFill/>
          <a:ln/>
        </p:spPr>
        <p:txBody>
          <a:bodyPr wrap="square" lIns="0" tIns="0" rIns="0" bIns="0" rtlCol="0" anchor="ctr"/>
          <a:lstStyle/>
          <a:p>
            <a:pPr algn="l" indent="0" marL="0">
              <a:buNone/>
            </a:pPr>
            <a:r>
              <a:rPr lang="en-US" sz="1500" b="1" dirty="0">
                <a:solidFill>
                  <a:srgbClr val="1F2937"/>
                </a:solidFill>
                <a:latin typeface="Inter" pitchFamily="34" charset="0"/>
                <a:ea typeface="Inter" pitchFamily="34" charset="-122"/>
                <a:cs typeface="Inter" pitchFamily="34" charset="-120"/>
              </a:rPr>
              <a:t>如何应用AI趋势变量填充Canvas</a:t>
            </a:r>
            <a:endParaRPr lang="en-US" sz="1500" dirty="0"/>
          </a:p>
        </p:txBody>
      </p:sp>
      <p:sp>
        <p:nvSpPr>
          <p:cNvPr id="69" name="Shape 67"/>
          <p:cNvSpPr/>
          <p:nvPr/>
        </p:nvSpPr>
        <p:spPr>
          <a:xfrm>
            <a:off x="6210605" y="1886407"/>
            <a:ext cx="28346" cy="647395"/>
          </a:xfrm>
          <a:prstGeom prst="rect">
            <a:avLst/>
          </a:prstGeom>
          <a:solidFill>
            <a:srgbClr val="4C6FFF"/>
          </a:solidFill>
          <a:ln/>
        </p:spPr>
      </p:sp>
      <p:sp>
        <p:nvSpPr>
          <p:cNvPr id="70" name="Shape 68"/>
          <p:cNvSpPr/>
          <p:nvPr/>
        </p:nvSpPr>
        <p:spPr>
          <a:xfrm>
            <a:off x="6210605" y="2686507"/>
            <a:ext cx="28346" cy="647395"/>
          </a:xfrm>
          <a:prstGeom prst="rect">
            <a:avLst/>
          </a:prstGeom>
          <a:solidFill>
            <a:srgbClr val="4C6FFF"/>
          </a:solidFill>
          <a:ln/>
        </p:spPr>
      </p:sp>
      <p:sp>
        <p:nvSpPr>
          <p:cNvPr id="71" name="Shape 69"/>
          <p:cNvSpPr/>
          <p:nvPr/>
        </p:nvSpPr>
        <p:spPr>
          <a:xfrm>
            <a:off x="6210605" y="3486607"/>
            <a:ext cx="28346" cy="647395"/>
          </a:xfrm>
          <a:prstGeom prst="rect">
            <a:avLst/>
          </a:prstGeom>
          <a:solidFill>
            <a:srgbClr val="4C6FFF"/>
          </a:solidFill>
          <a:ln/>
        </p:spPr>
      </p:sp>
      <p:sp>
        <p:nvSpPr>
          <p:cNvPr id="72" name="Shape 70"/>
          <p:cNvSpPr/>
          <p:nvPr/>
        </p:nvSpPr>
        <p:spPr>
          <a:xfrm>
            <a:off x="6210605" y="4286707"/>
            <a:ext cx="28346" cy="457200"/>
          </a:xfrm>
          <a:prstGeom prst="rect">
            <a:avLst/>
          </a:prstGeom>
          <a:solidFill>
            <a:srgbClr val="4C6FFF"/>
          </a:solidFill>
          <a:ln/>
        </p:spPr>
      </p:sp>
      <p:sp>
        <p:nvSpPr>
          <p:cNvPr id="73" name="Shape 71"/>
          <p:cNvSpPr/>
          <p:nvPr/>
        </p:nvSpPr>
        <p:spPr>
          <a:xfrm>
            <a:off x="6210605" y="4895698"/>
            <a:ext cx="28346" cy="647395"/>
          </a:xfrm>
          <a:prstGeom prst="rect">
            <a:avLst/>
          </a:prstGeom>
          <a:solidFill>
            <a:srgbClr val="4C6FFF"/>
          </a:solidFill>
          <a:ln/>
        </p:spPr>
      </p:sp>
      <p:sp>
        <p:nvSpPr>
          <p:cNvPr id="74" name="Text 72"/>
          <p:cNvSpPr txBox="1"/>
          <p:nvPr/>
        </p:nvSpPr>
        <p:spPr>
          <a:xfrm>
            <a:off x="6353251" y="1914754"/>
            <a:ext cx="2529230" cy="200254"/>
          </a:xfrm>
          <a:prstGeom prst="rect">
            <a:avLst/>
          </a:prstGeom>
          <a:noFill/>
          <a:ln/>
        </p:spPr>
        <p:txBody>
          <a:bodyPr wrap="square" lIns="0" tIns="0" rIns="0" bIns="0" rtlCol="0" anchor="ctr"/>
          <a:lstStyle/>
          <a:p>
            <a:pPr algn="l" indent="0" marL="0">
              <a:buNone/>
            </a:pPr>
            <a:r>
              <a:rPr lang="en-US" sz="1300" b="1" dirty="0">
                <a:solidFill>
                  <a:srgbClr val="2563EB"/>
                </a:solidFill>
                <a:latin typeface="Inter" pitchFamily="34" charset="0"/>
                <a:ea typeface="Inter" pitchFamily="34" charset="-122"/>
                <a:cs typeface="Inter" pitchFamily="34" charset="-120"/>
              </a:rPr>
              <a:t>1. 智能变量融入问题与解决方案</a:t>
            </a:r>
            <a:endParaRPr lang="en-US" sz="1300" dirty="0"/>
          </a:p>
        </p:txBody>
      </p:sp>
      <p:sp>
        <p:nvSpPr>
          <p:cNvPr id="75" name="Text 73"/>
          <p:cNvSpPr txBox="1"/>
          <p:nvPr/>
        </p:nvSpPr>
        <p:spPr>
          <a:xfrm>
            <a:off x="6353251" y="2714854"/>
            <a:ext cx="2052828" cy="200254"/>
          </a:xfrm>
          <a:prstGeom prst="rect">
            <a:avLst/>
          </a:prstGeom>
          <a:noFill/>
          <a:ln/>
        </p:spPr>
        <p:txBody>
          <a:bodyPr wrap="square" lIns="0" tIns="0" rIns="0" bIns="0" rtlCol="0" anchor="ctr"/>
          <a:lstStyle/>
          <a:p>
            <a:pPr algn="l" indent="0" marL="0">
              <a:buNone/>
            </a:pPr>
            <a:r>
              <a:rPr lang="en-US" sz="1300" b="1" dirty="0">
                <a:solidFill>
                  <a:srgbClr val="2563EB"/>
                </a:solidFill>
                <a:latin typeface="Inter" pitchFamily="34" charset="0"/>
                <a:ea typeface="Inter" pitchFamily="34" charset="-122"/>
                <a:cs typeface="Inter" pitchFamily="34" charset="-120"/>
              </a:rPr>
              <a:t>2. 早期阶段定性指标优先</a:t>
            </a:r>
            <a:endParaRPr lang="en-US" sz="1300" dirty="0"/>
          </a:p>
        </p:txBody>
      </p:sp>
      <p:sp>
        <p:nvSpPr>
          <p:cNvPr id="76" name="Text 74"/>
          <p:cNvSpPr txBox="1"/>
          <p:nvPr/>
        </p:nvSpPr>
        <p:spPr>
          <a:xfrm>
            <a:off x="6353251" y="3514954"/>
            <a:ext cx="1871777" cy="200254"/>
          </a:xfrm>
          <a:prstGeom prst="rect">
            <a:avLst/>
          </a:prstGeom>
          <a:noFill/>
          <a:ln/>
        </p:spPr>
        <p:txBody>
          <a:bodyPr wrap="square" lIns="0" tIns="0" rIns="0" bIns="0" rtlCol="0" anchor="ctr"/>
          <a:lstStyle/>
          <a:p>
            <a:pPr algn="l" indent="0" marL="0">
              <a:buNone/>
            </a:pPr>
            <a:r>
              <a:rPr lang="en-US" sz="1300" b="1" dirty="0">
                <a:solidFill>
                  <a:srgbClr val="2563EB"/>
                </a:solidFill>
                <a:latin typeface="Inter" pitchFamily="34" charset="0"/>
                <a:ea typeface="Inter" pitchFamily="34" charset="-122"/>
                <a:cs typeface="Inter" pitchFamily="34" charset="-120"/>
              </a:rPr>
              <a:t>3. 差异化竞争优势构建</a:t>
            </a:r>
            <a:endParaRPr lang="en-US" sz="1300" dirty="0"/>
          </a:p>
        </p:txBody>
      </p:sp>
      <p:sp>
        <p:nvSpPr>
          <p:cNvPr id="77" name="Text 75"/>
          <p:cNvSpPr txBox="1"/>
          <p:nvPr/>
        </p:nvSpPr>
        <p:spPr>
          <a:xfrm>
            <a:off x="6353251" y="4315054"/>
            <a:ext cx="1776679" cy="200254"/>
          </a:xfrm>
          <a:prstGeom prst="rect">
            <a:avLst/>
          </a:prstGeom>
          <a:noFill/>
          <a:ln/>
        </p:spPr>
        <p:txBody>
          <a:bodyPr wrap="square" lIns="0" tIns="0" rIns="0" bIns="0" rtlCol="0" anchor="ctr"/>
          <a:lstStyle/>
          <a:p>
            <a:pPr algn="l" indent="0" marL="0">
              <a:buNone/>
            </a:pPr>
            <a:r>
              <a:rPr lang="en-US" sz="1300" b="1" dirty="0">
                <a:solidFill>
                  <a:srgbClr val="2563EB"/>
                </a:solidFill>
                <a:latin typeface="Inter" pitchFamily="34" charset="0"/>
                <a:ea typeface="Inter" pitchFamily="34" charset="-122"/>
                <a:cs typeface="Inter" pitchFamily="34" charset="-120"/>
              </a:rPr>
              <a:t>4. Agentic OS层设计</a:t>
            </a:r>
            <a:endParaRPr lang="en-US" sz="1300" dirty="0"/>
          </a:p>
        </p:txBody>
      </p:sp>
      <p:sp>
        <p:nvSpPr>
          <p:cNvPr id="78" name="Text 76"/>
          <p:cNvSpPr txBox="1"/>
          <p:nvPr/>
        </p:nvSpPr>
        <p:spPr>
          <a:xfrm>
            <a:off x="6353251" y="4924044"/>
            <a:ext cx="1700784" cy="200254"/>
          </a:xfrm>
          <a:prstGeom prst="rect">
            <a:avLst/>
          </a:prstGeom>
          <a:noFill/>
          <a:ln/>
        </p:spPr>
        <p:txBody>
          <a:bodyPr wrap="square" lIns="0" tIns="0" rIns="0" bIns="0" rtlCol="0" anchor="ctr"/>
          <a:lstStyle/>
          <a:p>
            <a:pPr algn="l" indent="0" marL="0">
              <a:buNone/>
            </a:pPr>
            <a:r>
              <a:rPr lang="en-US" sz="1300" b="1" dirty="0">
                <a:solidFill>
                  <a:srgbClr val="2563EB"/>
                </a:solidFill>
                <a:latin typeface="Inter" pitchFamily="34" charset="0"/>
                <a:ea typeface="Inter" pitchFamily="34" charset="-122"/>
                <a:cs typeface="Inter" pitchFamily="34" charset="-120"/>
              </a:rPr>
              <a:t>5. 持续闭环反馈机制</a:t>
            </a:r>
            <a:endParaRPr lang="en-US" sz="1300" dirty="0"/>
          </a:p>
        </p:txBody>
      </p:sp>
      <p:sp>
        <p:nvSpPr>
          <p:cNvPr id="79" name="Text 77"/>
          <p:cNvSpPr txBox="1"/>
          <p:nvPr/>
        </p:nvSpPr>
        <p:spPr>
          <a:xfrm>
            <a:off x="6353251" y="2162556"/>
            <a:ext cx="5481828"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从AI能力出发，识别传统方法无法解决的问题，将智能变量(多模态处理、自主决策、个性化能力)转化为产品卖点</a:t>
            </a:r>
            <a:endParaRPr lang="en-US" sz="1000" dirty="0"/>
          </a:p>
        </p:txBody>
      </p:sp>
      <p:sp>
        <p:nvSpPr>
          <p:cNvPr id="80" name="Text 78"/>
          <p:cNvSpPr txBox="1"/>
          <p:nvPr/>
        </p:nvSpPr>
        <p:spPr>
          <a:xfrm>
            <a:off x="6353251" y="2962656"/>
            <a:ext cx="5462626"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在Pre-PMF阶段，关注智能体使用频率、用户反馈满意度等定性指标，随着产品成熟逐步引入定量KPI如ROI和生产力提升倍数</a:t>
            </a:r>
            <a:endParaRPr lang="en-US" sz="1000" dirty="0"/>
          </a:p>
        </p:txBody>
      </p:sp>
      <p:sp>
        <p:nvSpPr>
          <p:cNvPr id="81" name="Text 79"/>
          <p:cNvSpPr txBox="1"/>
          <p:nvPr/>
        </p:nvSpPr>
        <p:spPr>
          <a:xfrm>
            <a:off x="6353251" y="3762756"/>
            <a:ext cx="55110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基于Canvas中识别的市场缺口，构建难以复制的技术护城河，例如垂直行业专属数据、智能体协同算法或成本结构优势</a:t>
            </a:r>
            <a:endParaRPr lang="en-US" sz="1000" dirty="0"/>
          </a:p>
        </p:txBody>
      </p:sp>
      <p:sp>
        <p:nvSpPr>
          <p:cNvPr id="82" name="Text 80"/>
          <p:cNvSpPr txBox="1"/>
          <p:nvPr/>
        </p:nvSpPr>
        <p:spPr>
          <a:xfrm>
            <a:off x="6353251" y="4562856"/>
            <a:ext cx="54342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设计企业智能操作系统，将传统系统与新型智能体无缝集成，形成独特价值主张的技术底座</a:t>
            </a:r>
            <a:endParaRPr lang="en-US" sz="1000" dirty="0"/>
          </a:p>
        </p:txBody>
      </p:sp>
      <p:sp>
        <p:nvSpPr>
          <p:cNvPr id="83" name="Text 81"/>
          <p:cNvSpPr txBox="1"/>
          <p:nvPr/>
        </p:nvSpPr>
        <p:spPr>
          <a:xfrm>
            <a:off x="6353251" y="5171846"/>
            <a:ext cx="551108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Canvas不是静态文档，而是动态迭代工具，通过市场反馈持续优化智能体表现、商业模式和价值主张</a:t>
            </a:r>
            <a:endParaRPr lang="en-US" sz="1000" dirty="0"/>
          </a:p>
        </p:txBody>
      </p:sp>
      <p:sp>
        <p:nvSpPr>
          <p:cNvPr id="84" name="Shape 82"/>
          <p:cNvSpPr/>
          <p:nvPr/>
        </p:nvSpPr>
        <p:spPr>
          <a:xfrm>
            <a:off x="6210605" y="5772607"/>
            <a:ext cx="5600700" cy="1181405"/>
          </a:xfrm>
          <a:prstGeom prst="roundRect">
            <a:avLst>
              <a:gd name="adj" fmla="val 4994"/>
            </a:avLst>
          </a:prstGeom>
          <a:solidFill>
            <a:srgbClr val="EFF6FF"/>
          </a:solidFill>
          <a:ln/>
        </p:spPr>
      </p:sp>
      <p:sp>
        <p:nvSpPr>
          <p:cNvPr id="85" name="Text 83"/>
          <p:cNvSpPr txBox="1"/>
          <p:nvPr/>
        </p:nvSpPr>
        <p:spPr>
          <a:xfrm>
            <a:off x="8278063" y="5905195"/>
            <a:ext cx="1581912" cy="191110"/>
          </a:xfrm>
          <a:prstGeom prst="rect">
            <a:avLst/>
          </a:prstGeom>
          <a:noFill/>
          <a:ln/>
        </p:spPr>
        <p:txBody>
          <a:bodyPr wrap="square" lIns="0" tIns="0" rIns="0" bIns="0" rtlCol="0" anchor="ctr"/>
          <a:lstStyle/>
          <a:p>
            <a:pPr algn="ctr" indent="0" marL="0">
              <a:buNone/>
            </a:pPr>
            <a:r>
              <a:rPr lang="en-US" sz="1200" b="1" dirty="0">
                <a:solidFill>
                  <a:srgbClr val="2563EB"/>
                </a:solidFill>
                <a:latin typeface="Inter" pitchFamily="34" charset="0"/>
                <a:ea typeface="Inter" pitchFamily="34" charset="-122"/>
                <a:cs typeface="Inter" pitchFamily="34" charset="-120"/>
              </a:rPr>
              <a:t>Canvas实践反馈循环</a:t>
            </a:r>
            <a:endParaRPr lang="en-US" sz="1200" dirty="0"/>
          </a:p>
        </p:txBody>
      </p:sp>
      <p:sp>
        <p:nvSpPr>
          <p:cNvPr id="86" name="Shape 84"/>
          <p:cNvSpPr/>
          <p:nvPr/>
        </p:nvSpPr>
        <p:spPr>
          <a:xfrm>
            <a:off x="6494069" y="6191402"/>
            <a:ext cx="457200" cy="457200"/>
          </a:xfrm>
          <a:prstGeom prst="roundRect">
            <a:avLst>
              <a:gd name="adj" fmla="val 200000"/>
            </a:avLst>
          </a:prstGeom>
          <a:solidFill>
            <a:srgbClr val="DBEAFE"/>
          </a:solidFill>
          <a:ln/>
        </p:spPr>
      </p:sp>
      <p:pic>
        <p:nvPicPr>
          <p:cNvPr id="87" name="Image 0" descr="preencoded.png">    </p:cNvPr>
          <p:cNvPicPr>
            <a:picLocks noChangeAspect="1"/>
          </p:cNvPicPr>
          <p:nvPr/>
        </p:nvPicPr>
        <p:blipFill>
          <a:blip r:embed="rId1"/>
          <a:srcRect l="0" r="0" t="0" b="0"/>
          <a:stretch/>
        </p:blipFill>
        <p:spPr>
          <a:xfrm>
            <a:off x="6645859" y="6344107"/>
            <a:ext cx="152705" cy="152705"/>
          </a:xfrm>
          <a:prstGeom prst="rect">
            <a:avLst/>
          </a:prstGeom>
        </p:spPr>
      </p:pic>
      <p:sp>
        <p:nvSpPr>
          <p:cNvPr id="88" name="Text 85"/>
          <p:cNvSpPr txBox="1"/>
          <p:nvPr/>
        </p:nvSpPr>
        <p:spPr>
          <a:xfrm>
            <a:off x="6324905" y="6687007"/>
            <a:ext cx="886054" cy="143561"/>
          </a:xfrm>
          <a:prstGeom prst="rect">
            <a:avLst/>
          </a:prstGeom>
          <a:noFill/>
          <a:ln/>
        </p:spPr>
        <p:txBody>
          <a:bodyPr wrap="square" lIns="0" tIns="0" rIns="0" bIns="0" rtlCol="0" anchor="ctr"/>
          <a:lstStyle/>
          <a:p>
            <a:pPr algn="ctr" indent="0" marL="0">
              <a:buNone/>
            </a:pPr>
            <a:r>
              <a:rPr lang="en-US" sz="900" dirty="0">
                <a:solidFill>
                  <a:srgbClr val="333333"/>
                </a:solidFill>
                <a:latin typeface="Inter" pitchFamily="34" charset="0"/>
                <a:ea typeface="Inter" pitchFamily="34" charset="-122"/>
                <a:cs typeface="Inter" pitchFamily="34" charset="-120"/>
              </a:rPr>
              <a:t>识别AI趋势变量</a:t>
            </a:r>
            <a:endParaRPr lang="en-US" sz="900" dirty="0"/>
          </a:p>
        </p:txBody>
      </p:sp>
      <p:pic>
        <p:nvPicPr>
          <p:cNvPr id="89" name="Image 1" descr="preencoded.png">    </p:cNvPr>
          <p:cNvPicPr>
            <a:picLocks noChangeAspect="1"/>
          </p:cNvPicPr>
          <p:nvPr/>
        </p:nvPicPr>
        <p:blipFill>
          <a:blip r:embed="rId2"/>
          <a:srcRect l="0" r="0" t="-43" b="-43"/>
          <a:stretch/>
        </p:blipFill>
        <p:spPr>
          <a:xfrm>
            <a:off x="7516368" y="6439205"/>
            <a:ext cx="133502" cy="152705"/>
          </a:xfrm>
          <a:prstGeom prst="rect">
            <a:avLst/>
          </a:prstGeom>
        </p:spPr>
      </p:pic>
      <p:sp>
        <p:nvSpPr>
          <p:cNvPr id="90" name="Shape 86"/>
          <p:cNvSpPr/>
          <p:nvPr/>
        </p:nvSpPr>
        <p:spPr>
          <a:xfrm>
            <a:off x="8131759" y="6191402"/>
            <a:ext cx="457200" cy="457200"/>
          </a:xfrm>
          <a:prstGeom prst="roundRect">
            <a:avLst>
              <a:gd name="adj" fmla="val 200000"/>
            </a:avLst>
          </a:prstGeom>
          <a:solidFill>
            <a:srgbClr val="DBEAFE"/>
          </a:solidFill>
          <a:ln/>
        </p:spPr>
      </p:sp>
      <p:pic>
        <p:nvPicPr>
          <p:cNvPr id="91" name="Image 2" descr="preencoded.png">    </p:cNvPr>
          <p:cNvPicPr>
            <a:picLocks noChangeAspect="1"/>
          </p:cNvPicPr>
          <p:nvPr/>
        </p:nvPicPr>
        <p:blipFill>
          <a:blip r:embed="rId3"/>
          <a:srcRect l="0" r="0" t="0" b="0"/>
          <a:stretch/>
        </p:blipFill>
        <p:spPr>
          <a:xfrm>
            <a:off x="8284464" y="6344107"/>
            <a:ext cx="152705" cy="152705"/>
          </a:xfrm>
          <a:prstGeom prst="rect">
            <a:avLst/>
          </a:prstGeom>
        </p:spPr>
      </p:pic>
      <p:sp>
        <p:nvSpPr>
          <p:cNvPr id="92" name="Text 87"/>
          <p:cNvSpPr txBox="1"/>
          <p:nvPr/>
        </p:nvSpPr>
        <p:spPr>
          <a:xfrm>
            <a:off x="8045806" y="6687007"/>
            <a:ext cx="724205" cy="143561"/>
          </a:xfrm>
          <a:prstGeom prst="rect">
            <a:avLst/>
          </a:prstGeom>
          <a:noFill/>
          <a:ln/>
        </p:spPr>
        <p:txBody>
          <a:bodyPr wrap="square" lIns="0" tIns="0" rIns="0" bIns="0" rtlCol="0" anchor="ctr"/>
          <a:lstStyle/>
          <a:p>
            <a:pPr algn="ctr" indent="0" marL="0">
              <a:buNone/>
            </a:pPr>
            <a:r>
              <a:rPr lang="en-US" sz="900" dirty="0">
                <a:solidFill>
                  <a:srgbClr val="333333"/>
                </a:solidFill>
                <a:latin typeface="Inter" pitchFamily="34" charset="0"/>
                <a:ea typeface="Inter" pitchFamily="34" charset="-122"/>
                <a:cs typeface="Inter" pitchFamily="34" charset="-120"/>
              </a:rPr>
              <a:t>填充Canvas</a:t>
            </a:r>
            <a:endParaRPr lang="en-US" sz="900" dirty="0"/>
          </a:p>
        </p:txBody>
      </p:sp>
      <p:pic>
        <p:nvPicPr>
          <p:cNvPr id="93" name="Image 3" descr="preencoded.png">    </p:cNvPr>
          <p:cNvPicPr>
            <a:picLocks noChangeAspect="1"/>
          </p:cNvPicPr>
          <p:nvPr/>
        </p:nvPicPr>
        <p:blipFill>
          <a:blip r:embed="rId4"/>
          <a:srcRect l="0" r="0" t="-43" b="-43"/>
          <a:stretch/>
        </p:blipFill>
        <p:spPr>
          <a:xfrm>
            <a:off x="9071762" y="6439205"/>
            <a:ext cx="133502" cy="152705"/>
          </a:xfrm>
          <a:prstGeom prst="rect">
            <a:avLst/>
          </a:prstGeom>
        </p:spPr>
      </p:pic>
      <p:sp>
        <p:nvSpPr>
          <p:cNvPr id="94" name="Shape 88"/>
          <p:cNvSpPr/>
          <p:nvPr/>
        </p:nvSpPr>
        <p:spPr>
          <a:xfrm>
            <a:off x="9614916" y="6191402"/>
            <a:ext cx="457200" cy="457200"/>
          </a:xfrm>
          <a:prstGeom prst="roundRect">
            <a:avLst>
              <a:gd name="adj" fmla="val 200000"/>
            </a:avLst>
          </a:prstGeom>
          <a:solidFill>
            <a:srgbClr val="DBEAFE"/>
          </a:solidFill>
          <a:ln/>
        </p:spPr>
      </p:sp>
      <p:pic>
        <p:nvPicPr>
          <p:cNvPr id="95" name="Image 4" descr="preencoded.png">    </p:cNvPr>
          <p:cNvPicPr>
            <a:picLocks noChangeAspect="1"/>
          </p:cNvPicPr>
          <p:nvPr/>
        </p:nvPicPr>
        <p:blipFill>
          <a:blip r:embed="rId5"/>
          <a:srcRect l="0" r="0" t="0" b="0"/>
          <a:stretch/>
        </p:blipFill>
        <p:spPr>
          <a:xfrm>
            <a:off x="9766706" y="6344107"/>
            <a:ext cx="152705" cy="152705"/>
          </a:xfrm>
          <a:prstGeom prst="rect">
            <a:avLst/>
          </a:prstGeom>
        </p:spPr>
      </p:pic>
      <p:sp>
        <p:nvSpPr>
          <p:cNvPr id="96" name="Shape 89"/>
          <p:cNvSpPr/>
          <p:nvPr/>
        </p:nvSpPr>
        <p:spPr>
          <a:xfrm>
            <a:off x="11124590" y="6191402"/>
            <a:ext cx="457200" cy="457200"/>
          </a:xfrm>
          <a:prstGeom prst="roundRect">
            <a:avLst>
              <a:gd name="adj" fmla="val 200000"/>
            </a:avLst>
          </a:prstGeom>
          <a:solidFill>
            <a:srgbClr val="DBEAFE"/>
          </a:solidFill>
          <a:ln/>
        </p:spPr>
      </p:sp>
      <p:sp>
        <p:nvSpPr>
          <p:cNvPr id="97" name="Text 90"/>
          <p:cNvSpPr txBox="1"/>
          <p:nvPr/>
        </p:nvSpPr>
        <p:spPr>
          <a:xfrm>
            <a:off x="9601200" y="6687007"/>
            <a:ext cx="571500" cy="143561"/>
          </a:xfrm>
          <a:prstGeom prst="rect">
            <a:avLst/>
          </a:prstGeom>
          <a:noFill/>
          <a:ln/>
        </p:spPr>
        <p:txBody>
          <a:bodyPr wrap="square" lIns="0" tIns="0" rIns="0" bIns="0" rtlCol="0" anchor="ctr"/>
          <a:lstStyle/>
          <a:p>
            <a:pPr algn="ctr" indent="0" marL="0">
              <a:buNone/>
            </a:pPr>
            <a:r>
              <a:rPr lang="en-US" sz="900" dirty="0">
                <a:solidFill>
                  <a:srgbClr val="333333"/>
                </a:solidFill>
                <a:latin typeface="Inter" pitchFamily="34" charset="0"/>
                <a:ea typeface="Inter" pitchFamily="34" charset="-122"/>
                <a:cs typeface="Inter" pitchFamily="34" charset="-120"/>
              </a:rPr>
              <a:t>MVP验证</a:t>
            </a:r>
            <a:endParaRPr lang="en-US" sz="900" dirty="0"/>
          </a:p>
        </p:txBody>
      </p:sp>
      <p:pic>
        <p:nvPicPr>
          <p:cNvPr id="98" name="Image 5" descr="preencoded.png">    </p:cNvPr>
          <p:cNvPicPr>
            <a:picLocks noChangeAspect="1"/>
          </p:cNvPicPr>
          <p:nvPr/>
        </p:nvPicPr>
        <p:blipFill>
          <a:blip r:embed="rId6"/>
          <a:srcRect l="0" r="0" t="-43" b="-43"/>
          <a:stretch/>
        </p:blipFill>
        <p:spPr>
          <a:xfrm>
            <a:off x="10480853" y="6439205"/>
            <a:ext cx="133502" cy="152705"/>
          </a:xfrm>
          <a:prstGeom prst="rect">
            <a:avLst/>
          </a:prstGeom>
        </p:spPr>
      </p:pic>
      <p:pic>
        <p:nvPicPr>
          <p:cNvPr id="99" name="Image 6" descr="preencoded.png">    </p:cNvPr>
          <p:cNvPicPr>
            <a:picLocks noChangeAspect="1"/>
          </p:cNvPicPr>
          <p:nvPr/>
        </p:nvPicPr>
        <p:blipFill>
          <a:blip r:embed="rId7"/>
          <a:srcRect l="0" r="0" t="0" b="0"/>
          <a:stretch/>
        </p:blipFill>
        <p:spPr>
          <a:xfrm>
            <a:off x="11277295" y="6344107"/>
            <a:ext cx="152705" cy="152705"/>
          </a:xfrm>
          <a:prstGeom prst="rect">
            <a:avLst/>
          </a:prstGeom>
        </p:spPr>
      </p:pic>
      <p:sp>
        <p:nvSpPr>
          <p:cNvPr id="100" name="Text 91"/>
          <p:cNvSpPr txBox="1"/>
          <p:nvPr/>
        </p:nvSpPr>
        <p:spPr>
          <a:xfrm>
            <a:off x="11010290" y="6687007"/>
            <a:ext cx="781812" cy="143561"/>
          </a:xfrm>
          <a:prstGeom prst="rect">
            <a:avLst/>
          </a:prstGeom>
          <a:noFill/>
          <a:ln/>
        </p:spPr>
        <p:txBody>
          <a:bodyPr wrap="square" lIns="0" tIns="0" rIns="0" bIns="0" rtlCol="0" anchor="ctr"/>
          <a:lstStyle/>
          <a:p>
            <a:pPr algn="ctr" indent="0" marL="0">
              <a:buNone/>
            </a:pPr>
            <a:r>
              <a:rPr lang="en-US" sz="900" dirty="0">
                <a:solidFill>
                  <a:srgbClr val="333333"/>
                </a:solidFill>
                <a:latin typeface="Inter" pitchFamily="34" charset="0"/>
                <a:ea typeface="Inter" pitchFamily="34" charset="-122"/>
                <a:cs typeface="Inter" pitchFamily="34" charset="-120"/>
              </a:rPr>
              <a:t>持续迭代优化</a:t>
            </a:r>
            <a:endParaRPr lang="en-US" sz="900"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sp>
        <p:nvSpPr>
          <p:cNvPr id="2" name="Shape 0"/>
          <p:cNvSpPr/>
          <p:nvPr/>
        </p:nvSpPr>
        <p:spPr>
          <a:xfrm>
            <a:off x="0" y="0"/>
            <a:ext cx="12191695" cy="7448702"/>
          </a:xfrm>
          <a:prstGeom prst="rect">
            <a:avLst/>
          </a:prstGeom>
          <a:solidFill>
            <a:srgbClr val="FFFFFF"/>
          </a:solidFill>
          <a:ln/>
        </p:spPr>
      </p:sp>
      <p:sp>
        <p:nvSpPr>
          <p:cNvPr id="3" name="Shape 1"/>
          <p:cNvSpPr/>
          <p:nvPr/>
        </p:nvSpPr>
        <p:spPr>
          <a:xfrm>
            <a:off x="0" y="0"/>
            <a:ext cx="12191695" cy="74487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领导力洞察</a:t>
            </a:r>
            <a:endParaRPr lang="en-US" sz="1200" dirty="0"/>
          </a:p>
        </p:txBody>
      </p:sp>
      <p:sp>
        <p:nvSpPr>
          <p:cNvPr id="6" name="Text 4"/>
          <p:cNvSpPr txBox="1"/>
          <p:nvPr/>
        </p:nvSpPr>
        <p:spPr>
          <a:xfrm>
            <a:off x="381305" y="724205"/>
            <a:ext cx="6858000" cy="419710"/>
          </a:xfrm>
          <a:prstGeom prst="rect">
            <a:avLst/>
          </a:prstGeom>
          <a:noFill/>
          <a:ln/>
        </p:spPr>
        <p:txBody>
          <a:bodyPr wrap="square" lIns="0" tIns="0" rIns="0" bIns="0" rtlCol="0" anchor="ctr"/>
          <a:lstStyle/>
          <a:p>
            <a:pPr algn="l" indent="0" marL="0">
              <a:buNone/>
            </a:pPr>
            <a:r>
              <a:rPr lang="en-US" sz="2700" b="1" dirty="0">
                <a:solidFill>
                  <a:srgbClr val="1F2937"/>
                </a:solidFill>
                <a:latin typeface="Inter" pitchFamily="34" charset="0"/>
                <a:ea typeface="Inter" pitchFamily="34" charset="-122"/>
                <a:cs typeface="Inter" pitchFamily="34" charset="-120"/>
              </a:rPr>
              <a:t>打造10倍商业价值的智能体产品是CEO工程</a:t>
            </a:r>
            <a:endParaRPr lang="en-US" sz="2700" dirty="0"/>
          </a:p>
        </p:txBody>
      </p:sp>
      <p:sp>
        <p:nvSpPr>
          <p:cNvPr id="7" name="Shape 5"/>
          <p:cNvSpPr/>
          <p:nvPr/>
        </p:nvSpPr>
        <p:spPr>
          <a:xfrm>
            <a:off x="381305" y="1352398"/>
            <a:ext cx="11430000" cy="1295705"/>
          </a:xfrm>
          <a:prstGeom prst="rect">
            <a:avLst/>
          </a:prstGeom>
          <a:solidFill>
            <a:srgbClr val="F9FAFB"/>
          </a:solidFill>
          <a:ln/>
        </p:spPr>
      </p:sp>
      <p:sp>
        <p:nvSpPr>
          <p:cNvPr id="8" name="Shape 6"/>
          <p:cNvSpPr/>
          <p:nvPr/>
        </p:nvSpPr>
        <p:spPr>
          <a:xfrm>
            <a:off x="381305" y="1352398"/>
            <a:ext cx="38405" cy="1295705"/>
          </a:xfrm>
          <a:prstGeom prst="rect">
            <a:avLst/>
          </a:prstGeom>
          <a:solidFill>
            <a:srgbClr val="4C6FFF"/>
          </a:solidFill>
          <a:ln/>
        </p:spPr>
      </p:sp>
      <p:sp>
        <p:nvSpPr>
          <p:cNvPr id="9" name="Shape 7"/>
          <p:cNvSpPr/>
          <p:nvPr/>
        </p:nvSpPr>
        <p:spPr>
          <a:xfrm>
            <a:off x="609905" y="1543507"/>
            <a:ext cx="571500" cy="571500"/>
          </a:xfrm>
          <a:prstGeom prst="ellipse">
            <a:avLst/>
          </a:prstGeom>
          <a:solidFill>
            <a:srgbClr val="EBF0FF"/>
          </a:solidFill>
          <a:ln/>
        </p:spPr>
      </p:sp>
      <p:pic>
        <p:nvPicPr>
          <p:cNvPr id="10" name="Image 0" descr="preencoded.png">    </p:cNvPr>
          <p:cNvPicPr>
            <a:picLocks noChangeAspect="1"/>
          </p:cNvPicPr>
          <p:nvPr/>
        </p:nvPicPr>
        <p:blipFill>
          <a:blip r:embed="rId1"/>
          <a:srcRect l="0" r="0" t="-80" b="-80"/>
          <a:stretch/>
        </p:blipFill>
        <p:spPr>
          <a:xfrm>
            <a:off x="823874" y="1714500"/>
            <a:ext cx="142646" cy="228600"/>
          </a:xfrm>
          <a:prstGeom prst="rect">
            <a:avLst/>
          </a:prstGeom>
        </p:spPr>
      </p:pic>
      <p:sp>
        <p:nvSpPr>
          <p:cNvPr id="11" name="Text 8"/>
          <p:cNvSpPr txBox="1"/>
          <p:nvPr/>
        </p:nvSpPr>
        <p:spPr>
          <a:xfrm>
            <a:off x="1410005" y="1552651"/>
            <a:ext cx="2486254"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为什么这是CEO工程？</a:t>
            </a:r>
            <a:endParaRPr lang="en-US" sz="1800" dirty="0"/>
          </a:p>
        </p:txBody>
      </p:sp>
      <p:sp>
        <p:nvSpPr>
          <p:cNvPr id="12" name="Text 9"/>
          <p:cNvSpPr txBox="1"/>
          <p:nvPr/>
        </p:nvSpPr>
        <p:spPr>
          <a:xfrm>
            <a:off x="1410005" y="1952244"/>
            <a:ext cx="10244938" cy="467258"/>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智能体产品不仅是技术实现，更是商业战略与产品愿景的深度融合。在AI快速迭代的时代，产品思维与战略方向必须来自最高决策者，才能确保从0到1的突破性创新。</a:t>
            </a:r>
            <a:endParaRPr lang="en-US" sz="1300" dirty="0"/>
          </a:p>
        </p:txBody>
      </p:sp>
      <p:sp>
        <p:nvSpPr>
          <p:cNvPr id="13" name="Text 10"/>
          <p:cNvSpPr txBox="1"/>
          <p:nvPr/>
        </p:nvSpPr>
        <p:spPr>
          <a:xfrm>
            <a:off x="381305" y="2962656"/>
            <a:ext cx="4086454"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CEO能力决定智能产品成败的关键因素</a:t>
            </a:r>
            <a:endParaRPr lang="en-US" sz="1800" dirty="0"/>
          </a:p>
        </p:txBody>
      </p:sp>
      <p:sp>
        <p:nvSpPr>
          <p:cNvPr id="14" name="Shape 11"/>
          <p:cNvSpPr/>
          <p:nvPr/>
        </p:nvSpPr>
        <p:spPr>
          <a:xfrm>
            <a:off x="381305" y="3409798"/>
            <a:ext cx="5600700" cy="1429207"/>
          </a:xfrm>
          <a:prstGeom prst="roundRect">
            <a:avLst>
              <a:gd name="adj" fmla="val 3412"/>
            </a:avLst>
          </a:prstGeom>
          <a:solidFill>
            <a:srgbClr val="F9FAFB"/>
          </a:solidFill>
          <a:ln w="12700">
            <a:solidFill>
              <a:srgbClr val="E5E7EB"/>
            </a:solidFill>
            <a:prstDash val="solid"/>
          </a:ln>
        </p:spPr>
      </p:sp>
      <p:sp>
        <p:nvSpPr>
          <p:cNvPr id="15" name="Shape 12"/>
          <p:cNvSpPr/>
          <p:nvPr/>
        </p:nvSpPr>
        <p:spPr>
          <a:xfrm>
            <a:off x="580644" y="3610051"/>
            <a:ext cx="457200" cy="457200"/>
          </a:xfrm>
          <a:prstGeom prst="ellipse">
            <a:avLst/>
          </a:prstGeom>
          <a:solidFill>
            <a:srgbClr val="EBF0FF"/>
          </a:solidFill>
          <a:ln/>
        </p:spPr>
      </p:sp>
      <p:pic>
        <p:nvPicPr>
          <p:cNvPr id="16" name="Image 1" descr="preencoded.png">    </p:cNvPr>
          <p:cNvPicPr>
            <a:picLocks noChangeAspect="1"/>
          </p:cNvPicPr>
          <p:nvPr/>
        </p:nvPicPr>
        <p:blipFill>
          <a:blip r:embed="rId2"/>
          <a:srcRect l="0" r="0" t="0" b="0"/>
          <a:stretch/>
        </p:blipFill>
        <p:spPr>
          <a:xfrm>
            <a:off x="714146" y="3743554"/>
            <a:ext cx="190195" cy="190195"/>
          </a:xfrm>
          <a:prstGeom prst="rect">
            <a:avLst/>
          </a:prstGeom>
        </p:spPr>
      </p:pic>
      <p:sp>
        <p:nvSpPr>
          <p:cNvPr id="17" name="Shape 13"/>
          <p:cNvSpPr/>
          <p:nvPr/>
        </p:nvSpPr>
        <p:spPr>
          <a:xfrm>
            <a:off x="6210605" y="3409798"/>
            <a:ext cx="5600700" cy="1429207"/>
          </a:xfrm>
          <a:prstGeom prst="roundRect">
            <a:avLst>
              <a:gd name="adj" fmla="val 3412"/>
            </a:avLst>
          </a:prstGeom>
          <a:solidFill>
            <a:srgbClr val="F9FAFB"/>
          </a:solidFill>
          <a:ln w="12700">
            <a:solidFill>
              <a:srgbClr val="E5E7EB"/>
            </a:solidFill>
            <a:prstDash val="solid"/>
          </a:ln>
        </p:spPr>
      </p:sp>
      <p:sp>
        <p:nvSpPr>
          <p:cNvPr id="18" name="Shape 14"/>
          <p:cNvSpPr/>
          <p:nvPr/>
        </p:nvSpPr>
        <p:spPr>
          <a:xfrm>
            <a:off x="381305" y="5067605"/>
            <a:ext cx="5600700" cy="1429207"/>
          </a:xfrm>
          <a:prstGeom prst="roundRect">
            <a:avLst>
              <a:gd name="adj" fmla="val 3412"/>
            </a:avLst>
          </a:prstGeom>
          <a:solidFill>
            <a:srgbClr val="F9FAFB"/>
          </a:solidFill>
          <a:ln w="12700">
            <a:solidFill>
              <a:srgbClr val="E5E7EB"/>
            </a:solidFill>
            <a:prstDash val="solid"/>
          </a:ln>
        </p:spPr>
      </p:sp>
      <p:sp>
        <p:nvSpPr>
          <p:cNvPr id="19" name="Shape 15"/>
          <p:cNvSpPr/>
          <p:nvPr/>
        </p:nvSpPr>
        <p:spPr>
          <a:xfrm>
            <a:off x="6409944" y="3610051"/>
            <a:ext cx="457200" cy="457200"/>
          </a:xfrm>
          <a:prstGeom prst="ellipse">
            <a:avLst/>
          </a:prstGeom>
          <a:solidFill>
            <a:srgbClr val="EBF0FF"/>
          </a:solidFill>
          <a:ln/>
        </p:spPr>
      </p:sp>
      <p:sp>
        <p:nvSpPr>
          <p:cNvPr id="20" name="Shape 16"/>
          <p:cNvSpPr/>
          <p:nvPr/>
        </p:nvSpPr>
        <p:spPr>
          <a:xfrm>
            <a:off x="580644" y="5266944"/>
            <a:ext cx="457200" cy="457200"/>
          </a:xfrm>
          <a:prstGeom prst="ellipse">
            <a:avLst/>
          </a:prstGeom>
          <a:solidFill>
            <a:srgbClr val="EBF0FF"/>
          </a:solidFill>
          <a:ln/>
        </p:spPr>
      </p:sp>
      <p:sp>
        <p:nvSpPr>
          <p:cNvPr id="21" name="Text 17"/>
          <p:cNvSpPr txBox="1"/>
          <p:nvPr/>
        </p:nvSpPr>
        <p:spPr>
          <a:xfrm>
            <a:off x="1190549" y="3724351"/>
            <a:ext cx="1858061"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行业深度与经验沉淀</a:t>
            </a:r>
            <a:endParaRPr lang="en-US" sz="1500" dirty="0"/>
          </a:p>
        </p:txBody>
      </p:sp>
      <p:sp>
        <p:nvSpPr>
          <p:cNvPr id="22" name="Text 18"/>
          <p:cNvSpPr txBox="1"/>
          <p:nvPr/>
        </p:nvSpPr>
        <p:spPr>
          <a:xfrm>
            <a:off x="1190549" y="5381244"/>
            <a:ext cx="2048256"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方法论认知与实战经验</a:t>
            </a:r>
            <a:endParaRPr lang="en-US" sz="1500" dirty="0"/>
          </a:p>
        </p:txBody>
      </p:sp>
      <p:sp>
        <p:nvSpPr>
          <p:cNvPr id="23" name="Text 19"/>
          <p:cNvSpPr txBox="1"/>
          <p:nvPr/>
        </p:nvSpPr>
        <p:spPr>
          <a:xfrm>
            <a:off x="7019849" y="5381244"/>
            <a:ext cx="2238451"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持续学习能力与发展激情</a:t>
            </a:r>
            <a:endParaRPr lang="en-US" sz="1500" dirty="0"/>
          </a:p>
        </p:txBody>
      </p:sp>
      <p:sp>
        <p:nvSpPr>
          <p:cNvPr id="24" name="Text 20"/>
          <p:cNvSpPr txBox="1"/>
          <p:nvPr/>
        </p:nvSpPr>
        <p:spPr>
          <a:xfrm>
            <a:off x="580644" y="4200754"/>
            <a:ext cx="5162702"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CEO过往的行业经验和知识积累决定了产品切入点的准确性和市场洞察的深度，这直接影响产品定位的起点高度。</a:t>
            </a:r>
            <a:endParaRPr lang="en-US" sz="1200" dirty="0"/>
          </a:p>
        </p:txBody>
      </p:sp>
      <p:pic>
        <p:nvPicPr>
          <p:cNvPr id="25" name="Image 2" descr="preencoded.png">    </p:cNvPr>
          <p:cNvPicPr>
            <a:picLocks noChangeAspect="1"/>
          </p:cNvPicPr>
          <p:nvPr/>
        </p:nvPicPr>
        <p:blipFill>
          <a:blip r:embed="rId3"/>
          <a:srcRect l="0" r="0" t="0" b="0"/>
          <a:stretch/>
        </p:blipFill>
        <p:spPr>
          <a:xfrm>
            <a:off x="6543446" y="3743554"/>
            <a:ext cx="190195" cy="190195"/>
          </a:xfrm>
          <a:prstGeom prst="rect">
            <a:avLst/>
          </a:prstGeom>
        </p:spPr>
      </p:pic>
      <p:sp>
        <p:nvSpPr>
          <p:cNvPr id="26" name="Text 21"/>
          <p:cNvSpPr txBox="1"/>
          <p:nvPr/>
        </p:nvSpPr>
        <p:spPr>
          <a:xfrm>
            <a:off x="7019849" y="3724351"/>
            <a:ext cx="2057400" cy="228600"/>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AI认知深度与技术视野</a:t>
            </a:r>
            <a:endParaRPr lang="en-US" sz="1500" dirty="0"/>
          </a:p>
        </p:txBody>
      </p:sp>
      <p:sp>
        <p:nvSpPr>
          <p:cNvPr id="27" name="Text 22"/>
          <p:cNvSpPr txBox="1"/>
          <p:nvPr/>
        </p:nvSpPr>
        <p:spPr>
          <a:xfrm>
            <a:off x="6409944" y="4200754"/>
            <a:ext cx="5296205"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对AI技术本质、发展趋势和应用边界的理解程度，决定了能否构建真正具有技术壁垒的智能产品。</a:t>
            </a:r>
            <a:endParaRPr lang="en-US" sz="1200" dirty="0"/>
          </a:p>
        </p:txBody>
      </p:sp>
      <p:pic>
        <p:nvPicPr>
          <p:cNvPr id="28" name="Image 3" descr="preencoded.png">    </p:cNvPr>
          <p:cNvPicPr>
            <a:picLocks noChangeAspect="1"/>
          </p:cNvPicPr>
          <p:nvPr/>
        </p:nvPicPr>
        <p:blipFill>
          <a:blip r:embed="rId4"/>
          <a:srcRect l="-1282" r="-1282" t="0" b="0"/>
          <a:stretch/>
        </p:blipFill>
        <p:spPr>
          <a:xfrm>
            <a:off x="700430" y="5400446"/>
            <a:ext cx="219456" cy="190195"/>
          </a:xfrm>
          <a:prstGeom prst="rect">
            <a:avLst/>
          </a:prstGeom>
        </p:spPr>
      </p:pic>
      <p:sp>
        <p:nvSpPr>
          <p:cNvPr id="29" name="Shape 23"/>
          <p:cNvSpPr/>
          <p:nvPr/>
        </p:nvSpPr>
        <p:spPr>
          <a:xfrm>
            <a:off x="6210605" y="5067605"/>
            <a:ext cx="5600700" cy="1429207"/>
          </a:xfrm>
          <a:prstGeom prst="roundRect">
            <a:avLst>
              <a:gd name="adj" fmla="val 3412"/>
            </a:avLst>
          </a:prstGeom>
          <a:solidFill>
            <a:srgbClr val="F9FAFB"/>
          </a:solidFill>
          <a:ln w="12700">
            <a:solidFill>
              <a:srgbClr val="E5E7EB"/>
            </a:solidFill>
            <a:prstDash val="solid"/>
          </a:ln>
        </p:spPr>
      </p:sp>
      <p:sp>
        <p:nvSpPr>
          <p:cNvPr id="30" name="Shape 24"/>
          <p:cNvSpPr/>
          <p:nvPr/>
        </p:nvSpPr>
        <p:spPr>
          <a:xfrm>
            <a:off x="6409944" y="5266944"/>
            <a:ext cx="457200" cy="457200"/>
          </a:xfrm>
          <a:prstGeom prst="ellipse">
            <a:avLst/>
          </a:prstGeom>
          <a:solidFill>
            <a:srgbClr val="EBF0FF"/>
          </a:solidFill>
          <a:ln/>
        </p:spPr>
      </p:sp>
      <p:sp>
        <p:nvSpPr>
          <p:cNvPr id="31" name="Text 25"/>
          <p:cNvSpPr txBox="1"/>
          <p:nvPr/>
        </p:nvSpPr>
        <p:spPr>
          <a:xfrm>
            <a:off x="580644" y="5857646"/>
            <a:ext cx="5296205"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系统化的方法论思维与实践经验结合，能够在复杂多变的AI领域找到正确的产品迭代路径。</a:t>
            </a:r>
            <a:endParaRPr lang="en-US" sz="1200" dirty="0"/>
          </a:p>
        </p:txBody>
      </p:sp>
      <p:pic>
        <p:nvPicPr>
          <p:cNvPr id="32" name="Image 4" descr="preencoded.png">    </p:cNvPr>
          <p:cNvPicPr>
            <a:picLocks noChangeAspect="1"/>
          </p:cNvPicPr>
          <p:nvPr/>
        </p:nvPicPr>
        <p:blipFill>
          <a:blip r:embed="rId5"/>
          <a:srcRect l="0" r="0" t="0" b="0"/>
          <a:stretch/>
        </p:blipFill>
        <p:spPr>
          <a:xfrm>
            <a:off x="6543446" y="5400446"/>
            <a:ext cx="190195" cy="190195"/>
          </a:xfrm>
          <a:prstGeom prst="rect">
            <a:avLst/>
          </a:prstGeom>
        </p:spPr>
      </p:pic>
      <p:sp>
        <p:nvSpPr>
          <p:cNvPr id="33" name="Text 26"/>
          <p:cNvSpPr txBox="1"/>
          <p:nvPr/>
        </p:nvSpPr>
        <p:spPr>
          <a:xfrm>
            <a:off x="6409944" y="5857646"/>
            <a:ext cx="5306263" cy="4197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在AI高速发展的时代，CEO对新技术的渴望与对高速发展的激情，决定了企业能否持续保持技术领先。</a:t>
            </a:r>
            <a:endParaRPr lang="en-US" sz="1200" dirty="0"/>
          </a:p>
        </p:txBody>
      </p:sp>
      <p:sp>
        <p:nvSpPr>
          <p:cNvPr id="34" name="Text 27"/>
          <p:cNvSpPr txBox="1"/>
          <p:nvPr/>
        </p:nvSpPr>
        <p:spPr>
          <a:xfrm>
            <a:off x="3139135" y="6819595"/>
            <a:ext cx="2334463" cy="228600"/>
          </a:xfrm>
          <a:prstGeom prst="rect">
            <a:avLst/>
          </a:prstGeom>
          <a:noFill/>
          <a:ln/>
        </p:spPr>
        <p:txBody>
          <a:bodyPr wrap="square" lIns="0" tIns="0" rIns="0" bIns="0" rtlCol="0" anchor="ctr"/>
          <a:lstStyle/>
          <a:p>
            <a:pPr algn="ctr" indent="0" marL="0">
              <a:buNone/>
            </a:pPr>
            <a:r>
              <a:rPr lang="en-US" sz="1500" i="1" dirty="0">
                <a:solidFill>
                  <a:srgbClr val="4B5563"/>
                </a:solidFill>
                <a:latin typeface="Inter" pitchFamily="34" charset="0"/>
                <a:ea typeface="Inter" pitchFamily="34" charset="-122"/>
                <a:cs typeface="Inter" pitchFamily="34" charset="-120"/>
              </a:rPr>
              <a:t>"构建10倍价值的AI产品，</a:t>
            </a:r>
            <a:endParaRPr lang="en-US" sz="1500" dirty="0"/>
          </a:p>
        </p:txBody>
      </p:sp>
      <p:sp>
        <p:nvSpPr>
          <p:cNvPr id="35" name="Text 28"/>
          <p:cNvSpPr txBox="1"/>
          <p:nvPr/>
        </p:nvSpPr>
        <p:spPr>
          <a:xfrm>
            <a:off x="8963863" y="6819595"/>
            <a:ext cx="238658" cy="228600"/>
          </a:xfrm>
          <a:prstGeom prst="rect">
            <a:avLst/>
          </a:prstGeom>
          <a:noFill/>
          <a:ln/>
        </p:spPr>
        <p:txBody>
          <a:bodyPr wrap="square" lIns="0" tIns="0" rIns="0" bIns="0" rtlCol="0" anchor="ctr"/>
          <a:lstStyle/>
          <a:p>
            <a:pPr algn="ctr" indent="0" marL="0">
              <a:buNone/>
            </a:pPr>
            <a:r>
              <a:rPr lang="en-US" sz="1500" i="1" dirty="0">
                <a:solidFill>
                  <a:srgbClr val="4B5563"/>
                </a:solidFill>
                <a:latin typeface="Inter" pitchFamily="34" charset="0"/>
                <a:ea typeface="Inter" pitchFamily="34" charset="-122"/>
                <a:cs typeface="Inter" pitchFamily="34" charset="-120"/>
              </a:rPr>
              <a:t>"</a:t>
            </a:r>
            <a:endParaRPr lang="en-US" sz="1500" dirty="0"/>
          </a:p>
        </p:txBody>
      </p:sp>
      <p:sp>
        <p:nvSpPr>
          <p:cNvPr id="36" name="Text 29"/>
          <p:cNvSpPr txBox="1"/>
          <p:nvPr/>
        </p:nvSpPr>
        <p:spPr>
          <a:xfrm>
            <a:off x="5322722" y="6819595"/>
            <a:ext cx="3791102" cy="228600"/>
          </a:xfrm>
          <a:prstGeom prst="rect">
            <a:avLst/>
          </a:prstGeom>
          <a:noFill/>
          <a:ln/>
        </p:spPr>
        <p:txBody>
          <a:bodyPr wrap="square" lIns="0" tIns="0" rIns="0" bIns="0" rtlCol="0" anchor="ctr"/>
          <a:lstStyle/>
          <a:p>
            <a:pPr algn="ctr" indent="0" marL="0">
              <a:buNone/>
            </a:pPr>
            <a:r>
              <a:rPr lang="en-US" sz="1500" b="1" i="1" dirty="0">
                <a:solidFill>
                  <a:srgbClr val="2563EB"/>
                </a:solidFill>
                <a:latin typeface="Inter" pitchFamily="34" charset="0"/>
                <a:ea typeface="Inter" pitchFamily="34" charset="-122"/>
                <a:cs typeface="Inter" pitchFamily="34" charset="-120"/>
              </a:rPr>
              <a:t>CEO不仅是决策者，更是产品思想的缔造者</a:t>
            </a:r>
            <a:endParaRPr lang="en-US" sz="1500"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66344"/>
            <a:ext cx="1338682" cy="162763"/>
          </a:xfrm>
          <a:prstGeom prst="rect">
            <a:avLst/>
          </a:prstGeom>
          <a:noFill/>
          <a:ln/>
        </p:spPr>
        <p:txBody>
          <a:bodyPr wrap="square" lIns="0" tIns="0" rIns="0" bIns="0" rtlCol="0" anchor="ctr"/>
          <a:lstStyle/>
          <a:p>
            <a:pPr algn="l" indent="0" marL="0">
              <a:buNone/>
            </a:pPr>
            <a:r>
              <a:rPr lang="en-US" sz="1000" b="1" dirty="0">
                <a:solidFill>
                  <a:srgbClr val="6B7280"/>
                </a:solidFill>
                <a:latin typeface="Inter" pitchFamily="34" charset="0"/>
                <a:ea typeface="Inter" pitchFamily="34" charset="-122"/>
                <a:cs typeface="Inter" pitchFamily="34" charset="-120"/>
              </a:rPr>
              <a:t>核心总结与行动指南</a:t>
            </a:r>
            <a:endParaRPr lang="en-US" sz="1000" dirty="0"/>
          </a:p>
        </p:txBody>
      </p:sp>
      <p:sp>
        <p:nvSpPr>
          <p:cNvPr id="6" name="Text 4"/>
          <p:cNvSpPr txBox="1"/>
          <p:nvPr/>
        </p:nvSpPr>
        <p:spPr>
          <a:xfrm>
            <a:off x="381305" y="895198"/>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核心金句</a:t>
            </a:r>
            <a:endParaRPr lang="en-US" sz="1200" dirty="0"/>
          </a:p>
        </p:txBody>
      </p:sp>
      <p:sp>
        <p:nvSpPr>
          <p:cNvPr id="7" name="Text 5"/>
          <p:cNvSpPr txBox="1"/>
          <p:nvPr/>
        </p:nvSpPr>
        <p:spPr>
          <a:xfrm>
            <a:off x="381305" y="2076602"/>
            <a:ext cx="178125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三大核心TAKEAWAYS</a:t>
            </a:r>
            <a:endParaRPr lang="en-US" sz="1200" dirty="0"/>
          </a:p>
        </p:txBody>
      </p:sp>
      <p:sp>
        <p:nvSpPr>
          <p:cNvPr id="8" name="Shape 6"/>
          <p:cNvSpPr/>
          <p:nvPr/>
        </p:nvSpPr>
        <p:spPr>
          <a:xfrm>
            <a:off x="381305" y="1162202"/>
            <a:ext cx="11430000" cy="590702"/>
          </a:xfrm>
          <a:prstGeom prst="roundRect">
            <a:avLst>
              <a:gd name="adj" fmla="val 19974"/>
            </a:avLst>
          </a:prstGeom>
          <a:solidFill>
            <a:srgbClr val="EFF6FF"/>
          </a:solidFill>
          <a:ln/>
        </p:spPr>
      </p:sp>
      <p:sp>
        <p:nvSpPr>
          <p:cNvPr id="9" name="Shape 7"/>
          <p:cNvSpPr/>
          <p:nvPr/>
        </p:nvSpPr>
        <p:spPr>
          <a:xfrm>
            <a:off x="381305" y="1162202"/>
            <a:ext cx="38405" cy="590702"/>
          </a:xfrm>
          <a:prstGeom prst="rect">
            <a:avLst/>
          </a:prstGeom>
          <a:solidFill>
            <a:srgbClr val="3B82F6"/>
          </a:solidFill>
          <a:ln/>
        </p:spPr>
      </p:sp>
      <p:sp>
        <p:nvSpPr>
          <p:cNvPr id="10" name="Text 8"/>
          <p:cNvSpPr txBox="1"/>
          <p:nvPr/>
        </p:nvSpPr>
        <p:spPr>
          <a:xfrm>
            <a:off x="571500" y="1152144"/>
            <a:ext cx="333756" cy="324612"/>
          </a:xfrm>
          <a:prstGeom prst="rect">
            <a:avLst/>
          </a:prstGeom>
          <a:noFill/>
          <a:ln/>
        </p:spPr>
        <p:txBody>
          <a:bodyPr wrap="square" lIns="0" tIns="0" rIns="0" bIns="0" rtlCol="0" anchor="ctr"/>
          <a:lstStyle/>
          <a:p>
            <a:pPr algn="l" indent="0" marL="0">
              <a:buNone/>
            </a:pPr>
            <a:r>
              <a:rPr lang="en-US" sz="2100" dirty="0">
                <a:solidFill>
                  <a:srgbClr val="4C6FFF"/>
                </a:solidFill>
                <a:latin typeface="Inter" pitchFamily="34" charset="0"/>
                <a:ea typeface="Inter" pitchFamily="34" charset="-122"/>
                <a:cs typeface="Inter" pitchFamily="34" charset="-120"/>
              </a:rPr>
              <a:t>"</a:t>
            </a:r>
            <a:endParaRPr lang="en-US" sz="2100" dirty="0"/>
          </a:p>
        </p:txBody>
      </p:sp>
      <p:sp>
        <p:nvSpPr>
          <p:cNvPr id="11" name="Text 9"/>
          <p:cNvSpPr txBox="1"/>
          <p:nvPr/>
        </p:nvSpPr>
        <p:spPr>
          <a:xfrm>
            <a:off x="771754" y="1314907"/>
            <a:ext cx="9954158" cy="277063"/>
          </a:xfrm>
          <a:prstGeom prst="rect">
            <a:avLst/>
          </a:prstGeom>
          <a:noFill/>
          <a:ln/>
        </p:spPr>
        <p:txBody>
          <a:bodyPr wrap="square" lIns="0" tIns="0" rIns="0" bIns="0" rtlCol="0" anchor="ctr"/>
          <a:lstStyle/>
          <a:p>
            <a:pPr algn="l" indent="0" marL="0">
              <a:buNone/>
            </a:pPr>
            <a:r>
              <a:rPr lang="en-US" sz="1800" b="1" dirty="0">
                <a:solidFill>
                  <a:srgbClr val="1F2937"/>
                </a:solidFill>
                <a:latin typeface="Inter" pitchFamily="34" charset="0"/>
                <a:ea typeface="Inter" pitchFamily="34" charset="-122"/>
                <a:cs typeface="Inter" pitchFamily="34" charset="-120"/>
              </a:rPr>
              <a:t>在Agentic AI时代，成功的创业者不是在做AI+传统业务，而是在创造以智能为核心的全新物种。</a:t>
            </a:r>
            <a:endParaRPr lang="en-US" sz="1800" dirty="0"/>
          </a:p>
        </p:txBody>
      </p:sp>
      <p:sp>
        <p:nvSpPr>
          <p:cNvPr id="12" name="Shape 10"/>
          <p:cNvSpPr/>
          <p:nvPr/>
        </p:nvSpPr>
        <p:spPr>
          <a:xfrm>
            <a:off x="381305" y="2343607"/>
            <a:ext cx="3715207" cy="933602"/>
          </a:xfrm>
          <a:prstGeom prst="roundRect">
            <a:avLst>
              <a:gd name="adj" fmla="val 7995"/>
            </a:avLst>
          </a:prstGeom>
          <a:solidFill>
            <a:srgbClr val="F9FAFB"/>
          </a:solidFill>
          <a:ln w="12700">
            <a:solidFill>
              <a:srgbClr val="E5E7EB"/>
            </a:solidFill>
            <a:prstDash val="solid"/>
          </a:ln>
        </p:spPr>
      </p:sp>
      <p:sp>
        <p:nvSpPr>
          <p:cNvPr id="13" name="Shape 11"/>
          <p:cNvSpPr/>
          <p:nvPr/>
        </p:nvSpPr>
        <p:spPr>
          <a:xfrm>
            <a:off x="580644" y="2581351"/>
            <a:ext cx="342900" cy="457200"/>
          </a:xfrm>
          <a:prstGeom prst="ellipse">
            <a:avLst/>
          </a:prstGeom>
          <a:solidFill>
            <a:srgbClr val="EBF0FF"/>
          </a:solidFill>
          <a:ln/>
        </p:spPr>
      </p:sp>
      <p:pic>
        <p:nvPicPr>
          <p:cNvPr id="14" name="Image 0" descr="preencoded.png">    </p:cNvPr>
          <p:cNvPicPr>
            <a:picLocks noChangeAspect="1"/>
          </p:cNvPicPr>
          <p:nvPr/>
        </p:nvPicPr>
        <p:blipFill>
          <a:blip r:embed="rId1"/>
          <a:srcRect l="-1528" r="-1528" t="0" b="0"/>
          <a:stretch/>
        </p:blipFill>
        <p:spPr>
          <a:xfrm>
            <a:off x="668426" y="2704795"/>
            <a:ext cx="161849" cy="209398"/>
          </a:xfrm>
          <a:prstGeom prst="rect">
            <a:avLst/>
          </a:prstGeom>
        </p:spPr>
      </p:pic>
      <p:sp>
        <p:nvSpPr>
          <p:cNvPr id="15" name="Shape 12"/>
          <p:cNvSpPr/>
          <p:nvPr/>
        </p:nvSpPr>
        <p:spPr>
          <a:xfrm>
            <a:off x="4241902" y="2343607"/>
            <a:ext cx="3715207" cy="933602"/>
          </a:xfrm>
          <a:prstGeom prst="roundRect">
            <a:avLst>
              <a:gd name="adj" fmla="val 7995"/>
            </a:avLst>
          </a:prstGeom>
          <a:solidFill>
            <a:srgbClr val="F9FAFB"/>
          </a:solidFill>
          <a:ln w="12700">
            <a:solidFill>
              <a:srgbClr val="E5E7EB"/>
            </a:solidFill>
            <a:prstDash val="solid"/>
          </a:ln>
        </p:spPr>
      </p:sp>
      <p:sp>
        <p:nvSpPr>
          <p:cNvPr id="16" name="Shape 13"/>
          <p:cNvSpPr/>
          <p:nvPr/>
        </p:nvSpPr>
        <p:spPr>
          <a:xfrm>
            <a:off x="8102498" y="2343607"/>
            <a:ext cx="3715207" cy="933602"/>
          </a:xfrm>
          <a:prstGeom prst="roundRect">
            <a:avLst>
              <a:gd name="adj" fmla="val 7995"/>
            </a:avLst>
          </a:prstGeom>
          <a:solidFill>
            <a:srgbClr val="F9FAFB"/>
          </a:solidFill>
          <a:ln w="12700">
            <a:solidFill>
              <a:srgbClr val="E5E7EB"/>
            </a:solidFill>
            <a:prstDash val="solid"/>
          </a:ln>
        </p:spPr>
      </p:sp>
      <p:sp>
        <p:nvSpPr>
          <p:cNvPr id="17" name="Shape 14"/>
          <p:cNvSpPr/>
          <p:nvPr/>
        </p:nvSpPr>
        <p:spPr>
          <a:xfrm>
            <a:off x="4442155" y="2581351"/>
            <a:ext cx="295351" cy="457200"/>
          </a:xfrm>
          <a:prstGeom prst="ellipse">
            <a:avLst/>
          </a:prstGeom>
          <a:solidFill>
            <a:srgbClr val="EBF0FF"/>
          </a:solidFill>
          <a:ln/>
        </p:spPr>
      </p:sp>
      <p:sp>
        <p:nvSpPr>
          <p:cNvPr id="18" name="Text 15"/>
          <p:cNvSpPr txBox="1"/>
          <p:nvPr/>
        </p:nvSpPr>
        <p:spPr>
          <a:xfrm>
            <a:off x="1070762" y="2562149"/>
            <a:ext cx="2809951" cy="495605"/>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智能就是产品的核心卖点，直接创造10倍价值</a:t>
            </a:r>
            <a:endParaRPr lang="en-US" sz="1500" dirty="0"/>
          </a:p>
        </p:txBody>
      </p:sp>
      <p:pic>
        <p:nvPicPr>
          <p:cNvPr id="19" name="Image 1" descr="preencoded.png">    </p:cNvPr>
          <p:cNvPicPr>
            <a:picLocks noChangeAspect="1"/>
          </p:cNvPicPr>
          <p:nvPr/>
        </p:nvPicPr>
        <p:blipFill>
          <a:blip r:embed="rId2"/>
          <a:srcRect l="0" r="0" t="0" b="0"/>
          <a:stretch/>
        </p:blipFill>
        <p:spPr>
          <a:xfrm>
            <a:off x="4480560" y="2704795"/>
            <a:ext cx="209398" cy="209398"/>
          </a:xfrm>
          <a:prstGeom prst="rect">
            <a:avLst/>
          </a:prstGeom>
        </p:spPr>
      </p:pic>
      <p:sp>
        <p:nvSpPr>
          <p:cNvPr id="20" name="Shape 16"/>
          <p:cNvSpPr/>
          <p:nvPr/>
        </p:nvSpPr>
        <p:spPr>
          <a:xfrm>
            <a:off x="8302752" y="2581351"/>
            <a:ext cx="314554" cy="457200"/>
          </a:xfrm>
          <a:prstGeom prst="ellipse">
            <a:avLst/>
          </a:prstGeom>
          <a:solidFill>
            <a:srgbClr val="EBF0FF"/>
          </a:solidFill>
          <a:ln/>
        </p:spPr>
      </p:sp>
      <p:sp>
        <p:nvSpPr>
          <p:cNvPr id="21" name="Text 17"/>
          <p:cNvSpPr txBox="1"/>
          <p:nvPr/>
        </p:nvSpPr>
        <p:spPr>
          <a:xfrm>
            <a:off x="4881067" y="2562149"/>
            <a:ext cx="3001061" cy="495605"/>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差异化是生存的唯一出路，商业模式差异化护城河最强</a:t>
            </a:r>
            <a:endParaRPr lang="en-US" sz="1500" dirty="0"/>
          </a:p>
        </p:txBody>
      </p:sp>
      <p:pic>
        <p:nvPicPr>
          <p:cNvPr id="22" name="Image 2" descr="preencoded.png">    </p:cNvPr>
          <p:cNvPicPr>
            <a:picLocks noChangeAspect="1"/>
          </p:cNvPicPr>
          <p:nvPr/>
        </p:nvPicPr>
        <p:blipFill>
          <a:blip r:embed="rId3"/>
          <a:srcRect l="0" r="0" t="0" b="0"/>
          <a:stretch/>
        </p:blipFill>
        <p:spPr>
          <a:xfrm>
            <a:off x="8351215" y="2704795"/>
            <a:ext cx="209398" cy="209398"/>
          </a:xfrm>
          <a:prstGeom prst="rect">
            <a:avLst/>
          </a:prstGeom>
        </p:spPr>
      </p:pic>
      <p:sp>
        <p:nvSpPr>
          <p:cNvPr id="23" name="Text 18"/>
          <p:cNvSpPr txBox="1"/>
          <p:nvPr/>
        </p:nvSpPr>
        <p:spPr>
          <a:xfrm>
            <a:off x="381305" y="3600907"/>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创业者行动指南</a:t>
            </a:r>
            <a:endParaRPr lang="en-US" sz="1200" dirty="0"/>
          </a:p>
        </p:txBody>
      </p:sp>
      <p:sp>
        <p:nvSpPr>
          <p:cNvPr id="24" name="Text 19"/>
          <p:cNvSpPr txBox="1"/>
          <p:nvPr/>
        </p:nvSpPr>
        <p:spPr>
          <a:xfrm>
            <a:off x="8762695" y="2562149"/>
            <a:ext cx="2839212" cy="495605"/>
          </a:xfrm>
          <a:prstGeom prst="rect">
            <a:avLst/>
          </a:prstGeom>
          <a:noFill/>
          <a:ln/>
        </p:spPr>
        <p:txBody>
          <a:bodyPr wrap="square" lIns="0" tIns="0" rIns="0" bIns="0" rtlCol="0" anchor="ctr"/>
          <a:lstStyle/>
          <a:p>
            <a:pPr algn="l" indent="0" marL="0">
              <a:buNone/>
            </a:pPr>
            <a:r>
              <a:rPr lang="en-US" sz="1500" b="1" dirty="0">
                <a:solidFill>
                  <a:srgbClr val="333333"/>
                </a:solidFill>
                <a:latin typeface="Inter" pitchFamily="34" charset="0"/>
                <a:ea typeface="Inter" pitchFamily="34" charset="-122"/>
                <a:cs typeface="Inter" pitchFamily="34" charset="-120"/>
              </a:rPr>
              <a:t>CEO的认知水平决定产品成败，这是一项CEO工程</a:t>
            </a:r>
            <a:endParaRPr lang="en-US" sz="1500" dirty="0"/>
          </a:p>
        </p:txBody>
      </p:sp>
      <p:sp>
        <p:nvSpPr>
          <p:cNvPr id="25" name="Shape 20"/>
          <p:cNvSpPr/>
          <p:nvPr/>
        </p:nvSpPr>
        <p:spPr>
          <a:xfrm>
            <a:off x="381305" y="3866998"/>
            <a:ext cx="11430000" cy="2514600"/>
          </a:xfrm>
          <a:prstGeom prst="roundRect">
            <a:avLst>
              <a:gd name="adj" fmla="val 1102"/>
            </a:avLst>
          </a:prstGeom>
          <a:solidFill>
            <a:srgbClr val="F9FAFB"/>
          </a:solidFill>
          <a:ln/>
        </p:spPr>
      </p:sp>
      <p:sp>
        <p:nvSpPr>
          <p:cNvPr id="26" name="Shape 21"/>
          <p:cNvSpPr/>
          <p:nvPr/>
        </p:nvSpPr>
        <p:spPr>
          <a:xfrm>
            <a:off x="609905" y="4095598"/>
            <a:ext cx="28346" cy="533095"/>
          </a:xfrm>
          <a:prstGeom prst="rect">
            <a:avLst/>
          </a:prstGeom>
          <a:solidFill>
            <a:srgbClr val="4C6FFF"/>
          </a:solidFill>
          <a:ln/>
        </p:spPr>
      </p:sp>
      <p:sp>
        <p:nvSpPr>
          <p:cNvPr id="27" name="Shape 22"/>
          <p:cNvSpPr/>
          <p:nvPr/>
        </p:nvSpPr>
        <p:spPr>
          <a:xfrm>
            <a:off x="609905" y="4781398"/>
            <a:ext cx="28346" cy="533095"/>
          </a:xfrm>
          <a:prstGeom prst="rect">
            <a:avLst/>
          </a:prstGeom>
          <a:solidFill>
            <a:srgbClr val="4C6FFF"/>
          </a:solidFill>
          <a:ln/>
        </p:spPr>
      </p:sp>
      <p:sp>
        <p:nvSpPr>
          <p:cNvPr id="28" name="Shape 23"/>
          <p:cNvSpPr/>
          <p:nvPr/>
        </p:nvSpPr>
        <p:spPr>
          <a:xfrm>
            <a:off x="609905" y="5467198"/>
            <a:ext cx="28346" cy="533095"/>
          </a:xfrm>
          <a:prstGeom prst="rect">
            <a:avLst/>
          </a:prstGeom>
          <a:solidFill>
            <a:srgbClr val="4C6FFF"/>
          </a:solidFill>
          <a:ln/>
        </p:spPr>
      </p:sp>
      <p:sp>
        <p:nvSpPr>
          <p:cNvPr id="29" name="Text 24"/>
          <p:cNvSpPr txBox="1"/>
          <p:nvPr/>
        </p:nvSpPr>
        <p:spPr>
          <a:xfrm>
            <a:off x="790956" y="4123944"/>
            <a:ext cx="15005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重新定义产品价值</a:t>
            </a:r>
            <a:endParaRPr lang="en-US" sz="1300" dirty="0"/>
          </a:p>
        </p:txBody>
      </p:sp>
      <p:sp>
        <p:nvSpPr>
          <p:cNvPr id="30" name="Text 25"/>
          <p:cNvSpPr txBox="1"/>
          <p:nvPr/>
        </p:nvSpPr>
        <p:spPr>
          <a:xfrm>
            <a:off x="790956" y="4809744"/>
            <a:ext cx="13295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系统思考差异化</a:t>
            </a:r>
            <a:endParaRPr lang="en-US" sz="1300" dirty="0"/>
          </a:p>
        </p:txBody>
      </p:sp>
      <p:sp>
        <p:nvSpPr>
          <p:cNvPr id="31" name="Text 26"/>
          <p:cNvSpPr txBox="1"/>
          <p:nvPr/>
        </p:nvSpPr>
        <p:spPr>
          <a:xfrm>
            <a:off x="790956" y="5495544"/>
            <a:ext cx="2043684"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CEO亲自主导AI产品战略</a:t>
            </a:r>
            <a:endParaRPr lang="en-US" sz="1300" dirty="0"/>
          </a:p>
        </p:txBody>
      </p:sp>
      <p:sp>
        <p:nvSpPr>
          <p:cNvPr id="32" name="Text 27"/>
          <p:cNvSpPr txBox="1"/>
          <p:nvPr/>
        </p:nvSpPr>
        <p:spPr>
          <a:xfrm>
            <a:off x="790956" y="4419295"/>
            <a:ext cx="4534510"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不是做一个带AI功能的产品，而是做一个以智能为核心卖点的产品</a:t>
            </a:r>
            <a:endParaRPr lang="en-US" sz="1200" dirty="0"/>
          </a:p>
        </p:txBody>
      </p:sp>
      <p:sp>
        <p:nvSpPr>
          <p:cNvPr id="33" name="Text 28"/>
          <p:cNvSpPr txBox="1"/>
          <p:nvPr/>
        </p:nvSpPr>
        <p:spPr>
          <a:xfrm>
            <a:off x="790956" y="5105095"/>
            <a:ext cx="45436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优先从商业模式和目标市场层面构建差异化，技术差异化只是基础</a:t>
            </a:r>
            <a:endParaRPr lang="en-US" sz="1200" dirty="0"/>
          </a:p>
        </p:txBody>
      </p:sp>
      <p:sp>
        <p:nvSpPr>
          <p:cNvPr id="34" name="Text 29"/>
          <p:cNvSpPr txBox="1"/>
          <p:nvPr/>
        </p:nvSpPr>
        <p:spPr>
          <a:xfrm>
            <a:off x="790956" y="5790895"/>
            <a:ext cx="4610405"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这不是可以外包或授权的工作，需要创始人/CEO深度参与产品思考</a:t>
            </a:r>
            <a:endParaRPr lang="en-US" sz="12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Shape 0"/>
          <p:cNvSpPr/>
          <p:nvPr/>
        </p:nvSpPr>
        <p:spPr>
          <a:xfrm>
            <a:off x="0" y="0"/>
            <a:ext cx="12191695" cy="7334402"/>
          </a:xfrm>
          <a:prstGeom prst="rect">
            <a:avLst/>
          </a:prstGeom>
          <a:solidFill>
            <a:srgbClr val="FFFFFF"/>
          </a:solidFill>
          <a:ln/>
        </p:spPr>
      </p:sp>
      <p:sp>
        <p:nvSpPr>
          <p:cNvPr id="3" name="Shape 1"/>
          <p:cNvSpPr/>
          <p:nvPr/>
        </p:nvSpPr>
        <p:spPr>
          <a:xfrm>
            <a:off x="0" y="0"/>
            <a:ext cx="12191695" cy="73344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476402"/>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智能价值</a:t>
            </a:r>
            <a:endParaRPr lang="en-US" sz="1200" dirty="0"/>
          </a:p>
        </p:txBody>
      </p:sp>
      <p:sp>
        <p:nvSpPr>
          <p:cNvPr id="6" name="Text 4"/>
          <p:cNvSpPr txBox="1"/>
          <p:nvPr/>
        </p:nvSpPr>
        <p:spPr>
          <a:xfrm>
            <a:off x="381305" y="743407"/>
            <a:ext cx="5662879"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为什么在Agentic AI时代智能是最核心卖点</a:t>
            </a:r>
            <a:endParaRPr lang="en-US" sz="2200" dirty="0"/>
          </a:p>
        </p:txBody>
      </p:sp>
      <p:sp>
        <p:nvSpPr>
          <p:cNvPr id="7" name="Text 5"/>
          <p:cNvSpPr txBox="1"/>
          <p:nvPr/>
        </p:nvSpPr>
        <p:spPr>
          <a:xfrm>
            <a:off x="381305" y="1143000"/>
            <a:ext cx="3629254" cy="191110"/>
          </a:xfrm>
          <a:prstGeom prst="rect">
            <a:avLst/>
          </a:prstGeom>
          <a:noFill/>
          <a:ln/>
        </p:spPr>
        <p:txBody>
          <a:bodyPr wrap="square" lIns="0" tIns="0" rIns="0" bIns="0" rtlCol="0" anchor="ctr"/>
          <a:lstStyle/>
          <a:p>
            <a:pPr algn="l" indent="0" marL="0">
              <a:buNone/>
            </a:pPr>
            <a:r>
              <a:rPr lang="en-US" sz="1200" dirty="0">
                <a:solidFill>
                  <a:srgbClr val="4B5563"/>
                </a:solidFill>
                <a:latin typeface="Inter" pitchFamily="34" charset="0"/>
                <a:ea typeface="Inter" pitchFamily="34" charset="-122"/>
                <a:cs typeface="Inter" pitchFamily="34" charset="-120"/>
              </a:rPr>
              <a:t>智能直接创造10倍价值，改变用户体验与效率的本质</a:t>
            </a:r>
            <a:endParaRPr lang="en-US" sz="1200" dirty="0"/>
          </a:p>
        </p:txBody>
      </p:sp>
      <p:sp>
        <p:nvSpPr>
          <p:cNvPr id="8" name="Text 6"/>
          <p:cNvSpPr txBox="1"/>
          <p:nvPr/>
        </p:nvSpPr>
        <p:spPr>
          <a:xfrm>
            <a:off x="10090404" y="819302"/>
            <a:ext cx="1824228"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第一部分 Agentic时代新变量</a:t>
            </a:r>
            <a:endParaRPr lang="en-US" sz="1000" dirty="0"/>
          </a:p>
        </p:txBody>
      </p:sp>
      <p:sp>
        <p:nvSpPr>
          <p:cNvPr id="9" name="Shape 7"/>
          <p:cNvSpPr/>
          <p:nvPr/>
        </p:nvSpPr>
        <p:spPr>
          <a:xfrm>
            <a:off x="381305" y="1505102"/>
            <a:ext cx="11430000" cy="1561795"/>
          </a:xfrm>
          <a:prstGeom prst="roundRect">
            <a:avLst>
              <a:gd name="adj" fmla="val 2856"/>
            </a:avLst>
          </a:prstGeom>
          <a:solidFill>
            <a:srgbClr val="EFF6FF"/>
          </a:solidFill>
          <a:ln/>
        </p:spPr>
      </p:sp>
      <p:sp>
        <p:nvSpPr>
          <p:cNvPr id="10" name="Text 8"/>
          <p:cNvSpPr txBox="1"/>
          <p:nvPr/>
        </p:nvSpPr>
        <p:spPr>
          <a:xfrm>
            <a:off x="533095" y="1666951"/>
            <a:ext cx="1567282"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人类大脑数字化演进路径</a:t>
            </a:r>
            <a:endParaRPr lang="en-US" sz="1000" dirty="0"/>
          </a:p>
        </p:txBody>
      </p:sp>
      <p:sp>
        <p:nvSpPr>
          <p:cNvPr id="11" name="Shape 9"/>
          <p:cNvSpPr/>
          <p:nvPr/>
        </p:nvSpPr>
        <p:spPr>
          <a:xfrm>
            <a:off x="533095" y="1923898"/>
            <a:ext cx="1714500" cy="761695"/>
          </a:xfrm>
          <a:prstGeom prst="roundRect">
            <a:avLst>
              <a:gd name="adj" fmla="val 12005"/>
            </a:avLst>
          </a:prstGeom>
          <a:solidFill>
            <a:srgbClr val="EBF0FF"/>
          </a:solidFill>
          <a:ln w="25400">
            <a:solidFill>
              <a:srgbClr val="4C6FFF"/>
            </a:solidFill>
            <a:prstDash val="solid"/>
          </a:ln>
        </p:spPr>
      </p:sp>
      <p:sp>
        <p:nvSpPr>
          <p:cNvPr id="12" name="Shape 10"/>
          <p:cNvSpPr/>
          <p:nvPr/>
        </p:nvSpPr>
        <p:spPr>
          <a:xfrm>
            <a:off x="2210105" y="2286000"/>
            <a:ext cx="286207" cy="19202"/>
          </a:xfrm>
          <a:prstGeom prst="rect">
            <a:avLst/>
          </a:prstGeom>
          <a:solidFill>
            <a:srgbClr val="4C6FFF"/>
          </a:solidFill>
          <a:ln/>
        </p:spPr>
      </p:sp>
      <p:pic>
        <p:nvPicPr>
          <p:cNvPr id="13" name="Image 0" descr="preencoded.png">    </p:cNvPr>
          <p:cNvPicPr>
            <a:picLocks noChangeAspect="1"/>
          </p:cNvPicPr>
          <p:nvPr/>
        </p:nvPicPr>
        <p:blipFill>
          <a:blip r:embed="rId1"/>
          <a:srcRect l="0" r="0" t="-12500" b="-12500"/>
          <a:stretch/>
        </p:blipFill>
        <p:spPr>
          <a:xfrm>
            <a:off x="780898" y="2018995"/>
            <a:ext cx="228600" cy="228600"/>
          </a:xfrm>
          <a:prstGeom prst="rect">
            <a:avLst/>
          </a:prstGeom>
        </p:spPr>
      </p:pic>
      <p:sp>
        <p:nvSpPr>
          <p:cNvPr id="14" name="Text 11"/>
          <p:cNvSpPr txBox="1"/>
          <p:nvPr/>
        </p:nvSpPr>
        <p:spPr>
          <a:xfrm>
            <a:off x="1085393" y="2038198"/>
            <a:ext cx="1038758"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对话认知智能</a:t>
            </a:r>
            <a:endParaRPr lang="en-US" sz="1200" dirty="0"/>
          </a:p>
        </p:txBody>
      </p:sp>
      <p:sp>
        <p:nvSpPr>
          <p:cNvPr id="15" name="Text 12"/>
          <p:cNvSpPr txBox="1"/>
          <p:nvPr/>
        </p:nvSpPr>
        <p:spPr>
          <a:xfrm>
            <a:off x="705002" y="2286000"/>
            <a:ext cx="4864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2022年</a:t>
            </a:r>
            <a:endParaRPr lang="en-US" sz="900" dirty="0"/>
          </a:p>
        </p:txBody>
      </p:sp>
      <p:sp>
        <p:nvSpPr>
          <p:cNvPr id="16" name="Text 13"/>
          <p:cNvSpPr txBox="1"/>
          <p:nvPr/>
        </p:nvSpPr>
        <p:spPr>
          <a:xfrm>
            <a:off x="705002" y="2438705"/>
            <a:ext cx="11247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理解并回应人类问题</a:t>
            </a:r>
            <a:endParaRPr lang="en-US" sz="900" dirty="0"/>
          </a:p>
        </p:txBody>
      </p:sp>
      <p:pic>
        <p:nvPicPr>
          <p:cNvPr id="17" name="Image 1" descr="preencoded.png">    </p:cNvPr>
          <p:cNvPicPr>
            <a:picLocks noChangeAspect="1"/>
          </p:cNvPicPr>
          <p:nvPr/>
        </p:nvPicPr>
        <p:blipFill>
          <a:blip r:embed="rId2"/>
          <a:srcRect l="0" r="0" t="-180" b="-180"/>
          <a:stretch/>
        </p:blipFill>
        <p:spPr>
          <a:xfrm>
            <a:off x="3696005" y="2229307"/>
            <a:ext cx="95098" cy="152705"/>
          </a:xfrm>
          <a:prstGeom prst="rect">
            <a:avLst/>
          </a:prstGeom>
        </p:spPr>
      </p:pic>
      <p:sp>
        <p:nvSpPr>
          <p:cNvPr id="18" name="Shape 14"/>
          <p:cNvSpPr/>
          <p:nvPr/>
        </p:nvSpPr>
        <p:spPr>
          <a:xfrm>
            <a:off x="5238598" y="1923898"/>
            <a:ext cx="1714500" cy="761695"/>
          </a:xfrm>
          <a:prstGeom prst="roundRect">
            <a:avLst>
              <a:gd name="adj" fmla="val 12005"/>
            </a:avLst>
          </a:prstGeom>
          <a:solidFill>
            <a:srgbClr val="EBF0FF"/>
          </a:solidFill>
          <a:ln w="25400">
            <a:solidFill>
              <a:srgbClr val="4C6FFF"/>
            </a:solidFill>
            <a:prstDash val="solid"/>
          </a:ln>
        </p:spPr>
      </p:sp>
      <p:sp>
        <p:nvSpPr>
          <p:cNvPr id="19" name="Shape 15"/>
          <p:cNvSpPr/>
          <p:nvPr/>
        </p:nvSpPr>
        <p:spPr>
          <a:xfrm>
            <a:off x="6915607" y="2286000"/>
            <a:ext cx="286207" cy="19202"/>
          </a:xfrm>
          <a:prstGeom prst="rect">
            <a:avLst/>
          </a:prstGeom>
          <a:solidFill>
            <a:srgbClr val="4C6FFF"/>
          </a:solidFill>
          <a:ln/>
        </p:spPr>
      </p:sp>
      <p:pic>
        <p:nvPicPr>
          <p:cNvPr id="20" name="Image 2" descr="preencoded.png">    </p:cNvPr>
          <p:cNvPicPr>
            <a:picLocks noChangeAspect="1"/>
          </p:cNvPicPr>
          <p:nvPr/>
        </p:nvPicPr>
        <p:blipFill>
          <a:blip r:embed="rId3"/>
          <a:srcRect l="0" r="0" t="0" b="0"/>
          <a:stretch/>
        </p:blipFill>
        <p:spPr>
          <a:xfrm>
            <a:off x="5639105" y="2018995"/>
            <a:ext cx="228600" cy="228600"/>
          </a:xfrm>
          <a:prstGeom prst="rect">
            <a:avLst/>
          </a:prstGeom>
        </p:spPr>
      </p:pic>
      <p:sp>
        <p:nvSpPr>
          <p:cNvPr id="21" name="Text 16"/>
          <p:cNvSpPr txBox="1"/>
          <p:nvPr/>
        </p:nvSpPr>
        <p:spPr>
          <a:xfrm>
            <a:off x="5943600" y="2038198"/>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推理智能</a:t>
            </a:r>
            <a:endParaRPr lang="en-US" sz="1200" dirty="0"/>
          </a:p>
        </p:txBody>
      </p:sp>
      <p:sp>
        <p:nvSpPr>
          <p:cNvPr id="22" name="Text 17"/>
          <p:cNvSpPr txBox="1"/>
          <p:nvPr/>
        </p:nvSpPr>
        <p:spPr>
          <a:xfrm>
            <a:off x="5410505" y="2286000"/>
            <a:ext cx="4864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2023年</a:t>
            </a:r>
            <a:endParaRPr lang="en-US" sz="900" dirty="0"/>
          </a:p>
        </p:txBody>
      </p:sp>
      <p:sp>
        <p:nvSpPr>
          <p:cNvPr id="23" name="Text 18"/>
          <p:cNvSpPr txBox="1"/>
          <p:nvPr/>
        </p:nvSpPr>
        <p:spPr>
          <a:xfrm>
            <a:off x="5410505" y="2438705"/>
            <a:ext cx="10104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解决复杂逻辑问题</a:t>
            </a:r>
            <a:endParaRPr lang="en-US" sz="900" dirty="0"/>
          </a:p>
        </p:txBody>
      </p:sp>
      <p:pic>
        <p:nvPicPr>
          <p:cNvPr id="24" name="Image 3" descr="preencoded.png">    </p:cNvPr>
          <p:cNvPicPr>
            <a:picLocks noChangeAspect="1"/>
          </p:cNvPicPr>
          <p:nvPr/>
        </p:nvPicPr>
        <p:blipFill>
          <a:blip r:embed="rId4"/>
          <a:srcRect l="0" r="0" t="-180" b="-180"/>
          <a:stretch/>
        </p:blipFill>
        <p:spPr>
          <a:xfrm>
            <a:off x="8401507" y="2229307"/>
            <a:ext cx="95098" cy="152705"/>
          </a:xfrm>
          <a:prstGeom prst="rect">
            <a:avLst/>
          </a:prstGeom>
        </p:spPr>
      </p:pic>
      <p:sp>
        <p:nvSpPr>
          <p:cNvPr id="25" name="Shape 19"/>
          <p:cNvSpPr/>
          <p:nvPr/>
        </p:nvSpPr>
        <p:spPr>
          <a:xfrm>
            <a:off x="9944100" y="1923898"/>
            <a:ext cx="1714500" cy="761695"/>
          </a:xfrm>
          <a:prstGeom prst="roundRect">
            <a:avLst>
              <a:gd name="adj" fmla="val 12005"/>
            </a:avLst>
          </a:prstGeom>
          <a:solidFill>
            <a:srgbClr val="EBF0FF"/>
          </a:solidFill>
          <a:ln w="25400">
            <a:solidFill>
              <a:srgbClr val="4C6FFF"/>
            </a:solidFill>
            <a:prstDash val="solid"/>
          </a:ln>
        </p:spPr>
      </p:sp>
      <p:sp>
        <p:nvSpPr>
          <p:cNvPr id="26" name="Shape 20"/>
          <p:cNvSpPr/>
          <p:nvPr/>
        </p:nvSpPr>
        <p:spPr>
          <a:xfrm>
            <a:off x="9944100" y="2400300"/>
            <a:ext cx="286207" cy="19202"/>
          </a:xfrm>
          <a:prstGeom prst="rect">
            <a:avLst/>
          </a:prstGeom>
          <a:solidFill>
            <a:srgbClr val="4C6FFF"/>
          </a:solidFill>
          <a:ln/>
        </p:spPr>
      </p:sp>
      <p:pic>
        <p:nvPicPr>
          <p:cNvPr id="27" name="Image 4" descr="preencoded.png">    </p:cNvPr>
          <p:cNvPicPr>
            <a:picLocks noChangeAspect="1"/>
          </p:cNvPicPr>
          <p:nvPr/>
        </p:nvPicPr>
        <p:blipFill>
          <a:blip r:embed="rId5"/>
          <a:srcRect l="0" r="0" t="-12500" b="-12500"/>
          <a:stretch/>
        </p:blipFill>
        <p:spPr>
          <a:xfrm>
            <a:off x="10343693" y="2018995"/>
            <a:ext cx="228600" cy="228600"/>
          </a:xfrm>
          <a:prstGeom prst="rect">
            <a:avLst/>
          </a:prstGeom>
        </p:spPr>
      </p:pic>
      <p:sp>
        <p:nvSpPr>
          <p:cNvPr id="28" name="Text 21"/>
          <p:cNvSpPr txBox="1"/>
          <p:nvPr/>
        </p:nvSpPr>
        <p:spPr>
          <a:xfrm>
            <a:off x="10649102" y="2038198"/>
            <a:ext cx="7342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行动智能</a:t>
            </a:r>
            <a:endParaRPr lang="en-US" sz="1200" dirty="0"/>
          </a:p>
        </p:txBody>
      </p:sp>
      <p:sp>
        <p:nvSpPr>
          <p:cNvPr id="29" name="Text 22"/>
          <p:cNvSpPr txBox="1"/>
          <p:nvPr/>
        </p:nvSpPr>
        <p:spPr>
          <a:xfrm>
            <a:off x="10116007" y="2286000"/>
            <a:ext cx="4864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2024年</a:t>
            </a:r>
            <a:endParaRPr lang="en-US" sz="900" dirty="0"/>
          </a:p>
        </p:txBody>
      </p:sp>
      <p:sp>
        <p:nvSpPr>
          <p:cNvPr id="30" name="Text 23"/>
          <p:cNvSpPr txBox="1"/>
          <p:nvPr/>
        </p:nvSpPr>
        <p:spPr>
          <a:xfrm>
            <a:off x="10116007" y="2438705"/>
            <a:ext cx="1124712" cy="143561"/>
          </a:xfrm>
          <a:prstGeom prst="rect">
            <a:avLst/>
          </a:prstGeom>
          <a:noFill/>
          <a:ln/>
        </p:spPr>
        <p:txBody>
          <a:bodyPr wrap="square" lIns="0" tIns="0" rIns="0" bIns="0" rtlCol="0" anchor="ctr"/>
          <a:lstStyle/>
          <a:p>
            <a:pPr algn="l" indent="0" marL="0">
              <a:buNone/>
            </a:pPr>
            <a:r>
              <a:rPr lang="en-US" sz="900" dirty="0">
                <a:solidFill>
                  <a:srgbClr val="1F2937"/>
                </a:solidFill>
                <a:latin typeface="Inter" pitchFamily="34" charset="0"/>
                <a:ea typeface="Inter" pitchFamily="34" charset="-122"/>
                <a:cs typeface="Inter" pitchFamily="34" charset="-120"/>
              </a:rPr>
              <a:t>主动完成任务和决策</a:t>
            </a:r>
            <a:endParaRPr lang="en-US" sz="900" dirty="0"/>
          </a:p>
        </p:txBody>
      </p:sp>
      <p:sp>
        <p:nvSpPr>
          <p:cNvPr id="31" name="Text 24"/>
          <p:cNvSpPr txBox="1"/>
          <p:nvPr/>
        </p:nvSpPr>
        <p:spPr>
          <a:xfrm>
            <a:off x="4218127" y="2762402"/>
            <a:ext cx="3848710"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Agentic AI时代：首次实现人类大脑数字化，从信息理解到自主决策与行动</a:t>
            </a:r>
            <a:endParaRPr lang="en-US" sz="900" dirty="0"/>
          </a:p>
        </p:txBody>
      </p:sp>
      <p:sp>
        <p:nvSpPr>
          <p:cNvPr id="32" name="Shape 25"/>
          <p:cNvSpPr/>
          <p:nvPr/>
        </p:nvSpPr>
        <p:spPr>
          <a:xfrm>
            <a:off x="381305" y="3258007"/>
            <a:ext cx="3733495" cy="1352398"/>
          </a:xfrm>
          <a:prstGeom prst="roundRect">
            <a:avLst>
              <a:gd name="adj" fmla="val 3809"/>
            </a:avLst>
          </a:prstGeom>
          <a:solidFill>
            <a:srgbClr val="F9FAFB"/>
          </a:solidFill>
          <a:ln w="12700">
            <a:solidFill>
              <a:srgbClr val="E5E7EB"/>
            </a:solidFill>
            <a:prstDash val="solid"/>
          </a:ln>
        </p:spPr>
      </p:sp>
      <p:sp>
        <p:nvSpPr>
          <p:cNvPr id="33" name="Shape 26"/>
          <p:cNvSpPr/>
          <p:nvPr/>
        </p:nvSpPr>
        <p:spPr>
          <a:xfrm>
            <a:off x="504749" y="3381451"/>
            <a:ext cx="381305" cy="381305"/>
          </a:xfrm>
          <a:prstGeom prst="ellipse">
            <a:avLst/>
          </a:prstGeom>
          <a:solidFill>
            <a:srgbClr val="EBF0FF"/>
          </a:solidFill>
          <a:ln/>
        </p:spPr>
      </p:sp>
      <p:pic>
        <p:nvPicPr>
          <p:cNvPr id="34" name="Image 5" descr="preencoded.png">    </p:cNvPr>
          <p:cNvPicPr>
            <a:picLocks noChangeAspect="1"/>
          </p:cNvPicPr>
          <p:nvPr/>
        </p:nvPicPr>
        <p:blipFill>
          <a:blip r:embed="rId6"/>
          <a:srcRect l="0" r="0" t="0" b="0"/>
          <a:stretch/>
        </p:blipFill>
        <p:spPr>
          <a:xfrm>
            <a:off x="609905" y="3486607"/>
            <a:ext cx="171907" cy="171907"/>
          </a:xfrm>
          <a:prstGeom prst="rect">
            <a:avLst/>
          </a:prstGeom>
        </p:spPr>
      </p:pic>
      <p:sp>
        <p:nvSpPr>
          <p:cNvPr id="35" name="Shape 27"/>
          <p:cNvSpPr/>
          <p:nvPr/>
        </p:nvSpPr>
        <p:spPr>
          <a:xfrm>
            <a:off x="4229100" y="3258007"/>
            <a:ext cx="3733495" cy="1352398"/>
          </a:xfrm>
          <a:prstGeom prst="roundRect">
            <a:avLst>
              <a:gd name="adj" fmla="val 3809"/>
            </a:avLst>
          </a:prstGeom>
          <a:solidFill>
            <a:srgbClr val="F9FAFB"/>
          </a:solidFill>
          <a:ln w="12700">
            <a:solidFill>
              <a:srgbClr val="E5E7EB"/>
            </a:solidFill>
            <a:prstDash val="solid"/>
          </a:ln>
        </p:spPr>
      </p:sp>
      <p:sp>
        <p:nvSpPr>
          <p:cNvPr id="36" name="Shape 28"/>
          <p:cNvSpPr/>
          <p:nvPr/>
        </p:nvSpPr>
        <p:spPr>
          <a:xfrm>
            <a:off x="4352544" y="3381451"/>
            <a:ext cx="381305" cy="381305"/>
          </a:xfrm>
          <a:prstGeom prst="ellipse">
            <a:avLst/>
          </a:prstGeom>
          <a:solidFill>
            <a:srgbClr val="EBF0FF"/>
          </a:solidFill>
          <a:ln/>
        </p:spPr>
      </p:sp>
      <p:sp>
        <p:nvSpPr>
          <p:cNvPr id="37" name="Text 29"/>
          <p:cNvSpPr txBox="1"/>
          <p:nvPr/>
        </p:nvSpPr>
        <p:spPr>
          <a:xfrm>
            <a:off x="1000354" y="3476549"/>
            <a:ext cx="6574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 Chat</a:t>
            </a:r>
            <a:endParaRPr lang="en-US" sz="1200" dirty="0"/>
          </a:p>
        </p:txBody>
      </p:sp>
      <p:sp>
        <p:nvSpPr>
          <p:cNvPr id="38" name="Text 30"/>
          <p:cNvSpPr txBox="1"/>
          <p:nvPr/>
        </p:nvSpPr>
        <p:spPr>
          <a:xfrm>
            <a:off x="4848149" y="3476549"/>
            <a:ext cx="838505"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AI Coding</a:t>
            </a:r>
            <a:endParaRPr lang="en-US" sz="1200" dirty="0"/>
          </a:p>
        </p:txBody>
      </p:sp>
      <p:sp>
        <p:nvSpPr>
          <p:cNvPr id="39" name="Text 31"/>
          <p:cNvSpPr txBox="1"/>
          <p:nvPr/>
        </p:nvSpPr>
        <p:spPr>
          <a:xfrm>
            <a:off x="504749" y="3847795"/>
            <a:ext cx="2015338"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ChatGPT / DeepSeek / Gemini</a:t>
            </a:r>
            <a:endParaRPr lang="en-US" sz="1000" dirty="0"/>
          </a:p>
        </p:txBody>
      </p:sp>
      <p:sp>
        <p:nvSpPr>
          <p:cNvPr id="40" name="Text 32"/>
          <p:cNvSpPr txBox="1"/>
          <p:nvPr/>
        </p:nvSpPr>
        <p:spPr>
          <a:xfrm>
            <a:off x="4352544" y="3847795"/>
            <a:ext cx="19677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Claude Code / OpenAI Codex</a:t>
            </a:r>
            <a:endParaRPr lang="en-US" sz="1000" dirty="0"/>
          </a:p>
        </p:txBody>
      </p:sp>
      <p:sp>
        <p:nvSpPr>
          <p:cNvPr id="41" name="Text 33"/>
          <p:cNvSpPr txBox="1"/>
          <p:nvPr/>
        </p:nvSpPr>
        <p:spPr>
          <a:xfrm>
            <a:off x="504749" y="4067251"/>
            <a:ext cx="2724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直接给出答案而非搜索链接，本质提升信息获取效率</a:t>
            </a:r>
            <a:endParaRPr lang="en-US" sz="900" dirty="0"/>
          </a:p>
        </p:txBody>
      </p:sp>
      <p:sp>
        <p:nvSpPr>
          <p:cNvPr id="42" name="Shape 34"/>
          <p:cNvSpPr/>
          <p:nvPr/>
        </p:nvSpPr>
        <p:spPr>
          <a:xfrm>
            <a:off x="504749" y="4257446"/>
            <a:ext cx="3486607" cy="228600"/>
          </a:xfrm>
          <a:prstGeom prst="roundRect">
            <a:avLst>
              <a:gd name="adj" fmla="val 100000"/>
            </a:avLst>
          </a:prstGeom>
          <a:solidFill>
            <a:srgbClr val="EFF6FF"/>
          </a:solidFill>
          <a:ln/>
        </p:spPr>
      </p:sp>
      <p:pic>
        <p:nvPicPr>
          <p:cNvPr id="43" name="Image 6" descr="preencoded.png">    </p:cNvPr>
          <p:cNvPicPr>
            <a:picLocks noChangeAspect="1"/>
          </p:cNvPicPr>
          <p:nvPr/>
        </p:nvPicPr>
        <p:blipFill>
          <a:blip r:embed="rId7"/>
          <a:srcRect l="-133" r="-133" t="0" b="0"/>
          <a:stretch/>
        </p:blipFill>
        <p:spPr>
          <a:xfrm>
            <a:off x="543154" y="4310482"/>
            <a:ext cx="85954" cy="114300"/>
          </a:xfrm>
          <a:prstGeom prst="rect">
            <a:avLst/>
          </a:prstGeom>
        </p:spPr>
      </p:pic>
      <p:sp>
        <p:nvSpPr>
          <p:cNvPr id="44" name="Text 35"/>
          <p:cNvSpPr txBox="1"/>
          <p:nvPr/>
        </p:nvSpPr>
        <p:spPr>
          <a:xfrm>
            <a:off x="4352544" y="4067251"/>
            <a:ext cx="24963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直接生成可运行代码，彻底改变开发流程与效率</a:t>
            </a:r>
            <a:endParaRPr lang="en-US" sz="900" dirty="0"/>
          </a:p>
        </p:txBody>
      </p:sp>
      <p:sp>
        <p:nvSpPr>
          <p:cNvPr id="45" name="Text 36"/>
          <p:cNvSpPr txBox="1"/>
          <p:nvPr/>
        </p:nvSpPr>
        <p:spPr>
          <a:xfrm>
            <a:off x="666598" y="4295851"/>
            <a:ext cx="17913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从"找到信息"到"得到解答"的质变</a:t>
            </a:r>
            <a:endParaRPr lang="en-US" sz="900" dirty="0"/>
          </a:p>
        </p:txBody>
      </p:sp>
      <p:pic>
        <p:nvPicPr>
          <p:cNvPr id="46" name="Image 7" descr="preencoded.png">    </p:cNvPr>
          <p:cNvPicPr>
            <a:picLocks noChangeAspect="1"/>
          </p:cNvPicPr>
          <p:nvPr/>
        </p:nvPicPr>
        <p:blipFill>
          <a:blip r:embed="rId8"/>
          <a:srcRect l="-1064" r="-1064" t="0" b="0"/>
          <a:stretch/>
        </p:blipFill>
        <p:spPr>
          <a:xfrm>
            <a:off x="4433926" y="3486607"/>
            <a:ext cx="219456" cy="171907"/>
          </a:xfrm>
          <a:prstGeom prst="rect">
            <a:avLst/>
          </a:prstGeom>
        </p:spPr>
      </p:pic>
      <p:sp>
        <p:nvSpPr>
          <p:cNvPr id="47" name="Shape 37"/>
          <p:cNvSpPr/>
          <p:nvPr/>
        </p:nvSpPr>
        <p:spPr>
          <a:xfrm>
            <a:off x="4352544" y="4257446"/>
            <a:ext cx="3486607" cy="228600"/>
          </a:xfrm>
          <a:prstGeom prst="roundRect">
            <a:avLst>
              <a:gd name="adj" fmla="val 100000"/>
            </a:avLst>
          </a:prstGeom>
          <a:solidFill>
            <a:srgbClr val="EFF6FF"/>
          </a:solidFill>
          <a:ln/>
        </p:spPr>
      </p:sp>
      <p:pic>
        <p:nvPicPr>
          <p:cNvPr id="48" name="Image 8" descr="preencoded.png">    </p:cNvPr>
          <p:cNvPicPr>
            <a:picLocks noChangeAspect="1"/>
          </p:cNvPicPr>
          <p:nvPr/>
        </p:nvPicPr>
        <p:blipFill>
          <a:blip r:embed="rId9"/>
          <a:srcRect l="-133" r="-133" t="0" b="0"/>
          <a:stretch/>
        </p:blipFill>
        <p:spPr>
          <a:xfrm>
            <a:off x="4390949" y="4310482"/>
            <a:ext cx="85954" cy="114300"/>
          </a:xfrm>
          <a:prstGeom prst="rect">
            <a:avLst/>
          </a:prstGeom>
        </p:spPr>
      </p:pic>
      <p:sp>
        <p:nvSpPr>
          <p:cNvPr id="49" name="Shape 38"/>
          <p:cNvSpPr/>
          <p:nvPr/>
        </p:nvSpPr>
        <p:spPr>
          <a:xfrm>
            <a:off x="8076895" y="3258007"/>
            <a:ext cx="3733495" cy="1352398"/>
          </a:xfrm>
          <a:prstGeom prst="roundRect">
            <a:avLst>
              <a:gd name="adj" fmla="val 3809"/>
            </a:avLst>
          </a:prstGeom>
          <a:solidFill>
            <a:srgbClr val="F9FAFB"/>
          </a:solidFill>
          <a:ln w="12700">
            <a:solidFill>
              <a:srgbClr val="E5E7EB"/>
            </a:solidFill>
            <a:prstDash val="solid"/>
          </a:ln>
        </p:spPr>
      </p:sp>
      <p:sp>
        <p:nvSpPr>
          <p:cNvPr id="50" name="Shape 39"/>
          <p:cNvSpPr/>
          <p:nvPr/>
        </p:nvSpPr>
        <p:spPr>
          <a:xfrm>
            <a:off x="4229100" y="4724705"/>
            <a:ext cx="3733495" cy="1352398"/>
          </a:xfrm>
          <a:prstGeom prst="roundRect">
            <a:avLst>
              <a:gd name="adj" fmla="val 3809"/>
            </a:avLst>
          </a:prstGeom>
          <a:solidFill>
            <a:srgbClr val="F9FAFB"/>
          </a:solidFill>
          <a:ln w="12700">
            <a:solidFill>
              <a:srgbClr val="E5E7EB"/>
            </a:solidFill>
            <a:prstDash val="solid"/>
          </a:ln>
        </p:spPr>
      </p:sp>
      <p:sp>
        <p:nvSpPr>
          <p:cNvPr id="51" name="Shape 40"/>
          <p:cNvSpPr/>
          <p:nvPr/>
        </p:nvSpPr>
        <p:spPr>
          <a:xfrm>
            <a:off x="8201254" y="3381451"/>
            <a:ext cx="381305" cy="381305"/>
          </a:xfrm>
          <a:prstGeom prst="ellipse">
            <a:avLst/>
          </a:prstGeom>
          <a:solidFill>
            <a:srgbClr val="EBF0FF"/>
          </a:solidFill>
          <a:ln/>
        </p:spPr>
      </p:sp>
      <p:sp>
        <p:nvSpPr>
          <p:cNvPr id="52" name="Shape 41"/>
          <p:cNvSpPr/>
          <p:nvPr/>
        </p:nvSpPr>
        <p:spPr>
          <a:xfrm>
            <a:off x="4352544" y="4848149"/>
            <a:ext cx="381305" cy="381305"/>
          </a:xfrm>
          <a:prstGeom prst="ellipse">
            <a:avLst/>
          </a:prstGeom>
          <a:solidFill>
            <a:srgbClr val="EBF0FF"/>
          </a:solidFill>
          <a:ln/>
        </p:spPr>
      </p:sp>
      <p:sp>
        <p:nvSpPr>
          <p:cNvPr id="53" name="Text 42"/>
          <p:cNvSpPr txBox="1"/>
          <p:nvPr/>
        </p:nvSpPr>
        <p:spPr>
          <a:xfrm>
            <a:off x="4848149" y="4943246"/>
            <a:ext cx="14575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Tesla FSD无人驾驶</a:t>
            </a:r>
            <a:endParaRPr lang="en-US" sz="1200" dirty="0"/>
          </a:p>
        </p:txBody>
      </p:sp>
      <p:sp>
        <p:nvSpPr>
          <p:cNvPr id="54" name="Text 43"/>
          <p:cNvSpPr txBox="1"/>
          <p:nvPr/>
        </p:nvSpPr>
        <p:spPr>
          <a:xfrm>
            <a:off x="8201254" y="3847795"/>
            <a:ext cx="1271930"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Genspark / Manus</a:t>
            </a:r>
            <a:endParaRPr lang="en-US" sz="1000" dirty="0"/>
          </a:p>
        </p:txBody>
      </p:sp>
      <p:sp>
        <p:nvSpPr>
          <p:cNvPr id="55" name="Shape 44"/>
          <p:cNvSpPr/>
          <p:nvPr/>
        </p:nvSpPr>
        <p:spPr>
          <a:xfrm>
            <a:off x="8201254" y="4257446"/>
            <a:ext cx="3486607" cy="228600"/>
          </a:xfrm>
          <a:prstGeom prst="roundRect">
            <a:avLst>
              <a:gd name="adj" fmla="val 100000"/>
            </a:avLst>
          </a:prstGeom>
          <a:solidFill>
            <a:srgbClr val="EFF6FF"/>
          </a:solidFill>
          <a:ln/>
        </p:spPr>
      </p:sp>
      <p:sp>
        <p:nvSpPr>
          <p:cNvPr id="56" name="Text 45"/>
          <p:cNvSpPr txBox="1"/>
          <p:nvPr/>
        </p:nvSpPr>
        <p:spPr>
          <a:xfrm>
            <a:off x="4515307" y="4295851"/>
            <a:ext cx="17913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从"如何写代码"到"直接解决问题"</a:t>
            </a:r>
            <a:endParaRPr lang="en-US" sz="900" dirty="0"/>
          </a:p>
        </p:txBody>
      </p:sp>
      <p:pic>
        <p:nvPicPr>
          <p:cNvPr id="57" name="Image 9" descr="preencoded.png">    </p:cNvPr>
          <p:cNvPicPr>
            <a:picLocks noChangeAspect="1"/>
          </p:cNvPicPr>
          <p:nvPr/>
        </p:nvPicPr>
        <p:blipFill>
          <a:blip r:embed="rId10"/>
          <a:srcRect l="-1064" r="-1064" t="0" b="0"/>
          <a:stretch/>
        </p:blipFill>
        <p:spPr>
          <a:xfrm>
            <a:off x="8281721" y="3486607"/>
            <a:ext cx="219456" cy="171907"/>
          </a:xfrm>
          <a:prstGeom prst="rect">
            <a:avLst/>
          </a:prstGeom>
        </p:spPr>
      </p:pic>
      <p:sp>
        <p:nvSpPr>
          <p:cNvPr id="58" name="Shape 46"/>
          <p:cNvSpPr/>
          <p:nvPr/>
        </p:nvSpPr>
        <p:spPr>
          <a:xfrm>
            <a:off x="381305" y="4724705"/>
            <a:ext cx="3733495" cy="1352398"/>
          </a:xfrm>
          <a:prstGeom prst="roundRect">
            <a:avLst>
              <a:gd name="adj" fmla="val 3809"/>
            </a:avLst>
          </a:prstGeom>
          <a:solidFill>
            <a:srgbClr val="F9FAFB"/>
          </a:solidFill>
          <a:ln w="12700">
            <a:solidFill>
              <a:srgbClr val="E5E7EB"/>
            </a:solidFill>
            <a:prstDash val="solid"/>
          </a:ln>
        </p:spPr>
      </p:sp>
      <p:sp>
        <p:nvSpPr>
          <p:cNvPr id="59" name="Shape 47"/>
          <p:cNvSpPr/>
          <p:nvPr/>
        </p:nvSpPr>
        <p:spPr>
          <a:xfrm>
            <a:off x="504749" y="4848149"/>
            <a:ext cx="381305" cy="381305"/>
          </a:xfrm>
          <a:prstGeom prst="ellipse">
            <a:avLst/>
          </a:prstGeom>
          <a:solidFill>
            <a:srgbClr val="EBF0FF"/>
          </a:solidFill>
          <a:ln/>
        </p:spPr>
      </p:sp>
      <p:sp>
        <p:nvSpPr>
          <p:cNvPr id="60" name="Text 48"/>
          <p:cNvSpPr txBox="1"/>
          <p:nvPr/>
        </p:nvSpPr>
        <p:spPr>
          <a:xfrm>
            <a:off x="8695944" y="3476549"/>
            <a:ext cx="886054"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通用智能体</a:t>
            </a:r>
            <a:endParaRPr lang="en-US" sz="1200" dirty="0"/>
          </a:p>
        </p:txBody>
      </p:sp>
      <p:sp>
        <p:nvSpPr>
          <p:cNvPr id="61" name="Text 49"/>
          <p:cNvSpPr txBox="1"/>
          <p:nvPr/>
        </p:nvSpPr>
        <p:spPr>
          <a:xfrm>
            <a:off x="8695944" y="4943246"/>
            <a:ext cx="1105510"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Meta智能眼镜</a:t>
            </a:r>
            <a:endParaRPr lang="en-US" sz="1200" dirty="0"/>
          </a:p>
        </p:txBody>
      </p:sp>
      <p:sp>
        <p:nvSpPr>
          <p:cNvPr id="62" name="Text 50"/>
          <p:cNvSpPr txBox="1"/>
          <p:nvPr/>
        </p:nvSpPr>
        <p:spPr>
          <a:xfrm>
            <a:off x="504749" y="5315407"/>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AI驱动的搜索引擎</a:t>
            </a:r>
            <a:endParaRPr lang="en-US" sz="1000" dirty="0"/>
          </a:p>
        </p:txBody>
      </p:sp>
      <p:sp>
        <p:nvSpPr>
          <p:cNvPr id="63" name="Text 51"/>
          <p:cNvSpPr txBox="1"/>
          <p:nvPr/>
        </p:nvSpPr>
        <p:spPr>
          <a:xfrm>
            <a:off x="8201254" y="4067251"/>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直接完成复杂任务，而非简单问答，实现自动化工作流</a:t>
            </a:r>
            <a:endParaRPr lang="en-US" sz="900" dirty="0"/>
          </a:p>
        </p:txBody>
      </p:sp>
      <p:pic>
        <p:nvPicPr>
          <p:cNvPr id="64" name="Image 10" descr="preencoded.png">    </p:cNvPr>
          <p:cNvPicPr>
            <a:picLocks noChangeAspect="1"/>
          </p:cNvPicPr>
          <p:nvPr/>
        </p:nvPicPr>
        <p:blipFill>
          <a:blip r:embed="rId11"/>
          <a:srcRect l="-133" r="-133" t="0" b="0"/>
          <a:stretch/>
        </p:blipFill>
        <p:spPr>
          <a:xfrm>
            <a:off x="8238744" y="4310482"/>
            <a:ext cx="85954" cy="114300"/>
          </a:xfrm>
          <a:prstGeom prst="rect">
            <a:avLst/>
          </a:prstGeom>
        </p:spPr>
      </p:pic>
      <p:sp>
        <p:nvSpPr>
          <p:cNvPr id="65" name="Text 52"/>
          <p:cNvSpPr txBox="1"/>
          <p:nvPr/>
        </p:nvSpPr>
        <p:spPr>
          <a:xfrm>
            <a:off x="8201254" y="5315407"/>
            <a:ext cx="15105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$800低价移动智能终端</a:t>
            </a:r>
            <a:endParaRPr lang="en-US" sz="1000" dirty="0"/>
          </a:p>
        </p:txBody>
      </p:sp>
      <p:sp>
        <p:nvSpPr>
          <p:cNvPr id="66" name="Shape 53"/>
          <p:cNvSpPr/>
          <p:nvPr/>
        </p:nvSpPr>
        <p:spPr>
          <a:xfrm>
            <a:off x="504749" y="5724144"/>
            <a:ext cx="3486607" cy="228600"/>
          </a:xfrm>
          <a:prstGeom prst="roundRect">
            <a:avLst>
              <a:gd name="adj" fmla="val 100000"/>
            </a:avLst>
          </a:prstGeom>
          <a:solidFill>
            <a:srgbClr val="EFF6FF"/>
          </a:solidFill>
          <a:ln/>
        </p:spPr>
      </p:sp>
      <p:sp>
        <p:nvSpPr>
          <p:cNvPr id="67" name="Text 54"/>
          <p:cNvSpPr txBox="1"/>
          <p:nvPr/>
        </p:nvSpPr>
        <p:spPr>
          <a:xfrm>
            <a:off x="8363102" y="4295851"/>
            <a:ext cx="14484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从"回答问题"到"解决问题"</a:t>
            </a:r>
            <a:endParaRPr lang="en-US" sz="900" dirty="0"/>
          </a:p>
        </p:txBody>
      </p:sp>
      <p:pic>
        <p:nvPicPr>
          <p:cNvPr id="68" name="Image 11" descr="preencoded.png">    </p:cNvPr>
          <p:cNvPicPr>
            <a:picLocks noChangeAspect="1"/>
          </p:cNvPicPr>
          <p:nvPr/>
        </p:nvPicPr>
        <p:blipFill>
          <a:blip r:embed="rId12"/>
          <a:srcRect l="0" r="0" t="0" b="0"/>
          <a:stretch/>
        </p:blipFill>
        <p:spPr>
          <a:xfrm>
            <a:off x="609905" y="4953305"/>
            <a:ext cx="171907" cy="171907"/>
          </a:xfrm>
          <a:prstGeom prst="rect">
            <a:avLst/>
          </a:prstGeom>
        </p:spPr>
      </p:pic>
      <p:sp>
        <p:nvSpPr>
          <p:cNvPr id="69" name="Shape 55"/>
          <p:cNvSpPr/>
          <p:nvPr/>
        </p:nvSpPr>
        <p:spPr>
          <a:xfrm>
            <a:off x="8076895" y="4724705"/>
            <a:ext cx="3733495" cy="1352398"/>
          </a:xfrm>
          <a:prstGeom prst="roundRect">
            <a:avLst>
              <a:gd name="adj" fmla="val 3809"/>
            </a:avLst>
          </a:prstGeom>
          <a:solidFill>
            <a:srgbClr val="F9FAFB"/>
          </a:solidFill>
          <a:ln w="12700">
            <a:solidFill>
              <a:srgbClr val="E5E7EB"/>
            </a:solidFill>
            <a:prstDash val="solid"/>
          </a:ln>
        </p:spPr>
      </p:sp>
      <p:sp>
        <p:nvSpPr>
          <p:cNvPr id="70" name="Shape 56"/>
          <p:cNvSpPr/>
          <p:nvPr/>
        </p:nvSpPr>
        <p:spPr>
          <a:xfrm>
            <a:off x="8201254" y="4848149"/>
            <a:ext cx="381305" cy="381305"/>
          </a:xfrm>
          <a:prstGeom prst="ellipse">
            <a:avLst/>
          </a:prstGeom>
          <a:solidFill>
            <a:srgbClr val="EBF0FF"/>
          </a:solidFill>
          <a:ln/>
        </p:spPr>
      </p:sp>
      <p:sp>
        <p:nvSpPr>
          <p:cNvPr id="71" name="Text 57"/>
          <p:cNvSpPr txBox="1"/>
          <p:nvPr/>
        </p:nvSpPr>
        <p:spPr>
          <a:xfrm>
            <a:off x="1000354" y="4943246"/>
            <a:ext cx="866851"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Perplexity</a:t>
            </a:r>
            <a:endParaRPr lang="en-US" sz="1200" dirty="0"/>
          </a:p>
        </p:txBody>
      </p:sp>
      <p:sp>
        <p:nvSpPr>
          <p:cNvPr id="72" name="Text 58"/>
          <p:cNvSpPr txBox="1"/>
          <p:nvPr/>
        </p:nvSpPr>
        <p:spPr>
          <a:xfrm>
            <a:off x="504749" y="5533949"/>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智能聚合和归纳网络信息，提供完整解答而非链接列表</a:t>
            </a:r>
            <a:endParaRPr lang="en-US" sz="900" dirty="0"/>
          </a:p>
        </p:txBody>
      </p:sp>
      <p:pic>
        <p:nvPicPr>
          <p:cNvPr id="73" name="Image 12" descr="preencoded.png">    </p:cNvPr>
          <p:cNvPicPr>
            <a:picLocks noChangeAspect="1"/>
          </p:cNvPicPr>
          <p:nvPr/>
        </p:nvPicPr>
        <p:blipFill>
          <a:blip r:embed="rId13"/>
          <a:srcRect l="-133" r="-133" t="0" b="0"/>
          <a:stretch/>
        </p:blipFill>
        <p:spPr>
          <a:xfrm>
            <a:off x="543154" y="5777179"/>
            <a:ext cx="85954" cy="114300"/>
          </a:xfrm>
          <a:prstGeom prst="rect">
            <a:avLst/>
          </a:prstGeom>
        </p:spPr>
      </p:pic>
      <p:sp>
        <p:nvSpPr>
          <p:cNvPr id="74" name="Text 59"/>
          <p:cNvSpPr txBox="1"/>
          <p:nvPr/>
        </p:nvSpPr>
        <p:spPr>
          <a:xfrm>
            <a:off x="4352544" y="5315407"/>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自动驾驶技术</a:t>
            </a:r>
            <a:endParaRPr lang="en-US" sz="1000" dirty="0"/>
          </a:p>
        </p:txBody>
      </p:sp>
      <p:sp>
        <p:nvSpPr>
          <p:cNvPr id="75" name="Text 60"/>
          <p:cNvSpPr txBox="1"/>
          <p:nvPr/>
        </p:nvSpPr>
        <p:spPr>
          <a:xfrm>
            <a:off x="4352544" y="5533949"/>
            <a:ext cx="23820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车辆自主决策和自动驾驶，实现交通出行革命</a:t>
            </a:r>
            <a:endParaRPr lang="en-US" sz="900" dirty="0"/>
          </a:p>
        </p:txBody>
      </p:sp>
      <p:sp>
        <p:nvSpPr>
          <p:cNvPr id="76" name="Shape 61"/>
          <p:cNvSpPr/>
          <p:nvPr/>
        </p:nvSpPr>
        <p:spPr>
          <a:xfrm>
            <a:off x="4352544" y="5724144"/>
            <a:ext cx="3486607" cy="228600"/>
          </a:xfrm>
          <a:prstGeom prst="roundRect">
            <a:avLst>
              <a:gd name="adj" fmla="val 100000"/>
            </a:avLst>
          </a:prstGeom>
          <a:solidFill>
            <a:srgbClr val="EFF6FF"/>
          </a:solidFill>
          <a:ln/>
        </p:spPr>
      </p:sp>
      <p:sp>
        <p:nvSpPr>
          <p:cNvPr id="77" name="Text 62"/>
          <p:cNvSpPr txBox="1"/>
          <p:nvPr/>
        </p:nvSpPr>
        <p:spPr>
          <a:xfrm>
            <a:off x="666598" y="5762549"/>
            <a:ext cx="14484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从"信息检索"到"知识合成"</a:t>
            </a:r>
            <a:endParaRPr lang="en-US" sz="900" dirty="0"/>
          </a:p>
        </p:txBody>
      </p:sp>
      <p:pic>
        <p:nvPicPr>
          <p:cNvPr id="78" name="Image 13" descr="preencoded.png">    </p:cNvPr>
          <p:cNvPicPr>
            <a:picLocks noChangeAspect="1"/>
          </p:cNvPicPr>
          <p:nvPr/>
        </p:nvPicPr>
        <p:blipFill>
          <a:blip r:embed="rId14"/>
          <a:srcRect l="0" r="0" t="0" b="0"/>
          <a:stretch/>
        </p:blipFill>
        <p:spPr>
          <a:xfrm>
            <a:off x="4457700" y="4953305"/>
            <a:ext cx="171907" cy="171907"/>
          </a:xfrm>
          <a:prstGeom prst="rect">
            <a:avLst/>
          </a:prstGeom>
        </p:spPr>
      </p:pic>
      <p:pic>
        <p:nvPicPr>
          <p:cNvPr id="79" name="Image 14" descr="preencoded.png">    </p:cNvPr>
          <p:cNvPicPr>
            <a:picLocks noChangeAspect="1"/>
          </p:cNvPicPr>
          <p:nvPr/>
        </p:nvPicPr>
        <p:blipFill>
          <a:blip r:embed="rId15"/>
          <a:srcRect l="-133" r="-133" t="0" b="0"/>
          <a:stretch/>
        </p:blipFill>
        <p:spPr>
          <a:xfrm>
            <a:off x="4390949" y="5777179"/>
            <a:ext cx="85954" cy="114300"/>
          </a:xfrm>
          <a:prstGeom prst="rect">
            <a:avLst/>
          </a:prstGeom>
        </p:spPr>
      </p:pic>
      <p:sp>
        <p:nvSpPr>
          <p:cNvPr id="80" name="Text 63"/>
          <p:cNvSpPr txBox="1"/>
          <p:nvPr/>
        </p:nvSpPr>
        <p:spPr>
          <a:xfrm>
            <a:off x="8201254" y="5533949"/>
            <a:ext cx="2524658"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融合AI与AR的便携智能设备，重新定义人机交互</a:t>
            </a:r>
            <a:endParaRPr lang="en-US" sz="900" dirty="0"/>
          </a:p>
        </p:txBody>
      </p:sp>
      <p:sp>
        <p:nvSpPr>
          <p:cNvPr id="81" name="Shape 64"/>
          <p:cNvSpPr/>
          <p:nvPr/>
        </p:nvSpPr>
        <p:spPr>
          <a:xfrm>
            <a:off x="8201254" y="5724144"/>
            <a:ext cx="3486607" cy="228600"/>
          </a:xfrm>
          <a:prstGeom prst="roundRect">
            <a:avLst>
              <a:gd name="adj" fmla="val 100000"/>
            </a:avLst>
          </a:prstGeom>
          <a:solidFill>
            <a:srgbClr val="EFF6FF"/>
          </a:solidFill>
          <a:ln/>
        </p:spPr>
      </p:sp>
      <p:sp>
        <p:nvSpPr>
          <p:cNvPr id="82" name="Text 65"/>
          <p:cNvSpPr txBox="1"/>
          <p:nvPr/>
        </p:nvSpPr>
        <p:spPr>
          <a:xfrm>
            <a:off x="4515307" y="5762549"/>
            <a:ext cx="14484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从"辅助驾驶"到"自主决策"</a:t>
            </a:r>
            <a:endParaRPr lang="en-US" sz="900" dirty="0"/>
          </a:p>
        </p:txBody>
      </p:sp>
      <p:pic>
        <p:nvPicPr>
          <p:cNvPr id="83" name="Image 15" descr="preencoded.png">    </p:cNvPr>
          <p:cNvPicPr>
            <a:picLocks noChangeAspect="1"/>
          </p:cNvPicPr>
          <p:nvPr/>
        </p:nvPicPr>
        <p:blipFill>
          <a:blip r:embed="rId16"/>
          <a:srcRect l="0" r="0" t="-841" b="-841"/>
          <a:stretch/>
        </p:blipFill>
        <p:spPr>
          <a:xfrm>
            <a:off x="8296351" y="4953305"/>
            <a:ext cx="190195" cy="171907"/>
          </a:xfrm>
          <a:prstGeom prst="rect">
            <a:avLst/>
          </a:prstGeom>
        </p:spPr>
      </p:pic>
      <p:pic>
        <p:nvPicPr>
          <p:cNvPr id="84" name="Image 16" descr="preencoded.png">    </p:cNvPr>
          <p:cNvPicPr>
            <a:picLocks noChangeAspect="1"/>
          </p:cNvPicPr>
          <p:nvPr/>
        </p:nvPicPr>
        <p:blipFill>
          <a:blip r:embed="rId17"/>
          <a:srcRect l="-133" r="-133" t="0" b="0"/>
          <a:stretch/>
        </p:blipFill>
        <p:spPr>
          <a:xfrm>
            <a:off x="8238744" y="5777179"/>
            <a:ext cx="85954" cy="114300"/>
          </a:xfrm>
          <a:prstGeom prst="rect">
            <a:avLst/>
          </a:prstGeom>
        </p:spPr>
      </p:pic>
      <p:sp>
        <p:nvSpPr>
          <p:cNvPr id="85" name="Text 66"/>
          <p:cNvSpPr txBox="1"/>
          <p:nvPr/>
        </p:nvSpPr>
        <p:spPr>
          <a:xfrm>
            <a:off x="8363102" y="5762549"/>
            <a:ext cx="1219810" cy="143561"/>
          </a:xfrm>
          <a:prstGeom prst="rect">
            <a:avLst/>
          </a:prstGeom>
          <a:noFill/>
          <a:ln/>
        </p:spPr>
        <p:txBody>
          <a:bodyPr wrap="square" lIns="0" tIns="0" rIns="0" bIns="0" rtlCol="0" anchor="ctr"/>
          <a:lstStyle/>
          <a:p>
            <a:pPr algn="l" indent="0" marL="0">
              <a:buNone/>
            </a:pPr>
            <a:r>
              <a:rPr lang="en-US" sz="900" dirty="0">
                <a:solidFill>
                  <a:srgbClr val="1D4ED8"/>
                </a:solidFill>
                <a:latin typeface="Inter" pitchFamily="34" charset="0"/>
                <a:ea typeface="Inter" pitchFamily="34" charset="-122"/>
                <a:cs typeface="Inter" pitchFamily="34" charset="-120"/>
              </a:rPr>
              <a:t>从"装置"到"智能伴侣"</a:t>
            </a:r>
            <a:endParaRPr lang="en-US" sz="900" dirty="0"/>
          </a:p>
        </p:txBody>
      </p:sp>
      <p:sp>
        <p:nvSpPr>
          <p:cNvPr id="86" name="Shape 67"/>
          <p:cNvSpPr/>
          <p:nvPr/>
        </p:nvSpPr>
        <p:spPr>
          <a:xfrm>
            <a:off x="381305" y="6267298"/>
            <a:ext cx="11430000" cy="685800"/>
          </a:xfrm>
          <a:prstGeom prst="roundRect">
            <a:avLst>
              <a:gd name="adj" fmla="val 14815"/>
            </a:avLst>
          </a:prstGeom>
          <a:solidFill>
            <a:srgbClr val="F9FAFB"/>
          </a:solidFill>
          <a:ln/>
        </p:spPr>
      </p:sp>
      <p:pic>
        <p:nvPicPr>
          <p:cNvPr id="87" name="Image 17" descr="preencoded.png">    </p:cNvPr>
          <p:cNvPicPr>
            <a:picLocks noChangeAspect="1"/>
          </p:cNvPicPr>
          <p:nvPr/>
        </p:nvPicPr>
        <p:blipFill>
          <a:blip r:embed="rId18"/>
          <a:srcRect l="-33" r="-33" t="0" b="0"/>
          <a:stretch/>
        </p:blipFill>
        <p:spPr>
          <a:xfrm>
            <a:off x="495605" y="6458407"/>
            <a:ext cx="171907" cy="152705"/>
          </a:xfrm>
          <a:prstGeom prst="rect">
            <a:avLst/>
          </a:prstGeom>
        </p:spPr>
      </p:pic>
      <p:sp>
        <p:nvSpPr>
          <p:cNvPr id="88" name="Text 68"/>
          <p:cNvSpPr txBox="1"/>
          <p:nvPr/>
        </p:nvSpPr>
        <p:spPr>
          <a:xfrm>
            <a:off x="780898" y="6400800"/>
            <a:ext cx="2410358" cy="191110"/>
          </a:xfrm>
          <a:prstGeom prst="rect">
            <a:avLst/>
          </a:prstGeom>
          <a:noFill/>
          <a:ln/>
        </p:spPr>
        <p:txBody>
          <a:bodyPr wrap="square" lIns="0" tIns="0" rIns="0" bIns="0" rtlCol="0" anchor="ctr"/>
          <a:lstStyle/>
          <a:p>
            <a:pPr algn="l" indent="0" marL="0">
              <a:buNone/>
            </a:pPr>
            <a:r>
              <a:rPr lang="en-US" sz="1200" b="1" dirty="0">
                <a:solidFill>
                  <a:srgbClr val="1F2937"/>
                </a:solidFill>
                <a:latin typeface="Inter" pitchFamily="34" charset="0"/>
                <a:ea typeface="Inter" pitchFamily="34" charset="-122"/>
                <a:cs typeface="Inter" pitchFamily="34" charset="-120"/>
              </a:rPr>
              <a:t>共同规律：智能是产品核心竞争力</a:t>
            </a:r>
            <a:endParaRPr lang="en-US" sz="1200" dirty="0"/>
          </a:p>
        </p:txBody>
      </p:sp>
      <p:sp>
        <p:nvSpPr>
          <p:cNvPr id="89" name="Text 69"/>
          <p:cNvSpPr txBox="1"/>
          <p:nvPr/>
        </p:nvSpPr>
        <p:spPr>
          <a:xfrm>
            <a:off x="780898" y="6657746"/>
            <a:ext cx="102348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以上案例均显示，产品的智能化程度直接决定用户价值感知与市场竞争力。从工具到伙伴，从被动到主动，智能带来的是产品体验与效能的本质跃迁，而非简单的功能迭代。</a:t>
            </a:r>
            <a:endParaRPr lang="en-US" sz="10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Shape 0"/>
          <p:cNvSpPr/>
          <p:nvPr/>
        </p:nvSpPr>
        <p:spPr>
          <a:xfrm>
            <a:off x="0" y="0"/>
            <a:ext cx="12191695" cy="6858000"/>
          </a:xfrm>
          <a:prstGeom prst="rect">
            <a:avLst/>
          </a:prstGeom>
          <a:solidFill>
            <a:srgbClr val="FFFFFF"/>
          </a:solidFill>
          <a:ln/>
        </p:spPr>
      </p:sp>
      <p:sp>
        <p:nvSpPr>
          <p:cNvPr id="3" name="Shape 1"/>
          <p:cNvSpPr/>
          <p:nvPr/>
        </p:nvSpPr>
        <p:spPr>
          <a:xfrm>
            <a:off x="0" y="0"/>
            <a:ext cx="12191695" cy="6858000"/>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409651"/>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案例研究</a:t>
            </a:r>
            <a:endParaRPr lang="en-US" sz="1200" dirty="0"/>
          </a:p>
        </p:txBody>
      </p:sp>
      <p:sp>
        <p:nvSpPr>
          <p:cNvPr id="6" name="Text 4"/>
          <p:cNvSpPr txBox="1"/>
          <p:nvPr/>
        </p:nvSpPr>
        <p:spPr>
          <a:xfrm>
            <a:off x="304495" y="676656"/>
            <a:ext cx="6177686"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Cursor案例：开发者疯狂的为智能Coding买单</a:t>
            </a:r>
            <a:endParaRPr lang="en-US" sz="2200" dirty="0"/>
          </a:p>
        </p:txBody>
      </p:sp>
      <p:sp>
        <p:nvSpPr>
          <p:cNvPr id="7" name="Text 5"/>
          <p:cNvSpPr txBox="1"/>
          <p:nvPr/>
        </p:nvSpPr>
        <p:spPr>
          <a:xfrm>
            <a:off x="10953598" y="390449"/>
            <a:ext cx="1034186"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智能制高点案例</a:t>
            </a:r>
            <a:endParaRPr lang="en-US" sz="1000" dirty="0"/>
          </a:p>
        </p:txBody>
      </p:sp>
      <p:sp>
        <p:nvSpPr>
          <p:cNvPr id="8" name="Text 6"/>
          <p:cNvSpPr txBox="1"/>
          <p:nvPr/>
        </p:nvSpPr>
        <p:spPr>
          <a:xfrm>
            <a:off x="9403690" y="590702"/>
            <a:ext cx="2628900" cy="228600"/>
          </a:xfrm>
          <a:prstGeom prst="rect">
            <a:avLst/>
          </a:prstGeom>
          <a:noFill/>
          <a:ln/>
        </p:spPr>
        <p:txBody>
          <a:bodyPr wrap="square" lIns="0" tIns="0" rIns="0" bIns="0" rtlCol="0" anchor="ctr"/>
          <a:lstStyle/>
          <a:p>
            <a:pPr algn="r" indent="0" marL="0">
              <a:buNone/>
            </a:pPr>
            <a:r>
              <a:rPr lang="en-US" sz="1500" b="1" dirty="0">
                <a:solidFill>
                  <a:srgbClr val="1F2937"/>
                </a:solidFill>
                <a:latin typeface="Inter" pitchFamily="34" charset="0"/>
                <a:ea typeface="Inter" pitchFamily="34" charset="-122"/>
                <a:cs typeface="Inter" pitchFamily="34" charset="-120"/>
              </a:rPr>
              <a:t>第一部分 Agentic时代新变量</a:t>
            </a:r>
            <a:endParaRPr lang="en-US" sz="1500" dirty="0"/>
          </a:p>
        </p:txBody>
      </p:sp>
      <p:sp>
        <p:nvSpPr>
          <p:cNvPr id="9" name="Text 7"/>
          <p:cNvSpPr txBox="1"/>
          <p:nvPr/>
        </p:nvSpPr>
        <p:spPr>
          <a:xfrm>
            <a:off x="10682021" y="847649"/>
            <a:ext cx="1310335" cy="162763"/>
          </a:xfrm>
          <a:prstGeom prst="rect">
            <a:avLst/>
          </a:prstGeom>
          <a:noFill/>
          <a:ln/>
        </p:spPr>
        <p:txBody>
          <a:bodyPr wrap="square" lIns="0" tIns="0" rIns="0" bIns="0" rtlCol="0" anchor="ctr"/>
          <a:lstStyle/>
          <a:p>
            <a:pPr algn="r" indent="0" marL="0">
              <a:buNone/>
            </a:pPr>
            <a:r>
              <a:rPr lang="en-US" sz="1000" dirty="0">
                <a:solidFill>
                  <a:srgbClr val="4B5563"/>
                </a:solidFill>
                <a:latin typeface="Inter" pitchFamily="34" charset="0"/>
                <a:ea typeface="Inter" pitchFamily="34" charset="-122"/>
                <a:cs typeface="Inter" pitchFamily="34" charset="-120"/>
              </a:rPr>
              <a:t>10倍价值的核心承载</a:t>
            </a:r>
            <a:endParaRPr lang="en-US" sz="1000" dirty="0"/>
          </a:p>
        </p:txBody>
      </p:sp>
      <p:sp>
        <p:nvSpPr>
          <p:cNvPr id="10" name="Shape 8"/>
          <p:cNvSpPr/>
          <p:nvPr/>
        </p:nvSpPr>
        <p:spPr>
          <a:xfrm>
            <a:off x="304495" y="1181405"/>
            <a:ext cx="5715000" cy="2400300"/>
          </a:xfrm>
          <a:prstGeom prst="roundRect">
            <a:avLst>
              <a:gd name="adj" fmla="val 1209"/>
            </a:avLst>
          </a:prstGeom>
          <a:solidFill>
            <a:srgbClr val="F9FAFB"/>
          </a:solidFill>
          <a:ln/>
        </p:spPr>
      </p:sp>
      <p:pic>
        <p:nvPicPr>
          <p:cNvPr id="11" name="Image 0" descr="https://page.gensparksite.com/v1/base64_upload/d3aa0937896e918f83fc0658a276e795">    </p:cNvPr>
          <p:cNvPicPr>
            <a:picLocks noChangeAspect="1"/>
          </p:cNvPicPr>
          <p:nvPr/>
        </p:nvPicPr>
        <p:blipFill>
          <a:blip r:embed="rId1"/>
          <a:srcRect l="0" r="0" t="18298" b="18298"/>
          <a:stretch/>
        </p:blipFill>
        <p:spPr>
          <a:xfrm>
            <a:off x="362102" y="1238098"/>
            <a:ext cx="5600700" cy="2286000"/>
          </a:xfrm>
          <a:prstGeom prst="rect">
            <a:avLst/>
          </a:prstGeom>
        </p:spPr>
      </p:pic>
      <p:sp>
        <p:nvSpPr>
          <p:cNvPr id="12" name="Text 9"/>
          <p:cNvSpPr txBox="1"/>
          <p:nvPr/>
        </p:nvSpPr>
        <p:spPr>
          <a:xfrm>
            <a:off x="6172200" y="1200607"/>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价值主张</a:t>
            </a:r>
            <a:endParaRPr lang="en-US" sz="1200" dirty="0"/>
          </a:p>
        </p:txBody>
      </p:sp>
      <p:sp>
        <p:nvSpPr>
          <p:cNvPr id="13" name="Shape 10"/>
          <p:cNvSpPr/>
          <p:nvPr/>
        </p:nvSpPr>
        <p:spPr>
          <a:xfrm>
            <a:off x="6172200" y="1466698"/>
            <a:ext cx="5715000" cy="761695"/>
          </a:xfrm>
          <a:prstGeom prst="roundRect">
            <a:avLst>
              <a:gd name="adj" fmla="val 12005"/>
            </a:avLst>
          </a:prstGeom>
          <a:solidFill>
            <a:srgbClr val="EFF6FF"/>
          </a:solidFill>
          <a:ln/>
        </p:spPr>
      </p:sp>
      <p:sp>
        <p:nvSpPr>
          <p:cNvPr id="14" name="Shape 11"/>
          <p:cNvSpPr/>
          <p:nvPr/>
        </p:nvSpPr>
        <p:spPr>
          <a:xfrm>
            <a:off x="6172200" y="1466698"/>
            <a:ext cx="38405" cy="761695"/>
          </a:xfrm>
          <a:prstGeom prst="rect">
            <a:avLst/>
          </a:prstGeom>
          <a:solidFill>
            <a:srgbClr val="3B82F6"/>
          </a:solidFill>
          <a:ln/>
        </p:spPr>
      </p:sp>
      <p:pic>
        <p:nvPicPr>
          <p:cNvPr id="15" name="Image 1" descr="preencoded.png">    </p:cNvPr>
          <p:cNvPicPr>
            <a:picLocks noChangeAspect="1"/>
          </p:cNvPicPr>
          <p:nvPr/>
        </p:nvPicPr>
        <p:blipFill>
          <a:blip r:embed="rId2"/>
          <a:srcRect l="-1773" r="-1773" t="0" b="0"/>
          <a:stretch/>
        </p:blipFill>
        <p:spPr>
          <a:xfrm>
            <a:off x="6324905" y="1602943"/>
            <a:ext cx="133502" cy="171907"/>
          </a:xfrm>
          <a:prstGeom prst="rect">
            <a:avLst/>
          </a:prstGeom>
        </p:spPr>
      </p:pic>
      <p:sp>
        <p:nvSpPr>
          <p:cNvPr id="16" name="Text 12"/>
          <p:cNvSpPr txBox="1"/>
          <p:nvPr/>
        </p:nvSpPr>
        <p:spPr>
          <a:xfrm>
            <a:off x="6572707" y="1591056"/>
            <a:ext cx="2100377"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智能直接创造前所未有的商业价值</a:t>
            </a:r>
            <a:endParaRPr lang="en-US" sz="1000" dirty="0"/>
          </a:p>
        </p:txBody>
      </p:sp>
      <p:sp>
        <p:nvSpPr>
          <p:cNvPr id="17" name="Text 13"/>
          <p:cNvSpPr txBox="1"/>
          <p:nvPr/>
        </p:nvSpPr>
        <p:spPr>
          <a:xfrm>
            <a:off x="6572707" y="1809598"/>
            <a:ext cx="5257800" cy="29535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Cursor的商业成功核心在于其提供的10倍效率提升，通过智能大幅提升开发效率，使用户愿意为前所未有的智能能力支付溢价。</a:t>
            </a:r>
            <a:endParaRPr lang="en-US" sz="900" dirty="0"/>
          </a:p>
        </p:txBody>
      </p:sp>
      <p:sp>
        <p:nvSpPr>
          <p:cNvPr id="18" name="Text 14"/>
          <p:cNvSpPr txBox="1"/>
          <p:nvPr/>
        </p:nvSpPr>
        <p:spPr>
          <a:xfrm>
            <a:off x="304495" y="3829507"/>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关键指标</a:t>
            </a:r>
            <a:endParaRPr lang="en-US" sz="1200" dirty="0"/>
          </a:p>
        </p:txBody>
      </p:sp>
      <p:sp>
        <p:nvSpPr>
          <p:cNvPr id="19" name="Shape 15"/>
          <p:cNvSpPr/>
          <p:nvPr/>
        </p:nvSpPr>
        <p:spPr>
          <a:xfrm>
            <a:off x="304495" y="4095598"/>
            <a:ext cx="3762756" cy="1086307"/>
          </a:xfrm>
          <a:prstGeom prst="roundRect">
            <a:avLst>
              <a:gd name="adj" fmla="val 5907"/>
            </a:avLst>
          </a:prstGeom>
          <a:solidFill>
            <a:srgbClr val="F9FAFB"/>
          </a:solidFill>
          <a:ln w="12700">
            <a:solidFill>
              <a:srgbClr val="E5E7EB"/>
            </a:solidFill>
            <a:prstDash val="solid"/>
          </a:ln>
        </p:spPr>
      </p:sp>
      <p:sp>
        <p:nvSpPr>
          <p:cNvPr id="20" name="Shape 16"/>
          <p:cNvSpPr/>
          <p:nvPr/>
        </p:nvSpPr>
        <p:spPr>
          <a:xfrm>
            <a:off x="4216298" y="4095598"/>
            <a:ext cx="3762756" cy="1086307"/>
          </a:xfrm>
          <a:prstGeom prst="roundRect">
            <a:avLst>
              <a:gd name="adj" fmla="val 5907"/>
            </a:avLst>
          </a:prstGeom>
          <a:solidFill>
            <a:srgbClr val="F9FAFB"/>
          </a:solidFill>
          <a:ln w="12700">
            <a:solidFill>
              <a:srgbClr val="E5E7EB"/>
            </a:solidFill>
            <a:prstDash val="solid"/>
          </a:ln>
        </p:spPr>
      </p:sp>
      <p:sp>
        <p:nvSpPr>
          <p:cNvPr id="21" name="Shape 17"/>
          <p:cNvSpPr/>
          <p:nvPr/>
        </p:nvSpPr>
        <p:spPr>
          <a:xfrm>
            <a:off x="428854" y="4219956"/>
            <a:ext cx="381305" cy="381305"/>
          </a:xfrm>
          <a:prstGeom prst="ellipse">
            <a:avLst/>
          </a:prstGeom>
          <a:solidFill>
            <a:srgbClr val="EBF0FF"/>
          </a:solidFill>
          <a:ln/>
        </p:spPr>
      </p:sp>
      <p:pic>
        <p:nvPicPr>
          <p:cNvPr id="22" name="Image 2" descr="preencoded.png">    </p:cNvPr>
          <p:cNvPicPr>
            <a:picLocks noChangeAspect="1"/>
          </p:cNvPicPr>
          <p:nvPr/>
        </p:nvPicPr>
        <p:blipFill>
          <a:blip r:embed="rId3"/>
          <a:srcRect l="0" r="0" t="0" b="0"/>
          <a:stretch/>
        </p:blipFill>
        <p:spPr>
          <a:xfrm>
            <a:off x="533095" y="4324198"/>
            <a:ext cx="171907" cy="171907"/>
          </a:xfrm>
          <a:prstGeom prst="rect">
            <a:avLst/>
          </a:prstGeom>
        </p:spPr>
      </p:pic>
      <p:sp>
        <p:nvSpPr>
          <p:cNvPr id="23" name="Shape 18"/>
          <p:cNvSpPr/>
          <p:nvPr/>
        </p:nvSpPr>
        <p:spPr>
          <a:xfrm>
            <a:off x="4339742" y="4219956"/>
            <a:ext cx="381305" cy="381305"/>
          </a:xfrm>
          <a:prstGeom prst="ellipse">
            <a:avLst/>
          </a:prstGeom>
          <a:solidFill>
            <a:srgbClr val="EBF0FF"/>
          </a:solidFill>
          <a:ln/>
        </p:spPr>
      </p:sp>
      <p:sp>
        <p:nvSpPr>
          <p:cNvPr id="24" name="Text 19"/>
          <p:cNvSpPr txBox="1"/>
          <p:nvPr/>
        </p:nvSpPr>
        <p:spPr>
          <a:xfrm>
            <a:off x="923544" y="4315054"/>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极速增长周期</a:t>
            </a:r>
            <a:endParaRPr lang="en-US" sz="1200" dirty="0"/>
          </a:p>
        </p:txBody>
      </p:sp>
      <p:sp>
        <p:nvSpPr>
          <p:cNvPr id="25" name="Text 20"/>
          <p:cNvSpPr txBox="1"/>
          <p:nvPr/>
        </p:nvSpPr>
        <p:spPr>
          <a:xfrm>
            <a:off x="4835347" y="4315054"/>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高价值用户群体</a:t>
            </a:r>
            <a:endParaRPr lang="en-US" sz="1200" dirty="0"/>
          </a:p>
        </p:txBody>
      </p:sp>
      <p:sp>
        <p:nvSpPr>
          <p:cNvPr id="26" name="Text 21"/>
          <p:cNvSpPr txBox="1"/>
          <p:nvPr/>
        </p:nvSpPr>
        <p:spPr>
          <a:xfrm>
            <a:off x="428854" y="4686300"/>
            <a:ext cx="3675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上线</a:t>
            </a:r>
            <a:endParaRPr lang="en-US" sz="1000" dirty="0"/>
          </a:p>
        </p:txBody>
      </p:sp>
      <p:sp>
        <p:nvSpPr>
          <p:cNvPr id="27" name="Text 22"/>
          <p:cNvSpPr txBox="1"/>
          <p:nvPr/>
        </p:nvSpPr>
        <p:spPr>
          <a:xfrm>
            <a:off x="1101852" y="4686300"/>
            <a:ext cx="21003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内实现爆发式增长，比传统工具快</a:t>
            </a:r>
            <a:endParaRPr lang="en-US" sz="1000" dirty="0"/>
          </a:p>
        </p:txBody>
      </p:sp>
      <p:sp>
        <p:nvSpPr>
          <p:cNvPr id="28" name="Text 23"/>
          <p:cNvSpPr txBox="1"/>
          <p:nvPr/>
        </p:nvSpPr>
        <p:spPr>
          <a:xfrm>
            <a:off x="4339742" y="4686300"/>
            <a:ext cx="247253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高付费意愿开发者，ARPU达传统工具的</a:t>
            </a:r>
            <a:endParaRPr lang="en-US" sz="1000" dirty="0"/>
          </a:p>
        </p:txBody>
      </p:sp>
      <p:sp>
        <p:nvSpPr>
          <p:cNvPr id="29" name="Text 24"/>
          <p:cNvSpPr txBox="1"/>
          <p:nvPr/>
        </p:nvSpPr>
        <p:spPr>
          <a:xfrm>
            <a:off x="694944" y="4686300"/>
            <a:ext cx="510235" cy="162763"/>
          </a:xfrm>
          <a:prstGeom prst="rect">
            <a:avLst/>
          </a:prstGeom>
          <a:noFill/>
          <a:ln/>
        </p:spPr>
        <p:txBody>
          <a:bodyPr wrap="square" lIns="0" tIns="0" rIns="0" bIns="0" rtlCol="0" anchor="ctr"/>
          <a:lstStyle/>
          <a:p>
            <a:pPr algn="l" indent="0" marL="0">
              <a:buNone/>
            </a:pPr>
            <a:r>
              <a:rPr lang="en-US" sz="1000" b="1" dirty="0">
                <a:solidFill>
                  <a:srgbClr val="10B981"/>
                </a:solidFill>
                <a:latin typeface="Inter" pitchFamily="34" charset="0"/>
                <a:ea typeface="Inter" pitchFamily="34" charset="-122"/>
                <a:cs typeface="Inter" pitchFamily="34" charset="-120"/>
              </a:rPr>
              <a:t>12个月</a:t>
            </a:r>
            <a:endParaRPr lang="en-US" sz="1000" dirty="0"/>
          </a:p>
        </p:txBody>
      </p:sp>
      <p:sp>
        <p:nvSpPr>
          <p:cNvPr id="30" name="Text 25"/>
          <p:cNvSpPr txBox="1"/>
          <p:nvPr/>
        </p:nvSpPr>
        <p:spPr>
          <a:xfrm>
            <a:off x="3101645" y="4686300"/>
            <a:ext cx="319126" cy="162763"/>
          </a:xfrm>
          <a:prstGeom prst="rect">
            <a:avLst/>
          </a:prstGeom>
          <a:noFill/>
          <a:ln/>
        </p:spPr>
        <p:txBody>
          <a:bodyPr wrap="square" lIns="0" tIns="0" rIns="0" bIns="0" rtlCol="0" anchor="ctr"/>
          <a:lstStyle/>
          <a:p>
            <a:pPr algn="l" indent="0" marL="0">
              <a:buNone/>
            </a:pPr>
            <a:r>
              <a:rPr lang="en-US" sz="1000" b="1" dirty="0">
                <a:solidFill>
                  <a:srgbClr val="10B981"/>
                </a:solidFill>
                <a:latin typeface="Inter" pitchFamily="34" charset="0"/>
                <a:ea typeface="Inter" pitchFamily="34" charset="-122"/>
                <a:cs typeface="Inter" pitchFamily="34" charset="-120"/>
              </a:rPr>
              <a:t>5倍</a:t>
            </a:r>
            <a:endParaRPr lang="en-US" sz="1000" dirty="0"/>
          </a:p>
        </p:txBody>
      </p:sp>
      <p:pic>
        <p:nvPicPr>
          <p:cNvPr id="31" name="Image 3" descr="preencoded.png">    </p:cNvPr>
          <p:cNvPicPr>
            <a:picLocks noChangeAspect="1"/>
          </p:cNvPicPr>
          <p:nvPr/>
        </p:nvPicPr>
        <p:blipFill>
          <a:blip r:embed="rId4"/>
          <a:srcRect l="-1064" r="-1064" t="0" b="0"/>
          <a:stretch/>
        </p:blipFill>
        <p:spPr>
          <a:xfrm>
            <a:off x="4421124" y="4324198"/>
            <a:ext cx="219456" cy="171907"/>
          </a:xfrm>
          <a:prstGeom prst="rect">
            <a:avLst/>
          </a:prstGeom>
        </p:spPr>
      </p:pic>
      <p:sp>
        <p:nvSpPr>
          <p:cNvPr id="32" name="Shape 26"/>
          <p:cNvSpPr/>
          <p:nvPr/>
        </p:nvSpPr>
        <p:spPr>
          <a:xfrm>
            <a:off x="8128102" y="4095598"/>
            <a:ext cx="3762756" cy="1086307"/>
          </a:xfrm>
          <a:prstGeom prst="roundRect">
            <a:avLst>
              <a:gd name="adj" fmla="val 5907"/>
            </a:avLst>
          </a:prstGeom>
          <a:solidFill>
            <a:srgbClr val="F9FAFB"/>
          </a:solidFill>
          <a:ln w="12700">
            <a:solidFill>
              <a:srgbClr val="E5E7EB"/>
            </a:solidFill>
            <a:prstDash val="solid"/>
          </a:ln>
        </p:spPr>
      </p:sp>
      <p:sp>
        <p:nvSpPr>
          <p:cNvPr id="33" name="Shape 27"/>
          <p:cNvSpPr/>
          <p:nvPr/>
        </p:nvSpPr>
        <p:spPr>
          <a:xfrm>
            <a:off x="8251546" y="4219956"/>
            <a:ext cx="381305" cy="381305"/>
          </a:xfrm>
          <a:prstGeom prst="ellipse">
            <a:avLst/>
          </a:prstGeom>
          <a:solidFill>
            <a:srgbClr val="EBF0FF"/>
          </a:solidFill>
          <a:ln/>
        </p:spPr>
      </p:sp>
      <p:sp>
        <p:nvSpPr>
          <p:cNvPr id="34" name="Text 28"/>
          <p:cNvSpPr txBox="1"/>
          <p:nvPr/>
        </p:nvSpPr>
        <p:spPr>
          <a:xfrm>
            <a:off x="8747150" y="4315054"/>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商业规模</a:t>
            </a:r>
            <a:endParaRPr lang="en-US" sz="1200" dirty="0"/>
          </a:p>
        </p:txBody>
      </p:sp>
      <p:sp>
        <p:nvSpPr>
          <p:cNvPr id="35" name="Text 29"/>
          <p:cNvSpPr txBox="1"/>
          <p:nvPr/>
        </p:nvSpPr>
        <p:spPr>
          <a:xfrm>
            <a:off x="6921094" y="4686300"/>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，续费率</a:t>
            </a:r>
            <a:endParaRPr lang="en-US" sz="1000" dirty="0"/>
          </a:p>
        </p:txBody>
      </p:sp>
      <p:sp>
        <p:nvSpPr>
          <p:cNvPr id="36" name="Text 30"/>
          <p:cNvSpPr txBox="1"/>
          <p:nvPr/>
        </p:nvSpPr>
        <p:spPr>
          <a:xfrm>
            <a:off x="8251546" y="4686300"/>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年化收入</a:t>
            </a:r>
            <a:endParaRPr lang="en-US" sz="1000" dirty="0"/>
          </a:p>
        </p:txBody>
      </p:sp>
      <p:sp>
        <p:nvSpPr>
          <p:cNvPr id="37" name="Text 31"/>
          <p:cNvSpPr txBox="1"/>
          <p:nvPr/>
        </p:nvSpPr>
        <p:spPr>
          <a:xfrm>
            <a:off x="9403690" y="4686300"/>
            <a:ext cx="6336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，增长率</a:t>
            </a:r>
            <a:endParaRPr lang="en-US" sz="1000" dirty="0"/>
          </a:p>
        </p:txBody>
      </p:sp>
      <p:sp>
        <p:nvSpPr>
          <p:cNvPr id="38" name="Text 32"/>
          <p:cNvSpPr txBox="1"/>
          <p:nvPr/>
        </p:nvSpPr>
        <p:spPr>
          <a:xfrm>
            <a:off x="10421417" y="4686300"/>
            <a:ext cx="9006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，市场估值超</a:t>
            </a:r>
            <a:endParaRPr lang="en-US" sz="1000" dirty="0"/>
          </a:p>
        </p:txBody>
      </p:sp>
      <p:sp>
        <p:nvSpPr>
          <p:cNvPr id="39" name="Text 33"/>
          <p:cNvSpPr txBox="1"/>
          <p:nvPr/>
        </p:nvSpPr>
        <p:spPr>
          <a:xfrm>
            <a:off x="6702552" y="4686300"/>
            <a:ext cx="319126" cy="162763"/>
          </a:xfrm>
          <a:prstGeom prst="rect">
            <a:avLst/>
          </a:prstGeom>
          <a:noFill/>
          <a:ln/>
        </p:spPr>
        <p:txBody>
          <a:bodyPr wrap="square" lIns="0" tIns="0" rIns="0" bIns="0" rtlCol="0" anchor="ctr"/>
          <a:lstStyle/>
          <a:p>
            <a:pPr algn="l" indent="0" marL="0">
              <a:buNone/>
            </a:pPr>
            <a:r>
              <a:rPr lang="en-US" sz="1000" b="1" dirty="0">
                <a:solidFill>
                  <a:srgbClr val="10B981"/>
                </a:solidFill>
                <a:latin typeface="Inter" pitchFamily="34" charset="0"/>
                <a:ea typeface="Inter" pitchFamily="34" charset="-122"/>
                <a:cs typeface="Inter" pitchFamily="34" charset="-120"/>
              </a:rPr>
              <a:t>3倍</a:t>
            </a:r>
            <a:endParaRPr lang="en-US" sz="1000" dirty="0"/>
          </a:p>
        </p:txBody>
      </p:sp>
      <p:sp>
        <p:nvSpPr>
          <p:cNvPr id="40" name="Text 34"/>
          <p:cNvSpPr txBox="1"/>
          <p:nvPr/>
        </p:nvSpPr>
        <p:spPr>
          <a:xfrm>
            <a:off x="7454189" y="4686300"/>
            <a:ext cx="500177" cy="162763"/>
          </a:xfrm>
          <a:prstGeom prst="rect">
            <a:avLst/>
          </a:prstGeom>
          <a:noFill/>
          <a:ln/>
        </p:spPr>
        <p:txBody>
          <a:bodyPr wrap="square" lIns="0" tIns="0" rIns="0" bIns="0" rtlCol="0" anchor="ctr"/>
          <a:lstStyle/>
          <a:p>
            <a:pPr algn="l" indent="0" marL="0">
              <a:buNone/>
            </a:pPr>
            <a:r>
              <a:rPr lang="en-US" sz="1000" b="1" dirty="0">
                <a:solidFill>
                  <a:srgbClr val="10B981"/>
                </a:solidFill>
                <a:latin typeface="Inter" pitchFamily="34" charset="0"/>
                <a:ea typeface="Inter" pitchFamily="34" charset="-122"/>
                <a:cs typeface="Inter" pitchFamily="34" charset="-120"/>
              </a:rPr>
              <a:t>85%+</a:t>
            </a:r>
            <a:endParaRPr lang="en-US" sz="1000" dirty="0"/>
          </a:p>
        </p:txBody>
      </p:sp>
      <p:pic>
        <p:nvPicPr>
          <p:cNvPr id="41" name="Image 4" descr="preencoded.png">    </p:cNvPr>
          <p:cNvPicPr>
            <a:picLocks noChangeAspect="1"/>
          </p:cNvPicPr>
          <p:nvPr/>
        </p:nvPicPr>
        <p:blipFill>
          <a:blip r:embed="rId5"/>
          <a:srcRect l="0" r="0" t="-1087" b="-1087"/>
          <a:stretch/>
        </p:blipFill>
        <p:spPr>
          <a:xfrm>
            <a:off x="8389620" y="4324198"/>
            <a:ext cx="105156" cy="171907"/>
          </a:xfrm>
          <a:prstGeom prst="rect">
            <a:avLst/>
          </a:prstGeom>
        </p:spPr>
      </p:pic>
      <p:sp>
        <p:nvSpPr>
          <p:cNvPr id="42" name="Text 35"/>
          <p:cNvSpPr txBox="1"/>
          <p:nvPr/>
        </p:nvSpPr>
        <p:spPr>
          <a:xfrm>
            <a:off x="8785555" y="4686300"/>
            <a:ext cx="719633" cy="162763"/>
          </a:xfrm>
          <a:prstGeom prst="rect">
            <a:avLst/>
          </a:prstGeom>
          <a:noFill/>
          <a:ln/>
        </p:spPr>
        <p:txBody>
          <a:bodyPr wrap="square" lIns="0" tIns="0" rIns="0" bIns="0" rtlCol="0" anchor="ctr"/>
          <a:lstStyle/>
          <a:p>
            <a:pPr algn="l" indent="0" marL="0">
              <a:buNone/>
            </a:pPr>
            <a:r>
              <a:rPr lang="en-US" sz="1000" b="1" dirty="0">
                <a:solidFill>
                  <a:srgbClr val="10B981"/>
                </a:solidFill>
                <a:latin typeface="Inter" pitchFamily="34" charset="0"/>
                <a:ea typeface="Inter" pitchFamily="34" charset="-122"/>
                <a:cs typeface="Inter" pitchFamily="34" charset="-120"/>
              </a:rPr>
              <a:t>8位数美元</a:t>
            </a:r>
            <a:endParaRPr lang="en-US" sz="1000" dirty="0"/>
          </a:p>
        </p:txBody>
      </p:sp>
      <p:sp>
        <p:nvSpPr>
          <p:cNvPr id="43" name="Text 36"/>
          <p:cNvSpPr txBox="1"/>
          <p:nvPr/>
        </p:nvSpPr>
        <p:spPr>
          <a:xfrm>
            <a:off x="9937699" y="4686300"/>
            <a:ext cx="586130" cy="162763"/>
          </a:xfrm>
          <a:prstGeom prst="rect">
            <a:avLst/>
          </a:prstGeom>
          <a:noFill/>
          <a:ln/>
        </p:spPr>
        <p:txBody>
          <a:bodyPr wrap="square" lIns="0" tIns="0" rIns="0" bIns="0" rtlCol="0" anchor="ctr"/>
          <a:lstStyle/>
          <a:p>
            <a:pPr algn="l" indent="0" marL="0">
              <a:buNone/>
            </a:pPr>
            <a:r>
              <a:rPr lang="en-US" sz="1000" b="1" dirty="0">
                <a:solidFill>
                  <a:srgbClr val="10B981"/>
                </a:solidFill>
                <a:latin typeface="Inter" pitchFamily="34" charset="0"/>
                <a:ea typeface="Inter" pitchFamily="34" charset="-122"/>
                <a:cs typeface="Inter" pitchFamily="34" charset="-120"/>
              </a:rPr>
              <a:t>300%+</a:t>
            </a:r>
            <a:endParaRPr lang="en-US" sz="1000" dirty="0"/>
          </a:p>
        </p:txBody>
      </p:sp>
      <p:sp>
        <p:nvSpPr>
          <p:cNvPr id="44" name="Text 37"/>
          <p:cNvSpPr txBox="1"/>
          <p:nvPr/>
        </p:nvSpPr>
        <p:spPr>
          <a:xfrm>
            <a:off x="8251546" y="4686300"/>
            <a:ext cx="3482035" cy="352958"/>
          </a:xfrm>
          <a:prstGeom prst="rect">
            <a:avLst/>
          </a:prstGeom>
          <a:noFill/>
          <a:ln/>
        </p:spPr>
        <p:txBody>
          <a:bodyPr wrap="square" lIns="0" tIns="0" rIns="0" bIns="0" rtlCol="0" anchor="ctr"/>
          <a:lstStyle/>
          <a:p>
            <a:pPr algn="l" indent="0" marL="0">
              <a:buNone/>
            </a:pPr>
            <a:r>
              <a:rPr lang="en-US" sz="1000" b="1" dirty="0">
                <a:solidFill>
                  <a:srgbClr val="10B981"/>
                </a:solidFill>
                <a:latin typeface="Inter" pitchFamily="34" charset="0"/>
                <a:ea typeface="Inter" pitchFamily="34" charset="-122"/>
                <a:cs typeface="Inter" pitchFamily="34" charset="-120"/>
              </a:rPr>
              <a:t>10亿美元</a:t>
            </a:r>
            <a:endParaRPr lang="en-US" sz="1000" dirty="0"/>
          </a:p>
        </p:txBody>
      </p:sp>
      <p:sp>
        <p:nvSpPr>
          <p:cNvPr id="45" name="Text 38"/>
          <p:cNvSpPr txBox="1"/>
          <p:nvPr/>
        </p:nvSpPr>
        <p:spPr>
          <a:xfrm>
            <a:off x="304495" y="5352898"/>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核心差异化</a:t>
            </a:r>
            <a:endParaRPr lang="en-US" sz="1200" dirty="0"/>
          </a:p>
        </p:txBody>
      </p:sp>
      <p:sp>
        <p:nvSpPr>
          <p:cNvPr id="46" name="Text 39"/>
          <p:cNvSpPr txBox="1"/>
          <p:nvPr/>
        </p:nvSpPr>
        <p:spPr>
          <a:xfrm>
            <a:off x="6210605" y="53528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智能溢价证明</a:t>
            </a:r>
            <a:endParaRPr lang="en-US" sz="1200" dirty="0"/>
          </a:p>
        </p:txBody>
      </p:sp>
      <p:sp>
        <p:nvSpPr>
          <p:cNvPr id="47" name="Text 40"/>
          <p:cNvSpPr txBox="1"/>
          <p:nvPr/>
        </p:nvSpPr>
        <p:spPr>
          <a:xfrm>
            <a:off x="495605" y="5629046"/>
            <a:ext cx="17007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完整代码理解与上下文感知</a:t>
            </a:r>
            <a:endParaRPr lang="en-US" sz="1000" dirty="0"/>
          </a:p>
        </p:txBody>
      </p:sp>
      <p:sp>
        <p:nvSpPr>
          <p:cNvPr id="48" name="Text 41"/>
          <p:cNvSpPr txBox="1"/>
          <p:nvPr/>
        </p:nvSpPr>
        <p:spPr>
          <a:xfrm>
            <a:off x="495605" y="5857646"/>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全项目级代码生成与重构</a:t>
            </a:r>
            <a:endParaRPr lang="en-US" sz="1000" dirty="0"/>
          </a:p>
        </p:txBody>
      </p:sp>
      <p:sp>
        <p:nvSpPr>
          <p:cNvPr id="49" name="Text 42"/>
          <p:cNvSpPr txBox="1"/>
          <p:nvPr/>
        </p:nvSpPr>
        <p:spPr>
          <a:xfrm>
            <a:off x="495605" y="6086246"/>
            <a:ext cx="13002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智能调试与问题排查</a:t>
            </a:r>
            <a:endParaRPr lang="en-US" sz="1000" dirty="0"/>
          </a:p>
        </p:txBody>
      </p:sp>
      <p:sp>
        <p:nvSpPr>
          <p:cNvPr id="50" name="Text 43"/>
          <p:cNvSpPr txBox="1"/>
          <p:nvPr/>
        </p:nvSpPr>
        <p:spPr>
          <a:xfrm>
            <a:off x="495605" y="6314846"/>
            <a:ext cx="18342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持续学习用户偏好与项目特性</a:t>
            </a:r>
            <a:endParaRPr lang="en-US" sz="1000" dirty="0"/>
          </a:p>
        </p:txBody>
      </p:sp>
      <p:sp>
        <p:nvSpPr>
          <p:cNvPr id="51" name="Shape 44"/>
          <p:cNvSpPr/>
          <p:nvPr/>
        </p:nvSpPr>
        <p:spPr>
          <a:xfrm>
            <a:off x="6210605" y="5619902"/>
            <a:ext cx="533095" cy="190195"/>
          </a:xfrm>
          <a:prstGeom prst="roundRect">
            <a:avLst>
              <a:gd name="adj" fmla="val 96154"/>
            </a:avLst>
          </a:prstGeom>
          <a:solidFill>
            <a:srgbClr val="D1FAE5"/>
          </a:solidFill>
          <a:ln/>
        </p:spPr>
      </p:sp>
      <p:sp>
        <p:nvSpPr>
          <p:cNvPr id="52" name="Text 45"/>
          <p:cNvSpPr txBox="1"/>
          <p:nvPr/>
        </p:nvSpPr>
        <p:spPr>
          <a:xfrm>
            <a:off x="6286500" y="5639105"/>
            <a:ext cx="467258" cy="143561"/>
          </a:xfrm>
          <a:prstGeom prst="rect">
            <a:avLst/>
          </a:prstGeom>
          <a:noFill/>
          <a:ln/>
        </p:spPr>
        <p:txBody>
          <a:bodyPr wrap="square" lIns="0" tIns="0" rIns="0" bIns="0" rtlCol="0" anchor="ctr"/>
          <a:lstStyle/>
          <a:p>
            <a:pPr algn="l" indent="0" marL="0">
              <a:buNone/>
            </a:pPr>
            <a:r>
              <a:rPr lang="en-US" sz="900" b="1" dirty="0">
                <a:solidFill>
                  <a:srgbClr val="065F46"/>
                </a:solidFill>
                <a:latin typeface="Inter" pitchFamily="34" charset="0"/>
                <a:ea typeface="Inter" pitchFamily="34" charset="-122"/>
                <a:cs typeface="Inter" pitchFamily="34" charset="-120"/>
              </a:rPr>
              <a:t>$20/月</a:t>
            </a:r>
            <a:endParaRPr lang="en-US" sz="900" dirty="0"/>
          </a:p>
        </p:txBody>
      </p:sp>
      <p:sp>
        <p:nvSpPr>
          <p:cNvPr id="53" name="Text 46"/>
          <p:cNvSpPr txBox="1"/>
          <p:nvPr/>
        </p:nvSpPr>
        <p:spPr>
          <a:xfrm>
            <a:off x="6817766" y="5629046"/>
            <a:ext cx="10533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Cursor Pro订阅</a:t>
            </a:r>
            <a:endParaRPr lang="en-US" sz="1000" dirty="0"/>
          </a:p>
        </p:txBody>
      </p:sp>
      <p:sp>
        <p:nvSpPr>
          <p:cNvPr id="54" name="Text 47"/>
          <p:cNvSpPr txBox="1"/>
          <p:nvPr/>
        </p:nvSpPr>
        <p:spPr>
          <a:xfrm>
            <a:off x="7838237" y="5629046"/>
            <a:ext cx="253289" cy="162763"/>
          </a:xfrm>
          <a:prstGeom prst="rect">
            <a:avLst/>
          </a:prstGeom>
          <a:noFill/>
          <a:ln/>
        </p:spPr>
        <p:txBody>
          <a:bodyPr wrap="square" lIns="0" tIns="0" rIns="0" bIns="0" rtlCol="0" anchor="ctr"/>
          <a:lstStyle/>
          <a:p>
            <a:pPr algn="l" indent="0" marL="0">
              <a:buNone/>
            </a:pPr>
            <a:r>
              <a:rPr lang="en-US" sz="1000" dirty="0">
                <a:solidFill>
                  <a:srgbClr val="9CA3AF"/>
                </a:solidFill>
                <a:latin typeface="Inter" pitchFamily="34" charset="0"/>
                <a:ea typeface="Inter" pitchFamily="34" charset="-122"/>
                <a:cs typeface="Inter" pitchFamily="34" charset="-120"/>
              </a:rPr>
              <a:t>vs</a:t>
            </a:r>
            <a:endParaRPr lang="en-US" sz="1000" dirty="0"/>
          </a:p>
        </p:txBody>
      </p:sp>
      <p:sp>
        <p:nvSpPr>
          <p:cNvPr id="55" name="Shape 48"/>
          <p:cNvSpPr/>
          <p:nvPr/>
        </p:nvSpPr>
        <p:spPr>
          <a:xfrm>
            <a:off x="8059522" y="5619902"/>
            <a:ext cx="514807" cy="190195"/>
          </a:xfrm>
          <a:prstGeom prst="roundRect">
            <a:avLst>
              <a:gd name="adj" fmla="val 96154"/>
            </a:avLst>
          </a:prstGeom>
          <a:solidFill>
            <a:srgbClr val="F3F4F6"/>
          </a:solidFill>
          <a:ln/>
        </p:spPr>
      </p:sp>
      <p:sp>
        <p:nvSpPr>
          <p:cNvPr id="56" name="Text 49"/>
          <p:cNvSpPr txBox="1"/>
          <p:nvPr/>
        </p:nvSpPr>
        <p:spPr>
          <a:xfrm>
            <a:off x="8136331" y="5639105"/>
            <a:ext cx="448056" cy="143561"/>
          </a:xfrm>
          <a:prstGeom prst="rect">
            <a:avLst/>
          </a:prstGeom>
          <a:noFill/>
          <a:ln/>
        </p:spPr>
        <p:txBody>
          <a:bodyPr wrap="square" lIns="0" tIns="0" rIns="0" bIns="0" rtlCol="0" anchor="ctr"/>
          <a:lstStyle/>
          <a:p>
            <a:pPr algn="l" indent="0" marL="0">
              <a:buNone/>
            </a:pPr>
            <a:r>
              <a:rPr lang="en-US" sz="900" b="1" dirty="0">
                <a:solidFill>
                  <a:srgbClr val="1F2937"/>
                </a:solidFill>
                <a:latin typeface="Inter" pitchFamily="34" charset="0"/>
                <a:ea typeface="Inter" pitchFamily="34" charset="-122"/>
                <a:cs typeface="Inter" pitchFamily="34" charset="-120"/>
              </a:rPr>
              <a:t>$10/月</a:t>
            </a:r>
            <a:endParaRPr lang="en-US" sz="900" dirty="0"/>
          </a:p>
        </p:txBody>
      </p:sp>
      <p:sp>
        <p:nvSpPr>
          <p:cNvPr id="57" name="Text 50"/>
          <p:cNvSpPr txBox="1"/>
          <p:nvPr/>
        </p:nvSpPr>
        <p:spPr>
          <a:xfrm>
            <a:off x="8643823" y="5629046"/>
            <a:ext cx="939089" cy="162763"/>
          </a:xfrm>
          <a:prstGeom prst="rect">
            <a:avLst/>
          </a:prstGeom>
          <a:noFill/>
          <a:ln/>
        </p:spPr>
        <p:txBody>
          <a:bodyPr wrap="square" lIns="0" tIns="0" rIns="0" bIns="0" rtlCol="0" anchor="ctr"/>
          <a:lstStyle/>
          <a:p>
            <a:pPr algn="l" indent="0" marL="0">
              <a:buNone/>
            </a:pPr>
            <a:r>
              <a:rPr lang="en-US" sz="1000" dirty="0">
                <a:solidFill>
                  <a:srgbClr val="6B7280"/>
                </a:solidFill>
                <a:latin typeface="Inter" pitchFamily="34" charset="0"/>
                <a:ea typeface="Inter" pitchFamily="34" charset="-122"/>
                <a:cs typeface="Inter" pitchFamily="34" charset="-120"/>
              </a:rPr>
              <a:t>传统IDE+插件</a:t>
            </a:r>
            <a:endParaRPr lang="en-US" sz="1000" dirty="0"/>
          </a:p>
        </p:txBody>
      </p:sp>
      <p:sp>
        <p:nvSpPr>
          <p:cNvPr id="58" name="Text 51"/>
          <p:cNvSpPr txBox="1"/>
          <p:nvPr/>
        </p:nvSpPr>
        <p:spPr>
          <a:xfrm>
            <a:off x="6210605" y="5896051"/>
            <a:ext cx="431962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用户愿意为智能能力支付2倍价格，验证了智能作为核心卖点的商业价值</a:t>
            </a:r>
            <a:endParaRPr lang="en-US" sz="10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Shape 0"/>
          <p:cNvSpPr/>
          <p:nvPr/>
        </p:nvSpPr>
        <p:spPr>
          <a:xfrm>
            <a:off x="0" y="0"/>
            <a:ext cx="12191695" cy="8876995"/>
          </a:xfrm>
          <a:prstGeom prst="rect">
            <a:avLst/>
          </a:prstGeom>
          <a:solidFill>
            <a:srgbClr val="FFFFFF"/>
          </a:solidFill>
          <a:ln/>
        </p:spPr>
      </p:sp>
      <p:sp>
        <p:nvSpPr>
          <p:cNvPr id="3" name="Shape 1"/>
          <p:cNvSpPr/>
          <p:nvPr/>
        </p:nvSpPr>
        <p:spPr>
          <a:xfrm>
            <a:off x="0" y="0"/>
            <a:ext cx="12191695" cy="8876995"/>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599846"/>
            <a:ext cx="1719986" cy="162763"/>
          </a:xfrm>
          <a:prstGeom prst="rect">
            <a:avLst/>
          </a:prstGeom>
          <a:noFill/>
          <a:ln/>
        </p:spPr>
        <p:txBody>
          <a:bodyPr wrap="square" lIns="0" tIns="0" rIns="0" bIns="0" rtlCol="0" anchor="ctr"/>
          <a:lstStyle/>
          <a:p>
            <a:pPr algn="l" indent="0" marL="0">
              <a:buNone/>
            </a:pPr>
            <a:r>
              <a:rPr lang="en-US" sz="1000" b="1" dirty="0">
                <a:solidFill>
                  <a:srgbClr val="6B7280"/>
                </a:solidFill>
                <a:latin typeface="Inter" pitchFamily="34" charset="0"/>
                <a:ea typeface="Inter" pitchFamily="34" charset="-122"/>
                <a:cs typeface="Inter" pitchFamily="34" charset="-120"/>
              </a:rPr>
              <a:t>AGENTIC AI应用完全指南</a:t>
            </a:r>
            <a:endParaRPr lang="en-US" sz="1000" dirty="0"/>
          </a:p>
        </p:txBody>
      </p:sp>
      <p:sp>
        <p:nvSpPr>
          <p:cNvPr id="6" name="Text 4"/>
          <p:cNvSpPr txBox="1"/>
          <p:nvPr/>
        </p:nvSpPr>
        <p:spPr>
          <a:xfrm>
            <a:off x="11277295" y="4663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第一部分</a:t>
            </a:r>
            <a:endParaRPr lang="en-US" sz="1000" dirty="0"/>
          </a:p>
        </p:txBody>
      </p:sp>
      <p:sp>
        <p:nvSpPr>
          <p:cNvPr id="7" name="Text 5"/>
          <p:cNvSpPr txBox="1"/>
          <p:nvPr/>
        </p:nvSpPr>
        <p:spPr>
          <a:xfrm>
            <a:off x="10134295" y="666598"/>
            <a:ext cx="1819656" cy="228600"/>
          </a:xfrm>
          <a:prstGeom prst="rect">
            <a:avLst/>
          </a:prstGeom>
          <a:noFill/>
          <a:ln/>
        </p:spPr>
        <p:txBody>
          <a:bodyPr wrap="square" lIns="0" tIns="0" rIns="0" bIns="0" rtlCol="0" anchor="ctr"/>
          <a:lstStyle/>
          <a:p>
            <a:pPr algn="r" indent="0" marL="0">
              <a:buNone/>
            </a:pPr>
            <a:r>
              <a:rPr lang="en-US" sz="1500" b="1" dirty="0">
                <a:solidFill>
                  <a:srgbClr val="2563EB"/>
                </a:solidFill>
                <a:latin typeface="Inter" pitchFamily="34" charset="0"/>
                <a:ea typeface="Inter" pitchFamily="34" charset="-122"/>
                <a:cs typeface="Inter" pitchFamily="34" charset="-120"/>
              </a:rPr>
              <a:t>Agentic时代新变量</a:t>
            </a:r>
            <a:endParaRPr lang="en-US" sz="1500" dirty="0"/>
          </a:p>
        </p:txBody>
      </p:sp>
      <p:sp>
        <p:nvSpPr>
          <p:cNvPr id="8" name="Text 6"/>
          <p:cNvSpPr txBox="1"/>
          <p:nvPr/>
        </p:nvSpPr>
        <p:spPr>
          <a:xfrm>
            <a:off x="381305" y="1162202"/>
            <a:ext cx="9244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新物种崛起</a:t>
            </a:r>
            <a:endParaRPr lang="en-US" sz="1200" dirty="0"/>
          </a:p>
        </p:txBody>
      </p:sp>
      <p:sp>
        <p:nvSpPr>
          <p:cNvPr id="9" name="Text 7"/>
          <p:cNvSpPr txBox="1"/>
          <p:nvPr/>
        </p:nvSpPr>
        <p:spPr>
          <a:xfrm>
            <a:off x="381305" y="1429207"/>
            <a:ext cx="5710428"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数字工人：AI Agent作为全新智能产品品类</a:t>
            </a:r>
            <a:endParaRPr lang="en-US" sz="2200" dirty="0"/>
          </a:p>
        </p:txBody>
      </p:sp>
      <p:sp>
        <p:nvSpPr>
          <p:cNvPr id="10" name="Text 8"/>
          <p:cNvSpPr txBox="1"/>
          <p:nvPr/>
        </p:nvSpPr>
        <p:spPr>
          <a:xfrm>
            <a:off x="381305" y="1867205"/>
            <a:ext cx="8485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Agent作为</a:t>
            </a:r>
            <a:endParaRPr lang="en-US" sz="1200" dirty="0"/>
          </a:p>
        </p:txBody>
      </p:sp>
      <p:sp>
        <p:nvSpPr>
          <p:cNvPr id="11" name="Text 9"/>
          <p:cNvSpPr txBox="1"/>
          <p:nvPr/>
        </p:nvSpPr>
        <p:spPr>
          <a:xfrm>
            <a:off x="1875434" y="1867205"/>
            <a:ext cx="2563063"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，重构产品范式，创造全新商业机会</a:t>
            </a:r>
            <a:endParaRPr lang="en-US" sz="1200" dirty="0"/>
          </a:p>
        </p:txBody>
      </p:sp>
      <p:sp>
        <p:nvSpPr>
          <p:cNvPr id="12" name="Text 10"/>
          <p:cNvSpPr txBox="1"/>
          <p:nvPr/>
        </p:nvSpPr>
        <p:spPr>
          <a:xfrm>
            <a:off x="1112825" y="1867205"/>
            <a:ext cx="886054" cy="191110"/>
          </a:xfrm>
          <a:prstGeom prst="rect">
            <a:avLst/>
          </a:prstGeom>
          <a:noFill/>
          <a:ln/>
        </p:spPr>
        <p:txBody>
          <a:bodyPr wrap="square" lIns="0" tIns="0" rIns="0" bIns="0" rtlCol="0" anchor="ctr"/>
          <a:lstStyle/>
          <a:p>
            <a:pPr algn="l" indent="0" marL="0">
              <a:buNone/>
            </a:pPr>
            <a:r>
              <a:rPr lang="en-US" sz="1200" b="1" dirty="0">
                <a:solidFill>
                  <a:srgbClr val="2563EB"/>
                </a:solidFill>
                <a:latin typeface="Inter" pitchFamily="34" charset="0"/>
                <a:ea typeface="Inter" pitchFamily="34" charset="-122"/>
                <a:cs typeface="Inter" pitchFamily="34" charset="-120"/>
              </a:rPr>
              <a:t>智能新物种</a:t>
            </a:r>
            <a:endParaRPr lang="en-US" sz="1200" dirty="0"/>
          </a:p>
        </p:txBody>
      </p:sp>
      <p:sp>
        <p:nvSpPr>
          <p:cNvPr id="13" name="Text 11"/>
          <p:cNvSpPr txBox="1"/>
          <p:nvPr/>
        </p:nvSpPr>
        <p:spPr>
          <a:xfrm>
            <a:off x="381305" y="2324405"/>
            <a:ext cx="2524658"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从软件工具到数字工人的产品进化</a:t>
            </a:r>
            <a:endParaRPr lang="en-US" sz="1200" dirty="0"/>
          </a:p>
        </p:txBody>
      </p:sp>
      <p:sp>
        <p:nvSpPr>
          <p:cNvPr id="14" name="Shape 12"/>
          <p:cNvSpPr/>
          <p:nvPr/>
        </p:nvSpPr>
        <p:spPr>
          <a:xfrm>
            <a:off x="381305" y="2876702"/>
            <a:ext cx="2857500" cy="761695"/>
          </a:xfrm>
          <a:prstGeom prst="roundRect">
            <a:avLst>
              <a:gd name="adj" fmla="val 12005"/>
            </a:avLst>
          </a:prstGeom>
          <a:solidFill>
            <a:srgbClr val="F3F4F6"/>
          </a:solidFill>
          <a:ln/>
        </p:spPr>
      </p:sp>
      <p:sp>
        <p:nvSpPr>
          <p:cNvPr id="15" name="Shape 13"/>
          <p:cNvSpPr/>
          <p:nvPr/>
        </p:nvSpPr>
        <p:spPr>
          <a:xfrm>
            <a:off x="971093" y="3029407"/>
            <a:ext cx="381305" cy="381305"/>
          </a:xfrm>
          <a:prstGeom prst="ellipse">
            <a:avLst/>
          </a:prstGeom>
          <a:solidFill>
            <a:srgbClr val="EBF0FF"/>
          </a:solidFill>
          <a:ln/>
        </p:spPr>
      </p:sp>
      <p:pic>
        <p:nvPicPr>
          <p:cNvPr id="16" name="Image 0" descr="preencoded.png">    </p:cNvPr>
          <p:cNvPicPr>
            <a:picLocks noChangeAspect="1"/>
          </p:cNvPicPr>
          <p:nvPr/>
        </p:nvPicPr>
        <p:blipFill>
          <a:blip r:embed="rId1"/>
          <a:srcRect l="0" r="0" t="0" b="0"/>
          <a:stretch/>
        </p:blipFill>
        <p:spPr>
          <a:xfrm>
            <a:off x="1076249" y="3133649"/>
            <a:ext cx="171907" cy="171907"/>
          </a:xfrm>
          <a:prstGeom prst="rect">
            <a:avLst/>
          </a:prstGeom>
        </p:spPr>
      </p:pic>
      <p:sp>
        <p:nvSpPr>
          <p:cNvPr id="17" name="Text 14"/>
          <p:cNvSpPr txBox="1"/>
          <p:nvPr/>
        </p:nvSpPr>
        <p:spPr>
          <a:xfrm>
            <a:off x="1790395" y="316199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被动工具</a:t>
            </a:r>
            <a:endParaRPr lang="en-US" sz="1200" dirty="0"/>
          </a:p>
        </p:txBody>
      </p:sp>
      <p:sp>
        <p:nvSpPr>
          <p:cNvPr id="18" name="Text 15"/>
          <p:cNvSpPr txBox="1"/>
          <p:nvPr/>
        </p:nvSpPr>
        <p:spPr>
          <a:xfrm>
            <a:off x="2400300" y="3181198"/>
            <a:ext cx="7818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需要明确指令</a:t>
            </a:r>
            <a:endParaRPr lang="en-US" sz="900" dirty="0"/>
          </a:p>
        </p:txBody>
      </p:sp>
      <p:sp>
        <p:nvSpPr>
          <p:cNvPr id="19" name="Shape 16"/>
          <p:cNvSpPr/>
          <p:nvPr/>
        </p:nvSpPr>
        <p:spPr>
          <a:xfrm>
            <a:off x="3238805" y="2876702"/>
            <a:ext cx="2857500" cy="761695"/>
          </a:xfrm>
          <a:prstGeom prst="roundRect">
            <a:avLst>
              <a:gd name="adj" fmla="val 12005"/>
            </a:avLst>
          </a:prstGeom>
          <a:solidFill>
            <a:srgbClr val="F3F4F6"/>
          </a:solidFill>
          <a:ln/>
        </p:spPr>
      </p:sp>
      <p:sp>
        <p:nvSpPr>
          <p:cNvPr id="20" name="Shape 17"/>
          <p:cNvSpPr/>
          <p:nvPr/>
        </p:nvSpPr>
        <p:spPr>
          <a:xfrm>
            <a:off x="3771900" y="3029407"/>
            <a:ext cx="381305" cy="381305"/>
          </a:xfrm>
          <a:prstGeom prst="ellipse">
            <a:avLst/>
          </a:prstGeom>
          <a:solidFill>
            <a:srgbClr val="EBF0FF"/>
          </a:solidFill>
          <a:ln/>
        </p:spPr>
      </p:sp>
      <p:pic>
        <p:nvPicPr>
          <p:cNvPr id="21" name="Image 1" descr="preencoded.png">    </p:cNvPr>
          <p:cNvPicPr>
            <a:picLocks noChangeAspect="1"/>
          </p:cNvPicPr>
          <p:nvPr/>
        </p:nvPicPr>
        <p:blipFill>
          <a:blip r:embed="rId2"/>
          <a:srcRect l="-1064" r="-1064" t="0" b="0"/>
          <a:stretch/>
        </p:blipFill>
        <p:spPr>
          <a:xfrm>
            <a:off x="3852367" y="3133649"/>
            <a:ext cx="219456" cy="171907"/>
          </a:xfrm>
          <a:prstGeom prst="rect">
            <a:avLst/>
          </a:prstGeom>
        </p:spPr>
      </p:pic>
      <p:sp>
        <p:nvSpPr>
          <p:cNvPr id="22" name="Text 18"/>
          <p:cNvSpPr txBox="1"/>
          <p:nvPr/>
        </p:nvSpPr>
        <p:spPr>
          <a:xfrm>
            <a:off x="4533595" y="316199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智能助手</a:t>
            </a:r>
            <a:endParaRPr lang="en-US" sz="1200" dirty="0"/>
          </a:p>
        </p:txBody>
      </p:sp>
      <p:sp>
        <p:nvSpPr>
          <p:cNvPr id="23" name="Text 19"/>
          <p:cNvSpPr txBox="1"/>
          <p:nvPr/>
        </p:nvSpPr>
        <p:spPr>
          <a:xfrm>
            <a:off x="5143500" y="3181198"/>
            <a:ext cx="896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理解并执行任务</a:t>
            </a:r>
            <a:endParaRPr lang="en-US" sz="900" dirty="0"/>
          </a:p>
        </p:txBody>
      </p:sp>
      <p:sp>
        <p:nvSpPr>
          <p:cNvPr id="24" name="Shape 20"/>
          <p:cNvSpPr/>
          <p:nvPr/>
        </p:nvSpPr>
        <p:spPr>
          <a:xfrm>
            <a:off x="6096305" y="2876702"/>
            <a:ext cx="2857500" cy="761695"/>
          </a:xfrm>
          <a:prstGeom prst="roundRect">
            <a:avLst>
              <a:gd name="adj" fmla="val 12005"/>
            </a:avLst>
          </a:prstGeom>
          <a:solidFill>
            <a:srgbClr val="F3F4F6"/>
          </a:solidFill>
          <a:ln/>
        </p:spPr>
      </p:sp>
      <p:sp>
        <p:nvSpPr>
          <p:cNvPr id="25" name="Shape 21"/>
          <p:cNvSpPr/>
          <p:nvPr/>
        </p:nvSpPr>
        <p:spPr>
          <a:xfrm>
            <a:off x="6515100" y="3029407"/>
            <a:ext cx="381305" cy="381305"/>
          </a:xfrm>
          <a:prstGeom prst="ellipse">
            <a:avLst/>
          </a:prstGeom>
          <a:solidFill>
            <a:srgbClr val="EBF0FF"/>
          </a:solidFill>
          <a:ln/>
        </p:spPr>
      </p:sp>
      <p:pic>
        <p:nvPicPr>
          <p:cNvPr id="26" name="Image 2" descr="preencoded.png">    </p:cNvPr>
          <p:cNvPicPr>
            <a:picLocks noChangeAspect="1"/>
          </p:cNvPicPr>
          <p:nvPr/>
        </p:nvPicPr>
        <p:blipFill>
          <a:blip r:embed="rId3"/>
          <a:srcRect l="-1064" r="-1064" t="0" b="0"/>
          <a:stretch/>
        </p:blipFill>
        <p:spPr>
          <a:xfrm>
            <a:off x="6595567" y="3133649"/>
            <a:ext cx="219456" cy="171907"/>
          </a:xfrm>
          <a:prstGeom prst="rect">
            <a:avLst/>
          </a:prstGeom>
        </p:spPr>
      </p:pic>
      <p:sp>
        <p:nvSpPr>
          <p:cNvPr id="27" name="Text 22"/>
          <p:cNvSpPr txBox="1"/>
          <p:nvPr/>
        </p:nvSpPr>
        <p:spPr>
          <a:xfrm>
            <a:off x="7162495" y="3161995"/>
            <a:ext cx="7342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数字员工</a:t>
            </a:r>
            <a:endParaRPr lang="en-US" sz="1200" dirty="0"/>
          </a:p>
        </p:txBody>
      </p:sp>
      <p:sp>
        <p:nvSpPr>
          <p:cNvPr id="28" name="Text 23"/>
          <p:cNvSpPr txBox="1"/>
          <p:nvPr/>
        </p:nvSpPr>
        <p:spPr>
          <a:xfrm>
            <a:off x="7772400" y="3181198"/>
            <a:ext cx="11247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自动化特定工作流程</a:t>
            </a:r>
            <a:endParaRPr lang="en-US" sz="900" dirty="0"/>
          </a:p>
        </p:txBody>
      </p:sp>
      <p:sp>
        <p:nvSpPr>
          <p:cNvPr id="29" name="Shape 24"/>
          <p:cNvSpPr/>
          <p:nvPr/>
        </p:nvSpPr>
        <p:spPr>
          <a:xfrm>
            <a:off x="8953805" y="2686507"/>
            <a:ext cx="2857500" cy="1143000"/>
          </a:xfrm>
          <a:prstGeom prst="roundRect">
            <a:avLst>
              <a:gd name="adj" fmla="val 5333"/>
            </a:avLst>
          </a:prstGeom>
          <a:solidFill>
            <a:srgbClr val="EFF6FF"/>
          </a:solidFill>
          <a:ln/>
        </p:spPr>
      </p:sp>
      <p:sp>
        <p:nvSpPr>
          <p:cNvPr id="30" name="Shape 25"/>
          <p:cNvSpPr/>
          <p:nvPr/>
        </p:nvSpPr>
        <p:spPr>
          <a:xfrm>
            <a:off x="10191902" y="2838298"/>
            <a:ext cx="381305" cy="381305"/>
          </a:xfrm>
          <a:prstGeom prst="ellipse">
            <a:avLst/>
          </a:prstGeom>
          <a:solidFill>
            <a:srgbClr val="EBF0FF"/>
          </a:solidFill>
          <a:ln/>
        </p:spPr>
      </p:sp>
      <p:pic>
        <p:nvPicPr>
          <p:cNvPr id="31" name="Image 3" descr="preencoded.png">    </p:cNvPr>
          <p:cNvPicPr>
            <a:picLocks noChangeAspect="1"/>
          </p:cNvPicPr>
          <p:nvPr/>
        </p:nvPicPr>
        <p:blipFill>
          <a:blip r:embed="rId4"/>
          <a:srcRect l="-1064" r="-1064" t="0" b="0"/>
          <a:stretch/>
        </p:blipFill>
        <p:spPr>
          <a:xfrm>
            <a:off x="10272370" y="2943454"/>
            <a:ext cx="219456" cy="171907"/>
          </a:xfrm>
          <a:prstGeom prst="rect">
            <a:avLst/>
          </a:prstGeom>
        </p:spPr>
      </p:pic>
      <p:sp>
        <p:nvSpPr>
          <p:cNvPr id="32" name="Text 26"/>
          <p:cNvSpPr txBox="1"/>
          <p:nvPr/>
        </p:nvSpPr>
        <p:spPr>
          <a:xfrm>
            <a:off x="10077602" y="3314700"/>
            <a:ext cx="734263" cy="191110"/>
          </a:xfrm>
          <a:prstGeom prst="rect">
            <a:avLst/>
          </a:prstGeom>
          <a:noFill/>
          <a:ln/>
        </p:spPr>
        <p:txBody>
          <a:bodyPr wrap="square" lIns="0" tIns="0" rIns="0" bIns="0" rtlCol="0" anchor="ctr"/>
          <a:lstStyle/>
          <a:p>
            <a:pPr algn="ctr" indent="0" marL="0">
              <a:buNone/>
            </a:pPr>
            <a:r>
              <a:rPr lang="en-US" sz="1200" b="1" dirty="0">
                <a:solidFill>
                  <a:srgbClr val="2563EB"/>
                </a:solidFill>
                <a:latin typeface="Inter" pitchFamily="34" charset="0"/>
                <a:ea typeface="Inter" pitchFamily="34" charset="-122"/>
                <a:cs typeface="Inter" pitchFamily="34" charset="-120"/>
              </a:rPr>
              <a:t>数字工人</a:t>
            </a:r>
            <a:endParaRPr lang="en-US" sz="1200" dirty="0"/>
          </a:p>
        </p:txBody>
      </p:sp>
      <p:sp>
        <p:nvSpPr>
          <p:cNvPr id="33" name="Shape 27"/>
          <p:cNvSpPr/>
          <p:nvPr/>
        </p:nvSpPr>
        <p:spPr>
          <a:xfrm>
            <a:off x="9734702" y="3504895"/>
            <a:ext cx="504749" cy="181051"/>
          </a:xfrm>
          <a:prstGeom prst="roundRect">
            <a:avLst>
              <a:gd name="adj" fmla="val 106327"/>
            </a:avLst>
          </a:prstGeom>
          <a:solidFill>
            <a:srgbClr val="4C6FFF"/>
          </a:solidFill>
          <a:ln/>
        </p:spPr>
      </p:sp>
      <p:sp>
        <p:nvSpPr>
          <p:cNvPr id="34" name="Text 28"/>
          <p:cNvSpPr txBox="1"/>
          <p:nvPr/>
        </p:nvSpPr>
        <p:spPr>
          <a:xfrm>
            <a:off x="9810598" y="3524098"/>
            <a:ext cx="438912" cy="143561"/>
          </a:xfrm>
          <a:prstGeom prst="rect">
            <a:avLst/>
          </a:prstGeom>
          <a:noFill/>
          <a:ln/>
        </p:spPr>
        <p:txBody>
          <a:bodyPr wrap="square" lIns="0" tIns="0" rIns="0" bIns="0" rtlCol="0" anchor="ctr"/>
          <a:lstStyle/>
          <a:p>
            <a:pPr algn="ctr" indent="0" marL="0">
              <a:buNone/>
            </a:pPr>
            <a:r>
              <a:rPr lang="en-US" sz="900" b="1" dirty="0">
                <a:solidFill>
                  <a:srgbClr val="FFFFFF"/>
                </a:solidFill>
                <a:latin typeface="Inter" pitchFamily="34" charset="0"/>
                <a:ea typeface="Inter" pitchFamily="34" charset="-122"/>
                <a:cs typeface="Inter" pitchFamily="34" charset="-120"/>
              </a:rPr>
              <a:t>新物种</a:t>
            </a:r>
            <a:endParaRPr lang="en-US" sz="900" dirty="0"/>
          </a:p>
        </p:txBody>
      </p:sp>
      <p:sp>
        <p:nvSpPr>
          <p:cNvPr id="35" name="Text 29"/>
          <p:cNvSpPr txBox="1"/>
          <p:nvPr/>
        </p:nvSpPr>
        <p:spPr>
          <a:xfrm>
            <a:off x="10230307" y="3524098"/>
            <a:ext cx="896112" cy="143561"/>
          </a:xfrm>
          <a:prstGeom prst="rect">
            <a:avLst/>
          </a:prstGeom>
          <a:noFill/>
          <a:ln/>
        </p:spPr>
        <p:txBody>
          <a:bodyPr wrap="square" lIns="0" tIns="0" rIns="0" bIns="0" rtlCol="0" anchor="ctr"/>
          <a:lstStyle/>
          <a:p>
            <a:pPr algn="ctr" indent="0" marL="0">
              <a:buNone/>
            </a:pPr>
            <a:r>
              <a:rPr lang="en-US" sz="900" dirty="0">
                <a:solidFill>
                  <a:srgbClr val="4B5563"/>
                </a:solidFill>
                <a:latin typeface="Inter" pitchFamily="34" charset="0"/>
                <a:ea typeface="Inter" pitchFamily="34" charset="-122"/>
                <a:cs typeface="Inter" pitchFamily="34" charset="-120"/>
              </a:rPr>
              <a:t>自主决策与行动</a:t>
            </a:r>
            <a:endParaRPr lang="en-US" sz="900" dirty="0"/>
          </a:p>
        </p:txBody>
      </p:sp>
      <p:sp>
        <p:nvSpPr>
          <p:cNvPr id="36" name="Shape 30"/>
          <p:cNvSpPr/>
          <p:nvPr/>
        </p:nvSpPr>
        <p:spPr>
          <a:xfrm>
            <a:off x="381305" y="4095598"/>
            <a:ext cx="5600700" cy="1466698"/>
          </a:xfrm>
          <a:prstGeom prst="roundRect">
            <a:avLst>
              <a:gd name="adj" fmla="val 3239"/>
            </a:avLst>
          </a:prstGeom>
          <a:solidFill>
            <a:srgbClr val="F9FAFB"/>
          </a:solidFill>
          <a:ln w="12700">
            <a:solidFill>
              <a:srgbClr val="E5E7EB"/>
            </a:solidFill>
            <a:prstDash val="solid"/>
          </a:ln>
        </p:spPr>
      </p:sp>
      <p:sp>
        <p:nvSpPr>
          <p:cNvPr id="37" name="Shape 31"/>
          <p:cNvSpPr/>
          <p:nvPr/>
        </p:nvSpPr>
        <p:spPr>
          <a:xfrm>
            <a:off x="543154" y="4257446"/>
            <a:ext cx="381305" cy="381305"/>
          </a:xfrm>
          <a:prstGeom prst="ellipse">
            <a:avLst/>
          </a:prstGeom>
          <a:solidFill>
            <a:srgbClr val="EBF0FF"/>
          </a:solidFill>
          <a:ln/>
        </p:spPr>
      </p:sp>
      <p:pic>
        <p:nvPicPr>
          <p:cNvPr id="38" name="Image 4" descr="preencoded.png">    </p:cNvPr>
          <p:cNvPicPr>
            <a:picLocks noChangeAspect="1"/>
          </p:cNvPicPr>
          <p:nvPr/>
        </p:nvPicPr>
        <p:blipFill>
          <a:blip r:embed="rId5"/>
          <a:srcRect l="0" r="0" t="0" b="0"/>
          <a:stretch/>
        </p:blipFill>
        <p:spPr>
          <a:xfrm>
            <a:off x="647395" y="4362602"/>
            <a:ext cx="171907" cy="171907"/>
          </a:xfrm>
          <a:prstGeom prst="rect">
            <a:avLst/>
          </a:prstGeom>
        </p:spPr>
      </p:pic>
      <p:sp>
        <p:nvSpPr>
          <p:cNvPr id="39" name="Shape 32"/>
          <p:cNvSpPr/>
          <p:nvPr/>
        </p:nvSpPr>
        <p:spPr>
          <a:xfrm>
            <a:off x="6210605" y="4095598"/>
            <a:ext cx="5600700" cy="1466698"/>
          </a:xfrm>
          <a:prstGeom prst="roundRect">
            <a:avLst>
              <a:gd name="adj" fmla="val 3239"/>
            </a:avLst>
          </a:prstGeom>
          <a:solidFill>
            <a:srgbClr val="F9FAFB"/>
          </a:solidFill>
          <a:ln w="12700">
            <a:solidFill>
              <a:srgbClr val="E5E7EB"/>
            </a:solidFill>
            <a:prstDash val="solid"/>
          </a:ln>
        </p:spPr>
      </p:sp>
      <p:sp>
        <p:nvSpPr>
          <p:cNvPr id="40" name="Shape 33"/>
          <p:cNvSpPr/>
          <p:nvPr/>
        </p:nvSpPr>
        <p:spPr>
          <a:xfrm>
            <a:off x="381305" y="5790895"/>
            <a:ext cx="5600700" cy="1466698"/>
          </a:xfrm>
          <a:prstGeom prst="roundRect">
            <a:avLst>
              <a:gd name="adj" fmla="val 3239"/>
            </a:avLst>
          </a:prstGeom>
          <a:solidFill>
            <a:srgbClr val="F9FAFB"/>
          </a:solidFill>
          <a:ln w="12700">
            <a:solidFill>
              <a:srgbClr val="E5E7EB"/>
            </a:solidFill>
            <a:prstDash val="solid"/>
          </a:ln>
        </p:spPr>
      </p:sp>
      <p:sp>
        <p:nvSpPr>
          <p:cNvPr id="41" name="Shape 34"/>
          <p:cNvSpPr/>
          <p:nvPr/>
        </p:nvSpPr>
        <p:spPr>
          <a:xfrm>
            <a:off x="6372454" y="4257446"/>
            <a:ext cx="381305" cy="381305"/>
          </a:xfrm>
          <a:prstGeom prst="ellipse">
            <a:avLst/>
          </a:prstGeom>
          <a:solidFill>
            <a:srgbClr val="EBF0FF"/>
          </a:solidFill>
          <a:ln/>
        </p:spPr>
      </p:sp>
      <p:sp>
        <p:nvSpPr>
          <p:cNvPr id="42" name="Shape 35"/>
          <p:cNvSpPr/>
          <p:nvPr/>
        </p:nvSpPr>
        <p:spPr>
          <a:xfrm>
            <a:off x="543154" y="5952744"/>
            <a:ext cx="381305" cy="381305"/>
          </a:xfrm>
          <a:prstGeom prst="ellipse">
            <a:avLst/>
          </a:prstGeom>
          <a:solidFill>
            <a:srgbClr val="EBF0FF"/>
          </a:solidFill>
          <a:ln/>
        </p:spPr>
      </p:sp>
      <p:sp>
        <p:nvSpPr>
          <p:cNvPr id="43" name="Text 36"/>
          <p:cNvSpPr txBox="1"/>
          <p:nvPr/>
        </p:nvSpPr>
        <p:spPr>
          <a:xfrm>
            <a:off x="1037844" y="4352544"/>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产品范式转变</a:t>
            </a:r>
            <a:endParaRPr lang="en-US" sz="1200" dirty="0"/>
          </a:p>
        </p:txBody>
      </p:sp>
      <p:sp>
        <p:nvSpPr>
          <p:cNvPr id="44" name="Text 37"/>
          <p:cNvSpPr txBox="1"/>
          <p:nvPr/>
        </p:nvSpPr>
        <p:spPr>
          <a:xfrm>
            <a:off x="6867144" y="4352544"/>
            <a:ext cx="1038758"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全新商业机会</a:t>
            </a:r>
            <a:endParaRPr lang="en-US" sz="1200" dirty="0"/>
          </a:p>
        </p:txBody>
      </p:sp>
      <p:sp>
        <p:nvSpPr>
          <p:cNvPr id="45" name="Text 38"/>
          <p:cNvSpPr txBox="1"/>
          <p:nvPr/>
        </p:nvSpPr>
        <p:spPr>
          <a:xfrm>
            <a:off x="1037844" y="6048756"/>
            <a:ext cx="11914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数字工人护城河</a:t>
            </a:r>
            <a:endParaRPr lang="en-US" sz="1200" dirty="0"/>
          </a:p>
        </p:txBody>
      </p:sp>
      <p:sp>
        <p:nvSpPr>
          <p:cNvPr id="46" name="Text 39"/>
          <p:cNvSpPr txBox="1"/>
          <p:nvPr/>
        </p:nvSpPr>
        <p:spPr>
          <a:xfrm>
            <a:off x="733349" y="4762195"/>
            <a:ext cx="2340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从</a:t>
            </a:r>
            <a:endParaRPr lang="en-US" sz="1000" dirty="0"/>
          </a:p>
        </p:txBody>
      </p:sp>
      <p:sp>
        <p:nvSpPr>
          <p:cNvPr id="47" name="Text 40"/>
          <p:cNvSpPr txBox="1"/>
          <p:nvPr/>
        </p:nvSpPr>
        <p:spPr>
          <a:xfrm>
            <a:off x="1399946" y="4762195"/>
            <a:ext cx="2340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到</a:t>
            </a:r>
            <a:endParaRPr lang="en-US" sz="1000" dirty="0"/>
          </a:p>
        </p:txBody>
      </p:sp>
      <p:sp>
        <p:nvSpPr>
          <p:cNvPr id="48" name="Text 41"/>
          <p:cNvSpPr txBox="1"/>
          <p:nvPr/>
        </p:nvSpPr>
        <p:spPr>
          <a:xfrm>
            <a:off x="733349" y="4990795"/>
            <a:ext cx="2340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从</a:t>
            </a:r>
            <a:endParaRPr lang="en-US" sz="1000" dirty="0"/>
          </a:p>
        </p:txBody>
      </p:sp>
      <p:sp>
        <p:nvSpPr>
          <p:cNvPr id="49" name="Text 42"/>
          <p:cNvSpPr txBox="1"/>
          <p:nvPr/>
        </p:nvSpPr>
        <p:spPr>
          <a:xfrm>
            <a:off x="1399946" y="4990795"/>
            <a:ext cx="2340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到</a:t>
            </a:r>
            <a:endParaRPr lang="en-US" sz="1000" dirty="0"/>
          </a:p>
        </p:txBody>
      </p:sp>
      <p:sp>
        <p:nvSpPr>
          <p:cNvPr id="50" name="Text 43"/>
          <p:cNvSpPr txBox="1"/>
          <p:nvPr/>
        </p:nvSpPr>
        <p:spPr>
          <a:xfrm>
            <a:off x="733349" y="5219395"/>
            <a:ext cx="2340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从</a:t>
            </a:r>
            <a:endParaRPr lang="en-US" sz="1000" dirty="0"/>
          </a:p>
        </p:txBody>
      </p:sp>
      <p:sp>
        <p:nvSpPr>
          <p:cNvPr id="51" name="Text 44"/>
          <p:cNvSpPr txBox="1"/>
          <p:nvPr/>
        </p:nvSpPr>
        <p:spPr>
          <a:xfrm>
            <a:off x="1399946" y="5219395"/>
            <a:ext cx="2340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到</a:t>
            </a:r>
            <a:endParaRPr lang="en-US" sz="1000" dirty="0"/>
          </a:p>
        </p:txBody>
      </p:sp>
      <p:sp>
        <p:nvSpPr>
          <p:cNvPr id="52" name="Text 45"/>
          <p:cNvSpPr txBox="1"/>
          <p:nvPr/>
        </p:nvSpPr>
        <p:spPr>
          <a:xfrm>
            <a:off x="6562649" y="4762195"/>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数字劳动力市场：</a:t>
            </a:r>
            <a:endParaRPr lang="en-US" sz="1000" dirty="0"/>
          </a:p>
        </p:txBody>
      </p:sp>
      <p:sp>
        <p:nvSpPr>
          <p:cNvPr id="53" name="Text 46"/>
          <p:cNvSpPr txBox="1"/>
          <p:nvPr/>
        </p:nvSpPr>
        <p:spPr>
          <a:xfrm>
            <a:off x="6562649" y="4990795"/>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工作流程重构：</a:t>
            </a:r>
            <a:endParaRPr lang="en-US" sz="1000" dirty="0"/>
          </a:p>
        </p:txBody>
      </p:sp>
      <p:sp>
        <p:nvSpPr>
          <p:cNvPr id="54" name="Text 47"/>
          <p:cNvSpPr txBox="1"/>
          <p:nvPr/>
        </p:nvSpPr>
        <p:spPr>
          <a:xfrm>
            <a:off x="6562649" y="5219395"/>
            <a:ext cx="900684"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产业链升级：</a:t>
            </a:r>
            <a:endParaRPr lang="en-US" sz="1000" dirty="0"/>
          </a:p>
        </p:txBody>
      </p:sp>
      <p:sp>
        <p:nvSpPr>
          <p:cNvPr id="55" name="Text 48"/>
          <p:cNvSpPr txBox="1"/>
          <p:nvPr/>
        </p:nvSpPr>
        <p:spPr>
          <a:xfrm>
            <a:off x="733349" y="6458407"/>
            <a:ext cx="22146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数据飞轮：使用越多，Agent越智能</a:t>
            </a:r>
            <a:endParaRPr lang="en-US" sz="1000" dirty="0"/>
          </a:p>
        </p:txBody>
      </p:sp>
      <p:sp>
        <p:nvSpPr>
          <p:cNvPr id="56" name="Text 49"/>
          <p:cNvSpPr txBox="1"/>
          <p:nvPr/>
        </p:nvSpPr>
        <p:spPr>
          <a:xfrm>
            <a:off x="733349" y="6687007"/>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个性化记忆：培养独特的用户理解能力</a:t>
            </a:r>
            <a:endParaRPr lang="en-US" sz="1000" dirty="0"/>
          </a:p>
        </p:txBody>
      </p:sp>
      <p:sp>
        <p:nvSpPr>
          <p:cNvPr id="57" name="Text 50"/>
          <p:cNvSpPr txBox="1"/>
          <p:nvPr/>
        </p:nvSpPr>
        <p:spPr>
          <a:xfrm>
            <a:off x="733349" y="6915607"/>
            <a:ext cx="23673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工作记忆：难以被简单复制的任务历史</a:t>
            </a:r>
            <a:endParaRPr lang="en-US" sz="1000" dirty="0"/>
          </a:p>
        </p:txBody>
      </p:sp>
      <p:sp>
        <p:nvSpPr>
          <p:cNvPr id="58" name="Text 51"/>
          <p:cNvSpPr txBox="1"/>
          <p:nvPr/>
        </p:nvSpPr>
        <p:spPr>
          <a:xfrm>
            <a:off x="866851" y="4762195"/>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被动工具</a:t>
            </a:r>
            <a:endParaRPr lang="en-US" sz="1000" dirty="0"/>
          </a:p>
        </p:txBody>
      </p:sp>
      <p:sp>
        <p:nvSpPr>
          <p:cNvPr id="59" name="Text 52"/>
          <p:cNvSpPr txBox="1"/>
          <p:nvPr/>
        </p:nvSpPr>
        <p:spPr>
          <a:xfrm>
            <a:off x="1533449" y="4762195"/>
            <a:ext cx="7671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主动智能体</a:t>
            </a:r>
            <a:endParaRPr lang="en-US" sz="1000" dirty="0"/>
          </a:p>
        </p:txBody>
      </p:sp>
      <p:sp>
        <p:nvSpPr>
          <p:cNvPr id="60" name="Text 53"/>
          <p:cNvSpPr txBox="1"/>
          <p:nvPr/>
        </p:nvSpPr>
        <p:spPr>
          <a:xfrm>
            <a:off x="866851" y="4990795"/>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功能交付</a:t>
            </a:r>
            <a:endParaRPr lang="en-US" sz="1000" dirty="0"/>
          </a:p>
        </p:txBody>
      </p:sp>
      <p:sp>
        <p:nvSpPr>
          <p:cNvPr id="61" name="Text 54"/>
          <p:cNvSpPr txBox="1"/>
          <p:nvPr/>
        </p:nvSpPr>
        <p:spPr>
          <a:xfrm>
            <a:off x="1533449" y="4990795"/>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结果交付</a:t>
            </a:r>
            <a:endParaRPr lang="en-US" sz="1000" dirty="0"/>
          </a:p>
        </p:txBody>
      </p:sp>
      <p:sp>
        <p:nvSpPr>
          <p:cNvPr id="62" name="Text 55"/>
          <p:cNvSpPr txBox="1"/>
          <p:nvPr/>
        </p:nvSpPr>
        <p:spPr>
          <a:xfrm>
            <a:off x="866851" y="5219395"/>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用户操作</a:t>
            </a:r>
            <a:endParaRPr lang="en-US" sz="1000" dirty="0"/>
          </a:p>
        </p:txBody>
      </p:sp>
      <p:sp>
        <p:nvSpPr>
          <p:cNvPr id="63" name="Text 56"/>
          <p:cNvSpPr txBox="1"/>
          <p:nvPr/>
        </p:nvSpPr>
        <p:spPr>
          <a:xfrm>
            <a:off x="1533449" y="5219395"/>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任务委托</a:t>
            </a:r>
            <a:endParaRPr lang="en-US" sz="1000" dirty="0"/>
          </a:p>
        </p:txBody>
      </p:sp>
      <p:pic>
        <p:nvPicPr>
          <p:cNvPr id="64" name="Image 5" descr="preencoded.png">    </p:cNvPr>
          <p:cNvPicPr>
            <a:picLocks noChangeAspect="1"/>
          </p:cNvPicPr>
          <p:nvPr/>
        </p:nvPicPr>
        <p:blipFill>
          <a:blip r:embed="rId6"/>
          <a:srcRect l="0" r="0" t="0" b="0"/>
          <a:stretch/>
        </p:blipFill>
        <p:spPr>
          <a:xfrm>
            <a:off x="6476695" y="4362602"/>
            <a:ext cx="171907" cy="171907"/>
          </a:xfrm>
          <a:prstGeom prst="rect">
            <a:avLst/>
          </a:prstGeom>
        </p:spPr>
      </p:pic>
      <p:sp>
        <p:nvSpPr>
          <p:cNvPr id="65" name="Text 57"/>
          <p:cNvSpPr txBox="1"/>
          <p:nvPr/>
        </p:nvSpPr>
        <p:spPr>
          <a:xfrm>
            <a:off x="7629754" y="4762195"/>
            <a:ext cx="10908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按能力/结果付费</a:t>
            </a:r>
            <a:endParaRPr lang="en-US" sz="1000" dirty="0"/>
          </a:p>
        </p:txBody>
      </p:sp>
      <p:sp>
        <p:nvSpPr>
          <p:cNvPr id="66" name="Text 58"/>
          <p:cNvSpPr txBox="1"/>
          <p:nvPr/>
        </p:nvSpPr>
        <p:spPr>
          <a:xfrm>
            <a:off x="7496251" y="4990795"/>
            <a:ext cx="1034186"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人机协作新模式</a:t>
            </a:r>
            <a:endParaRPr lang="en-US" sz="1000" dirty="0"/>
          </a:p>
        </p:txBody>
      </p:sp>
      <p:sp>
        <p:nvSpPr>
          <p:cNvPr id="67" name="Text 59"/>
          <p:cNvSpPr txBox="1"/>
          <p:nvPr/>
        </p:nvSpPr>
        <p:spPr>
          <a:xfrm>
            <a:off x="7362749" y="5219395"/>
            <a:ext cx="116768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智能代理生态系统</a:t>
            </a:r>
            <a:endParaRPr lang="en-US" sz="1000" dirty="0"/>
          </a:p>
        </p:txBody>
      </p:sp>
      <p:pic>
        <p:nvPicPr>
          <p:cNvPr id="68" name="Image 6" descr="preencoded.png">    </p:cNvPr>
          <p:cNvPicPr>
            <a:picLocks noChangeAspect="1"/>
          </p:cNvPicPr>
          <p:nvPr/>
        </p:nvPicPr>
        <p:blipFill>
          <a:blip r:embed="rId7"/>
          <a:srcRect l="0" r="0" t="0" b="0"/>
          <a:stretch/>
        </p:blipFill>
        <p:spPr>
          <a:xfrm>
            <a:off x="647395" y="6057900"/>
            <a:ext cx="171907" cy="171907"/>
          </a:xfrm>
          <a:prstGeom prst="rect">
            <a:avLst/>
          </a:prstGeom>
        </p:spPr>
      </p:pic>
      <p:sp>
        <p:nvSpPr>
          <p:cNvPr id="69" name="Shape 60"/>
          <p:cNvSpPr/>
          <p:nvPr/>
        </p:nvSpPr>
        <p:spPr>
          <a:xfrm>
            <a:off x="6210605" y="5790895"/>
            <a:ext cx="5600700" cy="1466698"/>
          </a:xfrm>
          <a:prstGeom prst="roundRect">
            <a:avLst>
              <a:gd name="adj" fmla="val 3239"/>
            </a:avLst>
          </a:prstGeom>
          <a:solidFill>
            <a:srgbClr val="F9FAFB"/>
          </a:solidFill>
          <a:ln w="12700">
            <a:solidFill>
              <a:srgbClr val="E5E7EB"/>
            </a:solidFill>
            <a:prstDash val="solid"/>
          </a:ln>
        </p:spPr>
      </p:sp>
      <p:sp>
        <p:nvSpPr>
          <p:cNvPr id="70" name="Shape 61"/>
          <p:cNvSpPr/>
          <p:nvPr/>
        </p:nvSpPr>
        <p:spPr>
          <a:xfrm>
            <a:off x="6372454" y="5952744"/>
            <a:ext cx="381305" cy="381305"/>
          </a:xfrm>
          <a:prstGeom prst="ellipse">
            <a:avLst/>
          </a:prstGeom>
          <a:solidFill>
            <a:srgbClr val="EBF0FF"/>
          </a:solidFill>
          <a:ln/>
        </p:spPr>
      </p:sp>
      <p:pic>
        <p:nvPicPr>
          <p:cNvPr id="71" name="Image 7" descr="preencoded.png">    </p:cNvPr>
          <p:cNvPicPr>
            <a:picLocks noChangeAspect="1"/>
          </p:cNvPicPr>
          <p:nvPr/>
        </p:nvPicPr>
        <p:blipFill>
          <a:blip r:embed="rId8"/>
          <a:srcRect l="-1773" r="-1773" t="0" b="0"/>
          <a:stretch/>
        </p:blipFill>
        <p:spPr>
          <a:xfrm>
            <a:off x="6495898" y="6057900"/>
            <a:ext cx="133502" cy="171907"/>
          </a:xfrm>
          <a:prstGeom prst="rect">
            <a:avLst/>
          </a:prstGeom>
        </p:spPr>
      </p:pic>
      <p:sp>
        <p:nvSpPr>
          <p:cNvPr id="72" name="Text 62"/>
          <p:cNvSpPr txBox="1"/>
          <p:nvPr/>
        </p:nvSpPr>
        <p:spPr>
          <a:xfrm>
            <a:off x="6867144" y="6048756"/>
            <a:ext cx="1191463" cy="191110"/>
          </a:xfrm>
          <a:prstGeom prst="rect">
            <a:avLst/>
          </a:prstGeom>
          <a:noFill/>
          <a:ln/>
        </p:spPr>
        <p:txBody>
          <a:bodyPr wrap="square" lIns="0" tIns="0" rIns="0" bIns="0" rtlCol="0" anchor="ctr"/>
          <a:lstStyle/>
          <a:p>
            <a:pPr algn="l" indent="0" marL="0">
              <a:buNone/>
            </a:pPr>
            <a:r>
              <a:rPr lang="en-US" sz="1200" b="1" dirty="0">
                <a:solidFill>
                  <a:srgbClr val="1D4ED8"/>
                </a:solidFill>
                <a:latin typeface="Inter" pitchFamily="34" charset="0"/>
                <a:ea typeface="Inter" pitchFamily="34" charset="-122"/>
                <a:cs typeface="Inter" pitchFamily="34" charset="-120"/>
              </a:rPr>
              <a:t>新物种价值特征</a:t>
            </a:r>
            <a:endParaRPr lang="en-US" sz="1200" dirty="0"/>
          </a:p>
        </p:txBody>
      </p:sp>
      <p:sp>
        <p:nvSpPr>
          <p:cNvPr id="73" name="Text 63"/>
          <p:cNvSpPr txBox="1"/>
          <p:nvPr/>
        </p:nvSpPr>
        <p:spPr>
          <a:xfrm>
            <a:off x="6562649" y="6420002"/>
            <a:ext cx="500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自主性</a:t>
            </a:r>
            <a:endParaRPr lang="en-US" sz="1000" dirty="0"/>
          </a:p>
        </p:txBody>
      </p:sp>
      <p:sp>
        <p:nvSpPr>
          <p:cNvPr id="74" name="Text 64"/>
          <p:cNvSpPr txBox="1"/>
          <p:nvPr/>
        </p:nvSpPr>
        <p:spPr>
          <a:xfrm>
            <a:off x="6562649" y="6648602"/>
            <a:ext cx="500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学习性</a:t>
            </a:r>
            <a:endParaRPr lang="en-US" sz="1000" dirty="0"/>
          </a:p>
        </p:txBody>
      </p:sp>
      <p:sp>
        <p:nvSpPr>
          <p:cNvPr id="75" name="Text 65"/>
          <p:cNvSpPr txBox="1"/>
          <p:nvPr/>
        </p:nvSpPr>
        <p:spPr>
          <a:xfrm>
            <a:off x="6562649" y="6877202"/>
            <a:ext cx="500177"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适应性</a:t>
            </a:r>
            <a:endParaRPr lang="en-US" sz="1000" dirty="0"/>
          </a:p>
        </p:txBody>
      </p:sp>
      <p:sp>
        <p:nvSpPr>
          <p:cNvPr id="76" name="Text 66"/>
          <p:cNvSpPr txBox="1"/>
          <p:nvPr/>
        </p:nvSpPr>
        <p:spPr>
          <a:xfrm>
            <a:off x="6963156" y="6420002"/>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：无需持续指导完成任务</a:t>
            </a:r>
            <a:endParaRPr lang="en-US" sz="1000" dirty="0"/>
          </a:p>
        </p:txBody>
      </p:sp>
      <p:sp>
        <p:nvSpPr>
          <p:cNvPr id="77" name="Text 67"/>
          <p:cNvSpPr txBox="1"/>
          <p:nvPr/>
        </p:nvSpPr>
        <p:spPr>
          <a:xfrm>
            <a:off x="6963156" y="6648602"/>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：持续提升自身能力边界</a:t>
            </a:r>
            <a:endParaRPr lang="en-US" sz="1000" dirty="0"/>
          </a:p>
        </p:txBody>
      </p:sp>
      <p:sp>
        <p:nvSpPr>
          <p:cNvPr id="78" name="Text 68"/>
          <p:cNvSpPr txBox="1"/>
          <p:nvPr/>
        </p:nvSpPr>
        <p:spPr>
          <a:xfrm>
            <a:off x="6963156" y="6877202"/>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：处理非预设场景的能力</a:t>
            </a:r>
            <a:endParaRPr lang="en-US" sz="1000" dirty="0"/>
          </a:p>
        </p:txBody>
      </p:sp>
      <p:sp>
        <p:nvSpPr>
          <p:cNvPr id="79" name="Text 69"/>
          <p:cNvSpPr txBox="1"/>
          <p:nvPr/>
        </p:nvSpPr>
        <p:spPr>
          <a:xfrm>
            <a:off x="381305" y="750539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未来发展路径</a:t>
            </a:r>
            <a:endParaRPr lang="en-US" sz="1200" dirty="0"/>
          </a:p>
        </p:txBody>
      </p:sp>
      <p:sp>
        <p:nvSpPr>
          <p:cNvPr id="80" name="Shape 70"/>
          <p:cNvSpPr/>
          <p:nvPr/>
        </p:nvSpPr>
        <p:spPr>
          <a:xfrm>
            <a:off x="381305" y="7772400"/>
            <a:ext cx="5562295" cy="418795"/>
          </a:xfrm>
          <a:prstGeom prst="roundRect">
            <a:avLst>
              <a:gd name="adj" fmla="val 29774"/>
            </a:avLst>
          </a:prstGeom>
          <a:solidFill>
            <a:srgbClr val="EFF6FF"/>
          </a:solidFill>
          <a:ln/>
        </p:spPr>
      </p:sp>
      <p:pic>
        <p:nvPicPr>
          <p:cNvPr id="81" name="Image 8" descr="preencoded.png">    </p:cNvPr>
          <p:cNvPicPr>
            <a:picLocks noChangeAspect="1"/>
          </p:cNvPicPr>
          <p:nvPr/>
        </p:nvPicPr>
        <p:blipFill>
          <a:blip r:embed="rId9"/>
          <a:srcRect l="-837" r="-837" t="0" b="0"/>
          <a:stretch/>
        </p:blipFill>
        <p:spPr>
          <a:xfrm>
            <a:off x="495605" y="7913218"/>
            <a:ext cx="152705" cy="133502"/>
          </a:xfrm>
          <a:prstGeom prst="rect">
            <a:avLst/>
          </a:prstGeom>
        </p:spPr>
      </p:pic>
      <p:sp>
        <p:nvSpPr>
          <p:cNvPr id="82" name="Text 71"/>
          <p:cNvSpPr txBox="1"/>
          <p:nvPr/>
        </p:nvSpPr>
        <p:spPr>
          <a:xfrm>
            <a:off x="6248095" y="7505395"/>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商业模式创新</a:t>
            </a:r>
            <a:endParaRPr lang="en-US" sz="1200" dirty="0"/>
          </a:p>
        </p:txBody>
      </p:sp>
      <p:sp>
        <p:nvSpPr>
          <p:cNvPr id="83" name="Text 72"/>
          <p:cNvSpPr txBox="1"/>
          <p:nvPr/>
        </p:nvSpPr>
        <p:spPr>
          <a:xfrm>
            <a:off x="724205" y="7895844"/>
            <a:ext cx="1881835" cy="162763"/>
          </a:xfrm>
          <a:prstGeom prst="rect">
            <a:avLst/>
          </a:prstGeom>
          <a:noFill/>
          <a:ln/>
        </p:spPr>
        <p:txBody>
          <a:bodyPr wrap="square" lIns="0" tIns="0" rIns="0" bIns="0" rtlCol="0" anchor="ctr"/>
          <a:lstStyle/>
          <a:p>
            <a:pPr algn="l" indent="0" marL="0">
              <a:buNone/>
            </a:pPr>
            <a:r>
              <a:rPr lang="en-US" sz="1000" b="1" dirty="0">
                <a:solidFill>
                  <a:srgbClr val="1D4ED8"/>
                </a:solidFill>
                <a:latin typeface="Inter" pitchFamily="34" charset="0"/>
                <a:ea typeface="Inter" pitchFamily="34" charset="-122"/>
                <a:cs typeface="Inter" pitchFamily="34" charset="-120"/>
              </a:rPr>
              <a:t>单Agent → 多Agent协作网络</a:t>
            </a:r>
            <a:endParaRPr lang="en-US" sz="1000" dirty="0"/>
          </a:p>
        </p:txBody>
      </p:sp>
      <p:sp>
        <p:nvSpPr>
          <p:cNvPr id="84" name="Text 73"/>
          <p:cNvSpPr txBox="1"/>
          <p:nvPr/>
        </p:nvSpPr>
        <p:spPr>
          <a:xfrm>
            <a:off x="381305" y="8229600"/>
            <a:ext cx="3639312" cy="143561"/>
          </a:xfrm>
          <a:prstGeom prst="rect">
            <a:avLst/>
          </a:prstGeom>
          <a:noFill/>
          <a:ln/>
        </p:spPr>
        <p:txBody>
          <a:bodyPr wrap="square" lIns="0" tIns="0" rIns="0" bIns="0" rtlCol="0" anchor="ctr"/>
          <a:lstStyle/>
          <a:p>
            <a:pPr algn="l" indent="0" marL="0">
              <a:buNone/>
            </a:pPr>
            <a:r>
              <a:rPr lang="en-US" sz="900" dirty="0">
                <a:solidFill>
                  <a:srgbClr val="374151"/>
                </a:solidFill>
                <a:latin typeface="Inter" pitchFamily="34" charset="0"/>
                <a:ea typeface="Inter" pitchFamily="34" charset="-122"/>
                <a:cs typeface="Inter" pitchFamily="34" charset="-120"/>
              </a:rPr>
              <a:t>从单一智能体向复杂协作网络演进，形成更强大的数字劳动力生态系统</a:t>
            </a:r>
            <a:endParaRPr lang="en-US" sz="900" dirty="0"/>
          </a:p>
        </p:txBody>
      </p:sp>
      <p:sp>
        <p:nvSpPr>
          <p:cNvPr id="85" name="Text 74"/>
          <p:cNvSpPr txBox="1"/>
          <p:nvPr/>
        </p:nvSpPr>
        <p:spPr>
          <a:xfrm>
            <a:off x="6439205" y="7781544"/>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能力订阅</a:t>
            </a:r>
            <a:endParaRPr lang="en-US" sz="1000" dirty="0"/>
          </a:p>
        </p:txBody>
      </p:sp>
      <p:sp>
        <p:nvSpPr>
          <p:cNvPr id="86" name="Text 75"/>
          <p:cNvSpPr txBox="1"/>
          <p:nvPr/>
        </p:nvSpPr>
        <p:spPr>
          <a:xfrm>
            <a:off x="6439205" y="8010144"/>
            <a:ext cx="6336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结果付费</a:t>
            </a:r>
            <a:endParaRPr lang="en-US" sz="1000" dirty="0"/>
          </a:p>
        </p:txBody>
      </p:sp>
      <p:sp>
        <p:nvSpPr>
          <p:cNvPr id="87" name="Text 76"/>
          <p:cNvSpPr txBox="1"/>
          <p:nvPr/>
        </p:nvSpPr>
        <p:spPr>
          <a:xfrm>
            <a:off x="6439205" y="8238744"/>
            <a:ext cx="7479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Agent市场</a:t>
            </a:r>
            <a:endParaRPr lang="en-US" sz="1000" dirty="0"/>
          </a:p>
        </p:txBody>
      </p:sp>
      <p:sp>
        <p:nvSpPr>
          <p:cNvPr id="88" name="Text 77"/>
          <p:cNvSpPr txBox="1"/>
          <p:nvPr/>
        </p:nvSpPr>
        <p:spPr>
          <a:xfrm>
            <a:off x="6972300" y="7781544"/>
            <a:ext cx="1548079"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：按Agent能力层级收费</a:t>
            </a:r>
            <a:endParaRPr lang="en-US" sz="1000" dirty="0"/>
          </a:p>
        </p:txBody>
      </p:sp>
      <p:sp>
        <p:nvSpPr>
          <p:cNvPr id="89" name="Text 78"/>
          <p:cNvSpPr txBox="1"/>
          <p:nvPr/>
        </p:nvSpPr>
        <p:spPr>
          <a:xfrm>
            <a:off x="6972300" y="8010144"/>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：按完成任务的价值收费</a:t>
            </a:r>
            <a:endParaRPr lang="en-US" sz="1000" dirty="0"/>
          </a:p>
        </p:txBody>
      </p:sp>
      <p:sp>
        <p:nvSpPr>
          <p:cNvPr id="90" name="Text 79"/>
          <p:cNvSpPr txBox="1"/>
          <p:nvPr/>
        </p:nvSpPr>
        <p:spPr>
          <a:xfrm>
            <a:off x="7085686" y="8238744"/>
            <a:ext cx="1567282" cy="162763"/>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：数字工人能力交易平台</a:t>
            </a:r>
            <a:endParaRPr lang="en-US" sz="10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Shape 0"/>
          <p:cNvSpPr/>
          <p:nvPr/>
        </p:nvSpPr>
        <p:spPr>
          <a:xfrm>
            <a:off x="0" y="0"/>
            <a:ext cx="12191695" cy="9048902"/>
          </a:xfrm>
          <a:prstGeom prst="rect">
            <a:avLst/>
          </a:prstGeom>
          <a:solidFill>
            <a:srgbClr val="FFFFFF"/>
          </a:solidFill>
          <a:ln/>
        </p:spPr>
      </p:sp>
      <p:sp>
        <p:nvSpPr>
          <p:cNvPr id="3" name="Shape 1"/>
          <p:cNvSpPr/>
          <p:nvPr/>
        </p:nvSpPr>
        <p:spPr>
          <a:xfrm>
            <a:off x="0" y="0"/>
            <a:ext cx="12191695" cy="90489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81305" y="504749"/>
            <a:ext cx="762610"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案例研究</a:t>
            </a:r>
            <a:endParaRPr lang="en-US" sz="1200" dirty="0"/>
          </a:p>
        </p:txBody>
      </p:sp>
      <p:sp>
        <p:nvSpPr>
          <p:cNvPr id="6" name="Text 4"/>
          <p:cNvSpPr txBox="1"/>
          <p:nvPr/>
        </p:nvSpPr>
        <p:spPr>
          <a:xfrm>
            <a:off x="381305" y="771754"/>
            <a:ext cx="3396082"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10倍价值差异的核心原因</a:t>
            </a:r>
            <a:endParaRPr lang="en-US" sz="2200" dirty="0"/>
          </a:p>
        </p:txBody>
      </p:sp>
      <p:sp>
        <p:nvSpPr>
          <p:cNvPr id="7" name="Shape 5"/>
          <p:cNvSpPr/>
          <p:nvPr/>
        </p:nvSpPr>
        <p:spPr>
          <a:xfrm>
            <a:off x="9849917" y="457200"/>
            <a:ext cx="1962302" cy="267005"/>
          </a:xfrm>
          <a:prstGeom prst="roundRect">
            <a:avLst>
              <a:gd name="adj" fmla="val 73385"/>
            </a:avLst>
          </a:prstGeom>
          <a:solidFill>
            <a:srgbClr val="EFF6FF"/>
          </a:solidFill>
          <a:ln/>
        </p:spPr>
      </p:sp>
      <p:sp>
        <p:nvSpPr>
          <p:cNvPr id="8" name="Text 6"/>
          <p:cNvSpPr txBox="1"/>
          <p:nvPr/>
        </p:nvSpPr>
        <p:spPr>
          <a:xfrm>
            <a:off x="9964217" y="504749"/>
            <a:ext cx="1834286" cy="162763"/>
          </a:xfrm>
          <a:prstGeom prst="rect">
            <a:avLst/>
          </a:prstGeom>
          <a:noFill/>
          <a:ln/>
        </p:spPr>
        <p:txBody>
          <a:bodyPr wrap="square" lIns="0" tIns="0" rIns="0" bIns="0" rtlCol="0" anchor="ctr"/>
          <a:lstStyle/>
          <a:p>
            <a:pPr algn="r" indent="0" marL="0">
              <a:buNone/>
            </a:pPr>
            <a:r>
              <a:rPr lang="en-US" sz="1000" b="1" dirty="0">
                <a:solidFill>
                  <a:srgbClr val="2563EB"/>
                </a:solidFill>
                <a:latin typeface="Inter" pitchFamily="34" charset="0"/>
                <a:ea typeface="Inter" pitchFamily="34" charset="-122"/>
                <a:cs typeface="Inter" pitchFamily="34" charset="-120"/>
              </a:rPr>
              <a:t>第一部分 Agentic时代新变量</a:t>
            </a:r>
            <a:endParaRPr lang="en-US" sz="1000" dirty="0"/>
          </a:p>
        </p:txBody>
      </p:sp>
      <p:sp>
        <p:nvSpPr>
          <p:cNvPr id="9" name="Text 7"/>
          <p:cNvSpPr txBox="1"/>
          <p:nvPr/>
        </p:nvSpPr>
        <p:spPr>
          <a:xfrm>
            <a:off x="11277295" y="809244"/>
            <a:ext cx="633679" cy="162763"/>
          </a:xfrm>
          <a:prstGeom prst="rect">
            <a:avLst/>
          </a:prstGeom>
          <a:noFill/>
          <a:ln/>
        </p:spPr>
        <p:txBody>
          <a:bodyPr wrap="square" lIns="0" tIns="0" rIns="0" bIns="0" rtlCol="0" anchor="ctr"/>
          <a:lstStyle/>
          <a:p>
            <a:pPr algn="r" indent="0" marL="0">
              <a:buNone/>
            </a:pPr>
            <a:r>
              <a:rPr lang="en-US" sz="1000" dirty="0">
                <a:solidFill>
                  <a:srgbClr val="6B7280"/>
                </a:solidFill>
                <a:latin typeface="Inter" pitchFamily="34" charset="0"/>
                <a:ea typeface="Inter" pitchFamily="34" charset="-122"/>
                <a:cs typeface="Inter" pitchFamily="34" charset="-120"/>
              </a:rPr>
              <a:t>数据来源</a:t>
            </a:r>
            <a:endParaRPr lang="en-US" sz="1000" dirty="0"/>
          </a:p>
        </p:txBody>
      </p:sp>
      <p:sp>
        <p:nvSpPr>
          <p:cNvPr id="10" name="Text 8"/>
          <p:cNvSpPr txBox="1"/>
          <p:nvPr/>
        </p:nvSpPr>
        <p:spPr>
          <a:xfrm>
            <a:off x="10325405" y="1009498"/>
            <a:ext cx="1600200" cy="191110"/>
          </a:xfrm>
          <a:prstGeom prst="rect">
            <a:avLst/>
          </a:prstGeom>
          <a:noFill/>
          <a:ln/>
        </p:spPr>
        <p:txBody>
          <a:bodyPr wrap="square" lIns="0" tIns="0" rIns="0" bIns="0" rtlCol="0" anchor="ctr"/>
          <a:lstStyle/>
          <a:p>
            <a:pPr algn="r" indent="0" marL="0">
              <a:buNone/>
            </a:pPr>
            <a:r>
              <a:rPr lang="en-US" sz="1200" dirty="0">
                <a:solidFill>
                  <a:srgbClr val="1F2937"/>
                </a:solidFill>
                <a:latin typeface="Inter" pitchFamily="34" charset="0"/>
                <a:ea typeface="Inter" pitchFamily="34" charset="-122"/>
                <a:cs typeface="Inter" pitchFamily="34" charset="-120"/>
              </a:rPr>
              <a:t>市场研究 | 2025年Q2</a:t>
            </a:r>
            <a:endParaRPr lang="en-US" sz="1200" dirty="0"/>
          </a:p>
        </p:txBody>
      </p:sp>
      <p:sp>
        <p:nvSpPr>
          <p:cNvPr id="11" name="Text 9"/>
          <p:cNvSpPr txBox="1"/>
          <p:nvPr/>
        </p:nvSpPr>
        <p:spPr>
          <a:xfrm>
            <a:off x="381305" y="1476756"/>
            <a:ext cx="300838"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以</a:t>
            </a:r>
            <a:endParaRPr lang="en-US" sz="1300" dirty="0"/>
          </a:p>
        </p:txBody>
      </p:sp>
      <p:sp>
        <p:nvSpPr>
          <p:cNvPr id="12" name="Text 10"/>
          <p:cNvSpPr txBox="1"/>
          <p:nvPr/>
        </p:nvSpPr>
        <p:spPr>
          <a:xfrm>
            <a:off x="2157070" y="1476756"/>
            <a:ext cx="4767682" cy="200254"/>
          </a:xfrm>
          <a:prstGeom prst="rect">
            <a:avLst/>
          </a:prstGeom>
          <a:noFill/>
          <a:ln/>
        </p:spPr>
        <p:txBody>
          <a:bodyPr wrap="square" lIns="0" tIns="0" rIns="0" bIns="0" rtlCol="0" anchor="ctr"/>
          <a:lstStyle/>
          <a:p>
            <a:pPr algn="l" indent="0" marL="0">
              <a:buNone/>
            </a:pPr>
            <a:r>
              <a:rPr lang="en-US" sz="1300" dirty="0">
                <a:solidFill>
                  <a:srgbClr val="374151"/>
                </a:solidFill>
                <a:latin typeface="Inter" pitchFamily="34" charset="0"/>
                <a:ea typeface="Inter" pitchFamily="34" charset="-122"/>
                <a:cs typeface="Inter" pitchFamily="34" charset="-120"/>
              </a:rPr>
              <a:t>为例，分析智能应用如何实现10倍价值差异并驱动商业化成功</a:t>
            </a:r>
            <a:endParaRPr lang="en-US" sz="1300" dirty="0"/>
          </a:p>
        </p:txBody>
      </p:sp>
      <p:sp>
        <p:nvSpPr>
          <p:cNvPr id="13" name="Text 11"/>
          <p:cNvSpPr txBox="1"/>
          <p:nvPr/>
        </p:nvSpPr>
        <p:spPr>
          <a:xfrm>
            <a:off x="552298" y="1476756"/>
            <a:ext cx="1739189" cy="200254"/>
          </a:xfrm>
          <a:prstGeom prst="rect">
            <a:avLst/>
          </a:prstGeom>
          <a:noFill/>
          <a:ln/>
        </p:spPr>
        <p:txBody>
          <a:bodyPr wrap="square" lIns="0" tIns="0" rIns="0" bIns="0" rtlCol="0" anchor="ctr"/>
          <a:lstStyle/>
          <a:p>
            <a:pPr algn="l" indent="0" marL="0">
              <a:buNone/>
            </a:pPr>
            <a:r>
              <a:rPr lang="en-US" sz="1300" b="1" dirty="0">
                <a:solidFill>
                  <a:srgbClr val="2563EB"/>
                </a:solidFill>
                <a:latin typeface="Inter" pitchFamily="34" charset="0"/>
                <a:ea typeface="Inter" pitchFamily="34" charset="-122"/>
                <a:cs typeface="Inter" pitchFamily="34" charset="-120"/>
              </a:rPr>
              <a:t>Claude Code Agent</a:t>
            </a:r>
            <a:endParaRPr lang="en-US" sz="1300" dirty="0"/>
          </a:p>
        </p:txBody>
      </p:sp>
      <p:sp>
        <p:nvSpPr>
          <p:cNvPr id="14" name="Shape 12"/>
          <p:cNvSpPr/>
          <p:nvPr/>
        </p:nvSpPr>
        <p:spPr>
          <a:xfrm>
            <a:off x="381305" y="1943100"/>
            <a:ext cx="3657600" cy="1143000"/>
          </a:xfrm>
          <a:prstGeom prst="roundRect">
            <a:avLst>
              <a:gd name="adj" fmla="val 5333"/>
            </a:avLst>
          </a:prstGeom>
          <a:solidFill>
            <a:srgbClr val="F9FAFB"/>
          </a:solidFill>
          <a:ln/>
        </p:spPr>
      </p:sp>
      <p:sp>
        <p:nvSpPr>
          <p:cNvPr id="15" name="Shape 13"/>
          <p:cNvSpPr/>
          <p:nvPr/>
        </p:nvSpPr>
        <p:spPr>
          <a:xfrm>
            <a:off x="381305" y="1943100"/>
            <a:ext cx="38405" cy="1143000"/>
          </a:xfrm>
          <a:prstGeom prst="rect">
            <a:avLst/>
          </a:prstGeom>
          <a:solidFill>
            <a:srgbClr val="4C6FFF"/>
          </a:solidFill>
          <a:ln/>
        </p:spPr>
      </p:sp>
      <p:sp>
        <p:nvSpPr>
          <p:cNvPr id="16" name="Shape 14"/>
          <p:cNvSpPr/>
          <p:nvPr/>
        </p:nvSpPr>
        <p:spPr>
          <a:xfrm>
            <a:off x="4267505" y="1943100"/>
            <a:ext cx="3657600" cy="1143000"/>
          </a:xfrm>
          <a:prstGeom prst="roundRect">
            <a:avLst>
              <a:gd name="adj" fmla="val 5333"/>
            </a:avLst>
          </a:prstGeom>
          <a:solidFill>
            <a:srgbClr val="F9FAFB"/>
          </a:solidFill>
          <a:ln/>
        </p:spPr>
      </p:sp>
      <p:sp>
        <p:nvSpPr>
          <p:cNvPr id="17" name="Shape 15"/>
          <p:cNvSpPr/>
          <p:nvPr/>
        </p:nvSpPr>
        <p:spPr>
          <a:xfrm>
            <a:off x="4267505" y="1943100"/>
            <a:ext cx="38405" cy="1143000"/>
          </a:xfrm>
          <a:prstGeom prst="rect">
            <a:avLst/>
          </a:prstGeom>
          <a:solidFill>
            <a:srgbClr val="4C6FFF"/>
          </a:solidFill>
          <a:ln/>
        </p:spPr>
      </p:sp>
      <p:sp>
        <p:nvSpPr>
          <p:cNvPr id="18" name="Shape 16"/>
          <p:cNvSpPr/>
          <p:nvPr/>
        </p:nvSpPr>
        <p:spPr>
          <a:xfrm>
            <a:off x="8153705" y="1943100"/>
            <a:ext cx="3657600" cy="1143000"/>
          </a:xfrm>
          <a:prstGeom prst="roundRect">
            <a:avLst>
              <a:gd name="adj" fmla="val 5333"/>
            </a:avLst>
          </a:prstGeom>
          <a:solidFill>
            <a:srgbClr val="F9FAFB"/>
          </a:solidFill>
          <a:ln/>
        </p:spPr>
      </p:sp>
      <p:sp>
        <p:nvSpPr>
          <p:cNvPr id="19" name="Shape 17"/>
          <p:cNvSpPr/>
          <p:nvPr/>
        </p:nvSpPr>
        <p:spPr>
          <a:xfrm>
            <a:off x="8153705" y="1943100"/>
            <a:ext cx="38405" cy="1143000"/>
          </a:xfrm>
          <a:prstGeom prst="rect">
            <a:avLst/>
          </a:prstGeom>
          <a:solidFill>
            <a:srgbClr val="4C6FFF"/>
          </a:solidFill>
          <a:ln/>
        </p:spPr>
      </p:sp>
      <p:sp>
        <p:nvSpPr>
          <p:cNvPr id="20" name="Text 18"/>
          <p:cNvSpPr txBox="1"/>
          <p:nvPr/>
        </p:nvSpPr>
        <p:spPr>
          <a:xfrm>
            <a:off x="571500" y="2124151"/>
            <a:ext cx="814730" cy="200254"/>
          </a:xfrm>
          <a:prstGeom prst="rect">
            <a:avLst/>
          </a:prstGeom>
          <a:noFill/>
          <a:ln/>
        </p:spPr>
        <p:txBody>
          <a:bodyPr wrap="square" lIns="0" tIns="0" rIns="0" bIns="0" rtlCol="0" anchor="ctr"/>
          <a:lstStyle/>
          <a:p>
            <a:pPr algn="l" indent="0" marL="0">
              <a:buNone/>
            </a:pPr>
            <a:r>
              <a:rPr lang="en-US" sz="1300" b="1" dirty="0">
                <a:solidFill>
                  <a:srgbClr val="374151"/>
                </a:solidFill>
                <a:latin typeface="Inter" pitchFamily="34" charset="0"/>
                <a:ea typeface="Inter" pitchFamily="34" charset="-122"/>
                <a:cs typeface="Inter" pitchFamily="34" charset="-120"/>
              </a:rPr>
              <a:t>收入增长</a:t>
            </a:r>
            <a:endParaRPr lang="en-US" sz="1300" dirty="0"/>
          </a:p>
        </p:txBody>
      </p:sp>
      <p:sp>
        <p:nvSpPr>
          <p:cNvPr id="21" name="Text 19"/>
          <p:cNvSpPr txBox="1"/>
          <p:nvPr/>
        </p:nvSpPr>
        <p:spPr>
          <a:xfrm>
            <a:off x="4457700" y="2124151"/>
            <a:ext cx="814730" cy="200254"/>
          </a:xfrm>
          <a:prstGeom prst="rect">
            <a:avLst/>
          </a:prstGeom>
          <a:noFill/>
          <a:ln/>
        </p:spPr>
        <p:txBody>
          <a:bodyPr wrap="square" lIns="0" tIns="0" rIns="0" bIns="0" rtlCol="0" anchor="ctr"/>
          <a:lstStyle/>
          <a:p>
            <a:pPr algn="l" indent="0" marL="0">
              <a:buNone/>
            </a:pPr>
            <a:r>
              <a:rPr lang="en-US" sz="1300" b="1" dirty="0">
                <a:solidFill>
                  <a:srgbClr val="374151"/>
                </a:solidFill>
                <a:latin typeface="Inter" pitchFamily="34" charset="0"/>
                <a:ea typeface="Inter" pitchFamily="34" charset="-122"/>
                <a:cs typeface="Inter" pitchFamily="34" charset="-120"/>
              </a:rPr>
              <a:t>年化收入</a:t>
            </a:r>
            <a:endParaRPr lang="en-US" sz="1300" dirty="0"/>
          </a:p>
        </p:txBody>
      </p:sp>
      <p:sp>
        <p:nvSpPr>
          <p:cNvPr id="22" name="Text 20"/>
          <p:cNvSpPr txBox="1"/>
          <p:nvPr/>
        </p:nvSpPr>
        <p:spPr>
          <a:xfrm>
            <a:off x="8343900" y="2124151"/>
            <a:ext cx="986638" cy="200254"/>
          </a:xfrm>
          <a:prstGeom prst="rect">
            <a:avLst/>
          </a:prstGeom>
          <a:noFill/>
          <a:ln/>
        </p:spPr>
        <p:txBody>
          <a:bodyPr wrap="square" lIns="0" tIns="0" rIns="0" bIns="0" rtlCol="0" anchor="ctr"/>
          <a:lstStyle/>
          <a:p>
            <a:pPr algn="l" indent="0" marL="0">
              <a:buNone/>
            </a:pPr>
            <a:r>
              <a:rPr lang="en-US" sz="1300" b="1" dirty="0">
                <a:solidFill>
                  <a:srgbClr val="374151"/>
                </a:solidFill>
                <a:latin typeface="Inter" pitchFamily="34" charset="0"/>
                <a:ea typeface="Inter" pitchFamily="34" charset="-122"/>
                <a:cs typeface="Inter" pitchFamily="34" charset="-120"/>
              </a:rPr>
              <a:t>活跃开发者</a:t>
            </a:r>
            <a:endParaRPr lang="en-US" sz="1300" dirty="0"/>
          </a:p>
        </p:txBody>
      </p:sp>
      <p:sp>
        <p:nvSpPr>
          <p:cNvPr id="23" name="Text 21"/>
          <p:cNvSpPr txBox="1"/>
          <p:nvPr/>
        </p:nvSpPr>
        <p:spPr>
          <a:xfrm>
            <a:off x="571500" y="2361895"/>
            <a:ext cx="948233" cy="342900"/>
          </a:xfrm>
          <a:prstGeom prst="rect">
            <a:avLst/>
          </a:prstGeom>
          <a:noFill/>
          <a:ln/>
        </p:spPr>
        <p:txBody>
          <a:bodyPr wrap="square" lIns="0" tIns="0" rIns="0" bIns="0" rtlCol="0" anchor="ctr"/>
          <a:lstStyle/>
          <a:p>
            <a:pPr algn="l" indent="0" marL="0">
              <a:buNone/>
            </a:pPr>
            <a:r>
              <a:rPr lang="en-US" sz="2200" b="1" dirty="0">
                <a:solidFill>
                  <a:srgbClr val="2563EB"/>
                </a:solidFill>
                <a:latin typeface="Inter" pitchFamily="34" charset="0"/>
                <a:ea typeface="Inter" pitchFamily="34" charset="-122"/>
                <a:cs typeface="Inter" pitchFamily="34" charset="-120"/>
              </a:rPr>
              <a:t>5.5倍</a:t>
            </a:r>
            <a:endParaRPr lang="en-US" sz="2200" dirty="0"/>
          </a:p>
        </p:txBody>
      </p:sp>
      <p:sp>
        <p:nvSpPr>
          <p:cNvPr id="24" name="Text 22"/>
          <p:cNvSpPr txBox="1"/>
          <p:nvPr/>
        </p:nvSpPr>
        <p:spPr>
          <a:xfrm>
            <a:off x="4457700" y="2361895"/>
            <a:ext cx="1148486" cy="342900"/>
          </a:xfrm>
          <a:prstGeom prst="rect">
            <a:avLst/>
          </a:prstGeom>
          <a:noFill/>
          <a:ln/>
        </p:spPr>
        <p:txBody>
          <a:bodyPr wrap="square" lIns="0" tIns="0" rIns="0" bIns="0" rtlCol="0" anchor="ctr"/>
          <a:lstStyle/>
          <a:p>
            <a:pPr algn="l" indent="0" marL="0">
              <a:buNone/>
            </a:pPr>
            <a:r>
              <a:rPr lang="en-US" sz="2200" b="1" dirty="0">
                <a:solidFill>
                  <a:srgbClr val="2563EB"/>
                </a:solidFill>
                <a:latin typeface="Inter" pitchFamily="34" charset="0"/>
                <a:ea typeface="Inter" pitchFamily="34" charset="-122"/>
                <a:cs typeface="Inter" pitchFamily="34" charset="-120"/>
              </a:rPr>
              <a:t>$8.5亿</a:t>
            </a:r>
            <a:endParaRPr lang="en-US" sz="2200" dirty="0"/>
          </a:p>
        </p:txBody>
      </p:sp>
      <p:sp>
        <p:nvSpPr>
          <p:cNvPr id="25" name="Text 23"/>
          <p:cNvSpPr txBox="1"/>
          <p:nvPr/>
        </p:nvSpPr>
        <p:spPr>
          <a:xfrm>
            <a:off x="8343900" y="2361895"/>
            <a:ext cx="1215238" cy="342900"/>
          </a:xfrm>
          <a:prstGeom prst="rect">
            <a:avLst/>
          </a:prstGeom>
          <a:noFill/>
          <a:ln/>
        </p:spPr>
        <p:txBody>
          <a:bodyPr wrap="square" lIns="0" tIns="0" rIns="0" bIns="0" rtlCol="0" anchor="ctr"/>
          <a:lstStyle/>
          <a:p>
            <a:pPr algn="l" indent="0" marL="0">
              <a:buNone/>
            </a:pPr>
            <a:r>
              <a:rPr lang="en-US" sz="2200" b="1" dirty="0">
                <a:solidFill>
                  <a:srgbClr val="2563EB"/>
                </a:solidFill>
                <a:latin typeface="Inter" pitchFamily="34" charset="0"/>
                <a:ea typeface="Inter" pitchFamily="34" charset="-122"/>
                <a:cs typeface="Inter" pitchFamily="34" charset="-120"/>
              </a:rPr>
              <a:t>11.5万+</a:t>
            </a:r>
            <a:endParaRPr lang="en-US" sz="2200" dirty="0"/>
          </a:p>
        </p:txBody>
      </p:sp>
      <p:sp>
        <p:nvSpPr>
          <p:cNvPr id="26" name="Text 24"/>
          <p:cNvSpPr txBox="1"/>
          <p:nvPr/>
        </p:nvSpPr>
        <p:spPr>
          <a:xfrm>
            <a:off x="571500" y="2752344"/>
            <a:ext cx="1043330"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自2025年5月起</a:t>
            </a:r>
            <a:endParaRPr lang="en-US" sz="1000" dirty="0"/>
          </a:p>
        </p:txBody>
      </p:sp>
      <p:sp>
        <p:nvSpPr>
          <p:cNvPr id="27" name="Text 25"/>
          <p:cNvSpPr txBox="1"/>
          <p:nvPr/>
        </p:nvSpPr>
        <p:spPr>
          <a:xfrm>
            <a:off x="4457700" y="2752344"/>
            <a:ext cx="14813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预计2025年底达$22亿</a:t>
            </a:r>
            <a:endParaRPr lang="en-US" sz="1000" dirty="0"/>
          </a:p>
        </p:txBody>
      </p:sp>
      <p:sp>
        <p:nvSpPr>
          <p:cNvPr id="28" name="Text 26"/>
          <p:cNvSpPr txBox="1"/>
          <p:nvPr/>
        </p:nvSpPr>
        <p:spPr>
          <a:xfrm>
            <a:off x="8343900" y="2752344"/>
            <a:ext cx="14246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每周处理1.95亿行代码</a:t>
            </a:r>
            <a:endParaRPr lang="en-US" sz="1000" dirty="0"/>
          </a:p>
        </p:txBody>
      </p:sp>
      <p:sp>
        <p:nvSpPr>
          <p:cNvPr id="29" name="Text 27"/>
          <p:cNvSpPr txBox="1"/>
          <p:nvPr/>
        </p:nvSpPr>
        <p:spPr>
          <a:xfrm>
            <a:off x="381305" y="3409798"/>
            <a:ext cx="1895551"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10倍价值差异的关键因素</a:t>
            </a:r>
            <a:endParaRPr lang="en-US" sz="1200" dirty="0"/>
          </a:p>
        </p:txBody>
      </p:sp>
      <p:sp>
        <p:nvSpPr>
          <p:cNvPr id="30" name="Shape 28"/>
          <p:cNvSpPr/>
          <p:nvPr/>
        </p:nvSpPr>
        <p:spPr>
          <a:xfrm>
            <a:off x="381305" y="3676802"/>
            <a:ext cx="5619902" cy="1695298"/>
          </a:xfrm>
          <a:prstGeom prst="roundRect">
            <a:avLst>
              <a:gd name="adj" fmla="val 2424"/>
            </a:avLst>
          </a:prstGeom>
          <a:solidFill>
            <a:srgbClr val="F9FAFB"/>
          </a:solidFill>
          <a:ln w="12700">
            <a:solidFill>
              <a:srgbClr val="E5E7EB"/>
            </a:solidFill>
            <a:prstDash val="solid"/>
          </a:ln>
        </p:spPr>
      </p:sp>
      <p:sp>
        <p:nvSpPr>
          <p:cNvPr id="31" name="Shape 29"/>
          <p:cNvSpPr/>
          <p:nvPr/>
        </p:nvSpPr>
        <p:spPr>
          <a:xfrm>
            <a:off x="543154" y="3838651"/>
            <a:ext cx="381305" cy="381305"/>
          </a:xfrm>
          <a:prstGeom prst="ellipse">
            <a:avLst/>
          </a:prstGeom>
          <a:solidFill>
            <a:srgbClr val="EBF0FF"/>
          </a:solidFill>
          <a:ln/>
        </p:spPr>
      </p:sp>
      <p:pic>
        <p:nvPicPr>
          <p:cNvPr id="32" name="Image 0" descr="preencoded.png">    </p:cNvPr>
          <p:cNvPicPr>
            <a:picLocks noChangeAspect="1"/>
          </p:cNvPicPr>
          <p:nvPr/>
        </p:nvPicPr>
        <p:blipFill>
          <a:blip r:embed="rId1"/>
          <a:srcRect l="0" r="0" t="0" b="0"/>
          <a:stretch/>
        </p:blipFill>
        <p:spPr>
          <a:xfrm>
            <a:off x="647395" y="3943807"/>
            <a:ext cx="171907" cy="171907"/>
          </a:xfrm>
          <a:prstGeom prst="rect">
            <a:avLst/>
          </a:prstGeom>
        </p:spPr>
      </p:pic>
      <p:sp>
        <p:nvSpPr>
          <p:cNvPr id="33" name="Shape 30"/>
          <p:cNvSpPr/>
          <p:nvPr/>
        </p:nvSpPr>
        <p:spPr>
          <a:xfrm>
            <a:off x="6191402" y="3676802"/>
            <a:ext cx="5619902" cy="1695298"/>
          </a:xfrm>
          <a:prstGeom prst="roundRect">
            <a:avLst>
              <a:gd name="adj" fmla="val 2424"/>
            </a:avLst>
          </a:prstGeom>
          <a:solidFill>
            <a:srgbClr val="F9FAFB"/>
          </a:solidFill>
          <a:ln w="12700">
            <a:solidFill>
              <a:srgbClr val="E5E7EB"/>
            </a:solidFill>
            <a:prstDash val="solid"/>
          </a:ln>
        </p:spPr>
      </p:sp>
      <p:sp>
        <p:nvSpPr>
          <p:cNvPr id="34" name="Shape 31"/>
          <p:cNvSpPr/>
          <p:nvPr/>
        </p:nvSpPr>
        <p:spPr>
          <a:xfrm>
            <a:off x="6353251" y="3838651"/>
            <a:ext cx="381305" cy="381305"/>
          </a:xfrm>
          <a:prstGeom prst="ellipse">
            <a:avLst/>
          </a:prstGeom>
          <a:solidFill>
            <a:srgbClr val="EBF0FF"/>
          </a:solidFill>
          <a:ln/>
        </p:spPr>
      </p:sp>
      <p:sp>
        <p:nvSpPr>
          <p:cNvPr id="35" name="Text 32"/>
          <p:cNvSpPr txBox="1"/>
          <p:nvPr/>
        </p:nvSpPr>
        <p:spPr>
          <a:xfrm>
            <a:off x="1037844" y="3933749"/>
            <a:ext cx="743407"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10倍体验</a:t>
            </a:r>
            <a:endParaRPr lang="en-US" sz="1200" dirty="0"/>
          </a:p>
        </p:txBody>
      </p:sp>
      <p:sp>
        <p:nvSpPr>
          <p:cNvPr id="36" name="Text 33"/>
          <p:cNvSpPr txBox="1"/>
          <p:nvPr/>
        </p:nvSpPr>
        <p:spPr>
          <a:xfrm>
            <a:off x="543154" y="4343400"/>
            <a:ext cx="4920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从工具到伙伴的质变，用户报告代码开发体验提升8-12倍，从被动响应到主动协作</a:t>
            </a:r>
            <a:endParaRPr lang="en-US" sz="1000" dirty="0"/>
          </a:p>
        </p:txBody>
      </p:sp>
      <p:sp>
        <p:nvSpPr>
          <p:cNvPr id="37" name="Text 34"/>
          <p:cNvSpPr txBox="1"/>
          <p:nvPr/>
        </p:nvSpPr>
        <p:spPr>
          <a:xfrm>
            <a:off x="543154" y="4600346"/>
            <a:ext cx="8961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用户满意度评分</a:t>
            </a:r>
            <a:endParaRPr lang="en-US" sz="900" dirty="0"/>
          </a:p>
        </p:txBody>
      </p:sp>
      <p:sp>
        <p:nvSpPr>
          <p:cNvPr id="38" name="Shape 35"/>
          <p:cNvSpPr/>
          <p:nvPr/>
        </p:nvSpPr>
        <p:spPr>
          <a:xfrm>
            <a:off x="543154" y="4791456"/>
            <a:ext cx="5296205" cy="228600"/>
          </a:xfrm>
          <a:prstGeom prst="roundRect">
            <a:avLst>
              <a:gd name="adj" fmla="val 200000"/>
            </a:avLst>
          </a:prstGeom>
          <a:solidFill>
            <a:srgbClr val="EBF0FF"/>
          </a:solidFill>
          <a:ln/>
        </p:spPr>
      </p:sp>
      <p:sp>
        <p:nvSpPr>
          <p:cNvPr id="39" name="Shape 36"/>
          <p:cNvSpPr/>
          <p:nvPr/>
        </p:nvSpPr>
        <p:spPr>
          <a:xfrm>
            <a:off x="543154" y="4791456"/>
            <a:ext cx="4876495" cy="228600"/>
          </a:xfrm>
          <a:prstGeom prst="roundRect">
            <a:avLst>
              <a:gd name="adj" fmla="val 200000"/>
            </a:avLst>
          </a:prstGeom>
          <a:solidFill>
            <a:srgbClr val="4C6FFF"/>
          </a:solidFill>
          <a:ln/>
        </p:spPr>
      </p:sp>
      <p:sp>
        <p:nvSpPr>
          <p:cNvPr id="40" name="Text 37"/>
          <p:cNvSpPr txBox="1"/>
          <p:nvPr/>
        </p:nvSpPr>
        <p:spPr>
          <a:xfrm>
            <a:off x="543154" y="5057546"/>
            <a:ext cx="866851"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传统工具: 38%</a:t>
            </a:r>
            <a:endParaRPr lang="en-US" sz="900" dirty="0"/>
          </a:p>
        </p:txBody>
      </p:sp>
      <p:sp>
        <p:nvSpPr>
          <p:cNvPr id="41" name="Text 38"/>
          <p:cNvSpPr txBox="1"/>
          <p:nvPr/>
        </p:nvSpPr>
        <p:spPr>
          <a:xfrm>
            <a:off x="4820717" y="5057546"/>
            <a:ext cx="110551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Claude Code: 92%</a:t>
            </a:r>
            <a:endParaRPr lang="en-US" sz="900" dirty="0"/>
          </a:p>
        </p:txBody>
      </p:sp>
      <p:pic>
        <p:nvPicPr>
          <p:cNvPr id="42" name="Image 1" descr="preencoded.png">    </p:cNvPr>
          <p:cNvPicPr>
            <a:picLocks noChangeAspect="1"/>
          </p:cNvPicPr>
          <p:nvPr/>
        </p:nvPicPr>
        <p:blipFill>
          <a:blip r:embed="rId2"/>
          <a:srcRect l="0" r="0" t="0" b="0"/>
          <a:stretch/>
        </p:blipFill>
        <p:spPr>
          <a:xfrm>
            <a:off x="6458407" y="3943807"/>
            <a:ext cx="171907" cy="171907"/>
          </a:xfrm>
          <a:prstGeom prst="rect">
            <a:avLst/>
          </a:prstGeom>
        </p:spPr>
      </p:pic>
      <p:sp>
        <p:nvSpPr>
          <p:cNvPr id="43" name="Shape 39"/>
          <p:cNvSpPr/>
          <p:nvPr/>
        </p:nvSpPr>
        <p:spPr>
          <a:xfrm>
            <a:off x="381305" y="5562295"/>
            <a:ext cx="5619902" cy="1886407"/>
          </a:xfrm>
          <a:prstGeom prst="roundRect">
            <a:avLst>
              <a:gd name="adj" fmla="val 1959"/>
            </a:avLst>
          </a:prstGeom>
          <a:solidFill>
            <a:srgbClr val="F9FAFB"/>
          </a:solidFill>
          <a:ln w="12700">
            <a:solidFill>
              <a:srgbClr val="E5E7EB"/>
            </a:solidFill>
            <a:prstDash val="solid"/>
          </a:ln>
        </p:spPr>
      </p:sp>
      <p:sp>
        <p:nvSpPr>
          <p:cNvPr id="44" name="Shape 40"/>
          <p:cNvSpPr/>
          <p:nvPr/>
        </p:nvSpPr>
        <p:spPr>
          <a:xfrm>
            <a:off x="6191402" y="5562295"/>
            <a:ext cx="5619902" cy="1886407"/>
          </a:xfrm>
          <a:prstGeom prst="roundRect">
            <a:avLst>
              <a:gd name="adj" fmla="val 1959"/>
            </a:avLst>
          </a:prstGeom>
          <a:solidFill>
            <a:srgbClr val="F9FAFB"/>
          </a:solidFill>
          <a:ln w="12700">
            <a:solidFill>
              <a:srgbClr val="E5E7EB"/>
            </a:solidFill>
            <a:prstDash val="solid"/>
          </a:ln>
        </p:spPr>
      </p:sp>
      <p:sp>
        <p:nvSpPr>
          <p:cNvPr id="45" name="Shape 41"/>
          <p:cNvSpPr/>
          <p:nvPr/>
        </p:nvSpPr>
        <p:spPr>
          <a:xfrm>
            <a:off x="543154" y="5724144"/>
            <a:ext cx="381305" cy="381305"/>
          </a:xfrm>
          <a:prstGeom prst="ellipse">
            <a:avLst/>
          </a:prstGeom>
          <a:solidFill>
            <a:srgbClr val="EBF0FF"/>
          </a:solidFill>
          <a:ln/>
        </p:spPr>
      </p:sp>
      <p:sp>
        <p:nvSpPr>
          <p:cNvPr id="46" name="Shape 42"/>
          <p:cNvSpPr/>
          <p:nvPr/>
        </p:nvSpPr>
        <p:spPr>
          <a:xfrm>
            <a:off x="6353251" y="5724144"/>
            <a:ext cx="381305" cy="381305"/>
          </a:xfrm>
          <a:prstGeom prst="ellipse">
            <a:avLst/>
          </a:prstGeom>
          <a:solidFill>
            <a:srgbClr val="EBF0FF"/>
          </a:solidFill>
          <a:ln/>
        </p:spPr>
      </p:sp>
      <p:sp>
        <p:nvSpPr>
          <p:cNvPr id="47" name="Text 43"/>
          <p:cNvSpPr txBox="1"/>
          <p:nvPr/>
        </p:nvSpPr>
        <p:spPr>
          <a:xfrm>
            <a:off x="6848856" y="3933749"/>
            <a:ext cx="743407"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10倍效率</a:t>
            </a:r>
            <a:endParaRPr lang="en-US" sz="1200" dirty="0"/>
          </a:p>
        </p:txBody>
      </p:sp>
      <p:sp>
        <p:nvSpPr>
          <p:cNvPr id="48" name="Text 44"/>
          <p:cNvSpPr txBox="1"/>
          <p:nvPr/>
        </p:nvSpPr>
        <p:spPr>
          <a:xfrm>
            <a:off x="1037844" y="5820156"/>
            <a:ext cx="715061"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1/10成本</a:t>
            </a:r>
            <a:endParaRPr lang="en-US" sz="1200" dirty="0"/>
          </a:p>
        </p:txBody>
      </p:sp>
      <p:sp>
        <p:nvSpPr>
          <p:cNvPr id="49" name="Text 45"/>
          <p:cNvSpPr txBox="1"/>
          <p:nvPr/>
        </p:nvSpPr>
        <p:spPr>
          <a:xfrm>
            <a:off x="6848856" y="5820156"/>
            <a:ext cx="734263" cy="191110"/>
          </a:xfrm>
          <a:prstGeom prst="rect">
            <a:avLst/>
          </a:prstGeom>
          <a:noFill/>
          <a:ln/>
        </p:spPr>
        <p:txBody>
          <a:bodyPr wrap="square" lIns="0" tIns="0" rIns="0" bIns="0" rtlCol="0" anchor="ctr"/>
          <a:lstStyle/>
          <a:p>
            <a:pPr algn="l" indent="0" marL="0">
              <a:buNone/>
            </a:pPr>
            <a:r>
              <a:rPr lang="en-US" sz="1200" b="1" dirty="0">
                <a:solidFill>
                  <a:srgbClr val="333333"/>
                </a:solidFill>
                <a:latin typeface="Inter" pitchFamily="34" charset="0"/>
                <a:ea typeface="Inter" pitchFamily="34" charset="-122"/>
                <a:cs typeface="Inter" pitchFamily="34" charset="-120"/>
              </a:rPr>
              <a:t>市场验证</a:t>
            </a:r>
            <a:endParaRPr lang="en-US" sz="1200" dirty="0"/>
          </a:p>
        </p:txBody>
      </p:sp>
      <p:sp>
        <p:nvSpPr>
          <p:cNvPr id="50" name="Text 46"/>
          <p:cNvSpPr txBox="1"/>
          <p:nvPr/>
        </p:nvSpPr>
        <p:spPr>
          <a:xfrm>
            <a:off x="6353251" y="4343400"/>
            <a:ext cx="4920386"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开发速度提升7-14倍，编码任务完成时间从小时级缩短到分钟级，自动化复杂流程</a:t>
            </a:r>
            <a:endParaRPr lang="en-US" sz="1000" dirty="0"/>
          </a:p>
        </p:txBody>
      </p:sp>
      <p:sp>
        <p:nvSpPr>
          <p:cNvPr id="51" name="Text 47"/>
          <p:cNvSpPr txBox="1"/>
          <p:nvPr/>
        </p:nvSpPr>
        <p:spPr>
          <a:xfrm>
            <a:off x="543154" y="6229807"/>
            <a:ext cx="5330038" cy="352958"/>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开发成本大幅降低，企业报告人力成本减少65-85%，每项功能开发成本降至原来的1/7至1/12</a:t>
            </a:r>
            <a:endParaRPr lang="en-US" sz="1000" dirty="0"/>
          </a:p>
        </p:txBody>
      </p:sp>
      <p:sp>
        <p:nvSpPr>
          <p:cNvPr id="52" name="Text 48"/>
          <p:cNvSpPr txBox="1"/>
          <p:nvPr/>
        </p:nvSpPr>
        <p:spPr>
          <a:xfrm>
            <a:off x="6353251" y="6229807"/>
            <a:ext cx="5024628"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快速商业化验证，从推出到$1亿年化收入仅用3个月，转化率达68%，远超行业平均</a:t>
            </a:r>
            <a:endParaRPr lang="en-US" sz="1000" dirty="0"/>
          </a:p>
        </p:txBody>
      </p:sp>
      <p:sp>
        <p:nvSpPr>
          <p:cNvPr id="53" name="Text 49"/>
          <p:cNvSpPr txBox="1"/>
          <p:nvPr/>
        </p:nvSpPr>
        <p:spPr>
          <a:xfrm>
            <a:off x="6353251" y="4600346"/>
            <a:ext cx="10104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任务完成时间对比</a:t>
            </a:r>
            <a:endParaRPr lang="en-US" sz="900" dirty="0"/>
          </a:p>
        </p:txBody>
      </p:sp>
      <p:sp>
        <p:nvSpPr>
          <p:cNvPr id="54" name="Text 50"/>
          <p:cNvSpPr txBox="1"/>
          <p:nvPr/>
        </p:nvSpPr>
        <p:spPr>
          <a:xfrm>
            <a:off x="543154" y="6676949"/>
            <a:ext cx="10104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平均功能开发成本</a:t>
            </a:r>
            <a:endParaRPr lang="en-US" sz="900" dirty="0"/>
          </a:p>
        </p:txBody>
      </p:sp>
      <p:sp>
        <p:nvSpPr>
          <p:cNvPr id="55" name="Text 51"/>
          <p:cNvSpPr txBox="1"/>
          <p:nvPr/>
        </p:nvSpPr>
        <p:spPr>
          <a:xfrm>
            <a:off x="6353251" y="6486754"/>
            <a:ext cx="781812" cy="143561"/>
          </a:xfrm>
          <a:prstGeom prst="rect">
            <a:avLst/>
          </a:prstGeom>
          <a:noFill/>
          <a:ln/>
        </p:spPr>
        <p:txBody>
          <a:bodyPr wrap="square" lIns="0" tIns="0" rIns="0" bIns="0" rtlCol="0" anchor="ctr"/>
          <a:lstStyle/>
          <a:p>
            <a:pPr algn="l" indent="0" marL="0">
              <a:buNone/>
            </a:pPr>
            <a:r>
              <a:rPr lang="en-US" sz="900" dirty="0">
                <a:solidFill>
                  <a:srgbClr val="6B7280"/>
                </a:solidFill>
                <a:latin typeface="Inter" pitchFamily="34" charset="0"/>
                <a:ea typeface="Inter" pitchFamily="34" charset="-122"/>
                <a:cs typeface="Inter" pitchFamily="34" charset="-120"/>
              </a:rPr>
              <a:t>试用转付费率</a:t>
            </a:r>
            <a:endParaRPr lang="en-US" sz="900" dirty="0"/>
          </a:p>
        </p:txBody>
      </p:sp>
      <p:sp>
        <p:nvSpPr>
          <p:cNvPr id="56" name="Shape 52"/>
          <p:cNvSpPr/>
          <p:nvPr/>
        </p:nvSpPr>
        <p:spPr>
          <a:xfrm>
            <a:off x="6353251" y="4791456"/>
            <a:ext cx="5296205" cy="228600"/>
          </a:xfrm>
          <a:prstGeom prst="roundRect">
            <a:avLst>
              <a:gd name="adj" fmla="val 200000"/>
            </a:avLst>
          </a:prstGeom>
          <a:solidFill>
            <a:srgbClr val="EBF0FF"/>
          </a:solidFill>
          <a:ln/>
        </p:spPr>
      </p:sp>
      <p:sp>
        <p:nvSpPr>
          <p:cNvPr id="57" name="Shape 53"/>
          <p:cNvSpPr/>
          <p:nvPr/>
        </p:nvSpPr>
        <p:spPr>
          <a:xfrm>
            <a:off x="543154" y="6867144"/>
            <a:ext cx="5296205" cy="228600"/>
          </a:xfrm>
          <a:prstGeom prst="roundRect">
            <a:avLst>
              <a:gd name="adj" fmla="val 200000"/>
            </a:avLst>
          </a:prstGeom>
          <a:solidFill>
            <a:srgbClr val="EBF0FF"/>
          </a:solidFill>
          <a:ln/>
        </p:spPr>
      </p:sp>
      <p:sp>
        <p:nvSpPr>
          <p:cNvPr id="58" name="Shape 54"/>
          <p:cNvSpPr/>
          <p:nvPr/>
        </p:nvSpPr>
        <p:spPr>
          <a:xfrm>
            <a:off x="6353251" y="4791456"/>
            <a:ext cx="4610405" cy="228600"/>
          </a:xfrm>
          <a:prstGeom prst="roundRect">
            <a:avLst>
              <a:gd name="adj" fmla="val 200000"/>
            </a:avLst>
          </a:prstGeom>
          <a:solidFill>
            <a:srgbClr val="4C6FFF"/>
          </a:solidFill>
          <a:ln/>
        </p:spPr>
      </p:sp>
      <p:sp>
        <p:nvSpPr>
          <p:cNvPr id="59" name="Shape 55"/>
          <p:cNvSpPr/>
          <p:nvPr/>
        </p:nvSpPr>
        <p:spPr>
          <a:xfrm>
            <a:off x="543154" y="6867144"/>
            <a:ext cx="694944" cy="228600"/>
          </a:xfrm>
          <a:prstGeom prst="roundRect">
            <a:avLst>
              <a:gd name="adj" fmla="val 200000"/>
            </a:avLst>
          </a:prstGeom>
          <a:solidFill>
            <a:srgbClr val="4C6FFF"/>
          </a:solidFill>
          <a:ln/>
        </p:spPr>
      </p:sp>
      <p:sp>
        <p:nvSpPr>
          <p:cNvPr id="60" name="Text 56"/>
          <p:cNvSpPr txBox="1"/>
          <p:nvPr/>
        </p:nvSpPr>
        <p:spPr>
          <a:xfrm>
            <a:off x="6353251" y="5057546"/>
            <a:ext cx="102870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传统方法: 100分钟</a:t>
            </a:r>
            <a:endParaRPr lang="en-US" sz="900" dirty="0"/>
          </a:p>
        </p:txBody>
      </p:sp>
      <p:sp>
        <p:nvSpPr>
          <p:cNvPr id="61" name="Text 57"/>
          <p:cNvSpPr txBox="1"/>
          <p:nvPr/>
        </p:nvSpPr>
        <p:spPr>
          <a:xfrm>
            <a:off x="10537546" y="5057546"/>
            <a:ext cx="1200607"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Claude Code: 13分钟</a:t>
            </a:r>
            <a:endParaRPr lang="en-US" sz="900" dirty="0"/>
          </a:p>
        </p:txBody>
      </p:sp>
      <p:pic>
        <p:nvPicPr>
          <p:cNvPr id="62" name="Image 2" descr="preencoded.png">    </p:cNvPr>
          <p:cNvPicPr>
            <a:picLocks noChangeAspect="1"/>
          </p:cNvPicPr>
          <p:nvPr/>
        </p:nvPicPr>
        <p:blipFill>
          <a:blip r:embed="rId3"/>
          <a:srcRect l="0" r="0" t="-1087" b="-1087"/>
          <a:stretch/>
        </p:blipFill>
        <p:spPr>
          <a:xfrm>
            <a:off x="681228" y="5829300"/>
            <a:ext cx="105156" cy="171907"/>
          </a:xfrm>
          <a:prstGeom prst="rect">
            <a:avLst/>
          </a:prstGeom>
        </p:spPr>
      </p:pic>
      <p:sp>
        <p:nvSpPr>
          <p:cNvPr id="63" name="Shape 58"/>
          <p:cNvSpPr/>
          <p:nvPr/>
        </p:nvSpPr>
        <p:spPr>
          <a:xfrm>
            <a:off x="6353251" y="6676949"/>
            <a:ext cx="5296205" cy="228600"/>
          </a:xfrm>
          <a:prstGeom prst="roundRect">
            <a:avLst>
              <a:gd name="adj" fmla="val 200000"/>
            </a:avLst>
          </a:prstGeom>
          <a:solidFill>
            <a:srgbClr val="EBF0FF"/>
          </a:solidFill>
          <a:ln/>
        </p:spPr>
      </p:sp>
      <p:sp>
        <p:nvSpPr>
          <p:cNvPr id="64" name="Shape 59"/>
          <p:cNvSpPr/>
          <p:nvPr/>
        </p:nvSpPr>
        <p:spPr>
          <a:xfrm>
            <a:off x="6353251" y="6676949"/>
            <a:ext cx="3610051" cy="228600"/>
          </a:xfrm>
          <a:prstGeom prst="roundRect">
            <a:avLst>
              <a:gd name="adj" fmla="val 200000"/>
            </a:avLst>
          </a:prstGeom>
          <a:solidFill>
            <a:srgbClr val="4C6FFF"/>
          </a:solidFill>
          <a:ln/>
        </p:spPr>
      </p:sp>
      <p:sp>
        <p:nvSpPr>
          <p:cNvPr id="65" name="Text 60"/>
          <p:cNvSpPr txBox="1"/>
          <p:nvPr/>
        </p:nvSpPr>
        <p:spPr>
          <a:xfrm>
            <a:off x="543154" y="7134149"/>
            <a:ext cx="1219810"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Claude Code: $1,200</a:t>
            </a:r>
            <a:endParaRPr lang="en-US" sz="900" dirty="0"/>
          </a:p>
        </p:txBody>
      </p:sp>
      <p:sp>
        <p:nvSpPr>
          <p:cNvPr id="66" name="Text 61"/>
          <p:cNvSpPr txBox="1"/>
          <p:nvPr/>
        </p:nvSpPr>
        <p:spPr>
          <a:xfrm>
            <a:off x="4929530" y="7134149"/>
            <a:ext cx="10003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传统开发: $9,800</a:t>
            </a:r>
            <a:endParaRPr lang="en-US" sz="900" dirty="0"/>
          </a:p>
        </p:txBody>
      </p:sp>
      <p:pic>
        <p:nvPicPr>
          <p:cNvPr id="67" name="Image 3" descr="preencoded.png">    </p:cNvPr>
          <p:cNvPicPr>
            <a:picLocks noChangeAspect="1"/>
          </p:cNvPicPr>
          <p:nvPr/>
        </p:nvPicPr>
        <p:blipFill>
          <a:blip r:embed="rId4"/>
          <a:srcRect l="0" r="0" t="0" b="0"/>
          <a:stretch/>
        </p:blipFill>
        <p:spPr>
          <a:xfrm>
            <a:off x="6458407" y="5829300"/>
            <a:ext cx="171907" cy="171907"/>
          </a:xfrm>
          <a:prstGeom prst="rect">
            <a:avLst/>
          </a:prstGeom>
        </p:spPr>
      </p:pic>
      <p:sp>
        <p:nvSpPr>
          <p:cNvPr id="68" name="Text 62"/>
          <p:cNvSpPr txBox="1"/>
          <p:nvPr/>
        </p:nvSpPr>
        <p:spPr>
          <a:xfrm>
            <a:off x="6353251" y="6943954"/>
            <a:ext cx="838505"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行业平均: 12%</a:t>
            </a:r>
            <a:endParaRPr lang="en-US" sz="900" dirty="0"/>
          </a:p>
        </p:txBody>
      </p:sp>
      <p:sp>
        <p:nvSpPr>
          <p:cNvPr id="69" name="Text 63"/>
          <p:cNvSpPr txBox="1"/>
          <p:nvPr/>
        </p:nvSpPr>
        <p:spPr>
          <a:xfrm>
            <a:off x="10629900" y="6943954"/>
            <a:ext cx="1114654" cy="143561"/>
          </a:xfrm>
          <a:prstGeom prst="rect">
            <a:avLst/>
          </a:prstGeom>
          <a:noFill/>
          <a:ln/>
        </p:spPr>
        <p:txBody>
          <a:bodyPr wrap="square" lIns="0" tIns="0" rIns="0" bIns="0" rtlCol="0" anchor="ctr"/>
          <a:lstStyle/>
          <a:p>
            <a:pPr algn="l" indent="0" marL="0">
              <a:buNone/>
            </a:pPr>
            <a:r>
              <a:rPr lang="en-US" sz="900" dirty="0">
                <a:solidFill>
                  <a:srgbClr val="333333"/>
                </a:solidFill>
                <a:latin typeface="Inter" pitchFamily="34" charset="0"/>
                <a:ea typeface="Inter" pitchFamily="34" charset="-122"/>
                <a:cs typeface="Inter" pitchFamily="34" charset="-120"/>
              </a:rPr>
              <a:t>Claude Code: 68%</a:t>
            </a:r>
            <a:endParaRPr lang="en-US" sz="900" dirty="0"/>
          </a:p>
        </p:txBody>
      </p:sp>
      <p:sp>
        <p:nvSpPr>
          <p:cNvPr id="70" name="Shape 64"/>
          <p:cNvSpPr/>
          <p:nvPr/>
        </p:nvSpPr>
        <p:spPr>
          <a:xfrm>
            <a:off x="381305" y="7753198"/>
            <a:ext cx="11430000" cy="914400"/>
          </a:xfrm>
          <a:prstGeom prst="roundRect">
            <a:avLst>
              <a:gd name="adj" fmla="val 8333"/>
            </a:avLst>
          </a:prstGeom>
          <a:solidFill>
            <a:srgbClr val="EFF6FF"/>
          </a:solidFill>
          <a:ln/>
        </p:spPr>
      </p:sp>
      <p:sp>
        <p:nvSpPr>
          <p:cNvPr id="71" name="Shape 65"/>
          <p:cNvSpPr/>
          <p:nvPr/>
        </p:nvSpPr>
        <p:spPr>
          <a:xfrm>
            <a:off x="381305" y="7753198"/>
            <a:ext cx="38405" cy="914400"/>
          </a:xfrm>
          <a:prstGeom prst="rect">
            <a:avLst/>
          </a:prstGeom>
          <a:solidFill>
            <a:srgbClr val="3B82F6"/>
          </a:solidFill>
          <a:ln/>
        </p:spPr>
      </p:sp>
      <p:pic>
        <p:nvPicPr>
          <p:cNvPr id="72" name="Image 4" descr="preencoded.png">    </p:cNvPr>
          <p:cNvPicPr>
            <a:picLocks noChangeAspect="1"/>
          </p:cNvPicPr>
          <p:nvPr/>
        </p:nvPicPr>
        <p:blipFill>
          <a:blip r:embed="rId5"/>
          <a:srcRect l="0" r="0" t="-100" b="-100"/>
          <a:stretch/>
        </p:blipFill>
        <p:spPr>
          <a:xfrm>
            <a:off x="571500" y="7981798"/>
            <a:ext cx="114300" cy="152705"/>
          </a:xfrm>
          <a:prstGeom prst="rect">
            <a:avLst/>
          </a:prstGeom>
        </p:spPr>
      </p:pic>
      <p:sp>
        <p:nvSpPr>
          <p:cNvPr id="73" name="Text 66"/>
          <p:cNvSpPr txBox="1"/>
          <p:nvPr/>
        </p:nvSpPr>
        <p:spPr>
          <a:xfrm>
            <a:off x="800100" y="7925105"/>
            <a:ext cx="734263" cy="191110"/>
          </a:xfrm>
          <a:prstGeom prst="rect">
            <a:avLst/>
          </a:prstGeom>
          <a:noFill/>
          <a:ln/>
        </p:spPr>
        <p:txBody>
          <a:bodyPr wrap="square" lIns="0" tIns="0" rIns="0" bIns="0" rtlCol="0" anchor="ctr"/>
          <a:lstStyle/>
          <a:p>
            <a:pPr algn="l" indent="0" marL="0">
              <a:buNone/>
            </a:pPr>
            <a:r>
              <a:rPr lang="en-US" sz="1200" b="1" dirty="0">
                <a:solidFill>
                  <a:srgbClr val="1E40AF"/>
                </a:solidFill>
                <a:latin typeface="Inter" pitchFamily="34" charset="0"/>
                <a:ea typeface="Inter" pitchFamily="34" charset="-122"/>
                <a:cs typeface="Inter" pitchFamily="34" charset="-120"/>
              </a:rPr>
              <a:t>核心洞察</a:t>
            </a:r>
            <a:endParaRPr lang="en-US" sz="1200" dirty="0"/>
          </a:p>
        </p:txBody>
      </p:sp>
      <p:sp>
        <p:nvSpPr>
          <p:cNvPr id="74" name="Text 67"/>
          <p:cNvSpPr txBox="1"/>
          <p:nvPr/>
        </p:nvSpPr>
        <p:spPr>
          <a:xfrm>
            <a:off x="800100" y="8143646"/>
            <a:ext cx="10920679" cy="352958"/>
          </a:xfrm>
          <a:prstGeom prst="rect">
            <a:avLst/>
          </a:prstGeom>
          <a:noFill/>
          <a:ln/>
        </p:spPr>
        <p:txBody>
          <a:bodyPr wrap="square" lIns="0" tIns="0" rIns="0" bIns="0" rtlCol="0" anchor="ctr"/>
          <a:lstStyle/>
          <a:p>
            <a:pPr algn="l" indent="0" marL="0">
              <a:buNone/>
            </a:pPr>
            <a:r>
              <a:rPr lang="en-US" sz="1000" dirty="0">
                <a:solidFill>
                  <a:srgbClr val="374151"/>
                </a:solidFill>
                <a:latin typeface="Inter" pitchFamily="34" charset="0"/>
                <a:ea typeface="Inter" pitchFamily="34" charset="-122"/>
                <a:cs typeface="Inter" pitchFamily="34" charset="-120"/>
              </a:rPr>
              <a:t>Claude Code的成功证明，当AI产品实现真正的10倍价值差异时，市场增长速度和商业化进展会呈现指数级加速。这种价值差异必须同时体现在用户体验、效率提升和成本优化三个维度上。</a:t>
            </a:r>
            <a:endParaRPr lang="en-US" sz="10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Shape 0"/>
          <p:cNvSpPr/>
          <p:nvPr/>
        </p:nvSpPr>
        <p:spPr>
          <a:xfrm>
            <a:off x="0" y="0"/>
            <a:ext cx="12191695" cy="7410298"/>
          </a:xfrm>
          <a:prstGeom prst="rect">
            <a:avLst/>
          </a:prstGeom>
          <a:solidFill>
            <a:srgbClr val="FFFFFF"/>
          </a:solidFill>
          <a:ln/>
        </p:spPr>
      </p:sp>
      <p:sp>
        <p:nvSpPr>
          <p:cNvPr id="3" name="Shape 1"/>
          <p:cNvSpPr/>
          <p:nvPr/>
        </p:nvSpPr>
        <p:spPr>
          <a:xfrm>
            <a:off x="0" y="0"/>
            <a:ext cx="12191695" cy="7410298"/>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400507"/>
            <a:ext cx="1239012"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企业数字化转型</a:t>
            </a:r>
            <a:endParaRPr lang="en-US" sz="1200" dirty="0"/>
          </a:p>
        </p:txBody>
      </p:sp>
      <p:sp>
        <p:nvSpPr>
          <p:cNvPr id="6" name="Text 4"/>
          <p:cNvSpPr txBox="1"/>
          <p:nvPr/>
        </p:nvSpPr>
        <p:spPr>
          <a:xfrm>
            <a:off x="304495" y="666598"/>
            <a:ext cx="3014777" cy="342900"/>
          </a:xfrm>
          <a:prstGeom prst="rect">
            <a:avLst/>
          </a:prstGeom>
          <a:noFill/>
          <a:ln/>
        </p:spPr>
        <p:txBody>
          <a:bodyPr wrap="square" lIns="0" tIns="0" rIns="0" bIns="0" rtlCol="0" anchor="ctr"/>
          <a:lstStyle/>
          <a:p>
            <a:pPr algn="l" indent="0" marL="0">
              <a:buNone/>
            </a:pPr>
            <a:r>
              <a:rPr lang="en-US" sz="2200" b="1" dirty="0">
                <a:solidFill>
                  <a:srgbClr val="1F2937"/>
                </a:solidFill>
                <a:latin typeface="Inter" pitchFamily="34" charset="0"/>
                <a:ea typeface="Inter" pitchFamily="34" charset="-122"/>
                <a:cs typeface="Inter" pitchFamily="34" charset="-120"/>
              </a:rPr>
              <a:t>企业Agentic的新定位</a:t>
            </a:r>
            <a:endParaRPr lang="en-US" sz="2200" dirty="0"/>
          </a:p>
        </p:txBody>
      </p:sp>
      <p:sp>
        <p:nvSpPr>
          <p:cNvPr id="7" name="Text 5"/>
          <p:cNvSpPr txBox="1"/>
          <p:nvPr/>
        </p:nvSpPr>
        <p:spPr>
          <a:xfrm>
            <a:off x="304495" y="1114654"/>
            <a:ext cx="3215030" cy="200254"/>
          </a:xfrm>
          <a:prstGeom prst="rect">
            <a:avLst/>
          </a:prstGeom>
          <a:noFill/>
          <a:ln/>
        </p:spPr>
        <p:txBody>
          <a:bodyPr wrap="square" lIns="0" tIns="0" rIns="0" bIns="0" rtlCol="0" anchor="ctr"/>
          <a:lstStyle/>
          <a:p>
            <a:pPr algn="l" indent="0" marL="0">
              <a:buNone/>
            </a:pPr>
            <a:r>
              <a:rPr lang="en-US" sz="1300" dirty="0">
                <a:solidFill>
                  <a:srgbClr val="4B5563"/>
                </a:solidFill>
                <a:latin typeface="Inter" pitchFamily="34" charset="0"/>
                <a:ea typeface="Inter" pitchFamily="34" charset="-122"/>
                <a:cs typeface="Inter" pitchFamily="34" charset="-120"/>
              </a:rPr>
              <a:t>从工具到智能主体的演进路径与定位策略</a:t>
            </a:r>
            <a:endParaRPr lang="en-US" sz="1300" dirty="0"/>
          </a:p>
        </p:txBody>
      </p:sp>
      <p:sp>
        <p:nvSpPr>
          <p:cNvPr id="8" name="Shape 6"/>
          <p:cNvSpPr/>
          <p:nvPr/>
        </p:nvSpPr>
        <p:spPr>
          <a:xfrm>
            <a:off x="9970618" y="381305"/>
            <a:ext cx="1923898" cy="276149"/>
          </a:xfrm>
          <a:prstGeom prst="roundRect">
            <a:avLst>
              <a:gd name="adj" fmla="val 45672"/>
            </a:avLst>
          </a:prstGeom>
          <a:solidFill>
            <a:srgbClr val="4C6FFF"/>
          </a:solidFill>
          <a:ln/>
        </p:spPr>
      </p:sp>
      <p:sp>
        <p:nvSpPr>
          <p:cNvPr id="9" name="Text 7"/>
          <p:cNvSpPr txBox="1"/>
          <p:nvPr/>
        </p:nvSpPr>
        <p:spPr>
          <a:xfrm>
            <a:off x="10065715" y="437998"/>
            <a:ext cx="1834286" cy="162763"/>
          </a:xfrm>
          <a:prstGeom prst="rect">
            <a:avLst/>
          </a:prstGeom>
          <a:noFill/>
          <a:ln/>
        </p:spPr>
        <p:txBody>
          <a:bodyPr wrap="square" lIns="0" tIns="0" rIns="0" bIns="0" rtlCol="0" anchor="ctr"/>
          <a:lstStyle/>
          <a:p>
            <a:pPr algn="l" indent="0" marL="0">
              <a:buNone/>
            </a:pPr>
            <a:r>
              <a:rPr lang="en-US" sz="1000" dirty="0">
                <a:solidFill>
                  <a:srgbClr val="FFFFFF"/>
                </a:solidFill>
                <a:latin typeface="Inter" pitchFamily="34" charset="0"/>
                <a:ea typeface="Inter" pitchFamily="34" charset="-122"/>
                <a:cs typeface="Inter" pitchFamily="34" charset="-120"/>
              </a:rPr>
              <a:t>第一部分 Agentic时代新变量</a:t>
            </a:r>
            <a:endParaRPr lang="en-US" sz="1000" dirty="0"/>
          </a:p>
        </p:txBody>
      </p:sp>
      <p:sp>
        <p:nvSpPr>
          <p:cNvPr id="10" name="Text 8"/>
          <p:cNvSpPr txBox="1"/>
          <p:nvPr/>
        </p:nvSpPr>
        <p:spPr>
          <a:xfrm>
            <a:off x="5829300" y="1410005"/>
            <a:ext cx="633679" cy="162763"/>
          </a:xfrm>
          <a:prstGeom prst="rect">
            <a:avLst/>
          </a:prstGeom>
          <a:noFill/>
          <a:ln/>
        </p:spPr>
        <p:txBody>
          <a:bodyPr wrap="square" lIns="0" tIns="0" rIns="0" bIns="0" rtlCol="0" anchor="ctr"/>
          <a:lstStyle/>
          <a:p>
            <a:pPr algn="l" indent="0" marL="0">
              <a:buNone/>
            </a:pPr>
            <a:r>
              <a:rPr lang="en-US" sz="1000" b="1" dirty="0">
                <a:solidFill>
                  <a:srgbClr val="666666"/>
                </a:solidFill>
                <a:latin typeface="Inter" pitchFamily="34" charset="0"/>
                <a:ea typeface="Inter" pitchFamily="34" charset="-122"/>
                <a:cs typeface="Inter" pitchFamily="34" charset="-120"/>
              </a:rPr>
              <a:t>技术导向</a:t>
            </a:r>
            <a:endParaRPr lang="en-US" sz="1000" dirty="0"/>
          </a:p>
        </p:txBody>
      </p:sp>
      <p:sp>
        <p:nvSpPr>
          <p:cNvPr id="11" name="Text 9"/>
          <p:cNvSpPr txBox="1"/>
          <p:nvPr/>
        </p:nvSpPr>
        <p:spPr>
          <a:xfrm>
            <a:off x="5829300" y="6314846"/>
            <a:ext cx="633679" cy="162763"/>
          </a:xfrm>
          <a:prstGeom prst="rect">
            <a:avLst/>
          </a:prstGeom>
          <a:noFill/>
          <a:ln/>
        </p:spPr>
        <p:txBody>
          <a:bodyPr wrap="square" lIns="0" tIns="0" rIns="0" bIns="0" rtlCol="0" anchor="ctr"/>
          <a:lstStyle/>
          <a:p>
            <a:pPr algn="l" indent="0" marL="0">
              <a:buNone/>
            </a:pPr>
            <a:r>
              <a:rPr lang="en-US" sz="1000" b="1" dirty="0">
                <a:solidFill>
                  <a:srgbClr val="666666"/>
                </a:solidFill>
                <a:latin typeface="Inter" pitchFamily="34" charset="0"/>
                <a:ea typeface="Inter" pitchFamily="34" charset="-122"/>
                <a:cs typeface="Inter" pitchFamily="34" charset="-120"/>
              </a:rPr>
              <a:t>业务导向</a:t>
            </a:r>
            <a:endParaRPr lang="en-US" sz="1000" dirty="0"/>
          </a:p>
        </p:txBody>
      </p:sp>
      <p:sp>
        <p:nvSpPr>
          <p:cNvPr id="12" name="Text 10"/>
          <p:cNvSpPr txBox="1"/>
          <p:nvPr/>
        </p:nvSpPr>
        <p:spPr>
          <a:xfrm>
            <a:off x="23774" y="3810305"/>
            <a:ext cx="262433" cy="267005"/>
          </a:xfrm>
          <a:prstGeom prst="rect">
            <a:avLst/>
          </a:prstGeom>
          <a:noFill/>
          <a:ln/>
        </p:spPr>
        <p:txBody>
          <a:bodyPr wrap="square" lIns="0" tIns="0" rIns="0" bIns="0" rtlCol="0" anchor="ctr"/>
          <a:lstStyle/>
          <a:p>
            <a:pPr algn="l" indent="0" marL="0">
              <a:buNone/>
            </a:pPr>
            <a:r>
              <a:rPr lang="en-US" sz="1000" b="1" dirty="0">
                <a:solidFill>
                  <a:srgbClr val="666666"/>
                </a:solidFill>
                <a:latin typeface="Inter" pitchFamily="34" charset="0"/>
                <a:ea typeface="Inter" pitchFamily="34" charset="-122"/>
                <a:cs typeface="Inter" pitchFamily="34" charset="-120"/>
              </a:rPr>
              <a:t>服务</a:t>
            </a:r>
            <a:endParaRPr lang="en-US" sz="1000" dirty="0"/>
          </a:p>
        </p:txBody>
      </p:sp>
      <p:sp>
        <p:nvSpPr>
          <p:cNvPr id="13" name="Text 11"/>
          <p:cNvSpPr txBox="1"/>
          <p:nvPr/>
        </p:nvSpPr>
        <p:spPr>
          <a:xfrm>
            <a:off x="12006072" y="3810305"/>
            <a:ext cx="262433" cy="267005"/>
          </a:xfrm>
          <a:prstGeom prst="rect">
            <a:avLst/>
          </a:prstGeom>
          <a:noFill/>
          <a:ln/>
        </p:spPr>
        <p:txBody>
          <a:bodyPr wrap="square" lIns="0" tIns="0" rIns="0" bIns="0" rtlCol="0" anchor="ctr"/>
          <a:lstStyle/>
          <a:p>
            <a:pPr algn="l" indent="0" marL="0">
              <a:buNone/>
            </a:pPr>
            <a:r>
              <a:rPr lang="en-US" sz="1000" b="1" dirty="0">
                <a:solidFill>
                  <a:srgbClr val="666666"/>
                </a:solidFill>
                <a:latin typeface="Inter" pitchFamily="34" charset="0"/>
                <a:ea typeface="Inter" pitchFamily="34" charset="-122"/>
                <a:cs typeface="Inter" pitchFamily="34" charset="-120"/>
              </a:rPr>
              <a:t>系统</a:t>
            </a:r>
            <a:endParaRPr lang="en-US" sz="1000" dirty="0"/>
          </a:p>
        </p:txBody>
      </p:sp>
      <p:sp>
        <p:nvSpPr>
          <p:cNvPr id="14" name="Text 12"/>
          <p:cNvSpPr txBox="1"/>
          <p:nvPr/>
        </p:nvSpPr>
        <p:spPr>
          <a:xfrm>
            <a:off x="5639105" y="3783787"/>
            <a:ext cx="596189" cy="324612"/>
          </a:xfrm>
          <a:prstGeom prst="rect">
            <a:avLst/>
          </a:prstGeom>
          <a:noFill/>
          <a:ln/>
        </p:spPr>
        <p:txBody>
          <a:bodyPr wrap="square" lIns="0" tIns="0" rIns="0" bIns="0" rtlCol="0" anchor="ctr"/>
          <a:lstStyle/>
          <a:p>
            <a:pPr algn="ctr" indent="0" marL="0">
              <a:buNone/>
            </a:pPr>
            <a:r>
              <a:rPr lang="en-US" sz="1000" b="1" dirty="0">
                <a:solidFill>
                  <a:srgbClr val="4C6FFF"/>
                </a:solidFill>
                <a:latin typeface="Inter" pitchFamily="34" charset="0"/>
                <a:ea typeface="Inter" pitchFamily="34" charset="-122"/>
                <a:cs typeface="Inter" pitchFamily="34" charset="-120"/>
              </a:rPr>
              <a:t>平台+应用</a:t>
            </a:r>
            <a:endParaRPr lang="en-US" sz="1000" dirty="0"/>
          </a:p>
        </p:txBody>
      </p:sp>
      <p:sp>
        <p:nvSpPr>
          <p:cNvPr id="15" name="Text 13"/>
          <p:cNvSpPr txBox="1"/>
          <p:nvPr/>
        </p:nvSpPr>
        <p:spPr>
          <a:xfrm>
            <a:off x="6131052" y="3783787"/>
            <a:ext cx="529438" cy="324612"/>
          </a:xfrm>
          <a:prstGeom prst="rect">
            <a:avLst/>
          </a:prstGeom>
          <a:noFill/>
          <a:ln/>
        </p:spPr>
        <p:txBody>
          <a:bodyPr wrap="square" lIns="0" tIns="0" rIns="0" bIns="0" rtlCol="0" anchor="ctr"/>
          <a:lstStyle/>
          <a:p>
            <a:pPr algn="ctr" indent="0" marL="0">
              <a:buNone/>
            </a:pPr>
            <a:r>
              <a:rPr lang="en-US" sz="1000" b="1" dirty="0">
                <a:solidFill>
                  <a:srgbClr val="4C6FFF"/>
                </a:solidFill>
                <a:latin typeface="Inter" pitchFamily="34" charset="0"/>
                <a:ea typeface="Inter" pitchFamily="34" charset="-122"/>
                <a:cs typeface="Inter" pitchFamily="34" charset="-120"/>
              </a:rPr>
              <a:t>协同赋能</a:t>
            </a:r>
            <a:endParaRPr lang="en-US" sz="1000" dirty="0"/>
          </a:p>
        </p:txBody>
      </p:sp>
      <p:sp>
        <p:nvSpPr>
          <p:cNvPr id="16" name="Shape 14"/>
          <p:cNvSpPr/>
          <p:nvPr/>
        </p:nvSpPr>
        <p:spPr>
          <a:xfrm>
            <a:off x="304495" y="1580998"/>
            <a:ext cx="5676595" cy="2247595"/>
          </a:xfrm>
          <a:prstGeom prst="roundRect">
            <a:avLst>
              <a:gd name="adj" fmla="val 1379"/>
            </a:avLst>
          </a:prstGeom>
          <a:solidFill>
            <a:srgbClr val="EFF6FF"/>
          </a:solidFill>
          <a:ln w="25400">
            <a:solidFill>
              <a:srgbClr val="4C6FFF"/>
            </a:solidFill>
            <a:prstDash val="solid"/>
          </a:ln>
        </p:spPr>
      </p:sp>
      <p:sp>
        <p:nvSpPr>
          <p:cNvPr id="17" name="Text 15"/>
          <p:cNvSpPr txBox="1"/>
          <p:nvPr/>
        </p:nvSpPr>
        <p:spPr>
          <a:xfrm>
            <a:off x="514807" y="1819656"/>
            <a:ext cx="900684" cy="200254"/>
          </a:xfrm>
          <a:prstGeom prst="rect">
            <a:avLst/>
          </a:prstGeom>
          <a:noFill/>
          <a:ln/>
        </p:spPr>
        <p:txBody>
          <a:bodyPr wrap="square" lIns="0" tIns="0" rIns="0" bIns="0" rtlCol="0" anchor="ctr"/>
          <a:lstStyle/>
          <a:p>
            <a:pPr algn="l" indent="0" marL="0">
              <a:buNone/>
            </a:pPr>
            <a:r>
              <a:rPr lang="en-US" sz="1300" b="1" dirty="0">
                <a:solidFill>
                  <a:srgbClr val="2563EB"/>
                </a:solidFill>
                <a:latin typeface="Inter" pitchFamily="34" charset="0"/>
                <a:ea typeface="Inter" pitchFamily="34" charset="-122"/>
                <a:cs typeface="Inter" pitchFamily="34" charset="-120"/>
              </a:rPr>
              <a:t>SaaS工具</a:t>
            </a:r>
            <a:endParaRPr lang="en-US" sz="1300" dirty="0"/>
          </a:p>
        </p:txBody>
      </p:sp>
      <p:sp>
        <p:nvSpPr>
          <p:cNvPr id="18" name="Text 16"/>
          <p:cNvSpPr txBox="1"/>
          <p:nvPr/>
        </p:nvSpPr>
        <p:spPr>
          <a:xfrm>
            <a:off x="514807" y="2133295"/>
            <a:ext cx="11676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传统软件服务模式</a:t>
            </a:r>
            <a:endParaRPr lang="en-US" sz="1000" dirty="0"/>
          </a:p>
        </p:txBody>
      </p:sp>
      <p:pic>
        <p:nvPicPr>
          <p:cNvPr id="19" name="Image 0" descr="preencoded.png">    </p:cNvPr>
          <p:cNvPicPr>
            <a:picLocks noChangeAspect="1"/>
          </p:cNvPicPr>
          <p:nvPr/>
        </p:nvPicPr>
        <p:blipFill>
          <a:blip r:embed="rId1"/>
          <a:srcRect l="0" r="0" t="-43" b="-43"/>
          <a:stretch/>
        </p:blipFill>
        <p:spPr>
          <a:xfrm>
            <a:off x="514807" y="2495398"/>
            <a:ext cx="133502" cy="152705"/>
          </a:xfrm>
          <a:prstGeom prst="rect">
            <a:avLst/>
          </a:prstGeom>
        </p:spPr>
      </p:pic>
      <p:sp>
        <p:nvSpPr>
          <p:cNvPr id="20" name="Text 17"/>
          <p:cNvSpPr txBox="1"/>
          <p:nvPr/>
        </p:nvSpPr>
        <p:spPr>
          <a:xfrm>
            <a:off x="724205" y="2438705"/>
            <a:ext cx="17007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成熟商业模式，可预测收入</a:t>
            </a:r>
            <a:endParaRPr lang="en-US" sz="1000" dirty="0"/>
          </a:p>
        </p:txBody>
      </p:sp>
      <p:pic>
        <p:nvPicPr>
          <p:cNvPr id="21" name="Image 1" descr="preencoded.png">    </p:cNvPr>
          <p:cNvPicPr>
            <a:picLocks noChangeAspect="1"/>
          </p:cNvPicPr>
          <p:nvPr/>
        </p:nvPicPr>
        <p:blipFill>
          <a:blip r:embed="rId2"/>
          <a:srcRect l="0" r="0" t="-43" b="-43"/>
          <a:stretch/>
        </p:blipFill>
        <p:spPr>
          <a:xfrm>
            <a:off x="514807" y="2809951"/>
            <a:ext cx="133502" cy="152705"/>
          </a:xfrm>
          <a:prstGeom prst="rect">
            <a:avLst/>
          </a:prstGeom>
        </p:spPr>
      </p:pic>
      <p:sp>
        <p:nvSpPr>
          <p:cNvPr id="22" name="Text 18"/>
          <p:cNvSpPr txBox="1"/>
          <p:nvPr/>
        </p:nvSpPr>
        <p:spPr>
          <a:xfrm>
            <a:off x="724205" y="2752344"/>
            <a:ext cx="18342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产品功能驱动，用户界面优先</a:t>
            </a:r>
            <a:endParaRPr lang="en-US" sz="1000" dirty="0"/>
          </a:p>
        </p:txBody>
      </p:sp>
      <p:pic>
        <p:nvPicPr>
          <p:cNvPr id="23" name="Image 2" descr="preencoded.png">    </p:cNvPr>
          <p:cNvPicPr>
            <a:picLocks noChangeAspect="1"/>
          </p:cNvPicPr>
          <p:nvPr/>
        </p:nvPicPr>
        <p:blipFill>
          <a:blip r:embed="rId3"/>
          <a:srcRect l="0" r="0" t="-43" b="-43"/>
          <a:stretch/>
        </p:blipFill>
        <p:spPr>
          <a:xfrm>
            <a:off x="514807" y="3124505"/>
            <a:ext cx="133502" cy="152705"/>
          </a:xfrm>
          <a:prstGeom prst="rect">
            <a:avLst/>
          </a:prstGeom>
        </p:spPr>
      </p:pic>
      <p:sp>
        <p:nvSpPr>
          <p:cNvPr id="24" name="Text 19"/>
          <p:cNvSpPr txBox="1"/>
          <p:nvPr/>
        </p:nvSpPr>
        <p:spPr>
          <a:xfrm>
            <a:off x="724205" y="3066898"/>
            <a:ext cx="17007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需用户多次操作和学习成本</a:t>
            </a:r>
            <a:endParaRPr lang="en-US" sz="1000" dirty="0"/>
          </a:p>
        </p:txBody>
      </p:sp>
      <p:sp>
        <p:nvSpPr>
          <p:cNvPr id="25" name="Text 20"/>
          <p:cNvSpPr txBox="1"/>
          <p:nvPr/>
        </p:nvSpPr>
        <p:spPr>
          <a:xfrm>
            <a:off x="514807" y="3467405"/>
            <a:ext cx="438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特点：</a:t>
            </a:r>
            <a:endParaRPr lang="en-US" sz="900" dirty="0"/>
          </a:p>
        </p:txBody>
      </p:sp>
      <p:sp>
        <p:nvSpPr>
          <p:cNvPr id="26" name="Text 21"/>
          <p:cNvSpPr txBox="1"/>
          <p:nvPr/>
        </p:nvSpPr>
        <p:spPr>
          <a:xfrm>
            <a:off x="1429207" y="3467405"/>
            <a:ext cx="2153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，软件作为被动工具，传统订阅模式收费</a:t>
            </a:r>
            <a:endParaRPr lang="en-US" sz="900" dirty="0"/>
          </a:p>
        </p:txBody>
      </p:sp>
      <p:sp>
        <p:nvSpPr>
          <p:cNvPr id="27" name="Text 22"/>
          <p:cNvSpPr txBox="1"/>
          <p:nvPr/>
        </p:nvSpPr>
        <p:spPr>
          <a:xfrm>
            <a:off x="857707" y="3467405"/>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人是驱动者</a:t>
            </a:r>
            <a:endParaRPr lang="en-US" sz="900" dirty="0"/>
          </a:p>
        </p:txBody>
      </p:sp>
      <p:sp>
        <p:nvSpPr>
          <p:cNvPr id="28" name="Shape 23"/>
          <p:cNvSpPr/>
          <p:nvPr/>
        </p:nvSpPr>
        <p:spPr>
          <a:xfrm>
            <a:off x="6210605" y="1580998"/>
            <a:ext cx="5676595" cy="2247595"/>
          </a:xfrm>
          <a:prstGeom prst="roundRect">
            <a:avLst>
              <a:gd name="adj" fmla="val 1379"/>
            </a:avLst>
          </a:prstGeom>
          <a:solidFill>
            <a:srgbClr val="F5F3FF"/>
          </a:solidFill>
          <a:ln w="25400">
            <a:solidFill>
              <a:srgbClr val="8B5CF6"/>
            </a:solidFill>
            <a:prstDash val="solid"/>
          </a:ln>
        </p:spPr>
      </p:sp>
      <p:sp>
        <p:nvSpPr>
          <p:cNvPr id="29" name="Text 24"/>
          <p:cNvSpPr txBox="1"/>
          <p:nvPr/>
        </p:nvSpPr>
        <p:spPr>
          <a:xfrm>
            <a:off x="6420002" y="1819656"/>
            <a:ext cx="1329538" cy="200254"/>
          </a:xfrm>
          <a:prstGeom prst="rect">
            <a:avLst/>
          </a:prstGeom>
          <a:noFill/>
          <a:ln/>
        </p:spPr>
        <p:txBody>
          <a:bodyPr wrap="square" lIns="0" tIns="0" rIns="0" bIns="0" rtlCol="0" anchor="ctr"/>
          <a:lstStyle/>
          <a:p>
            <a:pPr algn="l" indent="0" marL="0">
              <a:buNone/>
            </a:pPr>
            <a:r>
              <a:rPr lang="en-US" sz="1300" b="1" dirty="0">
                <a:solidFill>
                  <a:srgbClr val="7C3AED"/>
                </a:solidFill>
                <a:latin typeface="Inter" pitchFamily="34" charset="0"/>
                <a:ea typeface="Inter" pitchFamily="34" charset="-122"/>
                <a:cs typeface="Inter" pitchFamily="34" charset="-120"/>
              </a:rPr>
              <a:t>智能自动化软件</a:t>
            </a:r>
            <a:endParaRPr lang="en-US" sz="1300" dirty="0"/>
          </a:p>
        </p:txBody>
      </p:sp>
      <p:sp>
        <p:nvSpPr>
          <p:cNvPr id="30" name="Text 25"/>
          <p:cNvSpPr txBox="1"/>
          <p:nvPr/>
        </p:nvSpPr>
        <p:spPr>
          <a:xfrm>
            <a:off x="6420002" y="2133295"/>
            <a:ext cx="116768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AI驱动的智能工具</a:t>
            </a:r>
            <a:endParaRPr lang="en-US" sz="1000" dirty="0"/>
          </a:p>
        </p:txBody>
      </p:sp>
      <p:pic>
        <p:nvPicPr>
          <p:cNvPr id="31" name="Image 3" descr="preencoded.png">    </p:cNvPr>
          <p:cNvPicPr>
            <a:picLocks noChangeAspect="1"/>
          </p:cNvPicPr>
          <p:nvPr/>
        </p:nvPicPr>
        <p:blipFill>
          <a:blip r:embed="rId4"/>
          <a:srcRect l="0" r="0" t="-43" b="-43"/>
          <a:stretch/>
        </p:blipFill>
        <p:spPr>
          <a:xfrm>
            <a:off x="6420002" y="2495398"/>
            <a:ext cx="133502" cy="152705"/>
          </a:xfrm>
          <a:prstGeom prst="rect">
            <a:avLst/>
          </a:prstGeom>
        </p:spPr>
      </p:pic>
      <p:sp>
        <p:nvSpPr>
          <p:cNvPr id="32" name="Text 26"/>
          <p:cNvSpPr txBox="1"/>
          <p:nvPr/>
        </p:nvSpPr>
        <p:spPr>
          <a:xfrm>
            <a:off x="6629400" y="2438705"/>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单点智能，特定场景增强</a:t>
            </a:r>
            <a:endParaRPr lang="en-US" sz="1000" dirty="0"/>
          </a:p>
        </p:txBody>
      </p:sp>
      <p:pic>
        <p:nvPicPr>
          <p:cNvPr id="33" name="Image 4" descr="preencoded.png">    </p:cNvPr>
          <p:cNvPicPr>
            <a:picLocks noChangeAspect="1"/>
          </p:cNvPicPr>
          <p:nvPr/>
        </p:nvPicPr>
        <p:blipFill>
          <a:blip r:embed="rId5"/>
          <a:srcRect l="0" r="0" t="-43" b="-43"/>
          <a:stretch/>
        </p:blipFill>
        <p:spPr>
          <a:xfrm>
            <a:off x="6420002" y="2809951"/>
            <a:ext cx="133502" cy="152705"/>
          </a:xfrm>
          <a:prstGeom prst="rect">
            <a:avLst/>
          </a:prstGeom>
        </p:spPr>
      </p:pic>
      <p:sp>
        <p:nvSpPr>
          <p:cNvPr id="34" name="Text 27"/>
          <p:cNvSpPr txBox="1"/>
          <p:nvPr/>
        </p:nvSpPr>
        <p:spPr>
          <a:xfrm>
            <a:off x="6629400" y="2752344"/>
            <a:ext cx="1300277"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自动化人类重复劳动</a:t>
            </a:r>
            <a:endParaRPr lang="en-US" sz="1000" dirty="0"/>
          </a:p>
        </p:txBody>
      </p:sp>
      <p:pic>
        <p:nvPicPr>
          <p:cNvPr id="35" name="Image 5" descr="preencoded.png">    </p:cNvPr>
          <p:cNvPicPr>
            <a:picLocks noChangeAspect="1"/>
          </p:cNvPicPr>
          <p:nvPr/>
        </p:nvPicPr>
        <p:blipFill>
          <a:blip r:embed="rId6"/>
          <a:srcRect l="0" r="0" t="-43" b="-43"/>
          <a:stretch/>
        </p:blipFill>
        <p:spPr>
          <a:xfrm>
            <a:off x="6420002" y="3124505"/>
            <a:ext cx="133502" cy="152705"/>
          </a:xfrm>
          <a:prstGeom prst="rect">
            <a:avLst/>
          </a:prstGeom>
        </p:spPr>
      </p:pic>
      <p:sp>
        <p:nvSpPr>
          <p:cNvPr id="36" name="Text 28"/>
          <p:cNvSpPr txBox="1"/>
          <p:nvPr/>
        </p:nvSpPr>
        <p:spPr>
          <a:xfrm>
            <a:off x="6629400" y="3066898"/>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扩展扩能力有限，需聚焦</a:t>
            </a:r>
            <a:endParaRPr lang="en-US" sz="1000" dirty="0"/>
          </a:p>
        </p:txBody>
      </p:sp>
      <p:sp>
        <p:nvSpPr>
          <p:cNvPr id="37" name="Text 29"/>
          <p:cNvSpPr txBox="1"/>
          <p:nvPr/>
        </p:nvSpPr>
        <p:spPr>
          <a:xfrm>
            <a:off x="6420002" y="3467405"/>
            <a:ext cx="438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特点：</a:t>
            </a:r>
            <a:endParaRPr lang="en-US" sz="900" dirty="0"/>
          </a:p>
        </p:txBody>
      </p:sp>
      <p:sp>
        <p:nvSpPr>
          <p:cNvPr id="38" name="Text 30"/>
          <p:cNvSpPr txBox="1"/>
          <p:nvPr/>
        </p:nvSpPr>
        <p:spPr>
          <a:xfrm>
            <a:off x="7374636" y="3467405"/>
            <a:ext cx="2524658"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，主动识别问题/推荐解决方案，仍属IT预算支出</a:t>
            </a:r>
            <a:endParaRPr lang="en-US" sz="900" dirty="0"/>
          </a:p>
        </p:txBody>
      </p:sp>
      <p:sp>
        <p:nvSpPr>
          <p:cNvPr id="39" name="Text 31"/>
          <p:cNvSpPr txBox="1"/>
          <p:nvPr/>
        </p:nvSpPr>
        <p:spPr>
          <a:xfrm>
            <a:off x="6762902" y="3467405"/>
            <a:ext cx="70500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数据/AI驱动</a:t>
            </a:r>
            <a:endParaRPr lang="en-US" sz="900" dirty="0"/>
          </a:p>
        </p:txBody>
      </p:sp>
      <p:sp>
        <p:nvSpPr>
          <p:cNvPr id="40" name="Shape 32"/>
          <p:cNvSpPr/>
          <p:nvPr/>
        </p:nvSpPr>
        <p:spPr>
          <a:xfrm>
            <a:off x="304495" y="4058107"/>
            <a:ext cx="5676595" cy="2247595"/>
          </a:xfrm>
          <a:prstGeom prst="roundRect">
            <a:avLst>
              <a:gd name="adj" fmla="val 1379"/>
            </a:avLst>
          </a:prstGeom>
          <a:solidFill>
            <a:srgbClr val="ECFDF5"/>
          </a:solidFill>
          <a:ln w="25400">
            <a:solidFill>
              <a:srgbClr val="10B981"/>
            </a:solidFill>
            <a:prstDash val="solid"/>
          </a:ln>
        </p:spPr>
      </p:sp>
      <p:sp>
        <p:nvSpPr>
          <p:cNvPr id="41" name="Text 33"/>
          <p:cNvSpPr txBox="1"/>
          <p:nvPr/>
        </p:nvSpPr>
        <p:spPr>
          <a:xfrm>
            <a:off x="514807" y="4295851"/>
            <a:ext cx="1500530" cy="200254"/>
          </a:xfrm>
          <a:prstGeom prst="rect">
            <a:avLst/>
          </a:prstGeom>
          <a:noFill/>
          <a:ln/>
        </p:spPr>
        <p:txBody>
          <a:bodyPr wrap="square" lIns="0" tIns="0" rIns="0" bIns="0" rtlCol="0" anchor="ctr"/>
          <a:lstStyle/>
          <a:p>
            <a:pPr algn="l" indent="0" marL="0">
              <a:buNone/>
            </a:pPr>
            <a:r>
              <a:rPr lang="en-US" sz="1300" b="1" dirty="0">
                <a:solidFill>
                  <a:srgbClr val="059669"/>
                </a:solidFill>
                <a:latin typeface="Inter" pitchFamily="34" charset="0"/>
                <a:ea typeface="Inter" pitchFamily="34" charset="-122"/>
                <a:cs typeface="Inter" pitchFamily="34" charset="-120"/>
              </a:rPr>
              <a:t>数字劳动力和服务</a:t>
            </a:r>
            <a:endParaRPr lang="en-US" sz="1300" dirty="0"/>
          </a:p>
        </p:txBody>
      </p:sp>
      <p:sp>
        <p:nvSpPr>
          <p:cNvPr id="42" name="Text 34"/>
          <p:cNvSpPr txBox="1"/>
          <p:nvPr/>
        </p:nvSpPr>
        <p:spPr>
          <a:xfrm>
            <a:off x="514807" y="4610405"/>
            <a:ext cx="14337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AI驱动的企业运营模式</a:t>
            </a:r>
            <a:endParaRPr lang="en-US" sz="1000" dirty="0"/>
          </a:p>
        </p:txBody>
      </p:sp>
      <p:pic>
        <p:nvPicPr>
          <p:cNvPr id="43" name="Image 6" descr="preencoded.png">    </p:cNvPr>
          <p:cNvPicPr>
            <a:picLocks noChangeAspect="1"/>
          </p:cNvPicPr>
          <p:nvPr/>
        </p:nvPicPr>
        <p:blipFill>
          <a:blip r:embed="rId7"/>
          <a:srcRect l="0" r="0" t="-43" b="-43"/>
          <a:stretch/>
        </p:blipFill>
        <p:spPr>
          <a:xfrm>
            <a:off x="514807" y="4972507"/>
            <a:ext cx="133502" cy="152705"/>
          </a:xfrm>
          <a:prstGeom prst="rect">
            <a:avLst/>
          </a:prstGeom>
        </p:spPr>
      </p:pic>
      <p:sp>
        <p:nvSpPr>
          <p:cNvPr id="44" name="Text 35"/>
          <p:cNvSpPr txBox="1"/>
          <p:nvPr/>
        </p:nvSpPr>
        <p:spPr>
          <a:xfrm>
            <a:off x="724205" y="4914900"/>
            <a:ext cx="1433779"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整体流程智能化与简化</a:t>
            </a:r>
            <a:endParaRPr lang="en-US" sz="1000" dirty="0"/>
          </a:p>
        </p:txBody>
      </p:sp>
      <p:pic>
        <p:nvPicPr>
          <p:cNvPr id="45" name="Image 7" descr="preencoded.png">    </p:cNvPr>
          <p:cNvPicPr>
            <a:picLocks noChangeAspect="1"/>
          </p:cNvPicPr>
          <p:nvPr/>
        </p:nvPicPr>
        <p:blipFill>
          <a:blip r:embed="rId8"/>
          <a:srcRect l="0" r="0" t="-43" b="-43"/>
          <a:stretch/>
        </p:blipFill>
        <p:spPr>
          <a:xfrm>
            <a:off x="514807" y="5286146"/>
            <a:ext cx="133502" cy="152705"/>
          </a:xfrm>
          <a:prstGeom prst="rect">
            <a:avLst/>
          </a:prstGeom>
        </p:spPr>
      </p:pic>
      <p:sp>
        <p:nvSpPr>
          <p:cNvPr id="46" name="Text 36"/>
          <p:cNvSpPr txBox="1"/>
          <p:nvPr/>
        </p:nvSpPr>
        <p:spPr>
          <a:xfrm>
            <a:off x="724205" y="5229454"/>
            <a:ext cx="1834286"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降低边际成本，提升响应效率</a:t>
            </a:r>
            <a:endParaRPr lang="en-US" sz="1000" dirty="0"/>
          </a:p>
        </p:txBody>
      </p:sp>
      <p:pic>
        <p:nvPicPr>
          <p:cNvPr id="47" name="Image 8" descr="preencoded.png">    </p:cNvPr>
          <p:cNvPicPr>
            <a:picLocks noChangeAspect="1"/>
          </p:cNvPicPr>
          <p:nvPr/>
        </p:nvPicPr>
        <p:blipFill>
          <a:blip r:embed="rId9"/>
          <a:srcRect l="0" r="0" t="-43" b="-43"/>
          <a:stretch/>
        </p:blipFill>
        <p:spPr>
          <a:xfrm>
            <a:off x="514807" y="5600700"/>
            <a:ext cx="133502" cy="152705"/>
          </a:xfrm>
          <a:prstGeom prst="rect">
            <a:avLst/>
          </a:prstGeom>
        </p:spPr>
      </p:pic>
      <p:sp>
        <p:nvSpPr>
          <p:cNvPr id="48" name="Text 37"/>
          <p:cNvSpPr txBox="1"/>
          <p:nvPr/>
        </p:nvSpPr>
        <p:spPr>
          <a:xfrm>
            <a:off x="724205" y="5544007"/>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跨部门AI协作与数据打通</a:t>
            </a:r>
            <a:endParaRPr lang="en-US" sz="1000" dirty="0"/>
          </a:p>
        </p:txBody>
      </p:sp>
      <p:sp>
        <p:nvSpPr>
          <p:cNvPr id="49" name="Text 38"/>
          <p:cNvSpPr txBox="1"/>
          <p:nvPr/>
        </p:nvSpPr>
        <p:spPr>
          <a:xfrm>
            <a:off x="514807" y="5943600"/>
            <a:ext cx="438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特点：</a:t>
            </a:r>
            <a:endParaRPr lang="en-US" sz="900" dirty="0"/>
          </a:p>
        </p:txBody>
      </p:sp>
      <p:sp>
        <p:nvSpPr>
          <p:cNvPr id="50" name="Text 39"/>
          <p:cNvSpPr txBox="1"/>
          <p:nvPr/>
        </p:nvSpPr>
        <p:spPr>
          <a:xfrm>
            <a:off x="1772107" y="5943600"/>
            <a:ext cx="28392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，增强或替代人类职能，业务模式类似生物劳动力薪酬</a:t>
            </a:r>
            <a:endParaRPr lang="en-US" sz="900" dirty="0"/>
          </a:p>
        </p:txBody>
      </p:sp>
      <p:sp>
        <p:nvSpPr>
          <p:cNvPr id="51" name="Text 40"/>
          <p:cNvSpPr txBox="1"/>
          <p:nvPr/>
        </p:nvSpPr>
        <p:spPr>
          <a:xfrm>
            <a:off x="857707" y="5943600"/>
            <a:ext cx="10104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角色化数字劳动力</a:t>
            </a:r>
            <a:endParaRPr lang="en-US" sz="900" dirty="0"/>
          </a:p>
        </p:txBody>
      </p:sp>
      <p:sp>
        <p:nvSpPr>
          <p:cNvPr id="52" name="Shape 41"/>
          <p:cNvSpPr/>
          <p:nvPr/>
        </p:nvSpPr>
        <p:spPr>
          <a:xfrm>
            <a:off x="6210605" y="4058107"/>
            <a:ext cx="5676595" cy="2247595"/>
          </a:xfrm>
          <a:prstGeom prst="roundRect">
            <a:avLst>
              <a:gd name="adj" fmla="val 1379"/>
            </a:avLst>
          </a:prstGeom>
          <a:noFill/>
          <a:ln w="25400">
            <a:solidFill>
              <a:srgbClr val="F59E0B"/>
            </a:solidFill>
            <a:prstDash val="solid"/>
          </a:ln>
        </p:spPr>
      </p:sp>
      <p:sp>
        <p:nvSpPr>
          <p:cNvPr id="53" name="Text 42"/>
          <p:cNvSpPr txBox="1"/>
          <p:nvPr/>
        </p:nvSpPr>
        <p:spPr>
          <a:xfrm>
            <a:off x="6420002" y="4295851"/>
            <a:ext cx="986638" cy="200254"/>
          </a:xfrm>
          <a:prstGeom prst="rect">
            <a:avLst/>
          </a:prstGeom>
          <a:noFill/>
          <a:ln/>
        </p:spPr>
        <p:txBody>
          <a:bodyPr wrap="square" lIns="0" tIns="0" rIns="0" bIns="0" rtlCol="0" anchor="ctr"/>
          <a:lstStyle/>
          <a:p>
            <a:pPr algn="l" indent="0" marL="0">
              <a:buNone/>
            </a:pPr>
            <a:r>
              <a:rPr lang="en-US" sz="1300" b="1" dirty="0">
                <a:solidFill>
                  <a:srgbClr val="333333"/>
                </a:solidFill>
                <a:latin typeface="Inter" pitchFamily="34" charset="0"/>
                <a:ea typeface="Inter" pitchFamily="34" charset="-122"/>
                <a:cs typeface="Inter" pitchFamily="34" charset="-120"/>
              </a:rPr>
              <a:t>智能体企业</a:t>
            </a:r>
            <a:endParaRPr lang="en-US" sz="1300" dirty="0"/>
          </a:p>
        </p:txBody>
      </p:sp>
      <p:sp>
        <p:nvSpPr>
          <p:cNvPr id="54" name="Text 43"/>
          <p:cNvSpPr txBox="1"/>
          <p:nvPr/>
        </p:nvSpPr>
        <p:spPr>
          <a:xfrm>
            <a:off x="6420002" y="4610405"/>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AI驱动的企业级解决方案</a:t>
            </a:r>
            <a:endParaRPr lang="en-US" sz="1000" dirty="0"/>
          </a:p>
        </p:txBody>
      </p:sp>
      <p:pic>
        <p:nvPicPr>
          <p:cNvPr id="55" name="Image 9" descr="preencoded.png">    </p:cNvPr>
          <p:cNvPicPr>
            <a:picLocks noChangeAspect="1"/>
          </p:cNvPicPr>
          <p:nvPr/>
        </p:nvPicPr>
        <p:blipFill>
          <a:blip r:embed="rId10"/>
          <a:srcRect l="0" r="0" t="-43" b="-43"/>
          <a:stretch/>
        </p:blipFill>
        <p:spPr>
          <a:xfrm>
            <a:off x="6420002" y="4972507"/>
            <a:ext cx="133502" cy="152705"/>
          </a:xfrm>
          <a:prstGeom prst="rect">
            <a:avLst/>
          </a:prstGeom>
        </p:spPr>
      </p:pic>
      <p:sp>
        <p:nvSpPr>
          <p:cNvPr id="56" name="Text 44"/>
          <p:cNvSpPr txBox="1"/>
          <p:nvPr/>
        </p:nvSpPr>
        <p:spPr>
          <a:xfrm>
            <a:off x="6629400" y="4914900"/>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以智能软件为核心竞争力</a:t>
            </a:r>
            <a:endParaRPr lang="en-US" sz="1000" dirty="0"/>
          </a:p>
        </p:txBody>
      </p:sp>
      <p:pic>
        <p:nvPicPr>
          <p:cNvPr id="57" name="Image 10" descr="preencoded.png">    </p:cNvPr>
          <p:cNvPicPr>
            <a:picLocks noChangeAspect="1"/>
          </p:cNvPicPr>
          <p:nvPr/>
        </p:nvPicPr>
        <p:blipFill>
          <a:blip r:embed="rId11"/>
          <a:srcRect l="0" r="0" t="-43" b="-43"/>
          <a:stretch/>
        </p:blipFill>
        <p:spPr>
          <a:xfrm>
            <a:off x="6420002" y="5286146"/>
            <a:ext cx="133502" cy="152705"/>
          </a:xfrm>
          <a:prstGeom prst="rect">
            <a:avLst/>
          </a:prstGeom>
        </p:spPr>
      </p:pic>
      <p:sp>
        <p:nvSpPr>
          <p:cNvPr id="58" name="Text 45"/>
          <p:cNvSpPr txBox="1"/>
          <p:nvPr/>
        </p:nvSpPr>
        <p:spPr>
          <a:xfrm>
            <a:off x="6629400" y="5229454"/>
            <a:ext cx="1567282"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数字劳动力代替传统人力</a:t>
            </a:r>
            <a:endParaRPr lang="en-US" sz="1000" dirty="0"/>
          </a:p>
        </p:txBody>
      </p:sp>
      <p:pic>
        <p:nvPicPr>
          <p:cNvPr id="59" name="Image 11" descr="preencoded.png">    </p:cNvPr>
          <p:cNvPicPr>
            <a:picLocks noChangeAspect="1"/>
          </p:cNvPicPr>
          <p:nvPr/>
        </p:nvPicPr>
        <p:blipFill>
          <a:blip r:embed="rId12"/>
          <a:srcRect l="0" r="0" t="-43" b="-43"/>
          <a:stretch/>
        </p:blipFill>
        <p:spPr>
          <a:xfrm>
            <a:off x="6420002" y="5600700"/>
            <a:ext cx="133502" cy="152705"/>
          </a:xfrm>
          <a:prstGeom prst="rect">
            <a:avLst/>
          </a:prstGeom>
        </p:spPr>
      </p:pic>
      <p:sp>
        <p:nvSpPr>
          <p:cNvPr id="60" name="Text 46"/>
          <p:cNvSpPr txBox="1"/>
          <p:nvPr/>
        </p:nvSpPr>
        <p:spPr>
          <a:xfrm>
            <a:off x="6629400" y="5544007"/>
            <a:ext cx="1700784" cy="162763"/>
          </a:xfrm>
          <a:prstGeom prst="rect">
            <a:avLst/>
          </a:prstGeom>
          <a:noFill/>
          <a:ln/>
        </p:spPr>
        <p:txBody>
          <a:bodyPr wrap="square" lIns="0" tIns="0" rIns="0" bIns="0" rtlCol="0" anchor="ctr"/>
          <a:lstStyle/>
          <a:p>
            <a:pPr algn="l" indent="0" marL="0">
              <a:buNone/>
            </a:pPr>
            <a:r>
              <a:rPr lang="en-US" sz="1000" dirty="0">
                <a:solidFill>
                  <a:srgbClr val="333333"/>
                </a:solidFill>
                <a:latin typeface="Inter" pitchFamily="34" charset="0"/>
                <a:ea typeface="Inter" pitchFamily="34" charset="-122"/>
                <a:cs typeface="Inter" pitchFamily="34" charset="-120"/>
              </a:rPr>
              <a:t>大幅提升公司整体经营效率</a:t>
            </a:r>
            <a:endParaRPr lang="en-US" sz="1000" dirty="0"/>
          </a:p>
        </p:txBody>
      </p:sp>
      <p:sp>
        <p:nvSpPr>
          <p:cNvPr id="61" name="Text 47"/>
          <p:cNvSpPr txBox="1"/>
          <p:nvPr/>
        </p:nvSpPr>
        <p:spPr>
          <a:xfrm>
            <a:off x="6420002" y="5943600"/>
            <a:ext cx="438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特点：</a:t>
            </a:r>
            <a:endParaRPr lang="en-US" sz="900" dirty="0"/>
          </a:p>
        </p:txBody>
      </p:sp>
      <p:sp>
        <p:nvSpPr>
          <p:cNvPr id="62" name="Text 48"/>
          <p:cNvSpPr txBox="1"/>
          <p:nvPr/>
        </p:nvSpPr>
        <p:spPr>
          <a:xfrm>
            <a:off x="7334402" y="5943600"/>
            <a:ext cx="38679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，智能软件与数字劳动力双轮驱动，显著提升业务效率，创造高净利润空间</a:t>
            </a:r>
            <a:endParaRPr lang="en-US" sz="900" dirty="0"/>
          </a:p>
        </p:txBody>
      </p:sp>
      <p:sp>
        <p:nvSpPr>
          <p:cNvPr id="63" name="Text 49"/>
          <p:cNvSpPr txBox="1"/>
          <p:nvPr/>
        </p:nvSpPr>
        <p:spPr>
          <a:xfrm>
            <a:off x="6762902" y="5943600"/>
            <a:ext cx="667512"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自主型企业</a:t>
            </a:r>
            <a:endParaRPr lang="en-US" sz="900" dirty="0"/>
          </a:p>
        </p:txBody>
      </p:sp>
      <p:sp>
        <p:nvSpPr>
          <p:cNvPr id="64" name="Shape 50"/>
          <p:cNvSpPr/>
          <p:nvPr/>
        </p:nvSpPr>
        <p:spPr>
          <a:xfrm>
            <a:off x="304495" y="6534302"/>
            <a:ext cx="11582705" cy="571500"/>
          </a:xfrm>
          <a:prstGeom prst="roundRect">
            <a:avLst>
              <a:gd name="adj" fmla="val 16000"/>
            </a:avLst>
          </a:prstGeom>
          <a:solidFill>
            <a:srgbClr val="EBF0FF"/>
          </a:solidFill>
          <a:ln/>
        </p:spPr>
      </p:sp>
      <p:sp>
        <p:nvSpPr>
          <p:cNvPr id="65" name="Text 51"/>
          <p:cNvSpPr txBox="1"/>
          <p:nvPr/>
        </p:nvSpPr>
        <p:spPr>
          <a:xfrm>
            <a:off x="448056" y="6638544"/>
            <a:ext cx="11397082" cy="352958"/>
          </a:xfrm>
          <a:prstGeom prst="rect">
            <a:avLst/>
          </a:prstGeom>
          <a:noFill/>
          <a:ln/>
        </p:spPr>
        <p:txBody>
          <a:bodyPr wrap="square" lIns="0" tIns="0" rIns="0" bIns="0" rtlCol="0" anchor="ctr"/>
          <a:lstStyle/>
          <a:p>
            <a:pPr algn="l" indent="0" marL="0">
              <a:buNone/>
            </a:pPr>
            <a:r>
              <a:rPr lang="en-US" sz="1000" dirty="0">
                <a:solidFill>
                  <a:srgbClr val="4C6FFF"/>
                </a:solidFill>
                <a:latin typeface="Inter" pitchFamily="34" charset="0"/>
                <a:ea typeface="Inter" pitchFamily="34" charset="-122"/>
                <a:cs typeface="Inter" pitchFamily="34" charset="-120"/>
              </a:rPr>
              <a:t>企业长期需要在平台与应用模式中确立自身独特定位，初期可以低复杂性基本功能切入市场，但以护城河和商业发展模型而言，成功企业都能在平台+应用的协同模式中找到独特优势，实现多倍估值提升。</a:t>
            </a:r>
            <a:endParaRPr lang="en-US" sz="1000" dirty="0"/>
          </a:p>
        </p:txBody>
      </p:sp>
      <p:sp>
        <p:nvSpPr>
          <p:cNvPr id="66" name="Shape 52"/>
          <p:cNvSpPr/>
          <p:nvPr/>
        </p:nvSpPr>
        <p:spPr>
          <a:xfrm>
            <a:off x="5619902" y="3467405"/>
            <a:ext cx="952805" cy="952805"/>
          </a:xfrm>
          <a:prstGeom prst="ellipse">
            <a:avLst/>
          </a:prstGeom>
          <a:solidFill>
            <a:srgbClr val="FFFFFF"/>
          </a:solidFill>
          <a:ln w="25400">
            <a:solidFill>
              <a:srgbClr val="4C6FFF"/>
            </a:solidFill>
            <a:prstDash val="solid"/>
          </a:ln>
          <a:effectLst>
            <a:outerShdw sx="100000" sy="100000" kx="0" ky="0" algn="bl" rotWithShape="0" blurRad="76200" dist="25400" dir="5400000">
              <a:srgbClr val="000000">
                <a:alpha val="10000"/>
              </a:srgbClr>
            </a:outerShdw>
          </a:effectLst>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Shape 0"/>
          <p:cNvSpPr/>
          <p:nvPr/>
        </p:nvSpPr>
        <p:spPr>
          <a:xfrm>
            <a:off x="0" y="0"/>
            <a:ext cx="12191695" cy="9048902"/>
          </a:xfrm>
          <a:prstGeom prst="rect">
            <a:avLst/>
          </a:prstGeom>
          <a:solidFill>
            <a:srgbClr val="FFFFFF"/>
          </a:solidFill>
          <a:ln/>
        </p:spPr>
      </p:sp>
      <p:sp>
        <p:nvSpPr>
          <p:cNvPr id="3" name="Shape 1"/>
          <p:cNvSpPr/>
          <p:nvPr/>
        </p:nvSpPr>
        <p:spPr>
          <a:xfrm>
            <a:off x="0" y="0"/>
            <a:ext cx="12191695" cy="9048902"/>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228600" y="323698"/>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企业案例分析</a:t>
            </a:r>
            <a:endParaRPr lang="en-US" sz="1200" dirty="0"/>
          </a:p>
        </p:txBody>
      </p:sp>
      <p:sp>
        <p:nvSpPr>
          <p:cNvPr id="6" name="Text 4"/>
          <p:cNvSpPr txBox="1"/>
          <p:nvPr/>
        </p:nvSpPr>
        <p:spPr>
          <a:xfrm>
            <a:off x="228600" y="599846"/>
            <a:ext cx="3848710" cy="277063"/>
          </a:xfrm>
          <a:prstGeom prst="rect">
            <a:avLst/>
          </a:prstGeom>
          <a:noFill/>
          <a:ln/>
        </p:spPr>
        <p:txBody>
          <a:bodyPr wrap="square" lIns="0" tIns="0" rIns="0" bIns="0" rtlCol="0" anchor="ctr"/>
          <a:lstStyle/>
          <a:p>
            <a:pPr algn="l" indent="0" marL="0">
              <a:buNone/>
            </a:pPr>
            <a:r>
              <a:rPr lang="en-US" sz="1800" b="1" dirty="0">
                <a:solidFill>
                  <a:srgbClr val="333333"/>
                </a:solidFill>
                <a:latin typeface="Inter" pitchFamily="34" charset="0"/>
                <a:ea typeface="Inter" pitchFamily="34" charset="-122"/>
                <a:cs typeface="Inter" pitchFamily="34" charset="-120"/>
              </a:rPr>
              <a:t>Agentic AI时代的三大企业定位实例</a:t>
            </a:r>
            <a:endParaRPr lang="en-US" sz="1800" dirty="0"/>
          </a:p>
        </p:txBody>
      </p:sp>
      <p:sp>
        <p:nvSpPr>
          <p:cNvPr id="7" name="Text 5"/>
          <p:cNvSpPr txBox="1"/>
          <p:nvPr/>
        </p:nvSpPr>
        <p:spPr>
          <a:xfrm>
            <a:off x="228600" y="942746"/>
            <a:ext cx="368228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不同定位类别的代表性企业案例分析及其与智能Agent的关联</a:t>
            </a:r>
            <a:endParaRPr lang="en-US" sz="1000" dirty="0"/>
          </a:p>
        </p:txBody>
      </p:sp>
      <p:sp>
        <p:nvSpPr>
          <p:cNvPr id="8" name="Shape 6"/>
          <p:cNvSpPr/>
          <p:nvPr/>
        </p:nvSpPr>
        <p:spPr>
          <a:xfrm>
            <a:off x="10008108" y="304495"/>
            <a:ext cx="1962302" cy="267005"/>
          </a:xfrm>
          <a:prstGeom prst="roundRect">
            <a:avLst>
              <a:gd name="adj" fmla="val 73385"/>
            </a:avLst>
          </a:prstGeom>
          <a:solidFill>
            <a:srgbClr val="EFF6FF"/>
          </a:solidFill>
          <a:ln/>
        </p:spPr>
      </p:sp>
      <p:sp>
        <p:nvSpPr>
          <p:cNvPr id="9" name="Text 7"/>
          <p:cNvSpPr txBox="1"/>
          <p:nvPr/>
        </p:nvSpPr>
        <p:spPr>
          <a:xfrm>
            <a:off x="10122408" y="352044"/>
            <a:ext cx="1834286" cy="162763"/>
          </a:xfrm>
          <a:prstGeom prst="rect">
            <a:avLst/>
          </a:prstGeom>
          <a:noFill/>
          <a:ln/>
        </p:spPr>
        <p:txBody>
          <a:bodyPr wrap="square" lIns="0" tIns="0" rIns="0" bIns="0" rtlCol="0" anchor="ctr"/>
          <a:lstStyle/>
          <a:p>
            <a:pPr algn="r" indent="0" marL="0">
              <a:buNone/>
            </a:pPr>
            <a:r>
              <a:rPr lang="en-US" sz="1000" dirty="0">
                <a:solidFill>
                  <a:srgbClr val="1D4ED8"/>
                </a:solidFill>
                <a:latin typeface="Inter" pitchFamily="34" charset="0"/>
                <a:ea typeface="Inter" pitchFamily="34" charset="-122"/>
                <a:cs typeface="Inter" pitchFamily="34" charset="-120"/>
              </a:rPr>
              <a:t>第一部分 Agentic时代新变量</a:t>
            </a:r>
            <a:endParaRPr lang="en-US" sz="1000" dirty="0"/>
          </a:p>
        </p:txBody>
      </p:sp>
      <p:sp>
        <p:nvSpPr>
          <p:cNvPr id="10" name="Shape 8"/>
          <p:cNvSpPr/>
          <p:nvPr/>
        </p:nvSpPr>
        <p:spPr>
          <a:xfrm>
            <a:off x="228600" y="1276502"/>
            <a:ext cx="11734495" cy="2286000"/>
          </a:xfrm>
          <a:prstGeom prst="rect">
            <a:avLst/>
          </a:prstGeom>
          <a:solidFill>
            <a:srgbClr val="F9FAFB"/>
          </a:solidFill>
          <a:ln/>
        </p:spPr>
      </p:sp>
      <p:sp>
        <p:nvSpPr>
          <p:cNvPr id="11" name="Shape 9"/>
          <p:cNvSpPr/>
          <p:nvPr/>
        </p:nvSpPr>
        <p:spPr>
          <a:xfrm>
            <a:off x="228600" y="1276502"/>
            <a:ext cx="38405" cy="2286000"/>
          </a:xfrm>
          <a:prstGeom prst="rect">
            <a:avLst/>
          </a:prstGeom>
          <a:solidFill>
            <a:srgbClr val="4C6FFF"/>
          </a:solidFill>
          <a:ln/>
        </p:spPr>
      </p:sp>
      <p:sp>
        <p:nvSpPr>
          <p:cNvPr id="12" name="Shape 10"/>
          <p:cNvSpPr/>
          <p:nvPr/>
        </p:nvSpPr>
        <p:spPr>
          <a:xfrm>
            <a:off x="381305" y="1390802"/>
            <a:ext cx="342900" cy="342900"/>
          </a:xfrm>
          <a:prstGeom prst="ellipse">
            <a:avLst/>
          </a:prstGeom>
          <a:solidFill>
            <a:srgbClr val="EBF0FF"/>
          </a:solidFill>
          <a:ln/>
        </p:spPr>
      </p:sp>
      <p:pic>
        <p:nvPicPr>
          <p:cNvPr id="13" name="Image 0" descr="preencoded.png">    </p:cNvPr>
          <p:cNvPicPr>
            <a:picLocks noChangeAspect="1"/>
          </p:cNvPicPr>
          <p:nvPr/>
        </p:nvPicPr>
        <p:blipFill>
          <a:blip r:embed="rId1"/>
          <a:srcRect l="0" r="0" t="-180" b="-180"/>
          <a:stretch/>
        </p:blipFill>
        <p:spPr>
          <a:xfrm>
            <a:off x="457200" y="1485900"/>
            <a:ext cx="190195" cy="152705"/>
          </a:xfrm>
          <a:prstGeom prst="rect">
            <a:avLst/>
          </a:prstGeom>
        </p:spPr>
      </p:pic>
      <p:sp>
        <p:nvSpPr>
          <p:cNvPr id="14" name="Text 11"/>
          <p:cNvSpPr txBox="1"/>
          <p:nvPr/>
        </p:nvSpPr>
        <p:spPr>
          <a:xfrm>
            <a:off x="800100" y="1457554"/>
            <a:ext cx="13295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智能自动化类别</a:t>
            </a:r>
            <a:endParaRPr lang="en-US" sz="1300" dirty="0"/>
          </a:p>
        </p:txBody>
      </p:sp>
      <p:sp>
        <p:nvSpPr>
          <p:cNvPr id="15" name="Shape 12"/>
          <p:cNvSpPr/>
          <p:nvPr/>
        </p:nvSpPr>
        <p:spPr>
          <a:xfrm>
            <a:off x="381305" y="1809598"/>
            <a:ext cx="5676595" cy="1638605"/>
          </a:xfrm>
          <a:prstGeom prst="roundRect">
            <a:avLst>
              <a:gd name="adj" fmla="val 2596"/>
            </a:avLst>
          </a:prstGeom>
          <a:solidFill>
            <a:srgbClr val="FFFFFF"/>
          </a:solidFill>
          <a:ln w="12700">
            <a:solidFill>
              <a:srgbClr val="E5E7EB"/>
            </a:solidFill>
            <a:prstDash val="solid"/>
          </a:ln>
        </p:spPr>
      </p:sp>
      <p:sp>
        <p:nvSpPr>
          <p:cNvPr id="16" name="Shape 13"/>
          <p:cNvSpPr/>
          <p:nvPr/>
        </p:nvSpPr>
        <p:spPr>
          <a:xfrm>
            <a:off x="6172200" y="1809598"/>
            <a:ext cx="5676595" cy="1638605"/>
          </a:xfrm>
          <a:prstGeom prst="roundRect">
            <a:avLst>
              <a:gd name="adj" fmla="val 2596"/>
            </a:avLst>
          </a:prstGeom>
          <a:solidFill>
            <a:srgbClr val="FFFFFF"/>
          </a:solidFill>
          <a:ln w="12700">
            <a:solidFill>
              <a:srgbClr val="E5E7EB"/>
            </a:solidFill>
            <a:prstDash val="solid"/>
          </a:ln>
        </p:spPr>
      </p:sp>
      <p:pic>
        <p:nvPicPr>
          <p:cNvPr id="17" name="Image 1" descr="https://www.genspark.ai/spark/logo/3fd11282-a414-3d63-849e-b281b8089986">    </p:cNvPr>
          <p:cNvPicPr>
            <a:picLocks noChangeAspect="1"/>
          </p:cNvPicPr>
          <p:nvPr/>
        </p:nvPicPr>
        <p:blipFill>
          <a:blip r:embed="rId2"/>
          <a:srcRect l="0" r="0" t="0" b="0"/>
          <a:stretch/>
        </p:blipFill>
        <p:spPr>
          <a:xfrm>
            <a:off x="504749" y="1933956"/>
            <a:ext cx="1257300" cy="228600"/>
          </a:xfrm>
          <a:prstGeom prst="rect">
            <a:avLst/>
          </a:prstGeom>
        </p:spPr>
      </p:pic>
      <p:pic>
        <p:nvPicPr>
          <p:cNvPr id="18" name="Image 2" descr="https://www.genspark.ai/image_placeholder.png">    </p:cNvPr>
          <p:cNvPicPr>
            <a:picLocks noChangeAspect="1"/>
          </p:cNvPicPr>
          <p:nvPr/>
        </p:nvPicPr>
        <p:blipFill>
          <a:blip r:embed="rId3"/>
          <a:srcRect l="0" r="0" t="0" b="0"/>
          <a:stretch/>
        </p:blipFill>
        <p:spPr>
          <a:xfrm>
            <a:off x="6295644" y="1933956"/>
            <a:ext cx="381305" cy="381305"/>
          </a:xfrm>
          <a:prstGeom prst="rect">
            <a:avLst/>
          </a:prstGeom>
        </p:spPr>
      </p:pic>
      <p:sp>
        <p:nvSpPr>
          <p:cNvPr id="19" name="Shape 14"/>
          <p:cNvSpPr/>
          <p:nvPr/>
        </p:nvSpPr>
        <p:spPr>
          <a:xfrm>
            <a:off x="5214823" y="1933956"/>
            <a:ext cx="724205" cy="228600"/>
          </a:xfrm>
          <a:prstGeom prst="roundRect">
            <a:avLst>
              <a:gd name="adj" fmla="val 400000"/>
            </a:avLst>
          </a:prstGeom>
          <a:solidFill>
            <a:srgbClr val="DBEAFE"/>
          </a:solidFill>
          <a:ln/>
        </p:spPr>
      </p:sp>
      <p:sp>
        <p:nvSpPr>
          <p:cNvPr id="20" name="Shape 15"/>
          <p:cNvSpPr/>
          <p:nvPr/>
        </p:nvSpPr>
        <p:spPr>
          <a:xfrm>
            <a:off x="11005718" y="2009851"/>
            <a:ext cx="724205" cy="228600"/>
          </a:xfrm>
          <a:prstGeom prst="roundRect">
            <a:avLst>
              <a:gd name="adj" fmla="val 400000"/>
            </a:avLst>
          </a:prstGeom>
          <a:solidFill>
            <a:srgbClr val="DBEAFE"/>
          </a:solidFill>
          <a:ln/>
        </p:spPr>
      </p:sp>
      <p:sp>
        <p:nvSpPr>
          <p:cNvPr id="21" name="Text 16"/>
          <p:cNvSpPr txBox="1"/>
          <p:nvPr/>
        </p:nvSpPr>
        <p:spPr>
          <a:xfrm>
            <a:off x="5290718" y="1971446"/>
            <a:ext cx="657454"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AI设计助手</a:t>
            </a:r>
            <a:endParaRPr lang="en-US" sz="900" dirty="0"/>
          </a:p>
        </p:txBody>
      </p:sp>
      <p:sp>
        <p:nvSpPr>
          <p:cNvPr id="22" name="Text 17"/>
          <p:cNvSpPr txBox="1"/>
          <p:nvPr/>
        </p:nvSpPr>
        <p:spPr>
          <a:xfrm>
            <a:off x="11082528" y="2048256"/>
            <a:ext cx="657454" cy="143561"/>
          </a:xfrm>
          <a:prstGeom prst="rect">
            <a:avLst/>
          </a:prstGeom>
          <a:noFill/>
          <a:ln/>
        </p:spPr>
        <p:txBody>
          <a:bodyPr wrap="square" lIns="0" tIns="0" rIns="0" bIns="0" rtlCol="0" anchor="ctr"/>
          <a:lstStyle/>
          <a:p>
            <a:pPr algn="l" indent="0" marL="0">
              <a:buNone/>
            </a:pPr>
            <a:r>
              <a:rPr lang="en-US" sz="900" dirty="0">
                <a:solidFill>
                  <a:srgbClr val="1E40AF"/>
                </a:solidFill>
                <a:latin typeface="Inter" pitchFamily="34" charset="0"/>
                <a:ea typeface="Inter" pitchFamily="34" charset="-122"/>
                <a:cs typeface="Inter" pitchFamily="34" charset="-120"/>
              </a:rPr>
              <a:t>AI表格助手</a:t>
            </a:r>
            <a:endParaRPr lang="en-US" sz="900" dirty="0"/>
          </a:p>
        </p:txBody>
      </p:sp>
      <p:sp>
        <p:nvSpPr>
          <p:cNvPr id="23" name="Text 18"/>
          <p:cNvSpPr txBox="1"/>
          <p:nvPr/>
        </p:nvSpPr>
        <p:spPr>
          <a:xfrm>
            <a:off x="504749" y="2257654"/>
            <a:ext cx="829361"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Genspark</a:t>
            </a:r>
            <a:endParaRPr lang="en-US" sz="1200" dirty="0"/>
          </a:p>
        </p:txBody>
      </p:sp>
      <p:sp>
        <p:nvSpPr>
          <p:cNvPr id="24" name="Text 19"/>
          <p:cNvSpPr txBox="1"/>
          <p:nvPr/>
        </p:nvSpPr>
        <p:spPr>
          <a:xfrm>
            <a:off x="6295644" y="2409444"/>
            <a:ext cx="638251"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Sheet0</a:t>
            </a:r>
            <a:endParaRPr lang="en-US" sz="1200" dirty="0"/>
          </a:p>
        </p:txBody>
      </p:sp>
      <p:sp>
        <p:nvSpPr>
          <p:cNvPr id="25" name="Text 20"/>
          <p:cNvSpPr txBox="1"/>
          <p:nvPr/>
        </p:nvSpPr>
        <p:spPr>
          <a:xfrm>
            <a:off x="504749" y="2476195"/>
            <a:ext cx="3167482"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AI驱动的设计系统创建工具，将设计任务智能自动化</a:t>
            </a:r>
            <a:endParaRPr lang="en-US" sz="1000" dirty="0"/>
          </a:p>
        </p:txBody>
      </p:sp>
      <p:sp>
        <p:nvSpPr>
          <p:cNvPr id="26" name="Text 21"/>
          <p:cNvSpPr txBox="1"/>
          <p:nvPr/>
        </p:nvSpPr>
        <p:spPr>
          <a:xfrm>
            <a:off x="6295644" y="2628900"/>
            <a:ext cx="3596335"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全球首个L4级AI表格代理，将任何数据源转化为结构化表格</a:t>
            </a:r>
            <a:endParaRPr lang="en-US" sz="1000" dirty="0"/>
          </a:p>
        </p:txBody>
      </p:sp>
      <p:sp>
        <p:nvSpPr>
          <p:cNvPr id="27" name="Text 22"/>
          <p:cNvSpPr txBox="1"/>
          <p:nvPr/>
        </p:nvSpPr>
        <p:spPr>
          <a:xfrm>
            <a:off x="504749" y="2734056"/>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28" name="Text 23"/>
          <p:cNvSpPr txBox="1"/>
          <p:nvPr/>
        </p:nvSpPr>
        <p:spPr>
          <a:xfrm>
            <a:off x="6295644" y="2885846"/>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29" name="Text 24"/>
          <p:cNvSpPr txBox="1"/>
          <p:nvPr/>
        </p:nvSpPr>
        <p:spPr>
          <a:xfrm>
            <a:off x="1178662" y="2734056"/>
            <a:ext cx="23527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智能设计Agent，提供完整设计系统创建能力</a:t>
            </a:r>
            <a:endParaRPr lang="en-US" sz="900" dirty="0"/>
          </a:p>
        </p:txBody>
      </p:sp>
      <p:sp>
        <p:nvSpPr>
          <p:cNvPr id="30" name="Text 25"/>
          <p:cNvSpPr txBox="1"/>
          <p:nvPr/>
        </p:nvSpPr>
        <p:spPr>
          <a:xfrm>
            <a:off x="6969557" y="2885846"/>
            <a:ext cx="265816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数据处理Agent，100%准确率的数据提取与结构化</a:t>
            </a:r>
            <a:endParaRPr lang="en-US" sz="900" dirty="0"/>
          </a:p>
        </p:txBody>
      </p:sp>
      <p:sp>
        <p:nvSpPr>
          <p:cNvPr id="31" name="Shape 26"/>
          <p:cNvSpPr/>
          <p:nvPr/>
        </p:nvSpPr>
        <p:spPr>
          <a:xfrm>
            <a:off x="504749" y="2943454"/>
            <a:ext cx="972007" cy="228600"/>
          </a:xfrm>
          <a:prstGeom prst="roundRect">
            <a:avLst>
              <a:gd name="adj" fmla="val 66667"/>
            </a:avLst>
          </a:prstGeom>
          <a:solidFill>
            <a:srgbClr val="F3F4F6"/>
          </a:solidFill>
          <a:ln/>
        </p:spPr>
      </p:sp>
      <p:pic>
        <p:nvPicPr>
          <p:cNvPr id="32" name="Image 3" descr="preencoded.png">    </p:cNvPr>
          <p:cNvPicPr>
            <a:picLocks noChangeAspect="1"/>
          </p:cNvPicPr>
          <p:nvPr/>
        </p:nvPicPr>
        <p:blipFill>
          <a:blip r:embed="rId4"/>
          <a:srcRect l="0" r="0" t="-80" b="-80"/>
          <a:stretch/>
        </p:blipFill>
        <p:spPr>
          <a:xfrm>
            <a:off x="580644" y="2995574"/>
            <a:ext cx="142646" cy="114300"/>
          </a:xfrm>
          <a:prstGeom prst="rect">
            <a:avLst/>
          </a:prstGeom>
        </p:spPr>
      </p:pic>
      <p:sp>
        <p:nvSpPr>
          <p:cNvPr id="33" name="Shape 27"/>
          <p:cNvSpPr/>
          <p:nvPr/>
        </p:nvSpPr>
        <p:spPr>
          <a:xfrm>
            <a:off x="6295644" y="3095244"/>
            <a:ext cx="914400" cy="228600"/>
          </a:xfrm>
          <a:prstGeom prst="roundRect">
            <a:avLst>
              <a:gd name="adj" fmla="val 66667"/>
            </a:avLst>
          </a:prstGeom>
          <a:solidFill>
            <a:srgbClr val="F3F4F6"/>
          </a:solidFill>
          <a:ln/>
        </p:spPr>
      </p:sp>
      <p:sp>
        <p:nvSpPr>
          <p:cNvPr id="34" name="Text 28"/>
          <p:cNvSpPr txBox="1"/>
          <p:nvPr/>
        </p:nvSpPr>
        <p:spPr>
          <a:xfrm>
            <a:off x="761695" y="2980944"/>
            <a:ext cx="724205"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genspark.ai</a:t>
            </a:r>
            <a:endParaRPr lang="en-US" sz="900" dirty="0"/>
          </a:p>
        </p:txBody>
      </p:sp>
      <p:pic>
        <p:nvPicPr>
          <p:cNvPr id="35" name="Image 4" descr="preencoded.png">    </p:cNvPr>
          <p:cNvPicPr>
            <a:picLocks noChangeAspect="1"/>
          </p:cNvPicPr>
          <p:nvPr/>
        </p:nvPicPr>
        <p:blipFill>
          <a:blip r:embed="rId5"/>
          <a:srcRect l="0" r="0" t="-80" b="-80"/>
          <a:stretch/>
        </p:blipFill>
        <p:spPr>
          <a:xfrm>
            <a:off x="6372454" y="3148279"/>
            <a:ext cx="142646" cy="114300"/>
          </a:xfrm>
          <a:prstGeom prst="rect">
            <a:avLst/>
          </a:prstGeom>
        </p:spPr>
      </p:pic>
      <p:sp>
        <p:nvSpPr>
          <p:cNvPr id="36" name="Text 29"/>
          <p:cNvSpPr txBox="1"/>
          <p:nvPr/>
        </p:nvSpPr>
        <p:spPr>
          <a:xfrm>
            <a:off x="6553505" y="3133649"/>
            <a:ext cx="667512"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sheet0.org</a:t>
            </a:r>
            <a:endParaRPr lang="en-US" sz="900" dirty="0"/>
          </a:p>
        </p:txBody>
      </p:sp>
      <p:sp>
        <p:nvSpPr>
          <p:cNvPr id="37" name="Shape 30"/>
          <p:cNvSpPr/>
          <p:nvPr/>
        </p:nvSpPr>
        <p:spPr>
          <a:xfrm>
            <a:off x="228600" y="3676802"/>
            <a:ext cx="11734495" cy="2286000"/>
          </a:xfrm>
          <a:prstGeom prst="rect">
            <a:avLst/>
          </a:prstGeom>
          <a:solidFill>
            <a:srgbClr val="F9FAFB"/>
          </a:solidFill>
          <a:ln/>
        </p:spPr>
      </p:sp>
      <p:sp>
        <p:nvSpPr>
          <p:cNvPr id="38" name="Shape 31"/>
          <p:cNvSpPr/>
          <p:nvPr/>
        </p:nvSpPr>
        <p:spPr>
          <a:xfrm>
            <a:off x="228600" y="3676802"/>
            <a:ext cx="38405" cy="2286000"/>
          </a:xfrm>
          <a:prstGeom prst="rect">
            <a:avLst/>
          </a:prstGeom>
          <a:solidFill>
            <a:srgbClr val="10B981"/>
          </a:solidFill>
          <a:ln/>
        </p:spPr>
      </p:sp>
      <p:sp>
        <p:nvSpPr>
          <p:cNvPr id="39" name="Shape 32"/>
          <p:cNvSpPr/>
          <p:nvPr/>
        </p:nvSpPr>
        <p:spPr>
          <a:xfrm>
            <a:off x="381305" y="3791102"/>
            <a:ext cx="342900" cy="342900"/>
          </a:xfrm>
          <a:prstGeom prst="ellipse">
            <a:avLst/>
          </a:prstGeom>
          <a:solidFill>
            <a:srgbClr val="D1FAE5"/>
          </a:solidFill>
          <a:ln/>
        </p:spPr>
      </p:sp>
      <p:pic>
        <p:nvPicPr>
          <p:cNvPr id="40" name="Image 5" descr="preencoded.png">    </p:cNvPr>
          <p:cNvPicPr>
            <a:picLocks noChangeAspect="1"/>
          </p:cNvPicPr>
          <p:nvPr/>
        </p:nvPicPr>
        <p:blipFill>
          <a:blip r:embed="rId6"/>
          <a:srcRect l="0" r="0" t="-43" b="-43"/>
          <a:stretch/>
        </p:blipFill>
        <p:spPr>
          <a:xfrm>
            <a:off x="485546" y="3886200"/>
            <a:ext cx="133502" cy="152705"/>
          </a:xfrm>
          <a:prstGeom prst="rect">
            <a:avLst/>
          </a:prstGeom>
        </p:spPr>
      </p:pic>
      <p:sp>
        <p:nvSpPr>
          <p:cNvPr id="41" name="Text 33"/>
          <p:cNvSpPr txBox="1"/>
          <p:nvPr/>
        </p:nvSpPr>
        <p:spPr>
          <a:xfrm>
            <a:off x="800100" y="3857854"/>
            <a:ext cx="1500530"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数字劳动力和服务</a:t>
            </a:r>
            <a:endParaRPr lang="en-US" sz="1300" dirty="0"/>
          </a:p>
        </p:txBody>
      </p:sp>
      <p:sp>
        <p:nvSpPr>
          <p:cNvPr id="42" name="Shape 34"/>
          <p:cNvSpPr/>
          <p:nvPr/>
        </p:nvSpPr>
        <p:spPr>
          <a:xfrm>
            <a:off x="381305" y="4209898"/>
            <a:ext cx="5676595" cy="1638605"/>
          </a:xfrm>
          <a:prstGeom prst="roundRect">
            <a:avLst>
              <a:gd name="adj" fmla="val 2596"/>
            </a:avLst>
          </a:prstGeom>
          <a:solidFill>
            <a:srgbClr val="FFFFFF"/>
          </a:solidFill>
          <a:ln w="12700">
            <a:solidFill>
              <a:srgbClr val="E5E7EB"/>
            </a:solidFill>
            <a:prstDash val="solid"/>
          </a:ln>
        </p:spPr>
      </p:sp>
      <p:pic>
        <p:nvPicPr>
          <p:cNvPr id="43" name="Image 6" descr="https://www.genspark.ai/image_placeholder.png">    </p:cNvPr>
          <p:cNvPicPr>
            <a:picLocks noChangeAspect="1"/>
          </p:cNvPicPr>
          <p:nvPr/>
        </p:nvPicPr>
        <p:blipFill>
          <a:blip r:embed="rId7"/>
          <a:srcRect l="0" r="0" t="0" b="0"/>
          <a:stretch/>
        </p:blipFill>
        <p:spPr>
          <a:xfrm>
            <a:off x="504749" y="4334256"/>
            <a:ext cx="381305" cy="381305"/>
          </a:xfrm>
          <a:prstGeom prst="rect">
            <a:avLst/>
          </a:prstGeom>
        </p:spPr>
      </p:pic>
      <p:sp>
        <p:nvSpPr>
          <p:cNvPr id="44" name="Shape 35"/>
          <p:cNvSpPr/>
          <p:nvPr/>
        </p:nvSpPr>
        <p:spPr>
          <a:xfrm>
            <a:off x="5095951" y="4410151"/>
            <a:ext cx="847649" cy="228600"/>
          </a:xfrm>
          <a:prstGeom prst="roundRect">
            <a:avLst>
              <a:gd name="adj" fmla="val 400000"/>
            </a:avLst>
          </a:prstGeom>
          <a:solidFill>
            <a:srgbClr val="D1FAE5"/>
          </a:solidFill>
          <a:ln/>
        </p:spPr>
      </p:sp>
      <p:sp>
        <p:nvSpPr>
          <p:cNvPr id="45" name="Text 36"/>
          <p:cNvSpPr txBox="1"/>
          <p:nvPr/>
        </p:nvSpPr>
        <p:spPr>
          <a:xfrm>
            <a:off x="5171846" y="4448556"/>
            <a:ext cx="78181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客户体验平台</a:t>
            </a:r>
            <a:endParaRPr lang="en-US" sz="900" dirty="0"/>
          </a:p>
        </p:txBody>
      </p:sp>
      <p:sp>
        <p:nvSpPr>
          <p:cNvPr id="46" name="Text 37"/>
          <p:cNvSpPr txBox="1"/>
          <p:nvPr/>
        </p:nvSpPr>
        <p:spPr>
          <a:xfrm>
            <a:off x="504749" y="4809744"/>
            <a:ext cx="743407"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Sierra AI</a:t>
            </a:r>
            <a:endParaRPr lang="en-US" sz="1200" dirty="0"/>
          </a:p>
        </p:txBody>
      </p:sp>
      <p:sp>
        <p:nvSpPr>
          <p:cNvPr id="47" name="Text 38"/>
          <p:cNvSpPr txBox="1"/>
          <p:nvPr/>
        </p:nvSpPr>
        <p:spPr>
          <a:xfrm>
            <a:off x="504749" y="5029200"/>
            <a:ext cx="2900477"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企业级对话式AI平台，提供个性化客户体验服务</a:t>
            </a:r>
            <a:endParaRPr lang="en-US" sz="1000" dirty="0"/>
          </a:p>
        </p:txBody>
      </p:sp>
      <p:sp>
        <p:nvSpPr>
          <p:cNvPr id="48" name="Text 39"/>
          <p:cNvSpPr txBox="1"/>
          <p:nvPr/>
        </p:nvSpPr>
        <p:spPr>
          <a:xfrm>
            <a:off x="504749" y="5286146"/>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49" name="Text 40"/>
          <p:cNvSpPr txBox="1"/>
          <p:nvPr/>
        </p:nvSpPr>
        <p:spPr>
          <a:xfrm>
            <a:off x="1178662" y="5286146"/>
            <a:ext cx="21241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客户服务Agent，替代传统人工客服角色</a:t>
            </a:r>
            <a:endParaRPr lang="en-US" sz="900" dirty="0"/>
          </a:p>
        </p:txBody>
      </p:sp>
      <p:sp>
        <p:nvSpPr>
          <p:cNvPr id="50" name="Shape 41"/>
          <p:cNvSpPr/>
          <p:nvPr/>
        </p:nvSpPr>
        <p:spPr>
          <a:xfrm>
            <a:off x="504749" y="5495544"/>
            <a:ext cx="771754" cy="228600"/>
          </a:xfrm>
          <a:prstGeom prst="roundRect">
            <a:avLst>
              <a:gd name="adj" fmla="val 66667"/>
            </a:avLst>
          </a:prstGeom>
          <a:solidFill>
            <a:srgbClr val="F3F4F6"/>
          </a:solidFill>
          <a:ln/>
        </p:spPr>
      </p:sp>
      <p:pic>
        <p:nvPicPr>
          <p:cNvPr id="51" name="Image 7" descr="preencoded.png">    </p:cNvPr>
          <p:cNvPicPr>
            <a:picLocks noChangeAspect="1"/>
          </p:cNvPicPr>
          <p:nvPr/>
        </p:nvPicPr>
        <p:blipFill>
          <a:blip r:embed="rId8"/>
          <a:srcRect l="0" r="0" t="-80" b="-80"/>
          <a:stretch/>
        </p:blipFill>
        <p:spPr>
          <a:xfrm>
            <a:off x="580644" y="5548579"/>
            <a:ext cx="142646" cy="114300"/>
          </a:xfrm>
          <a:prstGeom prst="rect">
            <a:avLst/>
          </a:prstGeom>
        </p:spPr>
      </p:pic>
      <p:sp>
        <p:nvSpPr>
          <p:cNvPr id="52" name="Shape 42"/>
          <p:cNvSpPr/>
          <p:nvPr/>
        </p:nvSpPr>
        <p:spPr>
          <a:xfrm>
            <a:off x="6172200" y="4209898"/>
            <a:ext cx="5676595" cy="1638605"/>
          </a:xfrm>
          <a:prstGeom prst="roundRect">
            <a:avLst>
              <a:gd name="adj" fmla="val 2596"/>
            </a:avLst>
          </a:prstGeom>
          <a:solidFill>
            <a:srgbClr val="FFFFFF"/>
          </a:solidFill>
          <a:ln w="12700">
            <a:solidFill>
              <a:srgbClr val="E5E7EB"/>
            </a:solidFill>
            <a:prstDash val="solid"/>
          </a:ln>
        </p:spPr>
      </p:sp>
      <p:pic>
        <p:nvPicPr>
          <p:cNvPr id="53" name="Image 8" descr="https://www.genspark.ai/image_placeholder.png">    </p:cNvPr>
          <p:cNvPicPr>
            <a:picLocks noChangeAspect="1"/>
          </p:cNvPicPr>
          <p:nvPr/>
        </p:nvPicPr>
        <p:blipFill>
          <a:blip r:embed="rId9"/>
          <a:srcRect l="0" r="0" t="0" b="0"/>
          <a:stretch/>
        </p:blipFill>
        <p:spPr>
          <a:xfrm>
            <a:off x="6295644" y="4334256"/>
            <a:ext cx="381305" cy="381305"/>
          </a:xfrm>
          <a:prstGeom prst="rect">
            <a:avLst/>
          </a:prstGeom>
        </p:spPr>
      </p:pic>
      <p:sp>
        <p:nvSpPr>
          <p:cNvPr id="54" name="Shape 43"/>
          <p:cNvSpPr/>
          <p:nvPr/>
        </p:nvSpPr>
        <p:spPr>
          <a:xfrm>
            <a:off x="10886846" y="4410151"/>
            <a:ext cx="847649" cy="228600"/>
          </a:xfrm>
          <a:prstGeom prst="roundRect">
            <a:avLst>
              <a:gd name="adj" fmla="val 400000"/>
            </a:avLst>
          </a:prstGeom>
          <a:solidFill>
            <a:srgbClr val="D1FAE5"/>
          </a:solidFill>
          <a:ln/>
        </p:spPr>
      </p:sp>
      <p:sp>
        <p:nvSpPr>
          <p:cNvPr id="55" name="Text 44"/>
          <p:cNvSpPr txBox="1"/>
          <p:nvPr/>
        </p:nvSpPr>
        <p:spPr>
          <a:xfrm>
            <a:off x="10962742" y="4448556"/>
            <a:ext cx="781812" cy="143561"/>
          </a:xfrm>
          <a:prstGeom prst="rect">
            <a:avLst/>
          </a:prstGeom>
          <a:noFill/>
          <a:ln/>
        </p:spPr>
        <p:txBody>
          <a:bodyPr wrap="square" lIns="0" tIns="0" rIns="0" bIns="0" rtlCol="0" anchor="ctr"/>
          <a:lstStyle/>
          <a:p>
            <a:pPr algn="l" indent="0" marL="0">
              <a:buNone/>
            </a:pPr>
            <a:r>
              <a:rPr lang="en-US" sz="900" dirty="0">
                <a:solidFill>
                  <a:srgbClr val="065F46"/>
                </a:solidFill>
                <a:latin typeface="Inter" pitchFamily="34" charset="0"/>
                <a:ea typeface="Inter" pitchFamily="34" charset="-122"/>
                <a:cs typeface="Inter" pitchFamily="34" charset="-120"/>
              </a:rPr>
              <a:t>机器人劳动力</a:t>
            </a:r>
            <a:endParaRPr lang="en-US" sz="900" dirty="0"/>
          </a:p>
        </p:txBody>
      </p:sp>
      <p:sp>
        <p:nvSpPr>
          <p:cNvPr id="56" name="Text 45"/>
          <p:cNvSpPr txBox="1"/>
          <p:nvPr/>
        </p:nvSpPr>
        <p:spPr>
          <a:xfrm>
            <a:off x="6295644" y="4809744"/>
            <a:ext cx="1153058"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Tesla Optimus</a:t>
            </a:r>
            <a:endParaRPr lang="en-US" sz="1200" dirty="0"/>
          </a:p>
        </p:txBody>
      </p:sp>
      <p:sp>
        <p:nvSpPr>
          <p:cNvPr id="57" name="Text 46"/>
          <p:cNvSpPr txBox="1"/>
          <p:nvPr/>
        </p:nvSpPr>
        <p:spPr>
          <a:xfrm>
            <a:off x="6295644" y="5029200"/>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通用型人形机器人，执行重复、危险或不受欢迎的任务</a:t>
            </a:r>
            <a:endParaRPr lang="en-US" sz="1000" dirty="0"/>
          </a:p>
        </p:txBody>
      </p:sp>
      <p:sp>
        <p:nvSpPr>
          <p:cNvPr id="58" name="Text 47"/>
          <p:cNvSpPr txBox="1"/>
          <p:nvPr/>
        </p:nvSpPr>
        <p:spPr>
          <a:xfrm>
            <a:off x="6295644" y="5286146"/>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59" name="Text 48"/>
          <p:cNvSpPr txBox="1"/>
          <p:nvPr/>
        </p:nvSpPr>
        <p:spPr>
          <a:xfrm>
            <a:off x="6969557" y="5286146"/>
            <a:ext cx="25813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实体化智能Agent，将数字劳动力扩展到物理世界</a:t>
            </a:r>
            <a:endParaRPr lang="en-US" sz="900" dirty="0"/>
          </a:p>
        </p:txBody>
      </p:sp>
      <p:sp>
        <p:nvSpPr>
          <p:cNvPr id="60" name="Shape 49"/>
          <p:cNvSpPr/>
          <p:nvPr/>
        </p:nvSpPr>
        <p:spPr>
          <a:xfrm>
            <a:off x="6295644" y="5495544"/>
            <a:ext cx="1009498" cy="228600"/>
          </a:xfrm>
          <a:prstGeom prst="roundRect">
            <a:avLst>
              <a:gd name="adj" fmla="val 66667"/>
            </a:avLst>
          </a:prstGeom>
          <a:solidFill>
            <a:srgbClr val="F3F4F6"/>
          </a:solidFill>
          <a:ln/>
        </p:spPr>
      </p:sp>
      <p:sp>
        <p:nvSpPr>
          <p:cNvPr id="61" name="Text 50"/>
          <p:cNvSpPr txBox="1"/>
          <p:nvPr/>
        </p:nvSpPr>
        <p:spPr>
          <a:xfrm>
            <a:off x="761695" y="5533949"/>
            <a:ext cx="523951"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sierra.ai</a:t>
            </a:r>
            <a:endParaRPr lang="en-US" sz="900" dirty="0"/>
          </a:p>
        </p:txBody>
      </p:sp>
      <p:pic>
        <p:nvPicPr>
          <p:cNvPr id="62" name="Image 9" descr="preencoded.png">    </p:cNvPr>
          <p:cNvPicPr>
            <a:picLocks noChangeAspect="1"/>
          </p:cNvPicPr>
          <p:nvPr/>
        </p:nvPicPr>
        <p:blipFill>
          <a:blip r:embed="rId10"/>
          <a:srcRect l="0" r="0" t="-80" b="-80"/>
          <a:stretch/>
        </p:blipFill>
        <p:spPr>
          <a:xfrm>
            <a:off x="6372454" y="5548579"/>
            <a:ext cx="142646" cy="114300"/>
          </a:xfrm>
          <a:prstGeom prst="rect">
            <a:avLst/>
          </a:prstGeom>
        </p:spPr>
      </p:pic>
      <p:sp>
        <p:nvSpPr>
          <p:cNvPr id="63" name="Text 51"/>
          <p:cNvSpPr txBox="1"/>
          <p:nvPr/>
        </p:nvSpPr>
        <p:spPr>
          <a:xfrm>
            <a:off x="6553505" y="5533949"/>
            <a:ext cx="762610"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tesla.com/AI</a:t>
            </a:r>
            <a:endParaRPr lang="en-US" sz="900" dirty="0"/>
          </a:p>
        </p:txBody>
      </p:sp>
      <p:sp>
        <p:nvSpPr>
          <p:cNvPr id="64" name="Shape 52"/>
          <p:cNvSpPr/>
          <p:nvPr/>
        </p:nvSpPr>
        <p:spPr>
          <a:xfrm>
            <a:off x="228600" y="6077102"/>
            <a:ext cx="11734495" cy="2286000"/>
          </a:xfrm>
          <a:prstGeom prst="rect">
            <a:avLst/>
          </a:prstGeom>
          <a:solidFill>
            <a:srgbClr val="F9FAFB"/>
          </a:solidFill>
          <a:ln/>
        </p:spPr>
      </p:sp>
      <p:sp>
        <p:nvSpPr>
          <p:cNvPr id="65" name="Shape 53"/>
          <p:cNvSpPr/>
          <p:nvPr/>
        </p:nvSpPr>
        <p:spPr>
          <a:xfrm>
            <a:off x="228600" y="6077102"/>
            <a:ext cx="38405" cy="2286000"/>
          </a:xfrm>
          <a:prstGeom prst="rect">
            <a:avLst/>
          </a:prstGeom>
          <a:solidFill>
            <a:srgbClr val="F59E0B"/>
          </a:solidFill>
          <a:ln/>
        </p:spPr>
      </p:sp>
      <p:sp>
        <p:nvSpPr>
          <p:cNvPr id="66" name="Shape 54"/>
          <p:cNvSpPr/>
          <p:nvPr/>
        </p:nvSpPr>
        <p:spPr>
          <a:xfrm>
            <a:off x="381305" y="6191402"/>
            <a:ext cx="342900" cy="342900"/>
          </a:xfrm>
          <a:prstGeom prst="ellipse">
            <a:avLst/>
          </a:prstGeom>
          <a:solidFill>
            <a:srgbClr val="FEF3C7"/>
          </a:solidFill>
          <a:ln/>
        </p:spPr>
      </p:sp>
      <p:pic>
        <p:nvPicPr>
          <p:cNvPr id="67" name="Image 10" descr="preencoded.png">    </p:cNvPr>
          <p:cNvPicPr>
            <a:picLocks noChangeAspect="1"/>
          </p:cNvPicPr>
          <p:nvPr/>
        </p:nvPicPr>
        <p:blipFill>
          <a:blip r:embed="rId11"/>
          <a:srcRect l="0" r="0" t="-100" b="-100"/>
          <a:stretch/>
        </p:blipFill>
        <p:spPr>
          <a:xfrm>
            <a:off x="495605" y="6286500"/>
            <a:ext cx="114300" cy="152705"/>
          </a:xfrm>
          <a:prstGeom prst="rect">
            <a:avLst/>
          </a:prstGeom>
        </p:spPr>
      </p:pic>
      <p:sp>
        <p:nvSpPr>
          <p:cNvPr id="68" name="Text 55"/>
          <p:cNvSpPr txBox="1"/>
          <p:nvPr/>
        </p:nvSpPr>
        <p:spPr>
          <a:xfrm>
            <a:off x="800100" y="6258154"/>
            <a:ext cx="986638" cy="200254"/>
          </a:xfrm>
          <a:prstGeom prst="rect">
            <a:avLst/>
          </a:prstGeom>
          <a:noFill/>
          <a:ln/>
        </p:spPr>
        <p:txBody>
          <a:bodyPr wrap="square" lIns="0" tIns="0" rIns="0" bIns="0" rtlCol="0" anchor="ctr"/>
          <a:lstStyle/>
          <a:p>
            <a:pPr algn="l" indent="0" marL="0">
              <a:buNone/>
            </a:pPr>
            <a:r>
              <a:rPr lang="en-US" sz="1300" b="1" dirty="0">
                <a:solidFill>
                  <a:srgbClr val="1F2937"/>
                </a:solidFill>
                <a:latin typeface="Inter" pitchFamily="34" charset="0"/>
                <a:ea typeface="Inter" pitchFamily="34" charset="-122"/>
                <a:cs typeface="Inter" pitchFamily="34" charset="-120"/>
              </a:rPr>
              <a:t>智能体企业</a:t>
            </a:r>
            <a:endParaRPr lang="en-US" sz="1300" dirty="0"/>
          </a:p>
        </p:txBody>
      </p:sp>
      <p:sp>
        <p:nvSpPr>
          <p:cNvPr id="69" name="Shape 56"/>
          <p:cNvSpPr/>
          <p:nvPr/>
        </p:nvSpPr>
        <p:spPr>
          <a:xfrm>
            <a:off x="381305" y="6610198"/>
            <a:ext cx="5676595" cy="1638605"/>
          </a:xfrm>
          <a:prstGeom prst="roundRect">
            <a:avLst>
              <a:gd name="adj" fmla="val 2596"/>
            </a:avLst>
          </a:prstGeom>
          <a:solidFill>
            <a:srgbClr val="FFFFFF"/>
          </a:solidFill>
          <a:ln w="12700">
            <a:solidFill>
              <a:srgbClr val="E5E7EB"/>
            </a:solidFill>
            <a:prstDash val="solid"/>
          </a:ln>
        </p:spPr>
      </p:sp>
      <p:sp>
        <p:nvSpPr>
          <p:cNvPr id="70" name="Shape 57"/>
          <p:cNvSpPr/>
          <p:nvPr/>
        </p:nvSpPr>
        <p:spPr>
          <a:xfrm>
            <a:off x="6172200" y="6610198"/>
            <a:ext cx="5676595" cy="1638605"/>
          </a:xfrm>
          <a:prstGeom prst="roundRect">
            <a:avLst>
              <a:gd name="adj" fmla="val 2596"/>
            </a:avLst>
          </a:prstGeom>
          <a:solidFill>
            <a:srgbClr val="FFFFFF"/>
          </a:solidFill>
          <a:ln w="12700">
            <a:solidFill>
              <a:srgbClr val="E5E7EB"/>
            </a:solidFill>
            <a:prstDash val="solid"/>
          </a:ln>
        </p:spPr>
      </p:sp>
      <p:pic>
        <p:nvPicPr>
          <p:cNvPr id="71" name="Image 11" descr="https://www.genspark.ai/image_placeholder.png">    </p:cNvPr>
          <p:cNvPicPr>
            <a:picLocks noChangeAspect="1"/>
          </p:cNvPicPr>
          <p:nvPr/>
        </p:nvPicPr>
        <p:blipFill>
          <a:blip r:embed="rId12"/>
          <a:srcRect l="0" r="0" t="0" b="0"/>
          <a:stretch/>
        </p:blipFill>
        <p:spPr>
          <a:xfrm>
            <a:off x="504749" y="6734556"/>
            <a:ext cx="381305" cy="381305"/>
          </a:xfrm>
          <a:prstGeom prst="rect">
            <a:avLst/>
          </a:prstGeom>
        </p:spPr>
      </p:pic>
      <p:pic>
        <p:nvPicPr>
          <p:cNvPr id="72" name="Image 12" descr="https://www.genspark.ai/image_placeholder.png">    </p:cNvPr>
          <p:cNvPicPr>
            <a:picLocks noChangeAspect="1"/>
          </p:cNvPicPr>
          <p:nvPr/>
        </p:nvPicPr>
        <p:blipFill>
          <a:blip r:embed="rId13"/>
          <a:srcRect l="0" r="0" t="0" b="0"/>
          <a:stretch/>
        </p:blipFill>
        <p:spPr>
          <a:xfrm>
            <a:off x="6295644" y="6734556"/>
            <a:ext cx="381305" cy="381305"/>
          </a:xfrm>
          <a:prstGeom prst="rect">
            <a:avLst/>
          </a:prstGeom>
        </p:spPr>
      </p:pic>
      <p:sp>
        <p:nvSpPr>
          <p:cNvPr id="73" name="Shape 58"/>
          <p:cNvSpPr/>
          <p:nvPr/>
        </p:nvSpPr>
        <p:spPr>
          <a:xfrm>
            <a:off x="5214823" y="6810451"/>
            <a:ext cx="724205" cy="228600"/>
          </a:xfrm>
          <a:prstGeom prst="roundRect">
            <a:avLst>
              <a:gd name="adj" fmla="val 400000"/>
            </a:avLst>
          </a:prstGeom>
          <a:solidFill>
            <a:srgbClr val="FEF3C7"/>
          </a:solidFill>
          <a:ln/>
        </p:spPr>
      </p:sp>
      <p:sp>
        <p:nvSpPr>
          <p:cNvPr id="74" name="Shape 59"/>
          <p:cNvSpPr/>
          <p:nvPr/>
        </p:nvSpPr>
        <p:spPr>
          <a:xfrm>
            <a:off x="11005718" y="6810451"/>
            <a:ext cx="724205" cy="228600"/>
          </a:xfrm>
          <a:prstGeom prst="roundRect">
            <a:avLst>
              <a:gd name="adj" fmla="val 400000"/>
            </a:avLst>
          </a:prstGeom>
          <a:solidFill>
            <a:srgbClr val="FEF3C7"/>
          </a:solidFill>
          <a:ln/>
        </p:spPr>
      </p:sp>
      <p:sp>
        <p:nvSpPr>
          <p:cNvPr id="75" name="Text 60"/>
          <p:cNvSpPr txBox="1"/>
          <p:nvPr/>
        </p:nvSpPr>
        <p:spPr>
          <a:xfrm>
            <a:off x="5290718" y="6848856"/>
            <a:ext cx="657454" cy="143561"/>
          </a:xfrm>
          <a:prstGeom prst="rect">
            <a:avLst/>
          </a:prstGeom>
          <a:noFill/>
          <a:ln/>
        </p:spPr>
        <p:txBody>
          <a:bodyPr wrap="square" lIns="0" tIns="0" rIns="0" bIns="0" rtlCol="0" anchor="ctr"/>
          <a:lstStyle/>
          <a:p>
            <a:pPr algn="l" indent="0" marL="0">
              <a:buNone/>
            </a:pPr>
            <a:r>
              <a:rPr lang="en-US" sz="900" dirty="0">
                <a:solidFill>
                  <a:srgbClr val="92400E"/>
                </a:solidFill>
                <a:latin typeface="Inter" pitchFamily="34" charset="0"/>
                <a:ea typeface="Inter" pitchFamily="34" charset="-122"/>
                <a:cs typeface="Inter" pitchFamily="34" charset="-120"/>
              </a:rPr>
              <a:t>AI招聘平台</a:t>
            </a:r>
            <a:endParaRPr lang="en-US" sz="900" dirty="0"/>
          </a:p>
        </p:txBody>
      </p:sp>
      <p:sp>
        <p:nvSpPr>
          <p:cNvPr id="76" name="Text 61"/>
          <p:cNvSpPr txBox="1"/>
          <p:nvPr/>
        </p:nvSpPr>
        <p:spPr>
          <a:xfrm>
            <a:off x="11082528" y="6848856"/>
            <a:ext cx="657454" cy="143561"/>
          </a:xfrm>
          <a:prstGeom prst="rect">
            <a:avLst/>
          </a:prstGeom>
          <a:noFill/>
          <a:ln/>
        </p:spPr>
        <p:txBody>
          <a:bodyPr wrap="square" lIns="0" tIns="0" rIns="0" bIns="0" rtlCol="0" anchor="ctr"/>
          <a:lstStyle/>
          <a:p>
            <a:pPr algn="l" indent="0" marL="0">
              <a:buNone/>
            </a:pPr>
            <a:r>
              <a:rPr lang="en-US" sz="900" dirty="0">
                <a:solidFill>
                  <a:srgbClr val="92400E"/>
                </a:solidFill>
                <a:latin typeface="Inter" pitchFamily="34" charset="0"/>
                <a:ea typeface="Inter" pitchFamily="34" charset="-122"/>
                <a:cs typeface="Inter" pitchFamily="34" charset="-120"/>
              </a:rPr>
              <a:t>AI影视制作</a:t>
            </a:r>
            <a:endParaRPr lang="en-US" sz="900" dirty="0"/>
          </a:p>
        </p:txBody>
      </p:sp>
      <p:sp>
        <p:nvSpPr>
          <p:cNvPr id="77" name="Text 62"/>
          <p:cNvSpPr txBox="1"/>
          <p:nvPr/>
        </p:nvSpPr>
        <p:spPr>
          <a:xfrm>
            <a:off x="504749" y="7210044"/>
            <a:ext cx="638251"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Mercor</a:t>
            </a:r>
            <a:endParaRPr lang="en-US" sz="1200" dirty="0"/>
          </a:p>
        </p:txBody>
      </p:sp>
      <p:sp>
        <p:nvSpPr>
          <p:cNvPr id="78" name="Text 63"/>
          <p:cNvSpPr txBox="1"/>
          <p:nvPr/>
        </p:nvSpPr>
        <p:spPr>
          <a:xfrm>
            <a:off x="6295644" y="7210044"/>
            <a:ext cx="1181405" cy="191110"/>
          </a:xfrm>
          <a:prstGeom prst="rect">
            <a:avLst/>
          </a:prstGeom>
          <a:noFill/>
          <a:ln/>
        </p:spPr>
        <p:txBody>
          <a:bodyPr wrap="square" lIns="0" tIns="0" rIns="0" bIns="0" rtlCol="0" anchor="ctr"/>
          <a:lstStyle/>
          <a:p>
            <a:pPr algn="l" indent="0" marL="0">
              <a:buNone/>
            </a:pPr>
            <a:r>
              <a:rPr lang="en-US" sz="1200" dirty="0">
                <a:solidFill>
                  <a:srgbClr val="333333"/>
                </a:solidFill>
                <a:latin typeface="Inter" pitchFamily="34" charset="0"/>
                <a:ea typeface="Inter" pitchFamily="34" charset="-122"/>
                <a:cs typeface="Inter" pitchFamily="34" charset="-120"/>
              </a:rPr>
              <a:t>Utopai Studios</a:t>
            </a:r>
            <a:endParaRPr lang="en-US" sz="1200" dirty="0"/>
          </a:p>
        </p:txBody>
      </p:sp>
      <p:sp>
        <p:nvSpPr>
          <p:cNvPr id="79" name="Text 64"/>
          <p:cNvSpPr txBox="1"/>
          <p:nvPr/>
        </p:nvSpPr>
        <p:spPr>
          <a:xfrm>
            <a:off x="504749" y="7429500"/>
            <a:ext cx="3300984"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以智能软件为核心，通过AI匹配人才与机会的招聘平台</a:t>
            </a:r>
            <a:endParaRPr lang="en-US" sz="1000" dirty="0"/>
          </a:p>
        </p:txBody>
      </p:sp>
      <p:sp>
        <p:nvSpPr>
          <p:cNvPr id="80" name="Text 65"/>
          <p:cNvSpPr txBox="1"/>
          <p:nvPr/>
        </p:nvSpPr>
        <p:spPr>
          <a:xfrm>
            <a:off x="6295644" y="7429500"/>
            <a:ext cx="3033979" cy="162763"/>
          </a:xfrm>
          <a:prstGeom prst="rect">
            <a:avLst/>
          </a:prstGeom>
          <a:noFill/>
          <a:ln/>
        </p:spPr>
        <p:txBody>
          <a:bodyPr wrap="square" lIns="0" tIns="0" rIns="0" bIns="0" rtlCol="0" anchor="ctr"/>
          <a:lstStyle/>
          <a:p>
            <a:pPr algn="l" indent="0" marL="0">
              <a:buNone/>
            </a:pPr>
            <a:r>
              <a:rPr lang="en-US" sz="1000" dirty="0">
                <a:solidFill>
                  <a:srgbClr val="4B5563"/>
                </a:solidFill>
                <a:latin typeface="Inter" pitchFamily="34" charset="0"/>
                <a:ea typeface="Inter" pitchFamily="34" charset="-122"/>
                <a:cs typeface="Inter" pitchFamily="34" charset="-120"/>
              </a:rPr>
              <a:t>AI原生影视公司，以数字劳动力革新内容创作流程</a:t>
            </a:r>
            <a:endParaRPr lang="en-US" sz="1000" dirty="0"/>
          </a:p>
        </p:txBody>
      </p:sp>
      <p:sp>
        <p:nvSpPr>
          <p:cNvPr id="81" name="Text 66"/>
          <p:cNvSpPr txBox="1"/>
          <p:nvPr/>
        </p:nvSpPr>
        <p:spPr>
          <a:xfrm>
            <a:off x="504749" y="7686446"/>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82" name="Text 67"/>
          <p:cNvSpPr txBox="1"/>
          <p:nvPr/>
        </p:nvSpPr>
        <p:spPr>
          <a:xfrm>
            <a:off x="6295644" y="7686446"/>
            <a:ext cx="762610" cy="143561"/>
          </a:xfrm>
          <a:prstGeom prst="rect">
            <a:avLst/>
          </a:prstGeom>
          <a:noFill/>
          <a:ln/>
        </p:spPr>
        <p:txBody>
          <a:bodyPr wrap="square" lIns="0" tIns="0" rIns="0" bIns="0" rtlCol="0" anchor="ctr"/>
          <a:lstStyle/>
          <a:p>
            <a:pPr algn="l" indent="0" marL="0">
              <a:buNone/>
            </a:pPr>
            <a:r>
              <a:rPr lang="en-US" sz="900" b="1" dirty="0">
                <a:solidFill>
                  <a:srgbClr val="4B5563"/>
                </a:solidFill>
                <a:latin typeface="Inter" pitchFamily="34" charset="0"/>
                <a:ea typeface="Inter" pitchFamily="34" charset="-122"/>
                <a:cs typeface="Inter" pitchFamily="34" charset="-120"/>
              </a:rPr>
              <a:t>Agent关联：</a:t>
            </a:r>
            <a:endParaRPr lang="en-US" sz="900" dirty="0"/>
          </a:p>
        </p:txBody>
      </p:sp>
      <p:sp>
        <p:nvSpPr>
          <p:cNvPr id="83" name="Text 68"/>
          <p:cNvSpPr txBox="1"/>
          <p:nvPr/>
        </p:nvSpPr>
        <p:spPr>
          <a:xfrm>
            <a:off x="1178662" y="7686446"/>
            <a:ext cx="21241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招聘决策Agent，大幅提升人才匹配效率</a:t>
            </a:r>
            <a:endParaRPr lang="en-US" sz="900" dirty="0"/>
          </a:p>
        </p:txBody>
      </p:sp>
      <p:sp>
        <p:nvSpPr>
          <p:cNvPr id="84" name="Shape 69"/>
          <p:cNvSpPr/>
          <p:nvPr/>
        </p:nvSpPr>
        <p:spPr>
          <a:xfrm>
            <a:off x="504749" y="7895844"/>
            <a:ext cx="981151" cy="228600"/>
          </a:xfrm>
          <a:prstGeom prst="roundRect">
            <a:avLst>
              <a:gd name="adj" fmla="val 66667"/>
            </a:avLst>
          </a:prstGeom>
          <a:solidFill>
            <a:srgbClr val="F3F4F6"/>
          </a:solidFill>
          <a:ln/>
        </p:spPr>
      </p:sp>
      <p:pic>
        <p:nvPicPr>
          <p:cNvPr id="85" name="Image 13" descr="preencoded.png">    </p:cNvPr>
          <p:cNvPicPr>
            <a:picLocks noChangeAspect="1"/>
          </p:cNvPicPr>
          <p:nvPr/>
        </p:nvPicPr>
        <p:blipFill>
          <a:blip r:embed="rId14"/>
          <a:srcRect l="0" r="0" t="-80" b="-80"/>
          <a:stretch/>
        </p:blipFill>
        <p:spPr>
          <a:xfrm>
            <a:off x="580644" y="7948879"/>
            <a:ext cx="142646" cy="114300"/>
          </a:xfrm>
          <a:prstGeom prst="rect">
            <a:avLst/>
          </a:prstGeom>
        </p:spPr>
      </p:pic>
      <p:sp>
        <p:nvSpPr>
          <p:cNvPr id="86" name="Text 70"/>
          <p:cNvSpPr txBox="1"/>
          <p:nvPr/>
        </p:nvSpPr>
        <p:spPr>
          <a:xfrm>
            <a:off x="6969557" y="7686446"/>
            <a:ext cx="2124151"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创意内容生成Agent，大幅提升制片效率</a:t>
            </a:r>
            <a:endParaRPr lang="en-US" sz="900" dirty="0"/>
          </a:p>
        </p:txBody>
      </p:sp>
      <p:sp>
        <p:nvSpPr>
          <p:cNvPr id="87" name="Shape 71"/>
          <p:cNvSpPr/>
          <p:nvPr/>
        </p:nvSpPr>
        <p:spPr>
          <a:xfrm>
            <a:off x="6295644" y="7895844"/>
            <a:ext cx="1333195" cy="228600"/>
          </a:xfrm>
          <a:prstGeom prst="roundRect">
            <a:avLst>
              <a:gd name="adj" fmla="val 66667"/>
            </a:avLst>
          </a:prstGeom>
          <a:solidFill>
            <a:srgbClr val="F3F4F6"/>
          </a:solidFill>
          <a:ln/>
        </p:spPr>
      </p:sp>
      <p:sp>
        <p:nvSpPr>
          <p:cNvPr id="88" name="Text 72"/>
          <p:cNvSpPr txBox="1"/>
          <p:nvPr/>
        </p:nvSpPr>
        <p:spPr>
          <a:xfrm>
            <a:off x="761695" y="7934249"/>
            <a:ext cx="734263"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mercor.com</a:t>
            </a:r>
            <a:endParaRPr lang="en-US" sz="900" dirty="0"/>
          </a:p>
        </p:txBody>
      </p:sp>
      <p:pic>
        <p:nvPicPr>
          <p:cNvPr id="89" name="Image 14" descr="preencoded.png">    </p:cNvPr>
          <p:cNvPicPr>
            <a:picLocks noChangeAspect="1"/>
          </p:cNvPicPr>
          <p:nvPr/>
        </p:nvPicPr>
        <p:blipFill>
          <a:blip r:embed="rId15"/>
          <a:srcRect l="0" r="0" t="-80" b="-80"/>
          <a:stretch/>
        </p:blipFill>
        <p:spPr>
          <a:xfrm>
            <a:off x="6372454" y="7948879"/>
            <a:ext cx="142646" cy="114300"/>
          </a:xfrm>
          <a:prstGeom prst="rect">
            <a:avLst/>
          </a:prstGeom>
        </p:spPr>
      </p:pic>
      <p:sp>
        <p:nvSpPr>
          <p:cNvPr id="90" name="Text 73"/>
          <p:cNvSpPr txBox="1"/>
          <p:nvPr/>
        </p:nvSpPr>
        <p:spPr>
          <a:xfrm>
            <a:off x="6553505" y="7934249"/>
            <a:ext cx="1086307" cy="143561"/>
          </a:xfrm>
          <a:prstGeom prst="rect">
            <a:avLst/>
          </a:prstGeom>
          <a:noFill/>
          <a:ln/>
        </p:spPr>
        <p:txBody>
          <a:bodyPr wrap="square" lIns="0" tIns="0" rIns="0" bIns="0" rtlCol="0" anchor="ctr"/>
          <a:lstStyle/>
          <a:p>
            <a:pPr algn="l" indent="0" marL="0">
              <a:buNone/>
            </a:pPr>
            <a:r>
              <a:rPr lang="en-US" sz="900" dirty="0">
                <a:solidFill>
                  <a:srgbClr val="4C6FFF"/>
                </a:solidFill>
                <a:latin typeface="Inter" pitchFamily="34" charset="0"/>
                <a:ea typeface="Inter" pitchFamily="34" charset="-122"/>
                <a:cs typeface="Inter" pitchFamily="34" charset="-120"/>
              </a:rPr>
              <a:t>utopaistudios.com</a:t>
            </a:r>
            <a:endParaRPr lang="en-US" sz="900" dirty="0"/>
          </a:p>
        </p:txBody>
      </p:sp>
      <p:sp>
        <p:nvSpPr>
          <p:cNvPr id="91" name="Shape 74"/>
          <p:cNvSpPr/>
          <p:nvPr/>
        </p:nvSpPr>
        <p:spPr>
          <a:xfrm>
            <a:off x="228600" y="8515807"/>
            <a:ext cx="11734495" cy="304495"/>
          </a:xfrm>
          <a:prstGeom prst="roundRect">
            <a:avLst>
              <a:gd name="adj" fmla="val 75075"/>
            </a:avLst>
          </a:prstGeom>
          <a:solidFill>
            <a:srgbClr val="F3F4F6"/>
          </a:solidFill>
          <a:ln/>
        </p:spPr>
      </p:sp>
      <p:sp>
        <p:nvSpPr>
          <p:cNvPr id="92" name="Text 75"/>
          <p:cNvSpPr txBox="1"/>
          <p:nvPr/>
        </p:nvSpPr>
        <p:spPr>
          <a:xfrm>
            <a:off x="342900" y="8591702"/>
            <a:ext cx="8420710" cy="143561"/>
          </a:xfrm>
          <a:prstGeom prst="rect">
            <a:avLst/>
          </a:prstGeom>
          <a:noFill/>
          <a:ln/>
        </p:spPr>
        <p:txBody>
          <a:bodyPr wrap="square" lIns="0" tIns="0" rIns="0" bIns="0" rtlCol="0" anchor="ctr"/>
          <a:lstStyle/>
          <a:p>
            <a:pPr algn="l" indent="0" marL="0">
              <a:buNone/>
            </a:pPr>
            <a:r>
              <a:rPr lang="en-US" sz="900" dirty="0">
                <a:solidFill>
                  <a:srgbClr val="4B5563"/>
                </a:solidFill>
                <a:latin typeface="Inter" pitchFamily="34" charset="0"/>
                <a:ea typeface="Inter" pitchFamily="34" charset="-122"/>
                <a:cs typeface="Inter" pitchFamily="34" charset="-120"/>
              </a:rPr>
              <a:t>三大定位类别展示了Agentic AI从单点智能工具到全面数字劳动力再到以智能体为核心的企业形态的完整进化路径。每个类别代表着不同的商业模式与价值创造方式。</a:t>
            </a:r>
            <a:endParaRPr lang="en-US" sz="9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Shape 0"/>
          <p:cNvSpPr/>
          <p:nvPr/>
        </p:nvSpPr>
        <p:spPr>
          <a:xfrm>
            <a:off x="0" y="0"/>
            <a:ext cx="12191695" cy="7781544"/>
          </a:xfrm>
          <a:prstGeom prst="rect">
            <a:avLst/>
          </a:prstGeom>
          <a:solidFill>
            <a:srgbClr val="FFFFFF"/>
          </a:solidFill>
          <a:ln/>
        </p:spPr>
      </p:sp>
      <p:sp>
        <p:nvSpPr>
          <p:cNvPr id="3" name="Shape 1"/>
          <p:cNvSpPr/>
          <p:nvPr/>
        </p:nvSpPr>
        <p:spPr>
          <a:xfrm>
            <a:off x="0" y="0"/>
            <a:ext cx="12191695" cy="7781544"/>
          </a:xfrm>
          <a:prstGeom prst="rect">
            <a:avLst/>
          </a:prstGeom>
          <a:solidFill>
            <a:srgbClr val="FFFFFF"/>
          </a:solidFill>
          <a:ln/>
        </p:spPr>
      </p:sp>
      <p:sp>
        <p:nvSpPr>
          <p:cNvPr id="4" name="Shape 2"/>
          <p:cNvSpPr/>
          <p:nvPr/>
        </p:nvSpPr>
        <p:spPr>
          <a:xfrm>
            <a:off x="0" y="0"/>
            <a:ext cx="12191695" cy="75895"/>
          </a:xfrm>
          <a:prstGeom prst="rect">
            <a:avLst/>
          </a:prstGeom>
          <a:solidFill>
            <a:srgbClr val="4C6FFF"/>
          </a:solidFill>
          <a:ln/>
        </p:spPr>
      </p:sp>
      <p:sp>
        <p:nvSpPr>
          <p:cNvPr id="5" name="Text 3"/>
          <p:cNvSpPr txBox="1"/>
          <p:nvPr/>
        </p:nvSpPr>
        <p:spPr>
          <a:xfrm>
            <a:off x="304495" y="400507"/>
            <a:ext cx="1077163" cy="191110"/>
          </a:xfrm>
          <a:prstGeom prst="rect">
            <a:avLst/>
          </a:prstGeom>
          <a:noFill/>
          <a:ln/>
        </p:spPr>
        <p:txBody>
          <a:bodyPr wrap="square" lIns="0" tIns="0" rIns="0" bIns="0" rtlCol="0" anchor="ctr"/>
          <a:lstStyle/>
          <a:p>
            <a:pPr algn="l" indent="0" marL="0">
              <a:buNone/>
            </a:pPr>
            <a:r>
              <a:rPr lang="en-US" sz="1200" b="1" dirty="0">
                <a:solidFill>
                  <a:srgbClr val="4C6FFF"/>
                </a:solidFill>
                <a:latin typeface="Inter" pitchFamily="34" charset="0"/>
                <a:ea typeface="Inter" pitchFamily="34" charset="-122"/>
                <a:cs typeface="Inter" pitchFamily="34" charset="-120"/>
              </a:rPr>
              <a:t>技术基础设施</a:t>
            </a:r>
            <a:endParaRPr lang="en-US" sz="1200" dirty="0"/>
          </a:p>
        </p:txBody>
      </p:sp>
      <p:sp>
        <p:nvSpPr>
          <p:cNvPr id="6" name="Text 4"/>
          <p:cNvSpPr txBox="1"/>
          <p:nvPr/>
        </p:nvSpPr>
        <p:spPr>
          <a:xfrm>
            <a:off x="304495" y="666598"/>
            <a:ext cx="3643884" cy="342900"/>
          </a:xfrm>
          <a:prstGeom prst="rect">
            <a:avLst/>
          </a:prstGeom>
          <a:noFill/>
          <a:ln/>
        </p:spPr>
        <p:txBody>
          <a:bodyPr wrap="square" lIns="0" tIns="0" rIns="0" bIns="0" rtlCol="0" anchor="ctr"/>
          <a:lstStyle/>
          <a:p>
            <a:pPr algn="l" indent="0" marL="0">
              <a:buNone/>
            </a:pPr>
            <a:r>
              <a:rPr lang="en-US" sz="2200" b="1" dirty="0">
                <a:solidFill>
                  <a:srgbClr val="333333"/>
                </a:solidFill>
                <a:latin typeface="Inter" pitchFamily="34" charset="0"/>
                <a:ea typeface="Inter" pitchFamily="34" charset="-122"/>
                <a:cs typeface="Inter" pitchFamily="34" charset="-120"/>
              </a:rPr>
              <a:t>智能产品的新基础设施变量</a:t>
            </a:r>
            <a:endParaRPr lang="en-US" sz="2200" dirty="0"/>
          </a:p>
        </p:txBody>
      </p:sp>
      <p:sp>
        <p:nvSpPr>
          <p:cNvPr id="7" name="Text 5"/>
          <p:cNvSpPr txBox="1"/>
          <p:nvPr/>
        </p:nvSpPr>
        <p:spPr>
          <a:xfrm>
            <a:off x="304495" y="1067105"/>
            <a:ext cx="3600907" cy="191110"/>
          </a:xfrm>
          <a:prstGeom prst="rect">
            <a:avLst/>
          </a:prstGeom>
          <a:noFill/>
          <a:ln/>
        </p:spPr>
        <p:txBody>
          <a:bodyPr wrap="square" lIns="0" tIns="0" rIns="0" bIns="0" rtlCol="0" anchor="ctr"/>
          <a:lstStyle/>
          <a:p>
            <a:pPr algn="l" indent="0" marL="0">
              <a:buNone/>
            </a:pPr>
            <a:r>
              <a:rPr lang="en-US" sz="1200" dirty="0">
                <a:solidFill>
                  <a:srgbClr val="374151"/>
                </a:solidFill>
                <a:latin typeface="Inter" pitchFamily="34" charset="0"/>
                <a:ea typeface="Inter" pitchFamily="34" charset="-122"/>
                <a:cs typeface="Inter" pitchFamily="34" charset="-120"/>
              </a:rPr>
              <a:t>Agentic AI时代产品构建的技术栈与关键基础设施层</a:t>
            </a:r>
            <a:endParaRPr lang="en-US" sz="1200" dirty="0"/>
          </a:p>
        </p:txBody>
      </p:sp>
      <p:sp>
        <p:nvSpPr>
          <p:cNvPr id="8" name="Text 6"/>
          <p:cNvSpPr txBox="1"/>
          <p:nvPr/>
        </p:nvSpPr>
        <p:spPr>
          <a:xfrm>
            <a:off x="10154412" y="390449"/>
            <a:ext cx="1834286" cy="162763"/>
          </a:xfrm>
          <a:prstGeom prst="rect">
            <a:avLst/>
          </a:prstGeom>
          <a:noFill/>
          <a:ln/>
        </p:spPr>
        <p:txBody>
          <a:bodyPr wrap="square" lIns="0" tIns="0" rIns="0" bIns="0" rtlCol="0" anchor="ctr"/>
          <a:lstStyle/>
          <a:p>
            <a:pPr algn="r" indent="0" marL="0">
              <a:buNone/>
            </a:pPr>
            <a:r>
              <a:rPr lang="en-US" sz="1000" b="1" dirty="0">
                <a:solidFill>
                  <a:srgbClr val="2563EB"/>
                </a:solidFill>
                <a:latin typeface="Inter" pitchFamily="34" charset="0"/>
                <a:ea typeface="Inter" pitchFamily="34" charset="-122"/>
                <a:cs typeface="Inter" pitchFamily="34" charset="-120"/>
              </a:rPr>
              <a:t>第一部分 Agentic时代新变量</a:t>
            </a:r>
            <a:endParaRPr lang="en-US" sz="1000" dirty="0"/>
          </a:p>
        </p:txBody>
      </p:sp>
      <p:sp>
        <p:nvSpPr>
          <p:cNvPr id="9" name="Shape 7"/>
          <p:cNvSpPr/>
          <p:nvPr/>
        </p:nvSpPr>
        <p:spPr>
          <a:xfrm>
            <a:off x="2286000" y="1429207"/>
            <a:ext cx="7619695" cy="1019556"/>
          </a:xfrm>
          <a:prstGeom prst="roundRect">
            <a:avLst>
              <a:gd name="adj" fmla="val 10058"/>
            </a:avLst>
          </a:prstGeom>
          <a:solidFill>
            <a:srgbClr val="F8FAFC"/>
          </a:solidFill>
          <a:ln w="25400">
            <a:solidFill>
              <a:srgbClr val="4C6FFF"/>
            </a:solidFill>
            <a:prstDash val="solid"/>
          </a:ln>
        </p:spPr>
      </p:sp>
      <p:sp>
        <p:nvSpPr>
          <p:cNvPr id="10" name="Shape 8"/>
          <p:cNvSpPr/>
          <p:nvPr/>
        </p:nvSpPr>
        <p:spPr>
          <a:xfrm>
            <a:off x="2286000" y="3952951"/>
            <a:ext cx="7619695" cy="1019556"/>
          </a:xfrm>
          <a:prstGeom prst="roundRect">
            <a:avLst>
              <a:gd name="adj" fmla="val 10058"/>
            </a:avLst>
          </a:prstGeom>
          <a:solidFill>
            <a:srgbClr val="F8FAFC"/>
          </a:solidFill>
          <a:ln w="25400">
            <a:solidFill>
              <a:srgbClr val="4C6FFF"/>
            </a:solidFill>
            <a:prstDash val="solid"/>
          </a:ln>
        </p:spPr>
      </p:sp>
      <p:sp>
        <p:nvSpPr>
          <p:cNvPr id="11" name="Shape 9"/>
          <p:cNvSpPr/>
          <p:nvPr/>
        </p:nvSpPr>
        <p:spPr>
          <a:xfrm>
            <a:off x="2286000" y="5048402"/>
            <a:ext cx="7619695" cy="761695"/>
          </a:xfrm>
          <a:prstGeom prst="roundRect">
            <a:avLst>
              <a:gd name="adj" fmla="val 18007"/>
            </a:avLst>
          </a:prstGeom>
          <a:solidFill>
            <a:srgbClr val="F8FAFC"/>
          </a:solidFill>
          <a:ln w="25400">
            <a:solidFill>
              <a:srgbClr val="4C6FFF"/>
            </a:solidFill>
            <a:prstDash val="solid"/>
          </a:ln>
        </p:spPr>
      </p:sp>
      <p:sp>
        <p:nvSpPr>
          <p:cNvPr id="12" name="Shape 10"/>
          <p:cNvSpPr/>
          <p:nvPr/>
        </p:nvSpPr>
        <p:spPr>
          <a:xfrm>
            <a:off x="2286000" y="5886907"/>
            <a:ext cx="7619695" cy="1019556"/>
          </a:xfrm>
          <a:prstGeom prst="roundRect">
            <a:avLst>
              <a:gd name="adj" fmla="val 10058"/>
            </a:avLst>
          </a:prstGeom>
          <a:solidFill>
            <a:srgbClr val="F8FAFC"/>
          </a:solidFill>
          <a:ln w="25400">
            <a:solidFill>
              <a:srgbClr val="4C6FFF"/>
            </a:solidFill>
            <a:prstDash val="solid"/>
          </a:ln>
        </p:spPr>
      </p:sp>
      <p:sp>
        <p:nvSpPr>
          <p:cNvPr id="13" name="Text 11"/>
          <p:cNvSpPr txBox="1"/>
          <p:nvPr/>
        </p:nvSpPr>
        <p:spPr>
          <a:xfrm>
            <a:off x="5389474" y="1580998"/>
            <a:ext cx="1534363"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开发/生成Agent工具</a:t>
            </a:r>
            <a:endParaRPr lang="en-US" sz="1200" dirty="0"/>
          </a:p>
        </p:txBody>
      </p:sp>
      <p:sp>
        <p:nvSpPr>
          <p:cNvPr id="14" name="Text 12"/>
          <p:cNvSpPr txBox="1"/>
          <p:nvPr/>
        </p:nvSpPr>
        <p:spPr>
          <a:xfrm>
            <a:off x="5715000" y="4105656"/>
            <a:ext cx="886054"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基础大模型</a:t>
            </a:r>
            <a:endParaRPr lang="en-US" sz="1200" dirty="0"/>
          </a:p>
        </p:txBody>
      </p:sp>
      <p:sp>
        <p:nvSpPr>
          <p:cNvPr id="15" name="Text 13"/>
          <p:cNvSpPr txBox="1"/>
          <p:nvPr/>
        </p:nvSpPr>
        <p:spPr>
          <a:xfrm>
            <a:off x="5943600" y="5201107"/>
            <a:ext cx="428854"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数据</a:t>
            </a:r>
            <a:endParaRPr lang="en-US" sz="1200" dirty="0"/>
          </a:p>
        </p:txBody>
      </p:sp>
      <p:sp>
        <p:nvSpPr>
          <p:cNvPr id="16" name="Text 14"/>
          <p:cNvSpPr txBox="1"/>
          <p:nvPr/>
        </p:nvSpPr>
        <p:spPr>
          <a:xfrm>
            <a:off x="5257800" y="6038698"/>
            <a:ext cx="1800454"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企业和消费级新硬件平台</a:t>
            </a:r>
            <a:endParaRPr lang="en-US" sz="1200" dirty="0"/>
          </a:p>
        </p:txBody>
      </p:sp>
      <p:sp>
        <p:nvSpPr>
          <p:cNvPr id="17" name="Text 15"/>
          <p:cNvSpPr txBox="1"/>
          <p:nvPr/>
        </p:nvSpPr>
        <p:spPr>
          <a:xfrm>
            <a:off x="5442509" y="1837944"/>
            <a:ext cx="1414577"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Agent构建与管理工具</a:t>
            </a:r>
            <a:endParaRPr lang="en-US" sz="1000" dirty="0"/>
          </a:p>
        </p:txBody>
      </p:sp>
      <p:sp>
        <p:nvSpPr>
          <p:cNvPr id="18" name="Text 16"/>
          <p:cNvSpPr txBox="1"/>
          <p:nvPr/>
        </p:nvSpPr>
        <p:spPr>
          <a:xfrm>
            <a:off x="5362956" y="4362602"/>
            <a:ext cx="1567282"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提供核心智能与推理能力</a:t>
            </a:r>
            <a:endParaRPr lang="en-US" sz="1000" dirty="0"/>
          </a:p>
        </p:txBody>
      </p:sp>
      <p:sp>
        <p:nvSpPr>
          <p:cNvPr id="19" name="Text 17"/>
          <p:cNvSpPr txBox="1"/>
          <p:nvPr/>
        </p:nvSpPr>
        <p:spPr>
          <a:xfrm>
            <a:off x="4938674" y="5458054"/>
            <a:ext cx="242498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训练与微调所需的结构化/非结构化数据</a:t>
            </a:r>
            <a:endParaRPr lang="en-US" sz="1000" dirty="0"/>
          </a:p>
        </p:txBody>
      </p:sp>
      <p:sp>
        <p:nvSpPr>
          <p:cNvPr id="20" name="Text 18"/>
          <p:cNvSpPr txBox="1"/>
          <p:nvPr/>
        </p:nvSpPr>
        <p:spPr>
          <a:xfrm>
            <a:off x="5098694" y="6295644"/>
            <a:ext cx="2100377"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支持AI部署与运行的计算基础设施</a:t>
            </a:r>
            <a:endParaRPr lang="en-US" sz="1000" dirty="0"/>
          </a:p>
        </p:txBody>
      </p:sp>
      <p:sp>
        <p:nvSpPr>
          <p:cNvPr id="21" name="Shape 19"/>
          <p:cNvSpPr/>
          <p:nvPr/>
        </p:nvSpPr>
        <p:spPr>
          <a:xfrm>
            <a:off x="4844491" y="2085746"/>
            <a:ext cx="905256" cy="209398"/>
          </a:xfrm>
          <a:prstGeom prst="roundRect">
            <a:avLst>
              <a:gd name="adj" fmla="val 79396"/>
            </a:avLst>
          </a:prstGeom>
          <a:solidFill>
            <a:srgbClr val="EBF0FF"/>
          </a:solidFill>
          <a:ln/>
        </p:spPr>
      </p:sp>
      <p:sp>
        <p:nvSpPr>
          <p:cNvPr id="22" name="Shape 20"/>
          <p:cNvSpPr/>
          <p:nvPr/>
        </p:nvSpPr>
        <p:spPr>
          <a:xfrm>
            <a:off x="5785409" y="2085746"/>
            <a:ext cx="828446" cy="209398"/>
          </a:xfrm>
          <a:prstGeom prst="roundRect">
            <a:avLst>
              <a:gd name="adj" fmla="val 79396"/>
            </a:avLst>
          </a:prstGeom>
          <a:solidFill>
            <a:srgbClr val="EBF0FF"/>
          </a:solidFill>
          <a:ln/>
        </p:spPr>
      </p:sp>
      <p:sp>
        <p:nvSpPr>
          <p:cNvPr id="23" name="Shape 21"/>
          <p:cNvSpPr/>
          <p:nvPr/>
        </p:nvSpPr>
        <p:spPr>
          <a:xfrm>
            <a:off x="6643116" y="2085746"/>
            <a:ext cx="705002" cy="209398"/>
          </a:xfrm>
          <a:prstGeom prst="roundRect">
            <a:avLst>
              <a:gd name="adj" fmla="val 79396"/>
            </a:avLst>
          </a:prstGeom>
          <a:solidFill>
            <a:srgbClr val="EBF0FF"/>
          </a:solidFill>
          <a:ln/>
        </p:spPr>
      </p:sp>
      <p:sp>
        <p:nvSpPr>
          <p:cNvPr id="24" name="Shape 22"/>
          <p:cNvSpPr/>
          <p:nvPr/>
        </p:nvSpPr>
        <p:spPr>
          <a:xfrm>
            <a:off x="4674413" y="4610405"/>
            <a:ext cx="523951" cy="209398"/>
          </a:xfrm>
          <a:prstGeom prst="roundRect">
            <a:avLst>
              <a:gd name="adj" fmla="val 79396"/>
            </a:avLst>
          </a:prstGeom>
          <a:solidFill>
            <a:srgbClr val="EBF0FF"/>
          </a:solidFill>
          <a:ln/>
        </p:spPr>
      </p:sp>
      <p:sp>
        <p:nvSpPr>
          <p:cNvPr id="25" name="Shape 23"/>
          <p:cNvSpPr/>
          <p:nvPr/>
        </p:nvSpPr>
        <p:spPr>
          <a:xfrm>
            <a:off x="5233111" y="4610405"/>
            <a:ext cx="495605" cy="209398"/>
          </a:xfrm>
          <a:prstGeom prst="roundRect">
            <a:avLst>
              <a:gd name="adj" fmla="val 79396"/>
            </a:avLst>
          </a:prstGeom>
          <a:solidFill>
            <a:srgbClr val="EBF0FF"/>
          </a:solidFill>
          <a:ln/>
        </p:spPr>
      </p:sp>
      <p:sp>
        <p:nvSpPr>
          <p:cNvPr id="26" name="Shape 24"/>
          <p:cNvSpPr/>
          <p:nvPr/>
        </p:nvSpPr>
        <p:spPr>
          <a:xfrm>
            <a:off x="5766206" y="4610405"/>
            <a:ext cx="657454" cy="209398"/>
          </a:xfrm>
          <a:prstGeom prst="roundRect">
            <a:avLst>
              <a:gd name="adj" fmla="val 79396"/>
            </a:avLst>
          </a:prstGeom>
          <a:solidFill>
            <a:srgbClr val="EBF0FF"/>
          </a:solidFill>
          <a:ln/>
        </p:spPr>
      </p:sp>
      <p:sp>
        <p:nvSpPr>
          <p:cNvPr id="27" name="Shape 25"/>
          <p:cNvSpPr/>
          <p:nvPr/>
        </p:nvSpPr>
        <p:spPr>
          <a:xfrm>
            <a:off x="6452006" y="4610405"/>
            <a:ext cx="676656" cy="209398"/>
          </a:xfrm>
          <a:prstGeom prst="roundRect">
            <a:avLst>
              <a:gd name="adj" fmla="val 79396"/>
            </a:avLst>
          </a:prstGeom>
          <a:solidFill>
            <a:srgbClr val="EBF0FF"/>
          </a:solidFill>
          <a:ln/>
        </p:spPr>
      </p:sp>
      <p:sp>
        <p:nvSpPr>
          <p:cNvPr id="28" name="Shape 26"/>
          <p:cNvSpPr/>
          <p:nvPr/>
        </p:nvSpPr>
        <p:spPr>
          <a:xfrm>
            <a:off x="7164324" y="4610405"/>
            <a:ext cx="362102" cy="209398"/>
          </a:xfrm>
          <a:prstGeom prst="roundRect">
            <a:avLst>
              <a:gd name="adj" fmla="val 79396"/>
            </a:avLst>
          </a:prstGeom>
          <a:solidFill>
            <a:srgbClr val="EBF0FF"/>
          </a:solidFill>
          <a:ln/>
        </p:spPr>
      </p:sp>
      <p:sp>
        <p:nvSpPr>
          <p:cNvPr id="29" name="Shape 27"/>
          <p:cNvSpPr/>
          <p:nvPr/>
        </p:nvSpPr>
        <p:spPr>
          <a:xfrm>
            <a:off x="4565599" y="6543446"/>
            <a:ext cx="1114654" cy="209398"/>
          </a:xfrm>
          <a:prstGeom prst="roundRect">
            <a:avLst>
              <a:gd name="adj" fmla="val 79396"/>
            </a:avLst>
          </a:prstGeom>
          <a:solidFill>
            <a:srgbClr val="EBF0FF"/>
          </a:solidFill>
          <a:ln/>
        </p:spPr>
      </p:sp>
      <p:sp>
        <p:nvSpPr>
          <p:cNvPr id="30" name="Shape 28"/>
          <p:cNvSpPr/>
          <p:nvPr/>
        </p:nvSpPr>
        <p:spPr>
          <a:xfrm>
            <a:off x="5712257" y="6543446"/>
            <a:ext cx="905256" cy="209398"/>
          </a:xfrm>
          <a:prstGeom prst="roundRect">
            <a:avLst>
              <a:gd name="adj" fmla="val 79396"/>
            </a:avLst>
          </a:prstGeom>
          <a:solidFill>
            <a:srgbClr val="EBF0FF"/>
          </a:solidFill>
          <a:ln/>
        </p:spPr>
      </p:sp>
      <p:sp>
        <p:nvSpPr>
          <p:cNvPr id="31" name="Shape 29"/>
          <p:cNvSpPr/>
          <p:nvPr/>
        </p:nvSpPr>
        <p:spPr>
          <a:xfrm>
            <a:off x="6646774" y="6543446"/>
            <a:ext cx="981151" cy="209398"/>
          </a:xfrm>
          <a:prstGeom prst="roundRect">
            <a:avLst>
              <a:gd name="adj" fmla="val 79396"/>
            </a:avLst>
          </a:prstGeom>
          <a:solidFill>
            <a:srgbClr val="EBF0FF"/>
          </a:solidFill>
          <a:ln/>
        </p:spPr>
      </p:sp>
      <p:sp>
        <p:nvSpPr>
          <p:cNvPr id="32" name="Text 30"/>
          <p:cNvSpPr txBox="1"/>
          <p:nvPr/>
        </p:nvSpPr>
        <p:spPr>
          <a:xfrm>
            <a:off x="4901184" y="2115007"/>
            <a:ext cx="876910"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OpenAI Codex</a:t>
            </a:r>
            <a:endParaRPr lang="en-US" sz="900" dirty="0"/>
          </a:p>
        </p:txBody>
      </p:sp>
      <p:sp>
        <p:nvSpPr>
          <p:cNvPr id="33" name="Text 31"/>
          <p:cNvSpPr txBox="1"/>
          <p:nvPr/>
        </p:nvSpPr>
        <p:spPr>
          <a:xfrm>
            <a:off x="5842102" y="2115007"/>
            <a:ext cx="800100"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Claude Code</a:t>
            </a:r>
            <a:endParaRPr lang="en-US" sz="900" dirty="0"/>
          </a:p>
        </p:txBody>
      </p:sp>
      <p:sp>
        <p:nvSpPr>
          <p:cNvPr id="34" name="Text 32"/>
          <p:cNvSpPr txBox="1"/>
          <p:nvPr/>
        </p:nvSpPr>
        <p:spPr>
          <a:xfrm>
            <a:off x="6699809" y="2115007"/>
            <a:ext cx="676656"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Gemini CLI</a:t>
            </a:r>
            <a:endParaRPr lang="en-US" sz="900" dirty="0"/>
          </a:p>
        </p:txBody>
      </p:sp>
      <p:sp>
        <p:nvSpPr>
          <p:cNvPr id="35" name="Text 33"/>
          <p:cNvSpPr txBox="1"/>
          <p:nvPr/>
        </p:nvSpPr>
        <p:spPr>
          <a:xfrm>
            <a:off x="4731106" y="4638751"/>
            <a:ext cx="495605"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OpenAI</a:t>
            </a:r>
            <a:endParaRPr lang="en-US" sz="900" dirty="0"/>
          </a:p>
        </p:txBody>
      </p:sp>
      <p:sp>
        <p:nvSpPr>
          <p:cNvPr id="36" name="Text 34"/>
          <p:cNvSpPr txBox="1"/>
          <p:nvPr/>
        </p:nvSpPr>
        <p:spPr>
          <a:xfrm>
            <a:off x="5289804" y="4638751"/>
            <a:ext cx="467258"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Gemini</a:t>
            </a:r>
            <a:endParaRPr lang="en-US" sz="900" dirty="0"/>
          </a:p>
        </p:txBody>
      </p:sp>
      <p:sp>
        <p:nvSpPr>
          <p:cNvPr id="37" name="Text 35"/>
          <p:cNvSpPr txBox="1"/>
          <p:nvPr/>
        </p:nvSpPr>
        <p:spPr>
          <a:xfrm>
            <a:off x="5822899" y="4638751"/>
            <a:ext cx="629107"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Anthropic</a:t>
            </a:r>
            <a:endParaRPr lang="en-US" sz="900" dirty="0"/>
          </a:p>
        </p:txBody>
      </p:sp>
      <p:sp>
        <p:nvSpPr>
          <p:cNvPr id="38" name="Text 36"/>
          <p:cNvSpPr txBox="1"/>
          <p:nvPr/>
        </p:nvSpPr>
        <p:spPr>
          <a:xfrm>
            <a:off x="6509614" y="4638751"/>
            <a:ext cx="648310"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DeepSeek</a:t>
            </a:r>
            <a:endParaRPr lang="en-US" sz="900" dirty="0"/>
          </a:p>
        </p:txBody>
      </p:sp>
      <p:sp>
        <p:nvSpPr>
          <p:cNvPr id="39" name="Text 37"/>
          <p:cNvSpPr txBox="1"/>
          <p:nvPr/>
        </p:nvSpPr>
        <p:spPr>
          <a:xfrm>
            <a:off x="7221017" y="4638751"/>
            <a:ext cx="333756"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Kimi</a:t>
            </a:r>
            <a:endParaRPr lang="en-US" sz="900" dirty="0"/>
          </a:p>
        </p:txBody>
      </p:sp>
      <p:sp>
        <p:nvSpPr>
          <p:cNvPr id="40" name="Text 38"/>
          <p:cNvSpPr txBox="1"/>
          <p:nvPr/>
        </p:nvSpPr>
        <p:spPr>
          <a:xfrm>
            <a:off x="4623206" y="6572707"/>
            <a:ext cx="1086307"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Meta Ray-Ban眼镜</a:t>
            </a:r>
            <a:endParaRPr lang="en-US" sz="900" dirty="0"/>
          </a:p>
        </p:txBody>
      </p:sp>
      <p:sp>
        <p:nvSpPr>
          <p:cNvPr id="41" name="Text 39"/>
          <p:cNvSpPr txBox="1"/>
          <p:nvPr/>
        </p:nvSpPr>
        <p:spPr>
          <a:xfrm>
            <a:off x="5769864" y="6572707"/>
            <a:ext cx="876910"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苹果Vision Pro</a:t>
            </a:r>
            <a:endParaRPr lang="en-US" sz="900" dirty="0"/>
          </a:p>
        </p:txBody>
      </p:sp>
      <p:sp>
        <p:nvSpPr>
          <p:cNvPr id="42" name="Text 40"/>
          <p:cNvSpPr txBox="1"/>
          <p:nvPr/>
        </p:nvSpPr>
        <p:spPr>
          <a:xfrm>
            <a:off x="6703466" y="6572707"/>
            <a:ext cx="952805"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Waymo自动驾驶</a:t>
            </a:r>
            <a:endParaRPr lang="en-US" sz="900" dirty="0"/>
          </a:p>
        </p:txBody>
      </p:sp>
      <p:sp>
        <p:nvSpPr>
          <p:cNvPr id="43" name="Shape 41"/>
          <p:cNvSpPr/>
          <p:nvPr/>
        </p:nvSpPr>
        <p:spPr>
          <a:xfrm>
            <a:off x="2286000" y="2523744"/>
            <a:ext cx="1857146" cy="1276502"/>
          </a:xfrm>
          <a:prstGeom prst="roundRect">
            <a:avLst>
              <a:gd name="adj" fmla="val 6415"/>
            </a:avLst>
          </a:prstGeom>
          <a:solidFill>
            <a:srgbClr val="F8FAFC"/>
          </a:solidFill>
          <a:ln w="25400">
            <a:solidFill>
              <a:srgbClr val="4C6FFF"/>
            </a:solidFill>
            <a:prstDash val="solid"/>
          </a:ln>
        </p:spPr>
      </p:sp>
      <p:sp>
        <p:nvSpPr>
          <p:cNvPr id="44" name="Shape 42"/>
          <p:cNvSpPr/>
          <p:nvPr/>
        </p:nvSpPr>
        <p:spPr>
          <a:xfrm>
            <a:off x="4238244" y="2523744"/>
            <a:ext cx="3715207" cy="1276502"/>
          </a:xfrm>
          <a:prstGeom prst="roundRect">
            <a:avLst>
              <a:gd name="adj" fmla="val 6415"/>
            </a:avLst>
          </a:prstGeom>
          <a:solidFill>
            <a:srgbClr val="F8FAFC"/>
          </a:solidFill>
          <a:ln w="25400">
            <a:solidFill>
              <a:srgbClr val="4C6FFF"/>
            </a:solidFill>
            <a:prstDash val="solid"/>
          </a:ln>
        </p:spPr>
      </p:sp>
      <p:sp>
        <p:nvSpPr>
          <p:cNvPr id="45" name="Shape 43"/>
          <p:cNvSpPr/>
          <p:nvPr/>
        </p:nvSpPr>
        <p:spPr>
          <a:xfrm>
            <a:off x="8048549" y="2523744"/>
            <a:ext cx="1857146" cy="1276502"/>
          </a:xfrm>
          <a:prstGeom prst="roundRect">
            <a:avLst>
              <a:gd name="adj" fmla="val 6415"/>
            </a:avLst>
          </a:prstGeom>
          <a:solidFill>
            <a:srgbClr val="F8FAFC"/>
          </a:solidFill>
          <a:ln w="25400">
            <a:solidFill>
              <a:srgbClr val="4C6FFF"/>
            </a:solidFill>
            <a:prstDash val="solid"/>
          </a:ln>
        </p:spPr>
      </p:sp>
      <p:sp>
        <p:nvSpPr>
          <p:cNvPr id="46" name="Text 44"/>
          <p:cNvSpPr txBox="1"/>
          <p:nvPr/>
        </p:nvSpPr>
        <p:spPr>
          <a:xfrm>
            <a:off x="2652674" y="2676449"/>
            <a:ext cx="1248156"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能力工具/智能体</a:t>
            </a:r>
            <a:endParaRPr lang="en-US" sz="1200" dirty="0"/>
          </a:p>
        </p:txBody>
      </p:sp>
      <p:sp>
        <p:nvSpPr>
          <p:cNvPr id="47" name="Text 45"/>
          <p:cNvSpPr txBox="1"/>
          <p:nvPr/>
        </p:nvSpPr>
        <p:spPr>
          <a:xfrm>
            <a:off x="5747918" y="2805379"/>
            <a:ext cx="819302"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Agent OS</a:t>
            </a:r>
            <a:endParaRPr lang="en-US" sz="1200" dirty="0"/>
          </a:p>
        </p:txBody>
      </p:sp>
      <p:sp>
        <p:nvSpPr>
          <p:cNvPr id="48" name="Text 46"/>
          <p:cNvSpPr txBox="1"/>
          <p:nvPr/>
        </p:nvSpPr>
        <p:spPr>
          <a:xfrm>
            <a:off x="8505749" y="2805379"/>
            <a:ext cx="1067105" cy="191110"/>
          </a:xfrm>
          <a:prstGeom prst="rect">
            <a:avLst/>
          </a:prstGeom>
          <a:noFill/>
          <a:ln/>
        </p:spPr>
        <p:txBody>
          <a:bodyPr wrap="square" lIns="0" tIns="0" rIns="0" bIns="0" rtlCol="0" anchor="ctr"/>
          <a:lstStyle/>
          <a:p>
            <a:pPr algn="ctr" indent="0" marL="0">
              <a:buNone/>
            </a:pPr>
            <a:r>
              <a:rPr lang="en-US" sz="1200" b="1" dirty="0">
                <a:solidFill>
                  <a:srgbClr val="333333"/>
                </a:solidFill>
                <a:latin typeface="Inter" pitchFamily="34" charset="0"/>
                <a:ea typeface="Inter" pitchFamily="34" charset="-122"/>
                <a:cs typeface="Inter" pitchFamily="34" charset="-120"/>
              </a:rPr>
              <a:t>Context/记忆</a:t>
            </a:r>
            <a:endParaRPr lang="en-US" sz="1200" dirty="0"/>
          </a:p>
        </p:txBody>
      </p:sp>
      <p:sp>
        <p:nvSpPr>
          <p:cNvPr id="49" name="Text 47"/>
          <p:cNvSpPr txBox="1"/>
          <p:nvPr/>
        </p:nvSpPr>
        <p:spPr>
          <a:xfrm>
            <a:off x="2814523" y="2933395"/>
            <a:ext cx="900684"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专业能力增强</a:t>
            </a:r>
            <a:endParaRPr lang="en-US" sz="1000" dirty="0"/>
          </a:p>
        </p:txBody>
      </p:sp>
      <p:sp>
        <p:nvSpPr>
          <p:cNvPr id="50" name="Text 48"/>
          <p:cNvSpPr txBox="1"/>
          <p:nvPr/>
        </p:nvSpPr>
        <p:spPr>
          <a:xfrm>
            <a:off x="5629046" y="3062326"/>
            <a:ext cx="1034186"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智能体操作系统</a:t>
            </a:r>
            <a:endParaRPr lang="en-US" sz="1000" dirty="0"/>
          </a:p>
        </p:txBody>
      </p:sp>
      <p:sp>
        <p:nvSpPr>
          <p:cNvPr id="51" name="Text 49"/>
          <p:cNvSpPr txBox="1"/>
          <p:nvPr/>
        </p:nvSpPr>
        <p:spPr>
          <a:xfrm>
            <a:off x="8443570" y="3062326"/>
            <a:ext cx="1167689" cy="162763"/>
          </a:xfrm>
          <a:prstGeom prst="rect">
            <a:avLst/>
          </a:prstGeom>
          <a:noFill/>
          <a:ln/>
        </p:spPr>
        <p:txBody>
          <a:bodyPr wrap="square" lIns="0" tIns="0" rIns="0" bIns="0" rtlCol="0" anchor="ctr"/>
          <a:lstStyle/>
          <a:p>
            <a:pPr algn="ctr" indent="0" marL="0">
              <a:buNone/>
            </a:pPr>
            <a:r>
              <a:rPr lang="en-US" sz="1000" dirty="0">
                <a:solidFill>
                  <a:srgbClr val="4B5563"/>
                </a:solidFill>
                <a:latin typeface="Inter" pitchFamily="34" charset="0"/>
                <a:ea typeface="Inter" pitchFamily="34" charset="-122"/>
                <a:cs typeface="Inter" pitchFamily="34" charset="-120"/>
              </a:rPr>
              <a:t>持久化知识与记忆</a:t>
            </a:r>
            <a:endParaRPr lang="en-US" sz="1000" dirty="0"/>
          </a:p>
        </p:txBody>
      </p:sp>
      <p:sp>
        <p:nvSpPr>
          <p:cNvPr id="52" name="Shape 50"/>
          <p:cNvSpPr/>
          <p:nvPr/>
        </p:nvSpPr>
        <p:spPr>
          <a:xfrm>
            <a:off x="2764231" y="3181198"/>
            <a:ext cx="905256" cy="209398"/>
          </a:xfrm>
          <a:prstGeom prst="roundRect">
            <a:avLst>
              <a:gd name="adj" fmla="val 79396"/>
            </a:avLst>
          </a:prstGeom>
          <a:solidFill>
            <a:srgbClr val="EBF0FF"/>
          </a:solidFill>
          <a:ln/>
        </p:spPr>
      </p:sp>
      <p:sp>
        <p:nvSpPr>
          <p:cNvPr id="53" name="Shape 51"/>
          <p:cNvSpPr/>
          <p:nvPr/>
        </p:nvSpPr>
        <p:spPr>
          <a:xfrm>
            <a:off x="2516429" y="3438144"/>
            <a:ext cx="838505" cy="209398"/>
          </a:xfrm>
          <a:prstGeom prst="roundRect">
            <a:avLst>
              <a:gd name="adj" fmla="val 79396"/>
            </a:avLst>
          </a:prstGeom>
          <a:solidFill>
            <a:srgbClr val="EBF0FF"/>
          </a:solidFill>
          <a:ln/>
        </p:spPr>
      </p:sp>
      <p:sp>
        <p:nvSpPr>
          <p:cNvPr id="54" name="Shape 52"/>
          <p:cNvSpPr/>
          <p:nvPr/>
        </p:nvSpPr>
        <p:spPr>
          <a:xfrm>
            <a:off x="3384194" y="3438144"/>
            <a:ext cx="533095" cy="209398"/>
          </a:xfrm>
          <a:prstGeom prst="roundRect">
            <a:avLst>
              <a:gd name="adj" fmla="val 79396"/>
            </a:avLst>
          </a:prstGeom>
          <a:solidFill>
            <a:srgbClr val="EBF0FF"/>
          </a:solidFill>
          <a:ln/>
        </p:spPr>
      </p:sp>
      <p:sp>
        <p:nvSpPr>
          <p:cNvPr id="55" name="Shape 53"/>
          <p:cNvSpPr/>
          <p:nvPr/>
        </p:nvSpPr>
        <p:spPr>
          <a:xfrm>
            <a:off x="5695798" y="3310128"/>
            <a:ext cx="809244" cy="209398"/>
          </a:xfrm>
          <a:prstGeom prst="roundRect">
            <a:avLst>
              <a:gd name="adj" fmla="val 79396"/>
            </a:avLst>
          </a:prstGeom>
          <a:solidFill>
            <a:srgbClr val="EBF0FF"/>
          </a:solidFill>
          <a:ln/>
        </p:spPr>
      </p:sp>
      <p:sp>
        <p:nvSpPr>
          <p:cNvPr id="56" name="Shape 54"/>
          <p:cNvSpPr/>
          <p:nvPr/>
        </p:nvSpPr>
        <p:spPr>
          <a:xfrm>
            <a:off x="8492033" y="3310128"/>
            <a:ext cx="466344" cy="209398"/>
          </a:xfrm>
          <a:prstGeom prst="roundRect">
            <a:avLst>
              <a:gd name="adj" fmla="val 79396"/>
            </a:avLst>
          </a:prstGeom>
          <a:solidFill>
            <a:srgbClr val="EBF0FF"/>
          </a:solidFill>
          <a:ln/>
        </p:spPr>
      </p:sp>
      <p:sp>
        <p:nvSpPr>
          <p:cNvPr id="57" name="Shape 55"/>
          <p:cNvSpPr/>
          <p:nvPr/>
        </p:nvSpPr>
        <p:spPr>
          <a:xfrm>
            <a:off x="8991295" y="3310128"/>
            <a:ext cx="476402" cy="209398"/>
          </a:xfrm>
          <a:prstGeom prst="roundRect">
            <a:avLst>
              <a:gd name="adj" fmla="val 79396"/>
            </a:avLst>
          </a:prstGeom>
          <a:solidFill>
            <a:srgbClr val="EBF0FF"/>
          </a:solidFill>
          <a:ln/>
        </p:spPr>
      </p:sp>
      <p:sp>
        <p:nvSpPr>
          <p:cNvPr id="58" name="Text 56"/>
          <p:cNvSpPr txBox="1"/>
          <p:nvPr/>
        </p:nvSpPr>
        <p:spPr>
          <a:xfrm>
            <a:off x="2820924" y="3209544"/>
            <a:ext cx="876910"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Computer Use</a:t>
            </a:r>
            <a:endParaRPr lang="en-US" sz="900" dirty="0"/>
          </a:p>
        </p:txBody>
      </p:sp>
      <p:sp>
        <p:nvSpPr>
          <p:cNvPr id="59" name="Text 57"/>
          <p:cNvSpPr txBox="1"/>
          <p:nvPr/>
        </p:nvSpPr>
        <p:spPr>
          <a:xfrm>
            <a:off x="2574036" y="3467405"/>
            <a:ext cx="810158"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MCP Servers</a:t>
            </a:r>
            <a:endParaRPr lang="en-US" sz="900" dirty="0"/>
          </a:p>
        </p:txBody>
      </p:sp>
      <p:sp>
        <p:nvSpPr>
          <p:cNvPr id="60" name="Text 58"/>
          <p:cNvSpPr txBox="1"/>
          <p:nvPr/>
        </p:nvSpPr>
        <p:spPr>
          <a:xfrm>
            <a:off x="3441802" y="3467405"/>
            <a:ext cx="505663"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搜索API</a:t>
            </a:r>
            <a:endParaRPr lang="en-US" sz="900" dirty="0"/>
          </a:p>
        </p:txBody>
      </p:sp>
      <p:sp>
        <p:nvSpPr>
          <p:cNvPr id="61" name="Text 59"/>
          <p:cNvSpPr txBox="1"/>
          <p:nvPr/>
        </p:nvSpPr>
        <p:spPr>
          <a:xfrm>
            <a:off x="5753405" y="3338474"/>
            <a:ext cx="781812"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核心运行环境</a:t>
            </a:r>
            <a:endParaRPr lang="en-US" sz="900" dirty="0"/>
          </a:p>
        </p:txBody>
      </p:sp>
      <p:sp>
        <p:nvSpPr>
          <p:cNvPr id="62" name="Text 60"/>
          <p:cNvSpPr txBox="1"/>
          <p:nvPr/>
        </p:nvSpPr>
        <p:spPr>
          <a:xfrm>
            <a:off x="8548726" y="3338474"/>
            <a:ext cx="438912"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Mem0</a:t>
            </a:r>
            <a:endParaRPr lang="en-US" sz="900" dirty="0"/>
          </a:p>
        </p:txBody>
      </p:sp>
      <p:sp>
        <p:nvSpPr>
          <p:cNvPr id="63" name="Text 61"/>
          <p:cNvSpPr txBox="1"/>
          <p:nvPr/>
        </p:nvSpPr>
        <p:spPr>
          <a:xfrm>
            <a:off x="9047988" y="3338474"/>
            <a:ext cx="448056" cy="143561"/>
          </a:xfrm>
          <a:prstGeom prst="rect">
            <a:avLst/>
          </a:prstGeom>
          <a:noFill/>
          <a:ln/>
        </p:spPr>
        <p:txBody>
          <a:bodyPr wrap="square" lIns="0" tIns="0" rIns="0" bIns="0" rtlCol="0" anchor="ctr"/>
          <a:lstStyle/>
          <a:p>
            <a:pPr algn="ctr" indent="0" marL="0">
              <a:buNone/>
            </a:pPr>
            <a:r>
              <a:rPr lang="en-US" sz="900" dirty="0">
                <a:solidFill>
                  <a:srgbClr val="4C6FFF"/>
                </a:solidFill>
                <a:latin typeface="Inter" pitchFamily="34" charset="0"/>
                <a:ea typeface="Inter" pitchFamily="34" charset="-122"/>
                <a:cs typeface="Inter" pitchFamily="34" charset="-120"/>
              </a:rPr>
              <a:t>MemU</a:t>
            </a:r>
            <a:endParaRPr lang="en-US" sz="900" dirty="0"/>
          </a:p>
        </p:txBody>
      </p:sp>
      <p:sp>
        <p:nvSpPr>
          <p:cNvPr id="64" name="Shape 62"/>
          <p:cNvSpPr/>
          <p:nvPr/>
        </p:nvSpPr>
        <p:spPr>
          <a:xfrm>
            <a:off x="304495" y="7058254"/>
            <a:ext cx="11582705" cy="418795"/>
          </a:xfrm>
          <a:prstGeom prst="roundRect">
            <a:avLst>
              <a:gd name="adj" fmla="val 39698"/>
            </a:avLst>
          </a:prstGeom>
          <a:solidFill>
            <a:srgbClr val="EFF6FF"/>
          </a:solidFill>
          <a:ln/>
        </p:spPr>
      </p:sp>
      <p:pic>
        <p:nvPicPr>
          <p:cNvPr id="65" name="Image 0" descr="preencoded.png">    </p:cNvPr>
          <p:cNvPicPr>
            <a:picLocks noChangeAspect="1"/>
          </p:cNvPicPr>
          <p:nvPr/>
        </p:nvPicPr>
        <p:blipFill>
          <a:blip r:embed="rId1"/>
          <a:srcRect l="-2512" r="-2512" t="0" b="0"/>
          <a:stretch/>
        </p:blipFill>
        <p:spPr>
          <a:xfrm>
            <a:off x="418795" y="7198157"/>
            <a:ext cx="105156" cy="133502"/>
          </a:xfrm>
          <a:prstGeom prst="rect">
            <a:avLst/>
          </a:prstGeom>
        </p:spPr>
      </p:pic>
      <p:sp>
        <p:nvSpPr>
          <p:cNvPr id="66" name="Text 63"/>
          <p:cNvSpPr txBox="1"/>
          <p:nvPr/>
        </p:nvSpPr>
        <p:spPr>
          <a:xfrm>
            <a:off x="599846" y="7181698"/>
            <a:ext cx="681228" cy="162763"/>
          </a:xfrm>
          <a:prstGeom prst="rect">
            <a:avLst/>
          </a:prstGeom>
          <a:noFill/>
          <a:ln/>
        </p:spPr>
        <p:txBody>
          <a:bodyPr wrap="square" lIns="0" tIns="0" rIns="0" bIns="0" rtlCol="0" anchor="ctr"/>
          <a:lstStyle/>
          <a:p>
            <a:pPr algn="l" indent="0" marL="0">
              <a:buNone/>
            </a:pPr>
            <a:r>
              <a:rPr lang="en-US" sz="1000" b="1" dirty="0">
                <a:solidFill>
                  <a:srgbClr val="1E40AF"/>
                </a:solidFill>
                <a:latin typeface="Inter" pitchFamily="34" charset="0"/>
                <a:ea typeface="Inter" pitchFamily="34" charset="-122"/>
                <a:cs typeface="Inter" pitchFamily="34" charset="-120"/>
              </a:rPr>
              <a:t>关键洞察:</a:t>
            </a:r>
            <a:endParaRPr lang="en-US" sz="1000" dirty="0"/>
          </a:p>
        </p:txBody>
      </p:sp>
      <p:sp>
        <p:nvSpPr>
          <p:cNvPr id="67" name="Text 64"/>
          <p:cNvSpPr txBox="1"/>
          <p:nvPr/>
        </p:nvSpPr>
        <p:spPr>
          <a:xfrm>
            <a:off x="1177747" y="7181698"/>
            <a:ext cx="8501177" cy="162763"/>
          </a:xfrm>
          <a:prstGeom prst="rect">
            <a:avLst/>
          </a:prstGeom>
          <a:noFill/>
          <a:ln/>
        </p:spPr>
        <p:txBody>
          <a:bodyPr wrap="square" lIns="0" tIns="0" rIns="0" bIns="0" rtlCol="0" anchor="ctr"/>
          <a:lstStyle/>
          <a:p>
            <a:pPr algn="l" indent="0" marL="0">
              <a:buNone/>
            </a:pPr>
            <a:r>
              <a:rPr lang="en-US" sz="1000" dirty="0">
                <a:solidFill>
                  <a:srgbClr val="1E40AF"/>
                </a:solidFill>
                <a:latin typeface="Inter" pitchFamily="34" charset="0"/>
                <a:ea typeface="Inter" pitchFamily="34" charset="-122"/>
                <a:cs typeface="Inter" pitchFamily="34" charset="-120"/>
              </a:rPr>
              <a:t>智能产品需要完整的技术栈支持，而非单一模型。选择合适的基础设施组合是产品差异化的关键变量之一，它决定了产品能力边界与性能表现。</a:t>
            </a:r>
            <a:endParaRPr lang="en-US" sz="10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28</Slides>
  <Notes>28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28</vt:i4>
      </vt:variant>
    </vt:vector>
  </HeadingPairs>
  <TitlesOfParts>
    <vt:vector size="31"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Company>Generated by Gen-Spark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Multi-page HTML Content</dc:title>
  <dc:subject>PptxGenJS Presentation</dc:subject>
  <dc:creator>Visual Extract to PPTX Converter</dc:creator>
  <cp:lastModifiedBy>Visual Extract to PPTX Converter</cp:lastModifiedBy>
  <cp:revision>1</cp:revision>
  <dcterms:created xsi:type="dcterms:W3CDTF">2025-09-21T13:00:12Z</dcterms:created>
  <dcterms:modified xsi:type="dcterms:W3CDTF">2025-09-21T13:00:12Z</dcterms:modified>
</cp:coreProperties>
</file>