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jp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4587545" y="2574036"/>
            <a:ext cx="3477463" cy="7342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</a:t>
            </a:r>
            <a:endParaRPr lang="en-US" sz="4800" dirty="0"/>
          </a:p>
        </p:txBody>
      </p:sp>
      <p:sp>
        <p:nvSpPr>
          <p:cNvPr id="6" name="Text 4"/>
          <p:cNvSpPr txBox="1"/>
          <p:nvPr/>
        </p:nvSpPr>
        <p:spPr>
          <a:xfrm>
            <a:off x="5088636" y="3524098"/>
            <a:ext cx="2248510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定义·趋势·案例</a:t>
            </a:r>
            <a:endParaRPr lang="en-US" sz="2400" dirty="0"/>
          </a:p>
        </p:txBody>
      </p:sp>
      <p:sp>
        <p:nvSpPr>
          <p:cNvPr id="7" name="Shape 5"/>
          <p:cNvSpPr/>
          <p:nvPr/>
        </p:nvSpPr>
        <p:spPr>
          <a:xfrm>
            <a:off x="5524805" y="4313225"/>
            <a:ext cx="1143000" cy="38405"/>
          </a:xfrm>
          <a:prstGeom prst="rect">
            <a:avLst/>
          </a:prstGeom>
          <a:solidFill>
            <a:srgbClr val="4C6FFF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Shape 3"/>
          <p:cNvSpPr/>
          <p:nvPr/>
        </p:nvSpPr>
        <p:spPr>
          <a:xfrm>
            <a:off x="286207" y="362102"/>
            <a:ext cx="11620195" cy="990295"/>
          </a:xfrm>
          <a:prstGeom prst="roundRect">
            <a:avLst>
              <a:gd name="adj" fmla="val 8878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437998" y="552298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核心概念解析</a:t>
            </a:r>
            <a:endParaRPr lang="en-US" sz="1200" dirty="0"/>
          </a:p>
        </p:txBody>
      </p:sp>
      <p:sp>
        <p:nvSpPr>
          <p:cNvPr id="7" name="Text 5"/>
          <p:cNvSpPr txBox="1"/>
          <p:nvPr/>
        </p:nvSpPr>
        <p:spPr>
          <a:xfrm>
            <a:off x="437998" y="800100"/>
            <a:ext cx="27861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什么是智能体企业？</a:t>
            </a:r>
            <a:endParaRPr lang="en-US" sz="2200" dirty="0"/>
          </a:p>
        </p:txBody>
      </p:sp>
      <p:sp>
        <p:nvSpPr>
          <p:cNvPr id="8" name="Text 6"/>
          <p:cNvSpPr txBox="1"/>
          <p:nvPr/>
        </p:nvSpPr>
        <p:spPr>
          <a:xfrm>
            <a:off x="10554005" y="523951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智能体企业演进阶段</a:t>
            </a:r>
            <a:endParaRPr lang="en-US" sz="1000" dirty="0"/>
          </a:p>
        </p:txBody>
      </p:sp>
      <p:sp>
        <p:nvSpPr>
          <p:cNvPr id="9" name="Text 7"/>
          <p:cNvSpPr txBox="1"/>
          <p:nvPr/>
        </p:nvSpPr>
        <p:spPr>
          <a:xfrm>
            <a:off x="10478110" y="714146"/>
            <a:ext cx="144841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2023-2025</a:t>
            </a:r>
            <a:endParaRPr lang="en-US" sz="1800" dirty="0"/>
          </a:p>
        </p:txBody>
      </p:sp>
      <p:sp>
        <p:nvSpPr>
          <p:cNvPr id="10" name="Text 8"/>
          <p:cNvSpPr txBox="1"/>
          <p:nvPr/>
        </p:nvSpPr>
        <p:spPr>
          <a:xfrm>
            <a:off x="9639605" y="1019556"/>
            <a:ext cx="22146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AI驱动的企业新物种 | 商业模式创新</a:t>
            </a:r>
            <a:endParaRPr lang="en-US" sz="1000" dirty="0"/>
          </a:p>
        </p:txBody>
      </p:sp>
      <p:sp>
        <p:nvSpPr>
          <p:cNvPr id="11" name="Shape 9"/>
          <p:cNvSpPr/>
          <p:nvPr/>
        </p:nvSpPr>
        <p:spPr>
          <a:xfrm>
            <a:off x="286207" y="1410005"/>
            <a:ext cx="11620195" cy="571500"/>
          </a:xfrm>
          <a:prstGeom prst="roundRect">
            <a:avLst>
              <a:gd name="adj" fmla="val 26667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12" name="Text 10"/>
          <p:cNvSpPr txBox="1"/>
          <p:nvPr/>
        </p:nvSpPr>
        <p:spPr>
          <a:xfrm>
            <a:off x="437998" y="1591056"/>
            <a:ext cx="97877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AI时代的新兴商业实体 • AI智能体为核心驱动力 • 高度自动化、自适应学习与自主决策能力 • 颠覆传统企业组织形态和运营方式</a:t>
            </a:r>
            <a:endParaRPr lang="en-US" sz="1300" dirty="0"/>
          </a:p>
        </p:txBody>
      </p:sp>
      <p:sp>
        <p:nvSpPr>
          <p:cNvPr id="13" name="Shape 11"/>
          <p:cNvSpPr/>
          <p:nvPr/>
        </p:nvSpPr>
        <p:spPr>
          <a:xfrm>
            <a:off x="228600" y="2038198"/>
            <a:ext cx="5810098" cy="2171700"/>
          </a:xfrm>
          <a:prstGeom prst="roundRect">
            <a:avLst>
              <a:gd name="adj" fmla="val 1477"/>
            </a:avLst>
          </a:prstGeom>
          <a:solidFill>
            <a:srgbClr val="F9FAFB">
              <a:alpha val="90000"/>
            </a:srgbClr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390449" y="2200046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5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85546" y="2295144"/>
            <a:ext cx="152705" cy="152705"/>
          </a:xfrm>
          <a:prstGeom prst="rect">
            <a:avLst/>
          </a:prstGeom>
        </p:spPr>
      </p:pic>
      <p:sp>
        <p:nvSpPr>
          <p:cNvPr id="16" name="Text 13"/>
          <p:cNvSpPr txBox="1"/>
          <p:nvPr/>
        </p:nvSpPr>
        <p:spPr>
          <a:xfrm>
            <a:off x="847649" y="2266798"/>
            <a:ext cx="18434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开发智能体产品的企业</a:t>
            </a:r>
            <a:endParaRPr lang="en-US" sz="1300" dirty="0"/>
          </a:p>
        </p:txBody>
      </p:sp>
      <p:sp>
        <p:nvSpPr>
          <p:cNvPr id="17" name="Shape 14"/>
          <p:cNvSpPr/>
          <p:nvPr/>
        </p:nvSpPr>
        <p:spPr>
          <a:xfrm>
            <a:off x="390449" y="2619756"/>
            <a:ext cx="38405" cy="1028700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8" name="Text 15"/>
          <p:cNvSpPr txBox="1"/>
          <p:nvPr/>
        </p:nvSpPr>
        <p:spPr>
          <a:xfrm>
            <a:off x="543154" y="2638044"/>
            <a:ext cx="346740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专注于开发和运营AI智能体产品和平台的科技公司</a:t>
            </a:r>
            <a:endParaRPr lang="en-US" sz="1200" dirty="0"/>
          </a:p>
        </p:txBody>
      </p:sp>
      <p:sp>
        <p:nvSpPr>
          <p:cNvPr id="19" name="Text 16"/>
          <p:cNvSpPr txBox="1"/>
          <p:nvPr/>
        </p:nvSpPr>
        <p:spPr>
          <a:xfrm>
            <a:off x="828446" y="2943454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智能体开发框架和平台提供商</a:t>
            </a:r>
            <a:endParaRPr lang="en-US" sz="1200" dirty="0"/>
          </a:p>
        </p:txBody>
      </p:sp>
      <p:sp>
        <p:nvSpPr>
          <p:cNvPr id="20" name="Text 17"/>
          <p:cNvSpPr txBox="1"/>
          <p:nvPr/>
        </p:nvSpPr>
        <p:spPr>
          <a:xfrm>
            <a:off x="828446" y="3191256"/>
            <a:ext cx="25630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垂直领域专用智能体解决方案开发商</a:t>
            </a:r>
            <a:endParaRPr lang="en-US" sz="1200" dirty="0"/>
          </a:p>
        </p:txBody>
      </p:sp>
      <p:sp>
        <p:nvSpPr>
          <p:cNvPr id="21" name="Text 18"/>
          <p:cNvSpPr txBox="1"/>
          <p:nvPr/>
        </p:nvSpPr>
        <p:spPr>
          <a:xfrm>
            <a:off x="828446" y="3438144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智能体生态系统与市场运营商</a:t>
            </a:r>
            <a:endParaRPr lang="en-US" sz="1200" dirty="0"/>
          </a:p>
        </p:txBody>
      </p:sp>
      <p:sp>
        <p:nvSpPr>
          <p:cNvPr id="22" name="Shape 19"/>
          <p:cNvSpPr/>
          <p:nvPr/>
        </p:nvSpPr>
        <p:spPr>
          <a:xfrm>
            <a:off x="6152998" y="2038198"/>
            <a:ext cx="5810098" cy="2171700"/>
          </a:xfrm>
          <a:prstGeom prst="roundRect">
            <a:avLst>
              <a:gd name="adj" fmla="val 1477"/>
            </a:avLst>
          </a:prstGeom>
          <a:solidFill>
            <a:srgbClr val="F9FAFB">
              <a:alpha val="90000"/>
            </a:srgbClr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3" name="Shape 20"/>
          <p:cNvSpPr/>
          <p:nvPr/>
        </p:nvSpPr>
        <p:spPr>
          <a:xfrm>
            <a:off x="6314846" y="2200046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4" name="Text 21"/>
          <p:cNvSpPr txBox="1"/>
          <p:nvPr/>
        </p:nvSpPr>
        <p:spPr>
          <a:xfrm>
            <a:off x="6772046" y="2266798"/>
            <a:ext cx="23582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以智能体为核心劳动力的企业</a:t>
            </a:r>
            <a:endParaRPr lang="en-US" sz="1300" dirty="0"/>
          </a:p>
        </p:txBody>
      </p:sp>
      <p:sp>
        <p:nvSpPr>
          <p:cNvPr id="25" name="Shape 22"/>
          <p:cNvSpPr/>
          <p:nvPr/>
        </p:nvSpPr>
        <p:spPr>
          <a:xfrm>
            <a:off x="6314846" y="2619756"/>
            <a:ext cx="38405" cy="1028700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26" name="Text 23"/>
          <p:cNvSpPr txBox="1"/>
          <p:nvPr/>
        </p:nvSpPr>
        <p:spPr>
          <a:xfrm>
            <a:off x="6467551" y="2638044"/>
            <a:ext cx="34582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以AI智能体作为主要"员工"的企业运营与组织模式</a:t>
            </a:r>
            <a:endParaRPr lang="en-US" sz="1200" dirty="0"/>
          </a:p>
        </p:txBody>
      </p:sp>
      <p:sp>
        <p:nvSpPr>
          <p:cNvPr id="27" name="Shape 24"/>
          <p:cNvSpPr/>
          <p:nvPr/>
        </p:nvSpPr>
        <p:spPr>
          <a:xfrm>
            <a:off x="390449" y="3781044"/>
            <a:ext cx="1104595" cy="228600"/>
          </a:xfrm>
          <a:prstGeom prst="roundRect">
            <a:avLst>
              <a:gd name="adj" fmla="val 400000"/>
            </a:avLst>
          </a:prstGeom>
          <a:solidFill>
            <a:srgbClr val="DBEAFE"/>
          </a:solidFill>
          <a:ln/>
        </p:spPr>
      </p:sp>
      <p:sp>
        <p:nvSpPr>
          <p:cNvPr id="28" name="Shape 25"/>
          <p:cNvSpPr/>
          <p:nvPr/>
        </p:nvSpPr>
        <p:spPr>
          <a:xfrm>
            <a:off x="1565453" y="3781044"/>
            <a:ext cx="1104595" cy="228600"/>
          </a:xfrm>
          <a:prstGeom prst="roundRect">
            <a:avLst>
              <a:gd name="adj" fmla="val 400000"/>
            </a:avLst>
          </a:prstGeom>
          <a:solidFill>
            <a:srgbClr val="DBEAFE"/>
          </a:solidFill>
          <a:ln/>
        </p:spPr>
      </p:sp>
      <p:sp>
        <p:nvSpPr>
          <p:cNvPr id="29" name="Shape 26"/>
          <p:cNvSpPr/>
          <p:nvPr/>
        </p:nvSpPr>
        <p:spPr>
          <a:xfrm>
            <a:off x="2744114" y="3781044"/>
            <a:ext cx="1037844" cy="228600"/>
          </a:xfrm>
          <a:prstGeom prst="roundRect">
            <a:avLst>
              <a:gd name="adj" fmla="val 400000"/>
            </a:avLst>
          </a:prstGeom>
          <a:solidFill>
            <a:srgbClr val="DBEAFE"/>
          </a:solidFill>
          <a:ln/>
        </p:spPr>
      </p:sp>
      <p:sp>
        <p:nvSpPr>
          <p:cNvPr id="30" name="Shape 27"/>
          <p:cNvSpPr/>
          <p:nvPr/>
        </p:nvSpPr>
        <p:spPr>
          <a:xfrm>
            <a:off x="7306056" y="3781044"/>
            <a:ext cx="1028700" cy="228600"/>
          </a:xfrm>
          <a:prstGeom prst="roundRect">
            <a:avLst>
              <a:gd name="adj" fmla="val 400000"/>
            </a:avLst>
          </a:prstGeom>
          <a:solidFill>
            <a:srgbClr val="DBEAFE"/>
          </a:solidFill>
          <a:ln/>
        </p:spPr>
      </p:sp>
      <p:sp>
        <p:nvSpPr>
          <p:cNvPr id="31" name="Shape 28"/>
          <p:cNvSpPr/>
          <p:nvPr/>
        </p:nvSpPr>
        <p:spPr>
          <a:xfrm>
            <a:off x="8406079" y="3781044"/>
            <a:ext cx="1152144" cy="228600"/>
          </a:xfrm>
          <a:prstGeom prst="roundRect">
            <a:avLst>
              <a:gd name="adj" fmla="val 400000"/>
            </a:avLst>
          </a:prstGeom>
          <a:solidFill>
            <a:srgbClr val="DBEAFE"/>
          </a:solidFill>
          <a:ln/>
        </p:spPr>
      </p:sp>
      <p:sp>
        <p:nvSpPr>
          <p:cNvPr id="32" name="Text 29"/>
          <p:cNvSpPr txBox="1"/>
          <p:nvPr/>
        </p:nvSpPr>
        <p:spPr>
          <a:xfrm>
            <a:off x="504749" y="3819449"/>
            <a:ext cx="9628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Harvey AI (法律)</a:t>
            </a:r>
            <a:endParaRPr lang="en-US" sz="900" dirty="0"/>
          </a:p>
        </p:txBody>
      </p:sp>
      <p:sp>
        <p:nvSpPr>
          <p:cNvPr id="33" name="Text 30"/>
          <p:cNvSpPr txBox="1"/>
          <p:nvPr/>
        </p:nvSpPr>
        <p:spPr>
          <a:xfrm>
            <a:off x="1679753" y="3819449"/>
            <a:ext cx="9628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Mercor AI (招聘)</a:t>
            </a:r>
            <a:endParaRPr lang="en-US" sz="900" dirty="0"/>
          </a:p>
        </p:txBody>
      </p:sp>
      <p:sp>
        <p:nvSpPr>
          <p:cNvPr id="34" name="Text 31"/>
          <p:cNvSpPr txBox="1"/>
          <p:nvPr/>
        </p:nvSpPr>
        <p:spPr>
          <a:xfrm>
            <a:off x="2858414" y="3819449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百度文心智能体</a:t>
            </a:r>
            <a:endParaRPr lang="en-US" sz="900" dirty="0"/>
          </a:p>
        </p:txBody>
      </p:sp>
      <p:pic>
        <p:nvPicPr>
          <p:cNvPr id="35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80" b="-180"/>
          <a:stretch/>
        </p:blipFill>
        <p:spPr>
          <a:xfrm>
            <a:off x="6391656" y="2295144"/>
            <a:ext cx="190195" cy="152705"/>
          </a:xfrm>
          <a:prstGeom prst="rect">
            <a:avLst/>
          </a:prstGeom>
        </p:spPr>
      </p:pic>
      <p:sp>
        <p:nvSpPr>
          <p:cNvPr id="36" name="Text 32"/>
          <p:cNvSpPr txBox="1"/>
          <p:nvPr/>
        </p:nvSpPr>
        <p:spPr>
          <a:xfrm>
            <a:off x="6752844" y="2943454"/>
            <a:ext cx="21534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以智能体为主要生产/服务力量</a:t>
            </a:r>
            <a:endParaRPr lang="en-US" sz="1200" dirty="0"/>
          </a:p>
        </p:txBody>
      </p:sp>
      <p:sp>
        <p:nvSpPr>
          <p:cNvPr id="37" name="Text 33"/>
          <p:cNvSpPr txBox="1"/>
          <p:nvPr/>
        </p:nvSpPr>
        <p:spPr>
          <a:xfrm>
            <a:off x="6752844" y="3191256"/>
            <a:ext cx="25630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人类主要负责监督、策略与创新工作</a:t>
            </a:r>
            <a:endParaRPr lang="en-US" sz="1200" dirty="0"/>
          </a:p>
        </p:txBody>
      </p:sp>
      <p:sp>
        <p:nvSpPr>
          <p:cNvPr id="38" name="Text 34"/>
          <p:cNvSpPr txBox="1"/>
          <p:nvPr/>
        </p:nvSpPr>
        <p:spPr>
          <a:xfrm>
            <a:off x="6752844" y="3438144"/>
            <a:ext cx="2410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高度自动化的企业运营与决策流程</a:t>
            </a:r>
            <a:endParaRPr lang="en-US" sz="1200" dirty="0"/>
          </a:p>
        </p:txBody>
      </p:sp>
      <p:sp>
        <p:nvSpPr>
          <p:cNvPr id="39" name="Shape 35"/>
          <p:cNvSpPr/>
          <p:nvPr/>
        </p:nvSpPr>
        <p:spPr>
          <a:xfrm>
            <a:off x="6314846" y="3781044"/>
            <a:ext cx="923544" cy="228600"/>
          </a:xfrm>
          <a:prstGeom prst="roundRect">
            <a:avLst>
              <a:gd name="adj" fmla="val 400000"/>
            </a:avLst>
          </a:prstGeom>
          <a:solidFill>
            <a:srgbClr val="DBEAFE"/>
          </a:solidFill>
          <a:ln/>
        </p:spPr>
      </p:sp>
      <p:sp>
        <p:nvSpPr>
          <p:cNvPr id="40" name="Text 36"/>
          <p:cNvSpPr txBox="1"/>
          <p:nvPr/>
        </p:nvSpPr>
        <p:spPr>
          <a:xfrm>
            <a:off x="6429146" y="3819449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智能客服中心</a:t>
            </a:r>
            <a:endParaRPr lang="en-US" sz="900" dirty="0"/>
          </a:p>
        </p:txBody>
      </p:sp>
      <p:sp>
        <p:nvSpPr>
          <p:cNvPr id="41" name="Text 37"/>
          <p:cNvSpPr txBox="1"/>
          <p:nvPr/>
        </p:nvSpPr>
        <p:spPr>
          <a:xfrm>
            <a:off x="7420356" y="3819449"/>
            <a:ext cx="8860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AI驱动营销公司</a:t>
            </a:r>
            <a:endParaRPr lang="en-US" sz="900" dirty="0"/>
          </a:p>
        </p:txBody>
      </p:sp>
      <p:sp>
        <p:nvSpPr>
          <p:cNvPr id="42" name="Text 38"/>
          <p:cNvSpPr txBox="1"/>
          <p:nvPr/>
        </p:nvSpPr>
        <p:spPr>
          <a:xfrm>
            <a:off x="8520379" y="3819449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自动化供应链管理</a:t>
            </a:r>
            <a:endParaRPr lang="en-US" sz="900" dirty="0"/>
          </a:p>
        </p:txBody>
      </p:sp>
      <p:sp>
        <p:nvSpPr>
          <p:cNvPr id="43" name="Shape 39"/>
          <p:cNvSpPr/>
          <p:nvPr/>
        </p:nvSpPr>
        <p:spPr>
          <a:xfrm>
            <a:off x="286207" y="4343400"/>
            <a:ext cx="1914754" cy="533095"/>
          </a:xfrm>
          <a:prstGeom prst="roundRect">
            <a:avLst>
              <a:gd name="adj" fmla="val 30630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44" name="Text 40"/>
          <p:cNvSpPr txBox="1"/>
          <p:nvPr/>
        </p:nvSpPr>
        <p:spPr>
          <a:xfrm>
            <a:off x="437998" y="4515307"/>
            <a:ext cx="1724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智能体企业的关键特征</a:t>
            </a:r>
            <a:endParaRPr lang="en-US" sz="1200" dirty="0"/>
          </a:p>
        </p:txBody>
      </p:sp>
      <p:sp>
        <p:nvSpPr>
          <p:cNvPr id="45" name="Shape 41"/>
          <p:cNvSpPr/>
          <p:nvPr/>
        </p:nvSpPr>
        <p:spPr>
          <a:xfrm>
            <a:off x="228600" y="4934102"/>
            <a:ext cx="3866998" cy="761695"/>
          </a:xfrm>
          <a:prstGeom prst="roundRect">
            <a:avLst>
              <a:gd name="adj" fmla="val 12005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46" name="Shape 42"/>
          <p:cNvSpPr/>
          <p:nvPr/>
        </p:nvSpPr>
        <p:spPr>
          <a:xfrm>
            <a:off x="4166006" y="4934102"/>
            <a:ext cx="3866998" cy="761695"/>
          </a:xfrm>
          <a:prstGeom prst="roundRect">
            <a:avLst>
              <a:gd name="adj" fmla="val 12005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47" name="Shape 43"/>
          <p:cNvSpPr/>
          <p:nvPr/>
        </p:nvSpPr>
        <p:spPr>
          <a:xfrm>
            <a:off x="304495" y="5029200"/>
            <a:ext cx="267005" cy="2670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4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381305" y="5105095"/>
            <a:ext cx="114300" cy="114300"/>
          </a:xfrm>
          <a:prstGeom prst="rect">
            <a:avLst/>
          </a:prstGeom>
        </p:spPr>
      </p:pic>
      <p:sp>
        <p:nvSpPr>
          <p:cNvPr id="49" name="Shape 44"/>
          <p:cNvSpPr/>
          <p:nvPr/>
        </p:nvSpPr>
        <p:spPr>
          <a:xfrm>
            <a:off x="8102498" y="4934102"/>
            <a:ext cx="3866998" cy="761695"/>
          </a:xfrm>
          <a:prstGeom prst="roundRect">
            <a:avLst>
              <a:gd name="adj" fmla="val 12005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50" name="Shape 45"/>
          <p:cNvSpPr/>
          <p:nvPr/>
        </p:nvSpPr>
        <p:spPr>
          <a:xfrm>
            <a:off x="228600" y="5848502"/>
            <a:ext cx="3866998" cy="571500"/>
          </a:xfrm>
          <a:prstGeom prst="roundRect">
            <a:avLst>
              <a:gd name="adj" fmla="val 21333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51" name="Shape 46"/>
          <p:cNvSpPr/>
          <p:nvPr/>
        </p:nvSpPr>
        <p:spPr>
          <a:xfrm>
            <a:off x="4166006" y="5848502"/>
            <a:ext cx="3866998" cy="571500"/>
          </a:xfrm>
          <a:prstGeom prst="roundRect">
            <a:avLst>
              <a:gd name="adj" fmla="val 21333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52" name="Shape 47"/>
          <p:cNvSpPr/>
          <p:nvPr/>
        </p:nvSpPr>
        <p:spPr>
          <a:xfrm>
            <a:off x="8102498" y="5848502"/>
            <a:ext cx="3866998" cy="571500"/>
          </a:xfrm>
          <a:prstGeom prst="roundRect">
            <a:avLst>
              <a:gd name="adj" fmla="val 21333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53" name="Shape 48"/>
          <p:cNvSpPr/>
          <p:nvPr/>
        </p:nvSpPr>
        <p:spPr>
          <a:xfrm>
            <a:off x="4241902" y="5029200"/>
            <a:ext cx="267005" cy="2670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54" name="Shape 49"/>
          <p:cNvSpPr/>
          <p:nvPr/>
        </p:nvSpPr>
        <p:spPr>
          <a:xfrm>
            <a:off x="8178394" y="5029200"/>
            <a:ext cx="267005" cy="2670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55" name="Shape 50"/>
          <p:cNvSpPr/>
          <p:nvPr/>
        </p:nvSpPr>
        <p:spPr>
          <a:xfrm>
            <a:off x="4241902" y="5943600"/>
            <a:ext cx="267005" cy="2670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56" name="Shape 51"/>
          <p:cNvSpPr/>
          <p:nvPr/>
        </p:nvSpPr>
        <p:spPr>
          <a:xfrm>
            <a:off x="8178394" y="5943600"/>
            <a:ext cx="267005" cy="2670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57" name="Text 52"/>
          <p:cNvSpPr txBox="1"/>
          <p:nvPr/>
        </p:nvSpPr>
        <p:spPr>
          <a:xfrm>
            <a:off x="666598" y="5029200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自主决策能力</a:t>
            </a:r>
            <a:endParaRPr lang="en-US" sz="1200" dirty="0"/>
          </a:p>
        </p:txBody>
      </p:sp>
      <p:sp>
        <p:nvSpPr>
          <p:cNvPr id="58" name="Text 53"/>
          <p:cNvSpPr txBox="1"/>
          <p:nvPr/>
        </p:nvSpPr>
        <p:spPr>
          <a:xfrm>
            <a:off x="4604004" y="5029200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端到端闭环执行</a:t>
            </a:r>
            <a:endParaRPr lang="en-US" sz="1200" dirty="0"/>
          </a:p>
        </p:txBody>
      </p:sp>
      <p:sp>
        <p:nvSpPr>
          <p:cNvPr id="59" name="Text 54"/>
          <p:cNvSpPr txBox="1"/>
          <p:nvPr/>
        </p:nvSpPr>
        <p:spPr>
          <a:xfrm>
            <a:off x="8540496" y="5943600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持续自我进化</a:t>
            </a:r>
            <a:endParaRPr lang="en-US" sz="1200" dirty="0"/>
          </a:p>
        </p:txBody>
      </p:sp>
      <p:sp>
        <p:nvSpPr>
          <p:cNvPr id="60" name="Text 55"/>
          <p:cNvSpPr txBox="1"/>
          <p:nvPr/>
        </p:nvSpPr>
        <p:spPr>
          <a:xfrm>
            <a:off x="666598" y="5248656"/>
            <a:ext cx="33009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能够独立分析情境并做出专业判断，减少人工决策依赖</a:t>
            </a:r>
            <a:endParaRPr lang="en-US" sz="1000" dirty="0"/>
          </a:p>
        </p:txBody>
      </p:sp>
      <p:pic>
        <p:nvPicPr>
          <p:cNvPr id="61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4317797" y="5105095"/>
            <a:ext cx="114300" cy="114300"/>
          </a:xfrm>
          <a:prstGeom prst="rect">
            <a:avLst/>
          </a:prstGeom>
        </p:spPr>
      </p:pic>
      <p:sp>
        <p:nvSpPr>
          <p:cNvPr id="62" name="Text 56"/>
          <p:cNvSpPr txBox="1"/>
          <p:nvPr/>
        </p:nvSpPr>
        <p:spPr>
          <a:xfrm>
            <a:off x="4604004" y="5248656"/>
            <a:ext cx="34344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从任务理解到执行完成的完整工作流，无需持续人工干预</a:t>
            </a:r>
            <a:endParaRPr lang="en-US" sz="1000" dirty="0"/>
          </a:p>
        </p:txBody>
      </p:sp>
      <p:pic>
        <p:nvPicPr>
          <p:cNvPr id="63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8255203" y="5105095"/>
            <a:ext cx="114300" cy="114300"/>
          </a:xfrm>
          <a:prstGeom prst="rect">
            <a:avLst/>
          </a:prstGeom>
        </p:spPr>
      </p:pic>
      <p:sp>
        <p:nvSpPr>
          <p:cNvPr id="64" name="Shape 57"/>
          <p:cNvSpPr/>
          <p:nvPr/>
        </p:nvSpPr>
        <p:spPr>
          <a:xfrm>
            <a:off x="304495" y="5943600"/>
            <a:ext cx="267005" cy="2670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65" name="Text 58"/>
          <p:cNvSpPr txBox="1"/>
          <p:nvPr/>
        </p:nvSpPr>
        <p:spPr>
          <a:xfrm>
            <a:off x="8540496" y="5029200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可扩展性极强</a:t>
            </a:r>
            <a:endParaRPr lang="en-US" sz="1200" dirty="0"/>
          </a:p>
        </p:txBody>
      </p:sp>
      <p:sp>
        <p:nvSpPr>
          <p:cNvPr id="66" name="Text 59"/>
          <p:cNvSpPr txBox="1"/>
          <p:nvPr/>
        </p:nvSpPr>
        <p:spPr>
          <a:xfrm>
            <a:off x="666598" y="5943600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极速响应能力</a:t>
            </a:r>
            <a:endParaRPr lang="en-US" sz="1200" dirty="0"/>
          </a:p>
        </p:txBody>
      </p:sp>
      <p:sp>
        <p:nvSpPr>
          <p:cNvPr id="67" name="Text 60"/>
          <p:cNvSpPr txBox="1"/>
          <p:nvPr/>
        </p:nvSpPr>
        <p:spPr>
          <a:xfrm>
            <a:off x="8540496" y="5248656"/>
            <a:ext cx="343448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边际成本接近零，可快速扩展业务规模而不受人力资源限制</a:t>
            </a:r>
            <a:endParaRPr lang="en-US" sz="1000" dirty="0"/>
          </a:p>
        </p:txBody>
      </p:sp>
      <p:pic>
        <p:nvPicPr>
          <p:cNvPr id="68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381305" y="6019495"/>
            <a:ext cx="114300" cy="114300"/>
          </a:xfrm>
          <a:prstGeom prst="rect">
            <a:avLst/>
          </a:prstGeom>
        </p:spPr>
      </p:pic>
      <p:sp>
        <p:nvSpPr>
          <p:cNvPr id="69" name="Text 61"/>
          <p:cNvSpPr txBox="1"/>
          <p:nvPr/>
        </p:nvSpPr>
        <p:spPr>
          <a:xfrm>
            <a:off x="666598" y="6163056"/>
            <a:ext cx="31007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7×24小时不间断运作，响应速度远超传统人力团队</a:t>
            </a:r>
            <a:endParaRPr lang="en-US" sz="1000" dirty="0"/>
          </a:p>
        </p:txBody>
      </p:sp>
      <p:pic>
        <p:nvPicPr>
          <p:cNvPr id="70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80" b="-80"/>
          <a:stretch/>
        </p:blipFill>
        <p:spPr>
          <a:xfrm>
            <a:off x="4304081" y="6019495"/>
            <a:ext cx="142646" cy="114300"/>
          </a:xfrm>
          <a:prstGeom prst="rect">
            <a:avLst/>
          </a:prstGeom>
        </p:spPr>
      </p:pic>
      <p:sp>
        <p:nvSpPr>
          <p:cNvPr id="71" name="Text 62"/>
          <p:cNvSpPr txBox="1"/>
          <p:nvPr/>
        </p:nvSpPr>
        <p:spPr>
          <a:xfrm>
            <a:off x="4604004" y="5943600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多智能体协作</a:t>
            </a:r>
            <a:endParaRPr lang="en-US" sz="1200" dirty="0"/>
          </a:p>
        </p:txBody>
      </p:sp>
      <p:sp>
        <p:nvSpPr>
          <p:cNvPr id="72" name="Text 63"/>
          <p:cNvSpPr txBox="1"/>
          <p:nvPr/>
        </p:nvSpPr>
        <p:spPr>
          <a:xfrm>
            <a:off x="4604004" y="6163056"/>
            <a:ext cx="29004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不同专长的智能体协同工作，共同完成复杂任务</a:t>
            </a:r>
            <a:endParaRPr lang="en-US" sz="1000" dirty="0"/>
          </a:p>
        </p:txBody>
      </p:sp>
      <p:pic>
        <p:nvPicPr>
          <p:cNvPr id="73" name="Image 7" descr="preencoded.png">    </p:cNvPr>
          <p:cNvPicPr>
            <a:picLocks noChangeAspect="1"/>
          </p:cNvPicPr>
          <p:nvPr/>
        </p:nvPicPr>
        <p:blipFill>
          <a:blip r:embed="rId8"/>
          <a:srcRect l="-133" r="-133" t="0" b="0"/>
          <a:stretch/>
        </p:blipFill>
        <p:spPr>
          <a:xfrm>
            <a:off x="8268919" y="6019495"/>
            <a:ext cx="85954" cy="114300"/>
          </a:xfrm>
          <a:prstGeom prst="rect">
            <a:avLst/>
          </a:prstGeom>
        </p:spPr>
      </p:pic>
      <p:sp>
        <p:nvSpPr>
          <p:cNvPr id="74" name="Text 64"/>
          <p:cNvSpPr txBox="1"/>
          <p:nvPr/>
        </p:nvSpPr>
        <p:spPr>
          <a:xfrm>
            <a:off x="8540496" y="6163056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通过数据反馈不断学习和优化，服务质量持续提升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5098" y="95098"/>
            <a:ext cx="12001500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" name="Shape 1"/>
          <p:cNvSpPr/>
          <p:nvPr/>
        </p:nvSpPr>
        <p:spPr>
          <a:xfrm>
            <a:off x="95098" y="247802"/>
            <a:ext cx="12001500" cy="1676095"/>
          </a:xfrm>
          <a:prstGeom prst="roundRect">
            <a:avLst>
              <a:gd name="adj" fmla="val 2480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237744" y="409651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发展趋势分析</a:t>
            </a:r>
            <a:endParaRPr lang="en-US" sz="1200" dirty="0"/>
          </a:p>
        </p:txBody>
      </p:sp>
      <p:sp>
        <p:nvSpPr>
          <p:cNvPr id="5" name="Text 3"/>
          <p:cNvSpPr txBox="1"/>
          <p:nvPr/>
        </p:nvSpPr>
        <p:spPr>
          <a:xfrm>
            <a:off x="237744" y="676656"/>
            <a:ext cx="39291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为何智能体企业是未来趋势？</a:t>
            </a:r>
            <a:endParaRPr lang="en-US" sz="2200" dirty="0"/>
          </a:p>
        </p:txBody>
      </p:sp>
      <p:sp>
        <p:nvSpPr>
          <p:cNvPr id="6" name="Text 4"/>
          <p:cNvSpPr txBox="1"/>
          <p:nvPr/>
        </p:nvSpPr>
        <p:spPr>
          <a:xfrm>
            <a:off x="237744" y="1343254"/>
            <a:ext cx="802020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智能体企业作为AI时代的新型组织形态，正从"对话交互"迈向"任务闭环"与多模态能力，成为提升生产力的核心引擎。</a:t>
            </a:r>
            <a:endParaRPr lang="en-US" sz="1200" dirty="0"/>
          </a:p>
        </p:txBody>
      </p:sp>
      <p:sp>
        <p:nvSpPr>
          <p:cNvPr id="7" name="Text 5"/>
          <p:cNvSpPr txBox="1"/>
          <p:nvPr/>
        </p:nvSpPr>
        <p:spPr>
          <a:xfrm>
            <a:off x="10886846" y="1104595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全球市场规模预测</a:t>
            </a:r>
            <a:endParaRPr lang="en-US" sz="1000" dirty="0"/>
          </a:p>
        </p:txBody>
      </p:sp>
      <p:sp>
        <p:nvSpPr>
          <p:cNvPr id="8" name="Text 6"/>
          <p:cNvSpPr txBox="1"/>
          <p:nvPr/>
        </p:nvSpPr>
        <p:spPr>
          <a:xfrm>
            <a:off x="11004804" y="1295705"/>
            <a:ext cx="11247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¥2.5万亿</a:t>
            </a:r>
            <a:endParaRPr lang="en-US" sz="1800" dirty="0"/>
          </a:p>
        </p:txBody>
      </p:sp>
      <p:sp>
        <p:nvSpPr>
          <p:cNvPr id="9" name="Text 7"/>
          <p:cNvSpPr txBox="1"/>
          <p:nvPr/>
        </p:nvSpPr>
        <p:spPr>
          <a:xfrm>
            <a:off x="10016338" y="1600200"/>
            <a:ext cx="1624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2025-2030年复合增长率</a:t>
            </a:r>
            <a:endParaRPr lang="en-US" sz="1000" dirty="0"/>
          </a:p>
        </p:txBody>
      </p:sp>
      <p:sp>
        <p:nvSpPr>
          <p:cNvPr id="10" name="Text 8"/>
          <p:cNvSpPr txBox="1"/>
          <p:nvPr/>
        </p:nvSpPr>
        <p:spPr>
          <a:xfrm>
            <a:off x="11531498" y="1600200"/>
            <a:ext cx="5294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b="1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42.7%</a:t>
            </a:r>
            <a:endParaRPr lang="en-US" sz="1000" dirty="0"/>
          </a:p>
        </p:txBody>
      </p:sp>
      <p:sp>
        <p:nvSpPr>
          <p:cNvPr id="11" name="Shape 9"/>
          <p:cNvSpPr/>
          <p:nvPr/>
        </p:nvSpPr>
        <p:spPr>
          <a:xfrm>
            <a:off x="95098" y="2066544"/>
            <a:ext cx="12001500" cy="1772107"/>
          </a:xfrm>
          <a:prstGeom prst="roundRect">
            <a:avLst>
              <a:gd name="adj" fmla="val 2219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12" name="Text 10"/>
          <p:cNvSpPr txBox="1"/>
          <p:nvPr/>
        </p:nvSpPr>
        <p:spPr>
          <a:xfrm>
            <a:off x="237744" y="2229307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核心驱动因素</a:t>
            </a:r>
            <a:endParaRPr lang="en-US" sz="1200" dirty="0"/>
          </a:p>
        </p:txBody>
      </p:sp>
      <p:sp>
        <p:nvSpPr>
          <p:cNvPr id="13" name="Shape 11"/>
          <p:cNvSpPr/>
          <p:nvPr/>
        </p:nvSpPr>
        <p:spPr>
          <a:xfrm>
            <a:off x="237744" y="2495398"/>
            <a:ext cx="3810305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4194353" y="2495398"/>
            <a:ext cx="3810305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400507" y="26572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6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4749" y="2762402"/>
            <a:ext cx="171907" cy="171907"/>
          </a:xfrm>
          <a:prstGeom prst="rect">
            <a:avLst/>
          </a:prstGeom>
        </p:spPr>
      </p:pic>
      <p:sp>
        <p:nvSpPr>
          <p:cNvPr id="17" name="Shape 14"/>
          <p:cNvSpPr/>
          <p:nvPr/>
        </p:nvSpPr>
        <p:spPr>
          <a:xfrm>
            <a:off x="8150047" y="2495398"/>
            <a:ext cx="3810305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8" name="Shape 15"/>
          <p:cNvSpPr/>
          <p:nvPr/>
        </p:nvSpPr>
        <p:spPr>
          <a:xfrm>
            <a:off x="4356202" y="26572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9" name="Shape 16"/>
          <p:cNvSpPr/>
          <p:nvPr/>
        </p:nvSpPr>
        <p:spPr>
          <a:xfrm>
            <a:off x="8311896" y="265724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0" name="Text 17"/>
          <p:cNvSpPr txBox="1"/>
          <p:nvPr/>
        </p:nvSpPr>
        <p:spPr>
          <a:xfrm>
            <a:off x="895198" y="275234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技术突破</a:t>
            </a:r>
            <a:endParaRPr lang="en-US" sz="1200" dirty="0"/>
          </a:p>
        </p:txBody>
      </p:sp>
      <p:sp>
        <p:nvSpPr>
          <p:cNvPr id="21" name="Text 18"/>
          <p:cNvSpPr txBox="1"/>
          <p:nvPr/>
        </p:nvSpPr>
        <p:spPr>
          <a:xfrm>
            <a:off x="4851806" y="275234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经济效益</a:t>
            </a:r>
            <a:endParaRPr lang="en-US" sz="1200" dirty="0"/>
          </a:p>
        </p:txBody>
      </p:sp>
      <p:sp>
        <p:nvSpPr>
          <p:cNvPr id="22" name="Text 19"/>
          <p:cNvSpPr txBox="1"/>
          <p:nvPr/>
        </p:nvSpPr>
        <p:spPr>
          <a:xfrm>
            <a:off x="400507" y="3161995"/>
            <a:ext cx="3557930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多模态大模型与智能体技术融合，让AI应用真正"秒懂"人类意图，实现任务闭环</a:t>
            </a:r>
            <a:endParaRPr lang="en-US" sz="1000" dirty="0"/>
          </a:p>
        </p:txBody>
      </p:sp>
      <p:pic>
        <p:nvPicPr>
          <p:cNvPr id="23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460443" y="2762402"/>
            <a:ext cx="171907" cy="171907"/>
          </a:xfrm>
          <a:prstGeom prst="rect">
            <a:avLst/>
          </a:prstGeom>
        </p:spPr>
      </p:pic>
      <p:sp>
        <p:nvSpPr>
          <p:cNvPr id="24" name="Text 20"/>
          <p:cNvSpPr txBox="1"/>
          <p:nvPr/>
        </p:nvSpPr>
        <p:spPr>
          <a:xfrm>
            <a:off x="8807501" y="275234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资本投入</a:t>
            </a:r>
            <a:endParaRPr lang="en-US" sz="1200" dirty="0"/>
          </a:p>
        </p:txBody>
      </p:sp>
      <p:sp>
        <p:nvSpPr>
          <p:cNvPr id="25" name="Text 21"/>
          <p:cNvSpPr txBox="1"/>
          <p:nvPr/>
        </p:nvSpPr>
        <p:spPr>
          <a:xfrm>
            <a:off x="4356202" y="3161995"/>
            <a:ext cx="3471977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企业通过智能体降低70%运营成本，提升5-10倍效率，同时创造全新商业模式</a:t>
            </a:r>
            <a:endParaRPr lang="en-US" sz="1000" dirty="0"/>
          </a:p>
        </p:txBody>
      </p:sp>
      <p:pic>
        <p:nvPicPr>
          <p:cNvPr id="26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8417052" y="2762402"/>
            <a:ext cx="171907" cy="171907"/>
          </a:xfrm>
          <a:prstGeom prst="rect">
            <a:avLst/>
          </a:prstGeom>
        </p:spPr>
      </p:pic>
      <p:sp>
        <p:nvSpPr>
          <p:cNvPr id="27" name="Text 22"/>
          <p:cNvSpPr txBox="1"/>
          <p:nvPr/>
        </p:nvSpPr>
        <p:spPr>
          <a:xfrm>
            <a:off x="8311896" y="3161995"/>
            <a:ext cx="3462833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全球智能体企业融资规模年增长85%，中国超级智能体市场2025年达百亿规模</a:t>
            </a:r>
            <a:endParaRPr lang="en-US" sz="1000" dirty="0"/>
          </a:p>
        </p:txBody>
      </p:sp>
      <p:sp>
        <p:nvSpPr>
          <p:cNvPr id="28" name="Shape 23"/>
          <p:cNvSpPr/>
          <p:nvPr/>
        </p:nvSpPr>
        <p:spPr>
          <a:xfrm>
            <a:off x="95098" y="3981298"/>
            <a:ext cx="12001500" cy="2476195"/>
          </a:xfrm>
          <a:prstGeom prst="roundRect">
            <a:avLst>
              <a:gd name="adj" fmla="val 1136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29" name="Text 24"/>
          <p:cNvSpPr txBox="1"/>
          <p:nvPr/>
        </p:nvSpPr>
        <p:spPr>
          <a:xfrm>
            <a:off x="237744" y="4143146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行业应用前景</a:t>
            </a:r>
            <a:endParaRPr lang="en-US" sz="1200" dirty="0"/>
          </a:p>
        </p:txBody>
      </p:sp>
      <p:sp>
        <p:nvSpPr>
          <p:cNvPr id="30" name="Shape 25"/>
          <p:cNvSpPr/>
          <p:nvPr/>
        </p:nvSpPr>
        <p:spPr>
          <a:xfrm>
            <a:off x="237744" y="4410151"/>
            <a:ext cx="5705856" cy="418795"/>
          </a:xfrm>
          <a:prstGeom prst="roundRect">
            <a:avLst>
              <a:gd name="adj" fmla="val 29774"/>
            </a:avLst>
          </a:prstGeom>
          <a:solidFill>
            <a:srgbClr val="EFF6FF"/>
          </a:solidFill>
          <a:ln/>
        </p:spPr>
      </p:sp>
      <p:pic>
        <p:nvPicPr>
          <p:cNvPr id="31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352044" y="4550969"/>
            <a:ext cx="133502" cy="133502"/>
          </a:xfrm>
          <a:prstGeom prst="rect">
            <a:avLst/>
          </a:prstGeom>
        </p:spPr>
      </p:pic>
      <p:sp>
        <p:nvSpPr>
          <p:cNvPr id="32" name="Text 26"/>
          <p:cNvSpPr txBox="1"/>
          <p:nvPr/>
        </p:nvSpPr>
        <p:spPr>
          <a:xfrm>
            <a:off x="6248095" y="4143146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技术演进路径</a:t>
            </a:r>
            <a:endParaRPr lang="en-US" sz="1200" dirty="0"/>
          </a:p>
        </p:txBody>
      </p:sp>
      <p:sp>
        <p:nvSpPr>
          <p:cNvPr id="33" name="Text 27"/>
          <p:cNvSpPr txBox="1"/>
          <p:nvPr/>
        </p:nvSpPr>
        <p:spPr>
          <a:xfrm>
            <a:off x="523951" y="4533595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智能体企业渗透率年均提升25%，预计2028年成主流</a:t>
            </a:r>
            <a:endParaRPr lang="en-US" sz="1000" dirty="0"/>
          </a:p>
        </p:txBody>
      </p:sp>
      <p:sp>
        <p:nvSpPr>
          <p:cNvPr id="34" name="Text 28"/>
          <p:cNvSpPr txBox="1"/>
          <p:nvPr/>
        </p:nvSpPr>
        <p:spPr>
          <a:xfrm>
            <a:off x="448056" y="4924044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客户服务领域率先规模化应用</a:t>
            </a:r>
            <a:endParaRPr lang="en-US" sz="1200" dirty="0"/>
          </a:p>
        </p:txBody>
      </p:sp>
      <p:sp>
        <p:nvSpPr>
          <p:cNvPr id="35" name="Text 29"/>
          <p:cNvSpPr txBox="1"/>
          <p:nvPr/>
        </p:nvSpPr>
        <p:spPr>
          <a:xfrm>
            <a:off x="448056" y="5191049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金融科技领域实现降本增效突破</a:t>
            </a:r>
            <a:endParaRPr lang="en-US" sz="1200" dirty="0"/>
          </a:p>
        </p:txBody>
      </p:sp>
      <p:sp>
        <p:nvSpPr>
          <p:cNvPr id="36" name="Text 30"/>
          <p:cNvSpPr txBox="1"/>
          <p:nvPr/>
        </p:nvSpPr>
        <p:spPr>
          <a:xfrm>
            <a:off x="448056" y="5458054"/>
            <a:ext cx="19531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法律咨询行业变革步伐加速</a:t>
            </a:r>
            <a:endParaRPr lang="en-US" sz="1200" dirty="0"/>
          </a:p>
        </p:txBody>
      </p:sp>
      <p:sp>
        <p:nvSpPr>
          <p:cNvPr id="37" name="Text 31"/>
          <p:cNvSpPr txBox="1"/>
          <p:nvPr/>
        </p:nvSpPr>
        <p:spPr>
          <a:xfrm>
            <a:off x="448056" y="5724144"/>
            <a:ext cx="19531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制造业智能体企业加速涌现</a:t>
            </a:r>
            <a:endParaRPr lang="en-US" sz="1200" dirty="0"/>
          </a:p>
        </p:txBody>
      </p:sp>
      <p:sp>
        <p:nvSpPr>
          <p:cNvPr id="38" name="Text 32"/>
          <p:cNvSpPr txBox="1"/>
          <p:nvPr/>
        </p:nvSpPr>
        <p:spPr>
          <a:xfrm>
            <a:off x="448056" y="5991149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供应链领域成为最大价值释放点</a:t>
            </a:r>
            <a:endParaRPr lang="en-US" sz="1200" dirty="0"/>
          </a:p>
        </p:txBody>
      </p:sp>
      <p:sp>
        <p:nvSpPr>
          <p:cNvPr id="39" name="Shape 33"/>
          <p:cNvSpPr/>
          <p:nvPr/>
        </p:nvSpPr>
        <p:spPr>
          <a:xfrm>
            <a:off x="6248095" y="4410151"/>
            <a:ext cx="5705856" cy="418795"/>
          </a:xfrm>
          <a:prstGeom prst="rect">
            <a:avLst/>
          </a:prstGeom>
          <a:solidFill>
            <a:srgbClr val="4C6FFF">
              <a:alpha val="8000"/>
            </a:srgbClr>
          </a:solidFill>
          <a:ln/>
        </p:spPr>
      </p:sp>
      <p:sp>
        <p:nvSpPr>
          <p:cNvPr id="40" name="Shape 34"/>
          <p:cNvSpPr/>
          <p:nvPr/>
        </p:nvSpPr>
        <p:spPr>
          <a:xfrm>
            <a:off x="6248095" y="4410151"/>
            <a:ext cx="38405" cy="4187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1" name="Text 35"/>
          <p:cNvSpPr txBox="1"/>
          <p:nvPr/>
        </p:nvSpPr>
        <p:spPr>
          <a:xfrm>
            <a:off x="6400800" y="4533595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智能体企业发展四阶段</a:t>
            </a:r>
            <a:endParaRPr lang="en-US" sz="1000" dirty="0"/>
          </a:p>
        </p:txBody>
      </p:sp>
      <p:sp>
        <p:nvSpPr>
          <p:cNvPr id="42" name="Text 36"/>
          <p:cNvSpPr txBox="1"/>
          <p:nvPr/>
        </p:nvSpPr>
        <p:spPr>
          <a:xfrm>
            <a:off x="6458407" y="4924044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第一阶段：单一工具型智能体</a:t>
            </a:r>
            <a:endParaRPr lang="en-US" sz="1200" dirty="0"/>
          </a:p>
        </p:txBody>
      </p:sp>
      <p:sp>
        <p:nvSpPr>
          <p:cNvPr id="43" name="Text 37"/>
          <p:cNvSpPr txBox="1"/>
          <p:nvPr/>
        </p:nvSpPr>
        <p:spPr>
          <a:xfrm>
            <a:off x="6458407" y="5229454"/>
            <a:ext cx="2410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第二阶段：协同任务型智能体网络</a:t>
            </a:r>
            <a:endParaRPr lang="en-US" sz="1200" dirty="0"/>
          </a:p>
        </p:txBody>
      </p:sp>
      <p:sp>
        <p:nvSpPr>
          <p:cNvPr id="44" name="Text 38"/>
          <p:cNvSpPr txBox="1"/>
          <p:nvPr/>
        </p:nvSpPr>
        <p:spPr>
          <a:xfrm>
            <a:off x="6458407" y="5533949"/>
            <a:ext cx="2410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第三阶段：自主决策型智能体组织</a:t>
            </a:r>
            <a:endParaRPr lang="en-US" sz="1200" dirty="0"/>
          </a:p>
        </p:txBody>
      </p:sp>
      <p:sp>
        <p:nvSpPr>
          <p:cNvPr id="45" name="Text 39"/>
          <p:cNvSpPr txBox="1"/>
          <p:nvPr/>
        </p:nvSpPr>
        <p:spPr>
          <a:xfrm>
            <a:off x="6458407" y="5838444"/>
            <a:ext cx="2410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第四阶段：全链路智能体企业生态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" name="Shape 1"/>
          <p:cNvSpPr/>
          <p:nvPr/>
        </p:nvSpPr>
        <p:spPr>
          <a:xfrm>
            <a:off x="228600" y="304495"/>
            <a:ext cx="4819802" cy="933602"/>
          </a:xfrm>
          <a:prstGeom prst="roundRect">
            <a:avLst>
              <a:gd name="adj" fmla="val 7995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304495" y="400507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竞争优势分析</a:t>
            </a:r>
            <a:endParaRPr lang="en-US" sz="1200" dirty="0"/>
          </a:p>
        </p:txBody>
      </p:sp>
      <p:sp>
        <p:nvSpPr>
          <p:cNvPr id="5" name="Text 3"/>
          <p:cNvSpPr txBox="1"/>
          <p:nvPr/>
        </p:nvSpPr>
        <p:spPr>
          <a:xfrm>
            <a:off x="304495" y="638251"/>
            <a:ext cx="29151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智能体企业的差异化竞争力</a:t>
            </a:r>
            <a:endParaRPr lang="en-US" sz="1800" dirty="0"/>
          </a:p>
        </p:txBody>
      </p:sp>
      <p:sp>
        <p:nvSpPr>
          <p:cNvPr id="6" name="Text 4"/>
          <p:cNvSpPr txBox="1"/>
          <p:nvPr/>
        </p:nvSpPr>
        <p:spPr>
          <a:xfrm>
            <a:off x="304495" y="981151"/>
            <a:ext cx="47676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相比传统企业、智能工具与智能工人，智能体企业具有显著的优势和差异化特征</a:t>
            </a:r>
            <a:endParaRPr lang="en-US" sz="1000" dirty="0"/>
          </a:p>
        </p:txBody>
      </p:sp>
      <p:sp>
        <p:nvSpPr>
          <p:cNvPr id="7" name="Shape 5"/>
          <p:cNvSpPr/>
          <p:nvPr/>
        </p:nvSpPr>
        <p:spPr>
          <a:xfrm>
            <a:off x="9484157" y="304495"/>
            <a:ext cx="2486254" cy="724205"/>
          </a:xfrm>
          <a:prstGeom prst="roundRect">
            <a:avLst>
              <a:gd name="adj" fmla="val 13291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8" name="Text 6"/>
          <p:cNvSpPr txBox="1"/>
          <p:nvPr/>
        </p:nvSpPr>
        <p:spPr>
          <a:xfrm>
            <a:off x="11430000" y="381305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市场预测</a:t>
            </a:r>
            <a:endParaRPr lang="en-US" sz="900" dirty="0"/>
          </a:p>
        </p:txBody>
      </p:sp>
      <p:sp>
        <p:nvSpPr>
          <p:cNvPr id="9" name="Text 7"/>
          <p:cNvSpPr txBox="1"/>
          <p:nvPr/>
        </p:nvSpPr>
        <p:spPr>
          <a:xfrm>
            <a:off x="11196828" y="552298"/>
            <a:ext cx="8385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5倍增长</a:t>
            </a:r>
            <a:endParaRPr lang="en-US" sz="1500" dirty="0"/>
          </a:p>
        </p:txBody>
      </p:sp>
      <p:sp>
        <p:nvSpPr>
          <p:cNvPr id="10" name="Text 8"/>
          <p:cNvSpPr txBox="1"/>
          <p:nvPr/>
        </p:nvSpPr>
        <p:spPr>
          <a:xfrm>
            <a:off x="9560052" y="800100"/>
            <a:ext cx="24195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2025-2030年智能体企业市场规模预期增长率</a:t>
            </a:r>
            <a:endParaRPr lang="en-US" sz="900" dirty="0"/>
          </a:p>
        </p:txBody>
      </p:sp>
      <p:sp>
        <p:nvSpPr>
          <p:cNvPr id="11" name="Shape 9"/>
          <p:cNvSpPr/>
          <p:nvPr/>
        </p:nvSpPr>
        <p:spPr>
          <a:xfrm>
            <a:off x="228600" y="1362456"/>
            <a:ext cx="5810098" cy="381305"/>
          </a:xfrm>
          <a:prstGeom prst="roundRect">
            <a:avLst>
              <a:gd name="adj" fmla="val 47962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12" name="Shape 10"/>
          <p:cNvSpPr/>
          <p:nvPr/>
        </p:nvSpPr>
        <p:spPr>
          <a:xfrm>
            <a:off x="6152998" y="1362456"/>
            <a:ext cx="5810098" cy="381305"/>
          </a:xfrm>
          <a:prstGeom prst="roundRect">
            <a:avLst>
              <a:gd name="adj" fmla="val 47962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13" name="Text 11"/>
          <p:cNvSpPr txBox="1"/>
          <p:nvPr/>
        </p:nvSpPr>
        <p:spPr>
          <a:xfrm>
            <a:off x="304495" y="1457554"/>
            <a:ext cx="16294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与智能工具/工人对比</a:t>
            </a:r>
            <a:endParaRPr lang="en-US" sz="1200" dirty="0"/>
          </a:p>
        </p:txBody>
      </p:sp>
      <p:sp>
        <p:nvSpPr>
          <p:cNvPr id="14" name="Text 12"/>
          <p:cNvSpPr txBox="1"/>
          <p:nvPr/>
        </p:nvSpPr>
        <p:spPr>
          <a:xfrm>
            <a:off x="6229807" y="1457554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与传统企业对比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228600" y="1790395"/>
            <a:ext cx="5810098" cy="1143000"/>
          </a:xfrm>
          <a:prstGeom prst="roundRect">
            <a:avLst>
              <a:gd name="adj" fmla="val 2667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16" name="Shape 14"/>
          <p:cNvSpPr/>
          <p:nvPr/>
        </p:nvSpPr>
        <p:spPr>
          <a:xfrm>
            <a:off x="228600" y="1790395"/>
            <a:ext cx="38405" cy="1143000"/>
          </a:xfrm>
          <a:prstGeom prst="rect">
            <a:avLst/>
          </a:prstGeom>
          <a:solidFill>
            <a:srgbClr val="9CA3AF"/>
          </a:solidFill>
          <a:ln/>
        </p:spPr>
      </p:sp>
      <p:sp>
        <p:nvSpPr>
          <p:cNvPr id="17" name="Shape 15"/>
          <p:cNvSpPr/>
          <p:nvPr/>
        </p:nvSpPr>
        <p:spPr>
          <a:xfrm>
            <a:off x="6152998" y="1790395"/>
            <a:ext cx="5810098" cy="1143000"/>
          </a:xfrm>
          <a:prstGeom prst="roundRect">
            <a:avLst>
              <a:gd name="adj" fmla="val 2667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18" name="Shape 16"/>
          <p:cNvSpPr/>
          <p:nvPr/>
        </p:nvSpPr>
        <p:spPr>
          <a:xfrm>
            <a:off x="6152998" y="1790395"/>
            <a:ext cx="38405" cy="1143000"/>
          </a:xfrm>
          <a:prstGeom prst="rect">
            <a:avLst/>
          </a:prstGeom>
          <a:solidFill>
            <a:srgbClr val="9CA3AF"/>
          </a:solidFill>
          <a:ln/>
        </p:spPr>
      </p:sp>
      <p:sp>
        <p:nvSpPr>
          <p:cNvPr id="19" name="Text 17"/>
          <p:cNvSpPr txBox="1"/>
          <p:nvPr/>
        </p:nvSpPr>
        <p:spPr>
          <a:xfrm>
            <a:off x="342900" y="1867205"/>
            <a:ext cx="10954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智能工具/工人</a:t>
            </a:r>
            <a:endParaRPr lang="en-US" sz="1200" dirty="0"/>
          </a:p>
        </p:txBody>
      </p:sp>
      <p:sp>
        <p:nvSpPr>
          <p:cNvPr id="20" name="Text 18"/>
          <p:cNvSpPr txBox="1"/>
          <p:nvPr/>
        </p:nvSpPr>
        <p:spPr>
          <a:xfrm>
            <a:off x="6267298" y="1867205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传统企业</a:t>
            </a:r>
            <a:endParaRPr lang="en-US" sz="1200" dirty="0"/>
          </a:p>
        </p:txBody>
      </p:sp>
      <p:sp>
        <p:nvSpPr>
          <p:cNvPr id="21" name="Text 19"/>
          <p:cNvSpPr txBox="1"/>
          <p:nvPr/>
        </p:nvSpPr>
        <p:spPr>
          <a:xfrm>
            <a:off x="533095" y="2085746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单点功能，需人工协调整合</a:t>
            </a:r>
            <a:endParaRPr lang="en-US" sz="1000" dirty="0"/>
          </a:p>
        </p:txBody>
      </p:sp>
      <p:sp>
        <p:nvSpPr>
          <p:cNvPr id="22" name="Text 20"/>
          <p:cNvSpPr txBox="1"/>
          <p:nvPr/>
        </p:nvSpPr>
        <p:spPr>
          <a:xfrm>
            <a:off x="533095" y="2276856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任务执行型，缺乏自主决策</a:t>
            </a:r>
            <a:endParaRPr lang="en-US" sz="1000" dirty="0"/>
          </a:p>
        </p:txBody>
      </p:sp>
      <p:sp>
        <p:nvSpPr>
          <p:cNvPr id="23" name="Text 21"/>
          <p:cNvSpPr txBox="1"/>
          <p:nvPr/>
        </p:nvSpPr>
        <p:spPr>
          <a:xfrm>
            <a:off x="533095" y="2467051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依赖明确指令与监督</a:t>
            </a:r>
            <a:endParaRPr lang="en-US" sz="1000" dirty="0"/>
          </a:p>
        </p:txBody>
      </p:sp>
      <p:sp>
        <p:nvSpPr>
          <p:cNvPr id="24" name="Text 22"/>
          <p:cNvSpPr txBox="1"/>
          <p:nvPr/>
        </p:nvSpPr>
        <p:spPr>
          <a:xfrm>
            <a:off x="533095" y="2657246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固定能力边界</a:t>
            </a:r>
            <a:endParaRPr lang="en-US" sz="1000" dirty="0"/>
          </a:p>
        </p:txBody>
      </p:sp>
      <p:sp>
        <p:nvSpPr>
          <p:cNvPr id="25" name="Text 23"/>
          <p:cNvSpPr txBox="1"/>
          <p:nvPr/>
        </p:nvSpPr>
        <p:spPr>
          <a:xfrm>
            <a:off x="6458407" y="2085746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人力密集型决策与执行</a:t>
            </a:r>
            <a:endParaRPr lang="en-US" sz="1000" dirty="0"/>
          </a:p>
        </p:txBody>
      </p:sp>
      <p:sp>
        <p:nvSpPr>
          <p:cNvPr id="26" name="Text 24"/>
          <p:cNvSpPr txBox="1"/>
          <p:nvPr/>
        </p:nvSpPr>
        <p:spPr>
          <a:xfrm>
            <a:off x="6458407" y="2276856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响应速度慢，扩展性受限</a:t>
            </a:r>
            <a:endParaRPr lang="en-US" sz="1000" dirty="0"/>
          </a:p>
        </p:txBody>
      </p:sp>
      <p:sp>
        <p:nvSpPr>
          <p:cNvPr id="27" name="Text 25"/>
          <p:cNvSpPr txBox="1"/>
          <p:nvPr/>
        </p:nvSpPr>
        <p:spPr>
          <a:xfrm>
            <a:off x="6458407" y="2467051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线性增长成本结构</a:t>
            </a:r>
            <a:endParaRPr lang="en-US" sz="1000" dirty="0"/>
          </a:p>
        </p:txBody>
      </p:sp>
      <p:sp>
        <p:nvSpPr>
          <p:cNvPr id="28" name="Text 26"/>
          <p:cNvSpPr txBox="1"/>
          <p:nvPr/>
        </p:nvSpPr>
        <p:spPr>
          <a:xfrm>
            <a:off x="6458407" y="2657246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数据利用效率低下</a:t>
            </a:r>
            <a:endParaRPr lang="en-US" sz="1000" dirty="0"/>
          </a:p>
        </p:txBody>
      </p:sp>
      <p:sp>
        <p:nvSpPr>
          <p:cNvPr id="29" name="Shape 27"/>
          <p:cNvSpPr/>
          <p:nvPr/>
        </p:nvSpPr>
        <p:spPr>
          <a:xfrm>
            <a:off x="228600" y="2980944"/>
            <a:ext cx="5810098" cy="1104595"/>
          </a:xfrm>
          <a:prstGeom prst="roundRect">
            <a:avLst>
              <a:gd name="adj" fmla="val 2855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30" name="Shape 28"/>
          <p:cNvSpPr/>
          <p:nvPr/>
        </p:nvSpPr>
        <p:spPr>
          <a:xfrm>
            <a:off x="228600" y="2980944"/>
            <a:ext cx="38405" cy="11045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1" name="Shape 29"/>
          <p:cNvSpPr/>
          <p:nvPr/>
        </p:nvSpPr>
        <p:spPr>
          <a:xfrm>
            <a:off x="6152998" y="2980944"/>
            <a:ext cx="5810098" cy="1104595"/>
          </a:xfrm>
          <a:prstGeom prst="roundRect">
            <a:avLst>
              <a:gd name="adj" fmla="val 2855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32" name="Shape 30"/>
          <p:cNvSpPr/>
          <p:nvPr/>
        </p:nvSpPr>
        <p:spPr>
          <a:xfrm>
            <a:off x="6152998" y="2980944"/>
            <a:ext cx="38405" cy="11045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3" name="Text 31"/>
          <p:cNvSpPr txBox="1"/>
          <p:nvPr/>
        </p:nvSpPr>
        <p:spPr>
          <a:xfrm>
            <a:off x="342900" y="3057754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</a:t>
            </a:r>
            <a:endParaRPr lang="en-US" sz="1200" dirty="0"/>
          </a:p>
        </p:txBody>
      </p:sp>
      <p:sp>
        <p:nvSpPr>
          <p:cNvPr id="34" name="Text 32"/>
          <p:cNvSpPr txBox="1"/>
          <p:nvPr/>
        </p:nvSpPr>
        <p:spPr>
          <a:xfrm>
            <a:off x="6267298" y="3057754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</a:t>
            </a:r>
            <a:endParaRPr lang="en-US" sz="1200" dirty="0"/>
          </a:p>
        </p:txBody>
      </p:sp>
      <p:sp>
        <p:nvSpPr>
          <p:cNvPr id="35" name="Text 33"/>
          <p:cNvSpPr txBox="1"/>
          <p:nvPr/>
        </p:nvSpPr>
        <p:spPr>
          <a:xfrm>
            <a:off x="533095" y="3276295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完整闭环业务流程自动化</a:t>
            </a:r>
            <a:endParaRPr lang="en-US" sz="1000" dirty="0"/>
          </a:p>
        </p:txBody>
      </p:sp>
      <p:sp>
        <p:nvSpPr>
          <p:cNvPr id="36" name="Text 34"/>
          <p:cNvSpPr txBox="1"/>
          <p:nvPr/>
        </p:nvSpPr>
        <p:spPr>
          <a:xfrm>
            <a:off x="533095" y="3467405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具备自主规划与决策能力</a:t>
            </a:r>
            <a:endParaRPr lang="en-US" sz="1000" dirty="0"/>
          </a:p>
        </p:txBody>
      </p:sp>
      <p:sp>
        <p:nvSpPr>
          <p:cNvPr id="37" name="Text 35"/>
          <p:cNvSpPr txBox="1"/>
          <p:nvPr/>
        </p:nvSpPr>
        <p:spPr>
          <a:xfrm>
            <a:off x="533095" y="3657600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持续学习优化，自我调整</a:t>
            </a:r>
            <a:endParaRPr lang="en-US" sz="1000" dirty="0"/>
          </a:p>
        </p:txBody>
      </p:sp>
      <p:sp>
        <p:nvSpPr>
          <p:cNvPr id="38" name="Text 36"/>
          <p:cNvSpPr txBox="1"/>
          <p:nvPr/>
        </p:nvSpPr>
        <p:spPr>
          <a:xfrm>
            <a:off x="533095" y="3847795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可复合扩展的能力边界</a:t>
            </a:r>
            <a:endParaRPr lang="en-US" sz="1000" dirty="0"/>
          </a:p>
        </p:txBody>
      </p:sp>
      <p:sp>
        <p:nvSpPr>
          <p:cNvPr id="39" name="Text 37"/>
          <p:cNvSpPr txBox="1"/>
          <p:nvPr/>
        </p:nvSpPr>
        <p:spPr>
          <a:xfrm>
            <a:off x="6458407" y="3276295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AI驱动的自主决策与执行</a:t>
            </a:r>
            <a:endParaRPr lang="en-US" sz="1000" dirty="0"/>
          </a:p>
        </p:txBody>
      </p:sp>
      <p:sp>
        <p:nvSpPr>
          <p:cNvPr id="40" name="Text 38"/>
          <p:cNvSpPr txBox="1"/>
          <p:nvPr/>
        </p:nvSpPr>
        <p:spPr>
          <a:xfrm>
            <a:off x="6458407" y="3467405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实时响应，无限扩展潜力</a:t>
            </a:r>
            <a:endParaRPr lang="en-US" sz="1000" dirty="0"/>
          </a:p>
        </p:txBody>
      </p:sp>
      <p:sp>
        <p:nvSpPr>
          <p:cNvPr id="41" name="Text 39"/>
          <p:cNvSpPr txBox="1"/>
          <p:nvPr/>
        </p:nvSpPr>
        <p:spPr>
          <a:xfrm>
            <a:off x="6458407" y="3657600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边际成本递减模式</a:t>
            </a:r>
            <a:endParaRPr lang="en-US" sz="1000" dirty="0"/>
          </a:p>
        </p:txBody>
      </p:sp>
      <p:sp>
        <p:nvSpPr>
          <p:cNvPr id="42" name="Text 40"/>
          <p:cNvSpPr txBox="1"/>
          <p:nvPr/>
        </p:nvSpPr>
        <p:spPr>
          <a:xfrm>
            <a:off x="6458407" y="3847795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数据驱动的持续自我优化</a:t>
            </a:r>
            <a:endParaRPr lang="en-US" sz="1000" dirty="0"/>
          </a:p>
        </p:txBody>
      </p:sp>
      <p:sp>
        <p:nvSpPr>
          <p:cNvPr id="43" name="Shape 41"/>
          <p:cNvSpPr/>
          <p:nvPr/>
        </p:nvSpPr>
        <p:spPr>
          <a:xfrm>
            <a:off x="228600" y="4248302"/>
            <a:ext cx="11734495" cy="381305"/>
          </a:xfrm>
          <a:prstGeom prst="roundRect">
            <a:avLst>
              <a:gd name="adj" fmla="val 47962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44" name="Text 42"/>
          <p:cNvSpPr txBox="1"/>
          <p:nvPr/>
        </p:nvSpPr>
        <p:spPr>
          <a:xfrm>
            <a:off x="304495" y="4343400"/>
            <a:ext cx="1877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智能体企业核心竞争优势</a:t>
            </a:r>
            <a:endParaRPr lang="en-US" sz="1200" dirty="0"/>
          </a:p>
        </p:txBody>
      </p:sp>
      <p:sp>
        <p:nvSpPr>
          <p:cNvPr id="45" name="Shape 43"/>
          <p:cNvSpPr/>
          <p:nvPr/>
        </p:nvSpPr>
        <p:spPr>
          <a:xfrm>
            <a:off x="228600" y="4677156"/>
            <a:ext cx="3866998" cy="705002"/>
          </a:xfrm>
          <a:prstGeom prst="roundRect">
            <a:avLst>
              <a:gd name="adj" fmla="val 14022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6" name="Shape 44"/>
          <p:cNvSpPr/>
          <p:nvPr/>
        </p:nvSpPr>
        <p:spPr>
          <a:xfrm>
            <a:off x="4166006" y="4677156"/>
            <a:ext cx="3866998" cy="705002"/>
          </a:xfrm>
          <a:prstGeom prst="roundRect">
            <a:avLst>
              <a:gd name="adj" fmla="val 14022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47" name="Shape 45"/>
          <p:cNvSpPr/>
          <p:nvPr/>
        </p:nvSpPr>
        <p:spPr>
          <a:xfrm>
            <a:off x="314554" y="4762195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4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09651" y="4858207"/>
            <a:ext cx="152705" cy="152705"/>
          </a:xfrm>
          <a:prstGeom prst="rect">
            <a:avLst/>
          </a:prstGeom>
        </p:spPr>
      </p:pic>
      <p:sp>
        <p:nvSpPr>
          <p:cNvPr id="49" name="Shape 46"/>
          <p:cNvSpPr/>
          <p:nvPr/>
        </p:nvSpPr>
        <p:spPr>
          <a:xfrm>
            <a:off x="8102498" y="4677156"/>
            <a:ext cx="3866998" cy="705002"/>
          </a:xfrm>
          <a:prstGeom prst="roundRect">
            <a:avLst>
              <a:gd name="adj" fmla="val 14022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50" name="Shape 47"/>
          <p:cNvSpPr/>
          <p:nvPr/>
        </p:nvSpPr>
        <p:spPr>
          <a:xfrm>
            <a:off x="4251046" y="4762195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51" name="Shape 48"/>
          <p:cNvSpPr/>
          <p:nvPr/>
        </p:nvSpPr>
        <p:spPr>
          <a:xfrm>
            <a:off x="8188452" y="4762195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52" name="Text 49"/>
          <p:cNvSpPr txBox="1"/>
          <p:nvPr/>
        </p:nvSpPr>
        <p:spPr>
          <a:xfrm>
            <a:off x="733349" y="4848149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指数级扩展能力</a:t>
            </a:r>
            <a:endParaRPr lang="en-US" sz="1000" dirty="0"/>
          </a:p>
        </p:txBody>
      </p:sp>
      <p:sp>
        <p:nvSpPr>
          <p:cNvPr id="53" name="Text 50"/>
          <p:cNvSpPr txBox="1"/>
          <p:nvPr/>
        </p:nvSpPr>
        <p:spPr>
          <a:xfrm>
            <a:off x="4670755" y="4848149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持续自我进化</a:t>
            </a:r>
            <a:endParaRPr lang="en-US" sz="1000" dirty="0"/>
          </a:p>
        </p:txBody>
      </p:sp>
      <p:sp>
        <p:nvSpPr>
          <p:cNvPr id="54" name="Text 51"/>
          <p:cNvSpPr txBox="1"/>
          <p:nvPr/>
        </p:nvSpPr>
        <p:spPr>
          <a:xfrm>
            <a:off x="314554" y="5143500"/>
            <a:ext cx="2953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边际成本低可同时服务无限客户，资源消耗增长曲线平缓</a:t>
            </a:r>
            <a:endParaRPr lang="en-US" sz="900" dirty="0"/>
          </a:p>
        </p:txBody>
      </p:sp>
      <p:pic>
        <p:nvPicPr>
          <p:cNvPr id="55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346143" y="4858207"/>
            <a:ext cx="152705" cy="152705"/>
          </a:xfrm>
          <a:prstGeom prst="rect">
            <a:avLst/>
          </a:prstGeom>
        </p:spPr>
      </p:pic>
      <p:sp>
        <p:nvSpPr>
          <p:cNvPr id="56" name="Text 52"/>
          <p:cNvSpPr txBox="1"/>
          <p:nvPr/>
        </p:nvSpPr>
        <p:spPr>
          <a:xfrm>
            <a:off x="8607247" y="4848149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复合智能协作</a:t>
            </a:r>
            <a:endParaRPr lang="en-US" sz="1000" dirty="0"/>
          </a:p>
        </p:txBody>
      </p:sp>
      <p:sp>
        <p:nvSpPr>
          <p:cNvPr id="57" name="Text 53"/>
          <p:cNvSpPr txBox="1"/>
          <p:nvPr/>
        </p:nvSpPr>
        <p:spPr>
          <a:xfrm>
            <a:off x="4251046" y="5143500"/>
            <a:ext cx="3067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数据复利通过运营数据持续学习，服务质量随时间指数提升</a:t>
            </a:r>
            <a:endParaRPr lang="en-US" sz="900" dirty="0"/>
          </a:p>
        </p:txBody>
      </p:sp>
      <p:pic>
        <p:nvPicPr>
          <p:cNvPr id="5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8264347" y="4858207"/>
            <a:ext cx="190195" cy="152705"/>
          </a:xfrm>
          <a:prstGeom prst="rect">
            <a:avLst/>
          </a:prstGeom>
        </p:spPr>
      </p:pic>
      <p:sp>
        <p:nvSpPr>
          <p:cNvPr id="59" name="Text 54"/>
          <p:cNvSpPr txBox="1"/>
          <p:nvPr/>
        </p:nvSpPr>
        <p:spPr>
          <a:xfrm>
            <a:off x="8188452" y="5143500"/>
            <a:ext cx="3296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系统效应多智能体协同工作，解决传统企业无法触及的复杂问题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" name="Shape 1"/>
          <p:cNvSpPr/>
          <p:nvPr/>
        </p:nvSpPr>
        <p:spPr>
          <a:xfrm>
            <a:off x="75895" y="152705"/>
            <a:ext cx="8429854" cy="1057046"/>
          </a:xfrm>
          <a:prstGeom prst="roundRect">
            <a:avLst>
              <a:gd name="adj" fmla="val 6235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171907" y="276149"/>
            <a:ext cx="12152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行业变革分析</a:t>
            </a:r>
            <a:endParaRPr lang="en-US" sz="1300" dirty="0"/>
          </a:p>
        </p:txBody>
      </p:sp>
      <p:sp>
        <p:nvSpPr>
          <p:cNvPr id="5" name="Text 3"/>
          <p:cNvSpPr txBox="1"/>
          <p:nvPr/>
        </p:nvSpPr>
        <p:spPr>
          <a:xfrm>
            <a:off x="171907" y="543154"/>
            <a:ext cx="33576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企业核心环节的时代变迁</a:t>
            </a:r>
            <a:endParaRPr lang="en-US" sz="2200" dirty="0"/>
          </a:p>
        </p:txBody>
      </p:sp>
      <p:sp>
        <p:nvSpPr>
          <p:cNvPr id="6" name="Text 4"/>
          <p:cNvSpPr txBox="1"/>
          <p:nvPr/>
        </p:nvSpPr>
        <p:spPr>
          <a:xfrm>
            <a:off x="171907" y="905256"/>
            <a:ext cx="42391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从互联网时代到智能体时代，企业核心环节的持续进化与颠覆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8744407" y="152705"/>
            <a:ext cx="3372307" cy="952805"/>
          </a:xfrm>
          <a:prstGeom prst="roundRect">
            <a:avLst>
              <a:gd name="adj" fmla="val 7678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8" name="Text 6"/>
          <p:cNvSpPr txBox="1"/>
          <p:nvPr/>
        </p:nvSpPr>
        <p:spPr>
          <a:xfrm>
            <a:off x="10959998" y="267005"/>
            <a:ext cx="118140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从传统到AI时代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10649102" y="485546"/>
            <a:ext cx="15435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商业模式进化</a:t>
            </a:r>
            <a:endParaRPr lang="en-US" sz="1800" dirty="0"/>
          </a:p>
        </p:txBody>
      </p:sp>
      <p:sp>
        <p:nvSpPr>
          <p:cNvPr id="10" name="Text 8"/>
          <p:cNvSpPr txBox="1"/>
          <p:nvPr/>
        </p:nvSpPr>
        <p:spPr>
          <a:xfrm>
            <a:off x="10496398" y="800100"/>
            <a:ext cx="1648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智能体企业的历史基础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75895" y="1324051"/>
            <a:ext cx="12039905" cy="1228954"/>
          </a:xfrm>
          <a:prstGeom prst="roundRect">
            <a:avLst>
              <a:gd name="adj" fmla="val 4614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12" name="Text 10"/>
          <p:cNvSpPr txBox="1"/>
          <p:nvPr/>
        </p:nvSpPr>
        <p:spPr>
          <a:xfrm>
            <a:off x="171907" y="1447495"/>
            <a:ext cx="12152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企业核心环节</a:t>
            </a:r>
            <a:endParaRPr lang="en-US" sz="1300" dirty="0"/>
          </a:p>
        </p:txBody>
      </p:sp>
      <p:sp>
        <p:nvSpPr>
          <p:cNvPr id="13" name="Shape 11"/>
          <p:cNvSpPr/>
          <p:nvPr/>
        </p:nvSpPr>
        <p:spPr>
          <a:xfrm>
            <a:off x="171907" y="1714500"/>
            <a:ext cx="2905049" cy="743407"/>
          </a:xfrm>
          <a:prstGeom prst="roundRect">
            <a:avLst>
              <a:gd name="adj" fmla="val 12616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256946" y="1800454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5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180" b="-180"/>
          <a:stretch/>
        </p:blipFill>
        <p:spPr>
          <a:xfrm>
            <a:off x="333756" y="1895551"/>
            <a:ext cx="190195" cy="152705"/>
          </a:xfrm>
          <a:prstGeom prst="rect">
            <a:avLst/>
          </a:prstGeom>
        </p:spPr>
      </p:pic>
      <p:sp>
        <p:nvSpPr>
          <p:cNvPr id="16" name="Shape 13"/>
          <p:cNvSpPr/>
          <p:nvPr/>
        </p:nvSpPr>
        <p:spPr>
          <a:xfrm>
            <a:off x="3152851" y="1714500"/>
            <a:ext cx="2905049" cy="743407"/>
          </a:xfrm>
          <a:prstGeom prst="roundRect">
            <a:avLst>
              <a:gd name="adj" fmla="val 12616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7" name="Shape 14"/>
          <p:cNvSpPr/>
          <p:nvPr/>
        </p:nvSpPr>
        <p:spPr>
          <a:xfrm>
            <a:off x="6133795" y="1714500"/>
            <a:ext cx="2905049" cy="743407"/>
          </a:xfrm>
          <a:prstGeom prst="roundRect">
            <a:avLst>
              <a:gd name="adj" fmla="val 12616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8" name="Shape 15"/>
          <p:cNvSpPr/>
          <p:nvPr/>
        </p:nvSpPr>
        <p:spPr>
          <a:xfrm>
            <a:off x="3238805" y="1800454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9" name="Shape 16"/>
          <p:cNvSpPr/>
          <p:nvPr/>
        </p:nvSpPr>
        <p:spPr>
          <a:xfrm>
            <a:off x="6219749" y="1800454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20" name="Text 17"/>
          <p:cNvSpPr txBox="1"/>
          <p:nvPr/>
        </p:nvSpPr>
        <p:spPr>
          <a:xfrm>
            <a:off x="676656" y="18763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产品开发</a:t>
            </a:r>
            <a:endParaRPr lang="en-US" sz="1200" dirty="0"/>
          </a:p>
        </p:txBody>
      </p:sp>
      <p:sp>
        <p:nvSpPr>
          <p:cNvPr id="21" name="Text 18"/>
          <p:cNvSpPr txBox="1"/>
          <p:nvPr/>
        </p:nvSpPr>
        <p:spPr>
          <a:xfrm>
            <a:off x="6638544" y="18763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人力资源</a:t>
            </a:r>
            <a:endParaRPr lang="en-US" sz="1200" dirty="0"/>
          </a:p>
        </p:txBody>
      </p:sp>
      <p:sp>
        <p:nvSpPr>
          <p:cNvPr id="22" name="Text 19"/>
          <p:cNvSpPr txBox="1"/>
          <p:nvPr/>
        </p:nvSpPr>
        <p:spPr>
          <a:xfrm>
            <a:off x="9620402" y="1876349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供应链管理</a:t>
            </a:r>
            <a:endParaRPr lang="en-US" sz="1200" dirty="0"/>
          </a:p>
        </p:txBody>
      </p:sp>
      <p:sp>
        <p:nvSpPr>
          <p:cNvPr id="23" name="Text 20"/>
          <p:cNvSpPr txBox="1"/>
          <p:nvPr/>
        </p:nvSpPr>
        <p:spPr>
          <a:xfrm>
            <a:off x="256946" y="2190902"/>
            <a:ext cx="28245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对外销售的核心商品/服务，企业价值主要载体</a:t>
            </a:r>
            <a:endParaRPr lang="en-US" sz="1000" dirty="0"/>
          </a:p>
        </p:txBody>
      </p:sp>
      <p:pic>
        <p:nvPicPr>
          <p:cNvPr id="24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80" b="-180"/>
          <a:stretch/>
        </p:blipFill>
        <p:spPr>
          <a:xfrm>
            <a:off x="3314700" y="1895551"/>
            <a:ext cx="190195" cy="152705"/>
          </a:xfrm>
          <a:prstGeom prst="rect">
            <a:avLst/>
          </a:prstGeom>
        </p:spPr>
      </p:pic>
      <p:sp>
        <p:nvSpPr>
          <p:cNvPr id="25" name="Text 21"/>
          <p:cNvSpPr txBox="1"/>
          <p:nvPr/>
        </p:nvSpPr>
        <p:spPr>
          <a:xfrm>
            <a:off x="3657600" y="18763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运营管理</a:t>
            </a:r>
            <a:endParaRPr lang="en-US" sz="1200" dirty="0"/>
          </a:p>
        </p:txBody>
      </p:sp>
      <p:sp>
        <p:nvSpPr>
          <p:cNvPr id="26" name="Text 22"/>
          <p:cNvSpPr txBox="1"/>
          <p:nvPr/>
        </p:nvSpPr>
        <p:spPr>
          <a:xfrm>
            <a:off x="3238805" y="2190902"/>
            <a:ext cx="22338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企业内部产品，内部流程和决策系统</a:t>
            </a:r>
            <a:endParaRPr lang="en-US" sz="1000" dirty="0"/>
          </a:p>
        </p:txBody>
      </p:sp>
      <p:pic>
        <p:nvPicPr>
          <p:cNvPr id="27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6295644" y="1895551"/>
            <a:ext cx="190195" cy="152705"/>
          </a:xfrm>
          <a:prstGeom prst="rect">
            <a:avLst/>
          </a:prstGeom>
        </p:spPr>
      </p:pic>
      <p:sp>
        <p:nvSpPr>
          <p:cNvPr id="28" name="Shape 23"/>
          <p:cNvSpPr/>
          <p:nvPr/>
        </p:nvSpPr>
        <p:spPr>
          <a:xfrm>
            <a:off x="9115654" y="1714500"/>
            <a:ext cx="2905049" cy="743407"/>
          </a:xfrm>
          <a:prstGeom prst="roundRect">
            <a:avLst>
              <a:gd name="adj" fmla="val 12616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29" name="Shape 24"/>
          <p:cNvSpPr/>
          <p:nvPr/>
        </p:nvSpPr>
        <p:spPr>
          <a:xfrm>
            <a:off x="9201607" y="1800454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0" name="Text 25"/>
          <p:cNvSpPr txBox="1"/>
          <p:nvPr/>
        </p:nvSpPr>
        <p:spPr>
          <a:xfrm>
            <a:off x="6219749" y="2190902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核心劳动力，执行和创新的主体</a:t>
            </a:r>
            <a:endParaRPr lang="en-US" sz="1000" dirty="0"/>
          </a:p>
        </p:txBody>
      </p:sp>
      <p:pic>
        <p:nvPicPr>
          <p:cNvPr id="31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80" b="-180"/>
          <a:stretch/>
        </p:blipFill>
        <p:spPr>
          <a:xfrm>
            <a:off x="9277502" y="1895551"/>
            <a:ext cx="190195" cy="152705"/>
          </a:xfrm>
          <a:prstGeom prst="rect">
            <a:avLst/>
          </a:prstGeom>
        </p:spPr>
      </p:pic>
      <p:sp>
        <p:nvSpPr>
          <p:cNvPr id="32" name="Text 26"/>
          <p:cNvSpPr txBox="1"/>
          <p:nvPr/>
        </p:nvSpPr>
        <p:spPr>
          <a:xfrm>
            <a:off x="9201607" y="2190902"/>
            <a:ext cx="24249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自营/第三方合作，从原料到产品全流程</a:t>
            </a:r>
            <a:endParaRPr lang="en-US" sz="1000" dirty="0"/>
          </a:p>
        </p:txBody>
      </p:sp>
      <p:sp>
        <p:nvSpPr>
          <p:cNvPr id="33" name="Shape 27"/>
          <p:cNvSpPr/>
          <p:nvPr/>
        </p:nvSpPr>
        <p:spPr>
          <a:xfrm>
            <a:off x="75895" y="2628900"/>
            <a:ext cx="5982005" cy="2180844"/>
          </a:xfrm>
          <a:prstGeom prst="roundRect">
            <a:avLst>
              <a:gd name="adj" fmla="val 1465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34" name="Text 28"/>
          <p:cNvSpPr txBox="1"/>
          <p:nvPr/>
        </p:nvSpPr>
        <p:spPr>
          <a:xfrm>
            <a:off x="171907" y="2752344"/>
            <a:ext cx="139628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互联网时代变革</a:t>
            </a:r>
            <a:endParaRPr lang="en-US" sz="1300" dirty="0"/>
          </a:p>
        </p:txBody>
      </p:sp>
      <p:sp>
        <p:nvSpPr>
          <p:cNvPr id="35" name="Shape 29"/>
          <p:cNvSpPr/>
          <p:nvPr/>
        </p:nvSpPr>
        <p:spPr>
          <a:xfrm>
            <a:off x="171907" y="3019349"/>
            <a:ext cx="5790895" cy="342900"/>
          </a:xfrm>
          <a:prstGeom prst="roundRect">
            <a:avLst>
              <a:gd name="adj" fmla="val 44444"/>
            </a:avLst>
          </a:prstGeom>
          <a:solidFill>
            <a:srgbClr val="EFF6FF"/>
          </a:solidFill>
          <a:ln/>
        </p:spPr>
      </p:sp>
      <p:pic>
        <p:nvPicPr>
          <p:cNvPr id="36" name="Image 4" descr="preencoded.png">    </p:cNvPr>
          <p:cNvPicPr>
            <a:picLocks noChangeAspect="1"/>
          </p:cNvPicPr>
          <p:nvPr/>
        </p:nvPicPr>
        <p:blipFill>
          <a:blip r:embed="rId5"/>
          <a:srcRect l="-2512" r="-2512" t="0" b="0"/>
          <a:stretch/>
        </p:blipFill>
        <p:spPr>
          <a:xfrm>
            <a:off x="247802" y="3121762"/>
            <a:ext cx="105156" cy="133502"/>
          </a:xfrm>
          <a:prstGeom prst="rect">
            <a:avLst/>
          </a:prstGeom>
        </p:spPr>
      </p:pic>
      <p:sp>
        <p:nvSpPr>
          <p:cNvPr id="37" name="Shape 30"/>
          <p:cNvSpPr/>
          <p:nvPr/>
        </p:nvSpPr>
        <p:spPr>
          <a:xfrm>
            <a:off x="6133795" y="2628900"/>
            <a:ext cx="5982005" cy="2180844"/>
          </a:xfrm>
          <a:prstGeom prst="roundRect">
            <a:avLst>
              <a:gd name="adj" fmla="val 1465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38" name="Text 31"/>
          <p:cNvSpPr txBox="1"/>
          <p:nvPr/>
        </p:nvSpPr>
        <p:spPr>
          <a:xfrm>
            <a:off x="390449" y="3105302"/>
            <a:ext cx="2634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互联网已对传统企业核心环节带来巨大颠覆</a:t>
            </a:r>
            <a:endParaRPr lang="en-US" sz="1000" dirty="0"/>
          </a:p>
        </p:txBody>
      </p:sp>
      <p:sp>
        <p:nvSpPr>
          <p:cNvPr id="39" name="Text 32"/>
          <p:cNvSpPr txBox="1"/>
          <p:nvPr/>
        </p:nvSpPr>
        <p:spPr>
          <a:xfrm>
            <a:off x="437998" y="3409798"/>
            <a:ext cx="22338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信息流通：打破传统信息不对称壁垒</a:t>
            </a:r>
            <a:endParaRPr lang="en-US" sz="1000" dirty="0"/>
          </a:p>
        </p:txBody>
      </p:sp>
      <p:sp>
        <p:nvSpPr>
          <p:cNvPr id="40" name="Text 33"/>
          <p:cNvSpPr txBox="1"/>
          <p:nvPr/>
        </p:nvSpPr>
        <p:spPr>
          <a:xfrm>
            <a:off x="437998" y="3600907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去中介化：缩短供应链，降低交易成本</a:t>
            </a:r>
            <a:endParaRPr lang="en-US" sz="1000" dirty="0"/>
          </a:p>
        </p:txBody>
      </p:sp>
      <p:sp>
        <p:nvSpPr>
          <p:cNvPr id="41" name="Text 34"/>
          <p:cNvSpPr txBox="1"/>
          <p:nvPr/>
        </p:nvSpPr>
        <p:spPr>
          <a:xfrm>
            <a:off x="437998" y="3791102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渠道整合：线上线下融合，全渠道运营</a:t>
            </a:r>
            <a:endParaRPr lang="en-US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437998" y="3981298"/>
            <a:ext cx="2100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数据驱动：实时响应市场需求变化</a:t>
            </a:r>
            <a:endParaRPr lang="en-US" sz="1000" dirty="0"/>
          </a:p>
        </p:txBody>
      </p:sp>
      <p:sp>
        <p:nvSpPr>
          <p:cNvPr id="43" name="Shape 36"/>
          <p:cNvSpPr/>
          <p:nvPr/>
        </p:nvSpPr>
        <p:spPr>
          <a:xfrm>
            <a:off x="171907" y="4238244"/>
            <a:ext cx="5790895" cy="19202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4" name="Text 37"/>
          <p:cNvSpPr txBox="1"/>
          <p:nvPr/>
        </p:nvSpPr>
        <p:spPr>
          <a:xfrm>
            <a:off x="171907" y="4343400"/>
            <a:ext cx="22338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互联网时代的关键特征：连接与撮合</a:t>
            </a:r>
            <a:endParaRPr lang="en-US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171907" y="4533595"/>
            <a:ext cx="34344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i="1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降低信息搜索和交易成本，但核心业务逻辑仍由人类执行</a:t>
            </a:r>
            <a:endParaRPr lang="en-US" sz="1000" dirty="0"/>
          </a:p>
        </p:txBody>
      </p:sp>
      <p:sp>
        <p:nvSpPr>
          <p:cNvPr id="46" name="Text 39"/>
          <p:cNvSpPr txBox="1"/>
          <p:nvPr/>
        </p:nvSpPr>
        <p:spPr>
          <a:xfrm>
            <a:off x="6229807" y="2752344"/>
            <a:ext cx="211043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案例分析：淘宝 VS 万达</a:t>
            </a:r>
            <a:endParaRPr lang="en-US" sz="1300" dirty="0"/>
          </a:p>
        </p:txBody>
      </p:sp>
      <p:sp>
        <p:nvSpPr>
          <p:cNvPr id="47" name="Shape 40"/>
          <p:cNvSpPr/>
          <p:nvPr/>
        </p:nvSpPr>
        <p:spPr>
          <a:xfrm>
            <a:off x="6229807" y="3019349"/>
            <a:ext cx="2857500" cy="267005"/>
          </a:xfrm>
          <a:prstGeom prst="roundRect">
            <a:avLst>
              <a:gd name="adj" fmla="val 97847"/>
            </a:avLst>
          </a:prstGeom>
          <a:solidFill>
            <a:srgbClr val="F3F4F6"/>
          </a:solidFill>
          <a:ln/>
        </p:spPr>
      </p:sp>
      <p:sp>
        <p:nvSpPr>
          <p:cNvPr id="48" name="Text 41"/>
          <p:cNvSpPr txBox="1"/>
          <p:nvPr/>
        </p:nvSpPr>
        <p:spPr>
          <a:xfrm>
            <a:off x="7191756" y="3066898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传统零售 (万达)</a:t>
            </a:r>
            <a:endParaRPr lang="en-US" sz="1000" dirty="0"/>
          </a:p>
        </p:txBody>
      </p:sp>
      <p:sp>
        <p:nvSpPr>
          <p:cNvPr id="49" name="Shape 42"/>
          <p:cNvSpPr/>
          <p:nvPr/>
        </p:nvSpPr>
        <p:spPr>
          <a:xfrm>
            <a:off x="6229807" y="3286354"/>
            <a:ext cx="2857500" cy="933602"/>
          </a:xfrm>
          <a:prstGeom prst="rect">
            <a:avLst/>
          </a:prstGeom>
          <a:noFill/>
          <a:ln w="12700">
            <a:solidFill>
              <a:srgbClr val="E5E7EB"/>
            </a:solidFill>
            <a:prstDash val="solid"/>
          </a:ln>
        </p:spPr>
      </p:sp>
      <p:sp>
        <p:nvSpPr>
          <p:cNvPr id="50" name="Text 43"/>
          <p:cNvSpPr txBox="1"/>
          <p:nvPr/>
        </p:nvSpPr>
        <p:spPr>
          <a:xfrm>
            <a:off x="6505956" y="3381451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高昂的物理空间成本</a:t>
            </a:r>
            <a:endParaRPr lang="en-US" sz="1000" dirty="0"/>
          </a:p>
        </p:txBody>
      </p:sp>
      <p:sp>
        <p:nvSpPr>
          <p:cNvPr id="51" name="Text 44"/>
          <p:cNvSpPr txBox="1"/>
          <p:nvPr/>
        </p:nvSpPr>
        <p:spPr>
          <a:xfrm>
            <a:off x="6505956" y="3571646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有限的地域和时间覆盖</a:t>
            </a:r>
            <a:endParaRPr lang="en-US" sz="1000" dirty="0"/>
          </a:p>
        </p:txBody>
      </p:sp>
      <p:sp>
        <p:nvSpPr>
          <p:cNvPr id="52" name="Text 45"/>
          <p:cNvSpPr txBox="1"/>
          <p:nvPr/>
        </p:nvSpPr>
        <p:spPr>
          <a:xfrm>
            <a:off x="6505956" y="3762756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库存管理复杂且低效</a:t>
            </a:r>
            <a:endParaRPr lang="en-US" sz="1000" dirty="0"/>
          </a:p>
        </p:txBody>
      </p:sp>
      <p:sp>
        <p:nvSpPr>
          <p:cNvPr id="53" name="Text 46"/>
          <p:cNvSpPr txBox="1"/>
          <p:nvPr/>
        </p:nvSpPr>
        <p:spPr>
          <a:xfrm>
            <a:off x="6505956" y="3952951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线性增长模式，扩张受限</a:t>
            </a:r>
            <a:endParaRPr lang="en-US" sz="1000" dirty="0"/>
          </a:p>
        </p:txBody>
      </p:sp>
      <p:sp>
        <p:nvSpPr>
          <p:cNvPr id="54" name="Shape 47"/>
          <p:cNvSpPr/>
          <p:nvPr/>
        </p:nvSpPr>
        <p:spPr>
          <a:xfrm>
            <a:off x="9163202" y="3019349"/>
            <a:ext cx="2857500" cy="267005"/>
          </a:xfrm>
          <a:prstGeom prst="roundRect">
            <a:avLst>
              <a:gd name="adj" fmla="val 97847"/>
            </a:avLst>
          </a:prstGeom>
          <a:solidFill>
            <a:srgbClr val="DBEAFE"/>
          </a:solidFill>
          <a:ln/>
        </p:spPr>
      </p:sp>
      <p:sp>
        <p:nvSpPr>
          <p:cNvPr id="55" name="Text 48"/>
          <p:cNvSpPr txBox="1"/>
          <p:nvPr/>
        </p:nvSpPr>
        <p:spPr>
          <a:xfrm>
            <a:off x="10058400" y="3066898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互联网零售 (淘宝)</a:t>
            </a:r>
            <a:endParaRPr lang="en-US" sz="1000" dirty="0"/>
          </a:p>
        </p:txBody>
      </p:sp>
      <p:sp>
        <p:nvSpPr>
          <p:cNvPr id="56" name="Shape 49"/>
          <p:cNvSpPr/>
          <p:nvPr/>
        </p:nvSpPr>
        <p:spPr>
          <a:xfrm>
            <a:off x="9163202" y="3286354"/>
            <a:ext cx="2857500" cy="933602"/>
          </a:xfrm>
          <a:prstGeom prst="rect">
            <a:avLst/>
          </a:prstGeom>
          <a:noFill/>
          <a:ln w="12700">
            <a:solidFill>
              <a:srgbClr val="BFDBFE"/>
            </a:solidFill>
            <a:prstDash val="solid"/>
          </a:ln>
        </p:spPr>
      </p:sp>
      <p:sp>
        <p:nvSpPr>
          <p:cNvPr id="57" name="Text 50"/>
          <p:cNvSpPr txBox="1"/>
          <p:nvPr/>
        </p:nvSpPr>
        <p:spPr>
          <a:xfrm>
            <a:off x="9439351" y="3381451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轻资产运营，低边际成本</a:t>
            </a:r>
            <a:endParaRPr lang="en-US" sz="1000" dirty="0"/>
          </a:p>
        </p:txBody>
      </p:sp>
      <p:sp>
        <p:nvSpPr>
          <p:cNvPr id="58" name="Text 51"/>
          <p:cNvSpPr txBox="1"/>
          <p:nvPr/>
        </p:nvSpPr>
        <p:spPr>
          <a:xfrm>
            <a:off x="9439351" y="3571646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全时全域无边界服务</a:t>
            </a:r>
            <a:endParaRPr lang="en-US" sz="1000" dirty="0"/>
          </a:p>
        </p:txBody>
      </p:sp>
      <p:sp>
        <p:nvSpPr>
          <p:cNvPr id="59" name="Text 52"/>
          <p:cNvSpPr txBox="1"/>
          <p:nvPr/>
        </p:nvSpPr>
        <p:spPr>
          <a:xfrm>
            <a:off x="9439351" y="3762756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实时库存与需求匹配</a:t>
            </a:r>
            <a:endParaRPr lang="en-US" sz="1000" dirty="0"/>
          </a:p>
        </p:txBody>
      </p:sp>
      <p:sp>
        <p:nvSpPr>
          <p:cNvPr id="60" name="Text 53"/>
          <p:cNvSpPr txBox="1"/>
          <p:nvPr/>
        </p:nvSpPr>
        <p:spPr>
          <a:xfrm>
            <a:off x="9439351" y="3952951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网络效应带来指数级增长</a:t>
            </a:r>
            <a:endParaRPr lang="en-US" sz="1000" dirty="0"/>
          </a:p>
        </p:txBody>
      </p:sp>
      <p:sp>
        <p:nvSpPr>
          <p:cNvPr id="61" name="Shape 54"/>
          <p:cNvSpPr/>
          <p:nvPr/>
        </p:nvSpPr>
        <p:spPr>
          <a:xfrm>
            <a:off x="75895" y="4924044"/>
            <a:ext cx="3962095" cy="875995"/>
          </a:xfrm>
          <a:prstGeom prst="roundRect">
            <a:avLst>
              <a:gd name="adj" fmla="val 9077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2" name="Text 55"/>
          <p:cNvSpPr txBox="1"/>
          <p:nvPr/>
        </p:nvSpPr>
        <p:spPr>
          <a:xfrm>
            <a:off x="171907" y="5029200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传统企业时代</a:t>
            </a:r>
            <a:endParaRPr lang="en-US" sz="1000" dirty="0"/>
          </a:p>
        </p:txBody>
      </p:sp>
      <p:sp>
        <p:nvSpPr>
          <p:cNvPr id="63" name="Text 56"/>
          <p:cNvSpPr txBox="1"/>
          <p:nvPr/>
        </p:nvSpPr>
        <p:spPr>
          <a:xfrm>
            <a:off x="171907" y="5219395"/>
            <a:ext cx="9957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人力+物理资产</a:t>
            </a:r>
            <a:endParaRPr lang="en-US" sz="1000" dirty="0"/>
          </a:p>
        </p:txBody>
      </p:sp>
      <p:sp>
        <p:nvSpPr>
          <p:cNvPr id="64" name="Shape 57"/>
          <p:cNvSpPr/>
          <p:nvPr/>
        </p:nvSpPr>
        <p:spPr>
          <a:xfrm>
            <a:off x="171907" y="5438851"/>
            <a:ext cx="609905" cy="228600"/>
          </a:xfrm>
          <a:prstGeom prst="roundRect">
            <a:avLst>
              <a:gd name="adj" fmla="val 66667"/>
            </a:avLst>
          </a:prstGeom>
          <a:solidFill>
            <a:srgbClr val="E5E7EB"/>
          </a:solidFill>
          <a:ln/>
        </p:spPr>
      </p:sp>
      <p:sp>
        <p:nvSpPr>
          <p:cNvPr id="65" name="Text 58"/>
          <p:cNvSpPr txBox="1"/>
          <p:nvPr/>
        </p:nvSpPr>
        <p:spPr>
          <a:xfrm>
            <a:off x="209398" y="5467198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层级管理</a:t>
            </a:r>
            <a:endParaRPr lang="en-US" sz="1000" dirty="0"/>
          </a:p>
        </p:txBody>
      </p:sp>
      <p:sp>
        <p:nvSpPr>
          <p:cNvPr id="66" name="Shape 59"/>
          <p:cNvSpPr/>
          <p:nvPr/>
        </p:nvSpPr>
        <p:spPr>
          <a:xfrm>
            <a:off x="819302" y="5438851"/>
            <a:ext cx="609905" cy="228600"/>
          </a:xfrm>
          <a:prstGeom prst="roundRect">
            <a:avLst>
              <a:gd name="adj" fmla="val 66667"/>
            </a:avLst>
          </a:prstGeom>
          <a:solidFill>
            <a:srgbClr val="E5E7EB"/>
          </a:solidFill>
          <a:ln/>
        </p:spPr>
      </p:sp>
      <p:sp>
        <p:nvSpPr>
          <p:cNvPr id="67" name="Text 60"/>
          <p:cNvSpPr txBox="1"/>
          <p:nvPr/>
        </p:nvSpPr>
        <p:spPr>
          <a:xfrm>
            <a:off x="857707" y="5467198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实体门店</a:t>
            </a:r>
            <a:endParaRPr lang="en-US" sz="1000" dirty="0"/>
          </a:p>
        </p:txBody>
      </p:sp>
      <p:sp>
        <p:nvSpPr>
          <p:cNvPr id="68" name="Shape 61"/>
          <p:cNvSpPr/>
          <p:nvPr/>
        </p:nvSpPr>
        <p:spPr>
          <a:xfrm>
            <a:off x="1466698" y="5438851"/>
            <a:ext cx="609905" cy="228600"/>
          </a:xfrm>
          <a:prstGeom prst="roundRect">
            <a:avLst>
              <a:gd name="adj" fmla="val 66667"/>
            </a:avLst>
          </a:prstGeom>
          <a:solidFill>
            <a:srgbClr val="E5E7EB"/>
          </a:solidFill>
          <a:ln/>
        </p:spPr>
      </p:sp>
      <p:sp>
        <p:nvSpPr>
          <p:cNvPr id="69" name="Text 62"/>
          <p:cNvSpPr txBox="1"/>
          <p:nvPr/>
        </p:nvSpPr>
        <p:spPr>
          <a:xfrm>
            <a:off x="1505102" y="5467198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人工决策</a:t>
            </a:r>
            <a:endParaRPr lang="en-US" sz="1000" dirty="0"/>
          </a:p>
        </p:txBody>
      </p:sp>
      <p:sp>
        <p:nvSpPr>
          <p:cNvPr id="70" name="Shape 63"/>
          <p:cNvSpPr/>
          <p:nvPr/>
        </p:nvSpPr>
        <p:spPr>
          <a:xfrm>
            <a:off x="4114800" y="4924044"/>
            <a:ext cx="3962095" cy="875995"/>
          </a:xfrm>
          <a:prstGeom prst="roundRect">
            <a:avLst>
              <a:gd name="adj" fmla="val 9077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71" name="Text 64"/>
          <p:cNvSpPr txBox="1"/>
          <p:nvPr/>
        </p:nvSpPr>
        <p:spPr>
          <a:xfrm>
            <a:off x="4209898" y="5029200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互联网企业时代</a:t>
            </a:r>
            <a:endParaRPr lang="en-US" sz="1000" dirty="0"/>
          </a:p>
        </p:txBody>
      </p:sp>
      <p:sp>
        <p:nvSpPr>
          <p:cNvPr id="72" name="Text 65"/>
          <p:cNvSpPr txBox="1"/>
          <p:nvPr/>
        </p:nvSpPr>
        <p:spPr>
          <a:xfrm>
            <a:off x="4209898" y="5219395"/>
            <a:ext cx="9957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平台+连接能力</a:t>
            </a:r>
            <a:endParaRPr lang="en-US" sz="1000" dirty="0"/>
          </a:p>
        </p:txBody>
      </p:sp>
      <p:sp>
        <p:nvSpPr>
          <p:cNvPr id="73" name="Shape 66"/>
          <p:cNvSpPr/>
          <p:nvPr/>
        </p:nvSpPr>
        <p:spPr>
          <a:xfrm>
            <a:off x="4209898" y="5438851"/>
            <a:ext cx="609905" cy="228600"/>
          </a:xfrm>
          <a:prstGeom prst="roundRect">
            <a:avLst>
              <a:gd name="adj" fmla="val 66667"/>
            </a:avLst>
          </a:prstGeom>
          <a:solidFill>
            <a:srgbClr val="BFDBFE"/>
          </a:solidFill>
          <a:ln/>
        </p:spPr>
      </p:sp>
      <p:sp>
        <p:nvSpPr>
          <p:cNvPr id="74" name="Text 67"/>
          <p:cNvSpPr txBox="1"/>
          <p:nvPr/>
        </p:nvSpPr>
        <p:spPr>
          <a:xfrm>
            <a:off x="4248302" y="5467198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信息撮合</a:t>
            </a:r>
            <a:endParaRPr lang="en-US" sz="1000" dirty="0"/>
          </a:p>
        </p:txBody>
      </p:sp>
      <p:sp>
        <p:nvSpPr>
          <p:cNvPr id="75" name="Shape 68"/>
          <p:cNvSpPr/>
          <p:nvPr/>
        </p:nvSpPr>
        <p:spPr>
          <a:xfrm>
            <a:off x="4858207" y="5438851"/>
            <a:ext cx="609905" cy="228600"/>
          </a:xfrm>
          <a:prstGeom prst="roundRect">
            <a:avLst>
              <a:gd name="adj" fmla="val 66667"/>
            </a:avLst>
          </a:prstGeom>
          <a:solidFill>
            <a:srgbClr val="BFDBFE"/>
          </a:solidFill>
          <a:ln/>
        </p:spPr>
      </p:sp>
      <p:sp>
        <p:nvSpPr>
          <p:cNvPr id="76" name="Text 69"/>
          <p:cNvSpPr txBox="1"/>
          <p:nvPr/>
        </p:nvSpPr>
        <p:spPr>
          <a:xfrm>
            <a:off x="4895698" y="5467198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流量变现</a:t>
            </a:r>
            <a:endParaRPr lang="en-US" sz="1000" dirty="0"/>
          </a:p>
        </p:txBody>
      </p:sp>
      <p:sp>
        <p:nvSpPr>
          <p:cNvPr id="77" name="Shape 70"/>
          <p:cNvSpPr/>
          <p:nvPr/>
        </p:nvSpPr>
        <p:spPr>
          <a:xfrm>
            <a:off x="5505602" y="5438851"/>
            <a:ext cx="609905" cy="228600"/>
          </a:xfrm>
          <a:prstGeom prst="roundRect">
            <a:avLst>
              <a:gd name="adj" fmla="val 66667"/>
            </a:avLst>
          </a:prstGeom>
          <a:solidFill>
            <a:srgbClr val="BFDBFE"/>
          </a:solidFill>
          <a:ln/>
        </p:spPr>
      </p:sp>
      <p:sp>
        <p:nvSpPr>
          <p:cNvPr id="78" name="Text 71"/>
          <p:cNvSpPr txBox="1"/>
          <p:nvPr/>
        </p:nvSpPr>
        <p:spPr>
          <a:xfrm>
            <a:off x="5544007" y="5467198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数据驱动</a:t>
            </a:r>
            <a:endParaRPr lang="en-US" sz="1000" dirty="0"/>
          </a:p>
        </p:txBody>
      </p:sp>
      <p:sp>
        <p:nvSpPr>
          <p:cNvPr id="79" name="Shape 72"/>
          <p:cNvSpPr/>
          <p:nvPr/>
        </p:nvSpPr>
        <p:spPr>
          <a:xfrm>
            <a:off x="8153705" y="4924044"/>
            <a:ext cx="3962095" cy="875995"/>
          </a:xfrm>
          <a:prstGeom prst="roundRect">
            <a:avLst>
              <a:gd name="adj" fmla="val 9077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80" name="Text 73"/>
          <p:cNvSpPr txBox="1"/>
          <p:nvPr/>
        </p:nvSpPr>
        <p:spPr>
          <a:xfrm>
            <a:off x="8248802" y="5029200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730A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智能体企业时代</a:t>
            </a:r>
            <a:endParaRPr lang="en-US" sz="1000" dirty="0"/>
          </a:p>
        </p:txBody>
      </p:sp>
      <p:sp>
        <p:nvSpPr>
          <p:cNvPr id="81" name="Text 74"/>
          <p:cNvSpPr txBox="1"/>
          <p:nvPr/>
        </p:nvSpPr>
        <p:spPr>
          <a:xfrm>
            <a:off x="8248802" y="5219395"/>
            <a:ext cx="12527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AI自动化+自主决策</a:t>
            </a:r>
            <a:endParaRPr lang="en-US" sz="1000" dirty="0"/>
          </a:p>
        </p:txBody>
      </p:sp>
      <p:sp>
        <p:nvSpPr>
          <p:cNvPr id="82" name="Shape 75"/>
          <p:cNvSpPr/>
          <p:nvPr/>
        </p:nvSpPr>
        <p:spPr>
          <a:xfrm>
            <a:off x="8248802" y="5438851"/>
            <a:ext cx="609905" cy="228600"/>
          </a:xfrm>
          <a:prstGeom prst="roundRect">
            <a:avLst>
              <a:gd name="adj" fmla="val 66667"/>
            </a:avLst>
          </a:prstGeom>
          <a:solidFill>
            <a:srgbClr val="C7D2FE"/>
          </a:solidFill>
          <a:ln/>
        </p:spPr>
      </p:sp>
      <p:sp>
        <p:nvSpPr>
          <p:cNvPr id="83" name="Text 76"/>
          <p:cNvSpPr txBox="1"/>
          <p:nvPr/>
        </p:nvSpPr>
        <p:spPr>
          <a:xfrm>
            <a:off x="8287207" y="5467198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自主执行</a:t>
            </a:r>
            <a:endParaRPr lang="en-US" sz="1000" dirty="0"/>
          </a:p>
        </p:txBody>
      </p:sp>
      <p:sp>
        <p:nvSpPr>
          <p:cNvPr id="84" name="Shape 77"/>
          <p:cNvSpPr/>
          <p:nvPr/>
        </p:nvSpPr>
        <p:spPr>
          <a:xfrm>
            <a:off x="8896198" y="5438851"/>
            <a:ext cx="743407" cy="228600"/>
          </a:xfrm>
          <a:prstGeom prst="roundRect">
            <a:avLst>
              <a:gd name="adj" fmla="val 66667"/>
            </a:avLst>
          </a:prstGeom>
          <a:solidFill>
            <a:srgbClr val="C7D2FE"/>
          </a:solidFill>
          <a:ln/>
        </p:spPr>
      </p:sp>
      <p:sp>
        <p:nvSpPr>
          <p:cNvPr id="85" name="Text 78"/>
          <p:cNvSpPr txBox="1"/>
          <p:nvPr/>
        </p:nvSpPr>
        <p:spPr>
          <a:xfrm>
            <a:off x="8934602" y="5467198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创造性工作</a:t>
            </a:r>
            <a:endParaRPr lang="en-US" sz="1000" dirty="0"/>
          </a:p>
        </p:txBody>
      </p:sp>
      <p:sp>
        <p:nvSpPr>
          <p:cNvPr id="86" name="Shape 79"/>
          <p:cNvSpPr/>
          <p:nvPr/>
        </p:nvSpPr>
        <p:spPr>
          <a:xfrm>
            <a:off x="9677095" y="5438851"/>
            <a:ext cx="609905" cy="228600"/>
          </a:xfrm>
          <a:prstGeom prst="roundRect">
            <a:avLst>
              <a:gd name="adj" fmla="val 66667"/>
            </a:avLst>
          </a:prstGeom>
          <a:solidFill>
            <a:srgbClr val="C7D2FE"/>
          </a:solidFill>
          <a:ln/>
        </p:spPr>
      </p:sp>
      <p:sp>
        <p:nvSpPr>
          <p:cNvPr id="87" name="Text 80"/>
          <p:cNvSpPr txBox="1"/>
          <p:nvPr/>
        </p:nvSpPr>
        <p:spPr>
          <a:xfrm>
            <a:off x="9715500" y="5467198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闭环运营</a:t>
            </a:r>
            <a:endParaRPr lang="en-US" sz="1000" dirty="0"/>
          </a:p>
        </p:txBody>
      </p:sp>
      <p:sp>
        <p:nvSpPr>
          <p:cNvPr id="88" name="Shape 81"/>
          <p:cNvSpPr/>
          <p:nvPr/>
        </p:nvSpPr>
        <p:spPr>
          <a:xfrm>
            <a:off x="10325405" y="5438851"/>
            <a:ext cx="743407" cy="228600"/>
          </a:xfrm>
          <a:prstGeom prst="roundRect">
            <a:avLst>
              <a:gd name="adj" fmla="val 66667"/>
            </a:avLst>
          </a:prstGeom>
          <a:solidFill>
            <a:srgbClr val="C7D2FE"/>
          </a:solidFill>
          <a:ln/>
        </p:spPr>
      </p:sp>
      <p:sp>
        <p:nvSpPr>
          <p:cNvPr id="89" name="Text 82"/>
          <p:cNvSpPr txBox="1"/>
          <p:nvPr/>
        </p:nvSpPr>
        <p:spPr>
          <a:xfrm>
            <a:off x="10362895" y="5467198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智能体产品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" name="Shape 1"/>
          <p:cNvSpPr/>
          <p:nvPr/>
        </p:nvSpPr>
        <p:spPr>
          <a:xfrm>
            <a:off x="228600" y="228600"/>
            <a:ext cx="11734495" cy="1123798"/>
          </a:xfrm>
          <a:prstGeom prst="roundRect">
            <a:avLst>
              <a:gd name="adj" fmla="val 5516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342900" y="3621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案例研究</a:t>
            </a:r>
            <a:endParaRPr lang="en-US" sz="1200" dirty="0"/>
          </a:p>
        </p:txBody>
      </p:sp>
      <p:sp>
        <p:nvSpPr>
          <p:cNvPr id="5" name="Text 3"/>
          <p:cNvSpPr txBox="1"/>
          <p:nvPr/>
        </p:nvSpPr>
        <p:spPr>
          <a:xfrm>
            <a:off x="342900" y="629107"/>
            <a:ext cx="55293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Tesla：从汽车制造商到智能体企业的转型</a:t>
            </a:r>
            <a:endParaRPr lang="en-US" sz="2200" dirty="0"/>
          </a:p>
        </p:txBody>
      </p:sp>
      <p:sp>
        <p:nvSpPr>
          <p:cNvPr id="6" name="Text 4"/>
          <p:cNvSpPr txBox="1"/>
          <p:nvPr/>
        </p:nvSpPr>
        <p:spPr>
          <a:xfrm>
            <a:off x="342900" y="1028700"/>
            <a:ext cx="54013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最"聪明"最"前瞻"最"擅长干Mission Impossible"企业家Elon Musk的战略选择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228600" y="1429207"/>
            <a:ext cx="11734495" cy="457200"/>
          </a:xfrm>
          <a:prstGeom prst="roundRect">
            <a:avLst>
              <a:gd name="adj" fmla="val 33333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8" name="Text 6"/>
          <p:cNvSpPr txBox="1"/>
          <p:nvPr/>
        </p:nvSpPr>
        <p:spPr>
          <a:xfrm>
            <a:off x="342900" y="1561795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三大智能体业务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228600" y="1962302"/>
            <a:ext cx="3838651" cy="2609698"/>
          </a:xfrm>
          <a:prstGeom prst="roundRect">
            <a:avLst>
              <a:gd name="adj" fmla="val 1023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</p:spPr>
      </p:sp>
      <p:pic>
        <p:nvPicPr>
          <p:cNvPr id="10" name="Image 0" descr="https://page.gensparksite.com/slides_images/c72de7203dcc9dbbfeb67d861c61cd87.jpg">    </p:cNvPr>
          <p:cNvPicPr>
            <a:picLocks noChangeAspect="1"/>
          </p:cNvPicPr>
          <p:nvPr/>
        </p:nvPicPr>
        <p:blipFill>
          <a:blip r:embed="rId1"/>
          <a:srcRect l="0" r="0" t="18973" b="18973"/>
          <a:stretch/>
        </p:blipFill>
        <p:spPr>
          <a:xfrm>
            <a:off x="237744" y="1971446"/>
            <a:ext cx="3819449" cy="1333195"/>
          </a:xfrm>
          <a:prstGeom prst="rect">
            <a:avLst/>
          </a:prstGeom>
        </p:spPr>
      </p:pic>
      <p:sp>
        <p:nvSpPr>
          <p:cNvPr id="11" name="Shape 8"/>
          <p:cNvSpPr/>
          <p:nvPr/>
        </p:nvSpPr>
        <p:spPr>
          <a:xfrm>
            <a:off x="352044" y="34198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57200" y="3524098"/>
            <a:ext cx="171907" cy="171907"/>
          </a:xfrm>
          <a:prstGeom prst="rect">
            <a:avLst/>
          </a:prstGeom>
        </p:spPr>
      </p:pic>
      <p:sp>
        <p:nvSpPr>
          <p:cNvPr id="13" name="Shape 9"/>
          <p:cNvSpPr/>
          <p:nvPr/>
        </p:nvSpPr>
        <p:spPr>
          <a:xfrm>
            <a:off x="4177894" y="1962302"/>
            <a:ext cx="3838651" cy="2609698"/>
          </a:xfrm>
          <a:prstGeom prst="roundRect">
            <a:avLst>
              <a:gd name="adj" fmla="val 1023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4" name="Shape 10"/>
          <p:cNvSpPr/>
          <p:nvPr/>
        </p:nvSpPr>
        <p:spPr>
          <a:xfrm>
            <a:off x="8128102" y="1962302"/>
            <a:ext cx="3838651" cy="2609698"/>
          </a:xfrm>
          <a:prstGeom prst="roundRect">
            <a:avLst>
              <a:gd name="adj" fmla="val 1023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</p:spPr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21441" b="21441"/>
          <a:stretch/>
        </p:blipFill>
        <p:spPr>
          <a:xfrm>
            <a:off x="4187952" y="1971446"/>
            <a:ext cx="3819449" cy="1333195"/>
          </a:xfrm>
          <a:prstGeom prst="rect">
            <a:avLst/>
          </a:prstGeom>
        </p:spPr>
      </p:pic>
      <p:pic>
        <p:nvPicPr>
          <p:cNvPr id="16" name="Image 3" descr="https://page.gensparksite.com/slides_images/0930820f682c71fad83e0f55f46fd00a.jpg">    </p:cNvPr>
          <p:cNvPicPr>
            <a:picLocks noChangeAspect="1"/>
          </p:cNvPicPr>
          <p:nvPr/>
        </p:nvPicPr>
        <p:blipFill>
          <a:blip r:embed="rId4"/>
          <a:srcRect l="0" r="0" t="32153" b="32153"/>
          <a:stretch/>
        </p:blipFill>
        <p:spPr>
          <a:xfrm>
            <a:off x="8137246" y="1971446"/>
            <a:ext cx="3819449" cy="1333195"/>
          </a:xfrm>
          <a:prstGeom prst="rect">
            <a:avLst/>
          </a:prstGeom>
        </p:spPr>
      </p:pic>
      <p:sp>
        <p:nvSpPr>
          <p:cNvPr id="17" name="Shape 11"/>
          <p:cNvSpPr/>
          <p:nvPr/>
        </p:nvSpPr>
        <p:spPr>
          <a:xfrm>
            <a:off x="4302252" y="34198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8" name="Shape 12"/>
          <p:cNvSpPr/>
          <p:nvPr/>
        </p:nvSpPr>
        <p:spPr>
          <a:xfrm>
            <a:off x="8251546" y="34198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9" name="Text 13"/>
          <p:cNvSpPr txBox="1"/>
          <p:nvPr/>
        </p:nvSpPr>
        <p:spPr>
          <a:xfrm>
            <a:off x="809244" y="3514954"/>
            <a:ext cx="16770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Robotaxi无人运力服务</a:t>
            </a:r>
            <a:endParaRPr lang="en-US" sz="1200" dirty="0"/>
          </a:p>
        </p:txBody>
      </p:sp>
      <p:sp>
        <p:nvSpPr>
          <p:cNvPr id="20" name="Text 14"/>
          <p:cNvSpPr txBox="1"/>
          <p:nvPr/>
        </p:nvSpPr>
        <p:spPr>
          <a:xfrm>
            <a:off x="352044" y="3886200"/>
            <a:ext cx="356798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从卖车向运力服务商转型，通过自动驾驶系统打造全自主无人出行生态</a:t>
            </a:r>
            <a:endParaRPr lang="en-US" sz="1000" dirty="0"/>
          </a:p>
        </p:txBody>
      </p:sp>
      <p:sp>
        <p:nvSpPr>
          <p:cNvPr id="21" name="Text 15"/>
          <p:cNvSpPr txBox="1"/>
          <p:nvPr/>
        </p:nvSpPr>
        <p:spPr>
          <a:xfrm>
            <a:off x="352044" y="4295851"/>
            <a:ext cx="17145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预计可产生每车20万美元年收入</a:t>
            </a:r>
            <a:endParaRPr lang="en-US" sz="900" dirty="0"/>
          </a:p>
        </p:txBody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841" b="-841"/>
          <a:stretch/>
        </p:blipFill>
        <p:spPr>
          <a:xfrm>
            <a:off x="4397350" y="3524098"/>
            <a:ext cx="190195" cy="171907"/>
          </a:xfrm>
          <a:prstGeom prst="rect">
            <a:avLst/>
          </a:prstGeom>
        </p:spPr>
      </p:pic>
      <p:sp>
        <p:nvSpPr>
          <p:cNvPr id="23" name="Text 16"/>
          <p:cNvSpPr txBox="1"/>
          <p:nvPr/>
        </p:nvSpPr>
        <p:spPr>
          <a:xfrm>
            <a:off x="4759452" y="3514954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高度自主化生产线</a:t>
            </a:r>
            <a:endParaRPr lang="en-US" sz="1200" dirty="0"/>
          </a:p>
        </p:txBody>
      </p:sp>
      <p:sp>
        <p:nvSpPr>
          <p:cNvPr id="24" name="Text 17"/>
          <p:cNvSpPr txBox="1"/>
          <p:nvPr/>
        </p:nvSpPr>
        <p:spPr>
          <a:xfrm>
            <a:off x="8708746" y="3514954"/>
            <a:ext cx="150510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Optimus具身机器人</a:t>
            </a:r>
            <a:endParaRPr lang="en-US" sz="1200" dirty="0"/>
          </a:p>
        </p:txBody>
      </p:sp>
      <p:sp>
        <p:nvSpPr>
          <p:cNvPr id="25" name="Text 18"/>
          <p:cNvSpPr txBox="1"/>
          <p:nvPr/>
        </p:nvSpPr>
        <p:spPr>
          <a:xfrm>
            <a:off x="4302252" y="3886200"/>
            <a:ext cx="3596335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95%自动化率的智能制造系统，AI驱动的工厂运行与实时决策优化</a:t>
            </a:r>
            <a:endParaRPr lang="en-US" sz="1000" dirty="0"/>
          </a:p>
        </p:txBody>
      </p:sp>
      <p:sp>
        <p:nvSpPr>
          <p:cNvPr id="26" name="Text 19"/>
          <p:cNvSpPr txBox="1"/>
          <p:nvPr/>
        </p:nvSpPr>
        <p:spPr>
          <a:xfrm>
            <a:off x="8251546" y="3886200"/>
            <a:ext cx="34344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通用人形机器人供应商，将AI从数字世界延伸到物理世界</a:t>
            </a:r>
            <a:endParaRPr lang="en-US" sz="1000" dirty="0"/>
          </a:p>
        </p:txBody>
      </p:sp>
      <p:sp>
        <p:nvSpPr>
          <p:cNvPr id="27" name="Text 20"/>
          <p:cNvSpPr txBox="1"/>
          <p:nvPr/>
        </p:nvSpPr>
        <p:spPr>
          <a:xfrm>
            <a:off x="4302252" y="4295851"/>
            <a:ext cx="212415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每5分钟生产一辆车，制造成本降低50%</a:t>
            </a:r>
            <a:endParaRPr lang="en-US" sz="900" dirty="0"/>
          </a:p>
        </p:txBody>
      </p:sp>
      <p:pic>
        <p:nvPicPr>
          <p:cNvPr id="28" name="Image 5" descr="preencoded.png">    </p:cNvPr>
          <p:cNvPicPr>
            <a:picLocks noChangeAspect="1"/>
          </p:cNvPicPr>
          <p:nvPr/>
        </p:nvPicPr>
        <p:blipFill>
          <a:blip r:embed="rId6"/>
          <a:srcRect l="-1064" r="-1064" t="0" b="0"/>
          <a:stretch/>
        </p:blipFill>
        <p:spPr>
          <a:xfrm>
            <a:off x="8332927" y="3524098"/>
            <a:ext cx="219456" cy="171907"/>
          </a:xfrm>
          <a:prstGeom prst="rect">
            <a:avLst/>
          </a:prstGeom>
        </p:spPr>
      </p:pic>
      <p:sp>
        <p:nvSpPr>
          <p:cNvPr id="29" name="Text 21"/>
          <p:cNvSpPr txBox="1"/>
          <p:nvPr/>
        </p:nvSpPr>
        <p:spPr>
          <a:xfrm>
            <a:off x="8251546" y="4105656"/>
            <a:ext cx="22576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潜在市场规模超汽车业务，定价2万美元/台</a:t>
            </a:r>
            <a:endParaRPr lang="en-US" sz="900" dirty="0"/>
          </a:p>
        </p:txBody>
      </p:sp>
      <p:sp>
        <p:nvSpPr>
          <p:cNvPr id="30" name="Shape 22"/>
          <p:cNvSpPr/>
          <p:nvPr/>
        </p:nvSpPr>
        <p:spPr>
          <a:xfrm>
            <a:off x="228600" y="4686300"/>
            <a:ext cx="5790895" cy="1543507"/>
          </a:xfrm>
          <a:prstGeom prst="roundRect">
            <a:avLst>
              <a:gd name="adj" fmla="val 2926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31" name="Shape 23"/>
          <p:cNvSpPr/>
          <p:nvPr/>
        </p:nvSpPr>
        <p:spPr>
          <a:xfrm>
            <a:off x="6172200" y="4686300"/>
            <a:ext cx="5790895" cy="1695298"/>
          </a:xfrm>
          <a:prstGeom prst="roundRect">
            <a:avLst>
              <a:gd name="adj" fmla="val 2424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32" name="Text 24"/>
          <p:cNvSpPr txBox="1"/>
          <p:nvPr/>
        </p:nvSpPr>
        <p:spPr>
          <a:xfrm>
            <a:off x="342900" y="4819802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智能体企业特征</a:t>
            </a:r>
            <a:endParaRPr lang="en-US" sz="1200" dirty="0"/>
          </a:p>
        </p:txBody>
      </p:sp>
      <p:sp>
        <p:nvSpPr>
          <p:cNvPr id="33" name="Text 25"/>
          <p:cNvSpPr txBox="1"/>
          <p:nvPr/>
        </p:nvSpPr>
        <p:spPr>
          <a:xfrm>
            <a:off x="6286500" y="4819802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前瞻性战略洞见</a:t>
            </a:r>
            <a:endParaRPr lang="en-US" sz="1200" dirty="0"/>
          </a:p>
        </p:txBody>
      </p:sp>
      <p:sp>
        <p:nvSpPr>
          <p:cNvPr id="34" name="Text 26"/>
          <p:cNvSpPr txBox="1"/>
          <p:nvPr/>
        </p:nvSpPr>
        <p:spPr>
          <a:xfrm>
            <a:off x="552298" y="5105095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高度自动化的端到端业务流程</a:t>
            </a:r>
            <a:endParaRPr lang="en-US" sz="1200" dirty="0"/>
          </a:p>
        </p:txBody>
      </p:sp>
      <p:sp>
        <p:nvSpPr>
          <p:cNvPr id="35" name="Text 27"/>
          <p:cNvSpPr txBox="1"/>
          <p:nvPr/>
        </p:nvSpPr>
        <p:spPr>
          <a:xfrm>
            <a:off x="552298" y="5372100"/>
            <a:ext cx="209580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AI驱动的实时决策与资源调度</a:t>
            </a:r>
            <a:endParaRPr lang="en-US" sz="1200" dirty="0"/>
          </a:p>
        </p:txBody>
      </p:sp>
      <p:sp>
        <p:nvSpPr>
          <p:cNvPr id="36" name="Text 28"/>
          <p:cNvSpPr txBox="1"/>
          <p:nvPr/>
        </p:nvSpPr>
        <p:spPr>
          <a:xfrm>
            <a:off x="552298" y="5639105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软硬件深度融合的闭环生态系统</a:t>
            </a:r>
            <a:endParaRPr lang="en-US" sz="1200" dirty="0"/>
          </a:p>
        </p:txBody>
      </p:sp>
      <p:sp>
        <p:nvSpPr>
          <p:cNvPr id="37" name="Text 29"/>
          <p:cNvSpPr txBox="1"/>
          <p:nvPr/>
        </p:nvSpPr>
        <p:spPr>
          <a:xfrm>
            <a:off x="552298" y="5905195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数据驱动的持续迭代与自我优化</a:t>
            </a:r>
            <a:endParaRPr lang="en-US" sz="1200" dirty="0"/>
          </a:p>
        </p:txBody>
      </p:sp>
      <p:sp>
        <p:nvSpPr>
          <p:cNvPr id="38" name="Text 30"/>
          <p:cNvSpPr txBox="1"/>
          <p:nvPr/>
        </p:nvSpPr>
        <p:spPr>
          <a:xfrm>
            <a:off x="6495898" y="5790895"/>
            <a:ext cx="2410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构建全自主、可规模化的智能系统</a:t>
            </a:r>
            <a:endParaRPr lang="en-US" sz="1200" dirty="0"/>
          </a:p>
        </p:txBody>
      </p:sp>
      <p:sp>
        <p:nvSpPr>
          <p:cNvPr id="39" name="Text 31"/>
          <p:cNvSpPr txBox="1"/>
          <p:nvPr/>
        </p:nvSpPr>
        <p:spPr>
          <a:xfrm>
            <a:off x="6495898" y="6057900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以机器人作为长期竞争核心战略</a:t>
            </a:r>
            <a:endParaRPr lang="en-US" sz="1200" dirty="0"/>
          </a:p>
        </p:txBody>
      </p:sp>
      <p:sp>
        <p:nvSpPr>
          <p:cNvPr id="40" name="Shape 32"/>
          <p:cNvSpPr/>
          <p:nvPr/>
        </p:nvSpPr>
        <p:spPr>
          <a:xfrm>
            <a:off x="6286500" y="5086807"/>
            <a:ext cx="5562295" cy="342900"/>
          </a:xfrm>
          <a:prstGeom prst="roundRect">
            <a:avLst>
              <a:gd name="adj" fmla="val 44444"/>
            </a:avLst>
          </a:prstGeom>
          <a:solidFill>
            <a:srgbClr val="FEF2F2"/>
          </a:solidFill>
          <a:ln/>
        </p:spPr>
      </p:sp>
      <p:pic>
        <p:nvPicPr>
          <p:cNvPr id="41" name="Image 6" descr="preencoded.png">    </p:cNvPr>
          <p:cNvPicPr>
            <a:picLocks noChangeAspect="1"/>
          </p:cNvPicPr>
          <p:nvPr/>
        </p:nvPicPr>
        <p:blipFill>
          <a:blip r:embed="rId7"/>
          <a:srcRect l="-2512" r="-2512" t="0" b="0"/>
          <a:stretch/>
        </p:blipFill>
        <p:spPr>
          <a:xfrm>
            <a:off x="6362395" y="5188306"/>
            <a:ext cx="105156" cy="133502"/>
          </a:xfrm>
          <a:prstGeom prst="rect">
            <a:avLst/>
          </a:prstGeom>
        </p:spPr>
      </p:pic>
      <p:sp>
        <p:nvSpPr>
          <p:cNvPr id="42" name="Text 33"/>
          <p:cNvSpPr txBox="1"/>
          <p:nvPr/>
        </p:nvSpPr>
        <p:spPr>
          <a:xfrm>
            <a:off x="6495898" y="5524805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从产品提供商向服务提供商转型</a:t>
            </a:r>
            <a:endParaRPr lang="en-US" sz="1200" dirty="0"/>
          </a:p>
        </p:txBody>
      </p:sp>
      <p:sp>
        <p:nvSpPr>
          <p:cNvPr id="43" name="Text 34"/>
          <p:cNvSpPr txBox="1"/>
          <p:nvPr/>
        </p:nvSpPr>
        <p:spPr>
          <a:xfrm>
            <a:off x="6505956" y="5171846"/>
            <a:ext cx="30147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"机器人将成为下一个万亿美元业务" - Elon Musk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" name="Shape 1"/>
          <p:cNvSpPr/>
          <p:nvPr/>
        </p:nvSpPr>
        <p:spPr>
          <a:xfrm>
            <a:off x="381305" y="304495"/>
            <a:ext cx="11430000" cy="1086307"/>
          </a:xfrm>
          <a:prstGeom prst="roundRect">
            <a:avLst>
              <a:gd name="adj" fmla="val 5907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476402" y="418795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案例研究</a:t>
            </a:r>
            <a:endParaRPr lang="en-US" sz="1200" dirty="0"/>
          </a:p>
        </p:txBody>
      </p:sp>
      <p:sp>
        <p:nvSpPr>
          <p:cNvPr id="5" name="Text 3"/>
          <p:cNvSpPr txBox="1"/>
          <p:nvPr/>
        </p:nvSpPr>
        <p:spPr>
          <a:xfrm>
            <a:off x="476402" y="685800"/>
            <a:ext cx="33576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典型智能体企业案例分析</a:t>
            </a:r>
            <a:endParaRPr lang="en-US" sz="2200" dirty="0"/>
          </a:p>
        </p:txBody>
      </p:sp>
      <p:sp>
        <p:nvSpPr>
          <p:cNvPr id="6" name="Text 4"/>
          <p:cNvSpPr txBox="1"/>
          <p:nvPr/>
        </p:nvSpPr>
        <p:spPr>
          <a:xfrm>
            <a:off x="476402" y="1086307"/>
            <a:ext cx="3324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两种不同类型智能体企业的成功实践与价值创造</a:t>
            </a:r>
            <a:endParaRPr lang="en-US" sz="1200" dirty="0"/>
          </a:p>
        </p:txBody>
      </p:sp>
      <p:sp>
        <p:nvSpPr>
          <p:cNvPr id="7" name="Text 5"/>
          <p:cNvSpPr txBox="1"/>
          <p:nvPr/>
        </p:nvSpPr>
        <p:spPr>
          <a:xfrm>
            <a:off x="10916107" y="514807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预计市场规模</a:t>
            </a:r>
            <a:endParaRPr lang="en-US" sz="1000" dirty="0"/>
          </a:p>
        </p:txBody>
      </p:sp>
      <p:sp>
        <p:nvSpPr>
          <p:cNvPr id="8" name="Text 6"/>
          <p:cNvSpPr txBox="1"/>
          <p:nvPr/>
        </p:nvSpPr>
        <p:spPr>
          <a:xfrm>
            <a:off x="10902391" y="705002"/>
            <a:ext cx="99121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2025年</a:t>
            </a:r>
            <a:endParaRPr lang="en-US" sz="1800" dirty="0"/>
          </a:p>
        </p:txBody>
      </p:sp>
      <p:sp>
        <p:nvSpPr>
          <p:cNvPr id="9" name="Text 7"/>
          <p:cNvSpPr txBox="1"/>
          <p:nvPr/>
        </p:nvSpPr>
        <p:spPr>
          <a:xfrm>
            <a:off x="10167214" y="1009498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中国智能体市场</a:t>
            </a:r>
            <a:endParaRPr lang="en-US" sz="1000" dirty="0"/>
          </a:p>
        </p:txBody>
      </p:sp>
      <p:sp>
        <p:nvSpPr>
          <p:cNvPr id="10" name="Text 8"/>
          <p:cNvSpPr txBox="1"/>
          <p:nvPr/>
        </p:nvSpPr>
        <p:spPr>
          <a:xfrm>
            <a:off x="11100816" y="1009498"/>
            <a:ext cx="7196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66.21亿元</a:t>
            </a:r>
            <a:endParaRPr lang="en-US" sz="1000" dirty="0"/>
          </a:p>
        </p:txBody>
      </p:sp>
      <p:sp>
        <p:nvSpPr>
          <p:cNvPr id="11" name="Shape 9"/>
          <p:cNvSpPr/>
          <p:nvPr/>
        </p:nvSpPr>
        <p:spPr>
          <a:xfrm>
            <a:off x="381305" y="1543507"/>
            <a:ext cx="5639105" cy="2743200"/>
          </a:xfrm>
          <a:prstGeom prst="roundRect">
            <a:avLst>
              <a:gd name="adj" fmla="val 926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543154" y="17053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rcRect l="-1064" r="-1064" t="0" b="0"/>
          <a:stretch/>
        </p:blipFill>
        <p:spPr>
          <a:xfrm>
            <a:off x="623621" y="1809598"/>
            <a:ext cx="219456" cy="171907"/>
          </a:xfrm>
          <a:prstGeom prst="rect">
            <a:avLst/>
          </a:prstGeom>
        </p:spPr>
      </p:pic>
      <p:sp>
        <p:nvSpPr>
          <p:cNvPr id="14" name="Shape 11"/>
          <p:cNvSpPr/>
          <p:nvPr/>
        </p:nvSpPr>
        <p:spPr>
          <a:xfrm>
            <a:off x="6172200" y="1543507"/>
            <a:ext cx="5639105" cy="2743200"/>
          </a:xfrm>
          <a:prstGeom prst="roundRect">
            <a:avLst>
              <a:gd name="adj" fmla="val 926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>
            <a:off x="6334049" y="1705356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6" name="Text 13"/>
          <p:cNvSpPr txBox="1"/>
          <p:nvPr/>
        </p:nvSpPr>
        <p:spPr>
          <a:xfrm>
            <a:off x="1037844" y="1790395"/>
            <a:ext cx="231068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Harvey AI：法律智能体企业</a:t>
            </a:r>
            <a:endParaRPr lang="en-US" sz="1300" dirty="0"/>
          </a:p>
        </p:txBody>
      </p:sp>
      <p:sp>
        <p:nvSpPr>
          <p:cNvPr id="17" name="Text 14"/>
          <p:cNvSpPr txBox="1"/>
          <p:nvPr/>
        </p:nvSpPr>
        <p:spPr>
          <a:xfrm>
            <a:off x="6829654" y="1790395"/>
            <a:ext cx="231983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Mercor AI：智能体招聘平台</a:t>
            </a:r>
            <a:endParaRPr lang="en-US" sz="1300" dirty="0"/>
          </a:p>
        </p:txBody>
      </p:sp>
      <p:sp>
        <p:nvSpPr>
          <p:cNvPr id="18" name="Text 15"/>
          <p:cNvSpPr txBox="1"/>
          <p:nvPr/>
        </p:nvSpPr>
        <p:spPr>
          <a:xfrm>
            <a:off x="543154" y="2162556"/>
            <a:ext cx="1724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开发智能体产品型企业</a:t>
            </a:r>
            <a:endParaRPr lang="en-US" sz="1200" dirty="0"/>
          </a:p>
        </p:txBody>
      </p:sp>
      <p:sp>
        <p:nvSpPr>
          <p:cNvPr id="19" name="Text 16"/>
          <p:cNvSpPr txBox="1"/>
          <p:nvPr/>
        </p:nvSpPr>
        <p:spPr>
          <a:xfrm>
            <a:off x="6334049" y="2162556"/>
            <a:ext cx="22009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以智能体为核心劳动力的企业</a:t>
            </a:r>
            <a:endParaRPr lang="en-US" sz="1200" dirty="0"/>
          </a:p>
        </p:txBody>
      </p:sp>
      <p:sp>
        <p:nvSpPr>
          <p:cNvPr id="20" name="Shape 17"/>
          <p:cNvSpPr/>
          <p:nvPr/>
        </p:nvSpPr>
        <p:spPr>
          <a:xfrm>
            <a:off x="543154" y="2409444"/>
            <a:ext cx="5315407" cy="342900"/>
          </a:xfrm>
          <a:prstGeom prst="rect">
            <a:avLst/>
          </a:prstGeom>
          <a:solidFill>
            <a:srgbClr val="F0F7FF">
              <a:alpha val="90000"/>
            </a:srgbClr>
          </a:solidFill>
          <a:ln/>
        </p:spPr>
      </p:sp>
      <p:sp>
        <p:nvSpPr>
          <p:cNvPr id="21" name="Shape 18"/>
          <p:cNvSpPr/>
          <p:nvPr/>
        </p:nvSpPr>
        <p:spPr>
          <a:xfrm>
            <a:off x="543154" y="2409444"/>
            <a:ext cx="38405" cy="342900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22" name="Shape 19"/>
          <p:cNvSpPr/>
          <p:nvPr/>
        </p:nvSpPr>
        <p:spPr>
          <a:xfrm>
            <a:off x="6334049" y="2409444"/>
            <a:ext cx="5315407" cy="342900"/>
          </a:xfrm>
          <a:prstGeom prst="rect">
            <a:avLst/>
          </a:prstGeom>
          <a:solidFill>
            <a:srgbClr val="F0F7FF">
              <a:alpha val="90000"/>
            </a:srgbClr>
          </a:solidFill>
          <a:ln/>
        </p:spPr>
      </p:sp>
      <p:sp>
        <p:nvSpPr>
          <p:cNvPr id="23" name="Shape 20"/>
          <p:cNvSpPr/>
          <p:nvPr/>
        </p:nvSpPr>
        <p:spPr>
          <a:xfrm>
            <a:off x="6334049" y="2409444"/>
            <a:ext cx="38405" cy="342900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24" name="Text 21"/>
          <p:cNvSpPr txBox="1"/>
          <p:nvPr/>
        </p:nvSpPr>
        <p:spPr>
          <a:xfrm>
            <a:off x="694944" y="2495398"/>
            <a:ext cx="32534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通过智能体处理4万+复杂法律问题，估值达50亿美元</a:t>
            </a:r>
            <a:endParaRPr lang="en-US" sz="1000" dirty="0"/>
          </a:p>
        </p:txBody>
      </p:sp>
      <p:sp>
        <p:nvSpPr>
          <p:cNvPr id="25" name="Text 22"/>
          <p:cNvSpPr txBox="1"/>
          <p:nvPr/>
        </p:nvSpPr>
        <p:spPr>
          <a:xfrm>
            <a:off x="6486754" y="2495398"/>
            <a:ext cx="31482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估值20亿美元，年收入4.5亿美元的AI原生招聘平台</a:t>
            </a:r>
            <a:endParaRPr lang="en-US" sz="1000" dirty="0"/>
          </a:p>
        </p:txBody>
      </p:sp>
      <p:sp>
        <p:nvSpPr>
          <p:cNvPr id="26" name="Text 23"/>
          <p:cNvSpPr txBox="1"/>
          <p:nvPr/>
        </p:nvSpPr>
        <p:spPr>
          <a:xfrm>
            <a:off x="733349" y="2857500"/>
            <a:ext cx="3777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基于OpenAI技术的法律专用智能体，专注合同分析与法律研究</a:t>
            </a:r>
            <a:endParaRPr lang="en-US" sz="1000" dirty="0"/>
          </a:p>
        </p:txBody>
      </p:sp>
      <p:sp>
        <p:nvSpPr>
          <p:cNvPr id="27" name="Text 24"/>
          <p:cNvSpPr txBox="1"/>
          <p:nvPr/>
        </p:nvSpPr>
        <p:spPr>
          <a:xfrm>
            <a:off x="733349" y="3086100"/>
            <a:ext cx="3053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为全球3500+律师提供自动化法律服务与文件处理</a:t>
            </a:r>
            <a:endParaRPr lang="en-US" sz="1000" dirty="0"/>
          </a:p>
        </p:txBody>
      </p:sp>
      <p:sp>
        <p:nvSpPr>
          <p:cNvPr id="28" name="Text 25"/>
          <p:cNvSpPr txBox="1"/>
          <p:nvPr/>
        </p:nvSpPr>
        <p:spPr>
          <a:xfrm>
            <a:off x="733349" y="3314700"/>
            <a:ext cx="30623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通过"灯塔客户"策略，短短2年内实现ARR 1亿美元</a:t>
            </a:r>
            <a:endParaRPr lang="en-US" sz="1000" dirty="0"/>
          </a:p>
        </p:txBody>
      </p:sp>
      <p:sp>
        <p:nvSpPr>
          <p:cNvPr id="29" name="Text 26"/>
          <p:cNvSpPr txBox="1"/>
          <p:nvPr/>
        </p:nvSpPr>
        <p:spPr>
          <a:xfrm>
            <a:off x="6524244" y="2857500"/>
            <a:ext cx="34628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20分钟AI面试完全替代传统招聘流程，实现端到端自动化</a:t>
            </a:r>
            <a:endParaRPr lang="en-US" sz="1000" dirty="0"/>
          </a:p>
        </p:txBody>
      </p:sp>
      <p:sp>
        <p:nvSpPr>
          <p:cNvPr id="30" name="Text 27"/>
          <p:cNvSpPr txBox="1"/>
          <p:nvPr/>
        </p:nvSpPr>
        <p:spPr>
          <a:xfrm>
            <a:off x="6524244" y="3086100"/>
            <a:ext cx="31674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智能体驱动的简历筛选、候选人匹配和绩效评估系统</a:t>
            </a:r>
            <a:endParaRPr lang="en-US" sz="1000" dirty="0"/>
          </a:p>
        </p:txBody>
      </p:sp>
      <p:sp>
        <p:nvSpPr>
          <p:cNvPr id="31" name="Text 28"/>
          <p:cNvSpPr txBox="1"/>
          <p:nvPr/>
        </p:nvSpPr>
        <p:spPr>
          <a:xfrm>
            <a:off x="6524244" y="3314700"/>
            <a:ext cx="32342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为OpenAI等顶级AI实验室提供专业领域专家培训服务</a:t>
            </a:r>
            <a:endParaRPr lang="en-US" sz="1000" dirty="0"/>
          </a:p>
        </p:txBody>
      </p:sp>
      <p:sp>
        <p:nvSpPr>
          <p:cNvPr id="32" name="Text 29"/>
          <p:cNvSpPr txBox="1"/>
          <p:nvPr/>
        </p:nvSpPr>
        <p:spPr>
          <a:xfrm>
            <a:off x="543154" y="3610051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竞争优势</a:t>
            </a:r>
            <a:endParaRPr lang="en-US" sz="1200" dirty="0"/>
          </a:p>
        </p:txBody>
      </p:sp>
      <p:sp>
        <p:nvSpPr>
          <p:cNvPr id="33" name="Text 30"/>
          <p:cNvSpPr txBox="1"/>
          <p:nvPr/>
        </p:nvSpPr>
        <p:spPr>
          <a:xfrm>
            <a:off x="6334049" y="3610051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竞争优势</a:t>
            </a:r>
            <a:endParaRPr lang="en-US" sz="1200" dirty="0"/>
          </a:p>
        </p:txBody>
      </p:sp>
      <p:sp>
        <p:nvSpPr>
          <p:cNvPr id="34" name="Shape 31"/>
          <p:cNvSpPr/>
          <p:nvPr/>
        </p:nvSpPr>
        <p:spPr>
          <a:xfrm>
            <a:off x="543154" y="3857854"/>
            <a:ext cx="1086307" cy="267005"/>
          </a:xfrm>
          <a:prstGeom prst="roundRect">
            <a:avLst>
              <a:gd name="adj" fmla="val 48924"/>
            </a:avLst>
          </a:prstGeom>
          <a:solidFill>
            <a:srgbClr val="DBEAFE"/>
          </a:solidFill>
          <a:ln/>
        </p:spPr>
      </p:sp>
      <p:sp>
        <p:nvSpPr>
          <p:cNvPr id="35" name="Shape 32"/>
          <p:cNvSpPr/>
          <p:nvPr/>
        </p:nvSpPr>
        <p:spPr>
          <a:xfrm>
            <a:off x="1705356" y="3857854"/>
            <a:ext cx="685800" cy="267005"/>
          </a:xfrm>
          <a:prstGeom prst="roundRect">
            <a:avLst>
              <a:gd name="adj" fmla="val 48924"/>
            </a:avLst>
          </a:prstGeom>
          <a:solidFill>
            <a:srgbClr val="DBEAFE"/>
          </a:solidFill>
          <a:ln/>
        </p:spPr>
      </p:sp>
      <p:sp>
        <p:nvSpPr>
          <p:cNvPr id="36" name="Shape 33"/>
          <p:cNvSpPr/>
          <p:nvPr/>
        </p:nvSpPr>
        <p:spPr>
          <a:xfrm>
            <a:off x="2467051" y="3857854"/>
            <a:ext cx="819302" cy="267005"/>
          </a:xfrm>
          <a:prstGeom prst="roundRect">
            <a:avLst>
              <a:gd name="adj" fmla="val 48924"/>
            </a:avLst>
          </a:prstGeom>
          <a:solidFill>
            <a:srgbClr val="DBEAFE"/>
          </a:solidFill>
          <a:ln/>
        </p:spPr>
      </p:sp>
      <p:sp>
        <p:nvSpPr>
          <p:cNvPr id="37" name="Shape 34"/>
          <p:cNvSpPr/>
          <p:nvPr/>
        </p:nvSpPr>
        <p:spPr>
          <a:xfrm>
            <a:off x="6334049" y="3857854"/>
            <a:ext cx="685800" cy="267005"/>
          </a:xfrm>
          <a:prstGeom prst="roundRect">
            <a:avLst>
              <a:gd name="adj" fmla="val 48924"/>
            </a:avLst>
          </a:prstGeom>
          <a:solidFill>
            <a:srgbClr val="DBEAFE"/>
          </a:solidFill>
          <a:ln/>
        </p:spPr>
      </p:sp>
      <p:sp>
        <p:nvSpPr>
          <p:cNvPr id="38" name="Shape 35"/>
          <p:cNvSpPr/>
          <p:nvPr/>
        </p:nvSpPr>
        <p:spPr>
          <a:xfrm>
            <a:off x="7095744" y="3857854"/>
            <a:ext cx="552298" cy="267005"/>
          </a:xfrm>
          <a:prstGeom prst="roundRect">
            <a:avLst>
              <a:gd name="adj" fmla="val 48924"/>
            </a:avLst>
          </a:prstGeom>
          <a:solidFill>
            <a:srgbClr val="DBEAFE"/>
          </a:solidFill>
          <a:ln/>
        </p:spPr>
      </p:sp>
      <p:sp>
        <p:nvSpPr>
          <p:cNvPr id="39" name="Shape 36"/>
          <p:cNvSpPr/>
          <p:nvPr/>
        </p:nvSpPr>
        <p:spPr>
          <a:xfrm>
            <a:off x="7719365" y="3857854"/>
            <a:ext cx="819302" cy="267005"/>
          </a:xfrm>
          <a:prstGeom prst="roundRect">
            <a:avLst>
              <a:gd name="adj" fmla="val 48924"/>
            </a:avLst>
          </a:prstGeom>
          <a:solidFill>
            <a:srgbClr val="DBEAFE"/>
          </a:solidFill>
          <a:ln/>
        </p:spPr>
      </p:sp>
      <p:sp>
        <p:nvSpPr>
          <p:cNvPr id="40" name="Text 37"/>
          <p:cNvSpPr txBox="1"/>
          <p:nvPr/>
        </p:nvSpPr>
        <p:spPr>
          <a:xfrm>
            <a:off x="619049" y="3905402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专业领域智能体</a:t>
            </a:r>
            <a:endParaRPr lang="en-US" sz="1000" dirty="0"/>
          </a:p>
        </p:txBody>
      </p:sp>
      <p:sp>
        <p:nvSpPr>
          <p:cNvPr id="41" name="Text 38"/>
          <p:cNvSpPr txBox="1"/>
          <p:nvPr/>
        </p:nvSpPr>
        <p:spPr>
          <a:xfrm>
            <a:off x="1781251" y="3905402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高准确度</a:t>
            </a:r>
            <a:endParaRPr lang="en-US" sz="1000" dirty="0"/>
          </a:p>
        </p:txBody>
      </p:sp>
      <p:sp>
        <p:nvSpPr>
          <p:cNvPr id="42" name="Text 39"/>
          <p:cNvSpPr txBox="1"/>
          <p:nvPr/>
        </p:nvSpPr>
        <p:spPr>
          <a:xfrm>
            <a:off x="2542946" y="3905402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工作流集成</a:t>
            </a:r>
            <a:endParaRPr lang="en-US" sz="1000" dirty="0"/>
          </a:p>
        </p:txBody>
      </p:sp>
      <p:pic>
        <p:nvPicPr>
          <p:cNvPr id="43" name="Image 1" descr="preencoded.png">    </p:cNvPr>
          <p:cNvPicPr>
            <a:picLocks noChangeAspect="1"/>
          </p:cNvPicPr>
          <p:nvPr/>
        </p:nvPicPr>
        <p:blipFill>
          <a:blip r:embed="rId2"/>
          <a:srcRect l="-760" r="-760" t="0" b="0"/>
          <a:stretch/>
        </p:blipFill>
        <p:spPr>
          <a:xfrm>
            <a:off x="6448349" y="1809598"/>
            <a:ext cx="152705" cy="171907"/>
          </a:xfrm>
          <a:prstGeom prst="rect">
            <a:avLst/>
          </a:prstGeom>
        </p:spPr>
      </p:pic>
      <p:sp>
        <p:nvSpPr>
          <p:cNvPr id="44" name="Text 40"/>
          <p:cNvSpPr txBox="1"/>
          <p:nvPr/>
        </p:nvSpPr>
        <p:spPr>
          <a:xfrm>
            <a:off x="6409944" y="3905402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高效匹配</a:t>
            </a:r>
            <a:endParaRPr lang="en-US" sz="1000" dirty="0"/>
          </a:p>
        </p:txBody>
      </p:sp>
      <p:sp>
        <p:nvSpPr>
          <p:cNvPr id="45" name="Text 41"/>
          <p:cNvSpPr txBox="1"/>
          <p:nvPr/>
        </p:nvSpPr>
        <p:spPr>
          <a:xfrm>
            <a:off x="7172554" y="3905402"/>
            <a:ext cx="5001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AI评估</a:t>
            </a:r>
            <a:endParaRPr lang="en-US" sz="1000" dirty="0"/>
          </a:p>
        </p:txBody>
      </p:sp>
      <p:sp>
        <p:nvSpPr>
          <p:cNvPr id="46" name="Text 42"/>
          <p:cNvSpPr txBox="1"/>
          <p:nvPr/>
        </p:nvSpPr>
        <p:spPr>
          <a:xfrm>
            <a:off x="7795260" y="3905402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专业人才库</a:t>
            </a:r>
            <a:endParaRPr lang="en-US" sz="1000" dirty="0"/>
          </a:p>
        </p:txBody>
      </p:sp>
      <p:sp>
        <p:nvSpPr>
          <p:cNvPr id="47" name="Shape 43"/>
          <p:cNvSpPr/>
          <p:nvPr/>
        </p:nvSpPr>
        <p:spPr>
          <a:xfrm>
            <a:off x="381305" y="4438498"/>
            <a:ext cx="5639105" cy="1238098"/>
          </a:xfrm>
          <a:prstGeom prst="roundRect">
            <a:avLst>
              <a:gd name="adj" fmla="val 4545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48" name="Shape 44"/>
          <p:cNvSpPr/>
          <p:nvPr/>
        </p:nvSpPr>
        <p:spPr>
          <a:xfrm>
            <a:off x="6172200" y="4438498"/>
            <a:ext cx="5639105" cy="1238098"/>
          </a:xfrm>
          <a:prstGeom prst="roundRect">
            <a:avLst>
              <a:gd name="adj" fmla="val 4545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49" name="Text 45"/>
          <p:cNvSpPr txBox="1"/>
          <p:nvPr/>
        </p:nvSpPr>
        <p:spPr>
          <a:xfrm>
            <a:off x="476402" y="4552798"/>
            <a:ext cx="15627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智能体企业关键洞察</a:t>
            </a:r>
            <a:endParaRPr lang="en-US" sz="1200" dirty="0"/>
          </a:p>
        </p:txBody>
      </p:sp>
      <p:sp>
        <p:nvSpPr>
          <p:cNvPr id="50" name="Text 46"/>
          <p:cNvSpPr txBox="1"/>
          <p:nvPr/>
        </p:nvSpPr>
        <p:spPr>
          <a:xfrm>
            <a:off x="6267298" y="4552798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发展趋势预测</a:t>
            </a:r>
            <a:endParaRPr lang="en-US" sz="1200" dirty="0"/>
          </a:p>
        </p:txBody>
      </p:sp>
      <p:sp>
        <p:nvSpPr>
          <p:cNvPr id="51" name="Text 47"/>
          <p:cNvSpPr txBox="1"/>
          <p:nvPr/>
        </p:nvSpPr>
        <p:spPr>
          <a:xfrm>
            <a:off x="685800" y="4839005"/>
            <a:ext cx="3172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垂直领域智能体企业正在重塑传统行业价值链</a:t>
            </a:r>
            <a:endParaRPr lang="en-US" sz="1200" dirty="0"/>
          </a:p>
        </p:txBody>
      </p:sp>
      <p:sp>
        <p:nvSpPr>
          <p:cNvPr id="52" name="Text 48"/>
          <p:cNvSpPr txBox="1"/>
          <p:nvPr/>
        </p:nvSpPr>
        <p:spPr>
          <a:xfrm>
            <a:off x="685800" y="5105095"/>
            <a:ext cx="38386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智能体企业比传统SaaS企业拥有更高的利润率和扩展性</a:t>
            </a:r>
            <a:endParaRPr lang="en-US" sz="1200" dirty="0"/>
          </a:p>
        </p:txBody>
      </p:sp>
      <p:sp>
        <p:nvSpPr>
          <p:cNvPr id="53" name="Text 49"/>
          <p:cNvSpPr txBox="1"/>
          <p:nvPr/>
        </p:nvSpPr>
        <p:spPr>
          <a:xfrm>
            <a:off x="685800" y="5372100"/>
            <a:ext cx="3172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技术与行业专业知识的深度结合是成功的关键</a:t>
            </a:r>
            <a:endParaRPr lang="en-US" sz="1200" dirty="0"/>
          </a:p>
        </p:txBody>
      </p:sp>
      <p:sp>
        <p:nvSpPr>
          <p:cNvPr id="54" name="Shape 50"/>
          <p:cNvSpPr/>
          <p:nvPr/>
        </p:nvSpPr>
        <p:spPr>
          <a:xfrm>
            <a:off x="6267298" y="4819802"/>
            <a:ext cx="5447995" cy="609905"/>
          </a:xfrm>
          <a:prstGeom prst="roundRect">
            <a:avLst>
              <a:gd name="adj" fmla="val 14055"/>
            </a:avLst>
          </a:prstGeom>
          <a:solidFill>
            <a:srgbClr val="EFF6FF"/>
          </a:solidFill>
          <a:ln/>
        </p:spPr>
      </p:sp>
      <p:pic>
        <p:nvPicPr>
          <p:cNvPr id="55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6381598" y="4996282"/>
            <a:ext cx="228600" cy="228600"/>
          </a:xfrm>
          <a:prstGeom prst="rect">
            <a:avLst/>
          </a:prstGeom>
        </p:spPr>
      </p:pic>
      <p:sp>
        <p:nvSpPr>
          <p:cNvPr id="56" name="Text 51"/>
          <p:cNvSpPr txBox="1"/>
          <p:nvPr/>
        </p:nvSpPr>
        <p:spPr>
          <a:xfrm>
            <a:off x="6724498" y="4943246"/>
            <a:ext cx="39392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预计到2026年，50%以上的企业将部署智能体为核心的业务流程</a:t>
            </a:r>
            <a:endParaRPr lang="en-US" sz="1000" dirty="0"/>
          </a:p>
        </p:txBody>
      </p:sp>
      <p:sp>
        <p:nvSpPr>
          <p:cNvPr id="57" name="Text 52"/>
          <p:cNvSpPr txBox="1"/>
          <p:nvPr/>
        </p:nvSpPr>
        <p:spPr>
          <a:xfrm>
            <a:off x="6724498" y="5162702"/>
            <a:ext cx="16294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——麦肯锡全球研究院，2025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2864815" y="2548433"/>
            <a:ext cx="6810451" cy="5623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10倍价值，10倍效率，1/10成本</a:t>
            </a:r>
            <a:endParaRPr lang="en-US" sz="3600" dirty="0"/>
          </a:p>
        </p:txBody>
      </p:sp>
      <p:sp>
        <p:nvSpPr>
          <p:cNvPr id="4" name="Shape 2"/>
          <p:cNvSpPr/>
          <p:nvPr/>
        </p:nvSpPr>
        <p:spPr>
          <a:xfrm>
            <a:off x="1638605" y="3392424"/>
            <a:ext cx="8924544" cy="571500"/>
          </a:xfrm>
          <a:prstGeom prst="roundRect">
            <a:avLst>
              <a:gd name="adj" fmla="val 21333"/>
            </a:avLst>
          </a:prstGeom>
          <a:solidFill>
            <a:srgbClr val="FFFFFF">
              <a:alpha val="70000"/>
            </a:srgbClr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828800" y="3506724"/>
            <a:ext cx="8744407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21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三重杠杆效应创造无与伦比的价值，从根本上创造新的或重构整个产业链</a:t>
            </a:r>
            <a:endParaRPr lang="en-US" sz="2100" dirty="0"/>
          </a:p>
        </p:txBody>
      </p:sp>
      <p:sp>
        <p:nvSpPr>
          <p:cNvPr id="6" name="Shape 4"/>
          <p:cNvSpPr/>
          <p:nvPr/>
        </p:nvSpPr>
        <p:spPr>
          <a:xfrm>
            <a:off x="5524805" y="4337914"/>
            <a:ext cx="1143000" cy="38405"/>
          </a:xfrm>
          <a:prstGeom prst="rect">
            <a:avLst/>
          </a:prstGeom>
          <a:solidFill>
            <a:srgbClr val="4C6FFF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Visual Extract to PPTX Converter</cp:lastModifiedBy>
  <cp:revision>1</cp:revision>
  <dcterms:created xsi:type="dcterms:W3CDTF">2025-09-28T11:28:30Z</dcterms:created>
  <dcterms:modified xsi:type="dcterms:W3CDTF">2025-09-28T11:28:30Z</dcterms:modified>
</cp:coreProperties>
</file>