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png"/><Relationship Id="rId8" Type="http://schemas.openxmlformats.org/officeDocument/2006/relationships/image" Target="../media/image-14-8.png"/><Relationship Id="rId9" Type="http://schemas.openxmlformats.org/officeDocument/2006/relationships/image" Target="../media/image-14-9.png"/><Relationship Id="rId10" Type="http://schemas.openxmlformats.org/officeDocument/2006/relationships/image" Target="../media/image-14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image" Target="../media/image-1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image" Target="../media/image-19-6.png"/><Relationship Id="rId7" Type="http://schemas.openxmlformats.org/officeDocument/2006/relationships/image" Target="../media/image-19-7.png"/><Relationship Id="rId8" Type="http://schemas.openxmlformats.org/officeDocument/2006/relationships/image" Target="../media/image-19-8.png"/><Relationship Id="rId9" Type="http://schemas.openxmlformats.org/officeDocument/2006/relationships/image" Target="../media/image-19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png"/><Relationship Id="rId7" Type="http://schemas.openxmlformats.org/officeDocument/2006/relationships/image" Target="../media/image-20-7.png"/><Relationship Id="rId8" Type="http://schemas.openxmlformats.org/officeDocument/2006/relationships/image" Target="../media/image-20-8.png"/><Relationship Id="rId9" Type="http://schemas.openxmlformats.org/officeDocument/2006/relationships/image" Target="../media/image-20-9.png"/><Relationship Id="rId10" Type="http://schemas.openxmlformats.org/officeDocument/2006/relationships/image" Target="../media/image-20-10.png"/><Relationship Id="rId11" Type="http://schemas.openxmlformats.org/officeDocument/2006/relationships/image" Target="../media/image-20-11.png"/><Relationship Id="rId12" Type="http://schemas.openxmlformats.org/officeDocument/2006/relationships/image" Target="../media/image-20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image" Target="../media/image-22-4.png"/><Relationship Id="rId5" Type="http://schemas.openxmlformats.org/officeDocument/2006/relationships/image" Target="../media/image-22-5.png"/><Relationship Id="rId6" Type="http://schemas.openxmlformats.org/officeDocument/2006/relationships/image" Target="../media/image-2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png"/><Relationship Id="rId4" Type="http://schemas.openxmlformats.org/officeDocument/2006/relationships/image" Target="../media/image-23-4.png"/><Relationship Id="rId5" Type="http://schemas.openxmlformats.org/officeDocument/2006/relationships/image" Target="../media/image-23-5.png"/><Relationship Id="rId6" Type="http://schemas.openxmlformats.org/officeDocument/2006/relationships/image" Target="../media/image-23-6.png"/><Relationship Id="rId7" Type="http://schemas.openxmlformats.org/officeDocument/2006/relationships/image" Target="../media/image-23-7.png"/><Relationship Id="rId8" Type="http://schemas.openxmlformats.org/officeDocument/2006/relationships/image" Target="../media/image-23-8.png"/><Relationship Id="rId9" Type="http://schemas.openxmlformats.org/officeDocument/2006/relationships/image" Target="../media/image-23-9.png"/><Relationship Id="rId10" Type="http://schemas.openxmlformats.org/officeDocument/2006/relationships/image" Target="../media/image-23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image" Target="../media/image-24-5.png"/><Relationship Id="rId6" Type="http://schemas.openxmlformats.org/officeDocument/2006/relationships/image" Target="../media/image-24-6.png"/><Relationship Id="rId7" Type="http://schemas.openxmlformats.org/officeDocument/2006/relationships/image" Target="../media/image-24-7.png"/><Relationship Id="rId8" Type="http://schemas.openxmlformats.org/officeDocument/2006/relationships/image" Target="../media/image-24-8.png"/><Relationship Id="rId9" Type="http://schemas.openxmlformats.org/officeDocument/2006/relationships/image" Target="../media/image-24-9.png"/><Relationship Id="rId10" Type="http://schemas.openxmlformats.org/officeDocument/2006/relationships/image" Target="../media/image-24-10.png"/><Relationship Id="rId11" Type="http://schemas.openxmlformats.org/officeDocument/2006/relationships/image" Target="../media/image-24-11.png"/><Relationship Id="rId12" Type="http://schemas.openxmlformats.org/officeDocument/2006/relationships/image" Target="../media/image-24-12.png"/><Relationship Id="rId13" Type="http://schemas.openxmlformats.org/officeDocument/2006/relationships/image" Target="../media/image-24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png"/><Relationship Id="rId4" Type="http://schemas.openxmlformats.org/officeDocument/2006/relationships/image" Target="../media/image-2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png"/><Relationship Id="rId4" Type="http://schemas.openxmlformats.org/officeDocument/2006/relationships/image" Target="../media/image-27-4.png"/><Relationship Id="rId5" Type="http://schemas.openxmlformats.org/officeDocument/2006/relationships/image" Target="../media/image-27-5.png"/><Relationship Id="rId6" Type="http://schemas.openxmlformats.org/officeDocument/2006/relationships/image" Target="../media/image-27-6.png"/><Relationship Id="rId7" Type="http://schemas.openxmlformats.org/officeDocument/2006/relationships/image" Target="../media/image-27-7.png"/><Relationship Id="rId8" Type="http://schemas.openxmlformats.org/officeDocument/2006/relationships/image" Target="../media/image-27-8.png"/><Relationship Id="rId9" Type="http://schemas.openxmlformats.org/officeDocument/2006/relationships/image" Target="../media/image-27-9.png"/><Relationship Id="rId10" Type="http://schemas.openxmlformats.org/officeDocument/2006/relationships/image" Target="../media/image-27-10.png"/><Relationship Id="rId11" Type="http://schemas.openxmlformats.org/officeDocument/2006/relationships/image" Target="../media/image-27-11.png"/><Relationship Id="rId12" Type="http://schemas.openxmlformats.org/officeDocument/2006/relationships/image" Target="../media/image-27-12.png"/><Relationship Id="rId13" Type="http://schemas.openxmlformats.org/officeDocument/2006/relationships/image" Target="../media/image-27-13.png"/><Relationship Id="rId14" Type="http://schemas.openxmlformats.org/officeDocument/2006/relationships/image" Target="../media/image-27-14.png"/><Relationship Id="rId15" Type="http://schemas.openxmlformats.org/officeDocument/2006/relationships/image" Target="../media/image-27-15.png"/><Relationship Id="rId16" Type="http://schemas.openxmlformats.org/officeDocument/2006/relationships/image" Target="../media/image-27-16.png"/><Relationship Id="rId17" Type="http://schemas.openxmlformats.org/officeDocument/2006/relationships/image" Target="../media/image-27-17.png"/><Relationship Id="rId18" Type="http://schemas.openxmlformats.org/officeDocument/2006/relationships/image" Target="../media/image-27-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png"/><Relationship Id="rId4" Type="http://schemas.openxmlformats.org/officeDocument/2006/relationships/image" Target="../media/image-28-4.png"/><Relationship Id="rId5" Type="http://schemas.openxmlformats.org/officeDocument/2006/relationships/image" Target="../media/image-28-5.png"/><Relationship Id="rId6" Type="http://schemas.openxmlformats.org/officeDocument/2006/relationships/image" Target="../media/image-28-6.png"/><Relationship Id="rId7" Type="http://schemas.openxmlformats.org/officeDocument/2006/relationships/image" Target="../media/image-28-7.png"/><Relationship Id="rId8" Type="http://schemas.openxmlformats.org/officeDocument/2006/relationships/image" Target="../media/image-28-8.png"/><Relationship Id="rId9" Type="http://schemas.openxmlformats.org/officeDocument/2006/relationships/image" Target="../media/image-28-9.png"/><Relationship Id="rId10" Type="http://schemas.openxmlformats.org/officeDocument/2006/relationships/image" Target="../media/image-28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image" Target="../media/image-29-4.png"/><Relationship Id="rId5" Type="http://schemas.openxmlformats.org/officeDocument/2006/relationships/image" Target="../media/image-29-5.png"/><Relationship Id="rId6" Type="http://schemas.openxmlformats.org/officeDocument/2006/relationships/image" Target="../media/image-29-6.png"/><Relationship Id="rId7" Type="http://schemas.openxmlformats.org/officeDocument/2006/relationships/image" Target="../media/image-29-7.png"/><Relationship Id="rId8" Type="http://schemas.openxmlformats.org/officeDocument/2006/relationships/image" Target="../media/image-29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image" Target="../media/image-30-4.png"/><Relationship Id="rId5" Type="http://schemas.openxmlformats.org/officeDocument/2006/relationships/image" Target="../media/image-30-5.png"/><Relationship Id="rId6" Type="http://schemas.openxmlformats.org/officeDocument/2006/relationships/image" Target="../media/image-30-6.png"/><Relationship Id="rId7" Type="http://schemas.openxmlformats.org/officeDocument/2006/relationships/image" Target="../media/image-30-7.png"/><Relationship Id="rId8" Type="http://schemas.openxmlformats.org/officeDocument/2006/relationships/image" Target="../media/image-30-8.png"/><Relationship Id="rId9" Type="http://schemas.openxmlformats.org/officeDocument/2006/relationships/image" Target="../media/image-30-9.png"/><Relationship Id="rId10" Type="http://schemas.openxmlformats.org/officeDocument/2006/relationships/image" Target="../media/image-30-10.png"/><Relationship Id="rId11" Type="http://schemas.openxmlformats.org/officeDocument/2006/relationships/image" Target="../media/image-30-11.png"/><Relationship Id="rId12" Type="http://schemas.openxmlformats.org/officeDocument/2006/relationships/image" Target="../media/image-30-12.png"/><Relationship Id="rId13" Type="http://schemas.openxmlformats.org/officeDocument/2006/relationships/image" Target="../media/image-30-13.png"/><Relationship Id="rId14" Type="http://schemas.openxmlformats.org/officeDocument/2006/relationships/image" Target="../media/image-30-14.png"/><Relationship Id="rId15" Type="http://schemas.openxmlformats.org/officeDocument/2006/relationships/image" Target="../media/image-30-15.png"/><Relationship Id="rId16" Type="http://schemas.openxmlformats.org/officeDocument/2006/relationships/image" Target="../media/image-30-16.png"/><Relationship Id="rId17" Type="http://schemas.openxmlformats.org/officeDocument/2006/relationships/image" Target="../media/image-30-17.png"/><Relationship Id="rId18" Type="http://schemas.openxmlformats.org/officeDocument/2006/relationships/image" Target="../media/image-30-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image" Target="../media/image-31-3.png"/><Relationship Id="rId4" Type="http://schemas.openxmlformats.org/officeDocument/2006/relationships/image" Target="../media/image-31-4.png"/><Relationship Id="rId5" Type="http://schemas.openxmlformats.org/officeDocument/2006/relationships/image" Target="../media/image-3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png"/><Relationship Id="rId3" Type="http://schemas.openxmlformats.org/officeDocument/2006/relationships/image" Target="../media/image-32-3.png"/><Relationship Id="rId4" Type="http://schemas.openxmlformats.org/officeDocument/2006/relationships/image" Target="../media/image-3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png"/><Relationship Id="rId3" Type="http://schemas.openxmlformats.org/officeDocument/2006/relationships/image" Target="../media/image-33-3.png"/><Relationship Id="rId4" Type="http://schemas.openxmlformats.org/officeDocument/2006/relationships/image" Target="../media/image-33-4.png"/><Relationship Id="rId5" Type="http://schemas.openxmlformats.org/officeDocument/2006/relationships/image" Target="../media/image-3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1805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创业者与企业主指南 | 2025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发布日期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10819181" y="666598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2025年9月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2380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应用教程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25530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核心要点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485900"/>
            <a:ext cx="405810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27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1981505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</a:t>
            </a:r>
            <a:endParaRPr lang="en-US" sz="1500" dirty="0"/>
          </a:p>
        </p:txBody>
      </p:sp>
      <p:sp>
        <p:nvSpPr>
          <p:cNvPr id="12" name="Text 10"/>
          <p:cNvSpPr txBox="1"/>
          <p:nvPr/>
        </p:nvSpPr>
        <p:spPr>
          <a:xfrm>
            <a:off x="1539850" y="1981505"/>
            <a:ext cx="2981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的智能应用 | 创业者与企业主手册</a:t>
            </a:r>
            <a:endParaRPr lang="en-US" sz="1500" dirty="0"/>
          </a:p>
        </p:txBody>
      </p:sp>
      <p:sp>
        <p:nvSpPr>
          <p:cNvPr id="13" name="Text 11"/>
          <p:cNvSpPr txBox="1"/>
          <p:nvPr/>
        </p:nvSpPr>
        <p:spPr>
          <a:xfrm>
            <a:off x="761695" y="1981505"/>
            <a:ext cx="9244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381305" y="2819095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172200" y="2819095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6172200" y="3981298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543154" y="2980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3086100"/>
            <a:ext cx="171907" cy="171907"/>
          </a:xfrm>
          <a:prstGeom prst="rect">
            <a:avLst/>
          </a:prstGeom>
        </p:spPr>
      </p:pic>
      <p:sp>
        <p:nvSpPr>
          <p:cNvPr id="19" name="Shape 16"/>
          <p:cNvSpPr/>
          <p:nvPr/>
        </p:nvSpPr>
        <p:spPr>
          <a:xfrm>
            <a:off x="381305" y="3981298"/>
            <a:ext cx="5639105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7"/>
          <p:cNvSpPr/>
          <p:nvPr/>
        </p:nvSpPr>
        <p:spPr>
          <a:xfrm>
            <a:off x="6334049" y="2980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Shape 18"/>
          <p:cNvSpPr/>
          <p:nvPr/>
        </p:nvSpPr>
        <p:spPr>
          <a:xfrm>
            <a:off x="543154" y="4143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2" name="Shape 19"/>
          <p:cNvSpPr/>
          <p:nvPr/>
        </p:nvSpPr>
        <p:spPr>
          <a:xfrm>
            <a:off x="6334049" y="4143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1037844" y="30769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智能是核心卖点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6829654" y="3076956"/>
            <a:ext cx="905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543154" y="3486607"/>
            <a:ext cx="3044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10倍价值的核心承载，实现用户体验和效率的质变</a:t>
            </a:r>
            <a:endParaRPr lang="en-US" sz="1000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39205" y="3086100"/>
            <a:ext cx="171907" cy="171907"/>
          </a:xfrm>
          <a:prstGeom prst="rect">
            <a:avLst/>
          </a:prstGeom>
        </p:spPr>
      </p:pic>
      <p:sp>
        <p:nvSpPr>
          <p:cNvPr id="27" name="Text 23"/>
          <p:cNvSpPr txBox="1"/>
          <p:nvPr/>
        </p:nvSpPr>
        <p:spPr>
          <a:xfrm>
            <a:off x="1037844" y="423824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快速试错与验证</a:t>
            </a:r>
            <a:endParaRPr lang="en-US" sz="1200" dirty="0"/>
          </a:p>
        </p:txBody>
      </p:sp>
      <p:sp>
        <p:nvSpPr>
          <p:cNvPr id="28" name="Text 24"/>
          <p:cNvSpPr txBox="1"/>
          <p:nvPr/>
        </p:nvSpPr>
        <p:spPr>
          <a:xfrm>
            <a:off x="6334049" y="3486607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找到独特的产品市场匹配，避免同质化竞争</a:t>
            </a:r>
            <a:endParaRPr lang="en-US" sz="1000" dirty="0"/>
          </a:p>
        </p:txBody>
      </p:sp>
      <p:pic>
        <p:nvPicPr>
          <p:cNvPr id="29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657454" y="4248302"/>
            <a:ext cx="152705" cy="171907"/>
          </a:xfrm>
          <a:prstGeom prst="rect">
            <a:avLst/>
          </a:prstGeom>
        </p:spPr>
      </p:pic>
      <p:sp>
        <p:nvSpPr>
          <p:cNvPr id="30" name="Text 25"/>
          <p:cNvSpPr txBox="1"/>
          <p:nvPr/>
        </p:nvSpPr>
        <p:spPr>
          <a:xfrm>
            <a:off x="543154" y="4647895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数据驱动的产品迭代，周级反馈循环</a:t>
            </a:r>
            <a:endParaRPr lang="en-US" sz="1000" dirty="0"/>
          </a:p>
        </p:txBody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39205" y="4248302"/>
            <a:ext cx="171907" cy="171907"/>
          </a:xfrm>
          <a:prstGeom prst="rect">
            <a:avLst/>
          </a:prstGeom>
        </p:spPr>
      </p:pic>
      <p:sp>
        <p:nvSpPr>
          <p:cNvPr id="32" name="Text 26"/>
          <p:cNvSpPr txBox="1"/>
          <p:nvPr/>
        </p:nvSpPr>
        <p:spPr>
          <a:xfrm>
            <a:off x="6829654" y="423824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6334049" y="464789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自洽的产品路径，可持续发展的系统性策略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81305" y="53154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目标受众</a:t>
            </a:r>
            <a:endParaRPr lang="en-US" sz="1200" dirty="0"/>
          </a:p>
        </p:txBody>
      </p:sp>
      <p:sp>
        <p:nvSpPr>
          <p:cNvPr id="35" name="Text 29"/>
          <p:cNvSpPr txBox="1"/>
          <p:nvPr/>
        </p:nvSpPr>
        <p:spPr>
          <a:xfrm>
            <a:off x="6248095" y="53154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讲师简介</a:t>
            </a:r>
            <a:endParaRPr lang="en-US" sz="1200" dirty="0"/>
          </a:p>
        </p:txBody>
      </p:sp>
      <p:sp>
        <p:nvSpPr>
          <p:cNvPr id="36" name="Text 30"/>
          <p:cNvSpPr txBox="1"/>
          <p:nvPr/>
        </p:nvSpPr>
        <p:spPr>
          <a:xfrm>
            <a:off x="590702" y="5600700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创业者和初创团队</a:t>
            </a:r>
            <a:endParaRPr lang="en-US" sz="1200" dirty="0"/>
          </a:p>
        </p:txBody>
      </p:sp>
      <p:sp>
        <p:nvSpPr>
          <p:cNvPr id="37" name="Text 31"/>
          <p:cNvSpPr txBox="1"/>
          <p:nvPr/>
        </p:nvSpPr>
        <p:spPr>
          <a:xfrm>
            <a:off x="590702" y="5867705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企业创新负责人</a:t>
            </a:r>
            <a:endParaRPr lang="en-US" sz="1200" dirty="0"/>
          </a:p>
        </p:txBody>
      </p:sp>
      <p:sp>
        <p:nvSpPr>
          <p:cNvPr id="38" name="Text 32"/>
          <p:cNvSpPr txBox="1"/>
          <p:nvPr/>
        </p:nvSpPr>
        <p:spPr>
          <a:xfrm>
            <a:off x="590702" y="6133795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产品经理与技术领导者</a:t>
            </a:r>
            <a:endParaRPr lang="en-US" sz="1200" dirty="0"/>
          </a:p>
        </p:txBody>
      </p:sp>
      <p:sp>
        <p:nvSpPr>
          <p:cNvPr id="39" name="Shape 33"/>
          <p:cNvSpPr/>
          <p:nvPr/>
        </p:nvSpPr>
        <p:spPr>
          <a:xfrm>
            <a:off x="6248095" y="5581498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pic>
        <p:nvPicPr>
          <p:cNvPr id="4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6409944" y="5734202"/>
            <a:ext cx="133502" cy="152705"/>
          </a:xfrm>
          <a:prstGeom prst="rect">
            <a:avLst/>
          </a:prstGeom>
        </p:spPr>
      </p:pic>
      <p:sp>
        <p:nvSpPr>
          <p:cNvPr id="41" name="Text 34"/>
          <p:cNvSpPr txBox="1"/>
          <p:nvPr/>
        </p:nvSpPr>
        <p:spPr>
          <a:xfrm>
            <a:off x="6858000" y="5619902"/>
            <a:ext cx="13624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投资人 &amp; 创业导师</a:t>
            </a:r>
            <a:endParaRPr lang="en-US" sz="1200" dirty="0"/>
          </a:p>
        </p:txBody>
      </p:sp>
      <p:sp>
        <p:nvSpPr>
          <p:cNvPr id="42" name="Text 35"/>
          <p:cNvSpPr txBox="1"/>
          <p:nvPr/>
        </p:nvSpPr>
        <p:spPr>
          <a:xfrm>
            <a:off x="6858000" y="5838444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AI基础设施与垂直业务整合专家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154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154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分类框架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25008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应用分类逻辑总览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52144"/>
            <a:ext cx="26819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AI应用的多维度分类体系</a:t>
            </a:r>
            <a:endParaRPr lang="en-US" sz="13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7050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477195" y="905256"/>
            <a:ext cx="1476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应用分类与特征</a:t>
            </a:r>
            <a:endParaRPr lang="en-US" sz="15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63860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按执行能力分类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457200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619049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724205" y="2286000"/>
            <a:ext cx="171907" cy="171907"/>
          </a:xfrm>
          <a:prstGeom prst="rect">
            <a:avLst/>
          </a:prstGeom>
        </p:spPr>
      </p:pic>
      <p:sp>
        <p:nvSpPr>
          <p:cNvPr id="14" name="Text 11"/>
          <p:cNvSpPr txBox="1"/>
          <p:nvPr/>
        </p:nvSpPr>
        <p:spPr>
          <a:xfrm>
            <a:off x="1114654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信息型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619049" y="2648102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提供数据和信息，回答用户问题</a:t>
            </a:r>
            <a:endParaRPr lang="en-US" sz="10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-1923" r="-1923" t="0" b="0"/>
          <a:stretch/>
        </p:blipFill>
        <p:spPr>
          <a:xfrm>
            <a:off x="3107131" y="2409444"/>
            <a:ext cx="123444" cy="190195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3384194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3546043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3641141" y="2286000"/>
            <a:ext cx="190195" cy="171907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4040734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分析型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3546043" y="2648102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处理和解释数据，提供洞察</a:t>
            </a:r>
            <a:endParaRPr lang="en-US" sz="1000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rcRect l="-1923" r="-1923" t="0" b="0"/>
          <a:stretch/>
        </p:blipFill>
        <p:spPr>
          <a:xfrm>
            <a:off x="6034126" y="2409444"/>
            <a:ext cx="123444" cy="190195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6310274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4" name="Shape 18"/>
          <p:cNvSpPr/>
          <p:nvPr/>
        </p:nvSpPr>
        <p:spPr>
          <a:xfrm>
            <a:off x="6472123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rcRect l="-1773" r="-1773" t="0" b="0"/>
          <a:stretch/>
        </p:blipFill>
        <p:spPr>
          <a:xfrm>
            <a:off x="6596482" y="2286000"/>
            <a:ext cx="133502" cy="171907"/>
          </a:xfrm>
          <a:prstGeom prst="rect">
            <a:avLst/>
          </a:prstGeom>
        </p:spPr>
      </p:pic>
      <p:sp>
        <p:nvSpPr>
          <p:cNvPr id="26" name="Text 19"/>
          <p:cNvSpPr txBox="1"/>
          <p:nvPr/>
        </p:nvSpPr>
        <p:spPr>
          <a:xfrm>
            <a:off x="6967728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决策型</a:t>
            </a:r>
            <a:endParaRPr lang="en-US" sz="1200" dirty="0"/>
          </a:p>
        </p:txBody>
      </p:sp>
      <p:sp>
        <p:nvSpPr>
          <p:cNvPr id="27" name="Text 20"/>
          <p:cNvSpPr txBox="1"/>
          <p:nvPr/>
        </p:nvSpPr>
        <p:spPr>
          <a:xfrm>
            <a:off x="6472123" y="26481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给出建议并协助决策制定</a:t>
            </a:r>
            <a:endParaRPr lang="en-US" sz="1000" dirty="0"/>
          </a:p>
        </p:txBody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rcRect l="-1923" r="-1923" t="0" b="0"/>
          <a:stretch/>
        </p:blipFill>
        <p:spPr>
          <a:xfrm>
            <a:off x="8960206" y="2409444"/>
            <a:ext cx="123444" cy="190195"/>
          </a:xfrm>
          <a:prstGeom prst="rect">
            <a:avLst/>
          </a:prstGeom>
        </p:spPr>
      </p:pic>
      <p:sp>
        <p:nvSpPr>
          <p:cNvPr id="29" name="Shape 21"/>
          <p:cNvSpPr/>
          <p:nvPr/>
        </p:nvSpPr>
        <p:spPr>
          <a:xfrm>
            <a:off x="9237269" y="2018995"/>
            <a:ext cx="2505456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0" name="Shape 22"/>
          <p:cNvSpPr/>
          <p:nvPr/>
        </p:nvSpPr>
        <p:spPr>
          <a:xfrm>
            <a:off x="9399118" y="21808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rcRect l="-1064" r="-1064" t="0" b="0"/>
          <a:stretch/>
        </p:blipFill>
        <p:spPr>
          <a:xfrm>
            <a:off x="9479585" y="2286000"/>
            <a:ext cx="219456" cy="171907"/>
          </a:xfrm>
          <a:prstGeom prst="rect">
            <a:avLst/>
          </a:prstGeom>
        </p:spPr>
      </p:pic>
      <p:sp>
        <p:nvSpPr>
          <p:cNvPr id="32" name="Text 23"/>
          <p:cNvSpPr txBox="1"/>
          <p:nvPr/>
        </p:nvSpPr>
        <p:spPr>
          <a:xfrm>
            <a:off x="9893808" y="2276856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执行型</a:t>
            </a:r>
            <a:endParaRPr lang="en-US" sz="1200" dirty="0"/>
          </a:p>
        </p:txBody>
      </p:sp>
      <p:sp>
        <p:nvSpPr>
          <p:cNvPr id="33" name="Text 24"/>
          <p:cNvSpPr txBox="1"/>
          <p:nvPr/>
        </p:nvSpPr>
        <p:spPr>
          <a:xfrm>
            <a:off x="9399118" y="26481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自主完成任务并执行操作</a:t>
            </a:r>
            <a:endParaRPr lang="en-US" sz="1000" dirty="0"/>
          </a:p>
        </p:txBody>
      </p:sp>
      <p:sp>
        <p:nvSpPr>
          <p:cNvPr id="34" name="Text 25"/>
          <p:cNvSpPr txBox="1"/>
          <p:nvPr/>
        </p:nvSpPr>
        <p:spPr>
          <a:xfrm>
            <a:off x="381305" y="3429000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按应用场景分类</a:t>
            </a:r>
            <a:endParaRPr lang="en-US" sz="1200" dirty="0"/>
          </a:p>
        </p:txBody>
      </p:sp>
      <p:sp>
        <p:nvSpPr>
          <p:cNvPr id="35" name="Shape 26"/>
          <p:cNvSpPr/>
          <p:nvPr/>
        </p:nvSpPr>
        <p:spPr>
          <a:xfrm>
            <a:off x="381305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27"/>
          <p:cNvSpPr/>
          <p:nvPr/>
        </p:nvSpPr>
        <p:spPr>
          <a:xfrm>
            <a:off x="543154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7" name="Image 7" descr="preencoded.png">    </p:cNvPr>
          <p:cNvPicPr>
            <a:picLocks noChangeAspect="1"/>
          </p:cNvPicPr>
          <p:nvPr/>
        </p:nvPicPr>
        <p:blipFill>
          <a:blip r:embed="rId8"/>
          <a:srcRect l="-760" r="-760" t="0" b="0"/>
          <a:stretch/>
        </p:blipFill>
        <p:spPr>
          <a:xfrm>
            <a:off x="657454" y="3962095"/>
            <a:ext cx="152705" cy="171907"/>
          </a:xfrm>
          <a:prstGeom prst="rect">
            <a:avLst/>
          </a:prstGeom>
        </p:spPr>
      </p:pic>
      <p:sp>
        <p:nvSpPr>
          <p:cNvPr id="38" name="Shape 28"/>
          <p:cNvSpPr/>
          <p:nvPr/>
        </p:nvSpPr>
        <p:spPr>
          <a:xfrm>
            <a:off x="3276295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29"/>
          <p:cNvSpPr/>
          <p:nvPr/>
        </p:nvSpPr>
        <p:spPr>
          <a:xfrm>
            <a:off x="6172200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0" name="Shape 30"/>
          <p:cNvSpPr/>
          <p:nvPr/>
        </p:nvSpPr>
        <p:spPr>
          <a:xfrm>
            <a:off x="3438144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31"/>
          <p:cNvSpPr txBox="1"/>
          <p:nvPr/>
        </p:nvSpPr>
        <p:spPr>
          <a:xfrm>
            <a:off x="1037844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个人效率</a:t>
            </a:r>
            <a:endParaRPr lang="en-US" sz="1200" dirty="0"/>
          </a:p>
        </p:txBody>
      </p:sp>
      <p:sp>
        <p:nvSpPr>
          <p:cNvPr id="42" name="Text 32"/>
          <p:cNvSpPr txBox="1"/>
          <p:nvPr/>
        </p:nvSpPr>
        <p:spPr>
          <a:xfrm>
            <a:off x="3933749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43" name="Text 33"/>
          <p:cNvSpPr txBox="1"/>
          <p:nvPr/>
        </p:nvSpPr>
        <p:spPr>
          <a:xfrm>
            <a:off x="733349" y="4324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个人助理</a:t>
            </a:r>
            <a:endParaRPr lang="en-US" sz="1000" dirty="0"/>
          </a:p>
        </p:txBody>
      </p:sp>
      <p:sp>
        <p:nvSpPr>
          <p:cNvPr id="44" name="Text 34"/>
          <p:cNvSpPr txBox="1"/>
          <p:nvPr/>
        </p:nvSpPr>
        <p:spPr>
          <a:xfrm>
            <a:off x="733349" y="45153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学习工具</a:t>
            </a:r>
            <a:endParaRPr lang="en-US" sz="1000" dirty="0"/>
          </a:p>
        </p:txBody>
      </p:sp>
      <p:sp>
        <p:nvSpPr>
          <p:cNvPr id="45" name="Text 35"/>
          <p:cNvSpPr txBox="1"/>
          <p:nvPr/>
        </p:nvSpPr>
        <p:spPr>
          <a:xfrm>
            <a:off x="733349" y="47055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生产力应用</a:t>
            </a:r>
            <a:endParaRPr lang="en-US" sz="1000" dirty="0"/>
          </a:p>
        </p:txBody>
      </p:sp>
      <p:pic>
        <p:nvPicPr>
          <p:cNvPr id="46" name="Image 8" descr="preencoded.png">    </p:cNvPr>
          <p:cNvPicPr>
            <a:picLocks noChangeAspect="1"/>
          </p:cNvPicPr>
          <p:nvPr/>
        </p:nvPicPr>
        <p:blipFill>
          <a:blip r:embed="rId9"/>
          <a:srcRect l="-1064" r="-1064" t="0" b="0"/>
          <a:stretch/>
        </p:blipFill>
        <p:spPr>
          <a:xfrm>
            <a:off x="3519526" y="3962095"/>
            <a:ext cx="219456" cy="171907"/>
          </a:xfrm>
          <a:prstGeom prst="rect">
            <a:avLst/>
          </a:prstGeom>
        </p:spPr>
      </p:pic>
      <p:sp>
        <p:nvSpPr>
          <p:cNvPr id="47" name="Shape 36"/>
          <p:cNvSpPr/>
          <p:nvPr/>
        </p:nvSpPr>
        <p:spPr>
          <a:xfrm>
            <a:off x="6334049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8" name="Text 37"/>
          <p:cNvSpPr txBox="1"/>
          <p:nvPr/>
        </p:nvSpPr>
        <p:spPr>
          <a:xfrm>
            <a:off x="6829654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企业运营</a:t>
            </a:r>
            <a:endParaRPr lang="en-US" sz="1200" dirty="0"/>
          </a:p>
        </p:txBody>
      </p:sp>
      <p:sp>
        <p:nvSpPr>
          <p:cNvPr id="49" name="Text 38"/>
          <p:cNvSpPr txBox="1"/>
          <p:nvPr/>
        </p:nvSpPr>
        <p:spPr>
          <a:xfrm>
            <a:off x="3629254" y="4324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项目管理</a:t>
            </a:r>
            <a:endParaRPr lang="en-US" sz="1000" dirty="0"/>
          </a:p>
        </p:txBody>
      </p:sp>
      <p:sp>
        <p:nvSpPr>
          <p:cNvPr id="50" name="Text 39"/>
          <p:cNvSpPr txBox="1"/>
          <p:nvPr/>
        </p:nvSpPr>
        <p:spPr>
          <a:xfrm>
            <a:off x="3629254" y="45153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协作文档</a:t>
            </a:r>
            <a:endParaRPr lang="en-US" sz="1000" dirty="0"/>
          </a:p>
        </p:txBody>
      </p:sp>
      <p:sp>
        <p:nvSpPr>
          <p:cNvPr id="51" name="Text 40"/>
          <p:cNvSpPr txBox="1"/>
          <p:nvPr/>
        </p:nvSpPr>
        <p:spPr>
          <a:xfrm>
            <a:off x="3629254" y="47055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沟通工具</a:t>
            </a:r>
            <a:endParaRPr lang="en-US" sz="1000" dirty="0"/>
          </a:p>
        </p:txBody>
      </p:sp>
      <p:pic>
        <p:nvPicPr>
          <p:cNvPr id="52" name="Image 9" descr="preencoded.png">    </p:cNvPr>
          <p:cNvPicPr>
            <a:picLocks noChangeAspect="1"/>
          </p:cNvPicPr>
          <p:nvPr/>
        </p:nvPicPr>
        <p:blipFill>
          <a:blip r:embed="rId10"/>
          <a:srcRect l="-1773" r="-1773" t="0" b="0"/>
          <a:stretch/>
        </p:blipFill>
        <p:spPr>
          <a:xfrm>
            <a:off x="6458407" y="3962095"/>
            <a:ext cx="133502" cy="171907"/>
          </a:xfrm>
          <a:prstGeom prst="rect">
            <a:avLst/>
          </a:prstGeom>
        </p:spPr>
      </p:pic>
      <p:sp>
        <p:nvSpPr>
          <p:cNvPr id="53" name="Text 41"/>
          <p:cNvSpPr txBox="1"/>
          <p:nvPr/>
        </p:nvSpPr>
        <p:spPr>
          <a:xfrm>
            <a:off x="381305" y="5372100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按技术复杂度分类</a:t>
            </a:r>
            <a:endParaRPr lang="en-US" sz="1200" dirty="0"/>
          </a:p>
        </p:txBody>
      </p:sp>
      <p:sp>
        <p:nvSpPr>
          <p:cNvPr id="54" name="Shape 42"/>
          <p:cNvSpPr/>
          <p:nvPr/>
        </p:nvSpPr>
        <p:spPr>
          <a:xfrm>
            <a:off x="9068105" y="3696005"/>
            <a:ext cx="2743200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5" name="Shape 43"/>
          <p:cNvSpPr/>
          <p:nvPr/>
        </p:nvSpPr>
        <p:spPr>
          <a:xfrm>
            <a:off x="9229954" y="38578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6" name="Text 44"/>
          <p:cNvSpPr txBox="1"/>
          <p:nvPr/>
        </p:nvSpPr>
        <p:spPr>
          <a:xfrm>
            <a:off x="9724644" y="39529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行业专用</a:t>
            </a:r>
            <a:endParaRPr lang="en-US" sz="1200" dirty="0"/>
          </a:p>
        </p:txBody>
      </p:sp>
      <p:sp>
        <p:nvSpPr>
          <p:cNvPr id="57" name="Text 45"/>
          <p:cNvSpPr txBox="1"/>
          <p:nvPr/>
        </p:nvSpPr>
        <p:spPr>
          <a:xfrm>
            <a:off x="6524244" y="4324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业务流程</a:t>
            </a:r>
            <a:endParaRPr lang="en-US" sz="1000" dirty="0"/>
          </a:p>
        </p:txBody>
      </p:sp>
      <p:sp>
        <p:nvSpPr>
          <p:cNvPr id="58" name="Text 46"/>
          <p:cNvSpPr txBox="1"/>
          <p:nvPr/>
        </p:nvSpPr>
        <p:spPr>
          <a:xfrm>
            <a:off x="6524244" y="45153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数据分析</a:t>
            </a:r>
            <a:endParaRPr lang="en-US" sz="1000" dirty="0"/>
          </a:p>
        </p:txBody>
      </p:sp>
      <p:sp>
        <p:nvSpPr>
          <p:cNvPr id="59" name="Text 47"/>
          <p:cNvSpPr txBox="1"/>
          <p:nvPr/>
        </p:nvSpPr>
        <p:spPr>
          <a:xfrm>
            <a:off x="6524244" y="47055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客户服务</a:t>
            </a:r>
            <a:endParaRPr lang="en-US" sz="1000" dirty="0"/>
          </a:p>
        </p:txBody>
      </p:sp>
      <p:pic>
        <p:nvPicPr>
          <p:cNvPr id="60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841" b="-841"/>
          <a:stretch/>
        </p:blipFill>
        <p:spPr>
          <a:xfrm>
            <a:off x="9325051" y="3962095"/>
            <a:ext cx="190195" cy="171907"/>
          </a:xfrm>
          <a:prstGeom prst="rect">
            <a:avLst/>
          </a:prstGeom>
        </p:spPr>
      </p:pic>
      <p:sp>
        <p:nvSpPr>
          <p:cNvPr id="61" name="Text 48"/>
          <p:cNvSpPr txBox="1"/>
          <p:nvPr/>
        </p:nvSpPr>
        <p:spPr>
          <a:xfrm>
            <a:off x="9420149" y="4324198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法律/医疗</a:t>
            </a:r>
            <a:endParaRPr lang="en-US" sz="1000" dirty="0"/>
          </a:p>
        </p:txBody>
      </p:sp>
      <p:sp>
        <p:nvSpPr>
          <p:cNvPr id="62" name="Text 49"/>
          <p:cNvSpPr txBox="1"/>
          <p:nvPr/>
        </p:nvSpPr>
        <p:spPr>
          <a:xfrm>
            <a:off x="9420149" y="4515307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金融/教育</a:t>
            </a:r>
            <a:endParaRPr lang="en-US" sz="1000" dirty="0"/>
          </a:p>
        </p:txBody>
      </p:sp>
      <p:sp>
        <p:nvSpPr>
          <p:cNvPr id="63" name="Text 50"/>
          <p:cNvSpPr txBox="1"/>
          <p:nvPr/>
        </p:nvSpPr>
        <p:spPr>
          <a:xfrm>
            <a:off x="9420149" y="4705502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制造/零售</a:t>
            </a:r>
            <a:endParaRPr lang="en-US" sz="1000" dirty="0"/>
          </a:p>
        </p:txBody>
      </p:sp>
      <p:sp>
        <p:nvSpPr>
          <p:cNvPr id="64" name="Shape 51"/>
          <p:cNvSpPr/>
          <p:nvPr/>
        </p:nvSpPr>
        <p:spPr>
          <a:xfrm>
            <a:off x="381305" y="5639105"/>
            <a:ext cx="3657600" cy="1495044"/>
          </a:xfrm>
          <a:prstGeom prst="roundRect">
            <a:avLst>
              <a:gd name="adj" fmla="val 311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5" name="Shape 52"/>
          <p:cNvSpPr/>
          <p:nvPr/>
        </p:nvSpPr>
        <p:spPr>
          <a:xfrm>
            <a:off x="4267505" y="5639105"/>
            <a:ext cx="3657600" cy="1495044"/>
          </a:xfrm>
          <a:prstGeom prst="roundRect">
            <a:avLst>
              <a:gd name="adj" fmla="val 311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6" name="Shape 53"/>
          <p:cNvSpPr/>
          <p:nvPr/>
        </p:nvSpPr>
        <p:spPr>
          <a:xfrm>
            <a:off x="8153705" y="5639105"/>
            <a:ext cx="3657600" cy="1495044"/>
          </a:xfrm>
          <a:prstGeom prst="roundRect">
            <a:avLst>
              <a:gd name="adj" fmla="val 311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7" name="Shape 54"/>
          <p:cNvSpPr/>
          <p:nvPr/>
        </p:nvSpPr>
        <p:spPr>
          <a:xfrm>
            <a:off x="543154" y="5800954"/>
            <a:ext cx="3333902" cy="283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8" name="Shape 55"/>
          <p:cNvSpPr/>
          <p:nvPr/>
        </p:nvSpPr>
        <p:spPr>
          <a:xfrm>
            <a:off x="4429354" y="5800954"/>
            <a:ext cx="3333902" cy="283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9" name="Shape 56"/>
          <p:cNvSpPr/>
          <p:nvPr/>
        </p:nvSpPr>
        <p:spPr>
          <a:xfrm>
            <a:off x="8315554" y="5800954"/>
            <a:ext cx="3333902" cy="283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70" name="Text 57"/>
          <p:cNvSpPr txBox="1"/>
          <p:nvPr/>
        </p:nvSpPr>
        <p:spPr>
          <a:xfrm>
            <a:off x="1981505" y="5924398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单模态</a:t>
            </a:r>
            <a:endParaRPr lang="en-US" sz="1200" dirty="0"/>
          </a:p>
        </p:txBody>
      </p:sp>
      <p:sp>
        <p:nvSpPr>
          <p:cNvPr id="71" name="Text 58"/>
          <p:cNvSpPr txBox="1"/>
          <p:nvPr/>
        </p:nvSpPr>
        <p:spPr>
          <a:xfrm>
            <a:off x="5867705" y="5924398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多模态</a:t>
            </a:r>
            <a:endParaRPr lang="en-US" sz="1200" dirty="0"/>
          </a:p>
        </p:txBody>
      </p:sp>
      <p:sp>
        <p:nvSpPr>
          <p:cNvPr id="72" name="Text 59"/>
          <p:cNvSpPr txBox="1"/>
          <p:nvPr/>
        </p:nvSpPr>
        <p:spPr>
          <a:xfrm>
            <a:off x="9677095" y="59243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具身智能</a:t>
            </a:r>
            <a:endParaRPr lang="en-US" sz="1200" dirty="0"/>
          </a:p>
        </p:txBody>
      </p:sp>
      <p:sp>
        <p:nvSpPr>
          <p:cNvPr id="73" name="Text 60"/>
          <p:cNvSpPr txBox="1"/>
          <p:nvPr/>
        </p:nvSpPr>
        <p:spPr>
          <a:xfrm>
            <a:off x="543154" y="625815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特点:</a:t>
            </a:r>
            <a:endParaRPr lang="en-US" sz="1000" dirty="0"/>
          </a:p>
        </p:txBody>
      </p:sp>
      <p:sp>
        <p:nvSpPr>
          <p:cNvPr id="74" name="Text 61"/>
          <p:cNvSpPr txBox="1"/>
          <p:nvPr/>
        </p:nvSpPr>
        <p:spPr>
          <a:xfrm>
            <a:off x="543154" y="65242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优势:</a:t>
            </a:r>
            <a:endParaRPr lang="en-US" sz="1000" dirty="0"/>
          </a:p>
        </p:txBody>
      </p:sp>
      <p:sp>
        <p:nvSpPr>
          <p:cNvPr id="75" name="Text 62"/>
          <p:cNvSpPr txBox="1"/>
          <p:nvPr/>
        </p:nvSpPr>
        <p:spPr>
          <a:xfrm>
            <a:off x="543154" y="6791249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案例:</a:t>
            </a:r>
            <a:endParaRPr lang="en-US" sz="1000" dirty="0"/>
          </a:p>
        </p:txBody>
      </p:sp>
      <p:sp>
        <p:nvSpPr>
          <p:cNvPr id="76" name="Text 63"/>
          <p:cNvSpPr txBox="1"/>
          <p:nvPr/>
        </p:nvSpPr>
        <p:spPr>
          <a:xfrm>
            <a:off x="4429354" y="625815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特点:</a:t>
            </a:r>
            <a:endParaRPr lang="en-US" sz="1000" dirty="0"/>
          </a:p>
        </p:txBody>
      </p:sp>
      <p:sp>
        <p:nvSpPr>
          <p:cNvPr id="77" name="Text 64"/>
          <p:cNvSpPr txBox="1"/>
          <p:nvPr/>
        </p:nvSpPr>
        <p:spPr>
          <a:xfrm>
            <a:off x="4429354" y="65242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优势:</a:t>
            </a:r>
            <a:endParaRPr lang="en-US" sz="1000" dirty="0"/>
          </a:p>
        </p:txBody>
      </p:sp>
      <p:sp>
        <p:nvSpPr>
          <p:cNvPr id="78" name="Text 65"/>
          <p:cNvSpPr txBox="1"/>
          <p:nvPr/>
        </p:nvSpPr>
        <p:spPr>
          <a:xfrm>
            <a:off x="4429354" y="6791249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案例:</a:t>
            </a:r>
            <a:endParaRPr lang="en-US" sz="1000" dirty="0"/>
          </a:p>
        </p:txBody>
      </p:sp>
      <p:sp>
        <p:nvSpPr>
          <p:cNvPr id="79" name="Text 66"/>
          <p:cNvSpPr txBox="1"/>
          <p:nvPr/>
        </p:nvSpPr>
        <p:spPr>
          <a:xfrm>
            <a:off x="8315554" y="625815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特点:</a:t>
            </a:r>
            <a:endParaRPr lang="en-US" sz="1000" dirty="0"/>
          </a:p>
        </p:txBody>
      </p:sp>
      <p:sp>
        <p:nvSpPr>
          <p:cNvPr id="80" name="Text 67"/>
          <p:cNvSpPr txBox="1"/>
          <p:nvPr/>
        </p:nvSpPr>
        <p:spPr>
          <a:xfrm>
            <a:off x="8315554" y="65242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优势:</a:t>
            </a:r>
            <a:endParaRPr lang="en-US" sz="1000" dirty="0"/>
          </a:p>
        </p:txBody>
      </p:sp>
      <p:sp>
        <p:nvSpPr>
          <p:cNvPr id="81" name="Text 68"/>
          <p:cNvSpPr txBox="1"/>
          <p:nvPr/>
        </p:nvSpPr>
        <p:spPr>
          <a:xfrm>
            <a:off x="8315554" y="6791249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案例:</a:t>
            </a:r>
            <a:endParaRPr lang="en-US" sz="1000" dirty="0"/>
          </a:p>
        </p:txBody>
      </p:sp>
      <p:sp>
        <p:nvSpPr>
          <p:cNvPr id="82" name="Text 69"/>
          <p:cNvSpPr txBox="1"/>
          <p:nvPr/>
        </p:nvSpPr>
        <p:spPr>
          <a:xfrm>
            <a:off x="852221" y="6258154"/>
            <a:ext cx="23390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处理单一类型数据（文本/图像/音频）</a:t>
            </a:r>
            <a:endParaRPr lang="en-US" sz="1000" dirty="0"/>
          </a:p>
        </p:txBody>
      </p:sp>
      <p:sp>
        <p:nvSpPr>
          <p:cNvPr id="83" name="Text 70"/>
          <p:cNvSpPr txBox="1"/>
          <p:nvPr/>
        </p:nvSpPr>
        <p:spPr>
          <a:xfrm>
            <a:off x="852221" y="652424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开发成本低、部署简单</a:t>
            </a:r>
            <a:endParaRPr lang="en-US" sz="1000" dirty="0"/>
          </a:p>
        </p:txBody>
      </p:sp>
      <p:sp>
        <p:nvSpPr>
          <p:cNvPr id="84" name="Text 71"/>
          <p:cNvSpPr txBox="1"/>
          <p:nvPr/>
        </p:nvSpPr>
        <p:spPr>
          <a:xfrm>
            <a:off x="852221" y="67912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文本助手、图像生成器</a:t>
            </a:r>
            <a:endParaRPr lang="en-US" sz="1000" dirty="0"/>
          </a:p>
        </p:txBody>
      </p:sp>
      <p:sp>
        <p:nvSpPr>
          <p:cNvPr id="85" name="Text 72"/>
          <p:cNvSpPr txBox="1"/>
          <p:nvPr/>
        </p:nvSpPr>
        <p:spPr>
          <a:xfrm>
            <a:off x="4738421" y="6258154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处理多种类型数据的组合</a:t>
            </a:r>
            <a:endParaRPr lang="en-US" sz="1000" dirty="0"/>
          </a:p>
        </p:txBody>
      </p:sp>
      <p:sp>
        <p:nvSpPr>
          <p:cNvPr id="86" name="Text 73"/>
          <p:cNvSpPr txBox="1"/>
          <p:nvPr/>
        </p:nvSpPr>
        <p:spPr>
          <a:xfrm>
            <a:off x="4738421" y="6524244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更自然的交互、理解力强</a:t>
            </a:r>
            <a:endParaRPr lang="en-US" sz="1000" dirty="0"/>
          </a:p>
        </p:txBody>
      </p:sp>
      <p:sp>
        <p:nvSpPr>
          <p:cNvPr id="87" name="Text 74"/>
          <p:cNvSpPr txBox="1"/>
          <p:nvPr/>
        </p:nvSpPr>
        <p:spPr>
          <a:xfrm>
            <a:off x="4738421" y="6791249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视觉问答系统、多媒体分析</a:t>
            </a:r>
            <a:endParaRPr lang="en-US" sz="1000" dirty="0"/>
          </a:p>
        </p:txBody>
      </p:sp>
      <p:sp>
        <p:nvSpPr>
          <p:cNvPr id="88" name="Text 75"/>
          <p:cNvSpPr txBox="1"/>
          <p:nvPr/>
        </p:nvSpPr>
        <p:spPr>
          <a:xfrm>
            <a:off x="8624621" y="625815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结合物理世界交互能力</a:t>
            </a:r>
            <a:endParaRPr lang="en-US" sz="1000" dirty="0"/>
          </a:p>
        </p:txBody>
      </p:sp>
      <p:sp>
        <p:nvSpPr>
          <p:cNvPr id="89" name="Text 76"/>
          <p:cNvSpPr txBox="1"/>
          <p:nvPr/>
        </p:nvSpPr>
        <p:spPr>
          <a:xfrm>
            <a:off x="8624621" y="6524244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完整闭环、实时反馈</a:t>
            </a:r>
            <a:endParaRPr lang="en-US" sz="1000" dirty="0"/>
          </a:p>
        </p:txBody>
      </p:sp>
      <p:sp>
        <p:nvSpPr>
          <p:cNvPr id="90" name="Text 77"/>
          <p:cNvSpPr txBox="1"/>
          <p:nvPr/>
        </p:nvSpPr>
        <p:spPr>
          <a:xfrm>
            <a:off x="8624621" y="67912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机器人助手、智能设备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86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AI应用landscape热力图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市场机会分布与产品定位象限分析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7434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510114" y="933602"/>
            <a:ext cx="14054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行业调研 | 2025年Q3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381305" y="1619402"/>
            <a:ext cx="11430000" cy="3981298"/>
          </a:xfrm>
          <a:prstGeom prst="roundRect">
            <a:avLst>
              <a:gd name="adj" fmla="val 659"/>
            </a:avLst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90449" y="1628546"/>
            <a:ext cx="5629046" cy="1904695"/>
          </a:xfrm>
          <a:prstGeom prst="rect">
            <a:avLst/>
          </a:prstGeom>
          <a:solidFill>
            <a:srgbClr val="FF6384">
              <a:alpha val="1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Text 10"/>
          <p:cNvSpPr txBox="1"/>
          <p:nvPr/>
        </p:nvSpPr>
        <p:spPr>
          <a:xfrm>
            <a:off x="533095" y="1800454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垂直领域专业工具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533095" y="2171700"/>
            <a:ext cx="114300" cy="1143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705002" y="213329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DC262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高市场机会区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724205" y="2467051"/>
            <a:ext cx="13194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(编程)</a:t>
            </a:r>
            <a:endParaRPr lang="en-US" sz="1000" dirty="0"/>
          </a:p>
        </p:txBody>
      </p:sp>
      <p:sp>
        <p:nvSpPr>
          <p:cNvPr id="16" name="Text 14"/>
          <p:cNvSpPr txBox="1"/>
          <p:nvPr/>
        </p:nvSpPr>
        <p:spPr>
          <a:xfrm>
            <a:off x="724205" y="2657246"/>
            <a:ext cx="1119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 (法律)</a:t>
            </a:r>
            <a:endParaRPr lang="en-US" sz="1000" dirty="0"/>
          </a:p>
        </p:txBody>
      </p:sp>
      <p:sp>
        <p:nvSpPr>
          <p:cNvPr id="17" name="Text 15"/>
          <p:cNvSpPr txBox="1"/>
          <p:nvPr/>
        </p:nvSpPr>
        <p:spPr>
          <a:xfrm>
            <a:off x="724205" y="2848356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Hippocratic AI (医疗)</a:t>
            </a:r>
            <a:endParaRPr lang="en-US" sz="1000" dirty="0"/>
          </a:p>
        </p:txBody>
      </p:sp>
      <p:sp>
        <p:nvSpPr>
          <p:cNvPr id="18" name="Text 16"/>
          <p:cNvSpPr txBox="1"/>
          <p:nvPr/>
        </p:nvSpPr>
        <p:spPr>
          <a:xfrm>
            <a:off x="724205" y="3038551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Adept Financial (金融分析)</a:t>
            </a:r>
            <a:endParaRPr lang="en-US" sz="1000" dirty="0"/>
          </a:p>
        </p:txBody>
      </p:sp>
      <p:sp>
        <p:nvSpPr>
          <p:cNvPr id="19" name="Shape 17"/>
          <p:cNvSpPr/>
          <p:nvPr/>
        </p:nvSpPr>
        <p:spPr>
          <a:xfrm>
            <a:off x="6172200" y="1628546"/>
            <a:ext cx="5629046" cy="1904695"/>
          </a:xfrm>
          <a:prstGeom prst="rect">
            <a:avLst/>
          </a:prstGeom>
          <a:solidFill>
            <a:srgbClr val="FF9F40">
              <a:alpha val="10000"/>
            </a:srgbClr>
          </a:solidFill>
          <a:ln/>
        </p:spPr>
      </p:sp>
      <p:sp>
        <p:nvSpPr>
          <p:cNvPr id="20" name="Shape 18"/>
          <p:cNvSpPr/>
          <p:nvPr/>
        </p:nvSpPr>
        <p:spPr>
          <a:xfrm>
            <a:off x="6172200" y="3524098"/>
            <a:ext cx="5629046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1" name="Text 19"/>
          <p:cNvSpPr txBox="1"/>
          <p:nvPr/>
        </p:nvSpPr>
        <p:spPr>
          <a:xfrm>
            <a:off x="6314846" y="1800454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通用智能工具</a:t>
            </a:r>
            <a:endParaRPr lang="en-US" sz="1300" dirty="0"/>
          </a:p>
        </p:txBody>
      </p:sp>
      <p:sp>
        <p:nvSpPr>
          <p:cNvPr id="22" name="Text 20"/>
          <p:cNvSpPr txBox="1"/>
          <p:nvPr/>
        </p:nvSpPr>
        <p:spPr>
          <a:xfrm>
            <a:off x="6486754" y="2133295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中高市场机会区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6505956" y="2467051"/>
            <a:ext cx="1329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 (通用编辑器)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6505956" y="2657246"/>
            <a:ext cx="1624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 (通用知识管理)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6505956" y="2848356"/>
            <a:ext cx="11859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 Copilot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6505956" y="3038551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ChatGPT (通用助手)</a:t>
            </a:r>
            <a:endParaRPr lang="en-US" sz="1000" dirty="0"/>
          </a:p>
        </p:txBody>
      </p:sp>
      <p:sp>
        <p:nvSpPr>
          <p:cNvPr id="27" name="Shape 25"/>
          <p:cNvSpPr/>
          <p:nvPr/>
        </p:nvSpPr>
        <p:spPr>
          <a:xfrm>
            <a:off x="390449" y="3685946"/>
            <a:ext cx="5629046" cy="1904695"/>
          </a:xfrm>
          <a:prstGeom prst="rect">
            <a:avLst/>
          </a:prstGeom>
          <a:solidFill>
            <a:srgbClr val="36A2EB">
              <a:alpha val="10000"/>
            </a:srgbClr>
          </a:solidFill>
          <a:ln/>
        </p:spPr>
      </p:sp>
      <p:sp>
        <p:nvSpPr>
          <p:cNvPr id="28" name="Shape 26"/>
          <p:cNvSpPr/>
          <p:nvPr/>
        </p:nvSpPr>
        <p:spPr>
          <a:xfrm>
            <a:off x="6010351" y="3685946"/>
            <a:ext cx="9144" cy="1904695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9" name="Text 27"/>
          <p:cNvSpPr txBox="1"/>
          <p:nvPr/>
        </p:nvSpPr>
        <p:spPr>
          <a:xfrm>
            <a:off x="533095" y="3857854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垂直领域全栈服务</a:t>
            </a:r>
            <a:endParaRPr lang="en-US" sz="1300" dirty="0"/>
          </a:p>
        </p:txBody>
      </p:sp>
      <p:sp>
        <p:nvSpPr>
          <p:cNvPr id="30" name="Shape 28"/>
          <p:cNvSpPr/>
          <p:nvPr/>
        </p:nvSpPr>
        <p:spPr>
          <a:xfrm>
            <a:off x="533095" y="4229100"/>
            <a:ext cx="114300" cy="114300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31" name="Text 29"/>
          <p:cNvSpPr txBox="1"/>
          <p:nvPr/>
        </p:nvSpPr>
        <p:spPr>
          <a:xfrm>
            <a:off x="705002" y="419069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中市场机会区</a:t>
            </a:r>
            <a:endParaRPr lang="en-US" sz="1200" dirty="0"/>
          </a:p>
        </p:txBody>
      </p:sp>
      <p:sp>
        <p:nvSpPr>
          <p:cNvPr id="32" name="Text 30"/>
          <p:cNvSpPr txBox="1"/>
          <p:nvPr/>
        </p:nvSpPr>
        <p:spPr>
          <a:xfrm>
            <a:off x="724205" y="4524451"/>
            <a:ext cx="14721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Jasper (内容创作服务)</a:t>
            </a:r>
            <a:endParaRPr lang="en-US" sz="1000" dirty="0"/>
          </a:p>
        </p:txBody>
      </p:sp>
      <p:sp>
        <p:nvSpPr>
          <p:cNvPr id="33" name="Text 31"/>
          <p:cNvSpPr txBox="1"/>
          <p:nvPr/>
        </p:nvSpPr>
        <p:spPr>
          <a:xfrm>
            <a:off x="724205" y="4714646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 AI (财务运营服务)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724205" y="4905756"/>
            <a:ext cx="1605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Kula AI (招聘全流程服务)</a:t>
            </a:r>
            <a:endParaRPr lang="en-US" sz="1000" dirty="0"/>
          </a:p>
        </p:txBody>
      </p:sp>
      <p:sp>
        <p:nvSpPr>
          <p:cNvPr id="35" name="Text 33"/>
          <p:cNvSpPr txBox="1"/>
          <p:nvPr/>
        </p:nvSpPr>
        <p:spPr>
          <a:xfrm>
            <a:off x="724205" y="5095951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Robin AI (合同管理服务)</a:t>
            </a:r>
            <a:endParaRPr lang="en-US" sz="1000" dirty="0"/>
          </a:p>
        </p:txBody>
      </p:sp>
      <p:sp>
        <p:nvSpPr>
          <p:cNvPr id="36" name="Shape 34"/>
          <p:cNvSpPr/>
          <p:nvPr/>
        </p:nvSpPr>
        <p:spPr>
          <a:xfrm>
            <a:off x="6172200" y="3685946"/>
            <a:ext cx="5629046" cy="1904695"/>
          </a:xfrm>
          <a:prstGeom prst="rect">
            <a:avLst/>
          </a:prstGeom>
          <a:solidFill>
            <a:srgbClr val="4BC0C0">
              <a:alpha val="10000"/>
            </a:srgbClr>
          </a:solidFill>
          <a:ln/>
        </p:spPr>
      </p:sp>
      <p:sp>
        <p:nvSpPr>
          <p:cNvPr id="37" name="Text 35"/>
          <p:cNvSpPr txBox="1"/>
          <p:nvPr/>
        </p:nvSpPr>
        <p:spPr>
          <a:xfrm>
            <a:off x="6314846" y="3857854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通用智能服务</a:t>
            </a:r>
            <a:endParaRPr lang="en-US" sz="1300" dirty="0"/>
          </a:p>
        </p:txBody>
      </p:sp>
      <p:sp>
        <p:nvSpPr>
          <p:cNvPr id="38" name="Text 36"/>
          <p:cNvSpPr txBox="1"/>
          <p:nvPr/>
        </p:nvSpPr>
        <p:spPr>
          <a:xfrm>
            <a:off x="6486754" y="4190695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成熟市场区</a:t>
            </a:r>
            <a:endParaRPr lang="en-US" sz="1200" dirty="0"/>
          </a:p>
        </p:txBody>
      </p:sp>
      <p:sp>
        <p:nvSpPr>
          <p:cNvPr id="39" name="Text 37"/>
          <p:cNvSpPr txBox="1"/>
          <p:nvPr/>
        </p:nvSpPr>
        <p:spPr>
          <a:xfrm>
            <a:off x="6505956" y="4524451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Assistant</a:t>
            </a:r>
            <a:endParaRPr lang="en-US" sz="1000" dirty="0"/>
          </a:p>
        </p:txBody>
      </p:sp>
      <p:sp>
        <p:nvSpPr>
          <p:cNvPr id="40" name="Text 38"/>
          <p:cNvSpPr txBox="1"/>
          <p:nvPr/>
        </p:nvSpPr>
        <p:spPr>
          <a:xfrm>
            <a:off x="6505956" y="4714646"/>
            <a:ext cx="1119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Anthropic Cloud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6505956" y="4905756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Azure AI Services</a:t>
            </a:r>
            <a:endParaRPr lang="en-US" sz="1000" dirty="0"/>
          </a:p>
        </p:txBody>
      </p:sp>
      <p:sp>
        <p:nvSpPr>
          <p:cNvPr id="42" name="Text 40"/>
          <p:cNvSpPr txBox="1"/>
          <p:nvPr/>
        </p:nvSpPr>
        <p:spPr>
          <a:xfrm>
            <a:off x="6505956" y="5095951"/>
            <a:ext cx="1614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Gemini Services</a:t>
            </a:r>
            <a:endParaRPr lang="en-US" sz="1000" dirty="0"/>
          </a:p>
        </p:txBody>
      </p:sp>
      <p:sp>
        <p:nvSpPr>
          <p:cNvPr id="43" name="Text 41"/>
          <p:cNvSpPr txBox="1"/>
          <p:nvPr/>
        </p:nvSpPr>
        <p:spPr>
          <a:xfrm>
            <a:off x="3010205" y="5905195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通用性</a:t>
            </a:r>
            <a:endParaRPr lang="en-US" sz="1200" dirty="0"/>
          </a:p>
        </p:txBody>
      </p:sp>
      <p:sp>
        <p:nvSpPr>
          <p:cNvPr id="44" name="Text 42"/>
          <p:cNvSpPr txBox="1"/>
          <p:nvPr/>
        </p:nvSpPr>
        <p:spPr>
          <a:xfrm>
            <a:off x="8725205" y="5905195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专业性</a:t>
            </a:r>
            <a:endParaRPr lang="en-US" sz="1200" dirty="0"/>
          </a:p>
        </p:txBody>
      </p:sp>
      <p:sp>
        <p:nvSpPr>
          <p:cNvPr id="45" name="Text 43"/>
          <p:cNvSpPr txBox="1"/>
          <p:nvPr/>
        </p:nvSpPr>
        <p:spPr>
          <a:xfrm>
            <a:off x="56693" y="32863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工具性</a:t>
            </a:r>
            <a:endParaRPr lang="en-US" sz="1200" dirty="0"/>
          </a:p>
        </p:txBody>
      </p:sp>
      <p:sp>
        <p:nvSpPr>
          <p:cNvPr id="46" name="Text 44"/>
          <p:cNvSpPr txBox="1"/>
          <p:nvPr/>
        </p:nvSpPr>
        <p:spPr>
          <a:xfrm>
            <a:off x="56693" y="32863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服务性</a:t>
            </a:r>
            <a:endParaRPr lang="en-US" sz="1200" dirty="0"/>
          </a:p>
        </p:txBody>
      </p:sp>
      <p:sp>
        <p:nvSpPr>
          <p:cNvPr id="47" name="Shape 45"/>
          <p:cNvSpPr/>
          <p:nvPr/>
        </p:nvSpPr>
        <p:spPr>
          <a:xfrm>
            <a:off x="381305" y="5829300"/>
            <a:ext cx="563910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6172200" y="5829300"/>
            <a:ext cx="5639105" cy="1352398"/>
          </a:xfrm>
          <a:prstGeom prst="roundRect">
            <a:avLst>
              <a:gd name="adj" fmla="val 38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543154" y="59911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50" name="Image 0" descr="preencoded.png">    </p:cNvPr>
          <p:cNvPicPr>
            <a:picLocks noChangeAspect="1"/>
          </p:cNvPicPr>
          <p:nvPr/>
        </p:nvPicPr>
        <p:blipFill>
          <a:blip r:embed="rId1"/>
          <a:srcRect l="-1773" r="-1773" t="0" b="0"/>
          <a:stretch/>
        </p:blipFill>
        <p:spPr>
          <a:xfrm>
            <a:off x="666598" y="6096305"/>
            <a:ext cx="133502" cy="171907"/>
          </a:xfrm>
          <a:prstGeom prst="rect">
            <a:avLst/>
          </a:prstGeom>
        </p:spPr>
      </p:pic>
      <p:sp>
        <p:nvSpPr>
          <p:cNvPr id="51" name="Shape 48"/>
          <p:cNvSpPr/>
          <p:nvPr/>
        </p:nvSpPr>
        <p:spPr>
          <a:xfrm>
            <a:off x="6334049" y="59911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2" name="Text 49"/>
          <p:cNvSpPr txBox="1"/>
          <p:nvPr/>
        </p:nvSpPr>
        <p:spPr>
          <a:xfrm>
            <a:off x="1037844" y="60862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市场趋势洞察</a:t>
            </a:r>
            <a:endParaRPr lang="en-US" sz="1200" dirty="0"/>
          </a:p>
        </p:txBody>
      </p:sp>
      <p:pic>
        <p:nvPicPr>
          <p:cNvPr id="53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6448349" y="6096305"/>
            <a:ext cx="152705" cy="171907"/>
          </a:xfrm>
          <a:prstGeom prst="rect">
            <a:avLst/>
          </a:prstGeom>
        </p:spPr>
      </p:pic>
      <p:sp>
        <p:nvSpPr>
          <p:cNvPr id="54" name="Text 50"/>
          <p:cNvSpPr txBox="1"/>
          <p:nvPr/>
        </p:nvSpPr>
        <p:spPr>
          <a:xfrm>
            <a:off x="6829654" y="60862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创业机会聚焦</a:t>
            </a:r>
            <a:endParaRPr lang="en-US" sz="1200" dirty="0"/>
          </a:p>
        </p:txBody>
      </p:sp>
      <p:sp>
        <p:nvSpPr>
          <p:cNvPr id="55" name="Text 51"/>
          <p:cNvSpPr txBox="1"/>
          <p:nvPr/>
        </p:nvSpPr>
        <p:spPr>
          <a:xfrm>
            <a:off x="733349" y="6458407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垂直领域专业工具市场机会最大</a:t>
            </a:r>
            <a:endParaRPr lang="en-US" sz="1000" dirty="0"/>
          </a:p>
        </p:txBody>
      </p:sp>
      <p:sp>
        <p:nvSpPr>
          <p:cNvPr id="56" name="Text 52"/>
          <p:cNvSpPr txBox="1"/>
          <p:nvPr/>
        </p:nvSpPr>
        <p:spPr>
          <a:xfrm>
            <a:off x="733349" y="66486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通用服务市场已趋于饱和</a:t>
            </a:r>
            <a:endParaRPr lang="en-US" sz="1000" dirty="0"/>
          </a:p>
        </p:txBody>
      </p:sp>
      <p:sp>
        <p:nvSpPr>
          <p:cNvPr id="57" name="Text 53"/>
          <p:cNvSpPr txBox="1"/>
          <p:nvPr/>
        </p:nvSpPr>
        <p:spPr>
          <a:xfrm>
            <a:off x="733349" y="6838798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从通用到专业的演化路径明显</a:t>
            </a:r>
            <a:endParaRPr lang="en-US" sz="1000" dirty="0"/>
          </a:p>
        </p:txBody>
      </p:sp>
      <p:sp>
        <p:nvSpPr>
          <p:cNvPr id="58" name="Text 54"/>
          <p:cNvSpPr txBox="1"/>
          <p:nvPr/>
        </p:nvSpPr>
        <p:spPr>
          <a:xfrm>
            <a:off x="6524244" y="6458407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细分行业专业工具存在巨大空白</a:t>
            </a:r>
            <a:endParaRPr lang="en-US" sz="1000" dirty="0"/>
          </a:p>
        </p:txBody>
      </p:sp>
      <p:sp>
        <p:nvSpPr>
          <p:cNvPr id="59" name="Text 55"/>
          <p:cNvSpPr txBox="1"/>
          <p:nvPr/>
        </p:nvSpPr>
        <p:spPr>
          <a:xfrm>
            <a:off x="6524244" y="6648602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产品定位应向右上象限迁移</a:t>
            </a:r>
            <a:endParaRPr lang="en-US" sz="1000" dirty="0"/>
          </a:p>
        </p:txBody>
      </p:sp>
      <p:sp>
        <p:nvSpPr>
          <p:cNvPr id="60" name="Text 56"/>
          <p:cNvSpPr txBox="1"/>
          <p:nvPr/>
        </p:nvSpPr>
        <p:spPr>
          <a:xfrm>
            <a:off x="6524244" y="6838798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寻找低竞争、高需求的垂直领域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108969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108969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三代模式对比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4529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 vs 互联网/移动互联网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三代技术范式的本质差异与价值迁移路径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695298"/>
            <a:ext cx="3161995" cy="3486607"/>
          </a:xfrm>
          <a:prstGeom prst="roundRect">
            <a:avLst>
              <a:gd name="adj" fmla="val 69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0644" y="18955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85800" y="2000707"/>
            <a:ext cx="171907" cy="171907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5344668" y="1695298"/>
            <a:ext cx="3161995" cy="3486607"/>
          </a:xfrm>
          <a:prstGeom prst="roundRect">
            <a:avLst>
              <a:gd name="adj" fmla="val 69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5544922" y="18955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3" name="Text 10"/>
          <p:cNvSpPr txBox="1"/>
          <p:nvPr/>
        </p:nvSpPr>
        <p:spPr>
          <a:xfrm>
            <a:off x="1076249" y="1981505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互联网时代</a:t>
            </a:r>
            <a:endParaRPr lang="en-US" sz="1300" dirty="0"/>
          </a:p>
        </p:txBody>
      </p:sp>
      <p:sp>
        <p:nvSpPr>
          <p:cNvPr id="14" name="Text 11"/>
          <p:cNvSpPr txBox="1"/>
          <p:nvPr/>
        </p:nvSpPr>
        <p:spPr>
          <a:xfrm>
            <a:off x="6040526" y="1981505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移动互联网</a:t>
            </a:r>
            <a:endParaRPr lang="en-US" sz="1300" dirty="0"/>
          </a:p>
        </p:txBody>
      </p:sp>
      <p:sp>
        <p:nvSpPr>
          <p:cNvPr id="15" name="Text 12"/>
          <p:cNvSpPr txBox="1"/>
          <p:nvPr/>
        </p:nvSpPr>
        <p:spPr>
          <a:xfrm>
            <a:off x="580644" y="24387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核心特征</a:t>
            </a:r>
            <a:endParaRPr lang="en-US" sz="1000" dirty="0"/>
          </a:p>
        </p:txBody>
      </p:sp>
      <p:sp>
        <p:nvSpPr>
          <p:cNvPr id="16" name="Text 13"/>
          <p:cNvSpPr txBox="1"/>
          <p:nvPr/>
        </p:nvSpPr>
        <p:spPr>
          <a:xfrm>
            <a:off x="580644" y="34290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5544922" y="24387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核心特征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5544922" y="34290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580644" y="2714854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580644" y="3057754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580644" y="3705149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580644" y="4048049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5544922" y="2714854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5544922" y="3057754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748894" y="2667305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信息连接 + 人工操作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748894" y="301020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以网站为核心交互界面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748894" y="36576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人寻找信息（主动搜索）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748894" y="40005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基于关键词的线性交互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5713171" y="2667305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场景连接 + 触屏交互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5713171" y="301020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以APP为核心载体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580644" y="44192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代表应用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580644" y="4695444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33" name="Text 30"/>
          <p:cNvSpPr txBox="1"/>
          <p:nvPr/>
        </p:nvSpPr>
        <p:spPr>
          <a:xfrm>
            <a:off x="748894" y="464789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搜索引擎、门户网站、电子商务</a:t>
            </a:r>
            <a:endParaRPr lang="en-US" sz="1000" dirty="0"/>
          </a:p>
        </p:txBody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326941" y="3323844"/>
            <a:ext cx="228600" cy="228600"/>
          </a:xfrm>
          <a:prstGeom prst="rect">
            <a:avLst/>
          </a:prstGeom>
        </p:spPr>
      </p:pic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rcRect l="-1773" r="-1773" t="0" b="0"/>
          <a:stretch/>
        </p:blipFill>
        <p:spPr>
          <a:xfrm>
            <a:off x="5668366" y="2000707"/>
            <a:ext cx="133502" cy="171907"/>
          </a:xfrm>
          <a:prstGeom prst="rect">
            <a:avLst/>
          </a:prstGeom>
        </p:spPr>
      </p:pic>
      <p:sp>
        <p:nvSpPr>
          <p:cNvPr id="36" name="Shape 31"/>
          <p:cNvSpPr/>
          <p:nvPr/>
        </p:nvSpPr>
        <p:spPr>
          <a:xfrm>
            <a:off x="381305" y="5333695"/>
            <a:ext cx="3161995" cy="3504895"/>
          </a:xfrm>
          <a:prstGeom prst="roundRect">
            <a:avLst>
              <a:gd name="adj" fmla="val 697"/>
            </a:avLst>
          </a:prstGeom>
          <a:solidFill>
            <a:srgbClr val="F0F4FF"/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37" name="Shape 32"/>
          <p:cNvSpPr/>
          <p:nvPr/>
        </p:nvSpPr>
        <p:spPr>
          <a:xfrm>
            <a:off x="590702" y="5544007"/>
            <a:ext cx="381305" cy="3813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8" name="Text 33"/>
          <p:cNvSpPr txBox="1"/>
          <p:nvPr/>
        </p:nvSpPr>
        <p:spPr>
          <a:xfrm>
            <a:off x="1086307" y="5629046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</a:t>
            </a:r>
            <a:endParaRPr lang="en-US" sz="1300" dirty="0"/>
          </a:p>
        </p:txBody>
      </p:sp>
      <p:sp>
        <p:nvSpPr>
          <p:cNvPr id="39" name="Text 34"/>
          <p:cNvSpPr txBox="1"/>
          <p:nvPr/>
        </p:nvSpPr>
        <p:spPr>
          <a:xfrm>
            <a:off x="590702" y="60862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核心特征</a:t>
            </a:r>
            <a:endParaRPr lang="en-US" sz="1000" dirty="0"/>
          </a:p>
        </p:txBody>
      </p:sp>
      <p:sp>
        <p:nvSpPr>
          <p:cNvPr id="40" name="Text 35"/>
          <p:cNvSpPr txBox="1"/>
          <p:nvPr/>
        </p:nvSpPr>
        <p:spPr>
          <a:xfrm>
            <a:off x="590702" y="707745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1000" dirty="0"/>
          </a:p>
        </p:txBody>
      </p:sp>
      <p:sp>
        <p:nvSpPr>
          <p:cNvPr id="41" name="Text 36"/>
          <p:cNvSpPr txBox="1"/>
          <p:nvPr/>
        </p:nvSpPr>
        <p:spPr>
          <a:xfrm>
            <a:off x="5544922" y="3705149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5544922" y="4048049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43" name="Text 38"/>
          <p:cNvSpPr txBox="1"/>
          <p:nvPr/>
        </p:nvSpPr>
        <p:spPr>
          <a:xfrm>
            <a:off x="590702" y="6362395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44" name="Text 39"/>
          <p:cNvSpPr txBox="1"/>
          <p:nvPr/>
        </p:nvSpPr>
        <p:spPr>
          <a:xfrm>
            <a:off x="590702" y="6705295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45" name="Text 40"/>
          <p:cNvSpPr txBox="1"/>
          <p:nvPr/>
        </p:nvSpPr>
        <p:spPr>
          <a:xfrm>
            <a:off x="590702" y="7353605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46" name="Text 41"/>
          <p:cNvSpPr txBox="1"/>
          <p:nvPr/>
        </p:nvSpPr>
        <p:spPr>
          <a:xfrm>
            <a:off x="590702" y="7696505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47" name="Text 42"/>
          <p:cNvSpPr txBox="1"/>
          <p:nvPr/>
        </p:nvSpPr>
        <p:spPr>
          <a:xfrm>
            <a:off x="5713171" y="36576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信息找人（推荐算法）</a:t>
            </a:r>
            <a:endParaRPr lang="en-US" sz="1000" dirty="0"/>
          </a:p>
        </p:txBody>
      </p:sp>
      <p:sp>
        <p:nvSpPr>
          <p:cNvPr id="48" name="Text 43"/>
          <p:cNvSpPr txBox="1"/>
          <p:nvPr/>
        </p:nvSpPr>
        <p:spPr>
          <a:xfrm>
            <a:off x="5713171" y="40005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基于触屏的碎片化交互</a:t>
            </a:r>
            <a:endParaRPr lang="en-US" sz="1000" dirty="0"/>
          </a:p>
        </p:txBody>
      </p:sp>
      <p:sp>
        <p:nvSpPr>
          <p:cNvPr id="49" name="Text 44"/>
          <p:cNvSpPr txBox="1"/>
          <p:nvPr/>
        </p:nvSpPr>
        <p:spPr>
          <a:xfrm>
            <a:off x="758952" y="6314846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意图理解 + 自主执行</a:t>
            </a:r>
            <a:endParaRPr lang="en-US" sz="1000" dirty="0"/>
          </a:p>
        </p:txBody>
      </p:sp>
      <p:sp>
        <p:nvSpPr>
          <p:cNvPr id="50" name="Text 45"/>
          <p:cNvSpPr txBox="1"/>
          <p:nvPr/>
        </p:nvSpPr>
        <p:spPr>
          <a:xfrm>
            <a:off x="758952" y="6657746"/>
            <a:ext cx="1414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以Agent为核心执行者</a:t>
            </a:r>
            <a:endParaRPr lang="en-US" sz="1000" dirty="0"/>
          </a:p>
        </p:txBody>
      </p:sp>
      <p:sp>
        <p:nvSpPr>
          <p:cNvPr id="51" name="Text 46"/>
          <p:cNvSpPr txBox="1"/>
          <p:nvPr/>
        </p:nvSpPr>
        <p:spPr>
          <a:xfrm>
            <a:off x="758952" y="730605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AI代替人思考和行动</a:t>
            </a:r>
            <a:endParaRPr lang="en-US" sz="1000" dirty="0"/>
          </a:p>
        </p:txBody>
      </p:sp>
      <p:sp>
        <p:nvSpPr>
          <p:cNvPr id="52" name="Text 47"/>
          <p:cNvSpPr txBox="1"/>
          <p:nvPr/>
        </p:nvSpPr>
        <p:spPr>
          <a:xfrm>
            <a:off x="758952" y="7648956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基于自然语言的意图交互</a:t>
            </a:r>
            <a:endParaRPr lang="en-US" sz="1000" dirty="0"/>
          </a:p>
        </p:txBody>
      </p:sp>
      <p:sp>
        <p:nvSpPr>
          <p:cNvPr id="53" name="Text 48"/>
          <p:cNvSpPr txBox="1"/>
          <p:nvPr/>
        </p:nvSpPr>
        <p:spPr>
          <a:xfrm>
            <a:off x="5544922" y="44192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代表应用</a:t>
            </a:r>
            <a:endParaRPr lang="en-US" sz="1000" dirty="0"/>
          </a:p>
        </p:txBody>
      </p:sp>
      <p:sp>
        <p:nvSpPr>
          <p:cNvPr id="54" name="Text 49"/>
          <p:cNvSpPr txBox="1"/>
          <p:nvPr/>
        </p:nvSpPr>
        <p:spPr>
          <a:xfrm>
            <a:off x="5544922" y="4695444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5713171" y="464789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社交媒体、地图导航、共享经济</a:t>
            </a:r>
            <a:endParaRPr lang="en-US" sz="1000" dirty="0"/>
          </a:p>
        </p:txBody>
      </p:sp>
      <p:pic>
        <p:nvPicPr>
          <p:cNvPr id="5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291218" y="3323844"/>
            <a:ext cx="228600" cy="228600"/>
          </a:xfrm>
          <a:prstGeom prst="rect">
            <a:avLst/>
          </a:prstGeom>
        </p:spPr>
      </p:pic>
      <p:pic>
        <p:nvPicPr>
          <p:cNvPr id="57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671170" y="5648249"/>
            <a:ext cx="219456" cy="171907"/>
          </a:xfrm>
          <a:prstGeom prst="rect">
            <a:avLst/>
          </a:prstGeom>
        </p:spPr>
      </p:pic>
      <p:sp>
        <p:nvSpPr>
          <p:cNvPr id="58" name="Text 51"/>
          <p:cNvSpPr txBox="1"/>
          <p:nvPr/>
        </p:nvSpPr>
        <p:spPr>
          <a:xfrm>
            <a:off x="590702" y="8067751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代表应用</a:t>
            </a:r>
            <a:endParaRPr lang="en-US" sz="1000" dirty="0"/>
          </a:p>
        </p:txBody>
      </p:sp>
      <p:sp>
        <p:nvSpPr>
          <p:cNvPr id="59" name="Text 52"/>
          <p:cNvSpPr txBox="1"/>
          <p:nvPr/>
        </p:nvSpPr>
        <p:spPr>
          <a:xfrm>
            <a:off x="590702" y="8343900"/>
            <a:ext cx="210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●</a:t>
            </a:r>
            <a:endParaRPr lang="en-US" sz="1200" dirty="0"/>
          </a:p>
        </p:txBody>
      </p:sp>
      <p:sp>
        <p:nvSpPr>
          <p:cNvPr id="60" name="Text 53"/>
          <p:cNvSpPr txBox="1"/>
          <p:nvPr/>
        </p:nvSpPr>
        <p:spPr>
          <a:xfrm>
            <a:off x="758952" y="8296351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AI助手、自动化工作流、智能客服</a:t>
            </a:r>
            <a:endParaRPr lang="en-US" sz="1000" dirty="0"/>
          </a:p>
        </p:txBody>
      </p:sp>
      <p:sp>
        <p:nvSpPr>
          <p:cNvPr id="61" name="Shape 54"/>
          <p:cNvSpPr/>
          <p:nvPr/>
        </p:nvSpPr>
        <p:spPr>
          <a:xfrm>
            <a:off x="381305" y="9144000"/>
            <a:ext cx="11430000" cy="1371600"/>
          </a:xfrm>
          <a:prstGeom prst="roundRect">
            <a:avLst>
              <a:gd name="adj" fmla="val 370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2" name="Text 55"/>
          <p:cNvSpPr txBox="1"/>
          <p:nvPr/>
        </p:nvSpPr>
        <p:spPr>
          <a:xfrm>
            <a:off x="580644" y="9363456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价值迁移路径</a:t>
            </a:r>
            <a:endParaRPr lang="en-US" sz="1200" dirty="0"/>
          </a:p>
        </p:txBody>
      </p:sp>
      <p:sp>
        <p:nvSpPr>
          <p:cNvPr id="63" name="Text 56"/>
          <p:cNvSpPr txBox="1"/>
          <p:nvPr/>
        </p:nvSpPr>
        <p:spPr>
          <a:xfrm>
            <a:off x="580644" y="9648749"/>
            <a:ext cx="1571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信息价值 → 场景价值</a:t>
            </a:r>
            <a:endParaRPr lang="en-US" sz="1200" dirty="0"/>
          </a:p>
        </p:txBody>
      </p:sp>
      <p:sp>
        <p:nvSpPr>
          <p:cNvPr id="64" name="Text 57"/>
          <p:cNvSpPr txBox="1"/>
          <p:nvPr/>
        </p:nvSpPr>
        <p:spPr>
          <a:xfrm>
            <a:off x="4308653" y="9648749"/>
            <a:ext cx="1571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场景价值 → 智能价值</a:t>
            </a:r>
            <a:endParaRPr lang="en-US" sz="1200" dirty="0"/>
          </a:p>
        </p:txBody>
      </p:sp>
      <p:sp>
        <p:nvSpPr>
          <p:cNvPr id="65" name="Text 58"/>
          <p:cNvSpPr txBox="1"/>
          <p:nvPr/>
        </p:nvSpPr>
        <p:spPr>
          <a:xfrm>
            <a:off x="8035747" y="9648749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核心商业模式演变</a:t>
            </a:r>
            <a:endParaRPr lang="en-US" sz="1200" dirty="0"/>
          </a:p>
        </p:txBody>
      </p:sp>
      <p:sp>
        <p:nvSpPr>
          <p:cNvPr id="66" name="Text 59"/>
          <p:cNvSpPr txBox="1"/>
          <p:nvPr/>
        </p:nvSpPr>
        <p:spPr>
          <a:xfrm>
            <a:off x="580644" y="9944100"/>
            <a:ext cx="35679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互联网时代的信息资源整合到移动互联网时代的场景服务嵌入</a:t>
            </a:r>
            <a:endParaRPr lang="en-US" sz="1000" dirty="0"/>
          </a:p>
        </p:txBody>
      </p:sp>
      <p:sp>
        <p:nvSpPr>
          <p:cNvPr id="67" name="Text 60"/>
          <p:cNvSpPr txBox="1"/>
          <p:nvPr/>
        </p:nvSpPr>
        <p:spPr>
          <a:xfrm>
            <a:off x="4308653" y="9944100"/>
            <a:ext cx="3557930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从移动互联网的场景连接到Agentic AI的智能赋能与自主决策</a:t>
            </a:r>
            <a:endParaRPr lang="en-US" sz="1000" dirty="0"/>
          </a:p>
        </p:txBody>
      </p:sp>
      <p:sp>
        <p:nvSpPr>
          <p:cNvPr id="68" name="Text 61"/>
          <p:cNvSpPr txBox="1"/>
          <p:nvPr/>
        </p:nvSpPr>
        <p:spPr>
          <a:xfrm>
            <a:off x="8035747" y="9944100"/>
            <a:ext cx="2862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流量变现 → 场景变现 → 智能变现 → 决策变现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43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543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15005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第二部分：差异化PMF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0362895" y="466344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10096805" y="666598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创业者与企业主指南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162202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产品特征分析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429207"/>
            <a:ext cx="38724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Agentic驱动产品的典型特征</a:t>
            </a:r>
            <a:endParaRPr lang="en-US" sz="2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867205"/>
            <a:ext cx="81729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AI产品与传统软件的本质区别在于其主动服务能力，能够自主学习、协作和执行，创造全新的用户体验和价值。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81305" y="2305202"/>
            <a:ext cx="5619902" cy="1657807"/>
          </a:xfrm>
          <a:prstGeom prst="roundRect">
            <a:avLst>
              <a:gd name="adj" fmla="val 25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80644" y="25054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-760" r="-760" t="0" b="0"/>
          <a:stretch/>
        </p:blipFill>
        <p:spPr>
          <a:xfrm>
            <a:off x="694944" y="2609698"/>
            <a:ext cx="152705" cy="171907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6191402" y="2305202"/>
            <a:ext cx="5619902" cy="1657807"/>
          </a:xfrm>
          <a:prstGeom prst="roundRect">
            <a:avLst>
              <a:gd name="adj" fmla="val 25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381305" y="4153205"/>
            <a:ext cx="5619902" cy="1657807"/>
          </a:xfrm>
          <a:prstGeom prst="roundRect">
            <a:avLst>
              <a:gd name="adj" fmla="val 25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191402" y="4153205"/>
            <a:ext cx="5619902" cy="1657807"/>
          </a:xfrm>
          <a:prstGeom prst="roundRect">
            <a:avLst>
              <a:gd name="adj" fmla="val 25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391656" y="25054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580644" y="4352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1076249" y="2590495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主动性</a:t>
            </a:r>
            <a:endParaRPr lang="en-US" sz="1300" dirty="0"/>
          </a:p>
        </p:txBody>
      </p:sp>
      <p:sp>
        <p:nvSpPr>
          <p:cNvPr id="20" name="Text 17"/>
          <p:cNvSpPr txBox="1"/>
          <p:nvPr/>
        </p:nvSpPr>
        <p:spPr>
          <a:xfrm>
            <a:off x="6886346" y="2590495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学习性</a:t>
            </a:r>
            <a:endParaRPr lang="en-US" sz="1300" dirty="0"/>
          </a:p>
        </p:txBody>
      </p:sp>
      <p:sp>
        <p:nvSpPr>
          <p:cNvPr id="21" name="Text 18"/>
          <p:cNvSpPr txBox="1"/>
          <p:nvPr/>
        </p:nvSpPr>
        <p:spPr>
          <a:xfrm>
            <a:off x="1076249" y="4438498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协作性</a:t>
            </a:r>
            <a:endParaRPr lang="en-US" sz="1300" dirty="0"/>
          </a:p>
        </p:txBody>
      </p:sp>
      <p:sp>
        <p:nvSpPr>
          <p:cNvPr id="22" name="Text 19"/>
          <p:cNvSpPr txBox="1"/>
          <p:nvPr/>
        </p:nvSpPr>
        <p:spPr>
          <a:xfrm>
            <a:off x="580644" y="3019349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不再仅仅响应用户指令，而是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580644" y="3019349"/>
            <a:ext cx="530626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，主动提供建议和解决方案。用户无需明确表达每一步要求，产品会理解整体意图并提前行动。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6391656" y="30193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通过持续使用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6391656" y="3019349"/>
            <a:ext cx="530626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，适应用户独特工作风格和偏好。随着互动增加，产品变得更加智能，形成正向反馈循环。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580644" y="4867351"/>
            <a:ext cx="2067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能够与用户和其他Agent进行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2562149" y="30193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预测用户需求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7306056" y="3019349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不断优化和个性化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580644" y="3581705"/>
            <a:ext cx="1929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预测推荐 · 主动提醒 · 情境感知</a:t>
            </a:r>
            <a:endParaRPr lang="en-US" sz="1000" dirty="0"/>
          </a:p>
        </p:txBody>
      </p:sp>
      <p:pic>
        <p:nvPicPr>
          <p:cNvPr id="3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95898" y="2609698"/>
            <a:ext cx="171907" cy="171907"/>
          </a:xfrm>
          <a:prstGeom prst="rect">
            <a:avLst/>
          </a:prstGeom>
        </p:spPr>
      </p:pic>
      <p:sp>
        <p:nvSpPr>
          <p:cNvPr id="31" name="Text 27"/>
          <p:cNvSpPr txBox="1"/>
          <p:nvPr/>
        </p:nvSpPr>
        <p:spPr>
          <a:xfrm>
            <a:off x="6391656" y="3581705"/>
            <a:ext cx="20628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持续优化 · 个性化适应 · 数据飞轮</a:t>
            </a:r>
            <a:endParaRPr lang="en-US" sz="1000" dirty="0"/>
          </a:p>
        </p:txBody>
      </p:sp>
      <p:pic>
        <p:nvPicPr>
          <p:cNvPr id="32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662026" y="4457700"/>
            <a:ext cx="219456" cy="171907"/>
          </a:xfrm>
          <a:prstGeom prst="rect">
            <a:avLst/>
          </a:prstGeom>
        </p:spPr>
      </p:pic>
      <p:sp>
        <p:nvSpPr>
          <p:cNvPr id="33" name="Shape 28"/>
          <p:cNvSpPr/>
          <p:nvPr/>
        </p:nvSpPr>
        <p:spPr>
          <a:xfrm>
            <a:off x="6391656" y="4352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4" name="Text 29"/>
          <p:cNvSpPr txBox="1"/>
          <p:nvPr/>
        </p:nvSpPr>
        <p:spPr>
          <a:xfrm>
            <a:off x="6886346" y="4438498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自主性</a:t>
            </a:r>
            <a:endParaRPr lang="en-US" sz="1300" dirty="0"/>
          </a:p>
        </p:txBody>
      </p:sp>
      <p:sp>
        <p:nvSpPr>
          <p:cNvPr id="35" name="Text 30"/>
          <p:cNvSpPr txBox="1"/>
          <p:nvPr/>
        </p:nvSpPr>
        <p:spPr>
          <a:xfrm>
            <a:off x="580644" y="4867351"/>
            <a:ext cx="52678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，自动分解复杂任务，实现团队化工作模式。提供比单一工具更丰富的协作体验。</a:t>
            </a:r>
            <a:endParaRPr lang="en-US" sz="1200" dirty="0"/>
          </a:p>
        </p:txBody>
      </p:sp>
      <p:sp>
        <p:nvSpPr>
          <p:cNvPr id="36" name="Text 31"/>
          <p:cNvSpPr txBox="1"/>
          <p:nvPr/>
        </p:nvSpPr>
        <p:spPr>
          <a:xfrm>
            <a:off x="6391656" y="4867351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在给定高层目标后能够</a:t>
            </a:r>
            <a:endParaRPr lang="en-US" sz="1200" dirty="0"/>
          </a:p>
        </p:txBody>
      </p:sp>
      <p:sp>
        <p:nvSpPr>
          <p:cNvPr id="37" name="Text 32"/>
          <p:cNvSpPr txBox="1"/>
          <p:nvPr/>
        </p:nvSpPr>
        <p:spPr>
          <a:xfrm>
            <a:off x="6391656" y="4867351"/>
            <a:ext cx="530626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，减少人工干预和微管理。关注结果而非过程，自主处理异常情况。</a:t>
            </a:r>
            <a:endParaRPr lang="en-US" sz="1200" dirty="0"/>
          </a:p>
        </p:txBody>
      </p:sp>
      <p:sp>
        <p:nvSpPr>
          <p:cNvPr id="38" name="Text 33"/>
          <p:cNvSpPr txBox="1"/>
          <p:nvPr/>
        </p:nvSpPr>
        <p:spPr>
          <a:xfrm>
            <a:off x="2532888" y="4867351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多层次协作</a:t>
            </a:r>
            <a:endParaRPr lang="en-US" sz="1200" dirty="0"/>
          </a:p>
        </p:txBody>
      </p:sp>
      <p:sp>
        <p:nvSpPr>
          <p:cNvPr id="39" name="Text 34"/>
          <p:cNvSpPr txBox="1"/>
          <p:nvPr/>
        </p:nvSpPr>
        <p:spPr>
          <a:xfrm>
            <a:off x="580644" y="5429707"/>
            <a:ext cx="2310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多Agent协同 · 任务分解 · 工作流编排</a:t>
            </a:r>
            <a:endParaRPr lang="en-US" sz="1000" dirty="0"/>
          </a:p>
        </p:txBody>
      </p:sp>
      <p:pic>
        <p:nvPicPr>
          <p:cNvPr id="40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6472123" y="4457700"/>
            <a:ext cx="219456" cy="171907"/>
          </a:xfrm>
          <a:prstGeom prst="rect">
            <a:avLst/>
          </a:prstGeom>
        </p:spPr>
      </p:pic>
      <p:sp>
        <p:nvSpPr>
          <p:cNvPr id="41" name="Text 35"/>
          <p:cNvSpPr txBox="1"/>
          <p:nvPr/>
        </p:nvSpPr>
        <p:spPr>
          <a:xfrm>
            <a:off x="7915046" y="4867351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独立决策和执行</a:t>
            </a:r>
            <a:endParaRPr lang="en-US" sz="1200" dirty="0"/>
          </a:p>
        </p:txBody>
      </p:sp>
      <p:sp>
        <p:nvSpPr>
          <p:cNvPr id="42" name="Text 36"/>
          <p:cNvSpPr txBox="1"/>
          <p:nvPr/>
        </p:nvSpPr>
        <p:spPr>
          <a:xfrm>
            <a:off x="6391656" y="5429707"/>
            <a:ext cx="1929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独立决策 · 结果导向 · 异常处理</a:t>
            </a:r>
            <a:endParaRPr lang="en-US" sz="1000" dirty="0"/>
          </a:p>
        </p:txBody>
      </p:sp>
      <p:sp>
        <p:nvSpPr>
          <p:cNvPr id="43" name="Text 37"/>
          <p:cNvSpPr txBox="1"/>
          <p:nvPr/>
        </p:nvSpPr>
        <p:spPr>
          <a:xfrm>
            <a:off x="381305" y="6133795"/>
            <a:ext cx="18480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与传统SAAS的本质差异</a:t>
            </a:r>
            <a:endParaRPr lang="en-US" sz="1200" dirty="0"/>
          </a:p>
        </p:txBody>
      </p:sp>
      <p:sp>
        <p:nvSpPr>
          <p:cNvPr id="44" name="Text 38"/>
          <p:cNvSpPr txBox="1"/>
          <p:nvPr/>
        </p:nvSpPr>
        <p:spPr>
          <a:xfrm>
            <a:off x="6248095" y="613379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创业机会洞察</a:t>
            </a:r>
            <a:endParaRPr lang="en-US" sz="1200" dirty="0"/>
          </a:p>
        </p:txBody>
      </p:sp>
      <p:sp>
        <p:nvSpPr>
          <p:cNvPr id="45" name="Shape 39"/>
          <p:cNvSpPr/>
          <p:nvPr/>
        </p:nvSpPr>
        <p:spPr>
          <a:xfrm>
            <a:off x="381305" y="6400800"/>
            <a:ext cx="5562295" cy="209398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46" name="Shape 40"/>
          <p:cNvSpPr/>
          <p:nvPr/>
        </p:nvSpPr>
        <p:spPr>
          <a:xfrm>
            <a:off x="381305" y="6819595"/>
            <a:ext cx="5562295" cy="209398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47" name="Text 41"/>
          <p:cNvSpPr txBox="1"/>
          <p:nvPr/>
        </p:nvSpPr>
        <p:spPr>
          <a:xfrm>
            <a:off x="390449" y="6420002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传统SaaS</a:t>
            </a:r>
            <a:endParaRPr lang="en-US" sz="1000" dirty="0"/>
          </a:p>
        </p:txBody>
      </p:sp>
      <p:sp>
        <p:nvSpPr>
          <p:cNvPr id="48" name="Text 42"/>
          <p:cNvSpPr txBox="1"/>
          <p:nvPr/>
        </p:nvSpPr>
        <p:spPr>
          <a:xfrm>
            <a:off x="1741932" y="6420002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被动执行指令，用户需明确每一步操作</a:t>
            </a:r>
            <a:endParaRPr lang="en-US" sz="1000" dirty="0"/>
          </a:p>
        </p:txBody>
      </p:sp>
      <p:sp>
        <p:nvSpPr>
          <p:cNvPr id="49" name="Text 43"/>
          <p:cNvSpPr txBox="1"/>
          <p:nvPr/>
        </p:nvSpPr>
        <p:spPr>
          <a:xfrm>
            <a:off x="390449" y="6629400"/>
            <a:ext cx="862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Agentic产品</a:t>
            </a:r>
            <a:endParaRPr lang="en-US" sz="1000" dirty="0"/>
          </a:p>
        </p:txBody>
      </p:sp>
      <p:sp>
        <p:nvSpPr>
          <p:cNvPr id="50" name="Text 44"/>
          <p:cNvSpPr txBox="1"/>
          <p:nvPr/>
        </p:nvSpPr>
        <p:spPr>
          <a:xfrm>
            <a:off x="1741932" y="6629400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理解高层意图，自主规划和执行完整流程</a:t>
            </a:r>
            <a:endParaRPr lang="en-US" sz="1000" dirty="0"/>
          </a:p>
        </p:txBody>
      </p:sp>
      <p:sp>
        <p:nvSpPr>
          <p:cNvPr id="51" name="Text 45"/>
          <p:cNvSpPr txBox="1"/>
          <p:nvPr/>
        </p:nvSpPr>
        <p:spPr>
          <a:xfrm>
            <a:off x="390449" y="68387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价值差异</a:t>
            </a:r>
            <a:endParaRPr lang="en-US" sz="1000" dirty="0"/>
          </a:p>
        </p:txBody>
      </p:sp>
      <p:sp>
        <p:nvSpPr>
          <p:cNvPr id="52" name="Text 46"/>
          <p:cNvSpPr txBox="1"/>
          <p:nvPr/>
        </p:nvSpPr>
        <p:spPr>
          <a:xfrm>
            <a:off x="1741932" y="6838798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从工具使用到任务完成，从辅助到自主</a:t>
            </a:r>
            <a:endParaRPr lang="en-US" sz="1000" dirty="0"/>
          </a:p>
        </p:txBody>
      </p:sp>
      <p:sp>
        <p:nvSpPr>
          <p:cNvPr id="53" name="Text 47"/>
          <p:cNvSpPr txBox="1"/>
          <p:nvPr/>
        </p:nvSpPr>
        <p:spPr>
          <a:xfrm>
            <a:off x="6458407" y="6420002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寻找传统软件中</a:t>
            </a:r>
            <a:endParaRPr lang="en-US" sz="1200" dirty="0"/>
          </a:p>
        </p:txBody>
      </p:sp>
      <p:sp>
        <p:nvSpPr>
          <p:cNvPr id="54" name="Text 48"/>
          <p:cNvSpPr txBox="1"/>
          <p:nvPr/>
        </p:nvSpPr>
        <p:spPr>
          <a:xfrm>
            <a:off x="8744407" y="6420002"/>
            <a:ext cx="14575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，优先实现Agent化</a:t>
            </a:r>
            <a:endParaRPr lang="en-US" sz="1200" dirty="0"/>
          </a:p>
        </p:txBody>
      </p:sp>
      <p:sp>
        <p:nvSpPr>
          <p:cNvPr id="55" name="Text 49"/>
          <p:cNvSpPr txBox="1"/>
          <p:nvPr/>
        </p:nvSpPr>
        <p:spPr>
          <a:xfrm>
            <a:off x="6458407" y="6687007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</a:t>
            </a:r>
            <a:endParaRPr lang="en-US" sz="1200" dirty="0"/>
          </a:p>
        </p:txBody>
      </p:sp>
      <p:sp>
        <p:nvSpPr>
          <p:cNvPr id="56" name="Text 50"/>
          <p:cNvSpPr txBox="1"/>
          <p:nvPr/>
        </p:nvSpPr>
        <p:spPr>
          <a:xfrm>
            <a:off x="7958938" y="6687007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，超越单点智能的价值边界</a:t>
            </a:r>
            <a:endParaRPr lang="en-US" sz="1200" dirty="0"/>
          </a:p>
        </p:txBody>
      </p:sp>
      <p:sp>
        <p:nvSpPr>
          <p:cNvPr id="57" name="Text 51"/>
          <p:cNvSpPr txBox="1"/>
          <p:nvPr/>
        </p:nvSpPr>
        <p:spPr>
          <a:xfrm>
            <a:off x="6458407" y="69530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设计能够</a:t>
            </a:r>
            <a:endParaRPr lang="en-US" sz="1200" dirty="0"/>
          </a:p>
        </p:txBody>
      </p:sp>
      <p:sp>
        <p:nvSpPr>
          <p:cNvPr id="58" name="Text 52"/>
          <p:cNvSpPr txBox="1"/>
          <p:nvPr/>
        </p:nvSpPr>
        <p:spPr>
          <a:xfrm>
            <a:off x="8744407" y="695309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，形成数据壁垒</a:t>
            </a:r>
            <a:endParaRPr lang="en-US" sz="1200" dirty="0"/>
          </a:p>
        </p:txBody>
      </p:sp>
      <p:sp>
        <p:nvSpPr>
          <p:cNvPr id="59" name="Text 53"/>
          <p:cNvSpPr txBox="1"/>
          <p:nvPr/>
        </p:nvSpPr>
        <p:spPr>
          <a:xfrm>
            <a:off x="7524598" y="6420002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高重复性决策环节</a:t>
            </a:r>
            <a:endParaRPr lang="en-US" sz="1200" dirty="0"/>
          </a:p>
        </p:txBody>
      </p:sp>
      <p:sp>
        <p:nvSpPr>
          <p:cNvPr id="60" name="Text 54"/>
          <p:cNvSpPr txBox="1"/>
          <p:nvPr/>
        </p:nvSpPr>
        <p:spPr>
          <a:xfrm>
            <a:off x="6762902" y="6687007"/>
            <a:ext cx="13149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多Agent协作框架</a:t>
            </a:r>
            <a:endParaRPr lang="en-US" sz="1200" dirty="0"/>
          </a:p>
        </p:txBody>
      </p:sp>
      <p:sp>
        <p:nvSpPr>
          <p:cNvPr id="61" name="Text 55"/>
          <p:cNvSpPr txBox="1"/>
          <p:nvPr/>
        </p:nvSpPr>
        <p:spPr>
          <a:xfrm>
            <a:off x="7067398" y="6953098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持续学习的用户反馈循环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9443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9443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创业战略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072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为何差异化是生存关键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43000"/>
            <a:ext cx="3172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同质化风险与巨头竞争下的创业公司生存空间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858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826496" y="886054"/>
            <a:ext cx="11338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5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600200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同质化风险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381305" y="19623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81305" y="41340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43154" y="21241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2229307"/>
            <a:ext cx="171907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381305" y="3047695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210605" y="19623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210605" y="3047695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543154" y="3209544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19" name="Shape 16"/>
          <p:cNvSpPr/>
          <p:nvPr/>
        </p:nvSpPr>
        <p:spPr>
          <a:xfrm>
            <a:off x="543154" y="42958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20" name="Shape 17"/>
          <p:cNvSpPr/>
          <p:nvPr/>
        </p:nvSpPr>
        <p:spPr>
          <a:xfrm>
            <a:off x="6372454" y="21241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1037844" y="22192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大模型能力趋同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543154" y="2590495"/>
            <a:ext cx="37865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底层模型能力同质化，导致基于同一API构建的产品难以差异化</a:t>
            </a:r>
            <a:endParaRPr lang="en-US" sz="1000" dirty="0"/>
          </a:p>
        </p:txBody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7395" y="3314700"/>
            <a:ext cx="171907" cy="171907"/>
          </a:xfrm>
          <a:prstGeom prst="rect">
            <a:avLst/>
          </a:prstGeom>
        </p:spPr>
      </p:pic>
      <p:sp>
        <p:nvSpPr>
          <p:cNvPr id="24" name="Text 20"/>
          <p:cNvSpPr txBox="1"/>
          <p:nvPr/>
        </p:nvSpPr>
        <p:spPr>
          <a:xfrm>
            <a:off x="1037844" y="3305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价格竞争压力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1037844" y="43909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用户忠诚度低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543154" y="3676802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同质化产品导致价格战，利润空间被不断压缩</a:t>
            </a:r>
            <a:endParaRPr lang="en-US" sz="1000" dirty="0"/>
          </a:p>
        </p:txBody>
      </p:sp>
      <p:pic>
        <p:nvPicPr>
          <p:cNvPr id="27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623621" y="4401007"/>
            <a:ext cx="219456" cy="171907"/>
          </a:xfrm>
          <a:prstGeom prst="rect">
            <a:avLst/>
          </a:prstGeom>
        </p:spPr>
      </p:pic>
      <p:sp>
        <p:nvSpPr>
          <p:cNvPr id="28" name="Text 23"/>
          <p:cNvSpPr txBox="1"/>
          <p:nvPr/>
        </p:nvSpPr>
        <p:spPr>
          <a:xfrm>
            <a:off x="6210605" y="1600200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巨头竞争态势</a:t>
            </a:r>
            <a:endParaRPr lang="en-US" sz="1500" dirty="0"/>
          </a:p>
        </p:txBody>
      </p:sp>
      <p:sp>
        <p:nvSpPr>
          <p:cNvPr id="29" name="Text 24"/>
          <p:cNvSpPr txBox="1"/>
          <p:nvPr/>
        </p:nvSpPr>
        <p:spPr>
          <a:xfrm>
            <a:off x="543154" y="476219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同质化产品切换成本低，用户难以形成粘性</a:t>
            </a:r>
            <a:endParaRPr lang="en-US" sz="1000" dirty="0"/>
          </a:p>
        </p:txBody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41" b="-841"/>
          <a:stretch/>
        </p:blipFill>
        <p:spPr>
          <a:xfrm>
            <a:off x="6467551" y="2229307"/>
            <a:ext cx="190195" cy="171907"/>
          </a:xfrm>
          <a:prstGeom prst="rect">
            <a:avLst/>
          </a:prstGeom>
        </p:spPr>
      </p:pic>
      <p:sp>
        <p:nvSpPr>
          <p:cNvPr id="31" name="Shape 25"/>
          <p:cNvSpPr/>
          <p:nvPr/>
        </p:nvSpPr>
        <p:spPr>
          <a:xfrm>
            <a:off x="6372454" y="3209544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32" name="Text 26"/>
          <p:cNvSpPr txBox="1"/>
          <p:nvPr/>
        </p:nvSpPr>
        <p:spPr>
          <a:xfrm>
            <a:off x="6867144" y="22192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资源优势明显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6372454" y="2590495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巨头拥有雄厚资金、计算资源和数据优势</a:t>
            </a:r>
            <a:endParaRPr lang="en-US" sz="1000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6452921" y="3314700"/>
            <a:ext cx="219456" cy="171907"/>
          </a:xfrm>
          <a:prstGeom prst="rect">
            <a:avLst/>
          </a:prstGeom>
        </p:spPr>
      </p:pic>
      <p:sp>
        <p:nvSpPr>
          <p:cNvPr id="35" name="Shape 28"/>
          <p:cNvSpPr/>
          <p:nvPr/>
        </p:nvSpPr>
        <p:spPr>
          <a:xfrm>
            <a:off x="6210605" y="4134002"/>
            <a:ext cx="5600700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29"/>
          <p:cNvSpPr/>
          <p:nvPr/>
        </p:nvSpPr>
        <p:spPr>
          <a:xfrm>
            <a:off x="6372454" y="4295851"/>
            <a:ext cx="381305" cy="381305"/>
          </a:xfrm>
          <a:prstGeom prst="ellipse">
            <a:avLst/>
          </a:prstGeom>
          <a:solidFill>
            <a:srgbClr val="FFEAEA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6867144" y="3305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用户基础庞大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6372454" y="3676802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巨头拥有大量存量用户，获客成本远低于初创公司</a:t>
            </a:r>
            <a:endParaRPr lang="en-US" sz="1000" dirty="0"/>
          </a:p>
        </p:txBody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rcRect l="-1064" r="-1064" t="0" b="0"/>
          <a:stretch/>
        </p:blipFill>
        <p:spPr>
          <a:xfrm>
            <a:off x="6452921" y="4401007"/>
            <a:ext cx="219456" cy="171907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6867144" y="43909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全栈生态整合</a:t>
            </a:r>
            <a:endParaRPr lang="en-US" sz="1200" dirty="0"/>
          </a:p>
        </p:txBody>
      </p:sp>
      <p:sp>
        <p:nvSpPr>
          <p:cNvPr id="41" name="Text 33"/>
          <p:cNvSpPr txBox="1"/>
          <p:nvPr/>
        </p:nvSpPr>
        <p:spPr>
          <a:xfrm>
            <a:off x="6372454" y="4762195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巨头可实现全链路整合，建立更高的竞争壁垒</a:t>
            </a:r>
            <a:endParaRPr lang="en-US" sz="1000" dirty="0"/>
          </a:p>
        </p:txBody>
      </p:sp>
      <p:sp>
        <p:nvSpPr>
          <p:cNvPr id="42" name="Text 34"/>
          <p:cNvSpPr txBox="1"/>
          <p:nvPr/>
        </p:nvSpPr>
        <p:spPr>
          <a:xfrm>
            <a:off x="381305" y="5505602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创业公司的生存空间</a:t>
            </a:r>
            <a:endParaRPr lang="en-US" sz="1500" dirty="0"/>
          </a:p>
        </p:txBody>
      </p:sp>
      <p:sp>
        <p:nvSpPr>
          <p:cNvPr id="43" name="Shape 35"/>
          <p:cNvSpPr/>
          <p:nvPr/>
        </p:nvSpPr>
        <p:spPr>
          <a:xfrm>
            <a:off x="381305" y="5867705"/>
            <a:ext cx="3715207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36"/>
          <p:cNvSpPr/>
          <p:nvPr/>
        </p:nvSpPr>
        <p:spPr>
          <a:xfrm>
            <a:off x="543154" y="6029554"/>
            <a:ext cx="381305" cy="381305"/>
          </a:xfrm>
          <a:prstGeom prst="ellipse">
            <a:avLst/>
          </a:prstGeom>
          <a:solidFill>
            <a:srgbClr val="E6F7ED"/>
          </a:solidFill>
          <a:ln/>
        </p:spPr>
      </p:sp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47395" y="6133795"/>
            <a:ext cx="171907" cy="171907"/>
          </a:xfrm>
          <a:prstGeom prst="rect">
            <a:avLst/>
          </a:prstGeom>
        </p:spPr>
      </p:pic>
      <p:sp>
        <p:nvSpPr>
          <p:cNvPr id="46" name="Shape 37"/>
          <p:cNvSpPr/>
          <p:nvPr/>
        </p:nvSpPr>
        <p:spPr>
          <a:xfrm>
            <a:off x="4241902" y="5867705"/>
            <a:ext cx="3715207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7" name="Shape 38"/>
          <p:cNvSpPr/>
          <p:nvPr/>
        </p:nvSpPr>
        <p:spPr>
          <a:xfrm>
            <a:off x="8102498" y="5867705"/>
            <a:ext cx="3715207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8" name="Shape 39"/>
          <p:cNvSpPr/>
          <p:nvPr/>
        </p:nvSpPr>
        <p:spPr>
          <a:xfrm>
            <a:off x="4403750" y="6029554"/>
            <a:ext cx="381305" cy="381305"/>
          </a:xfrm>
          <a:prstGeom prst="ellipse">
            <a:avLst/>
          </a:prstGeom>
          <a:solidFill>
            <a:srgbClr val="E6F7ED"/>
          </a:solidFill>
          <a:ln/>
        </p:spPr>
      </p:sp>
      <p:sp>
        <p:nvSpPr>
          <p:cNvPr id="49" name="Shape 40"/>
          <p:cNvSpPr/>
          <p:nvPr/>
        </p:nvSpPr>
        <p:spPr>
          <a:xfrm>
            <a:off x="8264347" y="6029554"/>
            <a:ext cx="381305" cy="381305"/>
          </a:xfrm>
          <a:prstGeom prst="ellipse">
            <a:avLst/>
          </a:prstGeom>
          <a:solidFill>
            <a:srgbClr val="E6F7ED"/>
          </a:solidFill>
          <a:ln/>
        </p:spPr>
      </p:sp>
      <p:sp>
        <p:nvSpPr>
          <p:cNvPr id="50" name="Text 41"/>
          <p:cNvSpPr txBox="1"/>
          <p:nvPr/>
        </p:nvSpPr>
        <p:spPr>
          <a:xfrm>
            <a:off x="1037844" y="6124651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</a:t>
            </a:r>
            <a:endParaRPr lang="en-US" sz="1200" dirty="0"/>
          </a:p>
        </p:txBody>
      </p:sp>
      <p:sp>
        <p:nvSpPr>
          <p:cNvPr id="51" name="Text 42"/>
          <p:cNvSpPr txBox="1"/>
          <p:nvPr/>
        </p:nvSpPr>
        <p:spPr>
          <a:xfrm>
            <a:off x="8759952" y="61246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创新商业模式</a:t>
            </a:r>
            <a:endParaRPr lang="en-US" sz="1200" dirty="0"/>
          </a:p>
        </p:txBody>
      </p:sp>
      <p:sp>
        <p:nvSpPr>
          <p:cNvPr id="52" name="Text 43"/>
          <p:cNvSpPr txBox="1"/>
          <p:nvPr/>
        </p:nvSpPr>
        <p:spPr>
          <a:xfrm>
            <a:off x="543154" y="6495898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避开巨头主赛道，专注细分市场或特定场景</a:t>
            </a:r>
            <a:endParaRPr lang="en-US" sz="1000" dirty="0"/>
          </a:p>
        </p:txBody>
      </p:sp>
      <p:pic>
        <p:nvPicPr>
          <p:cNvPr id="53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4508906" y="6133795"/>
            <a:ext cx="171907" cy="171907"/>
          </a:xfrm>
          <a:prstGeom prst="rect">
            <a:avLst/>
          </a:prstGeom>
        </p:spPr>
      </p:pic>
      <p:sp>
        <p:nvSpPr>
          <p:cNvPr id="54" name="Text 44"/>
          <p:cNvSpPr txBox="1"/>
          <p:nvPr/>
        </p:nvSpPr>
        <p:spPr>
          <a:xfrm>
            <a:off x="4899355" y="61246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极致体验</a:t>
            </a:r>
            <a:endParaRPr lang="en-US" sz="1200" dirty="0"/>
          </a:p>
        </p:txBody>
      </p:sp>
      <p:sp>
        <p:nvSpPr>
          <p:cNvPr id="55" name="Text 45"/>
          <p:cNvSpPr txBox="1"/>
          <p:nvPr/>
        </p:nvSpPr>
        <p:spPr>
          <a:xfrm>
            <a:off x="4403750" y="6495898"/>
            <a:ext cx="29105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在核心功能上实现10倍体验提升，增加用户粘性</a:t>
            </a:r>
            <a:endParaRPr lang="en-US" sz="1000" dirty="0"/>
          </a:p>
        </p:txBody>
      </p:sp>
      <p:pic>
        <p:nvPicPr>
          <p:cNvPr id="56" name="Image 8" descr="preencoded.png">    </p:cNvPr>
          <p:cNvPicPr>
            <a:picLocks noChangeAspect="1"/>
          </p:cNvPicPr>
          <p:nvPr/>
        </p:nvPicPr>
        <p:blipFill>
          <a:blip r:embed="rId9"/>
          <a:srcRect l="-1773" r="-1773" t="0" b="0"/>
          <a:stretch/>
        </p:blipFill>
        <p:spPr>
          <a:xfrm>
            <a:off x="8388706" y="6133795"/>
            <a:ext cx="133502" cy="171907"/>
          </a:xfrm>
          <a:prstGeom prst="rect">
            <a:avLst/>
          </a:prstGeom>
        </p:spPr>
      </p:pic>
      <p:sp>
        <p:nvSpPr>
          <p:cNvPr id="57" name="Text 46"/>
          <p:cNvSpPr txBox="1"/>
          <p:nvPr/>
        </p:nvSpPr>
        <p:spPr>
          <a:xfrm>
            <a:off x="8264347" y="6495898"/>
            <a:ext cx="29004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通过商业模式创新，实现差异化竞争和价值捕获</a:t>
            </a:r>
            <a:endParaRPr lang="en-US" sz="1000" dirty="0"/>
          </a:p>
        </p:txBody>
      </p:sp>
      <p:sp>
        <p:nvSpPr>
          <p:cNvPr id="58" name="Shape 47"/>
          <p:cNvSpPr/>
          <p:nvPr/>
        </p:nvSpPr>
        <p:spPr>
          <a:xfrm>
            <a:off x="381305" y="7067398"/>
            <a:ext cx="11430000" cy="495605"/>
          </a:xfrm>
          <a:prstGeom prst="roundRect">
            <a:avLst>
              <a:gd name="adj" fmla="val 28385"/>
            </a:avLst>
          </a:prstGeom>
          <a:solidFill>
            <a:srgbClr val="EFF6FF"/>
          </a:solidFill>
          <a:ln/>
        </p:spPr>
      </p:sp>
      <p:pic>
        <p:nvPicPr>
          <p:cNvPr id="59" name="Image 9" descr="preencoded.png">    </p:cNvPr>
          <p:cNvPicPr>
            <a:picLocks noChangeAspect="1"/>
          </p:cNvPicPr>
          <p:nvPr/>
        </p:nvPicPr>
        <p:blipFill>
          <a:blip r:embed="rId10"/>
          <a:srcRect l="-837" r="-837" t="0" b="0"/>
          <a:stretch/>
        </p:blipFill>
        <p:spPr>
          <a:xfrm>
            <a:off x="533095" y="7245706"/>
            <a:ext cx="152705" cy="133502"/>
          </a:xfrm>
          <a:prstGeom prst="rect">
            <a:avLst/>
          </a:prstGeom>
        </p:spPr>
      </p:pic>
      <p:sp>
        <p:nvSpPr>
          <p:cNvPr id="60" name="Text 48"/>
          <p:cNvSpPr txBox="1"/>
          <p:nvPr/>
        </p:nvSpPr>
        <p:spPr>
          <a:xfrm>
            <a:off x="761695" y="7229246"/>
            <a:ext cx="88349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市场洞察：研究表明，85%的AI初创公司在产品发布后6个月内面临同质化挑战，而拥有明确差异化战略的创业公司存活率是无差异化公司的3.5倍。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8300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8300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4215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差异化五维度与品牌定位方法论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714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在同质化竞争中脱颖而出的系统性方法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63860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五大差异化路径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381305" y="1904695"/>
            <a:ext cx="21717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97480" y="1904695"/>
            <a:ext cx="21717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013655" y="1904695"/>
            <a:ext cx="21717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46920" y="1904695"/>
            <a:ext cx="21717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4315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2171700"/>
            <a:ext cx="171907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7330745" y="1904695"/>
            <a:ext cx="2171700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2859329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749259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9808769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1037844" y="216255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功能差异化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3354934" y="21625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用户画像差异化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7987284" y="21625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技术路线差异化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733349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独特功能特性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733349" y="2762402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创新交互方式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733349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专有算法优势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33349" y="31437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场景深度适配</a:t>
            </a:r>
            <a:endParaRPr lang="en-US" sz="1000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2939796" y="2171700"/>
            <a:ext cx="219456" cy="171907"/>
          </a:xfrm>
          <a:prstGeom prst="rect">
            <a:avLst/>
          </a:prstGeom>
        </p:spPr>
      </p:pic>
      <p:sp>
        <p:nvSpPr>
          <p:cNvPr id="27" name="Shape 23"/>
          <p:cNvSpPr/>
          <p:nvPr/>
        </p:nvSpPr>
        <p:spPr>
          <a:xfrm>
            <a:off x="517550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8" name="Text 24"/>
          <p:cNvSpPr txBox="1"/>
          <p:nvPr/>
        </p:nvSpPr>
        <p:spPr>
          <a:xfrm>
            <a:off x="5671109" y="216255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地域差异化</a:t>
            </a:r>
            <a:endParaRPr lang="en-US" sz="1200" dirty="0"/>
          </a:p>
        </p:txBody>
      </p:sp>
      <p:sp>
        <p:nvSpPr>
          <p:cNvPr id="29" name="Text 25"/>
          <p:cNvSpPr txBox="1"/>
          <p:nvPr/>
        </p:nvSpPr>
        <p:spPr>
          <a:xfrm>
            <a:off x="3049524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细分市场聚焦</a:t>
            </a:r>
            <a:endParaRPr lang="en-US" sz="1000" dirty="0"/>
          </a:p>
        </p:txBody>
      </p:sp>
      <p:sp>
        <p:nvSpPr>
          <p:cNvPr id="30" name="Text 26"/>
          <p:cNvSpPr txBox="1"/>
          <p:nvPr/>
        </p:nvSpPr>
        <p:spPr>
          <a:xfrm>
            <a:off x="3049524" y="2762402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特定职业/角色</a:t>
            </a:r>
            <a:endParaRPr lang="en-US" sz="1000" dirty="0"/>
          </a:p>
        </p:txBody>
      </p:sp>
      <p:sp>
        <p:nvSpPr>
          <p:cNvPr id="31" name="Text 27"/>
          <p:cNvSpPr txBox="1"/>
          <p:nvPr/>
        </p:nvSpPr>
        <p:spPr>
          <a:xfrm>
            <a:off x="3049524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用户习惯适配</a:t>
            </a:r>
            <a:endParaRPr lang="en-US" sz="1000" dirty="0"/>
          </a:p>
        </p:txBody>
      </p:sp>
      <p:sp>
        <p:nvSpPr>
          <p:cNvPr id="32" name="Text 28"/>
          <p:cNvSpPr txBox="1"/>
          <p:nvPr/>
        </p:nvSpPr>
        <p:spPr>
          <a:xfrm>
            <a:off x="3049524" y="31437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特殊需求群体</a:t>
            </a:r>
            <a:endParaRPr lang="en-US" sz="1000" dirty="0"/>
          </a:p>
        </p:txBody>
      </p:sp>
      <p:pic>
        <p:nvPicPr>
          <p:cNvPr id="3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280660" y="2171700"/>
            <a:ext cx="171907" cy="171907"/>
          </a:xfrm>
          <a:prstGeom prst="rect">
            <a:avLst/>
          </a:prstGeom>
        </p:spPr>
      </p:pic>
      <p:sp>
        <p:nvSpPr>
          <p:cNvPr id="34" name="Text 29"/>
          <p:cNvSpPr txBox="1"/>
          <p:nvPr/>
        </p:nvSpPr>
        <p:spPr>
          <a:xfrm>
            <a:off x="5366614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地区法规适配</a:t>
            </a:r>
            <a:endParaRPr lang="en-US" sz="1000" dirty="0"/>
          </a:p>
        </p:txBody>
      </p:sp>
      <p:sp>
        <p:nvSpPr>
          <p:cNvPr id="35" name="Text 30"/>
          <p:cNvSpPr txBox="1"/>
          <p:nvPr/>
        </p:nvSpPr>
        <p:spPr>
          <a:xfrm>
            <a:off x="5366614" y="2762402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文化深度本土化</a:t>
            </a:r>
            <a:endParaRPr lang="en-US" sz="1000" dirty="0"/>
          </a:p>
        </p:txBody>
      </p:sp>
      <p:sp>
        <p:nvSpPr>
          <p:cNvPr id="36" name="Text 31"/>
          <p:cNvSpPr txBox="1"/>
          <p:nvPr/>
        </p:nvSpPr>
        <p:spPr>
          <a:xfrm>
            <a:off x="5366614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语言优化体验</a:t>
            </a:r>
            <a:endParaRPr lang="en-US" sz="1000" dirty="0"/>
          </a:p>
        </p:txBody>
      </p:sp>
      <p:sp>
        <p:nvSpPr>
          <p:cNvPr id="37" name="Text 32"/>
          <p:cNvSpPr txBox="1"/>
          <p:nvPr/>
        </p:nvSpPr>
        <p:spPr>
          <a:xfrm>
            <a:off x="5366614" y="31437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地区商业习惯</a:t>
            </a:r>
            <a:endParaRPr lang="en-US" sz="1000" dirty="0"/>
          </a:p>
        </p:txBody>
      </p:sp>
      <p:pic>
        <p:nvPicPr>
          <p:cNvPr id="3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596835" y="2171700"/>
            <a:ext cx="171907" cy="171907"/>
          </a:xfrm>
          <a:prstGeom prst="rect">
            <a:avLst/>
          </a:prstGeom>
        </p:spPr>
      </p:pic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9890150" y="2171700"/>
            <a:ext cx="219456" cy="171907"/>
          </a:xfrm>
          <a:prstGeom prst="rect">
            <a:avLst/>
          </a:prstGeom>
        </p:spPr>
      </p:pic>
      <p:sp>
        <p:nvSpPr>
          <p:cNvPr id="40" name="Text 33"/>
          <p:cNvSpPr txBox="1"/>
          <p:nvPr/>
        </p:nvSpPr>
        <p:spPr>
          <a:xfrm>
            <a:off x="10304374" y="2162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性价比差异化</a:t>
            </a:r>
            <a:endParaRPr lang="en-US" sz="1200" dirty="0"/>
          </a:p>
        </p:txBody>
      </p:sp>
      <p:sp>
        <p:nvSpPr>
          <p:cNvPr id="41" name="Text 34"/>
          <p:cNvSpPr txBox="1"/>
          <p:nvPr/>
        </p:nvSpPr>
        <p:spPr>
          <a:xfrm>
            <a:off x="7682789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架构选择策略</a:t>
            </a:r>
            <a:endParaRPr lang="en-US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7682789" y="2762402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部署方式创新</a:t>
            </a:r>
            <a:endParaRPr lang="en-US" sz="1000" dirty="0"/>
          </a:p>
        </p:txBody>
      </p:sp>
      <p:sp>
        <p:nvSpPr>
          <p:cNvPr id="43" name="Text 36"/>
          <p:cNvSpPr txBox="1"/>
          <p:nvPr/>
        </p:nvSpPr>
        <p:spPr>
          <a:xfrm>
            <a:off x="7682789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算法效率优化</a:t>
            </a:r>
            <a:endParaRPr lang="en-US" sz="1000" dirty="0"/>
          </a:p>
        </p:txBody>
      </p:sp>
      <p:sp>
        <p:nvSpPr>
          <p:cNvPr id="44" name="Text 37"/>
          <p:cNvSpPr txBox="1"/>
          <p:nvPr/>
        </p:nvSpPr>
        <p:spPr>
          <a:xfrm>
            <a:off x="7682789" y="3143707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技术栈整合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98964" y="25722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成本结构优势</a:t>
            </a:r>
            <a:endParaRPr lang="en-US" sz="1000" dirty="0"/>
          </a:p>
        </p:txBody>
      </p:sp>
      <p:sp>
        <p:nvSpPr>
          <p:cNvPr id="46" name="Text 39"/>
          <p:cNvSpPr txBox="1"/>
          <p:nvPr/>
        </p:nvSpPr>
        <p:spPr>
          <a:xfrm>
            <a:off x="9998964" y="2762402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资源配置效率</a:t>
            </a:r>
            <a:endParaRPr lang="en-US" sz="1000" dirty="0"/>
          </a:p>
        </p:txBody>
      </p:sp>
      <p:sp>
        <p:nvSpPr>
          <p:cNvPr id="47" name="Text 40"/>
          <p:cNvSpPr txBox="1"/>
          <p:nvPr/>
        </p:nvSpPr>
        <p:spPr>
          <a:xfrm>
            <a:off x="9998964" y="29525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价格策略灵活</a:t>
            </a:r>
            <a:endParaRPr lang="en-US" sz="1000" dirty="0"/>
          </a:p>
        </p:txBody>
      </p:sp>
      <p:sp>
        <p:nvSpPr>
          <p:cNvPr id="48" name="Text 41"/>
          <p:cNvSpPr txBox="1"/>
          <p:nvPr/>
        </p:nvSpPr>
        <p:spPr>
          <a:xfrm>
            <a:off x="9998964" y="31437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增值服务捆绑</a:t>
            </a:r>
            <a:endParaRPr lang="en-US" sz="1000" dirty="0"/>
          </a:p>
        </p:txBody>
      </p:sp>
      <p:sp>
        <p:nvSpPr>
          <p:cNvPr id="49" name="Text 42"/>
          <p:cNvSpPr txBox="1"/>
          <p:nvPr/>
        </p:nvSpPr>
        <p:spPr>
          <a:xfrm>
            <a:off x="381305" y="381030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品牌定位公式</a:t>
            </a:r>
            <a:endParaRPr lang="en-US" sz="1200" dirty="0"/>
          </a:p>
        </p:txBody>
      </p:sp>
      <p:sp>
        <p:nvSpPr>
          <p:cNvPr id="50" name="Text 43"/>
          <p:cNvSpPr txBox="1"/>
          <p:nvPr/>
        </p:nvSpPr>
        <p:spPr>
          <a:xfrm>
            <a:off x="6248095" y="381030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定位验证方法</a:t>
            </a:r>
            <a:endParaRPr lang="en-US" sz="1200" dirty="0"/>
          </a:p>
        </p:txBody>
      </p:sp>
      <p:sp>
        <p:nvSpPr>
          <p:cNvPr id="51" name="Shape 44"/>
          <p:cNvSpPr/>
          <p:nvPr/>
        </p:nvSpPr>
        <p:spPr>
          <a:xfrm>
            <a:off x="381305" y="4076395"/>
            <a:ext cx="5562295" cy="457200"/>
          </a:xfrm>
          <a:prstGeom prst="roundRect">
            <a:avLst>
              <a:gd name="adj" fmla="val 16667"/>
            </a:avLst>
          </a:prstGeom>
          <a:solidFill>
            <a:srgbClr val="F3F4F6"/>
          </a:solidFill>
          <a:ln/>
        </p:spPr>
      </p:sp>
      <p:sp>
        <p:nvSpPr>
          <p:cNvPr id="52" name="Shape 45"/>
          <p:cNvSpPr/>
          <p:nvPr/>
        </p:nvSpPr>
        <p:spPr>
          <a:xfrm>
            <a:off x="381305" y="4076395"/>
            <a:ext cx="38405" cy="4572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3" name="Text 46"/>
          <p:cNvSpPr txBox="1"/>
          <p:nvPr/>
        </p:nvSpPr>
        <p:spPr>
          <a:xfrm>
            <a:off x="571500" y="4209898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对于</a:t>
            </a:r>
            <a:endParaRPr lang="en-US" sz="1200" dirty="0"/>
          </a:p>
        </p:txBody>
      </p:sp>
      <p:sp>
        <p:nvSpPr>
          <p:cNvPr id="54" name="Text 47"/>
          <p:cNvSpPr txBox="1"/>
          <p:nvPr/>
        </p:nvSpPr>
        <p:spPr>
          <a:xfrm>
            <a:off x="1598371" y="42098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，我们是</a:t>
            </a:r>
            <a:endParaRPr lang="en-US" sz="1200" dirty="0"/>
          </a:p>
        </p:txBody>
      </p:sp>
      <p:sp>
        <p:nvSpPr>
          <p:cNvPr id="55" name="Text 48"/>
          <p:cNvSpPr txBox="1"/>
          <p:nvPr/>
        </p:nvSpPr>
        <p:spPr>
          <a:xfrm>
            <a:off x="2625242" y="4209898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中提供</a:t>
            </a:r>
            <a:endParaRPr lang="en-US" sz="1200" dirty="0"/>
          </a:p>
        </p:txBody>
      </p:sp>
      <p:sp>
        <p:nvSpPr>
          <p:cNvPr id="56" name="Text 49"/>
          <p:cNvSpPr txBox="1"/>
          <p:nvPr/>
        </p:nvSpPr>
        <p:spPr>
          <a:xfrm>
            <a:off x="3957523" y="4209898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的唯一选择</a:t>
            </a:r>
            <a:endParaRPr lang="en-US" sz="1200" dirty="0"/>
          </a:p>
        </p:txBody>
      </p:sp>
      <p:sp>
        <p:nvSpPr>
          <p:cNvPr id="57" name="Text 50"/>
          <p:cNvSpPr txBox="1"/>
          <p:nvPr/>
        </p:nvSpPr>
        <p:spPr>
          <a:xfrm>
            <a:off x="875995" y="4209898"/>
            <a:ext cx="8385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[目标用户]</a:t>
            </a:r>
            <a:endParaRPr lang="en-US" sz="1200" dirty="0"/>
          </a:p>
        </p:txBody>
      </p:sp>
      <p:sp>
        <p:nvSpPr>
          <p:cNvPr id="58" name="Text 51"/>
          <p:cNvSpPr txBox="1"/>
          <p:nvPr/>
        </p:nvSpPr>
        <p:spPr>
          <a:xfrm>
            <a:off x="2208276" y="4209898"/>
            <a:ext cx="5340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[品类]</a:t>
            </a:r>
            <a:endParaRPr lang="en-US" sz="1200" dirty="0"/>
          </a:p>
        </p:txBody>
      </p:sp>
      <p:sp>
        <p:nvSpPr>
          <p:cNvPr id="59" name="Text 52"/>
          <p:cNvSpPr txBox="1"/>
          <p:nvPr/>
        </p:nvSpPr>
        <p:spPr>
          <a:xfrm>
            <a:off x="3083357" y="4209898"/>
            <a:ext cx="991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[差异化特征]</a:t>
            </a:r>
            <a:endParaRPr lang="en-US" sz="1200" dirty="0"/>
          </a:p>
        </p:txBody>
      </p:sp>
      <p:sp>
        <p:nvSpPr>
          <p:cNvPr id="60" name="Text 53"/>
          <p:cNvSpPr txBox="1"/>
          <p:nvPr/>
        </p:nvSpPr>
        <p:spPr>
          <a:xfrm>
            <a:off x="381305" y="469544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定位关键词原则：</a:t>
            </a:r>
            <a:endParaRPr lang="en-US" sz="1000" dirty="0"/>
          </a:p>
        </p:txBody>
      </p:sp>
      <p:sp>
        <p:nvSpPr>
          <p:cNvPr id="61" name="Text 54"/>
          <p:cNvSpPr txBox="1"/>
          <p:nvPr/>
        </p:nvSpPr>
        <p:spPr>
          <a:xfrm>
            <a:off x="571500" y="4962449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在用户心智中占据一个独特的词</a:t>
            </a:r>
            <a:endParaRPr lang="en-US" sz="1000" dirty="0"/>
          </a:p>
        </p:txBody>
      </p:sp>
      <p:sp>
        <p:nvSpPr>
          <p:cNvPr id="62" name="Text 55"/>
          <p:cNvSpPr txBox="1"/>
          <p:nvPr/>
        </p:nvSpPr>
        <p:spPr>
          <a:xfrm>
            <a:off x="571500" y="51910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简单、清晰、易于传播</a:t>
            </a:r>
            <a:endParaRPr lang="en-US" sz="1000" dirty="0"/>
          </a:p>
        </p:txBody>
      </p:sp>
      <p:sp>
        <p:nvSpPr>
          <p:cNvPr id="63" name="Text 56"/>
          <p:cNvSpPr txBox="1"/>
          <p:nvPr/>
        </p:nvSpPr>
        <p:spPr>
          <a:xfrm>
            <a:off x="571500" y="5419649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与核心价值主张高度一致</a:t>
            </a:r>
            <a:endParaRPr lang="en-US" sz="1000" dirty="0"/>
          </a:p>
        </p:txBody>
      </p:sp>
      <p:sp>
        <p:nvSpPr>
          <p:cNvPr id="64" name="Text 57"/>
          <p:cNvSpPr txBox="1"/>
          <p:nvPr/>
        </p:nvSpPr>
        <p:spPr>
          <a:xfrm>
            <a:off x="571500" y="5648249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难以被竞争对手复制或模仿</a:t>
            </a:r>
            <a:endParaRPr lang="en-US" sz="1000" dirty="0"/>
          </a:p>
        </p:txBody>
      </p:sp>
      <p:sp>
        <p:nvSpPr>
          <p:cNvPr id="65" name="Shape 58"/>
          <p:cNvSpPr/>
          <p:nvPr/>
        </p:nvSpPr>
        <p:spPr>
          <a:xfrm>
            <a:off x="6248095" y="4076395"/>
            <a:ext cx="5562295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6" name="Shape 59"/>
          <p:cNvSpPr/>
          <p:nvPr/>
        </p:nvSpPr>
        <p:spPr>
          <a:xfrm>
            <a:off x="6409944" y="42382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7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515100" y="4343400"/>
            <a:ext cx="171907" cy="171907"/>
          </a:xfrm>
          <a:prstGeom prst="rect">
            <a:avLst/>
          </a:prstGeom>
        </p:spPr>
      </p:pic>
      <p:sp>
        <p:nvSpPr>
          <p:cNvPr id="68" name="Shape 60"/>
          <p:cNvSpPr/>
          <p:nvPr/>
        </p:nvSpPr>
        <p:spPr>
          <a:xfrm>
            <a:off x="6248095" y="5162702"/>
            <a:ext cx="5562295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9" name="Shape 61"/>
          <p:cNvSpPr/>
          <p:nvPr/>
        </p:nvSpPr>
        <p:spPr>
          <a:xfrm>
            <a:off x="6409944" y="53245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70" name="Text 62"/>
          <p:cNvSpPr txBox="1"/>
          <p:nvPr/>
        </p:nvSpPr>
        <p:spPr>
          <a:xfrm>
            <a:off x="6905549" y="43342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电梯测试</a:t>
            </a:r>
            <a:endParaRPr lang="en-US" sz="1200" dirty="0"/>
          </a:p>
        </p:txBody>
      </p:sp>
      <p:sp>
        <p:nvSpPr>
          <p:cNvPr id="71" name="Text 63"/>
          <p:cNvSpPr txBox="1"/>
          <p:nvPr/>
        </p:nvSpPr>
        <p:spPr>
          <a:xfrm>
            <a:off x="6409944" y="4705502"/>
            <a:ext cx="2539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30秒内能否让陌生人理解你的差异化价值</a:t>
            </a:r>
            <a:endParaRPr lang="en-US" sz="1000" dirty="0"/>
          </a:p>
        </p:txBody>
      </p:sp>
      <p:pic>
        <p:nvPicPr>
          <p:cNvPr id="72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515100" y="5429707"/>
            <a:ext cx="171907" cy="171907"/>
          </a:xfrm>
          <a:prstGeom prst="rect">
            <a:avLst/>
          </a:prstGeom>
        </p:spPr>
      </p:pic>
      <p:sp>
        <p:nvSpPr>
          <p:cNvPr id="73" name="Shape 64"/>
          <p:cNvSpPr/>
          <p:nvPr/>
        </p:nvSpPr>
        <p:spPr>
          <a:xfrm>
            <a:off x="6248095" y="6248095"/>
            <a:ext cx="5562295" cy="972007"/>
          </a:xfrm>
          <a:prstGeom prst="roundRect">
            <a:avLst>
              <a:gd name="adj" fmla="val 737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4" name="Shape 65"/>
          <p:cNvSpPr/>
          <p:nvPr/>
        </p:nvSpPr>
        <p:spPr>
          <a:xfrm>
            <a:off x="6409944" y="6409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75" name="Text 66"/>
          <p:cNvSpPr txBox="1"/>
          <p:nvPr/>
        </p:nvSpPr>
        <p:spPr>
          <a:xfrm>
            <a:off x="6905549" y="54196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</a:t>
            </a:r>
            <a:endParaRPr lang="en-US" sz="1200" dirty="0"/>
          </a:p>
        </p:txBody>
      </p:sp>
      <p:sp>
        <p:nvSpPr>
          <p:cNvPr id="76" name="Text 67"/>
          <p:cNvSpPr txBox="1"/>
          <p:nvPr/>
        </p:nvSpPr>
        <p:spPr>
          <a:xfrm>
            <a:off x="6409944" y="579089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目标用户能否准确复述你的核心差异化主张</a:t>
            </a:r>
            <a:endParaRPr lang="en-US" sz="1000" dirty="0"/>
          </a:p>
        </p:txBody>
      </p:sp>
      <p:pic>
        <p:nvPicPr>
          <p:cNvPr id="7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515100" y="6515100"/>
            <a:ext cx="171907" cy="171907"/>
          </a:xfrm>
          <a:prstGeom prst="rect">
            <a:avLst/>
          </a:prstGeom>
        </p:spPr>
      </p:pic>
      <p:sp>
        <p:nvSpPr>
          <p:cNvPr id="78" name="Text 68"/>
          <p:cNvSpPr txBox="1"/>
          <p:nvPr/>
        </p:nvSpPr>
        <p:spPr>
          <a:xfrm>
            <a:off x="6905549" y="65059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市场反应</a:t>
            </a:r>
            <a:endParaRPr lang="en-US" sz="1200" dirty="0"/>
          </a:p>
        </p:txBody>
      </p:sp>
      <p:sp>
        <p:nvSpPr>
          <p:cNvPr id="79" name="Text 69"/>
          <p:cNvSpPr txBox="1"/>
          <p:nvPr/>
        </p:nvSpPr>
        <p:spPr>
          <a:xfrm>
            <a:off x="6409944" y="6877202"/>
            <a:ext cx="29004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转化率、品牌提及度、口碑传播效率等量化指标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6965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6965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8724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Coding赛道差异化四象限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40005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vs Cursor vs Replit等案例的市场定位与竞争策略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43000" y="5886907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通用开发体验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10134295" y="5886907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专业场景优化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19202" y="3028493"/>
            <a:ext cx="305410" cy="1762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企业级用户 ↔ 个人开发者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81305" y="1619402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81305" y="4200754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466344" y="1705356"/>
            <a:ext cx="1086307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543154" y="1742846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企业级通用工具</a:t>
            </a:r>
            <a:endParaRPr lang="en-US" sz="1000" dirty="0"/>
          </a:p>
        </p:txBody>
      </p:sp>
      <p:sp>
        <p:nvSpPr>
          <p:cNvPr id="15" name="Shape 13"/>
          <p:cNvSpPr/>
          <p:nvPr/>
        </p:nvSpPr>
        <p:spPr>
          <a:xfrm>
            <a:off x="543154" y="2085746"/>
            <a:ext cx="342900" cy="342900"/>
          </a:xfrm>
          <a:prstGeom prst="ellipse">
            <a:avLst/>
          </a:prstGeom>
          <a:solidFill>
            <a:srgbClr val="24292E"/>
          </a:solidFill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rcRect l="-1613" r="-1613" t="0" b="0"/>
          <a:stretch/>
        </p:blipFill>
        <p:spPr>
          <a:xfrm>
            <a:off x="638251" y="2180844"/>
            <a:ext cx="152705" cy="152705"/>
          </a:xfrm>
          <a:prstGeom prst="rect">
            <a:avLst/>
          </a:prstGeom>
        </p:spPr>
      </p:pic>
      <p:sp>
        <p:nvSpPr>
          <p:cNvPr id="17" name="Shape 14"/>
          <p:cNvSpPr/>
          <p:nvPr/>
        </p:nvSpPr>
        <p:spPr>
          <a:xfrm>
            <a:off x="6210605" y="1619402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6295644" y="1705356"/>
            <a:ext cx="1086307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19" name="Shape 16"/>
          <p:cNvSpPr/>
          <p:nvPr/>
        </p:nvSpPr>
        <p:spPr>
          <a:xfrm>
            <a:off x="466344" y="4286707"/>
            <a:ext cx="1218895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6372454" y="1742846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企业级专业工具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543154" y="4324198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个人开发通用工具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981151" y="2104949"/>
            <a:ext cx="12097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6810451" y="2104949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981151" y="2324405"/>
            <a:ext cx="17867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广泛IDE集成的代码补全工具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6810451" y="232440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基于终端的AI编码代理</a:t>
            </a:r>
            <a:endParaRPr lang="en-US" sz="1000" dirty="0"/>
          </a:p>
        </p:txBody>
      </p:sp>
      <p:sp>
        <p:nvSpPr>
          <p:cNvPr id="26" name="Shape 23"/>
          <p:cNvSpPr/>
          <p:nvPr/>
        </p:nvSpPr>
        <p:spPr>
          <a:xfrm>
            <a:off x="981151" y="2609698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27" name="Shape 24"/>
          <p:cNvSpPr/>
          <p:nvPr/>
        </p:nvSpPr>
        <p:spPr>
          <a:xfrm>
            <a:off x="1742846" y="2609698"/>
            <a:ext cx="857707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28" name="Shape 25"/>
          <p:cNvSpPr/>
          <p:nvPr/>
        </p:nvSpPr>
        <p:spPr>
          <a:xfrm>
            <a:off x="2635301" y="2609698"/>
            <a:ext cx="8476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29" name="Shape 26"/>
          <p:cNvSpPr/>
          <p:nvPr/>
        </p:nvSpPr>
        <p:spPr>
          <a:xfrm>
            <a:off x="6810451" y="2609698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0" name="Shape 27"/>
          <p:cNvSpPr/>
          <p:nvPr/>
        </p:nvSpPr>
        <p:spPr>
          <a:xfrm>
            <a:off x="7572146" y="2609698"/>
            <a:ext cx="1009498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1" name="Shape 28"/>
          <p:cNvSpPr/>
          <p:nvPr/>
        </p:nvSpPr>
        <p:spPr>
          <a:xfrm>
            <a:off x="8612734" y="2609698"/>
            <a:ext cx="1171346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2" name="Text 29"/>
          <p:cNvSpPr txBox="1"/>
          <p:nvPr/>
        </p:nvSpPr>
        <p:spPr>
          <a:xfrm>
            <a:off x="1057046" y="26380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企业级安全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1819656" y="2638044"/>
            <a:ext cx="7909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 Code原生</a:t>
            </a:r>
            <a:endParaRPr lang="en-US" sz="900" dirty="0"/>
          </a:p>
        </p:txBody>
      </p:sp>
      <p:sp>
        <p:nvSpPr>
          <p:cNvPr id="34" name="Text 31"/>
          <p:cNvSpPr txBox="1"/>
          <p:nvPr/>
        </p:nvSpPr>
        <p:spPr>
          <a:xfrm>
            <a:off x="2711196" y="263804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市场份额最高</a:t>
            </a:r>
            <a:endParaRPr lang="en-US" sz="900" dirty="0"/>
          </a:p>
        </p:txBody>
      </p:sp>
      <p:sp>
        <p:nvSpPr>
          <p:cNvPr id="35" name="Text 32"/>
          <p:cNvSpPr txBox="1"/>
          <p:nvPr/>
        </p:nvSpPr>
        <p:spPr>
          <a:xfrm>
            <a:off x="6886346" y="26380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超高精确性</a:t>
            </a:r>
            <a:endParaRPr lang="en-US" sz="900" dirty="0"/>
          </a:p>
        </p:txBody>
      </p:sp>
      <p:sp>
        <p:nvSpPr>
          <p:cNvPr id="36" name="Text 33"/>
          <p:cNvSpPr txBox="1"/>
          <p:nvPr/>
        </p:nvSpPr>
        <p:spPr>
          <a:xfrm>
            <a:off x="7648956" y="2638044"/>
            <a:ext cx="9436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周营收增长5.5倍</a:t>
            </a:r>
            <a:endParaRPr lang="en-US" sz="900" dirty="0"/>
          </a:p>
        </p:txBody>
      </p:sp>
      <p:sp>
        <p:nvSpPr>
          <p:cNvPr id="37" name="Text 34"/>
          <p:cNvSpPr txBox="1"/>
          <p:nvPr/>
        </p:nvSpPr>
        <p:spPr>
          <a:xfrm>
            <a:off x="8688629" y="2638044"/>
            <a:ext cx="11055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周处理1.95亿行代码</a:t>
            </a:r>
            <a:endParaRPr lang="en-US" sz="900" dirty="0"/>
          </a:p>
        </p:txBody>
      </p:sp>
      <p:sp>
        <p:nvSpPr>
          <p:cNvPr id="38" name="Text 35"/>
          <p:cNvSpPr txBox="1"/>
          <p:nvPr/>
        </p:nvSpPr>
        <p:spPr>
          <a:xfrm>
            <a:off x="543154" y="30193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39" name="Text 36"/>
          <p:cNvSpPr txBox="1"/>
          <p:nvPr/>
        </p:nvSpPr>
        <p:spPr>
          <a:xfrm>
            <a:off x="6372454" y="30193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40" name="Text 37"/>
          <p:cNvSpPr txBox="1"/>
          <p:nvPr/>
        </p:nvSpPr>
        <p:spPr>
          <a:xfrm>
            <a:off x="733349" y="32479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微软生态系统整合</a:t>
            </a:r>
            <a:endParaRPr lang="en-US" sz="1000" dirty="0"/>
          </a:p>
        </p:txBody>
      </p:sp>
      <p:sp>
        <p:nvSpPr>
          <p:cNvPr id="41" name="Text 38"/>
          <p:cNvSpPr txBox="1"/>
          <p:nvPr/>
        </p:nvSpPr>
        <p:spPr>
          <a:xfrm>
            <a:off x="733349" y="3438144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针对企业合规的高安全性</a:t>
            </a:r>
            <a:endParaRPr lang="en-US" sz="1000" dirty="0"/>
          </a:p>
        </p:txBody>
      </p:sp>
      <p:sp>
        <p:nvSpPr>
          <p:cNvPr id="42" name="Text 39"/>
          <p:cNvSpPr txBox="1"/>
          <p:nvPr/>
        </p:nvSpPr>
        <p:spPr>
          <a:xfrm>
            <a:off x="733349" y="3629254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代码补全为主，开发体验为辅</a:t>
            </a:r>
            <a:endParaRPr lang="en-US" sz="1000" dirty="0"/>
          </a:p>
        </p:txBody>
      </p:sp>
      <p:sp>
        <p:nvSpPr>
          <p:cNvPr id="43" name="Text 40"/>
          <p:cNvSpPr txBox="1"/>
          <p:nvPr/>
        </p:nvSpPr>
        <p:spPr>
          <a:xfrm>
            <a:off x="6562649" y="3629254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全流程自动化而非辅助工具</a:t>
            </a:r>
            <a:endParaRPr lang="en-US" sz="1000" dirty="0"/>
          </a:p>
        </p:txBody>
      </p:sp>
      <p:sp>
        <p:nvSpPr>
          <p:cNvPr id="44" name="Shape 41"/>
          <p:cNvSpPr/>
          <p:nvPr/>
        </p:nvSpPr>
        <p:spPr>
          <a:xfrm>
            <a:off x="6372454" y="2085746"/>
            <a:ext cx="342900" cy="342900"/>
          </a:xfrm>
          <a:prstGeom prst="ellipse">
            <a:avLst/>
          </a:prstGeom>
          <a:solidFill>
            <a:srgbClr val="9D84FF"/>
          </a:solidFill>
          <a:ln/>
        </p:spPr>
      </p:sp>
      <p:pic>
        <p:nvPicPr>
          <p:cNvPr id="45" name="Image 1" descr="preencoded.png">    </p:cNvPr>
          <p:cNvPicPr>
            <a:picLocks noChangeAspect="1"/>
          </p:cNvPicPr>
          <p:nvPr/>
        </p:nvPicPr>
        <p:blipFill>
          <a:blip r:embed="rId2"/>
          <a:srcRect l="-33" r="-33" t="0" b="0"/>
          <a:stretch/>
        </p:blipFill>
        <p:spPr>
          <a:xfrm>
            <a:off x="6458407" y="2180844"/>
            <a:ext cx="171907" cy="152705"/>
          </a:xfrm>
          <a:prstGeom prst="rect">
            <a:avLst/>
          </a:prstGeom>
        </p:spPr>
      </p:pic>
      <p:sp>
        <p:nvSpPr>
          <p:cNvPr id="46" name="Text 42"/>
          <p:cNvSpPr txBox="1"/>
          <p:nvPr/>
        </p:nvSpPr>
        <p:spPr>
          <a:xfrm>
            <a:off x="6562649" y="3247949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终端优先，更高灵活性</a:t>
            </a:r>
            <a:endParaRPr lang="en-US" sz="1000" dirty="0"/>
          </a:p>
        </p:txBody>
      </p:sp>
      <p:sp>
        <p:nvSpPr>
          <p:cNvPr id="47" name="Text 43"/>
          <p:cNvSpPr txBox="1"/>
          <p:nvPr/>
        </p:nvSpPr>
        <p:spPr>
          <a:xfrm>
            <a:off x="6562649" y="343814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强调精确性和推理能力</a:t>
            </a:r>
            <a:endParaRPr lang="en-US" sz="1000" dirty="0"/>
          </a:p>
        </p:txBody>
      </p:sp>
      <p:sp>
        <p:nvSpPr>
          <p:cNvPr id="48" name="Shape 44"/>
          <p:cNvSpPr/>
          <p:nvPr/>
        </p:nvSpPr>
        <p:spPr>
          <a:xfrm>
            <a:off x="543154" y="4667098"/>
            <a:ext cx="342900" cy="342900"/>
          </a:xfrm>
          <a:prstGeom prst="ellipse">
            <a:avLst/>
          </a:prstGeom>
          <a:solidFill>
            <a:srgbClr val="F26207"/>
          </a:solidFill>
          <a:ln/>
        </p:spPr>
      </p:sp>
      <p:pic>
        <p:nvPicPr>
          <p:cNvPr id="4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619049" y="4762195"/>
            <a:ext cx="190195" cy="152705"/>
          </a:xfrm>
          <a:prstGeom prst="rect">
            <a:avLst/>
          </a:prstGeom>
        </p:spPr>
      </p:pic>
      <p:sp>
        <p:nvSpPr>
          <p:cNvPr id="50" name="Shape 45"/>
          <p:cNvSpPr/>
          <p:nvPr/>
        </p:nvSpPr>
        <p:spPr>
          <a:xfrm>
            <a:off x="6210605" y="4200754"/>
            <a:ext cx="5600700" cy="2352751"/>
          </a:xfrm>
          <a:prstGeom prst="roundRect">
            <a:avLst>
              <a:gd name="adj" fmla="val 12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1" name="Shape 46"/>
          <p:cNvSpPr/>
          <p:nvPr/>
        </p:nvSpPr>
        <p:spPr>
          <a:xfrm>
            <a:off x="6295644" y="4286707"/>
            <a:ext cx="1218895" cy="237744"/>
          </a:xfrm>
          <a:prstGeom prst="roundRect">
            <a:avLst>
              <a:gd name="adj" fmla="val 61538"/>
            </a:avLst>
          </a:prstGeom>
          <a:solidFill>
            <a:srgbClr val="EBF0FF"/>
          </a:solidFill>
          <a:ln/>
        </p:spPr>
      </p:sp>
      <p:sp>
        <p:nvSpPr>
          <p:cNvPr id="52" name="Text 47"/>
          <p:cNvSpPr txBox="1"/>
          <p:nvPr/>
        </p:nvSpPr>
        <p:spPr>
          <a:xfrm>
            <a:off x="6372454" y="4324198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个人开发专业工具</a:t>
            </a:r>
            <a:endParaRPr lang="en-US" sz="1000" dirty="0"/>
          </a:p>
        </p:txBody>
      </p:sp>
      <p:sp>
        <p:nvSpPr>
          <p:cNvPr id="53" name="Text 48"/>
          <p:cNvSpPr txBox="1"/>
          <p:nvPr/>
        </p:nvSpPr>
        <p:spPr>
          <a:xfrm>
            <a:off x="981151" y="4686300"/>
            <a:ext cx="5431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Replit</a:t>
            </a:r>
            <a:endParaRPr lang="en-US" sz="1200" dirty="0"/>
          </a:p>
        </p:txBody>
      </p:sp>
      <p:sp>
        <p:nvSpPr>
          <p:cNvPr id="54" name="Text 49"/>
          <p:cNvSpPr txBox="1"/>
          <p:nvPr/>
        </p:nvSpPr>
        <p:spPr>
          <a:xfrm>
            <a:off x="6810451" y="4686300"/>
            <a:ext cx="6291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981151" y="490575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集成AI的云开发环境</a:t>
            </a:r>
            <a:endParaRPr lang="en-US" sz="1000" dirty="0"/>
          </a:p>
        </p:txBody>
      </p:sp>
      <p:sp>
        <p:nvSpPr>
          <p:cNvPr id="56" name="Text 51"/>
          <p:cNvSpPr txBox="1"/>
          <p:nvPr/>
        </p:nvSpPr>
        <p:spPr>
          <a:xfrm>
            <a:off x="6810451" y="4905756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AI增强型集成开发环境</a:t>
            </a:r>
            <a:endParaRPr lang="en-US" sz="1000" dirty="0"/>
          </a:p>
        </p:txBody>
      </p:sp>
      <p:sp>
        <p:nvSpPr>
          <p:cNvPr id="57" name="Shape 52"/>
          <p:cNvSpPr/>
          <p:nvPr/>
        </p:nvSpPr>
        <p:spPr>
          <a:xfrm>
            <a:off x="981151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58" name="Shape 53"/>
          <p:cNvSpPr/>
          <p:nvPr/>
        </p:nvSpPr>
        <p:spPr>
          <a:xfrm>
            <a:off x="1628546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59" name="Shape 54"/>
          <p:cNvSpPr/>
          <p:nvPr/>
        </p:nvSpPr>
        <p:spPr>
          <a:xfrm>
            <a:off x="2276856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0" name="Shape 55"/>
          <p:cNvSpPr/>
          <p:nvPr/>
        </p:nvSpPr>
        <p:spPr>
          <a:xfrm>
            <a:off x="6810451" y="5191049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1" name="Shape 56"/>
          <p:cNvSpPr/>
          <p:nvPr/>
        </p:nvSpPr>
        <p:spPr>
          <a:xfrm>
            <a:off x="7572146" y="5191049"/>
            <a:ext cx="7333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2" name="Shape 57"/>
          <p:cNvSpPr/>
          <p:nvPr/>
        </p:nvSpPr>
        <p:spPr>
          <a:xfrm>
            <a:off x="8334756" y="51910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63" name="Text 58"/>
          <p:cNvSpPr txBox="1"/>
          <p:nvPr/>
        </p:nvSpPr>
        <p:spPr>
          <a:xfrm>
            <a:off x="1057046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一键分享</a:t>
            </a:r>
            <a:endParaRPr lang="en-US" sz="900" dirty="0"/>
          </a:p>
        </p:txBody>
      </p:sp>
      <p:sp>
        <p:nvSpPr>
          <p:cNvPr id="64" name="Text 59"/>
          <p:cNvSpPr txBox="1"/>
          <p:nvPr/>
        </p:nvSpPr>
        <p:spPr>
          <a:xfrm>
            <a:off x="1705356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教育市场</a:t>
            </a:r>
            <a:endParaRPr lang="en-US" sz="900" dirty="0"/>
          </a:p>
        </p:txBody>
      </p:sp>
      <p:sp>
        <p:nvSpPr>
          <p:cNvPr id="65" name="Text 60"/>
          <p:cNvSpPr txBox="1"/>
          <p:nvPr/>
        </p:nvSpPr>
        <p:spPr>
          <a:xfrm>
            <a:off x="2352751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协作开发</a:t>
            </a:r>
            <a:endParaRPr lang="en-US" sz="900" dirty="0"/>
          </a:p>
        </p:txBody>
      </p:sp>
      <p:sp>
        <p:nvSpPr>
          <p:cNvPr id="66" name="Text 61"/>
          <p:cNvSpPr txBox="1"/>
          <p:nvPr/>
        </p:nvSpPr>
        <p:spPr>
          <a:xfrm>
            <a:off x="6886346" y="52193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对话式体验</a:t>
            </a:r>
            <a:endParaRPr lang="en-US" sz="900" dirty="0"/>
          </a:p>
        </p:txBody>
      </p:sp>
      <p:sp>
        <p:nvSpPr>
          <p:cNvPr id="67" name="Text 62"/>
          <p:cNvSpPr txBox="1"/>
          <p:nvPr/>
        </p:nvSpPr>
        <p:spPr>
          <a:xfrm>
            <a:off x="7648956" y="52193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高度定制化</a:t>
            </a:r>
            <a:endParaRPr lang="en-US" sz="900" dirty="0"/>
          </a:p>
        </p:txBody>
      </p:sp>
      <p:sp>
        <p:nvSpPr>
          <p:cNvPr id="68" name="Text 63"/>
          <p:cNvSpPr txBox="1"/>
          <p:nvPr/>
        </p:nvSpPr>
        <p:spPr>
          <a:xfrm>
            <a:off x="8410651" y="52193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半价策略</a:t>
            </a:r>
            <a:endParaRPr lang="en-US" sz="900" dirty="0"/>
          </a:p>
        </p:txBody>
      </p:sp>
      <p:sp>
        <p:nvSpPr>
          <p:cNvPr id="69" name="Text 64"/>
          <p:cNvSpPr txBox="1"/>
          <p:nvPr/>
        </p:nvSpPr>
        <p:spPr>
          <a:xfrm>
            <a:off x="543154" y="56007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70" name="Text 65"/>
          <p:cNvSpPr txBox="1"/>
          <p:nvPr/>
        </p:nvSpPr>
        <p:spPr>
          <a:xfrm>
            <a:off x="6372454" y="56007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71" name="Text 66"/>
          <p:cNvSpPr txBox="1"/>
          <p:nvPr/>
        </p:nvSpPr>
        <p:spPr>
          <a:xfrm>
            <a:off x="733349" y="58293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社区驱动的学习平台</a:t>
            </a:r>
            <a:endParaRPr lang="en-US" sz="1000" dirty="0"/>
          </a:p>
        </p:txBody>
      </p:sp>
      <p:sp>
        <p:nvSpPr>
          <p:cNvPr id="72" name="Text 67"/>
          <p:cNvSpPr txBox="1"/>
          <p:nvPr/>
        </p:nvSpPr>
        <p:spPr>
          <a:xfrm>
            <a:off x="733349" y="60194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无需本地环境部署</a:t>
            </a:r>
            <a:endParaRPr lang="en-US" sz="1000" dirty="0"/>
          </a:p>
        </p:txBody>
      </p:sp>
      <p:sp>
        <p:nvSpPr>
          <p:cNvPr id="73" name="Text 68"/>
          <p:cNvSpPr txBox="1"/>
          <p:nvPr/>
        </p:nvSpPr>
        <p:spPr>
          <a:xfrm>
            <a:off x="733349" y="621060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实时协作与知识分享</a:t>
            </a:r>
            <a:endParaRPr lang="en-US" sz="1000" dirty="0"/>
          </a:p>
        </p:txBody>
      </p:sp>
      <p:sp>
        <p:nvSpPr>
          <p:cNvPr id="74" name="Text 69"/>
          <p:cNvSpPr txBox="1"/>
          <p:nvPr/>
        </p:nvSpPr>
        <p:spPr>
          <a:xfrm>
            <a:off x="6562649" y="5829300"/>
            <a:ext cx="1681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基于VSCode但优化AI交互</a:t>
            </a:r>
            <a:endParaRPr lang="en-US" sz="1000" dirty="0"/>
          </a:p>
        </p:txBody>
      </p:sp>
      <p:sp>
        <p:nvSpPr>
          <p:cNvPr id="75" name="Text 70"/>
          <p:cNvSpPr txBox="1"/>
          <p:nvPr/>
        </p:nvSpPr>
        <p:spPr>
          <a:xfrm>
            <a:off x="6562649" y="6019495"/>
            <a:ext cx="1243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强调"IDE优先"体验</a:t>
            </a:r>
            <a:endParaRPr lang="en-US" sz="1000" dirty="0"/>
          </a:p>
        </p:txBody>
      </p:sp>
      <p:sp>
        <p:nvSpPr>
          <p:cNvPr id="76" name="Shape 71"/>
          <p:cNvSpPr/>
          <p:nvPr/>
        </p:nvSpPr>
        <p:spPr>
          <a:xfrm>
            <a:off x="6372454" y="4667098"/>
            <a:ext cx="342900" cy="342900"/>
          </a:xfrm>
          <a:prstGeom prst="ellipse">
            <a:avLst/>
          </a:prstGeom>
          <a:solidFill>
            <a:srgbClr val="121212"/>
          </a:solidFill>
          <a:ln/>
        </p:spPr>
      </p:sp>
      <p:pic>
        <p:nvPicPr>
          <p:cNvPr id="7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67551" y="4762195"/>
            <a:ext cx="152705" cy="152705"/>
          </a:xfrm>
          <a:prstGeom prst="rect">
            <a:avLst/>
          </a:prstGeom>
        </p:spPr>
      </p:pic>
      <p:sp>
        <p:nvSpPr>
          <p:cNvPr id="78" name="Text 72"/>
          <p:cNvSpPr txBox="1"/>
          <p:nvPr/>
        </p:nvSpPr>
        <p:spPr>
          <a:xfrm>
            <a:off x="6562649" y="621060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专注个人开发者市场，价格优势</a:t>
            </a:r>
            <a:endParaRPr lang="en-US" sz="1000" dirty="0"/>
          </a:p>
        </p:txBody>
      </p:sp>
      <p:sp>
        <p:nvSpPr>
          <p:cNvPr id="79" name="Text 73"/>
          <p:cNvSpPr txBox="1"/>
          <p:nvPr/>
        </p:nvSpPr>
        <p:spPr>
          <a:xfrm>
            <a:off x="381305" y="64392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市场洞察</a:t>
            </a:r>
            <a:endParaRPr lang="en-US" sz="1200" dirty="0"/>
          </a:p>
        </p:txBody>
      </p:sp>
      <p:sp>
        <p:nvSpPr>
          <p:cNvPr id="80" name="Shape 74"/>
          <p:cNvSpPr/>
          <p:nvPr/>
        </p:nvSpPr>
        <p:spPr>
          <a:xfrm>
            <a:off x="381305" y="6705295"/>
            <a:ext cx="3715207" cy="609905"/>
          </a:xfrm>
          <a:prstGeom prst="roundRect">
            <a:avLst>
              <a:gd name="adj" fmla="val 14055"/>
            </a:avLst>
          </a:prstGeom>
          <a:solidFill>
            <a:srgbClr val="EFF6FF"/>
          </a:solidFill>
          <a:ln/>
        </p:spPr>
      </p:sp>
      <p:pic>
        <p:nvPicPr>
          <p:cNvPr id="81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495605" y="6846113"/>
            <a:ext cx="105156" cy="133502"/>
          </a:xfrm>
          <a:prstGeom prst="rect">
            <a:avLst/>
          </a:prstGeom>
        </p:spPr>
      </p:pic>
      <p:sp>
        <p:nvSpPr>
          <p:cNvPr id="82" name="Shape 75"/>
          <p:cNvSpPr/>
          <p:nvPr/>
        </p:nvSpPr>
        <p:spPr>
          <a:xfrm>
            <a:off x="4241902" y="6705295"/>
            <a:ext cx="3715207" cy="609905"/>
          </a:xfrm>
          <a:prstGeom prst="roundRect">
            <a:avLst>
              <a:gd name="adj" fmla="val 14055"/>
            </a:avLst>
          </a:prstGeom>
          <a:solidFill>
            <a:srgbClr val="EFF6FF"/>
          </a:solidFill>
          <a:ln/>
        </p:spPr>
      </p:sp>
      <p:sp>
        <p:nvSpPr>
          <p:cNvPr id="83" name="Shape 76"/>
          <p:cNvSpPr/>
          <p:nvPr/>
        </p:nvSpPr>
        <p:spPr>
          <a:xfrm>
            <a:off x="8102498" y="6705295"/>
            <a:ext cx="3715207" cy="609905"/>
          </a:xfrm>
          <a:prstGeom prst="roundRect">
            <a:avLst>
              <a:gd name="adj" fmla="val 14055"/>
            </a:avLst>
          </a:prstGeom>
          <a:solidFill>
            <a:srgbClr val="EFF6FF"/>
          </a:solidFill>
          <a:ln/>
        </p:spPr>
      </p:sp>
      <p:sp>
        <p:nvSpPr>
          <p:cNvPr id="84" name="Text 77"/>
          <p:cNvSpPr txBox="1"/>
          <p:nvPr/>
        </p:nvSpPr>
        <p:spPr>
          <a:xfrm>
            <a:off x="638251" y="68296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竞争格局转变</a:t>
            </a:r>
            <a:endParaRPr lang="en-US" sz="1000" dirty="0"/>
          </a:p>
        </p:txBody>
      </p:sp>
      <p:sp>
        <p:nvSpPr>
          <p:cNvPr id="85" name="Text 78"/>
          <p:cNvSpPr txBox="1"/>
          <p:nvPr/>
        </p:nvSpPr>
        <p:spPr>
          <a:xfrm>
            <a:off x="495605" y="6829654"/>
            <a:ext cx="35771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：从工具补全到AI代理协作，产品定位正在从辅助工具转向合作伙伴</a:t>
            </a:r>
            <a:endParaRPr lang="en-US" sz="1000" dirty="0"/>
          </a:p>
        </p:txBody>
      </p:sp>
      <p:pic>
        <p:nvPicPr>
          <p:cNvPr id="86" name="Image 5" descr="preencoded.png">    </p:cNvPr>
          <p:cNvPicPr>
            <a:picLocks noChangeAspect="1"/>
          </p:cNvPicPr>
          <p:nvPr/>
        </p:nvPicPr>
        <p:blipFill>
          <a:blip r:embed="rId6"/>
          <a:srcRect l="-837" r="-837" t="0" b="0"/>
          <a:stretch/>
        </p:blipFill>
        <p:spPr>
          <a:xfrm>
            <a:off x="4356202" y="6846113"/>
            <a:ext cx="152705" cy="133502"/>
          </a:xfrm>
          <a:prstGeom prst="rect">
            <a:avLst/>
          </a:prstGeom>
        </p:spPr>
      </p:pic>
      <p:sp>
        <p:nvSpPr>
          <p:cNvPr id="87" name="Text 79"/>
          <p:cNvSpPr txBox="1"/>
          <p:nvPr/>
        </p:nvSpPr>
        <p:spPr>
          <a:xfrm>
            <a:off x="4546397" y="6829654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用户群细分</a:t>
            </a:r>
            <a:endParaRPr lang="en-US" sz="1000" dirty="0"/>
          </a:p>
        </p:txBody>
      </p:sp>
      <p:sp>
        <p:nvSpPr>
          <p:cNvPr id="88" name="Text 80"/>
          <p:cNvSpPr txBox="1"/>
          <p:nvPr/>
        </p:nvSpPr>
        <p:spPr>
          <a:xfrm>
            <a:off x="4356202" y="6829654"/>
            <a:ext cx="3491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：每个产品针对开发者子群体的不同习惯和需求进行优化</a:t>
            </a:r>
            <a:endParaRPr lang="en-US" sz="1000" dirty="0"/>
          </a:p>
        </p:txBody>
      </p:sp>
      <p:pic>
        <p:nvPicPr>
          <p:cNvPr id="89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216798" y="6846113"/>
            <a:ext cx="133502" cy="133502"/>
          </a:xfrm>
          <a:prstGeom prst="rect">
            <a:avLst/>
          </a:prstGeom>
        </p:spPr>
      </p:pic>
      <p:sp>
        <p:nvSpPr>
          <p:cNvPr id="90" name="Text 81"/>
          <p:cNvSpPr txBox="1"/>
          <p:nvPr/>
        </p:nvSpPr>
        <p:spPr>
          <a:xfrm>
            <a:off x="8388706" y="68296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价值创造转移</a:t>
            </a:r>
            <a:endParaRPr lang="en-US" sz="1000" dirty="0"/>
          </a:p>
        </p:txBody>
      </p:sp>
      <p:sp>
        <p:nvSpPr>
          <p:cNvPr id="91" name="Text 82"/>
          <p:cNvSpPr txBox="1"/>
          <p:nvPr/>
        </p:nvSpPr>
        <p:spPr>
          <a:xfrm>
            <a:off x="8216798" y="6829654"/>
            <a:ext cx="34719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：从简单代码补全到完整工作流自动化的质变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04495" y="400507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676656"/>
            <a:ext cx="51252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数据库/Agentic Workspace/AI Media赛道象限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04495" y="1028700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三大热门赛道的差异化地图与代表性打法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354105" y="6099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9737446" y="809244"/>
            <a:ext cx="22677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 - 找到独特价值定位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04495" y="1466698"/>
            <a:ext cx="3762756" cy="2952598"/>
          </a:xfrm>
          <a:prstGeom prst="roundRect">
            <a:avLst>
              <a:gd name="adj" fmla="val 79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28854" y="159105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533095" y="1686154"/>
            <a:ext cx="133502" cy="152705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4216298" y="1466698"/>
            <a:ext cx="3762756" cy="2952598"/>
          </a:xfrm>
          <a:prstGeom prst="roundRect">
            <a:avLst>
              <a:gd name="adj" fmla="val 79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4339742" y="159105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847649" y="16669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AI数据库赛道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4759452" y="1666951"/>
            <a:ext cx="18672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Workspace赛道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>
            <a:off x="428854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2203704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428854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7"/>
          <p:cNvSpPr/>
          <p:nvPr/>
        </p:nvSpPr>
        <p:spPr>
          <a:xfrm>
            <a:off x="2203704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1" name="Shape 18"/>
          <p:cNvSpPr/>
          <p:nvPr/>
        </p:nvSpPr>
        <p:spPr>
          <a:xfrm>
            <a:off x="4339742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2" name="Shape 19"/>
          <p:cNvSpPr/>
          <p:nvPr/>
        </p:nvSpPr>
        <p:spPr>
          <a:xfrm>
            <a:off x="6114593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4339742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4" name="Shape 21"/>
          <p:cNvSpPr/>
          <p:nvPr/>
        </p:nvSpPr>
        <p:spPr>
          <a:xfrm>
            <a:off x="6114593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5" name="Text 22"/>
          <p:cNvSpPr txBox="1"/>
          <p:nvPr/>
        </p:nvSpPr>
        <p:spPr>
          <a:xfrm>
            <a:off x="514807" y="2115007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高性能/通用型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2288743" y="2115007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高性能/专业型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514807" y="3047695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易用型/通用型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2288743" y="3047695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易用型/专业型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4425696" y="2115007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创作增强/团队导向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6200546" y="2115007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创作增强/个人导向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4425696" y="3047695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工作流增强/团队导向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6200546" y="3047695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工作流增强/个人导向</a:t>
            </a:r>
            <a:endParaRPr lang="en-US" sz="1000" dirty="0"/>
          </a:p>
        </p:txBody>
      </p:sp>
      <p:sp>
        <p:nvSpPr>
          <p:cNvPr id="33" name="Shape 30"/>
          <p:cNvSpPr/>
          <p:nvPr/>
        </p:nvSpPr>
        <p:spPr>
          <a:xfrm>
            <a:off x="533095" y="2324405"/>
            <a:ext cx="7717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4" name="Shape 31"/>
          <p:cNvSpPr/>
          <p:nvPr/>
        </p:nvSpPr>
        <p:spPr>
          <a:xfrm>
            <a:off x="533095" y="2581351"/>
            <a:ext cx="819302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5" name="Shape 32"/>
          <p:cNvSpPr/>
          <p:nvPr/>
        </p:nvSpPr>
        <p:spPr>
          <a:xfrm>
            <a:off x="2307946" y="2324405"/>
            <a:ext cx="58064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6" name="Shape 33"/>
          <p:cNvSpPr/>
          <p:nvPr/>
        </p:nvSpPr>
        <p:spPr>
          <a:xfrm>
            <a:off x="2923337" y="2324405"/>
            <a:ext cx="6574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7" name="Shape 34"/>
          <p:cNvSpPr/>
          <p:nvPr/>
        </p:nvSpPr>
        <p:spPr>
          <a:xfrm>
            <a:off x="533095" y="3258007"/>
            <a:ext cx="99029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8" name="Shape 35"/>
          <p:cNvSpPr/>
          <p:nvPr/>
        </p:nvSpPr>
        <p:spPr>
          <a:xfrm>
            <a:off x="533095" y="3514954"/>
            <a:ext cx="69494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39" name="Shape 36"/>
          <p:cNvSpPr/>
          <p:nvPr/>
        </p:nvSpPr>
        <p:spPr>
          <a:xfrm>
            <a:off x="2307946" y="3258007"/>
            <a:ext cx="733349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0" name="Shape 37"/>
          <p:cNvSpPr/>
          <p:nvPr/>
        </p:nvSpPr>
        <p:spPr>
          <a:xfrm>
            <a:off x="3076042" y="3258007"/>
            <a:ext cx="523951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1" name="Shape 38"/>
          <p:cNvSpPr/>
          <p:nvPr/>
        </p:nvSpPr>
        <p:spPr>
          <a:xfrm>
            <a:off x="4444898" y="2324405"/>
            <a:ext cx="6574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2" name="Shape 39"/>
          <p:cNvSpPr/>
          <p:nvPr/>
        </p:nvSpPr>
        <p:spPr>
          <a:xfrm>
            <a:off x="5132527" y="2324405"/>
            <a:ext cx="72420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3" name="Shape 40"/>
          <p:cNvSpPr/>
          <p:nvPr/>
        </p:nvSpPr>
        <p:spPr>
          <a:xfrm>
            <a:off x="6219749" y="2324405"/>
            <a:ext cx="5431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4" name="Shape 41"/>
          <p:cNvSpPr/>
          <p:nvPr/>
        </p:nvSpPr>
        <p:spPr>
          <a:xfrm>
            <a:off x="6798564" y="2324405"/>
            <a:ext cx="428854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5" name="Shape 42"/>
          <p:cNvSpPr/>
          <p:nvPr/>
        </p:nvSpPr>
        <p:spPr>
          <a:xfrm>
            <a:off x="4444898" y="3258007"/>
            <a:ext cx="733349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6" name="Shape 43"/>
          <p:cNvSpPr/>
          <p:nvPr/>
        </p:nvSpPr>
        <p:spPr>
          <a:xfrm>
            <a:off x="4444898" y="3514954"/>
            <a:ext cx="1143000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7" name="Shape 44"/>
          <p:cNvSpPr/>
          <p:nvPr/>
        </p:nvSpPr>
        <p:spPr>
          <a:xfrm>
            <a:off x="6219749" y="3258007"/>
            <a:ext cx="847649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8" name="Shape 45"/>
          <p:cNvSpPr/>
          <p:nvPr/>
        </p:nvSpPr>
        <p:spPr>
          <a:xfrm>
            <a:off x="7099402" y="3258007"/>
            <a:ext cx="552298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49" name="Text 46"/>
          <p:cNvSpPr txBox="1"/>
          <p:nvPr/>
        </p:nvSpPr>
        <p:spPr>
          <a:xfrm>
            <a:off x="609905" y="2352751"/>
            <a:ext cx="7050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SingleStore</a:t>
            </a:r>
            <a:endParaRPr lang="en-US" sz="900" dirty="0"/>
          </a:p>
        </p:txBody>
      </p:sp>
      <p:sp>
        <p:nvSpPr>
          <p:cNvPr id="50" name="Text 47"/>
          <p:cNvSpPr txBox="1"/>
          <p:nvPr/>
        </p:nvSpPr>
        <p:spPr>
          <a:xfrm>
            <a:off x="609905" y="2609698"/>
            <a:ext cx="7525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PineconeDB</a:t>
            </a:r>
            <a:endParaRPr lang="en-US" sz="900" dirty="0"/>
          </a:p>
        </p:txBody>
      </p:sp>
      <p:sp>
        <p:nvSpPr>
          <p:cNvPr id="51" name="Text 48"/>
          <p:cNvSpPr txBox="1"/>
          <p:nvPr/>
        </p:nvSpPr>
        <p:spPr>
          <a:xfrm>
            <a:off x="2384755" y="2352751"/>
            <a:ext cx="5148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Chroma</a:t>
            </a:r>
            <a:endParaRPr lang="en-US" sz="900" dirty="0"/>
          </a:p>
        </p:txBody>
      </p:sp>
      <p:sp>
        <p:nvSpPr>
          <p:cNvPr id="52" name="Text 49"/>
          <p:cNvSpPr txBox="1"/>
          <p:nvPr/>
        </p:nvSpPr>
        <p:spPr>
          <a:xfrm>
            <a:off x="3000146" y="2352751"/>
            <a:ext cx="5907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Weaviate</a:t>
            </a:r>
            <a:endParaRPr lang="en-US" sz="900" dirty="0"/>
          </a:p>
        </p:txBody>
      </p:sp>
      <p:sp>
        <p:nvSpPr>
          <p:cNvPr id="53" name="Text 50"/>
          <p:cNvSpPr txBox="1"/>
          <p:nvPr/>
        </p:nvSpPr>
        <p:spPr>
          <a:xfrm>
            <a:off x="609905" y="3286354"/>
            <a:ext cx="9244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Atlas</a:t>
            </a:r>
            <a:endParaRPr lang="en-US" sz="900" dirty="0"/>
          </a:p>
        </p:txBody>
      </p:sp>
      <p:sp>
        <p:nvSpPr>
          <p:cNvPr id="54" name="Text 51"/>
          <p:cNvSpPr txBox="1"/>
          <p:nvPr/>
        </p:nvSpPr>
        <p:spPr>
          <a:xfrm>
            <a:off x="609905" y="3543300"/>
            <a:ext cx="6291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Supabase</a:t>
            </a:r>
            <a:endParaRPr lang="en-US" sz="900" dirty="0"/>
          </a:p>
        </p:txBody>
      </p:sp>
      <p:sp>
        <p:nvSpPr>
          <p:cNvPr id="55" name="Text 52"/>
          <p:cNvSpPr txBox="1"/>
          <p:nvPr/>
        </p:nvSpPr>
        <p:spPr>
          <a:xfrm>
            <a:off x="2384755" y="328635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LangChain</a:t>
            </a:r>
            <a:endParaRPr lang="en-US" sz="900" dirty="0"/>
          </a:p>
        </p:txBody>
      </p:sp>
      <p:sp>
        <p:nvSpPr>
          <p:cNvPr id="56" name="Text 53"/>
          <p:cNvSpPr txBox="1"/>
          <p:nvPr/>
        </p:nvSpPr>
        <p:spPr>
          <a:xfrm>
            <a:off x="3151937" y="3286354"/>
            <a:ext cx="4572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Qdrant</a:t>
            </a:r>
            <a:endParaRPr lang="en-US" sz="900" dirty="0"/>
          </a:p>
        </p:txBody>
      </p:sp>
      <p:sp>
        <p:nvSpPr>
          <p:cNvPr id="57" name="Text 54"/>
          <p:cNvSpPr txBox="1"/>
          <p:nvPr/>
        </p:nvSpPr>
        <p:spPr>
          <a:xfrm>
            <a:off x="4520794" y="2352751"/>
            <a:ext cx="5907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900" dirty="0"/>
          </a:p>
        </p:txBody>
      </p:sp>
      <p:sp>
        <p:nvSpPr>
          <p:cNvPr id="58" name="Text 55"/>
          <p:cNvSpPr txBox="1"/>
          <p:nvPr/>
        </p:nvSpPr>
        <p:spPr>
          <a:xfrm>
            <a:off x="5209337" y="2352751"/>
            <a:ext cx="657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ClickUp AI</a:t>
            </a:r>
            <a:endParaRPr lang="en-US" sz="900" dirty="0"/>
          </a:p>
        </p:txBody>
      </p:sp>
      <p:sp>
        <p:nvSpPr>
          <p:cNvPr id="59" name="Text 56"/>
          <p:cNvSpPr txBox="1"/>
          <p:nvPr/>
        </p:nvSpPr>
        <p:spPr>
          <a:xfrm>
            <a:off x="6295644" y="2352751"/>
            <a:ext cx="4764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Otter.ai</a:t>
            </a:r>
            <a:endParaRPr lang="en-US" sz="900" dirty="0"/>
          </a:p>
        </p:txBody>
      </p:sp>
      <p:sp>
        <p:nvSpPr>
          <p:cNvPr id="60" name="Text 57"/>
          <p:cNvSpPr txBox="1"/>
          <p:nvPr/>
        </p:nvSpPr>
        <p:spPr>
          <a:xfrm>
            <a:off x="6874459" y="2352751"/>
            <a:ext cx="3621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</a:t>
            </a:r>
            <a:endParaRPr lang="en-US" sz="900" dirty="0"/>
          </a:p>
        </p:txBody>
      </p:sp>
      <p:sp>
        <p:nvSpPr>
          <p:cNvPr id="61" name="Text 58"/>
          <p:cNvSpPr txBox="1"/>
          <p:nvPr/>
        </p:nvSpPr>
        <p:spPr>
          <a:xfrm>
            <a:off x="4520794" y="328635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Monday AI</a:t>
            </a:r>
            <a:endParaRPr lang="en-US" sz="900" dirty="0"/>
          </a:p>
        </p:txBody>
      </p:sp>
      <p:sp>
        <p:nvSpPr>
          <p:cNvPr id="62" name="Text 59"/>
          <p:cNvSpPr txBox="1"/>
          <p:nvPr/>
        </p:nvSpPr>
        <p:spPr>
          <a:xfrm>
            <a:off x="4520794" y="3543300"/>
            <a:ext cx="10771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Asana Intelligence</a:t>
            </a:r>
            <a:endParaRPr lang="en-US" sz="900" dirty="0"/>
          </a:p>
        </p:txBody>
      </p:sp>
      <p:sp>
        <p:nvSpPr>
          <p:cNvPr id="63" name="Text 60"/>
          <p:cNvSpPr txBox="1"/>
          <p:nvPr/>
        </p:nvSpPr>
        <p:spPr>
          <a:xfrm>
            <a:off x="6295644" y="328635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Superhuman</a:t>
            </a:r>
            <a:endParaRPr lang="en-US" sz="900" dirty="0"/>
          </a:p>
        </p:txBody>
      </p:sp>
      <p:sp>
        <p:nvSpPr>
          <p:cNvPr id="64" name="Text 61"/>
          <p:cNvSpPr txBox="1"/>
          <p:nvPr/>
        </p:nvSpPr>
        <p:spPr>
          <a:xfrm>
            <a:off x="7175297" y="3286354"/>
            <a:ext cx="486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Akiflow</a:t>
            </a:r>
            <a:endParaRPr lang="en-US" sz="900" dirty="0"/>
          </a:p>
        </p:txBody>
      </p:sp>
      <p:sp>
        <p:nvSpPr>
          <p:cNvPr id="65" name="Text 62"/>
          <p:cNvSpPr txBox="1"/>
          <p:nvPr/>
        </p:nvSpPr>
        <p:spPr>
          <a:xfrm>
            <a:off x="466344" y="3924605"/>
            <a:ext cx="11503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易用性 ↔ 性能优先</a:t>
            </a:r>
            <a:endParaRPr lang="en-US" sz="900" dirty="0"/>
          </a:p>
        </p:txBody>
      </p:sp>
      <p:sp>
        <p:nvSpPr>
          <p:cNvPr id="66" name="Text 63"/>
          <p:cNvSpPr txBox="1"/>
          <p:nvPr/>
        </p:nvSpPr>
        <p:spPr>
          <a:xfrm>
            <a:off x="2971800" y="3924605"/>
            <a:ext cx="10268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 ↔ 专用于AI</a:t>
            </a:r>
            <a:endParaRPr lang="en-US" sz="900" dirty="0"/>
          </a:p>
        </p:txBody>
      </p:sp>
      <p:sp>
        <p:nvSpPr>
          <p:cNvPr id="67" name="Text 64"/>
          <p:cNvSpPr txBox="1"/>
          <p:nvPr/>
        </p:nvSpPr>
        <p:spPr>
          <a:xfrm>
            <a:off x="428854" y="413857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成功关键：</a:t>
            </a:r>
            <a:endParaRPr lang="en-US" sz="900" dirty="0"/>
          </a:p>
        </p:txBody>
      </p:sp>
      <p:sp>
        <p:nvSpPr>
          <p:cNvPr id="68" name="Text 65"/>
          <p:cNvSpPr txBox="1"/>
          <p:nvPr/>
        </p:nvSpPr>
        <p:spPr>
          <a:xfrm>
            <a:off x="1457554" y="4138574"/>
            <a:ext cx="210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900" dirty="0"/>
          </a:p>
        </p:txBody>
      </p:sp>
      <p:sp>
        <p:nvSpPr>
          <p:cNvPr id="69" name="Text 66"/>
          <p:cNvSpPr txBox="1"/>
          <p:nvPr/>
        </p:nvSpPr>
        <p:spPr>
          <a:xfrm>
            <a:off x="1000354" y="413857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技术壁垒</a:t>
            </a:r>
            <a:endParaRPr lang="en-US" sz="900" dirty="0"/>
          </a:p>
        </p:txBody>
      </p:sp>
      <p:sp>
        <p:nvSpPr>
          <p:cNvPr id="70" name="Text 67"/>
          <p:cNvSpPr txBox="1"/>
          <p:nvPr/>
        </p:nvSpPr>
        <p:spPr>
          <a:xfrm>
            <a:off x="1571854" y="413857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垂直行业适配度</a:t>
            </a:r>
            <a:endParaRPr lang="en-US" sz="900" dirty="0"/>
          </a:p>
        </p:txBody>
      </p:sp>
      <p:pic>
        <p:nvPicPr>
          <p:cNvPr id="7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435754" y="1686154"/>
            <a:ext cx="152705" cy="152705"/>
          </a:xfrm>
          <a:prstGeom prst="rect">
            <a:avLst/>
          </a:prstGeom>
        </p:spPr>
      </p:pic>
      <p:sp>
        <p:nvSpPr>
          <p:cNvPr id="72" name="Shape 68"/>
          <p:cNvSpPr/>
          <p:nvPr/>
        </p:nvSpPr>
        <p:spPr>
          <a:xfrm>
            <a:off x="8128102" y="1466698"/>
            <a:ext cx="3762756" cy="2952598"/>
          </a:xfrm>
          <a:prstGeom prst="roundRect">
            <a:avLst>
              <a:gd name="adj" fmla="val 79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3" name="Shape 69"/>
          <p:cNvSpPr/>
          <p:nvPr/>
        </p:nvSpPr>
        <p:spPr>
          <a:xfrm>
            <a:off x="8251546" y="159105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74" name="Text 70"/>
          <p:cNvSpPr txBox="1"/>
          <p:nvPr/>
        </p:nvSpPr>
        <p:spPr>
          <a:xfrm>
            <a:off x="8671255" y="1666951"/>
            <a:ext cx="15243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生成式AI Media赛道</a:t>
            </a:r>
            <a:endParaRPr lang="en-US" sz="1200" dirty="0"/>
          </a:p>
        </p:txBody>
      </p:sp>
      <p:sp>
        <p:nvSpPr>
          <p:cNvPr id="75" name="Shape 71"/>
          <p:cNvSpPr/>
          <p:nvPr/>
        </p:nvSpPr>
        <p:spPr>
          <a:xfrm>
            <a:off x="8251546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6" name="Shape 72"/>
          <p:cNvSpPr/>
          <p:nvPr/>
        </p:nvSpPr>
        <p:spPr>
          <a:xfrm>
            <a:off x="10026396" y="2009851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7" name="Shape 73"/>
          <p:cNvSpPr/>
          <p:nvPr/>
        </p:nvSpPr>
        <p:spPr>
          <a:xfrm>
            <a:off x="8251546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8" name="Shape 74"/>
          <p:cNvSpPr/>
          <p:nvPr/>
        </p:nvSpPr>
        <p:spPr>
          <a:xfrm>
            <a:off x="10026396" y="2943454"/>
            <a:ext cx="1742846" cy="895198"/>
          </a:xfrm>
          <a:prstGeom prst="rect">
            <a:avLst/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79" name="Text 75"/>
          <p:cNvSpPr txBox="1"/>
          <p:nvPr/>
        </p:nvSpPr>
        <p:spPr>
          <a:xfrm>
            <a:off x="8337499" y="2115007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创意自由度/通用平台</a:t>
            </a:r>
            <a:endParaRPr lang="en-US" sz="1000" dirty="0"/>
          </a:p>
        </p:txBody>
      </p:sp>
      <p:sp>
        <p:nvSpPr>
          <p:cNvPr id="80" name="Text 76"/>
          <p:cNvSpPr txBox="1"/>
          <p:nvPr/>
        </p:nvSpPr>
        <p:spPr>
          <a:xfrm>
            <a:off x="10112350" y="2115007"/>
            <a:ext cx="1357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创意自由度/垂直领域</a:t>
            </a:r>
            <a:endParaRPr lang="en-US" sz="1000" dirty="0"/>
          </a:p>
        </p:txBody>
      </p:sp>
      <p:sp>
        <p:nvSpPr>
          <p:cNvPr id="81" name="Text 77"/>
          <p:cNvSpPr txBox="1"/>
          <p:nvPr/>
        </p:nvSpPr>
        <p:spPr>
          <a:xfrm>
            <a:off x="8337499" y="3047695"/>
            <a:ext cx="1090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易用性/通用平台</a:t>
            </a:r>
            <a:endParaRPr lang="en-US" sz="1000" dirty="0"/>
          </a:p>
        </p:txBody>
      </p:sp>
      <p:sp>
        <p:nvSpPr>
          <p:cNvPr id="82" name="Text 78"/>
          <p:cNvSpPr txBox="1"/>
          <p:nvPr/>
        </p:nvSpPr>
        <p:spPr>
          <a:xfrm>
            <a:off x="10112350" y="3047695"/>
            <a:ext cx="1090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易用性/垂直领域</a:t>
            </a:r>
            <a:endParaRPr lang="en-US" sz="1000" dirty="0"/>
          </a:p>
        </p:txBody>
      </p:sp>
      <p:sp>
        <p:nvSpPr>
          <p:cNvPr id="83" name="Shape 79"/>
          <p:cNvSpPr/>
          <p:nvPr/>
        </p:nvSpPr>
        <p:spPr>
          <a:xfrm>
            <a:off x="8356702" y="2324405"/>
            <a:ext cx="76169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4" name="Shape 80"/>
          <p:cNvSpPr/>
          <p:nvPr/>
        </p:nvSpPr>
        <p:spPr>
          <a:xfrm>
            <a:off x="9153144" y="2324405"/>
            <a:ext cx="638251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5" name="Shape 81"/>
          <p:cNvSpPr/>
          <p:nvPr/>
        </p:nvSpPr>
        <p:spPr>
          <a:xfrm>
            <a:off x="10131552" y="2324405"/>
            <a:ext cx="590702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6" name="Shape 82"/>
          <p:cNvSpPr/>
          <p:nvPr/>
        </p:nvSpPr>
        <p:spPr>
          <a:xfrm>
            <a:off x="10750601" y="2324405"/>
            <a:ext cx="676656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7" name="Shape 83"/>
          <p:cNvSpPr/>
          <p:nvPr/>
        </p:nvSpPr>
        <p:spPr>
          <a:xfrm>
            <a:off x="8356702" y="3258007"/>
            <a:ext cx="638251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8" name="Shape 84"/>
          <p:cNvSpPr/>
          <p:nvPr/>
        </p:nvSpPr>
        <p:spPr>
          <a:xfrm>
            <a:off x="8356702" y="3514954"/>
            <a:ext cx="87599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89" name="Shape 85"/>
          <p:cNvSpPr/>
          <p:nvPr/>
        </p:nvSpPr>
        <p:spPr>
          <a:xfrm>
            <a:off x="10131552" y="3258007"/>
            <a:ext cx="724205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90" name="Shape 86"/>
          <p:cNvSpPr/>
          <p:nvPr/>
        </p:nvSpPr>
        <p:spPr>
          <a:xfrm>
            <a:off x="10884103" y="3258007"/>
            <a:ext cx="685800" cy="209398"/>
          </a:xfrm>
          <a:prstGeom prst="roundRect">
            <a:avLst>
              <a:gd name="adj" fmla="val 79396"/>
            </a:avLst>
          </a:prstGeom>
          <a:solidFill>
            <a:srgbClr val="EBF0FF"/>
          </a:solidFill>
          <a:ln/>
        </p:spPr>
      </p:sp>
      <p:sp>
        <p:nvSpPr>
          <p:cNvPr id="91" name="Text 87"/>
          <p:cNvSpPr txBox="1"/>
          <p:nvPr/>
        </p:nvSpPr>
        <p:spPr>
          <a:xfrm>
            <a:off x="8432597" y="2352751"/>
            <a:ext cx="6958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Midjourney</a:t>
            </a:r>
            <a:endParaRPr lang="en-US" sz="900" dirty="0"/>
          </a:p>
        </p:txBody>
      </p:sp>
      <p:sp>
        <p:nvSpPr>
          <p:cNvPr id="92" name="Text 88"/>
          <p:cNvSpPr txBox="1"/>
          <p:nvPr/>
        </p:nvSpPr>
        <p:spPr>
          <a:xfrm>
            <a:off x="9229039" y="2352751"/>
            <a:ext cx="5715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DALL·E 3</a:t>
            </a:r>
            <a:endParaRPr lang="en-US" sz="900" dirty="0"/>
          </a:p>
        </p:txBody>
      </p:sp>
      <p:sp>
        <p:nvSpPr>
          <p:cNvPr id="93" name="Text 89"/>
          <p:cNvSpPr txBox="1"/>
          <p:nvPr/>
        </p:nvSpPr>
        <p:spPr>
          <a:xfrm>
            <a:off x="10207447" y="2352751"/>
            <a:ext cx="5239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Runway</a:t>
            </a:r>
            <a:endParaRPr lang="en-US" sz="900" dirty="0"/>
          </a:p>
        </p:txBody>
      </p:sp>
      <p:sp>
        <p:nvSpPr>
          <p:cNvPr id="94" name="Text 90"/>
          <p:cNvSpPr txBox="1"/>
          <p:nvPr/>
        </p:nvSpPr>
        <p:spPr>
          <a:xfrm>
            <a:off x="10827410" y="2352751"/>
            <a:ext cx="6099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Pika Labs</a:t>
            </a:r>
            <a:endParaRPr lang="en-US" sz="900" dirty="0"/>
          </a:p>
        </p:txBody>
      </p:sp>
      <p:sp>
        <p:nvSpPr>
          <p:cNvPr id="95" name="Text 91"/>
          <p:cNvSpPr txBox="1"/>
          <p:nvPr/>
        </p:nvSpPr>
        <p:spPr>
          <a:xfrm>
            <a:off x="8432597" y="3286354"/>
            <a:ext cx="5715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Canva AI</a:t>
            </a:r>
            <a:endParaRPr lang="en-US" sz="900" dirty="0"/>
          </a:p>
        </p:txBody>
      </p:sp>
      <p:sp>
        <p:nvSpPr>
          <p:cNvPr id="96" name="Text 92"/>
          <p:cNvSpPr txBox="1"/>
          <p:nvPr/>
        </p:nvSpPr>
        <p:spPr>
          <a:xfrm>
            <a:off x="8432597" y="3543300"/>
            <a:ext cx="8101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Adobe Firefly</a:t>
            </a:r>
            <a:endParaRPr lang="en-US" sz="900" dirty="0"/>
          </a:p>
        </p:txBody>
      </p:sp>
      <p:sp>
        <p:nvSpPr>
          <p:cNvPr id="97" name="Text 93"/>
          <p:cNvSpPr txBox="1"/>
          <p:nvPr/>
        </p:nvSpPr>
        <p:spPr>
          <a:xfrm>
            <a:off x="10207447" y="3286354"/>
            <a:ext cx="657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Jasper Art</a:t>
            </a:r>
            <a:endParaRPr lang="en-US" sz="900" dirty="0"/>
          </a:p>
        </p:txBody>
      </p:sp>
      <p:sp>
        <p:nvSpPr>
          <p:cNvPr id="98" name="Text 94"/>
          <p:cNvSpPr txBox="1"/>
          <p:nvPr/>
        </p:nvSpPr>
        <p:spPr>
          <a:xfrm>
            <a:off x="4378147" y="3924605"/>
            <a:ext cx="13981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创作增强 ↔ 工作流增强</a:t>
            </a:r>
            <a:endParaRPr lang="en-US" sz="900" dirty="0"/>
          </a:p>
        </p:txBody>
      </p:sp>
      <p:sp>
        <p:nvSpPr>
          <p:cNvPr id="99" name="Text 95"/>
          <p:cNvSpPr txBox="1"/>
          <p:nvPr/>
        </p:nvSpPr>
        <p:spPr>
          <a:xfrm>
            <a:off x="7128662" y="3924605"/>
            <a:ext cx="7790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 ↔ 个人</a:t>
            </a:r>
            <a:endParaRPr lang="en-US" sz="900" dirty="0"/>
          </a:p>
        </p:txBody>
      </p:sp>
      <p:sp>
        <p:nvSpPr>
          <p:cNvPr id="100" name="Text 96"/>
          <p:cNvSpPr txBox="1"/>
          <p:nvPr/>
        </p:nvSpPr>
        <p:spPr>
          <a:xfrm>
            <a:off x="4339742" y="413857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成功关键：</a:t>
            </a:r>
            <a:endParaRPr lang="en-US" sz="900" dirty="0"/>
          </a:p>
        </p:txBody>
      </p:sp>
      <p:sp>
        <p:nvSpPr>
          <p:cNvPr id="101" name="Text 97"/>
          <p:cNvSpPr txBox="1"/>
          <p:nvPr/>
        </p:nvSpPr>
        <p:spPr>
          <a:xfrm>
            <a:off x="5369357" y="4138574"/>
            <a:ext cx="210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900" dirty="0"/>
          </a:p>
        </p:txBody>
      </p:sp>
      <p:sp>
        <p:nvSpPr>
          <p:cNvPr id="102" name="Text 98"/>
          <p:cNvSpPr txBox="1"/>
          <p:nvPr/>
        </p:nvSpPr>
        <p:spPr>
          <a:xfrm>
            <a:off x="4912157" y="413857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900" dirty="0"/>
          </a:p>
        </p:txBody>
      </p:sp>
      <p:sp>
        <p:nvSpPr>
          <p:cNvPr id="103" name="Text 99"/>
          <p:cNvSpPr txBox="1"/>
          <p:nvPr/>
        </p:nvSpPr>
        <p:spPr>
          <a:xfrm>
            <a:off x="5483657" y="413857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无缝集成能力</a:t>
            </a:r>
            <a:endParaRPr lang="en-US" sz="900" dirty="0"/>
          </a:p>
        </p:txBody>
      </p:sp>
      <p:pic>
        <p:nvPicPr>
          <p:cNvPr id="10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8328355" y="1686154"/>
            <a:ext cx="190195" cy="152705"/>
          </a:xfrm>
          <a:prstGeom prst="rect">
            <a:avLst/>
          </a:prstGeom>
        </p:spPr>
      </p:pic>
      <p:sp>
        <p:nvSpPr>
          <p:cNvPr id="105" name="Text 100"/>
          <p:cNvSpPr txBox="1"/>
          <p:nvPr/>
        </p:nvSpPr>
        <p:spPr>
          <a:xfrm>
            <a:off x="10960913" y="3286354"/>
            <a:ext cx="6199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Synthesia</a:t>
            </a:r>
            <a:endParaRPr lang="en-US" sz="900" dirty="0"/>
          </a:p>
        </p:txBody>
      </p:sp>
      <p:sp>
        <p:nvSpPr>
          <p:cNvPr id="106" name="Text 101"/>
          <p:cNvSpPr txBox="1"/>
          <p:nvPr/>
        </p:nvSpPr>
        <p:spPr>
          <a:xfrm>
            <a:off x="8289950" y="3924605"/>
            <a:ext cx="11503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创意自由 ↔ 易用性</a:t>
            </a:r>
            <a:endParaRPr lang="en-US" sz="900" dirty="0"/>
          </a:p>
        </p:txBody>
      </p:sp>
      <p:sp>
        <p:nvSpPr>
          <p:cNvPr id="107" name="Text 102"/>
          <p:cNvSpPr txBox="1"/>
          <p:nvPr/>
        </p:nvSpPr>
        <p:spPr>
          <a:xfrm>
            <a:off x="10792663" y="3924605"/>
            <a:ext cx="10268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 ↔ 垂直应用</a:t>
            </a:r>
            <a:endParaRPr lang="en-US" sz="900" dirty="0"/>
          </a:p>
        </p:txBody>
      </p:sp>
      <p:sp>
        <p:nvSpPr>
          <p:cNvPr id="108" name="Text 103"/>
          <p:cNvSpPr txBox="1"/>
          <p:nvPr/>
        </p:nvSpPr>
        <p:spPr>
          <a:xfrm>
            <a:off x="8251546" y="413857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成功关键：</a:t>
            </a:r>
            <a:endParaRPr lang="en-US" sz="900" dirty="0"/>
          </a:p>
        </p:txBody>
      </p:sp>
      <p:sp>
        <p:nvSpPr>
          <p:cNvPr id="109" name="Text 104"/>
          <p:cNvSpPr txBox="1"/>
          <p:nvPr/>
        </p:nvSpPr>
        <p:spPr>
          <a:xfrm>
            <a:off x="9281160" y="4138574"/>
            <a:ext cx="210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900" dirty="0"/>
          </a:p>
        </p:txBody>
      </p:sp>
      <p:sp>
        <p:nvSpPr>
          <p:cNvPr id="110" name="Text 105"/>
          <p:cNvSpPr txBox="1"/>
          <p:nvPr/>
        </p:nvSpPr>
        <p:spPr>
          <a:xfrm>
            <a:off x="8823046" y="413857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创意质量</a:t>
            </a:r>
            <a:endParaRPr lang="en-US" sz="900" dirty="0"/>
          </a:p>
        </p:txBody>
      </p:sp>
      <p:sp>
        <p:nvSpPr>
          <p:cNvPr id="111" name="Text 106"/>
          <p:cNvSpPr txBox="1"/>
          <p:nvPr/>
        </p:nvSpPr>
        <p:spPr>
          <a:xfrm>
            <a:off x="9395460" y="4138574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特定垂直领域深度</a:t>
            </a:r>
            <a:endParaRPr lang="en-US" sz="900" dirty="0"/>
          </a:p>
        </p:txBody>
      </p:sp>
      <p:sp>
        <p:nvSpPr>
          <p:cNvPr id="112" name="Text 107"/>
          <p:cNvSpPr txBox="1"/>
          <p:nvPr/>
        </p:nvSpPr>
        <p:spPr>
          <a:xfrm>
            <a:off x="304495" y="4662526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差异化洞察</a:t>
            </a:r>
            <a:endParaRPr lang="en-US" sz="1200" dirty="0"/>
          </a:p>
        </p:txBody>
      </p:sp>
      <p:pic>
        <p:nvPicPr>
          <p:cNvPr id="113" name="Image 3" descr="preencoded.png">    </p:cNvPr>
          <p:cNvPicPr>
            <a:picLocks noChangeAspect="1"/>
          </p:cNvPicPr>
          <p:nvPr/>
        </p:nvPicPr>
        <p:blipFill>
          <a:blip r:embed="rId4"/>
          <a:srcRect l="-2512" r="-2512" t="0" b="0"/>
          <a:stretch/>
        </p:blipFill>
        <p:spPr>
          <a:xfrm>
            <a:off x="304495" y="4955134"/>
            <a:ext cx="105156" cy="133502"/>
          </a:xfrm>
          <a:prstGeom prst="rect">
            <a:avLst/>
          </a:prstGeom>
        </p:spPr>
      </p:pic>
      <p:sp>
        <p:nvSpPr>
          <p:cNvPr id="114" name="Text 108"/>
          <p:cNvSpPr txBox="1"/>
          <p:nvPr/>
        </p:nvSpPr>
        <p:spPr>
          <a:xfrm>
            <a:off x="448056" y="4938674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数据库赛道的差异化主要围绕</a:t>
            </a:r>
            <a:endParaRPr lang="en-US" sz="1000" dirty="0"/>
          </a:p>
        </p:txBody>
      </p:sp>
      <p:sp>
        <p:nvSpPr>
          <p:cNvPr id="115" name="Text 109"/>
          <p:cNvSpPr txBox="1"/>
          <p:nvPr/>
        </p:nvSpPr>
        <p:spPr>
          <a:xfrm>
            <a:off x="2714854" y="4938674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1000" dirty="0"/>
          </a:p>
        </p:txBody>
      </p:sp>
      <p:sp>
        <p:nvSpPr>
          <p:cNvPr id="116" name="Text 110"/>
          <p:cNvSpPr txBox="1"/>
          <p:nvPr/>
        </p:nvSpPr>
        <p:spPr>
          <a:xfrm>
            <a:off x="3779215" y="4938674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展开</a:t>
            </a:r>
            <a:endParaRPr lang="en-US" sz="1000" dirty="0"/>
          </a:p>
        </p:txBody>
      </p:sp>
      <p:sp>
        <p:nvSpPr>
          <p:cNvPr id="117" name="Text 111"/>
          <p:cNvSpPr txBox="1"/>
          <p:nvPr/>
        </p:nvSpPr>
        <p:spPr>
          <a:xfrm>
            <a:off x="4358945" y="493867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Workspace赛道竞争核心是</a:t>
            </a:r>
            <a:endParaRPr lang="en-US" sz="1000" dirty="0"/>
          </a:p>
        </p:txBody>
      </p:sp>
      <p:sp>
        <p:nvSpPr>
          <p:cNvPr id="118" name="Text 112"/>
          <p:cNvSpPr txBox="1"/>
          <p:nvPr/>
        </p:nvSpPr>
        <p:spPr>
          <a:xfrm>
            <a:off x="6537960" y="4938674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1000" dirty="0"/>
          </a:p>
        </p:txBody>
      </p:sp>
      <p:sp>
        <p:nvSpPr>
          <p:cNvPr id="119" name="Text 113"/>
          <p:cNvSpPr txBox="1"/>
          <p:nvPr/>
        </p:nvSpPr>
        <p:spPr>
          <a:xfrm>
            <a:off x="8270748" y="4938674"/>
            <a:ext cx="18534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Media赛道的关键差异在于</a:t>
            </a:r>
            <a:endParaRPr lang="en-US" sz="1000" dirty="0"/>
          </a:p>
        </p:txBody>
      </p:sp>
      <p:sp>
        <p:nvSpPr>
          <p:cNvPr id="120" name="Text 114"/>
          <p:cNvSpPr txBox="1"/>
          <p:nvPr/>
        </p:nvSpPr>
        <p:spPr>
          <a:xfrm>
            <a:off x="2180844" y="493867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技术性能</a:t>
            </a:r>
            <a:endParaRPr lang="en-US" sz="1000" dirty="0"/>
          </a:p>
        </p:txBody>
      </p:sp>
      <p:sp>
        <p:nvSpPr>
          <p:cNvPr id="121" name="Text 115"/>
          <p:cNvSpPr txBox="1"/>
          <p:nvPr/>
        </p:nvSpPr>
        <p:spPr>
          <a:xfrm>
            <a:off x="2848356" y="493867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特定AI场景适配</a:t>
            </a:r>
            <a:endParaRPr lang="en-US" sz="1000" dirty="0"/>
          </a:p>
        </p:txBody>
      </p:sp>
      <p:pic>
        <p:nvPicPr>
          <p:cNvPr id="122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4216298" y="4955134"/>
            <a:ext cx="105156" cy="133502"/>
          </a:xfrm>
          <a:prstGeom prst="rect">
            <a:avLst/>
          </a:prstGeom>
        </p:spPr>
      </p:pic>
      <p:sp>
        <p:nvSpPr>
          <p:cNvPr id="123" name="Text 116"/>
          <p:cNvSpPr txBox="1"/>
          <p:nvPr/>
        </p:nvSpPr>
        <p:spPr>
          <a:xfrm>
            <a:off x="10556748" y="4938674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1000" dirty="0"/>
          </a:p>
        </p:txBody>
      </p:sp>
      <p:sp>
        <p:nvSpPr>
          <p:cNvPr id="124" name="Text 117"/>
          <p:cNvSpPr txBox="1"/>
          <p:nvPr/>
        </p:nvSpPr>
        <p:spPr>
          <a:xfrm>
            <a:off x="6004865" y="493867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用户体验</a:t>
            </a:r>
            <a:endParaRPr lang="en-US" sz="1000" dirty="0"/>
          </a:p>
        </p:txBody>
      </p:sp>
      <p:sp>
        <p:nvSpPr>
          <p:cNvPr id="125" name="Text 118"/>
          <p:cNvSpPr txBox="1"/>
          <p:nvPr/>
        </p:nvSpPr>
        <p:spPr>
          <a:xfrm>
            <a:off x="6671462" y="493867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现有工作流集成度</a:t>
            </a:r>
            <a:endParaRPr lang="en-US" sz="1000" dirty="0"/>
          </a:p>
        </p:txBody>
      </p:sp>
      <p:pic>
        <p:nvPicPr>
          <p:cNvPr id="126" name="Image 5" descr="preencoded.png">    </p:cNvPr>
          <p:cNvPicPr>
            <a:picLocks noChangeAspect="1"/>
          </p:cNvPicPr>
          <p:nvPr/>
        </p:nvPicPr>
        <p:blipFill>
          <a:blip r:embed="rId6"/>
          <a:srcRect l="-2512" r="-2512" t="0" b="0"/>
          <a:stretch/>
        </p:blipFill>
        <p:spPr>
          <a:xfrm>
            <a:off x="8128102" y="4955134"/>
            <a:ext cx="105156" cy="133502"/>
          </a:xfrm>
          <a:prstGeom prst="rect">
            <a:avLst/>
          </a:prstGeom>
        </p:spPr>
      </p:pic>
      <p:sp>
        <p:nvSpPr>
          <p:cNvPr id="127" name="Text 119"/>
          <p:cNvSpPr txBox="1"/>
          <p:nvPr/>
        </p:nvSpPr>
        <p:spPr>
          <a:xfrm>
            <a:off x="8128102" y="4938674"/>
            <a:ext cx="37298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的适配度</a:t>
            </a:r>
            <a:endParaRPr lang="en-US" sz="1000" dirty="0"/>
          </a:p>
        </p:txBody>
      </p:sp>
      <p:sp>
        <p:nvSpPr>
          <p:cNvPr id="128" name="Text 120"/>
          <p:cNvSpPr txBox="1"/>
          <p:nvPr/>
        </p:nvSpPr>
        <p:spPr>
          <a:xfrm>
            <a:off x="10023653" y="493867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生成质量</a:t>
            </a:r>
            <a:endParaRPr lang="en-US" sz="1000" dirty="0"/>
          </a:p>
        </p:txBody>
      </p:sp>
      <p:sp>
        <p:nvSpPr>
          <p:cNvPr id="129" name="Text 121"/>
          <p:cNvSpPr txBox="1"/>
          <p:nvPr/>
        </p:nvSpPr>
        <p:spPr>
          <a:xfrm>
            <a:off x="10690250" y="493867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特定创意领域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929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差异化转化为市场成功的关键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0362895" y="629107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157509" y="819302"/>
            <a:ext cx="758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页码 18/33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81305" y="1390802"/>
            <a:ext cx="3685946" cy="3152851"/>
          </a:xfrm>
          <a:prstGeom prst="roundRect">
            <a:avLst>
              <a:gd name="adj" fmla="val 70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3154" y="1552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1657807"/>
            <a:ext cx="171907" cy="171907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4254703" y="1390802"/>
            <a:ext cx="3685946" cy="3152851"/>
          </a:xfrm>
          <a:prstGeom prst="roundRect">
            <a:avLst>
              <a:gd name="adj" fmla="val 70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4416552" y="1552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037844" y="1647749"/>
            <a:ext cx="8001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4911242" y="1647749"/>
            <a:ext cx="9528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Midjourney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543154" y="20574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4416552" y="20574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543154" y="2286000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将AI融入工作流程而非作为独立功能，专注于写作增强和知识管理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4416552" y="2286000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聚焦高品质艺术创作，不追求通用AI图像生成，构建专业创意社区</a:t>
            </a:r>
            <a:endParaRPr lang="en-US" sz="1000" dirty="0"/>
          </a:p>
        </p:txBody>
      </p:sp>
      <p:sp>
        <p:nvSpPr>
          <p:cNvPr id="20" name="Shape 17"/>
          <p:cNvSpPr/>
          <p:nvPr/>
        </p:nvSpPr>
        <p:spPr>
          <a:xfrm>
            <a:off x="543154" y="2809951"/>
            <a:ext cx="3362249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1" name="Shape 18"/>
          <p:cNvSpPr/>
          <p:nvPr/>
        </p:nvSpPr>
        <p:spPr>
          <a:xfrm>
            <a:off x="4416552" y="2809951"/>
            <a:ext cx="3362249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2" name="Text 19"/>
          <p:cNvSpPr txBox="1"/>
          <p:nvPr/>
        </p:nvSpPr>
        <p:spPr>
          <a:xfrm>
            <a:off x="543154" y="2943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市场成功因素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4416552" y="2943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市场成功因素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733349" y="32095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专注特定垂直场景，深度整合而非广度覆盖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33349" y="3438144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保持核心产品体验，AI作为增强而非替代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4606747" y="32095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超高质量美学体验，形成独特的品牌识别度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4606747" y="3438144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社区驱动的产品迭代，用户即品牌大使</a:t>
            </a:r>
            <a:endParaRPr lang="en-US" sz="1000" dirty="0"/>
          </a:p>
        </p:txBody>
      </p:sp>
      <p:sp>
        <p:nvSpPr>
          <p:cNvPr id="28" name="Shape 25"/>
          <p:cNvSpPr/>
          <p:nvPr/>
        </p:nvSpPr>
        <p:spPr>
          <a:xfrm>
            <a:off x="543154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29" name="Shape 26"/>
          <p:cNvSpPr/>
          <p:nvPr/>
        </p:nvSpPr>
        <p:spPr>
          <a:xfrm>
            <a:off x="2279599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30" name="Text 27"/>
          <p:cNvSpPr txBox="1"/>
          <p:nvPr/>
        </p:nvSpPr>
        <p:spPr>
          <a:xfrm>
            <a:off x="1237183" y="3877056"/>
            <a:ext cx="381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3x</a:t>
            </a:r>
            <a:endParaRPr lang="en-US" sz="1500" dirty="0"/>
          </a:p>
        </p:txBody>
      </p:sp>
      <p:sp>
        <p:nvSpPr>
          <p:cNvPr id="31" name="Text 28"/>
          <p:cNvSpPr txBox="1"/>
          <p:nvPr/>
        </p:nvSpPr>
        <p:spPr>
          <a:xfrm>
            <a:off x="2865730" y="3877056"/>
            <a:ext cx="600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40%</a:t>
            </a:r>
            <a:endParaRPr lang="en-US" sz="1500" dirty="0"/>
          </a:p>
        </p:txBody>
      </p:sp>
      <p:sp>
        <p:nvSpPr>
          <p:cNvPr id="32" name="Text 29"/>
          <p:cNvSpPr txBox="1"/>
          <p:nvPr/>
        </p:nvSpPr>
        <p:spPr>
          <a:xfrm>
            <a:off x="1125626" y="41431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收入增长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2805379" y="41431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转化率提升</a:t>
            </a:r>
            <a:endParaRPr lang="en-US" sz="900" dirty="0"/>
          </a:p>
        </p:txBody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20794" y="1657807"/>
            <a:ext cx="171907" cy="171907"/>
          </a:xfrm>
          <a:prstGeom prst="rect">
            <a:avLst/>
          </a:prstGeom>
        </p:spPr>
      </p:pic>
      <p:sp>
        <p:nvSpPr>
          <p:cNvPr id="35" name="Shape 31"/>
          <p:cNvSpPr/>
          <p:nvPr/>
        </p:nvSpPr>
        <p:spPr>
          <a:xfrm>
            <a:off x="8128102" y="1390802"/>
            <a:ext cx="3685946" cy="3152851"/>
          </a:xfrm>
          <a:prstGeom prst="roundRect">
            <a:avLst>
              <a:gd name="adj" fmla="val 70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32"/>
          <p:cNvSpPr/>
          <p:nvPr/>
        </p:nvSpPr>
        <p:spPr>
          <a:xfrm>
            <a:off x="8289950" y="1552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7" name="Text 33"/>
          <p:cNvSpPr txBox="1"/>
          <p:nvPr/>
        </p:nvSpPr>
        <p:spPr>
          <a:xfrm>
            <a:off x="8785555" y="1647749"/>
            <a:ext cx="6199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</a:t>
            </a:r>
            <a:endParaRPr lang="en-US" sz="1200" dirty="0"/>
          </a:p>
        </p:txBody>
      </p:sp>
      <p:sp>
        <p:nvSpPr>
          <p:cNvPr id="38" name="Text 34"/>
          <p:cNvSpPr txBox="1"/>
          <p:nvPr/>
        </p:nvSpPr>
        <p:spPr>
          <a:xfrm>
            <a:off x="8289950" y="20574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差异化策略：</a:t>
            </a:r>
            <a:endParaRPr lang="en-US" sz="1000" dirty="0"/>
          </a:p>
        </p:txBody>
      </p:sp>
      <p:sp>
        <p:nvSpPr>
          <p:cNvPr id="39" name="Text 35"/>
          <p:cNvSpPr txBox="1"/>
          <p:nvPr/>
        </p:nvSpPr>
        <p:spPr>
          <a:xfrm>
            <a:off x="8289950" y="2286000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专为开发者打造的原生AI编辑器，而非插件式体验，深度整合开发工作流</a:t>
            </a:r>
            <a:endParaRPr lang="en-US" sz="1000" dirty="0"/>
          </a:p>
        </p:txBody>
      </p:sp>
      <p:sp>
        <p:nvSpPr>
          <p:cNvPr id="40" name="Shape 36"/>
          <p:cNvSpPr/>
          <p:nvPr/>
        </p:nvSpPr>
        <p:spPr>
          <a:xfrm>
            <a:off x="8289950" y="2809951"/>
            <a:ext cx="3362249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1" name="Text 37"/>
          <p:cNvSpPr txBox="1"/>
          <p:nvPr/>
        </p:nvSpPr>
        <p:spPr>
          <a:xfrm>
            <a:off x="8289950" y="2943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市场成功因素</a:t>
            </a:r>
            <a:endParaRPr lang="en-US" sz="1000" dirty="0"/>
          </a:p>
        </p:txBody>
      </p:sp>
      <p:sp>
        <p:nvSpPr>
          <p:cNvPr id="42" name="Text 38"/>
          <p:cNvSpPr txBox="1"/>
          <p:nvPr/>
        </p:nvSpPr>
        <p:spPr>
          <a:xfrm>
            <a:off x="8480146" y="3209544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提供完整解决方案，免去用户自行集成的麻烦</a:t>
            </a:r>
            <a:endParaRPr lang="en-US" sz="1000" dirty="0"/>
          </a:p>
        </p:txBody>
      </p:sp>
      <p:sp>
        <p:nvSpPr>
          <p:cNvPr id="43" name="Text 39"/>
          <p:cNvSpPr txBox="1"/>
          <p:nvPr/>
        </p:nvSpPr>
        <p:spPr>
          <a:xfrm>
            <a:off x="8480146" y="34381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针对特定用户群体优化体验，超越通用工具</a:t>
            </a:r>
            <a:endParaRPr lang="en-US" sz="1000" dirty="0"/>
          </a:p>
        </p:txBody>
      </p:sp>
      <p:sp>
        <p:nvSpPr>
          <p:cNvPr id="44" name="Shape 40"/>
          <p:cNvSpPr/>
          <p:nvPr/>
        </p:nvSpPr>
        <p:spPr>
          <a:xfrm>
            <a:off x="4416552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5" name="Shape 41"/>
          <p:cNvSpPr/>
          <p:nvPr/>
        </p:nvSpPr>
        <p:spPr>
          <a:xfrm>
            <a:off x="6152998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6" name="Shape 42"/>
          <p:cNvSpPr/>
          <p:nvPr/>
        </p:nvSpPr>
        <p:spPr>
          <a:xfrm>
            <a:off x="8289950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7" name="Shape 43"/>
          <p:cNvSpPr/>
          <p:nvPr/>
        </p:nvSpPr>
        <p:spPr>
          <a:xfrm>
            <a:off x="10026396" y="3771900"/>
            <a:ext cx="1628546" cy="609905"/>
          </a:xfrm>
          <a:prstGeom prst="roundRect">
            <a:avLst>
              <a:gd name="adj" fmla="val 9370"/>
            </a:avLst>
          </a:prstGeom>
          <a:solidFill>
            <a:srgbClr val="F3F4F6"/>
          </a:solidFill>
          <a:ln/>
        </p:spPr>
      </p:sp>
      <p:sp>
        <p:nvSpPr>
          <p:cNvPr id="48" name="Text 44"/>
          <p:cNvSpPr txBox="1"/>
          <p:nvPr/>
        </p:nvSpPr>
        <p:spPr>
          <a:xfrm>
            <a:off x="5014570" y="3877056"/>
            <a:ext cx="571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5M+</a:t>
            </a:r>
            <a:endParaRPr lang="en-US" sz="1500" dirty="0"/>
          </a:p>
        </p:txBody>
      </p:sp>
      <p:sp>
        <p:nvSpPr>
          <p:cNvPr id="49" name="Text 45"/>
          <p:cNvSpPr txBox="1"/>
          <p:nvPr/>
        </p:nvSpPr>
        <p:spPr>
          <a:xfrm>
            <a:off x="6732727" y="3877056"/>
            <a:ext cx="609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$1B+</a:t>
            </a:r>
            <a:endParaRPr lang="en-US" sz="1500" dirty="0"/>
          </a:p>
        </p:txBody>
      </p:sp>
      <p:sp>
        <p:nvSpPr>
          <p:cNvPr id="50" name="Text 46"/>
          <p:cNvSpPr txBox="1"/>
          <p:nvPr/>
        </p:nvSpPr>
        <p:spPr>
          <a:xfrm>
            <a:off x="8884310" y="387705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47%</a:t>
            </a:r>
            <a:endParaRPr lang="en-US" sz="1500" dirty="0"/>
          </a:p>
        </p:txBody>
      </p:sp>
      <p:sp>
        <p:nvSpPr>
          <p:cNvPr id="51" name="Text 47"/>
          <p:cNvSpPr txBox="1"/>
          <p:nvPr/>
        </p:nvSpPr>
        <p:spPr>
          <a:xfrm>
            <a:off x="10630814" y="3877056"/>
            <a:ext cx="562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8.2x</a:t>
            </a:r>
            <a:endParaRPr lang="en-US" sz="1500" dirty="0"/>
          </a:p>
        </p:txBody>
      </p:sp>
      <p:sp>
        <p:nvSpPr>
          <p:cNvPr id="52" name="Text 48"/>
          <p:cNvSpPr txBox="1"/>
          <p:nvPr/>
        </p:nvSpPr>
        <p:spPr>
          <a:xfrm>
            <a:off x="4999025" y="41431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付费用户</a:t>
            </a:r>
            <a:endParaRPr lang="en-US" sz="900" dirty="0"/>
          </a:p>
        </p:txBody>
      </p:sp>
      <p:sp>
        <p:nvSpPr>
          <p:cNvPr id="53" name="Text 49"/>
          <p:cNvSpPr txBox="1"/>
          <p:nvPr/>
        </p:nvSpPr>
        <p:spPr>
          <a:xfrm>
            <a:off x="6793078" y="41431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年收入</a:t>
            </a:r>
            <a:endParaRPr lang="en-US" sz="900" dirty="0"/>
          </a:p>
        </p:txBody>
      </p:sp>
      <p:pic>
        <p:nvPicPr>
          <p:cNvPr id="54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8370418" y="1657807"/>
            <a:ext cx="219456" cy="171907"/>
          </a:xfrm>
          <a:prstGeom prst="rect">
            <a:avLst/>
          </a:prstGeom>
        </p:spPr>
      </p:pic>
      <p:sp>
        <p:nvSpPr>
          <p:cNvPr id="55" name="Text 50"/>
          <p:cNvSpPr txBox="1"/>
          <p:nvPr/>
        </p:nvSpPr>
        <p:spPr>
          <a:xfrm>
            <a:off x="8814816" y="41431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年环比增长</a:t>
            </a:r>
            <a:endParaRPr lang="en-US" sz="900" dirty="0"/>
          </a:p>
        </p:txBody>
      </p:sp>
      <p:sp>
        <p:nvSpPr>
          <p:cNvPr id="56" name="Text 51"/>
          <p:cNvSpPr txBox="1"/>
          <p:nvPr/>
        </p:nvSpPr>
        <p:spPr>
          <a:xfrm>
            <a:off x="10494569" y="41431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用户留存提升</a:t>
            </a:r>
            <a:endParaRPr lang="en-US" sz="900" dirty="0"/>
          </a:p>
        </p:txBody>
      </p:sp>
      <p:sp>
        <p:nvSpPr>
          <p:cNvPr id="57" name="Text 52"/>
          <p:cNvSpPr txBox="1"/>
          <p:nvPr/>
        </p:nvSpPr>
        <p:spPr>
          <a:xfrm>
            <a:off x="381305" y="4791456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成功共性要素</a:t>
            </a:r>
            <a:endParaRPr lang="en-US" sz="1200" dirty="0"/>
          </a:p>
        </p:txBody>
      </p:sp>
      <p:sp>
        <p:nvSpPr>
          <p:cNvPr id="58" name="Shape 53"/>
          <p:cNvSpPr/>
          <p:nvPr/>
        </p:nvSpPr>
        <p:spPr>
          <a:xfrm>
            <a:off x="381305" y="5057546"/>
            <a:ext cx="11430000" cy="552298"/>
          </a:xfrm>
          <a:prstGeom prst="roundRect">
            <a:avLst>
              <a:gd name="adj" fmla="val 22836"/>
            </a:avLst>
          </a:prstGeom>
          <a:solidFill>
            <a:srgbClr val="EFF6FF"/>
          </a:solidFill>
          <a:ln/>
        </p:spPr>
      </p:sp>
      <p:sp>
        <p:nvSpPr>
          <p:cNvPr id="59" name="Shape 54"/>
          <p:cNvSpPr/>
          <p:nvPr/>
        </p:nvSpPr>
        <p:spPr>
          <a:xfrm>
            <a:off x="533095" y="5210251"/>
            <a:ext cx="247802" cy="2478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0" name="Shape 55"/>
          <p:cNvSpPr/>
          <p:nvPr/>
        </p:nvSpPr>
        <p:spPr>
          <a:xfrm>
            <a:off x="4304995" y="5210251"/>
            <a:ext cx="247802" cy="2478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1" name="Shape 56"/>
          <p:cNvSpPr/>
          <p:nvPr/>
        </p:nvSpPr>
        <p:spPr>
          <a:xfrm>
            <a:off x="8076895" y="5210251"/>
            <a:ext cx="247802" cy="2478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2" name="Text 57"/>
          <p:cNvSpPr txBox="1"/>
          <p:nvPr/>
        </p:nvSpPr>
        <p:spPr>
          <a:xfrm>
            <a:off x="629107" y="5234026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63" name="Text 58"/>
          <p:cNvSpPr txBox="1"/>
          <p:nvPr/>
        </p:nvSpPr>
        <p:spPr>
          <a:xfrm>
            <a:off x="4387291" y="523402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64" name="Text 59"/>
          <p:cNvSpPr txBox="1"/>
          <p:nvPr/>
        </p:nvSpPr>
        <p:spPr>
          <a:xfrm>
            <a:off x="8158277" y="523402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65" name="Text 60"/>
          <p:cNvSpPr txBox="1"/>
          <p:nvPr/>
        </p:nvSpPr>
        <p:spPr>
          <a:xfrm>
            <a:off x="895198" y="5219395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超越功能差异，构建独特体验生态，形成用户心智占位</a:t>
            </a:r>
            <a:endParaRPr lang="en-US" sz="1000" dirty="0"/>
          </a:p>
        </p:txBody>
      </p:sp>
      <p:sp>
        <p:nvSpPr>
          <p:cNvPr id="66" name="Text 61"/>
          <p:cNvSpPr txBox="1"/>
          <p:nvPr/>
        </p:nvSpPr>
        <p:spPr>
          <a:xfrm>
            <a:off x="4667098" y="521939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垂直深耕特定场景，解决用户痛点，而非追求全能</a:t>
            </a:r>
            <a:endParaRPr lang="en-US" sz="1000" dirty="0"/>
          </a:p>
        </p:txBody>
      </p:sp>
      <p:sp>
        <p:nvSpPr>
          <p:cNvPr id="67" name="Text 62"/>
          <p:cNvSpPr txBox="1"/>
          <p:nvPr/>
        </p:nvSpPr>
        <p:spPr>
          <a:xfrm>
            <a:off x="8438998" y="521939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社区驱动增长，粉丝经济与产品迭代形成良性循环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66344"/>
            <a:ext cx="2015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第三部分：快速试错与数据驱动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685800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快速产品试错的本质意义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0362895" y="523951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096805" y="724205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创业者与企业主手册</a:t>
            </a:r>
            <a:endParaRPr lang="en-US" sz="15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3523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时代背景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270479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速度即竞争力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1647749"/>
            <a:ext cx="35579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AI技术更新速度远超以往任何一次技术革命，</a:t>
            </a:r>
            <a:endParaRPr lang="en-US" sz="1300" dirty="0"/>
          </a:p>
        </p:txBody>
      </p:sp>
      <p:sp>
        <p:nvSpPr>
          <p:cNvPr id="12" name="Text 10"/>
          <p:cNvSpPr txBox="1"/>
          <p:nvPr/>
        </p:nvSpPr>
        <p:spPr>
          <a:xfrm>
            <a:off x="5860390" y="1647749"/>
            <a:ext cx="27011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，快速试错成为AI创业的生命线。</a:t>
            </a:r>
            <a:endParaRPr lang="en-US" sz="1300" dirty="0"/>
          </a:p>
        </p:txBody>
      </p:sp>
      <p:sp>
        <p:nvSpPr>
          <p:cNvPr id="13" name="Text 11"/>
          <p:cNvSpPr txBox="1"/>
          <p:nvPr/>
        </p:nvSpPr>
        <p:spPr>
          <a:xfrm>
            <a:off x="3802990" y="1647749"/>
            <a:ext cx="21863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产品节奏必须匹配时代节奏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838505" y="2190902"/>
            <a:ext cx="10515600" cy="38405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15" name="Shape 13"/>
          <p:cNvSpPr/>
          <p:nvPr/>
        </p:nvSpPr>
        <p:spPr>
          <a:xfrm>
            <a:off x="128747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6" name="Shape 14"/>
          <p:cNvSpPr/>
          <p:nvPr/>
        </p:nvSpPr>
        <p:spPr>
          <a:xfrm>
            <a:off x="286481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7" name="Shape 15"/>
          <p:cNvSpPr/>
          <p:nvPr/>
        </p:nvSpPr>
        <p:spPr>
          <a:xfrm>
            <a:off x="444215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8" name="Shape 16"/>
          <p:cNvSpPr/>
          <p:nvPr/>
        </p:nvSpPr>
        <p:spPr>
          <a:xfrm>
            <a:off x="707105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9" name="Shape 17"/>
          <p:cNvSpPr/>
          <p:nvPr/>
        </p:nvSpPr>
        <p:spPr>
          <a:xfrm>
            <a:off x="10751515" y="2133295"/>
            <a:ext cx="152705" cy="1527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0" name="Text 18"/>
          <p:cNvSpPr txBox="1"/>
          <p:nvPr/>
        </p:nvSpPr>
        <p:spPr>
          <a:xfrm>
            <a:off x="1171346" y="1733702"/>
            <a:ext cx="4764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PC时代</a:t>
            </a:r>
            <a:endParaRPr lang="en-US" sz="900" dirty="0"/>
          </a:p>
        </p:txBody>
      </p:sp>
      <p:sp>
        <p:nvSpPr>
          <p:cNvPr id="21" name="Text 19"/>
          <p:cNvSpPr txBox="1"/>
          <p:nvPr/>
        </p:nvSpPr>
        <p:spPr>
          <a:xfrm>
            <a:off x="2769718" y="1733702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</a:t>
            </a:r>
            <a:endParaRPr lang="en-US" sz="900" dirty="0"/>
          </a:p>
        </p:txBody>
      </p:sp>
      <p:sp>
        <p:nvSpPr>
          <p:cNvPr id="22" name="Text 20"/>
          <p:cNvSpPr txBox="1"/>
          <p:nvPr/>
        </p:nvSpPr>
        <p:spPr>
          <a:xfrm>
            <a:off x="4232758" y="1733702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移动互联网</a:t>
            </a:r>
            <a:endParaRPr lang="en-US" sz="900" dirty="0"/>
          </a:p>
        </p:txBody>
      </p:sp>
      <p:sp>
        <p:nvSpPr>
          <p:cNvPr id="23" name="Text 21"/>
          <p:cNvSpPr txBox="1"/>
          <p:nvPr/>
        </p:nvSpPr>
        <p:spPr>
          <a:xfrm>
            <a:off x="6978701" y="1733702"/>
            <a:ext cx="4288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初代AI</a:t>
            </a:r>
            <a:endParaRPr lang="en-US" sz="900" dirty="0"/>
          </a:p>
        </p:txBody>
      </p:sp>
      <p:sp>
        <p:nvSpPr>
          <p:cNvPr id="24" name="Text 22"/>
          <p:cNvSpPr txBox="1"/>
          <p:nvPr/>
        </p:nvSpPr>
        <p:spPr>
          <a:xfrm>
            <a:off x="10550347" y="1733702"/>
            <a:ext cx="6483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</a:t>
            </a:r>
            <a:endParaRPr lang="en-US" sz="900" dirty="0"/>
          </a:p>
        </p:txBody>
      </p:sp>
      <p:sp>
        <p:nvSpPr>
          <p:cNvPr id="25" name="Text 23"/>
          <p:cNvSpPr txBox="1"/>
          <p:nvPr/>
        </p:nvSpPr>
        <p:spPr>
          <a:xfrm>
            <a:off x="1155802" y="1895551"/>
            <a:ext cx="5193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5-10年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2761488" y="1895551"/>
            <a:ext cx="462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3-5年</a:t>
            </a:r>
            <a:endParaRPr lang="en-US" sz="1000" dirty="0"/>
          </a:p>
        </p:txBody>
      </p:sp>
      <p:sp>
        <p:nvSpPr>
          <p:cNvPr id="27" name="Text 25"/>
          <p:cNvSpPr txBox="1"/>
          <p:nvPr/>
        </p:nvSpPr>
        <p:spPr>
          <a:xfrm>
            <a:off x="4354373" y="1895551"/>
            <a:ext cx="4334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1-2年</a:t>
            </a:r>
            <a:endParaRPr lang="en-US" sz="1000" dirty="0"/>
          </a:p>
        </p:txBody>
      </p:sp>
      <p:sp>
        <p:nvSpPr>
          <p:cNvPr id="28" name="Text 26"/>
          <p:cNvSpPr txBox="1"/>
          <p:nvPr/>
        </p:nvSpPr>
        <p:spPr>
          <a:xfrm>
            <a:off x="6947611" y="1895551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季度级</a:t>
            </a:r>
            <a:endParaRPr lang="en-US" sz="1000" dirty="0"/>
          </a:p>
        </p:txBody>
      </p:sp>
      <p:sp>
        <p:nvSpPr>
          <p:cNvPr id="29" name="Text 27"/>
          <p:cNvSpPr txBox="1"/>
          <p:nvPr/>
        </p:nvSpPr>
        <p:spPr>
          <a:xfrm>
            <a:off x="10694822" y="1895551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周级</a:t>
            </a: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381305" y="2971800"/>
            <a:ext cx="3715207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543154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3238805"/>
            <a:ext cx="171907" cy="171907"/>
          </a:xfrm>
          <a:prstGeom prst="rect">
            <a:avLst/>
          </a:prstGeom>
        </p:spPr>
      </p:pic>
      <p:sp>
        <p:nvSpPr>
          <p:cNvPr id="33" name="Shape 30"/>
          <p:cNvSpPr/>
          <p:nvPr/>
        </p:nvSpPr>
        <p:spPr>
          <a:xfrm>
            <a:off x="4241902" y="2971800"/>
            <a:ext cx="3715207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4" name="Shape 31"/>
          <p:cNvSpPr/>
          <p:nvPr/>
        </p:nvSpPr>
        <p:spPr>
          <a:xfrm>
            <a:off x="4403750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5" name="Text 32"/>
          <p:cNvSpPr txBox="1"/>
          <p:nvPr/>
        </p:nvSpPr>
        <p:spPr>
          <a:xfrm>
            <a:off x="1037844" y="322874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技术红利窗口短暂</a:t>
            </a:r>
            <a:endParaRPr lang="en-US" sz="1200" dirty="0"/>
          </a:p>
        </p:txBody>
      </p:sp>
      <p:sp>
        <p:nvSpPr>
          <p:cNvPr id="36" name="Text 33"/>
          <p:cNvSpPr txBox="1"/>
          <p:nvPr/>
        </p:nvSpPr>
        <p:spPr>
          <a:xfrm>
            <a:off x="543154" y="3638398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模型能力每季度更新，产品必须在短窗口内迅速抓住市场空白点</a:t>
            </a:r>
            <a:endParaRPr lang="en-US" sz="1000" dirty="0"/>
          </a:p>
        </p:txBody>
      </p:sp>
      <p:pic>
        <p:nvPicPr>
          <p:cNvPr id="3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08906" y="3238805"/>
            <a:ext cx="171907" cy="171907"/>
          </a:xfrm>
          <a:prstGeom prst="rect">
            <a:avLst/>
          </a:prstGeom>
        </p:spPr>
      </p:pic>
      <p:sp>
        <p:nvSpPr>
          <p:cNvPr id="38" name="Shape 34"/>
          <p:cNvSpPr/>
          <p:nvPr/>
        </p:nvSpPr>
        <p:spPr>
          <a:xfrm>
            <a:off x="8102498" y="2971800"/>
            <a:ext cx="3715207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35"/>
          <p:cNvSpPr/>
          <p:nvPr/>
        </p:nvSpPr>
        <p:spPr>
          <a:xfrm>
            <a:off x="8264347" y="31336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4899355" y="322874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迭代速度即护城河</a:t>
            </a:r>
            <a:endParaRPr lang="en-US" sz="1200" dirty="0"/>
          </a:p>
        </p:txBody>
      </p:sp>
      <p:sp>
        <p:nvSpPr>
          <p:cNvPr id="41" name="Text 37"/>
          <p:cNvSpPr txBox="1"/>
          <p:nvPr/>
        </p:nvSpPr>
        <p:spPr>
          <a:xfrm>
            <a:off x="4403750" y="3638398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快速试错和反馈循环形成的迭代速度是最难被复制的竞争壁垒</a:t>
            </a:r>
            <a:endParaRPr lang="en-US" sz="1000" dirty="0"/>
          </a:p>
        </p:txBody>
      </p:sp>
      <p:pic>
        <p:nvPicPr>
          <p:cNvPr id="4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369503" y="3238805"/>
            <a:ext cx="171907" cy="171907"/>
          </a:xfrm>
          <a:prstGeom prst="rect">
            <a:avLst/>
          </a:prstGeom>
        </p:spPr>
      </p:pic>
      <p:sp>
        <p:nvSpPr>
          <p:cNvPr id="43" name="Text 38"/>
          <p:cNvSpPr txBox="1"/>
          <p:nvPr/>
        </p:nvSpPr>
        <p:spPr>
          <a:xfrm>
            <a:off x="8759952" y="32287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复利效应</a:t>
            </a:r>
            <a:endParaRPr lang="en-US" sz="1200" dirty="0"/>
          </a:p>
        </p:txBody>
      </p:sp>
      <p:sp>
        <p:nvSpPr>
          <p:cNvPr id="44" name="Text 39"/>
          <p:cNvSpPr txBox="1"/>
          <p:nvPr/>
        </p:nvSpPr>
        <p:spPr>
          <a:xfrm>
            <a:off x="8264347" y="3638398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每次快速迭代都为产品积累数据和用户反馈，形成指数级增长效果</a:t>
            </a:r>
            <a:endParaRPr lang="en-US" sz="1000" dirty="0"/>
          </a:p>
        </p:txBody>
      </p:sp>
      <p:sp>
        <p:nvSpPr>
          <p:cNvPr id="45" name="Text 40"/>
          <p:cNvSpPr txBox="1"/>
          <p:nvPr/>
        </p:nvSpPr>
        <p:spPr>
          <a:xfrm>
            <a:off x="381305" y="44961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常见误区</a:t>
            </a:r>
            <a:endParaRPr lang="en-US" sz="1200" dirty="0"/>
          </a:p>
        </p:txBody>
      </p:sp>
      <p:pic>
        <p:nvPicPr>
          <p:cNvPr id="4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81305" y="4800600"/>
            <a:ext cx="152705" cy="152705"/>
          </a:xfrm>
          <a:prstGeom prst="rect">
            <a:avLst/>
          </a:prstGeom>
        </p:spPr>
      </p:pic>
      <p:sp>
        <p:nvSpPr>
          <p:cNvPr id="47" name="Text 41"/>
          <p:cNvSpPr txBox="1"/>
          <p:nvPr/>
        </p:nvSpPr>
        <p:spPr>
          <a:xfrm>
            <a:off x="609905" y="4772254"/>
            <a:ext cx="3967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过度追求完美：最初的产品应着眼于验证核心假设，而非完美无缺</a:t>
            </a:r>
            <a:endParaRPr lang="en-US" sz="1000" dirty="0"/>
          </a:p>
        </p:txBody>
      </p:sp>
      <p:pic>
        <p:nvPicPr>
          <p:cNvPr id="4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381305" y="5105095"/>
            <a:ext cx="152705" cy="152705"/>
          </a:xfrm>
          <a:prstGeom prst="rect">
            <a:avLst/>
          </a:prstGeom>
        </p:spPr>
      </p:pic>
      <p:sp>
        <p:nvSpPr>
          <p:cNvPr id="49" name="Text 42"/>
          <p:cNvSpPr txBox="1"/>
          <p:nvPr/>
        </p:nvSpPr>
        <p:spPr>
          <a:xfrm>
            <a:off x="609905" y="5076749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低估迭代频率：每周一次的产品更新在AI时代已不足够</a:t>
            </a:r>
            <a:endParaRPr lang="en-US" sz="1000" dirty="0"/>
          </a:p>
        </p:txBody>
      </p:sp>
      <p:pic>
        <p:nvPicPr>
          <p:cNvPr id="5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381305" y="5410505"/>
            <a:ext cx="152705" cy="152705"/>
          </a:xfrm>
          <a:prstGeom prst="rect">
            <a:avLst/>
          </a:prstGeom>
        </p:spPr>
      </p:pic>
      <p:sp>
        <p:nvSpPr>
          <p:cNvPr id="51" name="Text 43"/>
          <p:cNvSpPr txBox="1"/>
          <p:nvPr/>
        </p:nvSpPr>
        <p:spPr>
          <a:xfrm>
            <a:off x="609905" y="5381244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忽视数据价值：快速试错最大的价值是积累真实用户数据</a:t>
            </a:r>
            <a:endParaRPr lang="en-US" sz="1000" dirty="0"/>
          </a:p>
        </p:txBody>
      </p:sp>
      <p:sp>
        <p:nvSpPr>
          <p:cNvPr id="52" name="Text 44"/>
          <p:cNvSpPr txBox="1"/>
          <p:nvPr/>
        </p:nvSpPr>
        <p:spPr>
          <a:xfrm>
            <a:off x="6248095" y="449610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</a:t>
            </a:r>
            <a:endParaRPr lang="en-US" sz="1200" dirty="0"/>
          </a:p>
        </p:txBody>
      </p:sp>
      <p:pic>
        <p:nvPicPr>
          <p:cNvPr id="53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248095" y="4800600"/>
            <a:ext cx="152705" cy="152705"/>
          </a:xfrm>
          <a:prstGeom prst="rect">
            <a:avLst/>
          </a:prstGeom>
        </p:spPr>
      </p:pic>
      <p:sp>
        <p:nvSpPr>
          <p:cNvPr id="54" name="Text 45"/>
          <p:cNvSpPr txBox="1"/>
          <p:nvPr/>
        </p:nvSpPr>
        <p:spPr>
          <a:xfrm>
            <a:off x="6476695" y="4772254"/>
            <a:ext cx="10625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Code：</a:t>
            </a:r>
            <a:endParaRPr lang="en-US" sz="1000" dirty="0"/>
          </a:p>
        </p:txBody>
      </p:sp>
      <p:sp>
        <p:nvSpPr>
          <p:cNvPr id="55" name="Text 46"/>
          <p:cNvSpPr txBox="1"/>
          <p:nvPr/>
        </p:nvSpPr>
        <p:spPr>
          <a:xfrm>
            <a:off x="6476695" y="5229454"/>
            <a:ext cx="824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AI：</a:t>
            </a:r>
            <a:endParaRPr lang="en-US" sz="1000" dirty="0"/>
          </a:p>
        </p:txBody>
      </p:sp>
      <p:sp>
        <p:nvSpPr>
          <p:cNvPr id="56" name="Text 47"/>
          <p:cNvSpPr txBox="1"/>
          <p:nvPr/>
        </p:nvSpPr>
        <p:spPr>
          <a:xfrm>
            <a:off x="6476695" y="4953305"/>
            <a:ext cx="29910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每周发布一次更新，在3个月内市场份额从5%增长至25%</a:t>
            </a:r>
            <a:endParaRPr lang="en-US" sz="900" dirty="0"/>
          </a:p>
        </p:txBody>
      </p:sp>
      <p:pic>
        <p:nvPicPr>
          <p:cNvPr id="5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248095" y="5257800"/>
            <a:ext cx="152705" cy="152705"/>
          </a:xfrm>
          <a:prstGeom prst="rect">
            <a:avLst/>
          </a:prstGeom>
        </p:spPr>
      </p:pic>
      <p:sp>
        <p:nvSpPr>
          <p:cNvPr id="58" name="Text 48"/>
          <p:cNvSpPr txBox="1"/>
          <p:nvPr/>
        </p:nvSpPr>
        <p:spPr>
          <a:xfrm>
            <a:off x="6476695" y="5410505"/>
            <a:ext cx="35917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双周迭代模式，用户反馈驱动的功能优先级排序，8周内活跃用户翻倍</a:t>
            </a:r>
            <a:endParaRPr lang="en-US" sz="900" dirty="0"/>
          </a:p>
        </p:txBody>
      </p:sp>
      <p:pic>
        <p:nvPicPr>
          <p:cNvPr id="59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248095" y="5715000"/>
            <a:ext cx="152705" cy="152705"/>
          </a:xfrm>
          <a:prstGeom prst="rect">
            <a:avLst/>
          </a:prstGeom>
        </p:spPr>
      </p:pic>
      <p:sp>
        <p:nvSpPr>
          <p:cNvPr id="60" name="Text 49"/>
          <p:cNvSpPr txBox="1"/>
          <p:nvPr/>
        </p:nvSpPr>
        <p:spPr>
          <a:xfrm>
            <a:off x="6476695" y="5686654"/>
            <a:ext cx="957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Midjourney：</a:t>
            </a:r>
            <a:endParaRPr lang="en-US" sz="1000" dirty="0"/>
          </a:p>
        </p:txBody>
      </p:sp>
      <p:sp>
        <p:nvSpPr>
          <p:cNvPr id="61" name="Text 50"/>
          <p:cNvSpPr txBox="1"/>
          <p:nvPr/>
        </p:nvSpPr>
        <p:spPr>
          <a:xfrm>
            <a:off x="6476695" y="5867705"/>
            <a:ext cx="26005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快速版本迭代策略，v5到v6仅用4个月，远超竞品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2393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2393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课程大纲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13578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教程大纲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8392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AI应用完全指南的核心章节结构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695298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1305" y="2590495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1305" y="5277002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3154" y="1857146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648310" y="1890979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13" name="Shape 11"/>
          <p:cNvSpPr/>
          <p:nvPr/>
        </p:nvSpPr>
        <p:spPr>
          <a:xfrm>
            <a:off x="9235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28700" y="1962302"/>
            <a:ext cx="171907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381305" y="3486607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81305" y="4381805"/>
            <a:ext cx="11430000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543154" y="2752344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543154" y="3648456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543154" y="4543654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543154" y="5438851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634594" y="27861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633679" y="3681374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631850" y="4576572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24" name="Shape 21"/>
          <p:cNvSpPr/>
          <p:nvPr/>
        </p:nvSpPr>
        <p:spPr>
          <a:xfrm>
            <a:off x="923544" y="27523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5" name="Shape 22"/>
          <p:cNvSpPr/>
          <p:nvPr/>
        </p:nvSpPr>
        <p:spPr>
          <a:xfrm>
            <a:off x="923544" y="36484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6" name="Shape 23"/>
          <p:cNvSpPr/>
          <p:nvPr/>
        </p:nvSpPr>
        <p:spPr>
          <a:xfrm>
            <a:off x="923544" y="45436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7" name="Shape 24"/>
          <p:cNvSpPr/>
          <p:nvPr/>
        </p:nvSpPr>
        <p:spPr>
          <a:xfrm>
            <a:off x="923544" y="54388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8" name="Text 25"/>
          <p:cNvSpPr txBox="1"/>
          <p:nvPr/>
        </p:nvSpPr>
        <p:spPr>
          <a:xfrm>
            <a:off x="1419149" y="1876349"/>
            <a:ext cx="1505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10倍价值的智能核心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1419149" y="366674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200" dirty="0"/>
          </a:p>
        </p:txBody>
      </p:sp>
      <p:sp>
        <p:nvSpPr>
          <p:cNvPr id="30" name="Text 27"/>
          <p:cNvSpPr txBox="1"/>
          <p:nvPr/>
        </p:nvSpPr>
        <p:spPr>
          <a:xfrm>
            <a:off x="1419149" y="2095805"/>
            <a:ext cx="6272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探索智能如何成为10倍价值的核心承载，从Claude Code Agent的成功案例到智能作为产品制高点的原因</a:t>
            </a:r>
            <a:endParaRPr lang="en-US" sz="1000" dirty="0"/>
          </a:p>
        </p:txBody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28700" y="2857500"/>
            <a:ext cx="171907" cy="171907"/>
          </a:xfrm>
          <a:prstGeom prst="rect">
            <a:avLst/>
          </a:prstGeom>
        </p:spPr>
      </p:pic>
      <p:sp>
        <p:nvSpPr>
          <p:cNvPr id="32" name="Text 28"/>
          <p:cNvSpPr txBox="1"/>
          <p:nvPr/>
        </p:nvSpPr>
        <p:spPr>
          <a:xfrm>
            <a:off x="1419149" y="2771546"/>
            <a:ext cx="13624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差异化PMF与定位</a:t>
            </a:r>
            <a:endParaRPr lang="en-US" sz="1200" dirty="0"/>
          </a:p>
        </p:txBody>
      </p:sp>
      <p:sp>
        <p:nvSpPr>
          <p:cNvPr id="33" name="Text 29"/>
          <p:cNvSpPr txBox="1"/>
          <p:nvPr/>
        </p:nvSpPr>
        <p:spPr>
          <a:xfrm>
            <a:off x="1419149" y="545805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成功案例与行动建议</a:t>
            </a:r>
            <a:endParaRPr lang="en-US" sz="1200" dirty="0"/>
          </a:p>
        </p:txBody>
      </p:sp>
      <p:sp>
        <p:nvSpPr>
          <p:cNvPr id="34" name="Text 30"/>
          <p:cNvSpPr txBox="1"/>
          <p:nvPr/>
        </p:nvSpPr>
        <p:spPr>
          <a:xfrm>
            <a:off x="1419149" y="2991002"/>
            <a:ext cx="5034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在同质化市场中建立独特价值定位，从应用分类到差异化维度与成功品牌定位方法论</a:t>
            </a:r>
            <a:endParaRPr lang="en-US" sz="1000" dirty="0"/>
          </a:p>
        </p:txBody>
      </p:sp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1037844" y="3752698"/>
            <a:ext cx="152705" cy="171907"/>
          </a:xfrm>
          <a:prstGeom prst="rect">
            <a:avLst/>
          </a:prstGeom>
        </p:spPr>
      </p:pic>
      <p:sp>
        <p:nvSpPr>
          <p:cNvPr id="36" name="Text 31"/>
          <p:cNvSpPr txBox="1"/>
          <p:nvPr/>
        </p:nvSpPr>
        <p:spPr>
          <a:xfrm>
            <a:off x="635508" y="54717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000" dirty="0"/>
          </a:p>
        </p:txBody>
      </p:sp>
      <p:sp>
        <p:nvSpPr>
          <p:cNvPr id="37" name="Text 32"/>
          <p:cNvSpPr txBox="1"/>
          <p:nvPr/>
        </p:nvSpPr>
        <p:spPr>
          <a:xfrm>
            <a:off x="1419149" y="3886200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产品开发速度的重要性，敏捷验证全流程与数据驱动的评测体系，从验证到规模化的转换</a:t>
            </a:r>
            <a:endParaRPr lang="en-US" sz="1000" dirty="0"/>
          </a:p>
        </p:txBody>
      </p:sp>
      <p:pic>
        <p:nvPicPr>
          <p:cNvPr id="3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028700" y="4647895"/>
            <a:ext cx="171907" cy="171907"/>
          </a:xfrm>
          <a:prstGeom prst="rect">
            <a:avLst/>
          </a:prstGeom>
        </p:spPr>
      </p:pic>
      <p:sp>
        <p:nvSpPr>
          <p:cNvPr id="39" name="Text 33"/>
          <p:cNvSpPr txBox="1"/>
          <p:nvPr/>
        </p:nvSpPr>
        <p:spPr>
          <a:xfrm>
            <a:off x="1419149" y="4562856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</a:t>
            </a:r>
            <a:endParaRPr lang="en-US" sz="1200" dirty="0"/>
          </a:p>
        </p:txBody>
      </p:sp>
      <p:sp>
        <p:nvSpPr>
          <p:cNvPr id="40" name="Text 34"/>
          <p:cNvSpPr txBox="1"/>
          <p:nvPr/>
        </p:nvSpPr>
        <p:spPr>
          <a:xfrm>
            <a:off x="1419149" y="4781398"/>
            <a:ext cx="57012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构建全流程系统性优化的产品路线，新老玩家差异化策略，四大应用类别发展路线与工具链升级</a:t>
            </a:r>
            <a:endParaRPr lang="en-US" sz="1000" dirty="0"/>
          </a:p>
        </p:txBody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841" b="-841"/>
          <a:stretch/>
        </p:blipFill>
        <p:spPr>
          <a:xfrm>
            <a:off x="1019556" y="5544007"/>
            <a:ext cx="190195" cy="171907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1419149" y="5676595"/>
            <a:ext cx="5472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四类应用代表性案例分析，核心Takeaways总结与创业行动指南，从理论到实践的转化路径</a:t>
            </a:r>
            <a:endParaRPr lang="en-US" sz="1000" dirty="0"/>
          </a:p>
        </p:txBody>
      </p:sp>
      <p:sp>
        <p:nvSpPr>
          <p:cNvPr id="43" name="Shape 36"/>
          <p:cNvSpPr/>
          <p:nvPr/>
        </p:nvSpPr>
        <p:spPr>
          <a:xfrm>
            <a:off x="381305" y="6324905"/>
            <a:ext cx="11430000" cy="533095"/>
          </a:xfrm>
          <a:prstGeom prst="roundRect">
            <a:avLst>
              <a:gd name="adj" fmla="val 18378"/>
            </a:avLst>
          </a:prstGeom>
          <a:solidFill>
            <a:srgbClr val="EFF6FF"/>
          </a:solidFill>
          <a:ln/>
        </p:spPr>
      </p:sp>
      <p:pic>
        <p:nvPicPr>
          <p:cNvPr id="4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533095" y="6515100"/>
            <a:ext cx="114300" cy="152705"/>
          </a:xfrm>
          <a:prstGeom prst="rect">
            <a:avLst/>
          </a:prstGeom>
        </p:spPr>
      </p:pic>
      <p:sp>
        <p:nvSpPr>
          <p:cNvPr id="45" name="Text 37"/>
          <p:cNvSpPr txBox="1"/>
          <p:nvPr/>
        </p:nvSpPr>
        <p:spPr>
          <a:xfrm>
            <a:off x="761695" y="6505956"/>
            <a:ext cx="7148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本教程围绕4个核心takeaways展开：智能是核心卖点、差异化PMF、快速试错验证、价值和效率最大化的自洽产品路径</a:t>
            </a:r>
            <a:endParaRPr lang="en-US" sz="1000" dirty="0"/>
          </a:p>
        </p:txBody>
      </p:sp>
      <p:sp>
        <p:nvSpPr>
          <p:cNvPr id="46" name="Text 38"/>
          <p:cNvSpPr txBox="1"/>
          <p:nvPr/>
        </p:nvSpPr>
        <p:spPr>
          <a:xfrm>
            <a:off x="381305" y="6867144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47" name="Text 39"/>
          <p:cNvSpPr txBox="1"/>
          <p:nvPr/>
        </p:nvSpPr>
        <p:spPr>
          <a:xfrm>
            <a:off x="11729923" y="6867144"/>
            <a:ext cx="186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开发方法论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1866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敏捷开发/验证的全流程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14654"/>
            <a:ext cx="37673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AI产品从MVP到快速迭代的完整流程与最佳实践</a:t>
            </a:r>
            <a:endParaRPr lang="en-US" sz="13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858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267798" y="895198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1524305" y="2562149"/>
            <a:ext cx="9144000" cy="19202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-57" r="-57" t="0" b="0"/>
          <a:stretch/>
        </p:blipFill>
        <p:spPr>
          <a:xfrm>
            <a:off x="2896819" y="2286000"/>
            <a:ext cx="200254" cy="228600"/>
          </a:xfrm>
          <a:prstGeom prst="rect">
            <a:avLst/>
          </a:prstGeom>
        </p:spPr>
      </p:pic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-57" r="-57" t="0" b="0"/>
          <a:stretch/>
        </p:blipFill>
        <p:spPr>
          <a:xfrm>
            <a:off x="5995721" y="2286000"/>
            <a:ext cx="200254" cy="228600"/>
          </a:xfrm>
          <a:prstGeom prst="rect">
            <a:avLst/>
          </a:prstGeom>
        </p:spPr>
      </p:pic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-57" r="-57" t="0" b="0"/>
          <a:stretch/>
        </p:blipFill>
        <p:spPr>
          <a:xfrm>
            <a:off x="9094622" y="2286000"/>
            <a:ext cx="200254" cy="228600"/>
          </a:xfrm>
          <a:prstGeom prst="rect">
            <a:avLst/>
          </a:prstGeom>
        </p:spPr>
      </p:pic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0362895" y="3353105"/>
            <a:ext cx="152705" cy="152705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10515600" y="3333902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持续循环迭代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381305" y="3866998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敏捷开发关键原则</a:t>
            </a:r>
            <a:endParaRPr lang="en-US" sz="1200" dirty="0"/>
          </a:p>
        </p:txBody>
      </p:sp>
      <p:sp>
        <p:nvSpPr>
          <p:cNvPr id="17" name="Shape 11"/>
          <p:cNvSpPr/>
          <p:nvPr/>
        </p:nvSpPr>
        <p:spPr>
          <a:xfrm>
            <a:off x="381305" y="4134002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2"/>
          <p:cNvSpPr/>
          <p:nvPr/>
        </p:nvSpPr>
        <p:spPr>
          <a:xfrm>
            <a:off x="381305" y="5372100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3"/>
          <p:cNvSpPr/>
          <p:nvPr/>
        </p:nvSpPr>
        <p:spPr>
          <a:xfrm>
            <a:off x="6210605" y="5372100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4"/>
          <p:cNvSpPr/>
          <p:nvPr/>
        </p:nvSpPr>
        <p:spPr>
          <a:xfrm>
            <a:off x="543154" y="4334256"/>
            <a:ext cx="286207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97103" y="4438498"/>
            <a:ext cx="171907" cy="171907"/>
          </a:xfrm>
          <a:prstGeom prst="rect">
            <a:avLst/>
          </a:prstGeom>
        </p:spPr>
      </p:pic>
      <p:sp>
        <p:nvSpPr>
          <p:cNvPr id="22" name="Shape 15"/>
          <p:cNvSpPr/>
          <p:nvPr/>
        </p:nvSpPr>
        <p:spPr>
          <a:xfrm>
            <a:off x="6210605" y="4134002"/>
            <a:ext cx="5600700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3" name="Shape 16"/>
          <p:cNvSpPr/>
          <p:nvPr/>
        </p:nvSpPr>
        <p:spPr>
          <a:xfrm>
            <a:off x="6372454" y="4334256"/>
            <a:ext cx="30449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4" name="Shape 17"/>
          <p:cNvSpPr/>
          <p:nvPr/>
        </p:nvSpPr>
        <p:spPr>
          <a:xfrm>
            <a:off x="543154" y="5572354"/>
            <a:ext cx="352044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5" name="Shape 18"/>
          <p:cNvSpPr/>
          <p:nvPr/>
        </p:nvSpPr>
        <p:spPr>
          <a:xfrm>
            <a:off x="6372454" y="5572354"/>
            <a:ext cx="30449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6" name="Text 19"/>
          <p:cNvSpPr txBox="1"/>
          <p:nvPr/>
        </p:nvSpPr>
        <p:spPr>
          <a:xfrm>
            <a:off x="936346" y="43150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速度优先于完美</a:t>
            </a:r>
            <a:endParaRPr lang="en-US" sz="1200" dirty="0"/>
          </a:p>
        </p:txBody>
      </p:sp>
      <p:sp>
        <p:nvSpPr>
          <p:cNvPr id="27" name="Text 20"/>
          <p:cNvSpPr txBox="1"/>
          <p:nvPr/>
        </p:nvSpPr>
        <p:spPr>
          <a:xfrm>
            <a:off x="1001268" y="55531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用户参与设计</a:t>
            </a:r>
            <a:endParaRPr lang="en-US" sz="1200" dirty="0"/>
          </a:p>
        </p:txBody>
      </p:sp>
      <p:sp>
        <p:nvSpPr>
          <p:cNvPr id="28" name="Text 21"/>
          <p:cNvSpPr txBox="1"/>
          <p:nvPr/>
        </p:nvSpPr>
        <p:spPr>
          <a:xfrm>
            <a:off x="6786677" y="55531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周级迭代周期</a:t>
            </a:r>
            <a:endParaRPr lang="en-US" sz="1200" dirty="0"/>
          </a:p>
        </p:txBody>
      </p:sp>
      <p:sp>
        <p:nvSpPr>
          <p:cNvPr id="29" name="Text 22"/>
          <p:cNvSpPr txBox="1"/>
          <p:nvPr/>
        </p:nvSpPr>
        <p:spPr>
          <a:xfrm>
            <a:off x="936346" y="4533595"/>
            <a:ext cx="48911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在AI产品开发中，快速上线一个不完美的版本远胜于慢速打磨一个完美产品。AI领域的竞争窗口期通常只有数月。</a:t>
            </a:r>
            <a:endParaRPr lang="en-US" sz="1000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437376" y="4438498"/>
            <a:ext cx="171907" cy="171907"/>
          </a:xfrm>
          <a:prstGeom prst="rect">
            <a:avLst/>
          </a:prstGeom>
        </p:spPr>
      </p:pic>
      <p:sp>
        <p:nvSpPr>
          <p:cNvPr id="31" name="Text 23"/>
          <p:cNvSpPr txBox="1"/>
          <p:nvPr/>
        </p:nvSpPr>
        <p:spPr>
          <a:xfrm>
            <a:off x="6788506" y="43150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数据驱动决策</a:t>
            </a:r>
            <a:endParaRPr lang="en-US" sz="1200" dirty="0"/>
          </a:p>
        </p:txBody>
      </p:sp>
      <p:sp>
        <p:nvSpPr>
          <p:cNvPr id="32" name="Text 24"/>
          <p:cNvSpPr txBox="1"/>
          <p:nvPr/>
        </p:nvSpPr>
        <p:spPr>
          <a:xfrm>
            <a:off x="6788506" y="4533595"/>
            <a:ext cx="49011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所有产品决策都应基于用户数据和行为分析，避免主观假设。建立核心指标并实时监控每次迭代的影响。</a:t>
            </a:r>
            <a:endParaRPr lang="en-US" sz="1000" dirty="0"/>
          </a:p>
        </p:txBody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-1064" r="-1064" t="0" b="0"/>
          <a:stretch/>
        </p:blipFill>
        <p:spPr>
          <a:xfrm>
            <a:off x="605333" y="5676595"/>
            <a:ext cx="219456" cy="171907"/>
          </a:xfrm>
          <a:prstGeom prst="rect">
            <a:avLst/>
          </a:prstGeom>
        </p:spPr>
      </p:pic>
      <p:sp>
        <p:nvSpPr>
          <p:cNvPr id="34" name="Text 25"/>
          <p:cNvSpPr txBox="1"/>
          <p:nvPr/>
        </p:nvSpPr>
        <p:spPr>
          <a:xfrm>
            <a:off x="1001268" y="5772607"/>
            <a:ext cx="49011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将早期用户纳入开发过程，通过访谈、使用场景观察和反馈会议获取真实使用情境的见解。</a:t>
            </a:r>
            <a:endParaRPr lang="en-US" sz="1000" dirty="0"/>
          </a:p>
        </p:txBody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rcRect l="-760" r="-760" t="0" b="0"/>
          <a:stretch/>
        </p:blipFill>
        <p:spPr>
          <a:xfrm>
            <a:off x="6445606" y="5676595"/>
            <a:ext cx="152705" cy="171907"/>
          </a:xfrm>
          <a:prstGeom prst="rect">
            <a:avLst/>
          </a:prstGeom>
        </p:spPr>
      </p:pic>
      <p:sp>
        <p:nvSpPr>
          <p:cNvPr id="36" name="Text 26"/>
          <p:cNvSpPr txBox="1"/>
          <p:nvPr/>
        </p:nvSpPr>
        <p:spPr>
          <a:xfrm>
            <a:off x="6786677" y="5772607"/>
            <a:ext cx="49487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AI应用中，迭代周期应控制在1-2周，比传统软件开发更快。快速验证学习速度是核心竞争力。</a:t>
            </a:r>
            <a:endParaRPr lang="en-US" sz="1000" dirty="0"/>
          </a:p>
        </p:txBody>
      </p:sp>
      <p:sp>
        <p:nvSpPr>
          <p:cNvPr id="37" name="Shape 27"/>
          <p:cNvSpPr/>
          <p:nvPr/>
        </p:nvSpPr>
        <p:spPr>
          <a:xfrm>
            <a:off x="381305" y="1580998"/>
            <a:ext cx="2133295" cy="1657807"/>
          </a:xfrm>
          <a:prstGeom prst="roundRect">
            <a:avLst>
              <a:gd name="adj" fmla="val 25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8" name="Shape 28"/>
          <p:cNvSpPr/>
          <p:nvPr/>
        </p:nvSpPr>
        <p:spPr>
          <a:xfrm>
            <a:off x="6578194" y="1695298"/>
            <a:ext cx="2133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29"/>
          <p:cNvSpPr/>
          <p:nvPr/>
        </p:nvSpPr>
        <p:spPr>
          <a:xfrm>
            <a:off x="9677095" y="1695298"/>
            <a:ext cx="2133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0" name="Shape 30"/>
          <p:cNvSpPr/>
          <p:nvPr/>
        </p:nvSpPr>
        <p:spPr>
          <a:xfrm>
            <a:off x="1257300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rcRect l="-1773" r="-1773" t="0" b="0"/>
          <a:stretch/>
        </p:blipFill>
        <p:spPr>
          <a:xfrm>
            <a:off x="1380744" y="1848002"/>
            <a:ext cx="133502" cy="171907"/>
          </a:xfrm>
          <a:prstGeom prst="rect">
            <a:avLst/>
          </a:prstGeom>
        </p:spPr>
      </p:pic>
      <p:sp>
        <p:nvSpPr>
          <p:cNvPr id="42" name="Shape 31"/>
          <p:cNvSpPr/>
          <p:nvPr/>
        </p:nvSpPr>
        <p:spPr>
          <a:xfrm>
            <a:off x="3479292" y="1695298"/>
            <a:ext cx="2133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3" name="Shape 32"/>
          <p:cNvSpPr/>
          <p:nvPr/>
        </p:nvSpPr>
        <p:spPr>
          <a:xfrm>
            <a:off x="4356202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4" name="Shape 33"/>
          <p:cNvSpPr/>
          <p:nvPr/>
        </p:nvSpPr>
        <p:spPr>
          <a:xfrm>
            <a:off x="7454189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5" name="Shape 34"/>
          <p:cNvSpPr/>
          <p:nvPr/>
        </p:nvSpPr>
        <p:spPr>
          <a:xfrm>
            <a:off x="10553090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6" name="Text 35"/>
          <p:cNvSpPr txBox="1"/>
          <p:nvPr/>
        </p:nvSpPr>
        <p:spPr>
          <a:xfrm>
            <a:off x="990295" y="22576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最小可行产品</a:t>
            </a:r>
            <a:endParaRPr lang="en-US" sz="1200" dirty="0"/>
          </a:p>
        </p:txBody>
      </p:sp>
      <p:sp>
        <p:nvSpPr>
          <p:cNvPr id="47" name="Text 36"/>
          <p:cNvSpPr txBox="1"/>
          <p:nvPr/>
        </p:nvSpPr>
        <p:spPr>
          <a:xfrm>
            <a:off x="1216152" y="24862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(MVP)</a:t>
            </a:r>
            <a:endParaRPr lang="en-US" sz="1200" dirty="0"/>
          </a:p>
        </p:txBody>
      </p:sp>
      <p:sp>
        <p:nvSpPr>
          <p:cNvPr id="48" name="Text 37"/>
          <p:cNvSpPr txBox="1"/>
          <p:nvPr/>
        </p:nvSpPr>
        <p:spPr>
          <a:xfrm>
            <a:off x="4241902" y="2371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假设验证</a:t>
            </a:r>
            <a:endParaRPr lang="en-US" sz="1200" dirty="0"/>
          </a:p>
        </p:txBody>
      </p:sp>
      <p:sp>
        <p:nvSpPr>
          <p:cNvPr id="49" name="Text 38"/>
          <p:cNvSpPr txBox="1"/>
          <p:nvPr/>
        </p:nvSpPr>
        <p:spPr>
          <a:xfrm>
            <a:off x="7339889" y="2371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数据反馈</a:t>
            </a:r>
            <a:endParaRPr lang="en-US" sz="1200" dirty="0"/>
          </a:p>
        </p:txBody>
      </p:sp>
      <p:sp>
        <p:nvSpPr>
          <p:cNvPr id="50" name="Text 39"/>
          <p:cNvSpPr txBox="1"/>
          <p:nvPr/>
        </p:nvSpPr>
        <p:spPr>
          <a:xfrm>
            <a:off x="914400" y="27047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聚焦核心价值假设</a:t>
            </a:r>
            <a:endParaRPr lang="en-US" sz="1000" dirty="0"/>
          </a:p>
        </p:txBody>
      </p:sp>
      <p:sp>
        <p:nvSpPr>
          <p:cNvPr id="51" name="Text 40"/>
          <p:cNvSpPr txBox="1"/>
          <p:nvPr/>
        </p:nvSpPr>
        <p:spPr>
          <a:xfrm>
            <a:off x="847649" y="289590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快速构建最小功能集</a:t>
            </a:r>
            <a:endParaRPr lang="en-US" sz="1000" dirty="0"/>
          </a:p>
        </p:txBody>
      </p:sp>
      <p:pic>
        <p:nvPicPr>
          <p:cNvPr id="52" name="Image 9" descr="preencoded.png">    </p:cNvPr>
          <p:cNvPicPr>
            <a:picLocks noChangeAspect="1"/>
          </p:cNvPicPr>
          <p:nvPr/>
        </p:nvPicPr>
        <p:blipFill>
          <a:blip r:embed="rId10"/>
          <a:srcRect l="-760" r="-760" t="0" b="0"/>
          <a:stretch/>
        </p:blipFill>
        <p:spPr>
          <a:xfrm>
            <a:off x="4470502" y="1962302"/>
            <a:ext cx="152705" cy="171907"/>
          </a:xfrm>
          <a:prstGeom prst="rect">
            <a:avLst/>
          </a:prstGeom>
        </p:spPr>
      </p:pic>
      <p:sp>
        <p:nvSpPr>
          <p:cNvPr id="53" name="Text 41"/>
          <p:cNvSpPr txBox="1"/>
          <p:nvPr/>
        </p:nvSpPr>
        <p:spPr>
          <a:xfrm>
            <a:off x="4146804" y="259049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明确测试假设</a:t>
            </a:r>
            <a:endParaRPr lang="en-US" sz="1000" dirty="0"/>
          </a:p>
        </p:txBody>
      </p:sp>
      <p:sp>
        <p:nvSpPr>
          <p:cNvPr id="54" name="Text 42"/>
          <p:cNvSpPr txBox="1"/>
          <p:nvPr/>
        </p:nvSpPr>
        <p:spPr>
          <a:xfrm>
            <a:off x="4146804" y="27816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设计验证实验</a:t>
            </a:r>
            <a:endParaRPr lang="en-US" sz="1000" dirty="0"/>
          </a:p>
        </p:txBody>
      </p:sp>
      <p:pic>
        <p:nvPicPr>
          <p:cNvPr id="55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841" b="-841"/>
          <a:stretch/>
        </p:blipFill>
        <p:spPr>
          <a:xfrm>
            <a:off x="7550201" y="1962302"/>
            <a:ext cx="190195" cy="171907"/>
          </a:xfrm>
          <a:prstGeom prst="rect">
            <a:avLst/>
          </a:prstGeom>
        </p:spPr>
      </p:pic>
      <p:sp>
        <p:nvSpPr>
          <p:cNvPr id="56" name="Text 43"/>
          <p:cNvSpPr txBox="1"/>
          <p:nvPr/>
        </p:nvSpPr>
        <p:spPr>
          <a:xfrm>
            <a:off x="7111289" y="25904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收集用户行为数据</a:t>
            </a:r>
            <a:endParaRPr lang="en-US" sz="1000" dirty="0"/>
          </a:p>
        </p:txBody>
      </p:sp>
      <p:sp>
        <p:nvSpPr>
          <p:cNvPr id="57" name="Text 44"/>
          <p:cNvSpPr txBox="1"/>
          <p:nvPr/>
        </p:nvSpPr>
        <p:spPr>
          <a:xfrm>
            <a:off x="7244791" y="27816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分析关键指标</a:t>
            </a:r>
            <a:endParaRPr lang="en-US" sz="1000" dirty="0"/>
          </a:p>
        </p:txBody>
      </p:sp>
      <p:pic>
        <p:nvPicPr>
          <p:cNvPr id="58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10658246" y="1962302"/>
            <a:ext cx="171907" cy="171907"/>
          </a:xfrm>
          <a:prstGeom prst="rect">
            <a:avLst/>
          </a:prstGeom>
        </p:spPr>
      </p:pic>
      <p:sp>
        <p:nvSpPr>
          <p:cNvPr id="59" name="Text 45"/>
          <p:cNvSpPr txBox="1"/>
          <p:nvPr/>
        </p:nvSpPr>
        <p:spPr>
          <a:xfrm>
            <a:off x="10438790" y="2371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调整迭代</a:t>
            </a:r>
            <a:endParaRPr lang="en-US" sz="1200" dirty="0"/>
          </a:p>
        </p:txBody>
      </p:sp>
      <p:sp>
        <p:nvSpPr>
          <p:cNvPr id="60" name="Text 46"/>
          <p:cNvSpPr txBox="1"/>
          <p:nvPr/>
        </p:nvSpPr>
        <p:spPr>
          <a:xfrm>
            <a:off x="10210190" y="25904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基于数据优化产品</a:t>
            </a:r>
            <a:endParaRPr lang="en-US" sz="1000" dirty="0"/>
          </a:p>
        </p:txBody>
      </p:sp>
      <p:sp>
        <p:nvSpPr>
          <p:cNvPr id="61" name="Text 47"/>
          <p:cNvSpPr txBox="1"/>
          <p:nvPr/>
        </p:nvSpPr>
        <p:spPr>
          <a:xfrm>
            <a:off x="10343693" y="2781605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快速更新发布</a:t>
            </a: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9258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9258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2015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第三部分：快速试错与数据驱动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评测体系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10465308" y="666598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2380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产品决策框架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255300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三大指标类别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485900"/>
            <a:ext cx="33531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数据驱动的评测体系</a:t>
            </a:r>
            <a:endParaRPr lang="en-US" sz="27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1981505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如何用</a:t>
            </a:r>
            <a:endParaRPr lang="en-US" sz="1500" dirty="0"/>
          </a:p>
        </p:txBody>
      </p:sp>
      <p:sp>
        <p:nvSpPr>
          <p:cNvPr id="12" name="Text 10"/>
          <p:cNvSpPr txBox="1"/>
          <p:nvPr/>
        </p:nvSpPr>
        <p:spPr>
          <a:xfrm>
            <a:off x="2095805" y="1981505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指导产品迭代决策</a:t>
            </a:r>
            <a:endParaRPr lang="en-US" sz="1500" dirty="0"/>
          </a:p>
        </p:txBody>
      </p:sp>
      <p:sp>
        <p:nvSpPr>
          <p:cNvPr id="13" name="Text 11"/>
          <p:cNvSpPr txBox="1"/>
          <p:nvPr/>
        </p:nvSpPr>
        <p:spPr>
          <a:xfrm>
            <a:off x="952805" y="1981505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多维数据指标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381305" y="2819095"/>
            <a:ext cx="3715207" cy="2266798"/>
          </a:xfrm>
          <a:prstGeom prst="roundRect">
            <a:avLst>
              <a:gd name="adj" fmla="val 13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543154" y="2980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3086100"/>
            <a:ext cx="171907" cy="171907"/>
          </a:xfrm>
          <a:prstGeom prst="rect">
            <a:avLst/>
          </a:prstGeom>
        </p:spPr>
      </p:pic>
      <p:sp>
        <p:nvSpPr>
          <p:cNvPr id="17" name="Shape 14"/>
          <p:cNvSpPr/>
          <p:nvPr/>
        </p:nvSpPr>
        <p:spPr>
          <a:xfrm>
            <a:off x="4241902" y="2819095"/>
            <a:ext cx="3715207" cy="2266798"/>
          </a:xfrm>
          <a:prstGeom prst="roundRect">
            <a:avLst>
              <a:gd name="adj" fmla="val 13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8102498" y="2819095"/>
            <a:ext cx="3715207" cy="2266798"/>
          </a:xfrm>
          <a:prstGeom prst="roundRect">
            <a:avLst>
              <a:gd name="adj" fmla="val 13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4403750" y="2980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Shape 17"/>
          <p:cNvSpPr/>
          <p:nvPr/>
        </p:nvSpPr>
        <p:spPr>
          <a:xfrm>
            <a:off x="8264347" y="29809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1037844" y="30769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技术指标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4899355" y="30769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用户指标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8759952" y="30769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商业指标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733349" y="3486607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准确率 / 召回率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33349" y="3676802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响应时间 / 延迟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733349" y="3866998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系统稳定性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733349" y="4058107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资源利用率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733349" y="42483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安全合规性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4593946" y="3486607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使用频次 / 时长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4593946" y="3676802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留存率 / 活跃度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4593946" y="3866998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满意度评分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4593946" y="4058107"/>
            <a:ext cx="9098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推荐率 (NPS)</a:t>
            </a:r>
            <a:endParaRPr lang="en-US" sz="1000" dirty="0"/>
          </a:p>
        </p:txBody>
      </p:sp>
      <p:sp>
        <p:nvSpPr>
          <p:cNvPr id="33" name="Text 30"/>
          <p:cNvSpPr txBox="1"/>
          <p:nvPr/>
        </p:nvSpPr>
        <p:spPr>
          <a:xfrm>
            <a:off x="4593946" y="4248302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功能使用分布</a:t>
            </a:r>
            <a:endParaRPr lang="en-US" sz="1000" dirty="0"/>
          </a:p>
        </p:txBody>
      </p:sp>
      <p:sp>
        <p:nvSpPr>
          <p:cNvPr id="34" name="Text 31"/>
          <p:cNvSpPr txBox="1"/>
          <p:nvPr/>
        </p:nvSpPr>
        <p:spPr>
          <a:xfrm>
            <a:off x="8454542" y="3486607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转化率</a:t>
            </a:r>
            <a:endParaRPr lang="en-US" sz="1000" dirty="0"/>
          </a:p>
        </p:txBody>
      </p:sp>
      <p:sp>
        <p:nvSpPr>
          <p:cNvPr id="35" name="Text 32"/>
          <p:cNvSpPr txBox="1"/>
          <p:nvPr/>
        </p:nvSpPr>
        <p:spPr>
          <a:xfrm>
            <a:off x="8454542" y="3676802"/>
            <a:ext cx="9866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客单价 / ARPU</a:t>
            </a:r>
            <a:endParaRPr lang="en-US" sz="1000" dirty="0"/>
          </a:p>
        </p:txBody>
      </p:sp>
      <p:sp>
        <p:nvSpPr>
          <p:cNvPr id="36" name="Text 33"/>
          <p:cNvSpPr txBox="1"/>
          <p:nvPr/>
        </p:nvSpPr>
        <p:spPr>
          <a:xfrm>
            <a:off x="8454542" y="3866998"/>
            <a:ext cx="967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LTV/CAC 比率</a:t>
            </a:r>
            <a:endParaRPr lang="en-US" sz="1000" dirty="0"/>
          </a:p>
        </p:txBody>
      </p:sp>
      <p:sp>
        <p:nvSpPr>
          <p:cNvPr id="37" name="Text 34"/>
          <p:cNvSpPr txBox="1"/>
          <p:nvPr/>
        </p:nvSpPr>
        <p:spPr>
          <a:xfrm>
            <a:off x="8454542" y="4058107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收入增长率</a:t>
            </a:r>
            <a:endParaRPr lang="en-US" sz="1000" dirty="0"/>
          </a:p>
        </p:txBody>
      </p:sp>
      <p:sp>
        <p:nvSpPr>
          <p:cNvPr id="38" name="Text 35"/>
          <p:cNvSpPr txBox="1"/>
          <p:nvPr/>
        </p:nvSpPr>
        <p:spPr>
          <a:xfrm>
            <a:off x="8454542" y="4248302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续订率 / 流失率</a:t>
            </a:r>
            <a:endParaRPr lang="en-US" sz="1000" dirty="0"/>
          </a:p>
        </p:txBody>
      </p:sp>
      <p:sp>
        <p:nvSpPr>
          <p:cNvPr id="39" name="Text 36"/>
          <p:cNvSpPr txBox="1"/>
          <p:nvPr/>
        </p:nvSpPr>
        <p:spPr>
          <a:xfrm>
            <a:off x="543154" y="46003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重要性权重</a:t>
            </a:r>
            <a:endParaRPr lang="en-US" sz="900" dirty="0"/>
          </a:p>
        </p:txBody>
      </p:sp>
      <p:sp>
        <p:nvSpPr>
          <p:cNvPr id="40" name="Text 37"/>
          <p:cNvSpPr txBox="1"/>
          <p:nvPr/>
        </p:nvSpPr>
        <p:spPr>
          <a:xfrm>
            <a:off x="4403750" y="46003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重要性权重</a:t>
            </a:r>
            <a:endParaRPr lang="en-US" sz="900" dirty="0"/>
          </a:p>
        </p:txBody>
      </p:sp>
      <p:sp>
        <p:nvSpPr>
          <p:cNvPr id="41" name="Shape 38"/>
          <p:cNvSpPr/>
          <p:nvPr/>
        </p:nvSpPr>
        <p:spPr>
          <a:xfrm>
            <a:off x="543154" y="4848149"/>
            <a:ext cx="3390595" cy="75895"/>
          </a:xfrm>
          <a:prstGeom prst="roundRect">
            <a:avLst>
              <a:gd name="adj" fmla="val 602411"/>
            </a:avLst>
          </a:prstGeom>
          <a:solidFill>
            <a:srgbClr val="E5E7EB"/>
          </a:solidFill>
          <a:ln/>
        </p:spPr>
      </p:sp>
      <p:sp>
        <p:nvSpPr>
          <p:cNvPr id="42" name="Shape 39"/>
          <p:cNvSpPr/>
          <p:nvPr/>
        </p:nvSpPr>
        <p:spPr>
          <a:xfrm>
            <a:off x="543154" y="4848149"/>
            <a:ext cx="2542946" cy="75895"/>
          </a:xfrm>
          <a:prstGeom prst="roundRect">
            <a:avLst>
              <a:gd name="adj" fmla="val 602411"/>
            </a:avLst>
          </a:prstGeom>
          <a:solidFill>
            <a:srgbClr val="4C6FFF"/>
          </a:solidFill>
          <a:ln/>
        </p:spPr>
      </p:sp>
      <p:pic>
        <p:nvPicPr>
          <p:cNvPr id="43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4518050" y="3086100"/>
            <a:ext cx="152705" cy="171907"/>
          </a:xfrm>
          <a:prstGeom prst="rect">
            <a:avLst/>
          </a:prstGeom>
        </p:spPr>
      </p:pic>
      <p:sp>
        <p:nvSpPr>
          <p:cNvPr id="44" name="Text 40"/>
          <p:cNvSpPr txBox="1"/>
          <p:nvPr/>
        </p:nvSpPr>
        <p:spPr>
          <a:xfrm>
            <a:off x="8264347" y="46003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重要性权重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4403750" y="4848149"/>
            <a:ext cx="3390595" cy="75895"/>
          </a:xfrm>
          <a:prstGeom prst="roundRect">
            <a:avLst>
              <a:gd name="adj" fmla="val 602411"/>
            </a:avLst>
          </a:prstGeom>
          <a:solidFill>
            <a:srgbClr val="E5E7EB"/>
          </a:solidFill>
          <a:ln/>
        </p:spPr>
      </p:sp>
      <p:sp>
        <p:nvSpPr>
          <p:cNvPr id="46" name="Shape 42"/>
          <p:cNvSpPr/>
          <p:nvPr/>
        </p:nvSpPr>
        <p:spPr>
          <a:xfrm>
            <a:off x="4403750" y="4848149"/>
            <a:ext cx="3047695" cy="75895"/>
          </a:xfrm>
          <a:prstGeom prst="roundRect">
            <a:avLst>
              <a:gd name="adj" fmla="val 602411"/>
            </a:avLst>
          </a:prstGeom>
          <a:solidFill>
            <a:srgbClr val="4C6FFF"/>
          </a:solidFill>
          <a:ln/>
        </p:spPr>
      </p:sp>
      <p:pic>
        <p:nvPicPr>
          <p:cNvPr id="4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369503" y="3086100"/>
            <a:ext cx="171907" cy="171907"/>
          </a:xfrm>
          <a:prstGeom prst="rect">
            <a:avLst/>
          </a:prstGeom>
        </p:spPr>
      </p:pic>
      <p:sp>
        <p:nvSpPr>
          <p:cNvPr id="48" name="Shape 43"/>
          <p:cNvSpPr/>
          <p:nvPr/>
        </p:nvSpPr>
        <p:spPr>
          <a:xfrm>
            <a:off x="8264347" y="4848149"/>
            <a:ext cx="3390595" cy="75895"/>
          </a:xfrm>
          <a:prstGeom prst="roundRect">
            <a:avLst>
              <a:gd name="adj" fmla="val 602411"/>
            </a:avLst>
          </a:prstGeom>
          <a:solidFill>
            <a:srgbClr val="E5E7EB"/>
          </a:solidFill>
          <a:ln/>
        </p:spPr>
      </p:sp>
      <p:sp>
        <p:nvSpPr>
          <p:cNvPr id="49" name="Shape 44"/>
          <p:cNvSpPr/>
          <p:nvPr/>
        </p:nvSpPr>
        <p:spPr>
          <a:xfrm>
            <a:off x="8264347" y="4848149"/>
            <a:ext cx="2885846" cy="75895"/>
          </a:xfrm>
          <a:prstGeom prst="roundRect">
            <a:avLst>
              <a:gd name="adj" fmla="val 602411"/>
            </a:avLst>
          </a:prstGeom>
          <a:solidFill>
            <a:srgbClr val="4C6FFF"/>
          </a:solidFill>
          <a:ln/>
        </p:spPr>
      </p:sp>
      <p:sp>
        <p:nvSpPr>
          <p:cNvPr id="50" name="Text 45"/>
          <p:cNvSpPr txBox="1"/>
          <p:nvPr/>
        </p:nvSpPr>
        <p:spPr>
          <a:xfrm>
            <a:off x="381305" y="5410505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指标权衡决策框架</a:t>
            </a:r>
            <a:endParaRPr lang="en-US" sz="1200" dirty="0"/>
          </a:p>
        </p:txBody>
      </p:sp>
      <p:sp>
        <p:nvSpPr>
          <p:cNvPr id="51" name="Text 46"/>
          <p:cNvSpPr txBox="1"/>
          <p:nvPr/>
        </p:nvSpPr>
        <p:spPr>
          <a:xfrm>
            <a:off x="6248095" y="5410505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数据驱动决策流程</a:t>
            </a:r>
            <a:endParaRPr lang="en-US" sz="1200" dirty="0"/>
          </a:p>
        </p:txBody>
      </p:sp>
      <p:sp>
        <p:nvSpPr>
          <p:cNvPr id="52" name="Shape 47"/>
          <p:cNvSpPr/>
          <p:nvPr/>
        </p:nvSpPr>
        <p:spPr>
          <a:xfrm>
            <a:off x="381305" y="5676595"/>
            <a:ext cx="5562295" cy="1390802"/>
          </a:xfrm>
          <a:prstGeom prst="roundRect">
            <a:avLst>
              <a:gd name="adj" fmla="val 360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3" name="Shape 48"/>
          <p:cNvSpPr/>
          <p:nvPr/>
        </p:nvSpPr>
        <p:spPr>
          <a:xfrm>
            <a:off x="6248095" y="5676595"/>
            <a:ext cx="5562295" cy="1772107"/>
          </a:xfrm>
          <a:prstGeom prst="roundRect">
            <a:avLst>
              <a:gd name="adj" fmla="val 221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4" name="Text 49"/>
          <p:cNvSpPr txBox="1"/>
          <p:nvPr/>
        </p:nvSpPr>
        <p:spPr>
          <a:xfrm>
            <a:off x="543154" y="58576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指标优先级矩阵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752551" y="61630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阶段适配</a:t>
            </a:r>
            <a:endParaRPr lang="en-US" sz="1200" dirty="0"/>
          </a:p>
        </p:txBody>
      </p:sp>
      <p:sp>
        <p:nvSpPr>
          <p:cNvPr id="56" name="Text 51"/>
          <p:cNvSpPr txBox="1"/>
          <p:nvPr/>
        </p:nvSpPr>
        <p:spPr>
          <a:xfrm>
            <a:off x="752551" y="64291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核心价值对齐</a:t>
            </a:r>
            <a:endParaRPr lang="en-US" sz="1200" dirty="0"/>
          </a:p>
        </p:txBody>
      </p:sp>
      <p:sp>
        <p:nvSpPr>
          <p:cNvPr id="57" name="Text 52"/>
          <p:cNvSpPr txBox="1"/>
          <p:nvPr/>
        </p:nvSpPr>
        <p:spPr>
          <a:xfrm>
            <a:off x="752551" y="6696151"/>
            <a:ext cx="10863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短期/长期平衡</a:t>
            </a:r>
            <a:endParaRPr lang="en-US" sz="1200" dirty="0"/>
          </a:p>
        </p:txBody>
      </p:sp>
      <p:sp>
        <p:nvSpPr>
          <p:cNvPr id="58" name="Text 53"/>
          <p:cNvSpPr txBox="1"/>
          <p:nvPr/>
        </p:nvSpPr>
        <p:spPr>
          <a:xfrm>
            <a:off x="1362456" y="6163056"/>
            <a:ext cx="2714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：根据产品生命周期调整各类指标权重</a:t>
            </a:r>
            <a:endParaRPr lang="en-US" sz="1200" dirty="0"/>
          </a:p>
        </p:txBody>
      </p:sp>
      <p:sp>
        <p:nvSpPr>
          <p:cNvPr id="59" name="Text 54"/>
          <p:cNvSpPr txBox="1"/>
          <p:nvPr/>
        </p:nvSpPr>
        <p:spPr>
          <a:xfrm>
            <a:off x="1666951" y="6429146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：与产品10倍价值主张保持一致</a:t>
            </a:r>
            <a:endParaRPr lang="en-US" sz="1200" dirty="0"/>
          </a:p>
        </p:txBody>
      </p:sp>
      <p:sp>
        <p:nvSpPr>
          <p:cNvPr id="60" name="Text 55"/>
          <p:cNvSpPr txBox="1"/>
          <p:nvPr/>
        </p:nvSpPr>
        <p:spPr>
          <a:xfrm>
            <a:off x="1723644" y="6696151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：技术债务与商业成长并重</a:t>
            </a:r>
            <a:endParaRPr lang="en-US" sz="1200" dirty="0"/>
          </a:p>
        </p:txBody>
      </p:sp>
      <p:sp>
        <p:nvSpPr>
          <p:cNvPr id="61" name="Shape 56"/>
          <p:cNvSpPr/>
          <p:nvPr/>
        </p:nvSpPr>
        <p:spPr>
          <a:xfrm>
            <a:off x="381305" y="7295998"/>
            <a:ext cx="5562295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2" name="Shape 57"/>
          <p:cNvSpPr/>
          <p:nvPr/>
        </p:nvSpPr>
        <p:spPr>
          <a:xfrm>
            <a:off x="543154" y="7457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7395" y="7563002"/>
            <a:ext cx="171907" cy="171907"/>
          </a:xfrm>
          <a:prstGeom prst="rect">
            <a:avLst/>
          </a:prstGeom>
        </p:spPr>
      </p:pic>
      <p:sp>
        <p:nvSpPr>
          <p:cNvPr id="64" name="Text 58"/>
          <p:cNvSpPr txBox="1"/>
          <p:nvPr/>
        </p:nvSpPr>
        <p:spPr>
          <a:xfrm>
            <a:off x="1037844" y="75529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常见决策陷阱</a:t>
            </a:r>
            <a:endParaRPr lang="en-US" sz="1200" dirty="0"/>
          </a:p>
        </p:txBody>
      </p:sp>
      <p:sp>
        <p:nvSpPr>
          <p:cNvPr id="65" name="Text 59"/>
          <p:cNvSpPr txBox="1"/>
          <p:nvPr/>
        </p:nvSpPr>
        <p:spPr>
          <a:xfrm>
            <a:off x="752551" y="797265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过度关注单一指标</a:t>
            </a:r>
            <a:endParaRPr lang="en-US" sz="1200" dirty="0"/>
          </a:p>
        </p:txBody>
      </p:sp>
      <p:sp>
        <p:nvSpPr>
          <p:cNvPr id="66" name="Text 60"/>
          <p:cNvSpPr txBox="1"/>
          <p:nvPr/>
        </p:nvSpPr>
        <p:spPr>
          <a:xfrm>
            <a:off x="752551" y="8238744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忽略用户实际体验数据</a:t>
            </a:r>
            <a:endParaRPr lang="en-US" sz="1200" dirty="0"/>
          </a:p>
        </p:txBody>
      </p:sp>
      <p:sp>
        <p:nvSpPr>
          <p:cNvPr id="67" name="Text 61"/>
          <p:cNvSpPr txBox="1"/>
          <p:nvPr/>
        </p:nvSpPr>
        <p:spPr>
          <a:xfrm>
            <a:off x="752551" y="85057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指标取值不合理</a:t>
            </a:r>
            <a:endParaRPr lang="en-US" sz="1200" dirty="0"/>
          </a:p>
        </p:txBody>
      </p:sp>
      <p:sp>
        <p:nvSpPr>
          <p:cNvPr id="68" name="Shape 62"/>
          <p:cNvSpPr/>
          <p:nvPr/>
        </p:nvSpPr>
        <p:spPr>
          <a:xfrm>
            <a:off x="6409944" y="5838444"/>
            <a:ext cx="228600" cy="228600"/>
          </a:xfrm>
          <a:prstGeom prst="roundRect">
            <a:avLst>
              <a:gd name="adj" fmla="val 400000"/>
            </a:avLst>
          </a:prstGeom>
          <a:solidFill>
            <a:srgbClr val="3B82F6"/>
          </a:solidFill>
          <a:ln/>
        </p:spPr>
      </p:sp>
      <p:sp>
        <p:nvSpPr>
          <p:cNvPr id="69" name="Shape 63"/>
          <p:cNvSpPr/>
          <p:nvPr/>
        </p:nvSpPr>
        <p:spPr>
          <a:xfrm>
            <a:off x="6409944" y="6143854"/>
            <a:ext cx="228600" cy="228600"/>
          </a:xfrm>
          <a:prstGeom prst="roundRect">
            <a:avLst>
              <a:gd name="adj" fmla="val 400000"/>
            </a:avLst>
          </a:prstGeom>
          <a:solidFill>
            <a:srgbClr val="3B82F6"/>
          </a:solidFill>
          <a:ln/>
        </p:spPr>
      </p:sp>
      <p:sp>
        <p:nvSpPr>
          <p:cNvPr id="70" name="Shape 64"/>
          <p:cNvSpPr/>
          <p:nvPr/>
        </p:nvSpPr>
        <p:spPr>
          <a:xfrm>
            <a:off x="6409944" y="6448349"/>
            <a:ext cx="228600" cy="228600"/>
          </a:xfrm>
          <a:prstGeom prst="roundRect">
            <a:avLst>
              <a:gd name="adj" fmla="val 400000"/>
            </a:avLst>
          </a:prstGeom>
          <a:solidFill>
            <a:srgbClr val="3B82F6"/>
          </a:solidFill>
          <a:ln/>
        </p:spPr>
      </p:sp>
      <p:sp>
        <p:nvSpPr>
          <p:cNvPr id="71" name="Shape 65"/>
          <p:cNvSpPr/>
          <p:nvPr/>
        </p:nvSpPr>
        <p:spPr>
          <a:xfrm>
            <a:off x="6409944" y="6752844"/>
            <a:ext cx="228600" cy="228600"/>
          </a:xfrm>
          <a:prstGeom prst="roundRect">
            <a:avLst>
              <a:gd name="adj" fmla="val 400000"/>
            </a:avLst>
          </a:prstGeom>
          <a:solidFill>
            <a:srgbClr val="3B82F6"/>
          </a:solidFill>
          <a:ln/>
        </p:spPr>
      </p:sp>
      <p:sp>
        <p:nvSpPr>
          <p:cNvPr id="72" name="Shape 66"/>
          <p:cNvSpPr/>
          <p:nvPr/>
        </p:nvSpPr>
        <p:spPr>
          <a:xfrm>
            <a:off x="6409944" y="7058254"/>
            <a:ext cx="228600" cy="228600"/>
          </a:xfrm>
          <a:prstGeom prst="roundRect">
            <a:avLst>
              <a:gd name="adj" fmla="val 400000"/>
            </a:avLst>
          </a:prstGeom>
          <a:solidFill>
            <a:srgbClr val="3B82F6"/>
          </a:solidFill>
          <a:ln/>
        </p:spPr>
      </p:sp>
      <p:sp>
        <p:nvSpPr>
          <p:cNvPr id="73" name="Text 67"/>
          <p:cNvSpPr txBox="1"/>
          <p:nvPr/>
        </p:nvSpPr>
        <p:spPr>
          <a:xfrm>
            <a:off x="6493154" y="5838444"/>
            <a:ext cx="181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200" dirty="0"/>
          </a:p>
        </p:txBody>
      </p:sp>
      <p:sp>
        <p:nvSpPr>
          <p:cNvPr id="74" name="Text 68"/>
          <p:cNvSpPr txBox="1"/>
          <p:nvPr/>
        </p:nvSpPr>
        <p:spPr>
          <a:xfrm>
            <a:off x="6477610" y="614385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200" dirty="0"/>
          </a:p>
        </p:txBody>
      </p:sp>
      <p:sp>
        <p:nvSpPr>
          <p:cNvPr id="75" name="Text 69"/>
          <p:cNvSpPr txBox="1"/>
          <p:nvPr/>
        </p:nvSpPr>
        <p:spPr>
          <a:xfrm>
            <a:off x="6477610" y="644834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200" dirty="0"/>
          </a:p>
        </p:txBody>
      </p:sp>
      <p:sp>
        <p:nvSpPr>
          <p:cNvPr id="76" name="Text 70"/>
          <p:cNvSpPr txBox="1"/>
          <p:nvPr/>
        </p:nvSpPr>
        <p:spPr>
          <a:xfrm>
            <a:off x="6475781" y="6752844"/>
            <a:ext cx="2194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200" dirty="0"/>
          </a:p>
        </p:txBody>
      </p:sp>
      <p:sp>
        <p:nvSpPr>
          <p:cNvPr id="77" name="Text 71"/>
          <p:cNvSpPr txBox="1"/>
          <p:nvPr/>
        </p:nvSpPr>
        <p:spPr>
          <a:xfrm>
            <a:off x="6479438" y="705825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200" dirty="0"/>
          </a:p>
        </p:txBody>
      </p:sp>
      <p:sp>
        <p:nvSpPr>
          <p:cNvPr id="78" name="Text 72"/>
          <p:cNvSpPr txBox="1"/>
          <p:nvPr/>
        </p:nvSpPr>
        <p:spPr>
          <a:xfrm>
            <a:off x="6715354" y="585764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收集</a:t>
            </a:r>
            <a:endParaRPr lang="en-US" sz="1200" dirty="0"/>
          </a:p>
        </p:txBody>
      </p:sp>
      <p:sp>
        <p:nvSpPr>
          <p:cNvPr id="79" name="Text 73"/>
          <p:cNvSpPr txBox="1"/>
          <p:nvPr/>
        </p:nvSpPr>
        <p:spPr>
          <a:xfrm>
            <a:off x="6715354" y="616305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</a:t>
            </a:r>
            <a:endParaRPr lang="en-US" sz="1200" dirty="0"/>
          </a:p>
        </p:txBody>
      </p:sp>
      <p:sp>
        <p:nvSpPr>
          <p:cNvPr id="80" name="Text 74"/>
          <p:cNvSpPr txBox="1"/>
          <p:nvPr/>
        </p:nvSpPr>
        <p:spPr>
          <a:xfrm>
            <a:off x="6715354" y="6467551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</a:t>
            </a:r>
            <a:endParaRPr lang="en-US" sz="1200" dirty="0"/>
          </a:p>
        </p:txBody>
      </p:sp>
      <p:sp>
        <p:nvSpPr>
          <p:cNvPr id="81" name="Text 75"/>
          <p:cNvSpPr txBox="1"/>
          <p:nvPr/>
        </p:nvSpPr>
        <p:spPr>
          <a:xfrm>
            <a:off x="6715354" y="677204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</a:t>
            </a:r>
            <a:endParaRPr lang="en-US" sz="1200" dirty="0"/>
          </a:p>
        </p:txBody>
      </p:sp>
      <p:sp>
        <p:nvSpPr>
          <p:cNvPr id="82" name="Text 76"/>
          <p:cNvSpPr txBox="1"/>
          <p:nvPr/>
        </p:nvSpPr>
        <p:spPr>
          <a:xfrm>
            <a:off x="6715354" y="707745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反馈</a:t>
            </a:r>
            <a:endParaRPr lang="en-US" sz="1200" dirty="0"/>
          </a:p>
        </p:txBody>
      </p:sp>
      <p:sp>
        <p:nvSpPr>
          <p:cNvPr id="83" name="Text 77"/>
          <p:cNvSpPr txBox="1"/>
          <p:nvPr/>
        </p:nvSpPr>
        <p:spPr>
          <a:xfrm>
            <a:off x="7019849" y="5857646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：多渠道数据实时采集</a:t>
            </a:r>
            <a:endParaRPr lang="en-US" sz="1200" dirty="0"/>
          </a:p>
        </p:txBody>
      </p:sp>
      <p:sp>
        <p:nvSpPr>
          <p:cNvPr id="84" name="Text 78"/>
          <p:cNvSpPr txBox="1"/>
          <p:nvPr/>
        </p:nvSpPr>
        <p:spPr>
          <a:xfrm>
            <a:off x="7019849" y="6163056"/>
            <a:ext cx="20958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：AI辅助数据解读与异常检测</a:t>
            </a:r>
            <a:endParaRPr lang="en-US" sz="1200" dirty="0"/>
          </a:p>
        </p:txBody>
      </p:sp>
      <p:sp>
        <p:nvSpPr>
          <p:cNvPr id="85" name="Text 79"/>
          <p:cNvSpPr txBox="1"/>
          <p:nvPr/>
        </p:nvSpPr>
        <p:spPr>
          <a:xfrm>
            <a:off x="7019849" y="6467551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：指标交叉验证与场景加权</a:t>
            </a:r>
            <a:endParaRPr lang="en-US" sz="1200" dirty="0"/>
          </a:p>
        </p:txBody>
      </p:sp>
      <p:sp>
        <p:nvSpPr>
          <p:cNvPr id="86" name="Text 80"/>
          <p:cNvSpPr txBox="1"/>
          <p:nvPr/>
        </p:nvSpPr>
        <p:spPr>
          <a:xfrm>
            <a:off x="7019849" y="6772046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：快速落地与效果追踪</a:t>
            </a:r>
            <a:endParaRPr lang="en-US" sz="1200" dirty="0"/>
          </a:p>
        </p:txBody>
      </p:sp>
      <p:sp>
        <p:nvSpPr>
          <p:cNvPr id="87" name="Text 81"/>
          <p:cNvSpPr txBox="1"/>
          <p:nvPr/>
        </p:nvSpPr>
        <p:spPr>
          <a:xfrm>
            <a:off x="7019849" y="7077456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：持续优化指标评估体系</a:t>
            </a:r>
            <a:endParaRPr lang="en-US" sz="1200" dirty="0"/>
          </a:p>
        </p:txBody>
      </p:sp>
      <p:pic>
        <p:nvPicPr>
          <p:cNvPr id="88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6248095" y="7702906"/>
            <a:ext cx="105156" cy="133502"/>
          </a:xfrm>
          <a:prstGeom prst="rect">
            <a:avLst/>
          </a:prstGeom>
        </p:spPr>
      </p:pic>
      <p:sp>
        <p:nvSpPr>
          <p:cNvPr id="89" name="Text 82"/>
          <p:cNvSpPr txBox="1"/>
          <p:nvPr/>
        </p:nvSpPr>
        <p:spPr>
          <a:xfrm>
            <a:off x="6391656" y="7686446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i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实践建议：建立可视化指标看板，确保全团队数据共识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53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353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实验方法论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02483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A/B测试与敏感性实验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5522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096805" y="752551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5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333195"/>
            <a:ext cx="90589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AI产品的A/B测试是验证假设和优化决策的科学方法，通过并行实验对比不同模型性能、交互设计和功能优先级，加速产品迭代速度。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790395"/>
            <a:ext cx="15435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AI产品A/B测试案例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81305" y="2057400"/>
            <a:ext cx="3715207" cy="1561795"/>
          </a:xfrm>
          <a:prstGeom prst="roundRect">
            <a:avLst>
              <a:gd name="adj" fmla="val 28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4241902" y="2057400"/>
            <a:ext cx="3715207" cy="1561795"/>
          </a:xfrm>
          <a:prstGeom prst="roundRect">
            <a:avLst>
              <a:gd name="adj" fmla="val 28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8102498" y="2057400"/>
            <a:ext cx="3715207" cy="1561795"/>
          </a:xfrm>
          <a:prstGeom prst="roundRect">
            <a:avLst>
              <a:gd name="adj" fmla="val 285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543154" y="22192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23621" y="2324405"/>
            <a:ext cx="219456" cy="171907"/>
          </a:xfrm>
          <a:prstGeom prst="rect">
            <a:avLst/>
          </a:prstGeom>
        </p:spPr>
      </p:pic>
      <p:sp>
        <p:nvSpPr>
          <p:cNvPr id="16" name="Shape 13"/>
          <p:cNvSpPr/>
          <p:nvPr/>
        </p:nvSpPr>
        <p:spPr>
          <a:xfrm>
            <a:off x="4403750" y="22192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8264347" y="22192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1037844" y="23143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模型对比测试</a:t>
            </a:r>
            <a:endParaRPr lang="en-US" sz="1200" dirty="0"/>
          </a:p>
        </p:txBody>
      </p:sp>
      <p:sp>
        <p:nvSpPr>
          <p:cNvPr id="19" name="Text 16"/>
          <p:cNvSpPr txBox="1"/>
          <p:nvPr/>
        </p:nvSpPr>
        <p:spPr>
          <a:xfrm>
            <a:off x="543154" y="2723998"/>
            <a:ext cx="3443630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在Claude vs GPT-4对比测试中，代码生成任务上用户满意度分别为82%与78%，代码执行成功率85%与76%</a:t>
            </a:r>
            <a:endParaRPr lang="en-US" sz="1000" dirty="0"/>
          </a:p>
        </p:txBody>
      </p:sp>
      <p:sp>
        <p:nvSpPr>
          <p:cNvPr id="20" name="Shape 17"/>
          <p:cNvSpPr/>
          <p:nvPr/>
        </p:nvSpPr>
        <p:spPr>
          <a:xfrm>
            <a:off x="543154" y="3247949"/>
            <a:ext cx="3390595" cy="57607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1" name="Shape 18"/>
          <p:cNvSpPr/>
          <p:nvPr/>
        </p:nvSpPr>
        <p:spPr>
          <a:xfrm>
            <a:off x="314554" y="3076956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3927348" y="3076956"/>
            <a:ext cx="228600" cy="228600"/>
          </a:xfrm>
          <a:prstGeom prst="ellipse">
            <a:avLst/>
          </a:prstGeom>
          <a:solidFill>
            <a:srgbClr val="FF6B4C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4899355" y="23143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交互设计测试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8759952" y="23143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功能优先级测试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4403750" y="2723998"/>
            <a:ext cx="33869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改进AI助手交互界面后，用户平均任务完成时间从3分钟缩短至85秒，重复使用率提升57%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8264347" y="2723998"/>
            <a:ext cx="34152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在Agentic产品中，自动执行功能比分析功能增加了32%的用户留存，但付费意愿提升仅有12%</a:t>
            </a:r>
            <a:endParaRPr lang="en-US" sz="1000" dirty="0"/>
          </a:p>
        </p:txBody>
      </p:sp>
      <p:sp>
        <p:nvSpPr>
          <p:cNvPr id="27" name="Shape 24"/>
          <p:cNvSpPr/>
          <p:nvPr/>
        </p:nvSpPr>
        <p:spPr>
          <a:xfrm>
            <a:off x="4403750" y="3247949"/>
            <a:ext cx="3390595" cy="57607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8" name="Shape 25"/>
          <p:cNvSpPr/>
          <p:nvPr/>
        </p:nvSpPr>
        <p:spPr>
          <a:xfrm>
            <a:off x="8264347" y="3247949"/>
            <a:ext cx="3390595" cy="57607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9" name="Shape 26"/>
          <p:cNvSpPr/>
          <p:nvPr/>
        </p:nvSpPr>
        <p:spPr>
          <a:xfrm>
            <a:off x="543154" y="3247949"/>
            <a:ext cx="278160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543154" y="3381451"/>
            <a:ext cx="2648102" cy="57607"/>
          </a:xfrm>
          <a:prstGeom prst="rect">
            <a:avLst/>
          </a:prstGeom>
          <a:solidFill>
            <a:srgbClr val="FF6B4C"/>
          </a:solidFill>
          <a:ln/>
        </p:spPr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4498848" y="2324405"/>
            <a:ext cx="190195" cy="171907"/>
          </a:xfrm>
          <a:prstGeom prst="rect">
            <a:avLst/>
          </a:prstGeom>
        </p:spPr>
      </p:pic>
      <p:sp>
        <p:nvSpPr>
          <p:cNvPr id="32" name="Shape 28"/>
          <p:cNvSpPr/>
          <p:nvPr/>
        </p:nvSpPr>
        <p:spPr>
          <a:xfrm>
            <a:off x="4175150" y="3076956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3" name="Shape 29"/>
          <p:cNvSpPr/>
          <p:nvPr/>
        </p:nvSpPr>
        <p:spPr>
          <a:xfrm>
            <a:off x="7787945" y="3076956"/>
            <a:ext cx="228600" cy="228600"/>
          </a:xfrm>
          <a:prstGeom prst="ellipse">
            <a:avLst/>
          </a:prstGeom>
          <a:solidFill>
            <a:srgbClr val="FF6B4C"/>
          </a:solidFill>
          <a:ln/>
        </p:spPr>
      </p:sp>
      <p:sp>
        <p:nvSpPr>
          <p:cNvPr id="34" name="Shape 30"/>
          <p:cNvSpPr/>
          <p:nvPr/>
        </p:nvSpPr>
        <p:spPr>
          <a:xfrm>
            <a:off x="4403750" y="3247949"/>
            <a:ext cx="339059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5" name="Shape 31"/>
          <p:cNvSpPr/>
          <p:nvPr/>
        </p:nvSpPr>
        <p:spPr>
          <a:xfrm>
            <a:off x="4403750" y="3381451"/>
            <a:ext cx="1591056" cy="57607"/>
          </a:xfrm>
          <a:prstGeom prst="rect">
            <a:avLst/>
          </a:prstGeom>
          <a:solidFill>
            <a:srgbClr val="FF6B4C"/>
          </a:solidFill>
          <a:ln/>
        </p:spPr>
      </p:sp>
      <p:pic>
        <p:nvPicPr>
          <p:cNvPr id="3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369503" y="2324405"/>
            <a:ext cx="171907" cy="171907"/>
          </a:xfrm>
          <a:prstGeom prst="rect">
            <a:avLst/>
          </a:prstGeom>
        </p:spPr>
      </p:pic>
      <p:sp>
        <p:nvSpPr>
          <p:cNvPr id="37" name="Shape 32"/>
          <p:cNvSpPr/>
          <p:nvPr/>
        </p:nvSpPr>
        <p:spPr>
          <a:xfrm>
            <a:off x="8035747" y="3076956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8" name="Shape 33"/>
          <p:cNvSpPr/>
          <p:nvPr/>
        </p:nvSpPr>
        <p:spPr>
          <a:xfrm>
            <a:off x="11649456" y="3076956"/>
            <a:ext cx="228600" cy="228600"/>
          </a:xfrm>
          <a:prstGeom prst="ellipse">
            <a:avLst/>
          </a:prstGeom>
          <a:solidFill>
            <a:srgbClr val="FF6B4C"/>
          </a:solidFill>
          <a:ln/>
        </p:spPr>
      </p:sp>
      <p:sp>
        <p:nvSpPr>
          <p:cNvPr id="39" name="Shape 34"/>
          <p:cNvSpPr/>
          <p:nvPr/>
        </p:nvSpPr>
        <p:spPr>
          <a:xfrm>
            <a:off x="8264347" y="3247949"/>
            <a:ext cx="339059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0" name="Shape 35"/>
          <p:cNvSpPr/>
          <p:nvPr/>
        </p:nvSpPr>
        <p:spPr>
          <a:xfrm>
            <a:off x="8264347" y="3381451"/>
            <a:ext cx="2305202" cy="57607"/>
          </a:xfrm>
          <a:prstGeom prst="rect">
            <a:avLst/>
          </a:prstGeom>
          <a:solidFill>
            <a:srgbClr val="FF6B4C"/>
          </a:solidFill>
          <a:ln/>
        </p:spPr>
      </p:sp>
      <p:sp>
        <p:nvSpPr>
          <p:cNvPr id="41" name="Text 36"/>
          <p:cNvSpPr txBox="1"/>
          <p:nvPr/>
        </p:nvSpPr>
        <p:spPr>
          <a:xfrm>
            <a:off x="381305" y="3943807"/>
            <a:ext cx="12097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A/B测试方法论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6248095" y="3943807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敏感性分析关键点</a:t>
            </a:r>
            <a:endParaRPr lang="en-US" sz="1200" dirty="0"/>
          </a:p>
        </p:txBody>
      </p:sp>
      <p:sp>
        <p:nvSpPr>
          <p:cNvPr id="43" name="Shape 38"/>
          <p:cNvSpPr/>
          <p:nvPr/>
        </p:nvSpPr>
        <p:spPr>
          <a:xfrm>
            <a:off x="381305" y="43049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4" name="Shape 39"/>
          <p:cNvSpPr/>
          <p:nvPr/>
        </p:nvSpPr>
        <p:spPr>
          <a:xfrm>
            <a:off x="381305" y="483900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5" name="Shape 40"/>
          <p:cNvSpPr/>
          <p:nvPr/>
        </p:nvSpPr>
        <p:spPr>
          <a:xfrm>
            <a:off x="381305" y="5372100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6" name="Shape 41"/>
          <p:cNvSpPr/>
          <p:nvPr/>
        </p:nvSpPr>
        <p:spPr>
          <a:xfrm>
            <a:off x="381305" y="59051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7" name="Text 42"/>
          <p:cNvSpPr txBox="1"/>
          <p:nvPr/>
        </p:nvSpPr>
        <p:spPr>
          <a:xfrm>
            <a:off x="467258" y="4319626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48" name="Text 43"/>
          <p:cNvSpPr txBox="1"/>
          <p:nvPr/>
        </p:nvSpPr>
        <p:spPr>
          <a:xfrm>
            <a:off x="453542" y="4852721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49" name="Text 44"/>
          <p:cNvSpPr txBox="1"/>
          <p:nvPr/>
        </p:nvSpPr>
        <p:spPr>
          <a:xfrm>
            <a:off x="452628" y="538673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50" name="Text 45"/>
          <p:cNvSpPr txBox="1"/>
          <p:nvPr/>
        </p:nvSpPr>
        <p:spPr>
          <a:xfrm>
            <a:off x="450799" y="5919826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51" name="Text 46"/>
          <p:cNvSpPr txBox="1"/>
          <p:nvPr/>
        </p:nvSpPr>
        <p:spPr>
          <a:xfrm>
            <a:off x="724205" y="4229100"/>
            <a:ext cx="11247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明确假设与KPI</a:t>
            </a:r>
            <a:endParaRPr lang="en-US" sz="1200" dirty="0"/>
          </a:p>
        </p:txBody>
      </p:sp>
      <p:sp>
        <p:nvSpPr>
          <p:cNvPr id="52" name="Text 47"/>
          <p:cNvSpPr txBox="1"/>
          <p:nvPr/>
        </p:nvSpPr>
        <p:spPr>
          <a:xfrm>
            <a:off x="724205" y="476219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设计实验变量</a:t>
            </a:r>
            <a:endParaRPr lang="en-US" sz="1200" dirty="0"/>
          </a:p>
        </p:txBody>
      </p:sp>
      <p:sp>
        <p:nvSpPr>
          <p:cNvPr id="53" name="Text 48"/>
          <p:cNvSpPr txBox="1"/>
          <p:nvPr/>
        </p:nvSpPr>
        <p:spPr>
          <a:xfrm>
            <a:off x="724205" y="529620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确定样本规模</a:t>
            </a:r>
            <a:endParaRPr lang="en-US" sz="1200" dirty="0"/>
          </a:p>
        </p:txBody>
      </p:sp>
      <p:sp>
        <p:nvSpPr>
          <p:cNvPr id="54" name="Text 49"/>
          <p:cNvSpPr txBox="1"/>
          <p:nvPr/>
        </p:nvSpPr>
        <p:spPr>
          <a:xfrm>
            <a:off x="724205" y="5829300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数据收集与分析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724205" y="4448556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定义清晰可量化的指标和成功标准</a:t>
            </a:r>
            <a:endParaRPr lang="en-US" sz="1000" dirty="0"/>
          </a:p>
        </p:txBody>
      </p:sp>
      <p:sp>
        <p:nvSpPr>
          <p:cNvPr id="56" name="Text 51"/>
          <p:cNvSpPr txBox="1"/>
          <p:nvPr/>
        </p:nvSpPr>
        <p:spPr>
          <a:xfrm>
            <a:off x="724205" y="4981651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控制单一变量，确保结果可靠性</a:t>
            </a:r>
            <a:endParaRPr lang="en-US" sz="1000" dirty="0"/>
          </a:p>
        </p:txBody>
      </p:sp>
      <p:sp>
        <p:nvSpPr>
          <p:cNvPr id="57" name="Text 52"/>
          <p:cNvSpPr txBox="1"/>
          <p:nvPr/>
        </p:nvSpPr>
        <p:spPr>
          <a:xfrm>
            <a:off x="724205" y="55147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基于统计显著性的样本量计算</a:t>
            </a:r>
            <a:endParaRPr lang="en-US" sz="1000" dirty="0"/>
          </a:p>
        </p:txBody>
      </p:sp>
      <p:sp>
        <p:nvSpPr>
          <p:cNvPr id="58" name="Text 53"/>
          <p:cNvSpPr txBox="1"/>
          <p:nvPr/>
        </p:nvSpPr>
        <p:spPr>
          <a:xfrm>
            <a:off x="724205" y="604875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使用可视化工具进行对比分析</a:t>
            </a:r>
            <a:endParaRPr lang="en-US" sz="1000" dirty="0"/>
          </a:p>
        </p:txBody>
      </p:sp>
      <p:sp>
        <p:nvSpPr>
          <p:cNvPr id="59" name="Shape 54"/>
          <p:cNvSpPr/>
          <p:nvPr/>
        </p:nvSpPr>
        <p:spPr>
          <a:xfrm>
            <a:off x="6248095" y="4209898"/>
            <a:ext cx="5562295" cy="819302"/>
          </a:xfrm>
          <a:prstGeom prst="roundRect">
            <a:avLst>
              <a:gd name="adj" fmla="val 103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6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09944" y="4410151"/>
            <a:ext cx="152705" cy="152705"/>
          </a:xfrm>
          <a:prstGeom prst="rect">
            <a:avLst/>
          </a:prstGeom>
        </p:spPr>
      </p:pic>
      <p:sp>
        <p:nvSpPr>
          <p:cNvPr id="61" name="Shape 55"/>
          <p:cNvSpPr/>
          <p:nvPr/>
        </p:nvSpPr>
        <p:spPr>
          <a:xfrm>
            <a:off x="6248095" y="5181905"/>
            <a:ext cx="5562295" cy="819302"/>
          </a:xfrm>
          <a:prstGeom prst="roundRect">
            <a:avLst>
              <a:gd name="adj" fmla="val 103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2" name="Shape 56"/>
          <p:cNvSpPr/>
          <p:nvPr/>
        </p:nvSpPr>
        <p:spPr>
          <a:xfrm>
            <a:off x="6248095" y="6152998"/>
            <a:ext cx="5562295" cy="819302"/>
          </a:xfrm>
          <a:prstGeom prst="roundRect">
            <a:avLst>
              <a:gd name="adj" fmla="val 103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3" name="Text 57"/>
          <p:cNvSpPr txBox="1"/>
          <p:nvPr/>
        </p:nvSpPr>
        <p:spPr>
          <a:xfrm>
            <a:off x="6638544" y="43909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参数敏感度测试</a:t>
            </a:r>
            <a:endParaRPr lang="en-US" sz="1200" dirty="0"/>
          </a:p>
        </p:txBody>
      </p:sp>
      <p:sp>
        <p:nvSpPr>
          <p:cNvPr id="64" name="Text 58"/>
          <p:cNvSpPr txBox="1"/>
          <p:nvPr/>
        </p:nvSpPr>
        <p:spPr>
          <a:xfrm>
            <a:off x="6676949" y="536295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用户群体细分测试</a:t>
            </a:r>
            <a:endParaRPr lang="en-US" sz="1200" dirty="0"/>
          </a:p>
        </p:txBody>
      </p:sp>
      <p:sp>
        <p:nvSpPr>
          <p:cNvPr id="65" name="Text 59"/>
          <p:cNvSpPr txBox="1"/>
          <p:nvPr/>
        </p:nvSpPr>
        <p:spPr>
          <a:xfrm>
            <a:off x="6409944" y="4686300"/>
            <a:ext cx="4234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对AI模型温度、响应长度等参数进行多维敏感性分析，找到最佳平衡点</a:t>
            </a:r>
            <a:endParaRPr lang="en-US" sz="1000" dirty="0"/>
          </a:p>
        </p:txBody>
      </p:sp>
      <p:pic>
        <p:nvPicPr>
          <p:cNvPr id="6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6409944" y="5381244"/>
            <a:ext cx="190195" cy="152705"/>
          </a:xfrm>
          <a:prstGeom prst="rect">
            <a:avLst/>
          </a:prstGeom>
        </p:spPr>
      </p:pic>
      <p:sp>
        <p:nvSpPr>
          <p:cNvPr id="67" name="Text 60"/>
          <p:cNvSpPr txBox="1"/>
          <p:nvPr/>
        </p:nvSpPr>
        <p:spPr>
          <a:xfrm>
            <a:off x="6409944" y="5658307"/>
            <a:ext cx="4720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同一功能在不同用户群体间可能有显著差异，高级用户对精确度更敏感(+42%)</a:t>
            </a:r>
            <a:endParaRPr lang="en-US" sz="1000" dirty="0"/>
          </a:p>
        </p:txBody>
      </p:sp>
      <p:pic>
        <p:nvPicPr>
          <p:cNvPr id="6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409944" y="6353251"/>
            <a:ext cx="152705" cy="152705"/>
          </a:xfrm>
          <a:prstGeom prst="rect">
            <a:avLst/>
          </a:prstGeom>
        </p:spPr>
      </p:pic>
      <p:sp>
        <p:nvSpPr>
          <p:cNvPr id="69" name="Text 61"/>
          <p:cNvSpPr txBox="1"/>
          <p:nvPr/>
        </p:nvSpPr>
        <p:spPr>
          <a:xfrm>
            <a:off x="6638544" y="63340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实验周期建议</a:t>
            </a:r>
            <a:endParaRPr lang="en-US" sz="1200" dirty="0"/>
          </a:p>
        </p:txBody>
      </p:sp>
      <p:sp>
        <p:nvSpPr>
          <p:cNvPr id="70" name="Text 62"/>
          <p:cNvSpPr txBox="1"/>
          <p:nvPr/>
        </p:nvSpPr>
        <p:spPr>
          <a:xfrm>
            <a:off x="6409944" y="6629400"/>
            <a:ext cx="43580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AI功能实验周期：核心交互(5-7天)，优化迭代(3-4天)，参数调整(1-2天)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2201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2201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数据收集与分析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52551"/>
            <a:ext cx="30102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用户反馈/行为洞察系统建设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067105"/>
            <a:ext cx="3934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如何构建完整的用户反馈闭环，实现数据驱动的产品迭代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473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096805" y="847649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381305" y="1505102"/>
            <a:ext cx="3657600" cy="40581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267505" y="1505102"/>
            <a:ext cx="3657600" cy="40581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153705" y="1505102"/>
            <a:ext cx="3657600" cy="40581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80644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62026" y="1809598"/>
            <a:ext cx="219456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4466844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6" name="Shape 13"/>
          <p:cNvSpPr/>
          <p:nvPr/>
        </p:nvSpPr>
        <p:spPr>
          <a:xfrm>
            <a:off x="8353044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1076249" y="1790395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定性用户访谈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4962449" y="1790395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数据行为分析</a:t>
            </a:r>
            <a:endParaRPr lang="en-US" sz="1300" dirty="0"/>
          </a:p>
        </p:txBody>
      </p:sp>
      <p:sp>
        <p:nvSpPr>
          <p:cNvPr id="19" name="Text 16"/>
          <p:cNvSpPr txBox="1"/>
          <p:nvPr/>
        </p:nvSpPr>
        <p:spPr>
          <a:xfrm>
            <a:off x="771754" y="22576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目标用户筛选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771754" y="294345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半结构化访谈设计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771754" y="36292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痛点优先级排序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771754" y="43150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情感因素分析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771754" y="2476195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构建用户画像，精准筛选代表性用户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771754" y="3161995"/>
            <a:ext cx="21963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开放+封闭问题，挖掘深层用户需求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71754" y="3847795"/>
            <a:ext cx="17391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使用RICE模型分析访谈结果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771754" y="453359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捕捉用户使用过程中的情绪变化</a:t>
            </a:r>
            <a:endParaRPr lang="en-US" sz="1000" dirty="0"/>
          </a:p>
        </p:txBody>
      </p:sp>
      <p:sp>
        <p:nvSpPr>
          <p:cNvPr id="27" name="Shape 24"/>
          <p:cNvSpPr/>
          <p:nvPr/>
        </p:nvSpPr>
        <p:spPr>
          <a:xfrm>
            <a:off x="580644" y="4867351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EFF6FF"/>
          </a:solidFill>
          <a:ln/>
        </p:spPr>
      </p:sp>
      <p:sp>
        <p:nvSpPr>
          <p:cNvPr id="28" name="Shape 25"/>
          <p:cNvSpPr/>
          <p:nvPr/>
        </p:nvSpPr>
        <p:spPr>
          <a:xfrm>
            <a:off x="4466844" y="4619549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EFF6FF"/>
          </a:solidFill>
          <a:ln/>
        </p:spPr>
      </p:sp>
      <p:sp>
        <p:nvSpPr>
          <p:cNvPr id="29" name="Text 26"/>
          <p:cNvSpPr txBox="1"/>
          <p:nvPr/>
        </p:nvSpPr>
        <p:spPr>
          <a:xfrm>
            <a:off x="657454" y="49432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实施频率：</a:t>
            </a:r>
            <a:endParaRPr lang="en-US" sz="900" dirty="0"/>
          </a:p>
        </p:txBody>
      </p:sp>
      <p:sp>
        <p:nvSpPr>
          <p:cNvPr id="30" name="Text 27"/>
          <p:cNvSpPr txBox="1"/>
          <p:nvPr/>
        </p:nvSpPr>
        <p:spPr>
          <a:xfrm>
            <a:off x="1228954" y="4943246"/>
            <a:ext cx="1495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每2周一次，每次5-8位用户</a:t>
            </a:r>
            <a:endParaRPr lang="en-US" sz="900" dirty="0"/>
          </a:p>
        </p:txBody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72000" y="1809598"/>
            <a:ext cx="171907" cy="171907"/>
          </a:xfrm>
          <a:prstGeom prst="rect">
            <a:avLst/>
          </a:prstGeom>
        </p:spPr>
      </p:pic>
      <p:sp>
        <p:nvSpPr>
          <p:cNvPr id="32" name="Text 28"/>
          <p:cNvSpPr txBox="1"/>
          <p:nvPr/>
        </p:nvSpPr>
        <p:spPr>
          <a:xfrm>
            <a:off x="4543654" y="46954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采集工具：</a:t>
            </a:r>
            <a:endParaRPr lang="en-US" sz="900" dirty="0"/>
          </a:p>
        </p:txBody>
      </p:sp>
      <p:sp>
        <p:nvSpPr>
          <p:cNvPr id="33" name="Text 29"/>
          <p:cNvSpPr txBox="1"/>
          <p:nvPr/>
        </p:nvSpPr>
        <p:spPr>
          <a:xfrm>
            <a:off x="5115154" y="4695444"/>
            <a:ext cx="2039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Mixpanel、Amplitude、自建数据看板</a:t>
            </a:r>
            <a:endParaRPr lang="en-US" sz="900" dirty="0"/>
          </a:p>
        </p:txBody>
      </p:sp>
      <p:sp>
        <p:nvSpPr>
          <p:cNvPr id="34" name="Text 30"/>
          <p:cNvSpPr txBox="1"/>
          <p:nvPr/>
        </p:nvSpPr>
        <p:spPr>
          <a:xfrm>
            <a:off x="4466844" y="2257654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用户留存率</a:t>
            </a:r>
            <a:endParaRPr lang="en-US" sz="1000" dirty="0"/>
          </a:p>
        </p:txBody>
      </p:sp>
      <p:sp>
        <p:nvSpPr>
          <p:cNvPr id="35" name="Text 31"/>
          <p:cNvSpPr txBox="1"/>
          <p:nvPr/>
        </p:nvSpPr>
        <p:spPr>
          <a:xfrm>
            <a:off x="4466844" y="3038551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功能使用频次</a:t>
            </a:r>
            <a:endParaRPr lang="en-US" sz="1000" dirty="0"/>
          </a:p>
        </p:txBody>
      </p:sp>
      <p:sp>
        <p:nvSpPr>
          <p:cNvPr id="36" name="Text 32"/>
          <p:cNvSpPr txBox="1"/>
          <p:nvPr/>
        </p:nvSpPr>
        <p:spPr>
          <a:xfrm>
            <a:off x="4466844" y="38194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转化路径分析</a:t>
            </a:r>
            <a:endParaRPr lang="en-US" sz="1000" dirty="0"/>
          </a:p>
        </p:txBody>
      </p:sp>
      <p:sp>
        <p:nvSpPr>
          <p:cNvPr id="37" name="Shape 33"/>
          <p:cNvSpPr/>
          <p:nvPr/>
        </p:nvSpPr>
        <p:spPr>
          <a:xfrm>
            <a:off x="7114946" y="2238451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8" name="Shape 34"/>
          <p:cNvSpPr/>
          <p:nvPr/>
        </p:nvSpPr>
        <p:spPr>
          <a:xfrm>
            <a:off x="7114946" y="3019349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39" name="Shape 35"/>
          <p:cNvSpPr/>
          <p:nvPr/>
        </p:nvSpPr>
        <p:spPr>
          <a:xfrm>
            <a:off x="7114946" y="3800246"/>
            <a:ext cx="619049" cy="209398"/>
          </a:xfrm>
          <a:prstGeom prst="roundRect">
            <a:avLst>
              <a:gd name="adj" fmla="val 238189"/>
            </a:avLst>
          </a:prstGeom>
          <a:solidFill>
            <a:srgbClr val="EBF0FF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7190842" y="226679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关键指标</a:t>
            </a:r>
            <a:endParaRPr lang="en-US" sz="900" dirty="0"/>
          </a:p>
        </p:txBody>
      </p:sp>
      <p:sp>
        <p:nvSpPr>
          <p:cNvPr id="41" name="Text 37"/>
          <p:cNvSpPr txBox="1"/>
          <p:nvPr/>
        </p:nvSpPr>
        <p:spPr>
          <a:xfrm>
            <a:off x="7190842" y="30476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行为指标</a:t>
            </a:r>
            <a:endParaRPr lang="en-US" sz="900" dirty="0"/>
          </a:p>
        </p:txBody>
      </p:sp>
      <p:sp>
        <p:nvSpPr>
          <p:cNvPr id="42" name="Text 38"/>
          <p:cNvSpPr txBox="1"/>
          <p:nvPr/>
        </p:nvSpPr>
        <p:spPr>
          <a:xfrm>
            <a:off x="7190842" y="3829507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流程指标</a:t>
            </a:r>
            <a:endParaRPr lang="en-US" sz="900" dirty="0"/>
          </a:p>
        </p:txBody>
      </p:sp>
      <p:sp>
        <p:nvSpPr>
          <p:cNvPr id="43" name="Shape 39"/>
          <p:cNvSpPr/>
          <p:nvPr/>
        </p:nvSpPr>
        <p:spPr>
          <a:xfrm>
            <a:off x="4466844" y="2562149"/>
            <a:ext cx="3258007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</p:sp>
      <p:sp>
        <p:nvSpPr>
          <p:cNvPr id="44" name="Shape 40"/>
          <p:cNvSpPr/>
          <p:nvPr/>
        </p:nvSpPr>
        <p:spPr>
          <a:xfrm>
            <a:off x="4466844" y="3343046"/>
            <a:ext cx="3258007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</p:sp>
      <p:sp>
        <p:nvSpPr>
          <p:cNvPr id="45" name="Shape 41"/>
          <p:cNvSpPr/>
          <p:nvPr/>
        </p:nvSpPr>
        <p:spPr>
          <a:xfrm>
            <a:off x="4466844" y="4123944"/>
            <a:ext cx="3258007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</p:sp>
      <p:sp>
        <p:nvSpPr>
          <p:cNvPr id="46" name="Shape 42"/>
          <p:cNvSpPr/>
          <p:nvPr/>
        </p:nvSpPr>
        <p:spPr>
          <a:xfrm>
            <a:off x="4466844" y="2562149"/>
            <a:ext cx="2447849" cy="75895"/>
          </a:xfrm>
          <a:prstGeom prst="roundRect">
            <a:avLst>
              <a:gd name="adj" fmla="val 1204822"/>
            </a:avLst>
          </a:prstGeom>
          <a:solidFill>
            <a:srgbClr val="3B82F6"/>
          </a:solidFill>
          <a:ln/>
        </p:spPr>
      </p:sp>
      <p:sp>
        <p:nvSpPr>
          <p:cNvPr id="47" name="Text 43"/>
          <p:cNvSpPr txBox="1"/>
          <p:nvPr/>
        </p:nvSpPr>
        <p:spPr>
          <a:xfrm>
            <a:off x="4466844" y="2752344"/>
            <a:ext cx="13341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目标：首周留存率&gt;60%</a:t>
            </a:r>
            <a:endParaRPr lang="en-US" sz="900" dirty="0"/>
          </a:p>
        </p:txBody>
      </p:sp>
      <p:sp>
        <p:nvSpPr>
          <p:cNvPr id="48" name="Text 44"/>
          <p:cNvSpPr txBox="1"/>
          <p:nvPr/>
        </p:nvSpPr>
        <p:spPr>
          <a:xfrm>
            <a:off x="4466844" y="3534156"/>
            <a:ext cx="1581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衡量产品粘性与核心价值实现</a:t>
            </a:r>
            <a:endParaRPr lang="en-US" sz="900" dirty="0"/>
          </a:p>
        </p:txBody>
      </p:sp>
      <p:sp>
        <p:nvSpPr>
          <p:cNvPr id="49" name="Text 45"/>
          <p:cNvSpPr txBox="1"/>
          <p:nvPr/>
        </p:nvSpPr>
        <p:spPr>
          <a:xfrm>
            <a:off x="4466844" y="4315054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发现用户流失节点，优化转化漏斗</a:t>
            </a:r>
            <a:endParaRPr lang="en-US" sz="900" dirty="0"/>
          </a:p>
        </p:txBody>
      </p:sp>
      <p:sp>
        <p:nvSpPr>
          <p:cNvPr id="50" name="Shape 46"/>
          <p:cNvSpPr/>
          <p:nvPr/>
        </p:nvSpPr>
        <p:spPr>
          <a:xfrm>
            <a:off x="4466844" y="3343046"/>
            <a:ext cx="2124151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</p:sp>
      <p:sp>
        <p:nvSpPr>
          <p:cNvPr id="51" name="Shape 47"/>
          <p:cNvSpPr/>
          <p:nvPr/>
        </p:nvSpPr>
        <p:spPr>
          <a:xfrm>
            <a:off x="4466844" y="4123944"/>
            <a:ext cx="1466698" cy="75895"/>
          </a:xfrm>
          <a:prstGeom prst="roundRect">
            <a:avLst>
              <a:gd name="adj" fmla="val 1204822"/>
            </a:avLst>
          </a:prstGeom>
          <a:solidFill>
            <a:srgbClr val="6366F1"/>
          </a:solidFill>
          <a:ln/>
        </p:spPr>
      </p:sp>
      <p:pic>
        <p:nvPicPr>
          <p:cNvPr id="52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8434426" y="1809598"/>
            <a:ext cx="219456" cy="171907"/>
          </a:xfrm>
          <a:prstGeom prst="rect">
            <a:avLst/>
          </a:prstGeom>
        </p:spPr>
      </p:pic>
      <p:sp>
        <p:nvSpPr>
          <p:cNvPr id="53" name="Text 48"/>
          <p:cNvSpPr txBox="1"/>
          <p:nvPr/>
        </p:nvSpPr>
        <p:spPr>
          <a:xfrm>
            <a:off x="8848649" y="1790395"/>
            <a:ext cx="9957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AI辅助分析</a:t>
            </a:r>
            <a:endParaRPr lang="en-US" sz="1300" dirty="0"/>
          </a:p>
        </p:txBody>
      </p:sp>
      <p:sp>
        <p:nvSpPr>
          <p:cNvPr id="54" name="Shape 49"/>
          <p:cNvSpPr/>
          <p:nvPr/>
        </p:nvSpPr>
        <p:spPr>
          <a:xfrm>
            <a:off x="8353044" y="5057546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EFF6FF"/>
          </a:solidFill>
          <a:ln/>
        </p:spPr>
      </p:sp>
      <p:sp>
        <p:nvSpPr>
          <p:cNvPr id="55" name="Text 50"/>
          <p:cNvSpPr txBox="1"/>
          <p:nvPr/>
        </p:nvSpPr>
        <p:spPr>
          <a:xfrm>
            <a:off x="8429854" y="51343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技术栈：</a:t>
            </a:r>
            <a:endParaRPr lang="en-US" sz="900" dirty="0"/>
          </a:p>
        </p:txBody>
      </p:sp>
      <p:sp>
        <p:nvSpPr>
          <p:cNvPr id="56" name="Text 51"/>
          <p:cNvSpPr txBox="1"/>
          <p:nvPr/>
        </p:nvSpPr>
        <p:spPr>
          <a:xfrm>
            <a:off x="8887054" y="5134356"/>
            <a:ext cx="22768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API、自研NLP模型、预测分析系统</a:t>
            </a:r>
            <a:endParaRPr lang="en-US" sz="900" dirty="0"/>
          </a:p>
        </p:txBody>
      </p:sp>
      <p:sp>
        <p:nvSpPr>
          <p:cNvPr id="57" name="Text 52"/>
          <p:cNvSpPr txBox="1"/>
          <p:nvPr/>
        </p:nvSpPr>
        <p:spPr>
          <a:xfrm>
            <a:off x="8353044" y="22475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用户反馈自动分类</a:t>
            </a:r>
            <a:endParaRPr lang="en-US" sz="1000" dirty="0"/>
          </a:p>
        </p:txBody>
      </p:sp>
      <p:sp>
        <p:nvSpPr>
          <p:cNvPr id="58" name="Text 53"/>
          <p:cNvSpPr txBox="1"/>
          <p:nvPr/>
        </p:nvSpPr>
        <p:spPr>
          <a:xfrm>
            <a:off x="8353044" y="28575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情感分析与紧急度评估</a:t>
            </a:r>
            <a:endParaRPr lang="en-US" sz="1000" dirty="0"/>
          </a:p>
        </p:txBody>
      </p:sp>
      <p:sp>
        <p:nvSpPr>
          <p:cNvPr id="59" name="Text 54"/>
          <p:cNvSpPr txBox="1"/>
          <p:nvPr/>
        </p:nvSpPr>
        <p:spPr>
          <a:xfrm>
            <a:off x="8353044" y="35433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行为预测与智能推荐</a:t>
            </a:r>
            <a:endParaRPr lang="en-US" sz="1000" dirty="0"/>
          </a:p>
        </p:txBody>
      </p:sp>
      <p:sp>
        <p:nvSpPr>
          <p:cNvPr id="60" name="Text 55"/>
          <p:cNvSpPr txBox="1"/>
          <p:nvPr/>
        </p:nvSpPr>
        <p:spPr>
          <a:xfrm>
            <a:off x="8353044" y="438180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自动化异常检测</a:t>
            </a:r>
            <a:endParaRPr lang="en-US" sz="1000" dirty="0"/>
          </a:p>
        </p:txBody>
      </p:sp>
      <p:sp>
        <p:nvSpPr>
          <p:cNvPr id="61" name="Shape 56"/>
          <p:cNvSpPr/>
          <p:nvPr/>
        </p:nvSpPr>
        <p:spPr>
          <a:xfrm>
            <a:off x="8353044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2" name="Shape 57"/>
          <p:cNvSpPr/>
          <p:nvPr/>
        </p:nvSpPr>
        <p:spPr>
          <a:xfrm>
            <a:off x="9039758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3" name="Shape 58"/>
          <p:cNvSpPr/>
          <p:nvPr/>
        </p:nvSpPr>
        <p:spPr>
          <a:xfrm>
            <a:off x="9725558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4" name="Shape 59"/>
          <p:cNvSpPr/>
          <p:nvPr/>
        </p:nvSpPr>
        <p:spPr>
          <a:xfrm>
            <a:off x="10411358" y="246705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F3F4F6"/>
          </a:solidFill>
          <a:ln/>
        </p:spPr>
      </p:sp>
      <p:sp>
        <p:nvSpPr>
          <p:cNvPr id="65" name="Text 60"/>
          <p:cNvSpPr txBox="1"/>
          <p:nvPr/>
        </p:nvSpPr>
        <p:spPr>
          <a:xfrm>
            <a:off x="84298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功能请求</a:t>
            </a:r>
            <a:endParaRPr lang="en-US" sz="900" dirty="0"/>
          </a:p>
        </p:txBody>
      </p:sp>
      <p:sp>
        <p:nvSpPr>
          <p:cNvPr id="66" name="Text 61"/>
          <p:cNvSpPr txBox="1"/>
          <p:nvPr/>
        </p:nvSpPr>
        <p:spPr>
          <a:xfrm>
            <a:off x="91156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体验问题</a:t>
            </a:r>
            <a:endParaRPr lang="en-US" sz="900" dirty="0"/>
          </a:p>
        </p:txBody>
      </p:sp>
      <p:sp>
        <p:nvSpPr>
          <p:cNvPr id="67" name="Text 62"/>
          <p:cNvSpPr txBox="1"/>
          <p:nvPr/>
        </p:nvSpPr>
        <p:spPr>
          <a:xfrm>
            <a:off x="98014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错误报告</a:t>
            </a:r>
            <a:endParaRPr lang="en-US" sz="900" dirty="0"/>
          </a:p>
        </p:txBody>
      </p:sp>
      <p:sp>
        <p:nvSpPr>
          <p:cNvPr id="68" name="Text 63"/>
          <p:cNvSpPr txBox="1"/>
          <p:nvPr/>
        </p:nvSpPr>
        <p:spPr>
          <a:xfrm>
            <a:off x="10487254" y="250545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性能问题</a:t>
            </a:r>
            <a:endParaRPr lang="en-US" sz="900" dirty="0"/>
          </a:p>
        </p:txBody>
      </p:sp>
      <p:sp>
        <p:nvSpPr>
          <p:cNvPr id="69" name="Text 64"/>
          <p:cNvSpPr txBox="1"/>
          <p:nvPr/>
        </p:nvSpPr>
        <p:spPr>
          <a:xfrm>
            <a:off x="11047781" y="3076956"/>
            <a:ext cx="2103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负面</a:t>
            </a:r>
            <a:endParaRPr lang="en-US" sz="900" dirty="0"/>
          </a:p>
        </p:txBody>
      </p:sp>
      <p:sp>
        <p:nvSpPr>
          <p:cNvPr id="70" name="Text 65"/>
          <p:cNvSpPr txBox="1"/>
          <p:nvPr/>
        </p:nvSpPr>
        <p:spPr>
          <a:xfrm>
            <a:off x="11424514" y="3076956"/>
            <a:ext cx="2103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正面</a:t>
            </a:r>
            <a:endParaRPr lang="en-US" sz="900" dirty="0"/>
          </a:p>
        </p:txBody>
      </p:sp>
      <p:sp>
        <p:nvSpPr>
          <p:cNvPr id="71" name="Text 66"/>
          <p:cNvSpPr txBox="1"/>
          <p:nvPr/>
        </p:nvSpPr>
        <p:spPr>
          <a:xfrm>
            <a:off x="11271809" y="3152851"/>
            <a:ext cx="2002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</a:t>
            </a:r>
            <a:endParaRPr lang="en-US" sz="900" dirty="0"/>
          </a:p>
        </p:txBody>
      </p:sp>
      <p:sp>
        <p:nvSpPr>
          <p:cNvPr id="72" name="Shape 67"/>
          <p:cNvSpPr/>
          <p:nvPr/>
        </p:nvSpPr>
        <p:spPr>
          <a:xfrm>
            <a:off x="8353044" y="3762756"/>
            <a:ext cx="3258007" cy="457200"/>
          </a:xfrm>
          <a:prstGeom prst="roundRect">
            <a:avLst>
              <a:gd name="adj" fmla="val 16667"/>
            </a:avLst>
          </a:prstGeom>
          <a:solidFill>
            <a:srgbClr val="F3F4F6"/>
          </a:solidFill>
          <a:ln/>
        </p:spPr>
      </p:sp>
      <p:sp>
        <p:nvSpPr>
          <p:cNvPr id="73" name="Shape 68"/>
          <p:cNvSpPr/>
          <p:nvPr/>
        </p:nvSpPr>
        <p:spPr>
          <a:xfrm>
            <a:off x="8353044" y="4600346"/>
            <a:ext cx="3258007" cy="304495"/>
          </a:xfrm>
          <a:prstGeom prst="roundRect">
            <a:avLst>
              <a:gd name="adj" fmla="val 37538"/>
            </a:avLst>
          </a:prstGeom>
          <a:solidFill>
            <a:srgbClr val="F3F4F6"/>
          </a:solidFill>
          <a:ln/>
        </p:spPr>
      </p:sp>
      <p:sp>
        <p:nvSpPr>
          <p:cNvPr id="74" name="Text 69"/>
          <p:cNvSpPr txBox="1"/>
          <p:nvPr/>
        </p:nvSpPr>
        <p:spPr>
          <a:xfrm>
            <a:off x="8429854" y="3838651"/>
            <a:ext cx="31821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基于用户行为模式预测下一步可能操作，提供智能建议与个性化体验</a:t>
            </a:r>
            <a:endParaRPr lang="en-US" sz="900" dirty="0"/>
          </a:p>
        </p:txBody>
      </p:sp>
      <p:sp>
        <p:nvSpPr>
          <p:cNvPr id="75" name="Text 70"/>
          <p:cNvSpPr txBox="1"/>
          <p:nvPr/>
        </p:nvSpPr>
        <p:spPr>
          <a:xfrm>
            <a:off x="8429854" y="4677156"/>
            <a:ext cx="2610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实时监测用户行为异常，自动预警并触发干预机制</a:t>
            </a:r>
            <a:endParaRPr lang="en-US" sz="900" dirty="0"/>
          </a:p>
        </p:txBody>
      </p:sp>
      <p:sp>
        <p:nvSpPr>
          <p:cNvPr id="76" name="Text 71"/>
          <p:cNvSpPr txBox="1"/>
          <p:nvPr/>
        </p:nvSpPr>
        <p:spPr>
          <a:xfrm>
            <a:off x="381305" y="58100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闭环反馈系统</a:t>
            </a:r>
            <a:endParaRPr lang="en-US" sz="1200" dirty="0"/>
          </a:p>
        </p:txBody>
      </p:sp>
      <p:sp>
        <p:nvSpPr>
          <p:cNvPr id="77" name="Shape 72"/>
          <p:cNvSpPr/>
          <p:nvPr/>
        </p:nvSpPr>
        <p:spPr>
          <a:xfrm>
            <a:off x="381305" y="6077102"/>
            <a:ext cx="11430000" cy="761695"/>
          </a:xfrm>
          <a:prstGeom prst="roundRect">
            <a:avLst>
              <a:gd name="adj" fmla="val 12005"/>
            </a:avLst>
          </a:prstGeom>
          <a:solidFill>
            <a:srgbClr val="F9FAFB"/>
          </a:solidFill>
          <a:ln/>
        </p:spPr>
      </p:sp>
      <p:sp>
        <p:nvSpPr>
          <p:cNvPr id="78" name="Shape 73"/>
          <p:cNvSpPr/>
          <p:nvPr/>
        </p:nvSpPr>
        <p:spPr>
          <a:xfrm>
            <a:off x="533095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pic>
        <p:nvPicPr>
          <p:cNvPr id="7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705002" y="6381598"/>
            <a:ext cx="114300" cy="152705"/>
          </a:xfrm>
          <a:prstGeom prst="rect">
            <a:avLst/>
          </a:prstGeom>
        </p:spPr>
      </p:pic>
      <p:sp>
        <p:nvSpPr>
          <p:cNvPr id="80" name="Shape 74"/>
          <p:cNvSpPr/>
          <p:nvPr/>
        </p:nvSpPr>
        <p:spPr>
          <a:xfrm>
            <a:off x="3663086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sp>
        <p:nvSpPr>
          <p:cNvPr id="81" name="Text 75"/>
          <p:cNvSpPr txBox="1"/>
          <p:nvPr/>
        </p:nvSpPr>
        <p:spPr>
          <a:xfrm>
            <a:off x="1104595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洞察生成</a:t>
            </a:r>
            <a:endParaRPr lang="en-US" sz="1200" dirty="0"/>
          </a:p>
        </p:txBody>
      </p:sp>
      <p:sp>
        <p:nvSpPr>
          <p:cNvPr id="82" name="Text 76"/>
          <p:cNvSpPr txBox="1"/>
          <p:nvPr/>
        </p:nvSpPr>
        <p:spPr>
          <a:xfrm>
            <a:off x="4234586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行动计划</a:t>
            </a:r>
            <a:endParaRPr lang="en-US" sz="1200" dirty="0"/>
          </a:p>
        </p:txBody>
      </p:sp>
      <p:sp>
        <p:nvSpPr>
          <p:cNvPr id="83" name="Text 77"/>
          <p:cNvSpPr txBox="1"/>
          <p:nvPr/>
        </p:nvSpPr>
        <p:spPr>
          <a:xfrm>
            <a:off x="1104595" y="648675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多源数据整合分析</a:t>
            </a:r>
            <a:endParaRPr lang="en-US" sz="1000" dirty="0"/>
          </a:p>
        </p:txBody>
      </p:sp>
      <p:pic>
        <p:nvPicPr>
          <p:cNvPr id="8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2851099" y="6381598"/>
            <a:ext cx="133502" cy="152705"/>
          </a:xfrm>
          <a:prstGeom prst="rect">
            <a:avLst/>
          </a:prstGeom>
        </p:spPr>
      </p:pic>
      <p:pic>
        <p:nvPicPr>
          <p:cNvPr id="8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3815791" y="6381598"/>
            <a:ext cx="152705" cy="152705"/>
          </a:xfrm>
          <a:prstGeom prst="rect">
            <a:avLst/>
          </a:prstGeom>
        </p:spPr>
      </p:pic>
      <p:sp>
        <p:nvSpPr>
          <p:cNvPr id="86" name="Text 78"/>
          <p:cNvSpPr txBox="1"/>
          <p:nvPr/>
        </p:nvSpPr>
        <p:spPr>
          <a:xfrm>
            <a:off x="7631582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快速实施</a:t>
            </a:r>
            <a:endParaRPr lang="en-US" sz="1200" dirty="0"/>
          </a:p>
        </p:txBody>
      </p:sp>
      <p:sp>
        <p:nvSpPr>
          <p:cNvPr id="87" name="Text 79"/>
          <p:cNvSpPr txBox="1"/>
          <p:nvPr/>
        </p:nvSpPr>
        <p:spPr>
          <a:xfrm>
            <a:off x="4234586" y="6486754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具体可执行的产品调整</a:t>
            </a:r>
            <a:endParaRPr lang="en-US" sz="1000" dirty="0"/>
          </a:p>
        </p:txBody>
      </p:sp>
      <p:pic>
        <p:nvPicPr>
          <p:cNvPr id="8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43" b="-43"/>
          <a:stretch/>
        </p:blipFill>
        <p:spPr>
          <a:xfrm>
            <a:off x="6247181" y="6381598"/>
            <a:ext cx="133502" cy="152705"/>
          </a:xfrm>
          <a:prstGeom prst="rect">
            <a:avLst/>
          </a:prstGeom>
        </p:spPr>
      </p:pic>
      <p:sp>
        <p:nvSpPr>
          <p:cNvPr id="89" name="Shape 80"/>
          <p:cNvSpPr/>
          <p:nvPr/>
        </p:nvSpPr>
        <p:spPr>
          <a:xfrm>
            <a:off x="7060082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pic>
        <p:nvPicPr>
          <p:cNvPr id="90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43" b="-43"/>
          <a:stretch/>
        </p:blipFill>
        <p:spPr>
          <a:xfrm>
            <a:off x="7221931" y="6381598"/>
            <a:ext cx="133502" cy="152705"/>
          </a:xfrm>
          <a:prstGeom prst="rect">
            <a:avLst/>
          </a:prstGeom>
        </p:spPr>
      </p:pic>
      <p:sp>
        <p:nvSpPr>
          <p:cNvPr id="91" name="Shape 81"/>
          <p:cNvSpPr/>
          <p:nvPr/>
        </p:nvSpPr>
        <p:spPr>
          <a:xfrm>
            <a:off x="9923069" y="6229807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DBEAFE"/>
          </a:solidFill>
          <a:ln/>
        </p:spPr>
      </p:sp>
      <p:sp>
        <p:nvSpPr>
          <p:cNvPr id="92" name="Text 82"/>
          <p:cNvSpPr txBox="1"/>
          <p:nvPr/>
        </p:nvSpPr>
        <p:spPr>
          <a:xfrm>
            <a:off x="7631582" y="64867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敏捷迭代周期</a:t>
            </a:r>
            <a:endParaRPr lang="en-US" sz="1000" dirty="0"/>
          </a:p>
        </p:txBody>
      </p:sp>
      <p:pic>
        <p:nvPicPr>
          <p:cNvPr id="93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43" b="-43"/>
          <a:stretch/>
        </p:blipFill>
        <p:spPr>
          <a:xfrm>
            <a:off x="9110167" y="6381598"/>
            <a:ext cx="133502" cy="152705"/>
          </a:xfrm>
          <a:prstGeom prst="rect">
            <a:avLst/>
          </a:prstGeom>
        </p:spPr>
      </p:pic>
      <p:pic>
        <p:nvPicPr>
          <p:cNvPr id="94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0075774" y="6381598"/>
            <a:ext cx="152705" cy="152705"/>
          </a:xfrm>
          <a:prstGeom prst="rect">
            <a:avLst/>
          </a:prstGeom>
        </p:spPr>
      </p:pic>
      <p:sp>
        <p:nvSpPr>
          <p:cNvPr id="95" name="Text 83"/>
          <p:cNvSpPr txBox="1"/>
          <p:nvPr/>
        </p:nvSpPr>
        <p:spPr>
          <a:xfrm>
            <a:off x="10494569" y="62672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效果验证</a:t>
            </a:r>
            <a:endParaRPr lang="en-US" sz="1200" dirty="0"/>
          </a:p>
        </p:txBody>
      </p:sp>
      <p:sp>
        <p:nvSpPr>
          <p:cNvPr id="96" name="Text 84"/>
          <p:cNvSpPr txBox="1"/>
          <p:nvPr/>
        </p:nvSpPr>
        <p:spPr>
          <a:xfrm>
            <a:off x="10494569" y="6486754"/>
            <a:ext cx="12719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A/B测试与对照实验</a:t>
            </a: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117344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117344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2015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第三部分：快速试错与数据驱动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迭代管理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9905695" y="666598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高频迭代下的团队协作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2380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产品管理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2514600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迭代流程优化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505102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产品迭代管理与团队协同</a:t>
            </a:r>
            <a:endParaRPr lang="en-US" sz="22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1952244"/>
            <a:ext cx="4243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高频迭代环境下保障产品质量与团队效率的系统化方法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381305" y="2781605"/>
            <a:ext cx="11430000" cy="1295705"/>
          </a:xfrm>
          <a:prstGeom prst="roundRect">
            <a:avLst>
              <a:gd name="adj" fmla="val 4151"/>
            </a:avLst>
          </a:prstGeom>
          <a:solidFill>
            <a:srgbClr val="F9FAFB"/>
          </a:solidFill>
          <a:ln/>
        </p:spPr>
      </p:sp>
      <p:sp>
        <p:nvSpPr>
          <p:cNvPr id="13" name="Shape 11"/>
          <p:cNvSpPr/>
          <p:nvPr/>
        </p:nvSpPr>
        <p:spPr>
          <a:xfrm>
            <a:off x="761695" y="2933395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-760" r="-760" t="0" b="0"/>
          <a:stretch/>
        </p:blipFill>
        <p:spPr>
          <a:xfrm>
            <a:off x="875995" y="3038551"/>
            <a:ext cx="152705" cy="17190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3314700" y="2933395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6" name="Shape 13"/>
          <p:cNvSpPr/>
          <p:nvPr/>
        </p:nvSpPr>
        <p:spPr>
          <a:xfrm>
            <a:off x="8495690" y="2933395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647395" y="34097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计划阶段</a:t>
            </a:r>
            <a:endParaRPr lang="en-US" sz="1200" dirty="0"/>
          </a:p>
        </p:txBody>
      </p:sp>
      <p:sp>
        <p:nvSpPr>
          <p:cNvPr id="18" name="Text 15"/>
          <p:cNvSpPr txBox="1"/>
          <p:nvPr/>
        </p:nvSpPr>
        <p:spPr>
          <a:xfrm>
            <a:off x="3200400" y="34097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开发阶段</a:t>
            </a:r>
            <a:endParaRPr lang="en-US" sz="1200" dirty="0"/>
          </a:p>
        </p:txBody>
      </p:sp>
      <p:sp>
        <p:nvSpPr>
          <p:cNvPr id="19" name="Text 16"/>
          <p:cNvSpPr txBox="1"/>
          <p:nvPr/>
        </p:nvSpPr>
        <p:spPr>
          <a:xfrm>
            <a:off x="8381390" y="34097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部署阶段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666598" y="36191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短周期规划</a:t>
            </a:r>
            <a:endParaRPr lang="en-US" sz="900" dirty="0"/>
          </a:p>
        </p:txBody>
      </p:sp>
      <p:sp>
        <p:nvSpPr>
          <p:cNvPr id="21" name="Text 18"/>
          <p:cNvSpPr txBox="1"/>
          <p:nvPr/>
        </p:nvSpPr>
        <p:spPr>
          <a:xfrm>
            <a:off x="698602" y="3771900"/>
            <a:ext cx="6007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1-2周迭代</a:t>
            </a:r>
            <a:endParaRPr lang="en-US" sz="9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0" b="-80"/>
          <a:stretch/>
        </p:blipFill>
        <p:spPr>
          <a:xfrm>
            <a:off x="2157070" y="3305556"/>
            <a:ext cx="142646" cy="228600"/>
          </a:xfrm>
          <a:prstGeom prst="rect">
            <a:avLst/>
          </a:prstGeom>
        </p:spPr>
      </p:pic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3395167" y="3038551"/>
            <a:ext cx="219456" cy="171907"/>
          </a:xfrm>
          <a:prstGeom prst="rect">
            <a:avLst/>
          </a:prstGeom>
        </p:spPr>
      </p:pic>
      <p:sp>
        <p:nvSpPr>
          <p:cNvPr id="24" name="Shape 19"/>
          <p:cNvSpPr/>
          <p:nvPr/>
        </p:nvSpPr>
        <p:spPr>
          <a:xfrm>
            <a:off x="5905195" y="2933395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5" name="Text 20"/>
          <p:cNvSpPr txBox="1"/>
          <p:nvPr/>
        </p:nvSpPr>
        <p:spPr>
          <a:xfrm>
            <a:off x="3276295" y="36191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日级构建</a:t>
            </a:r>
            <a:endParaRPr lang="en-US" sz="900" dirty="0"/>
          </a:p>
        </p:txBody>
      </p:sp>
      <p:sp>
        <p:nvSpPr>
          <p:cNvPr id="26" name="Text 21"/>
          <p:cNvSpPr txBox="1"/>
          <p:nvPr/>
        </p:nvSpPr>
        <p:spPr>
          <a:xfrm>
            <a:off x="3219602" y="3771900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</a:t>
            </a:r>
            <a:endParaRPr lang="en-US" sz="900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0" b="-80"/>
          <a:stretch/>
        </p:blipFill>
        <p:spPr>
          <a:xfrm>
            <a:off x="4710074" y="3305556"/>
            <a:ext cx="142646" cy="228600"/>
          </a:xfrm>
          <a:prstGeom prst="rect">
            <a:avLst/>
          </a:prstGeom>
        </p:spPr>
      </p:pic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010351" y="3038551"/>
            <a:ext cx="171907" cy="171907"/>
          </a:xfrm>
          <a:prstGeom prst="rect">
            <a:avLst/>
          </a:prstGeom>
        </p:spPr>
      </p:pic>
      <p:sp>
        <p:nvSpPr>
          <p:cNvPr id="29" name="Text 22"/>
          <p:cNvSpPr txBox="1"/>
          <p:nvPr/>
        </p:nvSpPr>
        <p:spPr>
          <a:xfrm>
            <a:off x="5790895" y="34097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测试阶段</a:t>
            </a:r>
            <a:endParaRPr lang="en-US" sz="1200" dirty="0"/>
          </a:p>
        </p:txBody>
      </p:sp>
      <p:sp>
        <p:nvSpPr>
          <p:cNvPr id="30" name="Text 23"/>
          <p:cNvSpPr txBox="1"/>
          <p:nvPr/>
        </p:nvSpPr>
        <p:spPr>
          <a:xfrm>
            <a:off x="5904281" y="3619195"/>
            <a:ext cx="4764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AB测试</a:t>
            </a:r>
            <a:endParaRPr lang="en-US" sz="900" dirty="0"/>
          </a:p>
        </p:txBody>
      </p:sp>
      <p:sp>
        <p:nvSpPr>
          <p:cNvPr id="31" name="Text 24"/>
          <p:cNvSpPr txBox="1"/>
          <p:nvPr/>
        </p:nvSpPr>
        <p:spPr>
          <a:xfrm>
            <a:off x="5752490" y="3771900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用户反馈收集</a:t>
            </a:r>
            <a:endParaRPr lang="en-US" sz="900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80" b="-80"/>
          <a:stretch/>
        </p:blipFill>
        <p:spPr>
          <a:xfrm>
            <a:off x="7338974" y="3305556"/>
            <a:ext cx="142646" cy="228600"/>
          </a:xfrm>
          <a:prstGeom prst="rect">
            <a:avLst/>
          </a:prstGeom>
        </p:spPr>
      </p:pic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600846" y="3038551"/>
            <a:ext cx="171907" cy="171907"/>
          </a:xfrm>
          <a:prstGeom prst="rect">
            <a:avLst/>
          </a:prstGeom>
        </p:spPr>
      </p:pic>
      <p:sp>
        <p:nvSpPr>
          <p:cNvPr id="34" name="Text 25"/>
          <p:cNvSpPr txBox="1"/>
          <p:nvPr/>
        </p:nvSpPr>
        <p:spPr>
          <a:xfrm>
            <a:off x="8458200" y="36191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灰度发布</a:t>
            </a:r>
            <a:endParaRPr lang="en-US" sz="900" dirty="0"/>
          </a:p>
        </p:txBody>
      </p:sp>
      <p:sp>
        <p:nvSpPr>
          <p:cNvPr id="35" name="Text 26"/>
          <p:cNvSpPr txBox="1"/>
          <p:nvPr/>
        </p:nvSpPr>
        <p:spPr>
          <a:xfrm>
            <a:off x="8458200" y="377190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监控预警</a:t>
            </a:r>
            <a:endParaRPr lang="en-US" sz="900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80" b="-80"/>
          <a:stretch/>
        </p:blipFill>
        <p:spPr>
          <a:xfrm>
            <a:off x="9891065" y="3305556"/>
            <a:ext cx="142646" cy="228600"/>
          </a:xfrm>
          <a:prstGeom prst="rect">
            <a:avLst/>
          </a:prstGeom>
        </p:spPr>
      </p:pic>
      <p:sp>
        <p:nvSpPr>
          <p:cNvPr id="37" name="Shape 27"/>
          <p:cNvSpPr/>
          <p:nvPr/>
        </p:nvSpPr>
        <p:spPr>
          <a:xfrm>
            <a:off x="11048695" y="2933395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8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1152937" y="3038551"/>
            <a:ext cx="171907" cy="171907"/>
          </a:xfrm>
          <a:prstGeom prst="rect">
            <a:avLst/>
          </a:prstGeom>
        </p:spPr>
      </p:pic>
      <p:sp>
        <p:nvSpPr>
          <p:cNvPr id="39" name="Text 28"/>
          <p:cNvSpPr txBox="1"/>
          <p:nvPr/>
        </p:nvSpPr>
        <p:spPr>
          <a:xfrm>
            <a:off x="10934395" y="34097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评估阶段</a:t>
            </a:r>
            <a:endParaRPr lang="en-US" sz="1200" dirty="0"/>
          </a:p>
        </p:txBody>
      </p:sp>
      <p:sp>
        <p:nvSpPr>
          <p:cNvPr id="40" name="Text 29"/>
          <p:cNvSpPr txBox="1"/>
          <p:nvPr/>
        </p:nvSpPr>
        <p:spPr>
          <a:xfrm>
            <a:off x="11010290" y="36191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数据分析</a:t>
            </a:r>
            <a:endParaRPr lang="en-US" sz="900" dirty="0"/>
          </a:p>
        </p:txBody>
      </p:sp>
      <p:sp>
        <p:nvSpPr>
          <p:cNvPr id="41" name="Text 30"/>
          <p:cNvSpPr txBox="1"/>
          <p:nvPr/>
        </p:nvSpPr>
        <p:spPr>
          <a:xfrm>
            <a:off x="11010290" y="377190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迭代决策</a:t>
            </a:r>
            <a:endParaRPr lang="en-US" sz="900" dirty="0"/>
          </a:p>
        </p:txBody>
      </p:sp>
      <p:sp>
        <p:nvSpPr>
          <p:cNvPr id="42" name="Text 31"/>
          <p:cNvSpPr txBox="1"/>
          <p:nvPr/>
        </p:nvSpPr>
        <p:spPr>
          <a:xfrm>
            <a:off x="381305" y="4401007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高频迭代下的质量保证</a:t>
            </a:r>
            <a:endParaRPr lang="en-US" sz="1200" dirty="0"/>
          </a:p>
        </p:txBody>
      </p:sp>
      <p:sp>
        <p:nvSpPr>
          <p:cNvPr id="43" name="Shape 32"/>
          <p:cNvSpPr/>
          <p:nvPr/>
        </p:nvSpPr>
        <p:spPr>
          <a:xfrm>
            <a:off x="381305" y="4667098"/>
            <a:ext cx="5562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33"/>
          <p:cNvSpPr/>
          <p:nvPr/>
        </p:nvSpPr>
        <p:spPr>
          <a:xfrm>
            <a:off x="543154" y="48289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5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47395" y="4934102"/>
            <a:ext cx="171907" cy="171907"/>
          </a:xfrm>
          <a:prstGeom prst="rect">
            <a:avLst/>
          </a:prstGeom>
        </p:spPr>
      </p:pic>
      <p:sp>
        <p:nvSpPr>
          <p:cNvPr id="46" name="Shape 34"/>
          <p:cNvSpPr/>
          <p:nvPr/>
        </p:nvSpPr>
        <p:spPr>
          <a:xfrm>
            <a:off x="381305" y="6210605"/>
            <a:ext cx="5562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7" name="Shape 35"/>
          <p:cNvSpPr/>
          <p:nvPr/>
        </p:nvSpPr>
        <p:spPr>
          <a:xfrm>
            <a:off x="543154" y="63724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8" name="Text 36"/>
          <p:cNvSpPr txBox="1"/>
          <p:nvPr/>
        </p:nvSpPr>
        <p:spPr>
          <a:xfrm>
            <a:off x="1037844" y="492404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自动化质量保障</a:t>
            </a:r>
            <a:endParaRPr lang="en-US" sz="1200" dirty="0"/>
          </a:p>
        </p:txBody>
      </p:sp>
      <p:sp>
        <p:nvSpPr>
          <p:cNvPr id="49" name="Text 37"/>
          <p:cNvSpPr txBox="1"/>
          <p:nvPr/>
        </p:nvSpPr>
        <p:spPr>
          <a:xfrm>
            <a:off x="1037844" y="64675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风险控制策略</a:t>
            </a:r>
            <a:endParaRPr lang="en-US" sz="1200" dirty="0"/>
          </a:p>
        </p:txBody>
      </p:sp>
      <p:sp>
        <p:nvSpPr>
          <p:cNvPr id="50" name="Text 38"/>
          <p:cNvSpPr txBox="1"/>
          <p:nvPr/>
        </p:nvSpPr>
        <p:spPr>
          <a:xfrm>
            <a:off x="809244" y="5296205"/>
            <a:ext cx="27962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AI驱动的代码审查（减少80%人工审核时间）</a:t>
            </a:r>
            <a:endParaRPr lang="en-US" sz="1000" dirty="0"/>
          </a:p>
        </p:txBody>
      </p:sp>
      <p:sp>
        <p:nvSpPr>
          <p:cNvPr id="51" name="Text 39"/>
          <p:cNvSpPr txBox="1"/>
          <p:nvPr/>
        </p:nvSpPr>
        <p:spPr>
          <a:xfrm>
            <a:off x="809244" y="5524805"/>
            <a:ext cx="22146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自动化测试覆盖率&gt;85%的关键路径</a:t>
            </a:r>
            <a:endParaRPr lang="en-US" sz="1000" dirty="0"/>
          </a:p>
        </p:txBody>
      </p:sp>
      <p:sp>
        <p:nvSpPr>
          <p:cNvPr id="52" name="Text 40"/>
          <p:cNvSpPr txBox="1"/>
          <p:nvPr/>
        </p:nvSpPr>
        <p:spPr>
          <a:xfrm>
            <a:off x="809244" y="5753405"/>
            <a:ext cx="2262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零接触持续集成/持续部署（CI/CD）</a:t>
            </a:r>
            <a:endParaRPr lang="en-US" sz="1000" dirty="0"/>
          </a:p>
        </p:txBody>
      </p:sp>
      <p:pic>
        <p:nvPicPr>
          <p:cNvPr id="53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647395" y="6476695"/>
            <a:ext cx="171907" cy="171907"/>
          </a:xfrm>
          <a:prstGeom prst="rect">
            <a:avLst/>
          </a:prstGeom>
        </p:spPr>
      </p:pic>
      <p:sp>
        <p:nvSpPr>
          <p:cNvPr id="54" name="Text 41"/>
          <p:cNvSpPr txBox="1"/>
          <p:nvPr/>
        </p:nvSpPr>
        <p:spPr>
          <a:xfrm>
            <a:off x="809244" y="6838798"/>
            <a:ext cx="2557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功能开关（Feature Flags）实现安全发布</a:t>
            </a:r>
            <a:endParaRPr lang="en-US" sz="1000" dirty="0"/>
          </a:p>
        </p:txBody>
      </p:sp>
      <p:sp>
        <p:nvSpPr>
          <p:cNvPr id="55" name="Text 42"/>
          <p:cNvSpPr txBox="1"/>
          <p:nvPr/>
        </p:nvSpPr>
        <p:spPr>
          <a:xfrm>
            <a:off x="809244" y="7067398"/>
            <a:ext cx="2862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实时监控与回滚机制（平均恢复时间&lt;15分钟）</a:t>
            </a:r>
            <a:endParaRPr lang="en-US" sz="1000" dirty="0"/>
          </a:p>
        </p:txBody>
      </p:sp>
      <p:sp>
        <p:nvSpPr>
          <p:cNvPr id="56" name="Text 43"/>
          <p:cNvSpPr txBox="1"/>
          <p:nvPr/>
        </p:nvSpPr>
        <p:spPr>
          <a:xfrm>
            <a:off x="809244" y="72959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数据备份与版本历史追踪</a:t>
            </a:r>
            <a:endParaRPr lang="en-US" sz="1000" dirty="0"/>
          </a:p>
        </p:txBody>
      </p:sp>
      <p:sp>
        <p:nvSpPr>
          <p:cNvPr id="57" name="Text 44"/>
          <p:cNvSpPr txBox="1"/>
          <p:nvPr/>
        </p:nvSpPr>
        <p:spPr>
          <a:xfrm>
            <a:off x="381305" y="7886700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跨团队协作优化</a:t>
            </a:r>
            <a:endParaRPr lang="en-US" sz="1200" dirty="0"/>
          </a:p>
        </p:txBody>
      </p:sp>
      <p:sp>
        <p:nvSpPr>
          <p:cNvPr id="58" name="Shape 45"/>
          <p:cNvSpPr/>
          <p:nvPr/>
        </p:nvSpPr>
        <p:spPr>
          <a:xfrm>
            <a:off x="381305" y="8153705"/>
            <a:ext cx="5562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9" name="Shape 46"/>
          <p:cNvSpPr/>
          <p:nvPr/>
        </p:nvSpPr>
        <p:spPr>
          <a:xfrm>
            <a:off x="543154" y="83155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0" name="Image 11" descr="preencoded.png">    </p:cNvPr>
          <p:cNvPicPr>
            <a:picLocks noChangeAspect="1"/>
          </p:cNvPicPr>
          <p:nvPr/>
        </p:nvPicPr>
        <p:blipFill>
          <a:blip r:embed="rId12"/>
          <a:srcRect l="-1064" r="-1064" t="0" b="0"/>
          <a:stretch/>
        </p:blipFill>
        <p:spPr>
          <a:xfrm>
            <a:off x="623621" y="8419795"/>
            <a:ext cx="219456" cy="171907"/>
          </a:xfrm>
          <a:prstGeom prst="rect">
            <a:avLst/>
          </a:prstGeom>
        </p:spPr>
      </p:pic>
      <p:sp>
        <p:nvSpPr>
          <p:cNvPr id="61" name="Shape 47"/>
          <p:cNvSpPr/>
          <p:nvPr/>
        </p:nvSpPr>
        <p:spPr>
          <a:xfrm>
            <a:off x="381305" y="9696298"/>
            <a:ext cx="5562295" cy="1429207"/>
          </a:xfrm>
          <a:prstGeom prst="roundRect">
            <a:avLst>
              <a:gd name="adj" fmla="val 341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2" name="Shape 48"/>
          <p:cNvSpPr/>
          <p:nvPr/>
        </p:nvSpPr>
        <p:spPr>
          <a:xfrm>
            <a:off x="543154" y="9858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3" name="Text 49"/>
          <p:cNvSpPr txBox="1"/>
          <p:nvPr/>
        </p:nvSpPr>
        <p:spPr>
          <a:xfrm>
            <a:off x="1037844" y="84106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协同工作流程</a:t>
            </a:r>
            <a:endParaRPr lang="en-US" sz="1200" dirty="0"/>
          </a:p>
        </p:txBody>
      </p:sp>
      <p:sp>
        <p:nvSpPr>
          <p:cNvPr id="64" name="Text 50"/>
          <p:cNvSpPr txBox="1"/>
          <p:nvPr/>
        </p:nvSpPr>
        <p:spPr>
          <a:xfrm>
            <a:off x="1037844" y="99532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用户沟通策略</a:t>
            </a:r>
            <a:endParaRPr lang="en-US" sz="1200" dirty="0"/>
          </a:p>
        </p:txBody>
      </p:sp>
      <p:sp>
        <p:nvSpPr>
          <p:cNvPr id="65" name="Text 51"/>
          <p:cNvSpPr txBox="1"/>
          <p:nvPr/>
        </p:nvSpPr>
        <p:spPr>
          <a:xfrm>
            <a:off x="809244" y="8781898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每日15分钟站会 + 异步更新机制</a:t>
            </a:r>
            <a:endParaRPr lang="en-US" sz="1000" dirty="0"/>
          </a:p>
        </p:txBody>
      </p:sp>
      <p:sp>
        <p:nvSpPr>
          <p:cNvPr id="66" name="Text 52"/>
          <p:cNvSpPr txBox="1"/>
          <p:nvPr/>
        </p:nvSpPr>
        <p:spPr>
          <a:xfrm>
            <a:off x="809244" y="9010498"/>
            <a:ext cx="17391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实时文档协作 + 决策透明化</a:t>
            </a:r>
            <a:endParaRPr lang="en-US" sz="1000" dirty="0"/>
          </a:p>
        </p:txBody>
      </p:sp>
      <p:sp>
        <p:nvSpPr>
          <p:cNvPr id="67" name="Text 53"/>
          <p:cNvSpPr txBox="1"/>
          <p:nvPr/>
        </p:nvSpPr>
        <p:spPr>
          <a:xfrm>
            <a:off x="809244" y="9239098"/>
            <a:ext cx="2539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去中心化决策框架（提升决策速度60%）</a:t>
            </a:r>
            <a:endParaRPr lang="en-US" sz="1000" dirty="0"/>
          </a:p>
        </p:txBody>
      </p:sp>
      <p:pic>
        <p:nvPicPr>
          <p:cNvPr id="68" name="Image 12" descr="preencoded.png">    </p:cNvPr>
          <p:cNvPicPr>
            <a:picLocks noChangeAspect="1"/>
          </p:cNvPicPr>
          <p:nvPr/>
        </p:nvPicPr>
        <p:blipFill>
          <a:blip r:embed="rId13"/>
          <a:srcRect l="-1064" r="-1064" t="0" b="0"/>
          <a:stretch/>
        </p:blipFill>
        <p:spPr>
          <a:xfrm>
            <a:off x="623621" y="9963302"/>
            <a:ext cx="219456" cy="171907"/>
          </a:xfrm>
          <a:prstGeom prst="rect">
            <a:avLst/>
          </a:prstGeom>
        </p:spPr>
      </p:pic>
      <p:sp>
        <p:nvSpPr>
          <p:cNvPr id="69" name="Text 54"/>
          <p:cNvSpPr txBox="1"/>
          <p:nvPr/>
        </p:nvSpPr>
        <p:spPr>
          <a:xfrm>
            <a:off x="809244" y="10325405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变更日志自动化发布与通知</a:t>
            </a:r>
            <a:endParaRPr lang="en-US" sz="1000" dirty="0"/>
          </a:p>
        </p:txBody>
      </p:sp>
      <p:sp>
        <p:nvSpPr>
          <p:cNvPr id="70" name="Text 55"/>
          <p:cNvSpPr txBox="1"/>
          <p:nvPr/>
        </p:nvSpPr>
        <p:spPr>
          <a:xfrm>
            <a:off x="809244" y="10554005"/>
            <a:ext cx="24057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用户反馈闭环管理（48小时响应承诺）</a:t>
            </a:r>
            <a:endParaRPr lang="en-US" sz="1000" dirty="0"/>
          </a:p>
        </p:txBody>
      </p:sp>
      <p:sp>
        <p:nvSpPr>
          <p:cNvPr id="71" name="Text 56"/>
          <p:cNvSpPr txBox="1"/>
          <p:nvPr/>
        </p:nvSpPr>
        <p:spPr>
          <a:xfrm>
            <a:off x="809244" y="10782605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社区驱动的产品路线图共创</a:t>
            </a:r>
            <a:endParaRPr 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2585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2585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产品发展路径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验证到规模化的系统升级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5522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267798" y="761695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3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333195"/>
            <a:ext cx="7135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从初步验证到全面规模化，需要系统性升级与转型，确保产品、技术和团队能承载更大规模的用户需求。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1514246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618488" y="1952244"/>
            <a:ext cx="171907" cy="171907"/>
          </a:xfrm>
          <a:prstGeom prst="rect">
            <a:avLst/>
          </a:prstGeom>
        </p:spPr>
      </p:pic>
      <p:sp>
        <p:nvSpPr>
          <p:cNvPr id="12" name="Text 9"/>
          <p:cNvSpPr txBox="1"/>
          <p:nvPr/>
        </p:nvSpPr>
        <p:spPr>
          <a:xfrm>
            <a:off x="1235354" y="2324405"/>
            <a:ext cx="10579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PMF信号识别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120140" y="2619756"/>
            <a:ext cx="12719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留存率达到40%+</a:t>
            </a:r>
            <a:endParaRPr lang="en-US" sz="1000" dirty="0"/>
          </a:p>
        </p:txBody>
      </p:sp>
      <p:sp>
        <p:nvSpPr>
          <p:cNvPr id="14" name="Text 11"/>
          <p:cNvSpPr txBox="1"/>
          <p:nvPr/>
        </p:nvSpPr>
        <p:spPr>
          <a:xfrm>
            <a:off x="1160374" y="2848356"/>
            <a:ext cx="11960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NPS分数超过40</a:t>
            </a:r>
            <a:endParaRPr lang="en-US" sz="1000" dirty="0"/>
          </a:p>
        </p:txBody>
      </p:sp>
      <p:sp>
        <p:nvSpPr>
          <p:cNvPr id="15" name="Text 12"/>
          <p:cNvSpPr txBox="1"/>
          <p:nvPr/>
        </p:nvSpPr>
        <p:spPr>
          <a:xfrm>
            <a:off x="1099109" y="3076956"/>
            <a:ext cx="13194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自然增长超过30%</a:t>
            </a:r>
            <a:endParaRPr lang="en-US" sz="1000" dirty="0"/>
          </a:p>
        </p:txBody>
      </p:sp>
      <p:sp>
        <p:nvSpPr>
          <p:cNvPr id="16" name="Shape 13"/>
          <p:cNvSpPr/>
          <p:nvPr/>
        </p:nvSpPr>
        <p:spPr>
          <a:xfrm>
            <a:off x="3027578" y="2866644"/>
            <a:ext cx="286207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17" name="Shape 14"/>
          <p:cNvSpPr/>
          <p:nvPr/>
        </p:nvSpPr>
        <p:spPr>
          <a:xfrm>
            <a:off x="4441241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46397" y="1952244"/>
            <a:ext cx="171907" cy="171907"/>
          </a:xfrm>
          <a:prstGeom prst="rect">
            <a:avLst/>
          </a:prstGeom>
        </p:spPr>
      </p:pic>
      <p:sp>
        <p:nvSpPr>
          <p:cNvPr id="19" name="Text 15"/>
          <p:cNvSpPr txBox="1"/>
          <p:nvPr/>
        </p:nvSpPr>
        <p:spPr>
          <a:xfrm>
            <a:off x="4251046" y="2324405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规模化准备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4109314" y="2619756"/>
            <a:ext cx="1148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完善核心功能集</a:t>
            </a:r>
            <a:endParaRPr lang="en-US" sz="1000" dirty="0"/>
          </a:p>
        </p:txBody>
      </p:sp>
      <p:sp>
        <p:nvSpPr>
          <p:cNvPr id="21" name="Text 17"/>
          <p:cNvSpPr txBox="1"/>
          <p:nvPr/>
        </p:nvSpPr>
        <p:spPr>
          <a:xfrm>
            <a:off x="4042562" y="2848356"/>
            <a:ext cx="1281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优化单位经济模型</a:t>
            </a:r>
            <a:endParaRPr lang="en-US" sz="1000" dirty="0"/>
          </a:p>
        </p:txBody>
      </p:sp>
      <p:sp>
        <p:nvSpPr>
          <p:cNvPr id="22" name="Text 18"/>
          <p:cNvSpPr txBox="1"/>
          <p:nvPr/>
        </p:nvSpPr>
        <p:spPr>
          <a:xfrm>
            <a:off x="3975811" y="3076956"/>
            <a:ext cx="1414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设计多层级定价策略</a:t>
            </a:r>
            <a:endParaRPr lang="en-US" sz="1000" dirty="0"/>
          </a:p>
        </p:txBody>
      </p:sp>
      <p:sp>
        <p:nvSpPr>
          <p:cNvPr id="23" name="Shape 19"/>
          <p:cNvSpPr/>
          <p:nvPr/>
        </p:nvSpPr>
        <p:spPr>
          <a:xfrm>
            <a:off x="5955487" y="2866644"/>
            <a:ext cx="286207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4" name="Shape 20"/>
          <p:cNvSpPr/>
          <p:nvPr/>
        </p:nvSpPr>
        <p:spPr>
          <a:xfrm>
            <a:off x="7369150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474306" y="1952244"/>
            <a:ext cx="171907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7254850" y="23244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架构演进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7103974" y="2619756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微服务化拆分</a:t>
            </a:r>
            <a:endParaRPr lang="en-US" sz="1000" dirty="0"/>
          </a:p>
        </p:txBody>
      </p:sp>
      <p:sp>
        <p:nvSpPr>
          <p:cNvPr id="28" name="Text 23"/>
          <p:cNvSpPr txBox="1"/>
          <p:nvPr/>
        </p:nvSpPr>
        <p:spPr>
          <a:xfrm>
            <a:off x="7103974" y="2848356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自动扩容设计</a:t>
            </a:r>
            <a:endParaRPr lang="en-US" sz="1000" dirty="0"/>
          </a:p>
        </p:txBody>
      </p:sp>
      <p:sp>
        <p:nvSpPr>
          <p:cNvPr id="29" name="Text 24"/>
          <p:cNvSpPr txBox="1"/>
          <p:nvPr/>
        </p:nvSpPr>
        <p:spPr>
          <a:xfrm>
            <a:off x="6970471" y="3076956"/>
            <a:ext cx="1281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数据层分离与优化</a:t>
            </a:r>
            <a:endParaRPr lang="en-US" sz="1000" dirty="0"/>
          </a:p>
        </p:txBody>
      </p:sp>
      <p:sp>
        <p:nvSpPr>
          <p:cNvPr id="30" name="Shape 25"/>
          <p:cNvSpPr/>
          <p:nvPr/>
        </p:nvSpPr>
        <p:spPr>
          <a:xfrm>
            <a:off x="8883396" y="2866644"/>
            <a:ext cx="286207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31" name="Shape 26"/>
          <p:cNvSpPr/>
          <p:nvPr/>
        </p:nvSpPr>
        <p:spPr>
          <a:xfrm>
            <a:off x="10297058" y="18480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10378440" y="1952244"/>
            <a:ext cx="219456" cy="171907"/>
          </a:xfrm>
          <a:prstGeom prst="rect">
            <a:avLst/>
          </a:prstGeom>
        </p:spPr>
      </p:pic>
      <p:sp>
        <p:nvSpPr>
          <p:cNvPr id="33" name="Text 27"/>
          <p:cNvSpPr txBox="1"/>
          <p:nvPr/>
        </p:nvSpPr>
        <p:spPr>
          <a:xfrm>
            <a:off x="10182758" y="23244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团队扩张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9764878" y="2619756"/>
            <a:ext cx="15480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从全栈团队到专职团队</a:t>
            </a:r>
            <a:endParaRPr lang="en-US" sz="1000" dirty="0"/>
          </a:p>
        </p:txBody>
      </p:sp>
      <p:sp>
        <p:nvSpPr>
          <p:cNvPr id="35" name="Text 29"/>
          <p:cNvSpPr txBox="1"/>
          <p:nvPr/>
        </p:nvSpPr>
        <p:spPr>
          <a:xfrm>
            <a:off x="10030968" y="2848356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管理层级建设</a:t>
            </a:r>
            <a:endParaRPr lang="en-US" sz="1000" dirty="0"/>
          </a:p>
        </p:txBody>
      </p:sp>
      <p:sp>
        <p:nvSpPr>
          <p:cNvPr id="36" name="Text 30"/>
          <p:cNvSpPr txBox="1"/>
          <p:nvPr/>
        </p:nvSpPr>
        <p:spPr>
          <a:xfrm>
            <a:off x="9831629" y="3076956"/>
            <a:ext cx="1414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企业文化与流程强化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381305" y="392460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关键考量因素</a:t>
            </a:r>
            <a:endParaRPr lang="en-US" sz="1200" dirty="0"/>
          </a:p>
        </p:txBody>
      </p:sp>
      <p:sp>
        <p:nvSpPr>
          <p:cNvPr id="38" name="Shape 32"/>
          <p:cNvSpPr/>
          <p:nvPr/>
        </p:nvSpPr>
        <p:spPr>
          <a:xfrm>
            <a:off x="381305" y="4190695"/>
            <a:ext cx="5600700" cy="1276502"/>
          </a:xfrm>
          <a:prstGeom prst="roundRect">
            <a:avLst>
              <a:gd name="adj" fmla="val 427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33"/>
          <p:cNvSpPr/>
          <p:nvPr/>
        </p:nvSpPr>
        <p:spPr>
          <a:xfrm>
            <a:off x="6210605" y="4190695"/>
            <a:ext cx="5600700" cy="1276502"/>
          </a:xfrm>
          <a:prstGeom prst="roundRect">
            <a:avLst>
              <a:gd name="adj" fmla="val 427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0" name="Text 34"/>
          <p:cNvSpPr txBox="1"/>
          <p:nvPr/>
        </p:nvSpPr>
        <p:spPr>
          <a:xfrm>
            <a:off x="543154" y="4371746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规模化的三大风险</a:t>
            </a:r>
            <a:endParaRPr lang="en-US" sz="1200" dirty="0"/>
          </a:p>
        </p:txBody>
      </p:sp>
      <p:sp>
        <p:nvSpPr>
          <p:cNvPr id="41" name="Text 35"/>
          <p:cNvSpPr txBox="1"/>
          <p:nvPr/>
        </p:nvSpPr>
        <p:spPr>
          <a:xfrm>
            <a:off x="6372454" y="4371746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平衡短期增长与长期可持续性</a:t>
            </a:r>
            <a:endParaRPr lang="en-US" sz="1200" dirty="0"/>
          </a:p>
        </p:txBody>
      </p:sp>
      <p:sp>
        <p:nvSpPr>
          <p:cNvPr id="42" name="Text 36"/>
          <p:cNvSpPr txBox="1"/>
          <p:nvPr/>
        </p:nvSpPr>
        <p:spPr>
          <a:xfrm>
            <a:off x="733349" y="46670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过早扩张导致现金流紧张</a:t>
            </a:r>
            <a:endParaRPr lang="en-US" sz="1000" dirty="0"/>
          </a:p>
        </p:txBody>
      </p:sp>
      <p:sp>
        <p:nvSpPr>
          <p:cNvPr id="43" name="Text 37"/>
          <p:cNvSpPr txBox="1"/>
          <p:nvPr/>
        </p:nvSpPr>
        <p:spPr>
          <a:xfrm>
            <a:off x="733349" y="4895698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技术债务积累影响迭代速度</a:t>
            </a:r>
            <a:endParaRPr lang="en-US" sz="1000" dirty="0"/>
          </a:p>
        </p:txBody>
      </p:sp>
      <p:sp>
        <p:nvSpPr>
          <p:cNvPr id="44" name="Text 38"/>
          <p:cNvSpPr txBox="1"/>
          <p:nvPr/>
        </p:nvSpPr>
        <p:spPr>
          <a:xfrm>
            <a:off x="733349" y="51242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产品定位与市场需求脱节</a:t>
            </a:r>
            <a:endParaRPr lang="en-US" sz="1000" dirty="0"/>
          </a:p>
        </p:txBody>
      </p:sp>
      <p:sp>
        <p:nvSpPr>
          <p:cNvPr id="45" name="Text 39"/>
          <p:cNvSpPr txBox="1"/>
          <p:nvPr/>
        </p:nvSpPr>
        <p:spPr>
          <a:xfrm>
            <a:off x="6562649" y="4667098"/>
            <a:ext cx="2262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保持10-30-60法则：核心/增长/创新</a:t>
            </a:r>
            <a:endParaRPr lang="en-US" sz="1000" dirty="0"/>
          </a:p>
        </p:txBody>
      </p:sp>
      <p:sp>
        <p:nvSpPr>
          <p:cNvPr id="46" name="Text 40"/>
          <p:cNvSpPr txBox="1"/>
          <p:nvPr/>
        </p:nvSpPr>
        <p:spPr>
          <a:xfrm>
            <a:off x="6562649" y="4895698"/>
            <a:ext cx="19385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定期健康检查：产品/架构/团队</a:t>
            </a:r>
            <a:endParaRPr lang="en-US" sz="1000" dirty="0"/>
          </a:p>
        </p:txBody>
      </p:sp>
      <p:sp>
        <p:nvSpPr>
          <p:cNvPr id="47" name="Text 41"/>
          <p:cNvSpPr txBox="1"/>
          <p:nvPr/>
        </p:nvSpPr>
        <p:spPr>
          <a:xfrm>
            <a:off x="6562649" y="51242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建立指标看板，科学决策</a:t>
            </a:r>
            <a:endParaRPr lang="en-US" sz="1000" dirty="0"/>
          </a:p>
        </p:txBody>
      </p:sp>
      <p:sp>
        <p:nvSpPr>
          <p:cNvPr id="48" name="Shape 42"/>
          <p:cNvSpPr/>
          <p:nvPr/>
        </p:nvSpPr>
        <p:spPr>
          <a:xfrm>
            <a:off x="381305" y="5848502"/>
            <a:ext cx="11430000" cy="800100"/>
          </a:xfrm>
          <a:prstGeom prst="roundRect">
            <a:avLst>
              <a:gd name="adj" fmla="val 10884"/>
            </a:avLst>
          </a:prstGeom>
          <a:solidFill>
            <a:srgbClr val="EFF6FF"/>
          </a:solidFill>
          <a:ln/>
        </p:spPr>
      </p:sp>
      <p:sp>
        <p:nvSpPr>
          <p:cNvPr id="49" name="Text 43"/>
          <p:cNvSpPr txBox="1"/>
          <p:nvPr/>
        </p:nvSpPr>
        <p:spPr>
          <a:xfrm>
            <a:off x="533095" y="6001207"/>
            <a:ext cx="37673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❝</a:t>
            </a:r>
            <a:endParaRPr lang="en-US" sz="2200" dirty="0"/>
          </a:p>
        </p:txBody>
      </p:sp>
      <p:sp>
        <p:nvSpPr>
          <p:cNvPr id="50" name="Text 44"/>
          <p:cNvSpPr txBox="1"/>
          <p:nvPr/>
        </p:nvSpPr>
        <p:spPr>
          <a:xfrm>
            <a:off x="801929" y="6019495"/>
            <a:ext cx="77541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"过早优化是万恶之源，但合适时机的系统升级是规模化的基石。判断PMF真伪与适当时机是创业者的核心能力。"</a:t>
            </a:r>
            <a:endParaRPr lang="en-US" sz="1200" dirty="0"/>
          </a:p>
        </p:txBody>
      </p:sp>
      <p:sp>
        <p:nvSpPr>
          <p:cNvPr id="51" name="Text 45"/>
          <p:cNvSpPr txBox="1"/>
          <p:nvPr/>
        </p:nvSpPr>
        <p:spPr>
          <a:xfrm>
            <a:off x="801929" y="6314846"/>
            <a:ext cx="15764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Y Combinator 合伙人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953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风险管理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常见验证陷阱与防御手段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04595"/>
            <a:ext cx="28575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AI产品验证过程中的常见误区及规避策略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6665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267798" y="875995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快速试错与数据驱动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381305" y="1543507"/>
            <a:ext cx="3657600" cy="37152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267505" y="1543507"/>
            <a:ext cx="3657600" cy="37152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80644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676656" y="1848002"/>
            <a:ext cx="190195" cy="171907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4466844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1076249" y="18288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虚假数据陷阱</a:t>
            </a:r>
            <a:endParaRPr lang="en-US" sz="1300" dirty="0"/>
          </a:p>
        </p:txBody>
      </p:sp>
      <p:sp>
        <p:nvSpPr>
          <p:cNvPr id="16" name="Text 13"/>
          <p:cNvSpPr txBox="1"/>
          <p:nvPr/>
        </p:nvSpPr>
        <p:spPr>
          <a:xfrm>
            <a:off x="4962449" y="18288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用户偏见陷阱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580644" y="2276856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FEF2F2"/>
          </a:solidFill>
          <a:ln/>
        </p:spPr>
      </p:sp>
      <p:sp>
        <p:nvSpPr>
          <p:cNvPr id="18" name="Shape 15"/>
          <p:cNvSpPr/>
          <p:nvPr/>
        </p:nvSpPr>
        <p:spPr>
          <a:xfrm>
            <a:off x="580644" y="2276856"/>
            <a:ext cx="28346" cy="133319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9" name="Shape 16"/>
          <p:cNvSpPr/>
          <p:nvPr/>
        </p:nvSpPr>
        <p:spPr>
          <a:xfrm>
            <a:off x="4466844" y="2276856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FEF2F2"/>
          </a:solidFill>
          <a:ln/>
        </p:spPr>
      </p:sp>
      <p:sp>
        <p:nvSpPr>
          <p:cNvPr id="20" name="Shape 17"/>
          <p:cNvSpPr/>
          <p:nvPr/>
        </p:nvSpPr>
        <p:spPr>
          <a:xfrm>
            <a:off x="4466844" y="2276856"/>
            <a:ext cx="28346" cy="133319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724205" y="2400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风险表现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4610405" y="2400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风险表现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914400" y="26289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过度关注短期指标改善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914400" y="28575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样本量不足导致误判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914400" y="30861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忽略长尾用户场景数据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914400" y="33147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幸存者偏差造成误导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4800600" y="26289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早期用户不代表主流市场</a:t>
            </a:r>
            <a:endParaRPr lang="en-US" sz="1000" dirty="0"/>
          </a:p>
        </p:txBody>
      </p:sp>
      <p:sp>
        <p:nvSpPr>
          <p:cNvPr id="28" name="Shape 25"/>
          <p:cNvSpPr/>
          <p:nvPr/>
        </p:nvSpPr>
        <p:spPr>
          <a:xfrm>
            <a:off x="580644" y="3724351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ECFDF5"/>
          </a:solidFill>
          <a:ln/>
        </p:spPr>
      </p:sp>
      <p:sp>
        <p:nvSpPr>
          <p:cNvPr id="29" name="Shape 26"/>
          <p:cNvSpPr/>
          <p:nvPr/>
        </p:nvSpPr>
        <p:spPr>
          <a:xfrm>
            <a:off x="580644" y="3724351"/>
            <a:ext cx="28346" cy="13331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30" name="Text 27"/>
          <p:cNvSpPr txBox="1"/>
          <p:nvPr/>
        </p:nvSpPr>
        <p:spPr>
          <a:xfrm>
            <a:off x="724205" y="38477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防御策略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914400" y="40763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设立统计显著性阈值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914400" y="43049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多维度数据交叉验证</a:t>
            </a:r>
            <a:endParaRPr lang="en-US" sz="1000" dirty="0"/>
          </a:p>
        </p:txBody>
      </p:sp>
      <p:sp>
        <p:nvSpPr>
          <p:cNvPr id="33" name="Text 30"/>
          <p:cNvSpPr txBox="1"/>
          <p:nvPr/>
        </p:nvSpPr>
        <p:spPr>
          <a:xfrm>
            <a:off x="914400" y="45335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建立数据质量检测机制</a:t>
            </a:r>
            <a:endParaRPr lang="en-US" sz="1000" dirty="0"/>
          </a:p>
        </p:txBody>
      </p:sp>
      <p:sp>
        <p:nvSpPr>
          <p:cNvPr id="34" name="Text 31"/>
          <p:cNvSpPr txBox="1"/>
          <p:nvPr/>
        </p:nvSpPr>
        <p:spPr>
          <a:xfrm>
            <a:off x="914400" y="476219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长期指标与短期指标结合</a:t>
            </a:r>
            <a:endParaRPr lang="en-US" sz="1000" dirty="0"/>
          </a:p>
        </p:txBody>
      </p:sp>
      <p:pic>
        <p:nvPicPr>
          <p:cNvPr id="35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4548226" y="1848002"/>
            <a:ext cx="219456" cy="171907"/>
          </a:xfrm>
          <a:prstGeom prst="rect">
            <a:avLst/>
          </a:prstGeom>
        </p:spPr>
      </p:pic>
      <p:sp>
        <p:nvSpPr>
          <p:cNvPr id="36" name="Shape 32"/>
          <p:cNvSpPr/>
          <p:nvPr/>
        </p:nvSpPr>
        <p:spPr>
          <a:xfrm>
            <a:off x="8153705" y="1543507"/>
            <a:ext cx="3657600" cy="3715207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7" name="Shape 33"/>
          <p:cNvSpPr/>
          <p:nvPr/>
        </p:nvSpPr>
        <p:spPr>
          <a:xfrm>
            <a:off x="8353044" y="17428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8" name="Text 34"/>
          <p:cNvSpPr txBox="1"/>
          <p:nvPr/>
        </p:nvSpPr>
        <p:spPr>
          <a:xfrm>
            <a:off x="8848649" y="18288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技术债务陷阱</a:t>
            </a:r>
            <a:endParaRPr lang="en-US" sz="1300" dirty="0"/>
          </a:p>
        </p:txBody>
      </p:sp>
      <p:sp>
        <p:nvSpPr>
          <p:cNvPr id="39" name="Shape 35"/>
          <p:cNvSpPr/>
          <p:nvPr/>
        </p:nvSpPr>
        <p:spPr>
          <a:xfrm>
            <a:off x="8353044" y="2276856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FEF2F2"/>
          </a:solidFill>
          <a:ln/>
        </p:spPr>
      </p:sp>
      <p:sp>
        <p:nvSpPr>
          <p:cNvPr id="40" name="Shape 36"/>
          <p:cNvSpPr/>
          <p:nvPr/>
        </p:nvSpPr>
        <p:spPr>
          <a:xfrm>
            <a:off x="8353044" y="2276856"/>
            <a:ext cx="28346" cy="133319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41" name="Text 37"/>
          <p:cNvSpPr txBox="1"/>
          <p:nvPr/>
        </p:nvSpPr>
        <p:spPr>
          <a:xfrm>
            <a:off x="8496605" y="24003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风险表现</a:t>
            </a:r>
            <a:endParaRPr lang="en-US" sz="1000" dirty="0"/>
          </a:p>
        </p:txBody>
      </p:sp>
      <p:sp>
        <p:nvSpPr>
          <p:cNvPr id="42" name="Text 38"/>
          <p:cNvSpPr txBox="1"/>
          <p:nvPr/>
        </p:nvSpPr>
        <p:spPr>
          <a:xfrm>
            <a:off x="4800600" y="285750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付费反馈失真（迎合效应）</a:t>
            </a:r>
            <a:endParaRPr lang="en-US" sz="1000" dirty="0"/>
          </a:p>
        </p:txBody>
      </p:sp>
      <p:sp>
        <p:nvSpPr>
          <p:cNvPr id="43" name="Text 39"/>
          <p:cNvSpPr txBox="1"/>
          <p:nvPr/>
        </p:nvSpPr>
        <p:spPr>
          <a:xfrm>
            <a:off x="4800600" y="3086100"/>
            <a:ext cx="1243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用户说的≠用户做的</a:t>
            </a:r>
            <a:endParaRPr lang="en-US" sz="1000" dirty="0"/>
          </a:p>
        </p:txBody>
      </p:sp>
      <p:sp>
        <p:nvSpPr>
          <p:cNvPr id="44" name="Text 40"/>
          <p:cNvSpPr txBox="1"/>
          <p:nvPr/>
        </p:nvSpPr>
        <p:spPr>
          <a:xfrm>
            <a:off x="4800600" y="33147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声音最大的用户主导产品</a:t>
            </a:r>
            <a:endParaRPr lang="en-US" sz="1000" dirty="0"/>
          </a:p>
        </p:txBody>
      </p:sp>
      <p:sp>
        <p:nvSpPr>
          <p:cNvPr id="45" name="Text 41"/>
          <p:cNvSpPr txBox="1"/>
          <p:nvPr/>
        </p:nvSpPr>
        <p:spPr>
          <a:xfrm>
            <a:off x="8686800" y="26289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为速度牺牲代码质量</a:t>
            </a:r>
            <a:endParaRPr lang="en-US" sz="1000" dirty="0"/>
          </a:p>
        </p:txBody>
      </p:sp>
      <p:sp>
        <p:nvSpPr>
          <p:cNvPr id="46" name="Text 42"/>
          <p:cNvSpPr txBox="1"/>
          <p:nvPr/>
        </p:nvSpPr>
        <p:spPr>
          <a:xfrm>
            <a:off x="8686800" y="28575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临时方案变永久解决方案</a:t>
            </a:r>
            <a:endParaRPr lang="en-US" sz="1000" dirty="0"/>
          </a:p>
        </p:txBody>
      </p:sp>
      <p:sp>
        <p:nvSpPr>
          <p:cNvPr id="47" name="Text 43"/>
          <p:cNvSpPr txBox="1"/>
          <p:nvPr/>
        </p:nvSpPr>
        <p:spPr>
          <a:xfrm>
            <a:off x="8686800" y="30861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缺乏测试覆盖导致隐患</a:t>
            </a:r>
            <a:endParaRPr lang="en-US" sz="1000" dirty="0"/>
          </a:p>
        </p:txBody>
      </p:sp>
      <p:sp>
        <p:nvSpPr>
          <p:cNvPr id="48" name="Text 44"/>
          <p:cNvSpPr txBox="1"/>
          <p:nvPr/>
        </p:nvSpPr>
        <p:spPr>
          <a:xfrm>
            <a:off x="8686800" y="331470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迭代速度随债务增加而减缓</a:t>
            </a:r>
            <a:endParaRPr lang="en-US" sz="1000" dirty="0"/>
          </a:p>
        </p:txBody>
      </p:sp>
      <p:sp>
        <p:nvSpPr>
          <p:cNvPr id="49" name="Shape 45"/>
          <p:cNvSpPr/>
          <p:nvPr/>
        </p:nvSpPr>
        <p:spPr>
          <a:xfrm>
            <a:off x="4466844" y="3724351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ECFDF5"/>
          </a:solidFill>
          <a:ln/>
        </p:spPr>
      </p:sp>
      <p:sp>
        <p:nvSpPr>
          <p:cNvPr id="50" name="Shape 46"/>
          <p:cNvSpPr/>
          <p:nvPr/>
        </p:nvSpPr>
        <p:spPr>
          <a:xfrm>
            <a:off x="4466844" y="3724351"/>
            <a:ext cx="28346" cy="13331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1" name="Shape 47"/>
          <p:cNvSpPr/>
          <p:nvPr/>
        </p:nvSpPr>
        <p:spPr>
          <a:xfrm>
            <a:off x="8353044" y="3724351"/>
            <a:ext cx="3258007" cy="1333195"/>
          </a:xfrm>
          <a:prstGeom prst="roundRect">
            <a:avLst>
              <a:gd name="adj" fmla="val 2939"/>
            </a:avLst>
          </a:prstGeom>
          <a:solidFill>
            <a:srgbClr val="ECFDF5"/>
          </a:solidFill>
          <a:ln/>
        </p:spPr>
      </p:sp>
      <p:sp>
        <p:nvSpPr>
          <p:cNvPr id="52" name="Shape 48"/>
          <p:cNvSpPr/>
          <p:nvPr/>
        </p:nvSpPr>
        <p:spPr>
          <a:xfrm>
            <a:off x="8353044" y="3724351"/>
            <a:ext cx="28346" cy="13331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3" name="Text 49"/>
          <p:cNvSpPr txBox="1"/>
          <p:nvPr/>
        </p:nvSpPr>
        <p:spPr>
          <a:xfrm>
            <a:off x="4610405" y="38477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防御策略</a:t>
            </a:r>
            <a:endParaRPr lang="en-US" sz="1000" dirty="0"/>
          </a:p>
        </p:txBody>
      </p:sp>
      <p:sp>
        <p:nvSpPr>
          <p:cNvPr id="54" name="Text 50"/>
          <p:cNvSpPr txBox="1"/>
          <p:nvPr/>
        </p:nvSpPr>
        <p:spPr>
          <a:xfrm>
            <a:off x="8496605" y="38477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防御策略</a:t>
            </a:r>
            <a:endParaRPr lang="en-US" sz="1000" dirty="0"/>
          </a:p>
        </p:txBody>
      </p:sp>
      <p:sp>
        <p:nvSpPr>
          <p:cNvPr id="55" name="Text 51"/>
          <p:cNvSpPr txBox="1"/>
          <p:nvPr/>
        </p:nvSpPr>
        <p:spPr>
          <a:xfrm>
            <a:off x="4800600" y="40763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多样化用户样本构成</a:t>
            </a:r>
            <a:endParaRPr lang="en-US" sz="1000" dirty="0"/>
          </a:p>
        </p:txBody>
      </p:sp>
      <p:sp>
        <p:nvSpPr>
          <p:cNvPr id="56" name="Text 52"/>
          <p:cNvSpPr txBox="1"/>
          <p:nvPr/>
        </p:nvSpPr>
        <p:spPr>
          <a:xfrm>
            <a:off x="4800600" y="4304995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行为数据 &gt; 表述反馈</a:t>
            </a:r>
            <a:endParaRPr lang="en-US" sz="1000" dirty="0"/>
          </a:p>
        </p:txBody>
      </p:sp>
      <p:sp>
        <p:nvSpPr>
          <p:cNvPr id="57" name="Text 53"/>
          <p:cNvSpPr txBox="1"/>
          <p:nvPr/>
        </p:nvSpPr>
        <p:spPr>
          <a:xfrm>
            <a:off x="4800600" y="45335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设立用户反馈权重系统</a:t>
            </a:r>
            <a:endParaRPr lang="en-US" sz="1000" dirty="0"/>
          </a:p>
        </p:txBody>
      </p:sp>
      <p:sp>
        <p:nvSpPr>
          <p:cNvPr id="58" name="Text 54"/>
          <p:cNvSpPr txBox="1"/>
          <p:nvPr/>
        </p:nvSpPr>
        <p:spPr>
          <a:xfrm>
            <a:off x="4800600" y="4762195"/>
            <a:ext cx="14054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A/B测试验证真实行为</a:t>
            </a:r>
            <a:endParaRPr lang="en-US" sz="1000" dirty="0"/>
          </a:p>
        </p:txBody>
      </p:sp>
      <p:pic>
        <p:nvPicPr>
          <p:cNvPr id="59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8434426" y="1848002"/>
            <a:ext cx="219456" cy="171907"/>
          </a:xfrm>
          <a:prstGeom prst="rect">
            <a:avLst/>
          </a:prstGeom>
        </p:spPr>
      </p:pic>
      <p:sp>
        <p:nvSpPr>
          <p:cNvPr id="60" name="Text 55"/>
          <p:cNvSpPr txBox="1"/>
          <p:nvPr/>
        </p:nvSpPr>
        <p:spPr>
          <a:xfrm>
            <a:off x="8686800" y="407639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定期技术债务评估与偿还</a:t>
            </a:r>
            <a:endParaRPr lang="en-US" sz="1000" dirty="0"/>
          </a:p>
        </p:txBody>
      </p:sp>
      <p:sp>
        <p:nvSpPr>
          <p:cNvPr id="61" name="Text 56"/>
          <p:cNvSpPr txBox="1"/>
          <p:nvPr/>
        </p:nvSpPr>
        <p:spPr>
          <a:xfrm>
            <a:off x="8686800" y="43049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自动化测试与持续集成</a:t>
            </a:r>
            <a:endParaRPr lang="en-US" sz="1000" dirty="0"/>
          </a:p>
        </p:txBody>
      </p:sp>
      <p:sp>
        <p:nvSpPr>
          <p:cNvPr id="62" name="Text 57"/>
          <p:cNvSpPr txBox="1"/>
          <p:nvPr/>
        </p:nvSpPr>
        <p:spPr>
          <a:xfrm>
            <a:off x="8686800" y="4533595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明确标记临时方案的有效期</a:t>
            </a:r>
            <a:endParaRPr lang="en-US" sz="1000" dirty="0"/>
          </a:p>
        </p:txBody>
      </p:sp>
      <p:sp>
        <p:nvSpPr>
          <p:cNvPr id="63" name="Text 58"/>
          <p:cNvSpPr txBox="1"/>
          <p:nvPr/>
        </p:nvSpPr>
        <p:spPr>
          <a:xfrm>
            <a:off x="8686800" y="476219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"清理周"制度化</a:t>
            </a:r>
            <a:endParaRPr lang="en-US" sz="1000" dirty="0"/>
          </a:p>
        </p:txBody>
      </p:sp>
      <p:sp>
        <p:nvSpPr>
          <p:cNvPr id="64" name="Shape 59"/>
          <p:cNvSpPr/>
          <p:nvPr/>
        </p:nvSpPr>
        <p:spPr>
          <a:xfrm>
            <a:off x="381305" y="5486400"/>
            <a:ext cx="11430000" cy="1086307"/>
          </a:xfrm>
          <a:prstGeom prst="roundRect">
            <a:avLst>
              <a:gd name="adj" fmla="val 590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5" name="Shape 60"/>
          <p:cNvSpPr/>
          <p:nvPr/>
        </p:nvSpPr>
        <p:spPr>
          <a:xfrm>
            <a:off x="580644" y="5724144"/>
            <a:ext cx="362102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6" name="Image 3" descr="preencoded.png">    </p:cNvPr>
          <p:cNvPicPr>
            <a:picLocks noChangeAspect="1"/>
          </p:cNvPicPr>
          <p:nvPr/>
        </p:nvPicPr>
        <p:blipFill>
          <a:blip r:embed="rId4"/>
          <a:srcRect l="-1773" r="-1773" t="0" b="0"/>
          <a:stretch/>
        </p:blipFill>
        <p:spPr>
          <a:xfrm>
            <a:off x="693115" y="5829300"/>
            <a:ext cx="133502" cy="171907"/>
          </a:xfrm>
          <a:prstGeom prst="rect">
            <a:avLst/>
          </a:prstGeom>
        </p:spPr>
      </p:pic>
      <p:sp>
        <p:nvSpPr>
          <p:cNvPr id="67" name="Text 61"/>
          <p:cNvSpPr txBox="1"/>
          <p:nvPr/>
        </p:nvSpPr>
        <p:spPr>
          <a:xfrm>
            <a:off x="1090879" y="5705856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关键启示：预防胜于治疗</a:t>
            </a:r>
            <a:endParaRPr lang="en-US" sz="1200" dirty="0"/>
          </a:p>
        </p:txBody>
      </p:sp>
      <p:sp>
        <p:nvSpPr>
          <p:cNvPr id="68" name="Text 62"/>
          <p:cNvSpPr txBox="1"/>
          <p:nvPr/>
        </p:nvSpPr>
        <p:spPr>
          <a:xfrm>
            <a:off x="1090879" y="6001207"/>
            <a:ext cx="10501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在产品验证过程中，识别并防范这些常见陷阱比事后修复更经济高效。建立预警指标和定期审核机制，可以在陷阱形成前及时调整方向。产品验证的质量直接决定了后续开发和商业化的效率。</a:t>
            </a: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7626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626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877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第四部分：自洽产品路径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52551"/>
            <a:ext cx="4058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价值和效率最大化的自洽产品路径概述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5330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产品策略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287000" y="733349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创造可持续竞争力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4227271" y="1276502"/>
            <a:ext cx="3743554" cy="571500"/>
          </a:xfrm>
          <a:prstGeom prst="roundRect">
            <a:avLst>
              <a:gd name="adj" fmla="val 21333"/>
            </a:avLst>
          </a:prstGeom>
          <a:solidFill>
            <a:srgbClr val="EBF0FF"/>
          </a:solidFill>
          <a:ln/>
        </p:spPr>
      </p:sp>
      <p:sp>
        <p:nvSpPr>
          <p:cNvPr id="10" name="Text 8"/>
          <p:cNvSpPr txBox="1"/>
          <p:nvPr/>
        </p:nvSpPr>
        <p:spPr>
          <a:xfrm>
            <a:off x="4417466" y="146669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自洽的产品路径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5867705" y="1466698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价值最大化</a:t>
            </a:r>
            <a:endParaRPr lang="en-US" sz="1200" dirty="0"/>
          </a:p>
        </p:txBody>
      </p:sp>
      <p:sp>
        <p:nvSpPr>
          <p:cNvPr id="12" name="Text 10"/>
          <p:cNvSpPr txBox="1"/>
          <p:nvPr/>
        </p:nvSpPr>
        <p:spPr>
          <a:xfrm>
            <a:off x="7011619" y="1466698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效率最优化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5598871" y="1419149"/>
            <a:ext cx="333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=</a:t>
            </a:r>
            <a:endParaRPr lang="en-US" sz="1800" dirty="0"/>
          </a:p>
        </p:txBody>
      </p:sp>
      <p:sp>
        <p:nvSpPr>
          <p:cNvPr id="14" name="Text 12"/>
          <p:cNvSpPr txBox="1"/>
          <p:nvPr/>
        </p:nvSpPr>
        <p:spPr>
          <a:xfrm>
            <a:off x="6743700" y="1419149"/>
            <a:ext cx="333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+</a:t>
            </a:r>
            <a:endParaRPr lang="en-US" sz="1800" dirty="0"/>
          </a:p>
        </p:txBody>
      </p:sp>
      <p:sp>
        <p:nvSpPr>
          <p:cNvPr id="15" name="Text 13"/>
          <p:cNvSpPr txBox="1"/>
          <p:nvPr/>
        </p:nvSpPr>
        <p:spPr>
          <a:xfrm>
            <a:off x="2438705" y="2057400"/>
            <a:ext cx="7439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不仅是产品能力、市场需求、商业模式的内在一致性，更要确保每个环节都能实现价值最大化和效率的最优化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381305" y="2495398"/>
            <a:ext cx="5600700" cy="2076602"/>
          </a:xfrm>
          <a:prstGeom prst="roundRect">
            <a:avLst>
              <a:gd name="adj" fmla="val 1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580644" y="2695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85800" y="2800807"/>
            <a:ext cx="171907" cy="171907"/>
          </a:xfrm>
          <a:prstGeom prst="rect">
            <a:avLst/>
          </a:prstGeom>
        </p:spPr>
      </p:pic>
      <p:sp>
        <p:nvSpPr>
          <p:cNvPr id="19" name="Text 16"/>
          <p:cNvSpPr txBox="1"/>
          <p:nvPr/>
        </p:nvSpPr>
        <p:spPr>
          <a:xfrm>
            <a:off x="1076249" y="2771546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价值最大化</a:t>
            </a:r>
            <a:endParaRPr lang="en-US" sz="150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580644" y="3267151"/>
            <a:ext cx="133502" cy="152705"/>
          </a:xfrm>
          <a:prstGeom prst="rect">
            <a:avLst/>
          </a:prstGeom>
        </p:spPr>
      </p:pic>
      <p:sp>
        <p:nvSpPr>
          <p:cNvPr id="21" name="Shape 17"/>
          <p:cNvSpPr/>
          <p:nvPr/>
        </p:nvSpPr>
        <p:spPr>
          <a:xfrm>
            <a:off x="6210605" y="2495398"/>
            <a:ext cx="5600700" cy="2076602"/>
          </a:xfrm>
          <a:prstGeom prst="roundRect">
            <a:avLst>
              <a:gd name="adj" fmla="val 1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2" name="Shape 18"/>
          <p:cNvSpPr/>
          <p:nvPr/>
        </p:nvSpPr>
        <p:spPr>
          <a:xfrm>
            <a:off x="6409944" y="26956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3" name="Text 19"/>
          <p:cNvSpPr txBox="1"/>
          <p:nvPr/>
        </p:nvSpPr>
        <p:spPr>
          <a:xfrm>
            <a:off x="6905549" y="2771546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效率最优化</a:t>
            </a:r>
            <a:endParaRPr lang="en-US" sz="1500" dirty="0"/>
          </a:p>
        </p:txBody>
      </p:sp>
      <p:sp>
        <p:nvSpPr>
          <p:cNvPr id="24" name="Text 20"/>
          <p:cNvSpPr txBox="1"/>
          <p:nvPr/>
        </p:nvSpPr>
        <p:spPr>
          <a:xfrm>
            <a:off x="790956" y="32479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用户价值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1399946" y="3247949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：解决用户核心痛点，创造10倍体验</a:t>
            </a:r>
            <a:endParaRPr lang="en-US" sz="1200" dirty="0"/>
          </a:p>
        </p:txBody>
      </p:sp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43" b="-43"/>
          <a:stretch/>
        </p:blipFill>
        <p:spPr>
          <a:xfrm>
            <a:off x="580644" y="3571646"/>
            <a:ext cx="133502" cy="152705"/>
          </a:xfrm>
          <a:prstGeom prst="rect">
            <a:avLst/>
          </a:prstGeom>
        </p:spPr>
      </p:pic>
      <p:sp>
        <p:nvSpPr>
          <p:cNvPr id="27" name="Text 22"/>
          <p:cNvSpPr txBox="1"/>
          <p:nvPr/>
        </p:nvSpPr>
        <p:spPr>
          <a:xfrm>
            <a:off x="790956" y="355244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商业价值</a:t>
            </a:r>
            <a:endParaRPr lang="en-US" sz="1200" dirty="0"/>
          </a:p>
        </p:txBody>
      </p:sp>
      <p:sp>
        <p:nvSpPr>
          <p:cNvPr id="28" name="Text 23"/>
          <p:cNvSpPr txBox="1"/>
          <p:nvPr/>
        </p:nvSpPr>
        <p:spPr>
          <a:xfrm>
            <a:off x="1399946" y="3552444"/>
            <a:ext cx="3020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：创造可持续的收入流，提高客户终身价值</a:t>
            </a:r>
            <a:endParaRPr lang="en-US" sz="1200" dirty="0"/>
          </a:p>
        </p:txBody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580644" y="3877056"/>
            <a:ext cx="133502" cy="152705"/>
          </a:xfrm>
          <a:prstGeom prst="rect">
            <a:avLst/>
          </a:prstGeom>
        </p:spPr>
      </p:pic>
      <p:sp>
        <p:nvSpPr>
          <p:cNvPr id="30" name="Text 24"/>
          <p:cNvSpPr txBox="1"/>
          <p:nvPr/>
        </p:nvSpPr>
        <p:spPr>
          <a:xfrm>
            <a:off x="790956" y="38578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生态价值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1399946" y="385785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：构建网络效应，形成正向循环</a:t>
            </a:r>
            <a:endParaRPr lang="en-US" sz="1200" dirty="0"/>
          </a:p>
        </p:txBody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580644" y="4181551"/>
            <a:ext cx="133502" cy="152705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790956" y="41623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数据价值</a:t>
            </a:r>
            <a:endParaRPr lang="en-US" sz="1200" dirty="0"/>
          </a:p>
        </p:txBody>
      </p:sp>
      <p:sp>
        <p:nvSpPr>
          <p:cNvPr id="34" name="Text 27"/>
          <p:cNvSpPr txBox="1"/>
          <p:nvPr/>
        </p:nvSpPr>
        <p:spPr>
          <a:xfrm>
            <a:off x="1399946" y="4162349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：将用户行为转化为产品迭代的燃料</a:t>
            </a:r>
            <a:endParaRPr lang="en-US" sz="1200" dirty="0"/>
          </a:p>
        </p:txBody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rcRect l="-760" r="-760" t="0" b="0"/>
          <a:stretch/>
        </p:blipFill>
        <p:spPr>
          <a:xfrm>
            <a:off x="6524244" y="2800807"/>
            <a:ext cx="152705" cy="171907"/>
          </a:xfrm>
          <a:prstGeom prst="rect">
            <a:avLst/>
          </a:prstGeom>
        </p:spPr>
      </p:pic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43" b="-43"/>
          <a:stretch/>
        </p:blipFill>
        <p:spPr>
          <a:xfrm>
            <a:off x="6409944" y="3267151"/>
            <a:ext cx="133502" cy="152705"/>
          </a:xfrm>
          <a:prstGeom prst="rect">
            <a:avLst/>
          </a:prstGeom>
        </p:spPr>
      </p:pic>
      <p:sp>
        <p:nvSpPr>
          <p:cNvPr id="37" name="Text 28"/>
          <p:cNvSpPr txBox="1"/>
          <p:nvPr/>
        </p:nvSpPr>
        <p:spPr>
          <a:xfrm>
            <a:off x="6620256" y="32479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开发效率</a:t>
            </a:r>
            <a:endParaRPr lang="en-US" sz="1200" dirty="0"/>
          </a:p>
        </p:txBody>
      </p:sp>
      <p:sp>
        <p:nvSpPr>
          <p:cNvPr id="38" name="Text 29"/>
          <p:cNvSpPr txBox="1"/>
          <p:nvPr/>
        </p:nvSpPr>
        <p:spPr>
          <a:xfrm>
            <a:off x="7229246" y="3247949"/>
            <a:ext cx="22485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：利用AI工具加速产品迭代周期</a:t>
            </a:r>
            <a:endParaRPr lang="en-US" sz="1200" dirty="0"/>
          </a:p>
        </p:txBody>
      </p:sp>
      <p:pic>
        <p:nvPicPr>
          <p:cNvPr id="39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43" b="-43"/>
          <a:stretch/>
        </p:blipFill>
        <p:spPr>
          <a:xfrm>
            <a:off x="6409944" y="3571646"/>
            <a:ext cx="133502" cy="152705"/>
          </a:xfrm>
          <a:prstGeom prst="rect">
            <a:avLst/>
          </a:prstGeom>
        </p:spPr>
      </p:pic>
      <p:sp>
        <p:nvSpPr>
          <p:cNvPr id="40" name="Text 30"/>
          <p:cNvSpPr txBox="1"/>
          <p:nvPr/>
        </p:nvSpPr>
        <p:spPr>
          <a:xfrm>
            <a:off x="6620256" y="355244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运营效率</a:t>
            </a:r>
            <a:endParaRPr lang="en-US" sz="1200" dirty="0"/>
          </a:p>
        </p:txBody>
      </p:sp>
      <p:sp>
        <p:nvSpPr>
          <p:cNvPr id="41" name="Text 31"/>
          <p:cNvSpPr txBox="1"/>
          <p:nvPr/>
        </p:nvSpPr>
        <p:spPr>
          <a:xfrm>
            <a:off x="7229246" y="3552444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：自动化流程，降低人工成本</a:t>
            </a:r>
            <a:endParaRPr lang="en-US" sz="1200" dirty="0"/>
          </a:p>
        </p:txBody>
      </p:sp>
      <p:pic>
        <p:nvPicPr>
          <p:cNvPr id="4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43" b="-43"/>
          <a:stretch/>
        </p:blipFill>
        <p:spPr>
          <a:xfrm>
            <a:off x="6409944" y="3877056"/>
            <a:ext cx="133502" cy="152705"/>
          </a:xfrm>
          <a:prstGeom prst="rect">
            <a:avLst/>
          </a:prstGeom>
        </p:spPr>
      </p:pic>
      <p:sp>
        <p:nvSpPr>
          <p:cNvPr id="43" name="Text 32"/>
          <p:cNvSpPr txBox="1"/>
          <p:nvPr/>
        </p:nvSpPr>
        <p:spPr>
          <a:xfrm>
            <a:off x="6620256" y="38578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获客效率</a:t>
            </a:r>
            <a:endParaRPr lang="en-US" sz="1200" dirty="0"/>
          </a:p>
        </p:txBody>
      </p:sp>
      <p:sp>
        <p:nvSpPr>
          <p:cNvPr id="44" name="Text 33"/>
          <p:cNvSpPr txBox="1"/>
          <p:nvPr/>
        </p:nvSpPr>
        <p:spPr>
          <a:xfrm>
            <a:off x="7229246" y="3857854"/>
            <a:ext cx="18105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：降低CAC，提升转化率</a:t>
            </a:r>
            <a:endParaRPr lang="en-US" sz="1200" dirty="0"/>
          </a:p>
        </p:txBody>
      </p:sp>
      <p:pic>
        <p:nvPicPr>
          <p:cNvPr id="45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43" b="-43"/>
          <a:stretch/>
        </p:blipFill>
        <p:spPr>
          <a:xfrm>
            <a:off x="6409944" y="4181551"/>
            <a:ext cx="133502" cy="152705"/>
          </a:xfrm>
          <a:prstGeom prst="rect">
            <a:avLst/>
          </a:prstGeom>
        </p:spPr>
      </p:pic>
      <p:sp>
        <p:nvSpPr>
          <p:cNvPr id="46" name="Text 34"/>
          <p:cNvSpPr txBox="1"/>
          <p:nvPr/>
        </p:nvSpPr>
        <p:spPr>
          <a:xfrm>
            <a:off x="6620256" y="41623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资源利用</a:t>
            </a:r>
            <a:endParaRPr lang="en-US" sz="1200" dirty="0"/>
          </a:p>
        </p:txBody>
      </p:sp>
      <p:sp>
        <p:nvSpPr>
          <p:cNvPr id="47" name="Text 35"/>
          <p:cNvSpPr txBox="1"/>
          <p:nvPr/>
        </p:nvSpPr>
        <p:spPr>
          <a:xfrm>
            <a:off x="7229246" y="4162349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：最小投入获取最大产出</a:t>
            </a:r>
            <a:endParaRPr lang="en-US" sz="1200" dirty="0"/>
          </a:p>
        </p:txBody>
      </p:sp>
      <p:sp>
        <p:nvSpPr>
          <p:cNvPr id="48" name="Text 36"/>
          <p:cNvSpPr txBox="1"/>
          <p:nvPr/>
        </p:nvSpPr>
        <p:spPr>
          <a:xfrm>
            <a:off x="381305" y="4895698"/>
            <a:ext cx="1877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自洽产品路径的四个阶段</a:t>
            </a:r>
            <a:endParaRPr lang="en-US" sz="1200" dirty="0"/>
          </a:p>
        </p:txBody>
      </p:sp>
      <p:sp>
        <p:nvSpPr>
          <p:cNvPr id="49" name="Shape 37"/>
          <p:cNvSpPr/>
          <p:nvPr/>
        </p:nvSpPr>
        <p:spPr>
          <a:xfrm>
            <a:off x="381305" y="5162702"/>
            <a:ext cx="11430000" cy="1295705"/>
          </a:xfrm>
          <a:prstGeom prst="roundRect">
            <a:avLst>
              <a:gd name="adj" fmla="val 4151"/>
            </a:avLst>
          </a:prstGeom>
          <a:solidFill>
            <a:srgbClr val="F9FAFB"/>
          </a:solidFill>
          <a:ln/>
        </p:spPr>
      </p:sp>
      <p:sp>
        <p:nvSpPr>
          <p:cNvPr id="50" name="Shape 38"/>
          <p:cNvSpPr/>
          <p:nvPr/>
        </p:nvSpPr>
        <p:spPr>
          <a:xfrm>
            <a:off x="972007" y="53913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51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1076249" y="5495544"/>
            <a:ext cx="171907" cy="171907"/>
          </a:xfrm>
          <a:prstGeom prst="rect">
            <a:avLst/>
          </a:prstGeom>
        </p:spPr>
      </p:pic>
      <p:sp>
        <p:nvSpPr>
          <p:cNvPr id="52" name="Text 39"/>
          <p:cNvSpPr txBox="1"/>
          <p:nvPr/>
        </p:nvSpPr>
        <p:spPr>
          <a:xfrm>
            <a:off x="857707" y="58677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需求识别</a:t>
            </a:r>
            <a:endParaRPr lang="en-US" sz="1200" dirty="0"/>
          </a:p>
        </p:txBody>
      </p:sp>
      <p:sp>
        <p:nvSpPr>
          <p:cNvPr id="53" name="Text 40"/>
          <p:cNvSpPr txBox="1"/>
          <p:nvPr/>
        </p:nvSpPr>
        <p:spPr>
          <a:xfrm>
            <a:off x="761695" y="6077102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痛点价值最大化</a:t>
            </a:r>
            <a:endParaRPr lang="en-US" sz="900" dirty="0"/>
          </a:p>
        </p:txBody>
      </p:sp>
      <p:pic>
        <p:nvPicPr>
          <p:cNvPr id="54" name="Image 11" descr="preencoded.png">    </p:cNvPr>
          <p:cNvPicPr>
            <a:picLocks noChangeAspect="1"/>
          </p:cNvPicPr>
          <p:nvPr/>
        </p:nvPicPr>
        <p:blipFill>
          <a:blip r:embed="rId12"/>
          <a:srcRect l="-57" r="-57" t="0" b="0"/>
          <a:stretch/>
        </p:blipFill>
        <p:spPr>
          <a:xfrm>
            <a:off x="2706624" y="5686654"/>
            <a:ext cx="200254" cy="228600"/>
          </a:xfrm>
          <a:prstGeom prst="rect">
            <a:avLst/>
          </a:prstGeom>
        </p:spPr>
      </p:pic>
      <p:sp>
        <p:nvSpPr>
          <p:cNvPr id="55" name="Shape 41"/>
          <p:cNvSpPr/>
          <p:nvPr/>
        </p:nvSpPr>
        <p:spPr>
          <a:xfrm>
            <a:off x="4261104" y="53913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56" name="Image 12" descr="preencoded.png">    </p:cNvPr>
          <p:cNvPicPr>
            <a:picLocks noChangeAspect="1"/>
          </p:cNvPicPr>
          <p:nvPr/>
        </p:nvPicPr>
        <p:blipFill>
          <a:blip r:embed="rId13"/>
          <a:srcRect l="-1064" r="-1064" t="0" b="0"/>
          <a:stretch/>
        </p:blipFill>
        <p:spPr>
          <a:xfrm>
            <a:off x="4341571" y="5495544"/>
            <a:ext cx="219456" cy="171907"/>
          </a:xfrm>
          <a:prstGeom prst="rect">
            <a:avLst/>
          </a:prstGeom>
        </p:spPr>
      </p:pic>
      <p:sp>
        <p:nvSpPr>
          <p:cNvPr id="57" name="Text 42"/>
          <p:cNvSpPr txBox="1"/>
          <p:nvPr/>
        </p:nvSpPr>
        <p:spPr>
          <a:xfrm>
            <a:off x="4146804" y="58677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敏捷开发</a:t>
            </a:r>
            <a:endParaRPr lang="en-US" sz="1200" dirty="0"/>
          </a:p>
        </p:txBody>
      </p:sp>
      <p:sp>
        <p:nvSpPr>
          <p:cNvPr id="58" name="Text 43"/>
          <p:cNvSpPr txBox="1"/>
          <p:nvPr/>
        </p:nvSpPr>
        <p:spPr>
          <a:xfrm>
            <a:off x="4051706" y="6077102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资源效率最优化</a:t>
            </a:r>
            <a:endParaRPr lang="en-US" sz="900" dirty="0"/>
          </a:p>
        </p:txBody>
      </p:sp>
      <p:pic>
        <p:nvPicPr>
          <p:cNvPr id="59" name="Image 13" descr="preencoded.png">    </p:cNvPr>
          <p:cNvPicPr>
            <a:picLocks noChangeAspect="1"/>
          </p:cNvPicPr>
          <p:nvPr/>
        </p:nvPicPr>
        <p:blipFill>
          <a:blip r:embed="rId14"/>
          <a:srcRect l="-57" r="-57" t="0" b="0"/>
          <a:stretch/>
        </p:blipFill>
        <p:spPr>
          <a:xfrm>
            <a:off x="5995721" y="5686654"/>
            <a:ext cx="200254" cy="228600"/>
          </a:xfrm>
          <a:prstGeom prst="rect">
            <a:avLst/>
          </a:prstGeom>
        </p:spPr>
      </p:pic>
      <p:sp>
        <p:nvSpPr>
          <p:cNvPr id="60" name="Shape 44"/>
          <p:cNvSpPr/>
          <p:nvPr/>
        </p:nvSpPr>
        <p:spPr>
          <a:xfrm>
            <a:off x="7550201" y="53913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1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0" b="0"/>
          <a:stretch/>
        </p:blipFill>
        <p:spPr>
          <a:xfrm>
            <a:off x="7654442" y="5495544"/>
            <a:ext cx="171907" cy="171907"/>
          </a:xfrm>
          <a:prstGeom prst="rect">
            <a:avLst/>
          </a:prstGeom>
        </p:spPr>
      </p:pic>
      <p:sp>
        <p:nvSpPr>
          <p:cNvPr id="62" name="Text 45"/>
          <p:cNvSpPr txBox="1"/>
          <p:nvPr/>
        </p:nvSpPr>
        <p:spPr>
          <a:xfrm>
            <a:off x="7435901" y="58677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快速验证</a:t>
            </a:r>
            <a:endParaRPr lang="en-US" sz="1200" dirty="0"/>
          </a:p>
        </p:txBody>
      </p:sp>
      <p:sp>
        <p:nvSpPr>
          <p:cNvPr id="63" name="Text 46"/>
          <p:cNvSpPr txBox="1"/>
          <p:nvPr/>
        </p:nvSpPr>
        <p:spPr>
          <a:xfrm>
            <a:off x="7340803" y="6077102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学习效率最优化</a:t>
            </a:r>
            <a:endParaRPr lang="en-US" sz="900" dirty="0"/>
          </a:p>
        </p:txBody>
      </p:sp>
      <p:pic>
        <p:nvPicPr>
          <p:cNvPr id="64" name="Image 15" descr="preencoded.png">    </p:cNvPr>
          <p:cNvPicPr>
            <a:picLocks noChangeAspect="1"/>
          </p:cNvPicPr>
          <p:nvPr/>
        </p:nvPicPr>
        <p:blipFill>
          <a:blip r:embed="rId16"/>
          <a:srcRect l="-57" r="-57" t="0" b="0"/>
          <a:stretch/>
        </p:blipFill>
        <p:spPr>
          <a:xfrm>
            <a:off x="9284818" y="5686654"/>
            <a:ext cx="200254" cy="228600"/>
          </a:xfrm>
          <a:prstGeom prst="rect">
            <a:avLst/>
          </a:prstGeom>
        </p:spPr>
      </p:pic>
      <p:sp>
        <p:nvSpPr>
          <p:cNvPr id="65" name="Shape 47"/>
          <p:cNvSpPr/>
          <p:nvPr/>
        </p:nvSpPr>
        <p:spPr>
          <a:xfrm>
            <a:off x="10839298" y="53913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66" name="Image 16" descr="preencoded.png">    </p:cNvPr>
          <p:cNvPicPr>
            <a:picLocks noChangeAspect="1"/>
          </p:cNvPicPr>
          <p:nvPr/>
        </p:nvPicPr>
        <p:blipFill>
          <a:blip r:embed="rId17"/>
          <a:srcRect l="0" r="0" t="0" b="0"/>
          <a:stretch/>
        </p:blipFill>
        <p:spPr>
          <a:xfrm>
            <a:off x="10944454" y="5495544"/>
            <a:ext cx="171907" cy="171907"/>
          </a:xfrm>
          <a:prstGeom prst="rect">
            <a:avLst/>
          </a:prstGeom>
        </p:spPr>
      </p:pic>
      <p:sp>
        <p:nvSpPr>
          <p:cNvPr id="67" name="Text 48"/>
          <p:cNvSpPr txBox="1"/>
          <p:nvPr/>
        </p:nvSpPr>
        <p:spPr>
          <a:xfrm>
            <a:off x="10724998" y="58677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系统迭代</a:t>
            </a:r>
            <a:endParaRPr lang="en-US" sz="1200" dirty="0"/>
          </a:p>
        </p:txBody>
      </p:sp>
      <p:sp>
        <p:nvSpPr>
          <p:cNvPr id="68" name="Text 49"/>
          <p:cNvSpPr txBox="1"/>
          <p:nvPr/>
        </p:nvSpPr>
        <p:spPr>
          <a:xfrm>
            <a:off x="10629900" y="6077102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增长价值最大化</a:t>
            </a:r>
            <a:endParaRPr lang="en-US" sz="900" dirty="0"/>
          </a:p>
        </p:txBody>
      </p:sp>
      <p:sp>
        <p:nvSpPr>
          <p:cNvPr id="69" name="Text 50"/>
          <p:cNvSpPr txBox="1"/>
          <p:nvPr/>
        </p:nvSpPr>
        <p:spPr>
          <a:xfrm>
            <a:off x="381305" y="6705295"/>
            <a:ext cx="1562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自洽产品的成功特征</a:t>
            </a:r>
            <a:endParaRPr lang="en-US" sz="1200" dirty="0"/>
          </a:p>
        </p:txBody>
      </p:sp>
      <p:sp>
        <p:nvSpPr>
          <p:cNvPr id="70" name="Text 51"/>
          <p:cNvSpPr txBox="1"/>
          <p:nvPr/>
        </p:nvSpPr>
        <p:spPr>
          <a:xfrm>
            <a:off x="6248095" y="670529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实现自洽的挑战</a:t>
            </a:r>
            <a:endParaRPr lang="en-US" sz="1200" dirty="0"/>
          </a:p>
        </p:txBody>
      </p:sp>
      <p:sp>
        <p:nvSpPr>
          <p:cNvPr id="71" name="Text 52"/>
          <p:cNvSpPr txBox="1"/>
          <p:nvPr/>
        </p:nvSpPr>
        <p:spPr>
          <a:xfrm>
            <a:off x="590702" y="6991502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用户留存率和使用频率持续提升</a:t>
            </a:r>
            <a:endParaRPr lang="en-US" sz="1200" dirty="0"/>
          </a:p>
        </p:txBody>
      </p:sp>
      <p:sp>
        <p:nvSpPr>
          <p:cNvPr id="72" name="Text 53"/>
          <p:cNvSpPr txBox="1"/>
          <p:nvPr/>
        </p:nvSpPr>
        <p:spPr>
          <a:xfrm>
            <a:off x="590702" y="7258507"/>
            <a:ext cx="2496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产品迭代速度快于竞争对手2倍以上</a:t>
            </a:r>
            <a:endParaRPr lang="en-US" sz="1200" dirty="0"/>
          </a:p>
        </p:txBody>
      </p:sp>
      <p:sp>
        <p:nvSpPr>
          <p:cNvPr id="73" name="Text 54"/>
          <p:cNvSpPr txBox="1"/>
          <p:nvPr/>
        </p:nvSpPr>
        <p:spPr>
          <a:xfrm>
            <a:off x="590702" y="7524598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单位资源投入产出比行业领先</a:t>
            </a:r>
            <a:endParaRPr lang="en-US" sz="1200" dirty="0"/>
          </a:p>
        </p:txBody>
      </p:sp>
      <p:sp>
        <p:nvSpPr>
          <p:cNvPr id="74" name="Text 55"/>
          <p:cNvSpPr txBox="1"/>
          <p:nvPr/>
        </p:nvSpPr>
        <p:spPr>
          <a:xfrm>
            <a:off x="590702" y="7791602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关键指标持续增长且降本增效</a:t>
            </a:r>
            <a:endParaRPr lang="en-US" sz="1200" dirty="0"/>
          </a:p>
        </p:txBody>
      </p:sp>
      <p:sp>
        <p:nvSpPr>
          <p:cNvPr id="75" name="Shape 56"/>
          <p:cNvSpPr/>
          <p:nvPr/>
        </p:nvSpPr>
        <p:spPr>
          <a:xfrm>
            <a:off x="6248095" y="6972300"/>
            <a:ext cx="5562295" cy="418795"/>
          </a:xfrm>
          <a:prstGeom prst="roundRect">
            <a:avLst>
              <a:gd name="adj" fmla="val 29774"/>
            </a:avLst>
          </a:prstGeom>
          <a:solidFill>
            <a:srgbClr val="FEF2F2"/>
          </a:solidFill>
          <a:ln/>
        </p:spPr>
      </p:sp>
      <p:pic>
        <p:nvPicPr>
          <p:cNvPr id="76" name="Image 17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6362395" y="7113118"/>
            <a:ext cx="133502" cy="133502"/>
          </a:xfrm>
          <a:prstGeom prst="rect">
            <a:avLst/>
          </a:prstGeom>
        </p:spPr>
      </p:pic>
      <p:sp>
        <p:nvSpPr>
          <p:cNvPr id="77" name="Text 57"/>
          <p:cNvSpPr txBox="1"/>
          <p:nvPr/>
        </p:nvSpPr>
        <p:spPr>
          <a:xfrm>
            <a:off x="6458407" y="7487107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价值与效率短期内可能存在冲突</a:t>
            </a:r>
            <a:endParaRPr lang="en-US" sz="1200" dirty="0"/>
          </a:p>
        </p:txBody>
      </p:sp>
      <p:sp>
        <p:nvSpPr>
          <p:cNvPr id="78" name="Text 58"/>
          <p:cNvSpPr txBox="1"/>
          <p:nvPr/>
        </p:nvSpPr>
        <p:spPr>
          <a:xfrm>
            <a:off x="6458407" y="7753198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市场变化可能颠覆现有的平衡点</a:t>
            </a:r>
            <a:endParaRPr lang="en-US" sz="1200" dirty="0"/>
          </a:p>
        </p:txBody>
      </p:sp>
      <p:sp>
        <p:nvSpPr>
          <p:cNvPr id="79" name="Text 59"/>
          <p:cNvSpPr txBox="1"/>
          <p:nvPr/>
        </p:nvSpPr>
        <p:spPr>
          <a:xfrm>
            <a:off x="6458407" y="8020202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技术创新带来新的价值与效率定义</a:t>
            </a:r>
            <a:endParaRPr lang="en-US" sz="1200" dirty="0"/>
          </a:p>
        </p:txBody>
      </p:sp>
      <p:sp>
        <p:nvSpPr>
          <p:cNvPr id="80" name="Text 60"/>
          <p:cNvSpPr txBox="1"/>
          <p:nvPr/>
        </p:nvSpPr>
        <p:spPr>
          <a:xfrm>
            <a:off x="6534302" y="7095744"/>
            <a:ext cx="3053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72%的AI创业公司因未实现价值和效率平衡而失败</a:t>
            </a:r>
            <a:endParaRPr 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8769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8769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自洽产品路径比较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482528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新玩家 VS Incumbent自洽路径对比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5522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8953805" y="752551"/>
            <a:ext cx="3001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381305" y="1314907"/>
            <a:ext cx="5410505" cy="838505"/>
          </a:xfrm>
          <a:prstGeom prst="roundRect">
            <a:avLst>
              <a:gd name="adj" fmla="val 9914"/>
            </a:avLst>
          </a:prstGeom>
          <a:solidFill>
            <a:srgbClr val="EFF6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95605" y="1466698"/>
            <a:ext cx="190195" cy="190195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761695" y="1429207"/>
            <a:ext cx="10954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新玩家优势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495605" y="1781251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创业公司与AI初创企业的天然优势</a:t>
            </a:r>
            <a:endParaRPr lang="en-US" sz="1000" dirty="0"/>
          </a:p>
        </p:txBody>
      </p:sp>
      <p:sp>
        <p:nvSpPr>
          <p:cNvPr id="13" name="Shape 10"/>
          <p:cNvSpPr/>
          <p:nvPr/>
        </p:nvSpPr>
        <p:spPr>
          <a:xfrm>
            <a:off x="381305" y="2305202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381305" y="4095598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571500" y="24670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-1773" r="-1773" t="0" b="0"/>
          <a:stretch/>
        </p:blipFill>
        <p:spPr>
          <a:xfrm>
            <a:off x="694944" y="2572207"/>
            <a:ext cx="133502" cy="171907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381305" y="3200400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381305" y="4990795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9" name="Shape 15"/>
          <p:cNvSpPr/>
          <p:nvPr/>
        </p:nvSpPr>
        <p:spPr>
          <a:xfrm>
            <a:off x="571500" y="33622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Shape 16"/>
          <p:cNvSpPr/>
          <p:nvPr/>
        </p:nvSpPr>
        <p:spPr>
          <a:xfrm>
            <a:off x="571500" y="42574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Shape 17"/>
          <p:cNvSpPr/>
          <p:nvPr/>
        </p:nvSpPr>
        <p:spPr>
          <a:xfrm>
            <a:off x="571500" y="51526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2" name="Text 18"/>
          <p:cNvSpPr txBox="1"/>
          <p:nvPr/>
        </p:nvSpPr>
        <p:spPr>
          <a:xfrm>
            <a:off x="1067105" y="24862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认知敏锐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1067105" y="517184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无历史包袱</a:t>
            </a:r>
            <a:endParaRPr lang="en-US" sz="1200" dirty="0"/>
          </a:p>
        </p:txBody>
      </p:sp>
      <p:sp>
        <p:nvSpPr>
          <p:cNvPr id="24" name="Text 20"/>
          <p:cNvSpPr txBox="1"/>
          <p:nvPr/>
        </p:nvSpPr>
        <p:spPr>
          <a:xfrm>
            <a:off x="1067105" y="2704795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更快察觉市场变化，敏锐把握技术突破</a:t>
            </a:r>
            <a:endParaRPr lang="en-US" sz="10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685800" y="3467405"/>
            <a:ext cx="152705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1067105" y="33814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执行快速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1067105" y="360090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决策链短，迭代速度快，周级产品更新</a:t>
            </a:r>
            <a:endParaRPr lang="en-US" sz="1000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6656" y="4362602"/>
            <a:ext cx="171907" cy="171907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1067105" y="42766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模式创新</a:t>
            </a:r>
            <a:endParaRPr lang="en-US" sz="1200" dirty="0"/>
          </a:p>
        </p:txBody>
      </p:sp>
      <p:sp>
        <p:nvSpPr>
          <p:cNvPr id="30" name="Text 24"/>
          <p:cNvSpPr txBox="1"/>
          <p:nvPr/>
        </p:nvSpPr>
        <p:spPr>
          <a:xfrm>
            <a:off x="1067105" y="4496105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愿意尝试颠覆性商业模式，创造新价值</a:t>
            </a:r>
            <a:endParaRPr lang="en-US" sz="1000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76656" y="5257800"/>
            <a:ext cx="171907" cy="171907"/>
          </a:xfrm>
          <a:prstGeom prst="rect">
            <a:avLst/>
          </a:prstGeom>
        </p:spPr>
      </p:pic>
      <p:sp>
        <p:nvSpPr>
          <p:cNvPr id="32" name="Text 25"/>
          <p:cNvSpPr txBox="1"/>
          <p:nvPr/>
        </p:nvSpPr>
        <p:spPr>
          <a:xfrm>
            <a:off x="1067105" y="5391302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不受存量业务束缚，纯AI原生设计</a:t>
            </a:r>
            <a:endParaRPr lang="en-US" sz="1000" dirty="0"/>
          </a:p>
        </p:txBody>
      </p:sp>
      <p:sp>
        <p:nvSpPr>
          <p:cNvPr id="33" name="Shape 26"/>
          <p:cNvSpPr/>
          <p:nvPr/>
        </p:nvSpPr>
        <p:spPr>
          <a:xfrm>
            <a:off x="381305" y="5886907"/>
            <a:ext cx="5410505" cy="1181405"/>
          </a:xfrm>
          <a:prstGeom prst="roundRect">
            <a:avLst>
              <a:gd name="adj" fmla="val 3745"/>
            </a:avLst>
          </a:prstGeom>
          <a:solidFill>
            <a:srgbClr val="F9FAFB"/>
          </a:solidFill>
          <a:ln/>
        </p:spPr>
      </p:sp>
      <p:sp>
        <p:nvSpPr>
          <p:cNvPr id="34" name="Text 27"/>
          <p:cNvSpPr txBox="1"/>
          <p:nvPr/>
        </p:nvSpPr>
        <p:spPr>
          <a:xfrm>
            <a:off x="495605" y="60194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成功路径</a:t>
            </a:r>
            <a:endParaRPr lang="en-US" sz="1200" dirty="0"/>
          </a:p>
        </p:txBody>
      </p:sp>
      <p:sp>
        <p:nvSpPr>
          <p:cNvPr id="35" name="Text 28"/>
          <p:cNvSpPr txBox="1"/>
          <p:nvPr/>
        </p:nvSpPr>
        <p:spPr>
          <a:xfrm>
            <a:off x="685800" y="6314846"/>
            <a:ext cx="2119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单点突破 → 垂直深入 → 横向拓展</a:t>
            </a:r>
            <a:endParaRPr lang="en-US" sz="1000" dirty="0"/>
          </a:p>
        </p:txBody>
      </p:sp>
      <p:sp>
        <p:nvSpPr>
          <p:cNvPr id="36" name="Text 29"/>
          <p:cNvSpPr txBox="1"/>
          <p:nvPr/>
        </p:nvSpPr>
        <p:spPr>
          <a:xfrm>
            <a:off x="685800" y="6543446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专注长尾市场或被忽视的细分领域</a:t>
            </a:r>
            <a:endParaRPr lang="en-US" sz="1000" dirty="0"/>
          </a:p>
        </p:txBody>
      </p:sp>
      <p:sp>
        <p:nvSpPr>
          <p:cNvPr id="37" name="Text 30"/>
          <p:cNvSpPr txBox="1"/>
          <p:nvPr/>
        </p:nvSpPr>
        <p:spPr>
          <a:xfrm>
            <a:off x="685800" y="6772046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利用速度优势抢占市场心智</a:t>
            </a:r>
            <a:endParaRPr lang="en-US" sz="1000" dirty="0"/>
          </a:p>
        </p:txBody>
      </p:sp>
      <p:sp>
        <p:nvSpPr>
          <p:cNvPr id="38" name="Shape 31"/>
          <p:cNvSpPr/>
          <p:nvPr/>
        </p:nvSpPr>
        <p:spPr>
          <a:xfrm>
            <a:off x="6400800" y="1314907"/>
            <a:ext cx="5410505" cy="838505"/>
          </a:xfrm>
          <a:prstGeom prst="roundRect">
            <a:avLst>
              <a:gd name="adj" fmla="val 9914"/>
            </a:avLst>
          </a:prstGeom>
          <a:solidFill>
            <a:srgbClr val="ECFDF5"/>
          </a:solidFill>
          <a:ln/>
        </p:spPr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515100" y="1466698"/>
            <a:ext cx="142646" cy="190195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6734556" y="1429207"/>
            <a:ext cx="152430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Incumbent优势</a:t>
            </a:r>
            <a:endParaRPr lang="en-US" sz="1500" dirty="0"/>
          </a:p>
        </p:txBody>
      </p:sp>
      <p:sp>
        <p:nvSpPr>
          <p:cNvPr id="41" name="Text 33"/>
          <p:cNvSpPr txBox="1"/>
          <p:nvPr/>
        </p:nvSpPr>
        <p:spPr>
          <a:xfrm>
            <a:off x="6515100" y="1781251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成熟企业与传统巨头的固有优势</a:t>
            </a:r>
            <a:endParaRPr lang="en-US" sz="1000" dirty="0"/>
          </a:p>
        </p:txBody>
      </p:sp>
      <p:sp>
        <p:nvSpPr>
          <p:cNvPr id="42" name="Shape 34"/>
          <p:cNvSpPr/>
          <p:nvPr/>
        </p:nvSpPr>
        <p:spPr>
          <a:xfrm>
            <a:off x="6400800" y="2305202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3" name="Shape 35"/>
          <p:cNvSpPr/>
          <p:nvPr/>
        </p:nvSpPr>
        <p:spPr>
          <a:xfrm>
            <a:off x="6590995" y="2467051"/>
            <a:ext cx="381305" cy="381305"/>
          </a:xfrm>
          <a:prstGeom prst="ellipse">
            <a:avLst/>
          </a:prstGeom>
          <a:solidFill>
            <a:srgbClr val="E6F9EE"/>
          </a:solidFill>
          <a:ln/>
        </p:spPr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696151" y="2572207"/>
            <a:ext cx="171907" cy="171907"/>
          </a:xfrm>
          <a:prstGeom prst="rect">
            <a:avLst/>
          </a:prstGeom>
        </p:spPr>
      </p:pic>
      <p:sp>
        <p:nvSpPr>
          <p:cNvPr id="45" name="Shape 36"/>
          <p:cNvSpPr/>
          <p:nvPr/>
        </p:nvSpPr>
        <p:spPr>
          <a:xfrm>
            <a:off x="6400800" y="3200400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6" name="Shape 37"/>
          <p:cNvSpPr/>
          <p:nvPr/>
        </p:nvSpPr>
        <p:spPr>
          <a:xfrm>
            <a:off x="6400800" y="4990795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7" name="Shape 38"/>
          <p:cNvSpPr/>
          <p:nvPr/>
        </p:nvSpPr>
        <p:spPr>
          <a:xfrm>
            <a:off x="6590995" y="3362249"/>
            <a:ext cx="381305" cy="381305"/>
          </a:xfrm>
          <a:prstGeom prst="ellipse">
            <a:avLst/>
          </a:prstGeom>
          <a:solidFill>
            <a:srgbClr val="E6F9EE"/>
          </a:solidFill>
          <a:ln/>
        </p:spPr>
      </p:sp>
      <p:sp>
        <p:nvSpPr>
          <p:cNvPr id="48" name="Text 39"/>
          <p:cNvSpPr txBox="1"/>
          <p:nvPr/>
        </p:nvSpPr>
        <p:spPr>
          <a:xfrm>
            <a:off x="7086600" y="2486254"/>
            <a:ext cx="12289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行业Know-how</a:t>
            </a:r>
            <a:endParaRPr lang="en-US" sz="1200" dirty="0"/>
          </a:p>
        </p:txBody>
      </p:sp>
      <p:sp>
        <p:nvSpPr>
          <p:cNvPr id="49" name="Text 40"/>
          <p:cNvSpPr txBox="1"/>
          <p:nvPr/>
        </p:nvSpPr>
        <p:spPr>
          <a:xfrm>
            <a:off x="7086600" y="517184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现金流支持</a:t>
            </a:r>
            <a:endParaRPr lang="en-US" sz="1200" dirty="0"/>
          </a:p>
        </p:txBody>
      </p:sp>
      <p:sp>
        <p:nvSpPr>
          <p:cNvPr id="50" name="Text 41"/>
          <p:cNvSpPr txBox="1"/>
          <p:nvPr/>
        </p:nvSpPr>
        <p:spPr>
          <a:xfrm>
            <a:off x="7086600" y="2704795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深度业务理解，复杂场景处理经验丰富</a:t>
            </a:r>
            <a:endParaRPr lang="en-US" sz="1000" dirty="0"/>
          </a:p>
        </p:txBody>
      </p:sp>
      <p:pic>
        <p:nvPicPr>
          <p:cNvPr id="51" name="Image 7" descr="preencoded.png">    </p:cNvPr>
          <p:cNvPicPr>
            <a:picLocks noChangeAspect="1"/>
          </p:cNvPicPr>
          <p:nvPr/>
        </p:nvPicPr>
        <p:blipFill>
          <a:blip r:embed="rId8"/>
          <a:srcRect l="-1064" r="-1064" t="0" b="0"/>
          <a:stretch/>
        </p:blipFill>
        <p:spPr>
          <a:xfrm>
            <a:off x="6672377" y="3467405"/>
            <a:ext cx="219456" cy="171907"/>
          </a:xfrm>
          <a:prstGeom prst="rect">
            <a:avLst/>
          </a:prstGeom>
        </p:spPr>
      </p:pic>
      <p:sp>
        <p:nvSpPr>
          <p:cNvPr id="52" name="Shape 42"/>
          <p:cNvSpPr/>
          <p:nvPr/>
        </p:nvSpPr>
        <p:spPr>
          <a:xfrm>
            <a:off x="6400800" y="4095598"/>
            <a:ext cx="5410505" cy="743407"/>
          </a:xfrm>
          <a:prstGeom prst="roundRect">
            <a:avLst>
              <a:gd name="adj" fmla="val 1261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3" name="Shape 43"/>
          <p:cNvSpPr/>
          <p:nvPr/>
        </p:nvSpPr>
        <p:spPr>
          <a:xfrm>
            <a:off x="6590995" y="4257446"/>
            <a:ext cx="381305" cy="381305"/>
          </a:xfrm>
          <a:prstGeom prst="ellipse">
            <a:avLst/>
          </a:prstGeom>
          <a:solidFill>
            <a:srgbClr val="E6F9EE"/>
          </a:solidFill>
          <a:ln/>
        </p:spPr>
      </p:sp>
      <p:sp>
        <p:nvSpPr>
          <p:cNvPr id="54" name="Shape 44"/>
          <p:cNvSpPr/>
          <p:nvPr/>
        </p:nvSpPr>
        <p:spPr>
          <a:xfrm>
            <a:off x="6590995" y="5152644"/>
            <a:ext cx="381305" cy="381305"/>
          </a:xfrm>
          <a:prstGeom prst="ellipse">
            <a:avLst/>
          </a:prstGeom>
          <a:solidFill>
            <a:srgbClr val="E6F9EE"/>
          </a:solidFill>
          <a:ln/>
        </p:spPr>
      </p:sp>
      <p:sp>
        <p:nvSpPr>
          <p:cNvPr id="55" name="Text 45"/>
          <p:cNvSpPr txBox="1"/>
          <p:nvPr/>
        </p:nvSpPr>
        <p:spPr>
          <a:xfrm>
            <a:off x="7086600" y="338145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存量客户</a:t>
            </a:r>
            <a:endParaRPr lang="en-US" sz="1200" dirty="0"/>
          </a:p>
        </p:txBody>
      </p:sp>
      <p:sp>
        <p:nvSpPr>
          <p:cNvPr id="56" name="Text 46"/>
          <p:cNvSpPr txBox="1"/>
          <p:nvPr/>
        </p:nvSpPr>
        <p:spPr>
          <a:xfrm>
            <a:off x="7086600" y="360090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现有用户基础，获客成本低，信任度高</a:t>
            </a:r>
            <a:endParaRPr lang="en-US" sz="1000" dirty="0"/>
          </a:p>
        </p:txBody>
      </p:sp>
      <p:pic>
        <p:nvPicPr>
          <p:cNvPr id="57" name="Image 8" descr="preencoded.png">    </p:cNvPr>
          <p:cNvPicPr>
            <a:picLocks noChangeAspect="1"/>
          </p:cNvPicPr>
          <p:nvPr/>
        </p:nvPicPr>
        <p:blipFill>
          <a:blip r:embed="rId9"/>
          <a:srcRect l="-760" r="-760" t="0" b="0"/>
          <a:stretch/>
        </p:blipFill>
        <p:spPr>
          <a:xfrm>
            <a:off x="6705295" y="4362602"/>
            <a:ext cx="152705" cy="171907"/>
          </a:xfrm>
          <a:prstGeom prst="rect">
            <a:avLst/>
          </a:prstGeom>
        </p:spPr>
      </p:pic>
      <p:sp>
        <p:nvSpPr>
          <p:cNvPr id="58" name="Text 47"/>
          <p:cNvSpPr txBox="1"/>
          <p:nvPr/>
        </p:nvSpPr>
        <p:spPr>
          <a:xfrm>
            <a:off x="7086600" y="42766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数据积累</a:t>
            </a:r>
            <a:endParaRPr lang="en-US" sz="1200" dirty="0"/>
          </a:p>
        </p:txBody>
      </p:sp>
      <p:sp>
        <p:nvSpPr>
          <p:cNvPr id="59" name="Text 48"/>
          <p:cNvSpPr txBox="1"/>
          <p:nvPr/>
        </p:nvSpPr>
        <p:spPr>
          <a:xfrm>
            <a:off x="7086600" y="4496105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历史数据沉淀，训练数据优势明显</a:t>
            </a:r>
            <a:endParaRPr lang="en-US" sz="1000" dirty="0"/>
          </a:p>
        </p:txBody>
      </p:sp>
      <p:pic>
        <p:nvPicPr>
          <p:cNvPr id="60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696151" y="5257800"/>
            <a:ext cx="171907" cy="171907"/>
          </a:xfrm>
          <a:prstGeom prst="rect">
            <a:avLst/>
          </a:prstGeom>
        </p:spPr>
      </p:pic>
      <p:sp>
        <p:nvSpPr>
          <p:cNvPr id="61" name="Text 49"/>
          <p:cNvSpPr txBox="1"/>
          <p:nvPr/>
        </p:nvSpPr>
        <p:spPr>
          <a:xfrm>
            <a:off x="7086600" y="5391302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规模化收入支撑AI投入和新业务探索</a:t>
            </a:r>
            <a:endParaRPr lang="en-US" sz="1000" dirty="0"/>
          </a:p>
        </p:txBody>
      </p:sp>
      <p:sp>
        <p:nvSpPr>
          <p:cNvPr id="62" name="Shape 50"/>
          <p:cNvSpPr/>
          <p:nvPr/>
        </p:nvSpPr>
        <p:spPr>
          <a:xfrm>
            <a:off x="6400800" y="5886907"/>
            <a:ext cx="5410505" cy="1181405"/>
          </a:xfrm>
          <a:prstGeom prst="roundRect">
            <a:avLst>
              <a:gd name="adj" fmla="val 3745"/>
            </a:avLst>
          </a:prstGeom>
          <a:solidFill>
            <a:srgbClr val="F9FAFB"/>
          </a:solidFill>
          <a:ln/>
        </p:spPr>
      </p:sp>
      <p:sp>
        <p:nvSpPr>
          <p:cNvPr id="63" name="Text 51"/>
          <p:cNvSpPr txBox="1"/>
          <p:nvPr/>
        </p:nvSpPr>
        <p:spPr>
          <a:xfrm>
            <a:off x="6515100" y="60194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成功路径</a:t>
            </a:r>
            <a:endParaRPr lang="en-US" sz="1200" dirty="0"/>
          </a:p>
        </p:txBody>
      </p:sp>
      <p:sp>
        <p:nvSpPr>
          <p:cNvPr id="64" name="Text 52"/>
          <p:cNvSpPr txBox="1"/>
          <p:nvPr/>
        </p:nvSpPr>
        <p:spPr>
          <a:xfrm>
            <a:off x="6705295" y="6314846"/>
            <a:ext cx="22530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平台整合 → 生态建设 → 护城河加深</a:t>
            </a:r>
            <a:endParaRPr lang="en-US" sz="1000" dirty="0"/>
          </a:p>
        </p:txBody>
      </p:sp>
      <p:sp>
        <p:nvSpPr>
          <p:cNvPr id="65" name="Text 53"/>
          <p:cNvSpPr txBox="1"/>
          <p:nvPr/>
        </p:nvSpPr>
        <p:spPr>
          <a:xfrm>
            <a:off x="6705295" y="6543446"/>
            <a:ext cx="25868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两条腿走路：支持存量业务+开发AI新业务</a:t>
            </a:r>
            <a:endParaRPr lang="en-US" sz="1000" dirty="0"/>
          </a:p>
        </p:txBody>
      </p:sp>
      <p:sp>
        <p:nvSpPr>
          <p:cNvPr id="66" name="Text 54"/>
          <p:cNvSpPr txBox="1"/>
          <p:nvPr/>
        </p:nvSpPr>
        <p:spPr>
          <a:xfrm>
            <a:off x="6705295" y="67720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通过收购快速补齐AI能力短板</a:t>
            </a:r>
            <a:endParaRPr lang="en-US" sz="1000" dirty="0"/>
          </a:p>
        </p:txBody>
      </p:sp>
      <p:sp>
        <p:nvSpPr>
          <p:cNvPr id="67" name="Text 55"/>
          <p:cNvSpPr txBox="1"/>
          <p:nvPr/>
        </p:nvSpPr>
        <p:spPr>
          <a:xfrm>
            <a:off x="381305" y="7315200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资源配置策略差异</a:t>
            </a:r>
            <a:endParaRPr lang="en-US" sz="1200" dirty="0"/>
          </a:p>
        </p:txBody>
      </p:sp>
      <p:sp>
        <p:nvSpPr>
          <p:cNvPr id="68" name="Shape 56"/>
          <p:cNvSpPr/>
          <p:nvPr/>
        </p:nvSpPr>
        <p:spPr>
          <a:xfrm>
            <a:off x="381305" y="7582205"/>
            <a:ext cx="5562295" cy="914400"/>
          </a:xfrm>
          <a:prstGeom prst="roundRect">
            <a:avLst>
              <a:gd name="adj" fmla="val 6250"/>
            </a:avLst>
          </a:prstGeom>
          <a:solidFill>
            <a:srgbClr val="EFF6FF"/>
          </a:solidFill>
          <a:ln/>
        </p:spPr>
      </p:sp>
      <p:sp>
        <p:nvSpPr>
          <p:cNvPr id="69" name="Text 57"/>
          <p:cNvSpPr txBox="1"/>
          <p:nvPr/>
        </p:nvSpPr>
        <p:spPr>
          <a:xfrm>
            <a:off x="495605" y="7715707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新玩家资源配置</a:t>
            </a:r>
            <a:endParaRPr lang="en-US" sz="1200" dirty="0"/>
          </a:p>
        </p:txBody>
      </p:sp>
      <p:sp>
        <p:nvSpPr>
          <p:cNvPr id="70" name="Text 58"/>
          <p:cNvSpPr txBox="1"/>
          <p:nvPr/>
        </p:nvSpPr>
        <p:spPr>
          <a:xfrm>
            <a:off x="495605" y="8010144"/>
            <a:ext cx="54150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人才：精简团队，全栈人才优先 | 资金：轻资产运营，快速试错 | 时间：短周期迭代，快速上线</a:t>
            </a:r>
            <a:endParaRPr lang="en-US" sz="1000" dirty="0"/>
          </a:p>
        </p:txBody>
      </p:sp>
      <p:sp>
        <p:nvSpPr>
          <p:cNvPr id="71" name="Shape 59"/>
          <p:cNvSpPr/>
          <p:nvPr/>
        </p:nvSpPr>
        <p:spPr>
          <a:xfrm>
            <a:off x="6248095" y="7582205"/>
            <a:ext cx="5562295" cy="914400"/>
          </a:xfrm>
          <a:prstGeom prst="roundRect">
            <a:avLst>
              <a:gd name="adj" fmla="val 6250"/>
            </a:avLst>
          </a:prstGeom>
          <a:solidFill>
            <a:srgbClr val="ECFDF5"/>
          </a:solidFill>
          <a:ln/>
        </p:spPr>
      </p:sp>
      <p:sp>
        <p:nvSpPr>
          <p:cNvPr id="72" name="Text 60"/>
          <p:cNvSpPr txBox="1"/>
          <p:nvPr/>
        </p:nvSpPr>
        <p:spPr>
          <a:xfrm>
            <a:off x="6362395" y="7715707"/>
            <a:ext cx="15151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Incumbent资源配置</a:t>
            </a:r>
            <a:endParaRPr lang="en-US" sz="1200" dirty="0"/>
          </a:p>
        </p:txBody>
      </p:sp>
      <p:sp>
        <p:nvSpPr>
          <p:cNvPr id="73" name="Text 61"/>
          <p:cNvSpPr txBox="1"/>
          <p:nvPr/>
        </p:nvSpPr>
        <p:spPr>
          <a:xfrm>
            <a:off x="6362395" y="8010144"/>
            <a:ext cx="54150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人才：专业分工，团队规模大 | 资金：可持续投入，风险分散 | 时间：中长期规划，系统性建设</a:t>
            </a:r>
            <a:endParaRPr lang="en-US" sz="1000" dirty="0"/>
          </a:p>
        </p:txBody>
      </p:sp>
      <p:sp>
        <p:nvSpPr>
          <p:cNvPr id="74" name="Shape 62"/>
          <p:cNvSpPr/>
          <p:nvPr/>
        </p:nvSpPr>
        <p:spPr>
          <a:xfrm>
            <a:off x="5857646" y="4667098"/>
            <a:ext cx="476402" cy="4764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75" name="Text 63"/>
          <p:cNvSpPr txBox="1"/>
          <p:nvPr/>
        </p:nvSpPr>
        <p:spPr>
          <a:xfrm>
            <a:off x="5962802" y="4762195"/>
            <a:ext cx="41971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</a:t>
            </a:r>
            <a:endParaRPr lang="en-US" sz="1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886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886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072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四大应用类别发展路线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32964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AI时代的四种应用模式与各自成长轨迹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7050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782605" y="9144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381305" y="1619402"/>
            <a:ext cx="5600700" cy="2286000"/>
          </a:xfrm>
          <a:prstGeom prst="roundRect">
            <a:avLst>
              <a:gd name="adj" fmla="val 133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80644" y="18196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62026" y="1923898"/>
            <a:ext cx="219456" cy="171907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6210605" y="1619402"/>
            <a:ext cx="5600700" cy="2286000"/>
          </a:xfrm>
          <a:prstGeom prst="roundRect">
            <a:avLst>
              <a:gd name="adj" fmla="val 133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381305" y="4134002"/>
            <a:ext cx="5600700" cy="2286000"/>
          </a:xfrm>
          <a:prstGeom prst="roundRect">
            <a:avLst>
              <a:gd name="adj" fmla="val 133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409944" y="18196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6" name="Shape 13"/>
          <p:cNvSpPr/>
          <p:nvPr/>
        </p:nvSpPr>
        <p:spPr>
          <a:xfrm>
            <a:off x="580644" y="43342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1076249" y="1904695"/>
            <a:ext cx="8339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SaaS+AI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6905549" y="1904695"/>
            <a:ext cx="11192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Agentic工具</a:t>
            </a:r>
            <a:endParaRPr lang="en-US" sz="1300" dirty="0"/>
          </a:p>
        </p:txBody>
      </p:sp>
      <p:sp>
        <p:nvSpPr>
          <p:cNvPr id="19" name="Shape 16"/>
          <p:cNvSpPr/>
          <p:nvPr/>
        </p:nvSpPr>
        <p:spPr>
          <a:xfrm>
            <a:off x="629107" y="2314346"/>
            <a:ext cx="114300" cy="1143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6458407" y="2314346"/>
            <a:ext cx="114300" cy="1143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828446" y="2357323"/>
            <a:ext cx="49149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2" name="Shape 19"/>
          <p:cNvSpPr/>
          <p:nvPr/>
        </p:nvSpPr>
        <p:spPr>
          <a:xfrm>
            <a:off x="6657746" y="2357323"/>
            <a:ext cx="49149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3" name="Text 20"/>
          <p:cNvSpPr txBox="1"/>
          <p:nvPr/>
        </p:nvSpPr>
        <p:spPr>
          <a:xfrm>
            <a:off x="580644" y="25904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580644" y="2857500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580644" y="312450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6409944" y="25904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6409944" y="2857500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6409944" y="312450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1248156" y="2590495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在现有软件中集成AI能力，渐进式升级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1248156" y="2857500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增值功能定价，提升客单价与续约率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1248156" y="3124505"/>
            <a:ext cx="29004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利用存量客户和行业know-how，降低获客成本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7077456" y="3124505"/>
            <a:ext cx="26435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快速迭代，强调10倍生产力提升和简化操作</a:t>
            </a:r>
            <a:endParaRPr lang="en-US" sz="1000" dirty="0"/>
          </a:p>
        </p:txBody>
      </p:sp>
      <p:sp>
        <p:nvSpPr>
          <p:cNvPr id="33" name="Text 30"/>
          <p:cNvSpPr txBox="1"/>
          <p:nvPr/>
        </p:nvSpPr>
        <p:spPr>
          <a:xfrm>
            <a:off x="580644" y="3429000"/>
            <a:ext cx="1119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现有产品+AI功能</a:t>
            </a:r>
            <a:endParaRPr lang="en-US" sz="1000" dirty="0"/>
          </a:p>
        </p:txBody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rcRect l="-1648" r="-1648" t="0" b="0"/>
          <a:stretch/>
        </p:blipFill>
        <p:spPr>
          <a:xfrm>
            <a:off x="3070555" y="3419856"/>
            <a:ext cx="171907" cy="190195"/>
          </a:xfrm>
          <a:prstGeom prst="rect">
            <a:avLst/>
          </a:prstGeom>
        </p:spPr>
      </p:pic>
      <p:sp>
        <p:nvSpPr>
          <p:cNvPr id="35" name="Text 31"/>
          <p:cNvSpPr txBox="1"/>
          <p:nvPr/>
        </p:nvSpPr>
        <p:spPr>
          <a:xfrm>
            <a:off x="4714646" y="3429000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智能全面重塑产品</a:t>
            </a:r>
            <a:endParaRPr lang="en-US" sz="1000" dirty="0"/>
          </a:p>
        </p:txBody>
      </p:sp>
      <p:pic>
        <p:nvPicPr>
          <p:cNvPr id="3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515100" y="1923898"/>
            <a:ext cx="171907" cy="171907"/>
          </a:xfrm>
          <a:prstGeom prst="rect">
            <a:avLst/>
          </a:prstGeom>
        </p:spPr>
      </p:pic>
      <p:sp>
        <p:nvSpPr>
          <p:cNvPr id="37" name="Text 32"/>
          <p:cNvSpPr txBox="1"/>
          <p:nvPr/>
        </p:nvSpPr>
        <p:spPr>
          <a:xfrm>
            <a:off x="7077456" y="259049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AI原生工具，从专用到通用，逐步拓展场景</a:t>
            </a:r>
            <a:endParaRPr lang="en-US" sz="1000" dirty="0"/>
          </a:p>
        </p:txBody>
      </p:sp>
      <p:sp>
        <p:nvSpPr>
          <p:cNvPr id="38" name="Text 33"/>
          <p:cNvSpPr txBox="1"/>
          <p:nvPr/>
        </p:nvSpPr>
        <p:spPr>
          <a:xfrm>
            <a:off x="7077456" y="2857500"/>
            <a:ext cx="23289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订阅制+使用量计费，多层次定价策略</a:t>
            </a:r>
            <a:endParaRPr lang="en-US" sz="1000" dirty="0"/>
          </a:p>
        </p:txBody>
      </p:sp>
      <p:sp>
        <p:nvSpPr>
          <p:cNvPr id="39" name="Text 34"/>
          <p:cNvSpPr txBox="1"/>
          <p:nvPr/>
        </p:nvSpPr>
        <p:spPr>
          <a:xfrm>
            <a:off x="6409944" y="34290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单点突破工具</a:t>
            </a:r>
            <a:endParaRPr lang="en-US" sz="1000" dirty="0"/>
          </a:p>
        </p:txBody>
      </p:sp>
      <p:pic>
        <p:nvPicPr>
          <p:cNvPr id="40" name="Image 3" descr="preencoded.png">    </p:cNvPr>
          <p:cNvPicPr>
            <a:picLocks noChangeAspect="1"/>
          </p:cNvPicPr>
          <p:nvPr/>
        </p:nvPicPr>
        <p:blipFill>
          <a:blip r:embed="rId4"/>
          <a:srcRect l="-1648" r="-1648" t="0" b="0"/>
          <a:stretch/>
        </p:blipFill>
        <p:spPr>
          <a:xfrm>
            <a:off x="8860536" y="3419856"/>
            <a:ext cx="171907" cy="190195"/>
          </a:xfrm>
          <a:prstGeom prst="rect">
            <a:avLst/>
          </a:prstGeom>
        </p:spPr>
      </p:pic>
      <p:sp>
        <p:nvSpPr>
          <p:cNvPr id="41" name="Text 35"/>
          <p:cNvSpPr txBox="1"/>
          <p:nvPr/>
        </p:nvSpPr>
        <p:spPr>
          <a:xfrm>
            <a:off x="10682935" y="3429000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全栈AI工作平台</a:t>
            </a:r>
            <a:endParaRPr lang="en-US" sz="1000" dirty="0"/>
          </a:p>
        </p:txBody>
      </p:sp>
      <p:pic>
        <p:nvPicPr>
          <p:cNvPr id="42" name="Image 4" descr="preencoded.png">    </p:cNvPr>
          <p:cNvPicPr>
            <a:picLocks noChangeAspect="1"/>
          </p:cNvPicPr>
          <p:nvPr/>
        </p:nvPicPr>
        <p:blipFill>
          <a:blip r:embed="rId5"/>
          <a:srcRect l="-760" r="-760" t="0" b="0"/>
          <a:stretch/>
        </p:blipFill>
        <p:spPr>
          <a:xfrm>
            <a:off x="694944" y="4438498"/>
            <a:ext cx="152705" cy="171907"/>
          </a:xfrm>
          <a:prstGeom prst="rect">
            <a:avLst/>
          </a:prstGeom>
        </p:spPr>
      </p:pic>
      <p:sp>
        <p:nvSpPr>
          <p:cNvPr id="43" name="Shape 36"/>
          <p:cNvSpPr/>
          <p:nvPr/>
        </p:nvSpPr>
        <p:spPr>
          <a:xfrm>
            <a:off x="6210605" y="4134002"/>
            <a:ext cx="5600700" cy="2286000"/>
          </a:xfrm>
          <a:prstGeom prst="roundRect">
            <a:avLst>
              <a:gd name="adj" fmla="val 133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37"/>
          <p:cNvSpPr/>
          <p:nvPr/>
        </p:nvSpPr>
        <p:spPr>
          <a:xfrm>
            <a:off x="6409944" y="43342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5" name="Text 38"/>
          <p:cNvSpPr txBox="1"/>
          <p:nvPr/>
        </p:nvSpPr>
        <p:spPr>
          <a:xfrm>
            <a:off x="1076249" y="4419295"/>
            <a:ext cx="16907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1300" dirty="0"/>
          </a:p>
        </p:txBody>
      </p:sp>
      <p:sp>
        <p:nvSpPr>
          <p:cNvPr id="46" name="Text 39"/>
          <p:cNvSpPr txBox="1"/>
          <p:nvPr/>
        </p:nvSpPr>
        <p:spPr>
          <a:xfrm>
            <a:off x="6905549" y="4419295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1300" dirty="0"/>
          </a:p>
        </p:txBody>
      </p:sp>
      <p:sp>
        <p:nvSpPr>
          <p:cNvPr id="47" name="Shape 40"/>
          <p:cNvSpPr/>
          <p:nvPr/>
        </p:nvSpPr>
        <p:spPr>
          <a:xfrm>
            <a:off x="629107" y="4828946"/>
            <a:ext cx="114300" cy="1143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8" name="Shape 41"/>
          <p:cNvSpPr/>
          <p:nvPr/>
        </p:nvSpPr>
        <p:spPr>
          <a:xfrm>
            <a:off x="6458407" y="4828946"/>
            <a:ext cx="114300" cy="1143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9" name="Shape 42"/>
          <p:cNvSpPr/>
          <p:nvPr/>
        </p:nvSpPr>
        <p:spPr>
          <a:xfrm>
            <a:off x="828446" y="4871923"/>
            <a:ext cx="49149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0" name="Shape 43"/>
          <p:cNvSpPr/>
          <p:nvPr/>
        </p:nvSpPr>
        <p:spPr>
          <a:xfrm>
            <a:off x="6657746" y="4871923"/>
            <a:ext cx="4914900" cy="28346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1" name="Text 44"/>
          <p:cNvSpPr txBox="1"/>
          <p:nvPr/>
        </p:nvSpPr>
        <p:spPr>
          <a:xfrm>
            <a:off x="580644" y="51050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1000" dirty="0"/>
          </a:p>
        </p:txBody>
      </p:sp>
      <p:sp>
        <p:nvSpPr>
          <p:cNvPr id="52" name="Text 45"/>
          <p:cNvSpPr txBox="1"/>
          <p:nvPr/>
        </p:nvSpPr>
        <p:spPr>
          <a:xfrm>
            <a:off x="580644" y="5372100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1000" dirty="0"/>
          </a:p>
        </p:txBody>
      </p:sp>
      <p:sp>
        <p:nvSpPr>
          <p:cNvPr id="53" name="Text 46"/>
          <p:cNvSpPr txBox="1"/>
          <p:nvPr/>
        </p:nvSpPr>
        <p:spPr>
          <a:xfrm>
            <a:off x="580644" y="563910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1000" dirty="0"/>
          </a:p>
        </p:txBody>
      </p:sp>
      <p:sp>
        <p:nvSpPr>
          <p:cNvPr id="54" name="Text 47"/>
          <p:cNvSpPr txBox="1"/>
          <p:nvPr/>
        </p:nvSpPr>
        <p:spPr>
          <a:xfrm>
            <a:off x="6409944" y="51050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发展路径：</a:t>
            </a:r>
            <a:endParaRPr lang="en-US" sz="1000" dirty="0"/>
          </a:p>
        </p:txBody>
      </p:sp>
      <p:sp>
        <p:nvSpPr>
          <p:cNvPr id="55" name="Text 48"/>
          <p:cNvSpPr txBox="1"/>
          <p:nvPr/>
        </p:nvSpPr>
        <p:spPr>
          <a:xfrm>
            <a:off x="6409944" y="5372100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商业模式：</a:t>
            </a:r>
            <a:endParaRPr lang="en-US" sz="1000" dirty="0"/>
          </a:p>
        </p:txBody>
      </p:sp>
      <p:sp>
        <p:nvSpPr>
          <p:cNvPr id="56" name="Text 49"/>
          <p:cNvSpPr txBox="1"/>
          <p:nvPr/>
        </p:nvSpPr>
        <p:spPr>
          <a:xfrm>
            <a:off x="6409944" y="563910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典型特点：</a:t>
            </a:r>
            <a:endParaRPr lang="en-US" sz="1000" dirty="0"/>
          </a:p>
        </p:txBody>
      </p:sp>
      <p:sp>
        <p:nvSpPr>
          <p:cNvPr id="57" name="Text 50"/>
          <p:cNvSpPr txBox="1"/>
          <p:nvPr/>
        </p:nvSpPr>
        <p:spPr>
          <a:xfrm>
            <a:off x="1248156" y="5105095"/>
            <a:ext cx="29004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AI员工替代特定岗位，从单一任务到岗位全覆盖</a:t>
            </a:r>
            <a:endParaRPr lang="en-US" sz="1000" dirty="0"/>
          </a:p>
        </p:txBody>
      </p:sp>
      <p:sp>
        <p:nvSpPr>
          <p:cNvPr id="58" name="Text 51"/>
          <p:cNvSpPr txBox="1"/>
          <p:nvPr/>
        </p:nvSpPr>
        <p:spPr>
          <a:xfrm>
            <a:off x="1248156" y="5372100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结果付费，效果分成，人力替代成本对比定价</a:t>
            </a:r>
            <a:endParaRPr lang="en-US" sz="1000" dirty="0"/>
          </a:p>
        </p:txBody>
      </p:sp>
      <p:sp>
        <p:nvSpPr>
          <p:cNvPr id="59" name="Text 52"/>
          <p:cNvSpPr txBox="1"/>
          <p:nvPr/>
        </p:nvSpPr>
        <p:spPr>
          <a:xfrm>
            <a:off x="1248156" y="5639105"/>
            <a:ext cx="29105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ROI明确，171%平均回报率，侧重垂直行业流程</a:t>
            </a:r>
            <a:endParaRPr lang="en-US" sz="1000" dirty="0"/>
          </a:p>
        </p:txBody>
      </p:sp>
      <p:sp>
        <p:nvSpPr>
          <p:cNvPr id="60" name="Text 53"/>
          <p:cNvSpPr txBox="1"/>
          <p:nvPr/>
        </p:nvSpPr>
        <p:spPr>
          <a:xfrm>
            <a:off x="7077456" y="5105095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完全AI驱动的企业运营，从流程再造到全面自主决策</a:t>
            </a:r>
            <a:endParaRPr lang="en-US" sz="1000" dirty="0"/>
          </a:p>
        </p:txBody>
      </p:sp>
      <p:sp>
        <p:nvSpPr>
          <p:cNvPr id="61" name="Text 54"/>
          <p:cNvSpPr txBox="1"/>
          <p:nvPr/>
        </p:nvSpPr>
        <p:spPr>
          <a:xfrm>
            <a:off x="7077456" y="5372100"/>
            <a:ext cx="31290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价值分享型，按业务成果付费，战略转型咨询+实施</a:t>
            </a:r>
            <a:endParaRPr lang="en-US" sz="1000" dirty="0"/>
          </a:p>
        </p:txBody>
      </p:sp>
      <p:sp>
        <p:nvSpPr>
          <p:cNvPr id="62" name="Text 55"/>
          <p:cNvSpPr txBox="1"/>
          <p:nvPr/>
        </p:nvSpPr>
        <p:spPr>
          <a:xfrm>
            <a:off x="580644" y="5943600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单一任务自动化</a:t>
            </a:r>
            <a:endParaRPr lang="en-US" sz="1000" dirty="0"/>
          </a:p>
        </p:txBody>
      </p:sp>
      <p:pic>
        <p:nvPicPr>
          <p:cNvPr id="63" name="Image 5" descr="preencoded.png">    </p:cNvPr>
          <p:cNvPicPr>
            <a:picLocks noChangeAspect="1"/>
          </p:cNvPicPr>
          <p:nvPr/>
        </p:nvPicPr>
        <p:blipFill>
          <a:blip r:embed="rId6"/>
          <a:srcRect l="-1648" r="-1648" t="0" b="0"/>
          <a:stretch/>
        </p:blipFill>
        <p:spPr>
          <a:xfrm>
            <a:off x="3031236" y="5934456"/>
            <a:ext cx="171907" cy="190195"/>
          </a:xfrm>
          <a:prstGeom prst="rect">
            <a:avLst/>
          </a:prstGeom>
        </p:spPr>
      </p:pic>
      <p:sp>
        <p:nvSpPr>
          <p:cNvPr id="64" name="Text 56"/>
          <p:cNvSpPr txBox="1"/>
          <p:nvPr/>
        </p:nvSpPr>
        <p:spPr>
          <a:xfrm>
            <a:off x="7077456" y="5639105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企业级革命性变革，人机协同新模式，全新组织架构</a:t>
            </a:r>
            <a:endParaRPr lang="en-US" sz="1000" dirty="0"/>
          </a:p>
        </p:txBody>
      </p:sp>
      <p:sp>
        <p:nvSpPr>
          <p:cNvPr id="65" name="Text 57"/>
          <p:cNvSpPr txBox="1"/>
          <p:nvPr/>
        </p:nvSpPr>
        <p:spPr>
          <a:xfrm>
            <a:off x="4720133" y="5943600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全职能AI员工团队</a:t>
            </a:r>
            <a:endParaRPr lang="en-US" sz="1000" dirty="0"/>
          </a:p>
        </p:txBody>
      </p:sp>
      <p:pic>
        <p:nvPicPr>
          <p:cNvPr id="66" name="Image 6" descr="preencoded.png">    </p:cNvPr>
          <p:cNvPicPr>
            <a:picLocks noChangeAspect="1"/>
          </p:cNvPicPr>
          <p:nvPr/>
        </p:nvPicPr>
        <p:blipFill>
          <a:blip r:embed="rId7"/>
          <a:srcRect l="-1773" r="-1773" t="0" b="0"/>
          <a:stretch/>
        </p:blipFill>
        <p:spPr>
          <a:xfrm>
            <a:off x="6534302" y="4438498"/>
            <a:ext cx="133502" cy="171907"/>
          </a:xfrm>
          <a:prstGeom prst="rect">
            <a:avLst/>
          </a:prstGeom>
        </p:spPr>
      </p:pic>
      <p:sp>
        <p:nvSpPr>
          <p:cNvPr id="67" name="Text 58"/>
          <p:cNvSpPr txBox="1"/>
          <p:nvPr/>
        </p:nvSpPr>
        <p:spPr>
          <a:xfrm>
            <a:off x="6409944" y="59436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流程智能再造</a:t>
            </a:r>
            <a:endParaRPr lang="en-US" sz="1000" dirty="0"/>
          </a:p>
        </p:txBody>
      </p:sp>
      <p:pic>
        <p:nvPicPr>
          <p:cNvPr id="68" name="Image 7" descr="preencoded.png">    </p:cNvPr>
          <p:cNvPicPr>
            <a:picLocks noChangeAspect="1"/>
          </p:cNvPicPr>
          <p:nvPr/>
        </p:nvPicPr>
        <p:blipFill>
          <a:blip r:embed="rId8"/>
          <a:srcRect l="-1648" r="-1648" t="0" b="0"/>
          <a:stretch/>
        </p:blipFill>
        <p:spPr>
          <a:xfrm>
            <a:off x="8860536" y="5934456"/>
            <a:ext cx="171907" cy="190195"/>
          </a:xfrm>
          <a:prstGeom prst="rect">
            <a:avLst/>
          </a:prstGeom>
        </p:spPr>
      </p:pic>
      <p:sp>
        <p:nvSpPr>
          <p:cNvPr id="69" name="Text 59"/>
          <p:cNvSpPr txBox="1"/>
          <p:nvPr/>
        </p:nvSpPr>
        <p:spPr>
          <a:xfrm>
            <a:off x="10682935" y="5943600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AI主导企业运营</a:t>
            </a:r>
            <a:endParaRPr lang="en-US" sz="1000" dirty="0"/>
          </a:p>
        </p:txBody>
      </p:sp>
      <p:sp>
        <p:nvSpPr>
          <p:cNvPr id="70" name="Text 60"/>
          <p:cNvSpPr txBox="1"/>
          <p:nvPr/>
        </p:nvSpPr>
        <p:spPr>
          <a:xfrm>
            <a:off x="381305" y="6667805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市场成熟度与发展阶段</a:t>
            </a:r>
            <a:endParaRPr lang="en-US" sz="1200" dirty="0"/>
          </a:p>
        </p:txBody>
      </p:sp>
      <p:sp>
        <p:nvSpPr>
          <p:cNvPr id="71" name="Shape 61"/>
          <p:cNvSpPr/>
          <p:nvPr/>
        </p:nvSpPr>
        <p:spPr>
          <a:xfrm>
            <a:off x="381305" y="6933895"/>
            <a:ext cx="11430000" cy="571500"/>
          </a:xfrm>
          <a:prstGeom prst="roundRect">
            <a:avLst>
              <a:gd name="adj" fmla="val 21333"/>
            </a:avLst>
          </a:prstGeom>
          <a:solidFill>
            <a:srgbClr val="EFF6FF"/>
          </a:solidFill>
          <a:ln/>
        </p:spPr>
      </p:sp>
      <p:sp>
        <p:nvSpPr>
          <p:cNvPr id="72" name="Text 62"/>
          <p:cNvSpPr txBox="1"/>
          <p:nvPr/>
        </p:nvSpPr>
        <p:spPr>
          <a:xfrm>
            <a:off x="533095" y="7058254"/>
            <a:ext cx="6528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SaaS+AI</a:t>
            </a:r>
            <a:endParaRPr lang="en-US" sz="1000" dirty="0"/>
          </a:p>
        </p:txBody>
      </p:sp>
      <p:sp>
        <p:nvSpPr>
          <p:cNvPr id="73" name="Text 63"/>
          <p:cNvSpPr txBox="1"/>
          <p:nvPr/>
        </p:nvSpPr>
        <p:spPr>
          <a:xfrm>
            <a:off x="2484425" y="7058254"/>
            <a:ext cx="872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Agentic工具</a:t>
            </a:r>
            <a:endParaRPr lang="en-US" sz="1000" dirty="0"/>
          </a:p>
        </p:txBody>
      </p:sp>
      <p:sp>
        <p:nvSpPr>
          <p:cNvPr id="74" name="Text 64"/>
          <p:cNvSpPr txBox="1"/>
          <p:nvPr/>
        </p:nvSpPr>
        <p:spPr>
          <a:xfrm>
            <a:off x="4654296" y="7058254"/>
            <a:ext cx="13194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1000" dirty="0"/>
          </a:p>
        </p:txBody>
      </p:sp>
      <p:sp>
        <p:nvSpPr>
          <p:cNvPr id="75" name="Text 65"/>
          <p:cNvSpPr txBox="1"/>
          <p:nvPr/>
        </p:nvSpPr>
        <p:spPr>
          <a:xfrm>
            <a:off x="7269480" y="7058254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1000" dirty="0"/>
          </a:p>
        </p:txBody>
      </p:sp>
      <p:sp>
        <p:nvSpPr>
          <p:cNvPr id="76" name="Text 66"/>
          <p:cNvSpPr txBox="1"/>
          <p:nvPr/>
        </p:nvSpPr>
        <p:spPr>
          <a:xfrm>
            <a:off x="634594" y="7239305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成熟期</a:t>
            </a:r>
            <a:endParaRPr lang="en-US" sz="900" dirty="0"/>
          </a:p>
        </p:txBody>
      </p:sp>
      <p:sp>
        <p:nvSpPr>
          <p:cNvPr id="77" name="Text 67"/>
          <p:cNvSpPr txBox="1"/>
          <p:nvPr/>
        </p:nvSpPr>
        <p:spPr>
          <a:xfrm>
            <a:off x="2695651" y="7239305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成长期</a:t>
            </a:r>
            <a:endParaRPr lang="en-US" sz="900" dirty="0"/>
          </a:p>
        </p:txBody>
      </p:sp>
      <p:sp>
        <p:nvSpPr>
          <p:cNvPr id="78" name="Text 68"/>
          <p:cNvSpPr txBox="1"/>
          <p:nvPr/>
        </p:nvSpPr>
        <p:spPr>
          <a:xfrm>
            <a:off x="5031029" y="723930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早期市场</a:t>
            </a:r>
            <a:endParaRPr lang="en-US" sz="900" dirty="0"/>
          </a:p>
        </p:txBody>
      </p:sp>
      <p:sp>
        <p:nvSpPr>
          <p:cNvPr id="79" name="Text 69"/>
          <p:cNvSpPr txBox="1"/>
          <p:nvPr/>
        </p:nvSpPr>
        <p:spPr>
          <a:xfrm>
            <a:off x="7525512" y="723930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概念验证阶段</a:t>
            </a:r>
            <a:endParaRPr lang="en-US" sz="900" dirty="0"/>
          </a:p>
        </p:txBody>
      </p:sp>
      <p:sp>
        <p:nvSpPr>
          <p:cNvPr id="80" name="Text 70"/>
          <p:cNvSpPr txBox="1"/>
          <p:nvPr/>
        </p:nvSpPr>
        <p:spPr>
          <a:xfrm>
            <a:off x="10024567" y="7144207"/>
            <a:ext cx="17245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数据来源: 市场研究 | 2025年Q3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内容概览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1714500"/>
            <a:ext cx="17812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四大核心TAKEAWAYS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350489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教程章节结构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743407"/>
            <a:ext cx="378653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核心Takeaways与结构地图</a:t>
            </a:r>
            <a:endParaRPr lang="en-US" sz="2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181405"/>
            <a:ext cx="2638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教程全貌速览 | 4个核心理念贯穿始终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81305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3154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2247595"/>
            <a:ext cx="171907" cy="171907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3276295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172200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9068105" y="198150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3438144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6334049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9229954" y="214335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1037844" y="2238451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智能是核心卖点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543154" y="2648102"/>
            <a:ext cx="251002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10倍价值的核心承载，实现用户体验和效率的质变</a:t>
            </a:r>
            <a:endParaRPr lang="en-US" sz="1000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543300" y="2247595"/>
            <a:ext cx="171907" cy="171907"/>
          </a:xfrm>
          <a:prstGeom prst="rect">
            <a:avLst/>
          </a:prstGeom>
        </p:spPr>
      </p:pic>
      <p:sp>
        <p:nvSpPr>
          <p:cNvPr id="22" name="Text 18"/>
          <p:cNvSpPr txBox="1"/>
          <p:nvPr/>
        </p:nvSpPr>
        <p:spPr>
          <a:xfrm>
            <a:off x="3933749" y="2238451"/>
            <a:ext cx="905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6829654" y="2238451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快速试错验证</a:t>
            </a:r>
            <a:endParaRPr lang="en-US" sz="1200" dirty="0"/>
          </a:p>
        </p:txBody>
      </p:sp>
      <p:sp>
        <p:nvSpPr>
          <p:cNvPr id="24" name="Text 20"/>
          <p:cNvSpPr txBox="1"/>
          <p:nvPr/>
        </p:nvSpPr>
        <p:spPr>
          <a:xfrm>
            <a:off x="3438144" y="2648102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找到独特的产品市场匹配，避免同质化竞争</a:t>
            </a:r>
            <a:endParaRPr lang="en-US" sz="10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6448349" y="2247595"/>
            <a:ext cx="152705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9724644" y="2238451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6334049" y="2648102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数据驱动的产品迭代，周级反馈循环</a:t>
            </a:r>
            <a:endParaRPr lang="en-US" sz="1000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334195" y="2247595"/>
            <a:ext cx="171907" cy="171907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9229954" y="2648102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自洽的产品路径，可持续发展的系统性策略</a:t>
            </a:r>
            <a:endParaRPr lang="en-US" sz="1000" dirty="0"/>
          </a:p>
        </p:txBody>
      </p:sp>
      <p:sp>
        <p:nvSpPr>
          <p:cNvPr id="30" name="Shape 24"/>
          <p:cNvSpPr/>
          <p:nvPr/>
        </p:nvSpPr>
        <p:spPr>
          <a:xfrm>
            <a:off x="381305" y="3866998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1" name="Shape 25"/>
          <p:cNvSpPr/>
          <p:nvPr/>
        </p:nvSpPr>
        <p:spPr>
          <a:xfrm>
            <a:off x="323698" y="3866998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2" name="Shape 26"/>
          <p:cNvSpPr/>
          <p:nvPr/>
        </p:nvSpPr>
        <p:spPr>
          <a:xfrm>
            <a:off x="381305" y="4524451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3" name="Shape 27"/>
          <p:cNvSpPr/>
          <p:nvPr/>
        </p:nvSpPr>
        <p:spPr>
          <a:xfrm>
            <a:off x="381305" y="5181905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4" name="Shape 28"/>
          <p:cNvSpPr/>
          <p:nvPr/>
        </p:nvSpPr>
        <p:spPr>
          <a:xfrm>
            <a:off x="6248095" y="3866998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5" name="Shape 29"/>
          <p:cNvSpPr/>
          <p:nvPr/>
        </p:nvSpPr>
        <p:spPr>
          <a:xfrm>
            <a:off x="6248095" y="4524451"/>
            <a:ext cx="28346" cy="5431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6" name="Text 30"/>
          <p:cNvSpPr txBox="1"/>
          <p:nvPr/>
        </p:nvSpPr>
        <p:spPr>
          <a:xfrm>
            <a:off x="562356" y="3895344"/>
            <a:ext cx="35679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第一部分：10倍价值的核心承载 - 智能是关键</a:t>
            </a:r>
            <a:endParaRPr lang="en-US" sz="1300" dirty="0"/>
          </a:p>
        </p:txBody>
      </p:sp>
      <p:sp>
        <p:nvSpPr>
          <p:cNvPr id="37" name="Text 31"/>
          <p:cNvSpPr txBox="1"/>
          <p:nvPr/>
        </p:nvSpPr>
        <p:spPr>
          <a:xfrm>
            <a:off x="562356" y="4552798"/>
            <a:ext cx="34152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第二部分：差异化PMF - 找到独特价值定位</a:t>
            </a:r>
            <a:endParaRPr lang="en-US" sz="1300" dirty="0"/>
          </a:p>
        </p:txBody>
      </p:sp>
      <p:sp>
        <p:nvSpPr>
          <p:cNvPr id="38" name="Text 32"/>
          <p:cNvSpPr txBox="1"/>
          <p:nvPr/>
        </p:nvSpPr>
        <p:spPr>
          <a:xfrm>
            <a:off x="562356" y="5210251"/>
            <a:ext cx="3729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第三部分：快速试错验证 - 数据驱动的产品迭代</a:t>
            </a:r>
            <a:endParaRPr lang="en-US" sz="1300" dirty="0"/>
          </a:p>
        </p:txBody>
      </p:sp>
      <p:sp>
        <p:nvSpPr>
          <p:cNvPr id="39" name="Text 33"/>
          <p:cNvSpPr txBox="1"/>
          <p:nvPr/>
        </p:nvSpPr>
        <p:spPr>
          <a:xfrm>
            <a:off x="6429146" y="3895344"/>
            <a:ext cx="3729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第四部分：价值和效率最大化的自洽的产品路径</a:t>
            </a:r>
            <a:endParaRPr lang="en-US" sz="1300" dirty="0"/>
          </a:p>
        </p:txBody>
      </p:sp>
      <p:sp>
        <p:nvSpPr>
          <p:cNvPr id="40" name="Text 34"/>
          <p:cNvSpPr txBox="1"/>
          <p:nvPr/>
        </p:nvSpPr>
        <p:spPr>
          <a:xfrm>
            <a:off x="6429146" y="4552798"/>
            <a:ext cx="25292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第五部分：成功案例与实践指南</a:t>
            </a:r>
            <a:endParaRPr lang="en-US" sz="1300" dirty="0"/>
          </a:p>
        </p:txBody>
      </p:sp>
      <p:sp>
        <p:nvSpPr>
          <p:cNvPr id="41" name="Text 35"/>
          <p:cNvSpPr txBox="1"/>
          <p:nvPr/>
        </p:nvSpPr>
        <p:spPr>
          <a:xfrm>
            <a:off x="4076395" y="3933749"/>
            <a:ext cx="2935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5页</a:t>
            </a:r>
            <a:endParaRPr lang="en-US" sz="900" dirty="0"/>
          </a:p>
        </p:txBody>
      </p:sp>
      <p:sp>
        <p:nvSpPr>
          <p:cNvPr id="42" name="Text 36"/>
          <p:cNvSpPr txBox="1"/>
          <p:nvPr/>
        </p:nvSpPr>
        <p:spPr>
          <a:xfrm>
            <a:off x="3917290" y="4591202"/>
            <a:ext cx="2935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7页</a:t>
            </a:r>
            <a:endParaRPr lang="en-US" sz="900" dirty="0"/>
          </a:p>
        </p:txBody>
      </p:sp>
      <p:sp>
        <p:nvSpPr>
          <p:cNvPr id="43" name="Text 37"/>
          <p:cNvSpPr txBox="1"/>
          <p:nvPr/>
        </p:nvSpPr>
        <p:spPr>
          <a:xfrm>
            <a:off x="562356" y="4153205"/>
            <a:ext cx="3710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从10倍价值公式到智能作为制高点，探索技术红利期创业机会</a:t>
            </a:r>
            <a:endParaRPr lang="en-US" sz="1000" dirty="0"/>
          </a:p>
        </p:txBody>
      </p:sp>
      <p:sp>
        <p:nvSpPr>
          <p:cNvPr id="44" name="Shape 38"/>
          <p:cNvSpPr/>
          <p:nvPr/>
        </p:nvSpPr>
        <p:spPr>
          <a:xfrm>
            <a:off x="323698" y="4524451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5" name="Text 39"/>
          <p:cNvSpPr txBox="1"/>
          <p:nvPr/>
        </p:nvSpPr>
        <p:spPr>
          <a:xfrm>
            <a:off x="562356" y="4809744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应用分类、差异化战略、品牌定位与四象限竞争分析</a:t>
            </a:r>
            <a:endParaRPr lang="en-US" sz="1000" dirty="0"/>
          </a:p>
        </p:txBody>
      </p:sp>
      <p:sp>
        <p:nvSpPr>
          <p:cNvPr id="46" name="Shape 40"/>
          <p:cNvSpPr/>
          <p:nvPr/>
        </p:nvSpPr>
        <p:spPr>
          <a:xfrm>
            <a:off x="323698" y="5181905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7" name="Text 41"/>
          <p:cNvSpPr txBox="1"/>
          <p:nvPr/>
        </p:nvSpPr>
        <p:spPr>
          <a:xfrm>
            <a:off x="4233672" y="5248656"/>
            <a:ext cx="3026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8页</a:t>
            </a:r>
            <a:endParaRPr lang="en-US" sz="900" dirty="0"/>
          </a:p>
        </p:txBody>
      </p:sp>
      <p:sp>
        <p:nvSpPr>
          <p:cNvPr id="48" name="Text 42"/>
          <p:cNvSpPr txBox="1"/>
          <p:nvPr/>
        </p:nvSpPr>
        <p:spPr>
          <a:xfrm>
            <a:off x="10105949" y="3933749"/>
            <a:ext cx="3026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8页</a:t>
            </a:r>
            <a:endParaRPr lang="en-US" sz="900" dirty="0"/>
          </a:p>
        </p:txBody>
      </p:sp>
      <p:sp>
        <p:nvSpPr>
          <p:cNvPr id="49" name="Text 43"/>
          <p:cNvSpPr txBox="1"/>
          <p:nvPr/>
        </p:nvSpPr>
        <p:spPr>
          <a:xfrm>
            <a:off x="562356" y="5467198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从假设验证到规模化，建立周级迭代与数据评测体系</a:t>
            </a:r>
            <a:endParaRPr lang="en-US" sz="1000" dirty="0"/>
          </a:p>
        </p:txBody>
      </p:sp>
      <p:sp>
        <p:nvSpPr>
          <p:cNvPr id="50" name="Shape 44"/>
          <p:cNvSpPr/>
          <p:nvPr/>
        </p:nvSpPr>
        <p:spPr>
          <a:xfrm>
            <a:off x="6191402" y="3866998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1" name="Text 45"/>
          <p:cNvSpPr txBox="1"/>
          <p:nvPr/>
        </p:nvSpPr>
        <p:spPr>
          <a:xfrm>
            <a:off x="6429146" y="4153205"/>
            <a:ext cx="37389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Comer vs Incumbent路径对比，四大应用类别发展方向</a:t>
            </a:r>
            <a:endParaRPr lang="en-US" sz="1000" dirty="0"/>
          </a:p>
        </p:txBody>
      </p:sp>
      <p:sp>
        <p:nvSpPr>
          <p:cNvPr id="52" name="Shape 46"/>
          <p:cNvSpPr/>
          <p:nvPr/>
        </p:nvSpPr>
        <p:spPr>
          <a:xfrm>
            <a:off x="6191402" y="4524451"/>
            <a:ext cx="85954" cy="85954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3" name="Text 47"/>
          <p:cNvSpPr txBox="1"/>
          <p:nvPr/>
        </p:nvSpPr>
        <p:spPr>
          <a:xfrm>
            <a:off x="8906256" y="4591202"/>
            <a:ext cx="3026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2页</a:t>
            </a:r>
            <a:endParaRPr lang="en-US" sz="900" dirty="0"/>
          </a:p>
        </p:txBody>
      </p:sp>
      <p:sp>
        <p:nvSpPr>
          <p:cNvPr id="54" name="Text 48"/>
          <p:cNvSpPr txBox="1"/>
          <p:nvPr/>
        </p:nvSpPr>
        <p:spPr>
          <a:xfrm>
            <a:off x="6429146" y="4809744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四类应用代表性案例分析与创业者行动清单</a:t>
            </a:r>
            <a:endParaRPr lang="en-US" sz="1000" dirty="0"/>
          </a:p>
        </p:txBody>
      </p:sp>
      <p:sp>
        <p:nvSpPr>
          <p:cNvPr id="55" name="Shape 49"/>
          <p:cNvSpPr/>
          <p:nvPr/>
        </p:nvSpPr>
        <p:spPr>
          <a:xfrm>
            <a:off x="6248095" y="5181905"/>
            <a:ext cx="5562295" cy="705002"/>
          </a:xfrm>
          <a:prstGeom prst="roundRect">
            <a:avLst>
              <a:gd name="adj" fmla="val 14022"/>
            </a:avLst>
          </a:prstGeom>
          <a:solidFill>
            <a:srgbClr val="EFF6FF"/>
          </a:solidFill>
          <a:ln w="12700">
            <a:solidFill>
              <a:srgbClr val="BFDBFE"/>
            </a:solidFill>
            <a:prstDash val="solid"/>
          </a:ln>
        </p:spPr>
      </p:sp>
      <p:pic>
        <p:nvPicPr>
          <p:cNvPr id="5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6409944" y="5458054"/>
            <a:ext cx="114300" cy="152705"/>
          </a:xfrm>
          <a:prstGeom prst="rect">
            <a:avLst/>
          </a:prstGeom>
        </p:spPr>
      </p:pic>
      <p:sp>
        <p:nvSpPr>
          <p:cNvPr id="57" name="Text 50"/>
          <p:cNvSpPr txBox="1"/>
          <p:nvPr/>
        </p:nvSpPr>
        <p:spPr>
          <a:xfrm>
            <a:off x="6638544" y="5352898"/>
            <a:ext cx="50154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总计30页，结构环环相扣，每部分对应一个核心takeaway，从理论基础到实践指导形成闭环</a:t>
            </a:r>
            <a:endParaRPr 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2680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2680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市场对比分析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5012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美中SaaS及资本市场差异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44394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两大市场的SaaS特征与资本偏好对比，把握全球AI应用发展趋势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619402"/>
            <a:ext cx="5562295" cy="2533802"/>
          </a:xfrm>
          <a:prstGeom prst="roundRect">
            <a:avLst>
              <a:gd name="adj" fmla="val 108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0644" y="18196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-760" r="-760" t="0" b="0"/>
          <a:stretch/>
        </p:blipFill>
        <p:spPr>
          <a:xfrm>
            <a:off x="694944" y="1923898"/>
            <a:ext cx="152705" cy="171907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1076249" y="1895551"/>
            <a:ext cx="17629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美国SaaS市场特点</a:t>
            </a:r>
            <a:endParaRPr lang="en-US" sz="15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580644" y="2391156"/>
            <a:ext cx="133502" cy="152705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6248095" y="1619402"/>
            <a:ext cx="5562295" cy="2533802"/>
          </a:xfrm>
          <a:prstGeom prst="roundRect">
            <a:avLst>
              <a:gd name="adj" fmla="val 108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Text 10"/>
          <p:cNvSpPr txBox="1"/>
          <p:nvPr/>
        </p:nvSpPr>
        <p:spPr>
          <a:xfrm>
            <a:off x="790956" y="237195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目标市场优先级：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6657746" y="237195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目标市场优先级：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2009851" y="2371954"/>
            <a:ext cx="33531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SMB市场优先，产品满足Power Users深度需求</a:t>
            </a:r>
            <a:endParaRPr lang="en-US" sz="12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43" b="-43"/>
          <a:stretch/>
        </p:blipFill>
        <p:spPr>
          <a:xfrm>
            <a:off x="580644" y="2734056"/>
            <a:ext cx="133502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790956" y="27148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产品策略：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1552651" y="2714854"/>
            <a:ext cx="26673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All-in-one解决方案，减少集成复杂度</a:t>
            </a:r>
            <a:endParaRPr lang="en-US" sz="1200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580644" y="3076956"/>
            <a:ext cx="133502" cy="152705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790956" y="30577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增长策略：</a:t>
            </a:r>
            <a:endParaRPr lang="en-US" sz="1200" dirty="0"/>
          </a:p>
        </p:txBody>
      </p:sp>
      <p:sp>
        <p:nvSpPr>
          <p:cNvPr id="22" name="Text 16"/>
          <p:cNvSpPr txBox="1"/>
          <p:nvPr/>
        </p:nvSpPr>
        <p:spPr>
          <a:xfrm>
            <a:off x="1552651" y="3057754"/>
            <a:ext cx="3248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Product-led Growth + 社区驱动的病毒式增长</a:t>
            </a:r>
            <a:endParaRPr lang="en-US" sz="1200" dirty="0"/>
          </a:p>
        </p:txBody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580644" y="3419856"/>
            <a:ext cx="133502" cy="152705"/>
          </a:xfrm>
          <a:prstGeom prst="rect">
            <a:avLst/>
          </a:prstGeom>
        </p:spPr>
      </p:pic>
      <p:sp>
        <p:nvSpPr>
          <p:cNvPr id="24" name="Text 17"/>
          <p:cNvSpPr txBox="1"/>
          <p:nvPr/>
        </p:nvSpPr>
        <p:spPr>
          <a:xfrm>
            <a:off x="790956" y="34006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技术特点：</a:t>
            </a:r>
            <a:endParaRPr lang="en-US" sz="1200" dirty="0"/>
          </a:p>
        </p:txBody>
      </p:sp>
      <p:sp>
        <p:nvSpPr>
          <p:cNvPr id="25" name="Text 18"/>
          <p:cNvSpPr txBox="1"/>
          <p:nvPr/>
        </p:nvSpPr>
        <p:spPr>
          <a:xfrm>
            <a:off x="1552651" y="3400654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技术创新优先，持续快速迭代</a:t>
            </a:r>
            <a:endParaRPr lang="en-US" sz="1200" dirty="0"/>
          </a:p>
        </p:txBody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43" b="-43"/>
          <a:stretch/>
        </p:blipFill>
        <p:spPr>
          <a:xfrm>
            <a:off x="580644" y="3762756"/>
            <a:ext cx="133502" cy="152705"/>
          </a:xfrm>
          <a:prstGeom prst="rect">
            <a:avLst/>
          </a:prstGeom>
        </p:spPr>
      </p:pic>
      <p:sp>
        <p:nvSpPr>
          <p:cNvPr id="27" name="Shape 19"/>
          <p:cNvSpPr/>
          <p:nvPr/>
        </p:nvSpPr>
        <p:spPr>
          <a:xfrm>
            <a:off x="6448349" y="1819656"/>
            <a:ext cx="381305" cy="381305"/>
          </a:xfrm>
          <a:prstGeom prst="ellipse">
            <a:avLst/>
          </a:prstGeom>
          <a:solidFill>
            <a:srgbClr val="FFEBEB"/>
          </a:solidFill>
          <a:ln/>
        </p:spPr>
      </p:sp>
      <p:sp>
        <p:nvSpPr>
          <p:cNvPr id="28" name="Text 20"/>
          <p:cNvSpPr txBox="1"/>
          <p:nvPr/>
        </p:nvSpPr>
        <p:spPr>
          <a:xfrm>
            <a:off x="790956" y="37435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代表公司：</a:t>
            </a:r>
            <a:endParaRPr lang="en-US" sz="1200" dirty="0"/>
          </a:p>
        </p:txBody>
      </p:sp>
      <p:sp>
        <p:nvSpPr>
          <p:cNvPr id="29" name="Text 21"/>
          <p:cNvSpPr txBox="1"/>
          <p:nvPr/>
        </p:nvSpPr>
        <p:spPr>
          <a:xfrm>
            <a:off x="6657746" y="27148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产品策略：</a:t>
            </a:r>
            <a:endParaRPr lang="en-US" sz="1200" dirty="0"/>
          </a:p>
        </p:txBody>
      </p:sp>
      <p:sp>
        <p:nvSpPr>
          <p:cNvPr id="30" name="Text 22"/>
          <p:cNvSpPr txBox="1"/>
          <p:nvPr/>
        </p:nvSpPr>
        <p:spPr>
          <a:xfrm>
            <a:off x="1552651" y="3743554"/>
            <a:ext cx="2496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Linear、Notion、Figma、Airtable</a:t>
            </a:r>
            <a:endParaRPr lang="en-US" sz="1200" dirty="0"/>
          </a:p>
        </p:txBody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rcRect l="-760" r="-760" t="0" b="0"/>
          <a:stretch/>
        </p:blipFill>
        <p:spPr>
          <a:xfrm>
            <a:off x="6562649" y="1923898"/>
            <a:ext cx="152705" cy="171907"/>
          </a:xfrm>
          <a:prstGeom prst="rect">
            <a:avLst/>
          </a:prstGeom>
        </p:spPr>
      </p:pic>
      <p:sp>
        <p:nvSpPr>
          <p:cNvPr id="32" name="Text 23"/>
          <p:cNvSpPr txBox="1"/>
          <p:nvPr/>
        </p:nvSpPr>
        <p:spPr>
          <a:xfrm>
            <a:off x="7420356" y="2714854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强调行业定制化，本地化需求适应</a:t>
            </a:r>
            <a:endParaRPr lang="en-US" sz="1200" dirty="0"/>
          </a:p>
        </p:txBody>
      </p:sp>
      <p:sp>
        <p:nvSpPr>
          <p:cNvPr id="33" name="Text 24"/>
          <p:cNvSpPr txBox="1"/>
          <p:nvPr/>
        </p:nvSpPr>
        <p:spPr>
          <a:xfrm>
            <a:off x="6943954" y="1895551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FF4C4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中国市场特点</a:t>
            </a:r>
            <a:endParaRPr lang="en-US" sz="1500" dirty="0"/>
          </a:p>
        </p:txBody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43" b="-43"/>
          <a:stretch/>
        </p:blipFill>
        <p:spPr>
          <a:xfrm>
            <a:off x="6448349" y="2391156"/>
            <a:ext cx="133502" cy="152705"/>
          </a:xfrm>
          <a:prstGeom prst="rect">
            <a:avLst/>
          </a:prstGeom>
        </p:spPr>
      </p:pic>
      <p:sp>
        <p:nvSpPr>
          <p:cNvPr id="35" name="Text 25"/>
          <p:cNvSpPr txBox="1"/>
          <p:nvPr/>
        </p:nvSpPr>
        <p:spPr>
          <a:xfrm>
            <a:off x="7877556" y="2371954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大中型企业为主，强调落地实施服务</a:t>
            </a:r>
            <a:endParaRPr lang="en-US" sz="1200" dirty="0"/>
          </a:p>
        </p:txBody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43" b="-43"/>
          <a:stretch/>
        </p:blipFill>
        <p:spPr>
          <a:xfrm>
            <a:off x="6448349" y="2734056"/>
            <a:ext cx="133502" cy="152705"/>
          </a:xfrm>
          <a:prstGeom prst="rect">
            <a:avLst/>
          </a:prstGeom>
        </p:spPr>
      </p:pic>
      <p:pic>
        <p:nvPicPr>
          <p:cNvPr id="37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43" b="-43"/>
          <a:stretch/>
        </p:blipFill>
        <p:spPr>
          <a:xfrm>
            <a:off x="6448349" y="3076956"/>
            <a:ext cx="133502" cy="152705"/>
          </a:xfrm>
          <a:prstGeom prst="rect">
            <a:avLst/>
          </a:prstGeom>
        </p:spPr>
      </p:pic>
      <p:sp>
        <p:nvSpPr>
          <p:cNvPr id="38" name="Text 26"/>
          <p:cNvSpPr txBox="1"/>
          <p:nvPr/>
        </p:nvSpPr>
        <p:spPr>
          <a:xfrm>
            <a:off x="6657746" y="30577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增长策略：</a:t>
            </a:r>
            <a:endParaRPr lang="en-US" sz="1200" dirty="0"/>
          </a:p>
        </p:txBody>
      </p:sp>
      <p:sp>
        <p:nvSpPr>
          <p:cNvPr id="39" name="Text 27"/>
          <p:cNvSpPr txBox="1"/>
          <p:nvPr/>
        </p:nvSpPr>
        <p:spPr>
          <a:xfrm>
            <a:off x="6657746" y="34006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技术特点：</a:t>
            </a:r>
            <a:endParaRPr lang="en-US" sz="1200" dirty="0"/>
          </a:p>
        </p:txBody>
      </p:sp>
      <p:sp>
        <p:nvSpPr>
          <p:cNvPr id="40" name="Text 28"/>
          <p:cNvSpPr txBox="1"/>
          <p:nvPr/>
        </p:nvSpPr>
        <p:spPr>
          <a:xfrm>
            <a:off x="7420356" y="3057754"/>
            <a:ext cx="2134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销售驱动增长 + 政企关系网络</a:t>
            </a:r>
            <a:endParaRPr lang="en-US" sz="1200" dirty="0"/>
          </a:p>
        </p:txBody>
      </p:sp>
      <p:pic>
        <p:nvPicPr>
          <p:cNvPr id="41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43" b="-43"/>
          <a:stretch/>
        </p:blipFill>
        <p:spPr>
          <a:xfrm>
            <a:off x="6448349" y="3419856"/>
            <a:ext cx="133502" cy="152705"/>
          </a:xfrm>
          <a:prstGeom prst="rect">
            <a:avLst/>
          </a:prstGeom>
        </p:spPr>
      </p:pic>
      <p:sp>
        <p:nvSpPr>
          <p:cNvPr id="42" name="Text 29"/>
          <p:cNvSpPr txBox="1"/>
          <p:nvPr/>
        </p:nvSpPr>
        <p:spPr>
          <a:xfrm>
            <a:off x="7420356" y="3400654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快速商业化、高度合规</a:t>
            </a:r>
            <a:endParaRPr lang="en-US" sz="1200" dirty="0"/>
          </a:p>
        </p:txBody>
      </p:sp>
      <p:pic>
        <p:nvPicPr>
          <p:cNvPr id="43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43" b="-43"/>
          <a:stretch/>
        </p:blipFill>
        <p:spPr>
          <a:xfrm>
            <a:off x="6448349" y="3762756"/>
            <a:ext cx="133502" cy="152705"/>
          </a:xfrm>
          <a:prstGeom prst="rect">
            <a:avLst/>
          </a:prstGeom>
        </p:spPr>
      </p:pic>
      <p:sp>
        <p:nvSpPr>
          <p:cNvPr id="44" name="Text 30"/>
          <p:cNvSpPr txBox="1"/>
          <p:nvPr/>
        </p:nvSpPr>
        <p:spPr>
          <a:xfrm>
            <a:off x="381305" y="4476902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资本市场偏好对比</a:t>
            </a:r>
            <a:endParaRPr lang="en-US" sz="1200" dirty="0"/>
          </a:p>
        </p:txBody>
      </p:sp>
      <p:sp>
        <p:nvSpPr>
          <p:cNvPr id="45" name="Text 31"/>
          <p:cNvSpPr txBox="1"/>
          <p:nvPr/>
        </p:nvSpPr>
        <p:spPr>
          <a:xfrm>
            <a:off x="6657746" y="37435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优势行业：</a:t>
            </a:r>
            <a:endParaRPr lang="en-US" sz="1200" dirty="0"/>
          </a:p>
        </p:txBody>
      </p:sp>
      <p:sp>
        <p:nvSpPr>
          <p:cNvPr id="46" name="Text 32"/>
          <p:cNvSpPr txBox="1"/>
          <p:nvPr/>
        </p:nvSpPr>
        <p:spPr>
          <a:xfrm>
            <a:off x="7420356" y="374355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制造业、金融科技、教育、电商</a:t>
            </a:r>
            <a:endParaRPr lang="en-US" sz="1200" dirty="0"/>
          </a:p>
        </p:txBody>
      </p:sp>
      <p:sp>
        <p:nvSpPr>
          <p:cNvPr id="47" name="Shape 33"/>
          <p:cNvSpPr/>
          <p:nvPr/>
        </p:nvSpPr>
        <p:spPr>
          <a:xfrm>
            <a:off x="381305" y="5076749"/>
            <a:ext cx="2286000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8" name="Shape 34"/>
          <p:cNvSpPr/>
          <p:nvPr/>
        </p:nvSpPr>
        <p:spPr>
          <a:xfrm>
            <a:off x="2667305" y="5076749"/>
            <a:ext cx="4572000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9" name="Text 35"/>
          <p:cNvSpPr txBox="1"/>
          <p:nvPr/>
        </p:nvSpPr>
        <p:spPr>
          <a:xfrm>
            <a:off x="495605" y="4828946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维度</a:t>
            </a:r>
            <a:endParaRPr lang="en-US" sz="1000" dirty="0"/>
          </a:p>
        </p:txBody>
      </p:sp>
      <p:pic>
        <p:nvPicPr>
          <p:cNvPr id="50" name="Image 12" descr="preencoded.png">    </p:cNvPr>
          <p:cNvPicPr>
            <a:picLocks noChangeAspect="1"/>
          </p:cNvPicPr>
          <p:nvPr/>
        </p:nvPicPr>
        <p:blipFill>
          <a:blip r:embed="rId13"/>
          <a:srcRect l="-1507" r="-1507" t="0" b="0"/>
          <a:stretch/>
        </p:blipFill>
        <p:spPr>
          <a:xfrm>
            <a:off x="2781605" y="4845406"/>
            <a:ext cx="85954" cy="133502"/>
          </a:xfrm>
          <a:prstGeom prst="rect">
            <a:avLst/>
          </a:prstGeom>
        </p:spPr>
      </p:pic>
      <p:sp>
        <p:nvSpPr>
          <p:cNvPr id="51" name="Shape 36"/>
          <p:cNvSpPr/>
          <p:nvPr/>
        </p:nvSpPr>
        <p:spPr>
          <a:xfrm>
            <a:off x="7239305" y="5076749"/>
            <a:ext cx="4572000" cy="19202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2" name="Text 37"/>
          <p:cNvSpPr txBox="1"/>
          <p:nvPr/>
        </p:nvSpPr>
        <p:spPr>
          <a:xfrm>
            <a:off x="2905049" y="482894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美国资本市场</a:t>
            </a:r>
            <a:endParaRPr lang="en-US" sz="1000" dirty="0"/>
          </a:p>
        </p:txBody>
      </p:sp>
      <p:pic>
        <p:nvPicPr>
          <p:cNvPr id="53" name="Image 13" descr="preencoded.png">    </p:cNvPr>
          <p:cNvPicPr>
            <a:picLocks noChangeAspect="1"/>
          </p:cNvPicPr>
          <p:nvPr/>
        </p:nvPicPr>
        <p:blipFill>
          <a:blip r:embed="rId14"/>
          <a:srcRect l="-1507" r="-1507" t="0" b="0"/>
          <a:stretch/>
        </p:blipFill>
        <p:spPr>
          <a:xfrm>
            <a:off x="7353605" y="4845406"/>
            <a:ext cx="85954" cy="133502"/>
          </a:xfrm>
          <a:prstGeom prst="rect">
            <a:avLst/>
          </a:prstGeom>
        </p:spPr>
      </p:pic>
      <p:sp>
        <p:nvSpPr>
          <p:cNvPr id="54" name="Text 38"/>
          <p:cNvSpPr txBox="1"/>
          <p:nvPr/>
        </p:nvSpPr>
        <p:spPr>
          <a:xfrm>
            <a:off x="7477049" y="482894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4C4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中国资本市场</a:t>
            </a:r>
            <a:endParaRPr lang="en-US" sz="1000" dirty="0"/>
          </a:p>
        </p:txBody>
      </p:sp>
      <p:sp>
        <p:nvSpPr>
          <p:cNvPr id="55" name="Shape 39"/>
          <p:cNvSpPr/>
          <p:nvPr/>
        </p:nvSpPr>
        <p:spPr>
          <a:xfrm>
            <a:off x="381305" y="5448910"/>
            <a:ext cx="2286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6" name="Shape 40"/>
          <p:cNvSpPr/>
          <p:nvPr/>
        </p:nvSpPr>
        <p:spPr>
          <a:xfrm>
            <a:off x="2667305" y="5448910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7" name="Shape 41"/>
          <p:cNvSpPr/>
          <p:nvPr/>
        </p:nvSpPr>
        <p:spPr>
          <a:xfrm>
            <a:off x="7239305" y="5448910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8" name="Shape 42"/>
          <p:cNvSpPr/>
          <p:nvPr/>
        </p:nvSpPr>
        <p:spPr>
          <a:xfrm>
            <a:off x="381305" y="5796382"/>
            <a:ext cx="2286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9" name="Shape 43"/>
          <p:cNvSpPr/>
          <p:nvPr/>
        </p:nvSpPr>
        <p:spPr>
          <a:xfrm>
            <a:off x="2667305" y="5796382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0" name="Shape 44"/>
          <p:cNvSpPr/>
          <p:nvPr/>
        </p:nvSpPr>
        <p:spPr>
          <a:xfrm>
            <a:off x="7239305" y="5796382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1" name="Shape 45"/>
          <p:cNvSpPr/>
          <p:nvPr/>
        </p:nvSpPr>
        <p:spPr>
          <a:xfrm>
            <a:off x="381305" y="6148426"/>
            <a:ext cx="2286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2" name="Shape 46"/>
          <p:cNvSpPr/>
          <p:nvPr/>
        </p:nvSpPr>
        <p:spPr>
          <a:xfrm>
            <a:off x="2667305" y="6148426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3" name="Shape 47"/>
          <p:cNvSpPr/>
          <p:nvPr/>
        </p:nvSpPr>
        <p:spPr>
          <a:xfrm>
            <a:off x="7239305" y="6148426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4" name="Shape 48"/>
          <p:cNvSpPr/>
          <p:nvPr/>
        </p:nvSpPr>
        <p:spPr>
          <a:xfrm>
            <a:off x="381305" y="6500470"/>
            <a:ext cx="2286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5" name="Shape 49"/>
          <p:cNvSpPr/>
          <p:nvPr/>
        </p:nvSpPr>
        <p:spPr>
          <a:xfrm>
            <a:off x="2667305" y="6500470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6" name="Shape 50"/>
          <p:cNvSpPr/>
          <p:nvPr/>
        </p:nvSpPr>
        <p:spPr>
          <a:xfrm>
            <a:off x="7239305" y="6500470"/>
            <a:ext cx="4572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7" name="Text 51"/>
          <p:cNvSpPr txBox="1"/>
          <p:nvPr/>
        </p:nvSpPr>
        <p:spPr>
          <a:xfrm>
            <a:off x="495605" y="51910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投资关注点</a:t>
            </a:r>
            <a:endParaRPr lang="en-US" sz="1000" dirty="0"/>
          </a:p>
        </p:txBody>
      </p:sp>
      <p:sp>
        <p:nvSpPr>
          <p:cNvPr id="68" name="Text 52"/>
          <p:cNvSpPr txBox="1"/>
          <p:nvPr/>
        </p:nvSpPr>
        <p:spPr>
          <a:xfrm>
            <a:off x="2781605" y="5191049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技术创新程度、市场规模潜力、长期增长潜力</a:t>
            </a:r>
            <a:endParaRPr lang="en-US" sz="1000" dirty="0"/>
          </a:p>
        </p:txBody>
      </p:sp>
      <p:sp>
        <p:nvSpPr>
          <p:cNvPr id="69" name="Text 53"/>
          <p:cNvSpPr txBox="1"/>
          <p:nvPr/>
        </p:nvSpPr>
        <p:spPr>
          <a:xfrm>
            <a:off x="7353605" y="5191049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商业化速度、短期盈利能力、市场渗透率</a:t>
            </a:r>
            <a:endParaRPr lang="en-US" sz="1000" dirty="0"/>
          </a:p>
        </p:txBody>
      </p:sp>
      <p:sp>
        <p:nvSpPr>
          <p:cNvPr id="70" name="Text 54"/>
          <p:cNvSpPr txBox="1"/>
          <p:nvPr/>
        </p:nvSpPr>
        <p:spPr>
          <a:xfrm>
            <a:off x="495605" y="55440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融资轮次特点</a:t>
            </a:r>
            <a:endParaRPr lang="en-US" sz="1000" dirty="0"/>
          </a:p>
        </p:txBody>
      </p:sp>
      <p:sp>
        <p:nvSpPr>
          <p:cNvPr id="71" name="Text 55"/>
          <p:cNvSpPr txBox="1"/>
          <p:nvPr/>
        </p:nvSpPr>
        <p:spPr>
          <a:xfrm>
            <a:off x="2781605" y="554400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轮次间隔长，注重数据验证和产品迭代</a:t>
            </a:r>
            <a:endParaRPr lang="en-US" sz="1000" dirty="0"/>
          </a:p>
        </p:txBody>
      </p:sp>
      <p:sp>
        <p:nvSpPr>
          <p:cNvPr id="72" name="Text 56"/>
          <p:cNvSpPr txBox="1"/>
          <p:nvPr/>
        </p:nvSpPr>
        <p:spPr>
          <a:xfrm>
            <a:off x="7353605" y="554400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轮次间隔短，强调快速扩张和市场份额</a:t>
            </a:r>
            <a:endParaRPr lang="en-US" sz="1000" dirty="0"/>
          </a:p>
        </p:txBody>
      </p:sp>
      <p:sp>
        <p:nvSpPr>
          <p:cNvPr id="73" name="Text 57"/>
          <p:cNvSpPr txBox="1"/>
          <p:nvPr/>
        </p:nvSpPr>
        <p:spPr>
          <a:xfrm>
            <a:off x="495605" y="5896051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估值逻辑</a:t>
            </a:r>
            <a:endParaRPr lang="en-US" sz="1000" dirty="0"/>
          </a:p>
        </p:txBody>
      </p:sp>
      <p:sp>
        <p:nvSpPr>
          <p:cNvPr id="74" name="Text 58"/>
          <p:cNvSpPr txBox="1"/>
          <p:nvPr/>
        </p:nvSpPr>
        <p:spPr>
          <a:xfrm>
            <a:off x="2781605" y="5896051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ARR倍数、增长率、市场规模，接受长期亏损换增长</a:t>
            </a:r>
            <a:endParaRPr lang="en-US" sz="1000" dirty="0"/>
          </a:p>
        </p:txBody>
      </p:sp>
      <p:sp>
        <p:nvSpPr>
          <p:cNvPr id="75" name="Text 59"/>
          <p:cNvSpPr txBox="1"/>
          <p:nvPr/>
        </p:nvSpPr>
        <p:spPr>
          <a:xfrm>
            <a:off x="7353605" y="5896051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盈利能力、现金流、成熟市场的市场份额</a:t>
            </a:r>
            <a:endParaRPr lang="en-US" sz="1000" dirty="0"/>
          </a:p>
        </p:txBody>
      </p:sp>
      <p:sp>
        <p:nvSpPr>
          <p:cNvPr id="76" name="Text 60"/>
          <p:cNvSpPr txBox="1"/>
          <p:nvPr/>
        </p:nvSpPr>
        <p:spPr>
          <a:xfrm>
            <a:off x="495605" y="62480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AI投资偏好</a:t>
            </a:r>
            <a:endParaRPr lang="en-US" sz="1000" dirty="0"/>
          </a:p>
        </p:txBody>
      </p:sp>
      <p:sp>
        <p:nvSpPr>
          <p:cNvPr id="77" name="Text 61"/>
          <p:cNvSpPr txBox="1"/>
          <p:nvPr/>
        </p:nvSpPr>
        <p:spPr>
          <a:xfrm>
            <a:off x="2781605" y="6248095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基础设施、大模型、水平应用、创新商业模式</a:t>
            </a:r>
            <a:endParaRPr lang="en-US" sz="1000" dirty="0"/>
          </a:p>
        </p:txBody>
      </p:sp>
      <p:sp>
        <p:nvSpPr>
          <p:cNvPr id="78" name="Text 62"/>
          <p:cNvSpPr txBox="1"/>
          <p:nvPr/>
        </p:nvSpPr>
        <p:spPr>
          <a:xfrm>
            <a:off x="7353605" y="624809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垂直应用、实用工具、已验证商业模式、合规安全</a:t>
            </a:r>
            <a:endParaRPr lang="en-US" sz="1000" dirty="0"/>
          </a:p>
        </p:txBody>
      </p:sp>
      <p:sp>
        <p:nvSpPr>
          <p:cNvPr id="79" name="Text 63"/>
          <p:cNvSpPr txBox="1"/>
          <p:nvPr/>
        </p:nvSpPr>
        <p:spPr>
          <a:xfrm>
            <a:off x="381305" y="6762902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美国市场进入策略</a:t>
            </a:r>
            <a:endParaRPr lang="en-US" sz="1200" dirty="0"/>
          </a:p>
        </p:txBody>
      </p:sp>
      <p:sp>
        <p:nvSpPr>
          <p:cNvPr id="80" name="Text 64"/>
          <p:cNvSpPr txBox="1"/>
          <p:nvPr/>
        </p:nvSpPr>
        <p:spPr>
          <a:xfrm>
            <a:off x="6248095" y="6762902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中国市场进入策略</a:t>
            </a:r>
            <a:endParaRPr lang="en-US" sz="1200" dirty="0"/>
          </a:p>
        </p:txBody>
      </p:sp>
      <p:sp>
        <p:nvSpPr>
          <p:cNvPr id="81" name="Shape 65"/>
          <p:cNvSpPr/>
          <p:nvPr/>
        </p:nvSpPr>
        <p:spPr>
          <a:xfrm>
            <a:off x="381305" y="7029907"/>
            <a:ext cx="5562295" cy="857707"/>
          </a:xfrm>
          <a:prstGeom prst="roundRect">
            <a:avLst>
              <a:gd name="adj" fmla="val 947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82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-100" b="-100"/>
          <a:stretch/>
        </p:blipFill>
        <p:spPr>
          <a:xfrm>
            <a:off x="543154" y="7229246"/>
            <a:ext cx="114300" cy="152705"/>
          </a:xfrm>
          <a:prstGeom prst="rect">
            <a:avLst/>
          </a:prstGeom>
        </p:spPr>
      </p:pic>
      <p:sp>
        <p:nvSpPr>
          <p:cNvPr id="83" name="Text 66"/>
          <p:cNvSpPr txBox="1"/>
          <p:nvPr/>
        </p:nvSpPr>
        <p:spPr>
          <a:xfrm>
            <a:off x="733349" y="721004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产品策略：</a:t>
            </a:r>
            <a:endParaRPr lang="en-US" sz="1200" dirty="0"/>
          </a:p>
        </p:txBody>
      </p:sp>
      <p:sp>
        <p:nvSpPr>
          <p:cNvPr id="84" name="Text 67"/>
          <p:cNvSpPr txBox="1"/>
          <p:nvPr/>
        </p:nvSpPr>
        <p:spPr>
          <a:xfrm>
            <a:off x="1495958" y="721004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技术前沿、社区驱动、长期愿景</a:t>
            </a:r>
            <a:endParaRPr lang="en-US" sz="1200" dirty="0"/>
          </a:p>
        </p:txBody>
      </p:sp>
      <p:pic>
        <p:nvPicPr>
          <p:cNvPr id="85" name="Image 15" descr="preencoded.png">    </p:cNvPr>
          <p:cNvPicPr>
            <a:picLocks noChangeAspect="1"/>
          </p:cNvPicPr>
          <p:nvPr/>
        </p:nvPicPr>
        <p:blipFill>
          <a:blip r:embed="rId16"/>
          <a:srcRect l="0" r="0" t="0" b="0"/>
          <a:stretch/>
        </p:blipFill>
        <p:spPr>
          <a:xfrm>
            <a:off x="543154" y="7534656"/>
            <a:ext cx="152705" cy="152705"/>
          </a:xfrm>
          <a:prstGeom prst="rect">
            <a:avLst/>
          </a:prstGeom>
        </p:spPr>
      </p:pic>
      <p:sp>
        <p:nvSpPr>
          <p:cNvPr id="86" name="Text 68"/>
          <p:cNvSpPr txBox="1"/>
          <p:nvPr/>
        </p:nvSpPr>
        <p:spPr>
          <a:xfrm>
            <a:off x="771754" y="75154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融资策略：</a:t>
            </a:r>
            <a:endParaRPr lang="en-US" sz="1200" dirty="0"/>
          </a:p>
        </p:txBody>
      </p:sp>
      <p:sp>
        <p:nvSpPr>
          <p:cNvPr id="87" name="Text 69"/>
          <p:cNvSpPr txBox="1"/>
          <p:nvPr/>
        </p:nvSpPr>
        <p:spPr>
          <a:xfrm>
            <a:off x="1533449" y="7515454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强调创新性、产品差异化和市场潜力</a:t>
            </a:r>
            <a:endParaRPr lang="en-US" sz="1200" dirty="0"/>
          </a:p>
        </p:txBody>
      </p:sp>
      <p:sp>
        <p:nvSpPr>
          <p:cNvPr id="88" name="Shape 70"/>
          <p:cNvSpPr/>
          <p:nvPr/>
        </p:nvSpPr>
        <p:spPr>
          <a:xfrm>
            <a:off x="6248095" y="7029907"/>
            <a:ext cx="5562295" cy="857707"/>
          </a:xfrm>
          <a:prstGeom prst="roundRect">
            <a:avLst>
              <a:gd name="adj" fmla="val 947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89" name="Image 16" descr="preencoded.png">    </p:cNvPr>
          <p:cNvPicPr>
            <a:picLocks noChangeAspect="1"/>
          </p:cNvPicPr>
          <p:nvPr/>
        </p:nvPicPr>
        <p:blipFill>
          <a:blip r:embed="rId17"/>
          <a:srcRect l="0" r="0" t="-100" b="-100"/>
          <a:stretch/>
        </p:blipFill>
        <p:spPr>
          <a:xfrm>
            <a:off x="6409944" y="7229246"/>
            <a:ext cx="114300" cy="152705"/>
          </a:xfrm>
          <a:prstGeom prst="rect">
            <a:avLst/>
          </a:prstGeom>
        </p:spPr>
      </p:pic>
      <p:sp>
        <p:nvSpPr>
          <p:cNvPr id="90" name="Text 71"/>
          <p:cNvSpPr txBox="1"/>
          <p:nvPr/>
        </p:nvSpPr>
        <p:spPr>
          <a:xfrm>
            <a:off x="6601054" y="721004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产品策略：</a:t>
            </a:r>
            <a:endParaRPr lang="en-US" sz="1200" dirty="0"/>
          </a:p>
        </p:txBody>
      </p:sp>
      <p:sp>
        <p:nvSpPr>
          <p:cNvPr id="91" name="Text 72"/>
          <p:cNvSpPr txBox="1"/>
          <p:nvPr/>
        </p:nvSpPr>
        <p:spPr>
          <a:xfrm>
            <a:off x="7362749" y="7210044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本地化定制、合规性、快速商业化</a:t>
            </a:r>
            <a:endParaRPr lang="en-US" sz="1200" dirty="0"/>
          </a:p>
        </p:txBody>
      </p:sp>
      <p:pic>
        <p:nvPicPr>
          <p:cNvPr id="92" name="Image 17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6409944" y="7534656"/>
            <a:ext cx="152705" cy="152705"/>
          </a:xfrm>
          <a:prstGeom prst="rect">
            <a:avLst/>
          </a:prstGeom>
        </p:spPr>
      </p:pic>
      <p:sp>
        <p:nvSpPr>
          <p:cNvPr id="93" name="Text 73"/>
          <p:cNvSpPr txBox="1"/>
          <p:nvPr/>
        </p:nvSpPr>
        <p:spPr>
          <a:xfrm>
            <a:off x="6638544" y="75154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融资策略：</a:t>
            </a:r>
            <a:endParaRPr lang="en-US" sz="1200" dirty="0"/>
          </a:p>
        </p:txBody>
      </p:sp>
      <p:sp>
        <p:nvSpPr>
          <p:cNvPr id="94" name="Text 74"/>
          <p:cNvSpPr txBox="1"/>
          <p:nvPr/>
        </p:nvSpPr>
        <p:spPr>
          <a:xfrm>
            <a:off x="7401154" y="7515454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强调短期盈利能力、市场验证和增长速度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工具链与风险管理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929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产品开发新工具链与风险管理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30102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AI时代产品开发的效率提升与风险控制平衡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11277295" y="7050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第四部分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782605" y="914400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自洽产品路径</a:t>
            </a:r>
            <a:endParaRPr lang="en-US" sz="13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638605"/>
            <a:ext cx="22101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AI时代的产品开发工具链升级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81305" y="1904695"/>
            <a:ext cx="2743200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4315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2171700"/>
            <a:ext cx="171907" cy="171907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3276295" y="1904695"/>
            <a:ext cx="2743200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172200" y="1904695"/>
            <a:ext cx="2743200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9068105" y="1904695"/>
            <a:ext cx="2743200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343814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6334049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Shape 16"/>
          <p:cNvSpPr/>
          <p:nvPr/>
        </p:nvSpPr>
        <p:spPr>
          <a:xfrm>
            <a:off x="922995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1037844" y="21625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设计工具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3933749" y="21625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开发工具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733349" y="2572207"/>
            <a:ext cx="10433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Figma + AI插件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733349" y="28008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AI原型生成工具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733349" y="3029407"/>
            <a:ext cx="10433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自动UI组件创建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733349" y="3258007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用户流程智能优化</a:t>
            </a:r>
            <a:endParaRPr lang="en-US" sz="1000" dirty="0"/>
          </a:p>
        </p:txBody>
      </p:sp>
      <p:pic>
        <p:nvPicPr>
          <p:cNvPr id="26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3519526" y="2171700"/>
            <a:ext cx="219456" cy="171907"/>
          </a:xfrm>
          <a:prstGeom prst="rect">
            <a:avLst/>
          </a:prstGeom>
        </p:spPr>
      </p:pic>
      <p:sp>
        <p:nvSpPr>
          <p:cNvPr id="27" name="Text 23"/>
          <p:cNvSpPr txBox="1"/>
          <p:nvPr/>
        </p:nvSpPr>
        <p:spPr>
          <a:xfrm>
            <a:off x="6829654" y="21625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测试工具</a:t>
            </a:r>
            <a:endParaRPr lang="en-US" sz="1200" dirty="0"/>
          </a:p>
        </p:txBody>
      </p:sp>
      <p:sp>
        <p:nvSpPr>
          <p:cNvPr id="28" name="Text 24"/>
          <p:cNvSpPr txBox="1"/>
          <p:nvPr/>
        </p:nvSpPr>
        <p:spPr>
          <a:xfrm>
            <a:off x="9724644" y="21625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运营工具</a:t>
            </a:r>
            <a:endParaRPr lang="en-US" sz="1200" dirty="0"/>
          </a:p>
        </p:txBody>
      </p:sp>
      <p:sp>
        <p:nvSpPr>
          <p:cNvPr id="29" name="Text 25"/>
          <p:cNvSpPr txBox="1"/>
          <p:nvPr/>
        </p:nvSpPr>
        <p:spPr>
          <a:xfrm>
            <a:off x="3629254" y="2572207"/>
            <a:ext cx="1329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Agent</a:t>
            </a:r>
            <a:endParaRPr lang="en-US" sz="1000" dirty="0"/>
          </a:p>
        </p:txBody>
      </p:sp>
      <p:sp>
        <p:nvSpPr>
          <p:cNvPr id="30" name="Text 26"/>
          <p:cNvSpPr txBox="1"/>
          <p:nvPr/>
        </p:nvSpPr>
        <p:spPr>
          <a:xfrm>
            <a:off x="3629254" y="2800807"/>
            <a:ext cx="12335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 AI辅助编码</a:t>
            </a:r>
            <a:endParaRPr lang="en-US" sz="1000" dirty="0"/>
          </a:p>
        </p:txBody>
      </p:sp>
      <p:sp>
        <p:nvSpPr>
          <p:cNvPr id="31" name="Text 27"/>
          <p:cNvSpPr txBox="1"/>
          <p:nvPr/>
        </p:nvSpPr>
        <p:spPr>
          <a:xfrm>
            <a:off x="3629254" y="30294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自动化重构工具</a:t>
            </a:r>
            <a:endParaRPr lang="en-US" sz="1000" dirty="0"/>
          </a:p>
        </p:txBody>
      </p:sp>
      <p:sp>
        <p:nvSpPr>
          <p:cNvPr id="32" name="Text 28"/>
          <p:cNvSpPr txBox="1"/>
          <p:nvPr/>
        </p:nvSpPr>
        <p:spPr>
          <a:xfrm>
            <a:off x="3629254" y="32580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代码质量AI分析</a:t>
            </a:r>
            <a:endParaRPr lang="en-US" sz="1000" dirty="0"/>
          </a:p>
        </p:txBody>
      </p:sp>
      <p:pic>
        <p:nvPicPr>
          <p:cNvPr id="3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439205" y="2171700"/>
            <a:ext cx="171907" cy="171907"/>
          </a:xfrm>
          <a:prstGeom prst="rect">
            <a:avLst/>
          </a:prstGeom>
        </p:spPr>
      </p:pic>
      <p:sp>
        <p:nvSpPr>
          <p:cNvPr id="34" name="Text 29"/>
          <p:cNvSpPr txBox="1"/>
          <p:nvPr/>
        </p:nvSpPr>
        <p:spPr>
          <a:xfrm>
            <a:off x="6524244" y="25722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AI测试用例生成</a:t>
            </a:r>
            <a:endParaRPr lang="en-US" sz="1000" dirty="0"/>
          </a:p>
        </p:txBody>
      </p:sp>
      <p:sp>
        <p:nvSpPr>
          <p:cNvPr id="35" name="Text 30"/>
          <p:cNvSpPr txBox="1"/>
          <p:nvPr/>
        </p:nvSpPr>
        <p:spPr>
          <a:xfrm>
            <a:off x="6524244" y="28008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全自动回归测试</a:t>
            </a:r>
            <a:endParaRPr lang="en-US" sz="1000" dirty="0"/>
          </a:p>
        </p:txBody>
      </p:sp>
      <p:sp>
        <p:nvSpPr>
          <p:cNvPr id="36" name="Text 31"/>
          <p:cNvSpPr txBox="1"/>
          <p:nvPr/>
        </p:nvSpPr>
        <p:spPr>
          <a:xfrm>
            <a:off x="6524244" y="3029407"/>
            <a:ext cx="11768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视觉UI测试自动化</a:t>
            </a:r>
            <a:endParaRPr lang="en-US" sz="1000" dirty="0"/>
          </a:p>
        </p:txBody>
      </p:sp>
      <p:sp>
        <p:nvSpPr>
          <p:cNvPr id="37" name="Text 32"/>
          <p:cNvSpPr txBox="1"/>
          <p:nvPr/>
        </p:nvSpPr>
        <p:spPr>
          <a:xfrm>
            <a:off x="6524244" y="32580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智能性能优化</a:t>
            </a:r>
            <a:endParaRPr lang="en-US" sz="1000" dirty="0"/>
          </a:p>
        </p:txBody>
      </p:sp>
      <p:pic>
        <p:nvPicPr>
          <p:cNvPr id="3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41" b="-841"/>
          <a:stretch/>
        </p:blipFill>
        <p:spPr>
          <a:xfrm>
            <a:off x="9325051" y="2171700"/>
            <a:ext cx="190195" cy="171907"/>
          </a:xfrm>
          <a:prstGeom prst="rect">
            <a:avLst/>
          </a:prstGeom>
        </p:spPr>
      </p:pic>
      <p:sp>
        <p:nvSpPr>
          <p:cNvPr id="39" name="Text 33"/>
          <p:cNvSpPr txBox="1"/>
          <p:nvPr/>
        </p:nvSpPr>
        <p:spPr>
          <a:xfrm>
            <a:off x="9420149" y="2572207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智能用户行为分析</a:t>
            </a:r>
            <a:endParaRPr lang="en-US" sz="1000" dirty="0"/>
          </a:p>
        </p:txBody>
      </p:sp>
      <p:sp>
        <p:nvSpPr>
          <p:cNvPr id="40" name="Text 34"/>
          <p:cNvSpPr txBox="1"/>
          <p:nvPr/>
        </p:nvSpPr>
        <p:spPr>
          <a:xfrm>
            <a:off x="9420149" y="28008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AI客服自动化</a:t>
            </a:r>
            <a:endParaRPr lang="en-US" sz="1000" dirty="0"/>
          </a:p>
        </p:txBody>
      </p:sp>
      <p:sp>
        <p:nvSpPr>
          <p:cNvPr id="41" name="Text 35"/>
          <p:cNvSpPr txBox="1"/>
          <p:nvPr/>
        </p:nvSpPr>
        <p:spPr>
          <a:xfrm>
            <a:off x="9420149" y="30294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个性化营销引擎</a:t>
            </a:r>
            <a:endParaRPr lang="en-US" sz="1000" dirty="0"/>
          </a:p>
        </p:txBody>
      </p:sp>
      <p:sp>
        <p:nvSpPr>
          <p:cNvPr id="42" name="Text 36"/>
          <p:cNvSpPr txBox="1"/>
          <p:nvPr/>
        </p:nvSpPr>
        <p:spPr>
          <a:xfrm>
            <a:off x="9420149" y="32580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实时决策系统</a:t>
            </a:r>
            <a:endParaRPr lang="en-US" sz="1000" dirty="0"/>
          </a:p>
        </p:txBody>
      </p:sp>
      <p:sp>
        <p:nvSpPr>
          <p:cNvPr id="43" name="Shape 37"/>
          <p:cNvSpPr/>
          <p:nvPr/>
        </p:nvSpPr>
        <p:spPr>
          <a:xfrm>
            <a:off x="381305" y="3752698"/>
            <a:ext cx="11430000" cy="495605"/>
          </a:xfrm>
          <a:prstGeom prst="roundRect">
            <a:avLst>
              <a:gd name="adj" fmla="val 21289"/>
            </a:avLst>
          </a:prstGeom>
          <a:solidFill>
            <a:srgbClr val="EFF6FF"/>
          </a:solidFill>
          <a:ln/>
        </p:spPr>
      </p:sp>
      <p:pic>
        <p:nvPicPr>
          <p:cNvPr id="44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533095" y="3931006"/>
            <a:ext cx="105156" cy="133502"/>
          </a:xfrm>
          <a:prstGeom prst="rect">
            <a:avLst/>
          </a:prstGeom>
        </p:spPr>
      </p:pic>
      <p:sp>
        <p:nvSpPr>
          <p:cNvPr id="45" name="Text 38"/>
          <p:cNvSpPr txBox="1"/>
          <p:nvPr/>
        </p:nvSpPr>
        <p:spPr>
          <a:xfrm>
            <a:off x="381305" y="4496105"/>
            <a:ext cx="1562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风险识别与管理策略</a:t>
            </a:r>
            <a:endParaRPr lang="en-US" sz="1200" dirty="0"/>
          </a:p>
        </p:txBody>
      </p:sp>
      <p:sp>
        <p:nvSpPr>
          <p:cNvPr id="46" name="Text 39"/>
          <p:cNvSpPr txBox="1"/>
          <p:nvPr/>
        </p:nvSpPr>
        <p:spPr>
          <a:xfrm>
            <a:off x="714146" y="391454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工具链整合关键点：</a:t>
            </a:r>
            <a:endParaRPr lang="en-US" sz="1000" dirty="0"/>
          </a:p>
        </p:txBody>
      </p:sp>
      <p:sp>
        <p:nvSpPr>
          <p:cNvPr id="47" name="Text 40"/>
          <p:cNvSpPr txBox="1"/>
          <p:nvPr/>
        </p:nvSpPr>
        <p:spPr>
          <a:xfrm>
            <a:off x="1914754" y="3914546"/>
            <a:ext cx="7834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AI工具链的核心价值不仅在于单点工具效率提升，更在于全链路数据流通与智能协同，使产品开发从孤立阶段转变为统一智能流程。</a:t>
            </a:r>
            <a:endParaRPr lang="en-US" sz="1000" dirty="0"/>
          </a:p>
        </p:txBody>
      </p:sp>
      <p:sp>
        <p:nvSpPr>
          <p:cNvPr id="48" name="Text 41"/>
          <p:cNvSpPr txBox="1"/>
          <p:nvPr/>
        </p:nvSpPr>
        <p:spPr>
          <a:xfrm>
            <a:off x="381305" y="47813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主要风险类别</a:t>
            </a:r>
            <a:endParaRPr lang="en-US" sz="1200" dirty="0"/>
          </a:p>
        </p:txBody>
      </p:sp>
      <p:sp>
        <p:nvSpPr>
          <p:cNvPr id="49" name="Text 42"/>
          <p:cNvSpPr txBox="1"/>
          <p:nvPr/>
        </p:nvSpPr>
        <p:spPr>
          <a:xfrm>
            <a:off x="6210605" y="47813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风险缓解策略</a:t>
            </a:r>
            <a:endParaRPr lang="en-US" sz="1200" dirty="0"/>
          </a:p>
        </p:txBody>
      </p:sp>
      <p:sp>
        <p:nvSpPr>
          <p:cNvPr id="50" name="Shape 43"/>
          <p:cNvSpPr/>
          <p:nvPr/>
        </p:nvSpPr>
        <p:spPr>
          <a:xfrm>
            <a:off x="381305" y="5067605"/>
            <a:ext cx="619049" cy="209398"/>
          </a:xfrm>
          <a:prstGeom prst="roundRect">
            <a:avLst>
              <a:gd name="adj" fmla="val 79396"/>
            </a:avLst>
          </a:prstGeom>
          <a:solidFill>
            <a:srgbClr val="FEF3F2"/>
          </a:solidFill>
          <a:ln/>
        </p:spPr>
      </p:sp>
      <p:sp>
        <p:nvSpPr>
          <p:cNvPr id="51" name="Shape 44"/>
          <p:cNvSpPr/>
          <p:nvPr/>
        </p:nvSpPr>
        <p:spPr>
          <a:xfrm>
            <a:off x="381305" y="5391302"/>
            <a:ext cx="619049" cy="209398"/>
          </a:xfrm>
          <a:prstGeom prst="roundRect">
            <a:avLst>
              <a:gd name="adj" fmla="val 79396"/>
            </a:avLst>
          </a:prstGeom>
          <a:solidFill>
            <a:srgbClr val="FEF3F2"/>
          </a:solidFill>
          <a:ln/>
        </p:spPr>
      </p:sp>
      <p:sp>
        <p:nvSpPr>
          <p:cNvPr id="52" name="Shape 45"/>
          <p:cNvSpPr/>
          <p:nvPr/>
        </p:nvSpPr>
        <p:spPr>
          <a:xfrm>
            <a:off x="381305" y="5715000"/>
            <a:ext cx="619049" cy="209398"/>
          </a:xfrm>
          <a:prstGeom prst="roundRect">
            <a:avLst>
              <a:gd name="adj" fmla="val 79396"/>
            </a:avLst>
          </a:prstGeom>
          <a:solidFill>
            <a:srgbClr val="FEF3F2"/>
          </a:solidFill>
          <a:ln/>
        </p:spPr>
      </p:sp>
      <p:sp>
        <p:nvSpPr>
          <p:cNvPr id="53" name="Shape 46"/>
          <p:cNvSpPr/>
          <p:nvPr/>
        </p:nvSpPr>
        <p:spPr>
          <a:xfrm>
            <a:off x="381305" y="6038698"/>
            <a:ext cx="619049" cy="209398"/>
          </a:xfrm>
          <a:prstGeom prst="roundRect">
            <a:avLst>
              <a:gd name="adj" fmla="val 79396"/>
            </a:avLst>
          </a:prstGeom>
          <a:solidFill>
            <a:srgbClr val="FEF3F2"/>
          </a:solidFill>
          <a:ln/>
        </p:spPr>
      </p:sp>
      <p:sp>
        <p:nvSpPr>
          <p:cNvPr id="54" name="Text 47"/>
          <p:cNvSpPr txBox="1"/>
          <p:nvPr/>
        </p:nvSpPr>
        <p:spPr>
          <a:xfrm>
            <a:off x="457200" y="5095951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231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技术风险</a:t>
            </a:r>
            <a:endParaRPr lang="en-US" sz="900" dirty="0"/>
          </a:p>
        </p:txBody>
      </p:sp>
      <p:sp>
        <p:nvSpPr>
          <p:cNvPr id="55" name="Text 48"/>
          <p:cNvSpPr txBox="1"/>
          <p:nvPr/>
        </p:nvSpPr>
        <p:spPr>
          <a:xfrm>
            <a:off x="457200" y="5419649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231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市场风险</a:t>
            </a:r>
            <a:endParaRPr lang="en-US" sz="900" dirty="0"/>
          </a:p>
        </p:txBody>
      </p:sp>
      <p:sp>
        <p:nvSpPr>
          <p:cNvPr id="56" name="Text 49"/>
          <p:cNvSpPr txBox="1"/>
          <p:nvPr/>
        </p:nvSpPr>
        <p:spPr>
          <a:xfrm>
            <a:off x="457200" y="57433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231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合规风险</a:t>
            </a:r>
            <a:endParaRPr lang="en-US" sz="900" dirty="0"/>
          </a:p>
        </p:txBody>
      </p:sp>
      <p:sp>
        <p:nvSpPr>
          <p:cNvPr id="57" name="Text 50"/>
          <p:cNvSpPr txBox="1"/>
          <p:nvPr/>
        </p:nvSpPr>
        <p:spPr>
          <a:xfrm>
            <a:off x="457200" y="60670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231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运营风险</a:t>
            </a:r>
            <a:endParaRPr lang="en-US" sz="900" dirty="0"/>
          </a:p>
        </p:txBody>
      </p:sp>
      <p:sp>
        <p:nvSpPr>
          <p:cNvPr id="58" name="Text 51"/>
          <p:cNvSpPr txBox="1"/>
          <p:nvPr/>
        </p:nvSpPr>
        <p:spPr>
          <a:xfrm>
            <a:off x="1067105" y="5076749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模型能力限制、技术路线选择错误、AI基础设施依赖</a:t>
            </a:r>
            <a:endParaRPr lang="en-US" sz="1000" dirty="0"/>
          </a:p>
        </p:txBody>
      </p:sp>
      <p:sp>
        <p:nvSpPr>
          <p:cNvPr id="59" name="Text 52"/>
          <p:cNvSpPr txBox="1"/>
          <p:nvPr/>
        </p:nvSpPr>
        <p:spPr>
          <a:xfrm>
            <a:off x="1067105" y="5400446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需求变化、竞争加剧、用户接受度低于预期</a:t>
            </a:r>
            <a:endParaRPr lang="en-US" sz="1000" dirty="0"/>
          </a:p>
        </p:txBody>
      </p:sp>
      <p:sp>
        <p:nvSpPr>
          <p:cNvPr id="60" name="Text 53"/>
          <p:cNvSpPr txBox="1"/>
          <p:nvPr/>
        </p:nvSpPr>
        <p:spPr>
          <a:xfrm>
            <a:off x="1067105" y="5724144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数据安全、隐私保护、监管法规变化、AI伦理问题</a:t>
            </a:r>
            <a:endParaRPr lang="en-US" sz="1000" dirty="0"/>
          </a:p>
        </p:txBody>
      </p:sp>
      <p:sp>
        <p:nvSpPr>
          <p:cNvPr id="61" name="Text 54"/>
          <p:cNvSpPr txBox="1"/>
          <p:nvPr/>
        </p:nvSpPr>
        <p:spPr>
          <a:xfrm>
            <a:off x="1067105" y="6048756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成本控制、团队能力、集成障碍、用户体验不一致</a:t>
            </a:r>
            <a:endParaRPr lang="en-US" sz="1000" dirty="0"/>
          </a:p>
        </p:txBody>
      </p:sp>
      <p:sp>
        <p:nvSpPr>
          <p:cNvPr id="62" name="Text 55"/>
          <p:cNvSpPr txBox="1"/>
          <p:nvPr/>
        </p:nvSpPr>
        <p:spPr>
          <a:xfrm>
            <a:off x="6400800" y="50767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技术多元化：</a:t>
            </a:r>
            <a:endParaRPr lang="en-US" sz="1000" dirty="0"/>
          </a:p>
        </p:txBody>
      </p:sp>
      <p:sp>
        <p:nvSpPr>
          <p:cNvPr id="63" name="Text 56"/>
          <p:cNvSpPr txBox="1"/>
          <p:nvPr/>
        </p:nvSpPr>
        <p:spPr>
          <a:xfrm>
            <a:off x="6400800" y="534375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快速反馈循环：</a:t>
            </a:r>
            <a:endParaRPr lang="en-US" sz="1000" dirty="0"/>
          </a:p>
        </p:txBody>
      </p:sp>
      <p:sp>
        <p:nvSpPr>
          <p:cNvPr id="64" name="Text 57"/>
          <p:cNvSpPr txBox="1"/>
          <p:nvPr/>
        </p:nvSpPr>
        <p:spPr>
          <a:xfrm>
            <a:off x="6400800" y="560984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分阶段实施：</a:t>
            </a:r>
            <a:endParaRPr lang="en-US" sz="1000" dirty="0"/>
          </a:p>
        </p:txBody>
      </p:sp>
      <p:sp>
        <p:nvSpPr>
          <p:cNvPr id="65" name="Text 58"/>
          <p:cNvSpPr txBox="1"/>
          <p:nvPr/>
        </p:nvSpPr>
        <p:spPr>
          <a:xfrm>
            <a:off x="6400800" y="58768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合规检查点：</a:t>
            </a:r>
            <a:endParaRPr lang="en-US" sz="1000" dirty="0"/>
          </a:p>
        </p:txBody>
      </p:sp>
      <p:sp>
        <p:nvSpPr>
          <p:cNvPr id="66" name="Text 59"/>
          <p:cNvSpPr txBox="1"/>
          <p:nvPr/>
        </p:nvSpPr>
        <p:spPr>
          <a:xfrm>
            <a:off x="6400800" y="614385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风险预警系统：</a:t>
            </a:r>
            <a:endParaRPr lang="en-US" sz="1000" dirty="0"/>
          </a:p>
        </p:txBody>
      </p:sp>
      <p:sp>
        <p:nvSpPr>
          <p:cNvPr id="67" name="Text 60"/>
          <p:cNvSpPr txBox="1"/>
          <p:nvPr/>
        </p:nvSpPr>
        <p:spPr>
          <a:xfrm>
            <a:off x="7200900" y="5076749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避免单一技术栈依赖，建立备选方案</a:t>
            </a:r>
            <a:endParaRPr lang="en-US" sz="1000" dirty="0"/>
          </a:p>
        </p:txBody>
      </p:sp>
      <p:sp>
        <p:nvSpPr>
          <p:cNvPr id="68" name="Text 61"/>
          <p:cNvSpPr txBox="1"/>
          <p:nvPr/>
        </p:nvSpPr>
        <p:spPr>
          <a:xfrm>
            <a:off x="7334402" y="5343754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通过持续验证降低决策风险</a:t>
            </a:r>
            <a:endParaRPr lang="en-US" sz="1000" dirty="0"/>
          </a:p>
        </p:txBody>
      </p:sp>
      <p:sp>
        <p:nvSpPr>
          <p:cNvPr id="69" name="Text 62"/>
          <p:cNvSpPr txBox="1"/>
          <p:nvPr/>
        </p:nvSpPr>
        <p:spPr>
          <a:xfrm>
            <a:off x="7200900" y="5609844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将复杂项目拆分为可控单元逐步实施</a:t>
            </a:r>
            <a:endParaRPr lang="en-US" sz="1000" dirty="0"/>
          </a:p>
        </p:txBody>
      </p:sp>
      <p:sp>
        <p:nvSpPr>
          <p:cNvPr id="70" name="Text 63"/>
          <p:cNvSpPr txBox="1"/>
          <p:nvPr/>
        </p:nvSpPr>
        <p:spPr>
          <a:xfrm>
            <a:off x="7200900" y="5876849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在开发流程中嵌入自动化合规审查</a:t>
            </a:r>
            <a:endParaRPr lang="en-US" sz="1000" dirty="0"/>
          </a:p>
        </p:txBody>
      </p:sp>
      <p:sp>
        <p:nvSpPr>
          <p:cNvPr id="71" name="Text 64"/>
          <p:cNvSpPr txBox="1"/>
          <p:nvPr/>
        </p:nvSpPr>
        <p:spPr>
          <a:xfrm>
            <a:off x="7334402" y="6143854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建立早期风险识别和预警机制</a:t>
            </a:r>
            <a:endParaRPr lang="en-US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0869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0869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2786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四类应用代表性案例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37536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AI时代四大类别应用的标杆企业成功要素解析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619402"/>
            <a:ext cx="5600700" cy="2657246"/>
          </a:xfrm>
          <a:prstGeom prst="roundRect">
            <a:avLst>
              <a:gd name="adj" fmla="val 9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0644" y="1900123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-1773" r="-1773" t="0" b="0"/>
          <a:stretch/>
        </p:blipFill>
        <p:spPr>
          <a:xfrm>
            <a:off x="705002" y="2005279"/>
            <a:ext cx="133502" cy="171907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6210605" y="1619402"/>
            <a:ext cx="5600700" cy="2657246"/>
          </a:xfrm>
          <a:prstGeom prst="roundRect">
            <a:avLst>
              <a:gd name="adj" fmla="val 9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381305" y="4505249"/>
            <a:ext cx="5600700" cy="2657246"/>
          </a:xfrm>
          <a:prstGeom prst="roundRect">
            <a:avLst>
              <a:gd name="adj" fmla="val 9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409944" y="1900123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076249" y="1848002"/>
            <a:ext cx="9098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1300" dirty="0"/>
          </a:p>
        </p:txBody>
      </p:sp>
      <p:sp>
        <p:nvSpPr>
          <p:cNvPr id="15" name="Text 12"/>
          <p:cNvSpPr txBox="1"/>
          <p:nvPr/>
        </p:nvSpPr>
        <p:spPr>
          <a:xfrm>
            <a:off x="6905549" y="1848002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Zapier Central</a:t>
            </a:r>
            <a:endParaRPr lang="en-US" sz="1300" dirty="0"/>
          </a:p>
        </p:txBody>
      </p:sp>
      <p:sp>
        <p:nvSpPr>
          <p:cNvPr id="16" name="Shape 13"/>
          <p:cNvSpPr/>
          <p:nvPr/>
        </p:nvSpPr>
        <p:spPr>
          <a:xfrm>
            <a:off x="1076249" y="2152498"/>
            <a:ext cx="619049" cy="209398"/>
          </a:xfrm>
          <a:prstGeom prst="roundRect">
            <a:avLst>
              <a:gd name="adj" fmla="val 79396"/>
            </a:avLst>
          </a:prstGeom>
          <a:solidFill>
            <a:srgbClr val="E0F2FE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1152144" y="21808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0369A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SaaS+AI</a:t>
            </a:r>
            <a:endParaRPr lang="en-US" sz="900" dirty="0"/>
          </a:p>
        </p:txBody>
      </p:sp>
      <p:sp>
        <p:nvSpPr>
          <p:cNvPr id="18" name="Text 15"/>
          <p:cNvSpPr txBox="1"/>
          <p:nvPr/>
        </p:nvSpPr>
        <p:spPr>
          <a:xfrm>
            <a:off x="5012741" y="1828800"/>
            <a:ext cx="872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市值: $20B+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10655503" y="1828800"/>
            <a:ext cx="10625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年增长率: 125%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580644" y="2523744"/>
            <a:ext cx="3567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将AI无缝融入知识管理工作流，增强而非取代原有产品价值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6409944" y="2523744"/>
            <a:ext cx="3567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将自动化从规则驱动转变为意图驱动，创造全新自动化范式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580644" y="2829154"/>
            <a:ext cx="681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6409944" y="2829154"/>
            <a:ext cx="681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1000" dirty="0"/>
          </a:p>
        </p:txBody>
      </p:sp>
      <p:sp>
        <p:nvSpPr>
          <p:cNvPr id="24" name="Shape 21"/>
          <p:cNvSpPr/>
          <p:nvPr/>
        </p:nvSpPr>
        <p:spPr>
          <a:xfrm>
            <a:off x="580644" y="3161995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580644" y="3409798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580644" y="3657600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580644" y="3905402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6409944" y="3161995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6409944" y="3409798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6409944" y="3657600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6409944" y="3905402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2" name="Text 29"/>
          <p:cNvSpPr txBox="1"/>
          <p:nvPr/>
        </p:nvSpPr>
        <p:spPr>
          <a:xfrm>
            <a:off x="714146" y="3095244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将AI功能自然融入现有工作流，无需额外学习</a:t>
            </a:r>
            <a:endParaRPr lang="en-US" sz="1000" dirty="0"/>
          </a:p>
        </p:txBody>
      </p:sp>
      <p:sp>
        <p:nvSpPr>
          <p:cNvPr id="33" name="Text 30"/>
          <p:cNvSpPr txBox="1"/>
          <p:nvPr/>
        </p:nvSpPr>
        <p:spPr>
          <a:xfrm>
            <a:off x="714146" y="3343046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智能增强现有功能，而非完全重写产品</a:t>
            </a:r>
            <a:endParaRPr lang="en-US" sz="1000" dirty="0"/>
          </a:p>
        </p:txBody>
      </p:sp>
      <p:sp>
        <p:nvSpPr>
          <p:cNvPr id="34" name="Text 31"/>
          <p:cNvSpPr txBox="1"/>
          <p:nvPr/>
        </p:nvSpPr>
        <p:spPr>
          <a:xfrm>
            <a:off x="714146" y="3590849"/>
            <a:ext cx="29388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提供30%额外订阅收入，无需改变核心商业模式</a:t>
            </a:r>
            <a:endParaRPr lang="en-US" sz="1000" dirty="0"/>
          </a:p>
        </p:txBody>
      </p:sp>
      <p:sp>
        <p:nvSpPr>
          <p:cNvPr id="35" name="Text 32"/>
          <p:cNvSpPr txBox="1"/>
          <p:nvPr/>
        </p:nvSpPr>
        <p:spPr>
          <a:xfrm>
            <a:off x="714146" y="3838651"/>
            <a:ext cx="27962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产品留存率提升42%，AI功能成为核心竞争力</a:t>
            </a:r>
            <a:endParaRPr lang="en-US" sz="1000" dirty="0"/>
          </a:p>
        </p:txBody>
      </p:sp>
      <p:pic>
        <p:nvPicPr>
          <p:cNvPr id="36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6524244" y="2005279"/>
            <a:ext cx="152705" cy="171907"/>
          </a:xfrm>
          <a:prstGeom prst="rect">
            <a:avLst/>
          </a:prstGeom>
        </p:spPr>
      </p:pic>
      <p:sp>
        <p:nvSpPr>
          <p:cNvPr id="37" name="Shape 33"/>
          <p:cNvSpPr/>
          <p:nvPr/>
        </p:nvSpPr>
        <p:spPr>
          <a:xfrm>
            <a:off x="580644" y="4785970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8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662026" y="4891126"/>
            <a:ext cx="219456" cy="171907"/>
          </a:xfrm>
          <a:prstGeom prst="rect">
            <a:avLst/>
          </a:prstGeom>
        </p:spPr>
      </p:pic>
      <p:sp>
        <p:nvSpPr>
          <p:cNvPr id="39" name="Shape 34"/>
          <p:cNvSpPr/>
          <p:nvPr/>
        </p:nvSpPr>
        <p:spPr>
          <a:xfrm>
            <a:off x="6210605" y="4505249"/>
            <a:ext cx="5600700" cy="2657246"/>
          </a:xfrm>
          <a:prstGeom prst="roundRect">
            <a:avLst>
              <a:gd name="adj" fmla="val 98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0" name="Shape 35"/>
          <p:cNvSpPr/>
          <p:nvPr/>
        </p:nvSpPr>
        <p:spPr>
          <a:xfrm>
            <a:off x="6409944" y="4785970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36"/>
          <p:cNvSpPr txBox="1"/>
          <p:nvPr/>
        </p:nvSpPr>
        <p:spPr>
          <a:xfrm>
            <a:off x="1076249" y="4733849"/>
            <a:ext cx="9482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</a:t>
            </a:r>
            <a:endParaRPr lang="en-US" sz="1300" dirty="0"/>
          </a:p>
        </p:txBody>
      </p:sp>
      <p:sp>
        <p:nvSpPr>
          <p:cNvPr id="42" name="Text 37"/>
          <p:cNvSpPr txBox="1"/>
          <p:nvPr/>
        </p:nvSpPr>
        <p:spPr>
          <a:xfrm>
            <a:off x="6905549" y="4733849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Scale AI</a:t>
            </a:r>
            <a:endParaRPr lang="en-US" sz="1300" dirty="0"/>
          </a:p>
        </p:txBody>
      </p:sp>
      <p:sp>
        <p:nvSpPr>
          <p:cNvPr id="43" name="Text 38"/>
          <p:cNvSpPr txBox="1"/>
          <p:nvPr/>
        </p:nvSpPr>
        <p:spPr>
          <a:xfrm>
            <a:off x="4858207" y="4714646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年收入: $75M+</a:t>
            </a:r>
            <a:endParaRPr lang="en-US" sz="1000" dirty="0"/>
          </a:p>
        </p:txBody>
      </p:sp>
      <p:sp>
        <p:nvSpPr>
          <p:cNvPr id="44" name="Text 39"/>
          <p:cNvSpPr txBox="1"/>
          <p:nvPr/>
        </p:nvSpPr>
        <p:spPr>
          <a:xfrm>
            <a:off x="10843870" y="4714646"/>
            <a:ext cx="872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估值: $13.6B</a:t>
            </a:r>
            <a:endParaRPr lang="en-US" sz="1000" dirty="0"/>
          </a:p>
        </p:txBody>
      </p:sp>
      <p:sp>
        <p:nvSpPr>
          <p:cNvPr id="45" name="Text 40"/>
          <p:cNvSpPr txBox="1"/>
          <p:nvPr/>
        </p:nvSpPr>
        <p:spPr>
          <a:xfrm>
            <a:off x="580644" y="5410505"/>
            <a:ext cx="3567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专为法律行业打造的AI助手，替代部分律师和法务助理工作</a:t>
            </a:r>
            <a:endParaRPr lang="en-US" sz="1000" dirty="0"/>
          </a:p>
        </p:txBody>
      </p:sp>
      <p:sp>
        <p:nvSpPr>
          <p:cNvPr id="46" name="Text 41"/>
          <p:cNvSpPr txBox="1"/>
          <p:nvPr/>
        </p:nvSpPr>
        <p:spPr>
          <a:xfrm>
            <a:off x="6409944" y="5410505"/>
            <a:ext cx="34244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完全AI原生的企业架构，从数据标注扩展到全流程AI运营</a:t>
            </a:r>
            <a:endParaRPr lang="en-US" sz="1000" dirty="0"/>
          </a:p>
        </p:txBody>
      </p:sp>
      <p:sp>
        <p:nvSpPr>
          <p:cNvPr id="47" name="Text 42"/>
          <p:cNvSpPr txBox="1"/>
          <p:nvPr/>
        </p:nvSpPr>
        <p:spPr>
          <a:xfrm>
            <a:off x="580644" y="5715000"/>
            <a:ext cx="681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1000" dirty="0"/>
          </a:p>
        </p:txBody>
      </p:sp>
      <p:sp>
        <p:nvSpPr>
          <p:cNvPr id="48" name="Text 43"/>
          <p:cNvSpPr txBox="1"/>
          <p:nvPr/>
        </p:nvSpPr>
        <p:spPr>
          <a:xfrm>
            <a:off x="6409944" y="5715000"/>
            <a:ext cx="681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成功要素:</a:t>
            </a:r>
            <a:endParaRPr lang="en-US" sz="1000" dirty="0"/>
          </a:p>
        </p:txBody>
      </p:sp>
      <p:sp>
        <p:nvSpPr>
          <p:cNvPr id="49" name="Shape 44"/>
          <p:cNvSpPr/>
          <p:nvPr/>
        </p:nvSpPr>
        <p:spPr>
          <a:xfrm>
            <a:off x="580644" y="6048756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0" name="Shape 45"/>
          <p:cNvSpPr/>
          <p:nvPr/>
        </p:nvSpPr>
        <p:spPr>
          <a:xfrm>
            <a:off x="580644" y="6295644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1" name="Shape 46"/>
          <p:cNvSpPr/>
          <p:nvPr/>
        </p:nvSpPr>
        <p:spPr>
          <a:xfrm>
            <a:off x="580644" y="6543446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2" name="Shape 47"/>
          <p:cNvSpPr/>
          <p:nvPr/>
        </p:nvSpPr>
        <p:spPr>
          <a:xfrm>
            <a:off x="580644" y="6791249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3" name="Shape 48"/>
          <p:cNvSpPr/>
          <p:nvPr/>
        </p:nvSpPr>
        <p:spPr>
          <a:xfrm>
            <a:off x="6409944" y="6048756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4" name="Shape 49"/>
          <p:cNvSpPr/>
          <p:nvPr/>
        </p:nvSpPr>
        <p:spPr>
          <a:xfrm>
            <a:off x="6409944" y="6295644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5" name="Shape 50"/>
          <p:cNvSpPr/>
          <p:nvPr/>
        </p:nvSpPr>
        <p:spPr>
          <a:xfrm>
            <a:off x="6409944" y="6543446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6" name="Shape 51"/>
          <p:cNvSpPr/>
          <p:nvPr/>
        </p:nvSpPr>
        <p:spPr>
          <a:xfrm>
            <a:off x="6409944" y="6791249"/>
            <a:ext cx="57607" cy="57607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57" name="Text 52"/>
          <p:cNvSpPr txBox="1"/>
          <p:nvPr/>
        </p:nvSpPr>
        <p:spPr>
          <a:xfrm>
            <a:off x="6543446" y="3095244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实现"描述即自动化"，降低技术门槛</a:t>
            </a:r>
            <a:endParaRPr lang="en-US" sz="1000" dirty="0"/>
          </a:p>
        </p:txBody>
      </p:sp>
      <p:sp>
        <p:nvSpPr>
          <p:cNvPr id="58" name="Text 53"/>
          <p:cNvSpPr txBox="1"/>
          <p:nvPr/>
        </p:nvSpPr>
        <p:spPr>
          <a:xfrm>
            <a:off x="6543446" y="3343046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智能代理自主监控和调整自动化流程</a:t>
            </a:r>
            <a:endParaRPr lang="en-US" sz="1000" dirty="0"/>
          </a:p>
        </p:txBody>
      </p:sp>
      <p:sp>
        <p:nvSpPr>
          <p:cNvPr id="59" name="Text 54"/>
          <p:cNvSpPr txBox="1"/>
          <p:nvPr/>
        </p:nvSpPr>
        <p:spPr>
          <a:xfrm>
            <a:off x="6543446" y="3590849"/>
            <a:ext cx="2748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将工作流创建时间从平均45分钟缩短至3分钟</a:t>
            </a:r>
            <a:endParaRPr lang="en-US" sz="1000" dirty="0"/>
          </a:p>
        </p:txBody>
      </p:sp>
      <p:sp>
        <p:nvSpPr>
          <p:cNvPr id="60" name="Text 55"/>
          <p:cNvSpPr txBox="1"/>
          <p:nvPr/>
        </p:nvSpPr>
        <p:spPr>
          <a:xfrm>
            <a:off x="6543446" y="3838651"/>
            <a:ext cx="27194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通过API生态系统创建网络效应和平台护城河</a:t>
            </a:r>
            <a:endParaRPr lang="en-US" sz="1000" dirty="0"/>
          </a:p>
        </p:txBody>
      </p:sp>
      <p:sp>
        <p:nvSpPr>
          <p:cNvPr id="61" name="Text 56"/>
          <p:cNvSpPr txBox="1"/>
          <p:nvPr/>
        </p:nvSpPr>
        <p:spPr>
          <a:xfrm>
            <a:off x="714146" y="5982005"/>
            <a:ext cx="29388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深度垂直领域专精，法律文书理解准确率达96%</a:t>
            </a:r>
            <a:endParaRPr lang="en-US" sz="1000" dirty="0"/>
          </a:p>
        </p:txBody>
      </p:sp>
      <p:sp>
        <p:nvSpPr>
          <p:cNvPr id="62" name="Text 57"/>
          <p:cNvSpPr txBox="1"/>
          <p:nvPr/>
        </p:nvSpPr>
        <p:spPr>
          <a:xfrm>
            <a:off x="714146" y="6229807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与专业知识库和判例法深度整合</a:t>
            </a:r>
            <a:endParaRPr lang="en-US" sz="1000" dirty="0"/>
          </a:p>
        </p:txBody>
      </p:sp>
      <p:sp>
        <p:nvSpPr>
          <p:cNvPr id="63" name="Text 58"/>
          <p:cNvSpPr txBox="1"/>
          <p:nvPr/>
        </p:nvSpPr>
        <p:spPr>
          <a:xfrm>
            <a:off x="714146" y="6476695"/>
            <a:ext cx="24908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为律师事务所提供30-50%工作效率提升</a:t>
            </a:r>
            <a:endParaRPr lang="en-US" sz="1000" dirty="0"/>
          </a:p>
        </p:txBody>
      </p:sp>
      <p:sp>
        <p:nvSpPr>
          <p:cNvPr id="64" name="Text 59"/>
          <p:cNvSpPr txBox="1"/>
          <p:nvPr/>
        </p:nvSpPr>
        <p:spPr>
          <a:xfrm>
            <a:off x="714146" y="6724498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按照法律合规和保密要求定制的安全架构</a:t>
            </a:r>
            <a:endParaRPr lang="en-US" sz="1000" dirty="0"/>
          </a:p>
        </p:txBody>
      </p:sp>
      <p:sp>
        <p:nvSpPr>
          <p:cNvPr id="65" name="Text 60"/>
          <p:cNvSpPr txBox="1"/>
          <p:nvPr/>
        </p:nvSpPr>
        <p:spPr>
          <a:xfrm>
            <a:off x="6543446" y="6229807"/>
            <a:ext cx="29297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人机协作的组织架构，让AI执行80%重复性工作</a:t>
            </a:r>
            <a:endParaRPr lang="en-US" sz="1000" dirty="0"/>
          </a:p>
        </p:txBody>
      </p:sp>
      <p:sp>
        <p:nvSpPr>
          <p:cNvPr id="66" name="Text 61"/>
          <p:cNvSpPr txBox="1"/>
          <p:nvPr/>
        </p:nvSpPr>
        <p:spPr>
          <a:xfrm>
            <a:off x="6543446" y="6724498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数据飞轮效应：业务数据反哺AI系统性能提升</a:t>
            </a:r>
            <a:endParaRPr lang="en-US" sz="1000" dirty="0"/>
          </a:p>
        </p:txBody>
      </p:sp>
      <p:sp>
        <p:nvSpPr>
          <p:cNvPr id="67" name="Shape 62"/>
          <p:cNvSpPr/>
          <p:nvPr/>
        </p:nvSpPr>
        <p:spPr>
          <a:xfrm>
            <a:off x="6905549" y="2152498"/>
            <a:ext cx="809244" cy="209398"/>
          </a:xfrm>
          <a:prstGeom prst="roundRect">
            <a:avLst>
              <a:gd name="adj" fmla="val 79396"/>
            </a:avLst>
          </a:prstGeom>
          <a:solidFill>
            <a:srgbClr val="DCFCE7"/>
          </a:solidFill>
          <a:ln/>
        </p:spPr>
      </p:sp>
      <p:sp>
        <p:nvSpPr>
          <p:cNvPr id="68" name="Text 63"/>
          <p:cNvSpPr txBox="1"/>
          <p:nvPr/>
        </p:nvSpPr>
        <p:spPr>
          <a:xfrm>
            <a:off x="6981444" y="2180844"/>
            <a:ext cx="7434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5803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Agentic工具</a:t>
            </a:r>
            <a:endParaRPr lang="en-US" sz="900" dirty="0"/>
          </a:p>
        </p:txBody>
      </p:sp>
      <p:sp>
        <p:nvSpPr>
          <p:cNvPr id="69" name="Shape 64"/>
          <p:cNvSpPr/>
          <p:nvPr/>
        </p:nvSpPr>
        <p:spPr>
          <a:xfrm>
            <a:off x="1076249" y="5038344"/>
            <a:ext cx="1181405" cy="209398"/>
          </a:xfrm>
          <a:prstGeom prst="roundRect">
            <a:avLst>
              <a:gd name="adj" fmla="val 79396"/>
            </a:avLst>
          </a:prstGeom>
          <a:solidFill>
            <a:srgbClr val="FEF3C7"/>
          </a:solidFill>
          <a:ln/>
        </p:spPr>
      </p:sp>
      <p:sp>
        <p:nvSpPr>
          <p:cNvPr id="70" name="Text 65"/>
          <p:cNvSpPr txBox="1"/>
          <p:nvPr/>
        </p:nvSpPr>
        <p:spPr>
          <a:xfrm>
            <a:off x="1152144" y="5067605"/>
            <a:ext cx="1114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900" dirty="0"/>
          </a:p>
        </p:txBody>
      </p:sp>
      <p:pic>
        <p:nvPicPr>
          <p:cNvPr id="71" name="Image 3" descr="preencoded.png">    </p:cNvPr>
          <p:cNvPicPr>
            <a:picLocks noChangeAspect="1"/>
          </p:cNvPicPr>
          <p:nvPr/>
        </p:nvPicPr>
        <p:blipFill>
          <a:blip r:embed="rId4"/>
          <a:srcRect l="-1773" r="-1773" t="0" b="0"/>
          <a:stretch/>
        </p:blipFill>
        <p:spPr>
          <a:xfrm>
            <a:off x="6534302" y="4891126"/>
            <a:ext cx="133502" cy="171907"/>
          </a:xfrm>
          <a:prstGeom prst="rect">
            <a:avLst/>
          </a:prstGeom>
        </p:spPr>
      </p:pic>
      <p:sp>
        <p:nvSpPr>
          <p:cNvPr id="72" name="Text 66"/>
          <p:cNvSpPr txBox="1"/>
          <p:nvPr/>
        </p:nvSpPr>
        <p:spPr>
          <a:xfrm>
            <a:off x="6543446" y="598200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所有业务流程从设计之初就融合AI决策系统</a:t>
            </a:r>
            <a:endParaRPr lang="en-US" sz="1000" dirty="0"/>
          </a:p>
        </p:txBody>
      </p:sp>
      <p:sp>
        <p:nvSpPr>
          <p:cNvPr id="73" name="Text 67"/>
          <p:cNvSpPr txBox="1"/>
          <p:nvPr/>
        </p:nvSpPr>
        <p:spPr>
          <a:xfrm>
            <a:off x="6543446" y="6476695"/>
            <a:ext cx="2748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实现每年200%规模扩张的同时保持高效运营</a:t>
            </a:r>
            <a:endParaRPr lang="en-US" sz="1000" dirty="0"/>
          </a:p>
        </p:txBody>
      </p:sp>
      <p:sp>
        <p:nvSpPr>
          <p:cNvPr id="74" name="Shape 68"/>
          <p:cNvSpPr/>
          <p:nvPr/>
        </p:nvSpPr>
        <p:spPr>
          <a:xfrm>
            <a:off x="6905549" y="5038344"/>
            <a:ext cx="1171346" cy="209398"/>
          </a:xfrm>
          <a:prstGeom prst="roundRect">
            <a:avLst>
              <a:gd name="adj" fmla="val 79396"/>
            </a:avLst>
          </a:prstGeom>
          <a:solidFill>
            <a:srgbClr val="F3E8FF"/>
          </a:solidFill>
          <a:ln/>
        </p:spPr>
      </p:sp>
      <p:sp>
        <p:nvSpPr>
          <p:cNvPr id="75" name="Text 69"/>
          <p:cNvSpPr txBox="1"/>
          <p:nvPr/>
        </p:nvSpPr>
        <p:spPr>
          <a:xfrm>
            <a:off x="6981444" y="5067605"/>
            <a:ext cx="11055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7E22C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900" dirty="0"/>
          </a:p>
        </p:txBody>
      </p:sp>
      <p:sp>
        <p:nvSpPr>
          <p:cNvPr id="76" name="Shape 70"/>
          <p:cNvSpPr/>
          <p:nvPr/>
        </p:nvSpPr>
        <p:spPr>
          <a:xfrm>
            <a:off x="381305" y="7391095"/>
            <a:ext cx="11430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77" name="Text 71"/>
          <p:cNvSpPr txBox="1"/>
          <p:nvPr/>
        </p:nvSpPr>
        <p:spPr>
          <a:xfrm>
            <a:off x="381305" y="7524598"/>
            <a:ext cx="681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关键启示:</a:t>
            </a:r>
            <a:endParaRPr lang="en-US" sz="1000" dirty="0"/>
          </a:p>
        </p:txBody>
      </p:sp>
      <p:sp>
        <p:nvSpPr>
          <p:cNvPr id="78" name="Text 72"/>
          <p:cNvSpPr txBox="1"/>
          <p:nvPr/>
        </p:nvSpPr>
        <p:spPr>
          <a:xfrm>
            <a:off x="954634" y="7524598"/>
            <a:ext cx="5567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每类应用都有独特的商业逻辑和成功路径，但共同点是将AI视为核心价值创造者而非辅助工具</a:t>
            </a:r>
            <a:endParaRPr lang="en-US" sz="1000" dirty="0"/>
          </a:p>
        </p:txBody>
      </p:sp>
      <p:sp>
        <p:nvSpPr>
          <p:cNvPr id="79" name="Text 73"/>
          <p:cNvSpPr txBox="1"/>
          <p:nvPr/>
        </p:nvSpPr>
        <p:spPr>
          <a:xfrm>
            <a:off x="10034626" y="7524598"/>
            <a:ext cx="681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第五部分:</a:t>
            </a:r>
            <a:endParaRPr lang="en-US" sz="1000" dirty="0"/>
          </a:p>
        </p:txBody>
      </p:sp>
      <p:sp>
        <p:nvSpPr>
          <p:cNvPr id="80" name="Text 74"/>
          <p:cNvSpPr txBox="1"/>
          <p:nvPr/>
        </p:nvSpPr>
        <p:spPr>
          <a:xfrm>
            <a:off x="10610698" y="7524598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成功案例与实践指南</a:t>
            </a:r>
            <a:endParaRPr lang="en-US" sz="1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92299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92299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总结与行动指南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1638605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四大核心要点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470550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创业者行动清单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743407"/>
            <a:ext cx="435803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核心Takeaways与创业行动指南</a:t>
            </a:r>
            <a:endParaRPr lang="en-US" sz="2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181405"/>
            <a:ext cx="37536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将Agentic AI应用的关键洞察转化为可执行的行动步骤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81305" y="1904695"/>
            <a:ext cx="563910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315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2171700"/>
            <a:ext cx="171907" cy="171907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6172200" y="1904695"/>
            <a:ext cx="563910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381305" y="3258007"/>
            <a:ext cx="563910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172200" y="3258007"/>
            <a:ext cx="563910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6334049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543154" y="34198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6334049" y="34198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1037844" y="21625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智能是核心卖点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543154" y="2572207"/>
            <a:ext cx="53391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10倍价值的核心承载，必须实现10倍体验/效率或1/10成本。智能程度决定用户粘性与竞争壁垒，形成长期护城河。</a:t>
            </a:r>
            <a:endParaRPr lang="en-US" sz="1000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39205" y="2171700"/>
            <a:ext cx="171907" cy="171907"/>
          </a:xfrm>
          <a:prstGeom prst="rect">
            <a:avLst/>
          </a:prstGeom>
        </p:spPr>
      </p:pic>
      <p:sp>
        <p:nvSpPr>
          <p:cNvPr id="22" name="Text 18"/>
          <p:cNvSpPr txBox="1"/>
          <p:nvPr/>
        </p:nvSpPr>
        <p:spPr>
          <a:xfrm>
            <a:off x="6829654" y="2162556"/>
            <a:ext cx="905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差异化PMF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1037844" y="35149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快速试错和验证</a:t>
            </a:r>
            <a:endParaRPr lang="en-US" sz="1200" dirty="0"/>
          </a:p>
        </p:txBody>
      </p:sp>
      <p:sp>
        <p:nvSpPr>
          <p:cNvPr id="24" name="Text 20"/>
          <p:cNvSpPr txBox="1"/>
          <p:nvPr/>
        </p:nvSpPr>
        <p:spPr>
          <a:xfrm>
            <a:off x="6334049" y="2572207"/>
            <a:ext cx="536752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在同质化市场中找到独特的产品市场匹配，通过功能/用户/地域/技术/性价比维度构建差异化优势，形成用户心智占位。</a:t>
            </a:r>
            <a:endParaRPr lang="en-US" sz="10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657454" y="3524098"/>
            <a:ext cx="152705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6829654" y="3514954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价值和效率最大化的自洽产品路径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543154" y="3924605"/>
            <a:ext cx="53007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数据驱动的产品迭代，建立周级反馈循环。在正确方向上快速失败，通过频繁小实验获取用户洞察，不断优化产品体验。</a:t>
            </a:r>
            <a:endParaRPr lang="en-US" sz="1000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39205" y="3524098"/>
            <a:ext cx="171907" cy="171907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6334049" y="3924605"/>
            <a:ext cx="51681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产品能力、市场需求、商业模式的内在一致性，构建全流程系统性优化的可持续发展模式，实现长期价值创造。</a:t>
            </a:r>
            <a:endParaRPr lang="en-US" sz="1000" dirty="0"/>
          </a:p>
        </p:txBody>
      </p:sp>
      <p:sp>
        <p:nvSpPr>
          <p:cNvPr id="30" name="Shape 24"/>
          <p:cNvSpPr/>
          <p:nvPr/>
        </p:nvSpPr>
        <p:spPr>
          <a:xfrm>
            <a:off x="381305" y="4972507"/>
            <a:ext cx="11430000" cy="2076602"/>
          </a:xfrm>
          <a:prstGeom prst="roundRect">
            <a:avLst>
              <a:gd name="adj" fmla="val 1616"/>
            </a:avLst>
          </a:prstGeom>
          <a:solidFill>
            <a:srgbClr val="F3F4F6"/>
          </a:solidFill>
          <a:ln/>
        </p:spPr>
      </p:sp>
      <p:sp>
        <p:nvSpPr>
          <p:cNvPr id="31" name="Shape 25"/>
          <p:cNvSpPr/>
          <p:nvPr/>
        </p:nvSpPr>
        <p:spPr>
          <a:xfrm>
            <a:off x="533095" y="5124298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38251" y="5229454"/>
            <a:ext cx="171907" cy="171907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1028700" y="5219395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从理论到实践：开始行动</a:t>
            </a:r>
            <a:endParaRPr lang="en-US" sz="1200" dirty="0"/>
          </a:p>
        </p:txBody>
      </p:sp>
      <p:sp>
        <p:nvSpPr>
          <p:cNvPr id="34" name="Shape 27"/>
          <p:cNvSpPr/>
          <p:nvPr/>
        </p:nvSpPr>
        <p:spPr>
          <a:xfrm>
            <a:off x="533095" y="5619902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5" name="Shape 28"/>
          <p:cNvSpPr/>
          <p:nvPr/>
        </p:nvSpPr>
        <p:spPr>
          <a:xfrm>
            <a:off x="6172200" y="5619902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6" name="Shape 29"/>
          <p:cNvSpPr/>
          <p:nvPr/>
        </p:nvSpPr>
        <p:spPr>
          <a:xfrm>
            <a:off x="533095" y="609630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7" name="Shape 30"/>
          <p:cNvSpPr/>
          <p:nvPr/>
        </p:nvSpPr>
        <p:spPr>
          <a:xfrm>
            <a:off x="6172200" y="609630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8" name="Shape 31"/>
          <p:cNvSpPr/>
          <p:nvPr/>
        </p:nvSpPr>
        <p:spPr>
          <a:xfrm>
            <a:off x="533095" y="6572707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9" name="Shape 32"/>
          <p:cNvSpPr/>
          <p:nvPr/>
        </p:nvSpPr>
        <p:spPr>
          <a:xfrm>
            <a:off x="6172200" y="6572707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40" name="Text 33"/>
          <p:cNvSpPr txBox="1"/>
          <p:nvPr/>
        </p:nvSpPr>
        <p:spPr>
          <a:xfrm>
            <a:off x="623621" y="5648249"/>
            <a:ext cx="143561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900" dirty="0"/>
          </a:p>
        </p:txBody>
      </p:sp>
      <p:sp>
        <p:nvSpPr>
          <p:cNvPr id="41" name="Text 34"/>
          <p:cNvSpPr txBox="1"/>
          <p:nvPr/>
        </p:nvSpPr>
        <p:spPr>
          <a:xfrm>
            <a:off x="6250838" y="5648249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900" dirty="0"/>
          </a:p>
        </p:txBody>
      </p:sp>
      <p:sp>
        <p:nvSpPr>
          <p:cNvPr id="42" name="Text 35"/>
          <p:cNvSpPr txBox="1"/>
          <p:nvPr/>
        </p:nvSpPr>
        <p:spPr>
          <a:xfrm>
            <a:off x="610819" y="6124651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900" dirty="0"/>
          </a:p>
        </p:txBody>
      </p:sp>
      <p:sp>
        <p:nvSpPr>
          <p:cNvPr id="43" name="Text 36"/>
          <p:cNvSpPr txBox="1"/>
          <p:nvPr/>
        </p:nvSpPr>
        <p:spPr>
          <a:xfrm>
            <a:off x="6248095" y="6124651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900" dirty="0"/>
          </a:p>
        </p:txBody>
      </p:sp>
      <p:sp>
        <p:nvSpPr>
          <p:cNvPr id="44" name="Text 37"/>
          <p:cNvSpPr txBox="1"/>
          <p:nvPr/>
        </p:nvSpPr>
        <p:spPr>
          <a:xfrm>
            <a:off x="612648" y="6601054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900" dirty="0"/>
          </a:p>
        </p:txBody>
      </p:sp>
      <p:sp>
        <p:nvSpPr>
          <p:cNvPr id="45" name="Text 38"/>
          <p:cNvSpPr txBox="1"/>
          <p:nvPr/>
        </p:nvSpPr>
        <p:spPr>
          <a:xfrm>
            <a:off x="6249924" y="6601054"/>
            <a:ext cx="162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endParaRPr lang="en-US" sz="900" dirty="0"/>
          </a:p>
        </p:txBody>
      </p:sp>
      <p:sp>
        <p:nvSpPr>
          <p:cNvPr id="46" name="Text 39"/>
          <p:cNvSpPr txBox="1"/>
          <p:nvPr/>
        </p:nvSpPr>
        <p:spPr>
          <a:xfrm>
            <a:off x="857707" y="5629046"/>
            <a:ext cx="41102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评估您的产品是否实现了真正的10倍价值提升，而不仅仅是增量改进</a:t>
            </a:r>
            <a:endParaRPr lang="en-US" sz="1000" dirty="0"/>
          </a:p>
        </p:txBody>
      </p:sp>
      <p:sp>
        <p:nvSpPr>
          <p:cNvPr id="47" name="Text 40"/>
          <p:cNvSpPr txBox="1"/>
          <p:nvPr/>
        </p:nvSpPr>
        <p:spPr>
          <a:xfrm>
            <a:off x="6495898" y="5629046"/>
            <a:ext cx="3567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绘制竞争对手差异化地图，找出未被充分服务的市场空白点</a:t>
            </a:r>
            <a:endParaRPr lang="en-US" sz="1000" dirty="0"/>
          </a:p>
        </p:txBody>
      </p:sp>
      <p:sp>
        <p:nvSpPr>
          <p:cNvPr id="48" name="Text 41"/>
          <p:cNvSpPr txBox="1"/>
          <p:nvPr/>
        </p:nvSpPr>
        <p:spPr>
          <a:xfrm>
            <a:off x="857707" y="6105449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构建数据驱动的评测体系，实现周级产品迭代和快速验证</a:t>
            </a:r>
            <a:endParaRPr lang="en-US" sz="1000" dirty="0"/>
          </a:p>
        </p:txBody>
      </p:sp>
      <p:sp>
        <p:nvSpPr>
          <p:cNvPr id="49" name="Text 42"/>
          <p:cNvSpPr txBox="1"/>
          <p:nvPr/>
        </p:nvSpPr>
        <p:spPr>
          <a:xfrm>
            <a:off x="6495898" y="6105449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确保产品定位、技术路线和商业模式三者高度自洽</a:t>
            </a:r>
            <a:endParaRPr lang="en-US" sz="1000" dirty="0"/>
          </a:p>
        </p:txBody>
      </p:sp>
      <p:sp>
        <p:nvSpPr>
          <p:cNvPr id="50" name="Text 43"/>
          <p:cNvSpPr txBox="1"/>
          <p:nvPr/>
        </p:nvSpPr>
        <p:spPr>
          <a:xfrm>
            <a:off x="857707" y="6581851"/>
            <a:ext cx="3567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利用AI原生工具链提升产品开发和运营效率，缩短上市时间</a:t>
            </a:r>
            <a:endParaRPr lang="en-US" sz="1000" dirty="0"/>
          </a:p>
        </p:txBody>
      </p:sp>
      <p:sp>
        <p:nvSpPr>
          <p:cNvPr id="51" name="Text 44"/>
          <p:cNvSpPr txBox="1"/>
          <p:nvPr/>
        </p:nvSpPr>
        <p:spPr>
          <a:xfrm>
            <a:off x="6495898" y="6581851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建立产品早期使用者社区，收集反馈并培养品牌倡导者</a:t>
            </a:r>
            <a:endParaRPr lang="en-US" sz="1000" dirty="0"/>
          </a:p>
        </p:txBody>
      </p:sp>
      <p:sp>
        <p:nvSpPr>
          <p:cNvPr id="52" name="Text 45"/>
          <p:cNvSpPr txBox="1"/>
          <p:nvPr/>
        </p:nvSpPr>
        <p:spPr>
          <a:xfrm>
            <a:off x="3713378" y="7381951"/>
            <a:ext cx="49011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"在Agentic AI时代，速度、差异化和智能程度将决定创业成败"</a:t>
            </a:r>
            <a:endParaRPr lang="en-US" sz="1300" dirty="0"/>
          </a:p>
        </p:txBody>
      </p:sp>
      <p:sp>
        <p:nvSpPr>
          <p:cNvPr id="53" name="Shape 46"/>
          <p:cNvSpPr/>
          <p:nvPr/>
        </p:nvSpPr>
        <p:spPr>
          <a:xfrm>
            <a:off x="4914900" y="7772400"/>
            <a:ext cx="2361895" cy="418795"/>
          </a:xfrm>
          <a:prstGeom prst="roundRect">
            <a:avLst>
              <a:gd name="adj" fmla="val 29774"/>
            </a:avLst>
          </a:prstGeom>
          <a:solidFill>
            <a:srgbClr val="4C6FFF"/>
          </a:solidFill>
          <a:ln/>
        </p:spPr>
      </p:sp>
      <p:sp>
        <p:nvSpPr>
          <p:cNvPr id="54" name="Text 47"/>
          <p:cNvSpPr txBox="1"/>
          <p:nvPr/>
        </p:nvSpPr>
        <p:spPr>
          <a:xfrm>
            <a:off x="5106010" y="7886700"/>
            <a:ext cx="20958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开启您的Agentic AI创业之旅</a:t>
            </a:r>
            <a:endParaRPr lang="en-US" sz="1200" dirty="0"/>
          </a:p>
        </p:txBody>
      </p:sp>
      <p:sp>
        <p:nvSpPr>
          <p:cNvPr id="55" name="Shape 48"/>
          <p:cNvSpPr/>
          <p:nvPr/>
        </p:nvSpPr>
        <p:spPr>
          <a:xfrm>
            <a:off x="381305" y="8496605"/>
            <a:ext cx="11430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56" name="Text 49"/>
          <p:cNvSpPr txBox="1"/>
          <p:nvPr/>
        </p:nvSpPr>
        <p:spPr>
          <a:xfrm>
            <a:off x="381305" y="8667598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57" name="Text 50"/>
          <p:cNvSpPr txBox="1"/>
          <p:nvPr/>
        </p:nvSpPr>
        <p:spPr>
          <a:xfrm>
            <a:off x="11645798" y="8667598"/>
            <a:ext cx="271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33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9912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9912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9608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10倍价值差异的核心原因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1277295" y="6099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325405" y="809244"/>
            <a:ext cx="16002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市场研究 | 2025年Q2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419149"/>
            <a:ext cx="300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</a:t>
            </a:r>
            <a:endParaRPr lang="en-US" sz="1300" dirty="0"/>
          </a:p>
        </p:txBody>
      </p:sp>
      <p:sp>
        <p:nvSpPr>
          <p:cNvPr id="10" name="Text 8"/>
          <p:cNvSpPr txBox="1"/>
          <p:nvPr/>
        </p:nvSpPr>
        <p:spPr>
          <a:xfrm>
            <a:off x="2157070" y="1419149"/>
            <a:ext cx="4767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为例，分析智能应用如何实现10倍价值差异并驱动商业化成功</a:t>
            </a:r>
            <a:endParaRPr lang="en-US" sz="1300" dirty="0"/>
          </a:p>
        </p:txBody>
      </p:sp>
      <p:sp>
        <p:nvSpPr>
          <p:cNvPr id="11" name="Text 9"/>
          <p:cNvSpPr txBox="1"/>
          <p:nvPr/>
        </p:nvSpPr>
        <p:spPr>
          <a:xfrm>
            <a:off x="552298" y="1419149"/>
            <a:ext cx="17391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Agent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381305" y="1886407"/>
            <a:ext cx="3657600" cy="1143000"/>
          </a:xfrm>
          <a:prstGeom prst="roundRect">
            <a:avLst>
              <a:gd name="adj" fmla="val 5333"/>
            </a:avLst>
          </a:prstGeom>
          <a:solidFill>
            <a:srgbClr val="F9FAFB"/>
          </a:solidFill>
          <a:ln/>
        </p:spPr>
      </p:sp>
      <p:sp>
        <p:nvSpPr>
          <p:cNvPr id="13" name="Shape 11"/>
          <p:cNvSpPr/>
          <p:nvPr/>
        </p:nvSpPr>
        <p:spPr>
          <a:xfrm>
            <a:off x="381305" y="1886407"/>
            <a:ext cx="38405" cy="11430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Shape 12"/>
          <p:cNvSpPr/>
          <p:nvPr/>
        </p:nvSpPr>
        <p:spPr>
          <a:xfrm>
            <a:off x="4267505" y="1886407"/>
            <a:ext cx="3657600" cy="1143000"/>
          </a:xfrm>
          <a:prstGeom prst="roundRect">
            <a:avLst>
              <a:gd name="adj" fmla="val 5333"/>
            </a:avLst>
          </a:prstGeom>
          <a:solidFill>
            <a:srgbClr val="F9FAFB"/>
          </a:solidFill>
          <a:ln/>
        </p:spPr>
      </p:sp>
      <p:sp>
        <p:nvSpPr>
          <p:cNvPr id="15" name="Shape 13"/>
          <p:cNvSpPr/>
          <p:nvPr/>
        </p:nvSpPr>
        <p:spPr>
          <a:xfrm>
            <a:off x="4267505" y="1886407"/>
            <a:ext cx="38405" cy="11430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6" name="Shape 14"/>
          <p:cNvSpPr/>
          <p:nvPr/>
        </p:nvSpPr>
        <p:spPr>
          <a:xfrm>
            <a:off x="8153705" y="1886407"/>
            <a:ext cx="3657600" cy="1143000"/>
          </a:xfrm>
          <a:prstGeom prst="roundRect">
            <a:avLst>
              <a:gd name="adj" fmla="val 5333"/>
            </a:avLst>
          </a:prstGeom>
          <a:solidFill>
            <a:srgbClr val="F9FAFB"/>
          </a:solidFill>
          <a:ln/>
        </p:spPr>
      </p:sp>
      <p:sp>
        <p:nvSpPr>
          <p:cNvPr id="17" name="Shape 15"/>
          <p:cNvSpPr/>
          <p:nvPr/>
        </p:nvSpPr>
        <p:spPr>
          <a:xfrm>
            <a:off x="8153705" y="1886407"/>
            <a:ext cx="38405" cy="11430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8" name="Text 16"/>
          <p:cNvSpPr txBox="1"/>
          <p:nvPr/>
        </p:nvSpPr>
        <p:spPr>
          <a:xfrm>
            <a:off x="571500" y="2066544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收入增长</a:t>
            </a:r>
            <a:endParaRPr lang="en-US" sz="1300" dirty="0"/>
          </a:p>
        </p:txBody>
      </p:sp>
      <p:sp>
        <p:nvSpPr>
          <p:cNvPr id="19" name="Text 17"/>
          <p:cNvSpPr txBox="1"/>
          <p:nvPr/>
        </p:nvSpPr>
        <p:spPr>
          <a:xfrm>
            <a:off x="4457700" y="2066544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年化收入</a:t>
            </a:r>
            <a:endParaRPr lang="en-US" sz="1300" dirty="0"/>
          </a:p>
        </p:txBody>
      </p:sp>
      <p:sp>
        <p:nvSpPr>
          <p:cNvPr id="20" name="Text 18"/>
          <p:cNvSpPr txBox="1"/>
          <p:nvPr/>
        </p:nvSpPr>
        <p:spPr>
          <a:xfrm>
            <a:off x="8343900" y="2066544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活跃开发者</a:t>
            </a:r>
            <a:endParaRPr lang="en-US" sz="1300" dirty="0"/>
          </a:p>
        </p:txBody>
      </p:sp>
      <p:sp>
        <p:nvSpPr>
          <p:cNvPr id="21" name="Text 19"/>
          <p:cNvSpPr txBox="1"/>
          <p:nvPr/>
        </p:nvSpPr>
        <p:spPr>
          <a:xfrm>
            <a:off x="571500" y="2305202"/>
            <a:ext cx="94823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5.5倍</a:t>
            </a:r>
            <a:endParaRPr lang="en-US" sz="2200" dirty="0"/>
          </a:p>
        </p:txBody>
      </p:sp>
      <p:sp>
        <p:nvSpPr>
          <p:cNvPr id="22" name="Text 20"/>
          <p:cNvSpPr txBox="1"/>
          <p:nvPr/>
        </p:nvSpPr>
        <p:spPr>
          <a:xfrm>
            <a:off x="4457700" y="2305202"/>
            <a:ext cx="11484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$8.5亿</a:t>
            </a:r>
            <a:endParaRPr lang="en-US" sz="2200" dirty="0"/>
          </a:p>
        </p:txBody>
      </p:sp>
      <p:sp>
        <p:nvSpPr>
          <p:cNvPr id="23" name="Text 21"/>
          <p:cNvSpPr txBox="1"/>
          <p:nvPr/>
        </p:nvSpPr>
        <p:spPr>
          <a:xfrm>
            <a:off x="8343900" y="2305202"/>
            <a:ext cx="12152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11.5万+</a:t>
            </a:r>
            <a:endParaRPr lang="en-US" sz="2200" dirty="0"/>
          </a:p>
        </p:txBody>
      </p:sp>
      <p:sp>
        <p:nvSpPr>
          <p:cNvPr id="24" name="Text 22"/>
          <p:cNvSpPr txBox="1"/>
          <p:nvPr/>
        </p:nvSpPr>
        <p:spPr>
          <a:xfrm>
            <a:off x="571500" y="2695651"/>
            <a:ext cx="10433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自2025年5月起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4457700" y="2695651"/>
            <a:ext cx="14813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预计2025年底达$22亿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8343900" y="2695651"/>
            <a:ext cx="1424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每周处理1.95亿行代码</a:t>
            </a:r>
            <a:endParaRPr lang="en-US" sz="1000" dirty="0"/>
          </a:p>
        </p:txBody>
      </p:sp>
      <p:sp>
        <p:nvSpPr>
          <p:cNvPr id="27" name="Text 25"/>
          <p:cNvSpPr txBox="1"/>
          <p:nvPr/>
        </p:nvSpPr>
        <p:spPr>
          <a:xfrm>
            <a:off x="381305" y="3353105"/>
            <a:ext cx="18955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10倍价值差异的关键因素</a:t>
            </a:r>
            <a:endParaRPr lang="en-US" sz="1200" dirty="0"/>
          </a:p>
        </p:txBody>
      </p:sp>
      <p:sp>
        <p:nvSpPr>
          <p:cNvPr id="28" name="Shape 26"/>
          <p:cNvSpPr/>
          <p:nvPr/>
        </p:nvSpPr>
        <p:spPr>
          <a:xfrm>
            <a:off x="381305" y="3619195"/>
            <a:ext cx="5619902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543154" y="37810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47395" y="3886200"/>
            <a:ext cx="171907" cy="171907"/>
          </a:xfrm>
          <a:prstGeom prst="rect">
            <a:avLst/>
          </a:prstGeom>
        </p:spPr>
      </p:pic>
      <p:sp>
        <p:nvSpPr>
          <p:cNvPr id="31" name="Shape 28"/>
          <p:cNvSpPr/>
          <p:nvPr/>
        </p:nvSpPr>
        <p:spPr>
          <a:xfrm>
            <a:off x="6191402" y="3619195"/>
            <a:ext cx="5619902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2" name="Shape 29"/>
          <p:cNvSpPr/>
          <p:nvPr/>
        </p:nvSpPr>
        <p:spPr>
          <a:xfrm>
            <a:off x="6353251" y="37810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3" name="Text 30"/>
          <p:cNvSpPr txBox="1"/>
          <p:nvPr/>
        </p:nvSpPr>
        <p:spPr>
          <a:xfrm>
            <a:off x="1037844" y="3877056"/>
            <a:ext cx="7434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10倍体验</a:t>
            </a:r>
            <a:endParaRPr lang="en-US" sz="1200" dirty="0"/>
          </a:p>
        </p:txBody>
      </p:sp>
      <p:sp>
        <p:nvSpPr>
          <p:cNvPr id="34" name="Text 31"/>
          <p:cNvSpPr txBox="1"/>
          <p:nvPr/>
        </p:nvSpPr>
        <p:spPr>
          <a:xfrm>
            <a:off x="543154" y="4286707"/>
            <a:ext cx="4920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从工具到伙伴的质变，用户报告代码开发体验提升8-12倍，从被动响应到主动协作</a:t>
            </a:r>
            <a:endParaRPr lang="en-US" sz="1000" dirty="0"/>
          </a:p>
        </p:txBody>
      </p:sp>
      <p:sp>
        <p:nvSpPr>
          <p:cNvPr id="35" name="Text 32"/>
          <p:cNvSpPr txBox="1"/>
          <p:nvPr/>
        </p:nvSpPr>
        <p:spPr>
          <a:xfrm>
            <a:off x="543154" y="454365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用户满意度评分</a:t>
            </a:r>
            <a:endParaRPr lang="en-US" sz="900" dirty="0"/>
          </a:p>
        </p:txBody>
      </p:sp>
      <p:sp>
        <p:nvSpPr>
          <p:cNvPr id="36" name="Shape 33"/>
          <p:cNvSpPr/>
          <p:nvPr/>
        </p:nvSpPr>
        <p:spPr>
          <a:xfrm>
            <a:off x="543154" y="4733849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37" name="Shape 34"/>
          <p:cNvSpPr/>
          <p:nvPr/>
        </p:nvSpPr>
        <p:spPr>
          <a:xfrm>
            <a:off x="543154" y="4733849"/>
            <a:ext cx="4876495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38" name="Text 35"/>
          <p:cNvSpPr txBox="1"/>
          <p:nvPr/>
        </p:nvSpPr>
        <p:spPr>
          <a:xfrm>
            <a:off x="543154" y="5000854"/>
            <a:ext cx="8668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传统工具: 38%</a:t>
            </a:r>
            <a:endParaRPr lang="en-US" sz="900" dirty="0"/>
          </a:p>
        </p:txBody>
      </p:sp>
      <p:sp>
        <p:nvSpPr>
          <p:cNvPr id="39" name="Text 36"/>
          <p:cNvSpPr txBox="1"/>
          <p:nvPr/>
        </p:nvSpPr>
        <p:spPr>
          <a:xfrm>
            <a:off x="4820717" y="5000854"/>
            <a:ext cx="11055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92%</a:t>
            </a:r>
            <a:endParaRPr lang="en-US" sz="900" dirty="0"/>
          </a:p>
        </p:txBody>
      </p:sp>
      <p:pic>
        <p:nvPicPr>
          <p:cNvPr id="4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58407" y="3886200"/>
            <a:ext cx="171907" cy="171907"/>
          </a:xfrm>
          <a:prstGeom prst="rect">
            <a:avLst/>
          </a:prstGeom>
        </p:spPr>
      </p:pic>
      <p:sp>
        <p:nvSpPr>
          <p:cNvPr id="41" name="Shape 37"/>
          <p:cNvSpPr/>
          <p:nvPr/>
        </p:nvSpPr>
        <p:spPr>
          <a:xfrm>
            <a:off x="381305" y="5505602"/>
            <a:ext cx="5619902" cy="1886407"/>
          </a:xfrm>
          <a:prstGeom prst="roundRect">
            <a:avLst>
              <a:gd name="adj" fmla="val 19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2" name="Shape 38"/>
          <p:cNvSpPr/>
          <p:nvPr/>
        </p:nvSpPr>
        <p:spPr>
          <a:xfrm>
            <a:off x="6191402" y="5505602"/>
            <a:ext cx="5619902" cy="1886407"/>
          </a:xfrm>
          <a:prstGeom prst="roundRect">
            <a:avLst>
              <a:gd name="adj" fmla="val 19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3" name="Shape 39"/>
          <p:cNvSpPr/>
          <p:nvPr/>
        </p:nvSpPr>
        <p:spPr>
          <a:xfrm>
            <a:off x="543154" y="5667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4" name="Shape 40"/>
          <p:cNvSpPr/>
          <p:nvPr/>
        </p:nvSpPr>
        <p:spPr>
          <a:xfrm>
            <a:off x="6353251" y="5667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5" name="Text 41"/>
          <p:cNvSpPr txBox="1"/>
          <p:nvPr/>
        </p:nvSpPr>
        <p:spPr>
          <a:xfrm>
            <a:off x="6848856" y="3877056"/>
            <a:ext cx="7434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10倍效率</a:t>
            </a:r>
            <a:endParaRPr lang="en-US" sz="1200" dirty="0"/>
          </a:p>
        </p:txBody>
      </p:sp>
      <p:sp>
        <p:nvSpPr>
          <p:cNvPr id="46" name="Text 42"/>
          <p:cNvSpPr txBox="1"/>
          <p:nvPr/>
        </p:nvSpPr>
        <p:spPr>
          <a:xfrm>
            <a:off x="1037844" y="5762549"/>
            <a:ext cx="7150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1/10成本</a:t>
            </a:r>
            <a:endParaRPr lang="en-US" sz="1200" dirty="0"/>
          </a:p>
        </p:txBody>
      </p:sp>
      <p:sp>
        <p:nvSpPr>
          <p:cNvPr id="47" name="Text 43"/>
          <p:cNvSpPr txBox="1"/>
          <p:nvPr/>
        </p:nvSpPr>
        <p:spPr>
          <a:xfrm>
            <a:off x="6848856" y="57625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市场验证</a:t>
            </a:r>
            <a:endParaRPr lang="en-US" sz="1200" dirty="0"/>
          </a:p>
        </p:txBody>
      </p:sp>
      <p:sp>
        <p:nvSpPr>
          <p:cNvPr id="48" name="Text 44"/>
          <p:cNvSpPr txBox="1"/>
          <p:nvPr/>
        </p:nvSpPr>
        <p:spPr>
          <a:xfrm>
            <a:off x="6353251" y="4286707"/>
            <a:ext cx="4920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开发速度提升7-14倍，编码任务完成时间从小时级缩短到分钟级，自动化复杂流程</a:t>
            </a:r>
            <a:endParaRPr lang="en-US" sz="1000" dirty="0"/>
          </a:p>
        </p:txBody>
      </p:sp>
      <p:sp>
        <p:nvSpPr>
          <p:cNvPr id="49" name="Text 45"/>
          <p:cNvSpPr txBox="1"/>
          <p:nvPr/>
        </p:nvSpPr>
        <p:spPr>
          <a:xfrm>
            <a:off x="543154" y="6172200"/>
            <a:ext cx="53300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开发成本大幅降低，企业报告人力成本减少65-85%，每项功能开发成本降至原来的1/7至1/12</a:t>
            </a:r>
            <a:endParaRPr lang="en-US" sz="1000" dirty="0"/>
          </a:p>
        </p:txBody>
      </p:sp>
      <p:sp>
        <p:nvSpPr>
          <p:cNvPr id="50" name="Text 46"/>
          <p:cNvSpPr txBox="1"/>
          <p:nvPr/>
        </p:nvSpPr>
        <p:spPr>
          <a:xfrm>
            <a:off x="6353251" y="6172200"/>
            <a:ext cx="50246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快速商业化验证，从推出到$1亿年化收入仅用3个月，转化率达68%，远超行业平均</a:t>
            </a:r>
            <a:endParaRPr lang="en-US" sz="1000" dirty="0"/>
          </a:p>
        </p:txBody>
      </p:sp>
      <p:sp>
        <p:nvSpPr>
          <p:cNvPr id="51" name="Text 47"/>
          <p:cNvSpPr txBox="1"/>
          <p:nvPr/>
        </p:nvSpPr>
        <p:spPr>
          <a:xfrm>
            <a:off x="6353251" y="4543654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任务完成时间对比</a:t>
            </a:r>
            <a:endParaRPr lang="en-US" sz="900" dirty="0"/>
          </a:p>
        </p:txBody>
      </p:sp>
      <p:sp>
        <p:nvSpPr>
          <p:cNvPr id="52" name="Text 48"/>
          <p:cNvSpPr txBox="1"/>
          <p:nvPr/>
        </p:nvSpPr>
        <p:spPr>
          <a:xfrm>
            <a:off x="543154" y="6620256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平均功能开发成本</a:t>
            </a:r>
            <a:endParaRPr lang="en-US" sz="900" dirty="0"/>
          </a:p>
        </p:txBody>
      </p:sp>
      <p:sp>
        <p:nvSpPr>
          <p:cNvPr id="53" name="Text 49"/>
          <p:cNvSpPr txBox="1"/>
          <p:nvPr/>
        </p:nvSpPr>
        <p:spPr>
          <a:xfrm>
            <a:off x="6353251" y="64291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试用转付费率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6353251" y="4733849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55" name="Shape 51"/>
          <p:cNvSpPr/>
          <p:nvPr/>
        </p:nvSpPr>
        <p:spPr>
          <a:xfrm>
            <a:off x="543154" y="6810451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56" name="Shape 52"/>
          <p:cNvSpPr/>
          <p:nvPr/>
        </p:nvSpPr>
        <p:spPr>
          <a:xfrm>
            <a:off x="6353251" y="6620256"/>
            <a:ext cx="5296205" cy="228600"/>
          </a:xfrm>
          <a:prstGeom prst="roundRect">
            <a:avLst>
              <a:gd name="adj" fmla="val 200000"/>
            </a:avLst>
          </a:prstGeom>
          <a:solidFill>
            <a:srgbClr val="EBF0FF"/>
          </a:solidFill>
          <a:ln/>
        </p:spPr>
      </p:sp>
      <p:sp>
        <p:nvSpPr>
          <p:cNvPr id="57" name="Shape 53"/>
          <p:cNvSpPr/>
          <p:nvPr/>
        </p:nvSpPr>
        <p:spPr>
          <a:xfrm>
            <a:off x="6353251" y="4733849"/>
            <a:ext cx="4610405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58" name="Shape 54"/>
          <p:cNvSpPr/>
          <p:nvPr/>
        </p:nvSpPr>
        <p:spPr>
          <a:xfrm>
            <a:off x="543154" y="6810451"/>
            <a:ext cx="694944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59" name="Shape 55"/>
          <p:cNvSpPr/>
          <p:nvPr/>
        </p:nvSpPr>
        <p:spPr>
          <a:xfrm>
            <a:off x="6353251" y="6620256"/>
            <a:ext cx="3610051" cy="228600"/>
          </a:xfrm>
          <a:prstGeom prst="roundRect">
            <a:avLst>
              <a:gd name="adj" fmla="val 200000"/>
            </a:avLst>
          </a:prstGeom>
          <a:solidFill>
            <a:srgbClr val="4C6FFF"/>
          </a:solidFill>
          <a:ln/>
        </p:spPr>
      </p:sp>
      <p:sp>
        <p:nvSpPr>
          <p:cNvPr id="60" name="Text 56"/>
          <p:cNvSpPr txBox="1"/>
          <p:nvPr/>
        </p:nvSpPr>
        <p:spPr>
          <a:xfrm>
            <a:off x="6353251" y="5000854"/>
            <a:ext cx="10287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传统方法: 100分钟</a:t>
            </a:r>
            <a:endParaRPr lang="en-US" sz="900" dirty="0"/>
          </a:p>
        </p:txBody>
      </p:sp>
      <p:sp>
        <p:nvSpPr>
          <p:cNvPr id="61" name="Text 57"/>
          <p:cNvSpPr txBox="1"/>
          <p:nvPr/>
        </p:nvSpPr>
        <p:spPr>
          <a:xfrm>
            <a:off x="10537546" y="5000854"/>
            <a:ext cx="12006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13分钟</a:t>
            </a:r>
            <a:endParaRPr lang="en-US" sz="900" dirty="0"/>
          </a:p>
        </p:txBody>
      </p:sp>
      <p:pic>
        <p:nvPicPr>
          <p:cNvPr id="6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87" b="-1087"/>
          <a:stretch/>
        </p:blipFill>
        <p:spPr>
          <a:xfrm>
            <a:off x="681228" y="5772607"/>
            <a:ext cx="105156" cy="171907"/>
          </a:xfrm>
          <a:prstGeom prst="rect">
            <a:avLst/>
          </a:prstGeom>
        </p:spPr>
      </p:pic>
      <p:sp>
        <p:nvSpPr>
          <p:cNvPr id="63" name="Text 58"/>
          <p:cNvSpPr txBox="1"/>
          <p:nvPr/>
        </p:nvSpPr>
        <p:spPr>
          <a:xfrm>
            <a:off x="543154" y="7077456"/>
            <a:ext cx="12198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$1,200</a:t>
            </a:r>
            <a:endParaRPr lang="en-US" sz="900" dirty="0"/>
          </a:p>
        </p:txBody>
      </p:sp>
      <p:sp>
        <p:nvSpPr>
          <p:cNvPr id="64" name="Text 59"/>
          <p:cNvSpPr txBox="1"/>
          <p:nvPr/>
        </p:nvSpPr>
        <p:spPr>
          <a:xfrm>
            <a:off x="4929530" y="7077456"/>
            <a:ext cx="1000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传统开发: $9,800</a:t>
            </a:r>
            <a:endParaRPr lang="en-US" sz="900" dirty="0"/>
          </a:p>
        </p:txBody>
      </p:sp>
      <p:pic>
        <p:nvPicPr>
          <p:cNvPr id="6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58407" y="5772607"/>
            <a:ext cx="171907" cy="171907"/>
          </a:xfrm>
          <a:prstGeom prst="rect">
            <a:avLst/>
          </a:prstGeom>
        </p:spPr>
      </p:pic>
      <p:sp>
        <p:nvSpPr>
          <p:cNvPr id="66" name="Text 60"/>
          <p:cNvSpPr txBox="1"/>
          <p:nvPr/>
        </p:nvSpPr>
        <p:spPr>
          <a:xfrm>
            <a:off x="6353251" y="6886346"/>
            <a:ext cx="8385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行业平均: 12%</a:t>
            </a:r>
            <a:endParaRPr lang="en-US" sz="900" dirty="0"/>
          </a:p>
        </p:txBody>
      </p:sp>
      <p:sp>
        <p:nvSpPr>
          <p:cNvPr id="67" name="Text 61"/>
          <p:cNvSpPr txBox="1"/>
          <p:nvPr/>
        </p:nvSpPr>
        <p:spPr>
          <a:xfrm>
            <a:off x="10629900" y="6886346"/>
            <a:ext cx="1114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Code: 68%</a:t>
            </a:r>
            <a:endParaRPr lang="en-US" sz="900" dirty="0"/>
          </a:p>
        </p:txBody>
      </p:sp>
      <p:sp>
        <p:nvSpPr>
          <p:cNvPr id="68" name="Shape 62"/>
          <p:cNvSpPr/>
          <p:nvPr/>
        </p:nvSpPr>
        <p:spPr>
          <a:xfrm>
            <a:off x="381305" y="7696505"/>
            <a:ext cx="11430000" cy="914400"/>
          </a:xfrm>
          <a:prstGeom prst="roundRect">
            <a:avLst>
              <a:gd name="adj" fmla="val 8333"/>
            </a:avLst>
          </a:prstGeom>
          <a:solidFill>
            <a:srgbClr val="EFF6FF"/>
          </a:solidFill>
          <a:ln/>
        </p:spPr>
      </p:sp>
      <p:sp>
        <p:nvSpPr>
          <p:cNvPr id="69" name="Shape 63"/>
          <p:cNvSpPr/>
          <p:nvPr/>
        </p:nvSpPr>
        <p:spPr>
          <a:xfrm>
            <a:off x="381305" y="7696505"/>
            <a:ext cx="38405" cy="9144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7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571500" y="7925105"/>
            <a:ext cx="114300" cy="152705"/>
          </a:xfrm>
          <a:prstGeom prst="rect">
            <a:avLst/>
          </a:prstGeom>
        </p:spPr>
      </p:pic>
      <p:sp>
        <p:nvSpPr>
          <p:cNvPr id="71" name="Text 64"/>
          <p:cNvSpPr txBox="1"/>
          <p:nvPr/>
        </p:nvSpPr>
        <p:spPr>
          <a:xfrm>
            <a:off x="800100" y="78674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核心洞察</a:t>
            </a:r>
            <a:endParaRPr lang="en-US" sz="1200" dirty="0"/>
          </a:p>
        </p:txBody>
      </p:sp>
      <p:sp>
        <p:nvSpPr>
          <p:cNvPr id="72" name="Text 65"/>
          <p:cNvSpPr txBox="1"/>
          <p:nvPr/>
        </p:nvSpPr>
        <p:spPr>
          <a:xfrm>
            <a:off x="800100" y="8086954"/>
            <a:ext cx="109206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Code的成功证明，当AI产品实现真正的10倍价值差异时，市场增长速度和商业化进展会呈现指数级加速。这种价值差异必须同时体现在用户体验、效率提升和成本优化三个维度上。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价值创造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425378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10倍体验、效率、成本如何实现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3324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智能化带来的用户感知质变与企业经营成本突破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619402"/>
            <a:ext cx="3657600" cy="3733495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67505" y="1619402"/>
            <a:ext cx="3657600" cy="3733495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06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676656" y="1962302"/>
            <a:ext cx="190195" cy="171907"/>
          </a:xfrm>
          <a:prstGeom prst="rect">
            <a:avLst/>
          </a:prstGeom>
        </p:spPr>
      </p:pic>
      <p:sp>
        <p:nvSpPr>
          <p:cNvPr id="12" name="Text 9"/>
          <p:cNvSpPr txBox="1"/>
          <p:nvPr/>
        </p:nvSpPr>
        <p:spPr>
          <a:xfrm>
            <a:off x="1076249" y="1848002"/>
            <a:ext cx="8339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10倍体验</a:t>
            </a:r>
            <a:endParaRPr lang="en-US" sz="1300" dirty="0"/>
          </a:p>
        </p:txBody>
      </p:sp>
      <p:sp>
        <p:nvSpPr>
          <p:cNvPr id="13" name="Text 10"/>
          <p:cNvSpPr txBox="1"/>
          <p:nvPr/>
        </p:nvSpPr>
        <p:spPr>
          <a:xfrm>
            <a:off x="4962449" y="1848002"/>
            <a:ext cx="8339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10倍效率</a:t>
            </a:r>
            <a:endParaRPr lang="en-US" sz="1300" dirty="0"/>
          </a:p>
        </p:txBody>
      </p:sp>
      <p:sp>
        <p:nvSpPr>
          <p:cNvPr id="14" name="Text 11"/>
          <p:cNvSpPr txBox="1"/>
          <p:nvPr/>
        </p:nvSpPr>
        <p:spPr>
          <a:xfrm>
            <a:off x="1076249" y="20958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从被动工具到主动助手的质变</a:t>
            </a:r>
            <a:endParaRPr lang="en-US" sz="100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80644" y="2467051"/>
            <a:ext cx="152705" cy="152705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4668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7" name="Text 13"/>
          <p:cNvSpPr txBox="1"/>
          <p:nvPr/>
        </p:nvSpPr>
        <p:spPr>
          <a:xfrm>
            <a:off x="809244" y="24478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意图理解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809244" y="266730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从简单指令执行到深度意图理解，智能预判用户真实需求</a:t>
            </a:r>
            <a:endParaRPr lang="en-US" sz="10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80644" y="3191256"/>
            <a:ext cx="152705" cy="15270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4962449" y="2095805"/>
            <a:ext cx="1605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自动化决策 + 预测性行动</a:t>
            </a:r>
            <a:endParaRPr lang="en-US" sz="1000" dirty="0"/>
          </a:p>
        </p:txBody>
      </p:sp>
      <p:sp>
        <p:nvSpPr>
          <p:cNvPr id="21" name="Text 16"/>
          <p:cNvSpPr txBox="1"/>
          <p:nvPr/>
        </p:nvSpPr>
        <p:spPr>
          <a:xfrm>
            <a:off x="809244" y="31720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主动建议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809244" y="37051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学习成长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809244" y="339059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基于情境和历史行为提供专业建议，创造惊喜体验</a:t>
            </a:r>
            <a:endParaRPr lang="en-US" sz="1000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80644" y="3724351"/>
            <a:ext cx="152705" cy="152705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4695444" y="24478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工作流自动化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809244" y="392460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持续学习用户偏好，越用越聪明，个性化体验持续升级</a:t>
            </a:r>
            <a:endParaRPr lang="en-US" sz="1000" dirty="0"/>
          </a:p>
        </p:txBody>
      </p:sp>
      <p:sp>
        <p:nvSpPr>
          <p:cNvPr id="27" name="Shape 21"/>
          <p:cNvSpPr/>
          <p:nvPr/>
        </p:nvSpPr>
        <p:spPr>
          <a:xfrm>
            <a:off x="580644" y="4410151"/>
            <a:ext cx="3258007" cy="743407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28" name="Shape 22"/>
          <p:cNvSpPr/>
          <p:nvPr/>
        </p:nvSpPr>
        <p:spPr>
          <a:xfrm>
            <a:off x="580644" y="4410151"/>
            <a:ext cx="28346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9" name="Text 23"/>
          <p:cNvSpPr txBox="1"/>
          <p:nvPr/>
        </p:nvSpPr>
        <p:spPr>
          <a:xfrm>
            <a:off x="724205" y="4496105"/>
            <a:ext cx="342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</a:t>
            </a:r>
            <a:endParaRPr lang="en-US" sz="900" dirty="0"/>
          </a:p>
        </p:txBody>
      </p:sp>
      <p:sp>
        <p:nvSpPr>
          <p:cNvPr id="30" name="Text 24"/>
          <p:cNvSpPr txBox="1"/>
          <p:nvPr/>
        </p:nvSpPr>
        <p:spPr>
          <a:xfrm>
            <a:off x="724205" y="4705502"/>
            <a:ext cx="30623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Code Agent能预判开发者意图，递进式对话让复杂问题解决变得直觉化，满意度提升8倍</a:t>
            </a:r>
            <a:endParaRPr lang="en-US" sz="1000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rcRect l="-760" r="-760" t="0" b="0"/>
          <a:stretch/>
        </p:blipFill>
        <p:spPr>
          <a:xfrm>
            <a:off x="4581144" y="1962302"/>
            <a:ext cx="152705" cy="171907"/>
          </a:xfrm>
          <a:prstGeom prst="rect">
            <a:avLst/>
          </a:prstGeom>
        </p:spPr>
      </p:pic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4466844" y="2467051"/>
            <a:ext cx="152705" cy="152705"/>
          </a:xfrm>
          <a:prstGeom prst="rect">
            <a:avLst/>
          </a:prstGeom>
        </p:spPr>
      </p:pic>
      <p:sp>
        <p:nvSpPr>
          <p:cNvPr id="33" name="Text 25"/>
          <p:cNvSpPr txBox="1"/>
          <p:nvPr/>
        </p:nvSpPr>
        <p:spPr>
          <a:xfrm>
            <a:off x="4695444" y="266730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将重复任务完全自动化，释放人力专注高价值工作</a:t>
            </a:r>
            <a:endParaRPr lang="en-US" sz="1000" dirty="0"/>
          </a:p>
        </p:txBody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4466844" y="3000146"/>
            <a:ext cx="152705" cy="152705"/>
          </a:xfrm>
          <a:prstGeom prst="rect">
            <a:avLst/>
          </a:prstGeom>
        </p:spPr>
      </p:pic>
      <p:sp>
        <p:nvSpPr>
          <p:cNvPr id="35" name="Text 26"/>
          <p:cNvSpPr txBox="1"/>
          <p:nvPr/>
        </p:nvSpPr>
        <p:spPr>
          <a:xfrm>
            <a:off x="4695444" y="298094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多任务并行</a:t>
            </a:r>
            <a:endParaRPr lang="en-US" sz="1200" dirty="0"/>
          </a:p>
        </p:txBody>
      </p:sp>
      <p:sp>
        <p:nvSpPr>
          <p:cNvPr id="36" name="Text 27"/>
          <p:cNvSpPr txBox="1"/>
          <p:nvPr/>
        </p:nvSpPr>
        <p:spPr>
          <a:xfrm>
            <a:off x="4695444" y="3200400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AI同时执行多个复杂任务，突破人类串行工作的限制</a:t>
            </a:r>
            <a:endParaRPr lang="en-US" sz="1000" dirty="0"/>
          </a:p>
        </p:txBody>
      </p:sp>
      <p:pic>
        <p:nvPicPr>
          <p:cNvPr id="3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4466844" y="3724351"/>
            <a:ext cx="152705" cy="152705"/>
          </a:xfrm>
          <a:prstGeom prst="rect">
            <a:avLst/>
          </a:prstGeom>
        </p:spPr>
      </p:pic>
      <p:sp>
        <p:nvSpPr>
          <p:cNvPr id="38" name="Shape 28"/>
          <p:cNvSpPr/>
          <p:nvPr/>
        </p:nvSpPr>
        <p:spPr>
          <a:xfrm>
            <a:off x="8153705" y="1619402"/>
            <a:ext cx="3657600" cy="3733495"/>
          </a:xfrm>
          <a:prstGeom prst="roundRect">
            <a:avLst>
              <a:gd name="adj" fmla="val 52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29"/>
          <p:cNvSpPr/>
          <p:nvPr/>
        </p:nvSpPr>
        <p:spPr>
          <a:xfrm>
            <a:off x="8353044" y="18571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0" name="Text 30"/>
          <p:cNvSpPr txBox="1"/>
          <p:nvPr/>
        </p:nvSpPr>
        <p:spPr>
          <a:xfrm>
            <a:off x="8848649" y="1848002"/>
            <a:ext cx="7955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1/10成本</a:t>
            </a:r>
            <a:endParaRPr lang="en-US" sz="1300" dirty="0"/>
          </a:p>
        </p:txBody>
      </p:sp>
      <p:sp>
        <p:nvSpPr>
          <p:cNvPr id="41" name="Text 31"/>
          <p:cNvSpPr txBox="1"/>
          <p:nvPr/>
        </p:nvSpPr>
        <p:spPr>
          <a:xfrm>
            <a:off x="8848649" y="209580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人工成本的指数级降低</a:t>
            </a:r>
            <a:endParaRPr lang="en-US" sz="1000" dirty="0"/>
          </a:p>
        </p:txBody>
      </p:sp>
      <p:sp>
        <p:nvSpPr>
          <p:cNvPr id="42" name="Text 32"/>
          <p:cNvSpPr txBox="1"/>
          <p:nvPr/>
        </p:nvSpPr>
        <p:spPr>
          <a:xfrm>
            <a:off x="4695444" y="37051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即时响应</a:t>
            </a:r>
            <a:endParaRPr lang="en-US" sz="1200" dirty="0"/>
          </a:p>
        </p:txBody>
      </p:sp>
      <p:sp>
        <p:nvSpPr>
          <p:cNvPr id="43" name="Text 33"/>
          <p:cNvSpPr txBox="1"/>
          <p:nvPr/>
        </p:nvSpPr>
        <p:spPr>
          <a:xfrm>
            <a:off x="8581644" y="24478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规模效应</a:t>
            </a:r>
            <a:endParaRPr lang="en-US" sz="1200" dirty="0"/>
          </a:p>
        </p:txBody>
      </p:sp>
      <p:sp>
        <p:nvSpPr>
          <p:cNvPr id="44" name="Text 34"/>
          <p:cNvSpPr txBox="1"/>
          <p:nvPr/>
        </p:nvSpPr>
        <p:spPr>
          <a:xfrm>
            <a:off x="8581644" y="2980944"/>
            <a:ext cx="9144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24/7无间断</a:t>
            </a:r>
            <a:endParaRPr lang="en-US" sz="1200" dirty="0"/>
          </a:p>
        </p:txBody>
      </p:sp>
      <p:sp>
        <p:nvSpPr>
          <p:cNvPr id="45" name="Text 35"/>
          <p:cNvSpPr txBox="1"/>
          <p:nvPr/>
        </p:nvSpPr>
        <p:spPr>
          <a:xfrm>
            <a:off x="4695444" y="392460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毫秒级响应与处理，消除等待时间，实现闪电般处理速度</a:t>
            </a:r>
            <a:endParaRPr lang="en-US" sz="1000" dirty="0"/>
          </a:p>
        </p:txBody>
      </p:sp>
      <p:sp>
        <p:nvSpPr>
          <p:cNvPr id="46" name="Text 36"/>
          <p:cNvSpPr txBox="1"/>
          <p:nvPr/>
        </p:nvSpPr>
        <p:spPr>
          <a:xfrm>
            <a:off x="8581644" y="2667305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边际成本接近于零，服务规模越大，单位成本越低</a:t>
            </a:r>
            <a:endParaRPr lang="en-US" sz="1000" dirty="0"/>
          </a:p>
        </p:txBody>
      </p:sp>
      <p:sp>
        <p:nvSpPr>
          <p:cNvPr id="47" name="Text 37"/>
          <p:cNvSpPr txBox="1"/>
          <p:nvPr/>
        </p:nvSpPr>
        <p:spPr>
          <a:xfrm>
            <a:off x="8581644" y="3200400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全天候服务无需轮班，不存在加班与疲劳问题</a:t>
            </a:r>
            <a:endParaRPr lang="en-US" sz="1000" dirty="0"/>
          </a:p>
        </p:txBody>
      </p:sp>
      <p:sp>
        <p:nvSpPr>
          <p:cNvPr id="48" name="Shape 38"/>
          <p:cNvSpPr/>
          <p:nvPr/>
        </p:nvSpPr>
        <p:spPr>
          <a:xfrm>
            <a:off x="4466844" y="4410151"/>
            <a:ext cx="3258007" cy="743407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49" name="Shape 39"/>
          <p:cNvSpPr/>
          <p:nvPr/>
        </p:nvSpPr>
        <p:spPr>
          <a:xfrm>
            <a:off x="4466844" y="4410151"/>
            <a:ext cx="28346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0" name="Text 40"/>
          <p:cNvSpPr txBox="1"/>
          <p:nvPr/>
        </p:nvSpPr>
        <p:spPr>
          <a:xfrm>
            <a:off x="4610405" y="4496105"/>
            <a:ext cx="342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</a:t>
            </a:r>
            <a:endParaRPr lang="en-US" sz="900" dirty="0"/>
          </a:p>
        </p:txBody>
      </p:sp>
      <p:sp>
        <p:nvSpPr>
          <p:cNvPr id="51" name="Text 41"/>
          <p:cNvSpPr txBox="1"/>
          <p:nvPr/>
        </p:nvSpPr>
        <p:spPr>
          <a:xfrm>
            <a:off x="4610405" y="4705502"/>
            <a:ext cx="30147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AI在法律场景实现了95%的文件审查自动化，合同审核效率提升12倍，错误率降低78%</a:t>
            </a:r>
            <a:endParaRPr lang="en-US" sz="1000" dirty="0"/>
          </a:p>
        </p:txBody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87" b="-1087"/>
          <a:stretch/>
        </p:blipFill>
        <p:spPr>
          <a:xfrm>
            <a:off x="8491118" y="1962302"/>
            <a:ext cx="105156" cy="171907"/>
          </a:xfrm>
          <a:prstGeom prst="rect">
            <a:avLst/>
          </a:prstGeom>
        </p:spPr>
      </p:pic>
      <p:pic>
        <p:nvPicPr>
          <p:cNvPr id="53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8353044" y="2467051"/>
            <a:ext cx="152705" cy="152705"/>
          </a:xfrm>
          <a:prstGeom prst="rect">
            <a:avLst/>
          </a:prstGeom>
        </p:spPr>
      </p:pic>
      <p:pic>
        <p:nvPicPr>
          <p:cNvPr id="5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8353044" y="3000146"/>
            <a:ext cx="152705" cy="152705"/>
          </a:xfrm>
          <a:prstGeom prst="rect">
            <a:avLst/>
          </a:prstGeom>
        </p:spPr>
      </p:pic>
      <p:pic>
        <p:nvPicPr>
          <p:cNvPr id="55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8353044" y="3534156"/>
            <a:ext cx="152705" cy="152705"/>
          </a:xfrm>
          <a:prstGeom prst="rect">
            <a:avLst/>
          </a:prstGeom>
        </p:spPr>
      </p:pic>
      <p:sp>
        <p:nvSpPr>
          <p:cNvPr id="56" name="Text 42"/>
          <p:cNvSpPr txBox="1"/>
          <p:nvPr/>
        </p:nvSpPr>
        <p:spPr>
          <a:xfrm>
            <a:off x="8581644" y="35149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错误减少</a:t>
            </a:r>
            <a:endParaRPr lang="en-US" sz="1200" dirty="0"/>
          </a:p>
        </p:txBody>
      </p:sp>
      <p:sp>
        <p:nvSpPr>
          <p:cNvPr id="57" name="Text 43"/>
          <p:cNvSpPr txBox="1"/>
          <p:nvPr/>
        </p:nvSpPr>
        <p:spPr>
          <a:xfrm>
            <a:off x="8581644" y="373349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人为错误大幅减少，避免了返工与质量问题带来的成本</a:t>
            </a:r>
            <a:endParaRPr lang="en-US" sz="1000" dirty="0"/>
          </a:p>
        </p:txBody>
      </p:sp>
      <p:sp>
        <p:nvSpPr>
          <p:cNvPr id="58" name="Shape 44"/>
          <p:cNvSpPr/>
          <p:nvPr/>
        </p:nvSpPr>
        <p:spPr>
          <a:xfrm>
            <a:off x="8353044" y="4219956"/>
            <a:ext cx="3258007" cy="743407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9" name="Shape 45"/>
          <p:cNvSpPr/>
          <p:nvPr/>
        </p:nvSpPr>
        <p:spPr>
          <a:xfrm>
            <a:off x="8353044" y="4219956"/>
            <a:ext cx="28346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60" name="Text 46"/>
          <p:cNvSpPr txBox="1"/>
          <p:nvPr/>
        </p:nvSpPr>
        <p:spPr>
          <a:xfrm>
            <a:off x="8496605" y="4304995"/>
            <a:ext cx="3429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</a:t>
            </a:r>
            <a:endParaRPr lang="en-US" sz="900" dirty="0"/>
          </a:p>
        </p:txBody>
      </p:sp>
      <p:sp>
        <p:nvSpPr>
          <p:cNvPr id="61" name="Text 47"/>
          <p:cNvSpPr txBox="1"/>
          <p:nvPr/>
        </p:nvSpPr>
        <p:spPr>
          <a:xfrm>
            <a:off x="8496605" y="4515307"/>
            <a:ext cx="2986430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某金融企业AI客服实现单次客户服务成本从$15降至$1.2，同时客户满意度提升25%</a:t>
            </a:r>
            <a:endParaRPr lang="en-US" sz="1000" dirty="0"/>
          </a:p>
        </p:txBody>
      </p:sp>
      <p:sp>
        <p:nvSpPr>
          <p:cNvPr id="62" name="Text 48"/>
          <p:cNvSpPr txBox="1"/>
          <p:nvPr/>
        </p:nvSpPr>
        <p:spPr>
          <a:xfrm>
            <a:off x="381305" y="5667451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63" name="Text 49"/>
          <p:cNvSpPr txBox="1"/>
          <p:nvPr/>
        </p:nvSpPr>
        <p:spPr>
          <a:xfrm>
            <a:off x="11731752" y="5667451"/>
            <a:ext cx="186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4102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4102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1719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AI应用完全指南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8944661" y="666598"/>
            <a:ext cx="3010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 - 智能是关键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16220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产品制高点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4292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智能：产品制高点的本质</a:t>
            </a:r>
            <a:endParaRPr lang="en-US" sz="2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867205"/>
            <a:ext cx="4334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智能化是Agentic应用的核心卖点，创造10倍价值的关键驱动力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381305" y="2324405"/>
            <a:ext cx="1562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从工具到伙伴的转变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81305" y="2876702"/>
            <a:ext cx="2857500" cy="761695"/>
          </a:xfrm>
          <a:prstGeom prst="roundRect">
            <a:avLst>
              <a:gd name="adj" fmla="val 12005"/>
            </a:avLst>
          </a:prstGeom>
          <a:solidFill>
            <a:srgbClr val="F3F4F6"/>
          </a:solidFill>
          <a:ln/>
        </p:spPr>
      </p:sp>
      <p:sp>
        <p:nvSpPr>
          <p:cNvPr id="13" name="Shape 11"/>
          <p:cNvSpPr/>
          <p:nvPr/>
        </p:nvSpPr>
        <p:spPr>
          <a:xfrm>
            <a:off x="971093" y="30294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76249" y="3133649"/>
            <a:ext cx="171907" cy="171907"/>
          </a:xfrm>
          <a:prstGeom prst="rect">
            <a:avLst/>
          </a:prstGeom>
        </p:spPr>
      </p:pic>
      <p:sp>
        <p:nvSpPr>
          <p:cNvPr id="15" name="Text 12"/>
          <p:cNvSpPr txBox="1"/>
          <p:nvPr/>
        </p:nvSpPr>
        <p:spPr>
          <a:xfrm>
            <a:off x="1790395" y="31619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被动工具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2400300" y="3181198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需要明确指令</a:t>
            </a:r>
            <a:endParaRPr lang="en-US" sz="900" dirty="0"/>
          </a:p>
        </p:txBody>
      </p:sp>
      <p:sp>
        <p:nvSpPr>
          <p:cNvPr id="17" name="Shape 14"/>
          <p:cNvSpPr/>
          <p:nvPr/>
        </p:nvSpPr>
        <p:spPr>
          <a:xfrm>
            <a:off x="3238805" y="2876702"/>
            <a:ext cx="2857500" cy="761695"/>
          </a:xfrm>
          <a:prstGeom prst="roundRect">
            <a:avLst>
              <a:gd name="adj" fmla="val 12005"/>
            </a:avLst>
          </a:prstGeom>
          <a:solidFill>
            <a:srgbClr val="F3F4F6"/>
          </a:solidFill>
          <a:ln/>
        </p:spPr>
      </p:sp>
      <p:sp>
        <p:nvSpPr>
          <p:cNvPr id="18" name="Shape 15"/>
          <p:cNvSpPr/>
          <p:nvPr/>
        </p:nvSpPr>
        <p:spPr>
          <a:xfrm>
            <a:off x="3771900" y="30294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3852367" y="3133649"/>
            <a:ext cx="219456" cy="171907"/>
          </a:xfrm>
          <a:prstGeom prst="rect">
            <a:avLst/>
          </a:prstGeom>
        </p:spPr>
      </p:pic>
      <p:sp>
        <p:nvSpPr>
          <p:cNvPr id="20" name="Text 16"/>
          <p:cNvSpPr txBox="1"/>
          <p:nvPr/>
        </p:nvSpPr>
        <p:spPr>
          <a:xfrm>
            <a:off x="4533595" y="31619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智能助手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5143500" y="3181198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理解并执行任务</a:t>
            </a:r>
            <a:endParaRPr lang="en-US" sz="900" dirty="0"/>
          </a:p>
        </p:txBody>
      </p:sp>
      <p:sp>
        <p:nvSpPr>
          <p:cNvPr id="22" name="Shape 18"/>
          <p:cNvSpPr/>
          <p:nvPr/>
        </p:nvSpPr>
        <p:spPr>
          <a:xfrm>
            <a:off x="6096305" y="2876702"/>
            <a:ext cx="2857500" cy="761695"/>
          </a:xfrm>
          <a:prstGeom prst="roundRect">
            <a:avLst>
              <a:gd name="adj" fmla="val 12005"/>
            </a:avLst>
          </a:prstGeom>
          <a:solidFill>
            <a:srgbClr val="F3F4F6"/>
          </a:solidFill>
          <a:ln/>
        </p:spPr>
      </p:sp>
      <p:sp>
        <p:nvSpPr>
          <p:cNvPr id="23" name="Shape 19"/>
          <p:cNvSpPr/>
          <p:nvPr/>
        </p:nvSpPr>
        <p:spPr>
          <a:xfrm>
            <a:off x="6439205" y="30294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rcRect l="-1773" r="-1773" t="0" b="0"/>
          <a:stretch/>
        </p:blipFill>
        <p:spPr>
          <a:xfrm>
            <a:off x="6562649" y="3133649"/>
            <a:ext cx="133502" cy="171907"/>
          </a:xfrm>
          <a:prstGeom prst="rect">
            <a:avLst/>
          </a:prstGeom>
        </p:spPr>
      </p:pic>
      <p:sp>
        <p:nvSpPr>
          <p:cNvPr id="25" name="Text 20"/>
          <p:cNvSpPr txBox="1"/>
          <p:nvPr/>
        </p:nvSpPr>
        <p:spPr>
          <a:xfrm>
            <a:off x="7009790" y="3161995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主动协作者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7772400" y="318119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预测需求，提供建议</a:t>
            </a:r>
            <a:endParaRPr lang="en-US" sz="900" dirty="0"/>
          </a:p>
        </p:txBody>
      </p:sp>
      <p:sp>
        <p:nvSpPr>
          <p:cNvPr id="27" name="Shape 22"/>
          <p:cNvSpPr/>
          <p:nvPr/>
        </p:nvSpPr>
        <p:spPr>
          <a:xfrm>
            <a:off x="8953805" y="2686507"/>
            <a:ext cx="2857500" cy="1143000"/>
          </a:xfrm>
          <a:prstGeom prst="roundRect">
            <a:avLst>
              <a:gd name="adj" fmla="val 5333"/>
            </a:avLst>
          </a:prstGeom>
          <a:solidFill>
            <a:srgbClr val="EFF6FF"/>
          </a:solidFill>
          <a:ln/>
        </p:spPr>
      </p:sp>
      <p:sp>
        <p:nvSpPr>
          <p:cNvPr id="28" name="Shape 23"/>
          <p:cNvSpPr/>
          <p:nvPr/>
        </p:nvSpPr>
        <p:spPr>
          <a:xfrm>
            <a:off x="10191902" y="2838298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10272370" y="2943454"/>
            <a:ext cx="219456" cy="171907"/>
          </a:xfrm>
          <a:prstGeom prst="rect">
            <a:avLst/>
          </a:prstGeom>
        </p:spPr>
      </p:pic>
      <p:sp>
        <p:nvSpPr>
          <p:cNvPr id="30" name="Text 24"/>
          <p:cNvSpPr txBox="1"/>
          <p:nvPr/>
        </p:nvSpPr>
        <p:spPr>
          <a:xfrm>
            <a:off x="10077602" y="331470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智能伙伴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9868205" y="352409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自主决策，价值共创</a:t>
            </a:r>
            <a:endParaRPr lang="en-US" sz="900" dirty="0"/>
          </a:p>
        </p:txBody>
      </p:sp>
      <p:sp>
        <p:nvSpPr>
          <p:cNvPr id="32" name="Shape 26"/>
          <p:cNvSpPr/>
          <p:nvPr/>
        </p:nvSpPr>
        <p:spPr>
          <a:xfrm>
            <a:off x="381305" y="4134002"/>
            <a:ext cx="5600700" cy="1466698"/>
          </a:xfrm>
          <a:prstGeom prst="roundRect">
            <a:avLst>
              <a:gd name="adj" fmla="val 323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3" name="Shape 27"/>
          <p:cNvSpPr/>
          <p:nvPr/>
        </p:nvSpPr>
        <p:spPr>
          <a:xfrm>
            <a:off x="543154" y="42958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47395" y="4401007"/>
            <a:ext cx="171907" cy="171907"/>
          </a:xfrm>
          <a:prstGeom prst="rect">
            <a:avLst/>
          </a:prstGeom>
        </p:spPr>
      </p:pic>
      <p:sp>
        <p:nvSpPr>
          <p:cNvPr id="35" name="Shape 28"/>
          <p:cNvSpPr/>
          <p:nvPr/>
        </p:nvSpPr>
        <p:spPr>
          <a:xfrm>
            <a:off x="6210605" y="4134002"/>
            <a:ext cx="5600700" cy="1466698"/>
          </a:xfrm>
          <a:prstGeom prst="roundRect">
            <a:avLst>
              <a:gd name="adj" fmla="val 323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29"/>
          <p:cNvSpPr/>
          <p:nvPr/>
        </p:nvSpPr>
        <p:spPr>
          <a:xfrm>
            <a:off x="6372454" y="42958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1037844" y="4390949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护城河效应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733349" y="4800600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数据飞轮：使用越多，产品越智能</a:t>
            </a:r>
            <a:endParaRPr lang="en-US" sz="1000" dirty="0"/>
          </a:p>
        </p:txBody>
      </p:sp>
      <p:sp>
        <p:nvSpPr>
          <p:cNvPr id="39" name="Text 32"/>
          <p:cNvSpPr txBox="1"/>
          <p:nvPr/>
        </p:nvSpPr>
        <p:spPr>
          <a:xfrm>
            <a:off x="733349" y="5029200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学习曲线：用户适应成本提高切换门槛</a:t>
            </a:r>
            <a:endParaRPr lang="en-US" sz="1000" dirty="0"/>
          </a:p>
        </p:txBody>
      </p:sp>
      <p:pic>
        <p:nvPicPr>
          <p:cNvPr id="40" name="Image 5" descr="preencoded.png">    </p:cNvPr>
          <p:cNvPicPr>
            <a:picLocks noChangeAspect="1"/>
          </p:cNvPicPr>
          <p:nvPr/>
        </p:nvPicPr>
        <p:blipFill>
          <a:blip r:embed="rId6"/>
          <a:srcRect l="-760" r="-760" t="0" b="0"/>
          <a:stretch/>
        </p:blipFill>
        <p:spPr>
          <a:xfrm>
            <a:off x="6486754" y="4401007"/>
            <a:ext cx="152705" cy="171907"/>
          </a:xfrm>
          <a:prstGeom prst="rect">
            <a:avLst/>
          </a:prstGeom>
        </p:spPr>
      </p:pic>
      <p:sp>
        <p:nvSpPr>
          <p:cNvPr id="41" name="Text 33"/>
          <p:cNvSpPr txBox="1"/>
          <p:nvPr/>
        </p:nvSpPr>
        <p:spPr>
          <a:xfrm>
            <a:off x="6867144" y="43909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用户粘性</a:t>
            </a:r>
            <a:endParaRPr lang="en-US" sz="1200" dirty="0"/>
          </a:p>
        </p:txBody>
      </p:sp>
      <p:sp>
        <p:nvSpPr>
          <p:cNvPr id="42" name="Text 34"/>
          <p:cNvSpPr txBox="1"/>
          <p:nvPr/>
        </p:nvSpPr>
        <p:spPr>
          <a:xfrm>
            <a:off x="733349" y="5257800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个性化深度：难以被简单复制的用户理解</a:t>
            </a:r>
            <a:endParaRPr lang="en-US" sz="1000" dirty="0"/>
          </a:p>
        </p:txBody>
      </p:sp>
      <p:sp>
        <p:nvSpPr>
          <p:cNvPr id="43" name="Text 35"/>
          <p:cNvSpPr txBox="1"/>
          <p:nvPr/>
        </p:nvSpPr>
        <p:spPr>
          <a:xfrm>
            <a:off x="6562649" y="4800600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智能化程度直接影响替换成本</a:t>
            </a:r>
            <a:endParaRPr lang="en-US" sz="1000" dirty="0"/>
          </a:p>
        </p:txBody>
      </p:sp>
      <p:sp>
        <p:nvSpPr>
          <p:cNvPr id="44" name="Text 36"/>
          <p:cNvSpPr txBox="1"/>
          <p:nvPr/>
        </p:nvSpPr>
        <p:spPr>
          <a:xfrm>
            <a:off x="6562649" y="50292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个性化记忆创造情感连接</a:t>
            </a:r>
            <a:endParaRPr lang="en-US" sz="1000" dirty="0"/>
          </a:p>
        </p:txBody>
      </p:sp>
      <p:sp>
        <p:nvSpPr>
          <p:cNvPr id="45" name="Text 37"/>
          <p:cNvSpPr txBox="1"/>
          <p:nvPr/>
        </p:nvSpPr>
        <p:spPr>
          <a:xfrm>
            <a:off x="6562649" y="52578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主动预测提高用户依赖度</a:t>
            </a:r>
            <a:endParaRPr lang="en-US" sz="1000" dirty="0"/>
          </a:p>
        </p:txBody>
      </p:sp>
      <p:sp>
        <p:nvSpPr>
          <p:cNvPr id="46" name="Text 38"/>
          <p:cNvSpPr txBox="1"/>
          <p:nvPr/>
        </p:nvSpPr>
        <p:spPr>
          <a:xfrm>
            <a:off x="381305" y="5924398"/>
            <a:ext cx="6007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定价权</a:t>
            </a:r>
            <a:endParaRPr lang="en-US" sz="1200" dirty="0"/>
          </a:p>
        </p:txBody>
      </p:sp>
      <p:sp>
        <p:nvSpPr>
          <p:cNvPr id="47" name="Shape 39"/>
          <p:cNvSpPr/>
          <p:nvPr/>
        </p:nvSpPr>
        <p:spPr>
          <a:xfrm>
            <a:off x="381305" y="6191402"/>
            <a:ext cx="5562295" cy="418795"/>
          </a:xfrm>
          <a:prstGeom prst="roundRect">
            <a:avLst>
              <a:gd name="adj" fmla="val 29774"/>
            </a:avLst>
          </a:prstGeom>
          <a:solidFill>
            <a:srgbClr val="EFF6FF"/>
          </a:solidFill>
          <a:ln/>
        </p:spPr>
      </p:sp>
      <p:pic>
        <p:nvPicPr>
          <p:cNvPr id="4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495605" y="6331306"/>
            <a:ext cx="133502" cy="133502"/>
          </a:xfrm>
          <a:prstGeom prst="rect">
            <a:avLst/>
          </a:prstGeom>
        </p:spPr>
      </p:pic>
      <p:sp>
        <p:nvSpPr>
          <p:cNvPr id="49" name="Text 40"/>
          <p:cNvSpPr txBox="1"/>
          <p:nvPr/>
        </p:nvSpPr>
        <p:spPr>
          <a:xfrm>
            <a:off x="6248095" y="59243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竞争壁垒</a:t>
            </a:r>
            <a:endParaRPr lang="en-US" sz="1200" dirty="0"/>
          </a:p>
        </p:txBody>
      </p:sp>
      <p:sp>
        <p:nvSpPr>
          <p:cNvPr id="50" name="Text 41"/>
          <p:cNvSpPr txBox="1"/>
          <p:nvPr/>
        </p:nvSpPr>
        <p:spPr>
          <a:xfrm>
            <a:off x="705002" y="6314846"/>
            <a:ext cx="1329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智能溢价 &gt; 功能溢价</a:t>
            </a:r>
            <a:endParaRPr lang="en-US" sz="1000" dirty="0"/>
          </a:p>
        </p:txBody>
      </p:sp>
      <p:sp>
        <p:nvSpPr>
          <p:cNvPr id="51" name="Text 42"/>
          <p:cNvSpPr txBox="1"/>
          <p:nvPr/>
        </p:nvSpPr>
        <p:spPr>
          <a:xfrm>
            <a:off x="381305" y="6696151"/>
            <a:ext cx="5034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用户愿意为智能化带来的效率提升和体验质变支付更高溢价，形成可持续的价格优势</a:t>
            </a:r>
            <a:endParaRPr lang="en-US" sz="1000" dirty="0"/>
          </a:p>
        </p:txBody>
      </p:sp>
      <p:sp>
        <p:nvSpPr>
          <p:cNvPr id="52" name="Text 43"/>
          <p:cNvSpPr txBox="1"/>
          <p:nvPr/>
        </p:nvSpPr>
        <p:spPr>
          <a:xfrm>
            <a:off x="6439205" y="62005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技术门槛</a:t>
            </a:r>
            <a:endParaRPr lang="en-US" sz="1000" dirty="0"/>
          </a:p>
        </p:txBody>
      </p:sp>
      <p:sp>
        <p:nvSpPr>
          <p:cNvPr id="53" name="Text 44"/>
          <p:cNvSpPr txBox="1"/>
          <p:nvPr/>
        </p:nvSpPr>
        <p:spPr>
          <a:xfrm>
            <a:off x="6439205" y="64291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数据积累</a:t>
            </a:r>
            <a:endParaRPr lang="en-US" sz="1000" dirty="0"/>
          </a:p>
        </p:txBody>
      </p:sp>
      <p:sp>
        <p:nvSpPr>
          <p:cNvPr id="54" name="Text 45"/>
          <p:cNvSpPr txBox="1"/>
          <p:nvPr/>
        </p:nvSpPr>
        <p:spPr>
          <a:xfrm>
            <a:off x="6439205" y="665774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场景理解</a:t>
            </a:r>
            <a:endParaRPr lang="en-US" sz="1000" dirty="0"/>
          </a:p>
        </p:txBody>
      </p:sp>
      <p:sp>
        <p:nvSpPr>
          <p:cNvPr id="55" name="Text 46"/>
          <p:cNvSpPr txBox="1"/>
          <p:nvPr/>
        </p:nvSpPr>
        <p:spPr>
          <a:xfrm>
            <a:off x="6972300" y="62005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：高质量的AI模型与推理系统</a:t>
            </a:r>
            <a:endParaRPr lang="en-US" sz="1000" dirty="0"/>
          </a:p>
        </p:txBody>
      </p:sp>
      <p:sp>
        <p:nvSpPr>
          <p:cNvPr id="56" name="Text 47"/>
          <p:cNvSpPr txBox="1"/>
          <p:nvPr/>
        </p:nvSpPr>
        <p:spPr>
          <a:xfrm>
            <a:off x="6972300" y="64291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：用户行为和偏好的长期积累</a:t>
            </a:r>
            <a:endParaRPr lang="en-US" sz="1000" dirty="0"/>
          </a:p>
        </p:txBody>
      </p:sp>
      <p:sp>
        <p:nvSpPr>
          <p:cNvPr id="57" name="Text 48"/>
          <p:cNvSpPr txBox="1"/>
          <p:nvPr/>
        </p:nvSpPr>
        <p:spPr>
          <a:xfrm>
            <a:off x="6972300" y="6657746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：垂直领域的专业知识与经验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06775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06775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应用趋势演进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6630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AI应用趋势迭代图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从回答问题到解决问题再到创造价值的应用演进路径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1772107"/>
            <a:ext cx="11430000" cy="3840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" name="Shape 7"/>
          <p:cNvSpPr/>
          <p:nvPr/>
        </p:nvSpPr>
        <p:spPr>
          <a:xfrm>
            <a:off x="2784348" y="819302"/>
            <a:ext cx="838505" cy="381305"/>
          </a:xfrm>
          <a:prstGeom prst="roundRect">
            <a:avLst>
              <a:gd name="adj" fmla="val 47962"/>
            </a:avLst>
          </a:prstGeom>
          <a:solidFill>
            <a:srgbClr val="DBEAFE"/>
          </a:solidFill>
          <a:ln/>
        </p:spPr>
      </p:sp>
      <p:sp>
        <p:nvSpPr>
          <p:cNvPr id="10" name="Text 8"/>
          <p:cNvSpPr txBox="1"/>
          <p:nvPr/>
        </p:nvSpPr>
        <p:spPr>
          <a:xfrm>
            <a:off x="2936138" y="914400"/>
            <a:ext cx="6483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QA时代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8506663" y="819302"/>
            <a:ext cx="972007" cy="381305"/>
          </a:xfrm>
          <a:prstGeom prst="roundRect">
            <a:avLst>
              <a:gd name="adj" fmla="val 47962"/>
            </a:avLst>
          </a:prstGeom>
          <a:solidFill>
            <a:srgbClr val="2563EB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8659368" y="914400"/>
            <a:ext cx="7818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"Do"时代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1708099" y="2286000"/>
            <a:ext cx="11722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General Agent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5476342" y="2286000"/>
            <a:ext cx="13624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Horizontal Agent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9433865" y="2286000"/>
            <a:ext cx="11622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Vertical Agent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381305" y="2943454"/>
            <a:ext cx="5562295" cy="2115007"/>
          </a:xfrm>
          <a:prstGeom prst="roundRect">
            <a:avLst>
              <a:gd name="adj" fmla="val 155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543154" y="31053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23621" y="3209544"/>
            <a:ext cx="219456" cy="171907"/>
          </a:xfrm>
          <a:prstGeom prst="rect">
            <a:avLst/>
          </a:prstGeom>
        </p:spPr>
      </p:pic>
      <p:sp>
        <p:nvSpPr>
          <p:cNvPr id="19" name="Shape 16"/>
          <p:cNvSpPr/>
          <p:nvPr/>
        </p:nvSpPr>
        <p:spPr>
          <a:xfrm>
            <a:off x="6248095" y="2943454"/>
            <a:ext cx="5562295" cy="2115007"/>
          </a:xfrm>
          <a:prstGeom prst="roundRect">
            <a:avLst>
              <a:gd name="adj" fmla="val 155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0" name="Shape 17"/>
          <p:cNvSpPr/>
          <p:nvPr/>
        </p:nvSpPr>
        <p:spPr>
          <a:xfrm>
            <a:off x="6409944" y="31053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1" name="Text 18"/>
          <p:cNvSpPr txBox="1"/>
          <p:nvPr/>
        </p:nvSpPr>
        <p:spPr>
          <a:xfrm>
            <a:off x="1037844" y="3200400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QA时代 - 被动响应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6905549" y="3200400"/>
            <a:ext cx="15435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"Do"时代 - 主动行动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752551" y="3619195"/>
            <a:ext cx="15910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 / 知识库应用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752551" y="3886200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问题驱动的交互模式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752551" y="4153205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基于用户输入的被动响应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752551" y="441929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信息提供为主要价值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752551" y="4686300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用户需清晰表达需求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6620256" y="3619195"/>
            <a:ext cx="18196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Bots执行实际任务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6620256" y="3886200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目标驱动的交互模式</a:t>
            </a:r>
            <a:endParaRPr lang="en-US" sz="1200" dirty="0"/>
          </a:p>
        </p:txBody>
      </p:sp>
      <p:sp>
        <p:nvSpPr>
          <p:cNvPr id="30" name="Text 27"/>
          <p:cNvSpPr txBox="1"/>
          <p:nvPr/>
        </p:nvSpPr>
        <p:spPr>
          <a:xfrm>
            <a:off x="6620256" y="415320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基于意图的主动行动</a:t>
            </a:r>
            <a:endParaRPr lang="en-US" sz="1200" dirty="0"/>
          </a:p>
        </p:txBody>
      </p:sp>
      <p:sp>
        <p:nvSpPr>
          <p:cNvPr id="31" name="Text 28"/>
          <p:cNvSpPr txBox="1"/>
          <p:nvPr/>
        </p:nvSpPr>
        <p:spPr>
          <a:xfrm>
            <a:off x="6620256" y="441929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任务完成为主要价值</a:t>
            </a:r>
            <a:endParaRPr lang="en-US" sz="1200" dirty="0"/>
          </a:p>
        </p:txBody>
      </p:sp>
      <p:sp>
        <p:nvSpPr>
          <p:cNvPr id="32" name="Text 29"/>
          <p:cNvSpPr txBox="1"/>
          <p:nvPr/>
        </p:nvSpPr>
        <p:spPr>
          <a:xfrm>
            <a:off x="6620256" y="4686300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用户只需表达最终目标</a:t>
            </a:r>
            <a:endParaRPr lang="en-US" sz="1200" dirty="0"/>
          </a:p>
        </p:txBody>
      </p:sp>
      <p:sp>
        <p:nvSpPr>
          <p:cNvPr id="33" name="Shape 30"/>
          <p:cNvSpPr/>
          <p:nvPr/>
        </p:nvSpPr>
        <p:spPr>
          <a:xfrm>
            <a:off x="381305" y="5210251"/>
            <a:ext cx="5562295" cy="875995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</p:spPr>
      </p:sp>
      <p:sp>
        <p:nvSpPr>
          <p:cNvPr id="34" name="Shape 31"/>
          <p:cNvSpPr/>
          <p:nvPr/>
        </p:nvSpPr>
        <p:spPr>
          <a:xfrm>
            <a:off x="381305" y="5210251"/>
            <a:ext cx="38405" cy="875995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35" name="Text 32"/>
          <p:cNvSpPr txBox="1"/>
          <p:nvPr/>
        </p:nvSpPr>
        <p:spPr>
          <a:xfrm>
            <a:off x="571500" y="53721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市场数据</a:t>
            </a:r>
            <a:endParaRPr lang="en-US" sz="1000" dirty="0"/>
          </a:p>
        </p:txBody>
      </p:sp>
      <p:sp>
        <p:nvSpPr>
          <p:cNvPr id="36" name="Text 33"/>
          <p:cNvSpPr txBox="1"/>
          <p:nvPr/>
        </p:nvSpPr>
        <p:spPr>
          <a:xfrm>
            <a:off x="571500" y="5562295"/>
            <a:ext cx="53007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Chatbot市场在2023-2024年达到高峰，但用户满意度仅在45-55%之间，主要用于客服和信息检索场景</a:t>
            </a:r>
            <a:endParaRPr lang="en-US" sz="1000" dirty="0"/>
          </a:p>
        </p:txBody>
      </p:sp>
      <p:pic>
        <p:nvPicPr>
          <p:cNvPr id="37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6491326" y="3209544"/>
            <a:ext cx="219456" cy="171907"/>
          </a:xfrm>
          <a:prstGeom prst="rect">
            <a:avLst/>
          </a:prstGeom>
        </p:spPr>
      </p:pic>
      <p:sp>
        <p:nvSpPr>
          <p:cNvPr id="38" name="Shape 34"/>
          <p:cNvSpPr/>
          <p:nvPr/>
        </p:nvSpPr>
        <p:spPr>
          <a:xfrm>
            <a:off x="6248095" y="5210251"/>
            <a:ext cx="5562295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/>
        </p:spPr>
      </p:sp>
      <p:sp>
        <p:nvSpPr>
          <p:cNvPr id="39" name="Shape 35"/>
          <p:cNvSpPr/>
          <p:nvPr/>
        </p:nvSpPr>
        <p:spPr>
          <a:xfrm>
            <a:off x="6248095" y="5210251"/>
            <a:ext cx="38405" cy="87599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6439205" y="53721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增长数据</a:t>
            </a:r>
            <a:endParaRPr lang="en-US" sz="1000" dirty="0"/>
          </a:p>
        </p:txBody>
      </p:sp>
      <p:sp>
        <p:nvSpPr>
          <p:cNvPr id="41" name="Text 37"/>
          <p:cNvSpPr txBox="1"/>
          <p:nvPr/>
        </p:nvSpPr>
        <p:spPr>
          <a:xfrm>
            <a:off x="6439205" y="5562295"/>
            <a:ext cx="5196535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Agentic应用市场2024年达$5.4B，预计2025年达$7B，CAGR超45%，用户满意度达75-85%</a:t>
            </a:r>
            <a:endParaRPr lang="en-US" sz="1000" dirty="0"/>
          </a:p>
        </p:txBody>
      </p:sp>
      <p:sp>
        <p:nvSpPr>
          <p:cNvPr id="42" name="Text 38"/>
          <p:cNvSpPr txBox="1"/>
          <p:nvPr/>
        </p:nvSpPr>
        <p:spPr>
          <a:xfrm>
            <a:off x="381305" y="6409944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关键转折点分析</a:t>
            </a:r>
            <a:endParaRPr lang="en-US" sz="1200" dirty="0"/>
          </a:p>
        </p:txBody>
      </p:sp>
      <p:sp>
        <p:nvSpPr>
          <p:cNvPr id="43" name="Shape 39"/>
          <p:cNvSpPr/>
          <p:nvPr/>
        </p:nvSpPr>
        <p:spPr>
          <a:xfrm>
            <a:off x="381305" y="6676949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4" name="Shape 40"/>
          <p:cNvSpPr/>
          <p:nvPr/>
        </p:nvSpPr>
        <p:spPr>
          <a:xfrm>
            <a:off x="4241902" y="6676949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5" name="Shape 41"/>
          <p:cNvSpPr/>
          <p:nvPr/>
        </p:nvSpPr>
        <p:spPr>
          <a:xfrm>
            <a:off x="8102498" y="6676949"/>
            <a:ext cx="3715207" cy="1009498"/>
          </a:xfrm>
          <a:prstGeom prst="roundRect">
            <a:avLst>
              <a:gd name="adj" fmla="val 6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6" name="Text 42"/>
          <p:cNvSpPr txBox="1"/>
          <p:nvPr/>
        </p:nvSpPr>
        <p:spPr>
          <a:xfrm>
            <a:off x="543154" y="6858000"/>
            <a:ext cx="1353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从"了解"到"执行"</a:t>
            </a:r>
            <a:endParaRPr lang="en-US" sz="1200" dirty="0"/>
          </a:p>
        </p:txBody>
      </p:sp>
      <p:sp>
        <p:nvSpPr>
          <p:cNvPr id="47" name="Text 43"/>
          <p:cNvSpPr txBox="1"/>
          <p:nvPr/>
        </p:nvSpPr>
        <p:spPr>
          <a:xfrm>
            <a:off x="4403750" y="6858000"/>
            <a:ext cx="1353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从"单一"到"协作"</a:t>
            </a:r>
            <a:endParaRPr lang="en-US" sz="1200" dirty="0"/>
          </a:p>
        </p:txBody>
      </p:sp>
      <p:sp>
        <p:nvSpPr>
          <p:cNvPr id="48" name="Text 44"/>
          <p:cNvSpPr txBox="1"/>
          <p:nvPr/>
        </p:nvSpPr>
        <p:spPr>
          <a:xfrm>
            <a:off x="8264347" y="6858000"/>
            <a:ext cx="1353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从"通用"到"专精"</a:t>
            </a:r>
            <a:endParaRPr lang="en-US" sz="1200" dirty="0"/>
          </a:p>
        </p:txBody>
      </p:sp>
      <p:sp>
        <p:nvSpPr>
          <p:cNvPr id="49" name="Text 45"/>
          <p:cNvSpPr txBox="1"/>
          <p:nvPr/>
        </p:nvSpPr>
        <p:spPr>
          <a:xfrm>
            <a:off x="543154" y="7153351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模型能力进化实现从信息提供到任务执行的质变，从被动响应转向主动行动</a:t>
            </a:r>
            <a:endParaRPr lang="en-US" sz="1000" dirty="0"/>
          </a:p>
        </p:txBody>
      </p:sp>
      <p:sp>
        <p:nvSpPr>
          <p:cNvPr id="50" name="Text 46"/>
          <p:cNvSpPr txBox="1"/>
          <p:nvPr/>
        </p:nvSpPr>
        <p:spPr>
          <a:xfrm>
            <a:off x="4403750" y="7153351"/>
            <a:ext cx="32817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多Agent协同工作模式使复杂任务分解成可管理的子任务，提升解决问题的复杂度</a:t>
            </a:r>
            <a:endParaRPr lang="en-US" sz="1000" dirty="0"/>
          </a:p>
        </p:txBody>
      </p:sp>
      <p:sp>
        <p:nvSpPr>
          <p:cNvPr id="51" name="Text 47"/>
          <p:cNvSpPr txBox="1"/>
          <p:nvPr/>
        </p:nvSpPr>
        <p:spPr>
          <a:xfrm>
            <a:off x="8264347" y="7153351"/>
            <a:ext cx="32817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垂直Agent通过深度行业知识和专业技能，创造10倍价值，实现从服务到生产力工具的跨越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01984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01984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4764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创业战略</a:t>
            </a:r>
            <a:endParaRPr lang="en-US" sz="12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743407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技术红利期内的创业机会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181405"/>
            <a:ext cx="2705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把握AI技术发展各阶段的战略机遇窗口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11430000" y="733349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-1773" r="-1773" t="0" b="0"/>
          <a:stretch/>
        </p:blipFill>
        <p:spPr>
          <a:xfrm>
            <a:off x="11553444" y="838505"/>
            <a:ext cx="133502" cy="171907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381305" y="163860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技术成熟度阶段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81305" y="19046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2" name="Shape 9"/>
          <p:cNvSpPr/>
          <p:nvPr/>
        </p:nvSpPr>
        <p:spPr>
          <a:xfrm>
            <a:off x="381305" y="25904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81305" y="32762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381305" y="396209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466344" y="1919326"/>
            <a:ext cx="1673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16" name="Text 13"/>
          <p:cNvSpPr txBox="1"/>
          <p:nvPr/>
        </p:nvSpPr>
        <p:spPr>
          <a:xfrm>
            <a:off x="453542" y="260512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451714" y="3290926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449885" y="3976726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609905" y="192389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模型能力突破期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609905" y="2609698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应用探索期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609905" y="32954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规模化普及期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609905" y="398129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智能载体整合期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609905" y="2180844"/>
            <a:ext cx="40251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2022-2024：大模型能力快速提升，基础设施仍不完善，成本高昂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609905" y="2866644"/>
            <a:ext cx="4157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2024-2026：应用层繁荣，平台工具成熟，成本下降，场景落地加速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609905" y="3552444"/>
            <a:ext cx="3624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2026-2028：技术全面落地，行业重塑，智能原生企业崛起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609905" y="4238244"/>
            <a:ext cx="3853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2028+：智能与硬件深度融合，AI进入物理世界，行业边界重构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5044745" y="1638605"/>
            <a:ext cx="2134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当前阶段（2025）核心策略</a:t>
            </a:r>
            <a:endParaRPr lang="en-US" sz="1200" dirty="0"/>
          </a:p>
        </p:txBody>
      </p:sp>
      <p:sp>
        <p:nvSpPr>
          <p:cNvPr id="28" name="Shape 25"/>
          <p:cNvSpPr/>
          <p:nvPr/>
        </p:nvSpPr>
        <p:spPr>
          <a:xfrm>
            <a:off x="5044745" y="1904695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9" name="Shape 26"/>
          <p:cNvSpPr/>
          <p:nvPr/>
        </p:nvSpPr>
        <p:spPr>
          <a:xfrm>
            <a:off x="5206594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310835" y="2171700"/>
            <a:ext cx="171907" cy="171907"/>
          </a:xfrm>
          <a:prstGeom prst="rect">
            <a:avLst/>
          </a:prstGeom>
        </p:spPr>
      </p:pic>
      <p:sp>
        <p:nvSpPr>
          <p:cNvPr id="31" name="Shape 27"/>
          <p:cNvSpPr/>
          <p:nvPr/>
        </p:nvSpPr>
        <p:spPr>
          <a:xfrm>
            <a:off x="8503920" y="1904695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2" name="Shape 28"/>
          <p:cNvSpPr/>
          <p:nvPr/>
        </p:nvSpPr>
        <p:spPr>
          <a:xfrm>
            <a:off x="8665769" y="2066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3" name="Text 29"/>
          <p:cNvSpPr txBox="1"/>
          <p:nvPr/>
        </p:nvSpPr>
        <p:spPr>
          <a:xfrm>
            <a:off x="5701284" y="2162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快速应用落地</a:t>
            </a:r>
            <a:endParaRPr lang="en-US" sz="1200" dirty="0"/>
          </a:p>
        </p:txBody>
      </p:sp>
      <p:sp>
        <p:nvSpPr>
          <p:cNvPr id="34" name="Text 30"/>
          <p:cNvSpPr txBox="1"/>
          <p:nvPr/>
        </p:nvSpPr>
        <p:spPr>
          <a:xfrm>
            <a:off x="5206594" y="2533802"/>
            <a:ext cx="30623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技术红利期窗口有限（18-24个月），快速验证并迭代产品是关键</a:t>
            </a:r>
            <a:endParaRPr lang="en-US" sz="1000" dirty="0"/>
          </a:p>
        </p:txBody>
      </p:sp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770925" y="2171700"/>
            <a:ext cx="171907" cy="171907"/>
          </a:xfrm>
          <a:prstGeom prst="rect">
            <a:avLst/>
          </a:prstGeom>
        </p:spPr>
      </p:pic>
      <p:sp>
        <p:nvSpPr>
          <p:cNvPr id="36" name="Text 31"/>
          <p:cNvSpPr txBox="1"/>
          <p:nvPr/>
        </p:nvSpPr>
        <p:spPr>
          <a:xfrm>
            <a:off x="5044745" y="462960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机会窗口</a:t>
            </a:r>
            <a:endParaRPr lang="en-US" sz="1200" dirty="0"/>
          </a:p>
        </p:txBody>
      </p:sp>
      <p:sp>
        <p:nvSpPr>
          <p:cNvPr id="37" name="Shape 32"/>
          <p:cNvSpPr/>
          <p:nvPr/>
        </p:nvSpPr>
        <p:spPr>
          <a:xfrm>
            <a:off x="5044745" y="3219602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8" name="Shape 33"/>
          <p:cNvSpPr/>
          <p:nvPr/>
        </p:nvSpPr>
        <p:spPr>
          <a:xfrm>
            <a:off x="8503920" y="3219602"/>
            <a:ext cx="3314700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9" name="Shape 34"/>
          <p:cNvSpPr/>
          <p:nvPr/>
        </p:nvSpPr>
        <p:spPr>
          <a:xfrm>
            <a:off x="5206594" y="3381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0" name="Shape 35"/>
          <p:cNvSpPr/>
          <p:nvPr/>
        </p:nvSpPr>
        <p:spPr>
          <a:xfrm>
            <a:off x="8665769" y="3381451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36"/>
          <p:cNvSpPr txBox="1"/>
          <p:nvPr/>
        </p:nvSpPr>
        <p:spPr>
          <a:xfrm>
            <a:off x="9161374" y="216255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9161374" y="34765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构建技术壁垒</a:t>
            </a:r>
            <a:endParaRPr lang="en-US" sz="1200" dirty="0"/>
          </a:p>
        </p:txBody>
      </p:sp>
      <p:sp>
        <p:nvSpPr>
          <p:cNvPr id="43" name="Text 38"/>
          <p:cNvSpPr txBox="1"/>
          <p:nvPr/>
        </p:nvSpPr>
        <p:spPr>
          <a:xfrm>
            <a:off x="8665769" y="2533802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在模型能力趋同的环境下，场景理解与垂直行业深度是核心差异</a:t>
            </a:r>
            <a:endParaRPr lang="en-US" sz="1000" dirty="0"/>
          </a:p>
        </p:txBody>
      </p:sp>
      <p:pic>
        <p:nvPicPr>
          <p:cNvPr id="44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5287061" y="3486607"/>
            <a:ext cx="219456" cy="171907"/>
          </a:xfrm>
          <a:prstGeom prst="rect">
            <a:avLst/>
          </a:prstGeom>
        </p:spPr>
      </p:pic>
      <p:sp>
        <p:nvSpPr>
          <p:cNvPr id="45" name="Text 39"/>
          <p:cNvSpPr txBox="1"/>
          <p:nvPr/>
        </p:nvSpPr>
        <p:spPr>
          <a:xfrm>
            <a:off x="5701284" y="34765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目标早期采纳者</a:t>
            </a:r>
            <a:endParaRPr lang="en-US" sz="1200" dirty="0"/>
          </a:p>
        </p:txBody>
      </p:sp>
      <p:sp>
        <p:nvSpPr>
          <p:cNvPr id="46" name="Text 40"/>
          <p:cNvSpPr txBox="1"/>
          <p:nvPr/>
        </p:nvSpPr>
        <p:spPr>
          <a:xfrm>
            <a:off x="5206594" y="384779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识别并服务愿意尝试新技术的用户群体，建立产品口碑和数据飞轮</a:t>
            </a:r>
            <a:endParaRPr lang="en-US" sz="1000" dirty="0"/>
          </a:p>
        </p:txBody>
      </p:sp>
      <p:pic>
        <p:nvPicPr>
          <p:cNvPr id="4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770925" y="3486607"/>
            <a:ext cx="171907" cy="171907"/>
          </a:xfrm>
          <a:prstGeom prst="rect">
            <a:avLst/>
          </a:prstGeom>
        </p:spPr>
      </p:pic>
      <p:sp>
        <p:nvSpPr>
          <p:cNvPr id="48" name="Text 41"/>
          <p:cNvSpPr txBox="1"/>
          <p:nvPr/>
        </p:nvSpPr>
        <p:spPr>
          <a:xfrm>
            <a:off x="8665769" y="3847795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通过专有数据、特定领域优化和用户体验设计构建竞争壁垒</a:t>
            </a:r>
            <a:endParaRPr lang="en-US" sz="1000" dirty="0"/>
          </a:p>
        </p:txBody>
      </p:sp>
      <p:sp>
        <p:nvSpPr>
          <p:cNvPr id="49" name="Shape 42"/>
          <p:cNvSpPr/>
          <p:nvPr/>
        </p:nvSpPr>
        <p:spPr>
          <a:xfrm>
            <a:off x="5044745" y="4895698"/>
            <a:ext cx="6772046" cy="1162202"/>
          </a:xfrm>
          <a:prstGeom prst="roundRect">
            <a:avLst>
              <a:gd name="adj" fmla="val 51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5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5206594" y="5095951"/>
            <a:ext cx="152705" cy="152705"/>
          </a:xfrm>
          <a:prstGeom prst="rect">
            <a:avLst/>
          </a:prstGeom>
        </p:spPr>
      </p:pic>
      <p:sp>
        <p:nvSpPr>
          <p:cNvPr id="51" name="Text 43"/>
          <p:cNvSpPr txBox="1"/>
          <p:nvPr/>
        </p:nvSpPr>
        <p:spPr>
          <a:xfrm>
            <a:off x="5435194" y="5076749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行业深度应用：</a:t>
            </a:r>
            <a:endParaRPr lang="en-US" sz="1200" dirty="0"/>
          </a:p>
        </p:txBody>
      </p:sp>
      <p:sp>
        <p:nvSpPr>
          <p:cNvPr id="52" name="Text 44"/>
          <p:cNvSpPr txBox="1"/>
          <p:nvPr/>
        </p:nvSpPr>
        <p:spPr>
          <a:xfrm>
            <a:off x="5435194" y="538124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协作增强工具：</a:t>
            </a:r>
            <a:endParaRPr lang="en-US" sz="1200" dirty="0"/>
          </a:p>
        </p:txBody>
      </p:sp>
      <p:sp>
        <p:nvSpPr>
          <p:cNvPr id="53" name="Text 45"/>
          <p:cNvSpPr txBox="1"/>
          <p:nvPr/>
        </p:nvSpPr>
        <p:spPr>
          <a:xfrm>
            <a:off x="6502298" y="5076749"/>
            <a:ext cx="36201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将AI融入特定垂直领域的工作流，解决专业场景痛点</a:t>
            </a:r>
            <a:endParaRPr lang="en-US" sz="1200" dirty="0"/>
          </a:p>
        </p:txBody>
      </p:sp>
      <p:pic>
        <p:nvPicPr>
          <p:cNvPr id="5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5206594" y="5400446"/>
            <a:ext cx="152705" cy="152705"/>
          </a:xfrm>
          <a:prstGeom prst="rect">
            <a:avLst/>
          </a:prstGeom>
        </p:spPr>
      </p:pic>
      <p:sp>
        <p:nvSpPr>
          <p:cNvPr id="55" name="Text 46"/>
          <p:cNvSpPr txBox="1"/>
          <p:nvPr/>
        </p:nvSpPr>
        <p:spPr>
          <a:xfrm>
            <a:off x="6502298" y="5381244"/>
            <a:ext cx="2714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提升人机协作效率，而非完全替代人工</a:t>
            </a:r>
            <a:endParaRPr lang="en-US" sz="1200" dirty="0"/>
          </a:p>
        </p:txBody>
      </p:sp>
      <p:pic>
        <p:nvPicPr>
          <p:cNvPr id="5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5206594" y="5705856"/>
            <a:ext cx="152705" cy="152705"/>
          </a:xfrm>
          <a:prstGeom prst="rect">
            <a:avLst/>
          </a:prstGeom>
        </p:spPr>
      </p:pic>
      <p:sp>
        <p:nvSpPr>
          <p:cNvPr id="57" name="Text 47"/>
          <p:cNvSpPr txBox="1"/>
          <p:nvPr/>
        </p:nvSpPr>
        <p:spPr>
          <a:xfrm>
            <a:off x="5435194" y="5686654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自洽商业模式：</a:t>
            </a:r>
            <a:endParaRPr lang="en-US" sz="1200" dirty="0"/>
          </a:p>
        </p:txBody>
      </p:sp>
      <p:sp>
        <p:nvSpPr>
          <p:cNvPr id="58" name="Text 48"/>
          <p:cNvSpPr txBox="1"/>
          <p:nvPr/>
        </p:nvSpPr>
        <p:spPr>
          <a:xfrm>
            <a:off x="6502298" y="5686654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寻找单点突破、快速商业化、现金流自洽的业务场景</a:t>
            </a:r>
            <a:endParaRPr lang="en-US" sz="1200" dirty="0"/>
          </a:p>
        </p:txBody>
      </p:sp>
      <p:sp>
        <p:nvSpPr>
          <p:cNvPr id="59" name="Shape 49"/>
          <p:cNvSpPr/>
          <p:nvPr/>
        </p:nvSpPr>
        <p:spPr>
          <a:xfrm>
            <a:off x="381305" y="6286500"/>
            <a:ext cx="11430000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60" name="Text 50"/>
          <p:cNvSpPr txBox="1"/>
          <p:nvPr/>
        </p:nvSpPr>
        <p:spPr>
          <a:xfrm>
            <a:off x="381305" y="6458407"/>
            <a:ext cx="5567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i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"技术红利期是降维打击的机会窗口，创业者需把握底层技术突破与市场需求的完美交汇点。"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81305" y="599846"/>
            <a:ext cx="9290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市场趋势分析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277295" y="4663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第一部分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10076688" y="666598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10倍价值的核心承载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381305" y="11622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市场分析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381305" y="1429207"/>
            <a:ext cx="1929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市场变量变化</a:t>
            </a:r>
            <a:endParaRPr lang="en-US" sz="2200" dirty="0"/>
          </a:p>
        </p:txBody>
      </p:sp>
      <p:sp>
        <p:nvSpPr>
          <p:cNvPr id="10" name="Text 8"/>
          <p:cNvSpPr txBox="1"/>
          <p:nvPr/>
        </p:nvSpPr>
        <p:spPr>
          <a:xfrm>
            <a:off x="381305" y="1876349"/>
            <a:ext cx="43964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AI市场的三大核心变量演进路径与创业机会窗口</a:t>
            </a: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381305" y="2343607"/>
            <a:ext cx="3467405" cy="2124151"/>
          </a:xfrm>
          <a:prstGeom prst="roundRect">
            <a:avLst>
              <a:gd name="adj" fmla="val 154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80644" y="25429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85800" y="2648102"/>
            <a:ext cx="171907" cy="171907"/>
          </a:xfrm>
          <a:prstGeom prst="rect">
            <a:avLst/>
          </a:prstGeom>
        </p:spPr>
      </p:pic>
      <p:sp>
        <p:nvSpPr>
          <p:cNvPr id="14" name="Text 11"/>
          <p:cNvSpPr txBox="1"/>
          <p:nvPr/>
        </p:nvSpPr>
        <p:spPr>
          <a:xfrm>
            <a:off x="1076249" y="263804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当前阶段：技术驱动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580644" y="30476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核心变量：</a:t>
            </a:r>
            <a:endParaRPr lang="en-US" sz="1000" dirty="0"/>
          </a:p>
        </p:txBody>
      </p:sp>
      <p:sp>
        <p:nvSpPr>
          <p:cNvPr id="16" name="Text 13"/>
          <p:cNvSpPr txBox="1"/>
          <p:nvPr/>
        </p:nvSpPr>
        <p:spPr>
          <a:xfrm>
            <a:off x="1248156" y="304769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模型能力、推理成本、部署效率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580644" y="3343046"/>
            <a:ext cx="3066898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580644" y="34765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创业机会：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771754" y="3705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技术红利捕获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771754" y="389534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垂直场景深度优化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771754" y="40864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成本结构创新</a:t>
            </a:r>
            <a:endParaRPr lang="en-US" sz="10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0" b="-80"/>
          <a:stretch/>
        </p:blipFill>
        <p:spPr>
          <a:xfrm>
            <a:off x="4071823" y="3290926"/>
            <a:ext cx="142646" cy="228600"/>
          </a:xfrm>
          <a:prstGeom prst="rect">
            <a:avLst/>
          </a:prstGeom>
        </p:spPr>
      </p:pic>
      <p:sp>
        <p:nvSpPr>
          <p:cNvPr id="23" name="Shape 19"/>
          <p:cNvSpPr/>
          <p:nvPr/>
        </p:nvSpPr>
        <p:spPr>
          <a:xfrm>
            <a:off x="4363517" y="2343607"/>
            <a:ext cx="3467405" cy="2124151"/>
          </a:xfrm>
          <a:prstGeom prst="roundRect">
            <a:avLst>
              <a:gd name="adj" fmla="val 154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4" name="Shape 20"/>
          <p:cNvSpPr/>
          <p:nvPr/>
        </p:nvSpPr>
        <p:spPr>
          <a:xfrm>
            <a:off x="4563770" y="25429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4644238" y="2648102"/>
            <a:ext cx="219456" cy="171907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5058461" y="2638044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未来阶段：用户群体驱动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4563770" y="30476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核心变量：</a:t>
            </a:r>
            <a:endParaRPr lang="en-US" sz="1000" dirty="0"/>
          </a:p>
        </p:txBody>
      </p:sp>
      <p:sp>
        <p:nvSpPr>
          <p:cNvPr id="28" name="Text 23"/>
          <p:cNvSpPr txBox="1"/>
          <p:nvPr/>
        </p:nvSpPr>
        <p:spPr>
          <a:xfrm>
            <a:off x="5230368" y="3047695"/>
            <a:ext cx="22146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Agent用户、智能原住民、协作模式</a:t>
            </a:r>
            <a:endParaRPr lang="en-US" sz="1000" dirty="0"/>
          </a:p>
        </p:txBody>
      </p:sp>
      <p:sp>
        <p:nvSpPr>
          <p:cNvPr id="29" name="Shape 24"/>
          <p:cNvSpPr/>
          <p:nvPr/>
        </p:nvSpPr>
        <p:spPr>
          <a:xfrm>
            <a:off x="4563770" y="3343046"/>
            <a:ext cx="3066898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30" name="Text 25"/>
          <p:cNvSpPr txBox="1"/>
          <p:nvPr/>
        </p:nvSpPr>
        <p:spPr>
          <a:xfrm>
            <a:off x="4563770" y="34765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创业机会：</a:t>
            </a:r>
            <a:endParaRPr lang="en-US" sz="1000" dirty="0"/>
          </a:p>
        </p:txBody>
      </p:sp>
      <p:sp>
        <p:nvSpPr>
          <p:cNvPr id="31" name="Text 26"/>
          <p:cNvSpPr txBox="1"/>
          <p:nvPr/>
        </p:nvSpPr>
        <p:spPr>
          <a:xfrm>
            <a:off x="4753966" y="37051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人机协作新模式</a:t>
            </a:r>
            <a:endParaRPr lang="en-US" sz="1000" dirty="0"/>
          </a:p>
        </p:txBody>
      </p:sp>
      <p:sp>
        <p:nvSpPr>
          <p:cNvPr id="32" name="Text 27"/>
          <p:cNvSpPr txBox="1"/>
          <p:nvPr/>
        </p:nvSpPr>
        <p:spPr>
          <a:xfrm>
            <a:off x="4753966" y="3895344"/>
            <a:ext cx="1148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Agent网络与生态</a:t>
            </a:r>
            <a:endParaRPr lang="en-US" sz="1000" dirty="0"/>
          </a:p>
        </p:txBody>
      </p:sp>
      <p:sp>
        <p:nvSpPr>
          <p:cNvPr id="33" name="Text 28"/>
          <p:cNvSpPr txBox="1"/>
          <p:nvPr/>
        </p:nvSpPr>
        <p:spPr>
          <a:xfrm>
            <a:off x="4753966" y="408645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新用户体验设计</a:t>
            </a:r>
            <a:endParaRPr lang="en-US" sz="1000" dirty="0"/>
          </a:p>
        </p:txBody>
      </p:sp>
      <p:pic>
        <p:nvPicPr>
          <p:cNvPr id="3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0" b="-80"/>
          <a:stretch/>
        </p:blipFill>
        <p:spPr>
          <a:xfrm>
            <a:off x="7978140" y="3290926"/>
            <a:ext cx="142646" cy="228600"/>
          </a:xfrm>
          <a:prstGeom prst="rect">
            <a:avLst/>
          </a:prstGeom>
        </p:spPr>
      </p:pic>
      <p:sp>
        <p:nvSpPr>
          <p:cNvPr id="35" name="Shape 29"/>
          <p:cNvSpPr/>
          <p:nvPr/>
        </p:nvSpPr>
        <p:spPr>
          <a:xfrm>
            <a:off x="8345729" y="2343607"/>
            <a:ext cx="3467405" cy="2124151"/>
          </a:xfrm>
          <a:prstGeom prst="roundRect">
            <a:avLst>
              <a:gd name="adj" fmla="val 1544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6" name="Shape 30"/>
          <p:cNvSpPr/>
          <p:nvPr/>
        </p:nvSpPr>
        <p:spPr>
          <a:xfrm>
            <a:off x="8545982" y="25429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7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8627364" y="2648102"/>
            <a:ext cx="219456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9041587" y="2638044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终极阶段：载体驱动</a:t>
            </a:r>
            <a:endParaRPr lang="en-US" sz="1200" dirty="0"/>
          </a:p>
        </p:txBody>
      </p:sp>
      <p:sp>
        <p:nvSpPr>
          <p:cNvPr id="39" name="Text 32"/>
          <p:cNvSpPr txBox="1"/>
          <p:nvPr/>
        </p:nvSpPr>
        <p:spPr>
          <a:xfrm>
            <a:off x="8545982" y="3047695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核心变量：</a:t>
            </a:r>
            <a:endParaRPr lang="en-US" sz="1000" dirty="0"/>
          </a:p>
        </p:txBody>
      </p:sp>
      <p:sp>
        <p:nvSpPr>
          <p:cNvPr id="40" name="Text 33"/>
          <p:cNvSpPr txBox="1"/>
          <p:nvPr/>
        </p:nvSpPr>
        <p:spPr>
          <a:xfrm>
            <a:off x="9212580" y="3047695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智能设备、机器人硬件、环境感知</a:t>
            </a:r>
            <a:endParaRPr lang="en-US" sz="1000" dirty="0"/>
          </a:p>
        </p:txBody>
      </p:sp>
      <p:sp>
        <p:nvSpPr>
          <p:cNvPr id="41" name="Shape 34"/>
          <p:cNvSpPr/>
          <p:nvPr/>
        </p:nvSpPr>
        <p:spPr>
          <a:xfrm>
            <a:off x="8545982" y="3343046"/>
            <a:ext cx="3066898" cy="9144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2" name="Text 35"/>
          <p:cNvSpPr txBox="1"/>
          <p:nvPr/>
        </p:nvSpPr>
        <p:spPr>
          <a:xfrm>
            <a:off x="8545982" y="34765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创业机会：</a:t>
            </a:r>
            <a:endParaRPr lang="en-US" sz="1000" dirty="0"/>
          </a:p>
        </p:txBody>
      </p:sp>
      <p:sp>
        <p:nvSpPr>
          <p:cNvPr id="43" name="Text 36"/>
          <p:cNvSpPr txBox="1"/>
          <p:nvPr/>
        </p:nvSpPr>
        <p:spPr>
          <a:xfrm>
            <a:off x="8736178" y="3705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具身智能应用</a:t>
            </a:r>
            <a:endParaRPr lang="en-US" sz="1000" dirty="0"/>
          </a:p>
        </p:txBody>
      </p:sp>
      <p:sp>
        <p:nvSpPr>
          <p:cNvPr id="44" name="Text 37"/>
          <p:cNvSpPr txBox="1"/>
          <p:nvPr/>
        </p:nvSpPr>
        <p:spPr>
          <a:xfrm>
            <a:off x="8736178" y="389534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多模态交互系统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8736178" y="408645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垂直行业机器人</a:t>
            </a:r>
            <a:endParaRPr lang="en-US" sz="1000" dirty="0"/>
          </a:p>
        </p:txBody>
      </p:sp>
      <p:sp>
        <p:nvSpPr>
          <p:cNvPr id="46" name="Text 39"/>
          <p:cNvSpPr txBox="1"/>
          <p:nvPr/>
        </p:nvSpPr>
        <p:spPr>
          <a:xfrm>
            <a:off x="381305" y="4791456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挑战与风险</a:t>
            </a:r>
            <a:endParaRPr lang="en-US" sz="1200" dirty="0"/>
          </a:p>
        </p:txBody>
      </p:sp>
      <p:sp>
        <p:nvSpPr>
          <p:cNvPr id="47" name="Text 40"/>
          <p:cNvSpPr txBox="1"/>
          <p:nvPr/>
        </p:nvSpPr>
        <p:spPr>
          <a:xfrm>
            <a:off x="6210605" y="4791456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创业者应对策略</a:t>
            </a:r>
            <a:endParaRPr lang="en-US" sz="1200" dirty="0"/>
          </a:p>
        </p:txBody>
      </p:sp>
      <p:sp>
        <p:nvSpPr>
          <p:cNvPr id="48" name="Text 41"/>
          <p:cNvSpPr txBox="1"/>
          <p:nvPr/>
        </p:nvSpPr>
        <p:spPr>
          <a:xfrm>
            <a:off x="590702" y="5076749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技术发展不均衡导致应用瓶颈</a:t>
            </a:r>
            <a:endParaRPr lang="en-US" sz="1200" dirty="0"/>
          </a:p>
        </p:txBody>
      </p:sp>
      <p:sp>
        <p:nvSpPr>
          <p:cNvPr id="49" name="Text 42"/>
          <p:cNvSpPr txBox="1"/>
          <p:nvPr/>
        </p:nvSpPr>
        <p:spPr>
          <a:xfrm>
            <a:off x="590702" y="534375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市场早期期望过高带来落地压力</a:t>
            </a:r>
            <a:endParaRPr lang="en-US" sz="1200" dirty="0"/>
          </a:p>
        </p:txBody>
      </p:sp>
      <p:sp>
        <p:nvSpPr>
          <p:cNvPr id="50" name="Text 43"/>
          <p:cNvSpPr txBox="1"/>
          <p:nvPr/>
        </p:nvSpPr>
        <p:spPr>
          <a:xfrm>
            <a:off x="590702" y="560984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用户适应曲线陡峭影响采用速度</a:t>
            </a:r>
            <a:endParaRPr lang="en-US" sz="1200" dirty="0"/>
          </a:p>
        </p:txBody>
      </p:sp>
      <p:sp>
        <p:nvSpPr>
          <p:cNvPr id="51" name="Text 44"/>
          <p:cNvSpPr txBox="1"/>
          <p:nvPr/>
        </p:nvSpPr>
        <p:spPr>
          <a:xfrm>
            <a:off x="590702" y="5876849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巨头垄断关键技术与数据资源</a:t>
            </a:r>
            <a:endParaRPr lang="en-US" sz="1200" dirty="0"/>
          </a:p>
        </p:txBody>
      </p:sp>
      <p:sp>
        <p:nvSpPr>
          <p:cNvPr id="52" name="Text 45"/>
          <p:cNvSpPr txBox="1"/>
          <p:nvPr/>
        </p:nvSpPr>
        <p:spPr>
          <a:xfrm>
            <a:off x="7334402" y="5076749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抓住当前模型能力突破的红利</a:t>
            </a:r>
            <a:endParaRPr lang="en-US" sz="1200" dirty="0"/>
          </a:p>
        </p:txBody>
      </p:sp>
      <p:sp>
        <p:nvSpPr>
          <p:cNvPr id="53" name="Text 46"/>
          <p:cNvSpPr txBox="1"/>
          <p:nvPr/>
        </p:nvSpPr>
        <p:spPr>
          <a:xfrm>
            <a:off x="7181698" y="5343754"/>
            <a:ext cx="22384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降低使用门槛，创造"啊哈时刻"</a:t>
            </a:r>
            <a:endParaRPr lang="en-US" sz="1200" dirty="0"/>
          </a:p>
        </p:txBody>
      </p:sp>
      <p:sp>
        <p:nvSpPr>
          <p:cNvPr id="54" name="Text 47"/>
          <p:cNvSpPr txBox="1"/>
          <p:nvPr/>
        </p:nvSpPr>
        <p:spPr>
          <a:xfrm>
            <a:off x="7334402" y="5609844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避开巨头主战场，专注垂直领域</a:t>
            </a:r>
            <a:endParaRPr lang="en-US" sz="1200" dirty="0"/>
          </a:p>
        </p:txBody>
      </p:sp>
      <p:sp>
        <p:nvSpPr>
          <p:cNvPr id="55" name="Text 48"/>
          <p:cNvSpPr txBox="1"/>
          <p:nvPr/>
        </p:nvSpPr>
        <p:spPr>
          <a:xfrm>
            <a:off x="7181698" y="5876849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构建专属数据护城河</a:t>
            </a:r>
            <a:endParaRPr lang="en-US" sz="1200" dirty="0"/>
          </a:p>
        </p:txBody>
      </p:sp>
      <p:sp>
        <p:nvSpPr>
          <p:cNvPr id="56" name="Text 49"/>
          <p:cNvSpPr txBox="1"/>
          <p:nvPr/>
        </p:nvSpPr>
        <p:spPr>
          <a:xfrm>
            <a:off x="6420002" y="5076749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技术窗口期：</a:t>
            </a:r>
            <a:endParaRPr lang="en-US" sz="1200" dirty="0"/>
          </a:p>
        </p:txBody>
      </p:sp>
      <p:sp>
        <p:nvSpPr>
          <p:cNvPr id="57" name="Text 50"/>
          <p:cNvSpPr txBox="1"/>
          <p:nvPr/>
        </p:nvSpPr>
        <p:spPr>
          <a:xfrm>
            <a:off x="6420002" y="53437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用户教育：</a:t>
            </a:r>
            <a:endParaRPr lang="en-US" sz="1200" dirty="0"/>
          </a:p>
        </p:txBody>
      </p:sp>
      <p:sp>
        <p:nvSpPr>
          <p:cNvPr id="58" name="Text 51"/>
          <p:cNvSpPr txBox="1"/>
          <p:nvPr/>
        </p:nvSpPr>
        <p:spPr>
          <a:xfrm>
            <a:off x="6420002" y="56098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差异化定位：</a:t>
            </a:r>
            <a:endParaRPr lang="en-US" sz="1200" dirty="0"/>
          </a:p>
        </p:txBody>
      </p:sp>
      <p:sp>
        <p:nvSpPr>
          <p:cNvPr id="59" name="Text 52"/>
          <p:cNvSpPr txBox="1"/>
          <p:nvPr/>
        </p:nvSpPr>
        <p:spPr>
          <a:xfrm>
            <a:off x="6420002" y="5876849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数据策略：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2025-09-16T14:22:31Z</dcterms:created>
  <dcterms:modified xsi:type="dcterms:W3CDTF">2025-09-16T14:22:31Z</dcterms:modified>
</cp:coreProperties>
</file>