
<file path=[Content_Types].xml><?xml version="1.0" encoding="utf-8"?>
<Types xmlns="http://schemas.openxmlformats.org/package/2006/content-types">
  <Default Extension="6627811f3e82b6903de784602650ed2b" ContentType="image/6627811f3e82b6903de784602650ed2b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62" r:id="rId4"/>
    <p:sldId id="259" r:id="rId5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7"/>
    <p:restoredTop sz="94610"/>
  </p:normalViewPr>
  <p:slideViewPr>
    <p:cSldViewPr snapToGrid="0" snapToObjects="1">
      <p:cViewPr varScale="1">
        <p:scale>
          <a:sx n="124" d="100"/>
          <a:sy n="124" d="100"/>
        </p:scale>
        <p:origin x="2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7050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一些文字和图案&#10;&#10;描述已自动生成">
            <a:extLst>
              <a:ext uri="{FF2B5EF4-FFF2-40B4-BE49-F238E27FC236}">
                <a16:creationId xmlns:a16="http://schemas.microsoft.com/office/drawing/2014/main" id="{6157D3C9-4DAE-D4B8-8CD1-58954A8FD5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674" t="1049" r="1"/>
          <a:stretch/>
        </p:blipFill>
        <p:spPr>
          <a:xfrm>
            <a:off x="0" y="0"/>
            <a:ext cx="12238147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6627811f3e82b6903de784602650ed2b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6" name="Shape 4"/>
          <p:cNvSpPr/>
          <p:nvPr/>
        </p:nvSpPr>
        <p:spPr>
          <a:xfrm>
            <a:off x="10287000" y="4476902"/>
            <a:ext cx="2857500" cy="2857500"/>
          </a:xfrm>
          <a:prstGeom prst="ellipse">
            <a:avLst/>
          </a:prstGeom>
          <a:solidFill>
            <a:srgbClr val="4C6FFF">
              <a:alpha val="5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7" name="Text 5"/>
          <p:cNvSpPr txBox="1"/>
          <p:nvPr/>
        </p:nvSpPr>
        <p:spPr>
          <a:xfrm>
            <a:off x="2937053" y="2346350"/>
            <a:ext cx="6753758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45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智能体企业实战AI训练营</a:t>
            </a:r>
            <a:endParaRPr lang="en-US" sz="4500" dirty="0"/>
          </a:p>
        </p:txBody>
      </p:sp>
      <p:sp>
        <p:nvSpPr>
          <p:cNvPr id="8" name="Shape 6"/>
          <p:cNvSpPr/>
          <p:nvPr/>
        </p:nvSpPr>
        <p:spPr>
          <a:xfrm>
            <a:off x="5619902" y="3317443"/>
            <a:ext cx="952805" cy="57607"/>
          </a:xfrm>
          <a:prstGeom prst="roundRect">
            <a:avLst>
              <a:gd name="adj" fmla="val 793654"/>
            </a:avLst>
          </a:prstGeom>
          <a:solidFill>
            <a:srgbClr val="4C6FFF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9" name="Text 7"/>
          <p:cNvSpPr txBox="1"/>
          <p:nvPr/>
        </p:nvSpPr>
        <p:spPr>
          <a:xfrm>
            <a:off x="2878531" y="3679546"/>
            <a:ext cx="6624828" cy="2953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9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从AI趋势到实战落地的完整知识体系，方法论，和构建路径</a:t>
            </a:r>
            <a:endParaRPr lang="en-US" sz="1900" dirty="0"/>
          </a:p>
        </p:txBody>
      </p:sp>
      <p:sp>
        <p:nvSpPr>
          <p:cNvPr id="10" name="Text 8"/>
          <p:cNvSpPr txBox="1"/>
          <p:nvPr/>
        </p:nvSpPr>
        <p:spPr>
          <a:xfrm>
            <a:off x="7429500" y="4239158"/>
            <a:ext cx="2857500" cy="17739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600" b="1" dirty="0" err="1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培训导师</a:t>
            </a:r>
            <a:r>
              <a:rPr lang="zh-CN" altLang="en-US" sz="16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：</a:t>
            </a:r>
            <a:r>
              <a:rPr lang="en-US" sz="1600" b="1" dirty="0" err="1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石建平Jimmy</a:t>
            </a:r>
            <a:r>
              <a:rPr lang="en-US" sz="16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Shi</a:t>
            </a:r>
            <a:endParaRPr lang="en-US" sz="1600" dirty="0"/>
          </a:p>
        </p:txBody>
      </p:sp>
      <p:pic>
        <p:nvPicPr>
          <p:cNvPr id="11" name="Image 0" descr="preencoded.png"/>
          <p:cNvPicPr>
            <a:picLocks noChangeAspect="1"/>
          </p:cNvPicPr>
          <p:nvPr/>
        </p:nvPicPr>
        <p:blipFill>
          <a:blip r:embed="rId3">
            <a:alphaModFix amt="20000"/>
          </a:blip>
          <a:srcRect l="-23" r="-23"/>
          <a:stretch/>
        </p:blipFill>
        <p:spPr>
          <a:xfrm>
            <a:off x="9753905" y="914400"/>
            <a:ext cx="1524305" cy="1218895"/>
          </a:xfrm>
          <a:prstGeom prst="rect">
            <a:avLst/>
          </a:prstGeom>
        </p:spPr>
      </p:pic>
      <p:pic>
        <p:nvPicPr>
          <p:cNvPr id="12" name="Image 1" descr="preencoded.png"/>
          <p:cNvPicPr>
            <a:picLocks noChangeAspect="1"/>
          </p:cNvPicPr>
          <p:nvPr/>
        </p:nvPicPr>
        <p:blipFill>
          <a:blip r:embed="rId4">
            <a:alphaModFix amt="20000"/>
          </a:blip>
          <a:srcRect/>
          <a:stretch/>
        </p:blipFill>
        <p:spPr>
          <a:xfrm>
            <a:off x="914400" y="4724705"/>
            <a:ext cx="1218895" cy="1218895"/>
          </a:xfrm>
          <a:prstGeom prst="rect">
            <a:avLst/>
          </a:prstGeom>
        </p:spPr>
      </p:pic>
      <p:sp>
        <p:nvSpPr>
          <p:cNvPr id="13" name="Text 9"/>
          <p:cNvSpPr txBox="1"/>
          <p:nvPr/>
        </p:nvSpPr>
        <p:spPr>
          <a:xfrm>
            <a:off x="5152644" y="6152998"/>
            <a:ext cx="20153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300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北京艾捷特科技有限公司</a:t>
            </a:r>
            <a:endParaRPr lang="en-US" sz="13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"/>
          <p:cNvSpPr/>
          <p:nvPr/>
        </p:nvSpPr>
        <p:spPr>
          <a:xfrm>
            <a:off x="1" y="1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  <p:txBody>
          <a:bodyPr/>
          <a:lstStyle/>
          <a:p>
            <a:endParaRPr lang="zh-CN" altLang="en-US" sz="2400"/>
          </a:p>
        </p:txBody>
      </p:sp>
      <p:sp>
        <p:nvSpPr>
          <p:cNvPr id="5" name="Text 3"/>
          <p:cNvSpPr txBox="1"/>
          <p:nvPr/>
        </p:nvSpPr>
        <p:spPr>
          <a:xfrm>
            <a:off x="2199066" y="332953"/>
            <a:ext cx="7680480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2700" b="1" dirty="0" err="1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打造智能体企业系统课程</a:t>
            </a:r>
            <a:r>
              <a:rPr lang="zh-CN" altLang="en-US" sz="27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altLang="zh-CN" sz="27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–</a:t>
            </a:r>
            <a:r>
              <a:rPr lang="zh-CN" altLang="en-US" sz="27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创业的新高度</a:t>
            </a:r>
            <a:endParaRPr lang="en-US" sz="2700" dirty="0"/>
          </a:p>
        </p:txBody>
      </p:sp>
      <p:sp>
        <p:nvSpPr>
          <p:cNvPr id="6" name="Text 4"/>
          <p:cNvSpPr txBox="1"/>
          <p:nvPr/>
        </p:nvSpPr>
        <p:spPr>
          <a:xfrm>
            <a:off x="3870655" y="981151"/>
            <a:ext cx="458663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从AI趋势到实战落地的完整知识体系，方法论，和构建路径</a:t>
            </a:r>
            <a:endParaRPr lang="en-US" sz="1300" dirty="0"/>
          </a:p>
        </p:txBody>
      </p:sp>
      <p:sp>
        <p:nvSpPr>
          <p:cNvPr id="7" name="Shape 5"/>
          <p:cNvSpPr/>
          <p:nvPr/>
        </p:nvSpPr>
        <p:spPr>
          <a:xfrm>
            <a:off x="380999" y="1448410"/>
            <a:ext cx="2714854" cy="1190563"/>
          </a:xfrm>
          <a:prstGeom prst="roundRect">
            <a:avLst>
              <a:gd name="adj" fmla="val 5793"/>
            </a:avLst>
          </a:prstGeom>
          <a:solidFill>
            <a:srgbClr val="F8FAFC"/>
          </a:solidFill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8" name="Shape 6"/>
          <p:cNvSpPr/>
          <p:nvPr/>
        </p:nvSpPr>
        <p:spPr>
          <a:xfrm>
            <a:off x="3286048" y="1448410"/>
            <a:ext cx="2714854" cy="1190563"/>
          </a:xfrm>
          <a:prstGeom prst="roundRect">
            <a:avLst>
              <a:gd name="adj" fmla="val 5793"/>
            </a:avLst>
          </a:prstGeom>
          <a:solidFill>
            <a:srgbClr val="F8FAFC"/>
          </a:solidFill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9" name="Shape 7"/>
          <p:cNvSpPr/>
          <p:nvPr/>
        </p:nvSpPr>
        <p:spPr>
          <a:xfrm>
            <a:off x="580339" y="1655077"/>
            <a:ext cx="381305" cy="337961"/>
          </a:xfrm>
          <a:prstGeom prst="ellipse">
            <a:avLst/>
          </a:prstGeom>
          <a:solidFill>
            <a:srgbClr val="EBF0FF"/>
          </a:solidFill>
          <a:ln/>
        </p:spPr>
        <p:txBody>
          <a:bodyPr/>
          <a:lstStyle/>
          <a:p>
            <a:endParaRPr lang="zh-CN" altLang="en-US" sz="2400"/>
          </a:p>
        </p:txBody>
      </p:sp>
      <p:pic>
        <p:nvPicPr>
          <p:cNvPr id="10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94639" y="1756384"/>
            <a:ext cx="152705" cy="135347"/>
          </a:xfrm>
          <a:prstGeom prst="rect">
            <a:avLst/>
          </a:prstGeom>
        </p:spPr>
      </p:pic>
      <p:sp>
        <p:nvSpPr>
          <p:cNvPr id="11" name="Shape 8"/>
          <p:cNvSpPr/>
          <p:nvPr/>
        </p:nvSpPr>
        <p:spPr>
          <a:xfrm>
            <a:off x="6191096" y="1448410"/>
            <a:ext cx="2714854" cy="1190563"/>
          </a:xfrm>
          <a:prstGeom prst="roundRect">
            <a:avLst>
              <a:gd name="adj" fmla="val 5793"/>
            </a:avLst>
          </a:prstGeom>
          <a:solidFill>
            <a:srgbClr val="F8FAFC"/>
          </a:solidFill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12" name="Shape 9"/>
          <p:cNvSpPr/>
          <p:nvPr/>
        </p:nvSpPr>
        <p:spPr>
          <a:xfrm>
            <a:off x="9096145" y="1448410"/>
            <a:ext cx="2714854" cy="1190563"/>
          </a:xfrm>
          <a:prstGeom prst="roundRect">
            <a:avLst>
              <a:gd name="adj" fmla="val 5793"/>
            </a:avLst>
          </a:prstGeom>
          <a:solidFill>
            <a:srgbClr val="F8FAFC"/>
          </a:solidFill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13" name="Shape 10"/>
          <p:cNvSpPr/>
          <p:nvPr/>
        </p:nvSpPr>
        <p:spPr>
          <a:xfrm>
            <a:off x="380999" y="2807548"/>
            <a:ext cx="2714854" cy="1190563"/>
          </a:xfrm>
          <a:prstGeom prst="roundRect">
            <a:avLst>
              <a:gd name="adj" fmla="val 5793"/>
            </a:avLst>
          </a:prstGeom>
          <a:solidFill>
            <a:srgbClr val="F8FAFC"/>
          </a:solidFill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14" name="Shape 11"/>
          <p:cNvSpPr/>
          <p:nvPr/>
        </p:nvSpPr>
        <p:spPr>
          <a:xfrm>
            <a:off x="3286048" y="2807548"/>
            <a:ext cx="2714854" cy="1190563"/>
          </a:xfrm>
          <a:prstGeom prst="roundRect">
            <a:avLst>
              <a:gd name="adj" fmla="val 5793"/>
            </a:avLst>
          </a:prstGeom>
          <a:solidFill>
            <a:srgbClr val="F8FAFC"/>
          </a:solidFill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15" name="Shape 12"/>
          <p:cNvSpPr/>
          <p:nvPr/>
        </p:nvSpPr>
        <p:spPr>
          <a:xfrm>
            <a:off x="6191096" y="2807548"/>
            <a:ext cx="2714854" cy="1190563"/>
          </a:xfrm>
          <a:prstGeom prst="roundRect">
            <a:avLst>
              <a:gd name="adj" fmla="val 5793"/>
            </a:avLst>
          </a:prstGeom>
          <a:solidFill>
            <a:srgbClr val="F8FAFC"/>
          </a:solidFill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16" name="Shape 13"/>
          <p:cNvSpPr/>
          <p:nvPr/>
        </p:nvSpPr>
        <p:spPr>
          <a:xfrm>
            <a:off x="3486302" y="1655077"/>
            <a:ext cx="381305" cy="337961"/>
          </a:xfrm>
          <a:prstGeom prst="ellipse">
            <a:avLst/>
          </a:prstGeom>
          <a:solidFill>
            <a:srgbClr val="EBF0FF"/>
          </a:solidFill>
          <a:ln/>
        </p:spPr>
        <p:txBody>
          <a:bodyPr/>
          <a:lstStyle/>
          <a:p>
            <a:endParaRPr lang="zh-CN" altLang="en-US" sz="2400"/>
          </a:p>
        </p:txBody>
      </p:sp>
      <p:sp>
        <p:nvSpPr>
          <p:cNvPr id="17" name="Shape 14"/>
          <p:cNvSpPr/>
          <p:nvPr/>
        </p:nvSpPr>
        <p:spPr>
          <a:xfrm>
            <a:off x="6391351" y="1655077"/>
            <a:ext cx="381305" cy="337961"/>
          </a:xfrm>
          <a:prstGeom prst="ellipse">
            <a:avLst/>
          </a:prstGeom>
          <a:solidFill>
            <a:srgbClr val="EBF0FF"/>
          </a:solidFill>
          <a:ln/>
        </p:spPr>
        <p:txBody>
          <a:bodyPr/>
          <a:lstStyle/>
          <a:p>
            <a:endParaRPr lang="zh-CN" altLang="en-US" sz="2400"/>
          </a:p>
        </p:txBody>
      </p:sp>
      <p:sp>
        <p:nvSpPr>
          <p:cNvPr id="18" name="Shape 15"/>
          <p:cNvSpPr/>
          <p:nvPr/>
        </p:nvSpPr>
        <p:spPr>
          <a:xfrm>
            <a:off x="9296400" y="1655077"/>
            <a:ext cx="381305" cy="337961"/>
          </a:xfrm>
          <a:prstGeom prst="ellipse">
            <a:avLst/>
          </a:prstGeom>
          <a:solidFill>
            <a:srgbClr val="EBF0FF"/>
          </a:solidFill>
          <a:ln/>
        </p:spPr>
        <p:txBody>
          <a:bodyPr/>
          <a:lstStyle/>
          <a:p>
            <a:endParaRPr lang="zh-CN" altLang="en-US" sz="2400"/>
          </a:p>
        </p:txBody>
      </p:sp>
      <p:sp>
        <p:nvSpPr>
          <p:cNvPr id="19" name="Shape 16"/>
          <p:cNvSpPr/>
          <p:nvPr/>
        </p:nvSpPr>
        <p:spPr>
          <a:xfrm>
            <a:off x="580339" y="3014215"/>
            <a:ext cx="381305" cy="337961"/>
          </a:xfrm>
          <a:prstGeom prst="ellipse">
            <a:avLst/>
          </a:prstGeom>
          <a:solidFill>
            <a:srgbClr val="EBF0FF"/>
          </a:solidFill>
          <a:ln/>
        </p:spPr>
        <p:txBody>
          <a:bodyPr/>
          <a:lstStyle/>
          <a:p>
            <a:endParaRPr lang="zh-CN" altLang="en-US" sz="2400"/>
          </a:p>
        </p:txBody>
      </p:sp>
      <p:sp>
        <p:nvSpPr>
          <p:cNvPr id="20" name="Shape 17"/>
          <p:cNvSpPr/>
          <p:nvPr/>
        </p:nvSpPr>
        <p:spPr>
          <a:xfrm>
            <a:off x="3486302" y="3014215"/>
            <a:ext cx="381305" cy="337961"/>
          </a:xfrm>
          <a:prstGeom prst="ellipse">
            <a:avLst/>
          </a:prstGeom>
          <a:solidFill>
            <a:srgbClr val="EBF0FF"/>
          </a:solidFill>
          <a:ln/>
        </p:spPr>
        <p:txBody>
          <a:bodyPr/>
          <a:lstStyle/>
          <a:p>
            <a:endParaRPr lang="zh-CN" altLang="en-US" sz="2400"/>
          </a:p>
        </p:txBody>
      </p:sp>
      <p:sp>
        <p:nvSpPr>
          <p:cNvPr id="21" name="Shape 18"/>
          <p:cNvSpPr/>
          <p:nvPr/>
        </p:nvSpPr>
        <p:spPr>
          <a:xfrm>
            <a:off x="6391351" y="3014215"/>
            <a:ext cx="381305" cy="337961"/>
          </a:xfrm>
          <a:prstGeom prst="ellipse">
            <a:avLst/>
          </a:prstGeom>
          <a:solidFill>
            <a:srgbClr val="EBF0FF"/>
          </a:solidFill>
          <a:ln/>
        </p:spPr>
        <p:txBody>
          <a:bodyPr/>
          <a:lstStyle/>
          <a:p>
            <a:endParaRPr lang="zh-CN" altLang="en-US" sz="2400"/>
          </a:p>
        </p:txBody>
      </p:sp>
      <p:sp>
        <p:nvSpPr>
          <p:cNvPr id="22" name="Text 19"/>
          <p:cNvSpPr txBox="1"/>
          <p:nvPr/>
        </p:nvSpPr>
        <p:spPr>
          <a:xfrm>
            <a:off x="1114348" y="1642109"/>
            <a:ext cx="462686" cy="1442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10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模块 1</a:t>
            </a:r>
            <a:endParaRPr lang="en-US" sz="1000" dirty="0"/>
          </a:p>
        </p:txBody>
      </p:sp>
      <p:sp>
        <p:nvSpPr>
          <p:cNvPr id="23" name="Text 20"/>
          <p:cNvSpPr txBox="1"/>
          <p:nvPr/>
        </p:nvSpPr>
        <p:spPr>
          <a:xfrm>
            <a:off x="4019397" y="1642109"/>
            <a:ext cx="491033" cy="1442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10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模块 2</a:t>
            </a:r>
            <a:endParaRPr lang="en-US" sz="1000" dirty="0"/>
          </a:p>
        </p:txBody>
      </p:sp>
      <p:sp>
        <p:nvSpPr>
          <p:cNvPr id="24" name="Text 21"/>
          <p:cNvSpPr txBox="1"/>
          <p:nvPr/>
        </p:nvSpPr>
        <p:spPr>
          <a:xfrm>
            <a:off x="4019397" y="3001248"/>
            <a:ext cx="491033" cy="1442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10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模块 6</a:t>
            </a:r>
            <a:endParaRPr lang="en-US" sz="1000" dirty="0"/>
          </a:p>
        </p:txBody>
      </p:sp>
      <p:sp>
        <p:nvSpPr>
          <p:cNvPr id="25" name="Text 22"/>
          <p:cNvSpPr txBox="1"/>
          <p:nvPr/>
        </p:nvSpPr>
        <p:spPr>
          <a:xfrm>
            <a:off x="1114348" y="1836619"/>
            <a:ext cx="1343254" cy="16938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9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AI行业现状与趋势</a:t>
            </a:r>
            <a:endParaRPr lang="en-US" sz="900" dirty="0"/>
          </a:p>
        </p:txBody>
      </p:sp>
      <p:sp>
        <p:nvSpPr>
          <p:cNvPr id="26" name="Text 23"/>
          <p:cNvSpPr txBox="1"/>
          <p:nvPr/>
        </p:nvSpPr>
        <p:spPr>
          <a:xfrm>
            <a:off x="580339" y="2131626"/>
            <a:ext cx="2339035" cy="31283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1000" dirty="0" err="1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智能体企业与行业新周期，探索第四次文明革命浪潮</a:t>
            </a:r>
            <a:endParaRPr lang="en-US" sz="1000" dirty="0"/>
          </a:p>
        </p:txBody>
      </p:sp>
      <p:pic>
        <p:nvPicPr>
          <p:cNvPr id="27" name="Image 1" descr="preencoded.png"/>
          <p:cNvPicPr>
            <a:picLocks noChangeAspect="1"/>
          </p:cNvPicPr>
          <p:nvPr/>
        </p:nvPicPr>
        <p:blipFill>
          <a:blip r:embed="rId4"/>
          <a:srcRect t="-180" b="-180"/>
          <a:stretch/>
        </p:blipFill>
        <p:spPr>
          <a:xfrm>
            <a:off x="3581400" y="1756384"/>
            <a:ext cx="190195" cy="135347"/>
          </a:xfrm>
          <a:prstGeom prst="rect">
            <a:avLst/>
          </a:prstGeom>
        </p:spPr>
      </p:pic>
      <p:sp>
        <p:nvSpPr>
          <p:cNvPr id="28" name="Text 24"/>
          <p:cNvSpPr txBox="1"/>
          <p:nvPr/>
        </p:nvSpPr>
        <p:spPr>
          <a:xfrm>
            <a:off x="6924446" y="1642109"/>
            <a:ext cx="491033" cy="1442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10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模块 3</a:t>
            </a:r>
            <a:endParaRPr lang="en-US" sz="1000" dirty="0"/>
          </a:p>
        </p:txBody>
      </p:sp>
      <p:sp>
        <p:nvSpPr>
          <p:cNvPr id="29" name="Text 25"/>
          <p:cNvSpPr txBox="1"/>
          <p:nvPr/>
        </p:nvSpPr>
        <p:spPr>
          <a:xfrm>
            <a:off x="9829495" y="1642109"/>
            <a:ext cx="491033" cy="1442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10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模块 4</a:t>
            </a:r>
            <a:endParaRPr lang="en-US" sz="1000" dirty="0"/>
          </a:p>
        </p:txBody>
      </p:sp>
      <p:sp>
        <p:nvSpPr>
          <p:cNvPr id="30" name="Text 26"/>
          <p:cNvSpPr txBox="1"/>
          <p:nvPr/>
        </p:nvSpPr>
        <p:spPr>
          <a:xfrm>
            <a:off x="4019397" y="1836619"/>
            <a:ext cx="1191463" cy="16938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9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智能体企业定义</a:t>
            </a:r>
            <a:endParaRPr lang="en-US" sz="900" dirty="0"/>
          </a:p>
        </p:txBody>
      </p:sp>
      <p:sp>
        <p:nvSpPr>
          <p:cNvPr id="31" name="Text 27"/>
          <p:cNvSpPr txBox="1"/>
          <p:nvPr/>
        </p:nvSpPr>
        <p:spPr>
          <a:xfrm>
            <a:off x="6924446" y="1836619"/>
            <a:ext cx="1191463" cy="16938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9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战略与运营框架</a:t>
            </a:r>
            <a:endParaRPr lang="en-US" sz="900" dirty="0"/>
          </a:p>
        </p:txBody>
      </p:sp>
      <p:sp>
        <p:nvSpPr>
          <p:cNvPr id="32" name="Text 28"/>
          <p:cNvSpPr txBox="1"/>
          <p:nvPr/>
        </p:nvSpPr>
        <p:spPr>
          <a:xfrm>
            <a:off x="3486301" y="2131626"/>
            <a:ext cx="2367382" cy="31283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智能体企业定义、趋势与案例分析，AI时代的企业新物种</a:t>
            </a:r>
            <a:endParaRPr lang="en-US" sz="1000" dirty="0"/>
          </a:p>
        </p:txBody>
      </p:sp>
      <p:pic>
        <p:nvPicPr>
          <p:cNvPr id="33" name="Image 2" descr="preencoded.png"/>
          <p:cNvPicPr>
            <a:picLocks noChangeAspect="1"/>
          </p:cNvPicPr>
          <p:nvPr/>
        </p:nvPicPr>
        <p:blipFill>
          <a:blip r:embed="rId5"/>
          <a:srcRect l="-33" r="-33"/>
          <a:stretch/>
        </p:blipFill>
        <p:spPr>
          <a:xfrm>
            <a:off x="6495593" y="1756384"/>
            <a:ext cx="171907" cy="135347"/>
          </a:xfrm>
          <a:prstGeom prst="rect">
            <a:avLst/>
          </a:prstGeom>
        </p:spPr>
      </p:pic>
      <p:sp>
        <p:nvSpPr>
          <p:cNvPr id="34" name="Text 29"/>
          <p:cNvSpPr txBox="1"/>
          <p:nvPr/>
        </p:nvSpPr>
        <p:spPr>
          <a:xfrm>
            <a:off x="6391351" y="2131626"/>
            <a:ext cx="2310689" cy="31283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智能体企业战略和路径画板框架，实现10倍价值创造</a:t>
            </a:r>
            <a:endParaRPr lang="en-US" sz="1000" dirty="0"/>
          </a:p>
        </p:txBody>
      </p:sp>
      <p:pic>
        <p:nvPicPr>
          <p:cNvPr id="35" name="Image 3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9410700" y="1756384"/>
            <a:ext cx="152705" cy="135347"/>
          </a:xfrm>
          <a:prstGeom prst="rect">
            <a:avLst/>
          </a:prstGeom>
        </p:spPr>
      </p:pic>
      <p:sp>
        <p:nvSpPr>
          <p:cNvPr id="36" name="Text 30"/>
          <p:cNvSpPr txBox="1"/>
          <p:nvPr/>
        </p:nvSpPr>
        <p:spPr>
          <a:xfrm>
            <a:off x="1114349" y="3001248"/>
            <a:ext cx="491033" cy="1442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10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模块 5</a:t>
            </a:r>
            <a:endParaRPr lang="en-US" sz="1000" dirty="0"/>
          </a:p>
        </p:txBody>
      </p:sp>
      <p:sp>
        <p:nvSpPr>
          <p:cNvPr id="37" name="Text 31"/>
          <p:cNvSpPr txBox="1"/>
          <p:nvPr/>
        </p:nvSpPr>
        <p:spPr>
          <a:xfrm>
            <a:off x="9829494" y="1836619"/>
            <a:ext cx="886054" cy="16938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9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智能体产品</a:t>
            </a:r>
            <a:endParaRPr lang="en-US" sz="900" dirty="0"/>
          </a:p>
        </p:txBody>
      </p:sp>
      <p:sp>
        <p:nvSpPr>
          <p:cNvPr id="38" name="Text 32"/>
          <p:cNvSpPr txBox="1"/>
          <p:nvPr/>
        </p:nvSpPr>
        <p:spPr>
          <a:xfrm>
            <a:off x="9296399" y="2131626"/>
            <a:ext cx="2376526" cy="31283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1000" dirty="0" err="1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基于AI时代的变量</a:t>
            </a:r>
            <a:r>
              <a:rPr lang="zh-CN" alt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，</a:t>
            </a: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打造10倍价值的智能体产品，智能物种重构时代的创业突破</a:t>
            </a:r>
            <a:endParaRPr lang="en-US" sz="1000" dirty="0"/>
          </a:p>
        </p:txBody>
      </p:sp>
      <p:pic>
        <p:nvPicPr>
          <p:cNvPr id="39" name="Image 4" descr="preencoded.png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694639" y="3115523"/>
            <a:ext cx="152705" cy="135347"/>
          </a:xfrm>
          <a:prstGeom prst="rect">
            <a:avLst/>
          </a:prstGeom>
        </p:spPr>
      </p:pic>
      <p:sp>
        <p:nvSpPr>
          <p:cNvPr id="40" name="Text 33"/>
          <p:cNvSpPr txBox="1"/>
          <p:nvPr/>
        </p:nvSpPr>
        <p:spPr>
          <a:xfrm>
            <a:off x="1114348" y="3195757"/>
            <a:ext cx="1038758" cy="16938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9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技术基础设施</a:t>
            </a:r>
            <a:endParaRPr lang="en-US" sz="900" dirty="0"/>
          </a:p>
        </p:txBody>
      </p:sp>
      <p:sp>
        <p:nvSpPr>
          <p:cNvPr id="41" name="Text 34"/>
          <p:cNvSpPr txBox="1"/>
          <p:nvPr/>
        </p:nvSpPr>
        <p:spPr>
          <a:xfrm>
            <a:off x="580338" y="3491574"/>
            <a:ext cx="2358238" cy="31283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1000" dirty="0" err="1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智能体AI的基础设施，应用智能的核心技术栈与实施方案</a:t>
            </a:r>
            <a:endParaRPr lang="en-US" sz="1000" dirty="0"/>
          </a:p>
        </p:txBody>
      </p:sp>
      <p:pic>
        <p:nvPicPr>
          <p:cNvPr id="42" name="Image 5" descr="preencoded.png"/>
          <p:cNvPicPr>
            <a:picLocks noChangeAspect="1"/>
          </p:cNvPicPr>
          <p:nvPr/>
        </p:nvPicPr>
        <p:blipFill>
          <a:blip r:embed="rId8"/>
          <a:srcRect t="-180" b="-180"/>
          <a:stretch/>
        </p:blipFill>
        <p:spPr>
          <a:xfrm>
            <a:off x="3581400" y="3115523"/>
            <a:ext cx="190195" cy="135347"/>
          </a:xfrm>
          <a:prstGeom prst="rect">
            <a:avLst/>
          </a:prstGeom>
        </p:spPr>
      </p:pic>
      <p:pic>
        <p:nvPicPr>
          <p:cNvPr id="43" name="Image 6" descr="preencoded.png"/>
          <p:cNvPicPr>
            <a:picLocks noChangeAspect="1"/>
          </p:cNvPicPr>
          <p:nvPr/>
        </p:nvPicPr>
        <p:blipFill>
          <a:blip r:embed="rId9"/>
          <a:srcRect t="-180" b="-180"/>
          <a:stretch/>
        </p:blipFill>
        <p:spPr>
          <a:xfrm>
            <a:off x="6486449" y="3115523"/>
            <a:ext cx="190195" cy="135347"/>
          </a:xfrm>
          <a:prstGeom prst="rect">
            <a:avLst/>
          </a:prstGeom>
        </p:spPr>
      </p:pic>
      <p:sp>
        <p:nvSpPr>
          <p:cNvPr id="44" name="Shape 35"/>
          <p:cNvSpPr/>
          <p:nvPr/>
        </p:nvSpPr>
        <p:spPr>
          <a:xfrm>
            <a:off x="9096145" y="2807548"/>
            <a:ext cx="2714854" cy="1190563"/>
          </a:xfrm>
          <a:prstGeom prst="roundRect">
            <a:avLst>
              <a:gd name="adj" fmla="val 5793"/>
            </a:avLst>
          </a:prstGeom>
          <a:solidFill>
            <a:srgbClr val="F8FAFC"/>
          </a:solidFill>
          <a:ln w="12700">
            <a:solidFill>
              <a:srgbClr val="E2E8F0"/>
            </a:solidFill>
            <a:prstDash val="soli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45" name="Shape 36"/>
          <p:cNvSpPr/>
          <p:nvPr/>
        </p:nvSpPr>
        <p:spPr>
          <a:xfrm>
            <a:off x="9296400" y="3014215"/>
            <a:ext cx="381305" cy="337961"/>
          </a:xfrm>
          <a:prstGeom prst="ellipse">
            <a:avLst/>
          </a:prstGeom>
          <a:solidFill>
            <a:srgbClr val="EBF0FF"/>
          </a:solidFill>
          <a:ln/>
        </p:spPr>
        <p:txBody>
          <a:bodyPr/>
          <a:lstStyle/>
          <a:p>
            <a:endParaRPr lang="zh-CN" altLang="en-US" sz="2400"/>
          </a:p>
        </p:txBody>
      </p:sp>
      <p:sp>
        <p:nvSpPr>
          <p:cNvPr id="46" name="Text 37"/>
          <p:cNvSpPr txBox="1"/>
          <p:nvPr/>
        </p:nvSpPr>
        <p:spPr>
          <a:xfrm>
            <a:off x="6924446" y="3001248"/>
            <a:ext cx="481889" cy="1442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10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模块 7</a:t>
            </a:r>
            <a:endParaRPr lang="en-US" sz="1000" dirty="0"/>
          </a:p>
        </p:txBody>
      </p:sp>
      <p:sp>
        <p:nvSpPr>
          <p:cNvPr id="47" name="Text 38"/>
          <p:cNvSpPr txBox="1"/>
          <p:nvPr/>
        </p:nvSpPr>
        <p:spPr>
          <a:xfrm>
            <a:off x="4019396" y="3195757"/>
            <a:ext cx="1343254" cy="16938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9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智能体企业的运营</a:t>
            </a:r>
            <a:endParaRPr lang="en-US" sz="900" dirty="0"/>
          </a:p>
        </p:txBody>
      </p:sp>
      <p:sp>
        <p:nvSpPr>
          <p:cNvPr id="48" name="Text 39"/>
          <p:cNvSpPr txBox="1"/>
          <p:nvPr/>
        </p:nvSpPr>
        <p:spPr>
          <a:xfrm>
            <a:off x="6924446" y="3195757"/>
            <a:ext cx="1086307" cy="16938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9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 Native团队</a:t>
            </a:r>
            <a:endParaRPr lang="en-US" sz="900" dirty="0"/>
          </a:p>
        </p:txBody>
      </p:sp>
      <p:sp>
        <p:nvSpPr>
          <p:cNvPr id="49" name="Text 40"/>
          <p:cNvSpPr txBox="1"/>
          <p:nvPr/>
        </p:nvSpPr>
        <p:spPr>
          <a:xfrm>
            <a:off x="3486301" y="3491574"/>
            <a:ext cx="2367382" cy="31283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战略、执行、文化、运营的系统性自洽，10倍效率，1/10成本</a:t>
            </a:r>
            <a:endParaRPr lang="en-US" sz="1000" dirty="0"/>
          </a:p>
        </p:txBody>
      </p:sp>
      <p:sp>
        <p:nvSpPr>
          <p:cNvPr id="50" name="Text 41"/>
          <p:cNvSpPr txBox="1"/>
          <p:nvPr/>
        </p:nvSpPr>
        <p:spPr>
          <a:xfrm>
            <a:off x="6391350" y="3491574"/>
            <a:ext cx="2367382" cy="31283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打造AI原生团队，智能体企业的核心竞争力</a:t>
            </a:r>
            <a:endParaRPr lang="en-US" sz="1000" dirty="0"/>
          </a:p>
        </p:txBody>
      </p:sp>
      <p:pic>
        <p:nvPicPr>
          <p:cNvPr id="51" name="Image 7" descr="preencoded.png"/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9410700" y="3115523"/>
            <a:ext cx="152705" cy="135347"/>
          </a:xfrm>
          <a:prstGeom prst="rect">
            <a:avLst/>
          </a:prstGeom>
        </p:spPr>
      </p:pic>
      <p:sp>
        <p:nvSpPr>
          <p:cNvPr id="52" name="Text 42"/>
          <p:cNvSpPr txBox="1"/>
          <p:nvPr/>
        </p:nvSpPr>
        <p:spPr>
          <a:xfrm>
            <a:off x="9829495" y="3001248"/>
            <a:ext cx="491033" cy="1442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10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模块 8</a:t>
            </a:r>
            <a:endParaRPr lang="en-US" sz="1000" dirty="0"/>
          </a:p>
        </p:txBody>
      </p:sp>
      <p:sp>
        <p:nvSpPr>
          <p:cNvPr id="53" name="Text 43"/>
          <p:cNvSpPr txBox="1"/>
          <p:nvPr/>
        </p:nvSpPr>
        <p:spPr>
          <a:xfrm>
            <a:off x="9829495" y="3195757"/>
            <a:ext cx="734263" cy="16938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9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融资策略</a:t>
            </a:r>
            <a:endParaRPr lang="en-US" sz="900" dirty="0"/>
          </a:p>
        </p:txBody>
      </p:sp>
      <p:sp>
        <p:nvSpPr>
          <p:cNvPr id="54" name="Text 44"/>
          <p:cNvSpPr txBox="1"/>
          <p:nvPr/>
        </p:nvSpPr>
        <p:spPr>
          <a:xfrm>
            <a:off x="9296399" y="3491574"/>
            <a:ext cx="2358238" cy="31283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1000" dirty="0" err="1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智能体时代创业成功融资密码，投资人视角解析</a:t>
            </a:r>
            <a:endParaRPr lang="en-US" sz="1000" dirty="0"/>
          </a:p>
        </p:txBody>
      </p:sp>
      <p:sp>
        <p:nvSpPr>
          <p:cNvPr id="55" name="Text 45"/>
          <p:cNvSpPr txBox="1"/>
          <p:nvPr/>
        </p:nvSpPr>
        <p:spPr>
          <a:xfrm>
            <a:off x="400202" y="1114095"/>
            <a:ext cx="2538374" cy="30999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1500" b="1" dirty="0" err="1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特别课程内容</a:t>
            </a:r>
            <a:r>
              <a:rPr lang="zh-CN" altLang="en-US" sz="1500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，绝对</a:t>
            </a:r>
            <a:r>
              <a:rPr lang="en-US" sz="1500" b="1" dirty="0" err="1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独家干货</a:t>
            </a:r>
            <a:endParaRPr lang="en-US" sz="1500" dirty="0"/>
          </a:p>
        </p:txBody>
      </p:sp>
      <p:sp>
        <p:nvSpPr>
          <p:cNvPr id="56" name="Shape 46"/>
          <p:cNvSpPr/>
          <p:nvPr/>
        </p:nvSpPr>
        <p:spPr>
          <a:xfrm>
            <a:off x="400201" y="4166686"/>
            <a:ext cx="5639105" cy="607844"/>
          </a:xfrm>
          <a:prstGeom prst="roundRect">
            <a:avLst>
              <a:gd name="adj" fmla="val 22222"/>
            </a:avLst>
          </a:prstGeom>
          <a:solidFill>
            <a:srgbClr val="EBF0FF"/>
          </a:solidFill>
          <a:ln/>
        </p:spPr>
        <p:txBody>
          <a:bodyPr/>
          <a:lstStyle/>
          <a:p>
            <a:endParaRPr lang="zh-CN" altLang="en-US" sz="2400"/>
          </a:p>
        </p:txBody>
      </p:sp>
      <p:sp>
        <p:nvSpPr>
          <p:cNvPr id="57" name="Shape 47"/>
          <p:cNvSpPr/>
          <p:nvPr/>
        </p:nvSpPr>
        <p:spPr>
          <a:xfrm>
            <a:off x="400201" y="4166686"/>
            <a:ext cx="38405" cy="607844"/>
          </a:xfrm>
          <a:prstGeom prst="rect">
            <a:avLst/>
          </a:prstGeom>
          <a:solidFill>
            <a:srgbClr val="4C6FFF"/>
          </a:solidFill>
          <a:ln/>
        </p:spPr>
        <p:txBody>
          <a:bodyPr/>
          <a:lstStyle/>
          <a:p>
            <a:endParaRPr lang="zh-CN" altLang="en-US" sz="2400"/>
          </a:p>
        </p:txBody>
      </p:sp>
      <p:sp>
        <p:nvSpPr>
          <p:cNvPr id="58" name="Shape 48"/>
          <p:cNvSpPr/>
          <p:nvPr/>
        </p:nvSpPr>
        <p:spPr>
          <a:xfrm>
            <a:off x="6191096" y="4166686"/>
            <a:ext cx="5639105" cy="607844"/>
          </a:xfrm>
          <a:prstGeom prst="roundRect">
            <a:avLst>
              <a:gd name="adj" fmla="val 22222"/>
            </a:avLst>
          </a:prstGeom>
          <a:solidFill>
            <a:srgbClr val="EBF0FF"/>
          </a:solidFill>
          <a:ln/>
        </p:spPr>
        <p:txBody>
          <a:bodyPr/>
          <a:lstStyle/>
          <a:p>
            <a:endParaRPr lang="zh-CN" altLang="en-US" sz="2400"/>
          </a:p>
        </p:txBody>
      </p:sp>
      <p:sp>
        <p:nvSpPr>
          <p:cNvPr id="59" name="Shape 49"/>
          <p:cNvSpPr/>
          <p:nvPr/>
        </p:nvSpPr>
        <p:spPr>
          <a:xfrm>
            <a:off x="6191096" y="4166686"/>
            <a:ext cx="38405" cy="607844"/>
          </a:xfrm>
          <a:prstGeom prst="rect">
            <a:avLst/>
          </a:prstGeom>
          <a:solidFill>
            <a:srgbClr val="4C6FFF"/>
          </a:solidFill>
          <a:ln/>
        </p:spPr>
        <p:txBody>
          <a:bodyPr/>
          <a:lstStyle/>
          <a:p>
            <a:endParaRPr lang="zh-CN" altLang="en-US" sz="2400"/>
          </a:p>
        </p:txBody>
      </p:sp>
      <p:sp>
        <p:nvSpPr>
          <p:cNvPr id="60" name="Shape 50"/>
          <p:cNvSpPr/>
          <p:nvPr/>
        </p:nvSpPr>
        <p:spPr>
          <a:xfrm>
            <a:off x="400201" y="4909876"/>
            <a:ext cx="5639105" cy="607844"/>
          </a:xfrm>
          <a:prstGeom prst="roundRect">
            <a:avLst>
              <a:gd name="adj" fmla="val 22222"/>
            </a:avLst>
          </a:prstGeom>
          <a:solidFill>
            <a:srgbClr val="EBF0FF"/>
          </a:solidFill>
          <a:ln/>
        </p:spPr>
        <p:txBody>
          <a:bodyPr/>
          <a:lstStyle/>
          <a:p>
            <a:endParaRPr lang="zh-CN" altLang="en-US" sz="2400"/>
          </a:p>
        </p:txBody>
      </p:sp>
      <p:sp>
        <p:nvSpPr>
          <p:cNvPr id="61" name="Shape 51"/>
          <p:cNvSpPr/>
          <p:nvPr/>
        </p:nvSpPr>
        <p:spPr>
          <a:xfrm>
            <a:off x="400201" y="4909876"/>
            <a:ext cx="38405" cy="607844"/>
          </a:xfrm>
          <a:prstGeom prst="rect">
            <a:avLst/>
          </a:prstGeom>
          <a:solidFill>
            <a:srgbClr val="4C6FFF"/>
          </a:solidFill>
          <a:ln/>
        </p:spPr>
        <p:txBody>
          <a:bodyPr/>
          <a:lstStyle/>
          <a:p>
            <a:endParaRPr lang="zh-CN" altLang="en-US" sz="2400"/>
          </a:p>
        </p:txBody>
      </p:sp>
      <p:sp>
        <p:nvSpPr>
          <p:cNvPr id="62" name="Shape 52"/>
          <p:cNvSpPr/>
          <p:nvPr/>
        </p:nvSpPr>
        <p:spPr>
          <a:xfrm>
            <a:off x="6191096" y="4909876"/>
            <a:ext cx="5639105" cy="607844"/>
          </a:xfrm>
          <a:prstGeom prst="roundRect">
            <a:avLst>
              <a:gd name="adj" fmla="val 22222"/>
            </a:avLst>
          </a:prstGeom>
          <a:solidFill>
            <a:srgbClr val="EBF0FF"/>
          </a:solidFill>
          <a:ln/>
        </p:spPr>
        <p:txBody>
          <a:bodyPr/>
          <a:lstStyle/>
          <a:p>
            <a:endParaRPr lang="zh-CN" altLang="en-US" sz="2400"/>
          </a:p>
        </p:txBody>
      </p:sp>
      <p:sp>
        <p:nvSpPr>
          <p:cNvPr id="63" name="Shape 53"/>
          <p:cNvSpPr/>
          <p:nvPr/>
        </p:nvSpPr>
        <p:spPr>
          <a:xfrm>
            <a:off x="6191096" y="4909876"/>
            <a:ext cx="38405" cy="607844"/>
          </a:xfrm>
          <a:prstGeom prst="rect">
            <a:avLst/>
          </a:prstGeom>
          <a:solidFill>
            <a:srgbClr val="4C6FFF"/>
          </a:solidFill>
          <a:ln/>
        </p:spPr>
        <p:txBody>
          <a:bodyPr/>
          <a:lstStyle/>
          <a:p>
            <a:endParaRPr lang="zh-CN" altLang="en-US" sz="2400"/>
          </a:p>
        </p:txBody>
      </p:sp>
      <p:sp>
        <p:nvSpPr>
          <p:cNvPr id="68" name="Shape 58"/>
          <p:cNvSpPr/>
          <p:nvPr/>
        </p:nvSpPr>
        <p:spPr>
          <a:xfrm>
            <a:off x="609598" y="4302033"/>
            <a:ext cx="381305" cy="337961"/>
          </a:xfrm>
          <a:prstGeom prst="roundRect">
            <a:avLst>
              <a:gd name="adj" fmla="val 239808"/>
            </a:avLst>
          </a:prstGeom>
          <a:solidFill>
            <a:srgbClr val="3B82F6"/>
          </a:solidFill>
          <a:ln/>
        </p:spPr>
        <p:txBody>
          <a:bodyPr/>
          <a:lstStyle/>
          <a:p>
            <a:endParaRPr lang="zh-CN" altLang="en-US" sz="2400"/>
          </a:p>
        </p:txBody>
      </p:sp>
      <p:pic>
        <p:nvPicPr>
          <p:cNvPr id="69" name="Image 8" descr="preencoded.png"/>
          <p:cNvPicPr>
            <a:picLocks noChangeAspect="1"/>
          </p:cNvPicPr>
          <p:nvPr/>
        </p:nvPicPr>
        <p:blipFill>
          <a:blip r:embed="rId11"/>
          <a:srcRect t="-43" b="-43"/>
          <a:stretch/>
        </p:blipFill>
        <p:spPr>
          <a:xfrm>
            <a:off x="733041" y="4403340"/>
            <a:ext cx="133502" cy="135347"/>
          </a:xfrm>
          <a:prstGeom prst="rect">
            <a:avLst/>
          </a:prstGeom>
        </p:spPr>
      </p:pic>
      <p:sp>
        <p:nvSpPr>
          <p:cNvPr id="74" name="Shape 63"/>
          <p:cNvSpPr/>
          <p:nvPr/>
        </p:nvSpPr>
        <p:spPr>
          <a:xfrm>
            <a:off x="6400494" y="4302033"/>
            <a:ext cx="381305" cy="337961"/>
          </a:xfrm>
          <a:prstGeom prst="roundRect">
            <a:avLst>
              <a:gd name="adj" fmla="val 239808"/>
            </a:avLst>
          </a:prstGeom>
          <a:solidFill>
            <a:srgbClr val="3B82F6"/>
          </a:solidFill>
          <a:ln/>
        </p:spPr>
        <p:txBody>
          <a:bodyPr/>
          <a:lstStyle/>
          <a:p>
            <a:endParaRPr lang="zh-CN" altLang="en-US" sz="2400"/>
          </a:p>
        </p:txBody>
      </p:sp>
      <p:sp>
        <p:nvSpPr>
          <p:cNvPr id="75" name="Shape 64"/>
          <p:cNvSpPr/>
          <p:nvPr/>
        </p:nvSpPr>
        <p:spPr>
          <a:xfrm>
            <a:off x="609598" y="5045223"/>
            <a:ext cx="381305" cy="337961"/>
          </a:xfrm>
          <a:prstGeom prst="roundRect">
            <a:avLst>
              <a:gd name="adj" fmla="val 239808"/>
            </a:avLst>
          </a:prstGeom>
          <a:solidFill>
            <a:srgbClr val="3B82F6"/>
          </a:solidFill>
          <a:ln/>
        </p:spPr>
        <p:txBody>
          <a:bodyPr/>
          <a:lstStyle/>
          <a:p>
            <a:endParaRPr lang="zh-CN" altLang="en-US" sz="2400"/>
          </a:p>
        </p:txBody>
      </p:sp>
      <p:sp>
        <p:nvSpPr>
          <p:cNvPr id="76" name="Shape 65"/>
          <p:cNvSpPr/>
          <p:nvPr/>
        </p:nvSpPr>
        <p:spPr>
          <a:xfrm>
            <a:off x="6400494" y="5045223"/>
            <a:ext cx="381305" cy="337961"/>
          </a:xfrm>
          <a:prstGeom prst="roundRect">
            <a:avLst>
              <a:gd name="adj" fmla="val 239808"/>
            </a:avLst>
          </a:prstGeom>
          <a:solidFill>
            <a:srgbClr val="3B82F6"/>
          </a:solidFill>
          <a:ln/>
        </p:spPr>
        <p:txBody>
          <a:bodyPr/>
          <a:lstStyle/>
          <a:p>
            <a:endParaRPr lang="zh-CN" altLang="en-US" sz="2400"/>
          </a:p>
        </p:txBody>
      </p:sp>
      <p:sp>
        <p:nvSpPr>
          <p:cNvPr id="77" name="Text 66"/>
          <p:cNvSpPr txBox="1"/>
          <p:nvPr/>
        </p:nvSpPr>
        <p:spPr>
          <a:xfrm>
            <a:off x="1105202" y="4297218"/>
            <a:ext cx="3936698" cy="174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altLang="zh-CN" sz="900" b="1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10</a:t>
            </a:r>
            <a:r>
              <a:rPr lang="zh-CN" altLang="en-US" sz="900" b="1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月</a:t>
            </a:r>
            <a:r>
              <a:rPr lang="en-US" altLang="zh-CN" sz="900" b="1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/31-11</a:t>
            </a:r>
            <a:r>
              <a:rPr lang="zh-CN" altLang="en-US" sz="900" b="1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月</a:t>
            </a:r>
            <a:r>
              <a:rPr lang="en-US" altLang="zh-CN" sz="900" b="1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r>
              <a:rPr lang="zh-CN" altLang="en-US" sz="900" b="1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号，</a:t>
            </a:r>
            <a:r>
              <a:rPr lang="en-US" sz="900" b="1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3天</a:t>
            </a:r>
            <a:r>
              <a:rPr lang="zh-CN" altLang="en-US" sz="900" b="1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（</a:t>
            </a:r>
            <a:r>
              <a:rPr lang="en-US" altLang="zh-CN" sz="900" b="1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9am-6pm</a:t>
            </a:r>
            <a:r>
              <a:rPr lang="zh-CN" altLang="en-US" sz="900" b="1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）小型</a:t>
            </a:r>
            <a:r>
              <a:rPr lang="en-US" sz="900" b="1" dirty="0" err="1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训练营</a:t>
            </a:r>
            <a:r>
              <a:rPr lang="zh-CN" altLang="en-US" sz="900" b="1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， 地点在北京，</a:t>
            </a:r>
            <a:r>
              <a:rPr lang="en-US" altLang="zh-CN" sz="900" b="1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r>
              <a:rPr lang="zh-CN" altLang="en-US" sz="900" b="1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万元学费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78" name="Text 67"/>
          <p:cNvSpPr txBox="1"/>
          <p:nvPr/>
        </p:nvSpPr>
        <p:spPr>
          <a:xfrm>
            <a:off x="6896098" y="4302032"/>
            <a:ext cx="1648663" cy="16938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900" b="1" dirty="0" err="1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完整知识体系方法论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79" name="Text 68"/>
          <p:cNvSpPr txBox="1"/>
          <p:nvPr/>
        </p:nvSpPr>
        <p:spPr>
          <a:xfrm>
            <a:off x="1105201" y="4495732"/>
            <a:ext cx="1485293" cy="1864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1000" dirty="0" err="1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密集式实战授课和培训</a:t>
            </a:r>
            <a:endParaRPr lang="en-US" sz="1000" dirty="0"/>
          </a:p>
        </p:txBody>
      </p:sp>
      <p:pic>
        <p:nvPicPr>
          <p:cNvPr id="80" name="Image 9" descr="preencoded.png"/>
          <p:cNvPicPr>
            <a:picLocks noChangeAspect="1"/>
          </p:cNvPicPr>
          <p:nvPr/>
        </p:nvPicPr>
        <p:blipFill>
          <a:blip r:embed="rId12"/>
          <a:srcRect t="-43" b="-43"/>
          <a:stretch/>
        </p:blipFill>
        <p:spPr>
          <a:xfrm>
            <a:off x="6524851" y="4403340"/>
            <a:ext cx="133502" cy="135347"/>
          </a:xfrm>
          <a:prstGeom prst="rect">
            <a:avLst/>
          </a:prstGeom>
        </p:spPr>
      </p:pic>
      <p:sp>
        <p:nvSpPr>
          <p:cNvPr id="81" name="Text 69"/>
          <p:cNvSpPr txBox="1"/>
          <p:nvPr/>
        </p:nvSpPr>
        <p:spPr>
          <a:xfrm>
            <a:off x="6896098" y="4495732"/>
            <a:ext cx="2767889" cy="1442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从AI趋势到实战落地的系统性框架与实施路径</a:t>
            </a:r>
            <a:endParaRPr lang="en-US" sz="1000" dirty="0"/>
          </a:p>
        </p:txBody>
      </p:sp>
      <p:pic>
        <p:nvPicPr>
          <p:cNvPr id="82" name="Image 10" descr="preencoded.png"/>
          <p:cNvPicPr>
            <a:picLocks noChangeAspect="1"/>
          </p:cNvPicPr>
          <p:nvPr/>
        </p:nvPicPr>
        <p:blipFill>
          <a:blip r:embed="rId13"/>
          <a:srcRect t="-180" b="-180"/>
          <a:stretch/>
        </p:blipFill>
        <p:spPr>
          <a:xfrm>
            <a:off x="704696" y="5146530"/>
            <a:ext cx="190195" cy="135347"/>
          </a:xfrm>
          <a:prstGeom prst="rect">
            <a:avLst/>
          </a:prstGeom>
        </p:spPr>
      </p:pic>
      <p:sp>
        <p:nvSpPr>
          <p:cNvPr id="83" name="Text 70"/>
          <p:cNvSpPr txBox="1"/>
          <p:nvPr/>
        </p:nvSpPr>
        <p:spPr>
          <a:xfrm>
            <a:off x="1105202" y="5045222"/>
            <a:ext cx="1800454" cy="16938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900" b="1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体验最领先的智能体产品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84" name="Text 71"/>
          <p:cNvSpPr txBox="1"/>
          <p:nvPr/>
        </p:nvSpPr>
        <p:spPr>
          <a:xfrm>
            <a:off x="1105202" y="5238923"/>
            <a:ext cx="2500884" cy="1442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亲身体验顶级智能体产品，洞察技术前沿</a:t>
            </a:r>
            <a:endParaRPr lang="en-US" sz="1000" dirty="0"/>
          </a:p>
        </p:txBody>
      </p:sp>
      <p:pic>
        <p:nvPicPr>
          <p:cNvPr id="85" name="Image 11" descr="preencoded.png"/>
          <p:cNvPicPr>
            <a:picLocks noChangeAspect="1"/>
          </p:cNvPicPr>
          <p:nvPr/>
        </p:nvPicPr>
        <p:blipFill>
          <a:blip r:embed="rId14"/>
          <a:srcRect t="-180" b="-180"/>
          <a:stretch/>
        </p:blipFill>
        <p:spPr>
          <a:xfrm>
            <a:off x="6495591" y="5146530"/>
            <a:ext cx="190195" cy="135347"/>
          </a:xfrm>
          <a:prstGeom prst="rect">
            <a:avLst/>
          </a:prstGeom>
        </p:spPr>
      </p:pic>
      <p:sp>
        <p:nvSpPr>
          <p:cNvPr id="86" name="Text 72"/>
          <p:cNvSpPr txBox="1"/>
          <p:nvPr/>
        </p:nvSpPr>
        <p:spPr>
          <a:xfrm>
            <a:off x="6896097" y="5045222"/>
            <a:ext cx="1800454" cy="16938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900" b="1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智能体企业沙盘共创演练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87" name="Text 73"/>
          <p:cNvSpPr txBox="1"/>
          <p:nvPr/>
        </p:nvSpPr>
        <p:spPr>
          <a:xfrm>
            <a:off x="6896098" y="5238923"/>
            <a:ext cx="2767889" cy="1442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实战模拟与共创演练，掌握企业转型关键技能</a:t>
            </a:r>
            <a:endParaRPr lang="en-US" sz="1000" dirty="0"/>
          </a:p>
        </p:txBody>
      </p:sp>
      <p:sp>
        <p:nvSpPr>
          <p:cNvPr id="88" name="Shape 74"/>
          <p:cNvSpPr/>
          <p:nvPr/>
        </p:nvSpPr>
        <p:spPr>
          <a:xfrm>
            <a:off x="380999" y="5820877"/>
            <a:ext cx="11430000" cy="456288"/>
          </a:xfrm>
          <a:prstGeom prst="roundRect">
            <a:avLst>
              <a:gd name="adj" fmla="val 26314"/>
            </a:avLst>
          </a:prstGeom>
          <a:solidFill>
            <a:srgbClr val="EFF6FF"/>
          </a:solidFill>
          <a:ln w="12700">
            <a:solidFill>
              <a:srgbClr val="BFDBFE"/>
            </a:solidFill>
            <a:prstDash val="solid"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89" name="Text 75"/>
          <p:cNvSpPr txBox="1"/>
          <p:nvPr/>
        </p:nvSpPr>
        <p:spPr>
          <a:xfrm>
            <a:off x="661720" y="5968145"/>
            <a:ext cx="6805879" cy="16938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1000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课程价值： 行业深度认知解读，实战战略方法论落地路径，独家干货分享，助您抓住智能体AI时代企业跃迁的先机</a:t>
            </a:r>
            <a:endParaRPr lang="en-US"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5" name="Text 3"/>
          <p:cNvSpPr txBox="1"/>
          <p:nvPr/>
        </p:nvSpPr>
        <p:spPr>
          <a:xfrm>
            <a:off x="3519526" y="437998"/>
            <a:ext cx="5410505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27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实战AI训练营导师和学员一起探索</a:t>
            </a:r>
            <a:endParaRPr lang="en-US" sz="2700" dirty="0"/>
          </a:p>
        </p:txBody>
      </p:sp>
      <p:sp>
        <p:nvSpPr>
          <p:cNvPr id="6" name="Shape 4"/>
          <p:cNvSpPr/>
          <p:nvPr/>
        </p:nvSpPr>
        <p:spPr>
          <a:xfrm>
            <a:off x="381305" y="1218895"/>
            <a:ext cx="5562295" cy="599846"/>
          </a:xfrm>
          <a:prstGeom prst="roundRect">
            <a:avLst>
              <a:gd name="adj" fmla="val 19357"/>
            </a:avLst>
          </a:prstGeom>
          <a:solidFill>
            <a:srgbClr val="F9FAFB">
              <a:alpha val="95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7" name="Shape 5"/>
          <p:cNvSpPr/>
          <p:nvPr/>
        </p:nvSpPr>
        <p:spPr>
          <a:xfrm>
            <a:off x="381305" y="1218895"/>
            <a:ext cx="38405" cy="599846"/>
          </a:xfrm>
          <a:prstGeom prst="rect">
            <a:avLst/>
          </a:prstGeom>
          <a:solidFill>
            <a:srgbClr val="4C6FFF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8" name="Shape 6"/>
          <p:cNvSpPr/>
          <p:nvPr/>
        </p:nvSpPr>
        <p:spPr>
          <a:xfrm>
            <a:off x="381305" y="1966874"/>
            <a:ext cx="5562295" cy="599846"/>
          </a:xfrm>
          <a:prstGeom prst="roundRect">
            <a:avLst>
              <a:gd name="adj" fmla="val 19357"/>
            </a:avLst>
          </a:prstGeom>
          <a:solidFill>
            <a:srgbClr val="F9FAFB">
              <a:alpha val="95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9" name="Shape 7"/>
          <p:cNvSpPr/>
          <p:nvPr/>
        </p:nvSpPr>
        <p:spPr>
          <a:xfrm>
            <a:off x="381305" y="1966874"/>
            <a:ext cx="38405" cy="599846"/>
          </a:xfrm>
          <a:prstGeom prst="rect">
            <a:avLst/>
          </a:prstGeom>
          <a:solidFill>
            <a:srgbClr val="4C6FFF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0" name="Shape 8"/>
          <p:cNvSpPr/>
          <p:nvPr/>
        </p:nvSpPr>
        <p:spPr>
          <a:xfrm>
            <a:off x="381305" y="2714854"/>
            <a:ext cx="5562295" cy="599846"/>
          </a:xfrm>
          <a:prstGeom prst="roundRect">
            <a:avLst>
              <a:gd name="adj" fmla="val 19357"/>
            </a:avLst>
          </a:prstGeom>
          <a:solidFill>
            <a:srgbClr val="F9FAFB">
              <a:alpha val="95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1" name="Shape 9"/>
          <p:cNvSpPr/>
          <p:nvPr/>
        </p:nvSpPr>
        <p:spPr>
          <a:xfrm>
            <a:off x="381305" y="2714854"/>
            <a:ext cx="38405" cy="599846"/>
          </a:xfrm>
          <a:prstGeom prst="rect">
            <a:avLst/>
          </a:prstGeom>
          <a:solidFill>
            <a:srgbClr val="4C6FFF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2" name="Shape 10"/>
          <p:cNvSpPr/>
          <p:nvPr/>
        </p:nvSpPr>
        <p:spPr>
          <a:xfrm>
            <a:off x="381305" y="3461918"/>
            <a:ext cx="5562295" cy="599846"/>
          </a:xfrm>
          <a:prstGeom prst="roundRect">
            <a:avLst>
              <a:gd name="adj" fmla="val 19357"/>
            </a:avLst>
          </a:prstGeom>
          <a:solidFill>
            <a:srgbClr val="F9FAFB">
              <a:alpha val="95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3" name="Shape 11"/>
          <p:cNvSpPr/>
          <p:nvPr/>
        </p:nvSpPr>
        <p:spPr>
          <a:xfrm>
            <a:off x="381305" y="3461918"/>
            <a:ext cx="38405" cy="599846"/>
          </a:xfrm>
          <a:prstGeom prst="rect">
            <a:avLst/>
          </a:prstGeom>
          <a:solidFill>
            <a:srgbClr val="4C6FFF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4" name="Shape 12"/>
          <p:cNvSpPr/>
          <p:nvPr/>
        </p:nvSpPr>
        <p:spPr>
          <a:xfrm>
            <a:off x="381305" y="4209898"/>
            <a:ext cx="5562295" cy="866851"/>
          </a:xfrm>
          <a:prstGeom prst="roundRect">
            <a:avLst>
              <a:gd name="adj" fmla="val 9273"/>
            </a:avLst>
          </a:prstGeom>
          <a:solidFill>
            <a:srgbClr val="F9FAFB">
              <a:alpha val="95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5" name="Shape 13"/>
          <p:cNvSpPr/>
          <p:nvPr/>
        </p:nvSpPr>
        <p:spPr>
          <a:xfrm>
            <a:off x="381305" y="4209898"/>
            <a:ext cx="38405" cy="866851"/>
          </a:xfrm>
          <a:prstGeom prst="rect">
            <a:avLst/>
          </a:prstGeom>
          <a:solidFill>
            <a:srgbClr val="4C6FFF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6" name="Shape 14"/>
          <p:cNvSpPr/>
          <p:nvPr/>
        </p:nvSpPr>
        <p:spPr>
          <a:xfrm>
            <a:off x="381305" y="5229454"/>
            <a:ext cx="5562295" cy="599846"/>
          </a:xfrm>
          <a:prstGeom prst="roundRect">
            <a:avLst>
              <a:gd name="adj" fmla="val 19357"/>
            </a:avLst>
          </a:prstGeom>
          <a:solidFill>
            <a:srgbClr val="F9FAFB">
              <a:alpha val="95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7" name="Shape 15"/>
          <p:cNvSpPr/>
          <p:nvPr/>
        </p:nvSpPr>
        <p:spPr>
          <a:xfrm>
            <a:off x="381305" y="5229454"/>
            <a:ext cx="38405" cy="599846"/>
          </a:xfrm>
          <a:prstGeom prst="rect">
            <a:avLst/>
          </a:prstGeom>
          <a:solidFill>
            <a:srgbClr val="4C6FFF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8" name="Shape 16"/>
          <p:cNvSpPr/>
          <p:nvPr/>
        </p:nvSpPr>
        <p:spPr>
          <a:xfrm>
            <a:off x="6248095" y="1218895"/>
            <a:ext cx="5562295" cy="866851"/>
          </a:xfrm>
          <a:prstGeom prst="roundRect">
            <a:avLst>
              <a:gd name="adj" fmla="val 9273"/>
            </a:avLst>
          </a:prstGeom>
          <a:solidFill>
            <a:srgbClr val="F9FAFB">
              <a:alpha val="95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9" name="Shape 17"/>
          <p:cNvSpPr/>
          <p:nvPr/>
        </p:nvSpPr>
        <p:spPr>
          <a:xfrm>
            <a:off x="6248095" y="1218895"/>
            <a:ext cx="38405" cy="866851"/>
          </a:xfrm>
          <a:prstGeom prst="rect">
            <a:avLst/>
          </a:prstGeom>
          <a:solidFill>
            <a:srgbClr val="4C6FFF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20" name="Shape 18"/>
          <p:cNvSpPr/>
          <p:nvPr/>
        </p:nvSpPr>
        <p:spPr>
          <a:xfrm>
            <a:off x="6248095" y="2238451"/>
            <a:ext cx="5562295" cy="866851"/>
          </a:xfrm>
          <a:prstGeom prst="roundRect">
            <a:avLst>
              <a:gd name="adj" fmla="val 9273"/>
            </a:avLst>
          </a:prstGeom>
          <a:solidFill>
            <a:srgbClr val="F9FAFB">
              <a:alpha val="95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21" name="Shape 19"/>
          <p:cNvSpPr/>
          <p:nvPr/>
        </p:nvSpPr>
        <p:spPr>
          <a:xfrm>
            <a:off x="6248095" y="2238451"/>
            <a:ext cx="38405" cy="866851"/>
          </a:xfrm>
          <a:prstGeom prst="rect">
            <a:avLst/>
          </a:prstGeom>
          <a:solidFill>
            <a:srgbClr val="4C6FFF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22" name="Shape 20"/>
          <p:cNvSpPr/>
          <p:nvPr/>
        </p:nvSpPr>
        <p:spPr>
          <a:xfrm>
            <a:off x="6248095" y="3258007"/>
            <a:ext cx="5562295" cy="866851"/>
          </a:xfrm>
          <a:prstGeom prst="roundRect">
            <a:avLst>
              <a:gd name="adj" fmla="val 9273"/>
            </a:avLst>
          </a:prstGeom>
          <a:solidFill>
            <a:srgbClr val="F9FAFB">
              <a:alpha val="95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23" name="Shape 21"/>
          <p:cNvSpPr/>
          <p:nvPr/>
        </p:nvSpPr>
        <p:spPr>
          <a:xfrm>
            <a:off x="6248095" y="3258007"/>
            <a:ext cx="38405" cy="866851"/>
          </a:xfrm>
          <a:prstGeom prst="rect">
            <a:avLst/>
          </a:prstGeom>
          <a:solidFill>
            <a:srgbClr val="4C6FFF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24" name="Shape 22"/>
          <p:cNvSpPr/>
          <p:nvPr/>
        </p:nvSpPr>
        <p:spPr>
          <a:xfrm>
            <a:off x="6248095" y="4276649"/>
            <a:ext cx="5562295" cy="599846"/>
          </a:xfrm>
          <a:prstGeom prst="roundRect">
            <a:avLst>
              <a:gd name="adj" fmla="val 19357"/>
            </a:avLst>
          </a:prstGeom>
          <a:solidFill>
            <a:srgbClr val="F9FAFB">
              <a:alpha val="95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25" name="Shape 23"/>
          <p:cNvSpPr/>
          <p:nvPr/>
        </p:nvSpPr>
        <p:spPr>
          <a:xfrm>
            <a:off x="6248095" y="4276649"/>
            <a:ext cx="38405" cy="599846"/>
          </a:xfrm>
          <a:prstGeom prst="rect">
            <a:avLst/>
          </a:prstGeom>
          <a:solidFill>
            <a:srgbClr val="4C6FFF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26" name="Shape 24"/>
          <p:cNvSpPr/>
          <p:nvPr/>
        </p:nvSpPr>
        <p:spPr>
          <a:xfrm>
            <a:off x="6248095" y="5024628"/>
            <a:ext cx="5562295" cy="866851"/>
          </a:xfrm>
          <a:prstGeom prst="roundRect">
            <a:avLst>
              <a:gd name="adj" fmla="val 9273"/>
            </a:avLst>
          </a:prstGeom>
          <a:solidFill>
            <a:srgbClr val="F9FAFB">
              <a:alpha val="95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27" name="Shape 25"/>
          <p:cNvSpPr/>
          <p:nvPr/>
        </p:nvSpPr>
        <p:spPr>
          <a:xfrm>
            <a:off x="6248095" y="5024628"/>
            <a:ext cx="38405" cy="866851"/>
          </a:xfrm>
          <a:prstGeom prst="rect">
            <a:avLst/>
          </a:prstGeom>
          <a:solidFill>
            <a:srgbClr val="4C6FFF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28" name="Shape 26"/>
          <p:cNvSpPr/>
          <p:nvPr/>
        </p:nvSpPr>
        <p:spPr>
          <a:xfrm>
            <a:off x="6248095" y="6043270"/>
            <a:ext cx="5562295" cy="599846"/>
          </a:xfrm>
          <a:prstGeom prst="roundRect">
            <a:avLst>
              <a:gd name="adj" fmla="val 19357"/>
            </a:avLst>
          </a:prstGeom>
          <a:solidFill>
            <a:srgbClr val="F9FAFB">
              <a:alpha val="95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29" name="Shape 27"/>
          <p:cNvSpPr/>
          <p:nvPr/>
        </p:nvSpPr>
        <p:spPr>
          <a:xfrm>
            <a:off x="6248095" y="6043270"/>
            <a:ext cx="38405" cy="599846"/>
          </a:xfrm>
          <a:prstGeom prst="rect">
            <a:avLst/>
          </a:prstGeom>
          <a:solidFill>
            <a:srgbClr val="4C6FFF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30" name="Text 28"/>
          <p:cNvSpPr txBox="1"/>
          <p:nvPr/>
        </p:nvSpPr>
        <p:spPr>
          <a:xfrm>
            <a:off x="609905" y="1399946"/>
            <a:ext cx="2953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1.</a:t>
            </a:r>
            <a:endParaRPr lang="en-US" sz="1500" dirty="0"/>
          </a:p>
        </p:txBody>
      </p:sp>
      <p:sp>
        <p:nvSpPr>
          <p:cNvPr id="31" name="Text 29"/>
          <p:cNvSpPr txBox="1"/>
          <p:nvPr/>
        </p:nvSpPr>
        <p:spPr>
          <a:xfrm>
            <a:off x="609905" y="2147926"/>
            <a:ext cx="3337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2.</a:t>
            </a:r>
            <a:endParaRPr lang="en-US" sz="1500" dirty="0"/>
          </a:p>
        </p:txBody>
      </p:sp>
      <p:sp>
        <p:nvSpPr>
          <p:cNvPr id="32" name="Text 30"/>
          <p:cNvSpPr txBox="1"/>
          <p:nvPr/>
        </p:nvSpPr>
        <p:spPr>
          <a:xfrm>
            <a:off x="609905" y="2895905"/>
            <a:ext cx="3337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3.</a:t>
            </a:r>
            <a:endParaRPr lang="en-US" sz="1500" dirty="0"/>
          </a:p>
        </p:txBody>
      </p:sp>
      <p:sp>
        <p:nvSpPr>
          <p:cNvPr id="33" name="Text 31"/>
          <p:cNvSpPr txBox="1"/>
          <p:nvPr/>
        </p:nvSpPr>
        <p:spPr>
          <a:xfrm>
            <a:off x="609905" y="3642970"/>
            <a:ext cx="3337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4.</a:t>
            </a:r>
            <a:endParaRPr lang="en-US" sz="1500" dirty="0"/>
          </a:p>
        </p:txBody>
      </p:sp>
      <p:sp>
        <p:nvSpPr>
          <p:cNvPr id="34" name="Text 32"/>
          <p:cNvSpPr txBox="1"/>
          <p:nvPr/>
        </p:nvSpPr>
        <p:spPr>
          <a:xfrm>
            <a:off x="609905" y="4390949"/>
            <a:ext cx="3246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5.</a:t>
            </a:r>
            <a:endParaRPr lang="en-US" sz="1500" dirty="0"/>
          </a:p>
        </p:txBody>
      </p:sp>
      <p:sp>
        <p:nvSpPr>
          <p:cNvPr id="35" name="Text 33"/>
          <p:cNvSpPr txBox="1"/>
          <p:nvPr/>
        </p:nvSpPr>
        <p:spPr>
          <a:xfrm>
            <a:off x="609905" y="5410505"/>
            <a:ext cx="3337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6.</a:t>
            </a:r>
            <a:endParaRPr lang="en-US" sz="1500" dirty="0"/>
          </a:p>
        </p:txBody>
      </p:sp>
      <p:sp>
        <p:nvSpPr>
          <p:cNvPr id="36" name="Text 34"/>
          <p:cNvSpPr txBox="1"/>
          <p:nvPr/>
        </p:nvSpPr>
        <p:spPr>
          <a:xfrm>
            <a:off x="6476695" y="1399946"/>
            <a:ext cx="2953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7.</a:t>
            </a:r>
            <a:endParaRPr lang="en-US" sz="1500" dirty="0"/>
          </a:p>
        </p:txBody>
      </p:sp>
      <p:sp>
        <p:nvSpPr>
          <p:cNvPr id="37" name="Text 35"/>
          <p:cNvSpPr txBox="1"/>
          <p:nvPr/>
        </p:nvSpPr>
        <p:spPr>
          <a:xfrm>
            <a:off x="6476695" y="2419502"/>
            <a:ext cx="3337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8.</a:t>
            </a:r>
            <a:endParaRPr lang="en-US" sz="1500" dirty="0"/>
          </a:p>
        </p:txBody>
      </p:sp>
      <p:sp>
        <p:nvSpPr>
          <p:cNvPr id="38" name="Text 36"/>
          <p:cNvSpPr txBox="1"/>
          <p:nvPr/>
        </p:nvSpPr>
        <p:spPr>
          <a:xfrm>
            <a:off x="6476695" y="3438144"/>
            <a:ext cx="3337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9.</a:t>
            </a:r>
            <a:endParaRPr lang="en-US" sz="1500" dirty="0"/>
          </a:p>
        </p:txBody>
      </p:sp>
      <p:sp>
        <p:nvSpPr>
          <p:cNvPr id="39" name="Text 37"/>
          <p:cNvSpPr txBox="1"/>
          <p:nvPr/>
        </p:nvSpPr>
        <p:spPr>
          <a:xfrm>
            <a:off x="6476695" y="4457700"/>
            <a:ext cx="4197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10.</a:t>
            </a:r>
            <a:endParaRPr lang="en-US" sz="1500" dirty="0"/>
          </a:p>
        </p:txBody>
      </p:sp>
      <p:sp>
        <p:nvSpPr>
          <p:cNvPr id="40" name="Text 38"/>
          <p:cNvSpPr txBox="1"/>
          <p:nvPr/>
        </p:nvSpPr>
        <p:spPr>
          <a:xfrm>
            <a:off x="6476695" y="5205679"/>
            <a:ext cx="3721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11.</a:t>
            </a:r>
            <a:endParaRPr lang="en-US" sz="1500" dirty="0"/>
          </a:p>
        </p:txBody>
      </p:sp>
      <p:sp>
        <p:nvSpPr>
          <p:cNvPr id="41" name="Text 39"/>
          <p:cNvSpPr txBox="1"/>
          <p:nvPr/>
        </p:nvSpPr>
        <p:spPr>
          <a:xfrm>
            <a:off x="6476695" y="6224321"/>
            <a:ext cx="4096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12.</a:t>
            </a:r>
            <a:endParaRPr lang="en-US" sz="1500" dirty="0"/>
          </a:p>
        </p:txBody>
      </p:sp>
      <p:sp>
        <p:nvSpPr>
          <p:cNvPr id="42" name="Text 40"/>
          <p:cNvSpPr txBox="1"/>
          <p:nvPr/>
        </p:nvSpPr>
        <p:spPr>
          <a:xfrm>
            <a:off x="832104" y="1410005"/>
            <a:ext cx="4165092" cy="2194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 时代是一场与进化赛跑：创业者如何赢在起点？</a:t>
            </a:r>
            <a:endParaRPr lang="en-US" sz="1400" dirty="0"/>
          </a:p>
        </p:txBody>
      </p:sp>
      <p:sp>
        <p:nvSpPr>
          <p:cNvPr id="43" name="Text 41"/>
          <p:cNvSpPr txBox="1"/>
          <p:nvPr/>
        </p:nvSpPr>
        <p:spPr>
          <a:xfrm>
            <a:off x="832104" y="2157070"/>
            <a:ext cx="4669841" cy="2194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企业成功的底层逻辑：战略自洽如何在智能体时代重构？</a:t>
            </a:r>
            <a:endParaRPr lang="en-US" sz="1400" dirty="0"/>
          </a:p>
        </p:txBody>
      </p:sp>
      <p:sp>
        <p:nvSpPr>
          <p:cNvPr id="44" name="Text 42"/>
          <p:cNvSpPr txBox="1"/>
          <p:nvPr/>
        </p:nvSpPr>
        <p:spPr>
          <a:xfrm>
            <a:off x="832104" y="2905049"/>
            <a:ext cx="4755794" cy="2194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速度已成生死线：如何在 AI 驱动的窗口期做到极致加速？</a:t>
            </a:r>
            <a:endParaRPr lang="en-US" sz="1400" dirty="0"/>
          </a:p>
        </p:txBody>
      </p:sp>
      <p:sp>
        <p:nvSpPr>
          <p:cNvPr id="45" name="Text 43"/>
          <p:cNvSpPr txBox="1"/>
          <p:nvPr/>
        </p:nvSpPr>
        <p:spPr>
          <a:xfrm>
            <a:off x="832104" y="3653028"/>
            <a:ext cx="4956048" cy="2194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变量的力量：如何利用新变量打造差异化的 10 倍价值产品？</a:t>
            </a:r>
            <a:endParaRPr lang="en-US" sz="1400" dirty="0"/>
          </a:p>
        </p:txBody>
      </p:sp>
      <p:sp>
        <p:nvSpPr>
          <p:cNvPr id="46" name="Text 44"/>
          <p:cNvSpPr txBox="1"/>
          <p:nvPr/>
        </p:nvSpPr>
        <p:spPr>
          <a:xfrm>
            <a:off x="832104" y="4371746"/>
            <a:ext cx="5279746" cy="4956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在智能体时代，认知、战略与路径落实如何形成闭环，驱动企业真正走向自洽？</a:t>
            </a:r>
            <a:endParaRPr lang="en-US" sz="1400" dirty="0"/>
          </a:p>
        </p:txBody>
      </p:sp>
      <p:sp>
        <p:nvSpPr>
          <p:cNvPr id="47" name="Text 45"/>
          <p:cNvSpPr txBox="1"/>
          <p:nvPr/>
        </p:nvSpPr>
        <p:spPr>
          <a:xfrm>
            <a:off x="832104" y="5419649"/>
            <a:ext cx="4307738" cy="2194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投资人眼中：什么样的团队与项目才具备融资价值？</a:t>
            </a:r>
            <a:endParaRPr lang="en-US" sz="1400" dirty="0"/>
          </a:p>
        </p:txBody>
      </p:sp>
      <p:sp>
        <p:nvSpPr>
          <p:cNvPr id="48" name="Text 46"/>
          <p:cNvSpPr txBox="1"/>
          <p:nvPr/>
        </p:nvSpPr>
        <p:spPr>
          <a:xfrm>
            <a:off x="6815937" y="1399946"/>
            <a:ext cx="5184648" cy="4956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 Native 团队的真实画像：他们为何能 7 倍更少人、4 倍更快成长？</a:t>
            </a:r>
            <a:endParaRPr lang="en-US" sz="1400" dirty="0"/>
          </a:p>
        </p:txBody>
      </p:sp>
      <p:sp>
        <p:nvSpPr>
          <p:cNvPr id="49" name="Text 47"/>
          <p:cNvSpPr txBox="1"/>
          <p:nvPr/>
        </p:nvSpPr>
        <p:spPr>
          <a:xfrm>
            <a:off x="6815937" y="2409444"/>
            <a:ext cx="5031943" cy="4956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当数字工人成为主力，企业组织如何重构才能释放 10 倍效率？</a:t>
            </a:r>
            <a:endParaRPr lang="en-US" sz="1400" dirty="0"/>
          </a:p>
        </p:txBody>
      </p:sp>
      <p:sp>
        <p:nvSpPr>
          <p:cNvPr id="50" name="Text 48"/>
          <p:cNvSpPr txBox="1"/>
          <p:nvPr/>
        </p:nvSpPr>
        <p:spPr>
          <a:xfrm>
            <a:off x="6815937" y="3448202"/>
            <a:ext cx="5098694" cy="4956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从工具到体系：企业如何用智能体实现 10 倍效率与 1/10 成本？</a:t>
            </a:r>
            <a:endParaRPr lang="en-US" sz="1400" dirty="0"/>
          </a:p>
        </p:txBody>
      </p:sp>
      <p:sp>
        <p:nvSpPr>
          <p:cNvPr id="51" name="Text 49"/>
          <p:cNvSpPr txBox="1"/>
          <p:nvPr/>
        </p:nvSpPr>
        <p:spPr>
          <a:xfrm>
            <a:off x="6815937" y="4466844"/>
            <a:ext cx="4307738" cy="2194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智能体企业是什么？为何它是未来唯一的终局模式？</a:t>
            </a:r>
            <a:endParaRPr lang="en-US" sz="1400" dirty="0"/>
          </a:p>
        </p:txBody>
      </p:sp>
      <p:sp>
        <p:nvSpPr>
          <p:cNvPr id="52" name="Text 50"/>
          <p:cNvSpPr txBox="1"/>
          <p:nvPr/>
        </p:nvSpPr>
        <p:spPr>
          <a:xfrm>
            <a:off x="6815937" y="5214823"/>
            <a:ext cx="5117897" cy="4956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智能跃迁：实现 20 倍价值产品所依赖的关键智能技术是什么</a:t>
            </a:r>
            <a:endParaRPr lang="en-US" sz="1400" dirty="0"/>
          </a:p>
        </p:txBody>
      </p:sp>
      <p:sp>
        <p:nvSpPr>
          <p:cNvPr id="53" name="Text 51"/>
          <p:cNvSpPr txBox="1"/>
          <p:nvPr/>
        </p:nvSpPr>
        <p:spPr>
          <a:xfrm>
            <a:off x="6815937" y="6234379"/>
            <a:ext cx="4660697" cy="2194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机会地图：应用层与 AI Infra 创业的真正突破口在哪里？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5" name="Shape 3"/>
          <p:cNvSpPr/>
          <p:nvPr/>
        </p:nvSpPr>
        <p:spPr>
          <a:xfrm>
            <a:off x="9810598" y="4000500"/>
            <a:ext cx="3810305" cy="3810305"/>
          </a:xfrm>
          <a:prstGeom prst="ellipse">
            <a:avLst/>
          </a:prstGeom>
          <a:solidFill>
            <a:srgbClr val="4C6FFF">
              <a:alpha val="5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pic>
        <p:nvPicPr>
          <p:cNvPr id="7" name="Image 0" descr="https://page.gensparksite.com/v1/base64_upload/6627811f3e82b6903de784602650ed2b"/>
          <p:cNvPicPr>
            <a:picLocks noChangeAspect="1"/>
          </p:cNvPicPr>
          <p:nvPr/>
        </p:nvPicPr>
        <p:blipFill>
          <a:blip r:embed="rId3"/>
          <a:srcRect l="63" r="63"/>
          <a:stretch/>
        </p:blipFill>
        <p:spPr>
          <a:xfrm>
            <a:off x="457200" y="533095"/>
            <a:ext cx="2514600" cy="2505456"/>
          </a:xfrm>
          <a:prstGeom prst="rect">
            <a:avLst/>
          </a:prstGeom>
        </p:spPr>
      </p:pic>
      <p:sp>
        <p:nvSpPr>
          <p:cNvPr id="8" name="Text 5"/>
          <p:cNvSpPr txBox="1"/>
          <p:nvPr/>
        </p:nvSpPr>
        <p:spPr>
          <a:xfrm>
            <a:off x="3276295" y="533095"/>
            <a:ext cx="3357677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从技术到投资再到实践者</a:t>
            </a:r>
            <a:endParaRPr lang="en-US" sz="2200" dirty="0"/>
          </a:p>
        </p:txBody>
      </p:sp>
      <p:sp>
        <p:nvSpPr>
          <p:cNvPr id="9" name="Text 6"/>
          <p:cNvSpPr txBox="1"/>
          <p:nvPr/>
        </p:nvSpPr>
        <p:spPr>
          <a:xfrm>
            <a:off x="3276294" y="1000354"/>
            <a:ext cx="3504649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800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石建平(Jimmy Shi)</a:t>
            </a:r>
            <a:r>
              <a:rPr lang="zh-CN" altLang="en-US" sz="1800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， </a:t>
            </a:r>
            <a:r>
              <a:rPr lang="zh-CN" altLang="en-US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培训</a:t>
            </a:r>
            <a:r>
              <a:rPr lang="zh-CN" altLang="en-US" sz="1800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导师</a:t>
            </a:r>
            <a:endParaRPr lang="en-US" sz="1800" dirty="0"/>
          </a:p>
        </p:txBody>
      </p:sp>
      <p:sp>
        <p:nvSpPr>
          <p:cNvPr id="10" name="Text 7"/>
          <p:cNvSpPr txBox="1"/>
          <p:nvPr/>
        </p:nvSpPr>
        <p:spPr>
          <a:xfrm>
            <a:off x="3276295" y="1438351"/>
            <a:ext cx="8539582" cy="7342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 err="1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从德州大学奥斯汀分校计算机系一路走来，在惠普与</a:t>
            </a:r>
            <a:r>
              <a:rPr lang="en-US" sz="13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Oracle </a:t>
            </a:r>
            <a:r>
              <a:rPr lang="en-US" sz="1300" dirty="0" err="1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深耕十年，从一线工程师做到当时华人可及的最高研发职位</a:t>
            </a:r>
            <a:r>
              <a:rPr lang="zh-CN" altLang="en-US" sz="13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，回国创业感受移动互联网的浪潮</a:t>
            </a:r>
            <a:r>
              <a:rPr lang="en-US" sz="13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。</a:t>
            </a:r>
            <a:r>
              <a:rPr lang="en-US" sz="1300" dirty="0" err="1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曾担任一线美元基金蓝驰创投投资人合伙人，且领海了生成式AI赛道投资并成功投资了多个明星项目</a:t>
            </a:r>
            <a:r>
              <a:rPr lang="en-US" sz="13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。</a:t>
            </a:r>
            <a:endParaRPr lang="en-US" sz="1300" dirty="0"/>
          </a:p>
        </p:txBody>
      </p:sp>
      <p:sp>
        <p:nvSpPr>
          <p:cNvPr id="11" name="Text 8"/>
          <p:cNvSpPr txBox="1"/>
          <p:nvPr/>
        </p:nvSpPr>
        <p:spPr>
          <a:xfrm>
            <a:off x="3273304" y="2284468"/>
            <a:ext cx="7015277" cy="56875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indent="0">
              <a:buNone/>
              <a:defRPr sz="130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defRPr>
            </a:lvl1pPr>
          </a:lstStyle>
          <a:p>
            <a:r>
              <a:rPr lang="en-US" dirty="0"/>
              <a:t>主业是AI Rollup：通过"收购整合+AI </a:t>
            </a:r>
            <a:r>
              <a:rPr lang="en-US" dirty="0" err="1"/>
              <a:t>改造</a:t>
            </a:r>
            <a:r>
              <a:rPr lang="en-US" dirty="0"/>
              <a:t>"，</a:t>
            </a:r>
            <a:r>
              <a:rPr lang="en-US" dirty="0" err="1"/>
              <a:t>通过智能体方式大幅提升垂直行业的经营效率</a:t>
            </a:r>
            <a:endParaRPr lang="en-US" dirty="0"/>
          </a:p>
          <a:p>
            <a:r>
              <a:rPr lang="en-US" dirty="0" err="1"/>
              <a:t>导师同时基于本课程内容的实战践行者</a:t>
            </a:r>
            <a:endParaRPr lang="en-US" dirty="0"/>
          </a:p>
        </p:txBody>
      </p:sp>
      <p:sp>
        <p:nvSpPr>
          <p:cNvPr id="12" name="Text 9"/>
          <p:cNvSpPr txBox="1"/>
          <p:nvPr/>
        </p:nvSpPr>
        <p:spPr>
          <a:xfrm>
            <a:off x="457200" y="3340303"/>
            <a:ext cx="9052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专业旅程</a:t>
            </a:r>
            <a:endParaRPr lang="en-US" sz="1500" dirty="0"/>
          </a:p>
        </p:txBody>
      </p:sp>
      <p:sp>
        <p:nvSpPr>
          <p:cNvPr id="13" name="Text 10"/>
          <p:cNvSpPr txBox="1"/>
          <p:nvPr/>
        </p:nvSpPr>
        <p:spPr>
          <a:xfrm>
            <a:off x="6248095" y="3340303"/>
            <a:ext cx="14767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独特视角与实践</a:t>
            </a:r>
            <a:endParaRPr lang="en-US" sz="1500" dirty="0"/>
          </a:p>
        </p:txBody>
      </p:sp>
      <p:sp>
        <p:nvSpPr>
          <p:cNvPr id="14" name="Text 11"/>
          <p:cNvSpPr txBox="1"/>
          <p:nvPr/>
        </p:nvSpPr>
        <p:spPr>
          <a:xfrm>
            <a:off x="724205" y="3778301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技术积累</a:t>
            </a:r>
            <a:endParaRPr lang="en-US" sz="1200" dirty="0"/>
          </a:p>
        </p:txBody>
      </p:sp>
      <p:sp>
        <p:nvSpPr>
          <p:cNvPr id="15" name="Text 12"/>
          <p:cNvSpPr txBox="1"/>
          <p:nvPr/>
        </p:nvSpPr>
        <p:spPr>
          <a:xfrm>
            <a:off x="724205" y="4330598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创业经历</a:t>
            </a:r>
            <a:endParaRPr lang="en-US" sz="1200" dirty="0"/>
          </a:p>
        </p:txBody>
      </p:sp>
      <p:sp>
        <p:nvSpPr>
          <p:cNvPr id="16" name="Text 13"/>
          <p:cNvSpPr txBox="1"/>
          <p:nvPr/>
        </p:nvSpPr>
        <p:spPr>
          <a:xfrm>
            <a:off x="724205" y="4883810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投资积淀</a:t>
            </a:r>
            <a:endParaRPr lang="en-US" sz="1200" dirty="0"/>
          </a:p>
        </p:txBody>
      </p:sp>
      <p:sp>
        <p:nvSpPr>
          <p:cNvPr id="17" name="Text 14"/>
          <p:cNvSpPr txBox="1"/>
          <p:nvPr/>
        </p:nvSpPr>
        <p:spPr>
          <a:xfrm>
            <a:off x="724205" y="5436108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当前实践</a:t>
            </a:r>
            <a:endParaRPr lang="en-US" sz="1200" dirty="0"/>
          </a:p>
        </p:txBody>
      </p:sp>
      <p:sp>
        <p:nvSpPr>
          <p:cNvPr id="18" name="Text 15"/>
          <p:cNvSpPr txBox="1"/>
          <p:nvPr/>
        </p:nvSpPr>
        <p:spPr>
          <a:xfrm>
            <a:off x="724205" y="3997757"/>
            <a:ext cx="3186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惠普与Oracle十年研发经验，华人可及最高研发职位</a:t>
            </a:r>
            <a:endParaRPr lang="en-US" sz="1000" dirty="0"/>
          </a:p>
        </p:txBody>
      </p:sp>
      <p:sp>
        <p:nvSpPr>
          <p:cNvPr id="19" name="Text 16"/>
          <p:cNvSpPr txBox="1"/>
          <p:nvPr/>
        </p:nvSpPr>
        <p:spPr>
          <a:xfrm>
            <a:off x="724205" y="4550055"/>
            <a:ext cx="4475987" cy="14173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 err="1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联合创办多米音乐DAU达大几百万，孵化映客并创造中国互联网最快上市纪录</a:t>
            </a:r>
            <a:endParaRPr lang="en-US" sz="1000" dirty="0"/>
          </a:p>
        </p:txBody>
      </p:sp>
      <p:sp>
        <p:nvSpPr>
          <p:cNvPr id="20" name="Text 17"/>
          <p:cNvSpPr txBox="1"/>
          <p:nvPr/>
        </p:nvSpPr>
        <p:spPr>
          <a:xfrm>
            <a:off x="724205" y="5102352"/>
            <a:ext cx="27678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个人天使投资数十家初创公司，多家成功上市</a:t>
            </a:r>
            <a:endParaRPr lang="en-US" sz="1000" dirty="0"/>
          </a:p>
        </p:txBody>
      </p:sp>
      <p:sp>
        <p:nvSpPr>
          <p:cNvPr id="21" name="Text 18"/>
          <p:cNvSpPr txBox="1"/>
          <p:nvPr/>
        </p:nvSpPr>
        <p:spPr>
          <a:xfrm>
            <a:off x="724205" y="5654650"/>
            <a:ext cx="34344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蓝驰创投主导投资AI全栈项目，亲自下场打造智能体企业</a:t>
            </a:r>
            <a:endParaRPr lang="en-US" sz="1000" dirty="0"/>
          </a:p>
        </p:txBody>
      </p:sp>
      <p:sp>
        <p:nvSpPr>
          <p:cNvPr id="22" name="Shape 19"/>
          <p:cNvSpPr/>
          <p:nvPr/>
        </p:nvSpPr>
        <p:spPr>
          <a:xfrm>
            <a:off x="6248095" y="3759098"/>
            <a:ext cx="5486400" cy="1828800"/>
          </a:xfrm>
          <a:prstGeom prst="roundRect">
            <a:avLst>
              <a:gd name="adj" fmla="val 2083"/>
            </a:avLst>
          </a:prstGeom>
          <a:solidFill>
            <a:srgbClr val="F9FAFB"/>
          </a:solidFill>
          <a:ln/>
        </p:spPr>
        <p:txBody>
          <a:bodyPr/>
          <a:lstStyle/>
          <a:p>
            <a:endParaRPr lang="zh-CN" altLang="en-US"/>
          </a:p>
        </p:txBody>
      </p:sp>
      <p:pic>
        <p:nvPicPr>
          <p:cNvPr id="23" name="Image 1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400800" y="3950208"/>
            <a:ext cx="152705" cy="152705"/>
          </a:xfrm>
          <a:prstGeom prst="rect">
            <a:avLst/>
          </a:prstGeom>
        </p:spPr>
      </p:pic>
      <p:sp>
        <p:nvSpPr>
          <p:cNvPr id="24" name="Text 20"/>
          <p:cNvSpPr txBox="1"/>
          <p:nvPr/>
        </p:nvSpPr>
        <p:spPr>
          <a:xfrm>
            <a:off x="6629400" y="3931006"/>
            <a:ext cx="377190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累计接触上千位创业者，主导投资并管理数十个AI项目</a:t>
            </a:r>
            <a:endParaRPr lang="en-US" sz="1200" dirty="0"/>
          </a:p>
        </p:txBody>
      </p:sp>
      <p:pic>
        <p:nvPicPr>
          <p:cNvPr id="25" name="Image 2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400800" y="4254703"/>
            <a:ext cx="152705" cy="152705"/>
          </a:xfrm>
          <a:prstGeom prst="rect">
            <a:avLst/>
          </a:prstGeom>
        </p:spPr>
      </p:pic>
      <p:sp>
        <p:nvSpPr>
          <p:cNvPr id="26" name="Text 21"/>
          <p:cNvSpPr txBox="1"/>
          <p:nvPr/>
        </p:nvSpPr>
        <p:spPr>
          <a:xfrm>
            <a:off x="6629400" y="4235501"/>
            <a:ext cx="406725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趋势践行者：2006年重仓Apple，2016年买入NVIDIA至今</a:t>
            </a:r>
            <a:endParaRPr lang="en-US" sz="1200" dirty="0"/>
          </a:p>
        </p:txBody>
      </p:sp>
      <p:pic>
        <p:nvPicPr>
          <p:cNvPr id="27" name="Image 3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400800" y="4559198"/>
            <a:ext cx="152705" cy="152705"/>
          </a:xfrm>
          <a:prstGeom prst="rect">
            <a:avLst/>
          </a:prstGeom>
        </p:spPr>
      </p:pic>
      <p:sp>
        <p:nvSpPr>
          <p:cNvPr id="28" name="Text 22"/>
          <p:cNvSpPr txBox="1"/>
          <p:nvPr/>
        </p:nvSpPr>
        <p:spPr>
          <a:xfrm>
            <a:off x="6629400" y="4540910"/>
            <a:ext cx="414406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投资覆盖领域：基础模型、通用智能体、AI Infra、行业应用</a:t>
            </a:r>
            <a:endParaRPr lang="en-US" sz="1200" dirty="0"/>
          </a:p>
        </p:txBody>
      </p:sp>
      <p:sp>
        <p:nvSpPr>
          <p:cNvPr id="29" name="Shape 23"/>
          <p:cNvSpPr/>
          <p:nvPr/>
        </p:nvSpPr>
        <p:spPr>
          <a:xfrm>
            <a:off x="6629400" y="4845406"/>
            <a:ext cx="619049" cy="228600"/>
          </a:xfrm>
          <a:prstGeom prst="roundRect">
            <a:avLst>
              <a:gd name="adj" fmla="val 66667"/>
            </a:avLst>
          </a:prstGeom>
          <a:solidFill>
            <a:srgbClr val="4C6FFF">
              <a:alpha val="10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30" name="Shape 24"/>
          <p:cNvSpPr/>
          <p:nvPr/>
        </p:nvSpPr>
        <p:spPr>
          <a:xfrm>
            <a:off x="7295998" y="4845406"/>
            <a:ext cx="676656" cy="228600"/>
          </a:xfrm>
          <a:prstGeom prst="roundRect">
            <a:avLst>
              <a:gd name="adj" fmla="val 66667"/>
            </a:avLst>
          </a:prstGeom>
          <a:solidFill>
            <a:srgbClr val="4C6FFF">
              <a:alpha val="10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31" name="Shape 25"/>
          <p:cNvSpPr/>
          <p:nvPr/>
        </p:nvSpPr>
        <p:spPr>
          <a:xfrm>
            <a:off x="8028432" y="4845406"/>
            <a:ext cx="418795" cy="228600"/>
          </a:xfrm>
          <a:prstGeom prst="roundRect">
            <a:avLst>
              <a:gd name="adj" fmla="val 66667"/>
            </a:avLst>
          </a:prstGeom>
          <a:solidFill>
            <a:srgbClr val="4C6FFF">
              <a:alpha val="10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32" name="Shape 26"/>
          <p:cNvSpPr/>
          <p:nvPr/>
        </p:nvSpPr>
        <p:spPr>
          <a:xfrm>
            <a:off x="8502091" y="4845406"/>
            <a:ext cx="390449" cy="228600"/>
          </a:xfrm>
          <a:prstGeom prst="roundRect">
            <a:avLst>
              <a:gd name="adj" fmla="val 66667"/>
            </a:avLst>
          </a:prstGeom>
          <a:solidFill>
            <a:srgbClr val="4C6FFF">
              <a:alpha val="10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33" name="Shape 27"/>
          <p:cNvSpPr/>
          <p:nvPr/>
        </p:nvSpPr>
        <p:spPr>
          <a:xfrm>
            <a:off x="8941003" y="4845406"/>
            <a:ext cx="390449" cy="228600"/>
          </a:xfrm>
          <a:prstGeom prst="roundRect">
            <a:avLst>
              <a:gd name="adj" fmla="val 66667"/>
            </a:avLst>
          </a:prstGeom>
          <a:solidFill>
            <a:srgbClr val="4C6FFF">
              <a:alpha val="10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34" name="Shape 28"/>
          <p:cNvSpPr/>
          <p:nvPr/>
        </p:nvSpPr>
        <p:spPr>
          <a:xfrm>
            <a:off x="9379001" y="4845406"/>
            <a:ext cx="619049" cy="228600"/>
          </a:xfrm>
          <a:prstGeom prst="roundRect">
            <a:avLst>
              <a:gd name="adj" fmla="val 66667"/>
            </a:avLst>
          </a:prstGeom>
          <a:solidFill>
            <a:srgbClr val="4C6FFF">
              <a:alpha val="10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35" name="Shape 29"/>
          <p:cNvSpPr/>
          <p:nvPr/>
        </p:nvSpPr>
        <p:spPr>
          <a:xfrm>
            <a:off x="10045598" y="4845406"/>
            <a:ext cx="619049" cy="228600"/>
          </a:xfrm>
          <a:prstGeom prst="roundRect">
            <a:avLst>
              <a:gd name="adj" fmla="val 66667"/>
            </a:avLst>
          </a:prstGeom>
          <a:solidFill>
            <a:srgbClr val="4C6FFF">
              <a:alpha val="10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36" name="Shape 30"/>
          <p:cNvSpPr/>
          <p:nvPr/>
        </p:nvSpPr>
        <p:spPr>
          <a:xfrm>
            <a:off x="10712196" y="4845406"/>
            <a:ext cx="609905" cy="228600"/>
          </a:xfrm>
          <a:prstGeom prst="roundRect">
            <a:avLst>
              <a:gd name="adj" fmla="val 66667"/>
            </a:avLst>
          </a:prstGeom>
          <a:solidFill>
            <a:srgbClr val="4C6FFF">
              <a:alpha val="10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37" name="Shape 31"/>
          <p:cNvSpPr/>
          <p:nvPr/>
        </p:nvSpPr>
        <p:spPr>
          <a:xfrm>
            <a:off x="6629400" y="5149901"/>
            <a:ext cx="619049" cy="228600"/>
          </a:xfrm>
          <a:prstGeom prst="roundRect">
            <a:avLst>
              <a:gd name="adj" fmla="val 66667"/>
            </a:avLst>
          </a:prstGeom>
          <a:solidFill>
            <a:srgbClr val="4C6FFF">
              <a:alpha val="10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38" name="Shape 32"/>
          <p:cNvSpPr/>
          <p:nvPr/>
        </p:nvSpPr>
        <p:spPr>
          <a:xfrm>
            <a:off x="7298741" y="5149901"/>
            <a:ext cx="619049" cy="228600"/>
          </a:xfrm>
          <a:prstGeom prst="roundRect">
            <a:avLst>
              <a:gd name="adj" fmla="val 66667"/>
            </a:avLst>
          </a:prstGeom>
          <a:solidFill>
            <a:srgbClr val="4C6FFF">
              <a:alpha val="10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39" name="Shape 33"/>
          <p:cNvSpPr/>
          <p:nvPr/>
        </p:nvSpPr>
        <p:spPr>
          <a:xfrm>
            <a:off x="7965338" y="5149901"/>
            <a:ext cx="390449" cy="228600"/>
          </a:xfrm>
          <a:prstGeom prst="roundRect">
            <a:avLst>
              <a:gd name="adj" fmla="val 66667"/>
            </a:avLst>
          </a:prstGeom>
          <a:solidFill>
            <a:srgbClr val="4C6FFF">
              <a:alpha val="10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40" name="Text 34"/>
          <p:cNvSpPr txBox="1"/>
          <p:nvPr/>
        </p:nvSpPr>
        <p:spPr>
          <a:xfrm>
            <a:off x="6705295" y="4883810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月之暗面</a:t>
            </a:r>
            <a:endParaRPr lang="en-US" sz="900" dirty="0"/>
          </a:p>
        </p:txBody>
      </p:sp>
      <p:sp>
        <p:nvSpPr>
          <p:cNvPr id="41" name="Text 35"/>
          <p:cNvSpPr txBox="1"/>
          <p:nvPr/>
        </p:nvSpPr>
        <p:spPr>
          <a:xfrm>
            <a:off x="7372807" y="4883810"/>
            <a:ext cx="609905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Genspark</a:t>
            </a:r>
            <a:endParaRPr lang="en-US" sz="900" dirty="0"/>
          </a:p>
        </p:txBody>
      </p:sp>
      <p:sp>
        <p:nvSpPr>
          <p:cNvPr id="42" name="Text 36"/>
          <p:cNvSpPr txBox="1"/>
          <p:nvPr/>
        </p:nvSpPr>
        <p:spPr>
          <a:xfrm>
            <a:off x="8104327" y="4883810"/>
            <a:ext cx="352958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PPIO</a:t>
            </a:r>
            <a:endParaRPr lang="en-US" sz="900" dirty="0"/>
          </a:p>
        </p:txBody>
      </p:sp>
      <p:sp>
        <p:nvSpPr>
          <p:cNvPr id="43" name="Text 37"/>
          <p:cNvSpPr txBox="1"/>
          <p:nvPr/>
        </p:nvSpPr>
        <p:spPr>
          <a:xfrm>
            <a:off x="8578901" y="4883810"/>
            <a:ext cx="3246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幂律</a:t>
            </a:r>
            <a:endParaRPr lang="en-US" sz="900" dirty="0"/>
          </a:p>
        </p:txBody>
      </p:sp>
      <p:sp>
        <p:nvSpPr>
          <p:cNvPr id="44" name="Text 38"/>
          <p:cNvSpPr txBox="1"/>
          <p:nvPr/>
        </p:nvSpPr>
        <p:spPr>
          <a:xfrm>
            <a:off x="9016898" y="4883810"/>
            <a:ext cx="3246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亿量</a:t>
            </a:r>
            <a:endParaRPr lang="en-US" sz="900" dirty="0"/>
          </a:p>
        </p:txBody>
      </p:sp>
      <p:sp>
        <p:nvSpPr>
          <p:cNvPr id="45" name="Text 39"/>
          <p:cNvSpPr txBox="1"/>
          <p:nvPr/>
        </p:nvSpPr>
        <p:spPr>
          <a:xfrm>
            <a:off x="9454896" y="4883810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即时设计</a:t>
            </a:r>
            <a:endParaRPr lang="en-US" sz="900" dirty="0"/>
          </a:p>
        </p:txBody>
      </p:sp>
      <p:sp>
        <p:nvSpPr>
          <p:cNvPr id="46" name="Text 40"/>
          <p:cNvSpPr txBox="1"/>
          <p:nvPr/>
        </p:nvSpPr>
        <p:spPr>
          <a:xfrm>
            <a:off x="10121494" y="4883810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潞晨科技</a:t>
            </a:r>
            <a:endParaRPr lang="en-US" sz="900" dirty="0"/>
          </a:p>
        </p:txBody>
      </p:sp>
      <p:sp>
        <p:nvSpPr>
          <p:cNvPr id="47" name="Text 41"/>
          <p:cNvSpPr txBox="1"/>
          <p:nvPr/>
        </p:nvSpPr>
        <p:spPr>
          <a:xfrm>
            <a:off x="10789006" y="4883810"/>
            <a:ext cx="543154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Jobright</a:t>
            </a:r>
            <a:endParaRPr lang="en-US" sz="900" dirty="0"/>
          </a:p>
        </p:txBody>
      </p:sp>
      <p:sp>
        <p:nvSpPr>
          <p:cNvPr id="48" name="Text 42"/>
          <p:cNvSpPr txBox="1"/>
          <p:nvPr/>
        </p:nvSpPr>
        <p:spPr>
          <a:xfrm>
            <a:off x="6705295" y="5188306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Inkverse</a:t>
            </a:r>
            <a:endParaRPr lang="en-US" sz="900" dirty="0"/>
          </a:p>
        </p:txBody>
      </p:sp>
      <p:sp>
        <p:nvSpPr>
          <p:cNvPr id="49" name="Text 43"/>
          <p:cNvSpPr txBox="1"/>
          <p:nvPr/>
        </p:nvSpPr>
        <p:spPr>
          <a:xfrm>
            <a:off x="7374636" y="5188306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云圣智能</a:t>
            </a:r>
            <a:endParaRPr lang="en-US" sz="900" dirty="0"/>
          </a:p>
        </p:txBody>
      </p:sp>
      <p:sp>
        <p:nvSpPr>
          <p:cNvPr id="50" name="Text 44"/>
          <p:cNvSpPr txBox="1"/>
          <p:nvPr/>
        </p:nvSpPr>
        <p:spPr>
          <a:xfrm>
            <a:off x="8042148" y="5188306"/>
            <a:ext cx="3246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红松</a:t>
            </a:r>
            <a:endParaRPr lang="en-US" sz="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366</Words>
  <Application>Microsoft Macintosh PowerPoint</Application>
  <PresentationFormat>宽屏</PresentationFormat>
  <Paragraphs>98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Inter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JImmy Shi</cp:lastModifiedBy>
  <cp:revision>9</cp:revision>
  <dcterms:created xsi:type="dcterms:W3CDTF">2025-09-25T07:40:14Z</dcterms:created>
  <dcterms:modified xsi:type="dcterms:W3CDTF">2025-09-28T08:51:17Z</dcterms:modified>
</cp:coreProperties>
</file>