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notesMasterIdLst>
    <p:notesMasterId r:id="rId28"/>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slideLayout" Target="../slideLayouts/slideLayout1.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image" Target="../media/image-13-7.png"/><Relationship Id="rId8" Type="http://schemas.openxmlformats.org/officeDocument/2006/relationships/slideLayout" Target="../slideLayouts/slideLayout1.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slideLayout" Target="../slideLayouts/slideLayout1.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image" Target="../media/image-15-6.png"/><Relationship Id="rId7" Type="http://schemas.openxmlformats.org/officeDocument/2006/relationships/image" Target="../media/image-15-7.png"/><Relationship Id="rId8" Type="http://schemas.openxmlformats.org/officeDocument/2006/relationships/slideLayout" Target="../slideLayouts/slideLayout1.xml"/><Relationship Id="rId9"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image" Target="../media/image-17-6.png"/><Relationship Id="rId7" Type="http://schemas.openxmlformats.org/officeDocument/2006/relationships/image" Target="../media/image-17-7.png"/><Relationship Id="rId8" Type="http://schemas.openxmlformats.org/officeDocument/2006/relationships/image" Target="../media/image-17-8.png"/><Relationship Id="rId9" Type="http://schemas.openxmlformats.org/officeDocument/2006/relationships/image" Target="../media/image-17-9.png"/><Relationship Id="rId10" Type="http://schemas.openxmlformats.org/officeDocument/2006/relationships/image" Target="../media/image-17-10.png"/><Relationship Id="rId11" Type="http://schemas.openxmlformats.org/officeDocument/2006/relationships/image" Target="../media/image-17-11.png"/><Relationship Id="rId12" Type="http://schemas.openxmlformats.org/officeDocument/2006/relationships/slideLayout" Target="../slideLayouts/slideLayout1.xml"/><Relationship Id="rId1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image" Target="../media/image-18-6.png"/><Relationship Id="rId7" Type="http://schemas.openxmlformats.org/officeDocument/2006/relationships/slideLayout" Target="../slideLayouts/slideLayout1.xml"/><Relationship Id="rId8"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slideLayout" Target="../slideLayouts/slideLayout1.xml"/><Relationship Id="rId5"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slideLayout" Target="../slideLayouts/slideLayout1.xml"/><Relationship Id="rId6"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slideLayout" Target="../slideLayouts/slideLayout1.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image" Target="../media/image-22-5.png"/><Relationship Id="rId6" Type="http://schemas.openxmlformats.org/officeDocument/2006/relationships/image" Target="../media/image-22-6.png"/><Relationship Id="rId7" Type="http://schemas.openxmlformats.org/officeDocument/2006/relationships/slideLayout" Target="../slideLayouts/slideLayout1.xml"/><Relationship Id="rId8"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image" Target="../media/image-23-4.png"/><Relationship Id="rId5" Type="http://schemas.openxmlformats.org/officeDocument/2006/relationships/slideLayout" Target="../slideLayouts/slideLayout1.xml"/><Relationship Id="rId6"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image" Target="../media/image-24-3.png"/><Relationship Id="rId4" Type="http://schemas.openxmlformats.org/officeDocument/2006/relationships/image" Target="../media/image-24-4.png"/><Relationship Id="rId5" Type="http://schemas.openxmlformats.org/officeDocument/2006/relationships/slideLayout" Target="../slideLayouts/slideLayout1.xml"/><Relationship Id="rId6"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slideLayout" Target="../slideLayouts/slideLayout1.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png"/><Relationship Id="rId3" Type="http://schemas.openxmlformats.org/officeDocument/2006/relationships/image" Target="../media/image-26-3.png"/><Relationship Id="rId4" Type="http://schemas.openxmlformats.org/officeDocument/2006/relationships/image" Target="../media/image-26-4.png"/><Relationship Id="rId5" Type="http://schemas.openxmlformats.org/officeDocument/2006/relationships/image" Target="../media/image-26-5.png"/><Relationship Id="rId6" Type="http://schemas.openxmlformats.org/officeDocument/2006/relationships/image" Target="../media/image-26-6.png"/><Relationship Id="rId7" Type="http://schemas.openxmlformats.org/officeDocument/2006/relationships/slideLayout" Target="../slideLayouts/slideLayout1.xml"/><Relationship Id="rId8"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slideLayout" Target="../slideLayouts/slideLayout1.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1904695" y="-952805"/>
            <a:ext cx="3810305" cy="3810305"/>
          </a:xfrm>
          <a:prstGeom prst="ellipse">
            <a:avLst/>
          </a:prstGeom>
          <a:solidFill>
            <a:srgbClr val="3B82F6">
              <a:alpha val="8000"/>
            </a:srgbClr>
          </a:solidFill>
          <a:ln/>
        </p:spPr>
      </p:sp>
      <p:sp>
        <p:nvSpPr>
          <p:cNvPr id="4" name="Shape 2"/>
          <p:cNvSpPr/>
          <p:nvPr/>
        </p:nvSpPr>
        <p:spPr>
          <a:xfrm>
            <a:off x="10287000" y="4953305"/>
            <a:ext cx="2857500" cy="2857500"/>
          </a:xfrm>
          <a:prstGeom prst="ellipse">
            <a:avLst/>
          </a:prstGeom>
          <a:solidFill>
            <a:srgbClr val="3B82F6">
              <a:alpha val="8000"/>
            </a:srgbClr>
          </a:solidFill>
          <a:ln/>
        </p:spPr>
      </p:sp>
      <p:sp>
        <p:nvSpPr>
          <p:cNvPr id="5" name="Shape 3"/>
          <p:cNvSpPr/>
          <p:nvPr/>
        </p:nvSpPr>
        <p:spPr>
          <a:xfrm>
            <a:off x="1904695" y="1429207"/>
            <a:ext cx="95098" cy="95098"/>
          </a:xfrm>
          <a:prstGeom prst="ellipse">
            <a:avLst/>
          </a:prstGeom>
          <a:solidFill>
            <a:srgbClr val="3B82F6"/>
          </a:solidFill>
          <a:ln/>
        </p:spPr>
      </p:sp>
      <p:sp>
        <p:nvSpPr>
          <p:cNvPr id="6" name="Shape 4"/>
          <p:cNvSpPr/>
          <p:nvPr/>
        </p:nvSpPr>
        <p:spPr>
          <a:xfrm>
            <a:off x="3333902" y="2095805"/>
            <a:ext cx="95098" cy="95098"/>
          </a:xfrm>
          <a:prstGeom prst="ellipse">
            <a:avLst/>
          </a:prstGeom>
          <a:solidFill>
            <a:srgbClr val="3B82F6"/>
          </a:solidFill>
          <a:ln/>
        </p:spPr>
      </p:sp>
      <p:sp>
        <p:nvSpPr>
          <p:cNvPr id="7" name="Shape 5"/>
          <p:cNvSpPr/>
          <p:nvPr/>
        </p:nvSpPr>
        <p:spPr>
          <a:xfrm>
            <a:off x="1714500" y="2857500"/>
            <a:ext cx="95098" cy="95098"/>
          </a:xfrm>
          <a:prstGeom prst="ellipse">
            <a:avLst/>
          </a:prstGeom>
          <a:solidFill>
            <a:srgbClr val="3B82F6"/>
          </a:solidFill>
          <a:ln/>
        </p:spPr>
      </p:sp>
      <p:sp>
        <p:nvSpPr>
          <p:cNvPr id="8" name="Shape 6"/>
          <p:cNvSpPr/>
          <p:nvPr/>
        </p:nvSpPr>
        <p:spPr>
          <a:xfrm>
            <a:off x="3047695" y="3810305"/>
            <a:ext cx="95098" cy="95098"/>
          </a:xfrm>
          <a:prstGeom prst="ellipse">
            <a:avLst/>
          </a:prstGeom>
          <a:solidFill>
            <a:srgbClr val="3B82F6"/>
          </a:solidFill>
          <a:ln/>
        </p:spPr>
      </p:sp>
      <p:sp>
        <p:nvSpPr>
          <p:cNvPr id="9" name="Shape 7"/>
          <p:cNvSpPr/>
          <p:nvPr/>
        </p:nvSpPr>
        <p:spPr>
          <a:xfrm>
            <a:off x="1928470" y="1661465"/>
            <a:ext cx="1429207" cy="19202"/>
          </a:xfrm>
          <a:prstGeom prst="rect">
            <a:avLst/>
          </a:prstGeom>
          <a:solidFill>
            <a:srgbClr val="3B82F6">
              <a:alpha val="30000"/>
            </a:srgbClr>
          </a:solidFill>
          <a:ln/>
        </p:spPr>
      </p:sp>
      <p:sp>
        <p:nvSpPr>
          <p:cNvPr id="10" name="Shape 8"/>
          <p:cNvSpPr/>
          <p:nvPr/>
        </p:nvSpPr>
        <p:spPr>
          <a:xfrm>
            <a:off x="2324405" y="2510028"/>
            <a:ext cx="1143000" cy="19202"/>
          </a:xfrm>
          <a:prstGeom prst="rect">
            <a:avLst/>
          </a:prstGeom>
          <a:solidFill>
            <a:srgbClr val="3B82F6">
              <a:alpha val="30000"/>
            </a:srgbClr>
          </a:solidFill>
          <a:ln/>
        </p:spPr>
      </p:sp>
      <p:sp>
        <p:nvSpPr>
          <p:cNvPr id="11" name="Shape 9"/>
          <p:cNvSpPr/>
          <p:nvPr/>
        </p:nvSpPr>
        <p:spPr>
          <a:xfrm>
            <a:off x="1567282" y="3376879"/>
            <a:ext cx="1333195" cy="19202"/>
          </a:xfrm>
          <a:prstGeom prst="rect">
            <a:avLst/>
          </a:prstGeom>
          <a:solidFill>
            <a:srgbClr val="3B82F6">
              <a:alpha val="30000"/>
            </a:srgbClr>
          </a:solidFill>
          <a:ln/>
        </p:spPr>
      </p:sp>
      <p:sp>
        <p:nvSpPr>
          <p:cNvPr id="12" name="Text 10"/>
          <p:cNvSpPr txBox="1"/>
          <p:nvPr/>
        </p:nvSpPr>
        <p:spPr>
          <a:xfrm>
            <a:off x="914400" y="2024482"/>
            <a:ext cx="948233"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专业投资指南</a:t>
            </a:r>
            <a:endParaRPr lang="en-US" sz="1000" dirty="0"/>
          </a:p>
        </p:txBody>
      </p:sp>
      <p:sp>
        <p:nvSpPr>
          <p:cNvPr id="13" name="Shape 11"/>
          <p:cNvSpPr/>
          <p:nvPr/>
        </p:nvSpPr>
        <p:spPr>
          <a:xfrm>
            <a:off x="914400" y="3233318"/>
            <a:ext cx="761695" cy="38405"/>
          </a:xfrm>
          <a:prstGeom prst="rect">
            <a:avLst/>
          </a:prstGeom>
          <a:solidFill>
            <a:srgbClr val="2563EB"/>
          </a:solidFill>
          <a:ln/>
        </p:spPr>
      </p:sp>
      <p:pic>
        <p:nvPicPr>
          <p:cNvPr id="14" name="Image 0" descr="preencoded.png">    </p:cNvPr>
          <p:cNvPicPr>
            <a:picLocks noChangeAspect="1"/>
          </p:cNvPicPr>
          <p:nvPr/>
        </p:nvPicPr>
        <p:blipFill>
          <a:blip r:embed="rId1"/>
          <a:srcRect l="0" r="0" t="-3" b="-3"/>
          <a:stretch/>
        </p:blipFill>
        <p:spPr>
          <a:xfrm>
            <a:off x="7524598" y="1333195"/>
            <a:ext cx="3333902" cy="2667305"/>
          </a:xfrm>
          <a:prstGeom prst="rect">
            <a:avLst/>
          </a:prstGeom>
        </p:spPr>
      </p:pic>
      <p:sp>
        <p:nvSpPr>
          <p:cNvPr id="15" name="Text 12"/>
          <p:cNvSpPr txBox="1"/>
          <p:nvPr/>
        </p:nvSpPr>
        <p:spPr>
          <a:xfrm>
            <a:off x="914400" y="2376526"/>
            <a:ext cx="6753758" cy="685800"/>
          </a:xfrm>
          <a:prstGeom prst="rect">
            <a:avLst/>
          </a:prstGeom>
          <a:noFill/>
          <a:ln/>
        </p:spPr>
        <p:txBody>
          <a:bodyPr wrap="square" lIns="0" tIns="0" rIns="0" bIns="0" rtlCol="0" anchor="ctr"/>
          <a:lstStyle/>
          <a:p>
            <a:pPr algn="l" indent="0" marL="0">
              <a:buNone/>
            </a:pPr>
            <a:r>
              <a:rPr lang="en-US" sz="4500" b="1" dirty="0">
                <a:solidFill>
                  <a:srgbClr val="1E40AF"/>
                </a:solidFill>
                <a:latin typeface="Inter" pitchFamily="34" charset="0"/>
                <a:ea typeface="Inter" pitchFamily="34" charset="-122"/>
                <a:cs typeface="Inter" pitchFamily="34" charset="-120"/>
              </a:rPr>
              <a:t>Agentic AI时代融资指南</a:t>
            </a:r>
            <a:endParaRPr lang="en-US" sz="4500" dirty="0"/>
          </a:p>
        </p:txBody>
      </p:sp>
      <p:sp>
        <p:nvSpPr>
          <p:cNvPr id="16" name="Text 13"/>
          <p:cNvSpPr txBox="1"/>
          <p:nvPr/>
        </p:nvSpPr>
        <p:spPr>
          <a:xfrm>
            <a:off x="914400" y="3624682"/>
            <a:ext cx="3600907" cy="277063"/>
          </a:xfrm>
          <a:prstGeom prst="rect">
            <a:avLst/>
          </a:prstGeom>
          <a:noFill/>
          <a:ln/>
        </p:spPr>
        <p:txBody>
          <a:bodyPr wrap="square" lIns="0" tIns="0" rIns="0" bIns="0" rtlCol="0" anchor="ctr"/>
          <a:lstStyle/>
          <a:p>
            <a:pPr algn="l" indent="0" marL="0">
              <a:buNone/>
            </a:pPr>
            <a:r>
              <a:rPr lang="en-US" sz="1800" dirty="0">
                <a:solidFill>
                  <a:srgbClr val="4B5563"/>
                </a:solidFill>
                <a:latin typeface="Inter" pitchFamily="34" charset="0"/>
                <a:ea typeface="Inter" pitchFamily="34" charset="-122"/>
                <a:cs typeface="Inter" pitchFamily="34" charset="-120"/>
              </a:rPr>
              <a:t>面向AI创业者的深度融资实战指南</a:t>
            </a:r>
            <a:endParaRPr lang="en-US" sz="1800" dirty="0"/>
          </a:p>
        </p:txBody>
      </p:sp>
      <p:sp>
        <p:nvSpPr>
          <p:cNvPr id="17" name="Text 14"/>
          <p:cNvSpPr txBox="1"/>
          <p:nvPr/>
        </p:nvSpPr>
        <p:spPr>
          <a:xfrm>
            <a:off x="914400" y="4033418"/>
            <a:ext cx="5458054" cy="600761"/>
          </a:xfrm>
          <a:prstGeom prst="rect">
            <a:avLst/>
          </a:prstGeom>
          <a:noFill/>
          <a:ln/>
        </p:spPr>
        <p:txBody>
          <a:bodyPr wrap="square" lIns="0" tIns="0" rIns="0" bIns="0" rtlCol="0" anchor="ctr"/>
          <a:lstStyle/>
          <a:p>
            <a:pPr algn="l" indent="0" marL="0">
              <a:buNone/>
            </a:pPr>
            <a:r>
              <a:rPr lang="en-US" sz="1500" dirty="0">
                <a:solidFill>
                  <a:srgbClr val="4B5563">
                    <a:alpha val="80000"/>
                  </a:srgbClr>
                </a:solidFill>
                <a:latin typeface="Inter" pitchFamily="34" charset="0"/>
                <a:ea typeface="Inter" pitchFamily="34" charset="-122"/>
                <a:cs typeface="Inter" pitchFamily="34" charset="-120"/>
              </a:rPr>
              <a:t>基于投资人视角，解构Agentic AI赛道全流程融资策略与关键洞察</a:t>
            </a:r>
            <a:endParaRPr lang="en-US" sz="1500" dirty="0"/>
          </a:p>
        </p:txBody>
      </p:sp>
      <p:sp>
        <p:nvSpPr>
          <p:cNvPr id="18" name="Text 15"/>
          <p:cNvSpPr txBox="1"/>
          <p:nvPr/>
        </p:nvSpPr>
        <p:spPr>
          <a:xfrm>
            <a:off x="1828800" y="6295644"/>
            <a:ext cx="26819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2025年度版 · 精选市场数据与一线投资洞察</a:t>
            </a:r>
            <a:endParaRPr lang="en-US" sz="1000" dirty="0"/>
          </a:p>
        </p:txBody>
      </p:sp>
      <p:sp>
        <p:nvSpPr>
          <p:cNvPr id="19" name="Text 16"/>
          <p:cNvSpPr txBox="1"/>
          <p:nvPr/>
        </p:nvSpPr>
        <p:spPr>
          <a:xfrm>
            <a:off x="10103206" y="6295644"/>
            <a:ext cx="2196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探索未来 · 抓住机遇 · 开创AI新时代</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2191695" cy="70673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4577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投资人如何判断Agentic AI项目是否真正具备10x体验或效率提升</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81051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真正的10倍价值判断标准</a:t>
            </a:r>
            <a:endParaRPr lang="en-US" sz="1200" dirty="0"/>
          </a:p>
        </p:txBody>
      </p:sp>
      <p:sp>
        <p:nvSpPr>
          <p:cNvPr id="11" name="Text 8"/>
          <p:cNvSpPr txBox="1"/>
          <p:nvPr/>
        </p:nvSpPr>
        <p:spPr>
          <a:xfrm>
            <a:off x="1209751" y="25621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常见伪命题陷阱</a:t>
            </a:r>
            <a:endParaRPr lang="en-US" sz="1200" dirty="0"/>
          </a:p>
        </p:txBody>
      </p:sp>
      <p:sp>
        <p:nvSpPr>
          <p:cNvPr id="12" name="Text 9"/>
          <p:cNvSpPr txBox="1"/>
          <p:nvPr/>
        </p:nvSpPr>
        <p:spPr>
          <a:xfrm>
            <a:off x="1209751" y="33622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持续性与可扩展性验证</a:t>
            </a:r>
            <a:endParaRPr lang="en-US" sz="1200" dirty="0"/>
          </a:p>
        </p:txBody>
      </p:sp>
      <p:sp>
        <p:nvSpPr>
          <p:cNvPr id="13" name="Text 10"/>
          <p:cNvSpPr txBox="1"/>
          <p:nvPr/>
        </p:nvSpPr>
        <p:spPr>
          <a:xfrm>
            <a:off x="1209751" y="41623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商业化转化能力</a:t>
            </a:r>
            <a:endParaRPr lang="en-US" sz="1200" dirty="0"/>
          </a:p>
        </p:txBody>
      </p:sp>
      <p:sp>
        <p:nvSpPr>
          <p:cNvPr id="14" name="Text 11"/>
          <p:cNvSpPr txBox="1"/>
          <p:nvPr/>
        </p:nvSpPr>
        <p:spPr>
          <a:xfrm>
            <a:off x="1209751" y="2018995"/>
            <a:ext cx="46725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投资人会寻找量化指标：完成相同任务所需时间减少90%，用户满意度提升10倍，或成本降低90%以上</a:t>
            </a:r>
            <a:endParaRPr lang="en-US" sz="1000" dirty="0"/>
          </a:p>
        </p:txBody>
      </p:sp>
      <p:sp>
        <p:nvSpPr>
          <p:cNvPr id="15" name="Text 12"/>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选择性展示优势场景、忽略总体使用成本、仅关注理想情况下的效果、与低基准比较而非行业最佳水平</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投资人会考查：优势是否依赖特定数据集，改进是否能够随着用户规模增长而保持，性能是否会随时间衰减</a:t>
            </a:r>
            <a:endParaRPr lang="en-US" sz="1000" dirty="0"/>
          </a:p>
        </p:txBody>
      </p:sp>
      <p:sp>
        <p:nvSpPr>
          <p:cNvPr id="17" name="Text 14"/>
          <p:cNvSpPr txBox="1"/>
          <p:nvPr/>
        </p:nvSpPr>
        <p:spPr>
          <a:xfrm>
            <a:off x="1209751" y="4419295"/>
            <a:ext cx="464423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技术优势能否转化为商业壁垒，用户愿不愿意为10倍改进支付溢价，效率提升是否能带来实际商业价值</a:t>
            </a:r>
            <a:endParaRPr lang="en-US" sz="1000" dirty="0"/>
          </a:p>
        </p:txBody>
      </p:sp>
      <p:sp>
        <p:nvSpPr>
          <p:cNvPr id="18" name="Shape 15"/>
          <p:cNvSpPr/>
          <p:nvPr/>
        </p:nvSpPr>
        <p:spPr>
          <a:xfrm>
            <a:off x="6248095" y="1742846"/>
            <a:ext cx="4876495" cy="2553005"/>
          </a:xfrm>
          <a:prstGeom prst="roundRect">
            <a:avLst>
              <a:gd name="adj" fmla="val 1069"/>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895551"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投资人关注的10x证明指标</a:t>
            </a:r>
            <a:endParaRPr lang="en-US" sz="1200" dirty="0"/>
          </a:p>
        </p:txBody>
      </p:sp>
      <p:sp>
        <p:nvSpPr>
          <p:cNvPr id="21" name="Text 17"/>
          <p:cNvSpPr txBox="1"/>
          <p:nvPr/>
        </p:nvSpPr>
        <p:spPr>
          <a:xfrm>
            <a:off x="6448349" y="2295144"/>
            <a:ext cx="13670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常规改进 (+10-30%)</a:t>
            </a:r>
            <a:endParaRPr lang="en-US" sz="1000" dirty="0"/>
          </a:p>
        </p:txBody>
      </p:sp>
      <p:sp>
        <p:nvSpPr>
          <p:cNvPr id="22" name="Text 18"/>
          <p:cNvSpPr txBox="1"/>
          <p:nvPr/>
        </p:nvSpPr>
        <p:spPr>
          <a:xfrm>
            <a:off x="9908438" y="2295144"/>
            <a:ext cx="11192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颠覆性改进 (10x)</a:t>
            </a:r>
            <a:endParaRPr lang="en-US" sz="1000" dirty="0"/>
          </a:p>
        </p:txBody>
      </p:sp>
      <p:sp>
        <p:nvSpPr>
          <p:cNvPr id="23" name="Shape 19"/>
          <p:cNvSpPr/>
          <p:nvPr/>
        </p:nvSpPr>
        <p:spPr>
          <a:xfrm>
            <a:off x="6448349" y="2590495"/>
            <a:ext cx="448056" cy="286207"/>
          </a:xfrm>
          <a:prstGeom prst="roundRect">
            <a:avLst>
              <a:gd name="adj" fmla="val 63898"/>
            </a:avLst>
          </a:prstGeom>
          <a:solidFill>
            <a:srgbClr val="D1D5DB"/>
          </a:solidFill>
          <a:ln/>
        </p:spPr>
      </p:sp>
      <p:sp>
        <p:nvSpPr>
          <p:cNvPr id="24" name="Text 20"/>
          <p:cNvSpPr txBox="1"/>
          <p:nvPr/>
        </p:nvSpPr>
        <p:spPr>
          <a:xfrm>
            <a:off x="6465722" y="2657246"/>
            <a:ext cx="428854" cy="143561"/>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+20%</a:t>
            </a:r>
            <a:endParaRPr lang="en-US" sz="900" dirty="0"/>
          </a:p>
        </p:txBody>
      </p:sp>
      <p:sp>
        <p:nvSpPr>
          <p:cNvPr id="25" name="Shape 21"/>
          <p:cNvSpPr/>
          <p:nvPr/>
        </p:nvSpPr>
        <p:spPr>
          <a:xfrm>
            <a:off x="6896405" y="2590495"/>
            <a:ext cx="4028846" cy="286207"/>
          </a:xfrm>
          <a:prstGeom prst="roundRect">
            <a:avLst>
              <a:gd name="adj" fmla="val 63898"/>
            </a:avLst>
          </a:prstGeom>
          <a:solidFill>
            <a:srgbClr val="3B82F6"/>
          </a:solidFill>
          <a:ln/>
        </p:spPr>
      </p:sp>
      <p:sp>
        <p:nvSpPr>
          <p:cNvPr id="26" name="Text 22"/>
          <p:cNvSpPr txBox="1"/>
          <p:nvPr/>
        </p:nvSpPr>
        <p:spPr>
          <a:xfrm>
            <a:off x="10578694" y="2638044"/>
            <a:ext cx="372161" cy="19111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10x</a:t>
            </a:r>
            <a:endParaRPr lang="en-US" sz="1200" dirty="0"/>
          </a:p>
        </p:txBody>
      </p:sp>
      <p:sp>
        <p:nvSpPr>
          <p:cNvPr id="27" name="Text 23"/>
          <p:cNvSpPr txBox="1"/>
          <p:nvPr/>
        </p:nvSpPr>
        <p:spPr>
          <a:xfrm>
            <a:off x="6676949" y="3114446"/>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效率指标</a:t>
            </a:r>
            <a:endParaRPr lang="en-US" sz="1000" dirty="0"/>
          </a:p>
        </p:txBody>
      </p:sp>
      <p:sp>
        <p:nvSpPr>
          <p:cNvPr id="28" name="Text 24"/>
          <p:cNvSpPr txBox="1"/>
          <p:nvPr/>
        </p:nvSpPr>
        <p:spPr>
          <a:xfrm>
            <a:off x="6676949" y="3381451"/>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规模指标</a:t>
            </a:r>
            <a:endParaRPr lang="en-US" sz="1000" dirty="0"/>
          </a:p>
        </p:txBody>
      </p:sp>
      <p:sp>
        <p:nvSpPr>
          <p:cNvPr id="29" name="Text 25"/>
          <p:cNvSpPr txBox="1"/>
          <p:nvPr/>
        </p:nvSpPr>
        <p:spPr>
          <a:xfrm>
            <a:off x="6676949" y="3648456"/>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体验指标</a:t>
            </a:r>
            <a:endParaRPr lang="en-US" sz="1000" dirty="0"/>
          </a:p>
        </p:txBody>
      </p:sp>
      <p:sp>
        <p:nvSpPr>
          <p:cNvPr id="30" name="Text 26"/>
          <p:cNvSpPr txBox="1"/>
          <p:nvPr/>
        </p:nvSpPr>
        <p:spPr>
          <a:xfrm>
            <a:off x="6676949" y="3914546"/>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业务指标</a:t>
            </a:r>
            <a:endParaRPr lang="en-US" sz="1000" dirty="0"/>
          </a:p>
        </p:txBody>
      </p:sp>
      <p:sp>
        <p:nvSpPr>
          <p:cNvPr id="31" name="Text 27"/>
          <p:cNvSpPr txBox="1"/>
          <p:nvPr/>
        </p:nvSpPr>
        <p:spPr>
          <a:xfrm>
            <a:off x="7210044" y="3114446"/>
            <a:ext cx="16056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：任务完成时间减少90%</a:t>
            </a:r>
            <a:endParaRPr lang="en-US" sz="1000" dirty="0"/>
          </a:p>
        </p:txBody>
      </p:sp>
      <p:sp>
        <p:nvSpPr>
          <p:cNvPr id="32" name="Text 28"/>
          <p:cNvSpPr txBox="1"/>
          <p:nvPr/>
        </p:nvSpPr>
        <p:spPr>
          <a:xfrm>
            <a:off x="7210044" y="3381451"/>
            <a:ext cx="13386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：单位成本降低90%</a:t>
            </a:r>
            <a:endParaRPr lang="en-US" sz="1000" dirty="0"/>
          </a:p>
        </p:txBody>
      </p:sp>
      <p:sp>
        <p:nvSpPr>
          <p:cNvPr id="33" name="Text 29"/>
          <p:cNvSpPr txBox="1"/>
          <p:nvPr/>
        </p:nvSpPr>
        <p:spPr>
          <a:xfrm>
            <a:off x="7210044" y="3648456"/>
            <a:ext cx="14438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：用户满意度提升10倍</a:t>
            </a:r>
            <a:endParaRPr lang="en-US" sz="1000" dirty="0"/>
          </a:p>
        </p:txBody>
      </p:sp>
      <p:sp>
        <p:nvSpPr>
          <p:cNvPr id="34" name="Text 30"/>
          <p:cNvSpPr txBox="1"/>
          <p:nvPr/>
        </p:nvSpPr>
        <p:spPr>
          <a:xfrm>
            <a:off x="7210044" y="3914546"/>
            <a:ext cx="15764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：关键业务指标10倍增长</a:t>
            </a:r>
            <a:endParaRPr lang="en-US" sz="1000" dirty="0"/>
          </a:p>
        </p:txBody>
      </p:sp>
      <p:sp>
        <p:nvSpPr>
          <p:cNvPr id="35" name="Shape 31"/>
          <p:cNvSpPr/>
          <p:nvPr/>
        </p:nvSpPr>
        <p:spPr>
          <a:xfrm>
            <a:off x="6248095" y="4486046"/>
            <a:ext cx="4876495" cy="1619402"/>
          </a:xfrm>
          <a:prstGeom prst="roundRect">
            <a:avLst>
              <a:gd name="adj" fmla="val 2657"/>
            </a:avLst>
          </a:prstGeom>
          <a:solidFill>
            <a:srgbClr val="FFFBEB"/>
          </a:solidFill>
          <a:ln w="12700">
            <a:solidFill>
              <a:srgbClr val="FEF3C7"/>
            </a:solidFill>
            <a:prstDash val="solid"/>
          </a:ln>
        </p:spPr>
      </p:sp>
      <p:pic>
        <p:nvPicPr>
          <p:cNvPr id="36" name="Image 2" descr="preencoded.png">    </p:cNvPr>
          <p:cNvPicPr>
            <a:picLocks noChangeAspect="1"/>
          </p:cNvPicPr>
          <p:nvPr/>
        </p:nvPicPr>
        <p:blipFill>
          <a:blip r:embed="rId3"/>
          <a:srcRect l="0" r="0" t="0" b="0"/>
          <a:stretch/>
        </p:blipFill>
        <p:spPr>
          <a:xfrm>
            <a:off x="6448349" y="4705502"/>
            <a:ext cx="142646" cy="190195"/>
          </a:xfrm>
          <a:prstGeom prst="rect">
            <a:avLst/>
          </a:prstGeom>
        </p:spPr>
      </p:pic>
      <p:sp>
        <p:nvSpPr>
          <p:cNvPr id="37" name="Text 32"/>
          <p:cNvSpPr txBox="1"/>
          <p:nvPr/>
        </p:nvSpPr>
        <p:spPr>
          <a:xfrm>
            <a:off x="6705295" y="4705502"/>
            <a:ext cx="1991563"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真实案例：10x与伪10x对比</a:t>
            </a:r>
            <a:endParaRPr lang="en-US" sz="1200" dirty="0"/>
          </a:p>
        </p:txBody>
      </p:sp>
      <p:sp>
        <p:nvSpPr>
          <p:cNvPr id="38" name="Shape 33"/>
          <p:cNvSpPr/>
          <p:nvPr/>
        </p:nvSpPr>
        <p:spPr>
          <a:xfrm>
            <a:off x="6448349" y="5029200"/>
            <a:ext cx="2180844" cy="875995"/>
          </a:xfrm>
          <a:prstGeom prst="roundRect">
            <a:avLst>
              <a:gd name="adj" fmla="val 4538"/>
            </a:avLst>
          </a:prstGeom>
          <a:solidFill>
            <a:srgbClr val="FFFFFF"/>
          </a:solidFill>
          <a:ln/>
          <a:effectLst>
            <a:outerShdw sx="100000" sy="100000" kx="0" ky="0" algn="bl" rotWithShape="0" blurRad="12700" dist="12700" dir="16200000">
              <a:srgbClr val="000000">
                <a:alpha val="75000"/>
              </a:srgbClr>
            </a:outerShdw>
          </a:effectLst>
        </p:spPr>
      </p:sp>
      <p:sp>
        <p:nvSpPr>
          <p:cNvPr id="39" name="Shape 34"/>
          <p:cNvSpPr/>
          <p:nvPr/>
        </p:nvSpPr>
        <p:spPr>
          <a:xfrm>
            <a:off x="8744407" y="5029200"/>
            <a:ext cx="2180844" cy="875995"/>
          </a:xfrm>
          <a:prstGeom prst="roundRect">
            <a:avLst>
              <a:gd name="adj" fmla="val 4538"/>
            </a:avLst>
          </a:prstGeom>
          <a:solidFill>
            <a:srgbClr val="FFFFFF"/>
          </a:solidFill>
          <a:ln/>
          <a:effectLst>
            <a:outerShdw sx="100000" sy="100000" kx="0" ky="0" algn="bl" rotWithShape="0" blurRad="12700" dist="12700" dir="16200000">
              <a:srgbClr val="000000">
                <a:alpha val="75000"/>
              </a:srgbClr>
            </a:outerShdw>
          </a:effectLst>
        </p:spPr>
      </p:sp>
      <p:sp>
        <p:nvSpPr>
          <p:cNvPr id="40" name="Text 35"/>
          <p:cNvSpPr txBox="1"/>
          <p:nvPr/>
        </p:nvSpPr>
        <p:spPr>
          <a:xfrm>
            <a:off x="6562649" y="5143500"/>
            <a:ext cx="619963" cy="143561"/>
          </a:xfrm>
          <a:prstGeom prst="rect">
            <a:avLst/>
          </a:prstGeom>
          <a:noFill/>
          <a:ln/>
        </p:spPr>
        <p:txBody>
          <a:bodyPr wrap="square" lIns="0" tIns="0" rIns="0" bIns="0" rtlCol="0" anchor="ctr"/>
          <a:lstStyle/>
          <a:p>
            <a:pPr algn="l" indent="0" marL="0">
              <a:buNone/>
            </a:pPr>
            <a:r>
              <a:rPr lang="en-US" sz="900" b="1" dirty="0">
                <a:solidFill>
                  <a:srgbClr val="059669"/>
                </a:solidFill>
                <a:latin typeface="Inter" pitchFamily="34" charset="0"/>
                <a:ea typeface="Inter" pitchFamily="34" charset="-122"/>
                <a:cs typeface="Inter" pitchFamily="34" charset="-120"/>
              </a:rPr>
              <a:t>真10x案例</a:t>
            </a:r>
            <a:endParaRPr lang="en-US" sz="900" dirty="0"/>
          </a:p>
        </p:txBody>
      </p:sp>
      <p:sp>
        <p:nvSpPr>
          <p:cNvPr id="41" name="Text 36"/>
          <p:cNvSpPr txBox="1"/>
          <p:nvPr/>
        </p:nvSpPr>
        <p:spPr>
          <a:xfrm>
            <a:off x="6562649" y="5333695"/>
            <a:ext cx="2009851" cy="448056"/>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某AI客服系统将客服人均处理量从200提升至2000+，核心业务指标全面提升</a:t>
            </a:r>
            <a:endParaRPr lang="en-US" sz="900" dirty="0"/>
          </a:p>
        </p:txBody>
      </p:sp>
      <p:sp>
        <p:nvSpPr>
          <p:cNvPr id="42" name="Text 37"/>
          <p:cNvSpPr txBox="1"/>
          <p:nvPr/>
        </p:nvSpPr>
        <p:spPr>
          <a:xfrm>
            <a:off x="8858707" y="5333695"/>
            <a:ext cx="2029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某AI助手仅在演示场景下表现出色，真实业务场景下效率提升不足30%</a:t>
            </a:r>
            <a:endParaRPr lang="en-US" sz="900" dirty="0"/>
          </a:p>
        </p:txBody>
      </p:sp>
      <p:sp>
        <p:nvSpPr>
          <p:cNvPr id="43" name="Text 38"/>
          <p:cNvSpPr txBox="1"/>
          <p:nvPr/>
        </p:nvSpPr>
        <p:spPr>
          <a:xfrm>
            <a:off x="8858707" y="5143500"/>
            <a:ext cx="619963" cy="143561"/>
          </a:xfrm>
          <a:prstGeom prst="rect">
            <a:avLst/>
          </a:prstGeom>
          <a:noFill/>
          <a:ln/>
        </p:spPr>
        <p:txBody>
          <a:bodyPr wrap="square" lIns="0" tIns="0" rIns="0" bIns="0" rtlCol="0" anchor="ctr"/>
          <a:lstStyle/>
          <a:p>
            <a:pPr algn="l" indent="0" marL="0">
              <a:buNone/>
            </a:pPr>
            <a:r>
              <a:rPr lang="en-US" sz="900" b="1" dirty="0">
                <a:solidFill>
                  <a:srgbClr val="DC2626"/>
                </a:solidFill>
                <a:latin typeface="Inter" pitchFamily="34" charset="0"/>
                <a:ea typeface="Inter" pitchFamily="34" charset="-122"/>
                <a:cs typeface="Inter" pitchFamily="34" charset="-120"/>
              </a:rPr>
              <a:t>伪10x案例</a:t>
            </a:r>
            <a:endParaRPr lang="en-US" sz="900" dirty="0"/>
          </a:p>
        </p:txBody>
      </p:sp>
      <p:sp>
        <p:nvSpPr>
          <p:cNvPr id="44" name="Shape 39"/>
          <p:cNvSpPr/>
          <p:nvPr/>
        </p:nvSpPr>
        <p:spPr>
          <a:xfrm>
            <a:off x="1067105" y="6105449"/>
            <a:ext cx="10058400" cy="9144"/>
          </a:xfrm>
          <a:prstGeom prst="rect">
            <a:avLst/>
          </a:prstGeom>
          <a:solidFill>
            <a:srgbClr val="E5E7EB"/>
          </a:solidFill>
          <a:ln/>
        </p:spPr>
      </p:sp>
      <p:pic>
        <p:nvPicPr>
          <p:cNvPr id="45" name="Image 3" descr="preencoded.png">    </p:cNvPr>
          <p:cNvPicPr>
            <a:picLocks noChangeAspect="1"/>
          </p:cNvPicPr>
          <p:nvPr/>
        </p:nvPicPr>
        <p:blipFill>
          <a:blip r:embed="rId4"/>
          <a:srcRect l="0" r="0" t="0" b="0"/>
          <a:stretch/>
        </p:blipFill>
        <p:spPr>
          <a:xfrm>
            <a:off x="1067105" y="6295644"/>
            <a:ext cx="133502" cy="133502"/>
          </a:xfrm>
          <a:prstGeom prst="rect">
            <a:avLst/>
          </a:prstGeom>
        </p:spPr>
      </p:pic>
      <p:sp>
        <p:nvSpPr>
          <p:cNvPr id="46" name="Text 40"/>
          <p:cNvSpPr txBox="1"/>
          <p:nvPr/>
        </p:nvSpPr>
        <p:spPr>
          <a:xfrm>
            <a:off x="1276502" y="6277356"/>
            <a:ext cx="72731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投资人忠告：不要夸大创新性，而是用真实、可验证的数据证明10x价值；针对小场景的10x往往比全局性的10x更有说服力</a:t>
            </a:r>
            <a:endParaRPr lang="en-US" sz="1000" dirty="0"/>
          </a:p>
        </p:txBody>
      </p:sp>
      <p:sp>
        <p:nvSpPr>
          <p:cNvPr id="47" name="Shape 41"/>
          <p:cNvSpPr/>
          <p:nvPr/>
        </p:nvSpPr>
        <p:spPr>
          <a:xfrm>
            <a:off x="1429207" y="1714500"/>
            <a:ext cx="57607" cy="57607"/>
          </a:xfrm>
          <a:prstGeom prst="ellipse">
            <a:avLst/>
          </a:prstGeom>
          <a:solidFill>
            <a:srgbClr val="3B82F6"/>
          </a:solidFill>
          <a:ln/>
        </p:spPr>
      </p:sp>
      <p:sp>
        <p:nvSpPr>
          <p:cNvPr id="48" name="Shape 42"/>
          <p:cNvSpPr/>
          <p:nvPr/>
        </p:nvSpPr>
        <p:spPr>
          <a:xfrm>
            <a:off x="1904695" y="2095805"/>
            <a:ext cx="57607" cy="57607"/>
          </a:xfrm>
          <a:prstGeom prst="ellipse">
            <a:avLst/>
          </a:prstGeom>
          <a:solidFill>
            <a:srgbClr val="3B82F6"/>
          </a:solidFill>
          <a:ln/>
        </p:spPr>
      </p:sp>
      <p:sp>
        <p:nvSpPr>
          <p:cNvPr id="49" name="Shape 43"/>
          <p:cNvSpPr/>
          <p:nvPr/>
        </p:nvSpPr>
        <p:spPr>
          <a:xfrm>
            <a:off x="1333195" y="2476195"/>
            <a:ext cx="57607" cy="57607"/>
          </a:xfrm>
          <a:prstGeom prst="ellipse">
            <a:avLst/>
          </a:prstGeom>
          <a:solidFill>
            <a:srgbClr val="3B82F6"/>
          </a:solidFill>
          <a:ln/>
        </p:spPr>
      </p:sp>
      <p:sp>
        <p:nvSpPr>
          <p:cNvPr id="50" name="Shape 44"/>
          <p:cNvSpPr/>
          <p:nvPr/>
        </p:nvSpPr>
        <p:spPr>
          <a:xfrm>
            <a:off x="1444752" y="1861718"/>
            <a:ext cx="476402" cy="9144"/>
          </a:xfrm>
          <a:prstGeom prst="rect">
            <a:avLst/>
          </a:prstGeom>
          <a:solidFill>
            <a:srgbClr val="3B82F6">
              <a:alpha val="20000"/>
            </a:srgbClr>
          </a:solidFill>
          <a:ln/>
        </p:spPr>
      </p:sp>
      <p:sp>
        <p:nvSpPr>
          <p:cNvPr id="51" name="Shape 45"/>
          <p:cNvSpPr/>
          <p:nvPr/>
        </p:nvSpPr>
        <p:spPr>
          <a:xfrm>
            <a:off x="1837944" y="1940357"/>
            <a:ext cx="571500" cy="9144"/>
          </a:xfrm>
          <a:prstGeom prst="rect">
            <a:avLst/>
          </a:prstGeom>
          <a:solidFill>
            <a:srgbClr val="3B82F6">
              <a:alpha val="20000"/>
            </a:srgbClr>
          </a:solidFill>
          <a:ln/>
        </p:spPr>
      </p:sp>
      <p:sp>
        <p:nvSpPr>
          <p:cNvPr id="52" name="Text 46"/>
          <p:cNvSpPr txBox="1"/>
          <p:nvPr/>
        </p:nvSpPr>
        <p:spPr>
          <a:xfrm>
            <a:off x="1067105" y="609905"/>
            <a:ext cx="3710635"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"10倍"机会的本质与伪命题</a:t>
            </a:r>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2191695" cy="72767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924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投资人更看重ToB场景的AI Agent，落地能力、行业Knowhow的重要性</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457200"/>
          </a:xfrm>
          <a:prstGeom prst="rect">
            <a:avLst/>
          </a:prstGeom>
          <a:solidFill>
            <a:srgbClr val="2563EB"/>
          </a:solidFill>
          <a:ln/>
        </p:spPr>
      </p:sp>
      <p:sp>
        <p:nvSpPr>
          <p:cNvPr id="8" name="Shape 5"/>
          <p:cNvSpPr/>
          <p:nvPr/>
        </p:nvSpPr>
        <p:spPr>
          <a:xfrm>
            <a:off x="1067105" y="3152851"/>
            <a:ext cx="28346" cy="647395"/>
          </a:xfrm>
          <a:prstGeom prst="rect">
            <a:avLst/>
          </a:prstGeom>
          <a:solidFill>
            <a:srgbClr val="2563EB"/>
          </a:solidFill>
          <a:ln/>
        </p:spPr>
      </p:sp>
      <p:sp>
        <p:nvSpPr>
          <p:cNvPr id="9" name="Shape 6"/>
          <p:cNvSpPr/>
          <p:nvPr/>
        </p:nvSpPr>
        <p:spPr>
          <a:xfrm>
            <a:off x="1067105" y="3952951"/>
            <a:ext cx="28346" cy="647395"/>
          </a:xfrm>
          <a:prstGeom prst="rect">
            <a:avLst/>
          </a:prstGeom>
          <a:solidFill>
            <a:srgbClr val="2563EB"/>
          </a:solidFill>
          <a:ln/>
        </p:spPr>
      </p:sp>
      <p:sp>
        <p:nvSpPr>
          <p:cNvPr id="10" name="Text 7"/>
          <p:cNvSpPr txBox="1"/>
          <p:nvPr/>
        </p:nvSpPr>
        <p:spPr>
          <a:xfrm>
            <a:off x="1209751" y="1762049"/>
            <a:ext cx="146761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ToB场景价值明确性</a:t>
            </a:r>
            <a:endParaRPr lang="en-US" sz="1200" dirty="0"/>
          </a:p>
        </p:txBody>
      </p:sp>
      <p:sp>
        <p:nvSpPr>
          <p:cNvPr id="11" name="Text 8"/>
          <p:cNvSpPr txBox="1"/>
          <p:nvPr/>
        </p:nvSpPr>
        <p:spPr>
          <a:xfrm>
            <a:off x="1209751" y="25621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技术与落地能力平衡</a:t>
            </a:r>
            <a:endParaRPr lang="en-US" sz="1200" dirty="0"/>
          </a:p>
        </p:txBody>
      </p:sp>
      <p:sp>
        <p:nvSpPr>
          <p:cNvPr id="12" name="Text 9"/>
          <p:cNvSpPr txBox="1"/>
          <p:nvPr/>
        </p:nvSpPr>
        <p:spPr>
          <a:xfrm>
            <a:off x="1209751" y="317205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行业壁垒构建</a:t>
            </a:r>
            <a:endParaRPr lang="en-US" sz="1200" dirty="0"/>
          </a:p>
        </p:txBody>
      </p:sp>
      <p:sp>
        <p:nvSpPr>
          <p:cNvPr id="13" name="Text 10"/>
          <p:cNvSpPr txBox="1"/>
          <p:nvPr/>
        </p:nvSpPr>
        <p:spPr>
          <a:xfrm>
            <a:off x="1209751" y="3972154"/>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低幻觉、高可控性</a:t>
            </a:r>
            <a:endParaRPr lang="en-US" sz="1200" dirty="0"/>
          </a:p>
        </p:txBody>
      </p:sp>
      <p:sp>
        <p:nvSpPr>
          <p:cNvPr id="14" name="Text 11"/>
          <p:cNvSpPr txBox="1"/>
          <p:nvPr/>
        </p:nvSpPr>
        <p:spPr>
          <a:xfrm>
            <a:off x="1209751" y="2018995"/>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企业场景中成本、效率问题明确，价值路径清晰，ROI容易量化，投资人决策更有把握</a:t>
            </a:r>
            <a:endParaRPr lang="en-US" sz="1000" dirty="0"/>
          </a:p>
        </p:txBody>
      </p:sp>
      <p:sp>
        <p:nvSpPr>
          <p:cNvPr id="15" name="Text 12"/>
          <p:cNvSpPr txBox="1"/>
          <p:nvPr/>
        </p:nvSpPr>
        <p:spPr>
          <a:xfrm>
            <a:off x="1209751" y="2819095"/>
            <a:ext cx="4482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优秀的Agent不仅依赖技术先进性，更需要行业深度理解和场景定制化能力</a:t>
            </a:r>
            <a:endParaRPr lang="en-US" sz="1000" dirty="0"/>
          </a:p>
        </p:txBody>
      </p:sp>
      <p:sp>
        <p:nvSpPr>
          <p:cNvPr id="16" name="Text 13"/>
          <p:cNvSpPr txBox="1"/>
          <p:nvPr/>
        </p:nvSpPr>
        <p:spPr>
          <a:xfrm>
            <a:off x="1209751" y="3429000"/>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垂直领域专业知识、数据积累和客户关系形成护城河，减少被大模型方直接替代风险</a:t>
            </a:r>
            <a:endParaRPr lang="en-US" sz="1000" dirty="0"/>
          </a:p>
        </p:txBody>
      </p:sp>
      <p:sp>
        <p:nvSpPr>
          <p:cNvPr id="17" name="Text 14"/>
          <p:cNvSpPr txBox="1"/>
          <p:nvPr/>
        </p:nvSpPr>
        <p:spPr>
          <a:xfrm>
            <a:off x="1209751" y="4229100"/>
            <a:ext cx="46250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ToB Agent更易通过领域专业知识和规则约束，实现低幻觉、高可靠性，降低运营风险</a:t>
            </a:r>
            <a:endParaRPr lang="en-US" sz="1000" dirty="0"/>
          </a:p>
        </p:txBody>
      </p:sp>
      <p:sp>
        <p:nvSpPr>
          <p:cNvPr id="18" name="Shape 15"/>
          <p:cNvSpPr/>
          <p:nvPr/>
        </p:nvSpPr>
        <p:spPr>
          <a:xfrm>
            <a:off x="6248095" y="1742846"/>
            <a:ext cx="4876495" cy="2495398"/>
          </a:xfrm>
          <a:prstGeom prst="roundRect">
            <a:avLst>
              <a:gd name="adj" fmla="val 1119"/>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237744" cy="190195"/>
          </a:xfrm>
          <a:prstGeom prst="rect">
            <a:avLst/>
          </a:prstGeom>
        </p:spPr>
      </p:pic>
      <p:sp>
        <p:nvSpPr>
          <p:cNvPr id="20" name="Text 16"/>
          <p:cNvSpPr txBox="1"/>
          <p:nvPr/>
        </p:nvSpPr>
        <p:spPr>
          <a:xfrm>
            <a:off x="6801307" y="1962302"/>
            <a:ext cx="1858061"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ToB vs ToC投资偏好对比</a:t>
            </a:r>
            <a:endParaRPr lang="en-US" sz="1200" dirty="0"/>
          </a:p>
        </p:txBody>
      </p:sp>
      <p:sp>
        <p:nvSpPr>
          <p:cNvPr id="21" name="Shape 17"/>
          <p:cNvSpPr/>
          <p:nvPr/>
        </p:nvSpPr>
        <p:spPr>
          <a:xfrm>
            <a:off x="6448349" y="2628900"/>
            <a:ext cx="4476902" cy="9144"/>
          </a:xfrm>
          <a:prstGeom prst="rect">
            <a:avLst/>
          </a:prstGeom>
          <a:solidFill>
            <a:srgbClr val="DBEAFE"/>
          </a:solidFill>
          <a:ln/>
        </p:spPr>
      </p:sp>
      <p:sp>
        <p:nvSpPr>
          <p:cNvPr id="22" name="Shape 18"/>
          <p:cNvSpPr/>
          <p:nvPr/>
        </p:nvSpPr>
        <p:spPr>
          <a:xfrm>
            <a:off x="6448349" y="2976372"/>
            <a:ext cx="4476902" cy="9144"/>
          </a:xfrm>
          <a:prstGeom prst="rect">
            <a:avLst/>
          </a:prstGeom>
          <a:solidFill>
            <a:srgbClr val="DBEAFE"/>
          </a:solidFill>
          <a:ln/>
        </p:spPr>
      </p:sp>
      <p:sp>
        <p:nvSpPr>
          <p:cNvPr id="23" name="Shape 19"/>
          <p:cNvSpPr/>
          <p:nvPr/>
        </p:nvSpPr>
        <p:spPr>
          <a:xfrm>
            <a:off x="6448349" y="3329330"/>
            <a:ext cx="4476902" cy="9144"/>
          </a:xfrm>
          <a:prstGeom prst="rect">
            <a:avLst/>
          </a:prstGeom>
          <a:solidFill>
            <a:srgbClr val="DBEAFE"/>
          </a:solidFill>
          <a:ln/>
        </p:spPr>
      </p:sp>
      <p:sp>
        <p:nvSpPr>
          <p:cNvPr id="24" name="Shape 20"/>
          <p:cNvSpPr/>
          <p:nvPr/>
        </p:nvSpPr>
        <p:spPr>
          <a:xfrm>
            <a:off x="6448349" y="3681374"/>
            <a:ext cx="4476902" cy="9144"/>
          </a:xfrm>
          <a:prstGeom prst="rect">
            <a:avLst/>
          </a:prstGeom>
          <a:solidFill>
            <a:srgbClr val="DBEAFE"/>
          </a:solidFill>
          <a:ln/>
        </p:spPr>
      </p:sp>
      <p:sp>
        <p:nvSpPr>
          <p:cNvPr id="25" name="Text 21"/>
          <p:cNvSpPr txBox="1"/>
          <p:nvPr/>
        </p:nvSpPr>
        <p:spPr>
          <a:xfrm>
            <a:off x="6458407" y="2371954"/>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评估维度</a:t>
            </a:r>
            <a:endParaRPr lang="en-US" sz="1000" dirty="0"/>
          </a:p>
        </p:txBody>
      </p:sp>
      <p:sp>
        <p:nvSpPr>
          <p:cNvPr id="26" name="Text 22"/>
          <p:cNvSpPr txBox="1"/>
          <p:nvPr/>
        </p:nvSpPr>
        <p:spPr>
          <a:xfrm>
            <a:off x="8352130" y="2371954"/>
            <a:ext cx="767182"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ToB Agent</a:t>
            </a:r>
            <a:endParaRPr lang="en-US" sz="1000" dirty="0"/>
          </a:p>
        </p:txBody>
      </p:sp>
      <p:sp>
        <p:nvSpPr>
          <p:cNvPr id="27" name="Text 23"/>
          <p:cNvSpPr txBox="1"/>
          <p:nvPr/>
        </p:nvSpPr>
        <p:spPr>
          <a:xfrm>
            <a:off x="9838944" y="2371954"/>
            <a:ext cx="776326"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ToC Agent</a:t>
            </a:r>
            <a:endParaRPr lang="en-US" sz="1000" dirty="0"/>
          </a:p>
        </p:txBody>
      </p:sp>
      <p:sp>
        <p:nvSpPr>
          <p:cNvPr id="28" name="Text 24"/>
          <p:cNvSpPr txBox="1"/>
          <p:nvPr/>
        </p:nvSpPr>
        <p:spPr>
          <a:xfrm>
            <a:off x="6458407" y="2723998"/>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资本回报率</a:t>
            </a:r>
            <a:endParaRPr lang="en-US" sz="1000" dirty="0"/>
          </a:p>
        </p:txBody>
      </p:sp>
      <p:sp>
        <p:nvSpPr>
          <p:cNvPr id="29" name="Text 25"/>
          <p:cNvSpPr txBox="1"/>
          <p:nvPr/>
        </p:nvSpPr>
        <p:spPr>
          <a:xfrm>
            <a:off x="6458407" y="3076956"/>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技术壁垒</a:t>
            </a:r>
            <a:endParaRPr lang="en-US" sz="1000" dirty="0"/>
          </a:p>
        </p:txBody>
      </p:sp>
      <p:sp>
        <p:nvSpPr>
          <p:cNvPr id="30" name="Text 26"/>
          <p:cNvSpPr txBox="1"/>
          <p:nvPr/>
        </p:nvSpPr>
        <p:spPr>
          <a:xfrm>
            <a:off x="6458407" y="3429000"/>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运营成本</a:t>
            </a:r>
            <a:endParaRPr lang="en-US" sz="1000" dirty="0"/>
          </a:p>
        </p:txBody>
      </p:sp>
      <p:sp>
        <p:nvSpPr>
          <p:cNvPr id="31" name="Text 27"/>
          <p:cNvSpPr txBox="1"/>
          <p:nvPr/>
        </p:nvSpPr>
        <p:spPr>
          <a:xfrm>
            <a:off x="6458407" y="3781044"/>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项目失败率</a:t>
            </a:r>
            <a:endParaRPr lang="en-US" sz="1000" dirty="0"/>
          </a:p>
        </p:txBody>
      </p:sp>
      <p:sp>
        <p:nvSpPr>
          <p:cNvPr id="32" name="Text 28"/>
          <p:cNvSpPr txBox="1"/>
          <p:nvPr/>
        </p:nvSpPr>
        <p:spPr>
          <a:xfrm>
            <a:off x="8615477" y="2723998"/>
            <a:ext cx="234086" cy="162763"/>
          </a:xfrm>
          <a:prstGeom prst="rect">
            <a:avLst/>
          </a:prstGeom>
          <a:noFill/>
          <a:ln/>
        </p:spPr>
        <p:txBody>
          <a:bodyPr wrap="square" lIns="0" tIns="0" rIns="0" bIns="0" rtlCol="0" anchor="ctr"/>
          <a:lstStyle/>
          <a:p>
            <a:pPr algn="ctr" indent="0" marL="0">
              <a:buNone/>
            </a:pPr>
            <a:r>
              <a:rPr lang="en-US" sz="1000" dirty="0">
                <a:solidFill>
                  <a:srgbClr val="059669"/>
                </a:solidFill>
                <a:latin typeface="Inter" pitchFamily="34" charset="0"/>
                <a:ea typeface="Inter" pitchFamily="34" charset="-122"/>
                <a:cs typeface="Inter" pitchFamily="34" charset="-120"/>
              </a:rPr>
              <a:t>高</a:t>
            </a:r>
            <a:endParaRPr lang="en-US" sz="1000" dirty="0"/>
          </a:p>
        </p:txBody>
      </p:sp>
      <p:sp>
        <p:nvSpPr>
          <p:cNvPr id="33" name="Text 29"/>
          <p:cNvSpPr txBox="1"/>
          <p:nvPr/>
        </p:nvSpPr>
        <p:spPr>
          <a:xfrm>
            <a:off x="8615477" y="3076956"/>
            <a:ext cx="234086" cy="162763"/>
          </a:xfrm>
          <a:prstGeom prst="rect">
            <a:avLst/>
          </a:prstGeom>
          <a:noFill/>
          <a:ln/>
        </p:spPr>
        <p:txBody>
          <a:bodyPr wrap="square" lIns="0" tIns="0" rIns="0" bIns="0" rtlCol="0" anchor="ctr"/>
          <a:lstStyle/>
          <a:p>
            <a:pPr algn="ctr" indent="0" marL="0">
              <a:buNone/>
            </a:pPr>
            <a:r>
              <a:rPr lang="en-US" sz="1000" dirty="0">
                <a:solidFill>
                  <a:srgbClr val="059669"/>
                </a:solidFill>
                <a:latin typeface="Inter" pitchFamily="34" charset="0"/>
                <a:ea typeface="Inter" pitchFamily="34" charset="-122"/>
                <a:cs typeface="Inter" pitchFamily="34" charset="-120"/>
              </a:rPr>
              <a:t>强</a:t>
            </a:r>
            <a:endParaRPr lang="en-US" sz="1000" dirty="0"/>
          </a:p>
        </p:txBody>
      </p:sp>
      <p:sp>
        <p:nvSpPr>
          <p:cNvPr id="34" name="Text 30"/>
          <p:cNvSpPr txBox="1"/>
          <p:nvPr/>
        </p:nvSpPr>
        <p:spPr>
          <a:xfrm>
            <a:off x="8548726" y="3429000"/>
            <a:ext cx="367589" cy="162763"/>
          </a:xfrm>
          <a:prstGeom prst="rect">
            <a:avLst/>
          </a:prstGeom>
          <a:noFill/>
          <a:ln/>
        </p:spPr>
        <p:txBody>
          <a:bodyPr wrap="square" lIns="0" tIns="0" rIns="0" bIns="0" rtlCol="0" anchor="ctr"/>
          <a:lstStyle/>
          <a:p>
            <a:pPr algn="ctr" indent="0" marL="0">
              <a:buNone/>
            </a:pPr>
            <a:r>
              <a:rPr lang="en-US" sz="1000" dirty="0">
                <a:solidFill>
                  <a:srgbClr val="059669"/>
                </a:solidFill>
                <a:latin typeface="Inter" pitchFamily="34" charset="0"/>
                <a:ea typeface="Inter" pitchFamily="34" charset="-122"/>
                <a:cs typeface="Inter" pitchFamily="34" charset="-120"/>
              </a:rPr>
              <a:t>可控</a:t>
            </a:r>
            <a:endParaRPr lang="en-US" sz="1000" dirty="0"/>
          </a:p>
        </p:txBody>
      </p:sp>
      <p:sp>
        <p:nvSpPr>
          <p:cNvPr id="35" name="Text 31"/>
          <p:cNvSpPr txBox="1"/>
          <p:nvPr/>
        </p:nvSpPr>
        <p:spPr>
          <a:xfrm>
            <a:off x="8548726" y="3781044"/>
            <a:ext cx="367589" cy="162763"/>
          </a:xfrm>
          <a:prstGeom prst="rect">
            <a:avLst/>
          </a:prstGeom>
          <a:noFill/>
          <a:ln/>
        </p:spPr>
        <p:txBody>
          <a:bodyPr wrap="square" lIns="0" tIns="0" rIns="0" bIns="0" rtlCol="0" anchor="ctr"/>
          <a:lstStyle/>
          <a:p>
            <a:pPr algn="ctr" indent="0" marL="0">
              <a:buNone/>
            </a:pPr>
            <a:r>
              <a:rPr lang="en-US" sz="1000" dirty="0">
                <a:solidFill>
                  <a:srgbClr val="059669"/>
                </a:solidFill>
                <a:latin typeface="Inter" pitchFamily="34" charset="0"/>
                <a:ea typeface="Inter" pitchFamily="34" charset="-122"/>
                <a:cs typeface="Inter" pitchFamily="34" charset="-120"/>
              </a:rPr>
              <a:t>较低</a:t>
            </a:r>
            <a:endParaRPr lang="en-US" sz="1000" dirty="0"/>
          </a:p>
        </p:txBody>
      </p:sp>
      <p:sp>
        <p:nvSpPr>
          <p:cNvPr id="36" name="Text 32"/>
          <p:cNvSpPr txBox="1"/>
          <p:nvPr/>
        </p:nvSpPr>
        <p:spPr>
          <a:xfrm>
            <a:off x="10106863" y="2723998"/>
            <a:ext cx="234086" cy="162763"/>
          </a:xfrm>
          <a:prstGeom prst="rect">
            <a:avLst/>
          </a:prstGeom>
          <a:noFill/>
          <a:ln/>
        </p:spPr>
        <p:txBody>
          <a:bodyPr wrap="square" lIns="0" tIns="0" rIns="0" bIns="0" rtlCol="0" anchor="ctr"/>
          <a:lstStyle/>
          <a:p>
            <a:pPr algn="ctr" indent="0" marL="0">
              <a:buNone/>
            </a:pPr>
            <a:r>
              <a:rPr lang="en-US" sz="1000" dirty="0">
                <a:solidFill>
                  <a:srgbClr val="D97706"/>
                </a:solidFill>
                <a:latin typeface="Inter" pitchFamily="34" charset="0"/>
                <a:ea typeface="Inter" pitchFamily="34" charset="-122"/>
                <a:cs typeface="Inter" pitchFamily="34" charset="-120"/>
              </a:rPr>
              <a:t>中</a:t>
            </a:r>
            <a:endParaRPr lang="en-US" sz="1000" dirty="0"/>
          </a:p>
        </p:txBody>
      </p:sp>
      <p:sp>
        <p:nvSpPr>
          <p:cNvPr id="37" name="Text 33"/>
          <p:cNvSpPr txBox="1"/>
          <p:nvPr/>
        </p:nvSpPr>
        <p:spPr>
          <a:xfrm>
            <a:off x="10106863" y="3076956"/>
            <a:ext cx="234086" cy="162763"/>
          </a:xfrm>
          <a:prstGeom prst="rect">
            <a:avLst/>
          </a:prstGeom>
          <a:noFill/>
          <a:ln/>
        </p:spPr>
        <p:txBody>
          <a:bodyPr wrap="square" lIns="0" tIns="0" rIns="0" bIns="0" rtlCol="0" anchor="ctr"/>
          <a:lstStyle/>
          <a:p>
            <a:pPr algn="ctr" indent="0" marL="0">
              <a:buNone/>
            </a:pPr>
            <a:r>
              <a:rPr lang="en-US" sz="1000" dirty="0">
                <a:solidFill>
                  <a:srgbClr val="D97706"/>
                </a:solidFill>
                <a:latin typeface="Inter" pitchFamily="34" charset="0"/>
                <a:ea typeface="Inter" pitchFamily="34" charset="-122"/>
                <a:cs typeface="Inter" pitchFamily="34" charset="-120"/>
              </a:rPr>
              <a:t>弱</a:t>
            </a:r>
            <a:endParaRPr lang="en-US" sz="1000" dirty="0"/>
          </a:p>
        </p:txBody>
      </p:sp>
      <p:sp>
        <p:nvSpPr>
          <p:cNvPr id="38" name="Text 34"/>
          <p:cNvSpPr txBox="1"/>
          <p:nvPr/>
        </p:nvSpPr>
        <p:spPr>
          <a:xfrm>
            <a:off x="10040112" y="3429000"/>
            <a:ext cx="367589" cy="162763"/>
          </a:xfrm>
          <a:prstGeom prst="rect">
            <a:avLst/>
          </a:prstGeom>
          <a:noFill/>
          <a:ln/>
        </p:spPr>
        <p:txBody>
          <a:bodyPr wrap="square" lIns="0" tIns="0" rIns="0" bIns="0" rtlCol="0" anchor="ctr"/>
          <a:lstStyle/>
          <a:p>
            <a:pPr algn="ctr" indent="0" marL="0">
              <a:buNone/>
            </a:pPr>
            <a:r>
              <a:rPr lang="en-US" sz="1000" dirty="0">
                <a:solidFill>
                  <a:srgbClr val="DC2626"/>
                </a:solidFill>
                <a:latin typeface="Inter" pitchFamily="34" charset="0"/>
                <a:ea typeface="Inter" pitchFamily="34" charset="-122"/>
                <a:cs typeface="Inter" pitchFamily="34" charset="-120"/>
              </a:rPr>
              <a:t>高昂</a:t>
            </a:r>
            <a:endParaRPr lang="en-US" sz="1000" dirty="0"/>
          </a:p>
        </p:txBody>
      </p:sp>
      <p:sp>
        <p:nvSpPr>
          <p:cNvPr id="39" name="Text 35"/>
          <p:cNvSpPr txBox="1"/>
          <p:nvPr/>
        </p:nvSpPr>
        <p:spPr>
          <a:xfrm>
            <a:off x="10040112" y="3781044"/>
            <a:ext cx="367589" cy="162763"/>
          </a:xfrm>
          <a:prstGeom prst="rect">
            <a:avLst/>
          </a:prstGeom>
          <a:noFill/>
          <a:ln/>
        </p:spPr>
        <p:txBody>
          <a:bodyPr wrap="square" lIns="0" tIns="0" rIns="0" bIns="0" rtlCol="0" anchor="ctr"/>
          <a:lstStyle/>
          <a:p>
            <a:pPr algn="ctr" indent="0" marL="0">
              <a:buNone/>
            </a:pPr>
            <a:r>
              <a:rPr lang="en-US" sz="1000" dirty="0">
                <a:solidFill>
                  <a:srgbClr val="DC2626"/>
                </a:solidFill>
                <a:latin typeface="Inter" pitchFamily="34" charset="0"/>
                <a:ea typeface="Inter" pitchFamily="34" charset="-122"/>
                <a:cs typeface="Inter" pitchFamily="34" charset="-120"/>
              </a:rPr>
              <a:t>较高</a:t>
            </a:r>
            <a:endParaRPr lang="en-US" sz="1000" dirty="0"/>
          </a:p>
        </p:txBody>
      </p:sp>
      <p:sp>
        <p:nvSpPr>
          <p:cNvPr id="40" name="Shape 36"/>
          <p:cNvSpPr/>
          <p:nvPr/>
        </p:nvSpPr>
        <p:spPr>
          <a:xfrm>
            <a:off x="6248095" y="4429354"/>
            <a:ext cx="4876495" cy="1886407"/>
          </a:xfrm>
          <a:prstGeom prst="roundRect">
            <a:avLst>
              <a:gd name="adj" fmla="val 1959"/>
            </a:avLst>
          </a:prstGeom>
          <a:solidFill>
            <a:srgbClr val="ECFDF5"/>
          </a:solidFill>
          <a:ln w="12700">
            <a:solidFill>
              <a:srgbClr val="D1FAE5"/>
            </a:solidFill>
            <a:prstDash val="solid"/>
          </a:ln>
        </p:spPr>
      </p:sp>
      <p:pic>
        <p:nvPicPr>
          <p:cNvPr id="41" name="Image 2" descr="preencoded.png">    </p:cNvPr>
          <p:cNvPicPr>
            <a:picLocks noChangeAspect="1"/>
          </p:cNvPicPr>
          <p:nvPr/>
        </p:nvPicPr>
        <p:blipFill>
          <a:blip r:embed="rId3"/>
          <a:srcRect l="0" r="0" t="0" b="0"/>
          <a:stretch/>
        </p:blipFill>
        <p:spPr>
          <a:xfrm>
            <a:off x="6448349" y="4647895"/>
            <a:ext cx="190195" cy="190195"/>
          </a:xfrm>
          <a:prstGeom prst="rect">
            <a:avLst/>
          </a:prstGeom>
        </p:spPr>
      </p:pic>
      <p:sp>
        <p:nvSpPr>
          <p:cNvPr id="42" name="Text 37"/>
          <p:cNvSpPr txBox="1"/>
          <p:nvPr/>
        </p:nvSpPr>
        <p:spPr>
          <a:xfrm>
            <a:off x="6752844" y="4647895"/>
            <a:ext cx="1343254"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投资热点垂直行业</a:t>
            </a:r>
            <a:endParaRPr lang="en-US" sz="1200" dirty="0"/>
          </a:p>
        </p:txBody>
      </p:sp>
      <p:sp>
        <p:nvSpPr>
          <p:cNvPr id="43" name="Shape 38"/>
          <p:cNvSpPr/>
          <p:nvPr/>
        </p:nvSpPr>
        <p:spPr>
          <a:xfrm>
            <a:off x="6448349" y="4972507"/>
            <a:ext cx="228600" cy="228600"/>
          </a:xfrm>
          <a:prstGeom prst="roundRect">
            <a:avLst>
              <a:gd name="adj" fmla="val 400000"/>
            </a:avLst>
          </a:prstGeom>
          <a:solidFill>
            <a:srgbClr val="D1FAE5"/>
          </a:solidFill>
          <a:ln/>
        </p:spPr>
      </p:sp>
      <p:sp>
        <p:nvSpPr>
          <p:cNvPr id="44" name="Shape 39"/>
          <p:cNvSpPr/>
          <p:nvPr/>
        </p:nvSpPr>
        <p:spPr>
          <a:xfrm>
            <a:off x="6448349" y="5277002"/>
            <a:ext cx="228600" cy="228600"/>
          </a:xfrm>
          <a:prstGeom prst="roundRect">
            <a:avLst>
              <a:gd name="adj" fmla="val 400000"/>
            </a:avLst>
          </a:prstGeom>
          <a:solidFill>
            <a:srgbClr val="D1FAE5"/>
          </a:solidFill>
          <a:ln/>
        </p:spPr>
      </p:sp>
      <p:sp>
        <p:nvSpPr>
          <p:cNvPr id="45" name="Shape 40"/>
          <p:cNvSpPr/>
          <p:nvPr/>
        </p:nvSpPr>
        <p:spPr>
          <a:xfrm>
            <a:off x="6448349" y="5581498"/>
            <a:ext cx="228600" cy="228600"/>
          </a:xfrm>
          <a:prstGeom prst="roundRect">
            <a:avLst>
              <a:gd name="adj" fmla="val 400000"/>
            </a:avLst>
          </a:prstGeom>
          <a:solidFill>
            <a:srgbClr val="D1FAE5"/>
          </a:solidFill>
          <a:ln/>
        </p:spPr>
      </p:sp>
      <p:sp>
        <p:nvSpPr>
          <p:cNvPr id="46" name="Shape 41"/>
          <p:cNvSpPr/>
          <p:nvPr/>
        </p:nvSpPr>
        <p:spPr>
          <a:xfrm>
            <a:off x="6448349" y="5886907"/>
            <a:ext cx="228600" cy="228600"/>
          </a:xfrm>
          <a:prstGeom prst="roundRect">
            <a:avLst>
              <a:gd name="adj" fmla="val 400000"/>
            </a:avLst>
          </a:prstGeom>
          <a:solidFill>
            <a:srgbClr val="D1FAE5"/>
          </a:solidFill>
          <a:ln/>
        </p:spPr>
      </p:sp>
      <p:sp>
        <p:nvSpPr>
          <p:cNvPr id="47" name="Text 42"/>
          <p:cNvSpPr txBox="1"/>
          <p:nvPr/>
        </p:nvSpPr>
        <p:spPr>
          <a:xfrm>
            <a:off x="6539789" y="5009998"/>
            <a:ext cx="133502" cy="152705"/>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1</a:t>
            </a:r>
            <a:endParaRPr lang="en-US" sz="900" dirty="0"/>
          </a:p>
        </p:txBody>
      </p:sp>
      <p:sp>
        <p:nvSpPr>
          <p:cNvPr id="48" name="Text 43"/>
          <p:cNvSpPr txBox="1"/>
          <p:nvPr/>
        </p:nvSpPr>
        <p:spPr>
          <a:xfrm>
            <a:off x="6527902" y="5315407"/>
            <a:ext cx="162763" cy="152705"/>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2</a:t>
            </a:r>
            <a:endParaRPr lang="en-US" sz="900" dirty="0"/>
          </a:p>
        </p:txBody>
      </p:sp>
      <p:sp>
        <p:nvSpPr>
          <p:cNvPr id="49" name="Text 44"/>
          <p:cNvSpPr txBox="1"/>
          <p:nvPr/>
        </p:nvSpPr>
        <p:spPr>
          <a:xfrm>
            <a:off x="6526987" y="5619902"/>
            <a:ext cx="162763" cy="152705"/>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3</a:t>
            </a:r>
            <a:endParaRPr lang="en-US" sz="900" dirty="0"/>
          </a:p>
        </p:txBody>
      </p:sp>
      <p:sp>
        <p:nvSpPr>
          <p:cNvPr id="50" name="Text 45"/>
          <p:cNvSpPr txBox="1"/>
          <p:nvPr/>
        </p:nvSpPr>
        <p:spPr>
          <a:xfrm>
            <a:off x="6526073" y="5924398"/>
            <a:ext cx="162763" cy="152705"/>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4</a:t>
            </a:r>
            <a:endParaRPr lang="en-US" sz="900" dirty="0"/>
          </a:p>
        </p:txBody>
      </p:sp>
      <p:sp>
        <p:nvSpPr>
          <p:cNvPr id="51" name="Text 46"/>
          <p:cNvSpPr txBox="1"/>
          <p:nvPr/>
        </p:nvSpPr>
        <p:spPr>
          <a:xfrm>
            <a:off x="6752844" y="4990795"/>
            <a:ext cx="2367382"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金融服务（反欺诈、风控、资产管理）</a:t>
            </a:r>
            <a:endParaRPr lang="en-US" sz="1000" dirty="0"/>
          </a:p>
        </p:txBody>
      </p:sp>
      <p:sp>
        <p:nvSpPr>
          <p:cNvPr id="52" name="Text 47"/>
          <p:cNvSpPr txBox="1"/>
          <p:nvPr/>
        </p:nvSpPr>
        <p:spPr>
          <a:xfrm>
            <a:off x="6752844" y="5296205"/>
            <a:ext cx="2100377"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医疗健康（临床辅助、药物研发）</a:t>
            </a:r>
            <a:endParaRPr lang="en-US" sz="1000" dirty="0"/>
          </a:p>
        </p:txBody>
      </p:sp>
      <p:sp>
        <p:nvSpPr>
          <p:cNvPr id="53" name="Text 48"/>
          <p:cNvSpPr txBox="1"/>
          <p:nvPr/>
        </p:nvSpPr>
        <p:spPr>
          <a:xfrm>
            <a:off x="6752844" y="5600700"/>
            <a:ext cx="1967789"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制造业（质检、设备维护预测）</a:t>
            </a:r>
            <a:endParaRPr lang="en-US" sz="1000" dirty="0"/>
          </a:p>
        </p:txBody>
      </p:sp>
      <p:sp>
        <p:nvSpPr>
          <p:cNvPr id="54" name="Text 49"/>
          <p:cNvSpPr txBox="1"/>
          <p:nvPr/>
        </p:nvSpPr>
        <p:spPr>
          <a:xfrm>
            <a:off x="6752844" y="5905195"/>
            <a:ext cx="2100377"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法律服务（合同审查、案例研究）</a:t>
            </a:r>
            <a:endParaRPr lang="en-US" sz="1000" dirty="0"/>
          </a:p>
        </p:txBody>
      </p:sp>
      <p:sp>
        <p:nvSpPr>
          <p:cNvPr id="55" name="Shape 50"/>
          <p:cNvSpPr/>
          <p:nvPr/>
        </p:nvSpPr>
        <p:spPr>
          <a:xfrm>
            <a:off x="1067105" y="6314846"/>
            <a:ext cx="10058400" cy="9144"/>
          </a:xfrm>
          <a:prstGeom prst="rect">
            <a:avLst/>
          </a:prstGeom>
          <a:solidFill>
            <a:srgbClr val="E5E7EB"/>
          </a:solidFill>
          <a:ln/>
        </p:spPr>
      </p:sp>
      <p:pic>
        <p:nvPicPr>
          <p:cNvPr id="56" name="Image 3" descr="preencoded.png">    </p:cNvPr>
          <p:cNvPicPr>
            <a:picLocks noChangeAspect="1"/>
          </p:cNvPicPr>
          <p:nvPr/>
        </p:nvPicPr>
        <p:blipFill>
          <a:blip r:embed="rId4"/>
          <a:srcRect l="-2512" r="-2512" t="0" b="0"/>
          <a:stretch/>
        </p:blipFill>
        <p:spPr>
          <a:xfrm>
            <a:off x="1067105" y="6505956"/>
            <a:ext cx="105156" cy="133502"/>
          </a:xfrm>
          <a:prstGeom prst="rect">
            <a:avLst/>
          </a:prstGeom>
        </p:spPr>
      </p:pic>
      <p:sp>
        <p:nvSpPr>
          <p:cNvPr id="57" name="Text 51"/>
          <p:cNvSpPr txBox="1"/>
          <p:nvPr/>
        </p:nvSpPr>
        <p:spPr>
          <a:xfrm>
            <a:off x="1248156" y="6486754"/>
            <a:ext cx="673912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关键洞察：IDC预测2028年中国企业级Agent应用市场规模将达270亿美元，金融、制造、零售成为核心落地场景</a:t>
            </a:r>
            <a:endParaRPr lang="en-US" sz="1000" dirty="0"/>
          </a:p>
        </p:txBody>
      </p:sp>
      <p:sp>
        <p:nvSpPr>
          <p:cNvPr id="58" name="Shape 52"/>
          <p:cNvSpPr/>
          <p:nvPr/>
        </p:nvSpPr>
        <p:spPr>
          <a:xfrm>
            <a:off x="1429207" y="1714500"/>
            <a:ext cx="57607" cy="57607"/>
          </a:xfrm>
          <a:prstGeom prst="ellipse">
            <a:avLst/>
          </a:prstGeom>
          <a:solidFill>
            <a:srgbClr val="3B82F6"/>
          </a:solidFill>
          <a:ln/>
        </p:spPr>
      </p:sp>
      <p:sp>
        <p:nvSpPr>
          <p:cNvPr id="59" name="Shape 53"/>
          <p:cNvSpPr/>
          <p:nvPr/>
        </p:nvSpPr>
        <p:spPr>
          <a:xfrm>
            <a:off x="1904695" y="2095805"/>
            <a:ext cx="57607" cy="57607"/>
          </a:xfrm>
          <a:prstGeom prst="ellipse">
            <a:avLst/>
          </a:prstGeom>
          <a:solidFill>
            <a:srgbClr val="3B82F6"/>
          </a:solidFill>
          <a:ln/>
        </p:spPr>
      </p:sp>
      <p:sp>
        <p:nvSpPr>
          <p:cNvPr id="60" name="Shape 54"/>
          <p:cNvSpPr/>
          <p:nvPr/>
        </p:nvSpPr>
        <p:spPr>
          <a:xfrm>
            <a:off x="1333195" y="2476195"/>
            <a:ext cx="57607" cy="57607"/>
          </a:xfrm>
          <a:prstGeom prst="ellipse">
            <a:avLst/>
          </a:prstGeom>
          <a:solidFill>
            <a:srgbClr val="3B82F6"/>
          </a:solidFill>
          <a:ln/>
        </p:spPr>
      </p:sp>
      <p:sp>
        <p:nvSpPr>
          <p:cNvPr id="61" name="Shape 55"/>
          <p:cNvSpPr/>
          <p:nvPr/>
        </p:nvSpPr>
        <p:spPr>
          <a:xfrm>
            <a:off x="1444752" y="1861718"/>
            <a:ext cx="476402" cy="9144"/>
          </a:xfrm>
          <a:prstGeom prst="rect">
            <a:avLst/>
          </a:prstGeom>
          <a:solidFill>
            <a:srgbClr val="3B82F6">
              <a:alpha val="20000"/>
            </a:srgbClr>
          </a:solidFill>
          <a:ln/>
        </p:spPr>
      </p:sp>
      <p:sp>
        <p:nvSpPr>
          <p:cNvPr id="62" name="Shape 56"/>
          <p:cNvSpPr/>
          <p:nvPr/>
        </p:nvSpPr>
        <p:spPr>
          <a:xfrm>
            <a:off x="1837944" y="1940357"/>
            <a:ext cx="571500" cy="9144"/>
          </a:xfrm>
          <a:prstGeom prst="rect">
            <a:avLst/>
          </a:prstGeom>
          <a:solidFill>
            <a:srgbClr val="3B82F6">
              <a:alpha val="20000"/>
            </a:srgbClr>
          </a:solidFill>
          <a:ln/>
        </p:spPr>
      </p:sp>
      <p:sp>
        <p:nvSpPr>
          <p:cNvPr id="63" name="Text 57"/>
          <p:cNvSpPr txBox="1"/>
          <p:nvPr/>
        </p:nvSpPr>
        <p:spPr>
          <a:xfrm>
            <a:off x="1067105" y="609905"/>
            <a:ext cx="4806086"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评估Agentic AI的创新性与市场潜力</a:t>
            </a: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9633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 native团队的优势，技术/运营/产业互补配置，以及大厂背景的加分项</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67701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AI native团队核心优势</a:t>
            </a:r>
            <a:endParaRPr lang="en-US" sz="1200" dirty="0"/>
          </a:p>
        </p:txBody>
      </p:sp>
      <p:sp>
        <p:nvSpPr>
          <p:cNvPr id="11" name="Text 8"/>
          <p:cNvSpPr txBox="1"/>
          <p:nvPr/>
        </p:nvSpPr>
        <p:spPr>
          <a:xfrm>
            <a:off x="1209751" y="25621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互补型人才配置</a:t>
            </a:r>
            <a:endParaRPr lang="en-US" sz="1200" dirty="0"/>
          </a:p>
        </p:txBody>
      </p:sp>
      <p:sp>
        <p:nvSpPr>
          <p:cNvPr id="12" name="Text 9"/>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领导力与学习能力</a:t>
            </a:r>
            <a:endParaRPr lang="en-US" sz="1200" dirty="0"/>
          </a:p>
        </p:txBody>
      </p:sp>
      <p:sp>
        <p:nvSpPr>
          <p:cNvPr id="13" name="Text 10"/>
          <p:cNvSpPr txBox="1"/>
          <p:nvPr/>
        </p:nvSpPr>
        <p:spPr>
          <a:xfrm>
            <a:off x="1209751" y="41623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融资能力与资源整合</a:t>
            </a:r>
            <a:endParaRPr lang="en-US" sz="1200" dirty="0"/>
          </a:p>
        </p:txBody>
      </p:sp>
      <p:sp>
        <p:nvSpPr>
          <p:cNvPr id="14" name="Text 11"/>
          <p:cNvSpPr txBox="1"/>
          <p:nvPr/>
        </p:nvSpPr>
        <p:spPr>
          <a:xfrm>
            <a:off x="1209751" y="20189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拥有AI领域深厚技术积累，具备快速迭代模型能力，对技术趋势有精准判断，能真正理解底层技术的边界与能力</a:t>
            </a:r>
            <a:endParaRPr lang="en-US" sz="1000" dirty="0"/>
          </a:p>
        </p:txBody>
      </p:sp>
      <p:sp>
        <p:nvSpPr>
          <p:cNvPr id="15" name="Text 12"/>
          <p:cNvSpPr txBox="1"/>
          <p:nvPr/>
        </p:nvSpPr>
        <p:spPr>
          <a:xfrm>
            <a:off x="1209751" y="2819095"/>
            <a:ext cx="468172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技术主导型创始人+产业专家+商业化人才的黄金组合，尤其是技术背景创始人同时具备产品思维的团队，投资溢价可达30%以上</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投资人关注创始团队的开放思维、学习适应能力和跨界认知，面对技术快速迭代的行业，固化思维是最大风险</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团队是否能持续获得资本青睐，整合产业、技术、渠道资源，建立生态壁垒，是投资决策的重要因素</a:t>
            </a:r>
            <a:endParaRPr lang="en-US" sz="1000" dirty="0"/>
          </a:p>
        </p:txBody>
      </p:sp>
      <p:sp>
        <p:nvSpPr>
          <p:cNvPr id="18" name="Shape 15"/>
          <p:cNvSpPr/>
          <p:nvPr/>
        </p:nvSpPr>
        <p:spPr>
          <a:xfrm>
            <a:off x="6248095" y="1742846"/>
            <a:ext cx="4876495" cy="2829154"/>
          </a:xfrm>
          <a:prstGeom prst="roundRect">
            <a:avLst>
              <a:gd name="adj" fmla="val 871"/>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42646" cy="190195"/>
          </a:xfrm>
          <a:prstGeom prst="rect">
            <a:avLst/>
          </a:prstGeom>
        </p:spPr>
      </p:pic>
      <p:sp>
        <p:nvSpPr>
          <p:cNvPr id="20" name="Text 16"/>
          <p:cNvSpPr txBox="1"/>
          <p:nvPr/>
        </p:nvSpPr>
        <p:spPr>
          <a:xfrm>
            <a:off x="6705295" y="1962302"/>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大厂背景溢价因素</a:t>
            </a:r>
            <a:endParaRPr lang="en-US" sz="1200" dirty="0"/>
          </a:p>
        </p:txBody>
      </p:sp>
      <p:sp>
        <p:nvSpPr>
          <p:cNvPr id="21" name="Shape 17"/>
          <p:cNvSpPr/>
          <p:nvPr/>
        </p:nvSpPr>
        <p:spPr>
          <a:xfrm>
            <a:off x="6448349" y="2286000"/>
            <a:ext cx="38405" cy="619049"/>
          </a:xfrm>
          <a:prstGeom prst="rect">
            <a:avLst/>
          </a:prstGeom>
          <a:solidFill>
            <a:srgbClr val="3B82F6"/>
          </a:solidFill>
          <a:ln/>
        </p:spPr>
      </p:sp>
      <p:sp>
        <p:nvSpPr>
          <p:cNvPr id="22" name="Shape 18"/>
          <p:cNvSpPr/>
          <p:nvPr/>
        </p:nvSpPr>
        <p:spPr>
          <a:xfrm>
            <a:off x="6448349" y="3019349"/>
            <a:ext cx="38405" cy="619049"/>
          </a:xfrm>
          <a:prstGeom prst="rect">
            <a:avLst/>
          </a:prstGeom>
          <a:solidFill>
            <a:srgbClr val="10B981"/>
          </a:solidFill>
          <a:ln/>
        </p:spPr>
      </p:sp>
      <p:sp>
        <p:nvSpPr>
          <p:cNvPr id="23" name="Shape 19"/>
          <p:cNvSpPr/>
          <p:nvPr/>
        </p:nvSpPr>
        <p:spPr>
          <a:xfrm>
            <a:off x="6448349" y="3752698"/>
            <a:ext cx="38405" cy="619049"/>
          </a:xfrm>
          <a:prstGeom prst="rect">
            <a:avLst/>
          </a:prstGeom>
          <a:solidFill>
            <a:srgbClr val="8B5CF6"/>
          </a:solidFill>
          <a:ln/>
        </p:spPr>
      </p:sp>
      <p:sp>
        <p:nvSpPr>
          <p:cNvPr id="24" name="Text 20"/>
          <p:cNvSpPr txBox="1"/>
          <p:nvPr/>
        </p:nvSpPr>
        <p:spPr>
          <a:xfrm>
            <a:off x="6601054" y="2305202"/>
            <a:ext cx="1038758"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技术巨头背景</a:t>
            </a:r>
            <a:endParaRPr lang="en-US" sz="1200" dirty="0"/>
          </a:p>
        </p:txBody>
      </p:sp>
      <p:sp>
        <p:nvSpPr>
          <p:cNvPr id="25" name="Text 21"/>
          <p:cNvSpPr txBox="1"/>
          <p:nvPr/>
        </p:nvSpPr>
        <p:spPr>
          <a:xfrm>
            <a:off x="6601054" y="3038551"/>
            <a:ext cx="11914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行业独角兽背景</a:t>
            </a:r>
            <a:endParaRPr lang="en-US" sz="1200" dirty="0"/>
          </a:p>
        </p:txBody>
      </p:sp>
      <p:sp>
        <p:nvSpPr>
          <p:cNvPr id="26" name="Text 22"/>
          <p:cNvSpPr txBox="1"/>
          <p:nvPr/>
        </p:nvSpPr>
        <p:spPr>
          <a:xfrm>
            <a:off x="6601054" y="3771900"/>
            <a:ext cx="8860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连续创业者</a:t>
            </a:r>
            <a:endParaRPr lang="en-US" sz="1200" dirty="0"/>
          </a:p>
        </p:txBody>
      </p:sp>
      <p:sp>
        <p:nvSpPr>
          <p:cNvPr id="27" name="Shape 23"/>
          <p:cNvSpPr/>
          <p:nvPr/>
        </p:nvSpPr>
        <p:spPr>
          <a:xfrm>
            <a:off x="7591349" y="2314346"/>
            <a:ext cx="981151" cy="209398"/>
          </a:xfrm>
          <a:prstGeom prst="roundRect">
            <a:avLst>
              <a:gd name="adj" fmla="val 238189"/>
            </a:avLst>
          </a:prstGeom>
          <a:solidFill>
            <a:srgbClr val="DBEAFE"/>
          </a:solidFill>
          <a:ln/>
        </p:spPr>
      </p:sp>
      <p:sp>
        <p:nvSpPr>
          <p:cNvPr id="28" name="Text 24"/>
          <p:cNvSpPr txBox="1"/>
          <p:nvPr/>
        </p:nvSpPr>
        <p:spPr>
          <a:xfrm>
            <a:off x="7668158" y="2343607"/>
            <a:ext cx="91440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估值溢价 +40%</a:t>
            </a:r>
            <a:endParaRPr lang="en-US" sz="900" dirty="0"/>
          </a:p>
        </p:txBody>
      </p:sp>
      <p:sp>
        <p:nvSpPr>
          <p:cNvPr id="29" name="Text 25"/>
          <p:cNvSpPr txBox="1"/>
          <p:nvPr/>
        </p:nvSpPr>
        <p:spPr>
          <a:xfrm>
            <a:off x="6601054" y="2533802"/>
            <a:ext cx="43104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OpenAI, Google Brain, DeepMind出身团队拥有最高溢价，顶尖AI实验室经验被视为核心竞争力</a:t>
            </a:r>
            <a:endParaRPr lang="en-US" sz="1000" dirty="0"/>
          </a:p>
        </p:txBody>
      </p:sp>
      <p:sp>
        <p:nvSpPr>
          <p:cNvPr id="30" name="Text 26"/>
          <p:cNvSpPr txBox="1"/>
          <p:nvPr/>
        </p:nvSpPr>
        <p:spPr>
          <a:xfrm>
            <a:off x="6601054" y="3267151"/>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字节跳动、阿里、腾讯等国内互联网巨头核心团队经历，尤其是AI相关部门负责人</a:t>
            </a:r>
            <a:endParaRPr lang="en-US" sz="1000" dirty="0"/>
          </a:p>
        </p:txBody>
      </p:sp>
      <p:sp>
        <p:nvSpPr>
          <p:cNvPr id="31" name="Text 27"/>
          <p:cNvSpPr txBox="1"/>
          <p:nvPr/>
        </p:nvSpPr>
        <p:spPr>
          <a:xfrm>
            <a:off x="6601054" y="4000500"/>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有成功AI创业经历的团队，特别是经历过完整融资周期或达成良好退出的创始人</a:t>
            </a:r>
            <a:endParaRPr lang="en-US" sz="1000" dirty="0"/>
          </a:p>
        </p:txBody>
      </p:sp>
      <p:sp>
        <p:nvSpPr>
          <p:cNvPr id="32" name="Shape 28"/>
          <p:cNvSpPr/>
          <p:nvPr/>
        </p:nvSpPr>
        <p:spPr>
          <a:xfrm>
            <a:off x="7744054" y="3047695"/>
            <a:ext cx="972007" cy="209398"/>
          </a:xfrm>
          <a:prstGeom prst="roundRect">
            <a:avLst>
              <a:gd name="adj" fmla="val 238189"/>
            </a:avLst>
          </a:prstGeom>
          <a:solidFill>
            <a:srgbClr val="D1FAE5"/>
          </a:solidFill>
          <a:ln/>
        </p:spPr>
      </p:sp>
      <p:sp>
        <p:nvSpPr>
          <p:cNvPr id="33" name="Text 29"/>
          <p:cNvSpPr txBox="1"/>
          <p:nvPr/>
        </p:nvSpPr>
        <p:spPr>
          <a:xfrm>
            <a:off x="7819949" y="3076956"/>
            <a:ext cx="905256"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估值溢价 +25%</a:t>
            </a:r>
            <a:endParaRPr lang="en-US" sz="900" dirty="0"/>
          </a:p>
        </p:txBody>
      </p:sp>
      <p:sp>
        <p:nvSpPr>
          <p:cNvPr id="34" name="Shape 30"/>
          <p:cNvSpPr/>
          <p:nvPr/>
        </p:nvSpPr>
        <p:spPr>
          <a:xfrm>
            <a:off x="7439558" y="3781044"/>
            <a:ext cx="972007" cy="209398"/>
          </a:xfrm>
          <a:prstGeom prst="roundRect">
            <a:avLst>
              <a:gd name="adj" fmla="val 238189"/>
            </a:avLst>
          </a:prstGeom>
          <a:solidFill>
            <a:srgbClr val="EDE9FE"/>
          </a:solidFill>
          <a:ln/>
        </p:spPr>
      </p:sp>
      <p:sp>
        <p:nvSpPr>
          <p:cNvPr id="35" name="Text 31"/>
          <p:cNvSpPr txBox="1"/>
          <p:nvPr/>
        </p:nvSpPr>
        <p:spPr>
          <a:xfrm>
            <a:off x="7515454" y="3810305"/>
            <a:ext cx="905256" cy="143561"/>
          </a:xfrm>
          <a:prstGeom prst="rect">
            <a:avLst/>
          </a:prstGeom>
          <a:noFill/>
          <a:ln/>
        </p:spPr>
        <p:txBody>
          <a:bodyPr wrap="square" lIns="0" tIns="0" rIns="0" bIns="0" rtlCol="0" anchor="ctr"/>
          <a:lstStyle/>
          <a:p>
            <a:pPr algn="l" indent="0" marL="0">
              <a:buNone/>
            </a:pPr>
            <a:r>
              <a:rPr lang="en-US" sz="900" dirty="0">
                <a:solidFill>
                  <a:srgbClr val="6D28D9"/>
                </a:solidFill>
                <a:latin typeface="Inter" pitchFamily="34" charset="0"/>
                <a:ea typeface="Inter" pitchFamily="34" charset="-122"/>
                <a:cs typeface="Inter" pitchFamily="34" charset="-120"/>
              </a:rPr>
              <a:t>估值溢价 +35%</a:t>
            </a:r>
            <a:endParaRPr lang="en-US" sz="900" dirty="0"/>
          </a:p>
        </p:txBody>
      </p:sp>
      <p:sp>
        <p:nvSpPr>
          <p:cNvPr id="36" name="Shape 32"/>
          <p:cNvSpPr/>
          <p:nvPr/>
        </p:nvSpPr>
        <p:spPr>
          <a:xfrm>
            <a:off x="1067105" y="4943246"/>
            <a:ext cx="10058400" cy="9144"/>
          </a:xfrm>
          <a:prstGeom prst="rect">
            <a:avLst/>
          </a:prstGeom>
          <a:solidFill>
            <a:srgbClr val="E5E7EB"/>
          </a:solidFill>
          <a:ln/>
        </p:spPr>
      </p:sp>
      <p:pic>
        <p:nvPicPr>
          <p:cNvPr id="37" name="Image 2" descr="preencoded.png">    </p:cNvPr>
          <p:cNvPicPr>
            <a:picLocks noChangeAspect="1"/>
          </p:cNvPicPr>
          <p:nvPr/>
        </p:nvPicPr>
        <p:blipFill>
          <a:blip r:embed="rId3"/>
          <a:srcRect l="-2512" r="-2512" t="0" b="0"/>
          <a:stretch/>
        </p:blipFill>
        <p:spPr>
          <a:xfrm>
            <a:off x="1067105" y="5134356"/>
            <a:ext cx="105156" cy="133502"/>
          </a:xfrm>
          <a:prstGeom prst="rect">
            <a:avLst/>
          </a:prstGeom>
        </p:spPr>
      </p:pic>
      <p:sp>
        <p:nvSpPr>
          <p:cNvPr id="38" name="Text 33"/>
          <p:cNvSpPr txBox="1"/>
          <p:nvPr/>
        </p:nvSpPr>
        <p:spPr>
          <a:xfrm>
            <a:off x="1248156" y="5115154"/>
            <a:ext cx="5977433"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投资人洞察：早期Agentic AI项目中，团队背景评估权重可达60%，远高于传统科技项目的30-40%</a:t>
            </a:r>
            <a:endParaRPr lang="en-US" sz="1000" dirty="0"/>
          </a:p>
        </p:txBody>
      </p:sp>
      <p:sp>
        <p:nvSpPr>
          <p:cNvPr id="39" name="Shape 34"/>
          <p:cNvSpPr/>
          <p:nvPr/>
        </p:nvSpPr>
        <p:spPr>
          <a:xfrm>
            <a:off x="1429207" y="1714500"/>
            <a:ext cx="57607" cy="57607"/>
          </a:xfrm>
          <a:prstGeom prst="ellipse">
            <a:avLst/>
          </a:prstGeom>
          <a:solidFill>
            <a:srgbClr val="3B82F6"/>
          </a:solidFill>
          <a:ln/>
        </p:spPr>
      </p:sp>
      <p:sp>
        <p:nvSpPr>
          <p:cNvPr id="40" name="Shape 35"/>
          <p:cNvSpPr/>
          <p:nvPr/>
        </p:nvSpPr>
        <p:spPr>
          <a:xfrm>
            <a:off x="1904695" y="2095805"/>
            <a:ext cx="57607" cy="57607"/>
          </a:xfrm>
          <a:prstGeom prst="ellipse">
            <a:avLst/>
          </a:prstGeom>
          <a:solidFill>
            <a:srgbClr val="3B82F6"/>
          </a:solidFill>
          <a:ln/>
        </p:spPr>
      </p:sp>
      <p:sp>
        <p:nvSpPr>
          <p:cNvPr id="41" name="Shape 36"/>
          <p:cNvSpPr/>
          <p:nvPr/>
        </p:nvSpPr>
        <p:spPr>
          <a:xfrm>
            <a:off x="1333195" y="2476195"/>
            <a:ext cx="57607" cy="57607"/>
          </a:xfrm>
          <a:prstGeom prst="ellipse">
            <a:avLst/>
          </a:prstGeom>
          <a:solidFill>
            <a:srgbClr val="3B82F6"/>
          </a:solidFill>
          <a:ln/>
        </p:spPr>
      </p:sp>
      <p:sp>
        <p:nvSpPr>
          <p:cNvPr id="42" name="Shape 37"/>
          <p:cNvSpPr/>
          <p:nvPr/>
        </p:nvSpPr>
        <p:spPr>
          <a:xfrm>
            <a:off x="1444752" y="1861718"/>
            <a:ext cx="476402" cy="9144"/>
          </a:xfrm>
          <a:prstGeom prst="rect">
            <a:avLst/>
          </a:prstGeom>
          <a:solidFill>
            <a:srgbClr val="3B82F6">
              <a:alpha val="20000"/>
            </a:srgbClr>
          </a:solidFill>
          <a:ln/>
        </p:spPr>
      </p:sp>
      <p:sp>
        <p:nvSpPr>
          <p:cNvPr id="43" name="Shape 38"/>
          <p:cNvSpPr/>
          <p:nvPr/>
        </p:nvSpPr>
        <p:spPr>
          <a:xfrm>
            <a:off x="1837944" y="1940357"/>
            <a:ext cx="571500" cy="9144"/>
          </a:xfrm>
          <a:prstGeom prst="rect">
            <a:avLst/>
          </a:prstGeom>
          <a:solidFill>
            <a:srgbClr val="3B82F6">
              <a:alpha val="20000"/>
            </a:srgbClr>
          </a:solidFill>
          <a:ln/>
        </p:spPr>
      </p:sp>
      <p:sp>
        <p:nvSpPr>
          <p:cNvPr id="44" name="Text 39"/>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团队背景画像和投资溢价</a:t>
            </a:r>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3918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关键业务数据、可验证财务模型与市场假设如何构建投资人信任</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用户增长指标</a:t>
            </a:r>
            <a:endParaRPr lang="en-US" sz="1200" dirty="0"/>
          </a:p>
        </p:txBody>
      </p:sp>
      <p:sp>
        <p:nvSpPr>
          <p:cNvPr id="11" name="Text 8"/>
          <p:cNvSpPr txBox="1"/>
          <p:nvPr/>
        </p:nvSpPr>
        <p:spPr>
          <a:xfrm>
            <a:off x="1209751" y="25621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效率提升量化</a:t>
            </a:r>
            <a:endParaRPr lang="en-US" sz="1200" dirty="0"/>
          </a:p>
        </p:txBody>
      </p:sp>
      <p:sp>
        <p:nvSpPr>
          <p:cNvPr id="12" name="Text 9"/>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业财一体预算模型</a:t>
            </a:r>
            <a:endParaRPr lang="en-US" sz="1200" dirty="0"/>
          </a:p>
        </p:txBody>
      </p:sp>
      <p:sp>
        <p:nvSpPr>
          <p:cNvPr id="13" name="Text 10"/>
          <p:cNvSpPr txBox="1"/>
          <p:nvPr/>
        </p:nvSpPr>
        <p:spPr>
          <a:xfrm>
            <a:off x="1209751" y="41623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市场假设验证</a:t>
            </a:r>
            <a:endParaRPr lang="en-US" sz="1200" dirty="0"/>
          </a:p>
        </p:txBody>
      </p:sp>
      <p:sp>
        <p:nvSpPr>
          <p:cNvPr id="14" name="Text 11"/>
          <p:cNvSpPr txBox="1"/>
          <p:nvPr/>
        </p:nvSpPr>
        <p:spPr>
          <a:xfrm>
            <a:off x="1209751" y="2018995"/>
            <a:ext cx="44823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展示月度活跃用户（MAU）、留存率、转化率等核心指标，比较同期数据变化，证明产品市场契合度</a:t>
            </a:r>
            <a:endParaRPr lang="en-US" sz="1000" dirty="0"/>
          </a:p>
        </p:txBody>
      </p:sp>
      <p:sp>
        <p:nvSpPr>
          <p:cNvPr id="15" name="Text 12"/>
          <p:cNvSpPr txBox="1"/>
          <p:nvPr/>
        </p:nvSpPr>
        <p:spPr>
          <a:xfrm>
            <a:off x="1209751" y="2819095"/>
            <a:ext cx="45107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具体场景下的效率提升量化数据，如AI Agent辅助客服场景下响应时间减少60%、问题解决率提高40%</a:t>
            </a:r>
            <a:endParaRPr lang="en-US" sz="1000" dirty="0"/>
          </a:p>
        </p:txBody>
      </p:sp>
      <p:sp>
        <p:nvSpPr>
          <p:cNvPr id="16" name="Text 13"/>
          <p:cNvSpPr txBox="1"/>
          <p:nvPr/>
        </p:nvSpPr>
        <p:spPr>
          <a:xfrm>
            <a:off x="1209751" y="3619195"/>
            <a:ext cx="46725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构建早期12个月、成长期36个月的业财一体预算，关键指标包括现金流、盈亏平衡点、月度消耗与缓冲期</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清晰解释业务模型背后的市场假设来源，及已通过小规模测试验证的关键假设数据点</a:t>
            </a:r>
            <a:endParaRPr lang="en-US" sz="1000" dirty="0"/>
          </a:p>
        </p:txBody>
      </p:sp>
      <p:sp>
        <p:nvSpPr>
          <p:cNvPr id="18" name="Shape 15"/>
          <p:cNvSpPr/>
          <p:nvPr/>
        </p:nvSpPr>
        <p:spPr>
          <a:xfrm>
            <a:off x="6248095" y="1742846"/>
            <a:ext cx="4876495" cy="3105302"/>
          </a:xfrm>
          <a:prstGeom prst="roundRect">
            <a:avLst>
              <a:gd name="adj" fmla="val 723"/>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1282" r="-1282" t="0" b="0"/>
          <a:stretch/>
        </p:blipFill>
        <p:spPr>
          <a:xfrm>
            <a:off x="6448349" y="1962302"/>
            <a:ext cx="219456" cy="190195"/>
          </a:xfrm>
          <a:prstGeom prst="rect">
            <a:avLst/>
          </a:prstGeom>
        </p:spPr>
      </p:pic>
      <p:sp>
        <p:nvSpPr>
          <p:cNvPr id="20" name="Text 16"/>
          <p:cNvSpPr txBox="1"/>
          <p:nvPr/>
        </p:nvSpPr>
        <p:spPr>
          <a:xfrm>
            <a:off x="6782105" y="1962302"/>
            <a:ext cx="11914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关键数据指标表</a:t>
            </a:r>
            <a:endParaRPr lang="en-US" sz="1200" dirty="0"/>
          </a:p>
        </p:txBody>
      </p:sp>
      <p:sp>
        <p:nvSpPr>
          <p:cNvPr id="21" name="Shape 17"/>
          <p:cNvSpPr/>
          <p:nvPr/>
        </p:nvSpPr>
        <p:spPr>
          <a:xfrm>
            <a:off x="6524244" y="2361895"/>
            <a:ext cx="381305" cy="381305"/>
          </a:xfrm>
          <a:prstGeom prst="roundRect">
            <a:avLst>
              <a:gd name="adj" fmla="val 239808"/>
            </a:avLst>
          </a:prstGeom>
          <a:solidFill>
            <a:srgbClr val="D1FAE5"/>
          </a:solidFill>
          <a:ln/>
        </p:spPr>
      </p:sp>
      <p:pic>
        <p:nvPicPr>
          <p:cNvPr id="22" name="Image 2" descr="preencoded.png">    </p:cNvPr>
          <p:cNvPicPr>
            <a:picLocks noChangeAspect="1"/>
          </p:cNvPicPr>
          <p:nvPr/>
        </p:nvPicPr>
        <p:blipFill>
          <a:blip r:embed="rId3"/>
          <a:srcRect l="0" r="0" t="-180" b="-180"/>
          <a:stretch/>
        </p:blipFill>
        <p:spPr>
          <a:xfrm>
            <a:off x="6620256" y="2476195"/>
            <a:ext cx="190195" cy="152705"/>
          </a:xfrm>
          <a:prstGeom prst="rect">
            <a:avLst/>
          </a:prstGeom>
        </p:spPr>
      </p:pic>
      <p:sp>
        <p:nvSpPr>
          <p:cNvPr id="23" name="Text 18"/>
          <p:cNvSpPr txBox="1"/>
          <p:nvPr/>
        </p:nvSpPr>
        <p:spPr>
          <a:xfrm>
            <a:off x="7019849" y="2381098"/>
            <a:ext cx="1505102"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用户获客成本 (CAC)</a:t>
            </a:r>
            <a:endParaRPr lang="en-US" sz="1200" dirty="0"/>
          </a:p>
        </p:txBody>
      </p:sp>
      <p:sp>
        <p:nvSpPr>
          <p:cNvPr id="24" name="Text 19"/>
          <p:cNvSpPr txBox="1"/>
          <p:nvPr/>
        </p:nvSpPr>
        <p:spPr>
          <a:xfrm>
            <a:off x="7019849" y="2991002"/>
            <a:ext cx="1448410"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单用户收入 (ARPU)</a:t>
            </a:r>
            <a:endParaRPr lang="en-US" sz="1200" dirty="0"/>
          </a:p>
        </p:txBody>
      </p:sp>
      <p:sp>
        <p:nvSpPr>
          <p:cNvPr id="25" name="Text 20"/>
          <p:cNvSpPr txBox="1"/>
          <p:nvPr/>
        </p:nvSpPr>
        <p:spPr>
          <a:xfrm>
            <a:off x="7019849" y="2590495"/>
            <a:ext cx="15819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早期阶段：≤ 200元/月活用户</a:t>
            </a:r>
            <a:endParaRPr lang="en-US" sz="900" dirty="0"/>
          </a:p>
        </p:txBody>
      </p:sp>
      <p:sp>
        <p:nvSpPr>
          <p:cNvPr id="26" name="Text 21"/>
          <p:cNvSpPr txBox="1"/>
          <p:nvPr/>
        </p:nvSpPr>
        <p:spPr>
          <a:xfrm>
            <a:off x="7019849" y="3200400"/>
            <a:ext cx="1314907"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B端：≥ 2000元/月/企业</a:t>
            </a:r>
            <a:endParaRPr lang="en-US" sz="900" dirty="0"/>
          </a:p>
        </p:txBody>
      </p:sp>
      <p:sp>
        <p:nvSpPr>
          <p:cNvPr id="27" name="Shape 22"/>
          <p:cNvSpPr/>
          <p:nvPr/>
        </p:nvSpPr>
        <p:spPr>
          <a:xfrm>
            <a:off x="6524244" y="2971800"/>
            <a:ext cx="381305" cy="381305"/>
          </a:xfrm>
          <a:prstGeom prst="roundRect">
            <a:avLst>
              <a:gd name="adj" fmla="val 239808"/>
            </a:avLst>
          </a:prstGeom>
          <a:solidFill>
            <a:srgbClr val="DBEAFE"/>
          </a:solidFill>
          <a:ln/>
        </p:spPr>
      </p:sp>
      <p:pic>
        <p:nvPicPr>
          <p:cNvPr id="28" name="Image 3" descr="preencoded.png">    </p:cNvPr>
          <p:cNvPicPr>
            <a:picLocks noChangeAspect="1"/>
          </p:cNvPicPr>
          <p:nvPr/>
        </p:nvPicPr>
        <p:blipFill>
          <a:blip r:embed="rId4"/>
          <a:srcRect l="0" r="0" t="0" b="0"/>
          <a:stretch/>
        </p:blipFill>
        <p:spPr>
          <a:xfrm>
            <a:off x="6638544" y="3086100"/>
            <a:ext cx="152705" cy="152705"/>
          </a:xfrm>
          <a:prstGeom prst="rect">
            <a:avLst/>
          </a:prstGeom>
        </p:spPr>
      </p:pic>
      <p:sp>
        <p:nvSpPr>
          <p:cNvPr id="29" name="Text 23"/>
          <p:cNvSpPr txBox="1"/>
          <p:nvPr/>
        </p:nvSpPr>
        <p:spPr>
          <a:xfrm>
            <a:off x="7019849" y="3810305"/>
            <a:ext cx="1638605"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30天：≥ 40%，90天：≥ 25%</a:t>
            </a:r>
            <a:endParaRPr lang="en-US" sz="900" dirty="0"/>
          </a:p>
        </p:txBody>
      </p:sp>
      <p:sp>
        <p:nvSpPr>
          <p:cNvPr id="30" name="Shape 24"/>
          <p:cNvSpPr/>
          <p:nvPr/>
        </p:nvSpPr>
        <p:spPr>
          <a:xfrm>
            <a:off x="6524244" y="3581705"/>
            <a:ext cx="381305" cy="381305"/>
          </a:xfrm>
          <a:prstGeom prst="roundRect">
            <a:avLst>
              <a:gd name="adj" fmla="val 239808"/>
            </a:avLst>
          </a:prstGeom>
          <a:solidFill>
            <a:srgbClr val="EDE9FE"/>
          </a:solidFill>
          <a:ln/>
        </p:spPr>
      </p:sp>
      <p:pic>
        <p:nvPicPr>
          <p:cNvPr id="31" name="Image 4" descr="preencoded.png">    </p:cNvPr>
          <p:cNvPicPr>
            <a:picLocks noChangeAspect="1"/>
          </p:cNvPicPr>
          <p:nvPr/>
        </p:nvPicPr>
        <p:blipFill>
          <a:blip r:embed="rId5"/>
          <a:srcRect l="0" r="0" t="0" b="0"/>
          <a:stretch/>
        </p:blipFill>
        <p:spPr>
          <a:xfrm>
            <a:off x="6638544" y="3696005"/>
            <a:ext cx="152705" cy="152705"/>
          </a:xfrm>
          <a:prstGeom prst="rect">
            <a:avLst/>
          </a:prstGeom>
        </p:spPr>
      </p:pic>
      <p:sp>
        <p:nvSpPr>
          <p:cNvPr id="32" name="Text 25"/>
          <p:cNvSpPr txBox="1"/>
          <p:nvPr/>
        </p:nvSpPr>
        <p:spPr>
          <a:xfrm>
            <a:off x="7019849" y="3600907"/>
            <a:ext cx="7342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月留存率</a:t>
            </a:r>
            <a:endParaRPr lang="en-US" sz="1200" dirty="0"/>
          </a:p>
        </p:txBody>
      </p:sp>
      <p:pic>
        <p:nvPicPr>
          <p:cNvPr id="33" name="Image 5" descr="preencoded.png">    </p:cNvPr>
          <p:cNvPicPr>
            <a:picLocks noChangeAspect="1"/>
          </p:cNvPicPr>
          <p:nvPr/>
        </p:nvPicPr>
        <p:blipFill>
          <a:blip r:embed="rId6"/>
          <a:srcRect l="0" r="0" t="-43" b="-43"/>
          <a:stretch/>
        </p:blipFill>
        <p:spPr>
          <a:xfrm>
            <a:off x="6648602" y="4304995"/>
            <a:ext cx="133502" cy="152705"/>
          </a:xfrm>
          <a:prstGeom prst="rect">
            <a:avLst/>
          </a:prstGeom>
        </p:spPr>
      </p:pic>
      <p:sp>
        <p:nvSpPr>
          <p:cNvPr id="34" name="Text 26"/>
          <p:cNvSpPr txBox="1"/>
          <p:nvPr/>
        </p:nvSpPr>
        <p:spPr>
          <a:xfrm>
            <a:off x="7019849" y="4209898"/>
            <a:ext cx="8860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现金消耗率</a:t>
            </a:r>
            <a:endParaRPr lang="en-US" sz="1200" dirty="0"/>
          </a:p>
        </p:txBody>
      </p:sp>
      <p:sp>
        <p:nvSpPr>
          <p:cNvPr id="35" name="Text 27"/>
          <p:cNvSpPr txBox="1"/>
          <p:nvPr/>
        </p:nvSpPr>
        <p:spPr>
          <a:xfrm>
            <a:off x="7019849" y="4419295"/>
            <a:ext cx="12481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月消耗≤融资总额的5%</a:t>
            </a:r>
            <a:endParaRPr lang="en-US" sz="900" dirty="0"/>
          </a:p>
        </p:txBody>
      </p:sp>
      <p:sp>
        <p:nvSpPr>
          <p:cNvPr id="36" name="Shape 28"/>
          <p:cNvSpPr/>
          <p:nvPr/>
        </p:nvSpPr>
        <p:spPr>
          <a:xfrm>
            <a:off x="1067105" y="5038344"/>
            <a:ext cx="10058400" cy="9144"/>
          </a:xfrm>
          <a:prstGeom prst="rect">
            <a:avLst/>
          </a:prstGeom>
          <a:solidFill>
            <a:srgbClr val="E5E7EB"/>
          </a:solidFill>
          <a:ln/>
        </p:spPr>
      </p:sp>
      <p:pic>
        <p:nvPicPr>
          <p:cNvPr id="37" name="Image 6" descr="preencoded.png">    </p:cNvPr>
          <p:cNvPicPr>
            <a:picLocks noChangeAspect="1"/>
          </p:cNvPicPr>
          <p:nvPr/>
        </p:nvPicPr>
        <p:blipFill>
          <a:blip r:embed="rId7"/>
          <a:srcRect l="-2512" r="-2512" t="0" b="0"/>
          <a:stretch/>
        </p:blipFill>
        <p:spPr>
          <a:xfrm>
            <a:off x="1067105" y="5229454"/>
            <a:ext cx="105156" cy="133502"/>
          </a:xfrm>
          <a:prstGeom prst="rect">
            <a:avLst/>
          </a:prstGeom>
        </p:spPr>
      </p:pic>
      <p:sp>
        <p:nvSpPr>
          <p:cNvPr id="38" name="Text 29"/>
          <p:cNvSpPr txBox="1"/>
          <p:nvPr/>
        </p:nvSpPr>
        <p:spPr>
          <a:xfrm>
            <a:off x="1248156" y="5210251"/>
            <a:ext cx="549188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关键洞察：头部VC基金更重视可验证的数据点和合理的业务假设，而非过于乐观的市场预测</a:t>
            </a:r>
            <a:endParaRPr lang="en-US" sz="1000" dirty="0"/>
          </a:p>
        </p:txBody>
      </p:sp>
      <p:sp>
        <p:nvSpPr>
          <p:cNvPr id="39" name="Shape 30"/>
          <p:cNvSpPr/>
          <p:nvPr/>
        </p:nvSpPr>
        <p:spPr>
          <a:xfrm>
            <a:off x="1429207" y="1714500"/>
            <a:ext cx="57607" cy="57607"/>
          </a:xfrm>
          <a:prstGeom prst="ellipse">
            <a:avLst/>
          </a:prstGeom>
          <a:solidFill>
            <a:srgbClr val="3B82F6"/>
          </a:solidFill>
          <a:ln/>
        </p:spPr>
      </p:sp>
      <p:sp>
        <p:nvSpPr>
          <p:cNvPr id="40" name="Shape 31"/>
          <p:cNvSpPr/>
          <p:nvPr/>
        </p:nvSpPr>
        <p:spPr>
          <a:xfrm>
            <a:off x="1904695" y="2095805"/>
            <a:ext cx="57607" cy="57607"/>
          </a:xfrm>
          <a:prstGeom prst="ellipse">
            <a:avLst/>
          </a:prstGeom>
          <a:solidFill>
            <a:srgbClr val="3B82F6"/>
          </a:solidFill>
          <a:ln/>
        </p:spPr>
      </p:sp>
      <p:sp>
        <p:nvSpPr>
          <p:cNvPr id="41" name="Shape 32"/>
          <p:cNvSpPr/>
          <p:nvPr/>
        </p:nvSpPr>
        <p:spPr>
          <a:xfrm>
            <a:off x="1333195" y="2476195"/>
            <a:ext cx="57607" cy="57607"/>
          </a:xfrm>
          <a:prstGeom prst="ellipse">
            <a:avLst/>
          </a:prstGeom>
          <a:solidFill>
            <a:srgbClr val="3B82F6"/>
          </a:solidFill>
          <a:ln/>
        </p:spPr>
      </p:sp>
      <p:sp>
        <p:nvSpPr>
          <p:cNvPr id="42" name="Shape 33"/>
          <p:cNvSpPr/>
          <p:nvPr/>
        </p:nvSpPr>
        <p:spPr>
          <a:xfrm>
            <a:off x="1444752" y="1861718"/>
            <a:ext cx="476402" cy="9144"/>
          </a:xfrm>
          <a:prstGeom prst="rect">
            <a:avLst/>
          </a:prstGeom>
          <a:solidFill>
            <a:srgbClr val="3B82F6">
              <a:alpha val="20000"/>
            </a:srgbClr>
          </a:solidFill>
          <a:ln/>
        </p:spPr>
      </p:sp>
      <p:sp>
        <p:nvSpPr>
          <p:cNvPr id="43" name="Shape 34"/>
          <p:cNvSpPr/>
          <p:nvPr/>
        </p:nvSpPr>
        <p:spPr>
          <a:xfrm>
            <a:off x="1837944" y="1940357"/>
            <a:ext cx="571500" cy="9144"/>
          </a:xfrm>
          <a:prstGeom prst="rect">
            <a:avLst/>
          </a:prstGeom>
          <a:solidFill>
            <a:srgbClr val="3B82F6">
              <a:alpha val="20000"/>
            </a:srgbClr>
          </a:solidFill>
          <a:ln/>
        </p:spPr>
      </p:sp>
      <p:sp>
        <p:nvSpPr>
          <p:cNvPr id="44" name="Text 35"/>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数据和业务模型的说服力</a:t>
            </a:r>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9633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头部机构如何捕捉"vintage year"旗舰项目，FOMO心理博弈与投资策略</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21058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捕捉"vintage year"头部项目</a:t>
            </a:r>
            <a:endParaRPr lang="en-US" sz="1200" dirty="0"/>
          </a:p>
        </p:txBody>
      </p:sp>
      <p:sp>
        <p:nvSpPr>
          <p:cNvPr id="11" name="Text 8"/>
          <p:cNvSpPr txBox="1"/>
          <p:nvPr/>
        </p:nvSpPr>
        <p:spPr>
          <a:xfrm>
            <a:off x="1209751" y="25621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未来独角兽早期布局</a:t>
            </a:r>
            <a:endParaRPr lang="en-US" sz="1200" dirty="0"/>
          </a:p>
        </p:txBody>
      </p:sp>
      <p:sp>
        <p:nvSpPr>
          <p:cNvPr id="12" name="Text 9"/>
          <p:cNvSpPr txBox="1"/>
          <p:nvPr/>
        </p:nvSpPr>
        <p:spPr>
          <a:xfrm>
            <a:off x="1209751" y="33622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构建赛道全景图</a:t>
            </a:r>
            <a:endParaRPr lang="en-US" sz="1200" dirty="0"/>
          </a:p>
        </p:txBody>
      </p:sp>
      <p:sp>
        <p:nvSpPr>
          <p:cNvPr id="13" name="Text 10"/>
          <p:cNvSpPr txBox="1"/>
          <p:nvPr/>
        </p:nvSpPr>
        <p:spPr>
          <a:xfrm>
            <a:off x="1209751" y="41623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防御性投资策略</a:t>
            </a:r>
            <a:endParaRPr lang="en-US" sz="1200" dirty="0"/>
          </a:p>
        </p:txBody>
      </p:sp>
      <p:sp>
        <p:nvSpPr>
          <p:cNvPr id="14" name="Text 11"/>
          <p:cNvSpPr txBox="1"/>
          <p:nvPr/>
        </p:nvSpPr>
        <p:spPr>
          <a:xfrm>
            <a:off x="1209751" y="2018995"/>
            <a:ext cx="45006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每个技术周期都有标志性年份，头部基金核心诉求是投资到该年份的旗舰项目，如2023-2025年AI领域的巨头雏形</a:t>
            </a:r>
            <a:endParaRPr lang="en-US" sz="1000" dirty="0"/>
          </a:p>
        </p:txBody>
      </p:sp>
      <p:sp>
        <p:nvSpPr>
          <p:cNvPr id="15" name="Text 12"/>
          <p:cNvSpPr txBox="1"/>
          <p:nvPr/>
        </p:nvSpPr>
        <p:spPr>
          <a:xfrm>
            <a:off x="1209751" y="2819095"/>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头部VC的第一要务是确保不错过行业未来10倍、50倍的明星项目，而非追求每个项目都成功</a:t>
            </a:r>
            <a:endParaRPr lang="en-US" sz="1000" dirty="0"/>
          </a:p>
        </p:txBody>
      </p:sp>
      <p:sp>
        <p:nvSpPr>
          <p:cNvPr id="16" name="Text 13"/>
          <p:cNvSpPr txBox="1"/>
          <p:nvPr/>
        </p:nvSpPr>
        <p:spPr>
          <a:xfrm>
            <a:off x="1209751" y="3619195"/>
            <a:ext cx="46149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大型基金需要覆盖AI赛道的各细分领域，Agentic AI项目是构建全景图的重要拼图，即使暂不投资也需研究</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对于"赛道热门不投可能错失历史机遇"的项目，基金出于防御心态也会进行组合投资，避免被甩出局</a:t>
            </a:r>
            <a:endParaRPr lang="en-US" sz="1000" dirty="0"/>
          </a:p>
        </p:txBody>
      </p:sp>
      <p:sp>
        <p:nvSpPr>
          <p:cNvPr id="18" name="Shape 15"/>
          <p:cNvSpPr/>
          <p:nvPr/>
        </p:nvSpPr>
        <p:spPr>
          <a:xfrm>
            <a:off x="6248095" y="1742846"/>
            <a:ext cx="4876495" cy="2876702"/>
          </a:xfrm>
          <a:prstGeom prst="roundRect">
            <a:avLst>
              <a:gd name="adj" fmla="val 842"/>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42646" cy="190195"/>
          </a:xfrm>
          <a:prstGeom prst="rect">
            <a:avLst/>
          </a:prstGeom>
        </p:spPr>
      </p:pic>
      <p:sp>
        <p:nvSpPr>
          <p:cNvPr id="20" name="Text 16"/>
          <p:cNvSpPr txBox="1"/>
          <p:nvPr/>
        </p:nvSpPr>
        <p:spPr>
          <a:xfrm>
            <a:off x="6705295" y="1962302"/>
            <a:ext cx="14959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FOMO心理博弈机制</a:t>
            </a:r>
            <a:endParaRPr lang="en-US" sz="1200" dirty="0"/>
          </a:p>
        </p:txBody>
      </p:sp>
      <p:sp>
        <p:nvSpPr>
          <p:cNvPr id="21" name="Text 17"/>
          <p:cNvSpPr txBox="1"/>
          <p:nvPr/>
        </p:nvSpPr>
        <p:spPr>
          <a:xfrm>
            <a:off x="6734556" y="2305202"/>
            <a:ext cx="13432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标杆融资事件触发</a:t>
            </a:r>
            <a:endParaRPr lang="en-US" sz="1200" dirty="0"/>
          </a:p>
        </p:txBody>
      </p:sp>
      <p:sp>
        <p:nvSpPr>
          <p:cNvPr id="22" name="Text 18"/>
          <p:cNvSpPr txBox="1"/>
          <p:nvPr/>
        </p:nvSpPr>
        <p:spPr>
          <a:xfrm>
            <a:off x="6734556" y="2838298"/>
            <a:ext cx="1038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资本竞争加剧</a:t>
            </a:r>
            <a:endParaRPr lang="en-US" sz="1200" dirty="0"/>
          </a:p>
        </p:txBody>
      </p:sp>
      <p:sp>
        <p:nvSpPr>
          <p:cNvPr id="23" name="Text 19"/>
          <p:cNvSpPr txBox="1"/>
          <p:nvPr/>
        </p:nvSpPr>
        <p:spPr>
          <a:xfrm>
            <a:off x="6734556" y="3372307"/>
            <a:ext cx="1038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估值锚定上移</a:t>
            </a:r>
            <a:endParaRPr lang="en-US" sz="1200" dirty="0"/>
          </a:p>
        </p:txBody>
      </p:sp>
      <p:sp>
        <p:nvSpPr>
          <p:cNvPr id="24" name="Text 20"/>
          <p:cNvSpPr txBox="1"/>
          <p:nvPr/>
        </p:nvSpPr>
        <p:spPr>
          <a:xfrm>
            <a:off x="6734556" y="3905402"/>
            <a:ext cx="1038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下注门槛降低</a:t>
            </a:r>
            <a:endParaRPr lang="en-US" sz="1200" dirty="0"/>
          </a:p>
        </p:txBody>
      </p:sp>
      <p:sp>
        <p:nvSpPr>
          <p:cNvPr id="25" name="Text 21"/>
          <p:cNvSpPr txBox="1"/>
          <p:nvPr/>
        </p:nvSpPr>
        <p:spPr>
          <a:xfrm>
            <a:off x="6734556" y="2514600"/>
            <a:ext cx="333390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头部项目获得高额融资（如Manus 7500万美元），引发连锁反应</a:t>
            </a:r>
            <a:endParaRPr lang="en-US" sz="900" dirty="0"/>
          </a:p>
        </p:txBody>
      </p:sp>
      <p:sp>
        <p:nvSpPr>
          <p:cNvPr id="26" name="Text 22"/>
          <p:cNvSpPr txBox="1"/>
          <p:nvPr/>
        </p:nvSpPr>
        <p:spPr>
          <a:xfrm>
            <a:off x="6734556" y="3047695"/>
            <a:ext cx="2839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多家基金同时接触优质项目，时间窗口压缩，决策加速</a:t>
            </a:r>
            <a:endParaRPr lang="en-US" sz="900" dirty="0"/>
          </a:p>
        </p:txBody>
      </p:sp>
      <p:sp>
        <p:nvSpPr>
          <p:cNvPr id="27" name="Text 23"/>
          <p:cNvSpPr txBox="1"/>
          <p:nvPr/>
        </p:nvSpPr>
        <p:spPr>
          <a:xfrm>
            <a:off x="6734556" y="3581705"/>
            <a:ext cx="28200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头部项目估值溢价，带动整个赛道估值上升30%-50%</a:t>
            </a:r>
            <a:endParaRPr lang="en-US" sz="900" dirty="0"/>
          </a:p>
        </p:txBody>
      </p:sp>
      <p:sp>
        <p:nvSpPr>
          <p:cNvPr id="28" name="Text 24"/>
          <p:cNvSpPr txBox="1"/>
          <p:nvPr/>
        </p:nvSpPr>
        <p:spPr>
          <a:xfrm>
            <a:off x="6734556" y="4114800"/>
            <a:ext cx="2953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风险容忍度提高，尽调流程加速，错过恐惧大于投错恐惧</a:t>
            </a:r>
            <a:endParaRPr lang="en-US" sz="900" dirty="0"/>
          </a:p>
        </p:txBody>
      </p:sp>
      <p:sp>
        <p:nvSpPr>
          <p:cNvPr id="29" name="Shape 25"/>
          <p:cNvSpPr/>
          <p:nvPr/>
        </p:nvSpPr>
        <p:spPr>
          <a:xfrm>
            <a:off x="6248095" y="4772254"/>
            <a:ext cx="4876495" cy="895198"/>
          </a:xfrm>
          <a:prstGeom prst="roundRect">
            <a:avLst>
              <a:gd name="adj" fmla="val 8693"/>
            </a:avLst>
          </a:prstGeom>
          <a:noFill/>
          <a:ln w="12700">
            <a:solidFill>
              <a:srgbClr val="E5E7EB"/>
            </a:solidFill>
            <a:prstDash val="solid"/>
          </a:ln>
        </p:spPr>
      </p:sp>
      <p:pic>
        <p:nvPicPr>
          <p:cNvPr id="30" name="Image 2" descr="preencoded.png">    </p:cNvPr>
          <p:cNvPicPr>
            <a:picLocks noChangeAspect="1"/>
          </p:cNvPicPr>
          <p:nvPr/>
        </p:nvPicPr>
        <p:blipFill>
          <a:blip r:embed="rId3"/>
          <a:srcRect l="0" r="0" t="-100" b="-100"/>
          <a:stretch/>
        </p:blipFill>
        <p:spPr>
          <a:xfrm>
            <a:off x="6409944" y="5143500"/>
            <a:ext cx="114300" cy="152705"/>
          </a:xfrm>
          <a:prstGeom prst="rect">
            <a:avLst/>
          </a:prstGeom>
        </p:spPr>
      </p:pic>
      <p:sp>
        <p:nvSpPr>
          <p:cNvPr id="31" name="Text 26"/>
          <p:cNvSpPr txBox="1"/>
          <p:nvPr/>
        </p:nvSpPr>
        <p:spPr>
          <a:xfrm>
            <a:off x="6601054" y="4943246"/>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融资方策略：</a:t>
            </a:r>
            <a:endParaRPr lang="en-US" sz="1000" dirty="0"/>
          </a:p>
        </p:txBody>
      </p:sp>
      <p:sp>
        <p:nvSpPr>
          <p:cNvPr id="32" name="Text 27"/>
          <p:cNvSpPr txBox="1"/>
          <p:nvPr/>
        </p:nvSpPr>
        <p:spPr>
          <a:xfrm>
            <a:off x="6601054" y="4943246"/>
            <a:ext cx="4433926" cy="543154"/>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创造稀缺感是促使投资人迅速决策的关键。适度营造"多家基金竞争"的环境，并设定清晰的融资时间表，能有效提高项目估值和谈判筹码</a:t>
            </a:r>
            <a:endParaRPr lang="en-US" sz="1000" dirty="0"/>
          </a:p>
        </p:txBody>
      </p:sp>
      <p:sp>
        <p:nvSpPr>
          <p:cNvPr id="33" name="Shape 28"/>
          <p:cNvSpPr/>
          <p:nvPr/>
        </p:nvSpPr>
        <p:spPr>
          <a:xfrm>
            <a:off x="1067105" y="5667451"/>
            <a:ext cx="10058400" cy="9144"/>
          </a:xfrm>
          <a:prstGeom prst="rect">
            <a:avLst/>
          </a:prstGeom>
          <a:solidFill>
            <a:srgbClr val="E5E7EB"/>
          </a:solidFill>
          <a:ln/>
        </p:spPr>
      </p:sp>
      <p:pic>
        <p:nvPicPr>
          <p:cNvPr id="34" name="Image 3" descr="preencoded.png">    </p:cNvPr>
          <p:cNvPicPr>
            <a:picLocks noChangeAspect="1"/>
          </p:cNvPicPr>
          <p:nvPr/>
        </p:nvPicPr>
        <p:blipFill>
          <a:blip r:embed="rId4"/>
          <a:srcRect l="0" r="0" t="0" b="0"/>
          <a:stretch/>
        </p:blipFill>
        <p:spPr>
          <a:xfrm>
            <a:off x="1067105" y="5857646"/>
            <a:ext cx="133502" cy="133502"/>
          </a:xfrm>
          <a:prstGeom prst="rect">
            <a:avLst/>
          </a:prstGeom>
        </p:spPr>
      </p:pic>
      <p:sp>
        <p:nvSpPr>
          <p:cNvPr id="35" name="Text 29"/>
          <p:cNvSpPr txBox="1"/>
          <p:nvPr/>
        </p:nvSpPr>
        <p:spPr>
          <a:xfrm>
            <a:off x="1276502" y="5838444"/>
            <a:ext cx="57012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投资人语录："我们不是在判断项目能否成功，而是在判断不投资的风险是否超过了投资的风险"</a:t>
            </a:r>
            <a:endParaRPr lang="en-US" sz="1000" dirty="0"/>
          </a:p>
        </p:txBody>
      </p:sp>
      <p:sp>
        <p:nvSpPr>
          <p:cNvPr id="36" name="Shape 30"/>
          <p:cNvSpPr/>
          <p:nvPr/>
        </p:nvSpPr>
        <p:spPr>
          <a:xfrm>
            <a:off x="1429207" y="1714500"/>
            <a:ext cx="57607" cy="57607"/>
          </a:xfrm>
          <a:prstGeom prst="ellipse">
            <a:avLst/>
          </a:prstGeom>
          <a:solidFill>
            <a:srgbClr val="3B82F6"/>
          </a:solidFill>
          <a:ln/>
        </p:spPr>
      </p:sp>
      <p:sp>
        <p:nvSpPr>
          <p:cNvPr id="37" name="Shape 31"/>
          <p:cNvSpPr/>
          <p:nvPr/>
        </p:nvSpPr>
        <p:spPr>
          <a:xfrm>
            <a:off x="1904695" y="2095805"/>
            <a:ext cx="57607" cy="57607"/>
          </a:xfrm>
          <a:prstGeom prst="ellipse">
            <a:avLst/>
          </a:prstGeom>
          <a:solidFill>
            <a:srgbClr val="3B82F6"/>
          </a:solidFill>
          <a:ln/>
        </p:spPr>
      </p:sp>
      <p:sp>
        <p:nvSpPr>
          <p:cNvPr id="38" name="Shape 32"/>
          <p:cNvSpPr/>
          <p:nvPr/>
        </p:nvSpPr>
        <p:spPr>
          <a:xfrm>
            <a:off x="1333195" y="2476195"/>
            <a:ext cx="57607" cy="57607"/>
          </a:xfrm>
          <a:prstGeom prst="ellipse">
            <a:avLst/>
          </a:prstGeom>
          <a:solidFill>
            <a:srgbClr val="3B82F6"/>
          </a:solidFill>
          <a:ln/>
        </p:spPr>
      </p:sp>
      <p:sp>
        <p:nvSpPr>
          <p:cNvPr id="39" name="Shape 33"/>
          <p:cNvSpPr/>
          <p:nvPr/>
        </p:nvSpPr>
        <p:spPr>
          <a:xfrm>
            <a:off x="1444752" y="1861718"/>
            <a:ext cx="476402" cy="9144"/>
          </a:xfrm>
          <a:prstGeom prst="rect">
            <a:avLst/>
          </a:prstGeom>
          <a:solidFill>
            <a:srgbClr val="3B82F6">
              <a:alpha val="20000"/>
            </a:srgbClr>
          </a:solidFill>
          <a:ln/>
        </p:spPr>
      </p:sp>
      <p:sp>
        <p:nvSpPr>
          <p:cNvPr id="40" name="Shape 34"/>
          <p:cNvSpPr/>
          <p:nvPr/>
        </p:nvSpPr>
        <p:spPr>
          <a:xfrm>
            <a:off x="1837944" y="1940357"/>
            <a:ext cx="571500" cy="9144"/>
          </a:xfrm>
          <a:prstGeom prst="rect">
            <a:avLst/>
          </a:prstGeom>
          <a:solidFill>
            <a:srgbClr val="3B82F6">
              <a:alpha val="20000"/>
            </a:srgbClr>
          </a:solidFill>
          <a:ln/>
        </p:spPr>
      </p:sp>
      <p:sp>
        <p:nvSpPr>
          <p:cNvPr id="41" name="Text 35"/>
          <p:cNvSpPr txBox="1"/>
          <p:nvPr/>
        </p:nvSpPr>
        <p:spPr>
          <a:xfrm>
            <a:off x="1067105" y="609905"/>
            <a:ext cx="4234586"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头部基金核心诉求与FOMO机制</a:t>
            </a:r>
            <a:endParaRPr 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2191695" cy="78482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8762695" y="5181905"/>
            <a:ext cx="28575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0864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为什么投资人相信你的故事与未来，如何构建信仰驱动投资</a:t>
            </a:r>
            <a:endParaRPr lang="en-US" sz="1200" dirty="0"/>
          </a:p>
        </p:txBody>
      </p:sp>
      <p:sp>
        <p:nvSpPr>
          <p:cNvPr id="6" name="Shape 3"/>
          <p:cNvSpPr/>
          <p:nvPr/>
        </p:nvSpPr>
        <p:spPr>
          <a:xfrm>
            <a:off x="1067105" y="4714646"/>
            <a:ext cx="3258007" cy="914400"/>
          </a:xfrm>
          <a:prstGeom prst="roundRect">
            <a:avLst>
              <a:gd name="adj" fmla="val 8333"/>
            </a:avLst>
          </a:prstGeom>
          <a:solidFill>
            <a:srgbClr val="EFF6FF"/>
          </a:solidFill>
          <a:ln/>
          <a:effectLst>
            <a:outerShdw sx="100000" sy="100000" kx="0" ky="0" algn="bl" rotWithShape="0" blurRad="12700" dist="12700" dir="16200000">
              <a:srgbClr val="000000">
                <a:alpha val="75000"/>
              </a:srgbClr>
            </a:outerShdw>
          </a:effectLst>
        </p:spPr>
      </p:sp>
      <p:pic>
        <p:nvPicPr>
          <p:cNvPr id="7" name="Image 1" descr="preencoded.png">    </p:cNvPr>
          <p:cNvPicPr>
            <a:picLocks noChangeAspect="1"/>
          </p:cNvPicPr>
          <p:nvPr/>
        </p:nvPicPr>
        <p:blipFill>
          <a:blip r:embed="rId2"/>
          <a:srcRect l="0" r="0" t="0" b="0"/>
          <a:stretch/>
        </p:blipFill>
        <p:spPr>
          <a:xfrm>
            <a:off x="1181405" y="4867351"/>
            <a:ext cx="152705" cy="152705"/>
          </a:xfrm>
          <a:prstGeom prst="rect">
            <a:avLst/>
          </a:prstGeom>
        </p:spPr>
      </p:pic>
      <p:sp>
        <p:nvSpPr>
          <p:cNvPr id="8" name="Text 4"/>
          <p:cNvSpPr txBox="1"/>
          <p:nvPr/>
        </p:nvSpPr>
        <p:spPr>
          <a:xfrm>
            <a:off x="1410005" y="4848149"/>
            <a:ext cx="14959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可验证的进展与数据</a:t>
            </a:r>
            <a:endParaRPr lang="en-US" sz="1200" dirty="0"/>
          </a:p>
        </p:txBody>
      </p:sp>
      <p:sp>
        <p:nvSpPr>
          <p:cNvPr id="9" name="Text 5"/>
          <p:cNvSpPr txBox="1"/>
          <p:nvPr/>
        </p:nvSpPr>
        <p:spPr>
          <a:xfrm>
            <a:off x="1181405" y="5143500"/>
            <a:ext cx="30339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关键指标超预期增长，产品迭代速度快，用户反馈积极，使投资人看到具体证据</a:t>
            </a:r>
            <a:endParaRPr lang="en-US" sz="1000" dirty="0"/>
          </a:p>
        </p:txBody>
      </p:sp>
      <p:sp>
        <p:nvSpPr>
          <p:cNvPr id="10" name="Shape 6"/>
          <p:cNvSpPr/>
          <p:nvPr/>
        </p:nvSpPr>
        <p:spPr>
          <a:xfrm>
            <a:off x="4470502" y="4714646"/>
            <a:ext cx="3258007" cy="914400"/>
          </a:xfrm>
          <a:prstGeom prst="roundRect">
            <a:avLst>
              <a:gd name="adj" fmla="val 8333"/>
            </a:avLst>
          </a:prstGeom>
          <a:solidFill>
            <a:srgbClr val="EEF2FF"/>
          </a:solidFill>
          <a:ln/>
          <a:effectLst>
            <a:outerShdw sx="100000" sy="100000" kx="0" ky="0" algn="bl" rotWithShape="0" blurRad="12700" dist="12700" dir="16200000">
              <a:srgbClr val="000000">
                <a:alpha val="75000"/>
              </a:srgbClr>
            </a:outerShdw>
          </a:effectLst>
        </p:spPr>
      </p:sp>
      <p:pic>
        <p:nvPicPr>
          <p:cNvPr id="11" name="Image 2" descr="preencoded.png">    </p:cNvPr>
          <p:cNvPicPr>
            <a:picLocks noChangeAspect="1"/>
          </p:cNvPicPr>
          <p:nvPr/>
        </p:nvPicPr>
        <p:blipFill>
          <a:blip r:embed="rId3"/>
          <a:srcRect l="0" r="0" t="-100" b="-100"/>
          <a:stretch/>
        </p:blipFill>
        <p:spPr>
          <a:xfrm>
            <a:off x="4584802" y="4867351"/>
            <a:ext cx="114300" cy="152705"/>
          </a:xfrm>
          <a:prstGeom prst="rect">
            <a:avLst/>
          </a:prstGeom>
        </p:spPr>
      </p:pic>
      <p:sp>
        <p:nvSpPr>
          <p:cNvPr id="12" name="Text 7"/>
          <p:cNvSpPr txBox="1"/>
          <p:nvPr/>
        </p:nvSpPr>
        <p:spPr>
          <a:xfrm>
            <a:off x="4774997" y="4848149"/>
            <a:ext cx="1495958" cy="191110"/>
          </a:xfrm>
          <a:prstGeom prst="rect">
            <a:avLst/>
          </a:prstGeom>
          <a:noFill/>
          <a:ln/>
        </p:spPr>
        <p:txBody>
          <a:bodyPr wrap="square" lIns="0" tIns="0" rIns="0" bIns="0" rtlCol="0" anchor="ctr"/>
          <a:lstStyle/>
          <a:p>
            <a:pPr algn="l" indent="0" marL="0">
              <a:buNone/>
            </a:pPr>
            <a:r>
              <a:rPr lang="en-US" sz="1200" b="1" dirty="0">
                <a:solidFill>
                  <a:srgbClr val="3730A3"/>
                </a:solidFill>
                <a:latin typeface="Inter" pitchFamily="34" charset="0"/>
                <a:ea typeface="Inter" pitchFamily="34" charset="-122"/>
                <a:cs typeface="Inter" pitchFamily="34" charset="-120"/>
              </a:rPr>
              <a:t>独特洞察与愿景匹配</a:t>
            </a:r>
            <a:endParaRPr lang="en-US" sz="1200" dirty="0"/>
          </a:p>
        </p:txBody>
      </p:sp>
      <p:sp>
        <p:nvSpPr>
          <p:cNvPr id="13" name="Text 8"/>
          <p:cNvSpPr txBox="1"/>
          <p:nvPr/>
        </p:nvSpPr>
        <p:spPr>
          <a:xfrm>
            <a:off x="4584802" y="5143500"/>
            <a:ext cx="30339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创始团队对行业痛点的独特认知与投资机构的战略布局方向高度契合</a:t>
            </a:r>
            <a:endParaRPr lang="en-US" sz="1000" dirty="0"/>
          </a:p>
        </p:txBody>
      </p:sp>
      <p:sp>
        <p:nvSpPr>
          <p:cNvPr id="14" name="Shape 9"/>
          <p:cNvSpPr/>
          <p:nvPr/>
        </p:nvSpPr>
        <p:spPr>
          <a:xfrm>
            <a:off x="7873898" y="4714646"/>
            <a:ext cx="3258007" cy="914400"/>
          </a:xfrm>
          <a:prstGeom prst="roundRect">
            <a:avLst>
              <a:gd name="adj" fmla="val 8333"/>
            </a:avLst>
          </a:prstGeom>
          <a:solidFill>
            <a:srgbClr val="F5F3FF"/>
          </a:solidFill>
          <a:ln/>
          <a:effectLst>
            <a:outerShdw sx="100000" sy="100000" kx="0" ky="0" algn="bl" rotWithShape="0" blurRad="12700" dist="12700" dir="16200000">
              <a:srgbClr val="000000">
                <a:alpha val="75000"/>
              </a:srgbClr>
            </a:outerShdw>
          </a:effectLst>
        </p:spPr>
      </p:sp>
      <p:pic>
        <p:nvPicPr>
          <p:cNvPr id="15" name="Image 3" descr="preencoded.png">    </p:cNvPr>
          <p:cNvPicPr>
            <a:picLocks noChangeAspect="1"/>
          </p:cNvPicPr>
          <p:nvPr/>
        </p:nvPicPr>
        <p:blipFill>
          <a:blip r:embed="rId4"/>
          <a:srcRect l="0" r="0" t="-180" b="-180"/>
          <a:stretch/>
        </p:blipFill>
        <p:spPr>
          <a:xfrm>
            <a:off x="7988198" y="4867351"/>
            <a:ext cx="190195" cy="152705"/>
          </a:xfrm>
          <a:prstGeom prst="rect">
            <a:avLst/>
          </a:prstGeom>
        </p:spPr>
      </p:pic>
      <p:sp>
        <p:nvSpPr>
          <p:cNvPr id="16" name="Text 10"/>
          <p:cNvSpPr txBox="1"/>
          <p:nvPr/>
        </p:nvSpPr>
        <p:spPr>
          <a:xfrm>
            <a:off x="8255203" y="4848149"/>
            <a:ext cx="1495958" cy="191110"/>
          </a:xfrm>
          <a:prstGeom prst="rect">
            <a:avLst/>
          </a:prstGeom>
          <a:noFill/>
          <a:ln/>
        </p:spPr>
        <p:txBody>
          <a:bodyPr wrap="square" lIns="0" tIns="0" rIns="0" bIns="0" rtlCol="0" anchor="ctr"/>
          <a:lstStyle/>
          <a:p>
            <a:pPr algn="l" indent="0" marL="0">
              <a:buNone/>
            </a:pPr>
            <a:r>
              <a:rPr lang="en-US" sz="1200" b="1" dirty="0">
                <a:solidFill>
                  <a:srgbClr val="5B21B6"/>
                </a:solidFill>
                <a:latin typeface="Inter" pitchFamily="34" charset="0"/>
                <a:ea typeface="Inter" pitchFamily="34" charset="-122"/>
                <a:cs typeface="Inter" pitchFamily="34" charset="-120"/>
              </a:rPr>
              <a:t>社会证明与示范效应</a:t>
            </a:r>
            <a:endParaRPr lang="en-US" sz="1200" dirty="0"/>
          </a:p>
        </p:txBody>
      </p:sp>
      <p:sp>
        <p:nvSpPr>
          <p:cNvPr id="17" name="Text 11"/>
          <p:cNvSpPr txBox="1"/>
          <p:nvPr/>
        </p:nvSpPr>
        <p:spPr>
          <a:xfrm>
            <a:off x="7988198" y="5143500"/>
            <a:ext cx="30339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行业意见领袖背书，头部客户采用，知名投资人跟投，降低决策风险</a:t>
            </a:r>
            <a:endParaRPr lang="en-US" sz="1000" dirty="0"/>
          </a:p>
        </p:txBody>
      </p:sp>
      <p:sp>
        <p:nvSpPr>
          <p:cNvPr id="18" name="Shape 12"/>
          <p:cNvSpPr/>
          <p:nvPr/>
        </p:nvSpPr>
        <p:spPr>
          <a:xfrm>
            <a:off x="1067105" y="5934456"/>
            <a:ext cx="10058400" cy="990295"/>
          </a:xfrm>
          <a:prstGeom prst="roundRect">
            <a:avLst>
              <a:gd name="adj" fmla="val 5327"/>
            </a:avLst>
          </a:prstGeom>
          <a:solidFill>
            <a:srgbClr val="EFF6FF"/>
          </a:solidFill>
          <a:ln/>
        </p:spPr>
      </p:sp>
      <p:sp>
        <p:nvSpPr>
          <p:cNvPr id="19" name="Shape 13"/>
          <p:cNvSpPr/>
          <p:nvPr/>
        </p:nvSpPr>
        <p:spPr>
          <a:xfrm>
            <a:off x="1067105" y="5934456"/>
            <a:ext cx="28346" cy="990295"/>
          </a:xfrm>
          <a:prstGeom prst="rect">
            <a:avLst/>
          </a:prstGeom>
          <a:solidFill>
            <a:srgbClr val="2563EB"/>
          </a:solidFill>
          <a:ln/>
        </p:spPr>
      </p:sp>
      <p:pic>
        <p:nvPicPr>
          <p:cNvPr id="20" name="Image 4" descr="preencoded.png">    </p:cNvPr>
          <p:cNvPicPr>
            <a:picLocks noChangeAspect="1"/>
          </p:cNvPicPr>
          <p:nvPr/>
        </p:nvPicPr>
        <p:blipFill>
          <a:blip r:embed="rId5"/>
          <a:srcRect l="0" r="0" t="-43" b="-43"/>
          <a:stretch/>
        </p:blipFill>
        <p:spPr>
          <a:xfrm>
            <a:off x="1209751" y="6124651"/>
            <a:ext cx="133502" cy="152705"/>
          </a:xfrm>
          <a:prstGeom prst="rect">
            <a:avLst/>
          </a:prstGeom>
        </p:spPr>
      </p:pic>
      <p:sp>
        <p:nvSpPr>
          <p:cNvPr id="21" name="Text 14"/>
          <p:cNvSpPr txBox="1"/>
          <p:nvPr/>
        </p:nvSpPr>
        <p:spPr>
          <a:xfrm>
            <a:off x="1419149" y="6105449"/>
            <a:ext cx="18004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从信息到信念的转化关键</a:t>
            </a:r>
            <a:endParaRPr lang="en-US" sz="1200" dirty="0"/>
          </a:p>
        </p:txBody>
      </p:sp>
      <p:sp>
        <p:nvSpPr>
          <p:cNvPr id="22" name="Text 15"/>
          <p:cNvSpPr txBox="1"/>
          <p:nvPr/>
        </p:nvSpPr>
        <p:spPr>
          <a:xfrm>
            <a:off x="1209751" y="6400800"/>
            <a:ext cx="959662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研究表明，顶级VC决策中有42%受团队执行力印象驱动，31%受愿景吸引，27%受数据支持。优秀创始人通过持续交付，将投资人从"信息接收者"转变为"项目信徒"。</a:t>
            </a:r>
            <a:endParaRPr lang="en-US" sz="1000" dirty="0"/>
          </a:p>
        </p:txBody>
      </p:sp>
      <p:sp>
        <p:nvSpPr>
          <p:cNvPr id="23" name="Shape 16"/>
          <p:cNvSpPr/>
          <p:nvPr/>
        </p:nvSpPr>
        <p:spPr>
          <a:xfrm>
            <a:off x="1067105" y="6924751"/>
            <a:ext cx="10058400" cy="9144"/>
          </a:xfrm>
          <a:prstGeom prst="rect">
            <a:avLst/>
          </a:prstGeom>
          <a:solidFill>
            <a:srgbClr val="E5E7EB"/>
          </a:solidFill>
          <a:ln/>
        </p:spPr>
      </p:sp>
      <p:sp>
        <p:nvSpPr>
          <p:cNvPr id="24" name="Text 17"/>
          <p:cNvSpPr txBox="1"/>
          <p:nvPr/>
        </p:nvSpPr>
        <p:spPr>
          <a:xfrm>
            <a:off x="1067105" y="7086600"/>
            <a:ext cx="31821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红杉资本投资人访谈, CB Insights, 中国创投研究院</a:t>
            </a:r>
            <a:endParaRPr lang="en-US" sz="900" dirty="0"/>
          </a:p>
        </p:txBody>
      </p:sp>
      <p:pic>
        <p:nvPicPr>
          <p:cNvPr id="25" name="Image 5" descr="preencoded.png">    </p:cNvPr>
          <p:cNvPicPr>
            <a:picLocks noChangeAspect="1"/>
          </p:cNvPicPr>
          <p:nvPr/>
        </p:nvPicPr>
        <p:blipFill>
          <a:blip r:embed="rId6"/>
          <a:srcRect l="0" r="0" t="0" b="0"/>
          <a:stretch/>
        </p:blipFill>
        <p:spPr>
          <a:xfrm>
            <a:off x="7671816" y="7101230"/>
            <a:ext cx="114300" cy="114300"/>
          </a:xfrm>
          <a:prstGeom prst="rect">
            <a:avLst/>
          </a:prstGeom>
        </p:spPr>
      </p:pic>
      <p:sp>
        <p:nvSpPr>
          <p:cNvPr id="26" name="Text 18"/>
          <p:cNvSpPr txBox="1"/>
          <p:nvPr/>
        </p:nvSpPr>
        <p:spPr>
          <a:xfrm>
            <a:off x="7823606" y="7086600"/>
            <a:ext cx="33915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"投资的本质是相信未来会发生某种积极变化" —— 头部VC合伙人</a:t>
            </a:r>
            <a:endParaRPr lang="en-US" sz="900" dirty="0"/>
          </a:p>
        </p:txBody>
      </p:sp>
      <p:sp>
        <p:nvSpPr>
          <p:cNvPr id="27" name="Shape 19"/>
          <p:cNvSpPr/>
          <p:nvPr/>
        </p:nvSpPr>
        <p:spPr>
          <a:xfrm>
            <a:off x="10420502" y="1143000"/>
            <a:ext cx="57607" cy="57607"/>
          </a:xfrm>
          <a:prstGeom prst="ellipse">
            <a:avLst/>
          </a:prstGeom>
          <a:solidFill>
            <a:srgbClr val="3B82F6"/>
          </a:solidFill>
          <a:ln/>
        </p:spPr>
      </p:sp>
      <p:sp>
        <p:nvSpPr>
          <p:cNvPr id="28" name="Shape 20"/>
          <p:cNvSpPr/>
          <p:nvPr/>
        </p:nvSpPr>
        <p:spPr>
          <a:xfrm>
            <a:off x="9849002" y="1429207"/>
            <a:ext cx="57607" cy="57607"/>
          </a:xfrm>
          <a:prstGeom prst="ellipse">
            <a:avLst/>
          </a:prstGeom>
          <a:solidFill>
            <a:srgbClr val="3B82F6"/>
          </a:solidFill>
          <a:ln/>
        </p:spPr>
      </p:sp>
      <p:sp>
        <p:nvSpPr>
          <p:cNvPr id="29" name="Shape 21"/>
          <p:cNvSpPr/>
          <p:nvPr/>
        </p:nvSpPr>
        <p:spPr>
          <a:xfrm>
            <a:off x="10610698" y="1714500"/>
            <a:ext cx="57607" cy="57607"/>
          </a:xfrm>
          <a:prstGeom prst="ellipse">
            <a:avLst/>
          </a:prstGeom>
          <a:solidFill>
            <a:srgbClr val="3B82F6"/>
          </a:solidFill>
          <a:ln/>
        </p:spPr>
      </p:sp>
      <p:sp>
        <p:nvSpPr>
          <p:cNvPr id="30" name="Shape 22"/>
          <p:cNvSpPr/>
          <p:nvPr/>
        </p:nvSpPr>
        <p:spPr>
          <a:xfrm>
            <a:off x="9867290" y="1314907"/>
            <a:ext cx="571500" cy="9144"/>
          </a:xfrm>
          <a:prstGeom prst="rect">
            <a:avLst/>
          </a:prstGeom>
          <a:solidFill>
            <a:srgbClr val="3B82F6">
              <a:alpha val="20000"/>
            </a:srgbClr>
          </a:solidFill>
          <a:ln/>
        </p:spPr>
      </p:sp>
      <p:sp>
        <p:nvSpPr>
          <p:cNvPr id="31" name="Shape 23"/>
          <p:cNvSpPr/>
          <p:nvPr/>
        </p:nvSpPr>
        <p:spPr>
          <a:xfrm>
            <a:off x="8405165" y="1326794"/>
            <a:ext cx="761695" cy="9144"/>
          </a:xfrm>
          <a:prstGeom prst="rect">
            <a:avLst/>
          </a:prstGeom>
          <a:solidFill>
            <a:srgbClr val="3B82F6">
              <a:alpha val="20000"/>
            </a:srgbClr>
          </a:solidFill>
          <a:ln/>
        </p:spPr>
      </p:sp>
      <p:sp>
        <p:nvSpPr>
          <p:cNvPr id="32" name="Text 24"/>
          <p:cNvSpPr txBox="1"/>
          <p:nvPr/>
        </p:nvSpPr>
        <p:spPr>
          <a:xfrm>
            <a:off x="1067105" y="609905"/>
            <a:ext cx="3110789"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"投资信仰"的建立机制</a:t>
            </a:r>
            <a:endParaRPr lang="en-US" sz="2200" dirty="0"/>
          </a:p>
        </p:txBody>
      </p:sp>
      <p:pic>
        <p:nvPicPr>
          <p:cNvPr id="33" name="Image 6" descr="preencoded.png">    </p:cNvPr>
          <p:cNvPicPr>
            <a:picLocks noChangeAspect="1"/>
          </p:cNvPicPr>
          <p:nvPr/>
        </p:nvPicPr>
        <p:blipFill>
          <a:blip r:embed="rId7"/>
          <a:srcRect l="0" r="0" t="-6" b="-6"/>
          <a:stretch/>
        </p:blipFill>
        <p:spPr>
          <a:xfrm>
            <a:off x="1067105" y="1742846"/>
            <a:ext cx="10058400" cy="26673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44" b="-44"/>
          <a:stretch/>
        </p:blipFill>
        <p:spPr>
          <a:xfrm>
            <a:off x="1067105" y="2457907"/>
            <a:ext cx="256946" cy="228600"/>
          </a:xfrm>
          <a:prstGeom prst="rect">
            <a:avLst/>
          </a:prstGeom>
        </p:spPr>
      </p:pic>
      <p:sp>
        <p:nvSpPr>
          <p:cNvPr id="11" name="Text 8"/>
          <p:cNvSpPr txBox="1"/>
          <p:nvPr/>
        </p:nvSpPr>
        <p:spPr>
          <a:xfrm>
            <a:off x="1476756"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第三部分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524805"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深入剖析VC基金投资Agentic AI项目的五大决策维度：市场、团队、产品、财务与风险</a:t>
            </a:r>
            <a:endParaRPr lang="en-US" sz="1500" dirty="0"/>
          </a:p>
        </p:txBody>
      </p:sp>
      <p:pic>
        <p:nvPicPr>
          <p:cNvPr id="14" name="Image 1" descr="preencoded.png">    </p:cNvPr>
          <p:cNvPicPr>
            <a:picLocks noChangeAspect="1"/>
          </p:cNvPicPr>
          <p:nvPr/>
        </p:nvPicPr>
        <p:blipFill>
          <a:blip r:embed="rId2"/>
          <a:srcRect l="-13" r="-13" t="0" b="0"/>
          <a:stretch/>
        </p:blipFill>
        <p:spPr>
          <a:xfrm>
            <a:off x="9753905" y="4724705"/>
            <a:ext cx="1371600" cy="1218895"/>
          </a:xfrm>
          <a:prstGeom prst="rect">
            <a:avLst/>
          </a:prstGeom>
        </p:spPr>
      </p:pic>
      <p:sp>
        <p:nvSpPr>
          <p:cNvPr id="15" name="Text 11"/>
          <p:cNvSpPr txBox="1"/>
          <p:nvPr/>
        </p:nvSpPr>
        <p:spPr>
          <a:xfrm>
            <a:off x="5658307" y="2619756"/>
            <a:ext cx="1877263"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3</a:t>
            </a:r>
            <a:endParaRPr lang="en-US" sz="10500" dirty="0"/>
          </a:p>
        </p:txBody>
      </p:sp>
      <p:sp>
        <p:nvSpPr>
          <p:cNvPr id="16" name="Text 12"/>
          <p:cNvSpPr txBox="1"/>
          <p:nvPr/>
        </p:nvSpPr>
        <p:spPr>
          <a:xfrm>
            <a:off x="1067105" y="2800807"/>
            <a:ext cx="40105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投资决策逻辑框架</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2191695" cy="7372807"/>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0864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市场、团队、产品、财务、退出——五大核心评估维度介绍</a:t>
            </a:r>
            <a:endParaRPr lang="en-US" sz="1200" dirty="0"/>
          </a:p>
        </p:txBody>
      </p:sp>
      <p:sp>
        <p:nvSpPr>
          <p:cNvPr id="6" name="Shape 3"/>
          <p:cNvSpPr/>
          <p:nvPr/>
        </p:nvSpPr>
        <p:spPr>
          <a:xfrm>
            <a:off x="1067105" y="1742846"/>
            <a:ext cx="10058400" cy="2115007"/>
          </a:xfrm>
          <a:prstGeom prst="roundRect">
            <a:avLst>
              <a:gd name="adj" fmla="val 2337"/>
            </a:avLst>
          </a:prstGeom>
          <a:solidFill>
            <a:srgbClr val="EFF6FF"/>
          </a:solidFill>
          <a:ln w="12700">
            <a:solidFill>
              <a:srgbClr val="DBEAFE"/>
            </a:solidFill>
            <a:prstDash val="solid"/>
          </a:ln>
        </p:spPr>
      </p:sp>
      <p:pic>
        <p:nvPicPr>
          <p:cNvPr id="7" name="Image 1" descr="preencoded.png">    </p:cNvPr>
          <p:cNvPicPr>
            <a:picLocks noChangeAspect="1"/>
          </p:cNvPicPr>
          <p:nvPr/>
        </p:nvPicPr>
        <p:blipFill>
          <a:blip r:embed="rId2"/>
          <a:srcRect l="0" r="0" t="-180" b="-180"/>
          <a:stretch/>
        </p:blipFill>
        <p:spPr>
          <a:xfrm>
            <a:off x="5333695" y="2018995"/>
            <a:ext cx="190195" cy="152705"/>
          </a:xfrm>
          <a:prstGeom prst="rect">
            <a:avLst/>
          </a:prstGeom>
        </p:spPr>
      </p:pic>
      <p:sp>
        <p:nvSpPr>
          <p:cNvPr id="8" name="Text 4"/>
          <p:cNvSpPr txBox="1"/>
          <p:nvPr/>
        </p:nvSpPr>
        <p:spPr>
          <a:xfrm>
            <a:off x="5639105" y="2000707"/>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投资决策五维框架</a:t>
            </a:r>
            <a:endParaRPr lang="en-US" sz="1200" dirty="0"/>
          </a:p>
        </p:txBody>
      </p:sp>
      <p:sp>
        <p:nvSpPr>
          <p:cNvPr id="9" name="Shape 5"/>
          <p:cNvSpPr/>
          <p:nvPr/>
        </p:nvSpPr>
        <p:spPr>
          <a:xfrm>
            <a:off x="16002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pic>
        <p:nvPicPr>
          <p:cNvPr id="10" name="Image 2" descr="preencoded.png">    </p:cNvPr>
          <p:cNvPicPr>
            <a:picLocks noChangeAspect="1"/>
          </p:cNvPicPr>
          <p:nvPr/>
        </p:nvPicPr>
        <p:blipFill>
          <a:blip r:embed="rId3"/>
          <a:srcRect l="0" r="0" t="0" b="0"/>
          <a:stretch/>
        </p:blipFill>
        <p:spPr>
          <a:xfrm>
            <a:off x="2286000" y="2400300"/>
            <a:ext cx="304495" cy="304495"/>
          </a:xfrm>
          <a:prstGeom prst="rect">
            <a:avLst/>
          </a:prstGeom>
        </p:spPr>
      </p:pic>
      <p:sp>
        <p:nvSpPr>
          <p:cNvPr id="11" name="Shape 6"/>
          <p:cNvSpPr/>
          <p:nvPr/>
        </p:nvSpPr>
        <p:spPr>
          <a:xfrm>
            <a:off x="34290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sp>
        <p:nvSpPr>
          <p:cNvPr id="12" name="Shape 7"/>
          <p:cNvSpPr/>
          <p:nvPr/>
        </p:nvSpPr>
        <p:spPr>
          <a:xfrm>
            <a:off x="52578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sp>
        <p:nvSpPr>
          <p:cNvPr id="13" name="Shape 8"/>
          <p:cNvSpPr/>
          <p:nvPr/>
        </p:nvSpPr>
        <p:spPr>
          <a:xfrm>
            <a:off x="70866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sp>
        <p:nvSpPr>
          <p:cNvPr id="14" name="Shape 9"/>
          <p:cNvSpPr/>
          <p:nvPr/>
        </p:nvSpPr>
        <p:spPr>
          <a:xfrm>
            <a:off x="89154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sp>
        <p:nvSpPr>
          <p:cNvPr id="15" name="Text 10"/>
          <p:cNvSpPr txBox="1"/>
          <p:nvPr/>
        </p:nvSpPr>
        <p:spPr>
          <a:xfrm>
            <a:off x="22860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市场</a:t>
            </a:r>
            <a:endParaRPr lang="en-US" sz="1200" dirty="0"/>
          </a:p>
        </p:txBody>
      </p:sp>
      <p:sp>
        <p:nvSpPr>
          <p:cNvPr id="16" name="Text 11"/>
          <p:cNvSpPr txBox="1"/>
          <p:nvPr/>
        </p:nvSpPr>
        <p:spPr>
          <a:xfrm>
            <a:off x="41148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团队</a:t>
            </a:r>
            <a:endParaRPr lang="en-US" sz="1200" dirty="0"/>
          </a:p>
        </p:txBody>
      </p:sp>
      <p:sp>
        <p:nvSpPr>
          <p:cNvPr id="17" name="Text 12"/>
          <p:cNvSpPr txBox="1"/>
          <p:nvPr/>
        </p:nvSpPr>
        <p:spPr>
          <a:xfrm>
            <a:off x="77724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财务</a:t>
            </a:r>
            <a:endParaRPr lang="en-US" sz="1200" dirty="0"/>
          </a:p>
        </p:txBody>
      </p:sp>
      <p:sp>
        <p:nvSpPr>
          <p:cNvPr id="18" name="Text 13"/>
          <p:cNvSpPr txBox="1"/>
          <p:nvPr/>
        </p:nvSpPr>
        <p:spPr>
          <a:xfrm>
            <a:off x="1752905" y="3010205"/>
            <a:ext cx="14676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规模大、增长快、长期价值</a:t>
            </a:r>
            <a:endParaRPr lang="en-US" sz="900" dirty="0"/>
          </a:p>
        </p:txBody>
      </p:sp>
      <p:sp>
        <p:nvSpPr>
          <p:cNvPr id="19" name="Text 14"/>
          <p:cNvSpPr txBox="1"/>
          <p:nvPr/>
        </p:nvSpPr>
        <p:spPr>
          <a:xfrm>
            <a:off x="3581705" y="3010205"/>
            <a:ext cx="14676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技术壁垒、领导力、执行力</a:t>
            </a:r>
            <a:endParaRPr lang="en-US" sz="900" dirty="0"/>
          </a:p>
        </p:txBody>
      </p:sp>
      <p:sp>
        <p:nvSpPr>
          <p:cNvPr id="20" name="Text 15"/>
          <p:cNvSpPr txBox="1"/>
          <p:nvPr/>
        </p:nvSpPr>
        <p:spPr>
          <a:xfrm>
            <a:off x="2140610" y="3200400"/>
            <a:ext cx="685800"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占比：25%</a:t>
            </a:r>
            <a:endParaRPr lang="en-US" sz="900" dirty="0"/>
          </a:p>
        </p:txBody>
      </p:sp>
      <p:pic>
        <p:nvPicPr>
          <p:cNvPr id="21" name="Image 3" descr="preencoded.png">    </p:cNvPr>
          <p:cNvPicPr>
            <a:picLocks noChangeAspect="1"/>
          </p:cNvPicPr>
          <p:nvPr/>
        </p:nvPicPr>
        <p:blipFill>
          <a:blip r:embed="rId4"/>
          <a:srcRect l="-90" r="-90" t="0" b="0"/>
          <a:stretch/>
        </p:blipFill>
        <p:spPr>
          <a:xfrm>
            <a:off x="4076395" y="2400300"/>
            <a:ext cx="381305" cy="304495"/>
          </a:xfrm>
          <a:prstGeom prst="rect">
            <a:avLst/>
          </a:prstGeom>
        </p:spPr>
      </p:pic>
      <p:sp>
        <p:nvSpPr>
          <p:cNvPr id="22" name="Text 16"/>
          <p:cNvSpPr txBox="1"/>
          <p:nvPr/>
        </p:nvSpPr>
        <p:spPr>
          <a:xfrm>
            <a:off x="7239305" y="3010205"/>
            <a:ext cx="14676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收入增长、毛利率、现金流</a:t>
            </a:r>
            <a:endParaRPr lang="en-US" sz="900" dirty="0"/>
          </a:p>
        </p:txBody>
      </p:sp>
      <p:sp>
        <p:nvSpPr>
          <p:cNvPr id="23" name="Text 17"/>
          <p:cNvSpPr txBox="1"/>
          <p:nvPr/>
        </p:nvSpPr>
        <p:spPr>
          <a:xfrm>
            <a:off x="3965753" y="3200400"/>
            <a:ext cx="695858"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占比：30%</a:t>
            </a:r>
            <a:endParaRPr lang="en-US" sz="900" dirty="0"/>
          </a:p>
        </p:txBody>
      </p:sp>
      <p:pic>
        <p:nvPicPr>
          <p:cNvPr id="24" name="Image 4" descr="preencoded.png">    </p:cNvPr>
          <p:cNvPicPr>
            <a:picLocks noChangeAspect="1"/>
          </p:cNvPicPr>
          <p:nvPr/>
        </p:nvPicPr>
        <p:blipFill>
          <a:blip r:embed="rId5"/>
          <a:srcRect l="-50" r="-50" t="0" b="0"/>
          <a:stretch/>
        </p:blipFill>
        <p:spPr>
          <a:xfrm>
            <a:off x="5924398" y="2400300"/>
            <a:ext cx="342900" cy="304495"/>
          </a:xfrm>
          <a:prstGeom prst="rect">
            <a:avLst/>
          </a:prstGeom>
        </p:spPr>
      </p:pic>
      <p:sp>
        <p:nvSpPr>
          <p:cNvPr id="25" name="Text 18"/>
          <p:cNvSpPr txBox="1"/>
          <p:nvPr/>
        </p:nvSpPr>
        <p:spPr>
          <a:xfrm>
            <a:off x="59436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产品</a:t>
            </a:r>
            <a:endParaRPr lang="en-US" sz="1200" dirty="0"/>
          </a:p>
        </p:txBody>
      </p:sp>
      <p:sp>
        <p:nvSpPr>
          <p:cNvPr id="26" name="Text 19"/>
          <p:cNvSpPr txBox="1"/>
          <p:nvPr/>
        </p:nvSpPr>
        <p:spPr>
          <a:xfrm>
            <a:off x="5410505" y="3010205"/>
            <a:ext cx="1467612" cy="29535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差异化、用户体验、迭代速度</a:t>
            </a:r>
            <a:endParaRPr lang="en-US" sz="900" dirty="0"/>
          </a:p>
        </p:txBody>
      </p:sp>
      <p:sp>
        <p:nvSpPr>
          <p:cNvPr id="27" name="Text 20"/>
          <p:cNvSpPr txBox="1"/>
          <p:nvPr/>
        </p:nvSpPr>
        <p:spPr>
          <a:xfrm>
            <a:off x="5795467" y="3353105"/>
            <a:ext cx="695858"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占比：20%</a:t>
            </a:r>
            <a:endParaRPr lang="en-US" sz="900" dirty="0"/>
          </a:p>
        </p:txBody>
      </p:sp>
      <p:pic>
        <p:nvPicPr>
          <p:cNvPr id="28" name="Image 5" descr="preencoded.png">    </p:cNvPr>
          <p:cNvPicPr>
            <a:picLocks noChangeAspect="1"/>
          </p:cNvPicPr>
          <p:nvPr/>
        </p:nvPicPr>
        <p:blipFill>
          <a:blip r:embed="rId6"/>
          <a:srcRect l="0" r="0" t="0" b="0"/>
          <a:stretch/>
        </p:blipFill>
        <p:spPr>
          <a:xfrm>
            <a:off x="7772400" y="2400300"/>
            <a:ext cx="304495" cy="304495"/>
          </a:xfrm>
          <a:prstGeom prst="rect">
            <a:avLst/>
          </a:prstGeom>
        </p:spPr>
      </p:pic>
      <p:sp>
        <p:nvSpPr>
          <p:cNvPr id="29" name="Text 21"/>
          <p:cNvSpPr txBox="1"/>
          <p:nvPr/>
        </p:nvSpPr>
        <p:spPr>
          <a:xfrm>
            <a:off x="7637983" y="3200400"/>
            <a:ext cx="667512"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占比：15%</a:t>
            </a:r>
            <a:endParaRPr lang="en-US" sz="900" dirty="0"/>
          </a:p>
        </p:txBody>
      </p:sp>
      <p:pic>
        <p:nvPicPr>
          <p:cNvPr id="30" name="Image 6" descr="preencoded.png">    </p:cNvPr>
          <p:cNvPicPr>
            <a:picLocks noChangeAspect="1"/>
          </p:cNvPicPr>
          <p:nvPr/>
        </p:nvPicPr>
        <p:blipFill>
          <a:blip r:embed="rId7"/>
          <a:srcRect l="0" r="0" t="0" b="0"/>
          <a:stretch/>
        </p:blipFill>
        <p:spPr>
          <a:xfrm>
            <a:off x="9601200" y="2400300"/>
            <a:ext cx="304495" cy="304495"/>
          </a:xfrm>
          <a:prstGeom prst="rect">
            <a:avLst/>
          </a:prstGeom>
        </p:spPr>
      </p:pic>
      <p:sp>
        <p:nvSpPr>
          <p:cNvPr id="31" name="Text 22"/>
          <p:cNvSpPr txBox="1"/>
          <p:nvPr/>
        </p:nvSpPr>
        <p:spPr>
          <a:xfrm>
            <a:off x="96012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退出</a:t>
            </a:r>
            <a:endParaRPr lang="en-US" sz="1200" dirty="0"/>
          </a:p>
        </p:txBody>
      </p:sp>
      <p:sp>
        <p:nvSpPr>
          <p:cNvPr id="32" name="Text 23"/>
          <p:cNvSpPr txBox="1"/>
          <p:nvPr/>
        </p:nvSpPr>
        <p:spPr>
          <a:xfrm>
            <a:off x="9086393" y="3010205"/>
            <a:ext cx="1429207" cy="29535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IPO潜力、并购可能性、回报周期</a:t>
            </a:r>
            <a:endParaRPr lang="en-US" sz="900" dirty="0"/>
          </a:p>
        </p:txBody>
      </p:sp>
      <p:sp>
        <p:nvSpPr>
          <p:cNvPr id="33" name="Text 24"/>
          <p:cNvSpPr txBox="1"/>
          <p:nvPr/>
        </p:nvSpPr>
        <p:spPr>
          <a:xfrm>
            <a:off x="9464954" y="3353105"/>
            <a:ext cx="667512"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占比：10%</a:t>
            </a:r>
            <a:endParaRPr lang="en-US" sz="900" dirty="0"/>
          </a:p>
        </p:txBody>
      </p:sp>
      <p:sp>
        <p:nvSpPr>
          <p:cNvPr id="34" name="Shape 25"/>
          <p:cNvSpPr/>
          <p:nvPr/>
        </p:nvSpPr>
        <p:spPr>
          <a:xfrm>
            <a:off x="1067105" y="4162349"/>
            <a:ext cx="4914900" cy="875995"/>
          </a:xfrm>
          <a:prstGeom prst="roundRect">
            <a:avLst>
              <a:gd name="adj" fmla="val 4538"/>
            </a:avLst>
          </a:prstGeom>
          <a:solidFill>
            <a:srgbClr val="FFFFFF"/>
          </a:solidFill>
          <a:ln/>
          <a:effectLst>
            <a:outerShdw sx="100000" sy="100000" kx="0" ky="0" algn="bl" rotWithShape="0" blurRad="12700" dist="12700" dir="16200000">
              <a:srgbClr val="000000">
                <a:alpha val="75000"/>
              </a:srgbClr>
            </a:outerShdw>
          </a:effectLst>
        </p:spPr>
      </p:sp>
      <p:sp>
        <p:nvSpPr>
          <p:cNvPr id="35" name="Shape 26"/>
          <p:cNvSpPr/>
          <p:nvPr/>
        </p:nvSpPr>
        <p:spPr>
          <a:xfrm>
            <a:off x="1067105" y="4162349"/>
            <a:ext cx="28346" cy="875995"/>
          </a:xfrm>
          <a:prstGeom prst="rect">
            <a:avLst/>
          </a:prstGeom>
          <a:solidFill>
            <a:srgbClr val="2563EB"/>
          </a:solidFill>
          <a:ln/>
        </p:spPr>
      </p:sp>
      <p:pic>
        <p:nvPicPr>
          <p:cNvPr id="36" name="Image 7" descr="preencoded.png">    </p:cNvPr>
          <p:cNvPicPr>
            <a:picLocks noChangeAspect="1"/>
          </p:cNvPicPr>
          <p:nvPr/>
        </p:nvPicPr>
        <p:blipFill>
          <a:blip r:embed="rId8"/>
          <a:srcRect l="0" r="0" t="0" b="0"/>
          <a:stretch/>
        </p:blipFill>
        <p:spPr>
          <a:xfrm>
            <a:off x="1209751" y="4315054"/>
            <a:ext cx="152705" cy="152705"/>
          </a:xfrm>
          <a:prstGeom prst="rect">
            <a:avLst/>
          </a:prstGeom>
        </p:spPr>
      </p:pic>
      <p:sp>
        <p:nvSpPr>
          <p:cNvPr id="37" name="Text 27"/>
          <p:cNvSpPr txBox="1"/>
          <p:nvPr/>
        </p:nvSpPr>
        <p:spPr>
          <a:xfrm>
            <a:off x="1438351" y="4276649"/>
            <a:ext cx="1038758" cy="22860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投资维度聚焦</a:t>
            </a:r>
            <a:endParaRPr lang="en-US" sz="1200" dirty="0"/>
          </a:p>
        </p:txBody>
      </p:sp>
      <p:sp>
        <p:nvSpPr>
          <p:cNvPr id="38" name="Text 28"/>
          <p:cNvSpPr txBox="1"/>
          <p:nvPr/>
        </p:nvSpPr>
        <p:spPr>
          <a:xfrm>
            <a:off x="1209751" y="4552798"/>
            <a:ext cx="37106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在Agentic AI项目评估中，早期阶段（种子轮-A轮）重点考察</a:t>
            </a:r>
            <a:endParaRPr lang="en-US" sz="1000" dirty="0"/>
          </a:p>
        </p:txBody>
      </p:sp>
      <p:sp>
        <p:nvSpPr>
          <p:cNvPr id="39" name="Text 29"/>
          <p:cNvSpPr txBox="1"/>
          <p:nvPr/>
        </p:nvSpPr>
        <p:spPr>
          <a:xfrm>
            <a:off x="5344668" y="4552798"/>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a:t>
            </a:r>
            <a:endParaRPr lang="en-US" sz="1000" dirty="0"/>
          </a:p>
        </p:txBody>
      </p:sp>
      <p:sp>
        <p:nvSpPr>
          <p:cNvPr id="40" name="Text 30"/>
          <p:cNvSpPr txBox="1"/>
          <p:nvPr/>
        </p:nvSpPr>
        <p:spPr>
          <a:xfrm>
            <a:off x="1476756" y="4743907"/>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成长期（B轮及以后）则更关注</a:t>
            </a:r>
            <a:endParaRPr lang="en-US" sz="1000" dirty="0"/>
          </a:p>
        </p:txBody>
      </p:sp>
      <p:sp>
        <p:nvSpPr>
          <p:cNvPr id="41" name="Text 31"/>
          <p:cNvSpPr txBox="1"/>
          <p:nvPr/>
        </p:nvSpPr>
        <p:spPr>
          <a:xfrm>
            <a:off x="4001414" y="4743907"/>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a:t>
            </a:r>
            <a:endParaRPr lang="en-US" sz="1000" dirty="0"/>
          </a:p>
        </p:txBody>
      </p:sp>
      <p:sp>
        <p:nvSpPr>
          <p:cNvPr id="42" name="Text 32"/>
          <p:cNvSpPr txBox="1"/>
          <p:nvPr/>
        </p:nvSpPr>
        <p:spPr>
          <a:xfrm>
            <a:off x="4668012" y="4743907"/>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t>
            </a:r>
            <a:endParaRPr lang="en-US" sz="1000" dirty="0"/>
          </a:p>
        </p:txBody>
      </p:sp>
      <p:sp>
        <p:nvSpPr>
          <p:cNvPr id="43" name="Text 33"/>
          <p:cNvSpPr txBox="1"/>
          <p:nvPr/>
        </p:nvSpPr>
        <p:spPr>
          <a:xfrm>
            <a:off x="4811573" y="4552798"/>
            <a:ext cx="633679"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团队背景</a:t>
            </a:r>
            <a:endParaRPr lang="en-US" sz="1000" dirty="0"/>
          </a:p>
        </p:txBody>
      </p:sp>
      <p:sp>
        <p:nvSpPr>
          <p:cNvPr id="44" name="Text 34"/>
          <p:cNvSpPr txBox="1"/>
          <p:nvPr/>
        </p:nvSpPr>
        <p:spPr>
          <a:xfrm>
            <a:off x="1209751" y="4552798"/>
            <a:ext cx="4644238" cy="352958"/>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技术壁垒</a:t>
            </a:r>
            <a:endParaRPr lang="en-US" sz="1000" dirty="0"/>
          </a:p>
        </p:txBody>
      </p:sp>
      <p:sp>
        <p:nvSpPr>
          <p:cNvPr id="45" name="Text 35"/>
          <p:cNvSpPr txBox="1"/>
          <p:nvPr/>
        </p:nvSpPr>
        <p:spPr>
          <a:xfrm>
            <a:off x="3468319" y="4743907"/>
            <a:ext cx="633679"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业务增长</a:t>
            </a:r>
            <a:endParaRPr lang="en-US" sz="1000" dirty="0"/>
          </a:p>
        </p:txBody>
      </p:sp>
      <p:sp>
        <p:nvSpPr>
          <p:cNvPr id="46" name="Text 36"/>
          <p:cNvSpPr txBox="1"/>
          <p:nvPr/>
        </p:nvSpPr>
        <p:spPr>
          <a:xfrm>
            <a:off x="4134917" y="4743907"/>
            <a:ext cx="633679"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盈利能力</a:t>
            </a:r>
            <a:endParaRPr lang="en-US" sz="1000" dirty="0"/>
          </a:p>
        </p:txBody>
      </p:sp>
      <p:sp>
        <p:nvSpPr>
          <p:cNvPr id="47" name="Shape 37"/>
          <p:cNvSpPr/>
          <p:nvPr/>
        </p:nvSpPr>
        <p:spPr>
          <a:xfrm>
            <a:off x="1067105" y="5191049"/>
            <a:ext cx="4914900" cy="1067105"/>
          </a:xfrm>
          <a:prstGeom prst="roundRect">
            <a:avLst>
              <a:gd name="adj" fmla="val 3060"/>
            </a:avLst>
          </a:prstGeom>
          <a:solidFill>
            <a:srgbClr val="FFFFFF"/>
          </a:solidFill>
          <a:ln/>
          <a:effectLst>
            <a:outerShdw sx="100000" sy="100000" kx="0" ky="0" algn="bl" rotWithShape="0" blurRad="12700" dist="12700" dir="16200000">
              <a:srgbClr val="000000">
                <a:alpha val="75000"/>
              </a:srgbClr>
            </a:outerShdw>
          </a:effectLst>
        </p:spPr>
      </p:sp>
      <p:sp>
        <p:nvSpPr>
          <p:cNvPr id="48" name="Shape 38"/>
          <p:cNvSpPr/>
          <p:nvPr/>
        </p:nvSpPr>
        <p:spPr>
          <a:xfrm>
            <a:off x="1067105" y="5191049"/>
            <a:ext cx="28346" cy="1067105"/>
          </a:xfrm>
          <a:prstGeom prst="rect">
            <a:avLst/>
          </a:prstGeom>
          <a:solidFill>
            <a:srgbClr val="2563EB"/>
          </a:solidFill>
          <a:ln/>
        </p:spPr>
      </p:sp>
      <p:pic>
        <p:nvPicPr>
          <p:cNvPr id="49" name="Image 8" descr="preencoded.png">    </p:cNvPr>
          <p:cNvPicPr>
            <a:picLocks noChangeAspect="1"/>
          </p:cNvPicPr>
          <p:nvPr/>
        </p:nvPicPr>
        <p:blipFill>
          <a:blip r:embed="rId9"/>
          <a:srcRect l="0" r="0" t="-180" b="-180"/>
          <a:stretch/>
        </p:blipFill>
        <p:spPr>
          <a:xfrm>
            <a:off x="1209751" y="5343754"/>
            <a:ext cx="190195" cy="152705"/>
          </a:xfrm>
          <a:prstGeom prst="rect">
            <a:avLst/>
          </a:prstGeom>
        </p:spPr>
      </p:pic>
      <p:sp>
        <p:nvSpPr>
          <p:cNvPr id="50" name="Text 39"/>
          <p:cNvSpPr txBox="1"/>
          <p:nvPr/>
        </p:nvSpPr>
        <p:spPr>
          <a:xfrm>
            <a:off x="1476756" y="5305349"/>
            <a:ext cx="1038758" cy="22860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决策权重平衡</a:t>
            </a:r>
            <a:endParaRPr lang="en-US" sz="1200" dirty="0"/>
          </a:p>
        </p:txBody>
      </p:sp>
      <p:sp>
        <p:nvSpPr>
          <p:cNvPr id="51" name="Text 40"/>
          <p:cNvSpPr txBox="1"/>
          <p:nvPr/>
        </p:nvSpPr>
        <p:spPr>
          <a:xfrm>
            <a:off x="1209751" y="5581498"/>
            <a:ext cx="4700930"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头部VC基金评估Agentic AI项目时，团队背景权重最高(30%)，其次是市场空间(25%)和产品能力(20%)， 与传统软件领域投资权重（市场&gt;产品&gt;团队）存在明显差异。</a:t>
            </a:r>
            <a:endParaRPr lang="en-US" sz="1000" dirty="0"/>
          </a:p>
        </p:txBody>
      </p:sp>
      <p:sp>
        <p:nvSpPr>
          <p:cNvPr id="52" name="Shape 41"/>
          <p:cNvSpPr/>
          <p:nvPr/>
        </p:nvSpPr>
        <p:spPr>
          <a:xfrm>
            <a:off x="6210605" y="4162349"/>
            <a:ext cx="4914900" cy="1619402"/>
          </a:xfrm>
          <a:prstGeom prst="roundRect">
            <a:avLst>
              <a:gd name="adj" fmla="val 2657"/>
            </a:avLst>
          </a:prstGeom>
          <a:solidFill>
            <a:srgbClr val="FFFBEB"/>
          </a:solidFill>
          <a:ln w="12700">
            <a:solidFill>
              <a:srgbClr val="FEF3C7"/>
            </a:solidFill>
            <a:prstDash val="solid"/>
          </a:ln>
        </p:spPr>
      </p:sp>
      <p:pic>
        <p:nvPicPr>
          <p:cNvPr id="53" name="Image 9" descr="preencoded.png">    </p:cNvPr>
          <p:cNvPicPr>
            <a:picLocks noChangeAspect="1"/>
          </p:cNvPicPr>
          <p:nvPr/>
        </p:nvPicPr>
        <p:blipFill>
          <a:blip r:embed="rId10"/>
          <a:srcRect l="0" r="0" t="-100" b="-100"/>
          <a:stretch/>
        </p:blipFill>
        <p:spPr>
          <a:xfrm>
            <a:off x="6372454" y="4362602"/>
            <a:ext cx="114300" cy="152705"/>
          </a:xfrm>
          <a:prstGeom prst="rect">
            <a:avLst/>
          </a:prstGeom>
        </p:spPr>
      </p:pic>
      <p:sp>
        <p:nvSpPr>
          <p:cNvPr id="54" name="Text 42"/>
          <p:cNvSpPr txBox="1"/>
          <p:nvPr/>
        </p:nvSpPr>
        <p:spPr>
          <a:xfrm>
            <a:off x="6562649" y="4343400"/>
            <a:ext cx="1791310"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Agentic AI特殊考量因素</a:t>
            </a:r>
            <a:endParaRPr lang="en-US" sz="1200" dirty="0"/>
          </a:p>
        </p:txBody>
      </p:sp>
      <p:sp>
        <p:nvSpPr>
          <p:cNvPr id="55" name="Text 43"/>
          <p:cNvSpPr txBox="1"/>
          <p:nvPr/>
        </p:nvSpPr>
        <p:spPr>
          <a:xfrm>
            <a:off x="6562649" y="4638751"/>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技术壁垒</a:t>
            </a:r>
            <a:endParaRPr lang="en-US" sz="1000" dirty="0"/>
          </a:p>
        </p:txBody>
      </p:sp>
      <p:sp>
        <p:nvSpPr>
          <p:cNvPr id="56" name="Text 44"/>
          <p:cNvSpPr txBox="1"/>
          <p:nvPr/>
        </p:nvSpPr>
        <p:spPr>
          <a:xfrm>
            <a:off x="6562649" y="4905756"/>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开发门槛</a:t>
            </a:r>
            <a:endParaRPr lang="en-US" sz="1000" dirty="0"/>
          </a:p>
        </p:txBody>
      </p:sp>
      <p:sp>
        <p:nvSpPr>
          <p:cNvPr id="57" name="Text 45"/>
          <p:cNvSpPr txBox="1"/>
          <p:nvPr/>
        </p:nvSpPr>
        <p:spPr>
          <a:xfrm>
            <a:off x="6562649" y="5171846"/>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数据护城河</a:t>
            </a:r>
            <a:endParaRPr lang="en-US" sz="1000" dirty="0"/>
          </a:p>
        </p:txBody>
      </p:sp>
      <p:sp>
        <p:nvSpPr>
          <p:cNvPr id="58" name="Text 46"/>
          <p:cNvSpPr txBox="1"/>
          <p:nvPr/>
        </p:nvSpPr>
        <p:spPr>
          <a:xfrm>
            <a:off x="6562649" y="5438851"/>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成本结构</a:t>
            </a:r>
            <a:endParaRPr lang="en-US" sz="1000" dirty="0"/>
          </a:p>
        </p:txBody>
      </p:sp>
      <p:sp>
        <p:nvSpPr>
          <p:cNvPr id="59" name="Text 47"/>
          <p:cNvSpPr txBox="1"/>
          <p:nvPr/>
        </p:nvSpPr>
        <p:spPr>
          <a:xfrm>
            <a:off x="7095744" y="4638751"/>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：非"套壳"应用，拥有自主训练或微调能力</a:t>
            </a:r>
            <a:endParaRPr lang="en-US" sz="1000" dirty="0"/>
          </a:p>
        </p:txBody>
      </p:sp>
      <p:sp>
        <p:nvSpPr>
          <p:cNvPr id="60" name="Text 48"/>
          <p:cNvSpPr txBox="1"/>
          <p:nvPr/>
        </p:nvSpPr>
        <p:spPr>
          <a:xfrm>
            <a:off x="7095744" y="4905756"/>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：自研算法、底层技术或高频更新能力</a:t>
            </a:r>
            <a:endParaRPr lang="en-US" sz="1000" dirty="0"/>
          </a:p>
        </p:txBody>
      </p:sp>
      <p:sp>
        <p:nvSpPr>
          <p:cNvPr id="61" name="Text 49"/>
          <p:cNvSpPr txBox="1"/>
          <p:nvPr/>
        </p:nvSpPr>
        <p:spPr>
          <a:xfrm>
            <a:off x="7229246" y="5171846"/>
            <a:ext cx="2233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：独特数据来源或用户数据积累策略</a:t>
            </a:r>
            <a:endParaRPr lang="en-US" sz="1000" dirty="0"/>
          </a:p>
        </p:txBody>
      </p:sp>
      <p:sp>
        <p:nvSpPr>
          <p:cNvPr id="62" name="Text 50"/>
          <p:cNvSpPr txBox="1"/>
          <p:nvPr/>
        </p:nvSpPr>
        <p:spPr>
          <a:xfrm>
            <a:off x="7095744" y="5438851"/>
            <a:ext cx="2233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：合理的算力成本控制和规模化路径</a:t>
            </a:r>
            <a:endParaRPr lang="en-US" sz="1000" dirty="0"/>
          </a:p>
        </p:txBody>
      </p:sp>
      <p:sp>
        <p:nvSpPr>
          <p:cNvPr id="63" name="Shape 51"/>
          <p:cNvSpPr/>
          <p:nvPr/>
        </p:nvSpPr>
        <p:spPr>
          <a:xfrm>
            <a:off x="1067105" y="6409944"/>
            <a:ext cx="10058400" cy="9144"/>
          </a:xfrm>
          <a:prstGeom prst="rect">
            <a:avLst/>
          </a:prstGeom>
          <a:solidFill>
            <a:srgbClr val="E5E7EB"/>
          </a:solidFill>
          <a:ln/>
        </p:spPr>
      </p:sp>
      <p:pic>
        <p:nvPicPr>
          <p:cNvPr id="64" name="Image 10" descr="preencoded.png">    </p:cNvPr>
          <p:cNvPicPr>
            <a:picLocks noChangeAspect="1"/>
          </p:cNvPicPr>
          <p:nvPr/>
        </p:nvPicPr>
        <p:blipFill>
          <a:blip r:embed="rId11"/>
          <a:srcRect l="0" r="0" t="0" b="0"/>
          <a:stretch/>
        </p:blipFill>
        <p:spPr>
          <a:xfrm>
            <a:off x="1067105" y="6601054"/>
            <a:ext cx="133502" cy="133502"/>
          </a:xfrm>
          <a:prstGeom prst="rect">
            <a:avLst/>
          </a:prstGeom>
        </p:spPr>
      </p:pic>
      <p:sp>
        <p:nvSpPr>
          <p:cNvPr id="65" name="Text 52"/>
          <p:cNvSpPr txBox="1"/>
          <p:nvPr/>
        </p:nvSpPr>
        <p:spPr>
          <a:xfrm>
            <a:off x="1276502" y="6581851"/>
            <a:ext cx="59682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投资决策指南：决策体系的五个维度缺一不可，但不同轮次、不同投资机构的权重配置存在显著差异</a:t>
            </a:r>
            <a:endParaRPr lang="en-US" sz="1000" dirty="0"/>
          </a:p>
        </p:txBody>
      </p:sp>
      <p:sp>
        <p:nvSpPr>
          <p:cNvPr id="66" name="Shape 53"/>
          <p:cNvSpPr/>
          <p:nvPr/>
        </p:nvSpPr>
        <p:spPr>
          <a:xfrm>
            <a:off x="1429207" y="1714500"/>
            <a:ext cx="57607" cy="57607"/>
          </a:xfrm>
          <a:prstGeom prst="ellipse">
            <a:avLst/>
          </a:prstGeom>
          <a:solidFill>
            <a:srgbClr val="3B82F6"/>
          </a:solidFill>
          <a:ln/>
        </p:spPr>
      </p:sp>
      <p:sp>
        <p:nvSpPr>
          <p:cNvPr id="67" name="Shape 54"/>
          <p:cNvSpPr/>
          <p:nvPr/>
        </p:nvSpPr>
        <p:spPr>
          <a:xfrm>
            <a:off x="1904695" y="2095805"/>
            <a:ext cx="57607" cy="57607"/>
          </a:xfrm>
          <a:prstGeom prst="ellipse">
            <a:avLst/>
          </a:prstGeom>
          <a:solidFill>
            <a:srgbClr val="3B82F6"/>
          </a:solidFill>
          <a:ln/>
        </p:spPr>
      </p:sp>
      <p:sp>
        <p:nvSpPr>
          <p:cNvPr id="68" name="Shape 55"/>
          <p:cNvSpPr/>
          <p:nvPr/>
        </p:nvSpPr>
        <p:spPr>
          <a:xfrm>
            <a:off x="1333195" y="2476195"/>
            <a:ext cx="57607" cy="57607"/>
          </a:xfrm>
          <a:prstGeom prst="ellipse">
            <a:avLst/>
          </a:prstGeom>
          <a:solidFill>
            <a:srgbClr val="3B82F6"/>
          </a:solidFill>
          <a:ln/>
        </p:spPr>
      </p:sp>
      <p:sp>
        <p:nvSpPr>
          <p:cNvPr id="69" name="Shape 56"/>
          <p:cNvSpPr/>
          <p:nvPr/>
        </p:nvSpPr>
        <p:spPr>
          <a:xfrm>
            <a:off x="1444752" y="1861718"/>
            <a:ext cx="476402" cy="9144"/>
          </a:xfrm>
          <a:prstGeom prst="rect">
            <a:avLst/>
          </a:prstGeom>
          <a:solidFill>
            <a:srgbClr val="3B82F6">
              <a:alpha val="20000"/>
            </a:srgbClr>
          </a:solidFill>
          <a:ln/>
        </p:spPr>
      </p:sp>
      <p:sp>
        <p:nvSpPr>
          <p:cNvPr id="70" name="Shape 57"/>
          <p:cNvSpPr/>
          <p:nvPr/>
        </p:nvSpPr>
        <p:spPr>
          <a:xfrm>
            <a:off x="1837944" y="1940357"/>
            <a:ext cx="571500" cy="9144"/>
          </a:xfrm>
          <a:prstGeom prst="rect">
            <a:avLst/>
          </a:prstGeom>
          <a:solidFill>
            <a:srgbClr val="3B82F6">
              <a:alpha val="20000"/>
            </a:srgbClr>
          </a:solidFill>
          <a:ln/>
        </p:spPr>
      </p:sp>
      <p:sp>
        <p:nvSpPr>
          <p:cNvPr id="71" name="Text 58"/>
          <p:cNvSpPr txBox="1"/>
          <p:nvPr/>
        </p:nvSpPr>
        <p:spPr>
          <a:xfrm>
            <a:off x="1067105" y="609905"/>
            <a:ext cx="2500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投资决策体系总览</a:t>
            </a:r>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2191695" cy="80768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5410505"/>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781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如何证明目标市场够大、增长快速，并有长尾增长机会</a:t>
            </a:r>
            <a:endParaRPr lang="en-US" sz="1200" dirty="0"/>
          </a:p>
        </p:txBody>
      </p:sp>
      <p:sp>
        <p:nvSpPr>
          <p:cNvPr id="6" name="Shape 3"/>
          <p:cNvSpPr/>
          <p:nvPr/>
        </p:nvSpPr>
        <p:spPr>
          <a:xfrm>
            <a:off x="1067105" y="4714646"/>
            <a:ext cx="3200400" cy="990295"/>
          </a:xfrm>
          <a:prstGeom prst="roundRect">
            <a:avLst>
              <a:gd name="adj" fmla="val 5327"/>
            </a:avLst>
          </a:prstGeom>
          <a:solidFill>
            <a:srgbClr val="EFF6FF"/>
          </a:solidFill>
          <a:ln/>
        </p:spPr>
      </p:sp>
      <p:sp>
        <p:nvSpPr>
          <p:cNvPr id="7" name="Shape 4"/>
          <p:cNvSpPr/>
          <p:nvPr/>
        </p:nvSpPr>
        <p:spPr>
          <a:xfrm>
            <a:off x="1067105" y="4714646"/>
            <a:ext cx="28346" cy="990295"/>
          </a:xfrm>
          <a:prstGeom prst="rect">
            <a:avLst/>
          </a:prstGeom>
          <a:solidFill>
            <a:srgbClr val="2563EB"/>
          </a:solidFill>
          <a:ln/>
        </p:spPr>
      </p:sp>
      <p:pic>
        <p:nvPicPr>
          <p:cNvPr id="8" name="Image 1" descr="preencoded.png">    </p:cNvPr>
          <p:cNvPicPr>
            <a:picLocks noChangeAspect="1"/>
          </p:cNvPicPr>
          <p:nvPr/>
        </p:nvPicPr>
        <p:blipFill>
          <a:blip r:embed="rId2"/>
          <a:srcRect l="0" r="0" t="0" b="0"/>
          <a:stretch/>
        </p:blipFill>
        <p:spPr>
          <a:xfrm>
            <a:off x="1209751" y="4905756"/>
            <a:ext cx="152705" cy="152705"/>
          </a:xfrm>
          <a:prstGeom prst="rect">
            <a:avLst/>
          </a:prstGeom>
        </p:spPr>
      </p:pic>
      <p:sp>
        <p:nvSpPr>
          <p:cNvPr id="9" name="Shape 5"/>
          <p:cNvSpPr/>
          <p:nvPr/>
        </p:nvSpPr>
        <p:spPr>
          <a:xfrm>
            <a:off x="4496105" y="4714646"/>
            <a:ext cx="3200400" cy="990295"/>
          </a:xfrm>
          <a:prstGeom prst="roundRect">
            <a:avLst>
              <a:gd name="adj" fmla="val 5327"/>
            </a:avLst>
          </a:prstGeom>
          <a:solidFill>
            <a:srgbClr val="EFF6FF"/>
          </a:solidFill>
          <a:ln/>
        </p:spPr>
      </p:sp>
      <p:sp>
        <p:nvSpPr>
          <p:cNvPr id="10" name="Shape 6"/>
          <p:cNvSpPr/>
          <p:nvPr/>
        </p:nvSpPr>
        <p:spPr>
          <a:xfrm>
            <a:off x="4496105" y="4714646"/>
            <a:ext cx="28346" cy="990295"/>
          </a:xfrm>
          <a:prstGeom prst="rect">
            <a:avLst/>
          </a:prstGeom>
          <a:solidFill>
            <a:srgbClr val="2563EB"/>
          </a:solidFill>
          <a:ln/>
        </p:spPr>
      </p:sp>
      <p:sp>
        <p:nvSpPr>
          <p:cNvPr id="11" name="Shape 7"/>
          <p:cNvSpPr/>
          <p:nvPr/>
        </p:nvSpPr>
        <p:spPr>
          <a:xfrm>
            <a:off x="7925105" y="4714646"/>
            <a:ext cx="3200400" cy="990295"/>
          </a:xfrm>
          <a:prstGeom prst="roundRect">
            <a:avLst>
              <a:gd name="adj" fmla="val 5327"/>
            </a:avLst>
          </a:prstGeom>
          <a:solidFill>
            <a:srgbClr val="EFF6FF"/>
          </a:solidFill>
          <a:ln/>
        </p:spPr>
      </p:sp>
      <p:sp>
        <p:nvSpPr>
          <p:cNvPr id="12" name="Shape 8"/>
          <p:cNvSpPr/>
          <p:nvPr/>
        </p:nvSpPr>
        <p:spPr>
          <a:xfrm>
            <a:off x="7925105" y="4714646"/>
            <a:ext cx="28346" cy="990295"/>
          </a:xfrm>
          <a:prstGeom prst="rect">
            <a:avLst/>
          </a:prstGeom>
          <a:solidFill>
            <a:srgbClr val="2563EB"/>
          </a:solidFill>
          <a:ln/>
        </p:spPr>
      </p:sp>
      <p:sp>
        <p:nvSpPr>
          <p:cNvPr id="13" name="Text 9"/>
          <p:cNvSpPr txBox="1"/>
          <p:nvPr/>
        </p:nvSpPr>
        <p:spPr>
          <a:xfrm>
            <a:off x="1438351" y="4886554"/>
            <a:ext cx="13432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多数据源交叉验证</a:t>
            </a:r>
            <a:endParaRPr lang="en-US" sz="1200" dirty="0"/>
          </a:p>
        </p:txBody>
      </p:sp>
      <p:sp>
        <p:nvSpPr>
          <p:cNvPr id="14" name="Text 10"/>
          <p:cNvSpPr txBox="1"/>
          <p:nvPr/>
        </p:nvSpPr>
        <p:spPr>
          <a:xfrm>
            <a:off x="8334756" y="4886554"/>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早期用户验证</a:t>
            </a:r>
            <a:endParaRPr lang="en-US" sz="1200" dirty="0"/>
          </a:p>
        </p:txBody>
      </p:sp>
      <p:sp>
        <p:nvSpPr>
          <p:cNvPr id="15" name="Text 11"/>
          <p:cNvSpPr txBox="1"/>
          <p:nvPr/>
        </p:nvSpPr>
        <p:spPr>
          <a:xfrm>
            <a:off x="1209751" y="5181905"/>
            <a:ext cx="2986430"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至少引用3家权威机构数据支持市场增长预测，解释数据差异原因</a:t>
            </a:r>
            <a:endParaRPr lang="en-US" sz="1000" dirty="0"/>
          </a:p>
        </p:txBody>
      </p:sp>
      <p:pic>
        <p:nvPicPr>
          <p:cNvPr id="16" name="Image 2" descr="preencoded.png">    </p:cNvPr>
          <p:cNvPicPr>
            <a:picLocks noChangeAspect="1"/>
          </p:cNvPicPr>
          <p:nvPr/>
        </p:nvPicPr>
        <p:blipFill>
          <a:blip r:embed="rId3"/>
          <a:srcRect l="0" r="0" t="0" b="0"/>
          <a:stretch/>
        </p:blipFill>
        <p:spPr>
          <a:xfrm>
            <a:off x="4638751" y="4905756"/>
            <a:ext cx="152705" cy="152705"/>
          </a:xfrm>
          <a:prstGeom prst="rect">
            <a:avLst/>
          </a:prstGeom>
        </p:spPr>
      </p:pic>
      <p:sp>
        <p:nvSpPr>
          <p:cNvPr id="17" name="Text 12"/>
          <p:cNvSpPr txBox="1"/>
          <p:nvPr/>
        </p:nvSpPr>
        <p:spPr>
          <a:xfrm>
            <a:off x="4867351" y="4886554"/>
            <a:ext cx="11914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细分市场切入点</a:t>
            </a:r>
            <a:endParaRPr lang="en-US" sz="1200" dirty="0"/>
          </a:p>
        </p:txBody>
      </p:sp>
      <p:sp>
        <p:nvSpPr>
          <p:cNvPr id="18" name="Text 13"/>
          <p:cNvSpPr txBox="1"/>
          <p:nvPr/>
        </p:nvSpPr>
        <p:spPr>
          <a:xfrm>
            <a:off x="4638751" y="5181905"/>
            <a:ext cx="29772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定位垂直领域的高价值切入点，总市场规模≥10亿美元，年增长率≥30%</a:t>
            </a:r>
            <a:endParaRPr lang="en-US" sz="1000" dirty="0"/>
          </a:p>
        </p:txBody>
      </p:sp>
      <p:pic>
        <p:nvPicPr>
          <p:cNvPr id="19" name="Image 3" descr="preencoded.png">    </p:cNvPr>
          <p:cNvPicPr>
            <a:picLocks noChangeAspect="1"/>
          </p:cNvPicPr>
          <p:nvPr/>
        </p:nvPicPr>
        <p:blipFill>
          <a:blip r:embed="rId4"/>
          <a:srcRect l="0" r="0" t="-180" b="-180"/>
          <a:stretch/>
        </p:blipFill>
        <p:spPr>
          <a:xfrm>
            <a:off x="8067751" y="4905756"/>
            <a:ext cx="190195" cy="152705"/>
          </a:xfrm>
          <a:prstGeom prst="rect">
            <a:avLst/>
          </a:prstGeom>
        </p:spPr>
      </p:pic>
      <p:sp>
        <p:nvSpPr>
          <p:cNvPr id="20" name="Text 14"/>
          <p:cNvSpPr txBox="1"/>
          <p:nvPr/>
        </p:nvSpPr>
        <p:spPr>
          <a:xfrm>
            <a:off x="8067751" y="5181905"/>
            <a:ext cx="29004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提供具体行业早期采用者数据和成功案例，证明市场真实需求与付费意愿</a:t>
            </a:r>
            <a:endParaRPr lang="en-US" sz="1000" dirty="0"/>
          </a:p>
        </p:txBody>
      </p:sp>
      <p:sp>
        <p:nvSpPr>
          <p:cNvPr id="21" name="Text 15"/>
          <p:cNvSpPr txBox="1"/>
          <p:nvPr/>
        </p:nvSpPr>
        <p:spPr>
          <a:xfrm>
            <a:off x="1067105" y="5876849"/>
            <a:ext cx="22576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投资人关注的五大市场趋势信号</a:t>
            </a:r>
            <a:endParaRPr lang="en-US" sz="1200" dirty="0"/>
          </a:p>
        </p:txBody>
      </p:sp>
      <p:sp>
        <p:nvSpPr>
          <p:cNvPr id="22" name="Text 16"/>
          <p:cNvSpPr txBox="1"/>
          <p:nvPr/>
        </p:nvSpPr>
        <p:spPr>
          <a:xfrm>
            <a:off x="1067105" y="6181344"/>
            <a:ext cx="238658"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1.</a:t>
            </a:r>
            <a:endParaRPr lang="en-US" sz="1200" dirty="0"/>
          </a:p>
        </p:txBody>
      </p:sp>
      <p:sp>
        <p:nvSpPr>
          <p:cNvPr id="23" name="Text 17"/>
          <p:cNvSpPr txBox="1"/>
          <p:nvPr/>
        </p:nvSpPr>
        <p:spPr>
          <a:xfrm>
            <a:off x="6172200" y="6181344"/>
            <a:ext cx="267005"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2.</a:t>
            </a:r>
            <a:endParaRPr lang="en-US" sz="1200" dirty="0"/>
          </a:p>
        </p:txBody>
      </p:sp>
      <p:sp>
        <p:nvSpPr>
          <p:cNvPr id="24" name="Text 18"/>
          <p:cNvSpPr txBox="1"/>
          <p:nvPr/>
        </p:nvSpPr>
        <p:spPr>
          <a:xfrm>
            <a:off x="1067105" y="6562649"/>
            <a:ext cx="267005"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3.</a:t>
            </a:r>
            <a:endParaRPr lang="en-US" sz="1200" dirty="0"/>
          </a:p>
        </p:txBody>
      </p:sp>
      <p:sp>
        <p:nvSpPr>
          <p:cNvPr id="25" name="Text 19"/>
          <p:cNvSpPr txBox="1"/>
          <p:nvPr/>
        </p:nvSpPr>
        <p:spPr>
          <a:xfrm>
            <a:off x="6172200" y="6562649"/>
            <a:ext cx="267005"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4.</a:t>
            </a:r>
            <a:endParaRPr lang="en-US" sz="1200" dirty="0"/>
          </a:p>
        </p:txBody>
      </p:sp>
      <p:sp>
        <p:nvSpPr>
          <p:cNvPr id="26" name="Text 20"/>
          <p:cNvSpPr txBox="1"/>
          <p:nvPr/>
        </p:nvSpPr>
        <p:spPr>
          <a:xfrm>
            <a:off x="1260043" y="6172200"/>
            <a:ext cx="39483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技术拐点证据：LLM能力大幅提升，底层赋能Agent指标逐季改进</a:t>
            </a:r>
            <a:endParaRPr lang="en-US" sz="1000" dirty="0"/>
          </a:p>
        </p:txBody>
      </p:sp>
      <p:sp>
        <p:nvSpPr>
          <p:cNvPr id="27" name="Text 21"/>
          <p:cNvSpPr txBox="1"/>
          <p:nvPr/>
        </p:nvSpPr>
        <p:spPr>
          <a:xfrm>
            <a:off x="6395314" y="6172200"/>
            <a:ext cx="34244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大厂战略布局：Meta/微软/谷歌已将Agent列为战略方向</a:t>
            </a:r>
            <a:endParaRPr lang="en-US" sz="1000" dirty="0"/>
          </a:p>
        </p:txBody>
      </p:sp>
      <p:sp>
        <p:nvSpPr>
          <p:cNvPr id="28" name="Text 22"/>
          <p:cNvSpPr txBox="1"/>
          <p:nvPr/>
        </p:nvSpPr>
        <p:spPr>
          <a:xfrm>
            <a:off x="1289304" y="6553505"/>
            <a:ext cx="26435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客户转化数据：早期产品30天留存率≥40%</a:t>
            </a:r>
            <a:endParaRPr lang="en-US" sz="1000" dirty="0"/>
          </a:p>
        </p:txBody>
      </p:sp>
      <p:sp>
        <p:nvSpPr>
          <p:cNvPr id="29" name="Text 23"/>
          <p:cNvSpPr txBox="1"/>
          <p:nvPr/>
        </p:nvSpPr>
        <p:spPr>
          <a:xfrm>
            <a:off x="6397142" y="6553505"/>
            <a:ext cx="33293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头部企业采用速度：10%以上目标行业企业已启动POC</a:t>
            </a:r>
            <a:endParaRPr lang="en-US" sz="1000" dirty="0"/>
          </a:p>
        </p:txBody>
      </p:sp>
      <p:sp>
        <p:nvSpPr>
          <p:cNvPr id="30" name="Text 24"/>
          <p:cNvSpPr txBox="1"/>
          <p:nvPr/>
        </p:nvSpPr>
        <p:spPr>
          <a:xfrm>
            <a:off x="1067105" y="6943954"/>
            <a:ext cx="257861"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5.</a:t>
            </a:r>
            <a:endParaRPr lang="en-US" sz="1200" dirty="0"/>
          </a:p>
        </p:txBody>
      </p:sp>
      <p:sp>
        <p:nvSpPr>
          <p:cNvPr id="31" name="Text 25"/>
          <p:cNvSpPr txBox="1"/>
          <p:nvPr/>
        </p:nvSpPr>
        <p:spPr>
          <a:xfrm>
            <a:off x="1285646" y="6933895"/>
            <a:ext cx="39675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多赛道协同：结合边缘计算、多模态技术，市场拓展空间持续扩大</a:t>
            </a:r>
            <a:endParaRPr lang="en-US" sz="1000" dirty="0"/>
          </a:p>
        </p:txBody>
      </p:sp>
      <p:sp>
        <p:nvSpPr>
          <p:cNvPr id="32" name="Shape 26"/>
          <p:cNvSpPr/>
          <p:nvPr/>
        </p:nvSpPr>
        <p:spPr>
          <a:xfrm>
            <a:off x="1067105" y="7153351"/>
            <a:ext cx="10058400" cy="9144"/>
          </a:xfrm>
          <a:prstGeom prst="rect">
            <a:avLst/>
          </a:prstGeom>
          <a:solidFill>
            <a:srgbClr val="E5E7EB"/>
          </a:solidFill>
          <a:ln/>
        </p:spPr>
      </p:sp>
      <p:sp>
        <p:nvSpPr>
          <p:cNvPr id="33" name="Text 27"/>
          <p:cNvSpPr txBox="1"/>
          <p:nvPr/>
        </p:nvSpPr>
        <p:spPr>
          <a:xfrm>
            <a:off x="1067105" y="7315200"/>
            <a:ext cx="24963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IDC, Goldman Sachs, a16z, Gartner</a:t>
            </a:r>
            <a:endParaRPr lang="en-US" sz="900" dirty="0"/>
          </a:p>
        </p:txBody>
      </p:sp>
      <p:pic>
        <p:nvPicPr>
          <p:cNvPr id="34" name="Image 4" descr="preencoded.png">    </p:cNvPr>
          <p:cNvPicPr>
            <a:picLocks noChangeAspect="1"/>
          </p:cNvPicPr>
          <p:nvPr/>
        </p:nvPicPr>
        <p:blipFill>
          <a:blip r:embed="rId5"/>
          <a:srcRect l="0" r="0" t="0" b="0"/>
          <a:stretch/>
        </p:blipFill>
        <p:spPr>
          <a:xfrm>
            <a:off x="8805672" y="7329830"/>
            <a:ext cx="114300" cy="114300"/>
          </a:xfrm>
          <a:prstGeom prst="rect">
            <a:avLst/>
          </a:prstGeom>
        </p:spPr>
      </p:pic>
      <p:sp>
        <p:nvSpPr>
          <p:cNvPr id="35" name="Text 28"/>
          <p:cNvSpPr txBox="1"/>
          <p:nvPr/>
        </p:nvSpPr>
        <p:spPr>
          <a:xfrm>
            <a:off x="8958377" y="7315200"/>
            <a:ext cx="22576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高成长AI赛道的市场证明标准高于传统行业</a:t>
            </a:r>
            <a:endParaRPr lang="en-US" sz="900" dirty="0"/>
          </a:p>
        </p:txBody>
      </p:sp>
      <p:sp>
        <p:nvSpPr>
          <p:cNvPr id="36" name="Shape 29"/>
          <p:cNvSpPr/>
          <p:nvPr/>
        </p:nvSpPr>
        <p:spPr>
          <a:xfrm>
            <a:off x="10420502" y="1143000"/>
            <a:ext cx="57607" cy="57607"/>
          </a:xfrm>
          <a:prstGeom prst="ellipse">
            <a:avLst/>
          </a:prstGeom>
          <a:solidFill>
            <a:srgbClr val="3B82F6"/>
          </a:solidFill>
          <a:ln/>
        </p:spPr>
      </p:sp>
      <p:sp>
        <p:nvSpPr>
          <p:cNvPr id="37" name="Shape 30"/>
          <p:cNvSpPr/>
          <p:nvPr/>
        </p:nvSpPr>
        <p:spPr>
          <a:xfrm>
            <a:off x="9849002" y="1429207"/>
            <a:ext cx="57607" cy="57607"/>
          </a:xfrm>
          <a:prstGeom prst="ellipse">
            <a:avLst/>
          </a:prstGeom>
          <a:solidFill>
            <a:srgbClr val="3B82F6"/>
          </a:solidFill>
          <a:ln/>
        </p:spPr>
      </p:sp>
      <p:sp>
        <p:nvSpPr>
          <p:cNvPr id="38" name="Shape 31"/>
          <p:cNvSpPr/>
          <p:nvPr/>
        </p:nvSpPr>
        <p:spPr>
          <a:xfrm>
            <a:off x="10610698" y="1714500"/>
            <a:ext cx="57607" cy="57607"/>
          </a:xfrm>
          <a:prstGeom prst="ellipse">
            <a:avLst/>
          </a:prstGeom>
          <a:solidFill>
            <a:srgbClr val="3B82F6"/>
          </a:solidFill>
          <a:ln/>
        </p:spPr>
      </p:sp>
      <p:sp>
        <p:nvSpPr>
          <p:cNvPr id="39" name="Shape 32"/>
          <p:cNvSpPr/>
          <p:nvPr/>
        </p:nvSpPr>
        <p:spPr>
          <a:xfrm>
            <a:off x="9867290" y="1314907"/>
            <a:ext cx="571500" cy="9144"/>
          </a:xfrm>
          <a:prstGeom prst="rect">
            <a:avLst/>
          </a:prstGeom>
          <a:solidFill>
            <a:srgbClr val="3B82F6">
              <a:alpha val="20000"/>
            </a:srgbClr>
          </a:solidFill>
          <a:ln/>
        </p:spPr>
      </p:sp>
      <p:sp>
        <p:nvSpPr>
          <p:cNvPr id="40" name="Shape 33"/>
          <p:cNvSpPr/>
          <p:nvPr/>
        </p:nvSpPr>
        <p:spPr>
          <a:xfrm>
            <a:off x="8405165" y="1326794"/>
            <a:ext cx="761695" cy="9144"/>
          </a:xfrm>
          <a:prstGeom prst="rect">
            <a:avLst/>
          </a:prstGeom>
          <a:solidFill>
            <a:srgbClr val="3B82F6">
              <a:alpha val="20000"/>
            </a:srgbClr>
          </a:solidFill>
          <a:ln/>
        </p:spPr>
      </p:sp>
      <p:sp>
        <p:nvSpPr>
          <p:cNvPr id="41" name="Text 34"/>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市场机会与趋势判断</a:t>
            </a:r>
            <a:endParaRPr lang="en-US" sz="2200" dirty="0"/>
          </a:p>
        </p:txBody>
      </p:sp>
      <p:pic>
        <p:nvPicPr>
          <p:cNvPr id="42" name="Image 5" descr="preencoded.png">    </p:cNvPr>
          <p:cNvPicPr>
            <a:picLocks noChangeAspect="1"/>
          </p:cNvPicPr>
          <p:nvPr/>
        </p:nvPicPr>
        <p:blipFill>
          <a:blip r:embed="rId6"/>
          <a:srcRect l="0" r="0" t="-6" b="-6"/>
          <a:stretch/>
        </p:blipFill>
        <p:spPr>
          <a:xfrm>
            <a:off x="1067105" y="1742846"/>
            <a:ext cx="10058400" cy="26673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2191695" cy="76388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0389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头部/腰部/新锐玩家格局分析，把握最佳市场切入点和时机</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22960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头部玩家格局（20%市场份额）</a:t>
            </a:r>
            <a:endParaRPr lang="en-US" sz="1200" dirty="0"/>
          </a:p>
        </p:txBody>
      </p:sp>
      <p:sp>
        <p:nvSpPr>
          <p:cNvPr id="11" name="Text 8"/>
          <p:cNvSpPr txBox="1"/>
          <p:nvPr/>
        </p:nvSpPr>
        <p:spPr>
          <a:xfrm>
            <a:off x="1209751" y="2562149"/>
            <a:ext cx="22960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腰部企业策略（30%市场份额）</a:t>
            </a:r>
            <a:endParaRPr lang="en-US" sz="1200" dirty="0"/>
          </a:p>
        </p:txBody>
      </p:sp>
      <p:sp>
        <p:nvSpPr>
          <p:cNvPr id="12" name="Text 9"/>
          <p:cNvSpPr txBox="1"/>
          <p:nvPr/>
        </p:nvSpPr>
        <p:spPr>
          <a:xfrm>
            <a:off x="1209751" y="3362249"/>
            <a:ext cx="27532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新锐创业企业机会（50%市场待开发）</a:t>
            </a:r>
            <a:endParaRPr lang="en-US" sz="1200" dirty="0"/>
          </a:p>
        </p:txBody>
      </p:sp>
      <p:sp>
        <p:nvSpPr>
          <p:cNvPr id="13" name="Text 10"/>
          <p:cNvSpPr txBox="1"/>
          <p:nvPr/>
        </p:nvSpPr>
        <p:spPr>
          <a:xfrm>
            <a:off x="1209751" y="41623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最佳进入时机判断</a:t>
            </a:r>
            <a:endParaRPr lang="en-US" sz="1200" dirty="0"/>
          </a:p>
        </p:txBody>
      </p:sp>
      <p:sp>
        <p:nvSpPr>
          <p:cNvPr id="14" name="Text 11"/>
          <p:cNvSpPr txBox="1"/>
          <p:nvPr/>
        </p:nvSpPr>
        <p:spPr>
          <a:xfrm>
            <a:off x="1209751" y="2018995"/>
            <a:ext cx="46533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大厂主导：OpenAI、Anthropic等提供基础能力，国内以字节、百度为代表，纷纷发布通用型Agent产品，占据技术高地与流量入口</a:t>
            </a:r>
            <a:endParaRPr lang="en-US" sz="1000" dirty="0"/>
          </a:p>
        </p:txBody>
      </p:sp>
      <p:sp>
        <p:nvSpPr>
          <p:cNvPr id="15" name="Text 12"/>
          <p:cNvSpPr txBox="1"/>
          <p:nvPr/>
        </p:nvSpPr>
        <p:spPr>
          <a:xfrm>
            <a:off x="1209751" y="2819095"/>
            <a:ext cx="46149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垂直领域ToB深耕：专注金融、医疗、法律等特定行业，通过深度定制化能力和领域数据壁垒，建立差异化优势</a:t>
            </a:r>
            <a:endParaRPr lang="en-US" sz="1000" dirty="0"/>
          </a:p>
        </p:txBody>
      </p:sp>
      <p:sp>
        <p:nvSpPr>
          <p:cNvPr id="16" name="Text 13"/>
          <p:cNvSpPr txBox="1"/>
          <p:nvPr/>
        </p:nvSpPr>
        <p:spPr>
          <a:xfrm>
            <a:off x="1209751" y="3619195"/>
            <a:ext cx="46625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细分场景和中小企业市场：聚焦中小企业SaaS化能力，打造专属Agent来解决特定问题，避开与大厂正面竞争</a:t>
            </a:r>
            <a:endParaRPr lang="en-US" sz="1000" dirty="0"/>
          </a:p>
        </p:txBody>
      </p:sp>
      <p:sp>
        <p:nvSpPr>
          <p:cNvPr id="17" name="Text 14"/>
          <p:cNvSpPr txBox="1"/>
          <p:nvPr/>
        </p:nvSpPr>
        <p:spPr>
          <a:xfrm>
            <a:off x="1209751" y="4419295"/>
            <a:ext cx="4605833"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2025年是行业分水岭：基础模型能力成熟+企业采购预算提升+垂直场景产品爆发，切入窗口期为2025年Q2-Q3</a:t>
            </a:r>
            <a:endParaRPr lang="en-US" sz="1000" dirty="0"/>
          </a:p>
        </p:txBody>
      </p:sp>
      <p:sp>
        <p:nvSpPr>
          <p:cNvPr id="18" name="Shape 15"/>
          <p:cNvSpPr/>
          <p:nvPr/>
        </p:nvSpPr>
        <p:spPr>
          <a:xfrm>
            <a:off x="6248095" y="1742846"/>
            <a:ext cx="4876495" cy="2857500"/>
          </a:xfrm>
          <a:prstGeom prst="roundRect">
            <a:avLst>
              <a:gd name="adj" fmla="val 853"/>
            </a:avLst>
          </a:prstGeom>
          <a:solidFill>
            <a:srgbClr val="FFFFFF"/>
          </a:solidFill>
          <a:ln w="12700">
            <a:solidFill>
              <a:srgbClr val="E5E7EB"/>
            </a:solidFill>
            <a:prstDash val="solid"/>
          </a:ln>
        </p:spPr>
      </p:sp>
      <p:sp>
        <p:nvSpPr>
          <p:cNvPr id="19" name="Text 16"/>
          <p:cNvSpPr txBox="1"/>
          <p:nvPr/>
        </p:nvSpPr>
        <p:spPr>
          <a:xfrm>
            <a:off x="6409944" y="1914754"/>
            <a:ext cx="1567282"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Agentic AI市场格局分析</a:t>
            </a:r>
            <a:endParaRPr lang="en-US" sz="1000" dirty="0"/>
          </a:p>
        </p:txBody>
      </p:sp>
      <p:sp>
        <p:nvSpPr>
          <p:cNvPr id="20" name="Text 17"/>
          <p:cNvSpPr txBox="1"/>
          <p:nvPr/>
        </p:nvSpPr>
        <p:spPr>
          <a:xfrm>
            <a:off x="6133795" y="2714854"/>
            <a:ext cx="228600" cy="467258"/>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技术能力</a:t>
            </a:r>
            <a:endParaRPr lang="en-US" sz="900" dirty="0"/>
          </a:p>
        </p:txBody>
      </p:sp>
      <p:sp>
        <p:nvSpPr>
          <p:cNvPr id="21" name="Text 18"/>
          <p:cNvSpPr txBox="1"/>
          <p:nvPr/>
        </p:nvSpPr>
        <p:spPr>
          <a:xfrm>
            <a:off x="8343900" y="4476902"/>
            <a:ext cx="7818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市场覆盖广度</a:t>
            </a:r>
            <a:endParaRPr lang="en-US" sz="900" dirty="0"/>
          </a:p>
        </p:txBody>
      </p:sp>
      <p:sp>
        <p:nvSpPr>
          <p:cNvPr id="22" name="Shape 19"/>
          <p:cNvSpPr/>
          <p:nvPr/>
        </p:nvSpPr>
        <p:spPr>
          <a:xfrm>
            <a:off x="9658807" y="2319833"/>
            <a:ext cx="666598" cy="666598"/>
          </a:xfrm>
          <a:prstGeom prst="ellipse">
            <a:avLst/>
          </a:prstGeom>
          <a:solidFill>
            <a:srgbClr val="2563EB"/>
          </a:solidFill>
          <a:ln/>
          <a:effectLst>
            <a:outerShdw sx="100000" sy="100000" kx="0" ky="0" algn="bl" rotWithShape="0" blurRad="63500" dist="38100" dir="5400000">
              <a:srgbClr val="000000">
                <a:alpha val="10000"/>
              </a:srgbClr>
            </a:outerShdw>
          </a:effectLst>
        </p:spPr>
      </p:sp>
      <p:sp>
        <p:nvSpPr>
          <p:cNvPr id="23" name="Shape 20"/>
          <p:cNvSpPr/>
          <p:nvPr/>
        </p:nvSpPr>
        <p:spPr>
          <a:xfrm>
            <a:off x="10144354" y="2604211"/>
            <a:ext cx="571500" cy="571500"/>
          </a:xfrm>
          <a:prstGeom prst="ellipse">
            <a:avLst/>
          </a:prstGeom>
          <a:solidFill>
            <a:srgbClr val="3B82F6"/>
          </a:solidFill>
          <a:ln/>
          <a:effectLst>
            <a:outerShdw sx="100000" sy="100000" kx="0" ky="0" algn="bl" rotWithShape="0" blurRad="63500" dist="38100" dir="5400000">
              <a:srgbClr val="000000">
                <a:alpha val="10000"/>
              </a:srgbClr>
            </a:outerShdw>
          </a:effectLst>
        </p:spPr>
      </p:sp>
      <p:sp>
        <p:nvSpPr>
          <p:cNvPr id="24" name="Shape 21"/>
          <p:cNvSpPr/>
          <p:nvPr/>
        </p:nvSpPr>
        <p:spPr>
          <a:xfrm>
            <a:off x="9172346" y="2462479"/>
            <a:ext cx="619049" cy="619049"/>
          </a:xfrm>
          <a:prstGeom prst="ellipse">
            <a:avLst/>
          </a:prstGeom>
          <a:solidFill>
            <a:srgbClr val="2563EB"/>
          </a:solidFill>
          <a:ln/>
          <a:effectLst>
            <a:outerShdw sx="100000" sy="100000" kx="0" ky="0" algn="bl" rotWithShape="0" blurRad="63500" dist="38100" dir="5400000">
              <a:srgbClr val="000000">
                <a:alpha val="10000"/>
              </a:srgbClr>
            </a:outerShdw>
          </a:effectLst>
        </p:spPr>
      </p:sp>
      <p:sp>
        <p:nvSpPr>
          <p:cNvPr id="25" name="Shape 22"/>
          <p:cNvSpPr/>
          <p:nvPr/>
        </p:nvSpPr>
        <p:spPr>
          <a:xfrm>
            <a:off x="7958023" y="2887675"/>
            <a:ext cx="476402" cy="476402"/>
          </a:xfrm>
          <a:prstGeom prst="ellipse">
            <a:avLst/>
          </a:prstGeom>
          <a:solidFill>
            <a:srgbClr val="60A5FA"/>
          </a:solidFill>
          <a:ln/>
          <a:effectLst>
            <a:outerShdw sx="100000" sy="100000" kx="0" ky="0" algn="bl" rotWithShape="0" blurRad="63500" dist="38100" dir="5400000">
              <a:srgbClr val="000000">
                <a:alpha val="10000"/>
              </a:srgbClr>
            </a:outerShdw>
          </a:effectLst>
        </p:spPr>
      </p:sp>
      <p:sp>
        <p:nvSpPr>
          <p:cNvPr id="26" name="Shape 23"/>
          <p:cNvSpPr/>
          <p:nvPr/>
        </p:nvSpPr>
        <p:spPr>
          <a:xfrm>
            <a:off x="8686800" y="3029407"/>
            <a:ext cx="428854" cy="428854"/>
          </a:xfrm>
          <a:prstGeom prst="ellipse">
            <a:avLst/>
          </a:prstGeom>
          <a:solidFill>
            <a:srgbClr val="60A5FA"/>
          </a:solidFill>
          <a:ln/>
          <a:effectLst>
            <a:outerShdw sx="100000" sy="100000" kx="0" ky="0" algn="bl" rotWithShape="0" blurRad="63500" dist="38100" dir="5400000">
              <a:srgbClr val="000000">
                <a:alpha val="10000"/>
              </a:srgbClr>
            </a:outerShdw>
          </a:effectLst>
        </p:spPr>
      </p:sp>
      <p:sp>
        <p:nvSpPr>
          <p:cNvPr id="27" name="Shape 24"/>
          <p:cNvSpPr/>
          <p:nvPr/>
        </p:nvSpPr>
        <p:spPr>
          <a:xfrm>
            <a:off x="7472477" y="2745943"/>
            <a:ext cx="457200" cy="457200"/>
          </a:xfrm>
          <a:prstGeom prst="ellipse">
            <a:avLst/>
          </a:prstGeom>
          <a:solidFill>
            <a:srgbClr val="60A5FA"/>
          </a:solidFill>
          <a:ln/>
          <a:effectLst>
            <a:outerShdw sx="100000" sy="100000" kx="0" ky="0" algn="bl" rotWithShape="0" blurRad="63500" dist="38100" dir="5400000">
              <a:srgbClr val="000000">
                <a:alpha val="10000"/>
              </a:srgbClr>
            </a:outerShdw>
          </a:effectLst>
        </p:spPr>
      </p:sp>
      <p:sp>
        <p:nvSpPr>
          <p:cNvPr id="28" name="Shape 25"/>
          <p:cNvSpPr/>
          <p:nvPr/>
        </p:nvSpPr>
        <p:spPr>
          <a:xfrm>
            <a:off x="6986930" y="3455518"/>
            <a:ext cx="333756" cy="333756"/>
          </a:xfrm>
          <a:prstGeom prst="ellipse">
            <a:avLst/>
          </a:prstGeom>
          <a:solidFill>
            <a:srgbClr val="93C5FD"/>
          </a:solidFill>
          <a:ln/>
          <a:effectLst>
            <a:outerShdw sx="100000" sy="100000" kx="0" ky="0" algn="bl" rotWithShape="0" blurRad="63500" dist="38100" dir="5400000">
              <a:srgbClr val="000000">
                <a:alpha val="10000"/>
              </a:srgbClr>
            </a:outerShdw>
          </a:effectLst>
        </p:spPr>
      </p:sp>
      <p:sp>
        <p:nvSpPr>
          <p:cNvPr id="29" name="Shape 26"/>
          <p:cNvSpPr/>
          <p:nvPr/>
        </p:nvSpPr>
        <p:spPr>
          <a:xfrm>
            <a:off x="7715707" y="3597250"/>
            <a:ext cx="304495" cy="304495"/>
          </a:xfrm>
          <a:prstGeom prst="ellipse">
            <a:avLst/>
          </a:prstGeom>
          <a:solidFill>
            <a:srgbClr val="93C5FD"/>
          </a:solidFill>
          <a:ln/>
          <a:effectLst>
            <a:outerShdw sx="100000" sy="100000" kx="0" ky="0" algn="bl" rotWithShape="0" blurRad="63500" dist="38100" dir="5400000">
              <a:srgbClr val="000000">
                <a:alpha val="10000"/>
              </a:srgbClr>
            </a:outerShdw>
          </a:effectLst>
        </p:spPr>
      </p:sp>
      <p:sp>
        <p:nvSpPr>
          <p:cNvPr id="30" name="Shape 27"/>
          <p:cNvSpPr/>
          <p:nvPr/>
        </p:nvSpPr>
        <p:spPr>
          <a:xfrm>
            <a:off x="8443570" y="3739896"/>
            <a:ext cx="286207" cy="286207"/>
          </a:xfrm>
          <a:prstGeom prst="ellipse">
            <a:avLst/>
          </a:prstGeom>
          <a:solidFill>
            <a:srgbClr val="93C5FD"/>
          </a:solidFill>
          <a:ln/>
          <a:effectLst>
            <a:outerShdw sx="100000" sy="100000" kx="0" ky="0" algn="bl" rotWithShape="0" blurRad="63500" dist="38100" dir="5400000">
              <a:srgbClr val="000000">
                <a:alpha val="10000"/>
              </a:srgbClr>
            </a:outerShdw>
          </a:effectLst>
        </p:spPr>
      </p:sp>
      <p:sp>
        <p:nvSpPr>
          <p:cNvPr id="31" name="Text 28"/>
          <p:cNvSpPr txBox="1"/>
          <p:nvPr/>
        </p:nvSpPr>
        <p:spPr>
          <a:xfrm>
            <a:off x="9772193" y="2562149"/>
            <a:ext cx="539496"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OpenAI</a:t>
            </a:r>
            <a:endParaRPr lang="en-US" sz="900" dirty="0"/>
          </a:p>
        </p:txBody>
      </p:sp>
      <p:sp>
        <p:nvSpPr>
          <p:cNvPr id="32" name="Text 29"/>
          <p:cNvSpPr txBox="1"/>
          <p:nvPr/>
        </p:nvSpPr>
        <p:spPr>
          <a:xfrm>
            <a:off x="10308031" y="2798064"/>
            <a:ext cx="339242"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百度</a:t>
            </a:r>
            <a:endParaRPr lang="en-US" sz="900" dirty="0"/>
          </a:p>
        </p:txBody>
      </p:sp>
      <p:sp>
        <p:nvSpPr>
          <p:cNvPr id="33" name="Text 30"/>
          <p:cNvSpPr txBox="1"/>
          <p:nvPr/>
        </p:nvSpPr>
        <p:spPr>
          <a:xfrm>
            <a:off x="9359798" y="2680106"/>
            <a:ext cx="339242"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字节</a:t>
            </a:r>
            <a:endParaRPr lang="en-US" sz="900" dirty="0"/>
          </a:p>
        </p:txBody>
      </p:sp>
      <p:sp>
        <p:nvSpPr>
          <p:cNvPr id="34" name="Text 31"/>
          <p:cNvSpPr txBox="1"/>
          <p:nvPr/>
        </p:nvSpPr>
        <p:spPr>
          <a:xfrm>
            <a:off x="8012887" y="3034894"/>
            <a:ext cx="463601"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金融AI</a:t>
            </a:r>
            <a:endParaRPr lang="en-US" sz="900" dirty="0"/>
          </a:p>
        </p:txBody>
      </p:sp>
      <p:sp>
        <p:nvSpPr>
          <p:cNvPr id="35" name="Text 32"/>
          <p:cNvSpPr txBox="1"/>
          <p:nvPr/>
        </p:nvSpPr>
        <p:spPr>
          <a:xfrm>
            <a:off x="8717890" y="3152851"/>
            <a:ext cx="463601"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医疗AI</a:t>
            </a:r>
            <a:endParaRPr lang="en-US" sz="900" dirty="0"/>
          </a:p>
        </p:txBody>
      </p:sp>
      <p:sp>
        <p:nvSpPr>
          <p:cNvPr id="36" name="Text 33"/>
          <p:cNvSpPr txBox="1"/>
          <p:nvPr/>
        </p:nvSpPr>
        <p:spPr>
          <a:xfrm>
            <a:off x="7518197" y="2883103"/>
            <a:ext cx="463601"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法律AI</a:t>
            </a:r>
            <a:endParaRPr lang="en-US" sz="900" dirty="0"/>
          </a:p>
        </p:txBody>
      </p:sp>
      <p:sp>
        <p:nvSpPr>
          <p:cNvPr id="37" name="Text 34"/>
          <p:cNvSpPr txBox="1"/>
          <p:nvPr/>
        </p:nvSpPr>
        <p:spPr>
          <a:xfrm>
            <a:off x="6986930" y="3439058"/>
            <a:ext cx="425196" cy="372161"/>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中小企业</a:t>
            </a:r>
            <a:endParaRPr lang="en-US" sz="900" dirty="0"/>
          </a:p>
        </p:txBody>
      </p:sp>
      <p:sp>
        <p:nvSpPr>
          <p:cNvPr id="38" name="Text 35"/>
          <p:cNvSpPr txBox="1"/>
          <p:nvPr/>
        </p:nvSpPr>
        <p:spPr>
          <a:xfrm>
            <a:off x="7715707" y="3567074"/>
            <a:ext cx="396850" cy="372161"/>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细分场景</a:t>
            </a:r>
            <a:endParaRPr lang="en-US" sz="900" dirty="0"/>
          </a:p>
        </p:txBody>
      </p:sp>
      <p:sp>
        <p:nvSpPr>
          <p:cNvPr id="39" name="Text 36"/>
          <p:cNvSpPr txBox="1"/>
          <p:nvPr/>
        </p:nvSpPr>
        <p:spPr>
          <a:xfrm>
            <a:off x="8443570" y="3699662"/>
            <a:ext cx="377647" cy="372161"/>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创业公司</a:t>
            </a:r>
            <a:endParaRPr lang="en-US" sz="900" dirty="0"/>
          </a:p>
        </p:txBody>
      </p:sp>
      <p:sp>
        <p:nvSpPr>
          <p:cNvPr id="40" name="Shape 37"/>
          <p:cNvSpPr/>
          <p:nvPr/>
        </p:nvSpPr>
        <p:spPr>
          <a:xfrm>
            <a:off x="6248095" y="4753051"/>
            <a:ext cx="4876495" cy="1923898"/>
          </a:xfrm>
          <a:prstGeom prst="roundRect">
            <a:avLst>
              <a:gd name="adj" fmla="val 1882"/>
            </a:avLst>
          </a:prstGeom>
          <a:solidFill>
            <a:srgbClr val="EFF6FF"/>
          </a:solidFill>
          <a:ln w="12700">
            <a:solidFill>
              <a:srgbClr val="DBEAFE"/>
            </a:solidFill>
            <a:prstDash val="solid"/>
          </a:ln>
        </p:spPr>
      </p:sp>
      <p:pic>
        <p:nvPicPr>
          <p:cNvPr id="41" name="Image 1" descr="preencoded.png">    </p:cNvPr>
          <p:cNvPicPr>
            <a:picLocks noChangeAspect="1"/>
          </p:cNvPicPr>
          <p:nvPr/>
        </p:nvPicPr>
        <p:blipFill>
          <a:blip r:embed="rId2"/>
          <a:srcRect l="0" r="0" t="0" b="0"/>
          <a:stretch/>
        </p:blipFill>
        <p:spPr>
          <a:xfrm>
            <a:off x="6409944" y="4934102"/>
            <a:ext cx="190195" cy="190195"/>
          </a:xfrm>
          <a:prstGeom prst="rect">
            <a:avLst/>
          </a:prstGeom>
        </p:spPr>
      </p:pic>
      <p:sp>
        <p:nvSpPr>
          <p:cNvPr id="42" name="Text 38"/>
          <p:cNvSpPr txBox="1"/>
          <p:nvPr/>
        </p:nvSpPr>
        <p:spPr>
          <a:xfrm>
            <a:off x="6715354" y="4934102"/>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市场进入时机评估</a:t>
            </a:r>
            <a:endParaRPr lang="en-US" sz="1200" dirty="0"/>
          </a:p>
        </p:txBody>
      </p:sp>
      <p:sp>
        <p:nvSpPr>
          <p:cNvPr id="43" name="Text 39"/>
          <p:cNvSpPr txBox="1"/>
          <p:nvPr/>
        </p:nvSpPr>
        <p:spPr>
          <a:xfrm>
            <a:off x="6409944" y="5219395"/>
            <a:ext cx="150510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2023-2025年入局时机窗口</a:t>
            </a:r>
            <a:endParaRPr lang="en-US" sz="900" dirty="0"/>
          </a:p>
        </p:txBody>
      </p:sp>
      <p:sp>
        <p:nvSpPr>
          <p:cNvPr id="44" name="Shape 40"/>
          <p:cNvSpPr/>
          <p:nvPr/>
        </p:nvSpPr>
        <p:spPr>
          <a:xfrm>
            <a:off x="6409944" y="5486400"/>
            <a:ext cx="4552798" cy="75895"/>
          </a:xfrm>
          <a:prstGeom prst="roundRect">
            <a:avLst>
              <a:gd name="adj" fmla="val 602411"/>
            </a:avLst>
          </a:prstGeom>
          <a:solidFill>
            <a:srgbClr val="E5E7EB"/>
          </a:solidFill>
          <a:ln/>
        </p:spPr>
      </p:sp>
      <p:sp>
        <p:nvSpPr>
          <p:cNvPr id="45" name="Shape 41"/>
          <p:cNvSpPr/>
          <p:nvPr/>
        </p:nvSpPr>
        <p:spPr>
          <a:xfrm>
            <a:off x="7017106" y="5447995"/>
            <a:ext cx="152705" cy="152705"/>
          </a:xfrm>
          <a:prstGeom prst="ellipse">
            <a:avLst/>
          </a:prstGeom>
          <a:solidFill>
            <a:srgbClr val="D1D5DB"/>
          </a:solidFill>
          <a:ln/>
        </p:spPr>
      </p:sp>
      <p:sp>
        <p:nvSpPr>
          <p:cNvPr id="46" name="Shape 42"/>
          <p:cNvSpPr/>
          <p:nvPr/>
        </p:nvSpPr>
        <p:spPr>
          <a:xfrm>
            <a:off x="7700162" y="5447995"/>
            <a:ext cx="152705" cy="152705"/>
          </a:xfrm>
          <a:prstGeom prst="ellipse">
            <a:avLst/>
          </a:prstGeom>
          <a:solidFill>
            <a:srgbClr val="FBBF24"/>
          </a:solidFill>
          <a:ln/>
        </p:spPr>
      </p:sp>
      <p:sp>
        <p:nvSpPr>
          <p:cNvPr id="47" name="Shape 43"/>
          <p:cNvSpPr/>
          <p:nvPr/>
        </p:nvSpPr>
        <p:spPr>
          <a:xfrm>
            <a:off x="9066276" y="5447995"/>
            <a:ext cx="152705" cy="152705"/>
          </a:xfrm>
          <a:prstGeom prst="ellipse">
            <a:avLst/>
          </a:prstGeom>
          <a:solidFill>
            <a:srgbClr val="10B981"/>
          </a:solidFill>
          <a:ln/>
        </p:spPr>
      </p:sp>
      <p:sp>
        <p:nvSpPr>
          <p:cNvPr id="48" name="Shape 44"/>
          <p:cNvSpPr/>
          <p:nvPr/>
        </p:nvSpPr>
        <p:spPr>
          <a:xfrm>
            <a:off x="10203790" y="5447995"/>
            <a:ext cx="152705" cy="152705"/>
          </a:xfrm>
          <a:prstGeom prst="ellipse">
            <a:avLst/>
          </a:prstGeom>
          <a:solidFill>
            <a:srgbClr val="EF4444"/>
          </a:solidFill>
          <a:ln/>
        </p:spPr>
      </p:sp>
      <p:sp>
        <p:nvSpPr>
          <p:cNvPr id="49" name="Text 45"/>
          <p:cNvSpPr txBox="1"/>
          <p:nvPr/>
        </p:nvSpPr>
        <p:spPr>
          <a:xfrm>
            <a:off x="6409944" y="5676595"/>
            <a:ext cx="5340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2023Q4</a:t>
            </a:r>
            <a:endParaRPr lang="en-US" sz="900" dirty="0"/>
          </a:p>
        </p:txBody>
      </p:sp>
      <p:sp>
        <p:nvSpPr>
          <p:cNvPr id="50" name="Text 46"/>
          <p:cNvSpPr txBox="1"/>
          <p:nvPr/>
        </p:nvSpPr>
        <p:spPr>
          <a:xfrm>
            <a:off x="7784287" y="5676595"/>
            <a:ext cx="5340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2024Q2</a:t>
            </a:r>
            <a:endParaRPr lang="en-US" sz="900" dirty="0"/>
          </a:p>
        </p:txBody>
      </p:sp>
      <p:sp>
        <p:nvSpPr>
          <p:cNvPr id="51" name="Text 47"/>
          <p:cNvSpPr txBox="1"/>
          <p:nvPr/>
        </p:nvSpPr>
        <p:spPr>
          <a:xfrm>
            <a:off x="9154973" y="5676595"/>
            <a:ext cx="523951"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2025Q2</a:t>
            </a:r>
            <a:endParaRPr lang="en-US" sz="900" dirty="0"/>
          </a:p>
        </p:txBody>
      </p:sp>
      <p:sp>
        <p:nvSpPr>
          <p:cNvPr id="52" name="Text 48"/>
          <p:cNvSpPr txBox="1"/>
          <p:nvPr/>
        </p:nvSpPr>
        <p:spPr>
          <a:xfrm>
            <a:off x="10522001" y="5676595"/>
            <a:ext cx="5340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2025Q4</a:t>
            </a:r>
            <a:endParaRPr lang="en-US" sz="900" dirty="0"/>
          </a:p>
        </p:txBody>
      </p:sp>
      <p:sp>
        <p:nvSpPr>
          <p:cNvPr id="53" name="Text 49"/>
          <p:cNvSpPr txBox="1"/>
          <p:nvPr/>
        </p:nvSpPr>
        <p:spPr>
          <a:xfrm>
            <a:off x="6409944" y="5952744"/>
            <a:ext cx="4614977"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投资决策建议：2025年Q2为新锐企业最佳进入期，基础设施成熟且市场接受度高，技术门槛降低而企业需求增强。垂直行业特化型Agent将获得较高估值溢价。</a:t>
            </a:r>
            <a:endParaRPr lang="en-US" sz="1000" dirty="0"/>
          </a:p>
        </p:txBody>
      </p:sp>
      <p:sp>
        <p:nvSpPr>
          <p:cNvPr id="54" name="Shape 50"/>
          <p:cNvSpPr/>
          <p:nvPr/>
        </p:nvSpPr>
        <p:spPr>
          <a:xfrm>
            <a:off x="1067105" y="6676949"/>
            <a:ext cx="10058400" cy="9144"/>
          </a:xfrm>
          <a:prstGeom prst="rect">
            <a:avLst/>
          </a:prstGeom>
          <a:solidFill>
            <a:srgbClr val="E5E7EB"/>
          </a:solidFill>
          <a:ln/>
        </p:spPr>
      </p:sp>
      <p:pic>
        <p:nvPicPr>
          <p:cNvPr id="55" name="Image 2" descr="preencoded.png">    </p:cNvPr>
          <p:cNvPicPr>
            <a:picLocks noChangeAspect="1"/>
          </p:cNvPicPr>
          <p:nvPr/>
        </p:nvPicPr>
        <p:blipFill>
          <a:blip r:embed="rId3"/>
          <a:srcRect l="-2512" r="-2512" t="0" b="0"/>
          <a:stretch/>
        </p:blipFill>
        <p:spPr>
          <a:xfrm>
            <a:off x="1067105" y="6867144"/>
            <a:ext cx="105156" cy="133502"/>
          </a:xfrm>
          <a:prstGeom prst="rect">
            <a:avLst/>
          </a:prstGeom>
        </p:spPr>
      </p:pic>
      <p:sp>
        <p:nvSpPr>
          <p:cNvPr id="56" name="Text 51"/>
          <p:cNvSpPr txBox="1"/>
          <p:nvPr/>
        </p:nvSpPr>
        <p:spPr>
          <a:xfrm>
            <a:off x="1248156" y="6848856"/>
            <a:ext cx="65013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投资人洞察：避开头部企业争夺的通用型市场，专注垂直细分领域和特定场景，更易获得融资并建立竞争优势</a:t>
            </a:r>
            <a:endParaRPr lang="en-US" sz="1000" dirty="0"/>
          </a:p>
        </p:txBody>
      </p:sp>
      <p:sp>
        <p:nvSpPr>
          <p:cNvPr id="57" name="Shape 52"/>
          <p:cNvSpPr/>
          <p:nvPr/>
        </p:nvSpPr>
        <p:spPr>
          <a:xfrm>
            <a:off x="1429207" y="1714500"/>
            <a:ext cx="57607" cy="57607"/>
          </a:xfrm>
          <a:prstGeom prst="ellipse">
            <a:avLst/>
          </a:prstGeom>
          <a:solidFill>
            <a:srgbClr val="3B82F6"/>
          </a:solidFill>
          <a:ln/>
        </p:spPr>
      </p:sp>
      <p:sp>
        <p:nvSpPr>
          <p:cNvPr id="58" name="Shape 53"/>
          <p:cNvSpPr/>
          <p:nvPr/>
        </p:nvSpPr>
        <p:spPr>
          <a:xfrm>
            <a:off x="1904695" y="2095805"/>
            <a:ext cx="57607" cy="57607"/>
          </a:xfrm>
          <a:prstGeom prst="ellipse">
            <a:avLst/>
          </a:prstGeom>
          <a:solidFill>
            <a:srgbClr val="3B82F6"/>
          </a:solidFill>
          <a:ln/>
        </p:spPr>
      </p:sp>
      <p:sp>
        <p:nvSpPr>
          <p:cNvPr id="59" name="Shape 54"/>
          <p:cNvSpPr/>
          <p:nvPr/>
        </p:nvSpPr>
        <p:spPr>
          <a:xfrm>
            <a:off x="1333195" y="2476195"/>
            <a:ext cx="57607" cy="57607"/>
          </a:xfrm>
          <a:prstGeom prst="ellipse">
            <a:avLst/>
          </a:prstGeom>
          <a:solidFill>
            <a:srgbClr val="3B82F6"/>
          </a:solidFill>
          <a:ln/>
        </p:spPr>
      </p:sp>
      <p:sp>
        <p:nvSpPr>
          <p:cNvPr id="60" name="Shape 55"/>
          <p:cNvSpPr/>
          <p:nvPr/>
        </p:nvSpPr>
        <p:spPr>
          <a:xfrm>
            <a:off x="1444752" y="1861718"/>
            <a:ext cx="476402" cy="9144"/>
          </a:xfrm>
          <a:prstGeom prst="rect">
            <a:avLst/>
          </a:prstGeom>
          <a:solidFill>
            <a:srgbClr val="3B82F6">
              <a:alpha val="20000"/>
            </a:srgbClr>
          </a:solidFill>
          <a:ln/>
        </p:spPr>
      </p:sp>
      <p:sp>
        <p:nvSpPr>
          <p:cNvPr id="61" name="Shape 56"/>
          <p:cNvSpPr/>
          <p:nvPr/>
        </p:nvSpPr>
        <p:spPr>
          <a:xfrm>
            <a:off x="1837944" y="1940357"/>
            <a:ext cx="571500" cy="9144"/>
          </a:xfrm>
          <a:prstGeom prst="rect">
            <a:avLst/>
          </a:prstGeom>
          <a:solidFill>
            <a:srgbClr val="3B82F6">
              <a:alpha val="20000"/>
            </a:srgbClr>
          </a:solidFill>
          <a:ln/>
        </p:spPr>
      </p:sp>
      <p:sp>
        <p:nvSpPr>
          <p:cNvPr id="62" name="Text 57"/>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赛道竞争格局与进入时机</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8000"/>
          </a:blip>
          <a:srcRect l="-133" r="-133" t="0" b="0"/>
          <a:stretch/>
        </p:blipFill>
        <p:spPr>
          <a:xfrm>
            <a:off x="9715500" y="476402"/>
            <a:ext cx="1933956" cy="1714500"/>
          </a:xfrm>
          <a:prstGeom prst="rect">
            <a:avLst/>
          </a:prstGeom>
        </p:spPr>
      </p:pic>
      <p:sp>
        <p:nvSpPr>
          <p:cNvPr id="4" name="Shape 1"/>
          <p:cNvSpPr/>
          <p:nvPr/>
        </p:nvSpPr>
        <p:spPr>
          <a:xfrm>
            <a:off x="1067105" y="1295705"/>
            <a:ext cx="571500" cy="28346"/>
          </a:xfrm>
          <a:prstGeom prst="rect">
            <a:avLst/>
          </a:prstGeom>
          <a:solidFill>
            <a:srgbClr val="2563EB"/>
          </a:solidFill>
          <a:ln/>
        </p:spPr>
      </p:sp>
      <p:sp>
        <p:nvSpPr>
          <p:cNvPr id="5" name="Text 2"/>
          <p:cNvSpPr txBox="1"/>
          <p:nvPr/>
        </p:nvSpPr>
        <p:spPr>
          <a:xfrm>
            <a:off x="1067105" y="1495044"/>
            <a:ext cx="37536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探索Agentic AI融资全流程，掌握投资视角和关键策略</a:t>
            </a:r>
            <a:endParaRPr lang="en-US" sz="1200" dirty="0"/>
          </a:p>
        </p:txBody>
      </p:sp>
      <p:sp>
        <p:nvSpPr>
          <p:cNvPr id="6" name="Text 3"/>
          <p:cNvSpPr txBox="1"/>
          <p:nvPr/>
        </p:nvSpPr>
        <p:spPr>
          <a:xfrm>
            <a:off x="1260958" y="2204618"/>
            <a:ext cx="204826"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1</a:t>
            </a:r>
            <a:endParaRPr lang="en-US" sz="1300" dirty="0"/>
          </a:p>
        </p:txBody>
      </p:sp>
      <p:sp>
        <p:nvSpPr>
          <p:cNvPr id="7" name="Text 4"/>
          <p:cNvSpPr txBox="1"/>
          <p:nvPr/>
        </p:nvSpPr>
        <p:spPr>
          <a:xfrm>
            <a:off x="1226210" y="2643530"/>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2</a:t>
            </a:r>
            <a:endParaRPr lang="en-US" sz="1300" dirty="0"/>
          </a:p>
        </p:txBody>
      </p:sp>
      <p:sp>
        <p:nvSpPr>
          <p:cNvPr id="8" name="Text 5"/>
          <p:cNvSpPr txBox="1"/>
          <p:nvPr/>
        </p:nvSpPr>
        <p:spPr>
          <a:xfrm>
            <a:off x="1224382" y="3081528"/>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3</a:t>
            </a:r>
            <a:endParaRPr lang="en-US" sz="1300" dirty="0"/>
          </a:p>
        </p:txBody>
      </p:sp>
      <p:sp>
        <p:nvSpPr>
          <p:cNvPr id="9" name="Text 6"/>
          <p:cNvSpPr txBox="1"/>
          <p:nvPr/>
        </p:nvSpPr>
        <p:spPr>
          <a:xfrm>
            <a:off x="1218895" y="3519526"/>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4</a:t>
            </a:r>
            <a:endParaRPr lang="en-US" sz="1300" dirty="0"/>
          </a:p>
        </p:txBody>
      </p:sp>
      <p:sp>
        <p:nvSpPr>
          <p:cNvPr id="10" name="Text 7"/>
          <p:cNvSpPr txBox="1"/>
          <p:nvPr/>
        </p:nvSpPr>
        <p:spPr>
          <a:xfrm>
            <a:off x="6485839" y="2204618"/>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5</a:t>
            </a:r>
            <a:endParaRPr lang="en-US" sz="1300" dirty="0"/>
          </a:p>
        </p:txBody>
      </p:sp>
      <p:sp>
        <p:nvSpPr>
          <p:cNvPr id="11" name="Text 8"/>
          <p:cNvSpPr txBox="1"/>
          <p:nvPr/>
        </p:nvSpPr>
        <p:spPr>
          <a:xfrm>
            <a:off x="6481267" y="2643530"/>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6</a:t>
            </a:r>
            <a:endParaRPr lang="en-US" sz="1300" dirty="0"/>
          </a:p>
        </p:txBody>
      </p:sp>
      <p:sp>
        <p:nvSpPr>
          <p:cNvPr id="12" name="Text 9"/>
          <p:cNvSpPr txBox="1"/>
          <p:nvPr/>
        </p:nvSpPr>
        <p:spPr>
          <a:xfrm>
            <a:off x="6492240" y="3081528"/>
            <a:ext cx="234086"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7</a:t>
            </a:r>
            <a:endParaRPr lang="en-US" sz="1300" dirty="0"/>
          </a:p>
        </p:txBody>
      </p:sp>
      <p:sp>
        <p:nvSpPr>
          <p:cNvPr id="13" name="Text 10"/>
          <p:cNvSpPr txBox="1"/>
          <p:nvPr/>
        </p:nvSpPr>
        <p:spPr>
          <a:xfrm>
            <a:off x="1485900" y="2190902"/>
            <a:ext cx="128656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市场趋势洞察</a:t>
            </a:r>
            <a:endParaRPr lang="en-US" sz="1500" dirty="0"/>
          </a:p>
        </p:txBody>
      </p:sp>
      <p:sp>
        <p:nvSpPr>
          <p:cNvPr id="14" name="Text 11"/>
          <p:cNvSpPr txBox="1"/>
          <p:nvPr/>
        </p:nvSpPr>
        <p:spPr>
          <a:xfrm>
            <a:off x="1485900" y="2628900"/>
            <a:ext cx="1476756"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投资人视角解读</a:t>
            </a:r>
            <a:endParaRPr lang="en-US" sz="1500" dirty="0"/>
          </a:p>
        </p:txBody>
      </p:sp>
      <p:sp>
        <p:nvSpPr>
          <p:cNvPr id="15" name="Text 12"/>
          <p:cNvSpPr txBox="1"/>
          <p:nvPr/>
        </p:nvSpPr>
        <p:spPr>
          <a:xfrm>
            <a:off x="1485900" y="3066898"/>
            <a:ext cx="128656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投资决策逻辑</a:t>
            </a:r>
            <a:endParaRPr lang="en-US" sz="1500" dirty="0"/>
          </a:p>
        </p:txBody>
      </p:sp>
      <p:sp>
        <p:nvSpPr>
          <p:cNvPr id="16" name="Text 13"/>
          <p:cNvSpPr txBox="1"/>
          <p:nvPr/>
        </p:nvSpPr>
        <p:spPr>
          <a:xfrm>
            <a:off x="1485900" y="3504895"/>
            <a:ext cx="128656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基金币种差异</a:t>
            </a:r>
            <a:endParaRPr lang="en-US" sz="1500" dirty="0"/>
          </a:p>
        </p:txBody>
      </p:sp>
      <p:sp>
        <p:nvSpPr>
          <p:cNvPr id="17" name="Text 14"/>
          <p:cNvSpPr txBox="1"/>
          <p:nvPr/>
        </p:nvSpPr>
        <p:spPr>
          <a:xfrm>
            <a:off x="6743700" y="2190902"/>
            <a:ext cx="1476756"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融资方最佳实践</a:t>
            </a:r>
            <a:endParaRPr lang="en-US" sz="1500" dirty="0"/>
          </a:p>
        </p:txBody>
      </p:sp>
      <p:sp>
        <p:nvSpPr>
          <p:cNvPr id="18" name="Text 15"/>
          <p:cNvSpPr txBox="1"/>
          <p:nvPr/>
        </p:nvSpPr>
        <p:spPr>
          <a:xfrm>
            <a:off x="6743700" y="2628900"/>
            <a:ext cx="166695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失败案例深度剖析</a:t>
            </a:r>
            <a:endParaRPr lang="en-US" sz="1500" dirty="0"/>
          </a:p>
        </p:txBody>
      </p:sp>
      <p:sp>
        <p:nvSpPr>
          <p:cNvPr id="19" name="Text 16"/>
          <p:cNvSpPr txBox="1"/>
          <p:nvPr/>
        </p:nvSpPr>
        <p:spPr>
          <a:xfrm>
            <a:off x="6743700" y="3066898"/>
            <a:ext cx="1476756"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实战模板与总结</a:t>
            </a:r>
            <a:endParaRPr lang="en-US" sz="1500" dirty="0"/>
          </a:p>
        </p:txBody>
      </p:sp>
      <p:sp>
        <p:nvSpPr>
          <p:cNvPr id="20" name="Shape 17"/>
          <p:cNvSpPr/>
          <p:nvPr/>
        </p:nvSpPr>
        <p:spPr>
          <a:xfrm>
            <a:off x="2743200" y="2300630"/>
            <a:ext cx="2762402" cy="9144"/>
          </a:xfrm>
          <a:prstGeom prst="rect">
            <a:avLst/>
          </a:prstGeom>
          <a:solidFill>
            <a:srgbClr val="94A3B8"/>
          </a:solidFill>
          <a:ln/>
        </p:spPr>
      </p:sp>
      <p:sp>
        <p:nvSpPr>
          <p:cNvPr id="21" name="Shape 18"/>
          <p:cNvSpPr/>
          <p:nvPr/>
        </p:nvSpPr>
        <p:spPr>
          <a:xfrm>
            <a:off x="2933395" y="2738628"/>
            <a:ext cx="2505456" cy="9144"/>
          </a:xfrm>
          <a:prstGeom prst="rect">
            <a:avLst/>
          </a:prstGeom>
          <a:solidFill>
            <a:srgbClr val="94A3B8"/>
          </a:solidFill>
          <a:ln/>
        </p:spPr>
      </p:sp>
      <p:sp>
        <p:nvSpPr>
          <p:cNvPr id="22" name="Shape 19"/>
          <p:cNvSpPr/>
          <p:nvPr/>
        </p:nvSpPr>
        <p:spPr>
          <a:xfrm>
            <a:off x="2743200" y="3176626"/>
            <a:ext cx="2600554" cy="9144"/>
          </a:xfrm>
          <a:prstGeom prst="rect">
            <a:avLst/>
          </a:prstGeom>
          <a:solidFill>
            <a:srgbClr val="94A3B8"/>
          </a:solidFill>
          <a:ln/>
        </p:spPr>
      </p:sp>
      <p:sp>
        <p:nvSpPr>
          <p:cNvPr id="23" name="Shape 20"/>
          <p:cNvSpPr/>
          <p:nvPr/>
        </p:nvSpPr>
        <p:spPr>
          <a:xfrm>
            <a:off x="2743200" y="3614623"/>
            <a:ext cx="2829154" cy="9144"/>
          </a:xfrm>
          <a:prstGeom prst="rect">
            <a:avLst/>
          </a:prstGeom>
          <a:solidFill>
            <a:srgbClr val="94A3B8"/>
          </a:solidFill>
          <a:ln/>
        </p:spPr>
      </p:sp>
      <p:sp>
        <p:nvSpPr>
          <p:cNvPr id="24" name="Shape 21"/>
          <p:cNvSpPr/>
          <p:nvPr/>
        </p:nvSpPr>
        <p:spPr>
          <a:xfrm>
            <a:off x="8191195" y="2300630"/>
            <a:ext cx="2371954" cy="9144"/>
          </a:xfrm>
          <a:prstGeom prst="rect">
            <a:avLst/>
          </a:prstGeom>
          <a:solidFill>
            <a:srgbClr val="94A3B8"/>
          </a:solidFill>
          <a:ln/>
        </p:spPr>
      </p:sp>
      <p:sp>
        <p:nvSpPr>
          <p:cNvPr id="25" name="Shape 22"/>
          <p:cNvSpPr/>
          <p:nvPr/>
        </p:nvSpPr>
        <p:spPr>
          <a:xfrm>
            <a:off x="8382305" y="2738628"/>
            <a:ext cx="2190902" cy="9144"/>
          </a:xfrm>
          <a:prstGeom prst="rect">
            <a:avLst/>
          </a:prstGeom>
          <a:solidFill>
            <a:srgbClr val="94A3B8"/>
          </a:solidFill>
          <a:ln/>
        </p:spPr>
      </p:sp>
      <p:sp>
        <p:nvSpPr>
          <p:cNvPr id="26" name="Shape 23"/>
          <p:cNvSpPr/>
          <p:nvPr/>
        </p:nvSpPr>
        <p:spPr>
          <a:xfrm>
            <a:off x="8191195" y="3176626"/>
            <a:ext cx="2371954" cy="9144"/>
          </a:xfrm>
          <a:prstGeom prst="rect">
            <a:avLst/>
          </a:prstGeom>
          <a:solidFill>
            <a:srgbClr val="94A3B8"/>
          </a:solidFill>
          <a:ln/>
        </p:spPr>
      </p:sp>
      <p:sp>
        <p:nvSpPr>
          <p:cNvPr id="27" name="Text 24"/>
          <p:cNvSpPr txBox="1"/>
          <p:nvPr/>
        </p:nvSpPr>
        <p:spPr>
          <a:xfrm>
            <a:off x="5618074" y="2210105"/>
            <a:ext cx="37216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3-7</a:t>
            </a:r>
            <a:endParaRPr lang="en-US" sz="1200" dirty="0"/>
          </a:p>
        </p:txBody>
      </p:sp>
      <p:sp>
        <p:nvSpPr>
          <p:cNvPr id="28" name="Text 25"/>
          <p:cNvSpPr txBox="1"/>
          <p:nvPr/>
        </p:nvSpPr>
        <p:spPr>
          <a:xfrm>
            <a:off x="5545836" y="2648102"/>
            <a:ext cx="4389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8-15</a:t>
            </a:r>
            <a:endParaRPr lang="en-US" sz="1200" dirty="0"/>
          </a:p>
        </p:txBody>
      </p:sp>
      <p:sp>
        <p:nvSpPr>
          <p:cNvPr id="29" name="Text 26"/>
          <p:cNvSpPr txBox="1"/>
          <p:nvPr/>
        </p:nvSpPr>
        <p:spPr>
          <a:xfrm>
            <a:off x="5450738" y="3086100"/>
            <a:ext cx="5340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16-24</a:t>
            </a:r>
            <a:endParaRPr lang="en-US" sz="1200" dirty="0"/>
          </a:p>
        </p:txBody>
      </p:sp>
      <p:sp>
        <p:nvSpPr>
          <p:cNvPr id="30" name="Text 27"/>
          <p:cNvSpPr txBox="1"/>
          <p:nvPr/>
        </p:nvSpPr>
        <p:spPr>
          <a:xfrm>
            <a:off x="5681167" y="3524098"/>
            <a:ext cx="3054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25</a:t>
            </a:r>
            <a:endParaRPr lang="en-US" sz="1200" dirty="0"/>
          </a:p>
        </p:txBody>
      </p:sp>
      <p:sp>
        <p:nvSpPr>
          <p:cNvPr id="31" name="Text 28"/>
          <p:cNvSpPr txBox="1"/>
          <p:nvPr/>
        </p:nvSpPr>
        <p:spPr>
          <a:xfrm>
            <a:off x="10676534" y="2210105"/>
            <a:ext cx="5715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26-32</a:t>
            </a:r>
            <a:endParaRPr lang="en-US" sz="1200" dirty="0"/>
          </a:p>
        </p:txBody>
      </p:sp>
      <p:sp>
        <p:nvSpPr>
          <p:cNvPr id="32" name="Text 29"/>
          <p:cNvSpPr txBox="1"/>
          <p:nvPr/>
        </p:nvSpPr>
        <p:spPr>
          <a:xfrm>
            <a:off x="10682021" y="2648102"/>
            <a:ext cx="562356"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33-37</a:t>
            </a:r>
            <a:endParaRPr lang="en-US" sz="1200" dirty="0"/>
          </a:p>
        </p:txBody>
      </p:sp>
      <p:sp>
        <p:nvSpPr>
          <p:cNvPr id="33" name="Text 30"/>
          <p:cNvSpPr txBox="1"/>
          <p:nvPr/>
        </p:nvSpPr>
        <p:spPr>
          <a:xfrm>
            <a:off x="10669219" y="3086100"/>
            <a:ext cx="5715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38-42</a:t>
            </a:r>
            <a:endParaRPr lang="en-US" sz="1200" dirty="0"/>
          </a:p>
        </p:txBody>
      </p:sp>
      <p:sp>
        <p:nvSpPr>
          <p:cNvPr id="34" name="Shape 31"/>
          <p:cNvSpPr/>
          <p:nvPr/>
        </p:nvSpPr>
        <p:spPr>
          <a:xfrm>
            <a:off x="1067105" y="4371746"/>
            <a:ext cx="10058400" cy="514807"/>
          </a:xfrm>
          <a:prstGeom prst="roundRect">
            <a:avLst>
              <a:gd name="adj" fmla="val 26314"/>
            </a:avLst>
          </a:prstGeom>
          <a:solidFill>
            <a:srgbClr val="EFF6FF"/>
          </a:solidFill>
          <a:ln w="12700">
            <a:solidFill>
              <a:srgbClr val="DBEAFE"/>
            </a:solidFill>
            <a:prstDash val="solid"/>
          </a:ln>
        </p:spPr>
      </p:sp>
      <p:pic>
        <p:nvPicPr>
          <p:cNvPr id="35" name="Image 1" descr="preencoded.png">    </p:cNvPr>
          <p:cNvPicPr>
            <a:picLocks noChangeAspect="1"/>
          </p:cNvPicPr>
          <p:nvPr/>
        </p:nvPicPr>
        <p:blipFill>
          <a:blip r:embed="rId2"/>
          <a:srcRect l="-2512" r="-2512" t="0" b="0"/>
          <a:stretch/>
        </p:blipFill>
        <p:spPr>
          <a:xfrm>
            <a:off x="1304849" y="4562856"/>
            <a:ext cx="105156" cy="133502"/>
          </a:xfrm>
          <a:prstGeom prst="rect">
            <a:avLst/>
          </a:prstGeom>
        </p:spPr>
      </p:pic>
      <p:sp>
        <p:nvSpPr>
          <p:cNvPr id="36" name="Text 32"/>
          <p:cNvSpPr txBox="1"/>
          <p:nvPr/>
        </p:nvSpPr>
        <p:spPr>
          <a:xfrm>
            <a:off x="1524305" y="4543654"/>
            <a:ext cx="900684"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投资人视角：</a:t>
            </a:r>
            <a:endParaRPr lang="en-US" sz="1000" dirty="0"/>
          </a:p>
        </p:txBody>
      </p:sp>
      <p:sp>
        <p:nvSpPr>
          <p:cNvPr id="37" name="Text 33"/>
          <p:cNvSpPr txBox="1"/>
          <p:nvPr/>
        </p:nvSpPr>
        <p:spPr>
          <a:xfrm>
            <a:off x="2324405" y="4543654"/>
            <a:ext cx="5444338" cy="162763"/>
          </a:xfrm>
          <a:prstGeom prst="rect">
            <a:avLst/>
          </a:prstGeom>
          <a:noFill/>
          <a:ln/>
        </p:spPr>
        <p:txBody>
          <a:bodyPr wrap="square" lIns="0" tIns="0" rIns="0" bIns="0" rtlCol="0" anchor="ctr"/>
          <a:lstStyle/>
          <a:p>
            <a:pPr algn="l" indent="0" marL="0">
              <a:buNone/>
            </a:pPr>
            <a:r>
              <a:rPr lang="en-US" sz="1000" dirty="0">
                <a:solidFill>
                  <a:srgbClr val="1E40AF"/>
                </a:solidFill>
                <a:latin typeface="Inter" pitchFamily="34" charset="0"/>
                <a:ea typeface="Inter" pitchFamily="34" charset="-122"/>
                <a:cs typeface="Inter" pitchFamily="34" charset="-120"/>
              </a:rPr>
              <a:t>本指南以投资人决策逻辑为核心，详解AI Agent融资全流程，助力创业者提高融资成功率。</a:t>
            </a:r>
            <a:endParaRPr lang="en-US" sz="1000" dirty="0"/>
          </a:p>
        </p:txBody>
      </p:sp>
      <p:sp>
        <p:nvSpPr>
          <p:cNvPr id="38" name="Text 34"/>
          <p:cNvSpPr txBox="1"/>
          <p:nvPr/>
        </p:nvSpPr>
        <p:spPr>
          <a:xfrm>
            <a:off x="1067105" y="743407"/>
            <a:ext cx="952805"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目录</a:t>
            </a:r>
            <a:endParaRPr lang="en-US" sz="2700" dirty="0"/>
          </a:p>
        </p:txBody>
      </p:sp>
      <p:sp>
        <p:nvSpPr>
          <p:cNvPr id="39" name="Text 35"/>
          <p:cNvSpPr txBox="1"/>
          <p:nvPr/>
        </p:nvSpPr>
        <p:spPr>
          <a:xfrm>
            <a:off x="5305349" y="6391656"/>
            <a:ext cx="3824935"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从投资人视角，解构Agentic AI赛道全流程融资策略与关键洞察</a:t>
            </a:r>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9346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核心技术的可持续优势、产品迭代速度、差异化壁垒证明</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核心技术壁垒构建</a:t>
            </a:r>
            <a:endParaRPr lang="en-US" sz="1200" dirty="0"/>
          </a:p>
        </p:txBody>
      </p:sp>
      <p:sp>
        <p:nvSpPr>
          <p:cNvPr id="11" name="Text 8"/>
          <p:cNvSpPr txBox="1"/>
          <p:nvPr/>
        </p:nvSpPr>
        <p:spPr>
          <a:xfrm>
            <a:off x="1209751" y="25621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差异化产品体验</a:t>
            </a:r>
            <a:endParaRPr lang="en-US" sz="1200" dirty="0"/>
          </a:p>
        </p:txBody>
      </p:sp>
      <p:sp>
        <p:nvSpPr>
          <p:cNvPr id="12" name="Text 9"/>
          <p:cNvSpPr txBox="1"/>
          <p:nvPr/>
        </p:nvSpPr>
        <p:spPr>
          <a:xfrm>
            <a:off x="1209751" y="33622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迭代速度与学习曲线</a:t>
            </a:r>
            <a:endParaRPr lang="en-US" sz="1200" dirty="0"/>
          </a:p>
        </p:txBody>
      </p:sp>
      <p:sp>
        <p:nvSpPr>
          <p:cNvPr id="13" name="Text 10"/>
          <p:cNvSpPr txBox="1"/>
          <p:nvPr/>
        </p:nvSpPr>
        <p:spPr>
          <a:xfrm>
            <a:off x="1209751" y="41623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行业专有知识结合</a:t>
            </a:r>
            <a:endParaRPr lang="en-US" sz="1200" dirty="0"/>
          </a:p>
        </p:txBody>
      </p:sp>
      <p:sp>
        <p:nvSpPr>
          <p:cNvPr id="14" name="Text 11"/>
          <p:cNvSpPr txBox="1"/>
          <p:nvPr/>
        </p:nvSpPr>
        <p:spPr>
          <a:xfrm>
            <a:off x="1209751" y="2018995"/>
            <a:ext cx="46149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投资人重点关注Agent底层技术是否具有独特性，如专有算法、独特数据集或定制化模型微调方法</a:t>
            </a:r>
            <a:endParaRPr lang="en-US" sz="1000" dirty="0"/>
          </a:p>
        </p:txBody>
      </p:sp>
      <p:sp>
        <p:nvSpPr>
          <p:cNvPr id="15" name="Text 12"/>
          <p:cNvSpPr txBox="1"/>
          <p:nvPr/>
        </p:nvSpPr>
        <p:spPr>
          <a:xfrm>
            <a:off x="1209751" y="2819095"/>
            <a:ext cx="46625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投资人看重产品体验是否有明显差异化：响应速度提升50%以上、任务完成质量超过行业标准、用户满意度明显高于竞品</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产品迭代频率、用户反馈响应机制和持续学习能力，展示团队对产品的持续改进和创新能力</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投资人偏好将AI能力与行业专有知识深度结合的项目，如专业领域知识图谱、垂直行业语料库等特殊资产</a:t>
            </a:r>
            <a:endParaRPr lang="en-US" sz="1000" dirty="0"/>
          </a:p>
        </p:txBody>
      </p:sp>
      <p:sp>
        <p:nvSpPr>
          <p:cNvPr id="18" name="Shape 15"/>
          <p:cNvSpPr/>
          <p:nvPr/>
        </p:nvSpPr>
        <p:spPr>
          <a:xfrm>
            <a:off x="6248095" y="1742846"/>
            <a:ext cx="4876495" cy="1733702"/>
          </a:xfrm>
          <a:prstGeom prst="roundRect">
            <a:avLst>
              <a:gd name="adj" fmla="val 2318"/>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技术壁垒证明清单</a:t>
            </a:r>
            <a:endParaRPr lang="en-US" sz="1200" dirty="0"/>
          </a:p>
        </p:txBody>
      </p:sp>
      <p:sp>
        <p:nvSpPr>
          <p:cNvPr id="21" name="Text 17"/>
          <p:cNvSpPr txBox="1"/>
          <p:nvPr/>
        </p:nvSpPr>
        <p:spPr>
          <a:xfrm>
            <a:off x="6676949" y="2295144"/>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专利或核心技术资产</a:t>
            </a:r>
            <a:endParaRPr lang="en-US" sz="1000" dirty="0"/>
          </a:p>
        </p:txBody>
      </p:sp>
      <p:sp>
        <p:nvSpPr>
          <p:cNvPr id="22" name="Text 18"/>
          <p:cNvSpPr txBox="1"/>
          <p:nvPr/>
        </p:nvSpPr>
        <p:spPr>
          <a:xfrm>
            <a:off x="6676949" y="2562149"/>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技术团队实力证明</a:t>
            </a:r>
            <a:endParaRPr lang="en-US" sz="1000" dirty="0"/>
          </a:p>
        </p:txBody>
      </p:sp>
      <p:sp>
        <p:nvSpPr>
          <p:cNvPr id="23" name="Text 19"/>
          <p:cNvSpPr txBox="1"/>
          <p:nvPr/>
        </p:nvSpPr>
        <p:spPr>
          <a:xfrm>
            <a:off x="6676949" y="2829154"/>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独家数据或行业合作</a:t>
            </a:r>
            <a:endParaRPr lang="en-US" sz="1000" dirty="0"/>
          </a:p>
        </p:txBody>
      </p:sp>
      <p:sp>
        <p:nvSpPr>
          <p:cNvPr id="24" name="Text 20"/>
          <p:cNvSpPr txBox="1"/>
          <p:nvPr/>
        </p:nvSpPr>
        <p:spPr>
          <a:xfrm>
            <a:off x="6676949" y="309524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技术演进路线图</a:t>
            </a:r>
            <a:endParaRPr lang="en-US" sz="1000" dirty="0"/>
          </a:p>
        </p:txBody>
      </p:sp>
      <p:sp>
        <p:nvSpPr>
          <p:cNvPr id="25" name="Text 21"/>
          <p:cNvSpPr txBox="1"/>
          <p:nvPr/>
        </p:nvSpPr>
        <p:spPr>
          <a:xfrm>
            <a:off x="7877556" y="2295144"/>
            <a:ext cx="2100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：已申请或获得的专利、独特算法</a:t>
            </a:r>
            <a:endParaRPr lang="en-US" sz="1000" dirty="0"/>
          </a:p>
        </p:txBody>
      </p:sp>
      <p:sp>
        <p:nvSpPr>
          <p:cNvPr id="26" name="Text 22"/>
          <p:cNvSpPr txBox="1"/>
          <p:nvPr/>
        </p:nvSpPr>
        <p:spPr>
          <a:xfrm>
            <a:off x="7744054" y="2562149"/>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：核心成员技术背景与过往成就</a:t>
            </a:r>
            <a:endParaRPr lang="en-US" sz="1000" dirty="0"/>
          </a:p>
        </p:txBody>
      </p:sp>
      <p:sp>
        <p:nvSpPr>
          <p:cNvPr id="27" name="Text 23"/>
          <p:cNvSpPr txBox="1"/>
          <p:nvPr/>
        </p:nvSpPr>
        <p:spPr>
          <a:xfrm>
            <a:off x="7877556" y="2829154"/>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：无法复制的专有数据资源</a:t>
            </a:r>
            <a:endParaRPr lang="en-US" sz="1000" dirty="0"/>
          </a:p>
        </p:txBody>
      </p:sp>
      <p:sp>
        <p:nvSpPr>
          <p:cNvPr id="28" name="Text 24"/>
          <p:cNvSpPr txBox="1"/>
          <p:nvPr/>
        </p:nvSpPr>
        <p:spPr>
          <a:xfrm>
            <a:off x="7610551" y="3095244"/>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：清晰的技术发展规划与里程碑</a:t>
            </a:r>
            <a:endParaRPr lang="en-US" sz="1000" dirty="0"/>
          </a:p>
        </p:txBody>
      </p:sp>
      <p:sp>
        <p:nvSpPr>
          <p:cNvPr id="29" name="Shape 25"/>
          <p:cNvSpPr/>
          <p:nvPr/>
        </p:nvSpPr>
        <p:spPr>
          <a:xfrm>
            <a:off x="6248095" y="3666744"/>
            <a:ext cx="4876495" cy="2115007"/>
          </a:xfrm>
          <a:prstGeom prst="roundRect">
            <a:avLst>
              <a:gd name="adj" fmla="val 1558"/>
            </a:avLst>
          </a:prstGeom>
          <a:solidFill>
            <a:srgbClr val="ECFDF5"/>
          </a:solidFill>
          <a:ln w="12700">
            <a:solidFill>
              <a:srgbClr val="D1FAE5"/>
            </a:solidFill>
            <a:prstDash val="solid"/>
          </a:ln>
        </p:spPr>
      </p:sp>
      <p:pic>
        <p:nvPicPr>
          <p:cNvPr id="30" name="Image 2" descr="preencoded.png">    </p:cNvPr>
          <p:cNvPicPr>
            <a:picLocks noChangeAspect="1"/>
          </p:cNvPicPr>
          <p:nvPr/>
        </p:nvPicPr>
        <p:blipFill>
          <a:blip r:embed="rId3"/>
          <a:srcRect l="0" r="0" t="0" b="0"/>
          <a:stretch/>
        </p:blipFill>
        <p:spPr>
          <a:xfrm>
            <a:off x="6448349" y="3886200"/>
            <a:ext cx="190195" cy="190195"/>
          </a:xfrm>
          <a:prstGeom prst="rect">
            <a:avLst/>
          </a:prstGeom>
        </p:spPr>
      </p:pic>
      <p:sp>
        <p:nvSpPr>
          <p:cNvPr id="31" name="Text 26"/>
          <p:cNvSpPr txBox="1"/>
          <p:nvPr/>
        </p:nvSpPr>
        <p:spPr>
          <a:xfrm>
            <a:off x="6752844" y="3886200"/>
            <a:ext cx="16102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A/B测试证明产品优势</a:t>
            </a:r>
            <a:endParaRPr lang="en-US" sz="1200" dirty="0"/>
          </a:p>
        </p:txBody>
      </p:sp>
      <p:sp>
        <p:nvSpPr>
          <p:cNvPr id="32" name="Text 27"/>
          <p:cNvSpPr txBox="1"/>
          <p:nvPr/>
        </p:nvSpPr>
        <p:spPr>
          <a:xfrm>
            <a:off x="6448349" y="4219956"/>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投资人看重可量化的产品优势证明，建议准备：</a:t>
            </a:r>
            <a:endParaRPr lang="en-US" sz="1000" dirty="0"/>
          </a:p>
        </p:txBody>
      </p:sp>
      <p:sp>
        <p:nvSpPr>
          <p:cNvPr id="33" name="Shape 28"/>
          <p:cNvSpPr/>
          <p:nvPr/>
        </p:nvSpPr>
        <p:spPr>
          <a:xfrm>
            <a:off x="6448349" y="4515307"/>
            <a:ext cx="2180844" cy="476402"/>
          </a:xfrm>
          <a:prstGeom prst="roundRect">
            <a:avLst>
              <a:gd name="adj" fmla="val 15355"/>
            </a:avLst>
          </a:prstGeom>
          <a:solidFill>
            <a:srgbClr val="FFFFFF"/>
          </a:solidFill>
          <a:ln w="12700">
            <a:solidFill>
              <a:srgbClr val="A7F3D0"/>
            </a:solidFill>
            <a:prstDash val="solid"/>
          </a:ln>
        </p:spPr>
      </p:sp>
      <p:sp>
        <p:nvSpPr>
          <p:cNvPr id="34" name="Shape 29"/>
          <p:cNvSpPr/>
          <p:nvPr/>
        </p:nvSpPr>
        <p:spPr>
          <a:xfrm>
            <a:off x="8744407" y="4515307"/>
            <a:ext cx="2180844" cy="476402"/>
          </a:xfrm>
          <a:prstGeom prst="roundRect">
            <a:avLst>
              <a:gd name="adj" fmla="val 15355"/>
            </a:avLst>
          </a:prstGeom>
          <a:solidFill>
            <a:srgbClr val="FFFFFF"/>
          </a:solidFill>
          <a:ln w="12700">
            <a:solidFill>
              <a:srgbClr val="A7F3D0"/>
            </a:solidFill>
            <a:prstDash val="solid"/>
          </a:ln>
        </p:spPr>
      </p:sp>
      <p:sp>
        <p:nvSpPr>
          <p:cNvPr id="35" name="Shape 30"/>
          <p:cNvSpPr/>
          <p:nvPr/>
        </p:nvSpPr>
        <p:spPr>
          <a:xfrm>
            <a:off x="6448349" y="5105095"/>
            <a:ext cx="2180844" cy="476402"/>
          </a:xfrm>
          <a:prstGeom prst="roundRect">
            <a:avLst>
              <a:gd name="adj" fmla="val 15355"/>
            </a:avLst>
          </a:prstGeom>
          <a:solidFill>
            <a:srgbClr val="FFFFFF"/>
          </a:solidFill>
          <a:ln w="12700">
            <a:solidFill>
              <a:srgbClr val="A7F3D0"/>
            </a:solidFill>
            <a:prstDash val="solid"/>
          </a:ln>
        </p:spPr>
      </p:sp>
      <p:sp>
        <p:nvSpPr>
          <p:cNvPr id="36" name="Shape 31"/>
          <p:cNvSpPr/>
          <p:nvPr/>
        </p:nvSpPr>
        <p:spPr>
          <a:xfrm>
            <a:off x="8744407" y="5105095"/>
            <a:ext cx="2180844" cy="476402"/>
          </a:xfrm>
          <a:prstGeom prst="roundRect">
            <a:avLst>
              <a:gd name="adj" fmla="val 15355"/>
            </a:avLst>
          </a:prstGeom>
          <a:solidFill>
            <a:srgbClr val="FFFFFF"/>
          </a:solidFill>
          <a:ln w="12700">
            <a:solidFill>
              <a:srgbClr val="A7F3D0"/>
            </a:solidFill>
            <a:prstDash val="solid"/>
          </a:ln>
        </p:spPr>
      </p:sp>
      <p:sp>
        <p:nvSpPr>
          <p:cNvPr id="37" name="Text 32"/>
          <p:cNvSpPr txBox="1"/>
          <p:nvPr/>
        </p:nvSpPr>
        <p:spPr>
          <a:xfrm>
            <a:off x="6534302" y="4600346"/>
            <a:ext cx="5532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效率提升</a:t>
            </a:r>
            <a:endParaRPr lang="en-US" sz="900" dirty="0"/>
          </a:p>
        </p:txBody>
      </p:sp>
      <p:sp>
        <p:nvSpPr>
          <p:cNvPr id="38" name="Text 33"/>
          <p:cNvSpPr txBox="1"/>
          <p:nvPr/>
        </p:nvSpPr>
        <p:spPr>
          <a:xfrm>
            <a:off x="6534302" y="4753051"/>
            <a:ext cx="125730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任务完成时间减少65%</a:t>
            </a:r>
            <a:endParaRPr lang="en-US" sz="900" dirty="0"/>
          </a:p>
        </p:txBody>
      </p:sp>
      <p:sp>
        <p:nvSpPr>
          <p:cNvPr id="39" name="Text 34"/>
          <p:cNvSpPr txBox="1"/>
          <p:nvPr/>
        </p:nvSpPr>
        <p:spPr>
          <a:xfrm>
            <a:off x="8829446" y="4600346"/>
            <a:ext cx="4389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准确度</a:t>
            </a:r>
            <a:endParaRPr lang="en-US" sz="900" dirty="0"/>
          </a:p>
        </p:txBody>
      </p:sp>
      <p:sp>
        <p:nvSpPr>
          <p:cNvPr id="40" name="Text 35"/>
          <p:cNvSpPr txBox="1"/>
          <p:nvPr/>
        </p:nvSpPr>
        <p:spPr>
          <a:xfrm>
            <a:off x="8829446" y="4753051"/>
            <a:ext cx="1133856"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错误率降低75%以上</a:t>
            </a:r>
            <a:endParaRPr lang="en-US" sz="900" dirty="0"/>
          </a:p>
        </p:txBody>
      </p:sp>
      <p:sp>
        <p:nvSpPr>
          <p:cNvPr id="41" name="Text 36"/>
          <p:cNvSpPr txBox="1"/>
          <p:nvPr/>
        </p:nvSpPr>
        <p:spPr>
          <a:xfrm>
            <a:off x="6534302" y="5191049"/>
            <a:ext cx="5532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用户留存</a:t>
            </a:r>
            <a:endParaRPr lang="en-US" sz="900" dirty="0"/>
          </a:p>
        </p:txBody>
      </p:sp>
      <p:sp>
        <p:nvSpPr>
          <p:cNvPr id="42" name="Text 37"/>
          <p:cNvSpPr txBox="1"/>
          <p:nvPr/>
        </p:nvSpPr>
        <p:spPr>
          <a:xfrm>
            <a:off x="6534302" y="5343754"/>
            <a:ext cx="1181405"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30天留存率高出40%</a:t>
            </a:r>
            <a:endParaRPr lang="en-US" sz="900" dirty="0"/>
          </a:p>
        </p:txBody>
      </p:sp>
      <p:sp>
        <p:nvSpPr>
          <p:cNvPr id="43" name="Text 38"/>
          <p:cNvSpPr txBox="1"/>
          <p:nvPr/>
        </p:nvSpPr>
        <p:spPr>
          <a:xfrm>
            <a:off x="8829446" y="5191049"/>
            <a:ext cx="6675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客户满意度</a:t>
            </a:r>
            <a:endParaRPr lang="en-US" sz="900" dirty="0"/>
          </a:p>
        </p:txBody>
      </p:sp>
      <p:sp>
        <p:nvSpPr>
          <p:cNvPr id="44" name="Text 39"/>
          <p:cNvSpPr txBox="1"/>
          <p:nvPr/>
        </p:nvSpPr>
        <p:spPr>
          <a:xfrm>
            <a:off x="8829446" y="5343754"/>
            <a:ext cx="125730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NPS分数高于竞品25分</a:t>
            </a:r>
            <a:endParaRPr lang="en-US" sz="900" dirty="0"/>
          </a:p>
        </p:txBody>
      </p:sp>
      <p:sp>
        <p:nvSpPr>
          <p:cNvPr id="45" name="Shape 40"/>
          <p:cNvSpPr/>
          <p:nvPr/>
        </p:nvSpPr>
        <p:spPr>
          <a:xfrm>
            <a:off x="1067105" y="5781751"/>
            <a:ext cx="10058400" cy="9144"/>
          </a:xfrm>
          <a:prstGeom prst="rect">
            <a:avLst/>
          </a:prstGeom>
          <a:solidFill>
            <a:srgbClr val="E5E7EB"/>
          </a:solidFill>
          <a:ln/>
        </p:spPr>
      </p:sp>
      <p:pic>
        <p:nvPicPr>
          <p:cNvPr id="46" name="Image 3" descr="preencoded.png">    </p:cNvPr>
          <p:cNvPicPr>
            <a:picLocks noChangeAspect="1"/>
          </p:cNvPicPr>
          <p:nvPr/>
        </p:nvPicPr>
        <p:blipFill>
          <a:blip r:embed="rId4"/>
          <a:srcRect l="0" r="0" t="0" b="0"/>
          <a:stretch/>
        </p:blipFill>
        <p:spPr>
          <a:xfrm>
            <a:off x="1067105" y="5971946"/>
            <a:ext cx="133502" cy="133502"/>
          </a:xfrm>
          <a:prstGeom prst="rect">
            <a:avLst/>
          </a:prstGeom>
        </p:spPr>
      </p:pic>
      <p:sp>
        <p:nvSpPr>
          <p:cNvPr id="47" name="Text 41"/>
          <p:cNvSpPr txBox="1"/>
          <p:nvPr/>
        </p:nvSpPr>
        <p:spPr>
          <a:xfrm>
            <a:off x="1276502" y="5952744"/>
            <a:ext cx="623437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核心洞察：顶级投资人更看重技术壁垒与差异化产品体验的双重证明，而非仅仅是基于大模型的简单封装</a:t>
            </a:r>
            <a:endParaRPr lang="en-US" sz="1000" dirty="0"/>
          </a:p>
        </p:txBody>
      </p:sp>
      <p:sp>
        <p:nvSpPr>
          <p:cNvPr id="48" name="Shape 42"/>
          <p:cNvSpPr/>
          <p:nvPr/>
        </p:nvSpPr>
        <p:spPr>
          <a:xfrm>
            <a:off x="1429207" y="1714500"/>
            <a:ext cx="57607" cy="57607"/>
          </a:xfrm>
          <a:prstGeom prst="ellipse">
            <a:avLst/>
          </a:prstGeom>
          <a:solidFill>
            <a:srgbClr val="3B82F6"/>
          </a:solidFill>
          <a:ln/>
        </p:spPr>
      </p:sp>
      <p:sp>
        <p:nvSpPr>
          <p:cNvPr id="49" name="Shape 43"/>
          <p:cNvSpPr/>
          <p:nvPr/>
        </p:nvSpPr>
        <p:spPr>
          <a:xfrm>
            <a:off x="1904695" y="2095805"/>
            <a:ext cx="57607" cy="57607"/>
          </a:xfrm>
          <a:prstGeom prst="ellipse">
            <a:avLst/>
          </a:prstGeom>
          <a:solidFill>
            <a:srgbClr val="3B82F6"/>
          </a:solidFill>
          <a:ln/>
        </p:spPr>
      </p:sp>
      <p:sp>
        <p:nvSpPr>
          <p:cNvPr id="50" name="Shape 44"/>
          <p:cNvSpPr/>
          <p:nvPr/>
        </p:nvSpPr>
        <p:spPr>
          <a:xfrm>
            <a:off x="1333195" y="2476195"/>
            <a:ext cx="57607" cy="57607"/>
          </a:xfrm>
          <a:prstGeom prst="ellipse">
            <a:avLst/>
          </a:prstGeom>
          <a:solidFill>
            <a:srgbClr val="3B82F6"/>
          </a:solidFill>
          <a:ln/>
        </p:spPr>
      </p:sp>
      <p:sp>
        <p:nvSpPr>
          <p:cNvPr id="51" name="Shape 45"/>
          <p:cNvSpPr/>
          <p:nvPr/>
        </p:nvSpPr>
        <p:spPr>
          <a:xfrm>
            <a:off x="1444752" y="1861718"/>
            <a:ext cx="476402" cy="9144"/>
          </a:xfrm>
          <a:prstGeom prst="rect">
            <a:avLst/>
          </a:prstGeom>
          <a:solidFill>
            <a:srgbClr val="3B82F6">
              <a:alpha val="20000"/>
            </a:srgbClr>
          </a:solidFill>
          <a:ln/>
        </p:spPr>
      </p:sp>
      <p:sp>
        <p:nvSpPr>
          <p:cNvPr id="52" name="Shape 46"/>
          <p:cNvSpPr/>
          <p:nvPr/>
        </p:nvSpPr>
        <p:spPr>
          <a:xfrm>
            <a:off x="1837944" y="1940357"/>
            <a:ext cx="571500" cy="9144"/>
          </a:xfrm>
          <a:prstGeom prst="rect">
            <a:avLst/>
          </a:prstGeom>
          <a:solidFill>
            <a:srgbClr val="3B82F6">
              <a:alpha val="20000"/>
            </a:srgbClr>
          </a:solidFill>
          <a:ln/>
        </p:spPr>
      </p:sp>
      <p:sp>
        <p:nvSpPr>
          <p:cNvPr id="53" name="Text 47"/>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产品体验与技术壁垒评估</a:t>
            </a:r>
            <a:endParaRPr lang="en-US"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12191695" cy="7029907"/>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8762695" y="4172407"/>
            <a:ext cx="28575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6393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 native及成员互补型团队尽调要素及反面典型案例</a:t>
            </a:r>
            <a:endParaRPr lang="en-US" sz="1200" dirty="0"/>
          </a:p>
        </p:txBody>
      </p:sp>
      <p:sp>
        <p:nvSpPr>
          <p:cNvPr id="6" name="Shape 3"/>
          <p:cNvSpPr/>
          <p:nvPr/>
        </p:nvSpPr>
        <p:spPr>
          <a:xfrm>
            <a:off x="1067105" y="1742846"/>
            <a:ext cx="4876495" cy="2018995"/>
          </a:xfrm>
          <a:prstGeom prst="rect">
            <a:avLst/>
          </a:prstGeom>
          <a:solidFill>
            <a:srgbClr val="F0F7FF"/>
          </a:solidFill>
          <a:ln/>
        </p:spPr>
      </p:sp>
      <p:sp>
        <p:nvSpPr>
          <p:cNvPr id="7" name="Shape 4"/>
          <p:cNvSpPr/>
          <p:nvPr/>
        </p:nvSpPr>
        <p:spPr>
          <a:xfrm>
            <a:off x="1067105" y="1742846"/>
            <a:ext cx="38405" cy="2018995"/>
          </a:xfrm>
          <a:prstGeom prst="rect">
            <a:avLst/>
          </a:prstGeom>
          <a:solidFill>
            <a:srgbClr val="2563EB"/>
          </a:solidFill>
          <a:ln/>
        </p:spPr>
      </p:sp>
      <p:sp>
        <p:nvSpPr>
          <p:cNvPr id="8" name="Text 5"/>
          <p:cNvSpPr txBox="1"/>
          <p:nvPr/>
        </p:nvSpPr>
        <p:spPr>
          <a:xfrm>
            <a:off x="1295705" y="1952244"/>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典型案例分析</a:t>
            </a:r>
            <a:endParaRPr lang="en-US" sz="1200" dirty="0"/>
          </a:p>
        </p:txBody>
      </p:sp>
      <p:sp>
        <p:nvSpPr>
          <p:cNvPr id="9" name="Shape 6"/>
          <p:cNvSpPr/>
          <p:nvPr/>
        </p:nvSpPr>
        <p:spPr>
          <a:xfrm>
            <a:off x="4296766" y="1943100"/>
            <a:ext cx="1457554" cy="209398"/>
          </a:xfrm>
          <a:prstGeom prst="roundRect">
            <a:avLst>
              <a:gd name="adj" fmla="val 238189"/>
            </a:avLst>
          </a:prstGeom>
          <a:solidFill>
            <a:srgbClr val="E5EDFF"/>
          </a:solidFill>
          <a:ln/>
        </p:spPr>
      </p:sp>
      <p:sp>
        <p:nvSpPr>
          <p:cNvPr id="10" name="Text 7"/>
          <p:cNvSpPr txBox="1"/>
          <p:nvPr/>
        </p:nvSpPr>
        <p:spPr>
          <a:xfrm>
            <a:off x="4372661" y="1971446"/>
            <a:ext cx="1390802" cy="143561"/>
          </a:xfrm>
          <a:prstGeom prst="rect">
            <a:avLst/>
          </a:prstGeom>
          <a:noFill/>
          <a:ln/>
        </p:spPr>
        <p:txBody>
          <a:bodyPr wrap="square" lIns="0" tIns="0" rIns="0" bIns="0" rtlCol="0" anchor="ctr"/>
          <a:lstStyle/>
          <a:p>
            <a:pPr algn="l" indent="0" marL="0">
              <a:buNone/>
            </a:pPr>
            <a:r>
              <a:rPr lang="en-US" sz="900" dirty="0">
                <a:solidFill>
                  <a:srgbClr val="3B82F6"/>
                </a:solidFill>
                <a:latin typeface="Inter" pitchFamily="34" charset="0"/>
                <a:ea typeface="Inter" pitchFamily="34" charset="-122"/>
                <a:cs typeface="Inter" pitchFamily="34" charset="-120"/>
              </a:rPr>
              <a:t>头部VC基金实际尽调案例</a:t>
            </a:r>
            <a:endParaRPr lang="en-US" sz="900" dirty="0"/>
          </a:p>
        </p:txBody>
      </p:sp>
      <p:sp>
        <p:nvSpPr>
          <p:cNvPr id="11" name="Text 8"/>
          <p:cNvSpPr txBox="1"/>
          <p:nvPr/>
        </p:nvSpPr>
        <p:spPr>
          <a:xfrm>
            <a:off x="1295705" y="2286000"/>
            <a:ext cx="45006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某团队由知名大厂前AI研究员领衔，搭配具有丰富产业经验的业务负责人。团队计划开发垂直行业AI Agent解决方案，前期已获得天使投资。</a:t>
            </a:r>
            <a:endParaRPr lang="en-US" sz="1000" dirty="0"/>
          </a:p>
        </p:txBody>
      </p:sp>
      <p:sp>
        <p:nvSpPr>
          <p:cNvPr id="12" name="Shape 9"/>
          <p:cNvSpPr/>
          <p:nvPr/>
        </p:nvSpPr>
        <p:spPr>
          <a:xfrm>
            <a:off x="1295705" y="2809951"/>
            <a:ext cx="2171700" cy="761695"/>
          </a:xfrm>
          <a:prstGeom prst="roundRect">
            <a:avLst>
              <a:gd name="adj" fmla="val 12005"/>
            </a:avLst>
          </a:prstGeom>
          <a:solidFill>
            <a:srgbClr val="DBEAFE"/>
          </a:solidFill>
          <a:ln/>
        </p:spPr>
      </p:sp>
      <p:sp>
        <p:nvSpPr>
          <p:cNvPr id="13" name="Shape 10"/>
          <p:cNvSpPr/>
          <p:nvPr/>
        </p:nvSpPr>
        <p:spPr>
          <a:xfrm>
            <a:off x="3581705" y="2809951"/>
            <a:ext cx="2171700" cy="761695"/>
          </a:xfrm>
          <a:prstGeom prst="roundRect">
            <a:avLst>
              <a:gd name="adj" fmla="val 12005"/>
            </a:avLst>
          </a:prstGeom>
          <a:solidFill>
            <a:srgbClr val="DBEAFE"/>
          </a:solidFill>
          <a:ln/>
        </p:spPr>
      </p:sp>
      <p:sp>
        <p:nvSpPr>
          <p:cNvPr id="14" name="Text 11"/>
          <p:cNvSpPr txBox="1"/>
          <p:nvPr/>
        </p:nvSpPr>
        <p:spPr>
          <a:xfrm>
            <a:off x="1410005" y="2933395"/>
            <a:ext cx="633679"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技术背景</a:t>
            </a:r>
            <a:endParaRPr lang="en-US" sz="1000" dirty="0"/>
          </a:p>
        </p:txBody>
      </p:sp>
      <p:sp>
        <p:nvSpPr>
          <p:cNvPr id="15" name="Text 12"/>
          <p:cNvSpPr txBox="1"/>
          <p:nvPr/>
        </p:nvSpPr>
        <p:spPr>
          <a:xfrm>
            <a:off x="3696005" y="2933395"/>
            <a:ext cx="633679"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产业经验</a:t>
            </a:r>
            <a:endParaRPr lang="en-US" sz="1000" dirty="0"/>
          </a:p>
        </p:txBody>
      </p:sp>
      <p:sp>
        <p:nvSpPr>
          <p:cNvPr id="16" name="Text 13"/>
          <p:cNvSpPr txBox="1"/>
          <p:nvPr/>
        </p:nvSpPr>
        <p:spPr>
          <a:xfrm>
            <a:off x="1410005" y="3152851"/>
            <a:ext cx="2029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NLP/LLM领域3篇顶会论文，主导大模型训练项目</a:t>
            </a:r>
            <a:endParaRPr lang="en-US" sz="900" dirty="0"/>
          </a:p>
        </p:txBody>
      </p:sp>
      <p:sp>
        <p:nvSpPr>
          <p:cNvPr id="17" name="Text 14"/>
          <p:cNvSpPr txBox="1"/>
          <p:nvPr/>
        </p:nvSpPr>
        <p:spPr>
          <a:xfrm>
            <a:off x="3696005" y="3152851"/>
            <a:ext cx="2029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行业Top5企业8年经验，深度理解客户痛点</a:t>
            </a:r>
            <a:endParaRPr lang="en-US" sz="900" dirty="0"/>
          </a:p>
        </p:txBody>
      </p:sp>
      <p:sp>
        <p:nvSpPr>
          <p:cNvPr id="18" name="Shape 15"/>
          <p:cNvSpPr/>
          <p:nvPr/>
        </p:nvSpPr>
        <p:spPr>
          <a:xfrm>
            <a:off x="1067105" y="3991356"/>
            <a:ext cx="4876495" cy="2018995"/>
          </a:xfrm>
          <a:prstGeom prst="roundRect">
            <a:avLst>
              <a:gd name="adj" fmla="val 1709"/>
            </a:avLst>
          </a:prstGeom>
          <a:solidFill>
            <a:srgbClr val="F9FAFB"/>
          </a:solidFill>
          <a:ln/>
        </p:spPr>
      </p:sp>
      <p:pic>
        <p:nvPicPr>
          <p:cNvPr id="19" name="Image 1" descr="preencoded.png">    </p:cNvPr>
          <p:cNvPicPr>
            <a:picLocks noChangeAspect="1"/>
          </p:cNvPicPr>
          <p:nvPr/>
        </p:nvPicPr>
        <p:blipFill>
          <a:blip r:embed="rId2"/>
          <a:srcRect l="0" r="0" t="0" b="0"/>
          <a:stretch/>
        </p:blipFill>
        <p:spPr>
          <a:xfrm>
            <a:off x="1257300" y="4219956"/>
            <a:ext cx="152705" cy="152705"/>
          </a:xfrm>
          <a:prstGeom prst="rect">
            <a:avLst/>
          </a:prstGeom>
        </p:spPr>
      </p:pic>
      <p:sp>
        <p:nvSpPr>
          <p:cNvPr id="20" name="Text 16"/>
          <p:cNvSpPr txBox="1"/>
          <p:nvPr/>
        </p:nvSpPr>
        <p:spPr>
          <a:xfrm>
            <a:off x="1485900" y="4181551"/>
            <a:ext cx="1495958" cy="22860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投资人重点关注要素</a:t>
            </a:r>
            <a:endParaRPr lang="en-US" sz="1200" dirty="0"/>
          </a:p>
        </p:txBody>
      </p:sp>
      <p:sp>
        <p:nvSpPr>
          <p:cNvPr id="21" name="Text 17"/>
          <p:cNvSpPr txBox="1"/>
          <p:nvPr/>
        </p:nvSpPr>
        <p:spPr>
          <a:xfrm>
            <a:off x="1543507" y="4533595"/>
            <a:ext cx="2196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团队成员能力互补性（技术+业务）</a:t>
            </a:r>
            <a:endParaRPr lang="en-US" sz="1000" dirty="0"/>
          </a:p>
        </p:txBody>
      </p:sp>
      <p:sp>
        <p:nvSpPr>
          <p:cNvPr id="22" name="Text 18"/>
          <p:cNvSpPr txBox="1"/>
          <p:nvPr/>
        </p:nvSpPr>
        <p:spPr>
          <a:xfrm>
            <a:off x="1543507" y="4839005"/>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核心成员过往成功经历与项目相关性</a:t>
            </a:r>
            <a:endParaRPr lang="en-US" sz="1000" dirty="0"/>
          </a:p>
        </p:txBody>
      </p:sp>
      <p:sp>
        <p:nvSpPr>
          <p:cNvPr id="23" name="Text 19"/>
          <p:cNvSpPr txBox="1"/>
          <p:nvPr/>
        </p:nvSpPr>
        <p:spPr>
          <a:xfrm>
            <a:off x="1543507" y="5105095"/>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创始团队稳定性与持股结构合理性</a:t>
            </a:r>
            <a:endParaRPr lang="en-US" sz="1000" dirty="0"/>
          </a:p>
        </p:txBody>
      </p:sp>
      <p:sp>
        <p:nvSpPr>
          <p:cNvPr id="24" name="Text 20"/>
          <p:cNvSpPr txBox="1"/>
          <p:nvPr/>
        </p:nvSpPr>
        <p:spPr>
          <a:xfrm>
            <a:off x="1543507" y="5372100"/>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技术壁垒与数据资源获取能力</a:t>
            </a:r>
            <a:endParaRPr lang="en-US" sz="1000" dirty="0"/>
          </a:p>
        </p:txBody>
      </p:sp>
      <p:sp>
        <p:nvSpPr>
          <p:cNvPr id="25" name="Text 21"/>
          <p:cNvSpPr txBox="1"/>
          <p:nvPr/>
        </p:nvSpPr>
        <p:spPr>
          <a:xfrm>
            <a:off x="1543507" y="5639105"/>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抗压能力与创业心态成熟度</a:t>
            </a:r>
            <a:endParaRPr lang="en-US" sz="1000" dirty="0"/>
          </a:p>
        </p:txBody>
      </p:sp>
      <p:sp>
        <p:nvSpPr>
          <p:cNvPr id="26" name="Shape 22"/>
          <p:cNvSpPr/>
          <p:nvPr/>
        </p:nvSpPr>
        <p:spPr>
          <a:xfrm>
            <a:off x="6248095" y="1742846"/>
            <a:ext cx="4876495" cy="2743200"/>
          </a:xfrm>
          <a:prstGeom prst="roundRect">
            <a:avLst>
              <a:gd name="adj" fmla="val 926"/>
            </a:avLst>
          </a:prstGeom>
          <a:solidFill>
            <a:srgbClr val="F9FAFB"/>
          </a:solidFill>
          <a:ln/>
        </p:spPr>
      </p:sp>
      <p:sp>
        <p:nvSpPr>
          <p:cNvPr id="27" name="Text 23"/>
          <p:cNvSpPr txBox="1"/>
          <p:nvPr/>
        </p:nvSpPr>
        <p:spPr>
          <a:xfrm>
            <a:off x="6439205" y="1952244"/>
            <a:ext cx="1677010" cy="19111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AI native团队尽调清单</a:t>
            </a:r>
            <a:endParaRPr lang="en-US" sz="1200" dirty="0"/>
          </a:p>
        </p:txBody>
      </p:sp>
      <p:sp>
        <p:nvSpPr>
          <p:cNvPr id="28" name="Shape 24"/>
          <p:cNvSpPr/>
          <p:nvPr/>
        </p:nvSpPr>
        <p:spPr>
          <a:xfrm>
            <a:off x="6439205" y="2276856"/>
            <a:ext cx="2171700" cy="933602"/>
          </a:xfrm>
          <a:prstGeom prst="roundRect">
            <a:avLst>
              <a:gd name="adj" fmla="val 3998"/>
            </a:avLst>
          </a:prstGeom>
          <a:solidFill>
            <a:srgbClr val="FFFFFF"/>
          </a:solidFill>
          <a:ln w="12700">
            <a:solidFill>
              <a:srgbClr val="E5E7EB"/>
            </a:solidFill>
            <a:prstDash val="solid"/>
          </a:ln>
        </p:spPr>
      </p:sp>
      <p:sp>
        <p:nvSpPr>
          <p:cNvPr id="29" name="Shape 25"/>
          <p:cNvSpPr/>
          <p:nvPr/>
        </p:nvSpPr>
        <p:spPr>
          <a:xfrm>
            <a:off x="8762695" y="2276856"/>
            <a:ext cx="2171700" cy="933602"/>
          </a:xfrm>
          <a:prstGeom prst="roundRect">
            <a:avLst>
              <a:gd name="adj" fmla="val 3998"/>
            </a:avLst>
          </a:prstGeom>
          <a:solidFill>
            <a:srgbClr val="FFFFFF"/>
          </a:solidFill>
          <a:ln w="12700">
            <a:solidFill>
              <a:srgbClr val="E5E7EB"/>
            </a:solidFill>
            <a:prstDash val="solid"/>
          </a:ln>
        </p:spPr>
      </p:sp>
      <p:sp>
        <p:nvSpPr>
          <p:cNvPr id="30" name="Shape 26"/>
          <p:cNvSpPr/>
          <p:nvPr/>
        </p:nvSpPr>
        <p:spPr>
          <a:xfrm>
            <a:off x="6439205" y="3362249"/>
            <a:ext cx="2171700" cy="933602"/>
          </a:xfrm>
          <a:prstGeom prst="roundRect">
            <a:avLst>
              <a:gd name="adj" fmla="val 3998"/>
            </a:avLst>
          </a:prstGeom>
          <a:solidFill>
            <a:srgbClr val="FFFFFF"/>
          </a:solidFill>
          <a:ln w="12700">
            <a:solidFill>
              <a:srgbClr val="E5E7EB"/>
            </a:solidFill>
            <a:prstDash val="solid"/>
          </a:ln>
        </p:spPr>
      </p:sp>
      <p:sp>
        <p:nvSpPr>
          <p:cNvPr id="31" name="Shape 27"/>
          <p:cNvSpPr/>
          <p:nvPr/>
        </p:nvSpPr>
        <p:spPr>
          <a:xfrm>
            <a:off x="8762695" y="3362249"/>
            <a:ext cx="2171700" cy="933602"/>
          </a:xfrm>
          <a:prstGeom prst="roundRect">
            <a:avLst>
              <a:gd name="adj" fmla="val 3998"/>
            </a:avLst>
          </a:prstGeom>
          <a:solidFill>
            <a:srgbClr val="FFFFFF"/>
          </a:solidFill>
          <a:ln w="12700">
            <a:solidFill>
              <a:srgbClr val="E5E7EB"/>
            </a:solidFill>
            <a:prstDash val="solid"/>
          </a:ln>
        </p:spPr>
      </p:sp>
      <p:sp>
        <p:nvSpPr>
          <p:cNvPr id="32" name="Text 28"/>
          <p:cNvSpPr txBox="1"/>
          <p:nvPr/>
        </p:nvSpPr>
        <p:spPr>
          <a:xfrm>
            <a:off x="6562649" y="2409444"/>
            <a:ext cx="900684"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技术能力评估</a:t>
            </a:r>
            <a:endParaRPr lang="en-US" sz="1000" dirty="0"/>
          </a:p>
        </p:txBody>
      </p:sp>
      <p:sp>
        <p:nvSpPr>
          <p:cNvPr id="33" name="Text 29"/>
          <p:cNvSpPr txBox="1"/>
          <p:nvPr/>
        </p:nvSpPr>
        <p:spPr>
          <a:xfrm>
            <a:off x="8887054" y="2409444"/>
            <a:ext cx="1034186"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商业化能力评估</a:t>
            </a:r>
            <a:endParaRPr lang="en-US" sz="1000" dirty="0"/>
          </a:p>
        </p:txBody>
      </p:sp>
      <p:sp>
        <p:nvSpPr>
          <p:cNvPr id="34" name="Text 30"/>
          <p:cNvSpPr txBox="1"/>
          <p:nvPr/>
        </p:nvSpPr>
        <p:spPr>
          <a:xfrm>
            <a:off x="6562649" y="3495751"/>
            <a:ext cx="900684"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组织能力评估</a:t>
            </a:r>
            <a:endParaRPr lang="en-US" sz="1000" dirty="0"/>
          </a:p>
        </p:txBody>
      </p:sp>
      <p:sp>
        <p:nvSpPr>
          <p:cNvPr id="35" name="Text 31"/>
          <p:cNvSpPr txBox="1"/>
          <p:nvPr/>
        </p:nvSpPr>
        <p:spPr>
          <a:xfrm>
            <a:off x="8887054" y="3495751"/>
            <a:ext cx="767182"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执行力评估</a:t>
            </a:r>
            <a:endParaRPr lang="en-US" sz="1000" dirty="0"/>
          </a:p>
        </p:txBody>
      </p:sp>
      <p:sp>
        <p:nvSpPr>
          <p:cNvPr id="36" name="Text 32"/>
          <p:cNvSpPr txBox="1"/>
          <p:nvPr/>
        </p:nvSpPr>
        <p:spPr>
          <a:xfrm>
            <a:off x="6752844" y="2628900"/>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核心算法原理理解深度</a:t>
            </a:r>
            <a:endParaRPr lang="en-US" sz="900" dirty="0"/>
          </a:p>
        </p:txBody>
      </p:sp>
      <p:sp>
        <p:nvSpPr>
          <p:cNvPr id="37" name="Text 33"/>
          <p:cNvSpPr txBox="1"/>
          <p:nvPr/>
        </p:nvSpPr>
        <p:spPr>
          <a:xfrm>
            <a:off x="6752844" y="2781605"/>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大模型微调与应用能力</a:t>
            </a:r>
            <a:endParaRPr lang="en-US" sz="900" dirty="0"/>
          </a:p>
        </p:txBody>
      </p:sp>
      <p:sp>
        <p:nvSpPr>
          <p:cNvPr id="38" name="Text 34"/>
          <p:cNvSpPr txBox="1"/>
          <p:nvPr/>
        </p:nvSpPr>
        <p:spPr>
          <a:xfrm>
            <a:off x="6752844" y="2933395"/>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技术迭代与风险应对</a:t>
            </a:r>
            <a:endParaRPr lang="en-US" sz="900" dirty="0"/>
          </a:p>
        </p:txBody>
      </p:sp>
      <p:sp>
        <p:nvSpPr>
          <p:cNvPr id="39" name="Text 35"/>
          <p:cNvSpPr txBox="1"/>
          <p:nvPr/>
        </p:nvSpPr>
        <p:spPr>
          <a:xfrm>
            <a:off x="9077249" y="2628900"/>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产品定位与市场洞察</a:t>
            </a:r>
            <a:endParaRPr lang="en-US" sz="900" dirty="0"/>
          </a:p>
        </p:txBody>
      </p:sp>
      <p:sp>
        <p:nvSpPr>
          <p:cNvPr id="40" name="Text 36"/>
          <p:cNvSpPr txBox="1"/>
          <p:nvPr/>
        </p:nvSpPr>
        <p:spPr>
          <a:xfrm>
            <a:off x="9077249" y="2781605"/>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客户获取与转化能力</a:t>
            </a:r>
            <a:endParaRPr lang="en-US" sz="900" dirty="0"/>
          </a:p>
        </p:txBody>
      </p:sp>
      <p:sp>
        <p:nvSpPr>
          <p:cNvPr id="41" name="Text 37"/>
          <p:cNvSpPr txBox="1"/>
          <p:nvPr/>
        </p:nvSpPr>
        <p:spPr>
          <a:xfrm>
            <a:off x="9077249" y="2933395"/>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长期商业模型可持续性</a:t>
            </a:r>
            <a:endParaRPr lang="en-US" sz="900" dirty="0"/>
          </a:p>
        </p:txBody>
      </p:sp>
      <p:sp>
        <p:nvSpPr>
          <p:cNvPr id="42" name="Text 38"/>
          <p:cNvSpPr txBox="1"/>
          <p:nvPr/>
        </p:nvSpPr>
        <p:spPr>
          <a:xfrm>
            <a:off x="6752844" y="3715207"/>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人才吸引与团队构建</a:t>
            </a:r>
            <a:endParaRPr lang="en-US" sz="900" dirty="0"/>
          </a:p>
        </p:txBody>
      </p:sp>
      <p:sp>
        <p:nvSpPr>
          <p:cNvPr id="43" name="Text 39"/>
          <p:cNvSpPr txBox="1"/>
          <p:nvPr/>
        </p:nvSpPr>
        <p:spPr>
          <a:xfrm>
            <a:off x="6752844" y="3866998"/>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跨部门协作与资源调配</a:t>
            </a:r>
            <a:endParaRPr lang="en-US" sz="900" dirty="0"/>
          </a:p>
        </p:txBody>
      </p:sp>
      <p:sp>
        <p:nvSpPr>
          <p:cNvPr id="44" name="Text 40"/>
          <p:cNvSpPr txBox="1"/>
          <p:nvPr/>
        </p:nvSpPr>
        <p:spPr>
          <a:xfrm>
            <a:off x="6752844" y="4019702"/>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组织文化与价值观塑造</a:t>
            </a:r>
            <a:endParaRPr lang="en-US" sz="900" dirty="0"/>
          </a:p>
        </p:txBody>
      </p:sp>
      <p:sp>
        <p:nvSpPr>
          <p:cNvPr id="45" name="Text 41"/>
          <p:cNvSpPr txBox="1"/>
          <p:nvPr/>
        </p:nvSpPr>
        <p:spPr>
          <a:xfrm>
            <a:off x="9077249" y="3715207"/>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项目里程碑达成情况</a:t>
            </a:r>
            <a:endParaRPr lang="en-US" sz="900" dirty="0"/>
          </a:p>
        </p:txBody>
      </p:sp>
      <p:sp>
        <p:nvSpPr>
          <p:cNvPr id="46" name="Text 42"/>
          <p:cNvSpPr txBox="1"/>
          <p:nvPr/>
        </p:nvSpPr>
        <p:spPr>
          <a:xfrm>
            <a:off x="9077249" y="3866998"/>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资源高效利用能力</a:t>
            </a:r>
            <a:endParaRPr lang="en-US" sz="900" dirty="0"/>
          </a:p>
        </p:txBody>
      </p:sp>
      <p:sp>
        <p:nvSpPr>
          <p:cNvPr id="47" name="Text 43"/>
          <p:cNvSpPr txBox="1"/>
          <p:nvPr/>
        </p:nvSpPr>
        <p:spPr>
          <a:xfrm>
            <a:off x="9077249" y="4019702"/>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战略调整与灵活应变</a:t>
            </a:r>
            <a:endParaRPr lang="en-US" sz="900" dirty="0"/>
          </a:p>
        </p:txBody>
      </p:sp>
      <p:sp>
        <p:nvSpPr>
          <p:cNvPr id="48" name="Shape 44"/>
          <p:cNvSpPr/>
          <p:nvPr/>
        </p:nvSpPr>
        <p:spPr>
          <a:xfrm>
            <a:off x="6248095" y="4677156"/>
            <a:ext cx="4876495" cy="1390802"/>
          </a:xfrm>
          <a:prstGeom prst="roundRect">
            <a:avLst>
              <a:gd name="adj" fmla="val 3603"/>
            </a:avLst>
          </a:prstGeom>
          <a:solidFill>
            <a:srgbClr val="FEF2F2"/>
          </a:solidFill>
          <a:ln w="12700">
            <a:solidFill>
              <a:srgbClr val="FEE2E2"/>
            </a:solidFill>
            <a:prstDash val="solid"/>
          </a:ln>
        </p:spPr>
      </p:sp>
      <p:pic>
        <p:nvPicPr>
          <p:cNvPr id="49" name="Image 2" descr="preencoded.png">    </p:cNvPr>
          <p:cNvPicPr>
            <a:picLocks noChangeAspect="1"/>
          </p:cNvPicPr>
          <p:nvPr/>
        </p:nvPicPr>
        <p:blipFill>
          <a:blip r:embed="rId3"/>
          <a:srcRect l="0" r="0" t="0" b="0"/>
          <a:stretch/>
        </p:blipFill>
        <p:spPr>
          <a:xfrm>
            <a:off x="6448349" y="4914900"/>
            <a:ext cx="152705" cy="152705"/>
          </a:xfrm>
          <a:prstGeom prst="rect">
            <a:avLst/>
          </a:prstGeom>
        </p:spPr>
      </p:pic>
      <p:sp>
        <p:nvSpPr>
          <p:cNvPr id="50" name="Text 45"/>
          <p:cNvSpPr txBox="1"/>
          <p:nvPr/>
        </p:nvSpPr>
        <p:spPr>
          <a:xfrm>
            <a:off x="6676949" y="4895698"/>
            <a:ext cx="1343254"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反面典型案例警示</a:t>
            </a:r>
            <a:endParaRPr lang="en-US" sz="1200" dirty="0"/>
          </a:p>
        </p:txBody>
      </p:sp>
      <p:sp>
        <p:nvSpPr>
          <p:cNvPr id="51" name="Text 46"/>
          <p:cNvSpPr txBox="1"/>
          <p:nvPr/>
        </p:nvSpPr>
        <p:spPr>
          <a:xfrm>
            <a:off x="6448349" y="5229454"/>
            <a:ext cx="4377233"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某AI Agent创业项目拥有技术出身创始团队，但缺乏产业经验和商业化人才，导致产品定位偏离市场需求，最终因无法证明商业价值而融资失败。</a:t>
            </a:r>
            <a:endParaRPr lang="en-US" sz="1000" dirty="0"/>
          </a:p>
        </p:txBody>
      </p:sp>
      <p:sp>
        <p:nvSpPr>
          <p:cNvPr id="52" name="Text 47"/>
          <p:cNvSpPr txBox="1"/>
          <p:nvPr/>
        </p:nvSpPr>
        <p:spPr>
          <a:xfrm>
            <a:off x="6448349" y="5715000"/>
            <a:ext cx="34107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核心教训：技术团队必须搭配产业和商业人才，形成互补能力结构</a:t>
            </a:r>
            <a:endParaRPr lang="en-US" sz="900" dirty="0"/>
          </a:p>
        </p:txBody>
      </p:sp>
      <p:sp>
        <p:nvSpPr>
          <p:cNvPr id="53" name="Shape 48"/>
          <p:cNvSpPr/>
          <p:nvPr/>
        </p:nvSpPr>
        <p:spPr>
          <a:xfrm>
            <a:off x="1067105" y="6067044"/>
            <a:ext cx="10058400" cy="9144"/>
          </a:xfrm>
          <a:prstGeom prst="rect">
            <a:avLst/>
          </a:prstGeom>
          <a:solidFill>
            <a:srgbClr val="E5E7EB"/>
          </a:solidFill>
          <a:ln/>
        </p:spPr>
      </p:sp>
      <p:pic>
        <p:nvPicPr>
          <p:cNvPr id="54" name="Image 3" descr="preencoded.png">    </p:cNvPr>
          <p:cNvPicPr>
            <a:picLocks noChangeAspect="1"/>
          </p:cNvPicPr>
          <p:nvPr/>
        </p:nvPicPr>
        <p:blipFill>
          <a:blip r:embed="rId4"/>
          <a:srcRect l="0" r="0" t="0" b="0"/>
          <a:stretch/>
        </p:blipFill>
        <p:spPr>
          <a:xfrm>
            <a:off x="1067105" y="6258154"/>
            <a:ext cx="133502" cy="133502"/>
          </a:xfrm>
          <a:prstGeom prst="rect">
            <a:avLst/>
          </a:prstGeom>
        </p:spPr>
      </p:pic>
      <p:sp>
        <p:nvSpPr>
          <p:cNvPr id="55" name="Text 49"/>
          <p:cNvSpPr txBox="1"/>
          <p:nvPr/>
        </p:nvSpPr>
        <p:spPr>
          <a:xfrm>
            <a:off x="1276502" y="6238951"/>
            <a:ext cx="68159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投资人洞察：头部VC更愿意投资团队背景与项目需求高度匹配、成员间能力互补、执行力已得到验证的AI创业团队</a:t>
            </a:r>
            <a:endParaRPr lang="en-US" sz="1000" dirty="0"/>
          </a:p>
        </p:txBody>
      </p:sp>
      <p:sp>
        <p:nvSpPr>
          <p:cNvPr id="56" name="Text 50"/>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团队评估逻辑及尽调清单</a:t>
            </a:r>
            <a:endParaRPr 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0" y="0"/>
            <a:ext cx="12191695" cy="7648956"/>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4976165"/>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5817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预算12-36个月，核心指标与业务模型落地能力分析</a:t>
            </a:r>
            <a:endParaRPr lang="en-US" sz="1200" dirty="0"/>
          </a:p>
        </p:txBody>
      </p:sp>
      <p:sp>
        <p:nvSpPr>
          <p:cNvPr id="6" name="Shape 3"/>
          <p:cNvSpPr/>
          <p:nvPr/>
        </p:nvSpPr>
        <p:spPr>
          <a:xfrm>
            <a:off x="1067105" y="4714646"/>
            <a:ext cx="3200400" cy="990295"/>
          </a:xfrm>
          <a:prstGeom prst="roundRect">
            <a:avLst>
              <a:gd name="adj" fmla="val 5327"/>
            </a:avLst>
          </a:prstGeom>
          <a:solidFill>
            <a:srgbClr val="EFF6FF"/>
          </a:solidFill>
          <a:ln/>
        </p:spPr>
      </p:sp>
      <p:sp>
        <p:nvSpPr>
          <p:cNvPr id="7" name="Shape 4"/>
          <p:cNvSpPr/>
          <p:nvPr/>
        </p:nvSpPr>
        <p:spPr>
          <a:xfrm>
            <a:off x="1067105" y="4714646"/>
            <a:ext cx="28346" cy="990295"/>
          </a:xfrm>
          <a:prstGeom prst="rect">
            <a:avLst/>
          </a:prstGeom>
          <a:solidFill>
            <a:srgbClr val="2563EB"/>
          </a:solidFill>
          <a:ln/>
        </p:spPr>
      </p:sp>
      <p:pic>
        <p:nvPicPr>
          <p:cNvPr id="8" name="Image 1" descr="preencoded.png">    </p:cNvPr>
          <p:cNvPicPr>
            <a:picLocks noChangeAspect="1"/>
          </p:cNvPicPr>
          <p:nvPr/>
        </p:nvPicPr>
        <p:blipFill>
          <a:blip r:embed="rId2"/>
          <a:srcRect l="0" r="0" t="-43" b="-43"/>
          <a:stretch/>
        </p:blipFill>
        <p:spPr>
          <a:xfrm>
            <a:off x="1209751" y="4905756"/>
            <a:ext cx="133502" cy="152705"/>
          </a:xfrm>
          <a:prstGeom prst="rect">
            <a:avLst/>
          </a:prstGeom>
        </p:spPr>
      </p:pic>
      <p:sp>
        <p:nvSpPr>
          <p:cNvPr id="9" name="Shape 5"/>
          <p:cNvSpPr/>
          <p:nvPr/>
        </p:nvSpPr>
        <p:spPr>
          <a:xfrm>
            <a:off x="4496105" y="4714646"/>
            <a:ext cx="3200400" cy="990295"/>
          </a:xfrm>
          <a:prstGeom prst="roundRect">
            <a:avLst>
              <a:gd name="adj" fmla="val 5327"/>
            </a:avLst>
          </a:prstGeom>
          <a:solidFill>
            <a:srgbClr val="EFF6FF"/>
          </a:solidFill>
          <a:ln/>
        </p:spPr>
      </p:sp>
      <p:sp>
        <p:nvSpPr>
          <p:cNvPr id="10" name="Shape 6"/>
          <p:cNvSpPr/>
          <p:nvPr/>
        </p:nvSpPr>
        <p:spPr>
          <a:xfrm>
            <a:off x="4496105" y="4714646"/>
            <a:ext cx="28346" cy="990295"/>
          </a:xfrm>
          <a:prstGeom prst="rect">
            <a:avLst/>
          </a:prstGeom>
          <a:solidFill>
            <a:srgbClr val="2563EB"/>
          </a:solidFill>
          <a:ln/>
        </p:spPr>
      </p:sp>
      <p:sp>
        <p:nvSpPr>
          <p:cNvPr id="11" name="Shape 7"/>
          <p:cNvSpPr/>
          <p:nvPr/>
        </p:nvSpPr>
        <p:spPr>
          <a:xfrm>
            <a:off x="7925105" y="4714646"/>
            <a:ext cx="3200400" cy="990295"/>
          </a:xfrm>
          <a:prstGeom prst="roundRect">
            <a:avLst>
              <a:gd name="adj" fmla="val 5327"/>
            </a:avLst>
          </a:prstGeom>
          <a:solidFill>
            <a:srgbClr val="EFF6FF"/>
          </a:solidFill>
          <a:ln/>
        </p:spPr>
      </p:sp>
      <p:sp>
        <p:nvSpPr>
          <p:cNvPr id="12" name="Shape 8"/>
          <p:cNvSpPr/>
          <p:nvPr/>
        </p:nvSpPr>
        <p:spPr>
          <a:xfrm>
            <a:off x="7925105" y="4714646"/>
            <a:ext cx="28346" cy="990295"/>
          </a:xfrm>
          <a:prstGeom prst="rect">
            <a:avLst/>
          </a:prstGeom>
          <a:solidFill>
            <a:srgbClr val="2563EB"/>
          </a:solidFill>
          <a:ln/>
        </p:spPr>
      </p:sp>
      <p:sp>
        <p:nvSpPr>
          <p:cNvPr id="13" name="Text 9"/>
          <p:cNvSpPr txBox="1"/>
          <p:nvPr/>
        </p:nvSpPr>
        <p:spPr>
          <a:xfrm>
            <a:off x="1419149" y="4886554"/>
            <a:ext cx="1677010"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早期阶段（天使-A轮）</a:t>
            </a:r>
            <a:endParaRPr lang="en-US" sz="1200" dirty="0"/>
          </a:p>
        </p:txBody>
      </p:sp>
      <p:sp>
        <p:nvSpPr>
          <p:cNvPr id="14" name="Text 10"/>
          <p:cNvSpPr txBox="1"/>
          <p:nvPr/>
        </p:nvSpPr>
        <p:spPr>
          <a:xfrm>
            <a:off x="8296351" y="4886554"/>
            <a:ext cx="14959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业务与财务匹配评估</a:t>
            </a:r>
            <a:endParaRPr lang="en-US" sz="1200" dirty="0"/>
          </a:p>
        </p:txBody>
      </p:sp>
      <p:sp>
        <p:nvSpPr>
          <p:cNvPr id="15" name="Text 11"/>
          <p:cNvSpPr txBox="1"/>
          <p:nvPr/>
        </p:nvSpPr>
        <p:spPr>
          <a:xfrm>
            <a:off x="1209751" y="5181905"/>
            <a:ext cx="2910535"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18个月现金流规划，平均烧钱率控制在融资总额的4-5%/月，需预留3个月缓冲期</a:t>
            </a:r>
            <a:endParaRPr lang="en-US" sz="1000" dirty="0"/>
          </a:p>
        </p:txBody>
      </p:sp>
      <p:pic>
        <p:nvPicPr>
          <p:cNvPr id="16" name="Image 2" descr="preencoded.png">    </p:cNvPr>
          <p:cNvPicPr>
            <a:picLocks noChangeAspect="1"/>
          </p:cNvPicPr>
          <p:nvPr/>
        </p:nvPicPr>
        <p:blipFill>
          <a:blip r:embed="rId3"/>
          <a:srcRect l="0" r="0" t="0" b="0"/>
          <a:stretch/>
        </p:blipFill>
        <p:spPr>
          <a:xfrm>
            <a:off x="4638751" y="4905756"/>
            <a:ext cx="152705" cy="152705"/>
          </a:xfrm>
          <a:prstGeom prst="rect">
            <a:avLst/>
          </a:prstGeom>
        </p:spPr>
      </p:pic>
      <p:sp>
        <p:nvSpPr>
          <p:cNvPr id="17" name="Text 12"/>
          <p:cNvSpPr txBox="1"/>
          <p:nvPr/>
        </p:nvSpPr>
        <p:spPr>
          <a:xfrm>
            <a:off x="4867351" y="4886554"/>
            <a:ext cx="1591056"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成长期（B轮及以后）</a:t>
            </a:r>
            <a:endParaRPr lang="en-US" sz="1200" dirty="0"/>
          </a:p>
        </p:txBody>
      </p:sp>
      <p:sp>
        <p:nvSpPr>
          <p:cNvPr id="18" name="Text 13"/>
          <p:cNvSpPr txBox="1"/>
          <p:nvPr/>
        </p:nvSpPr>
        <p:spPr>
          <a:xfrm>
            <a:off x="4638751" y="5181905"/>
            <a:ext cx="2910535"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36个月规划，收入预测准确性要求提升，LTV与CAC比例≥3:1，关注单位经济学指标</a:t>
            </a:r>
            <a:endParaRPr lang="en-US" sz="1000" dirty="0"/>
          </a:p>
        </p:txBody>
      </p:sp>
      <p:pic>
        <p:nvPicPr>
          <p:cNvPr id="19" name="Image 3" descr="preencoded.png">    </p:cNvPr>
          <p:cNvPicPr>
            <a:picLocks noChangeAspect="1"/>
          </p:cNvPicPr>
          <p:nvPr/>
        </p:nvPicPr>
        <p:blipFill>
          <a:blip r:embed="rId4"/>
          <a:srcRect l="0" r="0" t="0" b="0"/>
          <a:stretch/>
        </p:blipFill>
        <p:spPr>
          <a:xfrm>
            <a:off x="8067751" y="4905756"/>
            <a:ext cx="152705" cy="152705"/>
          </a:xfrm>
          <a:prstGeom prst="rect">
            <a:avLst/>
          </a:prstGeom>
        </p:spPr>
      </p:pic>
      <p:sp>
        <p:nvSpPr>
          <p:cNvPr id="20" name="Text 14"/>
          <p:cNvSpPr txBox="1"/>
          <p:nvPr/>
        </p:nvSpPr>
        <p:spPr>
          <a:xfrm>
            <a:off x="8067751" y="5181905"/>
            <a:ext cx="276788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业务进展与财务计划匹配度是后续融资重要参考，理想情况是完成85%以上预设目标</a:t>
            </a:r>
            <a:endParaRPr lang="en-US" sz="1000" dirty="0"/>
          </a:p>
        </p:txBody>
      </p:sp>
      <p:sp>
        <p:nvSpPr>
          <p:cNvPr id="21" name="Shape 15"/>
          <p:cNvSpPr/>
          <p:nvPr/>
        </p:nvSpPr>
        <p:spPr>
          <a:xfrm>
            <a:off x="1067105" y="6048756"/>
            <a:ext cx="2400300" cy="676656"/>
          </a:xfrm>
          <a:prstGeom prst="roundRect">
            <a:avLst>
              <a:gd name="adj" fmla="val 11420"/>
            </a:avLst>
          </a:prstGeom>
          <a:solidFill>
            <a:srgbClr val="3B82F6">
              <a:alpha val="5000"/>
            </a:srgbClr>
          </a:solidFill>
          <a:ln w="12700">
            <a:solidFill>
              <a:srgbClr val="3B82F6">
                <a:alpha val="30000"/>
              </a:srgbClr>
            </a:solidFill>
            <a:prstDash val="solid"/>
          </a:ln>
        </p:spPr>
      </p:sp>
      <p:sp>
        <p:nvSpPr>
          <p:cNvPr id="22" name="Shape 16"/>
          <p:cNvSpPr/>
          <p:nvPr/>
        </p:nvSpPr>
        <p:spPr>
          <a:xfrm>
            <a:off x="3619195" y="6048756"/>
            <a:ext cx="2400300" cy="676656"/>
          </a:xfrm>
          <a:prstGeom prst="roundRect">
            <a:avLst>
              <a:gd name="adj" fmla="val 11420"/>
            </a:avLst>
          </a:prstGeom>
          <a:solidFill>
            <a:srgbClr val="3B82F6">
              <a:alpha val="5000"/>
            </a:srgbClr>
          </a:solidFill>
          <a:ln w="12700">
            <a:solidFill>
              <a:srgbClr val="3B82F6">
                <a:alpha val="30000"/>
              </a:srgbClr>
            </a:solidFill>
            <a:prstDash val="solid"/>
          </a:ln>
        </p:spPr>
      </p:sp>
      <p:sp>
        <p:nvSpPr>
          <p:cNvPr id="23" name="Shape 17"/>
          <p:cNvSpPr/>
          <p:nvPr/>
        </p:nvSpPr>
        <p:spPr>
          <a:xfrm>
            <a:off x="6172200" y="6048756"/>
            <a:ext cx="2400300" cy="676656"/>
          </a:xfrm>
          <a:prstGeom prst="roundRect">
            <a:avLst>
              <a:gd name="adj" fmla="val 11420"/>
            </a:avLst>
          </a:prstGeom>
          <a:solidFill>
            <a:srgbClr val="3B82F6">
              <a:alpha val="5000"/>
            </a:srgbClr>
          </a:solidFill>
          <a:ln w="12700">
            <a:solidFill>
              <a:srgbClr val="3B82F6">
                <a:alpha val="30000"/>
              </a:srgbClr>
            </a:solidFill>
            <a:prstDash val="solid"/>
          </a:ln>
        </p:spPr>
      </p:sp>
      <p:sp>
        <p:nvSpPr>
          <p:cNvPr id="24" name="Shape 18"/>
          <p:cNvSpPr/>
          <p:nvPr/>
        </p:nvSpPr>
        <p:spPr>
          <a:xfrm>
            <a:off x="8725205" y="6048756"/>
            <a:ext cx="2400300" cy="676656"/>
          </a:xfrm>
          <a:prstGeom prst="roundRect">
            <a:avLst>
              <a:gd name="adj" fmla="val 11420"/>
            </a:avLst>
          </a:prstGeom>
          <a:solidFill>
            <a:srgbClr val="3B82F6">
              <a:alpha val="5000"/>
            </a:srgbClr>
          </a:solidFill>
          <a:ln w="12700">
            <a:solidFill>
              <a:srgbClr val="3B82F6">
                <a:alpha val="30000"/>
              </a:srgbClr>
            </a:solidFill>
            <a:prstDash val="solid"/>
          </a:ln>
        </p:spPr>
      </p:sp>
      <p:sp>
        <p:nvSpPr>
          <p:cNvPr id="25" name="Text 19"/>
          <p:cNvSpPr txBox="1"/>
          <p:nvPr/>
        </p:nvSpPr>
        <p:spPr>
          <a:xfrm>
            <a:off x="1190549" y="6152998"/>
            <a:ext cx="783641" cy="152705"/>
          </a:xfrm>
          <a:prstGeom prst="rect">
            <a:avLst/>
          </a:prstGeom>
          <a:noFill/>
          <a:ln/>
        </p:spPr>
        <p:txBody>
          <a:bodyPr wrap="square" lIns="0" tIns="0" rIns="0" bIns="0" rtlCol="0" anchor="ctr"/>
          <a:lstStyle/>
          <a:p>
            <a:pPr algn="l" indent="0" marL="0">
              <a:buNone/>
            </a:pPr>
            <a:r>
              <a:rPr lang="en-US" sz="1000" b="1" dirty="0">
                <a:solidFill>
                  <a:srgbClr val="3B82F6"/>
                </a:solidFill>
                <a:latin typeface="Inter" pitchFamily="34" charset="0"/>
                <a:ea typeface="Inter" pitchFamily="34" charset="-122"/>
                <a:cs typeface="Inter" pitchFamily="34" charset="-120"/>
              </a:rPr>
              <a:t>MRR增长率</a:t>
            </a:r>
            <a:endParaRPr lang="en-US" sz="1000" dirty="0"/>
          </a:p>
        </p:txBody>
      </p:sp>
      <p:sp>
        <p:nvSpPr>
          <p:cNvPr id="26" name="Text 20"/>
          <p:cNvSpPr txBox="1"/>
          <p:nvPr/>
        </p:nvSpPr>
        <p:spPr>
          <a:xfrm>
            <a:off x="3743554" y="6152998"/>
            <a:ext cx="488290" cy="152705"/>
          </a:xfrm>
          <a:prstGeom prst="rect">
            <a:avLst/>
          </a:prstGeom>
          <a:noFill/>
          <a:ln/>
        </p:spPr>
        <p:txBody>
          <a:bodyPr wrap="square" lIns="0" tIns="0" rIns="0" bIns="0" rtlCol="0" anchor="ctr"/>
          <a:lstStyle/>
          <a:p>
            <a:pPr algn="l" indent="0" marL="0">
              <a:buNone/>
            </a:pPr>
            <a:r>
              <a:rPr lang="en-US" sz="1000" b="1" dirty="0">
                <a:solidFill>
                  <a:srgbClr val="3B82F6"/>
                </a:solidFill>
                <a:latin typeface="Inter" pitchFamily="34" charset="0"/>
                <a:ea typeface="Inter" pitchFamily="34" charset="-122"/>
                <a:cs typeface="Inter" pitchFamily="34" charset="-120"/>
              </a:rPr>
              <a:t>毛利率</a:t>
            </a:r>
            <a:endParaRPr lang="en-US" sz="1000" dirty="0"/>
          </a:p>
        </p:txBody>
      </p:sp>
      <p:sp>
        <p:nvSpPr>
          <p:cNvPr id="27" name="Text 21"/>
          <p:cNvSpPr txBox="1"/>
          <p:nvPr/>
        </p:nvSpPr>
        <p:spPr>
          <a:xfrm>
            <a:off x="6295644" y="6152998"/>
            <a:ext cx="878738" cy="152705"/>
          </a:xfrm>
          <a:prstGeom prst="rect">
            <a:avLst/>
          </a:prstGeom>
          <a:noFill/>
          <a:ln/>
        </p:spPr>
        <p:txBody>
          <a:bodyPr wrap="square" lIns="0" tIns="0" rIns="0" bIns="0" rtlCol="0" anchor="ctr"/>
          <a:lstStyle/>
          <a:p>
            <a:pPr algn="l" indent="0" marL="0">
              <a:buNone/>
            </a:pPr>
            <a:r>
              <a:rPr lang="en-US" sz="1000" b="1" dirty="0">
                <a:solidFill>
                  <a:srgbClr val="3B82F6"/>
                </a:solidFill>
                <a:latin typeface="Inter" pitchFamily="34" charset="0"/>
                <a:ea typeface="Inter" pitchFamily="34" charset="-122"/>
                <a:cs typeface="Inter" pitchFamily="34" charset="-120"/>
              </a:rPr>
              <a:t>现金回收周期</a:t>
            </a:r>
            <a:endParaRPr lang="en-US" sz="1000" dirty="0"/>
          </a:p>
        </p:txBody>
      </p:sp>
      <p:sp>
        <p:nvSpPr>
          <p:cNvPr id="28" name="Text 22"/>
          <p:cNvSpPr txBox="1"/>
          <p:nvPr/>
        </p:nvSpPr>
        <p:spPr>
          <a:xfrm>
            <a:off x="8848649" y="6152998"/>
            <a:ext cx="488290" cy="152705"/>
          </a:xfrm>
          <a:prstGeom prst="rect">
            <a:avLst/>
          </a:prstGeom>
          <a:noFill/>
          <a:ln/>
        </p:spPr>
        <p:txBody>
          <a:bodyPr wrap="square" lIns="0" tIns="0" rIns="0" bIns="0" rtlCol="0" anchor="ctr"/>
          <a:lstStyle/>
          <a:p>
            <a:pPr algn="l" indent="0" marL="0">
              <a:buNone/>
            </a:pPr>
            <a:r>
              <a:rPr lang="en-US" sz="1000" b="1" dirty="0">
                <a:solidFill>
                  <a:srgbClr val="3B82F6"/>
                </a:solidFill>
                <a:latin typeface="Inter" pitchFamily="34" charset="0"/>
                <a:ea typeface="Inter" pitchFamily="34" charset="-122"/>
                <a:cs typeface="Inter" pitchFamily="34" charset="-120"/>
              </a:rPr>
              <a:t>留存率</a:t>
            </a:r>
            <a:endParaRPr lang="en-US" sz="1000" dirty="0"/>
          </a:p>
        </p:txBody>
      </p:sp>
      <p:sp>
        <p:nvSpPr>
          <p:cNvPr id="29" name="Text 23"/>
          <p:cNvSpPr txBox="1"/>
          <p:nvPr/>
        </p:nvSpPr>
        <p:spPr>
          <a:xfrm>
            <a:off x="1190549" y="6376111"/>
            <a:ext cx="905256"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≥15%/月</a:t>
            </a:r>
            <a:endParaRPr lang="en-US" sz="1500" dirty="0"/>
          </a:p>
        </p:txBody>
      </p:sp>
      <p:sp>
        <p:nvSpPr>
          <p:cNvPr id="30" name="Text 24"/>
          <p:cNvSpPr txBox="1"/>
          <p:nvPr/>
        </p:nvSpPr>
        <p:spPr>
          <a:xfrm>
            <a:off x="3743554" y="6376111"/>
            <a:ext cx="685800"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≥65%</a:t>
            </a:r>
            <a:endParaRPr lang="en-US" sz="1500" dirty="0"/>
          </a:p>
        </p:txBody>
      </p:sp>
      <p:sp>
        <p:nvSpPr>
          <p:cNvPr id="31" name="Text 25"/>
          <p:cNvSpPr txBox="1"/>
          <p:nvPr/>
        </p:nvSpPr>
        <p:spPr>
          <a:xfrm>
            <a:off x="6295644" y="6376111"/>
            <a:ext cx="829361"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≤12个月</a:t>
            </a:r>
            <a:endParaRPr lang="en-US" sz="1500" dirty="0"/>
          </a:p>
        </p:txBody>
      </p:sp>
      <p:sp>
        <p:nvSpPr>
          <p:cNvPr id="32" name="Text 26"/>
          <p:cNvSpPr txBox="1"/>
          <p:nvPr/>
        </p:nvSpPr>
        <p:spPr>
          <a:xfrm>
            <a:off x="8848649" y="6376111"/>
            <a:ext cx="685800"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≥85%</a:t>
            </a:r>
            <a:endParaRPr lang="en-US" sz="1500" dirty="0"/>
          </a:p>
        </p:txBody>
      </p:sp>
      <p:sp>
        <p:nvSpPr>
          <p:cNvPr id="33" name="Shape 27"/>
          <p:cNvSpPr/>
          <p:nvPr/>
        </p:nvSpPr>
        <p:spPr>
          <a:xfrm>
            <a:off x="1067105" y="6719011"/>
            <a:ext cx="10058400" cy="9144"/>
          </a:xfrm>
          <a:prstGeom prst="rect">
            <a:avLst/>
          </a:prstGeom>
          <a:solidFill>
            <a:srgbClr val="E5E7EB"/>
          </a:solidFill>
          <a:ln/>
        </p:spPr>
      </p:sp>
      <p:sp>
        <p:nvSpPr>
          <p:cNvPr id="34" name="Text 28"/>
          <p:cNvSpPr txBox="1"/>
          <p:nvPr/>
        </p:nvSpPr>
        <p:spPr>
          <a:xfrm>
            <a:off x="1067105" y="6880860"/>
            <a:ext cx="27057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头部VC调研数据、Portfolio企业财务分析</a:t>
            </a:r>
            <a:endParaRPr lang="en-US" sz="900" dirty="0"/>
          </a:p>
        </p:txBody>
      </p:sp>
      <p:pic>
        <p:nvPicPr>
          <p:cNvPr id="35" name="Image 4" descr="preencoded.png">    </p:cNvPr>
          <p:cNvPicPr>
            <a:picLocks noChangeAspect="1"/>
          </p:cNvPicPr>
          <p:nvPr/>
        </p:nvPicPr>
        <p:blipFill>
          <a:blip r:embed="rId5"/>
          <a:srcRect l="0" r="0" t="0" b="0"/>
          <a:stretch/>
        </p:blipFill>
        <p:spPr>
          <a:xfrm>
            <a:off x="8400593" y="6895490"/>
            <a:ext cx="114300" cy="114300"/>
          </a:xfrm>
          <a:prstGeom prst="rect">
            <a:avLst/>
          </a:prstGeom>
        </p:spPr>
      </p:pic>
      <p:sp>
        <p:nvSpPr>
          <p:cNvPr id="36" name="Text 29"/>
          <p:cNvSpPr txBox="1"/>
          <p:nvPr/>
        </p:nvSpPr>
        <p:spPr>
          <a:xfrm>
            <a:off x="8553298" y="6880860"/>
            <a:ext cx="2667305"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投资人说: "我们更看重预测的合理性，而非乐观性"</a:t>
            </a:r>
            <a:endParaRPr lang="en-US" sz="900" dirty="0"/>
          </a:p>
        </p:txBody>
      </p:sp>
      <p:sp>
        <p:nvSpPr>
          <p:cNvPr id="37" name="Shape 30"/>
          <p:cNvSpPr/>
          <p:nvPr/>
        </p:nvSpPr>
        <p:spPr>
          <a:xfrm>
            <a:off x="10420502" y="1143000"/>
            <a:ext cx="57607" cy="57607"/>
          </a:xfrm>
          <a:prstGeom prst="ellipse">
            <a:avLst/>
          </a:prstGeom>
          <a:solidFill>
            <a:srgbClr val="3B82F6"/>
          </a:solidFill>
          <a:ln/>
        </p:spPr>
      </p:sp>
      <p:sp>
        <p:nvSpPr>
          <p:cNvPr id="38" name="Shape 31"/>
          <p:cNvSpPr/>
          <p:nvPr/>
        </p:nvSpPr>
        <p:spPr>
          <a:xfrm>
            <a:off x="9849002" y="1429207"/>
            <a:ext cx="57607" cy="57607"/>
          </a:xfrm>
          <a:prstGeom prst="ellipse">
            <a:avLst/>
          </a:prstGeom>
          <a:solidFill>
            <a:srgbClr val="3B82F6"/>
          </a:solidFill>
          <a:ln/>
        </p:spPr>
      </p:sp>
      <p:sp>
        <p:nvSpPr>
          <p:cNvPr id="39" name="Shape 32"/>
          <p:cNvSpPr/>
          <p:nvPr/>
        </p:nvSpPr>
        <p:spPr>
          <a:xfrm>
            <a:off x="10610698" y="1714500"/>
            <a:ext cx="57607" cy="57607"/>
          </a:xfrm>
          <a:prstGeom prst="ellipse">
            <a:avLst/>
          </a:prstGeom>
          <a:solidFill>
            <a:srgbClr val="3B82F6"/>
          </a:solidFill>
          <a:ln/>
        </p:spPr>
      </p:sp>
      <p:sp>
        <p:nvSpPr>
          <p:cNvPr id="40" name="Shape 33"/>
          <p:cNvSpPr/>
          <p:nvPr/>
        </p:nvSpPr>
        <p:spPr>
          <a:xfrm>
            <a:off x="9867290" y="1314907"/>
            <a:ext cx="571500" cy="9144"/>
          </a:xfrm>
          <a:prstGeom prst="rect">
            <a:avLst/>
          </a:prstGeom>
          <a:solidFill>
            <a:srgbClr val="3B82F6">
              <a:alpha val="20000"/>
            </a:srgbClr>
          </a:solidFill>
          <a:ln/>
        </p:spPr>
      </p:sp>
      <p:sp>
        <p:nvSpPr>
          <p:cNvPr id="41" name="Shape 34"/>
          <p:cNvSpPr/>
          <p:nvPr/>
        </p:nvSpPr>
        <p:spPr>
          <a:xfrm>
            <a:off x="8405165" y="1326794"/>
            <a:ext cx="761695" cy="9144"/>
          </a:xfrm>
          <a:prstGeom prst="rect">
            <a:avLst/>
          </a:prstGeom>
          <a:solidFill>
            <a:srgbClr val="3B82F6">
              <a:alpha val="20000"/>
            </a:srgbClr>
          </a:solidFill>
          <a:ln/>
        </p:spPr>
      </p:sp>
      <p:sp>
        <p:nvSpPr>
          <p:cNvPr id="42" name="Text 35"/>
          <p:cNvSpPr txBox="1"/>
          <p:nvPr/>
        </p:nvSpPr>
        <p:spPr>
          <a:xfrm>
            <a:off x="1067105" y="609905"/>
            <a:ext cx="3643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财务模型与业务进展匹配性</a:t>
            </a:r>
            <a:endParaRPr lang="en-US" sz="2200" dirty="0"/>
          </a:p>
        </p:txBody>
      </p:sp>
      <p:pic>
        <p:nvPicPr>
          <p:cNvPr id="43" name="Image 5" descr="preencoded.png">    </p:cNvPr>
          <p:cNvPicPr>
            <a:picLocks noChangeAspect="1"/>
          </p:cNvPicPr>
          <p:nvPr/>
        </p:nvPicPr>
        <p:blipFill>
          <a:blip r:embed="rId6"/>
          <a:srcRect l="0" r="0" t="-6" b="-6"/>
          <a:stretch/>
        </p:blipFill>
        <p:spPr>
          <a:xfrm>
            <a:off x="1067105" y="1742846"/>
            <a:ext cx="10058400" cy="26673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629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技术依赖、产业链波动、合规与政策风险等实务拆解</a:t>
            </a:r>
            <a:endParaRPr lang="en-US" sz="1200" dirty="0"/>
          </a:p>
        </p:txBody>
      </p:sp>
      <p:sp>
        <p:nvSpPr>
          <p:cNvPr id="6" name="Shape 3"/>
          <p:cNvSpPr/>
          <p:nvPr/>
        </p:nvSpPr>
        <p:spPr>
          <a:xfrm>
            <a:off x="1067105" y="1742846"/>
            <a:ext cx="28346" cy="875995"/>
          </a:xfrm>
          <a:prstGeom prst="rect">
            <a:avLst/>
          </a:prstGeom>
          <a:solidFill>
            <a:srgbClr val="2563EB"/>
          </a:solidFill>
          <a:ln/>
        </p:spPr>
      </p:sp>
      <p:sp>
        <p:nvSpPr>
          <p:cNvPr id="7" name="Shape 4"/>
          <p:cNvSpPr/>
          <p:nvPr/>
        </p:nvSpPr>
        <p:spPr>
          <a:xfrm>
            <a:off x="1067105" y="2771546"/>
            <a:ext cx="28346" cy="875995"/>
          </a:xfrm>
          <a:prstGeom prst="rect">
            <a:avLst/>
          </a:prstGeom>
          <a:solidFill>
            <a:srgbClr val="2563EB"/>
          </a:solidFill>
          <a:ln/>
        </p:spPr>
      </p:sp>
      <p:sp>
        <p:nvSpPr>
          <p:cNvPr id="8" name="Shape 5"/>
          <p:cNvSpPr/>
          <p:nvPr/>
        </p:nvSpPr>
        <p:spPr>
          <a:xfrm>
            <a:off x="1067105" y="3800246"/>
            <a:ext cx="28346" cy="875995"/>
          </a:xfrm>
          <a:prstGeom prst="rect">
            <a:avLst/>
          </a:prstGeom>
          <a:solidFill>
            <a:srgbClr val="2563EB"/>
          </a:solidFill>
          <a:ln/>
        </p:spPr>
      </p:sp>
      <p:sp>
        <p:nvSpPr>
          <p:cNvPr id="9" name="Text 6"/>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基础模型依赖风险</a:t>
            </a:r>
            <a:endParaRPr lang="en-US" sz="1200" dirty="0"/>
          </a:p>
        </p:txBody>
      </p:sp>
      <p:sp>
        <p:nvSpPr>
          <p:cNvPr id="10" name="Text 7"/>
          <p:cNvSpPr txBox="1"/>
          <p:nvPr/>
        </p:nvSpPr>
        <p:spPr>
          <a:xfrm>
            <a:off x="1209751" y="27907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监管合规不确定性</a:t>
            </a:r>
            <a:endParaRPr lang="en-US" sz="1200" dirty="0"/>
          </a:p>
        </p:txBody>
      </p:sp>
      <p:sp>
        <p:nvSpPr>
          <p:cNvPr id="11" name="Text 8"/>
          <p:cNvSpPr txBox="1"/>
          <p:nvPr/>
        </p:nvSpPr>
        <p:spPr>
          <a:xfrm>
            <a:off x="1209751" y="38194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商业模式可持续性风险</a:t>
            </a:r>
            <a:endParaRPr lang="en-US" sz="1200" dirty="0"/>
          </a:p>
        </p:txBody>
      </p:sp>
      <p:sp>
        <p:nvSpPr>
          <p:cNvPr id="12" name="Text 9"/>
          <p:cNvSpPr txBox="1"/>
          <p:nvPr/>
        </p:nvSpPr>
        <p:spPr>
          <a:xfrm>
            <a:off x="1209751" y="2018995"/>
            <a:ext cx="45866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过度依赖第三方大模型API，价格波动或政策变化可能导致成本暴涨或服务中断</a:t>
            </a:r>
            <a:endParaRPr lang="en-US" sz="1000" dirty="0"/>
          </a:p>
        </p:txBody>
      </p:sp>
      <p:sp>
        <p:nvSpPr>
          <p:cNvPr id="13" name="Text 10"/>
          <p:cNvSpPr txBox="1"/>
          <p:nvPr/>
        </p:nvSpPr>
        <p:spPr>
          <a:xfrm>
            <a:off x="1209751" y="30476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各国AI监管框架尚未成熟，隐私、安全、版权等法规变化可能导致业务调整或限制</a:t>
            </a:r>
            <a:endParaRPr lang="en-US" sz="1000" dirty="0"/>
          </a:p>
        </p:txBody>
      </p:sp>
      <p:sp>
        <p:nvSpPr>
          <p:cNvPr id="14" name="Text 11"/>
          <p:cNvSpPr txBox="1"/>
          <p:nvPr/>
        </p:nvSpPr>
        <p:spPr>
          <a:xfrm>
            <a:off x="1209751" y="40763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高计算成本、用户付费意愿低、商业模式不明确等因素导致难以实现长期盈利能力</a:t>
            </a:r>
            <a:endParaRPr lang="en-US" sz="1000" dirty="0"/>
          </a:p>
        </p:txBody>
      </p:sp>
      <p:sp>
        <p:nvSpPr>
          <p:cNvPr id="15" name="Text 12"/>
          <p:cNvSpPr txBox="1"/>
          <p:nvPr/>
        </p:nvSpPr>
        <p:spPr>
          <a:xfrm>
            <a:off x="1209751" y="2467051"/>
            <a:ext cx="5815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风险程度:</a:t>
            </a:r>
            <a:endParaRPr lang="en-US" sz="900" dirty="0"/>
          </a:p>
        </p:txBody>
      </p:sp>
      <p:sp>
        <p:nvSpPr>
          <p:cNvPr id="16" name="Text 13"/>
          <p:cNvSpPr txBox="1"/>
          <p:nvPr/>
        </p:nvSpPr>
        <p:spPr>
          <a:xfrm>
            <a:off x="1209751" y="3495751"/>
            <a:ext cx="5815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风险程度:</a:t>
            </a:r>
            <a:endParaRPr lang="en-US" sz="900" dirty="0"/>
          </a:p>
        </p:txBody>
      </p:sp>
      <p:sp>
        <p:nvSpPr>
          <p:cNvPr id="17" name="Text 14"/>
          <p:cNvSpPr txBox="1"/>
          <p:nvPr/>
        </p:nvSpPr>
        <p:spPr>
          <a:xfrm>
            <a:off x="1209751" y="4524451"/>
            <a:ext cx="5815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风险程度:</a:t>
            </a:r>
            <a:endParaRPr lang="en-US" sz="900" dirty="0"/>
          </a:p>
        </p:txBody>
      </p:sp>
      <p:sp>
        <p:nvSpPr>
          <p:cNvPr id="18" name="Shape 15"/>
          <p:cNvSpPr/>
          <p:nvPr/>
        </p:nvSpPr>
        <p:spPr>
          <a:xfrm>
            <a:off x="1971446" y="2505456"/>
            <a:ext cx="3629254" cy="75895"/>
          </a:xfrm>
          <a:prstGeom prst="roundRect">
            <a:avLst>
              <a:gd name="adj" fmla="val 602411"/>
            </a:avLst>
          </a:prstGeom>
          <a:solidFill>
            <a:srgbClr val="FECACA"/>
          </a:solidFill>
          <a:ln/>
        </p:spPr>
      </p:sp>
      <p:sp>
        <p:nvSpPr>
          <p:cNvPr id="19" name="Shape 16"/>
          <p:cNvSpPr/>
          <p:nvPr/>
        </p:nvSpPr>
        <p:spPr>
          <a:xfrm>
            <a:off x="1971446" y="3534156"/>
            <a:ext cx="3629254" cy="75895"/>
          </a:xfrm>
          <a:prstGeom prst="roundRect">
            <a:avLst>
              <a:gd name="adj" fmla="val 602411"/>
            </a:avLst>
          </a:prstGeom>
          <a:solidFill>
            <a:srgbClr val="FECACA"/>
          </a:solidFill>
          <a:ln/>
        </p:spPr>
      </p:sp>
      <p:sp>
        <p:nvSpPr>
          <p:cNvPr id="20" name="Shape 17"/>
          <p:cNvSpPr/>
          <p:nvPr/>
        </p:nvSpPr>
        <p:spPr>
          <a:xfrm>
            <a:off x="1971446" y="2505456"/>
            <a:ext cx="3086100" cy="75895"/>
          </a:xfrm>
          <a:prstGeom prst="rect">
            <a:avLst/>
          </a:prstGeom>
          <a:solidFill>
            <a:srgbClr val="EF4444"/>
          </a:solidFill>
          <a:ln/>
        </p:spPr>
      </p:sp>
      <p:sp>
        <p:nvSpPr>
          <p:cNvPr id="21" name="Shape 18"/>
          <p:cNvSpPr/>
          <p:nvPr/>
        </p:nvSpPr>
        <p:spPr>
          <a:xfrm>
            <a:off x="1971446" y="3534156"/>
            <a:ext cx="2723998" cy="75895"/>
          </a:xfrm>
          <a:prstGeom prst="rect">
            <a:avLst/>
          </a:prstGeom>
          <a:solidFill>
            <a:srgbClr val="EF4444"/>
          </a:solidFill>
          <a:ln/>
        </p:spPr>
      </p:sp>
      <p:sp>
        <p:nvSpPr>
          <p:cNvPr id="22" name="Text 19"/>
          <p:cNvSpPr txBox="1"/>
          <p:nvPr/>
        </p:nvSpPr>
        <p:spPr>
          <a:xfrm>
            <a:off x="5676595" y="2467051"/>
            <a:ext cx="210312" cy="143561"/>
          </a:xfrm>
          <a:prstGeom prst="rect">
            <a:avLst/>
          </a:prstGeom>
          <a:noFill/>
          <a:ln/>
        </p:spPr>
        <p:txBody>
          <a:bodyPr wrap="square" lIns="0" tIns="0" rIns="0" bIns="0" rtlCol="0" anchor="ctr"/>
          <a:lstStyle/>
          <a:p>
            <a:pPr algn="l" indent="0" marL="0">
              <a:buNone/>
            </a:pPr>
            <a:r>
              <a:rPr lang="en-US" sz="900" dirty="0">
                <a:solidFill>
                  <a:srgbClr val="EF4444"/>
                </a:solidFill>
                <a:latin typeface="Inter" pitchFamily="34" charset="0"/>
                <a:ea typeface="Inter" pitchFamily="34" charset="-122"/>
                <a:cs typeface="Inter" pitchFamily="34" charset="-120"/>
              </a:rPr>
              <a:t>高</a:t>
            </a:r>
            <a:endParaRPr lang="en-US" sz="900" dirty="0"/>
          </a:p>
        </p:txBody>
      </p:sp>
      <p:sp>
        <p:nvSpPr>
          <p:cNvPr id="23" name="Text 20"/>
          <p:cNvSpPr txBox="1"/>
          <p:nvPr/>
        </p:nvSpPr>
        <p:spPr>
          <a:xfrm>
            <a:off x="5676595" y="3495751"/>
            <a:ext cx="210312" cy="143561"/>
          </a:xfrm>
          <a:prstGeom prst="rect">
            <a:avLst/>
          </a:prstGeom>
          <a:noFill/>
          <a:ln/>
        </p:spPr>
        <p:txBody>
          <a:bodyPr wrap="square" lIns="0" tIns="0" rIns="0" bIns="0" rtlCol="0" anchor="ctr"/>
          <a:lstStyle/>
          <a:p>
            <a:pPr algn="l" indent="0" marL="0">
              <a:buNone/>
            </a:pPr>
            <a:r>
              <a:rPr lang="en-US" sz="900" dirty="0">
                <a:solidFill>
                  <a:srgbClr val="EF4444"/>
                </a:solidFill>
                <a:latin typeface="Inter" pitchFamily="34" charset="0"/>
                <a:ea typeface="Inter" pitchFamily="34" charset="-122"/>
                <a:cs typeface="Inter" pitchFamily="34" charset="-120"/>
              </a:rPr>
              <a:t>高</a:t>
            </a:r>
            <a:endParaRPr lang="en-US" sz="900" dirty="0"/>
          </a:p>
        </p:txBody>
      </p:sp>
      <p:sp>
        <p:nvSpPr>
          <p:cNvPr id="24" name="Shape 21"/>
          <p:cNvSpPr/>
          <p:nvPr/>
        </p:nvSpPr>
        <p:spPr>
          <a:xfrm>
            <a:off x="1971446" y="4562856"/>
            <a:ext cx="3514954" cy="75895"/>
          </a:xfrm>
          <a:prstGeom prst="roundRect">
            <a:avLst>
              <a:gd name="adj" fmla="val 602411"/>
            </a:avLst>
          </a:prstGeom>
          <a:solidFill>
            <a:srgbClr val="FDE68A"/>
          </a:solidFill>
          <a:ln/>
        </p:spPr>
      </p:sp>
      <p:sp>
        <p:nvSpPr>
          <p:cNvPr id="25" name="Shape 22"/>
          <p:cNvSpPr/>
          <p:nvPr/>
        </p:nvSpPr>
        <p:spPr>
          <a:xfrm>
            <a:off x="1971446" y="4562856"/>
            <a:ext cx="2286000" cy="75895"/>
          </a:xfrm>
          <a:prstGeom prst="rect">
            <a:avLst/>
          </a:prstGeom>
          <a:solidFill>
            <a:srgbClr val="F59E0B"/>
          </a:solidFill>
          <a:ln/>
        </p:spPr>
      </p:sp>
      <p:sp>
        <p:nvSpPr>
          <p:cNvPr id="26" name="Text 23"/>
          <p:cNvSpPr txBox="1"/>
          <p:nvPr/>
        </p:nvSpPr>
        <p:spPr>
          <a:xfrm>
            <a:off x="5562295" y="4524451"/>
            <a:ext cx="324612" cy="143561"/>
          </a:xfrm>
          <a:prstGeom prst="rect">
            <a:avLst/>
          </a:prstGeom>
          <a:noFill/>
          <a:ln/>
        </p:spPr>
        <p:txBody>
          <a:bodyPr wrap="square" lIns="0" tIns="0" rIns="0" bIns="0" rtlCol="0" anchor="ctr"/>
          <a:lstStyle/>
          <a:p>
            <a:pPr algn="l" indent="0" marL="0">
              <a:buNone/>
            </a:pPr>
            <a:r>
              <a:rPr lang="en-US" sz="900" dirty="0">
                <a:solidFill>
                  <a:srgbClr val="F59E0B"/>
                </a:solidFill>
                <a:latin typeface="Inter" pitchFamily="34" charset="0"/>
                <a:ea typeface="Inter" pitchFamily="34" charset="-122"/>
                <a:cs typeface="Inter" pitchFamily="34" charset="-120"/>
              </a:rPr>
              <a:t>中高</a:t>
            </a:r>
            <a:endParaRPr lang="en-US" sz="900" dirty="0"/>
          </a:p>
        </p:txBody>
      </p:sp>
      <p:sp>
        <p:nvSpPr>
          <p:cNvPr id="27" name="Shape 24"/>
          <p:cNvSpPr/>
          <p:nvPr/>
        </p:nvSpPr>
        <p:spPr>
          <a:xfrm>
            <a:off x="6248095" y="1742846"/>
            <a:ext cx="4876495" cy="1733702"/>
          </a:xfrm>
          <a:prstGeom prst="roundRect">
            <a:avLst>
              <a:gd name="adj" fmla="val 2318"/>
            </a:avLst>
          </a:prstGeom>
          <a:noFill/>
          <a:ln w="12700">
            <a:solidFill>
              <a:srgbClr val="E5E7EB"/>
            </a:solidFill>
            <a:prstDash val="solid"/>
          </a:ln>
        </p:spPr>
      </p:sp>
      <p:pic>
        <p:nvPicPr>
          <p:cNvPr id="28"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9" name="Text 25"/>
          <p:cNvSpPr txBox="1"/>
          <p:nvPr/>
        </p:nvSpPr>
        <p:spPr>
          <a:xfrm>
            <a:off x="6752844" y="1962302"/>
            <a:ext cx="11914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其他特殊风险点</a:t>
            </a:r>
            <a:endParaRPr lang="en-US" sz="1200" dirty="0"/>
          </a:p>
        </p:txBody>
      </p:sp>
      <p:sp>
        <p:nvSpPr>
          <p:cNvPr id="30" name="Text 26"/>
          <p:cNvSpPr txBox="1"/>
          <p:nvPr/>
        </p:nvSpPr>
        <p:spPr>
          <a:xfrm>
            <a:off x="6676949" y="2295144"/>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幻觉问题</a:t>
            </a:r>
            <a:endParaRPr lang="en-US" sz="1000" dirty="0"/>
          </a:p>
        </p:txBody>
      </p:sp>
      <p:sp>
        <p:nvSpPr>
          <p:cNvPr id="31" name="Text 27"/>
          <p:cNvSpPr txBox="1"/>
          <p:nvPr/>
        </p:nvSpPr>
        <p:spPr>
          <a:xfrm>
            <a:off x="6676949" y="25621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产业链波动</a:t>
            </a:r>
            <a:endParaRPr lang="en-US" sz="1000" dirty="0"/>
          </a:p>
        </p:txBody>
      </p:sp>
      <p:sp>
        <p:nvSpPr>
          <p:cNvPr id="32" name="Text 28"/>
          <p:cNvSpPr txBox="1"/>
          <p:nvPr/>
        </p:nvSpPr>
        <p:spPr>
          <a:xfrm>
            <a:off x="6676949" y="2829154"/>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技术迭代加速</a:t>
            </a:r>
            <a:endParaRPr lang="en-US" sz="1000" dirty="0"/>
          </a:p>
        </p:txBody>
      </p:sp>
      <p:sp>
        <p:nvSpPr>
          <p:cNvPr id="33" name="Text 29"/>
          <p:cNvSpPr txBox="1"/>
          <p:nvPr/>
        </p:nvSpPr>
        <p:spPr>
          <a:xfrm>
            <a:off x="6676949" y="3095244"/>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地缘政治风险</a:t>
            </a:r>
            <a:endParaRPr lang="en-US" sz="1000" dirty="0"/>
          </a:p>
        </p:txBody>
      </p:sp>
      <p:sp>
        <p:nvSpPr>
          <p:cNvPr id="34" name="Text 30"/>
          <p:cNvSpPr txBox="1"/>
          <p:nvPr/>
        </p:nvSpPr>
        <p:spPr>
          <a:xfrm>
            <a:off x="7210044" y="2295144"/>
            <a:ext cx="31482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：Agent输出虚假信息可能导致业务损失或法律责任</a:t>
            </a:r>
            <a:endParaRPr lang="en-US" sz="1000" dirty="0"/>
          </a:p>
        </p:txBody>
      </p:sp>
      <p:sp>
        <p:nvSpPr>
          <p:cNvPr id="35" name="Text 31"/>
          <p:cNvSpPr txBox="1"/>
          <p:nvPr/>
        </p:nvSpPr>
        <p:spPr>
          <a:xfrm>
            <a:off x="7343546" y="2562149"/>
            <a:ext cx="2919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：算力短缺、GPU价格波动可能导致成本不可控</a:t>
            </a:r>
            <a:endParaRPr lang="en-US" sz="1000" dirty="0"/>
          </a:p>
        </p:txBody>
      </p:sp>
      <p:sp>
        <p:nvSpPr>
          <p:cNvPr id="36" name="Text 32"/>
          <p:cNvSpPr txBox="1"/>
          <p:nvPr/>
        </p:nvSpPr>
        <p:spPr>
          <a:xfrm>
            <a:off x="7477049" y="2829154"/>
            <a:ext cx="33009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：新技术快速迭代可能使现有产品和技术方案迅速过时</a:t>
            </a:r>
            <a:endParaRPr lang="en-US" sz="1000" dirty="0"/>
          </a:p>
        </p:txBody>
      </p:sp>
      <p:sp>
        <p:nvSpPr>
          <p:cNvPr id="37" name="Text 33"/>
          <p:cNvSpPr txBox="1"/>
          <p:nvPr/>
        </p:nvSpPr>
        <p:spPr>
          <a:xfrm>
            <a:off x="7477049" y="3095244"/>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：中美科技脱钩可能导致跨境业务限制或断供风险</a:t>
            </a:r>
            <a:endParaRPr lang="en-US" sz="1000" dirty="0"/>
          </a:p>
        </p:txBody>
      </p:sp>
      <p:sp>
        <p:nvSpPr>
          <p:cNvPr id="38" name="Shape 34"/>
          <p:cNvSpPr/>
          <p:nvPr/>
        </p:nvSpPr>
        <p:spPr>
          <a:xfrm>
            <a:off x="6248095" y="3666744"/>
            <a:ext cx="4876495" cy="1733702"/>
          </a:xfrm>
          <a:prstGeom prst="roundRect">
            <a:avLst>
              <a:gd name="adj" fmla="val 2318"/>
            </a:avLst>
          </a:prstGeom>
          <a:solidFill>
            <a:srgbClr val="EFF6FF"/>
          </a:solidFill>
          <a:ln w="12700">
            <a:solidFill>
              <a:srgbClr val="DBEAFE"/>
            </a:solidFill>
            <a:prstDash val="solid"/>
          </a:ln>
        </p:spPr>
      </p:sp>
      <p:pic>
        <p:nvPicPr>
          <p:cNvPr id="39" name="Image 2" descr="preencoded.png">    </p:cNvPr>
          <p:cNvPicPr>
            <a:picLocks noChangeAspect="1"/>
          </p:cNvPicPr>
          <p:nvPr/>
        </p:nvPicPr>
        <p:blipFill>
          <a:blip r:embed="rId3"/>
          <a:srcRect l="0" r="0" t="0" b="0"/>
          <a:stretch/>
        </p:blipFill>
        <p:spPr>
          <a:xfrm>
            <a:off x="6448349" y="3886200"/>
            <a:ext cx="190195" cy="190195"/>
          </a:xfrm>
          <a:prstGeom prst="rect">
            <a:avLst/>
          </a:prstGeom>
        </p:spPr>
      </p:pic>
      <p:sp>
        <p:nvSpPr>
          <p:cNvPr id="40" name="Text 35"/>
          <p:cNvSpPr txBox="1"/>
          <p:nvPr/>
        </p:nvSpPr>
        <p:spPr>
          <a:xfrm>
            <a:off x="6752844" y="3886200"/>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投资防御策略</a:t>
            </a:r>
            <a:endParaRPr lang="en-US" sz="1200" dirty="0"/>
          </a:p>
        </p:txBody>
      </p:sp>
      <p:sp>
        <p:nvSpPr>
          <p:cNvPr id="41" name="Text 36"/>
          <p:cNvSpPr txBox="1"/>
          <p:nvPr/>
        </p:nvSpPr>
        <p:spPr>
          <a:xfrm>
            <a:off x="6676949" y="4219956"/>
            <a:ext cx="32817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优先考虑有自研小模型能力、可本地部署的Agent企业</a:t>
            </a:r>
            <a:endParaRPr lang="en-US" sz="1000" dirty="0"/>
          </a:p>
        </p:txBody>
      </p:sp>
      <p:sp>
        <p:nvSpPr>
          <p:cNvPr id="42" name="Text 37"/>
          <p:cNvSpPr txBox="1"/>
          <p:nvPr/>
        </p:nvSpPr>
        <p:spPr>
          <a:xfrm>
            <a:off x="6676949" y="4486046"/>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评估团队应对监管变化的适应能力和合规意识</a:t>
            </a:r>
            <a:endParaRPr lang="en-US" sz="1000" dirty="0"/>
          </a:p>
        </p:txBody>
      </p:sp>
      <p:sp>
        <p:nvSpPr>
          <p:cNvPr id="43" name="Text 38"/>
          <p:cNvSpPr txBox="1"/>
          <p:nvPr/>
        </p:nvSpPr>
        <p:spPr>
          <a:xfrm>
            <a:off x="6676949" y="4753051"/>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关注成本结构和盈利路径，避免纯烧钱模式</a:t>
            </a:r>
            <a:endParaRPr lang="en-US" sz="1000" dirty="0"/>
          </a:p>
        </p:txBody>
      </p:sp>
      <p:sp>
        <p:nvSpPr>
          <p:cNvPr id="44" name="Text 39"/>
          <p:cNvSpPr txBox="1"/>
          <p:nvPr/>
        </p:nvSpPr>
        <p:spPr>
          <a:xfrm>
            <a:off x="6676949" y="5020056"/>
            <a:ext cx="23289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验证业务场景实际ROI和客户留存数据</a:t>
            </a:r>
            <a:endParaRPr lang="en-US" sz="1000" dirty="0"/>
          </a:p>
        </p:txBody>
      </p:sp>
      <p:sp>
        <p:nvSpPr>
          <p:cNvPr id="45" name="Shape 40"/>
          <p:cNvSpPr/>
          <p:nvPr/>
        </p:nvSpPr>
        <p:spPr>
          <a:xfrm>
            <a:off x="1067105" y="5400446"/>
            <a:ext cx="10058400" cy="9144"/>
          </a:xfrm>
          <a:prstGeom prst="rect">
            <a:avLst/>
          </a:prstGeom>
          <a:solidFill>
            <a:srgbClr val="E5E7EB"/>
          </a:solidFill>
          <a:ln/>
        </p:spPr>
      </p:sp>
      <p:pic>
        <p:nvPicPr>
          <p:cNvPr id="46" name="Image 3" descr="preencoded.png">    </p:cNvPr>
          <p:cNvPicPr>
            <a:picLocks noChangeAspect="1"/>
          </p:cNvPicPr>
          <p:nvPr/>
        </p:nvPicPr>
        <p:blipFill>
          <a:blip r:embed="rId4"/>
          <a:srcRect l="0" r="0" t="0" b="0"/>
          <a:stretch/>
        </p:blipFill>
        <p:spPr>
          <a:xfrm>
            <a:off x="1067105" y="5591556"/>
            <a:ext cx="133502" cy="133502"/>
          </a:xfrm>
          <a:prstGeom prst="rect">
            <a:avLst/>
          </a:prstGeom>
        </p:spPr>
      </p:pic>
      <p:sp>
        <p:nvSpPr>
          <p:cNvPr id="47" name="Text 41"/>
          <p:cNvSpPr txBox="1"/>
          <p:nvPr/>
        </p:nvSpPr>
        <p:spPr>
          <a:xfrm>
            <a:off x="1276502" y="5572354"/>
            <a:ext cx="5843930"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关键洞察：垂直领域AI Agent企业通常具备更清晰的风险控制路径和商业模式，投资风险相对较低</a:t>
            </a:r>
            <a:endParaRPr lang="en-US" sz="1000" dirty="0"/>
          </a:p>
        </p:txBody>
      </p:sp>
      <p:sp>
        <p:nvSpPr>
          <p:cNvPr id="48" name="Shape 42"/>
          <p:cNvSpPr/>
          <p:nvPr/>
        </p:nvSpPr>
        <p:spPr>
          <a:xfrm>
            <a:off x="1429207" y="1714500"/>
            <a:ext cx="57607" cy="57607"/>
          </a:xfrm>
          <a:prstGeom prst="ellipse">
            <a:avLst/>
          </a:prstGeom>
          <a:solidFill>
            <a:srgbClr val="3B82F6"/>
          </a:solidFill>
          <a:ln/>
        </p:spPr>
      </p:sp>
      <p:sp>
        <p:nvSpPr>
          <p:cNvPr id="49" name="Shape 43"/>
          <p:cNvSpPr/>
          <p:nvPr/>
        </p:nvSpPr>
        <p:spPr>
          <a:xfrm>
            <a:off x="1904695" y="2095805"/>
            <a:ext cx="57607" cy="57607"/>
          </a:xfrm>
          <a:prstGeom prst="ellipse">
            <a:avLst/>
          </a:prstGeom>
          <a:solidFill>
            <a:srgbClr val="3B82F6"/>
          </a:solidFill>
          <a:ln/>
        </p:spPr>
      </p:sp>
      <p:sp>
        <p:nvSpPr>
          <p:cNvPr id="50" name="Shape 44"/>
          <p:cNvSpPr/>
          <p:nvPr/>
        </p:nvSpPr>
        <p:spPr>
          <a:xfrm>
            <a:off x="1333195" y="2476195"/>
            <a:ext cx="57607" cy="57607"/>
          </a:xfrm>
          <a:prstGeom prst="ellipse">
            <a:avLst/>
          </a:prstGeom>
          <a:solidFill>
            <a:srgbClr val="3B82F6"/>
          </a:solidFill>
          <a:ln/>
        </p:spPr>
      </p:sp>
      <p:sp>
        <p:nvSpPr>
          <p:cNvPr id="51" name="Shape 45"/>
          <p:cNvSpPr/>
          <p:nvPr/>
        </p:nvSpPr>
        <p:spPr>
          <a:xfrm>
            <a:off x="1444752" y="1861718"/>
            <a:ext cx="476402" cy="9144"/>
          </a:xfrm>
          <a:prstGeom prst="rect">
            <a:avLst/>
          </a:prstGeom>
          <a:solidFill>
            <a:srgbClr val="3B82F6">
              <a:alpha val="20000"/>
            </a:srgbClr>
          </a:solidFill>
          <a:ln/>
        </p:spPr>
      </p:sp>
      <p:sp>
        <p:nvSpPr>
          <p:cNvPr id="52" name="Shape 46"/>
          <p:cNvSpPr/>
          <p:nvPr/>
        </p:nvSpPr>
        <p:spPr>
          <a:xfrm>
            <a:off x="1837944" y="1940357"/>
            <a:ext cx="571500" cy="9144"/>
          </a:xfrm>
          <a:prstGeom prst="rect">
            <a:avLst/>
          </a:prstGeom>
          <a:solidFill>
            <a:srgbClr val="3B82F6">
              <a:alpha val="20000"/>
            </a:srgbClr>
          </a:solidFill>
          <a:ln/>
        </p:spPr>
      </p:sp>
      <p:sp>
        <p:nvSpPr>
          <p:cNvPr id="53" name="Text 47"/>
          <p:cNvSpPr txBox="1"/>
          <p:nvPr/>
        </p:nvSpPr>
        <p:spPr>
          <a:xfrm>
            <a:off x="1067105" y="609905"/>
            <a:ext cx="3424428"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AI Agent公司特殊风险点</a:t>
            </a:r>
            <a:endParaRPr lang="en-US"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Shape 0"/>
          <p:cNvSpPr/>
          <p:nvPr/>
        </p:nvSpPr>
        <p:spPr>
          <a:xfrm>
            <a:off x="0" y="0"/>
            <a:ext cx="12191695" cy="7191756"/>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4524451"/>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6963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国资、市场化基金在项目选择、估值、投决流程、退出上的关键差异</a:t>
            </a:r>
            <a:endParaRPr lang="en-US" sz="1200" dirty="0"/>
          </a:p>
        </p:txBody>
      </p:sp>
      <p:sp>
        <p:nvSpPr>
          <p:cNvPr id="6" name="Shape 3"/>
          <p:cNvSpPr/>
          <p:nvPr/>
        </p:nvSpPr>
        <p:spPr>
          <a:xfrm>
            <a:off x="4470502" y="1742846"/>
            <a:ext cx="3258007" cy="381305"/>
          </a:xfrm>
          <a:prstGeom prst="roundRect">
            <a:avLst>
              <a:gd name="adj" fmla="val 23981"/>
            </a:avLst>
          </a:prstGeom>
          <a:solidFill>
            <a:srgbClr val="3B82F6"/>
          </a:solidFill>
          <a:ln/>
        </p:spPr>
      </p:sp>
      <p:sp>
        <p:nvSpPr>
          <p:cNvPr id="7" name="Text 4"/>
          <p:cNvSpPr txBox="1"/>
          <p:nvPr/>
        </p:nvSpPr>
        <p:spPr>
          <a:xfrm>
            <a:off x="5715000" y="1837944"/>
            <a:ext cx="886054" cy="191110"/>
          </a:xfrm>
          <a:prstGeom prst="rect">
            <a:avLst/>
          </a:prstGeom>
          <a:noFill/>
          <a:ln/>
        </p:spPr>
        <p:txBody>
          <a:bodyPr wrap="square" lIns="0" tIns="0" rIns="0" bIns="0" rtlCol="0" anchor="ctr"/>
          <a:lstStyle/>
          <a:p>
            <a:pPr algn="ctr" indent="0" marL="0">
              <a:buNone/>
            </a:pPr>
            <a:r>
              <a:rPr lang="en-US" sz="1200" b="1" dirty="0">
                <a:solidFill>
                  <a:srgbClr val="FFFFFF"/>
                </a:solidFill>
                <a:latin typeface="Inter" pitchFamily="34" charset="0"/>
                <a:ea typeface="Inter" pitchFamily="34" charset="-122"/>
                <a:cs typeface="Inter" pitchFamily="34" charset="-120"/>
              </a:rPr>
              <a:t>人民币基金</a:t>
            </a:r>
            <a:endParaRPr lang="en-US" sz="1200" dirty="0"/>
          </a:p>
        </p:txBody>
      </p:sp>
      <p:sp>
        <p:nvSpPr>
          <p:cNvPr id="8" name="Shape 5"/>
          <p:cNvSpPr/>
          <p:nvPr/>
        </p:nvSpPr>
        <p:spPr>
          <a:xfrm>
            <a:off x="7873898" y="1742846"/>
            <a:ext cx="3258007" cy="381305"/>
          </a:xfrm>
          <a:prstGeom prst="roundRect">
            <a:avLst>
              <a:gd name="adj" fmla="val 23981"/>
            </a:avLst>
          </a:prstGeom>
          <a:solidFill>
            <a:srgbClr val="10B981"/>
          </a:solidFill>
          <a:ln/>
        </p:spPr>
      </p:sp>
      <p:sp>
        <p:nvSpPr>
          <p:cNvPr id="9" name="Text 6"/>
          <p:cNvSpPr txBox="1"/>
          <p:nvPr/>
        </p:nvSpPr>
        <p:spPr>
          <a:xfrm>
            <a:off x="9194292" y="1837944"/>
            <a:ext cx="734263" cy="191110"/>
          </a:xfrm>
          <a:prstGeom prst="rect">
            <a:avLst/>
          </a:prstGeom>
          <a:noFill/>
          <a:ln/>
        </p:spPr>
        <p:txBody>
          <a:bodyPr wrap="square" lIns="0" tIns="0" rIns="0" bIns="0" rtlCol="0" anchor="ctr"/>
          <a:lstStyle/>
          <a:p>
            <a:pPr algn="ctr" indent="0" marL="0">
              <a:buNone/>
            </a:pPr>
            <a:r>
              <a:rPr lang="en-US" sz="1200" b="1" dirty="0">
                <a:solidFill>
                  <a:srgbClr val="FFFFFF"/>
                </a:solidFill>
                <a:latin typeface="Inter" pitchFamily="34" charset="0"/>
                <a:ea typeface="Inter" pitchFamily="34" charset="-122"/>
                <a:cs typeface="Inter" pitchFamily="34" charset="-120"/>
              </a:rPr>
              <a:t>美元基金</a:t>
            </a:r>
            <a:endParaRPr lang="en-US" sz="1200" dirty="0"/>
          </a:p>
        </p:txBody>
      </p:sp>
      <p:sp>
        <p:nvSpPr>
          <p:cNvPr id="10" name="Text 7"/>
          <p:cNvSpPr txBox="1"/>
          <p:nvPr/>
        </p:nvSpPr>
        <p:spPr>
          <a:xfrm>
            <a:off x="1181405" y="2371954"/>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投资偏好</a:t>
            </a:r>
            <a:endParaRPr lang="en-US" sz="1200" dirty="0"/>
          </a:p>
        </p:txBody>
      </p:sp>
      <p:sp>
        <p:nvSpPr>
          <p:cNvPr id="11" name="Text 8"/>
          <p:cNvSpPr txBox="1"/>
          <p:nvPr/>
        </p:nvSpPr>
        <p:spPr>
          <a:xfrm>
            <a:off x="1181405" y="3062326"/>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决策效率</a:t>
            </a:r>
            <a:endParaRPr lang="en-US" sz="1200" dirty="0"/>
          </a:p>
        </p:txBody>
      </p:sp>
      <p:sp>
        <p:nvSpPr>
          <p:cNvPr id="12" name="Text 9"/>
          <p:cNvSpPr txBox="1"/>
          <p:nvPr/>
        </p:nvSpPr>
        <p:spPr>
          <a:xfrm>
            <a:off x="1181405" y="3757270"/>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政策限制</a:t>
            </a:r>
            <a:endParaRPr lang="en-US" sz="1200" dirty="0"/>
          </a:p>
        </p:txBody>
      </p:sp>
      <p:sp>
        <p:nvSpPr>
          <p:cNvPr id="13" name="Text 10"/>
          <p:cNvSpPr txBox="1"/>
          <p:nvPr/>
        </p:nvSpPr>
        <p:spPr>
          <a:xfrm>
            <a:off x="1181405" y="4453128"/>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估值水平</a:t>
            </a:r>
            <a:endParaRPr lang="en-US" sz="1200" dirty="0"/>
          </a:p>
        </p:txBody>
      </p:sp>
      <p:sp>
        <p:nvSpPr>
          <p:cNvPr id="14" name="Shape 11"/>
          <p:cNvSpPr/>
          <p:nvPr/>
        </p:nvSpPr>
        <p:spPr>
          <a:xfrm>
            <a:off x="3078785" y="2124151"/>
            <a:ext cx="4143146" cy="685800"/>
          </a:xfrm>
          <a:prstGeom prst="rect">
            <a:avLst/>
          </a:prstGeom>
          <a:solidFill>
            <a:srgbClr val="EFF6FF">
              <a:alpha val="60000"/>
            </a:srgbClr>
          </a:solidFill>
          <a:ln/>
        </p:spPr>
      </p:sp>
      <p:sp>
        <p:nvSpPr>
          <p:cNvPr id="15" name="Shape 12"/>
          <p:cNvSpPr/>
          <p:nvPr/>
        </p:nvSpPr>
        <p:spPr>
          <a:xfrm>
            <a:off x="3078785" y="2809951"/>
            <a:ext cx="4143146" cy="694944"/>
          </a:xfrm>
          <a:prstGeom prst="rect">
            <a:avLst/>
          </a:prstGeom>
          <a:solidFill>
            <a:srgbClr val="EFF6FF">
              <a:alpha val="60000"/>
            </a:srgbClr>
          </a:solidFill>
          <a:ln/>
        </p:spPr>
      </p:sp>
      <p:sp>
        <p:nvSpPr>
          <p:cNvPr id="16" name="Shape 13"/>
          <p:cNvSpPr/>
          <p:nvPr/>
        </p:nvSpPr>
        <p:spPr>
          <a:xfrm>
            <a:off x="3078785" y="2809951"/>
            <a:ext cx="4143146" cy="9144"/>
          </a:xfrm>
          <a:prstGeom prst="rect">
            <a:avLst/>
          </a:prstGeom>
          <a:solidFill>
            <a:srgbClr val="E5E7EB"/>
          </a:solidFill>
          <a:ln/>
        </p:spPr>
      </p:sp>
      <p:sp>
        <p:nvSpPr>
          <p:cNvPr id="17" name="Shape 14"/>
          <p:cNvSpPr/>
          <p:nvPr/>
        </p:nvSpPr>
        <p:spPr>
          <a:xfrm>
            <a:off x="3078785" y="3504895"/>
            <a:ext cx="4143146" cy="694944"/>
          </a:xfrm>
          <a:prstGeom prst="rect">
            <a:avLst/>
          </a:prstGeom>
          <a:solidFill>
            <a:srgbClr val="EFF6FF">
              <a:alpha val="60000"/>
            </a:srgbClr>
          </a:solidFill>
          <a:ln/>
        </p:spPr>
      </p:sp>
      <p:sp>
        <p:nvSpPr>
          <p:cNvPr id="18" name="Shape 15"/>
          <p:cNvSpPr/>
          <p:nvPr/>
        </p:nvSpPr>
        <p:spPr>
          <a:xfrm>
            <a:off x="3078785" y="3504895"/>
            <a:ext cx="4143146" cy="9144"/>
          </a:xfrm>
          <a:prstGeom prst="rect">
            <a:avLst/>
          </a:prstGeom>
          <a:solidFill>
            <a:srgbClr val="E5E7EB"/>
          </a:solidFill>
          <a:ln/>
        </p:spPr>
      </p:sp>
      <p:sp>
        <p:nvSpPr>
          <p:cNvPr id="19" name="Shape 16"/>
          <p:cNvSpPr/>
          <p:nvPr/>
        </p:nvSpPr>
        <p:spPr>
          <a:xfrm>
            <a:off x="3078785" y="4200754"/>
            <a:ext cx="4143146" cy="694944"/>
          </a:xfrm>
          <a:prstGeom prst="rect">
            <a:avLst/>
          </a:prstGeom>
          <a:solidFill>
            <a:srgbClr val="EFF6FF">
              <a:alpha val="60000"/>
            </a:srgbClr>
          </a:solidFill>
          <a:ln/>
        </p:spPr>
      </p:sp>
      <p:sp>
        <p:nvSpPr>
          <p:cNvPr id="20" name="Shape 17"/>
          <p:cNvSpPr/>
          <p:nvPr/>
        </p:nvSpPr>
        <p:spPr>
          <a:xfrm>
            <a:off x="3078785" y="4200754"/>
            <a:ext cx="4143146" cy="9144"/>
          </a:xfrm>
          <a:prstGeom prst="rect">
            <a:avLst/>
          </a:prstGeom>
          <a:solidFill>
            <a:srgbClr val="E5E7EB"/>
          </a:solidFill>
          <a:ln/>
        </p:spPr>
      </p:sp>
      <p:sp>
        <p:nvSpPr>
          <p:cNvPr id="21" name="Text 18"/>
          <p:cNvSpPr txBox="1"/>
          <p:nvPr/>
        </p:nvSpPr>
        <p:spPr>
          <a:xfrm>
            <a:off x="3193085" y="2257654"/>
            <a:ext cx="21058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硬科技、国产替代、产业升级</a:t>
            </a:r>
            <a:endParaRPr lang="en-US" sz="1200" dirty="0"/>
          </a:p>
        </p:txBody>
      </p:sp>
      <p:sp>
        <p:nvSpPr>
          <p:cNvPr id="22" name="Text 19"/>
          <p:cNvSpPr txBox="1"/>
          <p:nvPr/>
        </p:nvSpPr>
        <p:spPr>
          <a:xfrm>
            <a:off x="3193085" y="2952598"/>
            <a:ext cx="1495958"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流程较长，多层审批</a:t>
            </a:r>
            <a:endParaRPr lang="en-US" sz="1200" dirty="0"/>
          </a:p>
        </p:txBody>
      </p:sp>
      <p:sp>
        <p:nvSpPr>
          <p:cNvPr id="23" name="Text 20"/>
          <p:cNvSpPr txBox="1"/>
          <p:nvPr/>
        </p:nvSpPr>
        <p:spPr>
          <a:xfrm>
            <a:off x="3193085" y="3648456"/>
            <a:ext cx="21058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相对宽松，但国资背景需合规</a:t>
            </a:r>
            <a:endParaRPr lang="en-US" sz="1200" dirty="0"/>
          </a:p>
        </p:txBody>
      </p:sp>
      <p:sp>
        <p:nvSpPr>
          <p:cNvPr id="24" name="Text 21"/>
          <p:cNvSpPr txBox="1"/>
          <p:nvPr/>
        </p:nvSpPr>
        <p:spPr>
          <a:xfrm>
            <a:off x="3193085" y="4343400"/>
            <a:ext cx="18004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相对保守，注重盈利能力</a:t>
            </a:r>
            <a:endParaRPr lang="en-US" sz="1200" dirty="0"/>
          </a:p>
        </p:txBody>
      </p:sp>
      <p:sp>
        <p:nvSpPr>
          <p:cNvPr id="25" name="Text 22"/>
          <p:cNvSpPr txBox="1"/>
          <p:nvPr/>
        </p:nvSpPr>
        <p:spPr>
          <a:xfrm>
            <a:off x="3193085" y="2505456"/>
            <a:ext cx="2100377"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国资背景更偏好符合国家战略方向</a:t>
            </a:r>
            <a:endParaRPr lang="en-US" sz="1000" dirty="0"/>
          </a:p>
        </p:txBody>
      </p:sp>
      <p:sp>
        <p:nvSpPr>
          <p:cNvPr id="26" name="Text 23"/>
          <p:cNvSpPr txBox="1"/>
          <p:nvPr/>
        </p:nvSpPr>
        <p:spPr>
          <a:xfrm>
            <a:off x="3193085" y="3200400"/>
            <a:ext cx="1795882"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国资背景基金一般需2-3个月</a:t>
            </a:r>
            <a:endParaRPr lang="en-US" sz="1000" dirty="0"/>
          </a:p>
        </p:txBody>
      </p:sp>
      <p:sp>
        <p:nvSpPr>
          <p:cNvPr id="27" name="Text 24"/>
          <p:cNvSpPr txBox="1"/>
          <p:nvPr/>
        </p:nvSpPr>
        <p:spPr>
          <a:xfrm>
            <a:off x="3193085" y="3895344"/>
            <a:ext cx="19677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返投比例、区域投资限制等要求</a:t>
            </a:r>
            <a:endParaRPr lang="en-US" sz="1000" dirty="0"/>
          </a:p>
        </p:txBody>
      </p:sp>
      <p:sp>
        <p:nvSpPr>
          <p:cNvPr id="28" name="Text 25"/>
          <p:cNvSpPr txBox="1"/>
          <p:nvPr/>
        </p:nvSpPr>
        <p:spPr>
          <a:xfrm>
            <a:off x="3193085" y="4591202"/>
            <a:ext cx="23582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早期项目估值比美元基金低20%-30%</a:t>
            </a:r>
            <a:endParaRPr lang="en-US" sz="1000" dirty="0"/>
          </a:p>
        </p:txBody>
      </p:sp>
      <p:sp>
        <p:nvSpPr>
          <p:cNvPr id="29" name="Shape 26"/>
          <p:cNvSpPr/>
          <p:nvPr/>
        </p:nvSpPr>
        <p:spPr>
          <a:xfrm>
            <a:off x="7221017" y="2124151"/>
            <a:ext cx="3905402" cy="685800"/>
          </a:xfrm>
          <a:prstGeom prst="rect">
            <a:avLst/>
          </a:prstGeom>
          <a:solidFill>
            <a:srgbClr val="ECFDF5">
              <a:alpha val="60000"/>
            </a:srgbClr>
          </a:solidFill>
          <a:ln/>
        </p:spPr>
      </p:sp>
      <p:sp>
        <p:nvSpPr>
          <p:cNvPr id="30" name="Shape 27"/>
          <p:cNvSpPr/>
          <p:nvPr/>
        </p:nvSpPr>
        <p:spPr>
          <a:xfrm>
            <a:off x="7221017" y="2809951"/>
            <a:ext cx="3905402" cy="694944"/>
          </a:xfrm>
          <a:prstGeom prst="rect">
            <a:avLst/>
          </a:prstGeom>
          <a:solidFill>
            <a:srgbClr val="ECFDF5">
              <a:alpha val="60000"/>
            </a:srgbClr>
          </a:solidFill>
          <a:ln/>
        </p:spPr>
      </p:sp>
      <p:sp>
        <p:nvSpPr>
          <p:cNvPr id="31" name="Shape 28"/>
          <p:cNvSpPr/>
          <p:nvPr/>
        </p:nvSpPr>
        <p:spPr>
          <a:xfrm>
            <a:off x="7221017" y="2809951"/>
            <a:ext cx="3905402" cy="9144"/>
          </a:xfrm>
          <a:prstGeom prst="rect">
            <a:avLst/>
          </a:prstGeom>
          <a:solidFill>
            <a:srgbClr val="E5E7EB"/>
          </a:solidFill>
          <a:ln/>
        </p:spPr>
      </p:sp>
      <p:sp>
        <p:nvSpPr>
          <p:cNvPr id="32" name="Shape 29"/>
          <p:cNvSpPr/>
          <p:nvPr/>
        </p:nvSpPr>
        <p:spPr>
          <a:xfrm>
            <a:off x="7221017" y="3504895"/>
            <a:ext cx="3905402" cy="694944"/>
          </a:xfrm>
          <a:prstGeom prst="rect">
            <a:avLst/>
          </a:prstGeom>
          <a:solidFill>
            <a:srgbClr val="ECFDF5">
              <a:alpha val="60000"/>
            </a:srgbClr>
          </a:solidFill>
          <a:ln/>
        </p:spPr>
      </p:sp>
      <p:sp>
        <p:nvSpPr>
          <p:cNvPr id="33" name="Shape 30"/>
          <p:cNvSpPr/>
          <p:nvPr/>
        </p:nvSpPr>
        <p:spPr>
          <a:xfrm>
            <a:off x="7221017" y="3504895"/>
            <a:ext cx="3905402" cy="9144"/>
          </a:xfrm>
          <a:prstGeom prst="rect">
            <a:avLst/>
          </a:prstGeom>
          <a:solidFill>
            <a:srgbClr val="E5E7EB"/>
          </a:solidFill>
          <a:ln/>
        </p:spPr>
      </p:sp>
      <p:sp>
        <p:nvSpPr>
          <p:cNvPr id="34" name="Shape 31"/>
          <p:cNvSpPr/>
          <p:nvPr/>
        </p:nvSpPr>
        <p:spPr>
          <a:xfrm>
            <a:off x="7221017" y="4200754"/>
            <a:ext cx="3905402" cy="694944"/>
          </a:xfrm>
          <a:prstGeom prst="rect">
            <a:avLst/>
          </a:prstGeom>
          <a:solidFill>
            <a:srgbClr val="ECFDF5">
              <a:alpha val="60000"/>
            </a:srgbClr>
          </a:solidFill>
          <a:ln/>
        </p:spPr>
      </p:sp>
      <p:sp>
        <p:nvSpPr>
          <p:cNvPr id="35" name="Shape 32"/>
          <p:cNvSpPr/>
          <p:nvPr/>
        </p:nvSpPr>
        <p:spPr>
          <a:xfrm>
            <a:off x="7221017" y="4200754"/>
            <a:ext cx="3905402" cy="9144"/>
          </a:xfrm>
          <a:prstGeom prst="rect">
            <a:avLst/>
          </a:prstGeom>
          <a:solidFill>
            <a:srgbClr val="E5E7EB"/>
          </a:solidFill>
          <a:ln/>
        </p:spPr>
      </p:sp>
      <p:sp>
        <p:nvSpPr>
          <p:cNvPr id="36" name="Text 33"/>
          <p:cNvSpPr txBox="1"/>
          <p:nvPr/>
        </p:nvSpPr>
        <p:spPr>
          <a:xfrm>
            <a:off x="7335317" y="2257654"/>
            <a:ext cx="2048256"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AIGC、Agentic AI、2C应用</a:t>
            </a:r>
            <a:endParaRPr lang="en-US" sz="1200" dirty="0"/>
          </a:p>
        </p:txBody>
      </p:sp>
      <p:sp>
        <p:nvSpPr>
          <p:cNvPr id="37" name="Text 34"/>
          <p:cNvSpPr txBox="1"/>
          <p:nvPr/>
        </p:nvSpPr>
        <p:spPr>
          <a:xfrm>
            <a:off x="7335317" y="2952598"/>
            <a:ext cx="1038758"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决策相对高效</a:t>
            </a:r>
            <a:endParaRPr lang="en-US" sz="1200" dirty="0"/>
          </a:p>
        </p:txBody>
      </p:sp>
      <p:sp>
        <p:nvSpPr>
          <p:cNvPr id="38" name="Text 35"/>
          <p:cNvSpPr txBox="1"/>
          <p:nvPr/>
        </p:nvSpPr>
        <p:spPr>
          <a:xfrm>
            <a:off x="7335317" y="3648456"/>
            <a:ext cx="2229307"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受2025年1月美国投资限制影响</a:t>
            </a:r>
            <a:endParaRPr lang="en-US" sz="1200" dirty="0"/>
          </a:p>
        </p:txBody>
      </p:sp>
      <p:sp>
        <p:nvSpPr>
          <p:cNvPr id="39" name="Text 36"/>
          <p:cNvSpPr txBox="1"/>
          <p:nvPr/>
        </p:nvSpPr>
        <p:spPr>
          <a:xfrm>
            <a:off x="7335317" y="4343400"/>
            <a:ext cx="11914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愿意给予高估值</a:t>
            </a:r>
            <a:endParaRPr lang="en-US" sz="1200" dirty="0"/>
          </a:p>
        </p:txBody>
      </p:sp>
      <p:sp>
        <p:nvSpPr>
          <p:cNvPr id="40" name="Text 37"/>
          <p:cNvSpPr txBox="1"/>
          <p:nvPr/>
        </p:nvSpPr>
        <p:spPr>
          <a:xfrm>
            <a:off x="7335317" y="2505456"/>
            <a:ext cx="19677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更看重全球化潜力和规模化能力</a:t>
            </a:r>
            <a:endParaRPr lang="en-US" sz="1000" dirty="0"/>
          </a:p>
        </p:txBody>
      </p:sp>
      <p:sp>
        <p:nvSpPr>
          <p:cNvPr id="41" name="Text 38"/>
          <p:cNvSpPr txBox="1"/>
          <p:nvPr/>
        </p:nvSpPr>
        <p:spPr>
          <a:xfrm>
            <a:off x="7335317" y="3200400"/>
            <a:ext cx="16724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头部基金可在2-4周内完成</a:t>
            </a:r>
            <a:endParaRPr lang="en-US" sz="1000" dirty="0"/>
          </a:p>
        </p:txBody>
      </p:sp>
      <p:sp>
        <p:nvSpPr>
          <p:cNvPr id="42" name="Text 39"/>
          <p:cNvSpPr txBox="1"/>
          <p:nvPr/>
        </p:nvSpPr>
        <p:spPr>
          <a:xfrm>
            <a:off x="7335317" y="3895344"/>
            <a:ext cx="1567282"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核心AI技术领域投资受限</a:t>
            </a:r>
            <a:endParaRPr lang="en-US" sz="1000" dirty="0"/>
          </a:p>
        </p:txBody>
      </p:sp>
      <p:sp>
        <p:nvSpPr>
          <p:cNvPr id="43" name="Text 40"/>
          <p:cNvSpPr txBox="1"/>
          <p:nvPr/>
        </p:nvSpPr>
        <p:spPr>
          <a:xfrm>
            <a:off x="7335317" y="4591202"/>
            <a:ext cx="17007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更重视增长潜力和赛道前景</a:t>
            </a:r>
            <a:endParaRPr lang="en-US" sz="1000" dirty="0"/>
          </a:p>
        </p:txBody>
      </p:sp>
      <p:sp>
        <p:nvSpPr>
          <p:cNvPr id="44" name="Shape 41"/>
          <p:cNvSpPr/>
          <p:nvPr/>
        </p:nvSpPr>
        <p:spPr>
          <a:xfrm>
            <a:off x="1067105" y="5277002"/>
            <a:ext cx="4914900" cy="990295"/>
          </a:xfrm>
          <a:prstGeom prst="roundRect">
            <a:avLst>
              <a:gd name="adj" fmla="val 5327"/>
            </a:avLst>
          </a:prstGeom>
          <a:solidFill>
            <a:srgbClr val="EFF6FF"/>
          </a:solidFill>
          <a:ln/>
        </p:spPr>
      </p:sp>
      <p:sp>
        <p:nvSpPr>
          <p:cNvPr id="45" name="Shape 42"/>
          <p:cNvSpPr/>
          <p:nvPr/>
        </p:nvSpPr>
        <p:spPr>
          <a:xfrm>
            <a:off x="1067105" y="5277002"/>
            <a:ext cx="28346" cy="990295"/>
          </a:xfrm>
          <a:prstGeom prst="rect">
            <a:avLst/>
          </a:prstGeom>
          <a:solidFill>
            <a:srgbClr val="2563EB"/>
          </a:solidFill>
          <a:ln/>
        </p:spPr>
      </p:sp>
      <p:pic>
        <p:nvPicPr>
          <p:cNvPr id="46" name="Image 1" descr="preencoded.png">    </p:cNvPr>
          <p:cNvPicPr>
            <a:picLocks noChangeAspect="1"/>
          </p:cNvPicPr>
          <p:nvPr/>
        </p:nvPicPr>
        <p:blipFill>
          <a:blip r:embed="rId2"/>
          <a:srcRect l="0" r="0" t="-100" b="-100"/>
          <a:stretch/>
        </p:blipFill>
        <p:spPr>
          <a:xfrm>
            <a:off x="1209751" y="5467198"/>
            <a:ext cx="114300" cy="152705"/>
          </a:xfrm>
          <a:prstGeom prst="rect">
            <a:avLst/>
          </a:prstGeom>
        </p:spPr>
      </p:pic>
      <p:sp>
        <p:nvSpPr>
          <p:cNvPr id="47" name="Shape 43"/>
          <p:cNvSpPr/>
          <p:nvPr/>
        </p:nvSpPr>
        <p:spPr>
          <a:xfrm>
            <a:off x="6210605" y="5277002"/>
            <a:ext cx="4914900" cy="990295"/>
          </a:xfrm>
          <a:prstGeom prst="roundRect">
            <a:avLst>
              <a:gd name="adj" fmla="val 5327"/>
            </a:avLst>
          </a:prstGeom>
          <a:solidFill>
            <a:srgbClr val="EFF6FF"/>
          </a:solidFill>
          <a:ln/>
        </p:spPr>
      </p:sp>
      <p:sp>
        <p:nvSpPr>
          <p:cNvPr id="48" name="Shape 44"/>
          <p:cNvSpPr/>
          <p:nvPr/>
        </p:nvSpPr>
        <p:spPr>
          <a:xfrm>
            <a:off x="6210605" y="5277002"/>
            <a:ext cx="28346" cy="990295"/>
          </a:xfrm>
          <a:prstGeom prst="rect">
            <a:avLst/>
          </a:prstGeom>
          <a:solidFill>
            <a:srgbClr val="2563EB"/>
          </a:solidFill>
          <a:ln/>
        </p:spPr>
      </p:sp>
      <p:sp>
        <p:nvSpPr>
          <p:cNvPr id="49" name="Text 45"/>
          <p:cNvSpPr txBox="1"/>
          <p:nvPr/>
        </p:nvSpPr>
        <p:spPr>
          <a:xfrm>
            <a:off x="1399946" y="5447995"/>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融资策略优化</a:t>
            </a:r>
            <a:endParaRPr lang="en-US" sz="1200" dirty="0"/>
          </a:p>
        </p:txBody>
      </p:sp>
      <p:sp>
        <p:nvSpPr>
          <p:cNvPr id="50" name="Text 46"/>
          <p:cNvSpPr txBox="1"/>
          <p:nvPr/>
        </p:nvSpPr>
        <p:spPr>
          <a:xfrm>
            <a:off x="6581851" y="5447995"/>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关键风险提示</a:t>
            </a:r>
            <a:endParaRPr lang="en-US" sz="1200" dirty="0"/>
          </a:p>
        </p:txBody>
      </p:sp>
      <p:sp>
        <p:nvSpPr>
          <p:cNvPr id="51" name="Text 47"/>
          <p:cNvSpPr txBox="1"/>
          <p:nvPr/>
        </p:nvSpPr>
        <p:spPr>
          <a:xfrm>
            <a:off x="1209751" y="5743346"/>
            <a:ext cx="468172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双币种融资策略：技术核心+硬科技依赖走人民币基金，应用层+全球化战略走美元基金</a:t>
            </a:r>
            <a:endParaRPr lang="en-US" sz="1000" dirty="0"/>
          </a:p>
        </p:txBody>
      </p:sp>
      <p:pic>
        <p:nvPicPr>
          <p:cNvPr id="52" name="Image 2" descr="preencoded.png">    </p:cNvPr>
          <p:cNvPicPr>
            <a:picLocks noChangeAspect="1"/>
          </p:cNvPicPr>
          <p:nvPr/>
        </p:nvPicPr>
        <p:blipFill>
          <a:blip r:embed="rId3"/>
          <a:srcRect l="0" r="0" t="0" b="0"/>
          <a:stretch/>
        </p:blipFill>
        <p:spPr>
          <a:xfrm>
            <a:off x="6353251" y="5467198"/>
            <a:ext cx="152705" cy="152705"/>
          </a:xfrm>
          <a:prstGeom prst="rect">
            <a:avLst/>
          </a:prstGeom>
        </p:spPr>
      </p:pic>
      <p:sp>
        <p:nvSpPr>
          <p:cNvPr id="53" name="Text 48"/>
          <p:cNvSpPr txBox="1"/>
          <p:nvPr/>
        </p:nvSpPr>
        <p:spPr>
          <a:xfrm>
            <a:off x="6353251" y="5743346"/>
            <a:ext cx="46533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中美AI投资规模差距巨大（约4倍），美元基金正在面临新一轮募资压力，部分机构撤出中国市场</a:t>
            </a:r>
            <a:endParaRPr lang="en-US" sz="1000" dirty="0"/>
          </a:p>
        </p:txBody>
      </p:sp>
      <p:sp>
        <p:nvSpPr>
          <p:cNvPr id="54" name="Shape 49"/>
          <p:cNvSpPr/>
          <p:nvPr/>
        </p:nvSpPr>
        <p:spPr>
          <a:xfrm>
            <a:off x="1067105" y="6267298"/>
            <a:ext cx="10058400" cy="9144"/>
          </a:xfrm>
          <a:prstGeom prst="rect">
            <a:avLst/>
          </a:prstGeom>
          <a:solidFill>
            <a:srgbClr val="E5E7EB"/>
          </a:solidFill>
          <a:ln/>
        </p:spPr>
      </p:sp>
      <p:sp>
        <p:nvSpPr>
          <p:cNvPr id="55" name="Text 50"/>
          <p:cNvSpPr txBox="1"/>
          <p:nvPr/>
        </p:nvSpPr>
        <p:spPr>
          <a:xfrm>
            <a:off x="1067105" y="6429146"/>
            <a:ext cx="24862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清科研究中心, 投中研究院, 36氪研究</a:t>
            </a:r>
            <a:endParaRPr lang="en-US" sz="900" dirty="0"/>
          </a:p>
        </p:txBody>
      </p:sp>
      <p:pic>
        <p:nvPicPr>
          <p:cNvPr id="56" name="Image 3" descr="preencoded.png">    </p:cNvPr>
          <p:cNvPicPr>
            <a:picLocks noChangeAspect="1"/>
          </p:cNvPicPr>
          <p:nvPr/>
        </p:nvPicPr>
        <p:blipFill>
          <a:blip r:embed="rId4"/>
          <a:srcRect l="0" r="0" t="0" b="0"/>
          <a:stretch/>
        </p:blipFill>
        <p:spPr>
          <a:xfrm>
            <a:off x="7983626" y="6443777"/>
            <a:ext cx="114300" cy="114300"/>
          </a:xfrm>
          <a:prstGeom prst="rect">
            <a:avLst/>
          </a:prstGeom>
        </p:spPr>
      </p:pic>
      <p:sp>
        <p:nvSpPr>
          <p:cNvPr id="57" name="Text 51"/>
          <p:cNvSpPr txBox="1"/>
          <p:nvPr/>
        </p:nvSpPr>
        <p:spPr>
          <a:xfrm>
            <a:off x="8136331" y="6429146"/>
            <a:ext cx="30769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美元基金AI投资占比（52%）显著高于人民币基金（31%）</a:t>
            </a:r>
            <a:endParaRPr lang="en-US" sz="900" dirty="0"/>
          </a:p>
        </p:txBody>
      </p:sp>
      <p:sp>
        <p:nvSpPr>
          <p:cNvPr id="58" name="Shape 52"/>
          <p:cNvSpPr/>
          <p:nvPr/>
        </p:nvSpPr>
        <p:spPr>
          <a:xfrm>
            <a:off x="10420502" y="1143000"/>
            <a:ext cx="57607" cy="57607"/>
          </a:xfrm>
          <a:prstGeom prst="ellipse">
            <a:avLst/>
          </a:prstGeom>
          <a:solidFill>
            <a:srgbClr val="3B82F6"/>
          </a:solidFill>
          <a:ln/>
        </p:spPr>
      </p:sp>
      <p:sp>
        <p:nvSpPr>
          <p:cNvPr id="59" name="Shape 53"/>
          <p:cNvSpPr/>
          <p:nvPr/>
        </p:nvSpPr>
        <p:spPr>
          <a:xfrm>
            <a:off x="9849002" y="1429207"/>
            <a:ext cx="57607" cy="57607"/>
          </a:xfrm>
          <a:prstGeom prst="ellipse">
            <a:avLst/>
          </a:prstGeom>
          <a:solidFill>
            <a:srgbClr val="3B82F6"/>
          </a:solidFill>
          <a:ln/>
        </p:spPr>
      </p:sp>
      <p:sp>
        <p:nvSpPr>
          <p:cNvPr id="60" name="Shape 54"/>
          <p:cNvSpPr/>
          <p:nvPr/>
        </p:nvSpPr>
        <p:spPr>
          <a:xfrm>
            <a:off x="10610698" y="1714500"/>
            <a:ext cx="57607" cy="57607"/>
          </a:xfrm>
          <a:prstGeom prst="ellipse">
            <a:avLst/>
          </a:prstGeom>
          <a:solidFill>
            <a:srgbClr val="3B82F6"/>
          </a:solidFill>
          <a:ln/>
        </p:spPr>
      </p:sp>
      <p:sp>
        <p:nvSpPr>
          <p:cNvPr id="61" name="Shape 55"/>
          <p:cNvSpPr/>
          <p:nvPr/>
        </p:nvSpPr>
        <p:spPr>
          <a:xfrm>
            <a:off x="9867290" y="1314907"/>
            <a:ext cx="571500" cy="9144"/>
          </a:xfrm>
          <a:prstGeom prst="rect">
            <a:avLst/>
          </a:prstGeom>
          <a:solidFill>
            <a:srgbClr val="3B82F6">
              <a:alpha val="20000"/>
            </a:srgbClr>
          </a:solidFill>
          <a:ln/>
        </p:spPr>
      </p:sp>
      <p:sp>
        <p:nvSpPr>
          <p:cNvPr id="62" name="Shape 56"/>
          <p:cNvSpPr/>
          <p:nvPr/>
        </p:nvSpPr>
        <p:spPr>
          <a:xfrm>
            <a:off x="8405165" y="1326794"/>
            <a:ext cx="761695" cy="9144"/>
          </a:xfrm>
          <a:prstGeom prst="rect">
            <a:avLst/>
          </a:prstGeom>
          <a:solidFill>
            <a:srgbClr val="3B82F6">
              <a:alpha val="20000"/>
            </a:srgbClr>
          </a:solidFill>
          <a:ln/>
        </p:spPr>
      </p:sp>
      <p:sp>
        <p:nvSpPr>
          <p:cNvPr id="63" name="Text 57"/>
          <p:cNvSpPr txBox="1"/>
          <p:nvPr/>
        </p:nvSpPr>
        <p:spPr>
          <a:xfrm>
            <a:off x="1067105" y="609905"/>
            <a:ext cx="3824935"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人民币 vs 美元基金实操差异</a:t>
            </a:r>
            <a:endParaRPr 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80" r="-80" t="0" b="0"/>
          <a:stretch/>
        </p:blipFill>
        <p:spPr>
          <a:xfrm>
            <a:off x="1067105" y="2457907"/>
            <a:ext cx="286207" cy="228600"/>
          </a:xfrm>
          <a:prstGeom prst="rect">
            <a:avLst/>
          </a:prstGeom>
        </p:spPr>
      </p:pic>
      <p:sp>
        <p:nvSpPr>
          <p:cNvPr id="11" name="Text 8"/>
          <p:cNvSpPr txBox="1"/>
          <p:nvPr/>
        </p:nvSpPr>
        <p:spPr>
          <a:xfrm>
            <a:off x="1505102"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第四部分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534863"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从创业者视角出发，掌握BP制作、估值策略、投资人沟通与谈判技巧的实战指南</a:t>
            </a:r>
            <a:endParaRPr lang="en-US" sz="1500" dirty="0"/>
          </a:p>
        </p:txBody>
      </p:sp>
      <p:pic>
        <p:nvPicPr>
          <p:cNvPr id="14"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15" name="Text 11"/>
          <p:cNvSpPr txBox="1"/>
          <p:nvPr/>
        </p:nvSpPr>
        <p:spPr>
          <a:xfrm>
            <a:off x="5637276" y="2619756"/>
            <a:ext cx="1924812"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4</a:t>
            </a:r>
            <a:endParaRPr lang="en-US" sz="10500" dirty="0"/>
          </a:p>
        </p:txBody>
      </p:sp>
      <p:sp>
        <p:nvSpPr>
          <p:cNvPr id="16" name="Text 12"/>
          <p:cNvSpPr txBox="1"/>
          <p:nvPr/>
        </p:nvSpPr>
        <p:spPr>
          <a:xfrm>
            <a:off x="1067105" y="2800807"/>
            <a:ext cx="35533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融资方最佳实践</a:t>
            </a:r>
            <a:endParaRPr lang="en-US"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Shape 0"/>
          <p:cNvSpPr/>
          <p:nvPr/>
        </p:nvSpPr>
        <p:spPr>
          <a:xfrm>
            <a:off x="0" y="0"/>
            <a:ext cx="12191695" cy="6896405"/>
          </a:xfrm>
          <a:prstGeom prst="rect">
            <a:avLst/>
          </a:prstGeom>
          <a:solidFill>
            <a:srgbClr val="F9FAFB"/>
          </a:solidFill>
          <a:ln/>
        </p:spPr>
      </p:sp>
      <p:sp>
        <p:nvSpPr>
          <p:cNvPr id="3" name="Shape 1"/>
          <p:cNvSpPr/>
          <p:nvPr/>
        </p:nvSpPr>
        <p:spPr>
          <a:xfrm>
            <a:off x="10287000" y="5467198"/>
            <a:ext cx="2857500" cy="2857500"/>
          </a:xfrm>
          <a:prstGeom prst="ellipse">
            <a:avLst/>
          </a:prstGeom>
          <a:solidFill>
            <a:srgbClr val="2563EB">
              <a:alpha val="5000"/>
            </a:srgbClr>
          </a:solidFill>
          <a:ln/>
        </p:spPr>
      </p:sp>
      <p:sp>
        <p:nvSpPr>
          <p:cNvPr id="4" name="Shape 2"/>
          <p:cNvSpPr/>
          <p:nvPr/>
        </p:nvSpPr>
        <p:spPr>
          <a:xfrm>
            <a:off x="-761695" y="-761695"/>
            <a:ext cx="1904695" cy="1904695"/>
          </a:xfrm>
          <a:prstGeom prst="ellipse">
            <a:avLst/>
          </a:prstGeom>
          <a:solidFill>
            <a:srgbClr val="2563EB">
              <a:alpha val="8000"/>
            </a:srgbClr>
          </a:solidFill>
          <a:ln/>
        </p:spPr>
      </p:sp>
      <p:sp>
        <p:nvSpPr>
          <p:cNvPr id="5" name="Shape 3"/>
          <p:cNvSpPr/>
          <p:nvPr/>
        </p:nvSpPr>
        <p:spPr>
          <a:xfrm>
            <a:off x="1067105" y="1228954"/>
            <a:ext cx="761695" cy="38405"/>
          </a:xfrm>
          <a:prstGeom prst="rect">
            <a:avLst/>
          </a:prstGeom>
          <a:solidFill>
            <a:srgbClr val="2563EB"/>
          </a:solidFill>
          <a:ln/>
        </p:spPr>
      </p:sp>
      <p:sp>
        <p:nvSpPr>
          <p:cNvPr id="6" name="Shape 4"/>
          <p:cNvSpPr/>
          <p:nvPr/>
        </p:nvSpPr>
        <p:spPr>
          <a:xfrm>
            <a:off x="1067105" y="1837944"/>
            <a:ext cx="381305" cy="381305"/>
          </a:xfrm>
          <a:prstGeom prst="ellipse">
            <a:avLst/>
          </a:prstGeom>
          <a:solidFill>
            <a:srgbClr val="DBEAFE"/>
          </a:solidFill>
          <a:ln/>
        </p:spPr>
      </p:sp>
      <p:pic>
        <p:nvPicPr>
          <p:cNvPr id="7" name="Image 0" descr="preencoded.png">    </p:cNvPr>
          <p:cNvPicPr>
            <a:picLocks noChangeAspect="1"/>
          </p:cNvPicPr>
          <p:nvPr/>
        </p:nvPicPr>
        <p:blipFill>
          <a:blip r:embed="rId1"/>
          <a:srcRect l="0" r="0" t="-841" b="-841"/>
          <a:stretch/>
        </p:blipFill>
        <p:spPr>
          <a:xfrm>
            <a:off x="1162202" y="1943100"/>
            <a:ext cx="190195" cy="171907"/>
          </a:xfrm>
          <a:prstGeom prst="rect">
            <a:avLst/>
          </a:prstGeom>
        </p:spPr>
      </p:pic>
      <p:sp>
        <p:nvSpPr>
          <p:cNvPr id="8" name="Shape 5"/>
          <p:cNvSpPr/>
          <p:nvPr/>
        </p:nvSpPr>
        <p:spPr>
          <a:xfrm>
            <a:off x="1067105" y="2523744"/>
            <a:ext cx="381305" cy="381305"/>
          </a:xfrm>
          <a:prstGeom prst="ellipse">
            <a:avLst/>
          </a:prstGeom>
          <a:solidFill>
            <a:srgbClr val="DBEAFE"/>
          </a:solidFill>
          <a:ln/>
        </p:spPr>
      </p:sp>
      <p:sp>
        <p:nvSpPr>
          <p:cNvPr id="9" name="Shape 6"/>
          <p:cNvSpPr/>
          <p:nvPr/>
        </p:nvSpPr>
        <p:spPr>
          <a:xfrm>
            <a:off x="1067105" y="3895344"/>
            <a:ext cx="381305" cy="381305"/>
          </a:xfrm>
          <a:prstGeom prst="ellipse">
            <a:avLst/>
          </a:prstGeom>
          <a:solidFill>
            <a:srgbClr val="DBEAFE"/>
          </a:solidFill>
          <a:ln/>
        </p:spPr>
      </p:sp>
      <p:sp>
        <p:nvSpPr>
          <p:cNvPr id="10" name="Text 7"/>
          <p:cNvSpPr txBox="1"/>
          <p:nvPr/>
        </p:nvSpPr>
        <p:spPr>
          <a:xfrm>
            <a:off x="1600200" y="1790395"/>
            <a:ext cx="25292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把握赛道趋势，洞察投资人思维</a:t>
            </a:r>
            <a:endParaRPr lang="en-US" sz="1300" dirty="0"/>
          </a:p>
        </p:txBody>
      </p:sp>
      <p:sp>
        <p:nvSpPr>
          <p:cNvPr id="11" name="Text 8"/>
          <p:cNvSpPr txBox="1"/>
          <p:nvPr/>
        </p:nvSpPr>
        <p:spPr>
          <a:xfrm>
            <a:off x="1600200" y="3161995"/>
            <a:ext cx="205282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组建互补型AI native团队</a:t>
            </a:r>
            <a:endParaRPr lang="en-US" sz="1300" dirty="0"/>
          </a:p>
        </p:txBody>
      </p:sp>
      <p:sp>
        <p:nvSpPr>
          <p:cNvPr id="12" name="Text 9"/>
          <p:cNvSpPr txBox="1"/>
          <p:nvPr/>
        </p:nvSpPr>
        <p:spPr>
          <a:xfrm>
            <a:off x="1600200" y="3847795"/>
            <a:ext cx="28721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构建可持续商业模式，专注长期价值</a:t>
            </a:r>
            <a:endParaRPr lang="en-US" sz="1300" dirty="0"/>
          </a:p>
        </p:txBody>
      </p:sp>
      <p:sp>
        <p:nvSpPr>
          <p:cNvPr id="13" name="Text 10"/>
          <p:cNvSpPr txBox="1"/>
          <p:nvPr/>
        </p:nvSpPr>
        <p:spPr>
          <a:xfrm>
            <a:off x="1600200" y="2085746"/>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理解投资人视角和决策逻辑，将项目与资本市场热点高度匹配</a:t>
            </a:r>
            <a:endParaRPr lang="en-US" sz="1200" dirty="0"/>
          </a:p>
        </p:txBody>
      </p:sp>
      <p:pic>
        <p:nvPicPr>
          <p:cNvPr id="14" name="Image 1" descr="preencoded.png">    </p:cNvPr>
          <p:cNvPicPr>
            <a:picLocks noChangeAspect="1"/>
          </p:cNvPicPr>
          <p:nvPr/>
        </p:nvPicPr>
        <p:blipFill>
          <a:blip r:embed="rId2"/>
          <a:srcRect l="-760" r="-760" t="0" b="0"/>
          <a:stretch/>
        </p:blipFill>
        <p:spPr>
          <a:xfrm>
            <a:off x="1181405" y="2628900"/>
            <a:ext cx="152705" cy="171907"/>
          </a:xfrm>
          <a:prstGeom prst="rect">
            <a:avLst/>
          </a:prstGeom>
        </p:spPr>
      </p:pic>
      <p:sp>
        <p:nvSpPr>
          <p:cNvPr id="15" name="Shape 11"/>
          <p:cNvSpPr/>
          <p:nvPr/>
        </p:nvSpPr>
        <p:spPr>
          <a:xfrm>
            <a:off x="1067105" y="3209544"/>
            <a:ext cx="381305" cy="381305"/>
          </a:xfrm>
          <a:prstGeom prst="ellipse">
            <a:avLst/>
          </a:prstGeom>
          <a:solidFill>
            <a:srgbClr val="DBEAFE"/>
          </a:solidFill>
          <a:ln/>
        </p:spPr>
      </p:sp>
      <p:sp>
        <p:nvSpPr>
          <p:cNvPr id="16" name="Text 12"/>
          <p:cNvSpPr txBox="1"/>
          <p:nvPr/>
        </p:nvSpPr>
        <p:spPr>
          <a:xfrm>
            <a:off x="1600200" y="2476195"/>
            <a:ext cx="2710282"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构建差异化壁垒，避免"套壳"陷阱</a:t>
            </a:r>
            <a:endParaRPr lang="en-US" sz="1300" dirty="0"/>
          </a:p>
        </p:txBody>
      </p:sp>
      <p:sp>
        <p:nvSpPr>
          <p:cNvPr id="17" name="Text 13"/>
          <p:cNvSpPr txBox="1"/>
          <p:nvPr/>
        </p:nvSpPr>
        <p:spPr>
          <a:xfrm>
            <a:off x="1600200" y="2771546"/>
            <a:ext cx="39346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聚焦垂直领域应用，打造真正的技术壁垒和10倍体验提升</a:t>
            </a:r>
            <a:endParaRPr lang="en-US" sz="1200" dirty="0"/>
          </a:p>
        </p:txBody>
      </p:sp>
      <p:pic>
        <p:nvPicPr>
          <p:cNvPr id="18" name="Image 2" descr="preencoded.png">    </p:cNvPr>
          <p:cNvPicPr>
            <a:picLocks noChangeAspect="1"/>
          </p:cNvPicPr>
          <p:nvPr/>
        </p:nvPicPr>
        <p:blipFill>
          <a:blip r:embed="rId3"/>
          <a:srcRect l="-1064" r="-1064" t="0" b="0"/>
          <a:stretch/>
        </p:blipFill>
        <p:spPr>
          <a:xfrm>
            <a:off x="1147572" y="3314700"/>
            <a:ext cx="219456" cy="171907"/>
          </a:xfrm>
          <a:prstGeom prst="rect">
            <a:avLst/>
          </a:prstGeom>
        </p:spPr>
      </p:pic>
      <p:sp>
        <p:nvSpPr>
          <p:cNvPr id="19" name="Text 14"/>
          <p:cNvSpPr txBox="1"/>
          <p:nvPr/>
        </p:nvSpPr>
        <p:spPr>
          <a:xfrm>
            <a:off x="1600200" y="3457346"/>
            <a:ext cx="39346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平衡技术、产业和商业能力，确保团队结构匹配项目需求</a:t>
            </a:r>
            <a:endParaRPr lang="en-US" sz="1200" dirty="0"/>
          </a:p>
        </p:txBody>
      </p:sp>
      <p:pic>
        <p:nvPicPr>
          <p:cNvPr id="20" name="Image 3" descr="preencoded.png">    </p:cNvPr>
          <p:cNvPicPr>
            <a:picLocks noChangeAspect="1"/>
          </p:cNvPicPr>
          <p:nvPr/>
        </p:nvPicPr>
        <p:blipFill>
          <a:blip r:embed="rId4"/>
          <a:srcRect l="0" r="0" t="0" b="0"/>
          <a:stretch/>
        </p:blipFill>
        <p:spPr>
          <a:xfrm>
            <a:off x="1171346" y="4000500"/>
            <a:ext cx="171907" cy="171907"/>
          </a:xfrm>
          <a:prstGeom prst="rect">
            <a:avLst/>
          </a:prstGeom>
        </p:spPr>
      </p:pic>
      <p:sp>
        <p:nvSpPr>
          <p:cNvPr id="21" name="Text 15"/>
          <p:cNvSpPr txBox="1"/>
          <p:nvPr/>
        </p:nvSpPr>
        <p:spPr>
          <a:xfrm>
            <a:off x="1600200" y="4143146"/>
            <a:ext cx="40864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融资是手段而非目的，打造能产生真实业务价值的AI Agent</a:t>
            </a:r>
            <a:endParaRPr lang="en-US" sz="1200" dirty="0"/>
          </a:p>
        </p:txBody>
      </p:sp>
      <p:sp>
        <p:nvSpPr>
          <p:cNvPr id="22" name="Shape 16"/>
          <p:cNvSpPr/>
          <p:nvPr/>
        </p:nvSpPr>
        <p:spPr>
          <a:xfrm>
            <a:off x="8013802" y="1867205"/>
            <a:ext cx="2381098" cy="2533802"/>
          </a:xfrm>
          <a:prstGeom prst="roundRect">
            <a:avLst>
              <a:gd name="adj" fmla="val 1843"/>
            </a:avLst>
          </a:prstGeom>
          <a:solidFill>
            <a:srgbClr val="EFF6FF"/>
          </a:solidFill>
          <a:ln w="12700">
            <a:solidFill>
              <a:srgbClr val="DBEAFE"/>
            </a:solidFill>
            <a:prstDash val="solid"/>
          </a:ln>
        </p:spPr>
      </p:sp>
      <p:pic>
        <p:nvPicPr>
          <p:cNvPr id="23" name="Image 4" descr="preencoded.png">    </p:cNvPr>
          <p:cNvPicPr>
            <a:picLocks noChangeAspect="1"/>
          </p:cNvPicPr>
          <p:nvPr/>
        </p:nvPicPr>
        <p:blipFill>
          <a:blip r:embed="rId5"/>
          <a:srcRect l="0" r="0" t="0" b="0"/>
          <a:stretch/>
        </p:blipFill>
        <p:spPr>
          <a:xfrm>
            <a:off x="8976665" y="2104949"/>
            <a:ext cx="457200" cy="457200"/>
          </a:xfrm>
          <a:prstGeom prst="rect">
            <a:avLst/>
          </a:prstGeom>
        </p:spPr>
      </p:pic>
      <p:sp>
        <p:nvSpPr>
          <p:cNvPr id="24" name="Text 17"/>
          <p:cNvSpPr txBox="1"/>
          <p:nvPr/>
        </p:nvSpPr>
        <p:spPr>
          <a:xfrm>
            <a:off x="8252460" y="2734056"/>
            <a:ext cx="2048256" cy="228600"/>
          </a:xfrm>
          <a:prstGeom prst="rect">
            <a:avLst/>
          </a:prstGeom>
          <a:noFill/>
          <a:ln/>
        </p:spPr>
        <p:txBody>
          <a:bodyPr wrap="square" lIns="0" tIns="0" rIns="0" bIns="0" rtlCol="0" anchor="ctr"/>
          <a:lstStyle/>
          <a:p>
            <a:pPr algn="ctr" indent="0" marL="0">
              <a:buNone/>
            </a:pPr>
            <a:r>
              <a:rPr lang="en-US" sz="1500" b="1" dirty="0">
                <a:solidFill>
                  <a:srgbClr val="1D4ED8"/>
                </a:solidFill>
                <a:latin typeface="Inter" pitchFamily="34" charset="0"/>
                <a:ea typeface="Inter" pitchFamily="34" charset="-122"/>
                <a:cs typeface="Inter" pitchFamily="34" charset="-120"/>
              </a:rPr>
              <a:t>下一代独角兽正在崛起</a:t>
            </a:r>
            <a:endParaRPr lang="en-US" sz="1500" dirty="0"/>
          </a:p>
        </p:txBody>
      </p:sp>
      <p:sp>
        <p:nvSpPr>
          <p:cNvPr id="25" name="Text 18"/>
          <p:cNvSpPr txBox="1"/>
          <p:nvPr/>
        </p:nvSpPr>
        <p:spPr>
          <a:xfrm>
            <a:off x="8438998" y="3114446"/>
            <a:ext cx="1648663" cy="191110"/>
          </a:xfrm>
          <a:prstGeom prst="rect">
            <a:avLst/>
          </a:prstGeom>
          <a:noFill/>
          <a:ln/>
        </p:spPr>
        <p:txBody>
          <a:bodyPr wrap="square" lIns="0" tIns="0" rIns="0" bIns="0" rtlCol="0" anchor="ctr"/>
          <a:lstStyle/>
          <a:p>
            <a:pPr algn="ctr" indent="0" marL="0">
              <a:buNone/>
            </a:pPr>
            <a:r>
              <a:rPr lang="en-US" sz="1200" dirty="0">
                <a:solidFill>
                  <a:srgbClr val="374151"/>
                </a:solidFill>
                <a:latin typeface="Inter" pitchFamily="34" charset="0"/>
                <a:ea typeface="Inter" pitchFamily="34" charset="-122"/>
                <a:cs typeface="Inter" pitchFamily="34" charset="-120"/>
              </a:rPr>
              <a:t>最伟大的AI Agent公司</a:t>
            </a:r>
            <a:endParaRPr lang="en-US" sz="1200" dirty="0"/>
          </a:p>
        </p:txBody>
      </p:sp>
      <p:sp>
        <p:nvSpPr>
          <p:cNvPr id="26" name="Text 19"/>
          <p:cNvSpPr txBox="1"/>
          <p:nvPr/>
        </p:nvSpPr>
        <p:spPr>
          <a:xfrm>
            <a:off x="8823960" y="3343046"/>
            <a:ext cx="886054" cy="191110"/>
          </a:xfrm>
          <a:prstGeom prst="rect">
            <a:avLst/>
          </a:prstGeom>
          <a:noFill/>
          <a:ln/>
        </p:spPr>
        <p:txBody>
          <a:bodyPr wrap="square" lIns="0" tIns="0" rIns="0" bIns="0" rtlCol="0" anchor="ctr"/>
          <a:lstStyle/>
          <a:p>
            <a:pPr algn="ctr" indent="0" marL="0">
              <a:buNone/>
            </a:pPr>
            <a:r>
              <a:rPr lang="en-US" sz="1200" dirty="0">
                <a:solidFill>
                  <a:srgbClr val="374151"/>
                </a:solidFill>
                <a:latin typeface="Inter" pitchFamily="34" charset="0"/>
                <a:ea typeface="Inter" pitchFamily="34" charset="-122"/>
                <a:cs typeface="Inter" pitchFamily="34" charset="-120"/>
              </a:rPr>
              <a:t>尚未被创立</a:t>
            </a:r>
            <a:endParaRPr lang="en-US" sz="1200" dirty="0"/>
          </a:p>
        </p:txBody>
      </p:sp>
      <p:sp>
        <p:nvSpPr>
          <p:cNvPr id="27" name="Shape 20"/>
          <p:cNvSpPr/>
          <p:nvPr/>
        </p:nvSpPr>
        <p:spPr>
          <a:xfrm>
            <a:off x="8366760" y="3705149"/>
            <a:ext cx="1686154" cy="457200"/>
          </a:xfrm>
          <a:prstGeom prst="roundRect">
            <a:avLst>
              <a:gd name="adj" fmla="val 33333"/>
            </a:avLst>
          </a:prstGeom>
          <a:solidFill>
            <a:srgbClr val="2563EB"/>
          </a:solidFill>
          <a:ln/>
        </p:spPr>
      </p:sp>
      <p:sp>
        <p:nvSpPr>
          <p:cNvPr id="28" name="Text 21"/>
          <p:cNvSpPr txBox="1"/>
          <p:nvPr/>
        </p:nvSpPr>
        <p:spPr>
          <a:xfrm>
            <a:off x="8595360" y="3838651"/>
            <a:ext cx="1343254" cy="191110"/>
          </a:xfrm>
          <a:prstGeom prst="rect">
            <a:avLst/>
          </a:prstGeom>
          <a:noFill/>
          <a:ln/>
        </p:spPr>
        <p:txBody>
          <a:bodyPr wrap="square" lIns="0" tIns="0" rIns="0" bIns="0" rtlCol="0" anchor="ctr"/>
          <a:lstStyle/>
          <a:p>
            <a:pPr algn="ctr" indent="0" marL="0">
              <a:buNone/>
            </a:pPr>
            <a:r>
              <a:rPr lang="en-US" sz="1200" dirty="0">
                <a:solidFill>
                  <a:srgbClr val="FFFFFF"/>
                </a:solidFill>
                <a:latin typeface="Inter" pitchFamily="34" charset="0"/>
                <a:ea typeface="Inter" pitchFamily="34" charset="-122"/>
                <a:cs typeface="Inter" pitchFamily="34" charset="-120"/>
              </a:rPr>
              <a:t>开启你的创业征程</a:t>
            </a:r>
            <a:endParaRPr lang="en-US" sz="1200" dirty="0"/>
          </a:p>
        </p:txBody>
      </p:sp>
      <p:sp>
        <p:nvSpPr>
          <p:cNvPr id="29" name="Shape 22"/>
          <p:cNvSpPr/>
          <p:nvPr/>
        </p:nvSpPr>
        <p:spPr>
          <a:xfrm>
            <a:off x="1067105" y="4809744"/>
            <a:ext cx="10058400" cy="1123798"/>
          </a:xfrm>
          <a:prstGeom prst="roundRect">
            <a:avLst>
              <a:gd name="adj" fmla="val 5516"/>
            </a:avLst>
          </a:prstGeom>
          <a:noFill/>
          <a:ln w="12700">
            <a:solidFill>
              <a:srgbClr val="DBEAFE"/>
            </a:solidFill>
            <a:prstDash val="solid"/>
          </a:ln>
        </p:spPr>
      </p:sp>
      <p:pic>
        <p:nvPicPr>
          <p:cNvPr id="30" name="Image 5" descr="preencoded.png">    </p:cNvPr>
          <p:cNvPicPr>
            <a:picLocks noChangeAspect="1"/>
          </p:cNvPicPr>
          <p:nvPr/>
        </p:nvPicPr>
        <p:blipFill>
          <a:blip r:embed="rId6"/>
          <a:srcRect l="-133" r="-133" t="0" b="0"/>
          <a:stretch/>
        </p:blipFill>
        <p:spPr>
          <a:xfrm>
            <a:off x="1266444" y="5257800"/>
            <a:ext cx="171907" cy="228600"/>
          </a:xfrm>
          <a:prstGeom prst="rect">
            <a:avLst/>
          </a:prstGeom>
        </p:spPr>
      </p:pic>
      <p:sp>
        <p:nvSpPr>
          <p:cNvPr id="31" name="Text 23"/>
          <p:cNvSpPr txBox="1"/>
          <p:nvPr/>
        </p:nvSpPr>
        <p:spPr>
          <a:xfrm>
            <a:off x="1591056" y="5029200"/>
            <a:ext cx="8860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最后的思考</a:t>
            </a:r>
            <a:endParaRPr lang="en-US" sz="1200" dirty="0"/>
          </a:p>
        </p:txBody>
      </p:sp>
      <p:sp>
        <p:nvSpPr>
          <p:cNvPr id="32" name="Text 24"/>
          <p:cNvSpPr txBox="1"/>
          <p:nvPr/>
        </p:nvSpPr>
        <p:spPr>
          <a:xfrm>
            <a:off x="1591056" y="5296205"/>
            <a:ext cx="9391802"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抓住时代大势，深耕技术与产业，精准把握融资时机，驶向卓越！在Agentic AI时代，聪明的创业者不仅拥抱技术变革，更要深刻理解资本市场规律。</a:t>
            </a:r>
            <a:endParaRPr lang="en-US" sz="1200" dirty="0"/>
          </a:p>
        </p:txBody>
      </p:sp>
      <p:sp>
        <p:nvSpPr>
          <p:cNvPr id="33" name="Shape 25"/>
          <p:cNvSpPr/>
          <p:nvPr/>
        </p:nvSpPr>
        <p:spPr>
          <a:xfrm>
            <a:off x="1067105" y="5934456"/>
            <a:ext cx="10058400" cy="9144"/>
          </a:xfrm>
          <a:prstGeom prst="rect">
            <a:avLst/>
          </a:prstGeom>
          <a:solidFill>
            <a:srgbClr val="E5E7EB"/>
          </a:solidFill>
          <a:ln/>
        </p:spPr>
      </p:sp>
      <p:sp>
        <p:nvSpPr>
          <p:cNvPr id="34" name="Text 26"/>
          <p:cNvSpPr txBox="1"/>
          <p:nvPr/>
        </p:nvSpPr>
        <p:spPr>
          <a:xfrm>
            <a:off x="1067105" y="6105449"/>
            <a:ext cx="15581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Agentic AI时代融资指南</a:t>
            </a:r>
            <a:endParaRPr lang="en-US" sz="1000" dirty="0"/>
          </a:p>
        </p:txBody>
      </p:sp>
      <p:sp>
        <p:nvSpPr>
          <p:cNvPr id="35" name="Text 27"/>
          <p:cNvSpPr txBox="1"/>
          <p:nvPr/>
        </p:nvSpPr>
        <p:spPr>
          <a:xfrm>
            <a:off x="9258300" y="6105449"/>
            <a:ext cx="19677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创新不止，融资不难，未来可期</a:t>
            </a:r>
            <a:endParaRPr lang="en-US" sz="1000" dirty="0"/>
          </a:p>
        </p:txBody>
      </p:sp>
      <p:sp>
        <p:nvSpPr>
          <p:cNvPr id="36" name="Text 28"/>
          <p:cNvSpPr txBox="1"/>
          <p:nvPr/>
        </p:nvSpPr>
        <p:spPr>
          <a:xfrm>
            <a:off x="1067105" y="609905"/>
            <a:ext cx="7420356"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拥抱Agentic AI浪潮，成为下一个10x创业者！</a:t>
            </a:r>
            <a:endParaRPr lang="en-US"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44" b="-44"/>
          <a:stretch/>
        </p:blipFill>
        <p:spPr>
          <a:xfrm>
            <a:off x="1067105" y="2457907"/>
            <a:ext cx="256946" cy="228600"/>
          </a:xfrm>
          <a:prstGeom prst="rect">
            <a:avLst/>
          </a:prstGeom>
        </p:spPr>
      </p:pic>
      <p:sp>
        <p:nvSpPr>
          <p:cNvPr id="11" name="Text 8"/>
          <p:cNvSpPr txBox="1"/>
          <p:nvPr/>
        </p:nvSpPr>
        <p:spPr>
          <a:xfrm>
            <a:off x="1476756"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第一部分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458054"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深度解析Agentic AI市场规模、增长趋势、资本热度与投资人行为模式</a:t>
            </a:r>
            <a:endParaRPr lang="en-US" sz="1500" dirty="0"/>
          </a:p>
        </p:txBody>
      </p:sp>
      <p:pic>
        <p:nvPicPr>
          <p:cNvPr id="14"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15" name="Text 11"/>
          <p:cNvSpPr txBox="1"/>
          <p:nvPr/>
        </p:nvSpPr>
        <p:spPr>
          <a:xfrm>
            <a:off x="5801868" y="2619756"/>
            <a:ext cx="1591056"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1</a:t>
            </a:r>
            <a:endParaRPr lang="en-US" sz="10500" dirty="0"/>
          </a:p>
        </p:txBody>
      </p:sp>
      <p:sp>
        <p:nvSpPr>
          <p:cNvPr id="16" name="Text 12"/>
          <p:cNvSpPr txBox="1"/>
          <p:nvPr/>
        </p:nvSpPr>
        <p:spPr>
          <a:xfrm>
            <a:off x="1067105" y="2800807"/>
            <a:ext cx="30961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市场趋势洞察</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9" r="-9" t="0" b="0"/>
          <a:stretch/>
        </p:blipFill>
        <p:spPr>
          <a:xfrm>
            <a:off x="9048902" y="4190695"/>
            <a:ext cx="2572207"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8390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2024-2025年Agentic AI市场预测数据及CAGR对比，多机构观点汇总</a:t>
            </a:r>
            <a:endParaRPr lang="en-US" sz="1200" dirty="0"/>
          </a:p>
        </p:txBody>
      </p:sp>
      <p:sp>
        <p:nvSpPr>
          <p:cNvPr id="6" name="Shape 3"/>
          <p:cNvSpPr/>
          <p:nvPr/>
        </p:nvSpPr>
        <p:spPr>
          <a:xfrm>
            <a:off x="1067105" y="4714646"/>
            <a:ext cx="4914900" cy="800100"/>
          </a:xfrm>
          <a:prstGeom prst="roundRect">
            <a:avLst>
              <a:gd name="adj" fmla="val 8163"/>
            </a:avLst>
          </a:prstGeom>
          <a:solidFill>
            <a:srgbClr val="EFF6FF"/>
          </a:solidFill>
          <a:ln/>
        </p:spPr>
      </p:sp>
      <p:sp>
        <p:nvSpPr>
          <p:cNvPr id="7" name="Shape 4"/>
          <p:cNvSpPr/>
          <p:nvPr/>
        </p:nvSpPr>
        <p:spPr>
          <a:xfrm>
            <a:off x="1067105" y="4714646"/>
            <a:ext cx="28346" cy="800100"/>
          </a:xfrm>
          <a:prstGeom prst="rect">
            <a:avLst/>
          </a:prstGeom>
          <a:solidFill>
            <a:srgbClr val="2563EB"/>
          </a:solidFill>
          <a:ln/>
        </p:spPr>
      </p:sp>
      <p:pic>
        <p:nvPicPr>
          <p:cNvPr id="8" name="Image 1" descr="preencoded.png">    </p:cNvPr>
          <p:cNvPicPr>
            <a:picLocks noChangeAspect="1"/>
          </p:cNvPicPr>
          <p:nvPr/>
        </p:nvPicPr>
        <p:blipFill>
          <a:blip r:embed="rId2"/>
          <a:srcRect l="-33" r="-33" t="0" b="0"/>
          <a:stretch/>
        </p:blipFill>
        <p:spPr>
          <a:xfrm>
            <a:off x="1209751" y="4905756"/>
            <a:ext cx="171907" cy="152705"/>
          </a:xfrm>
          <a:prstGeom prst="rect">
            <a:avLst/>
          </a:prstGeom>
        </p:spPr>
      </p:pic>
      <p:sp>
        <p:nvSpPr>
          <p:cNvPr id="9" name="Shape 5"/>
          <p:cNvSpPr/>
          <p:nvPr/>
        </p:nvSpPr>
        <p:spPr>
          <a:xfrm>
            <a:off x="6210605" y="4714646"/>
            <a:ext cx="4914900" cy="800100"/>
          </a:xfrm>
          <a:prstGeom prst="roundRect">
            <a:avLst>
              <a:gd name="adj" fmla="val 8163"/>
            </a:avLst>
          </a:prstGeom>
          <a:solidFill>
            <a:srgbClr val="EFF6FF"/>
          </a:solidFill>
          <a:ln/>
        </p:spPr>
      </p:sp>
      <p:sp>
        <p:nvSpPr>
          <p:cNvPr id="10" name="Shape 6"/>
          <p:cNvSpPr/>
          <p:nvPr/>
        </p:nvSpPr>
        <p:spPr>
          <a:xfrm>
            <a:off x="6210605" y="4714646"/>
            <a:ext cx="28346" cy="800100"/>
          </a:xfrm>
          <a:prstGeom prst="rect">
            <a:avLst/>
          </a:prstGeom>
          <a:solidFill>
            <a:srgbClr val="2563EB"/>
          </a:solidFill>
          <a:ln/>
        </p:spPr>
      </p:sp>
      <p:sp>
        <p:nvSpPr>
          <p:cNvPr id="11" name="Text 7"/>
          <p:cNvSpPr txBox="1"/>
          <p:nvPr/>
        </p:nvSpPr>
        <p:spPr>
          <a:xfrm>
            <a:off x="1457554" y="4886554"/>
            <a:ext cx="8860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高增长共识</a:t>
            </a:r>
            <a:endParaRPr lang="en-US" sz="1200" dirty="0"/>
          </a:p>
        </p:txBody>
      </p:sp>
      <p:sp>
        <p:nvSpPr>
          <p:cNvPr id="12" name="Text 8"/>
          <p:cNvSpPr txBox="1"/>
          <p:nvPr/>
        </p:nvSpPr>
        <p:spPr>
          <a:xfrm>
            <a:off x="1209751" y="5181905"/>
            <a:ext cx="39200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各研究机构预测CAGR在38%-65%之间，市场将进入快速成长期</a:t>
            </a:r>
            <a:endParaRPr lang="en-US" sz="1000" dirty="0"/>
          </a:p>
        </p:txBody>
      </p:sp>
      <p:pic>
        <p:nvPicPr>
          <p:cNvPr id="13" name="Image 2" descr="preencoded.png">    </p:cNvPr>
          <p:cNvPicPr>
            <a:picLocks noChangeAspect="1"/>
          </p:cNvPicPr>
          <p:nvPr/>
        </p:nvPicPr>
        <p:blipFill>
          <a:blip r:embed="rId3"/>
          <a:srcRect l="0" r="0" t="0" b="0"/>
          <a:stretch/>
        </p:blipFill>
        <p:spPr>
          <a:xfrm>
            <a:off x="6353251" y="4905756"/>
            <a:ext cx="152705" cy="152705"/>
          </a:xfrm>
          <a:prstGeom prst="rect">
            <a:avLst/>
          </a:prstGeom>
        </p:spPr>
      </p:pic>
      <p:sp>
        <p:nvSpPr>
          <p:cNvPr id="14" name="Text 9"/>
          <p:cNvSpPr txBox="1"/>
          <p:nvPr/>
        </p:nvSpPr>
        <p:spPr>
          <a:xfrm>
            <a:off x="6581851" y="4886554"/>
            <a:ext cx="11146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2025年突破点</a:t>
            </a:r>
            <a:endParaRPr lang="en-US" sz="1200" dirty="0"/>
          </a:p>
        </p:txBody>
      </p:sp>
      <p:sp>
        <p:nvSpPr>
          <p:cNvPr id="15" name="Text 10"/>
          <p:cNvSpPr txBox="1"/>
          <p:nvPr/>
        </p:nvSpPr>
        <p:spPr>
          <a:xfrm>
            <a:off x="6353251" y="5181905"/>
            <a:ext cx="36338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多数预测2025年为关键增长年，市场规模有望突破百亿美元</a:t>
            </a:r>
            <a:endParaRPr lang="en-US" sz="1000" dirty="0"/>
          </a:p>
        </p:txBody>
      </p:sp>
      <p:sp>
        <p:nvSpPr>
          <p:cNvPr id="16" name="Shape 11"/>
          <p:cNvSpPr/>
          <p:nvPr/>
        </p:nvSpPr>
        <p:spPr>
          <a:xfrm>
            <a:off x="1067105" y="5514746"/>
            <a:ext cx="10058400" cy="9144"/>
          </a:xfrm>
          <a:prstGeom prst="rect">
            <a:avLst/>
          </a:prstGeom>
          <a:solidFill>
            <a:srgbClr val="E5E7EB"/>
          </a:solidFill>
          <a:ln/>
        </p:spPr>
      </p:sp>
      <p:sp>
        <p:nvSpPr>
          <p:cNvPr id="17" name="Text 12"/>
          <p:cNvSpPr txBox="1"/>
          <p:nvPr/>
        </p:nvSpPr>
        <p:spPr>
          <a:xfrm>
            <a:off x="1067105" y="5676595"/>
            <a:ext cx="35533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Gartner, Precedence Research, 工研院IEK, GM Insights</a:t>
            </a:r>
            <a:endParaRPr lang="en-US" sz="900" dirty="0"/>
          </a:p>
        </p:txBody>
      </p:sp>
      <p:pic>
        <p:nvPicPr>
          <p:cNvPr id="18" name="Image 3" descr="preencoded.png">    </p:cNvPr>
          <p:cNvPicPr>
            <a:picLocks noChangeAspect="1"/>
          </p:cNvPicPr>
          <p:nvPr/>
        </p:nvPicPr>
        <p:blipFill>
          <a:blip r:embed="rId4"/>
          <a:srcRect l="0" r="0" t="0" b="0"/>
          <a:stretch/>
        </p:blipFill>
        <p:spPr>
          <a:xfrm>
            <a:off x="8850478" y="5691226"/>
            <a:ext cx="114300" cy="114300"/>
          </a:xfrm>
          <a:prstGeom prst="rect">
            <a:avLst/>
          </a:prstGeom>
        </p:spPr>
      </p:pic>
      <p:sp>
        <p:nvSpPr>
          <p:cNvPr id="19" name="Text 13"/>
          <p:cNvSpPr txBox="1"/>
          <p:nvPr/>
        </p:nvSpPr>
        <p:spPr>
          <a:xfrm>
            <a:off x="9003182" y="5676595"/>
            <a:ext cx="2210105"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红杉资本预测: AI市场机会是云计算的10倍</a:t>
            </a:r>
            <a:endParaRPr lang="en-US" sz="900" dirty="0"/>
          </a:p>
        </p:txBody>
      </p:sp>
      <p:sp>
        <p:nvSpPr>
          <p:cNvPr id="20" name="Shape 14"/>
          <p:cNvSpPr/>
          <p:nvPr/>
        </p:nvSpPr>
        <p:spPr>
          <a:xfrm>
            <a:off x="10420502" y="1143000"/>
            <a:ext cx="57607" cy="57607"/>
          </a:xfrm>
          <a:prstGeom prst="ellipse">
            <a:avLst/>
          </a:prstGeom>
          <a:solidFill>
            <a:srgbClr val="3B82F6"/>
          </a:solidFill>
          <a:ln/>
        </p:spPr>
      </p:sp>
      <p:sp>
        <p:nvSpPr>
          <p:cNvPr id="21" name="Shape 15"/>
          <p:cNvSpPr/>
          <p:nvPr/>
        </p:nvSpPr>
        <p:spPr>
          <a:xfrm>
            <a:off x="9849002" y="1429207"/>
            <a:ext cx="57607" cy="57607"/>
          </a:xfrm>
          <a:prstGeom prst="ellipse">
            <a:avLst/>
          </a:prstGeom>
          <a:solidFill>
            <a:srgbClr val="3B82F6"/>
          </a:solidFill>
          <a:ln/>
        </p:spPr>
      </p:sp>
      <p:sp>
        <p:nvSpPr>
          <p:cNvPr id="22" name="Shape 16"/>
          <p:cNvSpPr/>
          <p:nvPr/>
        </p:nvSpPr>
        <p:spPr>
          <a:xfrm>
            <a:off x="10610698" y="1714500"/>
            <a:ext cx="57607" cy="57607"/>
          </a:xfrm>
          <a:prstGeom prst="ellipse">
            <a:avLst/>
          </a:prstGeom>
          <a:solidFill>
            <a:srgbClr val="3B82F6"/>
          </a:solidFill>
          <a:ln/>
        </p:spPr>
      </p:sp>
      <p:sp>
        <p:nvSpPr>
          <p:cNvPr id="23" name="Shape 17"/>
          <p:cNvSpPr/>
          <p:nvPr/>
        </p:nvSpPr>
        <p:spPr>
          <a:xfrm>
            <a:off x="9867290" y="1314907"/>
            <a:ext cx="571500" cy="9144"/>
          </a:xfrm>
          <a:prstGeom prst="rect">
            <a:avLst/>
          </a:prstGeom>
          <a:solidFill>
            <a:srgbClr val="3B82F6">
              <a:alpha val="20000"/>
            </a:srgbClr>
          </a:solidFill>
          <a:ln/>
        </p:spPr>
      </p:sp>
      <p:sp>
        <p:nvSpPr>
          <p:cNvPr id="24" name="Shape 18"/>
          <p:cNvSpPr/>
          <p:nvPr/>
        </p:nvSpPr>
        <p:spPr>
          <a:xfrm>
            <a:off x="8405165" y="1326794"/>
            <a:ext cx="761695" cy="9144"/>
          </a:xfrm>
          <a:prstGeom prst="rect">
            <a:avLst/>
          </a:prstGeom>
          <a:solidFill>
            <a:srgbClr val="3B82F6">
              <a:alpha val="20000"/>
            </a:srgbClr>
          </a:solidFill>
          <a:ln/>
        </p:spPr>
      </p:sp>
      <p:sp>
        <p:nvSpPr>
          <p:cNvPr id="25" name="Text 19"/>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市场规模与增长趋势</a:t>
            </a:r>
            <a:endParaRPr lang="en-US" sz="2200" dirty="0"/>
          </a:p>
        </p:txBody>
      </p:sp>
      <p:pic>
        <p:nvPicPr>
          <p:cNvPr id="26" name="Image 4" descr="preencoded.png">    </p:cNvPr>
          <p:cNvPicPr>
            <a:picLocks noChangeAspect="1"/>
          </p:cNvPicPr>
          <p:nvPr/>
        </p:nvPicPr>
        <p:blipFill>
          <a:blip r:embed="rId5"/>
          <a:srcRect l="0" r="0" t="-6" b="-6"/>
          <a:stretch/>
        </p:blipFill>
        <p:spPr>
          <a:xfrm>
            <a:off x="1067105" y="1742846"/>
            <a:ext cx="10058400" cy="26673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2191695" cy="76196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905695" y="4953305"/>
            <a:ext cx="17145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5345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投资人聚焦热点赛道，FOMO情绪解读，下轮AI投资窗口期的判断</a:t>
            </a:r>
            <a:endParaRPr lang="en-US" sz="1200" dirty="0"/>
          </a:p>
        </p:txBody>
      </p:sp>
      <p:sp>
        <p:nvSpPr>
          <p:cNvPr id="6" name="Text 3"/>
          <p:cNvSpPr txBox="1"/>
          <p:nvPr/>
        </p:nvSpPr>
        <p:spPr>
          <a:xfrm>
            <a:off x="1067105" y="4657954"/>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投资人FOMO指数</a:t>
            </a:r>
            <a:endParaRPr lang="en-US" sz="1200" dirty="0"/>
          </a:p>
        </p:txBody>
      </p:sp>
      <p:sp>
        <p:nvSpPr>
          <p:cNvPr id="7" name="Text 4"/>
          <p:cNvSpPr txBox="1"/>
          <p:nvPr/>
        </p:nvSpPr>
        <p:spPr>
          <a:xfrm>
            <a:off x="9534449" y="4667098"/>
            <a:ext cx="17007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（"又急又怕"的投资心态）</a:t>
            </a:r>
            <a:endParaRPr lang="en-US" sz="1000" dirty="0"/>
          </a:p>
        </p:txBody>
      </p:sp>
      <p:sp>
        <p:nvSpPr>
          <p:cNvPr id="8" name="Shape 5"/>
          <p:cNvSpPr/>
          <p:nvPr/>
        </p:nvSpPr>
        <p:spPr>
          <a:xfrm>
            <a:off x="1067105" y="4905756"/>
            <a:ext cx="10058400" cy="190195"/>
          </a:xfrm>
          <a:prstGeom prst="roundRect">
            <a:avLst>
              <a:gd name="adj" fmla="val 240385"/>
            </a:avLst>
          </a:prstGeom>
          <a:solidFill>
            <a:srgbClr val="E0E7FF"/>
          </a:solidFill>
          <a:ln/>
        </p:spPr>
      </p:sp>
      <p:sp>
        <p:nvSpPr>
          <p:cNvPr id="9" name="Shape 6"/>
          <p:cNvSpPr/>
          <p:nvPr/>
        </p:nvSpPr>
        <p:spPr>
          <a:xfrm>
            <a:off x="9502445" y="4886554"/>
            <a:ext cx="228600" cy="228600"/>
          </a:xfrm>
          <a:prstGeom prst="ellipse">
            <a:avLst/>
          </a:prstGeom>
          <a:solidFill>
            <a:srgbClr val="3B82F6"/>
          </a:solidFill>
          <a:ln/>
        </p:spPr>
      </p:sp>
      <p:sp>
        <p:nvSpPr>
          <p:cNvPr id="10" name="Text 7"/>
          <p:cNvSpPr txBox="1"/>
          <p:nvPr/>
        </p:nvSpPr>
        <p:spPr>
          <a:xfrm>
            <a:off x="1067105" y="5134356"/>
            <a:ext cx="210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低</a:t>
            </a:r>
            <a:endParaRPr lang="en-US" sz="900" dirty="0"/>
          </a:p>
        </p:txBody>
      </p:sp>
      <p:sp>
        <p:nvSpPr>
          <p:cNvPr id="11" name="Text 8"/>
          <p:cNvSpPr txBox="1"/>
          <p:nvPr/>
        </p:nvSpPr>
        <p:spPr>
          <a:xfrm>
            <a:off x="4343400" y="5134356"/>
            <a:ext cx="210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中</a:t>
            </a:r>
            <a:endParaRPr lang="en-US" sz="900" dirty="0"/>
          </a:p>
        </p:txBody>
      </p:sp>
      <p:sp>
        <p:nvSpPr>
          <p:cNvPr id="12" name="Text 9"/>
          <p:cNvSpPr txBox="1"/>
          <p:nvPr/>
        </p:nvSpPr>
        <p:spPr>
          <a:xfrm>
            <a:off x="7619695" y="5134356"/>
            <a:ext cx="210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高</a:t>
            </a:r>
            <a:endParaRPr lang="en-US" sz="900" dirty="0"/>
          </a:p>
        </p:txBody>
      </p:sp>
      <p:sp>
        <p:nvSpPr>
          <p:cNvPr id="13" name="Text 10"/>
          <p:cNvSpPr txBox="1"/>
          <p:nvPr/>
        </p:nvSpPr>
        <p:spPr>
          <a:xfrm>
            <a:off x="10895990" y="5134356"/>
            <a:ext cx="324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极高</a:t>
            </a:r>
            <a:endParaRPr lang="en-US" sz="900" dirty="0"/>
          </a:p>
        </p:txBody>
      </p:sp>
      <p:sp>
        <p:nvSpPr>
          <p:cNvPr id="14" name="Shape 11"/>
          <p:cNvSpPr/>
          <p:nvPr/>
        </p:nvSpPr>
        <p:spPr>
          <a:xfrm>
            <a:off x="1067105" y="5705856"/>
            <a:ext cx="4914900" cy="990295"/>
          </a:xfrm>
          <a:prstGeom prst="roundRect">
            <a:avLst>
              <a:gd name="adj" fmla="val 5327"/>
            </a:avLst>
          </a:prstGeom>
          <a:solidFill>
            <a:srgbClr val="EFF6FF"/>
          </a:solidFill>
          <a:ln/>
        </p:spPr>
      </p:sp>
      <p:sp>
        <p:nvSpPr>
          <p:cNvPr id="15" name="Shape 12"/>
          <p:cNvSpPr/>
          <p:nvPr/>
        </p:nvSpPr>
        <p:spPr>
          <a:xfrm>
            <a:off x="1067105" y="5705856"/>
            <a:ext cx="28346" cy="990295"/>
          </a:xfrm>
          <a:prstGeom prst="rect">
            <a:avLst/>
          </a:prstGeom>
          <a:solidFill>
            <a:srgbClr val="2563EB"/>
          </a:solidFill>
          <a:ln/>
        </p:spPr>
      </p:sp>
      <p:pic>
        <p:nvPicPr>
          <p:cNvPr id="16" name="Image 1" descr="preencoded.png">    </p:cNvPr>
          <p:cNvPicPr>
            <a:picLocks noChangeAspect="1"/>
          </p:cNvPicPr>
          <p:nvPr/>
        </p:nvPicPr>
        <p:blipFill>
          <a:blip r:embed="rId2"/>
          <a:srcRect l="0" r="0" t="-180" b="-180"/>
          <a:stretch/>
        </p:blipFill>
        <p:spPr>
          <a:xfrm>
            <a:off x="1209751" y="5896051"/>
            <a:ext cx="190195" cy="152705"/>
          </a:xfrm>
          <a:prstGeom prst="rect">
            <a:avLst/>
          </a:prstGeom>
        </p:spPr>
      </p:pic>
      <p:sp>
        <p:nvSpPr>
          <p:cNvPr id="17" name="Shape 13"/>
          <p:cNvSpPr/>
          <p:nvPr/>
        </p:nvSpPr>
        <p:spPr>
          <a:xfrm>
            <a:off x="6210605" y="5705856"/>
            <a:ext cx="4914900" cy="990295"/>
          </a:xfrm>
          <a:prstGeom prst="roundRect">
            <a:avLst>
              <a:gd name="adj" fmla="val 5327"/>
            </a:avLst>
          </a:prstGeom>
          <a:solidFill>
            <a:srgbClr val="EFF6FF"/>
          </a:solidFill>
          <a:ln/>
        </p:spPr>
      </p:sp>
      <p:sp>
        <p:nvSpPr>
          <p:cNvPr id="18" name="Shape 14"/>
          <p:cNvSpPr/>
          <p:nvPr/>
        </p:nvSpPr>
        <p:spPr>
          <a:xfrm>
            <a:off x="6210605" y="5705856"/>
            <a:ext cx="28346" cy="990295"/>
          </a:xfrm>
          <a:prstGeom prst="rect">
            <a:avLst/>
          </a:prstGeom>
          <a:solidFill>
            <a:srgbClr val="2563EB"/>
          </a:solidFill>
          <a:ln/>
        </p:spPr>
      </p:sp>
      <p:sp>
        <p:nvSpPr>
          <p:cNvPr id="19" name="Text 15"/>
          <p:cNvSpPr txBox="1"/>
          <p:nvPr/>
        </p:nvSpPr>
        <p:spPr>
          <a:xfrm>
            <a:off x="1476756" y="5876849"/>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投资分层明显</a:t>
            </a:r>
            <a:endParaRPr lang="en-US" sz="1200" dirty="0"/>
          </a:p>
        </p:txBody>
      </p:sp>
      <p:sp>
        <p:nvSpPr>
          <p:cNvPr id="20" name="Text 16"/>
          <p:cNvSpPr txBox="1"/>
          <p:nvPr/>
        </p:nvSpPr>
        <p:spPr>
          <a:xfrm>
            <a:off x="1209751" y="6172200"/>
            <a:ext cx="46917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明星团队快速获高额融资（如Manus 7500万美元），传统企业转型与新兴团队竞争加剧</a:t>
            </a:r>
            <a:endParaRPr lang="en-US" sz="1000" dirty="0"/>
          </a:p>
        </p:txBody>
      </p:sp>
      <p:pic>
        <p:nvPicPr>
          <p:cNvPr id="21" name="Image 2" descr="preencoded.png">    </p:cNvPr>
          <p:cNvPicPr>
            <a:picLocks noChangeAspect="1"/>
          </p:cNvPicPr>
          <p:nvPr/>
        </p:nvPicPr>
        <p:blipFill>
          <a:blip r:embed="rId3"/>
          <a:srcRect l="0" r="0" t="0" b="0"/>
          <a:stretch/>
        </p:blipFill>
        <p:spPr>
          <a:xfrm>
            <a:off x="6353251" y="5896051"/>
            <a:ext cx="152705" cy="152705"/>
          </a:xfrm>
          <a:prstGeom prst="rect">
            <a:avLst/>
          </a:prstGeom>
        </p:spPr>
      </p:pic>
      <p:sp>
        <p:nvSpPr>
          <p:cNvPr id="22" name="Text 17"/>
          <p:cNvSpPr txBox="1"/>
          <p:nvPr/>
        </p:nvSpPr>
        <p:spPr>
          <a:xfrm>
            <a:off x="6581851" y="5876849"/>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赛道偏好聚焦</a:t>
            </a:r>
            <a:endParaRPr lang="en-US" sz="1200" dirty="0"/>
          </a:p>
        </p:txBody>
      </p:sp>
      <p:sp>
        <p:nvSpPr>
          <p:cNvPr id="23" name="Text 18"/>
          <p:cNvSpPr txBox="1"/>
          <p:nvPr/>
        </p:nvSpPr>
        <p:spPr>
          <a:xfrm>
            <a:off x="6353251" y="6172200"/>
            <a:ext cx="459668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投资人更看好垂类ToB Agent，对通用Agent持谨慎态度，担忧技术壁垒与商业化前景</a:t>
            </a:r>
            <a:endParaRPr lang="en-US" sz="1000" dirty="0"/>
          </a:p>
        </p:txBody>
      </p:sp>
      <p:sp>
        <p:nvSpPr>
          <p:cNvPr id="24" name="Shape 19"/>
          <p:cNvSpPr/>
          <p:nvPr/>
        </p:nvSpPr>
        <p:spPr>
          <a:xfrm>
            <a:off x="1067105" y="6696151"/>
            <a:ext cx="10058400" cy="9144"/>
          </a:xfrm>
          <a:prstGeom prst="rect">
            <a:avLst/>
          </a:prstGeom>
          <a:solidFill>
            <a:srgbClr val="E5E7EB"/>
          </a:solidFill>
          <a:ln/>
        </p:spPr>
      </p:sp>
      <p:sp>
        <p:nvSpPr>
          <p:cNvPr id="25" name="Text 20"/>
          <p:cNvSpPr txBox="1"/>
          <p:nvPr/>
        </p:nvSpPr>
        <p:spPr>
          <a:xfrm>
            <a:off x="1067105" y="6858000"/>
            <a:ext cx="19147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36氪研究, 虎嗅网, 投中网</a:t>
            </a:r>
            <a:endParaRPr lang="en-US" sz="900" dirty="0"/>
          </a:p>
        </p:txBody>
      </p:sp>
      <p:pic>
        <p:nvPicPr>
          <p:cNvPr id="26" name="Image 3" descr="preencoded.png">    </p:cNvPr>
          <p:cNvPicPr>
            <a:picLocks noChangeAspect="1"/>
          </p:cNvPicPr>
          <p:nvPr/>
        </p:nvPicPr>
        <p:blipFill>
          <a:blip r:embed="rId4"/>
          <a:srcRect l="0" r="0" t="0" b="0"/>
          <a:stretch/>
        </p:blipFill>
        <p:spPr>
          <a:xfrm>
            <a:off x="7868412" y="6872630"/>
            <a:ext cx="114300" cy="114300"/>
          </a:xfrm>
          <a:prstGeom prst="rect">
            <a:avLst/>
          </a:prstGeom>
        </p:spPr>
      </p:pic>
      <p:sp>
        <p:nvSpPr>
          <p:cNvPr id="27" name="Text 21"/>
          <p:cNvSpPr txBox="1"/>
          <p:nvPr/>
        </p:nvSpPr>
        <p:spPr>
          <a:xfrm>
            <a:off x="8021117" y="6858000"/>
            <a:ext cx="31912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下一轮融资窗口期预计在2025年Q2至Q3，随AI应用落地提速</a:t>
            </a:r>
            <a:endParaRPr lang="en-US" sz="900" dirty="0"/>
          </a:p>
        </p:txBody>
      </p:sp>
      <p:sp>
        <p:nvSpPr>
          <p:cNvPr id="28" name="Shape 22"/>
          <p:cNvSpPr/>
          <p:nvPr/>
        </p:nvSpPr>
        <p:spPr>
          <a:xfrm>
            <a:off x="10420502" y="1143000"/>
            <a:ext cx="57607" cy="57607"/>
          </a:xfrm>
          <a:prstGeom prst="ellipse">
            <a:avLst/>
          </a:prstGeom>
          <a:solidFill>
            <a:srgbClr val="3B82F6"/>
          </a:solidFill>
          <a:ln/>
        </p:spPr>
      </p:sp>
      <p:sp>
        <p:nvSpPr>
          <p:cNvPr id="29" name="Shape 23"/>
          <p:cNvSpPr/>
          <p:nvPr/>
        </p:nvSpPr>
        <p:spPr>
          <a:xfrm>
            <a:off x="9849002" y="1429207"/>
            <a:ext cx="57607" cy="57607"/>
          </a:xfrm>
          <a:prstGeom prst="ellipse">
            <a:avLst/>
          </a:prstGeom>
          <a:solidFill>
            <a:srgbClr val="3B82F6"/>
          </a:solidFill>
          <a:ln/>
        </p:spPr>
      </p:sp>
      <p:sp>
        <p:nvSpPr>
          <p:cNvPr id="30" name="Shape 24"/>
          <p:cNvSpPr/>
          <p:nvPr/>
        </p:nvSpPr>
        <p:spPr>
          <a:xfrm>
            <a:off x="10610698" y="1714500"/>
            <a:ext cx="57607" cy="57607"/>
          </a:xfrm>
          <a:prstGeom prst="ellipse">
            <a:avLst/>
          </a:prstGeom>
          <a:solidFill>
            <a:srgbClr val="3B82F6"/>
          </a:solidFill>
          <a:ln/>
        </p:spPr>
      </p:sp>
      <p:sp>
        <p:nvSpPr>
          <p:cNvPr id="31" name="Shape 25"/>
          <p:cNvSpPr/>
          <p:nvPr/>
        </p:nvSpPr>
        <p:spPr>
          <a:xfrm>
            <a:off x="9867290" y="1314907"/>
            <a:ext cx="571500" cy="9144"/>
          </a:xfrm>
          <a:prstGeom prst="rect">
            <a:avLst/>
          </a:prstGeom>
          <a:solidFill>
            <a:srgbClr val="3B82F6">
              <a:alpha val="20000"/>
            </a:srgbClr>
          </a:solidFill>
          <a:ln/>
        </p:spPr>
      </p:sp>
      <p:sp>
        <p:nvSpPr>
          <p:cNvPr id="32" name="Shape 26"/>
          <p:cNvSpPr/>
          <p:nvPr/>
        </p:nvSpPr>
        <p:spPr>
          <a:xfrm>
            <a:off x="8405165" y="1326794"/>
            <a:ext cx="761695" cy="9144"/>
          </a:xfrm>
          <a:prstGeom prst="rect">
            <a:avLst/>
          </a:prstGeom>
          <a:solidFill>
            <a:srgbClr val="3B82F6">
              <a:alpha val="20000"/>
            </a:srgbClr>
          </a:solidFill>
          <a:ln/>
        </p:spPr>
      </p:sp>
      <p:sp>
        <p:nvSpPr>
          <p:cNvPr id="33" name="Text 27"/>
          <p:cNvSpPr txBox="1"/>
          <p:nvPr/>
        </p:nvSpPr>
        <p:spPr>
          <a:xfrm>
            <a:off x="1067105" y="609905"/>
            <a:ext cx="3072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资本热度与投资人情绪</a:t>
            </a:r>
            <a:endParaRPr lang="en-US" sz="2200" dirty="0"/>
          </a:p>
        </p:txBody>
      </p:sp>
      <p:pic>
        <p:nvPicPr>
          <p:cNvPr id="34" name="Image 4" descr="preencoded.png">    </p:cNvPr>
          <p:cNvPicPr>
            <a:picLocks noChangeAspect="1"/>
          </p:cNvPicPr>
          <p:nvPr/>
        </p:nvPicPr>
        <p:blipFill>
          <a:blip r:embed="rId5"/>
          <a:srcRect l="0" r="0" t="-6" b="-6"/>
          <a:stretch/>
        </p:blipFill>
        <p:spPr>
          <a:xfrm>
            <a:off x="1067105" y="1742846"/>
            <a:ext cx="10058400" cy="26673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2191695" cy="9620402"/>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6953098"/>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 Agent创业公司各轮次资金规模、估值及融资热力案例速览</a:t>
            </a:r>
            <a:endParaRPr lang="en-US" sz="1200" dirty="0"/>
          </a:p>
        </p:txBody>
      </p:sp>
      <p:sp>
        <p:nvSpPr>
          <p:cNvPr id="6" name="Shape 3"/>
          <p:cNvSpPr/>
          <p:nvPr/>
        </p:nvSpPr>
        <p:spPr>
          <a:xfrm>
            <a:off x="1067105" y="4714646"/>
            <a:ext cx="3258007" cy="990295"/>
          </a:xfrm>
          <a:prstGeom prst="roundRect">
            <a:avLst>
              <a:gd name="adj" fmla="val 5327"/>
            </a:avLst>
          </a:prstGeom>
          <a:solidFill>
            <a:srgbClr val="EFF6FF"/>
          </a:solidFill>
          <a:ln/>
        </p:spPr>
      </p:sp>
      <p:sp>
        <p:nvSpPr>
          <p:cNvPr id="7" name="Shape 4"/>
          <p:cNvSpPr/>
          <p:nvPr/>
        </p:nvSpPr>
        <p:spPr>
          <a:xfrm>
            <a:off x="1067105" y="4714646"/>
            <a:ext cx="28346" cy="990295"/>
          </a:xfrm>
          <a:prstGeom prst="rect">
            <a:avLst/>
          </a:prstGeom>
          <a:solidFill>
            <a:srgbClr val="2563EB"/>
          </a:solidFill>
          <a:ln/>
        </p:spPr>
      </p:sp>
      <p:pic>
        <p:nvPicPr>
          <p:cNvPr id="8" name="Image 1" descr="preencoded.png">    </p:cNvPr>
          <p:cNvPicPr>
            <a:picLocks noChangeAspect="1"/>
          </p:cNvPicPr>
          <p:nvPr/>
        </p:nvPicPr>
        <p:blipFill>
          <a:blip r:embed="rId2"/>
          <a:srcRect l="0" r="0" t="0" b="0"/>
          <a:stretch/>
        </p:blipFill>
        <p:spPr>
          <a:xfrm>
            <a:off x="1209751" y="4905756"/>
            <a:ext cx="152705" cy="152705"/>
          </a:xfrm>
          <a:prstGeom prst="rect">
            <a:avLst/>
          </a:prstGeom>
        </p:spPr>
      </p:pic>
      <p:sp>
        <p:nvSpPr>
          <p:cNvPr id="9" name="Shape 5"/>
          <p:cNvSpPr/>
          <p:nvPr/>
        </p:nvSpPr>
        <p:spPr>
          <a:xfrm>
            <a:off x="4470502" y="4714646"/>
            <a:ext cx="3258007" cy="990295"/>
          </a:xfrm>
          <a:prstGeom prst="roundRect">
            <a:avLst>
              <a:gd name="adj" fmla="val 5327"/>
            </a:avLst>
          </a:prstGeom>
          <a:solidFill>
            <a:srgbClr val="EFF6FF"/>
          </a:solidFill>
          <a:ln/>
        </p:spPr>
      </p:sp>
      <p:sp>
        <p:nvSpPr>
          <p:cNvPr id="10" name="Shape 6"/>
          <p:cNvSpPr/>
          <p:nvPr/>
        </p:nvSpPr>
        <p:spPr>
          <a:xfrm>
            <a:off x="4470502" y="4714646"/>
            <a:ext cx="28346" cy="990295"/>
          </a:xfrm>
          <a:prstGeom prst="rect">
            <a:avLst/>
          </a:prstGeom>
          <a:solidFill>
            <a:srgbClr val="2563EB"/>
          </a:solidFill>
          <a:ln/>
        </p:spPr>
      </p:sp>
      <p:sp>
        <p:nvSpPr>
          <p:cNvPr id="11" name="Text 7"/>
          <p:cNvSpPr txBox="1"/>
          <p:nvPr/>
        </p:nvSpPr>
        <p:spPr>
          <a:xfrm>
            <a:off x="1438351" y="4886554"/>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早期估值偏高</a:t>
            </a:r>
            <a:endParaRPr lang="en-US" sz="1200" dirty="0"/>
          </a:p>
        </p:txBody>
      </p:sp>
      <p:sp>
        <p:nvSpPr>
          <p:cNvPr id="12" name="Text 8"/>
          <p:cNvSpPr txBox="1"/>
          <p:nvPr/>
        </p:nvSpPr>
        <p:spPr>
          <a:xfrm>
            <a:off x="1209751" y="5181905"/>
            <a:ext cx="2891333"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Agentic AI早期项目估值整体高于传统软件项目30%-50%，人均估值超200万美元</a:t>
            </a:r>
            <a:endParaRPr lang="en-US" sz="1000" dirty="0"/>
          </a:p>
        </p:txBody>
      </p:sp>
      <p:pic>
        <p:nvPicPr>
          <p:cNvPr id="13" name="Image 2" descr="preencoded.png">    </p:cNvPr>
          <p:cNvPicPr>
            <a:picLocks noChangeAspect="1"/>
          </p:cNvPicPr>
          <p:nvPr/>
        </p:nvPicPr>
        <p:blipFill>
          <a:blip r:embed="rId3"/>
          <a:srcRect l="0" r="0" t="-43" b="-43"/>
          <a:stretch/>
        </p:blipFill>
        <p:spPr>
          <a:xfrm>
            <a:off x="4613148" y="4905756"/>
            <a:ext cx="133502" cy="152705"/>
          </a:xfrm>
          <a:prstGeom prst="rect">
            <a:avLst/>
          </a:prstGeom>
        </p:spPr>
      </p:pic>
      <p:sp>
        <p:nvSpPr>
          <p:cNvPr id="14" name="Text 9"/>
          <p:cNvSpPr txBox="1"/>
          <p:nvPr/>
        </p:nvSpPr>
        <p:spPr>
          <a:xfrm>
            <a:off x="4822546" y="4886554"/>
            <a:ext cx="991210"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A轮门槛提高</a:t>
            </a:r>
            <a:endParaRPr lang="en-US" sz="1200" dirty="0"/>
          </a:p>
        </p:txBody>
      </p:sp>
      <p:sp>
        <p:nvSpPr>
          <p:cNvPr id="15" name="Text 10"/>
          <p:cNvSpPr txBox="1"/>
          <p:nvPr/>
        </p:nvSpPr>
        <p:spPr>
          <a:xfrm>
            <a:off x="4613148" y="5181905"/>
            <a:ext cx="2958084"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A轮融资门槛升高，近半数企业处于A轮之前，要求更强的产品验证和指标表现</a:t>
            </a:r>
            <a:endParaRPr lang="en-US" sz="1000" dirty="0"/>
          </a:p>
        </p:txBody>
      </p:sp>
      <p:sp>
        <p:nvSpPr>
          <p:cNvPr id="16" name="Shape 11"/>
          <p:cNvSpPr/>
          <p:nvPr/>
        </p:nvSpPr>
        <p:spPr>
          <a:xfrm>
            <a:off x="7873898" y="4714646"/>
            <a:ext cx="3258007" cy="990295"/>
          </a:xfrm>
          <a:prstGeom prst="roundRect">
            <a:avLst>
              <a:gd name="adj" fmla="val 5327"/>
            </a:avLst>
          </a:prstGeom>
          <a:solidFill>
            <a:srgbClr val="FEE2E2">
              <a:alpha val="50000"/>
            </a:srgbClr>
          </a:solidFill>
          <a:ln/>
        </p:spPr>
      </p:sp>
      <p:sp>
        <p:nvSpPr>
          <p:cNvPr id="17" name="Shape 12"/>
          <p:cNvSpPr/>
          <p:nvPr/>
        </p:nvSpPr>
        <p:spPr>
          <a:xfrm>
            <a:off x="7873898" y="4714646"/>
            <a:ext cx="28346" cy="990295"/>
          </a:xfrm>
          <a:prstGeom prst="rect">
            <a:avLst/>
          </a:prstGeom>
          <a:solidFill>
            <a:srgbClr val="EF4444"/>
          </a:solidFill>
          <a:ln/>
        </p:spPr>
      </p:sp>
      <p:pic>
        <p:nvPicPr>
          <p:cNvPr id="18" name="Image 3" descr="preencoded.png">    </p:cNvPr>
          <p:cNvPicPr>
            <a:picLocks noChangeAspect="1"/>
          </p:cNvPicPr>
          <p:nvPr/>
        </p:nvPicPr>
        <p:blipFill>
          <a:blip r:embed="rId4"/>
          <a:srcRect l="0" r="0" t="-43" b="-43"/>
          <a:stretch/>
        </p:blipFill>
        <p:spPr>
          <a:xfrm>
            <a:off x="8054950" y="4905756"/>
            <a:ext cx="133502" cy="152705"/>
          </a:xfrm>
          <a:prstGeom prst="rect">
            <a:avLst/>
          </a:prstGeom>
        </p:spPr>
      </p:pic>
      <p:sp>
        <p:nvSpPr>
          <p:cNvPr id="19" name="Text 13"/>
          <p:cNvSpPr txBox="1"/>
          <p:nvPr/>
        </p:nvSpPr>
        <p:spPr>
          <a:xfrm>
            <a:off x="8264347" y="4886554"/>
            <a:ext cx="1314907" cy="191110"/>
          </a:xfrm>
          <a:prstGeom prst="rect">
            <a:avLst/>
          </a:prstGeom>
          <a:noFill/>
          <a:ln/>
        </p:spPr>
        <p:txBody>
          <a:bodyPr wrap="square" lIns="0" tIns="0" rIns="0" bIns="0" rtlCol="0" anchor="ctr"/>
          <a:lstStyle/>
          <a:p>
            <a:pPr algn="l" indent="0" marL="0">
              <a:buNone/>
            </a:pPr>
            <a:r>
              <a:rPr lang="en-US" sz="1200" b="1" dirty="0">
                <a:solidFill>
                  <a:srgbClr val="991B1B"/>
                </a:solidFill>
                <a:latin typeface="Inter" pitchFamily="34" charset="0"/>
                <a:ea typeface="Inter" pitchFamily="34" charset="-122"/>
                <a:cs typeface="Inter" pitchFamily="34" charset="-120"/>
              </a:rPr>
              <a:t>热门案例: Manus</a:t>
            </a:r>
            <a:endParaRPr lang="en-US" sz="1200" dirty="0"/>
          </a:p>
        </p:txBody>
      </p:sp>
      <p:sp>
        <p:nvSpPr>
          <p:cNvPr id="20" name="Text 14"/>
          <p:cNvSpPr txBox="1"/>
          <p:nvPr/>
        </p:nvSpPr>
        <p:spPr>
          <a:xfrm>
            <a:off x="8054950" y="5181905"/>
            <a:ext cx="2986430"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7500万美元融资，估值近5亿美元，3个月内估值增长5倍</a:t>
            </a:r>
            <a:endParaRPr lang="en-US" sz="1000" dirty="0"/>
          </a:p>
        </p:txBody>
      </p:sp>
      <p:sp>
        <p:nvSpPr>
          <p:cNvPr id="21" name="Shape 15"/>
          <p:cNvSpPr/>
          <p:nvPr/>
        </p:nvSpPr>
        <p:spPr>
          <a:xfrm>
            <a:off x="1067105" y="5934456"/>
            <a:ext cx="10058400" cy="2762402"/>
          </a:xfrm>
          <a:prstGeom prst="roundRect">
            <a:avLst>
              <a:gd name="adj" fmla="val 913"/>
            </a:avLst>
          </a:prstGeom>
          <a:solidFill>
            <a:srgbClr val="FFFFFF"/>
          </a:solidFill>
          <a:ln w="12700">
            <a:solidFill>
              <a:srgbClr val="F3F4F6"/>
            </a:solidFill>
            <a:prstDash val="solid"/>
          </a:ln>
          <a:effectLst>
            <a:outerShdw sx="100000" sy="100000" kx="0" ky="0" algn="bl" rotWithShape="0" blurRad="12700" dist="12700" dir="16200000">
              <a:srgbClr val="000000">
                <a:alpha val="75000"/>
              </a:srgbClr>
            </a:outerShdw>
          </a:effectLst>
        </p:spPr>
      </p:sp>
      <p:sp>
        <p:nvSpPr>
          <p:cNvPr id="22" name="Text 16"/>
          <p:cNvSpPr txBox="1"/>
          <p:nvPr/>
        </p:nvSpPr>
        <p:spPr>
          <a:xfrm>
            <a:off x="1228954" y="6124651"/>
            <a:ext cx="3234233"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Agentic AI 估值 Benchmarks（2025）</a:t>
            </a:r>
            <a:endParaRPr lang="en-US" sz="1300" dirty="0"/>
          </a:p>
        </p:txBody>
      </p:sp>
      <p:sp>
        <p:nvSpPr>
          <p:cNvPr id="23" name="Shape 17"/>
          <p:cNvSpPr/>
          <p:nvPr/>
        </p:nvSpPr>
        <p:spPr>
          <a:xfrm>
            <a:off x="1228954" y="6476695"/>
            <a:ext cx="9734702" cy="352044"/>
          </a:xfrm>
          <a:prstGeom prst="rect">
            <a:avLst/>
          </a:prstGeom>
          <a:solidFill>
            <a:srgbClr val="F9FAFB"/>
          </a:solidFill>
          <a:ln/>
        </p:spPr>
      </p:sp>
      <p:sp>
        <p:nvSpPr>
          <p:cNvPr id="24" name="Text 18"/>
          <p:cNvSpPr txBox="1"/>
          <p:nvPr/>
        </p:nvSpPr>
        <p:spPr>
          <a:xfrm>
            <a:off x="1380744" y="6562649"/>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融资阶段</a:t>
            </a:r>
            <a:endParaRPr lang="en-US" sz="1000" dirty="0"/>
          </a:p>
        </p:txBody>
      </p:sp>
      <p:sp>
        <p:nvSpPr>
          <p:cNvPr id="25" name="Text 19"/>
          <p:cNvSpPr txBox="1"/>
          <p:nvPr/>
        </p:nvSpPr>
        <p:spPr>
          <a:xfrm>
            <a:off x="2815438" y="6562649"/>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典型估值范围</a:t>
            </a:r>
            <a:endParaRPr lang="en-US" sz="1000" dirty="0"/>
          </a:p>
        </p:txBody>
      </p:sp>
      <p:sp>
        <p:nvSpPr>
          <p:cNvPr id="26" name="Text 20"/>
          <p:cNvSpPr txBox="1"/>
          <p:nvPr/>
        </p:nvSpPr>
        <p:spPr>
          <a:xfrm>
            <a:off x="5500116" y="65626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单轮融资额</a:t>
            </a:r>
            <a:endParaRPr lang="en-US" sz="1000" dirty="0"/>
          </a:p>
        </p:txBody>
      </p:sp>
      <p:sp>
        <p:nvSpPr>
          <p:cNvPr id="27" name="Text 21"/>
          <p:cNvSpPr txBox="1"/>
          <p:nvPr/>
        </p:nvSpPr>
        <p:spPr>
          <a:xfrm>
            <a:off x="8122615" y="6562649"/>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关键指标要求</a:t>
            </a:r>
            <a:endParaRPr lang="en-US" sz="1000" dirty="0"/>
          </a:p>
        </p:txBody>
      </p:sp>
      <p:sp>
        <p:nvSpPr>
          <p:cNvPr id="28" name="Shape 22"/>
          <p:cNvSpPr/>
          <p:nvPr/>
        </p:nvSpPr>
        <p:spPr>
          <a:xfrm>
            <a:off x="1228954" y="6825082"/>
            <a:ext cx="9734702" cy="9144"/>
          </a:xfrm>
          <a:prstGeom prst="rect">
            <a:avLst/>
          </a:prstGeom>
          <a:solidFill>
            <a:srgbClr val="E5E7EB"/>
          </a:solidFill>
          <a:ln/>
        </p:spPr>
      </p:sp>
      <p:sp>
        <p:nvSpPr>
          <p:cNvPr id="29" name="Shape 23"/>
          <p:cNvSpPr/>
          <p:nvPr/>
        </p:nvSpPr>
        <p:spPr>
          <a:xfrm>
            <a:off x="1228954" y="7681874"/>
            <a:ext cx="9734702" cy="9144"/>
          </a:xfrm>
          <a:prstGeom prst="rect">
            <a:avLst/>
          </a:prstGeom>
          <a:solidFill>
            <a:srgbClr val="E5E7EB"/>
          </a:solidFill>
          <a:ln/>
        </p:spPr>
      </p:sp>
      <p:sp>
        <p:nvSpPr>
          <p:cNvPr id="30" name="Shape 24"/>
          <p:cNvSpPr/>
          <p:nvPr/>
        </p:nvSpPr>
        <p:spPr>
          <a:xfrm>
            <a:off x="1228954" y="8110728"/>
            <a:ext cx="9734702" cy="9144"/>
          </a:xfrm>
          <a:prstGeom prst="rect">
            <a:avLst/>
          </a:prstGeom>
          <a:solidFill>
            <a:srgbClr val="E5E7EB"/>
          </a:solidFill>
          <a:ln/>
        </p:spPr>
      </p:sp>
      <p:sp>
        <p:nvSpPr>
          <p:cNvPr id="31" name="Text 25"/>
          <p:cNvSpPr txBox="1"/>
          <p:nvPr/>
        </p:nvSpPr>
        <p:spPr>
          <a:xfrm>
            <a:off x="1380744" y="6953098"/>
            <a:ext cx="5001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种子轮</a:t>
            </a:r>
            <a:endParaRPr lang="en-US" sz="1000" dirty="0"/>
          </a:p>
        </p:txBody>
      </p:sp>
      <p:sp>
        <p:nvSpPr>
          <p:cNvPr id="32" name="Text 26"/>
          <p:cNvSpPr txBox="1"/>
          <p:nvPr/>
        </p:nvSpPr>
        <p:spPr>
          <a:xfrm>
            <a:off x="2815438" y="6953098"/>
            <a:ext cx="12819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800万-3000万美元</a:t>
            </a:r>
            <a:endParaRPr lang="en-US" sz="1000" dirty="0"/>
          </a:p>
        </p:txBody>
      </p:sp>
      <p:sp>
        <p:nvSpPr>
          <p:cNvPr id="33" name="Text 27"/>
          <p:cNvSpPr txBox="1"/>
          <p:nvPr/>
        </p:nvSpPr>
        <p:spPr>
          <a:xfrm>
            <a:off x="5500116" y="6953098"/>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100万-500万美元</a:t>
            </a:r>
            <a:endParaRPr lang="en-US" sz="1000" dirty="0"/>
          </a:p>
        </p:txBody>
      </p:sp>
      <p:sp>
        <p:nvSpPr>
          <p:cNvPr id="34" name="Text 28"/>
          <p:cNvSpPr txBox="1"/>
          <p:nvPr/>
        </p:nvSpPr>
        <p:spPr>
          <a:xfrm>
            <a:off x="8122615" y="6953098"/>
            <a:ext cx="1338682"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团队背景、MVP原型</a:t>
            </a:r>
            <a:endParaRPr lang="en-US" sz="1000" dirty="0"/>
          </a:p>
        </p:txBody>
      </p:sp>
      <p:sp>
        <p:nvSpPr>
          <p:cNvPr id="35" name="Text 29"/>
          <p:cNvSpPr txBox="1"/>
          <p:nvPr/>
        </p:nvSpPr>
        <p:spPr>
          <a:xfrm>
            <a:off x="1380744" y="7810805"/>
            <a:ext cx="3291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A轮</a:t>
            </a:r>
            <a:endParaRPr lang="en-US" sz="1000" dirty="0"/>
          </a:p>
        </p:txBody>
      </p:sp>
      <p:sp>
        <p:nvSpPr>
          <p:cNvPr id="36" name="Text 30"/>
          <p:cNvSpPr txBox="1"/>
          <p:nvPr/>
        </p:nvSpPr>
        <p:spPr>
          <a:xfrm>
            <a:off x="2815438" y="7810805"/>
            <a:ext cx="833933"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1亿-5亿美元</a:t>
            </a:r>
            <a:endParaRPr lang="en-US" sz="1000" dirty="0"/>
          </a:p>
        </p:txBody>
      </p:sp>
      <p:sp>
        <p:nvSpPr>
          <p:cNvPr id="37" name="Text 31"/>
          <p:cNvSpPr txBox="1"/>
          <p:nvPr/>
        </p:nvSpPr>
        <p:spPr>
          <a:xfrm>
            <a:off x="5500116" y="7810805"/>
            <a:ext cx="132953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1500万-5000万美元</a:t>
            </a:r>
            <a:endParaRPr lang="en-US" sz="1000" dirty="0"/>
          </a:p>
        </p:txBody>
      </p:sp>
      <p:sp>
        <p:nvSpPr>
          <p:cNvPr id="38" name="Text 32"/>
          <p:cNvSpPr txBox="1"/>
          <p:nvPr/>
        </p:nvSpPr>
        <p:spPr>
          <a:xfrm>
            <a:off x="8122615" y="7810805"/>
            <a:ext cx="15480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PMF、月收入10万美元+</a:t>
            </a:r>
            <a:endParaRPr lang="en-US" sz="1000" dirty="0"/>
          </a:p>
        </p:txBody>
      </p:sp>
      <p:sp>
        <p:nvSpPr>
          <p:cNvPr id="39" name="Text 33"/>
          <p:cNvSpPr txBox="1"/>
          <p:nvPr/>
        </p:nvSpPr>
        <p:spPr>
          <a:xfrm>
            <a:off x="1380744" y="8238744"/>
            <a:ext cx="3291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B轮</a:t>
            </a:r>
            <a:endParaRPr lang="en-US" sz="1000" dirty="0"/>
          </a:p>
        </p:txBody>
      </p:sp>
      <p:sp>
        <p:nvSpPr>
          <p:cNvPr id="40" name="Text 34"/>
          <p:cNvSpPr txBox="1"/>
          <p:nvPr/>
        </p:nvSpPr>
        <p:spPr>
          <a:xfrm>
            <a:off x="2815438" y="8238744"/>
            <a:ext cx="9390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5亿-20亿美元</a:t>
            </a:r>
            <a:endParaRPr lang="en-US" sz="1000" dirty="0"/>
          </a:p>
        </p:txBody>
      </p:sp>
      <p:sp>
        <p:nvSpPr>
          <p:cNvPr id="41" name="Text 35"/>
          <p:cNvSpPr txBox="1"/>
          <p:nvPr/>
        </p:nvSpPr>
        <p:spPr>
          <a:xfrm>
            <a:off x="5500116" y="8238744"/>
            <a:ext cx="10817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5000万-1亿美元</a:t>
            </a:r>
            <a:endParaRPr lang="en-US" sz="1000" dirty="0"/>
          </a:p>
        </p:txBody>
      </p:sp>
      <p:sp>
        <p:nvSpPr>
          <p:cNvPr id="42" name="Text 36"/>
          <p:cNvSpPr txBox="1"/>
          <p:nvPr/>
        </p:nvSpPr>
        <p:spPr>
          <a:xfrm>
            <a:off x="8122615" y="8238744"/>
            <a:ext cx="14337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高速增长、规模化路径</a:t>
            </a:r>
            <a:endParaRPr lang="en-US" sz="1000" dirty="0"/>
          </a:p>
        </p:txBody>
      </p:sp>
      <p:sp>
        <p:nvSpPr>
          <p:cNvPr id="43" name="Shape 37"/>
          <p:cNvSpPr/>
          <p:nvPr/>
        </p:nvSpPr>
        <p:spPr>
          <a:xfrm>
            <a:off x="1228954" y="7253021"/>
            <a:ext cx="9734702" cy="428854"/>
          </a:xfrm>
          <a:prstGeom prst="rect">
            <a:avLst/>
          </a:prstGeom>
          <a:solidFill>
            <a:srgbClr val="EFF6FF"/>
          </a:solidFill>
          <a:ln/>
        </p:spPr>
      </p:sp>
      <p:sp>
        <p:nvSpPr>
          <p:cNvPr id="44" name="Shape 38"/>
          <p:cNvSpPr/>
          <p:nvPr/>
        </p:nvSpPr>
        <p:spPr>
          <a:xfrm>
            <a:off x="1228954" y="7253021"/>
            <a:ext cx="9734702" cy="9144"/>
          </a:xfrm>
          <a:prstGeom prst="rect">
            <a:avLst/>
          </a:prstGeom>
          <a:solidFill>
            <a:srgbClr val="E5E7EB"/>
          </a:solidFill>
          <a:ln/>
        </p:spPr>
      </p:sp>
      <p:sp>
        <p:nvSpPr>
          <p:cNvPr id="45" name="Text 39"/>
          <p:cNvSpPr txBox="1"/>
          <p:nvPr/>
        </p:nvSpPr>
        <p:spPr>
          <a:xfrm>
            <a:off x="1380744" y="7381951"/>
            <a:ext cx="605333"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Pre-A轮</a:t>
            </a:r>
            <a:endParaRPr lang="en-US" sz="1000" dirty="0"/>
          </a:p>
        </p:txBody>
      </p:sp>
      <p:sp>
        <p:nvSpPr>
          <p:cNvPr id="46" name="Text 40"/>
          <p:cNvSpPr txBox="1"/>
          <p:nvPr/>
        </p:nvSpPr>
        <p:spPr>
          <a:xfrm>
            <a:off x="2815438" y="7381951"/>
            <a:ext cx="136702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3000万-8000万美元</a:t>
            </a:r>
            <a:endParaRPr lang="en-US" sz="1000" dirty="0"/>
          </a:p>
        </p:txBody>
      </p:sp>
      <p:sp>
        <p:nvSpPr>
          <p:cNvPr id="47" name="Text 41"/>
          <p:cNvSpPr txBox="1"/>
          <p:nvPr/>
        </p:nvSpPr>
        <p:spPr>
          <a:xfrm>
            <a:off x="5500116" y="7381951"/>
            <a:ext cx="125272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500万-1500万美元</a:t>
            </a:r>
            <a:endParaRPr lang="en-US" sz="1000" dirty="0"/>
          </a:p>
        </p:txBody>
      </p:sp>
      <p:sp>
        <p:nvSpPr>
          <p:cNvPr id="48" name="Text 42"/>
          <p:cNvSpPr txBox="1"/>
          <p:nvPr/>
        </p:nvSpPr>
        <p:spPr>
          <a:xfrm>
            <a:off x="8122615" y="7381951"/>
            <a:ext cx="13002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初步产品、早期用户</a:t>
            </a:r>
            <a:endParaRPr lang="en-US" sz="1000" dirty="0"/>
          </a:p>
        </p:txBody>
      </p:sp>
      <p:sp>
        <p:nvSpPr>
          <p:cNvPr id="49" name="Shape 43"/>
          <p:cNvSpPr/>
          <p:nvPr/>
        </p:nvSpPr>
        <p:spPr>
          <a:xfrm>
            <a:off x="1067105" y="8695944"/>
            <a:ext cx="10058400" cy="9144"/>
          </a:xfrm>
          <a:prstGeom prst="rect">
            <a:avLst/>
          </a:prstGeom>
          <a:solidFill>
            <a:srgbClr val="E5E7EB"/>
          </a:solidFill>
          <a:ln/>
        </p:spPr>
      </p:sp>
      <p:sp>
        <p:nvSpPr>
          <p:cNvPr id="50" name="Text 44"/>
          <p:cNvSpPr txBox="1"/>
          <p:nvPr/>
        </p:nvSpPr>
        <p:spPr>
          <a:xfrm>
            <a:off x="1067105" y="8858707"/>
            <a:ext cx="331470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CB Insights, Pitchbook, 2025年Q1-Q2融资数据分析</a:t>
            </a:r>
            <a:endParaRPr lang="en-US" sz="900" dirty="0"/>
          </a:p>
        </p:txBody>
      </p:sp>
      <p:pic>
        <p:nvPicPr>
          <p:cNvPr id="51" name="Image 4" descr="preencoded.png">    </p:cNvPr>
          <p:cNvPicPr>
            <a:picLocks noChangeAspect="1"/>
          </p:cNvPicPr>
          <p:nvPr/>
        </p:nvPicPr>
        <p:blipFill>
          <a:blip r:embed="rId5"/>
          <a:srcRect l="0" r="0" t="0" b="0"/>
          <a:stretch/>
        </p:blipFill>
        <p:spPr>
          <a:xfrm>
            <a:off x="8827618" y="8872423"/>
            <a:ext cx="114300" cy="114300"/>
          </a:xfrm>
          <a:prstGeom prst="rect">
            <a:avLst/>
          </a:prstGeom>
        </p:spPr>
      </p:pic>
      <p:sp>
        <p:nvSpPr>
          <p:cNvPr id="52" name="Text 45"/>
          <p:cNvSpPr txBox="1"/>
          <p:nvPr/>
        </p:nvSpPr>
        <p:spPr>
          <a:xfrm>
            <a:off x="8979408" y="8858707"/>
            <a:ext cx="2238451"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31家最赚钱AI公司平均人均创收279万美元</a:t>
            </a:r>
            <a:endParaRPr lang="en-US" sz="900" dirty="0"/>
          </a:p>
        </p:txBody>
      </p:sp>
      <p:sp>
        <p:nvSpPr>
          <p:cNvPr id="53" name="Shape 46"/>
          <p:cNvSpPr/>
          <p:nvPr/>
        </p:nvSpPr>
        <p:spPr>
          <a:xfrm>
            <a:off x="10420502" y="1143000"/>
            <a:ext cx="57607" cy="57607"/>
          </a:xfrm>
          <a:prstGeom prst="ellipse">
            <a:avLst/>
          </a:prstGeom>
          <a:solidFill>
            <a:srgbClr val="3B82F6"/>
          </a:solidFill>
          <a:ln/>
        </p:spPr>
      </p:sp>
      <p:sp>
        <p:nvSpPr>
          <p:cNvPr id="54" name="Shape 47"/>
          <p:cNvSpPr/>
          <p:nvPr/>
        </p:nvSpPr>
        <p:spPr>
          <a:xfrm>
            <a:off x="9849002" y="1429207"/>
            <a:ext cx="57607" cy="57607"/>
          </a:xfrm>
          <a:prstGeom prst="ellipse">
            <a:avLst/>
          </a:prstGeom>
          <a:solidFill>
            <a:srgbClr val="3B82F6"/>
          </a:solidFill>
          <a:ln/>
        </p:spPr>
      </p:sp>
      <p:sp>
        <p:nvSpPr>
          <p:cNvPr id="55" name="Shape 48"/>
          <p:cNvSpPr/>
          <p:nvPr/>
        </p:nvSpPr>
        <p:spPr>
          <a:xfrm>
            <a:off x="10610698" y="1714500"/>
            <a:ext cx="57607" cy="57607"/>
          </a:xfrm>
          <a:prstGeom prst="ellipse">
            <a:avLst/>
          </a:prstGeom>
          <a:solidFill>
            <a:srgbClr val="3B82F6"/>
          </a:solidFill>
          <a:ln/>
        </p:spPr>
      </p:sp>
      <p:sp>
        <p:nvSpPr>
          <p:cNvPr id="56" name="Shape 49"/>
          <p:cNvSpPr/>
          <p:nvPr/>
        </p:nvSpPr>
        <p:spPr>
          <a:xfrm>
            <a:off x="9867290" y="1314907"/>
            <a:ext cx="571500" cy="9144"/>
          </a:xfrm>
          <a:prstGeom prst="rect">
            <a:avLst/>
          </a:prstGeom>
          <a:solidFill>
            <a:srgbClr val="3B82F6">
              <a:alpha val="20000"/>
            </a:srgbClr>
          </a:solidFill>
          <a:ln/>
        </p:spPr>
      </p:sp>
      <p:sp>
        <p:nvSpPr>
          <p:cNvPr id="57" name="Shape 50"/>
          <p:cNvSpPr/>
          <p:nvPr/>
        </p:nvSpPr>
        <p:spPr>
          <a:xfrm>
            <a:off x="8405165" y="1326794"/>
            <a:ext cx="761695" cy="9144"/>
          </a:xfrm>
          <a:prstGeom prst="rect">
            <a:avLst/>
          </a:prstGeom>
          <a:solidFill>
            <a:srgbClr val="3B82F6">
              <a:alpha val="20000"/>
            </a:srgbClr>
          </a:solidFill>
          <a:ln/>
        </p:spPr>
      </p:sp>
      <p:sp>
        <p:nvSpPr>
          <p:cNvPr id="58" name="Text 51"/>
          <p:cNvSpPr txBox="1"/>
          <p:nvPr/>
        </p:nvSpPr>
        <p:spPr>
          <a:xfrm>
            <a:off x="1067105" y="609905"/>
            <a:ext cx="3405226"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典型融资规模 &amp; 估值分布</a:t>
            </a:r>
            <a:endParaRPr lang="en-US" sz="2200" dirty="0"/>
          </a:p>
        </p:txBody>
      </p:sp>
      <p:pic>
        <p:nvPicPr>
          <p:cNvPr id="59" name="Image 5" descr="preencoded.png">    </p:cNvPr>
          <p:cNvPicPr>
            <a:picLocks noChangeAspect="1"/>
          </p:cNvPicPr>
          <p:nvPr/>
        </p:nvPicPr>
        <p:blipFill>
          <a:blip r:embed="rId6"/>
          <a:srcRect l="0" r="0" t="-6" b="-6"/>
          <a:stretch/>
        </p:blipFill>
        <p:spPr>
          <a:xfrm>
            <a:off x="1067105" y="1742846"/>
            <a:ext cx="10058400" cy="26673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2191695" cy="77531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5086807"/>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监管新规、政策变化背景下的币种结构、投资行为、风险对比</a:t>
            </a:r>
            <a:endParaRPr lang="en-US" sz="1200" dirty="0"/>
          </a:p>
        </p:txBody>
      </p:sp>
      <p:sp>
        <p:nvSpPr>
          <p:cNvPr id="6" name="Shape 3"/>
          <p:cNvSpPr/>
          <p:nvPr/>
        </p:nvSpPr>
        <p:spPr>
          <a:xfrm>
            <a:off x="1067105" y="1742846"/>
            <a:ext cx="2018995" cy="428854"/>
          </a:xfrm>
          <a:prstGeom prst="rect">
            <a:avLst/>
          </a:prstGeom>
          <a:solidFill>
            <a:srgbClr val="3B82F6">
              <a:alpha val="10000"/>
            </a:srgbClr>
          </a:solidFill>
          <a:ln/>
        </p:spPr>
      </p:sp>
      <p:sp>
        <p:nvSpPr>
          <p:cNvPr id="7" name="Shape 4"/>
          <p:cNvSpPr/>
          <p:nvPr/>
        </p:nvSpPr>
        <p:spPr>
          <a:xfrm>
            <a:off x="1067105" y="2162556"/>
            <a:ext cx="2018995" cy="9144"/>
          </a:xfrm>
          <a:prstGeom prst="rect">
            <a:avLst/>
          </a:prstGeom>
          <a:solidFill>
            <a:srgbClr val="3B82F6">
              <a:alpha val="20000"/>
            </a:srgbClr>
          </a:solidFill>
          <a:ln/>
        </p:spPr>
      </p:sp>
      <p:sp>
        <p:nvSpPr>
          <p:cNvPr id="8" name="Shape 5"/>
          <p:cNvSpPr/>
          <p:nvPr/>
        </p:nvSpPr>
        <p:spPr>
          <a:xfrm>
            <a:off x="3078785" y="1742846"/>
            <a:ext cx="4028846" cy="428854"/>
          </a:xfrm>
          <a:prstGeom prst="rect">
            <a:avLst/>
          </a:prstGeom>
          <a:solidFill>
            <a:srgbClr val="DBEAFE">
              <a:alpha val="80000"/>
            </a:srgbClr>
          </a:solidFill>
          <a:ln/>
        </p:spPr>
      </p:sp>
      <p:sp>
        <p:nvSpPr>
          <p:cNvPr id="9" name="Shape 6"/>
          <p:cNvSpPr/>
          <p:nvPr/>
        </p:nvSpPr>
        <p:spPr>
          <a:xfrm>
            <a:off x="3078785" y="2162556"/>
            <a:ext cx="4028846" cy="9144"/>
          </a:xfrm>
          <a:prstGeom prst="rect">
            <a:avLst/>
          </a:prstGeom>
          <a:solidFill>
            <a:srgbClr val="3B82F6">
              <a:alpha val="20000"/>
            </a:srgbClr>
          </a:solidFill>
          <a:ln/>
        </p:spPr>
      </p:sp>
      <p:sp>
        <p:nvSpPr>
          <p:cNvPr id="10" name="Text 7"/>
          <p:cNvSpPr txBox="1"/>
          <p:nvPr/>
        </p:nvSpPr>
        <p:spPr>
          <a:xfrm>
            <a:off x="1162202" y="1857146"/>
            <a:ext cx="428854"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维度</a:t>
            </a:r>
            <a:endParaRPr lang="en-US" sz="1200" dirty="0"/>
          </a:p>
        </p:txBody>
      </p:sp>
      <p:pic>
        <p:nvPicPr>
          <p:cNvPr id="11" name="Image 1" descr="preencoded.png">    </p:cNvPr>
          <p:cNvPicPr>
            <a:picLocks noChangeAspect="1"/>
          </p:cNvPicPr>
          <p:nvPr/>
        </p:nvPicPr>
        <p:blipFill>
          <a:blip r:embed="rId2"/>
          <a:srcRect l="0" r="0" t="-180" b="-180"/>
          <a:stretch/>
        </p:blipFill>
        <p:spPr>
          <a:xfrm>
            <a:off x="3173882" y="1876349"/>
            <a:ext cx="95098" cy="152705"/>
          </a:xfrm>
          <a:prstGeom prst="rect">
            <a:avLst/>
          </a:prstGeom>
        </p:spPr>
      </p:pic>
      <p:sp>
        <p:nvSpPr>
          <p:cNvPr id="12" name="Shape 8"/>
          <p:cNvSpPr/>
          <p:nvPr/>
        </p:nvSpPr>
        <p:spPr>
          <a:xfrm>
            <a:off x="7101230" y="1742846"/>
            <a:ext cx="4028846" cy="428854"/>
          </a:xfrm>
          <a:prstGeom prst="rect">
            <a:avLst/>
          </a:prstGeom>
          <a:solidFill>
            <a:srgbClr val="DBEAFE">
              <a:alpha val="40000"/>
            </a:srgbClr>
          </a:solidFill>
          <a:ln/>
        </p:spPr>
      </p:sp>
      <p:sp>
        <p:nvSpPr>
          <p:cNvPr id="13" name="Shape 9"/>
          <p:cNvSpPr/>
          <p:nvPr/>
        </p:nvSpPr>
        <p:spPr>
          <a:xfrm>
            <a:off x="7101230" y="2162556"/>
            <a:ext cx="4028846" cy="9144"/>
          </a:xfrm>
          <a:prstGeom prst="rect">
            <a:avLst/>
          </a:prstGeom>
          <a:solidFill>
            <a:srgbClr val="3B82F6">
              <a:alpha val="20000"/>
            </a:srgbClr>
          </a:solidFill>
          <a:ln/>
        </p:spPr>
      </p:sp>
      <p:sp>
        <p:nvSpPr>
          <p:cNvPr id="14" name="Text 10"/>
          <p:cNvSpPr txBox="1"/>
          <p:nvPr/>
        </p:nvSpPr>
        <p:spPr>
          <a:xfrm>
            <a:off x="3344875" y="1857146"/>
            <a:ext cx="886054"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人民币基金</a:t>
            </a:r>
            <a:endParaRPr lang="en-US" sz="1200" dirty="0"/>
          </a:p>
        </p:txBody>
      </p:sp>
      <p:pic>
        <p:nvPicPr>
          <p:cNvPr id="15" name="Image 2" descr="preencoded.png">    </p:cNvPr>
          <p:cNvPicPr>
            <a:picLocks noChangeAspect="1"/>
          </p:cNvPicPr>
          <p:nvPr/>
        </p:nvPicPr>
        <p:blipFill>
          <a:blip r:embed="rId3"/>
          <a:srcRect l="0" r="0" t="-180" b="-180"/>
          <a:stretch/>
        </p:blipFill>
        <p:spPr>
          <a:xfrm>
            <a:off x="7197242" y="1876349"/>
            <a:ext cx="95098" cy="152705"/>
          </a:xfrm>
          <a:prstGeom prst="rect">
            <a:avLst/>
          </a:prstGeom>
        </p:spPr>
      </p:pic>
      <p:sp>
        <p:nvSpPr>
          <p:cNvPr id="16" name="Text 11"/>
          <p:cNvSpPr txBox="1"/>
          <p:nvPr/>
        </p:nvSpPr>
        <p:spPr>
          <a:xfrm>
            <a:off x="7368235" y="1857146"/>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美元基金</a:t>
            </a:r>
            <a:endParaRPr lang="en-US" sz="1200" dirty="0"/>
          </a:p>
        </p:txBody>
      </p:sp>
      <p:sp>
        <p:nvSpPr>
          <p:cNvPr id="17" name="Shape 12"/>
          <p:cNvSpPr/>
          <p:nvPr/>
        </p:nvSpPr>
        <p:spPr>
          <a:xfrm>
            <a:off x="1067105" y="2762402"/>
            <a:ext cx="2018995" cy="9144"/>
          </a:xfrm>
          <a:prstGeom prst="rect">
            <a:avLst/>
          </a:prstGeom>
          <a:solidFill>
            <a:srgbClr val="3B82F6">
              <a:alpha val="20000"/>
            </a:srgbClr>
          </a:solidFill>
          <a:ln/>
        </p:spPr>
      </p:sp>
      <p:sp>
        <p:nvSpPr>
          <p:cNvPr id="18" name="Shape 13"/>
          <p:cNvSpPr/>
          <p:nvPr/>
        </p:nvSpPr>
        <p:spPr>
          <a:xfrm>
            <a:off x="3078785" y="2762402"/>
            <a:ext cx="4028846" cy="9144"/>
          </a:xfrm>
          <a:prstGeom prst="rect">
            <a:avLst/>
          </a:prstGeom>
          <a:solidFill>
            <a:srgbClr val="3B82F6">
              <a:alpha val="20000"/>
            </a:srgbClr>
          </a:solidFill>
          <a:ln/>
        </p:spPr>
      </p:sp>
      <p:sp>
        <p:nvSpPr>
          <p:cNvPr id="19" name="Shape 14"/>
          <p:cNvSpPr/>
          <p:nvPr/>
        </p:nvSpPr>
        <p:spPr>
          <a:xfrm>
            <a:off x="7101230" y="2762402"/>
            <a:ext cx="4028846" cy="9144"/>
          </a:xfrm>
          <a:prstGeom prst="rect">
            <a:avLst/>
          </a:prstGeom>
          <a:solidFill>
            <a:srgbClr val="3B82F6">
              <a:alpha val="20000"/>
            </a:srgbClr>
          </a:solidFill>
          <a:ln/>
        </p:spPr>
      </p:sp>
      <p:sp>
        <p:nvSpPr>
          <p:cNvPr id="20" name="Shape 15"/>
          <p:cNvSpPr/>
          <p:nvPr/>
        </p:nvSpPr>
        <p:spPr>
          <a:xfrm>
            <a:off x="1067105" y="3343046"/>
            <a:ext cx="2018995" cy="9144"/>
          </a:xfrm>
          <a:prstGeom prst="rect">
            <a:avLst/>
          </a:prstGeom>
          <a:solidFill>
            <a:srgbClr val="3B82F6">
              <a:alpha val="20000"/>
            </a:srgbClr>
          </a:solidFill>
          <a:ln/>
        </p:spPr>
      </p:sp>
      <p:sp>
        <p:nvSpPr>
          <p:cNvPr id="21" name="Shape 16"/>
          <p:cNvSpPr/>
          <p:nvPr/>
        </p:nvSpPr>
        <p:spPr>
          <a:xfrm>
            <a:off x="3078785" y="3343046"/>
            <a:ext cx="4028846" cy="9144"/>
          </a:xfrm>
          <a:prstGeom prst="rect">
            <a:avLst/>
          </a:prstGeom>
          <a:solidFill>
            <a:srgbClr val="3B82F6">
              <a:alpha val="20000"/>
            </a:srgbClr>
          </a:solidFill>
          <a:ln/>
        </p:spPr>
      </p:sp>
      <p:sp>
        <p:nvSpPr>
          <p:cNvPr id="22" name="Shape 17"/>
          <p:cNvSpPr/>
          <p:nvPr/>
        </p:nvSpPr>
        <p:spPr>
          <a:xfrm>
            <a:off x="7101230" y="3343046"/>
            <a:ext cx="4028846" cy="9144"/>
          </a:xfrm>
          <a:prstGeom prst="rect">
            <a:avLst/>
          </a:prstGeom>
          <a:solidFill>
            <a:srgbClr val="3B82F6">
              <a:alpha val="20000"/>
            </a:srgbClr>
          </a:solidFill>
          <a:ln/>
        </p:spPr>
      </p:sp>
      <p:sp>
        <p:nvSpPr>
          <p:cNvPr id="23" name="Shape 18"/>
          <p:cNvSpPr/>
          <p:nvPr/>
        </p:nvSpPr>
        <p:spPr>
          <a:xfrm>
            <a:off x="1067105" y="3924605"/>
            <a:ext cx="2018995" cy="9144"/>
          </a:xfrm>
          <a:prstGeom prst="rect">
            <a:avLst/>
          </a:prstGeom>
          <a:solidFill>
            <a:srgbClr val="3B82F6">
              <a:alpha val="20000"/>
            </a:srgbClr>
          </a:solidFill>
          <a:ln/>
        </p:spPr>
      </p:sp>
      <p:sp>
        <p:nvSpPr>
          <p:cNvPr id="24" name="Shape 19"/>
          <p:cNvSpPr/>
          <p:nvPr/>
        </p:nvSpPr>
        <p:spPr>
          <a:xfrm>
            <a:off x="3078785" y="3924605"/>
            <a:ext cx="4028846" cy="9144"/>
          </a:xfrm>
          <a:prstGeom prst="rect">
            <a:avLst/>
          </a:prstGeom>
          <a:solidFill>
            <a:srgbClr val="3B82F6">
              <a:alpha val="20000"/>
            </a:srgbClr>
          </a:solidFill>
          <a:ln/>
        </p:spPr>
      </p:sp>
      <p:sp>
        <p:nvSpPr>
          <p:cNvPr id="25" name="Shape 20"/>
          <p:cNvSpPr/>
          <p:nvPr/>
        </p:nvSpPr>
        <p:spPr>
          <a:xfrm>
            <a:off x="7101230" y="3924605"/>
            <a:ext cx="4028846" cy="9144"/>
          </a:xfrm>
          <a:prstGeom prst="rect">
            <a:avLst/>
          </a:prstGeom>
          <a:solidFill>
            <a:srgbClr val="3B82F6">
              <a:alpha val="20000"/>
            </a:srgbClr>
          </a:solidFill>
          <a:ln/>
        </p:spPr>
      </p:sp>
      <p:sp>
        <p:nvSpPr>
          <p:cNvPr id="26" name="Text 21"/>
          <p:cNvSpPr txBox="1"/>
          <p:nvPr/>
        </p:nvSpPr>
        <p:spPr>
          <a:xfrm>
            <a:off x="1162202" y="2371954"/>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投资偏好</a:t>
            </a:r>
            <a:endParaRPr lang="en-US" sz="1200" dirty="0"/>
          </a:p>
        </p:txBody>
      </p:sp>
      <p:sp>
        <p:nvSpPr>
          <p:cNvPr id="27" name="Text 22"/>
          <p:cNvSpPr txBox="1"/>
          <p:nvPr/>
        </p:nvSpPr>
        <p:spPr>
          <a:xfrm>
            <a:off x="1162202" y="2962656"/>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投资决策</a:t>
            </a:r>
            <a:endParaRPr lang="en-US" sz="1200" dirty="0"/>
          </a:p>
        </p:txBody>
      </p:sp>
      <p:sp>
        <p:nvSpPr>
          <p:cNvPr id="28" name="Text 23"/>
          <p:cNvSpPr txBox="1"/>
          <p:nvPr/>
        </p:nvSpPr>
        <p:spPr>
          <a:xfrm>
            <a:off x="1162202" y="3543300"/>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政策限制</a:t>
            </a:r>
            <a:endParaRPr lang="en-US" sz="1200" dirty="0"/>
          </a:p>
        </p:txBody>
      </p:sp>
      <p:sp>
        <p:nvSpPr>
          <p:cNvPr id="29" name="Text 24"/>
          <p:cNvSpPr txBox="1"/>
          <p:nvPr/>
        </p:nvSpPr>
        <p:spPr>
          <a:xfrm>
            <a:off x="1162202" y="4123944"/>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估值水平</a:t>
            </a:r>
            <a:endParaRPr lang="en-US" sz="1200" dirty="0"/>
          </a:p>
        </p:txBody>
      </p:sp>
      <p:sp>
        <p:nvSpPr>
          <p:cNvPr id="30" name="Shape 25"/>
          <p:cNvSpPr/>
          <p:nvPr/>
        </p:nvSpPr>
        <p:spPr>
          <a:xfrm>
            <a:off x="3173882" y="2266798"/>
            <a:ext cx="466344" cy="209398"/>
          </a:xfrm>
          <a:prstGeom prst="roundRect">
            <a:avLst>
              <a:gd name="adj" fmla="val 79396"/>
            </a:avLst>
          </a:prstGeom>
          <a:solidFill>
            <a:srgbClr val="DBEAFE"/>
          </a:solidFill>
          <a:ln/>
        </p:spPr>
      </p:sp>
      <p:sp>
        <p:nvSpPr>
          <p:cNvPr id="31" name="Shape 26"/>
          <p:cNvSpPr/>
          <p:nvPr/>
        </p:nvSpPr>
        <p:spPr>
          <a:xfrm>
            <a:off x="3669487" y="2266798"/>
            <a:ext cx="466344" cy="209398"/>
          </a:xfrm>
          <a:prstGeom prst="roundRect">
            <a:avLst>
              <a:gd name="adj" fmla="val 79396"/>
            </a:avLst>
          </a:prstGeom>
          <a:solidFill>
            <a:srgbClr val="DBEAFE"/>
          </a:solidFill>
          <a:ln/>
        </p:spPr>
      </p:sp>
      <p:sp>
        <p:nvSpPr>
          <p:cNvPr id="32" name="Shape 27"/>
          <p:cNvSpPr/>
          <p:nvPr/>
        </p:nvSpPr>
        <p:spPr>
          <a:xfrm>
            <a:off x="4164178" y="2266798"/>
            <a:ext cx="580644" cy="209398"/>
          </a:xfrm>
          <a:prstGeom prst="roundRect">
            <a:avLst>
              <a:gd name="adj" fmla="val 79396"/>
            </a:avLst>
          </a:prstGeom>
          <a:solidFill>
            <a:srgbClr val="DBEAFE"/>
          </a:solidFill>
          <a:ln/>
        </p:spPr>
      </p:sp>
      <p:sp>
        <p:nvSpPr>
          <p:cNvPr id="33" name="Text 28"/>
          <p:cNvSpPr txBox="1"/>
          <p:nvPr/>
        </p:nvSpPr>
        <p:spPr>
          <a:xfrm>
            <a:off x="3230575" y="2295144"/>
            <a:ext cx="4389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硬科技</a:t>
            </a:r>
            <a:endParaRPr lang="en-US" sz="900" dirty="0"/>
          </a:p>
        </p:txBody>
      </p:sp>
      <p:sp>
        <p:nvSpPr>
          <p:cNvPr id="34" name="Text 29"/>
          <p:cNvSpPr txBox="1"/>
          <p:nvPr/>
        </p:nvSpPr>
        <p:spPr>
          <a:xfrm>
            <a:off x="3726180" y="2295144"/>
            <a:ext cx="4389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国产化</a:t>
            </a:r>
            <a:endParaRPr lang="en-US" sz="900" dirty="0"/>
          </a:p>
        </p:txBody>
      </p:sp>
      <p:sp>
        <p:nvSpPr>
          <p:cNvPr id="35" name="Text 30"/>
          <p:cNvSpPr txBox="1"/>
          <p:nvPr/>
        </p:nvSpPr>
        <p:spPr>
          <a:xfrm>
            <a:off x="4221785" y="2295144"/>
            <a:ext cx="553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产业升级</a:t>
            </a:r>
            <a:endParaRPr lang="en-US" sz="900" dirty="0"/>
          </a:p>
        </p:txBody>
      </p:sp>
      <p:sp>
        <p:nvSpPr>
          <p:cNvPr id="36" name="Text 31"/>
          <p:cNvSpPr txBox="1"/>
          <p:nvPr/>
        </p:nvSpPr>
        <p:spPr>
          <a:xfrm>
            <a:off x="3173882" y="2514600"/>
            <a:ext cx="24862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符合国家发展战略方向，偏好企业服务、工业AI</a:t>
            </a:r>
            <a:endParaRPr lang="en-US" sz="900" dirty="0"/>
          </a:p>
        </p:txBody>
      </p:sp>
      <p:sp>
        <p:nvSpPr>
          <p:cNvPr id="37" name="Text 32"/>
          <p:cNvSpPr txBox="1"/>
          <p:nvPr/>
        </p:nvSpPr>
        <p:spPr>
          <a:xfrm>
            <a:off x="7197242" y="2514600"/>
            <a:ext cx="26106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更激进，注重增长潜力与退出机制，偏好消费科技</a:t>
            </a:r>
            <a:endParaRPr lang="en-US" sz="900" dirty="0"/>
          </a:p>
        </p:txBody>
      </p:sp>
      <p:sp>
        <p:nvSpPr>
          <p:cNvPr id="38" name="Text 33"/>
          <p:cNvSpPr txBox="1"/>
          <p:nvPr/>
        </p:nvSpPr>
        <p:spPr>
          <a:xfrm>
            <a:off x="3173882" y="3095244"/>
            <a:ext cx="19248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国资背景基金需多层审批，风控严格</a:t>
            </a:r>
            <a:endParaRPr lang="en-US" sz="900" dirty="0"/>
          </a:p>
        </p:txBody>
      </p:sp>
      <p:sp>
        <p:nvSpPr>
          <p:cNvPr id="39" name="Text 34"/>
          <p:cNvSpPr txBox="1"/>
          <p:nvPr/>
        </p:nvSpPr>
        <p:spPr>
          <a:xfrm>
            <a:off x="7197242" y="3095244"/>
            <a:ext cx="150510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GP决策权更大，响应速度快</a:t>
            </a:r>
            <a:endParaRPr lang="en-US" sz="900" dirty="0"/>
          </a:p>
        </p:txBody>
      </p:sp>
      <p:sp>
        <p:nvSpPr>
          <p:cNvPr id="40" name="Text 35"/>
          <p:cNvSpPr txBox="1"/>
          <p:nvPr/>
        </p:nvSpPr>
        <p:spPr>
          <a:xfrm>
            <a:off x="3173882" y="3676802"/>
            <a:ext cx="22677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政府引导基金占比高，注册地限制逐步放松</a:t>
            </a:r>
            <a:endParaRPr lang="en-US" sz="900" dirty="0"/>
          </a:p>
        </p:txBody>
      </p:sp>
      <p:sp>
        <p:nvSpPr>
          <p:cNvPr id="41" name="Text 36"/>
          <p:cNvSpPr txBox="1"/>
          <p:nvPr/>
        </p:nvSpPr>
        <p:spPr>
          <a:xfrm>
            <a:off x="7197242" y="3676802"/>
            <a:ext cx="19147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涉及半导体、量子信息和高级AI领域</a:t>
            </a:r>
            <a:endParaRPr lang="en-US" sz="900" dirty="0"/>
          </a:p>
        </p:txBody>
      </p:sp>
      <p:sp>
        <p:nvSpPr>
          <p:cNvPr id="42" name="Text 37"/>
          <p:cNvSpPr txBox="1"/>
          <p:nvPr/>
        </p:nvSpPr>
        <p:spPr>
          <a:xfrm>
            <a:off x="3173882" y="4257446"/>
            <a:ext cx="190561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AI早期项目估值比美元低20%-30%</a:t>
            </a:r>
            <a:endParaRPr lang="en-US" sz="900" dirty="0"/>
          </a:p>
        </p:txBody>
      </p:sp>
      <p:sp>
        <p:nvSpPr>
          <p:cNvPr id="43" name="Text 38"/>
          <p:cNvSpPr txBox="1"/>
          <p:nvPr/>
        </p:nvSpPr>
        <p:spPr>
          <a:xfrm>
            <a:off x="7197242" y="4257446"/>
            <a:ext cx="15718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AI早期项目早期估值溢价明显</a:t>
            </a:r>
            <a:endParaRPr lang="en-US" sz="900" dirty="0"/>
          </a:p>
        </p:txBody>
      </p:sp>
      <p:sp>
        <p:nvSpPr>
          <p:cNvPr id="44" name="Shape 39"/>
          <p:cNvSpPr/>
          <p:nvPr/>
        </p:nvSpPr>
        <p:spPr>
          <a:xfrm>
            <a:off x="7197242" y="2266798"/>
            <a:ext cx="400507" cy="209398"/>
          </a:xfrm>
          <a:prstGeom prst="roundRect">
            <a:avLst>
              <a:gd name="adj" fmla="val 79396"/>
            </a:avLst>
          </a:prstGeom>
          <a:solidFill>
            <a:srgbClr val="D1FAE5"/>
          </a:solidFill>
          <a:ln/>
        </p:spPr>
      </p:sp>
      <p:sp>
        <p:nvSpPr>
          <p:cNvPr id="45" name="Shape 40"/>
          <p:cNvSpPr/>
          <p:nvPr/>
        </p:nvSpPr>
        <p:spPr>
          <a:xfrm>
            <a:off x="7627925" y="2266798"/>
            <a:ext cx="580644" cy="209398"/>
          </a:xfrm>
          <a:prstGeom prst="roundRect">
            <a:avLst>
              <a:gd name="adj" fmla="val 79396"/>
            </a:avLst>
          </a:prstGeom>
          <a:solidFill>
            <a:srgbClr val="D1FAE5"/>
          </a:solidFill>
          <a:ln/>
        </p:spPr>
      </p:sp>
      <p:sp>
        <p:nvSpPr>
          <p:cNvPr id="46" name="Shape 41"/>
          <p:cNvSpPr/>
          <p:nvPr/>
        </p:nvSpPr>
        <p:spPr>
          <a:xfrm>
            <a:off x="8242402" y="2266798"/>
            <a:ext cx="504749" cy="209398"/>
          </a:xfrm>
          <a:prstGeom prst="roundRect">
            <a:avLst>
              <a:gd name="adj" fmla="val 79396"/>
            </a:avLst>
          </a:prstGeom>
          <a:solidFill>
            <a:srgbClr val="D1FAE5"/>
          </a:solidFill>
          <a:ln/>
        </p:spPr>
      </p:sp>
      <p:sp>
        <p:nvSpPr>
          <p:cNvPr id="47" name="Text 42"/>
          <p:cNvSpPr txBox="1"/>
          <p:nvPr/>
        </p:nvSpPr>
        <p:spPr>
          <a:xfrm>
            <a:off x="7253935" y="2295144"/>
            <a:ext cx="372161"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AIGC</a:t>
            </a:r>
            <a:endParaRPr lang="en-US" sz="900" dirty="0"/>
          </a:p>
        </p:txBody>
      </p:sp>
      <p:sp>
        <p:nvSpPr>
          <p:cNvPr id="48" name="Text 43"/>
          <p:cNvSpPr txBox="1"/>
          <p:nvPr/>
        </p:nvSpPr>
        <p:spPr>
          <a:xfrm>
            <a:off x="7684618" y="2295144"/>
            <a:ext cx="553212"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AI Agent</a:t>
            </a:r>
            <a:endParaRPr lang="en-US" sz="900" dirty="0"/>
          </a:p>
        </p:txBody>
      </p:sp>
      <p:sp>
        <p:nvSpPr>
          <p:cNvPr id="49" name="Text 44"/>
          <p:cNvSpPr txBox="1"/>
          <p:nvPr/>
        </p:nvSpPr>
        <p:spPr>
          <a:xfrm>
            <a:off x="8299094" y="2295144"/>
            <a:ext cx="476402"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2C应用</a:t>
            </a:r>
            <a:endParaRPr lang="en-US" sz="900" dirty="0"/>
          </a:p>
        </p:txBody>
      </p:sp>
      <p:sp>
        <p:nvSpPr>
          <p:cNvPr id="50" name="Text 45"/>
          <p:cNvSpPr txBox="1"/>
          <p:nvPr/>
        </p:nvSpPr>
        <p:spPr>
          <a:xfrm>
            <a:off x="3173882" y="2876702"/>
            <a:ext cx="190103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流程复杂、周期长（1-3个月）</a:t>
            </a:r>
            <a:endParaRPr lang="en-US" sz="1000" dirty="0"/>
          </a:p>
        </p:txBody>
      </p:sp>
      <p:sp>
        <p:nvSpPr>
          <p:cNvPr id="51" name="Text 46"/>
          <p:cNvSpPr txBox="1"/>
          <p:nvPr/>
        </p:nvSpPr>
        <p:spPr>
          <a:xfrm>
            <a:off x="7197242" y="2876702"/>
            <a:ext cx="1500530"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相对高效（2周-1个月）</a:t>
            </a:r>
            <a:endParaRPr lang="en-US" sz="1000" dirty="0"/>
          </a:p>
        </p:txBody>
      </p:sp>
      <p:sp>
        <p:nvSpPr>
          <p:cNvPr id="52" name="Text 47"/>
          <p:cNvSpPr txBox="1"/>
          <p:nvPr/>
        </p:nvSpPr>
        <p:spPr>
          <a:xfrm>
            <a:off x="3173882" y="3457346"/>
            <a:ext cx="17007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地方引导基金返投比例要求</a:t>
            </a:r>
            <a:endParaRPr lang="en-US" sz="1000" dirty="0"/>
          </a:p>
        </p:txBody>
      </p:sp>
      <p:sp>
        <p:nvSpPr>
          <p:cNvPr id="53" name="Text 48"/>
          <p:cNvSpPr txBox="1"/>
          <p:nvPr/>
        </p:nvSpPr>
        <p:spPr>
          <a:xfrm>
            <a:off x="7197242" y="3457346"/>
            <a:ext cx="2481682"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美国对华AI投资限制（2025年1月生效）</a:t>
            </a:r>
            <a:endParaRPr lang="en-US" sz="1000" dirty="0"/>
          </a:p>
        </p:txBody>
      </p:sp>
      <p:sp>
        <p:nvSpPr>
          <p:cNvPr id="54" name="Text 49"/>
          <p:cNvSpPr txBox="1"/>
          <p:nvPr/>
        </p:nvSpPr>
        <p:spPr>
          <a:xfrm>
            <a:off x="3173882" y="4038905"/>
            <a:ext cx="183428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相对保守，基于国内市场规模</a:t>
            </a:r>
            <a:endParaRPr lang="en-US" sz="1000" dirty="0"/>
          </a:p>
        </p:txBody>
      </p:sp>
      <p:sp>
        <p:nvSpPr>
          <p:cNvPr id="55" name="Text 50"/>
          <p:cNvSpPr txBox="1"/>
          <p:nvPr/>
        </p:nvSpPr>
        <p:spPr>
          <a:xfrm>
            <a:off x="7197242" y="4038905"/>
            <a:ext cx="21003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估值普遍较高，基于全球市场潜力</a:t>
            </a:r>
            <a:endParaRPr lang="en-US" sz="1000" dirty="0"/>
          </a:p>
        </p:txBody>
      </p:sp>
      <p:sp>
        <p:nvSpPr>
          <p:cNvPr id="56" name="Shape 51"/>
          <p:cNvSpPr/>
          <p:nvPr/>
        </p:nvSpPr>
        <p:spPr>
          <a:xfrm>
            <a:off x="1067105" y="4809744"/>
            <a:ext cx="4914900" cy="990295"/>
          </a:xfrm>
          <a:prstGeom prst="roundRect">
            <a:avLst>
              <a:gd name="adj" fmla="val 5327"/>
            </a:avLst>
          </a:prstGeom>
          <a:solidFill>
            <a:srgbClr val="EFF6FF"/>
          </a:solidFill>
          <a:ln/>
        </p:spPr>
      </p:sp>
      <p:sp>
        <p:nvSpPr>
          <p:cNvPr id="57" name="Shape 52"/>
          <p:cNvSpPr/>
          <p:nvPr/>
        </p:nvSpPr>
        <p:spPr>
          <a:xfrm>
            <a:off x="1067105" y="4809744"/>
            <a:ext cx="28346" cy="990295"/>
          </a:xfrm>
          <a:prstGeom prst="rect">
            <a:avLst/>
          </a:prstGeom>
          <a:solidFill>
            <a:srgbClr val="2563EB"/>
          </a:solidFill>
          <a:ln/>
        </p:spPr>
      </p:sp>
      <p:pic>
        <p:nvPicPr>
          <p:cNvPr id="58" name="Image 3" descr="preencoded.png">    </p:cNvPr>
          <p:cNvPicPr>
            <a:picLocks noChangeAspect="1"/>
          </p:cNvPicPr>
          <p:nvPr/>
        </p:nvPicPr>
        <p:blipFill>
          <a:blip r:embed="rId4"/>
          <a:srcRect l="0" r="0" t="0" b="0"/>
          <a:stretch/>
        </p:blipFill>
        <p:spPr>
          <a:xfrm>
            <a:off x="1209751" y="5000854"/>
            <a:ext cx="152705" cy="152705"/>
          </a:xfrm>
          <a:prstGeom prst="rect">
            <a:avLst/>
          </a:prstGeom>
        </p:spPr>
      </p:pic>
      <p:sp>
        <p:nvSpPr>
          <p:cNvPr id="59" name="Shape 53"/>
          <p:cNvSpPr/>
          <p:nvPr/>
        </p:nvSpPr>
        <p:spPr>
          <a:xfrm>
            <a:off x="6210605" y="4809744"/>
            <a:ext cx="4914900" cy="990295"/>
          </a:xfrm>
          <a:prstGeom prst="roundRect">
            <a:avLst>
              <a:gd name="adj" fmla="val 5327"/>
            </a:avLst>
          </a:prstGeom>
          <a:solidFill>
            <a:srgbClr val="EFF6FF"/>
          </a:solidFill>
          <a:ln/>
        </p:spPr>
      </p:sp>
      <p:sp>
        <p:nvSpPr>
          <p:cNvPr id="60" name="Shape 54"/>
          <p:cNvSpPr/>
          <p:nvPr/>
        </p:nvSpPr>
        <p:spPr>
          <a:xfrm>
            <a:off x="6210605" y="4809744"/>
            <a:ext cx="28346" cy="990295"/>
          </a:xfrm>
          <a:prstGeom prst="rect">
            <a:avLst/>
          </a:prstGeom>
          <a:solidFill>
            <a:srgbClr val="2563EB"/>
          </a:solidFill>
          <a:ln/>
        </p:spPr>
      </p:sp>
      <p:sp>
        <p:nvSpPr>
          <p:cNvPr id="61" name="Text 55"/>
          <p:cNvSpPr txBox="1"/>
          <p:nvPr/>
        </p:nvSpPr>
        <p:spPr>
          <a:xfrm>
            <a:off x="1438351" y="4981651"/>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投资规模差距</a:t>
            </a:r>
            <a:endParaRPr lang="en-US" sz="1200" dirty="0"/>
          </a:p>
        </p:txBody>
      </p:sp>
      <p:sp>
        <p:nvSpPr>
          <p:cNvPr id="62" name="Text 56"/>
          <p:cNvSpPr txBox="1"/>
          <p:nvPr/>
        </p:nvSpPr>
        <p:spPr>
          <a:xfrm>
            <a:off x="6620256" y="4981651"/>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策略转型趋势</a:t>
            </a:r>
            <a:endParaRPr lang="en-US" sz="1200" dirty="0"/>
          </a:p>
        </p:txBody>
      </p:sp>
      <p:sp>
        <p:nvSpPr>
          <p:cNvPr id="63" name="Text 57"/>
          <p:cNvSpPr txBox="1"/>
          <p:nvPr/>
        </p:nvSpPr>
        <p:spPr>
          <a:xfrm>
            <a:off x="1209751" y="5277002"/>
            <a:ext cx="4625035"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中美AI投资规模相差约4倍，2023年美国创投市场投向AI约250亿美元，中国仅为十几亿美元</a:t>
            </a:r>
            <a:endParaRPr lang="en-US" sz="1000" dirty="0"/>
          </a:p>
        </p:txBody>
      </p:sp>
      <p:pic>
        <p:nvPicPr>
          <p:cNvPr id="64" name="Image 4" descr="preencoded.png">    </p:cNvPr>
          <p:cNvPicPr>
            <a:picLocks noChangeAspect="1"/>
          </p:cNvPicPr>
          <p:nvPr/>
        </p:nvPicPr>
        <p:blipFill>
          <a:blip r:embed="rId5"/>
          <a:srcRect l="0" r="0" t="-180" b="-180"/>
          <a:stretch/>
        </p:blipFill>
        <p:spPr>
          <a:xfrm>
            <a:off x="6353251" y="5000854"/>
            <a:ext cx="190195" cy="152705"/>
          </a:xfrm>
          <a:prstGeom prst="rect">
            <a:avLst/>
          </a:prstGeom>
        </p:spPr>
      </p:pic>
      <p:sp>
        <p:nvSpPr>
          <p:cNvPr id="65" name="Text 58"/>
          <p:cNvSpPr txBox="1"/>
          <p:nvPr/>
        </p:nvSpPr>
        <p:spPr>
          <a:xfrm>
            <a:off x="6353251" y="5277002"/>
            <a:ext cx="46341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人民币基金正逐步向市场化转型，美元基金因监管收紧将更谨慎投资中国AI基础设施领域</a:t>
            </a:r>
            <a:endParaRPr lang="en-US" sz="1000" dirty="0"/>
          </a:p>
        </p:txBody>
      </p:sp>
      <p:sp>
        <p:nvSpPr>
          <p:cNvPr id="66" name="Shape 59"/>
          <p:cNvSpPr/>
          <p:nvPr/>
        </p:nvSpPr>
        <p:spPr>
          <a:xfrm>
            <a:off x="1067105" y="6029554"/>
            <a:ext cx="10058400" cy="800100"/>
          </a:xfrm>
          <a:prstGeom prst="roundRect">
            <a:avLst>
              <a:gd name="adj" fmla="val 8163"/>
            </a:avLst>
          </a:prstGeom>
          <a:solidFill>
            <a:srgbClr val="FFFBEB"/>
          </a:solidFill>
          <a:ln/>
        </p:spPr>
      </p:sp>
      <p:pic>
        <p:nvPicPr>
          <p:cNvPr id="67" name="Image 5" descr="preencoded.png">    </p:cNvPr>
          <p:cNvPicPr>
            <a:picLocks noChangeAspect="1"/>
          </p:cNvPicPr>
          <p:nvPr/>
        </p:nvPicPr>
        <p:blipFill>
          <a:blip r:embed="rId6"/>
          <a:srcRect l="0" r="0" t="-100" b="-100"/>
          <a:stretch/>
        </p:blipFill>
        <p:spPr>
          <a:xfrm>
            <a:off x="1218895" y="6219749"/>
            <a:ext cx="114300" cy="152705"/>
          </a:xfrm>
          <a:prstGeom prst="rect">
            <a:avLst/>
          </a:prstGeom>
        </p:spPr>
      </p:pic>
      <p:sp>
        <p:nvSpPr>
          <p:cNvPr id="68" name="Text 60"/>
          <p:cNvSpPr txBox="1"/>
          <p:nvPr/>
        </p:nvSpPr>
        <p:spPr>
          <a:xfrm>
            <a:off x="1410005" y="6200546"/>
            <a:ext cx="1038758" cy="191110"/>
          </a:xfrm>
          <a:prstGeom prst="rect">
            <a:avLst/>
          </a:prstGeom>
          <a:noFill/>
          <a:ln/>
        </p:spPr>
        <p:txBody>
          <a:bodyPr wrap="square" lIns="0" tIns="0" rIns="0" bIns="0" rtlCol="0" anchor="ctr"/>
          <a:lstStyle/>
          <a:p>
            <a:pPr algn="l" indent="0" marL="0">
              <a:buNone/>
            </a:pPr>
            <a:r>
              <a:rPr lang="en-US" sz="1200" b="1" dirty="0">
                <a:solidFill>
                  <a:srgbClr val="92400E"/>
                </a:solidFill>
                <a:latin typeface="Inter" pitchFamily="34" charset="0"/>
                <a:ea typeface="Inter" pitchFamily="34" charset="-122"/>
                <a:cs typeface="Inter" pitchFamily="34" charset="-120"/>
              </a:rPr>
              <a:t>融资策略提示</a:t>
            </a:r>
            <a:endParaRPr lang="en-US" sz="1200" dirty="0"/>
          </a:p>
        </p:txBody>
      </p:sp>
      <p:sp>
        <p:nvSpPr>
          <p:cNvPr id="69" name="Text 61"/>
          <p:cNvSpPr txBox="1"/>
          <p:nvPr/>
        </p:nvSpPr>
        <p:spPr>
          <a:xfrm>
            <a:off x="1218895" y="6495898"/>
            <a:ext cx="8082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创业者应根据项目属性选择适合的基金类型：ToB企业服务、硬科技类项目更适合人民币基金；高增长消费类、出海项目更适合美元基金</a:t>
            </a:r>
            <a:endParaRPr lang="en-US" sz="1000" dirty="0"/>
          </a:p>
        </p:txBody>
      </p:sp>
      <p:sp>
        <p:nvSpPr>
          <p:cNvPr id="70" name="Shape 62"/>
          <p:cNvSpPr/>
          <p:nvPr/>
        </p:nvSpPr>
        <p:spPr>
          <a:xfrm>
            <a:off x="1067105" y="6829654"/>
            <a:ext cx="10058400" cy="9144"/>
          </a:xfrm>
          <a:prstGeom prst="rect">
            <a:avLst/>
          </a:prstGeom>
          <a:solidFill>
            <a:srgbClr val="E5E7EB"/>
          </a:solidFill>
          <a:ln/>
        </p:spPr>
      </p:sp>
      <p:sp>
        <p:nvSpPr>
          <p:cNvPr id="71" name="Text 63"/>
          <p:cNvSpPr txBox="1"/>
          <p:nvPr/>
        </p:nvSpPr>
        <p:spPr>
          <a:xfrm>
            <a:off x="1067105" y="6991502"/>
            <a:ext cx="35250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数据来源：清科研究中心，中国银行研究院，华尔街见闻，智源社区</a:t>
            </a:r>
            <a:endParaRPr lang="en-US" sz="900" dirty="0"/>
          </a:p>
        </p:txBody>
      </p:sp>
      <p:pic>
        <p:nvPicPr>
          <p:cNvPr id="72" name="Image 6" descr="preencoded.png">    </p:cNvPr>
          <p:cNvPicPr>
            <a:picLocks noChangeAspect="1"/>
          </p:cNvPicPr>
          <p:nvPr/>
        </p:nvPicPr>
        <p:blipFill>
          <a:blip r:embed="rId7"/>
          <a:srcRect l="0" r="0" t="0" b="0"/>
          <a:stretch/>
        </p:blipFill>
        <p:spPr>
          <a:xfrm>
            <a:off x="8793785" y="7005218"/>
            <a:ext cx="114300" cy="114300"/>
          </a:xfrm>
          <a:prstGeom prst="rect">
            <a:avLst/>
          </a:prstGeom>
        </p:spPr>
      </p:pic>
      <p:sp>
        <p:nvSpPr>
          <p:cNvPr id="73" name="Text 64"/>
          <p:cNvSpPr txBox="1"/>
          <p:nvPr/>
        </p:nvSpPr>
        <p:spPr>
          <a:xfrm>
            <a:off x="8946490" y="6991502"/>
            <a:ext cx="22677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更新于2025年9月，政策解读基于最新法规</a:t>
            </a:r>
            <a:endParaRPr lang="en-US" sz="900" dirty="0"/>
          </a:p>
        </p:txBody>
      </p:sp>
      <p:sp>
        <p:nvSpPr>
          <p:cNvPr id="74" name="Shape 65"/>
          <p:cNvSpPr/>
          <p:nvPr/>
        </p:nvSpPr>
        <p:spPr>
          <a:xfrm>
            <a:off x="10420502" y="1143000"/>
            <a:ext cx="57607" cy="57607"/>
          </a:xfrm>
          <a:prstGeom prst="ellipse">
            <a:avLst/>
          </a:prstGeom>
          <a:solidFill>
            <a:srgbClr val="3B82F6"/>
          </a:solidFill>
          <a:ln/>
        </p:spPr>
      </p:sp>
      <p:sp>
        <p:nvSpPr>
          <p:cNvPr id="75" name="Shape 66"/>
          <p:cNvSpPr/>
          <p:nvPr/>
        </p:nvSpPr>
        <p:spPr>
          <a:xfrm>
            <a:off x="9849002" y="1429207"/>
            <a:ext cx="57607" cy="57607"/>
          </a:xfrm>
          <a:prstGeom prst="ellipse">
            <a:avLst/>
          </a:prstGeom>
          <a:solidFill>
            <a:srgbClr val="3B82F6"/>
          </a:solidFill>
          <a:ln/>
        </p:spPr>
      </p:sp>
      <p:sp>
        <p:nvSpPr>
          <p:cNvPr id="76" name="Shape 67"/>
          <p:cNvSpPr/>
          <p:nvPr/>
        </p:nvSpPr>
        <p:spPr>
          <a:xfrm>
            <a:off x="10610698" y="1714500"/>
            <a:ext cx="57607" cy="57607"/>
          </a:xfrm>
          <a:prstGeom prst="ellipse">
            <a:avLst/>
          </a:prstGeom>
          <a:solidFill>
            <a:srgbClr val="3B82F6"/>
          </a:solidFill>
          <a:ln/>
        </p:spPr>
      </p:sp>
      <p:sp>
        <p:nvSpPr>
          <p:cNvPr id="77" name="Shape 68"/>
          <p:cNvSpPr/>
          <p:nvPr/>
        </p:nvSpPr>
        <p:spPr>
          <a:xfrm>
            <a:off x="9867290" y="1314907"/>
            <a:ext cx="571500" cy="9144"/>
          </a:xfrm>
          <a:prstGeom prst="rect">
            <a:avLst/>
          </a:prstGeom>
          <a:solidFill>
            <a:srgbClr val="3B82F6">
              <a:alpha val="20000"/>
            </a:srgbClr>
          </a:solidFill>
          <a:ln/>
        </p:spPr>
      </p:sp>
      <p:sp>
        <p:nvSpPr>
          <p:cNvPr id="78" name="Shape 69"/>
          <p:cNvSpPr/>
          <p:nvPr/>
        </p:nvSpPr>
        <p:spPr>
          <a:xfrm>
            <a:off x="8405165" y="1326794"/>
            <a:ext cx="761695" cy="9144"/>
          </a:xfrm>
          <a:prstGeom prst="rect">
            <a:avLst/>
          </a:prstGeom>
          <a:solidFill>
            <a:srgbClr val="3B82F6">
              <a:alpha val="20000"/>
            </a:srgbClr>
          </a:solidFill>
          <a:ln/>
        </p:spPr>
      </p:sp>
      <p:sp>
        <p:nvSpPr>
          <p:cNvPr id="79" name="Text 70"/>
          <p:cNvSpPr txBox="1"/>
          <p:nvPr/>
        </p:nvSpPr>
        <p:spPr>
          <a:xfrm>
            <a:off x="1067105" y="609905"/>
            <a:ext cx="49011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人民币/美元基金区别引发的趋势变化</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0" b="0"/>
          <a:stretch/>
        </p:blipFill>
        <p:spPr>
          <a:xfrm>
            <a:off x="1067105" y="2590495"/>
            <a:ext cx="228600" cy="228600"/>
          </a:xfrm>
          <a:prstGeom prst="rect">
            <a:avLst/>
          </a:prstGeom>
        </p:spPr>
      </p:pic>
      <p:sp>
        <p:nvSpPr>
          <p:cNvPr id="11" name="Text 8"/>
          <p:cNvSpPr txBox="1"/>
          <p:nvPr/>
        </p:nvSpPr>
        <p:spPr>
          <a:xfrm>
            <a:off x="1447495" y="2600554"/>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第二部分</a:t>
            </a:r>
            <a:endParaRPr lang="en-US" sz="1300" dirty="0"/>
          </a:p>
        </p:txBody>
      </p:sp>
      <p:sp>
        <p:nvSpPr>
          <p:cNvPr id="12" name="Shape 9"/>
          <p:cNvSpPr/>
          <p:nvPr/>
        </p:nvSpPr>
        <p:spPr>
          <a:xfrm>
            <a:off x="1067105" y="3676802"/>
            <a:ext cx="761695" cy="38405"/>
          </a:xfrm>
          <a:prstGeom prst="rect">
            <a:avLst/>
          </a:prstGeom>
          <a:solidFill>
            <a:srgbClr val="2563EB"/>
          </a:solidFill>
          <a:ln/>
        </p:spPr>
      </p:sp>
      <p:sp>
        <p:nvSpPr>
          <p:cNvPr id="13" name="Text 10"/>
          <p:cNvSpPr txBox="1"/>
          <p:nvPr/>
        </p:nvSpPr>
        <p:spPr>
          <a:xfrm>
            <a:off x="1067105" y="4038905"/>
            <a:ext cx="5468112" cy="228600"/>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深入解析投资决策心理、基金核心诉求与"不可投"项目判断标准</a:t>
            </a:r>
            <a:endParaRPr lang="en-US" sz="1500" dirty="0"/>
          </a:p>
        </p:txBody>
      </p:sp>
      <p:pic>
        <p:nvPicPr>
          <p:cNvPr id="14" name="Image 1" descr="preencoded.png">    </p:cNvPr>
          <p:cNvPicPr>
            <a:picLocks noChangeAspect="1"/>
          </p:cNvPicPr>
          <p:nvPr/>
        </p:nvPicPr>
        <p:blipFill>
          <a:blip r:embed="rId2"/>
          <a:srcRect l="-13" r="-13" t="0" b="0"/>
          <a:stretch/>
        </p:blipFill>
        <p:spPr>
          <a:xfrm>
            <a:off x="10211105" y="4724705"/>
            <a:ext cx="914400" cy="1218895"/>
          </a:xfrm>
          <a:prstGeom prst="rect">
            <a:avLst/>
          </a:prstGeom>
        </p:spPr>
      </p:pic>
      <p:sp>
        <p:nvSpPr>
          <p:cNvPr id="15" name="Text 11"/>
          <p:cNvSpPr txBox="1"/>
          <p:nvPr/>
        </p:nvSpPr>
        <p:spPr>
          <a:xfrm>
            <a:off x="5671109" y="2619756"/>
            <a:ext cx="1858061"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2</a:t>
            </a:r>
            <a:endParaRPr lang="en-US" sz="10500" dirty="0"/>
          </a:p>
        </p:txBody>
      </p:sp>
      <p:sp>
        <p:nvSpPr>
          <p:cNvPr id="16" name="Text 12"/>
          <p:cNvSpPr txBox="1"/>
          <p:nvPr/>
        </p:nvSpPr>
        <p:spPr>
          <a:xfrm>
            <a:off x="1067105" y="2933395"/>
            <a:ext cx="35533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投资人视角解读</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515307"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套壳应用、同质化、缺乏技术壁垒等Agentic AI项目常见硬伤解读</a:t>
            </a:r>
            <a:endParaRPr lang="en-US" sz="1200" dirty="0"/>
          </a:p>
        </p:txBody>
      </p:sp>
      <p:sp>
        <p:nvSpPr>
          <p:cNvPr id="6" name="Shape 3"/>
          <p:cNvSpPr/>
          <p:nvPr/>
        </p:nvSpPr>
        <p:spPr>
          <a:xfrm>
            <a:off x="1067105" y="1742846"/>
            <a:ext cx="28346" cy="457200"/>
          </a:xfrm>
          <a:prstGeom prst="rect">
            <a:avLst/>
          </a:prstGeom>
          <a:solidFill>
            <a:srgbClr val="2563EB"/>
          </a:solidFill>
          <a:ln/>
        </p:spPr>
      </p:sp>
      <p:sp>
        <p:nvSpPr>
          <p:cNvPr id="7" name="Shape 4"/>
          <p:cNvSpPr/>
          <p:nvPr/>
        </p:nvSpPr>
        <p:spPr>
          <a:xfrm>
            <a:off x="1067105" y="2352751"/>
            <a:ext cx="28346" cy="457200"/>
          </a:xfrm>
          <a:prstGeom prst="rect">
            <a:avLst/>
          </a:prstGeom>
          <a:solidFill>
            <a:srgbClr val="2563EB"/>
          </a:solidFill>
          <a:ln/>
        </p:spPr>
      </p:sp>
      <p:sp>
        <p:nvSpPr>
          <p:cNvPr id="8" name="Shape 5"/>
          <p:cNvSpPr/>
          <p:nvPr/>
        </p:nvSpPr>
        <p:spPr>
          <a:xfrm>
            <a:off x="1067105" y="2962656"/>
            <a:ext cx="28346" cy="457200"/>
          </a:xfrm>
          <a:prstGeom prst="rect">
            <a:avLst/>
          </a:prstGeom>
          <a:solidFill>
            <a:srgbClr val="2563EB"/>
          </a:solidFill>
          <a:ln/>
        </p:spPr>
      </p:sp>
      <p:sp>
        <p:nvSpPr>
          <p:cNvPr id="9" name="Shape 6"/>
          <p:cNvSpPr/>
          <p:nvPr/>
        </p:nvSpPr>
        <p:spPr>
          <a:xfrm>
            <a:off x="1067105" y="3571646"/>
            <a:ext cx="28346" cy="457200"/>
          </a:xfrm>
          <a:prstGeom prst="rect">
            <a:avLst/>
          </a:prstGeom>
          <a:solidFill>
            <a:srgbClr val="2563EB"/>
          </a:solidFill>
          <a:ln/>
        </p:spPr>
      </p:sp>
      <p:sp>
        <p:nvSpPr>
          <p:cNvPr id="10" name="Text 7"/>
          <p:cNvSpPr txBox="1"/>
          <p:nvPr/>
        </p:nvSpPr>
        <p:spPr>
          <a:xfrm>
            <a:off x="1209751" y="17620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套壳应用，无技术壁垒</a:t>
            </a:r>
            <a:endParaRPr lang="en-US" sz="1200" dirty="0"/>
          </a:p>
        </p:txBody>
      </p:sp>
      <p:sp>
        <p:nvSpPr>
          <p:cNvPr id="11" name="Text 8"/>
          <p:cNvSpPr txBox="1"/>
          <p:nvPr/>
        </p:nvSpPr>
        <p:spPr>
          <a:xfrm>
            <a:off x="1209751" y="2371954"/>
            <a:ext cx="1657807"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无法证明10倍效率提升</a:t>
            </a:r>
            <a:endParaRPr lang="en-US" sz="1200" dirty="0"/>
          </a:p>
        </p:txBody>
      </p:sp>
      <p:sp>
        <p:nvSpPr>
          <p:cNvPr id="12" name="Text 9"/>
          <p:cNvSpPr txBox="1"/>
          <p:nvPr/>
        </p:nvSpPr>
        <p:spPr>
          <a:xfrm>
            <a:off x="1209751" y="2980944"/>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同质化严重，缺乏差异</a:t>
            </a:r>
            <a:endParaRPr lang="en-US" sz="1200" dirty="0"/>
          </a:p>
        </p:txBody>
      </p:sp>
      <p:sp>
        <p:nvSpPr>
          <p:cNvPr id="13" name="Text 10"/>
          <p:cNvSpPr txBox="1"/>
          <p:nvPr/>
        </p:nvSpPr>
        <p:spPr>
          <a:xfrm>
            <a:off x="1209751" y="3590849"/>
            <a:ext cx="137160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缺乏AI native团队</a:t>
            </a:r>
            <a:endParaRPr lang="en-US" sz="1200" dirty="0"/>
          </a:p>
        </p:txBody>
      </p:sp>
      <p:sp>
        <p:nvSpPr>
          <p:cNvPr id="14" name="Text 11"/>
          <p:cNvSpPr txBox="1"/>
          <p:nvPr/>
        </p:nvSpPr>
        <p:spPr>
          <a:xfrm>
            <a:off x="1209751" y="2018995"/>
            <a:ext cx="43680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过度依赖底层大模型，缺乏自身技术积累，核心价值无法保持长期竞争力</a:t>
            </a:r>
            <a:endParaRPr lang="en-US" sz="1000" dirty="0"/>
          </a:p>
        </p:txBody>
      </p:sp>
      <p:sp>
        <p:nvSpPr>
          <p:cNvPr id="15" name="Text 12"/>
          <p:cNvSpPr txBox="1"/>
          <p:nvPr/>
        </p:nvSpPr>
        <p:spPr>
          <a:xfrm>
            <a:off x="1209751" y="2628900"/>
            <a:ext cx="45006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产品体验或效率提升未达到显著水平，无法证明比现有解决方案有质的飞跃</a:t>
            </a:r>
            <a:endParaRPr lang="en-US" sz="1000" dirty="0"/>
          </a:p>
        </p:txBody>
      </p:sp>
      <p:sp>
        <p:nvSpPr>
          <p:cNvPr id="16" name="Text 13"/>
          <p:cNvSpPr txBox="1"/>
          <p:nvPr/>
        </p:nvSpPr>
        <p:spPr>
          <a:xfrm>
            <a:off x="1209751" y="3238805"/>
            <a:ext cx="45006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与市场已有产品高度同质，缺乏独特视角和差异化能力，难以形成市场壁垒</a:t>
            </a:r>
            <a:endParaRPr lang="en-US" sz="1000" dirty="0"/>
          </a:p>
        </p:txBody>
      </p:sp>
      <p:sp>
        <p:nvSpPr>
          <p:cNvPr id="17" name="Text 14"/>
          <p:cNvSpPr txBox="1"/>
          <p:nvPr/>
        </p:nvSpPr>
        <p:spPr>
          <a:xfrm>
            <a:off x="1209751" y="3847795"/>
            <a:ext cx="43680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团队缺少深厚技术背景和AI专业人才，无法应对技术迭代与产品进化挑战</a:t>
            </a:r>
            <a:endParaRPr lang="en-US" sz="1000" dirty="0"/>
          </a:p>
        </p:txBody>
      </p:sp>
      <p:sp>
        <p:nvSpPr>
          <p:cNvPr id="18" name="Shape 15"/>
          <p:cNvSpPr/>
          <p:nvPr/>
        </p:nvSpPr>
        <p:spPr>
          <a:xfrm>
            <a:off x="6248095" y="1742846"/>
            <a:ext cx="4876495" cy="1733702"/>
          </a:xfrm>
          <a:prstGeom prst="roundRect">
            <a:avLst>
              <a:gd name="adj" fmla="val 2318"/>
            </a:avLst>
          </a:prstGeom>
          <a:solidFill>
            <a:srgbClr val="FEF2F2"/>
          </a:solidFill>
          <a:ln w="12700">
            <a:solidFill>
              <a:srgbClr val="FEE2E2"/>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191463"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投资人红线警示</a:t>
            </a:r>
            <a:endParaRPr lang="en-US" sz="1200" dirty="0"/>
          </a:p>
        </p:txBody>
      </p:sp>
      <p:sp>
        <p:nvSpPr>
          <p:cNvPr id="21" name="Text 17"/>
          <p:cNvSpPr txBox="1"/>
          <p:nvPr/>
        </p:nvSpPr>
        <p:spPr>
          <a:xfrm>
            <a:off x="6676949" y="2295144"/>
            <a:ext cx="29580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市场时机过早/过晚，产品定位与市场需求不匹配</a:t>
            </a:r>
            <a:endParaRPr lang="en-US" sz="1000" dirty="0"/>
          </a:p>
        </p:txBody>
      </p:sp>
      <p:sp>
        <p:nvSpPr>
          <p:cNvPr id="22" name="Text 18"/>
          <p:cNvSpPr txBox="1"/>
          <p:nvPr/>
        </p:nvSpPr>
        <p:spPr>
          <a:xfrm>
            <a:off x="6676949" y="2562149"/>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业务逻辑不自洽，收入模型难以实现自我持续</a:t>
            </a:r>
            <a:endParaRPr lang="en-US" sz="1000" dirty="0"/>
          </a:p>
        </p:txBody>
      </p:sp>
      <p:sp>
        <p:nvSpPr>
          <p:cNvPr id="23" name="Text 19"/>
          <p:cNvSpPr txBox="1"/>
          <p:nvPr/>
        </p:nvSpPr>
        <p:spPr>
          <a:xfrm>
            <a:off x="6676949" y="2829154"/>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融资节奏不合理，估值与进展严重脱节</a:t>
            </a:r>
            <a:endParaRPr lang="en-US" sz="1000" dirty="0"/>
          </a:p>
        </p:txBody>
      </p:sp>
      <p:sp>
        <p:nvSpPr>
          <p:cNvPr id="24" name="Text 20"/>
          <p:cNvSpPr txBox="1"/>
          <p:nvPr/>
        </p:nvSpPr>
        <p:spPr>
          <a:xfrm>
            <a:off x="6676949" y="3095244"/>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缺乏行业深度洞察，无法解决真实痛点问题</a:t>
            </a:r>
            <a:endParaRPr lang="en-US" sz="1000" dirty="0"/>
          </a:p>
        </p:txBody>
      </p:sp>
      <p:sp>
        <p:nvSpPr>
          <p:cNvPr id="25" name="Shape 21"/>
          <p:cNvSpPr/>
          <p:nvPr/>
        </p:nvSpPr>
        <p:spPr>
          <a:xfrm>
            <a:off x="6248095" y="3666744"/>
            <a:ext cx="4876495" cy="1314907"/>
          </a:xfrm>
          <a:prstGeom prst="roundRect">
            <a:avLst>
              <a:gd name="adj" fmla="val 4031"/>
            </a:avLst>
          </a:prstGeom>
          <a:solidFill>
            <a:srgbClr val="EFF6FF"/>
          </a:solidFill>
          <a:ln w="12700">
            <a:solidFill>
              <a:srgbClr val="DBEAFE"/>
            </a:solidFill>
            <a:prstDash val="solid"/>
          </a:ln>
        </p:spPr>
      </p:sp>
      <p:pic>
        <p:nvPicPr>
          <p:cNvPr id="26" name="Image 2" descr="preencoded.png">    </p:cNvPr>
          <p:cNvPicPr>
            <a:picLocks noChangeAspect="1"/>
          </p:cNvPicPr>
          <p:nvPr/>
        </p:nvPicPr>
        <p:blipFill>
          <a:blip r:embed="rId3"/>
          <a:srcRect l="0" r="0" t="0" b="0"/>
          <a:stretch/>
        </p:blipFill>
        <p:spPr>
          <a:xfrm>
            <a:off x="6448349" y="3886200"/>
            <a:ext cx="142646" cy="190195"/>
          </a:xfrm>
          <a:prstGeom prst="rect">
            <a:avLst/>
          </a:prstGeom>
        </p:spPr>
      </p:pic>
      <p:sp>
        <p:nvSpPr>
          <p:cNvPr id="27" name="Text 22"/>
          <p:cNvSpPr txBox="1"/>
          <p:nvPr/>
        </p:nvSpPr>
        <p:spPr>
          <a:xfrm>
            <a:off x="6705295" y="3886200"/>
            <a:ext cx="8860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投资人视角</a:t>
            </a:r>
            <a:endParaRPr lang="en-US" sz="1200" dirty="0"/>
          </a:p>
        </p:txBody>
      </p:sp>
      <p:sp>
        <p:nvSpPr>
          <p:cNvPr id="28" name="Text 23"/>
          <p:cNvSpPr txBox="1"/>
          <p:nvPr/>
        </p:nvSpPr>
        <p:spPr>
          <a:xfrm>
            <a:off x="6448349" y="4219956"/>
            <a:ext cx="4491533"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投资人在早期项目评估中更看重团队背景、技术壁垒和产品差异化。 在Agentic AI赛道，真正有投资价值的项目需具备独特视角、明确的商业落地路径 以及持续创新的能力。</a:t>
            </a:r>
            <a:endParaRPr lang="en-US" sz="1000" dirty="0"/>
          </a:p>
        </p:txBody>
      </p:sp>
      <p:sp>
        <p:nvSpPr>
          <p:cNvPr id="29" name="Shape 24"/>
          <p:cNvSpPr/>
          <p:nvPr/>
        </p:nvSpPr>
        <p:spPr>
          <a:xfrm>
            <a:off x="1067105" y="4981651"/>
            <a:ext cx="10058400" cy="9144"/>
          </a:xfrm>
          <a:prstGeom prst="rect">
            <a:avLst/>
          </a:prstGeom>
          <a:solidFill>
            <a:srgbClr val="E5E7EB"/>
          </a:solidFill>
          <a:ln/>
        </p:spPr>
      </p:sp>
      <p:pic>
        <p:nvPicPr>
          <p:cNvPr id="30" name="Image 3" descr="preencoded.png">    </p:cNvPr>
          <p:cNvPicPr>
            <a:picLocks noChangeAspect="1"/>
          </p:cNvPicPr>
          <p:nvPr/>
        </p:nvPicPr>
        <p:blipFill>
          <a:blip r:embed="rId4"/>
          <a:srcRect l="0" r="0" t="0" b="0"/>
          <a:stretch/>
        </p:blipFill>
        <p:spPr>
          <a:xfrm>
            <a:off x="1067105" y="5171846"/>
            <a:ext cx="133502" cy="133502"/>
          </a:xfrm>
          <a:prstGeom prst="rect">
            <a:avLst/>
          </a:prstGeom>
        </p:spPr>
      </p:pic>
      <p:sp>
        <p:nvSpPr>
          <p:cNvPr id="31" name="Text 25"/>
          <p:cNvSpPr txBox="1"/>
          <p:nvPr/>
        </p:nvSpPr>
        <p:spPr>
          <a:xfrm>
            <a:off x="1276502" y="5152644"/>
            <a:ext cx="5796382"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关键洞察：垂直领域ToB的AI Agent比通用Agent更容易获得投资人青睐，因成本可控且价值明确</a:t>
            </a:r>
            <a:endParaRPr lang="en-US" sz="1000" dirty="0"/>
          </a:p>
        </p:txBody>
      </p:sp>
      <p:sp>
        <p:nvSpPr>
          <p:cNvPr id="32" name="Shape 26"/>
          <p:cNvSpPr/>
          <p:nvPr/>
        </p:nvSpPr>
        <p:spPr>
          <a:xfrm>
            <a:off x="1429207" y="1714500"/>
            <a:ext cx="57607" cy="57607"/>
          </a:xfrm>
          <a:prstGeom prst="ellipse">
            <a:avLst/>
          </a:prstGeom>
          <a:solidFill>
            <a:srgbClr val="3B82F6"/>
          </a:solidFill>
          <a:ln/>
        </p:spPr>
      </p:sp>
      <p:sp>
        <p:nvSpPr>
          <p:cNvPr id="33" name="Shape 27"/>
          <p:cNvSpPr/>
          <p:nvPr/>
        </p:nvSpPr>
        <p:spPr>
          <a:xfrm>
            <a:off x="1904695" y="2095805"/>
            <a:ext cx="57607" cy="57607"/>
          </a:xfrm>
          <a:prstGeom prst="ellipse">
            <a:avLst/>
          </a:prstGeom>
          <a:solidFill>
            <a:srgbClr val="3B82F6"/>
          </a:solidFill>
          <a:ln/>
        </p:spPr>
      </p:sp>
      <p:sp>
        <p:nvSpPr>
          <p:cNvPr id="34" name="Shape 28"/>
          <p:cNvSpPr/>
          <p:nvPr/>
        </p:nvSpPr>
        <p:spPr>
          <a:xfrm>
            <a:off x="1333195" y="2476195"/>
            <a:ext cx="57607" cy="57607"/>
          </a:xfrm>
          <a:prstGeom prst="ellipse">
            <a:avLst/>
          </a:prstGeom>
          <a:solidFill>
            <a:srgbClr val="3B82F6"/>
          </a:solidFill>
          <a:ln/>
        </p:spPr>
      </p:sp>
      <p:sp>
        <p:nvSpPr>
          <p:cNvPr id="35" name="Shape 29"/>
          <p:cNvSpPr/>
          <p:nvPr/>
        </p:nvSpPr>
        <p:spPr>
          <a:xfrm>
            <a:off x="1444752" y="1861718"/>
            <a:ext cx="476402" cy="9144"/>
          </a:xfrm>
          <a:prstGeom prst="rect">
            <a:avLst/>
          </a:prstGeom>
          <a:solidFill>
            <a:srgbClr val="3B82F6">
              <a:alpha val="20000"/>
            </a:srgbClr>
          </a:solidFill>
          <a:ln/>
        </p:spPr>
      </p:sp>
      <p:sp>
        <p:nvSpPr>
          <p:cNvPr id="36" name="Shape 30"/>
          <p:cNvSpPr/>
          <p:nvPr/>
        </p:nvSpPr>
        <p:spPr>
          <a:xfrm>
            <a:off x="1837944" y="1940357"/>
            <a:ext cx="571500" cy="9144"/>
          </a:xfrm>
          <a:prstGeom prst="rect">
            <a:avLst/>
          </a:prstGeom>
          <a:solidFill>
            <a:srgbClr val="3B82F6">
              <a:alpha val="20000"/>
            </a:srgbClr>
          </a:solidFill>
          <a:ln/>
        </p:spPr>
      </p:sp>
      <p:sp>
        <p:nvSpPr>
          <p:cNvPr id="37" name="Text 31"/>
          <p:cNvSpPr txBox="1"/>
          <p:nvPr/>
        </p:nvSpPr>
        <p:spPr>
          <a:xfrm>
            <a:off x="1067105" y="609905"/>
            <a:ext cx="4253789"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投资人如何判断"不可投"的项目</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Visual Extract to PPTX Converter</cp:lastModifiedBy>
  <cp:revision>1</cp:revision>
  <dcterms:created xsi:type="dcterms:W3CDTF">2025-09-14T05:23:35Z</dcterms:created>
  <dcterms:modified xsi:type="dcterms:W3CDTF">2025-09-14T05:23:35Z</dcterms:modified>
</cp:coreProperties>
</file>