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notesMasterIdLst>
    <p:notesMasterId r:id="rId6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63" Type="http://schemas.openxmlformats.org/officeDocument/2006/relationships/theme" Target="theme/theme1.xml"/><Relationship Id="rId6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slideLayout" Target="../slideLayouts/slideLayout1.xml"/><Relationship Id="rId6"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slideLayout" Target="../slideLayouts/slideLayout1.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slideLayout" Target="../slideLayouts/slideLayout1.xml"/><Relationship Id="rId7"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image" Target="../media/image-16-5.png"/><Relationship Id="rId6" Type="http://schemas.openxmlformats.org/officeDocument/2006/relationships/slideLayout" Target="../slideLayouts/slideLayout1.xml"/><Relationship Id="rId7"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image" Target="../media/image-17-6.png"/><Relationship Id="rId7" Type="http://schemas.openxmlformats.org/officeDocument/2006/relationships/image" Target="../media/image-17-7.png"/><Relationship Id="rId8" Type="http://schemas.openxmlformats.org/officeDocument/2006/relationships/image" Target="../media/image-17-8.png"/><Relationship Id="rId9" Type="http://schemas.openxmlformats.org/officeDocument/2006/relationships/image" Target="../media/image-17-9.png"/><Relationship Id="rId10" Type="http://schemas.openxmlformats.org/officeDocument/2006/relationships/image" Target="../media/image-17-10.png"/><Relationship Id="rId11" Type="http://schemas.openxmlformats.org/officeDocument/2006/relationships/image" Target="../media/image-17-11.png"/><Relationship Id="rId12" Type="http://schemas.openxmlformats.org/officeDocument/2006/relationships/slideLayout" Target="../slideLayouts/slideLayout1.xml"/><Relationship Id="rId1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slideLayout" Target="../slideLayouts/slideLayout1.xml"/><Relationship Id="rId7"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image" Target="../media/image-19-6.png"/><Relationship Id="rId7" Type="http://schemas.openxmlformats.org/officeDocument/2006/relationships/image" Target="../media/image-19-7.png"/><Relationship Id="rId8" Type="http://schemas.openxmlformats.org/officeDocument/2006/relationships/image" Target="../media/image-19-8.png"/><Relationship Id="rId9" Type="http://schemas.openxmlformats.org/officeDocument/2006/relationships/image" Target="../media/image-19-9.png"/><Relationship Id="rId10" Type="http://schemas.openxmlformats.org/officeDocument/2006/relationships/slideLayout" Target="../slideLayouts/slideLayout1.xml"/><Relationship Id="rId11"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slideLayout" Target="../slideLayouts/slideLayout1.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slideLayout" Target="../slideLayouts/slideLayout1.xml"/><Relationship Id="rId6"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image" Target="../media/image-23-5.png"/><Relationship Id="rId6" Type="http://schemas.openxmlformats.org/officeDocument/2006/relationships/slideLayout" Target="../slideLayouts/slideLayout1.xml"/><Relationship Id="rId7"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slideLayout" Target="../slideLayouts/slideLayout1.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slideLayout" Target="../slideLayouts/slideLayout1.xml"/><Relationship Id="rId6"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image" Target="../media/image-26-3.png"/><Relationship Id="rId4" Type="http://schemas.openxmlformats.org/officeDocument/2006/relationships/image" Target="../media/image-26-4.png"/><Relationship Id="rId5" Type="http://schemas.openxmlformats.org/officeDocument/2006/relationships/image" Target="../media/image-26-5.png"/><Relationship Id="rId6" Type="http://schemas.openxmlformats.org/officeDocument/2006/relationships/image" Target="../media/image-26-6.png"/><Relationship Id="rId7" Type="http://schemas.openxmlformats.org/officeDocument/2006/relationships/image" Target="../media/image-26-7.png"/><Relationship Id="rId8" Type="http://schemas.openxmlformats.org/officeDocument/2006/relationships/image" Target="../media/image-26-8.png"/><Relationship Id="rId9" Type="http://schemas.openxmlformats.org/officeDocument/2006/relationships/slideLayout" Target="../slideLayouts/slideLayout1.xml"/><Relationship Id="rId10"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image" Target="../media/image-27-4.png"/><Relationship Id="rId5" Type="http://schemas.openxmlformats.org/officeDocument/2006/relationships/image" Target="../media/image-27-5.png"/><Relationship Id="rId6" Type="http://schemas.openxmlformats.org/officeDocument/2006/relationships/image" Target="../media/image-27-6.png"/><Relationship Id="rId7" Type="http://schemas.openxmlformats.org/officeDocument/2006/relationships/image" Target="../media/image-27-7.png"/><Relationship Id="rId8" Type="http://schemas.openxmlformats.org/officeDocument/2006/relationships/image" Target="../media/image-27-8.png"/><Relationship Id="rId9" Type="http://schemas.openxmlformats.org/officeDocument/2006/relationships/slideLayout" Target="../slideLayouts/slideLayout1.xml"/><Relationship Id="rId10"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png"/><Relationship Id="rId3" Type="http://schemas.openxmlformats.org/officeDocument/2006/relationships/slideLayout" Target="../slideLayouts/slideLayout1.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image" Target="../media/image-29-2.png"/><Relationship Id="rId3" Type="http://schemas.openxmlformats.org/officeDocument/2006/relationships/slideLayout" Target="../slideLayouts/slideLayout1.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image" Target="../media/image-30-2.png"/><Relationship Id="rId3" Type="http://schemas.openxmlformats.org/officeDocument/2006/relationships/image" Target="../media/image-30-3.png"/><Relationship Id="rId4" Type="http://schemas.openxmlformats.org/officeDocument/2006/relationships/image" Target="../media/image-30-4.png"/><Relationship Id="rId5" Type="http://schemas.openxmlformats.org/officeDocument/2006/relationships/slideLayout" Target="../slideLayouts/slideLayout1.xml"/><Relationship Id="rId6"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image" Target="../media/image-31-2.png"/><Relationship Id="rId3" Type="http://schemas.openxmlformats.org/officeDocument/2006/relationships/image" Target="../media/image-31-3.png"/><Relationship Id="rId4" Type="http://schemas.openxmlformats.org/officeDocument/2006/relationships/image" Target="../media/image-31-4.png"/><Relationship Id="rId5" Type="http://schemas.openxmlformats.org/officeDocument/2006/relationships/image" Target="../media/image-31-5.png"/><Relationship Id="rId6" Type="http://schemas.openxmlformats.org/officeDocument/2006/relationships/image" Target="../media/image-31-6.png"/><Relationship Id="rId7" Type="http://schemas.openxmlformats.org/officeDocument/2006/relationships/image" Target="../media/image-31-7.png"/><Relationship Id="rId8" Type="http://schemas.openxmlformats.org/officeDocument/2006/relationships/image" Target="../media/image-31-8.png"/><Relationship Id="rId9" Type="http://schemas.openxmlformats.org/officeDocument/2006/relationships/image" Target="../media/image-31-9.png"/><Relationship Id="rId10" Type="http://schemas.openxmlformats.org/officeDocument/2006/relationships/slideLayout" Target="../slideLayouts/slideLayout1.xml"/><Relationship Id="rId11"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image" Target="../media/image-32-2.png"/><Relationship Id="rId3" Type="http://schemas.openxmlformats.org/officeDocument/2006/relationships/image" Target="../media/image-32-3.png"/><Relationship Id="rId4" Type="http://schemas.openxmlformats.org/officeDocument/2006/relationships/image" Target="../media/image-32-4.png"/><Relationship Id="rId5" Type="http://schemas.openxmlformats.org/officeDocument/2006/relationships/slideLayout" Target="../slideLayouts/slideLayout1.xml"/><Relationship Id="rId6"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image" Target="../media/image-33-2.png"/><Relationship Id="rId3" Type="http://schemas.openxmlformats.org/officeDocument/2006/relationships/image" Target="../media/image-33-3.png"/><Relationship Id="rId4" Type="http://schemas.openxmlformats.org/officeDocument/2006/relationships/image" Target="../media/image-33-4.png"/><Relationship Id="rId5" Type="http://schemas.openxmlformats.org/officeDocument/2006/relationships/slideLayout" Target="../slideLayouts/slideLayout1.xml"/><Relationship Id="rId6"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image" Target="../media/image-34-2.png"/><Relationship Id="rId3" Type="http://schemas.openxmlformats.org/officeDocument/2006/relationships/slideLayout" Target="../slideLayouts/slideLayout1.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png"/><Relationship Id="rId2" Type="http://schemas.openxmlformats.org/officeDocument/2006/relationships/image" Target="../media/image-35-2.png"/><Relationship Id="rId3" Type="http://schemas.openxmlformats.org/officeDocument/2006/relationships/image" Target="../media/image-35-3.png"/><Relationship Id="rId4" Type="http://schemas.openxmlformats.org/officeDocument/2006/relationships/image" Target="../media/image-35-4.png"/><Relationship Id="rId5" Type="http://schemas.openxmlformats.org/officeDocument/2006/relationships/image" Target="../media/image-35-5.png"/><Relationship Id="rId6" Type="http://schemas.openxmlformats.org/officeDocument/2006/relationships/image" Target="../media/image-35-6.png"/><Relationship Id="rId7" Type="http://schemas.openxmlformats.org/officeDocument/2006/relationships/image" Target="../media/image-35-7.png"/><Relationship Id="rId8" Type="http://schemas.openxmlformats.org/officeDocument/2006/relationships/image" Target="../media/image-35-8.png"/><Relationship Id="rId9" Type="http://schemas.openxmlformats.org/officeDocument/2006/relationships/image" Target="../media/image-35-9.png"/><Relationship Id="rId10" Type="http://schemas.openxmlformats.org/officeDocument/2006/relationships/image" Target="../media/image-35-10.png"/><Relationship Id="rId11" Type="http://schemas.openxmlformats.org/officeDocument/2006/relationships/image" Target="../media/image-35-11.png"/><Relationship Id="rId12" Type="http://schemas.openxmlformats.org/officeDocument/2006/relationships/image" Target="../media/image-35-12.png"/><Relationship Id="rId13" Type="http://schemas.openxmlformats.org/officeDocument/2006/relationships/image" Target="../media/image-35-13.png"/><Relationship Id="rId14" Type="http://schemas.openxmlformats.org/officeDocument/2006/relationships/slideLayout" Target="../slideLayouts/slideLayout1.xml"/><Relationship Id="rId15"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6-1.png"/><Relationship Id="rId2" Type="http://schemas.openxmlformats.org/officeDocument/2006/relationships/image" Target="../media/image-36-2.png"/><Relationship Id="rId3" Type="http://schemas.openxmlformats.org/officeDocument/2006/relationships/image" Target="../media/image-36-3.png"/><Relationship Id="rId4" Type="http://schemas.openxmlformats.org/officeDocument/2006/relationships/image" Target="../media/image-36-4.png"/><Relationship Id="rId5" Type="http://schemas.openxmlformats.org/officeDocument/2006/relationships/slideLayout" Target="../slideLayouts/slideLayout1.xml"/><Relationship Id="rId6"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7-1.png"/><Relationship Id="rId2" Type="http://schemas.openxmlformats.org/officeDocument/2006/relationships/image" Target="../media/image-37-2.png"/><Relationship Id="rId3" Type="http://schemas.openxmlformats.org/officeDocument/2006/relationships/slideLayout" Target="../slideLayouts/slideLayout1.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38-1.png"/><Relationship Id="rId2" Type="http://schemas.openxmlformats.org/officeDocument/2006/relationships/image" Target="../media/image-38-2.png"/><Relationship Id="rId3" Type="http://schemas.openxmlformats.org/officeDocument/2006/relationships/image" Target="../media/image-38-3.png"/><Relationship Id="rId4" Type="http://schemas.openxmlformats.org/officeDocument/2006/relationships/image" Target="../media/image-38-4.png"/><Relationship Id="rId5" Type="http://schemas.openxmlformats.org/officeDocument/2006/relationships/slideLayout" Target="../slideLayouts/slideLayout1.xml"/><Relationship Id="rId6"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39-1.png"/><Relationship Id="rId2" Type="http://schemas.openxmlformats.org/officeDocument/2006/relationships/image" Target="../media/image-39-2.png"/><Relationship Id="rId3" Type="http://schemas.openxmlformats.org/officeDocument/2006/relationships/image" Target="../media/image-39-3.png"/><Relationship Id="rId4" Type="http://schemas.openxmlformats.org/officeDocument/2006/relationships/image" Target="../media/image-39-4.png"/><Relationship Id="rId5" Type="http://schemas.openxmlformats.org/officeDocument/2006/relationships/image" Target="../media/image-39-5.png"/><Relationship Id="rId6" Type="http://schemas.openxmlformats.org/officeDocument/2006/relationships/slideLayout" Target="../slideLayouts/slideLayout1.xml"/><Relationship Id="rId7"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slideLayout" Target="../slideLayouts/slideLayout1.xml"/><Relationship Id="rId10"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0-1.png"/><Relationship Id="rId2" Type="http://schemas.openxmlformats.org/officeDocument/2006/relationships/image" Target="../media/image-40-2.png"/><Relationship Id="rId3" Type="http://schemas.openxmlformats.org/officeDocument/2006/relationships/image" Target="../media/image-40-3.png"/><Relationship Id="rId4" Type="http://schemas.openxmlformats.org/officeDocument/2006/relationships/image" Target="../media/image-40-4.png"/><Relationship Id="rId5" Type="http://schemas.openxmlformats.org/officeDocument/2006/relationships/image" Target="../media/image-40-5.png"/><Relationship Id="rId6" Type="http://schemas.openxmlformats.org/officeDocument/2006/relationships/image" Target="../media/image-40-6.png"/><Relationship Id="rId7" Type="http://schemas.openxmlformats.org/officeDocument/2006/relationships/image" Target="../media/image-40-7.png"/><Relationship Id="rId8" Type="http://schemas.openxmlformats.org/officeDocument/2006/relationships/image" Target="../media/image-40-8.png"/><Relationship Id="rId9" Type="http://schemas.openxmlformats.org/officeDocument/2006/relationships/image" Target="../media/image-40-9.png"/><Relationship Id="rId10" Type="http://schemas.openxmlformats.org/officeDocument/2006/relationships/image" Target="../media/image-40-10.png"/><Relationship Id="rId11" Type="http://schemas.openxmlformats.org/officeDocument/2006/relationships/slideLayout" Target="../slideLayouts/slideLayout1.xml"/><Relationship Id="rId1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41-1.png"/><Relationship Id="rId2" Type="http://schemas.openxmlformats.org/officeDocument/2006/relationships/image" Target="../media/image-41-2.png"/><Relationship Id="rId3" Type="http://schemas.openxmlformats.org/officeDocument/2006/relationships/image" Target="../media/image-41-3.png"/><Relationship Id="rId4" Type="http://schemas.openxmlformats.org/officeDocument/2006/relationships/image" Target="../media/image-41-4.png"/><Relationship Id="rId5" Type="http://schemas.openxmlformats.org/officeDocument/2006/relationships/image" Target="../media/image-41-5.png"/><Relationship Id="rId6" Type="http://schemas.openxmlformats.org/officeDocument/2006/relationships/image" Target="../media/image-41-6.png"/><Relationship Id="rId7" Type="http://schemas.openxmlformats.org/officeDocument/2006/relationships/slideLayout" Target="../slideLayouts/slideLayout1.xml"/><Relationship Id="rId8"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42-1.png"/><Relationship Id="rId2" Type="http://schemas.openxmlformats.org/officeDocument/2006/relationships/image" Target="../media/image-42-2.png"/><Relationship Id="rId3" Type="http://schemas.openxmlformats.org/officeDocument/2006/relationships/image" Target="../media/image-42-3.png"/><Relationship Id="rId4" Type="http://schemas.openxmlformats.org/officeDocument/2006/relationships/image" Target="../media/image-42-4.png"/><Relationship Id="rId5" Type="http://schemas.openxmlformats.org/officeDocument/2006/relationships/slideLayout" Target="../slideLayouts/slideLayout1.xml"/><Relationship Id="rId6"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43-1.png"/><Relationship Id="rId2" Type="http://schemas.openxmlformats.org/officeDocument/2006/relationships/image" Target="../media/image-43-2.png"/><Relationship Id="rId3" Type="http://schemas.openxmlformats.org/officeDocument/2006/relationships/image" Target="../media/image-43-3.png"/><Relationship Id="rId4" Type="http://schemas.openxmlformats.org/officeDocument/2006/relationships/image" Target="../media/image-43-4.png"/><Relationship Id="rId5" Type="http://schemas.openxmlformats.org/officeDocument/2006/relationships/image" Target="../media/image-43-5.png"/><Relationship Id="rId6" Type="http://schemas.openxmlformats.org/officeDocument/2006/relationships/image" Target="../media/image-43-6.png"/><Relationship Id="rId7" Type="http://schemas.openxmlformats.org/officeDocument/2006/relationships/slideLayout" Target="../slideLayouts/slideLayout1.xml"/><Relationship Id="rId8"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44-1.png"/><Relationship Id="rId2" Type="http://schemas.openxmlformats.org/officeDocument/2006/relationships/image" Target="../media/image-44-2.png"/><Relationship Id="rId3" Type="http://schemas.openxmlformats.org/officeDocument/2006/relationships/image" Target="../media/image-44-3.png"/><Relationship Id="rId4" Type="http://schemas.openxmlformats.org/officeDocument/2006/relationships/image" Target="../media/image-44-4.png"/><Relationship Id="rId5" Type="http://schemas.openxmlformats.org/officeDocument/2006/relationships/slideLayout" Target="../slideLayouts/slideLayout1.xml"/><Relationship Id="rId6"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45-1.png"/><Relationship Id="rId2" Type="http://schemas.openxmlformats.org/officeDocument/2006/relationships/image" Target="../media/image-45-2.png"/><Relationship Id="rId3" Type="http://schemas.openxmlformats.org/officeDocument/2006/relationships/image" Target="../media/image-45-3.png"/><Relationship Id="rId4" Type="http://schemas.openxmlformats.org/officeDocument/2006/relationships/image" Target="../media/image-45-4.png"/><Relationship Id="rId5" Type="http://schemas.openxmlformats.org/officeDocument/2006/relationships/slideLayout" Target="../slideLayouts/slideLayout1.xml"/><Relationship Id="rId6"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46-1.png"/><Relationship Id="rId2" Type="http://schemas.openxmlformats.org/officeDocument/2006/relationships/image" Target="../media/image-46-2.png"/><Relationship Id="rId3" Type="http://schemas.openxmlformats.org/officeDocument/2006/relationships/image" Target="../media/image-46-3.png"/><Relationship Id="rId4" Type="http://schemas.openxmlformats.org/officeDocument/2006/relationships/image" Target="../media/image-46-4.png"/><Relationship Id="rId5" Type="http://schemas.openxmlformats.org/officeDocument/2006/relationships/slideLayout" Target="../slideLayouts/slideLayout1.xml"/><Relationship Id="rId6"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47-1.png"/><Relationship Id="rId2" Type="http://schemas.openxmlformats.org/officeDocument/2006/relationships/image" Target="../media/image-47-2.png"/><Relationship Id="rId3" Type="http://schemas.openxmlformats.org/officeDocument/2006/relationships/image" Target="../media/image-47-3.png"/><Relationship Id="rId4" Type="http://schemas.openxmlformats.org/officeDocument/2006/relationships/slideLayout" Target="../slideLayouts/slideLayout1.xml"/><Relationship Id="rId5"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48-1.png"/><Relationship Id="rId2" Type="http://schemas.openxmlformats.org/officeDocument/2006/relationships/image" Target="../media/image-48-2.png"/><Relationship Id="rId3" Type="http://schemas.openxmlformats.org/officeDocument/2006/relationships/image" Target="../media/image-48-3.png"/><Relationship Id="rId4" Type="http://schemas.openxmlformats.org/officeDocument/2006/relationships/image" Target="../media/image-48-4.png"/><Relationship Id="rId5" Type="http://schemas.openxmlformats.org/officeDocument/2006/relationships/image" Target="../media/image-48-5.png"/><Relationship Id="rId6" Type="http://schemas.openxmlformats.org/officeDocument/2006/relationships/image" Target="../media/image-48-6.png"/><Relationship Id="rId7" Type="http://schemas.openxmlformats.org/officeDocument/2006/relationships/slideLayout" Target="../slideLayouts/slideLayout1.xml"/><Relationship Id="rId8"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image" Target="../media/image-49-1.png"/><Relationship Id="rId2" Type="http://schemas.openxmlformats.org/officeDocument/2006/relationships/image" Target="../media/image-49-2.png"/><Relationship Id="rId3" Type="http://schemas.openxmlformats.org/officeDocument/2006/relationships/image" Target="../media/image-49-3.png"/><Relationship Id="rId4" Type="http://schemas.openxmlformats.org/officeDocument/2006/relationships/image" Target="../media/image-49-4.png"/><Relationship Id="rId5" Type="http://schemas.openxmlformats.org/officeDocument/2006/relationships/image" Target="../media/image-49-5.png"/><Relationship Id="rId6" Type="http://schemas.openxmlformats.org/officeDocument/2006/relationships/image" Target="../media/image-49-6.png"/><Relationship Id="rId7" Type="http://schemas.openxmlformats.org/officeDocument/2006/relationships/image" Target="../media/image-49-7.png"/><Relationship Id="rId8" Type="http://schemas.openxmlformats.org/officeDocument/2006/relationships/image" Target="../media/image-49-8.png"/><Relationship Id="rId9" Type="http://schemas.openxmlformats.org/officeDocument/2006/relationships/image" Target="../media/image-49-9.png"/><Relationship Id="rId10" Type="http://schemas.openxmlformats.org/officeDocument/2006/relationships/image" Target="../media/image-49-10.png"/><Relationship Id="rId11" Type="http://schemas.openxmlformats.org/officeDocument/2006/relationships/image" Target="../media/image-49-11.png"/><Relationship Id="rId12" Type="http://schemas.openxmlformats.org/officeDocument/2006/relationships/slideLayout" Target="../slideLayouts/slideLayout1.xml"/><Relationship Id="rId1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50-1.png"/><Relationship Id="rId2" Type="http://schemas.openxmlformats.org/officeDocument/2006/relationships/image" Target="../media/image-50-2.png"/><Relationship Id="rId3" Type="http://schemas.openxmlformats.org/officeDocument/2006/relationships/image" Target="../media/image-50-3.png"/><Relationship Id="rId4" Type="http://schemas.openxmlformats.org/officeDocument/2006/relationships/image" Target="../media/image-50-4.png"/><Relationship Id="rId5" Type="http://schemas.openxmlformats.org/officeDocument/2006/relationships/image" Target="../media/image-50-5.png"/><Relationship Id="rId6" Type="http://schemas.openxmlformats.org/officeDocument/2006/relationships/image" Target="../media/image-50-6.png"/><Relationship Id="rId7" Type="http://schemas.openxmlformats.org/officeDocument/2006/relationships/image" Target="../media/image-50-7.png"/><Relationship Id="rId8" Type="http://schemas.openxmlformats.org/officeDocument/2006/relationships/slideLayout" Target="../slideLayouts/slideLayout1.xml"/><Relationship Id="rId9"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image" Target="../media/image-51-1.png"/><Relationship Id="rId2" Type="http://schemas.openxmlformats.org/officeDocument/2006/relationships/image" Target="../media/image-51-2.png"/><Relationship Id="rId3" Type="http://schemas.openxmlformats.org/officeDocument/2006/relationships/image" Target="../media/image-51-3.png"/><Relationship Id="rId4" Type="http://schemas.openxmlformats.org/officeDocument/2006/relationships/slideLayout" Target="../slideLayouts/slideLayout1.xml"/><Relationship Id="rId5"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image" Target="../media/image-52-1.png"/><Relationship Id="rId2" Type="http://schemas.openxmlformats.org/officeDocument/2006/relationships/image" Target="../media/image-52-2.png"/><Relationship Id="rId3" Type="http://schemas.openxmlformats.org/officeDocument/2006/relationships/image" Target="../media/image-52-3.png"/><Relationship Id="rId4" Type="http://schemas.openxmlformats.org/officeDocument/2006/relationships/image" Target="../media/image-52-4.png"/><Relationship Id="rId5" Type="http://schemas.openxmlformats.org/officeDocument/2006/relationships/slideLayout" Target="../slideLayouts/slideLayout1.xml"/><Relationship Id="rId6"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image" Target="../media/image-53-1.png"/><Relationship Id="rId2" Type="http://schemas.openxmlformats.org/officeDocument/2006/relationships/image" Target="../media/image-53-2.png"/><Relationship Id="rId3" Type="http://schemas.openxmlformats.org/officeDocument/2006/relationships/image" Target="../media/image-53-3.png"/><Relationship Id="rId4" Type="http://schemas.openxmlformats.org/officeDocument/2006/relationships/image" Target="../media/image-53-4.png"/><Relationship Id="rId5" Type="http://schemas.openxmlformats.org/officeDocument/2006/relationships/slideLayout" Target="../slideLayouts/slideLayout1.xml"/><Relationship Id="rId6"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image" Target="../media/image-54-1.png"/><Relationship Id="rId2" Type="http://schemas.openxmlformats.org/officeDocument/2006/relationships/image" Target="../media/image-54-2.png"/><Relationship Id="rId3" Type="http://schemas.openxmlformats.org/officeDocument/2006/relationships/image" Target="../media/image-54-3.png"/><Relationship Id="rId4" Type="http://schemas.openxmlformats.org/officeDocument/2006/relationships/image" Target="../media/image-54-4.png"/><Relationship Id="rId5" Type="http://schemas.openxmlformats.org/officeDocument/2006/relationships/image" Target="../media/image-54-5.png"/><Relationship Id="rId6" Type="http://schemas.openxmlformats.org/officeDocument/2006/relationships/image" Target="../media/image-54-6.png"/><Relationship Id="rId7" Type="http://schemas.openxmlformats.org/officeDocument/2006/relationships/image" Target="../media/image-54-7.png"/><Relationship Id="rId8" Type="http://schemas.openxmlformats.org/officeDocument/2006/relationships/slideLayout" Target="../slideLayouts/slideLayout1.xml"/><Relationship Id="rId9"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image" Target="../media/image-55-1.png"/><Relationship Id="rId2" Type="http://schemas.openxmlformats.org/officeDocument/2006/relationships/image" Target="../media/image-55-2.png"/><Relationship Id="rId3" Type="http://schemas.openxmlformats.org/officeDocument/2006/relationships/image" Target="../media/image-55-3.png"/><Relationship Id="rId4" Type="http://schemas.openxmlformats.org/officeDocument/2006/relationships/image" Target="../media/image-55-4.png"/><Relationship Id="rId5" Type="http://schemas.openxmlformats.org/officeDocument/2006/relationships/image" Target="../media/image-55-5.png"/><Relationship Id="rId6" Type="http://schemas.openxmlformats.org/officeDocument/2006/relationships/image" Target="../media/image-55-6.png"/><Relationship Id="rId7" Type="http://schemas.openxmlformats.org/officeDocument/2006/relationships/slideLayout" Target="../slideLayouts/slideLayout1.xml"/><Relationship Id="rId8"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image" Target="../media/image-56-1.png"/><Relationship Id="rId2" Type="http://schemas.openxmlformats.org/officeDocument/2006/relationships/image" Target="../media/image-56-2.png"/><Relationship Id="rId3" Type="http://schemas.openxmlformats.org/officeDocument/2006/relationships/image" Target="../media/image-56-3.png"/><Relationship Id="rId4" Type="http://schemas.openxmlformats.org/officeDocument/2006/relationships/image" Target="../media/image-56-4.png"/><Relationship Id="rId5" Type="http://schemas.openxmlformats.org/officeDocument/2006/relationships/image" Target="../media/image-56-5.png"/><Relationship Id="rId6" Type="http://schemas.openxmlformats.org/officeDocument/2006/relationships/slideLayout" Target="../slideLayouts/slideLayout1.xml"/><Relationship Id="rId7"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image" Target="../media/image-57-1.png"/><Relationship Id="rId2" Type="http://schemas.openxmlformats.org/officeDocument/2006/relationships/image" Target="../media/image-57-2.png"/><Relationship Id="rId3" Type="http://schemas.openxmlformats.org/officeDocument/2006/relationships/image" Target="../media/image-57-3.png"/><Relationship Id="rId4" Type="http://schemas.openxmlformats.org/officeDocument/2006/relationships/image" Target="../media/image-57-4.png"/><Relationship Id="rId5" Type="http://schemas.openxmlformats.org/officeDocument/2006/relationships/image" Target="../media/image-57-5.png"/><Relationship Id="rId6" Type="http://schemas.openxmlformats.org/officeDocument/2006/relationships/slideLayout" Target="../slideLayouts/slideLayout1.xml"/><Relationship Id="rId7"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image" Target="../media/image-58-1.png"/><Relationship Id="rId2" Type="http://schemas.openxmlformats.org/officeDocument/2006/relationships/image" Target="../media/image-58-2.png"/><Relationship Id="rId3" Type="http://schemas.openxmlformats.org/officeDocument/2006/relationships/image" Target="../media/image-58-3.png"/><Relationship Id="rId4" Type="http://schemas.openxmlformats.org/officeDocument/2006/relationships/image" Target="../media/image-58-4.png"/><Relationship Id="rId5" Type="http://schemas.openxmlformats.org/officeDocument/2006/relationships/slideLayout" Target="../slideLayouts/slideLayout1.xml"/><Relationship Id="rId6"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1904695" y="-952805"/>
            <a:ext cx="3810305" cy="3810305"/>
          </a:xfrm>
          <a:prstGeom prst="ellipse">
            <a:avLst/>
          </a:prstGeom>
          <a:solidFill>
            <a:srgbClr val="3B82F6">
              <a:alpha val="8000"/>
            </a:srgbClr>
          </a:solidFill>
          <a:ln/>
        </p:spPr>
      </p:sp>
      <p:sp>
        <p:nvSpPr>
          <p:cNvPr id="4" name="Shape 2"/>
          <p:cNvSpPr/>
          <p:nvPr/>
        </p:nvSpPr>
        <p:spPr>
          <a:xfrm>
            <a:off x="10287000" y="4953305"/>
            <a:ext cx="2857500" cy="2857500"/>
          </a:xfrm>
          <a:prstGeom prst="ellipse">
            <a:avLst/>
          </a:prstGeom>
          <a:solidFill>
            <a:srgbClr val="3B82F6">
              <a:alpha val="8000"/>
            </a:srgbClr>
          </a:solidFill>
          <a:ln/>
        </p:spPr>
      </p:sp>
      <p:sp>
        <p:nvSpPr>
          <p:cNvPr id="5" name="Shape 3"/>
          <p:cNvSpPr/>
          <p:nvPr/>
        </p:nvSpPr>
        <p:spPr>
          <a:xfrm>
            <a:off x="1904695" y="1429207"/>
            <a:ext cx="95098" cy="95098"/>
          </a:xfrm>
          <a:prstGeom prst="ellipse">
            <a:avLst/>
          </a:prstGeom>
          <a:solidFill>
            <a:srgbClr val="3B82F6"/>
          </a:solidFill>
          <a:ln/>
        </p:spPr>
      </p:sp>
      <p:sp>
        <p:nvSpPr>
          <p:cNvPr id="6" name="Shape 4"/>
          <p:cNvSpPr/>
          <p:nvPr/>
        </p:nvSpPr>
        <p:spPr>
          <a:xfrm>
            <a:off x="3333902" y="2095805"/>
            <a:ext cx="95098" cy="95098"/>
          </a:xfrm>
          <a:prstGeom prst="ellipse">
            <a:avLst/>
          </a:prstGeom>
          <a:solidFill>
            <a:srgbClr val="3B82F6"/>
          </a:solidFill>
          <a:ln/>
        </p:spPr>
      </p:sp>
      <p:sp>
        <p:nvSpPr>
          <p:cNvPr id="7" name="Shape 5"/>
          <p:cNvSpPr/>
          <p:nvPr/>
        </p:nvSpPr>
        <p:spPr>
          <a:xfrm>
            <a:off x="1714500" y="2857500"/>
            <a:ext cx="95098" cy="95098"/>
          </a:xfrm>
          <a:prstGeom prst="ellipse">
            <a:avLst/>
          </a:prstGeom>
          <a:solidFill>
            <a:srgbClr val="3B82F6"/>
          </a:solidFill>
          <a:ln/>
        </p:spPr>
      </p:sp>
      <p:sp>
        <p:nvSpPr>
          <p:cNvPr id="8" name="Shape 6"/>
          <p:cNvSpPr/>
          <p:nvPr/>
        </p:nvSpPr>
        <p:spPr>
          <a:xfrm>
            <a:off x="3047695" y="3810305"/>
            <a:ext cx="95098" cy="95098"/>
          </a:xfrm>
          <a:prstGeom prst="ellipse">
            <a:avLst/>
          </a:prstGeom>
          <a:solidFill>
            <a:srgbClr val="3B82F6"/>
          </a:solidFill>
          <a:ln/>
        </p:spPr>
      </p:sp>
      <p:sp>
        <p:nvSpPr>
          <p:cNvPr id="9" name="Shape 7"/>
          <p:cNvSpPr/>
          <p:nvPr/>
        </p:nvSpPr>
        <p:spPr>
          <a:xfrm>
            <a:off x="1928470" y="1661465"/>
            <a:ext cx="1429207" cy="19202"/>
          </a:xfrm>
          <a:prstGeom prst="rect">
            <a:avLst/>
          </a:prstGeom>
          <a:solidFill>
            <a:srgbClr val="3B82F6">
              <a:alpha val="30000"/>
            </a:srgbClr>
          </a:solidFill>
          <a:ln/>
        </p:spPr>
      </p:sp>
      <p:sp>
        <p:nvSpPr>
          <p:cNvPr id="10" name="Shape 8"/>
          <p:cNvSpPr/>
          <p:nvPr/>
        </p:nvSpPr>
        <p:spPr>
          <a:xfrm>
            <a:off x="2324405" y="2510028"/>
            <a:ext cx="1143000" cy="19202"/>
          </a:xfrm>
          <a:prstGeom prst="rect">
            <a:avLst/>
          </a:prstGeom>
          <a:solidFill>
            <a:srgbClr val="3B82F6">
              <a:alpha val="30000"/>
            </a:srgbClr>
          </a:solidFill>
          <a:ln/>
        </p:spPr>
      </p:sp>
      <p:sp>
        <p:nvSpPr>
          <p:cNvPr id="11" name="Shape 9"/>
          <p:cNvSpPr/>
          <p:nvPr/>
        </p:nvSpPr>
        <p:spPr>
          <a:xfrm>
            <a:off x="1567282" y="3376879"/>
            <a:ext cx="1333195" cy="19202"/>
          </a:xfrm>
          <a:prstGeom prst="rect">
            <a:avLst/>
          </a:prstGeom>
          <a:solidFill>
            <a:srgbClr val="3B82F6">
              <a:alpha val="30000"/>
            </a:srgbClr>
          </a:solidFill>
          <a:ln/>
        </p:spPr>
      </p:sp>
      <p:sp>
        <p:nvSpPr>
          <p:cNvPr id="12" name="Text 10"/>
          <p:cNvSpPr txBox="1"/>
          <p:nvPr/>
        </p:nvSpPr>
        <p:spPr>
          <a:xfrm>
            <a:off x="914400" y="2024482"/>
            <a:ext cx="948233"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专业投资指南</a:t>
            </a:r>
            <a:endParaRPr lang="en-US" sz="1000" dirty="0"/>
          </a:p>
        </p:txBody>
      </p:sp>
      <p:sp>
        <p:nvSpPr>
          <p:cNvPr id="13" name="Shape 11"/>
          <p:cNvSpPr/>
          <p:nvPr/>
        </p:nvSpPr>
        <p:spPr>
          <a:xfrm>
            <a:off x="914400" y="3233318"/>
            <a:ext cx="761695" cy="38405"/>
          </a:xfrm>
          <a:prstGeom prst="rect">
            <a:avLst/>
          </a:prstGeom>
          <a:solidFill>
            <a:srgbClr val="2563EB"/>
          </a:solidFill>
          <a:ln/>
        </p:spPr>
      </p:sp>
      <p:pic>
        <p:nvPicPr>
          <p:cNvPr id="14" name="Image 0" descr="preencoded.png">    </p:cNvPr>
          <p:cNvPicPr>
            <a:picLocks noChangeAspect="1"/>
          </p:cNvPicPr>
          <p:nvPr/>
        </p:nvPicPr>
        <p:blipFill>
          <a:blip r:embed="rId1"/>
          <a:srcRect l="0" r="0" t="-3" b="-3"/>
          <a:stretch/>
        </p:blipFill>
        <p:spPr>
          <a:xfrm>
            <a:off x="7524598" y="1333195"/>
            <a:ext cx="3333902" cy="2667305"/>
          </a:xfrm>
          <a:prstGeom prst="rect">
            <a:avLst/>
          </a:prstGeom>
        </p:spPr>
      </p:pic>
      <p:sp>
        <p:nvSpPr>
          <p:cNvPr id="15" name="Text 12"/>
          <p:cNvSpPr txBox="1"/>
          <p:nvPr/>
        </p:nvSpPr>
        <p:spPr>
          <a:xfrm>
            <a:off x="914400" y="2376526"/>
            <a:ext cx="6753758" cy="685800"/>
          </a:xfrm>
          <a:prstGeom prst="rect">
            <a:avLst/>
          </a:prstGeom>
          <a:noFill/>
          <a:ln/>
        </p:spPr>
        <p:txBody>
          <a:bodyPr wrap="square" lIns="0" tIns="0" rIns="0" bIns="0" rtlCol="0" anchor="ctr"/>
          <a:lstStyle/>
          <a:p>
            <a:pPr algn="l" indent="0" marL="0">
              <a:buNone/>
            </a:pPr>
            <a:r>
              <a:rPr lang="en-US" sz="4500" b="1" dirty="0">
                <a:solidFill>
                  <a:srgbClr val="1E40AF"/>
                </a:solidFill>
                <a:latin typeface="Inter" pitchFamily="34" charset="0"/>
                <a:ea typeface="Inter" pitchFamily="34" charset="-122"/>
                <a:cs typeface="Inter" pitchFamily="34" charset="-120"/>
              </a:rPr>
              <a:t>Agentic AI时代融资指南</a:t>
            </a:r>
            <a:endParaRPr lang="en-US" sz="4500" dirty="0"/>
          </a:p>
        </p:txBody>
      </p:sp>
      <p:sp>
        <p:nvSpPr>
          <p:cNvPr id="16" name="Text 13"/>
          <p:cNvSpPr txBox="1"/>
          <p:nvPr/>
        </p:nvSpPr>
        <p:spPr>
          <a:xfrm>
            <a:off x="914400" y="3624682"/>
            <a:ext cx="3600907" cy="277063"/>
          </a:xfrm>
          <a:prstGeom prst="rect">
            <a:avLst/>
          </a:prstGeom>
          <a:noFill/>
          <a:ln/>
        </p:spPr>
        <p:txBody>
          <a:bodyPr wrap="square" lIns="0" tIns="0" rIns="0" bIns="0" rtlCol="0" anchor="ctr"/>
          <a:lstStyle/>
          <a:p>
            <a:pPr algn="l" indent="0" marL="0">
              <a:buNone/>
            </a:pPr>
            <a:r>
              <a:rPr lang="en-US" sz="1800" dirty="0">
                <a:solidFill>
                  <a:srgbClr val="4B5563"/>
                </a:solidFill>
                <a:latin typeface="Inter" pitchFamily="34" charset="0"/>
                <a:ea typeface="Inter" pitchFamily="34" charset="-122"/>
                <a:cs typeface="Inter" pitchFamily="34" charset="-120"/>
              </a:rPr>
              <a:t>面向AI创业者的深度融资实战指南</a:t>
            </a:r>
            <a:endParaRPr lang="en-US" sz="1800" dirty="0"/>
          </a:p>
        </p:txBody>
      </p:sp>
      <p:sp>
        <p:nvSpPr>
          <p:cNvPr id="17" name="Text 14"/>
          <p:cNvSpPr txBox="1"/>
          <p:nvPr/>
        </p:nvSpPr>
        <p:spPr>
          <a:xfrm>
            <a:off x="914400" y="4033418"/>
            <a:ext cx="5458054" cy="600761"/>
          </a:xfrm>
          <a:prstGeom prst="rect">
            <a:avLst/>
          </a:prstGeom>
          <a:noFill/>
          <a:ln/>
        </p:spPr>
        <p:txBody>
          <a:bodyPr wrap="square" lIns="0" tIns="0" rIns="0" bIns="0" rtlCol="0" anchor="ctr"/>
          <a:lstStyle/>
          <a:p>
            <a:pPr algn="l" indent="0" marL="0">
              <a:buNone/>
            </a:pPr>
            <a:r>
              <a:rPr lang="en-US" sz="1500" dirty="0">
                <a:solidFill>
                  <a:srgbClr val="4B5563">
                    <a:alpha val="80000"/>
                  </a:srgbClr>
                </a:solidFill>
                <a:latin typeface="Inter" pitchFamily="34" charset="0"/>
                <a:ea typeface="Inter" pitchFamily="34" charset="-122"/>
                <a:cs typeface="Inter" pitchFamily="34" charset="-120"/>
              </a:rPr>
              <a:t>基于投资人视角，解构Agentic AI赛道全流程融资策略与关键洞察</a:t>
            </a:r>
            <a:endParaRPr lang="en-US" sz="1500" dirty="0"/>
          </a:p>
        </p:txBody>
      </p:sp>
      <p:sp>
        <p:nvSpPr>
          <p:cNvPr id="18" name="Text 15"/>
          <p:cNvSpPr txBox="1"/>
          <p:nvPr/>
        </p:nvSpPr>
        <p:spPr>
          <a:xfrm>
            <a:off x="1828800" y="6295644"/>
            <a:ext cx="26819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2025年度版 · 精选市场数据与一线投资洞察</a:t>
            </a:r>
            <a:endParaRPr lang="en-US" sz="1000" dirty="0"/>
          </a:p>
        </p:txBody>
      </p:sp>
      <p:sp>
        <p:nvSpPr>
          <p:cNvPr id="19" name="Text 16"/>
          <p:cNvSpPr txBox="1"/>
          <p:nvPr/>
        </p:nvSpPr>
        <p:spPr>
          <a:xfrm>
            <a:off x="10103206" y="6295644"/>
            <a:ext cx="2196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探索未来 · 抓住机遇 · 开创AI新时代</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44" b="-44"/>
          <a:stretch/>
        </p:blipFill>
        <p:spPr>
          <a:xfrm>
            <a:off x="1067105" y="2457907"/>
            <a:ext cx="256946" cy="228600"/>
          </a:xfrm>
          <a:prstGeom prst="rect">
            <a:avLst/>
          </a:prstGeom>
        </p:spPr>
      </p:pic>
      <p:sp>
        <p:nvSpPr>
          <p:cNvPr id="11" name="Text 8"/>
          <p:cNvSpPr txBox="1"/>
          <p:nvPr/>
        </p:nvSpPr>
        <p:spPr>
          <a:xfrm>
            <a:off x="1476756"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第三部分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524805"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深入剖析VC基金投资Agentic AI项目的五大决策维度：市场、团队、产品、财务与风险</a:t>
            </a:r>
            <a:endParaRPr lang="en-US" sz="1500" dirty="0"/>
          </a:p>
        </p:txBody>
      </p:sp>
      <p:pic>
        <p:nvPicPr>
          <p:cNvPr id="14" name="Image 1" descr="preencoded.png">    </p:cNvPr>
          <p:cNvPicPr>
            <a:picLocks noChangeAspect="1"/>
          </p:cNvPicPr>
          <p:nvPr/>
        </p:nvPicPr>
        <p:blipFill>
          <a:blip r:embed="rId2"/>
          <a:srcRect l="-13" r="-13" t="0" b="0"/>
          <a:stretch/>
        </p:blipFill>
        <p:spPr>
          <a:xfrm>
            <a:off x="9753905" y="4724705"/>
            <a:ext cx="1371600" cy="1218895"/>
          </a:xfrm>
          <a:prstGeom prst="rect">
            <a:avLst/>
          </a:prstGeom>
        </p:spPr>
      </p:pic>
      <p:sp>
        <p:nvSpPr>
          <p:cNvPr id="15" name="Text 11"/>
          <p:cNvSpPr txBox="1"/>
          <p:nvPr/>
        </p:nvSpPr>
        <p:spPr>
          <a:xfrm>
            <a:off x="5658307" y="2619756"/>
            <a:ext cx="1877263"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3</a:t>
            </a:r>
            <a:endParaRPr lang="en-US" sz="10500" dirty="0"/>
          </a:p>
        </p:txBody>
      </p:sp>
      <p:sp>
        <p:nvSpPr>
          <p:cNvPr id="16" name="Text 12"/>
          <p:cNvSpPr txBox="1"/>
          <p:nvPr/>
        </p:nvSpPr>
        <p:spPr>
          <a:xfrm>
            <a:off x="1067105" y="2800807"/>
            <a:ext cx="40105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投资决策逻辑框架</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133" r="-133" t="0" b="0"/>
          <a:stretch/>
        </p:blipFill>
        <p:spPr>
          <a:xfrm>
            <a:off x="1067105" y="2457907"/>
            <a:ext cx="171907" cy="228600"/>
          </a:xfrm>
          <a:prstGeom prst="rect">
            <a:avLst/>
          </a:prstGeom>
        </p:spPr>
      </p:pic>
      <p:sp>
        <p:nvSpPr>
          <p:cNvPr id="11" name="Text 8"/>
          <p:cNvSpPr txBox="1"/>
          <p:nvPr/>
        </p:nvSpPr>
        <p:spPr>
          <a:xfrm>
            <a:off x="1390802"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子模块一</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287061"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从创业者业务角度分析投资决策要素，解读市场机会、产品差异、团队价值与未来规划</a:t>
            </a:r>
            <a:endParaRPr lang="en-US" sz="1500" dirty="0"/>
          </a:p>
        </p:txBody>
      </p:sp>
      <p:pic>
        <p:nvPicPr>
          <p:cNvPr id="14" name="Image 1" descr="preencoded.png">    </p:cNvPr>
          <p:cNvPicPr>
            <a:picLocks noChangeAspect="1"/>
          </p:cNvPicPr>
          <p:nvPr/>
        </p:nvPicPr>
        <p:blipFill>
          <a:blip r:embed="rId2"/>
          <a:srcRect l="-13" r="-13" t="0" b="0"/>
          <a:stretch/>
        </p:blipFill>
        <p:spPr>
          <a:xfrm>
            <a:off x="9753905" y="4724705"/>
            <a:ext cx="1371600" cy="1218895"/>
          </a:xfrm>
          <a:prstGeom prst="rect">
            <a:avLst/>
          </a:prstGeom>
        </p:spPr>
      </p:pic>
      <p:sp>
        <p:nvSpPr>
          <p:cNvPr id="15" name="Text 11"/>
          <p:cNvSpPr txBox="1"/>
          <p:nvPr/>
        </p:nvSpPr>
        <p:spPr>
          <a:xfrm>
            <a:off x="5203850" y="2619756"/>
            <a:ext cx="2791663"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3.1</a:t>
            </a:r>
            <a:endParaRPr lang="en-US" sz="10500" dirty="0"/>
          </a:p>
        </p:txBody>
      </p:sp>
      <p:sp>
        <p:nvSpPr>
          <p:cNvPr id="16" name="Text 12"/>
          <p:cNvSpPr txBox="1"/>
          <p:nvPr/>
        </p:nvSpPr>
        <p:spPr>
          <a:xfrm>
            <a:off x="1067105" y="2800807"/>
            <a:ext cx="40105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业务视角决策逻辑</a:t>
            </a: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2191695" cy="6991502"/>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从投资人视角评估项目核心价值与风险，明确投资决策关键点</a:t>
            </a:r>
            <a:endParaRPr lang="en-US" sz="1200" dirty="0"/>
          </a:p>
        </p:txBody>
      </p:sp>
      <p:sp>
        <p:nvSpPr>
          <p:cNvPr id="6" name="Shape 3"/>
          <p:cNvSpPr/>
          <p:nvPr/>
        </p:nvSpPr>
        <p:spPr>
          <a:xfrm>
            <a:off x="1067105" y="1742846"/>
            <a:ext cx="10058400" cy="2324405"/>
          </a:xfrm>
          <a:prstGeom prst="roundRect">
            <a:avLst>
              <a:gd name="adj" fmla="val 1290"/>
            </a:avLst>
          </a:prstGeom>
          <a:solidFill>
            <a:srgbClr val="EFF6FF"/>
          </a:solidFill>
          <a:ln/>
        </p:spPr>
      </p:sp>
      <p:sp>
        <p:nvSpPr>
          <p:cNvPr id="7" name="Text 4"/>
          <p:cNvSpPr txBox="1"/>
          <p:nvPr/>
        </p:nvSpPr>
        <p:spPr>
          <a:xfrm>
            <a:off x="1257300" y="1772107"/>
            <a:ext cx="743407" cy="734263"/>
          </a:xfrm>
          <a:prstGeom prst="rect">
            <a:avLst/>
          </a:prstGeom>
          <a:noFill/>
          <a:ln/>
        </p:spPr>
        <p:txBody>
          <a:bodyPr wrap="square" lIns="0" tIns="0" rIns="0" bIns="0" rtlCol="0" anchor="ctr"/>
          <a:lstStyle/>
          <a:p>
            <a:pPr algn="l" indent="0" marL="0">
              <a:buNone/>
            </a:pPr>
            <a:r>
              <a:rPr lang="en-US" sz="4800" dirty="0">
                <a:solidFill>
                  <a:srgbClr val="2563EB">
                    <a:alpha val="10000"/>
                  </a:srgbClr>
                </a:solidFill>
                <a:latin typeface="Inter" pitchFamily="34" charset="0"/>
                <a:ea typeface="Inter" pitchFamily="34" charset="-122"/>
                <a:cs typeface="Inter" pitchFamily="34" charset="-120"/>
              </a:rPr>
              <a:t>"</a:t>
            </a:r>
            <a:endParaRPr lang="en-US" sz="4800" dirty="0"/>
          </a:p>
        </p:txBody>
      </p:sp>
      <p:sp>
        <p:nvSpPr>
          <p:cNvPr id="8" name="Shape 5"/>
          <p:cNvSpPr/>
          <p:nvPr/>
        </p:nvSpPr>
        <p:spPr>
          <a:xfrm>
            <a:off x="1067105" y="4371746"/>
            <a:ext cx="10058400" cy="1580998"/>
          </a:xfrm>
          <a:prstGeom prst="roundRect">
            <a:avLst>
              <a:gd name="adj" fmla="val 2787"/>
            </a:avLst>
          </a:prstGeom>
          <a:solidFill>
            <a:srgbClr val="FEE2E2"/>
          </a:solidFill>
          <a:ln w="12700">
            <a:solidFill>
              <a:srgbClr val="FECACA"/>
            </a:solidFill>
            <a:prstDash val="solid"/>
          </a:ln>
        </p:spPr>
      </p:sp>
      <p:pic>
        <p:nvPicPr>
          <p:cNvPr id="9" name="Image 1" descr="preencoded.png">    </p:cNvPr>
          <p:cNvPicPr>
            <a:picLocks noChangeAspect="1"/>
          </p:cNvPicPr>
          <p:nvPr/>
        </p:nvPicPr>
        <p:blipFill>
          <a:blip r:embed="rId2"/>
          <a:srcRect l="0" r="0" t="0" b="0"/>
          <a:stretch/>
        </p:blipFill>
        <p:spPr>
          <a:xfrm>
            <a:off x="1410005" y="4724705"/>
            <a:ext cx="190195" cy="190195"/>
          </a:xfrm>
          <a:prstGeom prst="rect">
            <a:avLst/>
          </a:prstGeom>
        </p:spPr>
      </p:pic>
      <p:sp>
        <p:nvSpPr>
          <p:cNvPr id="10" name="Text 6"/>
          <p:cNvSpPr txBox="1"/>
          <p:nvPr/>
        </p:nvSpPr>
        <p:spPr>
          <a:xfrm>
            <a:off x="1752905" y="4705502"/>
            <a:ext cx="2714854" cy="228600"/>
          </a:xfrm>
          <a:prstGeom prst="rect">
            <a:avLst/>
          </a:prstGeom>
          <a:noFill/>
          <a:ln/>
        </p:spPr>
        <p:txBody>
          <a:bodyPr wrap="square" lIns="0" tIns="0" rIns="0" bIns="0" rtlCol="0" anchor="ctr"/>
          <a:lstStyle/>
          <a:p>
            <a:pPr algn="l" indent="0" marL="0">
              <a:buNone/>
            </a:pPr>
            <a:r>
              <a:rPr lang="en-US" sz="1500" b="1" dirty="0">
                <a:solidFill>
                  <a:srgbClr val="991B1B"/>
                </a:solidFill>
                <a:latin typeface="Inter" pitchFamily="34" charset="0"/>
                <a:ea typeface="Inter" pitchFamily="34" charset="-122"/>
                <a:cs typeface="Inter" pitchFamily="34" charset="-120"/>
              </a:rPr>
              <a:t>风险评估与关键假设（1-2句）</a:t>
            </a:r>
            <a:endParaRPr lang="en-US" sz="1500" dirty="0"/>
          </a:p>
        </p:txBody>
      </p:sp>
      <p:sp>
        <p:nvSpPr>
          <p:cNvPr id="11" name="Text 7"/>
          <p:cNvSpPr txBox="1"/>
          <p:nvPr/>
        </p:nvSpPr>
        <p:spPr>
          <a:xfrm>
            <a:off x="1752905" y="5134356"/>
            <a:ext cx="9139428" cy="467258"/>
          </a:xfrm>
          <a:prstGeom prst="rect">
            <a:avLst/>
          </a:prstGeom>
          <a:noFill/>
          <a:ln/>
        </p:spPr>
        <p:txBody>
          <a:bodyPr wrap="square" lIns="0" tIns="0" rIns="0" bIns="0" rtlCol="0" anchor="ctr"/>
          <a:lstStyle/>
          <a:p>
            <a:pPr algn="l" indent="0" marL="0">
              <a:buNone/>
            </a:pPr>
            <a:r>
              <a:rPr lang="en-US" sz="1300" dirty="0">
                <a:solidFill>
                  <a:srgbClr val="7F1D1D"/>
                </a:solidFill>
                <a:latin typeface="Inter" pitchFamily="34" charset="0"/>
                <a:ea typeface="Inter" pitchFamily="34" charset="-122"/>
                <a:cs typeface="Inter" pitchFamily="34" charset="-120"/>
              </a:rPr>
              <a:t>最大风险在于大型科技公司可能在12-18个月内推出同类产品，项目能否在此之前建立足够市场份额和技术壁垒是投资决策的关键考量。</a:t>
            </a:r>
            <a:endParaRPr lang="en-US" sz="1300" dirty="0"/>
          </a:p>
        </p:txBody>
      </p:sp>
      <p:sp>
        <p:nvSpPr>
          <p:cNvPr id="12" name="Shape 8"/>
          <p:cNvSpPr/>
          <p:nvPr/>
        </p:nvSpPr>
        <p:spPr>
          <a:xfrm>
            <a:off x="1067105" y="5952744"/>
            <a:ext cx="10058400" cy="9144"/>
          </a:xfrm>
          <a:prstGeom prst="rect">
            <a:avLst/>
          </a:prstGeom>
          <a:solidFill>
            <a:srgbClr val="E5E7EB"/>
          </a:solidFill>
          <a:ln/>
        </p:spPr>
      </p:sp>
      <p:pic>
        <p:nvPicPr>
          <p:cNvPr id="13" name="Image 2" descr="preencoded.png">    </p:cNvPr>
          <p:cNvPicPr>
            <a:picLocks noChangeAspect="1"/>
          </p:cNvPicPr>
          <p:nvPr/>
        </p:nvPicPr>
        <p:blipFill>
          <a:blip r:embed="rId3"/>
          <a:srcRect l="-2512" r="-2512" t="0" b="0"/>
          <a:stretch/>
        </p:blipFill>
        <p:spPr>
          <a:xfrm>
            <a:off x="1067105" y="6219749"/>
            <a:ext cx="105156" cy="133502"/>
          </a:xfrm>
          <a:prstGeom prst="rect">
            <a:avLst/>
          </a:prstGeom>
        </p:spPr>
      </p:pic>
      <p:sp>
        <p:nvSpPr>
          <p:cNvPr id="14" name="Text 9"/>
          <p:cNvSpPr txBox="1"/>
          <p:nvPr/>
        </p:nvSpPr>
        <p:spPr>
          <a:xfrm>
            <a:off x="1248156" y="6200546"/>
            <a:ext cx="57872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实战建议：投资决策通常在前5分钟形成初步印象，清晰有力的价值与风险评估是做出决策的基础</a:t>
            </a:r>
            <a:endParaRPr lang="en-US" sz="1000" dirty="0"/>
          </a:p>
        </p:txBody>
      </p:sp>
      <p:sp>
        <p:nvSpPr>
          <p:cNvPr id="15" name="Shape 10"/>
          <p:cNvSpPr/>
          <p:nvPr/>
        </p:nvSpPr>
        <p:spPr>
          <a:xfrm>
            <a:off x="1429207" y="1714500"/>
            <a:ext cx="57607" cy="57607"/>
          </a:xfrm>
          <a:prstGeom prst="ellipse">
            <a:avLst/>
          </a:prstGeom>
          <a:solidFill>
            <a:srgbClr val="3B82F6"/>
          </a:solidFill>
          <a:ln/>
        </p:spPr>
      </p:sp>
      <p:sp>
        <p:nvSpPr>
          <p:cNvPr id="16" name="Shape 11"/>
          <p:cNvSpPr/>
          <p:nvPr/>
        </p:nvSpPr>
        <p:spPr>
          <a:xfrm>
            <a:off x="1904695" y="2095805"/>
            <a:ext cx="57607" cy="57607"/>
          </a:xfrm>
          <a:prstGeom prst="ellipse">
            <a:avLst/>
          </a:prstGeom>
          <a:solidFill>
            <a:srgbClr val="3B82F6"/>
          </a:solidFill>
          <a:ln/>
        </p:spPr>
      </p:sp>
      <p:sp>
        <p:nvSpPr>
          <p:cNvPr id="17" name="Shape 12"/>
          <p:cNvSpPr/>
          <p:nvPr/>
        </p:nvSpPr>
        <p:spPr>
          <a:xfrm>
            <a:off x="1333195" y="2476195"/>
            <a:ext cx="57607" cy="57607"/>
          </a:xfrm>
          <a:prstGeom prst="ellipse">
            <a:avLst/>
          </a:prstGeom>
          <a:solidFill>
            <a:srgbClr val="3B82F6"/>
          </a:solidFill>
          <a:ln/>
        </p:spPr>
      </p:sp>
      <p:sp>
        <p:nvSpPr>
          <p:cNvPr id="18" name="Shape 13"/>
          <p:cNvSpPr/>
          <p:nvPr/>
        </p:nvSpPr>
        <p:spPr>
          <a:xfrm>
            <a:off x="1444752" y="1861718"/>
            <a:ext cx="476402" cy="9144"/>
          </a:xfrm>
          <a:prstGeom prst="rect">
            <a:avLst/>
          </a:prstGeom>
          <a:solidFill>
            <a:srgbClr val="3B82F6">
              <a:alpha val="20000"/>
            </a:srgbClr>
          </a:solidFill>
          <a:ln/>
        </p:spPr>
      </p:sp>
      <p:sp>
        <p:nvSpPr>
          <p:cNvPr id="19" name="Shape 14"/>
          <p:cNvSpPr/>
          <p:nvPr/>
        </p:nvSpPr>
        <p:spPr>
          <a:xfrm>
            <a:off x="1837944" y="1940357"/>
            <a:ext cx="571500" cy="9144"/>
          </a:xfrm>
          <a:prstGeom prst="rect">
            <a:avLst/>
          </a:prstGeom>
          <a:solidFill>
            <a:srgbClr val="3B82F6">
              <a:alpha val="20000"/>
            </a:srgbClr>
          </a:solidFill>
          <a:ln/>
        </p:spPr>
      </p:sp>
      <p:sp>
        <p:nvSpPr>
          <p:cNvPr id="20" name="Text 15"/>
          <p:cNvSpPr txBox="1"/>
          <p:nvPr/>
        </p:nvSpPr>
        <p:spPr>
          <a:xfrm>
            <a:off x="1067105" y="60990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投资决策要点总结</a:t>
            </a:r>
            <a:endParaRPr lang="en-US" sz="2200" dirty="0"/>
          </a:p>
        </p:txBody>
      </p:sp>
      <p:sp>
        <p:nvSpPr>
          <p:cNvPr id="21" name="Text 16"/>
          <p:cNvSpPr txBox="1"/>
          <p:nvPr/>
        </p:nvSpPr>
        <p:spPr>
          <a:xfrm>
            <a:off x="1600200" y="2066544"/>
            <a:ext cx="2553005"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核心价值评估（不超过3句）</a:t>
            </a:r>
            <a:endParaRPr lang="en-US" sz="1500" dirty="0"/>
          </a:p>
        </p:txBody>
      </p:sp>
      <p:sp>
        <p:nvSpPr>
          <p:cNvPr id="22" name="Text 17"/>
          <p:cNvSpPr txBox="1"/>
          <p:nvPr/>
        </p:nvSpPr>
        <p:spPr>
          <a:xfrm>
            <a:off x="1600200" y="2486254"/>
            <a:ext cx="8401507" cy="228600"/>
          </a:xfrm>
          <a:prstGeom prst="rect">
            <a:avLst/>
          </a:prstGeom>
          <a:noFill/>
          <a:ln/>
        </p:spPr>
        <p:txBody>
          <a:bodyPr wrap="square" lIns="0" tIns="0" rIns="0" bIns="0" rtlCol="0" anchor="ctr"/>
          <a:lstStyle/>
          <a:p>
            <a:pPr algn="l" indent="0" marL="0">
              <a:buNone/>
            </a:pPr>
            <a:r>
              <a:rPr lang="en-US" sz="1500" dirty="0">
                <a:solidFill>
                  <a:srgbClr val="1E3A8A"/>
                </a:solidFill>
                <a:latin typeface="Inter" pitchFamily="34" charset="0"/>
                <a:ea typeface="Inter" pitchFamily="34" charset="-122"/>
                <a:cs typeface="Inter" pitchFamily="34" charset="-120"/>
              </a:rPr>
              <a:t>该项目的智能体平台通过专有大模型技术将企业客服响应速度提升10倍，同时降低60%运营成本。</a:t>
            </a:r>
            <a:endParaRPr lang="en-US" sz="1500" dirty="0"/>
          </a:p>
        </p:txBody>
      </p:sp>
      <p:sp>
        <p:nvSpPr>
          <p:cNvPr id="23" name="Text 18"/>
          <p:cNvSpPr txBox="1"/>
          <p:nvPr/>
        </p:nvSpPr>
        <p:spPr>
          <a:xfrm>
            <a:off x="1600200" y="2752344"/>
            <a:ext cx="7506310" cy="228600"/>
          </a:xfrm>
          <a:prstGeom prst="rect">
            <a:avLst/>
          </a:prstGeom>
          <a:noFill/>
          <a:ln/>
        </p:spPr>
        <p:txBody>
          <a:bodyPr wrap="square" lIns="0" tIns="0" rIns="0" bIns="0" rtlCol="0" anchor="ctr"/>
          <a:lstStyle/>
          <a:p>
            <a:pPr algn="l" indent="0" marL="0">
              <a:buNone/>
            </a:pPr>
            <a:r>
              <a:rPr lang="en-US" sz="1500" dirty="0">
                <a:solidFill>
                  <a:srgbClr val="1E3A8A"/>
                </a:solidFill>
                <a:latin typeface="Inter" pitchFamily="34" charset="0"/>
                <a:ea typeface="Inter" pitchFamily="34" charset="-122"/>
                <a:cs typeface="Inter" pitchFamily="34" charset="-120"/>
              </a:rPr>
              <a:t>项目已获得三家世界500强企业付费试点，客户留存率达95%，且MRR环比增长40%。</a:t>
            </a:r>
            <a:endParaRPr lang="en-US" sz="1500" dirty="0"/>
          </a:p>
        </p:txBody>
      </p:sp>
      <p:sp>
        <p:nvSpPr>
          <p:cNvPr id="24" name="Text 19"/>
          <p:cNvSpPr txBox="1"/>
          <p:nvPr/>
        </p:nvSpPr>
        <p:spPr>
          <a:xfrm>
            <a:off x="1600200" y="3019349"/>
            <a:ext cx="9344254" cy="495605"/>
          </a:xfrm>
          <a:prstGeom prst="rect">
            <a:avLst/>
          </a:prstGeom>
          <a:noFill/>
          <a:ln/>
        </p:spPr>
        <p:txBody>
          <a:bodyPr wrap="square" lIns="0" tIns="0" rIns="0" bIns="0" rtlCol="0" anchor="ctr"/>
          <a:lstStyle/>
          <a:p>
            <a:pPr algn="l" indent="0" marL="0">
              <a:buNone/>
            </a:pPr>
            <a:r>
              <a:rPr lang="en-US" sz="1500" dirty="0">
                <a:solidFill>
                  <a:srgbClr val="1E3A8A"/>
                </a:solidFill>
                <a:latin typeface="Inter" pitchFamily="34" charset="0"/>
                <a:ea typeface="Inter" pitchFamily="34" charset="-122"/>
                <a:cs typeface="Inter" pitchFamily="34" charset="-120"/>
              </a:rPr>
              <a:t>团队由前谷歌AI研究员领衔，拥有智能体技术5项专利，在企业级AI应用市场有望3年内达到10亿美元年收入规模。</a:t>
            </a:r>
            <a:endParaRPr lang="en-US" sz="1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2191695" cy="76196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0202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投资人视角评估：市场价值与风险平衡分析</a:t>
            </a:r>
            <a:endParaRPr lang="en-US" sz="1200" dirty="0"/>
          </a:p>
        </p:txBody>
      </p:sp>
      <p:sp>
        <p:nvSpPr>
          <p:cNvPr id="6" name="Shape 3"/>
          <p:cNvSpPr/>
          <p:nvPr/>
        </p:nvSpPr>
        <p:spPr>
          <a:xfrm>
            <a:off x="1067105" y="1742846"/>
            <a:ext cx="28346" cy="838505"/>
          </a:xfrm>
          <a:prstGeom prst="rect">
            <a:avLst/>
          </a:prstGeom>
          <a:solidFill>
            <a:srgbClr val="2563EB"/>
          </a:solidFill>
          <a:ln/>
        </p:spPr>
      </p:sp>
      <p:sp>
        <p:nvSpPr>
          <p:cNvPr id="7" name="Shape 4"/>
          <p:cNvSpPr/>
          <p:nvPr/>
        </p:nvSpPr>
        <p:spPr>
          <a:xfrm>
            <a:off x="1067105" y="2734056"/>
            <a:ext cx="28346" cy="838505"/>
          </a:xfrm>
          <a:prstGeom prst="rect">
            <a:avLst/>
          </a:prstGeom>
          <a:solidFill>
            <a:srgbClr val="2563EB"/>
          </a:solidFill>
          <a:ln/>
        </p:spPr>
      </p:sp>
      <p:sp>
        <p:nvSpPr>
          <p:cNvPr id="8" name="Shape 5"/>
          <p:cNvSpPr/>
          <p:nvPr/>
        </p:nvSpPr>
        <p:spPr>
          <a:xfrm>
            <a:off x="1067105" y="3724351"/>
            <a:ext cx="28346" cy="838505"/>
          </a:xfrm>
          <a:prstGeom prst="rect">
            <a:avLst/>
          </a:prstGeom>
          <a:solidFill>
            <a:srgbClr val="2563EB"/>
          </a:solidFill>
          <a:ln/>
        </p:spPr>
      </p:sp>
      <p:sp>
        <p:nvSpPr>
          <p:cNvPr id="9" name="Text 6"/>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目标市场评估要点</a:t>
            </a:r>
            <a:endParaRPr lang="en-US" sz="1200" dirty="0"/>
          </a:p>
        </p:txBody>
      </p:sp>
      <p:sp>
        <p:nvSpPr>
          <p:cNvPr id="10" name="Text 7"/>
          <p:cNvSpPr txBox="1"/>
          <p:nvPr/>
        </p:nvSpPr>
        <p:spPr>
          <a:xfrm>
            <a:off x="1209751" y="2752344"/>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未解决问题与需求验证</a:t>
            </a:r>
            <a:endParaRPr lang="en-US" sz="1200" dirty="0"/>
          </a:p>
        </p:txBody>
      </p:sp>
      <p:sp>
        <p:nvSpPr>
          <p:cNvPr id="11" name="Text 8"/>
          <p:cNvSpPr txBox="1"/>
          <p:nvPr/>
        </p:nvSpPr>
        <p:spPr>
          <a:xfrm>
            <a:off x="1209751" y="3743554"/>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市场差异化可持续性</a:t>
            </a:r>
            <a:endParaRPr lang="en-US" sz="1200" dirty="0"/>
          </a:p>
        </p:txBody>
      </p:sp>
      <p:sp>
        <p:nvSpPr>
          <p:cNvPr id="12" name="Text 9"/>
          <p:cNvSpPr txBox="1"/>
          <p:nvPr/>
        </p:nvSpPr>
        <p:spPr>
          <a:xfrm>
            <a:off x="1209751" y="2018995"/>
            <a:ext cx="4625035"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该项目目标市场定义是否足够清晰？市场数据佐证是否可信？Agentic AI核心市场2024年5.7-59亿美元，2030年预计超470亿美元的增长预期是否有过度乐观因素？应考察项目能否切实获取该增量市场的份额。</a:t>
            </a:r>
            <a:endParaRPr lang="en-US" sz="1000" dirty="0"/>
          </a:p>
        </p:txBody>
      </p:sp>
      <p:sp>
        <p:nvSpPr>
          <p:cNvPr id="13" name="Text 10"/>
          <p:cNvSpPr txBox="1"/>
          <p:nvPr/>
        </p:nvSpPr>
        <p:spPr>
          <a:xfrm>
            <a:off x="1209751" y="3010205"/>
            <a:ext cx="4634179"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所针对的痛点是否为刚需？现有解决方案的不足是否确实存在且无法短期改进？需要验证项目的用户调研是否系统性进行，样本是否具有代表性，而非仅凭创始团队主观判断。如：当前AI体验碎片化问题是否得到目标用户确认。</a:t>
            </a:r>
            <a:endParaRPr lang="en-US" sz="1000" dirty="0"/>
          </a:p>
        </p:txBody>
      </p:sp>
      <p:sp>
        <p:nvSpPr>
          <p:cNvPr id="14" name="Text 11"/>
          <p:cNvSpPr txBox="1"/>
          <p:nvPr/>
        </p:nvSpPr>
        <p:spPr>
          <a:xfrm>
            <a:off x="1209751" y="4000500"/>
            <a:ext cx="4634179"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在市场中的差异化定位是否足够独特且难以复制？需评估其竞争优势的可持续性，以及是否能构建足够的护城河。特别要分析项目在ToB或ToC领域的专注度，避免战线过长导致资源分散和核心竞争力不足的风险。</a:t>
            </a:r>
            <a:endParaRPr lang="en-US" sz="1000" dirty="0"/>
          </a:p>
        </p:txBody>
      </p:sp>
      <p:sp>
        <p:nvSpPr>
          <p:cNvPr id="15" name="Shape 12"/>
          <p:cNvSpPr/>
          <p:nvPr/>
        </p:nvSpPr>
        <p:spPr>
          <a:xfrm>
            <a:off x="6248095" y="1742846"/>
            <a:ext cx="4876495" cy="2495398"/>
          </a:xfrm>
          <a:prstGeom prst="roundRect">
            <a:avLst>
              <a:gd name="adj" fmla="val 1119"/>
            </a:avLst>
          </a:prstGeom>
          <a:solidFill>
            <a:srgbClr val="FEF2F2"/>
          </a:solidFill>
          <a:ln w="12700">
            <a:solidFill>
              <a:srgbClr val="FEE2E2"/>
            </a:solidFill>
            <a:prstDash val="solid"/>
          </a:ln>
        </p:spPr>
      </p:sp>
      <p:pic>
        <p:nvPicPr>
          <p:cNvPr id="16"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17" name="Text 13"/>
          <p:cNvSpPr txBox="1"/>
          <p:nvPr/>
        </p:nvSpPr>
        <p:spPr>
          <a:xfrm>
            <a:off x="6752844" y="1962302"/>
            <a:ext cx="1038758"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市场风险评估</a:t>
            </a:r>
            <a:endParaRPr lang="en-US" sz="1200" dirty="0"/>
          </a:p>
        </p:txBody>
      </p:sp>
      <p:sp>
        <p:nvSpPr>
          <p:cNvPr id="18" name="Text 14"/>
          <p:cNvSpPr txBox="1"/>
          <p:nvPr/>
        </p:nvSpPr>
        <p:spPr>
          <a:xfrm>
            <a:off x="6676949" y="229514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技术依赖风险：</a:t>
            </a:r>
            <a:endParaRPr lang="en-US" sz="1000" dirty="0"/>
          </a:p>
        </p:txBody>
      </p:sp>
      <p:sp>
        <p:nvSpPr>
          <p:cNvPr id="19" name="Text 15"/>
          <p:cNvSpPr txBox="1"/>
          <p:nvPr/>
        </p:nvSpPr>
        <p:spPr>
          <a:xfrm>
            <a:off x="6676949" y="275234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竞争激烈程度：</a:t>
            </a:r>
            <a:endParaRPr lang="en-US" sz="1000" dirty="0"/>
          </a:p>
        </p:txBody>
      </p:sp>
      <p:sp>
        <p:nvSpPr>
          <p:cNvPr id="20" name="Text 16"/>
          <p:cNvSpPr txBox="1"/>
          <p:nvPr/>
        </p:nvSpPr>
        <p:spPr>
          <a:xfrm>
            <a:off x="6676949" y="320954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市场教育成本：</a:t>
            </a:r>
            <a:endParaRPr lang="en-US" sz="1000" dirty="0"/>
          </a:p>
        </p:txBody>
      </p:sp>
      <p:sp>
        <p:nvSpPr>
          <p:cNvPr id="21" name="Text 17"/>
          <p:cNvSpPr txBox="1"/>
          <p:nvPr/>
        </p:nvSpPr>
        <p:spPr>
          <a:xfrm>
            <a:off x="6676949" y="366674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政策与合规风险：</a:t>
            </a:r>
            <a:endParaRPr lang="en-US" sz="1000" dirty="0"/>
          </a:p>
        </p:txBody>
      </p:sp>
      <p:sp>
        <p:nvSpPr>
          <p:cNvPr id="22" name="Text 18"/>
          <p:cNvSpPr txBox="1"/>
          <p:nvPr/>
        </p:nvSpPr>
        <p:spPr>
          <a:xfrm>
            <a:off x="6676949" y="2295144"/>
            <a:ext cx="431962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项目是否过度依赖特定大模型或API？供应商政策变化可能导致成本结构或功能可用性突变</a:t>
            </a:r>
            <a:endParaRPr lang="en-US" sz="1000" dirty="0"/>
          </a:p>
        </p:txBody>
      </p:sp>
      <p:sp>
        <p:nvSpPr>
          <p:cNvPr id="23" name="Text 19"/>
          <p:cNvSpPr txBox="1"/>
          <p:nvPr/>
        </p:nvSpPr>
        <p:spPr>
          <a:xfrm>
            <a:off x="6676949" y="27523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赛道热度是否已吸引过多玩家？大厂是否已明确进入该领域？</a:t>
            </a:r>
            <a:endParaRPr lang="en-US" sz="1000" dirty="0"/>
          </a:p>
        </p:txBody>
      </p:sp>
      <p:sp>
        <p:nvSpPr>
          <p:cNvPr id="24" name="Text 20"/>
          <p:cNvSpPr txBox="1"/>
          <p:nvPr/>
        </p:nvSpPr>
        <p:spPr>
          <a:xfrm>
            <a:off x="6676949" y="32095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目标用户接受智能体解决方案的成熟度如何？营销与市场教育成本是否被低估？</a:t>
            </a:r>
            <a:endParaRPr lang="en-US" sz="1000" dirty="0"/>
          </a:p>
        </p:txBody>
      </p:sp>
      <p:sp>
        <p:nvSpPr>
          <p:cNvPr id="25" name="Text 21"/>
          <p:cNvSpPr txBox="1"/>
          <p:nvPr/>
        </p:nvSpPr>
        <p:spPr>
          <a:xfrm>
            <a:off x="6676949" y="36667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项目是否涉及敏感数据、隐私或受监管行业？相关法规变化可能带来的影响</a:t>
            </a:r>
            <a:endParaRPr lang="en-US" sz="1000" dirty="0"/>
          </a:p>
        </p:txBody>
      </p:sp>
      <p:sp>
        <p:nvSpPr>
          <p:cNvPr id="26" name="Shape 22"/>
          <p:cNvSpPr/>
          <p:nvPr/>
        </p:nvSpPr>
        <p:spPr>
          <a:xfrm>
            <a:off x="6248095" y="4429354"/>
            <a:ext cx="4876495" cy="2038198"/>
          </a:xfrm>
          <a:prstGeom prst="roundRect">
            <a:avLst>
              <a:gd name="adj" fmla="val 1677"/>
            </a:avLst>
          </a:prstGeom>
          <a:solidFill>
            <a:srgbClr val="EFF6FF"/>
          </a:solidFill>
          <a:ln w="12700">
            <a:solidFill>
              <a:srgbClr val="DBEAFE"/>
            </a:solidFill>
            <a:prstDash val="solid"/>
          </a:ln>
        </p:spPr>
      </p:sp>
      <p:pic>
        <p:nvPicPr>
          <p:cNvPr id="27" name="Image 2" descr="preencoded.png">    </p:cNvPr>
          <p:cNvPicPr>
            <a:picLocks noChangeAspect="1"/>
          </p:cNvPicPr>
          <p:nvPr/>
        </p:nvPicPr>
        <p:blipFill>
          <a:blip r:embed="rId3"/>
          <a:srcRect l="0" r="0" t="0" b="0"/>
          <a:stretch/>
        </p:blipFill>
        <p:spPr>
          <a:xfrm>
            <a:off x="6448349" y="4647895"/>
            <a:ext cx="237744" cy="190195"/>
          </a:xfrm>
          <a:prstGeom prst="rect">
            <a:avLst/>
          </a:prstGeom>
        </p:spPr>
      </p:pic>
      <p:sp>
        <p:nvSpPr>
          <p:cNvPr id="28" name="Text 23"/>
          <p:cNvSpPr txBox="1"/>
          <p:nvPr/>
        </p:nvSpPr>
        <p:spPr>
          <a:xfrm>
            <a:off x="6801307" y="4647895"/>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投资决策考量</a:t>
            </a:r>
            <a:endParaRPr lang="en-US" sz="1200" dirty="0"/>
          </a:p>
        </p:txBody>
      </p:sp>
      <p:sp>
        <p:nvSpPr>
          <p:cNvPr id="29" name="Text 24"/>
          <p:cNvSpPr txBox="1"/>
          <p:nvPr/>
        </p:nvSpPr>
        <p:spPr>
          <a:xfrm>
            <a:off x="6448349" y="4981651"/>
            <a:ext cx="35679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评估该项目的市场切入策略时，应重点考察以下关键因素：</a:t>
            </a:r>
            <a:endParaRPr lang="en-US" sz="1000" dirty="0"/>
          </a:p>
        </p:txBody>
      </p:sp>
      <p:sp>
        <p:nvSpPr>
          <p:cNvPr id="30" name="Shape 25"/>
          <p:cNvSpPr/>
          <p:nvPr/>
        </p:nvSpPr>
        <p:spPr>
          <a:xfrm>
            <a:off x="6448349" y="5315407"/>
            <a:ext cx="114300" cy="114300"/>
          </a:xfrm>
          <a:prstGeom prst="roundRect">
            <a:avLst>
              <a:gd name="adj" fmla="val 800000"/>
            </a:avLst>
          </a:prstGeom>
          <a:solidFill>
            <a:srgbClr val="10B981"/>
          </a:solidFill>
          <a:ln/>
        </p:spPr>
      </p:sp>
      <p:sp>
        <p:nvSpPr>
          <p:cNvPr id="31" name="Shape 26"/>
          <p:cNvSpPr/>
          <p:nvPr/>
        </p:nvSpPr>
        <p:spPr>
          <a:xfrm>
            <a:off x="6448349" y="5581498"/>
            <a:ext cx="114300" cy="114300"/>
          </a:xfrm>
          <a:prstGeom prst="roundRect">
            <a:avLst>
              <a:gd name="adj" fmla="val 800000"/>
            </a:avLst>
          </a:prstGeom>
          <a:solidFill>
            <a:srgbClr val="10B981"/>
          </a:solidFill>
          <a:ln/>
        </p:spPr>
      </p:sp>
      <p:sp>
        <p:nvSpPr>
          <p:cNvPr id="32" name="Shape 27"/>
          <p:cNvSpPr/>
          <p:nvPr/>
        </p:nvSpPr>
        <p:spPr>
          <a:xfrm>
            <a:off x="6448349" y="5848502"/>
            <a:ext cx="114300" cy="114300"/>
          </a:xfrm>
          <a:prstGeom prst="roundRect">
            <a:avLst>
              <a:gd name="adj" fmla="val 800000"/>
            </a:avLst>
          </a:prstGeom>
          <a:solidFill>
            <a:srgbClr val="10B981"/>
          </a:solidFill>
          <a:ln/>
        </p:spPr>
      </p:sp>
      <p:sp>
        <p:nvSpPr>
          <p:cNvPr id="33" name="Shape 28"/>
          <p:cNvSpPr/>
          <p:nvPr/>
        </p:nvSpPr>
        <p:spPr>
          <a:xfrm>
            <a:off x="6448349" y="6115507"/>
            <a:ext cx="114300" cy="114300"/>
          </a:xfrm>
          <a:prstGeom prst="roundRect">
            <a:avLst>
              <a:gd name="adj" fmla="val 800000"/>
            </a:avLst>
          </a:prstGeom>
          <a:solidFill>
            <a:srgbClr val="10B981"/>
          </a:solidFill>
          <a:ln/>
        </p:spPr>
      </p:sp>
      <p:sp>
        <p:nvSpPr>
          <p:cNvPr id="34" name="Text 29"/>
          <p:cNvSpPr txBox="1"/>
          <p:nvPr/>
        </p:nvSpPr>
        <p:spPr>
          <a:xfrm>
            <a:off x="6638544" y="5286146"/>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市场问题的清晰度与紧迫性</a:t>
            </a:r>
            <a:endParaRPr lang="en-US" sz="1000" dirty="0"/>
          </a:p>
        </p:txBody>
      </p:sp>
      <p:sp>
        <p:nvSpPr>
          <p:cNvPr id="35" name="Text 30"/>
          <p:cNvSpPr txBox="1"/>
          <p:nvPr/>
        </p:nvSpPr>
        <p:spPr>
          <a:xfrm>
            <a:off x="6638544" y="5553151"/>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用户调研的广度与深度</a:t>
            </a:r>
            <a:endParaRPr lang="en-US" sz="1000" dirty="0"/>
          </a:p>
        </p:txBody>
      </p:sp>
      <p:sp>
        <p:nvSpPr>
          <p:cNvPr id="36" name="Text 31"/>
          <p:cNvSpPr txBox="1"/>
          <p:nvPr/>
        </p:nvSpPr>
        <p:spPr>
          <a:xfrm>
            <a:off x="6638544" y="5820156"/>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竞争格局中的差异化程度</a:t>
            </a:r>
            <a:endParaRPr lang="en-US" sz="1000" dirty="0"/>
          </a:p>
        </p:txBody>
      </p:sp>
      <p:sp>
        <p:nvSpPr>
          <p:cNvPr id="37" name="Text 32"/>
          <p:cNvSpPr txBox="1"/>
          <p:nvPr/>
        </p:nvSpPr>
        <p:spPr>
          <a:xfrm>
            <a:off x="6638544" y="6086246"/>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目标市场的财务回报潜力</a:t>
            </a:r>
            <a:endParaRPr lang="en-US" sz="1000" dirty="0"/>
          </a:p>
        </p:txBody>
      </p:sp>
      <p:sp>
        <p:nvSpPr>
          <p:cNvPr id="38" name="Shape 33"/>
          <p:cNvSpPr/>
          <p:nvPr/>
        </p:nvSpPr>
        <p:spPr>
          <a:xfrm>
            <a:off x="1067105" y="6467551"/>
            <a:ext cx="10058400" cy="9144"/>
          </a:xfrm>
          <a:prstGeom prst="rect">
            <a:avLst/>
          </a:prstGeom>
          <a:solidFill>
            <a:srgbClr val="E5E7EB"/>
          </a:solidFill>
          <a:ln/>
        </p:spPr>
      </p:sp>
      <p:pic>
        <p:nvPicPr>
          <p:cNvPr id="39" name="Image 3" descr="preencoded.png">    </p:cNvPr>
          <p:cNvPicPr>
            <a:picLocks noChangeAspect="1"/>
          </p:cNvPicPr>
          <p:nvPr/>
        </p:nvPicPr>
        <p:blipFill>
          <a:blip r:embed="rId4"/>
          <a:srcRect l="-2512" r="-2512" t="0" b="0"/>
          <a:stretch/>
        </p:blipFill>
        <p:spPr>
          <a:xfrm>
            <a:off x="1067105" y="6752844"/>
            <a:ext cx="105156" cy="133502"/>
          </a:xfrm>
          <a:prstGeom prst="rect">
            <a:avLst/>
          </a:prstGeom>
        </p:spPr>
      </p:pic>
      <p:sp>
        <p:nvSpPr>
          <p:cNvPr id="40" name="Text 34"/>
          <p:cNvSpPr txBox="1"/>
          <p:nvPr/>
        </p:nvSpPr>
        <p:spPr>
          <a:xfrm>
            <a:off x="1248156" y="6638544"/>
            <a:ext cx="9968789" cy="352958"/>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投资决策洞察：市场机会与风险始终共存。优秀项目应展示对风险的清醒认知，而非仅强调乐观预期。风险的前瞻性识别与应对策略往往比纯粹的市场规模论证更能打动资深投资人。</a:t>
            </a:r>
            <a:endParaRPr lang="en-US" sz="1000" dirty="0"/>
          </a:p>
        </p:txBody>
      </p:sp>
      <p:sp>
        <p:nvSpPr>
          <p:cNvPr id="41" name="Shape 35"/>
          <p:cNvSpPr/>
          <p:nvPr/>
        </p:nvSpPr>
        <p:spPr>
          <a:xfrm>
            <a:off x="1429207" y="1714500"/>
            <a:ext cx="57607" cy="57607"/>
          </a:xfrm>
          <a:prstGeom prst="ellipse">
            <a:avLst/>
          </a:prstGeom>
          <a:solidFill>
            <a:srgbClr val="3B82F6"/>
          </a:solidFill>
          <a:ln/>
        </p:spPr>
      </p:sp>
      <p:sp>
        <p:nvSpPr>
          <p:cNvPr id="42" name="Shape 36"/>
          <p:cNvSpPr/>
          <p:nvPr/>
        </p:nvSpPr>
        <p:spPr>
          <a:xfrm>
            <a:off x="1904695" y="2095805"/>
            <a:ext cx="57607" cy="57607"/>
          </a:xfrm>
          <a:prstGeom prst="ellipse">
            <a:avLst/>
          </a:prstGeom>
          <a:solidFill>
            <a:srgbClr val="3B82F6"/>
          </a:solidFill>
          <a:ln/>
        </p:spPr>
      </p:sp>
      <p:sp>
        <p:nvSpPr>
          <p:cNvPr id="43" name="Shape 37"/>
          <p:cNvSpPr/>
          <p:nvPr/>
        </p:nvSpPr>
        <p:spPr>
          <a:xfrm>
            <a:off x="1333195" y="2476195"/>
            <a:ext cx="57607" cy="57607"/>
          </a:xfrm>
          <a:prstGeom prst="ellipse">
            <a:avLst/>
          </a:prstGeom>
          <a:solidFill>
            <a:srgbClr val="3B82F6"/>
          </a:solidFill>
          <a:ln/>
        </p:spPr>
      </p:sp>
      <p:sp>
        <p:nvSpPr>
          <p:cNvPr id="44" name="Shape 38"/>
          <p:cNvSpPr/>
          <p:nvPr/>
        </p:nvSpPr>
        <p:spPr>
          <a:xfrm>
            <a:off x="1444752" y="1861718"/>
            <a:ext cx="476402" cy="9144"/>
          </a:xfrm>
          <a:prstGeom prst="rect">
            <a:avLst/>
          </a:prstGeom>
          <a:solidFill>
            <a:srgbClr val="3B82F6">
              <a:alpha val="20000"/>
            </a:srgbClr>
          </a:solidFill>
          <a:ln/>
        </p:spPr>
      </p:sp>
      <p:sp>
        <p:nvSpPr>
          <p:cNvPr id="45" name="Shape 39"/>
          <p:cNvSpPr/>
          <p:nvPr/>
        </p:nvSpPr>
        <p:spPr>
          <a:xfrm>
            <a:off x="1837944" y="1940357"/>
            <a:ext cx="571500" cy="9144"/>
          </a:xfrm>
          <a:prstGeom prst="rect">
            <a:avLst/>
          </a:prstGeom>
          <a:solidFill>
            <a:srgbClr val="3B82F6">
              <a:alpha val="20000"/>
            </a:srgbClr>
          </a:solidFill>
          <a:ln/>
        </p:spPr>
      </p:sp>
      <p:sp>
        <p:nvSpPr>
          <p:cNvPr id="46" name="Text 40"/>
          <p:cNvSpPr txBox="1"/>
          <p:nvPr/>
        </p:nvSpPr>
        <p:spPr>
          <a:xfrm>
            <a:off x="1067105" y="609905"/>
            <a:ext cx="1929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市场机会分析</a:t>
            </a: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2191695" cy="7105802"/>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7536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Agentic AI项目产品体验评估框架与创新价值判断维度</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Text 6"/>
          <p:cNvSpPr txBox="1"/>
          <p:nvPr/>
        </p:nvSpPr>
        <p:spPr>
          <a:xfrm>
            <a:off x="1209751" y="1762049"/>
            <a:ext cx="22576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产品实际体验评估（非天使轮）</a:t>
            </a:r>
            <a:endParaRPr lang="en-US" sz="1200" dirty="0"/>
          </a:p>
        </p:txBody>
      </p:sp>
      <p:sp>
        <p:nvSpPr>
          <p:cNvPr id="10" name="Text 7"/>
          <p:cNvSpPr txBox="1"/>
          <p:nvPr/>
        </p:nvSpPr>
        <p:spPr>
          <a:xfrm>
            <a:off x="1209751" y="2562149"/>
            <a:ext cx="137160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Pre-PMF阶段评估</a:t>
            </a:r>
            <a:endParaRPr lang="en-US" sz="1200" dirty="0"/>
          </a:p>
        </p:txBody>
      </p:sp>
      <p:sp>
        <p:nvSpPr>
          <p:cNvPr id="11" name="Text 8"/>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硬科技领先性分析</a:t>
            </a:r>
            <a:endParaRPr lang="en-US" sz="1200" dirty="0"/>
          </a:p>
        </p:txBody>
      </p:sp>
      <p:sp>
        <p:nvSpPr>
          <p:cNvPr id="12" name="Text 9"/>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投资人亲自体验产品，评估用户旅程流畅度、核心功能完成度、界面设计与交互逻辑、使用频率粘性和实际解决问题的程度</a:t>
            </a:r>
            <a:endParaRPr lang="en-US" sz="1000" dirty="0"/>
          </a:p>
        </p:txBody>
      </p:sp>
      <p:sp>
        <p:nvSpPr>
          <p:cNvPr id="13" name="Text 10"/>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重点考察团队能力、愿景清晰度、执行计划合理性和资金使用预算；评估产品验证假设的设计与初步市场反馈指标</a:t>
            </a:r>
            <a:endParaRPr lang="en-US" sz="1000" dirty="0"/>
          </a:p>
        </p:txBody>
      </p:sp>
      <p:sp>
        <p:nvSpPr>
          <p:cNvPr id="14" name="Text 11"/>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评估核心技术学术影响力、工业界应用壁垒、技术团队背景深度、专利布局和技术演进路线图的可持续性</a:t>
            </a:r>
            <a:endParaRPr lang="en-US" sz="1000" dirty="0"/>
          </a:p>
        </p:txBody>
      </p:sp>
      <p:sp>
        <p:nvSpPr>
          <p:cNvPr id="15" name="Shape 12"/>
          <p:cNvSpPr/>
          <p:nvPr/>
        </p:nvSpPr>
        <p:spPr>
          <a:xfrm>
            <a:off x="6248095" y="1742846"/>
            <a:ext cx="4876495" cy="1733702"/>
          </a:xfrm>
          <a:prstGeom prst="roundRect">
            <a:avLst>
              <a:gd name="adj" fmla="val 2318"/>
            </a:avLst>
          </a:prstGeom>
          <a:solidFill>
            <a:srgbClr val="EFF6FF"/>
          </a:solidFill>
          <a:ln w="12700">
            <a:solidFill>
              <a:srgbClr val="DBEAFE"/>
            </a:solidFill>
            <a:prstDash val="solid"/>
          </a:ln>
        </p:spPr>
      </p:sp>
      <p:pic>
        <p:nvPicPr>
          <p:cNvPr id="16"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17" name="Text 13"/>
          <p:cNvSpPr txBox="1"/>
          <p:nvPr/>
        </p:nvSpPr>
        <p:spPr>
          <a:xfrm>
            <a:off x="6752844" y="1962302"/>
            <a:ext cx="2572207"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10倍体验提升：Agentic AI赋能产品</a:t>
            </a:r>
            <a:endParaRPr lang="en-US" sz="1200" dirty="0"/>
          </a:p>
        </p:txBody>
      </p:sp>
      <p:sp>
        <p:nvSpPr>
          <p:cNvPr id="18" name="Text 14"/>
          <p:cNvSpPr txBox="1"/>
          <p:nvPr/>
        </p:nvSpPr>
        <p:spPr>
          <a:xfrm>
            <a:off x="6676949" y="229514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任务完成时间缩减：</a:t>
            </a:r>
            <a:endParaRPr lang="en-US" sz="1000" dirty="0"/>
          </a:p>
        </p:txBody>
      </p:sp>
      <p:sp>
        <p:nvSpPr>
          <p:cNvPr id="19" name="Text 15"/>
          <p:cNvSpPr txBox="1"/>
          <p:nvPr/>
        </p:nvSpPr>
        <p:spPr>
          <a:xfrm>
            <a:off x="6676949" y="25621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认知负荷降低：</a:t>
            </a:r>
            <a:endParaRPr lang="en-US" sz="1000" dirty="0"/>
          </a:p>
        </p:txBody>
      </p:sp>
      <p:sp>
        <p:nvSpPr>
          <p:cNvPr id="20" name="Text 16"/>
          <p:cNvSpPr txBox="1"/>
          <p:nvPr/>
        </p:nvSpPr>
        <p:spPr>
          <a:xfrm>
            <a:off x="6676949" y="282915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决策质量提升：</a:t>
            </a:r>
            <a:endParaRPr lang="en-US" sz="1000" dirty="0"/>
          </a:p>
        </p:txBody>
      </p:sp>
      <p:sp>
        <p:nvSpPr>
          <p:cNvPr id="21" name="Text 17"/>
          <p:cNvSpPr txBox="1"/>
          <p:nvPr/>
        </p:nvSpPr>
        <p:spPr>
          <a:xfrm>
            <a:off x="6676949" y="309524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独特价值创造：</a:t>
            </a:r>
            <a:endParaRPr lang="en-US" sz="1000" dirty="0"/>
          </a:p>
        </p:txBody>
      </p:sp>
      <p:sp>
        <p:nvSpPr>
          <p:cNvPr id="22" name="Text 18"/>
          <p:cNvSpPr txBox="1"/>
          <p:nvPr/>
        </p:nvSpPr>
        <p:spPr>
          <a:xfrm>
            <a:off x="7877556" y="2295144"/>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智能体能将原本需要数小时的工作缩减为分钟级别</a:t>
            </a:r>
            <a:endParaRPr lang="en-US" sz="1000" dirty="0"/>
          </a:p>
        </p:txBody>
      </p:sp>
      <p:sp>
        <p:nvSpPr>
          <p:cNvPr id="23" name="Text 19"/>
          <p:cNvSpPr txBox="1"/>
          <p:nvPr/>
        </p:nvSpPr>
        <p:spPr>
          <a:xfrm>
            <a:off x="7610551" y="2562149"/>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通过智能体界面大幅简化用户学习曲线与操作复杂度</a:t>
            </a:r>
            <a:endParaRPr lang="en-US" sz="1000" dirty="0"/>
          </a:p>
        </p:txBody>
      </p:sp>
      <p:sp>
        <p:nvSpPr>
          <p:cNvPr id="24" name="Text 20"/>
          <p:cNvSpPr txBox="1"/>
          <p:nvPr/>
        </p:nvSpPr>
        <p:spPr>
          <a:xfrm>
            <a:off x="7610551" y="2829154"/>
            <a:ext cx="30915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通过智能体的上下文理解能力提供更精准建议/预测</a:t>
            </a:r>
            <a:endParaRPr lang="en-US" sz="1000" dirty="0"/>
          </a:p>
        </p:txBody>
      </p:sp>
      <p:sp>
        <p:nvSpPr>
          <p:cNvPr id="25" name="Text 21"/>
          <p:cNvSpPr txBox="1"/>
          <p:nvPr/>
        </p:nvSpPr>
        <p:spPr>
          <a:xfrm>
            <a:off x="7610551" y="3095244"/>
            <a:ext cx="32817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Agent赋能后创造之前传统产品不可能实现的全新体验</a:t>
            </a:r>
            <a:endParaRPr lang="en-US" sz="1000" dirty="0"/>
          </a:p>
        </p:txBody>
      </p:sp>
      <p:sp>
        <p:nvSpPr>
          <p:cNvPr id="26" name="Shape 22"/>
          <p:cNvSpPr/>
          <p:nvPr/>
        </p:nvSpPr>
        <p:spPr>
          <a:xfrm>
            <a:off x="6248095" y="3629254"/>
            <a:ext cx="4876495" cy="1733702"/>
          </a:xfrm>
          <a:prstGeom prst="roundRect">
            <a:avLst>
              <a:gd name="adj" fmla="val 2318"/>
            </a:avLst>
          </a:prstGeom>
          <a:solidFill>
            <a:srgbClr val="ECFDF5"/>
          </a:solidFill>
          <a:ln w="12700">
            <a:solidFill>
              <a:srgbClr val="D1FAE5"/>
            </a:solidFill>
            <a:prstDash val="solid"/>
          </a:ln>
        </p:spPr>
      </p:sp>
      <p:pic>
        <p:nvPicPr>
          <p:cNvPr id="27" name="Image 2" descr="preencoded.png">    </p:cNvPr>
          <p:cNvPicPr>
            <a:picLocks noChangeAspect="1"/>
          </p:cNvPicPr>
          <p:nvPr/>
        </p:nvPicPr>
        <p:blipFill>
          <a:blip r:embed="rId3"/>
          <a:srcRect l="-1282" r="-1282" t="0" b="0"/>
          <a:stretch/>
        </p:blipFill>
        <p:spPr>
          <a:xfrm>
            <a:off x="6448349" y="3847795"/>
            <a:ext cx="219456" cy="190195"/>
          </a:xfrm>
          <a:prstGeom prst="rect">
            <a:avLst/>
          </a:prstGeom>
        </p:spPr>
      </p:pic>
      <p:sp>
        <p:nvSpPr>
          <p:cNvPr id="28" name="Text 23"/>
          <p:cNvSpPr txBox="1"/>
          <p:nvPr/>
        </p:nvSpPr>
        <p:spPr>
          <a:xfrm>
            <a:off x="6782105" y="3847795"/>
            <a:ext cx="33247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10倍公司运营效率提升：Agent为主力"劳动力"</a:t>
            </a:r>
            <a:endParaRPr lang="en-US" sz="1200" dirty="0"/>
          </a:p>
        </p:txBody>
      </p:sp>
      <p:sp>
        <p:nvSpPr>
          <p:cNvPr id="29" name="Text 24"/>
          <p:cNvSpPr txBox="1"/>
          <p:nvPr/>
        </p:nvSpPr>
        <p:spPr>
          <a:xfrm>
            <a:off x="6676949" y="4181551"/>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组织架构重构：</a:t>
            </a:r>
            <a:endParaRPr lang="en-US" sz="1000" dirty="0"/>
          </a:p>
        </p:txBody>
      </p:sp>
      <p:sp>
        <p:nvSpPr>
          <p:cNvPr id="30" name="Text 25"/>
          <p:cNvSpPr txBox="1"/>
          <p:nvPr/>
        </p:nvSpPr>
        <p:spPr>
          <a:xfrm>
            <a:off x="6676949" y="4448556"/>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运营模式革新：</a:t>
            </a:r>
            <a:endParaRPr lang="en-US" sz="1000" dirty="0"/>
          </a:p>
        </p:txBody>
      </p:sp>
      <p:sp>
        <p:nvSpPr>
          <p:cNvPr id="31" name="Text 26"/>
          <p:cNvSpPr txBox="1"/>
          <p:nvPr/>
        </p:nvSpPr>
        <p:spPr>
          <a:xfrm>
            <a:off x="6676949" y="4714646"/>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规模扩展能力：</a:t>
            </a:r>
            <a:endParaRPr lang="en-US" sz="1000" dirty="0"/>
          </a:p>
        </p:txBody>
      </p:sp>
      <p:sp>
        <p:nvSpPr>
          <p:cNvPr id="32" name="Text 27"/>
          <p:cNvSpPr txBox="1"/>
          <p:nvPr/>
        </p:nvSpPr>
        <p:spPr>
          <a:xfrm>
            <a:off x="6676949" y="4981651"/>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知识沉淀与传承：</a:t>
            </a:r>
            <a:endParaRPr lang="en-US" sz="1000" dirty="0"/>
          </a:p>
        </p:txBody>
      </p:sp>
      <p:sp>
        <p:nvSpPr>
          <p:cNvPr id="33" name="Text 28"/>
          <p:cNvSpPr txBox="1"/>
          <p:nvPr/>
        </p:nvSpPr>
        <p:spPr>
          <a:xfrm>
            <a:off x="7610551" y="4181551"/>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以智能体为主力"劳动力"，人类提供高维指导和决策</a:t>
            </a:r>
            <a:endParaRPr lang="en-US" sz="1000" dirty="0"/>
          </a:p>
        </p:txBody>
      </p:sp>
      <p:sp>
        <p:nvSpPr>
          <p:cNvPr id="34" name="Text 29"/>
          <p:cNvSpPr txBox="1"/>
          <p:nvPr/>
        </p:nvSpPr>
        <p:spPr>
          <a:xfrm>
            <a:off x="7610551" y="4448556"/>
            <a:ext cx="27962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将人工流程自动化，实现24/7全天候业务运转</a:t>
            </a:r>
            <a:endParaRPr lang="en-US" sz="1000" dirty="0"/>
          </a:p>
        </p:txBody>
      </p:sp>
      <p:sp>
        <p:nvSpPr>
          <p:cNvPr id="35" name="Text 30"/>
          <p:cNvSpPr txBox="1"/>
          <p:nvPr/>
        </p:nvSpPr>
        <p:spPr>
          <a:xfrm>
            <a:off x="7610551" y="4714646"/>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突破人力资源瓶颈，实现业务指数级增长</a:t>
            </a:r>
            <a:endParaRPr lang="en-US" sz="1000" dirty="0"/>
          </a:p>
        </p:txBody>
      </p:sp>
      <p:sp>
        <p:nvSpPr>
          <p:cNvPr id="36" name="Text 31"/>
          <p:cNvSpPr txBox="1"/>
          <p:nvPr/>
        </p:nvSpPr>
        <p:spPr>
          <a:xfrm>
            <a:off x="7744054" y="4981651"/>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智能体保留组织知识，消除人才流失风险</a:t>
            </a:r>
            <a:endParaRPr lang="en-US" sz="1000" dirty="0"/>
          </a:p>
        </p:txBody>
      </p:sp>
      <p:sp>
        <p:nvSpPr>
          <p:cNvPr id="37" name="Shape 32"/>
          <p:cNvSpPr/>
          <p:nvPr/>
        </p:nvSpPr>
        <p:spPr>
          <a:xfrm>
            <a:off x="6248095" y="5514746"/>
            <a:ext cx="4876495" cy="629107"/>
          </a:xfrm>
          <a:prstGeom prst="roundRect">
            <a:avLst>
              <a:gd name="adj" fmla="val 17618"/>
            </a:avLst>
          </a:prstGeom>
          <a:solidFill>
            <a:srgbClr val="EEF2FF"/>
          </a:solidFill>
          <a:ln w="12700">
            <a:solidFill>
              <a:srgbClr val="E0E7FF"/>
            </a:solidFill>
            <a:prstDash val="solid"/>
          </a:ln>
        </p:spPr>
      </p:sp>
      <p:sp>
        <p:nvSpPr>
          <p:cNvPr id="38" name="Text 33"/>
          <p:cNvSpPr txBox="1"/>
          <p:nvPr/>
        </p:nvSpPr>
        <p:spPr>
          <a:xfrm>
            <a:off x="6372454" y="5648249"/>
            <a:ext cx="1034186" cy="162763"/>
          </a:xfrm>
          <a:prstGeom prst="rect">
            <a:avLst/>
          </a:prstGeom>
          <a:noFill/>
          <a:ln/>
        </p:spPr>
        <p:txBody>
          <a:bodyPr wrap="square" lIns="0" tIns="0" rIns="0" bIns="0" rtlCol="0" anchor="ctr"/>
          <a:lstStyle/>
          <a:p>
            <a:pPr algn="l" indent="0" marL="0">
              <a:buNone/>
            </a:pPr>
            <a:r>
              <a:rPr lang="en-US" sz="1000" b="1" dirty="0">
                <a:solidFill>
                  <a:srgbClr val="4338CA"/>
                </a:solidFill>
                <a:latin typeface="Inter" pitchFamily="34" charset="0"/>
                <a:ea typeface="Inter" pitchFamily="34" charset="-122"/>
                <a:cs typeface="Inter" pitchFamily="34" charset="-120"/>
              </a:rPr>
              <a:t>投资决策重点：</a:t>
            </a:r>
            <a:endParaRPr lang="en-US" sz="1000" dirty="0"/>
          </a:p>
        </p:txBody>
      </p:sp>
      <p:sp>
        <p:nvSpPr>
          <p:cNvPr id="39" name="Text 34"/>
          <p:cNvSpPr txBox="1"/>
          <p:nvPr/>
        </p:nvSpPr>
        <p:spPr>
          <a:xfrm>
            <a:off x="8238744" y="5648249"/>
            <a:ext cx="939089"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AI native设计</a:t>
            </a:r>
            <a:endParaRPr lang="en-US" sz="1000" dirty="0"/>
          </a:p>
        </p:txBody>
      </p:sp>
      <p:sp>
        <p:nvSpPr>
          <p:cNvPr id="40" name="Text 35"/>
          <p:cNvSpPr txBox="1"/>
          <p:nvPr/>
        </p:nvSpPr>
        <p:spPr>
          <a:xfrm>
            <a:off x="7306056" y="5648249"/>
            <a:ext cx="10341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评估项目是否为</a:t>
            </a:r>
            <a:endParaRPr lang="en-US" sz="1000" dirty="0"/>
          </a:p>
        </p:txBody>
      </p:sp>
      <p:sp>
        <p:nvSpPr>
          <p:cNvPr id="41" name="Text 36"/>
          <p:cNvSpPr txBox="1"/>
          <p:nvPr/>
        </p:nvSpPr>
        <p:spPr>
          <a:xfrm>
            <a:off x="6372454" y="5648249"/>
            <a:ext cx="46725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，且具备向智能体运营模式转型的清晰路径。传统产品简单AI赋能难以实现真正的10倍提升。</a:t>
            </a:r>
            <a:endParaRPr lang="en-US" sz="1000" dirty="0"/>
          </a:p>
        </p:txBody>
      </p:sp>
      <p:sp>
        <p:nvSpPr>
          <p:cNvPr id="42" name="Shape 37"/>
          <p:cNvSpPr/>
          <p:nvPr/>
        </p:nvSpPr>
        <p:spPr>
          <a:xfrm>
            <a:off x="1067105" y="6143854"/>
            <a:ext cx="10058400" cy="9144"/>
          </a:xfrm>
          <a:prstGeom prst="rect">
            <a:avLst/>
          </a:prstGeom>
          <a:solidFill>
            <a:srgbClr val="E5E7EB"/>
          </a:solidFill>
          <a:ln/>
        </p:spPr>
      </p:sp>
      <p:pic>
        <p:nvPicPr>
          <p:cNvPr id="43" name="Image 3" descr="preencoded.png">    </p:cNvPr>
          <p:cNvPicPr>
            <a:picLocks noChangeAspect="1"/>
          </p:cNvPicPr>
          <p:nvPr/>
        </p:nvPicPr>
        <p:blipFill>
          <a:blip r:embed="rId4"/>
          <a:srcRect l="0" r="0" t="0" b="0"/>
          <a:stretch/>
        </p:blipFill>
        <p:spPr>
          <a:xfrm>
            <a:off x="1067105" y="6334049"/>
            <a:ext cx="133502" cy="133502"/>
          </a:xfrm>
          <a:prstGeom prst="rect">
            <a:avLst/>
          </a:prstGeom>
        </p:spPr>
      </p:pic>
      <p:sp>
        <p:nvSpPr>
          <p:cNvPr id="44" name="Text 38"/>
          <p:cNvSpPr txBox="1"/>
          <p:nvPr/>
        </p:nvSpPr>
        <p:spPr>
          <a:xfrm>
            <a:off x="1276502" y="6314846"/>
            <a:ext cx="6891833"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实战建议：融资项目需展示产品端Agentic AI赋能带来的体验革新，以及公司运营向智能体劳动力转型的愿景和规划</a:t>
            </a:r>
            <a:endParaRPr lang="en-US" sz="1000" dirty="0"/>
          </a:p>
        </p:txBody>
      </p:sp>
      <p:sp>
        <p:nvSpPr>
          <p:cNvPr id="45" name="Shape 39"/>
          <p:cNvSpPr/>
          <p:nvPr/>
        </p:nvSpPr>
        <p:spPr>
          <a:xfrm>
            <a:off x="1429207" y="1714500"/>
            <a:ext cx="57607" cy="57607"/>
          </a:xfrm>
          <a:prstGeom prst="ellipse">
            <a:avLst/>
          </a:prstGeom>
          <a:solidFill>
            <a:srgbClr val="3B82F6"/>
          </a:solidFill>
          <a:ln/>
        </p:spPr>
      </p:sp>
      <p:sp>
        <p:nvSpPr>
          <p:cNvPr id="46" name="Shape 40"/>
          <p:cNvSpPr/>
          <p:nvPr/>
        </p:nvSpPr>
        <p:spPr>
          <a:xfrm>
            <a:off x="1904695" y="2095805"/>
            <a:ext cx="57607" cy="57607"/>
          </a:xfrm>
          <a:prstGeom prst="ellipse">
            <a:avLst/>
          </a:prstGeom>
          <a:solidFill>
            <a:srgbClr val="3B82F6"/>
          </a:solidFill>
          <a:ln/>
        </p:spPr>
      </p:sp>
      <p:sp>
        <p:nvSpPr>
          <p:cNvPr id="47" name="Shape 41"/>
          <p:cNvSpPr/>
          <p:nvPr/>
        </p:nvSpPr>
        <p:spPr>
          <a:xfrm>
            <a:off x="1333195" y="2476195"/>
            <a:ext cx="57607" cy="57607"/>
          </a:xfrm>
          <a:prstGeom prst="ellipse">
            <a:avLst/>
          </a:prstGeom>
          <a:solidFill>
            <a:srgbClr val="3B82F6"/>
          </a:solidFill>
          <a:ln/>
        </p:spPr>
      </p:sp>
      <p:sp>
        <p:nvSpPr>
          <p:cNvPr id="48" name="Shape 42"/>
          <p:cNvSpPr/>
          <p:nvPr/>
        </p:nvSpPr>
        <p:spPr>
          <a:xfrm>
            <a:off x="1444752" y="1861718"/>
            <a:ext cx="476402" cy="9144"/>
          </a:xfrm>
          <a:prstGeom prst="rect">
            <a:avLst/>
          </a:prstGeom>
          <a:solidFill>
            <a:srgbClr val="3B82F6">
              <a:alpha val="20000"/>
            </a:srgbClr>
          </a:solidFill>
          <a:ln/>
        </p:spPr>
      </p:sp>
      <p:sp>
        <p:nvSpPr>
          <p:cNvPr id="49" name="Shape 43"/>
          <p:cNvSpPr/>
          <p:nvPr/>
        </p:nvSpPr>
        <p:spPr>
          <a:xfrm>
            <a:off x="1837944" y="1940357"/>
            <a:ext cx="571500" cy="9144"/>
          </a:xfrm>
          <a:prstGeom prst="rect">
            <a:avLst/>
          </a:prstGeom>
          <a:solidFill>
            <a:srgbClr val="3B82F6">
              <a:alpha val="20000"/>
            </a:srgbClr>
          </a:solidFill>
          <a:ln/>
        </p:spPr>
      </p:sp>
      <p:sp>
        <p:nvSpPr>
          <p:cNvPr id="50" name="Text 44"/>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产品体验与创新评估</a:t>
            </a:r>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7563002"/>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52445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投资人视角：核心竞争力评估与风险点识别，"投人"是最关键决策</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团队与项目的深度匹配</a:t>
            </a:r>
            <a:endParaRPr lang="en-US" sz="1200" dirty="0"/>
          </a:p>
        </p:txBody>
      </p:sp>
      <p:sp>
        <p:nvSpPr>
          <p:cNvPr id="11" name="Text 8"/>
          <p:cNvSpPr txBox="1"/>
          <p:nvPr/>
        </p:nvSpPr>
        <p:spPr>
          <a:xfrm>
            <a:off x="1209751" y="2562149"/>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AI行业认知深度与独特见解</a:t>
            </a:r>
            <a:endParaRPr lang="en-US" sz="1200" dirty="0"/>
          </a:p>
        </p:txBody>
      </p:sp>
      <p:sp>
        <p:nvSpPr>
          <p:cNvPr id="12" name="Text 9"/>
          <p:cNvSpPr txBox="1"/>
          <p:nvPr/>
        </p:nvSpPr>
        <p:spPr>
          <a:xfrm>
            <a:off x="1209751" y="3362249"/>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团队成员互补性与协作效率</a:t>
            </a:r>
            <a:endParaRPr lang="en-US" sz="1200" dirty="0"/>
          </a:p>
        </p:txBody>
      </p:sp>
      <p:sp>
        <p:nvSpPr>
          <p:cNvPr id="13" name="Text 10"/>
          <p:cNvSpPr txBox="1"/>
          <p:nvPr/>
        </p:nvSpPr>
        <p:spPr>
          <a:xfrm>
            <a:off x="1209751" y="4162349"/>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融资执行力与资本市场认知</a:t>
            </a:r>
            <a:endParaRPr lang="en-US" sz="1200" dirty="0"/>
          </a:p>
        </p:txBody>
      </p:sp>
      <p:sp>
        <p:nvSpPr>
          <p:cNvPr id="14" name="Text 11"/>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团队背景、能力结构与项目领域的紧密匹配度，关注创始人在特定AI方向的长期深耕经历与积累，而非泛化AI经验</a:t>
            </a:r>
            <a:endParaRPr lang="en-US" sz="1000" dirty="0"/>
          </a:p>
        </p:txBody>
      </p:sp>
      <p:sp>
        <p:nvSpPr>
          <p:cNvPr id="15" name="Text 12"/>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团队对AI基础模型、行业应用痛点的理解是否真正深入，能否提供超越市场共识的独到见解，尤其是对Agentic AI本质的思考</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核心团队能力是否覆盖AI技术、产品、商业化和行业知识的关键环节，成员背景互补，沟通协作顺畅高效</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创始团队是否了解投资逻辑，能否清晰阐述商业模型，具备打动投资人的表达能力和谈判技巧，展现资本运作敏锐度</a:t>
            </a:r>
            <a:endParaRPr lang="en-US" sz="1000" dirty="0"/>
          </a:p>
        </p:txBody>
      </p:sp>
      <p:sp>
        <p:nvSpPr>
          <p:cNvPr id="18" name="Shape 15"/>
          <p:cNvSpPr/>
          <p:nvPr/>
        </p:nvSpPr>
        <p:spPr>
          <a:xfrm>
            <a:off x="6248095" y="1742846"/>
            <a:ext cx="4876495" cy="1276502"/>
          </a:xfrm>
          <a:prstGeom prst="roundRect">
            <a:avLst>
              <a:gd name="adj" fmla="val 4277"/>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09944" y="1933956"/>
            <a:ext cx="171907" cy="171907"/>
          </a:xfrm>
          <a:prstGeom prst="rect">
            <a:avLst/>
          </a:prstGeom>
        </p:spPr>
      </p:pic>
      <p:sp>
        <p:nvSpPr>
          <p:cNvPr id="20" name="Text 16"/>
          <p:cNvSpPr txBox="1"/>
          <p:nvPr/>
        </p:nvSpPr>
        <p:spPr>
          <a:xfrm>
            <a:off x="6657746" y="1923898"/>
            <a:ext cx="1390802"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AI Native团队特质</a:t>
            </a:r>
            <a:endParaRPr lang="en-US" sz="1200" dirty="0"/>
          </a:p>
        </p:txBody>
      </p:sp>
      <p:sp>
        <p:nvSpPr>
          <p:cNvPr id="21" name="Text 17"/>
          <p:cNvSpPr txBox="1"/>
          <p:nvPr/>
        </p:nvSpPr>
        <p:spPr>
          <a:xfrm>
            <a:off x="6601054" y="2219249"/>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开放思维与学习能力：</a:t>
            </a:r>
            <a:endParaRPr lang="en-US" sz="1000" dirty="0"/>
          </a:p>
        </p:txBody>
      </p:sp>
      <p:sp>
        <p:nvSpPr>
          <p:cNvPr id="22" name="Text 18"/>
          <p:cNvSpPr txBox="1"/>
          <p:nvPr/>
        </p:nvSpPr>
        <p:spPr>
          <a:xfrm>
            <a:off x="6601054" y="2447849"/>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AI驱动决策：</a:t>
            </a:r>
            <a:endParaRPr lang="en-US" sz="1000" dirty="0"/>
          </a:p>
        </p:txBody>
      </p:sp>
      <p:sp>
        <p:nvSpPr>
          <p:cNvPr id="23" name="Text 19"/>
          <p:cNvSpPr txBox="1"/>
          <p:nvPr/>
        </p:nvSpPr>
        <p:spPr>
          <a:xfrm>
            <a:off x="6601054" y="2676449"/>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主动沟通者：</a:t>
            </a:r>
            <a:endParaRPr lang="en-US" sz="1000" dirty="0"/>
          </a:p>
        </p:txBody>
      </p:sp>
      <p:sp>
        <p:nvSpPr>
          <p:cNvPr id="24" name="Text 20"/>
          <p:cNvSpPr txBox="1"/>
          <p:nvPr/>
        </p:nvSpPr>
        <p:spPr>
          <a:xfrm>
            <a:off x="7934249" y="2219249"/>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持续学习新技术，开放接受外部意见</a:t>
            </a:r>
            <a:endParaRPr lang="en-US" sz="1000" dirty="0"/>
          </a:p>
        </p:txBody>
      </p:sp>
      <p:sp>
        <p:nvSpPr>
          <p:cNvPr id="25" name="Text 21"/>
          <p:cNvSpPr txBox="1"/>
          <p:nvPr/>
        </p:nvSpPr>
        <p:spPr>
          <a:xfrm>
            <a:off x="7398410" y="2447849"/>
            <a:ext cx="31583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习惯将AI作为核心决策依据，理解AI思维与能力边界</a:t>
            </a:r>
            <a:endParaRPr lang="en-US" sz="1000" dirty="0"/>
          </a:p>
        </p:txBody>
      </p:sp>
      <p:sp>
        <p:nvSpPr>
          <p:cNvPr id="26" name="Text 22"/>
          <p:cNvSpPr txBox="1"/>
          <p:nvPr/>
        </p:nvSpPr>
        <p:spPr>
          <a:xfrm>
            <a:off x="7401154" y="2676449"/>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能清晰表达复杂AI概念，积极寻求反馈</a:t>
            </a:r>
            <a:endParaRPr lang="en-US" sz="1000" dirty="0"/>
          </a:p>
        </p:txBody>
      </p:sp>
      <p:sp>
        <p:nvSpPr>
          <p:cNvPr id="27" name="Shape 23"/>
          <p:cNvSpPr/>
          <p:nvPr/>
        </p:nvSpPr>
        <p:spPr>
          <a:xfrm>
            <a:off x="6248095" y="3172054"/>
            <a:ext cx="4876495" cy="1733702"/>
          </a:xfrm>
          <a:prstGeom prst="roundRect">
            <a:avLst>
              <a:gd name="adj" fmla="val 2318"/>
            </a:avLst>
          </a:prstGeom>
          <a:solidFill>
            <a:srgbClr val="FEF2F2"/>
          </a:solidFill>
          <a:ln w="12700">
            <a:solidFill>
              <a:srgbClr val="FEE2E2"/>
            </a:solidFill>
            <a:prstDash val="solid"/>
          </a:ln>
        </p:spPr>
      </p:sp>
      <p:pic>
        <p:nvPicPr>
          <p:cNvPr id="28" name="Image 2" descr="preencoded.png">    </p:cNvPr>
          <p:cNvPicPr>
            <a:picLocks noChangeAspect="1"/>
          </p:cNvPicPr>
          <p:nvPr/>
        </p:nvPicPr>
        <p:blipFill>
          <a:blip r:embed="rId3"/>
          <a:srcRect l="0" r="0" t="0" b="0"/>
          <a:stretch/>
        </p:blipFill>
        <p:spPr>
          <a:xfrm>
            <a:off x="6409944" y="3362249"/>
            <a:ext cx="171907" cy="171907"/>
          </a:xfrm>
          <a:prstGeom prst="rect">
            <a:avLst/>
          </a:prstGeom>
        </p:spPr>
      </p:pic>
      <p:sp>
        <p:nvSpPr>
          <p:cNvPr id="29" name="Text 24"/>
          <p:cNvSpPr txBox="1"/>
          <p:nvPr/>
        </p:nvSpPr>
        <p:spPr>
          <a:xfrm>
            <a:off x="6657746" y="3353105"/>
            <a:ext cx="1191463"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团队风险点识别</a:t>
            </a:r>
            <a:endParaRPr lang="en-US" sz="1200" dirty="0"/>
          </a:p>
        </p:txBody>
      </p:sp>
      <p:sp>
        <p:nvSpPr>
          <p:cNvPr id="30" name="Text 25"/>
          <p:cNvSpPr txBox="1"/>
          <p:nvPr/>
        </p:nvSpPr>
        <p:spPr>
          <a:xfrm>
            <a:off x="6601054" y="3648456"/>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创始人过往项目失败模式：</a:t>
            </a:r>
            <a:endParaRPr lang="en-US" sz="1000" dirty="0"/>
          </a:p>
        </p:txBody>
      </p:sp>
      <p:sp>
        <p:nvSpPr>
          <p:cNvPr id="31" name="Text 26"/>
          <p:cNvSpPr txBox="1"/>
          <p:nvPr/>
        </p:nvSpPr>
        <p:spPr>
          <a:xfrm>
            <a:off x="6601054" y="3877056"/>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核心成员稳定性风险：</a:t>
            </a:r>
            <a:endParaRPr lang="en-US" sz="1000" dirty="0"/>
          </a:p>
        </p:txBody>
      </p:sp>
      <p:sp>
        <p:nvSpPr>
          <p:cNvPr id="32" name="Text 27"/>
          <p:cNvSpPr txBox="1"/>
          <p:nvPr/>
        </p:nvSpPr>
        <p:spPr>
          <a:xfrm>
            <a:off x="6601054" y="4105656"/>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团队AI战略一致性：</a:t>
            </a:r>
            <a:endParaRPr lang="en-US" sz="1000" dirty="0"/>
          </a:p>
        </p:txBody>
      </p:sp>
      <p:sp>
        <p:nvSpPr>
          <p:cNvPr id="33" name="Text 28"/>
          <p:cNvSpPr txBox="1"/>
          <p:nvPr/>
        </p:nvSpPr>
        <p:spPr>
          <a:xfrm>
            <a:off x="6601054" y="4334256"/>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技术依赖与知识产权风险：</a:t>
            </a:r>
            <a:endParaRPr lang="en-US" sz="1000" dirty="0"/>
          </a:p>
        </p:txBody>
      </p:sp>
      <p:sp>
        <p:nvSpPr>
          <p:cNvPr id="34" name="Text 29"/>
          <p:cNvSpPr txBox="1"/>
          <p:nvPr/>
        </p:nvSpPr>
        <p:spPr>
          <a:xfrm>
            <a:off x="6601054" y="4562856"/>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扩展能力不足：</a:t>
            </a:r>
            <a:endParaRPr lang="en-US" sz="1000" dirty="0"/>
          </a:p>
        </p:txBody>
      </p:sp>
      <p:sp>
        <p:nvSpPr>
          <p:cNvPr id="35" name="Text 30"/>
          <p:cNvSpPr txBox="1"/>
          <p:nvPr/>
        </p:nvSpPr>
        <p:spPr>
          <a:xfrm>
            <a:off x="8201254" y="3648456"/>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重复性问题如执行不力、决策失误</a:t>
            </a:r>
            <a:endParaRPr lang="en-US" sz="1000" dirty="0"/>
          </a:p>
        </p:txBody>
      </p:sp>
      <p:sp>
        <p:nvSpPr>
          <p:cNvPr id="36" name="Text 31"/>
          <p:cNvSpPr txBox="1"/>
          <p:nvPr/>
        </p:nvSpPr>
        <p:spPr>
          <a:xfrm>
            <a:off x="7934249" y="3877056"/>
            <a:ext cx="24341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CTO/技术骨干离职风险，股权激励不足</a:t>
            </a:r>
            <a:endParaRPr lang="en-US" sz="1000" dirty="0"/>
          </a:p>
        </p:txBody>
      </p:sp>
      <p:sp>
        <p:nvSpPr>
          <p:cNvPr id="37" name="Text 32"/>
          <p:cNvSpPr txBox="1"/>
          <p:nvPr/>
        </p:nvSpPr>
        <p:spPr>
          <a:xfrm>
            <a:off x="7798918" y="4105656"/>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成员间对AI应用方向存在实质性分歧</a:t>
            </a:r>
            <a:endParaRPr lang="en-US" sz="1000" dirty="0"/>
          </a:p>
        </p:txBody>
      </p:sp>
      <p:sp>
        <p:nvSpPr>
          <p:cNvPr id="38" name="Text 33"/>
          <p:cNvSpPr txBox="1"/>
          <p:nvPr/>
        </p:nvSpPr>
        <p:spPr>
          <a:xfrm>
            <a:off x="8201254" y="4334256"/>
            <a:ext cx="23582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过度依赖单一模型或平台，自主IP薄弱</a:t>
            </a:r>
            <a:endParaRPr lang="en-US" sz="1000" dirty="0"/>
          </a:p>
        </p:txBody>
      </p:sp>
      <p:sp>
        <p:nvSpPr>
          <p:cNvPr id="39" name="Text 34"/>
          <p:cNvSpPr txBox="1"/>
          <p:nvPr/>
        </p:nvSpPr>
        <p:spPr>
          <a:xfrm>
            <a:off x="7534656" y="4562856"/>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团队难以按计划扩充AI人才或适应快速成长需求</a:t>
            </a:r>
            <a:endParaRPr lang="en-US" sz="1000" dirty="0"/>
          </a:p>
        </p:txBody>
      </p:sp>
      <p:sp>
        <p:nvSpPr>
          <p:cNvPr id="40" name="Shape 35"/>
          <p:cNvSpPr/>
          <p:nvPr/>
        </p:nvSpPr>
        <p:spPr>
          <a:xfrm>
            <a:off x="6248095" y="5057546"/>
            <a:ext cx="4876495" cy="1543507"/>
          </a:xfrm>
          <a:prstGeom prst="roundRect">
            <a:avLst>
              <a:gd name="adj" fmla="val 2926"/>
            </a:avLst>
          </a:prstGeom>
          <a:solidFill>
            <a:srgbClr val="ECFDF5"/>
          </a:solidFill>
          <a:ln w="12700">
            <a:solidFill>
              <a:srgbClr val="D1FAE5"/>
            </a:solidFill>
            <a:prstDash val="solid"/>
          </a:ln>
        </p:spPr>
      </p:sp>
      <p:pic>
        <p:nvPicPr>
          <p:cNvPr id="41" name="Image 3" descr="preencoded.png">    </p:cNvPr>
          <p:cNvPicPr>
            <a:picLocks noChangeAspect="1"/>
          </p:cNvPicPr>
          <p:nvPr/>
        </p:nvPicPr>
        <p:blipFill>
          <a:blip r:embed="rId4"/>
          <a:srcRect l="0" r="0" t="0" b="0"/>
          <a:stretch/>
        </p:blipFill>
        <p:spPr>
          <a:xfrm>
            <a:off x="6409944" y="5248656"/>
            <a:ext cx="171907" cy="171907"/>
          </a:xfrm>
          <a:prstGeom prst="rect">
            <a:avLst/>
          </a:prstGeom>
        </p:spPr>
      </p:pic>
      <p:sp>
        <p:nvSpPr>
          <p:cNvPr id="42" name="Text 36"/>
          <p:cNvSpPr txBox="1"/>
          <p:nvPr/>
        </p:nvSpPr>
        <p:spPr>
          <a:xfrm>
            <a:off x="6657746" y="5238598"/>
            <a:ext cx="10387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实战评估方法</a:t>
            </a:r>
            <a:endParaRPr lang="en-US" sz="1200" dirty="0"/>
          </a:p>
        </p:txBody>
      </p:sp>
      <p:sp>
        <p:nvSpPr>
          <p:cNvPr id="43" name="Text 37"/>
          <p:cNvSpPr txBox="1"/>
          <p:nvPr/>
        </p:nvSpPr>
        <p:spPr>
          <a:xfrm>
            <a:off x="6409944" y="5533949"/>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从投资人视角评估团队：</a:t>
            </a:r>
            <a:endParaRPr lang="en-US" sz="1000" dirty="0"/>
          </a:p>
        </p:txBody>
      </p:sp>
      <p:sp>
        <p:nvSpPr>
          <p:cNvPr id="44" name="Text 38"/>
          <p:cNvSpPr txBox="1"/>
          <p:nvPr/>
        </p:nvSpPr>
        <p:spPr>
          <a:xfrm>
            <a:off x="6601054" y="5800954"/>
            <a:ext cx="23481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向团队提出对标杆企业的批判性思考</a:t>
            </a:r>
            <a:endParaRPr lang="en-US" sz="1000" dirty="0"/>
          </a:p>
        </p:txBody>
      </p:sp>
      <p:sp>
        <p:nvSpPr>
          <p:cNvPr id="45" name="Text 39"/>
          <p:cNvSpPr txBox="1"/>
          <p:nvPr/>
        </p:nvSpPr>
        <p:spPr>
          <a:xfrm>
            <a:off x="6601054" y="6029554"/>
            <a:ext cx="26151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测试面对技术和产品挑战的实时应对能力</a:t>
            </a:r>
            <a:endParaRPr lang="en-US" sz="1000" dirty="0"/>
          </a:p>
        </p:txBody>
      </p:sp>
      <p:sp>
        <p:nvSpPr>
          <p:cNvPr id="46" name="Text 40"/>
          <p:cNvSpPr txBox="1"/>
          <p:nvPr/>
        </p:nvSpPr>
        <p:spPr>
          <a:xfrm>
            <a:off x="6601054" y="6258154"/>
            <a:ext cx="27486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考察对关键行业痛点的深度理解与解决方案</a:t>
            </a:r>
            <a:endParaRPr lang="en-US" sz="1000" dirty="0"/>
          </a:p>
        </p:txBody>
      </p:sp>
      <p:sp>
        <p:nvSpPr>
          <p:cNvPr id="47" name="Shape 41"/>
          <p:cNvSpPr/>
          <p:nvPr/>
        </p:nvSpPr>
        <p:spPr>
          <a:xfrm>
            <a:off x="1067105" y="6601054"/>
            <a:ext cx="10058400" cy="9144"/>
          </a:xfrm>
          <a:prstGeom prst="rect">
            <a:avLst/>
          </a:prstGeom>
          <a:solidFill>
            <a:srgbClr val="E5E7EB"/>
          </a:solidFill>
          <a:ln/>
        </p:spPr>
      </p:sp>
      <p:pic>
        <p:nvPicPr>
          <p:cNvPr id="48" name="Image 4" descr="preencoded.png">    </p:cNvPr>
          <p:cNvPicPr>
            <a:picLocks noChangeAspect="1"/>
          </p:cNvPicPr>
          <p:nvPr/>
        </p:nvPicPr>
        <p:blipFill>
          <a:blip r:embed="rId5"/>
          <a:srcRect l="0" r="0" t="0" b="0"/>
          <a:stretch/>
        </p:blipFill>
        <p:spPr>
          <a:xfrm>
            <a:off x="1067105" y="6791249"/>
            <a:ext cx="133502" cy="133502"/>
          </a:xfrm>
          <a:prstGeom prst="rect">
            <a:avLst/>
          </a:prstGeom>
        </p:spPr>
      </p:pic>
      <p:sp>
        <p:nvSpPr>
          <p:cNvPr id="49" name="Text 42"/>
          <p:cNvSpPr txBox="1"/>
          <p:nvPr/>
        </p:nvSpPr>
        <p:spPr>
          <a:xfrm>
            <a:off x="1276502" y="6772046"/>
            <a:ext cx="7025335"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投资人核心判断：首先是"相信这个团队能否落地愿景"，其次评估"团队风险点能否被合理控制"，人永远是决策的关键</a:t>
            </a:r>
            <a:endParaRPr lang="en-US" sz="1000" dirty="0"/>
          </a:p>
        </p:txBody>
      </p:sp>
      <p:sp>
        <p:nvSpPr>
          <p:cNvPr id="50" name="Shape 43"/>
          <p:cNvSpPr/>
          <p:nvPr/>
        </p:nvSpPr>
        <p:spPr>
          <a:xfrm>
            <a:off x="1429207" y="1714500"/>
            <a:ext cx="57607" cy="57607"/>
          </a:xfrm>
          <a:prstGeom prst="ellipse">
            <a:avLst/>
          </a:prstGeom>
          <a:solidFill>
            <a:srgbClr val="3B82F6"/>
          </a:solidFill>
          <a:ln/>
        </p:spPr>
      </p:sp>
      <p:sp>
        <p:nvSpPr>
          <p:cNvPr id="51" name="Shape 44"/>
          <p:cNvSpPr/>
          <p:nvPr/>
        </p:nvSpPr>
        <p:spPr>
          <a:xfrm>
            <a:off x="1904695" y="2095805"/>
            <a:ext cx="57607" cy="57607"/>
          </a:xfrm>
          <a:prstGeom prst="ellipse">
            <a:avLst/>
          </a:prstGeom>
          <a:solidFill>
            <a:srgbClr val="3B82F6"/>
          </a:solidFill>
          <a:ln/>
        </p:spPr>
      </p:sp>
      <p:sp>
        <p:nvSpPr>
          <p:cNvPr id="52" name="Shape 45"/>
          <p:cNvSpPr/>
          <p:nvPr/>
        </p:nvSpPr>
        <p:spPr>
          <a:xfrm>
            <a:off x="1333195" y="2476195"/>
            <a:ext cx="57607" cy="57607"/>
          </a:xfrm>
          <a:prstGeom prst="ellipse">
            <a:avLst/>
          </a:prstGeom>
          <a:solidFill>
            <a:srgbClr val="3B82F6"/>
          </a:solidFill>
          <a:ln/>
        </p:spPr>
      </p:sp>
      <p:sp>
        <p:nvSpPr>
          <p:cNvPr id="53" name="Shape 46"/>
          <p:cNvSpPr/>
          <p:nvPr/>
        </p:nvSpPr>
        <p:spPr>
          <a:xfrm>
            <a:off x="1444752" y="1861718"/>
            <a:ext cx="476402" cy="9144"/>
          </a:xfrm>
          <a:prstGeom prst="rect">
            <a:avLst/>
          </a:prstGeom>
          <a:solidFill>
            <a:srgbClr val="3B82F6">
              <a:alpha val="20000"/>
            </a:srgbClr>
          </a:solidFill>
          <a:ln/>
        </p:spPr>
      </p:sp>
      <p:sp>
        <p:nvSpPr>
          <p:cNvPr id="54" name="Shape 47"/>
          <p:cNvSpPr/>
          <p:nvPr/>
        </p:nvSpPr>
        <p:spPr>
          <a:xfrm>
            <a:off x="1837944" y="1940357"/>
            <a:ext cx="571500" cy="9144"/>
          </a:xfrm>
          <a:prstGeom prst="rect">
            <a:avLst/>
          </a:prstGeom>
          <a:solidFill>
            <a:srgbClr val="3B82F6">
              <a:alpha val="20000"/>
            </a:srgbClr>
          </a:solidFill>
          <a:ln/>
        </p:spPr>
      </p:sp>
      <p:sp>
        <p:nvSpPr>
          <p:cNvPr id="55" name="Text 48"/>
          <p:cNvSpPr txBox="1"/>
          <p:nvPr/>
        </p:nvSpPr>
        <p:spPr>
          <a:xfrm>
            <a:off x="1067105" y="609905"/>
            <a:ext cx="1929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团队深度评估</a:t>
            </a:r>
            <a:endParaRPr 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2191695" cy="77531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527700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精准分析Agentic AI项目成功的决定性因素，量化跟踪关键里程碑与业务指标</a:t>
            </a:r>
            <a:endParaRPr lang="en-US" sz="1200" dirty="0"/>
          </a:p>
        </p:txBody>
      </p:sp>
      <p:sp>
        <p:nvSpPr>
          <p:cNvPr id="6" name="Text 3"/>
          <p:cNvSpPr txBox="1"/>
          <p:nvPr/>
        </p:nvSpPr>
        <p:spPr>
          <a:xfrm>
            <a:off x="1067105" y="1772107"/>
            <a:ext cx="2529230" cy="200254"/>
          </a:xfrm>
          <a:prstGeom prst="rect">
            <a:avLst/>
          </a:prstGeom>
          <a:noFill/>
          <a:ln/>
        </p:spPr>
        <p:txBody>
          <a:bodyPr wrap="square" lIns="0" tIns="0" rIns="0" bIns="0" rtlCol="0" anchor="ctr"/>
          <a:lstStyle/>
          <a:p>
            <a:pPr algn="l" indent="0" marL="0">
              <a:buNone/>
            </a:pPr>
            <a:r>
              <a:rPr lang="en-US" sz="1300" b="1" dirty="0">
                <a:solidFill>
                  <a:srgbClr val="1D4ED8"/>
                </a:solidFill>
                <a:latin typeface="Inter" pitchFamily="34" charset="0"/>
                <a:ea typeface="Inter" pitchFamily="34" charset="-122"/>
                <a:cs typeface="Inter" pitchFamily="34" charset="-120"/>
              </a:rPr>
              <a:t>Agentic AI项目成功的关键要素</a:t>
            </a:r>
            <a:endParaRPr lang="en-US" sz="1300" dirty="0"/>
          </a:p>
        </p:txBody>
      </p:sp>
      <p:sp>
        <p:nvSpPr>
          <p:cNvPr id="7" name="Shape 4"/>
          <p:cNvSpPr/>
          <p:nvPr/>
        </p:nvSpPr>
        <p:spPr>
          <a:xfrm>
            <a:off x="1067105" y="2124151"/>
            <a:ext cx="28346" cy="457200"/>
          </a:xfrm>
          <a:prstGeom prst="rect">
            <a:avLst/>
          </a:prstGeom>
          <a:solidFill>
            <a:srgbClr val="2563EB"/>
          </a:solidFill>
          <a:ln/>
        </p:spPr>
      </p:sp>
      <p:sp>
        <p:nvSpPr>
          <p:cNvPr id="8" name="Shape 5"/>
          <p:cNvSpPr/>
          <p:nvPr/>
        </p:nvSpPr>
        <p:spPr>
          <a:xfrm>
            <a:off x="1067105" y="2734056"/>
            <a:ext cx="28346" cy="457200"/>
          </a:xfrm>
          <a:prstGeom prst="rect">
            <a:avLst/>
          </a:prstGeom>
          <a:solidFill>
            <a:srgbClr val="2563EB"/>
          </a:solidFill>
          <a:ln/>
        </p:spPr>
      </p:sp>
      <p:sp>
        <p:nvSpPr>
          <p:cNvPr id="9" name="Shape 6"/>
          <p:cNvSpPr/>
          <p:nvPr/>
        </p:nvSpPr>
        <p:spPr>
          <a:xfrm>
            <a:off x="1067105" y="3343046"/>
            <a:ext cx="28346" cy="457200"/>
          </a:xfrm>
          <a:prstGeom prst="rect">
            <a:avLst/>
          </a:prstGeom>
          <a:solidFill>
            <a:srgbClr val="2563EB"/>
          </a:solidFill>
          <a:ln/>
        </p:spPr>
      </p:sp>
      <p:sp>
        <p:nvSpPr>
          <p:cNvPr id="10" name="Shape 7"/>
          <p:cNvSpPr/>
          <p:nvPr/>
        </p:nvSpPr>
        <p:spPr>
          <a:xfrm>
            <a:off x="1067105" y="3952951"/>
            <a:ext cx="28346" cy="457200"/>
          </a:xfrm>
          <a:prstGeom prst="rect">
            <a:avLst/>
          </a:prstGeom>
          <a:solidFill>
            <a:srgbClr val="2563EB"/>
          </a:solidFill>
          <a:ln/>
        </p:spPr>
      </p:sp>
      <p:sp>
        <p:nvSpPr>
          <p:cNvPr id="11" name="Shape 8"/>
          <p:cNvSpPr/>
          <p:nvPr/>
        </p:nvSpPr>
        <p:spPr>
          <a:xfrm>
            <a:off x="1067105" y="4562856"/>
            <a:ext cx="28346" cy="457200"/>
          </a:xfrm>
          <a:prstGeom prst="rect">
            <a:avLst/>
          </a:prstGeom>
          <a:solidFill>
            <a:srgbClr val="2563EB"/>
          </a:solidFill>
          <a:ln/>
        </p:spPr>
      </p:sp>
      <p:sp>
        <p:nvSpPr>
          <p:cNvPr id="12" name="Text 9"/>
          <p:cNvSpPr txBox="1"/>
          <p:nvPr/>
        </p:nvSpPr>
        <p:spPr>
          <a:xfrm>
            <a:off x="1209751" y="2143354"/>
            <a:ext cx="1638605"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1. 技术突破与产品能力</a:t>
            </a:r>
            <a:endParaRPr lang="en-US" sz="1200" dirty="0"/>
          </a:p>
        </p:txBody>
      </p:sp>
      <p:sp>
        <p:nvSpPr>
          <p:cNvPr id="13" name="Text 10"/>
          <p:cNvSpPr txBox="1"/>
          <p:nvPr/>
        </p:nvSpPr>
        <p:spPr>
          <a:xfrm>
            <a:off x="1209751" y="2752344"/>
            <a:ext cx="151516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2. 用户价值实现路径</a:t>
            </a:r>
            <a:endParaRPr lang="en-US" sz="1200" dirty="0"/>
          </a:p>
        </p:txBody>
      </p:sp>
      <p:sp>
        <p:nvSpPr>
          <p:cNvPr id="14" name="Text 11"/>
          <p:cNvSpPr txBox="1"/>
          <p:nvPr/>
        </p:nvSpPr>
        <p:spPr>
          <a:xfrm>
            <a:off x="1209751" y="3362249"/>
            <a:ext cx="1819656"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3. 商业模式闭环与规模化</a:t>
            </a:r>
            <a:endParaRPr lang="en-US" sz="1200" dirty="0"/>
          </a:p>
        </p:txBody>
      </p:sp>
      <p:sp>
        <p:nvSpPr>
          <p:cNvPr id="15" name="Text 12"/>
          <p:cNvSpPr txBox="1"/>
          <p:nvPr/>
        </p:nvSpPr>
        <p:spPr>
          <a:xfrm>
            <a:off x="1209751" y="3972154"/>
            <a:ext cx="16669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4. 智能体运营生态构建</a:t>
            </a:r>
            <a:endParaRPr lang="en-US" sz="1200" dirty="0"/>
          </a:p>
        </p:txBody>
      </p:sp>
      <p:sp>
        <p:nvSpPr>
          <p:cNvPr id="16" name="Text 13"/>
          <p:cNvSpPr txBox="1"/>
          <p:nvPr/>
        </p:nvSpPr>
        <p:spPr>
          <a:xfrm>
            <a:off x="1209751" y="4581144"/>
            <a:ext cx="1819656"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5. 团队执行力与组织韧性</a:t>
            </a:r>
            <a:endParaRPr lang="en-US" sz="1200" dirty="0"/>
          </a:p>
        </p:txBody>
      </p:sp>
      <p:sp>
        <p:nvSpPr>
          <p:cNvPr id="17" name="Text 14"/>
          <p:cNvSpPr txBox="1"/>
          <p:nvPr/>
        </p:nvSpPr>
        <p:spPr>
          <a:xfrm>
            <a:off x="1209751" y="2400300"/>
            <a:ext cx="4500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AI智能体的技术领先性、差异化能力、LLM整合效率，以及多模态理解能力</a:t>
            </a:r>
            <a:endParaRPr lang="en-US" sz="1000" dirty="0"/>
          </a:p>
        </p:txBody>
      </p:sp>
      <p:sp>
        <p:nvSpPr>
          <p:cNvPr id="18" name="Text 15"/>
          <p:cNvSpPr txBox="1"/>
          <p:nvPr/>
        </p:nvSpPr>
        <p:spPr>
          <a:xfrm>
            <a:off x="1209751" y="3010205"/>
            <a:ext cx="45674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清晰的用户痛点匹配、10倍价值提升论证、真实场景验证及产品-市场匹配度</a:t>
            </a:r>
            <a:endParaRPr lang="en-US" sz="1000" dirty="0"/>
          </a:p>
        </p:txBody>
      </p:sp>
      <p:sp>
        <p:nvSpPr>
          <p:cNvPr id="19" name="Text 16"/>
          <p:cNvSpPr txBox="1"/>
          <p:nvPr/>
        </p:nvSpPr>
        <p:spPr>
          <a:xfrm>
            <a:off x="1209751" y="3619195"/>
            <a:ext cx="41010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盈利模式清晰、客单价合理、获客成本可控，支持高速且可持续增长</a:t>
            </a:r>
            <a:endParaRPr lang="en-US" sz="1000" dirty="0"/>
          </a:p>
        </p:txBody>
      </p:sp>
      <p:sp>
        <p:nvSpPr>
          <p:cNvPr id="20" name="Text 17"/>
          <p:cNvSpPr txBox="1"/>
          <p:nvPr/>
        </p:nvSpPr>
        <p:spPr>
          <a:xfrm>
            <a:off x="1209751" y="4229100"/>
            <a:ext cx="42153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构建用户与Agent的互动闭环，形成数据反馈优化机制，建立网络效应</a:t>
            </a:r>
            <a:endParaRPr lang="en-US" sz="1000" dirty="0"/>
          </a:p>
        </p:txBody>
      </p:sp>
      <p:sp>
        <p:nvSpPr>
          <p:cNvPr id="21" name="Text 18"/>
          <p:cNvSpPr txBox="1"/>
          <p:nvPr/>
        </p:nvSpPr>
        <p:spPr>
          <a:xfrm>
            <a:off x="1209751" y="4839005"/>
            <a:ext cx="41010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团队在技术迭代、市场波动和竞争态势变化时的应对能力与执行效率</a:t>
            </a:r>
            <a:endParaRPr lang="en-US" sz="1000" dirty="0"/>
          </a:p>
        </p:txBody>
      </p:sp>
      <p:sp>
        <p:nvSpPr>
          <p:cNvPr id="22" name="Shape 19"/>
          <p:cNvSpPr/>
          <p:nvPr/>
        </p:nvSpPr>
        <p:spPr>
          <a:xfrm>
            <a:off x="6248095" y="1742846"/>
            <a:ext cx="4876495" cy="1466698"/>
          </a:xfrm>
          <a:prstGeom prst="roundRect">
            <a:avLst>
              <a:gd name="adj" fmla="val 3239"/>
            </a:avLst>
          </a:prstGeom>
          <a:solidFill>
            <a:srgbClr val="ECFDF5"/>
          </a:solidFill>
          <a:ln w="12700">
            <a:solidFill>
              <a:srgbClr val="D1FAE5"/>
            </a:solidFill>
            <a:prstDash val="solid"/>
          </a:ln>
        </p:spPr>
      </p:sp>
      <p:pic>
        <p:nvPicPr>
          <p:cNvPr id="23" name="Image 1" descr="preencoded.png">    </p:cNvPr>
          <p:cNvPicPr>
            <a:picLocks noChangeAspect="1"/>
          </p:cNvPicPr>
          <p:nvPr/>
        </p:nvPicPr>
        <p:blipFill>
          <a:blip r:embed="rId2"/>
          <a:srcRect l="0" r="0" t="0" b="0"/>
          <a:stretch/>
        </p:blipFill>
        <p:spPr>
          <a:xfrm>
            <a:off x="6409944" y="1943100"/>
            <a:ext cx="152705" cy="152705"/>
          </a:xfrm>
          <a:prstGeom prst="rect">
            <a:avLst/>
          </a:prstGeom>
        </p:spPr>
      </p:pic>
      <p:sp>
        <p:nvSpPr>
          <p:cNvPr id="24" name="Text 20"/>
          <p:cNvSpPr txBox="1"/>
          <p:nvPr/>
        </p:nvSpPr>
        <p:spPr>
          <a:xfrm>
            <a:off x="6638544" y="1923898"/>
            <a:ext cx="10387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已完成里程碑</a:t>
            </a:r>
            <a:endParaRPr lang="en-US" sz="1200" dirty="0"/>
          </a:p>
        </p:txBody>
      </p:sp>
      <p:sp>
        <p:nvSpPr>
          <p:cNvPr id="25" name="Text 21"/>
          <p:cNvSpPr txBox="1"/>
          <p:nvPr/>
        </p:nvSpPr>
        <p:spPr>
          <a:xfrm>
            <a:off x="6715354" y="2247595"/>
            <a:ext cx="8055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MVP验证：</a:t>
            </a:r>
            <a:endParaRPr lang="en-US" sz="1000" dirty="0"/>
          </a:p>
        </p:txBody>
      </p:sp>
      <p:sp>
        <p:nvSpPr>
          <p:cNvPr id="26" name="Text 22"/>
          <p:cNvSpPr txBox="1"/>
          <p:nvPr/>
        </p:nvSpPr>
        <p:spPr>
          <a:xfrm>
            <a:off x="6715354" y="2553005"/>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核心技术栈：</a:t>
            </a:r>
            <a:endParaRPr lang="en-US" sz="1000" dirty="0"/>
          </a:p>
        </p:txBody>
      </p:sp>
      <p:sp>
        <p:nvSpPr>
          <p:cNvPr id="27" name="Text 23"/>
          <p:cNvSpPr txBox="1"/>
          <p:nvPr/>
        </p:nvSpPr>
        <p:spPr>
          <a:xfrm>
            <a:off x="6715354" y="2857500"/>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首批付费用户：</a:t>
            </a:r>
            <a:endParaRPr lang="en-US" sz="1000" dirty="0"/>
          </a:p>
        </p:txBody>
      </p:sp>
      <p:sp>
        <p:nvSpPr>
          <p:cNvPr id="28" name="Text 24"/>
          <p:cNvSpPr txBox="1"/>
          <p:nvPr/>
        </p:nvSpPr>
        <p:spPr>
          <a:xfrm>
            <a:off x="7416698" y="2247595"/>
            <a:ext cx="26718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完成最小可行产品，获得首批30位用户验证</a:t>
            </a:r>
            <a:endParaRPr lang="en-US" sz="1000" dirty="0"/>
          </a:p>
        </p:txBody>
      </p:sp>
      <p:sp>
        <p:nvSpPr>
          <p:cNvPr id="29" name="Text 25"/>
          <p:cNvSpPr txBox="1"/>
          <p:nvPr/>
        </p:nvSpPr>
        <p:spPr>
          <a:xfrm>
            <a:off x="7515454" y="2553005"/>
            <a:ext cx="21863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完成智能体框架搭建与核心API整合</a:t>
            </a:r>
            <a:endParaRPr lang="en-US" sz="1000" dirty="0"/>
          </a:p>
        </p:txBody>
      </p:sp>
      <p:sp>
        <p:nvSpPr>
          <p:cNvPr id="30" name="Text 26"/>
          <p:cNvSpPr txBox="1"/>
          <p:nvPr/>
        </p:nvSpPr>
        <p:spPr>
          <a:xfrm>
            <a:off x="7648956" y="2857500"/>
            <a:ext cx="24057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获得3家企业客户签约，月均收入2万元</a:t>
            </a:r>
            <a:endParaRPr lang="en-US" sz="1000" dirty="0"/>
          </a:p>
        </p:txBody>
      </p:sp>
      <p:sp>
        <p:nvSpPr>
          <p:cNvPr id="31" name="Shape 27"/>
          <p:cNvSpPr/>
          <p:nvPr/>
        </p:nvSpPr>
        <p:spPr>
          <a:xfrm>
            <a:off x="6248095" y="3362249"/>
            <a:ext cx="4876495" cy="1466698"/>
          </a:xfrm>
          <a:prstGeom prst="roundRect">
            <a:avLst>
              <a:gd name="adj" fmla="val 3239"/>
            </a:avLst>
          </a:prstGeom>
          <a:noFill/>
          <a:ln w="12700">
            <a:solidFill>
              <a:srgbClr val="E5E7EB"/>
            </a:solidFill>
            <a:prstDash val="solid"/>
          </a:ln>
        </p:spPr>
      </p:sp>
      <p:pic>
        <p:nvPicPr>
          <p:cNvPr id="32" name="Image 2" descr="preencoded.png">    </p:cNvPr>
          <p:cNvPicPr>
            <a:picLocks noChangeAspect="1"/>
          </p:cNvPicPr>
          <p:nvPr/>
        </p:nvPicPr>
        <p:blipFill>
          <a:blip r:embed="rId3"/>
          <a:srcRect l="0" r="0" t="-100" b="-100"/>
          <a:stretch/>
        </p:blipFill>
        <p:spPr>
          <a:xfrm>
            <a:off x="6409944" y="3562502"/>
            <a:ext cx="114300" cy="152705"/>
          </a:xfrm>
          <a:prstGeom prst="rect">
            <a:avLst/>
          </a:prstGeom>
        </p:spPr>
      </p:pic>
      <p:sp>
        <p:nvSpPr>
          <p:cNvPr id="33" name="Text 28"/>
          <p:cNvSpPr txBox="1"/>
          <p:nvPr/>
        </p:nvSpPr>
        <p:spPr>
          <a:xfrm>
            <a:off x="6601054" y="3543300"/>
            <a:ext cx="1038758"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待完成里程碑</a:t>
            </a:r>
            <a:endParaRPr lang="en-US" sz="1200" dirty="0"/>
          </a:p>
        </p:txBody>
      </p:sp>
      <p:sp>
        <p:nvSpPr>
          <p:cNvPr id="34" name="Text 29"/>
          <p:cNvSpPr txBox="1"/>
          <p:nvPr/>
        </p:nvSpPr>
        <p:spPr>
          <a:xfrm>
            <a:off x="6715354" y="3866998"/>
            <a:ext cx="9765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产品2.0版本：</a:t>
            </a:r>
            <a:endParaRPr lang="en-US" sz="1000" dirty="0"/>
          </a:p>
        </p:txBody>
      </p:sp>
      <p:sp>
        <p:nvSpPr>
          <p:cNvPr id="35" name="Text 30"/>
          <p:cNvSpPr txBox="1"/>
          <p:nvPr/>
        </p:nvSpPr>
        <p:spPr>
          <a:xfrm>
            <a:off x="6715354" y="4172407"/>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规模化用户：</a:t>
            </a:r>
            <a:endParaRPr lang="en-US" sz="1000" dirty="0"/>
          </a:p>
        </p:txBody>
      </p:sp>
      <p:sp>
        <p:nvSpPr>
          <p:cNvPr id="36" name="Text 31"/>
          <p:cNvSpPr txBox="1"/>
          <p:nvPr/>
        </p:nvSpPr>
        <p:spPr>
          <a:xfrm>
            <a:off x="6715354" y="4476902"/>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数据闭环：</a:t>
            </a:r>
            <a:endParaRPr lang="en-US" sz="1000" dirty="0"/>
          </a:p>
        </p:txBody>
      </p:sp>
      <p:sp>
        <p:nvSpPr>
          <p:cNvPr id="37" name="Text 32"/>
          <p:cNvSpPr txBox="1"/>
          <p:nvPr/>
        </p:nvSpPr>
        <p:spPr>
          <a:xfrm>
            <a:off x="7586777" y="3866998"/>
            <a:ext cx="29580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集成多模态能力，支持10倍处理效率（Q3计划）</a:t>
            </a:r>
            <a:endParaRPr lang="en-US" sz="1000" dirty="0"/>
          </a:p>
        </p:txBody>
      </p:sp>
      <p:sp>
        <p:nvSpPr>
          <p:cNvPr id="38" name="Text 33"/>
          <p:cNvSpPr txBox="1"/>
          <p:nvPr/>
        </p:nvSpPr>
        <p:spPr>
          <a:xfrm>
            <a:off x="7515454" y="4172407"/>
            <a:ext cx="29864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实现月活1000+，企业客户突破20家（Q4目标）</a:t>
            </a:r>
            <a:endParaRPr lang="en-US" sz="1000" dirty="0"/>
          </a:p>
        </p:txBody>
      </p:sp>
      <p:sp>
        <p:nvSpPr>
          <p:cNvPr id="39" name="Text 34"/>
          <p:cNvSpPr txBox="1"/>
          <p:nvPr/>
        </p:nvSpPr>
        <p:spPr>
          <a:xfrm>
            <a:off x="7381951" y="4476902"/>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构建数据反馈机制，持续优化智能体性能</a:t>
            </a:r>
            <a:endParaRPr lang="en-US" sz="1000" dirty="0"/>
          </a:p>
        </p:txBody>
      </p:sp>
      <p:sp>
        <p:nvSpPr>
          <p:cNvPr id="40" name="Shape 35"/>
          <p:cNvSpPr/>
          <p:nvPr/>
        </p:nvSpPr>
        <p:spPr>
          <a:xfrm>
            <a:off x="6248095" y="4981651"/>
            <a:ext cx="4876495" cy="1809598"/>
          </a:xfrm>
          <a:prstGeom prst="roundRect">
            <a:avLst>
              <a:gd name="adj" fmla="val 2128"/>
            </a:avLst>
          </a:prstGeom>
          <a:solidFill>
            <a:srgbClr val="EFF6FF"/>
          </a:solidFill>
          <a:ln w="12700">
            <a:solidFill>
              <a:srgbClr val="DBEAFE"/>
            </a:solidFill>
            <a:prstDash val="solid"/>
          </a:ln>
        </p:spPr>
      </p:sp>
      <p:pic>
        <p:nvPicPr>
          <p:cNvPr id="41" name="Image 3" descr="preencoded.png">    </p:cNvPr>
          <p:cNvPicPr>
            <a:picLocks noChangeAspect="1"/>
          </p:cNvPicPr>
          <p:nvPr/>
        </p:nvPicPr>
        <p:blipFill>
          <a:blip r:embed="rId4"/>
          <a:srcRect l="0" r="0" t="-43" b="-43"/>
          <a:stretch/>
        </p:blipFill>
        <p:spPr>
          <a:xfrm>
            <a:off x="6409944" y="5181905"/>
            <a:ext cx="133502" cy="152705"/>
          </a:xfrm>
          <a:prstGeom prst="rect">
            <a:avLst/>
          </a:prstGeom>
        </p:spPr>
      </p:pic>
      <p:sp>
        <p:nvSpPr>
          <p:cNvPr id="42" name="Text 36"/>
          <p:cNvSpPr txBox="1"/>
          <p:nvPr/>
        </p:nvSpPr>
        <p:spPr>
          <a:xfrm>
            <a:off x="6620256" y="5162702"/>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核心指标进展</a:t>
            </a:r>
            <a:endParaRPr lang="en-US" sz="1200" dirty="0"/>
          </a:p>
        </p:txBody>
      </p:sp>
      <p:sp>
        <p:nvSpPr>
          <p:cNvPr id="43" name="Text 37"/>
          <p:cNvSpPr txBox="1"/>
          <p:nvPr/>
        </p:nvSpPr>
        <p:spPr>
          <a:xfrm>
            <a:off x="6409944" y="54955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月环比增长率</a:t>
            </a:r>
            <a:endParaRPr lang="en-US" sz="1000" dirty="0"/>
          </a:p>
        </p:txBody>
      </p:sp>
      <p:sp>
        <p:nvSpPr>
          <p:cNvPr id="44" name="Text 38"/>
          <p:cNvSpPr txBox="1"/>
          <p:nvPr/>
        </p:nvSpPr>
        <p:spPr>
          <a:xfrm>
            <a:off x="6409944" y="5915254"/>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用户留存率</a:t>
            </a:r>
            <a:endParaRPr lang="en-US" sz="1000" dirty="0"/>
          </a:p>
        </p:txBody>
      </p:sp>
      <p:sp>
        <p:nvSpPr>
          <p:cNvPr id="45" name="Text 39"/>
          <p:cNvSpPr txBox="1"/>
          <p:nvPr/>
        </p:nvSpPr>
        <p:spPr>
          <a:xfrm>
            <a:off x="6409944" y="63340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技术路线完成度</a:t>
            </a:r>
            <a:endParaRPr lang="en-US" sz="1000" dirty="0"/>
          </a:p>
        </p:txBody>
      </p:sp>
      <p:sp>
        <p:nvSpPr>
          <p:cNvPr id="46" name="Text 40"/>
          <p:cNvSpPr txBox="1"/>
          <p:nvPr/>
        </p:nvSpPr>
        <p:spPr>
          <a:xfrm>
            <a:off x="10664647" y="5495544"/>
            <a:ext cx="405079"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32%</a:t>
            </a:r>
            <a:endParaRPr lang="en-US" sz="1000" dirty="0"/>
          </a:p>
        </p:txBody>
      </p:sp>
      <p:sp>
        <p:nvSpPr>
          <p:cNvPr id="47" name="Text 41"/>
          <p:cNvSpPr txBox="1"/>
          <p:nvPr/>
        </p:nvSpPr>
        <p:spPr>
          <a:xfrm>
            <a:off x="10672877" y="5915254"/>
            <a:ext cx="395935"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78%</a:t>
            </a:r>
            <a:endParaRPr lang="en-US" sz="1000" dirty="0"/>
          </a:p>
        </p:txBody>
      </p:sp>
      <p:sp>
        <p:nvSpPr>
          <p:cNvPr id="48" name="Text 42"/>
          <p:cNvSpPr txBox="1"/>
          <p:nvPr/>
        </p:nvSpPr>
        <p:spPr>
          <a:xfrm>
            <a:off x="10662818" y="6334049"/>
            <a:ext cx="405079"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45%</a:t>
            </a:r>
            <a:endParaRPr lang="en-US" sz="1000" dirty="0"/>
          </a:p>
        </p:txBody>
      </p:sp>
      <p:sp>
        <p:nvSpPr>
          <p:cNvPr id="49" name="Shape 43"/>
          <p:cNvSpPr/>
          <p:nvPr/>
        </p:nvSpPr>
        <p:spPr>
          <a:xfrm>
            <a:off x="6409944" y="5715000"/>
            <a:ext cx="4552798" cy="75895"/>
          </a:xfrm>
          <a:prstGeom prst="roundRect">
            <a:avLst>
              <a:gd name="adj" fmla="val 602411"/>
            </a:avLst>
          </a:prstGeom>
          <a:solidFill>
            <a:srgbClr val="E5E7EB"/>
          </a:solidFill>
          <a:ln/>
        </p:spPr>
      </p:sp>
      <p:sp>
        <p:nvSpPr>
          <p:cNvPr id="50" name="Shape 44"/>
          <p:cNvSpPr/>
          <p:nvPr/>
        </p:nvSpPr>
        <p:spPr>
          <a:xfrm>
            <a:off x="6409944" y="6133795"/>
            <a:ext cx="4552798" cy="75895"/>
          </a:xfrm>
          <a:prstGeom prst="roundRect">
            <a:avLst>
              <a:gd name="adj" fmla="val 602411"/>
            </a:avLst>
          </a:prstGeom>
          <a:solidFill>
            <a:srgbClr val="E5E7EB"/>
          </a:solidFill>
          <a:ln/>
        </p:spPr>
      </p:sp>
      <p:sp>
        <p:nvSpPr>
          <p:cNvPr id="51" name="Shape 45"/>
          <p:cNvSpPr/>
          <p:nvPr/>
        </p:nvSpPr>
        <p:spPr>
          <a:xfrm>
            <a:off x="6409944" y="6553505"/>
            <a:ext cx="4552798" cy="75895"/>
          </a:xfrm>
          <a:prstGeom prst="roundRect">
            <a:avLst>
              <a:gd name="adj" fmla="val 602411"/>
            </a:avLst>
          </a:prstGeom>
          <a:solidFill>
            <a:srgbClr val="E5E7EB"/>
          </a:solidFill>
          <a:ln/>
        </p:spPr>
      </p:sp>
      <p:sp>
        <p:nvSpPr>
          <p:cNvPr id="52" name="Shape 46"/>
          <p:cNvSpPr/>
          <p:nvPr/>
        </p:nvSpPr>
        <p:spPr>
          <a:xfrm>
            <a:off x="6409944" y="5715000"/>
            <a:ext cx="1457554" cy="75895"/>
          </a:xfrm>
          <a:prstGeom prst="rect">
            <a:avLst/>
          </a:prstGeom>
          <a:solidFill>
            <a:srgbClr val="3B82F6"/>
          </a:solidFill>
          <a:ln/>
        </p:spPr>
      </p:sp>
      <p:sp>
        <p:nvSpPr>
          <p:cNvPr id="53" name="Shape 47"/>
          <p:cNvSpPr/>
          <p:nvPr/>
        </p:nvSpPr>
        <p:spPr>
          <a:xfrm>
            <a:off x="6409944" y="6133795"/>
            <a:ext cx="3552444" cy="75895"/>
          </a:xfrm>
          <a:prstGeom prst="rect">
            <a:avLst/>
          </a:prstGeom>
          <a:solidFill>
            <a:srgbClr val="3B82F6"/>
          </a:solidFill>
          <a:ln/>
        </p:spPr>
      </p:sp>
      <p:sp>
        <p:nvSpPr>
          <p:cNvPr id="54" name="Shape 48"/>
          <p:cNvSpPr/>
          <p:nvPr/>
        </p:nvSpPr>
        <p:spPr>
          <a:xfrm>
            <a:off x="6409944" y="6553505"/>
            <a:ext cx="2057400" cy="75895"/>
          </a:xfrm>
          <a:prstGeom prst="rect">
            <a:avLst/>
          </a:prstGeom>
          <a:solidFill>
            <a:srgbClr val="3B82F6"/>
          </a:solidFill>
          <a:ln/>
        </p:spPr>
      </p:sp>
      <p:sp>
        <p:nvSpPr>
          <p:cNvPr id="55" name="Shape 49"/>
          <p:cNvSpPr/>
          <p:nvPr/>
        </p:nvSpPr>
        <p:spPr>
          <a:xfrm>
            <a:off x="1067105" y="6791249"/>
            <a:ext cx="10058400" cy="9144"/>
          </a:xfrm>
          <a:prstGeom prst="rect">
            <a:avLst/>
          </a:prstGeom>
          <a:solidFill>
            <a:srgbClr val="E5E7EB"/>
          </a:solidFill>
          <a:ln/>
        </p:spPr>
      </p:sp>
      <p:pic>
        <p:nvPicPr>
          <p:cNvPr id="56" name="Image 4" descr="preencoded.png">    </p:cNvPr>
          <p:cNvPicPr>
            <a:picLocks noChangeAspect="1"/>
          </p:cNvPicPr>
          <p:nvPr/>
        </p:nvPicPr>
        <p:blipFill>
          <a:blip r:embed="rId5"/>
          <a:srcRect l="-2512" r="-2512" t="0" b="0"/>
          <a:stretch/>
        </p:blipFill>
        <p:spPr>
          <a:xfrm>
            <a:off x="1067105" y="6981444"/>
            <a:ext cx="105156" cy="133502"/>
          </a:xfrm>
          <a:prstGeom prst="rect">
            <a:avLst/>
          </a:prstGeom>
        </p:spPr>
      </p:pic>
      <p:sp>
        <p:nvSpPr>
          <p:cNvPr id="57" name="Text 50"/>
          <p:cNvSpPr txBox="1"/>
          <p:nvPr/>
        </p:nvSpPr>
        <p:spPr>
          <a:xfrm>
            <a:off x="1248156" y="6963156"/>
            <a:ext cx="7558430"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投资人评估视角：成功的Agentic AI项目需要在技术、产品、市场三方面均有明确量化进展，并能证明智能体模式的长期竞争力</a:t>
            </a:r>
            <a:endParaRPr lang="en-US" sz="1000" dirty="0"/>
          </a:p>
        </p:txBody>
      </p:sp>
      <p:sp>
        <p:nvSpPr>
          <p:cNvPr id="58" name="Shape 51"/>
          <p:cNvSpPr/>
          <p:nvPr/>
        </p:nvSpPr>
        <p:spPr>
          <a:xfrm>
            <a:off x="1429207" y="1714500"/>
            <a:ext cx="57607" cy="57607"/>
          </a:xfrm>
          <a:prstGeom prst="ellipse">
            <a:avLst/>
          </a:prstGeom>
          <a:solidFill>
            <a:srgbClr val="3B82F6"/>
          </a:solidFill>
          <a:ln/>
        </p:spPr>
      </p:sp>
      <p:sp>
        <p:nvSpPr>
          <p:cNvPr id="59" name="Shape 52"/>
          <p:cNvSpPr/>
          <p:nvPr/>
        </p:nvSpPr>
        <p:spPr>
          <a:xfrm>
            <a:off x="1904695" y="2095805"/>
            <a:ext cx="57607" cy="57607"/>
          </a:xfrm>
          <a:prstGeom prst="ellipse">
            <a:avLst/>
          </a:prstGeom>
          <a:solidFill>
            <a:srgbClr val="3B82F6"/>
          </a:solidFill>
          <a:ln/>
        </p:spPr>
      </p:sp>
      <p:sp>
        <p:nvSpPr>
          <p:cNvPr id="60" name="Shape 53"/>
          <p:cNvSpPr/>
          <p:nvPr/>
        </p:nvSpPr>
        <p:spPr>
          <a:xfrm>
            <a:off x="1333195" y="2476195"/>
            <a:ext cx="57607" cy="57607"/>
          </a:xfrm>
          <a:prstGeom prst="ellipse">
            <a:avLst/>
          </a:prstGeom>
          <a:solidFill>
            <a:srgbClr val="3B82F6"/>
          </a:solidFill>
          <a:ln/>
        </p:spPr>
      </p:sp>
      <p:sp>
        <p:nvSpPr>
          <p:cNvPr id="61" name="Shape 54"/>
          <p:cNvSpPr/>
          <p:nvPr/>
        </p:nvSpPr>
        <p:spPr>
          <a:xfrm>
            <a:off x="1444752" y="1861718"/>
            <a:ext cx="476402" cy="9144"/>
          </a:xfrm>
          <a:prstGeom prst="rect">
            <a:avLst/>
          </a:prstGeom>
          <a:solidFill>
            <a:srgbClr val="3B82F6">
              <a:alpha val="20000"/>
            </a:srgbClr>
          </a:solidFill>
          <a:ln/>
        </p:spPr>
      </p:sp>
      <p:sp>
        <p:nvSpPr>
          <p:cNvPr id="62" name="Shape 55"/>
          <p:cNvSpPr/>
          <p:nvPr/>
        </p:nvSpPr>
        <p:spPr>
          <a:xfrm>
            <a:off x="1837944" y="1940357"/>
            <a:ext cx="571500" cy="9144"/>
          </a:xfrm>
          <a:prstGeom prst="rect">
            <a:avLst/>
          </a:prstGeom>
          <a:solidFill>
            <a:srgbClr val="3B82F6">
              <a:alpha val="20000"/>
            </a:srgbClr>
          </a:solidFill>
          <a:ln/>
        </p:spPr>
      </p:sp>
      <p:sp>
        <p:nvSpPr>
          <p:cNvPr id="63" name="Text 56"/>
          <p:cNvSpPr txBox="1"/>
          <p:nvPr/>
        </p:nvSpPr>
        <p:spPr>
          <a:xfrm>
            <a:off x="1067105" y="609905"/>
            <a:ext cx="4215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项目成功的关键要素与进展评估</a:t>
            </a: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2191695" cy="69338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81980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Agentic AI项目核心指标进展追踪，与规划目标及行业竞品的横向对比</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Text 6"/>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关键业务指标表现</a:t>
            </a:r>
            <a:endParaRPr lang="en-US" sz="1200" dirty="0"/>
          </a:p>
        </p:txBody>
      </p:sp>
      <p:sp>
        <p:nvSpPr>
          <p:cNvPr id="10" name="Text 7"/>
          <p:cNvSpPr txBox="1"/>
          <p:nvPr/>
        </p:nvSpPr>
        <p:spPr>
          <a:xfrm>
            <a:off x="1209751" y="25621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关键财务指标进展</a:t>
            </a:r>
            <a:endParaRPr lang="en-US" sz="1200" dirty="0"/>
          </a:p>
        </p:txBody>
      </p:sp>
      <p:sp>
        <p:nvSpPr>
          <p:cNvPr id="11" name="Text 8"/>
          <p:cNvSpPr txBox="1"/>
          <p:nvPr/>
        </p:nvSpPr>
        <p:spPr>
          <a:xfrm>
            <a:off x="1209751" y="33622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竞品比较优势</a:t>
            </a:r>
            <a:endParaRPr lang="en-US" sz="1200" dirty="0"/>
          </a:p>
        </p:txBody>
      </p:sp>
      <p:sp>
        <p:nvSpPr>
          <p:cNvPr id="12" name="Text 9"/>
          <p:cNvSpPr txBox="1"/>
          <p:nvPr/>
        </p:nvSpPr>
        <p:spPr>
          <a:xfrm>
            <a:off x="1209751" y="2018995"/>
            <a:ext cx="46250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分析用户获取成本(CAC)、月活跃用户(MAU)、留存率和任务完成率等指标，与原定计划对比展示进度，突出竞争优势</a:t>
            </a:r>
            <a:endParaRPr lang="en-US" sz="1000" dirty="0"/>
          </a:p>
        </p:txBody>
      </p:sp>
      <p:sp>
        <p:nvSpPr>
          <p:cNvPr id="13" name="Text 10"/>
          <p:cNvSpPr txBox="1"/>
          <p:nvPr/>
        </p:nvSpPr>
        <p:spPr>
          <a:xfrm>
            <a:off x="1209751" y="2819095"/>
            <a:ext cx="4577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梳理MRR/ARR、毛利率、运营支出和现金消耗率等财务数据，分析实际表现与预期差异，证明业务模型可行性</a:t>
            </a:r>
            <a:endParaRPr lang="en-US" sz="1000" dirty="0"/>
          </a:p>
        </p:txBody>
      </p:sp>
      <p:sp>
        <p:nvSpPr>
          <p:cNvPr id="14" name="Text 11"/>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针对同阶段竞品，展示在智能体能力、用户留存、任务完成效率等方面的领先优势，证明差异化竞争力</a:t>
            </a:r>
            <a:endParaRPr lang="en-US" sz="1000" dirty="0"/>
          </a:p>
        </p:txBody>
      </p:sp>
      <p:sp>
        <p:nvSpPr>
          <p:cNvPr id="15" name="Shape 12"/>
          <p:cNvSpPr/>
          <p:nvPr/>
        </p:nvSpPr>
        <p:spPr>
          <a:xfrm>
            <a:off x="1067105" y="4143146"/>
            <a:ext cx="4724705" cy="1276502"/>
          </a:xfrm>
          <a:prstGeom prst="roundRect">
            <a:avLst>
              <a:gd name="adj" fmla="val 4277"/>
            </a:avLst>
          </a:prstGeom>
          <a:solidFill>
            <a:srgbClr val="EFF6FF"/>
          </a:solidFill>
          <a:ln w="12700">
            <a:solidFill>
              <a:srgbClr val="DBEAFE"/>
            </a:solidFill>
            <a:prstDash val="solid"/>
          </a:ln>
        </p:spPr>
      </p:sp>
      <p:pic>
        <p:nvPicPr>
          <p:cNvPr id="16" name="Image 1" descr="preencoded.png">    </p:cNvPr>
          <p:cNvPicPr>
            <a:picLocks noChangeAspect="1"/>
          </p:cNvPicPr>
          <p:nvPr/>
        </p:nvPicPr>
        <p:blipFill>
          <a:blip r:embed="rId2"/>
          <a:srcRect l="0" r="0" t="-100" b="-100"/>
          <a:stretch/>
        </p:blipFill>
        <p:spPr>
          <a:xfrm>
            <a:off x="1228954" y="4343400"/>
            <a:ext cx="114300" cy="152705"/>
          </a:xfrm>
          <a:prstGeom prst="rect">
            <a:avLst/>
          </a:prstGeom>
        </p:spPr>
      </p:pic>
      <p:sp>
        <p:nvSpPr>
          <p:cNvPr id="17" name="Text 13"/>
          <p:cNvSpPr txBox="1"/>
          <p:nvPr/>
        </p:nvSpPr>
        <p:spPr>
          <a:xfrm>
            <a:off x="1419149" y="4324198"/>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数据解读要点</a:t>
            </a:r>
            <a:endParaRPr lang="en-US" sz="1200" dirty="0"/>
          </a:p>
        </p:txBody>
      </p:sp>
      <p:sp>
        <p:nvSpPr>
          <p:cNvPr id="18" name="Text 14"/>
          <p:cNvSpPr txBox="1"/>
          <p:nvPr/>
        </p:nvSpPr>
        <p:spPr>
          <a:xfrm>
            <a:off x="1457554" y="46195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聚焦核心增长率而非绝对数值，展示发展动能</a:t>
            </a:r>
            <a:endParaRPr lang="en-US" sz="1000" dirty="0"/>
          </a:p>
        </p:txBody>
      </p:sp>
      <p:sp>
        <p:nvSpPr>
          <p:cNvPr id="19" name="Text 15"/>
          <p:cNvSpPr txBox="1"/>
          <p:nvPr/>
        </p:nvSpPr>
        <p:spPr>
          <a:xfrm>
            <a:off x="1457554" y="4848149"/>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对未达预期指标，提供清晰改进计划和调整路径</a:t>
            </a:r>
            <a:endParaRPr lang="en-US" sz="1000" dirty="0"/>
          </a:p>
        </p:txBody>
      </p:sp>
      <p:sp>
        <p:nvSpPr>
          <p:cNvPr id="20" name="Text 16"/>
          <p:cNvSpPr txBox="1"/>
          <p:nvPr/>
        </p:nvSpPr>
        <p:spPr>
          <a:xfrm>
            <a:off x="1457554" y="50767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使用同行业标杆公司作为参考，避免孤立数据</a:t>
            </a:r>
            <a:endParaRPr lang="en-US" sz="1000" dirty="0"/>
          </a:p>
        </p:txBody>
      </p:sp>
      <p:sp>
        <p:nvSpPr>
          <p:cNvPr id="21" name="Shape 17"/>
          <p:cNvSpPr/>
          <p:nvPr/>
        </p:nvSpPr>
        <p:spPr>
          <a:xfrm>
            <a:off x="6248095" y="1742846"/>
            <a:ext cx="4876495" cy="3219602"/>
          </a:xfrm>
          <a:prstGeom prst="roundRect">
            <a:avLst>
              <a:gd name="adj" fmla="val 672"/>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22" name="Shape 18"/>
          <p:cNvSpPr/>
          <p:nvPr/>
        </p:nvSpPr>
        <p:spPr>
          <a:xfrm>
            <a:off x="6409944" y="1904695"/>
            <a:ext cx="1333195" cy="362102"/>
          </a:xfrm>
          <a:prstGeom prst="rect">
            <a:avLst/>
          </a:prstGeom>
          <a:solidFill>
            <a:srgbClr val="F3F4F6"/>
          </a:solidFill>
          <a:ln w="12700">
            <a:solidFill>
              <a:srgbClr val="E5E7EB"/>
            </a:solidFill>
            <a:prstDash val="solid"/>
          </a:ln>
        </p:spPr>
      </p:sp>
      <p:sp>
        <p:nvSpPr>
          <p:cNvPr id="23" name="Shape 19"/>
          <p:cNvSpPr/>
          <p:nvPr/>
        </p:nvSpPr>
        <p:spPr>
          <a:xfrm>
            <a:off x="7744054" y="1904695"/>
            <a:ext cx="800100" cy="362102"/>
          </a:xfrm>
          <a:prstGeom prst="rect">
            <a:avLst/>
          </a:prstGeom>
          <a:solidFill>
            <a:srgbClr val="F3F4F6"/>
          </a:solidFill>
          <a:ln w="12700">
            <a:solidFill>
              <a:srgbClr val="E5E7EB"/>
            </a:solidFill>
            <a:prstDash val="solid"/>
          </a:ln>
        </p:spPr>
      </p:sp>
      <p:sp>
        <p:nvSpPr>
          <p:cNvPr id="24" name="Shape 20"/>
          <p:cNvSpPr/>
          <p:nvPr/>
        </p:nvSpPr>
        <p:spPr>
          <a:xfrm>
            <a:off x="8535924" y="1904695"/>
            <a:ext cx="933602" cy="362102"/>
          </a:xfrm>
          <a:prstGeom prst="rect">
            <a:avLst/>
          </a:prstGeom>
          <a:solidFill>
            <a:srgbClr val="F3F4F6"/>
          </a:solidFill>
          <a:ln w="12700">
            <a:solidFill>
              <a:srgbClr val="E5E7EB"/>
            </a:solidFill>
            <a:prstDash val="solid"/>
          </a:ln>
        </p:spPr>
      </p:sp>
      <p:sp>
        <p:nvSpPr>
          <p:cNvPr id="25" name="Shape 21"/>
          <p:cNvSpPr/>
          <p:nvPr/>
        </p:nvSpPr>
        <p:spPr>
          <a:xfrm>
            <a:off x="9464040" y="1904695"/>
            <a:ext cx="800100" cy="362102"/>
          </a:xfrm>
          <a:prstGeom prst="rect">
            <a:avLst/>
          </a:prstGeom>
          <a:solidFill>
            <a:srgbClr val="F3F4F6"/>
          </a:solidFill>
          <a:ln w="12700">
            <a:solidFill>
              <a:srgbClr val="E5E7EB"/>
            </a:solidFill>
            <a:prstDash val="solid"/>
          </a:ln>
        </p:spPr>
      </p:sp>
      <p:sp>
        <p:nvSpPr>
          <p:cNvPr id="26" name="Shape 22"/>
          <p:cNvSpPr/>
          <p:nvPr/>
        </p:nvSpPr>
        <p:spPr>
          <a:xfrm>
            <a:off x="10255910" y="1904695"/>
            <a:ext cx="714146" cy="362102"/>
          </a:xfrm>
          <a:prstGeom prst="rect">
            <a:avLst/>
          </a:prstGeom>
          <a:solidFill>
            <a:srgbClr val="F3F4F6"/>
          </a:solidFill>
          <a:ln w="12700">
            <a:solidFill>
              <a:srgbClr val="E5E7EB"/>
            </a:solidFill>
            <a:prstDash val="solid"/>
          </a:ln>
        </p:spPr>
      </p:sp>
      <p:sp>
        <p:nvSpPr>
          <p:cNvPr id="27" name="Text 23"/>
          <p:cNvSpPr txBox="1"/>
          <p:nvPr/>
        </p:nvSpPr>
        <p:spPr>
          <a:xfrm>
            <a:off x="6810451" y="2000707"/>
            <a:ext cx="633679"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核心指标</a:t>
            </a:r>
            <a:endParaRPr lang="en-US" sz="1000" dirty="0"/>
          </a:p>
        </p:txBody>
      </p:sp>
      <p:sp>
        <p:nvSpPr>
          <p:cNvPr id="28" name="Text 24"/>
          <p:cNvSpPr txBox="1"/>
          <p:nvPr/>
        </p:nvSpPr>
        <p:spPr>
          <a:xfrm>
            <a:off x="7872984" y="2000707"/>
            <a:ext cx="633679"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当前表现</a:t>
            </a:r>
            <a:endParaRPr lang="en-US" sz="1000" dirty="0"/>
          </a:p>
        </p:txBody>
      </p:sp>
      <p:sp>
        <p:nvSpPr>
          <p:cNvPr id="29" name="Text 25"/>
          <p:cNvSpPr txBox="1"/>
          <p:nvPr/>
        </p:nvSpPr>
        <p:spPr>
          <a:xfrm>
            <a:off x="8666683" y="2000707"/>
            <a:ext cx="767182"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原计划目标</a:t>
            </a:r>
            <a:endParaRPr lang="en-US" sz="1000" dirty="0"/>
          </a:p>
        </p:txBody>
      </p:sp>
      <p:sp>
        <p:nvSpPr>
          <p:cNvPr id="30" name="Text 26"/>
          <p:cNvSpPr txBox="1"/>
          <p:nvPr/>
        </p:nvSpPr>
        <p:spPr>
          <a:xfrm>
            <a:off x="9592970" y="2000707"/>
            <a:ext cx="633679"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领先竞品</a:t>
            </a:r>
            <a:endParaRPr lang="en-US" sz="1000" dirty="0"/>
          </a:p>
        </p:txBody>
      </p:sp>
      <p:sp>
        <p:nvSpPr>
          <p:cNvPr id="31" name="Text 27"/>
          <p:cNvSpPr txBox="1"/>
          <p:nvPr/>
        </p:nvSpPr>
        <p:spPr>
          <a:xfrm>
            <a:off x="10476281" y="2000707"/>
            <a:ext cx="367589"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趋势</a:t>
            </a:r>
            <a:endParaRPr lang="en-US" sz="1000" dirty="0"/>
          </a:p>
        </p:txBody>
      </p:sp>
      <p:sp>
        <p:nvSpPr>
          <p:cNvPr id="32" name="Shape 28"/>
          <p:cNvSpPr/>
          <p:nvPr/>
        </p:nvSpPr>
        <p:spPr>
          <a:xfrm>
            <a:off x="6409944" y="2266798"/>
            <a:ext cx="1333195" cy="362102"/>
          </a:xfrm>
          <a:prstGeom prst="rect">
            <a:avLst/>
          </a:prstGeom>
          <a:noFill/>
          <a:ln w="12700">
            <a:solidFill>
              <a:srgbClr val="E5E7EB"/>
            </a:solidFill>
            <a:prstDash val="solid"/>
          </a:ln>
        </p:spPr>
      </p:sp>
      <p:sp>
        <p:nvSpPr>
          <p:cNvPr id="33" name="Shape 29"/>
          <p:cNvSpPr/>
          <p:nvPr/>
        </p:nvSpPr>
        <p:spPr>
          <a:xfrm>
            <a:off x="8535924" y="2266798"/>
            <a:ext cx="933602" cy="362102"/>
          </a:xfrm>
          <a:prstGeom prst="rect">
            <a:avLst/>
          </a:prstGeom>
          <a:noFill/>
          <a:ln w="12700">
            <a:solidFill>
              <a:srgbClr val="E5E7EB"/>
            </a:solidFill>
            <a:prstDash val="solid"/>
          </a:ln>
        </p:spPr>
      </p:sp>
      <p:sp>
        <p:nvSpPr>
          <p:cNvPr id="34" name="Shape 30"/>
          <p:cNvSpPr/>
          <p:nvPr/>
        </p:nvSpPr>
        <p:spPr>
          <a:xfrm>
            <a:off x="9464040" y="2266798"/>
            <a:ext cx="800100" cy="362102"/>
          </a:xfrm>
          <a:prstGeom prst="rect">
            <a:avLst/>
          </a:prstGeom>
          <a:noFill/>
          <a:ln w="12700">
            <a:solidFill>
              <a:srgbClr val="E5E7EB"/>
            </a:solidFill>
            <a:prstDash val="solid"/>
          </a:ln>
        </p:spPr>
      </p:sp>
      <p:sp>
        <p:nvSpPr>
          <p:cNvPr id="35" name="Shape 31"/>
          <p:cNvSpPr/>
          <p:nvPr/>
        </p:nvSpPr>
        <p:spPr>
          <a:xfrm>
            <a:off x="6409944" y="2628900"/>
            <a:ext cx="1333195" cy="362102"/>
          </a:xfrm>
          <a:prstGeom prst="rect">
            <a:avLst/>
          </a:prstGeom>
          <a:noFill/>
          <a:ln w="12700">
            <a:solidFill>
              <a:srgbClr val="E5E7EB"/>
            </a:solidFill>
            <a:prstDash val="solid"/>
          </a:ln>
        </p:spPr>
      </p:sp>
      <p:sp>
        <p:nvSpPr>
          <p:cNvPr id="36" name="Shape 32"/>
          <p:cNvSpPr/>
          <p:nvPr/>
        </p:nvSpPr>
        <p:spPr>
          <a:xfrm>
            <a:off x="8535924" y="2628900"/>
            <a:ext cx="933602" cy="362102"/>
          </a:xfrm>
          <a:prstGeom prst="rect">
            <a:avLst/>
          </a:prstGeom>
          <a:noFill/>
          <a:ln w="12700">
            <a:solidFill>
              <a:srgbClr val="E5E7EB"/>
            </a:solidFill>
            <a:prstDash val="solid"/>
          </a:ln>
        </p:spPr>
      </p:sp>
      <p:sp>
        <p:nvSpPr>
          <p:cNvPr id="37" name="Shape 33"/>
          <p:cNvSpPr/>
          <p:nvPr/>
        </p:nvSpPr>
        <p:spPr>
          <a:xfrm>
            <a:off x="9464040" y="2628900"/>
            <a:ext cx="800100" cy="362102"/>
          </a:xfrm>
          <a:prstGeom prst="rect">
            <a:avLst/>
          </a:prstGeom>
          <a:noFill/>
          <a:ln w="12700">
            <a:solidFill>
              <a:srgbClr val="E5E7EB"/>
            </a:solidFill>
            <a:prstDash val="solid"/>
          </a:ln>
        </p:spPr>
      </p:sp>
      <p:sp>
        <p:nvSpPr>
          <p:cNvPr id="38" name="Shape 34"/>
          <p:cNvSpPr/>
          <p:nvPr/>
        </p:nvSpPr>
        <p:spPr>
          <a:xfrm>
            <a:off x="6409944" y="2991002"/>
            <a:ext cx="1333195" cy="362102"/>
          </a:xfrm>
          <a:prstGeom prst="rect">
            <a:avLst/>
          </a:prstGeom>
          <a:noFill/>
          <a:ln w="12700">
            <a:solidFill>
              <a:srgbClr val="E5E7EB"/>
            </a:solidFill>
            <a:prstDash val="solid"/>
          </a:ln>
        </p:spPr>
      </p:sp>
      <p:sp>
        <p:nvSpPr>
          <p:cNvPr id="39" name="Shape 35"/>
          <p:cNvSpPr/>
          <p:nvPr/>
        </p:nvSpPr>
        <p:spPr>
          <a:xfrm>
            <a:off x="8535924" y="2991002"/>
            <a:ext cx="933602" cy="362102"/>
          </a:xfrm>
          <a:prstGeom prst="rect">
            <a:avLst/>
          </a:prstGeom>
          <a:noFill/>
          <a:ln w="12700">
            <a:solidFill>
              <a:srgbClr val="E5E7EB"/>
            </a:solidFill>
            <a:prstDash val="solid"/>
          </a:ln>
        </p:spPr>
      </p:sp>
      <p:sp>
        <p:nvSpPr>
          <p:cNvPr id="40" name="Shape 36"/>
          <p:cNvSpPr/>
          <p:nvPr/>
        </p:nvSpPr>
        <p:spPr>
          <a:xfrm>
            <a:off x="9464040" y="2991002"/>
            <a:ext cx="800100" cy="362102"/>
          </a:xfrm>
          <a:prstGeom prst="rect">
            <a:avLst/>
          </a:prstGeom>
          <a:noFill/>
          <a:ln w="12700">
            <a:solidFill>
              <a:srgbClr val="E5E7EB"/>
            </a:solidFill>
            <a:prstDash val="solid"/>
          </a:ln>
        </p:spPr>
      </p:sp>
      <p:sp>
        <p:nvSpPr>
          <p:cNvPr id="41" name="Shape 37"/>
          <p:cNvSpPr/>
          <p:nvPr/>
        </p:nvSpPr>
        <p:spPr>
          <a:xfrm>
            <a:off x="6409944" y="3353105"/>
            <a:ext cx="1333195" cy="362102"/>
          </a:xfrm>
          <a:prstGeom prst="rect">
            <a:avLst/>
          </a:prstGeom>
          <a:noFill/>
          <a:ln w="12700">
            <a:solidFill>
              <a:srgbClr val="E5E7EB"/>
            </a:solidFill>
            <a:prstDash val="solid"/>
          </a:ln>
        </p:spPr>
      </p:sp>
      <p:sp>
        <p:nvSpPr>
          <p:cNvPr id="42" name="Shape 38"/>
          <p:cNvSpPr/>
          <p:nvPr/>
        </p:nvSpPr>
        <p:spPr>
          <a:xfrm>
            <a:off x="7744054" y="3353105"/>
            <a:ext cx="800100" cy="362102"/>
          </a:xfrm>
          <a:prstGeom prst="rect">
            <a:avLst/>
          </a:prstGeom>
          <a:noFill/>
          <a:ln w="12700">
            <a:solidFill>
              <a:srgbClr val="E5E7EB"/>
            </a:solidFill>
            <a:prstDash val="solid"/>
          </a:ln>
        </p:spPr>
      </p:sp>
      <p:sp>
        <p:nvSpPr>
          <p:cNvPr id="43" name="Shape 39"/>
          <p:cNvSpPr/>
          <p:nvPr/>
        </p:nvSpPr>
        <p:spPr>
          <a:xfrm>
            <a:off x="8535924" y="3353105"/>
            <a:ext cx="933602" cy="362102"/>
          </a:xfrm>
          <a:prstGeom prst="rect">
            <a:avLst/>
          </a:prstGeom>
          <a:noFill/>
          <a:ln w="12700">
            <a:solidFill>
              <a:srgbClr val="E5E7EB"/>
            </a:solidFill>
            <a:prstDash val="solid"/>
          </a:ln>
        </p:spPr>
      </p:sp>
      <p:sp>
        <p:nvSpPr>
          <p:cNvPr id="44" name="Shape 40"/>
          <p:cNvSpPr/>
          <p:nvPr/>
        </p:nvSpPr>
        <p:spPr>
          <a:xfrm>
            <a:off x="8535924" y="3715207"/>
            <a:ext cx="933602" cy="362102"/>
          </a:xfrm>
          <a:prstGeom prst="rect">
            <a:avLst/>
          </a:prstGeom>
          <a:noFill/>
          <a:ln w="12700">
            <a:solidFill>
              <a:srgbClr val="E5E7EB"/>
            </a:solidFill>
            <a:prstDash val="solid"/>
          </a:ln>
        </p:spPr>
      </p:sp>
      <p:sp>
        <p:nvSpPr>
          <p:cNvPr id="45" name="Shape 41"/>
          <p:cNvSpPr/>
          <p:nvPr/>
        </p:nvSpPr>
        <p:spPr>
          <a:xfrm>
            <a:off x="9464040" y="3715207"/>
            <a:ext cx="800100" cy="362102"/>
          </a:xfrm>
          <a:prstGeom prst="rect">
            <a:avLst/>
          </a:prstGeom>
          <a:noFill/>
          <a:ln w="12700">
            <a:solidFill>
              <a:srgbClr val="E5E7EB"/>
            </a:solidFill>
            <a:prstDash val="solid"/>
          </a:ln>
        </p:spPr>
      </p:sp>
      <p:sp>
        <p:nvSpPr>
          <p:cNvPr id="46" name="Shape 42"/>
          <p:cNvSpPr/>
          <p:nvPr/>
        </p:nvSpPr>
        <p:spPr>
          <a:xfrm>
            <a:off x="6409944" y="4076395"/>
            <a:ext cx="1333195" cy="362102"/>
          </a:xfrm>
          <a:prstGeom prst="rect">
            <a:avLst/>
          </a:prstGeom>
          <a:noFill/>
          <a:ln w="12700">
            <a:solidFill>
              <a:srgbClr val="E5E7EB"/>
            </a:solidFill>
            <a:prstDash val="solid"/>
          </a:ln>
        </p:spPr>
      </p:sp>
      <p:sp>
        <p:nvSpPr>
          <p:cNvPr id="47" name="Text 43"/>
          <p:cNvSpPr txBox="1"/>
          <p:nvPr/>
        </p:nvSpPr>
        <p:spPr>
          <a:xfrm>
            <a:off x="6534302" y="2361895"/>
            <a:ext cx="10817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月活用户 (MAU)</a:t>
            </a:r>
            <a:endParaRPr lang="en-US" sz="1000" dirty="0"/>
          </a:p>
        </p:txBody>
      </p:sp>
      <p:sp>
        <p:nvSpPr>
          <p:cNvPr id="48" name="Text 44"/>
          <p:cNvSpPr txBox="1"/>
          <p:nvPr/>
        </p:nvSpPr>
        <p:spPr>
          <a:xfrm>
            <a:off x="8866937" y="2361895"/>
            <a:ext cx="36758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15万</a:t>
            </a:r>
            <a:endParaRPr lang="en-US" sz="1000" dirty="0"/>
          </a:p>
        </p:txBody>
      </p:sp>
      <p:sp>
        <p:nvSpPr>
          <p:cNvPr id="49" name="Text 45"/>
          <p:cNvSpPr txBox="1"/>
          <p:nvPr/>
        </p:nvSpPr>
        <p:spPr>
          <a:xfrm>
            <a:off x="9667951" y="2361895"/>
            <a:ext cx="491033"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18.3万</a:t>
            </a:r>
            <a:endParaRPr lang="en-US" sz="1000" dirty="0"/>
          </a:p>
        </p:txBody>
      </p:sp>
      <p:sp>
        <p:nvSpPr>
          <p:cNvPr id="50" name="Text 46"/>
          <p:cNvSpPr txBox="1"/>
          <p:nvPr/>
        </p:nvSpPr>
        <p:spPr>
          <a:xfrm>
            <a:off x="6534302" y="2723998"/>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日均使用时长</a:t>
            </a:r>
            <a:endParaRPr lang="en-US" sz="1000" dirty="0"/>
          </a:p>
        </p:txBody>
      </p:sp>
      <p:sp>
        <p:nvSpPr>
          <p:cNvPr id="51" name="Text 47"/>
          <p:cNvSpPr txBox="1"/>
          <p:nvPr/>
        </p:nvSpPr>
        <p:spPr>
          <a:xfrm>
            <a:off x="8783726" y="2723998"/>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30分钟</a:t>
            </a:r>
            <a:endParaRPr lang="en-US" sz="1000" dirty="0"/>
          </a:p>
        </p:txBody>
      </p:sp>
      <p:sp>
        <p:nvSpPr>
          <p:cNvPr id="52" name="Text 48"/>
          <p:cNvSpPr txBox="1"/>
          <p:nvPr/>
        </p:nvSpPr>
        <p:spPr>
          <a:xfrm>
            <a:off x="9645091" y="2723998"/>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28分钟</a:t>
            </a:r>
            <a:endParaRPr lang="en-US" sz="1000" dirty="0"/>
          </a:p>
        </p:txBody>
      </p:sp>
      <p:sp>
        <p:nvSpPr>
          <p:cNvPr id="53" name="Text 49"/>
          <p:cNvSpPr txBox="1"/>
          <p:nvPr/>
        </p:nvSpPr>
        <p:spPr>
          <a:xfrm>
            <a:off x="8853221" y="3086100"/>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65%</a:t>
            </a:r>
            <a:endParaRPr lang="en-US" sz="1000" dirty="0"/>
          </a:p>
        </p:txBody>
      </p:sp>
      <p:sp>
        <p:nvSpPr>
          <p:cNvPr id="54" name="Text 50"/>
          <p:cNvSpPr txBox="1"/>
          <p:nvPr/>
        </p:nvSpPr>
        <p:spPr>
          <a:xfrm>
            <a:off x="9726473" y="3086100"/>
            <a:ext cx="376733"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61%</a:t>
            </a:r>
            <a:endParaRPr lang="en-US" sz="1000" dirty="0"/>
          </a:p>
        </p:txBody>
      </p:sp>
      <p:sp>
        <p:nvSpPr>
          <p:cNvPr id="55" name="Shape 51"/>
          <p:cNvSpPr/>
          <p:nvPr/>
        </p:nvSpPr>
        <p:spPr>
          <a:xfrm>
            <a:off x="7744054" y="2266798"/>
            <a:ext cx="800100" cy="362102"/>
          </a:xfrm>
          <a:prstGeom prst="rect">
            <a:avLst/>
          </a:prstGeom>
          <a:solidFill>
            <a:srgbClr val="ECFDF5"/>
          </a:solidFill>
          <a:ln w="12700">
            <a:solidFill>
              <a:srgbClr val="E5E7EB"/>
            </a:solidFill>
            <a:prstDash val="solid"/>
          </a:ln>
        </p:spPr>
      </p:sp>
      <p:sp>
        <p:nvSpPr>
          <p:cNvPr id="56" name="Shape 52"/>
          <p:cNvSpPr/>
          <p:nvPr/>
        </p:nvSpPr>
        <p:spPr>
          <a:xfrm>
            <a:off x="7744054" y="2628900"/>
            <a:ext cx="800100" cy="362102"/>
          </a:xfrm>
          <a:prstGeom prst="rect">
            <a:avLst/>
          </a:prstGeom>
          <a:solidFill>
            <a:srgbClr val="ECFDF5"/>
          </a:solidFill>
          <a:ln w="12700">
            <a:solidFill>
              <a:srgbClr val="E5E7EB"/>
            </a:solidFill>
            <a:prstDash val="solid"/>
          </a:ln>
        </p:spPr>
      </p:sp>
      <p:sp>
        <p:nvSpPr>
          <p:cNvPr id="57" name="Shape 53"/>
          <p:cNvSpPr/>
          <p:nvPr/>
        </p:nvSpPr>
        <p:spPr>
          <a:xfrm>
            <a:off x="9464040" y="3353105"/>
            <a:ext cx="800100" cy="362102"/>
          </a:xfrm>
          <a:prstGeom prst="rect">
            <a:avLst/>
          </a:prstGeom>
          <a:solidFill>
            <a:srgbClr val="ECFDF5"/>
          </a:solidFill>
          <a:ln w="12700">
            <a:solidFill>
              <a:srgbClr val="E5E7EB"/>
            </a:solidFill>
            <a:prstDash val="solid"/>
          </a:ln>
        </p:spPr>
      </p:sp>
      <p:sp>
        <p:nvSpPr>
          <p:cNvPr id="58" name="Text 54"/>
          <p:cNvSpPr txBox="1"/>
          <p:nvPr/>
        </p:nvSpPr>
        <p:spPr>
          <a:xfrm>
            <a:off x="7947965" y="2361895"/>
            <a:ext cx="491033"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21.5万</a:t>
            </a:r>
            <a:endParaRPr lang="en-US" sz="1000" dirty="0"/>
          </a:p>
        </p:txBody>
      </p:sp>
      <p:sp>
        <p:nvSpPr>
          <p:cNvPr id="59" name="Shape 55"/>
          <p:cNvSpPr/>
          <p:nvPr/>
        </p:nvSpPr>
        <p:spPr>
          <a:xfrm>
            <a:off x="10255910" y="2266798"/>
            <a:ext cx="714146" cy="362102"/>
          </a:xfrm>
          <a:prstGeom prst="rect">
            <a:avLst/>
          </a:prstGeom>
          <a:noFill/>
          <a:ln w="12700">
            <a:solidFill>
              <a:srgbClr val="E5E7EB"/>
            </a:solidFill>
            <a:prstDash val="solid"/>
          </a:ln>
        </p:spPr>
      </p:sp>
      <p:pic>
        <p:nvPicPr>
          <p:cNvPr id="60" name="Image 2" descr="preencoded.png">    </p:cNvPr>
          <p:cNvPicPr>
            <a:picLocks noChangeAspect="1"/>
          </p:cNvPicPr>
          <p:nvPr/>
        </p:nvPicPr>
        <p:blipFill>
          <a:blip r:embed="rId3"/>
          <a:srcRect l="-2512" r="-2512" t="0" b="0"/>
          <a:stretch/>
        </p:blipFill>
        <p:spPr>
          <a:xfrm>
            <a:off x="10388498" y="2379269"/>
            <a:ext cx="105156" cy="133502"/>
          </a:xfrm>
          <a:prstGeom prst="rect">
            <a:avLst/>
          </a:prstGeom>
        </p:spPr>
      </p:pic>
      <p:sp>
        <p:nvSpPr>
          <p:cNvPr id="61" name="Text 56"/>
          <p:cNvSpPr txBox="1"/>
          <p:nvPr/>
        </p:nvSpPr>
        <p:spPr>
          <a:xfrm>
            <a:off x="6534302" y="3086100"/>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智能体任务完成率</a:t>
            </a:r>
            <a:endParaRPr lang="en-US" sz="1000" dirty="0"/>
          </a:p>
        </p:txBody>
      </p:sp>
      <p:sp>
        <p:nvSpPr>
          <p:cNvPr id="62" name="Shape 57"/>
          <p:cNvSpPr/>
          <p:nvPr/>
        </p:nvSpPr>
        <p:spPr>
          <a:xfrm>
            <a:off x="7744054" y="2991002"/>
            <a:ext cx="800100" cy="362102"/>
          </a:xfrm>
          <a:prstGeom prst="rect">
            <a:avLst/>
          </a:prstGeom>
          <a:solidFill>
            <a:srgbClr val="ECFDF5"/>
          </a:solidFill>
          <a:ln w="12700">
            <a:solidFill>
              <a:srgbClr val="E5E7EB"/>
            </a:solidFill>
            <a:prstDash val="solid"/>
          </a:ln>
        </p:spPr>
      </p:sp>
      <p:sp>
        <p:nvSpPr>
          <p:cNvPr id="63" name="Text 58"/>
          <p:cNvSpPr txBox="1"/>
          <p:nvPr/>
        </p:nvSpPr>
        <p:spPr>
          <a:xfrm>
            <a:off x="7927848" y="2723998"/>
            <a:ext cx="529438"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37分钟</a:t>
            </a:r>
            <a:endParaRPr lang="en-US" sz="1000" dirty="0"/>
          </a:p>
        </p:txBody>
      </p:sp>
      <p:sp>
        <p:nvSpPr>
          <p:cNvPr id="64" name="Text 59"/>
          <p:cNvSpPr txBox="1"/>
          <p:nvPr/>
        </p:nvSpPr>
        <p:spPr>
          <a:xfrm>
            <a:off x="7996428" y="3086100"/>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78%</a:t>
            </a:r>
            <a:endParaRPr lang="en-US" sz="1000" dirty="0"/>
          </a:p>
        </p:txBody>
      </p:sp>
      <p:sp>
        <p:nvSpPr>
          <p:cNvPr id="65" name="Shape 60"/>
          <p:cNvSpPr/>
          <p:nvPr/>
        </p:nvSpPr>
        <p:spPr>
          <a:xfrm>
            <a:off x="10255910" y="2628900"/>
            <a:ext cx="714146" cy="362102"/>
          </a:xfrm>
          <a:prstGeom prst="rect">
            <a:avLst/>
          </a:prstGeom>
          <a:noFill/>
          <a:ln w="12700">
            <a:solidFill>
              <a:srgbClr val="E5E7EB"/>
            </a:solidFill>
            <a:prstDash val="solid"/>
          </a:ln>
        </p:spPr>
      </p:sp>
      <p:sp>
        <p:nvSpPr>
          <p:cNvPr id="66" name="Shape 61"/>
          <p:cNvSpPr/>
          <p:nvPr/>
        </p:nvSpPr>
        <p:spPr>
          <a:xfrm>
            <a:off x="10255910" y="2991002"/>
            <a:ext cx="714146" cy="362102"/>
          </a:xfrm>
          <a:prstGeom prst="rect">
            <a:avLst/>
          </a:prstGeom>
          <a:noFill/>
          <a:ln w="12700">
            <a:solidFill>
              <a:srgbClr val="E5E7EB"/>
            </a:solidFill>
            <a:prstDash val="solid"/>
          </a:ln>
        </p:spPr>
      </p:sp>
      <p:sp>
        <p:nvSpPr>
          <p:cNvPr id="67" name="Text 62"/>
          <p:cNvSpPr txBox="1"/>
          <p:nvPr/>
        </p:nvSpPr>
        <p:spPr>
          <a:xfrm>
            <a:off x="10531145" y="2361895"/>
            <a:ext cx="405079" cy="162763"/>
          </a:xfrm>
          <a:prstGeom prst="rect">
            <a:avLst/>
          </a:prstGeom>
          <a:noFill/>
          <a:ln/>
        </p:spPr>
        <p:txBody>
          <a:bodyPr wrap="square" lIns="0" tIns="0" rIns="0" bIns="0" rtlCol="0" anchor="ctr"/>
          <a:lstStyle/>
          <a:p>
            <a:pPr algn="ctr" indent="0" marL="0">
              <a:buNone/>
            </a:pPr>
            <a:r>
              <a:rPr lang="en-US" sz="1000" dirty="0">
                <a:solidFill>
                  <a:srgbClr val="10B981"/>
                </a:solidFill>
                <a:latin typeface="Inter" pitchFamily="34" charset="0"/>
                <a:ea typeface="Inter" pitchFamily="34" charset="-122"/>
                <a:cs typeface="Inter" pitchFamily="34" charset="-120"/>
              </a:rPr>
              <a:t>43%</a:t>
            </a:r>
            <a:endParaRPr lang="en-US" sz="1000" dirty="0"/>
          </a:p>
        </p:txBody>
      </p:sp>
      <p:pic>
        <p:nvPicPr>
          <p:cNvPr id="68" name="Image 3" descr="preencoded.png">    </p:cNvPr>
          <p:cNvPicPr>
            <a:picLocks noChangeAspect="1"/>
          </p:cNvPicPr>
          <p:nvPr/>
        </p:nvPicPr>
        <p:blipFill>
          <a:blip r:embed="rId4"/>
          <a:srcRect l="-2512" r="-2512" t="0" b="0"/>
          <a:stretch/>
        </p:blipFill>
        <p:spPr>
          <a:xfrm>
            <a:off x="10391242" y="2740457"/>
            <a:ext cx="105156" cy="133502"/>
          </a:xfrm>
          <a:prstGeom prst="rect">
            <a:avLst/>
          </a:prstGeom>
        </p:spPr>
      </p:pic>
      <p:sp>
        <p:nvSpPr>
          <p:cNvPr id="69" name="Text 63"/>
          <p:cNvSpPr txBox="1"/>
          <p:nvPr/>
        </p:nvSpPr>
        <p:spPr>
          <a:xfrm>
            <a:off x="10533888" y="2723998"/>
            <a:ext cx="395935" cy="162763"/>
          </a:xfrm>
          <a:prstGeom prst="rect">
            <a:avLst/>
          </a:prstGeom>
          <a:noFill/>
          <a:ln/>
        </p:spPr>
        <p:txBody>
          <a:bodyPr wrap="square" lIns="0" tIns="0" rIns="0" bIns="0" rtlCol="0" anchor="ctr"/>
          <a:lstStyle/>
          <a:p>
            <a:pPr algn="ctr" indent="0" marL="0">
              <a:buNone/>
            </a:pPr>
            <a:r>
              <a:rPr lang="en-US" sz="1000" dirty="0">
                <a:solidFill>
                  <a:srgbClr val="10B981"/>
                </a:solidFill>
                <a:latin typeface="Inter" pitchFamily="34" charset="0"/>
                <a:ea typeface="Inter" pitchFamily="34" charset="-122"/>
                <a:cs typeface="Inter" pitchFamily="34" charset="-120"/>
              </a:rPr>
              <a:t>23%</a:t>
            </a:r>
            <a:endParaRPr lang="en-US" sz="1000" dirty="0"/>
          </a:p>
        </p:txBody>
      </p:sp>
      <p:pic>
        <p:nvPicPr>
          <p:cNvPr id="70" name="Image 4" descr="preencoded.png">    </p:cNvPr>
          <p:cNvPicPr>
            <a:picLocks noChangeAspect="1"/>
          </p:cNvPicPr>
          <p:nvPr/>
        </p:nvPicPr>
        <p:blipFill>
          <a:blip r:embed="rId5"/>
          <a:srcRect l="-2512" r="-2512" t="0" b="0"/>
          <a:stretch/>
        </p:blipFill>
        <p:spPr>
          <a:xfrm>
            <a:off x="10390327" y="3102559"/>
            <a:ext cx="105156" cy="133502"/>
          </a:xfrm>
          <a:prstGeom prst="rect">
            <a:avLst/>
          </a:prstGeom>
        </p:spPr>
      </p:pic>
      <p:sp>
        <p:nvSpPr>
          <p:cNvPr id="71" name="Shape 64"/>
          <p:cNvSpPr/>
          <p:nvPr/>
        </p:nvSpPr>
        <p:spPr>
          <a:xfrm>
            <a:off x="6409944" y="3715207"/>
            <a:ext cx="1333195" cy="362102"/>
          </a:xfrm>
          <a:prstGeom prst="rect">
            <a:avLst/>
          </a:prstGeom>
          <a:noFill/>
          <a:ln w="12700">
            <a:solidFill>
              <a:srgbClr val="E5E7EB"/>
            </a:solidFill>
            <a:prstDash val="solid"/>
          </a:ln>
        </p:spPr>
      </p:sp>
      <p:sp>
        <p:nvSpPr>
          <p:cNvPr id="72" name="Text 65"/>
          <p:cNvSpPr txBox="1"/>
          <p:nvPr/>
        </p:nvSpPr>
        <p:spPr>
          <a:xfrm>
            <a:off x="6534302" y="3448202"/>
            <a:ext cx="10716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用户留存 (30天)</a:t>
            </a:r>
            <a:endParaRPr lang="en-US" sz="1000" dirty="0"/>
          </a:p>
        </p:txBody>
      </p:sp>
      <p:sp>
        <p:nvSpPr>
          <p:cNvPr id="73" name="Text 66"/>
          <p:cNvSpPr txBox="1"/>
          <p:nvPr/>
        </p:nvSpPr>
        <p:spPr>
          <a:xfrm>
            <a:off x="7990942" y="3448202"/>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42%</a:t>
            </a:r>
            <a:endParaRPr lang="en-US" sz="1000" dirty="0"/>
          </a:p>
        </p:txBody>
      </p:sp>
      <p:sp>
        <p:nvSpPr>
          <p:cNvPr id="74" name="Text 67"/>
          <p:cNvSpPr txBox="1"/>
          <p:nvPr/>
        </p:nvSpPr>
        <p:spPr>
          <a:xfrm>
            <a:off x="8852306" y="3448202"/>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45%</a:t>
            </a:r>
            <a:endParaRPr lang="en-US" sz="1000" dirty="0"/>
          </a:p>
        </p:txBody>
      </p:sp>
      <p:sp>
        <p:nvSpPr>
          <p:cNvPr id="75" name="Text 68"/>
          <p:cNvSpPr txBox="1"/>
          <p:nvPr/>
        </p:nvSpPr>
        <p:spPr>
          <a:xfrm>
            <a:off x="6534302" y="3810305"/>
            <a:ext cx="929030"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月收入 (MRR)</a:t>
            </a:r>
            <a:endParaRPr lang="en-US" sz="1000" dirty="0"/>
          </a:p>
        </p:txBody>
      </p:sp>
      <p:sp>
        <p:nvSpPr>
          <p:cNvPr id="76" name="Text 69"/>
          <p:cNvSpPr txBox="1"/>
          <p:nvPr/>
        </p:nvSpPr>
        <p:spPr>
          <a:xfrm>
            <a:off x="8784641" y="3810305"/>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￥50万</a:t>
            </a:r>
            <a:endParaRPr lang="en-US" sz="1000" dirty="0"/>
          </a:p>
        </p:txBody>
      </p:sp>
      <p:sp>
        <p:nvSpPr>
          <p:cNvPr id="77" name="Text 70"/>
          <p:cNvSpPr txBox="1"/>
          <p:nvPr/>
        </p:nvSpPr>
        <p:spPr>
          <a:xfrm>
            <a:off x="9644177" y="3810305"/>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￥62万</a:t>
            </a:r>
            <a:endParaRPr lang="en-US" sz="1000" dirty="0"/>
          </a:p>
        </p:txBody>
      </p:sp>
      <p:sp>
        <p:nvSpPr>
          <p:cNvPr id="78" name="Text 71"/>
          <p:cNvSpPr txBox="1"/>
          <p:nvPr/>
        </p:nvSpPr>
        <p:spPr>
          <a:xfrm>
            <a:off x="6534302" y="4172407"/>
            <a:ext cx="10533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获客成本 (CAC)</a:t>
            </a:r>
            <a:endParaRPr lang="en-US" sz="1000" dirty="0"/>
          </a:p>
        </p:txBody>
      </p:sp>
      <p:sp>
        <p:nvSpPr>
          <p:cNvPr id="79" name="Shape 72"/>
          <p:cNvSpPr/>
          <p:nvPr/>
        </p:nvSpPr>
        <p:spPr>
          <a:xfrm>
            <a:off x="7744054" y="3715207"/>
            <a:ext cx="800100" cy="362102"/>
          </a:xfrm>
          <a:prstGeom prst="rect">
            <a:avLst/>
          </a:prstGeom>
          <a:solidFill>
            <a:srgbClr val="ECFDF5"/>
          </a:solidFill>
          <a:ln w="12700">
            <a:solidFill>
              <a:srgbClr val="E5E7EB"/>
            </a:solidFill>
            <a:prstDash val="solid"/>
          </a:ln>
        </p:spPr>
      </p:sp>
      <p:sp>
        <p:nvSpPr>
          <p:cNvPr id="80" name="Text 73"/>
          <p:cNvSpPr txBox="1"/>
          <p:nvPr/>
        </p:nvSpPr>
        <p:spPr>
          <a:xfrm>
            <a:off x="9710014" y="3448202"/>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46%</a:t>
            </a:r>
            <a:endParaRPr lang="en-US" sz="1000" dirty="0"/>
          </a:p>
        </p:txBody>
      </p:sp>
      <p:sp>
        <p:nvSpPr>
          <p:cNvPr id="81" name="Text 74"/>
          <p:cNvSpPr txBox="1"/>
          <p:nvPr/>
        </p:nvSpPr>
        <p:spPr>
          <a:xfrm>
            <a:off x="10532974" y="3086100"/>
            <a:ext cx="405079" cy="162763"/>
          </a:xfrm>
          <a:prstGeom prst="rect">
            <a:avLst/>
          </a:prstGeom>
          <a:noFill/>
          <a:ln/>
        </p:spPr>
        <p:txBody>
          <a:bodyPr wrap="square" lIns="0" tIns="0" rIns="0" bIns="0" rtlCol="0" anchor="ctr"/>
          <a:lstStyle/>
          <a:p>
            <a:pPr algn="ctr" indent="0" marL="0">
              <a:buNone/>
            </a:pPr>
            <a:r>
              <a:rPr lang="en-US" sz="1000" dirty="0">
                <a:solidFill>
                  <a:srgbClr val="10B981"/>
                </a:solidFill>
                <a:latin typeface="Inter" pitchFamily="34" charset="0"/>
                <a:ea typeface="Inter" pitchFamily="34" charset="-122"/>
                <a:cs typeface="Inter" pitchFamily="34" charset="-120"/>
              </a:rPr>
              <a:t>20%</a:t>
            </a:r>
            <a:endParaRPr lang="en-US" sz="1000" dirty="0"/>
          </a:p>
        </p:txBody>
      </p:sp>
      <p:sp>
        <p:nvSpPr>
          <p:cNvPr id="82" name="Text 75"/>
          <p:cNvSpPr txBox="1"/>
          <p:nvPr/>
        </p:nvSpPr>
        <p:spPr>
          <a:xfrm>
            <a:off x="10532974" y="3810305"/>
            <a:ext cx="405079" cy="162763"/>
          </a:xfrm>
          <a:prstGeom prst="rect">
            <a:avLst/>
          </a:prstGeom>
          <a:noFill/>
          <a:ln/>
        </p:spPr>
        <p:txBody>
          <a:bodyPr wrap="square" lIns="0" tIns="0" rIns="0" bIns="0" rtlCol="0" anchor="ctr"/>
          <a:lstStyle/>
          <a:p>
            <a:pPr algn="ctr" indent="0" marL="0">
              <a:buNone/>
            </a:pPr>
            <a:r>
              <a:rPr lang="en-US" sz="1000" dirty="0">
                <a:solidFill>
                  <a:srgbClr val="10B981"/>
                </a:solidFill>
                <a:latin typeface="Inter" pitchFamily="34" charset="0"/>
                <a:ea typeface="Inter" pitchFamily="34" charset="-122"/>
                <a:cs typeface="Inter" pitchFamily="34" charset="-120"/>
              </a:rPr>
              <a:t>36%</a:t>
            </a:r>
            <a:endParaRPr lang="en-US" sz="1000" dirty="0"/>
          </a:p>
        </p:txBody>
      </p:sp>
      <p:sp>
        <p:nvSpPr>
          <p:cNvPr id="83" name="Shape 76"/>
          <p:cNvSpPr/>
          <p:nvPr/>
        </p:nvSpPr>
        <p:spPr>
          <a:xfrm>
            <a:off x="10255910" y="3353105"/>
            <a:ext cx="714146" cy="362102"/>
          </a:xfrm>
          <a:prstGeom prst="rect">
            <a:avLst/>
          </a:prstGeom>
          <a:noFill/>
          <a:ln w="12700">
            <a:solidFill>
              <a:srgbClr val="E5E7EB"/>
            </a:solidFill>
            <a:prstDash val="solid"/>
          </a:ln>
        </p:spPr>
      </p:sp>
      <p:pic>
        <p:nvPicPr>
          <p:cNvPr id="84" name="Image 5" descr="preencoded.png">    </p:cNvPr>
          <p:cNvPicPr>
            <a:picLocks noChangeAspect="1"/>
          </p:cNvPicPr>
          <p:nvPr/>
        </p:nvPicPr>
        <p:blipFill>
          <a:blip r:embed="rId6"/>
          <a:srcRect l="-2512" r="-2512" t="0" b="0"/>
          <a:stretch/>
        </p:blipFill>
        <p:spPr>
          <a:xfrm>
            <a:off x="10435133" y="3464662"/>
            <a:ext cx="105156" cy="133502"/>
          </a:xfrm>
          <a:prstGeom prst="rect">
            <a:avLst/>
          </a:prstGeom>
        </p:spPr>
      </p:pic>
      <p:sp>
        <p:nvSpPr>
          <p:cNvPr id="85" name="Text 77"/>
          <p:cNvSpPr txBox="1"/>
          <p:nvPr/>
        </p:nvSpPr>
        <p:spPr>
          <a:xfrm>
            <a:off x="7924190" y="3810305"/>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￥68万</a:t>
            </a:r>
            <a:endParaRPr lang="en-US" sz="1000" dirty="0"/>
          </a:p>
        </p:txBody>
      </p:sp>
      <p:sp>
        <p:nvSpPr>
          <p:cNvPr id="86" name="Shape 78"/>
          <p:cNvSpPr/>
          <p:nvPr/>
        </p:nvSpPr>
        <p:spPr>
          <a:xfrm>
            <a:off x="10255910" y="3715207"/>
            <a:ext cx="714146" cy="362102"/>
          </a:xfrm>
          <a:prstGeom prst="rect">
            <a:avLst/>
          </a:prstGeom>
          <a:noFill/>
          <a:ln w="12700">
            <a:solidFill>
              <a:srgbClr val="E5E7EB"/>
            </a:solidFill>
            <a:prstDash val="solid"/>
          </a:ln>
        </p:spPr>
      </p:sp>
      <p:sp>
        <p:nvSpPr>
          <p:cNvPr id="87" name="Text 79"/>
          <p:cNvSpPr txBox="1"/>
          <p:nvPr/>
        </p:nvSpPr>
        <p:spPr>
          <a:xfrm>
            <a:off x="10577779" y="3448202"/>
            <a:ext cx="309982" cy="162763"/>
          </a:xfrm>
          <a:prstGeom prst="rect">
            <a:avLst/>
          </a:prstGeom>
          <a:noFill/>
          <a:ln/>
        </p:spPr>
        <p:txBody>
          <a:bodyPr wrap="square" lIns="0" tIns="0" rIns="0" bIns="0" rtlCol="0" anchor="ctr"/>
          <a:lstStyle/>
          <a:p>
            <a:pPr algn="ctr" indent="0" marL="0">
              <a:buNone/>
            </a:pPr>
            <a:r>
              <a:rPr lang="en-US" sz="1000" dirty="0">
                <a:solidFill>
                  <a:srgbClr val="EF4444"/>
                </a:solidFill>
                <a:latin typeface="Inter" pitchFamily="34" charset="0"/>
                <a:ea typeface="Inter" pitchFamily="34" charset="-122"/>
                <a:cs typeface="Inter" pitchFamily="34" charset="-120"/>
              </a:rPr>
              <a:t>7%</a:t>
            </a:r>
            <a:endParaRPr lang="en-US" sz="1000" dirty="0"/>
          </a:p>
        </p:txBody>
      </p:sp>
      <p:pic>
        <p:nvPicPr>
          <p:cNvPr id="88" name="Image 6" descr="preencoded.png">    </p:cNvPr>
          <p:cNvPicPr>
            <a:picLocks noChangeAspect="1"/>
          </p:cNvPicPr>
          <p:nvPr/>
        </p:nvPicPr>
        <p:blipFill>
          <a:blip r:embed="rId7"/>
          <a:srcRect l="-2512" r="-2512" t="0" b="0"/>
          <a:stretch/>
        </p:blipFill>
        <p:spPr>
          <a:xfrm>
            <a:off x="10390327" y="3826764"/>
            <a:ext cx="105156" cy="133502"/>
          </a:xfrm>
          <a:prstGeom prst="rect">
            <a:avLst/>
          </a:prstGeom>
        </p:spPr>
      </p:pic>
      <p:sp>
        <p:nvSpPr>
          <p:cNvPr id="89" name="Shape 80"/>
          <p:cNvSpPr/>
          <p:nvPr/>
        </p:nvSpPr>
        <p:spPr>
          <a:xfrm>
            <a:off x="7744054" y="4076395"/>
            <a:ext cx="800100" cy="362102"/>
          </a:xfrm>
          <a:prstGeom prst="rect">
            <a:avLst/>
          </a:prstGeom>
          <a:noFill/>
          <a:ln w="12700">
            <a:solidFill>
              <a:srgbClr val="E5E7EB"/>
            </a:solidFill>
            <a:prstDash val="solid"/>
          </a:ln>
        </p:spPr>
      </p:sp>
      <p:sp>
        <p:nvSpPr>
          <p:cNvPr id="90" name="Shape 81"/>
          <p:cNvSpPr/>
          <p:nvPr/>
        </p:nvSpPr>
        <p:spPr>
          <a:xfrm>
            <a:off x="8535924" y="4076395"/>
            <a:ext cx="933602" cy="362102"/>
          </a:xfrm>
          <a:prstGeom prst="rect">
            <a:avLst/>
          </a:prstGeom>
          <a:noFill/>
          <a:ln w="12700">
            <a:solidFill>
              <a:srgbClr val="E5E7EB"/>
            </a:solidFill>
            <a:prstDash val="solid"/>
          </a:ln>
        </p:spPr>
      </p:sp>
      <p:sp>
        <p:nvSpPr>
          <p:cNvPr id="91" name="Shape 82"/>
          <p:cNvSpPr/>
          <p:nvPr/>
        </p:nvSpPr>
        <p:spPr>
          <a:xfrm>
            <a:off x="6409944" y="4438498"/>
            <a:ext cx="1333195" cy="362102"/>
          </a:xfrm>
          <a:prstGeom prst="rect">
            <a:avLst/>
          </a:prstGeom>
          <a:noFill/>
          <a:ln w="12700">
            <a:solidFill>
              <a:srgbClr val="E5E7EB"/>
            </a:solidFill>
            <a:prstDash val="solid"/>
          </a:ln>
        </p:spPr>
      </p:sp>
      <p:sp>
        <p:nvSpPr>
          <p:cNvPr id="92" name="Shape 83"/>
          <p:cNvSpPr/>
          <p:nvPr/>
        </p:nvSpPr>
        <p:spPr>
          <a:xfrm>
            <a:off x="7744054" y="4438498"/>
            <a:ext cx="800100" cy="362102"/>
          </a:xfrm>
          <a:prstGeom prst="rect">
            <a:avLst/>
          </a:prstGeom>
          <a:noFill/>
          <a:ln w="12700">
            <a:solidFill>
              <a:srgbClr val="E5E7EB"/>
            </a:solidFill>
            <a:prstDash val="solid"/>
          </a:ln>
        </p:spPr>
      </p:sp>
      <p:sp>
        <p:nvSpPr>
          <p:cNvPr id="93" name="Shape 84"/>
          <p:cNvSpPr/>
          <p:nvPr/>
        </p:nvSpPr>
        <p:spPr>
          <a:xfrm>
            <a:off x="8535924" y="4438498"/>
            <a:ext cx="933602" cy="362102"/>
          </a:xfrm>
          <a:prstGeom prst="rect">
            <a:avLst/>
          </a:prstGeom>
          <a:noFill/>
          <a:ln w="12700">
            <a:solidFill>
              <a:srgbClr val="E5E7EB"/>
            </a:solidFill>
            <a:prstDash val="solid"/>
          </a:ln>
        </p:spPr>
      </p:sp>
      <p:sp>
        <p:nvSpPr>
          <p:cNvPr id="94" name="Text 85"/>
          <p:cNvSpPr txBox="1"/>
          <p:nvPr/>
        </p:nvSpPr>
        <p:spPr>
          <a:xfrm>
            <a:off x="7989113" y="4172407"/>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￥42</a:t>
            </a:r>
            <a:endParaRPr lang="en-US" sz="1000" dirty="0"/>
          </a:p>
        </p:txBody>
      </p:sp>
      <p:sp>
        <p:nvSpPr>
          <p:cNvPr id="95" name="Text 86"/>
          <p:cNvSpPr txBox="1"/>
          <p:nvPr/>
        </p:nvSpPr>
        <p:spPr>
          <a:xfrm>
            <a:off x="8852306" y="4172407"/>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￥35</a:t>
            </a:r>
            <a:endParaRPr lang="en-US" sz="1000" dirty="0"/>
          </a:p>
        </p:txBody>
      </p:sp>
      <p:sp>
        <p:nvSpPr>
          <p:cNvPr id="96" name="Text 87"/>
          <p:cNvSpPr txBox="1"/>
          <p:nvPr/>
        </p:nvSpPr>
        <p:spPr>
          <a:xfrm>
            <a:off x="6534302" y="4533595"/>
            <a:ext cx="10341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服务器成本占比</a:t>
            </a:r>
            <a:endParaRPr lang="en-US" sz="1000" dirty="0"/>
          </a:p>
        </p:txBody>
      </p:sp>
      <p:sp>
        <p:nvSpPr>
          <p:cNvPr id="97" name="Shape 88"/>
          <p:cNvSpPr/>
          <p:nvPr/>
        </p:nvSpPr>
        <p:spPr>
          <a:xfrm>
            <a:off x="9464040" y="4076395"/>
            <a:ext cx="800100" cy="362102"/>
          </a:xfrm>
          <a:prstGeom prst="rect">
            <a:avLst/>
          </a:prstGeom>
          <a:solidFill>
            <a:srgbClr val="ECFDF5"/>
          </a:solidFill>
          <a:ln w="12700">
            <a:solidFill>
              <a:srgbClr val="E5E7EB"/>
            </a:solidFill>
            <a:prstDash val="solid"/>
          </a:ln>
        </p:spPr>
      </p:sp>
      <p:sp>
        <p:nvSpPr>
          <p:cNvPr id="98" name="Text 89"/>
          <p:cNvSpPr txBox="1"/>
          <p:nvPr/>
        </p:nvSpPr>
        <p:spPr>
          <a:xfrm>
            <a:off x="9710928" y="4172407"/>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￥38</a:t>
            </a:r>
            <a:endParaRPr lang="en-US" sz="1000" dirty="0"/>
          </a:p>
        </p:txBody>
      </p:sp>
      <p:sp>
        <p:nvSpPr>
          <p:cNvPr id="99" name="Shape 90"/>
          <p:cNvSpPr/>
          <p:nvPr/>
        </p:nvSpPr>
        <p:spPr>
          <a:xfrm>
            <a:off x="10255910" y="4076395"/>
            <a:ext cx="714146" cy="362102"/>
          </a:xfrm>
          <a:prstGeom prst="rect">
            <a:avLst/>
          </a:prstGeom>
          <a:noFill/>
          <a:ln w="12700">
            <a:solidFill>
              <a:srgbClr val="E5E7EB"/>
            </a:solidFill>
            <a:prstDash val="solid"/>
          </a:ln>
        </p:spPr>
      </p:sp>
      <p:pic>
        <p:nvPicPr>
          <p:cNvPr id="100" name="Image 7" descr="preencoded.png">    </p:cNvPr>
          <p:cNvPicPr>
            <a:picLocks noChangeAspect="1"/>
          </p:cNvPicPr>
          <p:nvPr/>
        </p:nvPicPr>
        <p:blipFill>
          <a:blip r:embed="rId8"/>
          <a:srcRect l="0" r="0" t="-1100" b="-1100"/>
          <a:stretch/>
        </p:blipFill>
        <p:spPr>
          <a:xfrm>
            <a:off x="10384841" y="4188866"/>
            <a:ext cx="114300" cy="133502"/>
          </a:xfrm>
          <a:prstGeom prst="rect">
            <a:avLst/>
          </a:prstGeom>
        </p:spPr>
      </p:pic>
      <p:sp>
        <p:nvSpPr>
          <p:cNvPr id="101" name="Text 91"/>
          <p:cNvSpPr txBox="1"/>
          <p:nvPr/>
        </p:nvSpPr>
        <p:spPr>
          <a:xfrm>
            <a:off x="7992770" y="4533595"/>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32%</a:t>
            </a:r>
            <a:endParaRPr lang="en-US" sz="1000" dirty="0"/>
          </a:p>
        </p:txBody>
      </p:sp>
      <p:sp>
        <p:nvSpPr>
          <p:cNvPr id="102" name="Text 92"/>
          <p:cNvSpPr txBox="1"/>
          <p:nvPr/>
        </p:nvSpPr>
        <p:spPr>
          <a:xfrm>
            <a:off x="8851392" y="4533595"/>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30%</a:t>
            </a:r>
            <a:endParaRPr lang="en-US" sz="1000" dirty="0"/>
          </a:p>
        </p:txBody>
      </p:sp>
      <p:sp>
        <p:nvSpPr>
          <p:cNvPr id="103" name="Shape 93"/>
          <p:cNvSpPr/>
          <p:nvPr/>
        </p:nvSpPr>
        <p:spPr>
          <a:xfrm>
            <a:off x="9464040" y="4438498"/>
            <a:ext cx="800100" cy="362102"/>
          </a:xfrm>
          <a:prstGeom prst="rect">
            <a:avLst/>
          </a:prstGeom>
          <a:solidFill>
            <a:srgbClr val="ECFDF5"/>
          </a:solidFill>
          <a:ln w="12700">
            <a:solidFill>
              <a:srgbClr val="E5E7EB"/>
            </a:solidFill>
            <a:prstDash val="solid"/>
          </a:ln>
        </p:spPr>
      </p:sp>
      <p:sp>
        <p:nvSpPr>
          <p:cNvPr id="104" name="Text 94"/>
          <p:cNvSpPr txBox="1"/>
          <p:nvPr/>
        </p:nvSpPr>
        <p:spPr>
          <a:xfrm>
            <a:off x="9712757" y="4533595"/>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28%</a:t>
            </a:r>
            <a:endParaRPr lang="en-US" sz="1000" dirty="0"/>
          </a:p>
        </p:txBody>
      </p:sp>
      <p:sp>
        <p:nvSpPr>
          <p:cNvPr id="105" name="Shape 95"/>
          <p:cNvSpPr/>
          <p:nvPr/>
        </p:nvSpPr>
        <p:spPr>
          <a:xfrm>
            <a:off x="10255910" y="4438498"/>
            <a:ext cx="714146" cy="362102"/>
          </a:xfrm>
          <a:prstGeom prst="rect">
            <a:avLst/>
          </a:prstGeom>
          <a:noFill/>
          <a:ln w="12700">
            <a:solidFill>
              <a:srgbClr val="E5E7EB"/>
            </a:solidFill>
            <a:prstDash val="solid"/>
          </a:ln>
        </p:spPr>
      </p:sp>
      <p:sp>
        <p:nvSpPr>
          <p:cNvPr id="106" name="Text 96"/>
          <p:cNvSpPr txBox="1"/>
          <p:nvPr/>
        </p:nvSpPr>
        <p:spPr>
          <a:xfrm>
            <a:off x="10537546" y="4172407"/>
            <a:ext cx="405079" cy="162763"/>
          </a:xfrm>
          <a:prstGeom prst="rect">
            <a:avLst/>
          </a:prstGeom>
          <a:noFill/>
          <a:ln/>
        </p:spPr>
        <p:txBody>
          <a:bodyPr wrap="square" lIns="0" tIns="0" rIns="0" bIns="0" rtlCol="0" anchor="ctr"/>
          <a:lstStyle/>
          <a:p>
            <a:pPr algn="ctr" indent="0" marL="0">
              <a:buNone/>
            </a:pPr>
            <a:r>
              <a:rPr lang="en-US" sz="1000" dirty="0">
                <a:solidFill>
                  <a:srgbClr val="9CA3AF"/>
                </a:solidFill>
                <a:latin typeface="Inter" pitchFamily="34" charset="0"/>
                <a:ea typeface="Inter" pitchFamily="34" charset="-122"/>
                <a:cs typeface="Inter" pitchFamily="34" charset="-120"/>
              </a:rPr>
              <a:t>20%</a:t>
            </a:r>
            <a:endParaRPr lang="en-US" sz="1000" dirty="0"/>
          </a:p>
        </p:txBody>
      </p:sp>
      <p:pic>
        <p:nvPicPr>
          <p:cNvPr id="107" name="Image 8" descr="preencoded.png">    </p:cNvPr>
          <p:cNvPicPr>
            <a:picLocks noChangeAspect="1"/>
          </p:cNvPicPr>
          <p:nvPr/>
        </p:nvPicPr>
        <p:blipFill>
          <a:blip r:embed="rId9"/>
          <a:srcRect l="0" r="0" t="-1100" b="-1100"/>
          <a:stretch/>
        </p:blipFill>
        <p:spPr>
          <a:xfrm>
            <a:off x="10430561" y="4550969"/>
            <a:ext cx="114300" cy="133502"/>
          </a:xfrm>
          <a:prstGeom prst="rect">
            <a:avLst/>
          </a:prstGeom>
        </p:spPr>
      </p:pic>
      <p:sp>
        <p:nvSpPr>
          <p:cNvPr id="108" name="Text 97"/>
          <p:cNvSpPr txBox="1"/>
          <p:nvPr/>
        </p:nvSpPr>
        <p:spPr>
          <a:xfrm>
            <a:off x="10582351" y="4533595"/>
            <a:ext cx="309982" cy="162763"/>
          </a:xfrm>
          <a:prstGeom prst="rect">
            <a:avLst/>
          </a:prstGeom>
          <a:noFill/>
          <a:ln/>
        </p:spPr>
        <p:txBody>
          <a:bodyPr wrap="square" lIns="0" tIns="0" rIns="0" bIns="0" rtlCol="0" anchor="ctr"/>
          <a:lstStyle/>
          <a:p>
            <a:pPr algn="ctr" indent="0" marL="0">
              <a:buNone/>
            </a:pPr>
            <a:r>
              <a:rPr lang="en-US" sz="1000" dirty="0">
                <a:solidFill>
                  <a:srgbClr val="9CA3AF"/>
                </a:solidFill>
                <a:latin typeface="Inter" pitchFamily="34" charset="0"/>
                <a:ea typeface="Inter" pitchFamily="34" charset="-122"/>
                <a:cs typeface="Inter" pitchFamily="34" charset="-120"/>
              </a:rPr>
              <a:t>7%</a:t>
            </a:r>
            <a:endParaRPr lang="en-US" sz="1000" dirty="0"/>
          </a:p>
        </p:txBody>
      </p:sp>
      <p:sp>
        <p:nvSpPr>
          <p:cNvPr id="109" name="Shape 98"/>
          <p:cNvSpPr/>
          <p:nvPr/>
        </p:nvSpPr>
        <p:spPr>
          <a:xfrm>
            <a:off x="6248095" y="5115154"/>
            <a:ext cx="4876495" cy="857707"/>
          </a:xfrm>
          <a:prstGeom prst="roundRect">
            <a:avLst>
              <a:gd name="adj" fmla="val 9476"/>
            </a:avLst>
          </a:prstGeom>
          <a:solidFill>
            <a:srgbClr val="FFFBEB"/>
          </a:solidFill>
          <a:ln w="12700">
            <a:solidFill>
              <a:srgbClr val="FEF3C7"/>
            </a:solidFill>
            <a:prstDash val="solid"/>
          </a:ln>
        </p:spPr>
      </p:sp>
      <p:pic>
        <p:nvPicPr>
          <p:cNvPr id="110" name="Image 9" descr="preencoded.png">    </p:cNvPr>
          <p:cNvPicPr>
            <a:picLocks noChangeAspect="1"/>
          </p:cNvPicPr>
          <p:nvPr/>
        </p:nvPicPr>
        <p:blipFill>
          <a:blip r:embed="rId10"/>
          <a:srcRect l="0" r="0" t="0" b="0"/>
          <a:stretch/>
        </p:blipFill>
        <p:spPr>
          <a:xfrm>
            <a:off x="6372454" y="5266944"/>
            <a:ext cx="133502" cy="133502"/>
          </a:xfrm>
          <a:prstGeom prst="rect">
            <a:avLst/>
          </a:prstGeom>
        </p:spPr>
      </p:pic>
      <p:sp>
        <p:nvSpPr>
          <p:cNvPr id="111" name="Text 99"/>
          <p:cNvSpPr txBox="1"/>
          <p:nvPr/>
        </p:nvSpPr>
        <p:spPr>
          <a:xfrm>
            <a:off x="6581851" y="5248656"/>
            <a:ext cx="767182" cy="162763"/>
          </a:xfrm>
          <a:prstGeom prst="rect">
            <a:avLst/>
          </a:prstGeom>
          <a:noFill/>
          <a:ln/>
        </p:spPr>
        <p:txBody>
          <a:bodyPr wrap="square" lIns="0" tIns="0" rIns="0" bIns="0" rtlCol="0" anchor="ctr"/>
          <a:lstStyle/>
          <a:p>
            <a:pPr algn="l" indent="0" marL="0">
              <a:buNone/>
            </a:pPr>
            <a:r>
              <a:rPr lang="en-US" sz="1000" b="1" dirty="0">
                <a:solidFill>
                  <a:srgbClr val="B45309"/>
                </a:solidFill>
                <a:latin typeface="Inter" pitchFamily="34" charset="0"/>
                <a:ea typeface="Inter" pitchFamily="34" charset="-122"/>
                <a:cs typeface="Inter" pitchFamily="34" charset="-120"/>
              </a:rPr>
              <a:t>投资人视角</a:t>
            </a:r>
            <a:endParaRPr lang="en-US" sz="1000" dirty="0"/>
          </a:p>
        </p:txBody>
      </p:sp>
      <p:sp>
        <p:nvSpPr>
          <p:cNvPr id="112" name="Text 100"/>
          <p:cNvSpPr txBox="1"/>
          <p:nvPr/>
        </p:nvSpPr>
        <p:spPr>
          <a:xfrm>
            <a:off x="6372454" y="5477256"/>
            <a:ext cx="468172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投资人更看重指标间的合理关联性和一致性，而非个别亮眼数据。例如高MAU但低留存率可能意味着产品存在根本问题，需要展示问题识别和解决方案。</a:t>
            </a:r>
            <a:endParaRPr lang="en-US" sz="1000" dirty="0"/>
          </a:p>
        </p:txBody>
      </p:sp>
      <p:sp>
        <p:nvSpPr>
          <p:cNvPr id="113" name="Shape 101"/>
          <p:cNvSpPr/>
          <p:nvPr/>
        </p:nvSpPr>
        <p:spPr>
          <a:xfrm>
            <a:off x="1067105" y="5971946"/>
            <a:ext cx="10058400" cy="9144"/>
          </a:xfrm>
          <a:prstGeom prst="rect">
            <a:avLst/>
          </a:prstGeom>
          <a:solidFill>
            <a:srgbClr val="E5E7EB"/>
          </a:solidFill>
          <a:ln/>
        </p:spPr>
      </p:sp>
      <p:pic>
        <p:nvPicPr>
          <p:cNvPr id="114" name="Image 10" descr="preencoded.png">    </p:cNvPr>
          <p:cNvPicPr>
            <a:picLocks noChangeAspect="1"/>
          </p:cNvPicPr>
          <p:nvPr/>
        </p:nvPicPr>
        <p:blipFill>
          <a:blip r:embed="rId11"/>
          <a:srcRect l="0" r="0" t="0" b="0"/>
          <a:stretch/>
        </p:blipFill>
        <p:spPr>
          <a:xfrm>
            <a:off x="1067105" y="6163056"/>
            <a:ext cx="133502" cy="133502"/>
          </a:xfrm>
          <a:prstGeom prst="rect">
            <a:avLst/>
          </a:prstGeom>
        </p:spPr>
      </p:pic>
      <p:sp>
        <p:nvSpPr>
          <p:cNvPr id="115" name="Text 102"/>
          <p:cNvSpPr txBox="1"/>
          <p:nvPr/>
        </p:nvSpPr>
        <p:spPr>
          <a:xfrm>
            <a:off x="1276502" y="6143854"/>
            <a:ext cx="51681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实战建议：准备同类指标的历史数据曲线，佐证业务增长的可持续性，提高融资说服力</a:t>
            </a:r>
            <a:endParaRPr lang="en-US" sz="1000" dirty="0"/>
          </a:p>
        </p:txBody>
      </p:sp>
      <p:sp>
        <p:nvSpPr>
          <p:cNvPr id="116" name="Shape 103"/>
          <p:cNvSpPr/>
          <p:nvPr/>
        </p:nvSpPr>
        <p:spPr>
          <a:xfrm>
            <a:off x="1429207" y="1714500"/>
            <a:ext cx="57607" cy="57607"/>
          </a:xfrm>
          <a:prstGeom prst="ellipse">
            <a:avLst/>
          </a:prstGeom>
          <a:solidFill>
            <a:srgbClr val="3B82F6"/>
          </a:solidFill>
          <a:ln/>
        </p:spPr>
      </p:sp>
      <p:sp>
        <p:nvSpPr>
          <p:cNvPr id="117" name="Shape 104"/>
          <p:cNvSpPr/>
          <p:nvPr/>
        </p:nvSpPr>
        <p:spPr>
          <a:xfrm>
            <a:off x="1904695" y="2095805"/>
            <a:ext cx="57607" cy="57607"/>
          </a:xfrm>
          <a:prstGeom prst="ellipse">
            <a:avLst/>
          </a:prstGeom>
          <a:solidFill>
            <a:srgbClr val="3B82F6"/>
          </a:solidFill>
          <a:ln/>
        </p:spPr>
      </p:sp>
      <p:sp>
        <p:nvSpPr>
          <p:cNvPr id="118" name="Shape 105"/>
          <p:cNvSpPr/>
          <p:nvPr/>
        </p:nvSpPr>
        <p:spPr>
          <a:xfrm>
            <a:off x="1333195" y="2476195"/>
            <a:ext cx="57607" cy="57607"/>
          </a:xfrm>
          <a:prstGeom prst="ellipse">
            <a:avLst/>
          </a:prstGeom>
          <a:solidFill>
            <a:srgbClr val="3B82F6"/>
          </a:solidFill>
          <a:ln/>
        </p:spPr>
      </p:sp>
      <p:sp>
        <p:nvSpPr>
          <p:cNvPr id="119" name="Shape 106"/>
          <p:cNvSpPr/>
          <p:nvPr/>
        </p:nvSpPr>
        <p:spPr>
          <a:xfrm>
            <a:off x="1444752" y="1861718"/>
            <a:ext cx="476402" cy="9144"/>
          </a:xfrm>
          <a:prstGeom prst="rect">
            <a:avLst/>
          </a:prstGeom>
          <a:solidFill>
            <a:srgbClr val="3B82F6">
              <a:alpha val="20000"/>
            </a:srgbClr>
          </a:solidFill>
          <a:ln/>
        </p:spPr>
      </p:sp>
      <p:sp>
        <p:nvSpPr>
          <p:cNvPr id="120" name="Shape 107"/>
          <p:cNvSpPr/>
          <p:nvPr/>
        </p:nvSpPr>
        <p:spPr>
          <a:xfrm>
            <a:off x="1837944" y="1940357"/>
            <a:ext cx="571500" cy="9144"/>
          </a:xfrm>
          <a:prstGeom prst="rect">
            <a:avLst/>
          </a:prstGeom>
          <a:solidFill>
            <a:srgbClr val="3B82F6">
              <a:alpha val="20000"/>
            </a:srgbClr>
          </a:solidFill>
          <a:ln/>
        </p:spPr>
      </p:sp>
      <p:sp>
        <p:nvSpPr>
          <p:cNvPr id="121" name="Text 108"/>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业务和财务进展对比</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2191695" cy="7905902"/>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51252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梳理Agentic AI市场玩家格局，构建差异化壁垒，建立数据驱动的验证机制</a:t>
            </a:r>
            <a:endParaRPr lang="en-US" sz="1200" dirty="0"/>
          </a:p>
        </p:txBody>
      </p:sp>
      <p:sp>
        <p:nvSpPr>
          <p:cNvPr id="6" name="Text 3"/>
          <p:cNvSpPr txBox="1"/>
          <p:nvPr/>
        </p:nvSpPr>
        <p:spPr>
          <a:xfrm>
            <a:off x="1067105" y="1762049"/>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竞争格局分析框架</a:t>
            </a:r>
            <a:endParaRPr lang="en-US" sz="1200" dirty="0"/>
          </a:p>
        </p:txBody>
      </p:sp>
      <p:sp>
        <p:nvSpPr>
          <p:cNvPr id="7" name="Shape 4"/>
          <p:cNvSpPr/>
          <p:nvPr/>
        </p:nvSpPr>
        <p:spPr>
          <a:xfrm>
            <a:off x="1067105" y="2124151"/>
            <a:ext cx="28346" cy="647395"/>
          </a:xfrm>
          <a:prstGeom prst="rect">
            <a:avLst/>
          </a:prstGeom>
          <a:solidFill>
            <a:srgbClr val="2563EB"/>
          </a:solidFill>
          <a:ln/>
        </p:spPr>
      </p:sp>
      <p:sp>
        <p:nvSpPr>
          <p:cNvPr id="8" name="Shape 5"/>
          <p:cNvSpPr/>
          <p:nvPr/>
        </p:nvSpPr>
        <p:spPr>
          <a:xfrm>
            <a:off x="1067105" y="2924251"/>
            <a:ext cx="28346" cy="457200"/>
          </a:xfrm>
          <a:prstGeom prst="rect">
            <a:avLst/>
          </a:prstGeom>
          <a:solidFill>
            <a:srgbClr val="2563EB"/>
          </a:solidFill>
          <a:ln/>
        </p:spPr>
      </p:sp>
      <p:sp>
        <p:nvSpPr>
          <p:cNvPr id="9" name="Shape 6"/>
          <p:cNvSpPr/>
          <p:nvPr/>
        </p:nvSpPr>
        <p:spPr>
          <a:xfrm>
            <a:off x="1067105" y="3534156"/>
            <a:ext cx="28346" cy="457200"/>
          </a:xfrm>
          <a:prstGeom prst="rect">
            <a:avLst/>
          </a:prstGeom>
          <a:solidFill>
            <a:srgbClr val="2563EB"/>
          </a:solidFill>
          <a:ln/>
        </p:spPr>
      </p:sp>
      <p:sp>
        <p:nvSpPr>
          <p:cNvPr id="10" name="Text 7"/>
          <p:cNvSpPr txBox="1"/>
          <p:nvPr/>
        </p:nvSpPr>
        <p:spPr>
          <a:xfrm>
            <a:off x="1209751" y="2143354"/>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核心玩家识别与分层</a:t>
            </a:r>
            <a:endParaRPr lang="en-US" sz="1200" dirty="0"/>
          </a:p>
        </p:txBody>
      </p:sp>
      <p:sp>
        <p:nvSpPr>
          <p:cNvPr id="11" name="Text 8"/>
          <p:cNvSpPr txBox="1"/>
          <p:nvPr/>
        </p:nvSpPr>
        <p:spPr>
          <a:xfrm>
            <a:off x="1209751" y="294345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直接竞品矩阵分析</a:t>
            </a:r>
            <a:endParaRPr lang="en-US" sz="1200" dirty="0"/>
          </a:p>
        </p:txBody>
      </p:sp>
      <p:sp>
        <p:nvSpPr>
          <p:cNvPr id="12" name="Text 9"/>
          <p:cNvSpPr txBox="1"/>
          <p:nvPr/>
        </p:nvSpPr>
        <p:spPr>
          <a:xfrm>
            <a:off x="1209751" y="3552444"/>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潜在竞争者预警</a:t>
            </a:r>
            <a:endParaRPr lang="en-US" sz="1200" dirty="0"/>
          </a:p>
        </p:txBody>
      </p:sp>
      <p:sp>
        <p:nvSpPr>
          <p:cNvPr id="13" name="Text 10"/>
          <p:cNvSpPr txBox="1"/>
          <p:nvPr/>
        </p:nvSpPr>
        <p:spPr>
          <a:xfrm>
            <a:off x="1209751" y="24003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梳理市场现有玩家及其战略定位，按技术成熟度、商业落地、融资规模进行分层</a:t>
            </a:r>
            <a:endParaRPr lang="en-US" sz="1000" dirty="0"/>
          </a:p>
        </p:txBody>
      </p:sp>
      <p:sp>
        <p:nvSpPr>
          <p:cNvPr id="14" name="Text 11"/>
          <p:cNvSpPr txBox="1"/>
          <p:nvPr/>
        </p:nvSpPr>
        <p:spPr>
          <a:xfrm>
            <a:off x="1209751" y="3200400"/>
            <a:ext cx="4500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在关键维度（技术路线、商业模式、目标用户）对标同类解决方案的优劣势</a:t>
            </a:r>
            <a:endParaRPr lang="en-US" sz="1000" dirty="0"/>
          </a:p>
        </p:txBody>
      </p:sp>
      <p:sp>
        <p:nvSpPr>
          <p:cNvPr id="15" name="Text 12"/>
          <p:cNvSpPr txBox="1"/>
          <p:nvPr/>
        </p:nvSpPr>
        <p:spPr>
          <a:xfrm>
            <a:off x="1209751" y="3810305"/>
            <a:ext cx="38340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分析大厂布局、跨界玩家、技术迭代可能带来的颠覆性竞争威胁</a:t>
            </a:r>
            <a:endParaRPr lang="en-US" sz="1000" dirty="0"/>
          </a:p>
        </p:txBody>
      </p:sp>
      <p:sp>
        <p:nvSpPr>
          <p:cNvPr id="16" name="Text 13"/>
          <p:cNvSpPr txBox="1"/>
          <p:nvPr/>
        </p:nvSpPr>
        <p:spPr>
          <a:xfrm>
            <a:off x="1067105" y="4200754"/>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构建差异化壁垒</a:t>
            </a:r>
            <a:endParaRPr lang="en-US" sz="1200" dirty="0"/>
          </a:p>
        </p:txBody>
      </p:sp>
      <p:sp>
        <p:nvSpPr>
          <p:cNvPr id="17" name="Shape 14"/>
          <p:cNvSpPr/>
          <p:nvPr/>
        </p:nvSpPr>
        <p:spPr>
          <a:xfrm>
            <a:off x="1067105" y="4524451"/>
            <a:ext cx="2305202" cy="590702"/>
          </a:xfrm>
          <a:prstGeom prst="roundRect">
            <a:avLst>
              <a:gd name="adj" fmla="val 19974"/>
            </a:avLst>
          </a:prstGeom>
          <a:noFill/>
          <a:ln w="12700">
            <a:solidFill>
              <a:srgbClr val="E5E7EB"/>
            </a:solidFill>
            <a:prstDash val="solid"/>
          </a:ln>
        </p:spPr>
      </p:sp>
      <p:sp>
        <p:nvSpPr>
          <p:cNvPr id="18" name="Shape 15"/>
          <p:cNvSpPr/>
          <p:nvPr/>
        </p:nvSpPr>
        <p:spPr>
          <a:xfrm>
            <a:off x="3486607" y="4524451"/>
            <a:ext cx="2305202" cy="590702"/>
          </a:xfrm>
          <a:prstGeom prst="roundRect">
            <a:avLst>
              <a:gd name="adj" fmla="val 19974"/>
            </a:avLst>
          </a:prstGeom>
          <a:noFill/>
          <a:ln w="12700">
            <a:solidFill>
              <a:srgbClr val="E5E7EB"/>
            </a:solidFill>
            <a:prstDash val="solid"/>
          </a:ln>
        </p:spPr>
      </p:sp>
      <p:sp>
        <p:nvSpPr>
          <p:cNvPr id="19" name="Shape 16"/>
          <p:cNvSpPr/>
          <p:nvPr/>
        </p:nvSpPr>
        <p:spPr>
          <a:xfrm>
            <a:off x="1067105" y="5229454"/>
            <a:ext cx="2305202" cy="590702"/>
          </a:xfrm>
          <a:prstGeom prst="roundRect">
            <a:avLst>
              <a:gd name="adj" fmla="val 19974"/>
            </a:avLst>
          </a:prstGeom>
          <a:noFill/>
          <a:ln w="12700">
            <a:solidFill>
              <a:srgbClr val="E5E7EB"/>
            </a:solidFill>
            <a:prstDash val="solid"/>
          </a:ln>
        </p:spPr>
      </p:sp>
      <p:sp>
        <p:nvSpPr>
          <p:cNvPr id="20" name="Shape 17"/>
          <p:cNvSpPr/>
          <p:nvPr/>
        </p:nvSpPr>
        <p:spPr>
          <a:xfrm>
            <a:off x="3486607" y="5229454"/>
            <a:ext cx="2305202" cy="590702"/>
          </a:xfrm>
          <a:prstGeom prst="roundRect">
            <a:avLst>
              <a:gd name="adj" fmla="val 19974"/>
            </a:avLst>
          </a:prstGeom>
          <a:noFill/>
          <a:ln w="12700">
            <a:solidFill>
              <a:srgbClr val="E5E7EB"/>
            </a:solidFill>
            <a:prstDash val="solid"/>
          </a:ln>
        </p:spPr>
      </p:sp>
      <p:sp>
        <p:nvSpPr>
          <p:cNvPr id="21" name="Text 18"/>
          <p:cNvSpPr txBox="1"/>
          <p:nvPr/>
        </p:nvSpPr>
        <p:spPr>
          <a:xfrm>
            <a:off x="1190549" y="4657954"/>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技术壁垒</a:t>
            </a:r>
            <a:endParaRPr lang="en-US" sz="1000" dirty="0"/>
          </a:p>
        </p:txBody>
      </p:sp>
      <p:sp>
        <p:nvSpPr>
          <p:cNvPr id="22" name="Text 19"/>
          <p:cNvSpPr txBox="1"/>
          <p:nvPr/>
        </p:nvSpPr>
        <p:spPr>
          <a:xfrm>
            <a:off x="3610051" y="4657954"/>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商业壁垒</a:t>
            </a:r>
            <a:endParaRPr lang="en-US" sz="1000" dirty="0"/>
          </a:p>
        </p:txBody>
      </p:sp>
      <p:sp>
        <p:nvSpPr>
          <p:cNvPr id="23" name="Text 20"/>
          <p:cNvSpPr txBox="1"/>
          <p:nvPr/>
        </p:nvSpPr>
        <p:spPr>
          <a:xfrm>
            <a:off x="1190549" y="5362956"/>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人才壁垒</a:t>
            </a:r>
            <a:endParaRPr lang="en-US" sz="1000" dirty="0"/>
          </a:p>
        </p:txBody>
      </p:sp>
      <p:sp>
        <p:nvSpPr>
          <p:cNvPr id="24" name="Text 21"/>
          <p:cNvSpPr txBox="1"/>
          <p:nvPr/>
        </p:nvSpPr>
        <p:spPr>
          <a:xfrm>
            <a:off x="3610051" y="5362956"/>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商业模式壁垒</a:t>
            </a:r>
            <a:endParaRPr lang="en-US" sz="1000" dirty="0"/>
          </a:p>
        </p:txBody>
      </p:sp>
      <p:sp>
        <p:nvSpPr>
          <p:cNvPr id="25" name="Text 22"/>
          <p:cNvSpPr txBox="1"/>
          <p:nvPr/>
        </p:nvSpPr>
        <p:spPr>
          <a:xfrm>
            <a:off x="1190549" y="4839005"/>
            <a:ext cx="1581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专利、算法优势、独家数据集</a:t>
            </a:r>
            <a:endParaRPr lang="en-US" sz="900" dirty="0"/>
          </a:p>
        </p:txBody>
      </p:sp>
      <p:sp>
        <p:nvSpPr>
          <p:cNvPr id="26" name="Text 23"/>
          <p:cNvSpPr txBox="1"/>
          <p:nvPr/>
        </p:nvSpPr>
        <p:spPr>
          <a:xfrm>
            <a:off x="3610051" y="4839005"/>
            <a:ext cx="16962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渠道优势、规模效应、网络效应</a:t>
            </a:r>
            <a:endParaRPr lang="en-US" sz="900" dirty="0"/>
          </a:p>
        </p:txBody>
      </p:sp>
      <p:sp>
        <p:nvSpPr>
          <p:cNvPr id="27" name="Text 24"/>
          <p:cNvSpPr txBox="1"/>
          <p:nvPr/>
        </p:nvSpPr>
        <p:spPr>
          <a:xfrm>
            <a:off x="1190549" y="5544007"/>
            <a:ext cx="14575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AI专家团队、行业专家顾问</a:t>
            </a:r>
            <a:endParaRPr lang="en-US" sz="900" dirty="0"/>
          </a:p>
        </p:txBody>
      </p:sp>
      <p:sp>
        <p:nvSpPr>
          <p:cNvPr id="28" name="Text 25"/>
          <p:cNvSpPr txBox="1"/>
          <p:nvPr/>
        </p:nvSpPr>
        <p:spPr>
          <a:xfrm>
            <a:off x="3610051" y="5544007"/>
            <a:ext cx="14676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独特定价策略、收入多元化</a:t>
            </a:r>
            <a:endParaRPr lang="en-US" sz="900" dirty="0"/>
          </a:p>
        </p:txBody>
      </p:sp>
      <p:sp>
        <p:nvSpPr>
          <p:cNvPr id="29" name="Text 26"/>
          <p:cNvSpPr txBox="1"/>
          <p:nvPr/>
        </p:nvSpPr>
        <p:spPr>
          <a:xfrm>
            <a:off x="6248095" y="1762049"/>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数据验证方法论</a:t>
            </a:r>
            <a:endParaRPr lang="en-US" sz="1200" dirty="0"/>
          </a:p>
        </p:txBody>
      </p:sp>
      <p:sp>
        <p:nvSpPr>
          <p:cNvPr id="30" name="Shape 27"/>
          <p:cNvSpPr/>
          <p:nvPr/>
        </p:nvSpPr>
        <p:spPr>
          <a:xfrm>
            <a:off x="6248095" y="2124151"/>
            <a:ext cx="4876495" cy="1505102"/>
          </a:xfrm>
          <a:prstGeom prst="roundRect">
            <a:avLst>
              <a:gd name="adj" fmla="val 3076"/>
            </a:avLst>
          </a:prstGeom>
          <a:solidFill>
            <a:srgbClr val="EFF6FF"/>
          </a:solidFill>
          <a:ln w="12700">
            <a:solidFill>
              <a:srgbClr val="DBEAFE"/>
            </a:solidFill>
            <a:prstDash val="solid"/>
          </a:ln>
        </p:spPr>
      </p:sp>
      <p:pic>
        <p:nvPicPr>
          <p:cNvPr id="31" name="Image 1" descr="preencoded.png">    </p:cNvPr>
          <p:cNvPicPr>
            <a:picLocks noChangeAspect="1"/>
          </p:cNvPicPr>
          <p:nvPr/>
        </p:nvPicPr>
        <p:blipFill>
          <a:blip r:embed="rId2"/>
          <a:srcRect l="0" r="0" t="-180" b="-180"/>
          <a:stretch/>
        </p:blipFill>
        <p:spPr>
          <a:xfrm>
            <a:off x="6409944" y="2324405"/>
            <a:ext cx="190195" cy="152705"/>
          </a:xfrm>
          <a:prstGeom prst="rect">
            <a:avLst/>
          </a:prstGeom>
        </p:spPr>
      </p:pic>
      <p:sp>
        <p:nvSpPr>
          <p:cNvPr id="32" name="Shape 28"/>
          <p:cNvSpPr/>
          <p:nvPr/>
        </p:nvSpPr>
        <p:spPr>
          <a:xfrm>
            <a:off x="6248095" y="3781044"/>
            <a:ext cx="4876495" cy="1505102"/>
          </a:xfrm>
          <a:prstGeom prst="roundRect">
            <a:avLst>
              <a:gd name="adj" fmla="val 3076"/>
            </a:avLst>
          </a:prstGeom>
          <a:solidFill>
            <a:srgbClr val="EFF6FF"/>
          </a:solidFill>
          <a:ln w="12700">
            <a:solidFill>
              <a:srgbClr val="DBEAFE"/>
            </a:solidFill>
            <a:prstDash val="solid"/>
          </a:ln>
        </p:spPr>
      </p:sp>
      <p:sp>
        <p:nvSpPr>
          <p:cNvPr id="33" name="Shape 29"/>
          <p:cNvSpPr/>
          <p:nvPr/>
        </p:nvSpPr>
        <p:spPr>
          <a:xfrm>
            <a:off x="6248095" y="5438851"/>
            <a:ext cx="4876495" cy="1505102"/>
          </a:xfrm>
          <a:prstGeom prst="roundRect">
            <a:avLst>
              <a:gd name="adj" fmla="val 3076"/>
            </a:avLst>
          </a:prstGeom>
          <a:solidFill>
            <a:srgbClr val="EFF6FF"/>
          </a:solidFill>
          <a:ln w="12700">
            <a:solidFill>
              <a:srgbClr val="DBEAFE"/>
            </a:solidFill>
            <a:prstDash val="solid"/>
          </a:ln>
        </p:spPr>
      </p:sp>
      <p:sp>
        <p:nvSpPr>
          <p:cNvPr id="34" name="Text 30"/>
          <p:cNvSpPr txBox="1"/>
          <p:nvPr/>
        </p:nvSpPr>
        <p:spPr>
          <a:xfrm>
            <a:off x="6676949" y="2305202"/>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用户调研验证</a:t>
            </a:r>
            <a:endParaRPr lang="en-US" sz="1200" dirty="0"/>
          </a:p>
        </p:txBody>
      </p:sp>
      <p:sp>
        <p:nvSpPr>
          <p:cNvPr id="35" name="Text 31"/>
          <p:cNvSpPr txBox="1"/>
          <p:nvPr/>
        </p:nvSpPr>
        <p:spPr>
          <a:xfrm>
            <a:off x="6638544" y="3962095"/>
            <a:ext cx="137160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数据Tracking验证</a:t>
            </a:r>
            <a:endParaRPr lang="en-US" sz="1200" dirty="0"/>
          </a:p>
        </p:txBody>
      </p:sp>
      <p:sp>
        <p:nvSpPr>
          <p:cNvPr id="36" name="Text 32"/>
          <p:cNvSpPr txBox="1"/>
          <p:nvPr/>
        </p:nvSpPr>
        <p:spPr>
          <a:xfrm>
            <a:off x="6676949" y="5619902"/>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社交媒体反馈分析</a:t>
            </a:r>
            <a:endParaRPr lang="en-US" sz="1200" dirty="0"/>
          </a:p>
        </p:txBody>
      </p:sp>
      <p:sp>
        <p:nvSpPr>
          <p:cNvPr id="37" name="Text 33"/>
          <p:cNvSpPr txBox="1"/>
          <p:nvPr/>
        </p:nvSpPr>
        <p:spPr>
          <a:xfrm>
            <a:off x="6638544" y="2600554"/>
            <a:ext cx="22247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目标用户深度访谈（至少30+样本）</a:t>
            </a:r>
            <a:endParaRPr lang="en-US" sz="1000" dirty="0"/>
          </a:p>
        </p:txBody>
      </p:sp>
      <p:sp>
        <p:nvSpPr>
          <p:cNvPr id="38" name="Text 34"/>
          <p:cNvSpPr txBox="1"/>
          <p:nvPr/>
        </p:nvSpPr>
        <p:spPr>
          <a:xfrm>
            <a:off x="6638544" y="2829154"/>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产品使用情景观察与反馈收集</a:t>
            </a:r>
            <a:endParaRPr lang="en-US" sz="1000" dirty="0"/>
          </a:p>
        </p:txBody>
      </p:sp>
      <p:sp>
        <p:nvSpPr>
          <p:cNvPr id="39" name="Text 35"/>
          <p:cNvSpPr txBox="1"/>
          <p:nvPr/>
        </p:nvSpPr>
        <p:spPr>
          <a:xfrm>
            <a:off x="6638544" y="3057754"/>
            <a:ext cx="14438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NPS评分与忠诚度调查</a:t>
            </a:r>
            <a:endParaRPr lang="en-US" sz="1000" dirty="0"/>
          </a:p>
        </p:txBody>
      </p:sp>
      <p:sp>
        <p:nvSpPr>
          <p:cNvPr id="40" name="Text 36"/>
          <p:cNvSpPr txBox="1"/>
          <p:nvPr/>
        </p:nvSpPr>
        <p:spPr>
          <a:xfrm>
            <a:off x="6638544" y="3286354"/>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竞品用户迁移意愿调研</a:t>
            </a:r>
            <a:endParaRPr lang="en-US" sz="1000" dirty="0"/>
          </a:p>
        </p:txBody>
      </p:sp>
      <p:pic>
        <p:nvPicPr>
          <p:cNvPr id="41" name="Image 2" descr="preencoded.png">    </p:cNvPr>
          <p:cNvPicPr>
            <a:picLocks noChangeAspect="1"/>
          </p:cNvPicPr>
          <p:nvPr/>
        </p:nvPicPr>
        <p:blipFill>
          <a:blip r:embed="rId3"/>
          <a:srcRect l="0" r="0" t="0" b="0"/>
          <a:stretch/>
        </p:blipFill>
        <p:spPr>
          <a:xfrm>
            <a:off x="6409944" y="3981298"/>
            <a:ext cx="152705" cy="152705"/>
          </a:xfrm>
          <a:prstGeom prst="rect">
            <a:avLst/>
          </a:prstGeom>
        </p:spPr>
      </p:pic>
      <p:sp>
        <p:nvSpPr>
          <p:cNvPr id="42" name="Text 37"/>
          <p:cNvSpPr txBox="1"/>
          <p:nvPr/>
        </p:nvSpPr>
        <p:spPr>
          <a:xfrm>
            <a:off x="6638544" y="4257446"/>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用户行为分析（留存、转化、路径）</a:t>
            </a:r>
            <a:endParaRPr lang="en-US" sz="1000" dirty="0"/>
          </a:p>
        </p:txBody>
      </p:sp>
      <p:sp>
        <p:nvSpPr>
          <p:cNvPr id="43" name="Text 38"/>
          <p:cNvSpPr txBox="1"/>
          <p:nvPr/>
        </p:nvSpPr>
        <p:spPr>
          <a:xfrm>
            <a:off x="6638544" y="4486046"/>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功能使用频次与时长监测</a:t>
            </a:r>
            <a:endParaRPr lang="en-US" sz="1000" dirty="0"/>
          </a:p>
        </p:txBody>
      </p:sp>
      <p:sp>
        <p:nvSpPr>
          <p:cNvPr id="44" name="Text 39"/>
          <p:cNvSpPr txBox="1"/>
          <p:nvPr/>
        </p:nvSpPr>
        <p:spPr>
          <a:xfrm>
            <a:off x="6638544" y="4714646"/>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应用崩溃与错误分析</a:t>
            </a:r>
            <a:endParaRPr lang="en-US" sz="1000" dirty="0"/>
          </a:p>
        </p:txBody>
      </p:sp>
      <p:sp>
        <p:nvSpPr>
          <p:cNvPr id="45" name="Text 40"/>
          <p:cNvSpPr txBox="1"/>
          <p:nvPr/>
        </p:nvSpPr>
        <p:spPr>
          <a:xfrm>
            <a:off x="6638544" y="4943246"/>
            <a:ext cx="16724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A/B测试验证功能优化效果</a:t>
            </a:r>
            <a:endParaRPr lang="en-US" sz="1000" dirty="0"/>
          </a:p>
        </p:txBody>
      </p:sp>
      <p:pic>
        <p:nvPicPr>
          <p:cNvPr id="46" name="Image 3" descr="preencoded.png">    </p:cNvPr>
          <p:cNvPicPr>
            <a:picLocks noChangeAspect="1"/>
          </p:cNvPicPr>
          <p:nvPr/>
        </p:nvPicPr>
        <p:blipFill>
          <a:blip r:embed="rId4"/>
          <a:srcRect l="0" r="0" t="-180" b="-180"/>
          <a:stretch/>
        </p:blipFill>
        <p:spPr>
          <a:xfrm>
            <a:off x="6409944" y="5639105"/>
            <a:ext cx="190195" cy="152705"/>
          </a:xfrm>
          <a:prstGeom prst="rect">
            <a:avLst/>
          </a:prstGeom>
        </p:spPr>
      </p:pic>
      <p:sp>
        <p:nvSpPr>
          <p:cNvPr id="47" name="Text 41"/>
          <p:cNvSpPr txBox="1"/>
          <p:nvPr/>
        </p:nvSpPr>
        <p:spPr>
          <a:xfrm>
            <a:off x="6638544" y="591525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舆情监控与情感分析</a:t>
            </a:r>
            <a:endParaRPr lang="en-US" sz="1000" dirty="0"/>
          </a:p>
        </p:txBody>
      </p:sp>
      <p:sp>
        <p:nvSpPr>
          <p:cNvPr id="48" name="Text 42"/>
          <p:cNvSpPr txBox="1"/>
          <p:nvPr/>
        </p:nvSpPr>
        <p:spPr>
          <a:xfrm>
            <a:off x="6638544" y="6143854"/>
            <a:ext cx="1224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竞品社区/论坛分析</a:t>
            </a:r>
            <a:endParaRPr lang="en-US" sz="1000" dirty="0"/>
          </a:p>
        </p:txBody>
      </p:sp>
      <p:sp>
        <p:nvSpPr>
          <p:cNvPr id="49" name="Text 43"/>
          <p:cNvSpPr txBox="1"/>
          <p:nvPr/>
        </p:nvSpPr>
        <p:spPr>
          <a:xfrm>
            <a:off x="6638544" y="637245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KOL观点追踪与分析</a:t>
            </a:r>
            <a:endParaRPr lang="en-US" sz="1000" dirty="0"/>
          </a:p>
        </p:txBody>
      </p:sp>
      <p:sp>
        <p:nvSpPr>
          <p:cNvPr id="50" name="Text 44"/>
          <p:cNvSpPr txBox="1"/>
          <p:nvPr/>
        </p:nvSpPr>
        <p:spPr>
          <a:xfrm>
            <a:off x="6638544" y="660105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行业专家评价收集</a:t>
            </a:r>
            <a:endParaRPr lang="en-US" sz="1000" dirty="0"/>
          </a:p>
        </p:txBody>
      </p:sp>
      <p:sp>
        <p:nvSpPr>
          <p:cNvPr id="51" name="Shape 45"/>
          <p:cNvSpPr/>
          <p:nvPr/>
        </p:nvSpPr>
        <p:spPr>
          <a:xfrm>
            <a:off x="1067105" y="6943954"/>
            <a:ext cx="10058400" cy="9144"/>
          </a:xfrm>
          <a:prstGeom prst="rect">
            <a:avLst/>
          </a:prstGeom>
          <a:solidFill>
            <a:srgbClr val="E5E7EB"/>
          </a:solidFill>
          <a:ln/>
        </p:spPr>
      </p:sp>
      <p:pic>
        <p:nvPicPr>
          <p:cNvPr id="52" name="Image 4" descr="preencoded.png">    </p:cNvPr>
          <p:cNvPicPr>
            <a:picLocks noChangeAspect="1"/>
          </p:cNvPicPr>
          <p:nvPr/>
        </p:nvPicPr>
        <p:blipFill>
          <a:blip r:embed="rId5"/>
          <a:srcRect l="-2512" r="-2512" t="0" b="0"/>
          <a:stretch/>
        </p:blipFill>
        <p:spPr>
          <a:xfrm>
            <a:off x="1067105" y="7134149"/>
            <a:ext cx="105156" cy="133502"/>
          </a:xfrm>
          <a:prstGeom prst="rect">
            <a:avLst/>
          </a:prstGeom>
        </p:spPr>
      </p:pic>
      <p:sp>
        <p:nvSpPr>
          <p:cNvPr id="53" name="Text 46"/>
          <p:cNvSpPr txBox="1"/>
          <p:nvPr/>
        </p:nvSpPr>
        <p:spPr>
          <a:xfrm>
            <a:off x="1248156" y="7114946"/>
            <a:ext cx="75684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实战建议：融资前准备竞争分析报告，用实际数据支撑产品差异化主张，避免主观臆断。投资人最重视有数据支撑的竞争优势。</a:t>
            </a:r>
            <a:endParaRPr lang="en-US" sz="1000" dirty="0"/>
          </a:p>
        </p:txBody>
      </p:sp>
      <p:sp>
        <p:nvSpPr>
          <p:cNvPr id="54" name="Shape 47"/>
          <p:cNvSpPr/>
          <p:nvPr/>
        </p:nvSpPr>
        <p:spPr>
          <a:xfrm>
            <a:off x="1429207" y="1714500"/>
            <a:ext cx="57607" cy="57607"/>
          </a:xfrm>
          <a:prstGeom prst="ellipse">
            <a:avLst/>
          </a:prstGeom>
          <a:solidFill>
            <a:srgbClr val="3B82F6"/>
          </a:solidFill>
          <a:ln/>
        </p:spPr>
      </p:sp>
      <p:sp>
        <p:nvSpPr>
          <p:cNvPr id="55" name="Shape 48"/>
          <p:cNvSpPr/>
          <p:nvPr/>
        </p:nvSpPr>
        <p:spPr>
          <a:xfrm>
            <a:off x="1904695" y="2095805"/>
            <a:ext cx="57607" cy="57607"/>
          </a:xfrm>
          <a:prstGeom prst="ellipse">
            <a:avLst/>
          </a:prstGeom>
          <a:solidFill>
            <a:srgbClr val="3B82F6"/>
          </a:solidFill>
          <a:ln/>
        </p:spPr>
      </p:sp>
      <p:sp>
        <p:nvSpPr>
          <p:cNvPr id="56" name="Shape 49"/>
          <p:cNvSpPr/>
          <p:nvPr/>
        </p:nvSpPr>
        <p:spPr>
          <a:xfrm>
            <a:off x="1333195" y="2476195"/>
            <a:ext cx="57607" cy="57607"/>
          </a:xfrm>
          <a:prstGeom prst="ellipse">
            <a:avLst/>
          </a:prstGeom>
          <a:solidFill>
            <a:srgbClr val="3B82F6"/>
          </a:solidFill>
          <a:ln/>
        </p:spPr>
      </p:sp>
      <p:sp>
        <p:nvSpPr>
          <p:cNvPr id="57" name="Shape 50"/>
          <p:cNvSpPr/>
          <p:nvPr/>
        </p:nvSpPr>
        <p:spPr>
          <a:xfrm>
            <a:off x="1444752" y="1861718"/>
            <a:ext cx="476402" cy="9144"/>
          </a:xfrm>
          <a:prstGeom prst="rect">
            <a:avLst/>
          </a:prstGeom>
          <a:solidFill>
            <a:srgbClr val="3B82F6">
              <a:alpha val="20000"/>
            </a:srgbClr>
          </a:solidFill>
          <a:ln/>
        </p:spPr>
      </p:sp>
      <p:sp>
        <p:nvSpPr>
          <p:cNvPr id="58" name="Shape 51"/>
          <p:cNvSpPr/>
          <p:nvPr/>
        </p:nvSpPr>
        <p:spPr>
          <a:xfrm>
            <a:off x="1837944" y="1940357"/>
            <a:ext cx="571500" cy="9144"/>
          </a:xfrm>
          <a:prstGeom prst="rect">
            <a:avLst/>
          </a:prstGeom>
          <a:solidFill>
            <a:srgbClr val="3B82F6">
              <a:alpha val="20000"/>
            </a:srgbClr>
          </a:solidFill>
          <a:ln/>
        </p:spPr>
      </p:sp>
      <p:sp>
        <p:nvSpPr>
          <p:cNvPr id="59" name="Text 52"/>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竞争格局与数据验证分析</a:t>
            </a:r>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2191695" cy="78482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108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投资人如何判断Agentic AI项目业财规划的合理性与可执行性</a:t>
            </a:r>
            <a:endParaRPr lang="en-US" sz="1200" dirty="0"/>
          </a:p>
        </p:txBody>
      </p:sp>
      <p:sp>
        <p:nvSpPr>
          <p:cNvPr id="6" name="Shape 3"/>
          <p:cNvSpPr/>
          <p:nvPr/>
        </p:nvSpPr>
        <p:spPr>
          <a:xfrm>
            <a:off x="1067105" y="1742846"/>
            <a:ext cx="28346" cy="838505"/>
          </a:xfrm>
          <a:prstGeom prst="rect">
            <a:avLst/>
          </a:prstGeom>
          <a:solidFill>
            <a:srgbClr val="2563EB"/>
          </a:solidFill>
          <a:ln/>
        </p:spPr>
      </p:sp>
      <p:sp>
        <p:nvSpPr>
          <p:cNvPr id="7" name="Shape 4"/>
          <p:cNvSpPr/>
          <p:nvPr/>
        </p:nvSpPr>
        <p:spPr>
          <a:xfrm>
            <a:off x="1067105" y="2734056"/>
            <a:ext cx="28346" cy="838505"/>
          </a:xfrm>
          <a:prstGeom prst="rect">
            <a:avLst/>
          </a:prstGeom>
          <a:solidFill>
            <a:srgbClr val="2563EB"/>
          </a:solidFill>
          <a:ln/>
        </p:spPr>
      </p:sp>
      <p:sp>
        <p:nvSpPr>
          <p:cNvPr id="8" name="Shape 5"/>
          <p:cNvSpPr/>
          <p:nvPr/>
        </p:nvSpPr>
        <p:spPr>
          <a:xfrm>
            <a:off x="1067105" y="3724351"/>
            <a:ext cx="28346" cy="838505"/>
          </a:xfrm>
          <a:prstGeom prst="rect">
            <a:avLst/>
          </a:prstGeom>
          <a:solidFill>
            <a:srgbClr val="2563EB"/>
          </a:solidFill>
          <a:ln/>
        </p:spPr>
      </p:sp>
      <p:sp>
        <p:nvSpPr>
          <p:cNvPr id="9" name="Shape 6"/>
          <p:cNvSpPr/>
          <p:nvPr/>
        </p:nvSpPr>
        <p:spPr>
          <a:xfrm>
            <a:off x="1067105" y="4714646"/>
            <a:ext cx="28346" cy="838505"/>
          </a:xfrm>
          <a:prstGeom prst="rect">
            <a:avLst/>
          </a:prstGeom>
          <a:solidFill>
            <a:srgbClr val="2563EB"/>
          </a:solidFill>
          <a:ln/>
        </p:spPr>
      </p:sp>
      <p:sp>
        <p:nvSpPr>
          <p:cNvPr id="10" name="Text 7"/>
          <p:cNvSpPr txBox="1"/>
          <p:nvPr/>
        </p:nvSpPr>
        <p:spPr>
          <a:xfrm>
            <a:off x="1209751" y="1762049"/>
            <a:ext cx="18004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业财一体规划合理性评估</a:t>
            </a:r>
            <a:endParaRPr lang="en-US" sz="1200" dirty="0"/>
          </a:p>
        </p:txBody>
      </p:sp>
      <p:sp>
        <p:nvSpPr>
          <p:cNvPr id="11" name="Text 8"/>
          <p:cNvSpPr txBox="1"/>
          <p:nvPr/>
        </p:nvSpPr>
        <p:spPr>
          <a:xfrm>
            <a:off x="1209751" y="2752344"/>
            <a:ext cx="18004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资金使用计划可信度分析</a:t>
            </a:r>
            <a:endParaRPr lang="en-US" sz="1200" dirty="0"/>
          </a:p>
        </p:txBody>
      </p:sp>
      <p:sp>
        <p:nvSpPr>
          <p:cNvPr id="12" name="Text 9"/>
          <p:cNvSpPr txBox="1"/>
          <p:nvPr/>
        </p:nvSpPr>
        <p:spPr>
          <a:xfrm>
            <a:off x="1209751" y="3743554"/>
            <a:ext cx="21058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核心业务指标与触发条件评估</a:t>
            </a:r>
            <a:endParaRPr lang="en-US" sz="1200" dirty="0"/>
          </a:p>
        </p:txBody>
      </p:sp>
      <p:sp>
        <p:nvSpPr>
          <p:cNvPr id="13" name="Text 10"/>
          <p:cNvSpPr txBox="1"/>
          <p:nvPr/>
        </p:nvSpPr>
        <p:spPr>
          <a:xfrm>
            <a:off x="1209751" y="47338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价值增长路径评估</a:t>
            </a:r>
            <a:endParaRPr lang="en-US" sz="1200" dirty="0"/>
          </a:p>
        </p:txBody>
      </p:sp>
      <p:sp>
        <p:nvSpPr>
          <p:cNvPr id="14" name="Text 11"/>
          <p:cNvSpPr txBox="1"/>
          <p:nvPr/>
        </p:nvSpPr>
        <p:spPr>
          <a:xfrm>
            <a:off x="1209751" y="2018995"/>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审视业务指标与财务预测的逻辑一致性</a:t>
            </a:r>
            <a:endParaRPr lang="en-US" sz="1000" dirty="0"/>
          </a:p>
        </p:txBody>
      </p:sp>
      <p:sp>
        <p:nvSpPr>
          <p:cNvPr id="15" name="Text 12"/>
          <p:cNvSpPr txBox="1"/>
          <p:nvPr/>
        </p:nvSpPr>
        <p:spPr>
          <a:xfrm>
            <a:off x="1209751" y="2210105"/>
            <a:ext cx="32534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检验规划周期是否合理：早期项目12个月，成长期3年</a:t>
            </a:r>
            <a:endParaRPr lang="en-US" sz="1000" dirty="0"/>
          </a:p>
        </p:txBody>
      </p:sp>
      <p:sp>
        <p:nvSpPr>
          <p:cNvPr id="16" name="Text 13"/>
          <p:cNvSpPr txBox="1"/>
          <p:nvPr/>
        </p:nvSpPr>
        <p:spPr>
          <a:xfrm>
            <a:off x="1209751" y="2400300"/>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评估各项业务假设的实现可能性与数据支撑</a:t>
            </a:r>
            <a:endParaRPr lang="en-US" sz="1000" dirty="0"/>
          </a:p>
        </p:txBody>
      </p:sp>
      <p:sp>
        <p:nvSpPr>
          <p:cNvPr id="17" name="Text 14"/>
          <p:cNvSpPr txBox="1"/>
          <p:nvPr/>
        </p:nvSpPr>
        <p:spPr>
          <a:xfrm>
            <a:off x="1209751" y="3010205"/>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验证融资金额与业务目标的匹配度</a:t>
            </a:r>
            <a:endParaRPr lang="en-US" sz="1000" dirty="0"/>
          </a:p>
        </p:txBody>
      </p:sp>
      <p:sp>
        <p:nvSpPr>
          <p:cNvPr id="18" name="Text 15"/>
          <p:cNvSpPr txBox="1"/>
          <p:nvPr/>
        </p:nvSpPr>
        <p:spPr>
          <a:xfrm>
            <a:off x="1209751" y="3200400"/>
            <a:ext cx="28154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评估burn rate与资金可支撑时间预测的合理性</a:t>
            </a:r>
            <a:endParaRPr lang="en-US" sz="1000" dirty="0"/>
          </a:p>
        </p:txBody>
      </p:sp>
      <p:sp>
        <p:nvSpPr>
          <p:cNvPr id="19" name="Text 16"/>
          <p:cNvSpPr txBox="1"/>
          <p:nvPr/>
        </p:nvSpPr>
        <p:spPr>
          <a:xfrm>
            <a:off x="1209751" y="3390595"/>
            <a:ext cx="31391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检查资金buffer比例（是否预留25-30%应急资金）</a:t>
            </a:r>
            <a:endParaRPr lang="en-US" sz="1000" dirty="0"/>
          </a:p>
        </p:txBody>
      </p:sp>
      <p:sp>
        <p:nvSpPr>
          <p:cNvPr id="20" name="Text 17"/>
          <p:cNvSpPr txBox="1"/>
          <p:nvPr/>
        </p:nvSpPr>
        <p:spPr>
          <a:xfrm>
            <a:off x="1209751" y="4000500"/>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检验关键业务指标选取是否合理</a:t>
            </a:r>
            <a:endParaRPr lang="en-US" sz="1000" dirty="0"/>
          </a:p>
        </p:txBody>
      </p:sp>
      <p:sp>
        <p:nvSpPr>
          <p:cNvPr id="21" name="Text 18"/>
          <p:cNvSpPr txBox="1"/>
          <p:nvPr/>
        </p:nvSpPr>
        <p:spPr>
          <a:xfrm>
            <a:off x="1209751" y="4190695"/>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审视增资触发条件设置的现实性与挑战性</a:t>
            </a:r>
            <a:endParaRPr lang="en-US" sz="1000" dirty="0"/>
          </a:p>
        </p:txBody>
      </p:sp>
      <p:sp>
        <p:nvSpPr>
          <p:cNvPr id="22" name="Text 19"/>
          <p:cNvSpPr txBox="1"/>
          <p:nvPr/>
        </p:nvSpPr>
        <p:spPr>
          <a:xfrm>
            <a:off x="1209751" y="4381805"/>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评估指标是否能真实反映项目发展状态与价值</a:t>
            </a:r>
            <a:endParaRPr lang="en-US" sz="1000" dirty="0"/>
          </a:p>
        </p:txBody>
      </p:sp>
      <p:sp>
        <p:nvSpPr>
          <p:cNvPr id="23" name="Text 20"/>
          <p:cNvSpPr txBox="1"/>
          <p:nvPr/>
        </p:nvSpPr>
        <p:spPr>
          <a:xfrm>
            <a:off x="1209751" y="4990795"/>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分析价值增长假设与行业成熟度的匹配性</a:t>
            </a:r>
            <a:endParaRPr lang="en-US" sz="1000" dirty="0"/>
          </a:p>
        </p:txBody>
      </p:sp>
      <p:sp>
        <p:nvSpPr>
          <p:cNvPr id="24" name="Text 21"/>
          <p:cNvSpPr txBox="1"/>
          <p:nvPr/>
        </p:nvSpPr>
        <p:spPr>
          <a:xfrm>
            <a:off x="1209751" y="5181905"/>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评估变现路径与时间节点的合理性</a:t>
            </a:r>
            <a:endParaRPr lang="en-US" sz="1000" dirty="0"/>
          </a:p>
        </p:txBody>
      </p:sp>
      <p:sp>
        <p:nvSpPr>
          <p:cNvPr id="25" name="Text 22"/>
          <p:cNvSpPr txBox="1"/>
          <p:nvPr/>
        </p:nvSpPr>
        <p:spPr>
          <a:xfrm>
            <a:off x="1209751" y="5372100"/>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检验客户获取成本与终身价值比例的可持续性</a:t>
            </a:r>
            <a:endParaRPr lang="en-US" sz="1000" dirty="0"/>
          </a:p>
        </p:txBody>
      </p:sp>
      <p:sp>
        <p:nvSpPr>
          <p:cNvPr id="26" name="Shape 23"/>
          <p:cNvSpPr/>
          <p:nvPr/>
        </p:nvSpPr>
        <p:spPr>
          <a:xfrm>
            <a:off x="6248095" y="1742846"/>
            <a:ext cx="4876495" cy="2876702"/>
          </a:xfrm>
          <a:prstGeom prst="roundRect">
            <a:avLst>
              <a:gd name="adj" fmla="val 842"/>
            </a:avLst>
          </a:prstGeom>
          <a:solidFill>
            <a:srgbClr val="EFF6FF"/>
          </a:solidFill>
          <a:ln w="12700">
            <a:solidFill>
              <a:srgbClr val="DBEAFE"/>
            </a:solidFill>
            <a:prstDash val="solid"/>
          </a:ln>
        </p:spPr>
      </p:sp>
      <p:pic>
        <p:nvPicPr>
          <p:cNvPr id="27"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8" name="Text 24"/>
          <p:cNvSpPr txBox="1"/>
          <p:nvPr/>
        </p:nvSpPr>
        <p:spPr>
          <a:xfrm>
            <a:off x="6752844" y="1962302"/>
            <a:ext cx="22576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投资人视角的财务模型评估要点</a:t>
            </a:r>
            <a:endParaRPr lang="en-US" sz="1200" dirty="0"/>
          </a:p>
        </p:txBody>
      </p:sp>
      <p:sp>
        <p:nvSpPr>
          <p:cNvPr id="29" name="Text 25"/>
          <p:cNvSpPr txBox="1"/>
          <p:nvPr/>
        </p:nvSpPr>
        <p:spPr>
          <a:xfrm>
            <a:off x="6676949" y="2305202"/>
            <a:ext cx="1143000"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0-6个月细节度</a:t>
            </a:r>
            <a:endParaRPr lang="en-US" sz="1200" dirty="0"/>
          </a:p>
        </p:txBody>
      </p:sp>
      <p:sp>
        <p:nvSpPr>
          <p:cNvPr id="30" name="Text 26"/>
          <p:cNvSpPr txBox="1"/>
          <p:nvPr/>
        </p:nvSpPr>
        <p:spPr>
          <a:xfrm>
            <a:off x="6676949" y="2838298"/>
            <a:ext cx="1200607"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7-12个月合理性</a:t>
            </a:r>
            <a:endParaRPr lang="en-US" sz="1200" dirty="0"/>
          </a:p>
        </p:txBody>
      </p:sp>
      <p:sp>
        <p:nvSpPr>
          <p:cNvPr id="31" name="Text 27"/>
          <p:cNvSpPr txBox="1"/>
          <p:nvPr/>
        </p:nvSpPr>
        <p:spPr>
          <a:xfrm>
            <a:off x="6676949" y="3372307"/>
            <a:ext cx="1295705"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13-24个月可行性</a:t>
            </a:r>
            <a:endParaRPr lang="en-US" sz="1200" dirty="0"/>
          </a:p>
        </p:txBody>
      </p:sp>
      <p:sp>
        <p:nvSpPr>
          <p:cNvPr id="32" name="Text 28"/>
          <p:cNvSpPr txBox="1"/>
          <p:nvPr/>
        </p:nvSpPr>
        <p:spPr>
          <a:xfrm>
            <a:off x="6676949" y="3905402"/>
            <a:ext cx="1476756"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25-36个月参考价值</a:t>
            </a:r>
            <a:endParaRPr lang="en-US" sz="1200" dirty="0"/>
          </a:p>
        </p:txBody>
      </p:sp>
      <p:sp>
        <p:nvSpPr>
          <p:cNvPr id="33" name="Text 29"/>
          <p:cNvSpPr txBox="1"/>
          <p:nvPr/>
        </p:nvSpPr>
        <p:spPr>
          <a:xfrm>
            <a:off x="6676949" y="2523744"/>
            <a:ext cx="32534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月度预算细化程度、KPI设定清晰度、资金分配精准度</a:t>
            </a:r>
            <a:endParaRPr lang="en-US" sz="1000" dirty="0"/>
          </a:p>
        </p:txBody>
      </p:sp>
      <p:sp>
        <p:nvSpPr>
          <p:cNvPr id="34" name="Text 30"/>
          <p:cNvSpPr txBox="1"/>
          <p:nvPr/>
        </p:nvSpPr>
        <p:spPr>
          <a:xfrm>
            <a:off x="6676949" y="3057754"/>
            <a:ext cx="39675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增长预期是否过度乐观、成本控制是否考虑周全、收入来源多样性</a:t>
            </a:r>
            <a:endParaRPr lang="en-US" sz="1000" dirty="0"/>
          </a:p>
        </p:txBody>
      </p:sp>
      <p:sp>
        <p:nvSpPr>
          <p:cNvPr id="35" name="Text 31"/>
          <p:cNvSpPr txBox="1"/>
          <p:nvPr/>
        </p:nvSpPr>
        <p:spPr>
          <a:xfrm>
            <a:off x="6676949" y="3590849"/>
            <a:ext cx="39675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规模扩张成本估算准确性、市场竞争因素考量、渠道建设资源配置</a:t>
            </a:r>
            <a:endParaRPr lang="en-US" sz="1000" dirty="0"/>
          </a:p>
        </p:txBody>
      </p:sp>
      <p:sp>
        <p:nvSpPr>
          <p:cNvPr id="36" name="Text 32"/>
          <p:cNvSpPr txBox="1"/>
          <p:nvPr/>
        </p:nvSpPr>
        <p:spPr>
          <a:xfrm>
            <a:off x="6676949" y="4123944"/>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长期预测仅作参考，重点评估团队对长期市场理解的深度</a:t>
            </a:r>
            <a:endParaRPr lang="en-US" sz="1000" dirty="0"/>
          </a:p>
        </p:txBody>
      </p:sp>
      <p:sp>
        <p:nvSpPr>
          <p:cNvPr id="37" name="Shape 33"/>
          <p:cNvSpPr/>
          <p:nvPr/>
        </p:nvSpPr>
        <p:spPr>
          <a:xfrm>
            <a:off x="6248095" y="4809744"/>
            <a:ext cx="4876495" cy="2076602"/>
          </a:xfrm>
          <a:prstGeom prst="roundRect">
            <a:avLst>
              <a:gd name="adj" fmla="val 1616"/>
            </a:avLst>
          </a:prstGeom>
          <a:solidFill>
            <a:srgbClr val="FEF2F2"/>
          </a:solidFill>
          <a:ln w="12700">
            <a:solidFill>
              <a:srgbClr val="FEE2E2"/>
            </a:solidFill>
            <a:prstDash val="solid"/>
          </a:ln>
        </p:spPr>
      </p:sp>
      <p:pic>
        <p:nvPicPr>
          <p:cNvPr id="38" name="Image 2" descr="preencoded.png">    </p:cNvPr>
          <p:cNvPicPr>
            <a:picLocks noChangeAspect="1"/>
          </p:cNvPicPr>
          <p:nvPr/>
        </p:nvPicPr>
        <p:blipFill>
          <a:blip r:embed="rId3"/>
          <a:srcRect l="0" r="0" t="0" b="0"/>
          <a:stretch/>
        </p:blipFill>
        <p:spPr>
          <a:xfrm>
            <a:off x="6448349" y="5029200"/>
            <a:ext cx="190195" cy="190195"/>
          </a:xfrm>
          <a:prstGeom prst="rect">
            <a:avLst/>
          </a:prstGeom>
        </p:spPr>
      </p:pic>
      <p:sp>
        <p:nvSpPr>
          <p:cNvPr id="39" name="Text 34"/>
          <p:cNvSpPr txBox="1"/>
          <p:nvPr/>
        </p:nvSpPr>
        <p:spPr>
          <a:xfrm>
            <a:off x="6752844" y="5029200"/>
            <a:ext cx="1648663"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财务模型风险预警信号</a:t>
            </a:r>
            <a:endParaRPr lang="en-US" sz="1200" dirty="0"/>
          </a:p>
        </p:txBody>
      </p:sp>
      <p:pic>
        <p:nvPicPr>
          <p:cNvPr id="40" name="Image 3" descr="preencoded.png">    </p:cNvPr>
          <p:cNvPicPr>
            <a:picLocks noChangeAspect="1"/>
          </p:cNvPicPr>
          <p:nvPr/>
        </p:nvPicPr>
        <p:blipFill>
          <a:blip r:embed="rId4"/>
          <a:srcRect l="0" r="0" t="0" b="0"/>
          <a:stretch/>
        </p:blipFill>
        <p:spPr>
          <a:xfrm>
            <a:off x="6448349" y="5352898"/>
            <a:ext cx="152705" cy="152705"/>
          </a:xfrm>
          <a:prstGeom prst="rect">
            <a:avLst/>
          </a:prstGeom>
        </p:spPr>
      </p:pic>
      <p:sp>
        <p:nvSpPr>
          <p:cNvPr id="41" name="Text 35"/>
          <p:cNvSpPr txBox="1"/>
          <p:nvPr/>
        </p:nvSpPr>
        <p:spPr>
          <a:xfrm>
            <a:off x="6601054" y="5362956"/>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收入预期过于陡峭，缺乏合理增长曲线和验证数据</a:t>
            </a:r>
            <a:endParaRPr lang="en-US" sz="1000" dirty="0"/>
          </a:p>
        </p:txBody>
      </p:sp>
      <p:pic>
        <p:nvPicPr>
          <p:cNvPr id="42" name="Image 4" descr="preencoded.png">    </p:cNvPr>
          <p:cNvPicPr>
            <a:picLocks noChangeAspect="1"/>
          </p:cNvPicPr>
          <p:nvPr/>
        </p:nvPicPr>
        <p:blipFill>
          <a:blip r:embed="rId5"/>
          <a:srcRect l="0" r="0" t="0" b="0"/>
          <a:stretch/>
        </p:blipFill>
        <p:spPr>
          <a:xfrm>
            <a:off x="6448349" y="5619902"/>
            <a:ext cx="152705" cy="152705"/>
          </a:xfrm>
          <a:prstGeom prst="rect">
            <a:avLst/>
          </a:prstGeom>
        </p:spPr>
      </p:pic>
      <p:sp>
        <p:nvSpPr>
          <p:cNvPr id="43" name="Text 36"/>
          <p:cNvSpPr txBox="1"/>
          <p:nvPr/>
        </p:nvSpPr>
        <p:spPr>
          <a:xfrm>
            <a:off x="6601054" y="5629046"/>
            <a:ext cx="3567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成本预估明显偏低，尤其是智能体研发与算力成本预算不足</a:t>
            </a:r>
            <a:endParaRPr lang="en-US" sz="1000" dirty="0"/>
          </a:p>
        </p:txBody>
      </p:sp>
      <p:pic>
        <p:nvPicPr>
          <p:cNvPr id="44" name="Image 5" descr="preencoded.png">    </p:cNvPr>
          <p:cNvPicPr>
            <a:picLocks noChangeAspect="1"/>
          </p:cNvPicPr>
          <p:nvPr/>
        </p:nvPicPr>
        <p:blipFill>
          <a:blip r:embed="rId6"/>
          <a:srcRect l="0" r="0" t="0" b="0"/>
          <a:stretch/>
        </p:blipFill>
        <p:spPr>
          <a:xfrm>
            <a:off x="6448349" y="5886907"/>
            <a:ext cx="152705" cy="152705"/>
          </a:xfrm>
          <a:prstGeom prst="rect">
            <a:avLst/>
          </a:prstGeom>
        </p:spPr>
      </p:pic>
      <p:sp>
        <p:nvSpPr>
          <p:cNvPr id="45" name="Text 37"/>
          <p:cNvSpPr txBox="1"/>
          <p:nvPr/>
        </p:nvSpPr>
        <p:spPr>
          <a:xfrm>
            <a:off x="6601054" y="5896051"/>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现金流预测缺乏季节性波动和市场变化的缓冲空间</a:t>
            </a:r>
            <a:endParaRPr lang="en-US" sz="1000" dirty="0"/>
          </a:p>
        </p:txBody>
      </p:sp>
      <p:pic>
        <p:nvPicPr>
          <p:cNvPr id="46" name="Image 6" descr="preencoded.png">    </p:cNvPr>
          <p:cNvPicPr>
            <a:picLocks noChangeAspect="1"/>
          </p:cNvPicPr>
          <p:nvPr/>
        </p:nvPicPr>
        <p:blipFill>
          <a:blip r:embed="rId7"/>
          <a:srcRect l="0" r="0" t="0" b="0"/>
          <a:stretch/>
        </p:blipFill>
        <p:spPr>
          <a:xfrm>
            <a:off x="6448349" y="6152998"/>
            <a:ext cx="152705" cy="152705"/>
          </a:xfrm>
          <a:prstGeom prst="rect">
            <a:avLst/>
          </a:prstGeom>
        </p:spPr>
      </p:pic>
      <p:sp>
        <p:nvSpPr>
          <p:cNvPr id="47" name="Text 38"/>
          <p:cNvSpPr txBox="1"/>
          <p:nvPr/>
        </p:nvSpPr>
        <p:spPr>
          <a:xfrm>
            <a:off x="6601054" y="6163056"/>
            <a:ext cx="3567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关键业务指标与财务数据间缺乏明确的因果关系和转化逻辑</a:t>
            </a:r>
            <a:endParaRPr lang="en-US" sz="1000" dirty="0"/>
          </a:p>
        </p:txBody>
      </p:sp>
      <p:pic>
        <p:nvPicPr>
          <p:cNvPr id="48" name="Image 7" descr="preencoded.png">    </p:cNvPr>
          <p:cNvPicPr>
            <a:picLocks noChangeAspect="1"/>
          </p:cNvPicPr>
          <p:nvPr/>
        </p:nvPicPr>
        <p:blipFill>
          <a:blip r:embed="rId8"/>
          <a:srcRect l="0" r="0" t="0" b="0"/>
          <a:stretch/>
        </p:blipFill>
        <p:spPr>
          <a:xfrm>
            <a:off x="6448349" y="6420002"/>
            <a:ext cx="152705" cy="152705"/>
          </a:xfrm>
          <a:prstGeom prst="rect">
            <a:avLst/>
          </a:prstGeom>
        </p:spPr>
      </p:pic>
      <p:sp>
        <p:nvSpPr>
          <p:cNvPr id="49" name="Text 39"/>
          <p:cNvSpPr txBox="1"/>
          <p:nvPr/>
        </p:nvSpPr>
        <p:spPr>
          <a:xfrm>
            <a:off x="6601054" y="6429146"/>
            <a:ext cx="35195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忽略了API依赖、模型训练和技术迭代成本的长期增长趋势</a:t>
            </a:r>
            <a:endParaRPr lang="en-US" sz="1000" dirty="0"/>
          </a:p>
        </p:txBody>
      </p:sp>
      <p:sp>
        <p:nvSpPr>
          <p:cNvPr id="50" name="Shape 40"/>
          <p:cNvSpPr/>
          <p:nvPr/>
        </p:nvSpPr>
        <p:spPr>
          <a:xfrm>
            <a:off x="1067105" y="6886346"/>
            <a:ext cx="10058400" cy="9144"/>
          </a:xfrm>
          <a:prstGeom prst="rect">
            <a:avLst/>
          </a:prstGeom>
          <a:solidFill>
            <a:srgbClr val="E5E7EB"/>
          </a:solidFill>
          <a:ln/>
        </p:spPr>
      </p:sp>
      <p:pic>
        <p:nvPicPr>
          <p:cNvPr id="51" name="Image 8" descr="preencoded.png">    </p:cNvPr>
          <p:cNvPicPr>
            <a:picLocks noChangeAspect="1"/>
          </p:cNvPicPr>
          <p:nvPr/>
        </p:nvPicPr>
        <p:blipFill>
          <a:blip r:embed="rId9"/>
          <a:srcRect l="0" r="0" t="0" b="0"/>
          <a:stretch/>
        </p:blipFill>
        <p:spPr>
          <a:xfrm>
            <a:off x="1067105" y="7077456"/>
            <a:ext cx="133502" cy="133502"/>
          </a:xfrm>
          <a:prstGeom prst="rect">
            <a:avLst/>
          </a:prstGeom>
        </p:spPr>
      </p:pic>
      <p:sp>
        <p:nvSpPr>
          <p:cNvPr id="52" name="Text 41"/>
          <p:cNvSpPr txBox="1"/>
          <p:nvPr/>
        </p:nvSpPr>
        <p:spPr>
          <a:xfrm>
            <a:off x="1276502" y="7058254"/>
            <a:ext cx="85011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投资决策视角：财务模型的可信度与风险评估是投资决策的关键环节，投资人更倾向于合理保守但有数据支撑的预测，而非过度乐观的增长假设</a:t>
            </a:r>
            <a:endParaRPr lang="en-US" sz="1000" dirty="0"/>
          </a:p>
        </p:txBody>
      </p:sp>
      <p:sp>
        <p:nvSpPr>
          <p:cNvPr id="53" name="Shape 42"/>
          <p:cNvSpPr/>
          <p:nvPr/>
        </p:nvSpPr>
        <p:spPr>
          <a:xfrm>
            <a:off x="1429207" y="1714500"/>
            <a:ext cx="57607" cy="57607"/>
          </a:xfrm>
          <a:prstGeom prst="ellipse">
            <a:avLst/>
          </a:prstGeom>
          <a:solidFill>
            <a:srgbClr val="3B82F6"/>
          </a:solidFill>
          <a:ln/>
        </p:spPr>
      </p:sp>
      <p:sp>
        <p:nvSpPr>
          <p:cNvPr id="54" name="Shape 43"/>
          <p:cNvSpPr/>
          <p:nvPr/>
        </p:nvSpPr>
        <p:spPr>
          <a:xfrm>
            <a:off x="1904695" y="2095805"/>
            <a:ext cx="57607" cy="57607"/>
          </a:xfrm>
          <a:prstGeom prst="ellipse">
            <a:avLst/>
          </a:prstGeom>
          <a:solidFill>
            <a:srgbClr val="3B82F6"/>
          </a:solidFill>
          <a:ln/>
        </p:spPr>
      </p:sp>
      <p:sp>
        <p:nvSpPr>
          <p:cNvPr id="55" name="Shape 44"/>
          <p:cNvSpPr/>
          <p:nvPr/>
        </p:nvSpPr>
        <p:spPr>
          <a:xfrm>
            <a:off x="1333195" y="2476195"/>
            <a:ext cx="57607" cy="57607"/>
          </a:xfrm>
          <a:prstGeom prst="ellipse">
            <a:avLst/>
          </a:prstGeom>
          <a:solidFill>
            <a:srgbClr val="3B82F6"/>
          </a:solidFill>
          <a:ln/>
        </p:spPr>
      </p:sp>
      <p:sp>
        <p:nvSpPr>
          <p:cNvPr id="56" name="Shape 45"/>
          <p:cNvSpPr/>
          <p:nvPr/>
        </p:nvSpPr>
        <p:spPr>
          <a:xfrm>
            <a:off x="1444752" y="1861718"/>
            <a:ext cx="476402" cy="9144"/>
          </a:xfrm>
          <a:prstGeom prst="rect">
            <a:avLst/>
          </a:prstGeom>
          <a:solidFill>
            <a:srgbClr val="3B82F6">
              <a:alpha val="20000"/>
            </a:srgbClr>
          </a:solidFill>
          <a:ln/>
        </p:spPr>
      </p:sp>
      <p:sp>
        <p:nvSpPr>
          <p:cNvPr id="57" name="Shape 46"/>
          <p:cNvSpPr/>
          <p:nvPr/>
        </p:nvSpPr>
        <p:spPr>
          <a:xfrm>
            <a:off x="1837944" y="1940357"/>
            <a:ext cx="571500" cy="9144"/>
          </a:xfrm>
          <a:prstGeom prst="rect">
            <a:avLst/>
          </a:prstGeom>
          <a:solidFill>
            <a:srgbClr val="3B82F6">
              <a:alpha val="20000"/>
            </a:srgbClr>
          </a:solidFill>
          <a:ln/>
        </p:spPr>
      </p:sp>
      <p:sp>
        <p:nvSpPr>
          <p:cNvPr id="58" name="Text 47"/>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财务模型可信度评估</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8000"/>
          </a:blip>
          <a:srcRect l="-133" r="-133" t="0" b="0"/>
          <a:stretch/>
        </p:blipFill>
        <p:spPr>
          <a:xfrm>
            <a:off x="9715500" y="476402"/>
            <a:ext cx="1933956" cy="1714500"/>
          </a:xfrm>
          <a:prstGeom prst="rect">
            <a:avLst/>
          </a:prstGeom>
        </p:spPr>
      </p:pic>
      <p:sp>
        <p:nvSpPr>
          <p:cNvPr id="4" name="Shape 1"/>
          <p:cNvSpPr/>
          <p:nvPr/>
        </p:nvSpPr>
        <p:spPr>
          <a:xfrm>
            <a:off x="1067105" y="1295705"/>
            <a:ext cx="571500" cy="28346"/>
          </a:xfrm>
          <a:prstGeom prst="rect">
            <a:avLst/>
          </a:prstGeom>
          <a:solidFill>
            <a:srgbClr val="2563EB"/>
          </a:solidFill>
          <a:ln/>
        </p:spPr>
      </p:sp>
      <p:sp>
        <p:nvSpPr>
          <p:cNvPr id="5" name="Text 2"/>
          <p:cNvSpPr txBox="1"/>
          <p:nvPr/>
        </p:nvSpPr>
        <p:spPr>
          <a:xfrm>
            <a:off x="1067105" y="1495044"/>
            <a:ext cx="37536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探索Agentic AI融资全流程，掌握投资视角和关键策略</a:t>
            </a:r>
            <a:endParaRPr lang="en-US" sz="1200" dirty="0"/>
          </a:p>
        </p:txBody>
      </p:sp>
      <p:sp>
        <p:nvSpPr>
          <p:cNvPr id="6" name="Text 3"/>
          <p:cNvSpPr txBox="1"/>
          <p:nvPr/>
        </p:nvSpPr>
        <p:spPr>
          <a:xfrm>
            <a:off x="1260958" y="2204618"/>
            <a:ext cx="204826"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1</a:t>
            </a:r>
            <a:endParaRPr lang="en-US" sz="1300" dirty="0"/>
          </a:p>
        </p:txBody>
      </p:sp>
      <p:sp>
        <p:nvSpPr>
          <p:cNvPr id="7" name="Text 4"/>
          <p:cNvSpPr txBox="1"/>
          <p:nvPr/>
        </p:nvSpPr>
        <p:spPr>
          <a:xfrm>
            <a:off x="1226210" y="2643530"/>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2</a:t>
            </a:r>
            <a:endParaRPr lang="en-US" sz="1300" dirty="0"/>
          </a:p>
        </p:txBody>
      </p:sp>
      <p:sp>
        <p:nvSpPr>
          <p:cNvPr id="8" name="Text 5"/>
          <p:cNvSpPr txBox="1"/>
          <p:nvPr/>
        </p:nvSpPr>
        <p:spPr>
          <a:xfrm>
            <a:off x="1224382" y="3081528"/>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3</a:t>
            </a:r>
            <a:endParaRPr lang="en-US" sz="1300" dirty="0"/>
          </a:p>
        </p:txBody>
      </p:sp>
      <p:sp>
        <p:nvSpPr>
          <p:cNvPr id="9" name="Text 6"/>
          <p:cNvSpPr txBox="1"/>
          <p:nvPr/>
        </p:nvSpPr>
        <p:spPr>
          <a:xfrm>
            <a:off x="6476695" y="2204618"/>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4</a:t>
            </a:r>
            <a:endParaRPr lang="en-US" sz="1300" dirty="0"/>
          </a:p>
        </p:txBody>
      </p:sp>
      <p:sp>
        <p:nvSpPr>
          <p:cNvPr id="10" name="Text 7"/>
          <p:cNvSpPr txBox="1"/>
          <p:nvPr/>
        </p:nvSpPr>
        <p:spPr>
          <a:xfrm>
            <a:off x="6485839" y="2643530"/>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5</a:t>
            </a:r>
            <a:endParaRPr lang="en-US" sz="1300" dirty="0"/>
          </a:p>
        </p:txBody>
      </p:sp>
      <p:sp>
        <p:nvSpPr>
          <p:cNvPr id="11" name="Text 8"/>
          <p:cNvSpPr txBox="1"/>
          <p:nvPr/>
        </p:nvSpPr>
        <p:spPr>
          <a:xfrm>
            <a:off x="6481267" y="3081528"/>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6</a:t>
            </a:r>
            <a:endParaRPr lang="en-US" sz="1300" dirty="0"/>
          </a:p>
        </p:txBody>
      </p:sp>
      <p:sp>
        <p:nvSpPr>
          <p:cNvPr id="12" name="Text 9"/>
          <p:cNvSpPr txBox="1"/>
          <p:nvPr/>
        </p:nvSpPr>
        <p:spPr>
          <a:xfrm>
            <a:off x="1485900" y="2190902"/>
            <a:ext cx="128656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市场趋势洞察</a:t>
            </a:r>
            <a:endParaRPr lang="en-US" sz="1500" dirty="0"/>
          </a:p>
        </p:txBody>
      </p:sp>
      <p:sp>
        <p:nvSpPr>
          <p:cNvPr id="13" name="Text 10"/>
          <p:cNvSpPr txBox="1"/>
          <p:nvPr/>
        </p:nvSpPr>
        <p:spPr>
          <a:xfrm>
            <a:off x="1485900" y="2628900"/>
            <a:ext cx="1476756"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投资人视角解读</a:t>
            </a:r>
            <a:endParaRPr lang="en-US" sz="1500" dirty="0"/>
          </a:p>
        </p:txBody>
      </p:sp>
      <p:sp>
        <p:nvSpPr>
          <p:cNvPr id="14" name="Text 11"/>
          <p:cNvSpPr txBox="1"/>
          <p:nvPr/>
        </p:nvSpPr>
        <p:spPr>
          <a:xfrm>
            <a:off x="1485900" y="3066898"/>
            <a:ext cx="166695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投资决策逻辑框架</a:t>
            </a:r>
            <a:endParaRPr lang="en-US" sz="1500" dirty="0"/>
          </a:p>
        </p:txBody>
      </p:sp>
      <p:sp>
        <p:nvSpPr>
          <p:cNvPr id="15" name="Text 12"/>
          <p:cNvSpPr txBox="1"/>
          <p:nvPr/>
        </p:nvSpPr>
        <p:spPr>
          <a:xfrm>
            <a:off x="6743700" y="2190902"/>
            <a:ext cx="1476756"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融资方最佳实践</a:t>
            </a:r>
            <a:endParaRPr lang="en-US" sz="1500" dirty="0"/>
          </a:p>
        </p:txBody>
      </p:sp>
      <p:sp>
        <p:nvSpPr>
          <p:cNvPr id="16" name="Text 13"/>
          <p:cNvSpPr txBox="1"/>
          <p:nvPr/>
        </p:nvSpPr>
        <p:spPr>
          <a:xfrm>
            <a:off x="6743700" y="2628900"/>
            <a:ext cx="185806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融资方最关注的问题</a:t>
            </a:r>
            <a:endParaRPr lang="en-US" sz="1500" dirty="0"/>
          </a:p>
        </p:txBody>
      </p:sp>
      <p:sp>
        <p:nvSpPr>
          <p:cNvPr id="17" name="Text 14"/>
          <p:cNvSpPr txBox="1"/>
          <p:nvPr/>
        </p:nvSpPr>
        <p:spPr>
          <a:xfrm>
            <a:off x="6743700" y="3066898"/>
            <a:ext cx="166695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融资失败主要原因</a:t>
            </a:r>
            <a:endParaRPr lang="en-US" sz="1500" dirty="0"/>
          </a:p>
        </p:txBody>
      </p:sp>
      <p:sp>
        <p:nvSpPr>
          <p:cNvPr id="18" name="Shape 15"/>
          <p:cNvSpPr/>
          <p:nvPr/>
        </p:nvSpPr>
        <p:spPr>
          <a:xfrm>
            <a:off x="2743200" y="2300630"/>
            <a:ext cx="2762402" cy="9144"/>
          </a:xfrm>
          <a:prstGeom prst="rect">
            <a:avLst/>
          </a:prstGeom>
          <a:solidFill>
            <a:srgbClr val="94A3B8"/>
          </a:solidFill>
          <a:ln/>
        </p:spPr>
      </p:sp>
      <p:sp>
        <p:nvSpPr>
          <p:cNvPr id="19" name="Shape 16"/>
          <p:cNvSpPr/>
          <p:nvPr/>
        </p:nvSpPr>
        <p:spPr>
          <a:xfrm>
            <a:off x="2933395" y="2738628"/>
            <a:ext cx="2533802" cy="9144"/>
          </a:xfrm>
          <a:prstGeom prst="rect">
            <a:avLst/>
          </a:prstGeom>
          <a:solidFill>
            <a:srgbClr val="94A3B8"/>
          </a:solidFill>
          <a:ln/>
        </p:spPr>
      </p:sp>
      <p:sp>
        <p:nvSpPr>
          <p:cNvPr id="20" name="Shape 17"/>
          <p:cNvSpPr/>
          <p:nvPr/>
        </p:nvSpPr>
        <p:spPr>
          <a:xfrm>
            <a:off x="3124505" y="3176626"/>
            <a:ext cx="2229307" cy="9144"/>
          </a:xfrm>
          <a:prstGeom prst="rect">
            <a:avLst/>
          </a:prstGeom>
          <a:solidFill>
            <a:srgbClr val="94A3B8"/>
          </a:solidFill>
          <a:ln/>
        </p:spPr>
      </p:sp>
      <p:sp>
        <p:nvSpPr>
          <p:cNvPr id="21" name="Shape 18"/>
          <p:cNvSpPr/>
          <p:nvPr/>
        </p:nvSpPr>
        <p:spPr>
          <a:xfrm>
            <a:off x="8191195" y="2300630"/>
            <a:ext cx="2371954" cy="9144"/>
          </a:xfrm>
          <a:prstGeom prst="rect">
            <a:avLst/>
          </a:prstGeom>
          <a:solidFill>
            <a:srgbClr val="94A3B8"/>
          </a:solidFill>
          <a:ln/>
        </p:spPr>
      </p:sp>
      <p:sp>
        <p:nvSpPr>
          <p:cNvPr id="22" name="Shape 19"/>
          <p:cNvSpPr/>
          <p:nvPr/>
        </p:nvSpPr>
        <p:spPr>
          <a:xfrm>
            <a:off x="8572500" y="2738628"/>
            <a:ext cx="2029054" cy="9144"/>
          </a:xfrm>
          <a:prstGeom prst="rect">
            <a:avLst/>
          </a:prstGeom>
          <a:solidFill>
            <a:srgbClr val="94A3B8"/>
          </a:solidFill>
          <a:ln/>
        </p:spPr>
      </p:sp>
      <p:sp>
        <p:nvSpPr>
          <p:cNvPr id="23" name="Shape 20"/>
          <p:cNvSpPr/>
          <p:nvPr/>
        </p:nvSpPr>
        <p:spPr>
          <a:xfrm>
            <a:off x="8382305" y="3176626"/>
            <a:ext cx="2171700" cy="9144"/>
          </a:xfrm>
          <a:prstGeom prst="rect">
            <a:avLst/>
          </a:prstGeom>
          <a:solidFill>
            <a:srgbClr val="94A3B8"/>
          </a:solidFill>
          <a:ln/>
        </p:spPr>
      </p:sp>
      <p:sp>
        <p:nvSpPr>
          <p:cNvPr id="24" name="Text 21"/>
          <p:cNvSpPr txBox="1"/>
          <p:nvPr/>
        </p:nvSpPr>
        <p:spPr>
          <a:xfrm>
            <a:off x="5618074" y="2210105"/>
            <a:ext cx="37216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3-7</a:t>
            </a:r>
            <a:endParaRPr lang="en-US" sz="1200" dirty="0"/>
          </a:p>
        </p:txBody>
      </p:sp>
      <p:sp>
        <p:nvSpPr>
          <p:cNvPr id="25" name="Text 22"/>
          <p:cNvSpPr txBox="1"/>
          <p:nvPr/>
        </p:nvSpPr>
        <p:spPr>
          <a:xfrm>
            <a:off x="5574182" y="2648102"/>
            <a:ext cx="40965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8-11</a:t>
            </a:r>
            <a:endParaRPr lang="en-US" sz="1200" dirty="0"/>
          </a:p>
        </p:txBody>
      </p:sp>
      <p:sp>
        <p:nvSpPr>
          <p:cNvPr id="26" name="Text 23"/>
          <p:cNvSpPr txBox="1"/>
          <p:nvPr/>
        </p:nvSpPr>
        <p:spPr>
          <a:xfrm>
            <a:off x="5458054" y="3086100"/>
            <a:ext cx="52395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12-25</a:t>
            </a:r>
            <a:endParaRPr lang="en-US" sz="1200" dirty="0"/>
          </a:p>
        </p:txBody>
      </p:sp>
      <p:sp>
        <p:nvSpPr>
          <p:cNvPr id="27" name="Text 24"/>
          <p:cNvSpPr txBox="1"/>
          <p:nvPr/>
        </p:nvSpPr>
        <p:spPr>
          <a:xfrm>
            <a:off x="10671962" y="2210105"/>
            <a:ext cx="5715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26-30</a:t>
            </a:r>
            <a:endParaRPr lang="en-US" sz="1200" dirty="0"/>
          </a:p>
        </p:txBody>
      </p:sp>
      <p:sp>
        <p:nvSpPr>
          <p:cNvPr id="28" name="Text 25"/>
          <p:cNvSpPr txBox="1"/>
          <p:nvPr/>
        </p:nvSpPr>
        <p:spPr>
          <a:xfrm>
            <a:off x="10709453" y="2648102"/>
            <a:ext cx="5340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31-35</a:t>
            </a:r>
            <a:endParaRPr lang="en-US" sz="1200" dirty="0"/>
          </a:p>
        </p:txBody>
      </p:sp>
      <p:sp>
        <p:nvSpPr>
          <p:cNvPr id="29" name="Text 26"/>
          <p:cNvSpPr txBox="1"/>
          <p:nvPr/>
        </p:nvSpPr>
        <p:spPr>
          <a:xfrm>
            <a:off x="10667390" y="3086100"/>
            <a:ext cx="5815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36-43</a:t>
            </a:r>
            <a:endParaRPr lang="en-US" sz="1200" dirty="0"/>
          </a:p>
        </p:txBody>
      </p:sp>
      <p:sp>
        <p:nvSpPr>
          <p:cNvPr id="30" name="Shape 27"/>
          <p:cNvSpPr/>
          <p:nvPr/>
        </p:nvSpPr>
        <p:spPr>
          <a:xfrm>
            <a:off x="1067105" y="3933749"/>
            <a:ext cx="10058400" cy="514807"/>
          </a:xfrm>
          <a:prstGeom prst="roundRect">
            <a:avLst>
              <a:gd name="adj" fmla="val 26314"/>
            </a:avLst>
          </a:prstGeom>
          <a:solidFill>
            <a:srgbClr val="EFF6FF"/>
          </a:solidFill>
          <a:ln w="12700">
            <a:solidFill>
              <a:srgbClr val="DBEAFE"/>
            </a:solidFill>
            <a:prstDash val="solid"/>
          </a:ln>
        </p:spPr>
      </p:sp>
      <p:pic>
        <p:nvPicPr>
          <p:cNvPr id="31" name="Image 1" descr="preencoded.png">    </p:cNvPr>
          <p:cNvPicPr>
            <a:picLocks noChangeAspect="1"/>
          </p:cNvPicPr>
          <p:nvPr/>
        </p:nvPicPr>
        <p:blipFill>
          <a:blip r:embed="rId2"/>
          <a:srcRect l="-2512" r="-2512" t="0" b="0"/>
          <a:stretch/>
        </p:blipFill>
        <p:spPr>
          <a:xfrm>
            <a:off x="1304849" y="4123944"/>
            <a:ext cx="105156" cy="133502"/>
          </a:xfrm>
          <a:prstGeom prst="rect">
            <a:avLst/>
          </a:prstGeom>
        </p:spPr>
      </p:pic>
      <p:sp>
        <p:nvSpPr>
          <p:cNvPr id="32" name="Text 28"/>
          <p:cNvSpPr txBox="1"/>
          <p:nvPr/>
        </p:nvSpPr>
        <p:spPr>
          <a:xfrm>
            <a:off x="1524305" y="4105656"/>
            <a:ext cx="900684"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投资人视角：</a:t>
            </a:r>
            <a:endParaRPr lang="en-US" sz="1000" dirty="0"/>
          </a:p>
        </p:txBody>
      </p:sp>
      <p:sp>
        <p:nvSpPr>
          <p:cNvPr id="33" name="Text 29"/>
          <p:cNvSpPr txBox="1"/>
          <p:nvPr/>
        </p:nvSpPr>
        <p:spPr>
          <a:xfrm>
            <a:off x="2324405" y="4105656"/>
            <a:ext cx="5444338"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本指南以投资人决策逻辑为核心，详解AI Agent融资全流程，助力创业者提高融资成功率。</a:t>
            </a:r>
            <a:endParaRPr lang="en-US" sz="1000" dirty="0"/>
          </a:p>
        </p:txBody>
      </p:sp>
      <p:sp>
        <p:nvSpPr>
          <p:cNvPr id="34" name="Text 30"/>
          <p:cNvSpPr txBox="1"/>
          <p:nvPr/>
        </p:nvSpPr>
        <p:spPr>
          <a:xfrm>
            <a:off x="1067105" y="743407"/>
            <a:ext cx="952805"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目录</a:t>
            </a:r>
            <a:endParaRPr lang="en-US" sz="2700" dirty="0"/>
          </a:p>
        </p:txBody>
      </p:sp>
      <p:sp>
        <p:nvSpPr>
          <p:cNvPr id="35" name="Text 31"/>
          <p:cNvSpPr txBox="1"/>
          <p:nvPr/>
        </p:nvSpPr>
        <p:spPr>
          <a:xfrm>
            <a:off x="5305349" y="6391656"/>
            <a:ext cx="3824935"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从投资人视角，解构Agentic AI赛道全流程融资策略与关键洞察</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44" b="-44"/>
          <a:stretch/>
        </p:blipFill>
        <p:spPr>
          <a:xfrm>
            <a:off x="1067105" y="2457907"/>
            <a:ext cx="256946" cy="228600"/>
          </a:xfrm>
          <a:prstGeom prst="rect">
            <a:avLst/>
          </a:prstGeom>
        </p:spPr>
      </p:pic>
      <p:sp>
        <p:nvSpPr>
          <p:cNvPr id="11" name="Text 8"/>
          <p:cNvSpPr txBox="1"/>
          <p:nvPr/>
        </p:nvSpPr>
        <p:spPr>
          <a:xfrm>
            <a:off x="1476756"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子模块二</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477256"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深入解析投资机构的决策机制、投资方案设计与多币种基金运作逻辑</a:t>
            </a:r>
            <a:endParaRPr lang="en-US" sz="1500" dirty="0"/>
          </a:p>
        </p:txBody>
      </p:sp>
      <p:pic>
        <p:nvPicPr>
          <p:cNvPr id="14"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15" name="Text 11"/>
          <p:cNvSpPr txBox="1"/>
          <p:nvPr/>
        </p:nvSpPr>
        <p:spPr>
          <a:xfrm>
            <a:off x="5010912" y="2619756"/>
            <a:ext cx="3172054"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3.2</a:t>
            </a:r>
            <a:endParaRPr lang="en-US" sz="10500" dirty="0"/>
          </a:p>
        </p:txBody>
      </p:sp>
      <p:sp>
        <p:nvSpPr>
          <p:cNvPr id="16" name="Text 12"/>
          <p:cNvSpPr txBox="1"/>
          <p:nvPr/>
        </p:nvSpPr>
        <p:spPr>
          <a:xfrm>
            <a:off x="1067105" y="2800807"/>
            <a:ext cx="44677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投资方案与基金视角</a:t>
            </a:r>
            <a:endParaRPr 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0769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投资机构Term Sheet关键决策点与考量因素</a:t>
            </a:r>
            <a:endParaRPr lang="en-US" sz="1200" dirty="0"/>
          </a:p>
        </p:txBody>
      </p:sp>
      <p:sp>
        <p:nvSpPr>
          <p:cNvPr id="6" name="Shape 3"/>
          <p:cNvSpPr/>
          <p:nvPr/>
        </p:nvSpPr>
        <p:spPr>
          <a:xfrm>
            <a:off x="1067105" y="1742846"/>
            <a:ext cx="28346" cy="457200"/>
          </a:xfrm>
          <a:prstGeom prst="rect">
            <a:avLst/>
          </a:prstGeom>
          <a:solidFill>
            <a:srgbClr val="2563EB"/>
          </a:solidFill>
          <a:ln/>
        </p:spPr>
      </p:sp>
      <p:sp>
        <p:nvSpPr>
          <p:cNvPr id="7" name="Shape 4"/>
          <p:cNvSpPr/>
          <p:nvPr/>
        </p:nvSpPr>
        <p:spPr>
          <a:xfrm>
            <a:off x="1067105" y="2352751"/>
            <a:ext cx="28346" cy="457200"/>
          </a:xfrm>
          <a:prstGeom prst="rect">
            <a:avLst/>
          </a:prstGeom>
          <a:solidFill>
            <a:srgbClr val="2563EB"/>
          </a:solidFill>
          <a:ln/>
        </p:spPr>
      </p:sp>
      <p:sp>
        <p:nvSpPr>
          <p:cNvPr id="8" name="Shape 5"/>
          <p:cNvSpPr/>
          <p:nvPr/>
        </p:nvSpPr>
        <p:spPr>
          <a:xfrm>
            <a:off x="1067105" y="2962656"/>
            <a:ext cx="28346" cy="457200"/>
          </a:xfrm>
          <a:prstGeom prst="rect">
            <a:avLst/>
          </a:prstGeom>
          <a:solidFill>
            <a:srgbClr val="2563EB"/>
          </a:solidFill>
          <a:ln/>
        </p:spPr>
      </p:sp>
      <p:sp>
        <p:nvSpPr>
          <p:cNvPr id="9" name="Shape 6"/>
          <p:cNvSpPr/>
          <p:nvPr/>
        </p:nvSpPr>
        <p:spPr>
          <a:xfrm>
            <a:off x="1067105" y="3571646"/>
            <a:ext cx="28346" cy="457200"/>
          </a:xfrm>
          <a:prstGeom prst="rect">
            <a:avLst/>
          </a:prstGeom>
          <a:solidFill>
            <a:srgbClr val="2563EB"/>
          </a:solidFill>
          <a:ln/>
        </p:spPr>
      </p:sp>
      <p:sp>
        <p:nvSpPr>
          <p:cNvPr id="10" name="Text 7"/>
          <p:cNvSpPr txBox="1"/>
          <p:nvPr/>
        </p:nvSpPr>
        <p:spPr>
          <a:xfrm>
            <a:off x="1209751" y="1762049"/>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资金规模</a:t>
            </a:r>
            <a:endParaRPr lang="en-US" sz="1200" dirty="0"/>
          </a:p>
        </p:txBody>
      </p:sp>
      <p:sp>
        <p:nvSpPr>
          <p:cNvPr id="11" name="Text 8"/>
          <p:cNvSpPr txBox="1"/>
          <p:nvPr/>
        </p:nvSpPr>
        <p:spPr>
          <a:xfrm>
            <a:off x="1209751" y="2371954"/>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股权占比</a:t>
            </a:r>
            <a:endParaRPr lang="en-US" sz="1200" dirty="0"/>
          </a:p>
        </p:txBody>
      </p:sp>
      <p:sp>
        <p:nvSpPr>
          <p:cNvPr id="12" name="Text 9"/>
          <p:cNvSpPr txBox="1"/>
          <p:nvPr/>
        </p:nvSpPr>
        <p:spPr>
          <a:xfrm>
            <a:off x="1209751" y="2980944"/>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定价逻辑</a:t>
            </a:r>
            <a:endParaRPr lang="en-US" sz="1200" dirty="0"/>
          </a:p>
        </p:txBody>
      </p:sp>
      <p:sp>
        <p:nvSpPr>
          <p:cNvPr id="13" name="Text 10"/>
          <p:cNvSpPr txBox="1"/>
          <p:nvPr/>
        </p:nvSpPr>
        <p:spPr>
          <a:xfrm>
            <a:off x="1209751" y="3590849"/>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投资角色</a:t>
            </a:r>
            <a:endParaRPr lang="en-US" sz="1200" dirty="0"/>
          </a:p>
        </p:txBody>
      </p:sp>
      <p:sp>
        <p:nvSpPr>
          <p:cNvPr id="14" name="Text 11"/>
          <p:cNvSpPr txBox="1"/>
          <p:nvPr/>
        </p:nvSpPr>
        <p:spPr>
          <a:xfrm>
            <a:off x="1209751" y="2018995"/>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本轮拟投资金额，需考虑创业公司资金需求、投后估值与稀释比例的平衡</a:t>
            </a:r>
            <a:endParaRPr lang="en-US" sz="1000" dirty="0"/>
          </a:p>
        </p:txBody>
      </p:sp>
      <p:sp>
        <p:nvSpPr>
          <p:cNvPr id="15" name="Text 12"/>
          <p:cNvSpPr txBox="1"/>
          <p:nvPr/>
        </p:nvSpPr>
        <p:spPr>
          <a:xfrm>
            <a:off x="1209751" y="2628900"/>
            <a:ext cx="44531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目标获得的股权比例，一般早期轮次15%-25%，关系控制权与创始人激励</a:t>
            </a:r>
            <a:endParaRPr lang="en-US" sz="1000" dirty="0"/>
          </a:p>
        </p:txBody>
      </p:sp>
      <p:sp>
        <p:nvSpPr>
          <p:cNvPr id="16" name="Text 13"/>
          <p:cNvSpPr txBox="1"/>
          <p:nvPr/>
        </p:nvSpPr>
        <p:spPr>
          <a:xfrm>
            <a:off x="1209751" y="3238805"/>
            <a:ext cx="42345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估值方法与参考标准，如ARR倍数法、同行对比法、未来现金流折现等</a:t>
            </a:r>
            <a:endParaRPr lang="en-US" sz="1000" dirty="0"/>
          </a:p>
        </p:txBody>
      </p:sp>
      <p:sp>
        <p:nvSpPr>
          <p:cNvPr id="17" name="Text 14"/>
          <p:cNvSpPr txBox="1"/>
          <p:nvPr/>
        </p:nvSpPr>
        <p:spPr>
          <a:xfrm>
            <a:off x="1209751" y="3847795"/>
            <a:ext cx="4577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Lead Investor还是Follow Investor，影响谈判话语权、承担责任及投后管理</a:t>
            </a:r>
            <a:endParaRPr lang="en-US" sz="1000" dirty="0"/>
          </a:p>
        </p:txBody>
      </p:sp>
      <p:sp>
        <p:nvSpPr>
          <p:cNvPr id="18" name="Shape 15"/>
          <p:cNvSpPr/>
          <p:nvPr/>
        </p:nvSpPr>
        <p:spPr>
          <a:xfrm>
            <a:off x="6248095" y="1742846"/>
            <a:ext cx="4876495" cy="1733702"/>
          </a:xfrm>
          <a:prstGeom prst="roundRect">
            <a:avLst>
              <a:gd name="adj" fmla="val 2318"/>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投资核心条款</a:t>
            </a:r>
            <a:endParaRPr lang="en-US" sz="1200" dirty="0"/>
          </a:p>
        </p:txBody>
      </p:sp>
      <p:sp>
        <p:nvSpPr>
          <p:cNvPr id="21" name="Text 17"/>
          <p:cNvSpPr txBox="1"/>
          <p:nvPr/>
        </p:nvSpPr>
        <p:spPr>
          <a:xfrm>
            <a:off x="6676949" y="2295144"/>
            <a:ext cx="9957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优先股/普通股:</a:t>
            </a:r>
            <a:endParaRPr lang="en-US" sz="1000" dirty="0"/>
          </a:p>
        </p:txBody>
      </p:sp>
      <p:sp>
        <p:nvSpPr>
          <p:cNvPr id="22" name="Text 18"/>
          <p:cNvSpPr txBox="1"/>
          <p:nvPr/>
        </p:nvSpPr>
        <p:spPr>
          <a:xfrm>
            <a:off x="6676949" y="2562149"/>
            <a:ext cx="8147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保护性条款:</a:t>
            </a:r>
            <a:endParaRPr lang="en-US" sz="1000" dirty="0"/>
          </a:p>
        </p:txBody>
      </p:sp>
      <p:sp>
        <p:nvSpPr>
          <p:cNvPr id="23" name="Text 19"/>
          <p:cNvSpPr txBox="1"/>
          <p:nvPr/>
        </p:nvSpPr>
        <p:spPr>
          <a:xfrm>
            <a:off x="6676949" y="2829154"/>
            <a:ext cx="6812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回购条款:</a:t>
            </a:r>
            <a:endParaRPr lang="en-US" sz="1000" dirty="0"/>
          </a:p>
        </p:txBody>
      </p:sp>
      <p:sp>
        <p:nvSpPr>
          <p:cNvPr id="24" name="Text 20"/>
          <p:cNvSpPr txBox="1"/>
          <p:nvPr/>
        </p:nvSpPr>
        <p:spPr>
          <a:xfrm>
            <a:off x="6676949" y="3095244"/>
            <a:ext cx="6812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董事席位:</a:t>
            </a:r>
            <a:endParaRPr lang="en-US" sz="1000" dirty="0"/>
          </a:p>
        </p:txBody>
      </p:sp>
      <p:sp>
        <p:nvSpPr>
          <p:cNvPr id="25" name="Text 21"/>
          <p:cNvSpPr txBox="1"/>
          <p:nvPr/>
        </p:nvSpPr>
        <p:spPr>
          <a:xfrm>
            <a:off x="7566660" y="2295144"/>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清算优先权、股息分配、转换权等特权设置</a:t>
            </a:r>
            <a:endParaRPr lang="en-US" sz="1000" dirty="0"/>
          </a:p>
        </p:txBody>
      </p:sp>
      <p:sp>
        <p:nvSpPr>
          <p:cNvPr id="26" name="Text 22"/>
          <p:cNvSpPr txBox="1"/>
          <p:nvPr/>
        </p:nvSpPr>
        <p:spPr>
          <a:xfrm>
            <a:off x="7384694" y="2562149"/>
            <a:ext cx="28245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反稀释、优先认购权、拖售权/跟售权、信息权</a:t>
            </a:r>
            <a:endParaRPr lang="en-US" sz="1000" dirty="0"/>
          </a:p>
        </p:txBody>
      </p:sp>
      <p:sp>
        <p:nvSpPr>
          <p:cNvPr id="27" name="Text 23"/>
          <p:cNvSpPr txBox="1"/>
          <p:nvPr/>
        </p:nvSpPr>
        <p:spPr>
          <a:xfrm>
            <a:off x="7251192" y="2829154"/>
            <a:ext cx="28337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QIPO回购触发条件、回购溢价、回购时间安排</a:t>
            </a:r>
            <a:endParaRPr lang="en-US" sz="1000" dirty="0"/>
          </a:p>
        </p:txBody>
      </p:sp>
      <p:sp>
        <p:nvSpPr>
          <p:cNvPr id="28" name="Text 24"/>
          <p:cNvSpPr txBox="1"/>
          <p:nvPr/>
        </p:nvSpPr>
        <p:spPr>
          <a:xfrm>
            <a:off x="7251192" y="3095244"/>
            <a:ext cx="33009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投资方董事会席位数量与表决权重，关键事项一票否决</a:t>
            </a:r>
            <a:endParaRPr lang="en-US" sz="1000" dirty="0"/>
          </a:p>
        </p:txBody>
      </p:sp>
      <p:sp>
        <p:nvSpPr>
          <p:cNvPr id="29" name="Shape 25"/>
          <p:cNvSpPr/>
          <p:nvPr/>
        </p:nvSpPr>
        <p:spPr>
          <a:xfrm>
            <a:off x="6248095" y="3666744"/>
            <a:ext cx="4876495" cy="1466698"/>
          </a:xfrm>
          <a:prstGeom prst="roundRect">
            <a:avLst>
              <a:gd name="adj" fmla="val 3239"/>
            </a:avLst>
          </a:prstGeom>
          <a:solidFill>
            <a:srgbClr val="ECFDF5"/>
          </a:solidFill>
          <a:ln w="12700">
            <a:solidFill>
              <a:srgbClr val="D1FAE5"/>
            </a:solidFill>
            <a:prstDash val="solid"/>
          </a:ln>
        </p:spPr>
      </p:sp>
      <p:pic>
        <p:nvPicPr>
          <p:cNvPr id="30" name="Image 2" descr="preencoded.png">    </p:cNvPr>
          <p:cNvPicPr>
            <a:picLocks noChangeAspect="1"/>
          </p:cNvPicPr>
          <p:nvPr/>
        </p:nvPicPr>
        <p:blipFill>
          <a:blip r:embed="rId3"/>
          <a:srcRect l="0" r="0" t="0" b="0"/>
          <a:stretch/>
        </p:blipFill>
        <p:spPr>
          <a:xfrm>
            <a:off x="6448349" y="3886200"/>
            <a:ext cx="190195" cy="190195"/>
          </a:xfrm>
          <a:prstGeom prst="rect">
            <a:avLst/>
          </a:prstGeom>
        </p:spPr>
      </p:pic>
      <p:sp>
        <p:nvSpPr>
          <p:cNvPr id="31" name="Text 26"/>
          <p:cNvSpPr txBox="1"/>
          <p:nvPr/>
        </p:nvSpPr>
        <p:spPr>
          <a:xfrm>
            <a:off x="6752844" y="3886200"/>
            <a:ext cx="14959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尽调要点与风险处置</a:t>
            </a:r>
            <a:endParaRPr lang="en-US" sz="1200" dirty="0"/>
          </a:p>
        </p:txBody>
      </p:sp>
      <p:sp>
        <p:nvSpPr>
          <p:cNvPr id="32" name="Text 27"/>
          <p:cNvSpPr txBox="1"/>
          <p:nvPr/>
        </p:nvSpPr>
        <p:spPr>
          <a:xfrm>
            <a:off x="6676949" y="4219956"/>
            <a:ext cx="10533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财务尽调(FDD):</a:t>
            </a:r>
            <a:endParaRPr lang="en-US" sz="1000" dirty="0"/>
          </a:p>
        </p:txBody>
      </p:sp>
      <p:sp>
        <p:nvSpPr>
          <p:cNvPr id="33" name="Text 28"/>
          <p:cNvSpPr txBox="1"/>
          <p:nvPr/>
        </p:nvSpPr>
        <p:spPr>
          <a:xfrm>
            <a:off x="6676949" y="4486046"/>
            <a:ext cx="10433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法律尽调(LDD):</a:t>
            </a:r>
            <a:endParaRPr lang="en-US" sz="1000" dirty="0"/>
          </a:p>
        </p:txBody>
      </p:sp>
      <p:sp>
        <p:nvSpPr>
          <p:cNvPr id="34" name="Text 29"/>
          <p:cNvSpPr txBox="1"/>
          <p:nvPr/>
        </p:nvSpPr>
        <p:spPr>
          <a:xfrm>
            <a:off x="6676949" y="4753051"/>
            <a:ext cx="9482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后续风险处置:</a:t>
            </a:r>
            <a:endParaRPr lang="en-US" sz="1000" dirty="0"/>
          </a:p>
        </p:txBody>
      </p:sp>
      <p:sp>
        <p:nvSpPr>
          <p:cNvPr id="35" name="Text 30"/>
          <p:cNvSpPr txBox="1"/>
          <p:nvPr/>
        </p:nvSpPr>
        <p:spPr>
          <a:xfrm>
            <a:off x="7620610" y="4219956"/>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收入真实性、成本结构、现金流健康度、债务情况</a:t>
            </a:r>
            <a:endParaRPr lang="en-US" sz="1000" dirty="0"/>
          </a:p>
        </p:txBody>
      </p:sp>
      <p:sp>
        <p:nvSpPr>
          <p:cNvPr id="36" name="Text 31"/>
          <p:cNvSpPr txBox="1"/>
          <p:nvPr/>
        </p:nvSpPr>
        <p:spPr>
          <a:xfrm>
            <a:off x="7616952" y="4486046"/>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股权结构清晰、知识产权归属、关键合同风险</a:t>
            </a:r>
            <a:endParaRPr lang="en-US" sz="1000" dirty="0"/>
          </a:p>
        </p:txBody>
      </p:sp>
      <p:sp>
        <p:nvSpPr>
          <p:cNvPr id="37" name="Text 32"/>
          <p:cNvSpPr txBox="1"/>
          <p:nvPr/>
        </p:nvSpPr>
        <p:spPr>
          <a:xfrm>
            <a:off x="7517282" y="4753051"/>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对核心风险点设置交割先决条件，分期支付机制</a:t>
            </a:r>
            <a:endParaRPr lang="en-US" sz="1000" dirty="0"/>
          </a:p>
        </p:txBody>
      </p:sp>
      <p:sp>
        <p:nvSpPr>
          <p:cNvPr id="38" name="Shape 33"/>
          <p:cNvSpPr/>
          <p:nvPr/>
        </p:nvSpPr>
        <p:spPr>
          <a:xfrm>
            <a:off x="1067105" y="5134356"/>
            <a:ext cx="10058400" cy="9144"/>
          </a:xfrm>
          <a:prstGeom prst="rect">
            <a:avLst/>
          </a:prstGeom>
          <a:solidFill>
            <a:srgbClr val="E5E7EB"/>
          </a:solidFill>
          <a:ln/>
        </p:spPr>
      </p:sp>
      <p:pic>
        <p:nvPicPr>
          <p:cNvPr id="39" name="Image 3" descr="preencoded.png">    </p:cNvPr>
          <p:cNvPicPr>
            <a:picLocks noChangeAspect="1"/>
          </p:cNvPicPr>
          <p:nvPr/>
        </p:nvPicPr>
        <p:blipFill>
          <a:blip r:embed="rId4"/>
          <a:srcRect l="0" r="0" t="-1100" b="-1100"/>
          <a:stretch/>
        </p:blipFill>
        <p:spPr>
          <a:xfrm>
            <a:off x="1067105" y="5324551"/>
            <a:ext cx="114300" cy="133502"/>
          </a:xfrm>
          <a:prstGeom prst="rect">
            <a:avLst/>
          </a:prstGeom>
        </p:spPr>
      </p:pic>
      <p:sp>
        <p:nvSpPr>
          <p:cNvPr id="40" name="Text 34"/>
          <p:cNvSpPr txBox="1"/>
          <p:nvPr/>
        </p:nvSpPr>
        <p:spPr>
          <a:xfrm>
            <a:off x="1257300" y="5305349"/>
            <a:ext cx="67683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投资方案核心要素决定了投后关系格局，创业者需在接受投资前全面理解每个条款对公司控制权和未来发展的影响</a:t>
            </a:r>
            <a:endParaRPr lang="en-US" sz="1000" dirty="0"/>
          </a:p>
        </p:txBody>
      </p:sp>
      <p:sp>
        <p:nvSpPr>
          <p:cNvPr id="41" name="Shape 35"/>
          <p:cNvSpPr/>
          <p:nvPr/>
        </p:nvSpPr>
        <p:spPr>
          <a:xfrm>
            <a:off x="1429207" y="1714500"/>
            <a:ext cx="57607" cy="57607"/>
          </a:xfrm>
          <a:prstGeom prst="ellipse">
            <a:avLst/>
          </a:prstGeom>
          <a:solidFill>
            <a:srgbClr val="3B82F6"/>
          </a:solidFill>
          <a:ln/>
        </p:spPr>
      </p:sp>
      <p:sp>
        <p:nvSpPr>
          <p:cNvPr id="42" name="Shape 36"/>
          <p:cNvSpPr/>
          <p:nvPr/>
        </p:nvSpPr>
        <p:spPr>
          <a:xfrm>
            <a:off x="1904695" y="2095805"/>
            <a:ext cx="57607" cy="57607"/>
          </a:xfrm>
          <a:prstGeom prst="ellipse">
            <a:avLst/>
          </a:prstGeom>
          <a:solidFill>
            <a:srgbClr val="3B82F6"/>
          </a:solidFill>
          <a:ln/>
        </p:spPr>
      </p:sp>
      <p:sp>
        <p:nvSpPr>
          <p:cNvPr id="43" name="Shape 37"/>
          <p:cNvSpPr/>
          <p:nvPr/>
        </p:nvSpPr>
        <p:spPr>
          <a:xfrm>
            <a:off x="1333195" y="2476195"/>
            <a:ext cx="57607" cy="57607"/>
          </a:xfrm>
          <a:prstGeom prst="ellipse">
            <a:avLst/>
          </a:prstGeom>
          <a:solidFill>
            <a:srgbClr val="3B82F6"/>
          </a:solidFill>
          <a:ln/>
        </p:spPr>
      </p:sp>
      <p:sp>
        <p:nvSpPr>
          <p:cNvPr id="44" name="Shape 38"/>
          <p:cNvSpPr/>
          <p:nvPr/>
        </p:nvSpPr>
        <p:spPr>
          <a:xfrm>
            <a:off x="1444752" y="1861718"/>
            <a:ext cx="476402" cy="9144"/>
          </a:xfrm>
          <a:prstGeom prst="rect">
            <a:avLst/>
          </a:prstGeom>
          <a:solidFill>
            <a:srgbClr val="3B82F6">
              <a:alpha val="20000"/>
            </a:srgbClr>
          </a:solidFill>
          <a:ln/>
        </p:spPr>
      </p:sp>
      <p:sp>
        <p:nvSpPr>
          <p:cNvPr id="45" name="Shape 39"/>
          <p:cNvSpPr/>
          <p:nvPr/>
        </p:nvSpPr>
        <p:spPr>
          <a:xfrm>
            <a:off x="1837944" y="1940357"/>
            <a:ext cx="571500" cy="9144"/>
          </a:xfrm>
          <a:prstGeom prst="rect">
            <a:avLst/>
          </a:prstGeom>
          <a:solidFill>
            <a:srgbClr val="3B82F6">
              <a:alpha val="20000"/>
            </a:srgbClr>
          </a:solidFill>
          <a:ln/>
        </p:spPr>
      </p:sp>
      <p:sp>
        <p:nvSpPr>
          <p:cNvPr id="46" name="Text 40"/>
          <p:cNvSpPr txBox="1"/>
          <p:nvPr/>
        </p:nvSpPr>
        <p:spPr>
          <a:xfrm>
            <a:off x="1067105" y="60990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投资方案核心要素</a:t>
            </a:r>
            <a:endParaRPr 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12191695" cy="72767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4774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投资机构决策背后的基金核心考虑因素与策略框架</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Text 6"/>
          <p:cNvSpPr txBox="1"/>
          <p:nvPr/>
        </p:nvSpPr>
        <p:spPr>
          <a:xfrm>
            <a:off x="1209751" y="1762049"/>
            <a:ext cx="1867205"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项目/赛道Portfolio匹配度</a:t>
            </a:r>
            <a:endParaRPr lang="en-US" sz="1200" dirty="0"/>
          </a:p>
        </p:txBody>
      </p:sp>
      <p:sp>
        <p:nvSpPr>
          <p:cNvPr id="10" name="Text 7"/>
          <p:cNvSpPr txBox="1"/>
          <p:nvPr/>
        </p:nvSpPr>
        <p:spPr>
          <a:xfrm>
            <a:off x="1209751" y="25621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同赛道项目差异与协同</a:t>
            </a:r>
            <a:endParaRPr lang="en-US" sz="1200" dirty="0"/>
          </a:p>
        </p:txBody>
      </p:sp>
      <p:sp>
        <p:nvSpPr>
          <p:cNvPr id="11" name="Text 8"/>
          <p:cNvSpPr txBox="1"/>
          <p:nvPr/>
        </p:nvSpPr>
        <p:spPr>
          <a:xfrm>
            <a:off x="1209751" y="33622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投资节奏与份额安排</a:t>
            </a:r>
            <a:endParaRPr lang="en-US" sz="1200" dirty="0"/>
          </a:p>
        </p:txBody>
      </p:sp>
      <p:sp>
        <p:nvSpPr>
          <p:cNvPr id="12" name="Text 9"/>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项目类型、阶段与基金整体战略方向的匹配性，以及是否符合基金现有投资组合的多元化需求</a:t>
            </a:r>
            <a:endParaRPr lang="en-US" sz="1000" dirty="0"/>
          </a:p>
        </p:txBody>
      </p:sp>
      <p:sp>
        <p:nvSpPr>
          <p:cNvPr id="13" name="Text 10"/>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与已投同赛道项目的差异性评估，避免内部竞争，优先考虑能与已投项目形成协同效应的机会</a:t>
            </a:r>
            <a:endParaRPr lang="en-US" sz="1000" dirty="0"/>
          </a:p>
        </p:txBody>
      </p:sp>
      <p:sp>
        <p:nvSpPr>
          <p:cNvPr id="14" name="Text 11"/>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基金分配给不同轮次的投资份额，以及是否符合当前的节奏规划，后续轮次投资准备</a:t>
            </a:r>
            <a:endParaRPr lang="en-US" sz="1000" dirty="0"/>
          </a:p>
        </p:txBody>
      </p:sp>
      <p:sp>
        <p:nvSpPr>
          <p:cNvPr id="15" name="Shape 12"/>
          <p:cNvSpPr/>
          <p:nvPr/>
        </p:nvSpPr>
        <p:spPr>
          <a:xfrm>
            <a:off x="6248095" y="1742846"/>
            <a:ext cx="4876495" cy="2115007"/>
          </a:xfrm>
          <a:prstGeom prst="roundRect">
            <a:avLst>
              <a:gd name="adj" fmla="val 1558"/>
            </a:avLst>
          </a:prstGeom>
          <a:solidFill>
            <a:srgbClr val="EFF6FF"/>
          </a:solidFill>
          <a:ln w="12700">
            <a:solidFill>
              <a:srgbClr val="DBEAFE"/>
            </a:solidFill>
            <a:prstDash val="solid"/>
          </a:ln>
        </p:spPr>
      </p:sp>
      <p:pic>
        <p:nvPicPr>
          <p:cNvPr id="16" name="Image 1" descr="preencoded.png">    </p:cNvPr>
          <p:cNvPicPr>
            <a:picLocks noChangeAspect="1"/>
          </p:cNvPicPr>
          <p:nvPr/>
        </p:nvPicPr>
        <p:blipFill>
          <a:blip r:embed="rId2"/>
          <a:srcRect l="0" r="0" t="0" b="0"/>
          <a:stretch/>
        </p:blipFill>
        <p:spPr>
          <a:xfrm>
            <a:off x="6448349" y="1962302"/>
            <a:ext cx="142646" cy="190195"/>
          </a:xfrm>
          <a:prstGeom prst="rect">
            <a:avLst/>
          </a:prstGeom>
        </p:spPr>
      </p:pic>
      <p:sp>
        <p:nvSpPr>
          <p:cNvPr id="17" name="Text 13"/>
          <p:cNvSpPr txBox="1"/>
          <p:nvPr/>
        </p:nvSpPr>
        <p:spPr>
          <a:xfrm>
            <a:off x="6705295" y="19623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基金关键时间因素</a:t>
            </a:r>
            <a:endParaRPr lang="en-US" sz="1200" dirty="0"/>
          </a:p>
        </p:txBody>
      </p:sp>
      <p:sp>
        <p:nvSpPr>
          <p:cNvPr id="18" name="Text 14"/>
          <p:cNvSpPr txBox="1"/>
          <p:nvPr/>
        </p:nvSpPr>
        <p:spPr>
          <a:xfrm>
            <a:off x="6676949" y="229514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基金剩余存续期：</a:t>
            </a:r>
            <a:endParaRPr lang="en-US" sz="1000" dirty="0"/>
          </a:p>
        </p:txBody>
      </p:sp>
      <p:sp>
        <p:nvSpPr>
          <p:cNvPr id="19" name="Text 15"/>
          <p:cNvSpPr txBox="1"/>
          <p:nvPr/>
        </p:nvSpPr>
        <p:spPr>
          <a:xfrm>
            <a:off x="6676949" y="27907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资金储备情况：</a:t>
            </a:r>
            <a:endParaRPr lang="en-US" sz="1000" dirty="0"/>
          </a:p>
        </p:txBody>
      </p:sp>
      <p:sp>
        <p:nvSpPr>
          <p:cNvPr id="20" name="Text 16"/>
          <p:cNvSpPr txBox="1"/>
          <p:nvPr/>
        </p:nvSpPr>
        <p:spPr>
          <a:xfrm>
            <a:off x="6676949" y="3286354"/>
            <a:ext cx="1357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市场时机/Urgency：</a:t>
            </a:r>
            <a:endParaRPr lang="en-US" sz="1000" dirty="0"/>
          </a:p>
        </p:txBody>
      </p:sp>
      <p:sp>
        <p:nvSpPr>
          <p:cNvPr id="21" name="Text 17"/>
          <p:cNvSpPr txBox="1"/>
          <p:nvPr/>
        </p:nvSpPr>
        <p:spPr>
          <a:xfrm>
            <a:off x="6676949" y="22951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基金生命周期所处阶段，以及还能投资多久的资金。存续期不足3年的基金通常不投早期项目</a:t>
            </a:r>
            <a:endParaRPr lang="en-US" sz="1000" dirty="0"/>
          </a:p>
        </p:txBody>
      </p:sp>
      <p:sp>
        <p:nvSpPr>
          <p:cNvPr id="22" name="Text 18"/>
          <p:cNvSpPr txBox="1"/>
          <p:nvPr/>
        </p:nvSpPr>
        <p:spPr>
          <a:xfrm>
            <a:off x="6676949" y="2790749"/>
            <a:ext cx="42912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已投/待投比例，以及后续轮次跟投能力，是否还有足够资金支持组合公司发展</a:t>
            </a:r>
            <a:endParaRPr lang="en-US" sz="1000" dirty="0"/>
          </a:p>
        </p:txBody>
      </p:sp>
      <p:sp>
        <p:nvSpPr>
          <p:cNvPr id="23" name="Text 19"/>
          <p:cNvSpPr txBox="1"/>
          <p:nvPr/>
        </p:nvSpPr>
        <p:spPr>
          <a:xfrm>
            <a:off x="6676949" y="3286354"/>
            <a:ext cx="430133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当前市场窗口期判断，以及FOMO因素对投资节奏的影响，"快"与"慢"的权衡</a:t>
            </a:r>
            <a:endParaRPr lang="en-US" sz="1000" dirty="0"/>
          </a:p>
        </p:txBody>
      </p:sp>
      <p:sp>
        <p:nvSpPr>
          <p:cNvPr id="24" name="Shape 20"/>
          <p:cNvSpPr/>
          <p:nvPr/>
        </p:nvSpPr>
        <p:spPr>
          <a:xfrm>
            <a:off x="6248095" y="4048049"/>
            <a:ext cx="4876495" cy="2266798"/>
          </a:xfrm>
          <a:prstGeom prst="roundRect">
            <a:avLst>
              <a:gd name="adj" fmla="val 1356"/>
            </a:avLst>
          </a:prstGeom>
          <a:solidFill>
            <a:srgbClr val="EEF2FF"/>
          </a:solidFill>
          <a:ln w="12700">
            <a:solidFill>
              <a:srgbClr val="E0E7FF"/>
            </a:solidFill>
            <a:prstDash val="solid"/>
          </a:ln>
        </p:spPr>
      </p:sp>
      <p:pic>
        <p:nvPicPr>
          <p:cNvPr id="25" name="Image 2" descr="preencoded.png">    </p:cNvPr>
          <p:cNvPicPr>
            <a:picLocks noChangeAspect="1"/>
          </p:cNvPicPr>
          <p:nvPr/>
        </p:nvPicPr>
        <p:blipFill>
          <a:blip r:embed="rId3"/>
          <a:srcRect l="0" r="0" t="0" b="0"/>
          <a:stretch/>
        </p:blipFill>
        <p:spPr>
          <a:xfrm>
            <a:off x="6448349" y="4267505"/>
            <a:ext cx="190195" cy="190195"/>
          </a:xfrm>
          <a:prstGeom prst="rect">
            <a:avLst/>
          </a:prstGeom>
        </p:spPr>
      </p:pic>
      <p:sp>
        <p:nvSpPr>
          <p:cNvPr id="26" name="Text 21"/>
          <p:cNvSpPr txBox="1"/>
          <p:nvPr/>
        </p:nvSpPr>
        <p:spPr>
          <a:xfrm>
            <a:off x="6752844" y="4267505"/>
            <a:ext cx="1343254" cy="191110"/>
          </a:xfrm>
          <a:prstGeom prst="rect">
            <a:avLst/>
          </a:prstGeom>
          <a:noFill/>
          <a:ln/>
        </p:spPr>
        <p:txBody>
          <a:bodyPr wrap="square" lIns="0" tIns="0" rIns="0" bIns="0" rtlCol="0" anchor="ctr"/>
          <a:lstStyle/>
          <a:p>
            <a:pPr algn="l" indent="0" marL="0">
              <a:buNone/>
            </a:pPr>
            <a:r>
              <a:rPr lang="en-US" sz="1200" b="1" dirty="0">
                <a:solidFill>
                  <a:srgbClr val="4338CA"/>
                </a:solidFill>
                <a:latin typeface="Inter" pitchFamily="34" charset="0"/>
                <a:ea typeface="Inter" pitchFamily="34" charset="-122"/>
                <a:cs typeface="Inter" pitchFamily="34" charset="-120"/>
              </a:rPr>
              <a:t>投资币种选择策略</a:t>
            </a:r>
            <a:endParaRPr lang="en-US" sz="1200" dirty="0"/>
          </a:p>
        </p:txBody>
      </p:sp>
      <p:sp>
        <p:nvSpPr>
          <p:cNvPr id="27" name="Text 22"/>
          <p:cNvSpPr txBox="1"/>
          <p:nvPr/>
        </p:nvSpPr>
        <p:spPr>
          <a:xfrm>
            <a:off x="6448349" y="4600346"/>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基金会基于以下因素决定投资币种：</a:t>
            </a:r>
            <a:endParaRPr lang="en-US" sz="1000" dirty="0"/>
          </a:p>
        </p:txBody>
      </p:sp>
      <p:sp>
        <p:nvSpPr>
          <p:cNvPr id="28" name="Text 23"/>
          <p:cNvSpPr txBox="1"/>
          <p:nvPr/>
        </p:nvSpPr>
        <p:spPr>
          <a:xfrm>
            <a:off x="6676949" y="4867351"/>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目标市场是国内还是全球</a:t>
            </a:r>
            <a:endParaRPr lang="en-US" sz="1000" dirty="0"/>
          </a:p>
        </p:txBody>
      </p:sp>
      <p:sp>
        <p:nvSpPr>
          <p:cNvPr id="29" name="Text 24"/>
          <p:cNvSpPr txBox="1"/>
          <p:nvPr/>
        </p:nvSpPr>
        <p:spPr>
          <a:xfrm>
            <a:off x="6676949" y="5134356"/>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项目的上市退出路径规划</a:t>
            </a:r>
            <a:endParaRPr lang="en-US" sz="1000" dirty="0"/>
          </a:p>
        </p:txBody>
      </p:sp>
      <p:sp>
        <p:nvSpPr>
          <p:cNvPr id="30" name="Text 25"/>
          <p:cNvSpPr txBox="1"/>
          <p:nvPr/>
        </p:nvSpPr>
        <p:spPr>
          <a:xfrm>
            <a:off x="6676949" y="5400446"/>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基金各币种子基金的资金充裕度</a:t>
            </a:r>
            <a:endParaRPr lang="en-US" sz="1000" dirty="0"/>
          </a:p>
        </p:txBody>
      </p:sp>
      <p:sp>
        <p:nvSpPr>
          <p:cNvPr id="31" name="Text 26"/>
          <p:cNvSpPr txBox="1"/>
          <p:nvPr/>
        </p:nvSpPr>
        <p:spPr>
          <a:xfrm>
            <a:off x="6676949" y="5667451"/>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不同币种监管环境与合规要求</a:t>
            </a:r>
            <a:endParaRPr lang="en-US" sz="1000" dirty="0"/>
          </a:p>
        </p:txBody>
      </p:sp>
      <p:sp>
        <p:nvSpPr>
          <p:cNvPr id="32" name="Text 27"/>
          <p:cNvSpPr txBox="1"/>
          <p:nvPr/>
        </p:nvSpPr>
        <p:spPr>
          <a:xfrm>
            <a:off x="6676949" y="5934456"/>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创业公司实际运营所需资金币种</a:t>
            </a:r>
            <a:endParaRPr lang="en-US" sz="1000" dirty="0"/>
          </a:p>
        </p:txBody>
      </p:sp>
      <p:sp>
        <p:nvSpPr>
          <p:cNvPr id="33" name="Shape 28"/>
          <p:cNvSpPr/>
          <p:nvPr/>
        </p:nvSpPr>
        <p:spPr>
          <a:xfrm>
            <a:off x="1067105" y="6314846"/>
            <a:ext cx="10058400" cy="9144"/>
          </a:xfrm>
          <a:prstGeom prst="rect">
            <a:avLst/>
          </a:prstGeom>
          <a:solidFill>
            <a:srgbClr val="E5E7EB"/>
          </a:solidFill>
          <a:ln/>
        </p:spPr>
      </p:sp>
      <p:pic>
        <p:nvPicPr>
          <p:cNvPr id="34" name="Image 3" descr="preencoded.png">    </p:cNvPr>
          <p:cNvPicPr>
            <a:picLocks noChangeAspect="1"/>
          </p:cNvPicPr>
          <p:nvPr/>
        </p:nvPicPr>
        <p:blipFill>
          <a:blip r:embed="rId4"/>
          <a:srcRect l="-2512" r="-2512" t="0" b="0"/>
          <a:stretch/>
        </p:blipFill>
        <p:spPr>
          <a:xfrm>
            <a:off x="1067105" y="6505956"/>
            <a:ext cx="105156" cy="133502"/>
          </a:xfrm>
          <a:prstGeom prst="rect">
            <a:avLst/>
          </a:prstGeom>
        </p:spPr>
      </p:pic>
      <p:sp>
        <p:nvSpPr>
          <p:cNvPr id="35" name="Text 29"/>
          <p:cNvSpPr txBox="1"/>
          <p:nvPr/>
        </p:nvSpPr>
        <p:spPr>
          <a:xfrm>
            <a:off x="1248156" y="6486754"/>
            <a:ext cx="63678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实战提示：创业者应深入了解目标基金的投资组合布局、投资节奏和币种偏好，准确把握基金决策内在逻辑</a:t>
            </a:r>
            <a:endParaRPr lang="en-US" sz="1000" dirty="0"/>
          </a:p>
        </p:txBody>
      </p:sp>
      <p:sp>
        <p:nvSpPr>
          <p:cNvPr id="36" name="Shape 30"/>
          <p:cNvSpPr/>
          <p:nvPr/>
        </p:nvSpPr>
        <p:spPr>
          <a:xfrm>
            <a:off x="1429207" y="1714500"/>
            <a:ext cx="57607" cy="57607"/>
          </a:xfrm>
          <a:prstGeom prst="ellipse">
            <a:avLst/>
          </a:prstGeom>
          <a:solidFill>
            <a:srgbClr val="3B82F6"/>
          </a:solidFill>
          <a:ln/>
        </p:spPr>
      </p:sp>
      <p:sp>
        <p:nvSpPr>
          <p:cNvPr id="37" name="Shape 31"/>
          <p:cNvSpPr/>
          <p:nvPr/>
        </p:nvSpPr>
        <p:spPr>
          <a:xfrm>
            <a:off x="1904695" y="2095805"/>
            <a:ext cx="57607" cy="57607"/>
          </a:xfrm>
          <a:prstGeom prst="ellipse">
            <a:avLst/>
          </a:prstGeom>
          <a:solidFill>
            <a:srgbClr val="3B82F6"/>
          </a:solidFill>
          <a:ln/>
        </p:spPr>
      </p:sp>
      <p:sp>
        <p:nvSpPr>
          <p:cNvPr id="38" name="Shape 32"/>
          <p:cNvSpPr/>
          <p:nvPr/>
        </p:nvSpPr>
        <p:spPr>
          <a:xfrm>
            <a:off x="1333195" y="2476195"/>
            <a:ext cx="57607" cy="57607"/>
          </a:xfrm>
          <a:prstGeom prst="ellipse">
            <a:avLst/>
          </a:prstGeom>
          <a:solidFill>
            <a:srgbClr val="3B82F6"/>
          </a:solidFill>
          <a:ln/>
        </p:spPr>
      </p:sp>
      <p:sp>
        <p:nvSpPr>
          <p:cNvPr id="39" name="Shape 33"/>
          <p:cNvSpPr/>
          <p:nvPr/>
        </p:nvSpPr>
        <p:spPr>
          <a:xfrm>
            <a:off x="1444752" y="1861718"/>
            <a:ext cx="476402" cy="9144"/>
          </a:xfrm>
          <a:prstGeom prst="rect">
            <a:avLst/>
          </a:prstGeom>
          <a:solidFill>
            <a:srgbClr val="3B82F6">
              <a:alpha val="20000"/>
            </a:srgbClr>
          </a:solidFill>
          <a:ln/>
        </p:spPr>
      </p:sp>
      <p:sp>
        <p:nvSpPr>
          <p:cNvPr id="40" name="Shape 34"/>
          <p:cNvSpPr/>
          <p:nvPr/>
        </p:nvSpPr>
        <p:spPr>
          <a:xfrm>
            <a:off x="1837944" y="1940357"/>
            <a:ext cx="571500" cy="9144"/>
          </a:xfrm>
          <a:prstGeom prst="rect">
            <a:avLst/>
          </a:prstGeom>
          <a:solidFill>
            <a:srgbClr val="3B82F6">
              <a:alpha val="20000"/>
            </a:srgbClr>
          </a:solidFill>
          <a:ln/>
        </p:spPr>
      </p:sp>
      <p:sp>
        <p:nvSpPr>
          <p:cNvPr id="41" name="Text 35"/>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基金层面的决策考量</a:t>
            </a:r>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0" y="0"/>
            <a:ext cx="12191695" cy="689640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3918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深入解析投资机构如何在人民币和美元子基金间做出策略性选择</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Text 6"/>
          <p:cNvSpPr txBox="1"/>
          <p:nvPr/>
        </p:nvSpPr>
        <p:spPr>
          <a:xfrm>
            <a:off x="1209751" y="1762049"/>
            <a:ext cx="220096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人民币 vs 美元子基金投资方案</a:t>
            </a:r>
            <a:endParaRPr lang="en-US" sz="1200" dirty="0"/>
          </a:p>
        </p:txBody>
      </p:sp>
      <p:sp>
        <p:nvSpPr>
          <p:cNvPr id="10" name="Text 7"/>
          <p:cNvSpPr txBox="1"/>
          <p:nvPr/>
        </p:nvSpPr>
        <p:spPr>
          <a:xfrm>
            <a:off x="1209751" y="25621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国资参与考量</a:t>
            </a:r>
            <a:endParaRPr lang="en-US" sz="1200" dirty="0"/>
          </a:p>
        </p:txBody>
      </p:sp>
      <p:sp>
        <p:nvSpPr>
          <p:cNvPr id="11" name="Text 8"/>
          <p:cNvSpPr txBox="1"/>
          <p:nvPr/>
        </p:nvSpPr>
        <p:spPr>
          <a:xfrm>
            <a:off x="1209751" y="3362249"/>
            <a:ext cx="21058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子基金的资金充裕度与存续期</a:t>
            </a:r>
            <a:endParaRPr lang="en-US" sz="1200" dirty="0"/>
          </a:p>
        </p:txBody>
      </p:sp>
      <p:sp>
        <p:nvSpPr>
          <p:cNvPr id="12" name="Text 9"/>
          <p:cNvSpPr txBox="1"/>
          <p:nvPr/>
        </p:nvSpPr>
        <p:spPr>
          <a:xfrm>
            <a:off x="1209751" y="2018995"/>
            <a:ext cx="1764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t>
            </a:r>
            <a:endParaRPr lang="en-US" sz="1000" dirty="0"/>
          </a:p>
        </p:txBody>
      </p:sp>
      <p:sp>
        <p:nvSpPr>
          <p:cNvPr id="13" name="Text 10"/>
          <p:cNvSpPr txBox="1"/>
          <p:nvPr/>
        </p:nvSpPr>
        <p:spPr>
          <a:xfrm>
            <a:off x="2351837" y="2018995"/>
            <a:ext cx="3510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：更适合国内市场，偏好ToB/政府导向/国家战略新兴产业</a:t>
            </a:r>
            <a:endParaRPr lang="en-US" sz="1000" dirty="0"/>
          </a:p>
        </p:txBody>
      </p:sp>
      <p:sp>
        <p:nvSpPr>
          <p:cNvPr id="14" name="Text 11"/>
          <p:cNvSpPr txBox="1"/>
          <p:nvPr/>
        </p:nvSpPr>
        <p:spPr>
          <a:xfrm>
            <a:off x="1209751" y="2210105"/>
            <a:ext cx="1764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t>
            </a:r>
            <a:endParaRPr lang="en-US" sz="1000" dirty="0"/>
          </a:p>
        </p:txBody>
      </p:sp>
      <p:sp>
        <p:nvSpPr>
          <p:cNvPr id="15" name="Text 12"/>
          <p:cNvSpPr txBox="1"/>
          <p:nvPr/>
        </p:nvSpPr>
        <p:spPr>
          <a:xfrm>
            <a:off x="1817827" y="2210105"/>
            <a:ext cx="27294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：更偏好非硬科技、海外市场和IPO潜力项目</a:t>
            </a:r>
            <a:endParaRPr lang="en-US" sz="1000" dirty="0"/>
          </a:p>
        </p:txBody>
      </p:sp>
      <p:sp>
        <p:nvSpPr>
          <p:cNvPr id="16" name="Text 13"/>
          <p:cNvSpPr txBox="1"/>
          <p:nvPr/>
        </p:nvSpPr>
        <p:spPr>
          <a:xfrm>
            <a:off x="1209751" y="2819095"/>
            <a:ext cx="46058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国资背景基金偏好符合国家战略方向的项目，原则上less on 2C APPs，重点支持硬科技、关键产业链环节与基础设施</a:t>
            </a:r>
            <a:endParaRPr lang="en-US" sz="1000" dirty="0"/>
          </a:p>
        </p:txBody>
      </p:sp>
      <p:sp>
        <p:nvSpPr>
          <p:cNvPr id="17" name="Text 14"/>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投资决策会考虑子基金剩余可投资金、剩余存续期限，以及管理团队的基金募集周期与进度</a:t>
            </a:r>
            <a:endParaRPr lang="en-US" sz="1000" dirty="0"/>
          </a:p>
        </p:txBody>
      </p:sp>
      <p:sp>
        <p:nvSpPr>
          <p:cNvPr id="18" name="Text 15"/>
          <p:cNvSpPr txBox="1"/>
          <p:nvPr/>
        </p:nvSpPr>
        <p:spPr>
          <a:xfrm>
            <a:off x="1284732" y="2018995"/>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市场化人民币基金</a:t>
            </a:r>
            <a:endParaRPr lang="en-US" sz="1000" dirty="0"/>
          </a:p>
        </p:txBody>
      </p:sp>
      <p:sp>
        <p:nvSpPr>
          <p:cNvPr id="19" name="Text 16"/>
          <p:cNvSpPr txBox="1"/>
          <p:nvPr/>
        </p:nvSpPr>
        <p:spPr>
          <a:xfrm>
            <a:off x="1284732" y="2210105"/>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美元基金</a:t>
            </a:r>
            <a:endParaRPr lang="en-US" sz="1000" dirty="0"/>
          </a:p>
        </p:txBody>
      </p:sp>
      <p:sp>
        <p:nvSpPr>
          <p:cNvPr id="20" name="Shape 17"/>
          <p:cNvSpPr/>
          <p:nvPr/>
        </p:nvSpPr>
        <p:spPr>
          <a:xfrm>
            <a:off x="6248095" y="1742846"/>
            <a:ext cx="4876495" cy="2115007"/>
          </a:xfrm>
          <a:prstGeom prst="roundRect">
            <a:avLst>
              <a:gd name="adj" fmla="val 1558"/>
            </a:avLst>
          </a:prstGeom>
          <a:solidFill>
            <a:srgbClr val="EFF6FF"/>
          </a:solidFill>
          <a:ln w="12700">
            <a:solidFill>
              <a:srgbClr val="DBEAFE"/>
            </a:solidFill>
            <a:prstDash val="solid"/>
          </a:ln>
        </p:spPr>
      </p:sp>
      <p:pic>
        <p:nvPicPr>
          <p:cNvPr id="21" name="Image 1" descr="preencoded.png">    </p:cNvPr>
          <p:cNvPicPr>
            <a:picLocks noChangeAspect="1"/>
          </p:cNvPicPr>
          <p:nvPr/>
        </p:nvPicPr>
        <p:blipFill>
          <a:blip r:embed="rId2"/>
          <a:srcRect l="-1923" r="-1923" t="0" b="0"/>
          <a:stretch/>
        </p:blipFill>
        <p:spPr>
          <a:xfrm>
            <a:off x="6448349" y="1962302"/>
            <a:ext cx="123444" cy="190195"/>
          </a:xfrm>
          <a:prstGeom prst="rect">
            <a:avLst/>
          </a:prstGeom>
        </p:spPr>
      </p:pic>
      <p:pic>
        <p:nvPicPr>
          <p:cNvPr id="22" name="Image 2" descr="preencoded.png">    </p:cNvPr>
          <p:cNvPicPr>
            <a:picLocks noChangeAspect="1"/>
          </p:cNvPicPr>
          <p:nvPr/>
        </p:nvPicPr>
        <p:blipFill>
          <a:blip r:embed="rId3"/>
          <a:srcRect l="-1923" r="-1923" t="0" b="0"/>
          <a:stretch/>
        </p:blipFill>
        <p:spPr>
          <a:xfrm>
            <a:off x="6648602" y="1962302"/>
            <a:ext cx="123444" cy="190195"/>
          </a:xfrm>
          <a:prstGeom prst="rect">
            <a:avLst/>
          </a:prstGeom>
        </p:spPr>
      </p:pic>
      <p:sp>
        <p:nvSpPr>
          <p:cNvPr id="23" name="Text 18"/>
          <p:cNvSpPr txBox="1"/>
          <p:nvPr/>
        </p:nvSpPr>
        <p:spPr>
          <a:xfrm>
            <a:off x="6886346" y="19623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币种匹配决策考量</a:t>
            </a:r>
            <a:endParaRPr lang="en-US" sz="1200" dirty="0"/>
          </a:p>
        </p:txBody>
      </p:sp>
      <p:sp>
        <p:nvSpPr>
          <p:cNvPr id="24" name="Text 19"/>
          <p:cNvSpPr txBox="1"/>
          <p:nvPr/>
        </p:nvSpPr>
        <p:spPr>
          <a:xfrm>
            <a:off x="6676949" y="22951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业务实际需求</a:t>
            </a:r>
            <a:endParaRPr lang="en-US" sz="1000" dirty="0"/>
          </a:p>
        </p:txBody>
      </p:sp>
      <p:sp>
        <p:nvSpPr>
          <p:cNvPr id="25" name="Text 20"/>
          <p:cNvSpPr txBox="1"/>
          <p:nvPr/>
        </p:nvSpPr>
        <p:spPr>
          <a:xfrm>
            <a:off x="6676949" y="27523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退出通道考量</a:t>
            </a:r>
            <a:endParaRPr lang="en-US" sz="1000" dirty="0"/>
          </a:p>
        </p:txBody>
      </p:sp>
      <p:sp>
        <p:nvSpPr>
          <p:cNvPr id="26" name="Text 21"/>
          <p:cNvSpPr txBox="1"/>
          <p:nvPr/>
        </p:nvSpPr>
        <p:spPr>
          <a:xfrm>
            <a:off x="6676949" y="3019349"/>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合规与监管</a:t>
            </a:r>
            <a:endParaRPr lang="en-US" sz="1000" dirty="0"/>
          </a:p>
        </p:txBody>
      </p:sp>
      <p:sp>
        <p:nvSpPr>
          <p:cNvPr id="27" name="Text 22"/>
          <p:cNvSpPr txBox="1"/>
          <p:nvPr/>
        </p:nvSpPr>
        <p:spPr>
          <a:xfrm>
            <a:off x="6676949" y="3476549"/>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汇率风险评估</a:t>
            </a:r>
            <a:endParaRPr lang="en-US" sz="1000" dirty="0"/>
          </a:p>
        </p:txBody>
      </p:sp>
      <p:sp>
        <p:nvSpPr>
          <p:cNvPr id="28" name="Text 23"/>
          <p:cNvSpPr txBox="1"/>
          <p:nvPr/>
        </p:nvSpPr>
        <p:spPr>
          <a:xfrm>
            <a:off x="6676949" y="22951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：项目是否需要海外市场拓展、国际化运营或支付境外供应商</a:t>
            </a:r>
            <a:endParaRPr lang="en-US" sz="1000" dirty="0"/>
          </a:p>
        </p:txBody>
      </p:sp>
      <p:sp>
        <p:nvSpPr>
          <p:cNvPr id="29" name="Text 24"/>
          <p:cNvSpPr txBox="1"/>
          <p:nvPr/>
        </p:nvSpPr>
        <p:spPr>
          <a:xfrm>
            <a:off x="7477049" y="2752344"/>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：是否计划境外上市或被海外企业收购</a:t>
            </a:r>
            <a:endParaRPr lang="en-US" sz="1000" dirty="0"/>
          </a:p>
        </p:txBody>
      </p:sp>
      <p:sp>
        <p:nvSpPr>
          <p:cNvPr id="30" name="Text 25"/>
          <p:cNvSpPr txBox="1"/>
          <p:nvPr/>
        </p:nvSpPr>
        <p:spPr>
          <a:xfrm>
            <a:off x="6676949" y="3019349"/>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：人民币与美元投资在审批流程、外汇管控与税务处理上的差异</a:t>
            </a:r>
            <a:endParaRPr lang="en-US" sz="1000" dirty="0"/>
          </a:p>
        </p:txBody>
      </p:sp>
      <p:sp>
        <p:nvSpPr>
          <p:cNvPr id="31" name="Text 26"/>
          <p:cNvSpPr txBox="1"/>
          <p:nvPr/>
        </p:nvSpPr>
        <p:spPr>
          <a:xfrm>
            <a:off x="7477049" y="34765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：长期投资周期中的币值波动对回报率的影响</a:t>
            </a:r>
            <a:endParaRPr lang="en-US" sz="1000" dirty="0"/>
          </a:p>
        </p:txBody>
      </p:sp>
      <p:sp>
        <p:nvSpPr>
          <p:cNvPr id="32" name="Shape 27"/>
          <p:cNvSpPr/>
          <p:nvPr/>
        </p:nvSpPr>
        <p:spPr>
          <a:xfrm>
            <a:off x="6248095" y="4048049"/>
            <a:ext cx="4876495" cy="1886407"/>
          </a:xfrm>
          <a:prstGeom prst="roundRect">
            <a:avLst>
              <a:gd name="adj" fmla="val 1959"/>
            </a:avLst>
          </a:prstGeom>
          <a:solidFill>
            <a:srgbClr val="EEF2FF"/>
          </a:solidFill>
          <a:ln w="12700">
            <a:solidFill>
              <a:srgbClr val="E0E7FF"/>
            </a:solidFill>
            <a:prstDash val="solid"/>
          </a:ln>
        </p:spPr>
      </p:sp>
      <p:pic>
        <p:nvPicPr>
          <p:cNvPr id="33" name="Image 3" descr="preencoded.png">    </p:cNvPr>
          <p:cNvPicPr>
            <a:picLocks noChangeAspect="1"/>
          </p:cNvPicPr>
          <p:nvPr/>
        </p:nvPicPr>
        <p:blipFill>
          <a:blip r:embed="rId4"/>
          <a:srcRect l="0" r="0" t="0" b="0"/>
          <a:stretch/>
        </p:blipFill>
        <p:spPr>
          <a:xfrm>
            <a:off x="6448349" y="4267505"/>
            <a:ext cx="237744" cy="190195"/>
          </a:xfrm>
          <a:prstGeom prst="rect">
            <a:avLst/>
          </a:prstGeom>
        </p:spPr>
      </p:pic>
      <p:sp>
        <p:nvSpPr>
          <p:cNvPr id="34" name="Text 28"/>
          <p:cNvSpPr txBox="1"/>
          <p:nvPr/>
        </p:nvSpPr>
        <p:spPr>
          <a:xfrm>
            <a:off x="6801307" y="4267505"/>
            <a:ext cx="1191463" cy="191110"/>
          </a:xfrm>
          <a:prstGeom prst="rect">
            <a:avLst/>
          </a:prstGeom>
          <a:noFill/>
          <a:ln/>
        </p:spPr>
        <p:txBody>
          <a:bodyPr wrap="square" lIns="0" tIns="0" rIns="0" bIns="0" rtlCol="0" anchor="ctr"/>
          <a:lstStyle/>
          <a:p>
            <a:pPr algn="l" indent="0" marL="0">
              <a:buNone/>
            </a:pPr>
            <a:r>
              <a:rPr lang="en-US" sz="1200" b="1" dirty="0">
                <a:solidFill>
                  <a:srgbClr val="4338CA"/>
                </a:solidFill>
                <a:latin typeface="Inter" pitchFamily="34" charset="0"/>
                <a:ea typeface="Inter" pitchFamily="34" charset="-122"/>
                <a:cs typeface="Inter" pitchFamily="34" charset="-120"/>
              </a:rPr>
              <a:t>多币种协同策略</a:t>
            </a:r>
            <a:endParaRPr lang="en-US" sz="1200" dirty="0"/>
          </a:p>
        </p:txBody>
      </p:sp>
      <p:sp>
        <p:nvSpPr>
          <p:cNvPr id="35" name="Text 29"/>
          <p:cNvSpPr txBox="1"/>
          <p:nvPr/>
        </p:nvSpPr>
        <p:spPr>
          <a:xfrm>
            <a:off x="6448349" y="4600346"/>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大型基金集团常采用多币种协同投资策略：</a:t>
            </a:r>
            <a:endParaRPr lang="en-US" sz="1000" dirty="0"/>
          </a:p>
        </p:txBody>
      </p:sp>
      <p:sp>
        <p:nvSpPr>
          <p:cNvPr id="36" name="Text 30"/>
          <p:cNvSpPr txBox="1"/>
          <p:nvPr/>
        </p:nvSpPr>
        <p:spPr>
          <a:xfrm>
            <a:off x="6676949" y="4867351"/>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人民币基金主导早期轮次，美元基金跟进后续轮次</a:t>
            </a:r>
            <a:endParaRPr lang="en-US" sz="1000" dirty="0"/>
          </a:p>
        </p:txBody>
      </p:sp>
      <p:sp>
        <p:nvSpPr>
          <p:cNvPr id="37" name="Text 31"/>
          <p:cNvSpPr txBox="1"/>
          <p:nvPr/>
        </p:nvSpPr>
        <p:spPr>
          <a:xfrm>
            <a:off x="6676949" y="5095951"/>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不同币种基金间的信息共享与项目推荐机制</a:t>
            </a:r>
            <a:endParaRPr lang="en-US" sz="1000" dirty="0"/>
          </a:p>
        </p:txBody>
      </p:sp>
      <p:sp>
        <p:nvSpPr>
          <p:cNvPr id="38" name="Text 32"/>
          <p:cNvSpPr txBox="1"/>
          <p:nvPr/>
        </p:nvSpPr>
        <p:spPr>
          <a:xfrm>
            <a:off x="6676949" y="5324551"/>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多币种"饱和式"投资策略：全面覆盖高价值赛道</a:t>
            </a:r>
            <a:endParaRPr lang="en-US" sz="1000" dirty="0"/>
          </a:p>
        </p:txBody>
      </p:sp>
      <p:sp>
        <p:nvSpPr>
          <p:cNvPr id="39" name="Text 33"/>
          <p:cNvSpPr txBox="1"/>
          <p:nvPr/>
        </p:nvSpPr>
        <p:spPr>
          <a:xfrm>
            <a:off x="6676949" y="5553151"/>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基于项目国内外发展阶段的币种轮次补充策略</a:t>
            </a:r>
            <a:endParaRPr lang="en-US" sz="1000" dirty="0"/>
          </a:p>
        </p:txBody>
      </p:sp>
      <p:sp>
        <p:nvSpPr>
          <p:cNvPr id="40" name="Shape 34"/>
          <p:cNvSpPr/>
          <p:nvPr/>
        </p:nvSpPr>
        <p:spPr>
          <a:xfrm>
            <a:off x="1067105" y="5934456"/>
            <a:ext cx="10058400" cy="9144"/>
          </a:xfrm>
          <a:prstGeom prst="rect">
            <a:avLst/>
          </a:prstGeom>
          <a:solidFill>
            <a:srgbClr val="E5E7EB"/>
          </a:solidFill>
          <a:ln/>
        </p:spPr>
      </p:sp>
      <p:pic>
        <p:nvPicPr>
          <p:cNvPr id="41" name="Image 4" descr="preencoded.png">    </p:cNvPr>
          <p:cNvPicPr>
            <a:picLocks noChangeAspect="1"/>
          </p:cNvPicPr>
          <p:nvPr/>
        </p:nvPicPr>
        <p:blipFill>
          <a:blip r:embed="rId5"/>
          <a:srcRect l="0" r="0" t="0" b="0"/>
          <a:stretch/>
        </p:blipFill>
        <p:spPr>
          <a:xfrm>
            <a:off x="1067105" y="6124651"/>
            <a:ext cx="133502" cy="133502"/>
          </a:xfrm>
          <a:prstGeom prst="rect">
            <a:avLst/>
          </a:prstGeom>
        </p:spPr>
      </p:pic>
      <p:sp>
        <p:nvSpPr>
          <p:cNvPr id="42" name="Text 35"/>
          <p:cNvSpPr txBox="1"/>
          <p:nvPr/>
        </p:nvSpPr>
        <p:spPr>
          <a:xfrm>
            <a:off x="1276502" y="6105449"/>
            <a:ext cx="67683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实战建议：创业者需了解目标投资机构的多币种基金架构与决策流程，针对不同币种基金特性准备相应的融资策略</a:t>
            </a:r>
            <a:endParaRPr lang="en-US" sz="1000" dirty="0"/>
          </a:p>
        </p:txBody>
      </p:sp>
      <p:sp>
        <p:nvSpPr>
          <p:cNvPr id="43" name="Shape 36"/>
          <p:cNvSpPr/>
          <p:nvPr/>
        </p:nvSpPr>
        <p:spPr>
          <a:xfrm>
            <a:off x="1429207" y="1714500"/>
            <a:ext cx="57607" cy="57607"/>
          </a:xfrm>
          <a:prstGeom prst="ellipse">
            <a:avLst/>
          </a:prstGeom>
          <a:solidFill>
            <a:srgbClr val="3B82F6"/>
          </a:solidFill>
          <a:ln/>
        </p:spPr>
      </p:sp>
      <p:sp>
        <p:nvSpPr>
          <p:cNvPr id="44" name="Shape 37"/>
          <p:cNvSpPr/>
          <p:nvPr/>
        </p:nvSpPr>
        <p:spPr>
          <a:xfrm>
            <a:off x="1904695" y="2095805"/>
            <a:ext cx="57607" cy="57607"/>
          </a:xfrm>
          <a:prstGeom prst="ellipse">
            <a:avLst/>
          </a:prstGeom>
          <a:solidFill>
            <a:srgbClr val="3B82F6"/>
          </a:solidFill>
          <a:ln/>
        </p:spPr>
      </p:sp>
      <p:sp>
        <p:nvSpPr>
          <p:cNvPr id="45" name="Shape 38"/>
          <p:cNvSpPr/>
          <p:nvPr/>
        </p:nvSpPr>
        <p:spPr>
          <a:xfrm>
            <a:off x="1333195" y="2476195"/>
            <a:ext cx="57607" cy="57607"/>
          </a:xfrm>
          <a:prstGeom prst="ellipse">
            <a:avLst/>
          </a:prstGeom>
          <a:solidFill>
            <a:srgbClr val="3B82F6"/>
          </a:solidFill>
          <a:ln/>
        </p:spPr>
      </p:sp>
      <p:sp>
        <p:nvSpPr>
          <p:cNvPr id="46" name="Shape 39"/>
          <p:cNvSpPr/>
          <p:nvPr/>
        </p:nvSpPr>
        <p:spPr>
          <a:xfrm>
            <a:off x="1444752" y="1861718"/>
            <a:ext cx="476402" cy="9144"/>
          </a:xfrm>
          <a:prstGeom prst="rect">
            <a:avLst/>
          </a:prstGeom>
          <a:solidFill>
            <a:srgbClr val="3B82F6">
              <a:alpha val="20000"/>
            </a:srgbClr>
          </a:solidFill>
          <a:ln/>
        </p:spPr>
      </p:sp>
      <p:sp>
        <p:nvSpPr>
          <p:cNvPr id="47" name="Shape 40"/>
          <p:cNvSpPr/>
          <p:nvPr/>
        </p:nvSpPr>
        <p:spPr>
          <a:xfrm>
            <a:off x="1837944" y="1940357"/>
            <a:ext cx="571500" cy="9144"/>
          </a:xfrm>
          <a:prstGeom prst="rect">
            <a:avLst/>
          </a:prstGeom>
          <a:solidFill>
            <a:srgbClr val="3B82F6">
              <a:alpha val="20000"/>
            </a:srgbClr>
          </a:solidFill>
          <a:ln/>
        </p:spPr>
      </p:sp>
      <p:sp>
        <p:nvSpPr>
          <p:cNvPr id="48" name="Text 41"/>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多币种基金决策逻辑</a:t>
            </a:r>
            <a:endParaRPr lang="en-US"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80" r="-80" t="0" b="0"/>
          <a:stretch/>
        </p:blipFill>
        <p:spPr>
          <a:xfrm>
            <a:off x="1067105" y="2457907"/>
            <a:ext cx="286207" cy="228600"/>
          </a:xfrm>
          <a:prstGeom prst="rect">
            <a:avLst/>
          </a:prstGeom>
        </p:spPr>
      </p:pic>
      <p:sp>
        <p:nvSpPr>
          <p:cNvPr id="11" name="Text 8"/>
          <p:cNvSpPr txBox="1"/>
          <p:nvPr/>
        </p:nvSpPr>
        <p:spPr>
          <a:xfrm>
            <a:off x="1505102"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第四部分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534863"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从创业者视角出发，掌握BP制作、估值策略、投资人沟通与谈判技巧的实战指南</a:t>
            </a:r>
            <a:endParaRPr lang="en-US" sz="1500" dirty="0"/>
          </a:p>
        </p:txBody>
      </p:sp>
      <p:pic>
        <p:nvPicPr>
          <p:cNvPr id="14"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15" name="Text 11"/>
          <p:cNvSpPr txBox="1"/>
          <p:nvPr/>
        </p:nvSpPr>
        <p:spPr>
          <a:xfrm>
            <a:off x="5637276" y="2619756"/>
            <a:ext cx="1924812"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4</a:t>
            </a:r>
            <a:endParaRPr lang="en-US" sz="10500" dirty="0"/>
          </a:p>
        </p:txBody>
      </p:sp>
      <p:sp>
        <p:nvSpPr>
          <p:cNvPr id="16" name="Text 12"/>
          <p:cNvSpPr txBox="1"/>
          <p:nvPr/>
        </p:nvSpPr>
        <p:spPr>
          <a:xfrm>
            <a:off x="1067105" y="2800807"/>
            <a:ext cx="3553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融资方最佳实践</a:t>
            </a:r>
            <a:endParaRPr 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0" y="0"/>
            <a:ext cx="12191695" cy="861090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515307"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解析不同资金来源的适用场景与成本，在Agentic AI时代量入为出</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Shape 7"/>
          <p:cNvSpPr/>
          <p:nvPr/>
        </p:nvSpPr>
        <p:spPr>
          <a:xfrm>
            <a:off x="1067105" y="4943246"/>
            <a:ext cx="28346" cy="647395"/>
          </a:xfrm>
          <a:prstGeom prst="rect">
            <a:avLst/>
          </a:prstGeom>
          <a:solidFill>
            <a:srgbClr val="2563EB"/>
          </a:solidFill>
          <a:ln/>
        </p:spPr>
      </p:sp>
      <p:sp>
        <p:nvSpPr>
          <p:cNvPr id="11" name="Shape 8"/>
          <p:cNvSpPr/>
          <p:nvPr/>
        </p:nvSpPr>
        <p:spPr>
          <a:xfrm>
            <a:off x="1067105" y="5743346"/>
            <a:ext cx="28346" cy="647395"/>
          </a:xfrm>
          <a:prstGeom prst="rect">
            <a:avLst/>
          </a:prstGeom>
          <a:solidFill>
            <a:srgbClr val="2563EB"/>
          </a:solidFill>
          <a:ln/>
        </p:spPr>
      </p:sp>
      <p:sp>
        <p:nvSpPr>
          <p:cNvPr id="12" name="Shape 9"/>
          <p:cNvSpPr/>
          <p:nvPr/>
        </p:nvSpPr>
        <p:spPr>
          <a:xfrm>
            <a:off x="1067105" y="6543446"/>
            <a:ext cx="28346" cy="457200"/>
          </a:xfrm>
          <a:prstGeom prst="rect">
            <a:avLst/>
          </a:prstGeom>
          <a:solidFill>
            <a:srgbClr val="2563EB"/>
          </a:solidFill>
          <a:ln/>
        </p:spPr>
      </p:sp>
      <p:sp>
        <p:nvSpPr>
          <p:cNvPr id="13" name="Text 10"/>
          <p:cNvSpPr txBox="1"/>
          <p:nvPr/>
        </p:nvSpPr>
        <p:spPr>
          <a:xfrm>
            <a:off x="1209751" y="1762049"/>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个人投资人</a:t>
            </a:r>
            <a:endParaRPr lang="en-US" sz="1200" dirty="0"/>
          </a:p>
        </p:txBody>
      </p:sp>
      <p:sp>
        <p:nvSpPr>
          <p:cNvPr id="14" name="Text 11"/>
          <p:cNvSpPr txBox="1"/>
          <p:nvPr/>
        </p:nvSpPr>
        <p:spPr>
          <a:xfrm>
            <a:off x="1209751" y="2562149"/>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机构投资者</a:t>
            </a:r>
            <a:endParaRPr lang="en-US" sz="1200" dirty="0"/>
          </a:p>
        </p:txBody>
      </p:sp>
      <p:sp>
        <p:nvSpPr>
          <p:cNvPr id="15" name="Text 12"/>
          <p:cNvSpPr txBox="1"/>
          <p:nvPr/>
        </p:nvSpPr>
        <p:spPr>
          <a:xfrm>
            <a:off x="1209751" y="3362249"/>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产业投资人</a:t>
            </a:r>
            <a:endParaRPr lang="en-US" sz="1200" dirty="0"/>
          </a:p>
        </p:txBody>
      </p:sp>
      <p:sp>
        <p:nvSpPr>
          <p:cNvPr id="16" name="Text 13"/>
          <p:cNvSpPr txBox="1"/>
          <p:nvPr/>
        </p:nvSpPr>
        <p:spPr>
          <a:xfrm>
            <a:off x="1209751" y="4162349"/>
            <a:ext cx="10954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国资/政府补贴</a:t>
            </a:r>
            <a:endParaRPr lang="en-US" sz="1200" dirty="0"/>
          </a:p>
        </p:txBody>
      </p:sp>
      <p:sp>
        <p:nvSpPr>
          <p:cNvPr id="17" name="Text 14"/>
          <p:cNvSpPr txBox="1"/>
          <p:nvPr/>
        </p:nvSpPr>
        <p:spPr>
          <a:xfrm>
            <a:off x="1209751" y="49624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公司自己现金流</a:t>
            </a:r>
            <a:endParaRPr lang="en-US" sz="1200" dirty="0"/>
          </a:p>
        </p:txBody>
      </p:sp>
      <p:sp>
        <p:nvSpPr>
          <p:cNvPr id="18" name="Text 15"/>
          <p:cNvSpPr txBox="1"/>
          <p:nvPr/>
        </p:nvSpPr>
        <p:spPr>
          <a:xfrm>
            <a:off x="1209751" y="5762549"/>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银行贷款</a:t>
            </a:r>
            <a:endParaRPr lang="en-US" sz="1200" dirty="0"/>
          </a:p>
        </p:txBody>
      </p:sp>
      <p:sp>
        <p:nvSpPr>
          <p:cNvPr id="19" name="Text 16"/>
          <p:cNvSpPr txBox="1"/>
          <p:nvPr/>
        </p:nvSpPr>
        <p:spPr>
          <a:xfrm>
            <a:off x="1209751" y="6562649"/>
            <a:ext cx="5815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被并购</a:t>
            </a:r>
            <a:endParaRPr lang="en-US" sz="1200" dirty="0"/>
          </a:p>
        </p:txBody>
      </p:sp>
      <p:sp>
        <p:nvSpPr>
          <p:cNvPr id="20" name="Text 17"/>
          <p:cNvSpPr txBox="1"/>
          <p:nvPr/>
        </p:nvSpPr>
        <p:spPr>
          <a:xfrm>
            <a:off x="1209751" y="20189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1" name="Text 18"/>
          <p:cNvSpPr txBox="1"/>
          <p:nvPr/>
        </p:nvSpPr>
        <p:spPr>
          <a:xfrm>
            <a:off x="1209751" y="28190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2" name="Text 19"/>
          <p:cNvSpPr txBox="1"/>
          <p:nvPr/>
        </p:nvSpPr>
        <p:spPr>
          <a:xfrm>
            <a:off x="1209751" y="36191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3" name="Text 20"/>
          <p:cNvSpPr txBox="1"/>
          <p:nvPr/>
        </p:nvSpPr>
        <p:spPr>
          <a:xfrm>
            <a:off x="1209751" y="44192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4" name="Text 21"/>
          <p:cNvSpPr txBox="1"/>
          <p:nvPr/>
        </p:nvSpPr>
        <p:spPr>
          <a:xfrm>
            <a:off x="1209751" y="52193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5" name="Text 22"/>
          <p:cNvSpPr txBox="1"/>
          <p:nvPr/>
        </p:nvSpPr>
        <p:spPr>
          <a:xfrm>
            <a:off x="1209751" y="60194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6" name="Text 23"/>
          <p:cNvSpPr txBox="1"/>
          <p:nvPr/>
        </p:nvSpPr>
        <p:spPr>
          <a:xfrm>
            <a:off x="1209751" y="68195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7" name="Text 24"/>
          <p:cNvSpPr txBox="1"/>
          <p:nvPr/>
        </p:nvSpPr>
        <p:spPr>
          <a:xfrm>
            <a:off x="1609344" y="2018995"/>
            <a:ext cx="29105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概念验证阶段、小规模资金需求（50-300万）、</a:t>
            </a:r>
            <a:endParaRPr lang="en-US" sz="1000" dirty="0"/>
          </a:p>
        </p:txBody>
      </p:sp>
      <p:sp>
        <p:nvSpPr>
          <p:cNvPr id="28" name="Text 25"/>
          <p:cNvSpPr txBox="1"/>
          <p:nvPr/>
        </p:nvSpPr>
        <p:spPr>
          <a:xfrm>
            <a:off x="1209751" y="2018995"/>
            <a:ext cx="45107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估值较低、决策快网络资源有限、后续轮次支持力度不足</a:t>
            </a:r>
            <a:endParaRPr lang="en-US" sz="1000" dirty="0"/>
          </a:p>
        </p:txBody>
      </p:sp>
      <p:sp>
        <p:nvSpPr>
          <p:cNvPr id="29" name="Text 26"/>
          <p:cNvSpPr txBox="1"/>
          <p:nvPr/>
        </p:nvSpPr>
        <p:spPr>
          <a:xfrm>
            <a:off x="1609344" y="2819095"/>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规模化增长、需要系统性支持和资源、中长期发展战略</a:t>
            </a:r>
            <a:endParaRPr lang="en-US" sz="1000" dirty="0"/>
          </a:p>
        </p:txBody>
      </p:sp>
      <p:sp>
        <p:nvSpPr>
          <p:cNvPr id="30" name="Text 27"/>
          <p:cNvSpPr txBox="1"/>
          <p:nvPr/>
        </p:nvSpPr>
        <p:spPr>
          <a:xfrm>
            <a:off x="1609344" y="3010205"/>
            <a:ext cx="38340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决策周期长、尽调严格、治理要求高、股权让渡大、隐形期望高</a:t>
            </a:r>
            <a:endParaRPr lang="en-US" sz="1000" dirty="0"/>
          </a:p>
        </p:txBody>
      </p:sp>
      <p:sp>
        <p:nvSpPr>
          <p:cNvPr id="31" name="Text 28"/>
          <p:cNvSpPr txBox="1"/>
          <p:nvPr/>
        </p:nvSpPr>
        <p:spPr>
          <a:xfrm>
            <a:off x="1609344" y="3619195"/>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寻求产业协同、行业资源对接、加速商业落地</a:t>
            </a:r>
            <a:endParaRPr lang="en-US" sz="1000" dirty="0"/>
          </a:p>
        </p:txBody>
      </p:sp>
      <p:sp>
        <p:nvSpPr>
          <p:cNvPr id="32" name="Text 29"/>
          <p:cNvSpPr txBox="1"/>
          <p:nvPr/>
        </p:nvSpPr>
        <p:spPr>
          <a:xfrm>
            <a:off x="1609344" y="3810305"/>
            <a:ext cx="37005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可能限制其他合作方向、需规避站队风险、战略方向可能受限</a:t>
            </a:r>
            <a:endParaRPr lang="en-US" sz="1000" dirty="0"/>
          </a:p>
        </p:txBody>
      </p:sp>
      <p:sp>
        <p:nvSpPr>
          <p:cNvPr id="33" name="Text 30"/>
          <p:cNvSpPr txBox="1"/>
          <p:nvPr/>
        </p:nvSpPr>
        <p:spPr>
          <a:xfrm>
            <a:off x="1609344" y="4419295"/>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符合产业政策、技术自主可控方向、有示范效应</a:t>
            </a:r>
            <a:endParaRPr lang="en-US" sz="1000" dirty="0"/>
          </a:p>
        </p:txBody>
      </p:sp>
      <p:sp>
        <p:nvSpPr>
          <p:cNvPr id="34" name="Text 31"/>
          <p:cNvSpPr txBox="1"/>
          <p:nvPr/>
        </p:nvSpPr>
        <p:spPr>
          <a:xfrm>
            <a:off x="1609344" y="4610405"/>
            <a:ext cx="37005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要求当地落地、投资逻辑不一定市场化、程序繁琐、使用受限</a:t>
            </a:r>
            <a:endParaRPr lang="en-US" sz="1000" dirty="0"/>
          </a:p>
        </p:txBody>
      </p:sp>
      <p:sp>
        <p:nvSpPr>
          <p:cNvPr id="35" name="Text 32"/>
          <p:cNvSpPr txBox="1"/>
          <p:nvPr/>
        </p:nvSpPr>
        <p:spPr>
          <a:xfrm>
            <a:off x="1609344" y="5219395"/>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已有稳定商业模式、市场验证完成、保持控制权</a:t>
            </a:r>
            <a:endParaRPr lang="en-US" sz="1000" dirty="0"/>
          </a:p>
        </p:txBody>
      </p:sp>
      <p:sp>
        <p:nvSpPr>
          <p:cNvPr id="36" name="Text 33"/>
          <p:cNvSpPr txBox="1"/>
          <p:nvPr/>
        </p:nvSpPr>
        <p:spPr>
          <a:xfrm>
            <a:off x="1609344" y="541050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增长速度受限、错失市场窗口、资源不足应对竞争</a:t>
            </a:r>
            <a:endParaRPr lang="en-US" sz="1000" dirty="0"/>
          </a:p>
        </p:txBody>
      </p:sp>
      <p:sp>
        <p:nvSpPr>
          <p:cNvPr id="37" name="Text 34"/>
          <p:cNvSpPr txBox="1"/>
          <p:nvPr/>
        </p:nvSpPr>
        <p:spPr>
          <a:xfrm>
            <a:off x="1609344" y="601949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解决短期现金流、业务发展杠杆、有稳定收入来源</a:t>
            </a:r>
            <a:endParaRPr lang="en-US" sz="1000" dirty="0"/>
          </a:p>
        </p:txBody>
      </p:sp>
      <p:sp>
        <p:nvSpPr>
          <p:cNvPr id="38" name="Text 35"/>
          <p:cNvSpPr txBox="1"/>
          <p:nvPr/>
        </p:nvSpPr>
        <p:spPr>
          <a:xfrm>
            <a:off x="1609344" y="6210605"/>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需要抵押物、利息负担、审批周期长、融资规模受限</a:t>
            </a:r>
            <a:endParaRPr lang="en-US" sz="1000" dirty="0"/>
          </a:p>
        </p:txBody>
      </p:sp>
      <p:sp>
        <p:nvSpPr>
          <p:cNvPr id="39" name="Text 36"/>
          <p:cNvSpPr txBox="1"/>
          <p:nvPr/>
        </p:nvSpPr>
        <p:spPr>
          <a:xfrm>
            <a:off x="1609344" y="6819595"/>
            <a:ext cx="3357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寻求快速退出、核心技术/团队被认可（有机会再详谈）</a:t>
            </a:r>
            <a:endParaRPr lang="en-US" sz="1000" dirty="0"/>
          </a:p>
        </p:txBody>
      </p:sp>
      <p:sp>
        <p:nvSpPr>
          <p:cNvPr id="40" name="Text 37"/>
          <p:cNvSpPr txBox="1"/>
          <p:nvPr/>
        </p:nvSpPr>
        <p:spPr>
          <a:xfrm>
            <a:off x="4417466" y="20189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决策快</a:t>
            </a:r>
            <a:endParaRPr lang="en-US" sz="1000" dirty="0"/>
          </a:p>
        </p:txBody>
      </p:sp>
      <p:sp>
        <p:nvSpPr>
          <p:cNvPr id="41" name="Text 38"/>
          <p:cNvSpPr txBox="1"/>
          <p:nvPr/>
        </p:nvSpPr>
        <p:spPr>
          <a:xfrm>
            <a:off x="4817059" y="2018995"/>
            <a:ext cx="500177"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代价：</a:t>
            </a:r>
            <a:endParaRPr lang="en-US" sz="1000" dirty="0"/>
          </a:p>
        </p:txBody>
      </p:sp>
      <p:sp>
        <p:nvSpPr>
          <p:cNvPr id="42" name="Text 39"/>
          <p:cNvSpPr txBox="1"/>
          <p:nvPr/>
        </p:nvSpPr>
        <p:spPr>
          <a:xfrm>
            <a:off x="1209751" y="3010205"/>
            <a:ext cx="500177"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代价：</a:t>
            </a:r>
            <a:endParaRPr lang="en-US" sz="1000" dirty="0"/>
          </a:p>
        </p:txBody>
      </p:sp>
      <p:sp>
        <p:nvSpPr>
          <p:cNvPr id="43" name="Text 40"/>
          <p:cNvSpPr txBox="1"/>
          <p:nvPr/>
        </p:nvSpPr>
        <p:spPr>
          <a:xfrm>
            <a:off x="1209751" y="3810305"/>
            <a:ext cx="500177"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代价：</a:t>
            </a:r>
            <a:endParaRPr lang="en-US" sz="1000" dirty="0"/>
          </a:p>
        </p:txBody>
      </p:sp>
      <p:sp>
        <p:nvSpPr>
          <p:cNvPr id="44" name="Text 41"/>
          <p:cNvSpPr txBox="1"/>
          <p:nvPr/>
        </p:nvSpPr>
        <p:spPr>
          <a:xfrm>
            <a:off x="1209751" y="4610405"/>
            <a:ext cx="500177"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代价：</a:t>
            </a:r>
            <a:endParaRPr lang="en-US" sz="1000" dirty="0"/>
          </a:p>
        </p:txBody>
      </p:sp>
      <p:sp>
        <p:nvSpPr>
          <p:cNvPr id="45" name="Text 42"/>
          <p:cNvSpPr txBox="1"/>
          <p:nvPr/>
        </p:nvSpPr>
        <p:spPr>
          <a:xfrm>
            <a:off x="1209751" y="5410505"/>
            <a:ext cx="500177"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代价：</a:t>
            </a:r>
            <a:endParaRPr lang="en-US" sz="1000" dirty="0"/>
          </a:p>
        </p:txBody>
      </p:sp>
      <p:sp>
        <p:nvSpPr>
          <p:cNvPr id="46" name="Text 43"/>
          <p:cNvSpPr txBox="1"/>
          <p:nvPr/>
        </p:nvSpPr>
        <p:spPr>
          <a:xfrm>
            <a:off x="1209751" y="6210605"/>
            <a:ext cx="500177"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代价：</a:t>
            </a:r>
            <a:endParaRPr lang="en-US" sz="1000" dirty="0"/>
          </a:p>
        </p:txBody>
      </p:sp>
      <p:sp>
        <p:nvSpPr>
          <p:cNvPr id="47" name="Shape 44"/>
          <p:cNvSpPr/>
          <p:nvPr/>
        </p:nvSpPr>
        <p:spPr>
          <a:xfrm>
            <a:off x="6248095" y="1742846"/>
            <a:ext cx="4876495" cy="1923898"/>
          </a:xfrm>
          <a:prstGeom prst="roundRect">
            <a:avLst>
              <a:gd name="adj" fmla="val 1882"/>
            </a:avLst>
          </a:prstGeom>
          <a:noFill/>
          <a:ln w="12700">
            <a:solidFill>
              <a:srgbClr val="E5E7EB"/>
            </a:solidFill>
            <a:prstDash val="solid"/>
          </a:ln>
        </p:spPr>
      </p:sp>
      <p:pic>
        <p:nvPicPr>
          <p:cNvPr id="48"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49" name="Text 45"/>
          <p:cNvSpPr txBox="1"/>
          <p:nvPr/>
        </p:nvSpPr>
        <p:spPr>
          <a:xfrm>
            <a:off x="6752844" y="1962302"/>
            <a:ext cx="1038758"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融资敬畏心态</a:t>
            </a:r>
            <a:endParaRPr lang="en-US" sz="1200" dirty="0"/>
          </a:p>
        </p:txBody>
      </p:sp>
      <p:sp>
        <p:nvSpPr>
          <p:cNvPr id="50" name="Text 46"/>
          <p:cNvSpPr txBox="1"/>
          <p:nvPr/>
        </p:nvSpPr>
        <p:spPr>
          <a:xfrm>
            <a:off x="6676949" y="22951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无商业模式时</a:t>
            </a:r>
            <a:endParaRPr lang="en-US" sz="1000" dirty="0"/>
          </a:p>
        </p:txBody>
      </p:sp>
      <p:sp>
        <p:nvSpPr>
          <p:cNvPr id="51" name="Text 47"/>
          <p:cNvSpPr txBox="1"/>
          <p:nvPr/>
        </p:nvSpPr>
        <p:spPr>
          <a:xfrm>
            <a:off x="6676949" y="27523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有商业模式后</a:t>
            </a:r>
            <a:endParaRPr lang="en-US" sz="1000" dirty="0"/>
          </a:p>
        </p:txBody>
      </p:sp>
      <p:sp>
        <p:nvSpPr>
          <p:cNvPr id="52" name="Text 48"/>
          <p:cNvSpPr txBox="1"/>
          <p:nvPr/>
        </p:nvSpPr>
        <p:spPr>
          <a:xfrm>
            <a:off x="6676949" y="3019349"/>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早期阶段策略</a:t>
            </a:r>
            <a:endParaRPr lang="en-US" sz="1000" dirty="0"/>
          </a:p>
        </p:txBody>
      </p:sp>
      <p:sp>
        <p:nvSpPr>
          <p:cNvPr id="53" name="Text 49"/>
          <p:cNvSpPr txBox="1"/>
          <p:nvPr/>
        </p:nvSpPr>
        <p:spPr>
          <a:xfrm>
            <a:off x="6676949" y="3286354"/>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保持灵活性</a:t>
            </a:r>
            <a:endParaRPr lang="en-US" sz="1000" dirty="0"/>
          </a:p>
        </p:txBody>
      </p:sp>
      <p:sp>
        <p:nvSpPr>
          <p:cNvPr id="54" name="Text 50"/>
          <p:cNvSpPr txBox="1"/>
          <p:nvPr/>
        </p:nvSpPr>
        <p:spPr>
          <a:xfrm>
            <a:off x="6676949" y="22951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：对融资金额持特别当心态度，以"续命"为主，避免高估值陷阱</a:t>
            </a:r>
            <a:endParaRPr lang="en-US" sz="1000" dirty="0"/>
          </a:p>
        </p:txBody>
      </p:sp>
      <p:sp>
        <p:nvSpPr>
          <p:cNvPr id="55" name="Text 51"/>
          <p:cNvSpPr txBox="1"/>
          <p:nvPr/>
        </p:nvSpPr>
        <p:spPr>
          <a:xfrm>
            <a:off x="7477049" y="2752344"/>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：资金杠杆可稍微大胆，但仍需控制估值和融资节奏</a:t>
            </a:r>
            <a:endParaRPr lang="en-US" sz="1000" dirty="0"/>
          </a:p>
        </p:txBody>
      </p:sp>
      <p:sp>
        <p:nvSpPr>
          <p:cNvPr id="56" name="Text 52"/>
          <p:cNvSpPr txBox="1"/>
          <p:nvPr/>
        </p:nvSpPr>
        <p:spPr>
          <a:xfrm>
            <a:off x="7477049" y="3019349"/>
            <a:ext cx="31583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 AI时代，商业化进展快，不需要融很多钱</a:t>
            </a:r>
            <a:endParaRPr lang="en-US" sz="1000" dirty="0"/>
          </a:p>
        </p:txBody>
      </p:sp>
      <p:sp>
        <p:nvSpPr>
          <p:cNvPr id="57" name="Text 53"/>
          <p:cNvSpPr txBox="1"/>
          <p:nvPr/>
        </p:nvSpPr>
        <p:spPr>
          <a:xfrm>
            <a:off x="7343546" y="3286354"/>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：甚至不融钱，保持进退自如的状态更为理想</a:t>
            </a:r>
            <a:endParaRPr lang="en-US" sz="1000" dirty="0"/>
          </a:p>
        </p:txBody>
      </p:sp>
      <p:sp>
        <p:nvSpPr>
          <p:cNvPr id="58" name="Shape 54"/>
          <p:cNvSpPr/>
          <p:nvPr/>
        </p:nvSpPr>
        <p:spPr>
          <a:xfrm>
            <a:off x="6248095" y="3857854"/>
            <a:ext cx="4876495" cy="1886407"/>
          </a:xfrm>
          <a:prstGeom prst="roundRect">
            <a:avLst>
              <a:gd name="adj" fmla="val 1959"/>
            </a:avLst>
          </a:prstGeom>
          <a:solidFill>
            <a:srgbClr val="EFF6FF"/>
          </a:solidFill>
          <a:ln w="12700">
            <a:solidFill>
              <a:srgbClr val="DBEAFE"/>
            </a:solidFill>
            <a:prstDash val="solid"/>
          </a:ln>
        </p:spPr>
      </p:sp>
      <p:pic>
        <p:nvPicPr>
          <p:cNvPr id="59" name="Image 2" descr="preencoded.png">    </p:cNvPr>
          <p:cNvPicPr>
            <a:picLocks noChangeAspect="1"/>
          </p:cNvPicPr>
          <p:nvPr/>
        </p:nvPicPr>
        <p:blipFill>
          <a:blip r:embed="rId3"/>
          <a:srcRect l="0" r="0" t="0" b="0"/>
          <a:stretch/>
        </p:blipFill>
        <p:spPr>
          <a:xfrm>
            <a:off x="6448349" y="4076395"/>
            <a:ext cx="142646" cy="190195"/>
          </a:xfrm>
          <a:prstGeom prst="rect">
            <a:avLst/>
          </a:prstGeom>
        </p:spPr>
      </p:pic>
      <p:sp>
        <p:nvSpPr>
          <p:cNvPr id="60" name="Text 55"/>
          <p:cNvSpPr txBox="1"/>
          <p:nvPr/>
        </p:nvSpPr>
        <p:spPr>
          <a:xfrm>
            <a:off x="6705295" y="4076395"/>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资金选择决策树</a:t>
            </a:r>
            <a:endParaRPr lang="en-US" sz="1200" dirty="0"/>
          </a:p>
        </p:txBody>
      </p:sp>
      <p:sp>
        <p:nvSpPr>
          <p:cNvPr id="61" name="Text 56"/>
          <p:cNvSpPr txBox="1"/>
          <p:nvPr/>
        </p:nvSpPr>
        <p:spPr>
          <a:xfrm>
            <a:off x="6448349" y="4410151"/>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根据发展阶段选择最优资金来源：</a:t>
            </a:r>
            <a:endParaRPr lang="en-US" sz="1000" dirty="0"/>
          </a:p>
        </p:txBody>
      </p:sp>
      <p:sp>
        <p:nvSpPr>
          <p:cNvPr id="62" name="Text 57"/>
          <p:cNvSpPr txBox="1"/>
          <p:nvPr/>
        </p:nvSpPr>
        <p:spPr>
          <a:xfrm>
            <a:off x="6676949" y="4677156"/>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概念验证阶段</a:t>
            </a:r>
            <a:endParaRPr lang="en-US" sz="1000" dirty="0"/>
          </a:p>
        </p:txBody>
      </p:sp>
      <p:sp>
        <p:nvSpPr>
          <p:cNvPr id="63" name="Text 58"/>
          <p:cNvSpPr txBox="1"/>
          <p:nvPr/>
        </p:nvSpPr>
        <p:spPr>
          <a:xfrm>
            <a:off x="6676949" y="4905756"/>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产品打磨阶段</a:t>
            </a:r>
            <a:endParaRPr lang="en-US" sz="1000" dirty="0"/>
          </a:p>
        </p:txBody>
      </p:sp>
      <p:sp>
        <p:nvSpPr>
          <p:cNvPr id="64" name="Text 59"/>
          <p:cNvSpPr txBox="1"/>
          <p:nvPr/>
        </p:nvSpPr>
        <p:spPr>
          <a:xfrm>
            <a:off x="6676949" y="5134356"/>
            <a:ext cx="767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初步商业化</a:t>
            </a:r>
            <a:endParaRPr lang="en-US" sz="1000" dirty="0"/>
          </a:p>
        </p:txBody>
      </p:sp>
      <p:sp>
        <p:nvSpPr>
          <p:cNvPr id="65" name="Text 60"/>
          <p:cNvSpPr txBox="1"/>
          <p:nvPr/>
        </p:nvSpPr>
        <p:spPr>
          <a:xfrm>
            <a:off x="6676949" y="5362956"/>
            <a:ext cx="767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规模增长期</a:t>
            </a:r>
            <a:endParaRPr lang="en-US" sz="1000" dirty="0"/>
          </a:p>
        </p:txBody>
      </p:sp>
      <p:sp>
        <p:nvSpPr>
          <p:cNvPr id="66" name="Text 61"/>
          <p:cNvSpPr txBox="1"/>
          <p:nvPr/>
        </p:nvSpPr>
        <p:spPr>
          <a:xfrm>
            <a:off x="7477049" y="4677156"/>
            <a:ext cx="18717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：个人投资人 &gt; 创始团队自筹</a:t>
            </a:r>
            <a:endParaRPr lang="en-US" sz="1000" dirty="0"/>
          </a:p>
        </p:txBody>
      </p:sp>
      <p:sp>
        <p:nvSpPr>
          <p:cNvPr id="67" name="Text 62"/>
          <p:cNvSpPr txBox="1"/>
          <p:nvPr/>
        </p:nvSpPr>
        <p:spPr>
          <a:xfrm>
            <a:off x="7477049" y="4905756"/>
            <a:ext cx="17867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：天使投资 &gt; 加速器/孵化器</a:t>
            </a:r>
            <a:endParaRPr lang="en-US" sz="1000" dirty="0"/>
          </a:p>
        </p:txBody>
      </p:sp>
      <p:sp>
        <p:nvSpPr>
          <p:cNvPr id="68" name="Text 63"/>
          <p:cNvSpPr txBox="1"/>
          <p:nvPr/>
        </p:nvSpPr>
        <p:spPr>
          <a:xfrm>
            <a:off x="7343546" y="5134356"/>
            <a:ext cx="15197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：VC机构 &gt; 战略投资者</a:t>
            </a:r>
            <a:endParaRPr lang="en-US" sz="1000" dirty="0"/>
          </a:p>
        </p:txBody>
      </p:sp>
      <p:sp>
        <p:nvSpPr>
          <p:cNvPr id="69" name="Text 64"/>
          <p:cNvSpPr txBox="1"/>
          <p:nvPr/>
        </p:nvSpPr>
        <p:spPr>
          <a:xfrm>
            <a:off x="7343546" y="5362956"/>
            <a:ext cx="20336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：现金流 + 适度融资 &gt; 过度融资</a:t>
            </a:r>
            <a:endParaRPr lang="en-US" sz="1000" dirty="0"/>
          </a:p>
        </p:txBody>
      </p:sp>
      <p:sp>
        <p:nvSpPr>
          <p:cNvPr id="70" name="Shape 65"/>
          <p:cNvSpPr/>
          <p:nvPr/>
        </p:nvSpPr>
        <p:spPr>
          <a:xfrm>
            <a:off x="1067105" y="7457846"/>
            <a:ext cx="4876495" cy="9144"/>
          </a:xfrm>
          <a:prstGeom prst="rect">
            <a:avLst/>
          </a:prstGeom>
          <a:solidFill>
            <a:srgbClr val="E5E7EB"/>
          </a:solidFill>
          <a:ln/>
        </p:spPr>
      </p:sp>
      <p:pic>
        <p:nvPicPr>
          <p:cNvPr id="71" name="Image 3" descr="preencoded.png">    </p:cNvPr>
          <p:cNvPicPr>
            <a:picLocks noChangeAspect="1"/>
          </p:cNvPicPr>
          <p:nvPr/>
        </p:nvPicPr>
        <p:blipFill>
          <a:blip r:embed="rId4"/>
          <a:srcRect l="0" r="0" t="0" b="0"/>
          <a:stretch/>
        </p:blipFill>
        <p:spPr>
          <a:xfrm>
            <a:off x="1067105" y="7744054"/>
            <a:ext cx="133502" cy="133502"/>
          </a:xfrm>
          <a:prstGeom prst="rect">
            <a:avLst/>
          </a:prstGeom>
        </p:spPr>
      </p:pic>
      <p:sp>
        <p:nvSpPr>
          <p:cNvPr id="72" name="Text 66"/>
          <p:cNvSpPr txBox="1"/>
          <p:nvPr/>
        </p:nvSpPr>
        <p:spPr>
          <a:xfrm>
            <a:off x="1276502" y="7629754"/>
            <a:ext cx="4758538" cy="352958"/>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关键洞察：Agentic AI时代，商业化验证速度更快，融资应与实际进展和价值创造匹配，避免过早过多融资</a:t>
            </a:r>
            <a:endParaRPr lang="en-US" sz="1000" dirty="0"/>
          </a:p>
        </p:txBody>
      </p:sp>
      <p:sp>
        <p:nvSpPr>
          <p:cNvPr id="73" name="Shape 67"/>
          <p:cNvSpPr/>
          <p:nvPr/>
        </p:nvSpPr>
        <p:spPr>
          <a:xfrm>
            <a:off x="1429207" y="1714500"/>
            <a:ext cx="57607" cy="57607"/>
          </a:xfrm>
          <a:prstGeom prst="ellipse">
            <a:avLst/>
          </a:prstGeom>
          <a:solidFill>
            <a:srgbClr val="3B82F6"/>
          </a:solidFill>
          <a:ln/>
        </p:spPr>
      </p:sp>
      <p:sp>
        <p:nvSpPr>
          <p:cNvPr id="74" name="Shape 68"/>
          <p:cNvSpPr/>
          <p:nvPr/>
        </p:nvSpPr>
        <p:spPr>
          <a:xfrm>
            <a:off x="1904695" y="2095805"/>
            <a:ext cx="57607" cy="57607"/>
          </a:xfrm>
          <a:prstGeom prst="ellipse">
            <a:avLst/>
          </a:prstGeom>
          <a:solidFill>
            <a:srgbClr val="3B82F6"/>
          </a:solidFill>
          <a:ln/>
        </p:spPr>
      </p:sp>
      <p:sp>
        <p:nvSpPr>
          <p:cNvPr id="75" name="Shape 69"/>
          <p:cNvSpPr/>
          <p:nvPr/>
        </p:nvSpPr>
        <p:spPr>
          <a:xfrm>
            <a:off x="1333195" y="2476195"/>
            <a:ext cx="57607" cy="57607"/>
          </a:xfrm>
          <a:prstGeom prst="ellipse">
            <a:avLst/>
          </a:prstGeom>
          <a:solidFill>
            <a:srgbClr val="3B82F6"/>
          </a:solidFill>
          <a:ln/>
        </p:spPr>
      </p:sp>
      <p:sp>
        <p:nvSpPr>
          <p:cNvPr id="76" name="Shape 70"/>
          <p:cNvSpPr/>
          <p:nvPr/>
        </p:nvSpPr>
        <p:spPr>
          <a:xfrm>
            <a:off x="1444752" y="1861718"/>
            <a:ext cx="476402" cy="9144"/>
          </a:xfrm>
          <a:prstGeom prst="rect">
            <a:avLst/>
          </a:prstGeom>
          <a:solidFill>
            <a:srgbClr val="3B82F6">
              <a:alpha val="20000"/>
            </a:srgbClr>
          </a:solidFill>
          <a:ln/>
        </p:spPr>
      </p:sp>
      <p:sp>
        <p:nvSpPr>
          <p:cNvPr id="77" name="Shape 71"/>
          <p:cNvSpPr/>
          <p:nvPr/>
        </p:nvSpPr>
        <p:spPr>
          <a:xfrm>
            <a:off x="1837944" y="1940357"/>
            <a:ext cx="571500" cy="9144"/>
          </a:xfrm>
          <a:prstGeom prst="rect">
            <a:avLst/>
          </a:prstGeom>
          <a:solidFill>
            <a:srgbClr val="3B82F6">
              <a:alpha val="20000"/>
            </a:srgbClr>
          </a:solidFill>
          <a:ln/>
        </p:spPr>
      </p:sp>
      <p:sp>
        <p:nvSpPr>
          <p:cNvPr id="78" name="Text 72"/>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资金来源路径与代价分析</a:t>
            </a:r>
            <a:endParaRPr 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Shape 0"/>
          <p:cNvSpPr/>
          <p:nvPr/>
        </p:nvSpPr>
        <p:spPr>
          <a:xfrm>
            <a:off x="0" y="0"/>
            <a:ext cx="12191695" cy="73910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50392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回答投资人视角关注的核心问题，准备精简BP、历史数据与业财一体预算</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商业计划书篇幅控制</a:t>
            </a:r>
            <a:endParaRPr lang="en-US" sz="1200" dirty="0"/>
          </a:p>
        </p:txBody>
      </p:sp>
      <p:sp>
        <p:nvSpPr>
          <p:cNvPr id="11" name="Text 8"/>
          <p:cNvSpPr txBox="1"/>
          <p:nvPr/>
        </p:nvSpPr>
        <p:spPr>
          <a:xfrm>
            <a:off x="1209751" y="25621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历史业务和财务数据包</a:t>
            </a:r>
            <a:endParaRPr lang="en-US" sz="1200" dirty="0"/>
          </a:p>
        </p:txBody>
      </p:sp>
      <p:sp>
        <p:nvSpPr>
          <p:cNvPr id="12" name="Text 9"/>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业财一体预算模型</a:t>
            </a:r>
            <a:endParaRPr lang="en-US" sz="1200" dirty="0"/>
          </a:p>
        </p:txBody>
      </p:sp>
      <p:sp>
        <p:nvSpPr>
          <p:cNvPr id="13" name="Text 10"/>
          <p:cNvSpPr txBox="1"/>
          <p:nvPr/>
        </p:nvSpPr>
        <p:spPr>
          <a:xfrm>
            <a:off x="1209751" y="41623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预算模型自洽性</a:t>
            </a:r>
            <a:endParaRPr lang="en-US" sz="1200" dirty="0"/>
          </a:p>
        </p:txBody>
      </p:sp>
      <p:sp>
        <p:nvSpPr>
          <p:cNvPr id="14" name="Text 11"/>
          <p:cNvSpPr txBox="1"/>
          <p:nvPr/>
        </p:nvSpPr>
        <p:spPr>
          <a:xfrm>
            <a:off x="1209751" y="2018995"/>
            <a:ext cx="46058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控制在20页左右，早期项目10-15页即可。避免冗长内容，确保每页都有关键信息和实质性内容，回答投资人在投资人视角章节中关心的关键问题</a:t>
            </a:r>
            <a:endParaRPr lang="en-US" sz="1000" dirty="0"/>
          </a:p>
        </p:txBody>
      </p:sp>
      <p:sp>
        <p:nvSpPr>
          <p:cNvPr id="15" name="Text 12"/>
          <p:cNvSpPr txBox="1"/>
          <p:nvPr/>
        </p:nvSpPr>
        <p:spPr>
          <a:xfrm>
            <a:off x="1209751" y="2819095"/>
            <a:ext cx="45582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提供可验证的历史业务数据和财务表现，包括月度/季度收入、成本结构、用户增长曲线、客户转化漏斗、关键业绩指标(KPI)和AI技术性能指标</a:t>
            </a:r>
            <a:endParaRPr lang="en-US" sz="1000" dirty="0"/>
          </a:p>
        </p:txBody>
      </p:sp>
      <p:sp>
        <p:nvSpPr>
          <p:cNvPr id="16" name="Text 13"/>
          <p:cNvSpPr txBox="1"/>
          <p:nvPr/>
        </p:nvSpPr>
        <p:spPr>
          <a:xfrm>
            <a:off x="1209751" y="3619195"/>
            <a:ext cx="46533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构建业务与财务一体化的预算模型，明确收入/成本/费用/现金流四大维度，展示业务增长与财务表现的内在逻辑关系，这是公司的核心模型</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确保业财一体预算内在逻辑自洽，投资人会重点审核，不自洽的预算会对项目投资决策大幅减分。自洽的模型是证明创始团队对业务理解深度的关键</a:t>
            </a:r>
            <a:endParaRPr lang="en-US" sz="1000" dirty="0"/>
          </a:p>
        </p:txBody>
      </p:sp>
      <p:sp>
        <p:nvSpPr>
          <p:cNvPr id="18" name="Shape 15"/>
          <p:cNvSpPr/>
          <p:nvPr/>
        </p:nvSpPr>
        <p:spPr>
          <a:xfrm>
            <a:off x="6248095" y="1742846"/>
            <a:ext cx="4876495" cy="2266798"/>
          </a:xfrm>
          <a:prstGeom prst="roundRect">
            <a:avLst>
              <a:gd name="adj" fmla="val 1356"/>
            </a:avLst>
          </a:prstGeom>
          <a:solidFill>
            <a:srgbClr val="ECFDF5"/>
          </a:solidFill>
          <a:ln w="12700">
            <a:solidFill>
              <a:srgbClr val="D1FAE5"/>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3816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高质量BP必备要素</a:t>
            </a:r>
            <a:endParaRPr lang="en-US" sz="1200" dirty="0"/>
          </a:p>
        </p:txBody>
      </p:sp>
      <p:sp>
        <p:nvSpPr>
          <p:cNvPr id="21" name="Text 17"/>
          <p:cNvSpPr txBox="1"/>
          <p:nvPr/>
        </p:nvSpPr>
        <p:spPr>
          <a:xfrm>
            <a:off x="6676949" y="2295144"/>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问题定义：</a:t>
            </a:r>
            <a:endParaRPr lang="en-US" sz="1000" dirty="0"/>
          </a:p>
        </p:txBody>
      </p:sp>
      <p:sp>
        <p:nvSpPr>
          <p:cNvPr id="22" name="Text 18"/>
          <p:cNvSpPr txBox="1"/>
          <p:nvPr/>
        </p:nvSpPr>
        <p:spPr>
          <a:xfrm>
            <a:off x="6676949" y="25621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产品差异：</a:t>
            </a:r>
            <a:endParaRPr lang="en-US" sz="1000" dirty="0"/>
          </a:p>
        </p:txBody>
      </p:sp>
      <p:sp>
        <p:nvSpPr>
          <p:cNvPr id="23" name="Text 19"/>
          <p:cNvSpPr txBox="1"/>
          <p:nvPr/>
        </p:nvSpPr>
        <p:spPr>
          <a:xfrm>
            <a:off x="6676949" y="2829154"/>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市场规模：</a:t>
            </a:r>
            <a:endParaRPr lang="en-US" sz="1000" dirty="0"/>
          </a:p>
        </p:txBody>
      </p:sp>
      <p:sp>
        <p:nvSpPr>
          <p:cNvPr id="24" name="Text 20"/>
          <p:cNvSpPr txBox="1"/>
          <p:nvPr/>
        </p:nvSpPr>
        <p:spPr>
          <a:xfrm>
            <a:off x="6676949" y="3095244"/>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团队优势：</a:t>
            </a:r>
            <a:endParaRPr lang="en-US" sz="1000" dirty="0"/>
          </a:p>
        </p:txBody>
      </p:sp>
      <p:sp>
        <p:nvSpPr>
          <p:cNvPr id="25" name="Text 21"/>
          <p:cNvSpPr txBox="1"/>
          <p:nvPr/>
        </p:nvSpPr>
        <p:spPr>
          <a:xfrm>
            <a:off x="6676949" y="33622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商业模式：</a:t>
            </a:r>
            <a:endParaRPr lang="en-US" sz="1000" dirty="0"/>
          </a:p>
        </p:txBody>
      </p:sp>
      <p:sp>
        <p:nvSpPr>
          <p:cNvPr id="26" name="Text 22"/>
          <p:cNvSpPr txBox="1"/>
          <p:nvPr/>
        </p:nvSpPr>
        <p:spPr>
          <a:xfrm>
            <a:off x="6676949" y="3629254"/>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融资计划：</a:t>
            </a:r>
            <a:endParaRPr lang="en-US" sz="1000" dirty="0"/>
          </a:p>
        </p:txBody>
      </p:sp>
      <p:sp>
        <p:nvSpPr>
          <p:cNvPr id="27" name="Text 23"/>
          <p:cNvSpPr txBox="1"/>
          <p:nvPr/>
        </p:nvSpPr>
        <p:spPr>
          <a:xfrm>
            <a:off x="7343546" y="2295144"/>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明确解决什么痛点，为何现有解决方案不足</a:t>
            </a:r>
            <a:endParaRPr lang="en-US" sz="1000" dirty="0"/>
          </a:p>
        </p:txBody>
      </p:sp>
      <p:sp>
        <p:nvSpPr>
          <p:cNvPr id="28" name="Text 24"/>
          <p:cNvSpPr txBox="1"/>
          <p:nvPr/>
        </p:nvSpPr>
        <p:spPr>
          <a:xfrm>
            <a:off x="7343546" y="2562149"/>
            <a:ext cx="2310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详解AI技术壁垒和10x用户体验提升点</a:t>
            </a:r>
            <a:endParaRPr lang="en-US" sz="1000" dirty="0"/>
          </a:p>
        </p:txBody>
      </p:sp>
      <p:sp>
        <p:nvSpPr>
          <p:cNvPr id="29" name="Text 25"/>
          <p:cNvSpPr txBox="1"/>
          <p:nvPr/>
        </p:nvSpPr>
        <p:spPr>
          <a:xfrm>
            <a:off x="7343546" y="2829154"/>
            <a:ext cx="2424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用数据证明TAM/SAM/SOM的增长潜力</a:t>
            </a:r>
            <a:endParaRPr lang="en-US" sz="1000" dirty="0"/>
          </a:p>
        </p:txBody>
      </p:sp>
      <p:sp>
        <p:nvSpPr>
          <p:cNvPr id="30" name="Text 26"/>
          <p:cNvSpPr txBox="1"/>
          <p:nvPr/>
        </p:nvSpPr>
        <p:spPr>
          <a:xfrm>
            <a:off x="7343546" y="3095244"/>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强调AI背景和行业经验的互补性</a:t>
            </a:r>
            <a:endParaRPr lang="en-US" sz="1000" dirty="0"/>
          </a:p>
        </p:txBody>
      </p:sp>
      <p:sp>
        <p:nvSpPr>
          <p:cNvPr id="31" name="Text 27"/>
          <p:cNvSpPr txBox="1"/>
          <p:nvPr/>
        </p:nvSpPr>
        <p:spPr>
          <a:xfrm>
            <a:off x="7343546" y="3362249"/>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清晰呈现收入来源和盈利路径</a:t>
            </a:r>
            <a:endParaRPr lang="en-US" sz="1000" dirty="0"/>
          </a:p>
        </p:txBody>
      </p:sp>
      <p:sp>
        <p:nvSpPr>
          <p:cNvPr id="32" name="Text 28"/>
          <p:cNvSpPr txBox="1"/>
          <p:nvPr/>
        </p:nvSpPr>
        <p:spPr>
          <a:xfrm>
            <a:off x="7343546" y="3629254"/>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明确资金使用、里程碑和下轮融资条件</a:t>
            </a:r>
            <a:endParaRPr lang="en-US" sz="1000" dirty="0"/>
          </a:p>
        </p:txBody>
      </p:sp>
      <p:sp>
        <p:nvSpPr>
          <p:cNvPr id="33" name="Shape 29"/>
          <p:cNvSpPr/>
          <p:nvPr/>
        </p:nvSpPr>
        <p:spPr>
          <a:xfrm>
            <a:off x="6248095" y="4200754"/>
            <a:ext cx="4876495" cy="1733702"/>
          </a:xfrm>
          <a:prstGeom prst="roundRect">
            <a:avLst>
              <a:gd name="adj" fmla="val 2318"/>
            </a:avLst>
          </a:prstGeom>
          <a:solidFill>
            <a:srgbClr val="EFF6FF"/>
          </a:solidFill>
          <a:ln w="12700">
            <a:solidFill>
              <a:srgbClr val="DBEAFE"/>
            </a:solidFill>
            <a:prstDash val="solid"/>
          </a:ln>
        </p:spPr>
      </p:sp>
      <p:pic>
        <p:nvPicPr>
          <p:cNvPr id="34" name="Image 2" descr="preencoded.png">    </p:cNvPr>
          <p:cNvPicPr>
            <a:picLocks noChangeAspect="1"/>
          </p:cNvPicPr>
          <p:nvPr/>
        </p:nvPicPr>
        <p:blipFill>
          <a:blip r:embed="rId3"/>
          <a:srcRect l="0" r="0" t="0" b="0"/>
          <a:stretch/>
        </p:blipFill>
        <p:spPr>
          <a:xfrm>
            <a:off x="6448349" y="4419295"/>
            <a:ext cx="190195" cy="190195"/>
          </a:xfrm>
          <a:prstGeom prst="rect">
            <a:avLst/>
          </a:prstGeom>
        </p:spPr>
      </p:pic>
      <p:sp>
        <p:nvSpPr>
          <p:cNvPr id="35" name="Text 30"/>
          <p:cNvSpPr txBox="1"/>
          <p:nvPr/>
        </p:nvSpPr>
        <p:spPr>
          <a:xfrm>
            <a:off x="6752844" y="4419295"/>
            <a:ext cx="16486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业财一体预算核心维度</a:t>
            </a:r>
            <a:endParaRPr lang="en-US" sz="1200" dirty="0"/>
          </a:p>
        </p:txBody>
      </p:sp>
      <p:pic>
        <p:nvPicPr>
          <p:cNvPr id="36" name="Image 3" descr="preencoded.png">    </p:cNvPr>
          <p:cNvPicPr>
            <a:picLocks noChangeAspect="1"/>
          </p:cNvPicPr>
          <p:nvPr/>
        </p:nvPicPr>
        <p:blipFill>
          <a:blip r:embed="rId4"/>
          <a:srcRect l="-1507" r="-1507" t="0" b="0"/>
          <a:stretch/>
        </p:blipFill>
        <p:spPr>
          <a:xfrm>
            <a:off x="6448349" y="4769510"/>
            <a:ext cx="85954" cy="133502"/>
          </a:xfrm>
          <a:prstGeom prst="rect">
            <a:avLst/>
          </a:prstGeom>
        </p:spPr>
      </p:pic>
      <p:sp>
        <p:nvSpPr>
          <p:cNvPr id="37" name="Text 31"/>
          <p:cNvSpPr txBox="1"/>
          <p:nvPr/>
        </p:nvSpPr>
        <p:spPr>
          <a:xfrm>
            <a:off x="6572707" y="4753051"/>
            <a:ext cx="767182"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收入维度：</a:t>
            </a:r>
            <a:endParaRPr lang="en-US" sz="1000" dirty="0"/>
          </a:p>
        </p:txBody>
      </p:sp>
      <p:sp>
        <p:nvSpPr>
          <p:cNvPr id="38" name="Text 32"/>
          <p:cNvSpPr txBox="1"/>
          <p:nvPr/>
        </p:nvSpPr>
        <p:spPr>
          <a:xfrm>
            <a:off x="7239305" y="4753051"/>
            <a:ext cx="32726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客户获取、转化率、留存率、ARPU值、收入增长曲线</a:t>
            </a:r>
            <a:endParaRPr lang="en-US" sz="1000" dirty="0"/>
          </a:p>
        </p:txBody>
      </p:sp>
      <p:pic>
        <p:nvPicPr>
          <p:cNvPr id="39" name="Image 4" descr="preencoded.png">    </p:cNvPr>
          <p:cNvPicPr>
            <a:picLocks noChangeAspect="1"/>
          </p:cNvPicPr>
          <p:nvPr/>
        </p:nvPicPr>
        <p:blipFill>
          <a:blip r:embed="rId5"/>
          <a:srcRect l="0" r="0" t="-1100" b="-1100"/>
          <a:stretch/>
        </p:blipFill>
        <p:spPr>
          <a:xfrm>
            <a:off x="6448349" y="5036515"/>
            <a:ext cx="114300" cy="133502"/>
          </a:xfrm>
          <a:prstGeom prst="rect">
            <a:avLst/>
          </a:prstGeom>
        </p:spPr>
      </p:pic>
      <p:sp>
        <p:nvSpPr>
          <p:cNvPr id="40" name="Text 33"/>
          <p:cNvSpPr txBox="1"/>
          <p:nvPr/>
        </p:nvSpPr>
        <p:spPr>
          <a:xfrm>
            <a:off x="6601054" y="5020056"/>
            <a:ext cx="767182"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成本维度：</a:t>
            </a:r>
            <a:endParaRPr lang="en-US" sz="1000" dirty="0"/>
          </a:p>
        </p:txBody>
      </p:sp>
      <p:sp>
        <p:nvSpPr>
          <p:cNvPr id="41" name="Text 34"/>
          <p:cNvSpPr txBox="1"/>
          <p:nvPr/>
        </p:nvSpPr>
        <p:spPr>
          <a:xfrm>
            <a:off x="7267651" y="5020056"/>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AI计算成本、基础设施、供应链、硬件、产品交付成本</a:t>
            </a:r>
            <a:endParaRPr lang="en-US" sz="1000" dirty="0"/>
          </a:p>
        </p:txBody>
      </p:sp>
      <p:pic>
        <p:nvPicPr>
          <p:cNvPr id="42" name="Image 5" descr="preencoded.png">    </p:cNvPr>
          <p:cNvPicPr>
            <a:picLocks noChangeAspect="1"/>
          </p:cNvPicPr>
          <p:nvPr/>
        </p:nvPicPr>
        <p:blipFill>
          <a:blip r:embed="rId6"/>
          <a:srcRect l="-2512" r="-2512" t="0" b="0"/>
          <a:stretch/>
        </p:blipFill>
        <p:spPr>
          <a:xfrm>
            <a:off x="6448349" y="5302606"/>
            <a:ext cx="105156" cy="133502"/>
          </a:xfrm>
          <a:prstGeom prst="rect">
            <a:avLst/>
          </a:prstGeom>
        </p:spPr>
      </p:pic>
      <p:sp>
        <p:nvSpPr>
          <p:cNvPr id="43" name="Text 35"/>
          <p:cNvSpPr txBox="1"/>
          <p:nvPr/>
        </p:nvSpPr>
        <p:spPr>
          <a:xfrm>
            <a:off x="6590995" y="5286146"/>
            <a:ext cx="767182"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费用维度：</a:t>
            </a:r>
            <a:endParaRPr lang="en-US" sz="1000" dirty="0"/>
          </a:p>
        </p:txBody>
      </p:sp>
      <p:sp>
        <p:nvSpPr>
          <p:cNvPr id="44" name="Text 36"/>
          <p:cNvSpPr txBox="1"/>
          <p:nvPr/>
        </p:nvSpPr>
        <p:spPr>
          <a:xfrm>
            <a:off x="6638544" y="5553151"/>
            <a:ext cx="900684"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现金流维度：</a:t>
            </a:r>
            <a:endParaRPr lang="en-US" sz="1000" dirty="0"/>
          </a:p>
        </p:txBody>
      </p:sp>
      <p:sp>
        <p:nvSpPr>
          <p:cNvPr id="45" name="Text 37"/>
          <p:cNvSpPr txBox="1"/>
          <p:nvPr/>
        </p:nvSpPr>
        <p:spPr>
          <a:xfrm>
            <a:off x="7258507" y="5286146"/>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研发投入、市场获客、人员规划、管理费用</a:t>
            </a:r>
            <a:endParaRPr lang="en-US" sz="1000" dirty="0"/>
          </a:p>
        </p:txBody>
      </p:sp>
      <p:pic>
        <p:nvPicPr>
          <p:cNvPr id="46" name="Image 6" descr="preencoded.png">    </p:cNvPr>
          <p:cNvPicPr>
            <a:picLocks noChangeAspect="1"/>
          </p:cNvPicPr>
          <p:nvPr/>
        </p:nvPicPr>
        <p:blipFill>
          <a:blip r:embed="rId7"/>
          <a:srcRect l="-837" r="-837" t="0" b="0"/>
          <a:stretch/>
        </p:blipFill>
        <p:spPr>
          <a:xfrm>
            <a:off x="6448349" y="5569610"/>
            <a:ext cx="152705" cy="133502"/>
          </a:xfrm>
          <a:prstGeom prst="rect">
            <a:avLst/>
          </a:prstGeom>
        </p:spPr>
      </p:pic>
      <p:sp>
        <p:nvSpPr>
          <p:cNvPr id="47" name="Text 38"/>
          <p:cNvSpPr txBox="1"/>
          <p:nvPr/>
        </p:nvSpPr>
        <p:spPr>
          <a:xfrm>
            <a:off x="7438644" y="5553151"/>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收付款周期、资本开支、融资节奏、现金缓冲</a:t>
            </a:r>
            <a:endParaRPr lang="en-US" sz="1000" dirty="0"/>
          </a:p>
        </p:txBody>
      </p:sp>
      <p:sp>
        <p:nvSpPr>
          <p:cNvPr id="48" name="Shape 39"/>
          <p:cNvSpPr/>
          <p:nvPr/>
        </p:nvSpPr>
        <p:spPr>
          <a:xfrm>
            <a:off x="1067105" y="6238951"/>
            <a:ext cx="4876495" cy="9144"/>
          </a:xfrm>
          <a:prstGeom prst="rect">
            <a:avLst/>
          </a:prstGeom>
          <a:solidFill>
            <a:srgbClr val="E5E7EB"/>
          </a:solidFill>
          <a:ln/>
        </p:spPr>
      </p:sp>
      <p:pic>
        <p:nvPicPr>
          <p:cNvPr id="49" name="Image 7" descr="preencoded.png">    </p:cNvPr>
          <p:cNvPicPr>
            <a:picLocks noChangeAspect="1"/>
          </p:cNvPicPr>
          <p:nvPr/>
        </p:nvPicPr>
        <p:blipFill>
          <a:blip r:embed="rId8"/>
          <a:srcRect l="0" r="0" t="0" b="0"/>
          <a:stretch/>
        </p:blipFill>
        <p:spPr>
          <a:xfrm>
            <a:off x="1067105" y="6524244"/>
            <a:ext cx="133502" cy="133502"/>
          </a:xfrm>
          <a:prstGeom prst="rect">
            <a:avLst/>
          </a:prstGeom>
        </p:spPr>
      </p:pic>
      <p:sp>
        <p:nvSpPr>
          <p:cNvPr id="50" name="Text 40"/>
          <p:cNvSpPr txBox="1"/>
          <p:nvPr/>
        </p:nvSpPr>
        <p:spPr>
          <a:xfrm>
            <a:off x="1276502" y="6409944"/>
            <a:ext cx="4625035" cy="352958"/>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关键洞察：Agentic AI商业化进展迅速，业财一体预算的自洽性是投资决策关键，不靠谱的预算模型会导致投资失败</a:t>
            </a:r>
            <a:endParaRPr lang="en-US" sz="1000" dirty="0"/>
          </a:p>
        </p:txBody>
      </p:sp>
      <p:sp>
        <p:nvSpPr>
          <p:cNvPr id="51" name="Shape 41"/>
          <p:cNvSpPr/>
          <p:nvPr/>
        </p:nvSpPr>
        <p:spPr>
          <a:xfrm>
            <a:off x="1429207" y="1714500"/>
            <a:ext cx="57607" cy="57607"/>
          </a:xfrm>
          <a:prstGeom prst="ellipse">
            <a:avLst/>
          </a:prstGeom>
          <a:solidFill>
            <a:srgbClr val="3B82F6"/>
          </a:solidFill>
          <a:ln/>
        </p:spPr>
      </p:sp>
      <p:sp>
        <p:nvSpPr>
          <p:cNvPr id="52" name="Shape 42"/>
          <p:cNvSpPr/>
          <p:nvPr/>
        </p:nvSpPr>
        <p:spPr>
          <a:xfrm>
            <a:off x="1904695" y="2095805"/>
            <a:ext cx="57607" cy="57607"/>
          </a:xfrm>
          <a:prstGeom prst="ellipse">
            <a:avLst/>
          </a:prstGeom>
          <a:solidFill>
            <a:srgbClr val="3B82F6"/>
          </a:solidFill>
          <a:ln/>
        </p:spPr>
      </p:sp>
      <p:sp>
        <p:nvSpPr>
          <p:cNvPr id="53" name="Shape 43"/>
          <p:cNvSpPr/>
          <p:nvPr/>
        </p:nvSpPr>
        <p:spPr>
          <a:xfrm>
            <a:off x="1333195" y="2476195"/>
            <a:ext cx="57607" cy="57607"/>
          </a:xfrm>
          <a:prstGeom prst="ellipse">
            <a:avLst/>
          </a:prstGeom>
          <a:solidFill>
            <a:srgbClr val="3B82F6"/>
          </a:solidFill>
          <a:ln/>
        </p:spPr>
      </p:sp>
      <p:sp>
        <p:nvSpPr>
          <p:cNvPr id="54" name="Shape 44"/>
          <p:cNvSpPr/>
          <p:nvPr/>
        </p:nvSpPr>
        <p:spPr>
          <a:xfrm>
            <a:off x="1444752" y="1861718"/>
            <a:ext cx="476402" cy="9144"/>
          </a:xfrm>
          <a:prstGeom prst="rect">
            <a:avLst/>
          </a:prstGeom>
          <a:solidFill>
            <a:srgbClr val="3B82F6">
              <a:alpha val="20000"/>
            </a:srgbClr>
          </a:solidFill>
          <a:ln/>
        </p:spPr>
      </p:sp>
      <p:sp>
        <p:nvSpPr>
          <p:cNvPr id="55" name="Shape 45"/>
          <p:cNvSpPr/>
          <p:nvPr/>
        </p:nvSpPr>
        <p:spPr>
          <a:xfrm>
            <a:off x="1837944" y="1940357"/>
            <a:ext cx="571500" cy="9144"/>
          </a:xfrm>
          <a:prstGeom prst="rect">
            <a:avLst/>
          </a:prstGeom>
          <a:solidFill>
            <a:srgbClr val="3B82F6">
              <a:alpha val="20000"/>
            </a:srgbClr>
          </a:solidFill>
          <a:ln/>
        </p:spPr>
      </p:sp>
      <p:sp>
        <p:nvSpPr>
          <p:cNvPr id="56" name="Text 46"/>
          <p:cNvSpPr txBox="1"/>
          <p:nvPr/>
        </p:nvSpPr>
        <p:spPr>
          <a:xfrm>
            <a:off x="1067105" y="609905"/>
            <a:ext cx="3072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商业计划书与数据准备</a:t>
            </a:r>
            <a:endParaRPr lang="en-US"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5436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创业者融资前必须明确的五大核心要素清单，一页掌握融资全景图</a:t>
            </a:r>
            <a:endParaRPr lang="en-US" sz="1200" dirty="0"/>
          </a:p>
        </p:txBody>
      </p:sp>
      <p:sp>
        <p:nvSpPr>
          <p:cNvPr id="6" name="Shape 3"/>
          <p:cNvSpPr/>
          <p:nvPr/>
        </p:nvSpPr>
        <p:spPr>
          <a:xfrm>
            <a:off x="1067105" y="1742846"/>
            <a:ext cx="4724705" cy="1028700"/>
          </a:xfrm>
          <a:prstGeom prst="rect">
            <a:avLst/>
          </a:prstGeom>
          <a:solidFill>
            <a:srgbClr val="F0F7FF"/>
          </a:solidFill>
          <a:ln/>
        </p:spPr>
      </p:sp>
      <p:sp>
        <p:nvSpPr>
          <p:cNvPr id="7" name="Shape 4"/>
          <p:cNvSpPr/>
          <p:nvPr/>
        </p:nvSpPr>
        <p:spPr>
          <a:xfrm>
            <a:off x="1067105" y="1742846"/>
            <a:ext cx="28346" cy="1028700"/>
          </a:xfrm>
          <a:prstGeom prst="rect">
            <a:avLst/>
          </a:prstGeom>
          <a:solidFill>
            <a:srgbClr val="2563EB"/>
          </a:solidFill>
          <a:ln/>
        </p:spPr>
      </p:sp>
      <p:pic>
        <p:nvPicPr>
          <p:cNvPr id="8" name="Image 1" descr="preencoded.png">    </p:cNvPr>
          <p:cNvPicPr>
            <a:picLocks noChangeAspect="1"/>
          </p:cNvPicPr>
          <p:nvPr/>
        </p:nvPicPr>
        <p:blipFill>
          <a:blip r:embed="rId2"/>
          <a:srcRect l="0" r="0" t="0" b="0"/>
          <a:stretch/>
        </p:blipFill>
        <p:spPr>
          <a:xfrm>
            <a:off x="1238098" y="1876349"/>
            <a:ext cx="190195" cy="190195"/>
          </a:xfrm>
          <a:prstGeom prst="rect">
            <a:avLst/>
          </a:prstGeom>
        </p:spPr>
      </p:pic>
      <p:sp>
        <p:nvSpPr>
          <p:cNvPr id="9" name="Shape 5"/>
          <p:cNvSpPr/>
          <p:nvPr/>
        </p:nvSpPr>
        <p:spPr>
          <a:xfrm>
            <a:off x="1067105" y="2885846"/>
            <a:ext cx="4724705" cy="1028700"/>
          </a:xfrm>
          <a:prstGeom prst="rect">
            <a:avLst/>
          </a:prstGeom>
          <a:solidFill>
            <a:srgbClr val="F0F7FF"/>
          </a:solidFill>
          <a:ln/>
        </p:spPr>
      </p:sp>
      <p:sp>
        <p:nvSpPr>
          <p:cNvPr id="10" name="Shape 6"/>
          <p:cNvSpPr/>
          <p:nvPr/>
        </p:nvSpPr>
        <p:spPr>
          <a:xfrm>
            <a:off x="1067105" y="2885846"/>
            <a:ext cx="28346" cy="1028700"/>
          </a:xfrm>
          <a:prstGeom prst="rect">
            <a:avLst/>
          </a:prstGeom>
          <a:solidFill>
            <a:srgbClr val="2563EB"/>
          </a:solidFill>
          <a:ln/>
        </p:spPr>
      </p:sp>
      <p:sp>
        <p:nvSpPr>
          <p:cNvPr id="11" name="Shape 7"/>
          <p:cNvSpPr/>
          <p:nvPr/>
        </p:nvSpPr>
        <p:spPr>
          <a:xfrm>
            <a:off x="1067105" y="4028846"/>
            <a:ext cx="4724705" cy="838505"/>
          </a:xfrm>
          <a:prstGeom prst="rect">
            <a:avLst/>
          </a:prstGeom>
          <a:solidFill>
            <a:srgbClr val="F0F7FF"/>
          </a:solidFill>
          <a:ln/>
        </p:spPr>
      </p:sp>
      <p:sp>
        <p:nvSpPr>
          <p:cNvPr id="12" name="Shape 8"/>
          <p:cNvSpPr/>
          <p:nvPr/>
        </p:nvSpPr>
        <p:spPr>
          <a:xfrm>
            <a:off x="1067105" y="4028846"/>
            <a:ext cx="28346" cy="838505"/>
          </a:xfrm>
          <a:prstGeom prst="rect">
            <a:avLst/>
          </a:prstGeom>
          <a:solidFill>
            <a:srgbClr val="2563EB"/>
          </a:solidFill>
          <a:ln/>
        </p:spPr>
      </p:sp>
      <p:sp>
        <p:nvSpPr>
          <p:cNvPr id="13" name="Text 9"/>
          <p:cNvSpPr txBox="1"/>
          <p:nvPr/>
        </p:nvSpPr>
        <p:spPr>
          <a:xfrm>
            <a:off x="1543507" y="1857146"/>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公司融资金额</a:t>
            </a:r>
            <a:endParaRPr lang="en-US" sz="1200" dirty="0"/>
          </a:p>
        </p:txBody>
      </p:sp>
      <p:sp>
        <p:nvSpPr>
          <p:cNvPr id="14" name="Text 10"/>
          <p:cNvSpPr txBox="1"/>
          <p:nvPr/>
        </p:nvSpPr>
        <p:spPr>
          <a:xfrm>
            <a:off x="1543507" y="3000146"/>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估值期望设定</a:t>
            </a:r>
            <a:endParaRPr lang="en-US" sz="1200" dirty="0"/>
          </a:p>
        </p:txBody>
      </p:sp>
      <p:sp>
        <p:nvSpPr>
          <p:cNvPr id="15" name="Text 11"/>
          <p:cNvSpPr txBox="1"/>
          <p:nvPr/>
        </p:nvSpPr>
        <p:spPr>
          <a:xfrm>
            <a:off x="1543507" y="4143146"/>
            <a:ext cx="140086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公司架构/融资币种</a:t>
            </a:r>
            <a:endParaRPr lang="en-US" sz="1200" dirty="0"/>
          </a:p>
        </p:txBody>
      </p:sp>
      <p:sp>
        <p:nvSpPr>
          <p:cNvPr id="16" name="Text 12"/>
          <p:cNvSpPr txBox="1"/>
          <p:nvPr/>
        </p:nvSpPr>
        <p:spPr>
          <a:xfrm>
            <a:off x="1505102" y="2115007"/>
            <a:ext cx="28053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明确12-18个月运营预算与25-30%缓冲资金</a:t>
            </a:r>
            <a:endParaRPr lang="en-US" sz="1000" dirty="0"/>
          </a:p>
        </p:txBody>
      </p:sp>
      <p:sp>
        <p:nvSpPr>
          <p:cNvPr id="17" name="Text 13"/>
          <p:cNvSpPr txBox="1"/>
          <p:nvPr/>
        </p:nvSpPr>
        <p:spPr>
          <a:xfrm>
            <a:off x="1505102" y="2305202"/>
            <a:ext cx="20912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设定业务里程碑与资金使用计划</a:t>
            </a:r>
            <a:endParaRPr lang="en-US" sz="1000" dirty="0"/>
          </a:p>
        </p:txBody>
      </p:sp>
      <p:sp>
        <p:nvSpPr>
          <p:cNvPr id="18" name="Text 14"/>
          <p:cNvSpPr txBox="1"/>
          <p:nvPr/>
        </p:nvSpPr>
        <p:spPr>
          <a:xfrm>
            <a:off x="1505102" y="2495398"/>
            <a:ext cx="18242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评估股权稀释与控制权平衡</a:t>
            </a:r>
            <a:endParaRPr lang="en-US" sz="1000" dirty="0"/>
          </a:p>
        </p:txBody>
      </p:sp>
      <p:pic>
        <p:nvPicPr>
          <p:cNvPr id="19" name="Image 2" descr="preencoded.png">    </p:cNvPr>
          <p:cNvPicPr>
            <a:picLocks noChangeAspect="1"/>
          </p:cNvPicPr>
          <p:nvPr/>
        </p:nvPicPr>
        <p:blipFill>
          <a:blip r:embed="rId3"/>
          <a:srcRect l="0" r="0" t="0" b="0"/>
          <a:stretch/>
        </p:blipFill>
        <p:spPr>
          <a:xfrm>
            <a:off x="1238098" y="3019349"/>
            <a:ext cx="190195" cy="190195"/>
          </a:xfrm>
          <a:prstGeom prst="rect">
            <a:avLst/>
          </a:prstGeom>
        </p:spPr>
      </p:pic>
      <p:sp>
        <p:nvSpPr>
          <p:cNvPr id="20" name="Text 15"/>
          <p:cNvSpPr txBox="1"/>
          <p:nvPr/>
        </p:nvSpPr>
        <p:spPr>
          <a:xfrm>
            <a:off x="1505102" y="3258007"/>
            <a:ext cx="19577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中后期：基于ARR或收入倍数</a:t>
            </a:r>
            <a:endParaRPr lang="en-US" sz="1000" dirty="0"/>
          </a:p>
        </p:txBody>
      </p:sp>
      <p:sp>
        <p:nvSpPr>
          <p:cNvPr id="21" name="Text 16"/>
          <p:cNvSpPr txBox="1"/>
          <p:nvPr/>
        </p:nvSpPr>
        <p:spPr>
          <a:xfrm>
            <a:off x="1505102" y="3448202"/>
            <a:ext cx="20912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FOMO赛道：同行最近估值对标</a:t>
            </a:r>
            <a:endParaRPr lang="en-US" sz="1000" dirty="0"/>
          </a:p>
        </p:txBody>
      </p:sp>
      <p:sp>
        <p:nvSpPr>
          <p:cNvPr id="22" name="Text 17"/>
          <p:cNvSpPr txBox="1"/>
          <p:nvPr/>
        </p:nvSpPr>
        <p:spPr>
          <a:xfrm>
            <a:off x="1505102" y="3638398"/>
            <a:ext cx="19577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合理预估FOMO溢价因素影响</a:t>
            </a:r>
            <a:endParaRPr lang="en-US" sz="1000" dirty="0"/>
          </a:p>
        </p:txBody>
      </p:sp>
      <p:pic>
        <p:nvPicPr>
          <p:cNvPr id="23" name="Image 3" descr="preencoded.png">    </p:cNvPr>
          <p:cNvPicPr>
            <a:picLocks noChangeAspect="1"/>
          </p:cNvPicPr>
          <p:nvPr/>
        </p:nvPicPr>
        <p:blipFill>
          <a:blip r:embed="rId4"/>
          <a:srcRect l="0" r="0" t="0" b="0"/>
          <a:stretch/>
        </p:blipFill>
        <p:spPr>
          <a:xfrm>
            <a:off x="1238098" y="4162349"/>
            <a:ext cx="190195" cy="190195"/>
          </a:xfrm>
          <a:prstGeom prst="rect">
            <a:avLst/>
          </a:prstGeom>
        </p:spPr>
      </p:pic>
      <p:sp>
        <p:nvSpPr>
          <p:cNvPr id="24" name="Text 18"/>
          <p:cNvSpPr txBox="1"/>
          <p:nvPr/>
        </p:nvSpPr>
        <p:spPr>
          <a:xfrm>
            <a:off x="1505102" y="4401007"/>
            <a:ext cx="18242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明确目标市场与架构匹配性</a:t>
            </a:r>
            <a:endParaRPr lang="en-US" sz="1000" dirty="0"/>
          </a:p>
        </p:txBody>
      </p:sp>
      <p:sp>
        <p:nvSpPr>
          <p:cNvPr id="25" name="Text 19"/>
          <p:cNvSpPr txBox="1"/>
          <p:nvPr/>
        </p:nvSpPr>
        <p:spPr>
          <a:xfrm>
            <a:off x="1505102" y="4591202"/>
            <a:ext cx="32342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币种选择:美元(海外/机器人)vs人民币(硬科技/国内)</a:t>
            </a:r>
            <a:endParaRPr lang="en-US" sz="1000" dirty="0"/>
          </a:p>
        </p:txBody>
      </p:sp>
      <p:sp>
        <p:nvSpPr>
          <p:cNvPr id="26" name="Shape 20"/>
          <p:cNvSpPr/>
          <p:nvPr/>
        </p:nvSpPr>
        <p:spPr>
          <a:xfrm>
            <a:off x="6248095" y="1742846"/>
            <a:ext cx="4876495" cy="1218895"/>
          </a:xfrm>
          <a:prstGeom prst="rect">
            <a:avLst/>
          </a:prstGeom>
          <a:solidFill>
            <a:srgbClr val="F0F7FF"/>
          </a:solidFill>
          <a:ln/>
        </p:spPr>
      </p:sp>
      <p:sp>
        <p:nvSpPr>
          <p:cNvPr id="27" name="Shape 21"/>
          <p:cNvSpPr/>
          <p:nvPr/>
        </p:nvSpPr>
        <p:spPr>
          <a:xfrm>
            <a:off x="6248095" y="1742846"/>
            <a:ext cx="28346" cy="1218895"/>
          </a:xfrm>
          <a:prstGeom prst="rect">
            <a:avLst/>
          </a:prstGeom>
          <a:solidFill>
            <a:srgbClr val="2563EB"/>
          </a:solidFill>
          <a:ln/>
        </p:spPr>
      </p:sp>
      <p:pic>
        <p:nvPicPr>
          <p:cNvPr id="28" name="Image 4" descr="preencoded.png">    </p:cNvPr>
          <p:cNvPicPr>
            <a:picLocks noChangeAspect="1"/>
          </p:cNvPicPr>
          <p:nvPr/>
        </p:nvPicPr>
        <p:blipFill>
          <a:blip r:embed="rId5"/>
          <a:srcRect l="0" r="0" t="0" b="0"/>
          <a:stretch/>
        </p:blipFill>
        <p:spPr>
          <a:xfrm>
            <a:off x="6420002" y="1876349"/>
            <a:ext cx="237744" cy="190195"/>
          </a:xfrm>
          <a:prstGeom prst="rect">
            <a:avLst/>
          </a:prstGeom>
        </p:spPr>
      </p:pic>
      <p:sp>
        <p:nvSpPr>
          <p:cNvPr id="29" name="Shape 22"/>
          <p:cNvSpPr/>
          <p:nvPr/>
        </p:nvSpPr>
        <p:spPr>
          <a:xfrm>
            <a:off x="6248095" y="3076956"/>
            <a:ext cx="4876495" cy="1218895"/>
          </a:xfrm>
          <a:prstGeom prst="rect">
            <a:avLst/>
          </a:prstGeom>
          <a:solidFill>
            <a:srgbClr val="F0F7FF"/>
          </a:solidFill>
          <a:ln/>
        </p:spPr>
      </p:sp>
      <p:sp>
        <p:nvSpPr>
          <p:cNvPr id="30" name="Shape 23"/>
          <p:cNvSpPr/>
          <p:nvPr/>
        </p:nvSpPr>
        <p:spPr>
          <a:xfrm>
            <a:off x="6248095" y="3076956"/>
            <a:ext cx="28346" cy="1218895"/>
          </a:xfrm>
          <a:prstGeom prst="rect">
            <a:avLst/>
          </a:prstGeom>
          <a:solidFill>
            <a:srgbClr val="2563EB"/>
          </a:solidFill>
          <a:ln/>
        </p:spPr>
      </p:sp>
      <p:sp>
        <p:nvSpPr>
          <p:cNvPr id="31" name="Text 24"/>
          <p:cNvSpPr txBox="1"/>
          <p:nvPr/>
        </p:nvSpPr>
        <p:spPr>
          <a:xfrm>
            <a:off x="6772046" y="1857146"/>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投资机构筛选</a:t>
            </a:r>
            <a:endParaRPr lang="en-US" sz="1200" dirty="0"/>
          </a:p>
        </p:txBody>
      </p:sp>
      <p:sp>
        <p:nvSpPr>
          <p:cNvPr id="32" name="Text 25"/>
          <p:cNvSpPr txBox="1"/>
          <p:nvPr/>
        </p:nvSpPr>
        <p:spPr>
          <a:xfrm>
            <a:off x="6772046" y="3191256"/>
            <a:ext cx="121981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投资人mapping</a:t>
            </a:r>
            <a:endParaRPr lang="en-US" sz="1200" dirty="0"/>
          </a:p>
        </p:txBody>
      </p:sp>
      <p:sp>
        <p:nvSpPr>
          <p:cNvPr id="33" name="Text 26"/>
          <p:cNvSpPr txBox="1"/>
          <p:nvPr/>
        </p:nvSpPr>
        <p:spPr>
          <a:xfrm>
            <a:off x="6687007" y="2115007"/>
            <a:ext cx="14246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优先考虑市场化机构</a:t>
            </a:r>
            <a:endParaRPr lang="en-US" sz="1000" dirty="0"/>
          </a:p>
        </p:txBody>
      </p:sp>
      <p:sp>
        <p:nvSpPr>
          <p:cNvPr id="34" name="Text 27"/>
          <p:cNvSpPr txBox="1"/>
          <p:nvPr/>
        </p:nvSpPr>
        <p:spPr>
          <a:xfrm>
            <a:off x="6687007" y="2305202"/>
            <a:ext cx="19577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锁定赛道最近投资活跃的机构</a:t>
            </a:r>
            <a:endParaRPr lang="en-US" sz="1000" dirty="0"/>
          </a:p>
        </p:txBody>
      </p:sp>
      <p:sp>
        <p:nvSpPr>
          <p:cNvPr id="35" name="Text 28"/>
          <p:cNvSpPr txBox="1"/>
          <p:nvPr/>
        </p:nvSpPr>
        <p:spPr>
          <a:xfrm>
            <a:off x="6687007" y="2495398"/>
            <a:ext cx="20912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检查所选基金的投资阶段匹配度</a:t>
            </a:r>
            <a:endParaRPr lang="en-US" sz="1000" dirty="0"/>
          </a:p>
        </p:txBody>
      </p:sp>
      <p:sp>
        <p:nvSpPr>
          <p:cNvPr id="36" name="Text 29"/>
          <p:cNvSpPr txBox="1"/>
          <p:nvPr/>
        </p:nvSpPr>
        <p:spPr>
          <a:xfrm>
            <a:off x="6687007" y="2686507"/>
            <a:ext cx="19577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调研机构历史投资偏好与案例</a:t>
            </a:r>
            <a:endParaRPr lang="en-US" sz="1000" dirty="0"/>
          </a:p>
        </p:txBody>
      </p:sp>
      <p:pic>
        <p:nvPicPr>
          <p:cNvPr id="37" name="Image 5" descr="preencoded.png">    </p:cNvPr>
          <p:cNvPicPr>
            <a:picLocks noChangeAspect="1"/>
          </p:cNvPicPr>
          <p:nvPr/>
        </p:nvPicPr>
        <p:blipFill>
          <a:blip r:embed="rId6"/>
          <a:srcRect l="0" r="0" t="0" b="0"/>
          <a:stretch/>
        </p:blipFill>
        <p:spPr>
          <a:xfrm>
            <a:off x="6420002" y="3209544"/>
            <a:ext cx="237744" cy="190195"/>
          </a:xfrm>
          <a:prstGeom prst="rect">
            <a:avLst/>
          </a:prstGeom>
        </p:spPr>
      </p:pic>
      <p:sp>
        <p:nvSpPr>
          <p:cNvPr id="38" name="Text 30"/>
          <p:cNvSpPr txBox="1"/>
          <p:nvPr/>
        </p:nvSpPr>
        <p:spPr>
          <a:xfrm>
            <a:off x="6687007" y="3448202"/>
            <a:ext cx="22247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锁定目标机构中活跃的投资负责人</a:t>
            </a:r>
            <a:endParaRPr lang="en-US" sz="1000" dirty="0"/>
          </a:p>
        </p:txBody>
      </p:sp>
      <p:sp>
        <p:nvSpPr>
          <p:cNvPr id="39" name="Text 31"/>
          <p:cNvSpPr txBox="1"/>
          <p:nvPr/>
        </p:nvSpPr>
        <p:spPr>
          <a:xfrm>
            <a:off x="6687007" y="3638398"/>
            <a:ext cx="24816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准备应对"白嫖"的递进式信息披露策略</a:t>
            </a:r>
            <a:endParaRPr lang="en-US" sz="1000" dirty="0"/>
          </a:p>
        </p:txBody>
      </p:sp>
      <p:sp>
        <p:nvSpPr>
          <p:cNvPr id="40" name="Text 32"/>
          <p:cNvSpPr txBox="1"/>
          <p:nvPr/>
        </p:nvSpPr>
        <p:spPr>
          <a:xfrm>
            <a:off x="6687007" y="3829507"/>
            <a:ext cx="19577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建立投资人接触与跟进时间表</a:t>
            </a:r>
            <a:endParaRPr lang="en-US" sz="1000" dirty="0"/>
          </a:p>
        </p:txBody>
      </p:sp>
      <p:sp>
        <p:nvSpPr>
          <p:cNvPr id="41" name="Text 33"/>
          <p:cNvSpPr txBox="1"/>
          <p:nvPr/>
        </p:nvSpPr>
        <p:spPr>
          <a:xfrm>
            <a:off x="6687007" y="4019702"/>
            <a:ext cx="19577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设计竞争性机制与FOMO氛围</a:t>
            </a:r>
            <a:endParaRPr lang="en-US" sz="1000" dirty="0"/>
          </a:p>
        </p:txBody>
      </p:sp>
      <p:sp>
        <p:nvSpPr>
          <p:cNvPr id="42" name="Shape 34"/>
          <p:cNvSpPr/>
          <p:nvPr/>
        </p:nvSpPr>
        <p:spPr>
          <a:xfrm>
            <a:off x="6248095" y="4486046"/>
            <a:ext cx="4876495" cy="1314907"/>
          </a:xfrm>
          <a:prstGeom prst="roundRect">
            <a:avLst>
              <a:gd name="adj" fmla="val 4031"/>
            </a:avLst>
          </a:prstGeom>
          <a:solidFill>
            <a:srgbClr val="FFFBEB"/>
          </a:solidFill>
          <a:ln w="12700">
            <a:solidFill>
              <a:srgbClr val="FEF3C7"/>
            </a:solidFill>
            <a:prstDash val="solid"/>
          </a:ln>
        </p:spPr>
      </p:sp>
      <p:pic>
        <p:nvPicPr>
          <p:cNvPr id="43" name="Image 6" descr="preencoded.png">    </p:cNvPr>
          <p:cNvPicPr>
            <a:picLocks noChangeAspect="1"/>
          </p:cNvPicPr>
          <p:nvPr/>
        </p:nvPicPr>
        <p:blipFill>
          <a:blip r:embed="rId7"/>
          <a:srcRect l="0" r="0" t="0" b="0"/>
          <a:stretch/>
        </p:blipFill>
        <p:spPr>
          <a:xfrm>
            <a:off x="6448349" y="4705502"/>
            <a:ext cx="142646" cy="190195"/>
          </a:xfrm>
          <a:prstGeom prst="rect">
            <a:avLst/>
          </a:prstGeom>
        </p:spPr>
      </p:pic>
      <p:sp>
        <p:nvSpPr>
          <p:cNvPr id="44" name="Text 35"/>
          <p:cNvSpPr txBox="1"/>
          <p:nvPr/>
        </p:nvSpPr>
        <p:spPr>
          <a:xfrm>
            <a:off x="6705295" y="4705502"/>
            <a:ext cx="734263"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实战提醒</a:t>
            </a:r>
            <a:endParaRPr lang="en-US" sz="1200" dirty="0"/>
          </a:p>
        </p:txBody>
      </p:sp>
      <p:sp>
        <p:nvSpPr>
          <p:cNvPr id="45" name="Text 36"/>
          <p:cNvSpPr txBox="1"/>
          <p:nvPr/>
        </p:nvSpPr>
        <p:spPr>
          <a:xfrm>
            <a:off x="6448349" y="5038344"/>
            <a:ext cx="4500677"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以上核心决策清单需在团队内部明确并达成一致，避免在投资人面前出现分歧。尤其在Agentic AI赛道，资本市场关注度高但审慎性强，创业团队需在接触投资人前做足准备工作。</a:t>
            </a:r>
            <a:endParaRPr lang="en-US" sz="1000" dirty="0"/>
          </a:p>
        </p:txBody>
      </p:sp>
      <p:sp>
        <p:nvSpPr>
          <p:cNvPr id="46" name="Shape 37"/>
          <p:cNvSpPr/>
          <p:nvPr/>
        </p:nvSpPr>
        <p:spPr>
          <a:xfrm>
            <a:off x="1067105" y="5800954"/>
            <a:ext cx="10058400" cy="9144"/>
          </a:xfrm>
          <a:prstGeom prst="rect">
            <a:avLst/>
          </a:prstGeom>
          <a:solidFill>
            <a:srgbClr val="E5E7EB"/>
          </a:solidFill>
          <a:ln/>
        </p:spPr>
      </p:sp>
      <p:pic>
        <p:nvPicPr>
          <p:cNvPr id="47" name="Image 7" descr="preencoded.png">    </p:cNvPr>
          <p:cNvPicPr>
            <a:picLocks noChangeAspect="1"/>
          </p:cNvPicPr>
          <p:nvPr/>
        </p:nvPicPr>
        <p:blipFill>
          <a:blip r:embed="rId8"/>
          <a:srcRect l="0" r="0" t="0" b="0"/>
          <a:stretch/>
        </p:blipFill>
        <p:spPr>
          <a:xfrm>
            <a:off x="1067105" y="5991149"/>
            <a:ext cx="133502" cy="133502"/>
          </a:xfrm>
          <a:prstGeom prst="rect">
            <a:avLst/>
          </a:prstGeom>
        </p:spPr>
      </p:pic>
      <p:sp>
        <p:nvSpPr>
          <p:cNvPr id="48" name="Text 38"/>
          <p:cNvSpPr txBox="1"/>
          <p:nvPr/>
        </p:nvSpPr>
        <p:spPr>
          <a:xfrm>
            <a:off x="1276502" y="5971946"/>
            <a:ext cx="67683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核心原则：融资策略应与业务发展阶段匹配，围绕核心产品进展设计融资节奏，避免融资不足或过度融资两种极端</a:t>
            </a:r>
            <a:endParaRPr lang="en-US" sz="1000" dirty="0"/>
          </a:p>
        </p:txBody>
      </p:sp>
      <p:sp>
        <p:nvSpPr>
          <p:cNvPr id="49" name="Shape 39"/>
          <p:cNvSpPr/>
          <p:nvPr/>
        </p:nvSpPr>
        <p:spPr>
          <a:xfrm>
            <a:off x="1429207" y="1714500"/>
            <a:ext cx="57607" cy="57607"/>
          </a:xfrm>
          <a:prstGeom prst="ellipse">
            <a:avLst/>
          </a:prstGeom>
          <a:solidFill>
            <a:srgbClr val="3B82F6"/>
          </a:solidFill>
          <a:ln/>
        </p:spPr>
      </p:sp>
      <p:sp>
        <p:nvSpPr>
          <p:cNvPr id="50" name="Shape 40"/>
          <p:cNvSpPr/>
          <p:nvPr/>
        </p:nvSpPr>
        <p:spPr>
          <a:xfrm>
            <a:off x="1904695" y="2095805"/>
            <a:ext cx="57607" cy="57607"/>
          </a:xfrm>
          <a:prstGeom prst="ellipse">
            <a:avLst/>
          </a:prstGeom>
          <a:solidFill>
            <a:srgbClr val="3B82F6"/>
          </a:solidFill>
          <a:ln/>
        </p:spPr>
      </p:sp>
      <p:sp>
        <p:nvSpPr>
          <p:cNvPr id="51" name="Shape 41"/>
          <p:cNvSpPr/>
          <p:nvPr/>
        </p:nvSpPr>
        <p:spPr>
          <a:xfrm>
            <a:off x="1333195" y="2476195"/>
            <a:ext cx="57607" cy="57607"/>
          </a:xfrm>
          <a:prstGeom prst="ellipse">
            <a:avLst/>
          </a:prstGeom>
          <a:solidFill>
            <a:srgbClr val="3B82F6"/>
          </a:solidFill>
          <a:ln/>
        </p:spPr>
      </p:sp>
      <p:sp>
        <p:nvSpPr>
          <p:cNvPr id="52" name="Shape 42"/>
          <p:cNvSpPr/>
          <p:nvPr/>
        </p:nvSpPr>
        <p:spPr>
          <a:xfrm>
            <a:off x="1444752" y="1861718"/>
            <a:ext cx="476402" cy="9144"/>
          </a:xfrm>
          <a:prstGeom prst="rect">
            <a:avLst/>
          </a:prstGeom>
          <a:solidFill>
            <a:srgbClr val="3B82F6">
              <a:alpha val="20000"/>
            </a:srgbClr>
          </a:solidFill>
          <a:ln/>
        </p:spPr>
      </p:sp>
      <p:sp>
        <p:nvSpPr>
          <p:cNvPr id="53" name="Shape 43"/>
          <p:cNvSpPr/>
          <p:nvPr/>
        </p:nvSpPr>
        <p:spPr>
          <a:xfrm>
            <a:off x="1837944" y="1940357"/>
            <a:ext cx="571500" cy="9144"/>
          </a:xfrm>
          <a:prstGeom prst="rect">
            <a:avLst/>
          </a:prstGeom>
          <a:solidFill>
            <a:srgbClr val="3B82F6">
              <a:alpha val="20000"/>
            </a:srgbClr>
          </a:solidFill>
          <a:ln/>
        </p:spPr>
      </p:sp>
      <p:sp>
        <p:nvSpPr>
          <p:cNvPr id="54" name="Text 44"/>
          <p:cNvSpPr txBox="1"/>
          <p:nvPr/>
        </p:nvSpPr>
        <p:spPr>
          <a:xfrm>
            <a:off x="1067105" y="609905"/>
            <a:ext cx="35295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融资方核心决策Checklist</a:t>
            </a:r>
            <a:endParaRPr lang="en-US"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629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怎样借用竞争性、创造价格锚点、激发投资人紧迫感</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创造平行竞争格局</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建立稀缺性感知</a:t>
            </a:r>
            <a:endParaRPr lang="en-US" sz="1200" dirty="0"/>
          </a:p>
        </p:txBody>
      </p:sp>
      <p:sp>
        <p:nvSpPr>
          <p:cNvPr id="12" name="Text 9"/>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设计合理时间窗口</a:t>
            </a:r>
            <a:endParaRPr lang="en-US" sz="1200" dirty="0"/>
          </a:p>
        </p:txBody>
      </p:sp>
      <p:sp>
        <p:nvSpPr>
          <p:cNvPr id="13" name="Text 10"/>
          <p:cNvSpPr txBox="1"/>
          <p:nvPr/>
        </p:nvSpPr>
        <p:spPr>
          <a:xfrm>
            <a:off x="1209751" y="41623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锚定头部投资人</a:t>
            </a:r>
            <a:endParaRPr lang="en-US" sz="1200" dirty="0"/>
          </a:p>
        </p:txBody>
      </p:sp>
      <p:sp>
        <p:nvSpPr>
          <p:cNvPr id="14" name="Text 11"/>
          <p:cNvSpPr txBox="1"/>
          <p:nvPr/>
        </p:nvSpPr>
        <p:spPr>
          <a:xfrm>
            <a:off x="1209751" y="20189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同时与多家同级别投资机构保持积极沟通，确保至少3-5家基金处于相近评估阶段，避免单线程推进带来的被动局面</a:t>
            </a:r>
            <a:endParaRPr lang="en-US" sz="1000" dirty="0"/>
          </a:p>
        </p:txBody>
      </p:sp>
      <p:sp>
        <p:nvSpPr>
          <p:cNvPr id="15" name="Text 12"/>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明确传达已超额认购的事实（如有）或其他基金的兴趣，强调融资额度有限或计划短期内完成，制造"稀缺性资源"认知</a:t>
            </a:r>
            <a:endParaRPr lang="en-US" sz="1000" dirty="0"/>
          </a:p>
        </p:txBody>
      </p:sp>
      <p:sp>
        <p:nvSpPr>
          <p:cNvPr id="16" name="Text 13"/>
          <p:cNvSpPr txBox="1"/>
          <p:nvPr/>
        </p:nvSpPr>
        <p:spPr>
          <a:xfrm>
            <a:off x="1209751" y="36191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设置2-3周的决策窗口期，足够充分尽调但又不至于拖延；明确传达融资关闭时间，推动投资人快速决策</a:t>
            </a:r>
            <a:endParaRPr lang="en-US" sz="1000" dirty="0"/>
          </a:p>
        </p:txBody>
      </p:sp>
      <p:sp>
        <p:nvSpPr>
          <p:cNvPr id="17" name="Text 14"/>
          <p:cNvSpPr txBox="1"/>
          <p:nvPr/>
        </p:nvSpPr>
        <p:spPr>
          <a:xfrm>
            <a:off x="1209751" y="4419295"/>
            <a:ext cx="46058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争取头部VC/知名投资人作为领投或早期确认，利用其背书效应带动其他投资方，形成正向信号放大</a:t>
            </a:r>
            <a:endParaRPr lang="en-US" sz="1000" dirty="0"/>
          </a:p>
        </p:txBody>
      </p:sp>
      <p:sp>
        <p:nvSpPr>
          <p:cNvPr id="18" name="Shape 15"/>
          <p:cNvSpPr/>
          <p:nvPr/>
        </p:nvSpPr>
        <p:spPr>
          <a:xfrm>
            <a:off x="6248095" y="1742846"/>
            <a:ext cx="4876495" cy="2133295"/>
          </a:xfrm>
          <a:prstGeom prst="roundRect">
            <a:avLst>
              <a:gd name="adj" fmla="val 1531"/>
            </a:avLst>
          </a:prstGeom>
          <a:solidFill>
            <a:srgbClr val="EFF6FF"/>
          </a:solidFill>
          <a:ln w="12700">
            <a:solidFill>
              <a:srgbClr val="DBEAFE"/>
            </a:solidFill>
            <a:prstDash val="solid"/>
          </a:ln>
        </p:spPr>
      </p:sp>
      <p:sp>
        <p:nvSpPr>
          <p:cNvPr id="19" name="Text 16"/>
          <p:cNvSpPr txBox="1"/>
          <p:nvPr/>
        </p:nvSpPr>
        <p:spPr>
          <a:xfrm>
            <a:off x="6448349" y="1962302"/>
            <a:ext cx="14959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FOMO指数优化策略</a:t>
            </a:r>
            <a:endParaRPr lang="en-US" sz="1200" dirty="0"/>
          </a:p>
        </p:txBody>
      </p:sp>
      <p:sp>
        <p:nvSpPr>
          <p:cNvPr id="20" name="Text 17"/>
          <p:cNvSpPr txBox="1"/>
          <p:nvPr/>
        </p:nvSpPr>
        <p:spPr>
          <a:xfrm>
            <a:off x="10239451" y="1981505"/>
            <a:ext cx="7818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市场心理驱动</a:t>
            </a:r>
            <a:endParaRPr lang="en-US" sz="900" dirty="0"/>
          </a:p>
        </p:txBody>
      </p:sp>
      <p:sp>
        <p:nvSpPr>
          <p:cNvPr id="21" name="Text 18"/>
          <p:cNvSpPr txBox="1"/>
          <p:nvPr/>
        </p:nvSpPr>
        <p:spPr>
          <a:xfrm>
            <a:off x="6448349" y="2295144"/>
            <a:ext cx="10341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业绩超预期展示</a:t>
            </a:r>
            <a:endParaRPr lang="en-US" sz="1000" dirty="0"/>
          </a:p>
        </p:txBody>
      </p:sp>
      <p:sp>
        <p:nvSpPr>
          <p:cNvPr id="22" name="Text 19"/>
          <p:cNvSpPr txBox="1"/>
          <p:nvPr/>
        </p:nvSpPr>
        <p:spPr>
          <a:xfrm>
            <a:off x="10632643" y="2295144"/>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85%</a:t>
            </a:r>
            <a:endParaRPr lang="en-US" sz="1000" dirty="0"/>
          </a:p>
        </p:txBody>
      </p:sp>
      <p:sp>
        <p:nvSpPr>
          <p:cNvPr id="23" name="Text 20"/>
          <p:cNvSpPr txBox="1"/>
          <p:nvPr/>
        </p:nvSpPr>
        <p:spPr>
          <a:xfrm>
            <a:off x="6448349" y="2771546"/>
            <a:ext cx="12243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市场/竞品变化提醒</a:t>
            </a:r>
            <a:endParaRPr lang="en-US" sz="1000" dirty="0"/>
          </a:p>
        </p:txBody>
      </p:sp>
      <p:sp>
        <p:nvSpPr>
          <p:cNvPr id="24" name="Text 21"/>
          <p:cNvSpPr txBox="1"/>
          <p:nvPr/>
        </p:nvSpPr>
        <p:spPr>
          <a:xfrm>
            <a:off x="10636301" y="2771546"/>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70%</a:t>
            </a:r>
            <a:endParaRPr lang="en-US" sz="1000" dirty="0"/>
          </a:p>
        </p:txBody>
      </p:sp>
      <p:sp>
        <p:nvSpPr>
          <p:cNvPr id="25" name="Text 22"/>
          <p:cNvSpPr txBox="1"/>
          <p:nvPr/>
        </p:nvSpPr>
        <p:spPr>
          <a:xfrm>
            <a:off x="6448349" y="3247949"/>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关键人才加入信号</a:t>
            </a:r>
            <a:endParaRPr lang="en-US" sz="1000" dirty="0"/>
          </a:p>
        </p:txBody>
      </p:sp>
      <p:sp>
        <p:nvSpPr>
          <p:cNvPr id="26" name="Text 23"/>
          <p:cNvSpPr txBox="1"/>
          <p:nvPr/>
        </p:nvSpPr>
        <p:spPr>
          <a:xfrm>
            <a:off x="10640873" y="3247949"/>
            <a:ext cx="3858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75%</a:t>
            </a:r>
            <a:endParaRPr lang="en-US" sz="1000" dirty="0"/>
          </a:p>
        </p:txBody>
      </p:sp>
      <p:sp>
        <p:nvSpPr>
          <p:cNvPr id="27" name="Shape 24"/>
          <p:cNvSpPr/>
          <p:nvPr/>
        </p:nvSpPr>
        <p:spPr>
          <a:xfrm>
            <a:off x="6448349" y="2514600"/>
            <a:ext cx="4476902" cy="95098"/>
          </a:xfrm>
          <a:prstGeom prst="roundRect">
            <a:avLst>
              <a:gd name="adj" fmla="val 480767"/>
            </a:avLst>
          </a:prstGeom>
          <a:solidFill>
            <a:srgbClr val="E5E7EB"/>
          </a:solidFill>
          <a:ln/>
        </p:spPr>
      </p:sp>
      <p:sp>
        <p:nvSpPr>
          <p:cNvPr id="28" name="Shape 25"/>
          <p:cNvSpPr/>
          <p:nvPr/>
        </p:nvSpPr>
        <p:spPr>
          <a:xfrm>
            <a:off x="6448349" y="2991002"/>
            <a:ext cx="4476902" cy="95098"/>
          </a:xfrm>
          <a:prstGeom prst="roundRect">
            <a:avLst>
              <a:gd name="adj" fmla="val 480767"/>
            </a:avLst>
          </a:prstGeom>
          <a:solidFill>
            <a:srgbClr val="E5E7EB"/>
          </a:solidFill>
          <a:ln/>
        </p:spPr>
      </p:sp>
      <p:sp>
        <p:nvSpPr>
          <p:cNvPr id="29" name="Shape 26"/>
          <p:cNvSpPr/>
          <p:nvPr/>
        </p:nvSpPr>
        <p:spPr>
          <a:xfrm>
            <a:off x="6448349" y="3467405"/>
            <a:ext cx="4476902" cy="95098"/>
          </a:xfrm>
          <a:prstGeom prst="roundRect">
            <a:avLst>
              <a:gd name="adj" fmla="val 480767"/>
            </a:avLst>
          </a:prstGeom>
          <a:solidFill>
            <a:srgbClr val="E5E7EB"/>
          </a:solidFill>
          <a:ln/>
        </p:spPr>
      </p:sp>
      <p:sp>
        <p:nvSpPr>
          <p:cNvPr id="30" name="Shape 27"/>
          <p:cNvSpPr/>
          <p:nvPr/>
        </p:nvSpPr>
        <p:spPr>
          <a:xfrm>
            <a:off x="6448349" y="2514600"/>
            <a:ext cx="3810305" cy="95098"/>
          </a:xfrm>
          <a:prstGeom prst="roundRect">
            <a:avLst>
              <a:gd name="adj" fmla="val 480767"/>
            </a:avLst>
          </a:prstGeom>
          <a:solidFill>
            <a:srgbClr val="3B82F6"/>
          </a:solidFill>
          <a:ln/>
        </p:spPr>
      </p:sp>
      <p:sp>
        <p:nvSpPr>
          <p:cNvPr id="31" name="Shape 28"/>
          <p:cNvSpPr/>
          <p:nvPr/>
        </p:nvSpPr>
        <p:spPr>
          <a:xfrm>
            <a:off x="6448349" y="2991002"/>
            <a:ext cx="3133649" cy="95098"/>
          </a:xfrm>
          <a:prstGeom prst="roundRect">
            <a:avLst>
              <a:gd name="adj" fmla="val 480767"/>
            </a:avLst>
          </a:prstGeom>
          <a:solidFill>
            <a:srgbClr val="3B82F6"/>
          </a:solidFill>
          <a:ln/>
        </p:spPr>
      </p:sp>
      <p:sp>
        <p:nvSpPr>
          <p:cNvPr id="32" name="Shape 29"/>
          <p:cNvSpPr/>
          <p:nvPr/>
        </p:nvSpPr>
        <p:spPr>
          <a:xfrm>
            <a:off x="6448349" y="3467405"/>
            <a:ext cx="3362249" cy="95098"/>
          </a:xfrm>
          <a:prstGeom prst="roundRect">
            <a:avLst>
              <a:gd name="adj" fmla="val 480767"/>
            </a:avLst>
          </a:prstGeom>
          <a:solidFill>
            <a:srgbClr val="3B82F6"/>
          </a:solidFill>
          <a:ln/>
        </p:spPr>
      </p:sp>
      <p:sp>
        <p:nvSpPr>
          <p:cNvPr id="33" name="Shape 30"/>
          <p:cNvSpPr/>
          <p:nvPr/>
        </p:nvSpPr>
        <p:spPr>
          <a:xfrm>
            <a:off x="6248095" y="4105656"/>
            <a:ext cx="4876495" cy="1772107"/>
          </a:xfrm>
          <a:prstGeom prst="roundRect">
            <a:avLst>
              <a:gd name="adj" fmla="val 2219"/>
            </a:avLst>
          </a:prstGeom>
          <a:solidFill>
            <a:srgbClr val="F9FAFB"/>
          </a:solidFill>
          <a:ln w="12700">
            <a:solidFill>
              <a:srgbClr val="E5E7EB"/>
            </a:solidFill>
            <a:prstDash val="solid"/>
          </a:ln>
        </p:spPr>
      </p:sp>
      <p:sp>
        <p:nvSpPr>
          <p:cNvPr id="34" name="Text 31"/>
          <p:cNvSpPr txBox="1"/>
          <p:nvPr/>
        </p:nvSpPr>
        <p:spPr>
          <a:xfrm>
            <a:off x="6448349" y="4324198"/>
            <a:ext cx="1495958"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理想融资节奏时间轴</a:t>
            </a:r>
            <a:endParaRPr lang="en-US" sz="1200" dirty="0"/>
          </a:p>
        </p:txBody>
      </p:sp>
      <p:sp>
        <p:nvSpPr>
          <p:cNvPr id="35" name="Shape 32"/>
          <p:cNvSpPr/>
          <p:nvPr/>
        </p:nvSpPr>
        <p:spPr>
          <a:xfrm>
            <a:off x="6448349" y="4686300"/>
            <a:ext cx="114300" cy="114300"/>
          </a:xfrm>
          <a:prstGeom prst="ellipse">
            <a:avLst/>
          </a:prstGeom>
          <a:solidFill>
            <a:srgbClr val="3B82F6"/>
          </a:solidFill>
          <a:ln/>
        </p:spPr>
      </p:sp>
      <p:sp>
        <p:nvSpPr>
          <p:cNvPr id="36" name="Shape 33"/>
          <p:cNvSpPr/>
          <p:nvPr/>
        </p:nvSpPr>
        <p:spPr>
          <a:xfrm>
            <a:off x="6448349" y="4990795"/>
            <a:ext cx="114300" cy="114300"/>
          </a:xfrm>
          <a:prstGeom prst="ellipse">
            <a:avLst/>
          </a:prstGeom>
          <a:solidFill>
            <a:srgbClr val="3B82F6"/>
          </a:solidFill>
          <a:ln/>
        </p:spPr>
      </p:sp>
      <p:sp>
        <p:nvSpPr>
          <p:cNvPr id="37" name="Shape 34"/>
          <p:cNvSpPr/>
          <p:nvPr/>
        </p:nvSpPr>
        <p:spPr>
          <a:xfrm>
            <a:off x="6448349" y="5257800"/>
            <a:ext cx="114300" cy="114300"/>
          </a:xfrm>
          <a:prstGeom prst="ellipse">
            <a:avLst/>
          </a:prstGeom>
          <a:solidFill>
            <a:srgbClr val="3B82F6"/>
          </a:solidFill>
          <a:ln/>
        </p:spPr>
      </p:sp>
      <p:sp>
        <p:nvSpPr>
          <p:cNvPr id="38" name="Shape 35"/>
          <p:cNvSpPr/>
          <p:nvPr/>
        </p:nvSpPr>
        <p:spPr>
          <a:xfrm>
            <a:off x="6448349" y="5524805"/>
            <a:ext cx="114300" cy="114300"/>
          </a:xfrm>
          <a:prstGeom prst="ellipse">
            <a:avLst/>
          </a:prstGeom>
          <a:solidFill>
            <a:srgbClr val="3B82F6"/>
          </a:solidFill>
          <a:ln/>
        </p:spPr>
      </p:sp>
      <p:sp>
        <p:nvSpPr>
          <p:cNvPr id="39" name="Text 36"/>
          <p:cNvSpPr txBox="1"/>
          <p:nvPr/>
        </p:nvSpPr>
        <p:spPr>
          <a:xfrm>
            <a:off x="6676949" y="4657954"/>
            <a:ext cx="1767535"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第1-2周：初步接触多家机构</a:t>
            </a:r>
            <a:endParaRPr lang="en-US" sz="1000" dirty="0"/>
          </a:p>
        </p:txBody>
      </p:sp>
      <p:sp>
        <p:nvSpPr>
          <p:cNvPr id="40" name="Text 37"/>
          <p:cNvSpPr txBox="1"/>
          <p:nvPr/>
        </p:nvSpPr>
        <p:spPr>
          <a:xfrm>
            <a:off x="6676949" y="4962449"/>
            <a:ext cx="16623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第2-3周：深度交流与尽调</a:t>
            </a:r>
            <a:endParaRPr lang="en-US" sz="1000" dirty="0"/>
          </a:p>
        </p:txBody>
      </p:sp>
      <p:sp>
        <p:nvSpPr>
          <p:cNvPr id="41" name="Text 38"/>
          <p:cNvSpPr txBox="1"/>
          <p:nvPr/>
        </p:nvSpPr>
        <p:spPr>
          <a:xfrm>
            <a:off x="6676949" y="5229454"/>
            <a:ext cx="1938528"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第3-4周：投资意向与条款谈判</a:t>
            </a:r>
            <a:endParaRPr lang="en-US" sz="1000" dirty="0"/>
          </a:p>
        </p:txBody>
      </p:sp>
      <p:sp>
        <p:nvSpPr>
          <p:cNvPr id="42" name="Text 39"/>
          <p:cNvSpPr txBox="1"/>
          <p:nvPr/>
        </p:nvSpPr>
        <p:spPr>
          <a:xfrm>
            <a:off x="6676949" y="5495544"/>
            <a:ext cx="1271930"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第4-6周：完成交割</a:t>
            </a:r>
            <a:endParaRPr lang="en-US" sz="1000" dirty="0"/>
          </a:p>
        </p:txBody>
      </p:sp>
      <p:sp>
        <p:nvSpPr>
          <p:cNvPr id="43" name="Shape 40"/>
          <p:cNvSpPr/>
          <p:nvPr/>
        </p:nvSpPr>
        <p:spPr>
          <a:xfrm>
            <a:off x="1067105" y="5876849"/>
            <a:ext cx="10058400" cy="9144"/>
          </a:xfrm>
          <a:prstGeom prst="rect">
            <a:avLst/>
          </a:prstGeom>
          <a:solidFill>
            <a:srgbClr val="E5E7EB"/>
          </a:solidFill>
          <a:ln/>
        </p:spPr>
      </p:sp>
      <p:pic>
        <p:nvPicPr>
          <p:cNvPr id="44" name="Image 1" descr="preencoded.png">    </p:cNvPr>
          <p:cNvPicPr>
            <a:picLocks noChangeAspect="1"/>
          </p:cNvPicPr>
          <p:nvPr/>
        </p:nvPicPr>
        <p:blipFill>
          <a:blip r:embed="rId2"/>
          <a:srcRect l="0" r="0" t="0" b="0"/>
          <a:stretch/>
        </p:blipFill>
        <p:spPr>
          <a:xfrm>
            <a:off x="1067105" y="6067044"/>
            <a:ext cx="133502" cy="133502"/>
          </a:xfrm>
          <a:prstGeom prst="rect">
            <a:avLst/>
          </a:prstGeom>
        </p:spPr>
      </p:pic>
      <p:sp>
        <p:nvSpPr>
          <p:cNvPr id="45" name="Text 41"/>
          <p:cNvSpPr txBox="1"/>
          <p:nvPr/>
        </p:nvSpPr>
        <p:spPr>
          <a:xfrm>
            <a:off x="1276502" y="6048756"/>
            <a:ext cx="51681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核心策略：创造投资竞争不是目的，而是通过适度竞争性确保投资条款的合理性与速度</a:t>
            </a:r>
            <a:endParaRPr lang="en-US" sz="1000" dirty="0"/>
          </a:p>
        </p:txBody>
      </p:sp>
      <p:sp>
        <p:nvSpPr>
          <p:cNvPr id="46" name="Shape 42"/>
          <p:cNvSpPr/>
          <p:nvPr/>
        </p:nvSpPr>
        <p:spPr>
          <a:xfrm>
            <a:off x="1429207" y="1714500"/>
            <a:ext cx="57607" cy="57607"/>
          </a:xfrm>
          <a:prstGeom prst="ellipse">
            <a:avLst/>
          </a:prstGeom>
          <a:solidFill>
            <a:srgbClr val="3B82F6"/>
          </a:solidFill>
          <a:ln/>
        </p:spPr>
      </p:sp>
      <p:sp>
        <p:nvSpPr>
          <p:cNvPr id="47" name="Shape 43"/>
          <p:cNvSpPr/>
          <p:nvPr/>
        </p:nvSpPr>
        <p:spPr>
          <a:xfrm>
            <a:off x="1904695" y="2095805"/>
            <a:ext cx="57607" cy="57607"/>
          </a:xfrm>
          <a:prstGeom prst="ellipse">
            <a:avLst/>
          </a:prstGeom>
          <a:solidFill>
            <a:srgbClr val="3B82F6"/>
          </a:solidFill>
          <a:ln/>
        </p:spPr>
      </p:sp>
      <p:sp>
        <p:nvSpPr>
          <p:cNvPr id="48" name="Shape 44"/>
          <p:cNvSpPr/>
          <p:nvPr/>
        </p:nvSpPr>
        <p:spPr>
          <a:xfrm>
            <a:off x="1333195" y="2476195"/>
            <a:ext cx="57607" cy="57607"/>
          </a:xfrm>
          <a:prstGeom prst="ellipse">
            <a:avLst/>
          </a:prstGeom>
          <a:solidFill>
            <a:srgbClr val="3B82F6"/>
          </a:solidFill>
          <a:ln/>
        </p:spPr>
      </p:sp>
      <p:sp>
        <p:nvSpPr>
          <p:cNvPr id="49" name="Shape 45"/>
          <p:cNvSpPr/>
          <p:nvPr/>
        </p:nvSpPr>
        <p:spPr>
          <a:xfrm>
            <a:off x="1444752" y="1861718"/>
            <a:ext cx="476402" cy="9144"/>
          </a:xfrm>
          <a:prstGeom prst="rect">
            <a:avLst/>
          </a:prstGeom>
          <a:solidFill>
            <a:srgbClr val="3B82F6">
              <a:alpha val="20000"/>
            </a:srgbClr>
          </a:solidFill>
          <a:ln/>
        </p:spPr>
      </p:sp>
      <p:sp>
        <p:nvSpPr>
          <p:cNvPr id="50" name="Shape 46"/>
          <p:cNvSpPr/>
          <p:nvPr/>
        </p:nvSpPr>
        <p:spPr>
          <a:xfrm>
            <a:off x="1837944" y="1940357"/>
            <a:ext cx="571500" cy="9144"/>
          </a:xfrm>
          <a:prstGeom prst="rect">
            <a:avLst/>
          </a:prstGeom>
          <a:solidFill>
            <a:srgbClr val="3B82F6">
              <a:alpha val="20000"/>
            </a:srgbClr>
          </a:solidFill>
          <a:ln/>
        </p:spPr>
      </p:sp>
      <p:sp>
        <p:nvSpPr>
          <p:cNvPr id="51" name="Text 47"/>
          <p:cNvSpPr txBox="1"/>
          <p:nvPr/>
        </p:nvSpPr>
        <p:spPr>
          <a:xfrm>
            <a:off x="1067105" y="609905"/>
            <a:ext cx="4234586"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构建FOMO氛围与高效融资节奏</a:t>
            </a:r>
            <a:endParaRPr lang="en-US"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0" b="0"/>
          <a:stretch/>
        </p:blipFill>
        <p:spPr>
          <a:xfrm>
            <a:off x="1067105" y="2457907"/>
            <a:ext cx="228600" cy="228600"/>
          </a:xfrm>
          <a:prstGeom prst="rect">
            <a:avLst/>
          </a:prstGeom>
        </p:spPr>
      </p:pic>
      <p:sp>
        <p:nvSpPr>
          <p:cNvPr id="11" name="Text 8"/>
          <p:cNvSpPr txBox="1"/>
          <p:nvPr/>
        </p:nvSpPr>
        <p:spPr>
          <a:xfrm>
            <a:off x="1447495"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第五部分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477256"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解析创业者融资过程中最核心的关切：估值定价、融资金额、币种选择、投资人筛选等决策要点</a:t>
            </a:r>
            <a:endParaRPr lang="en-US" sz="1500" dirty="0"/>
          </a:p>
        </p:txBody>
      </p:sp>
      <p:pic>
        <p:nvPicPr>
          <p:cNvPr id="14" name="Image 1" descr="preencoded.png">    </p:cNvPr>
          <p:cNvPicPr>
            <a:picLocks noChangeAspect="1"/>
          </p:cNvPicPr>
          <p:nvPr/>
        </p:nvPicPr>
        <p:blipFill>
          <a:blip r:embed="rId2"/>
          <a:srcRect l="-13" r="-13" t="0" b="0"/>
          <a:stretch/>
        </p:blipFill>
        <p:spPr>
          <a:xfrm>
            <a:off x="10211105" y="4724705"/>
            <a:ext cx="914400" cy="1218895"/>
          </a:xfrm>
          <a:prstGeom prst="rect">
            <a:avLst/>
          </a:prstGeom>
        </p:spPr>
      </p:pic>
      <p:sp>
        <p:nvSpPr>
          <p:cNvPr id="15" name="Text 11"/>
          <p:cNvSpPr txBox="1"/>
          <p:nvPr/>
        </p:nvSpPr>
        <p:spPr>
          <a:xfrm>
            <a:off x="5673852" y="2619756"/>
            <a:ext cx="1848002"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5</a:t>
            </a:r>
            <a:endParaRPr lang="en-US" sz="10500" dirty="0"/>
          </a:p>
        </p:txBody>
      </p:sp>
      <p:sp>
        <p:nvSpPr>
          <p:cNvPr id="16" name="Text 12"/>
          <p:cNvSpPr txBox="1"/>
          <p:nvPr/>
        </p:nvSpPr>
        <p:spPr>
          <a:xfrm>
            <a:off x="1067105" y="2800807"/>
            <a:ext cx="44677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融资方最关注的问题</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44" b="-44"/>
          <a:stretch/>
        </p:blipFill>
        <p:spPr>
          <a:xfrm>
            <a:off x="1067105" y="2457907"/>
            <a:ext cx="256946" cy="228600"/>
          </a:xfrm>
          <a:prstGeom prst="rect">
            <a:avLst/>
          </a:prstGeom>
        </p:spPr>
      </p:pic>
      <p:sp>
        <p:nvSpPr>
          <p:cNvPr id="11" name="Text 8"/>
          <p:cNvSpPr txBox="1"/>
          <p:nvPr/>
        </p:nvSpPr>
        <p:spPr>
          <a:xfrm>
            <a:off x="1476756"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第一部分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458054"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深度解析Agentic AI市场规模、增长趋势、资本热度与投资人行为模式</a:t>
            </a:r>
            <a:endParaRPr lang="en-US" sz="1500" dirty="0"/>
          </a:p>
        </p:txBody>
      </p:sp>
      <p:pic>
        <p:nvPicPr>
          <p:cNvPr id="14"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15" name="Text 11"/>
          <p:cNvSpPr txBox="1"/>
          <p:nvPr/>
        </p:nvSpPr>
        <p:spPr>
          <a:xfrm>
            <a:off x="5801868" y="2619756"/>
            <a:ext cx="1591056"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1</a:t>
            </a:r>
            <a:endParaRPr lang="en-US" sz="10500" dirty="0"/>
          </a:p>
        </p:txBody>
      </p:sp>
      <p:sp>
        <p:nvSpPr>
          <p:cNvPr id="16" name="Text 12"/>
          <p:cNvSpPr txBox="1"/>
          <p:nvPr/>
        </p:nvSpPr>
        <p:spPr>
          <a:xfrm>
            <a:off x="1067105" y="2800807"/>
            <a:ext cx="30961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市场趋势洞察</a:t>
            </a:r>
            <a:endParaRPr 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Shape 0"/>
          <p:cNvSpPr/>
          <p:nvPr/>
        </p:nvSpPr>
        <p:spPr>
          <a:xfrm>
            <a:off x="0" y="0"/>
            <a:ext cx="12191695" cy="689640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653430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创业者、投资人常见估值方法，什么定价合理？估值涨跌的关键因素，市场热度vs基本面分析。</a:t>
            </a:r>
            <a:endParaRPr lang="en-US" sz="1200" dirty="0"/>
          </a:p>
        </p:txBody>
      </p:sp>
      <p:sp>
        <p:nvSpPr>
          <p:cNvPr id="6" name="Shape 3"/>
          <p:cNvSpPr/>
          <p:nvPr/>
        </p:nvSpPr>
        <p:spPr>
          <a:xfrm>
            <a:off x="1067105" y="1742846"/>
            <a:ext cx="28346" cy="4038905"/>
          </a:xfrm>
          <a:prstGeom prst="rect">
            <a:avLst/>
          </a:prstGeom>
          <a:solidFill>
            <a:srgbClr val="2563EB"/>
          </a:solidFill>
          <a:ln/>
        </p:spPr>
      </p:sp>
      <p:sp>
        <p:nvSpPr>
          <p:cNvPr id="7" name="Text 4"/>
          <p:cNvSpPr txBox="1"/>
          <p:nvPr/>
        </p:nvSpPr>
        <p:spPr>
          <a:xfrm>
            <a:off x="1209751" y="17620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四大主要估值定价方法</a:t>
            </a:r>
            <a:endParaRPr lang="en-US" sz="1200" dirty="0"/>
          </a:p>
        </p:txBody>
      </p:sp>
      <p:sp>
        <p:nvSpPr>
          <p:cNvPr id="8" name="Shape 5"/>
          <p:cNvSpPr/>
          <p:nvPr/>
        </p:nvSpPr>
        <p:spPr>
          <a:xfrm>
            <a:off x="1209751" y="2009851"/>
            <a:ext cx="4581144" cy="857707"/>
          </a:xfrm>
          <a:prstGeom prst="roundRect">
            <a:avLst>
              <a:gd name="adj" fmla="val 9476"/>
            </a:avLst>
          </a:prstGeom>
          <a:solidFill>
            <a:srgbClr val="EFF6FF"/>
          </a:solidFill>
          <a:ln w="12700">
            <a:solidFill>
              <a:srgbClr val="2563EB">
                <a:alpha val="20000"/>
              </a:srgbClr>
            </a:solidFill>
            <a:prstDash val="solid"/>
          </a:ln>
        </p:spPr>
      </p:sp>
      <p:sp>
        <p:nvSpPr>
          <p:cNvPr id="9" name="Shape 6"/>
          <p:cNvSpPr/>
          <p:nvPr/>
        </p:nvSpPr>
        <p:spPr>
          <a:xfrm>
            <a:off x="1209751" y="2980944"/>
            <a:ext cx="4581144" cy="857707"/>
          </a:xfrm>
          <a:prstGeom prst="roundRect">
            <a:avLst>
              <a:gd name="adj" fmla="val 9476"/>
            </a:avLst>
          </a:prstGeom>
          <a:solidFill>
            <a:srgbClr val="EFF6FF"/>
          </a:solidFill>
          <a:ln w="12700">
            <a:solidFill>
              <a:srgbClr val="2563EB">
                <a:alpha val="20000"/>
              </a:srgbClr>
            </a:solidFill>
            <a:prstDash val="solid"/>
          </a:ln>
        </p:spPr>
      </p:sp>
      <p:sp>
        <p:nvSpPr>
          <p:cNvPr id="10" name="Shape 7"/>
          <p:cNvSpPr/>
          <p:nvPr/>
        </p:nvSpPr>
        <p:spPr>
          <a:xfrm>
            <a:off x="1209751" y="3952951"/>
            <a:ext cx="4581144" cy="857707"/>
          </a:xfrm>
          <a:prstGeom prst="roundRect">
            <a:avLst>
              <a:gd name="adj" fmla="val 9476"/>
            </a:avLst>
          </a:prstGeom>
          <a:solidFill>
            <a:srgbClr val="EFF6FF"/>
          </a:solidFill>
          <a:ln w="12700">
            <a:solidFill>
              <a:srgbClr val="2563EB">
                <a:alpha val="20000"/>
              </a:srgbClr>
            </a:solidFill>
            <a:prstDash val="solid"/>
          </a:ln>
        </p:spPr>
      </p:sp>
      <p:sp>
        <p:nvSpPr>
          <p:cNvPr id="11" name="Shape 8"/>
          <p:cNvSpPr/>
          <p:nvPr/>
        </p:nvSpPr>
        <p:spPr>
          <a:xfrm>
            <a:off x="1209751" y="4924044"/>
            <a:ext cx="4581144" cy="857707"/>
          </a:xfrm>
          <a:prstGeom prst="roundRect">
            <a:avLst>
              <a:gd name="adj" fmla="val 9476"/>
            </a:avLst>
          </a:prstGeom>
          <a:solidFill>
            <a:srgbClr val="EFF6FF"/>
          </a:solidFill>
          <a:ln w="12700">
            <a:solidFill>
              <a:srgbClr val="2563EB">
                <a:alpha val="20000"/>
              </a:srgbClr>
            </a:solidFill>
            <a:prstDash val="solid"/>
          </a:ln>
        </p:spPr>
      </p:sp>
      <p:sp>
        <p:nvSpPr>
          <p:cNvPr id="12" name="Text 9"/>
          <p:cNvSpPr txBox="1"/>
          <p:nvPr/>
        </p:nvSpPr>
        <p:spPr>
          <a:xfrm>
            <a:off x="1333195" y="2152498"/>
            <a:ext cx="2067458"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a. 投资金额×基金目标占比法</a:t>
            </a:r>
            <a:endParaRPr lang="en-US" sz="1200" dirty="0"/>
          </a:p>
        </p:txBody>
      </p:sp>
      <p:sp>
        <p:nvSpPr>
          <p:cNvPr id="13" name="Text 10"/>
          <p:cNvSpPr txBox="1"/>
          <p:nvPr/>
        </p:nvSpPr>
        <p:spPr>
          <a:xfrm>
            <a:off x="1333195" y="3124505"/>
            <a:ext cx="1420063"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b. ARR/收入倍数法</a:t>
            </a:r>
            <a:endParaRPr lang="en-US" sz="1200" dirty="0"/>
          </a:p>
        </p:txBody>
      </p:sp>
      <p:sp>
        <p:nvSpPr>
          <p:cNvPr id="14" name="Text 11"/>
          <p:cNvSpPr txBox="1"/>
          <p:nvPr/>
        </p:nvSpPr>
        <p:spPr>
          <a:xfrm>
            <a:off x="1333195" y="4095598"/>
            <a:ext cx="1362456"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c. 同行可比价格法</a:t>
            </a:r>
            <a:endParaRPr lang="en-US" sz="1200" dirty="0"/>
          </a:p>
        </p:txBody>
      </p:sp>
      <p:sp>
        <p:nvSpPr>
          <p:cNvPr id="15" name="Text 12"/>
          <p:cNvSpPr txBox="1"/>
          <p:nvPr/>
        </p:nvSpPr>
        <p:spPr>
          <a:xfrm>
            <a:off x="1333195" y="5067605"/>
            <a:ext cx="1677010"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d. 叠加机构FOMO程度</a:t>
            </a:r>
            <a:endParaRPr lang="en-US" sz="1200" dirty="0"/>
          </a:p>
        </p:txBody>
      </p:sp>
      <p:sp>
        <p:nvSpPr>
          <p:cNvPr id="16" name="Text 13"/>
          <p:cNvSpPr txBox="1"/>
          <p:nvPr/>
        </p:nvSpPr>
        <p:spPr>
          <a:xfrm>
            <a:off x="1333195" y="2371954"/>
            <a:ext cx="44055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特别适合早期没有meaningful商业化的项目，基金决定投资额并设定占比目标，估值随之确定，堵的是未来发展</a:t>
            </a:r>
            <a:endParaRPr lang="en-US" sz="1000" dirty="0"/>
          </a:p>
        </p:txBody>
      </p:sp>
      <p:sp>
        <p:nvSpPr>
          <p:cNvPr id="17" name="Text 14"/>
          <p:cNvSpPr txBox="1"/>
          <p:nvPr/>
        </p:nvSpPr>
        <p:spPr>
          <a:xfrm>
            <a:off x="1333195" y="3343046"/>
            <a:ext cx="44156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适用于有商业化进展的项目，估值=ARR或收入×行业倍数，市场有参考对象，确定性较高</a:t>
            </a:r>
            <a:endParaRPr lang="en-US" sz="1000" dirty="0"/>
          </a:p>
        </p:txBody>
      </p:sp>
      <p:sp>
        <p:nvSpPr>
          <p:cNvPr id="18" name="Text 15"/>
          <p:cNvSpPr txBox="1"/>
          <p:nvPr/>
        </p:nvSpPr>
        <p:spPr>
          <a:xfrm>
            <a:off x="1333195" y="4315054"/>
            <a:ext cx="44339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参考同赛道融资案例（如中国大模型项目），头部项目通常有溢价，同样堵未来，但有市场验证</a:t>
            </a:r>
            <a:endParaRPr lang="en-US" sz="1000" dirty="0"/>
          </a:p>
        </p:txBody>
      </p:sp>
      <p:sp>
        <p:nvSpPr>
          <p:cNvPr id="19" name="Text 16"/>
          <p:cNvSpPr txBox="1"/>
          <p:nvPr/>
        </p:nvSpPr>
        <p:spPr>
          <a:xfrm>
            <a:off x="1333195" y="5286146"/>
            <a:ext cx="42345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基于上述方法得出的基础估值，再根据投资机构对项目的热度和竞争态势，叠加FOMO溢价</a:t>
            </a:r>
            <a:endParaRPr lang="en-US" sz="1000" dirty="0"/>
          </a:p>
        </p:txBody>
      </p:sp>
      <p:sp>
        <p:nvSpPr>
          <p:cNvPr id="20" name="Shape 17"/>
          <p:cNvSpPr/>
          <p:nvPr/>
        </p:nvSpPr>
        <p:spPr>
          <a:xfrm>
            <a:off x="6248095" y="1742846"/>
            <a:ext cx="4876495" cy="1733702"/>
          </a:xfrm>
          <a:prstGeom prst="roundRect">
            <a:avLst>
              <a:gd name="adj" fmla="val 2318"/>
            </a:avLst>
          </a:prstGeom>
          <a:solidFill>
            <a:srgbClr val="FFFBEB"/>
          </a:solidFill>
          <a:ln w="12700">
            <a:solidFill>
              <a:srgbClr val="FEF3C7"/>
            </a:solidFill>
            <a:prstDash val="solid"/>
          </a:ln>
        </p:spPr>
      </p:sp>
      <p:pic>
        <p:nvPicPr>
          <p:cNvPr id="21" name="Image 1" descr="preencoded.png">    </p:cNvPr>
          <p:cNvPicPr>
            <a:picLocks noChangeAspect="1"/>
          </p:cNvPicPr>
          <p:nvPr/>
        </p:nvPicPr>
        <p:blipFill>
          <a:blip r:embed="rId2"/>
          <a:srcRect l="0" r="0" t="0" b="0"/>
          <a:stretch/>
        </p:blipFill>
        <p:spPr>
          <a:xfrm>
            <a:off x="6448349" y="1962302"/>
            <a:ext cx="237744" cy="190195"/>
          </a:xfrm>
          <a:prstGeom prst="rect">
            <a:avLst/>
          </a:prstGeom>
        </p:spPr>
      </p:pic>
      <p:sp>
        <p:nvSpPr>
          <p:cNvPr id="22" name="Text 18"/>
          <p:cNvSpPr txBox="1"/>
          <p:nvPr/>
        </p:nvSpPr>
        <p:spPr>
          <a:xfrm>
            <a:off x="6801307" y="1962302"/>
            <a:ext cx="1343254"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估值策略应用场景</a:t>
            </a:r>
            <a:endParaRPr lang="en-US" sz="1200" dirty="0"/>
          </a:p>
        </p:txBody>
      </p:sp>
      <p:sp>
        <p:nvSpPr>
          <p:cNvPr id="23" name="Text 19"/>
          <p:cNvSpPr txBox="1"/>
          <p:nvPr/>
        </p:nvSpPr>
        <p:spPr>
          <a:xfrm>
            <a:off x="6676949" y="2295144"/>
            <a:ext cx="824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种子/天使轮</a:t>
            </a:r>
            <a:endParaRPr lang="en-US" sz="1000" dirty="0"/>
          </a:p>
        </p:txBody>
      </p:sp>
      <p:sp>
        <p:nvSpPr>
          <p:cNvPr id="24" name="Text 20"/>
          <p:cNvSpPr txBox="1"/>
          <p:nvPr/>
        </p:nvSpPr>
        <p:spPr>
          <a:xfrm>
            <a:off x="6676949" y="2562149"/>
            <a:ext cx="747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Pre-A/A轮</a:t>
            </a:r>
            <a:endParaRPr lang="en-US" sz="1000" dirty="0"/>
          </a:p>
        </p:txBody>
      </p:sp>
      <p:sp>
        <p:nvSpPr>
          <p:cNvPr id="25" name="Text 21"/>
          <p:cNvSpPr txBox="1"/>
          <p:nvPr/>
        </p:nvSpPr>
        <p:spPr>
          <a:xfrm>
            <a:off x="6676949" y="2829154"/>
            <a:ext cx="7287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B轮及以后</a:t>
            </a:r>
            <a:endParaRPr lang="en-US" sz="1000" dirty="0"/>
          </a:p>
        </p:txBody>
      </p:sp>
      <p:sp>
        <p:nvSpPr>
          <p:cNvPr id="26" name="Text 22"/>
          <p:cNvSpPr txBox="1"/>
          <p:nvPr/>
        </p:nvSpPr>
        <p:spPr>
          <a:xfrm>
            <a:off x="6676949" y="3095244"/>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热门赛道</a:t>
            </a:r>
            <a:endParaRPr lang="en-US" sz="1000" dirty="0"/>
          </a:p>
        </p:txBody>
      </p:sp>
      <p:sp>
        <p:nvSpPr>
          <p:cNvPr id="27" name="Text 23"/>
          <p:cNvSpPr txBox="1"/>
          <p:nvPr/>
        </p:nvSpPr>
        <p:spPr>
          <a:xfrm>
            <a:off x="7392924" y="2295144"/>
            <a:ext cx="2843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：主要采用方法a，基金决定投资额和目标占比</a:t>
            </a:r>
            <a:endParaRPr lang="en-US" sz="1000" dirty="0"/>
          </a:p>
        </p:txBody>
      </p:sp>
      <p:sp>
        <p:nvSpPr>
          <p:cNvPr id="28" name="Text 24"/>
          <p:cNvSpPr txBox="1"/>
          <p:nvPr/>
        </p:nvSpPr>
        <p:spPr>
          <a:xfrm>
            <a:off x="7317943" y="2562149"/>
            <a:ext cx="2919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：结合方法a和c，参考同行案例并考虑基金需求</a:t>
            </a:r>
            <a:endParaRPr lang="en-US" sz="1000" dirty="0"/>
          </a:p>
        </p:txBody>
      </p:sp>
      <p:sp>
        <p:nvSpPr>
          <p:cNvPr id="29" name="Text 25"/>
          <p:cNvSpPr txBox="1"/>
          <p:nvPr/>
        </p:nvSpPr>
        <p:spPr>
          <a:xfrm>
            <a:off x="7297826" y="2829154"/>
            <a:ext cx="26627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：主要采用方法b和c，收入倍数和行业对标</a:t>
            </a:r>
            <a:endParaRPr lang="en-US" sz="1000" dirty="0"/>
          </a:p>
        </p:txBody>
      </p:sp>
      <p:sp>
        <p:nvSpPr>
          <p:cNvPr id="30" name="Text 26"/>
          <p:cNvSpPr txBox="1"/>
          <p:nvPr/>
        </p:nvSpPr>
        <p:spPr>
          <a:xfrm>
            <a:off x="7210044" y="3095244"/>
            <a:ext cx="26435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：四种方法综合使用，FOMO因素影响更大</a:t>
            </a:r>
            <a:endParaRPr lang="en-US" sz="1000" dirty="0"/>
          </a:p>
        </p:txBody>
      </p:sp>
      <p:sp>
        <p:nvSpPr>
          <p:cNvPr id="31" name="Shape 27"/>
          <p:cNvSpPr/>
          <p:nvPr/>
        </p:nvSpPr>
        <p:spPr>
          <a:xfrm>
            <a:off x="6248095" y="3666744"/>
            <a:ext cx="4876495" cy="2000707"/>
          </a:xfrm>
          <a:prstGeom prst="roundRect">
            <a:avLst>
              <a:gd name="adj" fmla="val 1741"/>
            </a:avLst>
          </a:prstGeom>
          <a:solidFill>
            <a:srgbClr val="EFF6FF"/>
          </a:solidFill>
          <a:ln w="12700">
            <a:solidFill>
              <a:srgbClr val="DBEAFE"/>
            </a:solidFill>
            <a:prstDash val="solid"/>
          </a:ln>
        </p:spPr>
      </p:sp>
      <p:pic>
        <p:nvPicPr>
          <p:cNvPr id="32" name="Image 2" descr="preencoded.png">    </p:cNvPr>
          <p:cNvPicPr>
            <a:picLocks noChangeAspect="1"/>
          </p:cNvPicPr>
          <p:nvPr/>
        </p:nvPicPr>
        <p:blipFill>
          <a:blip r:embed="rId3"/>
          <a:srcRect l="-1648" r="-1648" t="0" b="0"/>
          <a:stretch/>
        </p:blipFill>
        <p:spPr>
          <a:xfrm>
            <a:off x="6448349" y="3886200"/>
            <a:ext cx="171907" cy="190195"/>
          </a:xfrm>
          <a:prstGeom prst="rect">
            <a:avLst/>
          </a:prstGeom>
        </p:spPr>
      </p:pic>
      <p:sp>
        <p:nvSpPr>
          <p:cNvPr id="33" name="Text 28"/>
          <p:cNvSpPr txBox="1"/>
          <p:nvPr/>
        </p:nvSpPr>
        <p:spPr>
          <a:xfrm>
            <a:off x="6734556" y="3886200"/>
            <a:ext cx="14959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FOMO溢价程度估算</a:t>
            </a:r>
            <a:endParaRPr lang="en-US" sz="1200" dirty="0"/>
          </a:p>
        </p:txBody>
      </p:sp>
      <p:sp>
        <p:nvSpPr>
          <p:cNvPr id="34" name="Text 29"/>
          <p:cNvSpPr txBox="1"/>
          <p:nvPr/>
        </p:nvSpPr>
        <p:spPr>
          <a:xfrm>
            <a:off x="6448349" y="4209898"/>
            <a:ext cx="438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无热度</a:t>
            </a:r>
            <a:endParaRPr lang="en-US" sz="900" dirty="0"/>
          </a:p>
        </p:txBody>
      </p:sp>
      <p:sp>
        <p:nvSpPr>
          <p:cNvPr id="35" name="Text 30"/>
          <p:cNvSpPr txBox="1"/>
          <p:nvPr/>
        </p:nvSpPr>
        <p:spPr>
          <a:xfrm>
            <a:off x="10468051" y="4209898"/>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极高热度</a:t>
            </a:r>
            <a:endParaRPr lang="en-US" sz="900" dirty="0"/>
          </a:p>
        </p:txBody>
      </p:sp>
      <p:sp>
        <p:nvSpPr>
          <p:cNvPr id="36" name="Shape 31"/>
          <p:cNvSpPr/>
          <p:nvPr/>
        </p:nvSpPr>
        <p:spPr>
          <a:xfrm>
            <a:off x="6448349" y="4438498"/>
            <a:ext cx="4476902" cy="75895"/>
          </a:xfrm>
          <a:prstGeom prst="roundRect">
            <a:avLst>
              <a:gd name="adj" fmla="val 1204822"/>
            </a:avLst>
          </a:prstGeom>
          <a:solidFill>
            <a:srgbClr val="E5E7EB"/>
          </a:solidFill>
          <a:ln/>
        </p:spPr>
      </p:sp>
      <p:sp>
        <p:nvSpPr>
          <p:cNvPr id="37" name="Shape 32"/>
          <p:cNvSpPr/>
          <p:nvPr/>
        </p:nvSpPr>
        <p:spPr>
          <a:xfrm>
            <a:off x="6448349" y="4438498"/>
            <a:ext cx="3362249" cy="75895"/>
          </a:xfrm>
          <a:prstGeom prst="roundRect">
            <a:avLst>
              <a:gd name="adj" fmla="val 1204822"/>
            </a:avLst>
          </a:prstGeom>
          <a:solidFill>
            <a:srgbClr val="3B82F6"/>
          </a:solidFill>
          <a:ln/>
        </p:spPr>
      </p:sp>
      <p:sp>
        <p:nvSpPr>
          <p:cNvPr id="38" name="Text 33"/>
          <p:cNvSpPr txBox="1"/>
          <p:nvPr/>
        </p:nvSpPr>
        <p:spPr>
          <a:xfrm>
            <a:off x="6448349" y="4591202"/>
            <a:ext cx="277063"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0%</a:t>
            </a:r>
            <a:endParaRPr lang="en-US" sz="900" dirty="0"/>
          </a:p>
        </p:txBody>
      </p:sp>
      <p:sp>
        <p:nvSpPr>
          <p:cNvPr id="39" name="Text 34"/>
          <p:cNvSpPr txBox="1"/>
          <p:nvPr/>
        </p:nvSpPr>
        <p:spPr>
          <a:xfrm>
            <a:off x="7424928" y="4591202"/>
            <a:ext cx="34290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25%</a:t>
            </a:r>
            <a:endParaRPr lang="en-US" sz="900" dirty="0"/>
          </a:p>
        </p:txBody>
      </p:sp>
      <p:sp>
        <p:nvSpPr>
          <p:cNvPr id="40" name="Text 35"/>
          <p:cNvSpPr txBox="1"/>
          <p:nvPr/>
        </p:nvSpPr>
        <p:spPr>
          <a:xfrm>
            <a:off x="8466430" y="4591202"/>
            <a:ext cx="34290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50%</a:t>
            </a:r>
            <a:endParaRPr lang="en-US" sz="900" dirty="0"/>
          </a:p>
        </p:txBody>
      </p:sp>
      <p:sp>
        <p:nvSpPr>
          <p:cNvPr id="41" name="Text 36"/>
          <p:cNvSpPr txBox="1"/>
          <p:nvPr/>
        </p:nvSpPr>
        <p:spPr>
          <a:xfrm>
            <a:off x="9510674" y="4591202"/>
            <a:ext cx="3337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75%</a:t>
            </a:r>
            <a:endParaRPr lang="en-US" sz="900" dirty="0"/>
          </a:p>
        </p:txBody>
      </p:sp>
      <p:sp>
        <p:nvSpPr>
          <p:cNvPr id="42" name="Text 37"/>
          <p:cNvSpPr txBox="1"/>
          <p:nvPr/>
        </p:nvSpPr>
        <p:spPr>
          <a:xfrm>
            <a:off x="10546690" y="4591202"/>
            <a:ext cx="4672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100%+</a:t>
            </a:r>
            <a:endParaRPr lang="en-US" sz="900" dirty="0"/>
          </a:p>
        </p:txBody>
      </p:sp>
      <p:sp>
        <p:nvSpPr>
          <p:cNvPr id="43" name="Text 38"/>
          <p:cNvSpPr txBox="1"/>
          <p:nvPr/>
        </p:nvSpPr>
        <p:spPr>
          <a:xfrm>
            <a:off x="6448349" y="4905756"/>
            <a:ext cx="4558284"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当前Agentic AI市场中，头部项目可获得的FOMO溢价在50-100%区间，即基础估值上叠加0.5-1倍估值。明星团队、顶级机构领投可进一步提升FOMO溢价。</a:t>
            </a:r>
            <a:endParaRPr lang="en-US" sz="1000" dirty="0"/>
          </a:p>
        </p:txBody>
      </p:sp>
      <p:sp>
        <p:nvSpPr>
          <p:cNvPr id="44" name="Shape 39"/>
          <p:cNvSpPr/>
          <p:nvPr/>
        </p:nvSpPr>
        <p:spPr>
          <a:xfrm>
            <a:off x="1067105" y="5934456"/>
            <a:ext cx="10058400" cy="9144"/>
          </a:xfrm>
          <a:prstGeom prst="rect">
            <a:avLst/>
          </a:prstGeom>
          <a:solidFill>
            <a:srgbClr val="E5E7EB"/>
          </a:solidFill>
          <a:ln/>
        </p:spPr>
      </p:sp>
      <p:pic>
        <p:nvPicPr>
          <p:cNvPr id="45" name="Image 3" descr="preencoded.png">    </p:cNvPr>
          <p:cNvPicPr>
            <a:picLocks noChangeAspect="1"/>
          </p:cNvPicPr>
          <p:nvPr/>
        </p:nvPicPr>
        <p:blipFill>
          <a:blip r:embed="rId4"/>
          <a:srcRect l="0" r="0" t="0" b="0"/>
          <a:stretch/>
        </p:blipFill>
        <p:spPr>
          <a:xfrm>
            <a:off x="1067105" y="6124651"/>
            <a:ext cx="133502" cy="133502"/>
          </a:xfrm>
          <a:prstGeom prst="rect">
            <a:avLst/>
          </a:prstGeom>
        </p:spPr>
      </p:pic>
      <p:sp>
        <p:nvSpPr>
          <p:cNvPr id="46" name="Text 40"/>
          <p:cNvSpPr txBox="1"/>
          <p:nvPr/>
        </p:nvSpPr>
        <p:spPr>
          <a:xfrm>
            <a:off x="1276502" y="6105449"/>
            <a:ext cx="7444130"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创业者视角：关注基础估值合理性，同时利用多轮投资人竞争，通过叠加FOMO因素提升估值，但避免过高估值带来下轮压力</a:t>
            </a:r>
            <a:endParaRPr lang="en-US" sz="1000" dirty="0"/>
          </a:p>
        </p:txBody>
      </p:sp>
      <p:sp>
        <p:nvSpPr>
          <p:cNvPr id="47" name="Shape 41"/>
          <p:cNvSpPr/>
          <p:nvPr/>
        </p:nvSpPr>
        <p:spPr>
          <a:xfrm>
            <a:off x="1429207" y="1714500"/>
            <a:ext cx="57607" cy="57607"/>
          </a:xfrm>
          <a:prstGeom prst="ellipse">
            <a:avLst/>
          </a:prstGeom>
          <a:solidFill>
            <a:srgbClr val="3B82F6"/>
          </a:solidFill>
          <a:ln/>
        </p:spPr>
      </p:sp>
      <p:sp>
        <p:nvSpPr>
          <p:cNvPr id="48" name="Shape 42"/>
          <p:cNvSpPr/>
          <p:nvPr/>
        </p:nvSpPr>
        <p:spPr>
          <a:xfrm>
            <a:off x="1904695" y="2095805"/>
            <a:ext cx="57607" cy="57607"/>
          </a:xfrm>
          <a:prstGeom prst="ellipse">
            <a:avLst/>
          </a:prstGeom>
          <a:solidFill>
            <a:srgbClr val="3B82F6"/>
          </a:solidFill>
          <a:ln/>
        </p:spPr>
      </p:sp>
      <p:sp>
        <p:nvSpPr>
          <p:cNvPr id="49" name="Shape 43"/>
          <p:cNvSpPr/>
          <p:nvPr/>
        </p:nvSpPr>
        <p:spPr>
          <a:xfrm>
            <a:off x="1333195" y="2476195"/>
            <a:ext cx="57607" cy="57607"/>
          </a:xfrm>
          <a:prstGeom prst="ellipse">
            <a:avLst/>
          </a:prstGeom>
          <a:solidFill>
            <a:srgbClr val="3B82F6"/>
          </a:solidFill>
          <a:ln/>
        </p:spPr>
      </p:sp>
      <p:sp>
        <p:nvSpPr>
          <p:cNvPr id="50" name="Shape 44"/>
          <p:cNvSpPr/>
          <p:nvPr/>
        </p:nvSpPr>
        <p:spPr>
          <a:xfrm>
            <a:off x="1444752" y="1861718"/>
            <a:ext cx="476402" cy="9144"/>
          </a:xfrm>
          <a:prstGeom prst="rect">
            <a:avLst/>
          </a:prstGeom>
          <a:solidFill>
            <a:srgbClr val="3B82F6">
              <a:alpha val="20000"/>
            </a:srgbClr>
          </a:solidFill>
          <a:ln/>
        </p:spPr>
      </p:sp>
      <p:sp>
        <p:nvSpPr>
          <p:cNvPr id="51" name="Shape 45"/>
          <p:cNvSpPr/>
          <p:nvPr/>
        </p:nvSpPr>
        <p:spPr>
          <a:xfrm>
            <a:off x="1837944" y="1940357"/>
            <a:ext cx="571500" cy="9144"/>
          </a:xfrm>
          <a:prstGeom prst="rect">
            <a:avLst/>
          </a:prstGeom>
          <a:solidFill>
            <a:srgbClr val="3B82F6">
              <a:alpha val="20000"/>
            </a:srgbClr>
          </a:solidFill>
          <a:ln/>
        </p:spPr>
      </p:sp>
      <p:sp>
        <p:nvSpPr>
          <p:cNvPr id="52" name="Text 46"/>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公司估值与定价策略</a:t>
            </a:r>
            <a:endParaRPr 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Shape 0"/>
          <p:cNvSpPr/>
          <p:nvPr/>
        </p:nvSpPr>
        <p:spPr>
          <a:xfrm>
            <a:off x="0" y="0"/>
            <a:ext cx="12191695" cy="7944307"/>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5277002"/>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融资多少钱？如何选择币种？判断融资金额和币种的实操策略</a:t>
            </a:r>
            <a:endParaRPr lang="en-US" sz="1200" dirty="0"/>
          </a:p>
        </p:txBody>
      </p:sp>
      <p:sp>
        <p:nvSpPr>
          <p:cNvPr id="6" name="Shape 3"/>
          <p:cNvSpPr/>
          <p:nvPr/>
        </p:nvSpPr>
        <p:spPr>
          <a:xfrm>
            <a:off x="1067105" y="1666951"/>
            <a:ext cx="4934102" cy="1276502"/>
          </a:xfrm>
          <a:prstGeom prst="roundRect">
            <a:avLst>
              <a:gd name="adj" fmla="val 3207"/>
            </a:avLst>
          </a:prstGeom>
          <a:solidFill>
            <a:srgbClr val="F9FAFB">
              <a:alpha val="90000"/>
            </a:srgbClr>
          </a:solidFill>
          <a:ln w="12700">
            <a:solidFill>
              <a:srgbClr val="E5E7EB"/>
            </a:solidFill>
            <a:prstDash val="solid"/>
          </a:ln>
          <a:effectLst>
            <a:outerShdw sx="100000" sy="100000" kx="0" ky="0" algn="bl" rotWithShape="0" blurRad="25400" dist="12700" dir="5400000">
              <a:srgbClr val="000000">
                <a:alpha val="5000"/>
              </a:srgbClr>
            </a:outerShdw>
          </a:effectLst>
        </p:spPr>
      </p:sp>
      <p:pic>
        <p:nvPicPr>
          <p:cNvPr id="7" name="Image 1" descr="preencoded.png">    </p:cNvPr>
          <p:cNvPicPr>
            <a:picLocks noChangeAspect="1"/>
          </p:cNvPicPr>
          <p:nvPr/>
        </p:nvPicPr>
        <p:blipFill>
          <a:blip r:embed="rId2"/>
          <a:srcRect l="0" r="0" t="-100" b="-100"/>
          <a:stretch/>
        </p:blipFill>
        <p:spPr>
          <a:xfrm>
            <a:off x="1171346" y="1809598"/>
            <a:ext cx="114300" cy="152705"/>
          </a:xfrm>
          <a:prstGeom prst="rect">
            <a:avLst/>
          </a:prstGeom>
        </p:spPr>
      </p:pic>
      <p:sp>
        <p:nvSpPr>
          <p:cNvPr id="8" name="Shape 4"/>
          <p:cNvSpPr/>
          <p:nvPr/>
        </p:nvSpPr>
        <p:spPr>
          <a:xfrm>
            <a:off x="6191402" y="1666951"/>
            <a:ext cx="4934102" cy="1276502"/>
          </a:xfrm>
          <a:prstGeom prst="roundRect">
            <a:avLst>
              <a:gd name="adj" fmla="val 3207"/>
            </a:avLst>
          </a:prstGeom>
          <a:solidFill>
            <a:srgbClr val="F9FAFB">
              <a:alpha val="90000"/>
            </a:srgbClr>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9" name="Text 5"/>
          <p:cNvSpPr txBox="1"/>
          <p:nvPr/>
        </p:nvSpPr>
        <p:spPr>
          <a:xfrm>
            <a:off x="1362456" y="1790395"/>
            <a:ext cx="21058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融资金额判断方法一：按预算</a:t>
            </a:r>
            <a:endParaRPr lang="en-US" sz="1200" dirty="0"/>
          </a:p>
        </p:txBody>
      </p:sp>
      <p:sp>
        <p:nvSpPr>
          <p:cNvPr id="10" name="Text 6"/>
          <p:cNvSpPr txBox="1"/>
          <p:nvPr/>
        </p:nvSpPr>
        <p:spPr>
          <a:xfrm>
            <a:off x="6486754" y="1790395"/>
            <a:ext cx="27148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融资金额判断方法二：按估值出让比例</a:t>
            </a:r>
            <a:endParaRPr lang="en-US" sz="1200" dirty="0"/>
          </a:p>
        </p:txBody>
      </p:sp>
      <p:sp>
        <p:nvSpPr>
          <p:cNvPr id="11" name="Text 7"/>
          <p:cNvSpPr txBox="1"/>
          <p:nvPr/>
        </p:nvSpPr>
        <p:spPr>
          <a:xfrm>
            <a:off x="1362456" y="2085746"/>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早期项目首选</a:t>
            </a:r>
            <a:endParaRPr lang="en-US" sz="1000" dirty="0"/>
          </a:p>
        </p:txBody>
      </p:sp>
      <p:sp>
        <p:nvSpPr>
          <p:cNvPr id="12" name="Text 8"/>
          <p:cNvSpPr txBox="1"/>
          <p:nvPr/>
        </p:nvSpPr>
        <p:spPr>
          <a:xfrm>
            <a:off x="1362456" y="227685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覆盖周期</a:t>
            </a:r>
            <a:endParaRPr lang="en-US" sz="1000" dirty="0"/>
          </a:p>
        </p:txBody>
      </p:sp>
      <p:sp>
        <p:nvSpPr>
          <p:cNvPr id="13" name="Text 9"/>
          <p:cNvSpPr txBox="1"/>
          <p:nvPr/>
        </p:nvSpPr>
        <p:spPr>
          <a:xfrm>
            <a:off x="1628546" y="2467051"/>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25%-30%缓冲资金</a:t>
            </a:r>
            <a:endParaRPr lang="en-US" sz="1000" dirty="0"/>
          </a:p>
        </p:txBody>
      </p:sp>
      <p:sp>
        <p:nvSpPr>
          <p:cNvPr id="14" name="Text 10"/>
          <p:cNvSpPr txBox="1"/>
          <p:nvPr/>
        </p:nvSpPr>
        <p:spPr>
          <a:xfrm>
            <a:off x="1628546" y="2657246"/>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里程碑达成</a:t>
            </a:r>
            <a:endParaRPr lang="en-US" sz="1000" dirty="0"/>
          </a:p>
        </p:txBody>
      </p:sp>
      <p:sp>
        <p:nvSpPr>
          <p:cNvPr id="15" name="Text 11"/>
          <p:cNvSpPr txBox="1"/>
          <p:nvPr/>
        </p:nvSpPr>
        <p:spPr>
          <a:xfrm>
            <a:off x="6486754" y="2085746"/>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基金目标占比法</a:t>
            </a:r>
            <a:endParaRPr lang="en-US" sz="1000" dirty="0"/>
          </a:p>
        </p:txBody>
      </p:sp>
      <p:sp>
        <p:nvSpPr>
          <p:cNvPr id="16" name="Text 12"/>
          <p:cNvSpPr txBox="1"/>
          <p:nvPr/>
        </p:nvSpPr>
        <p:spPr>
          <a:xfrm>
            <a:off x="6486754" y="227685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轮次标准</a:t>
            </a:r>
            <a:endParaRPr lang="en-US" sz="1000" dirty="0"/>
          </a:p>
        </p:txBody>
      </p:sp>
      <p:sp>
        <p:nvSpPr>
          <p:cNvPr id="17" name="Text 13"/>
          <p:cNvSpPr txBox="1"/>
          <p:nvPr/>
        </p:nvSpPr>
        <p:spPr>
          <a:xfrm>
            <a:off x="6752844" y="2657246"/>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同行对标公司</a:t>
            </a:r>
            <a:endParaRPr lang="en-US" sz="1000" dirty="0"/>
          </a:p>
        </p:txBody>
      </p:sp>
      <p:sp>
        <p:nvSpPr>
          <p:cNvPr id="18" name="Text 14"/>
          <p:cNvSpPr txBox="1"/>
          <p:nvPr/>
        </p:nvSpPr>
        <p:spPr>
          <a:xfrm>
            <a:off x="2162556" y="2085746"/>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：尚无明确商业化指标</a:t>
            </a:r>
            <a:endParaRPr lang="en-US" sz="1000" dirty="0"/>
          </a:p>
        </p:txBody>
      </p:sp>
      <p:sp>
        <p:nvSpPr>
          <p:cNvPr id="19" name="Text 15"/>
          <p:cNvSpPr txBox="1"/>
          <p:nvPr/>
        </p:nvSpPr>
        <p:spPr>
          <a:xfrm>
            <a:off x="1895551" y="2276856"/>
            <a:ext cx="16431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：一般12-18个月运营成本</a:t>
            </a:r>
            <a:endParaRPr lang="en-US" sz="1000" dirty="0"/>
          </a:p>
        </p:txBody>
      </p:sp>
      <p:sp>
        <p:nvSpPr>
          <p:cNvPr id="20" name="Text 16"/>
          <p:cNvSpPr txBox="1"/>
          <p:nvPr/>
        </p:nvSpPr>
        <p:spPr>
          <a:xfrm>
            <a:off x="1362456" y="2467051"/>
            <a:ext cx="367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预留</a:t>
            </a:r>
            <a:endParaRPr lang="en-US" sz="1000" dirty="0"/>
          </a:p>
        </p:txBody>
      </p:sp>
      <p:sp>
        <p:nvSpPr>
          <p:cNvPr id="21" name="Text 17"/>
          <p:cNvSpPr txBox="1"/>
          <p:nvPr/>
        </p:nvSpPr>
        <p:spPr>
          <a:xfrm>
            <a:off x="2820010" y="2467051"/>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应对不确定性</a:t>
            </a:r>
            <a:endParaRPr lang="en-US" sz="1000" dirty="0"/>
          </a:p>
        </p:txBody>
      </p:sp>
      <p:sp>
        <p:nvSpPr>
          <p:cNvPr id="22" name="Text 18"/>
          <p:cNvSpPr txBox="1"/>
          <p:nvPr/>
        </p:nvSpPr>
        <p:spPr>
          <a:xfrm>
            <a:off x="1362456" y="2657246"/>
            <a:ext cx="367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基于</a:t>
            </a:r>
            <a:endParaRPr lang="en-US" sz="1000" dirty="0"/>
          </a:p>
        </p:txBody>
      </p:sp>
      <p:sp>
        <p:nvSpPr>
          <p:cNvPr id="23" name="Text 19"/>
          <p:cNvSpPr txBox="1"/>
          <p:nvPr/>
        </p:nvSpPr>
        <p:spPr>
          <a:xfrm>
            <a:off x="2295144" y="2657246"/>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设定所需资金量</a:t>
            </a:r>
            <a:endParaRPr lang="en-US" sz="1000" dirty="0"/>
          </a:p>
        </p:txBody>
      </p:sp>
      <p:pic>
        <p:nvPicPr>
          <p:cNvPr id="24" name="Image 2" descr="preencoded.png">    </p:cNvPr>
          <p:cNvPicPr>
            <a:picLocks noChangeAspect="1"/>
          </p:cNvPicPr>
          <p:nvPr/>
        </p:nvPicPr>
        <p:blipFill>
          <a:blip r:embed="rId3"/>
          <a:srcRect l="0" r="0" t="-100" b="-100"/>
          <a:stretch/>
        </p:blipFill>
        <p:spPr>
          <a:xfrm>
            <a:off x="6295644" y="1809598"/>
            <a:ext cx="114300" cy="152705"/>
          </a:xfrm>
          <a:prstGeom prst="rect">
            <a:avLst/>
          </a:prstGeom>
        </p:spPr>
      </p:pic>
      <p:sp>
        <p:nvSpPr>
          <p:cNvPr id="25" name="Text 20"/>
          <p:cNvSpPr txBox="1"/>
          <p:nvPr/>
        </p:nvSpPr>
        <p:spPr>
          <a:xfrm>
            <a:off x="6752844" y="2467051"/>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过度稀释</a:t>
            </a:r>
            <a:endParaRPr lang="en-US" sz="1000" dirty="0"/>
          </a:p>
        </p:txBody>
      </p:sp>
      <p:sp>
        <p:nvSpPr>
          <p:cNvPr id="26" name="Text 21"/>
          <p:cNvSpPr txBox="1"/>
          <p:nvPr/>
        </p:nvSpPr>
        <p:spPr>
          <a:xfrm>
            <a:off x="7420356" y="2085746"/>
            <a:ext cx="16148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：投资额÷目标占比=估值</a:t>
            </a:r>
            <a:endParaRPr lang="en-US" sz="1000" dirty="0"/>
          </a:p>
        </p:txBody>
      </p:sp>
      <p:sp>
        <p:nvSpPr>
          <p:cNvPr id="27" name="Text 22"/>
          <p:cNvSpPr txBox="1"/>
          <p:nvPr/>
        </p:nvSpPr>
        <p:spPr>
          <a:xfrm>
            <a:off x="7019849" y="2276856"/>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：种子轮15-25%，A轮10-20%</a:t>
            </a:r>
            <a:endParaRPr lang="en-US" sz="1000" dirty="0"/>
          </a:p>
        </p:txBody>
      </p:sp>
      <p:sp>
        <p:nvSpPr>
          <p:cNvPr id="28" name="Text 23"/>
          <p:cNvSpPr txBox="1"/>
          <p:nvPr/>
        </p:nvSpPr>
        <p:spPr>
          <a:xfrm>
            <a:off x="6486754" y="2467051"/>
            <a:ext cx="367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避免</a:t>
            </a:r>
            <a:endParaRPr lang="en-US" sz="1000" dirty="0"/>
          </a:p>
        </p:txBody>
      </p:sp>
      <p:sp>
        <p:nvSpPr>
          <p:cNvPr id="29" name="Text 24"/>
          <p:cNvSpPr txBox="1"/>
          <p:nvPr/>
        </p:nvSpPr>
        <p:spPr>
          <a:xfrm>
            <a:off x="7286854" y="2467051"/>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创始团队股权</a:t>
            </a:r>
            <a:endParaRPr lang="en-US" sz="1000" dirty="0"/>
          </a:p>
        </p:txBody>
      </p:sp>
      <p:sp>
        <p:nvSpPr>
          <p:cNvPr id="30" name="Text 25"/>
          <p:cNvSpPr txBox="1"/>
          <p:nvPr/>
        </p:nvSpPr>
        <p:spPr>
          <a:xfrm>
            <a:off x="6486754" y="2657246"/>
            <a:ext cx="367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参考</a:t>
            </a:r>
            <a:endParaRPr lang="en-US" sz="1000" dirty="0"/>
          </a:p>
        </p:txBody>
      </p:sp>
      <p:sp>
        <p:nvSpPr>
          <p:cNvPr id="31" name="Text 26"/>
          <p:cNvSpPr txBox="1"/>
          <p:nvPr/>
        </p:nvSpPr>
        <p:spPr>
          <a:xfrm>
            <a:off x="7552944" y="265724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出让比例</a:t>
            </a:r>
            <a:endParaRPr lang="en-US" sz="1000" dirty="0"/>
          </a:p>
        </p:txBody>
      </p:sp>
      <p:sp>
        <p:nvSpPr>
          <p:cNvPr id="32" name="Shape 27"/>
          <p:cNvSpPr/>
          <p:nvPr/>
        </p:nvSpPr>
        <p:spPr>
          <a:xfrm>
            <a:off x="1067105" y="5419649"/>
            <a:ext cx="3228746" cy="1067105"/>
          </a:xfrm>
          <a:prstGeom prst="roundRect">
            <a:avLst>
              <a:gd name="adj" fmla="val 4591"/>
            </a:avLst>
          </a:prstGeom>
          <a:solidFill>
            <a:srgbClr val="EFF6FF"/>
          </a:solidFill>
          <a:ln/>
        </p:spPr>
      </p:sp>
      <p:sp>
        <p:nvSpPr>
          <p:cNvPr id="33" name="Shape 28"/>
          <p:cNvSpPr/>
          <p:nvPr/>
        </p:nvSpPr>
        <p:spPr>
          <a:xfrm>
            <a:off x="1067105" y="5419649"/>
            <a:ext cx="28346" cy="1067105"/>
          </a:xfrm>
          <a:prstGeom prst="rect">
            <a:avLst/>
          </a:prstGeom>
          <a:solidFill>
            <a:srgbClr val="2563EB"/>
          </a:solidFill>
          <a:ln/>
        </p:spPr>
      </p:sp>
      <p:pic>
        <p:nvPicPr>
          <p:cNvPr id="34" name="Image 3" descr="preencoded.png">    </p:cNvPr>
          <p:cNvPicPr>
            <a:picLocks noChangeAspect="1"/>
          </p:cNvPicPr>
          <p:nvPr/>
        </p:nvPicPr>
        <p:blipFill>
          <a:blip r:embed="rId4"/>
          <a:srcRect l="0" r="0" t="-180" b="-180"/>
          <a:stretch/>
        </p:blipFill>
        <p:spPr>
          <a:xfrm>
            <a:off x="1209751" y="5572354"/>
            <a:ext cx="95098" cy="152705"/>
          </a:xfrm>
          <a:prstGeom prst="rect">
            <a:avLst/>
          </a:prstGeom>
        </p:spPr>
      </p:pic>
      <p:sp>
        <p:nvSpPr>
          <p:cNvPr id="35" name="Shape 29"/>
          <p:cNvSpPr/>
          <p:nvPr/>
        </p:nvSpPr>
        <p:spPr>
          <a:xfrm>
            <a:off x="4483303" y="5419649"/>
            <a:ext cx="3228746" cy="1067105"/>
          </a:xfrm>
          <a:prstGeom prst="roundRect">
            <a:avLst>
              <a:gd name="adj" fmla="val 4591"/>
            </a:avLst>
          </a:prstGeom>
          <a:solidFill>
            <a:srgbClr val="EFF6FF"/>
          </a:solidFill>
          <a:ln/>
        </p:spPr>
      </p:sp>
      <p:sp>
        <p:nvSpPr>
          <p:cNvPr id="36" name="Shape 30"/>
          <p:cNvSpPr/>
          <p:nvPr/>
        </p:nvSpPr>
        <p:spPr>
          <a:xfrm>
            <a:off x="4483303" y="5419649"/>
            <a:ext cx="28346" cy="1067105"/>
          </a:xfrm>
          <a:prstGeom prst="rect">
            <a:avLst/>
          </a:prstGeom>
          <a:solidFill>
            <a:srgbClr val="2563EB"/>
          </a:solidFill>
          <a:ln/>
        </p:spPr>
      </p:sp>
      <p:sp>
        <p:nvSpPr>
          <p:cNvPr id="37" name="Shape 31"/>
          <p:cNvSpPr/>
          <p:nvPr/>
        </p:nvSpPr>
        <p:spPr>
          <a:xfrm>
            <a:off x="7899502" y="5419649"/>
            <a:ext cx="3228746" cy="1067105"/>
          </a:xfrm>
          <a:prstGeom prst="roundRect">
            <a:avLst>
              <a:gd name="adj" fmla="val 4591"/>
            </a:avLst>
          </a:prstGeom>
          <a:solidFill>
            <a:srgbClr val="EFF6FF"/>
          </a:solidFill>
          <a:ln/>
        </p:spPr>
      </p:sp>
      <p:sp>
        <p:nvSpPr>
          <p:cNvPr id="38" name="Shape 32"/>
          <p:cNvSpPr/>
          <p:nvPr/>
        </p:nvSpPr>
        <p:spPr>
          <a:xfrm>
            <a:off x="7899502" y="5419649"/>
            <a:ext cx="28346" cy="1067105"/>
          </a:xfrm>
          <a:prstGeom prst="rect">
            <a:avLst/>
          </a:prstGeom>
          <a:solidFill>
            <a:srgbClr val="2563EB"/>
          </a:solidFill>
          <a:ln/>
        </p:spPr>
      </p:sp>
      <p:sp>
        <p:nvSpPr>
          <p:cNvPr id="39" name="Text 33"/>
          <p:cNvSpPr txBox="1"/>
          <p:nvPr/>
        </p:nvSpPr>
        <p:spPr>
          <a:xfrm>
            <a:off x="1380744" y="5553151"/>
            <a:ext cx="7342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美元基金</a:t>
            </a:r>
            <a:endParaRPr lang="en-US" sz="1200" dirty="0"/>
          </a:p>
        </p:txBody>
      </p:sp>
      <p:sp>
        <p:nvSpPr>
          <p:cNvPr id="40" name="Text 34"/>
          <p:cNvSpPr txBox="1"/>
          <p:nvPr/>
        </p:nvSpPr>
        <p:spPr>
          <a:xfrm>
            <a:off x="4796942" y="5553151"/>
            <a:ext cx="13432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人民币基金和国资</a:t>
            </a:r>
            <a:endParaRPr lang="en-US" sz="1200" dirty="0"/>
          </a:p>
        </p:txBody>
      </p:sp>
      <p:sp>
        <p:nvSpPr>
          <p:cNvPr id="41" name="Text 35"/>
          <p:cNvSpPr txBox="1"/>
          <p:nvPr/>
        </p:nvSpPr>
        <p:spPr>
          <a:xfrm>
            <a:off x="8270748" y="5553151"/>
            <a:ext cx="109545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非美国美元GP</a:t>
            </a:r>
            <a:endParaRPr lang="en-US" sz="1200" dirty="0"/>
          </a:p>
        </p:txBody>
      </p:sp>
      <p:sp>
        <p:nvSpPr>
          <p:cNvPr id="42" name="Text 36"/>
          <p:cNvSpPr txBox="1"/>
          <p:nvPr/>
        </p:nvSpPr>
        <p:spPr>
          <a:xfrm>
            <a:off x="1399946" y="5810098"/>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AI应用海外市场</a:t>
            </a:r>
            <a:endParaRPr lang="en-US" sz="1000" dirty="0"/>
          </a:p>
        </p:txBody>
      </p:sp>
      <p:sp>
        <p:nvSpPr>
          <p:cNvPr id="43" name="Text 37"/>
          <p:cNvSpPr txBox="1"/>
          <p:nvPr/>
        </p:nvSpPr>
        <p:spPr>
          <a:xfrm>
            <a:off x="1399946" y="6001207"/>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机器人国内市场</a:t>
            </a:r>
            <a:endParaRPr lang="en-US" sz="1000" dirty="0"/>
          </a:p>
        </p:txBody>
      </p:sp>
      <p:sp>
        <p:nvSpPr>
          <p:cNvPr id="44" name="Text 38"/>
          <p:cNvSpPr txBox="1"/>
          <p:nvPr/>
        </p:nvSpPr>
        <p:spPr>
          <a:xfrm>
            <a:off x="4816145" y="6191402"/>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后期阶段投资主力</a:t>
            </a:r>
            <a:endParaRPr lang="en-US" sz="1000" dirty="0"/>
          </a:p>
        </p:txBody>
      </p:sp>
      <p:sp>
        <p:nvSpPr>
          <p:cNvPr id="45" name="Text 39"/>
          <p:cNvSpPr txBox="1"/>
          <p:nvPr/>
        </p:nvSpPr>
        <p:spPr>
          <a:xfrm>
            <a:off x="8232343" y="5810098"/>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新兴投资力量</a:t>
            </a:r>
            <a:endParaRPr lang="en-US" sz="1000" dirty="0"/>
          </a:p>
        </p:txBody>
      </p:sp>
      <p:sp>
        <p:nvSpPr>
          <p:cNvPr id="46" name="Text 40"/>
          <p:cNvSpPr txBox="1"/>
          <p:nvPr/>
        </p:nvSpPr>
        <p:spPr>
          <a:xfrm>
            <a:off x="8232343" y="6001207"/>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偏好多样化不确定</a:t>
            </a:r>
            <a:endParaRPr lang="en-US" sz="1000" dirty="0"/>
          </a:p>
        </p:txBody>
      </p:sp>
      <p:sp>
        <p:nvSpPr>
          <p:cNvPr id="47" name="Text 41"/>
          <p:cNvSpPr txBox="1"/>
          <p:nvPr/>
        </p:nvSpPr>
        <p:spPr>
          <a:xfrm>
            <a:off x="1399946" y="6191402"/>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国际资本网络与高估值</a:t>
            </a:r>
            <a:endParaRPr lang="en-US" sz="1000" dirty="0"/>
          </a:p>
        </p:txBody>
      </p:sp>
      <p:pic>
        <p:nvPicPr>
          <p:cNvPr id="48" name="Image 4" descr="preencoded.png">    </p:cNvPr>
          <p:cNvPicPr>
            <a:picLocks noChangeAspect="1"/>
          </p:cNvPicPr>
          <p:nvPr/>
        </p:nvPicPr>
        <p:blipFill>
          <a:blip r:embed="rId5"/>
          <a:srcRect l="0" r="0" t="-180" b="-180"/>
          <a:stretch/>
        </p:blipFill>
        <p:spPr>
          <a:xfrm>
            <a:off x="4625950" y="5572354"/>
            <a:ext cx="95098" cy="152705"/>
          </a:xfrm>
          <a:prstGeom prst="rect">
            <a:avLst/>
          </a:prstGeom>
        </p:spPr>
      </p:pic>
      <p:sp>
        <p:nvSpPr>
          <p:cNvPr id="49" name="Text 42"/>
          <p:cNvSpPr txBox="1"/>
          <p:nvPr/>
        </p:nvSpPr>
        <p:spPr>
          <a:xfrm>
            <a:off x="4816145" y="5810098"/>
            <a:ext cx="1090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硬科技/自主可控</a:t>
            </a:r>
            <a:endParaRPr lang="en-US" sz="1000" dirty="0"/>
          </a:p>
        </p:txBody>
      </p:sp>
      <p:sp>
        <p:nvSpPr>
          <p:cNvPr id="50" name="Text 43"/>
          <p:cNvSpPr txBox="1"/>
          <p:nvPr/>
        </p:nvSpPr>
        <p:spPr>
          <a:xfrm>
            <a:off x="4816145" y="6001207"/>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国内AI应用市场</a:t>
            </a:r>
            <a:endParaRPr lang="en-US" sz="1000" dirty="0"/>
          </a:p>
        </p:txBody>
      </p:sp>
      <p:pic>
        <p:nvPicPr>
          <p:cNvPr id="51" name="Image 5" descr="preencoded.png">    </p:cNvPr>
          <p:cNvPicPr>
            <a:picLocks noChangeAspect="1"/>
          </p:cNvPicPr>
          <p:nvPr/>
        </p:nvPicPr>
        <p:blipFill>
          <a:blip r:embed="rId6"/>
          <a:srcRect l="0" r="0" t="0" b="0"/>
          <a:stretch/>
        </p:blipFill>
        <p:spPr>
          <a:xfrm>
            <a:off x="8042148" y="5572354"/>
            <a:ext cx="152705" cy="152705"/>
          </a:xfrm>
          <a:prstGeom prst="rect">
            <a:avLst/>
          </a:prstGeom>
        </p:spPr>
      </p:pic>
      <p:sp>
        <p:nvSpPr>
          <p:cNvPr id="52" name="Text 44"/>
          <p:cNvSpPr txBox="1"/>
          <p:nvPr/>
        </p:nvSpPr>
        <p:spPr>
          <a:xfrm>
            <a:off x="8232343" y="6191402"/>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看好中国市场机会</a:t>
            </a:r>
            <a:endParaRPr lang="en-US" sz="1000" dirty="0"/>
          </a:p>
        </p:txBody>
      </p:sp>
      <p:sp>
        <p:nvSpPr>
          <p:cNvPr id="53" name="Shape 45"/>
          <p:cNvSpPr/>
          <p:nvPr/>
        </p:nvSpPr>
        <p:spPr>
          <a:xfrm>
            <a:off x="1067105" y="6676949"/>
            <a:ext cx="10058400" cy="381305"/>
          </a:xfrm>
          <a:prstGeom prst="rect">
            <a:avLst/>
          </a:prstGeom>
          <a:solidFill>
            <a:srgbClr val="2563EB">
              <a:alpha val="10000"/>
            </a:srgbClr>
          </a:solidFill>
          <a:ln/>
        </p:spPr>
      </p:sp>
      <p:sp>
        <p:nvSpPr>
          <p:cNvPr id="54" name="Shape 46"/>
          <p:cNvSpPr/>
          <p:nvPr/>
        </p:nvSpPr>
        <p:spPr>
          <a:xfrm>
            <a:off x="1067105" y="6676949"/>
            <a:ext cx="28346" cy="381305"/>
          </a:xfrm>
          <a:prstGeom prst="rect">
            <a:avLst/>
          </a:prstGeom>
          <a:solidFill>
            <a:srgbClr val="2563EB"/>
          </a:solidFill>
          <a:ln/>
        </p:spPr>
      </p:sp>
      <p:pic>
        <p:nvPicPr>
          <p:cNvPr id="55" name="Image 6" descr="preencoded.png">    </p:cNvPr>
          <p:cNvPicPr>
            <a:picLocks noChangeAspect="1"/>
          </p:cNvPicPr>
          <p:nvPr/>
        </p:nvPicPr>
        <p:blipFill>
          <a:blip r:embed="rId7"/>
          <a:srcRect l="0" r="0" t="-100" b="-100"/>
          <a:stretch/>
        </p:blipFill>
        <p:spPr>
          <a:xfrm>
            <a:off x="1209751" y="6791249"/>
            <a:ext cx="114300" cy="152705"/>
          </a:xfrm>
          <a:prstGeom prst="rect">
            <a:avLst/>
          </a:prstGeom>
        </p:spPr>
      </p:pic>
      <p:sp>
        <p:nvSpPr>
          <p:cNvPr id="56" name="Text 47"/>
          <p:cNvSpPr txBox="1"/>
          <p:nvPr/>
        </p:nvSpPr>
        <p:spPr>
          <a:xfrm>
            <a:off x="1399946" y="6772046"/>
            <a:ext cx="89638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核心观点：融资额判断应结合预算需求与股权稀释平衡。币种选择须匹配企业战略市场，人民币基金资金充足且后期国资成为主力。</a:t>
            </a:r>
            <a:endParaRPr lang="en-US" sz="1200" dirty="0"/>
          </a:p>
        </p:txBody>
      </p:sp>
      <p:sp>
        <p:nvSpPr>
          <p:cNvPr id="57" name="Shape 48"/>
          <p:cNvSpPr/>
          <p:nvPr/>
        </p:nvSpPr>
        <p:spPr>
          <a:xfrm>
            <a:off x="1067105" y="7058254"/>
            <a:ext cx="10058400" cy="9144"/>
          </a:xfrm>
          <a:prstGeom prst="rect">
            <a:avLst/>
          </a:prstGeom>
          <a:solidFill>
            <a:srgbClr val="E5E7EB"/>
          </a:solidFill>
          <a:ln/>
        </p:spPr>
      </p:sp>
      <p:sp>
        <p:nvSpPr>
          <p:cNvPr id="58" name="Text 49"/>
          <p:cNvSpPr txBox="1"/>
          <p:nvPr/>
        </p:nvSpPr>
        <p:spPr>
          <a:xfrm>
            <a:off x="1067105" y="7181698"/>
            <a:ext cx="36676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清科研究、36Kr融资数据、彭博社投资分析（2025年最新）</a:t>
            </a:r>
            <a:endParaRPr lang="en-US" sz="900" dirty="0"/>
          </a:p>
        </p:txBody>
      </p:sp>
      <p:pic>
        <p:nvPicPr>
          <p:cNvPr id="59" name="Image 7" descr="preencoded.png">    </p:cNvPr>
          <p:cNvPicPr>
            <a:picLocks noChangeAspect="1"/>
          </p:cNvPicPr>
          <p:nvPr/>
        </p:nvPicPr>
        <p:blipFill>
          <a:blip r:embed="rId8"/>
          <a:srcRect l="0" r="0" t="0" b="0"/>
          <a:stretch/>
        </p:blipFill>
        <p:spPr>
          <a:xfrm>
            <a:off x="7277710" y="7196328"/>
            <a:ext cx="114300" cy="114300"/>
          </a:xfrm>
          <a:prstGeom prst="rect">
            <a:avLst/>
          </a:prstGeom>
        </p:spPr>
      </p:pic>
      <p:sp>
        <p:nvSpPr>
          <p:cNvPr id="60" name="Text 50"/>
          <p:cNvSpPr txBox="1"/>
          <p:nvPr/>
        </p:nvSpPr>
        <p:spPr>
          <a:xfrm>
            <a:off x="7430414" y="7181698"/>
            <a:ext cx="37819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AI领域早期项目平均预留资金缓冲率已从2023年20%上升至2025年30%</a:t>
            </a:r>
            <a:endParaRPr lang="en-US" sz="900" dirty="0"/>
          </a:p>
        </p:txBody>
      </p:sp>
      <p:sp>
        <p:nvSpPr>
          <p:cNvPr id="61" name="Shape 51"/>
          <p:cNvSpPr/>
          <p:nvPr/>
        </p:nvSpPr>
        <p:spPr>
          <a:xfrm>
            <a:off x="10420502" y="1143000"/>
            <a:ext cx="57607" cy="57607"/>
          </a:xfrm>
          <a:prstGeom prst="ellipse">
            <a:avLst/>
          </a:prstGeom>
          <a:solidFill>
            <a:srgbClr val="3B82F6"/>
          </a:solidFill>
          <a:ln/>
        </p:spPr>
      </p:sp>
      <p:sp>
        <p:nvSpPr>
          <p:cNvPr id="62" name="Shape 52"/>
          <p:cNvSpPr/>
          <p:nvPr/>
        </p:nvSpPr>
        <p:spPr>
          <a:xfrm>
            <a:off x="9849002" y="1429207"/>
            <a:ext cx="57607" cy="57607"/>
          </a:xfrm>
          <a:prstGeom prst="ellipse">
            <a:avLst/>
          </a:prstGeom>
          <a:solidFill>
            <a:srgbClr val="3B82F6"/>
          </a:solidFill>
          <a:ln/>
        </p:spPr>
      </p:sp>
      <p:sp>
        <p:nvSpPr>
          <p:cNvPr id="63" name="Shape 53"/>
          <p:cNvSpPr/>
          <p:nvPr/>
        </p:nvSpPr>
        <p:spPr>
          <a:xfrm>
            <a:off x="10610698" y="1714500"/>
            <a:ext cx="57607" cy="57607"/>
          </a:xfrm>
          <a:prstGeom prst="ellipse">
            <a:avLst/>
          </a:prstGeom>
          <a:solidFill>
            <a:srgbClr val="3B82F6"/>
          </a:solidFill>
          <a:ln/>
        </p:spPr>
      </p:sp>
      <p:sp>
        <p:nvSpPr>
          <p:cNvPr id="64" name="Shape 54"/>
          <p:cNvSpPr/>
          <p:nvPr/>
        </p:nvSpPr>
        <p:spPr>
          <a:xfrm>
            <a:off x="9867290" y="1314907"/>
            <a:ext cx="571500" cy="9144"/>
          </a:xfrm>
          <a:prstGeom prst="rect">
            <a:avLst/>
          </a:prstGeom>
          <a:solidFill>
            <a:srgbClr val="3B82F6">
              <a:alpha val="20000"/>
            </a:srgbClr>
          </a:solidFill>
          <a:ln/>
        </p:spPr>
      </p:sp>
      <p:sp>
        <p:nvSpPr>
          <p:cNvPr id="65" name="Shape 55"/>
          <p:cNvSpPr/>
          <p:nvPr/>
        </p:nvSpPr>
        <p:spPr>
          <a:xfrm>
            <a:off x="8405165" y="1326794"/>
            <a:ext cx="761695" cy="9144"/>
          </a:xfrm>
          <a:prstGeom prst="rect">
            <a:avLst/>
          </a:prstGeom>
          <a:solidFill>
            <a:srgbClr val="3B82F6">
              <a:alpha val="20000"/>
            </a:srgbClr>
          </a:solidFill>
          <a:ln/>
        </p:spPr>
      </p:sp>
      <p:sp>
        <p:nvSpPr>
          <p:cNvPr id="66" name="Text 56"/>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融资金额与币种选择</a:t>
            </a:r>
            <a:endParaRPr lang="en-US" sz="2200" dirty="0"/>
          </a:p>
        </p:txBody>
      </p:sp>
      <p:pic>
        <p:nvPicPr>
          <p:cNvPr id="67" name="Image 8" descr="preencoded.png">    </p:cNvPr>
          <p:cNvPicPr>
            <a:picLocks noChangeAspect="1"/>
          </p:cNvPicPr>
          <p:nvPr/>
        </p:nvPicPr>
        <p:blipFill>
          <a:blip r:embed="rId9"/>
          <a:srcRect l="0" r="0" t="-7" b="-7"/>
          <a:stretch/>
        </p:blipFill>
        <p:spPr>
          <a:xfrm>
            <a:off x="1067105" y="3172054"/>
            <a:ext cx="10058400" cy="209580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Shape 0"/>
          <p:cNvSpPr/>
          <p:nvPr/>
        </p:nvSpPr>
        <p:spPr>
          <a:xfrm>
            <a:off x="0" y="0"/>
            <a:ext cx="12191695" cy="7191756"/>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4524451"/>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6963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国资、市场化基金在项目选择、估值、投决流程、退出上的关键差异</a:t>
            </a:r>
            <a:endParaRPr lang="en-US" sz="1200" dirty="0"/>
          </a:p>
        </p:txBody>
      </p:sp>
      <p:sp>
        <p:nvSpPr>
          <p:cNvPr id="6" name="Shape 3"/>
          <p:cNvSpPr/>
          <p:nvPr/>
        </p:nvSpPr>
        <p:spPr>
          <a:xfrm>
            <a:off x="4470502" y="1742846"/>
            <a:ext cx="3258007" cy="381305"/>
          </a:xfrm>
          <a:prstGeom prst="roundRect">
            <a:avLst>
              <a:gd name="adj" fmla="val 23981"/>
            </a:avLst>
          </a:prstGeom>
          <a:solidFill>
            <a:srgbClr val="3B82F6"/>
          </a:solidFill>
          <a:ln/>
        </p:spPr>
      </p:sp>
      <p:sp>
        <p:nvSpPr>
          <p:cNvPr id="7" name="Text 4"/>
          <p:cNvSpPr txBox="1"/>
          <p:nvPr/>
        </p:nvSpPr>
        <p:spPr>
          <a:xfrm>
            <a:off x="5715000" y="1837944"/>
            <a:ext cx="886054" cy="191110"/>
          </a:xfrm>
          <a:prstGeom prst="rect">
            <a:avLst/>
          </a:prstGeom>
          <a:noFill/>
          <a:ln/>
        </p:spPr>
        <p:txBody>
          <a:bodyPr wrap="square" lIns="0" tIns="0" rIns="0" bIns="0" rtlCol="0" anchor="ctr"/>
          <a:lstStyle/>
          <a:p>
            <a:pPr algn="ctr" indent="0" marL="0">
              <a:buNone/>
            </a:pPr>
            <a:r>
              <a:rPr lang="en-US" sz="1200" b="1" dirty="0">
                <a:solidFill>
                  <a:srgbClr val="FFFFFF"/>
                </a:solidFill>
                <a:latin typeface="Inter" pitchFamily="34" charset="0"/>
                <a:ea typeface="Inter" pitchFamily="34" charset="-122"/>
                <a:cs typeface="Inter" pitchFamily="34" charset="-120"/>
              </a:rPr>
              <a:t>人民币基金</a:t>
            </a:r>
            <a:endParaRPr lang="en-US" sz="1200" dirty="0"/>
          </a:p>
        </p:txBody>
      </p:sp>
      <p:sp>
        <p:nvSpPr>
          <p:cNvPr id="8" name="Shape 5"/>
          <p:cNvSpPr/>
          <p:nvPr/>
        </p:nvSpPr>
        <p:spPr>
          <a:xfrm>
            <a:off x="7873898" y="1742846"/>
            <a:ext cx="3258007" cy="381305"/>
          </a:xfrm>
          <a:prstGeom prst="roundRect">
            <a:avLst>
              <a:gd name="adj" fmla="val 23981"/>
            </a:avLst>
          </a:prstGeom>
          <a:solidFill>
            <a:srgbClr val="10B981"/>
          </a:solidFill>
          <a:ln/>
        </p:spPr>
      </p:sp>
      <p:sp>
        <p:nvSpPr>
          <p:cNvPr id="9" name="Text 6"/>
          <p:cNvSpPr txBox="1"/>
          <p:nvPr/>
        </p:nvSpPr>
        <p:spPr>
          <a:xfrm>
            <a:off x="9194292" y="1837944"/>
            <a:ext cx="734263" cy="191110"/>
          </a:xfrm>
          <a:prstGeom prst="rect">
            <a:avLst/>
          </a:prstGeom>
          <a:noFill/>
          <a:ln/>
        </p:spPr>
        <p:txBody>
          <a:bodyPr wrap="square" lIns="0" tIns="0" rIns="0" bIns="0" rtlCol="0" anchor="ctr"/>
          <a:lstStyle/>
          <a:p>
            <a:pPr algn="ctr" indent="0" marL="0">
              <a:buNone/>
            </a:pPr>
            <a:r>
              <a:rPr lang="en-US" sz="1200" b="1" dirty="0">
                <a:solidFill>
                  <a:srgbClr val="FFFFFF"/>
                </a:solidFill>
                <a:latin typeface="Inter" pitchFamily="34" charset="0"/>
                <a:ea typeface="Inter" pitchFamily="34" charset="-122"/>
                <a:cs typeface="Inter" pitchFamily="34" charset="-120"/>
              </a:rPr>
              <a:t>美元基金</a:t>
            </a:r>
            <a:endParaRPr lang="en-US" sz="1200" dirty="0"/>
          </a:p>
        </p:txBody>
      </p:sp>
      <p:sp>
        <p:nvSpPr>
          <p:cNvPr id="10" name="Text 7"/>
          <p:cNvSpPr txBox="1"/>
          <p:nvPr/>
        </p:nvSpPr>
        <p:spPr>
          <a:xfrm>
            <a:off x="1181405" y="2371954"/>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投资偏好</a:t>
            </a:r>
            <a:endParaRPr lang="en-US" sz="1200" dirty="0"/>
          </a:p>
        </p:txBody>
      </p:sp>
      <p:sp>
        <p:nvSpPr>
          <p:cNvPr id="11" name="Text 8"/>
          <p:cNvSpPr txBox="1"/>
          <p:nvPr/>
        </p:nvSpPr>
        <p:spPr>
          <a:xfrm>
            <a:off x="1181405" y="3062326"/>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决策效率</a:t>
            </a:r>
            <a:endParaRPr lang="en-US" sz="1200" dirty="0"/>
          </a:p>
        </p:txBody>
      </p:sp>
      <p:sp>
        <p:nvSpPr>
          <p:cNvPr id="12" name="Text 9"/>
          <p:cNvSpPr txBox="1"/>
          <p:nvPr/>
        </p:nvSpPr>
        <p:spPr>
          <a:xfrm>
            <a:off x="1181405" y="3757270"/>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政策限制</a:t>
            </a:r>
            <a:endParaRPr lang="en-US" sz="1200" dirty="0"/>
          </a:p>
        </p:txBody>
      </p:sp>
      <p:sp>
        <p:nvSpPr>
          <p:cNvPr id="13" name="Text 10"/>
          <p:cNvSpPr txBox="1"/>
          <p:nvPr/>
        </p:nvSpPr>
        <p:spPr>
          <a:xfrm>
            <a:off x="1181405" y="4453128"/>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估值水平</a:t>
            </a:r>
            <a:endParaRPr lang="en-US" sz="1200" dirty="0"/>
          </a:p>
        </p:txBody>
      </p:sp>
      <p:sp>
        <p:nvSpPr>
          <p:cNvPr id="14" name="Shape 11"/>
          <p:cNvSpPr/>
          <p:nvPr/>
        </p:nvSpPr>
        <p:spPr>
          <a:xfrm>
            <a:off x="3078785" y="2124151"/>
            <a:ext cx="4143146" cy="685800"/>
          </a:xfrm>
          <a:prstGeom prst="rect">
            <a:avLst/>
          </a:prstGeom>
          <a:solidFill>
            <a:srgbClr val="EFF6FF">
              <a:alpha val="60000"/>
            </a:srgbClr>
          </a:solidFill>
          <a:ln/>
        </p:spPr>
      </p:sp>
      <p:sp>
        <p:nvSpPr>
          <p:cNvPr id="15" name="Shape 12"/>
          <p:cNvSpPr/>
          <p:nvPr/>
        </p:nvSpPr>
        <p:spPr>
          <a:xfrm>
            <a:off x="3078785" y="2809951"/>
            <a:ext cx="4143146" cy="694944"/>
          </a:xfrm>
          <a:prstGeom prst="rect">
            <a:avLst/>
          </a:prstGeom>
          <a:solidFill>
            <a:srgbClr val="EFF6FF">
              <a:alpha val="60000"/>
            </a:srgbClr>
          </a:solidFill>
          <a:ln/>
        </p:spPr>
      </p:sp>
      <p:sp>
        <p:nvSpPr>
          <p:cNvPr id="16" name="Shape 13"/>
          <p:cNvSpPr/>
          <p:nvPr/>
        </p:nvSpPr>
        <p:spPr>
          <a:xfrm>
            <a:off x="3078785" y="2809951"/>
            <a:ext cx="4143146" cy="9144"/>
          </a:xfrm>
          <a:prstGeom prst="rect">
            <a:avLst/>
          </a:prstGeom>
          <a:solidFill>
            <a:srgbClr val="E5E7EB"/>
          </a:solidFill>
          <a:ln/>
        </p:spPr>
      </p:sp>
      <p:sp>
        <p:nvSpPr>
          <p:cNvPr id="17" name="Shape 14"/>
          <p:cNvSpPr/>
          <p:nvPr/>
        </p:nvSpPr>
        <p:spPr>
          <a:xfrm>
            <a:off x="3078785" y="3504895"/>
            <a:ext cx="4143146" cy="694944"/>
          </a:xfrm>
          <a:prstGeom prst="rect">
            <a:avLst/>
          </a:prstGeom>
          <a:solidFill>
            <a:srgbClr val="EFF6FF">
              <a:alpha val="60000"/>
            </a:srgbClr>
          </a:solidFill>
          <a:ln/>
        </p:spPr>
      </p:sp>
      <p:sp>
        <p:nvSpPr>
          <p:cNvPr id="18" name="Shape 15"/>
          <p:cNvSpPr/>
          <p:nvPr/>
        </p:nvSpPr>
        <p:spPr>
          <a:xfrm>
            <a:off x="3078785" y="3504895"/>
            <a:ext cx="4143146" cy="9144"/>
          </a:xfrm>
          <a:prstGeom prst="rect">
            <a:avLst/>
          </a:prstGeom>
          <a:solidFill>
            <a:srgbClr val="E5E7EB"/>
          </a:solidFill>
          <a:ln/>
        </p:spPr>
      </p:sp>
      <p:sp>
        <p:nvSpPr>
          <p:cNvPr id="19" name="Shape 16"/>
          <p:cNvSpPr/>
          <p:nvPr/>
        </p:nvSpPr>
        <p:spPr>
          <a:xfrm>
            <a:off x="3078785" y="4200754"/>
            <a:ext cx="4143146" cy="694944"/>
          </a:xfrm>
          <a:prstGeom prst="rect">
            <a:avLst/>
          </a:prstGeom>
          <a:solidFill>
            <a:srgbClr val="EFF6FF">
              <a:alpha val="60000"/>
            </a:srgbClr>
          </a:solidFill>
          <a:ln/>
        </p:spPr>
      </p:sp>
      <p:sp>
        <p:nvSpPr>
          <p:cNvPr id="20" name="Shape 17"/>
          <p:cNvSpPr/>
          <p:nvPr/>
        </p:nvSpPr>
        <p:spPr>
          <a:xfrm>
            <a:off x="3078785" y="4200754"/>
            <a:ext cx="4143146" cy="9144"/>
          </a:xfrm>
          <a:prstGeom prst="rect">
            <a:avLst/>
          </a:prstGeom>
          <a:solidFill>
            <a:srgbClr val="E5E7EB"/>
          </a:solidFill>
          <a:ln/>
        </p:spPr>
      </p:sp>
      <p:sp>
        <p:nvSpPr>
          <p:cNvPr id="21" name="Text 18"/>
          <p:cNvSpPr txBox="1"/>
          <p:nvPr/>
        </p:nvSpPr>
        <p:spPr>
          <a:xfrm>
            <a:off x="3193085" y="2257654"/>
            <a:ext cx="21058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硬科技、国产替代、产业升级</a:t>
            </a:r>
            <a:endParaRPr lang="en-US" sz="1200" dirty="0"/>
          </a:p>
        </p:txBody>
      </p:sp>
      <p:sp>
        <p:nvSpPr>
          <p:cNvPr id="22" name="Text 19"/>
          <p:cNvSpPr txBox="1"/>
          <p:nvPr/>
        </p:nvSpPr>
        <p:spPr>
          <a:xfrm>
            <a:off x="3193085" y="2952598"/>
            <a:ext cx="14959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流程较长，多层审批</a:t>
            </a:r>
            <a:endParaRPr lang="en-US" sz="1200" dirty="0"/>
          </a:p>
        </p:txBody>
      </p:sp>
      <p:sp>
        <p:nvSpPr>
          <p:cNvPr id="23" name="Text 20"/>
          <p:cNvSpPr txBox="1"/>
          <p:nvPr/>
        </p:nvSpPr>
        <p:spPr>
          <a:xfrm>
            <a:off x="3193085" y="3648456"/>
            <a:ext cx="21058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相对宽松，但国资背景需合规</a:t>
            </a:r>
            <a:endParaRPr lang="en-US" sz="1200" dirty="0"/>
          </a:p>
        </p:txBody>
      </p:sp>
      <p:sp>
        <p:nvSpPr>
          <p:cNvPr id="24" name="Text 21"/>
          <p:cNvSpPr txBox="1"/>
          <p:nvPr/>
        </p:nvSpPr>
        <p:spPr>
          <a:xfrm>
            <a:off x="3193085" y="4343400"/>
            <a:ext cx="18004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相对保守，注重盈利能力</a:t>
            </a:r>
            <a:endParaRPr lang="en-US" sz="1200" dirty="0"/>
          </a:p>
        </p:txBody>
      </p:sp>
      <p:sp>
        <p:nvSpPr>
          <p:cNvPr id="25" name="Text 22"/>
          <p:cNvSpPr txBox="1"/>
          <p:nvPr/>
        </p:nvSpPr>
        <p:spPr>
          <a:xfrm>
            <a:off x="3193085" y="2505456"/>
            <a:ext cx="21003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国资背景更偏好符合国家战略方向</a:t>
            </a:r>
            <a:endParaRPr lang="en-US" sz="1000" dirty="0"/>
          </a:p>
        </p:txBody>
      </p:sp>
      <p:sp>
        <p:nvSpPr>
          <p:cNvPr id="26" name="Text 23"/>
          <p:cNvSpPr txBox="1"/>
          <p:nvPr/>
        </p:nvSpPr>
        <p:spPr>
          <a:xfrm>
            <a:off x="3193085" y="3200400"/>
            <a:ext cx="17958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国资背景基金一般需2-3个月</a:t>
            </a:r>
            <a:endParaRPr lang="en-US" sz="1000" dirty="0"/>
          </a:p>
        </p:txBody>
      </p:sp>
      <p:sp>
        <p:nvSpPr>
          <p:cNvPr id="27" name="Text 24"/>
          <p:cNvSpPr txBox="1"/>
          <p:nvPr/>
        </p:nvSpPr>
        <p:spPr>
          <a:xfrm>
            <a:off x="3193085" y="3895344"/>
            <a:ext cx="19677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返投比例、区域投资限制等要求</a:t>
            </a:r>
            <a:endParaRPr lang="en-US" sz="1000" dirty="0"/>
          </a:p>
        </p:txBody>
      </p:sp>
      <p:sp>
        <p:nvSpPr>
          <p:cNvPr id="28" name="Text 25"/>
          <p:cNvSpPr txBox="1"/>
          <p:nvPr/>
        </p:nvSpPr>
        <p:spPr>
          <a:xfrm>
            <a:off x="3193085" y="4591202"/>
            <a:ext cx="23582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早期项目估值比美元基金低20%-30%</a:t>
            </a:r>
            <a:endParaRPr lang="en-US" sz="1000" dirty="0"/>
          </a:p>
        </p:txBody>
      </p:sp>
      <p:sp>
        <p:nvSpPr>
          <p:cNvPr id="29" name="Shape 26"/>
          <p:cNvSpPr/>
          <p:nvPr/>
        </p:nvSpPr>
        <p:spPr>
          <a:xfrm>
            <a:off x="7221017" y="2124151"/>
            <a:ext cx="3905402" cy="685800"/>
          </a:xfrm>
          <a:prstGeom prst="rect">
            <a:avLst/>
          </a:prstGeom>
          <a:solidFill>
            <a:srgbClr val="ECFDF5">
              <a:alpha val="60000"/>
            </a:srgbClr>
          </a:solidFill>
          <a:ln/>
        </p:spPr>
      </p:sp>
      <p:sp>
        <p:nvSpPr>
          <p:cNvPr id="30" name="Shape 27"/>
          <p:cNvSpPr/>
          <p:nvPr/>
        </p:nvSpPr>
        <p:spPr>
          <a:xfrm>
            <a:off x="7221017" y="2809951"/>
            <a:ext cx="3905402" cy="694944"/>
          </a:xfrm>
          <a:prstGeom prst="rect">
            <a:avLst/>
          </a:prstGeom>
          <a:solidFill>
            <a:srgbClr val="ECFDF5">
              <a:alpha val="60000"/>
            </a:srgbClr>
          </a:solidFill>
          <a:ln/>
        </p:spPr>
      </p:sp>
      <p:sp>
        <p:nvSpPr>
          <p:cNvPr id="31" name="Shape 28"/>
          <p:cNvSpPr/>
          <p:nvPr/>
        </p:nvSpPr>
        <p:spPr>
          <a:xfrm>
            <a:off x="7221017" y="2809951"/>
            <a:ext cx="3905402" cy="9144"/>
          </a:xfrm>
          <a:prstGeom prst="rect">
            <a:avLst/>
          </a:prstGeom>
          <a:solidFill>
            <a:srgbClr val="E5E7EB"/>
          </a:solidFill>
          <a:ln/>
        </p:spPr>
      </p:sp>
      <p:sp>
        <p:nvSpPr>
          <p:cNvPr id="32" name="Shape 29"/>
          <p:cNvSpPr/>
          <p:nvPr/>
        </p:nvSpPr>
        <p:spPr>
          <a:xfrm>
            <a:off x="7221017" y="3504895"/>
            <a:ext cx="3905402" cy="694944"/>
          </a:xfrm>
          <a:prstGeom prst="rect">
            <a:avLst/>
          </a:prstGeom>
          <a:solidFill>
            <a:srgbClr val="ECFDF5">
              <a:alpha val="60000"/>
            </a:srgbClr>
          </a:solidFill>
          <a:ln/>
        </p:spPr>
      </p:sp>
      <p:sp>
        <p:nvSpPr>
          <p:cNvPr id="33" name="Shape 30"/>
          <p:cNvSpPr/>
          <p:nvPr/>
        </p:nvSpPr>
        <p:spPr>
          <a:xfrm>
            <a:off x="7221017" y="3504895"/>
            <a:ext cx="3905402" cy="9144"/>
          </a:xfrm>
          <a:prstGeom prst="rect">
            <a:avLst/>
          </a:prstGeom>
          <a:solidFill>
            <a:srgbClr val="E5E7EB"/>
          </a:solidFill>
          <a:ln/>
        </p:spPr>
      </p:sp>
      <p:sp>
        <p:nvSpPr>
          <p:cNvPr id="34" name="Shape 31"/>
          <p:cNvSpPr/>
          <p:nvPr/>
        </p:nvSpPr>
        <p:spPr>
          <a:xfrm>
            <a:off x="7221017" y="4200754"/>
            <a:ext cx="3905402" cy="694944"/>
          </a:xfrm>
          <a:prstGeom prst="rect">
            <a:avLst/>
          </a:prstGeom>
          <a:solidFill>
            <a:srgbClr val="ECFDF5">
              <a:alpha val="60000"/>
            </a:srgbClr>
          </a:solidFill>
          <a:ln/>
        </p:spPr>
      </p:sp>
      <p:sp>
        <p:nvSpPr>
          <p:cNvPr id="35" name="Shape 32"/>
          <p:cNvSpPr/>
          <p:nvPr/>
        </p:nvSpPr>
        <p:spPr>
          <a:xfrm>
            <a:off x="7221017" y="4200754"/>
            <a:ext cx="3905402" cy="9144"/>
          </a:xfrm>
          <a:prstGeom prst="rect">
            <a:avLst/>
          </a:prstGeom>
          <a:solidFill>
            <a:srgbClr val="E5E7EB"/>
          </a:solidFill>
          <a:ln/>
        </p:spPr>
      </p:sp>
      <p:sp>
        <p:nvSpPr>
          <p:cNvPr id="36" name="Text 33"/>
          <p:cNvSpPr txBox="1"/>
          <p:nvPr/>
        </p:nvSpPr>
        <p:spPr>
          <a:xfrm>
            <a:off x="7335317" y="2257654"/>
            <a:ext cx="2048256"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AIGC、Agentic AI、2C应用</a:t>
            </a:r>
            <a:endParaRPr lang="en-US" sz="1200" dirty="0"/>
          </a:p>
        </p:txBody>
      </p:sp>
      <p:sp>
        <p:nvSpPr>
          <p:cNvPr id="37" name="Text 34"/>
          <p:cNvSpPr txBox="1"/>
          <p:nvPr/>
        </p:nvSpPr>
        <p:spPr>
          <a:xfrm>
            <a:off x="7335317" y="2952598"/>
            <a:ext cx="10387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决策相对高效</a:t>
            </a:r>
            <a:endParaRPr lang="en-US" sz="1200" dirty="0"/>
          </a:p>
        </p:txBody>
      </p:sp>
      <p:sp>
        <p:nvSpPr>
          <p:cNvPr id="38" name="Text 35"/>
          <p:cNvSpPr txBox="1"/>
          <p:nvPr/>
        </p:nvSpPr>
        <p:spPr>
          <a:xfrm>
            <a:off x="7335317" y="3648456"/>
            <a:ext cx="2229307"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受2025年1月美国投资限制影响</a:t>
            </a:r>
            <a:endParaRPr lang="en-US" sz="1200" dirty="0"/>
          </a:p>
        </p:txBody>
      </p:sp>
      <p:sp>
        <p:nvSpPr>
          <p:cNvPr id="39" name="Text 36"/>
          <p:cNvSpPr txBox="1"/>
          <p:nvPr/>
        </p:nvSpPr>
        <p:spPr>
          <a:xfrm>
            <a:off x="7335317" y="4343400"/>
            <a:ext cx="11914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愿意给予高估值</a:t>
            </a:r>
            <a:endParaRPr lang="en-US" sz="1200" dirty="0"/>
          </a:p>
        </p:txBody>
      </p:sp>
      <p:sp>
        <p:nvSpPr>
          <p:cNvPr id="40" name="Text 37"/>
          <p:cNvSpPr txBox="1"/>
          <p:nvPr/>
        </p:nvSpPr>
        <p:spPr>
          <a:xfrm>
            <a:off x="7335317" y="2505456"/>
            <a:ext cx="19677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更看重全球化潜力和规模化能力</a:t>
            </a:r>
            <a:endParaRPr lang="en-US" sz="1000" dirty="0"/>
          </a:p>
        </p:txBody>
      </p:sp>
      <p:sp>
        <p:nvSpPr>
          <p:cNvPr id="41" name="Text 38"/>
          <p:cNvSpPr txBox="1"/>
          <p:nvPr/>
        </p:nvSpPr>
        <p:spPr>
          <a:xfrm>
            <a:off x="7335317" y="3200400"/>
            <a:ext cx="16724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头部基金可在2-4周内完成</a:t>
            </a:r>
            <a:endParaRPr lang="en-US" sz="1000" dirty="0"/>
          </a:p>
        </p:txBody>
      </p:sp>
      <p:sp>
        <p:nvSpPr>
          <p:cNvPr id="42" name="Text 39"/>
          <p:cNvSpPr txBox="1"/>
          <p:nvPr/>
        </p:nvSpPr>
        <p:spPr>
          <a:xfrm>
            <a:off x="7335317" y="3895344"/>
            <a:ext cx="15672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核心AI技术领域投资受限</a:t>
            </a:r>
            <a:endParaRPr lang="en-US" sz="1000" dirty="0"/>
          </a:p>
        </p:txBody>
      </p:sp>
      <p:sp>
        <p:nvSpPr>
          <p:cNvPr id="43" name="Text 40"/>
          <p:cNvSpPr txBox="1"/>
          <p:nvPr/>
        </p:nvSpPr>
        <p:spPr>
          <a:xfrm>
            <a:off x="7335317" y="4591202"/>
            <a:ext cx="17007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更重视增长潜力和赛道前景</a:t>
            </a:r>
            <a:endParaRPr lang="en-US" sz="1000" dirty="0"/>
          </a:p>
        </p:txBody>
      </p:sp>
      <p:sp>
        <p:nvSpPr>
          <p:cNvPr id="44" name="Shape 41"/>
          <p:cNvSpPr/>
          <p:nvPr/>
        </p:nvSpPr>
        <p:spPr>
          <a:xfrm>
            <a:off x="1067105" y="5277002"/>
            <a:ext cx="4914900" cy="990295"/>
          </a:xfrm>
          <a:prstGeom prst="roundRect">
            <a:avLst>
              <a:gd name="adj" fmla="val 5327"/>
            </a:avLst>
          </a:prstGeom>
          <a:solidFill>
            <a:srgbClr val="EFF6FF"/>
          </a:solidFill>
          <a:ln/>
        </p:spPr>
      </p:sp>
      <p:sp>
        <p:nvSpPr>
          <p:cNvPr id="45" name="Shape 42"/>
          <p:cNvSpPr/>
          <p:nvPr/>
        </p:nvSpPr>
        <p:spPr>
          <a:xfrm>
            <a:off x="1067105" y="5277002"/>
            <a:ext cx="28346" cy="990295"/>
          </a:xfrm>
          <a:prstGeom prst="rect">
            <a:avLst/>
          </a:prstGeom>
          <a:solidFill>
            <a:srgbClr val="2563EB"/>
          </a:solidFill>
          <a:ln/>
        </p:spPr>
      </p:sp>
      <p:pic>
        <p:nvPicPr>
          <p:cNvPr id="46" name="Image 1" descr="preencoded.png">    </p:cNvPr>
          <p:cNvPicPr>
            <a:picLocks noChangeAspect="1"/>
          </p:cNvPicPr>
          <p:nvPr/>
        </p:nvPicPr>
        <p:blipFill>
          <a:blip r:embed="rId2"/>
          <a:srcRect l="0" r="0" t="-100" b="-100"/>
          <a:stretch/>
        </p:blipFill>
        <p:spPr>
          <a:xfrm>
            <a:off x="1209751" y="5467198"/>
            <a:ext cx="114300" cy="152705"/>
          </a:xfrm>
          <a:prstGeom prst="rect">
            <a:avLst/>
          </a:prstGeom>
        </p:spPr>
      </p:pic>
      <p:sp>
        <p:nvSpPr>
          <p:cNvPr id="47" name="Shape 43"/>
          <p:cNvSpPr/>
          <p:nvPr/>
        </p:nvSpPr>
        <p:spPr>
          <a:xfrm>
            <a:off x="6210605" y="5277002"/>
            <a:ext cx="4914900" cy="990295"/>
          </a:xfrm>
          <a:prstGeom prst="roundRect">
            <a:avLst>
              <a:gd name="adj" fmla="val 5327"/>
            </a:avLst>
          </a:prstGeom>
          <a:solidFill>
            <a:srgbClr val="EFF6FF"/>
          </a:solidFill>
          <a:ln/>
        </p:spPr>
      </p:sp>
      <p:sp>
        <p:nvSpPr>
          <p:cNvPr id="48" name="Shape 44"/>
          <p:cNvSpPr/>
          <p:nvPr/>
        </p:nvSpPr>
        <p:spPr>
          <a:xfrm>
            <a:off x="6210605" y="5277002"/>
            <a:ext cx="28346" cy="990295"/>
          </a:xfrm>
          <a:prstGeom prst="rect">
            <a:avLst/>
          </a:prstGeom>
          <a:solidFill>
            <a:srgbClr val="2563EB"/>
          </a:solidFill>
          <a:ln/>
        </p:spPr>
      </p:sp>
      <p:sp>
        <p:nvSpPr>
          <p:cNvPr id="49" name="Text 45"/>
          <p:cNvSpPr txBox="1"/>
          <p:nvPr/>
        </p:nvSpPr>
        <p:spPr>
          <a:xfrm>
            <a:off x="1399946" y="5447995"/>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融资策略优化</a:t>
            </a:r>
            <a:endParaRPr lang="en-US" sz="1200" dirty="0"/>
          </a:p>
        </p:txBody>
      </p:sp>
      <p:sp>
        <p:nvSpPr>
          <p:cNvPr id="50" name="Text 46"/>
          <p:cNvSpPr txBox="1"/>
          <p:nvPr/>
        </p:nvSpPr>
        <p:spPr>
          <a:xfrm>
            <a:off x="6581851" y="5447995"/>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关键风险提示</a:t>
            </a:r>
            <a:endParaRPr lang="en-US" sz="1200" dirty="0"/>
          </a:p>
        </p:txBody>
      </p:sp>
      <p:sp>
        <p:nvSpPr>
          <p:cNvPr id="51" name="Text 47"/>
          <p:cNvSpPr txBox="1"/>
          <p:nvPr/>
        </p:nvSpPr>
        <p:spPr>
          <a:xfrm>
            <a:off x="1209751" y="5743346"/>
            <a:ext cx="468172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双币种融资策略：技术核心+硬科技依赖走人民币基金，应用层+全球化战略走美元基金</a:t>
            </a:r>
            <a:endParaRPr lang="en-US" sz="1000" dirty="0"/>
          </a:p>
        </p:txBody>
      </p:sp>
      <p:pic>
        <p:nvPicPr>
          <p:cNvPr id="52" name="Image 2" descr="preencoded.png">    </p:cNvPr>
          <p:cNvPicPr>
            <a:picLocks noChangeAspect="1"/>
          </p:cNvPicPr>
          <p:nvPr/>
        </p:nvPicPr>
        <p:blipFill>
          <a:blip r:embed="rId3"/>
          <a:srcRect l="0" r="0" t="0" b="0"/>
          <a:stretch/>
        </p:blipFill>
        <p:spPr>
          <a:xfrm>
            <a:off x="6353251" y="5467198"/>
            <a:ext cx="152705" cy="152705"/>
          </a:xfrm>
          <a:prstGeom prst="rect">
            <a:avLst/>
          </a:prstGeom>
        </p:spPr>
      </p:pic>
      <p:sp>
        <p:nvSpPr>
          <p:cNvPr id="53" name="Text 48"/>
          <p:cNvSpPr txBox="1"/>
          <p:nvPr/>
        </p:nvSpPr>
        <p:spPr>
          <a:xfrm>
            <a:off x="6353251" y="5743346"/>
            <a:ext cx="46533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中美AI投资规模差距巨大（约4倍），美元基金正在面临新一轮募资压力，部分机构撤出中国市场</a:t>
            </a:r>
            <a:endParaRPr lang="en-US" sz="1000" dirty="0"/>
          </a:p>
        </p:txBody>
      </p:sp>
      <p:sp>
        <p:nvSpPr>
          <p:cNvPr id="54" name="Shape 49"/>
          <p:cNvSpPr/>
          <p:nvPr/>
        </p:nvSpPr>
        <p:spPr>
          <a:xfrm>
            <a:off x="1067105" y="6267298"/>
            <a:ext cx="10058400" cy="9144"/>
          </a:xfrm>
          <a:prstGeom prst="rect">
            <a:avLst/>
          </a:prstGeom>
          <a:solidFill>
            <a:srgbClr val="E5E7EB"/>
          </a:solidFill>
          <a:ln/>
        </p:spPr>
      </p:sp>
      <p:sp>
        <p:nvSpPr>
          <p:cNvPr id="55" name="Text 50"/>
          <p:cNvSpPr txBox="1"/>
          <p:nvPr/>
        </p:nvSpPr>
        <p:spPr>
          <a:xfrm>
            <a:off x="1067105" y="6429146"/>
            <a:ext cx="24862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清科研究中心, 投中研究院, 36氪研究</a:t>
            </a:r>
            <a:endParaRPr lang="en-US" sz="900" dirty="0"/>
          </a:p>
        </p:txBody>
      </p:sp>
      <p:pic>
        <p:nvPicPr>
          <p:cNvPr id="56" name="Image 3" descr="preencoded.png">    </p:cNvPr>
          <p:cNvPicPr>
            <a:picLocks noChangeAspect="1"/>
          </p:cNvPicPr>
          <p:nvPr/>
        </p:nvPicPr>
        <p:blipFill>
          <a:blip r:embed="rId4"/>
          <a:srcRect l="0" r="0" t="0" b="0"/>
          <a:stretch/>
        </p:blipFill>
        <p:spPr>
          <a:xfrm>
            <a:off x="7983626" y="6443777"/>
            <a:ext cx="114300" cy="114300"/>
          </a:xfrm>
          <a:prstGeom prst="rect">
            <a:avLst/>
          </a:prstGeom>
        </p:spPr>
      </p:pic>
      <p:sp>
        <p:nvSpPr>
          <p:cNvPr id="57" name="Text 51"/>
          <p:cNvSpPr txBox="1"/>
          <p:nvPr/>
        </p:nvSpPr>
        <p:spPr>
          <a:xfrm>
            <a:off x="8136331" y="6429146"/>
            <a:ext cx="30769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美元基金AI投资占比（52%）显著高于人民币基金（31%）</a:t>
            </a:r>
            <a:endParaRPr lang="en-US" sz="900" dirty="0"/>
          </a:p>
        </p:txBody>
      </p:sp>
      <p:sp>
        <p:nvSpPr>
          <p:cNvPr id="58" name="Shape 52"/>
          <p:cNvSpPr/>
          <p:nvPr/>
        </p:nvSpPr>
        <p:spPr>
          <a:xfrm>
            <a:off x="10420502" y="1143000"/>
            <a:ext cx="57607" cy="57607"/>
          </a:xfrm>
          <a:prstGeom prst="ellipse">
            <a:avLst/>
          </a:prstGeom>
          <a:solidFill>
            <a:srgbClr val="3B82F6"/>
          </a:solidFill>
          <a:ln/>
        </p:spPr>
      </p:sp>
      <p:sp>
        <p:nvSpPr>
          <p:cNvPr id="59" name="Shape 53"/>
          <p:cNvSpPr/>
          <p:nvPr/>
        </p:nvSpPr>
        <p:spPr>
          <a:xfrm>
            <a:off x="9849002" y="1429207"/>
            <a:ext cx="57607" cy="57607"/>
          </a:xfrm>
          <a:prstGeom prst="ellipse">
            <a:avLst/>
          </a:prstGeom>
          <a:solidFill>
            <a:srgbClr val="3B82F6"/>
          </a:solidFill>
          <a:ln/>
        </p:spPr>
      </p:sp>
      <p:sp>
        <p:nvSpPr>
          <p:cNvPr id="60" name="Shape 54"/>
          <p:cNvSpPr/>
          <p:nvPr/>
        </p:nvSpPr>
        <p:spPr>
          <a:xfrm>
            <a:off x="10610698" y="1714500"/>
            <a:ext cx="57607" cy="57607"/>
          </a:xfrm>
          <a:prstGeom prst="ellipse">
            <a:avLst/>
          </a:prstGeom>
          <a:solidFill>
            <a:srgbClr val="3B82F6"/>
          </a:solidFill>
          <a:ln/>
        </p:spPr>
      </p:sp>
      <p:sp>
        <p:nvSpPr>
          <p:cNvPr id="61" name="Shape 55"/>
          <p:cNvSpPr/>
          <p:nvPr/>
        </p:nvSpPr>
        <p:spPr>
          <a:xfrm>
            <a:off x="9867290" y="1314907"/>
            <a:ext cx="571500" cy="9144"/>
          </a:xfrm>
          <a:prstGeom prst="rect">
            <a:avLst/>
          </a:prstGeom>
          <a:solidFill>
            <a:srgbClr val="3B82F6">
              <a:alpha val="20000"/>
            </a:srgbClr>
          </a:solidFill>
          <a:ln/>
        </p:spPr>
      </p:sp>
      <p:sp>
        <p:nvSpPr>
          <p:cNvPr id="62" name="Shape 56"/>
          <p:cNvSpPr/>
          <p:nvPr/>
        </p:nvSpPr>
        <p:spPr>
          <a:xfrm>
            <a:off x="8405165" y="1326794"/>
            <a:ext cx="761695" cy="9144"/>
          </a:xfrm>
          <a:prstGeom prst="rect">
            <a:avLst/>
          </a:prstGeom>
          <a:solidFill>
            <a:srgbClr val="3B82F6">
              <a:alpha val="20000"/>
            </a:srgbClr>
          </a:solidFill>
          <a:ln/>
        </p:spPr>
      </p:sp>
      <p:sp>
        <p:nvSpPr>
          <p:cNvPr id="63" name="Text 57"/>
          <p:cNvSpPr txBox="1"/>
          <p:nvPr/>
        </p:nvSpPr>
        <p:spPr>
          <a:xfrm>
            <a:off x="1067105" y="609905"/>
            <a:ext cx="3824935"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人民币 vs 美元基金实操差异</a:t>
            </a:r>
            <a:endParaRPr lang="en-US" sz="2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Shape 0"/>
          <p:cNvSpPr/>
          <p:nvPr/>
        </p:nvSpPr>
        <p:spPr>
          <a:xfrm>
            <a:off x="0" y="0"/>
            <a:ext cx="12191695" cy="70673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50008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高效选择真正有价值的投资伙伴，避免融资过程中的时间浪费与战略偏差</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市场化机构优先</a:t>
            </a:r>
            <a:endParaRPr lang="en-US" sz="1200" dirty="0"/>
          </a:p>
        </p:txBody>
      </p:sp>
      <p:sp>
        <p:nvSpPr>
          <p:cNvPr id="11" name="Text 8"/>
          <p:cNvSpPr txBox="1"/>
          <p:nvPr/>
        </p:nvSpPr>
        <p:spPr>
          <a:xfrm>
            <a:off x="1209751" y="2562149"/>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找赛道最近投资活跃的机构</a:t>
            </a:r>
            <a:endParaRPr lang="en-US" sz="1200" dirty="0"/>
          </a:p>
        </p:txBody>
      </p:sp>
      <p:sp>
        <p:nvSpPr>
          <p:cNvPr id="12" name="Text 9"/>
          <p:cNvSpPr txBox="1"/>
          <p:nvPr/>
        </p:nvSpPr>
        <p:spPr>
          <a:xfrm>
            <a:off x="1209751" y="3362249"/>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找该机构投资活跃的投资人</a:t>
            </a:r>
            <a:endParaRPr lang="en-US" sz="1200" dirty="0"/>
          </a:p>
        </p:txBody>
      </p:sp>
      <p:sp>
        <p:nvSpPr>
          <p:cNvPr id="13" name="Text 10"/>
          <p:cNvSpPr txBox="1"/>
          <p:nvPr/>
        </p:nvSpPr>
        <p:spPr>
          <a:xfrm>
            <a:off x="1209751" y="41623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阶段匹配选择</a:t>
            </a:r>
            <a:endParaRPr lang="en-US" sz="1200" dirty="0"/>
          </a:p>
        </p:txBody>
      </p:sp>
      <p:sp>
        <p:nvSpPr>
          <p:cNvPr id="14" name="Text 11"/>
          <p:cNvSpPr txBox="1"/>
          <p:nvPr/>
        </p:nvSpPr>
        <p:spPr>
          <a:xfrm>
            <a:off x="1209751" y="2018995"/>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市场化基金决策速度更快，投资逻辑更灵活，对创业企业的理解与支持更到位。相比国资背景基金，减少繁琐流程，能在市场竞争中迅速抓住机会</a:t>
            </a:r>
            <a:endParaRPr lang="en-US" sz="1000" dirty="0"/>
          </a:p>
        </p:txBody>
      </p:sp>
      <p:sp>
        <p:nvSpPr>
          <p:cNvPr id="15" name="Text 12"/>
          <p:cNvSpPr txBox="1"/>
          <p:nvPr/>
        </p:nvSpPr>
        <p:spPr>
          <a:xfrm>
            <a:off x="1209751" y="2819095"/>
            <a:ext cx="47109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重点关注近3-6个月内在Agentic AI领域有投资案例的机构，这些机构对赛道有热度，研究更深入，对项目理解更快，也更容易产生FOMO心态</a:t>
            </a:r>
            <a:endParaRPr lang="en-US" sz="1000" dirty="0"/>
          </a:p>
        </p:txBody>
      </p:sp>
      <p:sp>
        <p:nvSpPr>
          <p:cNvPr id="16" name="Text 13"/>
          <p:cNvSpPr txBox="1"/>
          <p:nvPr/>
        </p:nvSpPr>
        <p:spPr>
          <a:xfrm>
            <a:off x="1209751" y="3619195"/>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在目标机构内，锁定最近活跃的投资负责人，了解其投资偏好与风格，确保项目匹配其关注方向。直接接触活跃投资人比通用渠道效率高10倍</a:t>
            </a:r>
            <a:endParaRPr lang="en-US" sz="1000" dirty="0"/>
          </a:p>
        </p:txBody>
      </p:sp>
      <p:sp>
        <p:nvSpPr>
          <p:cNvPr id="17" name="Text 14"/>
          <p:cNvSpPr txBox="1"/>
          <p:nvPr/>
        </p:nvSpPr>
        <p:spPr>
          <a:xfrm>
            <a:off x="1209751" y="4419295"/>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不同发展阶段的项目应匹配相应类型的投资机构，确保投资机构的资金规模、投资偏好和资源网络与创业公司阶段和需求相契合</a:t>
            </a:r>
            <a:endParaRPr lang="en-US" sz="1000" dirty="0"/>
          </a:p>
        </p:txBody>
      </p:sp>
      <p:sp>
        <p:nvSpPr>
          <p:cNvPr id="18" name="Shape 15"/>
          <p:cNvSpPr/>
          <p:nvPr/>
        </p:nvSpPr>
        <p:spPr>
          <a:xfrm>
            <a:off x="6210605" y="1742846"/>
            <a:ext cx="4914900" cy="3124505"/>
          </a:xfrm>
          <a:prstGeom prst="roundRect">
            <a:avLst>
              <a:gd name="adj" fmla="val 714"/>
            </a:avLst>
          </a:prstGeom>
          <a:solidFill>
            <a:srgbClr val="F5F3FF"/>
          </a:solidFill>
          <a:ln w="12700">
            <a:solidFill>
              <a:srgbClr val="EDE9FE"/>
            </a:solidFill>
            <a:prstDash val="solid"/>
          </a:ln>
        </p:spPr>
      </p:sp>
      <p:pic>
        <p:nvPicPr>
          <p:cNvPr id="19" name="Image 1" descr="preencoded.png">    </p:cNvPr>
          <p:cNvPicPr>
            <a:picLocks noChangeAspect="1"/>
          </p:cNvPicPr>
          <p:nvPr/>
        </p:nvPicPr>
        <p:blipFill>
          <a:blip r:embed="rId2"/>
          <a:srcRect l="-1282" r="-1282" t="0" b="0"/>
          <a:stretch/>
        </p:blipFill>
        <p:spPr>
          <a:xfrm>
            <a:off x="6372454" y="1923898"/>
            <a:ext cx="219456" cy="190195"/>
          </a:xfrm>
          <a:prstGeom prst="rect">
            <a:avLst/>
          </a:prstGeom>
        </p:spPr>
      </p:pic>
      <p:sp>
        <p:nvSpPr>
          <p:cNvPr id="20" name="Text 16"/>
          <p:cNvSpPr txBox="1"/>
          <p:nvPr/>
        </p:nvSpPr>
        <p:spPr>
          <a:xfrm>
            <a:off x="6705295" y="1923898"/>
            <a:ext cx="1343254" cy="191110"/>
          </a:xfrm>
          <a:prstGeom prst="rect">
            <a:avLst/>
          </a:prstGeom>
          <a:noFill/>
          <a:ln/>
        </p:spPr>
        <p:txBody>
          <a:bodyPr wrap="square" lIns="0" tIns="0" rIns="0" bIns="0" rtlCol="0" anchor="ctr"/>
          <a:lstStyle/>
          <a:p>
            <a:pPr algn="l" indent="0" marL="0">
              <a:buNone/>
            </a:pPr>
            <a:r>
              <a:rPr lang="en-US" sz="1200" b="1" dirty="0">
                <a:solidFill>
                  <a:srgbClr val="6D28D9"/>
                </a:solidFill>
                <a:latin typeface="Inter" pitchFamily="34" charset="0"/>
                <a:ea typeface="Inter" pitchFamily="34" charset="-122"/>
                <a:cs typeface="Inter" pitchFamily="34" charset="-120"/>
              </a:rPr>
              <a:t>融资阶段匹配指南</a:t>
            </a:r>
            <a:endParaRPr lang="en-US" sz="1200" dirty="0"/>
          </a:p>
        </p:txBody>
      </p:sp>
      <p:sp>
        <p:nvSpPr>
          <p:cNvPr id="21" name="Shape 17"/>
          <p:cNvSpPr/>
          <p:nvPr/>
        </p:nvSpPr>
        <p:spPr>
          <a:xfrm>
            <a:off x="6372454" y="2247595"/>
            <a:ext cx="4591202" cy="743407"/>
          </a:xfrm>
          <a:prstGeom prst="roundRect">
            <a:avLst>
              <a:gd name="adj" fmla="val 6308"/>
            </a:avLst>
          </a:prstGeom>
          <a:solidFill>
            <a:srgbClr val="FFFFFF"/>
          </a:solidFill>
          <a:ln w="12700">
            <a:solidFill>
              <a:srgbClr val="EDE9FE"/>
            </a:solidFill>
            <a:prstDash val="solid"/>
          </a:ln>
        </p:spPr>
      </p:sp>
      <p:sp>
        <p:nvSpPr>
          <p:cNvPr id="22" name="Shape 18"/>
          <p:cNvSpPr/>
          <p:nvPr/>
        </p:nvSpPr>
        <p:spPr>
          <a:xfrm>
            <a:off x="6372454" y="3105302"/>
            <a:ext cx="4591202" cy="743407"/>
          </a:xfrm>
          <a:prstGeom prst="roundRect">
            <a:avLst>
              <a:gd name="adj" fmla="val 6308"/>
            </a:avLst>
          </a:prstGeom>
          <a:solidFill>
            <a:srgbClr val="FFFFFF"/>
          </a:solidFill>
          <a:ln w="12700">
            <a:solidFill>
              <a:srgbClr val="EDE9FE"/>
            </a:solidFill>
            <a:prstDash val="solid"/>
          </a:ln>
        </p:spPr>
      </p:sp>
      <p:sp>
        <p:nvSpPr>
          <p:cNvPr id="23" name="Shape 19"/>
          <p:cNvSpPr/>
          <p:nvPr/>
        </p:nvSpPr>
        <p:spPr>
          <a:xfrm>
            <a:off x="6372454" y="3962095"/>
            <a:ext cx="4591202" cy="743407"/>
          </a:xfrm>
          <a:prstGeom prst="roundRect">
            <a:avLst>
              <a:gd name="adj" fmla="val 6308"/>
            </a:avLst>
          </a:prstGeom>
          <a:solidFill>
            <a:srgbClr val="FFFFFF"/>
          </a:solidFill>
          <a:ln w="12700">
            <a:solidFill>
              <a:srgbClr val="EDE9FE"/>
            </a:solidFill>
            <a:prstDash val="solid"/>
          </a:ln>
        </p:spPr>
      </p:sp>
      <p:sp>
        <p:nvSpPr>
          <p:cNvPr id="24" name="Shape 20"/>
          <p:cNvSpPr/>
          <p:nvPr/>
        </p:nvSpPr>
        <p:spPr>
          <a:xfrm>
            <a:off x="6458407" y="2357323"/>
            <a:ext cx="629107" cy="181051"/>
          </a:xfrm>
          <a:prstGeom prst="roundRect">
            <a:avLst>
              <a:gd name="adj" fmla="val 505051"/>
            </a:avLst>
          </a:prstGeom>
          <a:solidFill>
            <a:srgbClr val="DBEAFE"/>
          </a:solidFill>
          <a:ln/>
        </p:spPr>
      </p:sp>
      <p:sp>
        <p:nvSpPr>
          <p:cNvPr id="25" name="Text 21"/>
          <p:cNvSpPr txBox="1"/>
          <p:nvPr/>
        </p:nvSpPr>
        <p:spPr>
          <a:xfrm>
            <a:off x="6515100" y="2385670"/>
            <a:ext cx="590702" cy="114300"/>
          </a:xfrm>
          <a:prstGeom prst="rect">
            <a:avLst/>
          </a:prstGeom>
          <a:noFill/>
          <a:ln/>
        </p:spPr>
        <p:txBody>
          <a:bodyPr wrap="square" lIns="0" tIns="0" rIns="0" bIns="0" rtlCol="0" anchor="ctr"/>
          <a:lstStyle/>
          <a:p>
            <a:pPr algn="l" indent="0" marL="0">
              <a:buNone/>
            </a:pPr>
            <a:r>
              <a:rPr lang="en-US" sz="800" b="1" dirty="0">
                <a:solidFill>
                  <a:srgbClr val="1E40AF"/>
                </a:solidFill>
                <a:latin typeface="Inter" pitchFamily="34" charset="0"/>
                <a:ea typeface="Inter" pitchFamily="34" charset="-122"/>
                <a:cs typeface="Inter" pitchFamily="34" charset="-120"/>
              </a:rPr>
              <a:t>天使/种子轮</a:t>
            </a:r>
            <a:endParaRPr lang="en-US" sz="800" dirty="0"/>
          </a:p>
        </p:txBody>
      </p:sp>
      <p:sp>
        <p:nvSpPr>
          <p:cNvPr id="26" name="Text 22"/>
          <p:cNvSpPr txBox="1"/>
          <p:nvPr/>
        </p:nvSpPr>
        <p:spPr>
          <a:xfrm>
            <a:off x="7160666" y="2352751"/>
            <a:ext cx="2286000"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天使投资人 / 早期VC / 产业基金</a:t>
            </a:r>
            <a:endParaRPr lang="en-US" sz="1200" dirty="0"/>
          </a:p>
        </p:txBody>
      </p:sp>
      <p:sp>
        <p:nvSpPr>
          <p:cNvPr id="27" name="Text 23"/>
          <p:cNvSpPr txBox="1"/>
          <p:nvPr/>
        </p:nvSpPr>
        <p:spPr>
          <a:xfrm>
            <a:off x="6813194" y="3209544"/>
            <a:ext cx="16861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专业VC / 头部行业基金</a:t>
            </a:r>
            <a:endParaRPr lang="en-US" sz="1200" dirty="0"/>
          </a:p>
        </p:txBody>
      </p:sp>
      <p:sp>
        <p:nvSpPr>
          <p:cNvPr id="28" name="Text 24"/>
          <p:cNvSpPr txBox="1"/>
          <p:nvPr/>
        </p:nvSpPr>
        <p:spPr>
          <a:xfrm>
            <a:off x="7092086" y="4067251"/>
            <a:ext cx="1867205"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大型VC / PE / 战略投资者</a:t>
            </a:r>
            <a:endParaRPr lang="en-US" sz="1200" dirty="0"/>
          </a:p>
        </p:txBody>
      </p:sp>
      <p:sp>
        <p:nvSpPr>
          <p:cNvPr id="29" name="Text 25"/>
          <p:cNvSpPr txBox="1"/>
          <p:nvPr/>
        </p:nvSpPr>
        <p:spPr>
          <a:xfrm>
            <a:off x="6458407" y="2600554"/>
            <a:ext cx="44394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寻找对技术有深度理解、专注早期项目、能提供初始资源网络的投资方。看重团队背景和市场愿景，对商业化要求相对宽松</a:t>
            </a:r>
            <a:endParaRPr lang="en-US" sz="900" dirty="0"/>
          </a:p>
        </p:txBody>
      </p:sp>
      <p:sp>
        <p:nvSpPr>
          <p:cNvPr id="30" name="Text 26"/>
          <p:cNvSpPr txBox="1"/>
          <p:nvPr/>
        </p:nvSpPr>
        <p:spPr>
          <a:xfrm>
            <a:off x="6458407" y="3457346"/>
            <a:ext cx="44293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选择在AI领域有成功投资案例、拥有丰富行业资源的机构。此阶段投资人更看重产品验证和初步商业化指标，期待清晰的市场策略</a:t>
            </a:r>
            <a:endParaRPr lang="en-US" sz="900" dirty="0"/>
          </a:p>
        </p:txBody>
      </p:sp>
      <p:sp>
        <p:nvSpPr>
          <p:cNvPr id="31" name="Text 27"/>
          <p:cNvSpPr txBox="1"/>
          <p:nvPr/>
        </p:nvSpPr>
        <p:spPr>
          <a:xfrm>
            <a:off x="6458407" y="4315054"/>
            <a:ext cx="44394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寻找资金实力雄厚、有后续轮次投资能力和行业影响力的机构。此阶段国资基金成为主力，更看重明确的商业模型和规模化路径</a:t>
            </a:r>
            <a:endParaRPr lang="en-US" sz="900" dirty="0"/>
          </a:p>
        </p:txBody>
      </p:sp>
      <p:sp>
        <p:nvSpPr>
          <p:cNvPr id="32" name="Shape 28"/>
          <p:cNvSpPr/>
          <p:nvPr/>
        </p:nvSpPr>
        <p:spPr>
          <a:xfrm>
            <a:off x="6458407" y="3215030"/>
            <a:ext cx="286207" cy="181051"/>
          </a:xfrm>
          <a:prstGeom prst="roundRect">
            <a:avLst>
              <a:gd name="adj" fmla="val 505051"/>
            </a:avLst>
          </a:prstGeom>
          <a:solidFill>
            <a:srgbClr val="D1FAE5"/>
          </a:solidFill>
          <a:ln/>
        </p:spPr>
      </p:sp>
      <p:sp>
        <p:nvSpPr>
          <p:cNvPr id="33" name="Text 29"/>
          <p:cNvSpPr txBox="1"/>
          <p:nvPr/>
        </p:nvSpPr>
        <p:spPr>
          <a:xfrm>
            <a:off x="6515100" y="3243377"/>
            <a:ext cx="247802" cy="114300"/>
          </a:xfrm>
          <a:prstGeom prst="rect">
            <a:avLst/>
          </a:prstGeom>
          <a:noFill/>
          <a:ln/>
        </p:spPr>
        <p:txBody>
          <a:bodyPr wrap="square" lIns="0" tIns="0" rIns="0" bIns="0" rtlCol="0" anchor="ctr"/>
          <a:lstStyle/>
          <a:p>
            <a:pPr algn="l" indent="0" marL="0">
              <a:buNone/>
            </a:pPr>
            <a:r>
              <a:rPr lang="en-US" sz="800" b="1" dirty="0">
                <a:solidFill>
                  <a:srgbClr val="065F46"/>
                </a:solidFill>
                <a:latin typeface="Inter" pitchFamily="34" charset="0"/>
                <a:ea typeface="Inter" pitchFamily="34" charset="-122"/>
                <a:cs typeface="Inter" pitchFamily="34" charset="-120"/>
              </a:rPr>
              <a:t>A轮</a:t>
            </a:r>
            <a:endParaRPr lang="en-US" sz="800" dirty="0"/>
          </a:p>
        </p:txBody>
      </p:sp>
      <p:sp>
        <p:nvSpPr>
          <p:cNvPr id="34" name="Text 30"/>
          <p:cNvSpPr txBox="1"/>
          <p:nvPr/>
        </p:nvSpPr>
        <p:spPr>
          <a:xfrm>
            <a:off x="6515100" y="4100170"/>
            <a:ext cx="523951" cy="114300"/>
          </a:xfrm>
          <a:prstGeom prst="rect">
            <a:avLst/>
          </a:prstGeom>
          <a:noFill/>
          <a:ln/>
        </p:spPr>
        <p:txBody>
          <a:bodyPr wrap="square" lIns="0" tIns="0" rIns="0" bIns="0" rtlCol="0" anchor="ctr"/>
          <a:lstStyle/>
          <a:p>
            <a:pPr algn="l" indent="0" marL="0">
              <a:buNone/>
            </a:pPr>
            <a:r>
              <a:rPr lang="en-US" sz="800" b="1" dirty="0">
                <a:solidFill>
                  <a:srgbClr val="111827"/>
                </a:solidFill>
                <a:latin typeface="Inter" pitchFamily="34" charset="0"/>
                <a:ea typeface="Inter" pitchFamily="34" charset="-122"/>
                <a:cs typeface="Inter" pitchFamily="34" charset="-120"/>
              </a:rPr>
              <a:t>B轮及以后</a:t>
            </a:r>
            <a:endParaRPr lang="en-US" sz="800" dirty="0"/>
          </a:p>
        </p:txBody>
      </p:sp>
      <p:sp>
        <p:nvSpPr>
          <p:cNvPr id="35" name="Shape 31"/>
          <p:cNvSpPr/>
          <p:nvPr/>
        </p:nvSpPr>
        <p:spPr>
          <a:xfrm>
            <a:off x="6210605" y="5020056"/>
            <a:ext cx="4914900" cy="1086307"/>
          </a:xfrm>
          <a:prstGeom prst="roundRect">
            <a:avLst>
              <a:gd name="adj" fmla="val 5907"/>
            </a:avLst>
          </a:prstGeom>
          <a:solidFill>
            <a:srgbClr val="ECFDF5"/>
          </a:solidFill>
          <a:ln w="12700">
            <a:solidFill>
              <a:srgbClr val="D1FAE5"/>
            </a:solidFill>
            <a:prstDash val="solid"/>
          </a:ln>
        </p:spPr>
      </p:sp>
      <p:pic>
        <p:nvPicPr>
          <p:cNvPr id="36" name="Image 2" descr="preencoded.png">    </p:cNvPr>
          <p:cNvPicPr>
            <a:picLocks noChangeAspect="1"/>
          </p:cNvPicPr>
          <p:nvPr/>
        </p:nvPicPr>
        <p:blipFill>
          <a:blip r:embed="rId3"/>
          <a:srcRect l="0" r="0" t="0" b="0"/>
          <a:stretch/>
        </p:blipFill>
        <p:spPr>
          <a:xfrm>
            <a:off x="6372454" y="5210251"/>
            <a:ext cx="171907" cy="171907"/>
          </a:xfrm>
          <a:prstGeom prst="rect">
            <a:avLst/>
          </a:prstGeom>
        </p:spPr>
      </p:pic>
      <p:sp>
        <p:nvSpPr>
          <p:cNvPr id="37" name="Text 32"/>
          <p:cNvSpPr txBox="1"/>
          <p:nvPr/>
        </p:nvSpPr>
        <p:spPr>
          <a:xfrm>
            <a:off x="6657746" y="5201107"/>
            <a:ext cx="14959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精准锁定目标投资人</a:t>
            </a:r>
            <a:endParaRPr lang="en-US" sz="1200" dirty="0"/>
          </a:p>
        </p:txBody>
      </p:sp>
      <p:sp>
        <p:nvSpPr>
          <p:cNvPr id="38" name="Text 33"/>
          <p:cNvSpPr txBox="1"/>
          <p:nvPr/>
        </p:nvSpPr>
        <p:spPr>
          <a:xfrm>
            <a:off x="6372454" y="5486400"/>
            <a:ext cx="4668012" cy="448056"/>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调研目标投资人近期投资案例，关注其个人社交媒体，了解其技术背景与偏好。通过行业资源获取间接推荐而非冷邮件。关键是了解投资人最近的思考与焦虑，打造有针对性的沟通策略，增加对方FOMO感。</a:t>
            </a:r>
            <a:endParaRPr lang="en-US" sz="900" dirty="0"/>
          </a:p>
        </p:txBody>
      </p:sp>
      <p:sp>
        <p:nvSpPr>
          <p:cNvPr id="39" name="Shape 34"/>
          <p:cNvSpPr/>
          <p:nvPr/>
        </p:nvSpPr>
        <p:spPr>
          <a:xfrm>
            <a:off x="1067105" y="6105449"/>
            <a:ext cx="10058400" cy="9144"/>
          </a:xfrm>
          <a:prstGeom prst="rect">
            <a:avLst/>
          </a:prstGeom>
          <a:solidFill>
            <a:srgbClr val="E5E7EB"/>
          </a:solidFill>
          <a:ln/>
        </p:spPr>
      </p:sp>
      <p:pic>
        <p:nvPicPr>
          <p:cNvPr id="40" name="Image 3" descr="preencoded.png">    </p:cNvPr>
          <p:cNvPicPr>
            <a:picLocks noChangeAspect="1"/>
          </p:cNvPicPr>
          <p:nvPr/>
        </p:nvPicPr>
        <p:blipFill>
          <a:blip r:embed="rId4"/>
          <a:srcRect l="0" r="0" t="0" b="0"/>
          <a:stretch/>
        </p:blipFill>
        <p:spPr>
          <a:xfrm>
            <a:off x="1067105" y="6295644"/>
            <a:ext cx="133502" cy="133502"/>
          </a:xfrm>
          <a:prstGeom prst="rect">
            <a:avLst/>
          </a:prstGeom>
        </p:spPr>
      </p:pic>
      <p:sp>
        <p:nvSpPr>
          <p:cNvPr id="41" name="Text 35"/>
          <p:cNvSpPr txBox="1"/>
          <p:nvPr/>
        </p:nvSpPr>
        <p:spPr>
          <a:xfrm>
            <a:off x="1276502" y="6277356"/>
            <a:ext cx="742492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关键洞察：AI创业融资应选择"三高"投资人——对技术理解高、决策效率高、近期活跃度高，并确保与公司当前阶段精准匹配</a:t>
            </a:r>
            <a:endParaRPr lang="en-US" sz="1000" dirty="0"/>
          </a:p>
        </p:txBody>
      </p:sp>
      <p:sp>
        <p:nvSpPr>
          <p:cNvPr id="42" name="Shape 36"/>
          <p:cNvSpPr/>
          <p:nvPr/>
        </p:nvSpPr>
        <p:spPr>
          <a:xfrm>
            <a:off x="1429207" y="1714500"/>
            <a:ext cx="57607" cy="57607"/>
          </a:xfrm>
          <a:prstGeom prst="ellipse">
            <a:avLst/>
          </a:prstGeom>
          <a:solidFill>
            <a:srgbClr val="3B82F6"/>
          </a:solidFill>
          <a:ln/>
        </p:spPr>
      </p:sp>
      <p:sp>
        <p:nvSpPr>
          <p:cNvPr id="43" name="Shape 37"/>
          <p:cNvSpPr/>
          <p:nvPr/>
        </p:nvSpPr>
        <p:spPr>
          <a:xfrm>
            <a:off x="1904695" y="2095805"/>
            <a:ext cx="57607" cy="57607"/>
          </a:xfrm>
          <a:prstGeom prst="ellipse">
            <a:avLst/>
          </a:prstGeom>
          <a:solidFill>
            <a:srgbClr val="3B82F6"/>
          </a:solidFill>
          <a:ln/>
        </p:spPr>
      </p:sp>
      <p:sp>
        <p:nvSpPr>
          <p:cNvPr id="44" name="Shape 38"/>
          <p:cNvSpPr/>
          <p:nvPr/>
        </p:nvSpPr>
        <p:spPr>
          <a:xfrm>
            <a:off x="1333195" y="2476195"/>
            <a:ext cx="57607" cy="57607"/>
          </a:xfrm>
          <a:prstGeom prst="ellipse">
            <a:avLst/>
          </a:prstGeom>
          <a:solidFill>
            <a:srgbClr val="3B82F6"/>
          </a:solidFill>
          <a:ln/>
        </p:spPr>
      </p:sp>
      <p:sp>
        <p:nvSpPr>
          <p:cNvPr id="45" name="Shape 39"/>
          <p:cNvSpPr/>
          <p:nvPr/>
        </p:nvSpPr>
        <p:spPr>
          <a:xfrm>
            <a:off x="1444752" y="1861718"/>
            <a:ext cx="476402" cy="9144"/>
          </a:xfrm>
          <a:prstGeom prst="rect">
            <a:avLst/>
          </a:prstGeom>
          <a:solidFill>
            <a:srgbClr val="3B82F6">
              <a:alpha val="20000"/>
            </a:srgbClr>
          </a:solidFill>
          <a:ln/>
        </p:spPr>
      </p:sp>
      <p:sp>
        <p:nvSpPr>
          <p:cNvPr id="46" name="Shape 40"/>
          <p:cNvSpPr/>
          <p:nvPr/>
        </p:nvSpPr>
        <p:spPr>
          <a:xfrm>
            <a:off x="1837944" y="1940357"/>
            <a:ext cx="571500" cy="9144"/>
          </a:xfrm>
          <a:prstGeom prst="rect">
            <a:avLst/>
          </a:prstGeom>
          <a:solidFill>
            <a:srgbClr val="3B82F6">
              <a:alpha val="20000"/>
            </a:srgbClr>
          </a:solidFill>
          <a:ln/>
        </p:spPr>
      </p:sp>
      <p:sp>
        <p:nvSpPr>
          <p:cNvPr id="47" name="Text 41"/>
          <p:cNvSpPr txBox="1"/>
          <p:nvPr/>
        </p:nvSpPr>
        <p:spPr>
          <a:xfrm>
            <a:off x="1067105" y="609905"/>
            <a:ext cx="3643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找什么投资人和投资机构？</a:t>
            </a:r>
            <a:endParaRPr lang="en-US"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0" b="0"/>
          <a:stretch/>
        </p:blipFill>
        <p:spPr>
          <a:xfrm>
            <a:off x="1067105" y="2457907"/>
            <a:ext cx="228600" cy="228600"/>
          </a:xfrm>
          <a:prstGeom prst="rect">
            <a:avLst/>
          </a:prstGeom>
        </p:spPr>
      </p:pic>
      <p:sp>
        <p:nvSpPr>
          <p:cNvPr id="11" name="Text 8"/>
          <p:cNvSpPr txBox="1"/>
          <p:nvPr/>
        </p:nvSpPr>
        <p:spPr>
          <a:xfrm>
            <a:off x="1447495"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第六部分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477256"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深度剖析创业团队、产品差异化、行业洞察、商业逻辑、市场环境和数据表现不足导致的融资失败</a:t>
            </a:r>
            <a:endParaRPr lang="en-US" sz="1500" dirty="0"/>
          </a:p>
        </p:txBody>
      </p:sp>
      <p:pic>
        <p:nvPicPr>
          <p:cNvPr id="14"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15" name="Text 11"/>
          <p:cNvSpPr txBox="1"/>
          <p:nvPr/>
        </p:nvSpPr>
        <p:spPr>
          <a:xfrm>
            <a:off x="5654650" y="2619756"/>
            <a:ext cx="1886407"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6</a:t>
            </a:r>
            <a:endParaRPr lang="en-US" sz="10500" dirty="0"/>
          </a:p>
        </p:txBody>
      </p:sp>
      <p:sp>
        <p:nvSpPr>
          <p:cNvPr id="16" name="Text 12"/>
          <p:cNvSpPr txBox="1"/>
          <p:nvPr/>
        </p:nvSpPr>
        <p:spPr>
          <a:xfrm>
            <a:off x="1067105" y="2800807"/>
            <a:ext cx="40105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融资失败主要原因</a:t>
            </a:r>
            <a:endParaRPr lang="en-US" sz="3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Shape 0"/>
          <p:cNvSpPr/>
          <p:nvPr/>
        </p:nvSpPr>
        <p:spPr>
          <a:xfrm>
            <a:off x="0" y="0"/>
            <a:ext cx="12191695" cy="8257946"/>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108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深度剖析Agentic AI项目在融资过程中最常见的八大失败因素</a:t>
            </a:r>
            <a:endParaRPr lang="en-US" sz="1200" dirty="0"/>
          </a:p>
        </p:txBody>
      </p:sp>
      <p:sp>
        <p:nvSpPr>
          <p:cNvPr id="6" name="Shape 3"/>
          <p:cNvSpPr/>
          <p:nvPr/>
        </p:nvSpPr>
        <p:spPr>
          <a:xfrm>
            <a:off x="1067105" y="1742846"/>
            <a:ext cx="4914900" cy="914400"/>
          </a:xfrm>
          <a:prstGeom prst="roundRect">
            <a:avLst>
              <a:gd name="adj" fmla="val 8333"/>
            </a:avLst>
          </a:prstGeom>
          <a:solidFill>
            <a:srgbClr val="F9FAFB"/>
          </a:solidFill>
          <a:ln/>
        </p:spPr>
      </p:sp>
      <p:sp>
        <p:nvSpPr>
          <p:cNvPr id="7" name="Shape 4"/>
          <p:cNvSpPr/>
          <p:nvPr/>
        </p:nvSpPr>
        <p:spPr>
          <a:xfrm>
            <a:off x="1067105" y="1742846"/>
            <a:ext cx="28346" cy="914400"/>
          </a:xfrm>
          <a:prstGeom prst="rect">
            <a:avLst/>
          </a:prstGeom>
          <a:solidFill>
            <a:srgbClr val="DC2626"/>
          </a:solidFill>
          <a:ln/>
        </p:spPr>
      </p:sp>
      <p:pic>
        <p:nvPicPr>
          <p:cNvPr id="8" name="Image 1" descr="preencoded.png">    </p:cNvPr>
          <p:cNvPicPr>
            <a:picLocks noChangeAspect="1"/>
          </p:cNvPicPr>
          <p:nvPr/>
        </p:nvPicPr>
        <p:blipFill>
          <a:blip r:embed="rId2"/>
          <a:srcRect l="0" r="0" t="0" b="0"/>
          <a:stretch/>
        </p:blipFill>
        <p:spPr>
          <a:xfrm>
            <a:off x="1209751" y="1876349"/>
            <a:ext cx="237744" cy="190195"/>
          </a:xfrm>
          <a:prstGeom prst="rect">
            <a:avLst/>
          </a:prstGeom>
        </p:spPr>
      </p:pic>
      <p:sp>
        <p:nvSpPr>
          <p:cNvPr id="9" name="Shape 5"/>
          <p:cNvSpPr/>
          <p:nvPr/>
        </p:nvSpPr>
        <p:spPr>
          <a:xfrm>
            <a:off x="1067105" y="2771546"/>
            <a:ext cx="4914900" cy="914400"/>
          </a:xfrm>
          <a:prstGeom prst="roundRect">
            <a:avLst>
              <a:gd name="adj" fmla="val 8333"/>
            </a:avLst>
          </a:prstGeom>
          <a:solidFill>
            <a:srgbClr val="F9FAFB"/>
          </a:solidFill>
          <a:ln/>
        </p:spPr>
      </p:sp>
      <p:sp>
        <p:nvSpPr>
          <p:cNvPr id="10" name="Shape 6"/>
          <p:cNvSpPr/>
          <p:nvPr/>
        </p:nvSpPr>
        <p:spPr>
          <a:xfrm>
            <a:off x="1067105" y="2771546"/>
            <a:ext cx="28346" cy="914400"/>
          </a:xfrm>
          <a:prstGeom prst="rect">
            <a:avLst/>
          </a:prstGeom>
          <a:solidFill>
            <a:srgbClr val="DC2626"/>
          </a:solidFill>
          <a:ln/>
        </p:spPr>
      </p:sp>
      <p:sp>
        <p:nvSpPr>
          <p:cNvPr id="11" name="Shape 7"/>
          <p:cNvSpPr/>
          <p:nvPr/>
        </p:nvSpPr>
        <p:spPr>
          <a:xfrm>
            <a:off x="1067105" y="3800246"/>
            <a:ext cx="4914900" cy="724205"/>
          </a:xfrm>
          <a:prstGeom prst="roundRect">
            <a:avLst>
              <a:gd name="adj" fmla="val 13291"/>
            </a:avLst>
          </a:prstGeom>
          <a:solidFill>
            <a:srgbClr val="F9FAFB"/>
          </a:solidFill>
          <a:ln/>
        </p:spPr>
      </p:sp>
      <p:sp>
        <p:nvSpPr>
          <p:cNvPr id="12" name="Shape 8"/>
          <p:cNvSpPr/>
          <p:nvPr/>
        </p:nvSpPr>
        <p:spPr>
          <a:xfrm>
            <a:off x="1067105" y="3800246"/>
            <a:ext cx="28346" cy="724205"/>
          </a:xfrm>
          <a:prstGeom prst="rect">
            <a:avLst/>
          </a:prstGeom>
          <a:solidFill>
            <a:srgbClr val="DC2626"/>
          </a:solidFill>
          <a:ln/>
        </p:spPr>
      </p:sp>
      <p:sp>
        <p:nvSpPr>
          <p:cNvPr id="13" name="Shape 9"/>
          <p:cNvSpPr/>
          <p:nvPr/>
        </p:nvSpPr>
        <p:spPr>
          <a:xfrm>
            <a:off x="6210605" y="1742846"/>
            <a:ext cx="4914900" cy="914400"/>
          </a:xfrm>
          <a:prstGeom prst="roundRect">
            <a:avLst>
              <a:gd name="adj" fmla="val 8333"/>
            </a:avLst>
          </a:prstGeom>
          <a:solidFill>
            <a:srgbClr val="F9FAFB"/>
          </a:solidFill>
          <a:ln/>
        </p:spPr>
      </p:sp>
      <p:sp>
        <p:nvSpPr>
          <p:cNvPr id="14" name="Shape 10"/>
          <p:cNvSpPr/>
          <p:nvPr/>
        </p:nvSpPr>
        <p:spPr>
          <a:xfrm>
            <a:off x="6210605" y="1742846"/>
            <a:ext cx="28346" cy="914400"/>
          </a:xfrm>
          <a:prstGeom prst="rect">
            <a:avLst/>
          </a:prstGeom>
          <a:solidFill>
            <a:srgbClr val="DC2626"/>
          </a:solidFill>
          <a:ln/>
        </p:spPr>
      </p:sp>
      <p:sp>
        <p:nvSpPr>
          <p:cNvPr id="15" name="Text 11"/>
          <p:cNvSpPr txBox="1"/>
          <p:nvPr/>
        </p:nvSpPr>
        <p:spPr>
          <a:xfrm>
            <a:off x="1524305" y="1876349"/>
            <a:ext cx="185806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创始团队不够优秀/不匹配</a:t>
            </a:r>
            <a:endParaRPr lang="en-US" sz="1200" dirty="0"/>
          </a:p>
        </p:txBody>
      </p:sp>
      <p:sp>
        <p:nvSpPr>
          <p:cNvPr id="16" name="Text 12"/>
          <p:cNvSpPr txBox="1"/>
          <p:nvPr/>
        </p:nvSpPr>
        <p:spPr>
          <a:xfrm>
            <a:off x="1209751" y="21717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缺乏AI技术背景或领域经验，团队成员能力不互补，核心成员背景难以支撑项目愿景</a:t>
            </a:r>
            <a:endParaRPr lang="en-US" sz="1000" dirty="0"/>
          </a:p>
        </p:txBody>
      </p:sp>
      <p:pic>
        <p:nvPicPr>
          <p:cNvPr id="17" name="Image 2" descr="preencoded.png">    </p:cNvPr>
          <p:cNvPicPr>
            <a:picLocks noChangeAspect="1"/>
          </p:cNvPicPr>
          <p:nvPr/>
        </p:nvPicPr>
        <p:blipFill>
          <a:blip r:embed="rId3"/>
          <a:srcRect l="0" r="0" t="0" b="0"/>
          <a:stretch/>
        </p:blipFill>
        <p:spPr>
          <a:xfrm>
            <a:off x="1209751" y="2905049"/>
            <a:ext cx="190195" cy="190195"/>
          </a:xfrm>
          <a:prstGeom prst="rect">
            <a:avLst/>
          </a:prstGeom>
        </p:spPr>
      </p:pic>
      <p:sp>
        <p:nvSpPr>
          <p:cNvPr id="18" name="Shape 13"/>
          <p:cNvSpPr/>
          <p:nvPr/>
        </p:nvSpPr>
        <p:spPr>
          <a:xfrm>
            <a:off x="6210605" y="2771546"/>
            <a:ext cx="4914900" cy="914400"/>
          </a:xfrm>
          <a:prstGeom prst="roundRect">
            <a:avLst>
              <a:gd name="adj" fmla="val 8333"/>
            </a:avLst>
          </a:prstGeom>
          <a:solidFill>
            <a:srgbClr val="F9FAFB"/>
          </a:solidFill>
          <a:ln/>
        </p:spPr>
      </p:sp>
      <p:sp>
        <p:nvSpPr>
          <p:cNvPr id="19" name="Shape 14"/>
          <p:cNvSpPr/>
          <p:nvPr/>
        </p:nvSpPr>
        <p:spPr>
          <a:xfrm>
            <a:off x="6210605" y="2771546"/>
            <a:ext cx="28346" cy="914400"/>
          </a:xfrm>
          <a:prstGeom prst="rect">
            <a:avLst/>
          </a:prstGeom>
          <a:solidFill>
            <a:srgbClr val="DC2626"/>
          </a:solidFill>
          <a:ln/>
        </p:spPr>
      </p:sp>
      <p:sp>
        <p:nvSpPr>
          <p:cNvPr id="20" name="Text 15"/>
          <p:cNvSpPr txBox="1"/>
          <p:nvPr/>
        </p:nvSpPr>
        <p:spPr>
          <a:xfrm>
            <a:off x="1476756" y="29050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产品缺乏差异</a:t>
            </a:r>
            <a:endParaRPr lang="en-US" sz="1200" dirty="0"/>
          </a:p>
        </p:txBody>
      </p:sp>
      <p:sp>
        <p:nvSpPr>
          <p:cNvPr id="21" name="Text 16"/>
          <p:cNvSpPr txBox="1"/>
          <p:nvPr/>
        </p:nvSpPr>
        <p:spPr>
          <a:xfrm>
            <a:off x="1476756" y="39337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行业洞察认知不够</a:t>
            </a:r>
            <a:endParaRPr lang="en-US" sz="1200" dirty="0"/>
          </a:p>
        </p:txBody>
      </p:sp>
      <p:sp>
        <p:nvSpPr>
          <p:cNvPr id="22" name="Text 17"/>
          <p:cNvSpPr txBox="1"/>
          <p:nvPr/>
        </p:nvSpPr>
        <p:spPr>
          <a:xfrm>
            <a:off x="6620256" y="18763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与大环境大势不符合</a:t>
            </a:r>
            <a:endParaRPr lang="en-US" sz="1200" dirty="0"/>
          </a:p>
        </p:txBody>
      </p:sp>
      <p:sp>
        <p:nvSpPr>
          <p:cNvPr id="23" name="Text 18"/>
          <p:cNvSpPr txBox="1"/>
          <p:nvPr/>
        </p:nvSpPr>
        <p:spPr>
          <a:xfrm>
            <a:off x="1209751" y="32004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与市场现有产品同质化严重，无法形成技术或商业模式壁垒，难以在竞争中脱颖而出</a:t>
            </a:r>
            <a:endParaRPr lang="en-US" sz="1000" dirty="0"/>
          </a:p>
        </p:txBody>
      </p:sp>
      <p:pic>
        <p:nvPicPr>
          <p:cNvPr id="24" name="Image 3" descr="preencoded.png">    </p:cNvPr>
          <p:cNvPicPr>
            <a:picLocks noChangeAspect="1"/>
          </p:cNvPicPr>
          <p:nvPr/>
        </p:nvPicPr>
        <p:blipFill>
          <a:blip r:embed="rId4"/>
          <a:srcRect l="0" r="0" t="0" b="0"/>
          <a:stretch/>
        </p:blipFill>
        <p:spPr>
          <a:xfrm>
            <a:off x="1209751" y="3933749"/>
            <a:ext cx="190195" cy="190195"/>
          </a:xfrm>
          <a:prstGeom prst="rect">
            <a:avLst/>
          </a:prstGeom>
        </p:spPr>
      </p:pic>
      <p:sp>
        <p:nvSpPr>
          <p:cNvPr id="25" name="Shape 19"/>
          <p:cNvSpPr/>
          <p:nvPr/>
        </p:nvSpPr>
        <p:spPr>
          <a:xfrm>
            <a:off x="1067105" y="4638751"/>
            <a:ext cx="4914900" cy="914400"/>
          </a:xfrm>
          <a:prstGeom prst="roundRect">
            <a:avLst>
              <a:gd name="adj" fmla="val 8333"/>
            </a:avLst>
          </a:prstGeom>
          <a:solidFill>
            <a:srgbClr val="F9FAFB"/>
          </a:solidFill>
          <a:ln/>
        </p:spPr>
      </p:sp>
      <p:sp>
        <p:nvSpPr>
          <p:cNvPr id="26" name="Shape 20"/>
          <p:cNvSpPr/>
          <p:nvPr/>
        </p:nvSpPr>
        <p:spPr>
          <a:xfrm>
            <a:off x="1067105" y="4638751"/>
            <a:ext cx="28346" cy="914400"/>
          </a:xfrm>
          <a:prstGeom prst="rect">
            <a:avLst/>
          </a:prstGeom>
          <a:solidFill>
            <a:srgbClr val="DC2626"/>
          </a:solidFill>
          <a:ln/>
        </p:spPr>
      </p:sp>
      <p:sp>
        <p:nvSpPr>
          <p:cNvPr id="27" name="Text 21"/>
          <p:cNvSpPr txBox="1"/>
          <p:nvPr/>
        </p:nvSpPr>
        <p:spPr>
          <a:xfrm>
            <a:off x="1209751" y="4229100"/>
            <a:ext cx="46341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对目标行业理解不深，缺乏独特洞见，无法解决真实痛点或预判行业发展趋势</a:t>
            </a:r>
            <a:endParaRPr lang="en-US" sz="1000" dirty="0"/>
          </a:p>
        </p:txBody>
      </p:sp>
      <p:pic>
        <p:nvPicPr>
          <p:cNvPr id="28" name="Image 4" descr="preencoded.png">    </p:cNvPr>
          <p:cNvPicPr>
            <a:picLocks noChangeAspect="1"/>
          </p:cNvPicPr>
          <p:nvPr/>
        </p:nvPicPr>
        <p:blipFill>
          <a:blip r:embed="rId5"/>
          <a:srcRect l="0" r="0" t="0" b="0"/>
          <a:stretch/>
        </p:blipFill>
        <p:spPr>
          <a:xfrm>
            <a:off x="1209751" y="4772254"/>
            <a:ext cx="190195" cy="190195"/>
          </a:xfrm>
          <a:prstGeom prst="rect">
            <a:avLst/>
          </a:prstGeom>
        </p:spPr>
      </p:pic>
      <p:sp>
        <p:nvSpPr>
          <p:cNvPr id="29" name="Text 22"/>
          <p:cNvSpPr txBox="1"/>
          <p:nvPr/>
        </p:nvSpPr>
        <p:spPr>
          <a:xfrm>
            <a:off x="1476756" y="4772254"/>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逻辑不自洽</a:t>
            </a:r>
            <a:endParaRPr lang="en-US" sz="1200" dirty="0"/>
          </a:p>
        </p:txBody>
      </p:sp>
      <p:sp>
        <p:nvSpPr>
          <p:cNvPr id="30" name="Text 23"/>
          <p:cNvSpPr txBox="1"/>
          <p:nvPr/>
        </p:nvSpPr>
        <p:spPr>
          <a:xfrm>
            <a:off x="1209751" y="506760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商业逻辑存在明显漏洞，产品、市场、团队、财务等要素之间相互矛盾，难以形成闭环</a:t>
            </a:r>
            <a:endParaRPr lang="en-US" sz="1000" dirty="0"/>
          </a:p>
        </p:txBody>
      </p:sp>
      <p:pic>
        <p:nvPicPr>
          <p:cNvPr id="31" name="Image 5" descr="preencoded.png">    </p:cNvPr>
          <p:cNvPicPr>
            <a:picLocks noChangeAspect="1"/>
          </p:cNvPicPr>
          <p:nvPr/>
        </p:nvPicPr>
        <p:blipFill>
          <a:blip r:embed="rId6"/>
          <a:srcRect l="0" r="0" t="0" b="0"/>
          <a:stretch/>
        </p:blipFill>
        <p:spPr>
          <a:xfrm>
            <a:off x="6353251" y="1876349"/>
            <a:ext cx="190195" cy="190195"/>
          </a:xfrm>
          <a:prstGeom prst="rect">
            <a:avLst/>
          </a:prstGeom>
        </p:spPr>
      </p:pic>
      <p:sp>
        <p:nvSpPr>
          <p:cNvPr id="32" name="Text 24"/>
          <p:cNvSpPr txBox="1"/>
          <p:nvPr/>
        </p:nvSpPr>
        <p:spPr>
          <a:xfrm>
            <a:off x="6353251" y="21717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未把握宏观趋势和政策导向，产品或方向与市场热点脱节，无法获得投资人认可</a:t>
            </a:r>
            <a:endParaRPr lang="en-US" sz="1000" dirty="0"/>
          </a:p>
        </p:txBody>
      </p:sp>
      <p:pic>
        <p:nvPicPr>
          <p:cNvPr id="33" name="Image 6" descr="preencoded.png">    </p:cNvPr>
          <p:cNvPicPr>
            <a:picLocks noChangeAspect="1"/>
          </p:cNvPicPr>
          <p:nvPr/>
        </p:nvPicPr>
        <p:blipFill>
          <a:blip r:embed="rId7"/>
          <a:srcRect l="0" r="0" t="0" b="0"/>
          <a:stretch/>
        </p:blipFill>
        <p:spPr>
          <a:xfrm>
            <a:off x="6353251" y="2905049"/>
            <a:ext cx="142646" cy="190195"/>
          </a:xfrm>
          <a:prstGeom prst="rect">
            <a:avLst/>
          </a:prstGeom>
        </p:spPr>
      </p:pic>
      <p:sp>
        <p:nvSpPr>
          <p:cNvPr id="34" name="Shape 25"/>
          <p:cNvSpPr/>
          <p:nvPr/>
        </p:nvSpPr>
        <p:spPr>
          <a:xfrm>
            <a:off x="6210605" y="3800246"/>
            <a:ext cx="4914900" cy="914400"/>
          </a:xfrm>
          <a:prstGeom prst="roundRect">
            <a:avLst>
              <a:gd name="adj" fmla="val 8333"/>
            </a:avLst>
          </a:prstGeom>
          <a:solidFill>
            <a:srgbClr val="F9FAFB"/>
          </a:solidFill>
          <a:ln/>
        </p:spPr>
      </p:sp>
      <p:sp>
        <p:nvSpPr>
          <p:cNvPr id="35" name="Shape 26"/>
          <p:cNvSpPr/>
          <p:nvPr/>
        </p:nvSpPr>
        <p:spPr>
          <a:xfrm>
            <a:off x="6210605" y="3800246"/>
            <a:ext cx="28346" cy="914400"/>
          </a:xfrm>
          <a:prstGeom prst="rect">
            <a:avLst/>
          </a:prstGeom>
          <a:solidFill>
            <a:srgbClr val="DC2626"/>
          </a:solidFill>
          <a:ln/>
        </p:spPr>
      </p:sp>
      <p:sp>
        <p:nvSpPr>
          <p:cNvPr id="36" name="Shape 27"/>
          <p:cNvSpPr/>
          <p:nvPr/>
        </p:nvSpPr>
        <p:spPr>
          <a:xfrm>
            <a:off x="6210605" y="4828946"/>
            <a:ext cx="4914900" cy="724205"/>
          </a:xfrm>
          <a:prstGeom prst="roundRect">
            <a:avLst>
              <a:gd name="adj" fmla="val 13291"/>
            </a:avLst>
          </a:prstGeom>
          <a:solidFill>
            <a:srgbClr val="F9FAFB"/>
          </a:solidFill>
          <a:ln/>
        </p:spPr>
      </p:sp>
      <p:sp>
        <p:nvSpPr>
          <p:cNvPr id="37" name="Shape 28"/>
          <p:cNvSpPr/>
          <p:nvPr/>
        </p:nvSpPr>
        <p:spPr>
          <a:xfrm>
            <a:off x="6210605" y="4828946"/>
            <a:ext cx="28346" cy="724205"/>
          </a:xfrm>
          <a:prstGeom prst="rect">
            <a:avLst/>
          </a:prstGeom>
          <a:solidFill>
            <a:srgbClr val="DC2626"/>
          </a:solidFill>
          <a:ln/>
        </p:spPr>
      </p:sp>
      <p:sp>
        <p:nvSpPr>
          <p:cNvPr id="38" name="Text 29"/>
          <p:cNvSpPr txBox="1"/>
          <p:nvPr/>
        </p:nvSpPr>
        <p:spPr>
          <a:xfrm>
            <a:off x="6572707" y="29050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核心投资条款没有谈拢</a:t>
            </a:r>
            <a:endParaRPr lang="en-US" sz="1200" dirty="0"/>
          </a:p>
        </p:txBody>
      </p:sp>
      <p:sp>
        <p:nvSpPr>
          <p:cNvPr id="39" name="Text 30"/>
          <p:cNvSpPr txBox="1"/>
          <p:nvPr/>
        </p:nvSpPr>
        <p:spPr>
          <a:xfrm>
            <a:off x="6648602" y="3933749"/>
            <a:ext cx="15343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数据不够impressive</a:t>
            </a:r>
            <a:endParaRPr lang="en-US" sz="1200" dirty="0"/>
          </a:p>
        </p:txBody>
      </p:sp>
      <p:sp>
        <p:nvSpPr>
          <p:cNvPr id="40" name="Text 31"/>
          <p:cNvSpPr txBox="1"/>
          <p:nvPr/>
        </p:nvSpPr>
        <p:spPr>
          <a:xfrm>
            <a:off x="6353251" y="32004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估值预期过高或投资条款分歧过大，双方无法就核心条款达成一致，导致合作失败</a:t>
            </a:r>
            <a:endParaRPr lang="en-US" sz="1000" dirty="0"/>
          </a:p>
        </p:txBody>
      </p:sp>
      <p:pic>
        <p:nvPicPr>
          <p:cNvPr id="41" name="Image 7" descr="preencoded.png">    </p:cNvPr>
          <p:cNvPicPr>
            <a:picLocks noChangeAspect="1"/>
          </p:cNvPicPr>
          <p:nvPr/>
        </p:nvPicPr>
        <p:blipFill>
          <a:blip r:embed="rId8"/>
          <a:srcRect l="-1282" r="-1282" t="0" b="0"/>
          <a:stretch/>
        </p:blipFill>
        <p:spPr>
          <a:xfrm>
            <a:off x="6353251" y="3933749"/>
            <a:ext cx="219456" cy="190195"/>
          </a:xfrm>
          <a:prstGeom prst="rect">
            <a:avLst/>
          </a:prstGeom>
        </p:spPr>
      </p:pic>
      <p:sp>
        <p:nvSpPr>
          <p:cNvPr id="42" name="Text 32"/>
          <p:cNvSpPr txBox="1"/>
          <p:nvPr/>
        </p:nvSpPr>
        <p:spPr>
          <a:xfrm>
            <a:off x="6353251" y="42291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核心业务指标不足以证明价值，缺乏可量化的增长数据，无法支撑估值或融资需求</a:t>
            </a:r>
            <a:endParaRPr lang="en-US" sz="1000" dirty="0"/>
          </a:p>
        </p:txBody>
      </p:sp>
      <p:pic>
        <p:nvPicPr>
          <p:cNvPr id="43" name="Image 8" descr="preencoded.png">    </p:cNvPr>
          <p:cNvPicPr>
            <a:picLocks noChangeAspect="1"/>
          </p:cNvPicPr>
          <p:nvPr/>
        </p:nvPicPr>
        <p:blipFill>
          <a:blip r:embed="rId9"/>
          <a:srcRect l="0" r="0" t="0" b="0"/>
          <a:stretch/>
        </p:blipFill>
        <p:spPr>
          <a:xfrm>
            <a:off x="6353251" y="4962449"/>
            <a:ext cx="190195" cy="190195"/>
          </a:xfrm>
          <a:prstGeom prst="rect">
            <a:avLst/>
          </a:prstGeom>
        </p:spPr>
      </p:pic>
      <p:sp>
        <p:nvSpPr>
          <p:cNvPr id="44" name="Text 33"/>
          <p:cNvSpPr txBox="1"/>
          <p:nvPr/>
        </p:nvSpPr>
        <p:spPr>
          <a:xfrm>
            <a:off x="6620256" y="49624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业务进展有缺陷</a:t>
            </a:r>
            <a:endParaRPr lang="en-US" sz="1200" dirty="0"/>
          </a:p>
        </p:txBody>
      </p:sp>
      <p:sp>
        <p:nvSpPr>
          <p:cNvPr id="45" name="Text 34"/>
          <p:cNvSpPr txBox="1"/>
          <p:nvPr/>
        </p:nvSpPr>
        <p:spPr>
          <a:xfrm>
            <a:off x="6353251" y="5257800"/>
            <a:ext cx="4500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项目进展不及预期，关键里程碑未按时实现，产品验证不足，需要继续观察</a:t>
            </a:r>
            <a:endParaRPr lang="en-US" sz="1000" dirty="0"/>
          </a:p>
        </p:txBody>
      </p:sp>
      <p:sp>
        <p:nvSpPr>
          <p:cNvPr id="46" name="Shape 35"/>
          <p:cNvSpPr/>
          <p:nvPr/>
        </p:nvSpPr>
        <p:spPr>
          <a:xfrm>
            <a:off x="1067105" y="5857646"/>
            <a:ext cx="10058400" cy="1790395"/>
          </a:xfrm>
          <a:prstGeom prst="roundRect">
            <a:avLst>
              <a:gd name="adj" fmla="val 2173"/>
            </a:avLst>
          </a:prstGeom>
          <a:solidFill>
            <a:srgbClr val="EFF6FF"/>
          </a:solidFill>
          <a:ln w="12700">
            <a:solidFill>
              <a:srgbClr val="DBEAFE"/>
            </a:solidFill>
            <a:prstDash val="solid"/>
          </a:ln>
        </p:spPr>
      </p:sp>
      <p:pic>
        <p:nvPicPr>
          <p:cNvPr id="47" name="Image 9" descr="preencoded.png">    </p:cNvPr>
          <p:cNvPicPr>
            <a:picLocks noChangeAspect="1"/>
          </p:cNvPicPr>
          <p:nvPr/>
        </p:nvPicPr>
        <p:blipFill>
          <a:blip r:embed="rId10"/>
          <a:srcRect l="0" r="0" t="0" b="0"/>
          <a:stretch/>
        </p:blipFill>
        <p:spPr>
          <a:xfrm>
            <a:off x="1266444" y="6096305"/>
            <a:ext cx="142646" cy="190195"/>
          </a:xfrm>
          <a:prstGeom prst="rect">
            <a:avLst/>
          </a:prstGeom>
        </p:spPr>
      </p:pic>
      <p:sp>
        <p:nvSpPr>
          <p:cNvPr id="48" name="Text 36"/>
          <p:cNvSpPr txBox="1"/>
          <p:nvPr/>
        </p:nvSpPr>
        <p:spPr>
          <a:xfrm>
            <a:off x="1524305" y="6077102"/>
            <a:ext cx="22576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失败后的机会与投资人持续关注</a:t>
            </a:r>
            <a:endParaRPr lang="en-US" sz="1200" dirty="0"/>
          </a:p>
        </p:txBody>
      </p:sp>
      <p:sp>
        <p:nvSpPr>
          <p:cNvPr id="49" name="Text 37"/>
          <p:cNvSpPr txBox="1"/>
          <p:nvPr/>
        </p:nvSpPr>
        <p:spPr>
          <a:xfrm>
            <a:off x="1524305" y="6372454"/>
            <a:ext cx="3567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融资失败并非终点，许多成功的AI企业都经历过多轮拒绝。</a:t>
            </a:r>
            <a:endParaRPr lang="en-US" sz="1000" dirty="0"/>
          </a:p>
        </p:txBody>
      </p:sp>
      <p:sp>
        <p:nvSpPr>
          <p:cNvPr id="50" name="Text 38"/>
          <p:cNvSpPr txBox="1"/>
          <p:nvPr/>
        </p:nvSpPr>
        <p:spPr>
          <a:xfrm>
            <a:off x="6319418" y="6372454"/>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，关注以下几个关键变化：</a:t>
            </a:r>
            <a:endParaRPr lang="en-US" sz="1000" dirty="0"/>
          </a:p>
        </p:txBody>
      </p:sp>
      <p:sp>
        <p:nvSpPr>
          <p:cNvPr id="51" name="Text 39"/>
          <p:cNvSpPr txBox="1"/>
          <p:nvPr/>
        </p:nvSpPr>
        <p:spPr>
          <a:xfrm>
            <a:off x="4985309" y="6372454"/>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投资人会持续跟进项目</a:t>
            </a:r>
            <a:endParaRPr lang="en-US" sz="1000" dirty="0"/>
          </a:p>
        </p:txBody>
      </p:sp>
      <p:sp>
        <p:nvSpPr>
          <p:cNvPr id="52" name="Shape 40"/>
          <p:cNvSpPr/>
          <p:nvPr/>
        </p:nvSpPr>
        <p:spPr>
          <a:xfrm>
            <a:off x="1524305" y="6667805"/>
            <a:ext cx="3057754" cy="780898"/>
          </a:xfrm>
          <a:prstGeom prst="roundRect">
            <a:avLst>
              <a:gd name="adj" fmla="val 5712"/>
            </a:avLst>
          </a:prstGeom>
          <a:solidFill>
            <a:srgbClr val="FFFFFF"/>
          </a:solidFill>
          <a:ln w="12700">
            <a:solidFill>
              <a:srgbClr val="DBEAFE"/>
            </a:solidFill>
            <a:prstDash val="solid"/>
          </a:ln>
          <a:effectLst>
            <a:outerShdw sx="100000" sy="100000" kx="0" ky="0" algn="bl" rotWithShape="0" blurRad="12700" dist="12700" dir="16200000">
              <a:srgbClr val="000000">
                <a:alpha val="75000"/>
              </a:srgbClr>
            </a:outerShdw>
          </a:effectLst>
        </p:spPr>
      </p:sp>
      <p:pic>
        <p:nvPicPr>
          <p:cNvPr id="53" name="Image 10" descr="preencoded.png">    </p:cNvPr>
          <p:cNvPicPr>
            <a:picLocks noChangeAspect="1"/>
          </p:cNvPicPr>
          <p:nvPr/>
        </p:nvPicPr>
        <p:blipFill>
          <a:blip r:embed="rId11"/>
          <a:srcRect l="0" r="0" t="-100" b="-100"/>
          <a:stretch/>
        </p:blipFill>
        <p:spPr>
          <a:xfrm>
            <a:off x="1647749" y="6810451"/>
            <a:ext cx="114300" cy="152705"/>
          </a:xfrm>
          <a:prstGeom prst="rect">
            <a:avLst/>
          </a:prstGeom>
        </p:spPr>
      </p:pic>
      <p:sp>
        <p:nvSpPr>
          <p:cNvPr id="54" name="Shape 41"/>
          <p:cNvSpPr/>
          <p:nvPr/>
        </p:nvSpPr>
        <p:spPr>
          <a:xfrm>
            <a:off x="4695444" y="6667805"/>
            <a:ext cx="3057754" cy="780898"/>
          </a:xfrm>
          <a:prstGeom prst="roundRect">
            <a:avLst>
              <a:gd name="adj" fmla="val 5712"/>
            </a:avLst>
          </a:prstGeom>
          <a:solidFill>
            <a:srgbClr val="FFFFFF"/>
          </a:solidFill>
          <a:ln w="12700">
            <a:solidFill>
              <a:srgbClr val="DBEAFE"/>
            </a:solidFill>
            <a:prstDash val="solid"/>
          </a:ln>
          <a:effectLst>
            <a:outerShdw sx="100000" sy="100000" kx="0" ky="0" algn="bl" rotWithShape="0" blurRad="12700" dist="12700" dir="16200000">
              <a:srgbClr val="000000">
                <a:alpha val="75000"/>
              </a:srgbClr>
            </a:outerShdw>
          </a:effectLst>
        </p:spPr>
      </p:sp>
      <p:sp>
        <p:nvSpPr>
          <p:cNvPr id="55" name="Shape 42"/>
          <p:cNvSpPr/>
          <p:nvPr/>
        </p:nvSpPr>
        <p:spPr>
          <a:xfrm>
            <a:off x="7867498" y="6667805"/>
            <a:ext cx="3057754" cy="780898"/>
          </a:xfrm>
          <a:prstGeom prst="roundRect">
            <a:avLst>
              <a:gd name="adj" fmla="val 5712"/>
            </a:avLst>
          </a:prstGeom>
          <a:solidFill>
            <a:srgbClr val="FFFFFF"/>
          </a:solidFill>
          <a:ln w="12700">
            <a:solidFill>
              <a:srgbClr val="DBEAFE"/>
            </a:solidFill>
            <a:prstDash val="solid"/>
          </a:ln>
          <a:effectLst>
            <a:outerShdw sx="100000" sy="100000" kx="0" ky="0" algn="bl" rotWithShape="0" blurRad="12700" dist="12700" dir="16200000">
              <a:srgbClr val="000000">
                <a:alpha val="75000"/>
              </a:srgbClr>
            </a:outerShdw>
          </a:effectLst>
        </p:spPr>
      </p:sp>
      <p:sp>
        <p:nvSpPr>
          <p:cNvPr id="56" name="Text 43"/>
          <p:cNvSpPr txBox="1"/>
          <p:nvPr/>
        </p:nvSpPr>
        <p:spPr>
          <a:xfrm>
            <a:off x="1837944" y="6801307"/>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业务质变</a:t>
            </a:r>
            <a:endParaRPr lang="en-US" sz="1000" dirty="0"/>
          </a:p>
        </p:txBody>
      </p:sp>
      <p:sp>
        <p:nvSpPr>
          <p:cNvPr id="57" name="Text 44"/>
          <p:cNvSpPr txBox="1"/>
          <p:nvPr/>
        </p:nvSpPr>
        <p:spPr>
          <a:xfrm>
            <a:off x="5048402" y="6801307"/>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市场窗口</a:t>
            </a:r>
            <a:endParaRPr lang="en-US" sz="1000" dirty="0"/>
          </a:p>
        </p:txBody>
      </p:sp>
      <p:sp>
        <p:nvSpPr>
          <p:cNvPr id="58" name="Text 45"/>
          <p:cNvSpPr txBox="1"/>
          <p:nvPr/>
        </p:nvSpPr>
        <p:spPr>
          <a:xfrm>
            <a:off x="1647749" y="7019849"/>
            <a:ext cx="287670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关键指标出现突破性增长，用户留存/付费转化率大幅提升</a:t>
            </a:r>
            <a:endParaRPr lang="en-US" sz="900" dirty="0"/>
          </a:p>
        </p:txBody>
      </p:sp>
      <p:pic>
        <p:nvPicPr>
          <p:cNvPr id="59" name="Image 11" descr="preencoded.png">    </p:cNvPr>
          <p:cNvPicPr>
            <a:picLocks noChangeAspect="1"/>
          </p:cNvPicPr>
          <p:nvPr/>
        </p:nvPicPr>
        <p:blipFill>
          <a:blip r:embed="rId12"/>
          <a:srcRect l="0" r="0" t="0" b="0"/>
          <a:stretch/>
        </p:blipFill>
        <p:spPr>
          <a:xfrm>
            <a:off x="4819802" y="6810451"/>
            <a:ext cx="152705" cy="152705"/>
          </a:xfrm>
          <a:prstGeom prst="rect">
            <a:avLst/>
          </a:prstGeom>
        </p:spPr>
      </p:pic>
      <p:sp>
        <p:nvSpPr>
          <p:cNvPr id="60" name="Text 46"/>
          <p:cNvSpPr txBox="1"/>
          <p:nvPr/>
        </p:nvSpPr>
        <p:spPr>
          <a:xfrm>
            <a:off x="8201254" y="6801307"/>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风险解除</a:t>
            </a:r>
            <a:endParaRPr lang="en-US" sz="1000" dirty="0"/>
          </a:p>
        </p:txBody>
      </p:sp>
      <p:sp>
        <p:nvSpPr>
          <p:cNvPr id="61" name="Text 47"/>
          <p:cNvSpPr txBox="1"/>
          <p:nvPr/>
        </p:nvSpPr>
        <p:spPr>
          <a:xfrm>
            <a:off x="4819802" y="7019849"/>
            <a:ext cx="28392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市场环境变化，新融资窗口开启，行业重新受到资本青睐</a:t>
            </a:r>
            <a:endParaRPr lang="en-US" sz="900" dirty="0"/>
          </a:p>
        </p:txBody>
      </p:sp>
      <p:pic>
        <p:nvPicPr>
          <p:cNvPr id="62" name="Image 12" descr="preencoded.png">    </p:cNvPr>
          <p:cNvPicPr>
            <a:picLocks noChangeAspect="1"/>
          </p:cNvPicPr>
          <p:nvPr/>
        </p:nvPicPr>
        <p:blipFill>
          <a:blip r:embed="rId13"/>
          <a:srcRect l="0" r="0" t="-43" b="-43"/>
          <a:stretch/>
        </p:blipFill>
        <p:spPr>
          <a:xfrm>
            <a:off x="7991856" y="6810451"/>
            <a:ext cx="133502" cy="152705"/>
          </a:xfrm>
          <a:prstGeom prst="rect">
            <a:avLst/>
          </a:prstGeom>
        </p:spPr>
      </p:pic>
      <p:sp>
        <p:nvSpPr>
          <p:cNvPr id="63" name="Text 48"/>
          <p:cNvSpPr txBox="1"/>
          <p:nvPr/>
        </p:nvSpPr>
        <p:spPr>
          <a:xfrm>
            <a:off x="7991856" y="7019849"/>
            <a:ext cx="28392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原先被关注的风险点得到有效解决，产品验证达到预期标准</a:t>
            </a:r>
            <a:endParaRPr lang="en-US" sz="900" dirty="0"/>
          </a:p>
        </p:txBody>
      </p:sp>
      <p:sp>
        <p:nvSpPr>
          <p:cNvPr id="64" name="Shape 49"/>
          <p:cNvSpPr/>
          <p:nvPr/>
        </p:nvSpPr>
        <p:spPr>
          <a:xfrm>
            <a:off x="1429207" y="1714500"/>
            <a:ext cx="57607" cy="57607"/>
          </a:xfrm>
          <a:prstGeom prst="ellipse">
            <a:avLst/>
          </a:prstGeom>
          <a:solidFill>
            <a:srgbClr val="3B82F6"/>
          </a:solidFill>
          <a:ln/>
        </p:spPr>
      </p:sp>
      <p:sp>
        <p:nvSpPr>
          <p:cNvPr id="65" name="Shape 50"/>
          <p:cNvSpPr/>
          <p:nvPr/>
        </p:nvSpPr>
        <p:spPr>
          <a:xfrm>
            <a:off x="1904695" y="2095805"/>
            <a:ext cx="57607" cy="57607"/>
          </a:xfrm>
          <a:prstGeom prst="ellipse">
            <a:avLst/>
          </a:prstGeom>
          <a:solidFill>
            <a:srgbClr val="3B82F6"/>
          </a:solidFill>
          <a:ln/>
        </p:spPr>
      </p:sp>
      <p:sp>
        <p:nvSpPr>
          <p:cNvPr id="66" name="Shape 51"/>
          <p:cNvSpPr/>
          <p:nvPr/>
        </p:nvSpPr>
        <p:spPr>
          <a:xfrm>
            <a:off x="1333195" y="2476195"/>
            <a:ext cx="57607" cy="57607"/>
          </a:xfrm>
          <a:prstGeom prst="ellipse">
            <a:avLst/>
          </a:prstGeom>
          <a:solidFill>
            <a:srgbClr val="3B82F6"/>
          </a:solidFill>
          <a:ln/>
        </p:spPr>
      </p:sp>
      <p:sp>
        <p:nvSpPr>
          <p:cNvPr id="67" name="Shape 52"/>
          <p:cNvSpPr/>
          <p:nvPr/>
        </p:nvSpPr>
        <p:spPr>
          <a:xfrm>
            <a:off x="1444752" y="1861718"/>
            <a:ext cx="476402" cy="9144"/>
          </a:xfrm>
          <a:prstGeom prst="rect">
            <a:avLst/>
          </a:prstGeom>
          <a:solidFill>
            <a:srgbClr val="3B82F6">
              <a:alpha val="20000"/>
            </a:srgbClr>
          </a:solidFill>
          <a:ln/>
        </p:spPr>
      </p:sp>
      <p:sp>
        <p:nvSpPr>
          <p:cNvPr id="68" name="Shape 53"/>
          <p:cNvSpPr/>
          <p:nvPr/>
        </p:nvSpPr>
        <p:spPr>
          <a:xfrm>
            <a:off x="1837944" y="1940357"/>
            <a:ext cx="571500" cy="9144"/>
          </a:xfrm>
          <a:prstGeom prst="rect">
            <a:avLst/>
          </a:prstGeom>
          <a:solidFill>
            <a:srgbClr val="3B82F6">
              <a:alpha val="20000"/>
            </a:srgbClr>
          </a:solidFill>
          <a:ln/>
        </p:spPr>
      </p:sp>
      <p:sp>
        <p:nvSpPr>
          <p:cNvPr id="69" name="Text 54"/>
          <p:cNvSpPr txBox="1"/>
          <p:nvPr/>
        </p:nvSpPr>
        <p:spPr>
          <a:xfrm>
            <a:off x="1067105" y="60990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融资失败主要原因</a:t>
            </a:r>
            <a:endParaRPr lang="en-US"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Shape 0"/>
          <p:cNvSpPr/>
          <p:nvPr/>
        </p:nvSpPr>
        <p:spPr>
          <a:xfrm>
            <a:off x="0" y="0"/>
            <a:ext cx="12191695" cy="83246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5341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QIPO回购、个人连带、对赌等风险条款及规避建议</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299100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QIPO回购（Qualified IPO Redemption）</a:t>
            </a:r>
            <a:endParaRPr lang="en-US" sz="1200" dirty="0"/>
          </a:p>
        </p:txBody>
      </p:sp>
      <p:sp>
        <p:nvSpPr>
          <p:cNvPr id="11" name="Text 8"/>
          <p:cNvSpPr txBox="1"/>
          <p:nvPr/>
        </p:nvSpPr>
        <p:spPr>
          <a:xfrm>
            <a:off x="1209751" y="2562149"/>
            <a:ext cx="2791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个人连带责任（Personal Guarantee）</a:t>
            </a:r>
            <a:endParaRPr lang="en-US" sz="1200" dirty="0"/>
          </a:p>
        </p:txBody>
      </p:sp>
      <p:sp>
        <p:nvSpPr>
          <p:cNvPr id="12" name="Text 9"/>
          <p:cNvSpPr txBox="1"/>
          <p:nvPr/>
        </p:nvSpPr>
        <p:spPr>
          <a:xfrm>
            <a:off x="1209751" y="3362249"/>
            <a:ext cx="26106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对赌协议（Valuation Adjustment）</a:t>
            </a:r>
            <a:endParaRPr lang="en-US" sz="1200" dirty="0"/>
          </a:p>
        </p:txBody>
      </p:sp>
      <p:sp>
        <p:nvSpPr>
          <p:cNvPr id="13" name="Text 10"/>
          <p:cNvSpPr txBox="1"/>
          <p:nvPr/>
        </p:nvSpPr>
        <p:spPr>
          <a:xfrm>
            <a:off x="1209751" y="4162349"/>
            <a:ext cx="21058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反稀释条款（Anti-dilution）</a:t>
            </a:r>
            <a:endParaRPr lang="en-US" sz="1200" dirty="0"/>
          </a:p>
        </p:txBody>
      </p:sp>
      <p:sp>
        <p:nvSpPr>
          <p:cNvPr id="14" name="Text 11"/>
          <p:cNvSpPr txBox="1"/>
          <p:nvPr/>
        </p:nvSpPr>
        <p:spPr>
          <a:xfrm>
            <a:off x="1209751" y="20189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投资人要求公司或创始人在未能在约定期限内达成合格IPO时回购股权，可能触发连锁资金压力，甚至导致公司破产</a:t>
            </a:r>
            <a:endParaRPr lang="en-US" sz="1000" dirty="0"/>
          </a:p>
        </p:txBody>
      </p:sp>
      <p:sp>
        <p:nvSpPr>
          <p:cNvPr id="15" name="Text 12"/>
          <p:cNvSpPr txBox="1"/>
          <p:nvPr/>
        </p:nvSpPr>
        <p:spPr>
          <a:xfrm>
            <a:off x="1209751" y="2819095"/>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创始人需以个人财产为公司债务提供担保，风险远超公司有限责任范围，</a:t>
            </a:r>
            <a:endParaRPr lang="en-US" sz="1000" dirty="0"/>
          </a:p>
        </p:txBody>
      </p:sp>
      <p:sp>
        <p:nvSpPr>
          <p:cNvPr id="16" name="Text 13"/>
          <p:cNvSpPr txBox="1"/>
          <p:nvPr/>
        </p:nvSpPr>
        <p:spPr>
          <a:xfrm>
            <a:off x="1209751" y="3619195"/>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业绩未达预期时触发补偿机制，AI领域估值波动大，</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下轮融资估值低于当前轮时自动补偿投资人股份，可能严重稀释创始团队股权比例</a:t>
            </a:r>
            <a:endParaRPr lang="en-US" sz="1000" dirty="0"/>
          </a:p>
        </p:txBody>
      </p:sp>
      <p:sp>
        <p:nvSpPr>
          <p:cNvPr id="18" name="Text 15"/>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在后期人民币项目融资困难情况下出现概率高</a:t>
            </a:r>
            <a:endParaRPr lang="en-US" sz="1000" dirty="0"/>
          </a:p>
        </p:txBody>
      </p:sp>
      <p:sp>
        <p:nvSpPr>
          <p:cNvPr id="19" name="Text 16"/>
          <p:cNvSpPr txBox="1"/>
          <p:nvPr/>
        </p:nvSpPr>
        <p:spPr>
          <a:xfrm>
            <a:off x="1209751" y="3619195"/>
            <a:ext cx="4586630" cy="352958"/>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人民币基金项目特别是B轮后融资困难时容易被强制接受</a:t>
            </a:r>
            <a:endParaRPr lang="en-US" sz="1000" dirty="0"/>
          </a:p>
        </p:txBody>
      </p:sp>
      <p:sp>
        <p:nvSpPr>
          <p:cNvPr id="20" name="Shape 17"/>
          <p:cNvSpPr/>
          <p:nvPr/>
        </p:nvSpPr>
        <p:spPr>
          <a:xfrm>
            <a:off x="6248095" y="1742846"/>
            <a:ext cx="4876495" cy="2038198"/>
          </a:xfrm>
          <a:prstGeom prst="roundRect">
            <a:avLst>
              <a:gd name="adj" fmla="val 1677"/>
            </a:avLst>
          </a:prstGeom>
          <a:noFill/>
          <a:ln w="12700">
            <a:solidFill>
              <a:srgbClr val="E5E7EB"/>
            </a:solidFill>
            <a:prstDash val="solid"/>
          </a:ln>
        </p:spPr>
      </p:sp>
      <p:pic>
        <p:nvPicPr>
          <p:cNvPr id="21"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2" name="Text 18"/>
          <p:cNvSpPr txBox="1"/>
          <p:nvPr/>
        </p:nvSpPr>
        <p:spPr>
          <a:xfrm>
            <a:off x="6752844" y="1962302"/>
            <a:ext cx="18004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人民币项目特殊风险提示</a:t>
            </a:r>
            <a:endParaRPr lang="en-US" sz="1200" dirty="0"/>
          </a:p>
        </p:txBody>
      </p:sp>
      <p:sp>
        <p:nvSpPr>
          <p:cNvPr id="23" name="Text 19"/>
          <p:cNvSpPr txBox="1"/>
          <p:nvPr/>
        </p:nvSpPr>
        <p:spPr>
          <a:xfrm>
            <a:off x="6676949" y="229514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融资困难期高风险</a:t>
            </a:r>
            <a:endParaRPr lang="en-US" sz="1000" dirty="0"/>
          </a:p>
        </p:txBody>
      </p:sp>
      <p:sp>
        <p:nvSpPr>
          <p:cNvPr id="24" name="Text 20"/>
          <p:cNvSpPr txBox="1"/>
          <p:nvPr/>
        </p:nvSpPr>
        <p:spPr>
          <a:xfrm>
            <a:off x="6676949" y="275234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创始人责任加重</a:t>
            </a:r>
            <a:endParaRPr lang="en-US" sz="1000" dirty="0"/>
          </a:p>
        </p:txBody>
      </p:sp>
      <p:sp>
        <p:nvSpPr>
          <p:cNvPr id="25" name="Text 21"/>
          <p:cNvSpPr txBox="1"/>
          <p:nvPr/>
        </p:nvSpPr>
        <p:spPr>
          <a:xfrm>
            <a:off x="6676949" y="32095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退出通道受限</a:t>
            </a:r>
            <a:endParaRPr lang="en-US" sz="1000" dirty="0"/>
          </a:p>
        </p:txBody>
      </p:sp>
      <p:sp>
        <p:nvSpPr>
          <p:cNvPr id="26" name="Text 22"/>
          <p:cNvSpPr txBox="1"/>
          <p:nvPr/>
        </p:nvSpPr>
        <p:spPr>
          <a:xfrm>
            <a:off x="6676949" y="2295144"/>
            <a:ext cx="42629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：后期融资阶段（B轮以后）、市场下行时，人民币项目更容易面临严苛条款</a:t>
            </a:r>
            <a:endParaRPr lang="en-US" sz="1000" dirty="0"/>
          </a:p>
        </p:txBody>
      </p:sp>
      <p:sp>
        <p:nvSpPr>
          <p:cNvPr id="27" name="Text 23"/>
          <p:cNvSpPr txBox="1"/>
          <p:nvPr/>
        </p:nvSpPr>
        <p:spPr>
          <a:xfrm>
            <a:off x="6676949" y="27523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：个人连带责任、对赌协议在人民币项目中更为常见，且条款更严苛</a:t>
            </a:r>
            <a:endParaRPr lang="en-US" sz="1000" dirty="0"/>
          </a:p>
        </p:txBody>
      </p:sp>
      <p:sp>
        <p:nvSpPr>
          <p:cNvPr id="28" name="Text 24"/>
          <p:cNvSpPr txBox="1"/>
          <p:nvPr/>
        </p:nvSpPr>
        <p:spPr>
          <a:xfrm>
            <a:off x="6676949" y="3209544"/>
            <a:ext cx="4329684"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：人民币基金往往要求明确的IPO退出路径，无法实现时回购压力极大</a:t>
            </a:r>
            <a:endParaRPr lang="en-US" sz="1000" dirty="0"/>
          </a:p>
        </p:txBody>
      </p:sp>
      <p:sp>
        <p:nvSpPr>
          <p:cNvPr id="29" name="Shape 25"/>
          <p:cNvSpPr/>
          <p:nvPr/>
        </p:nvSpPr>
        <p:spPr>
          <a:xfrm>
            <a:off x="6248095" y="3933749"/>
            <a:ext cx="4876495" cy="2115007"/>
          </a:xfrm>
          <a:prstGeom prst="roundRect">
            <a:avLst>
              <a:gd name="adj" fmla="val 1558"/>
            </a:avLst>
          </a:prstGeom>
          <a:solidFill>
            <a:srgbClr val="FEF2F2"/>
          </a:solidFill>
          <a:ln w="12700">
            <a:solidFill>
              <a:srgbClr val="FEE2E2"/>
            </a:solidFill>
            <a:prstDash val="solid"/>
          </a:ln>
        </p:spPr>
      </p:sp>
      <p:pic>
        <p:nvPicPr>
          <p:cNvPr id="30" name="Image 2" descr="preencoded.png">    </p:cNvPr>
          <p:cNvPicPr>
            <a:picLocks noChangeAspect="1"/>
          </p:cNvPicPr>
          <p:nvPr/>
        </p:nvPicPr>
        <p:blipFill>
          <a:blip r:embed="rId3"/>
          <a:srcRect l="0" r="0" t="0" b="0"/>
          <a:stretch/>
        </p:blipFill>
        <p:spPr>
          <a:xfrm>
            <a:off x="6448349" y="4153205"/>
            <a:ext cx="190195" cy="190195"/>
          </a:xfrm>
          <a:prstGeom prst="rect">
            <a:avLst/>
          </a:prstGeom>
        </p:spPr>
      </p:pic>
      <p:sp>
        <p:nvSpPr>
          <p:cNvPr id="31" name="Text 26"/>
          <p:cNvSpPr txBox="1"/>
          <p:nvPr/>
        </p:nvSpPr>
        <p:spPr>
          <a:xfrm>
            <a:off x="6752844" y="4153205"/>
            <a:ext cx="1343254"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风险条款规避策略</a:t>
            </a:r>
            <a:endParaRPr lang="en-US" sz="1200" dirty="0"/>
          </a:p>
        </p:txBody>
      </p:sp>
      <p:sp>
        <p:nvSpPr>
          <p:cNvPr id="32" name="Text 27"/>
          <p:cNvSpPr txBox="1"/>
          <p:nvPr/>
        </p:nvSpPr>
        <p:spPr>
          <a:xfrm>
            <a:off x="6676949" y="4486046"/>
            <a:ext cx="9674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QIPO回购限制</a:t>
            </a:r>
            <a:endParaRPr lang="en-US" sz="1000" dirty="0"/>
          </a:p>
        </p:txBody>
      </p:sp>
      <p:sp>
        <p:nvSpPr>
          <p:cNvPr id="33" name="Text 28"/>
          <p:cNvSpPr txBox="1"/>
          <p:nvPr/>
        </p:nvSpPr>
        <p:spPr>
          <a:xfrm>
            <a:off x="6676949" y="4981651"/>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连带责任豁免</a:t>
            </a:r>
            <a:endParaRPr lang="en-US" sz="1000" dirty="0"/>
          </a:p>
        </p:txBody>
      </p:sp>
      <p:sp>
        <p:nvSpPr>
          <p:cNvPr id="34" name="Text 29"/>
          <p:cNvSpPr txBox="1"/>
          <p:nvPr/>
        </p:nvSpPr>
        <p:spPr>
          <a:xfrm>
            <a:off x="6676949" y="5477256"/>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合理对赌结构</a:t>
            </a:r>
            <a:endParaRPr lang="en-US" sz="1000" dirty="0"/>
          </a:p>
        </p:txBody>
      </p:sp>
      <p:sp>
        <p:nvSpPr>
          <p:cNvPr id="35" name="Text 30"/>
          <p:cNvSpPr txBox="1"/>
          <p:nvPr/>
        </p:nvSpPr>
        <p:spPr>
          <a:xfrm>
            <a:off x="6676949" y="4486046"/>
            <a:ext cx="430133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：明确回购触发条件仅限公司资产和股权，不累及个人财产；设置回购执行的时间缓冲期</a:t>
            </a:r>
            <a:endParaRPr lang="en-US" sz="1000" dirty="0"/>
          </a:p>
        </p:txBody>
      </p:sp>
      <p:sp>
        <p:nvSpPr>
          <p:cNvPr id="36" name="Text 31"/>
          <p:cNvSpPr txBox="1"/>
          <p:nvPr/>
        </p:nvSpPr>
        <p:spPr>
          <a:xfrm>
            <a:off x="6676949" y="4981651"/>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：谈判将个人连带责任条款完全删除，或限定在特定严重违约场景</a:t>
            </a:r>
            <a:endParaRPr lang="en-US" sz="1000" dirty="0"/>
          </a:p>
        </p:txBody>
      </p:sp>
      <p:sp>
        <p:nvSpPr>
          <p:cNvPr id="37" name="Text 32"/>
          <p:cNvSpPr txBox="1"/>
          <p:nvPr/>
        </p:nvSpPr>
        <p:spPr>
          <a:xfrm>
            <a:off x="6676949" y="5477256"/>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：对赌主体应为公司而非个人；设置合理业绩指标；约定对赌失败的有限补偿方式</a:t>
            </a:r>
            <a:endParaRPr lang="en-US" sz="1000" dirty="0"/>
          </a:p>
        </p:txBody>
      </p:sp>
      <p:sp>
        <p:nvSpPr>
          <p:cNvPr id="38" name="Shape 33"/>
          <p:cNvSpPr/>
          <p:nvPr/>
        </p:nvSpPr>
        <p:spPr>
          <a:xfrm>
            <a:off x="6248095" y="6200546"/>
            <a:ext cx="4876495" cy="1162202"/>
          </a:xfrm>
          <a:prstGeom prst="roundRect">
            <a:avLst>
              <a:gd name="adj" fmla="val 5159"/>
            </a:avLst>
          </a:prstGeom>
          <a:solidFill>
            <a:srgbClr val="EFF6FF"/>
          </a:solidFill>
          <a:ln w="12700">
            <a:solidFill>
              <a:srgbClr val="DBEAFE"/>
            </a:solidFill>
            <a:prstDash val="solid"/>
          </a:ln>
        </p:spPr>
      </p:sp>
      <p:sp>
        <p:nvSpPr>
          <p:cNvPr id="39" name="Text 34"/>
          <p:cNvSpPr txBox="1"/>
          <p:nvPr/>
        </p:nvSpPr>
        <p:spPr>
          <a:xfrm>
            <a:off x="6409944" y="6381598"/>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风险等级评估</a:t>
            </a:r>
            <a:endParaRPr lang="en-US" sz="1200" dirty="0"/>
          </a:p>
        </p:txBody>
      </p:sp>
      <p:sp>
        <p:nvSpPr>
          <p:cNvPr id="40" name="Text 35"/>
          <p:cNvSpPr txBox="1"/>
          <p:nvPr/>
        </p:nvSpPr>
        <p:spPr>
          <a:xfrm>
            <a:off x="6409944" y="6715354"/>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个人连带（人民币项目）</a:t>
            </a:r>
            <a:endParaRPr lang="en-US" sz="1000" dirty="0"/>
          </a:p>
        </p:txBody>
      </p:sp>
      <p:sp>
        <p:nvSpPr>
          <p:cNvPr id="41" name="Text 36"/>
          <p:cNvSpPr txBox="1"/>
          <p:nvPr/>
        </p:nvSpPr>
        <p:spPr>
          <a:xfrm>
            <a:off x="6409944" y="7019849"/>
            <a:ext cx="9674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QIPO回购条款</a:t>
            </a:r>
            <a:endParaRPr lang="en-US" sz="1000" dirty="0"/>
          </a:p>
        </p:txBody>
      </p:sp>
      <p:sp>
        <p:nvSpPr>
          <p:cNvPr id="42" name="Shape 37"/>
          <p:cNvSpPr/>
          <p:nvPr/>
        </p:nvSpPr>
        <p:spPr>
          <a:xfrm>
            <a:off x="9667951" y="6724498"/>
            <a:ext cx="761695" cy="152705"/>
          </a:xfrm>
          <a:prstGeom prst="roundRect">
            <a:avLst>
              <a:gd name="adj" fmla="val 299401"/>
            </a:avLst>
          </a:prstGeom>
          <a:solidFill>
            <a:srgbClr val="E5E7EB"/>
          </a:solidFill>
          <a:ln/>
        </p:spPr>
      </p:sp>
      <p:sp>
        <p:nvSpPr>
          <p:cNvPr id="43" name="Shape 38"/>
          <p:cNvSpPr/>
          <p:nvPr/>
        </p:nvSpPr>
        <p:spPr>
          <a:xfrm>
            <a:off x="9667951" y="7029907"/>
            <a:ext cx="761695" cy="152705"/>
          </a:xfrm>
          <a:prstGeom prst="roundRect">
            <a:avLst>
              <a:gd name="adj" fmla="val 299401"/>
            </a:avLst>
          </a:prstGeom>
          <a:solidFill>
            <a:srgbClr val="E5E7EB"/>
          </a:solidFill>
          <a:ln/>
        </p:spPr>
      </p:sp>
      <p:sp>
        <p:nvSpPr>
          <p:cNvPr id="44" name="Shape 39"/>
          <p:cNvSpPr/>
          <p:nvPr/>
        </p:nvSpPr>
        <p:spPr>
          <a:xfrm>
            <a:off x="9667951" y="6724498"/>
            <a:ext cx="761695" cy="152705"/>
          </a:xfrm>
          <a:prstGeom prst="roundRect">
            <a:avLst>
              <a:gd name="adj" fmla="val 299401"/>
            </a:avLst>
          </a:prstGeom>
          <a:solidFill>
            <a:srgbClr val="EF4444"/>
          </a:solidFill>
          <a:ln/>
        </p:spPr>
      </p:sp>
      <p:sp>
        <p:nvSpPr>
          <p:cNvPr id="45" name="Text 40"/>
          <p:cNvSpPr txBox="1"/>
          <p:nvPr/>
        </p:nvSpPr>
        <p:spPr>
          <a:xfrm>
            <a:off x="10505542" y="6724498"/>
            <a:ext cx="5532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极高风险</a:t>
            </a:r>
            <a:endParaRPr lang="en-US" sz="900" dirty="0"/>
          </a:p>
        </p:txBody>
      </p:sp>
      <p:sp>
        <p:nvSpPr>
          <p:cNvPr id="46" name="Shape 41"/>
          <p:cNvSpPr/>
          <p:nvPr/>
        </p:nvSpPr>
        <p:spPr>
          <a:xfrm>
            <a:off x="9667951" y="7029907"/>
            <a:ext cx="533095" cy="152705"/>
          </a:xfrm>
          <a:prstGeom prst="roundRect">
            <a:avLst>
              <a:gd name="adj" fmla="val 299401"/>
            </a:avLst>
          </a:prstGeom>
          <a:solidFill>
            <a:srgbClr val="F59E0B"/>
          </a:solidFill>
          <a:ln/>
        </p:spPr>
      </p:sp>
      <p:sp>
        <p:nvSpPr>
          <p:cNvPr id="47" name="Text 42"/>
          <p:cNvSpPr txBox="1"/>
          <p:nvPr/>
        </p:nvSpPr>
        <p:spPr>
          <a:xfrm>
            <a:off x="10505542" y="7029907"/>
            <a:ext cx="5532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中高风险</a:t>
            </a:r>
            <a:endParaRPr lang="en-US" sz="900" dirty="0"/>
          </a:p>
        </p:txBody>
      </p:sp>
      <p:sp>
        <p:nvSpPr>
          <p:cNvPr id="48" name="Shape 43"/>
          <p:cNvSpPr/>
          <p:nvPr/>
        </p:nvSpPr>
        <p:spPr>
          <a:xfrm>
            <a:off x="1067105" y="7362749"/>
            <a:ext cx="10058400" cy="9144"/>
          </a:xfrm>
          <a:prstGeom prst="rect">
            <a:avLst/>
          </a:prstGeom>
          <a:solidFill>
            <a:srgbClr val="E5E7EB"/>
          </a:solidFill>
          <a:ln/>
        </p:spPr>
      </p:sp>
      <p:pic>
        <p:nvPicPr>
          <p:cNvPr id="49" name="Image 3" descr="preencoded.png">    </p:cNvPr>
          <p:cNvPicPr>
            <a:picLocks noChangeAspect="1"/>
          </p:cNvPicPr>
          <p:nvPr/>
        </p:nvPicPr>
        <p:blipFill>
          <a:blip r:embed="rId4"/>
          <a:srcRect l="0" r="0" t="0" b="0"/>
          <a:stretch/>
        </p:blipFill>
        <p:spPr>
          <a:xfrm>
            <a:off x="1067105" y="7552944"/>
            <a:ext cx="133502" cy="133502"/>
          </a:xfrm>
          <a:prstGeom prst="rect">
            <a:avLst/>
          </a:prstGeom>
        </p:spPr>
      </p:pic>
      <p:sp>
        <p:nvSpPr>
          <p:cNvPr id="50" name="Text 44"/>
          <p:cNvSpPr txBox="1"/>
          <p:nvPr/>
        </p:nvSpPr>
        <p:spPr>
          <a:xfrm>
            <a:off x="1276502" y="7534656"/>
            <a:ext cx="669157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关键洞察：人民币基金后期融资困难时，个人连带/对赌条款出现概率高，创始人务必寻求专业法律顾问审核条款</a:t>
            </a:r>
            <a:endParaRPr lang="en-US" sz="1000" dirty="0"/>
          </a:p>
        </p:txBody>
      </p:sp>
      <p:sp>
        <p:nvSpPr>
          <p:cNvPr id="51" name="Shape 45"/>
          <p:cNvSpPr/>
          <p:nvPr/>
        </p:nvSpPr>
        <p:spPr>
          <a:xfrm>
            <a:off x="1429207" y="1714500"/>
            <a:ext cx="57607" cy="57607"/>
          </a:xfrm>
          <a:prstGeom prst="ellipse">
            <a:avLst/>
          </a:prstGeom>
          <a:solidFill>
            <a:srgbClr val="3B82F6"/>
          </a:solidFill>
          <a:ln/>
        </p:spPr>
      </p:sp>
      <p:sp>
        <p:nvSpPr>
          <p:cNvPr id="52" name="Shape 46"/>
          <p:cNvSpPr/>
          <p:nvPr/>
        </p:nvSpPr>
        <p:spPr>
          <a:xfrm>
            <a:off x="1904695" y="2095805"/>
            <a:ext cx="57607" cy="57607"/>
          </a:xfrm>
          <a:prstGeom prst="ellipse">
            <a:avLst/>
          </a:prstGeom>
          <a:solidFill>
            <a:srgbClr val="3B82F6"/>
          </a:solidFill>
          <a:ln/>
        </p:spPr>
      </p:sp>
      <p:sp>
        <p:nvSpPr>
          <p:cNvPr id="53" name="Shape 47"/>
          <p:cNvSpPr/>
          <p:nvPr/>
        </p:nvSpPr>
        <p:spPr>
          <a:xfrm>
            <a:off x="1333195" y="2476195"/>
            <a:ext cx="57607" cy="57607"/>
          </a:xfrm>
          <a:prstGeom prst="ellipse">
            <a:avLst/>
          </a:prstGeom>
          <a:solidFill>
            <a:srgbClr val="3B82F6"/>
          </a:solidFill>
          <a:ln/>
        </p:spPr>
      </p:sp>
      <p:sp>
        <p:nvSpPr>
          <p:cNvPr id="54" name="Shape 48"/>
          <p:cNvSpPr/>
          <p:nvPr/>
        </p:nvSpPr>
        <p:spPr>
          <a:xfrm>
            <a:off x="1444752" y="1861718"/>
            <a:ext cx="476402" cy="9144"/>
          </a:xfrm>
          <a:prstGeom prst="rect">
            <a:avLst/>
          </a:prstGeom>
          <a:solidFill>
            <a:srgbClr val="3B82F6">
              <a:alpha val="20000"/>
            </a:srgbClr>
          </a:solidFill>
          <a:ln/>
        </p:spPr>
      </p:sp>
      <p:sp>
        <p:nvSpPr>
          <p:cNvPr id="55" name="Shape 49"/>
          <p:cNvSpPr/>
          <p:nvPr/>
        </p:nvSpPr>
        <p:spPr>
          <a:xfrm>
            <a:off x="1837944" y="1940357"/>
            <a:ext cx="571500" cy="9144"/>
          </a:xfrm>
          <a:prstGeom prst="rect">
            <a:avLst/>
          </a:prstGeom>
          <a:solidFill>
            <a:srgbClr val="3B82F6">
              <a:alpha val="20000"/>
            </a:srgbClr>
          </a:solidFill>
          <a:ln/>
        </p:spPr>
      </p:sp>
      <p:sp>
        <p:nvSpPr>
          <p:cNvPr id="56" name="Text 50"/>
          <p:cNvSpPr txBox="1"/>
          <p:nvPr/>
        </p:nvSpPr>
        <p:spPr>
          <a:xfrm>
            <a:off x="1067105" y="609905"/>
            <a:ext cx="3643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融资过程中高风险条款解析</a:t>
            </a:r>
            <a:endParaRPr lang="en-US"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133" r="-133" t="0" b="0"/>
          <a:stretch/>
        </p:blipFill>
        <p:spPr>
          <a:xfrm>
            <a:off x="1067105" y="2590495"/>
            <a:ext cx="171907" cy="228600"/>
          </a:xfrm>
          <a:prstGeom prst="rect">
            <a:avLst/>
          </a:prstGeom>
        </p:spPr>
      </p:pic>
      <p:sp>
        <p:nvSpPr>
          <p:cNvPr id="11" name="Text 8"/>
          <p:cNvSpPr txBox="1"/>
          <p:nvPr/>
        </p:nvSpPr>
        <p:spPr>
          <a:xfrm>
            <a:off x="1390802" y="2600554"/>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第六部分</a:t>
            </a:r>
            <a:endParaRPr lang="en-US" sz="1300" dirty="0"/>
          </a:p>
        </p:txBody>
      </p:sp>
      <p:sp>
        <p:nvSpPr>
          <p:cNvPr id="12" name="Shape 9"/>
          <p:cNvSpPr/>
          <p:nvPr/>
        </p:nvSpPr>
        <p:spPr>
          <a:xfrm>
            <a:off x="1067105" y="3676802"/>
            <a:ext cx="761695" cy="38405"/>
          </a:xfrm>
          <a:prstGeom prst="rect">
            <a:avLst/>
          </a:prstGeom>
          <a:solidFill>
            <a:srgbClr val="2563EB"/>
          </a:solidFill>
          <a:ln/>
        </p:spPr>
      </p:sp>
      <p:sp>
        <p:nvSpPr>
          <p:cNvPr id="13" name="Text 10"/>
          <p:cNvSpPr txBox="1"/>
          <p:nvPr/>
        </p:nvSpPr>
        <p:spPr>
          <a:xfrm>
            <a:off x="1067105" y="4038905"/>
            <a:ext cx="5287061" cy="228600"/>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实用工具与模板分享，快速掌握投资人视角，提高融资成功率</a:t>
            </a:r>
            <a:endParaRPr lang="en-US" sz="1500" dirty="0"/>
          </a:p>
        </p:txBody>
      </p:sp>
      <p:pic>
        <p:nvPicPr>
          <p:cNvPr id="14" name="Image 1" descr="preencoded.png">    </p:cNvPr>
          <p:cNvPicPr>
            <a:picLocks noChangeAspect="1"/>
          </p:cNvPicPr>
          <p:nvPr/>
        </p:nvPicPr>
        <p:blipFill>
          <a:blip r:embed="rId2"/>
          <a:srcRect l="-13" r="-13" t="0" b="0"/>
          <a:stretch/>
        </p:blipFill>
        <p:spPr>
          <a:xfrm>
            <a:off x="10211105" y="4724705"/>
            <a:ext cx="914400" cy="1218895"/>
          </a:xfrm>
          <a:prstGeom prst="rect">
            <a:avLst/>
          </a:prstGeom>
        </p:spPr>
      </p:pic>
      <p:sp>
        <p:nvSpPr>
          <p:cNvPr id="15" name="Text 11"/>
          <p:cNvSpPr txBox="1"/>
          <p:nvPr/>
        </p:nvSpPr>
        <p:spPr>
          <a:xfrm>
            <a:off x="5654650" y="2619756"/>
            <a:ext cx="1886407"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6</a:t>
            </a:r>
            <a:endParaRPr lang="en-US" sz="10500" dirty="0"/>
          </a:p>
        </p:txBody>
      </p:sp>
      <p:sp>
        <p:nvSpPr>
          <p:cNvPr id="16" name="Text 12"/>
          <p:cNvSpPr txBox="1"/>
          <p:nvPr/>
        </p:nvSpPr>
        <p:spPr>
          <a:xfrm>
            <a:off x="1067105" y="2933395"/>
            <a:ext cx="5839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实战模板与投资人思维总结</a:t>
            </a:r>
            <a:endParaRPr lang="en-US" sz="3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Shape 0"/>
          <p:cNvSpPr/>
          <p:nvPr/>
        </p:nvSpPr>
        <p:spPr>
          <a:xfrm>
            <a:off x="0" y="0"/>
            <a:ext cx="12191695" cy="72959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26773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"黄金7页BP"结构与必备核心要素详解</a:t>
            </a:r>
            <a:endParaRPr lang="en-US" sz="1200" dirty="0"/>
          </a:p>
        </p:txBody>
      </p:sp>
      <p:sp>
        <p:nvSpPr>
          <p:cNvPr id="6" name="Text 3"/>
          <p:cNvSpPr txBox="1"/>
          <p:nvPr/>
        </p:nvSpPr>
        <p:spPr>
          <a:xfrm>
            <a:off x="1067105" y="1762049"/>
            <a:ext cx="13240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黄金7页BP的优势</a:t>
            </a:r>
            <a:endParaRPr lang="en-US" sz="1200" dirty="0"/>
          </a:p>
        </p:txBody>
      </p:sp>
      <p:sp>
        <p:nvSpPr>
          <p:cNvPr id="7" name="Text 4"/>
          <p:cNvSpPr txBox="1"/>
          <p:nvPr/>
        </p:nvSpPr>
        <p:spPr>
          <a:xfrm>
            <a:off x="1257300" y="2057400"/>
            <a:ext cx="33677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精简内容突出核心价值，投资人平均注意力仅10-15分钟</a:t>
            </a:r>
            <a:endParaRPr lang="en-US" sz="1000" dirty="0"/>
          </a:p>
        </p:txBody>
      </p:sp>
      <p:sp>
        <p:nvSpPr>
          <p:cNvPr id="8" name="Text 5"/>
          <p:cNvSpPr txBox="1"/>
          <p:nvPr/>
        </p:nvSpPr>
        <p:spPr>
          <a:xfrm>
            <a:off x="1257300" y="232440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清晰结构便于投资人快速评估，增加正面反馈概率</a:t>
            </a:r>
            <a:endParaRPr lang="en-US" sz="1000" dirty="0"/>
          </a:p>
        </p:txBody>
      </p:sp>
      <p:sp>
        <p:nvSpPr>
          <p:cNvPr id="9" name="Text 6"/>
          <p:cNvSpPr txBox="1"/>
          <p:nvPr/>
        </p:nvSpPr>
        <p:spPr>
          <a:xfrm>
            <a:off x="1257300" y="2590495"/>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突出团队优势和技术壁垒，避免冗长技术细节</a:t>
            </a:r>
            <a:endParaRPr lang="en-US" sz="1000" dirty="0"/>
          </a:p>
        </p:txBody>
      </p:sp>
      <p:sp>
        <p:nvSpPr>
          <p:cNvPr id="10" name="Text 7"/>
          <p:cNvSpPr txBox="1"/>
          <p:nvPr/>
        </p:nvSpPr>
        <p:spPr>
          <a:xfrm>
            <a:off x="1257300" y="2857500"/>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重点展示AI赋能效果和10倍价值提升证据</a:t>
            </a:r>
            <a:endParaRPr lang="en-US" sz="1000" dirty="0"/>
          </a:p>
        </p:txBody>
      </p:sp>
      <p:sp>
        <p:nvSpPr>
          <p:cNvPr id="11" name="Shape 8"/>
          <p:cNvSpPr/>
          <p:nvPr/>
        </p:nvSpPr>
        <p:spPr>
          <a:xfrm>
            <a:off x="1067105" y="3228746"/>
            <a:ext cx="4724705" cy="1276502"/>
          </a:xfrm>
          <a:prstGeom prst="roundRect">
            <a:avLst>
              <a:gd name="adj" fmla="val 4277"/>
            </a:avLst>
          </a:prstGeom>
          <a:solidFill>
            <a:srgbClr val="FFFBEB"/>
          </a:solidFill>
          <a:ln w="12700">
            <a:solidFill>
              <a:srgbClr val="FEF3C7"/>
            </a:solidFill>
            <a:prstDash val="solid"/>
          </a:ln>
        </p:spPr>
      </p:sp>
      <p:pic>
        <p:nvPicPr>
          <p:cNvPr id="12" name="Image 1" descr="preencoded.png">    </p:cNvPr>
          <p:cNvPicPr>
            <a:picLocks noChangeAspect="1"/>
          </p:cNvPicPr>
          <p:nvPr/>
        </p:nvPicPr>
        <p:blipFill>
          <a:blip r:embed="rId2"/>
          <a:srcRect l="0" r="0" t="0" b="0"/>
          <a:stretch/>
        </p:blipFill>
        <p:spPr>
          <a:xfrm>
            <a:off x="1228954" y="3409798"/>
            <a:ext cx="142646" cy="190195"/>
          </a:xfrm>
          <a:prstGeom prst="rect">
            <a:avLst/>
          </a:prstGeom>
        </p:spPr>
      </p:pic>
      <p:sp>
        <p:nvSpPr>
          <p:cNvPr id="13" name="Text 9"/>
          <p:cNvSpPr txBox="1"/>
          <p:nvPr/>
        </p:nvSpPr>
        <p:spPr>
          <a:xfrm>
            <a:off x="1447495" y="3409798"/>
            <a:ext cx="924458"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BP递送策略</a:t>
            </a:r>
            <a:endParaRPr lang="en-US" sz="1200" dirty="0"/>
          </a:p>
        </p:txBody>
      </p:sp>
      <p:sp>
        <p:nvSpPr>
          <p:cNvPr id="14" name="Text 10"/>
          <p:cNvSpPr txBox="1"/>
          <p:nvPr/>
        </p:nvSpPr>
        <p:spPr>
          <a:xfrm>
            <a:off x="1419149" y="3705149"/>
            <a:ext cx="633679"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首轮接触</a:t>
            </a:r>
            <a:endParaRPr lang="en-US" sz="1000" dirty="0"/>
          </a:p>
        </p:txBody>
      </p:sp>
      <p:sp>
        <p:nvSpPr>
          <p:cNvPr id="15" name="Text 11"/>
          <p:cNvSpPr txBox="1"/>
          <p:nvPr/>
        </p:nvSpPr>
        <p:spPr>
          <a:xfrm>
            <a:off x="1419149" y="3933749"/>
            <a:ext cx="500177"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会面前</a:t>
            </a:r>
            <a:endParaRPr lang="en-US" sz="1000" dirty="0"/>
          </a:p>
        </p:txBody>
      </p:sp>
      <p:sp>
        <p:nvSpPr>
          <p:cNvPr id="16" name="Text 12"/>
          <p:cNvSpPr txBox="1"/>
          <p:nvPr/>
        </p:nvSpPr>
        <p:spPr>
          <a:xfrm>
            <a:off x="1419149" y="4162349"/>
            <a:ext cx="633679"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深度尽调</a:t>
            </a:r>
            <a:endParaRPr lang="en-US" sz="1000" dirty="0"/>
          </a:p>
        </p:txBody>
      </p:sp>
      <p:sp>
        <p:nvSpPr>
          <p:cNvPr id="17" name="Text 13"/>
          <p:cNvSpPr txBox="1"/>
          <p:nvPr/>
        </p:nvSpPr>
        <p:spPr>
          <a:xfrm>
            <a:off x="1952244" y="3705149"/>
            <a:ext cx="24533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：发送精简版5-7页，核心价值快速展示</a:t>
            </a:r>
            <a:endParaRPr lang="en-US" sz="1000" dirty="0"/>
          </a:p>
        </p:txBody>
      </p:sp>
      <p:sp>
        <p:nvSpPr>
          <p:cNvPr id="18" name="Text 14"/>
          <p:cNvSpPr txBox="1"/>
          <p:nvPr/>
        </p:nvSpPr>
        <p:spPr>
          <a:xfrm>
            <a:off x="1819656" y="3933749"/>
            <a:ext cx="27294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：发送扩展版15-20页，包含技术和业务细节</a:t>
            </a:r>
            <a:endParaRPr lang="en-US" sz="1000" dirty="0"/>
          </a:p>
        </p:txBody>
      </p:sp>
      <p:sp>
        <p:nvSpPr>
          <p:cNvPr id="19" name="Text 15"/>
          <p:cNvSpPr txBox="1"/>
          <p:nvPr/>
        </p:nvSpPr>
        <p:spPr>
          <a:xfrm>
            <a:off x="1952244" y="4162349"/>
            <a:ext cx="28913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：准备完整版25-30页，含全面财务和市场分析</a:t>
            </a:r>
            <a:endParaRPr lang="en-US" sz="1000" dirty="0"/>
          </a:p>
        </p:txBody>
      </p:sp>
      <p:sp>
        <p:nvSpPr>
          <p:cNvPr id="20" name="Shape 16"/>
          <p:cNvSpPr/>
          <p:nvPr/>
        </p:nvSpPr>
        <p:spPr>
          <a:xfrm>
            <a:off x="6248095" y="1742846"/>
            <a:ext cx="4876495" cy="4476902"/>
          </a:xfrm>
          <a:prstGeom prst="roundRect">
            <a:avLst>
              <a:gd name="adj" fmla="val 348"/>
            </a:avLst>
          </a:prstGeom>
          <a:solidFill>
            <a:srgbClr val="EFF6FF"/>
          </a:solidFill>
          <a:ln w="12700">
            <a:solidFill>
              <a:srgbClr val="DBEAFE"/>
            </a:solidFill>
            <a:prstDash val="solid"/>
          </a:ln>
        </p:spPr>
      </p:sp>
      <p:pic>
        <p:nvPicPr>
          <p:cNvPr id="21" name="Image 2" descr="preencoded.png">    </p:cNvPr>
          <p:cNvPicPr>
            <a:picLocks noChangeAspect="1"/>
          </p:cNvPicPr>
          <p:nvPr/>
        </p:nvPicPr>
        <p:blipFill>
          <a:blip r:embed="rId3"/>
          <a:srcRect l="0" r="0" t="0" b="0"/>
          <a:stretch/>
        </p:blipFill>
        <p:spPr>
          <a:xfrm>
            <a:off x="6448349" y="1962302"/>
            <a:ext cx="142646" cy="190195"/>
          </a:xfrm>
          <a:prstGeom prst="rect">
            <a:avLst/>
          </a:prstGeom>
        </p:spPr>
      </p:pic>
      <p:sp>
        <p:nvSpPr>
          <p:cNvPr id="22" name="Text 17"/>
          <p:cNvSpPr txBox="1"/>
          <p:nvPr/>
        </p:nvSpPr>
        <p:spPr>
          <a:xfrm>
            <a:off x="6667805" y="1962302"/>
            <a:ext cx="1172261"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黄金7页BP结构</a:t>
            </a:r>
            <a:endParaRPr lang="en-US" sz="1200" dirty="0"/>
          </a:p>
        </p:txBody>
      </p:sp>
      <p:sp>
        <p:nvSpPr>
          <p:cNvPr id="23" name="Shape 18"/>
          <p:cNvSpPr/>
          <p:nvPr/>
        </p:nvSpPr>
        <p:spPr>
          <a:xfrm>
            <a:off x="6448349" y="2286000"/>
            <a:ext cx="28346" cy="418795"/>
          </a:xfrm>
          <a:prstGeom prst="rect">
            <a:avLst/>
          </a:prstGeom>
          <a:solidFill>
            <a:srgbClr val="2563EB"/>
          </a:solidFill>
          <a:ln/>
        </p:spPr>
      </p:sp>
      <p:sp>
        <p:nvSpPr>
          <p:cNvPr id="24" name="Shape 19"/>
          <p:cNvSpPr/>
          <p:nvPr/>
        </p:nvSpPr>
        <p:spPr>
          <a:xfrm>
            <a:off x="6448349" y="2819095"/>
            <a:ext cx="28346" cy="418795"/>
          </a:xfrm>
          <a:prstGeom prst="rect">
            <a:avLst/>
          </a:prstGeom>
          <a:solidFill>
            <a:srgbClr val="2563EB"/>
          </a:solidFill>
          <a:ln/>
        </p:spPr>
      </p:sp>
      <p:sp>
        <p:nvSpPr>
          <p:cNvPr id="25" name="Shape 20"/>
          <p:cNvSpPr/>
          <p:nvPr/>
        </p:nvSpPr>
        <p:spPr>
          <a:xfrm>
            <a:off x="6448349" y="3353105"/>
            <a:ext cx="28346" cy="418795"/>
          </a:xfrm>
          <a:prstGeom prst="rect">
            <a:avLst/>
          </a:prstGeom>
          <a:solidFill>
            <a:srgbClr val="2563EB"/>
          </a:solidFill>
          <a:ln/>
        </p:spPr>
      </p:sp>
      <p:sp>
        <p:nvSpPr>
          <p:cNvPr id="26" name="Shape 21"/>
          <p:cNvSpPr/>
          <p:nvPr/>
        </p:nvSpPr>
        <p:spPr>
          <a:xfrm>
            <a:off x="6448349" y="3886200"/>
            <a:ext cx="28346" cy="418795"/>
          </a:xfrm>
          <a:prstGeom prst="rect">
            <a:avLst/>
          </a:prstGeom>
          <a:solidFill>
            <a:srgbClr val="2563EB"/>
          </a:solidFill>
          <a:ln/>
        </p:spPr>
      </p:sp>
      <p:sp>
        <p:nvSpPr>
          <p:cNvPr id="27" name="Shape 22"/>
          <p:cNvSpPr/>
          <p:nvPr/>
        </p:nvSpPr>
        <p:spPr>
          <a:xfrm>
            <a:off x="6448349" y="4419295"/>
            <a:ext cx="28346" cy="418795"/>
          </a:xfrm>
          <a:prstGeom prst="rect">
            <a:avLst/>
          </a:prstGeom>
          <a:solidFill>
            <a:srgbClr val="2563EB"/>
          </a:solidFill>
          <a:ln/>
        </p:spPr>
      </p:sp>
      <p:sp>
        <p:nvSpPr>
          <p:cNvPr id="28" name="Shape 23"/>
          <p:cNvSpPr/>
          <p:nvPr/>
        </p:nvSpPr>
        <p:spPr>
          <a:xfrm>
            <a:off x="6448349" y="4953305"/>
            <a:ext cx="28346" cy="418795"/>
          </a:xfrm>
          <a:prstGeom prst="rect">
            <a:avLst/>
          </a:prstGeom>
          <a:solidFill>
            <a:srgbClr val="2563EB"/>
          </a:solidFill>
          <a:ln/>
        </p:spPr>
      </p:sp>
      <p:sp>
        <p:nvSpPr>
          <p:cNvPr id="29" name="Shape 24"/>
          <p:cNvSpPr/>
          <p:nvPr/>
        </p:nvSpPr>
        <p:spPr>
          <a:xfrm>
            <a:off x="6448349" y="5486400"/>
            <a:ext cx="28346" cy="418795"/>
          </a:xfrm>
          <a:prstGeom prst="rect">
            <a:avLst/>
          </a:prstGeom>
          <a:solidFill>
            <a:srgbClr val="2563EB"/>
          </a:solidFill>
          <a:ln/>
        </p:spPr>
      </p:sp>
      <p:sp>
        <p:nvSpPr>
          <p:cNvPr id="30" name="Shape 25"/>
          <p:cNvSpPr/>
          <p:nvPr/>
        </p:nvSpPr>
        <p:spPr>
          <a:xfrm>
            <a:off x="6286500" y="2286000"/>
            <a:ext cx="228600" cy="228600"/>
          </a:xfrm>
          <a:prstGeom prst="ellipse">
            <a:avLst/>
          </a:prstGeom>
          <a:solidFill>
            <a:srgbClr val="2563EB"/>
          </a:solidFill>
          <a:ln/>
        </p:spPr>
      </p:sp>
      <p:sp>
        <p:nvSpPr>
          <p:cNvPr id="31" name="Shape 26"/>
          <p:cNvSpPr/>
          <p:nvPr/>
        </p:nvSpPr>
        <p:spPr>
          <a:xfrm>
            <a:off x="6286500" y="2819095"/>
            <a:ext cx="228600" cy="228600"/>
          </a:xfrm>
          <a:prstGeom prst="ellipse">
            <a:avLst/>
          </a:prstGeom>
          <a:solidFill>
            <a:srgbClr val="2563EB"/>
          </a:solidFill>
          <a:ln/>
        </p:spPr>
      </p:sp>
      <p:sp>
        <p:nvSpPr>
          <p:cNvPr id="32" name="Shape 27"/>
          <p:cNvSpPr/>
          <p:nvPr/>
        </p:nvSpPr>
        <p:spPr>
          <a:xfrm>
            <a:off x="6286500" y="3353105"/>
            <a:ext cx="228600" cy="228600"/>
          </a:xfrm>
          <a:prstGeom prst="ellipse">
            <a:avLst/>
          </a:prstGeom>
          <a:solidFill>
            <a:srgbClr val="2563EB"/>
          </a:solidFill>
          <a:ln/>
        </p:spPr>
      </p:sp>
      <p:sp>
        <p:nvSpPr>
          <p:cNvPr id="33" name="Shape 28"/>
          <p:cNvSpPr/>
          <p:nvPr/>
        </p:nvSpPr>
        <p:spPr>
          <a:xfrm>
            <a:off x="6286500" y="3886200"/>
            <a:ext cx="228600" cy="228600"/>
          </a:xfrm>
          <a:prstGeom prst="ellipse">
            <a:avLst/>
          </a:prstGeom>
          <a:solidFill>
            <a:srgbClr val="2563EB"/>
          </a:solidFill>
          <a:ln/>
        </p:spPr>
      </p:sp>
      <p:sp>
        <p:nvSpPr>
          <p:cNvPr id="34" name="Shape 29"/>
          <p:cNvSpPr/>
          <p:nvPr/>
        </p:nvSpPr>
        <p:spPr>
          <a:xfrm>
            <a:off x="6286500" y="4419295"/>
            <a:ext cx="228600" cy="228600"/>
          </a:xfrm>
          <a:prstGeom prst="ellipse">
            <a:avLst/>
          </a:prstGeom>
          <a:solidFill>
            <a:srgbClr val="2563EB"/>
          </a:solidFill>
          <a:ln/>
        </p:spPr>
      </p:sp>
      <p:sp>
        <p:nvSpPr>
          <p:cNvPr id="35" name="Shape 30"/>
          <p:cNvSpPr/>
          <p:nvPr/>
        </p:nvSpPr>
        <p:spPr>
          <a:xfrm>
            <a:off x="6286500" y="4953305"/>
            <a:ext cx="228600" cy="228600"/>
          </a:xfrm>
          <a:prstGeom prst="ellipse">
            <a:avLst/>
          </a:prstGeom>
          <a:solidFill>
            <a:srgbClr val="2563EB"/>
          </a:solidFill>
          <a:ln/>
        </p:spPr>
      </p:sp>
      <p:sp>
        <p:nvSpPr>
          <p:cNvPr id="36" name="Shape 31"/>
          <p:cNvSpPr/>
          <p:nvPr/>
        </p:nvSpPr>
        <p:spPr>
          <a:xfrm>
            <a:off x="6286500" y="5486400"/>
            <a:ext cx="228600" cy="228600"/>
          </a:xfrm>
          <a:prstGeom prst="ellipse">
            <a:avLst/>
          </a:prstGeom>
          <a:solidFill>
            <a:srgbClr val="2563EB"/>
          </a:solidFill>
          <a:ln/>
        </p:spPr>
      </p:sp>
      <p:sp>
        <p:nvSpPr>
          <p:cNvPr id="37" name="Text 32"/>
          <p:cNvSpPr txBox="1"/>
          <p:nvPr/>
        </p:nvSpPr>
        <p:spPr>
          <a:xfrm>
            <a:off x="6376111" y="2314346"/>
            <a:ext cx="143561"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1</a:t>
            </a:r>
            <a:endParaRPr lang="en-US" sz="900" dirty="0"/>
          </a:p>
        </p:txBody>
      </p:sp>
      <p:sp>
        <p:nvSpPr>
          <p:cNvPr id="38" name="Text 33"/>
          <p:cNvSpPr txBox="1"/>
          <p:nvPr/>
        </p:nvSpPr>
        <p:spPr>
          <a:xfrm>
            <a:off x="6365138" y="2848356"/>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2</a:t>
            </a:r>
            <a:endParaRPr lang="en-US" sz="900" dirty="0"/>
          </a:p>
        </p:txBody>
      </p:sp>
      <p:sp>
        <p:nvSpPr>
          <p:cNvPr id="39" name="Text 34"/>
          <p:cNvSpPr txBox="1"/>
          <p:nvPr/>
        </p:nvSpPr>
        <p:spPr>
          <a:xfrm>
            <a:off x="6364224" y="3381451"/>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3</a:t>
            </a:r>
            <a:endParaRPr lang="en-US" sz="900" dirty="0"/>
          </a:p>
        </p:txBody>
      </p:sp>
      <p:sp>
        <p:nvSpPr>
          <p:cNvPr id="40" name="Text 35"/>
          <p:cNvSpPr txBox="1"/>
          <p:nvPr/>
        </p:nvSpPr>
        <p:spPr>
          <a:xfrm>
            <a:off x="6362395" y="3914546"/>
            <a:ext cx="171907"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4</a:t>
            </a:r>
            <a:endParaRPr lang="en-US" sz="900" dirty="0"/>
          </a:p>
        </p:txBody>
      </p:sp>
      <p:sp>
        <p:nvSpPr>
          <p:cNvPr id="41" name="Text 36"/>
          <p:cNvSpPr txBox="1"/>
          <p:nvPr/>
        </p:nvSpPr>
        <p:spPr>
          <a:xfrm>
            <a:off x="6365138" y="4448556"/>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5</a:t>
            </a:r>
            <a:endParaRPr lang="en-US" sz="900" dirty="0"/>
          </a:p>
        </p:txBody>
      </p:sp>
      <p:sp>
        <p:nvSpPr>
          <p:cNvPr id="42" name="Text 37"/>
          <p:cNvSpPr txBox="1"/>
          <p:nvPr/>
        </p:nvSpPr>
        <p:spPr>
          <a:xfrm>
            <a:off x="6363310" y="4981651"/>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6</a:t>
            </a:r>
            <a:endParaRPr lang="en-US" sz="900" dirty="0"/>
          </a:p>
        </p:txBody>
      </p:sp>
      <p:sp>
        <p:nvSpPr>
          <p:cNvPr id="43" name="Text 38"/>
          <p:cNvSpPr txBox="1"/>
          <p:nvPr/>
        </p:nvSpPr>
        <p:spPr>
          <a:xfrm>
            <a:off x="6367882" y="5514746"/>
            <a:ext cx="152705"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7</a:t>
            </a:r>
            <a:endParaRPr lang="en-US" sz="900" dirty="0"/>
          </a:p>
        </p:txBody>
      </p:sp>
      <p:sp>
        <p:nvSpPr>
          <p:cNvPr id="44" name="Text 39"/>
          <p:cNvSpPr txBox="1"/>
          <p:nvPr/>
        </p:nvSpPr>
        <p:spPr>
          <a:xfrm>
            <a:off x="6590995" y="2305202"/>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公司概览与愿景</a:t>
            </a:r>
            <a:endParaRPr lang="en-US" sz="1200" dirty="0"/>
          </a:p>
        </p:txBody>
      </p:sp>
      <p:sp>
        <p:nvSpPr>
          <p:cNvPr id="45" name="Text 40"/>
          <p:cNvSpPr txBox="1"/>
          <p:nvPr/>
        </p:nvSpPr>
        <p:spPr>
          <a:xfrm>
            <a:off x="6590995" y="2838298"/>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问题与机会</a:t>
            </a:r>
            <a:endParaRPr lang="en-US" sz="1200" dirty="0"/>
          </a:p>
        </p:txBody>
      </p:sp>
      <p:sp>
        <p:nvSpPr>
          <p:cNvPr id="46" name="Text 41"/>
          <p:cNvSpPr txBox="1"/>
          <p:nvPr/>
        </p:nvSpPr>
        <p:spPr>
          <a:xfrm>
            <a:off x="6590995" y="3372307"/>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产品与技术壁垒</a:t>
            </a:r>
            <a:endParaRPr lang="en-US" sz="1200" dirty="0"/>
          </a:p>
        </p:txBody>
      </p:sp>
      <p:sp>
        <p:nvSpPr>
          <p:cNvPr id="47" name="Text 42"/>
          <p:cNvSpPr txBox="1"/>
          <p:nvPr/>
        </p:nvSpPr>
        <p:spPr>
          <a:xfrm>
            <a:off x="6590995" y="3905402"/>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市场与竞争</a:t>
            </a:r>
            <a:endParaRPr lang="en-US" sz="1200" dirty="0"/>
          </a:p>
        </p:txBody>
      </p:sp>
      <p:sp>
        <p:nvSpPr>
          <p:cNvPr id="48" name="Text 43"/>
          <p:cNvSpPr txBox="1"/>
          <p:nvPr/>
        </p:nvSpPr>
        <p:spPr>
          <a:xfrm>
            <a:off x="6590995" y="4438498"/>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商业模式与牵引力</a:t>
            </a:r>
            <a:endParaRPr lang="en-US" sz="1200" dirty="0"/>
          </a:p>
        </p:txBody>
      </p:sp>
      <p:sp>
        <p:nvSpPr>
          <p:cNvPr id="49" name="Text 44"/>
          <p:cNvSpPr txBox="1"/>
          <p:nvPr/>
        </p:nvSpPr>
        <p:spPr>
          <a:xfrm>
            <a:off x="6590995" y="4972507"/>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团队背景</a:t>
            </a:r>
            <a:endParaRPr lang="en-US" sz="1200" dirty="0"/>
          </a:p>
        </p:txBody>
      </p:sp>
      <p:sp>
        <p:nvSpPr>
          <p:cNvPr id="50" name="Text 45"/>
          <p:cNvSpPr txBox="1"/>
          <p:nvPr/>
        </p:nvSpPr>
        <p:spPr>
          <a:xfrm>
            <a:off x="6590995" y="5505602"/>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融资与里程碑</a:t>
            </a:r>
            <a:endParaRPr lang="en-US" sz="1200" dirty="0"/>
          </a:p>
        </p:txBody>
      </p:sp>
      <p:sp>
        <p:nvSpPr>
          <p:cNvPr id="51" name="Text 46"/>
          <p:cNvSpPr txBox="1"/>
          <p:nvPr/>
        </p:nvSpPr>
        <p:spPr>
          <a:xfrm>
            <a:off x="6590995" y="2523744"/>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一句话介绍+创始团队亮点+公司愿景+融资需求</a:t>
            </a:r>
            <a:endParaRPr lang="en-US" sz="1000" dirty="0"/>
          </a:p>
        </p:txBody>
      </p:sp>
      <p:sp>
        <p:nvSpPr>
          <p:cNvPr id="52" name="Text 47"/>
          <p:cNvSpPr txBox="1"/>
          <p:nvPr/>
        </p:nvSpPr>
        <p:spPr>
          <a:xfrm>
            <a:off x="6590995" y="3057754"/>
            <a:ext cx="30440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市场痛点+Agent AI解决方案+市场规模+增长空间</a:t>
            </a:r>
            <a:endParaRPr lang="en-US" sz="1000" dirty="0"/>
          </a:p>
        </p:txBody>
      </p:sp>
      <p:sp>
        <p:nvSpPr>
          <p:cNvPr id="53" name="Text 48"/>
          <p:cNvSpPr txBox="1"/>
          <p:nvPr/>
        </p:nvSpPr>
        <p:spPr>
          <a:xfrm>
            <a:off x="6590995" y="3590849"/>
            <a:ext cx="2843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核心产品+10x体验证据+技术优势+差异化定位</a:t>
            </a:r>
            <a:endParaRPr lang="en-US" sz="1000" dirty="0"/>
          </a:p>
        </p:txBody>
      </p:sp>
      <p:sp>
        <p:nvSpPr>
          <p:cNvPr id="54" name="Text 49"/>
          <p:cNvSpPr txBox="1"/>
          <p:nvPr/>
        </p:nvSpPr>
        <p:spPr>
          <a:xfrm>
            <a:off x="6590995" y="4123944"/>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赛道分析+竞争格局+竞争优势+进入时机</a:t>
            </a:r>
            <a:endParaRPr lang="en-US" sz="1000" dirty="0"/>
          </a:p>
        </p:txBody>
      </p:sp>
      <p:sp>
        <p:nvSpPr>
          <p:cNvPr id="55" name="Text 50"/>
          <p:cNvSpPr txBox="1"/>
          <p:nvPr/>
        </p:nvSpPr>
        <p:spPr>
          <a:xfrm>
            <a:off x="6590995" y="4657954"/>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收入模型+用户增长+关键指标+已验证数据</a:t>
            </a:r>
            <a:endParaRPr lang="en-US" sz="1000" dirty="0"/>
          </a:p>
        </p:txBody>
      </p:sp>
      <p:sp>
        <p:nvSpPr>
          <p:cNvPr id="56" name="Text 51"/>
          <p:cNvSpPr txBox="1"/>
          <p:nvPr/>
        </p:nvSpPr>
        <p:spPr>
          <a:xfrm>
            <a:off x="6590995" y="5191049"/>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创始人背景+核心团队经验+互补能力+顾问资源</a:t>
            </a:r>
            <a:endParaRPr lang="en-US" sz="1000" dirty="0"/>
          </a:p>
        </p:txBody>
      </p:sp>
      <p:sp>
        <p:nvSpPr>
          <p:cNvPr id="57" name="Text 52"/>
          <p:cNvSpPr txBox="1"/>
          <p:nvPr/>
        </p:nvSpPr>
        <p:spPr>
          <a:xfrm>
            <a:off x="6590995" y="5724144"/>
            <a:ext cx="30440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融资计划+资金用途+未来18个月里程碑+预期回报</a:t>
            </a:r>
            <a:endParaRPr lang="en-US" sz="1000" dirty="0"/>
          </a:p>
        </p:txBody>
      </p:sp>
      <p:sp>
        <p:nvSpPr>
          <p:cNvPr id="58" name="Shape 53"/>
          <p:cNvSpPr/>
          <p:nvPr/>
        </p:nvSpPr>
        <p:spPr>
          <a:xfrm>
            <a:off x="1067105" y="6334049"/>
            <a:ext cx="10058400" cy="9144"/>
          </a:xfrm>
          <a:prstGeom prst="rect">
            <a:avLst/>
          </a:prstGeom>
          <a:solidFill>
            <a:srgbClr val="E5E7EB"/>
          </a:solidFill>
          <a:ln/>
        </p:spPr>
      </p:sp>
      <p:pic>
        <p:nvPicPr>
          <p:cNvPr id="59" name="Image 3" descr="preencoded.png">    </p:cNvPr>
          <p:cNvPicPr>
            <a:picLocks noChangeAspect="1"/>
          </p:cNvPicPr>
          <p:nvPr/>
        </p:nvPicPr>
        <p:blipFill>
          <a:blip r:embed="rId4"/>
          <a:srcRect l="0" r="0" t="0" b="0"/>
          <a:stretch/>
        </p:blipFill>
        <p:spPr>
          <a:xfrm>
            <a:off x="1067105" y="6524244"/>
            <a:ext cx="133502" cy="133502"/>
          </a:xfrm>
          <a:prstGeom prst="rect">
            <a:avLst/>
          </a:prstGeom>
        </p:spPr>
      </p:pic>
      <p:sp>
        <p:nvSpPr>
          <p:cNvPr id="60" name="Text 54"/>
          <p:cNvSpPr txBox="1"/>
          <p:nvPr/>
        </p:nvSpPr>
        <p:spPr>
          <a:xfrm>
            <a:off x="1276502" y="6505956"/>
            <a:ext cx="63587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专业提示：定制BP针对不同基金投资偏好，垂类ToB强调产业落地，通用Agent强调技术突破和规模化潜力</a:t>
            </a:r>
            <a:endParaRPr lang="en-US" sz="1000" dirty="0"/>
          </a:p>
        </p:txBody>
      </p:sp>
      <p:sp>
        <p:nvSpPr>
          <p:cNvPr id="61" name="Shape 55"/>
          <p:cNvSpPr/>
          <p:nvPr/>
        </p:nvSpPr>
        <p:spPr>
          <a:xfrm>
            <a:off x="1429207" y="1714500"/>
            <a:ext cx="57607" cy="57607"/>
          </a:xfrm>
          <a:prstGeom prst="ellipse">
            <a:avLst/>
          </a:prstGeom>
          <a:solidFill>
            <a:srgbClr val="3B82F6"/>
          </a:solidFill>
          <a:ln/>
        </p:spPr>
      </p:sp>
      <p:sp>
        <p:nvSpPr>
          <p:cNvPr id="62" name="Shape 56"/>
          <p:cNvSpPr/>
          <p:nvPr/>
        </p:nvSpPr>
        <p:spPr>
          <a:xfrm>
            <a:off x="1904695" y="2095805"/>
            <a:ext cx="57607" cy="57607"/>
          </a:xfrm>
          <a:prstGeom prst="ellipse">
            <a:avLst/>
          </a:prstGeom>
          <a:solidFill>
            <a:srgbClr val="3B82F6"/>
          </a:solidFill>
          <a:ln/>
        </p:spPr>
      </p:sp>
      <p:sp>
        <p:nvSpPr>
          <p:cNvPr id="63" name="Shape 57"/>
          <p:cNvSpPr/>
          <p:nvPr/>
        </p:nvSpPr>
        <p:spPr>
          <a:xfrm>
            <a:off x="1333195" y="2476195"/>
            <a:ext cx="57607" cy="57607"/>
          </a:xfrm>
          <a:prstGeom prst="ellipse">
            <a:avLst/>
          </a:prstGeom>
          <a:solidFill>
            <a:srgbClr val="3B82F6"/>
          </a:solidFill>
          <a:ln/>
        </p:spPr>
      </p:sp>
      <p:sp>
        <p:nvSpPr>
          <p:cNvPr id="64" name="Shape 58"/>
          <p:cNvSpPr/>
          <p:nvPr/>
        </p:nvSpPr>
        <p:spPr>
          <a:xfrm>
            <a:off x="1444752" y="1861718"/>
            <a:ext cx="476402" cy="9144"/>
          </a:xfrm>
          <a:prstGeom prst="rect">
            <a:avLst/>
          </a:prstGeom>
          <a:solidFill>
            <a:srgbClr val="3B82F6">
              <a:alpha val="20000"/>
            </a:srgbClr>
          </a:solidFill>
          <a:ln/>
        </p:spPr>
      </p:sp>
      <p:sp>
        <p:nvSpPr>
          <p:cNvPr id="65" name="Shape 59"/>
          <p:cNvSpPr/>
          <p:nvPr/>
        </p:nvSpPr>
        <p:spPr>
          <a:xfrm>
            <a:off x="1837944" y="1940357"/>
            <a:ext cx="571500" cy="9144"/>
          </a:xfrm>
          <a:prstGeom prst="rect">
            <a:avLst/>
          </a:prstGeom>
          <a:solidFill>
            <a:srgbClr val="3B82F6">
              <a:alpha val="20000"/>
            </a:srgbClr>
          </a:solidFill>
          <a:ln/>
        </p:spPr>
      </p:sp>
      <p:sp>
        <p:nvSpPr>
          <p:cNvPr id="66" name="Text 60"/>
          <p:cNvSpPr txBox="1"/>
          <p:nvPr/>
        </p:nvSpPr>
        <p:spPr>
          <a:xfrm>
            <a:off x="1067105" y="609905"/>
            <a:ext cx="2310689"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简版BP参考模版</a:t>
            </a:r>
            <a:endParaRPr lang="en-US" sz="2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Shape 0"/>
          <p:cNvSpPr/>
          <p:nvPr/>
        </p:nvSpPr>
        <p:spPr>
          <a:xfrm>
            <a:off x="0" y="0"/>
            <a:ext cx="12191695" cy="78674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781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投资人常用的评分体系、核心问题、行业对标指标分享</a:t>
            </a:r>
            <a:endParaRPr lang="en-US" sz="1200" dirty="0"/>
          </a:p>
        </p:txBody>
      </p:sp>
      <p:sp>
        <p:nvSpPr>
          <p:cNvPr id="6" name="Text 3"/>
          <p:cNvSpPr txBox="1"/>
          <p:nvPr/>
        </p:nvSpPr>
        <p:spPr>
          <a:xfrm>
            <a:off x="1067105" y="1762049"/>
            <a:ext cx="212415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VC决策打分表（满分100分）</a:t>
            </a:r>
            <a:endParaRPr lang="en-US" sz="1200" dirty="0"/>
          </a:p>
        </p:txBody>
      </p:sp>
      <p:sp>
        <p:nvSpPr>
          <p:cNvPr id="7" name="Shape 4"/>
          <p:cNvSpPr/>
          <p:nvPr/>
        </p:nvSpPr>
        <p:spPr>
          <a:xfrm>
            <a:off x="1067105" y="2143354"/>
            <a:ext cx="267005" cy="267005"/>
          </a:xfrm>
          <a:prstGeom prst="ellipse">
            <a:avLst/>
          </a:prstGeom>
          <a:solidFill>
            <a:srgbClr val="2563EB"/>
          </a:solidFill>
          <a:ln/>
        </p:spPr>
      </p:sp>
      <p:sp>
        <p:nvSpPr>
          <p:cNvPr id="8" name="Text 5"/>
          <p:cNvSpPr txBox="1"/>
          <p:nvPr/>
        </p:nvSpPr>
        <p:spPr>
          <a:xfrm>
            <a:off x="1104595" y="2162556"/>
            <a:ext cx="314554"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25</a:t>
            </a:r>
            <a:endParaRPr lang="en-US" sz="1200" dirty="0"/>
          </a:p>
        </p:txBody>
      </p:sp>
      <p:sp>
        <p:nvSpPr>
          <p:cNvPr id="9" name="Text 6"/>
          <p:cNvSpPr txBox="1"/>
          <p:nvPr/>
        </p:nvSpPr>
        <p:spPr>
          <a:xfrm>
            <a:off x="1429207" y="2104949"/>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团队评分</a:t>
            </a:r>
            <a:endParaRPr lang="en-US" sz="1200" dirty="0"/>
          </a:p>
        </p:txBody>
      </p:sp>
      <p:sp>
        <p:nvSpPr>
          <p:cNvPr id="10" name="Text 7"/>
          <p:cNvSpPr txBox="1"/>
          <p:nvPr/>
        </p:nvSpPr>
        <p:spPr>
          <a:xfrm>
            <a:off x="1429207" y="260055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产品壁垒评分</a:t>
            </a:r>
            <a:endParaRPr lang="en-US" sz="1200" dirty="0"/>
          </a:p>
        </p:txBody>
      </p:sp>
      <p:sp>
        <p:nvSpPr>
          <p:cNvPr id="11" name="Text 8"/>
          <p:cNvSpPr txBox="1"/>
          <p:nvPr/>
        </p:nvSpPr>
        <p:spPr>
          <a:xfrm>
            <a:off x="1429207" y="309524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市场潜力评分</a:t>
            </a:r>
            <a:endParaRPr lang="en-US" sz="1200" dirty="0"/>
          </a:p>
        </p:txBody>
      </p:sp>
      <p:sp>
        <p:nvSpPr>
          <p:cNvPr id="12" name="Text 9"/>
          <p:cNvSpPr txBox="1"/>
          <p:nvPr/>
        </p:nvSpPr>
        <p:spPr>
          <a:xfrm>
            <a:off x="1429207" y="35908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商业模式评分</a:t>
            </a:r>
            <a:endParaRPr lang="en-US" sz="1200" dirty="0"/>
          </a:p>
        </p:txBody>
      </p:sp>
      <p:sp>
        <p:nvSpPr>
          <p:cNvPr id="13" name="Text 10"/>
          <p:cNvSpPr txBox="1"/>
          <p:nvPr/>
        </p:nvSpPr>
        <p:spPr>
          <a:xfrm>
            <a:off x="1429207" y="408645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退出通道评分</a:t>
            </a:r>
            <a:endParaRPr lang="en-US" sz="1200" dirty="0"/>
          </a:p>
        </p:txBody>
      </p:sp>
      <p:sp>
        <p:nvSpPr>
          <p:cNvPr id="14" name="Text 11"/>
          <p:cNvSpPr txBox="1"/>
          <p:nvPr/>
        </p:nvSpPr>
        <p:spPr>
          <a:xfrm>
            <a:off x="1429207" y="458114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投资协同评分</a:t>
            </a:r>
            <a:endParaRPr lang="en-US" sz="1200" dirty="0"/>
          </a:p>
        </p:txBody>
      </p:sp>
      <p:sp>
        <p:nvSpPr>
          <p:cNvPr id="15" name="Text 12"/>
          <p:cNvSpPr txBox="1"/>
          <p:nvPr/>
        </p:nvSpPr>
        <p:spPr>
          <a:xfrm>
            <a:off x="1429207" y="2314346"/>
            <a:ext cx="29434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团队互补性、AI背景深度、执行力、融资能力、行业认知</a:t>
            </a:r>
            <a:endParaRPr lang="en-US" sz="900" dirty="0"/>
          </a:p>
        </p:txBody>
      </p:sp>
      <p:sp>
        <p:nvSpPr>
          <p:cNvPr id="16" name="Text 13"/>
          <p:cNvSpPr txBox="1"/>
          <p:nvPr/>
        </p:nvSpPr>
        <p:spPr>
          <a:xfrm>
            <a:off x="1429207" y="2809951"/>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技术差异化、产品体验、技术依赖程度、数据资产质量</a:t>
            </a:r>
            <a:endParaRPr lang="en-US" sz="900" dirty="0"/>
          </a:p>
        </p:txBody>
      </p:sp>
      <p:sp>
        <p:nvSpPr>
          <p:cNvPr id="17" name="Text 14"/>
          <p:cNvSpPr txBox="1"/>
          <p:nvPr/>
        </p:nvSpPr>
        <p:spPr>
          <a:xfrm>
            <a:off x="1429207" y="3305556"/>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市场规模、增长率、进入壁垒、替代品威胁、客户接受度</a:t>
            </a:r>
            <a:endParaRPr lang="en-US" sz="900" dirty="0"/>
          </a:p>
        </p:txBody>
      </p:sp>
      <p:sp>
        <p:nvSpPr>
          <p:cNvPr id="18" name="Text 15"/>
          <p:cNvSpPr txBox="1"/>
          <p:nvPr/>
        </p:nvSpPr>
        <p:spPr>
          <a:xfrm>
            <a:off x="1429207" y="3800246"/>
            <a:ext cx="3296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变现路径、毛利率潜力、成本结构、收入可持续性、规模化能力</a:t>
            </a:r>
            <a:endParaRPr lang="en-US" sz="900" dirty="0"/>
          </a:p>
        </p:txBody>
      </p:sp>
      <p:sp>
        <p:nvSpPr>
          <p:cNvPr id="19" name="Text 16"/>
          <p:cNvSpPr txBox="1"/>
          <p:nvPr/>
        </p:nvSpPr>
        <p:spPr>
          <a:xfrm>
            <a:off x="1429207" y="4295851"/>
            <a:ext cx="28008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IPO可能性、战略并购价值、估值增长潜力、投资周期</a:t>
            </a:r>
            <a:endParaRPr lang="en-US" sz="900" dirty="0"/>
          </a:p>
        </p:txBody>
      </p:sp>
      <p:sp>
        <p:nvSpPr>
          <p:cNvPr id="20" name="Text 17"/>
          <p:cNvSpPr txBox="1"/>
          <p:nvPr/>
        </p:nvSpPr>
        <p:spPr>
          <a:xfrm>
            <a:off x="1429207" y="4791456"/>
            <a:ext cx="2610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与基金已投项目协同性、资源互补、风险分散效应</a:t>
            </a:r>
            <a:endParaRPr lang="en-US" sz="900" dirty="0"/>
          </a:p>
        </p:txBody>
      </p:sp>
      <p:sp>
        <p:nvSpPr>
          <p:cNvPr id="21" name="Shape 18"/>
          <p:cNvSpPr/>
          <p:nvPr/>
        </p:nvSpPr>
        <p:spPr>
          <a:xfrm>
            <a:off x="1067105" y="2638044"/>
            <a:ext cx="267005" cy="267005"/>
          </a:xfrm>
          <a:prstGeom prst="ellipse">
            <a:avLst/>
          </a:prstGeom>
          <a:solidFill>
            <a:srgbClr val="3B82F6"/>
          </a:solidFill>
          <a:ln/>
        </p:spPr>
      </p:sp>
      <p:sp>
        <p:nvSpPr>
          <p:cNvPr id="22" name="Text 19"/>
          <p:cNvSpPr txBox="1"/>
          <p:nvPr/>
        </p:nvSpPr>
        <p:spPr>
          <a:xfrm>
            <a:off x="1100938" y="2657246"/>
            <a:ext cx="314554"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20</a:t>
            </a:r>
            <a:endParaRPr lang="en-US" sz="1200" dirty="0"/>
          </a:p>
        </p:txBody>
      </p:sp>
      <p:sp>
        <p:nvSpPr>
          <p:cNvPr id="23" name="Shape 20"/>
          <p:cNvSpPr/>
          <p:nvPr/>
        </p:nvSpPr>
        <p:spPr>
          <a:xfrm>
            <a:off x="1067105" y="3133649"/>
            <a:ext cx="267005" cy="267005"/>
          </a:xfrm>
          <a:prstGeom prst="ellipse">
            <a:avLst/>
          </a:prstGeom>
          <a:solidFill>
            <a:srgbClr val="60A5FA"/>
          </a:solidFill>
          <a:ln/>
        </p:spPr>
      </p:sp>
      <p:sp>
        <p:nvSpPr>
          <p:cNvPr id="24" name="Text 21"/>
          <p:cNvSpPr txBox="1"/>
          <p:nvPr/>
        </p:nvSpPr>
        <p:spPr>
          <a:xfrm>
            <a:off x="1100938" y="3152851"/>
            <a:ext cx="314554"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20</a:t>
            </a:r>
            <a:endParaRPr lang="en-US" sz="1200" dirty="0"/>
          </a:p>
        </p:txBody>
      </p:sp>
      <p:sp>
        <p:nvSpPr>
          <p:cNvPr id="25" name="Shape 22"/>
          <p:cNvSpPr/>
          <p:nvPr/>
        </p:nvSpPr>
        <p:spPr>
          <a:xfrm>
            <a:off x="1067105" y="3629254"/>
            <a:ext cx="267005" cy="267005"/>
          </a:xfrm>
          <a:prstGeom prst="ellipse">
            <a:avLst/>
          </a:prstGeom>
          <a:solidFill>
            <a:srgbClr val="93C5FD"/>
          </a:solidFill>
          <a:ln/>
        </p:spPr>
      </p:sp>
      <p:sp>
        <p:nvSpPr>
          <p:cNvPr id="26" name="Text 23"/>
          <p:cNvSpPr txBox="1"/>
          <p:nvPr/>
        </p:nvSpPr>
        <p:spPr>
          <a:xfrm>
            <a:off x="1120140" y="3648456"/>
            <a:ext cx="277063"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15</a:t>
            </a:r>
            <a:endParaRPr lang="en-US" sz="1200" dirty="0"/>
          </a:p>
        </p:txBody>
      </p:sp>
      <p:sp>
        <p:nvSpPr>
          <p:cNvPr id="27" name="Shape 24"/>
          <p:cNvSpPr/>
          <p:nvPr/>
        </p:nvSpPr>
        <p:spPr>
          <a:xfrm>
            <a:off x="1067105" y="4123944"/>
            <a:ext cx="267005" cy="267005"/>
          </a:xfrm>
          <a:prstGeom prst="ellipse">
            <a:avLst/>
          </a:prstGeom>
          <a:solidFill>
            <a:srgbClr val="BFDBFE"/>
          </a:solidFill>
          <a:ln/>
        </p:spPr>
      </p:sp>
      <p:sp>
        <p:nvSpPr>
          <p:cNvPr id="28" name="Text 25"/>
          <p:cNvSpPr txBox="1"/>
          <p:nvPr/>
        </p:nvSpPr>
        <p:spPr>
          <a:xfrm>
            <a:off x="1115568" y="4143146"/>
            <a:ext cx="286207"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10</a:t>
            </a:r>
            <a:endParaRPr lang="en-US" sz="1200" dirty="0"/>
          </a:p>
        </p:txBody>
      </p:sp>
      <p:sp>
        <p:nvSpPr>
          <p:cNvPr id="29" name="Shape 26"/>
          <p:cNvSpPr/>
          <p:nvPr/>
        </p:nvSpPr>
        <p:spPr>
          <a:xfrm>
            <a:off x="1067105" y="4619549"/>
            <a:ext cx="267005" cy="267005"/>
          </a:xfrm>
          <a:prstGeom prst="ellipse">
            <a:avLst/>
          </a:prstGeom>
          <a:solidFill>
            <a:srgbClr val="DBEAFE"/>
          </a:solidFill>
          <a:ln/>
        </p:spPr>
      </p:sp>
      <p:sp>
        <p:nvSpPr>
          <p:cNvPr id="30" name="Text 27"/>
          <p:cNvSpPr txBox="1"/>
          <p:nvPr/>
        </p:nvSpPr>
        <p:spPr>
          <a:xfrm>
            <a:off x="1115568" y="4638751"/>
            <a:ext cx="286207"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10</a:t>
            </a:r>
            <a:endParaRPr lang="en-US" sz="1200" dirty="0"/>
          </a:p>
        </p:txBody>
      </p:sp>
      <p:sp>
        <p:nvSpPr>
          <p:cNvPr id="31" name="Text 28"/>
          <p:cNvSpPr txBox="1"/>
          <p:nvPr/>
        </p:nvSpPr>
        <p:spPr>
          <a:xfrm>
            <a:off x="6248095" y="1762049"/>
            <a:ext cx="197236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AI Agent项目尽调核心清单</a:t>
            </a:r>
            <a:endParaRPr lang="en-US" sz="1200" dirty="0"/>
          </a:p>
        </p:txBody>
      </p:sp>
      <p:sp>
        <p:nvSpPr>
          <p:cNvPr id="32" name="Shape 29"/>
          <p:cNvSpPr/>
          <p:nvPr/>
        </p:nvSpPr>
        <p:spPr>
          <a:xfrm>
            <a:off x="6248095" y="2085746"/>
            <a:ext cx="4876495" cy="1505102"/>
          </a:xfrm>
          <a:prstGeom prst="roundRect">
            <a:avLst>
              <a:gd name="adj" fmla="val 3076"/>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pic>
        <p:nvPicPr>
          <p:cNvPr id="33" name="Image 1" descr="preencoded.png">    </p:cNvPr>
          <p:cNvPicPr>
            <a:picLocks noChangeAspect="1"/>
          </p:cNvPicPr>
          <p:nvPr/>
        </p:nvPicPr>
        <p:blipFill>
          <a:blip r:embed="rId2"/>
          <a:srcRect l="0" r="0" t="0" b="0"/>
          <a:stretch/>
        </p:blipFill>
        <p:spPr>
          <a:xfrm>
            <a:off x="6409944" y="2286000"/>
            <a:ext cx="152705" cy="152705"/>
          </a:xfrm>
          <a:prstGeom prst="rect">
            <a:avLst/>
          </a:prstGeom>
        </p:spPr>
      </p:pic>
      <p:sp>
        <p:nvSpPr>
          <p:cNvPr id="34" name="Shape 30"/>
          <p:cNvSpPr/>
          <p:nvPr/>
        </p:nvSpPr>
        <p:spPr>
          <a:xfrm>
            <a:off x="6248095" y="3743554"/>
            <a:ext cx="4876495" cy="1505102"/>
          </a:xfrm>
          <a:prstGeom prst="roundRect">
            <a:avLst>
              <a:gd name="adj" fmla="val 3076"/>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35" name="Shape 31"/>
          <p:cNvSpPr/>
          <p:nvPr/>
        </p:nvSpPr>
        <p:spPr>
          <a:xfrm>
            <a:off x="6248095" y="5400446"/>
            <a:ext cx="4876495" cy="1505102"/>
          </a:xfrm>
          <a:prstGeom prst="roundRect">
            <a:avLst>
              <a:gd name="adj" fmla="val 3076"/>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36" name="Text 32"/>
          <p:cNvSpPr txBox="1"/>
          <p:nvPr/>
        </p:nvSpPr>
        <p:spPr>
          <a:xfrm>
            <a:off x="6638544" y="2266798"/>
            <a:ext cx="1038758"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技术尽调要点</a:t>
            </a:r>
            <a:endParaRPr lang="en-US" sz="1200" dirty="0"/>
          </a:p>
        </p:txBody>
      </p:sp>
      <p:sp>
        <p:nvSpPr>
          <p:cNvPr id="37" name="Text 33"/>
          <p:cNvSpPr txBox="1"/>
          <p:nvPr/>
        </p:nvSpPr>
        <p:spPr>
          <a:xfrm>
            <a:off x="6638544" y="3924605"/>
            <a:ext cx="1038758"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商业尽调要点</a:t>
            </a:r>
            <a:endParaRPr lang="en-US" sz="1200" dirty="0"/>
          </a:p>
        </p:txBody>
      </p:sp>
      <p:sp>
        <p:nvSpPr>
          <p:cNvPr id="38" name="Text 34"/>
          <p:cNvSpPr txBox="1"/>
          <p:nvPr/>
        </p:nvSpPr>
        <p:spPr>
          <a:xfrm>
            <a:off x="6638544" y="5581498"/>
            <a:ext cx="1038758"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风险尽调要点</a:t>
            </a:r>
            <a:endParaRPr lang="en-US" sz="1200" dirty="0"/>
          </a:p>
        </p:txBody>
      </p:sp>
      <p:sp>
        <p:nvSpPr>
          <p:cNvPr id="39" name="Text 35"/>
          <p:cNvSpPr txBox="1"/>
          <p:nvPr/>
        </p:nvSpPr>
        <p:spPr>
          <a:xfrm>
            <a:off x="6638544" y="2562149"/>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核心技术是自研还是基于开源工具？具体差异在哪？</a:t>
            </a:r>
            <a:endParaRPr lang="en-US" sz="1000" dirty="0"/>
          </a:p>
        </p:txBody>
      </p:sp>
      <p:sp>
        <p:nvSpPr>
          <p:cNvPr id="40" name="Text 36"/>
          <p:cNvSpPr txBox="1"/>
          <p:nvPr/>
        </p:nvSpPr>
        <p:spPr>
          <a:xfrm>
            <a:off x="6638544" y="2790749"/>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技术团队有何独特优势？核心成员背景及过往成果？</a:t>
            </a:r>
            <a:endParaRPr lang="en-US" sz="1000" dirty="0"/>
          </a:p>
        </p:txBody>
      </p:sp>
      <p:sp>
        <p:nvSpPr>
          <p:cNvPr id="41" name="Text 37"/>
          <p:cNvSpPr txBox="1"/>
          <p:nvPr/>
        </p:nvSpPr>
        <p:spPr>
          <a:xfrm>
            <a:off x="6638544" y="30193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产品技术路线图和迭代计划是否合理可执行？</a:t>
            </a:r>
            <a:endParaRPr lang="en-US" sz="1000" dirty="0"/>
          </a:p>
        </p:txBody>
      </p:sp>
      <p:sp>
        <p:nvSpPr>
          <p:cNvPr id="42" name="Text 38"/>
          <p:cNvSpPr txBox="1"/>
          <p:nvPr/>
        </p:nvSpPr>
        <p:spPr>
          <a:xfrm>
            <a:off x="6638544" y="3247949"/>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如何应对大模型能力提升带来的技术挑战？</a:t>
            </a:r>
            <a:endParaRPr lang="en-US" sz="1000" dirty="0"/>
          </a:p>
        </p:txBody>
      </p:sp>
      <p:pic>
        <p:nvPicPr>
          <p:cNvPr id="43" name="Image 2" descr="preencoded.png">    </p:cNvPr>
          <p:cNvPicPr>
            <a:picLocks noChangeAspect="1"/>
          </p:cNvPicPr>
          <p:nvPr/>
        </p:nvPicPr>
        <p:blipFill>
          <a:blip r:embed="rId3"/>
          <a:srcRect l="0" r="0" t="0" b="0"/>
          <a:stretch/>
        </p:blipFill>
        <p:spPr>
          <a:xfrm>
            <a:off x="6409944" y="3943807"/>
            <a:ext cx="152705" cy="152705"/>
          </a:xfrm>
          <a:prstGeom prst="rect">
            <a:avLst/>
          </a:prstGeom>
        </p:spPr>
      </p:pic>
      <p:sp>
        <p:nvSpPr>
          <p:cNvPr id="44" name="Text 39"/>
          <p:cNvSpPr txBox="1"/>
          <p:nvPr/>
        </p:nvSpPr>
        <p:spPr>
          <a:xfrm>
            <a:off x="6638544" y="4219956"/>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最初的付费用户从何而来？客户获取成本是多少？</a:t>
            </a:r>
            <a:endParaRPr lang="en-US" sz="1000" dirty="0"/>
          </a:p>
        </p:txBody>
      </p:sp>
      <p:sp>
        <p:nvSpPr>
          <p:cNvPr id="45" name="Text 40"/>
          <p:cNvSpPr txBox="1"/>
          <p:nvPr/>
        </p:nvSpPr>
        <p:spPr>
          <a:xfrm>
            <a:off x="6638544" y="4448556"/>
            <a:ext cx="3053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当前产品PMF验证程度？有无真实付费用户数据？</a:t>
            </a:r>
            <a:endParaRPr lang="en-US" sz="1000" dirty="0"/>
          </a:p>
        </p:txBody>
      </p:sp>
      <p:sp>
        <p:nvSpPr>
          <p:cNvPr id="46" name="Text 41"/>
          <p:cNvSpPr txBox="1"/>
          <p:nvPr/>
        </p:nvSpPr>
        <p:spPr>
          <a:xfrm>
            <a:off x="6638544" y="4677156"/>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成本结构是否合理？规模化后单位成本趋势如何？</a:t>
            </a:r>
            <a:endParaRPr lang="en-US" sz="1000" dirty="0"/>
          </a:p>
        </p:txBody>
      </p:sp>
      <p:sp>
        <p:nvSpPr>
          <p:cNvPr id="47" name="Text 42"/>
          <p:cNvSpPr txBox="1"/>
          <p:nvPr/>
        </p:nvSpPr>
        <p:spPr>
          <a:xfrm>
            <a:off x="6638544" y="4905756"/>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毛利率水平与同行对比有何优势？能否持续？</a:t>
            </a:r>
            <a:endParaRPr lang="en-US" sz="1000" dirty="0"/>
          </a:p>
        </p:txBody>
      </p:sp>
      <p:pic>
        <p:nvPicPr>
          <p:cNvPr id="48" name="Image 3" descr="preencoded.png">    </p:cNvPr>
          <p:cNvPicPr>
            <a:picLocks noChangeAspect="1"/>
          </p:cNvPicPr>
          <p:nvPr/>
        </p:nvPicPr>
        <p:blipFill>
          <a:blip r:embed="rId4"/>
          <a:srcRect l="0" r="0" t="0" b="0"/>
          <a:stretch/>
        </p:blipFill>
        <p:spPr>
          <a:xfrm>
            <a:off x="6409944" y="5600700"/>
            <a:ext cx="152705" cy="152705"/>
          </a:xfrm>
          <a:prstGeom prst="rect">
            <a:avLst/>
          </a:prstGeom>
        </p:spPr>
      </p:pic>
      <p:sp>
        <p:nvSpPr>
          <p:cNvPr id="49" name="Text 43"/>
          <p:cNvSpPr txBox="1"/>
          <p:nvPr/>
        </p:nvSpPr>
        <p:spPr>
          <a:xfrm>
            <a:off x="6638544" y="5876849"/>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团队核心成员有无竞业问题？知识产权是否清晰？</a:t>
            </a:r>
            <a:endParaRPr lang="en-US" sz="1000" dirty="0"/>
          </a:p>
        </p:txBody>
      </p:sp>
      <p:sp>
        <p:nvSpPr>
          <p:cNvPr id="50" name="Text 44"/>
          <p:cNvSpPr txBox="1"/>
          <p:nvPr/>
        </p:nvSpPr>
        <p:spPr>
          <a:xfrm>
            <a:off x="6638544" y="6105449"/>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有无来自大厂和开源项目的法律风险？</a:t>
            </a:r>
            <a:endParaRPr lang="en-US" sz="1000" dirty="0"/>
          </a:p>
        </p:txBody>
      </p:sp>
      <p:sp>
        <p:nvSpPr>
          <p:cNvPr id="51" name="Text 45"/>
          <p:cNvSpPr txBox="1"/>
          <p:nvPr/>
        </p:nvSpPr>
        <p:spPr>
          <a:xfrm>
            <a:off x="6638544" y="6334049"/>
            <a:ext cx="24533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对底层模型API的依赖程度及替代方案？</a:t>
            </a:r>
            <a:endParaRPr lang="en-US" sz="1000" dirty="0"/>
          </a:p>
        </p:txBody>
      </p:sp>
      <p:sp>
        <p:nvSpPr>
          <p:cNvPr id="52" name="Text 46"/>
          <p:cNvSpPr txBox="1"/>
          <p:nvPr/>
        </p:nvSpPr>
        <p:spPr>
          <a:xfrm>
            <a:off x="6638544" y="6562649"/>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产品是否符合当前监管趋势及合规要求？</a:t>
            </a:r>
            <a:endParaRPr lang="en-US" sz="1000" dirty="0"/>
          </a:p>
        </p:txBody>
      </p:sp>
      <p:sp>
        <p:nvSpPr>
          <p:cNvPr id="53" name="Shape 47"/>
          <p:cNvSpPr/>
          <p:nvPr/>
        </p:nvSpPr>
        <p:spPr>
          <a:xfrm>
            <a:off x="1067105" y="6905549"/>
            <a:ext cx="10058400" cy="9144"/>
          </a:xfrm>
          <a:prstGeom prst="rect">
            <a:avLst/>
          </a:prstGeom>
          <a:solidFill>
            <a:srgbClr val="E5E7EB"/>
          </a:solidFill>
          <a:ln/>
        </p:spPr>
      </p:sp>
      <p:pic>
        <p:nvPicPr>
          <p:cNvPr id="54" name="Image 4" descr="preencoded.png">    </p:cNvPr>
          <p:cNvPicPr>
            <a:picLocks noChangeAspect="1"/>
          </p:cNvPicPr>
          <p:nvPr/>
        </p:nvPicPr>
        <p:blipFill>
          <a:blip r:embed="rId5"/>
          <a:srcRect l="-2512" r="-2512" t="0" b="0"/>
          <a:stretch/>
        </p:blipFill>
        <p:spPr>
          <a:xfrm>
            <a:off x="1067105" y="7095744"/>
            <a:ext cx="105156" cy="133502"/>
          </a:xfrm>
          <a:prstGeom prst="rect">
            <a:avLst/>
          </a:prstGeom>
        </p:spPr>
      </p:pic>
      <p:sp>
        <p:nvSpPr>
          <p:cNvPr id="55" name="Text 48"/>
          <p:cNvSpPr txBox="1"/>
          <p:nvPr/>
        </p:nvSpPr>
        <p:spPr>
          <a:xfrm>
            <a:off x="1248156" y="7077456"/>
            <a:ext cx="67683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融资提示：主动向投资人提供完整尽调材料包，包含关键技术文档、用户数据和财务模型，能显著提高投决通过率</a:t>
            </a:r>
            <a:endParaRPr lang="en-US" sz="1000" dirty="0"/>
          </a:p>
        </p:txBody>
      </p:sp>
      <p:sp>
        <p:nvSpPr>
          <p:cNvPr id="56" name="Shape 49"/>
          <p:cNvSpPr/>
          <p:nvPr/>
        </p:nvSpPr>
        <p:spPr>
          <a:xfrm>
            <a:off x="1429207" y="1714500"/>
            <a:ext cx="57607" cy="57607"/>
          </a:xfrm>
          <a:prstGeom prst="ellipse">
            <a:avLst/>
          </a:prstGeom>
          <a:solidFill>
            <a:srgbClr val="3B82F6"/>
          </a:solidFill>
          <a:ln/>
        </p:spPr>
      </p:sp>
      <p:sp>
        <p:nvSpPr>
          <p:cNvPr id="57" name="Shape 50"/>
          <p:cNvSpPr/>
          <p:nvPr/>
        </p:nvSpPr>
        <p:spPr>
          <a:xfrm>
            <a:off x="1904695" y="2095805"/>
            <a:ext cx="57607" cy="57607"/>
          </a:xfrm>
          <a:prstGeom prst="ellipse">
            <a:avLst/>
          </a:prstGeom>
          <a:solidFill>
            <a:srgbClr val="3B82F6"/>
          </a:solidFill>
          <a:ln/>
        </p:spPr>
      </p:sp>
      <p:sp>
        <p:nvSpPr>
          <p:cNvPr id="58" name="Shape 51"/>
          <p:cNvSpPr/>
          <p:nvPr/>
        </p:nvSpPr>
        <p:spPr>
          <a:xfrm>
            <a:off x="1333195" y="2476195"/>
            <a:ext cx="57607" cy="57607"/>
          </a:xfrm>
          <a:prstGeom prst="ellipse">
            <a:avLst/>
          </a:prstGeom>
          <a:solidFill>
            <a:srgbClr val="3B82F6"/>
          </a:solidFill>
          <a:ln/>
        </p:spPr>
      </p:sp>
      <p:sp>
        <p:nvSpPr>
          <p:cNvPr id="59" name="Shape 52"/>
          <p:cNvSpPr/>
          <p:nvPr/>
        </p:nvSpPr>
        <p:spPr>
          <a:xfrm>
            <a:off x="1444752" y="1861718"/>
            <a:ext cx="476402" cy="9144"/>
          </a:xfrm>
          <a:prstGeom prst="rect">
            <a:avLst/>
          </a:prstGeom>
          <a:solidFill>
            <a:srgbClr val="3B82F6">
              <a:alpha val="20000"/>
            </a:srgbClr>
          </a:solidFill>
          <a:ln/>
        </p:spPr>
      </p:sp>
      <p:sp>
        <p:nvSpPr>
          <p:cNvPr id="60" name="Shape 53"/>
          <p:cNvSpPr/>
          <p:nvPr/>
        </p:nvSpPr>
        <p:spPr>
          <a:xfrm>
            <a:off x="1837944" y="1940357"/>
            <a:ext cx="571500" cy="9144"/>
          </a:xfrm>
          <a:prstGeom prst="rect">
            <a:avLst/>
          </a:prstGeom>
          <a:solidFill>
            <a:srgbClr val="3B82F6">
              <a:alpha val="20000"/>
            </a:srgbClr>
          </a:solidFill>
          <a:ln/>
        </p:spPr>
      </p:sp>
      <p:sp>
        <p:nvSpPr>
          <p:cNvPr id="61" name="Text 54"/>
          <p:cNvSpPr txBox="1"/>
          <p:nvPr/>
        </p:nvSpPr>
        <p:spPr>
          <a:xfrm>
            <a:off x="1067105" y="609905"/>
            <a:ext cx="4262933"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投资决策打分表 &amp; 尽调清单模板</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9" r="-9" t="0" b="0"/>
          <a:stretch/>
        </p:blipFill>
        <p:spPr>
          <a:xfrm>
            <a:off x="9048902" y="4190695"/>
            <a:ext cx="2572207" cy="2286000"/>
          </a:xfrm>
          <a:prstGeom prst="rect">
            <a:avLst/>
          </a:prstGeom>
        </p:spPr>
      </p:pic>
      <p:sp>
        <p:nvSpPr>
          <p:cNvPr id="4" name="Shape 1"/>
          <p:cNvSpPr/>
          <p:nvPr/>
        </p:nvSpPr>
        <p:spPr>
          <a:xfrm>
            <a:off x="1067105" y="875995"/>
            <a:ext cx="571500" cy="28346"/>
          </a:xfrm>
          <a:prstGeom prst="rect">
            <a:avLst/>
          </a:prstGeom>
          <a:solidFill>
            <a:srgbClr val="2563EB"/>
          </a:solidFill>
          <a:ln/>
        </p:spPr>
      </p:sp>
      <p:sp>
        <p:nvSpPr>
          <p:cNvPr id="5" name="Text 2"/>
          <p:cNvSpPr txBox="1"/>
          <p:nvPr/>
        </p:nvSpPr>
        <p:spPr>
          <a:xfrm>
            <a:off x="1067105" y="1028700"/>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中国投资市场资金来源结构变化与未来发展趋势</a:t>
            </a:r>
            <a:endParaRPr lang="en-US" sz="1000" dirty="0"/>
          </a:p>
        </p:txBody>
      </p:sp>
      <p:sp>
        <p:nvSpPr>
          <p:cNvPr id="6" name="Shape 3"/>
          <p:cNvSpPr/>
          <p:nvPr/>
        </p:nvSpPr>
        <p:spPr>
          <a:xfrm>
            <a:off x="1067105" y="3534156"/>
            <a:ext cx="4972507" cy="761695"/>
          </a:xfrm>
          <a:prstGeom prst="roundRect">
            <a:avLst>
              <a:gd name="adj" fmla="val 9004"/>
            </a:avLst>
          </a:prstGeom>
          <a:solidFill>
            <a:srgbClr val="EFF6FF"/>
          </a:solidFill>
          <a:ln/>
        </p:spPr>
      </p:sp>
      <p:sp>
        <p:nvSpPr>
          <p:cNvPr id="7" name="Shape 4"/>
          <p:cNvSpPr/>
          <p:nvPr/>
        </p:nvSpPr>
        <p:spPr>
          <a:xfrm>
            <a:off x="1067105" y="3534156"/>
            <a:ext cx="28346" cy="761695"/>
          </a:xfrm>
          <a:prstGeom prst="rect">
            <a:avLst/>
          </a:prstGeom>
          <a:solidFill>
            <a:srgbClr val="2563EB"/>
          </a:solidFill>
          <a:ln/>
        </p:spPr>
      </p:sp>
      <p:pic>
        <p:nvPicPr>
          <p:cNvPr id="8" name="Image 1" descr="preencoded.png">    </p:cNvPr>
          <p:cNvPicPr>
            <a:picLocks noChangeAspect="1"/>
          </p:cNvPicPr>
          <p:nvPr/>
        </p:nvPicPr>
        <p:blipFill>
          <a:blip r:embed="rId2"/>
          <a:srcRect l="-33" r="-33" t="0" b="0"/>
          <a:stretch/>
        </p:blipFill>
        <p:spPr>
          <a:xfrm>
            <a:off x="1190549" y="3666744"/>
            <a:ext cx="171907" cy="152705"/>
          </a:xfrm>
          <a:prstGeom prst="rect">
            <a:avLst/>
          </a:prstGeom>
        </p:spPr>
      </p:pic>
      <p:sp>
        <p:nvSpPr>
          <p:cNvPr id="9" name="Shape 5"/>
          <p:cNvSpPr/>
          <p:nvPr/>
        </p:nvSpPr>
        <p:spPr>
          <a:xfrm>
            <a:off x="6152998" y="3534156"/>
            <a:ext cx="4972507" cy="761695"/>
          </a:xfrm>
          <a:prstGeom prst="roundRect">
            <a:avLst>
              <a:gd name="adj" fmla="val 9004"/>
            </a:avLst>
          </a:prstGeom>
          <a:solidFill>
            <a:srgbClr val="EFF6FF"/>
          </a:solidFill>
          <a:ln/>
        </p:spPr>
      </p:sp>
      <p:sp>
        <p:nvSpPr>
          <p:cNvPr id="10" name="Shape 6"/>
          <p:cNvSpPr/>
          <p:nvPr/>
        </p:nvSpPr>
        <p:spPr>
          <a:xfrm>
            <a:off x="6152998" y="3534156"/>
            <a:ext cx="28346" cy="761695"/>
          </a:xfrm>
          <a:prstGeom prst="rect">
            <a:avLst/>
          </a:prstGeom>
          <a:solidFill>
            <a:srgbClr val="2563EB"/>
          </a:solidFill>
          <a:ln/>
        </p:spPr>
      </p:sp>
      <p:sp>
        <p:nvSpPr>
          <p:cNvPr id="11" name="Text 7"/>
          <p:cNvSpPr txBox="1"/>
          <p:nvPr/>
        </p:nvSpPr>
        <p:spPr>
          <a:xfrm>
            <a:off x="1438351" y="3657600"/>
            <a:ext cx="1167689"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国资主导融资格局</a:t>
            </a:r>
            <a:endParaRPr lang="en-US" sz="1000" dirty="0"/>
          </a:p>
        </p:txBody>
      </p:sp>
      <p:sp>
        <p:nvSpPr>
          <p:cNvPr id="12" name="Text 8"/>
          <p:cNvSpPr txBox="1"/>
          <p:nvPr/>
        </p:nvSpPr>
        <p:spPr>
          <a:xfrm>
            <a:off x="6353251" y="3657600"/>
            <a:ext cx="1167689"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美元基金持续低迷</a:t>
            </a:r>
            <a:endParaRPr lang="en-US" sz="1000" dirty="0"/>
          </a:p>
        </p:txBody>
      </p:sp>
      <p:sp>
        <p:nvSpPr>
          <p:cNvPr id="13" name="Text 9"/>
          <p:cNvSpPr txBox="1"/>
          <p:nvPr/>
        </p:nvSpPr>
        <p:spPr>
          <a:xfrm>
            <a:off x="1190549" y="3877056"/>
            <a:ext cx="4810658"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2024年国资类资金在LP结构中占比约88.8%，其中政府资金出资占比达52.5%，较2023年增长7.7%</a:t>
            </a:r>
            <a:endParaRPr lang="en-US" sz="900" dirty="0"/>
          </a:p>
        </p:txBody>
      </p:sp>
      <p:sp>
        <p:nvSpPr>
          <p:cNvPr id="14" name="Text 10"/>
          <p:cNvSpPr txBox="1"/>
          <p:nvPr/>
        </p:nvSpPr>
        <p:spPr>
          <a:xfrm>
            <a:off x="6277356" y="3877056"/>
            <a:ext cx="4753051"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2024年美元基金募资规模从2021年的567亿美元跌至20亿美元，跌幅达96.5%，仅占人民币新募资金的2%</a:t>
            </a:r>
            <a:endParaRPr lang="en-US" sz="900" dirty="0"/>
          </a:p>
        </p:txBody>
      </p:sp>
      <p:sp>
        <p:nvSpPr>
          <p:cNvPr id="15" name="Shape 11"/>
          <p:cNvSpPr/>
          <p:nvPr/>
        </p:nvSpPr>
        <p:spPr>
          <a:xfrm>
            <a:off x="1067105" y="4371746"/>
            <a:ext cx="4972507" cy="761695"/>
          </a:xfrm>
          <a:prstGeom prst="roundRect">
            <a:avLst>
              <a:gd name="adj" fmla="val 9004"/>
            </a:avLst>
          </a:prstGeom>
          <a:solidFill>
            <a:srgbClr val="EFF6FF"/>
          </a:solidFill>
          <a:ln/>
        </p:spPr>
      </p:sp>
      <p:sp>
        <p:nvSpPr>
          <p:cNvPr id="16" name="Shape 12"/>
          <p:cNvSpPr/>
          <p:nvPr/>
        </p:nvSpPr>
        <p:spPr>
          <a:xfrm>
            <a:off x="1067105" y="4371746"/>
            <a:ext cx="28346" cy="761695"/>
          </a:xfrm>
          <a:prstGeom prst="rect">
            <a:avLst/>
          </a:prstGeom>
          <a:solidFill>
            <a:srgbClr val="2563EB"/>
          </a:solidFill>
          <a:ln/>
        </p:spPr>
      </p:sp>
      <p:pic>
        <p:nvPicPr>
          <p:cNvPr id="17" name="Image 2" descr="preencoded.png">    </p:cNvPr>
          <p:cNvPicPr>
            <a:picLocks noChangeAspect="1"/>
          </p:cNvPicPr>
          <p:nvPr/>
        </p:nvPicPr>
        <p:blipFill>
          <a:blip r:embed="rId3"/>
          <a:srcRect l="0" r="0" t="-100" b="-100"/>
          <a:stretch/>
        </p:blipFill>
        <p:spPr>
          <a:xfrm>
            <a:off x="1190549" y="4505249"/>
            <a:ext cx="114300" cy="152705"/>
          </a:xfrm>
          <a:prstGeom prst="rect">
            <a:avLst/>
          </a:prstGeom>
        </p:spPr>
      </p:pic>
      <p:sp>
        <p:nvSpPr>
          <p:cNvPr id="18" name="Shape 13"/>
          <p:cNvSpPr/>
          <p:nvPr/>
        </p:nvSpPr>
        <p:spPr>
          <a:xfrm>
            <a:off x="6152998" y="4371746"/>
            <a:ext cx="4972507" cy="761695"/>
          </a:xfrm>
          <a:prstGeom prst="roundRect">
            <a:avLst>
              <a:gd name="adj" fmla="val 9004"/>
            </a:avLst>
          </a:prstGeom>
          <a:solidFill>
            <a:srgbClr val="EFF6FF"/>
          </a:solidFill>
          <a:ln/>
        </p:spPr>
      </p:sp>
      <p:sp>
        <p:nvSpPr>
          <p:cNvPr id="19" name="Shape 14"/>
          <p:cNvSpPr/>
          <p:nvPr/>
        </p:nvSpPr>
        <p:spPr>
          <a:xfrm>
            <a:off x="6152998" y="4371746"/>
            <a:ext cx="28346" cy="761695"/>
          </a:xfrm>
          <a:prstGeom prst="rect">
            <a:avLst/>
          </a:prstGeom>
          <a:solidFill>
            <a:srgbClr val="2563EB"/>
          </a:solidFill>
          <a:ln/>
        </p:spPr>
      </p:sp>
      <p:sp>
        <p:nvSpPr>
          <p:cNvPr id="20" name="Text 15"/>
          <p:cNvSpPr txBox="1"/>
          <p:nvPr/>
        </p:nvSpPr>
        <p:spPr>
          <a:xfrm>
            <a:off x="1380744" y="4496105"/>
            <a:ext cx="1167689"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产业资本持续增强</a:t>
            </a:r>
            <a:endParaRPr lang="en-US" sz="1000" dirty="0"/>
          </a:p>
        </p:txBody>
      </p:sp>
      <p:sp>
        <p:nvSpPr>
          <p:cNvPr id="21" name="Text 16"/>
          <p:cNvSpPr txBox="1"/>
          <p:nvPr/>
        </p:nvSpPr>
        <p:spPr>
          <a:xfrm>
            <a:off x="1190549" y="4714646"/>
            <a:ext cx="4734763"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2024年CVC参与投资事件1027起，占年度总投资事件的13.8%，其中AI、智能制造领域占比最高</a:t>
            </a:r>
            <a:endParaRPr lang="en-US" sz="900" dirty="0"/>
          </a:p>
        </p:txBody>
      </p:sp>
      <p:pic>
        <p:nvPicPr>
          <p:cNvPr id="22" name="Image 3" descr="preencoded.png">    </p:cNvPr>
          <p:cNvPicPr>
            <a:picLocks noChangeAspect="1"/>
          </p:cNvPicPr>
          <p:nvPr/>
        </p:nvPicPr>
        <p:blipFill>
          <a:blip r:embed="rId4"/>
          <a:srcRect l="0" r="0" t="-180" b="-180"/>
          <a:stretch/>
        </p:blipFill>
        <p:spPr>
          <a:xfrm>
            <a:off x="6277356" y="4505249"/>
            <a:ext cx="190195" cy="152705"/>
          </a:xfrm>
          <a:prstGeom prst="rect">
            <a:avLst/>
          </a:prstGeom>
        </p:spPr>
      </p:pic>
      <p:sp>
        <p:nvSpPr>
          <p:cNvPr id="23" name="Text 17"/>
          <p:cNvSpPr txBox="1"/>
          <p:nvPr/>
        </p:nvSpPr>
        <p:spPr>
          <a:xfrm>
            <a:off x="6543446" y="4496105"/>
            <a:ext cx="1167689"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早期投资比重上升</a:t>
            </a:r>
            <a:endParaRPr lang="en-US" sz="1000" dirty="0"/>
          </a:p>
        </p:txBody>
      </p:sp>
      <p:sp>
        <p:nvSpPr>
          <p:cNvPr id="24" name="Text 18"/>
          <p:cNvSpPr txBox="1"/>
          <p:nvPr/>
        </p:nvSpPr>
        <p:spPr>
          <a:xfrm>
            <a:off x="6277356" y="4714646"/>
            <a:ext cx="481980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2024年CVC早期投资占比达71.6%，国资背景卖方在二级市场交易占比从2020年的6.9%攀升至20.1%</a:t>
            </a:r>
            <a:endParaRPr lang="en-US" sz="900" dirty="0"/>
          </a:p>
        </p:txBody>
      </p:sp>
      <p:sp>
        <p:nvSpPr>
          <p:cNvPr id="25" name="Shape 19"/>
          <p:cNvSpPr/>
          <p:nvPr/>
        </p:nvSpPr>
        <p:spPr>
          <a:xfrm>
            <a:off x="1067105" y="5210251"/>
            <a:ext cx="10058400" cy="838505"/>
          </a:xfrm>
          <a:prstGeom prst="roundRect">
            <a:avLst>
              <a:gd name="adj" fmla="val 7435"/>
            </a:avLst>
          </a:prstGeom>
          <a:solidFill>
            <a:srgbClr val="E0E7FF">
              <a:alpha val="60000"/>
            </a:srgbClr>
          </a:solidFill>
          <a:ln/>
        </p:spPr>
      </p:sp>
      <p:sp>
        <p:nvSpPr>
          <p:cNvPr id="26" name="Shape 20"/>
          <p:cNvSpPr/>
          <p:nvPr/>
        </p:nvSpPr>
        <p:spPr>
          <a:xfrm>
            <a:off x="1067105" y="5210251"/>
            <a:ext cx="28346" cy="838505"/>
          </a:xfrm>
          <a:prstGeom prst="rect">
            <a:avLst/>
          </a:prstGeom>
          <a:solidFill>
            <a:srgbClr val="6366F1"/>
          </a:solidFill>
          <a:ln/>
        </p:spPr>
      </p:sp>
      <p:pic>
        <p:nvPicPr>
          <p:cNvPr id="27" name="Image 4" descr="preencoded.png">    </p:cNvPr>
          <p:cNvPicPr>
            <a:picLocks noChangeAspect="1"/>
          </p:cNvPicPr>
          <p:nvPr/>
        </p:nvPicPr>
        <p:blipFill>
          <a:blip r:embed="rId5"/>
          <a:srcRect l="0" r="0" t="0" b="0"/>
          <a:stretch/>
        </p:blipFill>
        <p:spPr>
          <a:xfrm>
            <a:off x="1190549" y="5305349"/>
            <a:ext cx="152705" cy="152705"/>
          </a:xfrm>
          <a:prstGeom prst="rect">
            <a:avLst/>
          </a:prstGeom>
        </p:spPr>
      </p:pic>
      <p:sp>
        <p:nvSpPr>
          <p:cNvPr id="28" name="Text 21"/>
          <p:cNvSpPr txBox="1"/>
          <p:nvPr/>
        </p:nvSpPr>
        <p:spPr>
          <a:xfrm>
            <a:off x="1419149" y="5296205"/>
            <a:ext cx="1433779" cy="162763"/>
          </a:xfrm>
          <a:prstGeom prst="rect">
            <a:avLst/>
          </a:prstGeom>
          <a:noFill/>
          <a:ln/>
        </p:spPr>
        <p:txBody>
          <a:bodyPr wrap="square" lIns="0" tIns="0" rIns="0" bIns="0" rtlCol="0" anchor="ctr"/>
          <a:lstStyle/>
          <a:p>
            <a:pPr algn="l" indent="0" marL="0">
              <a:buNone/>
            </a:pPr>
            <a:r>
              <a:rPr lang="en-US" sz="1000" b="1" dirty="0">
                <a:solidFill>
                  <a:srgbClr val="3730A3"/>
                </a:solidFill>
                <a:latin typeface="Inter" pitchFamily="34" charset="0"/>
                <a:ea typeface="Inter" pitchFamily="34" charset="-122"/>
                <a:cs typeface="Inter" pitchFamily="34" charset="-120"/>
              </a:rPr>
              <a:t>非美国美元基金新趋势</a:t>
            </a:r>
            <a:endParaRPr lang="en-US" sz="1000" dirty="0"/>
          </a:p>
        </p:txBody>
      </p:sp>
      <p:sp>
        <p:nvSpPr>
          <p:cNvPr id="29" name="Text 22"/>
          <p:cNvSpPr txBox="1"/>
          <p:nvPr/>
        </p:nvSpPr>
        <p:spPr>
          <a:xfrm>
            <a:off x="1190549" y="5514746"/>
            <a:ext cx="781812" cy="143561"/>
          </a:xfrm>
          <a:prstGeom prst="rect">
            <a:avLst/>
          </a:prstGeom>
          <a:noFill/>
          <a:ln/>
        </p:spPr>
        <p:txBody>
          <a:bodyPr wrap="square" lIns="0" tIns="0" rIns="0" bIns="0" rtlCol="0" anchor="ctr"/>
          <a:lstStyle/>
          <a:p>
            <a:pPr algn="l" indent="0" marL="0">
              <a:buNone/>
            </a:pPr>
            <a:r>
              <a:rPr lang="en-US" sz="900" dirty="0">
                <a:solidFill>
                  <a:srgbClr val="4338CA"/>
                </a:solidFill>
                <a:latin typeface="Inter" pitchFamily="34" charset="0"/>
                <a:ea typeface="Inter" pitchFamily="34" charset="-122"/>
                <a:cs typeface="Inter" pitchFamily="34" charset="-120"/>
              </a:rPr>
              <a:t>中东主权基金</a:t>
            </a:r>
            <a:endParaRPr lang="en-US" sz="900" dirty="0"/>
          </a:p>
        </p:txBody>
      </p:sp>
      <p:sp>
        <p:nvSpPr>
          <p:cNvPr id="30" name="Text 23"/>
          <p:cNvSpPr txBox="1"/>
          <p:nvPr/>
        </p:nvSpPr>
        <p:spPr>
          <a:xfrm>
            <a:off x="1190549" y="5686654"/>
            <a:ext cx="3229661" cy="286207"/>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2024年对华投资达210亿美元，是2022年的4倍；约60%计划未来五年增加对中国资产配置</a:t>
            </a:r>
            <a:endParaRPr lang="en-US" sz="900" dirty="0"/>
          </a:p>
        </p:txBody>
      </p:sp>
      <p:sp>
        <p:nvSpPr>
          <p:cNvPr id="31" name="Text 24"/>
          <p:cNvSpPr txBox="1"/>
          <p:nvPr/>
        </p:nvSpPr>
        <p:spPr>
          <a:xfrm>
            <a:off x="4502506" y="5514746"/>
            <a:ext cx="553212" cy="143561"/>
          </a:xfrm>
          <a:prstGeom prst="rect">
            <a:avLst/>
          </a:prstGeom>
          <a:noFill/>
          <a:ln/>
        </p:spPr>
        <p:txBody>
          <a:bodyPr wrap="square" lIns="0" tIns="0" rIns="0" bIns="0" rtlCol="0" anchor="ctr"/>
          <a:lstStyle/>
          <a:p>
            <a:pPr algn="l" indent="0" marL="0">
              <a:buNone/>
            </a:pPr>
            <a:r>
              <a:rPr lang="en-US" sz="900" dirty="0">
                <a:solidFill>
                  <a:srgbClr val="4338CA"/>
                </a:solidFill>
                <a:latin typeface="Inter" pitchFamily="34" charset="0"/>
                <a:ea typeface="Inter" pitchFamily="34" charset="-122"/>
                <a:cs typeface="Inter" pitchFamily="34" charset="-120"/>
              </a:rPr>
              <a:t>欧洲资本</a:t>
            </a:r>
            <a:endParaRPr lang="en-US" sz="900" dirty="0"/>
          </a:p>
        </p:txBody>
      </p:sp>
      <p:sp>
        <p:nvSpPr>
          <p:cNvPr id="32" name="Text 25"/>
          <p:cNvSpPr txBox="1"/>
          <p:nvPr/>
        </p:nvSpPr>
        <p:spPr>
          <a:xfrm>
            <a:off x="4502506" y="5686654"/>
            <a:ext cx="3314700" cy="286207"/>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成为填补美国LP空缺的重要来源，投资方式更加灵活多元，关注中国制造业升级</a:t>
            </a:r>
            <a:endParaRPr lang="en-US" sz="900" dirty="0"/>
          </a:p>
        </p:txBody>
      </p:sp>
      <p:sp>
        <p:nvSpPr>
          <p:cNvPr id="33" name="Text 26"/>
          <p:cNvSpPr txBox="1"/>
          <p:nvPr/>
        </p:nvSpPr>
        <p:spPr>
          <a:xfrm>
            <a:off x="7813548" y="5514746"/>
            <a:ext cx="1010412" cy="143561"/>
          </a:xfrm>
          <a:prstGeom prst="rect">
            <a:avLst/>
          </a:prstGeom>
          <a:noFill/>
          <a:ln/>
        </p:spPr>
        <p:txBody>
          <a:bodyPr wrap="square" lIns="0" tIns="0" rIns="0" bIns="0" rtlCol="0" anchor="ctr"/>
          <a:lstStyle/>
          <a:p>
            <a:pPr algn="l" indent="0" marL="0">
              <a:buNone/>
            </a:pPr>
            <a:r>
              <a:rPr lang="en-US" sz="900" dirty="0">
                <a:solidFill>
                  <a:srgbClr val="4338CA"/>
                </a:solidFill>
                <a:latin typeface="Inter" pitchFamily="34" charset="0"/>
                <a:ea typeface="Inter" pitchFamily="34" charset="-122"/>
                <a:cs typeface="Inter" pitchFamily="34" charset="-120"/>
              </a:rPr>
              <a:t>东南亚家族办公室</a:t>
            </a:r>
            <a:endParaRPr lang="en-US" sz="900" dirty="0"/>
          </a:p>
        </p:txBody>
      </p:sp>
      <p:sp>
        <p:nvSpPr>
          <p:cNvPr id="34" name="Text 27"/>
          <p:cNvSpPr txBox="1"/>
          <p:nvPr/>
        </p:nvSpPr>
        <p:spPr>
          <a:xfrm>
            <a:off x="7813548" y="5686654"/>
            <a:ext cx="3314700" cy="286207"/>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新兴LP来源，偏好共同文化背景的消费领域和出海项目，决策周期短且风险承受力高</a:t>
            </a:r>
            <a:endParaRPr lang="en-US" sz="900" dirty="0"/>
          </a:p>
        </p:txBody>
      </p:sp>
      <p:sp>
        <p:nvSpPr>
          <p:cNvPr id="35" name="Shape 28"/>
          <p:cNvSpPr/>
          <p:nvPr/>
        </p:nvSpPr>
        <p:spPr>
          <a:xfrm>
            <a:off x="1067105" y="6314846"/>
            <a:ext cx="10058400" cy="9144"/>
          </a:xfrm>
          <a:prstGeom prst="rect">
            <a:avLst/>
          </a:prstGeom>
          <a:solidFill>
            <a:srgbClr val="E5E7EB"/>
          </a:solidFill>
          <a:ln/>
        </p:spPr>
      </p:sp>
      <p:sp>
        <p:nvSpPr>
          <p:cNvPr id="36" name="Text 29"/>
          <p:cNvSpPr txBox="1"/>
          <p:nvPr/>
        </p:nvSpPr>
        <p:spPr>
          <a:xfrm>
            <a:off x="1067105" y="6400800"/>
            <a:ext cx="40389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21财经、德勤中国、Global SWF、IT桔子《2025年中国CVC报告》</a:t>
            </a:r>
            <a:endParaRPr lang="en-US" sz="900" dirty="0"/>
          </a:p>
        </p:txBody>
      </p:sp>
      <p:pic>
        <p:nvPicPr>
          <p:cNvPr id="37" name="Image 5" descr="preencoded.png">    </p:cNvPr>
          <p:cNvPicPr>
            <a:picLocks noChangeAspect="1"/>
          </p:cNvPicPr>
          <p:nvPr/>
        </p:nvPicPr>
        <p:blipFill>
          <a:blip r:embed="rId6"/>
          <a:srcRect l="0" r="0" t="0" b="0"/>
          <a:stretch/>
        </p:blipFill>
        <p:spPr>
          <a:xfrm>
            <a:off x="7674559" y="6415430"/>
            <a:ext cx="114300" cy="114300"/>
          </a:xfrm>
          <a:prstGeom prst="rect">
            <a:avLst/>
          </a:prstGeom>
        </p:spPr>
      </p:pic>
      <p:sp>
        <p:nvSpPr>
          <p:cNvPr id="38" name="Text 30"/>
          <p:cNvSpPr txBox="1"/>
          <p:nvPr/>
        </p:nvSpPr>
        <p:spPr>
          <a:xfrm>
            <a:off x="7827264" y="6400800"/>
            <a:ext cx="33915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2025趋势：美国LP减少，非美元资金填补缺口，LP构成更多元化</a:t>
            </a:r>
            <a:endParaRPr lang="en-US" sz="900" dirty="0"/>
          </a:p>
        </p:txBody>
      </p:sp>
      <p:sp>
        <p:nvSpPr>
          <p:cNvPr id="39" name="Shape 31"/>
          <p:cNvSpPr/>
          <p:nvPr/>
        </p:nvSpPr>
        <p:spPr>
          <a:xfrm>
            <a:off x="10420502" y="1143000"/>
            <a:ext cx="57607" cy="57607"/>
          </a:xfrm>
          <a:prstGeom prst="ellipse">
            <a:avLst/>
          </a:prstGeom>
          <a:solidFill>
            <a:srgbClr val="3B82F6"/>
          </a:solidFill>
          <a:ln/>
        </p:spPr>
      </p:sp>
      <p:sp>
        <p:nvSpPr>
          <p:cNvPr id="40" name="Shape 32"/>
          <p:cNvSpPr/>
          <p:nvPr/>
        </p:nvSpPr>
        <p:spPr>
          <a:xfrm>
            <a:off x="9849002" y="1429207"/>
            <a:ext cx="57607" cy="57607"/>
          </a:xfrm>
          <a:prstGeom prst="ellipse">
            <a:avLst/>
          </a:prstGeom>
          <a:solidFill>
            <a:srgbClr val="3B82F6"/>
          </a:solidFill>
          <a:ln/>
        </p:spPr>
      </p:sp>
      <p:sp>
        <p:nvSpPr>
          <p:cNvPr id="41" name="Shape 33"/>
          <p:cNvSpPr/>
          <p:nvPr/>
        </p:nvSpPr>
        <p:spPr>
          <a:xfrm>
            <a:off x="10610698" y="1714500"/>
            <a:ext cx="57607" cy="57607"/>
          </a:xfrm>
          <a:prstGeom prst="ellipse">
            <a:avLst/>
          </a:prstGeom>
          <a:solidFill>
            <a:srgbClr val="3B82F6"/>
          </a:solidFill>
          <a:ln/>
        </p:spPr>
      </p:sp>
      <p:sp>
        <p:nvSpPr>
          <p:cNvPr id="42" name="Shape 34"/>
          <p:cNvSpPr/>
          <p:nvPr/>
        </p:nvSpPr>
        <p:spPr>
          <a:xfrm>
            <a:off x="9867290" y="1314907"/>
            <a:ext cx="571500" cy="9144"/>
          </a:xfrm>
          <a:prstGeom prst="rect">
            <a:avLst/>
          </a:prstGeom>
          <a:solidFill>
            <a:srgbClr val="3B82F6">
              <a:alpha val="20000"/>
            </a:srgbClr>
          </a:solidFill>
          <a:ln/>
        </p:spPr>
      </p:sp>
      <p:sp>
        <p:nvSpPr>
          <p:cNvPr id="43" name="Shape 35"/>
          <p:cNvSpPr/>
          <p:nvPr/>
        </p:nvSpPr>
        <p:spPr>
          <a:xfrm>
            <a:off x="8405165" y="1326794"/>
            <a:ext cx="761695" cy="9144"/>
          </a:xfrm>
          <a:prstGeom prst="rect">
            <a:avLst/>
          </a:prstGeom>
          <a:solidFill>
            <a:srgbClr val="3B82F6">
              <a:alpha val="20000"/>
            </a:srgbClr>
          </a:solidFill>
          <a:ln/>
        </p:spPr>
      </p:sp>
      <p:sp>
        <p:nvSpPr>
          <p:cNvPr id="44" name="Text 36"/>
          <p:cNvSpPr txBox="1"/>
          <p:nvPr/>
        </p:nvSpPr>
        <p:spPr>
          <a:xfrm>
            <a:off x="1067105" y="466344"/>
            <a:ext cx="3972154"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2024-2025年中国投资人构成及趋势</a:t>
            </a:r>
            <a:endParaRPr lang="en-US" sz="1800" dirty="0"/>
          </a:p>
        </p:txBody>
      </p:sp>
      <p:pic>
        <p:nvPicPr>
          <p:cNvPr id="45" name="Image 6" descr="preencoded.png">    </p:cNvPr>
          <p:cNvPicPr>
            <a:picLocks noChangeAspect="1"/>
          </p:cNvPicPr>
          <p:nvPr/>
        </p:nvPicPr>
        <p:blipFill>
          <a:blip r:embed="rId7"/>
          <a:srcRect l="0" r="0" t="-5" b="-5"/>
          <a:stretch/>
        </p:blipFill>
        <p:spPr>
          <a:xfrm>
            <a:off x="1067105" y="1324051"/>
            <a:ext cx="4019702" cy="2095805"/>
          </a:xfrm>
          <a:prstGeom prst="rect">
            <a:avLst/>
          </a:prstGeom>
        </p:spPr>
      </p:pic>
      <p:pic>
        <p:nvPicPr>
          <p:cNvPr id="46" name="Image 7" descr="preencoded.png">    </p:cNvPr>
          <p:cNvPicPr>
            <a:picLocks noChangeAspect="1"/>
          </p:cNvPicPr>
          <p:nvPr/>
        </p:nvPicPr>
        <p:blipFill>
          <a:blip r:embed="rId8"/>
          <a:srcRect l="0" r="0" t="-5" b="-5"/>
          <a:stretch/>
        </p:blipFill>
        <p:spPr>
          <a:xfrm>
            <a:off x="5090465" y="1324051"/>
            <a:ext cx="6029554" cy="209580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1720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一线投资经理常见提问和支持创业者应对话术</a:t>
            </a:r>
            <a:endParaRPr lang="en-US" sz="1200" dirty="0"/>
          </a:p>
        </p:txBody>
      </p:sp>
      <p:sp>
        <p:nvSpPr>
          <p:cNvPr id="6" name="Text 3"/>
          <p:cNvSpPr txBox="1"/>
          <p:nvPr/>
        </p:nvSpPr>
        <p:spPr>
          <a:xfrm>
            <a:off x="1067105" y="1762049"/>
            <a:ext cx="2915107"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你们与现有竞争对手有什么本质区别？</a:t>
            </a:r>
            <a:endParaRPr lang="en-US" sz="1200" dirty="0"/>
          </a:p>
        </p:txBody>
      </p:sp>
      <p:sp>
        <p:nvSpPr>
          <p:cNvPr id="7" name="Text 4"/>
          <p:cNvSpPr txBox="1"/>
          <p:nvPr/>
        </p:nvSpPr>
        <p:spPr>
          <a:xfrm>
            <a:off x="1067105" y="2574036"/>
            <a:ext cx="345826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Agent背后有什么技术壁垒，不是API调用吗？</a:t>
            </a:r>
            <a:endParaRPr lang="en-US" sz="1200" dirty="0"/>
          </a:p>
        </p:txBody>
      </p:sp>
      <p:sp>
        <p:nvSpPr>
          <p:cNvPr id="8" name="Text 5"/>
          <p:cNvSpPr txBox="1"/>
          <p:nvPr/>
        </p:nvSpPr>
        <p:spPr>
          <a:xfrm>
            <a:off x="1067105" y="3179369"/>
            <a:ext cx="2915107"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这个市场规模真的有你说的这么大吗？</a:t>
            </a:r>
            <a:endParaRPr lang="en-US" sz="1200" dirty="0"/>
          </a:p>
        </p:txBody>
      </p:sp>
      <p:sp>
        <p:nvSpPr>
          <p:cNvPr id="9" name="Text 6"/>
          <p:cNvSpPr txBox="1"/>
          <p:nvPr/>
        </p:nvSpPr>
        <p:spPr>
          <a:xfrm>
            <a:off x="1067105" y="3785616"/>
            <a:ext cx="3219602"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为什么估值是这个数，能详细拆解一下吗？</a:t>
            </a:r>
            <a:endParaRPr lang="en-US" sz="1200" dirty="0"/>
          </a:p>
        </p:txBody>
      </p:sp>
      <p:sp>
        <p:nvSpPr>
          <p:cNvPr id="10" name="Text 7"/>
          <p:cNvSpPr txBox="1"/>
          <p:nvPr/>
        </p:nvSpPr>
        <p:spPr>
          <a:xfrm>
            <a:off x="1067105" y="4391863"/>
            <a:ext cx="3219602"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你们的团队如何应对未来可能的技术转向？</a:t>
            </a:r>
            <a:endParaRPr lang="en-US" sz="1200" dirty="0"/>
          </a:p>
        </p:txBody>
      </p:sp>
      <p:sp>
        <p:nvSpPr>
          <p:cNvPr id="11" name="Text 8"/>
          <p:cNvSpPr txBox="1"/>
          <p:nvPr/>
        </p:nvSpPr>
        <p:spPr>
          <a:xfrm>
            <a:off x="1067105" y="4997196"/>
            <a:ext cx="3676802"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如果最大的风险点发生了，你们有什么应对方案？</a:t>
            </a:r>
            <a:endParaRPr lang="en-US" sz="1200" dirty="0"/>
          </a:p>
        </p:txBody>
      </p:sp>
      <p:sp>
        <p:nvSpPr>
          <p:cNvPr id="12" name="Text 9"/>
          <p:cNvSpPr txBox="1"/>
          <p:nvPr/>
        </p:nvSpPr>
        <p:spPr>
          <a:xfrm>
            <a:off x="1257300" y="2029054"/>
            <a:ext cx="4627778" cy="372161"/>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避免简单对比功能，强调技术路径差异、用户体验提升幅度和解决问题的独特视角</a:t>
            </a:r>
            <a:endParaRPr lang="en-US" sz="1000" dirty="0"/>
          </a:p>
        </p:txBody>
      </p:sp>
      <p:sp>
        <p:nvSpPr>
          <p:cNvPr id="13" name="Text 10"/>
          <p:cNvSpPr txBox="1"/>
          <p:nvPr/>
        </p:nvSpPr>
        <p:spPr>
          <a:xfrm>
            <a:off x="1257300" y="2840126"/>
            <a:ext cx="436077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详述独特算法改进、数据优势、专有模型优化和垂直领域知识库的价值</a:t>
            </a:r>
            <a:endParaRPr lang="en-US" sz="1000" dirty="0"/>
          </a:p>
        </p:txBody>
      </p:sp>
      <p:sp>
        <p:nvSpPr>
          <p:cNvPr id="14" name="Text 11"/>
          <p:cNvSpPr txBox="1"/>
          <p:nvPr/>
        </p:nvSpPr>
        <p:spPr>
          <a:xfrm>
            <a:off x="1257300" y="3446374"/>
            <a:ext cx="436077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提供多维度市场数据，拆分目标客户群体，呈现渗透率和转化漏斗模型</a:t>
            </a:r>
            <a:endParaRPr lang="en-US" sz="1000" dirty="0"/>
          </a:p>
        </p:txBody>
      </p:sp>
      <p:sp>
        <p:nvSpPr>
          <p:cNvPr id="15" name="Text 12"/>
          <p:cNvSpPr txBox="1"/>
          <p:nvPr/>
        </p:nvSpPr>
        <p:spPr>
          <a:xfrm>
            <a:off x="1257300" y="4052621"/>
            <a:ext cx="449427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基于同赛道可比公司、收入增长率、技术溢价因子和团队背景多因素解释</a:t>
            </a:r>
            <a:endParaRPr lang="en-US" sz="1000" dirty="0"/>
          </a:p>
        </p:txBody>
      </p:sp>
      <p:sp>
        <p:nvSpPr>
          <p:cNvPr id="16" name="Text 13"/>
          <p:cNvSpPr txBox="1"/>
          <p:nvPr/>
        </p:nvSpPr>
        <p:spPr>
          <a:xfrm>
            <a:off x="1257300" y="4657954"/>
            <a:ext cx="408462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展示团队技术广度、快速学习能力和过去成功应对技术变革的案例</a:t>
            </a:r>
            <a:endParaRPr lang="en-US" sz="1000" dirty="0"/>
          </a:p>
        </p:txBody>
      </p:sp>
      <p:sp>
        <p:nvSpPr>
          <p:cNvPr id="17" name="Text 14"/>
          <p:cNvSpPr txBox="1"/>
          <p:nvPr/>
        </p:nvSpPr>
        <p:spPr>
          <a:xfrm>
            <a:off x="1257300" y="5264201"/>
            <a:ext cx="380847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提前准备Plan B和最坏情况下的业务转型方向，展示风险意识</a:t>
            </a:r>
            <a:endParaRPr lang="en-US" sz="1000" dirty="0"/>
          </a:p>
        </p:txBody>
      </p:sp>
      <p:sp>
        <p:nvSpPr>
          <p:cNvPr id="18" name="Shape 15"/>
          <p:cNvSpPr/>
          <p:nvPr/>
        </p:nvSpPr>
        <p:spPr>
          <a:xfrm>
            <a:off x="6248095" y="1742846"/>
            <a:ext cx="4876495" cy="1733702"/>
          </a:xfrm>
          <a:prstGeom prst="roundRect">
            <a:avLst>
              <a:gd name="adj" fmla="val 2318"/>
            </a:avLst>
          </a:prstGeom>
          <a:noFill/>
          <a:ln w="12700">
            <a:solidFill>
              <a:srgbClr val="E5E7EB"/>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42646" cy="190195"/>
          </a:xfrm>
          <a:prstGeom prst="rect">
            <a:avLst/>
          </a:prstGeom>
        </p:spPr>
      </p:pic>
      <p:sp>
        <p:nvSpPr>
          <p:cNvPr id="20" name="Text 16"/>
          <p:cNvSpPr txBox="1"/>
          <p:nvPr/>
        </p:nvSpPr>
        <p:spPr>
          <a:xfrm>
            <a:off x="6705295" y="1962302"/>
            <a:ext cx="13432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融资谈判核心提醒</a:t>
            </a:r>
            <a:endParaRPr lang="en-US" sz="1200" dirty="0"/>
          </a:p>
        </p:txBody>
      </p:sp>
      <p:sp>
        <p:nvSpPr>
          <p:cNvPr id="21" name="Text 17"/>
          <p:cNvSpPr txBox="1"/>
          <p:nvPr/>
        </p:nvSpPr>
        <p:spPr>
          <a:xfrm>
            <a:off x="6676949" y="2295144"/>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永远诚实</a:t>
            </a:r>
            <a:endParaRPr lang="en-US" sz="1000" dirty="0"/>
          </a:p>
        </p:txBody>
      </p:sp>
      <p:sp>
        <p:nvSpPr>
          <p:cNvPr id="22" name="Text 18"/>
          <p:cNvSpPr txBox="1"/>
          <p:nvPr/>
        </p:nvSpPr>
        <p:spPr>
          <a:xfrm>
            <a:off x="6676949" y="25621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保持一致性</a:t>
            </a:r>
            <a:endParaRPr lang="en-US" sz="1000" dirty="0"/>
          </a:p>
        </p:txBody>
      </p:sp>
      <p:sp>
        <p:nvSpPr>
          <p:cNvPr id="23" name="Text 19"/>
          <p:cNvSpPr txBox="1"/>
          <p:nvPr/>
        </p:nvSpPr>
        <p:spPr>
          <a:xfrm>
            <a:off x="6676949" y="2829154"/>
            <a:ext cx="1034186"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了解投资人背景</a:t>
            </a:r>
            <a:endParaRPr lang="en-US" sz="1000" dirty="0"/>
          </a:p>
        </p:txBody>
      </p:sp>
      <p:sp>
        <p:nvSpPr>
          <p:cNvPr id="24" name="Text 20"/>
          <p:cNvSpPr txBox="1"/>
          <p:nvPr/>
        </p:nvSpPr>
        <p:spPr>
          <a:xfrm>
            <a:off x="6676949" y="3095244"/>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主动暴露风险</a:t>
            </a:r>
            <a:endParaRPr lang="en-US" sz="1000" dirty="0"/>
          </a:p>
        </p:txBody>
      </p:sp>
      <p:sp>
        <p:nvSpPr>
          <p:cNvPr id="25" name="Text 21"/>
          <p:cNvSpPr txBox="1"/>
          <p:nvPr/>
        </p:nvSpPr>
        <p:spPr>
          <a:xfrm>
            <a:off x="7210044" y="2295144"/>
            <a:ext cx="34052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对数据夸大或造假是最大禁忌，一旦被发现将永久失信</a:t>
            </a:r>
            <a:endParaRPr lang="en-US" sz="1000" dirty="0"/>
          </a:p>
        </p:txBody>
      </p:sp>
      <p:sp>
        <p:nvSpPr>
          <p:cNvPr id="26" name="Text 22"/>
          <p:cNvSpPr txBox="1"/>
          <p:nvPr/>
        </p:nvSpPr>
        <p:spPr>
          <a:xfrm>
            <a:off x="7343546" y="2562149"/>
            <a:ext cx="27386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确保团队各成员对关键问题的回答口径一致</a:t>
            </a:r>
            <a:endParaRPr lang="en-US" sz="1000" dirty="0"/>
          </a:p>
        </p:txBody>
      </p:sp>
      <p:sp>
        <p:nvSpPr>
          <p:cNvPr id="27" name="Text 23"/>
          <p:cNvSpPr txBox="1"/>
          <p:nvPr/>
        </p:nvSpPr>
        <p:spPr>
          <a:xfrm>
            <a:off x="7610551" y="2829154"/>
            <a:ext cx="26051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针对投资人的投资偏好和过往案例做准备</a:t>
            </a:r>
            <a:endParaRPr lang="en-US" sz="1000" dirty="0"/>
          </a:p>
        </p:txBody>
      </p:sp>
      <p:sp>
        <p:nvSpPr>
          <p:cNvPr id="28" name="Text 24"/>
          <p:cNvSpPr txBox="1"/>
          <p:nvPr/>
        </p:nvSpPr>
        <p:spPr>
          <a:xfrm>
            <a:off x="7477049" y="3095244"/>
            <a:ext cx="30056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坦诚风险点并展示应对方案，比隐藏问题更加分</a:t>
            </a:r>
            <a:endParaRPr lang="en-US" sz="1000" dirty="0"/>
          </a:p>
        </p:txBody>
      </p:sp>
      <p:sp>
        <p:nvSpPr>
          <p:cNvPr id="29" name="Shape 25"/>
          <p:cNvSpPr/>
          <p:nvPr/>
        </p:nvSpPr>
        <p:spPr>
          <a:xfrm>
            <a:off x="6248095" y="3666744"/>
            <a:ext cx="4876495" cy="1619402"/>
          </a:xfrm>
          <a:prstGeom prst="roundRect">
            <a:avLst>
              <a:gd name="adj" fmla="val 2657"/>
            </a:avLst>
          </a:prstGeom>
          <a:solidFill>
            <a:srgbClr val="EFF6FF"/>
          </a:solidFill>
          <a:ln w="12700">
            <a:solidFill>
              <a:srgbClr val="DBEAFE"/>
            </a:solidFill>
            <a:prstDash val="solid"/>
          </a:ln>
        </p:spPr>
      </p:sp>
      <p:pic>
        <p:nvPicPr>
          <p:cNvPr id="30" name="Image 2" descr="preencoded.png">    </p:cNvPr>
          <p:cNvPicPr>
            <a:picLocks noChangeAspect="1"/>
          </p:cNvPicPr>
          <p:nvPr/>
        </p:nvPicPr>
        <p:blipFill>
          <a:blip r:embed="rId3"/>
          <a:srcRect l="0" r="0" t="0" b="0"/>
          <a:stretch/>
        </p:blipFill>
        <p:spPr>
          <a:xfrm>
            <a:off x="6448349" y="3886200"/>
            <a:ext cx="190195" cy="190195"/>
          </a:xfrm>
          <a:prstGeom prst="rect">
            <a:avLst/>
          </a:prstGeom>
        </p:spPr>
      </p:pic>
      <p:sp>
        <p:nvSpPr>
          <p:cNvPr id="31" name="Text 26"/>
          <p:cNvSpPr txBox="1"/>
          <p:nvPr/>
        </p:nvSpPr>
        <p:spPr>
          <a:xfrm>
            <a:off x="6752844" y="3886200"/>
            <a:ext cx="7342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谈判技巧</a:t>
            </a:r>
            <a:endParaRPr lang="en-US" sz="1200" dirty="0"/>
          </a:p>
        </p:txBody>
      </p:sp>
      <p:pic>
        <p:nvPicPr>
          <p:cNvPr id="32" name="Image 3" descr="preencoded.png">    </p:cNvPr>
          <p:cNvPicPr>
            <a:picLocks noChangeAspect="1"/>
          </p:cNvPicPr>
          <p:nvPr/>
        </p:nvPicPr>
        <p:blipFill>
          <a:blip r:embed="rId4"/>
          <a:srcRect l="0" r="0" t="-1100" b="-1100"/>
          <a:stretch/>
        </p:blipFill>
        <p:spPr>
          <a:xfrm>
            <a:off x="6448349" y="4248302"/>
            <a:ext cx="114300" cy="133502"/>
          </a:xfrm>
          <a:prstGeom prst="rect">
            <a:avLst/>
          </a:prstGeom>
        </p:spPr>
      </p:pic>
      <p:sp>
        <p:nvSpPr>
          <p:cNvPr id="33" name="Text 27"/>
          <p:cNvSpPr txBox="1"/>
          <p:nvPr/>
        </p:nvSpPr>
        <p:spPr>
          <a:xfrm>
            <a:off x="6638544" y="4219956"/>
            <a:ext cx="14337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提前设定底线和理想值</a:t>
            </a:r>
            <a:endParaRPr lang="en-US" sz="1000" dirty="0"/>
          </a:p>
        </p:txBody>
      </p:sp>
      <p:pic>
        <p:nvPicPr>
          <p:cNvPr id="34" name="Image 4" descr="preencoded.png">    </p:cNvPr>
          <p:cNvPicPr>
            <a:picLocks noChangeAspect="1"/>
          </p:cNvPicPr>
          <p:nvPr/>
        </p:nvPicPr>
        <p:blipFill>
          <a:blip r:embed="rId5"/>
          <a:srcRect l="0" r="0" t="-1100" b="-1100"/>
          <a:stretch/>
        </p:blipFill>
        <p:spPr>
          <a:xfrm>
            <a:off x="8725205" y="4248302"/>
            <a:ext cx="114300" cy="133502"/>
          </a:xfrm>
          <a:prstGeom prst="rect">
            <a:avLst/>
          </a:prstGeom>
        </p:spPr>
      </p:pic>
      <p:sp>
        <p:nvSpPr>
          <p:cNvPr id="35" name="Text 28"/>
          <p:cNvSpPr txBox="1"/>
          <p:nvPr/>
        </p:nvSpPr>
        <p:spPr>
          <a:xfrm>
            <a:off x="8915400" y="4219956"/>
            <a:ext cx="13002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创造谈判锚点和杠杆</a:t>
            </a:r>
            <a:endParaRPr lang="en-US" sz="1000" dirty="0"/>
          </a:p>
        </p:txBody>
      </p:sp>
      <p:pic>
        <p:nvPicPr>
          <p:cNvPr id="36" name="Image 5" descr="preencoded.png">    </p:cNvPr>
          <p:cNvPicPr>
            <a:picLocks noChangeAspect="1"/>
          </p:cNvPicPr>
          <p:nvPr/>
        </p:nvPicPr>
        <p:blipFill>
          <a:blip r:embed="rId6"/>
          <a:srcRect l="0" r="0" t="-1100" b="-1100"/>
          <a:stretch/>
        </p:blipFill>
        <p:spPr>
          <a:xfrm>
            <a:off x="6448349" y="4591202"/>
            <a:ext cx="114300" cy="133502"/>
          </a:xfrm>
          <a:prstGeom prst="rect">
            <a:avLst/>
          </a:prstGeom>
        </p:spPr>
      </p:pic>
      <p:sp>
        <p:nvSpPr>
          <p:cNvPr id="37" name="Text 29"/>
          <p:cNvSpPr txBox="1"/>
          <p:nvPr/>
        </p:nvSpPr>
        <p:spPr>
          <a:xfrm>
            <a:off x="6638544" y="4562856"/>
            <a:ext cx="13002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保持多个投资方竞争</a:t>
            </a:r>
            <a:endParaRPr lang="en-US" sz="1000" dirty="0"/>
          </a:p>
        </p:txBody>
      </p:sp>
      <p:pic>
        <p:nvPicPr>
          <p:cNvPr id="38" name="Image 6" descr="preencoded.png">    </p:cNvPr>
          <p:cNvPicPr>
            <a:picLocks noChangeAspect="1"/>
          </p:cNvPicPr>
          <p:nvPr/>
        </p:nvPicPr>
        <p:blipFill>
          <a:blip r:embed="rId7"/>
          <a:srcRect l="0" r="0" t="-1100" b="-1100"/>
          <a:stretch/>
        </p:blipFill>
        <p:spPr>
          <a:xfrm>
            <a:off x="8725205" y="4591202"/>
            <a:ext cx="114300" cy="133502"/>
          </a:xfrm>
          <a:prstGeom prst="rect">
            <a:avLst/>
          </a:prstGeom>
        </p:spPr>
      </p:pic>
      <p:sp>
        <p:nvSpPr>
          <p:cNvPr id="39" name="Text 30"/>
          <p:cNvSpPr txBox="1"/>
          <p:nvPr/>
        </p:nvSpPr>
        <p:spPr>
          <a:xfrm>
            <a:off x="8915400" y="4562856"/>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使用有效倾听策略</a:t>
            </a:r>
            <a:endParaRPr lang="en-US" sz="1000" dirty="0"/>
          </a:p>
        </p:txBody>
      </p:sp>
      <p:pic>
        <p:nvPicPr>
          <p:cNvPr id="40" name="Image 7" descr="preencoded.png">    </p:cNvPr>
          <p:cNvPicPr>
            <a:picLocks noChangeAspect="1"/>
          </p:cNvPicPr>
          <p:nvPr/>
        </p:nvPicPr>
        <p:blipFill>
          <a:blip r:embed="rId8"/>
          <a:srcRect l="0" r="0" t="-1100" b="-1100"/>
          <a:stretch/>
        </p:blipFill>
        <p:spPr>
          <a:xfrm>
            <a:off x="6448349" y="4934102"/>
            <a:ext cx="114300" cy="133502"/>
          </a:xfrm>
          <a:prstGeom prst="rect">
            <a:avLst/>
          </a:prstGeom>
        </p:spPr>
      </p:pic>
      <p:sp>
        <p:nvSpPr>
          <p:cNvPr id="41" name="Text 31"/>
          <p:cNvSpPr txBox="1"/>
          <p:nvPr/>
        </p:nvSpPr>
        <p:spPr>
          <a:xfrm>
            <a:off x="6638544" y="4905756"/>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展示但不承诺进度</a:t>
            </a:r>
            <a:endParaRPr lang="en-US" sz="1000" dirty="0"/>
          </a:p>
        </p:txBody>
      </p:sp>
      <p:pic>
        <p:nvPicPr>
          <p:cNvPr id="42" name="Image 8" descr="preencoded.png">    </p:cNvPr>
          <p:cNvPicPr>
            <a:picLocks noChangeAspect="1"/>
          </p:cNvPicPr>
          <p:nvPr/>
        </p:nvPicPr>
        <p:blipFill>
          <a:blip r:embed="rId9"/>
          <a:srcRect l="0" r="0" t="-1100" b="-1100"/>
          <a:stretch/>
        </p:blipFill>
        <p:spPr>
          <a:xfrm>
            <a:off x="8725205" y="4934102"/>
            <a:ext cx="114300" cy="133502"/>
          </a:xfrm>
          <a:prstGeom prst="rect">
            <a:avLst/>
          </a:prstGeom>
        </p:spPr>
      </p:pic>
      <p:sp>
        <p:nvSpPr>
          <p:cNvPr id="43" name="Text 32"/>
          <p:cNvSpPr txBox="1"/>
          <p:nvPr/>
        </p:nvSpPr>
        <p:spPr>
          <a:xfrm>
            <a:off x="8915400" y="4905756"/>
            <a:ext cx="15288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掌握"是的，但是..."技巧</a:t>
            </a:r>
            <a:endParaRPr lang="en-US" sz="1000" dirty="0"/>
          </a:p>
        </p:txBody>
      </p:sp>
      <p:sp>
        <p:nvSpPr>
          <p:cNvPr id="44" name="Shape 33"/>
          <p:cNvSpPr/>
          <p:nvPr/>
        </p:nvSpPr>
        <p:spPr>
          <a:xfrm>
            <a:off x="1067105" y="5584241"/>
            <a:ext cx="10058400" cy="9144"/>
          </a:xfrm>
          <a:prstGeom prst="rect">
            <a:avLst/>
          </a:prstGeom>
          <a:solidFill>
            <a:srgbClr val="E5E7EB"/>
          </a:solidFill>
          <a:ln/>
        </p:spPr>
      </p:sp>
      <p:pic>
        <p:nvPicPr>
          <p:cNvPr id="45" name="Image 9" descr="preencoded.png">    </p:cNvPr>
          <p:cNvPicPr>
            <a:picLocks noChangeAspect="1"/>
          </p:cNvPicPr>
          <p:nvPr/>
        </p:nvPicPr>
        <p:blipFill>
          <a:blip r:embed="rId10"/>
          <a:srcRect l="0" r="0" t="0" b="0"/>
          <a:stretch/>
        </p:blipFill>
        <p:spPr>
          <a:xfrm>
            <a:off x="1067105" y="5774436"/>
            <a:ext cx="133502" cy="133502"/>
          </a:xfrm>
          <a:prstGeom prst="rect">
            <a:avLst/>
          </a:prstGeom>
        </p:spPr>
      </p:pic>
      <p:sp>
        <p:nvSpPr>
          <p:cNvPr id="46" name="Text 34"/>
          <p:cNvSpPr txBox="1"/>
          <p:nvPr/>
        </p:nvSpPr>
        <p:spPr>
          <a:xfrm>
            <a:off x="1276502" y="5755234"/>
            <a:ext cx="614842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关键洞察：优秀创始人在pitch中的回答不仅展示项目实力，更是体现团队执行力和学习能力的绝佳机会</a:t>
            </a:r>
            <a:endParaRPr lang="en-US" sz="1000" dirty="0"/>
          </a:p>
        </p:txBody>
      </p:sp>
      <p:sp>
        <p:nvSpPr>
          <p:cNvPr id="47" name="Shape 35"/>
          <p:cNvSpPr/>
          <p:nvPr/>
        </p:nvSpPr>
        <p:spPr>
          <a:xfrm>
            <a:off x="1429207" y="1714500"/>
            <a:ext cx="57607" cy="57607"/>
          </a:xfrm>
          <a:prstGeom prst="ellipse">
            <a:avLst/>
          </a:prstGeom>
          <a:solidFill>
            <a:srgbClr val="3B82F6"/>
          </a:solidFill>
          <a:ln/>
        </p:spPr>
      </p:sp>
      <p:sp>
        <p:nvSpPr>
          <p:cNvPr id="48" name="Shape 36"/>
          <p:cNvSpPr/>
          <p:nvPr/>
        </p:nvSpPr>
        <p:spPr>
          <a:xfrm>
            <a:off x="1904695" y="2095805"/>
            <a:ext cx="57607" cy="57607"/>
          </a:xfrm>
          <a:prstGeom prst="ellipse">
            <a:avLst/>
          </a:prstGeom>
          <a:solidFill>
            <a:srgbClr val="3B82F6"/>
          </a:solidFill>
          <a:ln/>
        </p:spPr>
      </p:sp>
      <p:sp>
        <p:nvSpPr>
          <p:cNvPr id="49" name="Shape 37"/>
          <p:cNvSpPr/>
          <p:nvPr/>
        </p:nvSpPr>
        <p:spPr>
          <a:xfrm>
            <a:off x="1333195" y="2476195"/>
            <a:ext cx="57607" cy="57607"/>
          </a:xfrm>
          <a:prstGeom prst="ellipse">
            <a:avLst/>
          </a:prstGeom>
          <a:solidFill>
            <a:srgbClr val="3B82F6"/>
          </a:solidFill>
          <a:ln/>
        </p:spPr>
      </p:sp>
      <p:sp>
        <p:nvSpPr>
          <p:cNvPr id="50" name="Shape 38"/>
          <p:cNvSpPr/>
          <p:nvPr/>
        </p:nvSpPr>
        <p:spPr>
          <a:xfrm>
            <a:off x="1444752" y="1861718"/>
            <a:ext cx="476402" cy="9144"/>
          </a:xfrm>
          <a:prstGeom prst="rect">
            <a:avLst/>
          </a:prstGeom>
          <a:solidFill>
            <a:srgbClr val="3B82F6">
              <a:alpha val="20000"/>
            </a:srgbClr>
          </a:solidFill>
          <a:ln/>
        </p:spPr>
      </p:sp>
      <p:sp>
        <p:nvSpPr>
          <p:cNvPr id="51" name="Shape 39"/>
          <p:cNvSpPr/>
          <p:nvPr/>
        </p:nvSpPr>
        <p:spPr>
          <a:xfrm>
            <a:off x="1837944" y="1940357"/>
            <a:ext cx="571500" cy="9144"/>
          </a:xfrm>
          <a:prstGeom prst="rect">
            <a:avLst/>
          </a:prstGeom>
          <a:solidFill>
            <a:srgbClr val="3B82F6">
              <a:alpha val="20000"/>
            </a:srgbClr>
          </a:solidFill>
          <a:ln/>
        </p:spPr>
      </p:sp>
      <p:sp>
        <p:nvSpPr>
          <p:cNvPr id="52" name="Text 40"/>
          <p:cNvSpPr txBox="1"/>
          <p:nvPr/>
        </p:nvSpPr>
        <p:spPr>
          <a:xfrm>
            <a:off x="1067105" y="609905"/>
            <a:ext cx="39867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融资实战Q&amp;A与注意事项提醒</a:t>
            </a:r>
            <a:endParaRPr lang="en-US" sz="2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Shape 0"/>
          <p:cNvSpPr/>
          <p:nvPr/>
        </p:nvSpPr>
        <p:spPr>
          <a:xfrm>
            <a:off x="0" y="0"/>
            <a:ext cx="12191695" cy="6896405"/>
          </a:xfrm>
          <a:prstGeom prst="rect">
            <a:avLst/>
          </a:prstGeom>
          <a:solidFill>
            <a:srgbClr val="F9FAFB"/>
          </a:solidFill>
          <a:ln/>
        </p:spPr>
      </p:sp>
      <p:sp>
        <p:nvSpPr>
          <p:cNvPr id="3" name="Shape 1"/>
          <p:cNvSpPr/>
          <p:nvPr/>
        </p:nvSpPr>
        <p:spPr>
          <a:xfrm>
            <a:off x="10287000" y="5467198"/>
            <a:ext cx="2857500" cy="2857500"/>
          </a:xfrm>
          <a:prstGeom prst="ellipse">
            <a:avLst/>
          </a:prstGeom>
          <a:solidFill>
            <a:srgbClr val="2563EB">
              <a:alpha val="5000"/>
            </a:srgbClr>
          </a:solidFill>
          <a:ln/>
        </p:spPr>
      </p:sp>
      <p:sp>
        <p:nvSpPr>
          <p:cNvPr id="4" name="Shape 2"/>
          <p:cNvSpPr/>
          <p:nvPr/>
        </p:nvSpPr>
        <p:spPr>
          <a:xfrm>
            <a:off x="-761695" y="-761695"/>
            <a:ext cx="1904695" cy="1904695"/>
          </a:xfrm>
          <a:prstGeom prst="ellipse">
            <a:avLst/>
          </a:prstGeom>
          <a:solidFill>
            <a:srgbClr val="2563EB">
              <a:alpha val="8000"/>
            </a:srgbClr>
          </a:solidFill>
          <a:ln/>
        </p:spPr>
      </p:sp>
      <p:sp>
        <p:nvSpPr>
          <p:cNvPr id="5" name="Shape 3"/>
          <p:cNvSpPr/>
          <p:nvPr/>
        </p:nvSpPr>
        <p:spPr>
          <a:xfrm>
            <a:off x="1067105" y="1228954"/>
            <a:ext cx="761695" cy="38405"/>
          </a:xfrm>
          <a:prstGeom prst="rect">
            <a:avLst/>
          </a:prstGeom>
          <a:solidFill>
            <a:srgbClr val="2563EB"/>
          </a:solidFill>
          <a:ln/>
        </p:spPr>
      </p:sp>
      <p:sp>
        <p:nvSpPr>
          <p:cNvPr id="6" name="Shape 4"/>
          <p:cNvSpPr/>
          <p:nvPr/>
        </p:nvSpPr>
        <p:spPr>
          <a:xfrm>
            <a:off x="1067105" y="1837944"/>
            <a:ext cx="381305" cy="381305"/>
          </a:xfrm>
          <a:prstGeom prst="ellipse">
            <a:avLst/>
          </a:prstGeom>
          <a:solidFill>
            <a:srgbClr val="DBEAFE"/>
          </a:solidFill>
          <a:ln/>
        </p:spPr>
      </p:sp>
      <p:pic>
        <p:nvPicPr>
          <p:cNvPr id="7" name="Image 0" descr="preencoded.png">    </p:cNvPr>
          <p:cNvPicPr>
            <a:picLocks noChangeAspect="1"/>
          </p:cNvPicPr>
          <p:nvPr/>
        </p:nvPicPr>
        <p:blipFill>
          <a:blip r:embed="rId1"/>
          <a:srcRect l="0" r="0" t="-841" b="-841"/>
          <a:stretch/>
        </p:blipFill>
        <p:spPr>
          <a:xfrm>
            <a:off x="1162202" y="1943100"/>
            <a:ext cx="190195" cy="171907"/>
          </a:xfrm>
          <a:prstGeom prst="rect">
            <a:avLst/>
          </a:prstGeom>
        </p:spPr>
      </p:pic>
      <p:sp>
        <p:nvSpPr>
          <p:cNvPr id="8" name="Shape 5"/>
          <p:cNvSpPr/>
          <p:nvPr/>
        </p:nvSpPr>
        <p:spPr>
          <a:xfrm>
            <a:off x="1067105" y="2523744"/>
            <a:ext cx="381305" cy="381305"/>
          </a:xfrm>
          <a:prstGeom prst="ellipse">
            <a:avLst/>
          </a:prstGeom>
          <a:solidFill>
            <a:srgbClr val="DBEAFE"/>
          </a:solidFill>
          <a:ln/>
        </p:spPr>
      </p:sp>
      <p:sp>
        <p:nvSpPr>
          <p:cNvPr id="9" name="Shape 6"/>
          <p:cNvSpPr/>
          <p:nvPr/>
        </p:nvSpPr>
        <p:spPr>
          <a:xfrm>
            <a:off x="1067105" y="3895344"/>
            <a:ext cx="381305" cy="381305"/>
          </a:xfrm>
          <a:prstGeom prst="ellipse">
            <a:avLst/>
          </a:prstGeom>
          <a:solidFill>
            <a:srgbClr val="DBEAFE"/>
          </a:solidFill>
          <a:ln/>
        </p:spPr>
      </p:sp>
      <p:sp>
        <p:nvSpPr>
          <p:cNvPr id="10" name="Text 7"/>
          <p:cNvSpPr txBox="1"/>
          <p:nvPr/>
        </p:nvSpPr>
        <p:spPr>
          <a:xfrm>
            <a:off x="1600200" y="1790395"/>
            <a:ext cx="25292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把握赛道趋势，洞察投资人思维</a:t>
            </a:r>
            <a:endParaRPr lang="en-US" sz="1300" dirty="0"/>
          </a:p>
        </p:txBody>
      </p:sp>
      <p:sp>
        <p:nvSpPr>
          <p:cNvPr id="11" name="Text 8"/>
          <p:cNvSpPr txBox="1"/>
          <p:nvPr/>
        </p:nvSpPr>
        <p:spPr>
          <a:xfrm>
            <a:off x="1600200" y="3161995"/>
            <a:ext cx="205282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组建互补型AI native团队</a:t>
            </a:r>
            <a:endParaRPr lang="en-US" sz="1300" dirty="0"/>
          </a:p>
        </p:txBody>
      </p:sp>
      <p:sp>
        <p:nvSpPr>
          <p:cNvPr id="12" name="Text 9"/>
          <p:cNvSpPr txBox="1"/>
          <p:nvPr/>
        </p:nvSpPr>
        <p:spPr>
          <a:xfrm>
            <a:off x="1600200" y="3847795"/>
            <a:ext cx="28721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构建可持续商业模式，专注长期价值</a:t>
            </a:r>
            <a:endParaRPr lang="en-US" sz="1300" dirty="0"/>
          </a:p>
        </p:txBody>
      </p:sp>
      <p:sp>
        <p:nvSpPr>
          <p:cNvPr id="13" name="Text 10"/>
          <p:cNvSpPr txBox="1"/>
          <p:nvPr/>
        </p:nvSpPr>
        <p:spPr>
          <a:xfrm>
            <a:off x="1600200" y="2085746"/>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理解投资人视角和决策逻辑，将项目与资本市场热点高度匹配</a:t>
            </a:r>
            <a:endParaRPr lang="en-US" sz="1200" dirty="0"/>
          </a:p>
        </p:txBody>
      </p:sp>
      <p:pic>
        <p:nvPicPr>
          <p:cNvPr id="14" name="Image 1" descr="preencoded.png">    </p:cNvPr>
          <p:cNvPicPr>
            <a:picLocks noChangeAspect="1"/>
          </p:cNvPicPr>
          <p:nvPr/>
        </p:nvPicPr>
        <p:blipFill>
          <a:blip r:embed="rId2"/>
          <a:srcRect l="-760" r="-760" t="0" b="0"/>
          <a:stretch/>
        </p:blipFill>
        <p:spPr>
          <a:xfrm>
            <a:off x="1181405" y="2628900"/>
            <a:ext cx="152705" cy="171907"/>
          </a:xfrm>
          <a:prstGeom prst="rect">
            <a:avLst/>
          </a:prstGeom>
        </p:spPr>
      </p:pic>
      <p:sp>
        <p:nvSpPr>
          <p:cNvPr id="15" name="Shape 11"/>
          <p:cNvSpPr/>
          <p:nvPr/>
        </p:nvSpPr>
        <p:spPr>
          <a:xfrm>
            <a:off x="1067105" y="3209544"/>
            <a:ext cx="381305" cy="381305"/>
          </a:xfrm>
          <a:prstGeom prst="ellipse">
            <a:avLst/>
          </a:prstGeom>
          <a:solidFill>
            <a:srgbClr val="DBEAFE"/>
          </a:solidFill>
          <a:ln/>
        </p:spPr>
      </p:sp>
      <p:sp>
        <p:nvSpPr>
          <p:cNvPr id="16" name="Text 12"/>
          <p:cNvSpPr txBox="1"/>
          <p:nvPr/>
        </p:nvSpPr>
        <p:spPr>
          <a:xfrm>
            <a:off x="1600200" y="2476195"/>
            <a:ext cx="2710282"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构建差异化壁垒，避免"套壳"陷阱</a:t>
            </a:r>
            <a:endParaRPr lang="en-US" sz="1300" dirty="0"/>
          </a:p>
        </p:txBody>
      </p:sp>
      <p:sp>
        <p:nvSpPr>
          <p:cNvPr id="17" name="Text 13"/>
          <p:cNvSpPr txBox="1"/>
          <p:nvPr/>
        </p:nvSpPr>
        <p:spPr>
          <a:xfrm>
            <a:off x="1600200" y="2771546"/>
            <a:ext cx="3934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聚焦垂直领域应用，打造真正的技术壁垒和10倍体验提升</a:t>
            </a:r>
            <a:endParaRPr lang="en-US" sz="1200" dirty="0"/>
          </a:p>
        </p:txBody>
      </p:sp>
      <p:pic>
        <p:nvPicPr>
          <p:cNvPr id="18" name="Image 2" descr="preencoded.png">    </p:cNvPr>
          <p:cNvPicPr>
            <a:picLocks noChangeAspect="1"/>
          </p:cNvPicPr>
          <p:nvPr/>
        </p:nvPicPr>
        <p:blipFill>
          <a:blip r:embed="rId3"/>
          <a:srcRect l="-1064" r="-1064" t="0" b="0"/>
          <a:stretch/>
        </p:blipFill>
        <p:spPr>
          <a:xfrm>
            <a:off x="1147572" y="3314700"/>
            <a:ext cx="219456" cy="171907"/>
          </a:xfrm>
          <a:prstGeom prst="rect">
            <a:avLst/>
          </a:prstGeom>
        </p:spPr>
      </p:pic>
      <p:sp>
        <p:nvSpPr>
          <p:cNvPr id="19" name="Text 14"/>
          <p:cNvSpPr txBox="1"/>
          <p:nvPr/>
        </p:nvSpPr>
        <p:spPr>
          <a:xfrm>
            <a:off x="1600200" y="3457346"/>
            <a:ext cx="3934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平衡技术、产业和商业能力，确保团队结构匹配项目需求</a:t>
            </a:r>
            <a:endParaRPr lang="en-US" sz="1200" dirty="0"/>
          </a:p>
        </p:txBody>
      </p:sp>
      <p:pic>
        <p:nvPicPr>
          <p:cNvPr id="20" name="Image 3" descr="preencoded.png">    </p:cNvPr>
          <p:cNvPicPr>
            <a:picLocks noChangeAspect="1"/>
          </p:cNvPicPr>
          <p:nvPr/>
        </p:nvPicPr>
        <p:blipFill>
          <a:blip r:embed="rId4"/>
          <a:srcRect l="0" r="0" t="0" b="0"/>
          <a:stretch/>
        </p:blipFill>
        <p:spPr>
          <a:xfrm>
            <a:off x="1171346" y="4000500"/>
            <a:ext cx="171907" cy="171907"/>
          </a:xfrm>
          <a:prstGeom prst="rect">
            <a:avLst/>
          </a:prstGeom>
        </p:spPr>
      </p:pic>
      <p:sp>
        <p:nvSpPr>
          <p:cNvPr id="21" name="Text 15"/>
          <p:cNvSpPr txBox="1"/>
          <p:nvPr/>
        </p:nvSpPr>
        <p:spPr>
          <a:xfrm>
            <a:off x="1600200" y="4143146"/>
            <a:ext cx="40864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融资是手段而非目的，打造能产生真实业务价值的AI Agent</a:t>
            </a:r>
            <a:endParaRPr lang="en-US" sz="1200" dirty="0"/>
          </a:p>
        </p:txBody>
      </p:sp>
      <p:sp>
        <p:nvSpPr>
          <p:cNvPr id="22" name="Shape 16"/>
          <p:cNvSpPr/>
          <p:nvPr/>
        </p:nvSpPr>
        <p:spPr>
          <a:xfrm>
            <a:off x="8013802" y="1867205"/>
            <a:ext cx="2381098" cy="2533802"/>
          </a:xfrm>
          <a:prstGeom prst="roundRect">
            <a:avLst>
              <a:gd name="adj" fmla="val 1843"/>
            </a:avLst>
          </a:prstGeom>
          <a:solidFill>
            <a:srgbClr val="EFF6FF"/>
          </a:solidFill>
          <a:ln w="12700">
            <a:solidFill>
              <a:srgbClr val="DBEAFE"/>
            </a:solidFill>
            <a:prstDash val="solid"/>
          </a:ln>
        </p:spPr>
      </p:sp>
      <p:pic>
        <p:nvPicPr>
          <p:cNvPr id="23" name="Image 4" descr="preencoded.png">    </p:cNvPr>
          <p:cNvPicPr>
            <a:picLocks noChangeAspect="1"/>
          </p:cNvPicPr>
          <p:nvPr/>
        </p:nvPicPr>
        <p:blipFill>
          <a:blip r:embed="rId5"/>
          <a:srcRect l="0" r="0" t="0" b="0"/>
          <a:stretch/>
        </p:blipFill>
        <p:spPr>
          <a:xfrm>
            <a:off x="8976665" y="2104949"/>
            <a:ext cx="457200" cy="457200"/>
          </a:xfrm>
          <a:prstGeom prst="rect">
            <a:avLst/>
          </a:prstGeom>
        </p:spPr>
      </p:pic>
      <p:sp>
        <p:nvSpPr>
          <p:cNvPr id="24" name="Text 17"/>
          <p:cNvSpPr txBox="1"/>
          <p:nvPr/>
        </p:nvSpPr>
        <p:spPr>
          <a:xfrm>
            <a:off x="8252460" y="2734056"/>
            <a:ext cx="2048256" cy="228600"/>
          </a:xfrm>
          <a:prstGeom prst="rect">
            <a:avLst/>
          </a:prstGeom>
          <a:noFill/>
          <a:ln/>
        </p:spPr>
        <p:txBody>
          <a:bodyPr wrap="square" lIns="0" tIns="0" rIns="0" bIns="0" rtlCol="0" anchor="ctr"/>
          <a:lstStyle/>
          <a:p>
            <a:pPr algn="ctr" indent="0" marL="0">
              <a:buNone/>
            </a:pPr>
            <a:r>
              <a:rPr lang="en-US" sz="1500" b="1" dirty="0">
                <a:solidFill>
                  <a:srgbClr val="1D4ED8"/>
                </a:solidFill>
                <a:latin typeface="Inter" pitchFamily="34" charset="0"/>
                <a:ea typeface="Inter" pitchFamily="34" charset="-122"/>
                <a:cs typeface="Inter" pitchFamily="34" charset="-120"/>
              </a:rPr>
              <a:t>下一代独角兽正在崛起</a:t>
            </a:r>
            <a:endParaRPr lang="en-US" sz="1500" dirty="0"/>
          </a:p>
        </p:txBody>
      </p:sp>
      <p:sp>
        <p:nvSpPr>
          <p:cNvPr id="25" name="Text 18"/>
          <p:cNvSpPr txBox="1"/>
          <p:nvPr/>
        </p:nvSpPr>
        <p:spPr>
          <a:xfrm>
            <a:off x="8438998" y="3114446"/>
            <a:ext cx="1648663" cy="191110"/>
          </a:xfrm>
          <a:prstGeom prst="rect">
            <a:avLst/>
          </a:prstGeom>
          <a:noFill/>
          <a:ln/>
        </p:spPr>
        <p:txBody>
          <a:bodyPr wrap="square" lIns="0" tIns="0" rIns="0" bIns="0" rtlCol="0" anchor="ctr"/>
          <a:lstStyle/>
          <a:p>
            <a:pPr algn="ctr" indent="0" marL="0">
              <a:buNone/>
            </a:pPr>
            <a:r>
              <a:rPr lang="en-US" sz="1200" dirty="0">
                <a:solidFill>
                  <a:srgbClr val="374151"/>
                </a:solidFill>
                <a:latin typeface="Inter" pitchFamily="34" charset="0"/>
                <a:ea typeface="Inter" pitchFamily="34" charset="-122"/>
                <a:cs typeface="Inter" pitchFamily="34" charset="-120"/>
              </a:rPr>
              <a:t>最伟大的AI Agent公司</a:t>
            </a:r>
            <a:endParaRPr lang="en-US" sz="1200" dirty="0"/>
          </a:p>
        </p:txBody>
      </p:sp>
      <p:sp>
        <p:nvSpPr>
          <p:cNvPr id="26" name="Text 19"/>
          <p:cNvSpPr txBox="1"/>
          <p:nvPr/>
        </p:nvSpPr>
        <p:spPr>
          <a:xfrm>
            <a:off x="8823960" y="3343046"/>
            <a:ext cx="886054" cy="191110"/>
          </a:xfrm>
          <a:prstGeom prst="rect">
            <a:avLst/>
          </a:prstGeom>
          <a:noFill/>
          <a:ln/>
        </p:spPr>
        <p:txBody>
          <a:bodyPr wrap="square" lIns="0" tIns="0" rIns="0" bIns="0" rtlCol="0" anchor="ctr"/>
          <a:lstStyle/>
          <a:p>
            <a:pPr algn="ctr" indent="0" marL="0">
              <a:buNone/>
            </a:pPr>
            <a:r>
              <a:rPr lang="en-US" sz="1200" dirty="0">
                <a:solidFill>
                  <a:srgbClr val="374151"/>
                </a:solidFill>
                <a:latin typeface="Inter" pitchFamily="34" charset="0"/>
                <a:ea typeface="Inter" pitchFamily="34" charset="-122"/>
                <a:cs typeface="Inter" pitchFamily="34" charset="-120"/>
              </a:rPr>
              <a:t>尚未被创立</a:t>
            </a:r>
            <a:endParaRPr lang="en-US" sz="1200" dirty="0"/>
          </a:p>
        </p:txBody>
      </p:sp>
      <p:sp>
        <p:nvSpPr>
          <p:cNvPr id="27" name="Shape 20"/>
          <p:cNvSpPr/>
          <p:nvPr/>
        </p:nvSpPr>
        <p:spPr>
          <a:xfrm>
            <a:off x="8366760" y="3705149"/>
            <a:ext cx="1686154" cy="457200"/>
          </a:xfrm>
          <a:prstGeom prst="roundRect">
            <a:avLst>
              <a:gd name="adj" fmla="val 33333"/>
            </a:avLst>
          </a:prstGeom>
          <a:solidFill>
            <a:srgbClr val="2563EB"/>
          </a:solidFill>
          <a:ln/>
        </p:spPr>
      </p:sp>
      <p:sp>
        <p:nvSpPr>
          <p:cNvPr id="28" name="Text 21"/>
          <p:cNvSpPr txBox="1"/>
          <p:nvPr/>
        </p:nvSpPr>
        <p:spPr>
          <a:xfrm>
            <a:off x="8595360" y="3838651"/>
            <a:ext cx="1343254" cy="191110"/>
          </a:xfrm>
          <a:prstGeom prst="rect">
            <a:avLst/>
          </a:prstGeom>
          <a:noFill/>
          <a:ln/>
        </p:spPr>
        <p:txBody>
          <a:bodyPr wrap="square" lIns="0" tIns="0" rIns="0" bIns="0" rtlCol="0" anchor="ctr"/>
          <a:lstStyle/>
          <a:p>
            <a:pPr algn="ctr" indent="0" marL="0">
              <a:buNone/>
            </a:pPr>
            <a:r>
              <a:rPr lang="en-US" sz="1200" dirty="0">
                <a:solidFill>
                  <a:srgbClr val="FFFFFF"/>
                </a:solidFill>
                <a:latin typeface="Inter" pitchFamily="34" charset="0"/>
                <a:ea typeface="Inter" pitchFamily="34" charset="-122"/>
                <a:cs typeface="Inter" pitchFamily="34" charset="-120"/>
              </a:rPr>
              <a:t>开启你的创业征程</a:t>
            </a:r>
            <a:endParaRPr lang="en-US" sz="1200" dirty="0"/>
          </a:p>
        </p:txBody>
      </p:sp>
      <p:sp>
        <p:nvSpPr>
          <p:cNvPr id="29" name="Shape 22"/>
          <p:cNvSpPr/>
          <p:nvPr/>
        </p:nvSpPr>
        <p:spPr>
          <a:xfrm>
            <a:off x="1067105" y="4809744"/>
            <a:ext cx="10058400" cy="1123798"/>
          </a:xfrm>
          <a:prstGeom prst="roundRect">
            <a:avLst>
              <a:gd name="adj" fmla="val 5516"/>
            </a:avLst>
          </a:prstGeom>
          <a:noFill/>
          <a:ln w="12700">
            <a:solidFill>
              <a:srgbClr val="DBEAFE"/>
            </a:solidFill>
            <a:prstDash val="solid"/>
          </a:ln>
        </p:spPr>
      </p:sp>
      <p:pic>
        <p:nvPicPr>
          <p:cNvPr id="30" name="Image 5" descr="preencoded.png">    </p:cNvPr>
          <p:cNvPicPr>
            <a:picLocks noChangeAspect="1"/>
          </p:cNvPicPr>
          <p:nvPr/>
        </p:nvPicPr>
        <p:blipFill>
          <a:blip r:embed="rId6"/>
          <a:srcRect l="-133" r="-133" t="0" b="0"/>
          <a:stretch/>
        </p:blipFill>
        <p:spPr>
          <a:xfrm>
            <a:off x="1266444" y="5257800"/>
            <a:ext cx="171907" cy="228600"/>
          </a:xfrm>
          <a:prstGeom prst="rect">
            <a:avLst/>
          </a:prstGeom>
        </p:spPr>
      </p:pic>
      <p:sp>
        <p:nvSpPr>
          <p:cNvPr id="31" name="Text 23"/>
          <p:cNvSpPr txBox="1"/>
          <p:nvPr/>
        </p:nvSpPr>
        <p:spPr>
          <a:xfrm>
            <a:off x="1591056" y="5029200"/>
            <a:ext cx="8860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最后的思考</a:t>
            </a:r>
            <a:endParaRPr lang="en-US" sz="1200" dirty="0"/>
          </a:p>
        </p:txBody>
      </p:sp>
      <p:sp>
        <p:nvSpPr>
          <p:cNvPr id="32" name="Text 24"/>
          <p:cNvSpPr txBox="1"/>
          <p:nvPr/>
        </p:nvSpPr>
        <p:spPr>
          <a:xfrm>
            <a:off x="1591056" y="5296205"/>
            <a:ext cx="939180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抓住时代大势，深耕技术与产业，精准把握融资时机，驶向卓越！在Agentic AI时代，聪明的创业者不仅拥抱技术变革，更要深刻理解资本市场规律。</a:t>
            </a:r>
            <a:endParaRPr lang="en-US" sz="1200" dirty="0"/>
          </a:p>
        </p:txBody>
      </p:sp>
      <p:sp>
        <p:nvSpPr>
          <p:cNvPr id="33" name="Shape 25"/>
          <p:cNvSpPr/>
          <p:nvPr/>
        </p:nvSpPr>
        <p:spPr>
          <a:xfrm>
            <a:off x="1067105" y="5934456"/>
            <a:ext cx="10058400" cy="9144"/>
          </a:xfrm>
          <a:prstGeom prst="rect">
            <a:avLst/>
          </a:prstGeom>
          <a:solidFill>
            <a:srgbClr val="E5E7EB"/>
          </a:solidFill>
          <a:ln/>
        </p:spPr>
      </p:sp>
      <p:sp>
        <p:nvSpPr>
          <p:cNvPr id="34" name="Text 26"/>
          <p:cNvSpPr txBox="1"/>
          <p:nvPr/>
        </p:nvSpPr>
        <p:spPr>
          <a:xfrm>
            <a:off x="1067105" y="6105449"/>
            <a:ext cx="15581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Agentic AI时代融资指南</a:t>
            </a:r>
            <a:endParaRPr lang="en-US" sz="1000" dirty="0"/>
          </a:p>
        </p:txBody>
      </p:sp>
      <p:sp>
        <p:nvSpPr>
          <p:cNvPr id="35" name="Text 27"/>
          <p:cNvSpPr txBox="1"/>
          <p:nvPr/>
        </p:nvSpPr>
        <p:spPr>
          <a:xfrm>
            <a:off x="9258300" y="6105449"/>
            <a:ext cx="19677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创新不止，融资不难，未来可期</a:t>
            </a:r>
            <a:endParaRPr lang="en-US" sz="1000" dirty="0"/>
          </a:p>
        </p:txBody>
      </p:sp>
      <p:sp>
        <p:nvSpPr>
          <p:cNvPr id="36" name="Text 28"/>
          <p:cNvSpPr txBox="1"/>
          <p:nvPr/>
        </p:nvSpPr>
        <p:spPr>
          <a:xfrm>
            <a:off x="1067105" y="609905"/>
            <a:ext cx="7420356"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拥抱Agentic AI浪潮，成为下一个10x创业者！</a:t>
            </a:r>
            <a:endParaRPr lang="en-US" sz="27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629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技术依赖、产业链波动、合规与政策风险等实务拆解</a:t>
            </a:r>
            <a:endParaRPr lang="en-US" sz="1200" dirty="0"/>
          </a:p>
        </p:txBody>
      </p:sp>
      <p:sp>
        <p:nvSpPr>
          <p:cNvPr id="6" name="Shape 3"/>
          <p:cNvSpPr/>
          <p:nvPr/>
        </p:nvSpPr>
        <p:spPr>
          <a:xfrm>
            <a:off x="1067105" y="1742846"/>
            <a:ext cx="28346" cy="875995"/>
          </a:xfrm>
          <a:prstGeom prst="rect">
            <a:avLst/>
          </a:prstGeom>
          <a:solidFill>
            <a:srgbClr val="2563EB"/>
          </a:solidFill>
          <a:ln/>
        </p:spPr>
      </p:sp>
      <p:sp>
        <p:nvSpPr>
          <p:cNvPr id="7" name="Shape 4"/>
          <p:cNvSpPr/>
          <p:nvPr/>
        </p:nvSpPr>
        <p:spPr>
          <a:xfrm>
            <a:off x="1067105" y="2771546"/>
            <a:ext cx="28346" cy="875995"/>
          </a:xfrm>
          <a:prstGeom prst="rect">
            <a:avLst/>
          </a:prstGeom>
          <a:solidFill>
            <a:srgbClr val="2563EB"/>
          </a:solidFill>
          <a:ln/>
        </p:spPr>
      </p:sp>
      <p:sp>
        <p:nvSpPr>
          <p:cNvPr id="8" name="Shape 5"/>
          <p:cNvSpPr/>
          <p:nvPr/>
        </p:nvSpPr>
        <p:spPr>
          <a:xfrm>
            <a:off x="1067105" y="3800246"/>
            <a:ext cx="28346" cy="875995"/>
          </a:xfrm>
          <a:prstGeom prst="rect">
            <a:avLst/>
          </a:prstGeom>
          <a:solidFill>
            <a:srgbClr val="2563EB"/>
          </a:solidFill>
          <a:ln/>
        </p:spPr>
      </p:sp>
      <p:sp>
        <p:nvSpPr>
          <p:cNvPr id="9" name="Text 6"/>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基础模型依赖风险</a:t>
            </a:r>
            <a:endParaRPr lang="en-US" sz="1200" dirty="0"/>
          </a:p>
        </p:txBody>
      </p:sp>
      <p:sp>
        <p:nvSpPr>
          <p:cNvPr id="10" name="Text 7"/>
          <p:cNvSpPr txBox="1"/>
          <p:nvPr/>
        </p:nvSpPr>
        <p:spPr>
          <a:xfrm>
            <a:off x="1209751" y="27907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监管合规不确定性</a:t>
            </a:r>
            <a:endParaRPr lang="en-US" sz="1200" dirty="0"/>
          </a:p>
        </p:txBody>
      </p:sp>
      <p:sp>
        <p:nvSpPr>
          <p:cNvPr id="11" name="Text 8"/>
          <p:cNvSpPr txBox="1"/>
          <p:nvPr/>
        </p:nvSpPr>
        <p:spPr>
          <a:xfrm>
            <a:off x="1209751" y="38194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商业模式可持续性风险</a:t>
            </a:r>
            <a:endParaRPr lang="en-US" sz="1200" dirty="0"/>
          </a:p>
        </p:txBody>
      </p:sp>
      <p:sp>
        <p:nvSpPr>
          <p:cNvPr id="12" name="Text 9"/>
          <p:cNvSpPr txBox="1"/>
          <p:nvPr/>
        </p:nvSpPr>
        <p:spPr>
          <a:xfrm>
            <a:off x="1209751" y="2018995"/>
            <a:ext cx="45866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过度依赖第三方大模型API，价格波动或政策变化可能导致成本暴涨或服务中断</a:t>
            </a:r>
            <a:endParaRPr lang="en-US" sz="1000" dirty="0"/>
          </a:p>
        </p:txBody>
      </p:sp>
      <p:sp>
        <p:nvSpPr>
          <p:cNvPr id="13" name="Text 10"/>
          <p:cNvSpPr txBox="1"/>
          <p:nvPr/>
        </p:nvSpPr>
        <p:spPr>
          <a:xfrm>
            <a:off x="1209751" y="30476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各国AI监管框架尚未成熟，隐私、安全、版权等法规变化可能导致业务调整或限制</a:t>
            </a:r>
            <a:endParaRPr lang="en-US" sz="1000" dirty="0"/>
          </a:p>
        </p:txBody>
      </p:sp>
      <p:sp>
        <p:nvSpPr>
          <p:cNvPr id="14" name="Text 11"/>
          <p:cNvSpPr txBox="1"/>
          <p:nvPr/>
        </p:nvSpPr>
        <p:spPr>
          <a:xfrm>
            <a:off x="1209751" y="40763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高计算成本、用户付费意愿低、商业模式不明确等因素导致难以实现长期盈利能力</a:t>
            </a:r>
            <a:endParaRPr lang="en-US" sz="1000" dirty="0"/>
          </a:p>
        </p:txBody>
      </p:sp>
      <p:sp>
        <p:nvSpPr>
          <p:cNvPr id="15" name="Text 12"/>
          <p:cNvSpPr txBox="1"/>
          <p:nvPr/>
        </p:nvSpPr>
        <p:spPr>
          <a:xfrm>
            <a:off x="1209751" y="2467051"/>
            <a:ext cx="5815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风险程度:</a:t>
            </a:r>
            <a:endParaRPr lang="en-US" sz="900" dirty="0"/>
          </a:p>
        </p:txBody>
      </p:sp>
      <p:sp>
        <p:nvSpPr>
          <p:cNvPr id="16" name="Text 13"/>
          <p:cNvSpPr txBox="1"/>
          <p:nvPr/>
        </p:nvSpPr>
        <p:spPr>
          <a:xfrm>
            <a:off x="1209751" y="3495751"/>
            <a:ext cx="5815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风险程度:</a:t>
            </a:r>
            <a:endParaRPr lang="en-US" sz="900" dirty="0"/>
          </a:p>
        </p:txBody>
      </p:sp>
      <p:sp>
        <p:nvSpPr>
          <p:cNvPr id="17" name="Text 14"/>
          <p:cNvSpPr txBox="1"/>
          <p:nvPr/>
        </p:nvSpPr>
        <p:spPr>
          <a:xfrm>
            <a:off x="1209751" y="4524451"/>
            <a:ext cx="5815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风险程度:</a:t>
            </a:r>
            <a:endParaRPr lang="en-US" sz="900" dirty="0"/>
          </a:p>
        </p:txBody>
      </p:sp>
      <p:sp>
        <p:nvSpPr>
          <p:cNvPr id="18" name="Shape 15"/>
          <p:cNvSpPr/>
          <p:nvPr/>
        </p:nvSpPr>
        <p:spPr>
          <a:xfrm>
            <a:off x="1971446" y="2505456"/>
            <a:ext cx="3629254" cy="75895"/>
          </a:xfrm>
          <a:prstGeom prst="roundRect">
            <a:avLst>
              <a:gd name="adj" fmla="val 602411"/>
            </a:avLst>
          </a:prstGeom>
          <a:solidFill>
            <a:srgbClr val="FECACA"/>
          </a:solidFill>
          <a:ln/>
        </p:spPr>
      </p:sp>
      <p:sp>
        <p:nvSpPr>
          <p:cNvPr id="19" name="Shape 16"/>
          <p:cNvSpPr/>
          <p:nvPr/>
        </p:nvSpPr>
        <p:spPr>
          <a:xfrm>
            <a:off x="1971446" y="3534156"/>
            <a:ext cx="3629254" cy="75895"/>
          </a:xfrm>
          <a:prstGeom prst="roundRect">
            <a:avLst>
              <a:gd name="adj" fmla="val 602411"/>
            </a:avLst>
          </a:prstGeom>
          <a:solidFill>
            <a:srgbClr val="FECACA"/>
          </a:solidFill>
          <a:ln/>
        </p:spPr>
      </p:sp>
      <p:sp>
        <p:nvSpPr>
          <p:cNvPr id="20" name="Shape 17"/>
          <p:cNvSpPr/>
          <p:nvPr/>
        </p:nvSpPr>
        <p:spPr>
          <a:xfrm>
            <a:off x="1971446" y="2505456"/>
            <a:ext cx="3086100" cy="75895"/>
          </a:xfrm>
          <a:prstGeom prst="rect">
            <a:avLst/>
          </a:prstGeom>
          <a:solidFill>
            <a:srgbClr val="EF4444"/>
          </a:solidFill>
          <a:ln/>
        </p:spPr>
      </p:sp>
      <p:sp>
        <p:nvSpPr>
          <p:cNvPr id="21" name="Shape 18"/>
          <p:cNvSpPr/>
          <p:nvPr/>
        </p:nvSpPr>
        <p:spPr>
          <a:xfrm>
            <a:off x="1971446" y="3534156"/>
            <a:ext cx="2723998" cy="75895"/>
          </a:xfrm>
          <a:prstGeom prst="rect">
            <a:avLst/>
          </a:prstGeom>
          <a:solidFill>
            <a:srgbClr val="EF4444"/>
          </a:solidFill>
          <a:ln/>
        </p:spPr>
      </p:sp>
      <p:sp>
        <p:nvSpPr>
          <p:cNvPr id="22" name="Text 19"/>
          <p:cNvSpPr txBox="1"/>
          <p:nvPr/>
        </p:nvSpPr>
        <p:spPr>
          <a:xfrm>
            <a:off x="5676595" y="2467051"/>
            <a:ext cx="210312" cy="143561"/>
          </a:xfrm>
          <a:prstGeom prst="rect">
            <a:avLst/>
          </a:prstGeom>
          <a:noFill/>
          <a:ln/>
        </p:spPr>
        <p:txBody>
          <a:bodyPr wrap="square" lIns="0" tIns="0" rIns="0" bIns="0" rtlCol="0" anchor="ctr"/>
          <a:lstStyle/>
          <a:p>
            <a:pPr algn="l" indent="0" marL="0">
              <a:buNone/>
            </a:pPr>
            <a:r>
              <a:rPr lang="en-US" sz="900" dirty="0">
                <a:solidFill>
                  <a:srgbClr val="EF4444"/>
                </a:solidFill>
                <a:latin typeface="Inter" pitchFamily="34" charset="0"/>
                <a:ea typeface="Inter" pitchFamily="34" charset="-122"/>
                <a:cs typeface="Inter" pitchFamily="34" charset="-120"/>
              </a:rPr>
              <a:t>高</a:t>
            </a:r>
            <a:endParaRPr lang="en-US" sz="900" dirty="0"/>
          </a:p>
        </p:txBody>
      </p:sp>
      <p:sp>
        <p:nvSpPr>
          <p:cNvPr id="23" name="Text 20"/>
          <p:cNvSpPr txBox="1"/>
          <p:nvPr/>
        </p:nvSpPr>
        <p:spPr>
          <a:xfrm>
            <a:off x="5676595" y="3495751"/>
            <a:ext cx="210312" cy="143561"/>
          </a:xfrm>
          <a:prstGeom prst="rect">
            <a:avLst/>
          </a:prstGeom>
          <a:noFill/>
          <a:ln/>
        </p:spPr>
        <p:txBody>
          <a:bodyPr wrap="square" lIns="0" tIns="0" rIns="0" bIns="0" rtlCol="0" anchor="ctr"/>
          <a:lstStyle/>
          <a:p>
            <a:pPr algn="l" indent="0" marL="0">
              <a:buNone/>
            </a:pPr>
            <a:r>
              <a:rPr lang="en-US" sz="900" dirty="0">
                <a:solidFill>
                  <a:srgbClr val="EF4444"/>
                </a:solidFill>
                <a:latin typeface="Inter" pitchFamily="34" charset="0"/>
                <a:ea typeface="Inter" pitchFamily="34" charset="-122"/>
                <a:cs typeface="Inter" pitchFamily="34" charset="-120"/>
              </a:rPr>
              <a:t>高</a:t>
            </a:r>
            <a:endParaRPr lang="en-US" sz="900" dirty="0"/>
          </a:p>
        </p:txBody>
      </p:sp>
      <p:sp>
        <p:nvSpPr>
          <p:cNvPr id="24" name="Shape 21"/>
          <p:cNvSpPr/>
          <p:nvPr/>
        </p:nvSpPr>
        <p:spPr>
          <a:xfrm>
            <a:off x="1971446" y="4562856"/>
            <a:ext cx="3514954" cy="75895"/>
          </a:xfrm>
          <a:prstGeom prst="roundRect">
            <a:avLst>
              <a:gd name="adj" fmla="val 602411"/>
            </a:avLst>
          </a:prstGeom>
          <a:solidFill>
            <a:srgbClr val="FDE68A"/>
          </a:solidFill>
          <a:ln/>
        </p:spPr>
      </p:sp>
      <p:sp>
        <p:nvSpPr>
          <p:cNvPr id="25" name="Shape 22"/>
          <p:cNvSpPr/>
          <p:nvPr/>
        </p:nvSpPr>
        <p:spPr>
          <a:xfrm>
            <a:off x="1971446" y="4562856"/>
            <a:ext cx="2286000" cy="75895"/>
          </a:xfrm>
          <a:prstGeom prst="rect">
            <a:avLst/>
          </a:prstGeom>
          <a:solidFill>
            <a:srgbClr val="F59E0B"/>
          </a:solidFill>
          <a:ln/>
        </p:spPr>
      </p:sp>
      <p:sp>
        <p:nvSpPr>
          <p:cNvPr id="26" name="Text 23"/>
          <p:cNvSpPr txBox="1"/>
          <p:nvPr/>
        </p:nvSpPr>
        <p:spPr>
          <a:xfrm>
            <a:off x="5562295" y="4524451"/>
            <a:ext cx="324612" cy="143561"/>
          </a:xfrm>
          <a:prstGeom prst="rect">
            <a:avLst/>
          </a:prstGeom>
          <a:noFill/>
          <a:ln/>
        </p:spPr>
        <p:txBody>
          <a:bodyPr wrap="square" lIns="0" tIns="0" rIns="0" bIns="0" rtlCol="0" anchor="ctr"/>
          <a:lstStyle/>
          <a:p>
            <a:pPr algn="l" indent="0" marL="0">
              <a:buNone/>
            </a:pPr>
            <a:r>
              <a:rPr lang="en-US" sz="900" dirty="0">
                <a:solidFill>
                  <a:srgbClr val="F59E0B"/>
                </a:solidFill>
                <a:latin typeface="Inter" pitchFamily="34" charset="0"/>
                <a:ea typeface="Inter" pitchFamily="34" charset="-122"/>
                <a:cs typeface="Inter" pitchFamily="34" charset="-120"/>
              </a:rPr>
              <a:t>中高</a:t>
            </a:r>
            <a:endParaRPr lang="en-US" sz="900" dirty="0"/>
          </a:p>
        </p:txBody>
      </p:sp>
      <p:sp>
        <p:nvSpPr>
          <p:cNvPr id="27" name="Shape 24"/>
          <p:cNvSpPr/>
          <p:nvPr/>
        </p:nvSpPr>
        <p:spPr>
          <a:xfrm>
            <a:off x="6248095" y="1742846"/>
            <a:ext cx="4876495" cy="1733702"/>
          </a:xfrm>
          <a:prstGeom prst="roundRect">
            <a:avLst>
              <a:gd name="adj" fmla="val 2318"/>
            </a:avLst>
          </a:prstGeom>
          <a:noFill/>
          <a:ln w="12700">
            <a:solidFill>
              <a:srgbClr val="E5E7EB"/>
            </a:solidFill>
            <a:prstDash val="solid"/>
          </a:ln>
        </p:spPr>
      </p:sp>
      <p:pic>
        <p:nvPicPr>
          <p:cNvPr id="28"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9" name="Text 25"/>
          <p:cNvSpPr txBox="1"/>
          <p:nvPr/>
        </p:nvSpPr>
        <p:spPr>
          <a:xfrm>
            <a:off x="6752844" y="1962302"/>
            <a:ext cx="11914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其他特殊风险点</a:t>
            </a:r>
            <a:endParaRPr lang="en-US" sz="1200" dirty="0"/>
          </a:p>
        </p:txBody>
      </p:sp>
      <p:sp>
        <p:nvSpPr>
          <p:cNvPr id="30" name="Text 26"/>
          <p:cNvSpPr txBox="1"/>
          <p:nvPr/>
        </p:nvSpPr>
        <p:spPr>
          <a:xfrm>
            <a:off x="6676949" y="2295144"/>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幻觉问题</a:t>
            </a:r>
            <a:endParaRPr lang="en-US" sz="1000" dirty="0"/>
          </a:p>
        </p:txBody>
      </p:sp>
      <p:sp>
        <p:nvSpPr>
          <p:cNvPr id="31" name="Text 27"/>
          <p:cNvSpPr txBox="1"/>
          <p:nvPr/>
        </p:nvSpPr>
        <p:spPr>
          <a:xfrm>
            <a:off x="6676949" y="25621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产业链波动</a:t>
            </a:r>
            <a:endParaRPr lang="en-US" sz="1000" dirty="0"/>
          </a:p>
        </p:txBody>
      </p:sp>
      <p:sp>
        <p:nvSpPr>
          <p:cNvPr id="32" name="Text 28"/>
          <p:cNvSpPr txBox="1"/>
          <p:nvPr/>
        </p:nvSpPr>
        <p:spPr>
          <a:xfrm>
            <a:off x="6676949" y="2829154"/>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技术迭代加速</a:t>
            </a:r>
            <a:endParaRPr lang="en-US" sz="1000" dirty="0"/>
          </a:p>
        </p:txBody>
      </p:sp>
      <p:sp>
        <p:nvSpPr>
          <p:cNvPr id="33" name="Text 29"/>
          <p:cNvSpPr txBox="1"/>
          <p:nvPr/>
        </p:nvSpPr>
        <p:spPr>
          <a:xfrm>
            <a:off x="6676949" y="3095244"/>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地缘政治风险</a:t>
            </a:r>
            <a:endParaRPr lang="en-US" sz="1000" dirty="0"/>
          </a:p>
        </p:txBody>
      </p:sp>
      <p:sp>
        <p:nvSpPr>
          <p:cNvPr id="34" name="Text 30"/>
          <p:cNvSpPr txBox="1"/>
          <p:nvPr/>
        </p:nvSpPr>
        <p:spPr>
          <a:xfrm>
            <a:off x="7210044" y="2295144"/>
            <a:ext cx="31482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：Agent输出虚假信息可能导致业务损失或法律责任</a:t>
            </a:r>
            <a:endParaRPr lang="en-US" sz="1000" dirty="0"/>
          </a:p>
        </p:txBody>
      </p:sp>
      <p:sp>
        <p:nvSpPr>
          <p:cNvPr id="35" name="Text 31"/>
          <p:cNvSpPr txBox="1"/>
          <p:nvPr/>
        </p:nvSpPr>
        <p:spPr>
          <a:xfrm>
            <a:off x="7343546" y="2562149"/>
            <a:ext cx="2919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：算力短缺、GPU价格波动可能导致成本不可控</a:t>
            </a:r>
            <a:endParaRPr lang="en-US" sz="1000" dirty="0"/>
          </a:p>
        </p:txBody>
      </p:sp>
      <p:sp>
        <p:nvSpPr>
          <p:cNvPr id="36" name="Text 32"/>
          <p:cNvSpPr txBox="1"/>
          <p:nvPr/>
        </p:nvSpPr>
        <p:spPr>
          <a:xfrm>
            <a:off x="7477049" y="2829154"/>
            <a:ext cx="33009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：新技术快速迭代可能使现有产品和技术方案迅速过时</a:t>
            </a:r>
            <a:endParaRPr lang="en-US" sz="1000" dirty="0"/>
          </a:p>
        </p:txBody>
      </p:sp>
      <p:sp>
        <p:nvSpPr>
          <p:cNvPr id="37" name="Text 33"/>
          <p:cNvSpPr txBox="1"/>
          <p:nvPr/>
        </p:nvSpPr>
        <p:spPr>
          <a:xfrm>
            <a:off x="7477049" y="3095244"/>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：中美科技脱钩可能导致跨境业务限制或断供风险</a:t>
            </a:r>
            <a:endParaRPr lang="en-US" sz="1000" dirty="0"/>
          </a:p>
        </p:txBody>
      </p:sp>
      <p:sp>
        <p:nvSpPr>
          <p:cNvPr id="38" name="Shape 34"/>
          <p:cNvSpPr/>
          <p:nvPr/>
        </p:nvSpPr>
        <p:spPr>
          <a:xfrm>
            <a:off x="6248095" y="3666744"/>
            <a:ext cx="4876495" cy="1733702"/>
          </a:xfrm>
          <a:prstGeom prst="roundRect">
            <a:avLst>
              <a:gd name="adj" fmla="val 2318"/>
            </a:avLst>
          </a:prstGeom>
          <a:solidFill>
            <a:srgbClr val="EFF6FF"/>
          </a:solidFill>
          <a:ln w="12700">
            <a:solidFill>
              <a:srgbClr val="DBEAFE"/>
            </a:solidFill>
            <a:prstDash val="solid"/>
          </a:ln>
        </p:spPr>
      </p:sp>
      <p:pic>
        <p:nvPicPr>
          <p:cNvPr id="39" name="Image 2" descr="preencoded.png">    </p:cNvPr>
          <p:cNvPicPr>
            <a:picLocks noChangeAspect="1"/>
          </p:cNvPicPr>
          <p:nvPr/>
        </p:nvPicPr>
        <p:blipFill>
          <a:blip r:embed="rId3"/>
          <a:srcRect l="0" r="0" t="0" b="0"/>
          <a:stretch/>
        </p:blipFill>
        <p:spPr>
          <a:xfrm>
            <a:off x="6448349" y="3886200"/>
            <a:ext cx="190195" cy="190195"/>
          </a:xfrm>
          <a:prstGeom prst="rect">
            <a:avLst/>
          </a:prstGeom>
        </p:spPr>
      </p:pic>
      <p:sp>
        <p:nvSpPr>
          <p:cNvPr id="40" name="Text 35"/>
          <p:cNvSpPr txBox="1"/>
          <p:nvPr/>
        </p:nvSpPr>
        <p:spPr>
          <a:xfrm>
            <a:off x="6752844" y="3886200"/>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投资防御策略</a:t>
            </a:r>
            <a:endParaRPr lang="en-US" sz="1200" dirty="0"/>
          </a:p>
        </p:txBody>
      </p:sp>
      <p:sp>
        <p:nvSpPr>
          <p:cNvPr id="41" name="Text 36"/>
          <p:cNvSpPr txBox="1"/>
          <p:nvPr/>
        </p:nvSpPr>
        <p:spPr>
          <a:xfrm>
            <a:off x="6676949" y="4219956"/>
            <a:ext cx="32817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优先考虑有自研小模型能力、可本地部署的Agent企业</a:t>
            </a:r>
            <a:endParaRPr lang="en-US" sz="1000" dirty="0"/>
          </a:p>
        </p:txBody>
      </p:sp>
      <p:sp>
        <p:nvSpPr>
          <p:cNvPr id="42" name="Text 37"/>
          <p:cNvSpPr txBox="1"/>
          <p:nvPr/>
        </p:nvSpPr>
        <p:spPr>
          <a:xfrm>
            <a:off x="6676949" y="4486046"/>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评估团队应对监管变化的适应能力和合规意识</a:t>
            </a:r>
            <a:endParaRPr lang="en-US" sz="1000" dirty="0"/>
          </a:p>
        </p:txBody>
      </p:sp>
      <p:sp>
        <p:nvSpPr>
          <p:cNvPr id="43" name="Text 38"/>
          <p:cNvSpPr txBox="1"/>
          <p:nvPr/>
        </p:nvSpPr>
        <p:spPr>
          <a:xfrm>
            <a:off x="6676949" y="4753051"/>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关注成本结构和盈利路径，避免纯烧钱模式</a:t>
            </a:r>
            <a:endParaRPr lang="en-US" sz="1000" dirty="0"/>
          </a:p>
        </p:txBody>
      </p:sp>
      <p:sp>
        <p:nvSpPr>
          <p:cNvPr id="44" name="Text 39"/>
          <p:cNvSpPr txBox="1"/>
          <p:nvPr/>
        </p:nvSpPr>
        <p:spPr>
          <a:xfrm>
            <a:off x="6676949" y="5020056"/>
            <a:ext cx="23289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验证业务场景实际ROI和客户留存数据</a:t>
            </a:r>
            <a:endParaRPr lang="en-US" sz="1000" dirty="0"/>
          </a:p>
        </p:txBody>
      </p:sp>
      <p:sp>
        <p:nvSpPr>
          <p:cNvPr id="45" name="Shape 40"/>
          <p:cNvSpPr/>
          <p:nvPr/>
        </p:nvSpPr>
        <p:spPr>
          <a:xfrm>
            <a:off x="1067105" y="5400446"/>
            <a:ext cx="10058400" cy="9144"/>
          </a:xfrm>
          <a:prstGeom prst="rect">
            <a:avLst/>
          </a:prstGeom>
          <a:solidFill>
            <a:srgbClr val="E5E7EB"/>
          </a:solidFill>
          <a:ln/>
        </p:spPr>
      </p:sp>
      <p:pic>
        <p:nvPicPr>
          <p:cNvPr id="46" name="Image 3" descr="preencoded.png">    </p:cNvPr>
          <p:cNvPicPr>
            <a:picLocks noChangeAspect="1"/>
          </p:cNvPicPr>
          <p:nvPr/>
        </p:nvPicPr>
        <p:blipFill>
          <a:blip r:embed="rId4"/>
          <a:srcRect l="0" r="0" t="0" b="0"/>
          <a:stretch/>
        </p:blipFill>
        <p:spPr>
          <a:xfrm>
            <a:off x="1067105" y="5591556"/>
            <a:ext cx="133502" cy="133502"/>
          </a:xfrm>
          <a:prstGeom prst="rect">
            <a:avLst/>
          </a:prstGeom>
        </p:spPr>
      </p:pic>
      <p:sp>
        <p:nvSpPr>
          <p:cNvPr id="47" name="Text 41"/>
          <p:cNvSpPr txBox="1"/>
          <p:nvPr/>
        </p:nvSpPr>
        <p:spPr>
          <a:xfrm>
            <a:off x="1276502" y="5572354"/>
            <a:ext cx="5843930"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关键洞察：垂直领域AI Agent企业通常具备更清晰的风险控制路径和商业模式，投资风险相对较低</a:t>
            </a:r>
            <a:endParaRPr lang="en-US" sz="1000" dirty="0"/>
          </a:p>
        </p:txBody>
      </p:sp>
      <p:sp>
        <p:nvSpPr>
          <p:cNvPr id="48" name="Shape 42"/>
          <p:cNvSpPr/>
          <p:nvPr/>
        </p:nvSpPr>
        <p:spPr>
          <a:xfrm>
            <a:off x="1429207" y="1714500"/>
            <a:ext cx="57607" cy="57607"/>
          </a:xfrm>
          <a:prstGeom prst="ellipse">
            <a:avLst/>
          </a:prstGeom>
          <a:solidFill>
            <a:srgbClr val="3B82F6"/>
          </a:solidFill>
          <a:ln/>
        </p:spPr>
      </p:sp>
      <p:sp>
        <p:nvSpPr>
          <p:cNvPr id="49" name="Shape 43"/>
          <p:cNvSpPr/>
          <p:nvPr/>
        </p:nvSpPr>
        <p:spPr>
          <a:xfrm>
            <a:off x="1904695" y="2095805"/>
            <a:ext cx="57607" cy="57607"/>
          </a:xfrm>
          <a:prstGeom prst="ellipse">
            <a:avLst/>
          </a:prstGeom>
          <a:solidFill>
            <a:srgbClr val="3B82F6"/>
          </a:solidFill>
          <a:ln/>
        </p:spPr>
      </p:sp>
      <p:sp>
        <p:nvSpPr>
          <p:cNvPr id="50" name="Shape 44"/>
          <p:cNvSpPr/>
          <p:nvPr/>
        </p:nvSpPr>
        <p:spPr>
          <a:xfrm>
            <a:off x="1333195" y="2476195"/>
            <a:ext cx="57607" cy="57607"/>
          </a:xfrm>
          <a:prstGeom prst="ellipse">
            <a:avLst/>
          </a:prstGeom>
          <a:solidFill>
            <a:srgbClr val="3B82F6"/>
          </a:solidFill>
          <a:ln/>
        </p:spPr>
      </p:sp>
      <p:sp>
        <p:nvSpPr>
          <p:cNvPr id="51" name="Shape 45"/>
          <p:cNvSpPr/>
          <p:nvPr/>
        </p:nvSpPr>
        <p:spPr>
          <a:xfrm>
            <a:off x="1444752" y="1861718"/>
            <a:ext cx="476402" cy="9144"/>
          </a:xfrm>
          <a:prstGeom prst="rect">
            <a:avLst/>
          </a:prstGeom>
          <a:solidFill>
            <a:srgbClr val="3B82F6">
              <a:alpha val="20000"/>
            </a:srgbClr>
          </a:solidFill>
          <a:ln/>
        </p:spPr>
      </p:sp>
      <p:sp>
        <p:nvSpPr>
          <p:cNvPr id="52" name="Shape 46"/>
          <p:cNvSpPr/>
          <p:nvPr/>
        </p:nvSpPr>
        <p:spPr>
          <a:xfrm>
            <a:off x="1837944" y="1940357"/>
            <a:ext cx="571500" cy="9144"/>
          </a:xfrm>
          <a:prstGeom prst="rect">
            <a:avLst/>
          </a:prstGeom>
          <a:solidFill>
            <a:srgbClr val="3B82F6">
              <a:alpha val="20000"/>
            </a:srgbClr>
          </a:solidFill>
          <a:ln/>
        </p:spPr>
      </p:sp>
      <p:sp>
        <p:nvSpPr>
          <p:cNvPr id="53" name="Text 47"/>
          <p:cNvSpPr txBox="1"/>
          <p:nvPr/>
        </p:nvSpPr>
        <p:spPr>
          <a:xfrm>
            <a:off x="1067105" y="609905"/>
            <a:ext cx="3424428"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AI Agent公司特殊风险点</a:t>
            </a:r>
            <a:endParaRPr lang="en-US" sz="2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Shape 0"/>
          <p:cNvSpPr/>
          <p:nvPr/>
        </p:nvSpPr>
        <p:spPr>
          <a:xfrm>
            <a:off x="0" y="0"/>
            <a:ext cx="12191695" cy="7648956"/>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4976165"/>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5817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预算12-36个月，核心指标与业务模型落地能力分析</a:t>
            </a:r>
            <a:endParaRPr lang="en-US" sz="1200" dirty="0"/>
          </a:p>
        </p:txBody>
      </p:sp>
      <p:sp>
        <p:nvSpPr>
          <p:cNvPr id="6" name="Shape 3"/>
          <p:cNvSpPr/>
          <p:nvPr/>
        </p:nvSpPr>
        <p:spPr>
          <a:xfrm>
            <a:off x="1067105" y="4714646"/>
            <a:ext cx="3200400" cy="990295"/>
          </a:xfrm>
          <a:prstGeom prst="roundRect">
            <a:avLst>
              <a:gd name="adj" fmla="val 5327"/>
            </a:avLst>
          </a:prstGeom>
          <a:solidFill>
            <a:srgbClr val="EFF6FF"/>
          </a:solidFill>
          <a:ln/>
        </p:spPr>
      </p:sp>
      <p:sp>
        <p:nvSpPr>
          <p:cNvPr id="7" name="Shape 4"/>
          <p:cNvSpPr/>
          <p:nvPr/>
        </p:nvSpPr>
        <p:spPr>
          <a:xfrm>
            <a:off x="1067105" y="4714646"/>
            <a:ext cx="28346" cy="990295"/>
          </a:xfrm>
          <a:prstGeom prst="rect">
            <a:avLst/>
          </a:prstGeom>
          <a:solidFill>
            <a:srgbClr val="2563EB"/>
          </a:solidFill>
          <a:ln/>
        </p:spPr>
      </p:sp>
      <p:pic>
        <p:nvPicPr>
          <p:cNvPr id="8" name="Image 1" descr="preencoded.png">    </p:cNvPr>
          <p:cNvPicPr>
            <a:picLocks noChangeAspect="1"/>
          </p:cNvPicPr>
          <p:nvPr/>
        </p:nvPicPr>
        <p:blipFill>
          <a:blip r:embed="rId2"/>
          <a:srcRect l="0" r="0" t="-43" b="-43"/>
          <a:stretch/>
        </p:blipFill>
        <p:spPr>
          <a:xfrm>
            <a:off x="1209751" y="4905756"/>
            <a:ext cx="133502" cy="152705"/>
          </a:xfrm>
          <a:prstGeom prst="rect">
            <a:avLst/>
          </a:prstGeom>
        </p:spPr>
      </p:pic>
      <p:sp>
        <p:nvSpPr>
          <p:cNvPr id="9" name="Shape 5"/>
          <p:cNvSpPr/>
          <p:nvPr/>
        </p:nvSpPr>
        <p:spPr>
          <a:xfrm>
            <a:off x="4496105" y="4714646"/>
            <a:ext cx="3200400" cy="990295"/>
          </a:xfrm>
          <a:prstGeom prst="roundRect">
            <a:avLst>
              <a:gd name="adj" fmla="val 5327"/>
            </a:avLst>
          </a:prstGeom>
          <a:solidFill>
            <a:srgbClr val="EFF6FF"/>
          </a:solidFill>
          <a:ln/>
        </p:spPr>
      </p:sp>
      <p:sp>
        <p:nvSpPr>
          <p:cNvPr id="10" name="Shape 6"/>
          <p:cNvSpPr/>
          <p:nvPr/>
        </p:nvSpPr>
        <p:spPr>
          <a:xfrm>
            <a:off x="4496105" y="4714646"/>
            <a:ext cx="28346" cy="990295"/>
          </a:xfrm>
          <a:prstGeom prst="rect">
            <a:avLst/>
          </a:prstGeom>
          <a:solidFill>
            <a:srgbClr val="2563EB"/>
          </a:solidFill>
          <a:ln/>
        </p:spPr>
      </p:sp>
      <p:sp>
        <p:nvSpPr>
          <p:cNvPr id="11" name="Shape 7"/>
          <p:cNvSpPr/>
          <p:nvPr/>
        </p:nvSpPr>
        <p:spPr>
          <a:xfrm>
            <a:off x="7925105" y="4714646"/>
            <a:ext cx="3200400" cy="990295"/>
          </a:xfrm>
          <a:prstGeom prst="roundRect">
            <a:avLst>
              <a:gd name="adj" fmla="val 5327"/>
            </a:avLst>
          </a:prstGeom>
          <a:solidFill>
            <a:srgbClr val="EFF6FF"/>
          </a:solidFill>
          <a:ln/>
        </p:spPr>
      </p:sp>
      <p:sp>
        <p:nvSpPr>
          <p:cNvPr id="12" name="Shape 8"/>
          <p:cNvSpPr/>
          <p:nvPr/>
        </p:nvSpPr>
        <p:spPr>
          <a:xfrm>
            <a:off x="7925105" y="4714646"/>
            <a:ext cx="28346" cy="990295"/>
          </a:xfrm>
          <a:prstGeom prst="rect">
            <a:avLst/>
          </a:prstGeom>
          <a:solidFill>
            <a:srgbClr val="2563EB"/>
          </a:solidFill>
          <a:ln/>
        </p:spPr>
      </p:sp>
      <p:sp>
        <p:nvSpPr>
          <p:cNvPr id="13" name="Text 9"/>
          <p:cNvSpPr txBox="1"/>
          <p:nvPr/>
        </p:nvSpPr>
        <p:spPr>
          <a:xfrm>
            <a:off x="1419149" y="4886554"/>
            <a:ext cx="1677010"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早期阶段（天使-A轮）</a:t>
            </a:r>
            <a:endParaRPr lang="en-US" sz="1200" dirty="0"/>
          </a:p>
        </p:txBody>
      </p:sp>
      <p:sp>
        <p:nvSpPr>
          <p:cNvPr id="14" name="Text 10"/>
          <p:cNvSpPr txBox="1"/>
          <p:nvPr/>
        </p:nvSpPr>
        <p:spPr>
          <a:xfrm>
            <a:off x="8296351" y="4886554"/>
            <a:ext cx="14959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业务与财务匹配评估</a:t>
            </a:r>
            <a:endParaRPr lang="en-US" sz="1200" dirty="0"/>
          </a:p>
        </p:txBody>
      </p:sp>
      <p:sp>
        <p:nvSpPr>
          <p:cNvPr id="15" name="Text 11"/>
          <p:cNvSpPr txBox="1"/>
          <p:nvPr/>
        </p:nvSpPr>
        <p:spPr>
          <a:xfrm>
            <a:off x="1209751" y="5181905"/>
            <a:ext cx="29105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18个月现金流规划，平均烧钱率控制在融资总额的4-5%/月，需预留3个月缓冲期</a:t>
            </a:r>
            <a:endParaRPr lang="en-US" sz="1000" dirty="0"/>
          </a:p>
        </p:txBody>
      </p:sp>
      <p:pic>
        <p:nvPicPr>
          <p:cNvPr id="16" name="Image 2" descr="preencoded.png">    </p:cNvPr>
          <p:cNvPicPr>
            <a:picLocks noChangeAspect="1"/>
          </p:cNvPicPr>
          <p:nvPr/>
        </p:nvPicPr>
        <p:blipFill>
          <a:blip r:embed="rId3"/>
          <a:srcRect l="0" r="0" t="0" b="0"/>
          <a:stretch/>
        </p:blipFill>
        <p:spPr>
          <a:xfrm>
            <a:off x="4638751" y="4905756"/>
            <a:ext cx="152705" cy="152705"/>
          </a:xfrm>
          <a:prstGeom prst="rect">
            <a:avLst/>
          </a:prstGeom>
        </p:spPr>
      </p:pic>
      <p:sp>
        <p:nvSpPr>
          <p:cNvPr id="17" name="Text 12"/>
          <p:cNvSpPr txBox="1"/>
          <p:nvPr/>
        </p:nvSpPr>
        <p:spPr>
          <a:xfrm>
            <a:off x="4867351" y="4886554"/>
            <a:ext cx="1591056"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成长期（B轮及以后）</a:t>
            </a:r>
            <a:endParaRPr lang="en-US" sz="1200" dirty="0"/>
          </a:p>
        </p:txBody>
      </p:sp>
      <p:sp>
        <p:nvSpPr>
          <p:cNvPr id="18" name="Text 13"/>
          <p:cNvSpPr txBox="1"/>
          <p:nvPr/>
        </p:nvSpPr>
        <p:spPr>
          <a:xfrm>
            <a:off x="4638751" y="5181905"/>
            <a:ext cx="29105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36个月规划，收入预测准确性要求提升，LTV与CAC比例≥3:1，关注单位经济学指标</a:t>
            </a:r>
            <a:endParaRPr lang="en-US" sz="1000" dirty="0"/>
          </a:p>
        </p:txBody>
      </p:sp>
      <p:pic>
        <p:nvPicPr>
          <p:cNvPr id="19" name="Image 3" descr="preencoded.png">    </p:cNvPr>
          <p:cNvPicPr>
            <a:picLocks noChangeAspect="1"/>
          </p:cNvPicPr>
          <p:nvPr/>
        </p:nvPicPr>
        <p:blipFill>
          <a:blip r:embed="rId4"/>
          <a:srcRect l="0" r="0" t="0" b="0"/>
          <a:stretch/>
        </p:blipFill>
        <p:spPr>
          <a:xfrm>
            <a:off x="8067751" y="4905756"/>
            <a:ext cx="152705" cy="152705"/>
          </a:xfrm>
          <a:prstGeom prst="rect">
            <a:avLst/>
          </a:prstGeom>
        </p:spPr>
      </p:pic>
      <p:sp>
        <p:nvSpPr>
          <p:cNvPr id="20" name="Text 14"/>
          <p:cNvSpPr txBox="1"/>
          <p:nvPr/>
        </p:nvSpPr>
        <p:spPr>
          <a:xfrm>
            <a:off x="8067751" y="5181905"/>
            <a:ext cx="27678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业务进展与财务计划匹配度是后续融资重要参考，理想情况是完成85%以上预设目标</a:t>
            </a:r>
            <a:endParaRPr lang="en-US" sz="1000" dirty="0"/>
          </a:p>
        </p:txBody>
      </p:sp>
      <p:sp>
        <p:nvSpPr>
          <p:cNvPr id="21" name="Shape 15"/>
          <p:cNvSpPr/>
          <p:nvPr/>
        </p:nvSpPr>
        <p:spPr>
          <a:xfrm>
            <a:off x="1067105"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2" name="Shape 16"/>
          <p:cNvSpPr/>
          <p:nvPr/>
        </p:nvSpPr>
        <p:spPr>
          <a:xfrm>
            <a:off x="3619195"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3" name="Shape 17"/>
          <p:cNvSpPr/>
          <p:nvPr/>
        </p:nvSpPr>
        <p:spPr>
          <a:xfrm>
            <a:off x="6172200"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4" name="Shape 18"/>
          <p:cNvSpPr/>
          <p:nvPr/>
        </p:nvSpPr>
        <p:spPr>
          <a:xfrm>
            <a:off x="8725205"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5" name="Text 19"/>
          <p:cNvSpPr txBox="1"/>
          <p:nvPr/>
        </p:nvSpPr>
        <p:spPr>
          <a:xfrm>
            <a:off x="1190549" y="6152998"/>
            <a:ext cx="783641"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MRR增长率</a:t>
            </a:r>
            <a:endParaRPr lang="en-US" sz="1000" dirty="0"/>
          </a:p>
        </p:txBody>
      </p:sp>
      <p:sp>
        <p:nvSpPr>
          <p:cNvPr id="26" name="Text 20"/>
          <p:cNvSpPr txBox="1"/>
          <p:nvPr/>
        </p:nvSpPr>
        <p:spPr>
          <a:xfrm>
            <a:off x="3743554" y="6152998"/>
            <a:ext cx="488290"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毛利率</a:t>
            </a:r>
            <a:endParaRPr lang="en-US" sz="1000" dirty="0"/>
          </a:p>
        </p:txBody>
      </p:sp>
      <p:sp>
        <p:nvSpPr>
          <p:cNvPr id="27" name="Text 21"/>
          <p:cNvSpPr txBox="1"/>
          <p:nvPr/>
        </p:nvSpPr>
        <p:spPr>
          <a:xfrm>
            <a:off x="6295644" y="6152998"/>
            <a:ext cx="878738"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现金回收周期</a:t>
            </a:r>
            <a:endParaRPr lang="en-US" sz="1000" dirty="0"/>
          </a:p>
        </p:txBody>
      </p:sp>
      <p:sp>
        <p:nvSpPr>
          <p:cNvPr id="28" name="Text 22"/>
          <p:cNvSpPr txBox="1"/>
          <p:nvPr/>
        </p:nvSpPr>
        <p:spPr>
          <a:xfrm>
            <a:off x="8848649" y="6152998"/>
            <a:ext cx="488290"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留存率</a:t>
            </a:r>
            <a:endParaRPr lang="en-US" sz="1000" dirty="0"/>
          </a:p>
        </p:txBody>
      </p:sp>
      <p:sp>
        <p:nvSpPr>
          <p:cNvPr id="29" name="Text 23"/>
          <p:cNvSpPr txBox="1"/>
          <p:nvPr/>
        </p:nvSpPr>
        <p:spPr>
          <a:xfrm>
            <a:off x="1190549" y="6376111"/>
            <a:ext cx="905256"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≥15%/月</a:t>
            </a:r>
            <a:endParaRPr lang="en-US" sz="1500" dirty="0"/>
          </a:p>
        </p:txBody>
      </p:sp>
      <p:sp>
        <p:nvSpPr>
          <p:cNvPr id="30" name="Text 24"/>
          <p:cNvSpPr txBox="1"/>
          <p:nvPr/>
        </p:nvSpPr>
        <p:spPr>
          <a:xfrm>
            <a:off x="3743554" y="6376111"/>
            <a:ext cx="685800"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≥65%</a:t>
            </a:r>
            <a:endParaRPr lang="en-US" sz="1500" dirty="0"/>
          </a:p>
        </p:txBody>
      </p:sp>
      <p:sp>
        <p:nvSpPr>
          <p:cNvPr id="31" name="Text 25"/>
          <p:cNvSpPr txBox="1"/>
          <p:nvPr/>
        </p:nvSpPr>
        <p:spPr>
          <a:xfrm>
            <a:off x="6295644" y="6376111"/>
            <a:ext cx="829361"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≤12个月</a:t>
            </a:r>
            <a:endParaRPr lang="en-US" sz="1500" dirty="0"/>
          </a:p>
        </p:txBody>
      </p:sp>
      <p:sp>
        <p:nvSpPr>
          <p:cNvPr id="32" name="Text 26"/>
          <p:cNvSpPr txBox="1"/>
          <p:nvPr/>
        </p:nvSpPr>
        <p:spPr>
          <a:xfrm>
            <a:off x="8848649" y="6376111"/>
            <a:ext cx="685800"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≥85%</a:t>
            </a:r>
            <a:endParaRPr lang="en-US" sz="1500" dirty="0"/>
          </a:p>
        </p:txBody>
      </p:sp>
      <p:sp>
        <p:nvSpPr>
          <p:cNvPr id="33" name="Shape 27"/>
          <p:cNvSpPr/>
          <p:nvPr/>
        </p:nvSpPr>
        <p:spPr>
          <a:xfrm>
            <a:off x="1067105" y="6719011"/>
            <a:ext cx="10058400" cy="9144"/>
          </a:xfrm>
          <a:prstGeom prst="rect">
            <a:avLst/>
          </a:prstGeom>
          <a:solidFill>
            <a:srgbClr val="E5E7EB"/>
          </a:solidFill>
          <a:ln/>
        </p:spPr>
      </p:sp>
      <p:sp>
        <p:nvSpPr>
          <p:cNvPr id="34" name="Text 28"/>
          <p:cNvSpPr txBox="1"/>
          <p:nvPr/>
        </p:nvSpPr>
        <p:spPr>
          <a:xfrm>
            <a:off x="1067105" y="6880860"/>
            <a:ext cx="27057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头部VC调研数据、Portfolio企业财务分析</a:t>
            </a:r>
            <a:endParaRPr lang="en-US" sz="900" dirty="0"/>
          </a:p>
        </p:txBody>
      </p:sp>
      <p:pic>
        <p:nvPicPr>
          <p:cNvPr id="35" name="Image 4" descr="preencoded.png">    </p:cNvPr>
          <p:cNvPicPr>
            <a:picLocks noChangeAspect="1"/>
          </p:cNvPicPr>
          <p:nvPr/>
        </p:nvPicPr>
        <p:blipFill>
          <a:blip r:embed="rId5"/>
          <a:srcRect l="0" r="0" t="0" b="0"/>
          <a:stretch/>
        </p:blipFill>
        <p:spPr>
          <a:xfrm>
            <a:off x="8400593" y="6895490"/>
            <a:ext cx="114300" cy="114300"/>
          </a:xfrm>
          <a:prstGeom prst="rect">
            <a:avLst/>
          </a:prstGeom>
        </p:spPr>
      </p:pic>
      <p:sp>
        <p:nvSpPr>
          <p:cNvPr id="36" name="Text 29"/>
          <p:cNvSpPr txBox="1"/>
          <p:nvPr/>
        </p:nvSpPr>
        <p:spPr>
          <a:xfrm>
            <a:off x="8553298" y="6880860"/>
            <a:ext cx="26673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投资人说: "我们更看重预测的合理性，而非乐观性"</a:t>
            </a:r>
            <a:endParaRPr lang="en-US" sz="900" dirty="0"/>
          </a:p>
        </p:txBody>
      </p:sp>
      <p:sp>
        <p:nvSpPr>
          <p:cNvPr id="37" name="Shape 30"/>
          <p:cNvSpPr/>
          <p:nvPr/>
        </p:nvSpPr>
        <p:spPr>
          <a:xfrm>
            <a:off x="10420502" y="1143000"/>
            <a:ext cx="57607" cy="57607"/>
          </a:xfrm>
          <a:prstGeom prst="ellipse">
            <a:avLst/>
          </a:prstGeom>
          <a:solidFill>
            <a:srgbClr val="3B82F6"/>
          </a:solidFill>
          <a:ln/>
        </p:spPr>
      </p:sp>
      <p:sp>
        <p:nvSpPr>
          <p:cNvPr id="38" name="Shape 31"/>
          <p:cNvSpPr/>
          <p:nvPr/>
        </p:nvSpPr>
        <p:spPr>
          <a:xfrm>
            <a:off x="9849002" y="1429207"/>
            <a:ext cx="57607" cy="57607"/>
          </a:xfrm>
          <a:prstGeom prst="ellipse">
            <a:avLst/>
          </a:prstGeom>
          <a:solidFill>
            <a:srgbClr val="3B82F6"/>
          </a:solidFill>
          <a:ln/>
        </p:spPr>
      </p:sp>
      <p:sp>
        <p:nvSpPr>
          <p:cNvPr id="39" name="Shape 32"/>
          <p:cNvSpPr/>
          <p:nvPr/>
        </p:nvSpPr>
        <p:spPr>
          <a:xfrm>
            <a:off x="10610698" y="1714500"/>
            <a:ext cx="57607" cy="57607"/>
          </a:xfrm>
          <a:prstGeom prst="ellipse">
            <a:avLst/>
          </a:prstGeom>
          <a:solidFill>
            <a:srgbClr val="3B82F6"/>
          </a:solidFill>
          <a:ln/>
        </p:spPr>
      </p:sp>
      <p:sp>
        <p:nvSpPr>
          <p:cNvPr id="40" name="Shape 33"/>
          <p:cNvSpPr/>
          <p:nvPr/>
        </p:nvSpPr>
        <p:spPr>
          <a:xfrm>
            <a:off x="9867290" y="1314907"/>
            <a:ext cx="571500" cy="9144"/>
          </a:xfrm>
          <a:prstGeom prst="rect">
            <a:avLst/>
          </a:prstGeom>
          <a:solidFill>
            <a:srgbClr val="3B82F6">
              <a:alpha val="20000"/>
            </a:srgbClr>
          </a:solidFill>
          <a:ln/>
        </p:spPr>
      </p:sp>
      <p:sp>
        <p:nvSpPr>
          <p:cNvPr id="41" name="Shape 34"/>
          <p:cNvSpPr/>
          <p:nvPr/>
        </p:nvSpPr>
        <p:spPr>
          <a:xfrm>
            <a:off x="8405165" y="1326794"/>
            <a:ext cx="761695" cy="9144"/>
          </a:xfrm>
          <a:prstGeom prst="rect">
            <a:avLst/>
          </a:prstGeom>
          <a:solidFill>
            <a:srgbClr val="3B82F6">
              <a:alpha val="20000"/>
            </a:srgbClr>
          </a:solidFill>
          <a:ln/>
        </p:spPr>
      </p:sp>
      <p:sp>
        <p:nvSpPr>
          <p:cNvPr id="42" name="Text 35"/>
          <p:cNvSpPr txBox="1"/>
          <p:nvPr/>
        </p:nvSpPr>
        <p:spPr>
          <a:xfrm>
            <a:off x="1067105" y="609905"/>
            <a:ext cx="3643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财务模型与业务进展匹配性</a:t>
            </a:r>
            <a:endParaRPr lang="en-US" sz="2200" dirty="0"/>
          </a:p>
        </p:txBody>
      </p:sp>
      <p:pic>
        <p:nvPicPr>
          <p:cNvPr id="43" name="Image 5" descr="preencoded.png">    </p:cNvPr>
          <p:cNvPicPr>
            <a:picLocks noChangeAspect="1"/>
          </p:cNvPicPr>
          <p:nvPr/>
        </p:nvPicPr>
        <p:blipFill>
          <a:blip r:embed="rId6"/>
          <a:srcRect l="0" r="0" t="-6" b="-6"/>
          <a:stretch/>
        </p:blipFill>
        <p:spPr>
          <a:xfrm>
            <a:off x="1067105" y="1742846"/>
            <a:ext cx="10058400" cy="266730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Shape 0"/>
          <p:cNvSpPr/>
          <p:nvPr/>
        </p:nvSpPr>
        <p:spPr>
          <a:xfrm>
            <a:off x="0" y="0"/>
            <a:ext cx="12191695" cy="735360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781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早期投人，考察领导力、组队能力、学习力和跨界认知</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技术与商业复合型人才</a:t>
            </a:r>
            <a:endParaRPr lang="en-US" sz="1200" dirty="0"/>
          </a:p>
        </p:txBody>
      </p:sp>
      <p:sp>
        <p:nvSpPr>
          <p:cNvPr id="11" name="Text 8"/>
          <p:cNvSpPr txBox="1"/>
          <p:nvPr/>
        </p:nvSpPr>
        <p:spPr>
          <a:xfrm>
            <a:off x="1209751" y="25621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高效组织与团队互补</a:t>
            </a:r>
            <a:endParaRPr lang="en-US" sz="1200" dirty="0"/>
          </a:p>
        </p:txBody>
      </p:sp>
      <p:sp>
        <p:nvSpPr>
          <p:cNvPr id="12" name="Text 9"/>
          <p:cNvSpPr txBox="1"/>
          <p:nvPr/>
        </p:nvSpPr>
        <p:spPr>
          <a:xfrm>
            <a:off x="1209751" y="33622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持续学习与快速迭代</a:t>
            </a:r>
            <a:endParaRPr lang="en-US" sz="1200" dirty="0"/>
          </a:p>
        </p:txBody>
      </p:sp>
      <p:sp>
        <p:nvSpPr>
          <p:cNvPr id="13" name="Text 10"/>
          <p:cNvSpPr txBox="1"/>
          <p:nvPr/>
        </p:nvSpPr>
        <p:spPr>
          <a:xfrm>
            <a:off x="1209751" y="41623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领域洞察与跨界思维</a:t>
            </a:r>
            <a:endParaRPr lang="en-US" sz="1200" dirty="0"/>
          </a:p>
        </p:txBody>
      </p:sp>
      <p:sp>
        <p:nvSpPr>
          <p:cNvPr id="14" name="Text 11"/>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既懂AI技术底层逻辑，又能清晰洞悉商业机会，能站在客户角度思考产品价值与体验</a:t>
            </a:r>
            <a:endParaRPr lang="en-US" sz="1000" dirty="0"/>
          </a:p>
        </p:txBody>
      </p:sp>
      <p:sp>
        <p:nvSpPr>
          <p:cNvPr id="15" name="Text 12"/>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快速招募和组织顶尖人才的能力，团队成员在技术、产品、市场、行业知识等方面形成互补</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AI领域迭代迅速，核心团队需具备敏捷学习能力、开放心态，能快速接受反馈并调整方向</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对垂直领域有深刻理解，能将AI技术与行业知识融合，形成独特视角和解决方案</a:t>
            </a:r>
            <a:endParaRPr lang="en-US" sz="1000" dirty="0"/>
          </a:p>
        </p:txBody>
      </p:sp>
      <p:sp>
        <p:nvSpPr>
          <p:cNvPr id="18" name="Shape 15"/>
          <p:cNvSpPr/>
          <p:nvPr/>
        </p:nvSpPr>
        <p:spPr>
          <a:xfrm>
            <a:off x="6248095" y="1742846"/>
            <a:ext cx="4876495" cy="2723998"/>
          </a:xfrm>
          <a:prstGeom prst="roundRect">
            <a:avLst>
              <a:gd name="adj" fmla="val 939"/>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1648" r="-1648" t="0" b="0"/>
          <a:stretch/>
        </p:blipFill>
        <p:spPr>
          <a:xfrm>
            <a:off x="6448349" y="1962302"/>
            <a:ext cx="171907" cy="190195"/>
          </a:xfrm>
          <a:prstGeom prst="rect">
            <a:avLst/>
          </a:prstGeom>
        </p:spPr>
      </p:pic>
      <p:sp>
        <p:nvSpPr>
          <p:cNvPr id="20" name="Text 16"/>
          <p:cNvSpPr txBox="1"/>
          <p:nvPr/>
        </p:nvSpPr>
        <p:spPr>
          <a:xfrm>
            <a:off x="6734556" y="1962302"/>
            <a:ext cx="16486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AI创始人画像评分体系</a:t>
            </a:r>
            <a:endParaRPr lang="en-US" sz="1200" dirty="0"/>
          </a:p>
        </p:txBody>
      </p:sp>
      <p:sp>
        <p:nvSpPr>
          <p:cNvPr id="21" name="Text 17"/>
          <p:cNvSpPr txBox="1"/>
          <p:nvPr/>
        </p:nvSpPr>
        <p:spPr>
          <a:xfrm>
            <a:off x="6448349" y="2295144"/>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技术背景深度</a:t>
            </a:r>
            <a:endParaRPr lang="en-US" sz="1000" dirty="0"/>
          </a:p>
        </p:txBody>
      </p:sp>
      <p:sp>
        <p:nvSpPr>
          <p:cNvPr id="22" name="Text 18"/>
          <p:cNvSpPr txBox="1"/>
          <p:nvPr/>
        </p:nvSpPr>
        <p:spPr>
          <a:xfrm>
            <a:off x="10632643" y="2295144"/>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85%</a:t>
            </a:r>
            <a:endParaRPr lang="en-US" sz="1000" dirty="0"/>
          </a:p>
        </p:txBody>
      </p:sp>
      <p:sp>
        <p:nvSpPr>
          <p:cNvPr id="23" name="Text 19"/>
          <p:cNvSpPr txBox="1"/>
          <p:nvPr/>
        </p:nvSpPr>
        <p:spPr>
          <a:xfrm>
            <a:off x="6448349" y="2714854"/>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行业专业知识</a:t>
            </a:r>
            <a:endParaRPr lang="en-US" sz="1000" dirty="0"/>
          </a:p>
        </p:txBody>
      </p:sp>
      <p:sp>
        <p:nvSpPr>
          <p:cNvPr id="24" name="Text 20"/>
          <p:cNvSpPr txBox="1"/>
          <p:nvPr/>
        </p:nvSpPr>
        <p:spPr>
          <a:xfrm>
            <a:off x="10640873" y="2714854"/>
            <a:ext cx="3858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75%</a:t>
            </a:r>
            <a:endParaRPr lang="en-US" sz="1000" dirty="0"/>
          </a:p>
        </p:txBody>
      </p:sp>
      <p:sp>
        <p:nvSpPr>
          <p:cNvPr id="25" name="Text 21"/>
          <p:cNvSpPr txBox="1"/>
          <p:nvPr/>
        </p:nvSpPr>
        <p:spPr>
          <a:xfrm>
            <a:off x="6448349" y="3133649"/>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团队组建能力</a:t>
            </a:r>
            <a:endParaRPr lang="en-US" sz="1000" dirty="0"/>
          </a:p>
        </p:txBody>
      </p:sp>
      <p:sp>
        <p:nvSpPr>
          <p:cNvPr id="26" name="Text 22"/>
          <p:cNvSpPr txBox="1"/>
          <p:nvPr/>
        </p:nvSpPr>
        <p:spPr>
          <a:xfrm>
            <a:off x="10627157" y="3133649"/>
            <a:ext cx="4050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90%</a:t>
            </a:r>
            <a:endParaRPr lang="en-US" sz="1000" dirty="0"/>
          </a:p>
        </p:txBody>
      </p:sp>
      <p:sp>
        <p:nvSpPr>
          <p:cNvPr id="27" name="Text 23"/>
          <p:cNvSpPr txBox="1"/>
          <p:nvPr/>
        </p:nvSpPr>
        <p:spPr>
          <a:xfrm>
            <a:off x="6448349" y="3552444"/>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融资沟通能力</a:t>
            </a:r>
            <a:endParaRPr lang="en-US" sz="1000" dirty="0"/>
          </a:p>
        </p:txBody>
      </p:sp>
      <p:sp>
        <p:nvSpPr>
          <p:cNvPr id="28" name="Text 24"/>
          <p:cNvSpPr txBox="1"/>
          <p:nvPr/>
        </p:nvSpPr>
        <p:spPr>
          <a:xfrm>
            <a:off x="10636301" y="3552444"/>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70%</a:t>
            </a:r>
            <a:endParaRPr lang="en-US" sz="1000" dirty="0"/>
          </a:p>
        </p:txBody>
      </p:sp>
      <p:sp>
        <p:nvSpPr>
          <p:cNvPr id="29" name="Text 25"/>
          <p:cNvSpPr txBox="1"/>
          <p:nvPr/>
        </p:nvSpPr>
        <p:spPr>
          <a:xfrm>
            <a:off x="6448349" y="3972154"/>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学习与适应力</a:t>
            </a:r>
            <a:endParaRPr lang="en-US" sz="1000" dirty="0"/>
          </a:p>
        </p:txBody>
      </p:sp>
      <p:sp>
        <p:nvSpPr>
          <p:cNvPr id="30" name="Text 26"/>
          <p:cNvSpPr txBox="1"/>
          <p:nvPr/>
        </p:nvSpPr>
        <p:spPr>
          <a:xfrm>
            <a:off x="10632643" y="3972154"/>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95%</a:t>
            </a:r>
            <a:endParaRPr lang="en-US" sz="1000" dirty="0"/>
          </a:p>
        </p:txBody>
      </p:sp>
      <p:sp>
        <p:nvSpPr>
          <p:cNvPr id="31" name="Shape 27"/>
          <p:cNvSpPr/>
          <p:nvPr/>
        </p:nvSpPr>
        <p:spPr>
          <a:xfrm>
            <a:off x="6448349" y="2514600"/>
            <a:ext cx="4476902" cy="75895"/>
          </a:xfrm>
          <a:prstGeom prst="roundRect">
            <a:avLst>
              <a:gd name="adj" fmla="val 602411"/>
            </a:avLst>
          </a:prstGeom>
          <a:solidFill>
            <a:srgbClr val="E5E7EB"/>
          </a:solidFill>
          <a:ln/>
        </p:spPr>
      </p:sp>
      <p:sp>
        <p:nvSpPr>
          <p:cNvPr id="32" name="Shape 28"/>
          <p:cNvSpPr/>
          <p:nvPr/>
        </p:nvSpPr>
        <p:spPr>
          <a:xfrm>
            <a:off x="6448349" y="2933395"/>
            <a:ext cx="4476902" cy="75895"/>
          </a:xfrm>
          <a:prstGeom prst="roundRect">
            <a:avLst>
              <a:gd name="adj" fmla="val 602411"/>
            </a:avLst>
          </a:prstGeom>
          <a:solidFill>
            <a:srgbClr val="E5E7EB"/>
          </a:solidFill>
          <a:ln/>
        </p:spPr>
      </p:sp>
      <p:sp>
        <p:nvSpPr>
          <p:cNvPr id="33" name="Shape 29"/>
          <p:cNvSpPr/>
          <p:nvPr/>
        </p:nvSpPr>
        <p:spPr>
          <a:xfrm>
            <a:off x="6448349" y="3353105"/>
            <a:ext cx="4476902" cy="75895"/>
          </a:xfrm>
          <a:prstGeom prst="roundRect">
            <a:avLst>
              <a:gd name="adj" fmla="val 602411"/>
            </a:avLst>
          </a:prstGeom>
          <a:solidFill>
            <a:srgbClr val="E5E7EB"/>
          </a:solidFill>
          <a:ln/>
        </p:spPr>
      </p:sp>
      <p:sp>
        <p:nvSpPr>
          <p:cNvPr id="34" name="Shape 30"/>
          <p:cNvSpPr/>
          <p:nvPr/>
        </p:nvSpPr>
        <p:spPr>
          <a:xfrm>
            <a:off x="6448349" y="3771900"/>
            <a:ext cx="4476902" cy="75895"/>
          </a:xfrm>
          <a:prstGeom prst="roundRect">
            <a:avLst>
              <a:gd name="adj" fmla="val 602411"/>
            </a:avLst>
          </a:prstGeom>
          <a:solidFill>
            <a:srgbClr val="E5E7EB"/>
          </a:solidFill>
          <a:ln/>
        </p:spPr>
      </p:sp>
      <p:sp>
        <p:nvSpPr>
          <p:cNvPr id="35" name="Shape 31"/>
          <p:cNvSpPr/>
          <p:nvPr/>
        </p:nvSpPr>
        <p:spPr>
          <a:xfrm>
            <a:off x="6448349" y="4190695"/>
            <a:ext cx="4476902" cy="75895"/>
          </a:xfrm>
          <a:prstGeom prst="roundRect">
            <a:avLst>
              <a:gd name="adj" fmla="val 602411"/>
            </a:avLst>
          </a:prstGeom>
          <a:solidFill>
            <a:srgbClr val="E5E7EB"/>
          </a:solidFill>
          <a:ln/>
        </p:spPr>
      </p:sp>
      <p:sp>
        <p:nvSpPr>
          <p:cNvPr id="36" name="Shape 32"/>
          <p:cNvSpPr/>
          <p:nvPr/>
        </p:nvSpPr>
        <p:spPr>
          <a:xfrm>
            <a:off x="6448349" y="2514600"/>
            <a:ext cx="3810305" cy="75895"/>
          </a:xfrm>
          <a:prstGeom prst="roundRect">
            <a:avLst>
              <a:gd name="adj" fmla="val 602411"/>
            </a:avLst>
          </a:prstGeom>
          <a:solidFill>
            <a:srgbClr val="3B82F6"/>
          </a:solidFill>
          <a:ln/>
        </p:spPr>
      </p:sp>
      <p:sp>
        <p:nvSpPr>
          <p:cNvPr id="37" name="Shape 33"/>
          <p:cNvSpPr/>
          <p:nvPr/>
        </p:nvSpPr>
        <p:spPr>
          <a:xfrm>
            <a:off x="6448349" y="2933395"/>
            <a:ext cx="3362249" cy="75895"/>
          </a:xfrm>
          <a:prstGeom prst="roundRect">
            <a:avLst>
              <a:gd name="adj" fmla="val 602411"/>
            </a:avLst>
          </a:prstGeom>
          <a:solidFill>
            <a:srgbClr val="3B82F6"/>
          </a:solidFill>
          <a:ln/>
        </p:spPr>
      </p:sp>
      <p:sp>
        <p:nvSpPr>
          <p:cNvPr id="38" name="Shape 34"/>
          <p:cNvSpPr/>
          <p:nvPr/>
        </p:nvSpPr>
        <p:spPr>
          <a:xfrm>
            <a:off x="6448349" y="3353105"/>
            <a:ext cx="4028846" cy="75895"/>
          </a:xfrm>
          <a:prstGeom prst="roundRect">
            <a:avLst>
              <a:gd name="adj" fmla="val 602411"/>
            </a:avLst>
          </a:prstGeom>
          <a:solidFill>
            <a:srgbClr val="3B82F6"/>
          </a:solidFill>
          <a:ln/>
        </p:spPr>
      </p:sp>
      <p:sp>
        <p:nvSpPr>
          <p:cNvPr id="39" name="Shape 35"/>
          <p:cNvSpPr/>
          <p:nvPr/>
        </p:nvSpPr>
        <p:spPr>
          <a:xfrm>
            <a:off x="6448349" y="3771900"/>
            <a:ext cx="3133649" cy="75895"/>
          </a:xfrm>
          <a:prstGeom prst="roundRect">
            <a:avLst>
              <a:gd name="adj" fmla="val 602411"/>
            </a:avLst>
          </a:prstGeom>
          <a:solidFill>
            <a:srgbClr val="3B82F6"/>
          </a:solidFill>
          <a:ln/>
        </p:spPr>
      </p:sp>
      <p:sp>
        <p:nvSpPr>
          <p:cNvPr id="40" name="Shape 36"/>
          <p:cNvSpPr/>
          <p:nvPr/>
        </p:nvSpPr>
        <p:spPr>
          <a:xfrm>
            <a:off x="6448349" y="4190695"/>
            <a:ext cx="4257446" cy="75895"/>
          </a:xfrm>
          <a:prstGeom prst="roundRect">
            <a:avLst>
              <a:gd name="adj" fmla="val 602411"/>
            </a:avLst>
          </a:prstGeom>
          <a:solidFill>
            <a:srgbClr val="3B82F6"/>
          </a:solidFill>
          <a:ln/>
        </p:spPr>
      </p:sp>
      <p:sp>
        <p:nvSpPr>
          <p:cNvPr id="41" name="Shape 37"/>
          <p:cNvSpPr/>
          <p:nvPr/>
        </p:nvSpPr>
        <p:spPr>
          <a:xfrm>
            <a:off x="6248095" y="4657954"/>
            <a:ext cx="4876495" cy="1733702"/>
          </a:xfrm>
          <a:prstGeom prst="roundRect">
            <a:avLst>
              <a:gd name="adj" fmla="val 2318"/>
            </a:avLst>
          </a:prstGeom>
          <a:solidFill>
            <a:srgbClr val="ECFDF5"/>
          </a:solidFill>
          <a:ln w="12700">
            <a:solidFill>
              <a:srgbClr val="D1FAE5"/>
            </a:solidFill>
            <a:prstDash val="solid"/>
          </a:ln>
        </p:spPr>
      </p:sp>
      <p:pic>
        <p:nvPicPr>
          <p:cNvPr id="42" name="Image 2" descr="preencoded.png">    </p:cNvPr>
          <p:cNvPicPr>
            <a:picLocks noChangeAspect="1"/>
          </p:cNvPicPr>
          <p:nvPr/>
        </p:nvPicPr>
        <p:blipFill>
          <a:blip r:embed="rId3"/>
          <a:srcRect l="0" r="0" t="0" b="0"/>
          <a:stretch/>
        </p:blipFill>
        <p:spPr>
          <a:xfrm>
            <a:off x="6448349" y="4876495"/>
            <a:ext cx="190195" cy="190195"/>
          </a:xfrm>
          <a:prstGeom prst="rect">
            <a:avLst/>
          </a:prstGeom>
        </p:spPr>
      </p:pic>
      <p:sp>
        <p:nvSpPr>
          <p:cNvPr id="43" name="Text 38"/>
          <p:cNvSpPr txBox="1"/>
          <p:nvPr/>
        </p:nvSpPr>
        <p:spPr>
          <a:xfrm>
            <a:off x="6752844" y="4876495"/>
            <a:ext cx="10387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背景溢价现象</a:t>
            </a:r>
            <a:endParaRPr lang="en-US" sz="1200" dirty="0"/>
          </a:p>
        </p:txBody>
      </p:sp>
      <p:sp>
        <p:nvSpPr>
          <p:cNvPr id="44" name="Text 39"/>
          <p:cNvSpPr txBox="1"/>
          <p:nvPr/>
        </p:nvSpPr>
        <p:spPr>
          <a:xfrm>
            <a:off x="6676949" y="5210251"/>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大厂AI团队背景</a:t>
            </a:r>
            <a:endParaRPr lang="en-US" sz="1000" dirty="0"/>
          </a:p>
        </p:txBody>
      </p:sp>
      <p:sp>
        <p:nvSpPr>
          <p:cNvPr id="45" name="Text 40"/>
          <p:cNvSpPr txBox="1"/>
          <p:nvPr/>
        </p:nvSpPr>
        <p:spPr>
          <a:xfrm>
            <a:off x="6676949" y="5477256"/>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连续创业者</a:t>
            </a:r>
            <a:endParaRPr lang="en-US" sz="1000" dirty="0"/>
          </a:p>
        </p:txBody>
      </p:sp>
      <p:sp>
        <p:nvSpPr>
          <p:cNvPr id="46" name="Text 41"/>
          <p:cNvSpPr txBox="1"/>
          <p:nvPr/>
        </p:nvSpPr>
        <p:spPr>
          <a:xfrm>
            <a:off x="6676949" y="5743346"/>
            <a:ext cx="1624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国际顶级实验室/学术背景</a:t>
            </a:r>
            <a:endParaRPr lang="en-US" sz="1000" dirty="0"/>
          </a:p>
        </p:txBody>
      </p:sp>
      <p:sp>
        <p:nvSpPr>
          <p:cNvPr id="47" name="Text 42"/>
          <p:cNvSpPr txBox="1"/>
          <p:nvPr/>
        </p:nvSpPr>
        <p:spPr>
          <a:xfrm>
            <a:off x="6676949" y="6010351"/>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行业头部企业高管</a:t>
            </a:r>
            <a:endParaRPr lang="en-US" sz="1000" dirty="0"/>
          </a:p>
        </p:txBody>
      </p:sp>
      <p:sp>
        <p:nvSpPr>
          <p:cNvPr id="48" name="Text 43"/>
          <p:cNvSpPr txBox="1"/>
          <p:nvPr/>
        </p:nvSpPr>
        <p:spPr>
          <a:xfrm>
            <a:off x="7607808" y="5210251"/>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：同等条件下估值高出20%-40%</a:t>
            </a:r>
            <a:endParaRPr lang="en-US" sz="1000" dirty="0"/>
          </a:p>
        </p:txBody>
      </p:sp>
      <p:sp>
        <p:nvSpPr>
          <p:cNvPr id="49" name="Text 44"/>
          <p:cNvSpPr txBox="1"/>
          <p:nvPr/>
        </p:nvSpPr>
        <p:spPr>
          <a:xfrm>
            <a:off x="7343546" y="5477256"/>
            <a:ext cx="27194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：尤其是有AI相关创业经验，获投率提升3倍</a:t>
            </a:r>
            <a:endParaRPr lang="en-US" sz="1000" dirty="0"/>
          </a:p>
        </p:txBody>
      </p:sp>
      <p:sp>
        <p:nvSpPr>
          <p:cNvPr id="50" name="Text 45"/>
          <p:cNvSpPr txBox="1"/>
          <p:nvPr/>
        </p:nvSpPr>
        <p:spPr>
          <a:xfrm>
            <a:off x="8193024" y="5743346"/>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：技术型创始人深受青睐</a:t>
            </a:r>
            <a:endParaRPr lang="en-US" sz="1000" dirty="0"/>
          </a:p>
        </p:txBody>
      </p:sp>
      <p:sp>
        <p:nvSpPr>
          <p:cNvPr id="51" name="Text 46"/>
          <p:cNvSpPr txBox="1"/>
          <p:nvPr/>
        </p:nvSpPr>
        <p:spPr>
          <a:xfrm>
            <a:off x="7744054" y="6010351"/>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：垂直领域应用获投概率大幅提升</a:t>
            </a:r>
            <a:endParaRPr lang="en-US" sz="1000" dirty="0"/>
          </a:p>
        </p:txBody>
      </p:sp>
      <p:sp>
        <p:nvSpPr>
          <p:cNvPr id="52" name="Shape 47"/>
          <p:cNvSpPr/>
          <p:nvPr/>
        </p:nvSpPr>
        <p:spPr>
          <a:xfrm>
            <a:off x="1067105" y="6391656"/>
            <a:ext cx="10058400" cy="9144"/>
          </a:xfrm>
          <a:prstGeom prst="rect">
            <a:avLst/>
          </a:prstGeom>
          <a:solidFill>
            <a:srgbClr val="E5E7EB"/>
          </a:solidFill>
          <a:ln/>
        </p:spPr>
      </p:sp>
      <p:pic>
        <p:nvPicPr>
          <p:cNvPr id="53" name="Image 3" descr="preencoded.png">    </p:cNvPr>
          <p:cNvPicPr>
            <a:picLocks noChangeAspect="1"/>
          </p:cNvPicPr>
          <p:nvPr/>
        </p:nvPicPr>
        <p:blipFill>
          <a:blip r:embed="rId4"/>
          <a:srcRect l="0" r="0" t="0" b="0"/>
          <a:stretch/>
        </p:blipFill>
        <p:spPr>
          <a:xfrm>
            <a:off x="1067105" y="6581851"/>
            <a:ext cx="133502" cy="133502"/>
          </a:xfrm>
          <a:prstGeom prst="rect">
            <a:avLst/>
          </a:prstGeom>
        </p:spPr>
      </p:pic>
      <p:sp>
        <p:nvSpPr>
          <p:cNvPr id="54" name="Text 48"/>
          <p:cNvSpPr txBox="1"/>
          <p:nvPr/>
        </p:nvSpPr>
        <p:spPr>
          <a:xfrm>
            <a:off x="1276502" y="6562649"/>
            <a:ext cx="5996635"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关键洞察：团队评估权重在天使轮占投资决策因素的60%以上，A轮仍占40%，高于产品和收入表现</a:t>
            </a:r>
            <a:endParaRPr lang="en-US" sz="1000" dirty="0"/>
          </a:p>
        </p:txBody>
      </p:sp>
      <p:sp>
        <p:nvSpPr>
          <p:cNvPr id="55" name="Shape 49"/>
          <p:cNvSpPr/>
          <p:nvPr/>
        </p:nvSpPr>
        <p:spPr>
          <a:xfrm>
            <a:off x="1429207" y="1714500"/>
            <a:ext cx="57607" cy="57607"/>
          </a:xfrm>
          <a:prstGeom prst="ellipse">
            <a:avLst/>
          </a:prstGeom>
          <a:solidFill>
            <a:srgbClr val="3B82F6"/>
          </a:solidFill>
          <a:ln/>
        </p:spPr>
      </p:sp>
      <p:sp>
        <p:nvSpPr>
          <p:cNvPr id="56" name="Shape 50"/>
          <p:cNvSpPr/>
          <p:nvPr/>
        </p:nvSpPr>
        <p:spPr>
          <a:xfrm>
            <a:off x="1904695" y="2095805"/>
            <a:ext cx="57607" cy="57607"/>
          </a:xfrm>
          <a:prstGeom prst="ellipse">
            <a:avLst/>
          </a:prstGeom>
          <a:solidFill>
            <a:srgbClr val="3B82F6"/>
          </a:solidFill>
          <a:ln/>
        </p:spPr>
      </p:sp>
      <p:sp>
        <p:nvSpPr>
          <p:cNvPr id="57" name="Shape 51"/>
          <p:cNvSpPr/>
          <p:nvPr/>
        </p:nvSpPr>
        <p:spPr>
          <a:xfrm>
            <a:off x="1333195" y="2476195"/>
            <a:ext cx="57607" cy="57607"/>
          </a:xfrm>
          <a:prstGeom prst="ellipse">
            <a:avLst/>
          </a:prstGeom>
          <a:solidFill>
            <a:srgbClr val="3B82F6"/>
          </a:solidFill>
          <a:ln/>
        </p:spPr>
      </p:sp>
      <p:sp>
        <p:nvSpPr>
          <p:cNvPr id="58" name="Shape 52"/>
          <p:cNvSpPr/>
          <p:nvPr/>
        </p:nvSpPr>
        <p:spPr>
          <a:xfrm>
            <a:off x="1444752" y="1861718"/>
            <a:ext cx="476402" cy="9144"/>
          </a:xfrm>
          <a:prstGeom prst="rect">
            <a:avLst/>
          </a:prstGeom>
          <a:solidFill>
            <a:srgbClr val="3B82F6">
              <a:alpha val="20000"/>
            </a:srgbClr>
          </a:solidFill>
          <a:ln/>
        </p:spPr>
      </p:sp>
      <p:sp>
        <p:nvSpPr>
          <p:cNvPr id="59" name="Shape 53"/>
          <p:cNvSpPr/>
          <p:nvPr/>
        </p:nvSpPr>
        <p:spPr>
          <a:xfrm>
            <a:off x="1837944" y="1940357"/>
            <a:ext cx="571500" cy="9144"/>
          </a:xfrm>
          <a:prstGeom prst="rect">
            <a:avLst/>
          </a:prstGeom>
          <a:solidFill>
            <a:srgbClr val="3B82F6">
              <a:alpha val="20000"/>
            </a:srgbClr>
          </a:solidFill>
          <a:ln/>
        </p:spPr>
      </p:sp>
      <p:sp>
        <p:nvSpPr>
          <p:cNvPr id="60" name="Text 54"/>
          <p:cNvSpPr txBox="1"/>
          <p:nvPr/>
        </p:nvSpPr>
        <p:spPr>
          <a:xfrm>
            <a:off x="1067105" y="609905"/>
            <a:ext cx="37005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人才与leadership能力识别</a:t>
            </a:r>
            <a:endParaRPr lang="en-US"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Shape 0"/>
          <p:cNvSpPr/>
          <p:nvPr/>
        </p:nvSpPr>
        <p:spPr>
          <a:xfrm>
            <a:off x="0" y="0"/>
            <a:ext cx="12191695" cy="7029907"/>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8762695" y="4172407"/>
            <a:ext cx="2857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6393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native及成员互补型团队尽调要素及反面典型案例</a:t>
            </a:r>
            <a:endParaRPr lang="en-US" sz="1200" dirty="0"/>
          </a:p>
        </p:txBody>
      </p:sp>
      <p:sp>
        <p:nvSpPr>
          <p:cNvPr id="6" name="Shape 3"/>
          <p:cNvSpPr/>
          <p:nvPr/>
        </p:nvSpPr>
        <p:spPr>
          <a:xfrm>
            <a:off x="1067105" y="1742846"/>
            <a:ext cx="4876495" cy="2018995"/>
          </a:xfrm>
          <a:prstGeom prst="rect">
            <a:avLst/>
          </a:prstGeom>
          <a:solidFill>
            <a:srgbClr val="F0F7FF"/>
          </a:solidFill>
          <a:ln/>
        </p:spPr>
      </p:sp>
      <p:sp>
        <p:nvSpPr>
          <p:cNvPr id="7" name="Shape 4"/>
          <p:cNvSpPr/>
          <p:nvPr/>
        </p:nvSpPr>
        <p:spPr>
          <a:xfrm>
            <a:off x="1067105" y="1742846"/>
            <a:ext cx="38405" cy="2018995"/>
          </a:xfrm>
          <a:prstGeom prst="rect">
            <a:avLst/>
          </a:prstGeom>
          <a:solidFill>
            <a:srgbClr val="2563EB"/>
          </a:solidFill>
          <a:ln/>
        </p:spPr>
      </p:sp>
      <p:sp>
        <p:nvSpPr>
          <p:cNvPr id="8" name="Text 5"/>
          <p:cNvSpPr txBox="1"/>
          <p:nvPr/>
        </p:nvSpPr>
        <p:spPr>
          <a:xfrm>
            <a:off x="1295705" y="1952244"/>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典型案例分析</a:t>
            </a:r>
            <a:endParaRPr lang="en-US" sz="1200" dirty="0"/>
          </a:p>
        </p:txBody>
      </p:sp>
      <p:sp>
        <p:nvSpPr>
          <p:cNvPr id="9" name="Shape 6"/>
          <p:cNvSpPr/>
          <p:nvPr/>
        </p:nvSpPr>
        <p:spPr>
          <a:xfrm>
            <a:off x="4296766" y="1943100"/>
            <a:ext cx="1457554" cy="209398"/>
          </a:xfrm>
          <a:prstGeom prst="roundRect">
            <a:avLst>
              <a:gd name="adj" fmla="val 238189"/>
            </a:avLst>
          </a:prstGeom>
          <a:solidFill>
            <a:srgbClr val="E5EDFF"/>
          </a:solidFill>
          <a:ln/>
        </p:spPr>
      </p:sp>
      <p:sp>
        <p:nvSpPr>
          <p:cNvPr id="10" name="Text 7"/>
          <p:cNvSpPr txBox="1"/>
          <p:nvPr/>
        </p:nvSpPr>
        <p:spPr>
          <a:xfrm>
            <a:off x="4372661" y="1971446"/>
            <a:ext cx="1390802" cy="143561"/>
          </a:xfrm>
          <a:prstGeom prst="rect">
            <a:avLst/>
          </a:prstGeom>
          <a:noFill/>
          <a:ln/>
        </p:spPr>
        <p:txBody>
          <a:bodyPr wrap="square" lIns="0" tIns="0" rIns="0" bIns="0" rtlCol="0" anchor="ctr"/>
          <a:lstStyle/>
          <a:p>
            <a:pPr algn="l" indent="0" marL="0">
              <a:buNone/>
            </a:pPr>
            <a:r>
              <a:rPr lang="en-US" sz="900" dirty="0">
                <a:solidFill>
                  <a:srgbClr val="3B82F6"/>
                </a:solidFill>
                <a:latin typeface="Inter" pitchFamily="34" charset="0"/>
                <a:ea typeface="Inter" pitchFamily="34" charset="-122"/>
                <a:cs typeface="Inter" pitchFamily="34" charset="-120"/>
              </a:rPr>
              <a:t>头部VC基金实际尽调案例</a:t>
            </a:r>
            <a:endParaRPr lang="en-US" sz="900" dirty="0"/>
          </a:p>
        </p:txBody>
      </p:sp>
      <p:sp>
        <p:nvSpPr>
          <p:cNvPr id="11" name="Text 8"/>
          <p:cNvSpPr txBox="1"/>
          <p:nvPr/>
        </p:nvSpPr>
        <p:spPr>
          <a:xfrm>
            <a:off x="1295705" y="2286000"/>
            <a:ext cx="45006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某团队由知名大厂前AI研究员领衔，搭配具有丰富产业经验的业务负责人。团队计划开发垂直行业AI Agent解决方案，前期已获得天使投资。</a:t>
            </a:r>
            <a:endParaRPr lang="en-US" sz="1000" dirty="0"/>
          </a:p>
        </p:txBody>
      </p:sp>
      <p:sp>
        <p:nvSpPr>
          <p:cNvPr id="12" name="Shape 9"/>
          <p:cNvSpPr/>
          <p:nvPr/>
        </p:nvSpPr>
        <p:spPr>
          <a:xfrm>
            <a:off x="1295705" y="2809951"/>
            <a:ext cx="2171700" cy="761695"/>
          </a:xfrm>
          <a:prstGeom prst="roundRect">
            <a:avLst>
              <a:gd name="adj" fmla="val 12005"/>
            </a:avLst>
          </a:prstGeom>
          <a:solidFill>
            <a:srgbClr val="DBEAFE"/>
          </a:solidFill>
          <a:ln/>
        </p:spPr>
      </p:sp>
      <p:sp>
        <p:nvSpPr>
          <p:cNvPr id="13" name="Shape 10"/>
          <p:cNvSpPr/>
          <p:nvPr/>
        </p:nvSpPr>
        <p:spPr>
          <a:xfrm>
            <a:off x="3581705" y="2809951"/>
            <a:ext cx="2171700" cy="761695"/>
          </a:xfrm>
          <a:prstGeom prst="roundRect">
            <a:avLst>
              <a:gd name="adj" fmla="val 12005"/>
            </a:avLst>
          </a:prstGeom>
          <a:solidFill>
            <a:srgbClr val="DBEAFE"/>
          </a:solidFill>
          <a:ln/>
        </p:spPr>
      </p:sp>
      <p:sp>
        <p:nvSpPr>
          <p:cNvPr id="14" name="Text 11"/>
          <p:cNvSpPr txBox="1"/>
          <p:nvPr/>
        </p:nvSpPr>
        <p:spPr>
          <a:xfrm>
            <a:off x="1410005" y="2933395"/>
            <a:ext cx="6336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技术背景</a:t>
            </a:r>
            <a:endParaRPr lang="en-US" sz="1000" dirty="0"/>
          </a:p>
        </p:txBody>
      </p:sp>
      <p:sp>
        <p:nvSpPr>
          <p:cNvPr id="15" name="Text 12"/>
          <p:cNvSpPr txBox="1"/>
          <p:nvPr/>
        </p:nvSpPr>
        <p:spPr>
          <a:xfrm>
            <a:off x="3696005" y="2933395"/>
            <a:ext cx="6336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产业经验</a:t>
            </a:r>
            <a:endParaRPr lang="en-US" sz="1000" dirty="0"/>
          </a:p>
        </p:txBody>
      </p:sp>
      <p:sp>
        <p:nvSpPr>
          <p:cNvPr id="16" name="Text 13"/>
          <p:cNvSpPr txBox="1"/>
          <p:nvPr/>
        </p:nvSpPr>
        <p:spPr>
          <a:xfrm>
            <a:off x="1410005" y="3152851"/>
            <a:ext cx="2029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NLP/LLM领域3篇顶会论文，主导大模型训练项目</a:t>
            </a:r>
            <a:endParaRPr lang="en-US" sz="900" dirty="0"/>
          </a:p>
        </p:txBody>
      </p:sp>
      <p:sp>
        <p:nvSpPr>
          <p:cNvPr id="17" name="Text 14"/>
          <p:cNvSpPr txBox="1"/>
          <p:nvPr/>
        </p:nvSpPr>
        <p:spPr>
          <a:xfrm>
            <a:off x="3696005" y="3152851"/>
            <a:ext cx="2029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行业Top5企业8年经验，深度理解客户痛点</a:t>
            </a:r>
            <a:endParaRPr lang="en-US" sz="900" dirty="0"/>
          </a:p>
        </p:txBody>
      </p:sp>
      <p:sp>
        <p:nvSpPr>
          <p:cNvPr id="18" name="Shape 15"/>
          <p:cNvSpPr/>
          <p:nvPr/>
        </p:nvSpPr>
        <p:spPr>
          <a:xfrm>
            <a:off x="1067105" y="3991356"/>
            <a:ext cx="4876495" cy="2018995"/>
          </a:xfrm>
          <a:prstGeom prst="roundRect">
            <a:avLst>
              <a:gd name="adj" fmla="val 1709"/>
            </a:avLst>
          </a:prstGeom>
          <a:solidFill>
            <a:srgbClr val="F9FAFB"/>
          </a:solidFill>
          <a:ln/>
        </p:spPr>
      </p:sp>
      <p:pic>
        <p:nvPicPr>
          <p:cNvPr id="19" name="Image 1" descr="preencoded.png">    </p:cNvPr>
          <p:cNvPicPr>
            <a:picLocks noChangeAspect="1"/>
          </p:cNvPicPr>
          <p:nvPr/>
        </p:nvPicPr>
        <p:blipFill>
          <a:blip r:embed="rId2"/>
          <a:srcRect l="0" r="0" t="0" b="0"/>
          <a:stretch/>
        </p:blipFill>
        <p:spPr>
          <a:xfrm>
            <a:off x="1257300" y="4219956"/>
            <a:ext cx="152705" cy="152705"/>
          </a:xfrm>
          <a:prstGeom prst="rect">
            <a:avLst/>
          </a:prstGeom>
        </p:spPr>
      </p:pic>
      <p:sp>
        <p:nvSpPr>
          <p:cNvPr id="20" name="Text 16"/>
          <p:cNvSpPr txBox="1"/>
          <p:nvPr/>
        </p:nvSpPr>
        <p:spPr>
          <a:xfrm>
            <a:off x="1485900" y="4181551"/>
            <a:ext cx="1495958" cy="22860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投资人重点关注要素</a:t>
            </a:r>
            <a:endParaRPr lang="en-US" sz="1200" dirty="0"/>
          </a:p>
        </p:txBody>
      </p:sp>
      <p:sp>
        <p:nvSpPr>
          <p:cNvPr id="21" name="Text 17"/>
          <p:cNvSpPr txBox="1"/>
          <p:nvPr/>
        </p:nvSpPr>
        <p:spPr>
          <a:xfrm>
            <a:off x="1543507" y="4533595"/>
            <a:ext cx="2196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团队成员能力互补性（技术+业务）</a:t>
            </a:r>
            <a:endParaRPr lang="en-US" sz="1000" dirty="0"/>
          </a:p>
        </p:txBody>
      </p:sp>
      <p:sp>
        <p:nvSpPr>
          <p:cNvPr id="22" name="Text 18"/>
          <p:cNvSpPr txBox="1"/>
          <p:nvPr/>
        </p:nvSpPr>
        <p:spPr>
          <a:xfrm>
            <a:off x="1543507" y="4839005"/>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核心成员过往成功经历与项目相关性</a:t>
            </a:r>
            <a:endParaRPr lang="en-US" sz="1000" dirty="0"/>
          </a:p>
        </p:txBody>
      </p:sp>
      <p:sp>
        <p:nvSpPr>
          <p:cNvPr id="23" name="Text 19"/>
          <p:cNvSpPr txBox="1"/>
          <p:nvPr/>
        </p:nvSpPr>
        <p:spPr>
          <a:xfrm>
            <a:off x="1543507" y="5105095"/>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创始团队稳定性与持股结构合理性</a:t>
            </a:r>
            <a:endParaRPr lang="en-US" sz="1000" dirty="0"/>
          </a:p>
        </p:txBody>
      </p:sp>
      <p:sp>
        <p:nvSpPr>
          <p:cNvPr id="24" name="Text 20"/>
          <p:cNvSpPr txBox="1"/>
          <p:nvPr/>
        </p:nvSpPr>
        <p:spPr>
          <a:xfrm>
            <a:off x="1543507" y="5372100"/>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技术壁垒与数据资源获取能力</a:t>
            </a:r>
            <a:endParaRPr lang="en-US" sz="1000" dirty="0"/>
          </a:p>
        </p:txBody>
      </p:sp>
      <p:sp>
        <p:nvSpPr>
          <p:cNvPr id="25" name="Text 21"/>
          <p:cNvSpPr txBox="1"/>
          <p:nvPr/>
        </p:nvSpPr>
        <p:spPr>
          <a:xfrm>
            <a:off x="1543507" y="5639105"/>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抗压能力与创业心态成熟度</a:t>
            </a:r>
            <a:endParaRPr lang="en-US" sz="1000" dirty="0"/>
          </a:p>
        </p:txBody>
      </p:sp>
      <p:sp>
        <p:nvSpPr>
          <p:cNvPr id="26" name="Shape 22"/>
          <p:cNvSpPr/>
          <p:nvPr/>
        </p:nvSpPr>
        <p:spPr>
          <a:xfrm>
            <a:off x="6248095" y="1742846"/>
            <a:ext cx="4876495" cy="2743200"/>
          </a:xfrm>
          <a:prstGeom prst="roundRect">
            <a:avLst>
              <a:gd name="adj" fmla="val 926"/>
            </a:avLst>
          </a:prstGeom>
          <a:solidFill>
            <a:srgbClr val="F9FAFB"/>
          </a:solidFill>
          <a:ln/>
        </p:spPr>
      </p:sp>
      <p:sp>
        <p:nvSpPr>
          <p:cNvPr id="27" name="Text 23"/>
          <p:cNvSpPr txBox="1"/>
          <p:nvPr/>
        </p:nvSpPr>
        <p:spPr>
          <a:xfrm>
            <a:off x="6439205" y="1952244"/>
            <a:ext cx="1677010"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AI native团队尽调清单</a:t>
            </a:r>
            <a:endParaRPr lang="en-US" sz="1200" dirty="0"/>
          </a:p>
        </p:txBody>
      </p:sp>
      <p:sp>
        <p:nvSpPr>
          <p:cNvPr id="28" name="Shape 24"/>
          <p:cNvSpPr/>
          <p:nvPr/>
        </p:nvSpPr>
        <p:spPr>
          <a:xfrm>
            <a:off x="6439205" y="2276856"/>
            <a:ext cx="2171700" cy="933602"/>
          </a:xfrm>
          <a:prstGeom prst="roundRect">
            <a:avLst>
              <a:gd name="adj" fmla="val 3998"/>
            </a:avLst>
          </a:prstGeom>
          <a:solidFill>
            <a:srgbClr val="FFFFFF"/>
          </a:solidFill>
          <a:ln w="12700">
            <a:solidFill>
              <a:srgbClr val="E5E7EB"/>
            </a:solidFill>
            <a:prstDash val="solid"/>
          </a:ln>
        </p:spPr>
      </p:sp>
      <p:sp>
        <p:nvSpPr>
          <p:cNvPr id="29" name="Shape 25"/>
          <p:cNvSpPr/>
          <p:nvPr/>
        </p:nvSpPr>
        <p:spPr>
          <a:xfrm>
            <a:off x="8762695" y="2276856"/>
            <a:ext cx="2171700" cy="933602"/>
          </a:xfrm>
          <a:prstGeom prst="roundRect">
            <a:avLst>
              <a:gd name="adj" fmla="val 3998"/>
            </a:avLst>
          </a:prstGeom>
          <a:solidFill>
            <a:srgbClr val="FFFFFF"/>
          </a:solidFill>
          <a:ln w="12700">
            <a:solidFill>
              <a:srgbClr val="E5E7EB"/>
            </a:solidFill>
            <a:prstDash val="solid"/>
          </a:ln>
        </p:spPr>
      </p:sp>
      <p:sp>
        <p:nvSpPr>
          <p:cNvPr id="30" name="Shape 26"/>
          <p:cNvSpPr/>
          <p:nvPr/>
        </p:nvSpPr>
        <p:spPr>
          <a:xfrm>
            <a:off x="6439205" y="3362249"/>
            <a:ext cx="2171700" cy="933602"/>
          </a:xfrm>
          <a:prstGeom prst="roundRect">
            <a:avLst>
              <a:gd name="adj" fmla="val 3998"/>
            </a:avLst>
          </a:prstGeom>
          <a:solidFill>
            <a:srgbClr val="FFFFFF"/>
          </a:solidFill>
          <a:ln w="12700">
            <a:solidFill>
              <a:srgbClr val="E5E7EB"/>
            </a:solidFill>
            <a:prstDash val="solid"/>
          </a:ln>
        </p:spPr>
      </p:sp>
      <p:sp>
        <p:nvSpPr>
          <p:cNvPr id="31" name="Shape 27"/>
          <p:cNvSpPr/>
          <p:nvPr/>
        </p:nvSpPr>
        <p:spPr>
          <a:xfrm>
            <a:off x="8762695" y="3362249"/>
            <a:ext cx="2171700" cy="933602"/>
          </a:xfrm>
          <a:prstGeom prst="roundRect">
            <a:avLst>
              <a:gd name="adj" fmla="val 3998"/>
            </a:avLst>
          </a:prstGeom>
          <a:solidFill>
            <a:srgbClr val="FFFFFF"/>
          </a:solidFill>
          <a:ln w="12700">
            <a:solidFill>
              <a:srgbClr val="E5E7EB"/>
            </a:solidFill>
            <a:prstDash val="solid"/>
          </a:ln>
        </p:spPr>
      </p:sp>
      <p:sp>
        <p:nvSpPr>
          <p:cNvPr id="32" name="Text 28"/>
          <p:cNvSpPr txBox="1"/>
          <p:nvPr/>
        </p:nvSpPr>
        <p:spPr>
          <a:xfrm>
            <a:off x="6562649" y="2409444"/>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技术能力评估</a:t>
            </a:r>
            <a:endParaRPr lang="en-US" sz="1000" dirty="0"/>
          </a:p>
        </p:txBody>
      </p:sp>
      <p:sp>
        <p:nvSpPr>
          <p:cNvPr id="33" name="Text 29"/>
          <p:cNvSpPr txBox="1"/>
          <p:nvPr/>
        </p:nvSpPr>
        <p:spPr>
          <a:xfrm>
            <a:off x="8887054" y="2409444"/>
            <a:ext cx="103418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商业化能力评估</a:t>
            </a:r>
            <a:endParaRPr lang="en-US" sz="1000" dirty="0"/>
          </a:p>
        </p:txBody>
      </p:sp>
      <p:sp>
        <p:nvSpPr>
          <p:cNvPr id="34" name="Text 30"/>
          <p:cNvSpPr txBox="1"/>
          <p:nvPr/>
        </p:nvSpPr>
        <p:spPr>
          <a:xfrm>
            <a:off x="6562649" y="3495751"/>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组织能力评估</a:t>
            </a:r>
            <a:endParaRPr lang="en-US" sz="1000" dirty="0"/>
          </a:p>
        </p:txBody>
      </p:sp>
      <p:sp>
        <p:nvSpPr>
          <p:cNvPr id="35" name="Text 31"/>
          <p:cNvSpPr txBox="1"/>
          <p:nvPr/>
        </p:nvSpPr>
        <p:spPr>
          <a:xfrm>
            <a:off x="8887054" y="3495751"/>
            <a:ext cx="767182"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执行力评估</a:t>
            </a:r>
            <a:endParaRPr lang="en-US" sz="1000" dirty="0"/>
          </a:p>
        </p:txBody>
      </p:sp>
      <p:sp>
        <p:nvSpPr>
          <p:cNvPr id="36" name="Text 32"/>
          <p:cNvSpPr txBox="1"/>
          <p:nvPr/>
        </p:nvSpPr>
        <p:spPr>
          <a:xfrm>
            <a:off x="6752844" y="2628900"/>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核心算法原理理解深度</a:t>
            </a:r>
            <a:endParaRPr lang="en-US" sz="900" dirty="0"/>
          </a:p>
        </p:txBody>
      </p:sp>
      <p:sp>
        <p:nvSpPr>
          <p:cNvPr id="37" name="Text 33"/>
          <p:cNvSpPr txBox="1"/>
          <p:nvPr/>
        </p:nvSpPr>
        <p:spPr>
          <a:xfrm>
            <a:off x="6752844" y="2781605"/>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大模型微调与应用能力</a:t>
            </a:r>
            <a:endParaRPr lang="en-US" sz="900" dirty="0"/>
          </a:p>
        </p:txBody>
      </p:sp>
      <p:sp>
        <p:nvSpPr>
          <p:cNvPr id="38" name="Text 34"/>
          <p:cNvSpPr txBox="1"/>
          <p:nvPr/>
        </p:nvSpPr>
        <p:spPr>
          <a:xfrm>
            <a:off x="6752844" y="2933395"/>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技术迭代与风险应对</a:t>
            </a:r>
            <a:endParaRPr lang="en-US" sz="900" dirty="0"/>
          </a:p>
        </p:txBody>
      </p:sp>
      <p:sp>
        <p:nvSpPr>
          <p:cNvPr id="39" name="Text 35"/>
          <p:cNvSpPr txBox="1"/>
          <p:nvPr/>
        </p:nvSpPr>
        <p:spPr>
          <a:xfrm>
            <a:off x="9077249" y="2628900"/>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产品定位与市场洞察</a:t>
            </a:r>
            <a:endParaRPr lang="en-US" sz="900" dirty="0"/>
          </a:p>
        </p:txBody>
      </p:sp>
      <p:sp>
        <p:nvSpPr>
          <p:cNvPr id="40" name="Text 36"/>
          <p:cNvSpPr txBox="1"/>
          <p:nvPr/>
        </p:nvSpPr>
        <p:spPr>
          <a:xfrm>
            <a:off x="9077249" y="2781605"/>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客户获取与转化能力</a:t>
            </a:r>
            <a:endParaRPr lang="en-US" sz="900" dirty="0"/>
          </a:p>
        </p:txBody>
      </p:sp>
      <p:sp>
        <p:nvSpPr>
          <p:cNvPr id="41" name="Text 37"/>
          <p:cNvSpPr txBox="1"/>
          <p:nvPr/>
        </p:nvSpPr>
        <p:spPr>
          <a:xfrm>
            <a:off x="9077249" y="2933395"/>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长期商业模型可持续性</a:t>
            </a:r>
            <a:endParaRPr lang="en-US" sz="900" dirty="0"/>
          </a:p>
        </p:txBody>
      </p:sp>
      <p:sp>
        <p:nvSpPr>
          <p:cNvPr id="42" name="Text 38"/>
          <p:cNvSpPr txBox="1"/>
          <p:nvPr/>
        </p:nvSpPr>
        <p:spPr>
          <a:xfrm>
            <a:off x="6752844" y="3715207"/>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人才吸引与团队构建</a:t>
            </a:r>
            <a:endParaRPr lang="en-US" sz="900" dirty="0"/>
          </a:p>
        </p:txBody>
      </p:sp>
      <p:sp>
        <p:nvSpPr>
          <p:cNvPr id="43" name="Text 39"/>
          <p:cNvSpPr txBox="1"/>
          <p:nvPr/>
        </p:nvSpPr>
        <p:spPr>
          <a:xfrm>
            <a:off x="6752844" y="3866998"/>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跨部门协作与资源调配</a:t>
            </a:r>
            <a:endParaRPr lang="en-US" sz="900" dirty="0"/>
          </a:p>
        </p:txBody>
      </p:sp>
      <p:sp>
        <p:nvSpPr>
          <p:cNvPr id="44" name="Text 40"/>
          <p:cNvSpPr txBox="1"/>
          <p:nvPr/>
        </p:nvSpPr>
        <p:spPr>
          <a:xfrm>
            <a:off x="6752844" y="4019702"/>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组织文化与价值观塑造</a:t>
            </a:r>
            <a:endParaRPr lang="en-US" sz="900" dirty="0"/>
          </a:p>
        </p:txBody>
      </p:sp>
      <p:sp>
        <p:nvSpPr>
          <p:cNvPr id="45" name="Text 41"/>
          <p:cNvSpPr txBox="1"/>
          <p:nvPr/>
        </p:nvSpPr>
        <p:spPr>
          <a:xfrm>
            <a:off x="9077249" y="3715207"/>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项目里程碑达成情况</a:t>
            </a:r>
            <a:endParaRPr lang="en-US" sz="900" dirty="0"/>
          </a:p>
        </p:txBody>
      </p:sp>
      <p:sp>
        <p:nvSpPr>
          <p:cNvPr id="46" name="Text 42"/>
          <p:cNvSpPr txBox="1"/>
          <p:nvPr/>
        </p:nvSpPr>
        <p:spPr>
          <a:xfrm>
            <a:off x="9077249" y="3866998"/>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资源高效利用能力</a:t>
            </a:r>
            <a:endParaRPr lang="en-US" sz="900" dirty="0"/>
          </a:p>
        </p:txBody>
      </p:sp>
      <p:sp>
        <p:nvSpPr>
          <p:cNvPr id="47" name="Text 43"/>
          <p:cNvSpPr txBox="1"/>
          <p:nvPr/>
        </p:nvSpPr>
        <p:spPr>
          <a:xfrm>
            <a:off x="9077249" y="4019702"/>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战略调整与灵活应变</a:t>
            </a:r>
            <a:endParaRPr lang="en-US" sz="900" dirty="0"/>
          </a:p>
        </p:txBody>
      </p:sp>
      <p:sp>
        <p:nvSpPr>
          <p:cNvPr id="48" name="Shape 44"/>
          <p:cNvSpPr/>
          <p:nvPr/>
        </p:nvSpPr>
        <p:spPr>
          <a:xfrm>
            <a:off x="6248095" y="4677156"/>
            <a:ext cx="4876495" cy="1390802"/>
          </a:xfrm>
          <a:prstGeom prst="roundRect">
            <a:avLst>
              <a:gd name="adj" fmla="val 3603"/>
            </a:avLst>
          </a:prstGeom>
          <a:solidFill>
            <a:srgbClr val="FEF2F2"/>
          </a:solidFill>
          <a:ln w="12700">
            <a:solidFill>
              <a:srgbClr val="FEE2E2"/>
            </a:solidFill>
            <a:prstDash val="solid"/>
          </a:ln>
        </p:spPr>
      </p:sp>
      <p:pic>
        <p:nvPicPr>
          <p:cNvPr id="49" name="Image 2" descr="preencoded.png">    </p:cNvPr>
          <p:cNvPicPr>
            <a:picLocks noChangeAspect="1"/>
          </p:cNvPicPr>
          <p:nvPr/>
        </p:nvPicPr>
        <p:blipFill>
          <a:blip r:embed="rId3"/>
          <a:srcRect l="0" r="0" t="0" b="0"/>
          <a:stretch/>
        </p:blipFill>
        <p:spPr>
          <a:xfrm>
            <a:off x="6448349" y="4914900"/>
            <a:ext cx="152705" cy="152705"/>
          </a:xfrm>
          <a:prstGeom prst="rect">
            <a:avLst/>
          </a:prstGeom>
        </p:spPr>
      </p:pic>
      <p:sp>
        <p:nvSpPr>
          <p:cNvPr id="50" name="Text 45"/>
          <p:cNvSpPr txBox="1"/>
          <p:nvPr/>
        </p:nvSpPr>
        <p:spPr>
          <a:xfrm>
            <a:off x="6676949" y="4895698"/>
            <a:ext cx="1343254"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反面典型案例警示</a:t>
            </a:r>
            <a:endParaRPr lang="en-US" sz="1200" dirty="0"/>
          </a:p>
        </p:txBody>
      </p:sp>
      <p:sp>
        <p:nvSpPr>
          <p:cNvPr id="51" name="Text 46"/>
          <p:cNvSpPr txBox="1"/>
          <p:nvPr/>
        </p:nvSpPr>
        <p:spPr>
          <a:xfrm>
            <a:off x="6448349" y="5229454"/>
            <a:ext cx="43772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某AI Agent创业项目拥有技术出身创始团队，但缺乏产业经验和商业化人才，导致产品定位偏离市场需求，最终因无法证明商业价值而融资失败。</a:t>
            </a:r>
            <a:endParaRPr lang="en-US" sz="1000" dirty="0"/>
          </a:p>
        </p:txBody>
      </p:sp>
      <p:sp>
        <p:nvSpPr>
          <p:cNvPr id="52" name="Text 47"/>
          <p:cNvSpPr txBox="1"/>
          <p:nvPr/>
        </p:nvSpPr>
        <p:spPr>
          <a:xfrm>
            <a:off x="6448349" y="5715000"/>
            <a:ext cx="34107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核心教训：技术团队必须搭配产业和商业人才，形成互补能力结构</a:t>
            </a:r>
            <a:endParaRPr lang="en-US" sz="900" dirty="0"/>
          </a:p>
        </p:txBody>
      </p:sp>
      <p:sp>
        <p:nvSpPr>
          <p:cNvPr id="53" name="Shape 48"/>
          <p:cNvSpPr/>
          <p:nvPr/>
        </p:nvSpPr>
        <p:spPr>
          <a:xfrm>
            <a:off x="1067105" y="6067044"/>
            <a:ext cx="10058400" cy="9144"/>
          </a:xfrm>
          <a:prstGeom prst="rect">
            <a:avLst/>
          </a:prstGeom>
          <a:solidFill>
            <a:srgbClr val="E5E7EB"/>
          </a:solidFill>
          <a:ln/>
        </p:spPr>
      </p:sp>
      <p:pic>
        <p:nvPicPr>
          <p:cNvPr id="54" name="Image 3" descr="preencoded.png">    </p:cNvPr>
          <p:cNvPicPr>
            <a:picLocks noChangeAspect="1"/>
          </p:cNvPicPr>
          <p:nvPr/>
        </p:nvPicPr>
        <p:blipFill>
          <a:blip r:embed="rId4"/>
          <a:srcRect l="0" r="0" t="0" b="0"/>
          <a:stretch/>
        </p:blipFill>
        <p:spPr>
          <a:xfrm>
            <a:off x="1067105" y="6258154"/>
            <a:ext cx="133502" cy="133502"/>
          </a:xfrm>
          <a:prstGeom prst="rect">
            <a:avLst/>
          </a:prstGeom>
        </p:spPr>
      </p:pic>
      <p:sp>
        <p:nvSpPr>
          <p:cNvPr id="55" name="Text 49"/>
          <p:cNvSpPr txBox="1"/>
          <p:nvPr/>
        </p:nvSpPr>
        <p:spPr>
          <a:xfrm>
            <a:off x="1276502" y="6238951"/>
            <a:ext cx="68159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投资人洞察：头部VC更愿意投资团队背景与项目需求高度匹配、成员间能力互补、执行力已得到验证的AI创业团队</a:t>
            </a:r>
            <a:endParaRPr lang="en-US" sz="1000" dirty="0"/>
          </a:p>
        </p:txBody>
      </p:sp>
      <p:sp>
        <p:nvSpPr>
          <p:cNvPr id="56" name="Text 50"/>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团队评估逻辑及尽调清单</a:t>
            </a:r>
            <a:endParaRPr lang="en-US" sz="2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934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核心技术的可持续优势、产品迭代速度、差异化壁垒证明</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核心技术壁垒构建</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差异化产品体验</a:t>
            </a:r>
            <a:endParaRPr lang="en-US" sz="1200" dirty="0"/>
          </a:p>
        </p:txBody>
      </p:sp>
      <p:sp>
        <p:nvSpPr>
          <p:cNvPr id="12" name="Text 9"/>
          <p:cNvSpPr txBox="1"/>
          <p:nvPr/>
        </p:nvSpPr>
        <p:spPr>
          <a:xfrm>
            <a:off x="1209751" y="33622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迭代速度与学习曲线</a:t>
            </a:r>
            <a:endParaRPr lang="en-US" sz="1200" dirty="0"/>
          </a:p>
        </p:txBody>
      </p:sp>
      <p:sp>
        <p:nvSpPr>
          <p:cNvPr id="13" name="Text 10"/>
          <p:cNvSpPr txBox="1"/>
          <p:nvPr/>
        </p:nvSpPr>
        <p:spPr>
          <a:xfrm>
            <a:off x="1209751" y="41623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行业专有知识结合</a:t>
            </a:r>
            <a:endParaRPr lang="en-US" sz="1200" dirty="0"/>
          </a:p>
        </p:txBody>
      </p:sp>
      <p:sp>
        <p:nvSpPr>
          <p:cNvPr id="14" name="Text 11"/>
          <p:cNvSpPr txBox="1"/>
          <p:nvPr/>
        </p:nvSpPr>
        <p:spPr>
          <a:xfrm>
            <a:off x="1209751" y="2018995"/>
            <a:ext cx="46149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投资人重点关注Agent底层技术是否具有独特性，如专有算法、独特数据集或定制化模型微调方法</a:t>
            </a:r>
            <a:endParaRPr lang="en-US" sz="1000" dirty="0"/>
          </a:p>
        </p:txBody>
      </p:sp>
      <p:sp>
        <p:nvSpPr>
          <p:cNvPr id="15" name="Text 12"/>
          <p:cNvSpPr txBox="1"/>
          <p:nvPr/>
        </p:nvSpPr>
        <p:spPr>
          <a:xfrm>
            <a:off x="1209751" y="2819095"/>
            <a:ext cx="46625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投资人看重产品体验是否有明显差异化：响应速度提升50%以上、任务完成质量超过行业标准、用户满意度明显高于竞品</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产品迭代频率、用户反馈响应机制和持续学习能力，展示团队对产品的持续改进和创新能力</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投资人偏好将AI能力与行业专有知识深度结合的项目，如专业领域知识图谱、垂直行业语料库等特殊资产</a:t>
            </a:r>
            <a:endParaRPr lang="en-US" sz="1000" dirty="0"/>
          </a:p>
        </p:txBody>
      </p:sp>
      <p:sp>
        <p:nvSpPr>
          <p:cNvPr id="18" name="Shape 15"/>
          <p:cNvSpPr/>
          <p:nvPr/>
        </p:nvSpPr>
        <p:spPr>
          <a:xfrm>
            <a:off x="6248095" y="1742846"/>
            <a:ext cx="4876495" cy="1733702"/>
          </a:xfrm>
          <a:prstGeom prst="roundRect">
            <a:avLst>
              <a:gd name="adj" fmla="val 2318"/>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技术壁垒证明清单</a:t>
            </a:r>
            <a:endParaRPr lang="en-US" sz="1200" dirty="0"/>
          </a:p>
        </p:txBody>
      </p:sp>
      <p:sp>
        <p:nvSpPr>
          <p:cNvPr id="21" name="Text 17"/>
          <p:cNvSpPr txBox="1"/>
          <p:nvPr/>
        </p:nvSpPr>
        <p:spPr>
          <a:xfrm>
            <a:off x="6676949" y="229514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专利或核心技术资产</a:t>
            </a:r>
            <a:endParaRPr lang="en-US" sz="1000" dirty="0"/>
          </a:p>
        </p:txBody>
      </p:sp>
      <p:sp>
        <p:nvSpPr>
          <p:cNvPr id="22" name="Text 18"/>
          <p:cNvSpPr txBox="1"/>
          <p:nvPr/>
        </p:nvSpPr>
        <p:spPr>
          <a:xfrm>
            <a:off x="6676949" y="2562149"/>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技术团队实力证明</a:t>
            </a:r>
            <a:endParaRPr lang="en-US" sz="1000" dirty="0"/>
          </a:p>
        </p:txBody>
      </p:sp>
      <p:sp>
        <p:nvSpPr>
          <p:cNvPr id="23" name="Text 19"/>
          <p:cNvSpPr txBox="1"/>
          <p:nvPr/>
        </p:nvSpPr>
        <p:spPr>
          <a:xfrm>
            <a:off x="6676949" y="282915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独家数据或行业合作</a:t>
            </a:r>
            <a:endParaRPr lang="en-US" sz="1000" dirty="0"/>
          </a:p>
        </p:txBody>
      </p:sp>
      <p:sp>
        <p:nvSpPr>
          <p:cNvPr id="24" name="Text 20"/>
          <p:cNvSpPr txBox="1"/>
          <p:nvPr/>
        </p:nvSpPr>
        <p:spPr>
          <a:xfrm>
            <a:off x="6676949" y="309524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技术演进路线图</a:t>
            </a:r>
            <a:endParaRPr lang="en-US" sz="1000" dirty="0"/>
          </a:p>
        </p:txBody>
      </p:sp>
      <p:sp>
        <p:nvSpPr>
          <p:cNvPr id="25" name="Text 21"/>
          <p:cNvSpPr txBox="1"/>
          <p:nvPr/>
        </p:nvSpPr>
        <p:spPr>
          <a:xfrm>
            <a:off x="7877556" y="2295144"/>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：已申请或获得的专利、独特算法</a:t>
            </a:r>
            <a:endParaRPr lang="en-US" sz="1000" dirty="0"/>
          </a:p>
        </p:txBody>
      </p:sp>
      <p:sp>
        <p:nvSpPr>
          <p:cNvPr id="26" name="Text 22"/>
          <p:cNvSpPr txBox="1"/>
          <p:nvPr/>
        </p:nvSpPr>
        <p:spPr>
          <a:xfrm>
            <a:off x="7744054" y="2562149"/>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：核心成员技术背景与过往成就</a:t>
            </a:r>
            <a:endParaRPr lang="en-US" sz="1000" dirty="0"/>
          </a:p>
        </p:txBody>
      </p:sp>
      <p:sp>
        <p:nvSpPr>
          <p:cNvPr id="27" name="Text 23"/>
          <p:cNvSpPr txBox="1"/>
          <p:nvPr/>
        </p:nvSpPr>
        <p:spPr>
          <a:xfrm>
            <a:off x="7877556" y="2829154"/>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：无法复制的专有数据资源</a:t>
            </a:r>
            <a:endParaRPr lang="en-US" sz="1000" dirty="0"/>
          </a:p>
        </p:txBody>
      </p:sp>
      <p:sp>
        <p:nvSpPr>
          <p:cNvPr id="28" name="Text 24"/>
          <p:cNvSpPr txBox="1"/>
          <p:nvPr/>
        </p:nvSpPr>
        <p:spPr>
          <a:xfrm>
            <a:off x="7610551" y="3095244"/>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：清晰的技术发展规划与里程碑</a:t>
            </a:r>
            <a:endParaRPr lang="en-US" sz="1000" dirty="0"/>
          </a:p>
        </p:txBody>
      </p:sp>
      <p:sp>
        <p:nvSpPr>
          <p:cNvPr id="29" name="Shape 25"/>
          <p:cNvSpPr/>
          <p:nvPr/>
        </p:nvSpPr>
        <p:spPr>
          <a:xfrm>
            <a:off x="6248095" y="3666744"/>
            <a:ext cx="4876495" cy="2115007"/>
          </a:xfrm>
          <a:prstGeom prst="roundRect">
            <a:avLst>
              <a:gd name="adj" fmla="val 1558"/>
            </a:avLst>
          </a:prstGeom>
          <a:solidFill>
            <a:srgbClr val="ECFDF5"/>
          </a:solidFill>
          <a:ln w="12700">
            <a:solidFill>
              <a:srgbClr val="D1FAE5"/>
            </a:solidFill>
            <a:prstDash val="solid"/>
          </a:ln>
        </p:spPr>
      </p:sp>
      <p:pic>
        <p:nvPicPr>
          <p:cNvPr id="30" name="Image 2" descr="preencoded.png">    </p:cNvPr>
          <p:cNvPicPr>
            <a:picLocks noChangeAspect="1"/>
          </p:cNvPicPr>
          <p:nvPr/>
        </p:nvPicPr>
        <p:blipFill>
          <a:blip r:embed="rId3"/>
          <a:srcRect l="0" r="0" t="0" b="0"/>
          <a:stretch/>
        </p:blipFill>
        <p:spPr>
          <a:xfrm>
            <a:off x="6448349" y="3886200"/>
            <a:ext cx="190195" cy="190195"/>
          </a:xfrm>
          <a:prstGeom prst="rect">
            <a:avLst/>
          </a:prstGeom>
        </p:spPr>
      </p:pic>
      <p:sp>
        <p:nvSpPr>
          <p:cNvPr id="31" name="Text 26"/>
          <p:cNvSpPr txBox="1"/>
          <p:nvPr/>
        </p:nvSpPr>
        <p:spPr>
          <a:xfrm>
            <a:off x="6752844" y="3886200"/>
            <a:ext cx="16102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A/B测试证明产品优势</a:t>
            </a:r>
            <a:endParaRPr lang="en-US" sz="1200" dirty="0"/>
          </a:p>
        </p:txBody>
      </p:sp>
      <p:sp>
        <p:nvSpPr>
          <p:cNvPr id="32" name="Text 27"/>
          <p:cNvSpPr txBox="1"/>
          <p:nvPr/>
        </p:nvSpPr>
        <p:spPr>
          <a:xfrm>
            <a:off x="6448349" y="4219956"/>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投资人看重可量化的产品优势证明，建议准备：</a:t>
            </a:r>
            <a:endParaRPr lang="en-US" sz="1000" dirty="0"/>
          </a:p>
        </p:txBody>
      </p:sp>
      <p:sp>
        <p:nvSpPr>
          <p:cNvPr id="33" name="Shape 28"/>
          <p:cNvSpPr/>
          <p:nvPr/>
        </p:nvSpPr>
        <p:spPr>
          <a:xfrm>
            <a:off x="6448349" y="4515307"/>
            <a:ext cx="2180844" cy="476402"/>
          </a:xfrm>
          <a:prstGeom prst="roundRect">
            <a:avLst>
              <a:gd name="adj" fmla="val 15355"/>
            </a:avLst>
          </a:prstGeom>
          <a:solidFill>
            <a:srgbClr val="FFFFFF"/>
          </a:solidFill>
          <a:ln w="12700">
            <a:solidFill>
              <a:srgbClr val="A7F3D0"/>
            </a:solidFill>
            <a:prstDash val="solid"/>
          </a:ln>
        </p:spPr>
      </p:sp>
      <p:sp>
        <p:nvSpPr>
          <p:cNvPr id="34" name="Shape 29"/>
          <p:cNvSpPr/>
          <p:nvPr/>
        </p:nvSpPr>
        <p:spPr>
          <a:xfrm>
            <a:off x="8744407" y="4515307"/>
            <a:ext cx="2180844" cy="476402"/>
          </a:xfrm>
          <a:prstGeom prst="roundRect">
            <a:avLst>
              <a:gd name="adj" fmla="val 15355"/>
            </a:avLst>
          </a:prstGeom>
          <a:solidFill>
            <a:srgbClr val="FFFFFF"/>
          </a:solidFill>
          <a:ln w="12700">
            <a:solidFill>
              <a:srgbClr val="A7F3D0"/>
            </a:solidFill>
            <a:prstDash val="solid"/>
          </a:ln>
        </p:spPr>
      </p:sp>
      <p:sp>
        <p:nvSpPr>
          <p:cNvPr id="35" name="Shape 30"/>
          <p:cNvSpPr/>
          <p:nvPr/>
        </p:nvSpPr>
        <p:spPr>
          <a:xfrm>
            <a:off x="6448349" y="5105095"/>
            <a:ext cx="2180844" cy="476402"/>
          </a:xfrm>
          <a:prstGeom prst="roundRect">
            <a:avLst>
              <a:gd name="adj" fmla="val 15355"/>
            </a:avLst>
          </a:prstGeom>
          <a:solidFill>
            <a:srgbClr val="FFFFFF"/>
          </a:solidFill>
          <a:ln w="12700">
            <a:solidFill>
              <a:srgbClr val="A7F3D0"/>
            </a:solidFill>
            <a:prstDash val="solid"/>
          </a:ln>
        </p:spPr>
      </p:sp>
      <p:sp>
        <p:nvSpPr>
          <p:cNvPr id="36" name="Shape 31"/>
          <p:cNvSpPr/>
          <p:nvPr/>
        </p:nvSpPr>
        <p:spPr>
          <a:xfrm>
            <a:off x="8744407" y="5105095"/>
            <a:ext cx="2180844" cy="476402"/>
          </a:xfrm>
          <a:prstGeom prst="roundRect">
            <a:avLst>
              <a:gd name="adj" fmla="val 15355"/>
            </a:avLst>
          </a:prstGeom>
          <a:solidFill>
            <a:srgbClr val="FFFFFF"/>
          </a:solidFill>
          <a:ln w="12700">
            <a:solidFill>
              <a:srgbClr val="A7F3D0"/>
            </a:solidFill>
            <a:prstDash val="solid"/>
          </a:ln>
        </p:spPr>
      </p:sp>
      <p:sp>
        <p:nvSpPr>
          <p:cNvPr id="37" name="Text 32"/>
          <p:cNvSpPr txBox="1"/>
          <p:nvPr/>
        </p:nvSpPr>
        <p:spPr>
          <a:xfrm>
            <a:off x="6534302" y="4600346"/>
            <a:ext cx="5532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效率提升</a:t>
            </a:r>
            <a:endParaRPr lang="en-US" sz="900" dirty="0"/>
          </a:p>
        </p:txBody>
      </p:sp>
      <p:sp>
        <p:nvSpPr>
          <p:cNvPr id="38" name="Text 33"/>
          <p:cNvSpPr txBox="1"/>
          <p:nvPr/>
        </p:nvSpPr>
        <p:spPr>
          <a:xfrm>
            <a:off x="6534302" y="4753051"/>
            <a:ext cx="12573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任务完成时间减少65%</a:t>
            </a:r>
            <a:endParaRPr lang="en-US" sz="900" dirty="0"/>
          </a:p>
        </p:txBody>
      </p:sp>
      <p:sp>
        <p:nvSpPr>
          <p:cNvPr id="39" name="Text 34"/>
          <p:cNvSpPr txBox="1"/>
          <p:nvPr/>
        </p:nvSpPr>
        <p:spPr>
          <a:xfrm>
            <a:off x="8829446" y="4600346"/>
            <a:ext cx="4389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准确度</a:t>
            </a:r>
            <a:endParaRPr lang="en-US" sz="900" dirty="0"/>
          </a:p>
        </p:txBody>
      </p:sp>
      <p:sp>
        <p:nvSpPr>
          <p:cNvPr id="40" name="Text 35"/>
          <p:cNvSpPr txBox="1"/>
          <p:nvPr/>
        </p:nvSpPr>
        <p:spPr>
          <a:xfrm>
            <a:off x="8829446" y="4753051"/>
            <a:ext cx="1133856"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错误率降低75%以上</a:t>
            </a:r>
            <a:endParaRPr lang="en-US" sz="900" dirty="0"/>
          </a:p>
        </p:txBody>
      </p:sp>
      <p:sp>
        <p:nvSpPr>
          <p:cNvPr id="41" name="Text 36"/>
          <p:cNvSpPr txBox="1"/>
          <p:nvPr/>
        </p:nvSpPr>
        <p:spPr>
          <a:xfrm>
            <a:off x="6534302" y="5191049"/>
            <a:ext cx="5532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用户留存</a:t>
            </a:r>
            <a:endParaRPr lang="en-US" sz="900" dirty="0"/>
          </a:p>
        </p:txBody>
      </p:sp>
      <p:sp>
        <p:nvSpPr>
          <p:cNvPr id="42" name="Text 37"/>
          <p:cNvSpPr txBox="1"/>
          <p:nvPr/>
        </p:nvSpPr>
        <p:spPr>
          <a:xfrm>
            <a:off x="6534302" y="5343754"/>
            <a:ext cx="1181405"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30天留存率高出40%</a:t>
            </a:r>
            <a:endParaRPr lang="en-US" sz="900" dirty="0"/>
          </a:p>
        </p:txBody>
      </p:sp>
      <p:sp>
        <p:nvSpPr>
          <p:cNvPr id="43" name="Text 38"/>
          <p:cNvSpPr txBox="1"/>
          <p:nvPr/>
        </p:nvSpPr>
        <p:spPr>
          <a:xfrm>
            <a:off x="8829446" y="5191049"/>
            <a:ext cx="6675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客户满意度</a:t>
            </a:r>
            <a:endParaRPr lang="en-US" sz="900" dirty="0"/>
          </a:p>
        </p:txBody>
      </p:sp>
      <p:sp>
        <p:nvSpPr>
          <p:cNvPr id="44" name="Text 39"/>
          <p:cNvSpPr txBox="1"/>
          <p:nvPr/>
        </p:nvSpPr>
        <p:spPr>
          <a:xfrm>
            <a:off x="8829446" y="5343754"/>
            <a:ext cx="12573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NPS分数高于竞品25分</a:t>
            </a:r>
            <a:endParaRPr lang="en-US" sz="900" dirty="0"/>
          </a:p>
        </p:txBody>
      </p:sp>
      <p:sp>
        <p:nvSpPr>
          <p:cNvPr id="45" name="Shape 40"/>
          <p:cNvSpPr/>
          <p:nvPr/>
        </p:nvSpPr>
        <p:spPr>
          <a:xfrm>
            <a:off x="1067105" y="5781751"/>
            <a:ext cx="10058400" cy="9144"/>
          </a:xfrm>
          <a:prstGeom prst="rect">
            <a:avLst/>
          </a:prstGeom>
          <a:solidFill>
            <a:srgbClr val="E5E7EB"/>
          </a:solidFill>
          <a:ln/>
        </p:spPr>
      </p:sp>
      <p:pic>
        <p:nvPicPr>
          <p:cNvPr id="46" name="Image 3" descr="preencoded.png">    </p:cNvPr>
          <p:cNvPicPr>
            <a:picLocks noChangeAspect="1"/>
          </p:cNvPicPr>
          <p:nvPr/>
        </p:nvPicPr>
        <p:blipFill>
          <a:blip r:embed="rId4"/>
          <a:srcRect l="0" r="0" t="0" b="0"/>
          <a:stretch/>
        </p:blipFill>
        <p:spPr>
          <a:xfrm>
            <a:off x="1067105" y="5971946"/>
            <a:ext cx="133502" cy="133502"/>
          </a:xfrm>
          <a:prstGeom prst="rect">
            <a:avLst/>
          </a:prstGeom>
        </p:spPr>
      </p:pic>
      <p:sp>
        <p:nvSpPr>
          <p:cNvPr id="47" name="Text 41"/>
          <p:cNvSpPr txBox="1"/>
          <p:nvPr/>
        </p:nvSpPr>
        <p:spPr>
          <a:xfrm>
            <a:off x="1276502" y="5952744"/>
            <a:ext cx="623437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核心洞察：顶级投资人更看重技术壁垒与差异化产品体验的双重证明，而非仅仅是基于大模型的简单封装</a:t>
            </a:r>
            <a:endParaRPr lang="en-US" sz="1000" dirty="0"/>
          </a:p>
        </p:txBody>
      </p:sp>
      <p:sp>
        <p:nvSpPr>
          <p:cNvPr id="48" name="Shape 42"/>
          <p:cNvSpPr/>
          <p:nvPr/>
        </p:nvSpPr>
        <p:spPr>
          <a:xfrm>
            <a:off x="1429207" y="1714500"/>
            <a:ext cx="57607" cy="57607"/>
          </a:xfrm>
          <a:prstGeom prst="ellipse">
            <a:avLst/>
          </a:prstGeom>
          <a:solidFill>
            <a:srgbClr val="3B82F6"/>
          </a:solidFill>
          <a:ln/>
        </p:spPr>
      </p:sp>
      <p:sp>
        <p:nvSpPr>
          <p:cNvPr id="49" name="Shape 43"/>
          <p:cNvSpPr/>
          <p:nvPr/>
        </p:nvSpPr>
        <p:spPr>
          <a:xfrm>
            <a:off x="1904695" y="2095805"/>
            <a:ext cx="57607" cy="57607"/>
          </a:xfrm>
          <a:prstGeom prst="ellipse">
            <a:avLst/>
          </a:prstGeom>
          <a:solidFill>
            <a:srgbClr val="3B82F6"/>
          </a:solidFill>
          <a:ln/>
        </p:spPr>
      </p:sp>
      <p:sp>
        <p:nvSpPr>
          <p:cNvPr id="50" name="Shape 44"/>
          <p:cNvSpPr/>
          <p:nvPr/>
        </p:nvSpPr>
        <p:spPr>
          <a:xfrm>
            <a:off x="1333195" y="2476195"/>
            <a:ext cx="57607" cy="57607"/>
          </a:xfrm>
          <a:prstGeom prst="ellipse">
            <a:avLst/>
          </a:prstGeom>
          <a:solidFill>
            <a:srgbClr val="3B82F6"/>
          </a:solidFill>
          <a:ln/>
        </p:spPr>
      </p:sp>
      <p:sp>
        <p:nvSpPr>
          <p:cNvPr id="51" name="Shape 45"/>
          <p:cNvSpPr/>
          <p:nvPr/>
        </p:nvSpPr>
        <p:spPr>
          <a:xfrm>
            <a:off x="1444752" y="1861718"/>
            <a:ext cx="476402" cy="9144"/>
          </a:xfrm>
          <a:prstGeom prst="rect">
            <a:avLst/>
          </a:prstGeom>
          <a:solidFill>
            <a:srgbClr val="3B82F6">
              <a:alpha val="20000"/>
            </a:srgbClr>
          </a:solidFill>
          <a:ln/>
        </p:spPr>
      </p:sp>
      <p:sp>
        <p:nvSpPr>
          <p:cNvPr id="52" name="Shape 46"/>
          <p:cNvSpPr/>
          <p:nvPr/>
        </p:nvSpPr>
        <p:spPr>
          <a:xfrm>
            <a:off x="1837944" y="1940357"/>
            <a:ext cx="571500" cy="9144"/>
          </a:xfrm>
          <a:prstGeom prst="rect">
            <a:avLst/>
          </a:prstGeom>
          <a:solidFill>
            <a:srgbClr val="3B82F6">
              <a:alpha val="20000"/>
            </a:srgbClr>
          </a:solidFill>
          <a:ln/>
        </p:spPr>
      </p:sp>
      <p:sp>
        <p:nvSpPr>
          <p:cNvPr id="53" name="Text 47"/>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产品体验与技术壁垒评估</a:t>
            </a:r>
            <a:endParaRPr lang="en-US"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Shape 0"/>
          <p:cNvSpPr/>
          <p:nvPr/>
        </p:nvSpPr>
        <p:spPr>
          <a:xfrm>
            <a:off x="0" y="0"/>
            <a:ext cx="12191695" cy="76388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0389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头部/腰部/新锐玩家格局分析，把握最佳市场切入点和时机</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22960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头部玩家格局（20%市场份额）</a:t>
            </a:r>
            <a:endParaRPr lang="en-US" sz="1200" dirty="0"/>
          </a:p>
        </p:txBody>
      </p:sp>
      <p:sp>
        <p:nvSpPr>
          <p:cNvPr id="11" name="Text 8"/>
          <p:cNvSpPr txBox="1"/>
          <p:nvPr/>
        </p:nvSpPr>
        <p:spPr>
          <a:xfrm>
            <a:off x="1209751" y="2562149"/>
            <a:ext cx="22960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腰部企业策略（30%市场份额）</a:t>
            </a:r>
            <a:endParaRPr lang="en-US" sz="1200" dirty="0"/>
          </a:p>
        </p:txBody>
      </p:sp>
      <p:sp>
        <p:nvSpPr>
          <p:cNvPr id="12" name="Text 9"/>
          <p:cNvSpPr txBox="1"/>
          <p:nvPr/>
        </p:nvSpPr>
        <p:spPr>
          <a:xfrm>
            <a:off x="1209751" y="3362249"/>
            <a:ext cx="27532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新锐创业企业机会（50%市场待开发）</a:t>
            </a:r>
            <a:endParaRPr lang="en-US" sz="1200" dirty="0"/>
          </a:p>
        </p:txBody>
      </p:sp>
      <p:sp>
        <p:nvSpPr>
          <p:cNvPr id="13" name="Text 10"/>
          <p:cNvSpPr txBox="1"/>
          <p:nvPr/>
        </p:nvSpPr>
        <p:spPr>
          <a:xfrm>
            <a:off x="1209751" y="41623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最佳进入时机判断</a:t>
            </a:r>
            <a:endParaRPr lang="en-US" sz="1200" dirty="0"/>
          </a:p>
        </p:txBody>
      </p:sp>
      <p:sp>
        <p:nvSpPr>
          <p:cNvPr id="14" name="Text 11"/>
          <p:cNvSpPr txBox="1"/>
          <p:nvPr/>
        </p:nvSpPr>
        <p:spPr>
          <a:xfrm>
            <a:off x="1209751" y="2018995"/>
            <a:ext cx="46533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大厂主导：OpenAI、Anthropic等提供基础能力，国内以字节、百度为代表，纷纷发布通用型Agent产品，占据技术高地与流量入口</a:t>
            </a:r>
            <a:endParaRPr lang="en-US" sz="1000" dirty="0"/>
          </a:p>
        </p:txBody>
      </p:sp>
      <p:sp>
        <p:nvSpPr>
          <p:cNvPr id="15" name="Text 12"/>
          <p:cNvSpPr txBox="1"/>
          <p:nvPr/>
        </p:nvSpPr>
        <p:spPr>
          <a:xfrm>
            <a:off x="1209751" y="2819095"/>
            <a:ext cx="46149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垂直领域ToB深耕：专注金融、医疗、法律等特定行业，通过深度定制化能力和领域数据壁垒，建立差异化优势</a:t>
            </a:r>
            <a:endParaRPr lang="en-US" sz="1000" dirty="0"/>
          </a:p>
        </p:txBody>
      </p:sp>
      <p:sp>
        <p:nvSpPr>
          <p:cNvPr id="16" name="Text 13"/>
          <p:cNvSpPr txBox="1"/>
          <p:nvPr/>
        </p:nvSpPr>
        <p:spPr>
          <a:xfrm>
            <a:off x="1209751" y="3619195"/>
            <a:ext cx="46625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细分场景和中小企业市场：聚焦中小企业SaaS化能力，打造专属Agent来解决特定问题，避开与大厂正面竞争</a:t>
            </a:r>
            <a:endParaRPr lang="en-US" sz="1000" dirty="0"/>
          </a:p>
        </p:txBody>
      </p:sp>
      <p:sp>
        <p:nvSpPr>
          <p:cNvPr id="17" name="Text 14"/>
          <p:cNvSpPr txBox="1"/>
          <p:nvPr/>
        </p:nvSpPr>
        <p:spPr>
          <a:xfrm>
            <a:off x="1209751" y="4419295"/>
            <a:ext cx="46058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2025年是行业分水岭：基础模型能力成熟+企业采购预算提升+垂直场景产品爆发，切入窗口期为2025年Q2-Q3</a:t>
            </a:r>
            <a:endParaRPr lang="en-US" sz="1000" dirty="0"/>
          </a:p>
        </p:txBody>
      </p:sp>
      <p:sp>
        <p:nvSpPr>
          <p:cNvPr id="18" name="Shape 15"/>
          <p:cNvSpPr/>
          <p:nvPr/>
        </p:nvSpPr>
        <p:spPr>
          <a:xfrm>
            <a:off x="6248095" y="1742846"/>
            <a:ext cx="4876495" cy="2857500"/>
          </a:xfrm>
          <a:prstGeom prst="roundRect">
            <a:avLst>
              <a:gd name="adj" fmla="val 853"/>
            </a:avLst>
          </a:prstGeom>
          <a:solidFill>
            <a:srgbClr val="FFFFFF"/>
          </a:solidFill>
          <a:ln w="12700">
            <a:solidFill>
              <a:srgbClr val="E5E7EB"/>
            </a:solidFill>
            <a:prstDash val="solid"/>
          </a:ln>
        </p:spPr>
      </p:sp>
      <p:sp>
        <p:nvSpPr>
          <p:cNvPr id="19" name="Text 16"/>
          <p:cNvSpPr txBox="1"/>
          <p:nvPr/>
        </p:nvSpPr>
        <p:spPr>
          <a:xfrm>
            <a:off x="6409944" y="1914754"/>
            <a:ext cx="1567282"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Agentic AI市场格局分析</a:t>
            </a:r>
            <a:endParaRPr lang="en-US" sz="1000" dirty="0"/>
          </a:p>
        </p:txBody>
      </p:sp>
      <p:sp>
        <p:nvSpPr>
          <p:cNvPr id="20" name="Text 17"/>
          <p:cNvSpPr txBox="1"/>
          <p:nvPr/>
        </p:nvSpPr>
        <p:spPr>
          <a:xfrm>
            <a:off x="6133795" y="2714854"/>
            <a:ext cx="228600" cy="467258"/>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技术能力</a:t>
            </a:r>
            <a:endParaRPr lang="en-US" sz="900" dirty="0"/>
          </a:p>
        </p:txBody>
      </p:sp>
      <p:sp>
        <p:nvSpPr>
          <p:cNvPr id="21" name="Text 18"/>
          <p:cNvSpPr txBox="1"/>
          <p:nvPr/>
        </p:nvSpPr>
        <p:spPr>
          <a:xfrm>
            <a:off x="8343900" y="4476902"/>
            <a:ext cx="7818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市场覆盖广度</a:t>
            </a:r>
            <a:endParaRPr lang="en-US" sz="900" dirty="0"/>
          </a:p>
        </p:txBody>
      </p:sp>
      <p:sp>
        <p:nvSpPr>
          <p:cNvPr id="22" name="Shape 19"/>
          <p:cNvSpPr/>
          <p:nvPr/>
        </p:nvSpPr>
        <p:spPr>
          <a:xfrm>
            <a:off x="9658807" y="2319833"/>
            <a:ext cx="666598" cy="666598"/>
          </a:xfrm>
          <a:prstGeom prst="ellipse">
            <a:avLst/>
          </a:prstGeom>
          <a:solidFill>
            <a:srgbClr val="2563EB"/>
          </a:solidFill>
          <a:ln/>
          <a:effectLst>
            <a:outerShdw sx="100000" sy="100000" kx="0" ky="0" algn="bl" rotWithShape="0" blurRad="63500" dist="38100" dir="5400000">
              <a:srgbClr val="000000">
                <a:alpha val="10000"/>
              </a:srgbClr>
            </a:outerShdw>
          </a:effectLst>
        </p:spPr>
      </p:sp>
      <p:sp>
        <p:nvSpPr>
          <p:cNvPr id="23" name="Shape 20"/>
          <p:cNvSpPr/>
          <p:nvPr/>
        </p:nvSpPr>
        <p:spPr>
          <a:xfrm>
            <a:off x="10144354" y="2604211"/>
            <a:ext cx="571500" cy="571500"/>
          </a:xfrm>
          <a:prstGeom prst="ellipse">
            <a:avLst/>
          </a:prstGeom>
          <a:solidFill>
            <a:srgbClr val="3B82F6"/>
          </a:solidFill>
          <a:ln/>
          <a:effectLst>
            <a:outerShdw sx="100000" sy="100000" kx="0" ky="0" algn="bl" rotWithShape="0" blurRad="63500" dist="38100" dir="5400000">
              <a:srgbClr val="000000">
                <a:alpha val="10000"/>
              </a:srgbClr>
            </a:outerShdw>
          </a:effectLst>
        </p:spPr>
      </p:sp>
      <p:sp>
        <p:nvSpPr>
          <p:cNvPr id="24" name="Shape 21"/>
          <p:cNvSpPr/>
          <p:nvPr/>
        </p:nvSpPr>
        <p:spPr>
          <a:xfrm>
            <a:off x="9172346" y="2462479"/>
            <a:ext cx="619049" cy="619049"/>
          </a:xfrm>
          <a:prstGeom prst="ellipse">
            <a:avLst/>
          </a:prstGeom>
          <a:solidFill>
            <a:srgbClr val="2563EB"/>
          </a:solidFill>
          <a:ln/>
          <a:effectLst>
            <a:outerShdw sx="100000" sy="100000" kx="0" ky="0" algn="bl" rotWithShape="0" blurRad="63500" dist="38100" dir="5400000">
              <a:srgbClr val="000000">
                <a:alpha val="10000"/>
              </a:srgbClr>
            </a:outerShdw>
          </a:effectLst>
        </p:spPr>
      </p:sp>
      <p:sp>
        <p:nvSpPr>
          <p:cNvPr id="25" name="Shape 22"/>
          <p:cNvSpPr/>
          <p:nvPr/>
        </p:nvSpPr>
        <p:spPr>
          <a:xfrm>
            <a:off x="7958023" y="2887675"/>
            <a:ext cx="476402" cy="476402"/>
          </a:xfrm>
          <a:prstGeom prst="ellipse">
            <a:avLst/>
          </a:prstGeom>
          <a:solidFill>
            <a:srgbClr val="60A5FA"/>
          </a:solidFill>
          <a:ln/>
          <a:effectLst>
            <a:outerShdw sx="100000" sy="100000" kx="0" ky="0" algn="bl" rotWithShape="0" blurRad="63500" dist="38100" dir="5400000">
              <a:srgbClr val="000000">
                <a:alpha val="10000"/>
              </a:srgbClr>
            </a:outerShdw>
          </a:effectLst>
        </p:spPr>
      </p:sp>
      <p:sp>
        <p:nvSpPr>
          <p:cNvPr id="26" name="Shape 23"/>
          <p:cNvSpPr/>
          <p:nvPr/>
        </p:nvSpPr>
        <p:spPr>
          <a:xfrm>
            <a:off x="8686800" y="3029407"/>
            <a:ext cx="428854" cy="428854"/>
          </a:xfrm>
          <a:prstGeom prst="ellipse">
            <a:avLst/>
          </a:prstGeom>
          <a:solidFill>
            <a:srgbClr val="60A5FA"/>
          </a:solidFill>
          <a:ln/>
          <a:effectLst>
            <a:outerShdw sx="100000" sy="100000" kx="0" ky="0" algn="bl" rotWithShape="0" blurRad="63500" dist="38100" dir="5400000">
              <a:srgbClr val="000000">
                <a:alpha val="10000"/>
              </a:srgbClr>
            </a:outerShdw>
          </a:effectLst>
        </p:spPr>
      </p:sp>
      <p:sp>
        <p:nvSpPr>
          <p:cNvPr id="27" name="Shape 24"/>
          <p:cNvSpPr/>
          <p:nvPr/>
        </p:nvSpPr>
        <p:spPr>
          <a:xfrm>
            <a:off x="7472477" y="2745943"/>
            <a:ext cx="457200" cy="457200"/>
          </a:xfrm>
          <a:prstGeom prst="ellipse">
            <a:avLst/>
          </a:prstGeom>
          <a:solidFill>
            <a:srgbClr val="60A5FA"/>
          </a:solidFill>
          <a:ln/>
          <a:effectLst>
            <a:outerShdw sx="100000" sy="100000" kx="0" ky="0" algn="bl" rotWithShape="0" blurRad="63500" dist="38100" dir="5400000">
              <a:srgbClr val="000000">
                <a:alpha val="10000"/>
              </a:srgbClr>
            </a:outerShdw>
          </a:effectLst>
        </p:spPr>
      </p:sp>
      <p:sp>
        <p:nvSpPr>
          <p:cNvPr id="28" name="Shape 25"/>
          <p:cNvSpPr/>
          <p:nvPr/>
        </p:nvSpPr>
        <p:spPr>
          <a:xfrm>
            <a:off x="6986930" y="3455518"/>
            <a:ext cx="333756" cy="333756"/>
          </a:xfrm>
          <a:prstGeom prst="ellipse">
            <a:avLst/>
          </a:prstGeom>
          <a:solidFill>
            <a:srgbClr val="93C5FD"/>
          </a:solidFill>
          <a:ln/>
          <a:effectLst>
            <a:outerShdw sx="100000" sy="100000" kx="0" ky="0" algn="bl" rotWithShape="0" blurRad="63500" dist="38100" dir="5400000">
              <a:srgbClr val="000000">
                <a:alpha val="10000"/>
              </a:srgbClr>
            </a:outerShdw>
          </a:effectLst>
        </p:spPr>
      </p:sp>
      <p:sp>
        <p:nvSpPr>
          <p:cNvPr id="29" name="Shape 26"/>
          <p:cNvSpPr/>
          <p:nvPr/>
        </p:nvSpPr>
        <p:spPr>
          <a:xfrm>
            <a:off x="7715707" y="3597250"/>
            <a:ext cx="304495" cy="304495"/>
          </a:xfrm>
          <a:prstGeom prst="ellipse">
            <a:avLst/>
          </a:prstGeom>
          <a:solidFill>
            <a:srgbClr val="93C5FD"/>
          </a:solidFill>
          <a:ln/>
          <a:effectLst>
            <a:outerShdw sx="100000" sy="100000" kx="0" ky="0" algn="bl" rotWithShape="0" blurRad="63500" dist="38100" dir="5400000">
              <a:srgbClr val="000000">
                <a:alpha val="10000"/>
              </a:srgbClr>
            </a:outerShdw>
          </a:effectLst>
        </p:spPr>
      </p:sp>
      <p:sp>
        <p:nvSpPr>
          <p:cNvPr id="30" name="Shape 27"/>
          <p:cNvSpPr/>
          <p:nvPr/>
        </p:nvSpPr>
        <p:spPr>
          <a:xfrm>
            <a:off x="8443570" y="3739896"/>
            <a:ext cx="286207" cy="286207"/>
          </a:xfrm>
          <a:prstGeom prst="ellipse">
            <a:avLst/>
          </a:prstGeom>
          <a:solidFill>
            <a:srgbClr val="93C5FD"/>
          </a:solidFill>
          <a:ln/>
          <a:effectLst>
            <a:outerShdw sx="100000" sy="100000" kx="0" ky="0" algn="bl" rotWithShape="0" blurRad="63500" dist="38100" dir="5400000">
              <a:srgbClr val="000000">
                <a:alpha val="10000"/>
              </a:srgbClr>
            </a:outerShdw>
          </a:effectLst>
        </p:spPr>
      </p:sp>
      <p:sp>
        <p:nvSpPr>
          <p:cNvPr id="31" name="Text 28"/>
          <p:cNvSpPr txBox="1"/>
          <p:nvPr/>
        </p:nvSpPr>
        <p:spPr>
          <a:xfrm>
            <a:off x="9772193" y="2562149"/>
            <a:ext cx="539496"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OpenAI</a:t>
            </a:r>
            <a:endParaRPr lang="en-US" sz="900" dirty="0"/>
          </a:p>
        </p:txBody>
      </p:sp>
      <p:sp>
        <p:nvSpPr>
          <p:cNvPr id="32" name="Text 29"/>
          <p:cNvSpPr txBox="1"/>
          <p:nvPr/>
        </p:nvSpPr>
        <p:spPr>
          <a:xfrm>
            <a:off x="10308031" y="2798064"/>
            <a:ext cx="339242"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百度</a:t>
            </a:r>
            <a:endParaRPr lang="en-US" sz="900" dirty="0"/>
          </a:p>
        </p:txBody>
      </p:sp>
      <p:sp>
        <p:nvSpPr>
          <p:cNvPr id="33" name="Text 30"/>
          <p:cNvSpPr txBox="1"/>
          <p:nvPr/>
        </p:nvSpPr>
        <p:spPr>
          <a:xfrm>
            <a:off x="9359798" y="2680106"/>
            <a:ext cx="339242"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字节</a:t>
            </a:r>
            <a:endParaRPr lang="en-US" sz="900" dirty="0"/>
          </a:p>
        </p:txBody>
      </p:sp>
      <p:sp>
        <p:nvSpPr>
          <p:cNvPr id="34" name="Text 31"/>
          <p:cNvSpPr txBox="1"/>
          <p:nvPr/>
        </p:nvSpPr>
        <p:spPr>
          <a:xfrm>
            <a:off x="8012887" y="3034894"/>
            <a:ext cx="463601"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金融AI</a:t>
            </a:r>
            <a:endParaRPr lang="en-US" sz="900" dirty="0"/>
          </a:p>
        </p:txBody>
      </p:sp>
      <p:sp>
        <p:nvSpPr>
          <p:cNvPr id="35" name="Text 32"/>
          <p:cNvSpPr txBox="1"/>
          <p:nvPr/>
        </p:nvSpPr>
        <p:spPr>
          <a:xfrm>
            <a:off x="8717890" y="3152851"/>
            <a:ext cx="463601"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医疗AI</a:t>
            </a:r>
            <a:endParaRPr lang="en-US" sz="900" dirty="0"/>
          </a:p>
        </p:txBody>
      </p:sp>
      <p:sp>
        <p:nvSpPr>
          <p:cNvPr id="36" name="Text 33"/>
          <p:cNvSpPr txBox="1"/>
          <p:nvPr/>
        </p:nvSpPr>
        <p:spPr>
          <a:xfrm>
            <a:off x="7518197" y="2883103"/>
            <a:ext cx="463601"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法律AI</a:t>
            </a:r>
            <a:endParaRPr lang="en-US" sz="900" dirty="0"/>
          </a:p>
        </p:txBody>
      </p:sp>
      <p:sp>
        <p:nvSpPr>
          <p:cNvPr id="37" name="Text 34"/>
          <p:cNvSpPr txBox="1"/>
          <p:nvPr/>
        </p:nvSpPr>
        <p:spPr>
          <a:xfrm>
            <a:off x="6986930" y="3439058"/>
            <a:ext cx="425196" cy="3721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中小企业</a:t>
            </a:r>
            <a:endParaRPr lang="en-US" sz="900" dirty="0"/>
          </a:p>
        </p:txBody>
      </p:sp>
      <p:sp>
        <p:nvSpPr>
          <p:cNvPr id="38" name="Text 35"/>
          <p:cNvSpPr txBox="1"/>
          <p:nvPr/>
        </p:nvSpPr>
        <p:spPr>
          <a:xfrm>
            <a:off x="7715707" y="3567074"/>
            <a:ext cx="396850" cy="3721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细分场景</a:t>
            </a:r>
            <a:endParaRPr lang="en-US" sz="900" dirty="0"/>
          </a:p>
        </p:txBody>
      </p:sp>
      <p:sp>
        <p:nvSpPr>
          <p:cNvPr id="39" name="Text 36"/>
          <p:cNvSpPr txBox="1"/>
          <p:nvPr/>
        </p:nvSpPr>
        <p:spPr>
          <a:xfrm>
            <a:off x="8443570" y="3699662"/>
            <a:ext cx="377647" cy="3721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创业公司</a:t>
            </a:r>
            <a:endParaRPr lang="en-US" sz="900" dirty="0"/>
          </a:p>
        </p:txBody>
      </p:sp>
      <p:sp>
        <p:nvSpPr>
          <p:cNvPr id="40" name="Shape 37"/>
          <p:cNvSpPr/>
          <p:nvPr/>
        </p:nvSpPr>
        <p:spPr>
          <a:xfrm>
            <a:off x="6248095" y="4753051"/>
            <a:ext cx="4876495" cy="1923898"/>
          </a:xfrm>
          <a:prstGeom prst="roundRect">
            <a:avLst>
              <a:gd name="adj" fmla="val 1882"/>
            </a:avLst>
          </a:prstGeom>
          <a:solidFill>
            <a:srgbClr val="EFF6FF"/>
          </a:solidFill>
          <a:ln w="12700">
            <a:solidFill>
              <a:srgbClr val="DBEAFE"/>
            </a:solidFill>
            <a:prstDash val="solid"/>
          </a:ln>
        </p:spPr>
      </p:sp>
      <p:pic>
        <p:nvPicPr>
          <p:cNvPr id="41" name="Image 1" descr="preencoded.png">    </p:cNvPr>
          <p:cNvPicPr>
            <a:picLocks noChangeAspect="1"/>
          </p:cNvPicPr>
          <p:nvPr/>
        </p:nvPicPr>
        <p:blipFill>
          <a:blip r:embed="rId2"/>
          <a:srcRect l="0" r="0" t="0" b="0"/>
          <a:stretch/>
        </p:blipFill>
        <p:spPr>
          <a:xfrm>
            <a:off x="6409944" y="4934102"/>
            <a:ext cx="190195" cy="190195"/>
          </a:xfrm>
          <a:prstGeom prst="rect">
            <a:avLst/>
          </a:prstGeom>
        </p:spPr>
      </p:pic>
      <p:sp>
        <p:nvSpPr>
          <p:cNvPr id="42" name="Text 38"/>
          <p:cNvSpPr txBox="1"/>
          <p:nvPr/>
        </p:nvSpPr>
        <p:spPr>
          <a:xfrm>
            <a:off x="6715354" y="49341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市场进入时机评估</a:t>
            </a:r>
            <a:endParaRPr lang="en-US" sz="1200" dirty="0"/>
          </a:p>
        </p:txBody>
      </p:sp>
      <p:sp>
        <p:nvSpPr>
          <p:cNvPr id="43" name="Text 39"/>
          <p:cNvSpPr txBox="1"/>
          <p:nvPr/>
        </p:nvSpPr>
        <p:spPr>
          <a:xfrm>
            <a:off x="6409944" y="5219395"/>
            <a:ext cx="150510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2023-2025年入局时机窗口</a:t>
            </a:r>
            <a:endParaRPr lang="en-US" sz="900" dirty="0"/>
          </a:p>
        </p:txBody>
      </p:sp>
      <p:sp>
        <p:nvSpPr>
          <p:cNvPr id="44" name="Shape 40"/>
          <p:cNvSpPr/>
          <p:nvPr/>
        </p:nvSpPr>
        <p:spPr>
          <a:xfrm>
            <a:off x="6409944" y="5486400"/>
            <a:ext cx="4552798" cy="75895"/>
          </a:xfrm>
          <a:prstGeom prst="roundRect">
            <a:avLst>
              <a:gd name="adj" fmla="val 602411"/>
            </a:avLst>
          </a:prstGeom>
          <a:solidFill>
            <a:srgbClr val="E5E7EB"/>
          </a:solidFill>
          <a:ln/>
        </p:spPr>
      </p:sp>
      <p:sp>
        <p:nvSpPr>
          <p:cNvPr id="45" name="Shape 41"/>
          <p:cNvSpPr/>
          <p:nvPr/>
        </p:nvSpPr>
        <p:spPr>
          <a:xfrm>
            <a:off x="7017106" y="5447995"/>
            <a:ext cx="152705" cy="152705"/>
          </a:xfrm>
          <a:prstGeom prst="ellipse">
            <a:avLst/>
          </a:prstGeom>
          <a:solidFill>
            <a:srgbClr val="D1D5DB"/>
          </a:solidFill>
          <a:ln/>
        </p:spPr>
      </p:sp>
      <p:sp>
        <p:nvSpPr>
          <p:cNvPr id="46" name="Shape 42"/>
          <p:cNvSpPr/>
          <p:nvPr/>
        </p:nvSpPr>
        <p:spPr>
          <a:xfrm>
            <a:off x="7700162" y="5447995"/>
            <a:ext cx="152705" cy="152705"/>
          </a:xfrm>
          <a:prstGeom prst="ellipse">
            <a:avLst/>
          </a:prstGeom>
          <a:solidFill>
            <a:srgbClr val="FBBF24"/>
          </a:solidFill>
          <a:ln/>
        </p:spPr>
      </p:sp>
      <p:sp>
        <p:nvSpPr>
          <p:cNvPr id="47" name="Shape 43"/>
          <p:cNvSpPr/>
          <p:nvPr/>
        </p:nvSpPr>
        <p:spPr>
          <a:xfrm>
            <a:off x="9066276" y="5447995"/>
            <a:ext cx="152705" cy="152705"/>
          </a:xfrm>
          <a:prstGeom prst="ellipse">
            <a:avLst/>
          </a:prstGeom>
          <a:solidFill>
            <a:srgbClr val="10B981"/>
          </a:solidFill>
          <a:ln/>
        </p:spPr>
      </p:sp>
      <p:sp>
        <p:nvSpPr>
          <p:cNvPr id="48" name="Shape 44"/>
          <p:cNvSpPr/>
          <p:nvPr/>
        </p:nvSpPr>
        <p:spPr>
          <a:xfrm>
            <a:off x="10203790" y="5447995"/>
            <a:ext cx="152705" cy="152705"/>
          </a:xfrm>
          <a:prstGeom prst="ellipse">
            <a:avLst/>
          </a:prstGeom>
          <a:solidFill>
            <a:srgbClr val="EF4444"/>
          </a:solidFill>
          <a:ln/>
        </p:spPr>
      </p:sp>
      <p:sp>
        <p:nvSpPr>
          <p:cNvPr id="49" name="Text 45"/>
          <p:cNvSpPr txBox="1"/>
          <p:nvPr/>
        </p:nvSpPr>
        <p:spPr>
          <a:xfrm>
            <a:off x="6409944" y="5676595"/>
            <a:ext cx="5340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2023Q4</a:t>
            </a:r>
            <a:endParaRPr lang="en-US" sz="900" dirty="0"/>
          </a:p>
        </p:txBody>
      </p:sp>
      <p:sp>
        <p:nvSpPr>
          <p:cNvPr id="50" name="Text 46"/>
          <p:cNvSpPr txBox="1"/>
          <p:nvPr/>
        </p:nvSpPr>
        <p:spPr>
          <a:xfrm>
            <a:off x="7784287" y="5676595"/>
            <a:ext cx="5340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2024Q2</a:t>
            </a:r>
            <a:endParaRPr lang="en-US" sz="900" dirty="0"/>
          </a:p>
        </p:txBody>
      </p:sp>
      <p:sp>
        <p:nvSpPr>
          <p:cNvPr id="51" name="Text 47"/>
          <p:cNvSpPr txBox="1"/>
          <p:nvPr/>
        </p:nvSpPr>
        <p:spPr>
          <a:xfrm>
            <a:off x="9154973" y="5676595"/>
            <a:ext cx="523951"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2025Q2</a:t>
            </a:r>
            <a:endParaRPr lang="en-US" sz="900" dirty="0"/>
          </a:p>
        </p:txBody>
      </p:sp>
      <p:sp>
        <p:nvSpPr>
          <p:cNvPr id="52" name="Text 48"/>
          <p:cNvSpPr txBox="1"/>
          <p:nvPr/>
        </p:nvSpPr>
        <p:spPr>
          <a:xfrm>
            <a:off x="10522001" y="5676595"/>
            <a:ext cx="5340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2025Q4</a:t>
            </a:r>
            <a:endParaRPr lang="en-US" sz="900" dirty="0"/>
          </a:p>
        </p:txBody>
      </p:sp>
      <p:sp>
        <p:nvSpPr>
          <p:cNvPr id="53" name="Text 49"/>
          <p:cNvSpPr txBox="1"/>
          <p:nvPr/>
        </p:nvSpPr>
        <p:spPr>
          <a:xfrm>
            <a:off x="6409944" y="5952744"/>
            <a:ext cx="4614977"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投资决策建议：2025年Q2为新锐企业最佳进入期，基础设施成熟且市场接受度高，技术门槛降低而企业需求增强。垂直行业特化型Agent将获得较高估值溢价。</a:t>
            </a:r>
            <a:endParaRPr lang="en-US" sz="1000" dirty="0"/>
          </a:p>
        </p:txBody>
      </p:sp>
      <p:sp>
        <p:nvSpPr>
          <p:cNvPr id="54" name="Shape 50"/>
          <p:cNvSpPr/>
          <p:nvPr/>
        </p:nvSpPr>
        <p:spPr>
          <a:xfrm>
            <a:off x="1067105" y="6676949"/>
            <a:ext cx="10058400" cy="9144"/>
          </a:xfrm>
          <a:prstGeom prst="rect">
            <a:avLst/>
          </a:prstGeom>
          <a:solidFill>
            <a:srgbClr val="E5E7EB"/>
          </a:solidFill>
          <a:ln/>
        </p:spPr>
      </p:sp>
      <p:pic>
        <p:nvPicPr>
          <p:cNvPr id="55" name="Image 2" descr="preencoded.png">    </p:cNvPr>
          <p:cNvPicPr>
            <a:picLocks noChangeAspect="1"/>
          </p:cNvPicPr>
          <p:nvPr/>
        </p:nvPicPr>
        <p:blipFill>
          <a:blip r:embed="rId3"/>
          <a:srcRect l="-2512" r="-2512" t="0" b="0"/>
          <a:stretch/>
        </p:blipFill>
        <p:spPr>
          <a:xfrm>
            <a:off x="1067105" y="6867144"/>
            <a:ext cx="105156" cy="133502"/>
          </a:xfrm>
          <a:prstGeom prst="rect">
            <a:avLst/>
          </a:prstGeom>
        </p:spPr>
      </p:pic>
      <p:sp>
        <p:nvSpPr>
          <p:cNvPr id="56" name="Text 51"/>
          <p:cNvSpPr txBox="1"/>
          <p:nvPr/>
        </p:nvSpPr>
        <p:spPr>
          <a:xfrm>
            <a:off x="1248156" y="6848856"/>
            <a:ext cx="65013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投资人洞察：避开头部企业争夺的通用型市场，专注垂直细分领域和特定场景，更易获得融资并建立竞争优势</a:t>
            </a:r>
            <a:endParaRPr lang="en-US" sz="1000" dirty="0"/>
          </a:p>
        </p:txBody>
      </p:sp>
      <p:sp>
        <p:nvSpPr>
          <p:cNvPr id="57" name="Shape 52"/>
          <p:cNvSpPr/>
          <p:nvPr/>
        </p:nvSpPr>
        <p:spPr>
          <a:xfrm>
            <a:off x="1429207" y="1714500"/>
            <a:ext cx="57607" cy="57607"/>
          </a:xfrm>
          <a:prstGeom prst="ellipse">
            <a:avLst/>
          </a:prstGeom>
          <a:solidFill>
            <a:srgbClr val="3B82F6"/>
          </a:solidFill>
          <a:ln/>
        </p:spPr>
      </p:sp>
      <p:sp>
        <p:nvSpPr>
          <p:cNvPr id="58" name="Shape 53"/>
          <p:cNvSpPr/>
          <p:nvPr/>
        </p:nvSpPr>
        <p:spPr>
          <a:xfrm>
            <a:off x="1904695" y="2095805"/>
            <a:ext cx="57607" cy="57607"/>
          </a:xfrm>
          <a:prstGeom prst="ellipse">
            <a:avLst/>
          </a:prstGeom>
          <a:solidFill>
            <a:srgbClr val="3B82F6"/>
          </a:solidFill>
          <a:ln/>
        </p:spPr>
      </p:sp>
      <p:sp>
        <p:nvSpPr>
          <p:cNvPr id="59" name="Shape 54"/>
          <p:cNvSpPr/>
          <p:nvPr/>
        </p:nvSpPr>
        <p:spPr>
          <a:xfrm>
            <a:off x="1333195" y="2476195"/>
            <a:ext cx="57607" cy="57607"/>
          </a:xfrm>
          <a:prstGeom prst="ellipse">
            <a:avLst/>
          </a:prstGeom>
          <a:solidFill>
            <a:srgbClr val="3B82F6"/>
          </a:solidFill>
          <a:ln/>
        </p:spPr>
      </p:sp>
      <p:sp>
        <p:nvSpPr>
          <p:cNvPr id="60" name="Shape 55"/>
          <p:cNvSpPr/>
          <p:nvPr/>
        </p:nvSpPr>
        <p:spPr>
          <a:xfrm>
            <a:off x="1444752" y="1861718"/>
            <a:ext cx="476402" cy="9144"/>
          </a:xfrm>
          <a:prstGeom prst="rect">
            <a:avLst/>
          </a:prstGeom>
          <a:solidFill>
            <a:srgbClr val="3B82F6">
              <a:alpha val="20000"/>
            </a:srgbClr>
          </a:solidFill>
          <a:ln/>
        </p:spPr>
      </p:sp>
      <p:sp>
        <p:nvSpPr>
          <p:cNvPr id="61" name="Shape 56"/>
          <p:cNvSpPr/>
          <p:nvPr/>
        </p:nvSpPr>
        <p:spPr>
          <a:xfrm>
            <a:off x="1837944" y="1940357"/>
            <a:ext cx="571500" cy="9144"/>
          </a:xfrm>
          <a:prstGeom prst="rect">
            <a:avLst/>
          </a:prstGeom>
          <a:solidFill>
            <a:srgbClr val="3B82F6">
              <a:alpha val="20000"/>
            </a:srgbClr>
          </a:solidFill>
          <a:ln/>
        </p:spPr>
      </p:sp>
      <p:sp>
        <p:nvSpPr>
          <p:cNvPr id="62" name="Text 57"/>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赛道竞争格局与进入时机</a:t>
            </a:r>
            <a:endParaRPr lang="en-US" sz="2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Shape 0"/>
          <p:cNvSpPr/>
          <p:nvPr/>
        </p:nvSpPr>
        <p:spPr>
          <a:xfrm>
            <a:off x="0" y="0"/>
            <a:ext cx="12191695" cy="80768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5410505"/>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781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如何证明目标市场够大、增长快速，并有长尾增长机会</a:t>
            </a:r>
            <a:endParaRPr lang="en-US" sz="1200" dirty="0"/>
          </a:p>
        </p:txBody>
      </p:sp>
      <p:sp>
        <p:nvSpPr>
          <p:cNvPr id="6" name="Shape 3"/>
          <p:cNvSpPr/>
          <p:nvPr/>
        </p:nvSpPr>
        <p:spPr>
          <a:xfrm>
            <a:off x="1067105" y="4714646"/>
            <a:ext cx="3200400" cy="990295"/>
          </a:xfrm>
          <a:prstGeom prst="roundRect">
            <a:avLst>
              <a:gd name="adj" fmla="val 5327"/>
            </a:avLst>
          </a:prstGeom>
          <a:solidFill>
            <a:srgbClr val="EFF6FF"/>
          </a:solidFill>
          <a:ln/>
        </p:spPr>
      </p:sp>
      <p:sp>
        <p:nvSpPr>
          <p:cNvPr id="7" name="Shape 4"/>
          <p:cNvSpPr/>
          <p:nvPr/>
        </p:nvSpPr>
        <p:spPr>
          <a:xfrm>
            <a:off x="1067105" y="4714646"/>
            <a:ext cx="28346" cy="990295"/>
          </a:xfrm>
          <a:prstGeom prst="rect">
            <a:avLst/>
          </a:prstGeom>
          <a:solidFill>
            <a:srgbClr val="2563EB"/>
          </a:solidFill>
          <a:ln/>
        </p:spPr>
      </p:sp>
      <p:pic>
        <p:nvPicPr>
          <p:cNvPr id="8" name="Image 1" descr="preencoded.png">    </p:cNvPr>
          <p:cNvPicPr>
            <a:picLocks noChangeAspect="1"/>
          </p:cNvPicPr>
          <p:nvPr/>
        </p:nvPicPr>
        <p:blipFill>
          <a:blip r:embed="rId2"/>
          <a:srcRect l="0" r="0" t="0" b="0"/>
          <a:stretch/>
        </p:blipFill>
        <p:spPr>
          <a:xfrm>
            <a:off x="1209751" y="4905756"/>
            <a:ext cx="152705" cy="152705"/>
          </a:xfrm>
          <a:prstGeom prst="rect">
            <a:avLst/>
          </a:prstGeom>
        </p:spPr>
      </p:pic>
      <p:sp>
        <p:nvSpPr>
          <p:cNvPr id="9" name="Shape 5"/>
          <p:cNvSpPr/>
          <p:nvPr/>
        </p:nvSpPr>
        <p:spPr>
          <a:xfrm>
            <a:off x="4496105" y="4714646"/>
            <a:ext cx="3200400" cy="990295"/>
          </a:xfrm>
          <a:prstGeom prst="roundRect">
            <a:avLst>
              <a:gd name="adj" fmla="val 5327"/>
            </a:avLst>
          </a:prstGeom>
          <a:solidFill>
            <a:srgbClr val="EFF6FF"/>
          </a:solidFill>
          <a:ln/>
        </p:spPr>
      </p:sp>
      <p:sp>
        <p:nvSpPr>
          <p:cNvPr id="10" name="Shape 6"/>
          <p:cNvSpPr/>
          <p:nvPr/>
        </p:nvSpPr>
        <p:spPr>
          <a:xfrm>
            <a:off x="4496105" y="4714646"/>
            <a:ext cx="28346" cy="990295"/>
          </a:xfrm>
          <a:prstGeom prst="rect">
            <a:avLst/>
          </a:prstGeom>
          <a:solidFill>
            <a:srgbClr val="2563EB"/>
          </a:solidFill>
          <a:ln/>
        </p:spPr>
      </p:sp>
      <p:sp>
        <p:nvSpPr>
          <p:cNvPr id="11" name="Shape 7"/>
          <p:cNvSpPr/>
          <p:nvPr/>
        </p:nvSpPr>
        <p:spPr>
          <a:xfrm>
            <a:off x="7925105" y="4714646"/>
            <a:ext cx="3200400" cy="990295"/>
          </a:xfrm>
          <a:prstGeom prst="roundRect">
            <a:avLst>
              <a:gd name="adj" fmla="val 5327"/>
            </a:avLst>
          </a:prstGeom>
          <a:solidFill>
            <a:srgbClr val="EFF6FF"/>
          </a:solidFill>
          <a:ln/>
        </p:spPr>
      </p:sp>
      <p:sp>
        <p:nvSpPr>
          <p:cNvPr id="12" name="Shape 8"/>
          <p:cNvSpPr/>
          <p:nvPr/>
        </p:nvSpPr>
        <p:spPr>
          <a:xfrm>
            <a:off x="7925105" y="4714646"/>
            <a:ext cx="28346" cy="990295"/>
          </a:xfrm>
          <a:prstGeom prst="rect">
            <a:avLst/>
          </a:prstGeom>
          <a:solidFill>
            <a:srgbClr val="2563EB"/>
          </a:solidFill>
          <a:ln/>
        </p:spPr>
      </p:sp>
      <p:sp>
        <p:nvSpPr>
          <p:cNvPr id="13" name="Text 9"/>
          <p:cNvSpPr txBox="1"/>
          <p:nvPr/>
        </p:nvSpPr>
        <p:spPr>
          <a:xfrm>
            <a:off x="1438351" y="4886554"/>
            <a:ext cx="13432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多数据源交叉验证</a:t>
            </a:r>
            <a:endParaRPr lang="en-US" sz="1200" dirty="0"/>
          </a:p>
        </p:txBody>
      </p:sp>
      <p:sp>
        <p:nvSpPr>
          <p:cNvPr id="14" name="Text 10"/>
          <p:cNvSpPr txBox="1"/>
          <p:nvPr/>
        </p:nvSpPr>
        <p:spPr>
          <a:xfrm>
            <a:off x="8334756" y="4886554"/>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早期用户验证</a:t>
            </a:r>
            <a:endParaRPr lang="en-US" sz="1200" dirty="0"/>
          </a:p>
        </p:txBody>
      </p:sp>
      <p:sp>
        <p:nvSpPr>
          <p:cNvPr id="15" name="Text 11"/>
          <p:cNvSpPr txBox="1"/>
          <p:nvPr/>
        </p:nvSpPr>
        <p:spPr>
          <a:xfrm>
            <a:off x="1209751" y="5181905"/>
            <a:ext cx="2986430"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至少引用3家权威机构数据支持市场增长预测，解释数据差异原因</a:t>
            </a:r>
            <a:endParaRPr lang="en-US" sz="1000" dirty="0"/>
          </a:p>
        </p:txBody>
      </p:sp>
      <p:pic>
        <p:nvPicPr>
          <p:cNvPr id="16" name="Image 2" descr="preencoded.png">    </p:cNvPr>
          <p:cNvPicPr>
            <a:picLocks noChangeAspect="1"/>
          </p:cNvPicPr>
          <p:nvPr/>
        </p:nvPicPr>
        <p:blipFill>
          <a:blip r:embed="rId3"/>
          <a:srcRect l="0" r="0" t="0" b="0"/>
          <a:stretch/>
        </p:blipFill>
        <p:spPr>
          <a:xfrm>
            <a:off x="4638751" y="4905756"/>
            <a:ext cx="152705" cy="152705"/>
          </a:xfrm>
          <a:prstGeom prst="rect">
            <a:avLst/>
          </a:prstGeom>
        </p:spPr>
      </p:pic>
      <p:sp>
        <p:nvSpPr>
          <p:cNvPr id="17" name="Text 12"/>
          <p:cNvSpPr txBox="1"/>
          <p:nvPr/>
        </p:nvSpPr>
        <p:spPr>
          <a:xfrm>
            <a:off x="4867351" y="4886554"/>
            <a:ext cx="11914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细分市场切入点</a:t>
            </a:r>
            <a:endParaRPr lang="en-US" sz="1200" dirty="0"/>
          </a:p>
        </p:txBody>
      </p:sp>
      <p:sp>
        <p:nvSpPr>
          <p:cNvPr id="18" name="Text 13"/>
          <p:cNvSpPr txBox="1"/>
          <p:nvPr/>
        </p:nvSpPr>
        <p:spPr>
          <a:xfrm>
            <a:off x="4638751" y="5181905"/>
            <a:ext cx="29772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定位垂直领域的高价值切入点，总市场规模≥10亿美元，年增长率≥30%</a:t>
            </a:r>
            <a:endParaRPr lang="en-US" sz="1000" dirty="0"/>
          </a:p>
        </p:txBody>
      </p:sp>
      <p:pic>
        <p:nvPicPr>
          <p:cNvPr id="19" name="Image 3" descr="preencoded.png">    </p:cNvPr>
          <p:cNvPicPr>
            <a:picLocks noChangeAspect="1"/>
          </p:cNvPicPr>
          <p:nvPr/>
        </p:nvPicPr>
        <p:blipFill>
          <a:blip r:embed="rId4"/>
          <a:srcRect l="0" r="0" t="-180" b="-180"/>
          <a:stretch/>
        </p:blipFill>
        <p:spPr>
          <a:xfrm>
            <a:off x="8067751" y="4905756"/>
            <a:ext cx="190195" cy="152705"/>
          </a:xfrm>
          <a:prstGeom prst="rect">
            <a:avLst/>
          </a:prstGeom>
        </p:spPr>
      </p:pic>
      <p:sp>
        <p:nvSpPr>
          <p:cNvPr id="20" name="Text 14"/>
          <p:cNvSpPr txBox="1"/>
          <p:nvPr/>
        </p:nvSpPr>
        <p:spPr>
          <a:xfrm>
            <a:off x="8067751" y="5181905"/>
            <a:ext cx="29004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提供具体行业早期采用者数据和成功案例，证明市场真实需求与付费意愿</a:t>
            </a:r>
            <a:endParaRPr lang="en-US" sz="1000" dirty="0"/>
          </a:p>
        </p:txBody>
      </p:sp>
      <p:sp>
        <p:nvSpPr>
          <p:cNvPr id="21" name="Text 15"/>
          <p:cNvSpPr txBox="1"/>
          <p:nvPr/>
        </p:nvSpPr>
        <p:spPr>
          <a:xfrm>
            <a:off x="1067105" y="5876849"/>
            <a:ext cx="22576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投资人关注的五大市场趋势信号</a:t>
            </a:r>
            <a:endParaRPr lang="en-US" sz="1200" dirty="0"/>
          </a:p>
        </p:txBody>
      </p:sp>
      <p:sp>
        <p:nvSpPr>
          <p:cNvPr id="22" name="Text 16"/>
          <p:cNvSpPr txBox="1"/>
          <p:nvPr/>
        </p:nvSpPr>
        <p:spPr>
          <a:xfrm>
            <a:off x="1067105" y="6181344"/>
            <a:ext cx="238658"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1.</a:t>
            </a:r>
            <a:endParaRPr lang="en-US" sz="1200" dirty="0"/>
          </a:p>
        </p:txBody>
      </p:sp>
      <p:sp>
        <p:nvSpPr>
          <p:cNvPr id="23" name="Text 17"/>
          <p:cNvSpPr txBox="1"/>
          <p:nvPr/>
        </p:nvSpPr>
        <p:spPr>
          <a:xfrm>
            <a:off x="6172200" y="6181344"/>
            <a:ext cx="267005"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2.</a:t>
            </a:r>
            <a:endParaRPr lang="en-US" sz="1200" dirty="0"/>
          </a:p>
        </p:txBody>
      </p:sp>
      <p:sp>
        <p:nvSpPr>
          <p:cNvPr id="24" name="Text 18"/>
          <p:cNvSpPr txBox="1"/>
          <p:nvPr/>
        </p:nvSpPr>
        <p:spPr>
          <a:xfrm>
            <a:off x="1067105" y="6562649"/>
            <a:ext cx="267005"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3.</a:t>
            </a:r>
            <a:endParaRPr lang="en-US" sz="1200" dirty="0"/>
          </a:p>
        </p:txBody>
      </p:sp>
      <p:sp>
        <p:nvSpPr>
          <p:cNvPr id="25" name="Text 19"/>
          <p:cNvSpPr txBox="1"/>
          <p:nvPr/>
        </p:nvSpPr>
        <p:spPr>
          <a:xfrm>
            <a:off x="6172200" y="6562649"/>
            <a:ext cx="267005"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4.</a:t>
            </a:r>
            <a:endParaRPr lang="en-US" sz="1200" dirty="0"/>
          </a:p>
        </p:txBody>
      </p:sp>
      <p:sp>
        <p:nvSpPr>
          <p:cNvPr id="26" name="Text 20"/>
          <p:cNvSpPr txBox="1"/>
          <p:nvPr/>
        </p:nvSpPr>
        <p:spPr>
          <a:xfrm>
            <a:off x="1260043" y="6172200"/>
            <a:ext cx="39483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技术拐点证据：LLM能力大幅提升，底层赋能Agent指标逐季改进</a:t>
            </a:r>
            <a:endParaRPr lang="en-US" sz="1000" dirty="0"/>
          </a:p>
        </p:txBody>
      </p:sp>
      <p:sp>
        <p:nvSpPr>
          <p:cNvPr id="27" name="Text 21"/>
          <p:cNvSpPr txBox="1"/>
          <p:nvPr/>
        </p:nvSpPr>
        <p:spPr>
          <a:xfrm>
            <a:off x="6395314" y="6172200"/>
            <a:ext cx="34244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大厂战略布局：Meta/微软/谷歌已将Agent列为战略方向</a:t>
            </a:r>
            <a:endParaRPr lang="en-US" sz="1000" dirty="0"/>
          </a:p>
        </p:txBody>
      </p:sp>
      <p:sp>
        <p:nvSpPr>
          <p:cNvPr id="28" name="Text 22"/>
          <p:cNvSpPr txBox="1"/>
          <p:nvPr/>
        </p:nvSpPr>
        <p:spPr>
          <a:xfrm>
            <a:off x="1289304" y="6553505"/>
            <a:ext cx="26435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客户转化数据：早期产品30天留存率≥40%</a:t>
            </a:r>
            <a:endParaRPr lang="en-US" sz="1000" dirty="0"/>
          </a:p>
        </p:txBody>
      </p:sp>
      <p:sp>
        <p:nvSpPr>
          <p:cNvPr id="29" name="Text 23"/>
          <p:cNvSpPr txBox="1"/>
          <p:nvPr/>
        </p:nvSpPr>
        <p:spPr>
          <a:xfrm>
            <a:off x="6397142" y="6553505"/>
            <a:ext cx="33293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头部企业采用速度：10%以上目标行业企业已启动POC</a:t>
            </a:r>
            <a:endParaRPr lang="en-US" sz="1000" dirty="0"/>
          </a:p>
        </p:txBody>
      </p:sp>
      <p:sp>
        <p:nvSpPr>
          <p:cNvPr id="30" name="Text 24"/>
          <p:cNvSpPr txBox="1"/>
          <p:nvPr/>
        </p:nvSpPr>
        <p:spPr>
          <a:xfrm>
            <a:off x="1067105" y="6943954"/>
            <a:ext cx="257861"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5.</a:t>
            </a:r>
            <a:endParaRPr lang="en-US" sz="1200" dirty="0"/>
          </a:p>
        </p:txBody>
      </p:sp>
      <p:sp>
        <p:nvSpPr>
          <p:cNvPr id="31" name="Text 25"/>
          <p:cNvSpPr txBox="1"/>
          <p:nvPr/>
        </p:nvSpPr>
        <p:spPr>
          <a:xfrm>
            <a:off x="1285646" y="6933895"/>
            <a:ext cx="39675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多赛道协同：结合边缘计算、多模态技术，市场拓展空间持续扩大</a:t>
            </a:r>
            <a:endParaRPr lang="en-US" sz="1000" dirty="0"/>
          </a:p>
        </p:txBody>
      </p:sp>
      <p:sp>
        <p:nvSpPr>
          <p:cNvPr id="32" name="Shape 26"/>
          <p:cNvSpPr/>
          <p:nvPr/>
        </p:nvSpPr>
        <p:spPr>
          <a:xfrm>
            <a:off x="1067105" y="7153351"/>
            <a:ext cx="10058400" cy="9144"/>
          </a:xfrm>
          <a:prstGeom prst="rect">
            <a:avLst/>
          </a:prstGeom>
          <a:solidFill>
            <a:srgbClr val="E5E7EB"/>
          </a:solidFill>
          <a:ln/>
        </p:spPr>
      </p:sp>
      <p:sp>
        <p:nvSpPr>
          <p:cNvPr id="33" name="Text 27"/>
          <p:cNvSpPr txBox="1"/>
          <p:nvPr/>
        </p:nvSpPr>
        <p:spPr>
          <a:xfrm>
            <a:off x="1067105" y="7315200"/>
            <a:ext cx="24963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IDC, Goldman Sachs, a16z, Gartner</a:t>
            </a:r>
            <a:endParaRPr lang="en-US" sz="900" dirty="0"/>
          </a:p>
        </p:txBody>
      </p:sp>
      <p:pic>
        <p:nvPicPr>
          <p:cNvPr id="34" name="Image 4" descr="preencoded.png">    </p:cNvPr>
          <p:cNvPicPr>
            <a:picLocks noChangeAspect="1"/>
          </p:cNvPicPr>
          <p:nvPr/>
        </p:nvPicPr>
        <p:blipFill>
          <a:blip r:embed="rId5"/>
          <a:srcRect l="0" r="0" t="0" b="0"/>
          <a:stretch/>
        </p:blipFill>
        <p:spPr>
          <a:xfrm>
            <a:off x="8805672" y="7329830"/>
            <a:ext cx="114300" cy="114300"/>
          </a:xfrm>
          <a:prstGeom prst="rect">
            <a:avLst/>
          </a:prstGeom>
        </p:spPr>
      </p:pic>
      <p:sp>
        <p:nvSpPr>
          <p:cNvPr id="35" name="Text 28"/>
          <p:cNvSpPr txBox="1"/>
          <p:nvPr/>
        </p:nvSpPr>
        <p:spPr>
          <a:xfrm>
            <a:off x="8958377" y="7315200"/>
            <a:ext cx="22576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高成长AI赛道的市场证明标准高于传统行业</a:t>
            </a:r>
            <a:endParaRPr lang="en-US" sz="900" dirty="0"/>
          </a:p>
        </p:txBody>
      </p:sp>
      <p:sp>
        <p:nvSpPr>
          <p:cNvPr id="36" name="Shape 29"/>
          <p:cNvSpPr/>
          <p:nvPr/>
        </p:nvSpPr>
        <p:spPr>
          <a:xfrm>
            <a:off x="10420502" y="1143000"/>
            <a:ext cx="57607" cy="57607"/>
          </a:xfrm>
          <a:prstGeom prst="ellipse">
            <a:avLst/>
          </a:prstGeom>
          <a:solidFill>
            <a:srgbClr val="3B82F6"/>
          </a:solidFill>
          <a:ln/>
        </p:spPr>
      </p:sp>
      <p:sp>
        <p:nvSpPr>
          <p:cNvPr id="37" name="Shape 30"/>
          <p:cNvSpPr/>
          <p:nvPr/>
        </p:nvSpPr>
        <p:spPr>
          <a:xfrm>
            <a:off x="9849002" y="1429207"/>
            <a:ext cx="57607" cy="57607"/>
          </a:xfrm>
          <a:prstGeom prst="ellipse">
            <a:avLst/>
          </a:prstGeom>
          <a:solidFill>
            <a:srgbClr val="3B82F6"/>
          </a:solidFill>
          <a:ln/>
        </p:spPr>
      </p:sp>
      <p:sp>
        <p:nvSpPr>
          <p:cNvPr id="38" name="Shape 31"/>
          <p:cNvSpPr/>
          <p:nvPr/>
        </p:nvSpPr>
        <p:spPr>
          <a:xfrm>
            <a:off x="10610698" y="1714500"/>
            <a:ext cx="57607" cy="57607"/>
          </a:xfrm>
          <a:prstGeom prst="ellipse">
            <a:avLst/>
          </a:prstGeom>
          <a:solidFill>
            <a:srgbClr val="3B82F6"/>
          </a:solidFill>
          <a:ln/>
        </p:spPr>
      </p:sp>
      <p:sp>
        <p:nvSpPr>
          <p:cNvPr id="39" name="Shape 32"/>
          <p:cNvSpPr/>
          <p:nvPr/>
        </p:nvSpPr>
        <p:spPr>
          <a:xfrm>
            <a:off x="9867290" y="1314907"/>
            <a:ext cx="571500" cy="9144"/>
          </a:xfrm>
          <a:prstGeom prst="rect">
            <a:avLst/>
          </a:prstGeom>
          <a:solidFill>
            <a:srgbClr val="3B82F6">
              <a:alpha val="20000"/>
            </a:srgbClr>
          </a:solidFill>
          <a:ln/>
        </p:spPr>
      </p:sp>
      <p:sp>
        <p:nvSpPr>
          <p:cNvPr id="40" name="Shape 33"/>
          <p:cNvSpPr/>
          <p:nvPr/>
        </p:nvSpPr>
        <p:spPr>
          <a:xfrm>
            <a:off x="8405165" y="1326794"/>
            <a:ext cx="761695" cy="9144"/>
          </a:xfrm>
          <a:prstGeom prst="rect">
            <a:avLst/>
          </a:prstGeom>
          <a:solidFill>
            <a:srgbClr val="3B82F6">
              <a:alpha val="20000"/>
            </a:srgbClr>
          </a:solidFill>
          <a:ln/>
        </p:spPr>
      </p:sp>
      <p:sp>
        <p:nvSpPr>
          <p:cNvPr id="41" name="Text 34"/>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市场机会与趋势判断</a:t>
            </a:r>
            <a:endParaRPr lang="en-US" sz="2200" dirty="0"/>
          </a:p>
        </p:txBody>
      </p:sp>
      <p:pic>
        <p:nvPicPr>
          <p:cNvPr id="42" name="Image 5" descr="preencoded.png">    </p:cNvPr>
          <p:cNvPicPr>
            <a:picLocks noChangeAspect="1"/>
          </p:cNvPicPr>
          <p:nvPr/>
        </p:nvPicPr>
        <p:blipFill>
          <a:blip r:embed="rId6"/>
          <a:srcRect l="0" r="0" t="-6" b="-6"/>
          <a:stretch/>
        </p:blipFill>
        <p:spPr>
          <a:xfrm>
            <a:off x="1067105" y="1742846"/>
            <a:ext cx="10058400" cy="266730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Shape 0"/>
          <p:cNvSpPr/>
          <p:nvPr/>
        </p:nvSpPr>
        <p:spPr>
          <a:xfrm>
            <a:off x="0" y="0"/>
            <a:ext cx="12191695" cy="7372807"/>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0864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市场、团队、产品、财务、退出——五大核心评估维度介绍</a:t>
            </a:r>
            <a:endParaRPr lang="en-US" sz="1200" dirty="0"/>
          </a:p>
        </p:txBody>
      </p:sp>
      <p:sp>
        <p:nvSpPr>
          <p:cNvPr id="6" name="Shape 3"/>
          <p:cNvSpPr/>
          <p:nvPr/>
        </p:nvSpPr>
        <p:spPr>
          <a:xfrm>
            <a:off x="1067105" y="1742846"/>
            <a:ext cx="10058400" cy="2115007"/>
          </a:xfrm>
          <a:prstGeom prst="roundRect">
            <a:avLst>
              <a:gd name="adj" fmla="val 2337"/>
            </a:avLst>
          </a:prstGeom>
          <a:solidFill>
            <a:srgbClr val="EFF6FF"/>
          </a:solidFill>
          <a:ln w="12700">
            <a:solidFill>
              <a:srgbClr val="DBEAFE"/>
            </a:solidFill>
            <a:prstDash val="solid"/>
          </a:ln>
        </p:spPr>
      </p:sp>
      <p:pic>
        <p:nvPicPr>
          <p:cNvPr id="7" name="Image 1" descr="preencoded.png">    </p:cNvPr>
          <p:cNvPicPr>
            <a:picLocks noChangeAspect="1"/>
          </p:cNvPicPr>
          <p:nvPr/>
        </p:nvPicPr>
        <p:blipFill>
          <a:blip r:embed="rId2"/>
          <a:srcRect l="0" r="0" t="-180" b="-180"/>
          <a:stretch/>
        </p:blipFill>
        <p:spPr>
          <a:xfrm>
            <a:off x="5333695" y="2018995"/>
            <a:ext cx="190195" cy="152705"/>
          </a:xfrm>
          <a:prstGeom prst="rect">
            <a:avLst/>
          </a:prstGeom>
        </p:spPr>
      </p:pic>
      <p:sp>
        <p:nvSpPr>
          <p:cNvPr id="8" name="Text 4"/>
          <p:cNvSpPr txBox="1"/>
          <p:nvPr/>
        </p:nvSpPr>
        <p:spPr>
          <a:xfrm>
            <a:off x="5639105" y="2000707"/>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投资决策五维框架</a:t>
            </a:r>
            <a:endParaRPr lang="en-US" sz="1200" dirty="0"/>
          </a:p>
        </p:txBody>
      </p:sp>
      <p:sp>
        <p:nvSpPr>
          <p:cNvPr id="9" name="Shape 5"/>
          <p:cNvSpPr/>
          <p:nvPr/>
        </p:nvSpPr>
        <p:spPr>
          <a:xfrm>
            <a:off x="16002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pic>
        <p:nvPicPr>
          <p:cNvPr id="10" name="Image 2" descr="preencoded.png">    </p:cNvPr>
          <p:cNvPicPr>
            <a:picLocks noChangeAspect="1"/>
          </p:cNvPicPr>
          <p:nvPr/>
        </p:nvPicPr>
        <p:blipFill>
          <a:blip r:embed="rId3"/>
          <a:srcRect l="0" r="0" t="0" b="0"/>
          <a:stretch/>
        </p:blipFill>
        <p:spPr>
          <a:xfrm>
            <a:off x="2286000" y="2400300"/>
            <a:ext cx="304495" cy="304495"/>
          </a:xfrm>
          <a:prstGeom prst="rect">
            <a:avLst/>
          </a:prstGeom>
        </p:spPr>
      </p:pic>
      <p:sp>
        <p:nvSpPr>
          <p:cNvPr id="11" name="Shape 6"/>
          <p:cNvSpPr/>
          <p:nvPr/>
        </p:nvSpPr>
        <p:spPr>
          <a:xfrm>
            <a:off x="34290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2" name="Shape 7"/>
          <p:cNvSpPr/>
          <p:nvPr/>
        </p:nvSpPr>
        <p:spPr>
          <a:xfrm>
            <a:off x="52578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3" name="Shape 8"/>
          <p:cNvSpPr/>
          <p:nvPr/>
        </p:nvSpPr>
        <p:spPr>
          <a:xfrm>
            <a:off x="70866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4" name="Shape 9"/>
          <p:cNvSpPr/>
          <p:nvPr/>
        </p:nvSpPr>
        <p:spPr>
          <a:xfrm>
            <a:off x="89154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5" name="Text 10"/>
          <p:cNvSpPr txBox="1"/>
          <p:nvPr/>
        </p:nvSpPr>
        <p:spPr>
          <a:xfrm>
            <a:off x="22860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市场</a:t>
            </a:r>
            <a:endParaRPr lang="en-US" sz="1200" dirty="0"/>
          </a:p>
        </p:txBody>
      </p:sp>
      <p:sp>
        <p:nvSpPr>
          <p:cNvPr id="16" name="Text 11"/>
          <p:cNvSpPr txBox="1"/>
          <p:nvPr/>
        </p:nvSpPr>
        <p:spPr>
          <a:xfrm>
            <a:off x="41148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团队</a:t>
            </a:r>
            <a:endParaRPr lang="en-US" sz="1200" dirty="0"/>
          </a:p>
        </p:txBody>
      </p:sp>
      <p:sp>
        <p:nvSpPr>
          <p:cNvPr id="17" name="Text 12"/>
          <p:cNvSpPr txBox="1"/>
          <p:nvPr/>
        </p:nvSpPr>
        <p:spPr>
          <a:xfrm>
            <a:off x="77724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财务</a:t>
            </a:r>
            <a:endParaRPr lang="en-US" sz="1200" dirty="0"/>
          </a:p>
        </p:txBody>
      </p:sp>
      <p:sp>
        <p:nvSpPr>
          <p:cNvPr id="18" name="Text 13"/>
          <p:cNvSpPr txBox="1"/>
          <p:nvPr/>
        </p:nvSpPr>
        <p:spPr>
          <a:xfrm>
            <a:off x="1752905" y="3010205"/>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规模大、增长快、长期价值</a:t>
            </a:r>
            <a:endParaRPr lang="en-US" sz="900" dirty="0"/>
          </a:p>
        </p:txBody>
      </p:sp>
      <p:sp>
        <p:nvSpPr>
          <p:cNvPr id="19" name="Text 14"/>
          <p:cNvSpPr txBox="1"/>
          <p:nvPr/>
        </p:nvSpPr>
        <p:spPr>
          <a:xfrm>
            <a:off x="3581705" y="3010205"/>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技术壁垒、领导力、执行力</a:t>
            </a:r>
            <a:endParaRPr lang="en-US" sz="900" dirty="0"/>
          </a:p>
        </p:txBody>
      </p:sp>
      <p:sp>
        <p:nvSpPr>
          <p:cNvPr id="20" name="Text 15"/>
          <p:cNvSpPr txBox="1"/>
          <p:nvPr/>
        </p:nvSpPr>
        <p:spPr>
          <a:xfrm>
            <a:off x="2140610" y="3200400"/>
            <a:ext cx="685800"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占比：25%</a:t>
            </a:r>
            <a:endParaRPr lang="en-US" sz="900" dirty="0"/>
          </a:p>
        </p:txBody>
      </p:sp>
      <p:pic>
        <p:nvPicPr>
          <p:cNvPr id="21" name="Image 3" descr="preencoded.png">    </p:cNvPr>
          <p:cNvPicPr>
            <a:picLocks noChangeAspect="1"/>
          </p:cNvPicPr>
          <p:nvPr/>
        </p:nvPicPr>
        <p:blipFill>
          <a:blip r:embed="rId4"/>
          <a:srcRect l="-90" r="-90" t="0" b="0"/>
          <a:stretch/>
        </p:blipFill>
        <p:spPr>
          <a:xfrm>
            <a:off x="4076395" y="2400300"/>
            <a:ext cx="381305" cy="304495"/>
          </a:xfrm>
          <a:prstGeom prst="rect">
            <a:avLst/>
          </a:prstGeom>
        </p:spPr>
      </p:pic>
      <p:sp>
        <p:nvSpPr>
          <p:cNvPr id="22" name="Text 16"/>
          <p:cNvSpPr txBox="1"/>
          <p:nvPr/>
        </p:nvSpPr>
        <p:spPr>
          <a:xfrm>
            <a:off x="7239305" y="3010205"/>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收入增长、毛利率、现金流</a:t>
            </a:r>
            <a:endParaRPr lang="en-US" sz="900" dirty="0"/>
          </a:p>
        </p:txBody>
      </p:sp>
      <p:sp>
        <p:nvSpPr>
          <p:cNvPr id="23" name="Text 17"/>
          <p:cNvSpPr txBox="1"/>
          <p:nvPr/>
        </p:nvSpPr>
        <p:spPr>
          <a:xfrm>
            <a:off x="3965753" y="3200400"/>
            <a:ext cx="695858"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占比：30%</a:t>
            </a:r>
            <a:endParaRPr lang="en-US" sz="900" dirty="0"/>
          </a:p>
        </p:txBody>
      </p:sp>
      <p:pic>
        <p:nvPicPr>
          <p:cNvPr id="24" name="Image 4" descr="preencoded.png">    </p:cNvPr>
          <p:cNvPicPr>
            <a:picLocks noChangeAspect="1"/>
          </p:cNvPicPr>
          <p:nvPr/>
        </p:nvPicPr>
        <p:blipFill>
          <a:blip r:embed="rId5"/>
          <a:srcRect l="-50" r="-50" t="0" b="0"/>
          <a:stretch/>
        </p:blipFill>
        <p:spPr>
          <a:xfrm>
            <a:off x="5924398" y="2400300"/>
            <a:ext cx="342900" cy="304495"/>
          </a:xfrm>
          <a:prstGeom prst="rect">
            <a:avLst/>
          </a:prstGeom>
        </p:spPr>
      </p:pic>
      <p:sp>
        <p:nvSpPr>
          <p:cNvPr id="25" name="Text 18"/>
          <p:cNvSpPr txBox="1"/>
          <p:nvPr/>
        </p:nvSpPr>
        <p:spPr>
          <a:xfrm>
            <a:off x="59436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产品</a:t>
            </a:r>
            <a:endParaRPr lang="en-US" sz="1200" dirty="0"/>
          </a:p>
        </p:txBody>
      </p:sp>
      <p:sp>
        <p:nvSpPr>
          <p:cNvPr id="26" name="Text 19"/>
          <p:cNvSpPr txBox="1"/>
          <p:nvPr/>
        </p:nvSpPr>
        <p:spPr>
          <a:xfrm>
            <a:off x="5410505" y="3010205"/>
            <a:ext cx="1467612"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差异化、用户体验、迭代速度</a:t>
            </a:r>
            <a:endParaRPr lang="en-US" sz="900" dirty="0"/>
          </a:p>
        </p:txBody>
      </p:sp>
      <p:sp>
        <p:nvSpPr>
          <p:cNvPr id="27" name="Text 20"/>
          <p:cNvSpPr txBox="1"/>
          <p:nvPr/>
        </p:nvSpPr>
        <p:spPr>
          <a:xfrm>
            <a:off x="5795467" y="3353105"/>
            <a:ext cx="695858"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占比：20%</a:t>
            </a:r>
            <a:endParaRPr lang="en-US" sz="900" dirty="0"/>
          </a:p>
        </p:txBody>
      </p:sp>
      <p:pic>
        <p:nvPicPr>
          <p:cNvPr id="28" name="Image 5" descr="preencoded.png">    </p:cNvPr>
          <p:cNvPicPr>
            <a:picLocks noChangeAspect="1"/>
          </p:cNvPicPr>
          <p:nvPr/>
        </p:nvPicPr>
        <p:blipFill>
          <a:blip r:embed="rId6"/>
          <a:srcRect l="0" r="0" t="0" b="0"/>
          <a:stretch/>
        </p:blipFill>
        <p:spPr>
          <a:xfrm>
            <a:off x="7772400" y="2400300"/>
            <a:ext cx="304495" cy="304495"/>
          </a:xfrm>
          <a:prstGeom prst="rect">
            <a:avLst/>
          </a:prstGeom>
        </p:spPr>
      </p:pic>
      <p:sp>
        <p:nvSpPr>
          <p:cNvPr id="29" name="Text 21"/>
          <p:cNvSpPr txBox="1"/>
          <p:nvPr/>
        </p:nvSpPr>
        <p:spPr>
          <a:xfrm>
            <a:off x="7637983" y="3200400"/>
            <a:ext cx="667512"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占比：15%</a:t>
            </a:r>
            <a:endParaRPr lang="en-US" sz="900" dirty="0"/>
          </a:p>
        </p:txBody>
      </p:sp>
      <p:pic>
        <p:nvPicPr>
          <p:cNvPr id="30" name="Image 6" descr="preencoded.png">    </p:cNvPr>
          <p:cNvPicPr>
            <a:picLocks noChangeAspect="1"/>
          </p:cNvPicPr>
          <p:nvPr/>
        </p:nvPicPr>
        <p:blipFill>
          <a:blip r:embed="rId7"/>
          <a:srcRect l="0" r="0" t="0" b="0"/>
          <a:stretch/>
        </p:blipFill>
        <p:spPr>
          <a:xfrm>
            <a:off x="9601200" y="2400300"/>
            <a:ext cx="304495" cy="304495"/>
          </a:xfrm>
          <a:prstGeom prst="rect">
            <a:avLst/>
          </a:prstGeom>
        </p:spPr>
      </p:pic>
      <p:sp>
        <p:nvSpPr>
          <p:cNvPr id="31" name="Text 22"/>
          <p:cNvSpPr txBox="1"/>
          <p:nvPr/>
        </p:nvSpPr>
        <p:spPr>
          <a:xfrm>
            <a:off x="96012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退出</a:t>
            </a:r>
            <a:endParaRPr lang="en-US" sz="1200" dirty="0"/>
          </a:p>
        </p:txBody>
      </p:sp>
      <p:sp>
        <p:nvSpPr>
          <p:cNvPr id="32" name="Text 23"/>
          <p:cNvSpPr txBox="1"/>
          <p:nvPr/>
        </p:nvSpPr>
        <p:spPr>
          <a:xfrm>
            <a:off x="9086393" y="3010205"/>
            <a:ext cx="1429207"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IPO潜力、并购可能性、回报周期</a:t>
            </a:r>
            <a:endParaRPr lang="en-US" sz="900" dirty="0"/>
          </a:p>
        </p:txBody>
      </p:sp>
      <p:sp>
        <p:nvSpPr>
          <p:cNvPr id="33" name="Text 24"/>
          <p:cNvSpPr txBox="1"/>
          <p:nvPr/>
        </p:nvSpPr>
        <p:spPr>
          <a:xfrm>
            <a:off x="9464954" y="3353105"/>
            <a:ext cx="667512"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占比：10%</a:t>
            </a:r>
            <a:endParaRPr lang="en-US" sz="900" dirty="0"/>
          </a:p>
        </p:txBody>
      </p:sp>
      <p:sp>
        <p:nvSpPr>
          <p:cNvPr id="34" name="Shape 25"/>
          <p:cNvSpPr/>
          <p:nvPr/>
        </p:nvSpPr>
        <p:spPr>
          <a:xfrm>
            <a:off x="1067105" y="4162349"/>
            <a:ext cx="4914900" cy="875995"/>
          </a:xfrm>
          <a:prstGeom prst="roundRect">
            <a:avLst>
              <a:gd name="adj" fmla="val 4538"/>
            </a:avLst>
          </a:prstGeom>
          <a:solidFill>
            <a:srgbClr val="FFFFFF"/>
          </a:solidFill>
          <a:ln/>
          <a:effectLst>
            <a:outerShdw sx="100000" sy="100000" kx="0" ky="0" algn="bl" rotWithShape="0" blurRad="12700" dist="12700" dir="16200000">
              <a:srgbClr val="000000">
                <a:alpha val="75000"/>
              </a:srgbClr>
            </a:outerShdw>
          </a:effectLst>
        </p:spPr>
      </p:sp>
      <p:sp>
        <p:nvSpPr>
          <p:cNvPr id="35" name="Shape 26"/>
          <p:cNvSpPr/>
          <p:nvPr/>
        </p:nvSpPr>
        <p:spPr>
          <a:xfrm>
            <a:off x="1067105" y="4162349"/>
            <a:ext cx="28346" cy="875995"/>
          </a:xfrm>
          <a:prstGeom prst="rect">
            <a:avLst/>
          </a:prstGeom>
          <a:solidFill>
            <a:srgbClr val="2563EB"/>
          </a:solidFill>
          <a:ln/>
        </p:spPr>
      </p:sp>
      <p:pic>
        <p:nvPicPr>
          <p:cNvPr id="36" name="Image 7" descr="preencoded.png">    </p:cNvPr>
          <p:cNvPicPr>
            <a:picLocks noChangeAspect="1"/>
          </p:cNvPicPr>
          <p:nvPr/>
        </p:nvPicPr>
        <p:blipFill>
          <a:blip r:embed="rId8"/>
          <a:srcRect l="0" r="0" t="0" b="0"/>
          <a:stretch/>
        </p:blipFill>
        <p:spPr>
          <a:xfrm>
            <a:off x="1209751" y="4315054"/>
            <a:ext cx="152705" cy="152705"/>
          </a:xfrm>
          <a:prstGeom prst="rect">
            <a:avLst/>
          </a:prstGeom>
        </p:spPr>
      </p:pic>
      <p:sp>
        <p:nvSpPr>
          <p:cNvPr id="37" name="Text 27"/>
          <p:cNvSpPr txBox="1"/>
          <p:nvPr/>
        </p:nvSpPr>
        <p:spPr>
          <a:xfrm>
            <a:off x="1438351" y="4276649"/>
            <a:ext cx="1038758" cy="22860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投资维度聚焦</a:t>
            </a:r>
            <a:endParaRPr lang="en-US" sz="1200" dirty="0"/>
          </a:p>
        </p:txBody>
      </p:sp>
      <p:sp>
        <p:nvSpPr>
          <p:cNvPr id="38" name="Text 28"/>
          <p:cNvSpPr txBox="1"/>
          <p:nvPr/>
        </p:nvSpPr>
        <p:spPr>
          <a:xfrm>
            <a:off x="1209751" y="4552798"/>
            <a:ext cx="37106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在Agentic AI项目评估中，早期阶段（种子轮-A轮）重点考察</a:t>
            </a:r>
            <a:endParaRPr lang="en-US" sz="1000" dirty="0"/>
          </a:p>
        </p:txBody>
      </p:sp>
      <p:sp>
        <p:nvSpPr>
          <p:cNvPr id="39" name="Text 29"/>
          <p:cNvSpPr txBox="1"/>
          <p:nvPr/>
        </p:nvSpPr>
        <p:spPr>
          <a:xfrm>
            <a:off x="5344668" y="4552798"/>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a:t>
            </a:r>
            <a:endParaRPr lang="en-US" sz="1000" dirty="0"/>
          </a:p>
        </p:txBody>
      </p:sp>
      <p:sp>
        <p:nvSpPr>
          <p:cNvPr id="40" name="Text 30"/>
          <p:cNvSpPr txBox="1"/>
          <p:nvPr/>
        </p:nvSpPr>
        <p:spPr>
          <a:xfrm>
            <a:off x="1476756" y="4743907"/>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成长期（B轮及以后）则更关注</a:t>
            </a:r>
            <a:endParaRPr lang="en-US" sz="1000" dirty="0"/>
          </a:p>
        </p:txBody>
      </p:sp>
      <p:sp>
        <p:nvSpPr>
          <p:cNvPr id="41" name="Text 31"/>
          <p:cNvSpPr txBox="1"/>
          <p:nvPr/>
        </p:nvSpPr>
        <p:spPr>
          <a:xfrm>
            <a:off x="4001414" y="4743907"/>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a:t>
            </a:r>
            <a:endParaRPr lang="en-US" sz="1000" dirty="0"/>
          </a:p>
        </p:txBody>
      </p:sp>
      <p:sp>
        <p:nvSpPr>
          <p:cNvPr id="42" name="Text 32"/>
          <p:cNvSpPr txBox="1"/>
          <p:nvPr/>
        </p:nvSpPr>
        <p:spPr>
          <a:xfrm>
            <a:off x="4668012" y="4743907"/>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t>
            </a:r>
            <a:endParaRPr lang="en-US" sz="1000" dirty="0"/>
          </a:p>
        </p:txBody>
      </p:sp>
      <p:sp>
        <p:nvSpPr>
          <p:cNvPr id="43" name="Text 33"/>
          <p:cNvSpPr txBox="1"/>
          <p:nvPr/>
        </p:nvSpPr>
        <p:spPr>
          <a:xfrm>
            <a:off x="4811573" y="4552798"/>
            <a:ext cx="6336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团队背景</a:t>
            </a:r>
            <a:endParaRPr lang="en-US" sz="1000" dirty="0"/>
          </a:p>
        </p:txBody>
      </p:sp>
      <p:sp>
        <p:nvSpPr>
          <p:cNvPr id="44" name="Text 34"/>
          <p:cNvSpPr txBox="1"/>
          <p:nvPr/>
        </p:nvSpPr>
        <p:spPr>
          <a:xfrm>
            <a:off x="1209751" y="4552798"/>
            <a:ext cx="4644238" cy="352958"/>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技术壁垒</a:t>
            </a:r>
            <a:endParaRPr lang="en-US" sz="1000" dirty="0"/>
          </a:p>
        </p:txBody>
      </p:sp>
      <p:sp>
        <p:nvSpPr>
          <p:cNvPr id="45" name="Text 35"/>
          <p:cNvSpPr txBox="1"/>
          <p:nvPr/>
        </p:nvSpPr>
        <p:spPr>
          <a:xfrm>
            <a:off x="3468319" y="4743907"/>
            <a:ext cx="6336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业务增长</a:t>
            </a:r>
            <a:endParaRPr lang="en-US" sz="1000" dirty="0"/>
          </a:p>
        </p:txBody>
      </p:sp>
      <p:sp>
        <p:nvSpPr>
          <p:cNvPr id="46" name="Text 36"/>
          <p:cNvSpPr txBox="1"/>
          <p:nvPr/>
        </p:nvSpPr>
        <p:spPr>
          <a:xfrm>
            <a:off x="4134917" y="4743907"/>
            <a:ext cx="6336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盈利能力</a:t>
            </a:r>
            <a:endParaRPr lang="en-US" sz="1000" dirty="0"/>
          </a:p>
        </p:txBody>
      </p:sp>
      <p:sp>
        <p:nvSpPr>
          <p:cNvPr id="47" name="Shape 37"/>
          <p:cNvSpPr/>
          <p:nvPr/>
        </p:nvSpPr>
        <p:spPr>
          <a:xfrm>
            <a:off x="1067105" y="5191049"/>
            <a:ext cx="4914900" cy="1067105"/>
          </a:xfrm>
          <a:prstGeom prst="roundRect">
            <a:avLst>
              <a:gd name="adj" fmla="val 3060"/>
            </a:avLst>
          </a:prstGeom>
          <a:solidFill>
            <a:srgbClr val="FFFFFF"/>
          </a:solidFill>
          <a:ln/>
          <a:effectLst>
            <a:outerShdw sx="100000" sy="100000" kx="0" ky="0" algn="bl" rotWithShape="0" blurRad="12700" dist="12700" dir="16200000">
              <a:srgbClr val="000000">
                <a:alpha val="75000"/>
              </a:srgbClr>
            </a:outerShdw>
          </a:effectLst>
        </p:spPr>
      </p:sp>
      <p:sp>
        <p:nvSpPr>
          <p:cNvPr id="48" name="Shape 38"/>
          <p:cNvSpPr/>
          <p:nvPr/>
        </p:nvSpPr>
        <p:spPr>
          <a:xfrm>
            <a:off x="1067105" y="5191049"/>
            <a:ext cx="28346" cy="1067105"/>
          </a:xfrm>
          <a:prstGeom prst="rect">
            <a:avLst/>
          </a:prstGeom>
          <a:solidFill>
            <a:srgbClr val="2563EB"/>
          </a:solidFill>
          <a:ln/>
        </p:spPr>
      </p:sp>
      <p:pic>
        <p:nvPicPr>
          <p:cNvPr id="49" name="Image 8" descr="preencoded.png">    </p:cNvPr>
          <p:cNvPicPr>
            <a:picLocks noChangeAspect="1"/>
          </p:cNvPicPr>
          <p:nvPr/>
        </p:nvPicPr>
        <p:blipFill>
          <a:blip r:embed="rId9"/>
          <a:srcRect l="0" r="0" t="-180" b="-180"/>
          <a:stretch/>
        </p:blipFill>
        <p:spPr>
          <a:xfrm>
            <a:off x="1209751" y="5343754"/>
            <a:ext cx="190195" cy="152705"/>
          </a:xfrm>
          <a:prstGeom prst="rect">
            <a:avLst/>
          </a:prstGeom>
        </p:spPr>
      </p:pic>
      <p:sp>
        <p:nvSpPr>
          <p:cNvPr id="50" name="Text 39"/>
          <p:cNvSpPr txBox="1"/>
          <p:nvPr/>
        </p:nvSpPr>
        <p:spPr>
          <a:xfrm>
            <a:off x="1476756" y="5305349"/>
            <a:ext cx="1038758" cy="22860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决策权重平衡</a:t>
            </a:r>
            <a:endParaRPr lang="en-US" sz="1200" dirty="0"/>
          </a:p>
        </p:txBody>
      </p:sp>
      <p:sp>
        <p:nvSpPr>
          <p:cNvPr id="51" name="Text 40"/>
          <p:cNvSpPr txBox="1"/>
          <p:nvPr/>
        </p:nvSpPr>
        <p:spPr>
          <a:xfrm>
            <a:off x="1209751" y="5581498"/>
            <a:ext cx="4700930"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头部VC基金评估Agentic AI项目时，团队背景权重最高(30%)，其次是市场空间(25%)和产品能力(20%)， 与传统软件领域投资权重（市场&gt;产品&gt;团队）存在明显差异。</a:t>
            </a:r>
            <a:endParaRPr lang="en-US" sz="1000" dirty="0"/>
          </a:p>
        </p:txBody>
      </p:sp>
      <p:sp>
        <p:nvSpPr>
          <p:cNvPr id="52" name="Shape 41"/>
          <p:cNvSpPr/>
          <p:nvPr/>
        </p:nvSpPr>
        <p:spPr>
          <a:xfrm>
            <a:off x="6210605" y="4162349"/>
            <a:ext cx="4914900" cy="1619402"/>
          </a:xfrm>
          <a:prstGeom prst="roundRect">
            <a:avLst>
              <a:gd name="adj" fmla="val 2657"/>
            </a:avLst>
          </a:prstGeom>
          <a:solidFill>
            <a:srgbClr val="FFFBEB"/>
          </a:solidFill>
          <a:ln w="12700">
            <a:solidFill>
              <a:srgbClr val="FEF3C7"/>
            </a:solidFill>
            <a:prstDash val="solid"/>
          </a:ln>
        </p:spPr>
      </p:sp>
      <p:pic>
        <p:nvPicPr>
          <p:cNvPr id="53" name="Image 9" descr="preencoded.png">    </p:cNvPr>
          <p:cNvPicPr>
            <a:picLocks noChangeAspect="1"/>
          </p:cNvPicPr>
          <p:nvPr/>
        </p:nvPicPr>
        <p:blipFill>
          <a:blip r:embed="rId10"/>
          <a:srcRect l="0" r="0" t="-100" b="-100"/>
          <a:stretch/>
        </p:blipFill>
        <p:spPr>
          <a:xfrm>
            <a:off x="6372454" y="4362602"/>
            <a:ext cx="114300" cy="152705"/>
          </a:xfrm>
          <a:prstGeom prst="rect">
            <a:avLst/>
          </a:prstGeom>
        </p:spPr>
      </p:pic>
      <p:sp>
        <p:nvSpPr>
          <p:cNvPr id="54" name="Text 42"/>
          <p:cNvSpPr txBox="1"/>
          <p:nvPr/>
        </p:nvSpPr>
        <p:spPr>
          <a:xfrm>
            <a:off x="6562649" y="4343400"/>
            <a:ext cx="1791310"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Agentic AI特殊考量因素</a:t>
            </a:r>
            <a:endParaRPr lang="en-US" sz="1200" dirty="0"/>
          </a:p>
        </p:txBody>
      </p:sp>
      <p:sp>
        <p:nvSpPr>
          <p:cNvPr id="55" name="Text 43"/>
          <p:cNvSpPr txBox="1"/>
          <p:nvPr/>
        </p:nvSpPr>
        <p:spPr>
          <a:xfrm>
            <a:off x="6562649" y="4638751"/>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技术壁垒</a:t>
            </a:r>
            <a:endParaRPr lang="en-US" sz="1000" dirty="0"/>
          </a:p>
        </p:txBody>
      </p:sp>
      <p:sp>
        <p:nvSpPr>
          <p:cNvPr id="56" name="Text 44"/>
          <p:cNvSpPr txBox="1"/>
          <p:nvPr/>
        </p:nvSpPr>
        <p:spPr>
          <a:xfrm>
            <a:off x="6562649" y="490575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开发门槛</a:t>
            </a:r>
            <a:endParaRPr lang="en-US" sz="1000" dirty="0"/>
          </a:p>
        </p:txBody>
      </p:sp>
      <p:sp>
        <p:nvSpPr>
          <p:cNvPr id="57" name="Text 45"/>
          <p:cNvSpPr txBox="1"/>
          <p:nvPr/>
        </p:nvSpPr>
        <p:spPr>
          <a:xfrm>
            <a:off x="6562649" y="5171846"/>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数据护城河</a:t>
            </a:r>
            <a:endParaRPr lang="en-US" sz="1000" dirty="0"/>
          </a:p>
        </p:txBody>
      </p:sp>
      <p:sp>
        <p:nvSpPr>
          <p:cNvPr id="58" name="Text 46"/>
          <p:cNvSpPr txBox="1"/>
          <p:nvPr/>
        </p:nvSpPr>
        <p:spPr>
          <a:xfrm>
            <a:off x="6562649" y="5438851"/>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成本结构</a:t>
            </a:r>
            <a:endParaRPr lang="en-US" sz="1000" dirty="0"/>
          </a:p>
        </p:txBody>
      </p:sp>
      <p:sp>
        <p:nvSpPr>
          <p:cNvPr id="59" name="Text 47"/>
          <p:cNvSpPr txBox="1"/>
          <p:nvPr/>
        </p:nvSpPr>
        <p:spPr>
          <a:xfrm>
            <a:off x="7095744" y="4638751"/>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：非"套壳"应用，拥有自主训练或微调能力</a:t>
            </a:r>
            <a:endParaRPr lang="en-US" sz="1000" dirty="0"/>
          </a:p>
        </p:txBody>
      </p:sp>
      <p:sp>
        <p:nvSpPr>
          <p:cNvPr id="60" name="Text 48"/>
          <p:cNvSpPr txBox="1"/>
          <p:nvPr/>
        </p:nvSpPr>
        <p:spPr>
          <a:xfrm>
            <a:off x="7095744" y="4905756"/>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：自研算法、底层技术或高频更新能力</a:t>
            </a:r>
            <a:endParaRPr lang="en-US" sz="1000" dirty="0"/>
          </a:p>
        </p:txBody>
      </p:sp>
      <p:sp>
        <p:nvSpPr>
          <p:cNvPr id="61" name="Text 49"/>
          <p:cNvSpPr txBox="1"/>
          <p:nvPr/>
        </p:nvSpPr>
        <p:spPr>
          <a:xfrm>
            <a:off x="7229246" y="5171846"/>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：独特数据来源或用户数据积累策略</a:t>
            </a:r>
            <a:endParaRPr lang="en-US" sz="1000" dirty="0"/>
          </a:p>
        </p:txBody>
      </p:sp>
      <p:sp>
        <p:nvSpPr>
          <p:cNvPr id="62" name="Text 50"/>
          <p:cNvSpPr txBox="1"/>
          <p:nvPr/>
        </p:nvSpPr>
        <p:spPr>
          <a:xfrm>
            <a:off x="7095744" y="5438851"/>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：合理的算力成本控制和规模化路径</a:t>
            </a:r>
            <a:endParaRPr lang="en-US" sz="1000" dirty="0"/>
          </a:p>
        </p:txBody>
      </p:sp>
      <p:sp>
        <p:nvSpPr>
          <p:cNvPr id="63" name="Shape 51"/>
          <p:cNvSpPr/>
          <p:nvPr/>
        </p:nvSpPr>
        <p:spPr>
          <a:xfrm>
            <a:off x="1067105" y="6409944"/>
            <a:ext cx="10058400" cy="9144"/>
          </a:xfrm>
          <a:prstGeom prst="rect">
            <a:avLst/>
          </a:prstGeom>
          <a:solidFill>
            <a:srgbClr val="E5E7EB"/>
          </a:solidFill>
          <a:ln/>
        </p:spPr>
      </p:sp>
      <p:pic>
        <p:nvPicPr>
          <p:cNvPr id="64" name="Image 10" descr="preencoded.png">    </p:cNvPr>
          <p:cNvPicPr>
            <a:picLocks noChangeAspect="1"/>
          </p:cNvPicPr>
          <p:nvPr/>
        </p:nvPicPr>
        <p:blipFill>
          <a:blip r:embed="rId11"/>
          <a:srcRect l="0" r="0" t="0" b="0"/>
          <a:stretch/>
        </p:blipFill>
        <p:spPr>
          <a:xfrm>
            <a:off x="1067105" y="6601054"/>
            <a:ext cx="133502" cy="133502"/>
          </a:xfrm>
          <a:prstGeom prst="rect">
            <a:avLst/>
          </a:prstGeom>
        </p:spPr>
      </p:pic>
      <p:sp>
        <p:nvSpPr>
          <p:cNvPr id="65" name="Text 52"/>
          <p:cNvSpPr txBox="1"/>
          <p:nvPr/>
        </p:nvSpPr>
        <p:spPr>
          <a:xfrm>
            <a:off x="1276502" y="6581851"/>
            <a:ext cx="59682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投资决策指南：决策体系的五个维度缺一不可，但不同轮次、不同投资机构的权重配置存在显著差异</a:t>
            </a:r>
            <a:endParaRPr lang="en-US" sz="1000" dirty="0"/>
          </a:p>
        </p:txBody>
      </p:sp>
      <p:sp>
        <p:nvSpPr>
          <p:cNvPr id="66" name="Shape 53"/>
          <p:cNvSpPr/>
          <p:nvPr/>
        </p:nvSpPr>
        <p:spPr>
          <a:xfrm>
            <a:off x="1429207" y="1714500"/>
            <a:ext cx="57607" cy="57607"/>
          </a:xfrm>
          <a:prstGeom prst="ellipse">
            <a:avLst/>
          </a:prstGeom>
          <a:solidFill>
            <a:srgbClr val="3B82F6"/>
          </a:solidFill>
          <a:ln/>
        </p:spPr>
      </p:sp>
      <p:sp>
        <p:nvSpPr>
          <p:cNvPr id="67" name="Shape 54"/>
          <p:cNvSpPr/>
          <p:nvPr/>
        </p:nvSpPr>
        <p:spPr>
          <a:xfrm>
            <a:off x="1904695" y="2095805"/>
            <a:ext cx="57607" cy="57607"/>
          </a:xfrm>
          <a:prstGeom prst="ellipse">
            <a:avLst/>
          </a:prstGeom>
          <a:solidFill>
            <a:srgbClr val="3B82F6"/>
          </a:solidFill>
          <a:ln/>
        </p:spPr>
      </p:sp>
      <p:sp>
        <p:nvSpPr>
          <p:cNvPr id="68" name="Shape 55"/>
          <p:cNvSpPr/>
          <p:nvPr/>
        </p:nvSpPr>
        <p:spPr>
          <a:xfrm>
            <a:off x="1333195" y="2476195"/>
            <a:ext cx="57607" cy="57607"/>
          </a:xfrm>
          <a:prstGeom prst="ellipse">
            <a:avLst/>
          </a:prstGeom>
          <a:solidFill>
            <a:srgbClr val="3B82F6"/>
          </a:solidFill>
          <a:ln/>
        </p:spPr>
      </p:sp>
      <p:sp>
        <p:nvSpPr>
          <p:cNvPr id="69" name="Shape 56"/>
          <p:cNvSpPr/>
          <p:nvPr/>
        </p:nvSpPr>
        <p:spPr>
          <a:xfrm>
            <a:off x="1444752" y="1861718"/>
            <a:ext cx="476402" cy="9144"/>
          </a:xfrm>
          <a:prstGeom prst="rect">
            <a:avLst/>
          </a:prstGeom>
          <a:solidFill>
            <a:srgbClr val="3B82F6">
              <a:alpha val="20000"/>
            </a:srgbClr>
          </a:solidFill>
          <a:ln/>
        </p:spPr>
      </p:sp>
      <p:sp>
        <p:nvSpPr>
          <p:cNvPr id="70" name="Shape 57"/>
          <p:cNvSpPr/>
          <p:nvPr/>
        </p:nvSpPr>
        <p:spPr>
          <a:xfrm>
            <a:off x="1837944" y="1940357"/>
            <a:ext cx="571500" cy="9144"/>
          </a:xfrm>
          <a:prstGeom prst="rect">
            <a:avLst/>
          </a:prstGeom>
          <a:solidFill>
            <a:srgbClr val="3B82F6">
              <a:alpha val="20000"/>
            </a:srgbClr>
          </a:solidFill>
          <a:ln/>
        </p:spPr>
      </p:sp>
      <p:sp>
        <p:nvSpPr>
          <p:cNvPr id="71" name="Text 58"/>
          <p:cNvSpPr txBox="1"/>
          <p:nvPr/>
        </p:nvSpPr>
        <p:spPr>
          <a:xfrm>
            <a:off x="1067105" y="60990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投资决策体系总览</a:t>
            </a: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2191695" cy="8296351"/>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8966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各类投资人特点、投资领域偏好及发展趋势分析（2024-2025年数据）</a:t>
            </a:r>
            <a:endParaRPr lang="en-US" sz="1200" dirty="0"/>
          </a:p>
        </p:txBody>
      </p:sp>
      <p:sp>
        <p:nvSpPr>
          <p:cNvPr id="6" name="Shape 3"/>
          <p:cNvSpPr/>
          <p:nvPr/>
        </p:nvSpPr>
        <p:spPr>
          <a:xfrm>
            <a:off x="1067105" y="1742846"/>
            <a:ext cx="4914900" cy="1600200"/>
          </a:xfrm>
          <a:prstGeom prst="rect">
            <a:avLst/>
          </a:prstGeom>
          <a:solidFill>
            <a:srgbClr val="3B82F6">
              <a:alpha val="5000"/>
            </a:srgbClr>
          </a:solidFill>
          <a:ln/>
        </p:spPr>
      </p:sp>
      <p:sp>
        <p:nvSpPr>
          <p:cNvPr id="7" name="Shape 4"/>
          <p:cNvSpPr/>
          <p:nvPr/>
        </p:nvSpPr>
        <p:spPr>
          <a:xfrm>
            <a:off x="1067105" y="1742846"/>
            <a:ext cx="28346" cy="1600200"/>
          </a:xfrm>
          <a:prstGeom prst="rect">
            <a:avLst/>
          </a:prstGeom>
          <a:solidFill>
            <a:srgbClr val="3B82F6"/>
          </a:solidFill>
          <a:ln/>
        </p:spPr>
      </p:sp>
      <p:pic>
        <p:nvPicPr>
          <p:cNvPr id="8" name="Image 1" descr="preencoded.png">    </p:cNvPr>
          <p:cNvPicPr>
            <a:picLocks noChangeAspect="1"/>
          </p:cNvPicPr>
          <p:nvPr/>
        </p:nvPicPr>
        <p:blipFill>
          <a:blip r:embed="rId2"/>
          <a:srcRect l="-20080" r="-20080" t="0" b="0"/>
          <a:stretch/>
        </p:blipFill>
        <p:spPr>
          <a:xfrm>
            <a:off x="1248156" y="1857146"/>
            <a:ext cx="400507" cy="457200"/>
          </a:xfrm>
          <a:prstGeom prst="rect">
            <a:avLst/>
          </a:prstGeom>
        </p:spPr>
      </p:pic>
      <p:sp>
        <p:nvSpPr>
          <p:cNvPr id="9" name="Text 5"/>
          <p:cNvSpPr txBox="1"/>
          <p:nvPr/>
        </p:nvSpPr>
        <p:spPr>
          <a:xfrm>
            <a:off x="1762049" y="1990649"/>
            <a:ext cx="7342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美元基金</a:t>
            </a:r>
            <a:endParaRPr lang="en-US" sz="1200" dirty="0"/>
          </a:p>
        </p:txBody>
      </p:sp>
      <p:sp>
        <p:nvSpPr>
          <p:cNvPr id="10" name="Text 6"/>
          <p:cNvSpPr txBox="1"/>
          <p:nvPr/>
        </p:nvSpPr>
        <p:spPr>
          <a:xfrm>
            <a:off x="1248156" y="2400300"/>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投资领域：</a:t>
            </a:r>
            <a:endParaRPr lang="en-US" sz="1000" dirty="0"/>
          </a:p>
        </p:txBody>
      </p:sp>
      <p:sp>
        <p:nvSpPr>
          <p:cNvPr id="11" name="Text 7"/>
          <p:cNvSpPr txBox="1"/>
          <p:nvPr/>
        </p:nvSpPr>
        <p:spPr>
          <a:xfrm>
            <a:off x="1248156" y="2628900"/>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投资阶段：</a:t>
            </a:r>
            <a:endParaRPr lang="en-US" sz="1000" dirty="0"/>
          </a:p>
        </p:txBody>
      </p:sp>
      <p:sp>
        <p:nvSpPr>
          <p:cNvPr id="12" name="Text 8"/>
          <p:cNvSpPr txBox="1"/>
          <p:nvPr/>
        </p:nvSpPr>
        <p:spPr>
          <a:xfrm>
            <a:off x="1248156" y="2857500"/>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趋势分析：</a:t>
            </a:r>
            <a:endParaRPr lang="en-US" sz="1000" dirty="0"/>
          </a:p>
        </p:txBody>
      </p:sp>
      <p:sp>
        <p:nvSpPr>
          <p:cNvPr id="13" name="Text 9"/>
          <p:cNvSpPr txBox="1"/>
          <p:nvPr/>
        </p:nvSpPr>
        <p:spPr>
          <a:xfrm>
            <a:off x="1914754" y="2400300"/>
            <a:ext cx="27578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硬科技、全球市场、TMT及具有IPO潜力项目</a:t>
            </a:r>
            <a:endParaRPr lang="en-US" sz="1000" dirty="0"/>
          </a:p>
        </p:txBody>
      </p:sp>
      <p:sp>
        <p:nvSpPr>
          <p:cNvPr id="14" name="Text 10"/>
          <p:cNvSpPr txBox="1"/>
          <p:nvPr/>
        </p:nvSpPr>
        <p:spPr>
          <a:xfrm>
            <a:off x="1914754" y="2628900"/>
            <a:ext cx="28629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偏好A轮及以后成熟项目，单笔投资额通常较大</a:t>
            </a:r>
            <a:endParaRPr lang="en-US" sz="1000" dirty="0"/>
          </a:p>
        </p:txBody>
      </p:sp>
      <p:sp>
        <p:nvSpPr>
          <p:cNvPr id="15" name="Text 11"/>
          <p:cNvSpPr txBox="1"/>
          <p:nvPr/>
        </p:nvSpPr>
        <p:spPr>
          <a:xfrm>
            <a:off x="1248156" y="2857500"/>
            <a:ext cx="4586630"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市场占比持续下降，2024年募资规模仅为2020年的4%，中东主权基金成为新兴美元资金来源</a:t>
            </a:r>
            <a:endParaRPr lang="en-US" sz="1000" dirty="0"/>
          </a:p>
        </p:txBody>
      </p:sp>
      <p:sp>
        <p:nvSpPr>
          <p:cNvPr id="16" name="Shape 12"/>
          <p:cNvSpPr/>
          <p:nvPr/>
        </p:nvSpPr>
        <p:spPr>
          <a:xfrm>
            <a:off x="6210605" y="1742846"/>
            <a:ext cx="4914900" cy="1600200"/>
          </a:xfrm>
          <a:prstGeom prst="rect">
            <a:avLst/>
          </a:prstGeom>
          <a:solidFill>
            <a:srgbClr val="10B981">
              <a:alpha val="5000"/>
            </a:srgbClr>
          </a:solidFill>
          <a:ln/>
        </p:spPr>
      </p:sp>
      <p:sp>
        <p:nvSpPr>
          <p:cNvPr id="17" name="Shape 13"/>
          <p:cNvSpPr/>
          <p:nvPr/>
        </p:nvSpPr>
        <p:spPr>
          <a:xfrm>
            <a:off x="6210605" y="1742846"/>
            <a:ext cx="28346" cy="1600200"/>
          </a:xfrm>
          <a:prstGeom prst="rect">
            <a:avLst/>
          </a:prstGeom>
          <a:solidFill>
            <a:srgbClr val="10B981"/>
          </a:solidFill>
          <a:ln/>
        </p:spPr>
      </p:sp>
      <p:pic>
        <p:nvPicPr>
          <p:cNvPr id="18" name="Image 2" descr="preencoded.png">    </p:cNvPr>
          <p:cNvPicPr>
            <a:picLocks noChangeAspect="1"/>
          </p:cNvPicPr>
          <p:nvPr/>
        </p:nvPicPr>
        <p:blipFill>
          <a:blip r:embed="rId3"/>
          <a:srcRect l="-20080" r="-20080" t="0" b="0"/>
          <a:stretch/>
        </p:blipFill>
        <p:spPr>
          <a:xfrm>
            <a:off x="6391656" y="1857146"/>
            <a:ext cx="400507" cy="457200"/>
          </a:xfrm>
          <a:prstGeom prst="rect">
            <a:avLst/>
          </a:prstGeom>
        </p:spPr>
      </p:pic>
      <p:sp>
        <p:nvSpPr>
          <p:cNvPr id="19" name="Text 14"/>
          <p:cNvSpPr txBox="1"/>
          <p:nvPr/>
        </p:nvSpPr>
        <p:spPr>
          <a:xfrm>
            <a:off x="6905549" y="1990649"/>
            <a:ext cx="1343254"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市场化人民币基金</a:t>
            </a:r>
            <a:endParaRPr lang="en-US" sz="1200" dirty="0"/>
          </a:p>
        </p:txBody>
      </p:sp>
      <p:sp>
        <p:nvSpPr>
          <p:cNvPr id="20" name="Text 15"/>
          <p:cNvSpPr txBox="1"/>
          <p:nvPr/>
        </p:nvSpPr>
        <p:spPr>
          <a:xfrm>
            <a:off x="6391656" y="2400300"/>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投资领域：</a:t>
            </a:r>
            <a:endParaRPr lang="en-US" sz="1000" dirty="0"/>
          </a:p>
        </p:txBody>
      </p:sp>
      <p:sp>
        <p:nvSpPr>
          <p:cNvPr id="21" name="Text 16"/>
          <p:cNvSpPr txBox="1"/>
          <p:nvPr/>
        </p:nvSpPr>
        <p:spPr>
          <a:xfrm>
            <a:off x="6391656" y="2628900"/>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投资阶段：</a:t>
            </a:r>
            <a:endParaRPr lang="en-US" sz="1000" dirty="0"/>
          </a:p>
        </p:txBody>
      </p:sp>
      <p:sp>
        <p:nvSpPr>
          <p:cNvPr id="22" name="Text 17"/>
          <p:cNvSpPr txBox="1"/>
          <p:nvPr/>
        </p:nvSpPr>
        <p:spPr>
          <a:xfrm>
            <a:off x="6391656" y="2857500"/>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趋势分析：</a:t>
            </a:r>
            <a:endParaRPr lang="en-US" sz="1000" dirty="0"/>
          </a:p>
        </p:txBody>
      </p:sp>
      <p:sp>
        <p:nvSpPr>
          <p:cNvPr id="23" name="Text 18"/>
          <p:cNvSpPr txBox="1"/>
          <p:nvPr/>
        </p:nvSpPr>
        <p:spPr>
          <a:xfrm>
            <a:off x="7058254" y="2400300"/>
            <a:ext cx="34344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国内科技创新与新兴产业，特别是AI、半导体、新能源等</a:t>
            </a:r>
            <a:endParaRPr lang="en-US" sz="1000" dirty="0"/>
          </a:p>
        </p:txBody>
      </p:sp>
      <p:sp>
        <p:nvSpPr>
          <p:cNvPr id="24" name="Text 19"/>
          <p:cNvSpPr txBox="1"/>
          <p:nvPr/>
        </p:nvSpPr>
        <p:spPr>
          <a:xfrm>
            <a:off x="7058254" y="2628900"/>
            <a:ext cx="29964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覆盖早中期项目，近期更注重Pre-A轮前投资机会</a:t>
            </a:r>
            <a:endParaRPr lang="en-US" sz="1000" dirty="0"/>
          </a:p>
        </p:txBody>
      </p:sp>
      <p:sp>
        <p:nvSpPr>
          <p:cNvPr id="25" name="Text 20"/>
          <p:cNvSpPr txBox="1"/>
          <p:nvPr/>
        </p:nvSpPr>
        <p:spPr>
          <a:xfrm>
            <a:off x="6391656" y="2857500"/>
            <a:ext cx="45966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2024年中国VC/PE市场98%的新增募资来自人民币基金，但集中度提高，头部效应明显</a:t>
            </a:r>
            <a:endParaRPr lang="en-US" sz="1000" dirty="0"/>
          </a:p>
        </p:txBody>
      </p:sp>
      <p:sp>
        <p:nvSpPr>
          <p:cNvPr id="26" name="Shape 21"/>
          <p:cNvSpPr/>
          <p:nvPr/>
        </p:nvSpPr>
        <p:spPr>
          <a:xfrm>
            <a:off x="1067105" y="3610051"/>
            <a:ext cx="4914900" cy="1790395"/>
          </a:xfrm>
          <a:prstGeom prst="rect">
            <a:avLst/>
          </a:prstGeom>
          <a:solidFill>
            <a:srgbClr val="F59E0B">
              <a:alpha val="5000"/>
            </a:srgbClr>
          </a:solidFill>
          <a:ln/>
        </p:spPr>
      </p:sp>
      <p:sp>
        <p:nvSpPr>
          <p:cNvPr id="27" name="Shape 22"/>
          <p:cNvSpPr/>
          <p:nvPr/>
        </p:nvSpPr>
        <p:spPr>
          <a:xfrm>
            <a:off x="1067105" y="3610051"/>
            <a:ext cx="28346" cy="1790395"/>
          </a:xfrm>
          <a:prstGeom prst="rect">
            <a:avLst/>
          </a:prstGeom>
          <a:solidFill>
            <a:srgbClr val="F59E0B"/>
          </a:solidFill>
          <a:ln/>
        </p:spPr>
      </p:sp>
      <p:pic>
        <p:nvPicPr>
          <p:cNvPr id="28" name="Image 3" descr="preencoded.png">    </p:cNvPr>
          <p:cNvPicPr>
            <a:picLocks noChangeAspect="1"/>
          </p:cNvPicPr>
          <p:nvPr/>
        </p:nvPicPr>
        <p:blipFill>
          <a:blip r:embed="rId4"/>
          <a:srcRect l="0" r="0" t="0" b="0"/>
          <a:stretch/>
        </p:blipFill>
        <p:spPr>
          <a:xfrm>
            <a:off x="1248156" y="3724351"/>
            <a:ext cx="457200" cy="457200"/>
          </a:xfrm>
          <a:prstGeom prst="rect">
            <a:avLst/>
          </a:prstGeom>
        </p:spPr>
      </p:pic>
      <p:sp>
        <p:nvSpPr>
          <p:cNvPr id="29" name="Text 23"/>
          <p:cNvSpPr txBox="1"/>
          <p:nvPr/>
        </p:nvSpPr>
        <p:spPr>
          <a:xfrm>
            <a:off x="1819656" y="3857854"/>
            <a:ext cx="1400861"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国资/政府引导基金</a:t>
            </a:r>
            <a:endParaRPr lang="en-US" sz="1200" dirty="0"/>
          </a:p>
        </p:txBody>
      </p:sp>
      <p:sp>
        <p:nvSpPr>
          <p:cNvPr id="30" name="Text 24"/>
          <p:cNvSpPr txBox="1"/>
          <p:nvPr/>
        </p:nvSpPr>
        <p:spPr>
          <a:xfrm>
            <a:off x="1248156" y="4267505"/>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投资领域：</a:t>
            </a:r>
            <a:endParaRPr lang="en-US" sz="1000" dirty="0"/>
          </a:p>
        </p:txBody>
      </p:sp>
      <p:sp>
        <p:nvSpPr>
          <p:cNvPr id="31" name="Text 25"/>
          <p:cNvSpPr txBox="1"/>
          <p:nvPr/>
        </p:nvSpPr>
        <p:spPr>
          <a:xfrm>
            <a:off x="1248156" y="4496105"/>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投资阶段：</a:t>
            </a:r>
            <a:endParaRPr lang="en-US" sz="1000" dirty="0"/>
          </a:p>
        </p:txBody>
      </p:sp>
      <p:sp>
        <p:nvSpPr>
          <p:cNvPr id="32" name="Text 26"/>
          <p:cNvSpPr txBox="1"/>
          <p:nvPr/>
        </p:nvSpPr>
        <p:spPr>
          <a:xfrm>
            <a:off x="1248156" y="4724705"/>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趋势分析：</a:t>
            </a:r>
            <a:endParaRPr lang="en-US" sz="1000" dirty="0"/>
          </a:p>
        </p:txBody>
      </p:sp>
      <p:sp>
        <p:nvSpPr>
          <p:cNvPr id="33" name="Text 27"/>
          <p:cNvSpPr txBox="1"/>
          <p:nvPr/>
        </p:nvSpPr>
        <p:spPr>
          <a:xfrm>
            <a:off x="1914754" y="4267505"/>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服务国家战略领域（半导体、智能制造、绿色能源）</a:t>
            </a:r>
            <a:endParaRPr lang="en-US" sz="1000" dirty="0"/>
          </a:p>
        </p:txBody>
      </p:sp>
      <p:sp>
        <p:nvSpPr>
          <p:cNvPr id="34" name="Text 28"/>
          <p:cNvSpPr txBox="1"/>
          <p:nvPr/>
        </p:nvSpPr>
        <p:spPr>
          <a:xfrm>
            <a:off x="1914754" y="4496105"/>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以早期培育为主，注重区域性创新生态建设</a:t>
            </a:r>
            <a:endParaRPr lang="en-US" sz="1000" dirty="0"/>
          </a:p>
        </p:txBody>
      </p:sp>
      <p:sp>
        <p:nvSpPr>
          <p:cNvPr id="35" name="Text 29"/>
          <p:cNvSpPr txBox="1"/>
          <p:nvPr/>
        </p:nvSpPr>
        <p:spPr>
          <a:xfrm>
            <a:off x="1248156" y="4724705"/>
            <a:ext cx="46149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2024年占LP结构88.8%，政府资金占比52.5%，出资金额占比已达82%，地位持续加强</a:t>
            </a:r>
            <a:endParaRPr lang="en-US" sz="1000" dirty="0"/>
          </a:p>
        </p:txBody>
      </p:sp>
      <p:sp>
        <p:nvSpPr>
          <p:cNvPr id="36" name="Shape 30"/>
          <p:cNvSpPr/>
          <p:nvPr/>
        </p:nvSpPr>
        <p:spPr>
          <a:xfrm>
            <a:off x="6210605" y="3610051"/>
            <a:ext cx="4914900" cy="1790395"/>
          </a:xfrm>
          <a:prstGeom prst="rect">
            <a:avLst/>
          </a:prstGeom>
          <a:solidFill>
            <a:srgbClr val="8B5CF6">
              <a:alpha val="5000"/>
            </a:srgbClr>
          </a:solidFill>
          <a:ln/>
        </p:spPr>
      </p:sp>
      <p:sp>
        <p:nvSpPr>
          <p:cNvPr id="37" name="Shape 31"/>
          <p:cNvSpPr/>
          <p:nvPr/>
        </p:nvSpPr>
        <p:spPr>
          <a:xfrm>
            <a:off x="6210605" y="3610051"/>
            <a:ext cx="28346" cy="1790395"/>
          </a:xfrm>
          <a:prstGeom prst="rect">
            <a:avLst/>
          </a:prstGeom>
          <a:solidFill>
            <a:srgbClr val="8B5CF6"/>
          </a:solidFill>
          <a:ln/>
        </p:spPr>
      </p:sp>
      <p:pic>
        <p:nvPicPr>
          <p:cNvPr id="38" name="Image 4" descr="preencoded.png">    </p:cNvPr>
          <p:cNvPicPr>
            <a:picLocks noChangeAspect="1"/>
          </p:cNvPicPr>
          <p:nvPr/>
        </p:nvPicPr>
        <p:blipFill>
          <a:blip r:embed="rId5"/>
          <a:srcRect l="-11067" r="-11067" t="0" b="0"/>
          <a:stretch/>
        </p:blipFill>
        <p:spPr>
          <a:xfrm>
            <a:off x="6391656" y="3724351"/>
            <a:ext cx="418795" cy="457200"/>
          </a:xfrm>
          <a:prstGeom prst="rect">
            <a:avLst/>
          </a:prstGeom>
        </p:spPr>
      </p:pic>
      <p:sp>
        <p:nvSpPr>
          <p:cNvPr id="39" name="Text 32"/>
          <p:cNvSpPr txBox="1"/>
          <p:nvPr/>
        </p:nvSpPr>
        <p:spPr>
          <a:xfrm>
            <a:off x="6924751" y="3857854"/>
            <a:ext cx="1362456" cy="191110"/>
          </a:xfrm>
          <a:prstGeom prst="rect">
            <a:avLst/>
          </a:prstGeom>
          <a:noFill/>
          <a:ln/>
        </p:spPr>
        <p:txBody>
          <a:bodyPr wrap="square" lIns="0" tIns="0" rIns="0" bIns="0" rtlCol="0" anchor="ctr"/>
          <a:lstStyle/>
          <a:p>
            <a:pPr algn="l" indent="0" marL="0">
              <a:buNone/>
            </a:pPr>
            <a:r>
              <a:rPr lang="en-US" sz="1200" b="1" dirty="0">
                <a:solidFill>
                  <a:srgbClr val="6D28D9"/>
                </a:solidFill>
                <a:latin typeface="Inter" pitchFamily="34" charset="0"/>
                <a:ea typeface="Inter" pitchFamily="34" charset="-122"/>
                <a:cs typeface="Inter" pitchFamily="34" charset="-120"/>
              </a:rPr>
              <a:t>产业投资（CVC）</a:t>
            </a:r>
            <a:endParaRPr lang="en-US" sz="1200" dirty="0"/>
          </a:p>
        </p:txBody>
      </p:sp>
      <p:sp>
        <p:nvSpPr>
          <p:cNvPr id="40" name="Text 33"/>
          <p:cNvSpPr txBox="1"/>
          <p:nvPr/>
        </p:nvSpPr>
        <p:spPr>
          <a:xfrm>
            <a:off x="6391656" y="4267505"/>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投资领域：</a:t>
            </a:r>
            <a:endParaRPr lang="en-US" sz="1000" dirty="0"/>
          </a:p>
        </p:txBody>
      </p:sp>
      <p:sp>
        <p:nvSpPr>
          <p:cNvPr id="41" name="Text 34"/>
          <p:cNvSpPr txBox="1"/>
          <p:nvPr/>
        </p:nvSpPr>
        <p:spPr>
          <a:xfrm>
            <a:off x="6391656" y="4686300"/>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投资阶段：</a:t>
            </a:r>
            <a:endParaRPr lang="en-US" sz="1000" dirty="0"/>
          </a:p>
        </p:txBody>
      </p:sp>
      <p:sp>
        <p:nvSpPr>
          <p:cNvPr id="42" name="Text 35"/>
          <p:cNvSpPr txBox="1"/>
          <p:nvPr/>
        </p:nvSpPr>
        <p:spPr>
          <a:xfrm>
            <a:off x="6391656" y="4914900"/>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趋势分析：</a:t>
            </a:r>
            <a:endParaRPr lang="en-US" sz="1000" dirty="0"/>
          </a:p>
        </p:txBody>
      </p:sp>
      <p:sp>
        <p:nvSpPr>
          <p:cNvPr id="43" name="Text 36"/>
          <p:cNvSpPr txBox="1"/>
          <p:nvPr/>
        </p:nvSpPr>
        <p:spPr>
          <a:xfrm>
            <a:off x="6391656" y="4267505"/>
            <a:ext cx="46058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聚焦AI、智能制造、出海、ToB等细分场景，关注自身产业链上下游</a:t>
            </a:r>
            <a:endParaRPr lang="en-US" sz="1000" dirty="0"/>
          </a:p>
        </p:txBody>
      </p:sp>
      <p:sp>
        <p:nvSpPr>
          <p:cNvPr id="44" name="Text 37"/>
          <p:cNvSpPr txBox="1"/>
          <p:nvPr/>
        </p:nvSpPr>
        <p:spPr>
          <a:xfrm>
            <a:off x="7058254" y="4686300"/>
            <a:ext cx="31482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71.6%投资集中在早期阶段，偏好有协同效应的项目</a:t>
            </a:r>
            <a:endParaRPr lang="en-US" sz="1000" dirty="0"/>
          </a:p>
        </p:txBody>
      </p:sp>
      <p:sp>
        <p:nvSpPr>
          <p:cNvPr id="45" name="Text 38"/>
          <p:cNvSpPr txBox="1"/>
          <p:nvPr/>
        </p:nvSpPr>
        <p:spPr>
          <a:xfrm>
            <a:off x="6391656" y="4914900"/>
            <a:ext cx="45774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2024年CVC参与投资事件占比13.8%，大额投资（&gt;1亿美元）参与率接近40%，成为科技创新的"金手指"</a:t>
            </a:r>
            <a:endParaRPr lang="en-US" sz="1000" dirty="0"/>
          </a:p>
        </p:txBody>
      </p:sp>
      <p:sp>
        <p:nvSpPr>
          <p:cNvPr id="46" name="Shape 39"/>
          <p:cNvSpPr/>
          <p:nvPr/>
        </p:nvSpPr>
        <p:spPr>
          <a:xfrm>
            <a:off x="1067105" y="5667451"/>
            <a:ext cx="10058400" cy="1009498"/>
          </a:xfrm>
          <a:prstGeom prst="roundRect">
            <a:avLst>
              <a:gd name="adj" fmla="val 6836"/>
            </a:avLst>
          </a:prstGeom>
          <a:solidFill>
            <a:srgbClr val="F9FAFB"/>
          </a:solidFill>
          <a:ln w="12700">
            <a:solidFill>
              <a:srgbClr val="E5E7EB"/>
            </a:solidFill>
            <a:prstDash val="solid"/>
          </a:ln>
        </p:spPr>
      </p:sp>
      <p:pic>
        <p:nvPicPr>
          <p:cNvPr id="47" name="Image 5" descr="preencoded.png">    </p:cNvPr>
          <p:cNvPicPr>
            <a:picLocks noChangeAspect="1"/>
          </p:cNvPicPr>
          <p:nvPr/>
        </p:nvPicPr>
        <p:blipFill>
          <a:blip r:embed="rId6"/>
          <a:srcRect l="-33" r="-33" t="0" b="0"/>
          <a:stretch/>
        </p:blipFill>
        <p:spPr>
          <a:xfrm>
            <a:off x="1228954" y="5867705"/>
            <a:ext cx="171907" cy="152705"/>
          </a:xfrm>
          <a:prstGeom prst="rect">
            <a:avLst/>
          </a:prstGeom>
        </p:spPr>
      </p:pic>
      <p:sp>
        <p:nvSpPr>
          <p:cNvPr id="48" name="Text 40"/>
          <p:cNvSpPr txBox="1"/>
          <p:nvPr/>
        </p:nvSpPr>
        <p:spPr>
          <a:xfrm>
            <a:off x="1476756" y="5848502"/>
            <a:ext cx="1038758"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其他资金来源</a:t>
            </a:r>
            <a:endParaRPr lang="en-US" sz="1200" dirty="0"/>
          </a:p>
        </p:txBody>
      </p:sp>
      <p:sp>
        <p:nvSpPr>
          <p:cNvPr id="49" name="Text 41"/>
          <p:cNvSpPr txBox="1"/>
          <p:nvPr/>
        </p:nvSpPr>
        <p:spPr>
          <a:xfrm>
            <a:off x="1228954" y="6143854"/>
            <a:ext cx="10341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地方政府补贴：</a:t>
            </a:r>
            <a:endParaRPr lang="en-US" sz="1000" dirty="0"/>
          </a:p>
        </p:txBody>
      </p:sp>
      <p:sp>
        <p:nvSpPr>
          <p:cNvPr id="50" name="Text 42"/>
          <p:cNvSpPr txBox="1"/>
          <p:nvPr/>
        </p:nvSpPr>
        <p:spPr>
          <a:xfrm>
            <a:off x="1228954" y="6143854"/>
            <a:ext cx="47009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通常与政府引导基金协同，针对早期科技创新企业，2024年地方国资在LP结构中占比36.3%</a:t>
            </a:r>
            <a:endParaRPr lang="en-US" sz="1000" dirty="0"/>
          </a:p>
        </p:txBody>
      </p:sp>
      <p:sp>
        <p:nvSpPr>
          <p:cNvPr id="51" name="Text 43"/>
          <p:cNvSpPr txBox="1"/>
          <p:nvPr/>
        </p:nvSpPr>
        <p:spPr>
          <a:xfrm>
            <a:off x="6248095" y="6143854"/>
            <a:ext cx="767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银行贷款：</a:t>
            </a:r>
            <a:endParaRPr lang="en-US" sz="1000" dirty="0"/>
          </a:p>
        </p:txBody>
      </p:sp>
      <p:sp>
        <p:nvSpPr>
          <p:cNvPr id="52" name="Text 44"/>
          <p:cNvSpPr txBox="1"/>
          <p:nvPr/>
        </p:nvSpPr>
        <p:spPr>
          <a:xfrm>
            <a:off x="6248095" y="6143854"/>
            <a:ext cx="47292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主要针对成熟期项目，2025年科技企业并购贷款占比提高至80%，但早期创业项目获取难度大</a:t>
            </a:r>
            <a:endParaRPr lang="en-US" sz="1000" dirty="0"/>
          </a:p>
        </p:txBody>
      </p:sp>
      <p:sp>
        <p:nvSpPr>
          <p:cNvPr id="53" name="Shape 45"/>
          <p:cNvSpPr/>
          <p:nvPr/>
        </p:nvSpPr>
        <p:spPr>
          <a:xfrm>
            <a:off x="1067105" y="6676949"/>
            <a:ext cx="10058400" cy="1009498"/>
          </a:xfrm>
          <a:prstGeom prst="roundRect">
            <a:avLst>
              <a:gd name="adj" fmla="val 6836"/>
            </a:avLst>
          </a:prstGeom>
          <a:solidFill>
            <a:srgbClr val="EFF6FF"/>
          </a:solidFill>
          <a:ln w="12700">
            <a:solidFill>
              <a:srgbClr val="DBEAFE"/>
            </a:solidFill>
            <a:prstDash val="solid"/>
          </a:ln>
        </p:spPr>
      </p:sp>
      <p:sp>
        <p:nvSpPr>
          <p:cNvPr id="54" name="Text 46"/>
          <p:cNvSpPr txBox="1"/>
          <p:nvPr/>
        </p:nvSpPr>
        <p:spPr>
          <a:xfrm>
            <a:off x="1228954" y="6858000"/>
            <a:ext cx="20290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2024-2025年投资趋势总结</a:t>
            </a:r>
            <a:endParaRPr lang="en-US" sz="1200" dirty="0"/>
          </a:p>
        </p:txBody>
      </p:sp>
      <p:sp>
        <p:nvSpPr>
          <p:cNvPr id="55" name="Text 47"/>
          <p:cNvSpPr txBox="1"/>
          <p:nvPr/>
        </p:nvSpPr>
        <p:spPr>
          <a:xfrm>
            <a:off x="1228954" y="7153351"/>
            <a:ext cx="97968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国有资本持续增强对创新赛道的主导地位，美元基金影响力显著下降（募资规模同比减少96.5%），头部机构集中度提高。CVC和国资联动成为中国创业融资新主力，尤其在AI、智能制造等战略新兴领域。融资难度加大背景下，投资更趋谨慎，头部项目融资优势凸显。</a:t>
            </a:r>
            <a:endParaRPr lang="en-US" sz="1000" dirty="0"/>
          </a:p>
        </p:txBody>
      </p:sp>
      <p:sp>
        <p:nvSpPr>
          <p:cNvPr id="56" name="Shape 48"/>
          <p:cNvSpPr/>
          <p:nvPr/>
        </p:nvSpPr>
        <p:spPr>
          <a:xfrm>
            <a:off x="1429207" y="1714500"/>
            <a:ext cx="57607" cy="57607"/>
          </a:xfrm>
          <a:prstGeom prst="ellipse">
            <a:avLst/>
          </a:prstGeom>
          <a:solidFill>
            <a:srgbClr val="3B82F6"/>
          </a:solidFill>
          <a:ln/>
        </p:spPr>
      </p:sp>
      <p:sp>
        <p:nvSpPr>
          <p:cNvPr id="57" name="Shape 49"/>
          <p:cNvSpPr/>
          <p:nvPr/>
        </p:nvSpPr>
        <p:spPr>
          <a:xfrm>
            <a:off x="1904695" y="2095805"/>
            <a:ext cx="57607" cy="57607"/>
          </a:xfrm>
          <a:prstGeom prst="ellipse">
            <a:avLst/>
          </a:prstGeom>
          <a:solidFill>
            <a:srgbClr val="3B82F6"/>
          </a:solidFill>
          <a:ln/>
        </p:spPr>
      </p:sp>
      <p:sp>
        <p:nvSpPr>
          <p:cNvPr id="58" name="Shape 50"/>
          <p:cNvSpPr/>
          <p:nvPr/>
        </p:nvSpPr>
        <p:spPr>
          <a:xfrm>
            <a:off x="1333195" y="2476195"/>
            <a:ext cx="57607" cy="57607"/>
          </a:xfrm>
          <a:prstGeom prst="ellipse">
            <a:avLst/>
          </a:prstGeom>
          <a:solidFill>
            <a:srgbClr val="3B82F6"/>
          </a:solidFill>
          <a:ln/>
        </p:spPr>
      </p:sp>
      <p:sp>
        <p:nvSpPr>
          <p:cNvPr id="59" name="Shape 51"/>
          <p:cNvSpPr/>
          <p:nvPr/>
        </p:nvSpPr>
        <p:spPr>
          <a:xfrm>
            <a:off x="1444752" y="1861718"/>
            <a:ext cx="476402" cy="9144"/>
          </a:xfrm>
          <a:prstGeom prst="rect">
            <a:avLst/>
          </a:prstGeom>
          <a:solidFill>
            <a:srgbClr val="3B82F6">
              <a:alpha val="20000"/>
            </a:srgbClr>
          </a:solidFill>
          <a:ln/>
        </p:spPr>
      </p:sp>
      <p:sp>
        <p:nvSpPr>
          <p:cNvPr id="60" name="Shape 52"/>
          <p:cNvSpPr/>
          <p:nvPr/>
        </p:nvSpPr>
        <p:spPr>
          <a:xfrm>
            <a:off x="1837944" y="1940357"/>
            <a:ext cx="571500" cy="9144"/>
          </a:xfrm>
          <a:prstGeom prst="rect">
            <a:avLst/>
          </a:prstGeom>
          <a:solidFill>
            <a:srgbClr val="3B82F6">
              <a:alpha val="20000"/>
            </a:srgbClr>
          </a:solidFill>
          <a:ln/>
        </p:spPr>
      </p:sp>
      <p:sp>
        <p:nvSpPr>
          <p:cNvPr id="61" name="Text 53"/>
          <p:cNvSpPr txBox="1"/>
          <p:nvPr/>
        </p:nvSpPr>
        <p:spPr>
          <a:xfrm>
            <a:off x="1067105" y="609905"/>
            <a:ext cx="5072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主流投资人类型的投资领域与投资偏好</a:t>
            </a:r>
            <a:endParaRPr lang="en-US" sz="2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3918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关键业务数据、可验证财务模型与市场假设如何构建投资人信任</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用户增长指标</a:t>
            </a:r>
            <a:endParaRPr lang="en-US" sz="1200" dirty="0"/>
          </a:p>
        </p:txBody>
      </p:sp>
      <p:sp>
        <p:nvSpPr>
          <p:cNvPr id="11" name="Text 8"/>
          <p:cNvSpPr txBox="1"/>
          <p:nvPr/>
        </p:nvSpPr>
        <p:spPr>
          <a:xfrm>
            <a:off x="1209751" y="25621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效率提升量化</a:t>
            </a:r>
            <a:endParaRPr lang="en-US" sz="1200" dirty="0"/>
          </a:p>
        </p:txBody>
      </p:sp>
      <p:sp>
        <p:nvSpPr>
          <p:cNvPr id="12" name="Text 9"/>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业财一体预算模型</a:t>
            </a:r>
            <a:endParaRPr lang="en-US" sz="1200" dirty="0"/>
          </a:p>
        </p:txBody>
      </p:sp>
      <p:sp>
        <p:nvSpPr>
          <p:cNvPr id="13" name="Text 10"/>
          <p:cNvSpPr txBox="1"/>
          <p:nvPr/>
        </p:nvSpPr>
        <p:spPr>
          <a:xfrm>
            <a:off x="1209751" y="41623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市场假设验证</a:t>
            </a:r>
            <a:endParaRPr lang="en-US" sz="1200" dirty="0"/>
          </a:p>
        </p:txBody>
      </p:sp>
      <p:sp>
        <p:nvSpPr>
          <p:cNvPr id="14" name="Text 11"/>
          <p:cNvSpPr txBox="1"/>
          <p:nvPr/>
        </p:nvSpPr>
        <p:spPr>
          <a:xfrm>
            <a:off x="1209751" y="2018995"/>
            <a:ext cx="44823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展示月度活跃用户（MAU）、留存率、转化率等核心指标，比较同期数据变化，证明产品市场契合度</a:t>
            </a:r>
            <a:endParaRPr lang="en-US" sz="1000" dirty="0"/>
          </a:p>
        </p:txBody>
      </p:sp>
      <p:sp>
        <p:nvSpPr>
          <p:cNvPr id="15" name="Text 12"/>
          <p:cNvSpPr txBox="1"/>
          <p:nvPr/>
        </p:nvSpPr>
        <p:spPr>
          <a:xfrm>
            <a:off x="1209751" y="2819095"/>
            <a:ext cx="45107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具体场景下的效率提升量化数据，如AI Agent辅助客服场景下响应时间减少60%、问题解决率提高40%</a:t>
            </a:r>
            <a:endParaRPr lang="en-US" sz="1000" dirty="0"/>
          </a:p>
        </p:txBody>
      </p:sp>
      <p:sp>
        <p:nvSpPr>
          <p:cNvPr id="16" name="Text 13"/>
          <p:cNvSpPr txBox="1"/>
          <p:nvPr/>
        </p:nvSpPr>
        <p:spPr>
          <a:xfrm>
            <a:off x="1209751" y="3619195"/>
            <a:ext cx="46725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构建早期12个月、成长期36个月的业财一体预算，关键指标包括现金流、盈亏平衡点、月度消耗与缓冲期</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清晰解释业务模型背后的市场假设来源，及已通过小规模测试验证的关键假设数据点</a:t>
            </a:r>
            <a:endParaRPr lang="en-US" sz="1000" dirty="0"/>
          </a:p>
        </p:txBody>
      </p:sp>
      <p:sp>
        <p:nvSpPr>
          <p:cNvPr id="18" name="Shape 15"/>
          <p:cNvSpPr/>
          <p:nvPr/>
        </p:nvSpPr>
        <p:spPr>
          <a:xfrm>
            <a:off x="6248095" y="1742846"/>
            <a:ext cx="4876495" cy="3105302"/>
          </a:xfrm>
          <a:prstGeom prst="roundRect">
            <a:avLst>
              <a:gd name="adj" fmla="val 723"/>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1282" r="-1282" t="0" b="0"/>
          <a:stretch/>
        </p:blipFill>
        <p:spPr>
          <a:xfrm>
            <a:off x="6448349" y="1962302"/>
            <a:ext cx="219456" cy="190195"/>
          </a:xfrm>
          <a:prstGeom prst="rect">
            <a:avLst/>
          </a:prstGeom>
        </p:spPr>
      </p:pic>
      <p:sp>
        <p:nvSpPr>
          <p:cNvPr id="20" name="Text 16"/>
          <p:cNvSpPr txBox="1"/>
          <p:nvPr/>
        </p:nvSpPr>
        <p:spPr>
          <a:xfrm>
            <a:off x="6782105" y="1962302"/>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关键数据指标表</a:t>
            </a:r>
            <a:endParaRPr lang="en-US" sz="1200" dirty="0"/>
          </a:p>
        </p:txBody>
      </p:sp>
      <p:sp>
        <p:nvSpPr>
          <p:cNvPr id="21" name="Shape 17"/>
          <p:cNvSpPr/>
          <p:nvPr/>
        </p:nvSpPr>
        <p:spPr>
          <a:xfrm>
            <a:off x="6524244" y="2361895"/>
            <a:ext cx="381305" cy="381305"/>
          </a:xfrm>
          <a:prstGeom prst="roundRect">
            <a:avLst>
              <a:gd name="adj" fmla="val 239808"/>
            </a:avLst>
          </a:prstGeom>
          <a:solidFill>
            <a:srgbClr val="D1FAE5"/>
          </a:solidFill>
          <a:ln/>
        </p:spPr>
      </p:sp>
      <p:pic>
        <p:nvPicPr>
          <p:cNvPr id="22" name="Image 2" descr="preencoded.png">    </p:cNvPr>
          <p:cNvPicPr>
            <a:picLocks noChangeAspect="1"/>
          </p:cNvPicPr>
          <p:nvPr/>
        </p:nvPicPr>
        <p:blipFill>
          <a:blip r:embed="rId3"/>
          <a:srcRect l="0" r="0" t="-180" b="-180"/>
          <a:stretch/>
        </p:blipFill>
        <p:spPr>
          <a:xfrm>
            <a:off x="6620256" y="2476195"/>
            <a:ext cx="190195" cy="152705"/>
          </a:xfrm>
          <a:prstGeom prst="rect">
            <a:avLst/>
          </a:prstGeom>
        </p:spPr>
      </p:pic>
      <p:sp>
        <p:nvSpPr>
          <p:cNvPr id="23" name="Text 18"/>
          <p:cNvSpPr txBox="1"/>
          <p:nvPr/>
        </p:nvSpPr>
        <p:spPr>
          <a:xfrm>
            <a:off x="7019849" y="2381098"/>
            <a:ext cx="1505102"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用户获客成本 (CAC)</a:t>
            </a:r>
            <a:endParaRPr lang="en-US" sz="1200" dirty="0"/>
          </a:p>
        </p:txBody>
      </p:sp>
      <p:sp>
        <p:nvSpPr>
          <p:cNvPr id="24" name="Text 19"/>
          <p:cNvSpPr txBox="1"/>
          <p:nvPr/>
        </p:nvSpPr>
        <p:spPr>
          <a:xfrm>
            <a:off x="7019849" y="2991002"/>
            <a:ext cx="1448410"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单用户收入 (ARPU)</a:t>
            </a:r>
            <a:endParaRPr lang="en-US" sz="1200" dirty="0"/>
          </a:p>
        </p:txBody>
      </p:sp>
      <p:sp>
        <p:nvSpPr>
          <p:cNvPr id="25" name="Text 20"/>
          <p:cNvSpPr txBox="1"/>
          <p:nvPr/>
        </p:nvSpPr>
        <p:spPr>
          <a:xfrm>
            <a:off x="7019849" y="2590495"/>
            <a:ext cx="1581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早期阶段：≤ 200元/月活用户</a:t>
            </a:r>
            <a:endParaRPr lang="en-US" sz="900" dirty="0"/>
          </a:p>
        </p:txBody>
      </p:sp>
      <p:sp>
        <p:nvSpPr>
          <p:cNvPr id="26" name="Text 21"/>
          <p:cNvSpPr txBox="1"/>
          <p:nvPr/>
        </p:nvSpPr>
        <p:spPr>
          <a:xfrm>
            <a:off x="7019849" y="3200400"/>
            <a:ext cx="1314907"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B端：≥ 2000元/月/企业</a:t>
            </a:r>
            <a:endParaRPr lang="en-US" sz="900" dirty="0"/>
          </a:p>
        </p:txBody>
      </p:sp>
      <p:sp>
        <p:nvSpPr>
          <p:cNvPr id="27" name="Shape 22"/>
          <p:cNvSpPr/>
          <p:nvPr/>
        </p:nvSpPr>
        <p:spPr>
          <a:xfrm>
            <a:off x="6524244" y="2971800"/>
            <a:ext cx="381305" cy="381305"/>
          </a:xfrm>
          <a:prstGeom prst="roundRect">
            <a:avLst>
              <a:gd name="adj" fmla="val 239808"/>
            </a:avLst>
          </a:prstGeom>
          <a:solidFill>
            <a:srgbClr val="DBEAFE"/>
          </a:solidFill>
          <a:ln/>
        </p:spPr>
      </p:sp>
      <p:pic>
        <p:nvPicPr>
          <p:cNvPr id="28" name="Image 3" descr="preencoded.png">    </p:cNvPr>
          <p:cNvPicPr>
            <a:picLocks noChangeAspect="1"/>
          </p:cNvPicPr>
          <p:nvPr/>
        </p:nvPicPr>
        <p:blipFill>
          <a:blip r:embed="rId4"/>
          <a:srcRect l="0" r="0" t="0" b="0"/>
          <a:stretch/>
        </p:blipFill>
        <p:spPr>
          <a:xfrm>
            <a:off x="6638544" y="3086100"/>
            <a:ext cx="152705" cy="152705"/>
          </a:xfrm>
          <a:prstGeom prst="rect">
            <a:avLst/>
          </a:prstGeom>
        </p:spPr>
      </p:pic>
      <p:sp>
        <p:nvSpPr>
          <p:cNvPr id="29" name="Text 23"/>
          <p:cNvSpPr txBox="1"/>
          <p:nvPr/>
        </p:nvSpPr>
        <p:spPr>
          <a:xfrm>
            <a:off x="7019849" y="3810305"/>
            <a:ext cx="16386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30天：≥ 40%，90天：≥ 25%</a:t>
            </a:r>
            <a:endParaRPr lang="en-US" sz="900" dirty="0"/>
          </a:p>
        </p:txBody>
      </p:sp>
      <p:sp>
        <p:nvSpPr>
          <p:cNvPr id="30" name="Shape 24"/>
          <p:cNvSpPr/>
          <p:nvPr/>
        </p:nvSpPr>
        <p:spPr>
          <a:xfrm>
            <a:off x="6524244" y="3581705"/>
            <a:ext cx="381305" cy="381305"/>
          </a:xfrm>
          <a:prstGeom prst="roundRect">
            <a:avLst>
              <a:gd name="adj" fmla="val 239808"/>
            </a:avLst>
          </a:prstGeom>
          <a:solidFill>
            <a:srgbClr val="EDE9FE"/>
          </a:solidFill>
          <a:ln/>
        </p:spPr>
      </p:sp>
      <p:pic>
        <p:nvPicPr>
          <p:cNvPr id="31" name="Image 4" descr="preencoded.png">    </p:cNvPr>
          <p:cNvPicPr>
            <a:picLocks noChangeAspect="1"/>
          </p:cNvPicPr>
          <p:nvPr/>
        </p:nvPicPr>
        <p:blipFill>
          <a:blip r:embed="rId5"/>
          <a:srcRect l="0" r="0" t="0" b="0"/>
          <a:stretch/>
        </p:blipFill>
        <p:spPr>
          <a:xfrm>
            <a:off x="6638544" y="3696005"/>
            <a:ext cx="152705" cy="152705"/>
          </a:xfrm>
          <a:prstGeom prst="rect">
            <a:avLst/>
          </a:prstGeom>
        </p:spPr>
      </p:pic>
      <p:sp>
        <p:nvSpPr>
          <p:cNvPr id="32" name="Text 25"/>
          <p:cNvSpPr txBox="1"/>
          <p:nvPr/>
        </p:nvSpPr>
        <p:spPr>
          <a:xfrm>
            <a:off x="7019849" y="3600907"/>
            <a:ext cx="7342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月留存率</a:t>
            </a:r>
            <a:endParaRPr lang="en-US" sz="1200" dirty="0"/>
          </a:p>
        </p:txBody>
      </p:sp>
      <p:pic>
        <p:nvPicPr>
          <p:cNvPr id="33" name="Image 5" descr="preencoded.png">    </p:cNvPr>
          <p:cNvPicPr>
            <a:picLocks noChangeAspect="1"/>
          </p:cNvPicPr>
          <p:nvPr/>
        </p:nvPicPr>
        <p:blipFill>
          <a:blip r:embed="rId6"/>
          <a:srcRect l="0" r="0" t="-43" b="-43"/>
          <a:stretch/>
        </p:blipFill>
        <p:spPr>
          <a:xfrm>
            <a:off x="6648602" y="4304995"/>
            <a:ext cx="133502" cy="152705"/>
          </a:xfrm>
          <a:prstGeom prst="rect">
            <a:avLst/>
          </a:prstGeom>
        </p:spPr>
      </p:pic>
      <p:sp>
        <p:nvSpPr>
          <p:cNvPr id="34" name="Text 26"/>
          <p:cNvSpPr txBox="1"/>
          <p:nvPr/>
        </p:nvSpPr>
        <p:spPr>
          <a:xfrm>
            <a:off x="7019849" y="4209898"/>
            <a:ext cx="8860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现金消耗率</a:t>
            </a:r>
            <a:endParaRPr lang="en-US" sz="1200" dirty="0"/>
          </a:p>
        </p:txBody>
      </p:sp>
      <p:sp>
        <p:nvSpPr>
          <p:cNvPr id="35" name="Text 27"/>
          <p:cNvSpPr txBox="1"/>
          <p:nvPr/>
        </p:nvSpPr>
        <p:spPr>
          <a:xfrm>
            <a:off x="7019849" y="4419295"/>
            <a:ext cx="12481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月消耗≤融资总额的5%</a:t>
            </a:r>
            <a:endParaRPr lang="en-US" sz="900" dirty="0"/>
          </a:p>
        </p:txBody>
      </p:sp>
      <p:sp>
        <p:nvSpPr>
          <p:cNvPr id="36" name="Shape 28"/>
          <p:cNvSpPr/>
          <p:nvPr/>
        </p:nvSpPr>
        <p:spPr>
          <a:xfrm>
            <a:off x="1067105" y="5038344"/>
            <a:ext cx="10058400" cy="9144"/>
          </a:xfrm>
          <a:prstGeom prst="rect">
            <a:avLst/>
          </a:prstGeom>
          <a:solidFill>
            <a:srgbClr val="E5E7EB"/>
          </a:solidFill>
          <a:ln/>
        </p:spPr>
      </p:sp>
      <p:pic>
        <p:nvPicPr>
          <p:cNvPr id="37" name="Image 6" descr="preencoded.png">    </p:cNvPr>
          <p:cNvPicPr>
            <a:picLocks noChangeAspect="1"/>
          </p:cNvPicPr>
          <p:nvPr/>
        </p:nvPicPr>
        <p:blipFill>
          <a:blip r:embed="rId7"/>
          <a:srcRect l="-2512" r="-2512" t="0" b="0"/>
          <a:stretch/>
        </p:blipFill>
        <p:spPr>
          <a:xfrm>
            <a:off x="1067105" y="5229454"/>
            <a:ext cx="105156" cy="133502"/>
          </a:xfrm>
          <a:prstGeom prst="rect">
            <a:avLst/>
          </a:prstGeom>
        </p:spPr>
      </p:pic>
      <p:sp>
        <p:nvSpPr>
          <p:cNvPr id="38" name="Text 29"/>
          <p:cNvSpPr txBox="1"/>
          <p:nvPr/>
        </p:nvSpPr>
        <p:spPr>
          <a:xfrm>
            <a:off x="1248156" y="5210251"/>
            <a:ext cx="549188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关键洞察：头部VC基金更重视可验证的数据点和合理的业务假设，而非过于乐观的市场预测</a:t>
            </a:r>
            <a:endParaRPr lang="en-US" sz="1000" dirty="0"/>
          </a:p>
        </p:txBody>
      </p:sp>
      <p:sp>
        <p:nvSpPr>
          <p:cNvPr id="39" name="Shape 30"/>
          <p:cNvSpPr/>
          <p:nvPr/>
        </p:nvSpPr>
        <p:spPr>
          <a:xfrm>
            <a:off x="1429207" y="1714500"/>
            <a:ext cx="57607" cy="57607"/>
          </a:xfrm>
          <a:prstGeom prst="ellipse">
            <a:avLst/>
          </a:prstGeom>
          <a:solidFill>
            <a:srgbClr val="3B82F6"/>
          </a:solidFill>
          <a:ln/>
        </p:spPr>
      </p:sp>
      <p:sp>
        <p:nvSpPr>
          <p:cNvPr id="40" name="Shape 31"/>
          <p:cNvSpPr/>
          <p:nvPr/>
        </p:nvSpPr>
        <p:spPr>
          <a:xfrm>
            <a:off x="1904695" y="2095805"/>
            <a:ext cx="57607" cy="57607"/>
          </a:xfrm>
          <a:prstGeom prst="ellipse">
            <a:avLst/>
          </a:prstGeom>
          <a:solidFill>
            <a:srgbClr val="3B82F6"/>
          </a:solidFill>
          <a:ln/>
        </p:spPr>
      </p:sp>
      <p:sp>
        <p:nvSpPr>
          <p:cNvPr id="41" name="Shape 32"/>
          <p:cNvSpPr/>
          <p:nvPr/>
        </p:nvSpPr>
        <p:spPr>
          <a:xfrm>
            <a:off x="1333195" y="2476195"/>
            <a:ext cx="57607" cy="57607"/>
          </a:xfrm>
          <a:prstGeom prst="ellipse">
            <a:avLst/>
          </a:prstGeom>
          <a:solidFill>
            <a:srgbClr val="3B82F6"/>
          </a:solidFill>
          <a:ln/>
        </p:spPr>
      </p:sp>
      <p:sp>
        <p:nvSpPr>
          <p:cNvPr id="42" name="Shape 33"/>
          <p:cNvSpPr/>
          <p:nvPr/>
        </p:nvSpPr>
        <p:spPr>
          <a:xfrm>
            <a:off x="1444752" y="1861718"/>
            <a:ext cx="476402" cy="9144"/>
          </a:xfrm>
          <a:prstGeom prst="rect">
            <a:avLst/>
          </a:prstGeom>
          <a:solidFill>
            <a:srgbClr val="3B82F6">
              <a:alpha val="20000"/>
            </a:srgbClr>
          </a:solidFill>
          <a:ln/>
        </p:spPr>
      </p:sp>
      <p:sp>
        <p:nvSpPr>
          <p:cNvPr id="43" name="Shape 34"/>
          <p:cNvSpPr/>
          <p:nvPr/>
        </p:nvSpPr>
        <p:spPr>
          <a:xfrm>
            <a:off x="1837944" y="1940357"/>
            <a:ext cx="571500" cy="9144"/>
          </a:xfrm>
          <a:prstGeom prst="rect">
            <a:avLst/>
          </a:prstGeom>
          <a:solidFill>
            <a:srgbClr val="3B82F6">
              <a:alpha val="20000"/>
            </a:srgbClr>
          </a:solidFill>
          <a:ln/>
        </p:spPr>
      </p:sp>
      <p:sp>
        <p:nvSpPr>
          <p:cNvPr id="44" name="Text 35"/>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数据和业务模型的说服力</a:t>
            </a:r>
            <a:endParaRPr lang="en-US" sz="2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9633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native团队的优势，技术/运营/产业互补配置，以及大厂背景的加分项</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67701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AI native团队核心优势</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互补型人才配置</a:t>
            </a:r>
            <a:endParaRPr lang="en-US" sz="1200" dirty="0"/>
          </a:p>
        </p:txBody>
      </p:sp>
      <p:sp>
        <p:nvSpPr>
          <p:cNvPr id="12" name="Text 9"/>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领导力与学习能力</a:t>
            </a:r>
            <a:endParaRPr lang="en-US" sz="1200" dirty="0"/>
          </a:p>
        </p:txBody>
      </p:sp>
      <p:sp>
        <p:nvSpPr>
          <p:cNvPr id="13" name="Text 10"/>
          <p:cNvSpPr txBox="1"/>
          <p:nvPr/>
        </p:nvSpPr>
        <p:spPr>
          <a:xfrm>
            <a:off x="1209751" y="41623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融资能力与资源整合</a:t>
            </a:r>
            <a:endParaRPr lang="en-US" sz="1200" dirty="0"/>
          </a:p>
        </p:txBody>
      </p:sp>
      <p:sp>
        <p:nvSpPr>
          <p:cNvPr id="14" name="Text 11"/>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拥有AI领域深厚技术积累，具备快速迭代模型能力，对技术趋势有精准判断，能真正理解底层技术的边界与能力</a:t>
            </a:r>
            <a:endParaRPr lang="en-US" sz="1000" dirty="0"/>
          </a:p>
        </p:txBody>
      </p:sp>
      <p:sp>
        <p:nvSpPr>
          <p:cNvPr id="15" name="Text 12"/>
          <p:cNvSpPr txBox="1"/>
          <p:nvPr/>
        </p:nvSpPr>
        <p:spPr>
          <a:xfrm>
            <a:off x="1209751" y="2819095"/>
            <a:ext cx="468172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技术主导型创始人+产业专家+商业化人才的黄金组合，尤其是技术背景创始人同时具备产品思维的团队，投资溢价可达30%以上</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投资人关注创始团队的开放思维、学习适应能力和跨界认知，面对技术快速迭代的行业，固化思维是最大风险</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团队是否能持续获得资本青睐，整合产业、技术、渠道资源，建立生态壁垒，是投资决策的重要因素</a:t>
            </a:r>
            <a:endParaRPr lang="en-US" sz="1000" dirty="0"/>
          </a:p>
        </p:txBody>
      </p:sp>
      <p:sp>
        <p:nvSpPr>
          <p:cNvPr id="18" name="Shape 15"/>
          <p:cNvSpPr/>
          <p:nvPr/>
        </p:nvSpPr>
        <p:spPr>
          <a:xfrm>
            <a:off x="6248095" y="1742846"/>
            <a:ext cx="4876495" cy="2829154"/>
          </a:xfrm>
          <a:prstGeom prst="roundRect">
            <a:avLst>
              <a:gd name="adj" fmla="val 871"/>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42646" cy="190195"/>
          </a:xfrm>
          <a:prstGeom prst="rect">
            <a:avLst/>
          </a:prstGeom>
        </p:spPr>
      </p:pic>
      <p:sp>
        <p:nvSpPr>
          <p:cNvPr id="20" name="Text 16"/>
          <p:cNvSpPr txBox="1"/>
          <p:nvPr/>
        </p:nvSpPr>
        <p:spPr>
          <a:xfrm>
            <a:off x="6705295" y="19623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大厂背景溢价因素</a:t>
            </a:r>
            <a:endParaRPr lang="en-US" sz="1200" dirty="0"/>
          </a:p>
        </p:txBody>
      </p:sp>
      <p:sp>
        <p:nvSpPr>
          <p:cNvPr id="21" name="Shape 17"/>
          <p:cNvSpPr/>
          <p:nvPr/>
        </p:nvSpPr>
        <p:spPr>
          <a:xfrm>
            <a:off x="6448349" y="2286000"/>
            <a:ext cx="38405" cy="619049"/>
          </a:xfrm>
          <a:prstGeom prst="rect">
            <a:avLst/>
          </a:prstGeom>
          <a:solidFill>
            <a:srgbClr val="3B82F6"/>
          </a:solidFill>
          <a:ln/>
        </p:spPr>
      </p:sp>
      <p:sp>
        <p:nvSpPr>
          <p:cNvPr id="22" name="Shape 18"/>
          <p:cNvSpPr/>
          <p:nvPr/>
        </p:nvSpPr>
        <p:spPr>
          <a:xfrm>
            <a:off x="6448349" y="3019349"/>
            <a:ext cx="38405" cy="619049"/>
          </a:xfrm>
          <a:prstGeom prst="rect">
            <a:avLst/>
          </a:prstGeom>
          <a:solidFill>
            <a:srgbClr val="10B981"/>
          </a:solidFill>
          <a:ln/>
        </p:spPr>
      </p:sp>
      <p:sp>
        <p:nvSpPr>
          <p:cNvPr id="23" name="Shape 19"/>
          <p:cNvSpPr/>
          <p:nvPr/>
        </p:nvSpPr>
        <p:spPr>
          <a:xfrm>
            <a:off x="6448349" y="3752698"/>
            <a:ext cx="38405" cy="619049"/>
          </a:xfrm>
          <a:prstGeom prst="rect">
            <a:avLst/>
          </a:prstGeom>
          <a:solidFill>
            <a:srgbClr val="8B5CF6"/>
          </a:solidFill>
          <a:ln/>
        </p:spPr>
      </p:sp>
      <p:sp>
        <p:nvSpPr>
          <p:cNvPr id="24" name="Text 20"/>
          <p:cNvSpPr txBox="1"/>
          <p:nvPr/>
        </p:nvSpPr>
        <p:spPr>
          <a:xfrm>
            <a:off x="6601054" y="2305202"/>
            <a:ext cx="10387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技术巨头背景</a:t>
            </a:r>
            <a:endParaRPr lang="en-US" sz="1200" dirty="0"/>
          </a:p>
        </p:txBody>
      </p:sp>
      <p:sp>
        <p:nvSpPr>
          <p:cNvPr id="25" name="Text 21"/>
          <p:cNvSpPr txBox="1"/>
          <p:nvPr/>
        </p:nvSpPr>
        <p:spPr>
          <a:xfrm>
            <a:off x="6601054" y="3038551"/>
            <a:ext cx="11914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行业独角兽背景</a:t>
            </a:r>
            <a:endParaRPr lang="en-US" sz="1200" dirty="0"/>
          </a:p>
        </p:txBody>
      </p:sp>
      <p:sp>
        <p:nvSpPr>
          <p:cNvPr id="26" name="Text 22"/>
          <p:cNvSpPr txBox="1"/>
          <p:nvPr/>
        </p:nvSpPr>
        <p:spPr>
          <a:xfrm>
            <a:off x="6601054" y="3771900"/>
            <a:ext cx="8860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连续创业者</a:t>
            </a:r>
            <a:endParaRPr lang="en-US" sz="1200" dirty="0"/>
          </a:p>
        </p:txBody>
      </p:sp>
      <p:sp>
        <p:nvSpPr>
          <p:cNvPr id="27" name="Shape 23"/>
          <p:cNvSpPr/>
          <p:nvPr/>
        </p:nvSpPr>
        <p:spPr>
          <a:xfrm>
            <a:off x="7591349" y="2314346"/>
            <a:ext cx="981151" cy="209398"/>
          </a:xfrm>
          <a:prstGeom prst="roundRect">
            <a:avLst>
              <a:gd name="adj" fmla="val 238189"/>
            </a:avLst>
          </a:prstGeom>
          <a:solidFill>
            <a:srgbClr val="DBEAFE"/>
          </a:solidFill>
          <a:ln/>
        </p:spPr>
      </p:sp>
      <p:sp>
        <p:nvSpPr>
          <p:cNvPr id="28" name="Text 24"/>
          <p:cNvSpPr txBox="1"/>
          <p:nvPr/>
        </p:nvSpPr>
        <p:spPr>
          <a:xfrm>
            <a:off x="7668158" y="2343607"/>
            <a:ext cx="91440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估值溢价 +40%</a:t>
            </a:r>
            <a:endParaRPr lang="en-US" sz="900" dirty="0"/>
          </a:p>
        </p:txBody>
      </p:sp>
      <p:sp>
        <p:nvSpPr>
          <p:cNvPr id="29" name="Text 25"/>
          <p:cNvSpPr txBox="1"/>
          <p:nvPr/>
        </p:nvSpPr>
        <p:spPr>
          <a:xfrm>
            <a:off x="6601054" y="2533802"/>
            <a:ext cx="43104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OpenAI, Google Brain, DeepMind出身团队拥有最高溢价，顶尖AI实验室经验被视为核心竞争力</a:t>
            </a:r>
            <a:endParaRPr lang="en-US" sz="1000" dirty="0"/>
          </a:p>
        </p:txBody>
      </p:sp>
      <p:sp>
        <p:nvSpPr>
          <p:cNvPr id="30" name="Text 26"/>
          <p:cNvSpPr txBox="1"/>
          <p:nvPr/>
        </p:nvSpPr>
        <p:spPr>
          <a:xfrm>
            <a:off x="6601054" y="3267151"/>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字节跳动、阿里、腾讯等国内互联网巨头核心团队经历，尤其是AI相关部门负责人</a:t>
            </a:r>
            <a:endParaRPr lang="en-US" sz="1000" dirty="0"/>
          </a:p>
        </p:txBody>
      </p:sp>
      <p:sp>
        <p:nvSpPr>
          <p:cNvPr id="31" name="Text 27"/>
          <p:cNvSpPr txBox="1"/>
          <p:nvPr/>
        </p:nvSpPr>
        <p:spPr>
          <a:xfrm>
            <a:off x="6601054" y="4000500"/>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有成功AI创业经历的团队，特别是经历过完整融资周期或达成良好退出的创始人</a:t>
            </a:r>
            <a:endParaRPr lang="en-US" sz="1000" dirty="0"/>
          </a:p>
        </p:txBody>
      </p:sp>
      <p:sp>
        <p:nvSpPr>
          <p:cNvPr id="32" name="Shape 28"/>
          <p:cNvSpPr/>
          <p:nvPr/>
        </p:nvSpPr>
        <p:spPr>
          <a:xfrm>
            <a:off x="7744054" y="3047695"/>
            <a:ext cx="972007" cy="209398"/>
          </a:xfrm>
          <a:prstGeom prst="roundRect">
            <a:avLst>
              <a:gd name="adj" fmla="val 238189"/>
            </a:avLst>
          </a:prstGeom>
          <a:solidFill>
            <a:srgbClr val="D1FAE5"/>
          </a:solidFill>
          <a:ln/>
        </p:spPr>
      </p:sp>
      <p:sp>
        <p:nvSpPr>
          <p:cNvPr id="33" name="Text 29"/>
          <p:cNvSpPr txBox="1"/>
          <p:nvPr/>
        </p:nvSpPr>
        <p:spPr>
          <a:xfrm>
            <a:off x="7819949" y="3076956"/>
            <a:ext cx="905256"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估值溢价 +25%</a:t>
            </a:r>
            <a:endParaRPr lang="en-US" sz="900" dirty="0"/>
          </a:p>
        </p:txBody>
      </p:sp>
      <p:sp>
        <p:nvSpPr>
          <p:cNvPr id="34" name="Shape 30"/>
          <p:cNvSpPr/>
          <p:nvPr/>
        </p:nvSpPr>
        <p:spPr>
          <a:xfrm>
            <a:off x="7439558" y="3781044"/>
            <a:ext cx="972007" cy="209398"/>
          </a:xfrm>
          <a:prstGeom prst="roundRect">
            <a:avLst>
              <a:gd name="adj" fmla="val 238189"/>
            </a:avLst>
          </a:prstGeom>
          <a:solidFill>
            <a:srgbClr val="EDE9FE"/>
          </a:solidFill>
          <a:ln/>
        </p:spPr>
      </p:sp>
      <p:sp>
        <p:nvSpPr>
          <p:cNvPr id="35" name="Text 31"/>
          <p:cNvSpPr txBox="1"/>
          <p:nvPr/>
        </p:nvSpPr>
        <p:spPr>
          <a:xfrm>
            <a:off x="7515454" y="3810305"/>
            <a:ext cx="905256" cy="143561"/>
          </a:xfrm>
          <a:prstGeom prst="rect">
            <a:avLst/>
          </a:prstGeom>
          <a:noFill/>
          <a:ln/>
        </p:spPr>
        <p:txBody>
          <a:bodyPr wrap="square" lIns="0" tIns="0" rIns="0" bIns="0" rtlCol="0" anchor="ctr"/>
          <a:lstStyle/>
          <a:p>
            <a:pPr algn="l" indent="0" marL="0">
              <a:buNone/>
            </a:pPr>
            <a:r>
              <a:rPr lang="en-US" sz="900" dirty="0">
                <a:solidFill>
                  <a:srgbClr val="6D28D9"/>
                </a:solidFill>
                <a:latin typeface="Inter" pitchFamily="34" charset="0"/>
                <a:ea typeface="Inter" pitchFamily="34" charset="-122"/>
                <a:cs typeface="Inter" pitchFamily="34" charset="-120"/>
              </a:rPr>
              <a:t>估值溢价 +35%</a:t>
            </a:r>
            <a:endParaRPr lang="en-US" sz="900" dirty="0"/>
          </a:p>
        </p:txBody>
      </p:sp>
      <p:sp>
        <p:nvSpPr>
          <p:cNvPr id="36" name="Shape 32"/>
          <p:cNvSpPr/>
          <p:nvPr/>
        </p:nvSpPr>
        <p:spPr>
          <a:xfrm>
            <a:off x="1067105" y="4943246"/>
            <a:ext cx="10058400" cy="9144"/>
          </a:xfrm>
          <a:prstGeom prst="rect">
            <a:avLst/>
          </a:prstGeom>
          <a:solidFill>
            <a:srgbClr val="E5E7EB"/>
          </a:solidFill>
          <a:ln/>
        </p:spPr>
      </p:sp>
      <p:pic>
        <p:nvPicPr>
          <p:cNvPr id="37" name="Image 2" descr="preencoded.png">    </p:cNvPr>
          <p:cNvPicPr>
            <a:picLocks noChangeAspect="1"/>
          </p:cNvPicPr>
          <p:nvPr/>
        </p:nvPicPr>
        <p:blipFill>
          <a:blip r:embed="rId3"/>
          <a:srcRect l="-2512" r="-2512" t="0" b="0"/>
          <a:stretch/>
        </p:blipFill>
        <p:spPr>
          <a:xfrm>
            <a:off x="1067105" y="5134356"/>
            <a:ext cx="105156" cy="133502"/>
          </a:xfrm>
          <a:prstGeom prst="rect">
            <a:avLst/>
          </a:prstGeom>
        </p:spPr>
      </p:pic>
      <p:sp>
        <p:nvSpPr>
          <p:cNvPr id="38" name="Text 33"/>
          <p:cNvSpPr txBox="1"/>
          <p:nvPr/>
        </p:nvSpPr>
        <p:spPr>
          <a:xfrm>
            <a:off x="1248156" y="5115154"/>
            <a:ext cx="5977433"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投资人洞察：早期Agentic AI项目中，团队背景评估权重可达60%，远高于传统科技项目的30-40%</a:t>
            </a:r>
            <a:endParaRPr lang="en-US" sz="1000" dirty="0"/>
          </a:p>
        </p:txBody>
      </p:sp>
      <p:sp>
        <p:nvSpPr>
          <p:cNvPr id="39" name="Shape 34"/>
          <p:cNvSpPr/>
          <p:nvPr/>
        </p:nvSpPr>
        <p:spPr>
          <a:xfrm>
            <a:off x="1429207" y="1714500"/>
            <a:ext cx="57607" cy="57607"/>
          </a:xfrm>
          <a:prstGeom prst="ellipse">
            <a:avLst/>
          </a:prstGeom>
          <a:solidFill>
            <a:srgbClr val="3B82F6"/>
          </a:solidFill>
          <a:ln/>
        </p:spPr>
      </p:sp>
      <p:sp>
        <p:nvSpPr>
          <p:cNvPr id="40" name="Shape 35"/>
          <p:cNvSpPr/>
          <p:nvPr/>
        </p:nvSpPr>
        <p:spPr>
          <a:xfrm>
            <a:off x="1904695" y="2095805"/>
            <a:ext cx="57607" cy="57607"/>
          </a:xfrm>
          <a:prstGeom prst="ellipse">
            <a:avLst/>
          </a:prstGeom>
          <a:solidFill>
            <a:srgbClr val="3B82F6"/>
          </a:solidFill>
          <a:ln/>
        </p:spPr>
      </p:sp>
      <p:sp>
        <p:nvSpPr>
          <p:cNvPr id="41" name="Shape 36"/>
          <p:cNvSpPr/>
          <p:nvPr/>
        </p:nvSpPr>
        <p:spPr>
          <a:xfrm>
            <a:off x="1333195" y="2476195"/>
            <a:ext cx="57607" cy="57607"/>
          </a:xfrm>
          <a:prstGeom prst="ellipse">
            <a:avLst/>
          </a:prstGeom>
          <a:solidFill>
            <a:srgbClr val="3B82F6"/>
          </a:solidFill>
          <a:ln/>
        </p:spPr>
      </p:sp>
      <p:sp>
        <p:nvSpPr>
          <p:cNvPr id="42" name="Shape 37"/>
          <p:cNvSpPr/>
          <p:nvPr/>
        </p:nvSpPr>
        <p:spPr>
          <a:xfrm>
            <a:off x="1444752" y="1861718"/>
            <a:ext cx="476402" cy="9144"/>
          </a:xfrm>
          <a:prstGeom prst="rect">
            <a:avLst/>
          </a:prstGeom>
          <a:solidFill>
            <a:srgbClr val="3B82F6">
              <a:alpha val="20000"/>
            </a:srgbClr>
          </a:solidFill>
          <a:ln/>
        </p:spPr>
      </p:sp>
      <p:sp>
        <p:nvSpPr>
          <p:cNvPr id="43" name="Shape 38"/>
          <p:cNvSpPr/>
          <p:nvPr/>
        </p:nvSpPr>
        <p:spPr>
          <a:xfrm>
            <a:off x="1837944" y="1940357"/>
            <a:ext cx="571500" cy="9144"/>
          </a:xfrm>
          <a:prstGeom prst="rect">
            <a:avLst/>
          </a:prstGeom>
          <a:solidFill>
            <a:srgbClr val="3B82F6">
              <a:alpha val="20000"/>
            </a:srgbClr>
          </a:solidFill>
          <a:ln/>
        </p:spPr>
      </p:sp>
      <p:sp>
        <p:nvSpPr>
          <p:cNvPr id="44" name="Text 39"/>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团队背景画像和投资溢价</a:t>
            </a:r>
            <a:endParaRPr lang="en-US" sz="2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Shape 0"/>
          <p:cNvSpPr/>
          <p:nvPr/>
        </p:nvSpPr>
        <p:spPr>
          <a:xfrm>
            <a:off x="0" y="0"/>
            <a:ext cx="12191695" cy="72767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924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投资人更看重ToB场景的AI Agent，落地能力、行业Knowhow的重要性</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457200"/>
          </a:xfrm>
          <a:prstGeom prst="rect">
            <a:avLst/>
          </a:prstGeom>
          <a:solidFill>
            <a:srgbClr val="2563EB"/>
          </a:solidFill>
          <a:ln/>
        </p:spPr>
      </p:sp>
      <p:sp>
        <p:nvSpPr>
          <p:cNvPr id="8" name="Shape 5"/>
          <p:cNvSpPr/>
          <p:nvPr/>
        </p:nvSpPr>
        <p:spPr>
          <a:xfrm>
            <a:off x="1067105" y="3152851"/>
            <a:ext cx="28346" cy="647395"/>
          </a:xfrm>
          <a:prstGeom prst="rect">
            <a:avLst/>
          </a:prstGeom>
          <a:solidFill>
            <a:srgbClr val="2563EB"/>
          </a:solidFill>
          <a:ln/>
        </p:spPr>
      </p:sp>
      <p:sp>
        <p:nvSpPr>
          <p:cNvPr id="9" name="Shape 6"/>
          <p:cNvSpPr/>
          <p:nvPr/>
        </p:nvSpPr>
        <p:spPr>
          <a:xfrm>
            <a:off x="1067105" y="3952951"/>
            <a:ext cx="28346" cy="647395"/>
          </a:xfrm>
          <a:prstGeom prst="rect">
            <a:avLst/>
          </a:prstGeom>
          <a:solidFill>
            <a:srgbClr val="2563EB"/>
          </a:solidFill>
          <a:ln/>
        </p:spPr>
      </p:sp>
      <p:sp>
        <p:nvSpPr>
          <p:cNvPr id="10" name="Text 7"/>
          <p:cNvSpPr txBox="1"/>
          <p:nvPr/>
        </p:nvSpPr>
        <p:spPr>
          <a:xfrm>
            <a:off x="1209751" y="1762049"/>
            <a:ext cx="14676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ToB场景价值明确性</a:t>
            </a:r>
            <a:endParaRPr lang="en-US" sz="1200" dirty="0"/>
          </a:p>
        </p:txBody>
      </p:sp>
      <p:sp>
        <p:nvSpPr>
          <p:cNvPr id="11" name="Text 8"/>
          <p:cNvSpPr txBox="1"/>
          <p:nvPr/>
        </p:nvSpPr>
        <p:spPr>
          <a:xfrm>
            <a:off x="1209751" y="25621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技术与落地能力平衡</a:t>
            </a:r>
            <a:endParaRPr lang="en-US" sz="1200" dirty="0"/>
          </a:p>
        </p:txBody>
      </p:sp>
      <p:sp>
        <p:nvSpPr>
          <p:cNvPr id="12" name="Text 9"/>
          <p:cNvSpPr txBox="1"/>
          <p:nvPr/>
        </p:nvSpPr>
        <p:spPr>
          <a:xfrm>
            <a:off x="1209751" y="317205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行业壁垒构建</a:t>
            </a:r>
            <a:endParaRPr lang="en-US" sz="1200" dirty="0"/>
          </a:p>
        </p:txBody>
      </p:sp>
      <p:sp>
        <p:nvSpPr>
          <p:cNvPr id="13" name="Text 10"/>
          <p:cNvSpPr txBox="1"/>
          <p:nvPr/>
        </p:nvSpPr>
        <p:spPr>
          <a:xfrm>
            <a:off x="1209751" y="397215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低幻觉、高可控性</a:t>
            </a:r>
            <a:endParaRPr lang="en-US" sz="1200" dirty="0"/>
          </a:p>
        </p:txBody>
      </p:sp>
      <p:sp>
        <p:nvSpPr>
          <p:cNvPr id="14" name="Text 11"/>
          <p:cNvSpPr txBox="1"/>
          <p:nvPr/>
        </p:nvSpPr>
        <p:spPr>
          <a:xfrm>
            <a:off x="1209751" y="20189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企业场景中成本、效率问题明确，价值路径清晰，ROI容易量化，投资人决策更有把握</a:t>
            </a:r>
            <a:endParaRPr lang="en-US" sz="1000" dirty="0"/>
          </a:p>
        </p:txBody>
      </p:sp>
      <p:sp>
        <p:nvSpPr>
          <p:cNvPr id="15" name="Text 12"/>
          <p:cNvSpPr txBox="1"/>
          <p:nvPr/>
        </p:nvSpPr>
        <p:spPr>
          <a:xfrm>
            <a:off x="1209751" y="2819095"/>
            <a:ext cx="4482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优秀的Agent不仅依赖技术先进性，更需要行业深度理解和场景定制化能力</a:t>
            </a:r>
            <a:endParaRPr lang="en-US" sz="1000" dirty="0"/>
          </a:p>
        </p:txBody>
      </p:sp>
      <p:sp>
        <p:nvSpPr>
          <p:cNvPr id="16" name="Text 13"/>
          <p:cNvSpPr txBox="1"/>
          <p:nvPr/>
        </p:nvSpPr>
        <p:spPr>
          <a:xfrm>
            <a:off x="1209751" y="34290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垂直领域专业知识、数据积累和客户关系形成护城河，减少被大模型方直接替代风险</a:t>
            </a:r>
            <a:endParaRPr lang="en-US" sz="1000" dirty="0"/>
          </a:p>
        </p:txBody>
      </p:sp>
      <p:sp>
        <p:nvSpPr>
          <p:cNvPr id="17" name="Text 14"/>
          <p:cNvSpPr txBox="1"/>
          <p:nvPr/>
        </p:nvSpPr>
        <p:spPr>
          <a:xfrm>
            <a:off x="1209751" y="4229100"/>
            <a:ext cx="46250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ToB Agent更易通过领域专业知识和规则约束，实现低幻觉、高可靠性，降低运营风险</a:t>
            </a:r>
            <a:endParaRPr lang="en-US" sz="1000" dirty="0"/>
          </a:p>
        </p:txBody>
      </p:sp>
      <p:sp>
        <p:nvSpPr>
          <p:cNvPr id="18" name="Shape 15"/>
          <p:cNvSpPr/>
          <p:nvPr/>
        </p:nvSpPr>
        <p:spPr>
          <a:xfrm>
            <a:off x="6248095" y="1742846"/>
            <a:ext cx="4876495" cy="2495398"/>
          </a:xfrm>
          <a:prstGeom prst="roundRect">
            <a:avLst>
              <a:gd name="adj" fmla="val 1119"/>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237744" cy="190195"/>
          </a:xfrm>
          <a:prstGeom prst="rect">
            <a:avLst/>
          </a:prstGeom>
        </p:spPr>
      </p:pic>
      <p:sp>
        <p:nvSpPr>
          <p:cNvPr id="20" name="Text 16"/>
          <p:cNvSpPr txBox="1"/>
          <p:nvPr/>
        </p:nvSpPr>
        <p:spPr>
          <a:xfrm>
            <a:off x="6801307" y="1962302"/>
            <a:ext cx="1858061"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ToB vs ToC投资偏好对比</a:t>
            </a:r>
            <a:endParaRPr lang="en-US" sz="1200" dirty="0"/>
          </a:p>
        </p:txBody>
      </p:sp>
      <p:sp>
        <p:nvSpPr>
          <p:cNvPr id="21" name="Shape 17"/>
          <p:cNvSpPr/>
          <p:nvPr/>
        </p:nvSpPr>
        <p:spPr>
          <a:xfrm>
            <a:off x="6448349" y="2628900"/>
            <a:ext cx="4476902" cy="9144"/>
          </a:xfrm>
          <a:prstGeom prst="rect">
            <a:avLst/>
          </a:prstGeom>
          <a:solidFill>
            <a:srgbClr val="DBEAFE"/>
          </a:solidFill>
          <a:ln/>
        </p:spPr>
      </p:sp>
      <p:sp>
        <p:nvSpPr>
          <p:cNvPr id="22" name="Shape 18"/>
          <p:cNvSpPr/>
          <p:nvPr/>
        </p:nvSpPr>
        <p:spPr>
          <a:xfrm>
            <a:off x="6448349" y="2976372"/>
            <a:ext cx="4476902" cy="9144"/>
          </a:xfrm>
          <a:prstGeom prst="rect">
            <a:avLst/>
          </a:prstGeom>
          <a:solidFill>
            <a:srgbClr val="DBEAFE"/>
          </a:solidFill>
          <a:ln/>
        </p:spPr>
      </p:sp>
      <p:sp>
        <p:nvSpPr>
          <p:cNvPr id="23" name="Shape 19"/>
          <p:cNvSpPr/>
          <p:nvPr/>
        </p:nvSpPr>
        <p:spPr>
          <a:xfrm>
            <a:off x="6448349" y="3329330"/>
            <a:ext cx="4476902" cy="9144"/>
          </a:xfrm>
          <a:prstGeom prst="rect">
            <a:avLst/>
          </a:prstGeom>
          <a:solidFill>
            <a:srgbClr val="DBEAFE"/>
          </a:solidFill>
          <a:ln/>
        </p:spPr>
      </p:sp>
      <p:sp>
        <p:nvSpPr>
          <p:cNvPr id="24" name="Shape 20"/>
          <p:cNvSpPr/>
          <p:nvPr/>
        </p:nvSpPr>
        <p:spPr>
          <a:xfrm>
            <a:off x="6448349" y="3681374"/>
            <a:ext cx="4476902" cy="9144"/>
          </a:xfrm>
          <a:prstGeom prst="rect">
            <a:avLst/>
          </a:prstGeom>
          <a:solidFill>
            <a:srgbClr val="DBEAFE"/>
          </a:solidFill>
          <a:ln/>
        </p:spPr>
      </p:sp>
      <p:sp>
        <p:nvSpPr>
          <p:cNvPr id="25" name="Text 21"/>
          <p:cNvSpPr txBox="1"/>
          <p:nvPr/>
        </p:nvSpPr>
        <p:spPr>
          <a:xfrm>
            <a:off x="6458407" y="2371954"/>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评估维度</a:t>
            </a:r>
            <a:endParaRPr lang="en-US" sz="1000" dirty="0"/>
          </a:p>
        </p:txBody>
      </p:sp>
      <p:sp>
        <p:nvSpPr>
          <p:cNvPr id="26" name="Text 22"/>
          <p:cNvSpPr txBox="1"/>
          <p:nvPr/>
        </p:nvSpPr>
        <p:spPr>
          <a:xfrm>
            <a:off x="8352130" y="2371954"/>
            <a:ext cx="767182"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ToB Agent</a:t>
            </a:r>
            <a:endParaRPr lang="en-US" sz="1000" dirty="0"/>
          </a:p>
        </p:txBody>
      </p:sp>
      <p:sp>
        <p:nvSpPr>
          <p:cNvPr id="27" name="Text 23"/>
          <p:cNvSpPr txBox="1"/>
          <p:nvPr/>
        </p:nvSpPr>
        <p:spPr>
          <a:xfrm>
            <a:off x="9838944" y="2371954"/>
            <a:ext cx="776326"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ToC Agent</a:t>
            </a:r>
            <a:endParaRPr lang="en-US" sz="1000" dirty="0"/>
          </a:p>
        </p:txBody>
      </p:sp>
      <p:sp>
        <p:nvSpPr>
          <p:cNvPr id="28" name="Text 24"/>
          <p:cNvSpPr txBox="1"/>
          <p:nvPr/>
        </p:nvSpPr>
        <p:spPr>
          <a:xfrm>
            <a:off x="6458407" y="2723998"/>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资本回报率</a:t>
            </a:r>
            <a:endParaRPr lang="en-US" sz="1000" dirty="0"/>
          </a:p>
        </p:txBody>
      </p:sp>
      <p:sp>
        <p:nvSpPr>
          <p:cNvPr id="29" name="Text 25"/>
          <p:cNvSpPr txBox="1"/>
          <p:nvPr/>
        </p:nvSpPr>
        <p:spPr>
          <a:xfrm>
            <a:off x="6458407" y="307695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技术壁垒</a:t>
            </a:r>
            <a:endParaRPr lang="en-US" sz="1000" dirty="0"/>
          </a:p>
        </p:txBody>
      </p:sp>
      <p:sp>
        <p:nvSpPr>
          <p:cNvPr id="30" name="Text 26"/>
          <p:cNvSpPr txBox="1"/>
          <p:nvPr/>
        </p:nvSpPr>
        <p:spPr>
          <a:xfrm>
            <a:off x="6458407" y="3429000"/>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运营成本</a:t>
            </a:r>
            <a:endParaRPr lang="en-US" sz="1000" dirty="0"/>
          </a:p>
        </p:txBody>
      </p:sp>
      <p:sp>
        <p:nvSpPr>
          <p:cNvPr id="31" name="Text 27"/>
          <p:cNvSpPr txBox="1"/>
          <p:nvPr/>
        </p:nvSpPr>
        <p:spPr>
          <a:xfrm>
            <a:off x="6458407" y="3781044"/>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项目失败率</a:t>
            </a:r>
            <a:endParaRPr lang="en-US" sz="1000" dirty="0"/>
          </a:p>
        </p:txBody>
      </p:sp>
      <p:sp>
        <p:nvSpPr>
          <p:cNvPr id="32" name="Text 28"/>
          <p:cNvSpPr txBox="1"/>
          <p:nvPr/>
        </p:nvSpPr>
        <p:spPr>
          <a:xfrm>
            <a:off x="8615477" y="2723998"/>
            <a:ext cx="234086"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高</a:t>
            </a:r>
            <a:endParaRPr lang="en-US" sz="1000" dirty="0"/>
          </a:p>
        </p:txBody>
      </p:sp>
      <p:sp>
        <p:nvSpPr>
          <p:cNvPr id="33" name="Text 29"/>
          <p:cNvSpPr txBox="1"/>
          <p:nvPr/>
        </p:nvSpPr>
        <p:spPr>
          <a:xfrm>
            <a:off x="8615477" y="3076956"/>
            <a:ext cx="234086"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强</a:t>
            </a:r>
            <a:endParaRPr lang="en-US" sz="1000" dirty="0"/>
          </a:p>
        </p:txBody>
      </p:sp>
      <p:sp>
        <p:nvSpPr>
          <p:cNvPr id="34" name="Text 30"/>
          <p:cNvSpPr txBox="1"/>
          <p:nvPr/>
        </p:nvSpPr>
        <p:spPr>
          <a:xfrm>
            <a:off x="8548726" y="3429000"/>
            <a:ext cx="367589"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可控</a:t>
            </a:r>
            <a:endParaRPr lang="en-US" sz="1000" dirty="0"/>
          </a:p>
        </p:txBody>
      </p:sp>
      <p:sp>
        <p:nvSpPr>
          <p:cNvPr id="35" name="Text 31"/>
          <p:cNvSpPr txBox="1"/>
          <p:nvPr/>
        </p:nvSpPr>
        <p:spPr>
          <a:xfrm>
            <a:off x="8548726" y="3781044"/>
            <a:ext cx="367589"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较低</a:t>
            </a:r>
            <a:endParaRPr lang="en-US" sz="1000" dirty="0"/>
          </a:p>
        </p:txBody>
      </p:sp>
      <p:sp>
        <p:nvSpPr>
          <p:cNvPr id="36" name="Text 32"/>
          <p:cNvSpPr txBox="1"/>
          <p:nvPr/>
        </p:nvSpPr>
        <p:spPr>
          <a:xfrm>
            <a:off x="10106863" y="2723998"/>
            <a:ext cx="234086" cy="162763"/>
          </a:xfrm>
          <a:prstGeom prst="rect">
            <a:avLst/>
          </a:prstGeom>
          <a:noFill/>
          <a:ln/>
        </p:spPr>
        <p:txBody>
          <a:bodyPr wrap="square" lIns="0" tIns="0" rIns="0" bIns="0" rtlCol="0" anchor="ctr"/>
          <a:lstStyle/>
          <a:p>
            <a:pPr algn="ctr" indent="0" marL="0">
              <a:buNone/>
            </a:pPr>
            <a:r>
              <a:rPr lang="en-US" sz="1000" dirty="0">
                <a:solidFill>
                  <a:srgbClr val="D97706"/>
                </a:solidFill>
                <a:latin typeface="Inter" pitchFamily="34" charset="0"/>
                <a:ea typeface="Inter" pitchFamily="34" charset="-122"/>
                <a:cs typeface="Inter" pitchFamily="34" charset="-120"/>
              </a:rPr>
              <a:t>中</a:t>
            </a:r>
            <a:endParaRPr lang="en-US" sz="1000" dirty="0"/>
          </a:p>
        </p:txBody>
      </p:sp>
      <p:sp>
        <p:nvSpPr>
          <p:cNvPr id="37" name="Text 33"/>
          <p:cNvSpPr txBox="1"/>
          <p:nvPr/>
        </p:nvSpPr>
        <p:spPr>
          <a:xfrm>
            <a:off x="10106863" y="3076956"/>
            <a:ext cx="234086" cy="162763"/>
          </a:xfrm>
          <a:prstGeom prst="rect">
            <a:avLst/>
          </a:prstGeom>
          <a:noFill/>
          <a:ln/>
        </p:spPr>
        <p:txBody>
          <a:bodyPr wrap="square" lIns="0" tIns="0" rIns="0" bIns="0" rtlCol="0" anchor="ctr"/>
          <a:lstStyle/>
          <a:p>
            <a:pPr algn="ctr" indent="0" marL="0">
              <a:buNone/>
            </a:pPr>
            <a:r>
              <a:rPr lang="en-US" sz="1000" dirty="0">
                <a:solidFill>
                  <a:srgbClr val="D97706"/>
                </a:solidFill>
                <a:latin typeface="Inter" pitchFamily="34" charset="0"/>
                <a:ea typeface="Inter" pitchFamily="34" charset="-122"/>
                <a:cs typeface="Inter" pitchFamily="34" charset="-120"/>
              </a:rPr>
              <a:t>弱</a:t>
            </a:r>
            <a:endParaRPr lang="en-US" sz="1000" dirty="0"/>
          </a:p>
        </p:txBody>
      </p:sp>
      <p:sp>
        <p:nvSpPr>
          <p:cNvPr id="38" name="Text 34"/>
          <p:cNvSpPr txBox="1"/>
          <p:nvPr/>
        </p:nvSpPr>
        <p:spPr>
          <a:xfrm>
            <a:off x="10040112" y="3429000"/>
            <a:ext cx="367589" cy="162763"/>
          </a:xfrm>
          <a:prstGeom prst="rect">
            <a:avLst/>
          </a:prstGeom>
          <a:noFill/>
          <a:ln/>
        </p:spPr>
        <p:txBody>
          <a:bodyPr wrap="square" lIns="0" tIns="0" rIns="0" bIns="0" rtlCol="0" anchor="ctr"/>
          <a:lstStyle/>
          <a:p>
            <a:pPr algn="ctr" indent="0" marL="0">
              <a:buNone/>
            </a:pPr>
            <a:r>
              <a:rPr lang="en-US" sz="1000" dirty="0">
                <a:solidFill>
                  <a:srgbClr val="DC2626"/>
                </a:solidFill>
                <a:latin typeface="Inter" pitchFamily="34" charset="0"/>
                <a:ea typeface="Inter" pitchFamily="34" charset="-122"/>
                <a:cs typeface="Inter" pitchFamily="34" charset="-120"/>
              </a:rPr>
              <a:t>高昂</a:t>
            </a:r>
            <a:endParaRPr lang="en-US" sz="1000" dirty="0"/>
          </a:p>
        </p:txBody>
      </p:sp>
      <p:sp>
        <p:nvSpPr>
          <p:cNvPr id="39" name="Text 35"/>
          <p:cNvSpPr txBox="1"/>
          <p:nvPr/>
        </p:nvSpPr>
        <p:spPr>
          <a:xfrm>
            <a:off x="10040112" y="3781044"/>
            <a:ext cx="367589" cy="162763"/>
          </a:xfrm>
          <a:prstGeom prst="rect">
            <a:avLst/>
          </a:prstGeom>
          <a:noFill/>
          <a:ln/>
        </p:spPr>
        <p:txBody>
          <a:bodyPr wrap="square" lIns="0" tIns="0" rIns="0" bIns="0" rtlCol="0" anchor="ctr"/>
          <a:lstStyle/>
          <a:p>
            <a:pPr algn="ctr" indent="0" marL="0">
              <a:buNone/>
            </a:pPr>
            <a:r>
              <a:rPr lang="en-US" sz="1000" dirty="0">
                <a:solidFill>
                  <a:srgbClr val="DC2626"/>
                </a:solidFill>
                <a:latin typeface="Inter" pitchFamily="34" charset="0"/>
                <a:ea typeface="Inter" pitchFamily="34" charset="-122"/>
                <a:cs typeface="Inter" pitchFamily="34" charset="-120"/>
              </a:rPr>
              <a:t>较高</a:t>
            </a:r>
            <a:endParaRPr lang="en-US" sz="1000" dirty="0"/>
          </a:p>
        </p:txBody>
      </p:sp>
      <p:sp>
        <p:nvSpPr>
          <p:cNvPr id="40" name="Shape 36"/>
          <p:cNvSpPr/>
          <p:nvPr/>
        </p:nvSpPr>
        <p:spPr>
          <a:xfrm>
            <a:off x="6248095" y="4429354"/>
            <a:ext cx="4876495" cy="1886407"/>
          </a:xfrm>
          <a:prstGeom prst="roundRect">
            <a:avLst>
              <a:gd name="adj" fmla="val 1959"/>
            </a:avLst>
          </a:prstGeom>
          <a:solidFill>
            <a:srgbClr val="ECFDF5"/>
          </a:solidFill>
          <a:ln w="12700">
            <a:solidFill>
              <a:srgbClr val="D1FAE5"/>
            </a:solidFill>
            <a:prstDash val="solid"/>
          </a:ln>
        </p:spPr>
      </p:sp>
      <p:pic>
        <p:nvPicPr>
          <p:cNvPr id="41" name="Image 2" descr="preencoded.png">    </p:cNvPr>
          <p:cNvPicPr>
            <a:picLocks noChangeAspect="1"/>
          </p:cNvPicPr>
          <p:nvPr/>
        </p:nvPicPr>
        <p:blipFill>
          <a:blip r:embed="rId3"/>
          <a:srcRect l="0" r="0" t="0" b="0"/>
          <a:stretch/>
        </p:blipFill>
        <p:spPr>
          <a:xfrm>
            <a:off x="6448349" y="4647895"/>
            <a:ext cx="190195" cy="190195"/>
          </a:xfrm>
          <a:prstGeom prst="rect">
            <a:avLst/>
          </a:prstGeom>
        </p:spPr>
      </p:pic>
      <p:sp>
        <p:nvSpPr>
          <p:cNvPr id="42" name="Text 37"/>
          <p:cNvSpPr txBox="1"/>
          <p:nvPr/>
        </p:nvSpPr>
        <p:spPr>
          <a:xfrm>
            <a:off x="6752844" y="4647895"/>
            <a:ext cx="1343254"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投资热点垂直行业</a:t>
            </a:r>
            <a:endParaRPr lang="en-US" sz="1200" dirty="0"/>
          </a:p>
        </p:txBody>
      </p:sp>
      <p:sp>
        <p:nvSpPr>
          <p:cNvPr id="43" name="Shape 38"/>
          <p:cNvSpPr/>
          <p:nvPr/>
        </p:nvSpPr>
        <p:spPr>
          <a:xfrm>
            <a:off x="6448349" y="4972507"/>
            <a:ext cx="228600" cy="228600"/>
          </a:xfrm>
          <a:prstGeom prst="roundRect">
            <a:avLst>
              <a:gd name="adj" fmla="val 400000"/>
            </a:avLst>
          </a:prstGeom>
          <a:solidFill>
            <a:srgbClr val="D1FAE5"/>
          </a:solidFill>
          <a:ln/>
        </p:spPr>
      </p:sp>
      <p:sp>
        <p:nvSpPr>
          <p:cNvPr id="44" name="Shape 39"/>
          <p:cNvSpPr/>
          <p:nvPr/>
        </p:nvSpPr>
        <p:spPr>
          <a:xfrm>
            <a:off x="6448349" y="5277002"/>
            <a:ext cx="228600" cy="228600"/>
          </a:xfrm>
          <a:prstGeom prst="roundRect">
            <a:avLst>
              <a:gd name="adj" fmla="val 400000"/>
            </a:avLst>
          </a:prstGeom>
          <a:solidFill>
            <a:srgbClr val="D1FAE5"/>
          </a:solidFill>
          <a:ln/>
        </p:spPr>
      </p:sp>
      <p:sp>
        <p:nvSpPr>
          <p:cNvPr id="45" name="Shape 40"/>
          <p:cNvSpPr/>
          <p:nvPr/>
        </p:nvSpPr>
        <p:spPr>
          <a:xfrm>
            <a:off x="6448349" y="5581498"/>
            <a:ext cx="228600" cy="228600"/>
          </a:xfrm>
          <a:prstGeom prst="roundRect">
            <a:avLst>
              <a:gd name="adj" fmla="val 400000"/>
            </a:avLst>
          </a:prstGeom>
          <a:solidFill>
            <a:srgbClr val="D1FAE5"/>
          </a:solidFill>
          <a:ln/>
        </p:spPr>
      </p:sp>
      <p:sp>
        <p:nvSpPr>
          <p:cNvPr id="46" name="Shape 41"/>
          <p:cNvSpPr/>
          <p:nvPr/>
        </p:nvSpPr>
        <p:spPr>
          <a:xfrm>
            <a:off x="6448349" y="5886907"/>
            <a:ext cx="228600" cy="228600"/>
          </a:xfrm>
          <a:prstGeom prst="roundRect">
            <a:avLst>
              <a:gd name="adj" fmla="val 400000"/>
            </a:avLst>
          </a:prstGeom>
          <a:solidFill>
            <a:srgbClr val="D1FAE5"/>
          </a:solidFill>
          <a:ln/>
        </p:spPr>
      </p:sp>
      <p:sp>
        <p:nvSpPr>
          <p:cNvPr id="47" name="Text 42"/>
          <p:cNvSpPr txBox="1"/>
          <p:nvPr/>
        </p:nvSpPr>
        <p:spPr>
          <a:xfrm>
            <a:off x="6539789" y="5009998"/>
            <a:ext cx="133502"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1</a:t>
            </a:r>
            <a:endParaRPr lang="en-US" sz="900" dirty="0"/>
          </a:p>
        </p:txBody>
      </p:sp>
      <p:sp>
        <p:nvSpPr>
          <p:cNvPr id="48" name="Text 43"/>
          <p:cNvSpPr txBox="1"/>
          <p:nvPr/>
        </p:nvSpPr>
        <p:spPr>
          <a:xfrm>
            <a:off x="6527902" y="5315407"/>
            <a:ext cx="162763"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2</a:t>
            </a:r>
            <a:endParaRPr lang="en-US" sz="900" dirty="0"/>
          </a:p>
        </p:txBody>
      </p:sp>
      <p:sp>
        <p:nvSpPr>
          <p:cNvPr id="49" name="Text 44"/>
          <p:cNvSpPr txBox="1"/>
          <p:nvPr/>
        </p:nvSpPr>
        <p:spPr>
          <a:xfrm>
            <a:off x="6526987" y="5619902"/>
            <a:ext cx="162763"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3</a:t>
            </a:r>
            <a:endParaRPr lang="en-US" sz="900" dirty="0"/>
          </a:p>
        </p:txBody>
      </p:sp>
      <p:sp>
        <p:nvSpPr>
          <p:cNvPr id="50" name="Text 45"/>
          <p:cNvSpPr txBox="1"/>
          <p:nvPr/>
        </p:nvSpPr>
        <p:spPr>
          <a:xfrm>
            <a:off x="6526073" y="5924398"/>
            <a:ext cx="162763"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4</a:t>
            </a:r>
            <a:endParaRPr lang="en-US" sz="900" dirty="0"/>
          </a:p>
        </p:txBody>
      </p:sp>
      <p:sp>
        <p:nvSpPr>
          <p:cNvPr id="51" name="Text 46"/>
          <p:cNvSpPr txBox="1"/>
          <p:nvPr/>
        </p:nvSpPr>
        <p:spPr>
          <a:xfrm>
            <a:off x="6752844" y="4990795"/>
            <a:ext cx="2367382"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金融服务（反欺诈、风控、资产管理）</a:t>
            </a:r>
            <a:endParaRPr lang="en-US" sz="1000" dirty="0"/>
          </a:p>
        </p:txBody>
      </p:sp>
      <p:sp>
        <p:nvSpPr>
          <p:cNvPr id="52" name="Text 47"/>
          <p:cNvSpPr txBox="1"/>
          <p:nvPr/>
        </p:nvSpPr>
        <p:spPr>
          <a:xfrm>
            <a:off x="6752844" y="5296205"/>
            <a:ext cx="2100377"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医疗健康（临床辅助、药物研发）</a:t>
            </a:r>
            <a:endParaRPr lang="en-US" sz="1000" dirty="0"/>
          </a:p>
        </p:txBody>
      </p:sp>
      <p:sp>
        <p:nvSpPr>
          <p:cNvPr id="53" name="Text 48"/>
          <p:cNvSpPr txBox="1"/>
          <p:nvPr/>
        </p:nvSpPr>
        <p:spPr>
          <a:xfrm>
            <a:off x="6752844" y="5600700"/>
            <a:ext cx="1967789"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制造业（质检、设备维护预测）</a:t>
            </a:r>
            <a:endParaRPr lang="en-US" sz="1000" dirty="0"/>
          </a:p>
        </p:txBody>
      </p:sp>
      <p:sp>
        <p:nvSpPr>
          <p:cNvPr id="54" name="Text 49"/>
          <p:cNvSpPr txBox="1"/>
          <p:nvPr/>
        </p:nvSpPr>
        <p:spPr>
          <a:xfrm>
            <a:off x="6752844" y="5905195"/>
            <a:ext cx="2100377"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法律服务（合同审查、案例研究）</a:t>
            </a:r>
            <a:endParaRPr lang="en-US" sz="1000" dirty="0"/>
          </a:p>
        </p:txBody>
      </p:sp>
      <p:sp>
        <p:nvSpPr>
          <p:cNvPr id="55" name="Shape 50"/>
          <p:cNvSpPr/>
          <p:nvPr/>
        </p:nvSpPr>
        <p:spPr>
          <a:xfrm>
            <a:off x="1067105" y="6314846"/>
            <a:ext cx="10058400" cy="9144"/>
          </a:xfrm>
          <a:prstGeom prst="rect">
            <a:avLst/>
          </a:prstGeom>
          <a:solidFill>
            <a:srgbClr val="E5E7EB"/>
          </a:solidFill>
          <a:ln/>
        </p:spPr>
      </p:sp>
      <p:pic>
        <p:nvPicPr>
          <p:cNvPr id="56" name="Image 3" descr="preencoded.png">    </p:cNvPr>
          <p:cNvPicPr>
            <a:picLocks noChangeAspect="1"/>
          </p:cNvPicPr>
          <p:nvPr/>
        </p:nvPicPr>
        <p:blipFill>
          <a:blip r:embed="rId4"/>
          <a:srcRect l="-2512" r="-2512" t="0" b="0"/>
          <a:stretch/>
        </p:blipFill>
        <p:spPr>
          <a:xfrm>
            <a:off x="1067105" y="6505956"/>
            <a:ext cx="105156" cy="133502"/>
          </a:xfrm>
          <a:prstGeom prst="rect">
            <a:avLst/>
          </a:prstGeom>
        </p:spPr>
      </p:pic>
      <p:sp>
        <p:nvSpPr>
          <p:cNvPr id="57" name="Text 51"/>
          <p:cNvSpPr txBox="1"/>
          <p:nvPr/>
        </p:nvSpPr>
        <p:spPr>
          <a:xfrm>
            <a:off x="1248156" y="6486754"/>
            <a:ext cx="673912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关键洞察：IDC预测2028年中国企业级Agent应用市场规模将达270亿美元，金融、制造、零售成为核心落地场景</a:t>
            </a:r>
            <a:endParaRPr lang="en-US" sz="1000" dirty="0"/>
          </a:p>
        </p:txBody>
      </p:sp>
      <p:sp>
        <p:nvSpPr>
          <p:cNvPr id="58" name="Shape 52"/>
          <p:cNvSpPr/>
          <p:nvPr/>
        </p:nvSpPr>
        <p:spPr>
          <a:xfrm>
            <a:off x="1429207" y="1714500"/>
            <a:ext cx="57607" cy="57607"/>
          </a:xfrm>
          <a:prstGeom prst="ellipse">
            <a:avLst/>
          </a:prstGeom>
          <a:solidFill>
            <a:srgbClr val="3B82F6"/>
          </a:solidFill>
          <a:ln/>
        </p:spPr>
      </p:sp>
      <p:sp>
        <p:nvSpPr>
          <p:cNvPr id="59" name="Shape 53"/>
          <p:cNvSpPr/>
          <p:nvPr/>
        </p:nvSpPr>
        <p:spPr>
          <a:xfrm>
            <a:off x="1904695" y="2095805"/>
            <a:ext cx="57607" cy="57607"/>
          </a:xfrm>
          <a:prstGeom prst="ellipse">
            <a:avLst/>
          </a:prstGeom>
          <a:solidFill>
            <a:srgbClr val="3B82F6"/>
          </a:solidFill>
          <a:ln/>
        </p:spPr>
      </p:sp>
      <p:sp>
        <p:nvSpPr>
          <p:cNvPr id="60" name="Shape 54"/>
          <p:cNvSpPr/>
          <p:nvPr/>
        </p:nvSpPr>
        <p:spPr>
          <a:xfrm>
            <a:off x="1333195" y="2476195"/>
            <a:ext cx="57607" cy="57607"/>
          </a:xfrm>
          <a:prstGeom prst="ellipse">
            <a:avLst/>
          </a:prstGeom>
          <a:solidFill>
            <a:srgbClr val="3B82F6"/>
          </a:solidFill>
          <a:ln/>
        </p:spPr>
      </p:sp>
      <p:sp>
        <p:nvSpPr>
          <p:cNvPr id="61" name="Shape 55"/>
          <p:cNvSpPr/>
          <p:nvPr/>
        </p:nvSpPr>
        <p:spPr>
          <a:xfrm>
            <a:off x="1444752" y="1861718"/>
            <a:ext cx="476402" cy="9144"/>
          </a:xfrm>
          <a:prstGeom prst="rect">
            <a:avLst/>
          </a:prstGeom>
          <a:solidFill>
            <a:srgbClr val="3B82F6">
              <a:alpha val="20000"/>
            </a:srgbClr>
          </a:solidFill>
          <a:ln/>
        </p:spPr>
      </p:sp>
      <p:sp>
        <p:nvSpPr>
          <p:cNvPr id="62" name="Shape 56"/>
          <p:cNvSpPr/>
          <p:nvPr/>
        </p:nvSpPr>
        <p:spPr>
          <a:xfrm>
            <a:off x="1837944" y="1940357"/>
            <a:ext cx="571500" cy="9144"/>
          </a:xfrm>
          <a:prstGeom prst="rect">
            <a:avLst/>
          </a:prstGeom>
          <a:solidFill>
            <a:srgbClr val="3B82F6">
              <a:alpha val="20000"/>
            </a:srgbClr>
          </a:solidFill>
          <a:ln/>
        </p:spPr>
      </p:sp>
      <p:sp>
        <p:nvSpPr>
          <p:cNvPr id="63" name="Text 57"/>
          <p:cNvSpPr txBox="1"/>
          <p:nvPr/>
        </p:nvSpPr>
        <p:spPr>
          <a:xfrm>
            <a:off x="1067105" y="609905"/>
            <a:ext cx="4806086"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评估Agentic AI的创新性与市场潜力</a:t>
            </a:r>
            <a:endParaRPr lang="en-US" sz="2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sp>
        <p:nvSpPr>
          <p:cNvPr id="2" name="Shape 0"/>
          <p:cNvSpPr/>
          <p:nvPr/>
        </p:nvSpPr>
        <p:spPr>
          <a:xfrm>
            <a:off x="0" y="0"/>
            <a:ext cx="12191695" cy="70673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4577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投资人如何判断Agentic AI项目是否真正具备10x体验或效率提升</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8105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真正的10倍价值判断标准</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常见伪命题陷阱</a:t>
            </a:r>
            <a:endParaRPr lang="en-US" sz="1200" dirty="0"/>
          </a:p>
        </p:txBody>
      </p:sp>
      <p:sp>
        <p:nvSpPr>
          <p:cNvPr id="12" name="Text 9"/>
          <p:cNvSpPr txBox="1"/>
          <p:nvPr/>
        </p:nvSpPr>
        <p:spPr>
          <a:xfrm>
            <a:off x="1209751" y="33622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持续性与可扩展性验证</a:t>
            </a:r>
            <a:endParaRPr lang="en-US" sz="1200" dirty="0"/>
          </a:p>
        </p:txBody>
      </p:sp>
      <p:sp>
        <p:nvSpPr>
          <p:cNvPr id="13" name="Text 10"/>
          <p:cNvSpPr txBox="1"/>
          <p:nvPr/>
        </p:nvSpPr>
        <p:spPr>
          <a:xfrm>
            <a:off x="1209751" y="41623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商业化转化能力</a:t>
            </a:r>
            <a:endParaRPr lang="en-US" sz="1200" dirty="0"/>
          </a:p>
        </p:txBody>
      </p:sp>
      <p:sp>
        <p:nvSpPr>
          <p:cNvPr id="14" name="Text 11"/>
          <p:cNvSpPr txBox="1"/>
          <p:nvPr/>
        </p:nvSpPr>
        <p:spPr>
          <a:xfrm>
            <a:off x="1209751" y="2018995"/>
            <a:ext cx="46725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投资人会寻找量化指标：完成相同任务所需时间减少90%，用户满意度提升10倍，或成本降低90%以上</a:t>
            </a:r>
            <a:endParaRPr lang="en-US" sz="1000" dirty="0"/>
          </a:p>
        </p:txBody>
      </p:sp>
      <p:sp>
        <p:nvSpPr>
          <p:cNvPr id="15" name="Text 12"/>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选择性展示优势场景、忽略总体使用成本、仅关注理想情况下的效果、与低基准比较而非行业最佳水平</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投资人会考查：优势是否依赖特定数据集，改进是否能够随着用户规模增长而保持，性能是否会随时间衰减</a:t>
            </a:r>
            <a:endParaRPr lang="en-US" sz="1000" dirty="0"/>
          </a:p>
        </p:txBody>
      </p:sp>
      <p:sp>
        <p:nvSpPr>
          <p:cNvPr id="17" name="Text 14"/>
          <p:cNvSpPr txBox="1"/>
          <p:nvPr/>
        </p:nvSpPr>
        <p:spPr>
          <a:xfrm>
            <a:off x="1209751" y="4419295"/>
            <a:ext cx="46442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技术优势能否转化为商业壁垒，用户愿不愿意为10倍改进支付溢价，效率提升是否能带来实际商业价值</a:t>
            </a:r>
            <a:endParaRPr lang="en-US" sz="1000" dirty="0"/>
          </a:p>
        </p:txBody>
      </p:sp>
      <p:sp>
        <p:nvSpPr>
          <p:cNvPr id="18" name="Shape 15"/>
          <p:cNvSpPr/>
          <p:nvPr/>
        </p:nvSpPr>
        <p:spPr>
          <a:xfrm>
            <a:off x="6248095" y="1742846"/>
            <a:ext cx="4876495" cy="2553005"/>
          </a:xfrm>
          <a:prstGeom prst="roundRect">
            <a:avLst>
              <a:gd name="adj" fmla="val 1069"/>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895551"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投资人关注的10x证明指标</a:t>
            </a:r>
            <a:endParaRPr lang="en-US" sz="1200" dirty="0"/>
          </a:p>
        </p:txBody>
      </p:sp>
      <p:sp>
        <p:nvSpPr>
          <p:cNvPr id="21" name="Text 17"/>
          <p:cNvSpPr txBox="1"/>
          <p:nvPr/>
        </p:nvSpPr>
        <p:spPr>
          <a:xfrm>
            <a:off x="6448349" y="2295144"/>
            <a:ext cx="13670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常规改进 (+10-30%)</a:t>
            </a:r>
            <a:endParaRPr lang="en-US" sz="1000" dirty="0"/>
          </a:p>
        </p:txBody>
      </p:sp>
      <p:sp>
        <p:nvSpPr>
          <p:cNvPr id="22" name="Text 18"/>
          <p:cNvSpPr txBox="1"/>
          <p:nvPr/>
        </p:nvSpPr>
        <p:spPr>
          <a:xfrm>
            <a:off x="9908438" y="2295144"/>
            <a:ext cx="11192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颠覆性改进 (10x)</a:t>
            </a:r>
            <a:endParaRPr lang="en-US" sz="1000" dirty="0"/>
          </a:p>
        </p:txBody>
      </p:sp>
      <p:sp>
        <p:nvSpPr>
          <p:cNvPr id="23" name="Shape 19"/>
          <p:cNvSpPr/>
          <p:nvPr/>
        </p:nvSpPr>
        <p:spPr>
          <a:xfrm>
            <a:off x="6448349" y="2590495"/>
            <a:ext cx="448056" cy="286207"/>
          </a:xfrm>
          <a:prstGeom prst="roundRect">
            <a:avLst>
              <a:gd name="adj" fmla="val 63898"/>
            </a:avLst>
          </a:prstGeom>
          <a:solidFill>
            <a:srgbClr val="D1D5DB"/>
          </a:solidFill>
          <a:ln/>
        </p:spPr>
      </p:sp>
      <p:sp>
        <p:nvSpPr>
          <p:cNvPr id="24" name="Text 20"/>
          <p:cNvSpPr txBox="1"/>
          <p:nvPr/>
        </p:nvSpPr>
        <p:spPr>
          <a:xfrm>
            <a:off x="6465722" y="2657246"/>
            <a:ext cx="428854" cy="1435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+20%</a:t>
            </a:r>
            <a:endParaRPr lang="en-US" sz="900" dirty="0"/>
          </a:p>
        </p:txBody>
      </p:sp>
      <p:sp>
        <p:nvSpPr>
          <p:cNvPr id="25" name="Shape 21"/>
          <p:cNvSpPr/>
          <p:nvPr/>
        </p:nvSpPr>
        <p:spPr>
          <a:xfrm>
            <a:off x="6896405" y="2590495"/>
            <a:ext cx="4028846" cy="286207"/>
          </a:xfrm>
          <a:prstGeom prst="roundRect">
            <a:avLst>
              <a:gd name="adj" fmla="val 63898"/>
            </a:avLst>
          </a:prstGeom>
          <a:solidFill>
            <a:srgbClr val="3B82F6"/>
          </a:solidFill>
          <a:ln/>
        </p:spPr>
      </p:sp>
      <p:sp>
        <p:nvSpPr>
          <p:cNvPr id="26" name="Text 22"/>
          <p:cNvSpPr txBox="1"/>
          <p:nvPr/>
        </p:nvSpPr>
        <p:spPr>
          <a:xfrm>
            <a:off x="10578694" y="2638044"/>
            <a:ext cx="372161" cy="19111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10x</a:t>
            </a:r>
            <a:endParaRPr lang="en-US" sz="1200" dirty="0"/>
          </a:p>
        </p:txBody>
      </p:sp>
      <p:sp>
        <p:nvSpPr>
          <p:cNvPr id="27" name="Text 23"/>
          <p:cNvSpPr txBox="1"/>
          <p:nvPr/>
        </p:nvSpPr>
        <p:spPr>
          <a:xfrm>
            <a:off x="6676949" y="3114446"/>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效率指标</a:t>
            </a:r>
            <a:endParaRPr lang="en-US" sz="1000" dirty="0"/>
          </a:p>
        </p:txBody>
      </p:sp>
      <p:sp>
        <p:nvSpPr>
          <p:cNvPr id="28" name="Text 24"/>
          <p:cNvSpPr txBox="1"/>
          <p:nvPr/>
        </p:nvSpPr>
        <p:spPr>
          <a:xfrm>
            <a:off x="6676949" y="3381451"/>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规模指标</a:t>
            </a:r>
            <a:endParaRPr lang="en-US" sz="1000" dirty="0"/>
          </a:p>
        </p:txBody>
      </p:sp>
      <p:sp>
        <p:nvSpPr>
          <p:cNvPr id="29" name="Text 25"/>
          <p:cNvSpPr txBox="1"/>
          <p:nvPr/>
        </p:nvSpPr>
        <p:spPr>
          <a:xfrm>
            <a:off x="6676949" y="3648456"/>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体验指标</a:t>
            </a:r>
            <a:endParaRPr lang="en-US" sz="1000" dirty="0"/>
          </a:p>
        </p:txBody>
      </p:sp>
      <p:sp>
        <p:nvSpPr>
          <p:cNvPr id="30" name="Text 26"/>
          <p:cNvSpPr txBox="1"/>
          <p:nvPr/>
        </p:nvSpPr>
        <p:spPr>
          <a:xfrm>
            <a:off x="6676949" y="3914546"/>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业务指标</a:t>
            </a:r>
            <a:endParaRPr lang="en-US" sz="1000" dirty="0"/>
          </a:p>
        </p:txBody>
      </p:sp>
      <p:sp>
        <p:nvSpPr>
          <p:cNvPr id="31" name="Text 27"/>
          <p:cNvSpPr txBox="1"/>
          <p:nvPr/>
        </p:nvSpPr>
        <p:spPr>
          <a:xfrm>
            <a:off x="7210044" y="3114446"/>
            <a:ext cx="16056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：任务完成时间减少90%</a:t>
            </a:r>
            <a:endParaRPr lang="en-US" sz="1000" dirty="0"/>
          </a:p>
        </p:txBody>
      </p:sp>
      <p:sp>
        <p:nvSpPr>
          <p:cNvPr id="32" name="Text 28"/>
          <p:cNvSpPr txBox="1"/>
          <p:nvPr/>
        </p:nvSpPr>
        <p:spPr>
          <a:xfrm>
            <a:off x="7210044" y="3381451"/>
            <a:ext cx="13386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：单位成本降低90%</a:t>
            </a:r>
            <a:endParaRPr lang="en-US" sz="1000" dirty="0"/>
          </a:p>
        </p:txBody>
      </p:sp>
      <p:sp>
        <p:nvSpPr>
          <p:cNvPr id="33" name="Text 29"/>
          <p:cNvSpPr txBox="1"/>
          <p:nvPr/>
        </p:nvSpPr>
        <p:spPr>
          <a:xfrm>
            <a:off x="7210044" y="3648456"/>
            <a:ext cx="14438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：用户满意度提升10倍</a:t>
            </a:r>
            <a:endParaRPr lang="en-US" sz="1000" dirty="0"/>
          </a:p>
        </p:txBody>
      </p:sp>
      <p:sp>
        <p:nvSpPr>
          <p:cNvPr id="34" name="Text 30"/>
          <p:cNvSpPr txBox="1"/>
          <p:nvPr/>
        </p:nvSpPr>
        <p:spPr>
          <a:xfrm>
            <a:off x="7210044" y="3914546"/>
            <a:ext cx="15764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：关键业务指标10倍增长</a:t>
            </a:r>
            <a:endParaRPr lang="en-US" sz="1000" dirty="0"/>
          </a:p>
        </p:txBody>
      </p:sp>
      <p:sp>
        <p:nvSpPr>
          <p:cNvPr id="35" name="Shape 31"/>
          <p:cNvSpPr/>
          <p:nvPr/>
        </p:nvSpPr>
        <p:spPr>
          <a:xfrm>
            <a:off x="6248095" y="4486046"/>
            <a:ext cx="4876495" cy="1619402"/>
          </a:xfrm>
          <a:prstGeom prst="roundRect">
            <a:avLst>
              <a:gd name="adj" fmla="val 2657"/>
            </a:avLst>
          </a:prstGeom>
          <a:solidFill>
            <a:srgbClr val="FFFBEB"/>
          </a:solidFill>
          <a:ln w="12700">
            <a:solidFill>
              <a:srgbClr val="FEF3C7"/>
            </a:solidFill>
            <a:prstDash val="solid"/>
          </a:ln>
        </p:spPr>
      </p:sp>
      <p:pic>
        <p:nvPicPr>
          <p:cNvPr id="36" name="Image 2" descr="preencoded.png">    </p:cNvPr>
          <p:cNvPicPr>
            <a:picLocks noChangeAspect="1"/>
          </p:cNvPicPr>
          <p:nvPr/>
        </p:nvPicPr>
        <p:blipFill>
          <a:blip r:embed="rId3"/>
          <a:srcRect l="0" r="0" t="0" b="0"/>
          <a:stretch/>
        </p:blipFill>
        <p:spPr>
          <a:xfrm>
            <a:off x="6448349" y="4705502"/>
            <a:ext cx="142646" cy="190195"/>
          </a:xfrm>
          <a:prstGeom prst="rect">
            <a:avLst/>
          </a:prstGeom>
        </p:spPr>
      </p:pic>
      <p:sp>
        <p:nvSpPr>
          <p:cNvPr id="37" name="Text 32"/>
          <p:cNvSpPr txBox="1"/>
          <p:nvPr/>
        </p:nvSpPr>
        <p:spPr>
          <a:xfrm>
            <a:off x="6705295" y="4705502"/>
            <a:ext cx="1991563"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真实案例：10x与伪10x对比</a:t>
            </a:r>
            <a:endParaRPr lang="en-US" sz="1200" dirty="0"/>
          </a:p>
        </p:txBody>
      </p:sp>
      <p:sp>
        <p:nvSpPr>
          <p:cNvPr id="38" name="Shape 33"/>
          <p:cNvSpPr/>
          <p:nvPr/>
        </p:nvSpPr>
        <p:spPr>
          <a:xfrm>
            <a:off x="6448349" y="5029200"/>
            <a:ext cx="2180844" cy="875995"/>
          </a:xfrm>
          <a:prstGeom prst="roundRect">
            <a:avLst>
              <a:gd name="adj" fmla="val 4538"/>
            </a:avLst>
          </a:prstGeom>
          <a:solidFill>
            <a:srgbClr val="FFFFFF"/>
          </a:solidFill>
          <a:ln/>
          <a:effectLst>
            <a:outerShdw sx="100000" sy="100000" kx="0" ky="0" algn="bl" rotWithShape="0" blurRad="12700" dist="12700" dir="16200000">
              <a:srgbClr val="000000">
                <a:alpha val="75000"/>
              </a:srgbClr>
            </a:outerShdw>
          </a:effectLst>
        </p:spPr>
      </p:sp>
      <p:sp>
        <p:nvSpPr>
          <p:cNvPr id="39" name="Shape 34"/>
          <p:cNvSpPr/>
          <p:nvPr/>
        </p:nvSpPr>
        <p:spPr>
          <a:xfrm>
            <a:off x="8744407" y="5029200"/>
            <a:ext cx="2180844" cy="875995"/>
          </a:xfrm>
          <a:prstGeom prst="roundRect">
            <a:avLst>
              <a:gd name="adj" fmla="val 4538"/>
            </a:avLst>
          </a:prstGeom>
          <a:solidFill>
            <a:srgbClr val="FFFFFF"/>
          </a:solidFill>
          <a:ln/>
          <a:effectLst>
            <a:outerShdw sx="100000" sy="100000" kx="0" ky="0" algn="bl" rotWithShape="0" blurRad="12700" dist="12700" dir="16200000">
              <a:srgbClr val="000000">
                <a:alpha val="75000"/>
              </a:srgbClr>
            </a:outerShdw>
          </a:effectLst>
        </p:spPr>
      </p:sp>
      <p:sp>
        <p:nvSpPr>
          <p:cNvPr id="40" name="Text 35"/>
          <p:cNvSpPr txBox="1"/>
          <p:nvPr/>
        </p:nvSpPr>
        <p:spPr>
          <a:xfrm>
            <a:off x="6562649" y="5143500"/>
            <a:ext cx="619963" cy="143561"/>
          </a:xfrm>
          <a:prstGeom prst="rect">
            <a:avLst/>
          </a:prstGeom>
          <a:noFill/>
          <a:ln/>
        </p:spPr>
        <p:txBody>
          <a:bodyPr wrap="square" lIns="0" tIns="0" rIns="0" bIns="0" rtlCol="0" anchor="ctr"/>
          <a:lstStyle/>
          <a:p>
            <a:pPr algn="l" indent="0" marL="0">
              <a:buNone/>
            </a:pPr>
            <a:r>
              <a:rPr lang="en-US" sz="900" b="1" dirty="0">
                <a:solidFill>
                  <a:srgbClr val="059669"/>
                </a:solidFill>
                <a:latin typeface="Inter" pitchFamily="34" charset="0"/>
                <a:ea typeface="Inter" pitchFamily="34" charset="-122"/>
                <a:cs typeface="Inter" pitchFamily="34" charset="-120"/>
              </a:rPr>
              <a:t>真10x案例</a:t>
            </a:r>
            <a:endParaRPr lang="en-US" sz="900" dirty="0"/>
          </a:p>
        </p:txBody>
      </p:sp>
      <p:sp>
        <p:nvSpPr>
          <p:cNvPr id="41" name="Text 36"/>
          <p:cNvSpPr txBox="1"/>
          <p:nvPr/>
        </p:nvSpPr>
        <p:spPr>
          <a:xfrm>
            <a:off x="6562649" y="5333695"/>
            <a:ext cx="2009851" cy="448056"/>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某AI客服系统将客服人均处理量从200提升至2000+，核心业务指标全面提升</a:t>
            </a:r>
            <a:endParaRPr lang="en-US" sz="900" dirty="0"/>
          </a:p>
        </p:txBody>
      </p:sp>
      <p:sp>
        <p:nvSpPr>
          <p:cNvPr id="42" name="Text 37"/>
          <p:cNvSpPr txBox="1"/>
          <p:nvPr/>
        </p:nvSpPr>
        <p:spPr>
          <a:xfrm>
            <a:off x="8858707" y="5333695"/>
            <a:ext cx="2029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某AI助手仅在演示场景下表现出色，真实业务场景下效率提升不足30%</a:t>
            </a:r>
            <a:endParaRPr lang="en-US" sz="900" dirty="0"/>
          </a:p>
        </p:txBody>
      </p:sp>
      <p:sp>
        <p:nvSpPr>
          <p:cNvPr id="43" name="Text 38"/>
          <p:cNvSpPr txBox="1"/>
          <p:nvPr/>
        </p:nvSpPr>
        <p:spPr>
          <a:xfrm>
            <a:off x="8858707" y="5143500"/>
            <a:ext cx="619963" cy="143561"/>
          </a:xfrm>
          <a:prstGeom prst="rect">
            <a:avLst/>
          </a:prstGeom>
          <a:noFill/>
          <a:ln/>
        </p:spPr>
        <p:txBody>
          <a:bodyPr wrap="square" lIns="0" tIns="0" rIns="0" bIns="0" rtlCol="0" anchor="ctr"/>
          <a:lstStyle/>
          <a:p>
            <a:pPr algn="l" indent="0" marL="0">
              <a:buNone/>
            </a:pPr>
            <a:r>
              <a:rPr lang="en-US" sz="900" b="1" dirty="0">
                <a:solidFill>
                  <a:srgbClr val="DC2626"/>
                </a:solidFill>
                <a:latin typeface="Inter" pitchFamily="34" charset="0"/>
                <a:ea typeface="Inter" pitchFamily="34" charset="-122"/>
                <a:cs typeface="Inter" pitchFamily="34" charset="-120"/>
              </a:rPr>
              <a:t>伪10x案例</a:t>
            </a:r>
            <a:endParaRPr lang="en-US" sz="900" dirty="0"/>
          </a:p>
        </p:txBody>
      </p:sp>
      <p:sp>
        <p:nvSpPr>
          <p:cNvPr id="44" name="Shape 39"/>
          <p:cNvSpPr/>
          <p:nvPr/>
        </p:nvSpPr>
        <p:spPr>
          <a:xfrm>
            <a:off x="1067105" y="6105449"/>
            <a:ext cx="10058400" cy="9144"/>
          </a:xfrm>
          <a:prstGeom prst="rect">
            <a:avLst/>
          </a:prstGeom>
          <a:solidFill>
            <a:srgbClr val="E5E7EB"/>
          </a:solidFill>
          <a:ln/>
        </p:spPr>
      </p:sp>
      <p:pic>
        <p:nvPicPr>
          <p:cNvPr id="45" name="Image 3" descr="preencoded.png">    </p:cNvPr>
          <p:cNvPicPr>
            <a:picLocks noChangeAspect="1"/>
          </p:cNvPicPr>
          <p:nvPr/>
        </p:nvPicPr>
        <p:blipFill>
          <a:blip r:embed="rId4"/>
          <a:srcRect l="0" r="0" t="0" b="0"/>
          <a:stretch/>
        </p:blipFill>
        <p:spPr>
          <a:xfrm>
            <a:off x="1067105" y="6295644"/>
            <a:ext cx="133502" cy="133502"/>
          </a:xfrm>
          <a:prstGeom prst="rect">
            <a:avLst/>
          </a:prstGeom>
        </p:spPr>
      </p:pic>
      <p:sp>
        <p:nvSpPr>
          <p:cNvPr id="46" name="Text 40"/>
          <p:cNvSpPr txBox="1"/>
          <p:nvPr/>
        </p:nvSpPr>
        <p:spPr>
          <a:xfrm>
            <a:off x="1276502" y="6277356"/>
            <a:ext cx="72731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投资人忠告：不要夸大创新性，而是用真实、可验证的数据证明10x价值；针对小场景的10x往往比全局性的10x更有说服力</a:t>
            </a:r>
            <a:endParaRPr lang="en-US" sz="1000" dirty="0"/>
          </a:p>
        </p:txBody>
      </p:sp>
      <p:sp>
        <p:nvSpPr>
          <p:cNvPr id="47" name="Shape 41"/>
          <p:cNvSpPr/>
          <p:nvPr/>
        </p:nvSpPr>
        <p:spPr>
          <a:xfrm>
            <a:off x="1429207" y="1714500"/>
            <a:ext cx="57607" cy="57607"/>
          </a:xfrm>
          <a:prstGeom prst="ellipse">
            <a:avLst/>
          </a:prstGeom>
          <a:solidFill>
            <a:srgbClr val="3B82F6"/>
          </a:solidFill>
          <a:ln/>
        </p:spPr>
      </p:sp>
      <p:sp>
        <p:nvSpPr>
          <p:cNvPr id="48" name="Shape 42"/>
          <p:cNvSpPr/>
          <p:nvPr/>
        </p:nvSpPr>
        <p:spPr>
          <a:xfrm>
            <a:off x="1904695" y="2095805"/>
            <a:ext cx="57607" cy="57607"/>
          </a:xfrm>
          <a:prstGeom prst="ellipse">
            <a:avLst/>
          </a:prstGeom>
          <a:solidFill>
            <a:srgbClr val="3B82F6"/>
          </a:solidFill>
          <a:ln/>
        </p:spPr>
      </p:sp>
      <p:sp>
        <p:nvSpPr>
          <p:cNvPr id="49" name="Shape 43"/>
          <p:cNvSpPr/>
          <p:nvPr/>
        </p:nvSpPr>
        <p:spPr>
          <a:xfrm>
            <a:off x="1333195" y="2476195"/>
            <a:ext cx="57607" cy="57607"/>
          </a:xfrm>
          <a:prstGeom prst="ellipse">
            <a:avLst/>
          </a:prstGeom>
          <a:solidFill>
            <a:srgbClr val="3B82F6"/>
          </a:solidFill>
          <a:ln/>
        </p:spPr>
      </p:sp>
      <p:sp>
        <p:nvSpPr>
          <p:cNvPr id="50" name="Shape 44"/>
          <p:cNvSpPr/>
          <p:nvPr/>
        </p:nvSpPr>
        <p:spPr>
          <a:xfrm>
            <a:off x="1444752" y="1861718"/>
            <a:ext cx="476402" cy="9144"/>
          </a:xfrm>
          <a:prstGeom prst="rect">
            <a:avLst/>
          </a:prstGeom>
          <a:solidFill>
            <a:srgbClr val="3B82F6">
              <a:alpha val="20000"/>
            </a:srgbClr>
          </a:solidFill>
          <a:ln/>
        </p:spPr>
      </p:sp>
      <p:sp>
        <p:nvSpPr>
          <p:cNvPr id="51" name="Shape 45"/>
          <p:cNvSpPr/>
          <p:nvPr/>
        </p:nvSpPr>
        <p:spPr>
          <a:xfrm>
            <a:off x="1837944" y="1940357"/>
            <a:ext cx="571500" cy="9144"/>
          </a:xfrm>
          <a:prstGeom prst="rect">
            <a:avLst/>
          </a:prstGeom>
          <a:solidFill>
            <a:srgbClr val="3B82F6">
              <a:alpha val="20000"/>
            </a:srgbClr>
          </a:solidFill>
          <a:ln/>
        </p:spPr>
      </p:sp>
      <p:sp>
        <p:nvSpPr>
          <p:cNvPr id="52" name="Text 46"/>
          <p:cNvSpPr txBox="1"/>
          <p:nvPr/>
        </p:nvSpPr>
        <p:spPr>
          <a:xfrm>
            <a:off x="1067105" y="609905"/>
            <a:ext cx="3710635"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"10倍"机会的本质与伪命题</a:t>
            </a:r>
            <a:endParaRPr lang="en-US" sz="2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Shape 0"/>
          <p:cNvSpPr/>
          <p:nvPr/>
        </p:nvSpPr>
        <p:spPr>
          <a:xfrm>
            <a:off x="0" y="0"/>
            <a:ext cx="12191695" cy="77531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5086807"/>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监管新规、政策变化背景下的币种结构、投资行为、风险对比</a:t>
            </a:r>
            <a:endParaRPr lang="en-US" sz="1200" dirty="0"/>
          </a:p>
        </p:txBody>
      </p:sp>
      <p:sp>
        <p:nvSpPr>
          <p:cNvPr id="6" name="Shape 3"/>
          <p:cNvSpPr/>
          <p:nvPr/>
        </p:nvSpPr>
        <p:spPr>
          <a:xfrm>
            <a:off x="1067105" y="1742846"/>
            <a:ext cx="2018995" cy="428854"/>
          </a:xfrm>
          <a:prstGeom prst="rect">
            <a:avLst/>
          </a:prstGeom>
          <a:solidFill>
            <a:srgbClr val="3B82F6">
              <a:alpha val="10000"/>
            </a:srgbClr>
          </a:solidFill>
          <a:ln/>
        </p:spPr>
      </p:sp>
      <p:sp>
        <p:nvSpPr>
          <p:cNvPr id="7" name="Shape 4"/>
          <p:cNvSpPr/>
          <p:nvPr/>
        </p:nvSpPr>
        <p:spPr>
          <a:xfrm>
            <a:off x="1067105" y="2162556"/>
            <a:ext cx="2018995" cy="9144"/>
          </a:xfrm>
          <a:prstGeom prst="rect">
            <a:avLst/>
          </a:prstGeom>
          <a:solidFill>
            <a:srgbClr val="3B82F6">
              <a:alpha val="20000"/>
            </a:srgbClr>
          </a:solidFill>
          <a:ln/>
        </p:spPr>
      </p:sp>
      <p:sp>
        <p:nvSpPr>
          <p:cNvPr id="8" name="Shape 5"/>
          <p:cNvSpPr/>
          <p:nvPr/>
        </p:nvSpPr>
        <p:spPr>
          <a:xfrm>
            <a:off x="3078785" y="1742846"/>
            <a:ext cx="4028846" cy="428854"/>
          </a:xfrm>
          <a:prstGeom prst="rect">
            <a:avLst/>
          </a:prstGeom>
          <a:solidFill>
            <a:srgbClr val="DBEAFE">
              <a:alpha val="80000"/>
            </a:srgbClr>
          </a:solidFill>
          <a:ln/>
        </p:spPr>
      </p:sp>
      <p:sp>
        <p:nvSpPr>
          <p:cNvPr id="9" name="Shape 6"/>
          <p:cNvSpPr/>
          <p:nvPr/>
        </p:nvSpPr>
        <p:spPr>
          <a:xfrm>
            <a:off x="3078785" y="2162556"/>
            <a:ext cx="4028846" cy="9144"/>
          </a:xfrm>
          <a:prstGeom prst="rect">
            <a:avLst/>
          </a:prstGeom>
          <a:solidFill>
            <a:srgbClr val="3B82F6">
              <a:alpha val="20000"/>
            </a:srgbClr>
          </a:solidFill>
          <a:ln/>
        </p:spPr>
      </p:sp>
      <p:sp>
        <p:nvSpPr>
          <p:cNvPr id="10" name="Text 7"/>
          <p:cNvSpPr txBox="1"/>
          <p:nvPr/>
        </p:nvSpPr>
        <p:spPr>
          <a:xfrm>
            <a:off x="1162202" y="1857146"/>
            <a:ext cx="4288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维度</a:t>
            </a:r>
            <a:endParaRPr lang="en-US" sz="1200" dirty="0"/>
          </a:p>
        </p:txBody>
      </p:sp>
      <p:pic>
        <p:nvPicPr>
          <p:cNvPr id="11" name="Image 1" descr="preencoded.png">    </p:cNvPr>
          <p:cNvPicPr>
            <a:picLocks noChangeAspect="1"/>
          </p:cNvPicPr>
          <p:nvPr/>
        </p:nvPicPr>
        <p:blipFill>
          <a:blip r:embed="rId2"/>
          <a:srcRect l="0" r="0" t="-180" b="-180"/>
          <a:stretch/>
        </p:blipFill>
        <p:spPr>
          <a:xfrm>
            <a:off x="3173882" y="1876349"/>
            <a:ext cx="95098" cy="152705"/>
          </a:xfrm>
          <a:prstGeom prst="rect">
            <a:avLst/>
          </a:prstGeom>
        </p:spPr>
      </p:pic>
      <p:sp>
        <p:nvSpPr>
          <p:cNvPr id="12" name="Shape 8"/>
          <p:cNvSpPr/>
          <p:nvPr/>
        </p:nvSpPr>
        <p:spPr>
          <a:xfrm>
            <a:off x="7101230" y="1742846"/>
            <a:ext cx="4028846" cy="428854"/>
          </a:xfrm>
          <a:prstGeom prst="rect">
            <a:avLst/>
          </a:prstGeom>
          <a:solidFill>
            <a:srgbClr val="DBEAFE">
              <a:alpha val="40000"/>
            </a:srgbClr>
          </a:solidFill>
          <a:ln/>
        </p:spPr>
      </p:sp>
      <p:sp>
        <p:nvSpPr>
          <p:cNvPr id="13" name="Shape 9"/>
          <p:cNvSpPr/>
          <p:nvPr/>
        </p:nvSpPr>
        <p:spPr>
          <a:xfrm>
            <a:off x="7101230" y="2162556"/>
            <a:ext cx="4028846" cy="9144"/>
          </a:xfrm>
          <a:prstGeom prst="rect">
            <a:avLst/>
          </a:prstGeom>
          <a:solidFill>
            <a:srgbClr val="3B82F6">
              <a:alpha val="20000"/>
            </a:srgbClr>
          </a:solidFill>
          <a:ln/>
        </p:spPr>
      </p:sp>
      <p:sp>
        <p:nvSpPr>
          <p:cNvPr id="14" name="Text 10"/>
          <p:cNvSpPr txBox="1"/>
          <p:nvPr/>
        </p:nvSpPr>
        <p:spPr>
          <a:xfrm>
            <a:off x="3344875" y="1857146"/>
            <a:ext cx="8860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人民币基金</a:t>
            </a:r>
            <a:endParaRPr lang="en-US" sz="1200" dirty="0"/>
          </a:p>
        </p:txBody>
      </p:sp>
      <p:pic>
        <p:nvPicPr>
          <p:cNvPr id="15" name="Image 2" descr="preencoded.png">    </p:cNvPr>
          <p:cNvPicPr>
            <a:picLocks noChangeAspect="1"/>
          </p:cNvPicPr>
          <p:nvPr/>
        </p:nvPicPr>
        <p:blipFill>
          <a:blip r:embed="rId3"/>
          <a:srcRect l="0" r="0" t="-180" b="-180"/>
          <a:stretch/>
        </p:blipFill>
        <p:spPr>
          <a:xfrm>
            <a:off x="7197242" y="1876349"/>
            <a:ext cx="95098" cy="152705"/>
          </a:xfrm>
          <a:prstGeom prst="rect">
            <a:avLst/>
          </a:prstGeom>
        </p:spPr>
      </p:pic>
      <p:sp>
        <p:nvSpPr>
          <p:cNvPr id="16" name="Text 11"/>
          <p:cNvSpPr txBox="1"/>
          <p:nvPr/>
        </p:nvSpPr>
        <p:spPr>
          <a:xfrm>
            <a:off x="7368235" y="1857146"/>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美元基金</a:t>
            </a:r>
            <a:endParaRPr lang="en-US" sz="1200" dirty="0"/>
          </a:p>
        </p:txBody>
      </p:sp>
      <p:sp>
        <p:nvSpPr>
          <p:cNvPr id="17" name="Shape 12"/>
          <p:cNvSpPr/>
          <p:nvPr/>
        </p:nvSpPr>
        <p:spPr>
          <a:xfrm>
            <a:off x="1067105" y="2762402"/>
            <a:ext cx="2018995" cy="9144"/>
          </a:xfrm>
          <a:prstGeom prst="rect">
            <a:avLst/>
          </a:prstGeom>
          <a:solidFill>
            <a:srgbClr val="3B82F6">
              <a:alpha val="20000"/>
            </a:srgbClr>
          </a:solidFill>
          <a:ln/>
        </p:spPr>
      </p:sp>
      <p:sp>
        <p:nvSpPr>
          <p:cNvPr id="18" name="Shape 13"/>
          <p:cNvSpPr/>
          <p:nvPr/>
        </p:nvSpPr>
        <p:spPr>
          <a:xfrm>
            <a:off x="3078785" y="2762402"/>
            <a:ext cx="4028846" cy="9144"/>
          </a:xfrm>
          <a:prstGeom prst="rect">
            <a:avLst/>
          </a:prstGeom>
          <a:solidFill>
            <a:srgbClr val="3B82F6">
              <a:alpha val="20000"/>
            </a:srgbClr>
          </a:solidFill>
          <a:ln/>
        </p:spPr>
      </p:sp>
      <p:sp>
        <p:nvSpPr>
          <p:cNvPr id="19" name="Shape 14"/>
          <p:cNvSpPr/>
          <p:nvPr/>
        </p:nvSpPr>
        <p:spPr>
          <a:xfrm>
            <a:off x="7101230" y="2762402"/>
            <a:ext cx="4028846" cy="9144"/>
          </a:xfrm>
          <a:prstGeom prst="rect">
            <a:avLst/>
          </a:prstGeom>
          <a:solidFill>
            <a:srgbClr val="3B82F6">
              <a:alpha val="20000"/>
            </a:srgbClr>
          </a:solidFill>
          <a:ln/>
        </p:spPr>
      </p:sp>
      <p:sp>
        <p:nvSpPr>
          <p:cNvPr id="20" name="Shape 15"/>
          <p:cNvSpPr/>
          <p:nvPr/>
        </p:nvSpPr>
        <p:spPr>
          <a:xfrm>
            <a:off x="1067105" y="3343046"/>
            <a:ext cx="2018995" cy="9144"/>
          </a:xfrm>
          <a:prstGeom prst="rect">
            <a:avLst/>
          </a:prstGeom>
          <a:solidFill>
            <a:srgbClr val="3B82F6">
              <a:alpha val="20000"/>
            </a:srgbClr>
          </a:solidFill>
          <a:ln/>
        </p:spPr>
      </p:sp>
      <p:sp>
        <p:nvSpPr>
          <p:cNvPr id="21" name="Shape 16"/>
          <p:cNvSpPr/>
          <p:nvPr/>
        </p:nvSpPr>
        <p:spPr>
          <a:xfrm>
            <a:off x="3078785" y="3343046"/>
            <a:ext cx="4028846" cy="9144"/>
          </a:xfrm>
          <a:prstGeom prst="rect">
            <a:avLst/>
          </a:prstGeom>
          <a:solidFill>
            <a:srgbClr val="3B82F6">
              <a:alpha val="20000"/>
            </a:srgbClr>
          </a:solidFill>
          <a:ln/>
        </p:spPr>
      </p:sp>
      <p:sp>
        <p:nvSpPr>
          <p:cNvPr id="22" name="Shape 17"/>
          <p:cNvSpPr/>
          <p:nvPr/>
        </p:nvSpPr>
        <p:spPr>
          <a:xfrm>
            <a:off x="7101230" y="3343046"/>
            <a:ext cx="4028846" cy="9144"/>
          </a:xfrm>
          <a:prstGeom prst="rect">
            <a:avLst/>
          </a:prstGeom>
          <a:solidFill>
            <a:srgbClr val="3B82F6">
              <a:alpha val="20000"/>
            </a:srgbClr>
          </a:solidFill>
          <a:ln/>
        </p:spPr>
      </p:sp>
      <p:sp>
        <p:nvSpPr>
          <p:cNvPr id="23" name="Shape 18"/>
          <p:cNvSpPr/>
          <p:nvPr/>
        </p:nvSpPr>
        <p:spPr>
          <a:xfrm>
            <a:off x="1067105" y="3924605"/>
            <a:ext cx="2018995" cy="9144"/>
          </a:xfrm>
          <a:prstGeom prst="rect">
            <a:avLst/>
          </a:prstGeom>
          <a:solidFill>
            <a:srgbClr val="3B82F6">
              <a:alpha val="20000"/>
            </a:srgbClr>
          </a:solidFill>
          <a:ln/>
        </p:spPr>
      </p:sp>
      <p:sp>
        <p:nvSpPr>
          <p:cNvPr id="24" name="Shape 19"/>
          <p:cNvSpPr/>
          <p:nvPr/>
        </p:nvSpPr>
        <p:spPr>
          <a:xfrm>
            <a:off x="3078785" y="3924605"/>
            <a:ext cx="4028846" cy="9144"/>
          </a:xfrm>
          <a:prstGeom prst="rect">
            <a:avLst/>
          </a:prstGeom>
          <a:solidFill>
            <a:srgbClr val="3B82F6">
              <a:alpha val="20000"/>
            </a:srgbClr>
          </a:solidFill>
          <a:ln/>
        </p:spPr>
      </p:sp>
      <p:sp>
        <p:nvSpPr>
          <p:cNvPr id="25" name="Shape 20"/>
          <p:cNvSpPr/>
          <p:nvPr/>
        </p:nvSpPr>
        <p:spPr>
          <a:xfrm>
            <a:off x="7101230" y="3924605"/>
            <a:ext cx="4028846" cy="9144"/>
          </a:xfrm>
          <a:prstGeom prst="rect">
            <a:avLst/>
          </a:prstGeom>
          <a:solidFill>
            <a:srgbClr val="3B82F6">
              <a:alpha val="20000"/>
            </a:srgbClr>
          </a:solidFill>
          <a:ln/>
        </p:spPr>
      </p:sp>
      <p:sp>
        <p:nvSpPr>
          <p:cNvPr id="26" name="Text 21"/>
          <p:cNvSpPr txBox="1"/>
          <p:nvPr/>
        </p:nvSpPr>
        <p:spPr>
          <a:xfrm>
            <a:off x="1162202" y="2371954"/>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投资偏好</a:t>
            </a:r>
            <a:endParaRPr lang="en-US" sz="1200" dirty="0"/>
          </a:p>
        </p:txBody>
      </p:sp>
      <p:sp>
        <p:nvSpPr>
          <p:cNvPr id="27" name="Text 22"/>
          <p:cNvSpPr txBox="1"/>
          <p:nvPr/>
        </p:nvSpPr>
        <p:spPr>
          <a:xfrm>
            <a:off x="1162202" y="2962656"/>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投资决策</a:t>
            </a:r>
            <a:endParaRPr lang="en-US" sz="1200" dirty="0"/>
          </a:p>
        </p:txBody>
      </p:sp>
      <p:sp>
        <p:nvSpPr>
          <p:cNvPr id="28" name="Text 23"/>
          <p:cNvSpPr txBox="1"/>
          <p:nvPr/>
        </p:nvSpPr>
        <p:spPr>
          <a:xfrm>
            <a:off x="1162202" y="3543300"/>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政策限制</a:t>
            </a:r>
            <a:endParaRPr lang="en-US" sz="1200" dirty="0"/>
          </a:p>
        </p:txBody>
      </p:sp>
      <p:sp>
        <p:nvSpPr>
          <p:cNvPr id="29" name="Text 24"/>
          <p:cNvSpPr txBox="1"/>
          <p:nvPr/>
        </p:nvSpPr>
        <p:spPr>
          <a:xfrm>
            <a:off x="1162202" y="4123944"/>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估值水平</a:t>
            </a:r>
            <a:endParaRPr lang="en-US" sz="1200" dirty="0"/>
          </a:p>
        </p:txBody>
      </p:sp>
      <p:sp>
        <p:nvSpPr>
          <p:cNvPr id="30" name="Shape 25"/>
          <p:cNvSpPr/>
          <p:nvPr/>
        </p:nvSpPr>
        <p:spPr>
          <a:xfrm>
            <a:off x="3173882" y="2266798"/>
            <a:ext cx="466344" cy="209398"/>
          </a:xfrm>
          <a:prstGeom prst="roundRect">
            <a:avLst>
              <a:gd name="adj" fmla="val 79396"/>
            </a:avLst>
          </a:prstGeom>
          <a:solidFill>
            <a:srgbClr val="DBEAFE"/>
          </a:solidFill>
          <a:ln/>
        </p:spPr>
      </p:sp>
      <p:sp>
        <p:nvSpPr>
          <p:cNvPr id="31" name="Shape 26"/>
          <p:cNvSpPr/>
          <p:nvPr/>
        </p:nvSpPr>
        <p:spPr>
          <a:xfrm>
            <a:off x="3669487" y="2266798"/>
            <a:ext cx="466344" cy="209398"/>
          </a:xfrm>
          <a:prstGeom prst="roundRect">
            <a:avLst>
              <a:gd name="adj" fmla="val 79396"/>
            </a:avLst>
          </a:prstGeom>
          <a:solidFill>
            <a:srgbClr val="DBEAFE"/>
          </a:solidFill>
          <a:ln/>
        </p:spPr>
      </p:sp>
      <p:sp>
        <p:nvSpPr>
          <p:cNvPr id="32" name="Shape 27"/>
          <p:cNvSpPr/>
          <p:nvPr/>
        </p:nvSpPr>
        <p:spPr>
          <a:xfrm>
            <a:off x="4164178" y="2266798"/>
            <a:ext cx="580644" cy="209398"/>
          </a:xfrm>
          <a:prstGeom prst="roundRect">
            <a:avLst>
              <a:gd name="adj" fmla="val 79396"/>
            </a:avLst>
          </a:prstGeom>
          <a:solidFill>
            <a:srgbClr val="DBEAFE"/>
          </a:solidFill>
          <a:ln/>
        </p:spPr>
      </p:sp>
      <p:sp>
        <p:nvSpPr>
          <p:cNvPr id="33" name="Text 28"/>
          <p:cNvSpPr txBox="1"/>
          <p:nvPr/>
        </p:nvSpPr>
        <p:spPr>
          <a:xfrm>
            <a:off x="3230575" y="2295144"/>
            <a:ext cx="4389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硬科技</a:t>
            </a:r>
            <a:endParaRPr lang="en-US" sz="900" dirty="0"/>
          </a:p>
        </p:txBody>
      </p:sp>
      <p:sp>
        <p:nvSpPr>
          <p:cNvPr id="34" name="Text 29"/>
          <p:cNvSpPr txBox="1"/>
          <p:nvPr/>
        </p:nvSpPr>
        <p:spPr>
          <a:xfrm>
            <a:off x="3726180" y="2295144"/>
            <a:ext cx="4389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国产化</a:t>
            </a:r>
            <a:endParaRPr lang="en-US" sz="900" dirty="0"/>
          </a:p>
        </p:txBody>
      </p:sp>
      <p:sp>
        <p:nvSpPr>
          <p:cNvPr id="35" name="Text 30"/>
          <p:cNvSpPr txBox="1"/>
          <p:nvPr/>
        </p:nvSpPr>
        <p:spPr>
          <a:xfrm>
            <a:off x="4221785" y="2295144"/>
            <a:ext cx="553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产业升级</a:t>
            </a:r>
            <a:endParaRPr lang="en-US" sz="900" dirty="0"/>
          </a:p>
        </p:txBody>
      </p:sp>
      <p:sp>
        <p:nvSpPr>
          <p:cNvPr id="36" name="Text 31"/>
          <p:cNvSpPr txBox="1"/>
          <p:nvPr/>
        </p:nvSpPr>
        <p:spPr>
          <a:xfrm>
            <a:off x="3173882" y="2514600"/>
            <a:ext cx="24862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符合国家发展战略方向，偏好企业服务、工业AI</a:t>
            </a:r>
            <a:endParaRPr lang="en-US" sz="900" dirty="0"/>
          </a:p>
        </p:txBody>
      </p:sp>
      <p:sp>
        <p:nvSpPr>
          <p:cNvPr id="37" name="Text 32"/>
          <p:cNvSpPr txBox="1"/>
          <p:nvPr/>
        </p:nvSpPr>
        <p:spPr>
          <a:xfrm>
            <a:off x="7197242" y="2514600"/>
            <a:ext cx="26106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更激进，注重增长潜力与退出机制，偏好消费科技</a:t>
            </a:r>
            <a:endParaRPr lang="en-US" sz="900" dirty="0"/>
          </a:p>
        </p:txBody>
      </p:sp>
      <p:sp>
        <p:nvSpPr>
          <p:cNvPr id="38" name="Text 33"/>
          <p:cNvSpPr txBox="1"/>
          <p:nvPr/>
        </p:nvSpPr>
        <p:spPr>
          <a:xfrm>
            <a:off x="3173882" y="3095244"/>
            <a:ext cx="19248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国资背景基金需多层审批，风控严格</a:t>
            </a:r>
            <a:endParaRPr lang="en-US" sz="900" dirty="0"/>
          </a:p>
        </p:txBody>
      </p:sp>
      <p:sp>
        <p:nvSpPr>
          <p:cNvPr id="39" name="Text 34"/>
          <p:cNvSpPr txBox="1"/>
          <p:nvPr/>
        </p:nvSpPr>
        <p:spPr>
          <a:xfrm>
            <a:off x="7197242" y="3095244"/>
            <a:ext cx="150510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GP决策权更大，响应速度快</a:t>
            </a:r>
            <a:endParaRPr lang="en-US" sz="900" dirty="0"/>
          </a:p>
        </p:txBody>
      </p:sp>
      <p:sp>
        <p:nvSpPr>
          <p:cNvPr id="40" name="Text 35"/>
          <p:cNvSpPr txBox="1"/>
          <p:nvPr/>
        </p:nvSpPr>
        <p:spPr>
          <a:xfrm>
            <a:off x="3173882" y="3676802"/>
            <a:ext cx="22677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政府引导基金占比高，注册地限制逐步放松</a:t>
            </a:r>
            <a:endParaRPr lang="en-US" sz="900" dirty="0"/>
          </a:p>
        </p:txBody>
      </p:sp>
      <p:sp>
        <p:nvSpPr>
          <p:cNvPr id="41" name="Text 36"/>
          <p:cNvSpPr txBox="1"/>
          <p:nvPr/>
        </p:nvSpPr>
        <p:spPr>
          <a:xfrm>
            <a:off x="7197242" y="3676802"/>
            <a:ext cx="19147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涉及半导体、量子信息和高级AI领域</a:t>
            </a:r>
            <a:endParaRPr lang="en-US" sz="900" dirty="0"/>
          </a:p>
        </p:txBody>
      </p:sp>
      <p:sp>
        <p:nvSpPr>
          <p:cNvPr id="42" name="Text 37"/>
          <p:cNvSpPr txBox="1"/>
          <p:nvPr/>
        </p:nvSpPr>
        <p:spPr>
          <a:xfrm>
            <a:off x="3173882" y="4257446"/>
            <a:ext cx="190561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AI早期项目估值比美元低20%-30%</a:t>
            </a:r>
            <a:endParaRPr lang="en-US" sz="900" dirty="0"/>
          </a:p>
        </p:txBody>
      </p:sp>
      <p:sp>
        <p:nvSpPr>
          <p:cNvPr id="43" name="Text 38"/>
          <p:cNvSpPr txBox="1"/>
          <p:nvPr/>
        </p:nvSpPr>
        <p:spPr>
          <a:xfrm>
            <a:off x="7197242" y="4257446"/>
            <a:ext cx="15718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AI早期项目早期估值溢价明显</a:t>
            </a:r>
            <a:endParaRPr lang="en-US" sz="900" dirty="0"/>
          </a:p>
        </p:txBody>
      </p:sp>
      <p:sp>
        <p:nvSpPr>
          <p:cNvPr id="44" name="Shape 39"/>
          <p:cNvSpPr/>
          <p:nvPr/>
        </p:nvSpPr>
        <p:spPr>
          <a:xfrm>
            <a:off x="7197242" y="2266798"/>
            <a:ext cx="400507" cy="209398"/>
          </a:xfrm>
          <a:prstGeom prst="roundRect">
            <a:avLst>
              <a:gd name="adj" fmla="val 79396"/>
            </a:avLst>
          </a:prstGeom>
          <a:solidFill>
            <a:srgbClr val="D1FAE5"/>
          </a:solidFill>
          <a:ln/>
        </p:spPr>
      </p:sp>
      <p:sp>
        <p:nvSpPr>
          <p:cNvPr id="45" name="Shape 40"/>
          <p:cNvSpPr/>
          <p:nvPr/>
        </p:nvSpPr>
        <p:spPr>
          <a:xfrm>
            <a:off x="7627925" y="2266798"/>
            <a:ext cx="580644" cy="209398"/>
          </a:xfrm>
          <a:prstGeom prst="roundRect">
            <a:avLst>
              <a:gd name="adj" fmla="val 79396"/>
            </a:avLst>
          </a:prstGeom>
          <a:solidFill>
            <a:srgbClr val="D1FAE5"/>
          </a:solidFill>
          <a:ln/>
        </p:spPr>
      </p:sp>
      <p:sp>
        <p:nvSpPr>
          <p:cNvPr id="46" name="Shape 41"/>
          <p:cNvSpPr/>
          <p:nvPr/>
        </p:nvSpPr>
        <p:spPr>
          <a:xfrm>
            <a:off x="8242402" y="2266798"/>
            <a:ext cx="504749" cy="209398"/>
          </a:xfrm>
          <a:prstGeom prst="roundRect">
            <a:avLst>
              <a:gd name="adj" fmla="val 79396"/>
            </a:avLst>
          </a:prstGeom>
          <a:solidFill>
            <a:srgbClr val="D1FAE5"/>
          </a:solidFill>
          <a:ln/>
        </p:spPr>
      </p:sp>
      <p:sp>
        <p:nvSpPr>
          <p:cNvPr id="47" name="Text 42"/>
          <p:cNvSpPr txBox="1"/>
          <p:nvPr/>
        </p:nvSpPr>
        <p:spPr>
          <a:xfrm>
            <a:off x="7253935" y="2295144"/>
            <a:ext cx="372161"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AIGC</a:t>
            </a:r>
            <a:endParaRPr lang="en-US" sz="900" dirty="0"/>
          </a:p>
        </p:txBody>
      </p:sp>
      <p:sp>
        <p:nvSpPr>
          <p:cNvPr id="48" name="Text 43"/>
          <p:cNvSpPr txBox="1"/>
          <p:nvPr/>
        </p:nvSpPr>
        <p:spPr>
          <a:xfrm>
            <a:off x="7684618" y="2295144"/>
            <a:ext cx="55321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AI Agent</a:t>
            </a:r>
            <a:endParaRPr lang="en-US" sz="900" dirty="0"/>
          </a:p>
        </p:txBody>
      </p:sp>
      <p:sp>
        <p:nvSpPr>
          <p:cNvPr id="49" name="Text 44"/>
          <p:cNvSpPr txBox="1"/>
          <p:nvPr/>
        </p:nvSpPr>
        <p:spPr>
          <a:xfrm>
            <a:off x="8299094" y="2295144"/>
            <a:ext cx="47640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2C应用</a:t>
            </a:r>
            <a:endParaRPr lang="en-US" sz="900" dirty="0"/>
          </a:p>
        </p:txBody>
      </p:sp>
      <p:sp>
        <p:nvSpPr>
          <p:cNvPr id="50" name="Text 45"/>
          <p:cNvSpPr txBox="1"/>
          <p:nvPr/>
        </p:nvSpPr>
        <p:spPr>
          <a:xfrm>
            <a:off x="3173882" y="2876702"/>
            <a:ext cx="190103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流程复杂、周期长（1-3个月）</a:t>
            </a:r>
            <a:endParaRPr lang="en-US" sz="1000" dirty="0"/>
          </a:p>
        </p:txBody>
      </p:sp>
      <p:sp>
        <p:nvSpPr>
          <p:cNvPr id="51" name="Text 46"/>
          <p:cNvSpPr txBox="1"/>
          <p:nvPr/>
        </p:nvSpPr>
        <p:spPr>
          <a:xfrm>
            <a:off x="7197242" y="2876702"/>
            <a:ext cx="1500530"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相对高效（2周-1个月）</a:t>
            </a:r>
            <a:endParaRPr lang="en-US" sz="1000" dirty="0"/>
          </a:p>
        </p:txBody>
      </p:sp>
      <p:sp>
        <p:nvSpPr>
          <p:cNvPr id="52" name="Text 47"/>
          <p:cNvSpPr txBox="1"/>
          <p:nvPr/>
        </p:nvSpPr>
        <p:spPr>
          <a:xfrm>
            <a:off x="3173882" y="3457346"/>
            <a:ext cx="17007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地方引导基金返投比例要求</a:t>
            </a:r>
            <a:endParaRPr lang="en-US" sz="1000" dirty="0"/>
          </a:p>
        </p:txBody>
      </p:sp>
      <p:sp>
        <p:nvSpPr>
          <p:cNvPr id="53" name="Text 48"/>
          <p:cNvSpPr txBox="1"/>
          <p:nvPr/>
        </p:nvSpPr>
        <p:spPr>
          <a:xfrm>
            <a:off x="7197242" y="3457346"/>
            <a:ext cx="24816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美国对华AI投资限制（2025年1月生效）</a:t>
            </a:r>
            <a:endParaRPr lang="en-US" sz="1000" dirty="0"/>
          </a:p>
        </p:txBody>
      </p:sp>
      <p:sp>
        <p:nvSpPr>
          <p:cNvPr id="54" name="Text 49"/>
          <p:cNvSpPr txBox="1"/>
          <p:nvPr/>
        </p:nvSpPr>
        <p:spPr>
          <a:xfrm>
            <a:off x="3173882" y="4038905"/>
            <a:ext cx="18342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相对保守，基于国内市场规模</a:t>
            </a:r>
            <a:endParaRPr lang="en-US" sz="1000" dirty="0"/>
          </a:p>
        </p:txBody>
      </p:sp>
      <p:sp>
        <p:nvSpPr>
          <p:cNvPr id="55" name="Text 50"/>
          <p:cNvSpPr txBox="1"/>
          <p:nvPr/>
        </p:nvSpPr>
        <p:spPr>
          <a:xfrm>
            <a:off x="7197242" y="4038905"/>
            <a:ext cx="21003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估值普遍较高，基于全球市场潜力</a:t>
            </a:r>
            <a:endParaRPr lang="en-US" sz="1000" dirty="0"/>
          </a:p>
        </p:txBody>
      </p:sp>
      <p:sp>
        <p:nvSpPr>
          <p:cNvPr id="56" name="Shape 51"/>
          <p:cNvSpPr/>
          <p:nvPr/>
        </p:nvSpPr>
        <p:spPr>
          <a:xfrm>
            <a:off x="1067105" y="4809744"/>
            <a:ext cx="4914900" cy="990295"/>
          </a:xfrm>
          <a:prstGeom prst="roundRect">
            <a:avLst>
              <a:gd name="adj" fmla="val 5327"/>
            </a:avLst>
          </a:prstGeom>
          <a:solidFill>
            <a:srgbClr val="EFF6FF"/>
          </a:solidFill>
          <a:ln/>
        </p:spPr>
      </p:sp>
      <p:sp>
        <p:nvSpPr>
          <p:cNvPr id="57" name="Shape 52"/>
          <p:cNvSpPr/>
          <p:nvPr/>
        </p:nvSpPr>
        <p:spPr>
          <a:xfrm>
            <a:off x="1067105" y="4809744"/>
            <a:ext cx="28346" cy="990295"/>
          </a:xfrm>
          <a:prstGeom prst="rect">
            <a:avLst/>
          </a:prstGeom>
          <a:solidFill>
            <a:srgbClr val="2563EB"/>
          </a:solidFill>
          <a:ln/>
        </p:spPr>
      </p:sp>
      <p:pic>
        <p:nvPicPr>
          <p:cNvPr id="58" name="Image 3" descr="preencoded.png">    </p:cNvPr>
          <p:cNvPicPr>
            <a:picLocks noChangeAspect="1"/>
          </p:cNvPicPr>
          <p:nvPr/>
        </p:nvPicPr>
        <p:blipFill>
          <a:blip r:embed="rId4"/>
          <a:srcRect l="0" r="0" t="0" b="0"/>
          <a:stretch/>
        </p:blipFill>
        <p:spPr>
          <a:xfrm>
            <a:off x="1209751" y="5000854"/>
            <a:ext cx="152705" cy="152705"/>
          </a:xfrm>
          <a:prstGeom prst="rect">
            <a:avLst/>
          </a:prstGeom>
        </p:spPr>
      </p:pic>
      <p:sp>
        <p:nvSpPr>
          <p:cNvPr id="59" name="Shape 53"/>
          <p:cNvSpPr/>
          <p:nvPr/>
        </p:nvSpPr>
        <p:spPr>
          <a:xfrm>
            <a:off x="6210605" y="4809744"/>
            <a:ext cx="4914900" cy="990295"/>
          </a:xfrm>
          <a:prstGeom prst="roundRect">
            <a:avLst>
              <a:gd name="adj" fmla="val 5327"/>
            </a:avLst>
          </a:prstGeom>
          <a:solidFill>
            <a:srgbClr val="EFF6FF"/>
          </a:solidFill>
          <a:ln/>
        </p:spPr>
      </p:sp>
      <p:sp>
        <p:nvSpPr>
          <p:cNvPr id="60" name="Shape 54"/>
          <p:cNvSpPr/>
          <p:nvPr/>
        </p:nvSpPr>
        <p:spPr>
          <a:xfrm>
            <a:off x="6210605" y="4809744"/>
            <a:ext cx="28346" cy="990295"/>
          </a:xfrm>
          <a:prstGeom prst="rect">
            <a:avLst/>
          </a:prstGeom>
          <a:solidFill>
            <a:srgbClr val="2563EB"/>
          </a:solidFill>
          <a:ln/>
        </p:spPr>
      </p:sp>
      <p:sp>
        <p:nvSpPr>
          <p:cNvPr id="61" name="Text 55"/>
          <p:cNvSpPr txBox="1"/>
          <p:nvPr/>
        </p:nvSpPr>
        <p:spPr>
          <a:xfrm>
            <a:off x="1438351" y="4981651"/>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投资规模差距</a:t>
            </a:r>
            <a:endParaRPr lang="en-US" sz="1200" dirty="0"/>
          </a:p>
        </p:txBody>
      </p:sp>
      <p:sp>
        <p:nvSpPr>
          <p:cNvPr id="62" name="Text 56"/>
          <p:cNvSpPr txBox="1"/>
          <p:nvPr/>
        </p:nvSpPr>
        <p:spPr>
          <a:xfrm>
            <a:off x="6620256" y="4981651"/>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策略转型趋势</a:t>
            </a:r>
            <a:endParaRPr lang="en-US" sz="1200" dirty="0"/>
          </a:p>
        </p:txBody>
      </p:sp>
      <p:sp>
        <p:nvSpPr>
          <p:cNvPr id="63" name="Text 57"/>
          <p:cNvSpPr txBox="1"/>
          <p:nvPr/>
        </p:nvSpPr>
        <p:spPr>
          <a:xfrm>
            <a:off x="1209751" y="5277002"/>
            <a:ext cx="46250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中美AI投资规模相差约4倍，2023年美国创投市场投向AI约250亿美元，中国仅为十几亿美元</a:t>
            </a:r>
            <a:endParaRPr lang="en-US" sz="1000" dirty="0"/>
          </a:p>
        </p:txBody>
      </p:sp>
      <p:pic>
        <p:nvPicPr>
          <p:cNvPr id="64" name="Image 4" descr="preencoded.png">    </p:cNvPr>
          <p:cNvPicPr>
            <a:picLocks noChangeAspect="1"/>
          </p:cNvPicPr>
          <p:nvPr/>
        </p:nvPicPr>
        <p:blipFill>
          <a:blip r:embed="rId5"/>
          <a:srcRect l="0" r="0" t="-180" b="-180"/>
          <a:stretch/>
        </p:blipFill>
        <p:spPr>
          <a:xfrm>
            <a:off x="6353251" y="5000854"/>
            <a:ext cx="190195" cy="152705"/>
          </a:xfrm>
          <a:prstGeom prst="rect">
            <a:avLst/>
          </a:prstGeom>
        </p:spPr>
      </p:pic>
      <p:sp>
        <p:nvSpPr>
          <p:cNvPr id="65" name="Text 58"/>
          <p:cNvSpPr txBox="1"/>
          <p:nvPr/>
        </p:nvSpPr>
        <p:spPr>
          <a:xfrm>
            <a:off x="6353251" y="5277002"/>
            <a:ext cx="46341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人民币基金正逐步向市场化转型，美元基金因监管收紧将更谨慎投资中国AI基础设施领域</a:t>
            </a:r>
            <a:endParaRPr lang="en-US" sz="1000" dirty="0"/>
          </a:p>
        </p:txBody>
      </p:sp>
      <p:sp>
        <p:nvSpPr>
          <p:cNvPr id="66" name="Shape 59"/>
          <p:cNvSpPr/>
          <p:nvPr/>
        </p:nvSpPr>
        <p:spPr>
          <a:xfrm>
            <a:off x="1067105" y="6029554"/>
            <a:ext cx="10058400" cy="800100"/>
          </a:xfrm>
          <a:prstGeom prst="roundRect">
            <a:avLst>
              <a:gd name="adj" fmla="val 8163"/>
            </a:avLst>
          </a:prstGeom>
          <a:solidFill>
            <a:srgbClr val="FFFBEB"/>
          </a:solidFill>
          <a:ln/>
        </p:spPr>
      </p:sp>
      <p:pic>
        <p:nvPicPr>
          <p:cNvPr id="67" name="Image 5" descr="preencoded.png">    </p:cNvPr>
          <p:cNvPicPr>
            <a:picLocks noChangeAspect="1"/>
          </p:cNvPicPr>
          <p:nvPr/>
        </p:nvPicPr>
        <p:blipFill>
          <a:blip r:embed="rId6"/>
          <a:srcRect l="0" r="0" t="-100" b="-100"/>
          <a:stretch/>
        </p:blipFill>
        <p:spPr>
          <a:xfrm>
            <a:off x="1218895" y="6219749"/>
            <a:ext cx="114300" cy="152705"/>
          </a:xfrm>
          <a:prstGeom prst="rect">
            <a:avLst/>
          </a:prstGeom>
        </p:spPr>
      </p:pic>
      <p:sp>
        <p:nvSpPr>
          <p:cNvPr id="68" name="Text 60"/>
          <p:cNvSpPr txBox="1"/>
          <p:nvPr/>
        </p:nvSpPr>
        <p:spPr>
          <a:xfrm>
            <a:off x="1410005" y="6200546"/>
            <a:ext cx="1038758" cy="191110"/>
          </a:xfrm>
          <a:prstGeom prst="rect">
            <a:avLst/>
          </a:prstGeom>
          <a:noFill/>
          <a:ln/>
        </p:spPr>
        <p:txBody>
          <a:bodyPr wrap="square" lIns="0" tIns="0" rIns="0" bIns="0" rtlCol="0" anchor="ctr"/>
          <a:lstStyle/>
          <a:p>
            <a:pPr algn="l" indent="0" marL="0">
              <a:buNone/>
            </a:pPr>
            <a:r>
              <a:rPr lang="en-US" sz="1200" b="1" dirty="0">
                <a:solidFill>
                  <a:srgbClr val="92400E"/>
                </a:solidFill>
                <a:latin typeface="Inter" pitchFamily="34" charset="0"/>
                <a:ea typeface="Inter" pitchFamily="34" charset="-122"/>
                <a:cs typeface="Inter" pitchFamily="34" charset="-120"/>
              </a:rPr>
              <a:t>融资策略提示</a:t>
            </a:r>
            <a:endParaRPr lang="en-US" sz="1200" dirty="0"/>
          </a:p>
        </p:txBody>
      </p:sp>
      <p:sp>
        <p:nvSpPr>
          <p:cNvPr id="69" name="Text 61"/>
          <p:cNvSpPr txBox="1"/>
          <p:nvPr/>
        </p:nvSpPr>
        <p:spPr>
          <a:xfrm>
            <a:off x="1218895" y="6495898"/>
            <a:ext cx="8082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创业者应根据项目属性选择适合的基金类型：ToB企业服务、硬科技类项目更适合人民币基金；高增长消费类、出海项目更适合美元基金</a:t>
            </a:r>
            <a:endParaRPr lang="en-US" sz="1000" dirty="0"/>
          </a:p>
        </p:txBody>
      </p:sp>
      <p:sp>
        <p:nvSpPr>
          <p:cNvPr id="70" name="Shape 62"/>
          <p:cNvSpPr/>
          <p:nvPr/>
        </p:nvSpPr>
        <p:spPr>
          <a:xfrm>
            <a:off x="1067105" y="6829654"/>
            <a:ext cx="10058400" cy="9144"/>
          </a:xfrm>
          <a:prstGeom prst="rect">
            <a:avLst/>
          </a:prstGeom>
          <a:solidFill>
            <a:srgbClr val="E5E7EB"/>
          </a:solidFill>
          <a:ln/>
        </p:spPr>
      </p:sp>
      <p:sp>
        <p:nvSpPr>
          <p:cNvPr id="71" name="Text 63"/>
          <p:cNvSpPr txBox="1"/>
          <p:nvPr/>
        </p:nvSpPr>
        <p:spPr>
          <a:xfrm>
            <a:off x="1067105" y="6991502"/>
            <a:ext cx="35250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数据来源：清科研究中心，中国银行研究院，华尔街见闻，智源社区</a:t>
            </a:r>
            <a:endParaRPr lang="en-US" sz="900" dirty="0"/>
          </a:p>
        </p:txBody>
      </p:sp>
      <p:pic>
        <p:nvPicPr>
          <p:cNvPr id="72" name="Image 6" descr="preencoded.png">    </p:cNvPr>
          <p:cNvPicPr>
            <a:picLocks noChangeAspect="1"/>
          </p:cNvPicPr>
          <p:nvPr/>
        </p:nvPicPr>
        <p:blipFill>
          <a:blip r:embed="rId7"/>
          <a:srcRect l="0" r="0" t="0" b="0"/>
          <a:stretch/>
        </p:blipFill>
        <p:spPr>
          <a:xfrm>
            <a:off x="8793785" y="7005218"/>
            <a:ext cx="114300" cy="114300"/>
          </a:xfrm>
          <a:prstGeom prst="rect">
            <a:avLst/>
          </a:prstGeom>
        </p:spPr>
      </p:pic>
      <p:sp>
        <p:nvSpPr>
          <p:cNvPr id="73" name="Text 64"/>
          <p:cNvSpPr txBox="1"/>
          <p:nvPr/>
        </p:nvSpPr>
        <p:spPr>
          <a:xfrm>
            <a:off x="8946490" y="6991502"/>
            <a:ext cx="22677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更新于2025年9月，政策解读基于最新法规</a:t>
            </a:r>
            <a:endParaRPr lang="en-US" sz="900" dirty="0"/>
          </a:p>
        </p:txBody>
      </p:sp>
      <p:sp>
        <p:nvSpPr>
          <p:cNvPr id="74" name="Shape 65"/>
          <p:cNvSpPr/>
          <p:nvPr/>
        </p:nvSpPr>
        <p:spPr>
          <a:xfrm>
            <a:off x="10420502" y="1143000"/>
            <a:ext cx="57607" cy="57607"/>
          </a:xfrm>
          <a:prstGeom prst="ellipse">
            <a:avLst/>
          </a:prstGeom>
          <a:solidFill>
            <a:srgbClr val="3B82F6"/>
          </a:solidFill>
          <a:ln/>
        </p:spPr>
      </p:sp>
      <p:sp>
        <p:nvSpPr>
          <p:cNvPr id="75" name="Shape 66"/>
          <p:cNvSpPr/>
          <p:nvPr/>
        </p:nvSpPr>
        <p:spPr>
          <a:xfrm>
            <a:off x="9849002" y="1429207"/>
            <a:ext cx="57607" cy="57607"/>
          </a:xfrm>
          <a:prstGeom prst="ellipse">
            <a:avLst/>
          </a:prstGeom>
          <a:solidFill>
            <a:srgbClr val="3B82F6"/>
          </a:solidFill>
          <a:ln/>
        </p:spPr>
      </p:sp>
      <p:sp>
        <p:nvSpPr>
          <p:cNvPr id="76" name="Shape 67"/>
          <p:cNvSpPr/>
          <p:nvPr/>
        </p:nvSpPr>
        <p:spPr>
          <a:xfrm>
            <a:off x="10610698" y="1714500"/>
            <a:ext cx="57607" cy="57607"/>
          </a:xfrm>
          <a:prstGeom prst="ellipse">
            <a:avLst/>
          </a:prstGeom>
          <a:solidFill>
            <a:srgbClr val="3B82F6"/>
          </a:solidFill>
          <a:ln/>
        </p:spPr>
      </p:sp>
      <p:sp>
        <p:nvSpPr>
          <p:cNvPr id="77" name="Shape 68"/>
          <p:cNvSpPr/>
          <p:nvPr/>
        </p:nvSpPr>
        <p:spPr>
          <a:xfrm>
            <a:off x="9867290" y="1314907"/>
            <a:ext cx="571500" cy="9144"/>
          </a:xfrm>
          <a:prstGeom prst="rect">
            <a:avLst/>
          </a:prstGeom>
          <a:solidFill>
            <a:srgbClr val="3B82F6">
              <a:alpha val="20000"/>
            </a:srgbClr>
          </a:solidFill>
          <a:ln/>
        </p:spPr>
      </p:sp>
      <p:sp>
        <p:nvSpPr>
          <p:cNvPr id="78" name="Shape 69"/>
          <p:cNvSpPr/>
          <p:nvPr/>
        </p:nvSpPr>
        <p:spPr>
          <a:xfrm>
            <a:off x="8405165" y="1326794"/>
            <a:ext cx="761695" cy="9144"/>
          </a:xfrm>
          <a:prstGeom prst="rect">
            <a:avLst/>
          </a:prstGeom>
          <a:solidFill>
            <a:srgbClr val="3B82F6">
              <a:alpha val="20000"/>
            </a:srgbClr>
          </a:solidFill>
          <a:ln/>
        </p:spPr>
      </p:sp>
      <p:sp>
        <p:nvSpPr>
          <p:cNvPr id="79" name="Text 70"/>
          <p:cNvSpPr txBox="1"/>
          <p:nvPr/>
        </p:nvSpPr>
        <p:spPr>
          <a:xfrm>
            <a:off x="1067105" y="609905"/>
            <a:ext cx="49011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人民币/美元基金区别引发的趋势变化</a:t>
            </a:r>
            <a:endParaRPr lang="en-US" sz="2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Shape 0"/>
          <p:cNvSpPr/>
          <p:nvPr/>
        </p:nvSpPr>
        <p:spPr>
          <a:xfrm>
            <a:off x="0" y="0"/>
            <a:ext cx="12191695" cy="9620402"/>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6953098"/>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Agent创业公司各轮次资金规模、估值及融资热力案例速览</a:t>
            </a:r>
            <a:endParaRPr lang="en-US" sz="1200" dirty="0"/>
          </a:p>
        </p:txBody>
      </p:sp>
      <p:sp>
        <p:nvSpPr>
          <p:cNvPr id="6" name="Shape 3"/>
          <p:cNvSpPr/>
          <p:nvPr/>
        </p:nvSpPr>
        <p:spPr>
          <a:xfrm>
            <a:off x="1067105" y="4714646"/>
            <a:ext cx="3258007" cy="990295"/>
          </a:xfrm>
          <a:prstGeom prst="roundRect">
            <a:avLst>
              <a:gd name="adj" fmla="val 5327"/>
            </a:avLst>
          </a:prstGeom>
          <a:solidFill>
            <a:srgbClr val="EFF6FF"/>
          </a:solidFill>
          <a:ln/>
        </p:spPr>
      </p:sp>
      <p:sp>
        <p:nvSpPr>
          <p:cNvPr id="7" name="Shape 4"/>
          <p:cNvSpPr/>
          <p:nvPr/>
        </p:nvSpPr>
        <p:spPr>
          <a:xfrm>
            <a:off x="1067105" y="4714646"/>
            <a:ext cx="28346" cy="990295"/>
          </a:xfrm>
          <a:prstGeom prst="rect">
            <a:avLst/>
          </a:prstGeom>
          <a:solidFill>
            <a:srgbClr val="2563EB"/>
          </a:solidFill>
          <a:ln/>
        </p:spPr>
      </p:sp>
      <p:pic>
        <p:nvPicPr>
          <p:cNvPr id="8" name="Image 1" descr="preencoded.png">    </p:cNvPr>
          <p:cNvPicPr>
            <a:picLocks noChangeAspect="1"/>
          </p:cNvPicPr>
          <p:nvPr/>
        </p:nvPicPr>
        <p:blipFill>
          <a:blip r:embed="rId2"/>
          <a:srcRect l="0" r="0" t="0" b="0"/>
          <a:stretch/>
        </p:blipFill>
        <p:spPr>
          <a:xfrm>
            <a:off x="1209751" y="4905756"/>
            <a:ext cx="152705" cy="152705"/>
          </a:xfrm>
          <a:prstGeom prst="rect">
            <a:avLst/>
          </a:prstGeom>
        </p:spPr>
      </p:pic>
      <p:sp>
        <p:nvSpPr>
          <p:cNvPr id="9" name="Shape 5"/>
          <p:cNvSpPr/>
          <p:nvPr/>
        </p:nvSpPr>
        <p:spPr>
          <a:xfrm>
            <a:off x="4470502" y="4714646"/>
            <a:ext cx="3258007" cy="990295"/>
          </a:xfrm>
          <a:prstGeom prst="roundRect">
            <a:avLst>
              <a:gd name="adj" fmla="val 5327"/>
            </a:avLst>
          </a:prstGeom>
          <a:solidFill>
            <a:srgbClr val="EFF6FF"/>
          </a:solidFill>
          <a:ln/>
        </p:spPr>
      </p:sp>
      <p:sp>
        <p:nvSpPr>
          <p:cNvPr id="10" name="Shape 6"/>
          <p:cNvSpPr/>
          <p:nvPr/>
        </p:nvSpPr>
        <p:spPr>
          <a:xfrm>
            <a:off x="4470502" y="4714646"/>
            <a:ext cx="28346" cy="990295"/>
          </a:xfrm>
          <a:prstGeom prst="rect">
            <a:avLst/>
          </a:prstGeom>
          <a:solidFill>
            <a:srgbClr val="2563EB"/>
          </a:solidFill>
          <a:ln/>
        </p:spPr>
      </p:sp>
      <p:sp>
        <p:nvSpPr>
          <p:cNvPr id="11" name="Text 7"/>
          <p:cNvSpPr txBox="1"/>
          <p:nvPr/>
        </p:nvSpPr>
        <p:spPr>
          <a:xfrm>
            <a:off x="1438351" y="4886554"/>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早期估值偏高</a:t>
            </a:r>
            <a:endParaRPr lang="en-US" sz="1200" dirty="0"/>
          </a:p>
        </p:txBody>
      </p:sp>
      <p:sp>
        <p:nvSpPr>
          <p:cNvPr id="12" name="Text 8"/>
          <p:cNvSpPr txBox="1"/>
          <p:nvPr/>
        </p:nvSpPr>
        <p:spPr>
          <a:xfrm>
            <a:off x="1209751" y="5181905"/>
            <a:ext cx="28913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 AI早期项目估值整体高于传统软件项目30%-50%，人均估值超200万美元</a:t>
            </a:r>
            <a:endParaRPr lang="en-US" sz="1000" dirty="0"/>
          </a:p>
        </p:txBody>
      </p:sp>
      <p:pic>
        <p:nvPicPr>
          <p:cNvPr id="13" name="Image 2" descr="preencoded.png">    </p:cNvPr>
          <p:cNvPicPr>
            <a:picLocks noChangeAspect="1"/>
          </p:cNvPicPr>
          <p:nvPr/>
        </p:nvPicPr>
        <p:blipFill>
          <a:blip r:embed="rId3"/>
          <a:srcRect l="0" r="0" t="-43" b="-43"/>
          <a:stretch/>
        </p:blipFill>
        <p:spPr>
          <a:xfrm>
            <a:off x="4613148" y="4905756"/>
            <a:ext cx="133502" cy="152705"/>
          </a:xfrm>
          <a:prstGeom prst="rect">
            <a:avLst/>
          </a:prstGeom>
        </p:spPr>
      </p:pic>
      <p:sp>
        <p:nvSpPr>
          <p:cNvPr id="14" name="Text 9"/>
          <p:cNvSpPr txBox="1"/>
          <p:nvPr/>
        </p:nvSpPr>
        <p:spPr>
          <a:xfrm>
            <a:off x="4822546" y="4886554"/>
            <a:ext cx="991210"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A轮门槛提高</a:t>
            </a:r>
            <a:endParaRPr lang="en-US" sz="1200" dirty="0"/>
          </a:p>
        </p:txBody>
      </p:sp>
      <p:sp>
        <p:nvSpPr>
          <p:cNvPr id="15" name="Text 10"/>
          <p:cNvSpPr txBox="1"/>
          <p:nvPr/>
        </p:nvSpPr>
        <p:spPr>
          <a:xfrm>
            <a:off x="4613148" y="5181905"/>
            <a:ext cx="2958084"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A轮融资门槛升高，近半数企业处于A轮之前，要求更强的产品验证和指标表现</a:t>
            </a:r>
            <a:endParaRPr lang="en-US" sz="1000" dirty="0"/>
          </a:p>
        </p:txBody>
      </p:sp>
      <p:sp>
        <p:nvSpPr>
          <p:cNvPr id="16" name="Shape 11"/>
          <p:cNvSpPr/>
          <p:nvPr/>
        </p:nvSpPr>
        <p:spPr>
          <a:xfrm>
            <a:off x="7873898" y="4714646"/>
            <a:ext cx="3258007" cy="990295"/>
          </a:xfrm>
          <a:prstGeom prst="roundRect">
            <a:avLst>
              <a:gd name="adj" fmla="val 5327"/>
            </a:avLst>
          </a:prstGeom>
          <a:solidFill>
            <a:srgbClr val="FEE2E2">
              <a:alpha val="50000"/>
            </a:srgbClr>
          </a:solidFill>
          <a:ln/>
        </p:spPr>
      </p:sp>
      <p:sp>
        <p:nvSpPr>
          <p:cNvPr id="17" name="Shape 12"/>
          <p:cNvSpPr/>
          <p:nvPr/>
        </p:nvSpPr>
        <p:spPr>
          <a:xfrm>
            <a:off x="7873898" y="4714646"/>
            <a:ext cx="28346" cy="990295"/>
          </a:xfrm>
          <a:prstGeom prst="rect">
            <a:avLst/>
          </a:prstGeom>
          <a:solidFill>
            <a:srgbClr val="EF4444"/>
          </a:solidFill>
          <a:ln/>
        </p:spPr>
      </p:sp>
      <p:pic>
        <p:nvPicPr>
          <p:cNvPr id="18" name="Image 3" descr="preencoded.png">    </p:cNvPr>
          <p:cNvPicPr>
            <a:picLocks noChangeAspect="1"/>
          </p:cNvPicPr>
          <p:nvPr/>
        </p:nvPicPr>
        <p:blipFill>
          <a:blip r:embed="rId4"/>
          <a:srcRect l="0" r="0" t="-43" b="-43"/>
          <a:stretch/>
        </p:blipFill>
        <p:spPr>
          <a:xfrm>
            <a:off x="8054950" y="4905756"/>
            <a:ext cx="133502" cy="152705"/>
          </a:xfrm>
          <a:prstGeom prst="rect">
            <a:avLst/>
          </a:prstGeom>
        </p:spPr>
      </p:pic>
      <p:sp>
        <p:nvSpPr>
          <p:cNvPr id="19" name="Text 13"/>
          <p:cNvSpPr txBox="1"/>
          <p:nvPr/>
        </p:nvSpPr>
        <p:spPr>
          <a:xfrm>
            <a:off x="8264347" y="4886554"/>
            <a:ext cx="1314907" cy="191110"/>
          </a:xfrm>
          <a:prstGeom prst="rect">
            <a:avLst/>
          </a:prstGeom>
          <a:noFill/>
          <a:ln/>
        </p:spPr>
        <p:txBody>
          <a:bodyPr wrap="square" lIns="0" tIns="0" rIns="0" bIns="0" rtlCol="0" anchor="ctr"/>
          <a:lstStyle/>
          <a:p>
            <a:pPr algn="l" indent="0" marL="0">
              <a:buNone/>
            </a:pPr>
            <a:r>
              <a:rPr lang="en-US" sz="1200" b="1" dirty="0">
                <a:solidFill>
                  <a:srgbClr val="991B1B"/>
                </a:solidFill>
                <a:latin typeface="Inter" pitchFamily="34" charset="0"/>
                <a:ea typeface="Inter" pitchFamily="34" charset="-122"/>
                <a:cs typeface="Inter" pitchFamily="34" charset="-120"/>
              </a:rPr>
              <a:t>热门案例: Manus</a:t>
            </a:r>
            <a:endParaRPr lang="en-US" sz="1200" dirty="0"/>
          </a:p>
        </p:txBody>
      </p:sp>
      <p:sp>
        <p:nvSpPr>
          <p:cNvPr id="20" name="Text 14"/>
          <p:cNvSpPr txBox="1"/>
          <p:nvPr/>
        </p:nvSpPr>
        <p:spPr>
          <a:xfrm>
            <a:off x="8054950" y="5181905"/>
            <a:ext cx="2986430"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7500万美元融资，估值近5亿美元，3个月内估值增长5倍</a:t>
            </a:r>
            <a:endParaRPr lang="en-US" sz="1000" dirty="0"/>
          </a:p>
        </p:txBody>
      </p:sp>
      <p:sp>
        <p:nvSpPr>
          <p:cNvPr id="21" name="Shape 15"/>
          <p:cNvSpPr/>
          <p:nvPr/>
        </p:nvSpPr>
        <p:spPr>
          <a:xfrm>
            <a:off x="1067105" y="5934456"/>
            <a:ext cx="10058400" cy="2762402"/>
          </a:xfrm>
          <a:prstGeom prst="roundRect">
            <a:avLst>
              <a:gd name="adj" fmla="val 913"/>
            </a:avLst>
          </a:prstGeom>
          <a:solidFill>
            <a:srgbClr val="FFFFFF"/>
          </a:solidFill>
          <a:ln w="12700">
            <a:solidFill>
              <a:srgbClr val="F3F4F6"/>
            </a:solidFill>
            <a:prstDash val="solid"/>
          </a:ln>
          <a:effectLst>
            <a:outerShdw sx="100000" sy="100000" kx="0" ky="0" algn="bl" rotWithShape="0" blurRad="12700" dist="12700" dir="16200000">
              <a:srgbClr val="000000">
                <a:alpha val="75000"/>
              </a:srgbClr>
            </a:outerShdw>
          </a:effectLst>
        </p:spPr>
      </p:sp>
      <p:sp>
        <p:nvSpPr>
          <p:cNvPr id="22" name="Text 16"/>
          <p:cNvSpPr txBox="1"/>
          <p:nvPr/>
        </p:nvSpPr>
        <p:spPr>
          <a:xfrm>
            <a:off x="1228954" y="6124651"/>
            <a:ext cx="3234233"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Agentic AI 估值 Benchmarks（2025）</a:t>
            </a:r>
            <a:endParaRPr lang="en-US" sz="1300" dirty="0"/>
          </a:p>
        </p:txBody>
      </p:sp>
      <p:sp>
        <p:nvSpPr>
          <p:cNvPr id="23" name="Shape 17"/>
          <p:cNvSpPr/>
          <p:nvPr/>
        </p:nvSpPr>
        <p:spPr>
          <a:xfrm>
            <a:off x="1228954" y="6476695"/>
            <a:ext cx="9734702" cy="352044"/>
          </a:xfrm>
          <a:prstGeom prst="rect">
            <a:avLst/>
          </a:prstGeom>
          <a:solidFill>
            <a:srgbClr val="F9FAFB"/>
          </a:solidFill>
          <a:ln/>
        </p:spPr>
      </p:sp>
      <p:sp>
        <p:nvSpPr>
          <p:cNvPr id="24" name="Text 18"/>
          <p:cNvSpPr txBox="1"/>
          <p:nvPr/>
        </p:nvSpPr>
        <p:spPr>
          <a:xfrm>
            <a:off x="1380744" y="6562649"/>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融资阶段</a:t>
            </a:r>
            <a:endParaRPr lang="en-US" sz="1000" dirty="0"/>
          </a:p>
        </p:txBody>
      </p:sp>
      <p:sp>
        <p:nvSpPr>
          <p:cNvPr id="25" name="Text 19"/>
          <p:cNvSpPr txBox="1"/>
          <p:nvPr/>
        </p:nvSpPr>
        <p:spPr>
          <a:xfrm>
            <a:off x="2815438" y="6562649"/>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典型估值范围</a:t>
            </a:r>
            <a:endParaRPr lang="en-US" sz="1000" dirty="0"/>
          </a:p>
        </p:txBody>
      </p:sp>
      <p:sp>
        <p:nvSpPr>
          <p:cNvPr id="26" name="Text 20"/>
          <p:cNvSpPr txBox="1"/>
          <p:nvPr/>
        </p:nvSpPr>
        <p:spPr>
          <a:xfrm>
            <a:off x="5500116" y="65626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单轮融资额</a:t>
            </a:r>
            <a:endParaRPr lang="en-US" sz="1000" dirty="0"/>
          </a:p>
        </p:txBody>
      </p:sp>
      <p:sp>
        <p:nvSpPr>
          <p:cNvPr id="27" name="Text 21"/>
          <p:cNvSpPr txBox="1"/>
          <p:nvPr/>
        </p:nvSpPr>
        <p:spPr>
          <a:xfrm>
            <a:off x="8122615" y="6562649"/>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关键指标要求</a:t>
            </a:r>
            <a:endParaRPr lang="en-US" sz="1000" dirty="0"/>
          </a:p>
        </p:txBody>
      </p:sp>
      <p:sp>
        <p:nvSpPr>
          <p:cNvPr id="28" name="Shape 22"/>
          <p:cNvSpPr/>
          <p:nvPr/>
        </p:nvSpPr>
        <p:spPr>
          <a:xfrm>
            <a:off x="1228954" y="6825082"/>
            <a:ext cx="9734702" cy="9144"/>
          </a:xfrm>
          <a:prstGeom prst="rect">
            <a:avLst/>
          </a:prstGeom>
          <a:solidFill>
            <a:srgbClr val="E5E7EB"/>
          </a:solidFill>
          <a:ln/>
        </p:spPr>
      </p:sp>
      <p:sp>
        <p:nvSpPr>
          <p:cNvPr id="29" name="Shape 23"/>
          <p:cNvSpPr/>
          <p:nvPr/>
        </p:nvSpPr>
        <p:spPr>
          <a:xfrm>
            <a:off x="1228954" y="7681874"/>
            <a:ext cx="9734702" cy="9144"/>
          </a:xfrm>
          <a:prstGeom prst="rect">
            <a:avLst/>
          </a:prstGeom>
          <a:solidFill>
            <a:srgbClr val="E5E7EB"/>
          </a:solidFill>
          <a:ln/>
        </p:spPr>
      </p:sp>
      <p:sp>
        <p:nvSpPr>
          <p:cNvPr id="30" name="Shape 24"/>
          <p:cNvSpPr/>
          <p:nvPr/>
        </p:nvSpPr>
        <p:spPr>
          <a:xfrm>
            <a:off x="1228954" y="8110728"/>
            <a:ext cx="9734702" cy="9144"/>
          </a:xfrm>
          <a:prstGeom prst="rect">
            <a:avLst/>
          </a:prstGeom>
          <a:solidFill>
            <a:srgbClr val="E5E7EB"/>
          </a:solidFill>
          <a:ln/>
        </p:spPr>
      </p:sp>
      <p:sp>
        <p:nvSpPr>
          <p:cNvPr id="31" name="Text 25"/>
          <p:cNvSpPr txBox="1"/>
          <p:nvPr/>
        </p:nvSpPr>
        <p:spPr>
          <a:xfrm>
            <a:off x="1380744" y="6953098"/>
            <a:ext cx="5001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种子轮</a:t>
            </a:r>
            <a:endParaRPr lang="en-US" sz="1000" dirty="0"/>
          </a:p>
        </p:txBody>
      </p:sp>
      <p:sp>
        <p:nvSpPr>
          <p:cNvPr id="32" name="Text 26"/>
          <p:cNvSpPr txBox="1"/>
          <p:nvPr/>
        </p:nvSpPr>
        <p:spPr>
          <a:xfrm>
            <a:off x="2815438" y="6953098"/>
            <a:ext cx="12819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800万-3000万美元</a:t>
            </a:r>
            <a:endParaRPr lang="en-US" sz="1000" dirty="0"/>
          </a:p>
        </p:txBody>
      </p:sp>
      <p:sp>
        <p:nvSpPr>
          <p:cNvPr id="33" name="Text 27"/>
          <p:cNvSpPr txBox="1"/>
          <p:nvPr/>
        </p:nvSpPr>
        <p:spPr>
          <a:xfrm>
            <a:off x="5500116" y="6953098"/>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100万-500万美元</a:t>
            </a:r>
            <a:endParaRPr lang="en-US" sz="1000" dirty="0"/>
          </a:p>
        </p:txBody>
      </p:sp>
      <p:sp>
        <p:nvSpPr>
          <p:cNvPr id="34" name="Text 28"/>
          <p:cNvSpPr txBox="1"/>
          <p:nvPr/>
        </p:nvSpPr>
        <p:spPr>
          <a:xfrm>
            <a:off x="8122615" y="6953098"/>
            <a:ext cx="13386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团队背景、MVP原型</a:t>
            </a:r>
            <a:endParaRPr lang="en-US" sz="1000" dirty="0"/>
          </a:p>
        </p:txBody>
      </p:sp>
      <p:sp>
        <p:nvSpPr>
          <p:cNvPr id="35" name="Text 29"/>
          <p:cNvSpPr txBox="1"/>
          <p:nvPr/>
        </p:nvSpPr>
        <p:spPr>
          <a:xfrm>
            <a:off x="1380744" y="7810805"/>
            <a:ext cx="3291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A轮</a:t>
            </a:r>
            <a:endParaRPr lang="en-US" sz="1000" dirty="0"/>
          </a:p>
        </p:txBody>
      </p:sp>
      <p:sp>
        <p:nvSpPr>
          <p:cNvPr id="36" name="Text 30"/>
          <p:cNvSpPr txBox="1"/>
          <p:nvPr/>
        </p:nvSpPr>
        <p:spPr>
          <a:xfrm>
            <a:off x="2815438" y="7810805"/>
            <a:ext cx="833933"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1亿-5亿美元</a:t>
            </a:r>
            <a:endParaRPr lang="en-US" sz="1000" dirty="0"/>
          </a:p>
        </p:txBody>
      </p:sp>
      <p:sp>
        <p:nvSpPr>
          <p:cNvPr id="37" name="Text 31"/>
          <p:cNvSpPr txBox="1"/>
          <p:nvPr/>
        </p:nvSpPr>
        <p:spPr>
          <a:xfrm>
            <a:off x="5500116" y="7810805"/>
            <a:ext cx="132953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1500万-5000万美元</a:t>
            </a:r>
            <a:endParaRPr lang="en-US" sz="1000" dirty="0"/>
          </a:p>
        </p:txBody>
      </p:sp>
      <p:sp>
        <p:nvSpPr>
          <p:cNvPr id="38" name="Text 32"/>
          <p:cNvSpPr txBox="1"/>
          <p:nvPr/>
        </p:nvSpPr>
        <p:spPr>
          <a:xfrm>
            <a:off x="8122615" y="7810805"/>
            <a:ext cx="15480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PMF、月收入10万美元+</a:t>
            </a:r>
            <a:endParaRPr lang="en-US" sz="1000" dirty="0"/>
          </a:p>
        </p:txBody>
      </p:sp>
      <p:sp>
        <p:nvSpPr>
          <p:cNvPr id="39" name="Text 33"/>
          <p:cNvSpPr txBox="1"/>
          <p:nvPr/>
        </p:nvSpPr>
        <p:spPr>
          <a:xfrm>
            <a:off x="1380744" y="8238744"/>
            <a:ext cx="3291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B轮</a:t>
            </a:r>
            <a:endParaRPr lang="en-US" sz="1000" dirty="0"/>
          </a:p>
        </p:txBody>
      </p:sp>
      <p:sp>
        <p:nvSpPr>
          <p:cNvPr id="40" name="Text 34"/>
          <p:cNvSpPr txBox="1"/>
          <p:nvPr/>
        </p:nvSpPr>
        <p:spPr>
          <a:xfrm>
            <a:off x="2815438" y="8238744"/>
            <a:ext cx="9390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5亿-20亿美元</a:t>
            </a:r>
            <a:endParaRPr lang="en-US" sz="1000" dirty="0"/>
          </a:p>
        </p:txBody>
      </p:sp>
      <p:sp>
        <p:nvSpPr>
          <p:cNvPr id="41" name="Text 35"/>
          <p:cNvSpPr txBox="1"/>
          <p:nvPr/>
        </p:nvSpPr>
        <p:spPr>
          <a:xfrm>
            <a:off x="5500116" y="8238744"/>
            <a:ext cx="10817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5000万-1亿美元</a:t>
            </a:r>
            <a:endParaRPr lang="en-US" sz="1000" dirty="0"/>
          </a:p>
        </p:txBody>
      </p:sp>
      <p:sp>
        <p:nvSpPr>
          <p:cNvPr id="42" name="Text 36"/>
          <p:cNvSpPr txBox="1"/>
          <p:nvPr/>
        </p:nvSpPr>
        <p:spPr>
          <a:xfrm>
            <a:off x="8122615" y="8238744"/>
            <a:ext cx="14337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高速增长、规模化路径</a:t>
            </a:r>
            <a:endParaRPr lang="en-US" sz="1000" dirty="0"/>
          </a:p>
        </p:txBody>
      </p:sp>
      <p:sp>
        <p:nvSpPr>
          <p:cNvPr id="43" name="Shape 37"/>
          <p:cNvSpPr/>
          <p:nvPr/>
        </p:nvSpPr>
        <p:spPr>
          <a:xfrm>
            <a:off x="1228954" y="7253021"/>
            <a:ext cx="9734702" cy="428854"/>
          </a:xfrm>
          <a:prstGeom prst="rect">
            <a:avLst/>
          </a:prstGeom>
          <a:solidFill>
            <a:srgbClr val="EFF6FF"/>
          </a:solidFill>
          <a:ln/>
        </p:spPr>
      </p:sp>
      <p:sp>
        <p:nvSpPr>
          <p:cNvPr id="44" name="Shape 38"/>
          <p:cNvSpPr/>
          <p:nvPr/>
        </p:nvSpPr>
        <p:spPr>
          <a:xfrm>
            <a:off x="1228954" y="7253021"/>
            <a:ext cx="9734702" cy="9144"/>
          </a:xfrm>
          <a:prstGeom prst="rect">
            <a:avLst/>
          </a:prstGeom>
          <a:solidFill>
            <a:srgbClr val="E5E7EB"/>
          </a:solidFill>
          <a:ln/>
        </p:spPr>
      </p:sp>
      <p:sp>
        <p:nvSpPr>
          <p:cNvPr id="45" name="Text 39"/>
          <p:cNvSpPr txBox="1"/>
          <p:nvPr/>
        </p:nvSpPr>
        <p:spPr>
          <a:xfrm>
            <a:off x="1380744" y="7381951"/>
            <a:ext cx="605333"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Pre-A轮</a:t>
            </a:r>
            <a:endParaRPr lang="en-US" sz="1000" dirty="0"/>
          </a:p>
        </p:txBody>
      </p:sp>
      <p:sp>
        <p:nvSpPr>
          <p:cNvPr id="46" name="Text 40"/>
          <p:cNvSpPr txBox="1"/>
          <p:nvPr/>
        </p:nvSpPr>
        <p:spPr>
          <a:xfrm>
            <a:off x="2815438" y="7381951"/>
            <a:ext cx="136702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3000万-8000万美元</a:t>
            </a:r>
            <a:endParaRPr lang="en-US" sz="1000" dirty="0"/>
          </a:p>
        </p:txBody>
      </p:sp>
      <p:sp>
        <p:nvSpPr>
          <p:cNvPr id="47" name="Text 41"/>
          <p:cNvSpPr txBox="1"/>
          <p:nvPr/>
        </p:nvSpPr>
        <p:spPr>
          <a:xfrm>
            <a:off x="5500116" y="7381951"/>
            <a:ext cx="125272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500万-1500万美元</a:t>
            </a:r>
            <a:endParaRPr lang="en-US" sz="1000" dirty="0"/>
          </a:p>
        </p:txBody>
      </p:sp>
      <p:sp>
        <p:nvSpPr>
          <p:cNvPr id="48" name="Text 42"/>
          <p:cNvSpPr txBox="1"/>
          <p:nvPr/>
        </p:nvSpPr>
        <p:spPr>
          <a:xfrm>
            <a:off x="8122615" y="7381951"/>
            <a:ext cx="13002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初步产品、早期用户</a:t>
            </a:r>
            <a:endParaRPr lang="en-US" sz="1000" dirty="0"/>
          </a:p>
        </p:txBody>
      </p:sp>
      <p:sp>
        <p:nvSpPr>
          <p:cNvPr id="49" name="Shape 43"/>
          <p:cNvSpPr/>
          <p:nvPr/>
        </p:nvSpPr>
        <p:spPr>
          <a:xfrm>
            <a:off x="1067105" y="8695944"/>
            <a:ext cx="10058400" cy="9144"/>
          </a:xfrm>
          <a:prstGeom prst="rect">
            <a:avLst/>
          </a:prstGeom>
          <a:solidFill>
            <a:srgbClr val="E5E7EB"/>
          </a:solidFill>
          <a:ln/>
        </p:spPr>
      </p:sp>
      <p:sp>
        <p:nvSpPr>
          <p:cNvPr id="50" name="Text 44"/>
          <p:cNvSpPr txBox="1"/>
          <p:nvPr/>
        </p:nvSpPr>
        <p:spPr>
          <a:xfrm>
            <a:off x="1067105" y="8858707"/>
            <a:ext cx="331470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CB Insights, Pitchbook, 2025年Q1-Q2融资数据分析</a:t>
            </a:r>
            <a:endParaRPr lang="en-US" sz="900" dirty="0"/>
          </a:p>
        </p:txBody>
      </p:sp>
      <p:pic>
        <p:nvPicPr>
          <p:cNvPr id="51" name="Image 4" descr="preencoded.png">    </p:cNvPr>
          <p:cNvPicPr>
            <a:picLocks noChangeAspect="1"/>
          </p:cNvPicPr>
          <p:nvPr/>
        </p:nvPicPr>
        <p:blipFill>
          <a:blip r:embed="rId5"/>
          <a:srcRect l="0" r="0" t="0" b="0"/>
          <a:stretch/>
        </p:blipFill>
        <p:spPr>
          <a:xfrm>
            <a:off x="8827618" y="8872423"/>
            <a:ext cx="114300" cy="114300"/>
          </a:xfrm>
          <a:prstGeom prst="rect">
            <a:avLst/>
          </a:prstGeom>
        </p:spPr>
      </p:pic>
      <p:sp>
        <p:nvSpPr>
          <p:cNvPr id="52" name="Text 45"/>
          <p:cNvSpPr txBox="1"/>
          <p:nvPr/>
        </p:nvSpPr>
        <p:spPr>
          <a:xfrm>
            <a:off x="8979408" y="8858707"/>
            <a:ext cx="2238451"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31家最赚钱AI公司平均人均创收279万美元</a:t>
            </a:r>
            <a:endParaRPr lang="en-US" sz="900" dirty="0"/>
          </a:p>
        </p:txBody>
      </p:sp>
      <p:sp>
        <p:nvSpPr>
          <p:cNvPr id="53" name="Shape 46"/>
          <p:cNvSpPr/>
          <p:nvPr/>
        </p:nvSpPr>
        <p:spPr>
          <a:xfrm>
            <a:off x="10420502" y="1143000"/>
            <a:ext cx="57607" cy="57607"/>
          </a:xfrm>
          <a:prstGeom prst="ellipse">
            <a:avLst/>
          </a:prstGeom>
          <a:solidFill>
            <a:srgbClr val="3B82F6"/>
          </a:solidFill>
          <a:ln/>
        </p:spPr>
      </p:sp>
      <p:sp>
        <p:nvSpPr>
          <p:cNvPr id="54" name="Shape 47"/>
          <p:cNvSpPr/>
          <p:nvPr/>
        </p:nvSpPr>
        <p:spPr>
          <a:xfrm>
            <a:off x="9849002" y="1429207"/>
            <a:ext cx="57607" cy="57607"/>
          </a:xfrm>
          <a:prstGeom prst="ellipse">
            <a:avLst/>
          </a:prstGeom>
          <a:solidFill>
            <a:srgbClr val="3B82F6"/>
          </a:solidFill>
          <a:ln/>
        </p:spPr>
      </p:sp>
      <p:sp>
        <p:nvSpPr>
          <p:cNvPr id="55" name="Shape 48"/>
          <p:cNvSpPr/>
          <p:nvPr/>
        </p:nvSpPr>
        <p:spPr>
          <a:xfrm>
            <a:off x="10610698" y="1714500"/>
            <a:ext cx="57607" cy="57607"/>
          </a:xfrm>
          <a:prstGeom prst="ellipse">
            <a:avLst/>
          </a:prstGeom>
          <a:solidFill>
            <a:srgbClr val="3B82F6"/>
          </a:solidFill>
          <a:ln/>
        </p:spPr>
      </p:sp>
      <p:sp>
        <p:nvSpPr>
          <p:cNvPr id="56" name="Shape 49"/>
          <p:cNvSpPr/>
          <p:nvPr/>
        </p:nvSpPr>
        <p:spPr>
          <a:xfrm>
            <a:off x="9867290" y="1314907"/>
            <a:ext cx="571500" cy="9144"/>
          </a:xfrm>
          <a:prstGeom prst="rect">
            <a:avLst/>
          </a:prstGeom>
          <a:solidFill>
            <a:srgbClr val="3B82F6">
              <a:alpha val="20000"/>
            </a:srgbClr>
          </a:solidFill>
          <a:ln/>
        </p:spPr>
      </p:sp>
      <p:sp>
        <p:nvSpPr>
          <p:cNvPr id="57" name="Shape 50"/>
          <p:cNvSpPr/>
          <p:nvPr/>
        </p:nvSpPr>
        <p:spPr>
          <a:xfrm>
            <a:off x="8405165" y="1326794"/>
            <a:ext cx="761695" cy="9144"/>
          </a:xfrm>
          <a:prstGeom prst="rect">
            <a:avLst/>
          </a:prstGeom>
          <a:solidFill>
            <a:srgbClr val="3B82F6">
              <a:alpha val="20000"/>
            </a:srgbClr>
          </a:solidFill>
          <a:ln/>
        </p:spPr>
      </p:sp>
      <p:sp>
        <p:nvSpPr>
          <p:cNvPr id="58" name="Text 51"/>
          <p:cNvSpPr txBox="1"/>
          <p:nvPr/>
        </p:nvSpPr>
        <p:spPr>
          <a:xfrm>
            <a:off x="1067105" y="609905"/>
            <a:ext cx="3405226"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典型融资规模 &amp; 估值分布</a:t>
            </a:r>
            <a:endParaRPr lang="en-US" sz="2200" dirty="0"/>
          </a:p>
        </p:txBody>
      </p:sp>
      <p:pic>
        <p:nvPicPr>
          <p:cNvPr id="59" name="Image 5" descr="preencoded.png">    </p:cNvPr>
          <p:cNvPicPr>
            <a:picLocks noChangeAspect="1"/>
          </p:cNvPicPr>
          <p:nvPr/>
        </p:nvPicPr>
        <p:blipFill>
          <a:blip r:embed="rId6"/>
          <a:srcRect l="0" r="0" t="-6" b="-6"/>
          <a:stretch/>
        </p:blipFill>
        <p:spPr>
          <a:xfrm>
            <a:off x="1067105" y="1742846"/>
            <a:ext cx="10058400" cy="266730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sp>
        <p:nvSpPr>
          <p:cNvPr id="2" name="Shape 0"/>
          <p:cNvSpPr/>
          <p:nvPr/>
        </p:nvSpPr>
        <p:spPr>
          <a:xfrm>
            <a:off x="0" y="0"/>
            <a:ext cx="12191695" cy="76196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905695" y="4953305"/>
            <a:ext cx="1714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5345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投资人聚焦热点赛道，FOMO情绪解读，下轮AI投资窗口期的判断</a:t>
            </a:r>
            <a:endParaRPr lang="en-US" sz="1200" dirty="0"/>
          </a:p>
        </p:txBody>
      </p:sp>
      <p:sp>
        <p:nvSpPr>
          <p:cNvPr id="6" name="Text 3"/>
          <p:cNvSpPr txBox="1"/>
          <p:nvPr/>
        </p:nvSpPr>
        <p:spPr>
          <a:xfrm>
            <a:off x="1067105" y="465795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投资人FOMO指数</a:t>
            </a:r>
            <a:endParaRPr lang="en-US" sz="1200" dirty="0"/>
          </a:p>
        </p:txBody>
      </p:sp>
      <p:sp>
        <p:nvSpPr>
          <p:cNvPr id="7" name="Text 4"/>
          <p:cNvSpPr txBox="1"/>
          <p:nvPr/>
        </p:nvSpPr>
        <p:spPr>
          <a:xfrm>
            <a:off x="9534449" y="4667098"/>
            <a:ext cx="17007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（"又急又怕"的投资心态）</a:t>
            </a:r>
            <a:endParaRPr lang="en-US" sz="1000" dirty="0"/>
          </a:p>
        </p:txBody>
      </p:sp>
      <p:sp>
        <p:nvSpPr>
          <p:cNvPr id="8" name="Shape 5"/>
          <p:cNvSpPr/>
          <p:nvPr/>
        </p:nvSpPr>
        <p:spPr>
          <a:xfrm>
            <a:off x="1067105" y="4905756"/>
            <a:ext cx="10058400" cy="190195"/>
          </a:xfrm>
          <a:prstGeom prst="roundRect">
            <a:avLst>
              <a:gd name="adj" fmla="val 240385"/>
            </a:avLst>
          </a:prstGeom>
          <a:solidFill>
            <a:srgbClr val="E0E7FF"/>
          </a:solidFill>
          <a:ln/>
        </p:spPr>
      </p:sp>
      <p:sp>
        <p:nvSpPr>
          <p:cNvPr id="9" name="Shape 6"/>
          <p:cNvSpPr/>
          <p:nvPr/>
        </p:nvSpPr>
        <p:spPr>
          <a:xfrm>
            <a:off x="9502445" y="4886554"/>
            <a:ext cx="228600" cy="228600"/>
          </a:xfrm>
          <a:prstGeom prst="ellipse">
            <a:avLst/>
          </a:prstGeom>
          <a:solidFill>
            <a:srgbClr val="3B82F6"/>
          </a:solidFill>
          <a:ln/>
        </p:spPr>
      </p:sp>
      <p:sp>
        <p:nvSpPr>
          <p:cNvPr id="10" name="Text 7"/>
          <p:cNvSpPr txBox="1"/>
          <p:nvPr/>
        </p:nvSpPr>
        <p:spPr>
          <a:xfrm>
            <a:off x="1067105" y="5134356"/>
            <a:ext cx="210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低</a:t>
            </a:r>
            <a:endParaRPr lang="en-US" sz="900" dirty="0"/>
          </a:p>
        </p:txBody>
      </p:sp>
      <p:sp>
        <p:nvSpPr>
          <p:cNvPr id="11" name="Text 8"/>
          <p:cNvSpPr txBox="1"/>
          <p:nvPr/>
        </p:nvSpPr>
        <p:spPr>
          <a:xfrm>
            <a:off x="4343400" y="5134356"/>
            <a:ext cx="210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中</a:t>
            </a:r>
            <a:endParaRPr lang="en-US" sz="900" dirty="0"/>
          </a:p>
        </p:txBody>
      </p:sp>
      <p:sp>
        <p:nvSpPr>
          <p:cNvPr id="12" name="Text 9"/>
          <p:cNvSpPr txBox="1"/>
          <p:nvPr/>
        </p:nvSpPr>
        <p:spPr>
          <a:xfrm>
            <a:off x="7619695" y="5134356"/>
            <a:ext cx="210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高</a:t>
            </a:r>
            <a:endParaRPr lang="en-US" sz="900" dirty="0"/>
          </a:p>
        </p:txBody>
      </p:sp>
      <p:sp>
        <p:nvSpPr>
          <p:cNvPr id="13" name="Text 10"/>
          <p:cNvSpPr txBox="1"/>
          <p:nvPr/>
        </p:nvSpPr>
        <p:spPr>
          <a:xfrm>
            <a:off x="10895990" y="5134356"/>
            <a:ext cx="324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极高</a:t>
            </a:r>
            <a:endParaRPr lang="en-US" sz="900" dirty="0"/>
          </a:p>
        </p:txBody>
      </p:sp>
      <p:sp>
        <p:nvSpPr>
          <p:cNvPr id="14" name="Shape 11"/>
          <p:cNvSpPr/>
          <p:nvPr/>
        </p:nvSpPr>
        <p:spPr>
          <a:xfrm>
            <a:off x="1067105" y="5705856"/>
            <a:ext cx="4914900" cy="990295"/>
          </a:xfrm>
          <a:prstGeom prst="roundRect">
            <a:avLst>
              <a:gd name="adj" fmla="val 5327"/>
            </a:avLst>
          </a:prstGeom>
          <a:solidFill>
            <a:srgbClr val="EFF6FF"/>
          </a:solidFill>
          <a:ln/>
        </p:spPr>
      </p:sp>
      <p:sp>
        <p:nvSpPr>
          <p:cNvPr id="15" name="Shape 12"/>
          <p:cNvSpPr/>
          <p:nvPr/>
        </p:nvSpPr>
        <p:spPr>
          <a:xfrm>
            <a:off x="1067105" y="5705856"/>
            <a:ext cx="28346" cy="990295"/>
          </a:xfrm>
          <a:prstGeom prst="rect">
            <a:avLst/>
          </a:prstGeom>
          <a:solidFill>
            <a:srgbClr val="2563EB"/>
          </a:solidFill>
          <a:ln/>
        </p:spPr>
      </p:sp>
      <p:pic>
        <p:nvPicPr>
          <p:cNvPr id="16" name="Image 1" descr="preencoded.png">    </p:cNvPr>
          <p:cNvPicPr>
            <a:picLocks noChangeAspect="1"/>
          </p:cNvPicPr>
          <p:nvPr/>
        </p:nvPicPr>
        <p:blipFill>
          <a:blip r:embed="rId2"/>
          <a:srcRect l="0" r="0" t="-180" b="-180"/>
          <a:stretch/>
        </p:blipFill>
        <p:spPr>
          <a:xfrm>
            <a:off x="1209751" y="5896051"/>
            <a:ext cx="190195" cy="152705"/>
          </a:xfrm>
          <a:prstGeom prst="rect">
            <a:avLst/>
          </a:prstGeom>
        </p:spPr>
      </p:pic>
      <p:sp>
        <p:nvSpPr>
          <p:cNvPr id="17" name="Shape 13"/>
          <p:cNvSpPr/>
          <p:nvPr/>
        </p:nvSpPr>
        <p:spPr>
          <a:xfrm>
            <a:off x="6210605" y="5705856"/>
            <a:ext cx="4914900" cy="990295"/>
          </a:xfrm>
          <a:prstGeom prst="roundRect">
            <a:avLst>
              <a:gd name="adj" fmla="val 5327"/>
            </a:avLst>
          </a:prstGeom>
          <a:solidFill>
            <a:srgbClr val="EFF6FF"/>
          </a:solidFill>
          <a:ln/>
        </p:spPr>
      </p:sp>
      <p:sp>
        <p:nvSpPr>
          <p:cNvPr id="18" name="Shape 14"/>
          <p:cNvSpPr/>
          <p:nvPr/>
        </p:nvSpPr>
        <p:spPr>
          <a:xfrm>
            <a:off x="6210605" y="5705856"/>
            <a:ext cx="28346" cy="990295"/>
          </a:xfrm>
          <a:prstGeom prst="rect">
            <a:avLst/>
          </a:prstGeom>
          <a:solidFill>
            <a:srgbClr val="2563EB"/>
          </a:solidFill>
          <a:ln/>
        </p:spPr>
      </p:sp>
      <p:sp>
        <p:nvSpPr>
          <p:cNvPr id="19" name="Text 15"/>
          <p:cNvSpPr txBox="1"/>
          <p:nvPr/>
        </p:nvSpPr>
        <p:spPr>
          <a:xfrm>
            <a:off x="1476756" y="5876849"/>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投资分层明显</a:t>
            </a:r>
            <a:endParaRPr lang="en-US" sz="1200" dirty="0"/>
          </a:p>
        </p:txBody>
      </p:sp>
      <p:sp>
        <p:nvSpPr>
          <p:cNvPr id="20" name="Text 16"/>
          <p:cNvSpPr txBox="1"/>
          <p:nvPr/>
        </p:nvSpPr>
        <p:spPr>
          <a:xfrm>
            <a:off x="1209751" y="6172200"/>
            <a:ext cx="46917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明星团队快速获高额融资（如Manus 7500万美元），传统企业转型与新兴团队竞争加剧</a:t>
            </a:r>
            <a:endParaRPr lang="en-US" sz="1000" dirty="0"/>
          </a:p>
        </p:txBody>
      </p:sp>
      <p:pic>
        <p:nvPicPr>
          <p:cNvPr id="21" name="Image 2" descr="preencoded.png">    </p:cNvPr>
          <p:cNvPicPr>
            <a:picLocks noChangeAspect="1"/>
          </p:cNvPicPr>
          <p:nvPr/>
        </p:nvPicPr>
        <p:blipFill>
          <a:blip r:embed="rId3"/>
          <a:srcRect l="0" r="0" t="0" b="0"/>
          <a:stretch/>
        </p:blipFill>
        <p:spPr>
          <a:xfrm>
            <a:off x="6353251" y="5896051"/>
            <a:ext cx="152705" cy="152705"/>
          </a:xfrm>
          <a:prstGeom prst="rect">
            <a:avLst/>
          </a:prstGeom>
        </p:spPr>
      </p:pic>
      <p:sp>
        <p:nvSpPr>
          <p:cNvPr id="22" name="Text 17"/>
          <p:cNvSpPr txBox="1"/>
          <p:nvPr/>
        </p:nvSpPr>
        <p:spPr>
          <a:xfrm>
            <a:off x="6581851" y="5876849"/>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赛道偏好聚焦</a:t>
            </a:r>
            <a:endParaRPr lang="en-US" sz="1200" dirty="0"/>
          </a:p>
        </p:txBody>
      </p:sp>
      <p:sp>
        <p:nvSpPr>
          <p:cNvPr id="23" name="Text 18"/>
          <p:cNvSpPr txBox="1"/>
          <p:nvPr/>
        </p:nvSpPr>
        <p:spPr>
          <a:xfrm>
            <a:off x="6353251" y="6172200"/>
            <a:ext cx="45966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投资人更看好垂类ToB Agent，对通用Agent持谨慎态度，担忧技术壁垒与商业化前景</a:t>
            </a:r>
            <a:endParaRPr lang="en-US" sz="1000" dirty="0"/>
          </a:p>
        </p:txBody>
      </p:sp>
      <p:sp>
        <p:nvSpPr>
          <p:cNvPr id="24" name="Shape 19"/>
          <p:cNvSpPr/>
          <p:nvPr/>
        </p:nvSpPr>
        <p:spPr>
          <a:xfrm>
            <a:off x="1067105" y="6696151"/>
            <a:ext cx="10058400" cy="9144"/>
          </a:xfrm>
          <a:prstGeom prst="rect">
            <a:avLst/>
          </a:prstGeom>
          <a:solidFill>
            <a:srgbClr val="E5E7EB"/>
          </a:solidFill>
          <a:ln/>
        </p:spPr>
      </p:sp>
      <p:sp>
        <p:nvSpPr>
          <p:cNvPr id="25" name="Text 20"/>
          <p:cNvSpPr txBox="1"/>
          <p:nvPr/>
        </p:nvSpPr>
        <p:spPr>
          <a:xfrm>
            <a:off x="1067105" y="6858000"/>
            <a:ext cx="19147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36氪研究, 虎嗅网, 投中网</a:t>
            </a:r>
            <a:endParaRPr lang="en-US" sz="900" dirty="0"/>
          </a:p>
        </p:txBody>
      </p:sp>
      <p:pic>
        <p:nvPicPr>
          <p:cNvPr id="26" name="Image 3" descr="preencoded.png">    </p:cNvPr>
          <p:cNvPicPr>
            <a:picLocks noChangeAspect="1"/>
          </p:cNvPicPr>
          <p:nvPr/>
        </p:nvPicPr>
        <p:blipFill>
          <a:blip r:embed="rId4"/>
          <a:srcRect l="0" r="0" t="0" b="0"/>
          <a:stretch/>
        </p:blipFill>
        <p:spPr>
          <a:xfrm>
            <a:off x="7868412" y="6872630"/>
            <a:ext cx="114300" cy="114300"/>
          </a:xfrm>
          <a:prstGeom prst="rect">
            <a:avLst/>
          </a:prstGeom>
        </p:spPr>
      </p:pic>
      <p:sp>
        <p:nvSpPr>
          <p:cNvPr id="27" name="Text 21"/>
          <p:cNvSpPr txBox="1"/>
          <p:nvPr/>
        </p:nvSpPr>
        <p:spPr>
          <a:xfrm>
            <a:off x="8021117" y="6858000"/>
            <a:ext cx="31912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下一轮融资窗口期预计在2025年Q2至Q3，随AI应用落地提速</a:t>
            </a:r>
            <a:endParaRPr lang="en-US" sz="900" dirty="0"/>
          </a:p>
        </p:txBody>
      </p:sp>
      <p:sp>
        <p:nvSpPr>
          <p:cNvPr id="28" name="Shape 22"/>
          <p:cNvSpPr/>
          <p:nvPr/>
        </p:nvSpPr>
        <p:spPr>
          <a:xfrm>
            <a:off x="10420502" y="1143000"/>
            <a:ext cx="57607" cy="57607"/>
          </a:xfrm>
          <a:prstGeom prst="ellipse">
            <a:avLst/>
          </a:prstGeom>
          <a:solidFill>
            <a:srgbClr val="3B82F6"/>
          </a:solidFill>
          <a:ln/>
        </p:spPr>
      </p:sp>
      <p:sp>
        <p:nvSpPr>
          <p:cNvPr id="29" name="Shape 23"/>
          <p:cNvSpPr/>
          <p:nvPr/>
        </p:nvSpPr>
        <p:spPr>
          <a:xfrm>
            <a:off x="9849002" y="1429207"/>
            <a:ext cx="57607" cy="57607"/>
          </a:xfrm>
          <a:prstGeom prst="ellipse">
            <a:avLst/>
          </a:prstGeom>
          <a:solidFill>
            <a:srgbClr val="3B82F6"/>
          </a:solidFill>
          <a:ln/>
        </p:spPr>
      </p:sp>
      <p:sp>
        <p:nvSpPr>
          <p:cNvPr id="30" name="Shape 24"/>
          <p:cNvSpPr/>
          <p:nvPr/>
        </p:nvSpPr>
        <p:spPr>
          <a:xfrm>
            <a:off x="10610698" y="1714500"/>
            <a:ext cx="57607" cy="57607"/>
          </a:xfrm>
          <a:prstGeom prst="ellipse">
            <a:avLst/>
          </a:prstGeom>
          <a:solidFill>
            <a:srgbClr val="3B82F6"/>
          </a:solidFill>
          <a:ln/>
        </p:spPr>
      </p:sp>
      <p:sp>
        <p:nvSpPr>
          <p:cNvPr id="31" name="Shape 25"/>
          <p:cNvSpPr/>
          <p:nvPr/>
        </p:nvSpPr>
        <p:spPr>
          <a:xfrm>
            <a:off x="9867290" y="1314907"/>
            <a:ext cx="571500" cy="9144"/>
          </a:xfrm>
          <a:prstGeom prst="rect">
            <a:avLst/>
          </a:prstGeom>
          <a:solidFill>
            <a:srgbClr val="3B82F6">
              <a:alpha val="20000"/>
            </a:srgbClr>
          </a:solidFill>
          <a:ln/>
        </p:spPr>
      </p:sp>
      <p:sp>
        <p:nvSpPr>
          <p:cNvPr id="32" name="Shape 26"/>
          <p:cNvSpPr/>
          <p:nvPr/>
        </p:nvSpPr>
        <p:spPr>
          <a:xfrm>
            <a:off x="8405165" y="1326794"/>
            <a:ext cx="761695" cy="9144"/>
          </a:xfrm>
          <a:prstGeom prst="rect">
            <a:avLst/>
          </a:prstGeom>
          <a:solidFill>
            <a:srgbClr val="3B82F6">
              <a:alpha val="20000"/>
            </a:srgbClr>
          </a:solidFill>
          <a:ln/>
        </p:spPr>
      </p:sp>
      <p:sp>
        <p:nvSpPr>
          <p:cNvPr id="33" name="Text 27"/>
          <p:cNvSpPr txBox="1"/>
          <p:nvPr/>
        </p:nvSpPr>
        <p:spPr>
          <a:xfrm>
            <a:off x="1067105" y="609905"/>
            <a:ext cx="3072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资本热度与投资人情绪</a:t>
            </a:r>
            <a:endParaRPr lang="en-US" sz="2200" dirty="0"/>
          </a:p>
        </p:txBody>
      </p:sp>
      <p:pic>
        <p:nvPicPr>
          <p:cNvPr id="34" name="Image 4" descr="preencoded.png">    </p:cNvPr>
          <p:cNvPicPr>
            <a:picLocks noChangeAspect="1"/>
          </p:cNvPicPr>
          <p:nvPr/>
        </p:nvPicPr>
        <p:blipFill>
          <a:blip r:embed="rId5"/>
          <a:srcRect l="0" r="0" t="-6" b="-6"/>
          <a:stretch/>
        </p:blipFill>
        <p:spPr>
          <a:xfrm>
            <a:off x="1067105" y="1742846"/>
            <a:ext cx="10058400" cy="266730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9" r="-9" t="0" b="0"/>
          <a:stretch/>
        </p:blipFill>
        <p:spPr>
          <a:xfrm>
            <a:off x="9048902" y="4190695"/>
            <a:ext cx="2572207"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8390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2024-2025年Agentic AI市场预测数据及CAGR对比，多机构观点汇总</a:t>
            </a:r>
            <a:endParaRPr lang="en-US" sz="1200" dirty="0"/>
          </a:p>
        </p:txBody>
      </p:sp>
      <p:sp>
        <p:nvSpPr>
          <p:cNvPr id="6" name="Shape 3"/>
          <p:cNvSpPr/>
          <p:nvPr/>
        </p:nvSpPr>
        <p:spPr>
          <a:xfrm>
            <a:off x="1067105" y="4714646"/>
            <a:ext cx="4914900" cy="800100"/>
          </a:xfrm>
          <a:prstGeom prst="roundRect">
            <a:avLst>
              <a:gd name="adj" fmla="val 8163"/>
            </a:avLst>
          </a:prstGeom>
          <a:solidFill>
            <a:srgbClr val="EFF6FF"/>
          </a:solidFill>
          <a:ln/>
        </p:spPr>
      </p:sp>
      <p:sp>
        <p:nvSpPr>
          <p:cNvPr id="7" name="Shape 4"/>
          <p:cNvSpPr/>
          <p:nvPr/>
        </p:nvSpPr>
        <p:spPr>
          <a:xfrm>
            <a:off x="1067105" y="4714646"/>
            <a:ext cx="28346" cy="800100"/>
          </a:xfrm>
          <a:prstGeom prst="rect">
            <a:avLst/>
          </a:prstGeom>
          <a:solidFill>
            <a:srgbClr val="2563EB"/>
          </a:solidFill>
          <a:ln/>
        </p:spPr>
      </p:sp>
      <p:pic>
        <p:nvPicPr>
          <p:cNvPr id="8" name="Image 1" descr="preencoded.png">    </p:cNvPr>
          <p:cNvPicPr>
            <a:picLocks noChangeAspect="1"/>
          </p:cNvPicPr>
          <p:nvPr/>
        </p:nvPicPr>
        <p:blipFill>
          <a:blip r:embed="rId2"/>
          <a:srcRect l="-33" r="-33" t="0" b="0"/>
          <a:stretch/>
        </p:blipFill>
        <p:spPr>
          <a:xfrm>
            <a:off x="1209751" y="4905756"/>
            <a:ext cx="171907" cy="152705"/>
          </a:xfrm>
          <a:prstGeom prst="rect">
            <a:avLst/>
          </a:prstGeom>
        </p:spPr>
      </p:pic>
      <p:sp>
        <p:nvSpPr>
          <p:cNvPr id="9" name="Shape 5"/>
          <p:cNvSpPr/>
          <p:nvPr/>
        </p:nvSpPr>
        <p:spPr>
          <a:xfrm>
            <a:off x="6210605" y="4714646"/>
            <a:ext cx="4914900" cy="800100"/>
          </a:xfrm>
          <a:prstGeom prst="roundRect">
            <a:avLst>
              <a:gd name="adj" fmla="val 8163"/>
            </a:avLst>
          </a:prstGeom>
          <a:solidFill>
            <a:srgbClr val="EFF6FF"/>
          </a:solidFill>
          <a:ln/>
        </p:spPr>
      </p:sp>
      <p:sp>
        <p:nvSpPr>
          <p:cNvPr id="10" name="Shape 6"/>
          <p:cNvSpPr/>
          <p:nvPr/>
        </p:nvSpPr>
        <p:spPr>
          <a:xfrm>
            <a:off x="6210605" y="4714646"/>
            <a:ext cx="28346" cy="800100"/>
          </a:xfrm>
          <a:prstGeom prst="rect">
            <a:avLst/>
          </a:prstGeom>
          <a:solidFill>
            <a:srgbClr val="2563EB"/>
          </a:solidFill>
          <a:ln/>
        </p:spPr>
      </p:sp>
      <p:sp>
        <p:nvSpPr>
          <p:cNvPr id="11" name="Text 7"/>
          <p:cNvSpPr txBox="1"/>
          <p:nvPr/>
        </p:nvSpPr>
        <p:spPr>
          <a:xfrm>
            <a:off x="1457554" y="4886554"/>
            <a:ext cx="8860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高增长共识</a:t>
            </a:r>
            <a:endParaRPr lang="en-US" sz="1200" dirty="0"/>
          </a:p>
        </p:txBody>
      </p:sp>
      <p:sp>
        <p:nvSpPr>
          <p:cNvPr id="12" name="Text 8"/>
          <p:cNvSpPr txBox="1"/>
          <p:nvPr/>
        </p:nvSpPr>
        <p:spPr>
          <a:xfrm>
            <a:off x="1209751" y="5181905"/>
            <a:ext cx="39200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各研究机构预测CAGR在38%-65%之间，市场将进入快速成长期</a:t>
            </a:r>
            <a:endParaRPr lang="en-US" sz="1000" dirty="0"/>
          </a:p>
        </p:txBody>
      </p:sp>
      <p:pic>
        <p:nvPicPr>
          <p:cNvPr id="13" name="Image 2" descr="preencoded.png">    </p:cNvPr>
          <p:cNvPicPr>
            <a:picLocks noChangeAspect="1"/>
          </p:cNvPicPr>
          <p:nvPr/>
        </p:nvPicPr>
        <p:blipFill>
          <a:blip r:embed="rId3"/>
          <a:srcRect l="0" r="0" t="0" b="0"/>
          <a:stretch/>
        </p:blipFill>
        <p:spPr>
          <a:xfrm>
            <a:off x="6353251" y="4905756"/>
            <a:ext cx="152705" cy="152705"/>
          </a:xfrm>
          <a:prstGeom prst="rect">
            <a:avLst/>
          </a:prstGeom>
        </p:spPr>
      </p:pic>
      <p:sp>
        <p:nvSpPr>
          <p:cNvPr id="14" name="Text 9"/>
          <p:cNvSpPr txBox="1"/>
          <p:nvPr/>
        </p:nvSpPr>
        <p:spPr>
          <a:xfrm>
            <a:off x="6581851" y="4886554"/>
            <a:ext cx="11146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2025年突破点</a:t>
            </a:r>
            <a:endParaRPr lang="en-US" sz="1200" dirty="0"/>
          </a:p>
        </p:txBody>
      </p:sp>
      <p:sp>
        <p:nvSpPr>
          <p:cNvPr id="15" name="Text 10"/>
          <p:cNvSpPr txBox="1"/>
          <p:nvPr/>
        </p:nvSpPr>
        <p:spPr>
          <a:xfrm>
            <a:off x="6353251" y="5181905"/>
            <a:ext cx="36338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多数预测2025年为关键增长年，市场规模有望突破百亿美元</a:t>
            </a:r>
            <a:endParaRPr lang="en-US" sz="1000" dirty="0"/>
          </a:p>
        </p:txBody>
      </p:sp>
      <p:sp>
        <p:nvSpPr>
          <p:cNvPr id="16" name="Shape 11"/>
          <p:cNvSpPr/>
          <p:nvPr/>
        </p:nvSpPr>
        <p:spPr>
          <a:xfrm>
            <a:off x="1067105" y="5514746"/>
            <a:ext cx="10058400" cy="9144"/>
          </a:xfrm>
          <a:prstGeom prst="rect">
            <a:avLst/>
          </a:prstGeom>
          <a:solidFill>
            <a:srgbClr val="E5E7EB"/>
          </a:solidFill>
          <a:ln/>
        </p:spPr>
      </p:sp>
      <p:sp>
        <p:nvSpPr>
          <p:cNvPr id="17" name="Text 12"/>
          <p:cNvSpPr txBox="1"/>
          <p:nvPr/>
        </p:nvSpPr>
        <p:spPr>
          <a:xfrm>
            <a:off x="1067105" y="5676595"/>
            <a:ext cx="35533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Gartner, Precedence Research, 工研院IEK, GM Insights</a:t>
            </a:r>
            <a:endParaRPr lang="en-US" sz="900" dirty="0"/>
          </a:p>
        </p:txBody>
      </p:sp>
      <p:pic>
        <p:nvPicPr>
          <p:cNvPr id="18" name="Image 3" descr="preencoded.png">    </p:cNvPr>
          <p:cNvPicPr>
            <a:picLocks noChangeAspect="1"/>
          </p:cNvPicPr>
          <p:nvPr/>
        </p:nvPicPr>
        <p:blipFill>
          <a:blip r:embed="rId4"/>
          <a:srcRect l="0" r="0" t="0" b="0"/>
          <a:stretch/>
        </p:blipFill>
        <p:spPr>
          <a:xfrm>
            <a:off x="8850478" y="5691226"/>
            <a:ext cx="114300" cy="114300"/>
          </a:xfrm>
          <a:prstGeom prst="rect">
            <a:avLst/>
          </a:prstGeom>
        </p:spPr>
      </p:pic>
      <p:sp>
        <p:nvSpPr>
          <p:cNvPr id="19" name="Text 13"/>
          <p:cNvSpPr txBox="1"/>
          <p:nvPr/>
        </p:nvSpPr>
        <p:spPr>
          <a:xfrm>
            <a:off x="9003182" y="5676595"/>
            <a:ext cx="22101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红杉资本预测: AI市场机会是云计算的10倍</a:t>
            </a:r>
            <a:endParaRPr lang="en-US" sz="900" dirty="0"/>
          </a:p>
        </p:txBody>
      </p:sp>
      <p:sp>
        <p:nvSpPr>
          <p:cNvPr id="20" name="Shape 14"/>
          <p:cNvSpPr/>
          <p:nvPr/>
        </p:nvSpPr>
        <p:spPr>
          <a:xfrm>
            <a:off x="10420502" y="1143000"/>
            <a:ext cx="57607" cy="57607"/>
          </a:xfrm>
          <a:prstGeom prst="ellipse">
            <a:avLst/>
          </a:prstGeom>
          <a:solidFill>
            <a:srgbClr val="3B82F6"/>
          </a:solidFill>
          <a:ln/>
        </p:spPr>
      </p:sp>
      <p:sp>
        <p:nvSpPr>
          <p:cNvPr id="21" name="Shape 15"/>
          <p:cNvSpPr/>
          <p:nvPr/>
        </p:nvSpPr>
        <p:spPr>
          <a:xfrm>
            <a:off x="9849002" y="1429207"/>
            <a:ext cx="57607" cy="57607"/>
          </a:xfrm>
          <a:prstGeom prst="ellipse">
            <a:avLst/>
          </a:prstGeom>
          <a:solidFill>
            <a:srgbClr val="3B82F6"/>
          </a:solidFill>
          <a:ln/>
        </p:spPr>
      </p:sp>
      <p:sp>
        <p:nvSpPr>
          <p:cNvPr id="22" name="Shape 16"/>
          <p:cNvSpPr/>
          <p:nvPr/>
        </p:nvSpPr>
        <p:spPr>
          <a:xfrm>
            <a:off x="10610698" y="1714500"/>
            <a:ext cx="57607" cy="57607"/>
          </a:xfrm>
          <a:prstGeom prst="ellipse">
            <a:avLst/>
          </a:prstGeom>
          <a:solidFill>
            <a:srgbClr val="3B82F6"/>
          </a:solidFill>
          <a:ln/>
        </p:spPr>
      </p:sp>
      <p:sp>
        <p:nvSpPr>
          <p:cNvPr id="23" name="Shape 17"/>
          <p:cNvSpPr/>
          <p:nvPr/>
        </p:nvSpPr>
        <p:spPr>
          <a:xfrm>
            <a:off x="9867290" y="1314907"/>
            <a:ext cx="571500" cy="9144"/>
          </a:xfrm>
          <a:prstGeom prst="rect">
            <a:avLst/>
          </a:prstGeom>
          <a:solidFill>
            <a:srgbClr val="3B82F6">
              <a:alpha val="20000"/>
            </a:srgbClr>
          </a:solidFill>
          <a:ln/>
        </p:spPr>
      </p:sp>
      <p:sp>
        <p:nvSpPr>
          <p:cNvPr id="24" name="Shape 18"/>
          <p:cNvSpPr/>
          <p:nvPr/>
        </p:nvSpPr>
        <p:spPr>
          <a:xfrm>
            <a:off x="8405165" y="1326794"/>
            <a:ext cx="761695" cy="9144"/>
          </a:xfrm>
          <a:prstGeom prst="rect">
            <a:avLst/>
          </a:prstGeom>
          <a:solidFill>
            <a:srgbClr val="3B82F6">
              <a:alpha val="20000"/>
            </a:srgbClr>
          </a:solidFill>
          <a:ln/>
        </p:spPr>
      </p:sp>
      <p:sp>
        <p:nvSpPr>
          <p:cNvPr id="25" name="Text 19"/>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市场规模与增长趋势</a:t>
            </a:r>
            <a:endParaRPr lang="en-US" sz="2200" dirty="0"/>
          </a:p>
        </p:txBody>
      </p:sp>
      <p:pic>
        <p:nvPicPr>
          <p:cNvPr id="26" name="Image 4" descr="preencoded.png">    </p:cNvPr>
          <p:cNvPicPr>
            <a:picLocks noChangeAspect="1"/>
          </p:cNvPicPr>
          <p:nvPr/>
        </p:nvPicPr>
        <p:blipFill>
          <a:blip r:embed="rId5"/>
          <a:srcRect l="0" r="0" t="-6" b="-6"/>
          <a:stretch/>
        </p:blipFill>
        <p:spPr>
          <a:xfrm>
            <a:off x="1067105" y="1742846"/>
            <a:ext cx="10058400" cy="266730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sp>
        <p:nvSpPr>
          <p:cNvPr id="2" name="Shape 0"/>
          <p:cNvSpPr/>
          <p:nvPr/>
        </p:nvSpPr>
        <p:spPr>
          <a:xfrm>
            <a:off x="0" y="0"/>
            <a:ext cx="12191695" cy="7753198"/>
          </a:xfrm>
          <a:prstGeom prst="rect">
            <a:avLst/>
          </a:prstGeom>
          <a:solidFill>
            <a:srgbClr val="F9FAFB"/>
          </a:solidFill>
          <a:ln/>
        </p:spPr>
      </p:sp>
      <p:sp>
        <p:nvSpPr>
          <p:cNvPr id="3" name="Shape 1"/>
          <p:cNvSpPr/>
          <p:nvPr/>
        </p:nvSpPr>
        <p:spPr>
          <a:xfrm>
            <a:off x="10287000" y="6324905"/>
            <a:ext cx="2857500" cy="2857500"/>
          </a:xfrm>
          <a:prstGeom prst="ellipse">
            <a:avLst/>
          </a:prstGeom>
          <a:solidFill>
            <a:srgbClr val="2563EB">
              <a:alpha val="5000"/>
            </a:srgbClr>
          </a:solidFill>
          <a:ln/>
        </p:spPr>
      </p:sp>
      <p:sp>
        <p:nvSpPr>
          <p:cNvPr id="4" name="Shape 2"/>
          <p:cNvSpPr/>
          <p:nvPr/>
        </p:nvSpPr>
        <p:spPr>
          <a:xfrm>
            <a:off x="-761695" y="-761695"/>
            <a:ext cx="1904695" cy="1904695"/>
          </a:xfrm>
          <a:prstGeom prst="ellipse">
            <a:avLst/>
          </a:prstGeom>
          <a:solidFill>
            <a:srgbClr val="2563EB">
              <a:alpha val="8000"/>
            </a:srgbClr>
          </a:solidFill>
          <a:ln/>
        </p:spPr>
      </p:sp>
      <p:sp>
        <p:nvSpPr>
          <p:cNvPr id="5" name="Shape 3"/>
          <p:cNvSpPr/>
          <p:nvPr/>
        </p:nvSpPr>
        <p:spPr>
          <a:xfrm>
            <a:off x="1067105" y="1228954"/>
            <a:ext cx="761695" cy="38405"/>
          </a:xfrm>
          <a:prstGeom prst="rect">
            <a:avLst/>
          </a:prstGeom>
          <a:solidFill>
            <a:srgbClr val="2563EB"/>
          </a:solidFill>
          <a:ln/>
        </p:spPr>
      </p:sp>
      <p:sp>
        <p:nvSpPr>
          <p:cNvPr id="6" name="Shape 4"/>
          <p:cNvSpPr/>
          <p:nvPr/>
        </p:nvSpPr>
        <p:spPr>
          <a:xfrm>
            <a:off x="1067105" y="1762049"/>
            <a:ext cx="533095" cy="533095"/>
          </a:xfrm>
          <a:prstGeom prst="ellipse">
            <a:avLst/>
          </a:prstGeom>
          <a:solidFill>
            <a:srgbClr val="DBEAFE"/>
          </a:solidFill>
          <a:ln/>
        </p:spPr>
      </p:sp>
      <p:pic>
        <p:nvPicPr>
          <p:cNvPr id="7" name="Image 0" descr="preencoded.png">    </p:cNvPr>
          <p:cNvPicPr>
            <a:picLocks noChangeAspect="1"/>
          </p:cNvPicPr>
          <p:nvPr/>
        </p:nvPicPr>
        <p:blipFill>
          <a:blip r:embed="rId1"/>
          <a:srcRect l="-80" r="-80" t="0" b="0"/>
          <a:stretch/>
        </p:blipFill>
        <p:spPr>
          <a:xfrm>
            <a:off x="1190549" y="1914754"/>
            <a:ext cx="286207" cy="228600"/>
          </a:xfrm>
          <a:prstGeom prst="rect">
            <a:avLst/>
          </a:prstGeom>
        </p:spPr>
      </p:pic>
      <p:sp>
        <p:nvSpPr>
          <p:cNvPr id="8" name="Shape 5"/>
          <p:cNvSpPr/>
          <p:nvPr/>
        </p:nvSpPr>
        <p:spPr>
          <a:xfrm>
            <a:off x="1067105" y="2962656"/>
            <a:ext cx="533095" cy="533095"/>
          </a:xfrm>
          <a:prstGeom prst="ellipse">
            <a:avLst/>
          </a:prstGeom>
          <a:solidFill>
            <a:srgbClr val="DBEAFE"/>
          </a:solidFill>
          <a:ln/>
        </p:spPr>
      </p:sp>
      <p:sp>
        <p:nvSpPr>
          <p:cNvPr id="9" name="Text 6"/>
          <p:cNvSpPr txBox="1"/>
          <p:nvPr/>
        </p:nvSpPr>
        <p:spPr>
          <a:xfrm>
            <a:off x="1790395" y="1772107"/>
            <a:ext cx="2820010"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AI Native团队 + 愿景信任</a:t>
            </a:r>
            <a:endParaRPr lang="en-US" sz="1800" dirty="0"/>
          </a:p>
        </p:txBody>
      </p:sp>
      <p:sp>
        <p:nvSpPr>
          <p:cNvPr id="10" name="Text 7"/>
          <p:cNvSpPr txBox="1"/>
          <p:nvPr/>
        </p:nvSpPr>
        <p:spPr>
          <a:xfrm>
            <a:off x="1790395" y="4172407"/>
            <a:ext cx="2915107"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精准匹配资金源与融资策略</a:t>
            </a:r>
            <a:endParaRPr lang="en-US" sz="1800" dirty="0"/>
          </a:p>
        </p:txBody>
      </p:sp>
      <p:sp>
        <p:nvSpPr>
          <p:cNvPr id="11" name="Text 8"/>
          <p:cNvSpPr txBox="1"/>
          <p:nvPr/>
        </p:nvSpPr>
        <p:spPr>
          <a:xfrm>
            <a:off x="1790395" y="2171700"/>
            <a:ext cx="9234526" cy="467258"/>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投资本质是"对人的投资"，顶级投资人最关注"团队能否实现提出的愿景"。具备AI深度认知、互补能力结构的AI Native团队，配合清晰可信的愿景规划，是说服投资人的核心基础。</a:t>
            </a:r>
            <a:endParaRPr lang="en-US" sz="1300" dirty="0"/>
          </a:p>
        </p:txBody>
      </p:sp>
      <p:pic>
        <p:nvPicPr>
          <p:cNvPr id="12" name="Image 1" descr="preencoded.png">    </p:cNvPr>
          <p:cNvPicPr>
            <a:picLocks noChangeAspect="1"/>
          </p:cNvPicPr>
          <p:nvPr/>
        </p:nvPicPr>
        <p:blipFill>
          <a:blip r:embed="rId2"/>
          <a:srcRect l="-57" r="-57" t="0" b="0"/>
          <a:stretch/>
        </p:blipFill>
        <p:spPr>
          <a:xfrm>
            <a:off x="1233526" y="3114446"/>
            <a:ext cx="200254" cy="228600"/>
          </a:xfrm>
          <a:prstGeom prst="rect">
            <a:avLst/>
          </a:prstGeom>
        </p:spPr>
      </p:pic>
      <p:sp>
        <p:nvSpPr>
          <p:cNvPr id="13" name="Shape 9"/>
          <p:cNvSpPr/>
          <p:nvPr/>
        </p:nvSpPr>
        <p:spPr>
          <a:xfrm>
            <a:off x="1067105" y="4162349"/>
            <a:ext cx="533095" cy="533095"/>
          </a:xfrm>
          <a:prstGeom prst="ellipse">
            <a:avLst/>
          </a:prstGeom>
          <a:solidFill>
            <a:srgbClr val="DBEAFE"/>
          </a:solidFill>
          <a:ln/>
        </p:spPr>
      </p:sp>
      <p:sp>
        <p:nvSpPr>
          <p:cNvPr id="14" name="Text 10"/>
          <p:cNvSpPr txBox="1"/>
          <p:nvPr/>
        </p:nvSpPr>
        <p:spPr>
          <a:xfrm>
            <a:off x="1790395" y="2971800"/>
            <a:ext cx="3324758"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差异化10倍价值+头部格局潜力</a:t>
            </a:r>
            <a:endParaRPr lang="en-US" sz="1800" dirty="0"/>
          </a:p>
        </p:txBody>
      </p:sp>
      <p:sp>
        <p:nvSpPr>
          <p:cNvPr id="15" name="Text 11"/>
          <p:cNvSpPr txBox="1"/>
          <p:nvPr/>
        </p:nvSpPr>
        <p:spPr>
          <a:xfrm>
            <a:off x="1790395" y="3372307"/>
            <a:ext cx="9368028" cy="467258"/>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成功融资项目必须证明能带来10倍体验/效率提升，且有潜力成为赛道头部1-2名。智能体运营模式不仅是技术优势，更是未来商业模式的必然趋势，缺乏此点的项目将被直接pass。</a:t>
            </a:r>
            <a:endParaRPr lang="en-US" sz="1300" dirty="0"/>
          </a:p>
        </p:txBody>
      </p:sp>
      <p:pic>
        <p:nvPicPr>
          <p:cNvPr id="16" name="Image 2" descr="preencoded.png">    </p:cNvPr>
          <p:cNvPicPr>
            <a:picLocks noChangeAspect="1"/>
          </p:cNvPicPr>
          <p:nvPr/>
        </p:nvPicPr>
        <p:blipFill>
          <a:blip r:embed="rId3"/>
          <a:srcRect l="0" r="0" t="0" b="0"/>
          <a:stretch/>
        </p:blipFill>
        <p:spPr>
          <a:xfrm>
            <a:off x="1218895" y="4315054"/>
            <a:ext cx="228600" cy="228600"/>
          </a:xfrm>
          <a:prstGeom prst="rect">
            <a:avLst/>
          </a:prstGeom>
        </p:spPr>
      </p:pic>
      <p:sp>
        <p:nvSpPr>
          <p:cNvPr id="17" name="Text 12"/>
          <p:cNvSpPr txBox="1"/>
          <p:nvPr/>
        </p:nvSpPr>
        <p:spPr>
          <a:xfrm>
            <a:off x="1790395" y="4572000"/>
            <a:ext cx="9378086" cy="467258"/>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币种选择(人民币/美元)、投资方(个人/机构/产业)和投资阶段必须高度匹配项目特点。了解基金真实决策逻辑(饱和式投资、组合协同、避免miss机会)，构建合理FOMO机制，是实现高效融资的关键。</a:t>
            </a:r>
            <a:endParaRPr lang="en-US" sz="1300" dirty="0"/>
          </a:p>
        </p:txBody>
      </p:sp>
      <p:sp>
        <p:nvSpPr>
          <p:cNvPr id="18" name="Shape 13"/>
          <p:cNvSpPr/>
          <p:nvPr/>
        </p:nvSpPr>
        <p:spPr>
          <a:xfrm>
            <a:off x="1067105" y="5667451"/>
            <a:ext cx="10058400" cy="1123798"/>
          </a:xfrm>
          <a:prstGeom prst="roundRect">
            <a:avLst>
              <a:gd name="adj" fmla="val 5516"/>
            </a:avLst>
          </a:prstGeom>
          <a:solidFill>
            <a:srgbClr val="EFF6FF"/>
          </a:solidFill>
          <a:ln w="12700">
            <a:solidFill>
              <a:srgbClr val="DBEAFE"/>
            </a:solidFill>
            <a:prstDash val="solid"/>
          </a:ln>
        </p:spPr>
      </p:sp>
      <p:pic>
        <p:nvPicPr>
          <p:cNvPr id="19" name="Image 3" descr="preencoded.png">    </p:cNvPr>
          <p:cNvPicPr>
            <a:picLocks noChangeAspect="1"/>
          </p:cNvPicPr>
          <p:nvPr/>
        </p:nvPicPr>
        <p:blipFill>
          <a:blip r:embed="rId4"/>
          <a:srcRect l="-133" r="-133" t="0" b="0"/>
          <a:stretch/>
        </p:blipFill>
        <p:spPr>
          <a:xfrm>
            <a:off x="1266444" y="6115507"/>
            <a:ext cx="171907" cy="228600"/>
          </a:xfrm>
          <a:prstGeom prst="rect">
            <a:avLst/>
          </a:prstGeom>
        </p:spPr>
      </p:pic>
      <p:sp>
        <p:nvSpPr>
          <p:cNvPr id="20" name="Text 14"/>
          <p:cNvSpPr txBox="1"/>
          <p:nvPr/>
        </p:nvSpPr>
        <p:spPr>
          <a:xfrm>
            <a:off x="1591056" y="5886907"/>
            <a:ext cx="7342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最终思考</a:t>
            </a:r>
            <a:endParaRPr lang="en-US" sz="1200" dirty="0"/>
          </a:p>
        </p:txBody>
      </p:sp>
      <p:sp>
        <p:nvSpPr>
          <p:cNvPr id="21" name="Text 15"/>
          <p:cNvSpPr txBox="1"/>
          <p:nvPr/>
        </p:nvSpPr>
        <p:spPr>
          <a:xfrm>
            <a:off x="1591056" y="6152998"/>
            <a:ext cx="939180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Agentic AI创业融资不是简单的资金募集，而是价值共创的开始。只有深刻理解投资人真实诉求，展示项目独特价值，才能在这场技术浪潮中赢得资本青睐，共同成就下一代伟大的AI公司。</a:t>
            </a:r>
            <a:endParaRPr lang="en-US" sz="1200" dirty="0"/>
          </a:p>
        </p:txBody>
      </p:sp>
      <p:sp>
        <p:nvSpPr>
          <p:cNvPr id="22" name="Shape 16"/>
          <p:cNvSpPr/>
          <p:nvPr/>
        </p:nvSpPr>
        <p:spPr>
          <a:xfrm>
            <a:off x="1067105" y="6791249"/>
            <a:ext cx="10058400" cy="9144"/>
          </a:xfrm>
          <a:prstGeom prst="rect">
            <a:avLst/>
          </a:prstGeom>
          <a:solidFill>
            <a:srgbClr val="E5E7EB"/>
          </a:solidFill>
          <a:ln/>
        </p:spPr>
      </p:sp>
      <p:sp>
        <p:nvSpPr>
          <p:cNvPr id="23" name="Text 17"/>
          <p:cNvSpPr txBox="1"/>
          <p:nvPr/>
        </p:nvSpPr>
        <p:spPr>
          <a:xfrm>
            <a:off x="1067105" y="6963156"/>
            <a:ext cx="15581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Agentic AI时代融资指南</a:t>
            </a:r>
            <a:endParaRPr lang="en-US" sz="1000" dirty="0"/>
          </a:p>
        </p:txBody>
      </p:sp>
      <p:sp>
        <p:nvSpPr>
          <p:cNvPr id="24" name="Text 18"/>
          <p:cNvSpPr txBox="1"/>
          <p:nvPr/>
        </p:nvSpPr>
        <p:spPr>
          <a:xfrm>
            <a:off x="9924898" y="6963156"/>
            <a:ext cx="13002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成功融资的终极密码</a:t>
            </a:r>
            <a:endParaRPr lang="en-US" sz="1000" dirty="0"/>
          </a:p>
        </p:txBody>
      </p:sp>
      <p:sp>
        <p:nvSpPr>
          <p:cNvPr id="25" name="Text 19"/>
          <p:cNvSpPr txBox="1"/>
          <p:nvPr/>
        </p:nvSpPr>
        <p:spPr>
          <a:xfrm>
            <a:off x="1067105" y="609905"/>
            <a:ext cx="6143854"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Agentic AI时代融资成功的三大关键点</a:t>
            </a:r>
            <a:endParaRPr lang="en-US" sz="2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0" b="0"/>
          <a:stretch/>
        </p:blipFill>
        <p:spPr>
          <a:xfrm>
            <a:off x="1067105" y="2590495"/>
            <a:ext cx="228600" cy="228600"/>
          </a:xfrm>
          <a:prstGeom prst="rect">
            <a:avLst/>
          </a:prstGeom>
        </p:spPr>
      </p:pic>
      <p:sp>
        <p:nvSpPr>
          <p:cNvPr id="11" name="Text 8"/>
          <p:cNvSpPr txBox="1"/>
          <p:nvPr/>
        </p:nvSpPr>
        <p:spPr>
          <a:xfrm>
            <a:off x="1447495" y="2600554"/>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第二部分</a:t>
            </a:r>
            <a:endParaRPr lang="en-US" sz="1300" dirty="0"/>
          </a:p>
        </p:txBody>
      </p:sp>
      <p:sp>
        <p:nvSpPr>
          <p:cNvPr id="12" name="Shape 9"/>
          <p:cNvSpPr/>
          <p:nvPr/>
        </p:nvSpPr>
        <p:spPr>
          <a:xfrm>
            <a:off x="1067105" y="3676802"/>
            <a:ext cx="761695" cy="38405"/>
          </a:xfrm>
          <a:prstGeom prst="rect">
            <a:avLst/>
          </a:prstGeom>
          <a:solidFill>
            <a:srgbClr val="2563EB"/>
          </a:solidFill>
          <a:ln/>
        </p:spPr>
      </p:sp>
      <p:sp>
        <p:nvSpPr>
          <p:cNvPr id="13" name="Text 10"/>
          <p:cNvSpPr txBox="1"/>
          <p:nvPr/>
        </p:nvSpPr>
        <p:spPr>
          <a:xfrm>
            <a:off x="1067105" y="4038905"/>
            <a:ext cx="5468112" cy="228600"/>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深入解析投资决策心理、基金核心诉求与"不可投"项目判断标准</a:t>
            </a:r>
            <a:endParaRPr lang="en-US" sz="1500" dirty="0"/>
          </a:p>
        </p:txBody>
      </p:sp>
      <p:pic>
        <p:nvPicPr>
          <p:cNvPr id="14" name="Image 1" descr="preencoded.png">    </p:cNvPr>
          <p:cNvPicPr>
            <a:picLocks noChangeAspect="1"/>
          </p:cNvPicPr>
          <p:nvPr/>
        </p:nvPicPr>
        <p:blipFill>
          <a:blip r:embed="rId2"/>
          <a:srcRect l="-13" r="-13" t="0" b="0"/>
          <a:stretch/>
        </p:blipFill>
        <p:spPr>
          <a:xfrm>
            <a:off x="10211105" y="4724705"/>
            <a:ext cx="914400" cy="1218895"/>
          </a:xfrm>
          <a:prstGeom prst="rect">
            <a:avLst/>
          </a:prstGeom>
        </p:spPr>
      </p:pic>
      <p:sp>
        <p:nvSpPr>
          <p:cNvPr id="15" name="Text 11"/>
          <p:cNvSpPr txBox="1"/>
          <p:nvPr/>
        </p:nvSpPr>
        <p:spPr>
          <a:xfrm>
            <a:off x="5671109" y="2619756"/>
            <a:ext cx="1858061"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2</a:t>
            </a:r>
            <a:endParaRPr lang="en-US" sz="10500" dirty="0"/>
          </a:p>
        </p:txBody>
      </p:sp>
      <p:sp>
        <p:nvSpPr>
          <p:cNvPr id="16" name="Text 12"/>
          <p:cNvSpPr txBox="1"/>
          <p:nvPr/>
        </p:nvSpPr>
        <p:spPr>
          <a:xfrm>
            <a:off x="1067105" y="2933395"/>
            <a:ext cx="3553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投资人视角解读</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2191695" cy="8257946"/>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5341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Agentic AI项目融资判断硬性标准，7个关键判断点</a:t>
            </a:r>
            <a:endParaRPr lang="en-US" sz="1200" dirty="0"/>
          </a:p>
        </p:txBody>
      </p:sp>
      <p:sp>
        <p:nvSpPr>
          <p:cNvPr id="6" name="Shape 3"/>
          <p:cNvSpPr/>
          <p:nvPr/>
        </p:nvSpPr>
        <p:spPr>
          <a:xfrm>
            <a:off x="1067105" y="1742846"/>
            <a:ext cx="10058400" cy="1123798"/>
          </a:xfrm>
          <a:prstGeom prst="roundRect">
            <a:avLst>
              <a:gd name="adj" fmla="val 5516"/>
            </a:avLst>
          </a:prstGeom>
          <a:solidFill>
            <a:srgbClr val="2563EB">
              <a:alpha val="7000"/>
            </a:srgbClr>
          </a:solidFill>
          <a:ln w="12700">
            <a:solidFill>
              <a:srgbClr val="2563EB">
                <a:alpha val="30000"/>
              </a:srgbClr>
            </a:solidFill>
            <a:prstDash val="solid"/>
          </a:ln>
          <a:effectLst>
            <a:outerShdw sx="100000" sy="100000" kx="0" ky="0" algn="bl" rotWithShape="0" blurRad="38100" dist="25400" dir="5400000">
              <a:srgbClr val="000000">
                <a:alpha val="5000"/>
              </a:srgbClr>
            </a:outerShdw>
          </a:effectLst>
        </p:spPr>
      </p:sp>
      <p:pic>
        <p:nvPicPr>
          <p:cNvPr id="7" name="Image 1" descr="preencoded.png">    </p:cNvPr>
          <p:cNvPicPr>
            <a:picLocks noChangeAspect="1"/>
          </p:cNvPicPr>
          <p:nvPr/>
        </p:nvPicPr>
        <p:blipFill>
          <a:blip r:embed="rId2"/>
          <a:srcRect l="0" r="0" t="0" b="0"/>
          <a:stretch/>
        </p:blipFill>
        <p:spPr>
          <a:xfrm>
            <a:off x="1257300" y="1923898"/>
            <a:ext cx="228600" cy="228600"/>
          </a:xfrm>
          <a:prstGeom prst="rect">
            <a:avLst/>
          </a:prstGeom>
        </p:spPr>
      </p:pic>
      <p:sp>
        <p:nvSpPr>
          <p:cNvPr id="8" name="Text 4"/>
          <p:cNvSpPr txBox="1"/>
          <p:nvPr/>
        </p:nvSpPr>
        <p:spPr>
          <a:xfrm>
            <a:off x="1600200" y="1933956"/>
            <a:ext cx="5634533" cy="200254"/>
          </a:xfrm>
          <a:prstGeom prst="rect">
            <a:avLst/>
          </a:prstGeom>
          <a:noFill/>
          <a:ln/>
        </p:spPr>
        <p:txBody>
          <a:bodyPr wrap="square" lIns="0" tIns="0" rIns="0" bIns="0" rtlCol="0" anchor="ctr"/>
          <a:lstStyle/>
          <a:p>
            <a:pPr algn="l" indent="0" marL="0">
              <a:buNone/>
            </a:pPr>
            <a:r>
              <a:rPr lang="en-US" sz="1300" b="1" dirty="0">
                <a:solidFill>
                  <a:srgbClr val="1E40AF"/>
                </a:solidFill>
                <a:latin typeface="Inter" pitchFamily="34" charset="0"/>
                <a:ea typeface="Inter" pitchFamily="34" charset="-122"/>
                <a:cs typeface="Inter" pitchFamily="34" charset="-120"/>
              </a:rPr>
              <a:t>核心投资标准：不是Agentic Enterprise（智能体企业）不具备投资价值</a:t>
            </a:r>
            <a:endParaRPr lang="en-US" sz="1300" dirty="0"/>
          </a:p>
        </p:txBody>
      </p:sp>
      <p:sp>
        <p:nvSpPr>
          <p:cNvPr id="9" name="Text 5"/>
          <p:cNvSpPr txBox="1"/>
          <p:nvPr/>
        </p:nvSpPr>
        <p:spPr>
          <a:xfrm>
            <a:off x="1257300" y="2266798"/>
            <a:ext cx="9706356"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在看得见的未来的AI赛道投资中，"是否为智能体企业"已成为投资决策的首要判断标准。无论其他指标多优秀，非智能体企业都难以获得顶级投资人青睐。智能体企业是未来唯一具备长期投资价值的商业模式。</a:t>
            </a:r>
            <a:endParaRPr lang="en-US" sz="1200" dirty="0"/>
          </a:p>
        </p:txBody>
      </p:sp>
      <p:sp>
        <p:nvSpPr>
          <p:cNvPr id="10" name="Shape 6"/>
          <p:cNvSpPr/>
          <p:nvPr/>
        </p:nvSpPr>
        <p:spPr>
          <a:xfrm>
            <a:off x="1067105" y="3095244"/>
            <a:ext cx="28346" cy="457200"/>
          </a:xfrm>
          <a:prstGeom prst="rect">
            <a:avLst/>
          </a:prstGeom>
          <a:solidFill>
            <a:srgbClr val="2563EB"/>
          </a:solidFill>
          <a:ln/>
        </p:spPr>
      </p:sp>
      <p:sp>
        <p:nvSpPr>
          <p:cNvPr id="11" name="Shape 7"/>
          <p:cNvSpPr/>
          <p:nvPr/>
        </p:nvSpPr>
        <p:spPr>
          <a:xfrm>
            <a:off x="1067105" y="3705149"/>
            <a:ext cx="28346" cy="457200"/>
          </a:xfrm>
          <a:prstGeom prst="rect">
            <a:avLst/>
          </a:prstGeom>
          <a:solidFill>
            <a:srgbClr val="2563EB"/>
          </a:solidFill>
          <a:ln/>
        </p:spPr>
      </p:sp>
      <p:sp>
        <p:nvSpPr>
          <p:cNvPr id="12" name="Shape 8"/>
          <p:cNvSpPr/>
          <p:nvPr/>
        </p:nvSpPr>
        <p:spPr>
          <a:xfrm>
            <a:off x="1067105" y="4315054"/>
            <a:ext cx="28346" cy="457200"/>
          </a:xfrm>
          <a:prstGeom prst="rect">
            <a:avLst/>
          </a:prstGeom>
          <a:solidFill>
            <a:srgbClr val="2563EB"/>
          </a:solidFill>
          <a:ln/>
        </p:spPr>
      </p:sp>
      <p:sp>
        <p:nvSpPr>
          <p:cNvPr id="13" name="Shape 9"/>
          <p:cNvSpPr/>
          <p:nvPr/>
        </p:nvSpPr>
        <p:spPr>
          <a:xfrm>
            <a:off x="1067105" y="4924044"/>
            <a:ext cx="28346" cy="457200"/>
          </a:xfrm>
          <a:prstGeom prst="rect">
            <a:avLst/>
          </a:prstGeom>
          <a:solidFill>
            <a:srgbClr val="2563EB"/>
          </a:solidFill>
          <a:ln/>
        </p:spPr>
      </p:sp>
      <p:sp>
        <p:nvSpPr>
          <p:cNvPr id="14" name="Text 10"/>
          <p:cNvSpPr txBox="1"/>
          <p:nvPr/>
        </p:nvSpPr>
        <p:spPr>
          <a:xfrm>
            <a:off x="1209751" y="3114446"/>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不符合行业大趋势</a:t>
            </a:r>
            <a:endParaRPr lang="en-US" sz="1200" dirty="0"/>
          </a:p>
        </p:txBody>
      </p:sp>
      <p:sp>
        <p:nvSpPr>
          <p:cNvPr id="15" name="Text 11"/>
          <p:cNvSpPr txBox="1"/>
          <p:nvPr/>
        </p:nvSpPr>
        <p:spPr>
          <a:xfrm>
            <a:off x="1209751" y="3724351"/>
            <a:ext cx="18004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不符合基金投资目标赛道</a:t>
            </a:r>
            <a:endParaRPr lang="en-US" sz="1200" dirty="0"/>
          </a:p>
        </p:txBody>
      </p:sp>
      <p:sp>
        <p:nvSpPr>
          <p:cNvPr id="16" name="Text 12"/>
          <p:cNvSpPr txBox="1"/>
          <p:nvPr/>
        </p:nvSpPr>
        <p:spPr>
          <a:xfrm>
            <a:off x="1209751" y="4334256"/>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市场潜力不足</a:t>
            </a:r>
            <a:endParaRPr lang="en-US" sz="1200" dirty="0"/>
          </a:p>
        </p:txBody>
      </p:sp>
      <p:sp>
        <p:nvSpPr>
          <p:cNvPr id="17" name="Text 13"/>
          <p:cNvSpPr txBox="1"/>
          <p:nvPr/>
        </p:nvSpPr>
        <p:spPr>
          <a:xfrm>
            <a:off x="1209751" y="4943246"/>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无垄断头部潜力</a:t>
            </a:r>
            <a:endParaRPr lang="en-US" sz="1200" dirty="0"/>
          </a:p>
        </p:txBody>
      </p:sp>
      <p:sp>
        <p:nvSpPr>
          <p:cNvPr id="18" name="Text 14"/>
          <p:cNvSpPr txBox="1"/>
          <p:nvPr/>
        </p:nvSpPr>
        <p:spPr>
          <a:xfrm>
            <a:off x="1209751" y="3372307"/>
            <a:ext cx="46341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与当前技术演进方向、政策环境或用户需求发展趋势相悖，缺乏长期发展潜力</a:t>
            </a:r>
            <a:endParaRPr lang="en-US" sz="1000" dirty="0"/>
          </a:p>
        </p:txBody>
      </p:sp>
      <p:sp>
        <p:nvSpPr>
          <p:cNvPr id="19" name="Text 15"/>
          <p:cNvSpPr txBox="1"/>
          <p:nvPr/>
        </p:nvSpPr>
        <p:spPr>
          <a:xfrm>
            <a:off x="1209751" y="3981298"/>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项目方向与投资人的重点关注领域不匹配，超出基金投资范围或投资策略</a:t>
            </a:r>
            <a:endParaRPr lang="en-US" sz="1000" dirty="0"/>
          </a:p>
        </p:txBody>
      </p:sp>
      <p:sp>
        <p:nvSpPr>
          <p:cNvPr id="20" name="Text 16"/>
          <p:cNvSpPr txBox="1"/>
          <p:nvPr/>
        </p:nvSpPr>
        <p:spPr>
          <a:xfrm>
            <a:off x="1209751" y="4591202"/>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目标市场规模有限，增长潜力不明显，难以支撑风险投资所需的回报倍数</a:t>
            </a:r>
            <a:endParaRPr lang="en-US" sz="1000" dirty="0"/>
          </a:p>
        </p:txBody>
      </p:sp>
      <p:sp>
        <p:nvSpPr>
          <p:cNvPr id="21" name="Text 17"/>
          <p:cNvSpPr txBox="1"/>
          <p:nvPr/>
        </p:nvSpPr>
        <p:spPr>
          <a:xfrm>
            <a:off x="1209751" y="5201107"/>
            <a:ext cx="41577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缺乏高速增长能力和成为大市场头部1/2名的潜质，难以形成行业壁垒</a:t>
            </a:r>
            <a:endParaRPr lang="en-US" sz="1000" dirty="0"/>
          </a:p>
        </p:txBody>
      </p:sp>
      <p:sp>
        <p:nvSpPr>
          <p:cNvPr id="22" name="Shape 18"/>
          <p:cNvSpPr/>
          <p:nvPr/>
        </p:nvSpPr>
        <p:spPr>
          <a:xfrm>
            <a:off x="6248095" y="3095244"/>
            <a:ext cx="4876495" cy="2266798"/>
          </a:xfrm>
          <a:prstGeom prst="roundRect">
            <a:avLst>
              <a:gd name="adj" fmla="val 1356"/>
            </a:avLst>
          </a:prstGeom>
          <a:solidFill>
            <a:srgbClr val="FEF2F2"/>
          </a:solidFill>
          <a:ln w="12700">
            <a:solidFill>
              <a:srgbClr val="FEE2E2"/>
            </a:solidFill>
            <a:prstDash val="solid"/>
          </a:ln>
        </p:spPr>
      </p:sp>
      <p:pic>
        <p:nvPicPr>
          <p:cNvPr id="23" name="Image 2" descr="preencoded.png">    </p:cNvPr>
          <p:cNvPicPr>
            <a:picLocks noChangeAspect="1"/>
          </p:cNvPicPr>
          <p:nvPr/>
        </p:nvPicPr>
        <p:blipFill>
          <a:blip r:embed="rId3"/>
          <a:srcRect l="0" r="0" t="0" b="0"/>
          <a:stretch/>
        </p:blipFill>
        <p:spPr>
          <a:xfrm>
            <a:off x="6448349" y="3314700"/>
            <a:ext cx="190195" cy="190195"/>
          </a:xfrm>
          <a:prstGeom prst="rect">
            <a:avLst/>
          </a:prstGeom>
        </p:spPr>
      </p:pic>
      <p:sp>
        <p:nvSpPr>
          <p:cNvPr id="24" name="Text 19"/>
          <p:cNvSpPr txBox="1"/>
          <p:nvPr/>
        </p:nvSpPr>
        <p:spPr>
          <a:xfrm>
            <a:off x="6752844" y="3314700"/>
            <a:ext cx="1191463"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不可投硬性条件</a:t>
            </a:r>
            <a:endParaRPr lang="en-US" sz="1200" dirty="0"/>
          </a:p>
        </p:txBody>
      </p:sp>
      <p:sp>
        <p:nvSpPr>
          <p:cNvPr id="25" name="Text 20"/>
          <p:cNvSpPr txBox="1"/>
          <p:nvPr/>
        </p:nvSpPr>
        <p:spPr>
          <a:xfrm>
            <a:off x="6676949" y="3648456"/>
            <a:ext cx="11960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非AI native团队：</a:t>
            </a:r>
            <a:endParaRPr lang="en-US" sz="1000" dirty="0"/>
          </a:p>
        </p:txBody>
      </p:sp>
      <p:sp>
        <p:nvSpPr>
          <p:cNvPr id="26" name="Text 21"/>
          <p:cNvSpPr txBox="1"/>
          <p:nvPr/>
        </p:nvSpPr>
        <p:spPr>
          <a:xfrm>
            <a:off x="6676949" y="4524451"/>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非AI驱动产品：</a:t>
            </a:r>
            <a:endParaRPr lang="en-US" sz="1000" dirty="0"/>
          </a:p>
        </p:txBody>
      </p:sp>
      <p:sp>
        <p:nvSpPr>
          <p:cNvPr id="27" name="Text 22"/>
          <p:cNvSpPr txBox="1"/>
          <p:nvPr/>
        </p:nvSpPr>
        <p:spPr>
          <a:xfrm>
            <a:off x="6676949" y="4791456"/>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需要的币种不匹配：</a:t>
            </a:r>
            <a:endParaRPr lang="en-US" sz="1000" dirty="0"/>
          </a:p>
        </p:txBody>
      </p:sp>
      <p:sp>
        <p:nvSpPr>
          <p:cNvPr id="28" name="Text 23"/>
          <p:cNvSpPr txBox="1"/>
          <p:nvPr/>
        </p:nvSpPr>
        <p:spPr>
          <a:xfrm>
            <a:off x="6676949" y="3648456"/>
            <a:ext cx="42537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团队缺乏AI深度技术背景，无法应对智能体开发特有挑战</a:t>
            </a:r>
            <a:endParaRPr lang="en-US" sz="1000" dirty="0"/>
          </a:p>
        </p:txBody>
      </p:sp>
      <p:sp>
        <p:nvSpPr>
          <p:cNvPr id="29" name="Text 24"/>
          <p:cNvSpPr txBox="1"/>
          <p:nvPr/>
        </p:nvSpPr>
        <p:spPr>
          <a:xfrm>
            <a:off x="7607808" y="4524451"/>
            <a:ext cx="34244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对AI基金而言，产品核心不是由AI驱动或AI只是表层应用</a:t>
            </a:r>
            <a:endParaRPr lang="en-US" sz="1000" dirty="0"/>
          </a:p>
        </p:txBody>
      </p:sp>
      <p:sp>
        <p:nvSpPr>
          <p:cNvPr id="30" name="Text 25"/>
          <p:cNvSpPr txBox="1"/>
          <p:nvPr/>
        </p:nvSpPr>
        <p:spPr>
          <a:xfrm>
            <a:off x="6676949" y="4791456"/>
            <a:ext cx="42537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投资人币种限制与创业者需求不符（如美元基金vs人民币需求）</a:t>
            </a:r>
            <a:endParaRPr lang="en-US" sz="1000" dirty="0"/>
          </a:p>
        </p:txBody>
      </p:sp>
      <p:sp>
        <p:nvSpPr>
          <p:cNvPr id="31" name="Shape 26"/>
          <p:cNvSpPr/>
          <p:nvPr/>
        </p:nvSpPr>
        <p:spPr>
          <a:xfrm>
            <a:off x="6676949" y="4095598"/>
            <a:ext cx="4248302" cy="342900"/>
          </a:xfrm>
          <a:prstGeom prst="roundRect">
            <a:avLst>
              <a:gd name="adj" fmla="val 59259"/>
            </a:avLst>
          </a:prstGeom>
          <a:solidFill>
            <a:srgbClr val="FEE2E2"/>
          </a:solidFill>
          <a:ln/>
          <a:effectLst>
            <a:outerShdw sx="100000" sy="100000" kx="0" ky="0" algn="bl" rotWithShape="0" blurRad="12700" dist="12700" dir="16200000">
              <a:srgbClr val="dc2626">
                <a:alpha val="33000"/>
              </a:srgbClr>
            </a:outerShdw>
          </a:effectLst>
        </p:spPr>
      </p:sp>
      <p:sp>
        <p:nvSpPr>
          <p:cNvPr id="32" name="Text 27"/>
          <p:cNvSpPr txBox="1"/>
          <p:nvPr/>
        </p:nvSpPr>
        <p:spPr>
          <a:xfrm>
            <a:off x="6752844" y="4181551"/>
            <a:ext cx="1300277" cy="162763"/>
          </a:xfrm>
          <a:prstGeom prst="rect">
            <a:avLst/>
          </a:prstGeom>
          <a:noFill/>
          <a:ln/>
        </p:spPr>
        <p:txBody>
          <a:bodyPr wrap="square" lIns="0" tIns="0" rIns="0" bIns="0" rtlCol="0" anchor="ctr"/>
          <a:lstStyle/>
          <a:p>
            <a:pPr algn="l" indent="0" marL="0">
              <a:buNone/>
            </a:pPr>
            <a:r>
              <a:rPr lang="en-US" sz="1000" b="1" dirty="0">
                <a:solidFill>
                  <a:srgbClr val="991B1B"/>
                </a:solidFill>
                <a:latin typeface="Inter" pitchFamily="34" charset="0"/>
                <a:ea typeface="Inter" pitchFamily="34" charset="-122"/>
                <a:cs typeface="Inter" pitchFamily="34" charset="-120"/>
              </a:rPr>
              <a:t>非智能体运营模式：</a:t>
            </a:r>
            <a:endParaRPr lang="en-US" sz="1000" dirty="0"/>
          </a:p>
        </p:txBody>
      </p:sp>
      <p:sp>
        <p:nvSpPr>
          <p:cNvPr id="33" name="Text 28"/>
          <p:cNvSpPr txBox="1"/>
          <p:nvPr/>
        </p:nvSpPr>
        <p:spPr>
          <a:xfrm>
            <a:off x="7953451" y="4181551"/>
            <a:ext cx="2358238"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这是Agentic AI时代最硬性的投资门槛</a:t>
            </a:r>
            <a:endParaRPr lang="en-US" sz="1000" dirty="0"/>
          </a:p>
        </p:txBody>
      </p:sp>
      <p:sp>
        <p:nvSpPr>
          <p:cNvPr id="34" name="Shape 29"/>
          <p:cNvSpPr/>
          <p:nvPr/>
        </p:nvSpPr>
        <p:spPr>
          <a:xfrm>
            <a:off x="6248095" y="5553151"/>
            <a:ext cx="4876495" cy="1314907"/>
          </a:xfrm>
          <a:prstGeom prst="roundRect">
            <a:avLst>
              <a:gd name="adj" fmla="val 4031"/>
            </a:avLst>
          </a:prstGeom>
          <a:solidFill>
            <a:srgbClr val="EFF6FF"/>
          </a:solidFill>
          <a:ln w="12700">
            <a:solidFill>
              <a:srgbClr val="DBEAFE"/>
            </a:solidFill>
            <a:prstDash val="solid"/>
          </a:ln>
        </p:spPr>
      </p:sp>
      <p:pic>
        <p:nvPicPr>
          <p:cNvPr id="35" name="Image 3" descr="preencoded.png">    </p:cNvPr>
          <p:cNvPicPr>
            <a:picLocks noChangeAspect="1"/>
          </p:cNvPicPr>
          <p:nvPr/>
        </p:nvPicPr>
        <p:blipFill>
          <a:blip r:embed="rId4"/>
          <a:srcRect l="0" r="0" t="0" b="0"/>
          <a:stretch/>
        </p:blipFill>
        <p:spPr>
          <a:xfrm>
            <a:off x="6448349" y="5772607"/>
            <a:ext cx="142646" cy="190195"/>
          </a:xfrm>
          <a:prstGeom prst="rect">
            <a:avLst/>
          </a:prstGeom>
        </p:spPr>
      </p:pic>
      <p:sp>
        <p:nvSpPr>
          <p:cNvPr id="36" name="Text 30"/>
          <p:cNvSpPr txBox="1"/>
          <p:nvPr/>
        </p:nvSpPr>
        <p:spPr>
          <a:xfrm>
            <a:off x="6705295" y="5772607"/>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投资人决策视角</a:t>
            </a:r>
            <a:endParaRPr lang="en-US" sz="1200" dirty="0"/>
          </a:p>
        </p:txBody>
      </p:sp>
      <p:sp>
        <p:nvSpPr>
          <p:cNvPr id="37" name="Text 31"/>
          <p:cNvSpPr txBox="1"/>
          <p:nvPr/>
        </p:nvSpPr>
        <p:spPr>
          <a:xfrm>
            <a:off x="6448349" y="6105449"/>
            <a:ext cx="4529938"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在Agentic AI赛道，投资人首先筛选是否为真正的智能体企业(Agentic Enterprise)。这已成为投资决策的第一道门槛，不符合此条件的项目几乎无法获得顶级基金关注，无论团队、市场或其他指标多优秀。</a:t>
            </a:r>
            <a:endParaRPr lang="en-US" sz="1000" dirty="0"/>
          </a:p>
        </p:txBody>
      </p:sp>
      <p:sp>
        <p:nvSpPr>
          <p:cNvPr id="38" name="Shape 32"/>
          <p:cNvSpPr/>
          <p:nvPr/>
        </p:nvSpPr>
        <p:spPr>
          <a:xfrm>
            <a:off x="1067105" y="6867144"/>
            <a:ext cx="10058400" cy="780898"/>
          </a:xfrm>
          <a:prstGeom prst="roundRect">
            <a:avLst>
              <a:gd name="adj" fmla="val 11424"/>
            </a:avLst>
          </a:prstGeom>
          <a:solidFill>
            <a:srgbClr val="FFFBEB"/>
          </a:solidFill>
          <a:ln w="12700">
            <a:solidFill>
              <a:srgbClr val="FDE68A"/>
            </a:solidFill>
            <a:prstDash val="solid"/>
          </a:ln>
        </p:spPr>
      </p:sp>
      <p:pic>
        <p:nvPicPr>
          <p:cNvPr id="39" name="Image 4" descr="preencoded.png">    </p:cNvPr>
          <p:cNvPicPr>
            <a:picLocks noChangeAspect="1"/>
          </p:cNvPicPr>
          <p:nvPr/>
        </p:nvPicPr>
        <p:blipFill>
          <a:blip r:embed="rId5"/>
          <a:srcRect l="0" r="0" t="0" b="0"/>
          <a:stretch/>
        </p:blipFill>
        <p:spPr>
          <a:xfrm>
            <a:off x="1228954" y="7162495"/>
            <a:ext cx="190195" cy="190195"/>
          </a:xfrm>
          <a:prstGeom prst="rect">
            <a:avLst/>
          </a:prstGeom>
        </p:spPr>
      </p:pic>
      <p:sp>
        <p:nvSpPr>
          <p:cNvPr id="40" name="Text 33"/>
          <p:cNvSpPr txBox="1"/>
          <p:nvPr/>
        </p:nvSpPr>
        <p:spPr>
          <a:xfrm>
            <a:off x="1495044" y="7048195"/>
            <a:ext cx="734263" cy="419710"/>
          </a:xfrm>
          <a:prstGeom prst="rect">
            <a:avLst/>
          </a:prstGeom>
          <a:noFill/>
          <a:ln/>
        </p:spPr>
        <p:txBody>
          <a:bodyPr wrap="square" lIns="0" tIns="0" rIns="0" bIns="0" rtlCol="0" anchor="ctr"/>
          <a:lstStyle/>
          <a:p>
            <a:pPr algn="l" indent="0" marL="0">
              <a:buNone/>
            </a:pPr>
            <a:r>
              <a:rPr lang="en-US" sz="1200" b="1" dirty="0">
                <a:solidFill>
                  <a:srgbClr val="92400E"/>
                </a:solidFill>
                <a:latin typeface="Inter" pitchFamily="34" charset="0"/>
                <a:ea typeface="Inter" pitchFamily="34" charset="-122"/>
                <a:cs typeface="Inter" pitchFamily="34" charset="-120"/>
              </a:rPr>
              <a:t>投资人共识：</a:t>
            </a:r>
            <a:endParaRPr lang="en-US" sz="1200" dirty="0"/>
          </a:p>
        </p:txBody>
      </p:sp>
      <p:sp>
        <p:nvSpPr>
          <p:cNvPr id="41" name="Text 34"/>
          <p:cNvSpPr txBox="1"/>
          <p:nvPr/>
        </p:nvSpPr>
        <p:spPr>
          <a:xfrm>
            <a:off x="2453335" y="7048195"/>
            <a:ext cx="8496605"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在看得见的未来的AI发展中，只有基于智能体运营模式的企业才具备长期投资价值。这已成为头部VC/PE机构的核心投资判断标准。</a:t>
            </a:r>
            <a:endParaRPr lang="en-US" sz="1200" dirty="0"/>
          </a:p>
        </p:txBody>
      </p:sp>
      <p:sp>
        <p:nvSpPr>
          <p:cNvPr id="42" name="Shape 35"/>
          <p:cNvSpPr/>
          <p:nvPr/>
        </p:nvSpPr>
        <p:spPr>
          <a:xfrm>
            <a:off x="1429207" y="1714500"/>
            <a:ext cx="57607" cy="57607"/>
          </a:xfrm>
          <a:prstGeom prst="ellipse">
            <a:avLst/>
          </a:prstGeom>
          <a:solidFill>
            <a:srgbClr val="3B82F6"/>
          </a:solidFill>
          <a:ln/>
        </p:spPr>
      </p:sp>
      <p:sp>
        <p:nvSpPr>
          <p:cNvPr id="43" name="Shape 36"/>
          <p:cNvSpPr/>
          <p:nvPr/>
        </p:nvSpPr>
        <p:spPr>
          <a:xfrm>
            <a:off x="1904695" y="2095805"/>
            <a:ext cx="57607" cy="57607"/>
          </a:xfrm>
          <a:prstGeom prst="ellipse">
            <a:avLst/>
          </a:prstGeom>
          <a:solidFill>
            <a:srgbClr val="3B82F6"/>
          </a:solidFill>
          <a:ln/>
        </p:spPr>
      </p:sp>
      <p:sp>
        <p:nvSpPr>
          <p:cNvPr id="44" name="Shape 37"/>
          <p:cNvSpPr/>
          <p:nvPr/>
        </p:nvSpPr>
        <p:spPr>
          <a:xfrm>
            <a:off x="1333195" y="2476195"/>
            <a:ext cx="57607" cy="57607"/>
          </a:xfrm>
          <a:prstGeom prst="ellipse">
            <a:avLst/>
          </a:prstGeom>
          <a:solidFill>
            <a:srgbClr val="3B82F6"/>
          </a:solidFill>
          <a:ln/>
        </p:spPr>
      </p:sp>
      <p:sp>
        <p:nvSpPr>
          <p:cNvPr id="45" name="Shape 38"/>
          <p:cNvSpPr/>
          <p:nvPr/>
        </p:nvSpPr>
        <p:spPr>
          <a:xfrm>
            <a:off x="1444752" y="1861718"/>
            <a:ext cx="476402" cy="9144"/>
          </a:xfrm>
          <a:prstGeom prst="rect">
            <a:avLst/>
          </a:prstGeom>
          <a:solidFill>
            <a:srgbClr val="3B82F6">
              <a:alpha val="20000"/>
            </a:srgbClr>
          </a:solidFill>
          <a:ln/>
        </p:spPr>
      </p:sp>
      <p:sp>
        <p:nvSpPr>
          <p:cNvPr id="46" name="Shape 39"/>
          <p:cNvSpPr/>
          <p:nvPr/>
        </p:nvSpPr>
        <p:spPr>
          <a:xfrm>
            <a:off x="1837944" y="1940357"/>
            <a:ext cx="571500" cy="9144"/>
          </a:xfrm>
          <a:prstGeom prst="rect">
            <a:avLst/>
          </a:prstGeom>
          <a:solidFill>
            <a:srgbClr val="3B82F6">
              <a:alpha val="20000"/>
            </a:srgbClr>
          </a:solidFill>
          <a:ln/>
        </p:spPr>
      </p:sp>
      <p:sp>
        <p:nvSpPr>
          <p:cNvPr id="47" name="Text 40"/>
          <p:cNvSpPr txBox="1"/>
          <p:nvPr/>
        </p:nvSpPr>
        <p:spPr>
          <a:xfrm>
            <a:off x="1067105" y="609905"/>
            <a:ext cx="4253789"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投资人如何判断"不可投"的项目</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0" r="-10" t="0" b="0"/>
          <a:stretch/>
        </p:blipFill>
        <p:spPr>
          <a:xfrm>
            <a:off x="9953244" y="571500"/>
            <a:ext cx="1666951"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675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头部VC机构如何评估Agentic AI项目的战略价值与投资优先级</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Text 6"/>
          <p:cNvSpPr txBox="1"/>
          <p:nvPr/>
        </p:nvSpPr>
        <p:spPr>
          <a:xfrm>
            <a:off x="1209751" y="1762049"/>
            <a:ext cx="22576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成功投资vintage year头部项目</a:t>
            </a:r>
            <a:endParaRPr lang="en-US" sz="1200" dirty="0"/>
          </a:p>
        </p:txBody>
      </p:sp>
      <p:sp>
        <p:nvSpPr>
          <p:cNvPr id="10" name="Text 7"/>
          <p:cNvSpPr txBox="1"/>
          <p:nvPr/>
        </p:nvSpPr>
        <p:spPr>
          <a:xfrm>
            <a:off x="1209751" y="25621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赛道覆盖与投资时机</a:t>
            </a:r>
            <a:endParaRPr lang="en-US" sz="1200" dirty="0"/>
          </a:p>
        </p:txBody>
      </p:sp>
      <p:sp>
        <p:nvSpPr>
          <p:cNvPr id="11" name="Text 8"/>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持续关注价值评估</a:t>
            </a:r>
            <a:endParaRPr lang="en-US" sz="1200" dirty="0"/>
          </a:p>
        </p:txBody>
      </p:sp>
      <p:sp>
        <p:nvSpPr>
          <p:cNvPr id="12" name="Text 9"/>
          <p:cNvSpPr txBox="1"/>
          <p:nvPr/>
        </p:nvSpPr>
        <p:spPr>
          <a:xfrm>
            <a:off x="1209751" y="2018995"/>
            <a:ext cx="46625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头部基金最核心诉求是投资到每个技术周期的明星项目，不能miss这个投资机会（下次更贵），这些项目大概率会成功IPO</a:t>
            </a:r>
            <a:endParaRPr lang="en-US" sz="1000" dirty="0"/>
          </a:p>
        </p:txBody>
      </p:sp>
      <p:sp>
        <p:nvSpPr>
          <p:cNvPr id="13" name="Text 10"/>
          <p:cNvSpPr txBox="1"/>
          <p:nvPr/>
        </p:nvSpPr>
        <p:spPr>
          <a:xfrm>
            <a:off x="1209751" y="2819095"/>
            <a:ext cx="456742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深入了解行业和赛道players，判断赛道是否值得投资及最佳时机，研究每个赛道的核心发展要素和关键技术路径</a:t>
            </a:r>
            <a:endParaRPr lang="en-US" sz="1000" dirty="0"/>
          </a:p>
        </p:txBody>
      </p:sp>
      <p:sp>
        <p:nvSpPr>
          <p:cNvPr id="14" name="Text 11"/>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即便当下不投，也需判断项目是否值得持续跟踪，为未来投资机会做准备，建立与维持关键赛道的人脉网络</a:t>
            </a:r>
            <a:endParaRPr lang="en-US" sz="1000" dirty="0"/>
          </a:p>
        </p:txBody>
      </p:sp>
      <p:sp>
        <p:nvSpPr>
          <p:cNvPr id="15" name="Shape 12"/>
          <p:cNvSpPr/>
          <p:nvPr/>
        </p:nvSpPr>
        <p:spPr>
          <a:xfrm>
            <a:off x="6248095" y="1742846"/>
            <a:ext cx="4876495" cy="2438705"/>
          </a:xfrm>
          <a:prstGeom prst="roundRect">
            <a:avLst>
              <a:gd name="adj" fmla="val 1172"/>
            </a:avLst>
          </a:prstGeom>
          <a:solidFill>
            <a:srgbClr val="EFF6FF"/>
          </a:solidFill>
          <a:ln w="12700">
            <a:solidFill>
              <a:srgbClr val="DBEAFE"/>
            </a:solidFill>
            <a:prstDash val="solid"/>
          </a:ln>
        </p:spPr>
      </p:sp>
      <p:pic>
        <p:nvPicPr>
          <p:cNvPr id="16" name="Image 1" descr="preencoded.png">    </p:cNvPr>
          <p:cNvPicPr>
            <a:picLocks noChangeAspect="1"/>
          </p:cNvPicPr>
          <p:nvPr/>
        </p:nvPicPr>
        <p:blipFill>
          <a:blip r:embed="rId2"/>
          <a:srcRect l="-1282" r="-1282" t="0" b="0"/>
          <a:stretch/>
        </p:blipFill>
        <p:spPr>
          <a:xfrm>
            <a:off x="6448349" y="1962302"/>
            <a:ext cx="219456" cy="190195"/>
          </a:xfrm>
          <a:prstGeom prst="rect">
            <a:avLst/>
          </a:prstGeom>
        </p:spPr>
      </p:pic>
      <p:sp>
        <p:nvSpPr>
          <p:cNvPr id="17" name="Text 13"/>
          <p:cNvSpPr txBox="1"/>
          <p:nvPr/>
        </p:nvSpPr>
        <p:spPr>
          <a:xfrm>
            <a:off x="6782105" y="1962302"/>
            <a:ext cx="19531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组合投资与饱和式投资策略</a:t>
            </a:r>
            <a:endParaRPr lang="en-US" sz="1200" dirty="0"/>
          </a:p>
        </p:txBody>
      </p:sp>
      <p:sp>
        <p:nvSpPr>
          <p:cNvPr id="18" name="Text 14"/>
          <p:cNvSpPr txBox="1"/>
          <p:nvPr/>
        </p:nvSpPr>
        <p:spPr>
          <a:xfrm>
            <a:off x="6687007" y="2305202"/>
            <a:ext cx="13432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关键赛道组合布局</a:t>
            </a:r>
            <a:endParaRPr lang="en-US" sz="1200" dirty="0"/>
          </a:p>
        </p:txBody>
      </p:sp>
      <p:sp>
        <p:nvSpPr>
          <p:cNvPr id="19" name="Text 15"/>
          <p:cNvSpPr txBox="1"/>
          <p:nvPr/>
        </p:nvSpPr>
        <p:spPr>
          <a:xfrm>
            <a:off x="6687007" y="2971800"/>
            <a:ext cx="11914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饱和式投资战略</a:t>
            </a:r>
            <a:endParaRPr lang="en-US" sz="1200" dirty="0"/>
          </a:p>
        </p:txBody>
      </p:sp>
      <p:sp>
        <p:nvSpPr>
          <p:cNvPr id="20" name="Text 16"/>
          <p:cNvSpPr txBox="1"/>
          <p:nvPr/>
        </p:nvSpPr>
        <p:spPr>
          <a:xfrm>
            <a:off x="6687007" y="3486607"/>
            <a:ext cx="13432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协同价值正向提升</a:t>
            </a:r>
            <a:endParaRPr lang="en-US" sz="1200" dirty="0"/>
          </a:p>
        </p:txBody>
      </p:sp>
      <p:sp>
        <p:nvSpPr>
          <p:cNvPr id="21" name="Text 17"/>
          <p:cNvSpPr txBox="1"/>
          <p:nvPr/>
        </p:nvSpPr>
        <p:spPr>
          <a:xfrm>
            <a:off x="6687007" y="2514600"/>
            <a:ext cx="4315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财务投资机构在重要赛道上会采取"组合投资"模式，同时布局多个相关企业形成生态矩阵</a:t>
            </a:r>
            <a:endParaRPr lang="en-US" sz="900" dirty="0"/>
          </a:p>
        </p:txBody>
      </p:sp>
      <p:sp>
        <p:nvSpPr>
          <p:cNvPr id="22" name="Text 18"/>
          <p:cNvSpPr txBox="1"/>
          <p:nvPr/>
        </p:nvSpPr>
        <p:spPr>
          <a:xfrm>
            <a:off x="6687007" y="3181198"/>
            <a:ext cx="4200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对极具潜力的赛道采取"饱和式"投资，确保不错过任何可能成为行业领导者的项目</a:t>
            </a:r>
            <a:endParaRPr lang="en-US" sz="900" dirty="0"/>
          </a:p>
        </p:txBody>
      </p:sp>
      <p:sp>
        <p:nvSpPr>
          <p:cNvPr id="23" name="Text 19"/>
          <p:cNvSpPr txBox="1"/>
          <p:nvPr/>
        </p:nvSpPr>
        <p:spPr>
          <a:xfrm>
            <a:off x="6687007" y="3696005"/>
            <a:ext cx="3753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通过投资生态相关企业，促进被投企业间资源共享、技术协同和市场合作</a:t>
            </a:r>
            <a:endParaRPr lang="en-US" sz="900" dirty="0"/>
          </a:p>
        </p:txBody>
      </p:sp>
      <p:sp>
        <p:nvSpPr>
          <p:cNvPr id="24" name="Shape 20"/>
          <p:cNvSpPr/>
          <p:nvPr/>
        </p:nvSpPr>
        <p:spPr>
          <a:xfrm>
            <a:off x="6248095" y="4334256"/>
            <a:ext cx="4876495" cy="705002"/>
          </a:xfrm>
          <a:prstGeom prst="roundRect">
            <a:avLst>
              <a:gd name="adj" fmla="val 14022"/>
            </a:avLst>
          </a:prstGeom>
          <a:noFill/>
          <a:ln w="12700">
            <a:solidFill>
              <a:srgbClr val="E5E7EB"/>
            </a:solidFill>
            <a:prstDash val="solid"/>
          </a:ln>
        </p:spPr>
      </p:sp>
      <p:pic>
        <p:nvPicPr>
          <p:cNvPr id="25" name="Image 2" descr="preencoded.png">    </p:cNvPr>
          <p:cNvPicPr>
            <a:picLocks noChangeAspect="1"/>
          </p:cNvPicPr>
          <p:nvPr/>
        </p:nvPicPr>
        <p:blipFill>
          <a:blip r:embed="rId3"/>
          <a:srcRect l="0" r="0" t="-100" b="-100"/>
          <a:stretch/>
        </p:blipFill>
        <p:spPr>
          <a:xfrm>
            <a:off x="6409944" y="4610405"/>
            <a:ext cx="114300" cy="152705"/>
          </a:xfrm>
          <a:prstGeom prst="rect">
            <a:avLst/>
          </a:prstGeom>
        </p:spPr>
      </p:pic>
      <p:sp>
        <p:nvSpPr>
          <p:cNvPr id="26" name="Text 21"/>
          <p:cNvSpPr txBox="1"/>
          <p:nvPr/>
        </p:nvSpPr>
        <p:spPr>
          <a:xfrm>
            <a:off x="6601054" y="4505249"/>
            <a:ext cx="116768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创业者应对策略：</a:t>
            </a:r>
            <a:endParaRPr lang="en-US" sz="1000" dirty="0"/>
          </a:p>
        </p:txBody>
      </p:sp>
      <p:sp>
        <p:nvSpPr>
          <p:cNvPr id="27" name="Text 22"/>
          <p:cNvSpPr txBox="1"/>
          <p:nvPr/>
        </p:nvSpPr>
        <p:spPr>
          <a:xfrm>
            <a:off x="6601054" y="4505249"/>
            <a:ext cx="441563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在BP中突出项目如何与基金现有投资组合形成协同，展示自身作为赛道关键一环的价值，强调错过投资将产生的机会成本</a:t>
            </a:r>
            <a:endParaRPr lang="en-US" sz="1000" dirty="0"/>
          </a:p>
        </p:txBody>
      </p:sp>
      <p:sp>
        <p:nvSpPr>
          <p:cNvPr id="28" name="Shape 23"/>
          <p:cNvSpPr/>
          <p:nvPr/>
        </p:nvSpPr>
        <p:spPr>
          <a:xfrm>
            <a:off x="1067105" y="5038344"/>
            <a:ext cx="10058400" cy="9144"/>
          </a:xfrm>
          <a:prstGeom prst="rect">
            <a:avLst/>
          </a:prstGeom>
          <a:solidFill>
            <a:srgbClr val="E5E7EB"/>
          </a:solidFill>
          <a:ln/>
        </p:spPr>
      </p:sp>
      <p:pic>
        <p:nvPicPr>
          <p:cNvPr id="29" name="Image 3" descr="preencoded.png">    </p:cNvPr>
          <p:cNvPicPr>
            <a:picLocks noChangeAspect="1"/>
          </p:cNvPicPr>
          <p:nvPr/>
        </p:nvPicPr>
        <p:blipFill>
          <a:blip r:embed="rId4"/>
          <a:srcRect l="0" r="0" t="0" b="0"/>
          <a:stretch/>
        </p:blipFill>
        <p:spPr>
          <a:xfrm>
            <a:off x="1067105" y="5229454"/>
            <a:ext cx="133502" cy="133502"/>
          </a:xfrm>
          <a:prstGeom prst="rect">
            <a:avLst/>
          </a:prstGeom>
        </p:spPr>
      </p:pic>
      <p:sp>
        <p:nvSpPr>
          <p:cNvPr id="30" name="Text 24"/>
          <p:cNvSpPr txBox="1"/>
          <p:nvPr/>
        </p:nvSpPr>
        <p:spPr>
          <a:xfrm>
            <a:off x="1276502" y="5210251"/>
            <a:ext cx="74541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投资人核心底线："在关键赛道上，宁可重复投资也绝不能错过真正的独角兽机会，避免miss是底线，占据主导地位是目标。"</a:t>
            </a:r>
            <a:endParaRPr lang="en-US" sz="1000" dirty="0"/>
          </a:p>
        </p:txBody>
      </p:sp>
      <p:sp>
        <p:nvSpPr>
          <p:cNvPr id="31" name="Shape 25"/>
          <p:cNvSpPr/>
          <p:nvPr/>
        </p:nvSpPr>
        <p:spPr>
          <a:xfrm>
            <a:off x="1429207" y="1714500"/>
            <a:ext cx="57607" cy="57607"/>
          </a:xfrm>
          <a:prstGeom prst="ellipse">
            <a:avLst/>
          </a:prstGeom>
          <a:solidFill>
            <a:srgbClr val="3B82F6"/>
          </a:solidFill>
          <a:ln/>
        </p:spPr>
      </p:sp>
      <p:sp>
        <p:nvSpPr>
          <p:cNvPr id="32" name="Shape 26"/>
          <p:cNvSpPr/>
          <p:nvPr/>
        </p:nvSpPr>
        <p:spPr>
          <a:xfrm>
            <a:off x="1904695" y="2095805"/>
            <a:ext cx="57607" cy="57607"/>
          </a:xfrm>
          <a:prstGeom prst="ellipse">
            <a:avLst/>
          </a:prstGeom>
          <a:solidFill>
            <a:srgbClr val="3B82F6"/>
          </a:solidFill>
          <a:ln/>
        </p:spPr>
      </p:sp>
      <p:sp>
        <p:nvSpPr>
          <p:cNvPr id="33" name="Shape 27"/>
          <p:cNvSpPr/>
          <p:nvPr/>
        </p:nvSpPr>
        <p:spPr>
          <a:xfrm>
            <a:off x="1333195" y="2476195"/>
            <a:ext cx="57607" cy="57607"/>
          </a:xfrm>
          <a:prstGeom prst="ellipse">
            <a:avLst/>
          </a:prstGeom>
          <a:solidFill>
            <a:srgbClr val="3B82F6"/>
          </a:solidFill>
          <a:ln/>
        </p:spPr>
      </p:sp>
      <p:sp>
        <p:nvSpPr>
          <p:cNvPr id="34" name="Shape 28"/>
          <p:cNvSpPr/>
          <p:nvPr/>
        </p:nvSpPr>
        <p:spPr>
          <a:xfrm>
            <a:off x="1444752" y="1861718"/>
            <a:ext cx="476402" cy="9144"/>
          </a:xfrm>
          <a:prstGeom prst="rect">
            <a:avLst/>
          </a:prstGeom>
          <a:solidFill>
            <a:srgbClr val="3B82F6">
              <a:alpha val="20000"/>
            </a:srgbClr>
          </a:solidFill>
          <a:ln/>
        </p:spPr>
      </p:sp>
      <p:sp>
        <p:nvSpPr>
          <p:cNvPr id="35" name="Shape 29"/>
          <p:cNvSpPr/>
          <p:nvPr/>
        </p:nvSpPr>
        <p:spPr>
          <a:xfrm>
            <a:off x="1837944" y="1940357"/>
            <a:ext cx="571500" cy="9144"/>
          </a:xfrm>
          <a:prstGeom prst="rect">
            <a:avLst/>
          </a:prstGeom>
          <a:solidFill>
            <a:srgbClr val="3B82F6">
              <a:alpha val="20000"/>
            </a:srgbClr>
          </a:solidFill>
          <a:ln/>
        </p:spPr>
      </p:sp>
      <p:sp>
        <p:nvSpPr>
          <p:cNvPr id="36" name="Text 30"/>
          <p:cNvSpPr txBox="1"/>
          <p:nvPr/>
        </p:nvSpPr>
        <p:spPr>
          <a:xfrm>
            <a:off x="1067105" y="60990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头部基金核心诉求</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8762695" y="4190695"/>
            <a:ext cx="2857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Shape 2"/>
          <p:cNvSpPr/>
          <p:nvPr/>
        </p:nvSpPr>
        <p:spPr>
          <a:xfrm>
            <a:off x="2438705" y="1285646"/>
            <a:ext cx="7315200" cy="3086100"/>
          </a:xfrm>
          <a:prstGeom prst="roundRect">
            <a:avLst>
              <a:gd name="adj" fmla="val 1097"/>
            </a:avLst>
          </a:prstGeom>
          <a:solidFill>
            <a:srgbClr val="EFF6FF"/>
          </a:solidFill>
          <a:ln w="25400">
            <a:solidFill>
              <a:srgbClr val="3B82F6"/>
            </a:solidFill>
            <a:prstDash val="solid"/>
          </a:ln>
          <a:effectLst>
            <a:outerShdw sx="100000" sy="100000" kx="0" ky="0" algn="bl" rotWithShape="0" blurRad="63500" dist="38100" dir="5400000">
              <a:srgbClr val="000000">
                <a:alpha val="10000"/>
              </a:srgbClr>
            </a:outerShdw>
          </a:effectLst>
        </p:spPr>
      </p:sp>
      <p:sp>
        <p:nvSpPr>
          <p:cNvPr id="6" name="Shape 3"/>
          <p:cNvSpPr/>
          <p:nvPr/>
        </p:nvSpPr>
        <p:spPr>
          <a:xfrm>
            <a:off x="2838298" y="1686154"/>
            <a:ext cx="523951" cy="590702"/>
          </a:xfrm>
          <a:prstGeom prst="roundRect">
            <a:avLst>
              <a:gd name="adj" fmla="val 174520"/>
            </a:avLst>
          </a:prstGeom>
          <a:solidFill>
            <a:srgbClr val="2563EB"/>
          </a:solidFill>
          <a:ln/>
        </p:spPr>
      </p:sp>
      <p:pic>
        <p:nvPicPr>
          <p:cNvPr id="7" name="Image 1" descr="preencoded.png">    </p:cNvPr>
          <p:cNvPicPr>
            <a:picLocks noChangeAspect="1"/>
          </p:cNvPicPr>
          <p:nvPr/>
        </p:nvPicPr>
        <p:blipFill>
          <a:blip r:embed="rId2"/>
          <a:srcRect l="-1118" r="-1118" t="0" b="0"/>
          <a:stretch/>
        </p:blipFill>
        <p:spPr>
          <a:xfrm>
            <a:off x="2991002" y="1837944"/>
            <a:ext cx="219456" cy="286207"/>
          </a:xfrm>
          <a:prstGeom prst="rect">
            <a:avLst/>
          </a:prstGeom>
        </p:spPr>
      </p:pic>
      <p:sp>
        <p:nvSpPr>
          <p:cNvPr id="8" name="Text 4"/>
          <p:cNvSpPr txBox="1"/>
          <p:nvPr/>
        </p:nvSpPr>
        <p:spPr>
          <a:xfrm>
            <a:off x="3590849" y="1837944"/>
            <a:ext cx="1314907"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融资的本质</a:t>
            </a:r>
            <a:endParaRPr lang="en-US" sz="1800" dirty="0"/>
          </a:p>
        </p:txBody>
      </p:sp>
      <p:sp>
        <p:nvSpPr>
          <p:cNvPr id="9" name="Text 5"/>
          <p:cNvSpPr txBox="1"/>
          <p:nvPr/>
        </p:nvSpPr>
        <p:spPr>
          <a:xfrm>
            <a:off x="3295498" y="2590495"/>
            <a:ext cx="5772607" cy="277063"/>
          </a:xfrm>
          <a:prstGeom prst="rect">
            <a:avLst/>
          </a:prstGeom>
          <a:noFill/>
          <a:ln/>
        </p:spPr>
        <p:txBody>
          <a:bodyPr wrap="square" lIns="0" tIns="0" rIns="0" bIns="0" rtlCol="0" anchor="ctr"/>
          <a:lstStyle/>
          <a:p>
            <a:pPr algn="ctr" indent="0" marL="0">
              <a:buNone/>
            </a:pPr>
            <a:r>
              <a:rPr lang="en-US" sz="1800" b="1" dirty="0">
                <a:solidFill>
                  <a:srgbClr val="1D4ED8"/>
                </a:solidFill>
                <a:latin typeface="Inter" pitchFamily="34" charset="0"/>
                <a:ea typeface="Inter" pitchFamily="34" charset="-122"/>
                <a:cs typeface="Inter" pitchFamily="34" charset="-120"/>
              </a:rPr>
              <a:t>顶级投资人是否相信团队能实现提出愿景，且风险可控</a:t>
            </a:r>
            <a:endParaRPr lang="en-US" sz="1800" dirty="0"/>
          </a:p>
        </p:txBody>
      </p:sp>
      <p:sp>
        <p:nvSpPr>
          <p:cNvPr id="10" name="Text 6"/>
          <p:cNvSpPr txBox="1"/>
          <p:nvPr/>
        </p:nvSpPr>
        <p:spPr>
          <a:xfrm>
            <a:off x="2873959" y="3076956"/>
            <a:ext cx="6591910" cy="848563"/>
          </a:xfrm>
          <a:prstGeom prst="rect">
            <a:avLst/>
          </a:prstGeom>
          <a:noFill/>
          <a:ln/>
        </p:spPr>
        <p:txBody>
          <a:bodyPr wrap="square" lIns="0" tIns="0" rIns="0" bIns="0" rtlCol="0" anchor="ctr"/>
          <a:lstStyle/>
          <a:p>
            <a:pPr algn="ctr" indent="0" marL="0">
              <a:buNone/>
            </a:pPr>
            <a:r>
              <a:rPr lang="en-US" sz="1500" dirty="0">
                <a:solidFill>
                  <a:srgbClr val="1F2937"/>
                </a:solidFill>
                <a:latin typeface="Inter" pitchFamily="34" charset="0"/>
                <a:ea typeface="Inter" pitchFamily="34" charset="-122"/>
                <a:cs typeface="Inter" pitchFamily="34" charset="-120"/>
              </a:rPr>
              <a:t>投资决策的核心不是复杂的数据分析或华丽的商业计划，而是对创始团队的信任与判断。 在Agentic AI时代，投资人会更关注团队的执行力与技术能力，以及对风险的掌控程度。</a:t>
            </a:r>
            <a:endParaRPr lang="en-US" sz="1500" dirty="0"/>
          </a:p>
        </p:txBody>
      </p:sp>
      <p:sp>
        <p:nvSpPr>
          <p:cNvPr id="11" name="Shape 7"/>
          <p:cNvSpPr/>
          <p:nvPr/>
        </p:nvSpPr>
        <p:spPr>
          <a:xfrm>
            <a:off x="1067105" y="4367174"/>
            <a:ext cx="10058400" cy="9144"/>
          </a:xfrm>
          <a:prstGeom prst="rect">
            <a:avLst/>
          </a:prstGeom>
          <a:solidFill>
            <a:srgbClr val="E5E7EB"/>
          </a:solidFill>
          <a:ln/>
        </p:spPr>
      </p:sp>
      <p:sp>
        <p:nvSpPr>
          <p:cNvPr id="12" name="Text 8"/>
          <p:cNvSpPr txBox="1"/>
          <p:nvPr/>
        </p:nvSpPr>
        <p:spPr>
          <a:xfrm>
            <a:off x="9460382" y="4539082"/>
            <a:ext cx="1767535" cy="162763"/>
          </a:xfrm>
          <a:prstGeom prst="rect">
            <a:avLst/>
          </a:prstGeom>
          <a:noFill/>
          <a:ln/>
        </p:spPr>
        <p:txBody>
          <a:bodyPr wrap="square" lIns="0" tIns="0" rIns="0" bIns="0" rtlCol="0" anchor="ctr"/>
          <a:lstStyle/>
          <a:p>
            <a:pPr algn="l" indent="0" marL="0">
              <a:buNone/>
            </a:pPr>
            <a:r>
              <a:rPr lang="en-US" sz="1000" i="1" dirty="0">
                <a:solidFill>
                  <a:srgbClr val="6B7280"/>
                </a:solidFill>
                <a:latin typeface="Inter" pitchFamily="34" charset="0"/>
                <a:ea typeface="Inter" pitchFamily="34" charset="-122"/>
                <a:cs typeface="Inter" pitchFamily="34" charset="-120"/>
              </a:rPr>
              <a:t>—— 根据25年投资经验总结</a:t>
            </a:r>
            <a:endParaRPr lang="en-US" sz="1000" dirty="0"/>
          </a:p>
        </p:txBody>
      </p:sp>
      <p:sp>
        <p:nvSpPr>
          <p:cNvPr id="13" name="Shape 9"/>
          <p:cNvSpPr/>
          <p:nvPr/>
        </p:nvSpPr>
        <p:spPr>
          <a:xfrm>
            <a:off x="10420502" y="1143000"/>
            <a:ext cx="57607" cy="57607"/>
          </a:xfrm>
          <a:prstGeom prst="ellipse">
            <a:avLst/>
          </a:prstGeom>
          <a:solidFill>
            <a:srgbClr val="3B82F6"/>
          </a:solidFill>
          <a:ln/>
        </p:spPr>
      </p:sp>
      <p:sp>
        <p:nvSpPr>
          <p:cNvPr id="14" name="Shape 10"/>
          <p:cNvSpPr/>
          <p:nvPr/>
        </p:nvSpPr>
        <p:spPr>
          <a:xfrm>
            <a:off x="9849002" y="1429207"/>
            <a:ext cx="57607" cy="57607"/>
          </a:xfrm>
          <a:prstGeom prst="ellipse">
            <a:avLst/>
          </a:prstGeom>
          <a:solidFill>
            <a:srgbClr val="3B82F6"/>
          </a:solidFill>
          <a:ln/>
        </p:spPr>
      </p:sp>
      <p:sp>
        <p:nvSpPr>
          <p:cNvPr id="15" name="Shape 11"/>
          <p:cNvSpPr/>
          <p:nvPr/>
        </p:nvSpPr>
        <p:spPr>
          <a:xfrm>
            <a:off x="10610698" y="1714500"/>
            <a:ext cx="57607" cy="57607"/>
          </a:xfrm>
          <a:prstGeom prst="ellipse">
            <a:avLst/>
          </a:prstGeom>
          <a:solidFill>
            <a:srgbClr val="3B82F6"/>
          </a:solidFill>
          <a:ln/>
        </p:spPr>
      </p:sp>
      <p:sp>
        <p:nvSpPr>
          <p:cNvPr id="16" name="Shape 12"/>
          <p:cNvSpPr/>
          <p:nvPr/>
        </p:nvSpPr>
        <p:spPr>
          <a:xfrm>
            <a:off x="9867290" y="1314907"/>
            <a:ext cx="571500" cy="9144"/>
          </a:xfrm>
          <a:prstGeom prst="rect">
            <a:avLst/>
          </a:prstGeom>
          <a:solidFill>
            <a:srgbClr val="3B82F6">
              <a:alpha val="20000"/>
            </a:srgbClr>
          </a:solidFill>
          <a:ln/>
        </p:spPr>
      </p:sp>
      <p:sp>
        <p:nvSpPr>
          <p:cNvPr id="17" name="Shape 13"/>
          <p:cNvSpPr/>
          <p:nvPr/>
        </p:nvSpPr>
        <p:spPr>
          <a:xfrm>
            <a:off x="8405165" y="1326794"/>
            <a:ext cx="761695" cy="9144"/>
          </a:xfrm>
          <a:prstGeom prst="rect">
            <a:avLst/>
          </a:prstGeom>
          <a:solidFill>
            <a:srgbClr val="3B82F6">
              <a:alpha val="20000"/>
            </a:srgbClr>
          </a:solidFill>
          <a:ln/>
        </p:spPr>
      </p:sp>
      <p:sp>
        <p:nvSpPr>
          <p:cNvPr id="18" name="Text 14"/>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成功获得融资的本质</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58</Slides>
  <Notes>58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Visual Extract to PPTX Converter</cp:lastModifiedBy>
  <cp:revision>1</cp:revision>
  <dcterms:created xsi:type="dcterms:W3CDTF">2025-09-14T10:55:39Z</dcterms:created>
  <dcterms:modified xsi:type="dcterms:W3CDTF">2025-09-14T10:55:39Z</dcterms:modified>
</cp:coreProperties>
</file>