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yes hello this is our (names) patient management system using prio q</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07d489d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607d489d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window operations are O(n) complexity for the while loop, adding patients contains the push function for each patient added resulting in n*log(n) as push and pop are logn according to existing literature. Serving patients is similarly n*log(n), and the auxiliary matching and display functions are either n or n*log(n). As a result, the total for the queueing algorithm comes out to O(n*logn)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07d489d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607d489d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607d489d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607d489d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an example output, which we’ll walkthrough for analysis. Patient 1 is added with severity 3, and all their information is recorded. The yellow highlight represents the patient being served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607d489dd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607d489dd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p1 is served, the line is empty, no patients are added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607d489d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607d489d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next instance no patients are added once again, these cases were implemented to avoid segmentation faults and errors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607d489d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607d489d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new patients are added, p2 and p3 with severities 2 and 1, the data is recorded and p2 is served based on severity priority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607d489d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607d489d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new patients are added, and here we see the full effect of our algorithm. Notice that as p4 5 and 6 all have severity 3, p3’s severity gets pushed to the back of the severity queue. As the data attributes are not all at the same index, the first severity is served and the correct data attributes are matched and removed. Here we see patient 4 is served first.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607d489d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607d489d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occurs then for patient 5, no new patients are added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607d489d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607d489d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anyone tell me which patient will be served first? Remember that the threshold we set was 3 seconds, and as the duration since arrival is greater than 3, patient 3 will be served first even though patient 6’s severity is precedent in the severity queue.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607d489d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607d489d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patient 6 is then served and the algorithm is finished.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607d489d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607d489d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Oftentimes in urgent care or emergency rooms patients with less severe problems end up waiting for extensive amounts of time, can anyone give an example woohoo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when considering both severity and wait time, arranging hospital queues can be rather difficult, our project is aimed to construct an algorithm that intakes patient information and provides a solution around prioritizing based on severity and wait time.</a:t>
            </a:r>
            <a:endParaRPr/>
          </a:p>
          <a:p>
            <a:pPr indent="0" lvl="0" marL="0" rtl="0" algn="l">
              <a:spcBef>
                <a:spcPts val="0"/>
              </a:spcBef>
              <a:spcAft>
                <a:spcPts val="0"/>
              </a:spcAft>
              <a:buNone/>
            </a:pPr>
            <a:r>
              <a:rPr lang="en"/>
              <a:t>The major objectives are to prioritize based on severity, but then override with wait time once a certain threshold is reached.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607d489d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607d489d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key finding for priority queues was discovering the order is not preserved. Due to auto sorting, the order in which elements are added to the priority queue is only preserved if the elements are identical. This feature allows us to return an index match at the first match between the priority queue and other data structures. Additionally, the patient that arrived first will have waited for the longest, so the time complexity is reduced by only checking if the wait time has been passed for that patient. We spent around 6 hours a week or 24 hours a month on this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607d489d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607d489d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significant </a:t>
            </a:r>
            <a:r>
              <a:rPr lang="en"/>
              <a:t>limitation</a:t>
            </a:r>
            <a:r>
              <a:rPr lang="en"/>
              <a:t> was the usage of 4 different data structures to be accessed and dynamically modified throughout our algorithm. The solution is optimized for time efficiency, but the fact that order is not </a:t>
            </a:r>
            <a:r>
              <a:rPr lang="en"/>
              <a:t>preserved</a:t>
            </a:r>
            <a:r>
              <a:rPr lang="en"/>
              <a:t> in priority queues means we need some other method of order preservation. For algorithms where this is not necessary, priority queue are incredibly efficient and compact.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607d489d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607d489d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time complexity, the most efficient sorting algorithms have a time </a:t>
            </a:r>
            <a:r>
              <a:rPr lang="en"/>
              <a:t>complexity</a:t>
            </a:r>
            <a:r>
              <a:rPr lang="en"/>
              <a:t> of n*logn, which our </a:t>
            </a:r>
            <a:r>
              <a:rPr lang="en"/>
              <a:t>algorithm</a:t>
            </a:r>
            <a:r>
              <a:rPr lang="en"/>
              <a:t> manages to stay within. This time complexity is also needed due to the nesting of push and pop functions across all array elements, resulting in n*logn.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607d489d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607d489d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would imply connecting with potential clients, creating a GUI for output, implementing these algorithms, and expanding the algorithm according to specific client needs, like a different prioritization parameter.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639c8d6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639c8d6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time complexity, the most efficient sorting algorithms have a time complexity of n*logn, which our algorithm manages to stay within. This time complexity is also needed due to the nesting of push and pop functions across all array elements, resulting in n*logn.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607d489d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607d489d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investigating existing literature of </a:t>
            </a:r>
            <a:r>
              <a:rPr lang="en"/>
              <a:t>priority queues for our implementation, we found that priority queues auto sort in increasing or decreasing order. Additionally, as we’ll see later, this auto sort functionality results in O(logn) complexity when adding or removing elements.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607d489d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607d489d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607d489d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607d489d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simulate the operation of a </a:t>
            </a:r>
            <a:r>
              <a:rPr lang="en"/>
              <a:t>hospital</a:t>
            </a:r>
            <a:r>
              <a:rPr lang="en"/>
              <a:t> clerk window, the window is held open for 5 seconds, in which the duration from the start is updated at the end of every loop. While the window is open, patients are added and served, and the line status is displayed. A slight delay is incorporated to make the output more readable, and once the window is closed any remaining patients in line are served.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607d489d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607d489d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implementation, with the time point </a:t>
            </a:r>
            <a:r>
              <a:rPr lang="en"/>
              <a:t>initialized</a:t>
            </a:r>
            <a:r>
              <a:rPr lang="en"/>
              <a:t> and random seed which will be used for assigning new patients, while the window is open patients are added, the line is displayed, and the duration since opening is updated. Once the window is closed patients are served but not added, the line is displayed, and we see both delays for output here and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607d489d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607d489d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patients is done by generating a random number of patients from 0-3 and assigning each a random severity from 1-3. Each patient also has a unique id, and their arrival order and arrival time point is stored in vectors. The </a:t>
            </a:r>
            <a:r>
              <a:rPr lang="en"/>
              <a:t>severity</a:t>
            </a:r>
            <a:r>
              <a:rPr lang="en"/>
              <a:t> is stored in a priority queue. Here we have a sample where 3 patients are added with severities 2 1 and 3. The severities are added to the arrival order vector, the </a:t>
            </a:r>
            <a:r>
              <a:rPr lang="en"/>
              <a:t>time</a:t>
            </a:r>
            <a:r>
              <a:rPr lang="en"/>
              <a:t> is stored, and patient ID generated. The severity queue auto sorts the severities when added.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607d489d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607d489d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serving patients, the wait time threshold, defined as 3 seconds, is first checked by calculating duration from start point in the timer vector. If the threshold is not reached the highest severity patient is served, but if the threshold is reached then the patient that has been waiting the longest is served. Additionally, as we saw before, the severity queue auto sorts without </a:t>
            </a:r>
            <a:r>
              <a:rPr lang="en"/>
              <a:t>preserving</a:t>
            </a:r>
            <a:r>
              <a:rPr lang="en"/>
              <a:t> order, so auxiliary functions are used to sync and remove the correct data attributes once a patient is served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abcba9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abcba9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Patient Management System </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Nathaniel Pyo &amp; </a:t>
            </a:r>
            <a:r>
              <a:rPr lang="en">
                <a:latin typeface="Times New Roman"/>
                <a:ea typeface="Times New Roman"/>
                <a:cs typeface="Times New Roman"/>
                <a:sym typeface="Times New Roman"/>
              </a:rPr>
              <a:t>Jimmy</a:t>
            </a:r>
            <a:r>
              <a:rPr lang="en">
                <a:latin typeface="Times New Roman"/>
                <a:ea typeface="Times New Roman"/>
                <a:cs typeface="Times New Roman"/>
                <a:sym typeface="Times New Roman"/>
              </a:rPr>
              <a:t> Cheung</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Time Complexity </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SzPts val="1700"/>
              <a:buFont typeface="Arial"/>
              <a:buAutoNum type="arabicPeriod"/>
            </a:pPr>
            <a:r>
              <a:rPr lang="en" sz="1700">
                <a:latin typeface="Arial"/>
                <a:ea typeface="Arial"/>
                <a:cs typeface="Arial"/>
                <a:sym typeface="Arial"/>
              </a:rPr>
              <a:t>Window operations utilize a while loop: O(n)</a:t>
            </a:r>
            <a:endParaRPr sz="1700">
              <a:latin typeface="Arial"/>
              <a:ea typeface="Arial"/>
              <a:cs typeface="Arial"/>
              <a:sym typeface="Arial"/>
            </a:endParaRPr>
          </a:p>
          <a:p>
            <a:pPr indent="-336550" lvl="0" marL="457200" rtl="0" algn="l">
              <a:lnSpc>
                <a:spcPct val="95000"/>
              </a:lnSpc>
              <a:spcBef>
                <a:spcPts val="0"/>
              </a:spcBef>
              <a:spcAft>
                <a:spcPts val="0"/>
              </a:spcAft>
              <a:buSzPts val="1700"/>
              <a:buFont typeface="Arial"/>
              <a:buAutoNum type="arabicPeriod"/>
            </a:pPr>
            <a:r>
              <a:rPr lang="en" sz="1700">
                <a:latin typeface="Arial"/>
                <a:ea typeface="Arial"/>
                <a:cs typeface="Arial"/>
                <a:sym typeface="Arial"/>
              </a:rPr>
              <a:t>Adding patients uses a combination of if statements and for loops</a:t>
            </a:r>
            <a:endParaRPr sz="1700">
              <a:latin typeface="Arial"/>
              <a:ea typeface="Arial"/>
              <a:cs typeface="Arial"/>
              <a:sym typeface="Arial"/>
            </a:endParaRPr>
          </a:p>
          <a:p>
            <a:pPr indent="-336550" lvl="1" marL="914400" rtl="0" algn="l">
              <a:lnSpc>
                <a:spcPct val="95000"/>
              </a:lnSpc>
              <a:spcBef>
                <a:spcPts val="0"/>
              </a:spcBef>
              <a:spcAft>
                <a:spcPts val="0"/>
              </a:spcAft>
              <a:buSzPts val="1700"/>
              <a:buFont typeface="Arial"/>
              <a:buAutoNum type="alphaLcPeriod"/>
            </a:pPr>
            <a:r>
              <a:rPr lang="en" sz="1700">
                <a:latin typeface="Arial"/>
                <a:ea typeface="Arial"/>
                <a:cs typeface="Arial"/>
                <a:sym typeface="Arial"/>
              </a:rPr>
              <a:t>priority_queue.push() is O(logn) complexity</a:t>
            </a:r>
            <a:endParaRPr sz="1700">
              <a:latin typeface="Arial"/>
              <a:ea typeface="Arial"/>
              <a:cs typeface="Arial"/>
              <a:sym typeface="Arial"/>
            </a:endParaRPr>
          </a:p>
          <a:p>
            <a:pPr indent="-336550" lvl="1" marL="914400" rtl="0" algn="l">
              <a:lnSpc>
                <a:spcPct val="95000"/>
              </a:lnSpc>
              <a:spcBef>
                <a:spcPts val="0"/>
              </a:spcBef>
              <a:spcAft>
                <a:spcPts val="0"/>
              </a:spcAft>
              <a:buSzPts val="1700"/>
              <a:buFont typeface="Arial"/>
              <a:buAutoNum type="alphaLcPeriod"/>
            </a:pPr>
            <a:r>
              <a:rPr lang="en" sz="1700">
                <a:latin typeface="Arial"/>
                <a:ea typeface="Arial"/>
                <a:cs typeface="Arial"/>
                <a:sym typeface="Arial"/>
              </a:rPr>
              <a:t>Push function contained within for loop: O(n*logn)</a:t>
            </a:r>
            <a:endParaRPr sz="1700">
              <a:latin typeface="Arial"/>
              <a:ea typeface="Arial"/>
              <a:cs typeface="Arial"/>
              <a:sym typeface="Arial"/>
            </a:endParaRPr>
          </a:p>
          <a:p>
            <a:pPr indent="-336550" lvl="0" marL="457200" rtl="0" algn="l">
              <a:lnSpc>
                <a:spcPct val="95000"/>
              </a:lnSpc>
              <a:spcBef>
                <a:spcPts val="0"/>
              </a:spcBef>
              <a:spcAft>
                <a:spcPts val="0"/>
              </a:spcAft>
              <a:buSzPts val="1700"/>
              <a:buFont typeface="Arial"/>
              <a:buAutoNum type="arabicPeriod"/>
            </a:pPr>
            <a:r>
              <a:rPr lang="en" sz="1700">
                <a:latin typeface="Arial"/>
                <a:ea typeface="Arial"/>
                <a:cs typeface="Arial"/>
                <a:sym typeface="Arial"/>
              </a:rPr>
              <a:t>Serving patients uses a combination of if and for</a:t>
            </a:r>
            <a:endParaRPr sz="1700">
              <a:latin typeface="Arial"/>
              <a:ea typeface="Arial"/>
              <a:cs typeface="Arial"/>
              <a:sym typeface="Arial"/>
            </a:endParaRPr>
          </a:p>
          <a:p>
            <a:pPr indent="-336550" lvl="1" marL="914400" rtl="0" algn="l">
              <a:lnSpc>
                <a:spcPct val="95000"/>
              </a:lnSpc>
              <a:spcBef>
                <a:spcPts val="0"/>
              </a:spcBef>
              <a:spcAft>
                <a:spcPts val="0"/>
              </a:spcAft>
              <a:buSzPts val="1700"/>
              <a:buFont typeface="Arial"/>
              <a:buAutoNum type="alphaLcPeriod"/>
            </a:pPr>
            <a:r>
              <a:rPr lang="en" sz="1700">
                <a:latin typeface="Arial"/>
                <a:ea typeface="Arial"/>
                <a:cs typeface="Arial"/>
                <a:sym typeface="Arial"/>
              </a:rPr>
              <a:t>priority_queue.pop() is O(logn) complexity</a:t>
            </a:r>
            <a:endParaRPr sz="1700">
              <a:latin typeface="Arial"/>
              <a:ea typeface="Arial"/>
              <a:cs typeface="Arial"/>
              <a:sym typeface="Arial"/>
            </a:endParaRPr>
          </a:p>
          <a:p>
            <a:pPr indent="-336550" lvl="1" marL="914400" rtl="0" algn="l">
              <a:lnSpc>
                <a:spcPct val="95000"/>
              </a:lnSpc>
              <a:spcBef>
                <a:spcPts val="0"/>
              </a:spcBef>
              <a:spcAft>
                <a:spcPts val="0"/>
              </a:spcAft>
              <a:buSzPts val="1700"/>
              <a:buFont typeface="Arial"/>
              <a:buAutoNum type="alphaLcPeriod"/>
            </a:pPr>
            <a:r>
              <a:rPr lang="en" sz="1700">
                <a:latin typeface="Arial"/>
                <a:ea typeface="Arial"/>
                <a:cs typeface="Arial"/>
                <a:sym typeface="Arial"/>
              </a:rPr>
              <a:t>Pop function contained within for/while loop: O(n*logn)</a:t>
            </a:r>
            <a:endParaRPr sz="1700">
              <a:latin typeface="Arial"/>
              <a:ea typeface="Arial"/>
              <a:cs typeface="Arial"/>
              <a:sym typeface="Arial"/>
            </a:endParaRPr>
          </a:p>
          <a:p>
            <a:pPr indent="-336550" lvl="0" marL="457200" rtl="0" algn="l">
              <a:lnSpc>
                <a:spcPct val="95000"/>
              </a:lnSpc>
              <a:spcBef>
                <a:spcPts val="0"/>
              </a:spcBef>
              <a:spcAft>
                <a:spcPts val="0"/>
              </a:spcAft>
              <a:buSzPts val="1700"/>
              <a:buFont typeface="Arial"/>
              <a:buAutoNum type="arabicPeriod"/>
            </a:pPr>
            <a:r>
              <a:rPr lang="en" sz="1700">
                <a:latin typeface="Arial"/>
                <a:ea typeface="Arial"/>
                <a:cs typeface="Arial"/>
                <a:sym typeface="Arial"/>
              </a:rPr>
              <a:t>For loops in aux functions for matching indices and checking wait time: O(n)</a:t>
            </a:r>
            <a:endParaRPr sz="1700">
              <a:latin typeface="Arial"/>
              <a:ea typeface="Arial"/>
              <a:cs typeface="Arial"/>
              <a:sym typeface="Arial"/>
            </a:endParaRPr>
          </a:p>
          <a:p>
            <a:pPr indent="0" lvl="0" marL="0" rtl="0" algn="l">
              <a:lnSpc>
                <a:spcPct val="95000"/>
              </a:lnSpc>
              <a:spcBef>
                <a:spcPts val="1200"/>
              </a:spcBef>
              <a:spcAft>
                <a:spcPts val="1200"/>
              </a:spcAft>
              <a:buNone/>
            </a:pPr>
            <a:r>
              <a:rPr lang="en" sz="1700">
                <a:latin typeface="Arial"/>
                <a:ea typeface="Arial"/>
                <a:cs typeface="Arial"/>
                <a:sym typeface="Arial"/>
              </a:rPr>
              <a:t>Total for queueing algorithm: </a:t>
            </a:r>
            <a:r>
              <a:rPr b="1" lang="en" sz="1700">
                <a:latin typeface="Arial"/>
                <a:ea typeface="Arial"/>
                <a:cs typeface="Arial"/>
                <a:sym typeface="Arial"/>
              </a:rPr>
              <a:t>O(n*logn)</a:t>
            </a:r>
            <a:endParaRPr b="1" sz="17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latin typeface="Times New Roman"/>
                <a:ea typeface="Times New Roman"/>
                <a:cs typeface="Times New Roman"/>
                <a:sym typeface="Times New Roman"/>
              </a:rPr>
              <a:t>Analysis and Results</a:t>
            </a:r>
            <a:endParaRPr sz="4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4"/>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04" name="Google Shape;204;p24"/>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05" name="Google Shape;205;p24"/>
          <p:cNvPicPr preferRelativeResize="0"/>
          <p:nvPr/>
        </p:nvPicPr>
        <p:blipFill>
          <a:blip r:embed="rId4">
            <a:alphaModFix/>
          </a:blip>
          <a:stretch>
            <a:fillRect/>
          </a:stretch>
        </p:blipFill>
        <p:spPr>
          <a:xfrm>
            <a:off x="903538" y="2692775"/>
            <a:ext cx="7336926" cy="204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5"/>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11" name="Google Shape;211;p25"/>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12" name="Google Shape;212;p25"/>
          <p:cNvPicPr preferRelativeResize="0"/>
          <p:nvPr/>
        </p:nvPicPr>
        <p:blipFill>
          <a:blip r:embed="rId4">
            <a:alphaModFix/>
          </a:blip>
          <a:stretch>
            <a:fillRect/>
          </a:stretch>
        </p:blipFill>
        <p:spPr>
          <a:xfrm>
            <a:off x="903537" y="2701084"/>
            <a:ext cx="7336924" cy="20298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6"/>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18" name="Google Shape;218;p26"/>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19" name="Google Shape;219;p26"/>
          <p:cNvPicPr preferRelativeResize="0"/>
          <p:nvPr/>
        </p:nvPicPr>
        <p:blipFill>
          <a:blip r:embed="rId4">
            <a:alphaModFix/>
          </a:blip>
          <a:stretch>
            <a:fillRect/>
          </a:stretch>
        </p:blipFill>
        <p:spPr>
          <a:xfrm>
            <a:off x="920813" y="2701076"/>
            <a:ext cx="7302376" cy="202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25" name="Google Shape;225;p27"/>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26" name="Google Shape;226;p27"/>
          <p:cNvPicPr preferRelativeResize="0"/>
          <p:nvPr/>
        </p:nvPicPr>
        <p:blipFill>
          <a:blip r:embed="rId4">
            <a:alphaModFix/>
          </a:blip>
          <a:stretch>
            <a:fillRect/>
          </a:stretch>
        </p:blipFill>
        <p:spPr>
          <a:xfrm>
            <a:off x="883000" y="2701074"/>
            <a:ext cx="7377991" cy="202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8"/>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32" name="Google Shape;232;p28"/>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33" name="Google Shape;233;p28"/>
          <p:cNvPicPr preferRelativeResize="0"/>
          <p:nvPr/>
        </p:nvPicPr>
        <p:blipFill>
          <a:blip r:embed="rId4">
            <a:alphaModFix/>
          </a:blip>
          <a:stretch>
            <a:fillRect/>
          </a:stretch>
        </p:blipFill>
        <p:spPr>
          <a:xfrm>
            <a:off x="1162050" y="2706401"/>
            <a:ext cx="6819900" cy="1914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39" name="Google Shape;239;p29"/>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40" name="Google Shape;240;p29"/>
          <p:cNvPicPr preferRelativeResize="0"/>
          <p:nvPr/>
        </p:nvPicPr>
        <p:blipFill>
          <a:blip r:embed="rId4">
            <a:alphaModFix/>
          </a:blip>
          <a:stretch>
            <a:fillRect/>
          </a:stretch>
        </p:blipFill>
        <p:spPr>
          <a:xfrm>
            <a:off x="903538" y="2661248"/>
            <a:ext cx="7336924" cy="203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0"/>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46" name="Google Shape;246;p30"/>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47" name="Google Shape;247;p30"/>
          <p:cNvPicPr preferRelativeResize="0"/>
          <p:nvPr/>
        </p:nvPicPr>
        <p:blipFill>
          <a:blip r:embed="rId4">
            <a:alphaModFix/>
          </a:blip>
          <a:stretch>
            <a:fillRect/>
          </a:stretch>
        </p:blipFill>
        <p:spPr>
          <a:xfrm>
            <a:off x="805850" y="2686126"/>
            <a:ext cx="7336925" cy="20597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1"/>
          <p:cNvPicPr preferRelativeResize="0"/>
          <p:nvPr/>
        </p:nvPicPr>
        <p:blipFill rotWithShape="1">
          <a:blip r:embed="rId3">
            <a:alphaModFix/>
          </a:blip>
          <a:srcRect b="50369" l="0" r="0" t="0"/>
          <a:stretch/>
        </p:blipFill>
        <p:spPr>
          <a:xfrm>
            <a:off x="295800" y="635975"/>
            <a:ext cx="5402398" cy="1841701"/>
          </a:xfrm>
          <a:prstGeom prst="rect">
            <a:avLst/>
          </a:prstGeom>
          <a:noFill/>
          <a:ln>
            <a:noFill/>
          </a:ln>
        </p:spPr>
      </p:pic>
      <p:pic>
        <p:nvPicPr>
          <p:cNvPr id="253" name="Google Shape;253;p31"/>
          <p:cNvPicPr preferRelativeResize="0"/>
          <p:nvPr/>
        </p:nvPicPr>
        <p:blipFill rotWithShape="1">
          <a:blip r:embed="rId3">
            <a:alphaModFix/>
          </a:blip>
          <a:srcRect b="0" l="0" r="0" t="50367"/>
          <a:stretch/>
        </p:blipFill>
        <p:spPr>
          <a:xfrm>
            <a:off x="3445777" y="635975"/>
            <a:ext cx="5402398" cy="1841701"/>
          </a:xfrm>
          <a:prstGeom prst="rect">
            <a:avLst/>
          </a:prstGeom>
          <a:noFill/>
          <a:ln>
            <a:noFill/>
          </a:ln>
        </p:spPr>
      </p:pic>
      <p:pic>
        <p:nvPicPr>
          <p:cNvPr id="254" name="Google Shape;254;p31"/>
          <p:cNvPicPr preferRelativeResize="0"/>
          <p:nvPr/>
        </p:nvPicPr>
        <p:blipFill>
          <a:blip r:embed="rId4">
            <a:alphaModFix/>
          </a:blip>
          <a:stretch>
            <a:fillRect/>
          </a:stretch>
        </p:blipFill>
        <p:spPr>
          <a:xfrm>
            <a:off x="874360" y="2686125"/>
            <a:ext cx="7395277" cy="205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141" name="Google Shape;141;p14"/>
          <p:cNvSpPr txBox="1"/>
          <p:nvPr>
            <p:ph idx="1" type="body"/>
          </p:nvPr>
        </p:nvSpPr>
        <p:spPr>
          <a:xfrm>
            <a:off x="1297488" y="2610775"/>
            <a:ext cx="3403200" cy="26901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lang="en" sz="2000">
                <a:latin typeface="Arial"/>
                <a:ea typeface="Arial"/>
                <a:cs typeface="Arial"/>
                <a:sym typeface="Arial"/>
              </a:rPr>
              <a:t>Project Scope</a:t>
            </a:r>
            <a:endParaRPr sz="2000">
              <a:latin typeface="Arial"/>
              <a:ea typeface="Arial"/>
              <a:cs typeface="Arial"/>
              <a:sym typeface="Arial"/>
            </a:endParaRPr>
          </a:p>
          <a:p>
            <a:pPr indent="0" lvl="0" marL="0" marR="0" rtl="0" algn="l">
              <a:lnSpc>
                <a:spcPct val="100000"/>
              </a:lnSpc>
              <a:spcBef>
                <a:spcPts val="0"/>
              </a:spcBef>
              <a:spcAft>
                <a:spcPts val="0"/>
              </a:spcAft>
              <a:buNone/>
            </a:pPr>
            <a:r>
              <a:rPr lang="en" sz="2000">
                <a:latin typeface="Arial"/>
                <a:ea typeface="Arial"/>
                <a:cs typeface="Arial"/>
                <a:sym typeface="Arial"/>
              </a:rPr>
              <a:t>The aim is to construct an algorithm the receives patient information and organizes a priority queue structured around two principles: severity and wait time. </a:t>
            </a:r>
            <a:endParaRPr sz="20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p:txBody>
      </p:sp>
      <p:sp>
        <p:nvSpPr>
          <p:cNvPr id="142" name="Google Shape;142;p14"/>
          <p:cNvSpPr txBox="1"/>
          <p:nvPr>
            <p:ph idx="2" type="body"/>
          </p:nvPr>
        </p:nvSpPr>
        <p:spPr>
          <a:xfrm>
            <a:off x="4933212" y="2610775"/>
            <a:ext cx="3403200" cy="26901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lang="en" sz="2000">
                <a:latin typeface="Arial"/>
                <a:ea typeface="Arial"/>
                <a:cs typeface="Arial"/>
                <a:sym typeface="Arial"/>
              </a:rPr>
              <a:t>Objectives | Goals </a:t>
            </a:r>
            <a:endParaRPr sz="2000">
              <a:latin typeface="Arial"/>
              <a:ea typeface="Arial"/>
              <a:cs typeface="Arial"/>
              <a:sym typeface="Arial"/>
            </a:endParaRPr>
          </a:p>
          <a:p>
            <a:pPr indent="0" lvl="0" marL="0" marR="0" rtl="0" algn="l">
              <a:lnSpc>
                <a:spcPct val="100000"/>
              </a:lnSpc>
              <a:spcBef>
                <a:spcPts val="0"/>
              </a:spcBef>
              <a:spcAft>
                <a:spcPts val="0"/>
              </a:spcAft>
              <a:buNone/>
            </a:pPr>
            <a:r>
              <a:rPr lang="en" sz="2000">
                <a:latin typeface="Arial"/>
                <a:ea typeface="Arial"/>
                <a:cs typeface="Arial"/>
                <a:sym typeface="Arial"/>
              </a:rPr>
              <a:t>Prioritize patient severity over arrival order</a:t>
            </a:r>
            <a:endParaRPr sz="2000">
              <a:latin typeface="Arial"/>
              <a:ea typeface="Arial"/>
              <a:cs typeface="Arial"/>
              <a:sym typeface="Arial"/>
            </a:endParaRPr>
          </a:p>
          <a:p>
            <a:pPr indent="0" lvl="0" marL="0" marR="0" rtl="0" algn="l">
              <a:lnSpc>
                <a:spcPct val="100000"/>
              </a:lnSpc>
              <a:spcBef>
                <a:spcPts val="0"/>
              </a:spcBef>
              <a:spcAft>
                <a:spcPts val="0"/>
              </a:spcAft>
              <a:buNone/>
            </a:pPr>
            <a:r>
              <a:rPr lang="en" sz="2000">
                <a:latin typeface="Arial"/>
                <a:ea typeface="Arial"/>
                <a:cs typeface="Arial"/>
                <a:sym typeface="Arial"/>
              </a:rPr>
              <a:t>Prevent excessive delays and address time-sensitivity</a:t>
            </a:r>
            <a:endParaRPr sz="2000">
              <a:latin typeface="Arial"/>
              <a:ea typeface="Arial"/>
              <a:cs typeface="Arial"/>
              <a:sym typeface="Arial"/>
            </a:endParaRPr>
          </a:p>
          <a:p>
            <a:pPr indent="0" lvl="0" marL="0" marR="0" rtl="0" algn="l">
              <a:lnSpc>
                <a:spcPct val="100000"/>
              </a:lnSpc>
              <a:spcBef>
                <a:spcPts val="0"/>
              </a:spcBef>
              <a:spcAft>
                <a:spcPts val="0"/>
              </a:spcAft>
              <a:buNone/>
            </a:pPr>
            <a:r>
              <a:rPr lang="en" sz="2000">
                <a:latin typeface="Arial"/>
                <a:ea typeface="Arial"/>
                <a:cs typeface="Arial"/>
                <a:sym typeface="Arial"/>
              </a:rPr>
              <a:t>Incorporate a timer to override past a max wait time threshold</a:t>
            </a:r>
            <a:endParaRPr sz="20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a:p>
            <a:pPr indent="0" lvl="0" marL="0" marR="0" rtl="0" algn="l">
              <a:lnSpc>
                <a:spcPct val="100000"/>
              </a:lnSpc>
              <a:spcBef>
                <a:spcPts val="0"/>
              </a:spcBef>
              <a:spcAft>
                <a:spcPts val="0"/>
              </a:spcAft>
              <a:buNone/>
            </a:pPr>
            <a:r>
              <a:t/>
            </a:r>
            <a:endParaRPr sz="2000">
              <a:latin typeface="Arial"/>
              <a:ea typeface="Arial"/>
              <a:cs typeface="Arial"/>
              <a:sym typeface="Arial"/>
            </a:endParaRPr>
          </a:p>
        </p:txBody>
      </p:sp>
      <p:sp>
        <p:nvSpPr>
          <p:cNvPr id="143" name="Google Shape;143;p14"/>
          <p:cNvSpPr txBox="1"/>
          <p:nvPr/>
        </p:nvSpPr>
        <p:spPr>
          <a:xfrm>
            <a:off x="1297500" y="1181925"/>
            <a:ext cx="7038900" cy="11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Problem Statement: Hospital patient management queues can be difficult to arrange when considering both severity and the time a patient has been waiting.</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Key Findings and Implications</a:t>
            </a:r>
            <a:r>
              <a:rPr lang="en" sz="4000">
                <a:latin typeface="Times New Roman"/>
                <a:ea typeface="Times New Roman"/>
                <a:cs typeface="Times New Roman"/>
                <a:sym typeface="Times New Roman"/>
              </a:rPr>
              <a:t> </a:t>
            </a:r>
            <a:endParaRPr/>
          </a:p>
        </p:txBody>
      </p:sp>
      <p:sp>
        <p:nvSpPr>
          <p:cNvPr id="260" name="Google Shape;260;p32"/>
          <p:cNvSpPr txBox="1"/>
          <p:nvPr>
            <p:ph idx="1" type="body"/>
          </p:nvPr>
        </p:nvSpPr>
        <p:spPr>
          <a:xfrm>
            <a:off x="224700" y="1626150"/>
            <a:ext cx="8694600" cy="2911200"/>
          </a:xfrm>
          <a:prstGeom prst="rect">
            <a:avLst/>
          </a:prstGeom>
        </p:spPr>
        <p:txBody>
          <a:bodyPr anchorCtr="0" anchor="t" bIns="91425" lIns="91425" spcFirstLastPara="1" rIns="91425" wrap="square" tIns="91425">
            <a:noAutofit/>
          </a:bodyPr>
          <a:lstStyle/>
          <a:p>
            <a:pPr indent="-355600" lvl="0" marL="457200" marR="0" rtl="0" algn="l">
              <a:lnSpc>
                <a:spcPct val="95000"/>
              </a:lnSpc>
              <a:spcBef>
                <a:spcPts val="0"/>
              </a:spcBef>
              <a:spcAft>
                <a:spcPts val="0"/>
              </a:spcAft>
              <a:buSzPts val="2000"/>
              <a:buFont typeface="Arial"/>
              <a:buChar char="●"/>
            </a:pPr>
            <a:r>
              <a:rPr lang="en" sz="2000">
                <a:latin typeface="Arial"/>
                <a:ea typeface="Arial"/>
                <a:cs typeface="Arial"/>
                <a:sym typeface="Arial"/>
              </a:rPr>
              <a:t>Order Preservation: Input order is only preserved in priority queues for identical elements</a:t>
            </a:r>
            <a:endParaRPr sz="2000">
              <a:latin typeface="Arial"/>
              <a:ea typeface="Arial"/>
              <a:cs typeface="Arial"/>
              <a:sym typeface="Arial"/>
            </a:endParaRPr>
          </a:p>
          <a:p>
            <a:pPr indent="-355600" lvl="0" marL="457200" marR="0" rtl="0" algn="l">
              <a:lnSpc>
                <a:spcPct val="95000"/>
              </a:lnSpc>
              <a:spcBef>
                <a:spcPts val="0"/>
              </a:spcBef>
              <a:spcAft>
                <a:spcPts val="0"/>
              </a:spcAft>
              <a:buSzPts val="2000"/>
              <a:buFont typeface="Arial"/>
              <a:buChar char="●"/>
            </a:pPr>
            <a:r>
              <a:rPr lang="en" sz="2000">
                <a:latin typeface="Arial"/>
                <a:ea typeface="Arial"/>
                <a:cs typeface="Arial"/>
                <a:sym typeface="Arial"/>
              </a:rPr>
              <a:t>Allows for the algorithm to sync data attributes by finding the first match</a:t>
            </a:r>
            <a:endParaRPr sz="2000">
              <a:latin typeface="Arial"/>
              <a:ea typeface="Arial"/>
              <a:cs typeface="Arial"/>
              <a:sym typeface="Arial"/>
            </a:endParaRPr>
          </a:p>
          <a:p>
            <a:pPr indent="-355600" lvl="0" marL="457200" marR="0" rtl="0" algn="l">
              <a:lnSpc>
                <a:spcPct val="95000"/>
              </a:lnSpc>
              <a:spcBef>
                <a:spcPts val="0"/>
              </a:spcBef>
              <a:spcAft>
                <a:spcPts val="0"/>
              </a:spcAft>
              <a:buSzPts val="2000"/>
              <a:buFont typeface="Arial"/>
              <a:buChar char="●"/>
            </a:pPr>
            <a:r>
              <a:rPr lang="en" sz="2000">
                <a:latin typeface="Arial"/>
                <a:ea typeface="Arial"/>
                <a:cs typeface="Arial"/>
                <a:sym typeface="Arial"/>
              </a:rPr>
              <a:t>Wait Time Check: Logically, the patient that is first in the arrival order vector will have been waiting the longest, time complexity is reduced by only checking wait time for that patient</a:t>
            </a:r>
            <a:endParaRPr sz="2000">
              <a:latin typeface="Arial"/>
              <a:ea typeface="Arial"/>
              <a:cs typeface="Arial"/>
              <a:sym typeface="Arial"/>
            </a:endParaRPr>
          </a:p>
          <a:p>
            <a:pPr indent="-355600" lvl="0" marL="457200" marR="0" rtl="0" algn="l">
              <a:lnSpc>
                <a:spcPct val="95000"/>
              </a:lnSpc>
              <a:spcBef>
                <a:spcPts val="0"/>
              </a:spcBef>
              <a:spcAft>
                <a:spcPts val="0"/>
              </a:spcAft>
              <a:buSzPts val="2000"/>
              <a:buFont typeface="Arial"/>
              <a:buChar char="●"/>
            </a:pPr>
            <a:r>
              <a:rPr lang="en" sz="2000">
                <a:latin typeface="Arial"/>
                <a:ea typeface="Arial"/>
                <a:cs typeface="Arial"/>
                <a:sym typeface="Arial"/>
              </a:rPr>
              <a:t>Hours Spent: 6 per week, 24 per month</a:t>
            </a:r>
            <a:endParaRPr sz="2000">
              <a:latin typeface="Arial"/>
              <a:ea typeface="Arial"/>
              <a:cs typeface="Arial"/>
              <a:sym typeface="Arial"/>
            </a:endParaRPr>
          </a:p>
          <a:p>
            <a:pPr indent="0" lvl="0" marL="0" rtl="0" algn="l">
              <a:lnSpc>
                <a:spcPct val="95000"/>
              </a:lnSpc>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latin typeface="Times New Roman"/>
                <a:ea typeface="Times New Roman"/>
                <a:cs typeface="Times New Roman"/>
                <a:sym typeface="Times New Roman"/>
              </a:rPr>
              <a:t>Project Limitations and Conclusions</a:t>
            </a:r>
            <a:endParaRPr/>
          </a:p>
        </p:txBody>
      </p:sp>
      <p:sp>
        <p:nvSpPr>
          <p:cNvPr id="266" name="Google Shape;26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000">
                <a:latin typeface="Arial"/>
                <a:ea typeface="Arial"/>
                <a:cs typeface="Arial"/>
                <a:sym typeface="Arial"/>
              </a:rPr>
              <a:t>Space Limitations: The algorithm solution is optimized for time complexity but utilizes 4 different data attributes across all functions. These data attributes are dynamically modified.</a:t>
            </a:r>
            <a:endParaRPr sz="2000">
              <a:latin typeface="Arial"/>
              <a:ea typeface="Arial"/>
              <a:cs typeface="Arial"/>
              <a:sym typeface="Arial"/>
            </a:endParaRPr>
          </a:p>
          <a:p>
            <a:pPr indent="0" lvl="0" marL="0" rtl="0" algn="l">
              <a:lnSpc>
                <a:spcPct val="95000"/>
              </a:lnSpc>
              <a:spcBef>
                <a:spcPts val="1200"/>
              </a:spcBef>
              <a:spcAft>
                <a:spcPts val="0"/>
              </a:spcAft>
              <a:buNone/>
            </a:pPr>
            <a:r>
              <a:t/>
            </a:r>
            <a:endParaRPr sz="2000">
              <a:latin typeface="Arial"/>
              <a:ea typeface="Arial"/>
              <a:cs typeface="Arial"/>
              <a:sym typeface="Arial"/>
            </a:endParaRPr>
          </a:p>
          <a:p>
            <a:pPr indent="0" lvl="0" marL="0" rtl="0" algn="l">
              <a:lnSpc>
                <a:spcPct val="95000"/>
              </a:lnSpc>
              <a:spcBef>
                <a:spcPts val="1200"/>
              </a:spcBef>
              <a:spcAft>
                <a:spcPts val="0"/>
              </a:spcAft>
              <a:buNone/>
            </a:pPr>
            <a:r>
              <a:rPr lang="en" sz="2000">
                <a:latin typeface="Arial"/>
                <a:ea typeface="Arial"/>
                <a:cs typeface="Arial"/>
                <a:sym typeface="Arial"/>
              </a:rPr>
              <a:t>Priority Queues: The automatic sort functionality is considerably useful but does not preserve order. For algorithms where order preservation is unnecessary, priority queues are incredibly efficient and compact for their auto-sort capabilities.</a:t>
            </a:r>
            <a:endParaRPr sz="2000">
              <a:latin typeface="Arial"/>
              <a:ea typeface="Arial"/>
              <a:cs typeface="Arial"/>
              <a:sym typeface="Arial"/>
            </a:endParaRPr>
          </a:p>
          <a:p>
            <a:pPr indent="0" lvl="0" marL="0" rtl="0" algn="l">
              <a:lnSpc>
                <a:spcPct val="95000"/>
              </a:lnSpc>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00">
                <a:latin typeface="Times New Roman"/>
                <a:ea typeface="Times New Roman"/>
                <a:cs typeface="Times New Roman"/>
                <a:sym typeface="Times New Roman"/>
              </a:rPr>
              <a:t>Project Limitations and Conclusions</a:t>
            </a:r>
            <a:endParaRPr sz="3700"/>
          </a:p>
        </p:txBody>
      </p:sp>
      <p:sp>
        <p:nvSpPr>
          <p:cNvPr id="272" name="Google Shape;272;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2000">
                <a:latin typeface="Arial"/>
                <a:ea typeface="Arial"/>
                <a:cs typeface="Arial"/>
                <a:sym typeface="Arial"/>
              </a:rPr>
              <a:t>Time Complexity: The time complexity of the algorithm was simplified due to the efficiency of priority queues. Some of the most efficient sorting algorithms are O(n*logn), and for the push and pop functions being O(logn), operating across all array elements is consistent at O(n*logn)</a:t>
            </a:r>
            <a:endParaRPr sz="2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Future Work</a:t>
            </a:r>
            <a:endParaRPr/>
          </a:p>
        </p:txBody>
      </p:sp>
      <p:sp>
        <p:nvSpPr>
          <p:cNvPr id="278" name="Google Shape;278;p35"/>
          <p:cNvSpPr txBox="1"/>
          <p:nvPr/>
        </p:nvSpPr>
        <p:spPr>
          <a:xfrm flipH="1">
            <a:off x="982600" y="2082200"/>
            <a:ext cx="21432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2500">
                <a:solidFill>
                  <a:schemeClr val="lt1"/>
                </a:solidFill>
                <a:latin typeface="Times New Roman"/>
                <a:ea typeface="Times New Roman"/>
                <a:cs typeface="Times New Roman"/>
                <a:sym typeface="Times New Roman"/>
              </a:rPr>
              <a:t>Step 1</a:t>
            </a:r>
            <a:endParaRPr sz="2500">
              <a:solidFill>
                <a:schemeClr val="lt1"/>
              </a:solidFill>
              <a:latin typeface="Times New Roman"/>
              <a:ea typeface="Times New Roman"/>
              <a:cs typeface="Times New Roman"/>
              <a:sym typeface="Times New Roman"/>
            </a:endParaRPr>
          </a:p>
        </p:txBody>
      </p:sp>
      <p:sp>
        <p:nvSpPr>
          <p:cNvPr id="279" name="Google Shape;279;p35"/>
          <p:cNvSpPr txBox="1"/>
          <p:nvPr/>
        </p:nvSpPr>
        <p:spPr>
          <a:xfrm flipH="1">
            <a:off x="489400" y="1748313"/>
            <a:ext cx="3129600" cy="35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Connect with potential client</a:t>
            </a:r>
            <a:endParaRPr sz="1500">
              <a:solidFill>
                <a:schemeClr val="lt1"/>
              </a:solidFill>
              <a:latin typeface="Times New Roman"/>
              <a:ea typeface="Times New Roman"/>
              <a:cs typeface="Times New Roman"/>
              <a:sym typeface="Times New Roman"/>
            </a:endParaRPr>
          </a:p>
        </p:txBody>
      </p:sp>
      <p:sp>
        <p:nvSpPr>
          <p:cNvPr id="280" name="Google Shape;280;p35"/>
          <p:cNvSpPr txBox="1"/>
          <p:nvPr/>
        </p:nvSpPr>
        <p:spPr>
          <a:xfrm flipH="1">
            <a:off x="2663450" y="3375000"/>
            <a:ext cx="2143200" cy="4611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2500">
                <a:solidFill>
                  <a:schemeClr val="lt1"/>
                </a:solidFill>
                <a:latin typeface="Times New Roman"/>
                <a:ea typeface="Times New Roman"/>
                <a:cs typeface="Times New Roman"/>
                <a:sym typeface="Times New Roman"/>
              </a:rPr>
              <a:t>Step 2</a:t>
            </a:r>
            <a:endParaRPr sz="2500">
              <a:solidFill>
                <a:schemeClr val="lt1"/>
              </a:solidFill>
              <a:latin typeface="Times New Roman"/>
              <a:ea typeface="Times New Roman"/>
              <a:cs typeface="Times New Roman"/>
              <a:sym typeface="Times New Roman"/>
            </a:endParaRPr>
          </a:p>
        </p:txBody>
      </p:sp>
      <p:sp>
        <p:nvSpPr>
          <p:cNvPr id="281" name="Google Shape;281;p35"/>
          <p:cNvSpPr txBox="1"/>
          <p:nvPr/>
        </p:nvSpPr>
        <p:spPr>
          <a:xfrm flipH="1">
            <a:off x="2661127" y="3763274"/>
            <a:ext cx="21432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Create a GUI</a:t>
            </a:r>
            <a:endParaRPr sz="1500">
              <a:solidFill>
                <a:schemeClr val="lt1"/>
              </a:solidFill>
              <a:latin typeface="Times New Roman"/>
              <a:ea typeface="Times New Roman"/>
              <a:cs typeface="Times New Roman"/>
              <a:sym typeface="Times New Roman"/>
            </a:endParaRPr>
          </a:p>
        </p:txBody>
      </p:sp>
      <p:sp>
        <p:nvSpPr>
          <p:cNvPr id="282" name="Google Shape;282;p35"/>
          <p:cNvSpPr txBox="1"/>
          <p:nvPr/>
        </p:nvSpPr>
        <p:spPr>
          <a:xfrm flipH="1">
            <a:off x="4339675" y="2082200"/>
            <a:ext cx="2143200" cy="461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2500">
                <a:solidFill>
                  <a:schemeClr val="lt1"/>
                </a:solidFill>
                <a:latin typeface="Times New Roman"/>
                <a:ea typeface="Times New Roman"/>
                <a:cs typeface="Times New Roman"/>
                <a:sym typeface="Times New Roman"/>
              </a:rPr>
              <a:t>Step 3</a:t>
            </a:r>
            <a:endParaRPr sz="2500">
              <a:solidFill>
                <a:schemeClr val="lt1"/>
              </a:solidFill>
              <a:latin typeface="Times New Roman"/>
              <a:ea typeface="Times New Roman"/>
              <a:cs typeface="Times New Roman"/>
              <a:sym typeface="Times New Roman"/>
            </a:endParaRPr>
          </a:p>
        </p:txBody>
      </p:sp>
      <p:sp>
        <p:nvSpPr>
          <p:cNvPr id="283" name="Google Shape;283;p35"/>
          <p:cNvSpPr txBox="1"/>
          <p:nvPr/>
        </p:nvSpPr>
        <p:spPr>
          <a:xfrm flipH="1">
            <a:off x="3923125" y="1748313"/>
            <a:ext cx="2976300" cy="35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Implement the algorithm</a:t>
            </a:r>
            <a:endParaRPr sz="1500">
              <a:solidFill>
                <a:schemeClr val="lt1"/>
              </a:solidFill>
              <a:latin typeface="Times New Roman"/>
              <a:ea typeface="Times New Roman"/>
              <a:cs typeface="Times New Roman"/>
              <a:sym typeface="Times New Roman"/>
            </a:endParaRPr>
          </a:p>
        </p:txBody>
      </p:sp>
      <p:sp>
        <p:nvSpPr>
          <p:cNvPr id="284" name="Google Shape;284;p35"/>
          <p:cNvSpPr txBox="1"/>
          <p:nvPr/>
        </p:nvSpPr>
        <p:spPr>
          <a:xfrm flipH="1">
            <a:off x="6018200" y="3375000"/>
            <a:ext cx="2143200" cy="4611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2500">
                <a:solidFill>
                  <a:schemeClr val="lt1"/>
                </a:solidFill>
                <a:latin typeface="Times New Roman"/>
                <a:ea typeface="Times New Roman"/>
                <a:cs typeface="Times New Roman"/>
                <a:sym typeface="Times New Roman"/>
              </a:rPr>
              <a:t>Step 4</a:t>
            </a:r>
            <a:endParaRPr sz="2500">
              <a:solidFill>
                <a:schemeClr val="lt1"/>
              </a:solidFill>
              <a:latin typeface="Times New Roman"/>
              <a:ea typeface="Times New Roman"/>
              <a:cs typeface="Times New Roman"/>
              <a:sym typeface="Times New Roman"/>
            </a:endParaRPr>
          </a:p>
        </p:txBody>
      </p:sp>
      <p:sp>
        <p:nvSpPr>
          <p:cNvPr id="285" name="Google Shape;285;p35"/>
          <p:cNvSpPr txBox="1"/>
          <p:nvPr/>
        </p:nvSpPr>
        <p:spPr>
          <a:xfrm flipH="1">
            <a:off x="6018202" y="3763274"/>
            <a:ext cx="21432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500">
                <a:solidFill>
                  <a:schemeClr val="lt1"/>
                </a:solidFill>
                <a:latin typeface="Times New Roman"/>
                <a:ea typeface="Times New Roman"/>
                <a:cs typeface="Times New Roman"/>
                <a:sym typeface="Times New Roman"/>
              </a:rPr>
              <a:t>Expand</a:t>
            </a:r>
            <a:endParaRPr sz="1500">
              <a:solidFill>
                <a:schemeClr val="lt1"/>
              </a:solidFill>
              <a:latin typeface="Times New Roman"/>
              <a:ea typeface="Times New Roman"/>
              <a:cs typeface="Times New Roman"/>
              <a:sym typeface="Times New Roman"/>
            </a:endParaRPr>
          </a:p>
        </p:txBody>
      </p:sp>
      <p:sp>
        <p:nvSpPr>
          <p:cNvPr id="286" name="Google Shape;286;p35"/>
          <p:cNvSpPr/>
          <p:nvPr/>
        </p:nvSpPr>
        <p:spPr>
          <a:xfrm>
            <a:off x="1902100" y="2834388"/>
            <a:ext cx="304200" cy="304200"/>
          </a:xfrm>
          <a:prstGeom prst="ellipse">
            <a:avLst/>
          </a:prstGeom>
          <a:solidFill>
            <a:srgbClr val="FF80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6937700" y="2834388"/>
            <a:ext cx="304200" cy="304200"/>
          </a:xfrm>
          <a:prstGeom prst="ellipse">
            <a:avLst/>
          </a:prstGeom>
          <a:solidFill>
            <a:srgbClr val="0E66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8" name="Google Shape;288;p35"/>
          <p:cNvSpPr/>
          <p:nvPr/>
        </p:nvSpPr>
        <p:spPr>
          <a:xfrm>
            <a:off x="3580633" y="2834388"/>
            <a:ext cx="304200" cy="304200"/>
          </a:xfrm>
          <a:prstGeom prst="ellipse">
            <a:avLst/>
          </a:prstGeom>
          <a:solidFill>
            <a:srgbClr val="E95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5259167" y="2834388"/>
            <a:ext cx="304200" cy="304200"/>
          </a:xfrm>
          <a:prstGeom prst="ellipse">
            <a:avLst/>
          </a:prstGeom>
          <a:solidFill>
            <a:srgbClr val="ABC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90" name="Google Shape;290;p35"/>
          <p:cNvCxnSpPr>
            <a:endCxn id="288" idx="2"/>
          </p:cNvCxnSpPr>
          <p:nvPr/>
        </p:nvCxnSpPr>
        <p:spPr>
          <a:xfrm>
            <a:off x="2206333" y="2986488"/>
            <a:ext cx="1374300" cy="0"/>
          </a:xfrm>
          <a:prstGeom prst="straightConnector1">
            <a:avLst/>
          </a:prstGeom>
          <a:noFill/>
          <a:ln cap="flat" cmpd="sng" w="9525">
            <a:solidFill>
              <a:srgbClr val="2E7DF4"/>
            </a:solidFill>
            <a:prstDash val="solid"/>
            <a:round/>
            <a:headEnd len="med" w="med" type="none"/>
            <a:tailEnd len="med" w="med" type="none"/>
          </a:ln>
        </p:spPr>
      </p:cxnSp>
      <p:cxnSp>
        <p:nvCxnSpPr>
          <p:cNvPr id="291" name="Google Shape;291;p35"/>
          <p:cNvCxnSpPr>
            <a:stCxn id="288" idx="6"/>
            <a:endCxn id="289" idx="2"/>
          </p:cNvCxnSpPr>
          <p:nvPr/>
        </p:nvCxnSpPr>
        <p:spPr>
          <a:xfrm>
            <a:off x="3884833" y="2986488"/>
            <a:ext cx="1374300" cy="0"/>
          </a:xfrm>
          <a:prstGeom prst="straightConnector1">
            <a:avLst/>
          </a:prstGeom>
          <a:noFill/>
          <a:ln cap="flat" cmpd="sng" w="9525">
            <a:solidFill>
              <a:srgbClr val="2E7DF4"/>
            </a:solidFill>
            <a:prstDash val="solid"/>
            <a:round/>
            <a:headEnd len="med" w="med" type="none"/>
            <a:tailEnd len="med" w="med" type="none"/>
          </a:ln>
        </p:spPr>
      </p:cxnSp>
      <p:cxnSp>
        <p:nvCxnSpPr>
          <p:cNvPr id="292" name="Google Shape;292;p35"/>
          <p:cNvCxnSpPr>
            <a:stCxn id="289" idx="6"/>
            <a:endCxn id="287" idx="2"/>
          </p:cNvCxnSpPr>
          <p:nvPr/>
        </p:nvCxnSpPr>
        <p:spPr>
          <a:xfrm>
            <a:off x="5563367" y="2986488"/>
            <a:ext cx="1374300" cy="0"/>
          </a:xfrm>
          <a:prstGeom prst="straightConnector1">
            <a:avLst/>
          </a:prstGeom>
          <a:noFill/>
          <a:ln cap="flat" cmpd="sng" w="9525">
            <a:solidFill>
              <a:srgbClr val="2E7DF4"/>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00">
                <a:latin typeface="Times New Roman"/>
                <a:ea typeface="Times New Roman"/>
                <a:cs typeface="Times New Roman"/>
                <a:sym typeface="Times New Roman"/>
              </a:rPr>
              <a:t>References</a:t>
            </a:r>
            <a:endParaRPr sz="3700"/>
          </a:p>
        </p:txBody>
      </p:sp>
      <p:sp>
        <p:nvSpPr>
          <p:cNvPr id="298" name="Google Shape;298;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000">
                <a:latin typeface="Arial"/>
                <a:ea typeface="Arial"/>
                <a:cs typeface="Arial"/>
                <a:sym typeface="Arial"/>
              </a:rPr>
              <a:t>GeeksforGeeks. (2024, October 11). Priority queue in C++ Standard Template Library (STL). GeeksforGeeks. https://www.geeksforgeeks.org/priority-queue-in-cpp-stl/</a:t>
            </a:r>
            <a:endParaRPr sz="2000">
              <a:latin typeface="Arial"/>
              <a:ea typeface="Arial"/>
              <a:cs typeface="Arial"/>
              <a:sym typeface="Arial"/>
            </a:endParaRPr>
          </a:p>
          <a:p>
            <a:pPr indent="0" lvl="0" marL="0" rtl="0" algn="l">
              <a:lnSpc>
                <a:spcPct val="95000"/>
              </a:lnSpc>
              <a:spcBef>
                <a:spcPts val="1200"/>
              </a:spcBef>
              <a:spcAft>
                <a:spcPts val="0"/>
              </a:spcAft>
              <a:buNone/>
            </a:pPr>
            <a:r>
              <a:t/>
            </a:r>
            <a:endParaRPr sz="2000">
              <a:latin typeface="Arial"/>
              <a:ea typeface="Arial"/>
              <a:cs typeface="Arial"/>
              <a:sym typeface="Arial"/>
            </a:endParaRPr>
          </a:p>
          <a:p>
            <a:pPr indent="0" lvl="0" marL="0" rtl="0" algn="l">
              <a:lnSpc>
                <a:spcPct val="95000"/>
              </a:lnSpc>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Literature Review</a:t>
            </a:r>
            <a:endParaRPr sz="4000">
              <a:latin typeface="Times New Roman"/>
              <a:ea typeface="Times New Roman"/>
              <a:cs typeface="Times New Roman"/>
              <a:sym typeface="Times New Roman"/>
            </a:endParaRPr>
          </a:p>
        </p:txBody>
      </p:sp>
      <p:sp>
        <p:nvSpPr>
          <p:cNvPr id="149" name="Google Shape;149;p15"/>
          <p:cNvSpPr txBox="1"/>
          <p:nvPr/>
        </p:nvSpPr>
        <p:spPr>
          <a:xfrm>
            <a:off x="1297500" y="1181925"/>
            <a:ext cx="7038900" cy="11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Priority Queue</a:t>
            </a:r>
            <a:endParaRPr sz="2000">
              <a:solidFill>
                <a:schemeClr val="lt1"/>
              </a:solidFill>
            </a:endParaRPr>
          </a:p>
        </p:txBody>
      </p:sp>
      <p:pic>
        <p:nvPicPr>
          <p:cNvPr id="150" name="Google Shape;150;p15"/>
          <p:cNvPicPr preferRelativeResize="0"/>
          <p:nvPr/>
        </p:nvPicPr>
        <p:blipFill>
          <a:blip r:embed="rId3">
            <a:alphaModFix/>
          </a:blip>
          <a:stretch>
            <a:fillRect/>
          </a:stretch>
        </p:blipFill>
        <p:spPr>
          <a:xfrm>
            <a:off x="2330950" y="2099721"/>
            <a:ext cx="4482100" cy="889566"/>
          </a:xfrm>
          <a:prstGeom prst="rect">
            <a:avLst/>
          </a:prstGeom>
          <a:noFill/>
          <a:ln>
            <a:noFill/>
          </a:ln>
        </p:spPr>
      </p:pic>
      <p:pic>
        <p:nvPicPr>
          <p:cNvPr id="151" name="Google Shape;151;p15"/>
          <p:cNvPicPr preferRelativeResize="0"/>
          <p:nvPr/>
        </p:nvPicPr>
        <p:blipFill>
          <a:blip r:embed="rId4">
            <a:alphaModFix/>
          </a:blip>
          <a:stretch>
            <a:fillRect/>
          </a:stretch>
        </p:blipFill>
        <p:spPr>
          <a:xfrm>
            <a:off x="2330950" y="3584000"/>
            <a:ext cx="4482102" cy="87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latin typeface="Times New Roman"/>
                <a:ea typeface="Times New Roman"/>
                <a:cs typeface="Times New Roman"/>
                <a:sym typeface="Times New Roman"/>
              </a:rPr>
              <a:t>Methodology </a:t>
            </a:r>
            <a:endParaRPr sz="4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Clerk</a:t>
            </a:r>
            <a:r>
              <a:rPr lang="en"/>
              <a:t> </a:t>
            </a:r>
            <a:r>
              <a:rPr lang="en" sz="4000">
                <a:latin typeface="Times New Roman"/>
                <a:ea typeface="Times New Roman"/>
                <a:cs typeface="Times New Roman"/>
                <a:sym typeface="Times New Roman"/>
              </a:rPr>
              <a:t>Window</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Arial"/>
              <a:buAutoNum type="arabicPeriod"/>
            </a:pPr>
            <a:r>
              <a:rPr lang="en" sz="2000">
                <a:latin typeface="Arial"/>
                <a:ea typeface="Arial"/>
                <a:cs typeface="Arial"/>
                <a:sym typeface="Arial"/>
              </a:rPr>
              <a:t>The window will be open for 5 seconds, check duration to verify</a:t>
            </a:r>
            <a:endParaRPr sz="2000">
              <a:latin typeface="Arial"/>
              <a:ea typeface="Arial"/>
              <a:cs typeface="Arial"/>
              <a:sym typeface="Arial"/>
            </a:endParaRPr>
          </a:p>
          <a:p>
            <a:pPr indent="-355600" lvl="0" marL="457200" rtl="0" algn="l">
              <a:spcBef>
                <a:spcPts val="0"/>
              </a:spcBef>
              <a:spcAft>
                <a:spcPts val="0"/>
              </a:spcAft>
              <a:buSzPts val="2000"/>
              <a:buFont typeface="Arial"/>
              <a:buAutoNum type="arabicPeriod"/>
            </a:pPr>
            <a:r>
              <a:rPr lang="en" sz="2000">
                <a:latin typeface="Arial"/>
                <a:ea typeface="Arial"/>
                <a:cs typeface="Arial"/>
                <a:sym typeface="Arial"/>
              </a:rPr>
              <a:t>Add and serve patients while the window is open</a:t>
            </a:r>
            <a:endParaRPr sz="2000">
              <a:latin typeface="Arial"/>
              <a:ea typeface="Arial"/>
              <a:cs typeface="Arial"/>
              <a:sym typeface="Arial"/>
            </a:endParaRPr>
          </a:p>
          <a:p>
            <a:pPr indent="-355600" lvl="0" marL="457200" rtl="0" algn="l">
              <a:spcBef>
                <a:spcPts val="0"/>
              </a:spcBef>
              <a:spcAft>
                <a:spcPts val="0"/>
              </a:spcAft>
              <a:buSzPts val="2000"/>
              <a:buFont typeface="Arial"/>
              <a:buAutoNum type="arabicPeriod"/>
            </a:pPr>
            <a:r>
              <a:rPr lang="en" sz="2000">
                <a:latin typeface="Arial"/>
                <a:ea typeface="Arial"/>
                <a:cs typeface="Arial"/>
                <a:sym typeface="Arial"/>
              </a:rPr>
              <a:t>Print current patient served and line status</a:t>
            </a:r>
            <a:endParaRPr sz="2000">
              <a:latin typeface="Arial"/>
              <a:ea typeface="Arial"/>
              <a:cs typeface="Arial"/>
              <a:sym typeface="Arial"/>
            </a:endParaRPr>
          </a:p>
          <a:p>
            <a:pPr indent="-355600" lvl="0" marL="457200" rtl="0" algn="l">
              <a:spcBef>
                <a:spcPts val="0"/>
              </a:spcBef>
              <a:spcAft>
                <a:spcPts val="0"/>
              </a:spcAft>
              <a:buSzPts val="2000"/>
              <a:buFont typeface="Arial"/>
              <a:buAutoNum type="arabicPeriod"/>
            </a:pPr>
            <a:r>
              <a:rPr lang="en" sz="2000">
                <a:latin typeface="Arial"/>
                <a:ea typeface="Arial"/>
                <a:cs typeface="Arial"/>
                <a:sym typeface="Arial"/>
              </a:rPr>
              <a:t>Implement a slight delay between new patients added</a:t>
            </a:r>
            <a:endParaRPr sz="2000">
              <a:latin typeface="Arial"/>
              <a:ea typeface="Arial"/>
              <a:cs typeface="Arial"/>
              <a:sym typeface="Arial"/>
            </a:endParaRPr>
          </a:p>
          <a:p>
            <a:pPr indent="-355600" lvl="0" marL="457200" rtl="0" algn="l">
              <a:spcBef>
                <a:spcPts val="0"/>
              </a:spcBef>
              <a:spcAft>
                <a:spcPts val="0"/>
              </a:spcAft>
              <a:buSzPts val="2000"/>
              <a:buFont typeface="Arial"/>
              <a:buAutoNum type="arabicPeriod"/>
            </a:pPr>
            <a:r>
              <a:rPr lang="en" sz="2000">
                <a:latin typeface="Arial"/>
                <a:ea typeface="Arial"/>
                <a:cs typeface="Arial"/>
                <a:sym typeface="Arial"/>
              </a:rPr>
              <a:t>Close window and serve remaining patients</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pic>
        <p:nvPicPr>
          <p:cNvPr id="163" name="Google Shape;163;p17"/>
          <p:cNvPicPr preferRelativeResize="0"/>
          <p:nvPr/>
        </p:nvPicPr>
        <p:blipFill>
          <a:blip r:embed="rId3">
            <a:alphaModFix/>
          </a:blip>
          <a:stretch>
            <a:fillRect/>
          </a:stretch>
        </p:blipFill>
        <p:spPr>
          <a:xfrm>
            <a:off x="6436245" y="244663"/>
            <a:ext cx="1821700" cy="121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a:blip r:embed="rId3">
            <a:alphaModFix/>
          </a:blip>
          <a:stretch>
            <a:fillRect/>
          </a:stretch>
        </p:blipFill>
        <p:spPr>
          <a:xfrm>
            <a:off x="1400113" y="964151"/>
            <a:ext cx="6343776" cy="321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Add Patients </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336550" lvl="0" marL="457200" rtl="0" algn="l">
              <a:spcBef>
                <a:spcPts val="0"/>
              </a:spcBef>
              <a:spcAft>
                <a:spcPts val="0"/>
              </a:spcAft>
              <a:buSzPct val="100000"/>
              <a:buFont typeface="Arial"/>
              <a:buAutoNum type="arabicPeriod"/>
            </a:pPr>
            <a:r>
              <a:rPr lang="en" sz="2000">
                <a:latin typeface="Arial"/>
                <a:ea typeface="Arial"/>
                <a:cs typeface="Arial"/>
                <a:sym typeface="Arial"/>
              </a:rPr>
              <a:t>Generate random number 0-3 representing number of new patients</a:t>
            </a:r>
            <a:endParaRPr sz="2000">
              <a:latin typeface="Arial"/>
              <a:ea typeface="Arial"/>
              <a:cs typeface="Arial"/>
              <a:sym typeface="Arial"/>
            </a:endParaRPr>
          </a:p>
          <a:p>
            <a:pPr indent="-336550" lvl="0" marL="457200" rtl="0" algn="l">
              <a:spcBef>
                <a:spcPts val="0"/>
              </a:spcBef>
              <a:spcAft>
                <a:spcPts val="0"/>
              </a:spcAft>
              <a:buSzPct val="100000"/>
              <a:buFont typeface="Arial"/>
              <a:buAutoNum type="arabicPeriod"/>
            </a:pPr>
            <a:r>
              <a:rPr lang="en" sz="2000">
                <a:latin typeface="Arial"/>
                <a:ea typeface="Arial"/>
                <a:cs typeface="Arial"/>
                <a:sym typeface="Arial"/>
              </a:rPr>
              <a:t>Generate random number 1-3 for each patient representing severity</a:t>
            </a:r>
            <a:endParaRPr sz="2000">
              <a:latin typeface="Arial"/>
              <a:ea typeface="Arial"/>
              <a:cs typeface="Arial"/>
              <a:sym typeface="Arial"/>
            </a:endParaRPr>
          </a:p>
          <a:p>
            <a:pPr indent="-336550" lvl="0" marL="457200" rtl="0" algn="l">
              <a:spcBef>
                <a:spcPts val="0"/>
              </a:spcBef>
              <a:spcAft>
                <a:spcPts val="0"/>
              </a:spcAft>
              <a:buSzPct val="100000"/>
              <a:buFont typeface="Arial"/>
              <a:buAutoNum type="arabicPeriod"/>
            </a:pPr>
            <a:r>
              <a:rPr lang="en" sz="2000">
                <a:latin typeface="Arial"/>
                <a:ea typeface="Arial"/>
                <a:cs typeface="Arial"/>
                <a:sym typeface="Arial"/>
              </a:rPr>
              <a:t>Record patient ID, severity arrival order, and arrival time in vector</a:t>
            </a:r>
            <a:endParaRPr sz="2000">
              <a:latin typeface="Arial"/>
              <a:ea typeface="Arial"/>
              <a:cs typeface="Arial"/>
              <a:sym typeface="Arial"/>
            </a:endParaRPr>
          </a:p>
          <a:p>
            <a:pPr indent="-336550" lvl="0" marL="457200" rtl="0" algn="l">
              <a:spcBef>
                <a:spcPts val="0"/>
              </a:spcBef>
              <a:spcAft>
                <a:spcPts val="0"/>
              </a:spcAft>
              <a:buSzPct val="100000"/>
              <a:buFont typeface="Arial"/>
              <a:buAutoNum type="arabicPeriod"/>
            </a:pPr>
            <a:r>
              <a:rPr lang="en" sz="2000">
                <a:latin typeface="Arial"/>
                <a:ea typeface="Arial"/>
                <a:cs typeface="Arial"/>
                <a:sym typeface="Arial"/>
              </a:rPr>
              <a:t>Record severity in priority queue</a:t>
            </a:r>
            <a:endParaRPr sz="2000">
              <a:latin typeface="Arial"/>
              <a:ea typeface="Arial"/>
              <a:cs typeface="Arial"/>
              <a:sym typeface="Arial"/>
            </a:endParaRPr>
          </a:p>
          <a:p>
            <a:pPr indent="0" lvl="0" marL="0" rtl="0" algn="l">
              <a:spcBef>
                <a:spcPts val="1200"/>
              </a:spcBef>
              <a:spcAft>
                <a:spcPts val="0"/>
              </a:spcAft>
              <a:buNone/>
            </a:pPr>
            <a:r>
              <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438208" y="3550975"/>
            <a:ext cx="4388515" cy="121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Serve </a:t>
            </a:r>
            <a:r>
              <a:rPr lang="en" sz="4000">
                <a:latin typeface="Times New Roman"/>
                <a:ea typeface="Times New Roman"/>
                <a:cs typeface="Times New Roman"/>
                <a:sym typeface="Times New Roman"/>
              </a:rPr>
              <a:t>Patients </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336550" lvl="0" marL="457200" marR="0" rtl="0" algn="l">
              <a:lnSpc>
                <a:spcPct val="115000"/>
              </a:lnSpc>
              <a:spcBef>
                <a:spcPts val="0"/>
              </a:spcBef>
              <a:spcAft>
                <a:spcPts val="0"/>
              </a:spcAft>
              <a:buSzPct val="100000"/>
              <a:buFont typeface="Arial"/>
              <a:buAutoNum type="arabicPeriod"/>
            </a:pPr>
            <a:r>
              <a:rPr lang="en" sz="2000">
                <a:latin typeface="Arial"/>
                <a:ea typeface="Arial"/>
                <a:cs typeface="Arial"/>
                <a:sym typeface="Arial"/>
              </a:rPr>
              <a:t> Check if wait time threshold of 3 seconds has been reached</a:t>
            </a:r>
            <a:endParaRPr sz="2000">
              <a:latin typeface="Arial"/>
              <a:ea typeface="Arial"/>
              <a:cs typeface="Arial"/>
              <a:sym typeface="Arial"/>
            </a:endParaRPr>
          </a:p>
          <a:p>
            <a:pPr indent="-336550" lvl="1" marL="914400" marR="0" rtl="0" algn="l">
              <a:lnSpc>
                <a:spcPct val="115000"/>
              </a:lnSpc>
              <a:spcBef>
                <a:spcPts val="0"/>
              </a:spcBef>
              <a:spcAft>
                <a:spcPts val="0"/>
              </a:spcAft>
              <a:buSzPct val="100000"/>
              <a:buFont typeface="Arial"/>
              <a:buAutoNum type="alphaLcPeriod"/>
            </a:pPr>
            <a:r>
              <a:rPr lang="en" sz="2000">
                <a:latin typeface="Arial"/>
                <a:ea typeface="Arial"/>
                <a:cs typeface="Arial"/>
                <a:sym typeface="Arial"/>
              </a:rPr>
              <a:t>Call function to calculate duration after being sent arrival time</a:t>
            </a:r>
            <a:endParaRPr sz="2000">
              <a:latin typeface="Arial"/>
              <a:ea typeface="Arial"/>
              <a:cs typeface="Arial"/>
              <a:sym typeface="Arial"/>
            </a:endParaRPr>
          </a:p>
          <a:p>
            <a:pPr indent="-336550" lvl="0" marL="457200" marR="0" rtl="0" algn="l">
              <a:lnSpc>
                <a:spcPct val="115000"/>
              </a:lnSpc>
              <a:spcBef>
                <a:spcPts val="0"/>
              </a:spcBef>
              <a:spcAft>
                <a:spcPts val="0"/>
              </a:spcAft>
              <a:buSzPct val="100000"/>
              <a:buFont typeface="Arial"/>
              <a:buAutoNum type="arabicPeriod"/>
            </a:pPr>
            <a:r>
              <a:rPr lang="en" sz="2000">
                <a:latin typeface="Arial"/>
                <a:ea typeface="Arial"/>
                <a:cs typeface="Arial"/>
                <a:sym typeface="Arial"/>
              </a:rPr>
              <a:t>If max wait time not reached, serve highest severity patient</a:t>
            </a:r>
            <a:endParaRPr sz="2000">
              <a:latin typeface="Arial"/>
              <a:ea typeface="Arial"/>
              <a:cs typeface="Arial"/>
              <a:sym typeface="Arial"/>
            </a:endParaRPr>
          </a:p>
          <a:p>
            <a:pPr indent="-336550" lvl="0" marL="457200" marR="0" rtl="0" algn="l">
              <a:lnSpc>
                <a:spcPct val="115000"/>
              </a:lnSpc>
              <a:spcBef>
                <a:spcPts val="0"/>
              </a:spcBef>
              <a:spcAft>
                <a:spcPts val="0"/>
              </a:spcAft>
              <a:buSzPct val="100000"/>
              <a:buFont typeface="Arial"/>
              <a:buAutoNum type="arabicPeriod"/>
            </a:pPr>
            <a:r>
              <a:rPr lang="en" sz="2000">
                <a:latin typeface="Arial"/>
                <a:ea typeface="Arial"/>
                <a:cs typeface="Arial"/>
                <a:sym typeface="Arial"/>
              </a:rPr>
              <a:t>If max wait time reached, serve patient for which max time reached</a:t>
            </a:r>
            <a:endParaRPr sz="2000">
              <a:latin typeface="Arial"/>
              <a:ea typeface="Arial"/>
              <a:cs typeface="Arial"/>
              <a:sym typeface="Arial"/>
            </a:endParaRPr>
          </a:p>
          <a:p>
            <a:pPr indent="-336550" lvl="0" marL="457200" marR="0" rtl="0" algn="l">
              <a:lnSpc>
                <a:spcPct val="115000"/>
              </a:lnSpc>
              <a:spcBef>
                <a:spcPts val="0"/>
              </a:spcBef>
              <a:spcAft>
                <a:spcPts val="0"/>
              </a:spcAft>
              <a:buSzPct val="100000"/>
              <a:buFont typeface="Arial"/>
              <a:buAutoNum type="arabicPeriod"/>
            </a:pPr>
            <a:r>
              <a:rPr lang="en" sz="2000">
                <a:latin typeface="Arial"/>
                <a:ea typeface="Arial"/>
                <a:cs typeface="Arial"/>
                <a:sym typeface="Arial"/>
              </a:rPr>
              <a:t>Match and remove all data attributes (ID, severity, order, time)</a:t>
            </a:r>
            <a:endParaRPr sz="2000">
              <a:latin typeface="Arial"/>
              <a:ea typeface="Arial"/>
              <a:cs typeface="Arial"/>
              <a:sym typeface="Arial"/>
            </a:endParaRPr>
          </a:p>
          <a:p>
            <a:pPr indent="-336550" lvl="1" marL="914400" marR="0" rtl="0" algn="l">
              <a:lnSpc>
                <a:spcPct val="115000"/>
              </a:lnSpc>
              <a:spcBef>
                <a:spcPts val="0"/>
              </a:spcBef>
              <a:spcAft>
                <a:spcPts val="0"/>
              </a:spcAft>
              <a:buSzPct val="100000"/>
              <a:buFont typeface="Arial"/>
              <a:buAutoNum type="alphaLcPeriod"/>
            </a:pPr>
            <a:r>
              <a:rPr lang="en" sz="2000">
                <a:latin typeface="Arial"/>
                <a:ea typeface="Arial"/>
                <a:cs typeface="Arial"/>
                <a:sym typeface="Arial"/>
              </a:rPr>
              <a:t>Call auxiliary functions to match up data attribute indices</a:t>
            </a:r>
            <a:endParaRPr sz="2000">
              <a:latin typeface="Arial"/>
              <a:ea typeface="Arial"/>
              <a:cs typeface="Arial"/>
              <a:sym typeface="Arial"/>
            </a:endParaRPr>
          </a:p>
          <a:p>
            <a:pPr indent="0" lvl="0" marL="0" rtl="0" algn="l">
              <a:spcBef>
                <a:spcPts val="1200"/>
              </a:spcBef>
              <a:spcAft>
                <a:spcPts val="0"/>
              </a:spcAft>
              <a:buNone/>
            </a:pPr>
            <a:r>
              <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RECAP: welcome back everyone</a:t>
            </a:r>
            <a:endParaRPr sz="4000">
              <a:latin typeface="Times New Roman"/>
              <a:ea typeface="Times New Roman"/>
              <a:cs typeface="Times New Roman"/>
              <a:sym typeface="Times New Roman"/>
            </a:endParaRPr>
          </a:p>
        </p:txBody>
      </p:sp>
      <p:sp>
        <p:nvSpPr>
          <p:cNvPr id="187" name="Google Shape;187;p21"/>
          <p:cNvSpPr txBox="1"/>
          <p:nvPr>
            <p:ph idx="1" type="body"/>
          </p:nvPr>
        </p:nvSpPr>
        <p:spPr>
          <a:xfrm>
            <a:off x="1297500" y="1567550"/>
            <a:ext cx="7437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Priority queue implementation to treat on severity basis unless wait time &gt; 3</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Wait time function checks if wait threshold (3 seconds) passed</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Random number of patients generated (0-3) with random severity (1-3)</a:t>
            </a:r>
            <a:endParaRPr sz="1700">
              <a:latin typeface="Arial"/>
              <a:ea typeface="Arial"/>
              <a:cs typeface="Arial"/>
              <a:sym typeface="Arial"/>
            </a:endParaRPr>
          </a:p>
          <a:p>
            <a:pPr indent="0" lvl="0" marL="0" rtl="0" algn="l">
              <a:spcBef>
                <a:spcPts val="1200"/>
              </a:spcBef>
              <a:spcAft>
                <a:spcPts val="1200"/>
              </a:spcAft>
              <a:buNone/>
            </a:pPr>
            <a:r>
              <a:rPr lang="en" sz="1700">
                <a:latin typeface="Arial"/>
                <a:ea typeface="Arial"/>
                <a:cs typeface="Arial"/>
                <a:sym typeface="Arial"/>
              </a:rPr>
              <a:t>Window open for 5 seconds, no new patients after</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