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0" r:id="rId2"/>
    <p:sldId id="258"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9F884C-879F-4705-A00B-A9B8526B217A}" v="9" dt="2024-08-08T06:10:12.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0F0-D86F-BCCA-12CB-1E303344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DE508D-D1EE-BBFD-C424-20DC8ABA8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BC6BD7-E810-699A-8435-FEA4115FA54A}"/>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03D4E1A8-DA36-E31C-8F1B-1AB5CF1AA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A2F5-1313-BC5A-E1E7-3CC24D293DF4}"/>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78376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05B-A690-4BA7-9733-A3D324A08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F597F-273E-9A3A-5120-C32186C84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4474C-CDE2-1902-1A41-B68EAA783168}"/>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C9B3960C-E7A9-07E5-6A31-430FD5172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51D46-19E5-163F-FBB2-ABB76A13816E}"/>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52695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723D4-E80E-273F-D25D-FB9C94A22F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741C95-23F0-AD80-CD95-3346B7CD6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63E70-BC6C-1E49-B889-E1FA5D7897AF}"/>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FC7915C9-09F8-9AB5-9504-369F8F934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D72A0-D7E0-BA13-AACC-7D972B997F4A}"/>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289829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B16E-6FA6-9630-6785-0F54942DB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DE6A6-73F3-77C3-28D3-B92488757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AE86C-269E-CCAA-76BE-9B82F078BC78}"/>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6919272D-778A-6820-1C29-ADE9B8D7C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64A38-5D53-002C-33B3-3B21E585F4B7}"/>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6771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3B51-ECB6-2497-7315-A84F2D1E5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52A9B-4EC8-3F97-CDC6-12102BF48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0DCD3-293B-5C07-CCD1-B23908B7C6DB}"/>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E00AA386-F06E-7391-CDA1-421647E2F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E50-4CD3-3C70-4475-C4BBAD47EBAA}"/>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88598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BA4D-504D-882C-2D24-E3B4C514A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A0A3C-C5E9-1DAD-A83D-55D061EA4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0F714E-1BDF-3CBB-807B-CC5DF499B5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23322-15E5-33F9-2455-38B0329989E7}"/>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6" name="Footer Placeholder 5">
            <a:extLst>
              <a:ext uri="{FF2B5EF4-FFF2-40B4-BE49-F238E27FC236}">
                <a16:creationId xmlns:a16="http://schemas.microsoft.com/office/drawing/2014/main" id="{1C96857F-D17B-098B-5676-7C05AA9C7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AB13C-F3DE-8C58-631F-10791157D74F}"/>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8933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4EE0-46C1-EBDF-7DB4-CE52B2B8E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8D0878-D506-7992-1A77-6BA2882E5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CB84F-8B13-75B5-9DF2-1E5B0EBB2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C69A19-D23D-4FCA-5912-5FF3E2448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143F9-73F5-4AB1-68AD-38E5C38F6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7B207E-F5A7-99AD-0245-D851F2CF59F6}"/>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8" name="Footer Placeholder 7">
            <a:extLst>
              <a:ext uri="{FF2B5EF4-FFF2-40B4-BE49-F238E27FC236}">
                <a16:creationId xmlns:a16="http://schemas.microsoft.com/office/drawing/2014/main" id="{249129C0-152E-7E47-A42C-D953F15048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6196C3-CA48-E170-BE2D-D207F7295FA7}"/>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207830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D186-6C7C-FF0F-A313-730B9C73C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5E6726-0363-9940-A761-A686E088D693}"/>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4" name="Footer Placeholder 3">
            <a:extLst>
              <a:ext uri="{FF2B5EF4-FFF2-40B4-BE49-F238E27FC236}">
                <a16:creationId xmlns:a16="http://schemas.microsoft.com/office/drawing/2014/main" id="{C23509CD-8C1B-705D-3F60-7E3DFBA9A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097BD-B742-3716-8B32-2BD372B0FAFF}"/>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20085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1267B-03B2-7D57-E670-ABCE28C46E54}"/>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3" name="Footer Placeholder 2">
            <a:extLst>
              <a:ext uri="{FF2B5EF4-FFF2-40B4-BE49-F238E27FC236}">
                <a16:creationId xmlns:a16="http://schemas.microsoft.com/office/drawing/2014/main" id="{98019636-DBB7-8416-6DC3-FD253CD0A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85DA3-2574-98DE-A5A9-545E2A3EC68C}"/>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225949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3B71-3C67-F0EC-661F-008A589E5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33666-D026-DB30-D87E-1D441400C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C538B-8071-87C0-5DE2-96FF14EF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56118-D253-73BC-67BF-155F1EEB2EB1}"/>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6" name="Footer Placeholder 5">
            <a:extLst>
              <a:ext uri="{FF2B5EF4-FFF2-40B4-BE49-F238E27FC236}">
                <a16:creationId xmlns:a16="http://schemas.microsoft.com/office/drawing/2014/main" id="{1CE0CA38-CCFF-B7C5-3165-03AB1B9DD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D076E-507B-A515-BACE-7D115443C197}"/>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207863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F851-5216-3233-AB96-465606D78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A1C63-D407-BB05-9277-20BEA4719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BB2C-9692-DB45-1683-216E99AE9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CAE44-497A-9D37-629C-30D576C98AE3}"/>
              </a:ext>
            </a:extLst>
          </p:cNvPr>
          <p:cNvSpPr>
            <a:spLocks noGrp="1"/>
          </p:cNvSpPr>
          <p:nvPr>
            <p:ph type="dt" sz="half" idx="10"/>
          </p:nvPr>
        </p:nvSpPr>
        <p:spPr/>
        <p:txBody>
          <a:bodyPr/>
          <a:lstStyle/>
          <a:p>
            <a:fld id="{84600FC8-0861-4CDE-83C1-D2C1021FD2AC}" type="datetimeFigureOut">
              <a:rPr lang="en-US" smtClean="0"/>
              <a:t>08/07/2024</a:t>
            </a:fld>
            <a:endParaRPr lang="en-US"/>
          </a:p>
        </p:txBody>
      </p:sp>
      <p:sp>
        <p:nvSpPr>
          <p:cNvPr id="6" name="Footer Placeholder 5">
            <a:extLst>
              <a:ext uri="{FF2B5EF4-FFF2-40B4-BE49-F238E27FC236}">
                <a16:creationId xmlns:a16="http://schemas.microsoft.com/office/drawing/2014/main" id="{76AA9B9C-E5C1-3DB2-42C1-898F035AD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1DEF1-95CB-FEC0-279C-5D88523FC423}"/>
              </a:ext>
            </a:extLst>
          </p:cNvPr>
          <p:cNvSpPr>
            <a:spLocks noGrp="1"/>
          </p:cNvSpPr>
          <p:nvPr>
            <p:ph type="sldNum" sz="quarter" idx="12"/>
          </p:nvPr>
        </p:nvSpPr>
        <p:spPr/>
        <p:txBody>
          <a:bodyPr/>
          <a:lstStyle/>
          <a:p>
            <a:fld id="{DA0D68A2-6D6E-4F43-9FAF-5EB2D8C7C611}" type="slidenum">
              <a:rPr lang="en-US" smtClean="0"/>
              <a:t>‹#›</a:t>
            </a:fld>
            <a:endParaRPr lang="en-US"/>
          </a:p>
        </p:txBody>
      </p:sp>
    </p:spTree>
    <p:extLst>
      <p:ext uri="{BB962C8B-B14F-4D97-AF65-F5344CB8AC3E}">
        <p14:creationId xmlns:p14="http://schemas.microsoft.com/office/powerpoint/2010/main" val="352947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3B36E-09EC-FC6E-79BA-F78B9C851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F3BC88-402A-6A8B-09BD-C8F167C22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7E9F8-72BE-13DE-D953-3CCF5FEEC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00FC8-0861-4CDE-83C1-D2C1021FD2AC}" type="datetimeFigureOut">
              <a:rPr lang="en-US" smtClean="0"/>
              <a:t>08/07/2024</a:t>
            </a:fld>
            <a:endParaRPr lang="en-US"/>
          </a:p>
        </p:txBody>
      </p:sp>
      <p:sp>
        <p:nvSpPr>
          <p:cNvPr id="5" name="Footer Placeholder 4">
            <a:extLst>
              <a:ext uri="{FF2B5EF4-FFF2-40B4-BE49-F238E27FC236}">
                <a16:creationId xmlns:a16="http://schemas.microsoft.com/office/drawing/2014/main" id="{6ADCFC81-0A39-CAE3-804D-B1ABCE1D6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70CB5-EB7A-A003-8D96-3A24F8444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D68A2-6D6E-4F43-9FAF-5EB2D8C7C611}" type="slidenum">
              <a:rPr lang="en-US" smtClean="0"/>
              <a:t>‹#›</a:t>
            </a:fld>
            <a:endParaRPr lang="en-US"/>
          </a:p>
        </p:txBody>
      </p:sp>
    </p:spTree>
    <p:extLst>
      <p:ext uri="{BB962C8B-B14F-4D97-AF65-F5344CB8AC3E}">
        <p14:creationId xmlns:p14="http://schemas.microsoft.com/office/powerpoint/2010/main" val="330008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immymusinguzi/Enterprise-Business-Analytics-Project/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2">
            <a:extLst>
              <a:ext uri="{FF2B5EF4-FFF2-40B4-BE49-F238E27FC236}">
                <a16:creationId xmlns:a16="http://schemas.microsoft.com/office/drawing/2014/main" id="{1ED888F2-54B8-8669-C01B-83B281E31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570" y="1030404"/>
            <a:ext cx="1374230" cy="12047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B6EBCD-50D1-A681-CB0C-53E753D2AC62}"/>
              </a:ext>
            </a:extLst>
          </p:cNvPr>
          <p:cNvSpPr txBox="1"/>
          <p:nvPr/>
        </p:nvSpPr>
        <p:spPr>
          <a:xfrm>
            <a:off x="1524000" y="2533484"/>
            <a:ext cx="9225280" cy="1678280"/>
          </a:xfrm>
          <a:prstGeom prst="rect">
            <a:avLst/>
          </a:prstGeom>
          <a:noFill/>
        </p:spPr>
        <p:txBody>
          <a:bodyPr wrap="square">
            <a:spAutoFit/>
          </a:bodyPr>
          <a:lstStyle/>
          <a:p>
            <a:pPr algn="ctr" defTabSz="568007" eaLnBrk="0" fontAlgn="base" hangingPunct="0">
              <a:lnSpc>
                <a:spcPct val="150000"/>
              </a:lnSpc>
              <a:spcBef>
                <a:spcPct val="0"/>
              </a:spcBef>
              <a:spcAft>
                <a:spcPts val="428"/>
              </a:spcAft>
            </a:pPr>
            <a:r>
              <a:rPr lang="en-US" altLang="en-US" sz="1530" b="1" kern="1200" dirty="0">
                <a:solidFill>
                  <a:srgbClr val="000000"/>
                </a:solidFill>
                <a:latin typeface="Tahoma" panose="020B0604030504040204" pitchFamily="34" charset="0"/>
                <a:ea typeface="Tahoma" panose="020B0604030504040204" pitchFamily="34" charset="0"/>
                <a:cs typeface="Tahoma" panose="020B0604030504040204" pitchFamily="34" charset="0"/>
              </a:rPr>
              <a:t>UGANDA MARTYRS UNIVERSITY</a:t>
            </a:r>
            <a:endParaRPr lang="en-US" altLang="en-US" sz="153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defTabSz="568007" eaLnBrk="0" fontAlgn="base" hangingPunct="0">
              <a:lnSpc>
                <a:spcPct val="150000"/>
              </a:lnSpc>
              <a:spcBef>
                <a:spcPct val="0"/>
              </a:spcBef>
              <a:spcAft>
                <a:spcPts val="428"/>
              </a:spcAft>
            </a:pPr>
            <a:r>
              <a:rPr lang="en-US" altLang="en-US" sz="1530" b="1" kern="1200" dirty="0">
                <a:solidFill>
                  <a:srgbClr val="000000"/>
                </a:solidFill>
                <a:latin typeface="Tahoma" panose="020B0604030504040204" pitchFamily="34" charset="0"/>
                <a:ea typeface="Tahoma" panose="020B0604030504040204" pitchFamily="34" charset="0"/>
                <a:cs typeface="Tahoma" panose="020B0604030504040204" pitchFamily="34" charset="0"/>
              </a:rPr>
              <a:t>FACULTY OF SCIENCE</a:t>
            </a:r>
            <a:endParaRPr lang="en-US" altLang="en-US" sz="153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defTabSz="568007" eaLnBrk="0" fontAlgn="base" hangingPunct="0">
              <a:lnSpc>
                <a:spcPct val="150000"/>
              </a:lnSpc>
              <a:spcBef>
                <a:spcPct val="0"/>
              </a:spcBef>
              <a:spcAft>
                <a:spcPts val="428"/>
              </a:spcAft>
            </a:pPr>
            <a:r>
              <a:rPr lang="en-US" altLang="en-US" sz="1530" b="1" kern="1200" dirty="0">
                <a:solidFill>
                  <a:srgbClr val="000000"/>
                </a:solidFill>
                <a:latin typeface="Tahoma" panose="020B0604030504040204" pitchFamily="34" charset="0"/>
                <a:ea typeface="Tahoma" panose="020B0604030504040204" pitchFamily="34" charset="0"/>
                <a:cs typeface="Tahoma" panose="020B0604030504040204" pitchFamily="34" charset="0"/>
              </a:rPr>
              <a:t>DEPARTMENT OF COMPUTER SCIENCE AND INFORMATION SYSTEMS</a:t>
            </a:r>
          </a:p>
          <a:p>
            <a:pPr algn="ctr" defTabSz="568007" eaLnBrk="0" fontAlgn="base" hangingPunct="0">
              <a:lnSpc>
                <a:spcPct val="150000"/>
              </a:lnSpc>
              <a:spcBef>
                <a:spcPct val="0"/>
              </a:spcBef>
              <a:spcAft>
                <a:spcPts val="428"/>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ENTERPRISE BUSINESS ANALYTICS TAKE HOME PROJECT </a:t>
            </a:r>
            <a:endParaRPr lang="en-US" alt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a:extLst>
              <a:ext uri="{FF2B5EF4-FFF2-40B4-BE49-F238E27FC236}">
                <a16:creationId xmlns:a16="http://schemas.microsoft.com/office/drawing/2014/main" id="{73D755C0-E3EB-E460-78AB-5C7F419CA3F5}"/>
              </a:ext>
            </a:extLst>
          </p:cNvPr>
          <p:cNvGraphicFramePr>
            <a:graphicFrameLocks noGrp="1"/>
          </p:cNvGraphicFramePr>
          <p:nvPr>
            <p:extLst>
              <p:ext uri="{D42A27DB-BD31-4B8C-83A1-F6EECF244321}">
                <p14:modId xmlns:p14="http://schemas.microsoft.com/office/powerpoint/2010/main" val="3183089850"/>
              </p:ext>
            </p:extLst>
          </p:nvPr>
        </p:nvGraphicFramePr>
        <p:xfrm>
          <a:off x="2062159" y="5060176"/>
          <a:ext cx="7672201" cy="799222"/>
        </p:xfrm>
        <a:graphic>
          <a:graphicData uri="http://schemas.openxmlformats.org/drawingml/2006/table">
            <a:tbl>
              <a:tblPr firstRow="1" firstCol="1" lastRow="1" lastCol="1" bandRow="1" bandCol="1">
                <a:tableStyleId>{3B4B98B0-60AC-42C2-AFA5-B58CD77FA1E5}</a:tableStyleId>
              </a:tblPr>
              <a:tblGrid>
                <a:gridCol w="3717458">
                  <a:extLst>
                    <a:ext uri="{9D8B030D-6E8A-4147-A177-3AD203B41FA5}">
                      <a16:colId xmlns:a16="http://schemas.microsoft.com/office/drawing/2014/main" val="2495819296"/>
                    </a:ext>
                  </a:extLst>
                </a:gridCol>
                <a:gridCol w="2293751">
                  <a:extLst>
                    <a:ext uri="{9D8B030D-6E8A-4147-A177-3AD203B41FA5}">
                      <a16:colId xmlns:a16="http://schemas.microsoft.com/office/drawing/2014/main" val="695156498"/>
                    </a:ext>
                  </a:extLst>
                </a:gridCol>
                <a:gridCol w="1660992">
                  <a:extLst>
                    <a:ext uri="{9D8B030D-6E8A-4147-A177-3AD203B41FA5}">
                      <a16:colId xmlns:a16="http://schemas.microsoft.com/office/drawing/2014/main" val="3765471935"/>
                    </a:ext>
                  </a:extLst>
                </a:gridCol>
              </a:tblGrid>
              <a:tr h="399611">
                <a:tc>
                  <a:txBody>
                    <a:bodyPr/>
                    <a:lstStyle/>
                    <a:p>
                      <a:pPr marL="0" marR="0" algn="just">
                        <a:lnSpc>
                          <a:spcPct val="150000"/>
                        </a:lnSpc>
                        <a:spcBef>
                          <a:spcPts val="0"/>
                        </a:spcBef>
                        <a:spcAft>
                          <a:spcPts val="800"/>
                        </a:spcAft>
                      </a:pPr>
                      <a:r>
                        <a:rPr lang="en-US" sz="1600" u="none" dirty="0">
                          <a:solidFill>
                            <a:schemeClr val="tx1"/>
                          </a:solidFill>
                          <a:effectLst/>
                        </a:rPr>
                        <a:t> Name</a:t>
                      </a:r>
                      <a:endParaRPr lang="en-US" sz="160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tc>
                  <a:txBody>
                    <a:bodyPr/>
                    <a:lstStyle/>
                    <a:p>
                      <a:pPr marL="0" marR="0" algn="just">
                        <a:lnSpc>
                          <a:spcPct val="150000"/>
                        </a:lnSpc>
                        <a:spcBef>
                          <a:spcPts val="0"/>
                        </a:spcBef>
                        <a:spcAft>
                          <a:spcPts val="800"/>
                        </a:spcAft>
                      </a:pPr>
                      <a:r>
                        <a:rPr lang="en-US" sz="1600" u="none" dirty="0">
                          <a:solidFill>
                            <a:schemeClr val="tx1"/>
                          </a:solidFill>
                          <a:effectLst/>
                        </a:rPr>
                        <a:t> REGISTRATION No.</a:t>
                      </a:r>
                      <a:endParaRPr lang="en-US" sz="160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tc>
                  <a:txBody>
                    <a:bodyPr/>
                    <a:lstStyle/>
                    <a:p>
                      <a:pPr marL="0" marR="0" algn="just">
                        <a:lnSpc>
                          <a:spcPct val="150000"/>
                        </a:lnSpc>
                        <a:spcBef>
                          <a:spcPts val="0"/>
                        </a:spcBef>
                        <a:spcAft>
                          <a:spcPts val="800"/>
                        </a:spcAft>
                      </a:pPr>
                      <a:r>
                        <a:rPr lang="en-US" sz="1600" u="none" dirty="0">
                          <a:solidFill>
                            <a:schemeClr val="tx1"/>
                          </a:solidFill>
                          <a:effectLst/>
                        </a:rPr>
                        <a:t> STUDENT No.</a:t>
                      </a:r>
                      <a:endParaRPr lang="en-US" sz="160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extLst>
                  <a:ext uri="{0D108BD9-81ED-4DB2-BD59-A6C34878D82A}">
                    <a16:rowId xmlns:a16="http://schemas.microsoft.com/office/drawing/2014/main" val="3578138351"/>
                  </a:ext>
                </a:extLst>
              </a:tr>
              <a:tr h="399611">
                <a:tc>
                  <a:txBody>
                    <a:bodyPr/>
                    <a:lstStyle/>
                    <a:p>
                      <a:pPr marL="64770" marR="0" algn="just">
                        <a:lnSpc>
                          <a:spcPct val="150000"/>
                        </a:lnSpc>
                        <a:spcBef>
                          <a:spcPts val="15"/>
                        </a:spcBef>
                        <a:spcAft>
                          <a:spcPts val="800"/>
                        </a:spcAft>
                      </a:pPr>
                      <a:r>
                        <a:rPr lang="en-US" sz="1600" b="0" u="none" strike="noStrike" spc="5" dirty="0">
                          <a:solidFill>
                            <a:schemeClr val="tx1"/>
                          </a:solidFill>
                          <a:effectLst/>
                        </a:rPr>
                        <a:t>MUSINGUZI JIMMY</a:t>
                      </a:r>
                      <a:endParaRPr lang="en-US" sz="1600" b="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tc>
                  <a:txBody>
                    <a:bodyPr/>
                    <a:lstStyle/>
                    <a:p>
                      <a:pPr marL="64770" marR="0" algn="just">
                        <a:lnSpc>
                          <a:spcPct val="150000"/>
                        </a:lnSpc>
                        <a:spcBef>
                          <a:spcPts val="15"/>
                        </a:spcBef>
                        <a:spcAft>
                          <a:spcPts val="800"/>
                        </a:spcAft>
                      </a:pPr>
                      <a:r>
                        <a:rPr lang="en-US" sz="1600" b="0" u="none" spc="5" dirty="0">
                          <a:solidFill>
                            <a:schemeClr val="tx1"/>
                          </a:solidFill>
                          <a:effectLst/>
                        </a:rPr>
                        <a:t>202</a:t>
                      </a:r>
                      <a:r>
                        <a:rPr lang="en-US" sz="1600" b="0" u="none" spc="-10" dirty="0">
                          <a:solidFill>
                            <a:schemeClr val="tx1"/>
                          </a:solidFill>
                          <a:effectLst/>
                        </a:rPr>
                        <a:t>3</a:t>
                      </a:r>
                      <a:r>
                        <a:rPr lang="en-US" sz="1600" b="0" u="none" spc="5" dirty="0">
                          <a:solidFill>
                            <a:schemeClr val="tx1"/>
                          </a:solidFill>
                          <a:effectLst/>
                        </a:rPr>
                        <a:t>-M</a:t>
                      </a:r>
                      <a:r>
                        <a:rPr lang="en-US" sz="1600" b="0" u="none" spc="-10" dirty="0">
                          <a:solidFill>
                            <a:schemeClr val="tx1"/>
                          </a:solidFill>
                          <a:effectLst/>
                        </a:rPr>
                        <a:t>1</a:t>
                      </a:r>
                      <a:r>
                        <a:rPr lang="en-US" sz="1600" b="0" u="none" dirty="0">
                          <a:solidFill>
                            <a:schemeClr val="tx1"/>
                          </a:solidFill>
                          <a:effectLst/>
                        </a:rPr>
                        <a:t>3</a:t>
                      </a:r>
                      <a:r>
                        <a:rPr lang="en-US" sz="1600" b="0" u="none" spc="10" dirty="0">
                          <a:solidFill>
                            <a:schemeClr val="tx1"/>
                          </a:solidFill>
                          <a:effectLst/>
                        </a:rPr>
                        <a:t>2</a:t>
                      </a:r>
                      <a:r>
                        <a:rPr lang="en-US" sz="1600" b="0" u="none" spc="-5" dirty="0">
                          <a:solidFill>
                            <a:schemeClr val="tx1"/>
                          </a:solidFill>
                          <a:effectLst/>
                        </a:rPr>
                        <a:t>-</a:t>
                      </a:r>
                      <a:r>
                        <a:rPr lang="en-US" sz="1600" b="0" u="none" dirty="0">
                          <a:solidFill>
                            <a:schemeClr val="tx1"/>
                          </a:solidFill>
                          <a:effectLst/>
                        </a:rPr>
                        <a:t>2</a:t>
                      </a:r>
                      <a:r>
                        <a:rPr lang="en-US" sz="1600" b="0" u="none" spc="5" dirty="0">
                          <a:solidFill>
                            <a:schemeClr val="tx1"/>
                          </a:solidFill>
                          <a:effectLst/>
                        </a:rPr>
                        <a:t>1</a:t>
                      </a:r>
                      <a:r>
                        <a:rPr lang="en-US" sz="1600" b="0" u="none" spc="-10" dirty="0">
                          <a:solidFill>
                            <a:schemeClr val="tx1"/>
                          </a:solidFill>
                          <a:effectLst/>
                        </a:rPr>
                        <a:t>5</a:t>
                      </a:r>
                      <a:r>
                        <a:rPr lang="en-US" sz="1600" b="0" u="none" dirty="0">
                          <a:solidFill>
                            <a:schemeClr val="tx1"/>
                          </a:solidFill>
                          <a:effectLst/>
                        </a:rPr>
                        <a:t>04</a:t>
                      </a:r>
                      <a:endParaRPr lang="en-US" sz="1600" b="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tc>
                  <a:txBody>
                    <a:bodyPr/>
                    <a:lstStyle/>
                    <a:p>
                      <a:pPr marL="63500" marR="0" algn="just">
                        <a:lnSpc>
                          <a:spcPct val="150000"/>
                        </a:lnSpc>
                        <a:spcBef>
                          <a:spcPts val="15"/>
                        </a:spcBef>
                        <a:spcAft>
                          <a:spcPts val="800"/>
                        </a:spcAft>
                      </a:pPr>
                      <a:r>
                        <a:rPr lang="en-US" sz="1600" b="0" u="none" dirty="0">
                          <a:solidFill>
                            <a:schemeClr val="tx1"/>
                          </a:solidFill>
                          <a:effectLst/>
                        </a:rPr>
                        <a:t>2</a:t>
                      </a:r>
                      <a:r>
                        <a:rPr lang="en-US" sz="1600" b="0" u="none" spc="5" dirty="0">
                          <a:solidFill>
                            <a:schemeClr val="tx1"/>
                          </a:solidFill>
                          <a:effectLst/>
                        </a:rPr>
                        <a:t>3</a:t>
                      </a:r>
                      <a:r>
                        <a:rPr lang="en-US" sz="1600" b="0" u="none" dirty="0">
                          <a:solidFill>
                            <a:schemeClr val="tx1"/>
                          </a:solidFill>
                          <a:effectLst/>
                        </a:rPr>
                        <a:t>0</a:t>
                      </a:r>
                      <a:r>
                        <a:rPr lang="en-US" sz="1600" b="0" u="none" spc="-5" dirty="0">
                          <a:solidFill>
                            <a:schemeClr val="tx1"/>
                          </a:solidFill>
                          <a:effectLst/>
                        </a:rPr>
                        <a:t>0</a:t>
                      </a:r>
                      <a:r>
                        <a:rPr lang="en-US" sz="1600" b="0" u="none" dirty="0">
                          <a:solidFill>
                            <a:schemeClr val="tx1"/>
                          </a:solidFill>
                          <a:effectLst/>
                        </a:rPr>
                        <a:t>5</a:t>
                      </a:r>
                      <a:r>
                        <a:rPr lang="en-US" sz="1600" b="0" u="none" spc="5" dirty="0">
                          <a:solidFill>
                            <a:schemeClr val="tx1"/>
                          </a:solidFill>
                          <a:effectLst/>
                        </a:rPr>
                        <a:t>0</a:t>
                      </a:r>
                      <a:r>
                        <a:rPr lang="en-US" sz="1600" b="0" u="none" dirty="0">
                          <a:solidFill>
                            <a:schemeClr val="tx1"/>
                          </a:solidFill>
                          <a:effectLst/>
                        </a:rPr>
                        <a:t>1</a:t>
                      </a:r>
                      <a:r>
                        <a:rPr lang="en-US" sz="1600" b="0" u="none" spc="-5" dirty="0">
                          <a:solidFill>
                            <a:schemeClr val="tx1"/>
                          </a:solidFill>
                          <a:effectLst/>
                        </a:rPr>
                        <a:t>5</a:t>
                      </a:r>
                      <a:r>
                        <a:rPr lang="en-US" sz="1600" b="0" u="none" dirty="0">
                          <a:solidFill>
                            <a:schemeClr val="tx1"/>
                          </a:solidFill>
                          <a:effectLst/>
                        </a:rPr>
                        <a:t>04</a:t>
                      </a:r>
                      <a:endParaRPr lang="en-US" sz="1600" b="0"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tc>
                <a:extLst>
                  <a:ext uri="{0D108BD9-81ED-4DB2-BD59-A6C34878D82A}">
                    <a16:rowId xmlns:a16="http://schemas.microsoft.com/office/drawing/2014/main" val="4128584087"/>
                  </a:ext>
                </a:extLst>
              </a:tr>
            </a:tbl>
          </a:graphicData>
        </a:graphic>
      </p:graphicFrame>
    </p:spTree>
    <p:extLst>
      <p:ext uri="{BB962C8B-B14F-4D97-AF65-F5344CB8AC3E}">
        <p14:creationId xmlns:p14="http://schemas.microsoft.com/office/powerpoint/2010/main" val="218449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1126742"/>
            <a:ext cx="10515600" cy="5619498"/>
          </a:xfrm>
        </p:spPr>
        <p:txBody>
          <a:bodyPr>
            <a:normAutofit lnSpcReduction="10000"/>
          </a:bodyPr>
          <a:lstStyle/>
          <a:p>
            <a:pPr marL="0" marR="4445" indent="0">
              <a:buNone/>
            </a:pPr>
            <a:r>
              <a:rPr lang="en-US" sz="2000" b="1" dirty="0">
                <a:solidFill>
                  <a:srgbClr val="000000"/>
                </a:solidFill>
                <a:effectLst/>
                <a:latin typeface="Times New Roman" panose="02020603050405020304" pitchFamily="18" charset="0"/>
                <a:ea typeface="Times New Roman" panose="02020603050405020304" pitchFamily="18" charset="0"/>
              </a:rPr>
              <a:t>Objective of the assignment </a:t>
            </a:r>
            <a:endParaRPr lang="en-US" sz="2000" b="1" dirty="0">
              <a:effectLst/>
              <a:latin typeface="Times New Roman" panose="02020603050405020304" pitchFamily="18" charset="0"/>
              <a:ea typeface="Times New Roman" panose="02020603050405020304" pitchFamily="18" charset="0"/>
            </a:endParaRPr>
          </a:p>
          <a:p>
            <a:pPr marR="4445" algn="just">
              <a:lnSpc>
                <a:spcPct val="150000"/>
              </a:lnSpc>
              <a:spcBef>
                <a:spcPts val="0"/>
              </a:spcBef>
              <a:spcAft>
                <a:spcPts val="500"/>
              </a:spcAft>
            </a:pPr>
            <a:r>
              <a:rPr lang="en-US" sz="1800" dirty="0">
                <a:solidFill>
                  <a:srgbClr val="1F2328"/>
                </a:solidFill>
                <a:effectLst/>
                <a:latin typeface="Times New Roman" panose="02020603050405020304" pitchFamily="18" charset="0"/>
                <a:ea typeface="Times New Roman" panose="02020603050405020304" pitchFamily="18" charset="0"/>
              </a:rPr>
              <a:t>The main objective of the assignment is to analyze the quality of arabica coffee beans exported globally and get insights on how to be competitive as a country on the arabica coffee global market. </a:t>
            </a:r>
            <a:endParaRPr lang="en-US" sz="1800" dirty="0">
              <a:effectLst/>
              <a:latin typeface="Times New Roman" panose="02020603050405020304" pitchFamily="18" charset="0"/>
              <a:ea typeface="Times New Roman" panose="02020603050405020304" pitchFamily="18" charset="0"/>
            </a:endParaRPr>
          </a:p>
          <a:p>
            <a:pPr marL="0" marR="4445" indent="0">
              <a:buNone/>
            </a:pPr>
            <a:r>
              <a:rPr lang="en-US" sz="2000" b="1" dirty="0">
                <a:solidFill>
                  <a:srgbClr val="000000"/>
                </a:solidFill>
                <a:latin typeface="Times New Roman" panose="02020603050405020304" pitchFamily="18" charset="0"/>
              </a:rPr>
              <a:t>Description of the dataset </a:t>
            </a:r>
          </a:p>
          <a:p>
            <a:pPr marR="4445" algn="just">
              <a:lnSpc>
                <a:spcPct val="150000"/>
              </a:lnSpc>
              <a:spcBef>
                <a:spcPts val="0"/>
              </a:spcBef>
              <a:spcAft>
                <a:spcPts val="500"/>
              </a:spcAft>
            </a:pPr>
            <a:r>
              <a:rPr lang="en-US" sz="1800" dirty="0">
                <a:solidFill>
                  <a:srgbClr val="1F2328"/>
                </a:solidFill>
                <a:effectLst/>
                <a:latin typeface="Times New Roman" panose="02020603050405020304" pitchFamily="18" charset="0"/>
                <a:ea typeface="Times New Roman" panose="02020603050405020304" pitchFamily="18" charset="0"/>
              </a:rPr>
              <a:t>This project uses the </a:t>
            </a:r>
            <a:r>
              <a:rPr lang="en-US" sz="1800" dirty="0">
                <a:solidFill>
                  <a:srgbClr val="1F2328"/>
                </a:solidFill>
                <a:latin typeface="Times New Roman" panose="02020603050405020304" pitchFamily="18" charset="0"/>
                <a:ea typeface="Times New Roman" panose="02020603050405020304" pitchFamily="18" charset="0"/>
              </a:rPr>
              <a:t>Coffee Quality Dataset</a:t>
            </a:r>
            <a:r>
              <a:rPr lang="en-US" sz="1800" dirty="0">
                <a:solidFill>
                  <a:srgbClr val="1F2328"/>
                </a:solidFill>
                <a:effectLst/>
                <a:latin typeface="Times New Roman" panose="02020603050405020304" pitchFamily="18" charset="0"/>
                <a:ea typeface="Times New Roman" panose="02020603050405020304" pitchFamily="18" charset="0"/>
              </a:rPr>
              <a:t>, collected by the </a:t>
            </a:r>
            <a:r>
              <a:rPr lang="en-US" sz="1800" i="1" dirty="0">
                <a:solidFill>
                  <a:srgbClr val="1F2328"/>
                </a:solidFill>
                <a:effectLst/>
                <a:latin typeface="Times New Roman" panose="02020603050405020304" pitchFamily="18" charset="0"/>
                <a:ea typeface="Times New Roman" panose="02020603050405020304" pitchFamily="18" charset="0"/>
              </a:rPr>
              <a:t>Coffee Quality Institute</a:t>
            </a:r>
            <a:r>
              <a:rPr lang="en-US" sz="1800" dirty="0">
                <a:solidFill>
                  <a:srgbClr val="1F2328"/>
                </a:solidFill>
                <a:effectLst/>
                <a:latin typeface="Times New Roman" panose="02020603050405020304" pitchFamily="18" charset="0"/>
                <a:ea typeface="Times New Roman" panose="02020603050405020304" pitchFamily="18" charset="0"/>
              </a:rPr>
              <a:t> in January 2018. The data was retrieved from </a:t>
            </a:r>
            <a:r>
              <a:rPr lang="en-US" sz="1800" dirty="0" err="1">
                <a:solidFill>
                  <a:srgbClr val="1F2328"/>
                </a:solidFill>
                <a:effectLst/>
                <a:latin typeface="Times New Roman" panose="02020603050405020304" pitchFamily="18" charset="0"/>
                <a:ea typeface="Times New Roman" panose="02020603050405020304" pitchFamily="18" charset="0"/>
              </a:rPr>
              <a:t>tidytuesday</a:t>
            </a:r>
            <a:r>
              <a:rPr lang="en-US" sz="1800" dirty="0">
                <a:solidFill>
                  <a:srgbClr val="1F2328"/>
                </a:solidFill>
                <a:effectLst/>
                <a:latin typeface="Times New Roman" panose="02020603050405020304" pitchFamily="18" charset="0"/>
                <a:ea typeface="Times New Roman" panose="02020603050405020304" pitchFamily="18" charset="0"/>
              </a:rPr>
              <a:t>, courtesy of James LeDoux, a Data Scientist at Buzzfeed. The data is collected on Arabica coffee beans from across the world and professionally rated on a 0-100 scale based on factors like acidity, sweetness, fragrance, balance, etc. The dataset also contains information about the country of origin of the coffee beans, harvesting and grading date, </a:t>
            </a:r>
            <a:r>
              <a:rPr lang="en-US" sz="1800" dirty="0" err="1">
                <a:solidFill>
                  <a:srgbClr val="1F2328"/>
                </a:solidFill>
                <a:effectLst/>
                <a:latin typeface="Times New Roman" panose="02020603050405020304" pitchFamily="18" charset="0"/>
                <a:ea typeface="Times New Roman" panose="02020603050405020304" pitchFamily="18" charset="0"/>
              </a:rPr>
              <a:t>colour</a:t>
            </a:r>
            <a:r>
              <a:rPr lang="en-US" sz="1800" dirty="0">
                <a:solidFill>
                  <a:srgbClr val="1F2328"/>
                </a:solidFill>
                <a:effectLst/>
                <a:latin typeface="Times New Roman" panose="02020603050405020304" pitchFamily="18" charset="0"/>
                <a:ea typeface="Times New Roman" panose="02020603050405020304" pitchFamily="18" charset="0"/>
              </a:rPr>
              <a:t> of the beans, defects, processing and packaging details. There are 1312 observations in the dataset and 53 variables.</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The dataset had a total number of 1, 0497 null values, 1,312 unique values and 53 columns. The main features from the dataset that were used in data analysis included quality score, country of origin, flavor, acidity, sweetness, aroma, moisture, bag weight, </a:t>
            </a:r>
            <a:r>
              <a:rPr lang="en-US" sz="2000" dirty="0" err="1">
                <a:effectLst/>
                <a:latin typeface="Times New Roman" panose="02020603050405020304" pitchFamily="18" charset="0"/>
                <a:ea typeface="Times New Roman" panose="02020603050405020304" pitchFamily="18" charset="0"/>
              </a:rPr>
              <a:t>colour</a:t>
            </a:r>
            <a:r>
              <a:rPr lang="en-US" sz="2000" dirty="0">
                <a:effectLst/>
                <a:latin typeface="Times New Roman" panose="02020603050405020304" pitchFamily="18" charset="0"/>
                <a:ea typeface="Times New Roman" panose="02020603050405020304" pitchFamily="18" charset="0"/>
              </a:rPr>
              <a:t> and defects.</a:t>
            </a:r>
          </a:p>
          <a:p>
            <a:endParaRPr lang="en-US" dirty="0"/>
          </a:p>
        </p:txBody>
      </p:sp>
      <p:sp>
        <p:nvSpPr>
          <p:cNvPr id="7" name="TextBox 6">
            <a:extLst>
              <a:ext uri="{FF2B5EF4-FFF2-40B4-BE49-F238E27FC236}">
                <a16:creationId xmlns:a16="http://schemas.microsoft.com/office/drawing/2014/main" id="{423DDFD9-6E73-7D1F-6D60-8F1E81CE6035}"/>
              </a:ext>
            </a:extLst>
          </p:cNvPr>
          <p:cNvSpPr txBox="1"/>
          <p:nvPr/>
        </p:nvSpPr>
        <p:spPr>
          <a:xfrm>
            <a:off x="3438525" y="389090"/>
            <a:ext cx="6096000" cy="669542"/>
          </a:xfrm>
          <a:prstGeom prst="rect">
            <a:avLst/>
          </a:prstGeom>
          <a:noFill/>
        </p:spPr>
        <p:txBody>
          <a:bodyPr wrap="square">
            <a:spAutoFit/>
          </a:bodyPr>
          <a:lstStyle/>
          <a:p>
            <a:pPr marL="0" marR="0" algn="ctr">
              <a:lnSpc>
                <a:spcPct val="150000"/>
              </a:lnSpc>
              <a:spcBef>
                <a:spcPts val="0"/>
              </a:spcBef>
              <a:spcAft>
                <a:spcPts val="800"/>
              </a:spcAft>
            </a:pPr>
            <a:r>
              <a:rPr lang="en-US" sz="2800" b="1" dirty="0">
                <a:latin typeface="Tahoma" panose="020B0604030504040204" pitchFamily="34" charset="0"/>
                <a:ea typeface="Tahoma" panose="020B0604030504040204" pitchFamily="34" charset="0"/>
                <a:cs typeface="Tahoma" panose="020B0604030504040204" pitchFamily="34" charset="0"/>
              </a:rPr>
              <a:t>Introduction</a:t>
            </a:r>
            <a:endParaRPr lang="en-US" sz="2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553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1126742"/>
            <a:ext cx="10515600" cy="5464558"/>
          </a:xfrm>
        </p:spPr>
        <p:txBody>
          <a:bodyPr>
            <a:normAutofit/>
          </a:bodyPr>
          <a:lstStyle/>
          <a:p>
            <a:pPr marR="4445" algn="just">
              <a:lnSpc>
                <a:spcPct val="150000"/>
              </a:lnSpc>
              <a:spcBef>
                <a:spcPts val="0"/>
              </a:spcBef>
              <a:spcAft>
                <a:spcPts val="500"/>
              </a:spcAft>
            </a:pPr>
            <a:r>
              <a:rPr lang="en-US" sz="2000" dirty="0">
                <a:effectLst/>
                <a:latin typeface="Times New Roman" panose="02020603050405020304" pitchFamily="18" charset="0"/>
                <a:ea typeface="Times New Roman" panose="02020603050405020304" pitchFamily="18" charset="0"/>
              </a:rPr>
              <a:t>This project uses the Coffee Quality Dataset collected by the </a:t>
            </a:r>
            <a:r>
              <a:rPr lang="en-US" sz="2000" i="1" dirty="0">
                <a:effectLst/>
                <a:latin typeface="Times New Roman" panose="02020603050405020304" pitchFamily="18" charset="0"/>
                <a:ea typeface="Times New Roman" panose="02020603050405020304" pitchFamily="18" charset="0"/>
              </a:rPr>
              <a:t>Coffee Quality Institute</a:t>
            </a:r>
            <a:r>
              <a:rPr lang="en-US" sz="2000" dirty="0">
                <a:effectLst/>
                <a:latin typeface="Times New Roman" panose="02020603050405020304" pitchFamily="18" charset="0"/>
                <a:ea typeface="Times New Roman" panose="02020603050405020304" pitchFamily="18" charset="0"/>
              </a:rPr>
              <a:t> in January 2018. The data was retrieved from </a:t>
            </a:r>
            <a:r>
              <a:rPr lang="en-US" sz="2000" dirty="0" err="1">
                <a:effectLst/>
                <a:latin typeface="Times New Roman" panose="02020603050405020304" pitchFamily="18" charset="0"/>
                <a:ea typeface="Times New Roman" panose="02020603050405020304" pitchFamily="18" charset="0"/>
              </a:rPr>
              <a:t>tidytuesday</a:t>
            </a:r>
            <a:r>
              <a:rPr lang="en-US" sz="2000" dirty="0">
                <a:effectLst/>
                <a:latin typeface="Times New Roman" panose="02020603050405020304" pitchFamily="18" charset="0"/>
                <a:ea typeface="Times New Roman" panose="02020603050405020304" pitchFamily="18" charset="0"/>
              </a:rPr>
              <a:t>, courtesy of James LeDoux, a Data Scientist at Buzzfeed. The data was collected on Arabica coffee beans from across the world and professionally rated on a 0-100 scale based on factors like acidity, sweetness, fragrance, balance, etc. The dataset also contains information about the country of origin of the coffee beans, harvesting and grading date, </a:t>
            </a:r>
            <a:r>
              <a:rPr lang="en-US" sz="2000" dirty="0" err="1">
                <a:effectLst/>
                <a:latin typeface="Times New Roman" panose="02020603050405020304" pitchFamily="18" charset="0"/>
                <a:ea typeface="Times New Roman" panose="02020603050405020304" pitchFamily="18" charset="0"/>
              </a:rPr>
              <a:t>colour</a:t>
            </a:r>
            <a:r>
              <a:rPr lang="en-US" sz="2000" dirty="0">
                <a:effectLst/>
                <a:latin typeface="Times New Roman" panose="02020603050405020304" pitchFamily="18" charset="0"/>
                <a:ea typeface="Times New Roman" panose="02020603050405020304" pitchFamily="18" charset="0"/>
              </a:rPr>
              <a:t> of the beans, defects, processing and packaging details . There are 1312 observations in the dataset and 53 variables and 37 unique countries of origin.</a:t>
            </a:r>
          </a:p>
        </p:txBody>
      </p:sp>
      <p:sp>
        <p:nvSpPr>
          <p:cNvPr id="7" name="TextBox 6">
            <a:extLst>
              <a:ext uri="{FF2B5EF4-FFF2-40B4-BE49-F238E27FC236}">
                <a16:creationId xmlns:a16="http://schemas.microsoft.com/office/drawing/2014/main" id="{423DDFD9-6E73-7D1F-6D60-8F1E81CE6035}"/>
              </a:ext>
            </a:extLst>
          </p:cNvPr>
          <p:cNvSpPr txBox="1"/>
          <p:nvPr/>
        </p:nvSpPr>
        <p:spPr>
          <a:xfrm>
            <a:off x="3438525" y="389090"/>
            <a:ext cx="6096000" cy="511871"/>
          </a:xfrm>
          <a:prstGeom prst="rect">
            <a:avLst/>
          </a:prstGeom>
          <a:noFill/>
        </p:spPr>
        <p:txBody>
          <a:bodyPr wrap="square">
            <a:spAutoFit/>
          </a:bodyPr>
          <a:lstStyle/>
          <a:p>
            <a:pPr marL="0" marR="0" algn="ctr">
              <a:lnSpc>
                <a:spcPct val="107000"/>
              </a:lnSpc>
              <a:spcBef>
                <a:spcPts val="1200"/>
              </a:spcBef>
              <a:spcAft>
                <a:spcPts val="0"/>
              </a:spcAft>
            </a:pPr>
            <a:r>
              <a:rPr lang="en-US" sz="2800" b="1" kern="0" dirty="0">
                <a:solidFill>
                  <a:srgbClr val="000000"/>
                </a:solidFill>
                <a:effectLst/>
                <a:latin typeface="Tahoma" panose="020B0604030504040204" pitchFamily="34" charset="0"/>
                <a:ea typeface="Tahoma" panose="020B0604030504040204" pitchFamily="34" charset="0"/>
                <a:cs typeface="Tahoma" panose="020B0604030504040204" pitchFamily="34" charset="0"/>
              </a:rPr>
              <a:t>Data Collection  </a:t>
            </a:r>
            <a:endParaRPr lang="en-US" sz="2800" b="1" kern="0" dirty="0">
              <a:solidFill>
                <a:srgbClr val="2F5496"/>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32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753790"/>
            <a:ext cx="10877550" cy="6012770"/>
          </a:xfrm>
        </p:spPr>
        <p:txBody>
          <a:bodyPr>
            <a:normAutofit fontScale="92500" lnSpcReduction="20000"/>
          </a:bodyPr>
          <a:lstStyle/>
          <a:p>
            <a:pPr marL="0" marR="4445"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Power BI was used to conduct data visualization for the data set and below were my findings.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tabLst>
                <a:tab pos="457200" algn="l"/>
              </a:tabLst>
            </a:pPr>
            <a:r>
              <a:rPr lang="en-US" sz="1800" b="1" spc="-5" dirty="0">
                <a:solidFill>
                  <a:srgbClr val="242424"/>
                </a:solidFill>
                <a:effectLst/>
                <a:latin typeface="Times New Roman" panose="02020603050405020304" pitchFamily="18" charset="0"/>
                <a:ea typeface="Times New Roman" panose="02020603050405020304" pitchFamily="18" charset="0"/>
              </a:rPr>
              <a:t>Aroma: </a:t>
            </a:r>
            <a:r>
              <a:rPr lang="en-US" sz="1800" spc="-5" dirty="0">
                <a:solidFill>
                  <a:srgbClr val="242424"/>
                </a:solidFill>
                <a:effectLst/>
                <a:latin typeface="Times New Roman" panose="02020603050405020304" pitchFamily="18" charset="0"/>
                <a:ea typeface="Times New Roman" panose="02020603050405020304" pitchFamily="18" charset="0"/>
              </a:rPr>
              <a:t>Uganda’s coffee scores 7.9 points and comes second after Papua New Guinea with 8.33 points out of 10. </a:t>
            </a:r>
            <a:r>
              <a:rPr lang="en-US" sz="1800" dirty="0">
                <a:solidFill>
                  <a:srgbClr val="000000"/>
                </a:solidFill>
                <a:effectLst/>
                <a:latin typeface="Times New Roman" panose="02020603050405020304" pitchFamily="18" charset="0"/>
                <a:ea typeface="Times New Roman" panose="02020603050405020304" pitchFamily="18" charset="0"/>
              </a:rPr>
              <a:t>Aroma of a coffee is assessed by inhaling the aroma released when hot water is poured over the ground coffee. The aroma can vary from floral and fruity to nutty or chocolatey, and it provides important clues about the coffee’s potential flavor profile.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1370"/>
              </a:spcBef>
              <a:spcAft>
                <a:spcPts val="0"/>
              </a:spcAft>
              <a:buFont typeface="Symbol" panose="05050102010706020507" pitchFamily="18" charset="2"/>
              <a:buChar char=""/>
              <a:tabLst>
                <a:tab pos="457200" algn="l"/>
              </a:tabLst>
            </a:pPr>
            <a:r>
              <a:rPr lang="en-US" sz="1800" b="1"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Flavor: </a:t>
            </a:r>
            <a:r>
              <a:rPr lang="en-US" sz="180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Uganda’s coffee scores 7.75 0ut of 10 points and comes 6</a:t>
            </a:r>
            <a:r>
              <a:rPr lang="en-US" sz="1800" spc="-5" baseline="30000"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 after Papua New Guinea (8.42), United States (8.14), Ethiopia (7.96), Rwanda (7.92), Kenya (7.78). Flavor defines the length of the flavor once the coffee has been swallowed. The longer the pleasant trail, the better the score.</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tabLst>
                <a:tab pos="457200" algn="l"/>
              </a:tabLst>
            </a:pPr>
            <a:r>
              <a:rPr lang="en-US" sz="1800" b="1" spc="-5" dirty="0">
                <a:solidFill>
                  <a:srgbClr val="242424"/>
                </a:solidFill>
                <a:effectLst/>
                <a:latin typeface="Times New Roman" panose="02020603050405020304" pitchFamily="18" charset="0"/>
                <a:ea typeface="Times New Roman" panose="02020603050405020304" pitchFamily="18" charset="0"/>
              </a:rPr>
              <a:t>Sweetness: </a:t>
            </a:r>
            <a:r>
              <a:rPr lang="en-US" sz="1800" spc="-5" dirty="0">
                <a:solidFill>
                  <a:srgbClr val="242424"/>
                </a:solidFill>
                <a:effectLst/>
                <a:latin typeface="Times New Roman" panose="02020603050405020304" pitchFamily="18" charset="0"/>
                <a:ea typeface="Times New Roman" panose="02020603050405020304" pitchFamily="18" charset="0"/>
              </a:rPr>
              <a:t>Most of the countries tied with a score of 10 Uganda inclusive. </a:t>
            </a:r>
            <a:r>
              <a:rPr lang="en-US" sz="1800" dirty="0">
                <a:solidFill>
                  <a:srgbClr val="000000"/>
                </a:solidFill>
                <a:effectLst/>
                <a:latin typeface="Times New Roman" panose="02020603050405020304" pitchFamily="18" charset="0"/>
                <a:ea typeface="Times New Roman" panose="02020603050405020304" pitchFamily="18" charset="0"/>
              </a:rPr>
              <a:t>Sweetness is evaluated based on the coffee’s natural sweetness and lack of unpleasant bitterness.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Symbol" panose="05050102010706020507" pitchFamily="18" charset="2"/>
              <a:buChar char=""/>
              <a:tabLst>
                <a:tab pos="457200" algn="l"/>
              </a:tabLst>
            </a:pPr>
            <a:r>
              <a:rPr lang="en-US" sz="1800" b="1" spc="-5" dirty="0">
                <a:solidFill>
                  <a:srgbClr val="242424"/>
                </a:solidFill>
                <a:effectLst/>
                <a:latin typeface="Times New Roman" panose="02020603050405020304" pitchFamily="18" charset="0"/>
                <a:ea typeface="Times New Roman" panose="02020603050405020304" pitchFamily="18" charset="0"/>
              </a:rPr>
              <a:t>Total Cupper Points: </a:t>
            </a:r>
            <a:r>
              <a:rPr lang="en-US" sz="1800" spc="-5" dirty="0">
                <a:solidFill>
                  <a:srgbClr val="242424"/>
                </a:solidFill>
                <a:effectLst/>
                <a:latin typeface="Times New Roman" panose="02020603050405020304" pitchFamily="18" charset="0"/>
                <a:ea typeface="Times New Roman" panose="02020603050405020304" pitchFamily="18" charset="0"/>
              </a:rPr>
              <a:t>Uganda scored 84.052 out of 100 points and is the 6</a:t>
            </a:r>
            <a:r>
              <a:rPr lang="en-US" sz="1800" spc="-5" baseline="30000" dirty="0">
                <a:solidFill>
                  <a:srgbClr val="242424"/>
                </a:solidFill>
                <a:effectLst/>
                <a:latin typeface="Times New Roman" panose="02020603050405020304" pitchFamily="18" charset="0"/>
                <a:ea typeface="Times New Roman" panose="02020603050405020304" pitchFamily="18" charset="0"/>
              </a:rPr>
              <a:t>th</a:t>
            </a:r>
            <a:r>
              <a:rPr lang="en-US" sz="1800" spc="-5" dirty="0">
                <a:solidFill>
                  <a:srgbClr val="242424"/>
                </a:solidFill>
                <a:effectLst/>
                <a:latin typeface="Times New Roman" panose="02020603050405020304" pitchFamily="18" charset="0"/>
                <a:ea typeface="Times New Roman" panose="02020603050405020304" pitchFamily="18" charset="0"/>
              </a:rPr>
              <a:t> after United States, Papua New Guinea, Japan, Ethiopia, and Kenya. This qualifies Uganda Arabica Coffee to be categorized as a Specialty Coffee. </a:t>
            </a:r>
            <a:r>
              <a:rPr lang="en-US" sz="1800" dirty="0">
                <a:solidFill>
                  <a:srgbClr val="000000"/>
                </a:solidFill>
                <a:effectLst/>
                <a:latin typeface="Times New Roman" panose="02020603050405020304" pitchFamily="18" charset="0"/>
                <a:ea typeface="Times New Roman" panose="02020603050405020304" pitchFamily="18" charset="0"/>
              </a:rPr>
              <a:t>Cupping is a standardized tasting method used to assess the quality and characteristics of coffee beans. It involves brewing coffee samples and evaluating them in a controlled environment. This process allows cuppers (professional coffee tasters) to objectively analyze and compare various coffees based on specific criteria.</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423DDFD9-6E73-7D1F-6D60-8F1E81CE6035}"/>
              </a:ext>
            </a:extLst>
          </p:cNvPr>
          <p:cNvSpPr txBox="1"/>
          <p:nvPr/>
        </p:nvSpPr>
        <p:spPr>
          <a:xfrm>
            <a:off x="2082800" y="230570"/>
            <a:ext cx="7337425" cy="523220"/>
          </a:xfrm>
          <a:prstGeom prst="rect">
            <a:avLst/>
          </a:prstGeom>
          <a:noFill/>
        </p:spPr>
        <p:txBody>
          <a:bodyPr wrap="square">
            <a:spAutoFit/>
          </a:bodyPr>
          <a:lstStyle/>
          <a:p>
            <a:pPr marL="0" marR="0"/>
            <a:r>
              <a:rPr lang="en-US" sz="2800" b="1" dirty="0">
                <a:effectLst/>
                <a:latin typeface="Tahoma" panose="020B0604030504040204" pitchFamily="34" charset="0"/>
                <a:ea typeface="Tahoma" panose="020B0604030504040204" pitchFamily="34" charset="0"/>
                <a:cs typeface="Tahoma" panose="020B0604030504040204" pitchFamily="34" charset="0"/>
              </a:rPr>
              <a:t>Insights from the Data Visualizations</a:t>
            </a:r>
          </a:p>
        </p:txBody>
      </p:sp>
    </p:spTree>
    <p:extLst>
      <p:ext uri="{BB962C8B-B14F-4D97-AF65-F5344CB8AC3E}">
        <p14:creationId xmlns:p14="http://schemas.microsoft.com/office/powerpoint/2010/main" val="12731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1126742"/>
            <a:ext cx="10515600" cy="5464558"/>
          </a:xfrm>
        </p:spPr>
        <p:txBody>
          <a:bodyPr>
            <a:noAutofit/>
          </a:bodyPr>
          <a:lstStyle/>
          <a:p>
            <a:pPr marL="0" marR="0" indent="0" algn="just">
              <a:lnSpc>
                <a:spcPct val="150000"/>
              </a:lnSpc>
              <a:spcBef>
                <a:spcPts val="0"/>
              </a:spcBef>
              <a:spcAft>
                <a:spcPts val="0"/>
              </a:spcAft>
              <a:buNone/>
            </a:pPr>
            <a:endParaRPr lang="en-US" sz="20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423DDFD9-6E73-7D1F-6D60-8F1E81CE6035}"/>
              </a:ext>
            </a:extLst>
          </p:cNvPr>
          <p:cNvSpPr txBox="1"/>
          <p:nvPr/>
        </p:nvSpPr>
        <p:spPr>
          <a:xfrm>
            <a:off x="3438525" y="389090"/>
            <a:ext cx="6096000" cy="669542"/>
          </a:xfrm>
          <a:prstGeom prst="rect">
            <a:avLst/>
          </a:prstGeom>
          <a:noFill/>
        </p:spPr>
        <p:txBody>
          <a:bodyPr wrap="square">
            <a:spAutoFit/>
          </a:bodyPr>
          <a:lstStyle/>
          <a:p>
            <a:pPr marL="0" marR="0" algn="ctr">
              <a:lnSpc>
                <a:spcPct val="150000"/>
              </a:lnSpc>
              <a:spcBef>
                <a:spcPts val="0"/>
              </a:spcBef>
              <a:spcAft>
                <a:spcPts val="0"/>
              </a:spcAft>
            </a:pPr>
            <a:r>
              <a:rPr lang="en-US" sz="2800" b="1" dirty="0">
                <a:effectLst/>
                <a:latin typeface="Tahoma" panose="020B0604030504040204" pitchFamily="34" charset="0"/>
                <a:ea typeface="Tahoma" panose="020B0604030504040204" pitchFamily="34" charset="0"/>
                <a:cs typeface="Tahoma" panose="020B0604030504040204" pitchFamily="34" charset="0"/>
              </a:rPr>
              <a:t>Data Visualization </a:t>
            </a:r>
            <a:endParaRPr lang="en-US" sz="2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B9E97D8-C531-B617-0387-54F98128BC43}"/>
              </a:ext>
            </a:extLst>
          </p:cNvPr>
          <p:cNvPicPr>
            <a:picLocks noChangeAspect="1"/>
          </p:cNvPicPr>
          <p:nvPr/>
        </p:nvPicPr>
        <p:blipFill>
          <a:blip r:embed="rId2"/>
          <a:stretch>
            <a:fillRect/>
          </a:stretch>
        </p:blipFill>
        <p:spPr>
          <a:xfrm>
            <a:off x="345474" y="1058633"/>
            <a:ext cx="11094685" cy="5531180"/>
          </a:xfrm>
          <a:prstGeom prst="rect">
            <a:avLst/>
          </a:prstGeom>
        </p:spPr>
      </p:pic>
    </p:spTree>
    <p:extLst>
      <p:ext uri="{BB962C8B-B14F-4D97-AF65-F5344CB8AC3E}">
        <p14:creationId xmlns:p14="http://schemas.microsoft.com/office/powerpoint/2010/main" val="396210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423DDFD9-6E73-7D1F-6D60-8F1E81CE6035}"/>
              </a:ext>
            </a:extLst>
          </p:cNvPr>
          <p:cNvSpPr txBox="1"/>
          <p:nvPr/>
        </p:nvSpPr>
        <p:spPr>
          <a:xfrm>
            <a:off x="3438525" y="389090"/>
            <a:ext cx="6096000" cy="669542"/>
          </a:xfrm>
          <a:prstGeom prst="rect">
            <a:avLst/>
          </a:prstGeom>
          <a:noFill/>
        </p:spPr>
        <p:txBody>
          <a:bodyPr wrap="square">
            <a:spAutoFit/>
          </a:bodyPr>
          <a:lstStyle/>
          <a:p>
            <a:pPr marL="0" marR="0" algn="ctr">
              <a:lnSpc>
                <a:spcPct val="150000"/>
              </a:lnSpc>
              <a:spcBef>
                <a:spcPts val="0"/>
              </a:spcBef>
              <a:spcAft>
                <a:spcPts val="0"/>
              </a:spcAft>
            </a:pPr>
            <a:r>
              <a:rPr lang="en-US" sz="2800" b="1" dirty="0">
                <a:effectLst/>
                <a:latin typeface="Tahoma" panose="020B0604030504040204" pitchFamily="34" charset="0"/>
                <a:ea typeface="Tahoma" panose="020B0604030504040204" pitchFamily="34" charset="0"/>
                <a:cs typeface="Tahoma" panose="020B0604030504040204" pitchFamily="34" charset="0"/>
              </a:rPr>
              <a:t>Data Visualization..</a:t>
            </a:r>
            <a:endParaRPr lang="en-US" sz="2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a:extLst>
              <a:ext uri="{FF2B5EF4-FFF2-40B4-BE49-F238E27FC236}">
                <a16:creationId xmlns:a16="http://schemas.microsoft.com/office/drawing/2014/main" id="{00C6EF0B-A299-6050-3271-BFD62A61FF49}"/>
              </a:ext>
            </a:extLst>
          </p:cNvPr>
          <p:cNvPicPr>
            <a:picLocks noGrp="1" noChangeAspect="1"/>
          </p:cNvPicPr>
          <p:nvPr>
            <p:ph idx="1"/>
          </p:nvPr>
        </p:nvPicPr>
        <p:blipFill>
          <a:blip r:embed="rId2"/>
          <a:stretch>
            <a:fillRect/>
          </a:stretch>
        </p:blipFill>
        <p:spPr>
          <a:xfrm>
            <a:off x="1284316" y="1127125"/>
            <a:ext cx="9623367" cy="5464175"/>
          </a:xfrm>
          <a:prstGeom prst="rect">
            <a:avLst/>
          </a:prstGeom>
        </p:spPr>
      </p:pic>
    </p:spTree>
    <p:extLst>
      <p:ext uri="{BB962C8B-B14F-4D97-AF65-F5344CB8AC3E}">
        <p14:creationId xmlns:p14="http://schemas.microsoft.com/office/powerpoint/2010/main" val="235637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423DDFD9-6E73-7D1F-6D60-8F1E81CE6035}"/>
              </a:ext>
            </a:extLst>
          </p:cNvPr>
          <p:cNvSpPr txBox="1"/>
          <p:nvPr/>
        </p:nvSpPr>
        <p:spPr>
          <a:xfrm>
            <a:off x="3162300" y="182945"/>
            <a:ext cx="6096000" cy="669542"/>
          </a:xfrm>
          <a:prstGeom prst="rect">
            <a:avLst/>
          </a:prstGeom>
          <a:noFill/>
        </p:spPr>
        <p:txBody>
          <a:bodyPr wrap="square">
            <a:spAutoFit/>
          </a:bodyPr>
          <a:lstStyle/>
          <a:p>
            <a:pPr marL="0" marR="0" algn="ctr">
              <a:lnSpc>
                <a:spcPct val="150000"/>
              </a:lnSpc>
              <a:spcBef>
                <a:spcPts val="0"/>
              </a:spcBef>
              <a:spcAft>
                <a:spcPts val="0"/>
              </a:spcAft>
            </a:pPr>
            <a:r>
              <a:rPr lang="en-US" sz="2800" b="1" dirty="0">
                <a:effectLst/>
                <a:latin typeface="Tahoma" panose="020B0604030504040204" pitchFamily="34" charset="0"/>
                <a:ea typeface="Tahoma" panose="020B0604030504040204" pitchFamily="34" charset="0"/>
                <a:cs typeface="Tahoma" panose="020B0604030504040204" pitchFamily="34" charset="0"/>
              </a:rPr>
              <a:t>Data Visualization… </a:t>
            </a:r>
            <a:endParaRPr lang="en-US" sz="2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a:extLst>
              <a:ext uri="{FF2B5EF4-FFF2-40B4-BE49-F238E27FC236}">
                <a16:creationId xmlns:a16="http://schemas.microsoft.com/office/drawing/2014/main" id="{E1B3E833-FDEC-B938-E167-C90FE156ADFE}"/>
              </a:ext>
            </a:extLst>
          </p:cNvPr>
          <p:cNvPicPr>
            <a:picLocks noGrp="1" noChangeAspect="1"/>
          </p:cNvPicPr>
          <p:nvPr>
            <p:ph idx="1"/>
          </p:nvPr>
        </p:nvPicPr>
        <p:blipFill>
          <a:blip r:embed="rId2"/>
          <a:stretch>
            <a:fillRect/>
          </a:stretch>
        </p:blipFill>
        <p:spPr>
          <a:xfrm>
            <a:off x="1001719" y="1127125"/>
            <a:ext cx="10188561" cy="5464175"/>
          </a:xfrm>
          <a:prstGeom prst="rect">
            <a:avLst/>
          </a:prstGeom>
        </p:spPr>
      </p:pic>
    </p:spTree>
    <p:extLst>
      <p:ext uri="{BB962C8B-B14F-4D97-AF65-F5344CB8AC3E}">
        <p14:creationId xmlns:p14="http://schemas.microsoft.com/office/powerpoint/2010/main" val="62295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1126742"/>
            <a:ext cx="10515600" cy="5464558"/>
          </a:xfrm>
        </p:spPr>
        <p:txBody>
          <a:bodyPr>
            <a:noAutofit/>
          </a:bodyPr>
          <a:lstStyle/>
          <a:p>
            <a:pPr marL="0" marR="0" indent="0" algn="just">
              <a:lnSpc>
                <a:spcPct val="150000"/>
              </a:lnSpc>
              <a:spcBef>
                <a:spcPts val="0"/>
              </a:spcBef>
              <a:spcAft>
                <a:spcPts val="0"/>
              </a:spcAft>
              <a:buNone/>
            </a:pPr>
            <a:endParaRPr lang="en-US" sz="20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423DDFD9-6E73-7D1F-6D60-8F1E81CE6035}"/>
              </a:ext>
            </a:extLst>
          </p:cNvPr>
          <p:cNvSpPr txBox="1"/>
          <p:nvPr/>
        </p:nvSpPr>
        <p:spPr>
          <a:xfrm>
            <a:off x="3162300" y="182945"/>
            <a:ext cx="6096000" cy="669542"/>
          </a:xfrm>
          <a:prstGeom prst="rect">
            <a:avLst/>
          </a:prstGeom>
          <a:noFill/>
        </p:spPr>
        <p:txBody>
          <a:bodyPr wrap="square">
            <a:spAutoFit/>
          </a:bodyPr>
          <a:lstStyle/>
          <a:p>
            <a:pPr marL="0" marR="0" algn="ctr">
              <a:lnSpc>
                <a:spcPct val="150000"/>
              </a:lnSpc>
              <a:spcBef>
                <a:spcPts val="0"/>
              </a:spcBef>
              <a:spcAft>
                <a:spcPts val="0"/>
              </a:spcAft>
            </a:pPr>
            <a:r>
              <a:rPr lang="en-US" sz="2800" b="1" dirty="0">
                <a:effectLst/>
                <a:latin typeface="Tahoma" panose="020B0604030504040204" pitchFamily="34" charset="0"/>
                <a:ea typeface="Tahoma" panose="020B0604030504040204" pitchFamily="34" charset="0"/>
                <a:cs typeface="Tahoma" panose="020B0604030504040204" pitchFamily="34" charset="0"/>
              </a:rPr>
              <a:t>Data Visualization… </a:t>
            </a:r>
            <a:endParaRPr lang="en-US" sz="2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21CCD41-4BA2-A678-416A-384B3450CEA3}"/>
              </a:ext>
            </a:extLst>
          </p:cNvPr>
          <p:cNvPicPr>
            <a:picLocks noChangeAspect="1"/>
          </p:cNvPicPr>
          <p:nvPr/>
        </p:nvPicPr>
        <p:blipFill>
          <a:blip r:embed="rId2"/>
          <a:stretch>
            <a:fillRect/>
          </a:stretch>
        </p:blipFill>
        <p:spPr>
          <a:xfrm>
            <a:off x="837121" y="1126742"/>
            <a:ext cx="10515599" cy="5464557"/>
          </a:xfrm>
          <a:prstGeom prst="rect">
            <a:avLst/>
          </a:prstGeom>
        </p:spPr>
      </p:pic>
    </p:spTree>
    <p:extLst>
      <p:ext uri="{BB962C8B-B14F-4D97-AF65-F5344CB8AC3E}">
        <p14:creationId xmlns:p14="http://schemas.microsoft.com/office/powerpoint/2010/main" val="194514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179-1C47-0C91-0515-49AC09350B93}"/>
              </a:ext>
            </a:extLst>
          </p:cNvPr>
          <p:cNvSpPr>
            <a:spLocks noGrp="1"/>
          </p:cNvSpPr>
          <p:nvPr>
            <p:ph type="title"/>
          </p:nvPr>
        </p:nvSpPr>
        <p:spPr>
          <a:xfrm>
            <a:off x="838200" y="457200"/>
            <a:ext cx="10515600" cy="790575"/>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31EDF1-B424-901F-5052-E1994619BAC4}"/>
              </a:ext>
            </a:extLst>
          </p:cNvPr>
          <p:cNvSpPr>
            <a:spLocks noGrp="1"/>
          </p:cNvSpPr>
          <p:nvPr>
            <p:ph idx="1"/>
          </p:nvPr>
        </p:nvSpPr>
        <p:spPr>
          <a:xfrm>
            <a:off x="838200" y="1126742"/>
            <a:ext cx="10515600" cy="5464558"/>
          </a:xfrm>
        </p:spPr>
        <p:txBody>
          <a:bodyPr>
            <a:noAutofit/>
          </a:bodyPr>
          <a:lstStyle/>
          <a:p>
            <a:pPr marR="4445"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 a rate of 0 – 100, the arabica coffee from Uganda scores an average of 84.052 on the total cupper points and is in the top 10 countries that produce the best arabica coffee globally. Given this rating, Uganda has a competitive advantage on the global market, but more efforts are needed to increase on the arabica coffee volumes produced annually.</a:t>
            </a:r>
          </a:p>
          <a:p>
            <a:pPr marR="4445"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government of Uganda and the different coffee stakeholders should invest more in the arabica coffee value chain right from training the farmers to coffee processing. I believe this will increase the arabica coffee volumes as well as the quality of the coffee produced which will enhance our bargaining power and competitiveness as a country.</a:t>
            </a:r>
          </a:p>
          <a:p>
            <a:pPr marL="0" marR="4445" algn="just">
              <a:lnSpc>
                <a:spcPct val="150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4445" indent="0" algn="ctr">
              <a:lnSpc>
                <a:spcPct val="150000"/>
              </a:lnSpc>
              <a:spcBef>
                <a:spcPts val="0"/>
              </a:spcBef>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hlinkClick r:id="rId2"/>
              </a:rPr>
              <a:t>LINK TO GITHUB REPOSITORY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3DDFD9-6E73-7D1F-6D60-8F1E81CE6035}"/>
              </a:ext>
            </a:extLst>
          </p:cNvPr>
          <p:cNvSpPr txBox="1"/>
          <p:nvPr/>
        </p:nvSpPr>
        <p:spPr>
          <a:xfrm>
            <a:off x="2357120" y="340616"/>
            <a:ext cx="6941820" cy="511871"/>
          </a:xfrm>
          <a:prstGeom prst="rect">
            <a:avLst/>
          </a:prstGeom>
          <a:noFill/>
        </p:spPr>
        <p:txBody>
          <a:bodyPr wrap="square">
            <a:spAutoFit/>
          </a:bodyPr>
          <a:lstStyle/>
          <a:p>
            <a:pPr marL="0" marR="0">
              <a:lnSpc>
                <a:spcPct val="107000"/>
              </a:lnSpc>
              <a:spcBef>
                <a:spcPts val="1200"/>
              </a:spcBef>
              <a:spcAft>
                <a:spcPts val="0"/>
              </a:spcAft>
            </a:pPr>
            <a:r>
              <a:rPr lang="en-US" sz="2800" b="1" kern="0" dirty="0">
                <a:effectLst/>
                <a:latin typeface="Tahoma" panose="020B0604030504040204" pitchFamily="34" charset="0"/>
                <a:ea typeface="Tahoma" panose="020B0604030504040204" pitchFamily="34" charset="0"/>
                <a:cs typeface="Tahoma" panose="020B0604030504040204" pitchFamily="34" charset="0"/>
              </a:rPr>
              <a:t>Conclusion and Recommendations </a:t>
            </a:r>
          </a:p>
        </p:txBody>
      </p:sp>
    </p:spTree>
    <p:extLst>
      <p:ext uri="{BB962C8B-B14F-4D97-AF65-F5344CB8AC3E}">
        <p14:creationId xmlns:p14="http://schemas.microsoft.com/office/powerpoint/2010/main" val="127089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791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Symbol</vt:lpstr>
      <vt:lpstr>Tahoma</vt:lpstr>
      <vt:lpstr>Times New Roman</vt:lpstr>
      <vt:lpstr>Office Theme</vt:lpstr>
      <vt:lpstr>PowerPoint Presentation</vt:lpstr>
      <vt:lpstr> </vt:lpstr>
      <vt:lpstr> </vt:lpstr>
      <vt:lpstr> </vt:lpstr>
      <vt:lpstr> </vt:lpstr>
      <vt:lpstr> </vt:lpstr>
      <vt:lpstr> </vt:lpstr>
      <vt:lpstr> </vt:lpstr>
      <vt:lpstr> </vt:lpstr>
    </vt:vector>
  </TitlesOfParts>
  <Company>ED&amp;F Man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MUSINGUZI, Jimmy (UG Technology)</dc:creator>
  <cp:lastModifiedBy>MUSINGUZI, Jimmy (UG Technology)</cp:lastModifiedBy>
  <cp:revision>4</cp:revision>
  <dcterms:created xsi:type="dcterms:W3CDTF">2024-05-07T10:45:11Z</dcterms:created>
  <dcterms:modified xsi:type="dcterms:W3CDTF">2024-08-08T11:40:18Z</dcterms:modified>
</cp:coreProperties>
</file>