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2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7B062D-3AA4-92CB-0205-573BF7926CA2}" v="575" dt="2020-01-29T11:22:09.228"/>
    <p1510:client id="{6CB2C39A-510B-45A4-B163-C3364DAE4D78}" v="116" dt="2020-01-29T10:35:25.470"/>
    <p1510:client id="{72E55E30-5C5E-4398-8BAC-9830455B0C83}" v="256" dt="2020-01-28T20:27:09.083"/>
    <p1510:client id="{8BE7B06D-BEFC-42E9-9039-65F7440C1282}" v="409" dt="2020-01-29T11:50:44.244"/>
    <p1510:client id="{A7B0669B-05D5-33C7-F213-9566DC409F6C}" v="70" dt="2020-01-29T10:43:30.392"/>
    <p1510:client id="{B12BC360-F936-F635-50FD-C10D069FC353}" v="2" dt="2020-01-29T10:55:41.402"/>
    <p1510:client id="{D8E1EC73-2655-4D48-AD5C-FF086204BF30}" v="826" dt="2020-01-28T22:38:36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7807FE9-CD13-4106-AA15-A973E1615EA7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ACC-F315-4220-BB89-241D10291C4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11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7FE9-CD13-4106-AA15-A973E1615EA7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ACC-F315-4220-BB89-241D10291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4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7FE9-CD13-4106-AA15-A973E1615EA7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ACC-F315-4220-BB89-241D10291C4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52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7FE9-CD13-4106-AA15-A973E1615EA7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ACC-F315-4220-BB89-241D10291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24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7FE9-CD13-4106-AA15-A973E1615EA7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ACC-F315-4220-BB89-241D10291C4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8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7FE9-CD13-4106-AA15-A973E1615EA7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ACC-F315-4220-BB89-241D10291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60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7FE9-CD13-4106-AA15-A973E1615EA7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ACC-F315-4220-BB89-241D10291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11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7FE9-CD13-4106-AA15-A973E1615EA7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ACC-F315-4220-BB89-241D10291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94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7FE9-CD13-4106-AA15-A973E1615EA7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ACC-F315-4220-BB89-241D10291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98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7FE9-CD13-4106-AA15-A973E1615EA7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ACC-F315-4220-BB89-241D10291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49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7FE9-CD13-4106-AA15-A973E1615EA7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6ACC-F315-4220-BB89-241D10291C4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32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7807FE9-CD13-4106-AA15-A973E1615EA7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486ACC-F315-4220-BB89-241D10291C4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16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18A752-5BD9-48E6-83FF-076A88B07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/>
              <a:t>Team 12</a:t>
            </a:r>
          </a:p>
          <a:p>
            <a:pPr algn="l"/>
            <a:r>
              <a:rPr lang="en-GB"/>
              <a:t>Jing Ming Ng</a:t>
            </a:r>
          </a:p>
          <a:p>
            <a:pPr algn="l"/>
            <a:r>
              <a:rPr lang="en-GB"/>
              <a:t>Margaret Wood</a:t>
            </a:r>
          </a:p>
          <a:p>
            <a:pPr algn="l"/>
            <a:r>
              <a:rPr lang="en-GB"/>
              <a:t>Tymon Herzyk</a:t>
            </a:r>
          </a:p>
        </p:txBody>
      </p:sp>
      <p:pic>
        <p:nvPicPr>
          <p:cNvPr id="5" name="Picture 4" descr="A dog looking at the camera&#10;&#10;Description automatically generated">
            <a:extLst>
              <a:ext uri="{FF2B5EF4-FFF2-40B4-BE49-F238E27FC236}">
                <a16:creationId xmlns:a16="http://schemas.microsoft.com/office/drawing/2014/main" id="{47C8AB67-3235-4504-83EE-121E2C70C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2422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60F2F3-823A-4ABC-83F9-86355EC3A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75" y="4960137"/>
            <a:ext cx="7772400" cy="1463040"/>
          </a:xfrm>
        </p:spPr>
        <p:txBody>
          <a:bodyPr>
            <a:normAutofit fontScale="90000"/>
          </a:bodyPr>
          <a:lstStyle/>
          <a:p>
            <a:pPr algn="l"/>
            <a:r>
              <a:rPr lang="en-GB"/>
              <a:t>Development of health monitoring system for dogs (</a:t>
            </a:r>
            <a:r>
              <a:rPr lang="en-GB" err="1"/>
              <a:t>PawPulse</a:t>
            </a:r>
            <a:r>
              <a:rPr lang="en-GB"/>
              <a:t>)</a:t>
            </a:r>
          </a:p>
        </p:txBody>
      </p:sp>
      <p:pic>
        <p:nvPicPr>
          <p:cNvPr id="4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E168A8A-09A4-4092-9572-6AF319BED8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35" r="-885"/>
          <a:stretch/>
        </p:blipFill>
        <p:spPr>
          <a:xfrm>
            <a:off x="6403065" y="5687224"/>
            <a:ext cx="1247384" cy="10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7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59F1ED-7E41-4952-A666-9B47E8E6B673}"/>
              </a:ext>
            </a:extLst>
          </p:cNvPr>
          <p:cNvSpPr/>
          <p:nvPr/>
        </p:nvSpPr>
        <p:spPr>
          <a:xfrm>
            <a:off x="8371490" y="2628"/>
            <a:ext cx="3823632" cy="6858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5" descr="A brown and white dog looking at the camera&#10;&#10;Description generated with very high confidence">
            <a:extLst>
              <a:ext uri="{FF2B5EF4-FFF2-40B4-BE49-F238E27FC236}">
                <a16:creationId xmlns:a16="http://schemas.microsoft.com/office/drawing/2014/main" id="{571362F0-EB13-48D6-A18D-A3881066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2010991"/>
            <a:ext cx="8393501" cy="48493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D6EF6C-424C-4E16-81B7-477132F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095" y="203224"/>
            <a:ext cx="5550639" cy="1499616"/>
          </a:xfrm>
        </p:spPr>
        <p:txBody>
          <a:bodyPr/>
          <a:lstStyle/>
          <a:p>
            <a:r>
              <a:rPr lang="en-GB"/>
              <a:t>Market &amp; opportunity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A9F1E-DCD1-4C5F-BCDC-2AD6F1E495AB}"/>
              </a:ext>
            </a:extLst>
          </p:cNvPr>
          <p:cNvSpPr/>
          <p:nvPr/>
        </p:nvSpPr>
        <p:spPr>
          <a:xfrm>
            <a:off x="3683725" y="2014218"/>
            <a:ext cx="2950581" cy="296867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90F37-0ABF-4E92-B3CA-1AFCF2D4BBFC}"/>
              </a:ext>
            </a:extLst>
          </p:cNvPr>
          <p:cNvSpPr txBox="1"/>
          <p:nvPr/>
        </p:nvSpPr>
        <p:spPr>
          <a:xfrm>
            <a:off x="4184845" y="2588464"/>
            <a:ext cx="2125719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>
                <a:ea typeface="+mn-lt"/>
                <a:cs typeface="+mn-lt"/>
              </a:rPr>
              <a:t>31%</a:t>
            </a:r>
            <a:r>
              <a:rPr lang="en-GB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of owners don't know the weight or body condition of their dog </a:t>
            </a:r>
            <a:r>
              <a:rPr lang="en-GB" sz="1200">
                <a:ea typeface="+mn-lt"/>
                <a:cs typeface="+mn-lt"/>
              </a:rPr>
              <a:t>(PDSA 2019)</a:t>
            </a:r>
            <a:endParaRPr 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9CD224-AB74-41AC-8C69-D95C10649CB2}"/>
              </a:ext>
            </a:extLst>
          </p:cNvPr>
          <p:cNvSpPr txBox="1"/>
          <p:nvPr/>
        </p:nvSpPr>
        <p:spPr>
          <a:xfrm>
            <a:off x="8938937" y="950374"/>
            <a:ext cx="3648973" cy="20169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Most do trackers do not track heartbeat.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Trackers with heartbeat have large costs associated.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Readings are not accurate. 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Low customer reviews.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78EAA1-92A6-4061-9431-CE7DCC8B3B1A}"/>
              </a:ext>
            </a:extLst>
          </p:cNvPr>
          <p:cNvSpPr txBox="1"/>
          <p:nvPr/>
        </p:nvSpPr>
        <p:spPr>
          <a:xfrm>
            <a:off x="8933186" y="3864919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Inclusion of heartbeat sensing capabilities.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Low-cost design.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Ubiquitously available production methods.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solidFill>
                  <a:schemeClr val="bg1"/>
                </a:solidFill>
              </a:rPr>
              <a:t>Open-source 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73FA9-B084-4685-BCA9-44C737425EEA}"/>
              </a:ext>
            </a:extLst>
          </p:cNvPr>
          <p:cNvSpPr txBox="1"/>
          <p:nvPr/>
        </p:nvSpPr>
        <p:spPr>
          <a:xfrm>
            <a:off x="8938901" y="726370"/>
            <a:ext cx="269507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Competitors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E787A-B430-48EB-9FBC-23371289CEF7}"/>
              </a:ext>
            </a:extLst>
          </p:cNvPr>
          <p:cNvSpPr txBox="1"/>
          <p:nvPr/>
        </p:nvSpPr>
        <p:spPr>
          <a:xfrm>
            <a:off x="8938900" y="3357425"/>
            <a:ext cx="269507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Innovation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68C355-2027-4279-8CB8-6225BB931911}"/>
              </a:ext>
            </a:extLst>
          </p:cNvPr>
          <p:cNvSpPr/>
          <p:nvPr/>
        </p:nvSpPr>
        <p:spPr>
          <a:xfrm>
            <a:off x="5365875" y="4587765"/>
            <a:ext cx="3008091" cy="2968676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DB73B-5FBF-4558-BB1E-C46414E60EB6}"/>
              </a:ext>
            </a:extLst>
          </p:cNvPr>
          <p:cNvSpPr txBox="1"/>
          <p:nvPr/>
        </p:nvSpPr>
        <p:spPr>
          <a:xfrm>
            <a:off x="5903343" y="5227608"/>
            <a:ext cx="2484408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>
                <a:latin typeface="TW Cen MT"/>
                <a:ea typeface="DIN Next LT W04 Medium"/>
                <a:cs typeface="DIN Next LT W04 Medium"/>
              </a:rPr>
              <a:t>15%</a:t>
            </a:r>
            <a:r>
              <a:rPr lang="en-GB" sz="2800">
                <a:latin typeface="TW Cen MT"/>
                <a:ea typeface="DIN Next LT W04 Medium"/>
                <a:cs typeface="DIN Next LT W04 Medium"/>
              </a:rPr>
              <a:t> </a:t>
            </a:r>
            <a:endParaRPr lang="en-GB">
              <a:latin typeface="TW Cen MT"/>
              <a:ea typeface="DIN Next LT W04 Medium"/>
              <a:cs typeface="DIN Next LT W04 Medium"/>
            </a:endParaRPr>
          </a:p>
          <a:p>
            <a:r>
              <a:rPr lang="en-GB">
                <a:latin typeface="TW Cen MT"/>
                <a:ea typeface="DIN Next LT W04 Medium"/>
                <a:cs typeface="DIN Next LT W04 Medium"/>
              </a:rPr>
              <a:t>of UK dogs will suffer from a heart condition during their life</a:t>
            </a:r>
            <a:r>
              <a:rPr lang="en-GB">
                <a:solidFill>
                  <a:srgbClr val="000000"/>
                </a:solidFill>
                <a:latin typeface="TW Cen MT"/>
                <a:ea typeface="DIN Next LT W04 Medium"/>
                <a:cs typeface="DIN Next LT W04 Medium"/>
              </a:rPr>
              <a:t>.</a:t>
            </a:r>
            <a:r>
              <a:rPr lang="en-GB">
                <a:solidFill>
                  <a:srgbClr val="4C4D4D"/>
                </a:solidFill>
                <a:latin typeface="TW Cen MT"/>
                <a:ea typeface="DIN Next LT W04 Medium"/>
                <a:cs typeface="DIN Next LT W04 Medium"/>
              </a:rPr>
              <a:t> </a:t>
            </a:r>
            <a:r>
              <a:rPr lang="en-GB" sz="1200">
                <a:latin typeface="TW Cen MT"/>
                <a:ea typeface="+mn-lt"/>
                <a:cs typeface="+mn-lt"/>
              </a:rPr>
              <a:t>(</a:t>
            </a:r>
            <a:r>
              <a:rPr lang="en-GB" sz="1200">
                <a:ea typeface="+mn-lt"/>
                <a:cs typeface="+mn-lt"/>
              </a:rPr>
              <a:t>Vet's Kitchen 2020)</a:t>
            </a:r>
            <a:r>
              <a:rPr lang="en-GB" sz="1400">
                <a:ea typeface="+mn-lt"/>
                <a:cs typeface="+mn-lt"/>
              </a:rPr>
              <a:t> </a:t>
            </a:r>
            <a:endParaRPr lang="en-GB" sz="1400">
              <a:latin typeface="TW Cen MT"/>
            </a:endParaRPr>
          </a:p>
        </p:txBody>
      </p:sp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CDE1407-4326-4848-8CCC-AFD3DDD86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563" y="264348"/>
            <a:ext cx="1236442" cy="123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Smart Phone">
            <a:extLst>
              <a:ext uri="{FF2B5EF4-FFF2-40B4-BE49-F238E27FC236}">
                <a16:creationId xmlns:a16="http://schemas.microsoft.com/office/drawing/2014/main" id="{0626DFDD-9C97-48D3-A599-90B70AEC5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2437" y="1970241"/>
            <a:ext cx="4444729" cy="4444729"/>
          </a:xfrm>
          <a:prstGeom prst="rect">
            <a:avLst/>
          </a:prstGeom>
        </p:spPr>
      </p:pic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F6DF5AE-9EBA-4BCB-8FBD-7FA3E9C6B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945155" y="3757974"/>
            <a:ext cx="724677" cy="7371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D71E910-1328-4BC5-B8A6-676FCACC069C}"/>
              </a:ext>
            </a:extLst>
          </p:cNvPr>
          <p:cNvSpPr txBox="1">
            <a:spLocks/>
          </p:cNvSpPr>
          <p:nvPr/>
        </p:nvSpPr>
        <p:spPr>
          <a:xfrm>
            <a:off x="1085352" y="52159"/>
            <a:ext cx="6424863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Our Plan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AC083-4051-4A30-B4A4-B06EDDE7E42D}"/>
              </a:ext>
            </a:extLst>
          </p:cNvPr>
          <p:cNvSpPr txBox="1"/>
          <p:nvPr/>
        </p:nvSpPr>
        <p:spPr>
          <a:xfrm>
            <a:off x="5332973" y="1502245"/>
            <a:ext cx="339487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400" b="1"/>
              <a:t>Social Media</a:t>
            </a:r>
          </a:p>
        </p:txBody>
      </p:sp>
      <p:pic>
        <p:nvPicPr>
          <p:cNvPr id="27" name="Picture 26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64D9283A-A4CF-4409-AE88-7C5CB0D62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313" y="2818768"/>
            <a:ext cx="602724" cy="6027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1A8BDD-E249-4558-A90F-0265F012152D}"/>
              </a:ext>
            </a:extLst>
          </p:cNvPr>
          <p:cNvSpPr txBox="1"/>
          <p:nvPr/>
        </p:nvSpPr>
        <p:spPr>
          <a:xfrm>
            <a:off x="1155674" y="3974230"/>
            <a:ext cx="3376585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/>
              <a:t>- Intake animal's heartbeat, step count, etc. from sensors</a:t>
            </a:r>
          </a:p>
          <a:p>
            <a:r>
              <a:rPr lang="en-GB"/>
              <a:t>- DSP of sensor signals</a:t>
            </a:r>
          </a:p>
          <a:p>
            <a:r>
              <a:rPr lang="en-GB"/>
              <a:t>- Display useful information thru web page interface</a:t>
            </a:r>
          </a:p>
          <a:p>
            <a:r>
              <a:rPr lang="en-GB"/>
              <a:t>- Data logged for future retrieval</a:t>
            </a:r>
          </a:p>
          <a:p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7A61DB-448B-4A19-9DEA-92CF2AEFF4E4}"/>
              </a:ext>
            </a:extLst>
          </p:cNvPr>
          <p:cNvSpPr txBox="1"/>
          <p:nvPr/>
        </p:nvSpPr>
        <p:spPr>
          <a:xfrm>
            <a:off x="600540" y="1510020"/>
            <a:ext cx="269507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400" b="1"/>
              <a:t>Device</a:t>
            </a:r>
            <a:endParaRPr 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E86334-12DD-4867-85D0-3C139337A789}"/>
              </a:ext>
            </a:extLst>
          </p:cNvPr>
          <p:cNvSpPr txBox="1"/>
          <p:nvPr/>
        </p:nvSpPr>
        <p:spPr>
          <a:xfrm>
            <a:off x="793058" y="3568070"/>
            <a:ext cx="269507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b="1"/>
              <a:t>Real Time Processing</a:t>
            </a:r>
            <a:endParaRPr lang="en-US"/>
          </a:p>
        </p:txBody>
      </p: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FBAFECC-7EDD-4B18-A2E1-431026D461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308" y="4861330"/>
            <a:ext cx="589109" cy="4772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40DE151-21AC-491E-8221-06F09C82B559}"/>
              </a:ext>
            </a:extLst>
          </p:cNvPr>
          <p:cNvSpPr txBox="1"/>
          <p:nvPr/>
        </p:nvSpPr>
        <p:spPr>
          <a:xfrm>
            <a:off x="802703" y="1871631"/>
            <a:ext cx="269507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b="1"/>
              <a:t>Hardware Design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CFB68C-3FC0-43EB-919E-F3E67DBFF5A2}"/>
              </a:ext>
            </a:extLst>
          </p:cNvPr>
          <p:cNvSpPr txBox="1"/>
          <p:nvPr/>
        </p:nvSpPr>
        <p:spPr>
          <a:xfrm>
            <a:off x="1165319" y="2270016"/>
            <a:ext cx="3376585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/>
              <a:t>- Sensors and Raspberry Pi mounted to wearable apparatus</a:t>
            </a:r>
          </a:p>
          <a:p>
            <a:r>
              <a:rPr lang="en-GB"/>
              <a:t>- Small and compact</a:t>
            </a:r>
          </a:p>
          <a:p>
            <a:r>
              <a:rPr lang="en-GB"/>
              <a:t>- Battery Pack</a:t>
            </a:r>
          </a:p>
          <a:p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D43A2-E20B-40B1-A9F7-9F6274B24BA1}"/>
              </a:ext>
            </a:extLst>
          </p:cNvPr>
          <p:cNvSpPr txBox="1"/>
          <p:nvPr/>
        </p:nvSpPr>
        <p:spPr>
          <a:xfrm>
            <a:off x="8531562" y="1510020"/>
            <a:ext cx="339487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400" b="1"/>
              <a:t>Next Steps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89052-AF92-406F-826B-07E7F12368BA}"/>
              </a:ext>
            </a:extLst>
          </p:cNvPr>
          <p:cNvSpPr txBox="1"/>
          <p:nvPr/>
        </p:nvSpPr>
        <p:spPr>
          <a:xfrm>
            <a:off x="8816421" y="1970610"/>
            <a:ext cx="3376585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/>
              <a:t>- How heartrate will be measured?</a:t>
            </a:r>
          </a:p>
          <a:p>
            <a:endParaRPr lang="en-GB"/>
          </a:p>
          <a:p>
            <a:r>
              <a:rPr lang="en-GB"/>
              <a:t>- Total number of features other than heart rate?</a:t>
            </a:r>
          </a:p>
          <a:p>
            <a:endParaRPr lang="en-GB"/>
          </a:p>
          <a:p>
            <a:r>
              <a:rPr lang="en-GB"/>
              <a:t>- How will device attach to dog?</a:t>
            </a:r>
          </a:p>
          <a:p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B27E02-4266-450A-8F12-19B9E536D7FE}"/>
              </a:ext>
            </a:extLst>
          </p:cNvPr>
          <p:cNvSpPr/>
          <p:nvPr/>
        </p:nvSpPr>
        <p:spPr>
          <a:xfrm rot="21000000">
            <a:off x="1638822" y="1979960"/>
            <a:ext cx="9182876" cy="300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latin typeface="Tw Cen MT Condensed Extra Bold"/>
              </a:rPr>
              <a:t>Follow @</a:t>
            </a:r>
            <a:r>
              <a:rPr lang="en-US" sz="5400" b="1" err="1">
                <a:latin typeface="Tw Cen MT Condensed Extra Bold"/>
              </a:rPr>
              <a:t>paw_pulse</a:t>
            </a:r>
            <a:r>
              <a:rPr lang="en-US" sz="5400" b="1">
                <a:latin typeface="Tw Cen MT Condensed Extra Bold"/>
              </a:rPr>
              <a:t> on Twitter and Instagram for #</a:t>
            </a:r>
            <a:r>
              <a:rPr lang="en-US" sz="5400" b="1" err="1">
                <a:latin typeface="Tw Cen MT Condensed Extra Bold"/>
              </a:rPr>
              <a:t>pupdates</a:t>
            </a:r>
            <a:r>
              <a:rPr lang="en-US" sz="5400" b="1">
                <a:latin typeface="Tw Cen MT Condensed Extra Bold"/>
              </a:rPr>
              <a:t>!</a:t>
            </a:r>
            <a:endParaRPr lang="en-US"/>
          </a:p>
        </p:txBody>
      </p:sp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E2C68F9-BCBA-4368-9EA7-C6058E9CFB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1738" y="177538"/>
            <a:ext cx="1236442" cy="123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1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Integral</vt:lpstr>
      <vt:lpstr>Development of health monitoring system for dogs (PawPulse)</vt:lpstr>
      <vt:lpstr>Market &amp; opportunity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health monitoring system for dogs</dc:title>
  <dc:creator>Tymon Herzyk (student)</dc:creator>
  <cp:revision>2</cp:revision>
  <dcterms:created xsi:type="dcterms:W3CDTF">2020-01-27T16:28:48Z</dcterms:created>
  <dcterms:modified xsi:type="dcterms:W3CDTF">2020-02-05T09:48:56Z</dcterms:modified>
</cp:coreProperties>
</file>