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custDataLst>
    <p:tags r:id="rId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AEAEA"/>
    <a:srgbClr val="003F75"/>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0"/>
    <p:restoredTop sz="94343" autoAdjust="0"/>
  </p:normalViewPr>
  <p:slideViewPr>
    <p:cSldViewPr>
      <p:cViewPr varScale="1">
        <p:scale>
          <a:sx n="35" d="100"/>
          <a:sy n="35" d="100"/>
        </p:scale>
        <p:origin x="1584" y="208"/>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dirty="0"/>
          </a:p>
        </p:txBody>
      </p:sp>
    </p:spTree>
    <p:extLst>
      <p:ext uri="{BB962C8B-B14F-4D97-AF65-F5344CB8AC3E}">
        <p14:creationId xmlns:p14="http://schemas.microsoft.com/office/powerpoint/2010/main" val="80139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11506200" y="16459200"/>
            <a:ext cx="14274800" cy="4368800"/>
          </a:xfrm>
          <a:prstGeom prst="rect">
            <a:avLst/>
          </a:prstGeom>
        </p:spPr>
      </p:pic>
      <p:pic>
        <p:nvPicPr>
          <p:cNvPr id="3" name="New picture"/>
          <p:cNvPicPr/>
          <p:nvPr/>
        </p:nvPicPr>
        <p:blipFill dpi="0">
          <a:blip r:embed="rId13"/>
          <a:stretch>
            <a:fillRect/>
          </a:stretch>
        </p:blipFill>
        <p:spPr>
          <a:xfrm rot="5400000">
            <a:off x="41122600" y="16459200"/>
            <a:ext cx="14274800" cy="4368800"/>
          </a:xfrm>
          <a:prstGeom prst="rect">
            <a:avLst/>
          </a:prstGeom>
        </p:spPr>
      </p:pic>
      <p:pic>
        <p:nvPicPr>
          <p:cNvPr id="4" name="New picture"/>
          <p:cNvPicPr/>
          <p:nvPr/>
        </p:nvPicPr>
        <p:blipFill dpi="0">
          <a:blip r:embed="rId14"/>
          <a:stretch>
            <a:fillRect/>
          </a:stretch>
        </p:blipFill>
        <p:spPr>
          <a:xfrm>
            <a:off x="6661150" y="33426400"/>
            <a:ext cx="30568900" cy="1549400"/>
          </a:xfrm>
          <a:prstGeom prst="rect">
            <a:avLst/>
          </a:prstGeom>
        </p:spPr>
      </p:pic>
      <p:sp>
        <p:nvSpPr>
          <p:cNvPr id="5" name="New shape"/>
          <p:cNvSpPr/>
          <p:nvPr/>
        </p:nvSpPr>
        <p:spPr>
          <a:xfrm>
            <a:off x="6661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multicolorgradients  Size: 48x36 (trifold)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hyperlink" Target="https://www.linkedin.com/pulse/how-war-impacts-stock-market-julio-gonzalez-j9z9e/" TargetMode="External"/><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jp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tx2">
                <a:lumMod val="40000"/>
                <a:lumOff val="6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8" name="TextBox 7"/>
          <p:cNvSpPr txBox="1"/>
          <p:nvPr/>
        </p:nvSpPr>
        <p:spPr>
          <a:xfrm>
            <a:off x="48000" y="17683458"/>
            <a:ext cx="11455392" cy="14557831"/>
          </a:xfrm>
          <a:prstGeom prst="rect">
            <a:avLst/>
          </a:prstGeom>
          <a:solidFill>
            <a:schemeClr val="bg2"/>
          </a:solidFill>
        </p:spPr>
        <p:txBody>
          <a:bodyPr wrap="square" rtlCol="0">
            <a:spAutoFit/>
          </a:bodyPr>
          <a:lstStyle/>
          <a:p>
            <a:pPr marL="342900" indent="-342900">
              <a:buFont typeface="Arial" panose="020B0604020202020204" pitchFamily="34" charset="0"/>
              <a:buChar char="•"/>
            </a:pPr>
            <a:endParaRPr lang="en-US" dirty="0">
              <a:effectLst/>
            </a:endParaRPr>
          </a:p>
          <a:p>
            <a:pPr marL="342900" indent="-342900">
              <a:buFont typeface="Arial" panose="020B0604020202020204" pitchFamily="34" charset="0"/>
              <a:buChar char="•"/>
            </a:pPr>
            <a:endParaRPr lang="en-US" dirty="0">
              <a:effectLst/>
            </a:endParaRPr>
          </a:p>
          <a:p>
            <a:pPr marL="342900" indent="-342900">
              <a:buFont typeface="Arial" panose="020B0604020202020204" pitchFamily="34" charset="0"/>
              <a:buChar char="•"/>
            </a:pPr>
            <a:endParaRPr lang="en-US" dirty="0">
              <a:effectLst/>
            </a:endParaRPr>
          </a:p>
          <a:p>
            <a:pPr marL="342900" indent="-342900">
              <a:buFont typeface="Arial" panose="020B0604020202020204" pitchFamily="34" charset="0"/>
              <a:buChar char="•"/>
            </a:pPr>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endParaRPr lang="en-US" dirty="0">
              <a:effectLst/>
            </a:endParaRPr>
          </a:p>
          <a:p>
            <a:pPr marL="342900" indent="-342900">
              <a:buFont typeface="Arial" panose="020B0604020202020204" pitchFamily="34" charset="0"/>
              <a:buChar char="•"/>
            </a:pPr>
            <a:endParaRPr lang="en-US" sz="2800" dirty="0">
              <a:effectLst/>
              <a:latin typeface="+mn-lt"/>
            </a:endParaRPr>
          </a:p>
          <a:p>
            <a:r>
              <a:rPr lang="en-US" sz="2800" dirty="0">
                <a:effectLst/>
                <a:latin typeface="+mn-lt"/>
                <a:ea typeface="Calibri" panose="020F0502020204030204" pitchFamily="34" charset="0"/>
                <a:cs typeface="Times New Roman" panose="02020603050405020304" pitchFamily="18" charset="0"/>
              </a:rPr>
              <a:t>The ability to forecast stock market movements in advance could significantly reduce risks (Greenwald &amp; Stiglitz, 1993).</a:t>
            </a:r>
          </a:p>
          <a:p>
            <a:r>
              <a:rPr lang="en-US" sz="2800" dirty="0">
                <a:effectLst/>
                <a:latin typeface="+mn-lt"/>
                <a:ea typeface="Calibri" panose="020F0502020204030204" pitchFamily="34" charset="0"/>
                <a:cs typeface="Times New Roman" panose="02020603050405020304" pitchFamily="18" charset="0"/>
              </a:rPr>
              <a:t> The research, titled "Environmental Disasters and Stock Market Performance" by </a:t>
            </a:r>
            <a:r>
              <a:rPr lang="en-US" sz="2800" dirty="0" err="1">
                <a:effectLst/>
                <a:latin typeface="+mn-lt"/>
                <a:ea typeface="Calibri" panose="020F0502020204030204" pitchFamily="34" charset="0"/>
                <a:cs typeface="Times New Roman" panose="02020603050405020304" pitchFamily="18" charset="0"/>
              </a:rPr>
              <a:t>Ishuwar</a:t>
            </a:r>
            <a:r>
              <a:rPr lang="en-US" sz="2800" dirty="0">
                <a:effectLst/>
                <a:latin typeface="+mn-lt"/>
                <a:ea typeface="Calibri" panose="020F0502020204030204" pitchFamily="34" charset="0"/>
                <a:cs typeface="Times New Roman" panose="02020603050405020304" pitchFamily="18" charset="0"/>
              </a:rPr>
              <a:t> </a:t>
            </a:r>
            <a:r>
              <a:rPr lang="en-US" sz="2800" dirty="0" err="1">
                <a:effectLst/>
                <a:latin typeface="+mn-lt"/>
                <a:ea typeface="Calibri" panose="020F0502020204030204" pitchFamily="34" charset="0"/>
                <a:cs typeface="Times New Roman" panose="02020603050405020304" pitchFamily="18" charset="0"/>
              </a:rPr>
              <a:t>Seetharam</a:t>
            </a:r>
            <a:r>
              <a:rPr lang="en-US" sz="2800" dirty="0">
                <a:effectLst/>
                <a:latin typeface="+mn-lt"/>
                <a:ea typeface="Calibri" panose="020F0502020204030204" pitchFamily="34" charset="0"/>
                <a:cs typeface="Times New Roman" panose="02020603050405020304" pitchFamily="18" charset="0"/>
              </a:rPr>
              <a:t> from Stanford University in September 2017, establishes that market returns are likely to be negatively impacted by earthquakes, hurricanes, and tornadoes but positively influenced by floods, tsunamis, and volcanic eruptions. </a:t>
            </a:r>
            <a:br>
              <a:rPr lang="en-US" sz="2800" dirty="0">
                <a:latin typeface="+mn-lt"/>
              </a:rPr>
            </a:br>
            <a:r>
              <a:rPr lang="en-US" sz="2800" dirty="0"/>
              <a:t>The process of evaluating how natural disasters</a:t>
            </a:r>
          </a:p>
          <a:p>
            <a:r>
              <a:rPr lang="en-US" sz="2800" dirty="0"/>
              <a:t> affect stock markets is complex and calls for</a:t>
            </a:r>
          </a:p>
          <a:p>
            <a:r>
              <a:rPr lang="en-US" sz="2800" dirty="0"/>
              <a:t> a methodical approach that combines model </a:t>
            </a:r>
          </a:p>
          <a:p>
            <a:r>
              <a:rPr lang="en-US" sz="2800" dirty="0"/>
              <a:t>selection, data analysis, and result </a:t>
            </a:r>
          </a:p>
          <a:p>
            <a:r>
              <a:rPr lang="en-US" sz="2800" dirty="0"/>
              <a:t>interpretation. This comprehensive approach </a:t>
            </a:r>
          </a:p>
          <a:p>
            <a:r>
              <a:rPr lang="en-US" sz="2800" dirty="0"/>
              <a:t>allows for the extraction of important insight</a:t>
            </a:r>
          </a:p>
          <a:p>
            <a:r>
              <a:rPr lang="en-US" sz="2800" dirty="0"/>
              <a:t>s on market behavior and risk mitigation techniques, </a:t>
            </a:r>
          </a:p>
          <a:p>
            <a:r>
              <a:rPr lang="en-US" sz="2800" dirty="0"/>
              <a:t>which in turn helps to make decisions that are more robust and well-informed in the event of natural disasters.</a:t>
            </a:r>
            <a:endParaRPr lang="en-US" sz="2800" dirty="0">
              <a:effectLst/>
              <a:latin typeface="+mn-lt"/>
            </a:endParaRPr>
          </a:p>
          <a:p>
            <a:pPr marL="342900" indent="-342900">
              <a:buFont typeface="Arial" charset="0"/>
              <a:buChar char="•"/>
            </a:pPr>
            <a:endParaRPr lang="en-US" sz="2800" dirty="0">
              <a:effectLst/>
            </a:endParaRPr>
          </a:p>
          <a:p>
            <a:endParaRPr lang="en-US" dirty="0">
              <a:effectLst/>
            </a:endParaRPr>
          </a:p>
        </p:txBody>
      </p:sp>
      <p:grpSp>
        <p:nvGrpSpPr>
          <p:cNvPr id="2" name="Group 1"/>
          <p:cNvGrpSpPr/>
          <p:nvPr/>
        </p:nvGrpSpPr>
        <p:grpSpPr>
          <a:xfrm>
            <a:off x="0" y="0"/>
            <a:ext cx="43955738" cy="5105400"/>
            <a:chOff x="1054474" y="495300"/>
            <a:chExt cx="41794578" cy="4610100"/>
          </a:xfrm>
          <a:solidFill>
            <a:schemeClr val="bg2">
              <a:lumMod val="25000"/>
            </a:schemeClr>
          </a:solidFill>
        </p:grpSpPr>
        <p:sp>
          <p:nvSpPr>
            <p:cNvPr id="28" name="Text Box 241"/>
            <p:cNvSpPr txBox="1">
              <a:spLocks noChangeArrowheads="1"/>
            </p:cNvSpPr>
            <p:nvPr/>
          </p:nvSpPr>
          <p:spPr bwMode="auto">
            <a:xfrm>
              <a:off x="1054474" y="495301"/>
              <a:ext cx="41782253" cy="4610099"/>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35" name="Text Box 241"/>
            <p:cNvSpPr txBox="1">
              <a:spLocks noChangeArrowheads="1"/>
            </p:cNvSpPr>
            <p:nvPr/>
          </p:nvSpPr>
          <p:spPr bwMode="auto">
            <a:xfrm>
              <a:off x="1066800" y="495300"/>
              <a:ext cx="41782253" cy="4610099"/>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grpSp>
      <p:sp>
        <p:nvSpPr>
          <p:cNvPr id="36" name="Text Box 262"/>
          <p:cNvSpPr txBox="1">
            <a:spLocks noChangeArrowheads="1"/>
          </p:cNvSpPr>
          <p:nvPr/>
        </p:nvSpPr>
        <p:spPr bwMode="auto">
          <a:xfrm>
            <a:off x="8686800" y="869361"/>
            <a:ext cx="26517600" cy="3925286"/>
          </a:xfrm>
          <a:prstGeom prst="rect">
            <a:avLst/>
          </a:prstGeom>
          <a:solidFill>
            <a:schemeClr val="bg2">
              <a:lumMod val="25000"/>
            </a:schemeClr>
          </a:solidFill>
          <a:ln>
            <a:noFill/>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7200" b="1" dirty="0">
                <a:solidFill>
                  <a:schemeClr val="bg1"/>
                </a:solidFill>
                <a:latin typeface="Lucida Sans" pitchFamily="34" charset="0"/>
                <a:ea typeface="SimSun" pitchFamily="2" charset="-122"/>
                <a:cs typeface="Lucida Sans" pitchFamily="34" charset="0"/>
              </a:rPr>
              <a:t>Analysis of the Impact of Natural Disaster on the  Stock Market</a:t>
            </a:r>
          </a:p>
          <a:p>
            <a:pPr algn="ctr"/>
            <a:r>
              <a:rPr lang="en-US" altLang="zh-CN" sz="7200" dirty="0">
                <a:solidFill>
                  <a:schemeClr val="bg1"/>
                </a:solidFill>
                <a:latin typeface="Lucida Sans" pitchFamily="34" charset="0"/>
                <a:ea typeface="SimSun" pitchFamily="2" charset="-122"/>
                <a:cs typeface="Lucida Sans" pitchFamily="34" charset="0"/>
              </a:rPr>
              <a:t>Othniel Jimmy </a:t>
            </a:r>
            <a:r>
              <a:rPr lang="en-US" altLang="zh-CN" sz="7200" dirty="0" err="1">
                <a:solidFill>
                  <a:schemeClr val="bg1"/>
                </a:solidFill>
                <a:latin typeface="Lucida Sans" pitchFamily="34" charset="0"/>
                <a:ea typeface="SimSun" pitchFamily="2" charset="-122"/>
                <a:cs typeface="Lucida Sans" pitchFamily="34" charset="0"/>
              </a:rPr>
              <a:t>Adu</a:t>
            </a:r>
            <a:r>
              <a:rPr lang="en-US" altLang="zh-CN" sz="7200" dirty="0">
                <a:solidFill>
                  <a:schemeClr val="bg1"/>
                </a:solidFill>
                <a:latin typeface="Lucida Sans" pitchFamily="34" charset="0"/>
                <a:ea typeface="SimSun" pitchFamily="2" charset="-122"/>
                <a:cs typeface="Lucida Sans" pitchFamily="34" charset="0"/>
              </a:rPr>
              <a:t> Mensah</a:t>
            </a:r>
          </a:p>
        </p:txBody>
      </p:sp>
      <p:sp>
        <p:nvSpPr>
          <p:cNvPr id="37" name="Text Box 242"/>
          <p:cNvSpPr txBox="1">
            <a:spLocks noChangeArrowheads="1"/>
          </p:cNvSpPr>
          <p:nvPr/>
        </p:nvSpPr>
        <p:spPr bwMode="auto">
          <a:xfrm>
            <a:off x="-1786" y="5218560"/>
            <a:ext cx="10663285" cy="10431895"/>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endParaRPr lang="en-US" dirty="0">
              <a:effectLst/>
            </a:endParaRPr>
          </a:p>
          <a:p>
            <a:pPr marL="0" indent="0" algn="just">
              <a:lnSpc>
                <a:spcPct val="120000"/>
              </a:lnSpc>
            </a:pPr>
            <a:endParaRPr lang="en-US" dirty="0">
              <a:effectLst/>
            </a:endParaRPr>
          </a:p>
          <a:p>
            <a:pPr algn="just">
              <a:lnSpc>
                <a:spcPct val="120000"/>
              </a:lnSpc>
              <a:buFontTx/>
              <a:buChar char="•"/>
            </a:pPr>
            <a:r>
              <a:rPr lang="en-US" b="0" i="0" dirty="0">
                <a:effectLst/>
                <a:latin typeface="Roboto" panose="020B0604020202020204" pitchFamily="2" charset="0"/>
              </a:rPr>
              <a:t>The S&amp;P 500 is a significant $42 trillion stock market index that monitors the performance of the top 500 companies on the stock exchange. It serves as a key indicator of the global market, with fluctuations impacting the overall economy.</a:t>
            </a:r>
            <a:endParaRPr lang="en-US" dirty="0">
              <a:effectLst/>
            </a:endParaRPr>
          </a:p>
          <a:p>
            <a:pPr algn="just">
              <a:lnSpc>
                <a:spcPct val="120000"/>
              </a:lnSpc>
              <a:buFontTx/>
              <a:buChar char="•"/>
            </a:pPr>
            <a:endParaRPr lang="en-US" altLang="ja-JP" dirty="0">
              <a:ea typeface="ＭＳ Ｐゴシック" charset="-128"/>
            </a:endParaRPr>
          </a:p>
          <a:p>
            <a:pPr algn="just">
              <a:lnSpc>
                <a:spcPct val="120000"/>
              </a:lnSpc>
              <a:buFontTx/>
              <a:buChar char="•"/>
            </a:pPr>
            <a:r>
              <a:rPr lang="en-US" b="0" i="0" dirty="0">
                <a:effectLst/>
                <a:latin typeface="Roboto" panose="02000000000000000000" pitchFamily="2" charset="0"/>
              </a:rPr>
              <a:t>Natural disasters are uncontrollable </a:t>
            </a:r>
          </a:p>
          <a:p>
            <a:pPr marL="0" indent="0" algn="just">
              <a:lnSpc>
                <a:spcPct val="120000"/>
              </a:lnSpc>
            </a:pPr>
            <a:r>
              <a:rPr lang="en-US" b="0" i="0" dirty="0">
                <a:effectLst/>
                <a:latin typeface="Roboto" panose="02000000000000000000" pitchFamily="2" charset="0"/>
              </a:rPr>
              <a:t>events that have a profound impact on</a:t>
            </a:r>
          </a:p>
          <a:p>
            <a:pPr marL="0" indent="0" algn="just">
              <a:lnSpc>
                <a:spcPct val="120000"/>
              </a:lnSpc>
            </a:pPr>
            <a:r>
              <a:rPr lang="en-US" b="0" i="0" dirty="0">
                <a:effectLst/>
                <a:latin typeface="Roboto" panose="02000000000000000000" pitchFamily="2" charset="0"/>
              </a:rPr>
              <a:t> human lives and societal structures.</a:t>
            </a:r>
          </a:p>
          <a:p>
            <a:pPr marL="0" indent="0" algn="just">
              <a:lnSpc>
                <a:spcPct val="120000"/>
              </a:lnSpc>
            </a:pPr>
            <a:r>
              <a:rPr lang="en-US" b="0" i="0" dirty="0">
                <a:effectLst/>
                <a:latin typeface="Roboto" panose="02000000000000000000" pitchFamily="2" charset="0"/>
              </a:rPr>
              <a:t> These events encompass wildfires, </a:t>
            </a:r>
          </a:p>
          <a:p>
            <a:pPr marL="0" indent="0" algn="just">
              <a:lnSpc>
                <a:spcPct val="120000"/>
              </a:lnSpc>
            </a:pPr>
            <a:r>
              <a:rPr lang="en-US" b="0" i="0" dirty="0">
                <a:effectLst/>
                <a:latin typeface="Roboto" panose="02000000000000000000" pitchFamily="2" charset="0"/>
              </a:rPr>
              <a:t>earthquakes, floods, storms, extreme</a:t>
            </a:r>
          </a:p>
          <a:p>
            <a:pPr marL="0" indent="0" algn="just">
              <a:lnSpc>
                <a:spcPct val="120000"/>
              </a:lnSpc>
            </a:pPr>
            <a:r>
              <a:rPr lang="en-US" b="0" i="0" dirty="0">
                <a:effectLst/>
                <a:latin typeface="Roboto" panose="02000000000000000000" pitchFamily="2" charset="0"/>
              </a:rPr>
              <a:t> temperatures, and more</a:t>
            </a:r>
            <a:r>
              <a:rPr lang="en-US" b="0" i="0" dirty="0">
                <a:solidFill>
                  <a:srgbClr val="FFFFFF"/>
                </a:solidFill>
                <a:effectLst/>
                <a:latin typeface="Roboto" panose="02000000000000000000" pitchFamily="2" charset="0"/>
              </a:rPr>
              <a:t>.</a:t>
            </a:r>
            <a:endParaRPr lang="en-US" altLang="ja-JP" dirty="0">
              <a:solidFill>
                <a:schemeClr val="tx1">
                  <a:lumMod val="75000"/>
                  <a:lumOff val="25000"/>
                </a:schemeClr>
              </a:solidFill>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r>
              <a:rPr lang="en-US" b="0" i="0" dirty="0">
                <a:effectLst/>
                <a:latin typeface="Roboto" panose="02000000000000000000" pitchFamily="2" charset="0"/>
              </a:rPr>
              <a:t>It is essential to study and analyze </a:t>
            </a:r>
          </a:p>
          <a:p>
            <a:pPr marL="0" indent="0" algn="just">
              <a:lnSpc>
                <a:spcPct val="120000"/>
              </a:lnSpc>
            </a:pPr>
            <a:r>
              <a:rPr lang="en-US" b="0" i="0" dirty="0">
                <a:effectLst/>
                <a:latin typeface="Roboto" panose="02000000000000000000" pitchFamily="2" charset="0"/>
              </a:rPr>
              <a:t>the patterns of these natural </a:t>
            </a:r>
          </a:p>
          <a:p>
            <a:pPr marL="0" indent="0" algn="just">
              <a:lnSpc>
                <a:spcPct val="120000"/>
              </a:lnSpc>
            </a:pPr>
            <a:r>
              <a:rPr lang="en-US" b="0" i="0" dirty="0">
                <a:effectLst/>
                <a:latin typeface="Roboto" panose="02000000000000000000" pitchFamily="2" charset="0"/>
              </a:rPr>
              <a:t>disasters over time to effectively</a:t>
            </a:r>
          </a:p>
          <a:p>
            <a:pPr marL="0" indent="0" algn="just">
              <a:lnSpc>
                <a:spcPct val="120000"/>
              </a:lnSpc>
            </a:pPr>
            <a:r>
              <a:rPr lang="en-US" b="0" i="0" dirty="0">
                <a:effectLst/>
                <a:latin typeface="Roboto" panose="02000000000000000000" pitchFamily="2" charset="0"/>
              </a:rPr>
              <a:t> manage and mitigate their effects.</a:t>
            </a:r>
            <a:endParaRPr lang="en-US" altLang="ja-JP" dirty="0">
              <a:effectLst/>
              <a:ea typeface="ＭＳ Ｐゴシック" charset="-128"/>
            </a:endParaRPr>
          </a:p>
          <a:p>
            <a:pPr marL="0" indent="0" algn="just">
              <a:lnSpc>
                <a:spcPct val="120000"/>
              </a:lnSpc>
            </a:pPr>
            <a:endParaRPr lang="en-US" altLang="ja-JP" dirty="0">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a:p>
            <a:pPr marL="0" indent="0" algn="just">
              <a:lnSpc>
                <a:spcPct val="120000"/>
              </a:lnSpc>
            </a:pPr>
            <a:endParaRPr lang="en-US" altLang="ja-JP" dirty="0">
              <a:solidFill>
                <a:schemeClr val="tx1">
                  <a:lumMod val="75000"/>
                  <a:lumOff val="25000"/>
                </a:schemeClr>
              </a:solidFill>
              <a:effectLst/>
              <a:ea typeface="ＭＳ Ｐゴシック" charset="-128"/>
            </a:endParaRPr>
          </a:p>
        </p:txBody>
      </p:sp>
      <p:sp>
        <p:nvSpPr>
          <p:cNvPr id="38" name="Text Box 247"/>
          <p:cNvSpPr txBox="1">
            <a:spLocks noChangeArrowheads="1"/>
          </p:cNvSpPr>
          <p:nvPr/>
        </p:nvSpPr>
        <p:spPr bwMode="auto">
          <a:xfrm>
            <a:off x="-22832" y="16016689"/>
            <a:ext cx="10662529" cy="4885440"/>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nSpc>
                <a:spcPct val="120000"/>
              </a:lnSpc>
              <a:buFont typeface="Arial" panose="020B0604020202020204" pitchFamily="34" charset="0"/>
              <a:buChar char="•"/>
            </a:pPr>
            <a:r>
              <a:rPr lang="en-US" sz="2800" dirty="0">
                <a:effectLst/>
                <a:latin typeface="+mj-lt"/>
                <a:ea typeface="MS Mincho" panose="020B0400000000000000" pitchFamily="49" charset="-128"/>
              </a:rPr>
              <a:t>My goal is to understand and evaluate the pattern that exists between these natural disasters and the stock market. This underlying factor must be defined so we can determine its level of impact on the stock market. </a:t>
            </a:r>
            <a:endParaRPr lang="en-AU" altLang="ja-JP" sz="2800" dirty="0">
              <a:effectLst/>
              <a:latin typeface="+mj-lt"/>
              <a:ea typeface="SimSun" pitchFamily="2" charset="-122"/>
            </a:endParaRPr>
          </a:p>
          <a:p>
            <a:pPr marL="457200" indent="-457200">
              <a:lnSpc>
                <a:spcPct val="120000"/>
              </a:lnSpc>
              <a:buFont typeface="Arial" panose="020B0604020202020204" pitchFamily="34" charset="0"/>
              <a:buChar char="•"/>
            </a:pPr>
            <a:r>
              <a:rPr lang="en-US" sz="2800" dirty="0">
                <a:effectLst/>
                <a:latin typeface="+mj-lt"/>
                <a:ea typeface="MS Mincho" panose="020B0400000000000000" pitchFamily="49" charset="-128"/>
              </a:rPr>
              <a:t>This can be achieved by developing indicators that dissect the volatile metrics of the stocks. Then gauged to determine the impact of these natural disasters.</a:t>
            </a:r>
          </a:p>
          <a:p>
            <a:pPr marL="457200" indent="-457200">
              <a:lnSpc>
                <a:spcPct val="120000"/>
              </a:lnSpc>
              <a:buFont typeface="Arial" panose="020B0604020202020204" pitchFamily="34" charset="0"/>
              <a:buChar char="•"/>
            </a:pPr>
            <a:r>
              <a:rPr lang="en-US" sz="2800" dirty="0">
                <a:effectLst/>
                <a:latin typeface="+mn-lt"/>
                <a:ea typeface="MS Mincho" panose="020B0400000000000000" pitchFamily="49" charset="-128"/>
              </a:rPr>
              <a:t>This research project is very complex and detail-oriented, </a:t>
            </a:r>
            <a:endParaRPr lang="en-US" altLang="zh-CN" sz="2800" dirty="0">
              <a:ea typeface="ＭＳ Ｐゴシック" charset="-128"/>
            </a:endParaRPr>
          </a:p>
          <a:p>
            <a:pPr lvl="1">
              <a:lnSpc>
                <a:spcPct val="120000"/>
              </a:lnSpc>
              <a:buFontTx/>
              <a:buChar char="•"/>
            </a:pPr>
            <a:endParaRPr lang="en-US" altLang="zh-CN" sz="2800" dirty="0">
              <a:ea typeface="SimSun" pitchFamily="2" charset="-122"/>
            </a:endParaRPr>
          </a:p>
        </p:txBody>
      </p:sp>
      <p:sp>
        <p:nvSpPr>
          <p:cNvPr id="45" name="Text Box 244"/>
          <p:cNvSpPr txBox="1">
            <a:spLocks noChangeArrowheads="1"/>
          </p:cNvSpPr>
          <p:nvPr/>
        </p:nvSpPr>
        <p:spPr bwMode="auto">
          <a:xfrm>
            <a:off x="11577210" y="18423077"/>
            <a:ext cx="19537666" cy="2795061"/>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36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36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Light" panose="020F0302020204030204" pitchFamily="34" charset="0"/>
                <a:ea typeface="Times New Roman" panose="02020603050405020304" pitchFamily="18" charset="0"/>
              </a:rPr>
              <a:t>   </a:t>
            </a:r>
            <a:endParaRPr lang="en-US" sz="2800" dirty="0">
              <a:effectLst/>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2800" dirty="0">
              <a:solidFill>
                <a:srgbClr val="1F1F1F"/>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4" name="Text Box 245"/>
          <p:cNvSpPr txBox="1">
            <a:spLocks noChangeArrowheads="1"/>
          </p:cNvSpPr>
          <p:nvPr/>
        </p:nvSpPr>
        <p:spPr bwMode="auto">
          <a:xfrm>
            <a:off x="31968302" y="25524199"/>
            <a:ext cx="11930651" cy="8059066"/>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nSpc>
                <a:spcPct val="120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Julio Gonzalez. (2023, Oct 12) .How war impacts the stock Market. </a:t>
            </a:r>
            <a:r>
              <a:rPr lang="en-US" sz="2800" dirty="0">
                <a:effectLst/>
                <a:latin typeface="Calibri" panose="020F0502020204030204" pitchFamily="34" charset="0"/>
                <a:ea typeface="Calibri" panose="020F0502020204030204" pitchFamily="34" charset="0"/>
                <a:cs typeface="Times New Roman" panose="02020603050405020304" pitchFamily="18" charset="0"/>
                <a:hlinkClick r:id="rId3"/>
              </a:rPr>
              <a:t>https://www.linkedin.com/pulse/how-war-impacts-stock-market-julio-gonzalez-j9z9e/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a:t>
            </a:r>
            <a:r>
              <a:rPr lang="en-US" sz="2800" dirty="0">
                <a:effectLst/>
                <a:latin typeface="+mn-lt"/>
                <a:ea typeface="Calibri" panose="020F0502020204030204" pitchFamily="34" charset="0"/>
                <a:cs typeface="Times New Roman" panose="02020603050405020304" pitchFamily="18" charset="0"/>
              </a:rPr>
              <a:t>atural disasters – Blessings in disguise? </a:t>
            </a:r>
            <a:r>
              <a:rPr lang="en-US" sz="2800" dirty="0" err="1">
                <a:effectLst/>
                <a:latin typeface="+mn-lt"/>
                <a:ea typeface="Calibri" panose="020F0502020204030204" pitchFamily="34" charset="0"/>
                <a:cs typeface="Times New Roman" panose="02020603050405020304" pitchFamily="18" charset="0"/>
              </a:rPr>
              <a:t>Hardjo</a:t>
            </a:r>
            <a:r>
              <a:rPr lang="en-US" sz="2800" dirty="0">
                <a:effectLst/>
                <a:latin typeface="+mn-lt"/>
                <a:ea typeface="Calibri" panose="020F0502020204030204" pitchFamily="34" charset="0"/>
                <a:cs typeface="Times New Roman" panose="02020603050405020304" pitchFamily="18" charset="0"/>
              </a:rPr>
              <a:t> </a:t>
            </a:r>
            <a:r>
              <a:rPr lang="en-US" sz="2800" dirty="0" err="1">
                <a:effectLst/>
                <a:latin typeface="+mn-lt"/>
                <a:ea typeface="Calibri" panose="020F0502020204030204" pitchFamily="34" charset="0"/>
                <a:cs typeface="Times New Roman" panose="02020603050405020304" pitchFamily="18" charset="0"/>
              </a:rPr>
              <a:t>Koerniadi</a:t>
            </a:r>
            <a:r>
              <a:rPr lang="en-US" sz="2800" dirty="0">
                <a:effectLst/>
                <a:latin typeface="+mn-lt"/>
                <a:ea typeface="Calibri" panose="020F0502020204030204" pitchFamily="34" charset="0"/>
                <a:cs typeface="Times New Roman" panose="02020603050405020304" pitchFamily="18" charset="0"/>
              </a:rPr>
              <a:t>*  Auckland University of Technology  Private </a:t>
            </a:r>
          </a:p>
          <a:p>
            <a:pPr marL="0" marR="0">
              <a:lnSpc>
                <a:spcPct val="107000"/>
              </a:lnSpc>
              <a:spcBef>
                <a:spcPts val="0"/>
              </a:spcBef>
              <a:spcAft>
                <a:spcPts val="800"/>
              </a:spcAft>
            </a:pPr>
            <a:r>
              <a:rPr lang="en-US" sz="2800" dirty="0">
                <a:effectLst/>
                <a:latin typeface="+mn-lt"/>
                <a:ea typeface="Calibri" panose="020F0502020204030204" pitchFamily="34" charset="0"/>
                <a:cs typeface="Times New Roman" panose="02020603050405020304" pitchFamily="18" charset="0"/>
              </a:rPr>
              <a:t>Bag 92006, Auckland, New Zealand   Chandrasekhar </a:t>
            </a:r>
            <a:r>
              <a:rPr lang="en-US" sz="2800" dirty="0" err="1">
                <a:effectLst/>
                <a:latin typeface="+mn-lt"/>
                <a:ea typeface="Calibri" panose="020F0502020204030204" pitchFamily="34" charset="0"/>
                <a:cs typeface="Times New Roman" panose="02020603050405020304" pitchFamily="18" charset="0"/>
              </a:rPr>
              <a:t>Krishnamurti</a:t>
            </a:r>
            <a:r>
              <a:rPr lang="en-US" sz="2800" dirty="0">
                <a:effectLst/>
                <a:latin typeface="+mn-lt"/>
                <a:ea typeface="Calibri" panose="020F0502020204030204" pitchFamily="34" charset="0"/>
                <a:cs typeface="Times New Roman" panose="02020603050405020304" pitchFamily="18" charset="0"/>
              </a:rPr>
              <a:t>  University of Southern Queensland </a:t>
            </a:r>
          </a:p>
          <a:p>
            <a:pPr marL="0" marR="0">
              <a:lnSpc>
                <a:spcPct val="107000"/>
              </a:lnSpc>
              <a:spcBef>
                <a:spcPts val="0"/>
              </a:spcBef>
              <a:spcAft>
                <a:spcPts val="800"/>
              </a:spcAft>
            </a:pPr>
            <a:r>
              <a:rPr lang="en-US" sz="2800" dirty="0">
                <a:effectLst/>
                <a:latin typeface="+mn-lt"/>
                <a:ea typeface="Calibri" panose="020F0502020204030204" pitchFamily="34" charset="0"/>
                <a:cs typeface="Times New Roman" panose="02020603050405020304" pitchFamily="18" charset="0"/>
              </a:rPr>
              <a:t>Toowoomba, QLD 4350, Australia   Alireza </a:t>
            </a:r>
            <a:r>
              <a:rPr lang="en-US" sz="2800" dirty="0" err="1">
                <a:effectLst/>
                <a:latin typeface="+mn-lt"/>
                <a:ea typeface="Calibri" panose="020F0502020204030204" pitchFamily="34" charset="0"/>
                <a:cs typeface="Times New Roman" panose="02020603050405020304" pitchFamily="18" charset="0"/>
              </a:rPr>
              <a:t>Tourani</a:t>
            </a:r>
            <a:r>
              <a:rPr lang="en-US" sz="2800" dirty="0">
                <a:effectLst/>
                <a:latin typeface="+mn-lt"/>
                <a:ea typeface="Calibri" panose="020F0502020204030204" pitchFamily="34" charset="0"/>
                <a:cs typeface="Times New Roman" panose="02020603050405020304" pitchFamily="18" charset="0"/>
              </a:rPr>
              <a:t>-Rad  Auckland University of Technology  Private Bag 92006, Auckland, New Zealand</a:t>
            </a:r>
          </a:p>
          <a:p>
            <a:pPr marL="0" indent="0">
              <a:lnSpc>
                <a:spcPct val="120000"/>
              </a:lnSpc>
            </a:pPr>
            <a:r>
              <a:rPr lang="en-US" sz="2800" dirty="0">
                <a:effectLst/>
                <a:latin typeface="Calibri" panose="020F0502020204030204" pitchFamily="34" charset="0"/>
                <a:ea typeface="Calibri" panose="020F0502020204030204" pitchFamily="34" charset="0"/>
                <a:cs typeface="Times New Roman" panose="02020603050405020304" pitchFamily="18" charset="0"/>
              </a:rPr>
              <a:t>Spring 2019 Effects of Terrorism on the U.S. Stock Market: Evidence from High Frequency Data Kyla Scanlon Western Kentucky University, kyla.scanlon121@topper.wku.edu</a:t>
            </a:r>
          </a:p>
          <a:p>
            <a:pPr marL="0" indent="0">
              <a:lnSpc>
                <a:spcPct val="120000"/>
              </a:lnSpc>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buFontTx/>
              <a:buAutoNum type="arabicPeriod"/>
            </a:pPr>
            <a:endParaRPr lang="en-US" altLang="ja-JP" sz="1200" b="1" dirty="0">
              <a:effectLst/>
              <a:ea typeface="ＭＳ Ｐゴシック" charset="-128"/>
            </a:endParaRPr>
          </a:p>
          <a:p>
            <a:pPr marL="0" indent="0">
              <a:lnSpc>
                <a:spcPct val="120000"/>
              </a:lnSpc>
            </a:pPr>
            <a:endParaRPr lang="en-US" altLang="ja-JP" sz="1200" dirty="0">
              <a:effectLst/>
              <a:ea typeface="ＭＳ Ｐゴシック" charset="-128"/>
            </a:endParaRPr>
          </a:p>
          <a:p>
            <a:pPr marL="0" indent="0">
              <a:lnSpc>
                <a:spcPct val="120000"/>
              </a:lnSpc>
            </a:pPr>
            <a:endParaRPr lang="en-US" altLang="ja-JP" sz="1200" dirty="0">
              <a:effectLst/>
              <a:ea typeface="ＭＳ Ｐゴシック" charset="-128"/>
            </a:endParaRPr>
          </a:p>
          <a:p>
            <a:pPr marL="0" indent="0">
              <a:lnSpc>
                <a:spcPct val="120000"/>
              </a:lnSpc>
            </a:pPr>
            <a:endParaRPr lang="en-US" altLang="ja-JP" sz="1200" dirty="0">
              <a:effectLst/>
              <a:ea typeface="ＭＳ Ｐゴシック" charset="-128"/>
            </a:endParaRPr>
          </a:p>
          <a:p>
            <a:pPr marL="0" indent="0">
              <a:lnSpc>
                <a:spcPct val="120000"/>
              </a:lnSpc>
            </a:pPr>
            <a:endParaRPr lang="en-US" altLang="ja-JP" sz="1200" dirty="0">
              <a:effectLst/>
              <a:ea typeface="ＭＳ Ｐゴシック" charset="-128"/>
            </a:endParaRPr>
          </a:p>
        </p:txBody>
      </p:sp>
      <p:sp>
        <p:nvSpPr>
          <p:cNvPr id="55" name="Text Box 246"/>
          <p:cNvSpPr txBox="1">
            <a:spLocks noChangeArrowheads="1"/>
          </p:cNvSpPr>
          <p:nvPr/>
        </p:nvSpPr>
        <p:spPr bwMode="auto">
          <a:xfrm>
            <a:off x="32025087" y="14555589"/>
            <a:ext cx="11930651" cy="8921160"/>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pPr>
              <a:lnSpc>
                <a:spcPct val="125000"/>
              </a:lnSpc>
              <a:buFont typeface="Arial" charset="0"/>
              <a:buChar char="•"/>
            </a:pPr>
            <a:endParaRPr lang="en-US" sz="2800" dirty="0">
              <a:effectLst/>
            </a:endParaRPr>
          </a:p>
          <a:p>
            <a:pPr>
              <a:lnSpc>
                <a:spcPct val="125000"/>
              </a:lnSpc>
              <a:buFont typeface="Arial" charset="0"/>
              <a:buChar char="•"/>
            </a:pPr>
            <a:r>
              <a:rPr lang="en-US" sz="2800" dirty="0">
                <a:effectLst/>
              </a:rPr>
              <a:t>. </a:t>
            </a:r>
          </a:p>
          <a:p>
            <a:pPr>
              <a:lnSpc>
                <a:spcPct val="125000"/>
              </a:lnSpc>
              <a:buFont typeface="Arial" charset="0"/>
              <a:buChar char="•"/>
            </a:pPr>
            <a:endParaRPr lang="en-US" sz="2800" dirty="0">
              <a:effectLst/>
            </a:endParaRPr>
          </a:p>
          <a:p>
            <a:pPr>
              <a:lnSpc>
                <a:spcPct val="125000"/>
              </a:lnSpc>
              <a:buFont typeface="Arial" charset="0"/>
              <a:buChar char="•"/>
            </a:pPr>
            <a:endParaRPr lang="en-US" sz="2800" dirty="0">
              <a:effectLst/>
            </a:endParaRPr>
          </a:p>
          <a:p>
            <a:pPr>
              <a:lnSpc>
                <a:spcPct val="125000"/>
              </a:lnSpc>
              <a:buFont typeface="Arial" charset="0"/>
              <a:buChar char="•"/>
            </a:pPr>
            <a:endParaRPr lang="en-US" sz="2800" dirty="0">
              <a:effectLst/>
            </a:endParaRPr>
          </a:p>
          <a:p>
            <a:pPr>
              <a:lnSpc>
                <a:spcPct val="125000"/>
              </a:lnSpc>
              <a:buFont typeface="Arial" charset="0"/>
              <a:buChar char="•"/>
            </a:pPr>
            <a:endParaRPr lang="en-US" sz="2800" dirty="0">
              <a:effectLst/>
            </a:endParaRPr>
          </a:p>
          <a:p>
            <a:pPr marL="0" indent="0">
              <a:lnSpc>
                <a:spcPct val="125000"/>
              </a:lnSpc>
            </a:pPr>
            <a:r>
              <a:rPr lang="en-US" sz="2800" dirty="0">
                <a:effectLst/>
              </a:rPr>
              <a:t>A test s score of </a:t>
            </a:r>
            <a:r>
              <a:rPr lang="en-US" sz="2800" dirty="0"/>
              <a:t>: 0.0002300350897712633</a:t>
            </a:r>
            <a:endParaRPr lang="en-US" sz="2800" dirty="0">
              <a:effectLst/>
            </a:endParaRPr>
          </a:p>
          <a:p>
            <a:pPr marL="0" indent="0">
              <a:lnSpc>
                <a:spcPct val="125000"/>
              </a:lnSpc>
            </a:pPr>
            <a:r>
              <a:rPr lang="en-US" sz="2800" dirty="0"/>
              <a:t>LSTM model has been trained for 254 epochs and achieved a low training loss. The similar test loss indicates that the model is generalizing well to unseen data.</a:t>
            </a:r>
            <a:endParaRPr lang="en-US" sz="2800" dirty="0">
              <a:effectLst/>
            </a:endParaRPr>
          </a:p>
          <a:p>
            <a:pPr marL="0" indent="0">
              <a:lnSpc>
                <a:spcPct val="125000"/>
              </a:lnSpc>
            </a:pPr>
            <a:endParaRPr lang="en-US" sz="2800" dirty="0">
              <a:effectLst/>
            </a:endParaRPr>
          </a:p>
          <a:p>
            <a:pPr marL="0" indent="0">
              <a:lnSpc>
                <a:spcPct val="125000"/>
              </a:lnSpc>
            </a:pPr>
            <a:r>
              <a:rPr lang="en-US" sz="2000" b="1" dirty="0"/>
              <a:t>Mean Squared Error (MSE): 0.00010384</a:t>
            </a:r>
            <a:r>
              <a:rPr lang="en-US" sz="2000" dirty="0"/>
              <a:t> </a:t>
            </a:r>
            <a:endParaRPr lang="en-US" sz="2800" dirty="0">
              <a:effectLst/>
            </a:endParaRPr>
          </a:p>
          <a:p>
            <a:pPr marL="0" indent="0">
              <a:lnSpc>
                <a:spcPct val="125000"/>
              </a:lnSpc>
            </a:pPr>
            <a:r>
              <a:rPr lang="en-US" sz="2000" b="1" dirty="0"/>
              <a:t>Mean Absolute Error (MAE): 0.00677183</a:t>
            </a:r>
            <a:endParaRPr lang="en-US" sz="2800" b="1" dirty="0">
              <a:effectLst/>
            </a:endParaRPr>
          </a:p>
          <a:p>
            <a:pPr marL="0" indent="0">
              <a:lnSpc>
                <a:spcPct val="125000"/>
              </a:lnSpc>
            </a:pPr>
            <a:r>
              <a:rPr lang="en-US" sz="2000" b="1" dirty="0"/>
              <a:t>R-squared: 0.99877991</a:t>
            </a:r>
            <a:r>
              <a:rPr lang="en-US" sz="2000" dirty="0"/>
              <a:t> </a:t>
            </a:r>
            <a:endParaRPr lang="en-US" sz="2800" dirty="0">
              <a:effectLst/>
            </a:endParaRPr>
          </a:p>
          <a:p>
            <a:pPr marL="0" indent="0">
              <a:lnSpc>
                <a:spcPct val="125000"/>
              </a:lnSpc>
            </a:pPr>
            <a:r>
              <a:rPr lang="en-US" sz="2800" dirty="0"/>
              <a:t>These metrics imply that the LSTM model effectively captured the relationship between disaster data, historical stock prices, and future closing stock prices. The model exhibits high accuracy with low errors and a strong correlation between predictions and actual values.</a:t>
            </a:r>
            <a:endParaRPr lang="en-US" sz="2800" dirty="0">
              <a:effectLst/>
            </a:endParaRPr>
          </a:p>
        </p:txBody>
      </p:sp>
      <p:sp>
        <p:nvSpPr>
          <p:cNvPr id="57" name="Text Box 263"/>
          <p:cNvSpPr txBox="1">
            <a:spLocks noChangeArrowheads="1"/>
          </p:cNvSpPr>
          <p:nvPr/>
        </p:nvSpPr>
        <p:spPr bwMode="auto">
          <a:xfrm>
            <a:off x="31994701" y="6059112"/>
            <a:ext cx="11908318" cy="8894743"/>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r>
              <a:rPr lang="en-US" sz="2800" dirty="0">
                <a:effectLst/>
              </a:rPr>
              <a:t> </a:t>
            </a:r>
          </a:p>
          <a:p>
            <a:pPr lvl="0"/>
            <a:r>
              <a:rPr lang="en-US" sz="2800" dirty="0"/>
              <a:t>This analysis builds an LSTM model to predict stock prices, considering how natural disasters might affect them. The model uses historical stock data and disaster data, transforming the latter into a numerical format the model can understand. The data is then normalized and split</a:t>
            </a:r>
          </a:p>
          <a:p>
            <a:pPr lvl="0"/>
            <a:r>
              <a:rPr lang="en-US" sz="2800" dirty="0"/>
              <a:t> into </a:t>
            </a:r>
            <a:r>
              <a:rPr lang="en-US" sz="2800" dirty="0" err="1"/>
              <a:t>training,,validation</a:t>
            </a:r>
            <a:r>
              <a:rPr lang="en-US" sz="2800" dirty="0"/>
              <a:t>, and test sets for robust </a:t>
            </a:r>
          </a:p>
          <a:p>
            <a:pPr lvl="0"/>
            <a:r>
              <a:rPr lang="en-US" sz="2800" dirty="0"/>
              <a:t>evaluation.</a:t>
            </a:r>
            <a:endParaRPr lang="en-US" sz="2800" dirty="0">
              <a:effectLst/>
            </a:endParaRPr>
          </a:p>
          <a:p>
            <a:pPr lvl="0"/>
            <a:r>
              <a:rPr lang="en-US" sz="2800" dirty="0"/>
              <a:t>The trained model can be used to make predictions</a:t>
            </a:r>
          </a:p>
          <a:p>
            <a:pPr lvl="0"/>
            <a:r>
              <a:rPr lang="en-US" sz="2800" dirty="0"/>
              <a:t> on new data, allowing for an assessment of its </a:t>
            </a:r>
          </a:p>
          <a:p>
            <a:pPr lvl="0"/>
            <a:r>
              <a:rPr lang="en-US" sz="2800" dirty="0"/>
              <a:t>effectiveness in incorporating disaster data for</a:t>
            </a:r>
          </a:p>
          <a:p>
            <a:pPr lvl="0"/>
            <a:r>
              <a:rPr lang="en-US" sz="2800" dirty="0"/>
              <a:t> stock price prediction</a:t>
            </a:r>
            <a:r>
              <a:rPr lang="en-US" sz="2800" dirty="0">
                <a:effectLst/>
              </a:rPr>
              <a:t>.</a:t>
            </a:r>
          </a:p>
          <a:p>
            <a:pPr lvl="0"/>
            <a:r>
              <a:rPr lang="en-US" sz="2800" dirty="0">
                <a:effectLst/>
              </a:rPr>
              <a:t>Steps include</a:t>
            </a:r>
          </a:p>
          <a:p>
            <a:pPr lvl="0"/>
            <a:r>
              <a:rPr lang="en-US" sz="2800" dirty="0">
                <a:effectLst/>
              </a:rPr>
              <a:t>Min Scaler, Hot Encoding</a:t>
            </a:r>
          </a:p>
          <a:p>
            <a:pPr lvl="0"/>
            <a:r>
              <a:rPr lang="en-US" sz="2800" dirty="0" err="1">
                <a:effectLst/>
              </a:rPr>
              <a:t>Spliting</a:t>
            </a:r>
            <a:r>
              <a:rPr lang="en-US" sz="2800" dirty="0">
                <a:effectLst/>
              </a:rPr>
              <a:t> of the dataset</a:t>
            </a:r>
          </a:p>
          <a:p>
            <a:pPr lvl="0"/>
            <a:r>
              <a:rPr lang="en-US" sz="2800" dirty="0">
                <a:effectLst/>
              </a:rPr>
              <a:t>Reshaped, </a:t>
            </a:r>
          </a:p>
          <a:p>
            <a:pPr lvl="0"/>
            <a:r>
              <a:rPr lang="en-US" sz="2800" dirty="0">
                <a:effectLst/>
              </a:rPr>
              <a:t>Model Architecture</a:t>
            </a:r>
          </a:p>
          <a:p>
            <a:pPr lvl="0"/>
            <a:r>
              <a:rPr lang="en-US" sz="2800" dirty="0">
                <a:effectLst/>
              </a:rPr>
              <a:t>Compilation and Summary</a:t>
            </a:r>
          </a:p>
          <a:p>
            <a:pPr lvl="0"/>
            <a:endParaRPr lang="en-US" sz="2800" dirty="0">
              <a:effectLst/>
            </a:endParaRPr>
          </a:p>
          <a:p>
            <a:pPr lvl="0"/>
            <a:endParaRPr lang="en-US" sz="2800" dirty="0">
              <a:effectLst/>
            </a:endParaRPr>
          </a:p>
          <a:p>
            <a:pPr lvl="0"/>
            <a:endParaRPr lang="en-US" sz="2800" dirty="0">
              <a:effectLst/>
            </a:endParaRPr>
          </a:p>
        </p:txBody>
      </p:sp>
      <p:sp>
        <p:nvSpPr>
          <p:cNvPr id="67" name="Text Box 248"/>
          <p:cNvSpPr txBox="1">
            <a:spLocks noChangeArrowheads="1"/>
          </p:cNvSpPr>
          <p:nvPr/>
        </p:nvSpPr>
        <p:spPr bwMode="auto">
          <a:xfrm>
            <a:off x="31934880" y="24600749"/>
            <a:ext cx="11908319" cy="769441"/>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Lucida Sans" pitchFamily="34" charset="0"/>
                <a:ea typeface="SimSun" pitchFamily="2" charset="-122"/>
                <a:cs typeface="Lucida Sans" pitchFamily="34" charset="0"/>
              </a:rPr>
              <a:t>			       REFERENCES</a:t>
            </a:r>
            <a:endParaRPr lang="en-US" altLang="zh-CN" sz="3200" b="1" dirty="0">
              <a:solidFill>
                <a:schemeClr val="bg1"/>
              </a:solidFill>
              <a:latin typeface="Lucida Sans" pitchFamily="34" charset="0"/>
              <a:ea typeface="SimSun" pitchFamily="2" charset="-122"/>
              <a:cs typeface="Lucida Sans" pitchFamily="34" charset="0"/>
            </a:endParaRPr>
          </a:p>
        </p:txBody>
      </p:sp>
      <p:sp>
        <p:nvSpPr>
          <p:cNvPr id="75" name="Text Box 248"/>
          <p:cNvSpPr txBox="1">
            <a:spLocks noChangeArrowheads="1"/>
          </p:cNvSpPr>
          <p:nvPr/>
        </p:nvSpPr>
        <p:spPr bwMode="auto">
          <a:xfrm>
            <a:off x="11706441" y="5298224"/>
            <a:ext cx="19501783" cy="286457"/>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400" b="1" cap="all" dirty="0">
              <a:solidFill>
                <a:schemeClr val="bg1"/>
              </a:solidFill>
              <a:latin typeface="Lucida Sans" pitchFamily="34" charset="0"/>
              <a:ea typeface="SimSun" pitchFamily="2" charset="-122"/>
              <a:cs typeface="Lucida Sans" pitchFamily="34" charset="0"/>
            </a:endParaRPr>
          </a:p>
        </p:txBody>
      </p:sp>
      <p:sp>
        <p:nvSpPr>
          <p:cNvPr id="81" name="Text Box 248"/>
          <p:cNvSpPr txBox="1">
            <a:spLocks noChangeArrowheads="1"/>
          </p:cNvSpPr>
          <p:nvPr/>
        </p:nvSpPr>
        <p:spPr bwMode="auto">
          <a:xfrm>
            <a:off x="-39496" y="22326600"/>
            <a:ext cx="11267061" cy="1593419"/>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cap="all" dirty="0">
                <a:solidFill>
                  <a:schemeClr val="bg1"/>
                </a:solidFill>
                <a:latin typeface="Lucida Sans" pitchFamily="34" charset="0"/>
                <a:ea typeface="SimSun" pitchFamily="2" charset="-122"/>
                <a:cs typeface="Lucida Sans" pitchFamily="34" charset="0"/>
              </a:rPr>
              <a:t>	Search Strategies and 	Literature Review</a:t>
            </a:r>
          </a:p>
        </p:txBody>
      </p:sp>
      <p:sp>
        <p:nvSpPr>
          <p:cNvPr id="4" name="TextBox 3"/>
          <p:cNvSpPr txBox="1"/>
          <p:nvPr/>
        </p:nvSpPr>
        <p:spPr>
          <a:xfrm>
            <a:off x="11572397" y="25398989"/>
            <a:ext cx="19563181" cy="6370783"/>
          </a:xfrm>
          <a:prstGeom prst="rect">
            <a:avLst/>
          </a:prstGeom>
          <a:solidFill>
            <a:schemeClr val="bg2"/>
          </a:solidFill>
        </p:spPr>
        <p:txBody>
          <a:bodyPr wrap="square" rtlCol="0">
            <a:spAutoFit/>
          </a:bodyPr>
          <a:lstStyle/>
          <a:p>
            <a:pPr marL="457200" indent="-457200">
              <a:lnSpc>
                <a:spcPct val="125000"/>
              </a:lnSpc>
              <a:buFont typeface="Arial" charset="0"/>
              <a:buChar char="•"/>
            </a:pPr>
            <a:r>
              <a:rPr lang="en-US" sz="2800" dirty="0">
                <a:solidFill>
                  <a:srgbClr val="1F1F1F"/>
                </a:solidFill>
                <a:effectLst/>
                <a:latin typeface="+mj-lt"/>
                <a:ea typeface="Times New Roman" panose="02020603050405020304" pitchFamily="18" charset="0"/>
              </a:rPr>
              <a:t>The impact of natural disasters on stock markets extends beyond immediate disruptions, influencing sectoral performance and investor confidence. Through comprehensive analysis, proactive measures, and a focus on resilience, stakeholders can navigate the challenges posed by natural disasters and foster a more stable market environment</a:t>
            </a:r>
            <a:r>
              <a:rPr lang="en-US" sz="2800" dirty="0">
                <a:solidFill>
                  <a:srgbClr val="1F1F1F"/>
                </a:solidFill>
                <a:effectLst/>
                <a:latin typeface="Calibri Light" panose="020F0302020204030204" pitchFamily="34" charset="0"/>
                <a:ea typeface="Times New Roman" panose="02020603050405020304" pitchFamily="18" charset="0"/>
              </a:rPr>
              <a:t>.</a:t>
            </a:r>
            <a:r>
              <a:rPr lang="en-US" sz="2800" dirty="0">
                <a:effectLst/>
              </a:rPr>
              <a:t> </a:t>
            </a:r>
          </a:p>
          <a:p>
            <a:pPr marL="457200" indent="-457200">
              <a:lnSpc>
                <a:spcPct val="125000"/>
              </a:lnSpc>
              <a:buFont typeface="Arial" charset="0"/>
              <a:buChar char="•"/>
            </a:pPr>
            <a:endParaRPr lang="en-US" sz="2800" dirty="0">
              <a:effectLst/>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800" dirty="0">
                <a:effectLst/>
                <a:latin typeface="Calibri Light" panose="020F0302020204030204" pitchFamily="34" charset="0"/>
                <a:ea typeface="Times New Roman" panose="02020603050405020304" pitchFamily="18" charset="0"/>
                <a:cs typeface="Times New Roman" panose="02020603050405020304" pitchFamily="18" charset="0"/>
              </a:rPr>
              <a:t>The Technology sector is the most susceptible to natural disasters, experiencing disruptions from various events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2800" dirty="0">
                <a:effectLst/>
                <a:latin typeface="Calibri Light" panose="020F0302020204030204" pitchFamily="34" charset="0"/>
                <a:ea typeface="Times New Roman" panose="02020603050405020304" pitchFamily="18" charset="0"/>
                <a:cs typeface="Times New Roman" panose="02020603050405020304" pitchFamily="18" charset="0"/>
              </a:rPr>
              <a:t>Extreme temperature events, despite lower frequency, cause the most significant stock price declines (1.2% on average) followed by the Landslide.</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280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0"/>
              </a:spcAft>
              <a:buSzPts val="1000"/>
              <a:buFont typeface="Symbol" panose="05050102010706020507" pitchFamily="18" charset="2"/>
              <a:buChar char=""/>
              <a:tabLst>
                <a:tab pos="457200" algn="l"/>
              </a:tabLst>
            </a:pPr>
            <a:r>
              <a:rPr lang="en-US" sz="2800" dirty="0">
                <a:effectLst/>
                <a:latin typeface="Calibri Light" panose="020F0302020204030204" pitchFamily="34" charset="0"/>
                <a:ea typeface="Times New Roman" panose="02020603050405020304" pitchFamily="18" charset="0"/>
              </a:rPr>
              <a:t>Technology, Energy, and Communication Services sectors exhibit the highest average price changes during natural disasters, highlighting their vulnerability.</a:t>
            </a:r>
          </a:p>
          <a:p>
            <a:pPr marL="342900" indent="-342900">
              <a:lnSpc>
                <a:spcPct val="107000"/>
              </a:lnSpc>
              <a:spcBef>
                <a:spcPts val="0"/>
              </a:spcBef>
              <a:spcAft>
                <a:spcPts val="0"/>
              </a:spcAft>
              <a:buSzPts val="1000"/>
              <a:buFont typeface="Symbol" panose="05050102010706020507" pitchFamily="18" charset="2"/>
              <a:buChar char=""/>
              <a:tabLst>
                <a:tab pos="457200" algn="l"/>
              </a:tabLst>
            </a:pPr>
            <a:endParaRPr lang="en-US" sz="2800" dirty="0">
              <a:effectLst/>
              <a:latin typeface="Calibri Light" panose="020F0302020204030204" pitchFamily="34" charset="0"/>
              <a:ea typeface="Times New Roman" panose="02020603050405020304" pitchFamily="18" charset="0"/>
            </a:endParaRPr>
          </a:p>
          <a:p>
            <a:pPr marL="342900" indent="-342900">
              <a:lnSpc>
                <a:spcPct val="107000"/>
              </a:lnSpc>
              <a:spcBef>
                <a:spcPts val="0"/>
              </a:spcBef>
              <a:spcAft>
                <a:spcPts val="0"/>
              </a:spcAft>
              <a:buSzPts val="1000"/>
              <a:buFont typeface="Symbol" panose="05050102010706020507" pitchFamily="18" charset="2"/>
              <a:buChar char=""/>
              <a:tabLst>
                <a:tab pos="457200" algn="l"/>
              </a:tabLst>
            </a:pPr>
            <a:r>
              <a:rPr lang="en-US" sz="2800" dirty="0">
                <a:effectLst/>
                <a:latin typeface="Calibri Light" panose="020F0302020204030204" pitchFamily="34" charset="0"/>
                <a:ea typeface="Times New Roman" panose="02020603050405020304" pitchFamily="18" charset="0"/>
              </a:rPr>
              <a:t>Landslide has the least impact on the stock market  of about 0.6 percent at its peak of  </a:t>
            </a:r>
          </a:p>
          <a:p>
            <a:pPr>
              <a:lnSpc>
                <a:spcPct val="125000"/>
              </a:lnSpc>
            </a:pPr>
            <a:endParaRPr lang="en-AU" altLang="zh-CN" sz="2500" dirty="0">
              <a:ea typeface="SimSun" pitchFamily="2" charset="-122"/>
            </a:endParaRPr>
          </a:p>
        </p:txBody>
      </p:sp>
      <p:sp>
        <p:nvSpPr>
          <p:cNvPr id="74" name="Text Box 248"/>
          <p:cNvSpPr txBox="1">
            <a:spLocks noChangeArrowheads="1"/>
          </p:cNvSpPr>
          <p:nvPr/>
        </p:nvSpPr>
        <p:spPr bwMode="auto">
          <a:xfrm>
            <a:off x="11572397" y="24629548"/>
            <a:ext cx="19506595" cy="769441"/>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cap="all" dirty="0">
                <a:solidFill>
                  <a:schemeClr val="bg1"/>
                </a:solidFill>
                <a:latin typeface="Lucida Sans" pitchFamily="34" charset="0"/>
                <a:ea typeface="SimSun" pitchFamily="2" charset="-122"/>
                <a:cs typeface="Lucida Sans" pitchFamily="34" charset="0"/>
              </a:rPr>
              <a:t>Outcome OF the analysis of the disasters on the stocks</a:t>
            </a:r>
          </a:p>
        </p:txBody>
      </p:sp>
      <p:sp>
        <p:nvSpPr>
          <p:cNvPr id="78" name="Text Box 248"/>
          <p:cNvSpPr txBox="1">
            <a:spLocks noChangeArrowheads="1"/>
          </p:cNvSpPr>
          <p:nvPr/>
        </p:nvSpPr>
        <p:spPr bwMode="auto">
          <a:xfrm>
            <a:off x="11227565" y="17691869"/>
            <a:ext cx="19176235" cy="707886"/>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000" b="1" dirty="0">
                <a:solidFill>
                  <a:schemeClr val="bg1"/>
                </a:solidFill>
                <a:latin typeface="Lucida Sans" pitchFamily="34" charset="0"/>
                <a:ea typeface="SimSun" pitchFamily="2" charset="-122"/>
                <a:cs typeface="Lucida Sans" pitchFamily="34" charset="0"/>
              </a:rPr>
              <a:t>Average Percentage Change in Stock Price of Sectors and Disaster Type</a:t>
            </a:r>
          </a:p>
        </p:txBody>
      </p:sp>
      <p:grpSp>
        <p:nvGrpSpPr>
          <p:cNvPr id="80" name="Group 79"/>
          <p:cNvGrpSpPr/>
          <p:nvPr/>
        </p:nvGrpSpPr>
        <p:grpSpPr>
          <a:xfrm>
            <a:off x="32002935" y="14409407"/>
            <a:ext cx="11908318" cy="907323"/>
            <a:chOff x="1066799" y="5958162"/>
            <a:chExt cx="11007725" cy="1051162"/>
          </a:xfrm>
          <a:solidFill>
            <a:schemeClr val="bg2">
              <a:lumMod val="25000"/>
            </a:schemeClr>
          </a:solidFill>
        </p:grpSpPr>
        <p:sp>
          <p:nvSpPr>
            <p:cNvPr id="82" name="Text Box 248"/>
            <p:cNvSpPr txBox="1">
              <a:spLocks noChangeArrowheads="1"/>
            </p:cNvSpPr>
            <p:nvPr/>
          </p:nvSpPr>
          <p:spPr bwMode="auto">
            <a:xfrm>
              <a:off x="1066799" y="5958162"/>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83" name="Text Box 248"/>
            <p:cNvSpPr txBox="1">
              <a:spLocks noChangeArrowheads="1"/>
            </p:cNvSpPr>
            <p:nvPr/>
          </p:nvSpPr>
          <p:spPr bwMode="auto">
            <a:xfrm>
              <a:off x="1157514" y="6046588"/>
              <a:ext cx="10805886" cy="962736"/>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dirty="0">
                  <a:solidFill>
                    <a:schemeClr val="bg1"/>
                  </a:solidFill>
                  <a:latin typeface="Lucida Sans" pitchFamily="34" charset="0"/>
                  <a:ea typeface="SimSun" pitchFamily="2" charset="-122"/>
                  <a:cs typeface="Lucida Sans" pitchFamily="34" charset="0"/>
                </a:rPr>
                <a:t>      </a:t>
              </a:r>
              <a:r>
                <a:rPr lang="en-US" altLang="zh-CN" sz="4400" b="1" dirty="0">
                  <a:solidFill>
                    <a:schemeClr val="bg1"/>
                  </a:solidFill>
                  <a:latin typeface="Lucida Sans" pitchFamily="34" charset="0"/>
                  <a:ea typeface="SimSun" pitchFamily="2" charset="-122"/>
                  <a:cs typeface="Lucida Sans" pitchFamily="34" charset="0"/>
                </a:rPr>
                <a:t>EVALUATION AND CONCLUSION</a:t>
              </a:r>
            </a:p>
          </p:txBody>
        </p:sp>
      </p:grpSp>
      <p:grpSp>
        <p:nvGrpSpPr>
          <p:cNvPr id="84" name="Group 83"/>
          <p:cNvGrpSpPr/>
          <p:nvPr/>
        </p:nvGrpSpPr>
        <p:grpSpPr>
          <a:xfrm>
            <a:off x="32166775" y="5082557"/>
            <a:ext cx="11943985" cy="946293"/>
            <a:chOff x="1066799" y="5958162"/>
            <a:chExt cx="11007725" cy="946293"/>
          </a:xfrm>
          <a:solidFill>
            <a:schemeClr val="bg2">
              <a:lumMod val="75000"/>
            </a:schemeClr>
          </a:solidFill>
        </p:grpSpPr>
        <p:sp>
          <p:nvSpPr>
            <p:cNvPr id="85" name="Text Box 248"/>
            <p:cNvSpPr txBox="1">
              <a:spLocks noChangeArrowheads="1"/>
            </p:cNvSpPr>
            <p:nvPr/>
          </p:nvSpPr>
          <p:spPr bwMode="auto">
            <a:xfrm>
              <a:off x="1066799" y="5958162"/>
              <a:ext cx="11007725" cy="946293"/>
            </a:xfrm>
            <a:prstGeom prst="rect">
              <a:avLst/>
            </a:prstGeom>
            <a:grpFill/>
            <a:ln w="19050">
              <a:solidFill>
                <a:srgbClr val="3399FF"/>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86" name="Text Box 248"/>
            <p:cNvSpPr txBox="1">
              <a:spLocks noChangeArrowheads="1"/>
            </p:cNvSpPr>
            <p:nvPr/>
          </p:nvSpPr>
          <p:spPr bwMode="auto">
            <a:xfrm>
              <a:off x="1157514" y="6046588"/>
              <a:ext cx="10805886" cy="769441"/>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Lucida Sans" pitchFamily="34" charset="0"/>
                  <a:ea typeface="SimSun" pitchFamily="2" charset="-122"/>
                  <a:cs typeface="Lucida Sans" pitchFamily="34" charset="0"/>
                </a:rPr>
                <a:t>            RESEARCH METHODOLOGY</a:t>
              </a:r>
            </a:p>
          </p:txBody>
        </p:sp>
      </p:grpSp>
      <p:sp>
        <p:nvSpPr>
          <p:cNvPr id="3" name="TextBox 2"/>
          <p:cNvSpPr txBox="1"/>
          <p:nvPr/>
        </p:nvSpPr>
        <p:spPr>
          <a:xfrm>
            <a:off x="43123104" y="3401568"/>
            <a:ext cx="184731" cy="461665"/>
          </a:xfrm>
          <a:prstGeom prst="rect">
            <a:avLst/>
          </a:prstGeom>
          <a:noFill/>
        </p:spPr>
        <p:txBody>
          <a:bodyPr wrap="none" rtlCol="0">
            <a:spAutoFit/>
          </a:bodyPr>
          <a:lstStyle/>
          <a:p>
            <a:endParaRPr lang="en-US" dirty="0"/>
          </a:p>
        </p:txBody>
      </p:sp>
      <p:grpSp>
        <p:nvGrpSpPr>
          <p:cNvPr id="46" name="Group 45"/>
          <p:cNvGrpSpPr/>
          <p:nvPr/>
        </p:nvGrpSpPr>
        <p:grpSpPr>
          <a:xfrm>
            <a:off x="-18836" y="5058070"/>
            <a:ext cx="10697387" cy="995268"/>
            <a:chOff x="1066799" y="5958162"/>
            <a:chExt cx="11007725" cy="946293"/>
          </a:xfrm>
          <a:solidFill>
            <a:schemeClr val="bg2">
              <a:lumMod val="25000"/>
            </a:schemeClr>
          </a:solidFill>
        </p:grpSpPr>
        <p:sp>
          <p:nvSpPr>
            <p:cNvPr id="47" name="Text Box 248"/>
            <p:cNvSpPr txBox="1">
              <a:spLocks noChangeArrowheads="1"/>
            </p:cNvSpPr>
            <p:nvPr/>
          </p:nvSpPr>
          <p:spPr bwMode="auto">
            <a:xfrm>
              <a:off x="1066799" y="5958162"/>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9" name="Text Box 248"/>
            <p:cNvSpPr txBox="1">
              <a:spLocks noChangeArrowheads="1"/>
            </p:cNvSpPr>
            <p:nvPr/>
          </p:nvSpPr>
          <p:spPr bwMode="auto">
            <a:xfrm>
              <a:off x="1157513" y="6046588"/>
              <a:ext cx="10805886" cy="790105"/>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dirty="0">
                  <a:solidFill>
                    <a:schemeClr val="bg1"/>
                  </a:solidFill>
                  <a:latin typeface="Lucida Sans" pitchFamily="34" charset="0"/>
                  <a:ea typeface="SimSun" pitchFamily="2" charset="-122"/>
                  <a:cs typeface="Lucida Sans" pitchFamily="34" charset="0"/>
                </a:rPr>
                <a:t>			BACKGROUND</a:t>
              </a:r>
            </a:p>
          </p:txBody>
        </p:sp>
      </p:grpSp>
      <p:grpSp>
        <p:nvGrpSpPr>
          <p:cNvPr id="50" name="Group 49"/>
          <p:cNvGrpSpPr/>
          <p:nvPr/>
        </p:nvGrpSpPr>
        <p:grpSpPr>
          <a:xfrm>
            <a:off x="-39496" y="14990005"/>
            <a:ext cx="10697387" cy="1029014"/>
            <a:chOff x="1149260" y="5534876"/>
            <a:chExt cx="11007725" cy="978379"/>
          </a:xfrm>
          <a:solidFill>
            <a:schemeClr val="bg2">
              <a:lumMod val="25000"/>
            </a:schemeClr>
          </a:solidFill>
        </p:grpSpPr>
        <p:sp>
          <p:nvSpPr>
            <p:cNvPr id="51" name="Text Box 248"/>
            <p:cNvSpPr txBox="1">
              <a:spLocks noChangeArrowheads="1"/>
            </p:cNvSpPr>
            <p:nvPr/>
          </p:nvSpPr>
          <p:spPr bwMode="auto">
            <a:xfrm>
              <a:off x="1149260" y="5534876"/>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52" name="Text Box 248"/>
            <p:cNvSpPr txBox="1">
              <a:spLocks noChangeArrowheads="1"/>
            </p:cNvSpPr>
            <p:nvPr/>
          </p:nvSpPr>
          <p:spPr bwMode="auto">
            <a:xfrm>
              <a:off x="1251944" y="5723150"/>
              <a:ext cx="10805886" cy="790105"/>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800" b="1" dirty="0">
                  <a:solidFill>
                    <a:schemeClr val="bg1"/>
                  </a:solidFill>
                  <a:latin typeface="Lucida Sans" pitchFamily="34" charset="0"/>
                  <a:ea typeface="SimSun" pitchFamily="2" charset="-122"/>
                  <a:cs typeface="Lucida Sans" pitchFamily="34" charset="0"/>
                </a:rPr>
                <a:t>				PURPOSE</a:t>
              </a:r>
            </a:p>
          </p:txBody>
        </p:sp>
      </p:grpSp>
      <p:pic>
        <p:nvPicPr>
          <p:cNvPr id="11" name="Picture 10"/>
          <p:cNvPicPr>
            <a:picLocks noChangeAspect="1"/>
          </p:cNvPicPr>
          <p:nvPr/>
        </p:nvPicPr>
        <p:blipFill>
          <a:blip r:embed="rId4"/>
          <a:stretch>
            <a:fillRect/>
          </a:stretch>
        </p:blipFill>
        <p:spPr>
          <a:xfrm>
            <a:off x="6712920" y="27081459"/>
            <a:ext cx="3766488" cy="263654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6812" y="468174"/>
            <a:ext cx="6754576" cy="4097860"/>
          </a:xfrm>
          <a:prstGeom prst="rect">
            <a:avLst/>
          </a:prstGeom>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68767" y="564333"/>
            <a:ext cx="6754576" cy="4097860"/>
          </a:xfrm>
          <a:prstGeom prst="rect">
            <a:avLst/>
          </a:prstGeom>
        </p:spPr>
      </p:pic>
      <p:pic>
        <p:nvPicPr>
          <p:cNvPr id="12" name="Picture 11">
            <a:extLst>
              <a:ext uri="{FF2B5EF4-FFF2-40B4-BE49-F238E27FC236}">
                <a16:creationId xmlns:a16="http://schemas.microsoft.com/office/drawing/2014/main" id="{140563BF-8B92-42E1-977C-82A6049928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0027" y="7805486"/>
            <a:ext cx="4744947" cy="3101876"/>
          </a:xfrm>
          <a:prstGeom prst="rect">
            <a:avLst/>
          </a:prstGeom>
        </p:spPr>
      </p:pic>
      <p:pic>
        <p:nvPicPr>
          <p:cNvPr id="14" name="Picture 13">
            <a:extLst>
              <a:ext uri="{FF2B5EF4-FFF2-40B4-BE49-F238E27FC236}">
                <a16:creationId xmlns:a16="http://schemas.microsoft.com/office/drawing/2014/main" id="{BEBCDDA2-FDEF-4C59-8079-B84063C11F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4187" y="11585794"/>
            <a:ext cx="4710787" cy="3372794"/>
          </a:xfrm>
          <a:prstGeom prst="rect">
            <a:avLst/>
          </a:prstGeom>
        </p:spPr>
      </p:pic>
      <p:pic>
        <p:nvPicPr>
          <p:cNvPr id="16" name="Picture 15">
            <a:extLst>
              <a:ext uri="{FF2B5EF4-FFF2-40B4-BE49-F238E27FC236}">
                <a16:creationId xmlns:a16="http://schemas.microsoft.com/office/drawing/2014/main" id="{1FB3AA1B-4407-440C-8F20-62BEAF849E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58628" y="18461311"/>
            <a:ext cx="9391992" cy="6168238"/>
          </a:xfrm>
          <a:prstGeom prst="rect">
            <a:avLst/>
          </a:prstGeom>
        </p:spPr>
      </p:pic>
      <p:pic>
        <p:nvPicPr>
          <p:cNvPr id="9" name="Picture 8">
            <a:extLst>
              <a:ext uri="{FF2B5EF4-FFF2-40B4-BE49-F238E27FC236}">
                <a16:creationId xmlns:a16="http://schemas.microsoft.com/office/drawing/2014/main" id="{AA2054CB-9B17-B452-A30F-FDACAFF50A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684696" y="18423077"/>
            <a:ext cx="10147106" cy="6009502"/>
          </a:xfrm>
          <a:prstGeom prst="rect">
            <a:avLst/>
          </a:prstGeom>
        </p:spPr>
      </p:pic>
      <p:pic>
        <p:nvPicPr>
          <p:cNvPr id="20" name="Picture 19">
            <a:extLst>
              <a:ext uri="{FF2B5EF4-FFF2-40B4-BE49-F238E27FC236}">
                <a16:creationId xmlns:a16="http://schemas.microsoft.com/office/drawing/2014/main" id="{62070F76-37C4-68DB-28D4-90AED99705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65156" y="7524207"/>
            <a:ext cx="4425882" cy="3468512"/>
          </a:xfrm>
          <a:prstGeom prst="rect">
            <a:avLst/>
          </a:prstGeom>
        </p:spPr>
      </p:pic>
      <p:pic>
        <p:nvPicPr>
          <p:cNvPr id="22" name="Picture 21">
            <a:extLst>
              <a:ext uri="{FF2B5EF4-FFF2-40B4-BE49-F238E27FC236}">
                <a16:creationId xmlns:a16="http://schemas.microsoft.com/office/drawing/2014/main" id="{B7EFE65A-98B4-77BF-764C-2395B1BCE5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380866" y="11706955"/>
            <a:ext cx="8672720" cy="5674160"/>
          </a:xfrm>
          <a:prstGeom prst="rect">
            <a:avLst/>
          </a:prstGeom>
        </p:spPr>
      </p:pic>
      <p:sp>
        <p:nvSpPr>
          <p:cNvPr id="24" name="TextBox 23">
            <a:extLst>
              <a:ext uri="{FF2B5EF4-FFF2-40B4-BE49-F238E27FC236}">
                <a16:creationId xmlns:a16="http://schemas.microsoft.com/office/drawing/2014/main" id="{51B52AB3-EEE2-7D63-6F0E-CBE1188C0F06}"/>
              </a:ext>
            </a:extLst>
          </p:cNvPr>
          <p:cNvSpPr txBox="1"/>
          <p:nvPr/>
        </p:nvSpPr>
        <p:spPr>
          <a:xfrm>
            <a:off x="11603987" y="8799122"/>
            <a:ext cx="19604237" cy="3046988"/>
          </a:xfrm>
          <a:prstGeom prst="rect">
            <a:avLst/>
          </a:prstGeom>
          <a:noFill/>
        </p:spPr>
        <p:txBody>
          <a:bodyPr wrap="square">
            <a:spAutoFit/>
          </a:bodyPr>
          <a:lstStyle/>
          <a:p>
            <a:r>
              <a:rPr lang="en-US" sz="2400" b="0" i="0" dirty="0">
                <a:effectLst/>
                <a:latin typeface="Roboto" panose="02000000000000000000" pitchFamily="2" charset="0"/>
              </a:rPr>
              <a:t>An analysis was conducted on a </a:t>
            </a:r>
            <a:r>
              <a:rPr lang="en-US" sz="2400" dirty="0">
                <a:effectLst/>
              </a:rPr>
              <a:t>1,795,710 </a:t>
            </a:r>
            <a:r>
              <a:rPr lang="en-US" sz="2400" b="0" i="0" dirty="0">
                <a:effectLst/>
                <a:latin typeface="Roboto" panose="02000000000000000000" pitchFamily="2" charset="0"/>
              </a:rPr>
              <a:t> dataset merging S&amp;P 500 stock data from 496 companies with 503 entries of industry types and sectors, along with a dataset of natural disaster occurrences spanning from 1900 to 2021 totaling 16,126 entries. The datasets were merged based on dates and symbols.</a:t>
            </a:r>
            <a:r>
              <a:rPr lang="en-US" sz="2400" dirty="0">
                <a:effectLst/>
              </a:rPr>
              <a:t> </a:t>
            </a:r>
          </a:p>
          <a:p>
            <a:r>
              <a:rPr lang="en-US" sz="2400" dirty="0">
                <a:effectLst/>
                <a:latin typeface="Calibri Light" panose="020F0302020204030204" pitchFamily="34" charset="0"/>
                <a:ea typeface="Times New Roman" panose="02020603050405020304" pitchFamily="18" charset="0"/>
                <a:cs typeface="Times New Roman" panose="02020603050405020304" pitchFamily="18" charset="0"/>
              </a:rPr>
              <a:t>And </a:t>
            </a:r>
            <a:r>
              <a:rPr lang="en-US" sz="2400" dirty="0">
                <a:effectLst/>
              </a:rPr>
              <a:t>to find out if there is a stock rise in a disaster.</a:t>
            </a:r>
          </a:p>
          <a:p>
            <a:pPr marL="342900" indent="-342900">
              <a:buFont typeface="Arial" charset="0"/>
              <a:buChar char="•"/>
            </a:pPr>
            <a:r>
              <a:rPr lang="en-US" sz="2400" b="0" i="0" dirty="0">
                <a:effectLst/>
                <a:latin typeface="Roboto" panose="02000000000000000000" pitchFamily="2" charset="0"/>
              </a:rPr>
              <a:t>In doing that we do a </a:t>
            </a:r>
            <a:br>
              <a:rPr lang="en-US" sz="2400" dirty="0"/>
            </a:br>
            <a:r>
              <a:rPr lang="en-US" sz="2400" b="0" i="0" dirty="0" err="1">
                <a:effectLst/>
                <a:latin typeface="Roboto" panose="02000000000000000000" pitchFamily="2" charset="0"/>
              </a:rPr>
              <a:t>pre_window</a:t>
            </a:r>
            <a:r>
              <a:rPr lang="en-US" sz="2400" b="0" i="0" dirty="0">
                <a:effectLst/>
                <a:latin typeface="Roboto" panose="02000000000000000000" pitchFamily="2" charset="0"/>
              </a:rPr>
              <a:t> = 5 </a:t>
            </a:r>
            <a:br>
              <a:rPr lang="en-US" sz="2400" dirty="0"/>
            </a:br>
            <a:r>
              <a:rPr lang="en-US" sz="2400" b="0" i="0" dirty="0">
                <a:effectLst/>
                <a:latin typeface="Roboto" panose="02000000000000000000" pitchFamily="2" charset="0"/>
              </a:rPr>
              <a:t>event window = 1</a:t>
            </a:r>
            <a:br>
              <a:rPr lang="en-US" sz="2400" dirty="0"/>
            </a:br>
            <a:r>
              <a:rPr lang="en-US" sz="2400" b="0" i="0" dirty="0">
                <a:effectLst/>
                <a:latin typeface="Roboto" panose="02000000000000000000" pitchFamily="2" charset="0"/>
              </a:rPr>
              <a:t>post window = 10</a:t>
            </a:r>
            <a:endParaRPr lang="en-US" sz="2400" dirty="0">
              <a:effectLst/>
            </a:endParaRPr>
          </a:p>
        </p:txBody>
      </p:sp>
      <p:sp>
        <p:nvSpPr>
          <p:cNvPr id="27" name="Text Box 261">
            <a:extLst>
              <a:ext uri="{FF2B5EF4-FFF2-40B4-BE49-F238E27FC236}">
                <a16:creationId xmlns:a16="http://schemas.microsoft.com/office/drawing/2014/main" id="{919C9B27-016F-057E-3DCC-C16E54B92951}"/>
              </a:ext>
            </a:extLst>
          </p:cNvPr>
          <p:cNvSpPr txBox="1">
            <a:spLocks noChangeArrowheads="1"/>
          </p:cNvSpPr>
          <p:nvPr/>
        </p:nvSpPr>
        <p:spPr bwMode="auto">
          <a:xfrm>
            <a:off x="11729609" y="7473639"/>
            <a:ext cx="19501783" cy="974306"/>
          </a:xfrm>
          <a:prstGeom prst="rect">
            <a:avLst/>
          </a:prstGeom>
          <a:solidFill>
            <a:schemeClr val="bg2"/>
          </a:solidFill>
          <a:ln w="57150" cmpd="thinThick">
            <a:solidFill>
              <a:schemeClr val="tx1"/>
            </a:solid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sz="4000" b="1" dirty="0">
                <a:effectLst/>
              </a:rPr>
              <a:t>                                                          Data  Cleansing</a:t>
            </a:r>
            <a:endParaRPr lang="en-AU" sz="4000" b="1" dirty="0"/>
          </a:p>
        </p:txBody>
      </p:sp>
      <p:pic>
        <p:nvPicPr>
          <p:cNvPr id="30" name="Picture 29">
            <a:extLst>
              <a:ext uri="{FF2B5EF4-FFF2-40B4-BE49-F238E27FC236}">
                <a16:creationId xmlns:a16="http://schemas.microsoft.com/office/drawing/2014/main" id="{E30E4FB3-2D0E-A345-D885-9EE4CFFE728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754815" y="11884344"/>
            <a:ext cx="9428785" cy="5422805"/>
          </a:xfrm>
          <a:prstGeom prst="rect">
            <a:avLst/>
          </a:prstGeom>
        </p:spPr>
      </p:pic>
      <p:pic>
        <p:nvPicPr>
          <p:cNvPr id="32" name="Picture 31">
            <a:extLst>
              <a:ext uri="{FF2B5EF4-FFF2-40B4-BE49-F238E27FC236}">
                <a16:creationId xmlns:a16="http://schemas.microsoft.com/office/drawing/2014/main" id="{CA6CEB58-E7A3-CC79-F378-72E7F90F45D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365156" y="10968468"/>
            <a:ext cx="4600966" cy="3352519"/>
          </a:xfrm>
          <a:prstGeom prst="rect">
            <a:avLst/>
          </a:prstGeom>
        </p:spPr>
      </p:pic>
      <p:pic>
        <p:nvPicPr>
          <p:cNvPr id="44" name="Picture 43">
            <a:extLst>
              <a:ext uri="{FF2B5EF4-FFF2-40B4-BE49-F238E27FC236}">
                <a16:creationId xmlns:a16="http://schemas.microsoft.com/office/drawing/2014/main" id="{F8640F77-12C0-EE2D-8814-BEACBCB3FFF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101071" y="15350212"/>
            <a:ext cx="11908319" cy="304790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3935</TotalTime>
  <Words>937</Words>
  <Application>Microsoft Macintosh PowerPoint</Application>
  <PresentationFormat>Custom</PresentationFormat>
  <Paragraphs>111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Lucida Sans</vt:lpstr>
      <vt:lpstr>Roboto</vt:lpstr>
      <vt:lpstr>Symbol</vt:lpstr>
      <vt:lpstr>Times New Roman</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felix henneh</cp:lastModifiedBy>
  <cp:revision>171</cp:revision>
  <cp:lastPrinted>2000-08-03T00:31:24Z</cp:lastPrinted>
  <dcterms:modified xsi:type="dcterms:W3CDTF">2024-05-08T04:16:10Z</dcterms:modified>
  <cp:category>research posters template</cp:category>
</cp:coreProperties>
</file>