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9"/>
    <p:restoredTop sz="94636"/>
  </p:normalViewPr>
  <p:slideViewPr>
    <p:cSldViewPr snapToGrid="0">
      <p:cViewPr varScale="1">
        <p:scale>
          <a:sx n="78" d="100"/>
          <a:sy n="78" d="100"/>
        </p:scale>
        <p:origin x="11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5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5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9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6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Абстрактный белый фон с сетью">
            <a:extLst>
              <a:ext uri="{FF2B5EF4-FFF2-40B4-BE49-F238E27FC236}">
                <a16:creationId xmlns:a16="http://schemas.microsoft.com/office/drawing/2014/main" id="{F1478F5C-F173-4E42-88C4-4AD08142F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55742-A6AF-DBDE-E9DA-7FCE0993A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7551" y="1392382"/>
            <a:ext cx="4528916" cy="2845663"/>
          </a:xfrm>
        </p:spPr>
        <p:txBody>
          <a:bodyPr anchor="b"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Predict Inflation</a:t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using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Interest rate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65D1E-C513-789D-8D60-09E798E0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7550" y="4238046"/>
            <a:ext cx="4130625" cy="17414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VAR model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Artur </a:t>
            </a:r>
            <a:r>
              <a:rPr lang="en-US" sz="2000" dirty="0" err="1">
                <a:solidFill>
                  <a:schemeClr val="bg1"/>
                </a:solidFill>
              </a:rPr>
              <a:t>Bruev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Onur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Yesil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Othniel Jimmy </a:t>
            </a:r>
            <a:r>
              <a:rPr lang="en-US" sz="2000" dirty="0" err="1">
                <a:solidFill>
                  <a:schemeClr val="bg1"/>
                </a:solidFill>
              </a:rPr>
              <a:t>Adu</a:t>
            </a:r>
            <a:r>
              <a:rPr lang="en-US" sz="2000">
                <a:solidFill>
                  <a:schemeClr val="bg1"/>
                </a:solidFill>
              </a:rPr>
              <a:t> Mensah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D67A2-5C16-B891-5DA3-8632B7E9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1" y="5663831"/>
            <a:ext cx="3411973" cy="980415"/>
          </a:xfrm>
        </p:spPr>
        <p:txBody>
          <a:bodyPr/>
          <a:lstStyle/>
          <a:p>
            <a:r>
              <a:rPr lang="en-US" dirty="0"/>
              <a:t>FEVD</a:t>
            </a:r>
            <a:endParaRPr lang="ru-RU" dirty="0"/>
          </a:p>
        </p:txBody>
      </p:sp>
      <p:pic>
        <p:nvPicPr>
          <p:cNvPr id="5" name="Объект 4" descr="Изображение выглядит как снимок экрана, Прямоугольник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614D5CC-9974-82DB-5F5D-00DF6BC2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029" y="213754"/>
            <a:ext cx="7024769" cy="64304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542E5A-7B24-26F0-6B22-B8A0D42C0FF9}"/>
              </a:ext>
            </a:extLst>
          </p:cNvPr>
          <p:cNvSpPr txBox="1"/>
          <p:nvPr/>
        </p:nvSpPr>
        <p:spPr>
          <a:xfrm>
            <a:off x="506731" y="213753"/>
            <a:ext cx="3411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indicated both series are influenced by its own shocks in short term, cross variable shocks shows importance over time.</a:t>
            </a:r>
          </a:p>
          <a:p>
            <a:endParaRPr lang="en-US" dirty="0"/>
          </a:p>
          <a:p>
            <a:r>
              <a:rPr lang="en-US" dirty="0"/>
              <a:t>The influence of inflation shocks on interest suggest inflation could be an important factor on interest rate forecast uncertainty.</a:t>
            </a:r>
          </a:p>
          <a:p>
            <a:endParaRPr lang="en-US" dirty="0"/>
          </a:p>
          <a:p>
            <a:r>
              <a:rPr lang="en-US" dirty="0"/>
              <a:t>Variability in inflation due interest shocks suggests interdependence between two. </a:t>
            </a:r>
          </a:p>
        </p:txBody>
      </p:sp>
    </p:spTree>
    <p:extLst>
      <p:ext uri="{BB962C8B-B14F-4D97-AF65-F5344CB8AC3E}">
        <p14:creationId xmlns:p14="http://schemas.microsoft.com/office/powerpoint/2010/main" val="311788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0077-5D91-1600-F731-474D0D2E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4152997"/>
            <a:ext cx="3411973" cy="1749614"/>
          </a:xfrm>
        </p:spPr>
        <p:txBody>
          <a:bodyPr>
            <a:noAutofit/>
          </a:bodyPr>
          <a:lstStyle/>
          <a:p>
            <a:r>
              <a:rPr lang="en-US" sz="2800" dirty="0"/>
              <a:t>Granger causality test</a:t>
            </a:r>
          </a:p>
        </p:txBody>
      </p:sp>
      <p:pic>
        <p:nvPicPr>
          <p:cNvPr id="5" name="Content Placeholder 4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8C9BF656-2D88-0645-6F2A-6EC31AB2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736" y="630621"/>
            <a:ext cx="7367264" cy="4649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0C578-0B94-6C3E-F2D4-58E12297BDEB}"/>
              </a:ext>
            </a:extLst>
          </p:cNvPr>
          <p:cNvSpPr txBox="1"/>
          <p:nvPr/>
        </p:nvSpPr>
        <p:spPr>
          <a:xfrm>
            <a:off x="270344" y="300686"/>
            <a:ext cx="4015409" cy="484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8F3E2-7B8B-3F14-00D4-4FC61C74E154}"/>
              </a:ext>
            </a:extLst>
          </p:cNvPr>
          <p:cNvSpPr txBox="1"/>
          <p:nvPr/>
        </p:nvSpPr>
        <p:spPr>
          <a:xfrm>
            <a:off x="454698" y="1044453"/>
            <a:ext cx="3997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Granger causality test is used to determine whether one time series can predict another.</a:t>
            </a:r>
          </a:p>
          <a:p>
            <a:endParaRPr lang="en-US" sz="1400" dirty="0"/>
          </a:p>
          <a:p>
            <a:r>
              <a:rPr lang="en-US" sz="1400" dirty="0"/>
              <a:t>Since test statistics is less than critical value, we don’t have enough evidence to reject null hypothesis</a:t>
            </a:r>
          </a:p>
          <a:p>
            <a:endParaRPr lang="en-US" sz="1400" dirty="0"/>
          </a:p>
          <a:p>
            <a:r>
              <a:rPr lang="en-US" sz="1400" dirty="0"/>
              <a:t>P-value if less than 0.05, this also indicates that we cannot reject null hypothesis</a:t>
            </a:r>
          </a:p>
          <a:p>
            <a:endParaRPr lang="en-US" sz="1400" dirty="0"/>
          </a:p>
          <a:p>
            <a:r>
              <a:rPr lang="en-US" sz="1400" dirty="0"/>
              <a:t>Its important to note that failing to reject null hypothesis is not prove it is true.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497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5F8ABC-CC9B-7BCC-EB5A-F30DC8C6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237744"/>
            <a:ext cx="6172412" cy="639165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From Granger causality test, we can say that interest rates do not provide predictive power for inflation in context of data and time period.</a:t>
            </a:r>
          </a:p>
          <a:p>
            <a:r>
              <a:rPr lang="en-US" sz="2800" dirty="0"/>
              <a:t>Interest rates are still an important part of economical framework and influence inflation in various ways</a:t>
            </a:r>
          </a:p>
          <a:p>
            <a:r>
              <a:rPr lang="en-US" sz="2800" dirty="0"/>
              <a:t>Thanks for listening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38ADA-9D7E-F2B6-606A-2631D207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5113550"/>
            <a:ext cx="3411973" cy="1704109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 of data</a:t>
            </a:r>
            <a:endParaRPr lang="ru-RU" dirty="0"/>
          </a:p>
        </p:txBody>
      </p:sp>
      <p:pic>
        <p:nvPicPr>
          <p:cNvPr id="5" name="Объект 4" descr="Изображение выглядит как текст, чек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FB8CA0E-88E1-9F3A-B39F-6D643E11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528" y="524686"/>
            <a:ext cx="7176654" cy="1704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00AC4-5615-4B01-AE79-1AA3DAB29398}"/>
              </a:ext>
            </a:extLst>
          </p:cNvPr>
          <p:cNvSpPr txBox="1"/>
          <p:nvPr/>
        </p:nvSpPr>
        <p:spPr>
          <a:xfrm>
            <a:off x="207818" y="866233"/>
            <a:ext cx="4281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choose to use columns, which contains only United states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deleting all nulls and columns which we don’t need for work, it was complete rename of category, such as Inflation.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data was separate to ‘stationary’ and ‘not stationary’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B6C619-248F-9D55-7A4E-E92DD012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28" y="2823620"/>
            <a:ext cx="7176654" cy="86102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6976C4D-08FB-FF60-23A6-FED5BC48A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7" y="4279465"/>
            <a:ext cx="7176655" cy="20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42FB-5A78-AAEA-41E7-3B52A4F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14" y="5522092"/>
            <a:ext cx="4004467" cy="1155799"/>
          </a:xfrm>
        </p:spPr>
        <p:txBody>
          <a:bodyPr>
            <a:normAutofit fontScale="90000"/>
          </a:bodyPr>
          <a:lstStyle/>
          <a:p>
            <a:r>
              <a:rPr lang="en-US" dirty="0"/>
              <a:t>split of data and stationary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4A461-07EF-172C-7868-623B4BC499EE}"/>
              </a:ext>
            </a:extLst>
          </p:cNvPr>
          <p:cNvSpPr txBox="1"/>
          <p:nvPr/>
        </p:nvSpPr>
        <p:spPr>
          <a:xfrm>
            <a:off x="180109" y="180109"/>
            <a:ext cx="4356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 was again modified. Column “Inflation” become stationary. Missing values being dropped. Index to retain “year” as a column was reset.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it was </a:t>
            </a:r>
            <a:r>
              <a:rPr lang="en-US" dirty="0" err="1"/>
              <a:t>splitted</a:t>
            </a:r>
            <a:r>
              <a:rPr lang="en-US" dirty="0"/>
              <a:t> on </a:t>
            </a:r>
          </a:p>
          <a:p>
            <a:r>
              <a:rPr lang="en-US" dirty="0"/>
              <a:t>90% for training and 10% for testing</a:t>
            </a:r>
            <a:endParaRPr lang="ru-RU" dirty="0"/>
          </a:p>
        </p:txBody>
      </p:sp>
      <p:pic>
        <p:nvPicPr>
          <p:cNvPr id="8" name="Рисунок 7" descr="Изображение выглядит как текст, чек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557D9FD-23DD-3C5A-39F6-B506EFDF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581" y="393269"/>
            <a:ext cx="6964205" cy="183309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454EE82-CA50-5CC5-F152-9539B65C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81" y="3008242"/>
            <a:ext cx="6964205" cy="25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0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4CDB1-0AD1-40E6-CF27-82B72751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5191932"/>
            <a:ext cx="4912963" cy="2167519"/>
          </a:xfrm>
        </p:spPr>
        <p:txBody>
          <a:bodyPr>
            <a:normAutofit/>
          </a:bodyPr>
          <a:lstStyle/>
          <a:p>
            <a:r>
              <a:rPr lang="en-US" sz="2400" dirty="0" err="1"/>
              <a:t>Check_Stationary</a:t>
            </a:r>
            <a:endParaRPr lang="ru-RU" sz="2400" dirty="0"/>
          </a:p>
        </p:txBody>
      </p:sp>
      <p:pic>
        <p:nvPicPr>
          <p:cNvPr id="5" name="Объект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3A68148F-DE8B-844D-7566-9DF735F6D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577" y="305861"/>
            <a:ext cx="6710336" cy="3123139"/>
          </a:xfrm>
        </p:spPr>
      </p:pic>
      <p:pic>
        <p:nvPicPr>
          <p:cNvPr id="7" name="Рисунок 6" descr="Изображение выглядит как текст,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7D2ABE6-D552-4087-F7D7-D36EDE161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577" y="3428999"/>
            <a:ext cx="6710336" cy="3125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2971F-6482-58DF-916F-282EDE4CE16F}"/>
              </a:ext>
            </a:extLst>
          </p:cNvPr>
          <p:cNvSpPr txBox="1"/>
          <p:nvPr/>
        </p:nvSpPr>
        <p:spPr>
          <a:xfrm>
            <a:off x="154983" y="305860"/>
            <a:ext cx="41384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model assumes that time series passed are stationary.</a:t>
            </a:r>
          </a:p>
          <a:p>
            <a:endParaRPr lang="en-US" dirty="0"/>
          </a:p>
          <a:p>
            <a:r>
              <a:rPr lang="en-US" dirty="0"/>
              <a:t>ADF test utilized from </a:t>
            </a:r>
            <a:r>
              <a:rPr lang="en-US" dirty="0" err="1"/>
              <a:t>statsmodels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Null-hypothesis of ADF test assumes timeseries has unit root which implies non stationary timeseries</a:t>
            </a:r>
          </a:p>
          <a:p>
            <a:endParaRPr lang="en-US" dirty="0"/>
          </a:p>
          <a:p>
            <a:r>
              <a:rPr lang="en-US" dirty="0"/>
              <a:t>P-value obtained from test shows whether the null hypothesis is rejected or not</a:t>
            </a:r>
          </a:p>
          <a:p>
            <a:endParaRPr lang="en-US" dirty="0"/>
          </a:p>
          <a:p>
            <a:r>
              <a:rPr lang="en-US" dirty="0"/>
              <a:t>If p-value &lt; 0.05, there 95% probability that series not have unit root.</a:t>
            </a:r>
          </a:p>
        </p:txBody>
      </p:sp>
    </p:spTree>
    <p:extLst>
      <p:ext uri="{BB962C8B-B14F-4D97-AF65-F5344CB8AC3E}">
        <p14:creationId xmlns:p14="http://schemas.microsoft.com/office/powerpoint/2010/main" val="333792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21CDD-61E8-FE33-16E6-8CADB068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52" y="5049078"/>
            <a:ext cx="4233883" cy="1608906"/>
          </a:xfrm>
        </p:spPr>
        <p:txBody>
          <a:bodyPr>
            <a:noAutofit/>
          </a:bodyPr>
          <a:lstStyle/>
          <a:p>
            <a:r>
              <a:rPr lang="en-US" sz="2800" dirty="0"/>
              <a:t>Difference</a:t>
            </a:r>
            <a:br>
              <a:rPr lang="en-US" sz="2800" dirty="0"/>
            </a:br>
            <a:r>
              <a:rPr lang="en-US" sz="2800" dirty="0"/>
              <a:t>Inflation and</a:t>
            </a:r>
            <a:br>
              <a:rPr lang="en-US" sz="2800" dirty="0"/>
            </a:br>
            <a:r>
              <a:rPr lang="en-US" sz="2800" dirty="0"/>
              <a:t>Interest</a:t>
            </a:r>
            <a:endParaRPr lang="ru-RU" sz="2800" dirty="0"/>
          </a:p>
        </p:txBody>
      </p:sp>
      <p:pic>
        <p:nvPicPr>
          <p:cNvPr id="5" name="Объект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1C7366C-4949-CF1B-951C-C296E86D3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837" y="171700"/>
            <a:ext cx="6777589" cy="3257299"/>
          </a:xfrm>
        </p:spPr>
      </p:pic>
      <p:pic>
        <p:nvPicPr>
          <p:cNvPr id="7" name="Рисунок 6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F70D382-5664-B23B-D878-B8721F6E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36" y="3564834"/>
            <a:ext cx="6777590" cy="309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BA30F6-E8F5-BCFC-9F1F-80F2798303C0}"/>
                  </a:ext>
                </a:extLst>
              </p:cNvPr>
              <p:cNvSpPr txBox="1"/>
              <p:nvPr/>
            </p:nvSpPr>
            <p:spPr>
              <a:xfrm>
                <a:off x="358208" y="357187"/>
                <a:ext cx="412102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ADF test results shows that both timeseries were non-stationary</a:t>
                </a:r>
              </a:p>
              <a:p>
                <a:endParaRPr lang="en-US" dirty="0"/>
              </a:p>
              <a:p>
                <a:r>
                  <a:rPr lang="en-US" dirty="0"/>
                  <a:t>To transform timeseries into stationary using differencing transformation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transformation, ADF test conducted second time to check timeseries stationary or not.</a:t>
                </a:r>
              </a:p>
              <a:p>
                <a:endParaRPr lang="en-US" dirty="0"/>
              </a:p>
              <a:p>
                <a:r>
                  <a:rPr lang="en-US" dirty="0"/>
                  <a:t>An inverse transformation is required after forecast values acquire from differenced timeseries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BA30F6-E8F5-BCFC-9F1F-80F27983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8" y="357187"/>
                <a:ext cx="4121027" cy="5078313"/>
              </a:xfrm>
              <a:prstGeom prst="rect">
                <a:avLst/>
              </a:prstGeom>
              <a:blipFill>
                <a:blip r:embed="rId4"/>
                <a:stretch>
                  <a:fillRect l="-1231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8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3120C-9783-CCED-83DF-AEE7D781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52" y="5486400"/>
            <a:ext cx="4180874" cy="119808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Different Results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, чек&#10;&#10;Автоматически созданное описание">
            <a:extLst>
              <a:ext uri="{FF2B5EF4-FFF2-40B4-BE49-F238E27FC236}">
                <a16:creationId xmlns:a16="http://schemas.microsoft.com/office/drawing/2014/main" id="{DC793B76-E8F1-B8DB-D5F8-6762E3A9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660" y="430923"/>
            <a:ext cx="6803522" cy="1786709"/>
          </a:xfrm>
        </p:spPr>
      </p:pic>
      <p:pic>
        <p:nvPicPr>
          <p:cNvPr id="7" name="Рисунок 6" descr="Изображение выглядит как текст, Шрифт, че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F1B5E94A-69AC-91CF-0CAB-346F67FE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93" y="5692587"/>
            <a:ext cx="6803522" cy="90664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2306467-5230-4299-3FA6-269E4B05B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659" y="2088692"/>
            <a:ext cx="6803523" cy="166167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6792DCC-3CE6-E3CF-98F4-A5CA3280F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892" y="3750364"/>
            <a:ext cx="6687290" cy="194222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1FE2B8-A53F-EE7E-9F66-51703C9E5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892" y="129383"/>
            <a:ext cx="7073900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EF5C0-34B6-50C7-1E47-D30BAF35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39" y="4518991"/>
            <a:ext cx="4366404" cy="2169568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Historical and Forecasted Inflation Rates</a:t>
            </a:r>
            <a:endParaRPr lang="ru-RU" dirty="0"/>
          </a:p>
        </p:txBody>
      </p:sp>
      <p:pic>
        <p:nvPicPr>
          <p:cNvPr id="5" name="Объект 4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E6206C9-2A62-D00F-4506-788377680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899" y="682392"/>
            <a:ext cx="6832048" cy="5493215"/>
          </a:xfrm>
        </p:spPr>
      </p:pic>
    </p:spTree>
    <p:extLst>
      <p:ext uri="{BB962C8B-B14F-4D97-AF65-F5344CB8AC3E}">
        <p14:creationId xmlns:p14="http://schemas.microsoft.com/office/powerpoint/2010/main" val="327095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71166-9A47-27DE-E1D3-5B26A88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5583678"/>
            <a:ext cx="4299626" cy="1038982"/>
          </a:xfrm>
        </p:spPr>
        <p:txBody>
          <a:bodyPr>
            <a:normAutofit fontScale="90000"/>
          </a:bodyPr>
          <a:lstStyle/>
          <a:p>
            <a:r>
              <a:rPr lang="en-US" dirty="0"/>
              <a:t>Impulse responses</a:t>
            </a:r>
            <a:endParaRPr lang="ru-RU" dirty="0"/>
          </a:p>
        </p:txBody>
      </p:sp>
      <p:pic>
        <p:nvPicPr>
          <p:cNvPr id="5" name="Объект 4" descr="Изображение выглядит как диаграмма, График, линия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2A299168-BE33-FD84-08E7-7672B5A0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490" y="235340"/>
            <a:ext cx="6809360" cy="638732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F3021-6438-E7FA-C80E-10F758BC3A8E}"/>
              </a:ext>
            </a:extLst>
          </p:cNvPr>
          <p:cNvSpPr txBox="1"/>
          <p:nvPr/>
        </p:nvSpPr>
        <p:spPr>
          <a:xfrm>
            <a:off x="252919" y="235340"/>
            <a:ext cx="4231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evaluate performance of forecast model IRF graphs plotted.</a:t>
            </a:r>
          </a:p>
          <a:p>
            <a:endParaRPr lang="en-US" dirty="0"/>
          </a:p>
          <a:p>
            <a:r>
              <a:rPr lang="en-US" dirty="0"/>
              <a:t>IRF graphs shows the reaction of inflation and interest rate to shocks in each other</a:t>
            </a:r>
          </a:p>
          <a:p>
            <a:endParaRPr lang="en-US" dirty="0"/>
          </a:p>
          <a:p>
            <a:r>
              <a:rPr lang="en-US" dirty="0"/>
              <a:t>Inf -&gt; inf: There is a spike but diminishes fast, and graph </a:t>
            </a:r>
            <a:r>
              <a:rPr lang="en-US" dirty="0" err="1"/>
              <a:t>oscilates</a:t>
            </a:r>
            <a:r>
              <a:rPr lang="en-US" dirty="0"/>
              <a:t> around zero.</a:t>
            </a:r>
          </a:p>
          <a:p>
            <a:r>
              <a:rPr lang="en-US" dirty="0"/>
              <a:t>Int -&gt; inf: After shock in int, there is response from that remains above 0 for long time.</a:t>
            </a:r>
          </a:p>
          <a:p>
            <a:r>
              <a:rPr lang="en-US" dirty="0"/>
              <a:t>Inf -&gt; int: Dynamic responses goes above and below zero</a:t>
            </a:r>
          </a:p>
          <a:p>
            <a:r>
              <a:rPr lang="en-US" dirty="0"/>
              <a:t>Int -&gt; int: Similar to inf-&gt;inf, after an initial reaction decreases continues oscillate around zero</a:t>
            </a:r>
          </a:p>
        </p:txBody>
      </p:sp>
    </p:spTree>
    <p:extLst>
      <p:ext uri="{BB962C8B-B14F-4D97-AF65-F5344CB8AC3E}">
        <p14:creationId xmlns:p14="http://schemas.microsoft.com/office/powerpoint/2010/main" val="140857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46815-7A25-3A63-AF4A-FDE0474C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7" y="5657672"/>
            <a:ext cx="3411973" cy="980415"/>
          </a:xfrm>
        </p:spPr>
        <p:txBody>
          <a:bodyPr/>
          <a:lstStyle/>
          <a:p>
            <a:r>
              <a:rPr lang="en-US" dirty="0"/>
              <a:t>ACF plots</a:t>
            </a:r>
            <a:endParaRPr lang="ru-RU" dirty="0"/>
          </a:p>
        </p:txBody>
      </p:sp>
      <p:pic>
        <p:nvPicPr>
          <p:cNvPr id="5" name="Объект 4" descr="Изображение выглядит как текст, линия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DE03A52-2FA4-C86F-7641-F2B46887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699" y="140645"/>
            <a:ext cx="6908411" cy="60072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4EB44-6123-BD80-9715-488D6C1C050B}"/>
              </a:ext>
            </a:extLst>
          </p:cNvPr>
          <p:cNvSpPr txBox="1"/>
          <p:nvPr/>
        </p:nvSpPr>
        <p:spPr>
          <a:xfrm>
            <a:off x="596348" y="636104"/>
            <a:ext cx="37530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ACF plots used to provide information about autocorrelation of residuals for different lags.</a:t>
            </a:r>
          </a:p>
          <a:p>
            <a:endParaRPr lang="en-US" dirty="0"/>
          </a:p>
          <a:p>
            <a:r>
              <a:rPr lang="en-US" dirty="0"/>
              <a:t>If a bar exceed these threshold, it signifies correlations are statistically significant at corresponding lags.</a:t>
            </a:r>
          </a:p>
          <a:p>
            <a:endParaRPr lang="en-US" dirty="0"/>
          </a:p>
          <a:p>
            <a:r>
              <a:rPr lang="en-US" dirty="0"/>
              <a:t>Model capturing timeseries well with some room of improvement due the autocorrelation in certain lags.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7754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565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Cambria Math</vt:lpstr>
      <vt:lpstr>Corbel</vt:lpstr>
      <vt:lpstr>ShojiVTI</vt:lpstr>
      <vt:lpstr>Predict Inflation using Interest rate</vt:lpstr>
      <vt:lpstr>Preparation of data</vt:lpstr>
      <vt:lpstr>split of data and stationary</vt:lpstr>
      <vt:lpstr>Check_Stationary</vt:lpstr>
      <vt:lpstr>Difference Inflation and Interest</vt:lpstr>
      <vt:lpstr>Summary of Different Results</vt:lpstr>
      <vt:lpstr>Historical and Forecasted Inflation Rates</vt:lpstr>
      <vt:lpstr>Impulse responses</vt:lpstr>
      <vt:lpstr>ACF plots</vt:lpstr>
      <vt:lpstr>FEVD</vt:lpstr>
      <vt:lpstr>Granger causality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Inflation using Interest rate</dc:title>
  <dc:creator>ank key</dc:creator>
  <cp:lastModifiedBy>Othniel Adu Mensah</cp:lastModifiedBy>
  <cp:revision>7</cp:revision>
  <dcterms:created xsi:type="dcterms:W3CDTF">2023-12-14T16:53:23Z</dcterms:created>
  <dcterms:modified xsi:type="dcterms:W3CDTF">2023-12-16T00:37:40Z</dcterms:modified>
</cp:coreProperties>
</file>