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61" r:id="rId3"/>
    <p:sldId id="264" r:id="rId4"/>
    <p:sldId id="262" r:id="rId5"/>
    <p:sldId id="263" r:id="rId6"/>
    <p:sldId id="267" r:id="rId7"/>
    <p:sldId id="265" r:id="rId8"/>
    <p:sldId id="268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8753-B4B9-4979-8F54-3BEA36D07671}" type="datetimeFigureOut">
              <a:rPr lang="pt-BR" smtClean="0"/>
              <a:t>18/05/2013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4185-3874-4E04-A1C5-45ACAF6AF8B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8753-B4B9-4979-8F54-3BEA36D07671}" type="datetimeFigureOut">
              <a:rPr lang="pt-BR" smtClean="0"/>
              <a:t>18/05/2013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4185-3874-4E04-A1C5-45ACAF6AF8B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8753-B4B9-4979-8F54-3BEA36D07671}" type="datetimeFigureOut">
              <a:rPr lang="pt-BR" smtClean="0"/>
              <a:t>18/05/2013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4185-3874-4E04-A1C5-45ACAF6AF8B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8753-B4B9-4979-8F54-3BEA36D07671}" type="datetimeFigureOut">
              <a:rPr lang="pt-BR" smtClean="0"/>
              <a:t>18/05/2013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4185-3874-4E04-A1C5-45ACAF6AF8B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8753-B4B9-4979-8F54-3BEA36D07671}" type="datetimeFigureOut">
              <a:rPr lang="pt-BR" smtClean="0"/>
              <a:t>18/05/2013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4185-3874-4E04-A1C5-45ACAF6AF8B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8753-B4B9-4979-8F54-3BEA36D07671}" type="datetimeFigureOut">
              <a:rPr lang="pt-BR" smtClean="0"/>
              <a:t>18/05/2013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4185-3874-4E04-A1C5-45ACAF6AF8B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8753-B4B9-4979-8F54-3BEA36D07671}" type="datetimeFigureOut">
              <a:rPr lang="pt-BR" smtClean="0"/>
              <a:t>18/05/2013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4185-3874-4E04-A1C5-45ACAF6AF8B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8753-B4B9-4979-8F54-3BEA36D07671}" type="datetimeFigureOut">
              <a:rPr lang="pt-BR" smtClean="0"/>
              <a:t>18/05/2013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4185-3874-4E04-A1C5-45ACAF6AF8B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8753-B4B9-4979-8F54-3BEA36D07671}" type="datetimeFigureOut">
              <a:rPr lang="pt-BR" smtClean="0"/>
              <a:t>18/05/2013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4185-3874-4E04-A1C5-45ACAF6AF8B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8753-B4B9-4979-8F54-3BEA36D07671}" type="datetimeFigureOut">
              <a:rPr lang="pt-BR" smtClean="0"/>
              <a:t>18/05/2013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4185-3874-4E04-A1C5-45ACAF6AF8B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8753-B4B9-4979-8F54-3BEA36D07671}" type="datetimeFigureOut">
              <a:rPr lang="pt-BR" smtClean="0"/>
              <a:t>18/05/2013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884185-3874-4E04-A1C5-45ACAF6AF8BE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D884185-3874-4E04-A1C5-45ACAF6AF8BE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45E8753-B4B9-4979-8F54-3BEA36D07671}" type="datetimeFigureOut">
              <a:rPr lang="pt-BR" smtClean="0"/>
              <a:t>18/05/2013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7620000" cy="1143000"/>
          </a:xfrm>
        </p:spPr>
        <p:txBody>
          <a:bodyPr/>
          <a:lstStyle/>
          <a:p>
            <a:pPr algn="ctr"/>
            <a:r>
              <a:rPr lang="pt-BR" dirty="0" smtClean="0"/>
              <a:t>Árvore sintática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845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flipH="1">
            <a:off x="1619672" y="201340"/>
            <a:ext cx="6552728" cy="720080"/>
          </a:xfrm>
        </p:spPr>
        <p:txBody>
          <a:bodyPr/>
          <a:lstStyle/>
          <a:p>
            <a:pPr algn="ctr"/>
            <a:r>
              <a:rPr lang="en-US" dirty="0" smtClean="0"/>
              <a:t>Á</a:t>
            </a:r>
            <a:r>
              <a:rPr lang="pt-BR" dirty="0" err="1" smtClean="0"/>
              <a:t>rvore</a:t>
            </a:r>
            <a:r>
              <a:rPr lang="pt-BR" dirty="0" smtClean="0"/>
              <a:t> </a:t>
            </a:r>
            <a:r>
              <a:rPr lang="pt-BR" dirty="0"/>
              <a:t>sintática gerada 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2915816" y="1231961"/>
            <a:ext cx="1944216" cy="7091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pt-BR" dirty="0"/>
          </a:p>
        </p:txBody>
      </p:sp>
      <p:cxnSp>
        <p:nvCxnSpPr>
          <p:cNvPr id="14" name="Conector reto 13"/>
          <p:cNvCxnSpPr>
            <a:stCxn id="4" idx="4"/>
          </p:cNvCxnSpPr>
          <p:nvPr/>
        </p:nvCxnSpPr>
        <p:spPr>
          <a:xfrm>
            <a:off x="3887924" y="1941069"/>
            <a:ext cx="0" cy="738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Espaço Reservado para Conteúdo 90"/>
          <p:cNvSpPr>
            <a:spLocks noGrp="1"/>
          </p:cNvSpPr>
          <p:nvPr>
            <p:ph idx="1"/>
          </p:nvPr>
        </p:nvSpPr>
        <p:spPr>
          <a:xfrm>
            <a:off x="11772800" y="4581128"/>
            <a:ext cx="504056" cy="764704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92" name="Retângulo 91"/>
          <p:cNvSpPr/>
          <p:nvPr/>
        </p:nvSpPr>
        <p:spPr>
          <a:xfrm>
            <a:off x="3323358" y="2680009"/>
            <a:ext cx="1129131" cy="5447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</a:t>
            </a:r>
          </a:p>
          <a:p>
            <a:pPr algn="ctr"/>
            <a:r>
              <a:rPr lang="en-US" dirty="0"/>
              <a:t>1</a:t>
            </a:r>
            <a:endParaRPr lang="pt-BR" dirty="0"/>
          </a:p>
        </p:txBody>
      </p:sp>
      <p:sp>
        <p:nvSpPr>
          <p:cNvPr id="94" name="Retângulo 93"/>
          <p:cNvSpPr/>
          <p:nvPr/>
        </p:nvSpPr>
        <p:spPr>
          <a:xfrm>
            <a:off x="107504" y="1179867"/>
            <a:ext cx="1296144" cy="4066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3" name="CaixaDeTexto 2"/>
          <p:cNvSpPr txBox="1"/>
          <p:nvPr/>
        </p:nvSpPr>
        <p:spPr>
          <a:xfrm>
            <a:off x="-36512" y="703330"/>
            <a:ext cx="150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1º </a:t>
            </a:r>
            <a:r>
              <a:rPr lang="en-US" dirty="0" err="1" smtClean="0"/>
              <a:t>Expressão</a:t>
            </a:r>
            <a:r>
              <a:rPr lang="en-US" dirty="0" smtClean="0"/>
              <a:t> 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424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flipH="1">
            <a:off x="10116616" y="476672"/>
            <a:ext cx="1219200" cy="994122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3034997" y="1398107"/>
            <a:ext cx="1944216" cy="7091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pt-BR" dirty="0"/>
          </a:p>
        </p:txBody>
      </p:sp>
      <p:sp>
        <p:nvSpPr>
          <p:cNvPr id="7" name="Espaço Reservado para Conteúdo 4"/>
          <p:cNvSpPr txBox="1">
            <a:spLocks/>
          </p:cNvSpPr>
          <p:nvPr/>
        </p:nvSpPr>
        <p:spPr>
          <a:xfrm>
            <a:off x="5483269" y="2808537"/>
            <a:ext cx="1650610" cy="36003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sz="1400" dirty="0" smtClean="0"/>
              <a:t>Expression</a:t>
            </a:r>
            <a:endParaRPr lang="pt-BR" sz="1400" dirty="0"/>
          </a:p>
        </p:txBody>
      </p:sp>
      <p:cxnSp>
        <p:nvCxnSpPr>
          <p:cNvPr id="12" name="Conector reto 11"/>
          <p:cNvCxnSpPr>
            <a:stCxn id="4" idx="6"/>
            <a:endCxn id="7" idx="0"/>
          </p:cNvCxnSpPr>
          <p:nvPr/>
        </p:nvCxnSpPr>
        <p:spPr>
          <a:xfrm>
            <a:off x="4979213" y="1752661"/>
            <a:ext cx="1329361" cy="1055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4" idx="4"/>
          </p:cNvCxnSpPr>
          <p:nvPr/>
        </p:nvCxnSpPr>
        <p:spPr>
          <a:xfrm>
            <a:off x="4007105" y="2107215"/>
            <a:ext cx="0" cy="738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spaço Reservado para Conteúdo 4"/>
          <p:cNvSpPr txBox="1">
            <a:spLocks/>
          </p:cNvSpPr>
          <p:nvPr/>
        </p:nvSpPr>
        <p:spPr>
          <a:xfrm>
            <a:off x="772344" y="2864747"/>
            <a:ext cx="1650610" cy="36003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sz="1400" dirty="0" smtClean="0"/>
              <a:t>Expression</a:t>
            </a:r>
            <a:endParaRPr lang="pt-BR" sz="1400" dirty="0"/>
          </a:p>
        </p:txBody>
      </p:sp>
      <p:cxnSp>
        <p:nvCxnSpPr>
          <p:cNvPr id="55" name="Conector reto 54"/>
          <p:cNvCxnSpPr>
            <a:stCxn id="45" idx="0"/>
            <a:endCxn id="4" idx="2"/>
          </p:cNvCxnSpPr>
          <p:nvPr/>
        </p:nvCxnSpPr>
        <p:spPr>
          <a:xfrm flipV="1">
            <a:off x="1597649" y="1752661"/>
            <a:ext cx="1437348" cy="111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>
            <a:stCxn id="45" idx="4"/>
          </p:cNvCxnSpPr>
          <p:nvPr/>
        </p:nvCxnSpPr>
        <p:spPr>
          <a:xfrm>
            <a:off x="1597649" y="3224786"/>
            <a:ext cx="3983" cy="822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/>
          <p:cNvCxnSpPr>
            <a:stCxn id="7" idx="4"/>
          </p:cNvCxnSpPr>
          <p:nvPr/>
        </p:nvCxnSpPr>
        <p:spPr>
          <a:xfrm>
            <a:off x="6308574" y="3168576"/>
            <a:ext cx="0" cy="878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tângulo 88"/>
          <p:cNvSpPr/>
          <p:nvPr/>
        </p:nvSpPr>
        <p:spPr>
          <a:xfrm>
            <a:off x="1033083" y="3646435"/>
            <a:ext cx="1129131" cy="5447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</a:t>
            </a:r>
          </a:p>
          <a:p>
            <a:pPr algn="ctr"/>
            <a:r>
              <a:rPr lang="en-US" dirty="0"/>
              <a:t>1</a:t>
            </a:r>
            <a:endParaRPr lang="pt-BR" dirty="0"/>
          </a:p>
        </p:txBody>
      </p:sp>
      <p:sp>
        <p:nvSpPr>
          <p:cNvPr id="90" name="Retângulo 89"/>
          <p:cNvSpPr/>
          <p:nvPr/>
        </p:nvSpPr>
        <p:spPr>
          <a:xfrm>
            <a:off x="3446975" y="2836972"/>
            <a:ext cx="1110875" cy="5234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PLUS</a:t>
            </a:r>
          </a:p>
          <a:p>
            <a:pPr algn="ctr"/>
            <a:r>
              <a:rPr lang="en-US" dirty="0" smtClean="0"/>
              <a:t>+</a:t>
            </a:r>
            <a:endParaRPr lang="pt-BR" dirty="0"/>
          </a:p>
        </p:txBody>
      </p:sp>
      <p:sp>
        <p:nvSpPr>
          <p:cNvPr id="91" name="Espaço Reservado para Conteúdo 90"/>
          <p:cNvSpPr>
            <a:spLocks noGrp="1"/>
          </p:cNvSpPr>
          <p:nvPr>
            <p:ph idx="1"/>
          </p:nvPr>
        </p:nvSpPr>
        <p:spPr>
          <a:xfrm>
            <a:off x="11772800" y="4581128"/>
            <a:ext cx="504056" cy="764704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92" name="Retângulo 91"/>
          <p:cNvSpPr/>
          <p:nvPr/>
        </p:nvSpPr>
        <p:spPr>
          <a:xfrm>
            <a:off x="5744008" y="3650137"/>
            <a:ext cx="1129131" cy="5447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</a:t>
            </a:r>
          </a:p>
          <a:p>
            <a:pPr algn="ctr"/>
            <a:r>
              <a:rPr lang="en-US" dirty="0" smtClean="0"/>
              <a:t>3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66530" y="1001172"/>
            <a:ext cx="1296144" cy="4066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1+3</a:t>
            </a: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 flipH="1">
            <a:off x="1619672" y="201340"/>
            <a:ext cx="655272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Á</a:t>
            </a:r>
            <a:r>
              <a:rPr lang="pt-BR" dirty="0" err="1" smtClean="0"/>
              <a:t>rvore</a:t>
            </a:r>
            <a:r>
              <a:rPr lang="pt-BR" dirty="0" smtClean="0"/>
              <a:t> sintática gerada 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-38265" y="639111"/>
            <a:ext cx="150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º </a:t>
            </a:r>
            <a:r>
              <a:rPr lang="en-US" dirty="0" err="1" smtClean="0"/>
              <a:t>Expressão</a:t>
            </a:r>
            <a:r>
              <a:rPr lang="en-US" dirty="0" smtClean="0"/>
              <a:t> 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759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flipH="1">
            <a:off x="10116616" y="476672"/>
            <a:ext cx="1219200" cy="994122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3140534" y="1420342"/>
            <a:ext cx="1944216" cy="7091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pt-BR" dirty="0"/>
          </a:p>
        </p:txBody>
      </p:sp>
      <p:sp>
        <p:nvSpPr>
          <p:cNvPr id="7" name="Espaço Reservado para Conteúdo 4"/>
          <p:cNvSpPr txBox="1">
            <a:spLocks/>
          </p:cNvSpPr>
          <p:nvPr/>
        </p:nvSpPr>
        <p:spPr>
          <a:xfrm>
            <a:off x="6135151" y="2716229"/>
            <a:ext cx="1650610" cy="5234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sz="1400" dirty="0" smtClean="0"/>
              <a:t>Expression</a:t>
            </a:r>
            <a:endParaRPr lang="pt-BR" sz="1400" dirty="0"/>
          </a:p>
        </p:txBody>
      </p:sp>
      <p:cxnSp>
        <p:nvCxnSpPr>
          <p:cNvPr id="12" name="Conector reto 11"/>
          <p:cNvCxnSpPr>
            <a:stCxn id="4" idx="6"/>
            <a:endCxn id="7" idx="0"/>
          </p:cNvCxnSpPr>
          <p:nvPr/>
        </p:nvCxnSpPr>
        <p:spPr>
          <a:xfrm>
            <a:off x="5084750" y="1774896"/>
            <a:ext cx="1875706" cy="941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spaço Reservado para Conteúdo 4"/>
          <p:cNvSpPr txBox="1">
            <a:spLocks/>
          </p:cNvSpPr>
          <p:nvPr/>
        </p:nvSpPr>
        <p:spPr>
          <a:xfrm>
            <a:off x="1010972" y="2716229"/>
            <a:ext cx="1650610" cy="5234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sz="1400" dirty="0" smtClean="0"/>
              <a:t>Expression</a:t>
            </a:r>
            <a:endParaRPr lang="pt-BR" sz="1400" dirty="0"/>
          </a:p>
        </p:txBody>
      </p:sp>
      <p:cxnSp>
        <p:nvCxnSpPr>
          <p:cNvPr id="55" name="Conector reto 54"/>
          <p:cNvCxnSpPr>
            <a:stCxn id="45" idx="0"/>
            <a:endCxn id="4" idx="2"/>
          </p:cNvCxnSpPr>
          <p:nvPr/>
        </p:nvCxnSpPr>
        <p:spPr>
          <a:xfrm flipV="1">
            <a:off x="1836277" y="1774896"/>
            <a:ext cx="1304257" cy="941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spaço Reservado para Conteúdo 4"/>
          <p:cNvSpPr txBox="1">
            <a:spLocks/>
          </p:cNvSpPr>
          <p:nvPr/>
        </p:nvSpPr>
        <p:spPr>
          <a:xfrm>
            <a:off x="3434140" y="3775854"/>
            <a:ext cx="1650610" cy="5439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sz="1400" dirty="0" smtClean="0"/>
              <a:t>Expression</a:t>
            </a:r>
            <a:endParaRPr lang="pt-BR" sz="1400" dirty="0"/>
          </a:p>
        </p:txBody>
      </p:sp>
      <p:cxnSp>
        <p:nvCxnSpPr>
          <p:cNvPr id="66" name="Conector reto 65"/>
          <p:cNvCxnSpPr>
            <a:stCxn id="45" idx="4"/>
          </p:cNvCxnSpPr>
          <p:nvPr/>
        </p:nvCxnSpPr>
        <p:spPr>
          <a:xfrm>
            <a:off x="1836277" y="3239721"/>
            <a:ext cx="12429" cy="53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/>
          <p:cNvCxnSpPr>
            <a:stCxn id="7" idx="4"/>
            <a:endCxn id="64" idx="0"/>
          </p:cNvCxnSpPr>
          <p:nvPr/>
        </p:nvCxnSpPr>
        <p:spPr>
          <a:xfrm flipH="1">
            <a:off x="4259445" y="3239721"/>
            <a:ext cx="2701011" cy="536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4" idx="4"/>
          </p:cNvCxnSpPr>
          <p:nvPr/>
        </p:nvCxnSpPr>
        <p:spPr>
          <a:xfrm>
            <a:off x="4112642" y="2129450"/>
            <a:ext cx="0" cy="541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spaço Reservado para Conteúdo 4"/>
          <p:cNvSpPr txBox="1">
            <a:spLocks/>
          </p:cNvSpPr>
          <p:nvPr/>
        </p:nvSpPr>
        <p:spPr>
          <a:xfrm>
            <a:off x="6699716" y="3758766"/>
            <a:ext cx="1650610" cy="56107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sz="1400" dirty="0" smtClean="0"/>
              <a:t>Expression</a:t>
            </a:r>
            <a:endParaRPr lang="pt-BR" sz="1400" dirty="0"/>
          </a:p>
        </p:txBody>
      </p:sp>
      <p:cxnSp>
        <p:nvCxnSpPr>
          <p:cNvPr id="56" name="Conector reto 55"/>
          <p:cNvCxnSpPr>
            <a:stCxn id="7" idx="4"/>
            <a:endCxn id="50" idx="0"/>
          </p:cNvCxnSpPr>
          <p:nvPr/>
        </p:nvCxnSpPr>
        <p:spPr>
          <a:xfrm>
            <a:off x="6960456" y="3239721"/>
            <a:ext cx="564565" cy="519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>
            <a:stCxn id="7" idx="4"/>
          </p:cNvCxnSpPr>
          <p:nvPr/>
        </p:nvCxnSpPr>
        <p:spPr>
          <a:xfrm flipH="1">
            <a:off x="5924752" y="3239721"/>
            <a:ext cx="1035704" cy="519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>
            <a:stCxn id="64" idx="4"/>
          </p:cNvCxnSpPr>
          <p:nvPr/>
        </p:nvCxnSpPr>
        <p:spPr>
          <a:xfrm>
            <a:off x="4259445" y="4319840"/>
            <a:ext cx="0" cy="521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stCxn id="50" idx="4"/>
          </p:cNvCxnSpPr>
          <p:nvPr/>
        </p:nvCxnSpPr>
        <p:spPr>
          <a:xfrm>
            <a:off x="7525021" y="4319840"/>
            <a:ext cx="0" cy="576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ângulo 71"/>
          <p:cNvSpPr/>
          <p:nvPr/>
        </p:nvSpPr>
        <p:spPr>
          <a:xfrm>
            <a:off x="3694878" y="4841763"/>
            <a:ext cx="1129131" cy="73821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</a:p>
          <a:p>
            <a:pPr algn="ctr"/>
            <a:r>
              <a:rPr lang="en-US" dirty="0"/>
              <a:t>3</a:t>
            </a:r>
            <a:endParaRPr lang="pt-BR" dirty="0"/>
          </a:p>
        </p:txBody>
      </p:sp>
      <p:sp>
        <p:nvSpPr>
          <p:cNvPr id="73" name="Retângulo 72"/>
          <p:cNvSpPr/>
          <p:nvPr/>
        </p:nvSpPr>
        <p:spPr>
          <a:xfrm>
            <a:off x="1271711" y="3775087"/>
            <a:ext cx="1129131" cy="5447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</a:t>
            </a:r>
          </a:p>
          <a:p>
            <a:pPr algn="ctr"/>
            <a:r>
              <a:rPr lang="en-US" dirty="0"/>
              <a:t>1</a:t>
            </a:r>
            <a:endParaRPr lang="pt-BR" dirty="0"/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-2124744" y="4033338"/>
            <a:ext cx="395536" cy="1772816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6" name="Retângulo 75"/>
          <p:cNvSpPr/>
          <p:nvPr/>
        </p:nvSpPr>
        <p:spPr>
          <a:xfrm>
            <a:off x="3512831" y="2716229"/>
            <a:ext cx="1110875" cy="5234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PLUS</a:t>
            </a:r>
          </a:p>
          <a:p>
            <a:pPr algn="ctr"/>
            <a:r>
              <a:rPr lang="en-US" dirty="0" smtClean="0"/>
              <a:t>+</a:t>
            </a:r>
            <a:endParaRPr lang="pt-BR" dirty="0"/>
          </a:p>
        </p:txBody>
      </p:sp>
      <p:sp>
        <p:nvSpPr>
          <p:cNvPr id="77" name="Retângulo 76"/>
          <p:cNvSpPr/>
          <p:nvPr/>
        </p:nvSpPr>
        <p:spPr>
          <a:xfrm>
            <a:off x="6960456" y="4841764"/>
            <a:ext cx="1129131" cy="73821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</a:p>
          <a:p>
            <a:pPr algn="ctr"/>
            <a:r>
              <a:rPr lang="en-US" dirty="0"/>
              <a:t>4</a:t>
            </a:r>
            <a:endParaRPr lang="pt-BR" dirty="0"/>
          </a:p>
        </p:txBody>
      </p:sp>
      <p:sp>
        <p:nvSpPr>
          <p:cNvPr id="80" name="Retângulo 79"/>
          <p:cNvSpPr/>
          <p:nvPr/>
        </p:nvSpPr>
        <p:spPr>
          <a:xfrm>
            <a:off x="5360185" y="3775085"/>
            <a:ext cx="1129131" cy="54475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TIMES</a:t>
            </a:r>
          </a:p>
          <a:p>
            <a:pPr algn="ctr"/>
            <a:r>
              <a:rPr lang="en-US" dirty="0" smtClean="0"/>
              <a:t>*</a:t>
            </a:r>
            <a:endParaRPr lang="pt-BR" dirty="0"/>
          </a:p>
        </p:txBody>
      </p:sp>
      <p:sp>
        <p:nvSpPr>
          <p:cNvPr id="91" name="Retângulo 90"/>
          <p:cNvSpPr/>
          <p:nvPr/>
        </p:nvSpPr>
        <p:spPr>
          <a:xfrm>
            <a:off x="107504" y="1217018"/>
            <a:ext cx="1296144" cy="4066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1+3*4</a:t>
            </a:r>
          </a:p>
        </p:txBody>
      </p:sp>
      <p:sp>
        <p:nvSpPr>
          <p:cNvPr id="24" name="Título 1"/>
          <p:cNvSpPr txBox="1">
            <a:spLocks/>
          </p:cNvSpPr>
          <p:nvPr/>
        </p:nvSpPr>
        <p:spPr>
          <a:xfrm flipH="1">
            <a:off x="1619672" y="201340"/>
            <a:ext cx="655272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Á</a:t>
            </a:r>
            <a:r>
              <a:rPr lang="pt-BR" dirty="0" err="1" smtClean="0"/>
              <a:t>rvore</a:t>
            </a:r>
            <a:r>
              <a:rPr lang="pt-BR" dirty="0" smtClean="0"/>
              <a:t> sintática gerada 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-410" y="822536"/>
            <a:ext cx="1505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3º </a:t>
            </a:r>
            <a:r>
              <a:rPr lang="en-US" dirty="0" err="1"/>
              <a:t>Expressão</a:t>
            </a:r>
            <a:r>
              <a:rPr lang="en-US" dirty="0"/>
              <a:t> </a:t>
            </a:r>
            <a:r>
              <a:rPr lang="en-US" dirty="0" smtClean="0"/>
              <a:t>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901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flipH="1">
            <a:off x="10116616" y="476672"/>
            <a:ext cx="1219200" cy="994122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3482680" y="1119917"/>
            <a:ext cx="1944216" cy="7091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pt-BR" dirty="0"/>
          </a:p>
        </p:txBody>
      </p:sp>
      <p:sp>
        <p:nvSpPr>
          <p:cNvPr id="45" name="Espaço Reservado para Conteúdo 4"/>
          <p:cNvSpPr txBox="1">
            <a:spLocks/>
          </p:cNvSpPr>
          <p:nvPr/>
        </p:nvSpPr>
        <p:spPr>
          <a:xfrm>
            <a:off x="2076159" y="2311719"/>
            <a:ext cx="1650610" cy="5234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sz="1400" dirty="0" smtClean="0"/>
              <a:t>Expression</a:t>
            </a:r>
            <a:endParaRPr lang="pt-BR" sz="1400" dirty="0"/>
          </a:p>
        </p:txBody>
      </p:sp>
      <p:cxnSp>
        <p:nvCxnSpPr>
          <p:cNvPr id="66" name="Conector reto 65"/>
          <p:cNvCxnSpPr>
            <a:stCxn id="45" idx="4"/>
            <a:endCxn id="41" idx="0"/>
          </p:cNvCxnSpPr>
          <p:nvPr/>
        </p:nvCxnSpPr>
        <p:spPr>
          <a:xfrm>
            <a:off x="2901464" y="2835211"/>
            <a:ext cx="1406521" cy="619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ângulo 72"/>
          <p:cNvSpPr/>
          <p:nvPr/>
        </p:nvSpPr>
        <p:spPr>
          <a:xfrm>
            <a:off x="947028" y="3474434"/>
            <a:ext cx="1129131" cy="5447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</a:t>
            </a:r>
          </a:p>
          <a:p>
            <a:pPr algn="ctr"/>
            <a:r>
              <a:rPr lang="en-US" dirty="0"/>
              <a:t>1</a:t>
            </a:r>
            <a:endParaRPr lang="pt-BR" dirty="0"/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-2124744" y="4033338"/>
            <a:ext cx="395536" cy="1772816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6" name="Retângulo 75"/>
          <p:cNvSpPr/>
          <p:nvPr/>
        </p:nvSpPr>
        <p:spPr>
          <a:xfrm>
            <a:off x="2438556" y="3444387"/>
            <a:ext cx="895938" cy="5447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PLUS</a:t>
            </a:r>
          </a:p>
          <a:p>
            <a:pPr algn="ctr"/>
            <a:r>
              <a:rPr lang="en-US" dirty="0" smtClean="0"/>
              <a:t>+</a:t>
            </a:r>
            <a:endParaRPr lang="pt-BR" dirty="0"/>
          </a:p>
        </p:txBody>
      </p:sp>
      <p:sp>
        <p:nvSpPr>
          <p:cNvPr id="41" name="Espaço Reservado para Conteúdo 4"/>
          <p:cNvSpPr txBox="1">
            <a:spLocks/>
          </p:cNvSpPr>
          <p:nvPr/>
        </p:nvSpPr>
        <p:spPr>
          <a:xfrm>
            <a:off x="3482680" y="3455018"/>
            <a:ext cx="1650610" cy="5234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sz="1400" dirty="0" smtClean="0"/>
              <a:t>Expression</a:t>
            </a:r>
            <a:endParaRPr lang="pt-BR" sz="1400" dirty="0"/>
          </a:p>
        </p:txBody>
      </p:sp>
      <p:sp>
        <p:nvSpPr>
          <p:cNvPr id="42" name="Espaço Reservado para Conteúdo 4"/>
          <p:cNvSpPr txBox="1">
            <a:spLocks/>
          </p:cNvSpPr>
          <p:nvPr/>
        </p:nvSpPr>
        <p:spPr>
          <a:xfrm>
            <a:off x="1963236" y="4683038"/>
            <a:ext cx="1650610" cy="5439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sz="1400" dirty="0" smtClean="0"/>
              <a:t>Expression</a:t>
            </a:r>
            <a:endParaRPr lang="pt-BR" sz="1400" dirty="0"/>
          </a:p>
        </p:txBody>
      </p:sp>
      <p:cxnSp>
        <p:nvCxnSpPr>
          <p:cNvPr id="43" name="Conector reto 42"/>
          <p:cNvCxnSpPr>
            <a:stCxn id="41" idx="4"/>
            <a:endCxn id="42" idx="0"/>
          </p:cNvCxnSpPr>
          <p:nvPr/>
        </p:nvCxnSpPr>
        <p:spPr>
          <a:xfrm flipH="1">
            <a:off x="2788541" y="3978510"/>
            <a:ext cx="1519444" cy="704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spaço Reservado para Conteúdo 4"/>
          <p:cNvSpPr txBox="1">
            <a:spLocks/>
          </p:cNvSpPr>
          <p:nvPr/>
        </p:nvSpPr>
        <p:spPr>
          <a:xfrm>
            <a:off x="4999051" y="4652519"/>
            <a:ext cx="1650610" cy="56107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sz="1400" dirty="0" smtClean="0"/>
              <a:t>Expression</a:t>
            </a:r>
            <a:endParaRPr lang="pt-BR" sz="1400" dirty="0"/>
          </a:p>
        </p:txBody>
      </p:sp>
      <p:cxnSp>
        <p:nvCxnSpPr>
          <p:cNvPr id="47" name="Conector reto 46"/>
          <p:cNvCxnSpPr>
            <a:stCxn id="41" idx="4"/>
            <a:endCxn id="53" idx="0"/>
          </p:cNvCxnSpPr>
          <p:nvPr/>
        </p:nvCxnSpPr>
        <p:spPr>
          <a:xfrm>
            <a:off x="4307985" y="3978510"/>
            <a:ext cx="0" cy="774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stCxn id="42" idx="4"/>
            <a:endCxn id="51" idx="0"/>
          </p:cNvCxnSpPr>
          <p:nvPr/>
        </p:nvCxnSpPr>
        <p:spPr>
          <a:xfrm>
            <a:off x="2788541" y="5227024"/>
            <a:ext cx="0" cy="448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>
            <a:stCxn id="44" idx="4"/>
            <a:endCxn id="52" idx="0"/>
          </p:cNvCxnSpPr>
          <p:nvPr/>
        </p:nvCxnSpPr>
        <p:spPr>
          <a:xfrm>
            <a:off x="5824356" y="5213593"/>
            <a:ext cx="14095" cy="461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/>
          <p:cNvSpPr/>
          <p:nvPr/>
        </p:nvSpPr>
        <p:spPr>
          <a:xfrm>
            <a:off x="2223975" y="5675215"/>
            <a:ext cx="1129131" cy="5443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</a:p>
          <a:p>
            <a:pPr algn="ctr"/>
            <a:r>
              <a:rPr lang="en-US" dirty="0"/>
              <a:t>3</a:t>
            </a:r>
            <a:endParaRPr lang="pt-BR" dirty="0"/>
          </a:p>
        </p:txBody>
      </p:sp>
      <p:sp>
        <p:nvSpPr>
          <p:cNvPr id="52" name="Retângulo 51"/>
          <p:cNvSpPr/>
          <p:nvPr/>
        </p:nvSpPr>
        <p:spPr>
          <a:xfrm>
            <a:off x="5273885" y="5675215"/>
            <a:ext cx="1129131" cy="5443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</a:p>
          <a:p>
            <a:pPr algn="ctr"/>
            <a:r>
              <a:rPr lang="en-US" dirty="0"/>
              <a:t>4</a:t>
            </a:r>
            <a:endParaRPr lang="pt-BR" dirty="0"/>
          </a:p>
        </p:txBody>
      </p:sp>
      <p:sp>
        <p:nvSpPr>
          <p:cNvPr id="53" name="Retângulo 52"/>
          <p:cNvSpPr/>
          <p:nvPr/>
        </p:nvSpPr>
        <p:spPr>
          <a:xfrm>
            <a:off x="3743419" y="4752918"/>
            <a:ext cx="1129131" cy="4741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TIMES</a:t>
            </a:r>
          </a:p>
          <a:p>
            <a:pPr algn="ctr"/>
            <a:r>
              <a:rPr lang="en-US" dirty="0" smtClean="0"/>
              <a:t>*</a:t>
            </a:r>
            <a:endParaRPr lang="pt-BR" dirty="0"/>
          </a:p>
        </p:txBody>
      </p:sp>
      <p:cxnSp>
        <p:nvCxnSpPr>
          <p:cNvPr id="33" name="Conector reto 32"/>
          <p:cNvCxnSpPr>
            <a:stCxn id="45" idx="4"/>
            <a:endCxn id="76" idx="0"/>
          </p:cNvCxnSpPr>
          <p:nvPr/>
        </p:nvCxnSpPr>
        <p:spPr>
          <a:xfrm flipH="1">
            <a:off x="2886525" y="2835211"/>
            <a:ext cx="14939" cy="609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stCxn id="45" idx="4"/>
            <a:endCxn id="73" idx="0"/>
          </p:cNvCxnSpPr>
          <p:nvPr/>
        </p:nvCxnSpPr>
        <p:spPr>
          <a:xfrm flipH="1">
            <a:off x="1511594" y="2835211"/>
            <a:ext cx="1389870" cy="639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ângulo 67"/>
          <p:cNvSpPr/>
          <p:nvPr/>
        </p:nvSpPr>
        <p:spPr>
          <a:xfrm>
            <a:off x="5528416" y="2281844"/>
            <a:ext cx="1129131" cy="5447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</a:t>
            </a:r>
          </a:p>
          <a:p>
            <a:pPr algn="ctr"/>
            <a:r>
              <a:rPr lang="en-US" dirty="0" smtClean="0"/>
              <a:t>2</a:t>
            </a:r>
            <a:endParaRPr lang="pt-BR" dirty="0"/>
          </a:p>
        </p:txBody>
      </p:sp>
      <p:sp>
        <p:nvSpPr>
          <p:cNvPr id="70" name="Retângulo 69"/>
          <p:cNvSpPr/>
          <p:nvPr/>
        </p:nvSpPr>
        <p:spPr>
          <a:xfrm>
            <a:off x="3981631" y="2248774"/>
            <a:ext cx="914405" cy="56197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PLUS</a:t>
            </a:r>
          </a:p>
          <a:p>
            <a:pPr algn="ctr"/>
            <a:r>
              <a:rPr lang="en-US" dirty="0"/>
              <a:t>-</a:t>
            </a:r>
            <a:endParaRPr lang="pt-BR" dirty="0"/>
          </a:p>
        </p:txBody>
      </p:sp>
      <p:cxnSp>
        <p:nvCxnSpPr>
          <p:cNvPr id="81" name="Conector reto 80"/>
          <p:cNvCxnSpPr>
            <a:stCxn id="4" idx="4"/>
            <a:endCxn id="70" idx="0"/>
          </p:cNvCxnSpPr>
          <p:nvPr/>
        </p:nvCxnSpPr>
        <p:spPr>
          <a:xfrm flipH="1">
            <a:off x="4438834" y="1829025"/>
            <a:ext cx="15954" cy="419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/>
          <p:cNvCxnSpPr>
            <a:stCxn id="4" idx="4"/>
            <a:endCxn id="45" idx="0"/>
          </p:cNvCxnSpPr>
          <p:nvPr/>
        </p:nvCxnSpPr>
        <p:spPr>
          <a:xfrm flipH="1">
            <a:off x="2901464" y="1829025"/>
            <a:ext cx="1553324" cy="482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/>
          <p:cNvCxnSpPr>
            <a:stCxn id="4" idx="4"/>
            <a:endCxn id="68" idx="0"/>
          </p:cNvCxnSpPr>
          <p:nvPr/>
        </p:nvCxnSpPr>
        <p:spPr>
          <a:xfrm>
            <a:off x="4454788" y="1829025"/>
            <a:ext cx="1638194" cy="452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tângulo 107"/>
          <p:cNvSpPr/>
          <p:nvPr/>
        </p:nvSpPr>
        <p:spPr>
          <a:xfrm>
            <a:off x="107504" y="1067823"/>
            <a:ext cx="1296144" cy="4066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1+3*4-2</a:t>
            </a:r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 flipH="1">
            <a:off x="1596186" y="313199"/>
            <a:ext cx="655272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Á</a:t>
            </a:r>
            <a:r>
              <a:rPr lang="pt-BR" dirty="0" err="1" smtClean="0"/>
              <a:t>rvore</a:t>
            </a:r>
            <a:r>
              <a:rPr lang="pt-BR" dirty="0" smtClean="0"/>
              <a:t> sintática gerada </a:t>
            </a:r>
            <a:endParaRPr lang="pt-BR" dirty="0"/>
          </a:p>
        </p:txBody>
      </p:sp>
      <p:sp>
        <p:nvSpPr>
          <p:cNvPr id="29" name="Retângulo 28"/>
          <p:cNvSpPr/>
          <p:nvPr/>
        </p:nvSpPr>
        <p:spPr>
          <a:xfrm>
            <a:off x="54921" y="698491"/>
            <a:ext cx="1443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º </a:t>
            </a:r>
            <a:r>
              <a:rPr lang="en-US" dirty="0" err="1"/>
              <a:t>Expressão</a:t>
            </a:r>
            <a:r>
              <a:rPr lang="en-US" dirty="0"/>
              <a:t> </a:t>
            </a:r>
            <a:endParaRPr lang="pt-BR" dirty="0"/>
          </a:p>
        </p:txBody>
      </p:sp>
      <p:cxnSp>
        <p:nvCxnSpPr>
          <p:cNvPr id="17" name="Conector reto 16"/>
          <p:cNvCxnSpPr>
            <a:stCxn id="41" idx="4"/>
            <a:endCxn id="44" idx="0"/>
          </p:cNvCxnSpPr>
          <p:nvPr/>
        </p:nvCxnSpPr>
        <p:spPr>
          <a:xfrm>
            <a:off x="4307985" y="3978510"/>
            <a:ext cx="1516371" cy="674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9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flipH="1">
            <a:off x="10116616" y="476672"/>
            <a:ext cx="1219200" cy="994122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5241791" y="969149"/>
            <a:ext cx="1944216" cy="7091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pt-BR" dirty="0"/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-3348880" y="5661248"/>
            <a:ext cx="169072" cy="1457203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6" name="Retângulo 75"/>
          <p:cNvSpPr/>
          <p:nvPr/>
        </p:nvSpPr>
        <p:spPr>
          <a:xfrm>
            <a:off x="5781851" y="2047056"/>
            <a:ext cx="864096" cy="5447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MINUS</a:t>
            </a:r>
          </a:p>
          <a:p>
            <a:pPr algn="ctr"/>
            <a:r>
              <a:rPr lang="en-US" dirty="0" smtClean="0"/>
              <a:t>-</a:t>
            </a:r>
            <a:endParaRPr lang="pt-BR" dirty="0"/>
          </a:p>
        </p:txBody>
      </p:sp>
      <p:sp>
        <p:nvSpPr>
          <p:cNvPr id="41" name="Espaço Reservado para Conteúdo 4"/>
          <p:cNvSpPr txBox="1">
            <a:spLocks/>
          </p:cNvSpPr>
          <p:nvPr/>
        </p:nvSpPr>
        <p:spPr>
          <a:xfrm>
            <a:off x="2521044" y="2842395"/>
            <a:ext cx="1650610" cy="5234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sz="1400" dirty="0" smtClean="0"/>
              <a:t>Expression</a:t>
            </a:r>
            <a:endParaRPr lang="pt-BR" sz="1400" dirty="0"/>
          </a:p>
        </p:txBody>
      </p:sp>
      <p:sp>
        <p:nvSpPr>
          <p:cNvPr id="42" name="Espaço Reservado para Conteúdo 4"/>
          <p:cNvSpPr txBox="1">
            <a:spLocks/>
          </p:cNvSpPr>
          <p:nvPr/>
        </p:nvSpPr>
        <p:spPr>
          <a:xfrm>
            <a:off x="1143365" y="4582491"/>
            <a:ext cx="1561846" cy="5439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sz="1400" dirty="0" smtClean="0"/>
              <a:t>Expression</a:t>
            </a:r>
            <a:endParaRPr lang="pt-BR" sz="1400" dirty="0"/>
          </a:p>
        </p:txBody>
      </p:sp>
      <p:sp>
        <p:nvSpPr>
          <p:cNvPr id="44" name="Espaço Reservado para Conteúdo 4"/>
          <p:cNvSpPr txBox="1">
            <a:spLocks/>
          </p:cNvSpPr>
          <p:nvPr/>
        </p:nvSpPr>
        <p:spPr>
          <a:xfrm>
            <a:off x="4056952" y="4652159"/>
            <a:ext cx="1521584" cy="47410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sz="1400" dirty="0" smtClean="0"/>
              <a:t>Expression</a:t>
            </a:r>
            <a:endParaRPr lang="pt-BR" sz="1400" dirty="0"/>
          </a:p>
        </p:txBody>
      </p:sp>
      <p:cxnSp>
        <p:nvCxnSpPr>
          <p:cNvPr id="49" name="Conector reto 48"/>
          <p:cNvCxnSpPr>
            <a:stCxn id="44" idx="4"/>
            <a:endCxn id="52" idx="0"/>
          </p:cNvCxnSpPr>
          <p:nvPr/>
        </p:nvCxnSpPr>
        <p:spPr>
          <a:xfrm>
            <a:off x="4817744" y="5126265"/>
            <a:ext cx="0" cy="493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/>
          <p:cNvSpPr/>
          <p:nvPr/>
        </p:nvSpPr>
        <p:spPr>
          <a:xfrm>
            <a:off x="1359723" y="5619618"/>
            <a:ext cx="1129131" cy="5443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</a:p>
          <a:p>
            <a:pPr algn="ctr"/>
            <a:r>
              <a:rPr lang="en-US" dirty="0" smtClean="0"/>
              <a:t>1</a:t>
            </a:r>
            <a:endParaRPr lang="pt-BR" dirty="0"/>
          </a:p>
        </p:txBody>
      </p:sp>
      <p:sp>
        <p:nvSpPr>
          <p:cNvPr id="52" name="Retângulo 51"/>
          <p:cNvSpPr/>
          <p:nvPr/>
        </p:nvSpPr>
        <p:spPr>
          <a:xfrm>
            <a:off x="4253178" y="5619618"/>
            <a:ext cx="1129131" cy="5443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</a:p>
          <a:p>
            <a:pPr algn="ctr"/>
            <a:r>
              <a:rPr lang="en-US" dirty="0" smtClean="0"/>
              <a:t>3</a:t>
            </a:r>
            <a:endParaRPr lang="pt-BR" dirty="0"/>
          </a:p>
        </p:txBody>
      </p:sp>
      <p:sp>
        <p:nvSpPr>
          <p:cNvPr id="53" name="Retângulo 52"/>
          <p:cNvSpPr/>
          <p:nvPr/>
        </p:nvSpPr>
        <p:spPr>
          <a:xfrm>
            <a:off x="2902725" y="4652371"/>
            <a:ext cx="886847" cy="4741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PLUS</a:t>
            </a:r>
          </a:p>
          <a:p>
            <a:pPr algn="ctr"/>
            <a:r>
              <a:rPr lang="en-US" dirty="0"/>
              <a:t>+</a:t>
            </a:r>
            <a:endParaRPr lang="pt-BR" dirty="0"/>
          </a:p>
        </p:txBody>
      </p:sp>
      <p:cxnSp>
        <p:nvCxnSpPr>
          <p:cNvPr id="13" name="Conector reto 12"/>
          <p:cNvCxnSpPr>
            <a:stCxn id="42" idx="4"/>
            <a:endCxn id="51" idx="0"/>
          </p:cNvCxnSpPr>
          <p:nvPr/>
        </p:nvCxnSpPr>
        <p:spPr>
          <a:xfrm>
            <a:off x="1924288" y="5126477"/>
            <a:ext cx="1" cy="493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spaço Reservado para Conteúdo 4"/>
          <p:cNvSpPr txBox="1">
            <a:spLocks/>
          </p:cNvSpPr>
          <p:nvPr/>
        </p:nvSpPr>
        <p:spPr>
          <a:xfrm>
            <a:off x="3935761" y="1996288"/>
            <a:ext cx="1650610" cy="5234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sz="1400" dirty="0" smtClean="0"/>
              <a:t>Expression</a:t>
            </a:r>
            <a:endParaRPr lang="pt-BR" sz="1400" dirty="0"/>
          </a:p>
        </p:txBody>
      </p:sp>
      <p:cxnSp>
        <p:nvCxnSpPr>
          <p:cNvPr id="59" name="Conector reto 58"/>
          <p:cNvCxnSpPr>
            <a:stCxn id="55" idx="4"/>
            <a:endCxn id="63" idx="0"/>
          </p:cNvCxnSpPr>
          <p:nvPr/>
        </p:nvCxnSpPr>
        <p:spPr>
          <a:xfrm>
            <a:off x="4761066" y="2519780"/>
            <a:ext cx="6338" cy="372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/>
          <p:cNvSpPr/>
          <p:nvPr/>
        </p:nvSpPr>
        <p:spPr>
          <a:xfrm>
            <a:off x="5303578" y="2821517"/>
            <a:ext cx="1129131" cy="5443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</a:p>
          <a:p>
            <a:pPr algn="ctr"/>
            <a:r>
              <a:rPr lang="en-US" dirty="0"/>
              <a:t>4</a:t>
            </a:r>
            <a:endParaRPr lang="pt-BR" dirty="0"/>
          </a:p>
        </p:txBody>
      </p:sp>
      <p:sp>
        <p:nvSpPr>
          <p:cNvPr id="62" name="Retângulo 61"/>
          <p:cNvSpPr/>
          <p:nvPr/>
        </p:nvSpPr>
        <p:spPr>
          <a:xfrm>
            <a:off x="7124352" y="2047056"/>
            <a:ext cx="1129131" cy="5443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</a:p>
          <a:p>
            <a:pPr algn="ctr"/>
            <a:r>
              <a:rPr lang="en-US" dirty="0"/>
              <a:t>2</a:t>
            </a:r>
            <a:endParaRPr lang="pt-BR" dirty="0"/>
          </a:p>
        </p:txBody>
      </p:sp>
      <p:sp>
        <p:nvSpPr>
          <p:cNvPr id="63" name="Retângulo 62"/>
          <p:cNvSpPr/>
          <p:nvPr/>
        </p:nvSpPr>
        <p:spPr>
          <a:xfrm>
            <a:off x="4303519" y="2891781"/>
            <a:ext cx="927770" cy="4741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TIMES</a:t>
            </a:r>
          </a:p>
          <a:p>
            <a:pPr algn="ctr"/>
            <a:r>
              <a:rPr lang="en-US" dirty="0"/>
              <a:t>*</a:t>
            </a:r>
            <a:endParaRPr lang="pt-BR" dirty="0"/>
          </a:p>
        </p:txBody>
      </p:sp>
      <p:sp>
        <p:nvSpPr>
          <p:cNvPr id="112" name="Retângulo 111"/>
          <p:cNvSpPr/>
          <p:nvPr/>
        </p:nvSpPr>
        <p:spPr>
          <a:xfrm>
            <a:off x="95152" y="1120379"/>
            <a:ext cx="1296144" cy="4066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(1+3)*4-2</a:t>
            </a:r>
          </a:p>
        </p:txBody>
      </p:sp>
      <p:cxnSp>
        <p:nvCxnSpPr>
          <p:cNvPr id="48" name="Conector reto 47"/>
          <p:cNvCxnSpPr>
            <a:stCxn id="4" idx="4"/>
            <a:endCxn id="55" idx="0"/>
          </p:cNvCxnSpPr>
          <p:nvPr/>
        </p:nvCxnSpPr>
        <p:spPr>
          <a:xfrm flipH="1">
            <a:off x="4761066" y="1678257"/>
            <a:ext cx="1452833" cy="318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>
            <a:stCxn id="4" idx="4"/>
            <a:endCxn id="76" idx="0"/>
          </p:cNvCxnSpPr>
          <p:nvPr/>
        </p:nvCxnSpPr>
        <p:spPr>
          <a:xfrm>
            <a:off x="6213899" y="1678257"/>
            <a:ext cx="0" cy="368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>
            <a:stCxn id="4" idx="4"/>
            <a:endCxn id="62" idx="0"/>
          </p:cNvCxnSpPr>
          <p:nvPr/>
        </p:nvCxnSpPr>
        <p:spPr>
          <a:xfrm>
            <a:off x="6213899" y="1678257"/>
            <a:ext cx="1475019" cy="368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/>
          <p:cNvCxnSpPr>
            <a:stCxn id="55" idx="4"/>
            <a:endCxn id="61" idx="0"/>
          </p:cNvCxnSpPr>
          <p:nvPr/>
        </p:nvCxnSpPr>
        <p:spPr>
          <a:xfrm>
            <a:off x="4761066" y="2519780"/>
            <a:ext cx="1107078" cy="301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55" idx="4"/>
            <a:endCxn id="41" idx="0"/>
          </p:cNvCxnSpPr>
          <p:nvPr/>
        </p:nvCxnSpPr>
        <p:spPr>
          <a:xfrm flipH="1">
            <a:off x="3346349" y="2519780"/>
            <a:ext cx="1414717" cy="322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ângulo 49"/>
          <p:cNvSpPr/>
          <p:nvPr/>
        </p:nvSpPr>
        <p:spPr>
          <a:xfrm>
            <a:off x="4303519" y="3784693"/>
            <a:ext cx="1028451" cy="5443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RIGHT</a:t>
            </a:r>
          </a:p>
          <a:p>
            <a:pPr algn="ctr"/>
            <a:r>
              <a:rPr lang="en-US" dirty="0"/>
              <a:t>)</a:t>
            </a:r>
            <a:endParaRPr lang="en-US" dirty="0" smtClean="0"/>
          </a:p>
        </p:txBody>
      </p:sp>
      <p:sp>
        <p:nvSpPr>
          <p:cNvPr id="56" name="Retângulo 55"/>
          <p:cNvSpPr/>
          <p:nvPr/>
        </p:nvSpPr>
        <p:spPr>
          <a:xfrm>
            <a:off x="1391590" y="3782212"/>
            <a:ext cx="955334" cy="5443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  <a:endParaRPr lang="en-US" dirty="0" smtClean="0"/>
          </a:p>
          <a:p>
            <a:pPr algn="ctr"/>
            <a:r>
              <a:rPr lang="en-US" dirty="0"/>
              <a:t>(</a:t>
            </a:r>
            <a:endParaRPr lang="pt-BR" dirty="0"/>
          </a:p>
        </p:txBody>
      </p:sp>
      <p:sp>
        <p:nvSpPr>
          <p:cNvPr id="57" name="Espaço Reservado para Conteúdo 4"/>
          <p:cNvSpPr txBox="1">
            <a:spLocks/>
          </p:cNvSpPr>
          <p:nvPr/>
        </p:nvSpPr>
        <p:spPr>
          <a:xfrm>
            <a:off x="2585557" y="3761681"/>
            <a:ext cx="1521584" cy="47410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sz="1400" dirty="0" smtClean="0"/>
              <a:t>Expression</a:t>
            </a:r>
            <a:endParaRPr lang="pt-BR" sz="1400" dirty="0"/>
          </a:p>
        </p:txBody>
      </p:sp>
      <p:cxnSp>
        <p:nvCxnSpPr>
          <p:cNvPr id="31" name="Conector reto 30"/>
          <p:cNvCxnSpPr>
            <a:stCxn id="41" idx="4"/>
            <a:endCxn id="57" idx="0"/>
          </p:cNvCxnSpPr>
          <p:nvPr/>
        </p:nvCxnSpPr>
        <p:spPr>
          <a:xfrm>
            <a:off x="3346349" y="3365887"/>
            <a:ext cx="0" cy="395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57" idx="4"/>
            <a:endCxn id="53" idx="0"/>
          </p:cNvCxnSpPr>
          <p:nvPr/>
        </p:nvCxnSpPr>
        <p:spPr>
          <a:xfrm flipH="1">
            <a:off x="3346149" y="4235787"/>
            <a:ext cx="200" cy="416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stCxn id="57" idx="4"/>
            <a:endCxn id="44" idx="0"/>
          </p:cNvCxnSpPr>
          <p:nvPr/>
        </p:nvCxnSpPr>
        <p:spPr>
          <a:xfrm>
            <a:off x="3346349" y="4235787"/>
            <a:ext cx="1471395" cy="416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57" idx="4"/>
            <a:endCxn id="42" idx="0"/>
          </p:cNvCxnSpPr>
          <p:nvPr/>
        </p:nvCxnSpPr>
        <p:spPr>
          <a:xfrm flipH="1">
            <a:off x="1924288" y="4235787"/>
            <a:ext cx="1422061" cy="346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41" idx="4"/>
            <a:endCxn id="50" idx="0"/>
          </p:cNvCxnSpPr>
          <p:nvPr/>
        </p:nvCxnSpPr>
        <p:spPr>
          <a:xfrm>
            <a:off x="3346349" y="3365887"/>
            <a:ext cx="1471396" cy="418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41" idx="4"/>
            <a:endCxn id="56" idx="0"/>
          </p:cNvCxnSpPr>
          <p:nvPr/>
        </p:nvCxnSpPr>
        <p:spPr>
          <a:xfrm flipH="1">
            <a:off x="1869257" y="3365887"/>
            <a:ext cx="1477092" cy="416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ítulo 1"/>
          <p:cNvSpPr txBox="1">
            <a:spLocks/>
          </p:cNvSpPr>
          <p:nvPr/>
        </p:nvSpPr>
        <p:spPr>
          <a:xfrm flipH="1">
            <a:off x="1391590" y="201340"/>
            <a:ext cx="6861893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Á</a:t>
            </a:r>
            <a:r>
              <a:rPr lang="pt-BR" dirty="0" err="1" smtClean="0"/>
              <a:t>rvore</a:t>
            </a:r>
            <a:r>
              <a:rPr lang="pt-BR" dirty="0" smtClean="0"/>
              <a:t> sintática gerada </a:t>
            </a:r>
            <a:endParaRPr lang="pt-BR" dirty="0"/>
          </a:p>
        </p:txBody>
      </p:sp>
      <p:sp>
        <p:nvSpPr>
          <p:cNvPr id="121" name="Retângulo 120"/>
          <p:cNvSpPr/>
          <p:nvPr/>
        </p:nvSpPr>
        <p:spPr>
          <a:xfrm>
            <a:off x="35496" y="736754"/>
            <a:ext cx="1505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5º </a:t>
            </a:r>
            <a:r>
              <a:rPr lang="en-US" dirty="0" err="1"/>
              <a:t>Expressão</a:t>
            </a:r>
            <a:r>
              <a:rPr lang="en-US" dirty="0"/>
              <a:t> </a:t>
            </a:r>
            <a:r>
              <a:rPr lang="en-US" dirty="0" smtClean="0"/>
              <a:t>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047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626331" y="1323865"/>
            <a:ext cx="1944216" cy="7091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pt-BR" dirty="0"/>
          </a:p>
        </p:txBody>
      </p:sp>
      <p:sp>
        <p:nvSpPr>
          <p:cNvPr id="76" name="Retângulo 75"/>
          <p:cNvSpPr/>
          <p:nvPr/>
        </p:nvSpPr>
        <p:spPr>
          <a:xfrm>
            <a:off x="4043001" y="2473778"/>
            <a:ext cx="1110875" cy="5447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TIMES</a:t>
            </a:r>
          </a:p>
          <a:p>
            <a:pPr algn="ctr"/>
            <a:r>
              <a:rPr lang="en-US" dirty="0"/>
              <a:t>*</a:t>
            </a:r>
            <a:endParaRPr lang="pt-BR" dirty="0"/>
          </a:p>
        </p:txBody>
      </p:sp>
      <p:sp>
        <p:nvSpPr>
          <p:cNvPr id="41" name="Espaço Reservado para Conteúdo 4"/>
          <p:cNvSpPr txBox="1">
            <a:spLocks/>
          </p:cNvSpPr>
          <p:nvPr/>
        </p:nvSpPr>
        <p:spPr>
          <a:xfrm>
            <a:off x="1483414" y="2439435"/>
            <a:ext cx="1650610" cy="5234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sz="1400" dirty="0" smtClean="0"/>
              <a:t>Expression</a:t>
            </a:r>
            <a:endParaRPr lang="pt-BR" sz="1400" dirty="0"/>
          </a:p>
        </p:txBody>
      </p:sp>
      <p:sp>
        <p:nvSpPr>
          <p:cNvPr id="42" name="Espaço Reservado para Conteúdo 4"/>
          <p:cNvSpPr txBox="1">
            <a:spLocks/>
          </p:cNvSpPr>
          <p:nvPr/>
        </p:nvSpPr>
        <p:spPr>
          <a:xfrm>
            <a:off x="3380" y="4822036"/>
            <a:ext cx="1561846" cy="5439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sz="1400" dirty="0" smtClean="0"/>
              <a:t>Expression</a:t>
            </a:r>
            <a:endParaRPr lang="pt-BR" sz="1400" dirty="0"/>
          </a:p>
        </p:txBody>
      </p:sp>
      <p:sp>
        <p:nvSpPr>
          <p:cNvPr id="44" name="Espaço Reservado para Conteúdo 4"/>
          <p:cNvSpPr txBox="1">
            <a:spLocks/>
          </p:cNvSpPr>
          <p:nvPr/>
        </p:nvSpPr>
        <p:spPr>
          <a:xfrm>
            <a:off x="2865539" y="4852495"/>
            <a:ext cx="1521584" cy="47410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sz="1400" dirty="0" smtClean="0"/>
              <a:t>Expression</a:t>
            </a:r>
            <a:endParaRPr lang="pt-BR" sz="1400" dirty="0"/>
          </a:p>
        </p:txBody>
      </p:sp>
      <p:cxnSp>
        <p:nvCxnSpPr>
          <p:cNvPr id="49" name="Conector reto 48"/>
          <p:cNvCxnSpPr>
            <a:stCxn id="44" idx="4"/>
            <a:endCxn id="52" idx="0"/>
          </p:cNvCxnSpPr>
          <p:nvPr/>
        </p:nvCxnSpPr>
        <p:spPr>
          <a:xfrm flipH="1">
            <a:off x="3621623" y="5326601"/>
            <a:ext cx="4708" cy="67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/>
          <p:cNvSpPr/>
          <p:nvPr/>
        </p:nvSpPr>
        <p:spPr>
          <a:xfrm>
            <a:off x="219737" y="6021526"/>
            <a:ext cx="1129131" cy="5443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</a:p>
          <a:p>
            <a:pPr algn="ctr"/>
            <a:r>
              <a:rPr lang="en-US" dirty="0" smtClean="0"/>
              <a:t>1</a:t>
            </a:r>
            <a:endParaRPr lang="pt-BR" dirty="0"/>
          </a:p>
        </p:txBody>
      </p:sp>
      <p:sp>
        <p:nvSpPr>
          <p:cNvPr id="52" name="Retângulo 51"/>
          <p:cNvSpPr/>
          <p:nvPr/>
        </p:nvSpPr>
        <p:spPr>
          <a:xfrm>
            <a:off x="3057057" y="6002561"/>
            <a:ext cx="1129131" cy="5443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</a:p>
          <a:p>
            <a:pPr algn="ctr"/>
            <a:r>
              <a:rPr lang="en-US" dirty="0" smtClean="0"/>
              <a:t>3</a:t>
            </a:r>
            <a:endParaRPr lang="pt-BR" dirty="0"/>
          </a:p>
        </p:txBody>
      </p:sp>
      <p:sp>
        <p:nvSpPr>
          <p:cNvPr id="53" name="Retângulo 52"/>
          <p:cNvSpPr/>
          <p:nvPr/>
        </p:nvSpPr>
        <p:spPr>
          <a:xfrm>
            <a:off x="1865295" y="4885336"/>
            <a:ext cx="886847" cy="4741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PLUS</a:t>
            </a:r>
          </a:p>
          <a:p>
            <a:pPr algn="ctr"/>
            <a:r>
              <a:rPr lang="en-US" dirty="0"/>
              <a:t>+</a:t>
            </a:r>
            <a:endParaRPr lang="pt-BR" dirty="0"/>
          </a:p>
        </p:txBody>
      </p:sp>
      <p:cxnSp>
        <p:nvCxnSpPr>
          <p:cNvPr id="13" name="Conector reto 12"/>
          <p:cNvCxnSpPr>
            <a:stCxn id="42" idx="4"/>
            <a:endCxn id="51" idx="0"/>
          </p:cNvCxnSpPr>
          <p:nvPr/>
        </p:nvCxnSpPr>
        <p:spPr>
          <a:xfrm>
            <a:off x="784303" y="5366022"/>
            <a:ext cx="0" cy="655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4" idx="4"/>
            <a:endCxn id="41" idx="0"/>
          </p:cNvCxnSpPr>
          <p:nvPr/>
        </p:nvCxnSpPr>
        <p:spPr>
          <a:xfrm flipH="1">
            <a:off x="2308719" y="2032973"/>
            <a:ext cx="2289720" cy="406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spaço Reservado para Conteúdo 4"/>
          <p:cNvSpPr txBox="1">
            <a:spLocks/>
          </p:cNvSpPr>
          <p:nvPr/>
        </p:nvSpPr>
        <p:spPr>
          <a:xfrm>
            <a:off x="5823658" y="2394451"/>
            <a:ext cx="1650610" cy="5234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sz="1400" dirty="0" smtClean="0"/>
              <a:t>Expression</a:t>
            </a:r>
            <a:endParaRPr lang="pt-BR" sz="1400" dirty="0"/>
          </a:p>
        </p:txBody>
      </p:sp>
      <p:sp>
        <p:nvSpPr>
          <p:cNvPr id="56" name="Espaço Reservado para Conteúdo 4"/>
          <p:cNvSpPr txBox="1">
            <a:spLocks/>
          </p:cNvSpPr>
          <p:nvPr/>
        </p:nvSpPr>
        <p:spPr>
          <a:xfrm>
            <a:off x="4598438" y="4801805"/>
            <a:ext cx="1533466" cy="47410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sz="1400" dirty="0" smtClean="0"/>
              <a:t>Expression</a:t>
            </a:r>
            <a:endParaRPr lang="pt-BR" sz="1400" dirty="0"/>
          </a:p>
        </p:txBody>
      </p:sp>
      <p:sp>
        <p:nvSpPr>
          <p:cNvPr id="57" name="Espaço Reservado para Conteúdo 4"/>
          <p:cNvSpPr txBox="1">
            <a:spLocks/>
          </p:cNvSpPr>
          <p:nvPr/>
        </p:nvSpPr>
        <p:spPr>
          <a:xfrm>
            <a:off x="7349246" y="4832069"/>
            <a:ext cx="1654260" cy="5047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sz="1400" dirty="0" smtClean="0"/>
              <a:t>Expression</a:t>
            </a:r>
            <a:endParaRPr lang="pt-BR" sz="1400" dirty="0"/>
          </a:p>
        </p:txBody>
      </p:sp>
      <p:sp>
        <p:nvSpPr>
          <p:cNvPr id="61" name="Retângulo 60"/>
          <p:cNvSpPr/>
          <p:nvPr/>
        </p:nvSpPr>
        <p:spPr>
          <a:xfrm>
            <a:off x="4808539" y="5998407"/>
            <a:ext cx="1129131" cy="5443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</a:p>
          <a:p>
            <a:pPr algn="ctr"/>
            <a:r>
              <a:rPr lang="en-US" dirty="0"/>
              <a:t>4</a:t>
            </a:r>
            <a:endParaRPr lang="pt-BR" dirty="0"/>
          </a:p>
        </p:txBody>
      </p:sp>
      <p:sp>
        <p:nvSpPr>
          <p:cNvPr id="62" name="Retângulo 61"/>
          <p:cNvSpPr/>
          <p:nvPr/>
        </p:nvSpPr>
        <p:spPr>
          <a:xfrm>
            <a:off x="7611810" y="5990486"/>
            <a:ext cx="1129131" cy="5443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</a:p>
          <a:p>
            <a:pPr algn="ctr"/>
            <a:r>
              <a:rPr lang="en-US" dirty="0"/>
              <a:t>2</a:t>
            </a:r>
            <a:endParaRPr lang="pt-BR" dirty="0"/>
          </a:p>
        </p:txBody>
      </p:sp>
      <p:sp>
        <p:nvSpPr>
          <p:cNvPr id="63" name="Retângulo 62"/>
          <p:cNvSpPr/>
          <p:nvPr/>
        </p:nvSpPr>
        <p:spPr>
          <a:xfrm>
            <a:off x="6201163" y="4832069"/>
            <a:ext cx="927770" cy="4741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MINUS</a:t>
            </a:r>
          </a:p>
          <a:p>
            <a:pPr algn="ctr"/>
            <a:r>
              <a:rPr lang="en-US" dirty="0" smtClean="0"/>
              <a:t>-</a:t>
            </a:r>
            <a:endParaRPr lang="pt-BR" dirty="0"/>
          </a:p>
        </p:txBody>
      </p:sp>
      <p:cxnSp>
        <p:nvCxnSpPr>
          <p:cNvPr id="64" name="Conector reto 63"/>
          <p:cNvCxnSpPr>
            <a:stCxn id="56" idx="4"/>
            <a:endCxn id="61" idx="0"/>
          </p:cNvCxnSpPr>
          <p:nvPr/>
        </p:nvCxnSpPr>
        <p:spPr>
          <a:xfrm>
            <a:off x="5365171" y="5275911"/>
            <a:ext cx="7934" cy="722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/>
          <p:cNvCxnSpPr>
            <a:stCxn id="57" idx="4"/>
            <a:endCxn id="62" idx="0"/>
          </p:cNvCxnSpPr>
          <p:nvPr/>
        </p:nvCxnSpPr>
        <p:spPr>
          <a:xfrm>
            <a:off x="8176376" y="5336793"/>
            <a:ext cx="0" cy="653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to 107"/>
          <p:cNvCxnSpPr>
            <a:stCxn id="4" idx="4"/>
            <a:endCxn id="76" idx="0"/>
          </p:cNvCxnSpPr>
          <p:nvPr/>
        </p:nvCxnSpPr>
        <p:spPr>
          <a:xfrm>
            <a:off x="4598439" y="2032973"/>
            <a:ext cx="0" cy="440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to 109"/>
          <p:cNvCxnSpPr>
            <a:stCxn id="4" idx="4"/>
            <a:endCxn id="55" idx="0"/>
          </p:cNvCxnSpPr>
          <p:nvPr/>
        </p:nvCxnSpPr>
        <p:spPr>
          <a:xfrm>
            <a:off x="4598439" y="2032973"/>
            <a:ext cx="2050524" cy="361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tângulo 111"/>
          <p:cNvSpPr/>
          <p:nvPr/>
        </p:nvSpPr>
        <p:spPr>
          <a:xfrm>
            <a:off x="95446" y="1120541"/>
            <a:ext cx="1296144" cy="4066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(1+3)*(4-2)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3308188" y="3583864"/>
            <a:ext cx="1129131" cy="5443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RIGHT</a:t>
            </a:r>
          </a:p>
          <a:p>
            <a:pPr algn="ctr"/>
            <a:r>
              <a:rPr lang="en-US" dirty="0"/>
              <a:t>)</a:t>
            </a:r>
            <a:endParaRPr lang="en-US" dirty="0" smtClean="0"/>
          </a:p>
        </p:txBody>
      </p:sp>
      <p:sp>
        <p:nvSpPr>
          <p:cNvPr id="34" name="Retângulo 33"/>
          <p:cNvSpPr/>
          <p:nvPr/>
        </p:nvSpPr>
        <p:spPr>
          <a:xfrm>
            <a:off x="109659" y="3602848"/>
            <a:ext cx="1129131" cy="5443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  <a:endParaRPr lang="en-US" dirty="0" smtClean="0"/>
          </a:p>
          <a:p>
            <a:pPr algn="ctr"/>
            <a:r>
              <a:rPr lang="en-US" dirty="0"/>
              <a:t>(</a:t>
            </a:r>
            <a:endParaRPr lang="pt-BR" dirty="0"/>
          </a:p>
        </p:txBody>
      </p:sp>
      <p:sp>
        <p:nvSpPr>
          <p:cNvPr id="35" name="Espaço Reservado para Conteúdo 4"/>
          <p:cNvSpPr txBox="1">
            <a:spLocks/>
          </p:cNvSpPr>
          <p:nvPr/>
        </p:nvSpPr>
        <p:spPr>
          <a:xfrm>
            <a:off x="1547927" y="3637980"/>
            <a:ext cx="1521584" cy="47410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sz="1400" dirty="0" smtClean="0"/>
              <a:t>Expression</a:t>
            </a:r>
            <a:endParaRPr lang="pt-BR" sz="1400" dirty="0"/>
          </a:p>
        </p:txBody>
      </p:sp>
      <p:cxnSp>
        <p:nvCxnSpPr>
          <p:cNvPr id="5" name="Conector reto 4"/>
          <p:cNvCxnSpPr>
            <a:stCxn id="41" idx="4"/>
            <a:endCxn id="34" idx="0"/>
          </p:cNvCxnSpPr>
          <p:nvPr/>
        </p:nvCxnSpPr>
        <p:spPr>
          <a:xfrm flipH="1">
            <a:off x="674225" y="2962927"/>
            <a:ext cx="1634494" cy="639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>
            <a:stCxn id="41" idx="4"/>
            <a:endCxn id="35" idx="0"/>
          </p:cNvCxnSpPr>
          <p:nvPr/>
        </p:nvCxnSpPr>
        <p:spPr>
          <a:xfrm>
            <a:off x="2308719" y="2962927"/>
            <a:ext cx="0" cy="675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>
            <a:stCxn id="41" idx="4"/>
            <a:endCxn id="33" idx="0"/>
          </p:cNvCxnSpPr>
          <p:nvPr/>
        </p:nvCxnSpPr>
        <p:spPr>
          <a:xfrm>
            <a:off x="2308719" y="2962927"/>
            <a:ext cx="1564035" cy="620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35" idx="4"/>
            <a:endCxn id="53" idx="0"/>
          </p:cNvCxnSpPr>
          <p:nvPr/>
        </p:nvCxnSpPr>
        <p:spPr>
          <a:xfrm>
            <a:off x="2308719" y="4112086"/>
            <a:ext cx="0" cy="773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35" idx="4"/>
            <a:endCxn id="42" idx="0"/>
          </p:cNvCxnSpPr>
          <p:nvPr/>
        </p:nvCxnSpPr>
        <p:spPr>
          <a:xfrm flipH="1">
            <a:off x="784303" y="4112086"/>
            <a:ext cx="1524416" cy="709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35" idx="4"/>
            <a:endCxn id="44" idx="0"/>
          </p:cNvCxnSpPr>
          <p:nvPr/>
        </p:nvCxnSpPr>
        <p:spPr>
          <a:xfrm>
            <a:off x="2308719" y="4112086"/>
            <a:ext cx="1317612" cy="740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tângulo 65"/>
          <p:cNvSpPr/>
          <p:nvPr/>
        </p:nvSpPr>
        <p:spPr>
          <a:xfrm>
            <a:off x="7874375" y="3567716"/>
            <a:ext cx="1129131" cy="5443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RIGHT</a:t>
            </a:r>
          </a:p>
          <a:p>
            <a:pPr algn="ctr"/>
            <a:r>
              <a:rPr lang="en-US" dirty="0"/>
              <a:t>)</a:t>
            </a:r>
            <a:endParaRPr lang="en-US" dirty="0" smtClean="0"/>
          </a:p>
        </p:txBody>
      </p:sp>
      <p:sp>
        <p:nvSpPr>
          <p:cNvPr id="67" name="Retângulo 66"/>
          <p:cNvSpPr/>
          <p:nvPr/>
        </p:nvSpPr>
        <p:spPr>
          <a:xfrm>
            <a:off x="4514120" y="3567716"/>
            <a:ext cx="1129131" cy="5443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  <a:endParaRPr lang="en-US" dirty="0" smtClean="0"/>
          </a:p>
          <a:p>
            <a:pPr algn="ctr"/>
            <a:r>
              <a:rPr lang="en-US" dirty="0"/>
              <a:t>(</a:t>
            </a:r>
            <a:endParaRPr lang="pt-BR" dirty="0"/>
          </a:p>
        </p:txBody>
      </p:sp>
      <p:sp>
        <p:nvSpPr>
          <p:cNvPr id="68" name="Espaço Reservado para Conteúdo 4"/>
          <p:cNvSpPr txBox="1">
            <a:spLocks/>
          </p:cNvSpPr>
          <p:nvPr/>
        </p:nvSpPr>
        <p:spPr>
          <a:xfrm>
            <a:off x="5920341" y="3637980"/>
            <a:ext cx="1521584" cy="47410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sz="1400" dirty="0" smtClean="0"/>
              <a:t>Expression</a:t>
            </a:r>
            <a:endParaRPr lang="pt-BR" sz="1400" dirty="0"/>
          </a:p>
        </p:txBody>
      </p:sp>
      <p:cxnSp>
        <p:nvCxnSpPr>
          <p:cNvPr id="28" name="Conector reto 27"/>
          <p:cNvCxnSpPr>
            <a:stCxn id="55" idx="4"/>
            <a:endCxn id="67" idx="0"/>
          </p:cNvCxnSpPr>
          <p:nvPr/>
        </p:nvCxnSpPr>
        <p:spPr>
          <a:xfrm flipH="1">
            <a:off x="5078686" y="2917943"/>
            <a:ext cx="1570277" cy="649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55" idx="4"/>
            <a:endCxn id="68" idx="0"/>
          </p:cNvCxnSpPr>
          <p:nvPr/>
        </p:nvCxnSpPr>
        <p:spPr>
          <a:xfrm>
            <a:off x="6648963" y="2917943"/>
            <a:ext cx="32170" cy="720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55" idx="4"/>
            <a:endCxn id="66" idx="0"/>
          </p:cNvCxnSpPr>
          <p:nvPr/>
        </p:nvCxnSpPr>
        <p:spPr>
          <a:xfrm>
            <a:off x="6648963" y="2917943"/>
            <a:ext cx="1789978" cy="649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>
            <a:stCxn id="68" idx="4"/>
            <a:endCxn id="56" idx="0"/>
          </p:cNvCxnSpPr>
          <p:nvPr/>
        </p:nvCxnSpPr>
        <p:spPr>
          <a:xfrm flipH="1">
            <a:off x="5365171" y="4112086"/>
            <a:ext cx="1315962" cy="689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>
            <a:stCxn id="68" idx="4"/>
            <a:endCxn id="57" idx="0"/>
          </p:cNvCxnSpPr>
          <p:nvPr/>
        </p:nvCxnSpPr>
        <p:spPr>
          <a:xfrm>
            <a:off x="6681133" y="4112086"/>
            <a:ext cx="1495243" cy="71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>
            <a:stCxn id="68" idx="4"/>
            <a:endCxn id="63" idx="0"/>
          </p:cNvCxnSpPr>
          <p:nvPr/>
        </p:nvCxnSpPr>
        <p:spPr>
          <a:xfrm flipH="1">
            <a:off x="6665048" y="4112086"/>
            <a:ext cx="16085" cy="71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ítulo 1"/>
          <p:cNvSpPr txBox="1">
            <a:spLocks/>
          </p:cNvSpPr>
          <p:nvPr/>
        </p:nvSpPr>
        <p:spPr>
          <a:xfrm flipH="1">
            <a:off x="1391590" y="201340"/>
            <a:ext cx="6861893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Á</a:t>
            </a:r>
            <a:r>
              <a:rPr lang="pt-BR" dirty="0" err="1" smtClean="0"/>
              <a:t>rvore</a:t>
            </a:r>
            <a:r>
              <a:rPr lang="pt-BR" dirty="0" smtClean="0"/>
              <a:t> sintática gerada </a:t>
            </a:r>
            <a:endParaRPr lang="pt-BR" dirty="0"/>
          </a:p>
        </p:txBody>
      </p:sp>
      <p:sp>
        <p:nvSpPr>
          <p:cNvPr id="92" name="Retângulo 91"/>
          <p:cNvSpPr/>
          <p:nvPr/>
        </p:nvSpPr>
        <p:spPr>
          <a:xfrm>
            <a:off x="-14261" y="736754"/>
            <a:ext cx="1505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º </a:t>
            </a:r>
            <a:r>
              <a:rPr lang="en-US" dirty="0" err="1" smtClean="0"/>
              <a:t>Expressão</a:t>
            </a:r>
            <a:r>
              <a:rPr lang="en-US" dirty="0" smtClean="0"/>
              <a:t>: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629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207215" y="937540"/>
            <a:ext cx="1944216" cy="7091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pt-BR" dirty="0"/>
          </a:p>
        </p:txBody>
      </p:sp>
      <p:sp>
        <p:nvSpPr>
          <p:cNvPr id="76" name="Retângulo 75"/>
          <p:cNvSpPr/>
          <p:nvPr/>
        </p:nvSpPr>
        <p:spPr>
          <a:xfrm>
            <a:off x="3623886" y="2770136"/>
            <a:ext cx="1110875" cy="5447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TIMES</a:t>
            </a:r>
          </a:p>
          <a:p>
            <a:pPr algn="ctr"/>
            <a:r>
              <a:rPr lang="en-US" dirty="0"/>
              <a:t>*</a:t>
            </a:r>
            <a:endParaRPr lang="pt-BR" dirty="0"/>
          </a:p>
        </p:txBody>
      </p:sp>
      <p:sp>
        <p:nvSpPr>
          <p:cNvPr id="41" name="Espaço Reservado para Conteúdo 4"/>
          <p:cNvSpPr txBox="1">
            <a:spLocks/>
          </p:cNvSpPr>
          <p:nvPr/>
        </p:nvSpPr>
        <p:spPr>
          <a:xfrm>
            <a:off x="1476550" y="2722704"/>
            <a:ext cx="1650610" cy="5234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sz="1400" dirty="0" smtClean="0"/>
              <a:t>Expression</a:t>
            </a:r>
            <a:endParaRPr lang="pt-BR" sz="1400" dirty="0"/>
          </a:p>
        </p:txBody>
      </p:sp>
      <p:sp>
        <p:nvSpPr>
          <p:cNvPr id="42" name="Espaço Reservado para Conteúdo 4"/>
          <p:cNvSpPr txBox="1">
            <a:spLocks/>
          </p:cNvSpPr>
          <p:nvPr/>
        </p:nvSpPr>
        <p:spPr>
          <a:xfrm>
            <a:off x="-3484" y="5105305"/>
            <a:ext cx="1561846" cy="5439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sz="1400" dirty="0" smtClean="0"/>
              <a:t>Expression</a:t>
            </a:r>
            <a:endParaRPr lang="pt-BR" sz="1400" dirty="0"/>
          </a:p>
        </p:txBody>
      </p:sp>
      <p:sp>
        <p:nvSpPr>
          <p:cNvPr id="44" name="Espaço Reservado para Conteúdo 4"/>
          <p:cNvSpPr txBox="1">
            <a:spLocks/>
          </p:cNvSpPr>
          <p:nvPr/>
        </p:nvSpPr>
        <p:spPr>
          <a:xfrm>
            <a:off x="2858675" y="5135764"/>
            <a:ext cx="1521584" cy="47410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sz="1400" dirty="0" smtClean="0"/>
              <a:t>Expression</a:t>
            </a:r>
            <a:endParaRPr lang="pt-BR" sz="1400" dirty="0"/>
          </a:p>
        </p:txBody>
      </p:sp>
      <p:cxnSp>
        <p:nvCxnSpPr>
          <p:cNvPr id="49" name="Conector reto 48"/>
          <p:cNvCxnSpPr>
            <a:stCxn id="44" idx="4"/>
            <a:endCxn id="52" idx="0"/>
          </p:cNvCxnSpPr>
          <p:nvPr/>
        </p:nvCxnSpPr>
        <p:spPr>
          <a:xfrm flipH="1">
            <a:off x="3614759" y="5609870"/>
            <a:ext cx="4708" cy="422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/>
          <p:cNvSpPr/>
          <p:nvPr/>
        </p:nvSpPr>
        <p:spPr>
          <a:xfrm>
            <a:off x="191010" y="6024638"/>
            <a:ext cx="1129131" cy="5443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</a:p>
          <a:p>
            <a:pPr algn="ctr"/>
            <a:r>
              <a:rPr lang="en-US" dirty="0" smtClean="0"/>
              <a:t>1</a:t>
            </a:r>
            <a:endParaRPr lang="pt-BR" dirty="0"/>
          </a:p>
        </p:txBody>
      </p:sp>
      <p:sp>
        <p:nvSpPr>
          <p:cNvPr id="52" name="Retângulo 51"/>
          <p:cNvSpPr/>
          <p:nvPr/>
        </p:nvSpPr>
        <p:spPr>
          <a:xfrm>
            <a:off x="3050193" y="6032610"/>
            <a:ext cx="1129131" cy="5443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</a:p>
          <a:p>
            <a:pPr algn="ctr"/>
            <a:r>
              <a:rPr lang="en-US" dirty="0" smtClean="0"/>
              <a:t>3</a:t>
            </a:r>
            <a:endParaRPr lang="pt-BR" dirty="0"/>
          </a:p>
        </p:txBody>
      </p:sp>
      <p:sp>
        <p:nvSpPr>
          <p:cNvPr id="53" name="Retângulo 52"/>
          <p:cNvSpPr/>
          <p:nvPr/>
        </p:nvSpPr>
        <p:spPr>
          <a:xfrm>
            <a:off x="1858431" y="5168605"/>
            <a:ext cx="886847" cy="4741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PLUS</a:t>
            </a:r>
          </a:p>
          <a:p>
            <a:pPr algn="ctr"/>
            <a:r>
              <a:rPr lang="en-US" dirty="0"/>
              <a:t>+</a:t>
            </a:r>
            <a:endParaRPr lang="pt-BR" dirty="0"/>
          </a:p>
        </p:txBody>
      </p:sp>
      <p:cxnSp>
        <p:nvCxnSpPr>
          <p:cNvPr id="13" name="Conector reto 12"/>
          <p:cNvCxnSpPr>
            <a:stCxn id="42" idx="4"/>
            <a:endCxn id="51" idx="0"/>
          </p:cNvCxnSpPr>
          <p:nvPr/>
        </p:nvCxnSpPr>
        <p:spPr>
          <a:xfrm flipH="1">
            <a:off x="755576" y="5649291"/>
            <a:ext cx="21863" cy="375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4" idx="4"/>
            <a:endCxn id="41" idx="0"/>
          </p:cNvCxnSpPr>
          <p:nvPr/>
        </p:nvCxnSpPr>
        <p:spPr>
          <a:xfrm flipH="1">
            <a:off x="2301855" y="1646648"/>
            <a:ext cx="1877468" cy="1076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spaço Reservado para Conteúdo 4"/>
          <p:cNvSpPr txBox="1">
            <a:spLocks/>
          </p:cNvSpPr>
          <p:nvPr/>
        </p:nvSpPr>
        <p:spPr>
          <a:xfrm>
            <a:off x="6514822" y="2718590"/>
            <a:ext cx="1650610" cy="5234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sz="1400" dirty="0" smtClean="0"/>
              <a:t>Expression</a:t>
            </a:r>
            <a:endParaRPr lang="pt-BR" sz="1400" dirty="0"/>
          </a:p>
        </p:txBody>
      </p:sp>
      <p:sp>
        <p:nvSpPr>
          <p:cNvPr id="57" name="Espaço Reservado para Conteúdo 4"/>
          <p:cNvSpPr txBox="1">
            <a:spLocks/>
          </p:cNvSpPr>
          <p:nvPr/>
        </p:nvSpPr>
        <p:spPr>
          <a:xfrm>
            <a:off x="7575648" y="5075757"/>
            <a:ext cx="1654260" cy="5047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sz="1400" dirty="0" smtClean="0"/>
              <a:t>Expression</a:t>
            </a:r>
            <a:endParaRPr lang="pt-BR" sz="1400" dirty="0"/>
          </a:p>
        </p:txBody>
      </p:sp>
      <p:sp>
        <p:nvSpPr>
          <p:cNvPr id="62" name="Retângulo 61"/>
          <p:cNvSpPr/>
          <p:nvPr/>
        </p:nvSpPr>
        <p:spPr>
          <a:xfrm>
            <a:off x="7838212" y="6032610"/>
            <a:ext cx="1129131" cy="5443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</a:p>
          <a:p>
            <a:pPr algn="ctr"/>
            <a:r>
              <a:rPr lang="en-US" dirty="0"/>
              <a:t>2</a:t>
            </a:r>
            <a:endParaRPr lang="pt-BR" dirty="0"/>
          </a:p>
        </p:txBody>
      </p:sp>
      <p:sp>
        <p:nvSpPr>
          <p:cNvPr id="63" name="Retângulo 62"/>
          <p:cNvSpPr/>
          <p:nvPr/>
        </p:nvSpPr>
        <p:spPr>
          <a:xfrm>
            <a:off x="6243562" y="5075757"/>
            <a:ext cx="927770" cy="4741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MINUS</a:t>
            </a:r>
          </a:p>
          <a:p>
            <a:pPr algn="ctr"/>
            <a:r>
              <a:rPr lang="en-US" dirty="0" smtClean="0"/>
              <a:t>-</a:t>
            </a:r>
            <a:endParaRPr lang="pt-BR" dirty="0"/>
          </a:p>
        </p:txBody>
      </p:sp>
      <p:cxnSp>
        <p:nvCxnSpPr>
          <p:cNvPr id="106" name="Conector reto 105"/>
          <p:cNvCxnSpPr>
            <a:stCxn id="57" idx="4"/>
            <a:endCxn id="62" idx="0"/>
          </p:cNvCxnSpPr>
          <p:nvPr/>
        </p:nvCxnSpPr>
        <p:spPr>
          <a:xfrm>
            <a:off x="8402778" y="5580481"/>
            <a:ext cx="0" cy="452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to 107"/>
          <p:cNvCxnSpPr>
            <a:stCxn id="4" idx="4"/>
            <a:endCxn id="76" idx="0"/>
          </p:cNvCxnSpPr>
          <p:nvPr/>
        </p:nvCxnSpPr>
        <p:spPr>
          <a:xfrm>
            <a:off x="4179323" y="1646648"/>
            <a:ext cx="1" cy="1123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to 109"/>
          <p:cNvCxnSpPr>
            <a:stCxn id="4" idx="4"/>
            <a:endCxn id="55" idx="0"/>
          </p:cNvCxnSpPr>
          <p:nvPr/>
        </p:nvCxnSpPr>
        <p:spPr>
          <a:xfrm>
            <a:off x="4179323" y="1646648"/>
            <a:ext cx="3160804" cy="1071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tângulo 111"/>
          <p:cNvSpPr/>
          <p:nvPr/>
        </p:nvSpPr>
        <p:spPr>
          <a:xfrm>
            <a:off x="107504" y="1031958"/>
            <a:ext cx="1296144" cy="4066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(1+3</a:t>
            </a:r>
            <a:r>
              <a:rPr lang="en-US" dirty="0" smtClean="0"/>
              <a:t>)*4(-2</a:t>
            </a:r>
            <a:r>
              <a:rPr lang="en-US" dirty="0" smtClean="0"/>
              <a:t>)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3301324" y="3867133"/>
            <a:ext cx="1129131" cy="5443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RIGHT</a:t>
            </a:r>
          </a:p>
          <a:p>
            <a:pPr algn="ctr"/>
            <a:r>
              <a:rPr lang="en-US" dirty="0"/>
              <a:t>)</a:t>
            </a:r>
            <a:endParaRPr lang="en-US" dirty="0" smtClean="0"/>
          </a:p>
        </p:txBody>
      </p:sp>
      <p:sp>
        <p:nvSpPr>
          <p:cNvPr id="34" name="Retângulo 33"/>
          <p:cNvSpPr/>
          <p:nvPr/>
        </p:nvSpPr>
        <p:spPr>
          <a:xfrm>
            <a:off x="102795" y="3886117"/>
            <a:ext cx="1129131" cy="5443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  <a:endParaRPr lang="en-US" dirty="0" smtClean="0"/>
          </a:p>
          <a:p>
            <a:pPr algn="ctr"/>
            <a:r>
              <a:rPr lang="en-US" dirty="0"/>
              <a:t>(</a:t>
            </a:r>
            <a:endParaRPr lang="pt-BR" dirty="0"/>
          </a:p>
        </p:txBody>
      </p:sp>
      <p:sp>
        <p:nvSpPr>
          <p:cNvPr id="35" name="Espaço Reservado para Conteúdo 4"/>
          <p:cNvSpPr txBox="1">
            <a:spLocks/>
          </p:cNvSpPr>
          <p:nvPr/>
        </p:nvSpPr>
        <p:spPr>
          <a:xfrm>
            <a:off x="1541063" y="3921249"/>
            <a:ext cx="1521584" cy="47410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sz="1400" dirty="0" smtClean="0"/>
              <a:t>Expression</a:t>
            </a:r>
            <a:endParaRPr lang="pt-BR" sz="1400" dirty="0"/>
          </a:p>
        </p:txBody>
      </p:sp>
      <p:cxnSp>
        <p:nvCxnSpPr>
          <p:cNvPr id="5" name="Conector reto 4"/>
          <p:cNvCxnSpPr>
            <a:stCxn id="41" idx="4"/>
            <a:endCxn id="34" idx="0"/>
          </p:cNvCxnSpPr>
          <p:nvPr/>
        </p:nvCxnSpPr>
        <p:spPr>
          <a:xfrm flipH="1">
            <a:off x="667361" y="3246196"/>
            <a:ext cx="1634494" cy="639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>
            <a:stCxn id="41" idx="4"/>
            <a:endCxn id="35" idx="0"/>
          </p:cNvCxnSpPr>
          <p:nvPr/>
        </p:nvCxnSpPr>
        <p:spPr>
          <a:xfrm>
            <a:off x="2301855" y="3246196"/>
            <a:ext cx="0" cy="675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>
            <a:stCxn id="41" idx="4"/>
            <a:endCxn id="33" idx="0"/>
          </p:cNvCxnSpPr>
          <p:nvPr/>
        </p:nvCxnSpPr>
        <p:spPr>
          <a:xfrm>
            <a:off x="2301855" y="3246196"/>
            <a:ext cx="1564035" cy="620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35" idx="4"/>
            <a:endCxn id="53" idx="0"/>
          </p:cNvCxnSpPr>
          <p:nvPr/>
        </p:nvCxnSpPr>
        <p:spPr>
          <a:xfrm>
            <a:off x="2301855" y="4395355"/>
            <a:ext cx="0" cy="773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35" idx="4"/>
          </p:cNvCxnSpPr>
          <p:nvPr/>
        </p:nvCxnSpPr>
        <p:spPr>
          <a:xfrm flipH="1">
            <a:off x="777439" y="4395355"/>
            <a:ext cx="1524416" cy="709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35" idx="4"/>
            <a:endCxn id="44" idx="0"/>
          </p:cNvCxnSpPr>
          <p:nvPr/>
        </p:nvCxnSpPr>
        <p:spPr>
          <a:xfrm>
            <a:off x="2301855" y="4395355"/>
            <a:ext cx="1317612" cy="740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tângulo 65"/>
          <p:cNvSpPr/>
          <p:nvPr/>
        </p:nvSpPr>
        <p:spPr>
          <a:xfrm>
            <a:off x="8169512" y="3820226"/>
            <a:ext cx="969779" cy="5443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RIGHT</a:t>
            </a:r>
          </a:p>
          <a:p>
            <a:pPr algn="ctr"/>
            <a:r>
              <a:rPr lang="en-US" dirty="0"/>
              <a:t>)</a:t>
            </a:r>
            <a:endParaRPr lang="en-US" dirty="0" smtClean="0"/>
          </a:p>
        </p:txBody>
      </p:sp>
      <p:sp>
        <p:nvSpPr>
          <p:cNvPr id="67" name="Retângulo 66"/>
          <p:cNvSpPr/>
          <p:nvPr/>
        </p:nvSpPr>
        <p:spPr>
          <a:xfrm>
            <a:off x="5385691" y="3796869"/>
            <a:ext cx="1129131" cy="5443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  <a:endParaRPr lang="en-US" dirty="0" smtClean="0"/>
          </a:p>
          <a:p>
            <a:pPr algn="ctr"/>
            <a:r>
              <a:rPr lang="en-US" dirty="0"/>
              <a:t>(</a:t>
            </a:r>
            <a:endParaRPr lang="pt-BR" dirty="0"/>
          </a:p>
        </p:txBody>
      </p:sp>
      <p:sp>
        <p:nvSpPr>
          <p:cNvPr id="68" name="Espaço Reservado para Conteúdo 4"/>
          <p:cNvSpPr txBox="1">
            <a:spLocks/>
          </p:cNvSpPr>
          <p:nvPr/>
        </p:nvSpPr>
        <p:spPr>
          <a:xfrm>
            <a:off x="6581590" y="3867133"/>
            <a:ext cx="1521584" cy="47410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sz="1400" dirty="0" smtClean="0"/>
              <a:t>Expression</a:t>
            </a:r>
            <a:endParaRPr lang="pt-BR" sz="1400" dirty="0"/>
          </a:p>
        </p:txBody>
      </p:sp>
      <p:cxnSp>
        <p:nvCxnSpPr>
          <p:cNvPr id="28" name="Conector reto 27"/>
          <p:cNvCxnSpPr/>
          <p:nvPr/>
        </p:nvCxnSpPr>
        <p:spPr>
          <a:xfrm flipH="1">
            <a:off x="5921656" y="3242082"/>
            <a:ext cx="1389870" cy="554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55" idx="4"/>
            <a:endCxn id="68" idx="0"/>
          </p:cNvCxnSpPr>
          <p:nvPr/>
        </p:nvCxnSpPr>
        <p:spPr>
          <a:xfrm>
            <a:off x="7340127" y="3242082"/>
            <a:ext cx="2255" cy="625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55" idx="4"/>
            <a:endCxn id="66" idx="0"/>
          </p:cNvCxnSpPr>
          <p:nvPr/>
        </p:nvCxnSpPr>
        <p:spPr>
          <a:xfrm>
            <a:off x="7340127" y="3242082"/>
            <a:ext cx="1314275" cy="57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>
            <a:stCxn id="68" idx="4"/>
            <a:endCxn id="57" idx="0"/>
          </p:cNvCxnSpPr>
          <p:nvPr/>
        </p:nvCxnSpPr>
        <p:spPr>
          <a:xfrm>
            <a:off x="7342382" y="4341239"/>
            <a:ext cx="1060396" cy="734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>
            <a:stCxn id="68" idx="4"/>
            <a:endCxn id="63" idx="0"/>
          </p:cNvCxnSpPr>
          <p:nvPr/>
        </p:nvCxnSpPr>
        <p:spPr>
          <a:xfrm flipH="1">
            <a:off x="6707447" y="4341239"/>
            <a:ext cx="634935" cy="734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tângulo 69"/>
          <p:cNvSpPr/>
          <p:nvPr/>
        </p:nvSpPr>
        <p:spPr>
          <a:xfrm>
            <a:off x="4999117" y="2750308"/>
            <a:ext cx="1129131" cy="5443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</a:p>
          <a:p>
            <a:pPr algn="ctr"/>
            <a:r>
              <a:rPr lang="en-US" dirty="0"/>
              <a:t>4</a:t>
            </a:r>
            <a:endParaRPr lang="pt-BR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5254548" y="854693"/>
            <a:ext cx="33810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Ao</a:t>
            </a:r>
            <a:r>
              <a:rPr lang="en-US" dirty="0" smtClean="0"/>
              <a:t> resolver entre </a:t>
            </a:r>
            <a:r>
              <a:rPr lang="en-US" dirty="0" err="1" smtClean="0"/>
              <a:t>aspas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direita</a:t>
            </a:r>
            <a:r>
              <a:rPr lang="en-US" dirty="0" smtClean="0"/>
              <a:t> a </a:t>
            </a:r>
            <a:r>
              <a:rPr lang="en-US" dirty="0" err="1" smtClean="0"/>
              <a:t>expressão</a:t>
            </a:r>
            <a:r>
              <a:rPr lang="en-US" dirty="0" smtClean="0"/>
              <a:t> </a:t>
            </a:r>
            <a:r>
              <a:rPr lang="en-US" dirty="0" err="1" smtClean="0"/>
              <a:t>espera</a:t>
            </a:r>
            <a:r>
              <a:rPr lang="en-US" dirty="0" smtClean="0"/>
              <a:t> um </a:t>
            </a:r>
            <a:r>
              <a:rPr lang="en-US" dirty="0" err="1" smtClean="0"/>
              <a:t>operador</a:t>
            </a:r>
            <a:r>
              <a:rPr lang="en-US" dirty="0" smtClean="0"/>
              <a:t> </a:t>
            </a:r>
            <a:r>
              <a:rPr lang="en-US" dirty="0" err="1" smtClean="0"/>
              <a:t>fora</a:t>
            </a:r>
            <a:r>
              <a:rPr lang="en-US" dirty="0" smtClean="0"/>
              <a:t> da </a:t>
            </a:r>
            <a:r>
              <a:rPr lang="en-US" dirty="0" err="1" smtClean="0"/>
              <a:t>aspa</a:t>
            </a:r>
            <a:r>
              <a:rPr lang="en-US" dirty="0" smtClean="0"/>
              <a:t> e </a:t>
            </a:r>
            <a:r>
              <a:rPr lang="en-US" dirty="0" err="1" smtClean="0"/>
              <a:t>não</a:t>
            </a:r>
            <a:r>
              <a:rPr lang="en-US" dirty="0" smtClean="0"/>
              <a:t> um </a:t>
            </a:r>
            <a:r>
              <a:rPr lang="en-US" dirty="0" err="1" smtClean="0"/>
              <a:t>número</a:t>
            </a:r>
            <a:r>
              <a:rPr lang="en-US" dirty="0" smtClean="0"/>
              <a:t>. </a:t>
            </a:r>
            <a:r>
              <a:rPr lang="en-US" dirty="0" err="1" smtClean="0"/>
              <a:t>Retorna</a:t>
            </a:r>
            <a:r>
              <a:rPr lang="en-US" dirty="0" smtClean="0"/>
              <a:t> “</a:t>
            </a:r>
            <a:r>
              <a:rPr lang="en-US" dirty="0" err="1" smtClean="0"/>
              <a:t>Sintaxe</a:t>
            </a:r>
            <a:r>
              <a:rPr lang="en-US" dirty="0" smtClean="0"/>
              <a:t> Error!” </a:t>
            </a:r>
            <a:r>
              <a:rPr lang="en-US" dirty="0" err="1" smtClean="0"/>
              <a:t>pois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exste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regra</a:t>
            </a:r>
            <a:r>
              <a:rPr lang="en-US" dirty="0" smtClean="0"/>
              <a:t> </a:t>
            </a:r>
            <a:r>
              <a:rPr lang="en-US" dirty="0" err="1" smtClean="0"/>
              <a:t>pré</a:t>
            </a:r>
            <a:r>
              <a:rPr lang="en-US" dirty="0" smtClean="0"/>
              <a:t> </a:t>
            </a:r>
            <a:r>
              <a:rPr lang="en-US" dirty="0" err="1" smtClean="0"/>
              <a:t>estabelecida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.</a:t>
            </a:r>
            <a:endParaRPr lang="pt-BR" dirty="0"/>
          </a:p>
        </p:txBody>
      </p:sp>
      <p:sp>
        <p:nvSpPr>
          <p:cNvPr id="78" name="Seta em curva para a direita 77"/>
          <p:cNvSpPr/>
          <p:nvPr/>
        </p:nvSpPr>
        <p:spPr>
          <a:xfrm>
            <a:off x="4572000" y="1646648"/>
            <a:ext cx="682548" cy="12062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3" name="Título 1"/>
          <p:cNvSpPr txBox="1">
            <a:spLocks/>
          </p:cNvSpPr>
          <p:nvPr/>
        </p:nvSpPr>
        <p:spPr>
          <a:xfrm flipH="1">
            <a:off x="1262349" y="127212"/>
            <a:ext cx="6861893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Á</a:t>
            </a:r>
            <a:r>
              <a:rPr lang="pt-BR" dirty="0" err="1" smtClean="0"/>
              <a:t>rvore</a:t>
            </a:r>
            <a:r>
              <a:rPr lang="pt-BR" dirty="0" smtClean="0"/>
              <a:t> sintática gerada </a:t>
            </a:r>
            <a:endParaRPr lang="pt-BR" dirty="0"/>
          </a:p>
        </p:txBody>
      </p:sp>
      <p:sp>
        <p:nvSpPr>
          <p:cNvPr id="79" name="Retângulo 78"/>
          <p:cNvSpPr/>
          <p:nvPr/>
        </p:nvSpPr>
        <p:spPr>
          <a:xfrm>
            <a:off x="-29183" y="662626"/>
            <a:ext cx="1505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7º </a:t>
            </a:r>
            <a:r>
              <a:rPr lang="en-US" dirty="0" err="1"/>
              <a:t>Expressão</a:t>
            </a:r>
            <a:r>
              <a:rPr lang="en-US" dirty="0"/>
              <a:t>: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448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Adjacê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829</TotalTime>
  <Words>236</Words>
  <Application>Microsoft Office PowerPoint</Application>
  <PresentationFormat>Apresentação na tela (4:3)</PresentationFormat>
  <Paragraphs>154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Adjacência</vt:lpstr>
      <vt:lpstr>Árvore sintática</vt:lpstr>
      <vt:lpstr>Árvore sintática gerada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Calc.l</dc:title>
  <dc:creator>WEVERTON_PERDIGÃO</dc:creator>
  <cp:lastModifiedBy>WEVERTON_PERDIGÃO</cp:lastModifiedBy>
  <cp:revision>43</cp:revision>
  <dcterms:created xsi:type="dcterms:W3CDTF">2013-05-17T18:37:18Z</dcterms:created>
  <dcterms:modified xsi:type="dcterms:W3CDTF">2013-05-18T21:04:08Z</dcterms:modified>
</cp:coreProperties>
</file>