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3F7BF-4978-408F-A6AE-C1707C705281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621C-7EE1-42A7-BD05-8612E4FDD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5784"/>
          <a:stretch>
            <a:fillRect/>
          </a:stretch>
        </p:blipFill>
        <p:spPr bwMode="auto">
          <a:xfrm>
            <a:off x="-36512" y="1673424"/>
            <a:ext cx="703797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6672"/>
            <a:ext cx="5831384" cy="87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79512" y="116632"/>
            <a:ext cx="479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SIKLUS TRAFFIC LIGHT DI PERSIMPANGAN TELLO</a:t>
            </a:r>
            <a:endParaRPr lang="en-US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0"/>
            <a:ext cx="1028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6012160" y="1484784"/>
            <a:ext cx="2808312" cy="972108"/>
            <a:chOff x="5724128" y="4977172"/>
            <a:chExt cx="3312368" cy="1476164"/>
          </a:xfrm>
        </p:grpSpPr>
        <p:grpSp>
          <p:nvGrpSpPr>
            <p:cNvPr id="22" name="Group 21"/>
            <p:cNvGrpSpPr/>
            <p:nvPr/>
          </p:nvGrpSpPr>
          <p:grpSpPr>
            <a:xfrm>
              <a:off x="5724128" y="4977172"/>
              <a:ext cx="3142865" cy="467365"/>
              <a:chOff x="5724128" y="4977172"/>
              <a:chExt cx="3142865" cy="4673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724128" y="4977172"/>
                <a:ext cx="813388" cy="46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CurrGs</a:t>
                </a:r>
                <a:endParaRPr lang="en-US" sz="14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76256" y="4977172"/>
                <a:ext cx="1027343" cy="46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OutFuzzy</a:t>
                </a:r>
                <a:endParaRPr lang="en-US" sz="1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316416" y="4977172"/>
                <a:ext cx="550577" cy="46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GsP</a:t>
                </a:r>
                <a:endParaRPr lang="en-US" sz="1400" b="1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796136" y="5373216"/>
              <a:ext cx="3240360" cy="1080120"/>
              <a:chOff x="5796136" y="5373216"/>
              <a:chExt cx="3240360" cy="108012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796136" y="5373216"/>
                <a:ext cx="792088" cy="1080120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87</a:t>
                </a:r>
                <a:endParaRPr lang="en-US" sz="1050" b="1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092280" y="5373216"/>
                <a:ext cx="792088" cy="1080120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?</a:t>
                </a:r>
                <a:endParaRPr lang="en-US" sz="2400" b="1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8244408" y="5373216"/>
                <a:ext cx="792088" cy="1080120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?</a:t>
                </a:r>
                <a:endParaRPr lang="en-US" sz="2400" b="1" dirty="0"/>
              </a:p>
            </p:txBody>
          </p:sp>
          <p:sp>
            <p:nvSpPr>
              <p:cNvPr id="20" name="Plus 19"/>
              <p:cNvSpPr/>
              <p:nvPr/>
            </p:nvSpPr>
            <p:spPr>
              <a:xfrm>
                <a:off x="6660232" y="5661248"/>
                <a:ext cx="360040" cy="504056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Equal 20"/>
              <p:cNvSpPr/>
              <p:nvPr/>
            </p:nvSpPr>
            <p:spPr>
              <a:xfrm>
                <a:off x="7956376" y="5805264"/>
                <a:ext cx="216024" cy="216024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860032" y="5337212"/>
            <a:ext cx="2808312" cy="972108"/>
            <a:chOff x="5724128" y="4977172"/>
            <a:chExt cx="3312368" cy="1476164"/>
          </a:xfrm>
        </p:grpSpPr>
        <p:grpSp>
          <p:nvGrpSpPr>
            <p:cNvPr id="26" name="Group 21"/>
            <p:cNvGrpSpPr/>
            <p:nvPr/>
          </p:nvGrpSpPr>
          <p:grpSpPr>
            <a:xfrm>
              <a:off x="5724128" y="4977172"/>
              <a:ext cx="3142865" cy="467365"/>
              <a:chOff x="5724128" y="4977172"/>
              <a:chExt cx="3142865" cy="467365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724128" y="4977172"/>
                <a:ext cx="813388" cy="46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CurrGs</a:t>
                </a:r>
                <a:endParaRPr lang="en-US" sz="1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76256" y="4977172"/>
                <a:ext cx="1027343" cy="46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OutFuzzy</a:t>
                </a:r>
                <a:endParaRPr lang="en-US" sz="1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16416" y="4977172"/>
                <a:ext cx="550577" cy="46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GsP</a:t>
                </a:r>
                <a:endParaRPr lang="en-US" sz="1400" b="1" dirty="0"/>
              </a:p>
            </p:txBody>
          </p:sp>
        </p:grpSp>
        <p:grpSp>
          <p:nvGrpSpPr>
            <p:cNvPr id="27" name="Group 22"/>
            <p:cNvGrpSpPr/>
            <p:nvPr/>
          </p:nvGrpSpPr>
          <p:grpSpPr>
            <a:xfrm>
              <a:off x="5796136" y="5373216"/>
              <a:ext cx="3240360" cy="1080120"/>
              <a:chOff x="5796136" y="5373216"/>
              <a:chExt cx="3240360" cy="108012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796136" y="5373216"/>
                <a:ext cx="792088" cy="1080120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33</a:t>
                </a:r>
                <a:endParaRPr lang="en-US" sz="1050" b="1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092280" y="5373216"/>
                <a:ext cx="792088" cy="1080120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?</a:t>
                </a:r>
                <a:endParaRPr lang="en-US" sz="2400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8244408" y="5373216"/>
                <a:ext cx="792088" cy="1080120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?</a:t>
                </a:r>
                <a:endParaRPr lang="en-US" sz="2400" b="1" dirty="0"/>
              </a:p>
            </p:txBody>
          </p:sp>
          <p:sp>
            <p:nvSpPr>
              <p:cNvPr id="31" name="Plus 30"/>
              <p:cNvSpPr/>
              <p:nvPr/>
            </p:nvSpPr>
            <p:spPr>
              <a:xfrm>
                <a:off x="6660232" y="5661248"/>
                <a:ext cx="360040" cy="504056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Equal 31"/>
              <p:cNvSpPr/>
              <p:nvPr/>
            </p:nvSpPr>
            <p:spPr>
              <a:xfrm>
                <a:off x="7956376" y="5805264"/>
                <a:ext cx="216024" cy="216024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084169" y="4077072"/>
            <a:ext cx="3059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 algn="just">
              <a:buFont typeface="Arial" pitchFamily="34" charset="0"/>
              <a:buChar char="•"/>
            </a:pPr>
            <a:r>
              <a:rPr lang="en-US" sz="1100" b="1" dirty="0" err="1" smtClean="0"/>
              <a:t>CurrGs</a:t>
            </a:r>
            <a:r>
              <a:rPr lang="en-US" sz="1100" dirty="0" smtClean="0"/>
              <a:t> = Lama </a:t>
            </a:r>
            <a:r>
              <a:rPr lang="en-US" sz="1100" dirty="0" err="1" smtClean="0"/>
              <a:t>menyala</a:t>
            </a:r>
            <a:r>
              <a:rPr lang="en-US" sz="1100" dirty="0" smtClean="0"/>
              <a:t> </a:t>
            </a:r>
            <a:r>
              <a:rPr lang="en-US" sz="1100" dirty="0" err="1" smtClean="0"/>
              <a:t>Lampu</a:t>
            </a:r>
            <a:r>
              <a:rPr lang="en-US" sz="1100" dirty="0" smtClean="0"/>
              <a:t> </a:t>
            </a:r>
            <a:r>
              <a:rPr lang="en-US" sz="1100" dirty="0" err="1" smtClean="0"/>
              <a:t>hijau</a:t>
            </a:r>
            <a:r>
              <a:rPr lang="en-US" sz="1100" dirty="0" smtClean="0"/>
              <a:t> </a:t>
            </a:r>
            <a:r>
              <a:rPr lang="en-US" sz="1100" dirty="0" err="1" smtClean="0"/>
              <a:t>saat</a:t>
            </a:r>
            <a:r>
              <a:rPr lang="en-US" sz="1100" dirty="0" smtClean="0"/>
              <a:t> </a:t>
            </a:r>
            <a:r>
              <a:rPr lang="en-US" sz="1100" dirty="0" err="1" smtClean="0"/>
              <a:t>ini</a:t>
            </a:r>
            <a:endParaRPr lang="en-US" sz="1100" dirty="0" smtClean="0"/>
          </a:p>
          <a:p>
            <a:pPr marL="92075" indent="-92075" algn="just">
              <a:buFont typeface="Arial" pitchFamily="34" charset="0"/>
              <a:buChar char="•"/>
            </a:pPr>
            <a:r>
              <a:rPr lang="en-US" sz="1100" b="1" dirty="0" err="1" smtClean="0"/>
              <a:t>OutFuzzy</a:t>
            </a:r>
            <a:r>
              <a:rPr lang="en-US" sz="1100" dirty="0" smtClean="0"/>
              <a:t> = </a:t>
            </a:r>
            <a:r>
              <a:rPr lang="en-US" sz="1100" dirty="0" err="1" smtClean="0"/>
              <a:t>menambah</a:t>
            </a:r>
            <a:r>
              <a:rPr lang="en-US" sz="1100" dirty="0" smtClean="0"/>
              <a:t> </a:t>
            </a:r>
            <a:r>
              <a:rPr lang="en-US" sz="1100" dirty="0" err="1" smtClean="0"/>
              <a:t>atau</a:t>
            </a:r>
            <a:r>
              <a:rPr lang="en-US" sz="1100" dirty="0" smtClean="0"/>
              <a:t> </a:t>
            </a:r>
            <a:r>
              <a:rPr lang="en-US" sz="1100" dirty="0" err="1" smtClean="0"/>
              <a:t>mengurangi</a:t>
            </a:r>
            <a:endParaRPr lang="en-US" sz="1100" dirty="0" smtClean="0"/>
          </a:p>
          <a:p>
            <a:pPr marL="92075" indent="-92075" algn="just">
              <a:buFont typeface="Arial" pitchFamily="34" charset="0"/>
              <a:buChar char="•"/>
            </a:pPr>
            <a:r>
              <a:rPr lang="en-US" sz="1100" b="1" dirty="0" err="1" smtClean="0"/>
              <a:t>GsP</a:t>
            </a:r>
            <a:r>
              <a:rPr lang="en-US" sz="1100" dirty="0" smtClean="0"/>
              <a:t> = Lama </a:t>
            </a:r>
            <a:r>
              <a:rPr lang="en-US" sz="1100" dirty="0" err="1" smtClean="0"/>
              <a:t>menyala</a:t>
            </a:r>
            <a:r>
              <a:rPr lang="en-US" sz="1100" dirty="0" smtClean="0"/>
              <a:t> </a:t>
            </a:r>
            <a:r>
              <a:rPr lang="en-US" sz="1100" dirty="0" err="1" smtClean="0"/>
              <a:t>lampu</a:t>
            </a:r>
            <a:r>
              <a:rPr lang="en-US" sz="1100" dirty="0" smtClean="0"/>
              <a:t> </a:t>
            </a:r>
            <a:r>
              <a:rPr lang="en-US" sz="1100" dirty="0" err="1" smtClean="0"/>
              <a:t>hijau</a:t>
            </a:r>
            <a:r>
              <a:rPr lang="en-US" sz="1100" dirty="0" smtClean="0"/>
              <a:t> </a:t>
            </a:r>
            <a:r>
              <a:rPr lang="en-US" sz="1100" dirty="0" err="1" smtClean="0"/>
              <a:t>yg</a:t>
            </a:r>
            <a:r>
              <a:rPr lang="en-US" sz="1100" dirty="0" smtClean="0"/>
              <a:t> </a:t>
            </a:r>
            <a:r>
              <a:rPr lang="en-US" sz="1100" dirty="0" err="1" smtClean="0"/>
              <a:t>telah</a:t>
            </a:r>
            <a:r>
              <a:rPr lang="en-US" sz="1100" dirty="0" smtClean="0"/>
              <a:t> </a:t>
            </a:r>
            <a:r>
              <a:rPr lang="en-US" sz="1100" dirty="0" err="1" smtClean="0"/>
              <a:t>disesuaikan</a:t>
            </a:r>
            <a:endParaRPr lang="en-US" sz="1100" dirty="0" smtClean="0"/>
          </a:p>
          <a:p>
            <a:pPr marL="92075" indent="-92075" algn="just">
              <a:buFont typeface="Arial" pitchFamily="34" charset="0"/>
              <a:buChar char="•"/>
            </a:pPr>
            <a:r>
              <a:rPr lang="en-US" sz="1100" dirty="0" err="1" smtClean="0"/>
              <a:t>Jika</a:t>
            </a:r>
            <a:r>
              <a:rPr lang="en-US" sz="1100" dirty="0" smtClean="0"/>
              <a:t> </a:t>
            </a:r>
            <a:r>
              <a:rPr lang="en-US" sz="1100" dirty="0" err="1" smtClean="0"/>
              <a:t>OutFuzzy</a:t>
            </a:r>
            <a:r>
              <a:rPr lang="en-US" sz="1100" dirty="0" smtClean="0"/>
              <a:t> (-) </a:t>
            </a:r>
            <a:r>
              <a:rPr lang="en-US" sz="1100" dirty="0" err="1" smtClean="0"/>
              <a:t>berarti</a:t>
            </a:r>
            <a:r>
              <a:rPr lang="en-US" sz="1100" dirty="0" smtClean="0"/>
              <a:t> </a:t>
            </a:r>
            <a:r>
              <a:rPr lang="en-US" sz="1100" dirty="0" err="1" smtClean="0"/>
              <a:t>ada</a:t>
            </a:r>
            <a:r>
              <a:rPr lang="en-US" sz="1100" dirty="0" smtClean="0"/>
              <a:t> </a:t>
            </a:r>
            <a:r>
              <a:rPr lang="en-US" sz="1100" dirty="0" err="1" smtClean="0"/>
              <a:t>pengurangan</a:t>
            </a:r>
            <a:endParaRPr lang="en-US" sz="1100" dirty="0" smtClean="0"/>
          </a:p>
          <a:p>
            <a:pPr marL="92075" indent="-92075" algn="just">
              <a:buFont typeface="Arial" pitchFamily="34" charset="0"/>
              <a:buChar char="•"/>
            </a:pPr>
            <a:r>
              <a:rPr lang="en-US" sz="1100" dirty="0" err="1" smtClean="0"/>
              <a:t>Jika</a:t>
            </a:r>
            <a:r>
              <a:rPr lang="en-US" sz="1100" dirty="0" smtClean="0"/>
              <a:t> </a:t>
            </a:r>
            <a:r>
              <a:rPr lang="en-US" sz="1100" dirty="0" err="1" smtClean="0"/>
              <a:t>OutFuzzt</a:t>
            </a:r>
            <a:r>
              <a:rPr lang="en-US" sz="1100" dirty="0" smtClean="0"/>
              <a:t> (+) </a:t>
            </a:r>
            <a:r>
              <a:rPr lang="en-US" sz="1100" dirty="0" err="1" smtClean="0"/>
              <a:t>berati</a:t>
            </a:r>
            <a:r>
              <a:rPr lang="en-US" sz="1100" dirty="0" smtClean="0"/>
              <a:t> </a:t>
            </a:r>
            <a:r>
              <a:rPr lang="en-US" sz="1100" dirty="0" err="1" smtClean="0"/>
              <a:t>ada</a:t>
            </a:r>
            <a:r>
              <a:rPr lang="en-US" sz="1100" dirty="0" smtClean="0"/>
              <a:t> </a:t>
            </a:r>
            <a:r>
              <a:rPr lang="en-US" sz="1100" dirty="0" err="1" smtClean="0"/>
              <a:t>penambahan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619672" y="1700808"/>
            <a:ext cx="15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Usulan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59632" y="548680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5796136" y="476672"/>
            <a:ext cx="1728192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35696" y="476672"/>
            <a:ext cx="3744416" cy="4536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4033" y="620688"/>
            <a:ext cx="1301623" cy="36004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InputQP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4033" y="1066347"/>
            <a:ext cx="1301623" cy="36004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InputQL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033" y="1512006"/>
            <a:ext cx="1301623" cy="36004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InputAr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15716" y="620688"/>
            <a:ext cx="1656184" cy="12241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Fuzzifikasi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15716" y="2132856"/>
            <a:ext cx="1656184" cy="12241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Fuzzy </a:t>
            </a:r>
          </a:p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Inference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15716" y="3645024"/>
            <a:ext cx="1656184" cy="12241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Defuzzifikasi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192997" y="5301208"/>
            <a:ext cx="1301623" cy="3600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Ext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>
            <a:stCxn id="7" idx="3"/>
          </p:cNvCxnSpPr>
          <p:nvPr/>
        </p:nvCxnSpPr>
        <p:spPr>
          <a:xfrm>
            <a:off x="1475656" y="800708"/>
            <a:ext cx="540000" cy="1800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15" idx="1"/>
          </p:cNvCxnSpPr>
          <p:nvPr/>
        </p:nvCxnSpPr>
        <p:spPr>
          <a:xfrm flipV="1">
            <a:off x="1475656" y="1232756"/>
            <a:ext cx="54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</p:cNvCxnSpPr>
          <p:nvPr/>
        </p:nvCxnSpPr>
        <p:spPr>
          <a:xfrm flipV="1">
            <a:off x="1475656" y="1628800"/>
            <a:ext cx="540000" cy="632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43808" y="1844824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43808" y="3356992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8" idx="0"/>
          </p:cNvCxnSpPr>
          <p:nvPr/>
        </p:nvCxnSpPr>
        <p:spPr>
          <a:xfrm>
            <a:off x="2843808" y="4869160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139952" y="2276872"/>
            <a:ext cx="1301623" cy="9361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Rules</a:t>
            </a:r>
          </a:p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Base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71900" y="2492896"/>
            <a:ext cx="46805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71900" y="2996952"/>
            <a:ext cx="468052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06720" y="548680"/>
            <a:ext cx="122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Fuzzy Logic</a:t>
            </a:r>
          </a:p>
          <a:p>
            <a:pPr algn="ctr"/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6048164" y="620688"/>
            <a:ext cx="1224136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Curr_Gs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048164" y="1412776"/>
            <a:ext cx="1224136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Ext_Fuzzy</a:t>
            </a:r>
            <a:endParaRPr lang="en-US" sz="15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Elbow Connector 63"/>
          <p:cNvCxnSpPr>
            <a:stCxn id="18" idx="3"/>
            <a:endCxn id="62" idx="1"/>
          </p:cNvCxnSpPr>
          <p:nvPr/>
        </p:nvCxnSpPr>
        <p:spPr>
          <a:xfrm flipV="1">
            <a:off x="3494620" y="1628800"/>
            <a:ext cx="2553544" cy="3852428"/>
          </a:xfrm>
          <a:prstGeom prst="bentConnector3">
            <a:avLst>
              <a:gd name="adj1" fmla="val 8680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48164" y="2204864"/>
            <a:ext cx="1224136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Gs_Ext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Straight Arrow Connector 69"/>
          <p:cNvCxnSpPr>
            <a:stCxn id="61" idx="2"/>
            <a:endCxn id="62" idx="0"/>
          </p:cNvCxnSpPr>
          <p:nvPr/>
        </p:nvCxnSpPr>
        <p:spPr>
          <a:xfrm>
            <a:off x="6660232" y="105273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2"/>
            <a:endCxn id="66" idx="0"/>
          </p:cNvCxnSpPr>
          <p:nvPr/>
        </p:nvCxnSpPr>
        <p:spPr>
          <a:xfrm>
            <a:off x="6660232" y="184482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32240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(+)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732240" y="18448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(=)</a:t>
            </a:r>
            <a:endParaRPr lang="en-US" b="1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1871"/>
            <a:ext cx="466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Straight Arrow Connector 77"/>
          <p:cNvCxnSpPr>
            <a:stCxn id="66" idx="3"/>
            <a:endCxn id="76" idx="1"/>
          </p:cNvCxnSpPr>
          <p:nvPr/>
        </p:nvCxnSpPr>
        <p:spPr>
          <a:xfrm flipV="1">
            <a:off x="7272300" y="2413834"/>
            <a:ext cx="540060" cy="7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619672" y="1458650"/>
            <a:ext cx="5544616" cy="5256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4033" y="1602666"/>
            <a:ext cx="1301623" cy="36004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InputQP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4033" y="2048325"/>
            <a:ext cx="1301623" cy="36004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InputQL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033" y="2493984"/>
            <a:ext cx="1301623" cy="36004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InputAr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99692" y="1602666"/>
            <a:ext cx="1656184" cy="12241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Fuzzifikasi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9692" y="3114834"/>
            <a:ext cx="1656184" cy="12241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Fuzzy </a:t>
            </a:r>
          </a:p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Inference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99692" y="4627002"/>
            <a:ext cx="1656184" cy="12241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Defuzzifikasi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76973" y="6283186"/>
            <a:ext cx="1301623" cy="3600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Ext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>
            <a:stCxn id="7" idx="3"/>
          </p:cNvCxnSpPr>
          <p:nvPr/>
        </p:nvCxnSpPr>
        <p:spPr>
          <a:xfrm>
            <a:off x="1475656" y="1782686"/>
            <a:ext cx="288032" cy="108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15" idx="1"/>
          </p:cNvCxnSpPr>
          <p:nvPr/>
        </p:nvCxnSpPr>
        <p:spPr>
          <a:xfrm flipV="1">
            <a:off x="1475656" y="2214734"/>
            <a:ext cx="3240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</p:cNvCxnSpPr>
          <p:nvPr/>
        </p:nvCxnSpPr>
        <p:spPr>
          <a:xfrm flipV="1">
            <a:off x="1475656" y="2610778"/>
            <a:ext cx="288032" cy="632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27784" y="2826802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27784" y="4338970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8" idx="0"/>
          </p:cNvCxnSpPr>
          <p:nvPr/>
        </p:nvCxnSpPr>
        <p:spPr>
          <a:xfrm>
            <a:off x="2627784" y="5851138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774433" y="3258850"/>
            <a:ext cx="1301623" cy="9361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Rules</a:t>
            </a:r>
          </a:p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Base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455876" y="3474874"/>
            <a:ext cx="3240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55876" y="3978930"/>
            <a:ext cx="324036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90696" y="1530658"/>
            <a:ext cx="122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Fuzzy Logic</a:t>
            </a:r>
          </a:p>
          <a:p>
            <a:pPr algn="ctr"/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5436096" y="1602666"/>
            <a:ext cx="1224136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Curr_Gs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436096" y="2394754"/>
            <a:ext cx="1224136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Ext_Fuzzy</a:t>
            </a:r>
            <a:endParaRPr lang="en-US" sz="15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Elbow Connector 63"/>
          <p:cNvCxnSpPr>
            <a:stCxn id="18" idx="3"/>
            <a:endCxn id="62" idx="1"/>
          </p:cNvCxnSpPr>
          <p:nvPr/>
        </p:nvCxnSpPr>
        <p:spPr>
          <a:xfrm flipV="1">
            <a:off x="3278596" y="2610778"/>
            <a:ext cx="2157500" cy="3852428"/>
          </a:xfrm>
          <a:prstGeom prst="bentConnector3">
            <a:avLst>
              <a:gd name="adj1" fmla="val 910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436096" y="3186842"/>
            <a:ext cx="1224136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Gs_Ext</a:t>
            </a:r>
            <a:endParaRPr lang="en-US" sz="1600" b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Straight Arrow Connector 69"/>
          <p:cNvCxnSpPr>
            <a:stCxn id="61" idx="2"/>
            <a:endCxn id="62" idx="0"/>
          </p:cNvCxnSpPr>
          <p:nvPr/>
        </p:nvCxnSpPr>
        <p:spPr>
          <a:xfrm>
            <a:off x="6048164" y="20347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2"/>
            <a:endCxn id="66" idx="0"/>
          </p:cNvCxnSpPr>
          <p:nvPr/>
        </p:nvCxnSpPr>
        <p:spPr>
          <a:xfrm>
            <a:off x="6048164" y="282680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84168" y="20347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(+)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084168" y="28268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(=)</a:t>
            </a:r>
            <a:endParaRPr lang="en-US" b="1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949610"/>
            <a:ext cx="466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Straight Arrow Connector 77"/>
          <p:cNvCxnSpPr>
            <a:stCxn id="66" idx="3"/>
            <a:endCxn id="76" idx="1"/>
          </p:cNvCxnSpPr>
          <p:nvPr/>
        </p:nvCxnSpPr>
        <p:spPr>
          <a:xfrm>
            <a:off x="6660232" y="3402866"/>
            <a:ext cx="1224136" cy="87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993502"/>
            <a:ext cx="108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Webpage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563888" y="993502"/>
            <a:ext cx="115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Raspberry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80312" y="993502"/>
            <a:ext cx="1763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ctr">
              <a:buFont typeface="Arial" pitchFamily="34" charset="0"/>
              <a:buChar char="•"/>
            </a:pPr>
            <a:r>
              <a:rPr lang="en-US" b="1" dirty="0" smtClean="0"/>
              <a:t>Canvas Python</a:t>
            </a:r>
          </a:p>
          <a:p>
            <a:pPr marL="174625" indent="-174625" algn="ctr">
              <a:buFont typeface="Arial" pitchFamily="34" charset="0"/>
              <a:buChar char="•"/>
            </a:pPr>
            <a:r>
              <a:rPr lang="en-US" b="1" dirty="0" smtClean="0"/>
              <a:t>Webpage</a:t>
            </a:r>
          </a:p>
          <a:p>
            <a:pPr marL="174625" indent="-174625" algn="ctr"/>
            <a:r>
              <a:rPr lang="en-US" dirty="0" smtClean="0"/>
              <a:t>(</a:t>
            </a:r>
            <a:r>
              <a:rPr lang="en-US" dirty="0" err="1" smtClean="0"/>
              <a:t>terlihat</a:t>
            </a:r>
            <a:r>
              <a:rPr lang="en-US" dirty="0" smtClean="0"/>
              <a:t> timer)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00800" y="5059050"/>
            <a:ext cx="19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b="1" dirty="0" err="1" smtClean="0"/>
              <a:t>Miniatur</a:t>
            </a:r>
            <a:r>
              <a:rPr lang="en-US" b="1" dirty="0" smtClean="0"/>
              <a:t> </a:t>
            </a:r>
            <a:r>
              <a:rPr lang="en-US" b="1" dirty="0" err="1" smtClean="0"/>
              <a:t>Persimpangan</a:t>
            </a:r>
            <a:r>
              <a:rPr lang="en-US" b="1" dirty="0" smtClean="0"/>
              <a:t> </a:t>
            </a:r>
            <a:r>
              <a:rPr lang="en-US" b="1" dirty="0" err="1" smtClean="0"/>
              <a:t>Tello</a:t>
            </a:r>
            <a:r>
              <a:rPr lang="en-US" b="1" dirty="0" smtClean="0"/>
              <a:t> </a:t>
            </a:r>
            <a:r>
              <a:rPr lang="en-US" b="1" dirty="0" err="1" smtClean="0"/>
              <a:t>dilengkapi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Lampu</a:t>
            </a:r>
            <a:r>
              <a:rPr lang="en-US" b="1" dirty="0" smtClean="0"/>
              <a:t> LED</a:t>
            </a:r>
            <a:endParaRPr lang="en-US" b="1" dirty="0" smtClean="0"/>
          </a:p>
        </p:txBody>
      </p:sp>
      <p:cxnSp>
        <p:nvCxnSpPr>
          <p:cNvPr id="57" name="Straight Arrow Connector 56"/>
          <p:cNvCxnSpPr>
            <a:stCxn id="76" idx="0"/>
          </p:cNvCxnSpPr>
          <p:nvPr/>
        </p:nvCxnSpPr>
        <p:spPr>
          <a:xfrm flipH="1" flipV="1">
            <a:off x="8100392" y="1962706"/>
            <a:ext cx="0" cy="9869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6" idx="2"/>
          </p:cNvCxnSpPr>
          <p:nvPr/>
        </p:nvCxnSpPr>
        <p:spPr>
          <a:xfrm flipH="1">
            <a:off x="8100392" y="3873535"/>
            <a:ext cx="0" cy="1041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364088" y="4150236"/>
            <a:ext cx="17281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Curr_Gs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err="1" smtClean="0">
                <a:sym typeface="Wingdings" pitchFamily="2" charset="2"/>
              </a:rPr>
              <a:t>Konstanta</a:t>
            </a:r>
            <a:r>
              <a:rPr lang="en-US" sz="1200" dirty="0" smtClean="0">
                <a:sym typeface="Wingdings" pitchFamily="2" charset="2"/>
              </a:rPr>
              <a:t> </a:t>
            </a:r>
          </a:p>
          <a:p>
            <a:r>
              <a:rPr lang="en-US" sz="1200" dirty="0" smtClean="0">
                <a:sym typeface="Wingdings" pitchFamily="2" charset="2"/>
              </a:rPr>
              <a:t>Lama </a:t>
            </a:r>
            <a:r>
              <a:rPr lang="en-US" sz="1200" dirty="0" err="1" smtClean="0">
                <a:sym typeface="Wingdings" pitchFamily="2" charset="2"/>
              </a:rPr>
              <a:t>Lampu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hijau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menyala</a:t>
            </a:r>
            <a:endParaRPr lang="en-US" sz="1200" dirty="0" smtClean="0">
              <a:sym typeface="Wingdings" pitchFamily="2" charset="2"/>
            </a:endParaRPr>
          </a:p>
          <a:p>
            <a:pPr marL="87313" indent="-87313">
              <a:buFontTx/>
              <a:buChar char="-"/>
            </a:pPr>
            <a:r>
              <a:rPr lang="en-US" sz="1200" dirty="0" smtClean="0">
                <a:sym typeface="Wingdings" pitchFamily="2" charset="2"/>
              </a:rPr>
              <a:t>87 </a:t>
            </a:r>
            <a:r>
              <a:rPr lang="en-US" sz="1200" dirty="0" err="1" smtClean="0">
                <a:sym typeface="Wingdings" pitchFamily="2" charset="2"/>
              </a:rPr>
              <a:t>detik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untuk</a:t>
            </a:r>
            <a:r>
              <a:rPr lang="en-US" sz="1200" dirty="0" smtClean="0">
                <a:sym typeface="Wingdings" pitchFamily="2" charset="2"/>
              </a:rPr>
              <a:t> Jl. </a:t>
            </a:r>
            <a:r>
              <a:rPr lang="en-US" sz="1200" dirty="0" err="1" smtClean="0">
                <a:sym typeface="Wingdings" pitchFamily="2" charset="2"/>
              </a:rPr>
              <a:t>Perintis</a:t>
            </a:r>
            <a:endParaRPr lang="en-US" sz="1200" dirty="0" smtClean="0">
              <a:sym typeface="Wingdings" pitchFamily="2" charset="2"/>
            </a:endParaRPr>
          </a:p>
          <a:p>
            <a:pPr marL="87313" indent="-87313">
              <a:buFontTx/>
              <a:buChar char="-"/>
            </a:pPr>
            <a:r>
              <a:rPr lang="en-US" sz="1200" dirty="0" smtClean="0"/>
              <a:t>33 </a:t>
            </a:r>
            <a:r>
              <a:rPr lang="en-US" sz="1200" dirty="0" err="1" smtClean="0"/>
              <a:t>detik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Jl. </a:t>
            </a:r>
            <a:r>
              <a:rPr lang="en-US" sz="1200" dirty="0" err="1" smtClean="0"/>
              <a:t>Leimena</a:t>
            </a:r>
            <a:endParaRPr lang="en-US" sz="1200" dirty="0" smtClean="0"/>
          </a:p>
          <a:p>
            <a:r>
              <a:rPr lang="en-US" sz="1200" b="1" dirty="0" err="1" smtClean="0"/>
              <a:t>Gs_Ext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itchFamily="2" charset="2"/>
              </a:rPr>
              <a:t> Lama </a:t>
            </a:r>
            <a:r>
              <a:rPr lang="en-US" sz="1200" dirty="0" err="1" smtClean="0">
                <a:sym typeface="Wingdings" pitchFamily="2" charset="2"/>
              </a:rPr>
              <a:t>Lampu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hijau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disesuaikan</a:t>
            </a:r>
            <a:r>
              <a:rPr lang="en-US" sz="1200" dirty="0" smtClean="0">
                <a:sym typeface="Wingdings" pitchFamily="2" charset="2"/>
              </a:rPr>
              <a:t>. Variable </a:t>
            </a:r>
            <a:r>
              <a:rPr lang="en-US" sz="1200" dirty="0" err="1" smtClean="0">
                <a:sym typeface="Wingdings" pitchFamily="2" charset="2"/>
              </a:rPr>
              <a:t>ini</a:t>
            </a:r>
            <a:r>
              <a:rPr lang="en-US" sz="1200" dirty="0" smtClean="0">
                <a:sym typeface="Wingdings" pitchFamily="2" charset="2"/>
              </a:rPr>
              <a:t> yang </a:t>
            </a:r>
            <a:r>
              <a:rPr lang="en-US" sz="1200" dirty="0" err="1" smtClean="0">
                <a:sym typeface="Wingdings" pitchFamily="2" charset="2"/>
              </a:rPr>
              <a:t>menjadi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acuan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lamanya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penyalaan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lampu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hijau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pada</a:t>
            </a:r>
            <a:r>
              <a:rPr lang="en-US" sz="1200" dirty="0" smtClean="0">
                <a:sym typeface="Wingdings" pitchFamily="2" charset="2"/>
              </a:rPr>
              <a:t> </a:t>
            </a:r>
            <a:r>
              <a:rPr lang="en-US" sz="1200" dirty="0" err="1" smtClean="0">
                <a:sym typeface="Wingdings" pitchFamily="2" charset="2"/>
              </a:rPr>
              <a:t>modul</a:t>
            </a:r>
            <a:r>
              <a:rPr lang="en-US" sz="1200" dirty="0" smtClean="0">
                <a:sym typeface="Wingdings" pitchFamily="2" charset="2"/>
              </a:rPr>
              <a:t> traffic light</a:t>
            </a:r>
            <a:endParaRPr lang="en-US" sz="1200" dirty="0"/>
          </a:p>
        </p:txBody>
      </p:sp>
      <p:sp>
        <p:nvSpPr>
          <p:cNvPr id="69" name="Right Arrow 68"/>
          <p:cNvSpPr/>
          <p:nvPr/>
        </p:nvSpPr>
        <p:spPr>
          <a:xfrm>
            <a:off x="539552" y="72008"/>
            <a:ext cx="7848872" cy="5486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155904" y="692696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OUTPUT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496" y="773088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INPUT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152</Words>
  <Application>Microsoft Office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6</cp:revision>
  <dcterms:created xsi:type="dcterms:W3CDTF">2015-09-04T21:50:26Z</dcterms:created>
  <dcterms:modified xsi:type="dcterms:W3CDTF">2015-09-08T06:52:44Z</dcterms:modified>
</cp:coreProperties>
</file>