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Merriweather"/>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D9E97B-1CC1-4B71-898C-47B39E1AC3FB}">
  <a:tblStyle styleId="{53D9E97B-1CC1-4B71-898C-47B39E1AC3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633032-CF13-4CC0-ACBA-CB2EA37A7AA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Merriweather-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Merriweather-italic.fntdata"/><Relationship Id="rId21" Type="http://schemas.openxmlformats.org/officeDocument/2006/relationships/slide" Target="slides/slide15.xml"/><Relationship Id="rId65"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Merriweather-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4979fdc7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4979fdc7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4979fdc7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4979fdc7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4979fdc76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979fdc76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4979fdc7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4979fdc7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979fdc7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979fdc7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979fdc76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979fdc76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979fdc7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979fdc7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979fdc7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979fdc7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979fdc7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979fdc7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4979fdc7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979fdc7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979fd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979fd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4979fdc76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4979fdc76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979fdc7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979fdc7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979fdc7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979fdc7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4979fdc76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4979fdc7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4979fdc76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4979fdc7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4979fdc76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979fdc7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4979fdc7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979fdc7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4979fdc7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4979fdc7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4979fdc7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4979fdc7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4979fdc7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4979fdc7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979fdc7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979fdc7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4979fdc7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4979fdc7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4979fdc7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4979fdc7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4979fdc76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4979fdc76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4979fdc76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4979fdc76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4979fdc76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4979fdc76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4979fdc7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4979fdc7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4979fdc7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4979fdc7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4979fdc7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4979fdc7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4979fdc76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4979fdc76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4979fdc76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979fdc76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979fdc7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979fdc7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4979fdc7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4979fdc7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4979fdc76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4979fdc7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4979fdc7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4979fdc7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4979fdc7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4979fdc7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4979fdc76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4979fdc76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4979fdc7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4979fdc7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4979fdc76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4979fdc76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84979fdc76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4979fdc76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4979fdc76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4979fdc76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4979fdc7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4979fdc7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979fdc7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979fdc7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4979fdc76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4979fdc76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4979fdc7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4979fdc7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4979fdc76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4979fdc76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4979fdc7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4979fdc7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979fdc7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979fdc7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4979fdc7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4979fdc7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979fdc76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979fdc76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979fdc7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979fdc7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w.cms.go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36675" y="525050"/>
            <a:ext cx="8520600" cy="17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Opioid Prescription Prediction</a:t>
            </a:r>
            <a:endParaRPr sz="4900"/>
          </a:p>
        </p:txBody>
      </p:sp>
      <p:sp>
        <p:nvSpPr>
          <p:cNvPr id="65" name="Google Shape;65;p13"/>
          <p:cNvSpPr txBox="1"/>
          <p:nvPr>
            <p:ph idx="1" type="subTitle"/>
          </p:nvPr>
        </p:nvSpPr>
        <p:spPr>
          <a:xfrm>
            <a:off x="670200" y="2089550"/>
            <a:ext cx="7803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Smart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160725"/>
            <a:ext cx="8520600" cy="9639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3400">
                <a:solidFill>
                  <a:srgbClr val="FFFFFF"/>
                </a:solidFill>
                <a:latin typeface="Times New Roman"/>
                <a:ea typeface="Times New Roman"/>
                <a:cs typeface="Times New Roman"/>
                <a:sym typeface="Times New Roman"/>
              </a:rPr>
              <a:t>Looking at the data with a focus on the States</a:t>
            </a:r>
            <a:endParaRPr sz="3400">
              <a:solidFill>
                <a:srgbClr val="FFFFFF"/>
              </a:solidFill>
            </a:endParaRPr>
          </a:p>
        </p:txBody>
      </p:sp>
      <p:sp>
        <p:nvSpPr>
          <p:cNvPr id="119" name="Google Shape;119;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0" name="Google Shape;120;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Prescriptions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Total Opioids</a:t>
            </a:r>
            <a:endParaRPr/>
          </a:p>
          <a:p>
            <a:pPr indent="0" lvl="0" marL="0" rtl="0" algn="l">
              <a:spcBef>
                <a:spcPts val="160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152400" y="1275075"/>
            <a:ext cx="4626774" cy="3944624"/>
          </a:xfrm>
          <a:prstGeom prst="rect">
            <a:avLst/>
          </a:prstGeom>
          <a:noFill/>
          <a:ln>
            <a:noFill/>
          </a:ln>
        </p:spPr>
      </p:pic>
      <p:graphicFrame>
        <p:nvGraphicFramePr>
          <p:cNvPr id="122" name="Google Shape;122;p22"/>
          <p:cNvGraphicFramePr/>
          <p:nvPr/>
        </p:nvGraphicFramePr>
        <p:xfrm>
          <a:off x="6628463" y="2070475"/>
          <a:ext cx="3000000" cy="3000000"/>
        </p:xfrm>
        <a:graphic>
          <a:graphicData uri="http://schemas.openxmlformats.org/drawingml/2006/table">
            <a:tbl>
              <a:tblPr>
                <a:noFill/>
                <a:tableStyleId>{53D9E97B-1CC1-4B71-898C-47B39E1AC3FB}</a:tableStyleId>
              </a:tblPr>
              <a:tblGrid>
                <a:gridCol w="407775"/>
              </a:tblGrid>
              <a:tr h="39620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123" name="Google Shape;123;p22"/>
          <p:cNvGraphicFramePr/>
          <p:nvPr/>
        </p:nvGraphicFramePr>
        <p:xfrm>
          <a:off x="6640913" y="3656425"/>
          <a:ext cx="3000000" cy="3000000"/>
        </p:xfrm>
        <a:graphic>
          <a:graphicData uri="http://schemas.openxmlformats.org/drawingml/2006/table">
            <a:tbl>
              <a:tblPr>
                <a:noFill/>
                <a:tableStyleId>{53D9E97B-1CC1-4B71-898C-47B39E1AC3FB}</a:tableStyleId>
              </a:tblPr>
              <a:tblGrid>
                <a:gridCol w="382850"/>
              </a:tblGrid>
              <a:tr h="381000">
                <a:tc>
                  <a:txBody>
                    <a:bodyPr/>
                    <a:lstStyle/>
                    <a:p>
                      <a:pPr indent="0" lvl="0" marL="0" rtl="0" algn="l">
                        <a:spcBef>
                          <a:spcPts val="0"/>
                        </a:spcBef>
                        <a:spcAft>
                          <a:spcPts val="0"/>
                        </a:spcAft>
                        <a:buNone/>
                      </a:pPr>
                      <a:r>
                        <a:t/>
                      </a:r>
                      <a:endParaRPr/>
                    </a:p>
                  </a:txBody>
                  <a:tcPr marT="91425" marB="91425" marR="91425" marL="91425">
                    <a:solidFill>
                      <a:srgbClr val="0000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160725"/>
            <a:ext cx="8520600" cy="96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FFFFFF"/>
                </a:solidFill>
                <a:latin typeface="Arial"/>
                <a:ea typeface="Arial"/>
                <a:cs typeface="Arial"/>
                <a:sym typeface="Arial"/>
              </a:rPr>
              <a:t>We then grouped the states into 4 geographical categories represented by: North East, Central, South and West. Each region consists of either 12-13 states within their groups. Below</a:t>
            </a:r>
            <a:r>
              <a:rPr b="1" lang="en" sz="1300">
                <a:solidFill>
                  <a:srgbClr val="FFFFFF"/>
                </a:solidFill>
                <a:latin typeface="Arial"/>
                <a:ea typeface="Arial"/>
                <a:cs typeface="Arial"/>
                <a:sym typeface="Arial"/>
              </a:rPr>
              <a:t> </a:t>
            </a:r>
            <a:r>
              <a:rPr lang="en" sz="1300">
                <a:solidFill>
                  <a:srgbClr val="FFFFFF"/>
                </a:solidFill>
                <a:latin typeface="Arial"/>
                <a:ea typeface="Arial"/>
                <a:cs typeface="Arial"/>
                <a:sym typeface="Arial"/>
              </a:rPr>
              <a:t> shows a pie chart of the breakdown of our results.</a:t>
            </a:r>
            <a:endParaRPr sz="3600">
              <a:solidFill>
                <a:srgbClr val="FFFFFF"/>
              </a:solidFill>
            </a:endParaRPr>
          </a:p>
        </p:txBody>
      </p:sp>
      <p:sp>
        <p:nvSpPr>
          <p:cNvPr id="129" name="Google Shape;129;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1832375" y="1505700"/>
            <a:ext cx="5486400" cy="307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651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Arial"/>
                <a:ea typeface="Arial"/>
                <a:cs typeface="Arial"/>
                <a:sym typeface="Arial"/>
              </a:rPr>
              <a:t>Specialties</a:t>
            </a:r>
            <a:endParaRPr sz="3500">
              <a:latin typeface="Arial"/>
              <a:ea typeface="Arial"/>
              <a:cs typeface="Arial"/>
              <a:sym typeface="Arial"/>
            </a:endParaRPr>
          </a:p>
          <a:p>
            <a:pPr indent="0" lvl="0" marL="0" rtl="0" algn="ctr">
              <a:spcBef>
                <a:spcPts val="0"/>
              </a:spcBef>
              <a:spcAft>
                <a:spcPts val="0"/>
              </a:spcAft>
              <a:buNone/>
            </a:pPr>
            <a:r>
              <a:rPr lang="en" sz="1600">
                <a:latin typeface="Arial"/>
                <a:ea typeface="Arial"/>
                <a:cs typeface="Arial"/>
                <a:sym typeface="Arial"/>
              </a:rPr>
              <a:t>(value counts)</a:t>
            </a:r>
            <a:endParaRPr sz="1600">
              <a:latin typeface="Arial"/>
              <a:ea typeface="Arial"/>
              <a:cs typeface="Arial"/>
              <a:sym typeface="Arial"/>
            </a:endParaRPr>
          </a:p>
        </p:txBody>
      </p:sp>
      <p:sp>
        <p:nvSpPr>
          <p:cNvPr id="136" name="Google Shape;136;p24"/>
          <p:cNvSpPr txBox="1"/>
          <p:nvPr/>
        </p:nvSpPr>
        <p:spPr>
          <a:xfrm>
            <a:off x="107150" y="1446600"/>
            <a:ext cx="35361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Hematology/Oncology                                             214</a:t>
            </a:r>
            <a:endParaRPr sz="1050">
              <a:highlight>
                <a:srgbClr val="FFFFFF"/>
              </a:highlight>
            </a:endParaRPr>
          </a:p>
          <a:p>
            <a:pPr indent="0" lvl="0" marL="0" rtl="0" algn="l">
              <a:spcBef>
                <a:spcPts val="0"/>
              </a:spcBef>
              <a:spcAft>
                <a:spcPts val="0"/>
              </a:spcAft>
              <a:buNone/>
            </a:pPr>
            <a:r>
              <a:rPr lang="en" sz="1050">
                <a:highlight>
                  <a:srgbClr val="FFFFFF"/>
                </a:highlight>
              </a:rPr>
              <a:t>Physical Medicine and Rehabilitation                      195</a:t>
            </a:r>
            <a:endParaRPr sz="1050">
              <a:highlight>
                <a:srgbClr val="FFFFFF"/>
              </a:highlight>
            </a:endParaRPr>
          </a:p>
          <a:p>
            <a:pPr indent="0" lvl="0" marL="0" rtl="0" algn="l">
              <a:spcBef>
                <a:spcPts val="0"/>
              </a:spcBef>
              <a:spcAft>
                <a:spcPts val="0"/>
              </a:spcAft>
              <a:buNone/>
            </a:pPr>
            <a:r>
              <a:rPr lang="en" sz="1050">
                <a:highlight>
                  <a:srgbClr val="FFFFFF"/>
                </a:highlight>
              </a:rPr>
              <a:t>General Practice                                                      176</a:t>
            </a:r>
            <a:endParaRPr sz="1050">
              <a:highlight>
                <a:srgbClr val="FFFFFF"/>
              </a:highlight>
            </a:endParaRPr>
          </a:p>
          <a:p>
            <a:pPr indent="0" lvl="0" marL="0" rtl="0" algn="l">
              <a:spcBef>
                <a:spcPts val="0"/>
              </a:spcBef>
              <a:spcAft>
                <a:spcPts val="0"/>
              </a:spcAft>
              <a:buNone/>
            </a:pPr>
            <a:r>
              <a:rPr lang="en" sz="1050">
                <a:highlight>
                  <a:srgbClr val="FFFFFF"/>
                </a:highlight>
              </a:rPr>
              <a:t>Endocrinology                                                          152</a:t>
            </a:r>
            <a:endParaRPr sz="1050">
              <a:highlight>
                <a:srgbClr val="FFFFFF"/>
              </a:highlight>
            </a:endParaRPr>
          </a:p>
          <a:p>
            <a:pPr indent="0" lvl="0" marL="0" rtl="0" algn="l">
              <a:spcBef>
                <a:spcPts val="0"/>
              </a:spcBef>
              <a:spcAft>
                <a:spcPts val="0"/>
              </a:spcAft>
              <a:buNone/>
            </a:pPr>
            <a:r>
              <a:rPr lang="en" sz="1050">
                <a:highlight>
                  <a:srgbClr val="FFFFFF"/>
                </a:highlight>
              </a:rPr>
              <a:t>Pediatric Medicine                                                   144</a:t>
            </a:r>
            <a:endParaRPr sz="1050">
              <a:highlight>
                <a:srgbClr val="FFFFFF"/>
              </a:highlight>
            </a:endParaRPr>
          </a:p>
          <a:p>
            <a:pPr indent="0" lvl="0" marL="0" rtl="0" algn="l">
              <a:spcBef>
                <a:spcPts val="0"/>
              </a:spcBef>
              <a:spcAft>
                <a:spcPts val="0"/>
              </a:spcAft>
              <a:buNone/>
            </a:pPr>
            <a:r>
              <a:rPr lang="en" sz="1050">
                <a:highlight>
                  <a:srgbClr val="FFFFFF"/>
                </a:highlight>
              </a:rPr>
              <a:t>Oral Surgery (dentists only)                                     140</a:t>
            </a:r>
            <a:endParaRPr sz="1050">
              <a:highlight>
                <a:srgbClr val="FFFFFF"/>
              </a:highlight>
            </a:endParaRPr>
          </a:p>
          <a:p>
            <a:pPr indent="0" lvl="0" marL="0" rtl="0" algn="l">
              <a:spcBef>
                <a:spcPts val="0"/>
              </a:spcBef>
              <a:spcAft>
                <a:spcPts val="0"/>
              </a:spcAft>
              <a:buNone/>
            </a:pPr>
            <a:r>
              <a:rPr lang="en" sz="1050">
                <a:highlight>
                  <a:srgbClr val="FFFFFF"/>
                </a:highlight>
              </a:rPr>
              <a:t>Anesthesiology                                                        138</a:t>
            </a:r>
            <a:endParaRPr sz="1050">
              <a:highlight>
                <a:srgbClr val="FFFFFF"/>
              </a:highlight>
            </a:endParaRPr>
          </a:p>
          <a:p>
            <a:pPr indent="0" lvl="0" marL="0" rtl="0" algn="l">
              <a:spcBef>
                <a:spcPts val="0"/>
              </a:spcBef>
              <a:spcAft>
                <a:spcPts val="0"/>
              </a:spcAft>
              <a:buNone/>
            </a:pPr>
            <a:r>
              <a:rPr lang="en" sz="1050">
                <a:highlight>
                  <a:srgbClr val="FFFFFF"/>
                </a:highlight>
              </a:rPr>
              <a:t>Rheumatology                                                         130</a:t>
            </a:r>
            <a:endParaRPr sz="1050">
              <a:highlight>
                <a:srgbClr val="FFFFFF"/>
              </a:highlight>
            </a:endParaRPr>
          </a:p>
          <a:p>
            <a:pPr indent="0" lvl="0" marL="0" rtl="0" algn="l">
              <a:spcBef>
                <a:spcPts val="0"/>
              </a:spcBef>
              <a:spcAft>
                <a:spcPts val="0"/>
              </a:spcAft>
              <a:buNone/>
            </a:pPr>
            <a:r>
              <a:rPr lang="en" sz="1050">
                <a:highlight>
                  <a:srgbClr val="FFFFFF"/>
                </a:highlight>
              </a:rPr>
              <a:t>Allergy/Immunology                                                 119</a:t>
            </a:r>
            <a:endParaRPr sz="1050">
              <a:highlight>
                <a:srgbClr val="FFFFFF"/>
              </a:highlight>
            </a:endParaRPr>
          </a:p>
          <a:p>
            <a:pPr indent="0" lvl="0" marL="0" rtl="0" algn="l">
              <a:spcBef>
                <a:spcPts val="0"/>
              </a:spcBef>
              <a:spcAft>
                <a:spcPts val="0"/>
              </a:spcAft>
              <a:buNone/>
            </a:pPr>
            <a:r>
              <a:rPr lang="en" sz="1050">
                <a:highlight>
                  <a:srgbClr val="FFFFFF"/>
                </a:highlight>
              </a:rPr>
              <a:t>Infectious Disease                                                   117</a:t>
            </a:r>
            <a:endParaRPr sz="1050">
              <a:highlight>
                <a:srgbClr val="FFFFFF"/>
              </a:highlight>
            </a:endParaRPr>
          </a:p>
          <a:p>
            <a:pPr indent="0" lvl="0" marL="0" rtl="0" algn="l">
              <a:spcBef>
                <a:spcPts val="0"/>
              </a:spcBef>
              <a:spcAft>
                <a:spcPts val="0"/>
              </a:spcAft>
              <a:buNone/>
            </a:pPr>
            <a:r>
              <a:rPr lang="en" sz="1050">
                <a:highlight>
                  <a:srgbClr val="FFFFFF"/>
                </a:highlight>
              </a:rPr>
              <a:t>Plastic and Reconstructive Surgery                          99</a:t>
            </a:r>
            <a:endParaRPr sz="1050">
              <a:highlight>
                <a:srgbClr val="FFFFFF"/>
              </a:highlight>
            </a:endParaRPr>
          </a:p>
          <a:p>
            <a:pPr indent="0" lvl="0" marL="0" rtl="0" algn="l">
              <a:spcBef>
                <a:spcPts val="0"/>
              </a:spcBef>
              <a:spcAft>
                <a:spcPts val="0"/>
              </a:spcAft>
              <a:buNone/>
            </a:pPr>
            <a:r>
              <a:rPr lang="en" sz="1050">
                <a:highlight>
                  <a:srgbClr val="FFFFFF"/>
                </a:highlight>
              </a:rPr>
              <a:t>Radiation Oncology                                                  87</a:t>
            </a:r>
            <a:endParaRPr sz="1050">
              <a:highlight>
                <a:srgbClr val="FFFFFF"/>
              </a:highlight>
            </a:endParaRPr>
          </a:p>
          <a:p>
            <a:pPr indent="0" lvl="0" marL="0" rtl="0" algn="l">
              <a:spcBef>
                <a:spcPts val="0"/>
              </a:spcBef>
              <a:spcAft>
                <a:spcPts val="0"/>
              </a:spcAft>
              <a:buNone/>
            </a:pPr>
            <a:r>
              <a:rPr lang="en" sz="1050">
                <a:highlight>
                  <a:srgbClr val="FFFFFF"/>
                </a:highlight>
              </a:rPr>
              <a:t>Medical Oncology                                                     84</a:t>
            </a:r>
            <a:endParaRPr sz="1050">
              <a:highlight>
                <a:srgbClr val="FFFFFF"/>
              </a:highlight>
            </a:endParaRPr>
          </a:p>
          <a:p>
            <a:pPr indent="0" lvl="0" marL="0" rtl="0" algn="l">
              <a:spcBef>
                <a:spcPts val="0"/>
              </a:spcBef>
              <a:spcAft>
                <a:spcPts val="0"/>
              </a:spcAft>
              <a:buNone/>
            </a:pPr>
            <a:r>
              <a:rPr lang="en" sz="1050">
                <a:highlight>
                  <a:srgbClr val="FFFFFF"/>
                </a:highlight>
              </a:rPr>
              <a:t>Neurosurgery                                                            82</a:t>
            </a:r>
            <a:endParaRPr sz="1050">
              <a:highlight>
                <a:srgbClr val="FFFFFF"/>
              </a:highlight>
            </a:endParaRPr>
          </a:p>
          <a:p>
            <a:pPr indent="0" lvl="0" marL="0" rtl="0" algn="l">
              <a:spcBef>
                <a:spcPts val="0"/>
              </a:spcBef>
              <a:spcAft>
                <a:spcPts val="0"/>
              </a:spcAft>
              <a:buNone/>
            </a:pPr>
            <a:r>
              <a:rPr lang="en" sz="1050">
                <a:highlight>
                  <a:srgbClr val="FFFFFF"/>
                </a:highlight>
              </a:rPr>
              <a:t>Certified Clinical Nurse Specialist                             70</a:t>
            </a:r>
            <a:endParaRPr sz="1050">
              <a:highlight>
                <a:srgbClr val="FFFFFF"/>
              </a:highlight>
            </a:endParaRPr>
          </a:p>
          <a:p>
            <a:pPr indent="0" lvl="0" marL="0" rtl="0" algn="l">
              <a:spcBef>
                <a:spcPts val="0"/>
              </a:spcBef>
              <a:spcAft>
                <a:spcPts val="0"/>
              </a:spcAft>
              <a:buNone/>
            </a:pPr>
            <a:r>
              <a:rPr lang="en" sz="1050">
                <a:highlight>
                  <a:srgbClr val="FFFFFF"/>
                </a:highlight>
              </a:rPr>
              <a:t>Vascular Surgery                                                       65</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Geriatric Medicine                                                     59</a:t>
            </a:r>
            <a:endParaRPr sz="1050">
              <a:highlight>
                <a:srgbClr val="FFFFFF"/>
              </a:highlight>
            </a:endParaRPr>
          </a:p>
          <a:p>
            <a:pPr indent="0" lvl="0" marL="0" rtl="0" algn="l">
              <a:spcBef>
                <a:spcPts val="0"/>
              </a:spcBef>
              <a:spcAft>
                <a:spcPts val="0"/>
              </a:spcAft>
              <a:buNone/>
            </a:pPr>
            <a:r>
              <a:rPr lang="en" sz="1050">
                <a:highlight>
                  <a:srgbClr val="FFFFFF"/>
                </a:highlight>
              </a:rPr>
              <a:t>Nephrology                                                               233</a:t>
            </a:r>
            <a:endParaRPr sz="1050">
              <a:highlight>
                <a:srgbClr val="FFFFFF"/>
              </a:highlight>
            </a:endParaRPr>
          </a:p>
          <a:p>
            <a:pPr indent="0" lvl="0" marL="0" rtl="0" algn="l">
              <a:spcBef>
                <a:spcPts val="0"/>
              </a:spcBef>
              <a:spcAft>
                <a:spcPts val="0"/>
              </a:spcAft>
              <a:buNone/>
            </a:pPr>
            <a:r>
              <a:rPr lang="en" sz="1050">
                <a:highlight>
                  <a:srgbClr val="FFFFFF"/>
                </a:highlight>
              </a:rPr>
              <a:t>Psychiatry &amp; Neurology                                            263</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
        <p:nvSpPr>
          <p:cNvPr id="137" name="Google Shape;137;p24"/>
          <p:cNvSpPr txBox="1"/>
          <p:nvPr/>
        </p:nvSpPr>
        <p:spPr>
          <a:xfrm>
            <a:off x="4489850" y="1382300"/>
            <a:ext cx="44256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Internal Medicine                                               3162</a:t>
            </a:r>
            <a:endParaRPr sz="1050">
              <a:highlight>
                <a:srgbClr val="FFFFFF"/>
              </a:highlight>
            </a:endParaRPr>
          </a:p>
          <a:p>
            <a:pPr indent="0" lvl="0" marL="0" rtl="0" algn="l">
              <a:spcBef>
                <a:spcPts val="0"/>
              </a:spcBef>
              <a:spcAft>
                <a:spcPts val="0"/>
              </a:spcAft>
              <a:buNone/>
            </a:pPr>
            <a:r>
              <a:rPr lang="en" sz="1050">
                <a:highlight>
                  <a:srgbClr val="FFFFFF"/>
                </a:highlight>
              </a:rPr>
              <a:t>Family Practice                                                  2967</a:t>
            </a:r>
            <a:endParaRPr sz="1050">
              <a:highlight>
                <a:srgbClr val="FFFFFF"/>
              </a:highlight>
            </a:endParaRPr>
          </a:p>
          <a:p>
            <a:pPr indent="0" lvl="0" marL="0" rtl="0" algn="l">
              <a:spcBef>
                <a:spcPts val="0"/>
              </a:spcBef>
              <a:spcAft>
                <a:spcPts val="0"/>
              </a:spcAft>
              <a:buNone/>
            </a:pPr>
            <a:r>
              <a:rPr lang="en" sz="1050">
                <a:highlight>
                  <a:srgbClr val="FFFFFF"/>
                </a:highlight>
              </a:rPr>
              <a:t>Dentist                                                          	 2771</a:t>
            </a:r>
            <a:endParaRPr sz="1050">
              <a:highlight>
                <a:srgbClr val="FFFFFF"/>
              </a:highlight>
            </a:endParaRPr>
          </a:p>
          <a:p>
            <a:pPr indent="0" lvl="0" marL="0" rtl="0" algn="l">
              <a:spcBef>
                <a:spcPts val="0"/>
              </a:spcBef>
              <a:spcAft>
                <a:spcPts val="0"/>
              </a:spcAft>
              <a:buNone/>
            </a:pPr>
            <a:r>
              <a:rPr lang="en" sz="1050">
                <a:highlight>
                  <a:srgbClr val="FFFFFF"/>
                </a:highlight>
              </a:rPr>
              <a:t>Nurse Practitioner                                              2511</a:t>
            </a:r>
            <a:endParaRPr sz="1050">
              <a:highlight>
                <a:srgbClr val="FFFFFF"/>
              </a:highlight>
            </a:endParaRPr>
          </a:p>
          <a:p>
            <a:pPr indent="0" lvl="0" marL="0" rtl="0" algn="l">
              <a:spcBef>
                <a:spcPts val="0"/>
              </a:spcBef>
              <a:spcAft>
                <a:spcPts val="0"/>
              </a:spcAft>
              <a:buNone/>
            </a:pPr>
            <a:r>
              <a:rPr lang="en" sz="1050">
                <a:highlight>
                  <a:srgbClr val="FFFFFF"/>
                </a:highlight>
              </a:rPr>
              <a:t>Physician Assistant                                            1838</a:t>
            </a:r>
            <a:endParaRPr sz="1050">
              <a:highlight>
                <a:srgbClr val="FFFFFF"/>
              </a:highlight>
            </a:endParaRPr>
          </a:p>
          <a:p>
            <a:pPr indent="0" lvl="0" marL="0" rtl="0" algn="l">
              <a:spcBef>
                <a:spcPts val="0"/>
              </a:spcBef>
              <a:spcAft>
                <a:spcPts val="0"/>
              </a:spcAft>
              <a:buNone/>
            </a:pPr>
            <a:r>
              <a:rPr lang="en" sz="1050">
                <a:highlight>
                  <a:srgbClr val="FFFFFF"/>
                </a:highlight>
              </a:rPr>
              <a:t>Emergency Medicine                                         1081</a:t>
            </a:r>
            <a:endParaRPr sz="1050">
              <a:highlight>
                <a:srgbClr val="FFFFFF"/>
              </a:highlight>
            </a:endParaRPr>
          </a:p>
          <a:p>
            <a:pPr indent="0" lvl="0" marL="0" rtl="0" algn="l">
              <a:spcBef>
                <a:spcPts val="0"/>
              </a:spcBef>
              <a:spcAft>
                <a:spcPts val="0"/>
              </a:spcAft>
              <a:buNone/>
            </a:pPr>
            <a:r>
              <a:rPr lang="en" sz="1050">
                <a:highlight>
                  <a:srgbClr val="FFFFFF"/>
                </a:highlight>
              </a:rPr>
              <a:t>Psychiatry                                                          686</a:t>
            </a:r>
            <a:endParaRPr sz="1050">
              <a:highlight>
                <a:srgbClr val="FFFFFF"/>
              </a:highlight>
            </a:endParaRPr>
          </a:p>
          <a:p>
            <a:pPr indent="0" lvl="0" marL="0" rtl="0" algn="l">
              <a:spcBef>
                <a:spcPts val="0"/>
              </a:spcBef>
              <a:spcAft>
                <a:spcPts val="0"/>
              </a:spcAft>
              <a:buNone/>
            </a:pPr>
            <a:r>
              <a:rPr lang="en" sz="1050">
                <a:highlight>
                  <a:srgbClr val="FFFFFF"/>
                </a:highlight>
              </a:rPr>
              <a:t>Cardiology                                                          679</a:t>
            </a:r>
            <a:endParaRPr sz="1050">
              <a:highlight>
                <a:srgbClr val="FFFFFF"/>
              </a:highlight>
            </a:endParaRPr>
          </a:p>
          <a:p>
            <a:pPr indent="0" lvl="0" marL="0" rtl="0" algn="l">
              <a:spcBef>
                <a:spcPts val="0"/>
              </a:spcBef>
              <a:spcAft>
                <a:spcPts val="0"/>
              </a:spcAft>
              <a:buNone/>
            </a:pPr>
            <a:r>
              <a:rPr lang="en" sz="1050">
                <a:highlight>
                  <a:srgbClr val="FFFFFF"/>
                </a:highlight>
              </a:rPr>
              <a:t>Obstetrics/Gynecology                                       606</a:t>
            </a:r>
            <a:endParaRPr sz="1050">
              <a:highlight>
                <a:srgbClr val="FFFFFF"/>
              </a:highlight>
            </a:endParaRPr>
          </a:p>
          <a:p>
            <a:pPr indent="0" lvl="0" marL="0" rtl="0" algn="l">
              <a:spcBef>
                <a:spcPts val="0"/>
              </a:spcBef>
              <a:spcAft>
                <a:spcPts val="0"/>
              </a:spcAft>
              <a:buNone/>
            </a:pPr>
            <a:r>
              <a:rPr lang="en" sz="1050">
                <a:highlight>
                  <a:srgbClr val="FFFFFF"/>
                </a:highlight>
              </a:rPr>
              <a:t>Orthopedic Surgery                                            572</a:t>
            </a:r>
            <a:endParaRPr sz="1050">
              <a:highlight>
                <a:srgbClr val="FFFFFF"/>
              </a:highlight>
            </a:endParaRPr>
          </a:p>
          <a:p>
            <a:pPr indent="0" lvl="0" marL="0" rtl="0" algn="l">
              <a:spcBef>
                <a:spcPts val="0"/>
              </a:spcBef>
              <a:spcAft>
                <a:spcPts val="0"/>
              </a:spcAft>
              <a:buNone/>
            </a:pPr>
            <a:r>
              <a:rPr lang="en" sz="1050">
                <a:highlight>
                  <a:srgbClr val="FFFFFF"/>
                </a:highlight>
              </a:rPr>
              <a:t>Optometry                                                          571</a:t>
            </a:r>
            <a:endParaRPr sz="1050">
              <a:highlight>
                <a:srgbClr val="FFFFFF"/>
              </a:highlight>
            </a:endParaRPr>
          </a:p>
          <a:p>
            <a:pPr indent="0" lvl="0" marL="0" rtl="0" algn="l">
              <a:spcBef>
                <a:spcPts val="0"/>
              </a:spcBef>
              <a:spcAft>
                <a:spcPts val="0"/>
              </a:spcAft>
              <a:buNone/>
            </a:pPr>
            <a:r>
              <a:rPr lang="en" sz="1050">
                <a:highlight>
                  <a:srgbClr val="FFFFFF"/>
                </a:highlight>
              </a:rPr>
              <a:t>Student in an Organized Health Care                545</a:t>
            </a:r>
            <a:endParaRPr sz="1050">
              <a:highlight>
                <a:srgbClr val="FFFFFF"/>
              </a:highlight>
            </a:endParaRPr>
          </a:p>
          <a:p>
            <a:pPr indent="0" lvl="0" marL="0" rtl="0" algn="l">
              <a:spcBef>
                <a:spcPts val="0"/>
              </a:spcBef>
              <a:spcAft>
                <a:spcPts val="0"/>
              </a:spcAft>
              <a:buNone/>
            </a:pPr>
            <a:r>
              <a:rPr lang="en" sz="1050">
                <a:highlight>
                  <a:srgbClr val="FFFFFF"/>
                </a:highlight>
              </a:rPr>
              <a:t>Ophthalmology                                                   514</a:t>
            </a:r>
            <a:endParaRPr sz="1050">
              <a:highlight>
                <a:srgbClr val="FFFFFF"/>
              </a:highlight>
            </a:endParaRPr>
          </a:p>
          <a:p>
            <a:pPr indent="0" lvl="0" marL="0" rtl="0" algn="l">
              <a:spcBef>
                <a:spcPts val="0"/>
              </a:spcBef>
              <a:spcAft>
                <a:spcPts val="0"/>
              </a:spcAft>
              <a:buNone/>
            </a:pPr>
            <a:r>
              <a:rPr lang="en" sz="1050">
                <a:highlight>
                  <a:srgbClr val="FFFFFF"/>
                </a:highlight>
              </a:rPr>
              <a:t>General Surgery                                                 484</a:t>
            </a:r>
            <a:endParaRPr sz="1050">
              <a:highlight>
                <a:srgbClr val="FFFFFF"/>
              </a:highlight>
            </a:endParaRPr>
          </a:p>
          <a:p>
            <a:pPr indent="0" lvl="0" marL="0" rtl="0" algn="l">
              <a:spcBef>
                <a:spcPts val="0"/>
              </a:spcBef>
              <a:spcAft>
                <a:spcPts val="0"/>
              </a:spcAft>
              <a:buNone/>
            </a:pPr>
            <a:r>
              <a:rPr lang="en" sz="1050">
                <a:highlight>
                  <a:srgbClr val="FFFFFF"/>
                </a:highlight>
              </a:rPr>
              <a:t>Gastroenterology                                                394</a:t>
            </a:r>
            <a:endParaRPr sz="1050">
              <a:highlight>
                <a:srgbClr val="FFFFFF"/>
              </a:highlight>
            </a:endParaRPr>
          </a:p>
          <a:p>
            <a:pPr indent="0" lvl="0" marL="0" rtl="0" algn="l">
              <a:spcBef>
                <a:spcPts val="0"/>
              </a:spcBef>
              <a:spcAft>
                <a:spcPts val="0"/>
              </a:spcAft>
              <a:buNone/>
            </a:pPr>
            <a:r>
              <a:rPr lang="en" sz="1050">
                <a:highlight>
                  <a:srgbClr val="FFFFFF"/>
                </a:highlight>
              </a:rPr>
              <a:t>Podiatry                                                              367</a:t>
            </a:r>
            <a:endParaRPr sz="1050">
              <a:highlight>
                <a:srgbClr val="FFFFFF"/>
              </a:highlight>
            </a:endParaRPr>
          </a:p>
          <a:p>
            <a:pPr indent="0" lvl="0" marL="0" rtl="0" algn="l">
              <a:spcBef>
                <a:spcPts val="0"/>
              </a:spcBef>
              <a:spcAft>
                <a:spcPts val="0"/>
              </a:spcAft>
              <a:buNone/>
            </a:pPr>
            <a:r>
              <a:rPr lang="en" sz="1050">
                <a:highlight>
                  <a:srgbClr val="FFFFFF"/>
                </a:highlight>
              </a:rPr>
              <a:t>Neurology                                                           364</a:t>
            </a:r>
            <a:endParaRPr sz="1050">
              <a:highlight>
                <a:srgbClr val="FFFFFF"/>
              </a:highlight>
            </a:endParaRPr>
          </a:p>
          <a:p>
            <a:pPr indent="0" lvl="0" marL="0" rtl="0" algn="l">
              <a:spcBef>
                <a:spcPts val="0"/>
              </a:spcBef>
              <a:spcAft>
                <a:spcPts val="0"/>
              </a:spcAft>
              <a:buNone/>
            </a:pPr>
            <a:r>
              <a:rPr lang="en" sz="1050">
                <a:highlight>
                  <a:srgbClr val="FFFFFF"/>
                </a:highlight>
              </a:rPr>
              <a:t>Dermatology                                                       343</a:t>
            </a:r>
            <a:endParaRPr sz="1050">
              <a:highlight>
                <a:srgbClr val="FFFFFF"/>
              </a:highlight>
            </a:endParaRPr>
          </a:p>
          <a:p>
            <a:pPr indent="0" lvl="0" marL="0" rtl="0" algn="l">
              <a:spcBef>
                <a:spcPts val="0"/>
              </a:spcBef>
              <a:spcAft>
                <a:spcPts val="0"/>
              </a:spcAft>
              <a:buNone/>
            </a:pPr>
            <a:r>
              <a:rPr lang="en" sz="1050">
                <a:highlight>
                  <a:srgbClr val="FFFFFF"/>
                </a:highlight>
              </a:rPr>
              <a:t>Urology                                                               328</a:t>
            </a:r>
            <a:endParaRPr sz="1050">
              <a:highlight>
                <a:srgbClr val="FFFFFF"/>
              </a:highlight>
            </a:endParaRPr>
          </a:p>
          <a:p>
            <a:pPr indent="0" lvl="0" marL="0" rtl="0" algn="l">
              <a:spcBef>
                <a:spcPts val="0"/>
              </a:spcBef>
              <a:spcAft>
                <a:spcPts val="0"/>
              </a:spcAft>
              <a:buNone/>
            </a:pPr>
            <a:r>
              <a:rPr lang="en" sz="1050">
                <a:highlight>
                  <a:srgbClr val="FFFFFF"/>
                </a:highlight>
              </a:rPr>
              <a:t>Pulmonary Disease                                            262</a:t>
            </a:r>
            <a:endParaRPr sz="1050">
              <a:highlight>
                <a:srgbClr val="FFFFFF"/>
              </a:highlight>
            </a:endParaRPr>
          </a:p>
          <a:p>
            <a:pPr indent="0" lvl="0" marL="0" rtl="0" algn="l">
              <a:spcBef>
                <a:spcPts val="0"/>
              </a:spcBef>
              <a:spcAft>
                <a:spcPts val="0"/>
              </a:spcAft>
              <a:buNone/>
            </a:pPr>
            <a:r>
              <a:rPr lang="en" sz="1050">
                <a:highlight>
                  <a:srgbClr val="FFFFFF"/>
                </a:highlight>
              </a:rPr>
              <a:t>Otolaryngology                                                   255</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333125"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latin typeface="Arial"/>
                <a:ea typeface="Arial"/>
                <a:cs typeface="Arial"/>
                <a:sym typeface="Arial"/>
              </a:rPr>
              <a:t>Specialties</a:t>
            </a:r>
            <a:endParaRPr sz="4400">
              <a:latin typeface="Arial"/>
              <a:ea typeface="Arial"/>
              <a:cs typeface="Arial"/>
              <a:sym typeface="Arial"/>
            </a:endParaRPr>
          </a:p>
        </p:txBody>
      </p:sp>
      <p:pic>
        <p:nvPicPr>
          <p:cNvPr id="143" name="Google Shape;143;p25"/>
          <p:cNvPicPr preferRelativeResize="0"/>
          <p:nvPr/>
        </p:nvPicPr>
        <p:blipFill>
          <a:blip r:embed="rId3">
            <a:alphaModFix/>
          </a:blip>
          <a:stretch>
            <a:fillRect/>
          </a:stretch>
        </p:blipFill>
        <p:spPr>
          <a:xfrm>
            <a:off x="152400" y="152400"/>
            <a:ext cx="4419600" cy="3940975"/>
          </a:xfrm>
          <a:prstGeom prst="rect">
            <a:avLst/>
          </a:prstGeom>
          <a:noFill/>
          <a:ln>
            <a:noFill/>
          </a:ln>
        </p:spPr>
      </p:pic>
      <p:pic>
        <p:nvPicPr>
          <p:cNvPr id="144" name="Google Shape;144;p25"/>
          <p:cNvPicPr preferRelativeResize="0"/>
          <p:nvPr/>
        </p:nvPicPr>
        <p:blipFill>
          <a:blip r:embed="rId4">
            <a:alphaModFix/>
          </a:blip>
          <a:stretch>
            <a:fillRect/>
          </a:stretch>
        </p:blipFill>
        <p:spPr>
          <a:xfrm>
            <a:off x="4572000" y="152400"/>
            <a:ext cx="4321975" cy="394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54575" y="3080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Specialties</a:t>
            </a:r>
            <a:endParaRPr sz="3100">
              <a:latin typeface="Arial"/>
              <a:ea typeface="Arial"/>
              <a:cs typeface="Arial"/>
              <a:sym typeface="Arial"/>
            </a:endParaRPr>
          </a:p>
        </p:txBody>
      </p:sp>
      <p:sp>
        <p:nvSpPr>
          <p:cNvPr id="150" name="Google Shape;150;p2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As we can see in the previous figures</a:t>
            </a: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there are some difference between the respective Top 40s of each graph. Internal Medicine, Nurse Practitioner and Family Practice are at or near the top of each figure.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We created a chart for the top 5 specialists who prescribed opioids and their percentages in reference to the rest of the specialties:</a:t>
            </a:r>
            <a:endParaRPr sz="1500"/>
          </a:p>
        </p:txBody>
      </p:sp>
      <p:sp>
        <p:nvSpPr>
          <p:cNvPr id="151" name="Google Shape;151;p26"/>
          <p:cNvSpPr txBox="1"/>
          <p:nvPr>
            <p:ph idx="2" type="body"/>
          </p:nvPr>
        </p:nvSpPr>
        <p:spPr>
          <a:xfrm>
            <a:off x="4832400" y="1821650"/>
            <a:ext cx="3999900" cy="27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50">
                <a:solidFill>
                  <a:srgbClr val="000000"/>
                </a:solidFill>
                <a:highlight>
                  <a:srgbClr val="FFFFFF"/>
                </a:highlight>
                <a:latin typeface="Arial"/>
                <a:ea typeface="Arial"/>
                <a:cs typeface="Arial"/>
                <a:sym typeface="Arial"/>
              </a:rPr>
              <a:t>Percentage of Prescriptions from the top 5 prescribers</a:t>
            </a:r>
            <a:r>
              <a:rPr lang="en" sz="1550">
                <a:solidFill>
                  <a:srgbClr val="000000"/>
                </a:solidFill>
                <a:highlight>
                  <a:srgbClr val="FFFFFF"/>
                </a:highlight>
                <a:latin typeface="Arial"/>
                <a:ea typeface="Arial"/>
                <a:cs typeface="Arial"/>
                <a:sym typeface="Arial"/>
              </a:rPr>
              <a:t>  </a:t>
            </a:r>
            <a:r>
              <a:rPr lang="en" sz="850">
                <a:solidFill>
                  <a:srgbClr val="000000"/>
                </a:solidFill>
                <a:highlight>
                  <a:srgbClr val="FFFFFF"/>
                </a:highlight>
                <a:latin typeface="Arial"/>
                <a:ea typeface="Arial"/>
                <a:cs typeface="Arial"/>
                <a:sym typeface="Arial"/>
              </a:rPr>
              <a:t> </a:t>
            </a: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457200" lvl="0" marL="1371600" rtl="0" algn="l">
              <a:spcBef>
                <a:spcPts val="0"/>
              </a:spcBef>
              <a:spcAft>
                <a:spcPts val="0"/>
              </a:spcAft>
              <a:buNone/>
            </a:pPr>
            <a:r>
              <a:rPr b="1" lang="en" sz="1350">
                <a:solidFill>
                  <a:srgbClr val="000000"/>
                </a:solidFill>
                <a:highlight>
                  <a:srgbClr val="FFFFFF"/>
                </a:highlight>
                <a:latin typeface="Arial"/>
                <a:ea typeface="Arial"/>
                <a:cs typeface="Arial"/>
                <a:sym typeface="Arial"/>
              </a:rPr>
              <a:t>Value Opi  Percent Opi</a:t>
            </a:r>
            <a:endParaRPr b="1"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Family Practice</a:t>
            </a:r>
            <a:r>
              <a:rPr lang="en" sz="1350">
                <a:solidFill>
                  <a:srgbClr val="000000"/>
                </a:solidFill>
                <a:highlight>
                  <a:srgbClr val="FFFFFF"/>
                </a:highlight>
                <a:latin typeface="Arial"/>
                <a:ea typeface="Arial"/>
                <a:cs typeface="Arial"/>
                <a:sym typeface="Arial"/>
              </a:rPr>
              <a:t>                2402        18.93</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Internal Medicine </a:t>
            </a:r>
            <a:r>
              <a:rPr lang="en" sz="1350">
                <a:solidFill>
                  <a:srgbClr val="000000"/>
                </a:solidFill>
                <a:highlight>
                  <a:srgbClr val="FFFFFF"/>
                </a:highlight>
                <a:latin typeface="Arial"/>
                <a:ea typeface="Arial"/>
                <a:cs typeface="Arial"/>
                <a:sym typeface="Arial"/>
              </a:rPr>
              <a:t>            2057        16.21</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Nurse Practitioner</a:t>
            </a:r>
            <a:r>
              <a:rPr lang="en" sz="1350">
                <a:solidFill>
                  <a:srgbClr val="000000"/>
                </a:solidFill>
                <a:highlight>
                  <a:srgbClr val="FFFFFF"/>
                </a:highlight>
                <a:latin typeface="Arial"/>
                <a:ea typeface="Arial"/>
                <a:cs typeface="Arial"/>
                <a:sym typeface="Arial"/>
              </a:rPr>
              <a:t>           1165         9.18</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Physician Assistant</a:t>
            </a:r>
            <a:r>
              <a:rPr lang="en" sz="1350">
                <a:solidFill>
                  <a:srgbClr val="000000"/>
                </a:solidFill>
                <a:highlight>
                  <a:srgbClr val="FFFFFF"/>
                </a:highlight>
                <a:latin typeface="Arial"/>
                <a:ea typeface="Arial"/>
                <a:cs typeface="Arial"/>
                <a:sym typeface="Arial"/>
              </a:rPr>
              <a:t>        1113         8.77</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Emergency Medicine  </a:t>
            </a:r>
            <a:r>
              <a:rPr lang="en" sz="1350">
                <a:solidFill>
                  <a:srgbClr val="000000"/>
                </a:solidFill>
                <a:highlight>
                  <a:srgbClr val="FFFFFF"/>
                </a:highlight>
                <a:latin typeface="Arial"/>
                <a:ea typeface="Arial"/>
                <a:cs typeface="Arial"/>
                <a:sym typeface="Arial"/>
              </a:rPr>
              <a:t>      990         7.80</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54575" y="3080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Gender</a:t>
            </a:r>
            <a:endParaRPr sz="3100">
              <a:latin typeface="Arial"/>
              <a:ea typeface="Arial"/>
              <a:cs typeface="Arial"/>
              <a:sym typeface="Arial"/>
            </a:endParaRPr>
          </a:p>
        </p:txBody>
      </p:sp>
      <p:sp>
        <p:nvSpPr>
          <p:cNvPr id="157" name="Google Shape;157;p27"/>
          <p:cNvSpPr txBox="1"/>
          <p:nvPr>
            <p:ph idx="1" type="body"/>
          </p:nvPr>
        </p:nvSpPr>
        <p:spPr>
          <a:xfrm>
            <a:off x="311700" y="1505700"/>
            <a:ext cx="86574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228600" rtl="0" algn="l">
              <a:spcBef>
                <a:spcPts val="0"/>
              </a:spcBef>
              <a:spcAft>
                <a:spcPts val="0"/>
              </a:spcAft>
              <a:buNone/>
            </a:pPr>
            <a:r>
              <a:t/>
            </a:r>
            <a:endParaRPr sz="1100">
              <a:solidFill>
                <a:srgbClr val="000000"/>
              </a:solidFill>
              <a:latin typeface="Arial"/>
              <a:ea typeface="Arial"/>
              <a:cs typeface="Arial"/>
              <a:sym typeface="Arial"/>
            </a:endParaRPr>
          </a:p>
          <a:p>
            <a:pPr indent="0" lvl="0" marL="228600" rtl="0" algn="l">
              <a:spcBef>
                <a:spcPts val="0"/>
              </a:spcBef>
              <a:spcAft>
                <a:spcPts val="0"/>
              </a:spcAft>
              <a:buNone/>
            </a:pPr>
            <a:r>
              <a:rPr lang="en" sz="1500">
                <a:solidFill>
                  <a:srgbClr val="000000"/>
                </a:solidFill>
                <a:latin typeface="Arial"/>
                <a:ea typeface="Arial"/>
                <a:cs typeface="Arial"/>
                <a:sym typeface="Arial"/>
              </a:rPr>
              <a:t>First and foremost we wanted to see the percentage differences there were present between Males and Female specialists who didn’t prescribe opioids as well as a pie chart of total differences between Males and Females within our dataset. The following image represents a pie chart showing the results.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311700" y="4521400"/>
            <a:ext cx="8625000" cy="460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250">
                <a:solidFill>
                  <a:srgbClr val="FFFFFF"/>
                </a:solidFill>
                <a:latin typeface="Arial"/>
                <a:ea typeface="Arial"/>
                <a:cs typeface="Arial"/>
                <a:sym typeface="Arial"/>
              </a:rPr>
              <a:t>Overall there were 5025 Females who didn’t prescribe opioids and 7046 Males who also didn’t prescribe opioids</a:t>
            </a:r>
            <a:r>
              <a:rPr lang="en" sz="1050">
                <a:solidFill>
                  <a:srgbClr val="000000"/>
                </a:solidFill>
                <a:latin typeface="Arial"/>
                <a:ea typeface="Arial"/>
                <a:cs typeface="Arial"/>
                <a:sym typeface="Arial"/>
              </a:rPr>
              <a:t>.</a:t>
            </a:r>
            <a:endParaRPr sz="1150"/>
          </a:p>
        </p:txBody>
      </p:sp>
      <p:pic>
        <p:nvPicPr>
          <p:cNvPr id="163" name="Google Shape;163;p28"/>
          <p:cNvPicPr preferRelativeResize="0"/>
          <p:nvPr/>
        </p:nvPicPr>
        <p:blipFill>
          <a:blip r:embed="rId3">
            <a:alphaModFix/>
          </a:blip>
          <a:stretch>
            <a:fillRect/>
          </a:stretch>
        </p:blipFill>
        <p:spPr>
          <a:xfrm>
            <a:off x="311700" y="163125"/>
            <a:ext cx="8625125" cy="386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79575" y="10581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Drugs</a:t>
            </a:r>
            <a:endParaRPr sz="4000">
              <a:latin typeface="Arial"/>
              <a:ea typeface="Arial"/>
              <a:cs typeface="Arial"/>
              <a:sym typeface="Arial"/>
            </a:endParaRPr>
          </a:p>
        </p:txBody>
      </p:sp>
      <p:sp>
        <p:nvSpPr>
          <p:cNvPr id="169" name="Google Shape;169;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We took a look at the various drugs available in our dataset. As mentioned previously, we were able to identify the known opioids found within our dataset. We 1st looked at the value counts of these drugs.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HYDROCODONE.ACETAMINOPHEN    	957439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TRAMADOL.HCL                 			398734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OXYCODONE.ACETAMINOPHEN      	240134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OXYCODONE.HCL                		172286</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MORPHINE.SULFATE.ER           		88190</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FENTANYL                      			85344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ACETAMINOPHEN.CODEINE         		58477</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OXYCONTIN                     			49727</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METHADONE.HCL                 		35789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HYDROMORPHONE.HCL             		23159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MORPHINE.SULFATE              		20707</a:t>
            </a:r>
            <a:endParaRPr sz="11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Arial"/>
                <a:ea typeface="Arial"/>
                <a:cs typeface="Arial"/>
                <a:sym typeface="Arial"/>
              </a:rPr>
              <a:t>Opi</a:t>
            </a:r>
            <a:r>
              <a:rPr lang="en" sz="2100">
                <a:solidFill>
                  <a:srgbClr val="FFFFFF"/>
                </a:solidFill>
                <a:latin typeface="Arial"/>
                <a:ea typeface="Arial"/>
                <a:cs typeface="Arial"/>
                <a:sym typeface="Arial"/>
              </a:rPr>
              <a:t>oid Prescribed drugs</a:t>
            </a:r>
            <a:endParaRPr/>
          </a:p>
        </p:txBody>
      </p:sp>
      <p:sp>
        <p:nvSpPr>
          <p:cNvPr id="175" name="Google Shape;175;p30"/>
          <p:cNvSpPr txBox="1"/>
          <p:nvPr>
            <p:ph idx="1" type="body"/>
          </p:nvPr>
        </p:nvSpPr>
        <p:spPr>
          <a:xfrm>
            <a:off x="311725" y="1816450"/>
            <a:ext cx="3999900" cy="307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HYDROCODONE.ACETAMINOPHEN    	957439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TRAMADOL.HCL                 			398734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OXYCODONE.ACETAMINOPHEN      	240134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OXYCODONE.HCL                		172286</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MORPHINE.SULFATE.ER           		88190</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FENTANYL                      			85344</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ACETAMINOPHEN.CODEINE         		58477</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OXYCONTIN                     			49727</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METHADONE.HCL                 		35789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HYDROMORPHONE.HCL             		23159</a:t>
            </a:r>
            <a:endParaRPr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MORPHINE.SULFATE              		20707</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76" name="Google Shape;176;p3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0"/>
          <p:cNvPicPr preferRelativeResize="0"/>
          <p:nvPr/>
        </p:nvPicPr>
        <p:blipFill>
          <a:blip r:embed="rId3">
            <a:alphaModFix/>
          </a:blip>
          <a:stretch>
            <a:fillRect/>
          </a:stretch>
        </p:blipFill>
        <p:spPr>
          <a:xfrm>
            <a:off x="4311600" y="1359472"/>
            <a:ext cx="4720476" cy="31696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Arial"/>
                <a:ea typeface="Arial"/>
                <a:cs typeface="Arial"/>
                <a:sym typeface="Arial"/>
              </a:rPr>
              <a:t>Top 11 non opioid prescribed dru</a:t>
            </a:r>
            <a:r>
              <a:rPr lang="en" sz="2100">
                <a:solidFill>
                  <a:srgbClr val="FFFFFF"/>
                </a:solidFill>
                <a:latin typeface="Arial"/>
                <a:ea typeface="Arial"/>
                <a:cs typeface="Arial"/>
                <a:sym typeface="Arial"/>
              </a:rPr>
              <a:t>gs</a:t>
            </a:r>
            <a:endParaRPr sz="3800">
              <a:solidFill>
                <a:srgbClr val="FFFFFF"/>
              </a:solidFill>
            </a:endParaRPr>
          </a:p>
        </p:txBody>
      </p:sp>
      <p:sp>
        <p:nvSpPr>
          <p:cNvPr id="183" name="Google Shape;183;p31"/>
          <p:cNvSpPr txBox="1"/>
          <p:nvPr>
            <p:ph idx="1" type="body"/>
          </p:nvPr>
        </p:nvSpPr>
        <p:spPr>
          <a:xfrm>
            <a:off x="311725" y="1816450"/>
            <a:ext cx="3999900" cy="307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LISINOPRIL              		163963</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ATORVASTATIN.CALCIUM    163367</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LATANOPROST           	 157892</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AMLODIPINE.BESYLATE     143293</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OMEPRAZOLE             	120357</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METOPROLOL.SUCCINATE    118610</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METOPROLOL.TARTRATE     113758</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FUROSEMIDE              	113177</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CARVEDILOL              	111822</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SIMVASTATIN             	104206</a:t>
            </a:r>
            <a:endParaRPr sz="1100">
              <a:solidFill>
                <a:srgbClr val="000000"/>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CLOPIDOGREL             	102914</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84" name="Google Shape;184;p3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4736325" y="1505700"/>
            <a:ext cx="3952875" cy="327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363600" cy="32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Q: Can opioid prescriptions be predicted by features such as location by states or gender of prescribing specialists?</a:t>
            </a:r>
            <a:endParaRPr sz="1400"/>
          </a:p>
        </p:txBody>
      </p:sp>
      <p:sp>
        <p:nvSpPr>
          <p:cNvPr id="71" name="Google Shape;71;p14"/>
          <p:cNvSpPr txBox="1"/>
          <p:nvPr>
            <p:ph idx="1" type="body"/>
          </p:nvPr>
        </p:nvSpPr>
        <p:spPr>
          <a:xfrm>
            <a:off x="4644675" y="500925"/>
            <a:ext cx="4166400" cy="446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Wrangling</a:t>
            </a:r>
            <a:endParaRPr/>
          </a:p>
          <a:p>
            <a:pPr indent="-298450" lvl="1" marL="914400" rtl="0" algn="l">
              <a:spcBef>
                <a:spcPts val="0"/>
              </a:spcBef>
              <a:spcAft>
                <a:spcPts val="0"/>
              </a:spcAft>
              <a:buSzPts val="1100"/>
              <a:buChar char="○"/>
            </a:pPr>
            <a:r>
              <a:rPr lang="en"/>
              <a:t>Dropping redundant variables</a:t>
            </a:r>
            <a:endParaRPr/>
          </a:p>
          <a:p>
            <a:pPr indent="-298450" lvl="1" marL="914400" rtl="0" algn="l">
              <a:spcBef>
                <a:spcPts val="0"/>
              </a:spcBef>
              <a:spcAft>
                <a:spcPts val="0"/>
              </a:spcAft>
              <a:buSzPts val="1100"/>
              <a:buChar char="○"/>
            </a:pPr>
            <a:r>
              <a:rPr lang="en"/>
              <a:t>Finding/Dropping null values</a:t>
            </a:r>
            <a:endParaRPr/>
          </a:p>
          <a:p>
            <a:pPr indent="-298450" lvl="1" marL="914400" rtl="0" algn="l">
              <a:spcBef>
                <a:spcPts val="0"/>
              </a:spcBef>
              <a:spcAft>
                <a:spcPts val="0"/>
              </a:spcAft>
              <a:buSzPts val="1100"/>
              <a:buChar char="○"/>
            </a:pPr>
            <a:r>
              <a:rPr lang="en"/>
              <a:t>Identify opioid drug names</a:t>
            </a:r>
            <a:endParaRPr/>
          </a:p>
          <a:p>
            <a:pPr indent="-279400" lvl="1" marL="914400" rtl="0" algn="l">
              <a:lnSpc>
                <a:spcPct val="100000"/>
              </a:lnSpc>
              <a:spcBef>
                <a:spcPts val="200"/>
              </a:spcBef>
              <a:spcAft>
                <a:spcPts val="0"/>
              </a:spcAft>
              <a:buClr>
                <a:srgbClr val="666666"/>
              </a:buClr>
              <a:buSzPts val="800"/>
              <a:buChar char="○"/>
            </a:pPr>
            <a:r>
              <a:rPr lang="en">
                <a:solidFill>
                  <a:srgbClr val="666666"/>
                </a:solidFill>
              </a:rPr>
              <a:t>Identifying sum of opioids and non opioids prescribed by specialists</a:t>
            </a:r>
            <a:endParaRPr>
              <a:solidFill>
                <a:srgbClr val="666666"/>
              </a:solidFill>
            </a:endParaRPr>
          </a:p>
          <a:p>
            <a:pPr indent="-311150" lvl="0" marL="457200" rtl="0" algn="l">
              <a:spcBef>
                <a:spcPts val="0"/>
              </a:spcBef>
              <a:spcAft>
                <a:spcPts val="0"/>
              </a:spcAft>
              <a:buSzPts val="1300"/>
              <a:buChar char="●"/>
            </a:pPr>
            <a:r>
              <a:rPr lang="en"/>
              <a:t>Data Visualization</a:t>
            </a:r>
            <a:endParaRPr/>
          </a:p>
          <a:p>
            <a:pPr indent="-298450" lvl="1" marL="914400" rtl="0" algn="l">
              <a:spcBef>
                <a:spcPts val="0"/>
              </a:spcBef>
              <a:spcAft>
                <a:spcPts val="0"/>
              </a:spcAft>
              <a:buSzPts val="1100"/>
              <a:buChar char="○"/>
            </a:pPr>
            <a:r>
              <a:rPr lang="en"/>
              <a:t>States</a:t>
            </a:r>
            <a:endParaRPr/>
          </a:p>
          <a:p>
            <a:pPr indent="-298450" lvl="1" marL="914400" rtl="0" algn="l">
              <a:spcBef>
                <a:spcPts val="0"/>
              </a:spcBef>
              <a:spcAft>
                <a:spcPts val="0"/>
              </a:spcAft>
              <a:buSzPts val="1100"/>
              <a:buChar char="○"/>
            </a:pPr>
            <a:r>
              <a:rPr lang="en"/>
              <a:t>Specialty</a:t>
            </a:r>
            <a:endParaRPr/>
          </a:p>
          <a:p>
            <a:pPr indent="-298450" lvl="1" marL="914400" rtl="0" algn="l">
              <a:spcBef>
                <a:spcPts val="0"/>
              </a:spcBef>
              <a:spcAft>
                <a:spcPts val="0"/>
              </a:spcAft>
              <a:buSzPts val="1100"/>
              <a:buChar char="○"/>
            </a:pPr>
            <a:r>
              <a:rPr lang="en"/>
              <a:t>Gender</a:t>
            </a:r>
            <a:endParaRPr/>
          </a:p>
          <a:p>
            <a:pPr indent="-298450" lvl="1" marL="914400" rtl="0" algn="l">
              <a:spcBef>
                <a:spcPts val="0"/>
              </a:spcBef>
              <a:spcAft>
                <a:spcPts val="0"/>
              </a:spcAft>
              <a:buSzPts val="1100"/>
              <a:buChar char="○"/>
            </a:pPr>
            <a:r>
              <a:rPr lang="en"/>
              <a:t>Drugs</a:t>
            </a:r>
            <a:endParaRPr/>
          </a:p>
          <a:p>
            <a:pPr indent="-311150" lvl="0" marL="457200" rtl="0" algn="l">
              <a:spcBef>
                <a:spcPts val="0"/>
              </a:spcBef>
              <a:spcAft>
                <a:spcPts val="0"/>
              </a:spcAft>
              <a:buSzPts val="1300"/>
              <a:buChar char="●"/>
            </a:pPr>
            <a:r>
              <a:rPr lang="en"/>
              <a:t>Statistical Analysis</a:t>
            </a:r>
            <a:endParaRPr/>
          </a:p>
          <a:p>
            <a:pPr indent="-298450" lvl="1" marL="914400" rtl="0" algn="l">
              <a:spcBef>
                <a:spcPts val="0"/>
              </a:spcBef>
              <a:spcAft>
                <a:spcPts val="0"/>
              </a:spcAft>
              <a:buSzPts val="1100"/>
              <a:buChar char="○"/>
            </a:pPr>
            <a:r>
              <a:rPr lang="en"/>
              <a:t>Frequentism</a:t>
            </a:r>
            <a:endParaRPr/>
          </a:p>
          <a:p>
            <a:pPr indent="-298450" lvl="1" marL="914400" rtl="0" algn="l">
              <a:spcBef>
                <a:spcPts val="0"/>
              </a:spcBef>
              <a:spcAft>
                <a:spcPts val="0"/>
              </a:spcAft>
              <a:buSzPts val="1100"/>
              <a:buChar char="○"/>
            </a:pPr>
            <a:r>
              <a:rPr lang="en"/>
              <a:t>Bootstrapping</a:t>
            </a:r>
            <a:endParaRPr/>
          </a:p>
          <a:p>
            <a:pPr indent="-298450" lvl="1" marL="914400" rtl="0" algn="l">
              <a:spcBef>
                <a:spcPts val="0"/>
              </a:spcBef>
              <a:spcAft>
                <a:spcPts val="0"/>
              </a:spcAft>
              <a:buSzPts val="1100"/>
              <a:buChar char="○"/>
            </a:pPr>
            <a:r>
              <a:rPr lang="en"/>
              <a:t>Bayesian Inference</a:t>
            </a:r>
            <a:endParaRPr/>
          </a:p>
          <a:p>
            <a:pPr indent="-311150" lvl="0" marL="457200" rtl="0" algn="l">
              <a:spcBef>
                <a:spcPts val="0"/>
              </a:spcBef>
              <a:spcAft>
                <a:spcPts val="0"/>
              </a:spcAft>
              <a:buSzPts val="1300"/>
              <a:buChar char="●"/>
            </a:pPr>
            <a:r>
              <a:rPr lang="en"/>
              <a:t>Model Optimization</a:t>
            </a:r>
            <a:endParaRPr/>
          </a:p>
          <a:p>
            <a:pPr indent="-298450" lvl="1" marL="914400" rtl="0" algn="l">
              <a:spcBef>
                <a:spcPts val="0"/>
              </a:spcBef>
              <a:spcAft>
                <a:spcPts val="0"/>
              </a:spcAft>
              <a:buSzPts val="1100"/>
              <a:buChar char="○"/>
            </a:pPr>
            <a:r>
              <a:rPr lang="en"/>
              <a:t>Hyperparameter tuning (randomized search, grid search, feature engineering</a:t>
            </a:r>
            <a:endParaRPr/>
          </a:p>
          <a:p>
            <a:pPr indent="-298450" lvl="1" marL="914400" rtl="0" algn="l">
              <a:spcBef>
                <a:spcPts val="0"/>
              </a:spcBef>
              <a:spcAft>
                <a:spcPts val="0"/>
              </a:spcAft>
              <a:buSzPts val="1100"/>
              <a:buChar char="○"/>
            </a:pPr>
            <a:r>
              <a:rPr lang="en"/>
              <a:t>Random Forests</a:t>
            </a:r>
            <a:endParaRPr/>
          </a:p>
          <a:p>
            <a:pPr indent="-298450" lvl="1" marL="914400" rtl="0" algn="l">
              <a:spcBef>
                <a:spcPts val="0"/>
              </a:spcBef>
              <a:spcAft>
                <a:spcPts val="0"/>
              </a:spcAft>
              <a:buSzPts val="1100"/>
              <a:buChar char="○"/>
            </a:pPr>
            <a:r>
              <a:rPr lang="en"/>
              <a:t>XGBoost</a:t>
            </a:r>
            <a:endParaRPr/>
          </a:p>
          <a:p>
            <a:pPr indent="-298450" lvl="1" marL="914400" rtl="0" algn="l">
              <a:spcBef>
                <a:spcPts val="0"/>
              </a:spcBef>
              <a:spcAft>
                <a:spcPts val="0"/>
              </a:spcAft>
              <a:buSzPts val="1100"/>
              <a:buChar char="○"/>
            </a:pPr>
            <a:r>
              <a:rPr lang="en"/>
              <a:t>Ridge/Lasso</a:t>
            </a:r>
            <a:endParaRPr/>
          </a:p>
          <a:p>
            <a:pPr indent="-298450" lvl="1" marL="914400" rtl="0" algn="l">
              <a:spcBef>
                <a:spcPts val="0"/>
              </a:spcBef>
              <a:spcAft>
                <a:spcPts val="0"/>
              </a:spcAft>
              <a:buSzPts val="1100"/>
              <a:buChar char="○"/>
            </a:pPr>
            <a:r>
              <a:rPr lang="en"/>
              <a:t>Clustering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22450" y="1133150"/>
            <a:ext cx="3706500" cy="2508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3100">
                <a:solidFill>
                  <a:srgbClr val="FFFFFF"/>
                </a:solidFill>
                <a:latin typeface="Arial"/>
                <a:ea typeface="Arial"/>
                <a:cs typeface="Arial"/>
                <a:sym typeface="Arial"/>
              </a:rPr>
              <a:t>Data Visualization </a:t>
            </a:r>
            <a:r>
              <a:rPr lang="en" sz="3100">
                <a:solidFill>
                  <a:srgbClr val="FFFFFF"/>
                </a:solidFill>
                <a:latin typeface="Arial"/>
                <a:ea typeface="Arial"/>
                <a:cs typeface="Arial"/>
                <a:sym typeface="Arial"/>
              </a:rPr>
              <a:t>Summary</a:t>
            </a:r>
            <a:endParaRPr sz="3800"/>
          </a:p>
        </p:txBody>
      </p:sp>
      <p:sp>
        <p:nvSpPr>
          <p:cNvPr id="191" name="Google Shape;191;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B5394"/>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We just wanted to use this previous section to get to know our datasets. For data visualization, it was helpful to start seeing some of the trends that presented themselves as we started grouping certain variables together. We can see a trend in which specialists seem to be prescribing the most drugs in general, as well as which ones seem to be prescribing the most opioid related drugs. Considering that most opioid drugs are based on pain relief, it’s not surprising to see that certain specialists who deal in medical fields that interact with patients coming to them looking for some sort of pain relief, seem to be the common opioid prescribers. As well as prescribers of non opioid pain relief medications.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Statistical</a:t>
            </a:r>
            <a:endParaRPr sz="6500"/>
          </a:p>
          <a:p>
            <a:pPr indent="0" lvl="0" marL="0" rtl="0" algn="l">
              <a:spcBef>
                <a:spcPts val="0"/>
              </a:spcBef>
              <a:spcAft>
                <a:spcPts val="0"/>
              </a:spcAft>
              <a:buNone/>
            </a:pPr>
            <a:r>
              <a:rPr lang="en" sz="6500"/>
              <a:t>Analysis</a:t>
            </a:r>
            <a:endParaRPr sz="6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t/>
            </a:r>
            <a:endParaRPr sz="4000">
              <a:solidFill>
                <a:srgbClr val="FFFFFF"/>
              </a:solidFill>
            </a:endParaRPr>
          </a:p>
        </p:txBody>
      </p:sp>
      <p:sp>
        <p:nvSpPr>
          <p:cNvPr id="202" name="Google Shape;202;p3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Now that we’ve spent some time on data wrangling and creating some visuals to better see what our dataset has, we can dive deeper into the statistical information. Our null hypothesis is that certain specialists are prescribing more opioid drugs.</a:t>
            </a:r>
            <a:endParaRPr sz="14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Frequentism</a:t>
            </a:r>
            <a:endParaRPr sz="3100">
              <a:latin typeface="Arial"/>
              <a:ea typeface="Arial"/>
              <a:cs typeface="Arial"/>
              <a:sym typeface="Arial"/>
            </a:endParaRPr>
          </a:p>
        </p:txBody>
      </p:sp>
      <p:sp>
        <p:nvSpPr>
          <p:cNvPr id="208" name="Google Shape;208;p35"/>
          <p:cNvSpPr txBox="1"/>
          <p:nvPr>
            <p:ph idx="1" type="body"/>
          </p:nvPr>
        </p:nvSpPr>
        <p:spPr>
          <a:xfrm>
            <a:off x="1039425" y="1505700"/>
            <a:ext cx="3272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We will focus on the Total Prescriptions (TotPresc) variable within our dataset.</a:t>
            </a:r>
            <a:endParaRPr sz="2000"/>
          </a:p>
        </p:txBody>
      </p:sp>
      <p:sp>
        <p:nvSpPr>
          <p:cNvPr id="209" name="Google Shape;209;p3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b="1" lang="en" sz="2400">
                <a:solidFill>
                  <a:srgbClr val="000000"/>
                </a:solidFill>
                <a:latin typeface="Arial"/>
                <a:ea typeface="Arial"/>
                <a:cs typeface="Arial"/>
                <a:sym typeface="Arial"/>
              </a:rPr>
              <a:t>mean</a:t>
            </a:r>
            <a:r>
              <a:rPr lang="en" sz="2400">
                <a:solidFill>
                  <a:srgbClr val="000000"/>
                </a:solidFill>
                <a:latin typeface="Arial"/>
                <a:ea typeface="Arial"/>
                <a:cs typeface="Arial"/>
                <a:sym typeface="Arial"/>
              </a:rPr>
              <a:t>: 137.205864</a:t>
            </a:r>
            <a:endParaRPr sz="2400">
              <a:solidFill>
                <a:srgbClr val="000000"/>
              </a:solidFill>
              <a:latin typeface="Arial"/>
              <a:ea typeface="Arial"/>
              <a:cs typeface="Arial"/>
              <a:sym typeface="Arial"/>
            </a:endParaRPr>
          </a:p>
          <a:p>
            <a:pPr indent="0" lvl="0" marL="0" rtl="0" algn="ctr">
              <a:spcBef>
                <a:spcPts val="0"/>
              </a:spcBef>
              <a:spcAft>
                <a:spcPts val="0"/>
              </a:spcAft>
              <a:buNone/>
            </a:pPr>
            <a:r>
              <a:rPr b="1" lang="en" sz="2400">
                <a:solidFill>
                  <a:srgbClr val="000000"/>
                </a:solidFill>
                <a:latin typeface="Arial"/>
                <a:ea typeface="Arial"/>
                <a:cs typeface="Arial"/>
                <a:sym typeface="Arial"/>
              </a:rPr>
              <a:t>Std</a:t>
            </a:r>
            <a:r>
              <a:rPr lang="en" sz="2400">
                <a:solidFill>
                  <a:srgbClr val="000000"/>
                </a:solidFill>
                <a:latin typeface="Arial"/>
                <a:ea typeface="Arial"/>
                <a:cs typeface="Arial"/>
                <a:sym typeface="Arial"/>
              </a:rPr>
              <a:t>:	3097.55013</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3509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Frequentism</a:t>
            </a:r>
            <a:endParaRPr sz="3100">
              <a:latin typeface="Arial"/>
              <a:ea typeface="Arial"/>
              <a:cs typeface="Arial"/>
              <a:sym typeface="Arial"/>
            </a:endParaRPr>
          </a:p>
        </p:txBody>
      </p:sp>
      <p:sp>
        <p:nvSpPr>
          <p:cNvPr id="215" name="Google Shape;215;p36"/>
          <p:cNvSpPr txBox="1"/>
          <p:nvPr>
            <p:ph idx="1" type="body"/>
          </p:nvPr>
        </p:nvSpPr>
        <p:spPr>
          <a:xfrm>
            <a:off x="428625" y="1505700"/>
            <a:ext cx="3882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We have a probability value of (</a:t>
            </a:r>
            <a:r>
              <a:rPr b="1" lang="en" sz="1500">
                <a:solidFill>
                  <a:srgbClr val="000000"/>
                </a:solidFill>
                <a:latin typeface="Arial"/>
                <a:ea typeface="Arial"/>
                <a:cs typeface="Arial"/>
                <a:sym typeface="Arial"/>
              </a:rPr>
              <a:t>0.999</a:t>
            </a:r>
            <a:r>
              <a:rPr lang="en" sz="1500">
                <a:solidFill>
                  <a:srgbClr val="000000"/>
                </a:solidFill>
                <a:latin typeface="Arial"/>
                <a:ea typeface="Arial"/>
                <a:cs typeface="Arial"/>
                <a:sym typeface="Arial"/>
              </a:rPr>
              <a:t>) and a critical value of (</a:t>
            </a:r>
            <a:r>
              <a:rPr b="1" lang="en" sz="1500">
                <a:solidFill>
                  <a:srgbClr val="000000"/>
                </a:solidFill>
                <a:latin typeface="Arial"/>
                <a:ea typeface="Arial"/>
                <a:cs typeface="Arial"/>
                <a:sym typeface="Arial"/>
              </a:rPr>
              <a:t>1.959</a:t>
            </a:r>
            <a:r>
              <a:rPr lang="en" sz="1500">
                <a:solidFill>
                  <a:srgbClr val="000000"/>
                </a:solidFill>
                <a:latin typeface="Arial"/>
                <a:ea typeface="Arial"/>
                <a:cs typeface="Arial"/>
                <a:sym typeface="Arial"/>
              </a:rPr>
              <a:t>) and confidence intervals of (</a:t>
            </a:r>
            <a:r>
              <a:rPr b="1" lang="en" sz="1500">
                <a:solidFill>
                  <a:srgbClr val="000000"/>
                </a:solidFill>
                <a:latin typeface="Arial"/>
                <a:ea typeface="Arial"/>
                <a:cs typeface="Arial"/>
                <a:sym typeface="Arial"/>
              </a:rPr>
              <a:t>1274.135</a:t>
            </a:r>
            <a:r>
              <a:rPr lang="en" sz="1500">
                <a:solidFill>
                  <a:srgbClr val="000000"/>
                </a:solidFill>
                <a:latin typeface="Arial"/>
                <a:ea typeface="Arial"/>
                <a:cs typeface="Arial"/>
                <a:sym typeface="Arial"/>
              </a:rPr>
              <a:t> and </a:t>
            </a:r>
            <a:r>
              <a:rPr b="1" lang="en" sz="1500">
                <a:solidFill>
                  <a:srgbClr val="000000"/>
                </a:solidFill>
                <a:latin typeface="Arial"/>
                <a:ea typeface="Arial"/>
                <a:cs typeface="Arial"/>
                <a:sym typeface="Arial"/>
              </a:rPr>
              <a:t>1468.2768</a:t>
            </a:r>
            <a:r>
              <a:rPr lang="en" sz="1500">
                <a:solidFill>
                  <a:srgbClr val="000000"/>
                </a:solidFill>
                <a:latin typeface="Arial"/>
                <a:ea typeface="Arial"/>
                <a:cs typeface="Arial"/>
                <a:sym typeface="Arial"/>
              </a:rPr>
              <a:t>)</a:t>
            </a:r>
            <a:endParaRPr sz="2400"/>
          </a:p>
        </p:txBody>
      </p:sp>
      <p:sp>
        <p:nvSpPr>
          <p:cNvPr id="216" name="Google Shape;216;p3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sz="2600"/>
          </a:p>
        </p:txBody>
      </p:sp>
      <p:pic>
        <p:nvPicPr>
          <p:cNvPr id="217" name="Google Shape;217;p36"/>
          <p:cNvPicPr preferRelativeResize="0"/>
          <p:nvPr/>
        </p:nvPicPr>
        <p:blipFill>
          <a:blip r:embed="rId3">
            <a:alphaModFix/>
          </a:blip>
          <a:stretch>
            <a:fillRect/>
          </a:stretch>
        </p:blipFill>
        <p:spPr>
          <a:xfrm>
            <a:off x="4243400" y="1435900"/>
            <a:ext cx="4714875" cy="3429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04800" y="1503825"/>
            <a:ext cx="3704400" cy="2049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2200">
                <a:solidFill>
                  <a:srgbClr val="FFFFFF"/>
                </a:solidFill>
                <a:latin typeface="Arial"/>
                <a:ea typeface="Arial"/>
                <a:cs typeface="Arial"/>
                <a:sym typeface="Arial"/>
              </a:rPr>
              <a:t>Creating opioid and non opioid prescribing specialist variables</a:t>
            </a:r>
            <a:endParaRPr sz="3600">
              <a:solidFill>
                <a:srgbClr val="FFFFFF"/>
              </a:solidFill>
              <a:latin typeface="Arial"/>
              <a:ea typeface="Arial"/>
              <a:cs typeface="Arial"/>
              <a:sym typeface="Arial"/>
            </a:endParaRPr>
          </a:p>
        </p:txBody>
      </p:sp>
      <p:sp>
        <p:nvSpPr>
          <p:cNvPr id="223" name="Google Shape;223;p3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We separated our specialists from those who prescribed opioid drugs and the specialists who didn’t prescribe any opioid drugs.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opi_presc = prescriber.TotPresc.loc[prescriber['SumOpi'] &gt;= 1]</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non_opi_presc = prescriber.TotPresc.loc[prescriber['SumOpi'] == 0]</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Results:</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i="1" lang="en" sz="1050">
                <a:solidFill>
                  <a:srgbClr val="000000"/>
                </a:solidFill>
                <a:highlight>
                  <a:srgbClr val="FFFFFF"/>
                </a:highlight>
                <a:latin typeface="Arial"/>
                <a:ea typeface="Arial"/>
                <a:cs typeface="Arial"/>
                <a:sym typeface="Arial"/>
              </a:rPr>
              <a:t>Number of Opioids Prescribed:</a:t>
            </a:r>
            <a:r>
              <a:rPr lang="en" sz="1050">
                <a:solidFill>
                  <a:srgbClr val="000000"/>
                </a:solidFill>
                <a:highlight>
                  <a:srgbClr val="FFFFFF"/>
                </a:highlight>
                <a:latin typeface="Arial"/>
                <a:ea typeface="Arial"/>
                <a:cs typeface="Arial"/>
                <a:sym typeface="Arial"/>
              </a:rPr>
              <a:t>  		12688</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050">
                <a:solidFill>
                  <a:srgbClr val="000000"/>
                </a:solidFill>
                <a:highlight>
                  <a:srgbClr val="FFFFFF"/>
                </a:highlight>
                <a:latin typeface="Arial"/>
                <a:ea typeface="Arial"/>
                <a:cs typeface="Arial"/>
                <a:sym typeface="Arial"/>
              </a:rPr>
              <a:t>Number of Specialists who did not prescribe opioids:</a:t>
            </a:r>
            <a:r>
              <a:rPr lang="en" sz="1050">
                <a:solidFill>
                  <a:srgbClr val="000000"/>
                </a:solidFill>
                <a:highlight>
                  <a:srgbClr val="FFFFFF"/>
                </a:highlight>
                <a:latin typeface="Arial"/>
                <a:ea typeface="Arial"/>
                <a:cs typeface="Arial"/>
                <a:sym typeface="Arial"/>
              </a:rPr>
              <a:t>  	12071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050">
                <a:solidFill>
                  <a:srgbClr val="000000"/>
                </a:solidFill>
                <a:highlight>
                  <a:srgbClr val="FFFFFF"/>
                </a:highlight>
                <a:latin typeface="Arial"/>
                <a:ea typeface="Arial"/>
                <a:cs typeface="Arial"/>
                <a:sym typeface="Arial"/>
              </a:rPr>
              <a:t>Mean of Opioids Prescribed: </a:t>
            </a:r>
            <a:r>
              <a:rPr lang="en" sz="1050">
                <a:solidFill>
                  <a:srgbClr val="000000"/>
                </a:solidFill>
                <a:highlight>
                  <a:srgbClr val="FFFFFF"/>
                </a:highlight>
                <a:latin typeface="Arial"/>
                <a:ea typeface="Arial"/>
                <a:cs typeface="Arial"/>
                <a:sym typeface="Arial"/>
              </a:rPr>
              <a:t> 			2251.877</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050">
                <a:solidFill>
                  <a:srgbClr val="000000"/>
                </a:solidFill>
                <a:highlight>
                  <a:srgbClr val="FFFFFF"/>
                </a:highlight>
                <a:latin typeface="Arial"/>
                <a:ea typeface="Arial"/>
                <a:cs typeface="Arial"/>
                <a:sym typeface="Arial"/>
              </a:rPr>
              <a:t>Standard Deviation of Opioids Prescribed:</a:t>
            </a:r>
            <a:r>
              <a:rPr lang="en" sz="1050">
                <a:solidFill>
                  <a:srgbClr val="000000"/>
                </a:solidFill>
                <a:highlight>
                  <a:srgbClr val="FFFFFF"/>
                </a:highlight>
                <a:latin typeface="Arial"/>
                <a:ea typeface="Arial"/>
                <a:cs typeface="Arial"/>
                <a:sym typeface="Arial"/>
              </a:rPr>
              <a:t>  	4018.83</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200"/>
              </a:spcBef>
              <a:spcAft>
                <a:spcPts val="0"/>
              </a:spcAft>
              <a:buNone/>
            </a:pPr>
            <a:r>
              <a:rPr lang="en" sz="2400">
                <a:solidFill>
                  <a:srgbClr val="FFFFFF"/>
                </a:solidFill>
                <a:latin typeface="Arial"/>
                <a:ea typeface="Arial"/>
                <a:cs typeface="Arial"/>
                <a:sym typeface="Arial"/>
              </a:rPr>
              <a:t>Calculating t-test</a:t>
            </a:r>
            <a:endParaRPr sz="3800">
              <a:solidFill>
                <a:srgbClr val="FFFFFF"/>
              </a:solidFill>
              <a:latin typeface="Arial"/>
              <a:ea typeface="Arial"/>
              <a:cs typeface="Arial"/>
              <a:sym typeface="Arial"/>
            </a:endParaRPr>
          </a:p>
        </p:txBody>
      </p:sp>
      <p:sp>
        <p:nvSpPr>
          <p:cNvPr id="230" name="Google Shape;230;p38"/>
          <p:cNvSpPr txBox="1"/>
          <p:nvPr/>
        </p:nvSpPr>
        <p:spPr>
          <a:xfrm>
            <a:off x="428625" y="1478750"/>
            <a:ext cx="8111700" cy="322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highlight>
                  <a:srgbClr val="FFFFFF"/>
                </a:highlight>
              </a:rPr>
              <a:t>To calculate the t-test, 1st we went with a manual approach by calculating the value of the test statistic and then its probability (the p-value). We also used ttest_ind then verified that we got the same results from both.</a:t>
            </a:r>
            <a:endParaRPr sz="13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a:p>
            <a:pPr indent="0" lvl="0" marL="0" rtl="0" algn="ctr">
              <a:lnSpc>
                <a:spcPct val="115000"/>
              </a:lnSpc>
              <a:spcBef>
                <a:spcPts val="0"/>
              </a:spcBef>
              <a:spcAft>
                <a:spcPts val="0"/>
              </a:spcAft>
              <a:buNone/>
            </a:pPr>
            <a:r>
              <a:rPr lang="en" sz="1050">
                <a:highlight>
                  <a:srgbClr val="FFFFFF"/>
                </a:highlight>
              </a:rPr>
              <a:t>		T-test: 47.947716278114676</a:t>
            </a:r>
            <a:endParaRPr sz="1050">
              <a:highlight>
                <a:srgbClr val="FFFFFF"/>
              </a:highlight>
            </a:endParaRPr>
          </a:p>
          <a:p>
            <a:pPr indent="0" lvl="0" marL="0" rtl="0" algn="ctr">
              <a:lnSpc>
                <a:spcPct val="115000"/>
              </a:lnSpc>
              <a:spcBef>
                <a:spcPts val="0"/>
              </a:spcBef>
              <a:spcAft>
                <a:spcPts val="0"/>
              </a:spcAft>
              <a:buNone/>
            </a:pPr>
            <a:r>
              <a:rPr lang="en" sz="1050">
                <a:highlight>
                  <a:srgbClr val="FFFFFF"/>
                </a:highlight>
              </a:rPr>
              <a:t>		Ttest_ind Result(statistic= 47.94582121833751, pvalue=0.0)</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a:p>
            <a:pPr indent="0" lvl="0" marL="0" rtl="0" algn="ctr">
              <a:lnSpc>
                <a:spcPct val="115000"/>
              </a:lnSpc>
              <a:spcBef>
                <a:spcPts val="0"/>
              </a:spcBef>
              <a:spcAft>
                <a:spcPts val="0"/>
              </a:spcAft>
              <a:buNone/>
            </a:pPr>
            <a:r>
              <a:t/>
            </a:r>
            <a:endParaRPr sz="1350">
              <a:highlight>
                <a:srgbClr val="FFFFFF"/>
              </a:highlight>
            </a:endParaRPr>
          </a:p>
          <a:p>
            <a:pPr indent="0" lvl="0" marL="0" rtl="0" algn="ctr">
              <a:lnSpc>
                <a:spcPct val="115000"/>
              </a:lnSpc>
              <a:spcBef>
                <a:spcPts val="0"/>
              </a:spcBef>
              <a:spcAft>
                <a:spcPts val="0"/>
              </a:spcAft>
              <a:buNone/>
            </a:pPr>
            <a:r>
              <a:rPr lang="en" sz="1350">
                <a:highlight>
                  <a:srgbClr val="FFFFFF"/>
                </a:highlight>
              </a:rPr>
              <a:t>When we set the equal_var to </a:t>
            </a:r>
            <a:r>
              <a:rPr lang="en" sz="1350">
                <a:solidFill>
                  <a:srgbClr val="FF0000"/>
                </a:solidFill>
                <a:highlight>
                  <a:srgbClr val="FFFFFF"/>
                </a:highlight>
              </a:rPr>
              <a:t>False </a:t>
            </a:r>
            <a:r>
              <a:rPr lang="en" sz="1350">
                <a:highlight>
                  <a:srgbClr val="FFFFFF"/>
                </a:highlight>
              </a:rPr>
              <a:t>we got the result:</a:t>
            </a:r>
            <a:endParaRPr sz="1350">
              <a:highlight>
                <a:srgbClr val="FFFFFF"/>
              </a:highlight>
            </a:endParaRPr>
          </a:p>
          <a:p>
            <a:pPr indent="0" lvl="0" marL="0" rtl="0" algn="ctr">
              <a:lnSpc>
                <a:spcPct val="115000"/>
              </a:lnSpc>
              <a:spcBef>
                <a:spcPts val="0"/>
              </a:spcBef>
              <a:spcAft>
                <a:spcPts val="0"/>
              </a:spcAft>
              <a:buNone/>
            </a:pPr>
            <a:r>
              <a:rPr lang="en" sz="1050">
                <a:highlight>
                  <a:srgbClr val="FFFFFF"/>
                </a:highlight>
              </a:rPr>
              <a:t>		</a:t>
            </a:r>
            <a:endParaRPr sz="1050">
              <a:highlight>
                <a:srgbClr val="FFFFFF"/>
              </a:highlight>
            </a:endParaRPr>
          </a:p>
          <a:p>
            <a:pPr indent="457200" lvl="0" marL="457200" rtl="0" algn="ctr">
              <a:lnSpc>
                <a:spcPct val="115000"/>
              </a:lnSpc>
              <a:spcBef>
                <a:spcPts val="0"/>
              </a:spcBef>
              <a:spcAft>
                <a:spcPts val="0"/>
              </a:spcAft>
              <a:buNone/>
            </a:pPr>
            <a:r>
              <a:rPr lang="en" sz="1050">
                <a:highlight>
                  <a:srgbClr val="FFFFFF"/>
                </a:highlight>
              </a:rPr>
              <a:t>Ttest_indResult (statistic= 49.00902592890073, pvalue=0.0)</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a:p>
            <a:pPr indent="0" lvl="0" marL="0" rtl="0" algn="ctr">
              <a:lnSpc>
                <a:spcPct val="115000"/>
              </a:lnSpc>
              <a:spcBef>
                <a:spcPts val="0"/>
              </a:spcBef>
              <a:spcAft>
                <a:spcPts val="0"/>
              </a:spcAft>
              <a:buNone/>
            </a:pPr>
            <a:r>
              <a:t/>
            </a:r>
            <a:endParaRPr sz="1350">
              <a:highlight>
                <a:srgbClr val="FFFFFF"/>
              </a:highlight>
            </a:endParaRPr>
          </a:p>
          <a:p>
            <a:pPr indent="0" lvl="0" marL="0" rtl="0" algn="ctr">
              <a:lnSpc>
                <a:spcPct val="115000"/>
              </a:lnSpc>
              <a:spcBef>
                <a:spcPts val="0"/>
              </a:spcBef>
              <a:spcAft>
                <a:spcPts val="0"/>
              </a:spcAft>
              <a:buNone/>
            </a:pPr>
            <a:r>
              <a:rPr lang="en" sz="1350">
                <a:highlight>
                  <a:srgbClr val="FFFFFF"/>
                </a:highlight>
              </a:rPr>
              <a:t>We were able to obtain the same t-test results and noticed a slight change when set to </a:t>
            </a:r>
            <a:r>
              <a:rPr lang="en" sz="1350">
                <a:solidFill>
                  <a:srgbClr val="FF0000"/>
                </a:solidFill>
                <a:highlight>
                  <a:srgbClr val="FFFFFF"/>
                </a:highlight>
              </a:rPr>
              <a:t>False</a:t>
            </a:r>
            <a:r>
              <a:rPr lang="en" sz="1350">
                <a:highlight>
                  <a:srgbClr val="FFFFFF"/>
                </a:highlight>
              </a:rPr>
              <a:t>.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Bootstrapping</a:t>
            </a:r>
            <a:endParaRPr sz="3200">
              <a:latin typeface="Arial"/>
              <a:ea typeface="Arial"/>
              <a:cs typeface="Arial"/>
              <a:sym typeface="Arial"/>
            </a:endParaRPr>
          </a:p>
        </p:txBody>
      </p:sp>
      <p:sp>
        <p:nvSpPr>
          <p:cNvPr id="236" name="Google Shape;236;p39"/>
          <p:cNvSpPr txBox="1"/>
          <p:nvPr>
            <p:ph idx="1" type="body"/>
          </p:nvPr>
        </p:nvSpPr>
        <p:spPr>
          <a:xfrm>
            <a:off x="246450" y="1505700"/>
            <a:ext cx="5132700" cy="3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We'll create a bootstrap sampling to estimate a 95% confidence interval lower limit.</a:t>
            </a:r>
            <a:endParaRPr sz="135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Null Hypothesis:</a:t>
            </a:r>
            <a:r>
              <a:rPr lang="en" sz="1350">
                <a:solidFill>
                  <a:srgbClr val="000000"/>
                </a:solidFill>
                <a:latin typeface="Arial"/>
                <a:ea typeface="Arial"/>
                <a:cs typeface="Arial"/>
                <a:sym typeface="Arial"/>
              </a:rPr>
              <a:t> There isn't a difference in the standard deviation between the 2 groups (specialists prescribing opioids and specialists who didn't prescribe opioids)</a:t>
            </a:r>
            <a:endParaRPr sz="1350">
              <a:solidFill>
                <a:srgbClr val="000000"/>
              </a:solidFill>
              <a:latin typeface="Arial"/>
              <a:ea typeface="Arial"/>
              <a:cs typeface="Arial"/>
              <a:sym typeface="Arial"/>
            </a:endParaRPr>
          </a:p>
          <a:p>
            <a:pPr indent="0" lvl="0" marL="0" rtl="0" algn="l">
              <a:spcBef>
                <a:spcPts val="1100"/>
              </a:spcBef>
              <a:spcAft>
                <a:spcPts val="0"/>
              </a:spcAft>
              <a:buNone/>
            </a:pPr>
            <a:r>
              <a:t/>
            </a:r>
            <a:endParaRPr b="1" i="1"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Alternate Hypothesis:</a:t>
            </a:r>
            <a:r>
              <a:rPr lang="en" sz="1350">
                <a:solidFill>
                  <a:srgbClr val="000000"/>
                </a:solidFill>
                <a:latin typeface="Arial"/>
                <a:ea typeface="Arial"/>
                <a:cs typeface="Arial"/>
                <a:sym typeface="Arial"/>
              </a:rPr>
              <a:t> There will be a differ in the standard deviation between the 2 groups (specialists prescribing opioids and specialists who didn't prescribe opioids)</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237" name="Google Shape;237;p39"/>
          <p:cNvSpPr txBox="1"/>
          <p:nvPr>
            <p:ph idx="2" type="body"/>
          </p:nvPr>
        </p:nvSpPr>
        <p:spPr>
          <a:xfrm>
            <a:off x="5957900" y="1575200"/>
            <a:ext cx="2874300" cy="30066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opioid and non opioid prescriptions:  </a:t>
            </a:r>
            <a:r>
              <a:rPr i="1" lang="en" sz="1250">
                <a:solidFill>
                  <a:srgbClr val="000000"/>
                </a:solidFill>
                <a:highlight>
                  <a:srgbClr val="CFE2F3"/>
                </a:highlight>
                <a:latin typeface="Arial"/>
                <a:ea typeface="Arial"/>
                <a:cs typeface="Arial"/>
                <a:sym typeface="Arial"/>
              </a:rPr>
              <a:t>3003.2483421030547</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bootstrap samples:  </a:t>
            </a:r>
            <a:r>
              <a:rPr i="1" lang="en" sz="1250">
                <a:solidFill>
                  <a:srgbClr val="000000"/>
                </a:solidFill>
                <a:highlight>
                  <a:srgbClr val="CFE2F3"/>
                </a:highlight>
                <a:latin typeface="Arial"/>
                <a:ea typeface="Arial"/>
                <a:cs typeface="Arial"/>
                <a:sym typeface="Arial"/>
              </a:rPr>
              <a:t>3003.302123387791</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The 95% confidence interval for the difference between the standard deviations of opioid and non opioid prescriptions is:  [</a:t>
            </a:r>
            <a:r>
              <a:rPr i="1" lang="en" sz="1250">
                <a:solidFill>
                  <a:srgbClr val="000000"/>
                </a:solidFill>
                <a:highlight>
                  <a:srgbClr val="CFE2F3"/>
                </a:highlight>
                <a:latin typeface="Arial"/>
                <a:ea typeface="Arial"/>
                <a:cs typeface="Arial"/>
                <a:sym typeface="Arial"/>
              </a:rPr>
              <a:t>2826.54281741 3187.76267874</a:t>
            </a:r>
            <a:r>
              <a:rPr lang="en" sz="1250">
                <a:solidFill>
                  <a:srgbClr val="000000"/>
                </a:solidFill>
                <a:highlight>
                  <a:srgbClr val="CFE2F3"/>
                </a:highlight>
                <a:latin typeface="Arial"/>
                <a:ea typeface="Arial"/>
                <a:cs typeface="Arial"/>
                <a:sym typeface="Arial"/>
              </a:rPr>
              <a:t>]</a:t>
            </a:r>
            <a:endParaRPr sz="1250">
              <a:solidFill>
                <a:srgbClr val="000000"/>
              </a:solidFill>
              <a:highlight>
                <a:srgbClr val="CFE2F3"/>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40"/>
          <p:cNvPicPr preferRelativeResize="0"/>
          <p:nvPr/>
        </p:nvPicPr>
        <p:blipFill>
          <a:blip r:embed="rId3">
            <a:alphaModFix/>
          </a:blip>
          <a:stretch>
            <a:fillRect/>
          </a:stretch>
        </p:blipFill>
        <p:spPr>
          <a:xfrm>
            <a:off x="853675" y="160725"/>
            <a:ext cx="7436649" cy="3996950"/>
          </a:xfrm>
          <a:prstGeom prst="rect">
            <a:avLst/>
          </a:prstGeom>
          <a:noFill/>
          <a:ln>
            <a:noFill/>
          </a:ln>
        </p:spPr>
      </p:pic>
      <p:sp>
        <p:nvSpPr>
          <p:cNvPr id="243" name="Google Shape;243;p4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Shows our the Bootstrap replicate with a confidence interval of (</a:t>
            </a:r>
            <a:r>
              <a:rPr b="1" lang="en" sz="1100">
                <a:solidFill>
                  <a:srgbClr val="FFFFFF"/>
                </a:solidFill>
                <a:latin typeface="Arial"/>
                <a:ea typeface="Arial"/>
                <a:cs typeface="Arial"/>
                <a:sym typeface="Arial"/>
              </a:rPr>
              <a:t>2826.542</a:t>
            </a:r>
            <a:r>
              <a:rPr lang="en" sz="1100">
                <a:solidFill>
                  <a:srgbClr val="FFFFFF"/>
                </a:solidFill>
                <a:latin typeface="Arial"/>
                <a:ea typeface="Arial"/>
                <a:cs typeface="Arial"/>
                <a:sym typeface="Arial"/>
              </a:rPr>
              <a:t> and </a:t>
            </a:r>
            <a:r>
              <a:rPr b="1" lang="en" sz="1100">
                <a:solidFill>
                  <a:srgbClr val="FFFFFF"/>
                </a:solidFill>
                <a:latin typeface="Arial"/>
                <a:ea typeface="Arial"/>
                <a:cs typeface="Arial"/>
                <a:sym typeface="Arial"/>
              </a:rPr>
              <a:t>3187.763</a:t>
            </a:r>
            <a:r>
              <a:rPr lang="en" sz="1100">
                <a:solidFill>
                  <a:srgbClr val="FFFFFF"/>
                </a:solidFill>
                <a:latin typeface="Arial"/>
                <a:ea typeface="Arial"/>
                <a:cs typeface="Arial"/>
                <a:sym typeface="Arial"/>
              </a:rPr>
              <a:t>)</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318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Confidence interval and p-value</a:t>
            </a:r>
            <a:endParaRPr sz="3200">
              <a:latin typeface="Arial"/>
              <a:ea typeface="Arial"/>
              <a:cs typeface="Arial"/>
              <a:sym typeface="Arial"/>
            </a:endParaRPr>
          </a:p>
        </p:txBody>
      </p:sp>
      <p:sp>
        <p:nvSpPr>
          <p:cNvPr id="249" name="Google Shape;249;p41"/>
          <p:cNvSpPr txBox="1"/>
          <p:nvPr>
            <p:ph idx="1" type="body"/>
          </p:nvPr>
        </p:nvSpPr>
        <p:spPr>
          <a:xfrm>
            <a:off x="246450" y="1505700"/>
            <a:ext cx="3268200" cy="23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We'll perform a bootstrapped hypothesis test at the 5% significance level (α=0.05) to calculate the p-value of the observed difference between opioid prescribing specialist and non-opioid prescribing specialist.</a:t>
            </a:r>
            <a:endParaRPr sz="1600"/>
          </a:p>
        </p:txBody>
      </p:sp>
      <p:sp>
        <p:nvSpPr>
          <p:cNvPr id="250" name="Google Shape;250;p41"/>
          <p:cNvSpPr txBox="1"/>
          <p:nvPr>
            <p:ph idx="2" type="body"/>
          </p:nvPr>
        </p:nvSpPr>
        <p:spPr>
          <a:xfrm>
            <a:off x="3729050" y="1414475"/>
            <a:ext cx="5103300" cy="35469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def diff_of_means(data_1, data_2):</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    diff = np.mean(data_1) - np.mean(data_2)</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    return diff</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 Compute difference of mean insured and uninsured: empirical_diff_means</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empirical_diff_means = diff_of_means(opi_presc, non_opi_presc)</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 Draw 10,000 permutation replicates: perm_replicates</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perm_replicates = draw_perm_reps(opi_presc, non_opi_presc, diff_of_means, size=N_rep)</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 Compute permutation p-value: perm_p</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perm_p = np.sum(perm_replicates &gt;= empirical_diff_means) / len(perm_replicates)</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#Compute p-value: p</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p = np.sum(bs_perm_rep &gt;= diff_means)/len(bs_perm_rep)</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print('Perm p-value = ', perm_p)</a:t>
            </a:r>
            <a:endParaRPr sz="950">
              <a:solidFill>
                <a:srgbClr val="000000"/>
              </a:solidFill>
              <a:highlight>
                <a:srgbClr val="CFE2F3"/>
              </a:highlight>
              <a:latin typeface="Arial"/>
              <a:ea typeface="Arial"/>
              <a:cs typeface="Arial"/>
              <a:sym typeface="Arial"/>
            </a:endParaRPr>
          </a:p>
          <a:p>
            <a:pPr indent="0" lvl="0" marL="285750" rtl="0" algn="l">
              <a:lnSpc>
                <a:spcPct val="100000"/>
              </a:lnSpc>
              <a:spcBef>
                <a:spcPts val="0"/>
              </a:spcBef>
              <a:spcAft>
                <a:spcPts val="0"/>
              </a:spcAft>
              <a:buNone/>
            </a:pPr>
            <a:r>
              <a:rPr lang="en" sz="950">
                <a:solidFill>
                  <a:srgbClr val="000000"/>
                </a:solidFill>
                <a:highlight>
                  <a:srgbClr val="CFE2F3"/>
                </a:highlight>
                <a:latin typeface="Arial"/>
                <a:ea typeface="Arial"/>
                <a:cs typeface="Arial"/>
                <a:sym typeface="Arial"/>
              </a:rPr>
              <a:t>print('P-value= ', p)</a:t>
            </a:r>
            <a:endParaRPr sz="950">
              <a:solidFill>
                <a:srgbClr val="000000"/>
              </a:solidFill>
              <a:highlight>
                <a:srgbClr val="CFE2F3"/>
              </a:highlight>
              <a:latin typeface="Arial"/>
              <a:ea typeface="Arial"/>
              <a:cs typeface="Arial"/>
              <a:sym typeface="Arial"/>
            </a:endParaRPr>
          </a:p>
          <a:p>
            <a:pPr indent="0" lvl="0" marL="0" rtl="0" algn="l">
              <a:lnSpc>
                <a:spcPct val="100000"/>
              </a:lnSpc>
              <a:spcBef>
                <a:spcPts val="0"/>
              </a:spcBef>
              <a:spcAft>
                <a:spcPts val="0"/>
              </a:spcAft>
              <a:buNone/>
            </a:pPr>
            <a:r>
              <a:t/>
            </a:r>
            <a:endParaRPr sz="950">
              <a:solidFill>
                <a:srgbClr val="000000"/>
              </a:solidFill>
              <a:highlight>
                <a:srgbClr val="CFE2F3"/>
              </a:highlight>
              <a:latin typeface="Arial"/>
              <a:ea typeface="Arial"/>
              <a:cs typeface="Arial"/>
              <a:sym typeface="Arial"/>
            </a:endParaRPr>
          </a:p>
          <a:p>
            <a:pPr indent="1028700" lvl="0" marL="0" rtl="0" algn="l">
              <a:spcBef>
                <a:spcPts val="0"/>
              </a:spcBef>
              <a:spcAft>
                <a:spcPts val="0"/>
              </a:spcAft>
              <a:buNone/>
            </a:pPr>
            <a:r>
              <a:rPr b="1" i="1" lang="en" sz="950">
                <a:solidFill>
                  <a:srgbClr val="000000"/>
                </a:solidFill>
                <a:highlight>
                  <a:srgbClr val="CFE2F3"/>
                </a:highlight>
                <a:latin typeface="Arial"/>
                <a:ea typeface="Arial"/>
                <a:cs typeface="Arial"/>
                <a:sym typeface="Arial"/>
              </a:rPr>
              <a:t>Perm p-value =  0.0</a:t>
            </a:r>
            <a:endParaRPr b="1" i="1" sz="950">
              <a:solidFill>
                <a:srgbClr val="000000"/>
              </a:solidFill>
              <a:highlight>
                <a:srgbClr val="CFE2F3"/>
              </a:highlight>
              <a:latin typeface="Arial"/>
              <a:ea typeface="Arial"/>
              <a:cs typeface="Arial"/>
              <a:sym typeface="Arial"/>
            </a:endParaRPr>
          </a:p>
          <a:p>
            <a:pPr indent="1028700" lvl="0" marL="0" rtl="0" algn="l">
              <a:spcBef>
                <a:spcPts val="0"/>
              </a:spcBef>
              <a:spcAft>
                <a:spcPts val="0"/>
              </a:spcAft>
              <a:buNone/>
            </a:pPr>
            <a:r>
              <a:rPr b="1" i="1" lang="en" sz="950">
                <a:solidFill>
                  <a:srgbClr val="000000"/>
                </a:solidFill>
                <a:highlight>
                  <a:srgbClr val="CFE2F3"/>
                </a:highlight>
                <a:latin typeface="Arial"/>
                <a:ea typeface="Arial"/>
                <a:cs typeface="Arial"/>
                <a:sym typeface="Arial"/>
              </a:rPr>
              <a:t>P-value=  0.6619</a:t>
            </a:r>
            <a:endParaRPr b="1" i="1" sz="9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sz="1250">
              <a:solidFill>
                <a:srgbClr val="000000"/>
              </a:solidFill>
              <a:highlight>
                <a:srgbClr val="CFE2F3"/>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04800" y="12510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dataset contains summaries of prescription records for 250 common opioid and non-opioid drugs written by nearly 25,000 unique licensed medical professionals in 2014 in the United States for citizens covered under Class D Medicare as well as some metadata about the doctors themselves. This is only a small subset of data that was sourced from a much larger file: </a:t>
            </a:r>
            <a:r>
              <a:rPr lang="en" sz="1100" u="sng">
                <a:solidFill>
                  <a:srgbClr val="1155CC"/>
                </a:solidFill>
                <a:latin typeface="Arial"/>
                <a:ea typeface="Arial"/>
                <a:cs typeface="Arial"/>
                <a:sym typeface="Arial"/>
                <a:hlinkClick r:id="rId3"/>
              </a:rPr>
              <a:t>cms.gov</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The original datasets called </a:t>
            </a:r>
            <a:r>
              <a:rPr i="1" lang="en" sz="1100">
                <a:solidFill>
                  <a:srgbClr val="000000"/>
                </a:solidFill>
                <a:latin typeface="Arial"/>
                <a:ea typeface="Arial"/>
                <a:cs typeface="Arial"/>
                <a:sym typeface="Arial"/>
              </a:rPr>
              <a:t>opioid.csv</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overdoses.csv</a:t>
            </a:r>
            <a:r>
              <a:rPr lang="en" sz="1100">
                <a:solidFill>
                  <a:srgbClr val="000000"/>
                </a:solidFill>
                <a:latin typeface="Arial"/>
                <a:ea typeface="Arial"/>
                <a:cs typeface="Arial"/>
                <a:sym typeface="Arial"/>
              </a:rPr>
              <a:t> and  </a:t>
            </a:r>
            <a:r>
              <a:rPr i="1" lang="en" sz="1100">
                <a:solidFill>
                  <a:srgbClr val="000000"/>
                </a:solidFill>
                <a:latin typeface="Arial"/>
                <a:ea typeface="Arial"/>
                <a:cs typeface="Arial"/>
                <a:sym typeface="Arial"/>
              </a:rPr>
              <a:t>prescriber-info.csv</a:t>
            </a:r>
            <a:r>
              <a:rPr lang="en" sz="1100">
                <a:solidFill>
                  <a:srgbClr val="000000"/>
                </a:solidFill>
                <a:latin typeface="Arial"/>
                <a:ea typeface="Arial"/>
                <a:cs typeface="Arial"/>
                <a:sym typeface="Arial"/>
              </a:rPr>
              <a:t> were loaded in as 3 dataframes into a Jupyter Notebook.</a:t>
            </a:r>
            <a:r>
              <a:rPr i="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Once the data was loaded, the shape of the main dataset (prescriber-info aka prescriber) was confirmed to be </a:t>
            </a:r>
            <a:r>
              <a:rPr lang="en" sz="1100">
                <a:solidFill>
                  <a:srgbClr val="000000"/>
                </a:solidFill>
                <a:highlight>
                  <a:srgbClr val="FFFFFF"/>
                </a:highlight>
                <a:latin typeface="Arial"/>
                <a:ea typeface="Arial"/>
                <a:cs typeface="Arial"/>
                <a:sym typeface="Arial"/>
              </a:rPr>
              <a:t>24759 </a:t>
            </a:r>
            <a:r>
              <a:rPr lang="en" sz="1100">
                <a:solidFill>
                  <a:srgbClr val="000000"/>
                </a:solidFill>
                <a:latin typeface="Arial"/>
                <a:ea typeface="Arial"/>
                <a:cs typeface="Arial"/>
                <a:sym typeface="Arial"/>
              </a:rPr>
              <a:t> rows by 256 columns. The datasets (opioid and overdoses) were confirmed to be 113 rows × 2 columns and 50 rows × 2 columns respectively.</a:t>
            </a:r>
            <a:endParaRPr sz="11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800"/>
              </a:spcBef>
              <a:spcAft>
                <a:spcPts val="0"/>
              </a:spcAft>
              <a:buNone/>
            </a:pPr>
            <a:r>
              <a:rPr lang="en" sz="1100">
                <a:solidFill>
                  <a:srgbClr val="000000"/>
                </a:solidFill>
                <a:latin typeface="Arial"/>
                <a:ea typeface="Arial"/>
                <a:cs typeface="Arial"/>
                <a:sym typeface="Arial"/>
              </a:rPr>
              <a:t>The goal of this project is to use the features listed above to predict whether an opioid prescription is based of certain specialists and is influenced by their location and/or gender</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29100" y="975125"/>
            <a:ext cx="8485800" cy="3761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i="1" lang="en" sz="1950">
                <a:solidFill>
                  <a:srgbClr val="FFFFFF"/>
                </a:solidFill>
                <a:latin typeface="Arial"/>
                <a:ea typeface="Arial"/>
                <a:cs typeface="Arial"/>
                <a:sym typeface="Arial"/>
              </a:rPr>
              <a:t>Null hypothesis:</a:t>
            </a:r>
            <a:r>
              <a:rPr lang="en" sz="1950">
                <a:solidFill>
                  <a:srgbClr val="FFFFFF"/>
                </a:solidFill>
                <a:latin typeface="Arial"/>
                <a:ea typeface="Arial"/>
                <a:cs typeface="Arial"/>
                <a:sym typeface="Arial"/>
              </a:rPr>
              <a:t> There isn't a difference in the mean charges between the 2 groups (specialists prescribing opioids and specialists who didn't prescribe opioids)</a:t>
            </a:r>
            <a:endParaRPr sz="1950">
              <a:solidFill>
                <a:srgbClr val="FFFFFF"/>
              </a:solidFill>
              <a:latin typeface="Arial"/>
              <a:ea typeface="Arial"/>
              <a:cs typeface="Arial"/>
              <a:sym typeface="Arial"/>
            </a:endParaRPr>
          </a:p>
          <a:p>
            <a:pPr indent="0" lvl="0" marL="0" rtl="0" algn="l">
              <a:lnSpc>
                <a:spcPct val="115000"/>
              </a:lnSpc>
              <a:spcBef>
                <a:spcPts val="1100"/>
              </a:spcBef>
              <a:spcAft>
                <a:spcPts val="0"/>
              </a:spcAft>
              <a:buNone/>
            </a:pPr>
            <a:r>
              <a:t/>
            </a:r>
            <a:endParaRPr b="1" i="1" sz="1950">
              <a:solidFill>
                <a:srgbClr val="FFFFFF"/>
              </a:solidFill>
              <a:latin typeface="Arial"/>
              <a:ea typeface="Arial"/>
              <a:cs typeface="Arial"/>
              <a:sym typeface="Arial"/>
            </a:endParaRPr>
          </a:p>
          <a:p>
            <a:pPr indent="0" lvl="0" marL="0" rtl="0" algn="l">
              <a:lnSpc>
                <a:spcPct val="115000"/>
              </a:lnSpc>
              <a:spcBef>
                <a:spcPts val="1100"/>
              </a:spcBef>
              <a:spcAft>
                <a:spcPts val="0"/>
              </a:spcAft>
              <a:buNone/>
            </a:pPr>
            <a:r>
              <a:rPr b="1" i="1" lang="en" sz="1950">
                <a:solidFill>
                  <a:srgbClr val="FFFFFF"/>
                </a:solidFill>
                <a:latin typeface="Arial"/>
                <a:ea typeface="Arial"/>
                <a:cs typeface="Arial"/>
                <a:sym typeface="Arial"/>
              </a:rPr>
              <a:t>Alternate hypothesis:</a:t>
            </a:r>
            <a:r>
              <a:rPr lang="en" sz="1950">
                <a:solidFill>
                  <a:srgbClr val="FFFFFF"/>
                </a:solidFill>
                <a:latin typeface="Arial"/>
                <a:ea typeface="Arial"/>
                <a:cs typeface="Arial"/>
                <a:sym typeface="Arial"/>
              </a:rPr>
              <a:t> There will be a difference in the mean charges between the 2 groups (specialists prescribing opioids and specialists who didn't prescribe opioids)</a:t>
            </a:r>
            <a:endParaRPr sz="1950">
              <a:solidFill>
                <a:srgbClr val="FFFFFF"/>
              </a:solidFill>
              <a:latin typeface="Arial"/>
              <a:ea typeface="Arial"/>
              <a:cs typeface="Arial"/>
              <a:sym typeface="Arial"/>
            </a:endParaRPr>
          </a:p>
          <a:p>
            <a:pPr indent="0" lvl="0" marL="0" rtl="0" algn="l">
              <a:lnSpc>
                <a:spcPct val="115000"/>
              </a:lnSpc>
              <a:spcBef>
                <a:spcPts val="1100"/>
              </a:spcBef>
              <a:spcAft>
                <a:spcPts val="0"/>
              </a:spcAft>
              <a:buNone/>
            </a:pPr>
            <a:r>
              <a:t/>
            </a:r>
            <a:endParaRPr sz="1950">
              <a:solidFill>
                <a:srgbClr val="FFFFFF"/>
              </a:solidFill>
              <a:latin typeface="Arial"/>
              <a:ea typeface="Arial"/>
              <a:cs typeface="Arial"/>
              <a:sym typeface="Arial"/>
            </a:endParaRPr>
          </a:p>
          <a:p>
            <a:pPr indent="0" lvl="0" marL="0" rtl="0" algn="l">
              <a:lnSpc>
                <a:spcPct val="115000"/>
              </a:lnSpc>
              <a:spcBef>
                <a:spcPts val="1100"/>
              </a:spcBef>
              <a:spcAft>
                <a:spcPts val="0"/>
              </a:spcAft>
              <a:buNone/>
            </a:pPr>
            <a:r>
              <a:rPr lang="en" sz="1950">
                <a:solidFill>
                  <a:srgbClr val="FFFFFF"/>
                </a:solidFill>
                <a:latin typeface="Arial"/>
                <a:ea typeface="Arial"/>
                <a:cs typeface="Arial"/>
                <a:sym typeface="Arial"/>
              </a:rPr>
              <a:t>With the p-value from the bootstrap being 0.6619, I can reject the alternate hypothesis and accept the null hypothesis</a:t>
            </a:r>
            <a:endParaRPr sz="10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43"/>
          <p:cNvPicPr preferRelativeResize="0"/>
          <p:nvPr/>
        </p:nvPicPr>
        <p:blipFill>
          <a:blip r:embed="rId3">
            <a:alphaModFix/>
          </a:blip>
          <a:stretch>
            <a:fillRect/>
          </a:stretch>
        </p:blipFill>
        <p:spPr>
          <a:xfrm>
            <a:off x="203600" y="137925"/>
            <a:ext cx="8583225" cy="4180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rial"/>
                <a:ea typeface="Arial"/>
                <a:cs typeface="Arial"/>
                <a:sym typeface="Arial"/>
              </a:rPr>
              <a:t>Bayesian Inference</a:t>
            </a:r>
            <a:endParaRPr>
              <a:solidFill>
                <a:srgbClr val="FFFFFF"/>
              </a:solidFill>
              <a:latin typeface="Arial"/>
              <a:ea typeface="Arial"/>
              <a:cs typeface="Arial"/>
              <a:sym typeface="Arial"/>
            </a:endParaRPr>
          </a:p>
        </p:txBody>
      </p:sp>
      <p:sp>
        <p:nvSpPr>
          <p:cNvPr id="267" name="Google Shape;267;p44"/>
          <p:cNvSpPr txBox="1"/>
          <p:nvPr>
            <p:ph idx="1" type="body"/>
          </p:nvPr>
        </p:nvSpPr>
        <p:spPr>
          <a:xfrm>
            <a:off x="311700" y="1505700"/>
            <a:ext cx="81642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We may suspect from our models that there is some sort of exponential-like distribution at play here.  The gamma distribution may be applicable and we could test this for the distribution of prescriptions. Developing our new method for the easiest looking case first is a common and sound approach that can demonstrate a minimum viable solution.</a:t>
            </a:r>
            <a:endParaRPr sz="1600"/>
          </a:p>
        </p:txBody>
      </p:sp>
      <p:sp>
        <p:nvSpPr>
          <p:cNvPr id="268" name="Google Shape;268;p44"/>
          <p:cNvSpPr txBox="1"/>
          <p:nvPr>
            <p:ph idx="2" type="body"/>
          </p:nvPr>
        </p:nvSpPr>
        <p:spPr>
          <a:xfrm>
            <a:off x="4832400" y="3418275"/>
            <a:ext cx="3999900" cy="11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193850" y="1317300"/>
            <a:ext cx="3417300" cy="190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Arial"/>
                <a:ea typeface="Arial"/>
                <a:cs typeface="Arial"/>
                <a:sym typeface="Arial"/>
              </a:rPr>
              <a:t>Shows our Specialist who prescribed opioid drugs and non opioids</a:t>
            </a:r>
            <a:endParaRPr sz="3400">
              <a:solidFill>
                <a:srgbClr val="FFFFFF"/>
              </a:solidFill>
            </a:endParaRPr>
          </a:p>
        </p:txBody>
      </p:sp>
      <p:sp>
        <p:nvSpPr>
          <p:cNvPr id="274" name="Google Shape;274;p4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45"/>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04800" y="2056050"/>
            <a:ext cx="3704400" cy="103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Arial"/>
                <a:ea typeface="Arial"/>
                <a:cs typeface="Arial"/>
                <a:sym typeface="Arial"/>
              </a:rPr>
              <a:t>Creating a PyMC3 Model</a:t>
            </a:r>
            <a:endParaRPr sz="3900">
              <a:solidFill>
                <a:srgbClr val="FFFFFF"/>
              </a:solidFill>
            </a:endParaRPr>
          </a:p>
        </p:txBody>
      </p:sp>
      <p:sp>
        <p:nvSpPr>
          <p:cNvPr id="281" name="Google Shape;281;p4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400050" marR="381000" rtl="0" algn="l">
              <a:lnSpc>
                <a:spcPct val="100000"/>
              </a:lnSpc>
              <a:spcBef>
                <a:spcPts val="0"/>
              </a:spcBef>
              <a:spcAft>
                <a:spcPts val="0"/>
              </a:spcAft>
              <a:buNone/>
            </a:pPr>
            <a:r>
              <a:t/>
            </a:r>
            <a:endParaRPr b="1" sz="1450">
              <a:solidFill>
                <a:srgbClr val="008000"/>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t/>
            </a:r>
            <a:endParaRPr b="1" sz="1450">
              <a:solidFill>
                <a:srgbClr val="008000"/>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b="1" lang="en" sz="1450">
                <a:solidFill>
                  <a:srgbClr val="008000"/>
                </a:solidFill>
                <a:highlight>
                  <a:srgbClr val="F7F7F7"/>
                </a:highlight>
                <a:latin typeface="Arial"/>
                <a:ea typeface="Arial"/>
                <a:cs typeface="Arial"/>
                <a:sym typeface="Arial"/>
              </a:rPr>
              <a:t>with</a:t>
            </a:r>
            <a:r>
              <a:rPr lang="en" sz="1450">
                <a:solidFill>
                  <a:srgbClr val="333333"/>
                </a:solidFill>
                <a:highlight>
                  <a:srgbClr val="F7F7F7"/>
                </a:highlight>
                <a:latin typeface="Arial"/>
                <a:ea typeface="Arial"/>
                <a:cs typeface="Arial"/>
                <a:sym typeface="Arial"/>
              </a:rPr>
              <a:t> pm</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Model() </a:t>
            </a:r>
            <a:r>
              <a:rPr b="1" lang="en" sz="1450">
                <a:solidFill>
                  <a:srgbClr val="008000"/>
                </a:solidFill>
                <a:highlight>
                  <a:srgbClr val="F7F7F7"/>
                </a:highlight>
                <a:latin typeface="Arial"/>
                <a:ea typeface="Arial"/>
                <a:cs typeface="Arial"/>
                <a:sym typeface="Arial"/>
              </a:rPr>
              <a:t>as</a:t>
            </a:r>
            <a:r>
              <a:rPr lang="en" sz="1450">
                <a:solidFill>
                  <a:srgbClr val="333333"/>
                </a:solidFill>
                <a:highlight>
                  <a:srgbClr val="F7F7F7"/>
                </a:highlight>
                <a:latin typeface="Arial"/>
                <a:ea typeface="Arial"/>
                <a:cs typeface="Arial"/>
                <a:sym typeface="Arial"/>
              </a:rPr>
              <a:t> model:</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lang="en" sz="1450">
                <a:solidFill>
                  <a:srgbClr val="333333"/>
                </a:solidFill>
                <a:highlight>
                  <a:srgbClr val="F7F7F7"/>
                </a:highlight>
                <a:latin typeface="Arial"/>
                <a:ea typeface="Arial"/>
                <a:cs typeface="Arial"/>
                <a:sym typeface="Arial"/>
              </a:rPr>
              <a:t>    alpha_ </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pm</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Exponential(</a:t>
            </a:r>
            <a:r>
              <a:rPr lang="en" sz="1450">
                <a:solidFill>
                  <a:srgbClr val="BA2121"/>
                </a:solidFill>
                <a:highlight>
                  <a:srgbClr val="F7F7F7"/>
                </a:highlight>
                <a:latin typeface="Arial"/>
                <a:ea typeface="Arial"/>
                <a:cs typeface="Arial"/>
                <a:sym typeface="Arial"/>
              </a:rPr>
              <a:t>'alpha'</a:t>
            </a:r>
            <a:r>
              <a:rPr lang="en" sz="1450">
                <a:solidFill>
                  <a:srgbClr val="333333"/>
                </a:solidFill>
                <a:highlight>
                  <a:srgbClr val="F7F7F7"/>
                </a:highlight>
                <a:latin typeface="Arial"/>
                <a:ea typeface="Arial"/>
                <a:cs typeface="Arial"/>
                <a:sym typeface="Arial"/>
              </a:rPr>
              <a:t>, </a:t>
            </a:r>
            <a:r>
              <a:rPr lang="en" sz="1450">
                <a:highlight>
                  <a:srgbClr val="F7F7F7"/>
                </a:highlight>
                <a:latin typeface="Arial"/>
                <a:ea typeface="Arial"/>
                <a:cs typeface="Arial"/>
                <a:sym typeface="Arial"/>
              </a:rPr>
              <a:t>1/</a:t>
            </a:r>
            <a:r>
              <a:rPr lang="en" sz="1450">
                <a:solidFill>
                  <a:srgbClr val="333333"/>
                </a:solidFill>
                <a:highlight>
                  <a:srgbClr val="F7F7F7"/>
                </a:highlight>
                <a:latin typeface="Arial"/>
                <a:ea typeface="Arial"/>
                <a:cs typeface="Arial"/>
                <a:sym typeface="Arial"/>
              </a:rPr>
              <a:t>alpha_est)</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lang="en" sz="1450">
                <a:solidFill>
                  <a:srgbClr val="333333"/>
                </a:solidFill>
                <a:highlight>
                  <a:srgbClr val="F7F7F7"/>
                </a:highlight>
                <a:latin typeface="Arial"/>
                <a:ea typeface="Arial"/>
                <a:cs typeface="Arial"/>
                <a:sym typeface="Arial"/>
              </a:rPr>
              <a:t>    rate_ </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pm</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Exponential(</a:t>
            </a:r>
            <a:r>
              <a:rPr lang="en" sz="1450">
                <a:solidFill>
                  <a:srgbClr val="BA2121"/>
                </a:solidFill>
                <a:highlight>
                  <a:srgbClr val="F7F7F7"/>
                </a:highlight>
                <a:latin typeface="Arial"/>
                <a:ea typeface="Arial"/>
                <a:cs typeface="Arial"/>
                <a:sym typeface="Arial"/>
              </a:rPr>
              <a:t>'rate'</a:t>
            </a:r>
            <a:r>
              <a:rPr lang="en" sz="1450">
                <a:solidFill>
                  <a:srgbClr val="333333"/>
                </a:solidFill>
                <a:highlight>
                  <a:srgbClr val="F7F7F7"/>
                </a:highlight>
                <a:latin typeface="Arial"/>
                <a:ea typeface="Arial"/>
                <a:cs typeface="Arial"/>
                <a:sym typeface="Arial"/>
              </a:rPr>
              <a:t>, </a:t>
            </a:r>
            <a:r>
              <a:rPr lang="en" sz="1450">
                <a:highlight>
                  <a:srgbClr val="F7F7F7"/>
                </a:highlight>
                <a:latin typeface="Arial"/>
                <a:ea typeface="Arial"/>
                <a:cs typeface="Arial"/>
                <a:sym typeface="Arial"/>
              </a:rPr>
              <a:t>1/</a:t>
            </a:r>
            <a:r>
              <a:rPr lang="en" sz="1450">
                <a:solidFill>
                  <a:srgbClr val="333333"/>
                </a:solidFill>
                <a:highlight>
                  <a:srgbClr val="F7F7F7"/>
                </a:highlight>
                <a:latin typeface="Arial"/>
                <a:ea typeface="Arial"/>
                <a:cs typeface="Arial"/>
                <a:sym typeface="Arial"/>
              </a:rPr>
              <a:t>rate_est)</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lang="en" sz="1450">
                <a:solidFill>
                  <a:srgbClr val="333333"/>
                </a:solidFill>
                <a:highlight>
                  <a:srgbClr val="F7F7F7"/>
                </a:highlight>
                <a:latin typeface="Arial"/>
                <a:ea typeface="Arial"/>
                <a:cs typeface="Arial"/>
                <a:sym typeface="Arial"/>
              </a:rPr>
              <a:t>    prescribed_opioids </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pm</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Gamma(</a:t>
            </a:r>
            <a:r>
              <a:rPr lang="en" sz="1450">
                <a:solidFill>
                  <a:srgbClr val="BA2121"/>
                </a:solidFill>
                <a:highlight>
                  <a:srgbClr val="F7F7F7"/>
                </a:highlight>
                <a:latin typeface="Arial"/>
                <a:ea typeface="Arial"/>
                <a:cs typeface="Arial"/>
                <a:sym typeface="Arial"/>
              </a:rPr>
              <a:t>'Specialists Prescribing Opioids'</a:t>
            </a:r>
            <a:r>
              <a:rPr lang="en" sz="1450">
                <a:solidFill>
                  <a:srgbClr val="333333"/>
                </a:solidFill>
                <a:highlight>
                  <a:srgbClr val="F7F7F7"/>
                </a:highlight>
                <a:latin typeface="Arial"/>
                <a:ea typeface="Arial"/>
                <a:cs typeface="Arial"/>
                <a:sym typeface="Arial"/>
              </a:rPr>
              <a:t>, alpha</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alpha_, beta</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rate_, observed </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opi_presc)</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lang="en" sz="1450">
                <a:solidFill>
                  <a:srgbClr val="333333"/>
                </a:solidFill>
                <a:highlight>
                  <a:srgbClr val="F7F7F7"/>
                </a:highlight>
                <a:latin typeface="Arial"/>
                <a:ea typeface="Arial"/>
                <a:cs typeface="Arial"/>
                <a:sym typeface="Arial"/>
              </a:rPr>
              <a:t>    trace</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 pm</a:t>
            </a:r>
            <a:r>
              <a:rPr lang="en" sz="1450">
                <a:highlight>
                  <a:srgbClr val="F7F7F7"/>
                </a:highlight>
                <a:latin typeface="Arial"/>
                <a:ea typeface="Arial"/>
                <a:cs typeface="Arial"/>
                <a:sym typeface="Arial"/>
              </a:rPr>
              <a:t>.</a:t>
            </a:r>
            <a:r>
              <a:rPr lang="en" sz="1450">
                <a:solidFill>
                  <a:srgbClr val="333333"/>
                </a:solidFill>
                <a:highlight>
                  <a:srgbClr val="F7F7F7"/>
                </a:highlight>
                <a:latin typeface="Arial"/>
                <a:ea typeface="Arial"/>
                <a:cs typeface="Arial"/>
                <a:sym typeface="Arial"/>
              </a:rPr>
              <a:t>sample(</a:t>
            </a:r>
            <a:r>
              <a:rPr lang="en" sz="1450">
                <a:highlight>
                  <a:srgbClr val="F7F7F7"/>
                </a:highlight>
                <a:latin typeface="Arial"/>
                <a:ea typeface="Arial"/>
                <a:cs typeface="Arial"/>
                <a:sym typeface="Arial"/>
              </a:rPr>
              <a:t>1000</a:t>
            </a:r>
            <a:r>
              <a:rPr lang="en" sz="1450">
                <a:solidFill>
                  <a:srgbClr val="333333"/>
                </a:solidFill>
                <a:highlight>
                  <a:srgbClr val="F7F7F7"/>
                </a:highlight>
                <a:latin typeface="Arial"/>
                <a:ea typeface="Arial"/>
                <a:cs typeface="Arial"/>
                <a:sym typeface="Arial"/>
              </a:rPr>
              <a:t>, tune</a:t>
            </a:r>
            <a:r>
              <a:rPr lang="en" sz="1450">
                <a:highlight>
                  <a:srgbClr val="F7F7F7"/>
                </a:highlight>
                <a:latin typeface="Arial"/>
                <a:ea typeface="Arial"/>
                <a:cs typeface="Arial"/>
                <a:sym typeface="Arial"/>
              </a:rPr>
              <a:t>=2000</a:t>
            </a:r>
            <a:r>
              <a:rPr lang="en" sz="1450">
                <a:solidFill>
                  <a:srgbClr val="333333"/>
                </a:solidFill>
                <a:highlight>
                  <a:srgbClr val="F7F7F7"/>
                </a:highlight>
                <a:latin typeface="Arial"/>
                <a:ea typeface="Arial"/>
                <a:cs typeface="Arial"/>
                <a:sym typeface="Arial"/>
              </a:rPr>
              <a:t>, cores</a:t>
            </a:r>
            <a:r>
              <a:rPr lang="en" sz="1450">
                <a:highlight>
                  <a:srgbClr val="F7F7F7"/>
                </a:highlight>
                <a:latin typeface="Arial"/>
                <a:ea typeface="Arial"/>
                <a:cs typeface="Arial"/>
                <a:sym typeface="Arial"/>
              </a:rPr>
              <a:t>=2</a:t>
            </a:r>
            <a:r>
              <a:rPr lang="en" sz="1450">
                <a:solidFill>
                  <a:srgbClr val="333333"/>
                </a:solidFill>
                <a:highlight>
                  <a:srgbClr val="F7F7F7"/>
                </a:highlight>
                <a:latin typeface="Arial"/>
                <a:ea typeface="Arial"/>
                <a:cs typeface="Arial"/>
                <a:sym typeface="Arial"/>
              </a:rPr>
              <a:t>)</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t/>
            </a:r>
            <a:endParaRPr sz="1450">
              <a:solidFill>
                <a:srgbClr val="333333"/>
              </a:solidFill>
              <a:highlight>
                <a:srgbClr val="F7F7F7"/>
              </a:highlight>
              <a:latin typeface="Arial"/>
              <a:ea typeface="Arial"/>
              <a:cs typeface="Arial"/>
              <a:sym typeface="Arial"/>
            </a:endParaRPr>
          </a:p>
          <a:p>
            <a:pPr indent="0" lvl="0" marL="400050" marR="381000" rtl="0" algn="l">
              <a:lnSpc>
                <a:spcPct val="100000"/>
              </a:lnSpc>
              <a:spcBef>
                <a:spcPts val="0"/>
              </a:spcBef>
              <a:spcAft>
                <a:spcPts val="0"/>
              </a:spcAft>
              <a:buNone/>
            </a:pPr>
            <a:r>
              <a:rPr b="1" i="1" lang="en" sz="1350">
                <a:solidFill>
                  <a:srgbClr val="333333"/>
                </a:solidFill>
                <a:highlight>
                  <a:srgbClr val="FFFFFF"/>
                </a:highlight>
                <a:latin typeface="Arial"/>
                <a:ea typeface="Arial"/>
                <a:cs typeface="Arial"/>
                <a:sym typeface="Arial"/>
              </a:rPr>
              <a:t>Alpha_chi = [0.40736891 0.42284083]</a:t>
            </a:r>
            <a:endParaRPr b="1" i="1" sz="1350">
              <a:solidFill>
                <a:srgbClr val="333333"/>
              </a:solidFill>
              <a:highlight>
                <a:srgbClr val="FFFFFF"/>
              </a:highlight>
              <a:latin typeface="Arial"/>
              <a:ea typeface="Arial"/>
              <a:cs typeface="Arial"/>
              <a:sym typeface="Arial"/>
            </a:endParaRPr>
          </a:p>
          <a:p>
            <a:pPr indent="0" lvl="0" marL="400050" marR="381000" rtl="0" algn="l">
              <a:lnSpc>
                <a:spcPct val="100000"/>
              </a:lnSpc>
              <a:spcBef>
                <a:spcPts val="0"/>
              </a:spcBef>
              <a:spcAft>
                <a:spcPts val="0"/>
              </a:spcAft>
              <a:buNone/>
            </a:pPr>
            <a:r>
              <a:rPr b="1" i="1" lang="en" sz="1350">
                <a:solidFill>
                  <a:srgbClr val="333333"/>
                </a:solidFill>
                <a:highlight>
                  <a:srgbClr val="FFFFFF"/>
                </a:highlight>
                <a:latin typeface="Arial"/>
                <a:ea typeface="Arial"/>
                <a:cs typeface="Arial"/>
                <a:sym typeface="Arial"/>
              </a:rPr>
              <a:t>Rate_ci = [0.00019885 0.00021156]</a:t>
            </a:r>
            <a:endParaRPr sz="16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Arial"/>
                <a:ea typeface="Arial"/>
                <a:cs typeface="Arial"/>
                <a:sym typeface="Arial"/>
              </a:rPr>
              <a:t>Credible Intervals</a:t>
            </a:r>
            <a:endParaRPr sz="2300">
              <a:solidFill>
                <a:srgbClr val="FFFFFF"/>
              </a:solidFill>
            </a:endParaRPr>
          </a:p>
        </p:txBody>
      </p:sp>
      <p:pic>
        <p:nvPicPr>
          <p:cNvPr id="287" name="Google Shape;287;p47"/>
          <p:cNvPicPr preferRelativeResize="0"/>
          <p:nvPr/>
        </p:nvPicPr>
        <p:blipFill>
          <a:blip r:embed="rId3">
            <a:alphaModFix/>
          </a:blip>
          <a:stretch>
            <a:fillRect/>
          </a:stretch>
        </p:blipFill>
        <p:spPr>
          <a:xfrm>
            <a:off x="1575200" y="163125"/>
            <a:ext cx="6428200" cy="4029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Arial"/>
                <a:ea typeface="Arial"/>
                <a:cs typeface="Arial"/>
                <a:sym typeface="Arial"/>
              </a:rPr>
              <a:t>Credible Intervals</a:t>
            </a:r>
            <a:endParaRPr sz="2300">
              <a:solidFill>
                <a:srgbClr val="FFFFFF"/>
              </a:solidFill>
            </a:endParaRPr>
          </a:p>
        </p:txBody>
      </p:sp>
      <p:pic>
        <p:nvPicPr>
          <p:cNvPr id="293" name="Google Shape;293;p48"/>
          <p:cNvPicPr preferRelativeResize="0"/>
          <p:nvPr/>
        </p:nvPicPr>
        <p:blipFill>
          <a:blip r:embed="rId3">
            <a:alphaModFix/>
          </a:blip>
          <a:stretch>
            <a:fillRect/>
          </a:stretch>
        </p:blipFill>
        <p:spPr>
          <a:xfrm>
            <a:off x="602450" y="141675"/>
            <a:ext cx="8291525" cy="4112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9"/>
          <p:cNvSpPr txBox="1"/>
          <p:nvPr>
            <p:ph type="ctrTitle"/>
          </p:nvPr>
        </p:nvSpPr>
        <p:spPr>
          <a:xfrm>
            <a:off x="311700" y="539725"/>
            <a:ext cx="8520600" cy="20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000000"/>
                </a:solidFill>
                <a:highlight>
                  <a:srgbClr val="FFFFFF"/>
                </a:highlight>
                <a:latin typeface="Arial"/>
                <a:ea typeface="Arial"/>
                <a:cs typeface="Arial"/>
                <a:sym typeface="Arial"/>
              </a:rPr>
              <a:t>We have postulated a distribution to describe the individual amounts for opioid prescriptions cases. This distribution has two required parameters, which we do not know, but we used PyMC3 to perform Bayesian inference to find our level of "belief" in a range of values for them. We then used the average parameter values to create one simulated data set of the same size as the original, but the distribution of our posteriors for these parameters will allow us to perform simulations of any sample size we desire and for a range of scenarios of different a and b.</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Model</a:t>
            </a:r>
            <a:endParaRPr sz="6500"/>
          </a:p>
          <a:p>
            <a:pPr indent="0" lvl="0" marL="0" rtl="0" algn="l">
              <a:spcBef>
                <a:spcPts val="0"/>
              </a:spcBef>
              <a:spcAft>
                <a:spcPts val="0"/>
              </a:spcAft>
              <a:buNone/>
            </a:pPr>
            <a:r>
              <a:rPr lang="en" sz="6500"/>
              <a:t>Optimization</a:t>
            </a:r>
            <a:endParaRPr sz="6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1"/>
          <p:cNvSpPr txBox="1"/>
          <p:nvPr>
            <p:ph type="ctrTitle"/>
          </p:nvPr>
        </p:nvSpPr>
        <p:spPr>
          <a:xfrm>
            <a:off x="311700" y="29325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OLS - Ordinary Least Squares</a:t>
            </a:r>
            <a:endParaRPr/>
          </a:p>
        </p:txBody>
      </p:sp>
      <p:graphicFrame>
        <p:nvGraphicFramePr>
          <p:cNvPr id="309" name="Google Shape;309;p51"/>
          <p:cNvGraphicFramePr/>
          <p:nvPr/>
        </p:nvGraphicFramePr>
        <p:xfrm>
          <a:off x="952500" y="1277550"/>
          <a:ext cx="3000000" cy="3000000"/>
        </p:xfrm>
        <a:graphic>
          <a:graphicData uri="http://schemas.openxmlformats.org/drawingml/2006/table">
            <a:tbl>
              <a:tblPr>
                <a:noFill/>
                <a:tableStyleId>{53D9E97B-1CC1-4B71-898C-47B39E1AC3FB}</a:tableStyleId>
              </a:tblPr>
              <a:tblGrid>
                <a:gridCol w="1809750"/>
                <a:gridCol w="1809750"/>
                <a:gridCol w="1809750"/>
                <a:gridCol w="1809750"/>
              </a:tblGrid>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Dep. Variable: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Opioid_Prescriber</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R-squared:</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0.338</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Model:</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OLS</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6FA8DC"/>
                          </a:highlight>
                        </a:rPr>
                        <a:t>Adj. R-squared:</a:t>
                      </a:r>
                      <a:endParaRPr b="1" sz="900">
                        <a:solidFill>
                          <a:srgbClr val="666666"/>
                        </a:solidFill>
                        <a:highlight>
                          <a:srgbClr val="6FA8DC"/>
                        </a:highlight>
                      </a:endParaRPr>
                    </a:p>
                  </a:txBody>
                  <a:tcPr marT="57150" marB="57150" marR="57150" marL="57150" anchor="ctr">
                    <a:solidFill>
                      <a:srgbClr val="6FA8DC"/>
                    </a:solidFill>
                  </a:tcPr>
                </a:tc>
                <a:tc>
                  <a:txBody>
                    <a:bodyPr/>
                    <a:lstStyle/>
                    <a:p>
                      <a:pPr indent="0" lvl="0" marL="0" rtl="0" algn="l">
                        <a:lnSpc>
                          <a:spcPct val="115000"/>
                        </a:lnSpc>
                        <a:spcBef>
                          <a:spcPts val="0"/>
                        </a:spcBef>
                        <a:spcAft>
                          <a:spcPts val="0"/>
                        </a:spcAft>
                        <a:buNone/>
                      </a:pPr>
                      <a:r>
                        <a:rPr lang="en" sz="900">
                          <a:solidFill>
                            <a:srgbClr val="666666"/>
                          </a:solidFill>
                          <a:highlight>
                            <a:srgbClr val="6FA8DC"/>
                          </a:highlight>
                        </a:rPr>
                        <a:t>0.334</a:t>
                      </a:r>
                      <a:endParaRPr sz="900">
                        <a:solidFill>
                          <a:srgbClr val="666666"/>
                        </a:solidFill>
                        <a:highlight>
                          <a:srgbClr val="6FA8DC"/>
                        </a:highlight>
                      </a:endParaRPr>
                    </a:p>
                  </a:txBody>
                  <a:tcPr marT="57150" marB="57150" marR="57150" marL="57150" anchor="ctr">
                    <a:solidFill>
                      <a:srgbClr val="6FA8D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Method:</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Least Squares</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F-statistic: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79.92</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Date: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Mon, 04 May 2020</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Prob (F-statistic):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0.00</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Time: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10:00:16</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Log-Likelihood:</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-12485.</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No. Observations:</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24759</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AIC: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2.529e+04</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Df Residuals:</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24601</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BIC: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2.657e+04</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Df Model:</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157</a:t>
                      </a:r>
                      <a:endParaRPr sz="900">
                        <a:solidFill>
                          <a:srgbClr val="666666"/>
                        </a:solidFill>
                        <a:highlight>
                          <a:srgbClr val="CCCCCC"/>
                        </a:highlight>
                      </a:endParaRPr>
                    </a:p>
                  </a:txBody>
                  <a:tcPr marT="57150" marB="57150" marR="57150" marL="57150" anchor="ctr">
                    <a:solidFill>
                      <a:srgbClr val="CCCCCC"/>
                    </a:solidFill>
                  </a:tcPr>
                </a:tc>
                <a:tc gridSpan="2" rowSpan="2">
                  <a:txBody>
                    <a:bodyPr/>
                    <a:lstStyle/>
                    <a:p>
                      <a:pPr indent="0" lvl="0" marL="0" rtl="0" algn="l">
                        <a:spcBef>
                          <a:spcPts val="0"/>
                        </a:spcBef>
                        <a:spcAft>
                          <a:spcPts val="0"/>
                        </a:spcAft>
                        <a:buNone/>
                      </a:pPr>
                      <a:r>
                        <a:t/>
                      </a:r>
                      <a:endParaRPr>
                        <a:solidFill>
                          <a:srgbClr val="666666"/>
                        </a:solidFill>
                        <a:highlight>
                          <a:srgbClr val="CCCCCC"/>
                        </a:highlight>
                      </a:endParaRPr>
                    </a:p>
                  </a:txBody>
                  <a:tcPr marT="57150" marB="57150" marR="57150" marL="57150" anchor="ctr">
                    <a:solidFill>
                      <a:srgbClr val="CCCCCC"/>
                    </a:solidFill>
                  </a:tcPr>
                </a:tc>
                <a:tc rowSpan="2" hMerge="1"/>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Covariance Type: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nonrobust</a:t>
                      </a:r>
                      <a:endParaRPr sz="900">
                        <a:solidFill>
                          <a:srgbClr val="666666"/>
                        </a:solidFill>
                        <a:highlight>
                          <a:srgbClr val="CCCCCC"/>
                        </a:highlight>
                      </a:endParaRPr>
                    </a:p>
                  </a:txBody>
                  <a:tcPr marT="57150" marB="57150" marR="57150" marL="57150" anchor="ctr">
                    <a:solidFill>
                      <a:srgbClr val="CCCCCC"/>
                    </a:solidFill>
                  </a:tcPr>
                </a:tc>
                <a:tc gridSpan="2" vMerge="1"/>
                <a:tc hMerge="1" vMerge="1"/>
              </a:tr>
            </a:tbl>
          </a:graphicData>
        </a:graphic>
      </p:graphicFrame>
      <p:graphicFrame>
        <p:nvGraphicFramePr>
          <p:cNvPr id="310" name="Google Shape;310;p51"/>
          <p:cNvGraphicFramePr/>
          <p:nvPr/>
        </p:nvGraphicFramePr>
        <p:xfrm>
          <a:off x="4572025" y="4138800"/>
          <a:ext cx="3000000" cy="3000000"/>
        </p:xfrm>
        <a:graphic>
          <a:graphicData uri="http://schemas.openxmlformats.org/drawingml/2006/table">
            <a:tbl>
              <a:tblPr>
                <a:noFill/>
                <a:tableStyleId>{60633032-CF13-4CC0-ACBA-CB2EA37A7AA3}</a:tableStyleId>
              </a:tblPr>
              <a:tblGrid>
                <a:gridCol w="685425"/>
                <a:gridCol w="544000"/>
                <a:gridCol w="456950"/>
                <a:gridCol w="456950"/>
                <a:gridCol w="500475"/>
                <a:gridCol w="500475"/>
                <a:gridCol w="475250"/>
              </a:tblGrid>
              <a:tr h="408750">
                <a:tc>
                  <a:txBody>
                    <a:bodyPr/>
                    <a:lstStyle/>
                    <a:p>
                      <a:pPr indent="0" lvl="0" marL="0" rtl="0" algn="r">
                        <a:lnSpc>
                          <a:spcPct val="115000"/>
                        </a:lnSpc>
                        <a:spcBef>
                          <a:spcPts val="900"/>
                        </a:spcBef>
                        <a:spcAft>
                          <a:spcPts val="0"/>
                        </a:spcAft>
                        <a:buNone/>
                      </a:pPr>
                      <a:r>
                        <a:rPr b="1" lang="en" sz="900">
                          <a:solidFill>
                            <a:srgbClr val="E06666"/>
                          </a:solidFill>
                          <a:highlight>
                            <a:srgbClr val="FFFFFF"/>
                          </a:highlight>
                        </a:rPr>
                        <a:t>coef</a:t>
                      </a:r>
                      <a:endParaRPr b="1" sz="900">
                        <a:solidFill>
                          <a:srgbClr val="E06666"/>
                        </a:solidFill>
                        <a:highlight>
                          <a:srgbClr val="FFFFFF"/>
                        </a:highlight>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highlight>
                            <a:srgbClr val="FFFFFF"/>
                          </a:highlight>
                        </a:rPr>
                        <a:t>std err</a:t>
                      </a:r>
                      <a:endParaRPr b="1"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highlight>
                            <a:srgbClr val="FFFFFF"/>
                          </a:highlight>
                        </a:rPr>
                        <a:t>t</a:t>
                      </a:r>
                      <a:endParaRPr b="1"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highlight>
                            <a:srgbClr val="FFFFFF"/>
                          </a:highlight>
                        </a:rPr>
                        <a:t>P&gt;|t|</a:t>
                      </a:r>
                      <a:endParaRPr b="1"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highlight>
                            <a:srgbClr val="FFFFFF"/>
                          </a:highlight>
                        </a:rPr>
                        <a:t>[0.025</a:t>
                      </a:r>
                      <a:endParaRPr b="1"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highlight>
                            <a:srgbClr val="FFFFFF"/>
                          </a:highlight>
                        </a:rPr>
                        <a:t>0.975]</a:t>
                      </a:r>
                      <a:endParaRPr b="1"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spcBef>
                          <a:spcPts val="0"/>
                        </a:spcBef>
                        <a:spcAft>
                          <a:spcPts val="0"/>
                        </a:spcAft>
                        <a:buNone/>
                      </a:pPr>
                      <a:r>
                        <a:t/>
                      </a:r>
                      <a:endParaRPr>
                        <a:solidFill>
                          <a:srgbClr val="0B5394"/>
                        </a:solidFill>
                      </a:endParaRPr>
                    </a:p>
                  </a:txBody>
                  <a:tcPr marT="91425" marB="91425" marR="91425" marL="91425">
                    <a:solidFill>
                      <a:srgbClr val="D9D9D9"/>
                    </a:solidFill>
                  </a:tcPr>
                </a:tc>
              </a:tr>
              <a:tr h="408750">
                <a:tc>
                  <a:txBody>
                    <a:bodyPr/>
                    <a:lstStyle/>
                    <a:p>
                      <a:pPr indent="0" lvl="0" marL="0" rtl="0" algn="r">
                        <a:lnSpc>
                          <a:spcPct val="115000"/>
                        </a:lnSpc>
                        <a:spcBef>
                          <a:spcPts val="900"/>
                        </a:spcBef>
                        <a:spcAft>
                          <a:spcPts val="0"/>
                        </a:spcAft>
                        <a:buNone/>
                      </a:pPr>
                      <a:r>
                        <a:rPr b="1" lang="en" sz="900">
                          <a:solidFill>
                            <a:srgbClr val="38761D"/>
                          </a:solidFill>
                          <a:highlight>
                            <a:srgbClr val="FFFFFF"/>
                          </a:highlight>
                        </a:rPr>
                        <a:t>Intercept</a:t>
                      </a:r>
                      <a:endParaRPr b="1" sz="900">
                        <a:solidFill>
                          <a:srgbClr val="38761D"/>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0.5862</a:t>
                      </a:r>
                      <a:endParaRPr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0.241</a:t>
                      </a:r>
                      <a:endParaRPr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2.432</a:t>
                      </a:r>
                      <a:endParaRPr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0.015</a:t>
                      </a:r>
                      <a:endParaRPr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0.114</a:t>
                      </a:r>
                      <a:endParaRPr sz="900">
                        <a:solidFill>
                          <a:srgbClr val="0B5394"/>
                        </a:solidFill>
                        <a:highlight>
                          <a:srgbClr val="FFFFFF"/>
                        </a:highlight>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highlight>
                            <a:srgbClr val="FFFFFF"/>
                          </a:highlight>
                        </a:rPr>
                        <a:t>1.059</a:t>
                      </a:r>
                      <a:endParaRPr sz="900">
                        <a:solidFill>
                          <a:srgbClr val="0B5394"/>
                        </a:solidFill>
                        <a:highlight>
                          <a:srgbClr val="FFFFFF"/>
                        </a:highlight>
                      </a:endParaRPr>
                    </a:p>
                  </a:txBody>
                  <a:tcPr marT="57150" marB="57150" marR="57150" marL="57150" anchor="ctr">
                    <a:solidFill>
                      <a:srgbClr val="D9D9D9"/>
                    </a:solidFill>
                  </a:tcPr>
                </a:tc>
              </a:tr>
            </a:tbl>
          </a:graphicData>
        </a:graphic>
      </p:graphicFrame>
      <p:sp>
        <p:nvSpPr>
          <p:cNvPr id="311" name="Google Shape;311;p51"/>
          <p:cNvSpPr txBox="1"/>
          <p:nvPr/>
        </p:nvSpPr>
        <p:spPr>
          <a:xfrm>
            <a:off x="3026600" y="6370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50" y="15598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Data</a:t>
            </a:r>
            <a:endParaRPr sz="6500"/>
          </a:p>
          <a:p>
            <a:pPr indent="0" lvl="0" marL="0" rtl="0" algn="l">
              <a:spcBef>
                <a:spcPts val="0"/>
              </a:spcBef>
              <a:spcAft>
                <a:spcPts val="0"/>
              </a:spcAft>
              <a:buNone/>
            </a:pPr>
            <a:r>
              <a:rPr lang="en" sz="6500"/>
              <a:t>Wrangling</a:t>
            </a:r>
            <a:endParaRPr sz="6500"/>
          </a:p>
        </p:txBody>
      </p:sp>
      <p:sp>
        <p:nvSpPr>
          <p:cNvPr id="84" name="Google Shape;84;p16"/>
          <p:cNvSpPr txBox="1"/>
          <p:nvPr>
            <p:ph idx="1" type="body"/>
          </p:nvPr>
        </p:nvSpPr>
        <p:spPr>
          <a:xfrm>
            <a:off x="311750" y="318227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ROC-AUC-curve</a:t>
            </a:r>
            <a:endParaRPr/>
          </a:p>
        </p:txBody>
      </p:sp>
      <p:sp>
        <p:nvSpPr>
          <p:cNvPr id="317" name="Google Shape;317;p5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8" name="Google Shape;318;p5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9" name="Google Shape;319;p52"/>
          <p:cNvPicPr preferRelativeResize="0"/>
          <p:nvPr/>
        </p:nvPicPr>
        <p:blipFill>
          <a:blip r:embed="rId3">
            <a:alphaModFix/>
          </a:blip>
          <a:stretch>
            <a:fillRect/>
          </a:stretch>
        </p:blipFill>
        <p:spPr>
          <a:xfrm>
            <a:off x="1198800" y="1505700"/>
            <a:ext cx="6746424" cy="2738225"/>
          </a:xfrm>
          <a:prstGeom prst="rect">
            <a:avLst/>
          </a:prstGeom>
          <a:noFill/>
          <a:ln>
            <a:noFill/>
          </a:ln>
        </p:spPr>
      </p:pic>
      <p:sp>
        <p:nvSpPr>
          <p:cNvPr id="320" name="Google Shape;320;p52"/>
          <p:cNvSpPr txBox="1"/>
          <p:nvPr/>
        </p:nvSpPr>
        <p:spPr>
          <a:xfrm>
            <a:off x="3537325" y="4406150"/>
            <a:ext cx="20694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ROC AUC = </a:t>
            </a:r>
            <a:r>
              <a:rPr lang="en" sz="1650">
                <a:highlight>
                  <a:srgbClr val="FFFFFF"/>
                </a:highlight>
              </a:rPr>
              <a:t>0.809</a:t>
            </a:r>
            <a:endParaRPr sz="16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Test (default parameters)</a:t>
            </a:r>
            <a:endParaRPr/>
          </a:p>
        </p:txBody>
      </p:sp>
      <p:sp>
        <p:nvSpPr>
          <p:cNvPr id="326" name="Google Shape;326;p53"/>
          <p:cNvSpPr txBox="1"/>
          <p:nvPr>
            <p:ph idx="1" type="subTitle"/>
          </p:nvPr>
        </p:nvSpPr>
        <p:spPr>
          <a:xfrm>
            <a:off x="3454775" y="4064560"/>
            <a:ext cx="4242600" cy="738300"/>
          </a:xfrm>
          <a:prstGeom prst="rect">
            <a:avLst/>
          </a:prstGeom>
          <a:solidFill>
            <a:srgbClr val="EFEFEF"/>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250">
                <a:solidFill>
                  <a:srgbClr val="980000"/>
                </a:solidFill>
                <a:latin typeface="Arial"/>
                <a:ea typeface="Arial"/>
                <a:cs typeface="Arial"/>
                <a:sym typeface="Arial"/>
              </a:rPr>
              <a:t>   macro avg       0.73      0.74      0.74        7428</a:t>
            </a:r>
            <a:endParaRPr sz="1250">
              <a:solidFill>
                <a:srgbClr val="980000"/>
              </a:solidFill>
              <a:latin typeface="Arial"/>
              <a:ea typeface="Arial"/>
              <a:cs typeface="Arial"/>
              <a:sym typeface="Arial"/>
            </a:endParaRPr>
          </a:p>
          <a:p>
            <a:pPr indent="0" lvl="0" marL="0" rtl="0" algn="ctr">
              <a:lnSpc>
                <a:spcPct val="115000"/>
              </a:lnSpc>
              <a:spcBef>
                <a:spcPts val="0"/>
              </a:spcBef>
              <a:spcAft>
                <a:spcPts val="0"/>
              </a:spcAft>
              <a:buNone/>
            </a:pPr>
            <a:r>
              <a:rPr lang="en" sz="1250">
                <a:solidFill>
                  <a:srgbClr val="980000"/>
                </a:solidFill>
                <a:latin typeface="Arial"/>
                <a:ea typeface="Arial"/>
                <a:cs typeface="Arial"/>
                <a:sym typeface="Arial"/>
              </a:rPr>
              <a:t>weighted avg      0.74      0.74       0.74       7428</a:t>
            </a:r>
            <a:endParaRPr sz="1250">
              <a:solidFill>
                <a:srgbClr val="980000"/>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327" name="Google Shape;327;p53"/>
          <p:cNvGraphicFramePr/>
          <p:nvPr/>
        </p:nvGraphicFramePr>
        <p:xfrm>
          <a:off x="311700" y="1671050"/>
          <a:ext cx="3000000" cy="3000000"/>
        </p:xfrm>
        <a:graphic>
          <a:graphicData uri="http://schemas.openxmlformats.org/drawingml/2006/table">
            <a:tbl>
              <a:tblPr>
                <a:noFill/>
                <a:tableStyleId>{53D9E97B-1CC1-4B71-898C-47B39E1AC3FB}</a:tableStyleId>
              </a:tblPr>
              <a:tblGrid>
                <a:gridCol w="1192275"/>
                <a:gridCol w="1192275"/>
                <a:gridCol w="1192275"/>
                <a:gridCol w="1192275"/>
                <a:gridCol w="1192275"/>
                <a:gridCol w="1192275"/>
                <a:gridCol w="1192275"/>
              </a:tblGrid>
              <a:tr h="388425">
                <a:tc>
                  <a:txBody>
                    <a:bodyPr/>
                    <a:lstStyle/>
                    <a:p>
                      <a:pPr indent="0" lvl="0" marL="0" rtl="0" algn="l">
                        <a:spcBef>
                          <a:spcPts val="0"/>
                        </a:spcBef>
                        <a:spcAft>
                          <a:spcPts val="0"/>
                        </a:spcAft>
                        <a:buNone/>
                      </a:pPr>
                      <a:r>
                        <a:rPr lang="en"/>
                        <a:t>Model</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Class</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F1-score</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Support</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r>
              <a:tr h="595825">
                <a:tc rowSpan="2">
                  <a:txBody>
                    <a:bodyPr/>
                    <a:lstStyle/>
                    <a:p>
                      <a:pPr indent="0" lvl="0" marL="0" rtl="0" algn="ctr">
                        <a:spcBef>
                          <a:spcPts val="0"/>
                        </a:spcBef>
                        <a:spcAft>
                          <a:spcPts val="0"/>
                        </a:spcAft>
                        <a:buNone/>
                      </a:pPr>
                      <a:r>
                        <a:rPr lang="en" sz="1200"/>
                        <a:t>Random Forest Classifier</a:t>
                      </a:r>
                      <a:endParaRPr sz="1200"/>
                    </a:p>
                  </a:txBody>
                  <a:tcPr marT="91425" marB="91425" marR="91425" marL="91425" anchor="ctr">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 </a:t>
                      </a:r>
                      <a:r>
                        <a:rPr lang="en" sz="800"/>
                        <a:t>(prescriptions)</a:t>
                      </a:r>
                      <a:endParaRPr sz="800"/>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0.68</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0.70</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0.69</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3084</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rowSpan="2">
                  <a:txBody>
                    <a:bodyPr/>
                    <a:lstStyle/>
                    <a:p>
                      <a:pPr indent="0" lvl="0" marL="0" rtl="0" algn="ctr">
                        <a:spcBef>
                          <a:spcPts val="0"/>
                        </a:spcBef>
                        <a:spcAft>
                          <a:spcPts val="0"/>
                        </a:spcAft>
                        <a:buNone/>
                      </a:pPr>
                      <a:r>
                        <a:rPr lang="en"/>
                        <a:t>0.74</a:t>
                      </a:r>
                      <a:endParaRPr/>
                    </a:p>
                  </a:txBody>
                  <a:tcPr marT="91425" marB="91425" marR="91425" marL="91425" anchor="ctr">
                    <a:lnT cap="flat" cmpd="sng" w="9525">
                      <a:solidFill>
                        <a:srgbClr val="999999"/>
                      </a:solidFill>
                      <a:prstDash val="solid"/>
                      <a:round/>
                      <a:headEnd len="sm" w="sm" type="none"/>
                      <a:tailEnd len="sm" w="sm" type="none"/>
                    </a:lnT>
                    <a:solidFill>
                      <a:srgbClr val="D9D9D9"/>
                    </a:solidFill>
                  </a:tcPr>
                </a:tc>
              </a:tr>
              <a:tr h="595825">
                <a:tc vMerge="1"/>
                <a:tc>
                  <a:txBody>
                    <a:bodyPr/>
                    <a:lstStyle/>
                    <a:p>
                      <a:pPr indent="0" lvl="0" marL="0" rtl="0" algn="l">
                        <a:spcBef>
                          <a:spcPts val="0"/>
                        </a:spcBef>
                        <a:spcAft>
                          <a:spcPts val="0"/>
                        </a:spcAft>
                        <a:buNone/>
                      </a:pPr>
                      <a:r>
                        <a:rPr lang="en"/>
                        <a:t>1 </a:t>
                      </a:r>
                      <a:r>
                        <a:rPr lang="en" sz="800"/>
                        <a:t>(10 or more opioid prescriptions)</a:t>
                      </a:r>
                      <a:endParaRPr sz="800"/>
                    </a:p>
                  </a:txBody>
                  <a:tcPr marT="91425" marB="91425" marR="91425" marL="91425">
                    <a:solidFill>
                      <a:srgbClr val="D9D9D9"/>
                    </a:solidFill>
                  </a:tcPr>
                </a:tc>
                <a:tc>
                  <a:txBody>
                    <a:bodyPr/>
                    <a:lstStyle/>
                    <a:p>
                      <a:pPr indent="0" lvl="0" marL="0" rtl="0" algn="l">
                        <a:spcBef>
                          <a:spcPts val="0"/>
                        </a:spcBef>
                        <a:spcAft>
                          <a:spcPts val="0"/>
                        </a:spcAft>
                        <a:buNone/>
                      </a:pPr>
                      <a:r>
                        <a:rPr lang="en"/>
                        <a:t>0.79</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0.77</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0.78</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4344</a:t>
                      </a:r>
                      <a:endParaRPr/>
                    </a:p>
                  </a:txBody>
                  <a:tcPr marT="91425" marB="91425" marR="91425" marL="91425">
                    <a:solidFill>
                      <a:srgbClr val="D9D9D9"/>
                    </a:solidFill>
                  </a:tcPr>
                </a:tc>
                <a:tc vMerge="1"/>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Importance Feature</a:t>
            </a:r>
            <a:endParaRPr>
              <a:latin typeface="Arial"/>
              <a:ea typeface="Arial"/>
              <a:cs typeface="Arial"/>
              <a:sym typeface="Arial"/>
            </a:endParaRPr>
          </a:p>
        </p:txBody>
      </p:sp>
      <p:sp>
        <p:nvSpPr>
          <p:cNvPr id="333" name="Google Shape;333;p54"/>
          <p:cNvSpPr txBox="1"/>
          <p:nvPr>
            <p:ph idx="1" type="body"/>
          </p:nvPr>
        </p:nvSpPr>
        <p:spPr>
          <a:xfrm>
            <a:off x="311700" y="1505700"/>
            <a:ext cx="3999900" cy="23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Our Random Forest model produces a lesser accuracy than our OLS model with a R-squared: 0.273. We are also able to check feature importance with a model from the random forest model. In regards to Specialists we can see that Family Practice, Emergency Medicine, Internal Medicine and Orthopedic Surgery specialists are the highest. Along with Population.</a:t>
            </a:r>
            <a:endParaRPr/>
          </a:p>
        </p:txBody>
      </p:sp>
      <p:graphicFrame>
        <p:nvGraphicFramePr>
          <p:cNvPr id="334" name="Google Shape;334;p54"/>
          <p:cNvGraphicFramePr/>
          <p:nvPr/>
        </p:nvGraphicFramePr>
        <p:xfrm>
          <a:off x="4406225" y="1505700"/>
          <a:ext cx="3000000" cy="3000000"/>
        </p:xfrm>
        <a:graphic>
          <a:graphicData uri="http://schemas.openxmlformats.org/drawingml/2006/table">
            <a:tbl>
              <a:tblPr>
                <a:noFill/>
                <a:tableStyleId>{53D9E97B-1CC1-4B71-898C-47B39E1AC3FB}</a:tableStyleId>
              </a:tblPr>
              <a:tblGrid>
                <a:gridCol w="524525"/>
                <a:gridCol w="1589425"/>
                <a:gridCol w="1056975"/>
                <a:gridCol w="1056975"/>
              </a:tblGrid>
              <a:tr h="475125">
                <a:tc>
                  <a:txBody>
                    <a:bodyPr/>
                    <a:lstStyle/>
                    <a:p>
                      <a:pPr indent="0" lvl="0" marL="0" rtl="0" algn="r">
                        <a:lnSpc>
                          <a:spcPct val="115000"/>
                        </a:lnSpc>
                        <a:spcBef>
                          <a:spcPts val="900"/>
                        </a:spcBef>
                        <a:spcAft>
                          <a:spcPts val="0"/>
                        </a:spcAft>
                        <a:buNone/>
                      </a:pPr>
                      <a:r>
                        <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Feature</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importance</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rank</a:t>
                      </a:r>
                      <a:endParaRPr b="1"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74</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Specialty_Family Practice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0.106276</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1</a:t>
                      </a:r>
                      <a:endParaRPr sz="900">
                        <a:highlight>
                          <a:srgbClr val="FFFFFF"/>
                        </a:highlight>
                      </a:endParaRPr>
                    </a:p>
                  </a:txBody>
                  <a:tcPr marT="57150" marB="57150" marR="57150" marL="57150" anchor="ctr"/>
                </a:tc>
              </a:tr>
              <a:tr h="475125">
                <a:tc>
                  <a:txBody>
                    <a:bodyPr/>
                    <a:lstStyle/>
                    <a:p>
                      <a:pPr indent="0" lvl="0" marL="0" rtl="0" algn="r">
                        <a:lnSpc>
                          <a:spcPct val="115000"/>
                        </a:lnSpc>
                        <a:spcBef>
                          <a:spcPts val="900"/>
                        </a:spcBef>
                        <a:spcAft>
                          <a:spcPts val="0"/>
                        </a:spcAft>
                        <a:buNone/>
                      </a:pPr>
                      <a:r>
                        <a:rPr b="1" lang="en" sz="900">
                          <a:highlight>
                            <a:srgbClr val="FFFFFF"/>
                          </a:highlight>
                        </a:rPr>
                        <a:t>0</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Population</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0.070633</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2</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71</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Specialty_Emergency Medicine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0.066525</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3</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91</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Specialty_Internal Medicine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0.063420</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4</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119</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Specialty_Orthopedic Surgery</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0.048439</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5</a:t>
                      </a:r>
                      <a:endParaRPr sz="900">
                        <a:highlight>
                          <a:srgbClr val="FFFFFF"/>
                        </a:highlight>
                      </a:endParaRPr>
                    </a:p>
                  </a:txBody>
                  <a:tcPr marT="57150" marB="57150" marR="57150" marL="57150"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XGBoost</a:t>
            </a:r>
            <a:endParaRPr sz="3000">
              <a:latin typeface="Arial"/>
              <a:ea typeface="Arial"/>
              <a:cs typeface="Arial"/>
              <a:sym typeface="Arial"/>
            </a:endParaRPr>
          </a:p>
        </p:txBody>
      </p:sp>
      <p:sp>
        <p:nvSpPr>
          <p:cNvPr id="340" name="Google Shape;340;p55"/>
          <p:cNvSpPr txBox="1"/>
          <p:nvPr>
            <p:ph idx="1" type="body"/>
          </p:nvPr>
        </p:nvSpPr>
        <p:spPr>
          <a:xfrm>
            <a:off x="251175" y="2438625"/>
            <a:ext cx="31719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latin typeface="Arial"/>
                <a:ea typeface="Arial"/>
                <a:cs typeface="Arial"/>
                <a:sym typeface="Arial"/>
              </a:rPr>
              <a:t>Hyperparameter</a:t>
            </a:r>
            <a:r>
              <a:rPr lang="en" sz="2300">
                <a:latin typeface="Arial"/>
                <a:ea typeface="Arial"/>
                <a:cs typeface="Arial"/>
                <a:sym typeface="Arial"/>
              </a:rPr>
              <a:t> tuning</a:t>
            </a:r>
            <a:endParaRPr sz="2300">
              <a:latin typeface="Arial"/>
              <a:ea typeface="Arial"/>
              <a:cs typeface="Arial"/>
              <a:sym typeface="Arial"/>
            </a:endParaRPr>
          </a:p>
        </p:txBody>
      </p:sp>
      <p:sp>
        <p:nvSpPr>
          <p:cNvPr id="341" name="Google Shape;341;p55"/>
          <p:cNvSpPr txBox="1"/>
          <p:nvPr>
            <p:ph idx="2" type="body"/>
          </p:nvPr>
        </p:nvSpPr>
        <p:spPr>
          <a:xfrm>
            <a:off x="3814825" y="1505700"/>
            <a:ext cx="5017500" cy="3412800"/>
          </a:xfrm>
          <a:prstGeom prst="rect">
            <a:avLst/>
          </a:prstGeom>
          <a:solidFill>
            <a:srgbClr val="3D85C6"/>
          </a:solidFill>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FFFFFF"/>
                </a:solidFill>
                <a:highlight>
                  <a:srgbClr val="3D85C6"/>
                </a:highlight>
                <a:latin typeface="Arial"/>
                <a:ea typeface="Arial"/>
                <a:cs typeface="Arial"/>
                <a:sym typeface="Arial"/>
              </a:rPr>
              <a:t>XGBRegressor(base_score=0.5, booster=None, colsample_bylevel=1,</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colsample_bynode=1, colsample_bytree=1, gamma=0, gpu_id=-1,</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importance_type='gain', interaction_constraints=None,</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learning_rate=0.05, max_delta_step=0, max_depth=3,</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min_child_weight=1, missing=nan, monotone_constraints=None,</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n_estimators=100, n_jobs=0, num_parallel_tree=1,</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objective='reg:squarederror', random_state=0, reg_alpha=0,</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reg_lambda=1, scale_pos_weight=1, subsample=1, tree_method=None,</a:t>
            </a:r>
            <a:endParaRPr sz="1050">
              <a:solidFill>
                <a:srgbClr val="FFFFFF"/>
              </a:solidFill>
              <a:highlight>
                <a:srgbClr val="3D85C6"/>
              </a:highlight>
              <a:latin typeface="Arial"/>
              <a:ea typeface="Arial"/>
              <a:cs typeface="Arial"/>
              <a:sym typeface="Arial"/>
            </a:endParaRPr>
          </a:p>
          <a:p>
            <a:pPr indent="0" lvl="0" marL="0" rtl="0" algn="l">
              <a:spcBef>
                <a:spcPts val="1600"/>
              </a:spcBef>
              <a:spcAft>
                <a:spcPts val="0"/>
              </a:spcAft>
              <a:buNone/>
            </a:pPr>
            <a:r>
              <a:rPr lang="en" sz="1050">
                <a:solidFill>
                  <a:srgbClr val="FFFFFF"/>
                </a:solidFill>
                <a:highlight>
                  <a:srgbClr val="3D85C6"/>
                </a:highlight>
                <a:latin typeface="Arial"/>
                <a:ea typeface="Arial"/>
                <a:cs typeface="Arial"/>
                <a:sym typeface="Arial"/>
              </a:rPr>
              <a:t>             validate_parameters=False, verbosity=None)</a:t>
            </a:r>
            <a:endParaRPr sz="1050">
              <a:solidFill>
                <a:srgbClr val="FFFFFF"/>
              </a:solidFill>
              <a:highlight>
                <a:srgbClr val="3D85C6"/>
              </a:highlight>
              <a:latin typeface="Arial"/>
              <a:ea typeface="Arial"/>
              <a:cs typeface="Arial"/>
              <a:sym typeface="Arial"/>
            </a:endParaRPr>
          </a:p>
          <a:p>
            <a:pPr indent="0" lvl="0" marL="0" rtl="0" algn="l">
              <a:spcBef>
                <a:spcPts val="0"/>
              </a:spcBef>
              <a:spcAft>
                <a:spcPts val="0"/>
              </a:spcAft>
              <a:buNone/>
            </a:pPr>
            <a:r>
              <a:t/>
            </a:r>
            <a:endParaRPr>
              <a:highlight>
                <a:srgbClr val="2E75B5"/>
              </a:highlight>
            </a:endParaRPr>
          </a:p>
          <a:p>
            <a:pPr indent="0" lvl="0" marL="0" rtl="0" algn="l">
              <a:spcBef>
                <a:spcPts val="1600"/>
              </a:spcBef>
              <a:spcAft>
                <a:spcPts val="1600"/>
              </a:spcAft>
              <a:buNone/>
            </a:pPr>
            <a:r>
              <a:t/>
            </a:r>
            <a:endParaRPr>
              <a:highlight>
                <a:srgbClr val="2E75B5"/>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XGBoost</a:t>
            </a:r>
            <a:r>
              <a:rPr lang="en">
                <a:latin typeface="Arial"/>
                <a:ea typeface="Arial"/>
                <a:cs typeface="Arial"/>
                <a:sym typeface="Arial"/>
              </a:rPr>
              <a:t> Feature Importance</a:t>
            </a:r>
            <a:endParaRPr>
              <a:latin typeface="Arial"/>
              <a:ea typeface="Arial"/>
              <a:cs typeface="Arial"/>
              <a:sym typeface="Arial"/>
            </a:endParaRPr>
          </a:p>
        </p:txBody>
      </p:sp>
      <p:sp>
        <p:nvSpPr>
          <p:cNvPr id="347" name="Google Shape;347;p5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56"/>
          <p:cNvPicPr preferRelativeResize="0"/>
          <p:nvPr/>
        </p:nvPicPr>
        <p:blipFill>
          <a:blip r:embed="rId3">
            <a:alphaModFix/>
          </a:blip>
          <a:stretch>
            <a:fillRect/>
          </a:stretch>
        </p:blipFill>
        <p:spPr>
          <a:xfrm>
            <a:off x="782250" y="1505700"/>
            <a:ext cx="7490225" cy="36326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Ridge</a:t>
            </a:r>
            <a:endParaRPr sz="3200">
              <a:latin typeface="Arial"/>
              <a:ea typeface="Arial"/>
              <a:cs typeface="Arial"/>
              <a:sym typeface="Arial"/>
            </a:endParaRPr>
          </a:p>
        </p:txBody>
      </p:sp>
      <p:sp>
        <p:nvSpPr>
          <p:cNvPr id="354" name="Google Shape;354;p57"/>
          <p:cNvSpPr txBox="1"/>
          <p:nvPr>
            <p:ph idx="1" type="body"/>
          </p:nvPr>
        </p:nvSpPr>
        <p:spPr>
          <a:xfrm>
            <a:off x="311700" y="1505700"/>
            <a:ext cx="82776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Model score: </a:t>
            </a:r>
            <a:r>
              <a:rPr lang="en">
                <a:solidFill>
                  <a:srgbClr val="000000"/>
                </a:solidFill>
                <a:highlight>
                  <a:srgbClr val="FFFFFF"/>
                </a:highlight>
                <a:latin typeface="Arial"/>
                <a:ea typeface="Arial"/>
                <a:cs typeface="Arial"/>
                <a:sym typeface="Arial"/>
              </a:rPr>
              <a:t>0.32746150164605226</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355" name="Google Shape;355;p57"/>
          <p:cNvSpPr txBox="1"/>
          <p:nvPr>
            <p:ph idx="2" type="body"/>
          </p:nvPr>
        </p:nvSpPr>
        <p:spPr>
          <a:xfrm>
            <a:off x="1024675" y="2259675"/>
            <a:ext cx="78075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6" name="Google Shape;356;p57"/>
          <p:cNvPicPr preferRelativeResize="0"/>
          <p:nvPr/>
        </p:nvPicPr>
        <p:blipFill>
          <a:blip r:embed="rId3">
            <a:alphaModFix/>
          </a:blip>
          <a:stretch>
            <a:fillRect/>
          </a:stretch>
        </p:blipFill>
        <p:spPr>
          <a:xfrm>
            <a:off x="311725" y="2037700"/>
            <a:ext cx="8520602" cy="3105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Lasso</a:t>
            </a:r>
            <a:endParaRPr sz="3200">
              <a:latin typeface="Arial"/>
              <a:ea typeface="Arial"/>
              <a:cs typeface="Arial"/>
              <a:sym typeface="Arial"/>
            </a:endParaRPr>
          </a:p>
        </p:txBody>
      </p:sp>
      <p:sp>
        <p:nvSpPr>
          <p:cNvPr id="362" name="Google Shape;362;p58"/>
          <p:cNvSpPr txBox="1"/>
          <p:nvPr>
            <p:ph idx="1" type="body"/>
          </p:nvPr>
        </p:nvSpPr>
        <p:spPr>
          <a:xfrm>
            <a:off x="311700" y="1505700"/>
            <a:ext cx="82776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Model score: </a:t>
            </a:r>
            <a:r>
              <a:rPr lang="en">
                <a:solidFill>
                  <a:srgbClr val="000000"/>
                </a:solidFill>
                <a:highlight>
                  <a:srgbClr val="FFFFFF"/>
                </a:highlight>
                <a:latin typeface="Arial"/>
                <a:ea typeface="Arial"/>
                <a:cs typeface="Arial"/>
                <a:sym typeface="Arial"/>
              </a:rPr>
              <a:t>0.001645085001821811</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363" name="Google Shape;363;p58"/>
          <p:cNvSpPr txBox="1"/>
          <p:nvPr>
            <p:ph idx="2" type="body"/>
          </p:nvPr>
        </p:nvSpPr>
        <p:spPr>
          <a:xfrm>
            <a:off x="1024675" y="2259675"/>
            <a:ext cx="78075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4" name="Google Shape;364;p58"/>
          <p:cNvPicPr preferRelativeResize="0"/>
          <p:nvPr/>
        </p:nvPicPr>
        <p:blipFill>
          <a:blip r:embed="rId3">
            <a:alphaModFix/>
          </a:blip>
          <a:stretch>
            <a:fillRect/>
          </a:stretch>
        </p:blipFill>
        <p:spPr>
          <a:xfrm>
            <a:off x="481250" y="2002900"/>
            <a:ext cx="8351074" cy="29396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ElasticNet</a:t>
            </a:r>
            <a:endParaRPr sz="3200">
              <a:latin typeface="Arial"/>
              <a:ea typeface="Arial"/>
              <a:cs typeface="Arial"/>
              <a:sym typeface="Arial"/>
            </a:endParaRPr>
          </a:p>
        </p:txBody>
      </p:sp>
      <p:sp>
        <p:nvSpPr>
          <p:cNvPr id="370" name="Google Shape;370;p59"/>
          <p:cNvSpPr txBox="1"/>
          <p:nvPr>
            <p:ph idx="1" type="body"/>
          </p:nvPr>
        </p:nvSpPr>
        <p:spPr>
          <a:xfrm>
            <a:off x="311700" y="1505700"/>
            <a:ext cx="82776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Model score: </a:t>
            </a:r>
            <a:r>
              <a:rPr lang="en">
                <a:solidFill>
                  <a:srgbClr val="000000"/>
                </a:solidFill>
                <a:highlight>
                  <a:srgbClr val="FFFFFF"/>
                </a:highlight>
                <a:latin typeface="Arial"/>
                <a:ea typeface="Arial"/>
                <a:cs typeface="Arial"/>
                <a:sym typeface="Arial"/>
              </a:rPr>
              <a:t>0.001644726081960757</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371" name="Google Shape;371;p59"/>
          <p:cNvSpPr txBox="1"/>
          <p:nvPr>
            <p:ph idx="2" type="body"/>
          </p:nvPr>
        </p:nvSpPr>
        <p:spPr>
          <a:xfrm>
            <a:off x="1024675" y="2259675"/>
            <a:ext cx="78075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2" name="Google Shape;372;p59"/>
          <p:cNvPicPr preferRelativeResize="0"/>
          <p:nvPr/>
        </p:nvPicPr>
        <p:blipFill>
          <a:blip r:embed="rId3">
            <a:alphaModFix/>
          </a:blip>
          <a:stretch>
            <a:fillRect/>
          </a:stretch>
        </p:blipFill>
        <p:spPr>
          <a:xfrm>
            <a:off x="311700" y="2129750"/>
            <a:ext cx="8438550" cy="2789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0"/>
          <p:cNvSpPr txBox="1"/>
          <p:nvPr>
            <p:ph idx="4294967295" type="title"/>
          </p:nvPr>
        </p:nvSpPr>
        <p:spPr>
          <a:xfrm>
            <a:off x="1432650" y="3616500"/>
            <a:ext cx="6278700" cy="1436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training score: 0.0013795676148582459</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test score:  0.001645085001821811</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number of features used:  1</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training score for alpha=0.01: 0.120829512815265</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test score for alpha =0.01:  0.11701618597179997</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number of features used: for alpha =0.01: 9</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training score for alpha=0.0001: 0.33567482501633106</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test score for alpha =0.0001:  0.32581576633729326</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number of features used: for alpha =0.0001: 107</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LR training score: 0.3399635543912346</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lang="en" sz="850">
                <a:solidFill>
                  <a:srgbClr val="000000"/>
                </a:solidFill>
                <a:highlight>
                  <a:srgbClr val="FFFFFF"/>
                </a:highlight>
                <a:latin typeface="Arial"/>
                <a:ea typeface="Arial"/>
                <a:cs typeface="Arial"/>
                <a:sym typeface="Arial"/>
              </a:rPr>
              <a:t>LR test score:  0.3259130150261611</a:t>
            </a:r>
            <a:endParaRPr sz="850">
              <a:solidFill>
                <a:srgbClr val="000000"/>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sz="950">
              <a:solidFill>
                <a:srgbClr val="000000"/>
              </a:solidFill>
              <a:highlight>
                <a:srgbClr val="FFFFFF"/>
              </a:highlight>
              <a:latin typeface="Arial"/>
              <a:ea typeface="Arial"/>
              <a:cs typeface="Arial"/>
              <a:sym typeface="Arial"/>
            </a:endParaRPr>
          </a:p>
        </p:txBody>
      </p:sp>
      <p:pic>
        <p:nvPicPr>
          <p:cNvPr id="378" name="Google Shape;378;p60"/>
          <p:cNvPicPr preferRelativeResize="0"/>
          <p:nvPr/>
        </p:nvPicPr>
        <p:blipFill>
          <a:blip r:embed="rId3">
            <a:alphaModFix/>
          </a:blip>
          <a:stretch>
            <a:fillRect/>
          </a:stretch>
        </p:blipFill>
        <p:spPr>
          <a:xfrm>
            <a:off x="398763" y="172475"/>
            <a:ext cx="8346471" cy="3152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1"/>
          <p:cNvSpPr txBox="1"/>
          <p:nvPr>
            <p:ph idx="1" type="body"/>
          </p:nvPr>
        </p:nvSpPr>
        <p:spPr>
          <a:xfrm>
            <a:off x="311700" y="1597300"/>
            <a:ext cx="3127500" cy="309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50">
                <a:solidFill>
                  <a:srgbClr val="FFFFFF"/>
                </a:solidFill>
                <a:latin typeface="Arial"/>
                <a:ea typeface="Arial"/>
                <a:cs typeface="Arial"/>
                <a:sym typeface="Arial"/>
              </a:rPr>
              <a:t>The coefficients and the sum of squared errors (SSEs) for the training and testing datasets for Lasso regression as a function of the logarithm of the regularization strength parameter. On the left panel we see a large number of coefficients are nonzero. We also see that when alpha is increase many of the coefficients collapse to zero. On the right side we see that SSE of both training and testing rise gradually.</a:t>
            </a:r>
            <a:endParaRPr b="1" sz="1500">
              <a:solidFill>
                <a:srgbClr val="FFFFFF"/>
              </a:solidFill>
            </a:endParaRPr>
          </a:p>
        </p:txBody>
      </p:sp>
      <p:pic>
        <p:nvPicPr>
          <p:cNvPr id="385" name="Google Shape;385;p61"/>
          <p:cNvPicPr preferRelativeResize="0"/>
          <p:nvPr/>
        </p:nvPicPr>
        <p:blipFill>
          <a:blip r:embed="rId3">
            <a:alphaModFix/>
          </a:blip>
          <a:stretch>
            <a:fillRect/>
          </a:stretch>
        </p:blipFill>
        <p:spPr>
          <a:xfrm>
            <a:off x="4020075" y="763500"/>
            <a:ext cx="4880600" cy="346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4000">
                <a:solidFill>
                  <a:srgbClr val="FFFFFF"/>
                </a:solidFill>
                <a:latin typeface="Calibri"/>
                <a:ea typeface="Calibri"/>
                <a:cs typeface="Calibri"/>
                <a:sym typeface="Calibri"/>
              </a:rPr>
              <a:t>Redundant variables from </a:t>
            </a:r>
            <a:r>
              <a:rPr i="1" lang="en" sz="4000">
                <a:solidFill>
                  <a:srgbClr val="FFFFFF"/>
                </a:solidFill>
                <a:latin typeface="Calibri"/>
                <a:ea typeface="Calibri"/>
                <a:cs typeface="Calibri"/>
                <a:sym typeface="Calibri"/>
              </a:rPr>
              <a:t>prescriber </a:t>
            </a:r>
            <a:r>
              <a:rPr lang="en" sz="4000">
                <a:solidFill>
                  <a:srgbClr val="FFFFFF"/>
                </a:solidFill>
                <a:latin typeface="Calibri"/>
                <a:ea typeface="Calibri"/>
                <a:cs typeface="Calibri"/>
                <a:sym typeface="Calibri"/>
              </a:rPr>
              <a:t>dataset</a:t>
            </a:r>
            <a:endParaRPr sz="4000">
              <a:solidFill>
                <a:srgbClr val="FFFFFF"/>
              </a:solidFill>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An initial glance at the dataset revealed certain variables to be redundant and some containing missing values or contain many unique categories, all of which would provide little information during further analysis or during the modeling process. The following variables were excluded from our dataset with the reasoning provided beside each one: </a:t>
            </a:r>
            <a:endParaRPr sz="11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800"/>
              </a:spcBef>
              <a:spcAft>
                <a:spcPts val="0"/>
              </a:spcAft>
              <a:buClr>
                <a:srgbClr val="000000"/>
              </a:buClr>
              <a:buSzPts val="1100"/>
              <a:buFont typeface="Arial"/>
              <a:buChar char="●"/>
            </a:pPr>
            <a:r>
              <a:rPr lang="en" sz="1100">
                <a:solidFill>
                  <a:srgbClr val="000000"/>
                </a:solidFill>
                <a:latin typeface="Arial"/>
                <a:ea typeface="Arial"/>
                <a:cs typeface="Arial"/>
                <a:sym typeface="Arial"/>
              </a:rPr>
              <a:t>Credentials:  provided a set of initials indicative of medical degree. They were deemed redundant due to the more important </a:t>
            </a:r>
            <a:r>
              <a:rPr i="1" lang="en" sz="1100">
                <a:solidFill>
                  <a:srgbClr val="000000"/>
                </a:solidFill>
                <a:latin typeface="Arial"/>
                <a:ea typeface="Arial"/>
                <a:cs typeface="Arial"/>
                <a:sym typeface="Arial"/>
              </a:rPr>
              <a:t>Specialty</a:t>
            </a:r>
            <a:r>
              <a:rPr lang="en" sz="1100">
                <a:solidFill>
                  <a:srgbClr val="000000"/>
                </a:solidFill>
                <a:latin typeface="Arial"/>
                <a:ea typeface="Arial"/>
                <a:cs typeface="Arial"/>
                <a:sym typeface="Arial"/>
              </a:rPr>
              <a:t> variable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Within the </a:t>
            </a:r>
            <a:r>
              <a:rPr i="1" lang="en" sz="1100">
                <a:solidFill>
                  <a:srgbClr val="000000"/>
                </a:solidFill>
                <a:latin typeface="Arial"/>
                <a:ea typeface="Arial"/>
                <a:cs typeface="Arial"/>
                <a:sym typeface="Arial"/>
              </a:rPr>
              <a:t>State </a:t>
            </a:r>
            <a:r>
              <a:rPr lang="en" sz="1100">
                <a:solidFill>
                  <a:srgbClr val="000000"/>
                </a:solidFill>
                <a:latin typeface="Arial"/>
                <a:ea typeface="Arial"/>
                <a:cs typeface="Arial"/>
                <a:sym typeface="Arial"/>
              </a:rPr>
              <a:t>variable we removed certain US territories such as (PR, AA, GU, AE, ZZ) as we just want to focus on the 50 states. DC was merged into VA</a:t>
            </a:r>
            <a:endParaRPr sz="1100">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Comparing Models</a:t>
            </a:r>
            <a:endParaRPr sz="3000">
              <a:latin typeface="Arial"/>
              <a:ea typeface="Arial"/>
              <a:cs typeface="Arial"/>
              <a:sym typeface="Arial"/>
            </a:endParaRPr>
          </a:p>
        </p:txBody>
      </p:sp>
      <p:graphicFrame>
        <p:nvGraphicFramePr>
          <p:cNvPr id="391" name="Google Shape;391;p62"/>
          <p:cNvGraphicFramePr/>
          <p:nvPr/>
        </p:nvGraphicFramePr>
        <p:xfrm>
          <a:off x="5202925" y="1839900"/>
          <a:ext cx="3000000" cy="3000000"/>
        </p:xfrm>
        <a:graphic>
          <a:graphicData uri="http://schemas.openxmlformats.org/drawingml/2006/table">
            <a:tbl>
              <a:tblPr>
                <a:noFill/>
                <a:tableStyleId>{53D9E97B-1CC1-4B71-898C-47B39E1AC3FB}</a:tableStyleId>
              </a:tblPr>
              <a:tblGrid>
                <a:gridCol w="1988575"/>
                <a:gridCol w="1385825"/>
              </a:tblGrid>
              <a:tr h="515300">
                <a:tc>
                  <a:txBody>
                    <a:bodyPr/>
                    <a:lstStyle/>
                    <a:p>
                      <a:pPr indent="0" lvl="0" marL="0" rtl="0" algn="r">
                        <a:spcBef>
                          <a:spcPts val="0"/>
                        </a:spcBef>
                        <a:spcAft>
                          <a:spcPts val="0"/>
                        </a:spcAft>
                        <a:buNone/>
                      </a:pPr>
                      <a:r>
                        <a:rPr lang="en">
                          <a:solidFill>
                            <a:srgbClr val="FFFFFF"/>
                          </a:solidFill>
                          <a:highlight>
                            <a:srgbClr val="9FC5E8"/>
                          </a:highlight>
                        </a:rPr>
                        <a:t>name</a:t>
                      </a:r>
                      <a:endParaRPr>
                        <a:solidFill>
                          <a:srgbClr val="FFFFFF"/>
                        </a:solidFill>
                        <a:highlight>
                          <a:srgbClr val="9FC5E8"/>
                        </a:highlight>
                      </a:endParaRPr>
                    </a:p>
                  </a:txBody>
                  <a:tcPr marT="91425" marB="91425" marR="91425" marL="91425" anchor="b">
                    <a:solidFill>
                      <a:srgbClr val="9FC5E8"/>
                    </a:solidFill>
                  </a:tcPr>
                </a:tc>
                <a:tc>
                  <a:txBody>
                    <a:bodyPr/>
                    <a:lstStyle/>
                    <a:p>
                      <a:pPr indent="0" lvl="0" marL="0" rtl="0" algn="r">
                        <a:spcBef>
                          <a:spcPts val="0"/>
                        </a:spcBef>
                        <a:spcAft>
                          <a:spcPts val="0"/>
                        </a:spcAft>
                        <a:buNone/>
                      </a:pPr>
                      <a:r>
                        <a:rPr lang="en">
                          <a:solidFill>
                            <a:srgbClr val="FFFFFF"/>
                          </a:solidFill>
                          <a:highlight>
                            <a:srgbClr val="9FC5E8"/>
                          </a:highlight>
                        </a:rPr>
                        <a:t>r-square</a:t>
                      </a:r>
                      <a:endParaRPr>
                        <a:solidFill>
                          <a:srgbClr val="FFFFFF"/>
                        </a:solidFill>
                        <a:highlight>
                          <a:srgbClr val="9FC5E8"/>
                        </a:highlight>
                      </a:endParaRPr>
                    </a:p>
                  </a:txBody>
                  <a:tcPr marT="91425" marB="91425" marR="91425" marL="91425" anchor="b">
                    <a:solidFill>
                      <a:srgbClr val="9FC5E8"/>
                    </a:solidFill>
                  </a:tcPr>
                </a:tc>
              </a:tr>
              <a:tr h="550350">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Linear Reg</a:t>
                      </a:r>
                      <a:endParaRPr sz="900">
                        <a:solidFill>
                          <a:srgbClr val="FFFFFF"/>
                        </a:solidFill>
                        <a:highlight>
                          <a:srgbClr val="1C4587"/>
                        </a:highlight>
                      </a:endParaRPr>
                    </a:p>
                  </a:txBody>
                  <a:tcPr marT="57150" marB="57150" marR="57150" marL="57150" anchor="ctr">
                    <a:solidFill>
                      <a:srgbClr val="1C4587"/>
                    </a:solidFill>
                  </a:tcPr>
                </a:tc>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0.325913</a:t>
                      </a:r>
                      <a:endParaRPr sz="900">
                        <a:solidFill>
                          <a:srgbClr val="FFFFFF"/>
                        </a:solidFill>
                        <a:highlight>
                          <a:srgbClr val="1C4587"/>
                        </a:highlight>
                      </a:endParaRPr>
                    </a:p>
                  </a:txBody>
                  <a:tcPr marT="57150" marB="57150" marR="57150" marL="57150" anchor="ctr">
                    <a:solidFill>
                      <a:srgbClr val="1C4587"/>
                    </a:solidFill>
                  </a:tcPr>
                </a:tc>
              </a:tr>
              <a:tr h="550350">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Ridge</a:t>
                      </a:r>
                      <a:endParaRPr sz="900">
                        <a:solidFill>
                          <a:srgbClr val="FFFFFF"/>
                        </a:solidFill>
                        <a:highlight>
                          <a:srgbClr val="1C4587"/>
                        </a:highlight>
                      </a:endParaRPr>
                    </a:p>
                  </a:txBody>
                  <a:tcPr marT="57150" marB="57150" marR="57150" marL="57150" anchor="ctr">
                    <a:solidFill>
                      <a:srgbClr val="1C4587"/>
                    </a:solidFill>
                  </a:tcPr>
                </a:tc>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0.327462</a:t>
                      </a:r>
                      <a:endParaRPr sz="900">
                        <a:solidFill>
                          <a:srgbClr val="FFFFFF"/>
                        </a:solidFill>
                        <a:highlight>
                          <a:srgbClr val="1C4587"/>
                        </a:highlight>
                      </a:endParaRPr>
                    </a:p>
                  </a:txBody>
                  <a:tcPr marT="57150" marB="57150" marR="57150" marL="57150" anchor="ctr">
                    <a:solidFill>
                      <a:srgbClr val="1C4587"/>
                    </a:solidFill>
                  </a:tcPr>
                </a:tc>
              </a:tr>
              <a:tr h="550350">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Lasso</a:t>
                      </a:r>
                      <a:endParaRPr sz="900">
                        <a:solidFill>
                          <a:srgbClr val="FFFFFF"/>
                        </a:solidFill>
                        <a:highlight>
                          <a:srgbClr val="1C4587"/>
                        </a:highlight>
                      </a:endParaRPr>
                    </a:p>
                  </a:txBody>
                  <a:tcPr marT="57150" marB="57150" marR="57150" marL="57150" anchor="ctr">
                    <a:solidFill>
                      <a:srgbClr val="1C4587"/>
                    </a:solidFill>
                  </a:tcPr>
                </a:tc>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0.001645</a:t>
                      </a:r>
                      <a:endParaRPr sz="900">
                        <a:solidFill>
                          <a:srgbClr val="FFFFFF"/>
                        </a:solidFill>
                        <a:highlight>
                          <a:srgbClr val="1C4587"/>
                        </a:highlight>
                      </a:endParaRPr>
                    </a:p>
                  </a:txBody>
                  <a:tcPr marT="57150" marB="57150" marR="57150" marL="57150" anchor="ctr">
                    <a:solidFill>
                      <a:srgbClr val="1C4587"/>
                    </a:solidFill>
                  </a:tcPr>
                </a:tc>
              </a:tr>
              <a:tr h="550350">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ElasticNet</a:t>
                      </a:r>
                      <a:endParaRPr sz="900">
                        <a:solidFill>
                          <a:srgbClr val="FFFFFF"/>
                        </a:solidFill>
                        <a:highlight>
                          <a:srgbClr val="1C4587"/>
                        </a:highlight>
                      </a:endParaRPr>
                    </a:p>
                  </a:txBody>
                  <a:tcPr marT="57150" marB="57150" marR="57150" marL="57150" anchor="ctr">
                    <a:solidFill>
                      <a:srgbClr val="1C4587"/>
                    </a:solidFill>
                  </a:tcPr>
                </a:tc>
                <a:tc>
                  <a:txBody>
                    <a:bodyPr/>
                    <a:lstStyle/>
                    <a:p>
                      <a:pPr indent="0" lvl="0" marL="0" rtl="0" algn="r">
                        <a:lnSpc>
                          <a:spcPct val="115000"/>
                        </a:lnSpc>
                        <a:spcBef>
                          <a:spcPts val="900"/>
                        </a:spcBef>
                        <a:spcAft>
                          <a:spcPts val="0"/>
                        </a:spcAft>
                        <a:buNone/>
                      </a:pPr>
                      <a:r>
                        <a:rPr lang="en" sz="900">
                          <a:solidFill>
                            <a:srgbClr val="FFFFFF"/>
                          </a:solidFill>
                          <a:highlight>
                            <a:srgbClr val="1C4587"/>
                          </a:highlight>
                        </a:rPr>
                        <a:t>0.001645</a:t>
                      </a:r>
                      <a:endParaRPr sz="900">
                        <a:solidFill>
                          <a:srgbClr val="FFFFFF"/>
                        </a:solidFill>
                        <a:highlight>
                          <a:srgbClr val="1C4587"/>
                        </a:highlight>
                      </a:endParaRPr>
                    </a:p>
                  </a:txBody>
                  <a:tcPr marT="57150" marB="57150" marR="57150" marL="57150" anchor="ctr">
                    <a:solidFill>
                      <a:srgbClr val="1C4587"/>
                    </a:solidFill>
                  </a:tcPr>
                </a:tc>
              </a:tr>
            </a:tbl>
          </a:graphicData>
        </a:graphic>
      </p:graphicFrame>
      <p:sp>
        <p:nvSpPr>
          <p:cNvPr id="392" name="Google Shape;392;p62"/>
          <p:cNvSpPr txBox="1"/>
          <p:nvPr/>
        </p:nvSpPr>
        <p:spPr>
          <a:xfrm>
            <a:off x="361650" y="1839850"/>
            <a:ext cx="3676800" cy="27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Of these models, none of them scored as high as we would have liked. Our Linear Regression and Ridge models scored the highest but to fully </a:t>
            </a:r>
            <a:r>
              <a:rPr lang="en" sz="1300"/>
              <a:t>utilize</a:t>
            </a:r>
            <a:r>
              <a:rPr lang="en" sz="1300"/>
              <a:t> we need to better fit them to prevent overfitting and hopefully raise the scores.</a:t>
            </a:r>
            <a:endParaRPr sz="13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3"/>
          <p:cNvSpPr txBox="1"/>
          <p:nvPr>
            <p:ph type="title"/>
          </p:nvPr>
        </p:nvSpPr>
        <p:spPr>
          <a:xfrm>
            <a:off x="836825" y="1307300"/>
            <a:ext cx="51906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t>Summary</a:t>
            </a:r>
            <a:endParaRPr sz="7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Comparing Models</a:t>
            </a:r>
            <a:endParaRPr sz="3000">
              <a:latin typeface="Arial"/>
              <a:ea typeface="Arial"/>
              <a:cs typeface="Arial"/>
              <a:sym typeface="Arial"/>
            </a:endParaRPr>
          </a:p>
        </p:txBody>
      </p:sp>
      <p:graphicFrame>
        <p:nvGraphicFramePr>
          <p:cNvPr id="403" name="Google Shape;403;p64"/>
          <p:cNvGraphicFramePr/>
          <p:nvPr/>
        </p:nvGraphicFramePr>
        <p:xfrm>
          <a:off x="5202925" y="1839900"/>
          <a:ext cx="3000000" cy="3000000"/>
        </p:xfrm>
        <a:graphic>
          <a:graphicData uri="http://schemas.openxmlformats.org/drawingml/2006/table">
            <a:tbl>
              <a:tblPr>
                <a:noFill/>
                <a:tableStyleId>{53D9E97B-1CC1-4B71-898C-47B39E1AC3FB}</a:tableStyleId>
              </a:tblPr>
              <a:tblGrid>
                <a:gridCol w="1988575"/>
                <a:gridCol w="1385825"/>
              </a:tblGrid>
              <a:tr h="515300">
                <a:tc>
                  <a:txBody>
                    <a:bodyPr/>
                    <a:lstStyle/>
                    <a:p>
                      <a:pPr indent="0" lvl="0" marL="0" rtl="0" algn="r">
                        <a:spcBef>
                          <a:spcPts val="0"/>
                        </a:spcBef>
                        <a:spcAft>
                          <a:spcPts val="0"/>
                        </a:spcAft>
                        <a:buNone/>
                      </a:pPr>
                      <a:r>
                        <a:rPr lang="en">
                          <a:solidFill>
                            <a:srgbClr val="FFFFFF"/>
                          </a:solidFill>
                          <a:highlight>
                            <a:srgbClr val="9FC5E8"/>
                          </a:highlight>
                        </a:rPr>
                        <a:t>Name</a:t>
                      </a:r>
                      <a:endParaRPr>
                        <a:solidFill>
                          <a:srgbClr val="FFFFFF"/>
                        </a:solidFill>
                        <a:highlight>
                          <a:srgbClr val="9FC5E8"/>
                        </a:highlight>
                      </a:endParaRPr>
                    </a:p>
                  </a:txBody>
                  <a:tcPr marT="91425" marB="91425" marR="91425" marL="91425" anchor="b">
                    <a:solidFill>
                      <a:srgbClr val="9FC5E8"/>
                    </a:solidFill>
                  </a:tcPr>
                </a:tc>
                <a:tc>
                  <a:txBody>
                    <a:bodyPr/>
                    <a:lstStyle/>
                    <a:p>
                      <a:pPr indent="0" lvl="0" marL="0" rtl="0" algn="r">
                        <a:spcBef>
                          <a:spcPts val="0"/>
                        </a:spcBef>
                        <a:spcAft>
                          <a:spcPts val="0"/>
                        </a:spcAft>
                        <a:buNone/>
                      </a:pPr>
                      <a:r>
                        <a:rPr lang="en">
                          <a:solidFill>
                            <a:srgbClr val="FFFFFF"/>
                          </a:solidFill>
                          <a:highlight>
                            <a:srgbClr val="9FC5E8"/>
                          </a:highlight>
                        </a:rPr>
                        <a:t>r-squared</a:t>
                      </a:r>
                      <a:endParaRPr>
                        <a:solidFill>
                          <a:srgbClr val="FFFFFF"/>
                        </a:solidFill>
                        <a:highlight>
                          <a:srgbClr val="9FC5E8"/>
                        </a:highlight>
                      </a:endParaRPr>
                    </a:p>
                  </a:txBody>
                  <a:tcPr marT="91425" marB="91425" marR="91425" marL="91425" anchor="b">
                    <a:solidFill>
                      <a:srgbClr val="9FC5E8"/>
                    </a:solidFill>
                  </a:tcPr>
                </a:tc>
              </a:tr>
              <a:tr h="550350">
                <a:tc>
                  <a:txBody>
                    <a:bodyPr/>
                    <a:lstStyle/>
                    <a:p>
                      <a:pPr indent="0" lvl="0" marL="0" rtl="0" algn="ctr">
                        <a:lnSpc>
                          <a:spcPct val="115000"/>
                        </a:lnSpc>
                        <a:spcBef>
                          <a:spcPts val="900"/>
                        </a:spcBef>
                        <a:spcAft>
                          <a:spcPts val="0"/>
                        </a:spcAft>
                        <a:buNone/>
                      </a:pPr>
                      <a:r>
                        <a:rPr lang="en" sz="1000">
                          <a:solidFill>
                            <a:srgbClr val="FFFFFF"/>
                          </a:solidFill>
                          <a:highlight>
                            <a:srgbClr val="2E75B5"/>
                          </a:highlight>
                        </a:rPr>
                        <a:t>OLS Regression</a:t>
                      </a:r>
                      <a:endParaRPr sz="10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0.337779</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Random Forest</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0.272954</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XGBoost</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0.247265</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Lasso</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0.001645</a:t>
                      </a:r>
                      <a:endParaRPr sz="1100">
                        <a:solidFill>
                          <a:srgbClr val="FFFFFF"/>
                        </a:solidFill>
                        <a:highlight>
                          <a:srgbClr val="2E75B5"/>
                        </a:highlight>
                      </a:endParaRPr>
                    </a:p>
                  </a:txBody>
                  <a:tcPr marT="57150" marB="57150" marR="57150" marL="57150" anchor="ctr">
                    <a:solidFill>
                      <a:srgbClr val="2E75B5"/>
                    </a:solidFill>
                  </a:tcPr>
                </a:tc>
              </a:tr>
            </a:tbl>
          </a:graphicData>
        </a:graphic>
      </p:graphicFrame>
      <p:sp>
        <p:nvSpPr>
          <p:cNvPr id="404" name="Google Shape;404;p64"/>
          <p:cNvSpPr txBox="1"/>
          <p:nvPr/>
        </p:nvSpPr>
        <p:spPr>
          <a:xfrm>
            <a:off x="361650" y="1839850"/>
            <a:ext cx="3676800" cy="27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None of our models were especially impressive. XGBoost is our highest but overall, our models don't really give us an impressive score. To better the score we'd need to add more features. These models tried to predict if a specialist would prescribe an opioid to their patients. We certainly saw some of the variables that seems to saw a strong connection to opioid prescriptions. in regards to specialists, the type of specialists who had the highest scores were based around environments in which their patients would be in some sort of physical pain.</a:t>
            </a:r>
            <a:endParaRPr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522700" y="1626075"/>
            <a:ext cx="2923200" cy="14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a:p>
            <a:pPr indent="0" lvl="0" marL="0" rtl="0" algn="l">
              <a:spcBef>
                <a:spcPts val="0"/>
              </a:spcBef>
              <a:spcAft>
                <a:spcPts val="0"/>
              </a:spcAft>
              <a:buNone/>
            </a:pPr>
            <a:r>
              <a:rPr lang="en"/>
              <a:t>Results</a:t>
            </a:r>
            <a:endParaRPr/>
          </a:p>
        </p:txBody>
      </p:sp>
      <p:sp>
        <p:nvSpPr>
          <p:cNvPr id="410" name="Google Shape;410;p65"/>
          <p:cNvSpPr txBox="1"/>
          <p:nvPr>
            <p:ph idx="1" type="body"/>
          </p:nvPr>
        </p:nvSpPr>
        <p:spPr>
          <a:xfrm>
            <a:off x="4704950" y="90425"/>
            <a:ext cx="4166400" cy="42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311150" lvl="0" marL="457200" rtl="0" algn="l">
              <a:spcBef>
                <a:spcPts val="1600"/>
              </a:spcBef>
              <a:spcAft>
                <a:spcPts val="0"/>
              </a:spcAft>
              <a:buSzPts val="1300"/>
              <a:buChar char="●"/>
            </a:pPr>
            <a:r>
              <a:rPr lang="en"/>
              <a:t>Our models did not score as high as we would have liked but we were able to see some benefits from them</a:t>
            </a:r>
            <a:endParaRPr/>
          </a:p>
          <a:p>
            <a:pPr indent="-311150" lvl="0" marL="457200" rtl="0" algn="l">
              <a:spcBef>
                <a:spcPts val="0"/>
              </a:spcBef>
              <a:spcAft>
                <a:spcPts val="0"/>
              </a:spcAft>
              <a:buSzPts val="1300"/>
              <a:buChar char="●"/>
            </a:pPr>
            <a:r>
              <a:rPr lang="en"/>
              <a:t>Type of specialists and location did seem to show that they were a factor within the members of our dataset who were prescribing </a:t>
            </a:r>
            <a:r>
              <a:rPr lang="en"/>
              <a:t>opioids.</a:t>
            </a:r>
            <a:endParaRPr/>
          </a:p>
          <a:p>
            <a:pPr indent="-311150" lvl="0" marL="457200" rtl="0" algn="l">
              <a:spcBef>
                <a:spcPts val="0"/>
              </a:spcBef>
              <a:spcAft>
                <a:spcPts val="0"/>
              </a:spcAft>
              <a:buSzPts val="1300"/>
              <a:buChar char="●"/>
            </a:pPr>
            <a:r>
              <a:rPr lang="en"/>
              <a:t>More tuning and reworking with the categorical variables will be needed to better tune the models.</a:t>
            </a:r>
            <a:endParaRPr/>
          </a:p>
          <a:p>
            <a:pPr indent="0" lvl="0" marL="0" rtl="0" algn="l">
              <a:spcBef>
                <a:spcPts val="1600"/>
              </a:spcBef>
              <a:spcAft>
                <a:spcPts val="0"/>
              </a:spcAft>
              <a:buNone/>
            </a:pPr>
            <a:r>
              <a:rPr lang="en"/>
              <a:t>Future direction:</a:t>
            </a:r>
            <a:endParaRPr/>
          </a:p>
          <a:p>
            <a:pPr indent="-311150" lvl="0" marL="457200" rtl="0" algn="l">
              <a:spcBef>
                <a:spcPts val="1600"/>
              </a:spcBef>
              <a:spcAft>
                <a:spcPts val="0"/>
              </a:spcAft>
              <a:buSzPts val="1300"/>
              <a:buChar char="●"/>
            </a:pPr>
            <a:r>
              <a:rPr lang="en"/>
              <a:t>Further</a:t>
            </a:r>
            <a:r>
              <a:rPr lang="en"/>
              <a:t> modeling and hyperparameter tuning should be done such as a running a gridsearch or random search with the final </a:t>
            </a:r>
            <a:r>
              <a:rPr lang="en"/>
              <a:t>random</a:t>
            </a:r>
            <a:r>
              <a:rPr lang="en"/>
              <a:t> forest classifier model.</a:t>
            </a:r>
            <a:endParaRPr/>
          </a:p>
          <a:p>
            <a:pPr indent="-311150" lvl="0" marL="457200" rtl="0" algn="l">
              <a:spcBef>
                <a:spcPts val="0"/>
              </a:spcBef>
              <a:spcAft>
                <a:spcPts val="0"/>
              </a:spcAft>
              <a:buSzPts val="1300"/>
              <a:buChar char="●"/>
            </a:pPr>
            <a:r>
              <a:rPr lang="en"/>
              <a:t>Additional data would be needed to better improve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t/>
            </a:r>
            <a:endParaRPr sz="4000">
              <a:solidFill>
                <a:srgbClr val="FFFFFF"/>
              </a:solidFill>
            </a:endParaRPr>
          </a:p>
          <a:p>
            <a:pPr indent="0" lvl="0" marL="457200" rtl="0" algn="l">
              <a:spcBef>
                <a:spcPts val="200"/>
              </a:spcBef>
              <a:spcAft>
                <a:spcPts val="0"/>
              </a:spcAft>
              <a:buNone/>
            </a:pPr>
            <a:r>
              <a:rPr lang="en" sz="4000">
                <a:solidFill>
                  <a:srgbClr val="FFFFFF"/>
                </a:solidFill>
                <a:latin typeface="Times New Roman"/>
                <a:ea typeface="Times New Roman"/>
                <a:cs typeface="Times New Roman"/>
                <a:sym typeface="Times New Roman"/>
              </a:rPr>
              <a:t>Finding any null or missing values</a:t>
            </a:r>
            <a:endParaRPr sz="4000">
              <a:solidFill>
                <a:srgbClr val="FFFFFF"/>
              </a:solidFill>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800"/>
              </a:spcBef>
              <a:spcAft>
                <a:spcPts val="800"/>
              </a:spcAft>
              <a:buNone/>
            </a:pPr>
            <a:r>
              <a:rPr lang="en" sz="1100">
                <a:solidFill>
                  <a:srgbClr val="000000"/>
                </a:solidFill>
                <a:latin typeface="Arial"/>
                <a:ea typeface="Arial"/>
                <a:cs typeface="Arial"/>
                <a:sym typeface="Arial"/>
              </a:rPr>
              <a:t>The number of missing values for each feature was determined using the prescriber.isnull().sum() method in Python which provided a list of all the variables along with the number of non-null values in each as well as the data type of each variable providing a good overview of the structure of the dataset. </a:t>
            </a:r>
            <a:r>
              <a:rPr i="1" lang="en" sz="1100">
                <a:solidFill>
                  <a:srgbClr val="000000"/>
                </a:solidFill>
                <a:latin typeface="Arial"/>
                <a:ea typeface="Arial"/>
                <a:cs typeface="Arial"/>
                <a:sym typeface="Arial"/>
              </a:rPr>
              <a:t>Credentials </a:t>
            </a:r>
            <a:r>
              <a:rPr lang="en" sz="1100">
                <a:solidFill>
                  <a:srgbClr val="000000"/>
                </a:solidFill>
                <a:latin typeface="Arial"/>
                <a:ea typeface="Arial"/>
                <a:cs typeface="Arial"/>
                <a:sym typeface="Arial"/>
              </a:rPr>
              <a:t>variable was the only variable with any null returns. Since we are dropping </a:t>
            </a:r>
            <a:r>
              <a:rPr i="1" lang="en" sz="1100">
                <a:solidFill>
                  <a:srgbClr val="000000"/>
                </a:solidFill>
                <a:latin typeface="Arial"/>
                <a:ea typeface="Arial"/>
                <a:cs typeface="Arial"/>
                <a:sym typeface="Arial"/>
              </a:rPr>
              <a:t>Credentials </a:t>
            </a:r>
            <a:r>
              <a:rPr lang="en" sz="1100">
                <a:solidFill>
                  <a:srgbClr val="000000"/>
                </a:solidFill>
                <a:latin typeface="Arial"/>
                <a:ea typeface="Arial"/>
                <a:cs typeface="Arial"/>
                <a:sym typeface="Arial"/>
              </a:rPr>
              <a:t>anyway from our dataset, we can continue on.</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t/>
            </a:r>
            <a:endParaRPr sz="4000">
              <a:solidFill>
                <a:srgbClr val="FFFFFF"/>
              </a:solidFill>
            </a:endParaRPr>
          </a:p>
          <a:p>
            <a:pPr indent="0" lvl="0" marL="457200" rtl="0" algn="l">
              <a:spcBef>
                <a:spcPts val="200"/>
              </a:spcBef>
              <a:spcAft>
                <a:spcPts val="0"/>
              </a:spcAft>
              <a:buNone/>
            </a:pPr>
            <a:r>
              <a:rPr lang="en" sz="4000">
                <a:solidFill>
                  <a:srgbClr val="FFFFFF"/>
                </a:solidFill>
                <a:latin typeface="Times New Roman"/>
                <a:ea typeface="Times New Roman"/>
                <a:cs typeface="Times New Roman"/>
                <a:sym typeface="Times New Roman"/>
              </a:rPr>
              <a:t>Identifying opioid drug names</a:t>
            </a:r>
            <a:endParaRPr sz="4000">
              <a:solidFill>
                <a:srgbClr val="FFFFFF"/>
              </a:solidFill>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highlight>
                  <a:srgbClr val="FFFFFF"/>
                </a:highlight>
                <a:latin typeface="Arial"/>
                <a:ea typeface="Arial"/>
                <a:cs typeface="Arial"/>
                <a:sym typeface="Arial"/>
              </a:rPr>
              <a:t>Now that we have cleaned up our dataframe a bit we can start looking at the data a bit better. We will start by identifying opioids by comparing drug names found in the </a:t>
            </a:r>
            <a:r>
              <a:rPr i="1" lang="en" sz="1100">
                <a:solidFill>
                  <a:srgbClr val="000000"/>
                </a:solidFill>
                <a:highlight>
                  <a:srgbClr val="FFFFFF"/>
                </a:highlight>
                <a:latin typeface="Arial"/>
                <a:ea typeface="Arial"/>
                <a:cs typeface="Arial"/>
                <a:sym typeface="Arial"/>
              </a:rPr>
              <a:t>prescriber </a:t>
            </a:r>
            <a:r>
              <a:rPr lang="en" sz="1100">
                <a:solidFill>
                  <a:srgbClr val="000000"/>
                </a:solidFill>
                <a:highlight>
                  <a:srgbClr val="FFFFFF"/>
                </a:highlight>
                <a:latin typeface="Arial"/>
                <a:ea typeface="Arial"/>
                <a:cs typeface="Arial"/>
                <a:sym typeface="Arial"/>
              </a:rPr>
              <a:t>dataframe and drug names found in the </a:t>
            </a:r>
            <a:r>
              <a:rPr i="1" lang="en" sz="1100">
                <a:solidFill>
                  <a:srgbClr val="000000"/>
                </a:solidFill>
                <a:highlight>
                  <a:srgbClr val="FFFFFF"/>
                </a:highlight>
                <a:latin typeface="Arial"/>
                <a:ea typeface="Arial"/>
                <a:cs typeface="Arial"/>
                <a:sym typeface="Arial"/>
              </a:rPr>
              <a:t>opioid </a:t>
            </a:r>
            <a:r>
              <a:rPr lang="en" sz="1100">
                <a:solidFill>
                  <a:srgbClr val="000000"/>
                </a:solidFill>
                <a:highlight>
                  <a:srgbClr val="FFFFFF"/>
                </a:highlight>
                <a:latin typeface="Arial"/>
                <a:ea typeface="Arial"/>
                <a:cs typeface="Arial"/>
                <a:sym typeface="Arial"/>
              </a:rPr>
              <a:t>dataframe. Identifying the opioids will help us with our various comparisons between regularly prescribed drugs and opioids.</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100">
                <a:solidFill>
                  <a:srgbClr val="000000"/>
                </a:solidFill>
                <a:highlight>
                  <a:srgbClr val="FFFFFF"/>
                </a:highlight>
                <a:latin typeface="Arial"/>
                <a:ea typeface="Arial"/>
                <a:cs typeface="Arial"/>
                <a:sym typeface="Arial"/>
              </a:rPr>
              <a:t>List of opioids:</a:t>
            </a:r>
            <a:endParaRPr b="1" sz="110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MORPHINE.SULFATE.ER</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METHADONE.HCL</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HYDROCODONE.ACETAMINOPHEN</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ACETAMINOPHEN.CODEINE</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HYDROMORPHONE.HCL</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MORPHINE.SULFATE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TRAMADOL.HCL</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FENTANYL</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OXYCODONE.HCL</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OXYCODONE.ACETAMINOPHEN</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OXYCONTIN</a:t>
            </a:r>
            <a:endParaRPr sz="1100">
              <a:solidFill>
                <a:srgbClr val="000000"/>
              </a:solidFill>
              <a:latin typeface="Arial"/>
              <a:ea typeface="Arial"/>
              <a:cs typeface="Arial"/>
              <a:sym typeface="Arial"/>
            </a:endParaRPr>
          </a:p>
          <a:p>
            <a:pPr indent="0" lvl="0" marL="0" rtl="0" algn="l">
              <a:lnSpc>
                <a:spcPct val="100000"/>
              </a:lnSpc>
              <a:spcBef>
                <a:spcPts val="0"/>
              </a:spcBef>
              <a:spcAft>
                <a:spcPts val="8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96425" y="308050"/>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4000">
                <a:solidFill>
                  <a:srgbClr val="FFFFFF"/>
                </a:solidFill>
                <a:latin typeface="Times New Roman"/>
                <a:ea typeface="Times New Roman"/>
                <a:cs typeface="Times New Roman"/>
                <a:sym typeface="Times New Roman"/>
              </a:rPr>
              <a:t>Identifying sum of opioids and non opioids prescribed by specialists</a:t>
            </a:r>
            <a:endParaRPr sz="4000">
              <a:solidFill>
                <a:srgbClr val="FFFFFF"/>
              </a:solidFill>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Using the code we just used to identify the opioid drug names, we were able to create a code to find the sum of opioids prescribed by each specialist in our dataset.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000">
                <a:solidFill>
                  <a:srgbClr val="CC4125"/>
                </a:solidFill>
                <a:highlight>
                  <a:srgbClr val="F7F7F7"/>
                </a:highlight>
                <a:latin typeface="Arial"/>
                <a:ea typeface="Arial"/>
                <a:cs typeface="Arial"/>
                <a:sym typeface="Arial"/>
              </a:rPr>
              <a:t>prescriber['SumOpi'] =</a:t>
            </a:r>
            <a:r>
              <a:rPr lang="en" sz="1000">
                <a:solidFill>
                  <a:srgbClr val="CC4125"/>
                </a:solidFill>
                <a:highlight>
                  <a:srgbClr val="F7F7F7"/>
                </a:highlight>
                <a:latin typeface="Arial"/>
                <a:ea typeface="Arial"/>
                <a:cs typeface="Arial"/>
                <a:sym typeface="Arial"/>
              </a:rPr>
              <a:t> p</a:t>
            </a:r>
            <a:r>
              <a:rPr lang="en" sz="1000">
                <a:solidFill>
                  <a:srgbClr val="CC4125"/>
                </a:solidFill>
                <a:highlight>
                  <a:srgbClr val="F7F7F7"/>
                </a:highlight>
                <a:latin typeface="Arial"/>
                <a:ea typeface="Arial"/>
                <a:cs typeface="Arial"/>
                <a:sym typeface="Arial"/>
              </a:rPr>
              <a:t>rescriber[opi_presc].sum(axis=1)</a:t>
            </a:r>
            <a:endParaRPr sz="1000">
              <a:solidFill>
                <a:srgbClr val="CC4125"/>
              </a:solidFill>
              <a:highlight>
                <a:srgbClr val="F7F7F7"/>
              </a:highlight>
              <a:latin typeface="Arial"/>
              <a:ea typeface="Arial"/>
              <a:cs typeface="Arial"/>
              <a:sym typeface="Arial"/>
            </a:endParaRPr>
          </a:p>
          <a:p>
            <a:pPr indent="457200" lvl="0" marL="457200" rtl="0" algn="l">
              <a:spcBef>
                <a:spcPts val="0"/>
              </a:spcBef>
              <a:spcAft>
                <a:spcPts val="0"/>
              </a:spcAft>
              <a:buNone/>
            </a:pPr>
            <a:r>
              <a:t/>
            </a:r>
            <a:endParaRPr sz="110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lang="en" sz="1100">
                <a:solidFill>
                  <a:srgbClr val="333333"/>
                </a:solidFill>
                <a:highlight>
                  <a:srgbClr val="F7F7F7"/>
                </a:highlight>
                <a:latin typeface="Arial"/>
                <a:ea typeface="Arial"/>
                <a:cs typeface="Arial"/>
                <a:sym typeface="Arial"/>
              </a:rPr>
              <a:t>As well as the sum total number of prescriptions written by each specialists:</a:t>
            </a:r>
            <a:endParaRPr sz="110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000">
                <a:solidFill>
                  <a:srgbClr val="CC4125"/>
                </a:solidFill>
                <a:highlight>
                  <a:srgbClr val="F7F7F7"/>
                </a:highlight>
                <a:latin typeface="Arial"/>
                <a:ea typeface="Arial"/>
                <a:cs typeface="Arial"/>
                <a:sym typeface="Arial"/>
              </a:rPr>
              <a:t>prescriber['TotPresc'] </a:t>
            </a:r>
            <a:r>
              <a:rPr lang="en" sz="1000">
                <a:solidFill>
                  <a:srgbClr val="CC4125"/>
                </a:solidFill>
                <a:highlight>
                  <a:srgbClr val="F7F7F7"/>
                </a:highlight>
                <a:latin typeface="Arial"/>
                <a:ea typeface="Arial"/>
                <a:cs typeface="Arial"/>
                <a:sym typeface="Arial"/>
              </a:rPr>
              <a:t>= </a:t>
            </a:r>
            <a:r>
              <a:rPr lang="en" sz="1000">
                <a:solidFill>
                  <a:srgbClr val="CC4125"/>
                </a:solidFill>
                <a:highlight>
                  <a:srgbClr val="F7F7F7"/>
                </a:highlight>
                <a:latin typeface="Arial"/>
                <a:ea typeface="Arial"/>
                <a:cs typeface="Arial"/>
                <a:sym typeface="Arial"/>
              </a:rPr>
              <a:t>(prescriber.iloc[:,4:254]).sum(axis=1)</a:t>
            </a:r>
            <a:endParaRPr sz="1000">
              <a:solidFill>
                <a:srgbClr val="CC4125"/>
              </a:solidFill>
              <a:highlight>
                <a:srgbClr val="F7F7F7"/>
              </a:highlight>
              <a:latin typeface="Arial"/>
              <a:ea typeface="Arial"/>
              <a:cs typeface="Arial"/>
              <a:sym typeface="Arial"/>
            </a:endParaRPr>
          </a:p>
          <a:p>
            <a:pPr indent="457200" lvl="0" marL="457200" rtl="0" algn="l">
              <a:spcBef>
                <a:spcPts val="0"/>
              </a:spcBef>
              <a:spcAft>
                <a:spcPts val="0"/>
              </a:spcAft>
              <a:buNone/>
            </a:pPr>
            <a:r>
              <a:t/>
            </a:r>
            <a:endParaRPr sz="110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lang="en" sz="1100">
                <a:solidFill>
                  <a:srgbClr val="333333"/>
                </a:solidFill>
                <a:highlight>
                  <a:srgbClr val="F7F7F7"/>
                </a:highlight>
                <a:latin typeface="Arial"/>
                <a:ea typeface="Arial"/>
                <a:cs typeface="Arial"/>
                <a:sym typeface="Arial"/>
              </a:rPr>
              <a:t>With ‘SumOpi and ‘TotPresc’ we were able to create a 3rd column consisting of the non opioids:</a:t>
            </a:r>
            <a:endParaRPr sz="110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t/>
            </a:r>
            <a:endParaRPr sz="1100">
              <a:solidFill>
                <a:srgbClr val="333333"/>
              </a:solidFill>
              <a:highlight>
                <a:srgbClr val="F7F7F7"/>
              </a:highlight>
              <a:latin typeface="Arial"/>
              <a:ea typeface="Arial"/>
              <a:cs typeface="Arial"/>
              <a:sym typeface="Arial"/>
            </a:endParaRPr>
          </a:p>
          <a:p>
            <a:pPr indent="0" lvl="0" marL="457200" rtl="0" algn="l">
              <a:spcBef>
                <a:spcPts val="0"/>
              </a:spcBef>
              <a:spcAft>
                <a:spcPts val="0"/>
              </a:spcAft>
              <a:buNone/>
            </a:pPr>
            <a:r>
              <a:rPr lang="en" sz="1000">
                <a:solidFill>
                  <a:srgbClr val="CC4125"/>
                </a:solidFill>
                <a:highlight>
                  <a:srgbClr val="F7F7F7"/>
                </a:highlight>
                <a:latin typeface="Arial"/>
                <a:ea typeface="Arial"/>
                <a:cs typeface="Arial"/>
                <a:sym typeface="Arial"/>
              </a:rPr>
              <a:t>prescriber['NonOpi'] = prescriber['TotPresc'] - prescriber[opi_presc].sum(axis=1)</a:t>
            </a:r>
            <a:endParaRPr sz="1000">
              <a:solidFill>
                <a:srgbClr val="CC4125"/>
              </a:solidFill>
              <a:highlight>
                <a:srgbClr val="F7F7F7"/>
              </a:highlight>
              <a:latin typeface="Arial"/>
              <a:ea typeface="Arial"/>
              <a:cs typeface="Arial"/>
              <a:sym typeface="Arial"/>
            </a:endParaRPr>
          </a:p>
          <a:p>
            <a:pPr indent="0" lvl="0" marL="0" rtl="0" algn="l">
              <a:lnSpc>
                <a:spcPct val="100000"/>
              </a:lnSpc>
              <a:spcBef>
                <a:spcPts val="0"/>
              </a:spcBef>
              <a:spcAft>
                <a:spcPts val="800"/>
              </a:spcAft>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Data</a:t>
            </a:r>
            <a:endParaRPr sz="6500"/>
          </a:p>
          <a:p>
            <a:pPr indent="0" lvl="0" marL="0" rtl="0" algn="l">
              <a:spcBef>
                <a:spcPts val="0"/>
              </a:spcBef>
              <a:spcAft>
                <a:spcPts val="0"/>
              </a:spcAft>
              <a:buNone/>
            </a:pPr>
            <a:r>
              <a:rPr lang="en" sz="6500"/>
              <a:t>Visualization</a:t>
            </a:r>
            <a:endParaRPr sz="6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