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embeddedFontLst>
    <p:embeddedFont>
      <p:font typeface="Roboto"/>
      <p:regular r:id="rId34"/>
      <p:bold r:id="rId35"/>
      <p:italic r:id="rId36"/>
      <p:boldItalic r:id="rId37"/>
    </p:embeddedFont>
    <p:embeddedFont>
      <p:font typeface="Merriweather"/>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5B0D61DA-651B-43D5-B2E0-6B22D3C19FCC}">
  <a:tblStyle styleId="{5B0D61DA-651B-43D5-B2E0-6B22D3C19FC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BF724F27-3B44-486A-B460-C7662E894DF4}"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erriweather-italic.fntdata"/><Relationship Id="rId20" Type="http://schemas.openxmlformats.org/officeDocument/2006/relationships/slide" Target="slides/slide14.xml"/><Relationship Id="rId41" Type="http://schemas.openxmlformats.org/officeDocument/2006/relationships/font" Target="fonts/Merriweather-bold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oboto-bold.fntdata"/><Relationship Id="rId12" Type="http://schemas.openxmlformats.org/officeDocument/2006/relationships/slide" Target="slides/slide6.xml"/><Relationship Id="rId34" Type="http://schemas.openxmlformats.org/officeDocument/2006/relationships/font" Target="fonts/Roboto-regular.fntdata"/><Relationship Id="rId15" Type="http://schemas.openxmlformats.org/officeDocument/2006/relationships/slide" Target="slides/slide9.xml"/><Relationship Id="rId37" Type="http://schemas.openxmlformats.org/officeDocument/2006/relationships/font" Target="fonts/Roboto-boldItalic.fntdata"/><Relationship Id="rId14" Type="http://schemas.openxmlformats.org/officeDocument/2006/relationships/slide" Target="slides/slide8.xml"/><Relationship Id="rId36" Type="http://schemas.openxmlformats.org/officeDocument/2006/relationships/font" Target="fonts/Roboto-italic.fntdata"/><Relationship Id="rId17" Type="http://schemas.openxmlformats.org/officeDocument/2006/relationships/slide" Target="slides/slide11.xml"/><Relationship Id="rId39" Type="http://schemas.openxmlformats.org/officeDocument/2006/relationships/font" Target="fonts/Merriweather-bold.fntdata"/><Relationship Id="rId16" Type="http://schemas.openxmlformats.org/officeDocument/2006/relationships/slide" Target="slides/slide10.xml"/><Relationship Id="rId38" Type="http://schemas.openxmlformats.org/officeDocument/2006/relationships/font" Target="fonts/Merriweather-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84979fdc76_0_4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84979fdc76_0_4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84979fdc76_0_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84979fdc76_0_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84979fdc76_0_5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84979fdc76_0_5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84979fdc76_0_5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84979fdc76_0_5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84979fdc76_0_5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84979fdc76_0_5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84979fdc76_0_5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84979fdc76_0_5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84979fdc76_0_5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84979fdc76_0_5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84979fdc76_0_5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84979fdc76_0_5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84979fdc76_0_6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84979fdc76_0_6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84979fdc76_0_6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84979fdc76_0_6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84979fdc7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84979fdc7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84979fdc76_0_6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84979fdc76_0_6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84979fdc76_0_6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84979fdc76_0_6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84979fdc76_0_6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84979fdc76_0_6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84979fdc76_0_6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84979fdc76_0_6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84979fdc76_0_6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84979fdc76_0_6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84979fdc76_0_6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84979fdc76_0_6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84979fdc76_0_7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84979fdc76_0_7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84979fdc76_0_7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84979fdc76_0_7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84979fdc76_0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84979fdc76_0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84979fdc76_0_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84979fdc76_0_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84979fdc76_0_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84979fdc76_0_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84979fdc76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84979fdc76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84979fdc76_0_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84979fdc76_0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84979fdc76_0_4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84979fdc76_0_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84979fdc76_0_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84979fdc76_0_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hyperlink" Target="https://www.cms.gov/"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3"/>
          <p:cNvSpPr txBox="1"/>
          <p:nvPr>
            <p:ph type="ctrTitle"/>
          </p:nvPr>
        </p:nvSpPr>
        <p:spPr>
          <a:xfrm>
            <a:off x="236675" y="525050"/>
            <a:ext cx="8520600" cy="177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900"/>
              <a:t>Opioid Prescription Predictor</a:t>
            </a:r>
            <a:endParaRPr sz="4900"/>
          </a:p>
        </p:txBody>
      </p:sp>
      <p:sp>
        <p:nvSpPr>
          <p:cNvPr id="65" name="Google Shape;65;p13"/>
          <p:cNvSpPr txBox="1"/>
          <p:nvPr>
            <p:ph idx="1" type="subTitle"/>
          </p:nvPr>
        </p:nvSpPr>
        <p:spPr>
          <a:xfrm>
            <a:off x="670200" y="2089550"/>
            <a:ext cx="7803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Jimmy Smart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54575" y="308050"/>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100">
                <a:latin typeface="Arial"/>
                <a:ea typeface="Arial"/>
                <a:cs typeface="Arial"/>
                <a:sym typeface="Arial"/>
              </a:rPr>
              <a:t>Specialties</a:t>
            </a:r>
            <a:endParaRPr sz="3100">
              <a:latin typeface="Arial"/>
              <a:ea typeface="Arial"/>
              <a:cs typeface="Arial"/>
              <a:sym typeface="Arial"/>
            </a:endParaRPr>
          </a:p>
        </p:txBody>
      </p:sp>
      <p:sp>
        <p:nvSpPr>
          <p:cNvPr id="125" name="Google Shape;125;p22"/>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rial"/>
              <a:ea typeface="Arial"/>
              <a:cs typeface="Arial"/>
              <a:sym typeface="Arial"/>
            </a:endParaRPr>
          </a:p>
          <a:p>
            <a:pPr indent="0" lvl="0" marL="0" rtl="0" algn="l">
              <a:spcBef>
                <a:spcPts val="0"/>
              </a:spcBef>
              <a:spcAft>
                <a:spcPts val="0"/>
              </a:spcAft>
              <a:buNone/>
            </a:pPr>
            <a:r>
              <a:t/>
            </a:r>
            <a:endParaRPr>
              <a:solidFill>
                <a:srgbClr val="000000"/>
              </a:solidFill>
              <a:latin typeface="Arial"/>
              <a:ea typeface="Arial"/>
              <a:cs typeface="Arial"/>
              <a:sym typeface="Arial"/>
            </a:endParaRPr>
          </a:p>
          <a:p>
            <a:pPr indent="0" lvl="0" marL="0" rtl="0" algn="l">
              <a:spcBef>
                <a:spcPts val="0"/>
              </a:spcBef>
              <a:spcAft>
                <a:spcPts val="0"/>
              </a:spcAft>
              <a:buNone/>
            </a:pPr>
            <a:r>
              <a:t/>
            </a:r>
            <a:endParaRPr>
              <a:solidFill>
                <a:srgbClr val="000000"/>
              </a:solidFill>
              <a:latin typeface="Arial"/>
              <a:ea typeface="Arial"/>
              <a:cs typeface="Arial"/>
              <a:sym typeface="Arial"/>
            </a:endParaRPr>
          </a:p>
          <a:p>
            <a:pPr indent="0" lvl="0" marL="0" rtl="0" algn="l">
              <a:spcBef>
                <a:spcPts val="0"/>
              </a:spcBef>
              <a:spcAft>
                <a:spcPts val="0"/>
              </a:spcAft>
              <a:buNone/>
            </a:pPr>
            <a:r>
              <a:rPr lang="en">
                <a:solidFill>
                  <a:srgbClr val="000000"/>
                </a:solidFill>
                <a:latin typeface="Arial"/>
                <a:ea typeface="Arial"/>
                <a:cs typeface="Arial"/>
                <a:sym typeface="Arial"/>
              </a:rPr>
              <a:t>We created a chart for the top 5 specialists who prescribed opioids and their percentages in reference to the rest of the specialties:</a:t>
            </a:r>
            <a:endParaRPr sz="1500"/>
          </a:p>
        </p:txBody>
      </p:sp>
      <p:sp>
        <p:nvSpPr>
          <p:cNvPr id="126" name="Google Shape;126;p22"/>
          <p:cNvSpPr txBox="1"/>
          <p:nvPr>
            <p:ph idx="2" type="body"/>
          </p:nvPr>
        </p:nvSpPr>
        <p:spPr>
          <a:xfrm>
            <a:off x="4832400" y="1821650"/>
            <a:ext cx="3999900" cy="276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sz="1550">
                <a:solidFill>
                  <a:srgbClr val="000000"/>
                </a:solidFill>
                <a:highlight>
                  <a:srgbClr val="FFFFFF"/>
                </a:highlight>
                <a:latin typeface="Arial"/>
                <a:ea typeface="Arial"/>
                <a:cs typeface="Arial"/>
                <a:sym typeface="Arial"/>
              </a:rPr>
              <a:t>Percentage of Prescriptions from the top 5 prescribers</a:t>
            </a:r>
            <a:r>
              <a:rPr lang="en" sz="1550">
                <a:solidFill>
                  <a:srgbClr val="000000"/>
                </a:solidFill>
                <a:highlight>
                  <a:srgbClr val="FFFFFF"/>
                </a:highlight>
                <a:latin typeface="Arial"/>
                <a:ea typeface="Arial"/>
                <a:cs typeface="Arial"/>
                <a:sym typeface="Arial"/>
              </a:rPr>
              <a:t>  </a:t>
            </a:r>
            <a:r>
              <a:rPr lang="en" sz="850">
                <a:solidFill>
                  <a:srgbClr val="000000"/>
                </a:solidFill>
                <a:highlight>
                  <a:srgbClr val="FFFFFF"/>
                </a:highlight>
                <a:latin typeface="Arial"/>
                <a:ea typeface="Arial"/>
                <a:cs typeface="Arial"/>
                <a:sym typeface="Arial"/>
              </a:rPr>
              <a:t> </a:t>
            </a:r>
            <a:r>
              <a:rPr lang="en" sz="1050">
                <a:solidFill>
                  <a:srgbClr val="000000"/>
                </a:solidFill>
                <a:highlight>
                  <a:srgbClr val="FFFFFF"/>
                </a:highlight>
                <a:latin typeface="Arial"/>
                <a:ea typeface="Arial"/>
                <a:cs typeface="Arial"/>
                <a:sym typeface="Arial"/>
              </a:rPr>
              <a:t>         </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 sz="1050">
                <a:solidFill>
                  <a:srgbClr val="000000"/>
                </a:solidFill>
                <a:highlight>
                  <a:srgbClr val="FFFFFF"/>
                </a:highlight>
                <a:latin typeface="Arial"/>
                <a:ea typeface="Arial"/>
                <a:cs typeface="Arial"/>
                <a:sym typeface="Arial"/>
              </a:rPr>
              <a:t>         			 </a:t>
            </a:r>
            <a:endParaRPr sz="1050">
              <a:solidFill>
                <a:srgbClr val="000000"/>
              </a:solidFill>
              <a:highlight>
                <a:srgbClr val="FFFFFF"/>
              </a:highlight>
              <a:latin typeface="Arial"/>
              <a:ea typeface="Arial"/>
              <a:cs typeface="Arial"/>
              <a:sym typeface="Arial"/>
            </a:endParaRPr>
          </a:p>
          <a:p>
            <a:pPr indent="457200" lvl="0" marL="1371600" rtl="0" algn="l">
              <a:spcBef>
                <a:spcPts val="0"/>
              </a:spcBef>
              <a:spcAft>
                <a:spcPts val="0"/>
              </a:spcAft>
              <a:buNone/>
            </a:pPr>
            <a:r>
              <a:rPr b="1" lang="en" sz="1350">
                <a:solidFill>
                  <a:srgbClr val="000000"/>
                </a:solidFill>
                <a:highlight>
                  <a:srgbClr val="FFFFFF"/>
                </a:highlight>
                <a:latin typeface="Arial"/>
                <a:ea typeface="Arial"/>
                <a:cs typeface="Arial"/>
                <a:sym typeface="Arial"/>
              </a:rPr>
              <a:t>Value Opi           % Opi</a:t>
            </a:r>
            <a:endParaRPr b="1" sz="1350">
              <a:solidFill>
                <a:srgbClr val="000000"/>
              </a:solidFill>
              <a:highlight>
                <a:srgbClr val="FFFFFF"/>
              </a:highlight>
              <a:latin typeface="Arial"/>
              <a:ea typeface="Arial"/>
              <a:cs typeface="Arial"/>
              <a:sym typeface="Arial"/>
            </a:endParaRPr>
          </a:p>
          <a:p>
            <a:pPr indent="457200" lvl="0" marL="0" rtl="0" algn="l">
              <a:spcBef>
                <a:spcPts val="0"/>
              </a:spcBef>
              <a:spcAft>
                <a:spcPts val="0"/>
              </a:spcAft>
              <a:buNone/>
            </a:pPr>
            <a:r>
              <a:rPr b="1" lang="en" sz="1350">
                <a:solidFill>
                  <a:srgbClr val="000000"/>
                </a:solidFill>
                <a:highlight>
                  <a:srgbClr val="FFFFFF"/>
                </a:highlight>
                <a:latin typeface="Arial"/>
                <a:ea typeface="Arial"/>
                <a:cs typeface="Arial"/>
                <a:sym typeface="Arial"/>
              </a:rPr>
              <a:t>Family Practice</a:t>
            </a:r>
            <a:r>
              <a:rPr lang="en" sz="1350">
                <a:solidFill>
                  <a:srgbClr val="000000"/>
                </a:solidFill>
                <a:highlight>
                  <a:srgbClr val="FFFFFF"/>
                </a:highlight>
                <a:latin typeface="Arial"/>
                <a:ea typeface="Arial"/>
                <a:cs typeface="Arial"/>
                <a:sym typeface="Arial"/>
              </a:rPr>
              <a:t>                2402       18.93</a:t>
            </a:r>
            <a:endParaRPr sz="1350">
              <a:solidFill>
                <a:srgbClr val="000000"/>
              </a:solidFill>
              <a:highlight>
                <a:srgbClr val="FFFFFF"/>
              </a:highlight>
              <a:latin typeface="Arial"/>
              <a:ea typeface="Arial"/>
              <a:cs typeface="Arial"/>
              <a:sym typeface="Arial"/>
            </a:endParaRPr>
          </a:p>
          <a:p>
            <a:pPr indent="457200" lvl="0" marL="0" rtl="0" algn="l">
              <a:spcBef>
                <a:spcPts val="0"/>
              </a:spcBef>
              <a:spcAft>
                <a:spcPts val="0"/>
              </a:spcAft>
              <a:buNone/>
            </a:pPr>
            <a:r>
              <a:rPr b="1" lang="en" sz="1350">
                <a:solidFill>
                  <a:srgbClr val="000000"/>
                </a:solidFill>
                <a:highlight>
                  <a:srgbClr val="FFFFFF"/>
                </a:highlight>
                <a:latin typeface="Arial"/>
                <a:ea typeface="Arial"/>
                <a:cs typeface="Arial"/>
                <a:sym typeface="Arial"/>
              </a:rPr>
              <a:t>Internal Medicine </a:t>
            </a:r>
            <a:r>
              <a:rPr lang="en" sz="1350">
                <a:solidFill>
                  <a:srgbClr val="000000"/>
                </a:solidFill>
                <a:highlight>
                  <a:srgbClr val="FFFFFF"/>
                </a:highlight>
                <a:latin typeface="Arial"/>
                <a:ea typeface="Arial"/>
                <a:cs typeface="Arial"/>
                <a:sym typeface="Arial"/>
              </a:rPr>
              <a:t>            2057       16.21</a:t>
            </a:r>
            <a:endParaRPr sz="1350">
              <a:solidFill>
                <a:srgbClr val="000000"/>
              </a:solidFill>
              <a:highlight>
                <a:srgbClr val="FFFFFF"/>
              </a:highlight>
              <a:latin typeface="Arial"/>
              <a:ea typeface="Arial"/>
              <a:cs typeface="Arial"/>
              <a:sym typeface="Arial"/>
            </a:endParaRPr>
          </a:p>
          <a:p>
            <a:pPr indent="457200" lvl="0" marL="0" rtl="0" algn="l">
              <a:spcBef>
                <a:spcPts val="0"/>
              </a:spcBef>
              <a:spcAft>
                <a:spcPts val="0"/>
              </a:spcAft>
              <a:buNone/>
            </a:pPr>
            <a:r>
              <a:rPr b="1" lang="en" sz="1350">
                <a:solidFill>
                  <a:srgbClr val="000000"/>
                </a:solidFill>
                <a:highlight>
                  <a:srgbClr val="FFFFFF"/>
                </a:highlight>
                <a:latin typeface="Arial"/>
                <a:ea typeface="Arial"/>
                <a:cs typeface="Arial"/>
                <a:sym typeface="Arial"/>
              </a:rPr>
              <a:t>Nurse Practitioner</a:t>
            </a:r>
            <a:r>
              <a:rPr lang="en" sz="1350">
                <a:solidFill>
                  <a:srgbClr val="000000"/>
                </a:solidFill>
                <a:highlight>
                  <a:srgbClr val="FFFFFF"/>
                </a:highlight>
                <a:latin typeface="Arial"/>
                <a:ea typeface="Arial"/>
                <a:cs typeface="Arial"/>
                <a:sym typeface="Arial"/>
              </a:rPr>
              <a:t>           1165        9.18</a:t>
            </a:r>
            <a:endParaRPr sz="1350">
              <a:solidFill>
                <a:srgbClr val="000000"/>
              </a:solidFill>
              <a:highlight>
                <a:srgbClr val="FFFFFF"/>
              </a:highlight>
              <a:latin typeface="Arial"/>
              <a:ea typeface="Arial"/>
              <a:cs typeface="Arial"/>
              <a:sym typeface="Arial"/>
            </a:endParaRPr>
          </a:p>
          <a:p>
            <a:pPr indent="457200" lvl="0" marL="0" rtl="0" algn="l">
              <a:spcBef>
                <a:spcPts val="0"/>
              </a:spcBef>
              <a:spcAft>
                <a:spcPts val="0"/>
              </a:spcAft>
              <a:buNone/>
            </a:pPr>
            <a:r>
              <a:rPr b="1" lang="en" sz="1350">
                <a:solidFill>
                  <a:srgbClr val="000000"/>
                </a:solidFill>
                <a:highlight>
                  <a:srgbClr val="FFFFFF"/>
                </a:highlight>
                <a:latin typeface="Arial"/>
                <a:ea typeface="Arial"/>
                <a:cs typeface="Arial"/>
                <a:sym typeface="Arial"/>
              </a:rPr>
              <a:t>Physician Assistant</a:t>
            </a:r>
            <a:r>
              <a:rPr lang="en" sz="1350">
                <a:solidFill>
                  <a:srgbClr val="000000"/>
                </a:solidFill>
                <a:highlight>
                  <a:srgbClr val="FFFFFF"/>
                </a:highlight>
                <a:latin typeface="Arial"/>
                <a:ea typeface="Arial"/>
                <a:cs typeface="Arial"/>
                <a:sym typeface="Arial"/>
              </a:rPr>
              <a:t>        1113        8.77</a:t>
            </a:r>
            <a:endParaRPr sz="1350">
              <a:solidFill>
                <a:srgbClr val="000000"/>
              </a:solidFill>
              <a:highlight>
                <a:srgbClr val="FFFFFF"/>
              </a:highlight>
              <a:latin typeface="Arial"/>
              <a:ea typeface="Arial"/>
              <a:cs typeface="Arial"/>
              <a:sym typeface="Arial"/>
            </a:endParaRPr>
          </a:p>
          <a:p>
            <a:pPr indent="457200" lvl="0" marL="0" rtl="0" algn="l">
              <a:spcBef>
                <a:spcPts val="0"/>
              </a:spcBef>
              <a:spcAft>
                <a:spcPts val="0"/>
              </a:spcAft>
              <a:buNone/>
            </a:pPr>
            <a:r>
              <a:rPr b="1" lang="en" sz="1350">
                <a:solidFill>
                  <a:srgbClr val="000000"/>
                </a:solidFill>
                <a:highlight>
                  <a:srgbClr val="FFFFFF"/>
                </a:highlight>
                <a:latin typeface="Arial"/>
                <a:ea typeface="Arial"/>
                <a:cs typeface="Arial"/>
                <a:sym typeface="Arial"/>
              </a:rPr>
              <a:t>Emergency Medicine  </a:t>
            </a:r>
            <a:r>
              <a:rPr lang="en" sz="1350">
                <a:solidFill>
                  <a:srgbClr val="000000"/>
                </a:solidFill>
                <a:highlight>
                  <a:srgbClr val="FFFFFF"/>
                </a:highlight>
                <a:latin typeface="Arial"/>
                <a:ea typeface="Arial"/>
                <a:cs typeface="Arial"/>
                <a:sym typeface="Arial"/>
              </a:rPr>
              <a:t>      990        7.80</a:t>
            </a:r>
            <a:endParaRPr sz="1600">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3"/>
          <p:cNvSpPr txBox="1"/>
          <p:nvPr>
            <p:ph idx="1" type="body"/>
          </p:nvPr>
        </p:nvSpPr>
        <p:spPr>
          <a:xfrm>
            <a:off x="311700" y="4521400"/>
            <a:ext cx="8625000" cy="460500"/>
          </a:xfrm>
          <a:prstGeom prst="rect">
            <a:avLst/>
          </a:prstGeom>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rPr lang="en" sz="1250">
                <a:solidFill>
                  <a:srgbClr val="FFFFFF"/>
                </a:solidFill>
                <a:latin typeface="Arial"/>
                <a:ea typeface="Arial"/>
                <a:cs typeface="Arial"/>
                <a:sym typeface="Arial"/>
              </a:rPr>
              <a:t>Overall there were 5025 Females who didn’t prescribe opioids and 7046 Males who also didn’t prescribe opioids</a:t>
            </a:r>
            <a:r>
              <a:rPr lang="en" sz="1050">
                <a:solidFill>
                  <a:srgbClr val="000000"/>
                </a:solidFill>
                <a:latin typeface="Arial"/>
                <a:ea typeface="Arial"/>
                <a:cs typeface="Arial"/>
                <a:sym typeface="Arial"/>
              </a:rPr>
              <a:t>.</a:t>
            </a:r>
            <a:endParaRPr sz="1150"/>
          </a:p>
        </p:txBody>
      </p:sp>
      <p:pic>
        <p:nvPicPr>
          <p:cNvPr id="132" name="Google Shape;132;p23"/>
          <p:cNvPicPr preferRelativeResize="0"/>
          <p:nvPr/>
        </p:nvPicPr>
        <p:blipFill>
          <a:blip r:embed="rId3">
            <a:alphaModFix/>
          </a:blip>
          <a:stretch>
            <a:fillRect/>
          </a:stretch>
        </p:blipFill>
        <p:spPr>
          <a:xfrm>
            <a:off x="311700" y="163125"/>
            <a:ext cx="8625125" cy="3865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4"/>
          <p:cNvSpPr txBox="1"/>
          <p:nvPr>
            <p:ph type="title"/>
          </p:nvPr>
        </p:nvSpPr>
        <p:spPr>
          <a:xfrm>
            <a:off x="279575" y="10581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latin typeface="Arial"/>
                <a:ea typeface="Arial"/>
                <a:cs typeface="Arial"/>
                <a:sym typeface="Arial"/>
              </a:rPr>
              <a:t>Drugs</a:t>
            </a:r>
            <a:endParaRPr sz="4000">
              <a:latin typeface="Arial"/>
              <a:ea typeface="Arial"/>
              <a:cs typeface="Arial"/>
              <a:sym typeface="Arial"/>
            </a:endParaRPr>
          </a:p>
        </p:txBody>
      </p:sp>
      <p:sp>
        <p:nvSpPr>
          <p:cNvPr id="138" name="Google Shape;138;p2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000000"/>
                </a:solidFill>
                <a:latin typeface="Arial"/>
                <a:ea typeface="Arial"/>
                <a:cs typeface="Arial"/>
                <a:sym typeface="Arial"/>
              </a:rPr>
              <a:t>Value counts of opioid drugs </a:t>
            </a:r>
            <a:endParaRPr b="1">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457200" lvl="0" marL="0" rtl="0" algn="l">
              <a:spcBef>
                <a:spcPts val="0"/>
              </a:spcBef>
              <a:spcAft>
                <a:spcPts val="0"/>
              </a:spcAft>
              <a:buNone/>
            </a:pPr>
            <a:r>
              <a:t/>
            </a:r>
            <a:endParaRPr sz="1100">
              <a:solidFill>
                <a:srgbClr val="000000"/>
              </a:solidFill>
              <a:latin typeface="Arial"/>
              <a:ea typeface="Arial"/>
              <a:cs typeface="Arial"/>
              <a:sym typeface="Arial"/>
            </a:endParaRPr>
          </a:p>
        </p:txBody>
      </p:sp>
      <p:pic>
        <p:nvPicPr>
          <p:cNvPr id="139" name="Google Shape;139;p24"/>
          <p:cNvPicPr preferRelativeResize="0"/>
          <p:nvPr/>
        </p:nvPicPr>
        <p:blipFill>
          <a:blip r:embed="rId3">
            <a:alphaModFix/>
          </a:blip>
          <a:stretch>
            <a:fillRect/>
          </a:stretch>
        </p:blipFill>
        <p:spPr>
          <a:xfrm>
            <a:off x="4572000" y="1058125"/>
            <a:ext cx="4386275" cy="3570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322450" y="1133150"/>
            <a:ext cx="3706500" cy="25089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sz="3100">
                <a:solidFill>
                  <a:srgbClr val="FFFFFF"/>
                </a:solidFill>
                <a:latin typeface="Arial"/>
                <a:ea typeface="Arial"/>
                <a:cs typeface="Arial"/>
                <a:sym typeface="Arial"/>
              </a:rPr>
              <a:t>Data Visualization </a:t>
            </a:r>
            <a:r>
              <a:rPr lang="en" sz="3100">
                <a:solidFill>
                  <a:srgbClr val="FFFFFF"/>
                </a:solidFill>
                <a:latin typeface="Arial"/>
                <a:ea typeface="Arial"/>
                <a:cs typeface="Arial"/>
                <a:sym typeface="Arial"/>
              </a:rPr>
              <a:t>Summary</a:t>
            </a:r>
            <a:endParaRPr sz="3800"/>
          </a:p>
        </p:txBody>
      </p:sp>
      <p:sp>
        <p:nvSpPr>
          <p:cNvPr id="145" name="Google Shape;145;p25"/>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400">
              <a:solidFill>
                <a:srgbClr val="0B5394"/>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We can see a trend in which specialists seem to be prescribing the most drugs in general, as well as which ones seem to be prescribing the most opioid related drugs.</a:t>
            </a:r>
            <a:endParaRPr sz="1400">
              <a:solidFill>
                <a:srgbClr val="000000"/>
              </a:solidFill>
              <a:latin typeface="Arial"/>
              <a:ea typeface="Arial"/>
              <a:cs typeface="Arial"/>
              <a:sym typeface="Arial"/>
            </a:endParaRPr>
          </a:p>
          <a:p>
            <a:pPr indent="-317500" lvl="0" marL="457200" rtl="0" algn="l">
              <a:spcBef>
                <a:spcPts val="1000"/>
              </a:spcBef>
              <a:spcAft>
                <a:spcPts val="0"/>
              </a:spcAft>
              <a:buClr>
                <a:srgbClr val="000000"/>
              </a:buClr>
              <a:buSzPts val="1400"/>
              <a:buFont typeface="Arial"/>
              <a:buChar char="●"/>
            </a:pPr>
            <a:r>
              <a:rPr lang="en" sz="1400">
                <a:solidFill>
                  <a:srgbClr val="000000"/>
                </a:solidFill>
                <a:latin typeface="Arial"/>
                <a:ea typeface="Arial"/>
                <a:cs typeface="Arial"/>
                <a:sym typeface="Arial"/>
              </a:rPr>
              <a:t>Considering that most opioid drugs are based on pain relief, it’s not surprising to see that certain specialists who deal in medical fields that interact with patients coming to them looking for some sort of pain relief, seem to be the common opioid prescribers..</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836825" y="1307300"/>
            <a:ext cx="6857100" cy="1886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500"/>
              <a:t>Statistical</a:t>
            </a:r>
            <a:endParaRPr sz="6500"/>
          </a:p>
          <a:p>
            <a:pPr indent="0" lvl="0" marL="0" rtl="0" algn="l">
              <a:spcBef>
                <a:spcPts val="0"/>
              </a:spcBef>
              <a:spcAft>
                <a:spcPts val="0"/>
              </a:spcAft>
              <a:buNone/>
            </a:pPr>
            <a:r>
              <a:rPr lang="en" sz="6500"/>
              <a:t>Analysis</a:t>
            </a:r>
            <a:endParaRPr sz="65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7"/>
          <p:cNvSpPr txBox="1"/>
          <p:nvPr>
            <p:ph type="title"/>
          </p:nvPr>
        </p:nvSpPr>
        <p:spPr>
          <a:xfrm>
            <a:off x="311700" y="350900"/>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100">
                <a:latin typeface="Arial"/>
                <a:ea typeface="Arial"/>
                <a:cs typeface="Arial"/>
                <a:sym typeface="Arial"/>
              </a:rPr>
              <a:t>Frequentism</a:t>
            </a:r>
            <a:endParaRPr sz="3100">
              <a:latin typeface="Arial"/>
              <a:ea typeface="Arial"/>
              <a:cs typeface="Arial"/>
              <a:sym typeface="Arial"/>
            </a:endParaRPr>
          </a:p>
        </p:txBody>
      </p:sp>
      <p:sp>
        <p:nvSpPr>
          <p:cNvPr id="156" name="Google Shape;156;p27"/>
          <p:cNvSpPr txBox="1"/>
          <p:nvPr>
            <p:ph idx="1" type="body"/>
          </p:nvPr>
        </p:nvSpPr>
        <p:spPr>
          <a:xfrm>
            <a:off x="428625" y="1505700"/>
            <a:ext cx="3882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rgbClr val="000000"/>
              </a:solidFill>
              <a:latin typeface="Arial"/>
              <a:ea typeface="Arial"/>
              <a:cs typeface="Arial"/>
              <a:sym typeface="Arial"/>
            </a:endParaRPr>
          </a:p>
          <a:p>
            <a:pPr indent="0" lvl="0" marL="0" rtl="0" algn="l">
              <a:spcBef>
                <a:spcPts val="0"/>
              </a:spcBef>
              <a:spcAft>
                <a:spcPts val="0"/>
              </a:spcAft>
              <a:buNone/>
            </a:pPr>
            <a:r>
              <a:t/>
            </a:r>
            <a:endParaRPr sz="18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We have a probability value (p-value) of (</a:t>
            </a:r>
            <a:r>
              <a:rPr b="1" lang="en" sz="1500">
                <a:solidFill>
                  <a:srgbClr val="000000"/>
                </a:solidFill>
                <a:latin typeface="Arial"/>
                <a:ea typeface="Arial"/>
                <a:cs typeface="Arial"/>
                <a:sym typeface="Arial"/>
              </a:rPr>
              <a:t>0.999</a:t>
            </a:r>
            <a:r>
              <a:rPr lang="en" sz="1500">
                <a:solidFill>
                  <a:srgbClr val="000000"/>
                </a:solidFill>
                <a:latin typeface="Arial"/>
                <a:ea typeface="Arial"/>
                <a:cs typeface="Arial"/>
                <a:sym typeface="Arial"/>
              </a:rPr>
              <a:t>) meaning likelihood or probability that the difference we see in sample means is due to chance</a:t>
            </a:r>
            <a:r>
              <a:rPr lang="en" sz="1200">
                <a:solidFill>
                  <a:srgbClr val="444444"/>
                </a:solidFill>
                <a:highlight>
                  <a:srgbClr val="FFFFFF"/>
                </a:highlight>
              </a:rPr>
              <a:t>.</a:t>
            </a:r>
            <a:endParaRPr sz="1500">
              <a:solidFill>
                <a:srgbClr val="000000"/>
              </a:solidFill>
              <a:latin typeface="Arial"/>
              <a:ea typeface="Arial"/>
              <a:cs typeface="Arial"/>
              <a:sym typeface="Arial"/>
            </a:endParaRPr>
          </a:p>
          <a:p>
            <a:pPr indent="-323850" lvl="0" marL="457200" rtl="0" algn="l">
              <a:spcBef>
                <a:spcPts val="1000"/>
              </a:spcBef>
              <a:spcAft>
                <a:spcPts val="0"/>
              </a:spcAft>
              <a:buClr>
                <a:srgbClr val="000000"/>
              </a:buClr>
              <a:buSzPts val="1500"/>
              <a:buFont typeface="Arial"/>
              <a:buChar char="●"/>
            </a:pPr>
            <a:r>
              <a:rPr lang="en" sz="1500">
                <a:solidFill>
                  <a:srgbClr val="000000"/>
                </a:solidFill>
                <a:latin typeface="Arial"/>
                <a:ea typeface="Arial"/>
                <a:cs typeface="Arial"/>
                <a:sym typeface="Arial"/>
              </a:rPr>
              <a:t> We achieved a good critical value of (</a:t>
            </a:r>
            <a:r>
              <a:rPr b="1" lang="en" sz="1500">
                <a:solidFill>
                  <a:srgbClr val="000000"/>
                </a:solidFill>
                <a:latin typeface="Arial"/>
                <a:ea typeface="Arial"/>
                <a:cs typeface="Arial"/>
                <a:sym typeface="Arial"/>
              </a:rPr>
              <a:t>1.959/95%</a:t>
            </a:r>
            <a:r>
              <a:rPr lang="en" sz="1500">
                <a:solidFill>
                  <a:srgbClr val="000000"/>
                </a:solidFill>
                <a:latin typeface="Arial"/>
                <a:ea typeface="Arial"/>
                <a:cs typeface="Arial"/>
                <a:sym typeface="Arial"/>
              </a:rPr>
              <a:t>) in context of the population distribution and a probability. </a:t>
            </a:r>
            <a:endParaRPr sz="2400"/>
          </a:p>
        </p:txBody>
      </p:sp>
      <p:sp>
        <p:nvSpPr>
          <p:cNvPr id="157" name="Google Shape;157;p27"/>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ctr">
              <a:spcBef>
                <a:spcPts val="1600"/>
              </a:spcBef>
              <a:spcAft>
                <a:spcPts val="0"/>
              </a:spcAft>
              <a:buNone/>
            </a:pPr>
            <a:r>
              <a:t/>
            </a:r>
            <a:endParaRPr sz="2600"/>
          </a:p>
        </p:txBody>
      </p:sp>
      <p:pic>
        <p:nvPicPr>
          <p:cNvPr id="158" name="Google Shape;158;p27"/>
          <p:cNvPicPr preferRelativeResize="0"/>
          <p:nvPr/>
        </p:nvPicPr>
        <p:blipFill>
          <a:blip r:embed="rId3">
            <a:alphaModFix/>
          </a:blip>
          <a:stretch>
            <a:fillRect/>
          </a:stretch>
        </p:blipFill>
        <p:spPr>
          <a:xfrm>
            <a:off x="4243400" y="1435900"/>
            <a:ext cx="4714875" cy="3429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200">
                <a:latin typeface="Arial"/>
                <a:ea typeface="Arial"/>
                <a:cs typeface="Arial"/>
                <a:sym typeface="Arial"/>
              </a:rPr>
              <a:t>Bootstrapping</a:t>
            </a:r>
            <a:endParaRPr sz="3200">
              <a:latin typeface="Arial"/>
              <a:ea typeface="Arial"/>
              <a:cs typeface="Arial"/>
              <a:sym typeface="Arial"/>
            </a:endParaRPr>
          </a:p>
        </p:txBody>
      </p:sp>
      <p:sp>
        <p:nvSpPr>
          <p:cNvPr id="164" name="Google Shape;164;p28"/>
          <p:cNvSpPr txBox="1"/>
          <p:nvPr>
            <p:ph idx="1" type="body"/>
          </p:nvPr>
        </p:nvSpPr>
        <p:spPr>
          <a:xfrm>
            <a:off x="246450" y="1505700"/>
            <a:ext cx="5132700" cy="332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000000"/>
                </a:solidFill>
                <a:latin typeface="Arial"/>
                <a:ea typeface="Arial"/>
                <a:cs typeface="Arial"/>
                <a:sym typeface="Arial"/>
              </a:rPr>
              <a:t>We'll create a bootstrap sampling to estimate a 95% confidence interval lower limit.</a:t>
            </a:r>
            <a:endParaRPr sz="1350">
              <a:solidFill>
                <a:srgbClr val="000000"/>
              </a:solidFill>
              <a:latin typeface="Arial"/>
              <a:ea typeface="Arial"/>
              <a:cs typeface="Arial"/>
              <a:sym typeface="Arial"/>
            </a:endParaRPr>
          </a:p>
          <a:p>
            <a:pPr indent="0" lvl="0" marL="0" rtl="0" algn="l">
              <a:spcBef>
                <a:spcPts val="0"/>
              </a:spcBef>
              <a:spcAft>
                <a:spcPts val="0"/>
              </a:spcAft>
              <a:buNone/>
            </a:pPr>
            <a:r>
              <a:t/>
            </a:r>
            <a:endParaRPr sz="1350">
              <a:solidFill>
                <a:srgbClr val="000000"/>
              </a:solidFill>
              <a:latin typeface="Arial"/>
              <a:ea typeface="Arial"/>
              <a:cs typeface="Arial"/>
              <a:sym typeface="Arial"/>
            </a:endParaRPr>
          </a:p>
          <a:p>
            <a:pPr indent="0" lvl="0" marL="0" rtl="0" algn="l">
              <a:spcBef>
                <a:spcPts val="1100"/>
              </a:spcBef>
              <a:spcAft>
                <a:spcPts val="0"/>
              </a:spcAft>
              <a:buNone/>
            </a:pPr>
            <a:r>
              <a:rPr b="1" i="1" lang="en" sz="1350">
                <a:solidFill>
                  <a:srgbClr val="000000"/>
                </a:solidFill>
                <a:latin typeface="Arial"/>
                <a:ea typeface="Arial"/>
                <a:cs typeface="Arial"/>
                <a:sym typeface="Arial"/>
              </a:rPr>
              <a:t>Null Hypothesis:</a:t>
            </a:r>
            <a:r>
              <a:rPr lang="en" sz="1350">
                <a:solidFill>
                  <a:srgbClr val="000000"/>
                </a:solidFill>
                <a:latin typeface="Arial"/>
                <a:ea typeface="Arial"/>
                <a:cs typeface="Arial"/>
                <a:sym typeface="Arial"/>
              </a:rPr>
              <a:t> There isn't a difference in the standard deviation between the 2 groups (specialists prescribing opioids and specialists who didn't prescribe opioids)</a:t>
            </a:r>
            <a:endParaRPr sz="1350">
              <a:solidFill>
                <a:srgbClr val="000000"/>
              </a:solidFill>
              <a:latin typeface="Arial"/>
              <a:ea typeface="Arial"/>
              <a:cs typeface="Arial"/>
              <a:sym typeface="Arial"/>
            </a:endParaRPr>
          </a:p>
          <a:p>
            <a:pPr indent="0" lvl="0" marL="0" rtl="0" algn="l">
              <a:spcBef>
                <a:spcPts val="1100"/>
              </a:spcBef>
              <a:spcAft>
                <a:spcPts val="0"/>
              </a:spcAft>
              <a:buNone/>
            </a:pPr>
            <a:r>
              <a:t/>
            </a:r>
            <a:endParaRPr b="1" i="1" sz="1350">
              <a:solidFill>
                <a:srgbClr val="000000"/>
              </a:solidFill>
              <a:latin typeface="Arial"/>
              <a:ea typeface="Arial"/>
              <a:cs typeface="Arial"/>
              <a:sym typeface="Arial"/>
            </a:endParaRPr>
          </a:p>
          <a:p>
            <a:pPr indent="0" lvl="0" marL="0" rtl="0" algn="l">
              <a:spcBef>
                <a:spcPts val="1100"/>
              </a:spcBef>
              <a:spcAft>
                <a:spcPts val="0"/>
              </a:spcAft>
              <a:buNone/>
            </a:pPr>
            <a:r>
              <a:rPr b="1" i="1" lang="en" sz="1350">
                <a:solidFill>
                  <a:srgbClr val="000000"/>
                </a:solidFill>
                <a:latin typeface="Arial"/>
                <a:ea typeface="Arial"/>
                <a:cs typeface="Arial"/>
                <a:sym typeface="Arial"/>
              </a:rPr>
              <a:t>Alternate Hypothesis:</a:t>
            </a:r>
            <a:r>
              <a:rPr lang="en" sz="1350">
                <a:solidFill>
                  <a:srgbClr val="000000"/>
                </a:solidFill>
                <a:latin typeface="Arial"/>
                <a:ea typeface="Arial"/>
                <a:cs typeface="Arial"/>
                <a:sym typeface="Arial"/>
              </a:rPr>
              <a:t> There will be a differ in the standard deviation between the 2 groups (specialists prescribing opioids and specialists who didn't prescribe opioids)</a:t>
            </a:r>
            <a:endParaRPr sz="11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
        <p:nvSpPr>
          <p:cNvPr id="165" name="Google Shape;165;p28"/>
          <p:cNvSpPr txBox="1"/>
          <p:nvPr>
            <p:ph idx="2" type="body"/>
          </p:nvPr>
        </p:nvSpPr>
        <p:spPr>
          <a:xfrm>
            <a:off x="5957900" y="1575200"/>
            <a:ext cx="2874300" cy="3006600"/>
          </a:xfrm>
          <a:prstGeom prst="rect">
            <a:avLst/>
          </a:prstGeom>
          <a:solidFill>
            <a:srgbClr val="CFE2F3"/>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50">
                <a:solidFill>
                  <a:srgbClr val="000000"/>
                </a:solidFill>
                <a:highlight>
                  <a:srgbClr val="CFE2F3"/>
                </a:highlight>
                <a:latin typeface="Arial"/>
                <a:ea typeface="Arial"/>
                <a:cs typeface="Arial"/>
                <a:sym typeface="Arial"/>
              </a:rPr>
              <a:t>Difference of STD for opioid and non opioid prescriptions:  </a:t>
            </a:r>
            <a:r>
              <a:rPr i="1" lang="en" sz="1250">
                <a:solidFill>
                  <a:srgbClr val="000000"/>
                </a:solidFill>
                <a:highlight>
                  <a:srgbClr val="CFE2F3"/>
                </a:highlight>
                <a:latin typeface="Arial"/>
                <a:ea typeface="Arial"/>
                <a:cs typeface="Arial"/>
                <a:sym typeface="Arial"/>
              </a:rPr>
              <a:t>3003.248</a:t>
            </a:r>
            <a:endParaRPr i="1" sz="1250">
              <a:solidFill>
                <a:srgbClr val="000000"/>
              </a:solidFill>
              <a:highlight>
                <a:srgbClr val="CFE2F3"/>
              </a:highlight>
              <a:latin typeface="Arial"/>
              <a:ea typeface="Arial"/>
              <a:cs typeface="Arial"/>
              <a:sym typeface="Arial"/>
            </a:endParaRPr>
          </a:p>
          <a:p>
            <a:pPr indent="0" lvl="0" marL="0" rtl="0" algn="l">
              <a:spcBef>
                <a:spcPts val="0"/>
              </a:spcBef>
              <a:spcAft>
                <a:spcPts val="0"/>
              </a:spcAft>
              <a:buNone/>
            </a:pPr>
            <a:r>
              <a:t/>
            </a:r>
            <a:endParaRPr i="1" sz="1250">
              <a:solidFill>
                <a:srgbClr val="000000"/>
              </a:solidFill>
              <a:highlight>
                <a:srgbClr val="CFE2F3"/>
              </a:highlight>
              <a:latin typeface="Arial"/>
              <a:ea typeface="Arial"/>
              <a:cs typeface="Arial"/>
              <a:sym typeface="Arial"/>
            </a:endParaRPr>
          </a:p>
          <a:p>
            <a:pPr indent="0" lvl="0" marL="0" rtl="0" algn="l">
              <a:spcBef>
                <a:spcPts val="0"/>
              </a:spcBef>
              <a:spcAft>
                <a:spcPts val="0"/>
              </a:spcAft>
              <a:buNone/>
            </a:pPr>
            <a:r>
              <a:rPr lang="en" sz="1250">
                <a:solidFill>
                  <a:srgbClr val="000000"/>
                </a:solidFill>
                <a:highlight>
                  <a:srgbClr val="CFE2F3"/>
                </a:highlight>
                <a:latin typeface="Arial"/>
                <a:ea typeface="Arial"/>
                <a:cs typeface="Arial"/>
                <a:sym typeface="Arial"/>
              </a:rPr>
              <a:t>Difference of STD for bootstrap samples:  </a:t>
            </a:r>
            <a:r>
              <a:rPr i="1" lang="en" sz="1250">
                <a:solidFill>
                  <a:srgbClr val="000000"/>
                </a:solidFill>
                <a:highlight>
                  <a:srgbClr val="CFE2F3"/>
                </a:highlight>
                <a:latin typeface="Arial"/>
                <a:ea typeface="Arial"/>
                <a:cs typeface="Arial"/>
                <a:sym typeface="Arial"/>
              </a:rPr>
              <a:t>3003.302123387791</a:t>
            </a:r>
            <a:endParaRPr i="1" sz="1250">
              <a:solidFill>
                <a:srgbClr val="000000"/>
              </a:solidFill>
              <a:highlight>
                <a:srgbClr val="CFE2F3"/>
              </a:highlight>
              <a:latin typeface="Arial"/>
              <a:ea typeface="Arial"/>
              <a:cs typeface="Arial"/>
              <a:sym typeface="Arial"/>
            </a:endParaRPr>
          </a:p>
          <a:p>
            <a:pPr indent="0" lvl="0" marL="0" rtl="0" algn="l">
              <a:spcBef>
                <a:spcPts val="0"/>
              </a:spcBef>
              <a:spcAft>
                <a:spcPts val="0"/>
              </a:spcAft>
              <a:buNone/>
            </a:pPr>
            <a:r>
              <a:t/>
            </a:r>
            <a:endParaRPr i="1" sz="1250">
              <a:solidFill>
                <a:srgbClr val="000000"/>
              </a:solidFill>
              <a:highlight>
                <a:srgbClr val="CFE2F3"/>
              </a:highlight>
              <a:latin typeface="Arial"/>
              <a:ea typeface="Arial"/>
              <a:cs typeface="Arial"/>
              <a:sym typeface="Arial"/>
            </a:endParaRPr>
          </a:p>
          <a:p>
            <a:pPr indent="0" lvl="0" marL="0" rtl="0" algn="l">
              <a:spcBef>
                <a:spcPts val="0"/>
              </a:spcBef>
              <a:spcAft>
                <a:spcPts val="0"/>
              </a:spcAft>
              <a:buNone/>
            </a:pPr>
            <a:r>
              <a:rPr lang="en" sz="1250">
                <a:solidFill>
                  <a:srgbClr val="000000"/>
                </a:solidFill>
                <a:highlight>
                  <a:srgbClr val="CFE2F3"/>
                </a:highlight>
                <a:latin typeface="Arial"/>
                <a:ea typeface="Arial"/>
                <a:cs typeface="Arial"/>
                <a:sym typeface="Arial"/>
              </a:rPr>
              <a:t>The 95% confidence interval for the difference between the standard deviations of opioid and non opioid prescriptions is:  [</a:t>
            </a:r>
            <a:r>
              <a:rPr i="1" lang="en" sz="1250">
                <a:solidFill>
                  <a:srgbClr val="000000"/>
                </a:solidFill>
                <a:highlight>
                  <a:srgbClr val="CFE2F3"/>
                </a:highlight>
                <a:latin typeface="Arial"/>
                <a:ea typeface="Arial"/>
                <a:cs typeface="Arial"/>
                <a:sym typeface="Arial"/>
              </a:rPr>
              <a:t>2826.54281741 3187.76267874</a:t>
            </a:r>
            <a:r>
              <a:rPr lang="en" sz="1250">
                <a:solidFill>
                  <a:srgbClr val="000000"/>
                </a:solidFill>
                <a:highlight>
                  <a:srgbClr val="CFE2F3"/>
                </a:highlight>
                <a:latin typeface="Arial"/>
                <a:ea typeface="Arial"/>
                <a:cs typeface="Arial"/>
                <a:sym typeface="Arial"/>
              </a:rPr>
              <a:t>]</a:t>
            </a:r>
            <a:endParaRPr sz="1250">
              <a:solidFill>
                <a:srgbClr val="000000"/>
              </a:solidFill>
              <a:highlight>
                <a:srgbClr val="CFE2F3"/>
              </a:highlight>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pic>
        <p:nvPicPr>
          <p:cNvPr id="170" name="Google Shape;170;p29"/>
          <p:cNvPicPr preferRelativeResize="0"/>
          <p:nvPr/>
        </p:nvPicPr>
        <p:blipFill>
          <a:blip r:embed="rId3">
            <a:alphaModFix/>
          </a:blip>
          <a:stretch>
            <a:fillRect/>
          </a:stretch>
        </p:blipFill>
        <p:spPr>
          <a:xfrm>
            <a:off x="853675" y="160725"/>
            <a:ext cx="7436649" cy="3996950"/>
          </a:xfrm>
          <a:prstGeom prst="rect">
            <a:avLst/>
          </a:prstGeom>
          <a:noFill/>
          <a:ln>
            <a:noFill/>
          </a:ln>
        </p:spPr>
      </p:pic>
      <p:sp>
        <p:nvSpPr>
          <p:cNvPr id="171" name="Google Shape;171;p29"/>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solidFill>
                  <a:srgbClr val="FFFFFF"/>
                </a:solidFill>
                <a:latin typeface="Arial"/>
                <a:ea typeface="Arial"/>
                <a:cs typeface="Arial"/>
                <a:sym typeface="Arial"/>
              </a:rPr>
              <a:t>Shows our the Bootstrap replicate with a confidence interval of (</a:t>
            </a:r>
            <a:r>
              <a:rPr b="1" lang="en" sz="1100">
                <a:solidFill>
                  <a:srgbClr val="FFFFFF"/>
                </a:solidFill>
                <a:latin typeface="Arial"/>
                <a:ea typeface="Arial"/>
                <a:cs typeface="Arial"/>
                <a:sym typeface="Arial"/>
              </a:rPr>
              <a:t>2826.542</a:t>
            </a:r>
            <a:r>
              <a:rPr lang="en" sz="1100">
                <a:solidFill>
                  <a:srgbClr val="FFFFFF"/>
                </a:solidFill>
                <a:latin typeface="Arial"/>
                <a:ea typeface="Arial"/>
                <a:cs typeface="Arial"/>
                <a:sym typeface="Arial"/>
              </a:rPr>
              <a:t> and </a:t>
            </a:r>
            <a:r>
              <a:rPr b="1" lang="en" sz="1100">
                <a:solidFill>
                  <a:srgbClr val="FFFFFF"/>
                </a:solidFill>
                <a:latin typeface="Arial"/>
                <a:ea typeface="Arial"/>
                <a:cs typeface="Arial"/>
                <a:sym typeface="Arial"/>
              </a:rPr>
              <a:t>3187.763</a:t>
            </a:r>
            <a:r>
              <a:rPr lang="en" sz="1100">
                <a:solidFill>
                  <a:srgbClr val="FFFFFF"/>
                </a:solidFill>
                <a:latin typeface="Arial"/>
                <a:ea typeface="Arial"/>
                <a:cs typeface="Arial"/>
                <a:sym typeface="Arial"/>
              </a:rPr>
              <a:t>)</a:t>
            </a:r>
            <a:endParaRPr sz="1100">
              <a:solidFill>
                <a:srgbClr val="FFFFFF"/>
              </a:solidFill>
              <a:latin typeface="Arial"/>
              <a:ea typeface="Arial"/>
              <a:cs typeface="Arial"/>
              <a:sym typeface="Arial"/>
            </a:endParaRPr>
          </a:p>
          <a:p>
            <a:pPr indent="0" lvl="0" marL="0" rtl="0" algn="ctr">
              <a:lnSpc>
                <a:spcPct val="115000"/>
              </a:lnSpc>
              <a:spcBef>
                <a:spcPts val="1100"/>
              </a:spcBef>
              <a:spcAft>
                <a:spcPts val="0"/>
              </a:spcAft>
              <a:buNone/>
            </a:pPr>
            <a:r>
              <a:rPr lang="en" sz="1100">
                <a:solidFill>
                  <a:srgbClr val="FFFFFF"/>
                </a:solidFill>
                <a:latin typeface="Arial"/>
                <a:ea typeface="Arial"/>
                <a:cs typeface="Arial"/>
                <a:sym typeface="Arial"/>
              </a:rPr>
              <a:t>With the p-value from the bootstrap being 0.6619, I can reject the alternate hypothesis and accept the null hypothesis</a:t>
            </a:r>
            <a:endParaRPr sz="1100">
              <a:solidFill>
                <a:srgbClr val="FFFFFF"/>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30"/>
          <p:cNvSpPr txBox="1"/>
          <p:nvPr>
            <p:ph idx="1" type="body"/>
          </p:nvPr>
        </p:nvSpPr>
        <p:spPr>
          <a:xfrm>
            <a:off x="387900" y="4371975"/>
            <a:ext cx="7979400" cy="7179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100">
                <a:solidFill>
                  <a:srgbClr val="FFFFFF"/>
                </a:solidFill>
                <a:latin typeface="Arial"/>
                <a:ea typeface="Arial"/>
                <a:cs typeface="Arial"/>
                <a:sym typeface="Arial"/>
              </a:rPr>
              <a:t>Bayesian Inference - </a:t>
            </a:r>
            <a:r>
              <a:rPr b="1" lang="en" sz="1100">
                <a:solidFill>
                  <a:srgbClr val="FFFFFF"/>
                </a:solidFill>
                <a:latin typeface="Arial"/>
                <a:ea typeface="Arial"/>
                <a:cs typeface="Arial"/>
                <a:sym typeface="Arial"/>
              </a:rPr>
              <a:t>Creating a PyMC3 Model - </a:t>
            </a:r>
            <a:r>
              <a:rPr b="1" lang="en" sz="1000">
                <a:solidFill>
                  <a:srgbClr val="FFFFFF"/>
                </a:solidFill>
                <a:latin typeface="Arial"/>
                <a:ea typeface="Arial"/>
                <a:cs typeface="Arial"/>
                <a:sym typeface="Arial"/>
              </a:rPr>
              <a:t>Credible Intervals</a:t>
            </a:r>
            <a:endParaRPr b="1" sz="1000">
              <a:solidFill>
                <a:srgbClr val="FFFFFF"/>
              </a:solidFill>
              <a:latin typeface="Arial"/>
              <a:ea typeface="Arial"/>
              <a:cs typeface="Arial"/>
              <a:sym typeface="Arial"/>
            </a:endParaRPr>
          </a:p>
          <a:p>
            <a:pPr indent="-298450" lvl="0" marL="457200" rtl="0" algn="ctr">
              <a:lnSpc>
                <a:spcPct val="115000"/>
              </a:lnSpc>
              <a:spcBef>
                <a:spcPts val="0"/>
              </a:spcBef>
              <a:spcAft>
                <a:spcPts val="0"/>
              </a:spcAft>
              <a:buClr>
                <a:srgbClr val="FFFFFF"/>
              </a:buClr>
              <a:buSzPts val="1100"/>
              <a:buFont typeface="Arial"/>
              <a:buChar char="●"/>
            </a:pPr>
            <a:r>
              <a:rPr lang="en" sz="1100">
                <a:solidFill>
                  <a:srgbClr val="FFFFFF"/>
                </a:solidFill>
                <a:latin typeface="Arial"/>
                <a:ea typeface="Arial"/>
                <a:cs typeface="Arial"/>
                <a:sym typeface="Arial"/>
              </a:rPr>
              <a:t>Our histograms show non-normal distribution</a:t>
            </a:r>
            <a:endParaRPr sz="1100">
              <a:solidFill>
                <a:srgbClr val="FFFFFF"/>
              </a:solidFill>
              <a:latin typeface="Arial"/>
              <a:ea typeface="Arial"/>
              <a:cs typeface="Arial"/>
              <a:sym typeface="Arial"/>
            </a:endParaRPr>
          </a:p>
          <a:p>
            <a:pPr indent="-292100" lvl="0" marL="457200" rtl="0" algn="ctr">
              <a:lnSpc>
                <a:spcPct val="115000"/>
              </a:lnSpc>
              <a:spcBef>
                <a:spcPts val="0"/>
              </a:spcBef>
              <a:spcAft>
                <a:spcPts val="0"/>
              </a:spcAft>
              <a:buClr>
                <a:srgbClr val="FFFFFF"/>
              </a:buClr>
              <a:buSzPts val="1000"/>
              <a:buFont typeface="Arial"/>
              <a:buChar char="●"/>
            </a:pPr>
            <a:r>
              <a:rPr lang="en" sz="1100">
                <a:solidFill>
                  <a:srgbClr val="FFFFFF"/>
                </a:solidFill>
                <a:latin typeface="Arial"/>
                <a:ea typeface="Arial"/>
                <a:cs typeface="Arial"/>
                <a:sym typeface="Arial"/>
              </a:rPr>
              <a:t>The path meander in certain directions which implies </a:t>
            </a:r>
            <a:r>
              <a:rPr lang="en" sz="1100">
                <a:solidFill>
                  <a:srgbClr val="FFFFFF"/>
                </a:solidFill>
                <a:latin typeface="Arial"/>
                <a:ea typeface="Arial"/>
                <a:cs typeface="Arial"/>
                <a:sym typeface="Arial"/>
              </a:rPr>
              <a:t>autocorrelatio</a:t>
            </a:r>
            <a:r>
              <a:rPr lang="en" sz="1000">
                <a:solidFill>
                  <a:srgbClr val="FFFFFF"/>
                </a:solidFill>
                <a:latin typeface="Arial"/>
                <a:ea typeface="Arial"/>
                <a:cs typeface="Arial"/>
                <a:sym typeface="Arial"/>
              </a:rPr>
              <a:t>n</a:t>
            </a:r>
            <a:endParaRPr sz="1000">
              <a:solidFill>
                <a:srgbClr val="FFFFFF"/>
              </a:solidFill>
              <a:latin typeface="Arial"/>
              <a:ea typeface="Arial"/>
              <a:cs typeface="Arial"/>
              <a:sym typeface="Arial"/>
            </a:endParaRPr>
          </a:p>
        </p:txBody>
      </p:sp>
      <p:pic>
        <p:nvPicPr>
          <p:cNvPr id="177" name="Google Shape;177;p30"/>
          <p:cNvPicPr preferRelativeResize="0"/>
          <p:nvPr/>
        </p:nvPicPr>
        <p:blipFill>
          <a:blip r:embed="rId3">
            <a:alphaModFix/>
          </a:blip>
          <a:stretch>
            <a:fillRect/>
          </a:stretch>
        </p:blipFill>
        <p:spPr>
          <a:xfrm>
            <a:off x="150025" y="75000"/>
            <a:ext cx="8701075" cy="4117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31"/>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2100">
                <a:solidFill>
                  <a:srgbClr val="FFFFFF"/>
                </a:solidFill>
                <a:latin typeface="Arial"/>
                <a:ea typeface="Arial"/>
                <a:cs typeface="Arial"/>
                <a:sym typeface="Arial"/>
              </a:rPr>
              <a:t>Credible Intervals</a:t>
            </a:r>
            <a:endParaRPr sz="2100">
              <a:solidFill>
                <a:srgbClr val="FFFFFF"/>
              </a:solidFill>
              <a:latin typeface="Arial"/>
              <a:ea typeface="Arial"/>
              <a:cs typeface="Arial"/>
              <a:sym typeface="Arial"/>
            </a:endParaRPr>
          </a:p>
          <a:p>
            <a:pPr indent="0" lvl="0" marL="400050" marR="381000" rtl="0" algn="ctr">
              <a:spcBef>
                <a:spcPts val="0"/>
              </a:spcBef>
              <a:spcAft>
                <a:spcPts val="0"/>
              </a:spcAft>
              <a:buNone/>
            </a:pPr>
            <a:r>
              <a:rPr b="1" i="1" lang="en" sz="1150">
                <a:solidFill>
                  <a:srgbClr val="FFFFFF"/>
                </a:solidFill>
                <a:latin typeface="Arial"/>
                <a:ea typeface="Arial"/>
                <a:cs typeface="Arial"/>
                <a:sym typeface="Arial"/>
              </a:rPr>
              <a:t>Alpha_chi = [0.40736891 0.42284083]			Rate_ci = [0.00019885 0.00021156]</a:t>
            </a:r>
            <a:endParaRPr sz="2100">
              <a:solidFill>
                <a:srgbClr val="FFFFFF"/>
              </a:solidFill>
              <a:latin typeface="Arial"/>
              <a:ea typeface="Arial"/>
              <a:cs typeface="Arial"/>
              <a:sym typeface="Arial"/>
            </a:endParaRPr>
          </a:p>
        </p:txBody>
      </p:sp>
      <p:pic>
        <p:nvPicPr>
          <p:cNvPr id="183" name="Google Shape;183;p31"/>
          <p:cNvPicPr preferRelativeResize="0"/>
          <p:nvPr/>
        </p:nvPicPr>
        <p:blipFill>
          <a:blip r:embed="rId3">
            <a:alphaModFix/>
          </a:blip>
          <a:stretch>
            <a:fillRect/>
          </a:stretch>
        </p:blipFill>
        <p:spPr>
          <a:xfrm>
            <a:off x="602450" y="141675"/>
            <a:ext cx="8291525" cy="41124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3363600" cy="326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Outline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Q: Can opioid prescriptions be predicted by features such as location by states or gender of prescribing specialists?</a:t>
            </a:r>
            <a:endParaRPr sz="1400"/>
          </a:p>
        </p:txBody>
      </p:sp>
      <p:sp>
        <p:nvSpPr>
          <p:cNvPr id="71" name="Google Shape;71;p14"/>
          <p:cNvSpPr txBox="1"/>
          <p:nvPr>
            <p:ph idx="1" type="body"/>
          </p:nvPr>
        </p:nvSpPr>
        <p:spPr>
          <a:xfrm>
            <a:off x="4644675" y="500925"/>
            <a:ext cx="4166400" cy="4460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Introduction</a:t>
            </a:r>
            <a:endParaRPr/>
          </a:p>
          <a:p>
            <a:pPr indent="-311150" lvl="0" marL="457200" rtl="0" algn="l">
              <a:spcBef>
                <a:spcPts val="0"/>
              </a:spcBef>
              <a:spcAft>
                <a:spcPts val="0"/>
              </a:spcAft>
              <a:buSzPts val="1300"/>
              <a:buChar char="●"/>
            </a:pPr>
            <a:r>
              <a:rPr lang="en"/>
              <a:t>Data Wrangling</a:t>
            </a:r>
            <a:endParaRPr/>
          </a:p>
          <a:p>
            <a:pPr indent="-298450" lvl="1" marL="914400" rtl="0" algn="l">
              <a:spcBef>
                <a:spcPts val="0"/>
              </a:spcBef>
              <a:spcAft>
                <a:spcPts val="0"/>
              </a:spcAft>
              <a:buSzPts val="1100"/>
              <a:buChar char="○"/>
            </a:pPr>
            <a:r>
              <a:rPr lang="en"/>
              <a:t>Dropping redundant variables</a:t>
            </a:r>
            <a:endParaRPr/>
          </a:p>
          <a:p>
            <a:pPr indent="-298450" lvl="1" marL="914400" rtl="0" algn="l">
              <a:spcBef>
                <a:spcPts val="0"/>
              </a:spcBef>
              <a:spcAft>
                <a:spcPts val="0"/>
              </a:spcAft>
              <a:buSzPts val="1100"/>
              <a:buChar char="○"/>
            </a:pPr>
            <a:r>
              <a:rPr lang="en"/>
              <a:t>Identify opioid drug names</a:t>
            </a:r>
            <a:endParaRPr/>
          </a:p>
          <a:p>
            <a:pPr indent="-311150" lvl="0" marL="457200" rtl="0" algn="l">
              <a:spcBef>
                <a:spcPts val="0"/>
              </a:spcBef>
              <a:spcAft>
                <a:spcPts val="0"/>
              </a:spcAft>
              <a:buSzPts val="1300"/>
              <a:buChar char="●"/>
            </a:pPr>
            <a:r>
              <a:rPr lang="en"/>
              <a:t>Data Visualization</a:t>
            </a:r>
            <a:endParaRPr/>
          </a:p>
          <a:p>
            <a:pPr indent="-298450" lvl="1" marL="914400" rtl="0" algn="l">
              <a:spcBef>
                <a:spcPts val="0"/>
              </a:spcBef>
              <a:spcAft>
                <a:spcPts val="0"/>
              </a:spcAft>
              <a:buSzPts val="1100"/>
              <a:buChar char="○"/>
            </a:pPr>
            <a:r>
              <a:rPr lang="en"/>
              <a:t>States</a:t>
            </a:r>
            <a:endParaRPr/>
          </a:p>
          <a:p>
            <a:pPr indent="-298450" lvl="1" marL="914400" rtl="0" algn="l">
              <a:spcBef>
                <a:spcPts val="0"/>
              </a:spcBef>
              <a:spcAft>
                <a:spcPts val="0"/>
              </a:spcAft>
              <a:buSzPts val="1100"/>
              <a:buChar char="○"/>
            </a:pPr>
            <a:r>
              <a:rPr lang="en"/>
              <a:t>Specialty</a:t>
            </a:r>
            <a:endParaRPr/>
          </a:p>
          <a:p>
            <a:pPr indent="-298450" lvl="1" marL="914400" rtl="0" algn="l">
              <a:spcBef>
                <a:spcPts val="0"/>
              </a:spcBef>
              <a:spcAft>
                <a:spcPts val="0"/>
              </a:spcAft>
              <a:buSzPts val="1100"/>
              <a:buChar char="○"/>
            </a:pPr>
            <a:r>
              <a:rPr lang="en"/>
              <a:t>Gender</a:t>
            </a:r>
            <a:endParaRPr/>
          </a:p>
          <a:p>
            <a:pPr indent="-298450" lvl="1" marL="914400" rtl="0" algn="l">
              <a:spcBef>
                <a:spcPts val="0"/>
              </a:spcBef>
              <a:spcAft>
                <a:spcPts val="0"/>
              </a:spcAft>
              <a:buSzPts val="1100"/>
              <a:buChar char="○"/>
            </a:pPr>
            <a:r>
              <a:rPr lang="en"/>
              <a:t>Drugs</a:t>
            </a:r>
            <a:endParaRPr/>
          </a:p>
          <a:p>
            <a:pPr indent="-298450" lvl="1" marL="914400" rtl="0" algn="l">
              <a:spcBef>
                <a:spcPts val="0"/>
              </a:spcBef>
              <a:spcAft>
                <a:spcPts val="0"/>
              </a:spcAft>
              <a:buSzPts val="1100"/>
              <a:buChar char="○"/>
            </a:pPr>
            <a:r>
              <a:rPr lang="en"/>
              <a:t>Summary</a:t>
            </a:r>
            <a:endParaRPr/>
          </a:p>
          <a:p>
            <a:pPr indent="-311150" lvl="0" marL="457200" rtl="0" algn="l">
              <a:spcBef>
                <a:spcPts val="0"/>
              </a:spcBef>
              <a:spcAft>
                <a:spcPts val="0"/>
              </a:spcAft>
              <a:buSzPts val="1300"/>
              <a:buChar char="●"/>
            </a:pPr>
            <a:r>
              <a:rPr lang="en"/>
              <a:t>Statistical Analysis</a:t>
            </a:r>
            <a:endParaRPr/>
          </a:p>
          <a:p>
            <a:pPr indent="-298450" lvl="1" marL="914400" rtl="0" algn="l">
              <a:spcBef>
                <a:spcPts val="0"/>
              </a:spcBef>
              <a:spcAft>
                <a:spcPts val="0"/>
              </a:spcAft>
              <a:buSzPts val="1100"/>
              <a:buChar char="○"/>
            </a:pPr>
            <a:r>
              <a:rPr lang="en"/>
              <a:t>Frequentism</a:t>
            </a:r>
            <a:endParaRPr/>
          </a:p>
          <a:p>
            <a:pPr indent="-298450" lvl="1" marL="914400" rtl="0" algn="l">
              <a:spcBef>
                <a:spcPts val="0"/>
              </a:spcBef>
              <a:spcAft>
                <a:spcPts val="0"/>
              </a:spcAft>
              <a:buSzPts val="1100"/>
              <a:buChar char="○"/>
            </a:pPr>
            <a:r>
              <a:rPr lang="en"/>
              <a:t>Bootstrapping</a:t>
            </a:r>
            <a:endParaRPr/>
          </a:p>
          <a:p>
            <a:pPr indent="-298450" lvl="1" marL="914400" rtl="0" algn="l">
              <a:spcBef>
                <a:spcPts val="0"/>
              </a:spcBef>
              <a:spcAft>
                <a:spcPts val="0"/>
              </a:spcAft>
              <a:buSzPts val="1100"/>
              <a:buChar char="○"/>
            </a:pPr>
            <a:r>
              <a:rPr lang="en"/>
              <a:t>Bayesian Inference</a:t>
            </a:r>
            <a:endParaRPr/>
          </a:p>
          <a:p>
            <a:pPr indent="-311150" lvl="0" marL="457200" rtl="0" algn="l">
              <a:spcBef>
                <a:spcPts val="0"/>
              </a:spcBef>
              <a:spcAft>
                <a:spcPts val="0"/>
              </a:spcAft>
              <a:buSzPts val="1300"/>
              <a:buChar char="●"/>
            </a:pPr>
            <a:r>
              <a:rPr lang="en"/>
              <a:t>Model Optimization</a:t>
            </a:r>
            <a:endParaRPr/>
          </a:p>
          <a:p>
            <a:pPr indent="-298450" lvl="1" marL="914400" rtl="0" algn="l">
              <a:spcBef>
                <a:spcPts val="0"/>
              </a:spcBef>
              <a:spcAft>
                <a:spcPts val="0"/>
              </a:spcAft>
              <a:buSzPts val="1100"/>
              <a:buChar char="○"/>
            </a:pPr>
            <a:r>
              <a:rPr lang="en" sz="1100"/>
              <a:t>OLS</a:t>
            </a:r>
            <a:endParaRPr sz="1100"/>
          </a:p>
          <a:p>
            <a:pPr indent="-298450" lvl="1" marL="914400" rtl="0" algn="l">
              <a:spcBef>
                <a:spcPts val="0"/>
              </a:spcBef>
              <a:spcAft>
                <a:spcPts val="0"/>
              </a:spcAft>
              <a:buSzPts val="1100"/>
              <a:buChar char="○"/>
            </a:pPr>
            <a:r>
              <a:rPr lang="en" sz="1100"/>
              <a:t>Random Forest</a:t>
            </a:r>
            <a:endParaRPr sz="1100"/>
          </a:p>
          <a:p>
            <a:pPr indent="-298450" lvl="1" marL="914400" rtl="0" algn="l">
              <a:spcBef>
                <a:spcPts val="0"/>
              </a:spcBef>
              <a:spcAft>
                <a:spcPts val="0"/>
              </a:spcAft>
              <a:buSzPts val="1100"/>
              <a:buChar char="○"/>
            </a:pPr>
            <a:r>
              <a:rPr lang="en" sz="1100"/>
              <a:t>XGBoost</a:t>
            </a:r>
            <a:endParaRPr sz="1100"/>
          </a:p>
          <a:p>
            <a:pPr indent="-298450" lvl="1" marL="914400" rtl="0" algn="l">
              <a:spcBef>
                <a:spcPts val="0"/>
              </a:spcBef>
              <a:spcAft>
                <a:spcPts val="0"/>
              </a:spcAft>
              <a:buSzPts val="1100"/>
              <a:buChar char="○"/>
            </a:pPr>
            <a:r>
              <a:rPr lang="en"/>
              <a:t>Comparing models</a:t>
            </a:r>
            <a:endParaRPr/>
          </a:p>
          <a:p>
            <a:pPr indent="-311150" lvl="0" marL="457200" rtl="0" algn="l">
              <a:spcBef>
                <a:spcPts val="0"/>
              </a:spcBef>
              <a:spcAft>
                <a:spcPts val="0"/>
              </a:spcAft>
              <a:buSzPts val="1300"/>
              <a:buChar char="●"/>
            </a:pPr>
            <a:r>
              <a:rPr lang="en"/>
              <a:t>Conclusion</a:t>
            </a:r>
            <a:endParaRPr/>
          </a:p>
          <a:p>
            <a:pPr indent="0" lvl="0" marL="0" rtl="0" algn="l">
              <a:spcBef>
                <a:spcPts val="1600"/>
              </a:spcBef>
              <a:spcAft>
                <a:spcPts val="0"/>
              </a:spcAft>
              <a:buNone/>
            </a:pPr>
            <a:r>
              <a:t/>
            </a:r>
            <a:endParaRPr/>
          </a:p>
          <a:p>
            <a:pPr indent="0" lvl="0" marL="914400" rtl="0" algn="l">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2"/>
          <p:cNvSpPr txBox="1"/>
          <p:nvPr>
            <p:ph type="title"/>
          </p:nvPr>
        </p:nvSpPr>
        <p:spPr>
          <a:xfrm>
            <a:off x="836825" y="1307300"/>
            <a:ext cx="6857100" cy="1886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500"/>
              <a:t>Model</a:t>
            </a:r>
            <a:endParaRPr sz="6500"/>
          </a:p>
          <a:p>
            <a:pPr indent="0" lvl="0" marL="0" rtl="0" algn="l">
              <a:spcBef>
                <a:spcPts val="0"/>
              </a:spcBef>
              <a:spcAft>
                <a:spcPts val="0"/>
              </a:spcAft>
              <a:buNone/>
            </a:pPr>
            <a:r>
              <a:rPr lang="en" sz="6500"/>
              <a:t>Optimization</a:t>
            </a:r>
            <a:endParaRPr sz="65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33"/>
          <p:cNvSpPr txBox="1"/>
          <p:nvPr>
            <p:ph type="ctrTitle"/>
          </p:nvPr>
        </p:nvSpPr>
        <p:spPr>
          <a:xfrm>
            <a:off x="311700" y="293250"/>
            <a:ext cx="8520600" cy="1282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OLS - Ordinary Least Squares</a:t>
            </a:r>
            <a:endParaRPr/>
          </a:p>
        </p:txBody>
      </p:sp>
      <p:graphicFrame>
        <p:nvGraphicFramePr>
          <p:cNvPr id="194" name="Google Shape;194;p33"/>
          <p:cNvGraphicFramePr/>
          <p:nvPr/>
        </p:nvGraphicFramePr>
        <p:xfrm>
          <a:off x="909625" y="1009650"/>
          <a:ext cx="3000000" cy="3000000"/>
        </p:xfrm>
        <a:graphic>
          <a:graphicData uri="http://schemas.openxmlformats.org/drawingml/2006/table">
            <a:tbl>
              <a:tblPr>
                <a:noFill/>
                <a:tableStyleId>{5B0D61DA-651B-43D5-B2E0-6B22D3C19FCC}</a:tableStyleId>
              </a:tblPr>
              <a:tblGrid>
                <a:gridCol w="1809750"/>
                <a:gridCol w="1809750"/>
                <a:gridCol w="1809750"/>
                <a:gridCol w="1809750"/>
              </a:tblGrid>
              <a:tr h="408750">
                <a:tc>
                  <a:txBody>
                    <a:bodyPr/>
                    <a:lstStyle/>
                    <a:p>
                      <a:pPr indent="0" lvl="0" marL="0" rtl="0" algn="r">
                        <a:lnSpc>
                          <a:spcPct val="115000"/>
                        </a:lnSpc>
                        <a:spcBef>
                          <a:spcPts val="0"/>
                        </a:spcBef>
                        <a:spcAft>
                          <a:spcPts val="0"/>
                        </a:spcAft>
                        <a:buNone/>
                      </a:pPr>
                      <a:r>
                        <a:rPr b="1" lang="en" sz="900">
                          <a:solidFill>
                            <a:srgbClr val="666666"/>
                          </a:solidFill>
                          <a:highlight>
                            <a:srgbClr val="CCCCCC"/>
                          </a:highlight>
                        </a:rPr>
                        <a:t>Dep. Variable:</a:t>
                      </a:r>
                      <a:endParaRPr b="1" sz="900">
                        <a:solidFill>
                          <a:srgbClr val="666666"/>
                        </a:solidFill>
                        <a:highlight>
                          <a:srgbClr val="CCCCCC"/>
                        </a:highlight>
                      </a:endParaRPr>
                    </a:p>
                  </a:txBody>
                  <a:tcPr marT="57150" marB="57150" marR="57150" marL="57150" anchor="ctr">
                    <a:solidFill>
                      <a:srgbClr val="CCCCCC"/>
                    </a:solidFill>
                  </a:tcPr>
                </a:tc>
                <a:tc>
                  <a:txBody>
                    <a:bodyPr/>
                    <a:lstStyle/>
                    <a:p>
                      <a:pPr indent="0" lvl="0" marL="0" rtl="0" algn="l">
                        <a:lnSpc>
                          <a:spcPct val="115000"/>
                        </a:lnSpc>
                        <a:spcBef>
                          <a:spcPts val="0"/>
                        </a:spcBef>
                        <a:spcAft>
                          <a:spcPts val="0"/>
                        </a:spcAft>
                        <a:buNone/>
                      </a:pPr>
                      <a:r>
                        <a:rPr lang="en" sz="900">
                          <a:solidFill>
                            <a:srgbClr val="666666"/>
                          </a:solidFill>
                          <a:highlight>
                            <a:srgbClr val="CCCCCC"/>
                          </a:highlight>
                        </a:rPr>
                        <a:t>Opioid_Prescriber</a:t>
                      </a:r>
                      <a:endParaRPr sz="900">
                        <a:solidFill>
                          <a:srgbClr val="666666"/>
                        </a:solidFill>
                        <a:highlight>
                          <a:srgbClr val="CCCCCC"/>
                        </a:highlight>
                      </a:endParaRPr>
                    </a:p>
                  </a:txBody>
                  <a:tcPr marT="57150" marB="57150" marR="57150" marL="57150" anchor="ctr">
                    <a:solidFill>
                      <a:srgbClr val="CCCCCC"/>
                    </a:solidFill>
                  </a:tcPr>
                </a:tc>
                <a:tc>
                  <a:txBody>
                    <a:bodyPr/>
                    <a:lstStyle/>
                    <a:p>
                      <a:pPr indent="0" lvl="0" marL="0" rtl="0" algn="r">
                        <a:lnSpc>
                          <a:spcPct val="115000"/>
                        </a:lnSpc>
                        <a:spcBef>
                          <a:spcPts val="0"/>
                        </a:spcBef>
                        <a:spcAft>
                          <a:spcPts val="0"/>
                        </a:spcAft>
                        <a:buNone/>
                      </a:pPr>
                      <a:r>
                        <a:rPr b="1" lang="en" sz="900">
                          <a:solidFill>
                            <a:srgbClr val="FFFFFF"/>
                          </a:solidFill>
                        </a:rPr>
                        <a:t>R-squared:</a:t>
                      </a:r>
                      <a:endParaRPr b="1" sz="900">
                        <a:solidFill>
                          <a:srgbClr val="FFFFFF"/>
                        </a:solidFill>
                      </a:endParaRPr>
                    </a:p>
                  </a:txBody>
                  <a:tcPr marT="57150" marB="57150" marR="57150" marL="57150" anchor="ctr">
                    <a:solidFill>
                      <a:srgbClr val="1C4587"/>
                    </a:solidFill>
                  </a:tcPr>
                </a:tc>
                <a:tc>
                  <a:txBody>
                    <a:bodyPr/>
                    <a:lstStyle/>
                    <a:p>
                      <a:pPr indent="0" lvl="0" marL="0" rtl="0" algn="l">
                        <a:lnSpc>
                          <a:spcPct val="115000"/>
                        </a:lnSpc>
                        <a:spcBef>
                          <a:spcPts val="0"/>
                        </a:spcBef>
                        <a:spcAft>
                          <a:spcPts val="0"/>
                        </a:spcAft>
                        <a:buNone/>
                      </a:pPr>
                      <a:r>
                        <a:rPr lang="en" sz="900">
                          <a:solidFill>
                            <a:srgbClr val="FFFFFF"/>
                          </a:solidFill>
                        </a:rPr>
                        <a:t>0.338</a:t>
                      </a:r>
                      <a:endParaRPr sz="900">
                        <a:solidFill>
                          <a:srgbClr val="FFFFFF"/>
                        </a:solidFill>
                      </a:endParaRPr>
                    </a:p>
                  </a:txBody>
                  <a:tcPr marT="57150" marB="57150" marR="57150" marL="57150" anchor="ctr">
                    <a:solidFill>
                      <a:srgbClr val="1C4587"/>
                    </a:solidFill>
                  </a:tcPr>
                </a:tc>
              </a:tr>
              <a:tr h="408750">
                <a:tc>
                  <a:txBody>
                    <a:bodyPr/>
                    <a:lstStyle/>
                    <a:p>
                      <a:pPr indent="0" lvl="0" marL="0" rtl="0" algn="r">
                        <a:lnSpc>
                          <a:spcPct val="115000"/>
                        </a:lnSpc>
                        <a:spcBef>
                          <a:spcPts val="0"/>
                        </a:spcBef>
                        <a:spcAft>
                          <a:spcPts val="0"/>
                        </a:spcAft>
                        <a:buNone/>
                      </a:pPr>
                      <a:r>
                        <a:rPr b="1" lang="en" sz="900">
                          <a:solidFill>
                            <a:srgbClr val="666666"/>
                          </a:solidFill>
                          <a:highlight>
                            <a:srgbClr val="CCCCCC"/>
                          </a:highlight>
                        </a:rPr>
                        <a:t>Model:</a:t>
                      </a:r>
                      <a:endParaRPr b="1" sz="900">
                        <a:solidFill>
                          <a:srgbClr val="666666"/>
                        </a:solidFill>
                        <a:highlight>
                          <a:srgbClr val="CCCCCC"/>
                        </a:highlight>
                      </a:endParaRPr>
                    </a:p>
                  </a:txBody>
                  <a:tcPr marT="57150" marB="57150" marR="57150" marL="57150" anchor="ctr">
                    <a:solidFill>
                      <a:srgbClr val="CCCCCC"/>
                    </a:solidFill>
                  </a:tcPr>
                </a:tc>
                <a:tc>
                  <a:txBody>
                    <a:bodyPr/>
                    <a:lstStyle/>
                    <a:p>
                      <a:pPr indent="0" lvl="0" marL="0" rtl="0" algn="l">
                        <a:lnSpc>
                          <a:spcPct val="115000"/>
                        </a:lnSpc>
                        <a:spcBef>
                          <a:spcPts val="0"/>
                        </a:spcBef>
                        <a:spcAft>
                          <a:spcPts val="0"/>
                        </a:spcAft>
                        <a:buNone/>
                      </a:pPr>
                      <a:r>
                        <a:rPr lang="en" sz="900">
                          <a:solidFill>
                            <a:srgbClr val="666666"/>
                          </a:solidFill>
                          <a:highlight>
                            <a:srgbClr val="CCCCCC"/>
                          </a:highlight>
                        </a:rPr>
                        <a:t>OLS</a:t>
                      </a:r>
                      <a:endParaRPr sz="900">
                        <a:solidFill>
                          <a:srgbClr val="666666"/>
                        </a:solidFill>
                        <a:highlight>
                          <a:srgbClr val="CCCCCC"/>
                        </a:highlight>
                      </a:endParaRPr>
                    </a:p>
                  </a:txBody>
                  <a:tcPr marT="57150" marB="57150" marR="57150" marL="57150" anchor="ctr">
                    <a:solidFill>
                      <a:srgbClr val="CCCCCC"/>
                    </a:solidFill>
                  </a:tcPr>
                </a:tc>
                <a:tc>
                  <a:txBody>
                    <a:bodyPr/>
                    <a:lstStyle/>
                    <a:p>
                      <a:pPr indent="0" lvl="0" marL="0" rtl="0" algn="r">
                        <a:lnSpc>
                          <a:spcPct val="115000"/>
                        </a:lnSpc>
                        <a:spcBef>
                          <a:spcPts val="0"/>
                        </a:spcBef>
                        <a:spcAft>
                          <a:spcPts val="0"/>
                        </a:spcAft>
                        <a:buNone/>
                      </a:pPr>
                      <a:r>
                        <a:rPr b="1" lang="en" sz="900">
                          <a:solidFill>
                            <a:srgbClr val="FFFFFF"/>
                          </a:solidFill>
                          <a:highlight>
                            <a:srgbClr val="6FA8DC"/>
                          </a:highlight>
                        </a:rPr>
                        <a:t>Adj. R-squared:</a:t>
                      </a:r>
                      <a:endParaRPr b="1" sz="900">
                        <a:solidFill>
                          <a:srgbClr val="FFFFFF"/>
                        </a:solidFill>
                        <a:highlight>
                          <a:srgbClr val="6FA8DC"/>
                        </a:highlight>
                      </a:endParaRPr>
                    </a:p>
                  </a:txBody>
                  <a:tcPr marT="57150" marB="57150" marR="57150" marL="57150" anchor="ctr">
                    <a:solidFill>
                      <a:srgbClr val="6FA8DC"/>
                    </a:solidFill>
                  </a:tcPr>
                </a:tc>
                <a:tc>
                  <a:txBody>
                    <a:bodyPr/>
                    <a:lstStyle/>
                    <a:p>
                      <a:pPr indent="0" lvl="0" marL="0" rtl="0" algn="l">
                        <a:lnSpc>
                          <a:spcPct val="115000"/>
                        </a:lnSpc>
                        <a:spcBef>
                          <a:spcPts val="0"/>
                        </a:spcBef>
                        <a:spcAft>
                          <a:spcPts val="0"/>
                        </a:spcAft>
                        <a:buNone/>
                      </a:pPr>
                      <a:r>
                        <a:rPr lang="en" sz="900">
                          <a:solidFill>
                            <a:srgbClr val="FFFFFF"/>
                          </a:solidFill>
                          <a:highlight>
                            <a:srgbClr val="6FA8DC"/>
                          </a:highlight>
                        </a:rPr>
                        <a:t>0.334</a:t>
                      </a:r>
                      <a:endParaRPr sz="900">
                        <a:solidFill>
                          <a:srgbClr val="FFFFFF"/>
                        </a:solidFill>
                        <a:highlight>
                          <a:srgbClr val="6FA8DC"/>
                        </a:highlight>
                      </a:endParaRPr>
                    </a:p>
                  </a:txBody>
                  <a:tcPr marT="57150" marB="57150" marR="57150" marL="57150" anchor="ctr">
                    <a:solidFill>
                      <a:srgbClr val="6FA8DC"/>
                    </a:solidFill>
                  </a:tcPr>
                </a:tc>
              </a:tr>
              <a:tr h="408750">
                <a:tc>
                  <a:txBody>
                    <a:bodyPr/>
                    <a:lstStyle/>
                    <a:p>
                      <a:pPr indent="0" lvl="0" marL="0" rtl="0" algn="r">
                        <a:lnSpc>
                          <a:spcPct val="115000"/>
                        </a:lnSpc>
                        <a:spcBef>
                          <a:spcPts val="0"/>
                        </a:spcBef>
                        <a:spcAft>
                          <a:spcPts val="0"/>
                        </a:spcAft>
                        <a:buNone/>
                      </a:pPr>
                      <a:r>
                        <a:rPr b="1" lang="en" sz="900">
                          <a:solidFill>
                            <a:srgbClr val="666666"/>
                          </a:solidFill>
                          <a:highlight>
                            <a:srgbClr val="CCCCCC"/>
                          </a:highlight>
                        </a:rPr>
                        <a:t>Method:</a:t>
                      </a:r>
                      <a:endParaRPr b="1" sz="900">
                        <a:solidFill>
                          <a:srgbClr val="666666"/>
                        </a:solidFill>
                        <a:highlight>
                          <a:srgbClr val="CCCCCC"/>
                        </a:highlight>
                      </a:endParaRPr>
                    </a:p>
                  </a:txBody>
                  <a:tcPr marT="57150" marB="57150" marR="57150" marL="57150" anchor="ctr">
                    <a:solidFill>
                      <a:srgbClr val="CCCCCC"/>
                    </a:solidFill>
                  </a:tcPr>
                </a:tc>
                <a:tc>
                  <a:txBody>
                    <a:bodyPr/>
                    <a:lstStyle/>
                    <a:p>
                      <a:pPr indent="0" lvl="0" marL="0" rtl="0" algn="l">
                        <a:lnSpc>
                          <a:spcPct val="115000"/>
                        </a:lnSpc>
                        <a:spcBef>
                          <a:spcPts val="0"/>
                        </a:spcBef>
                        <a:spcAft>
                          <a:spcPts val="0"/>
                        </a:spcAft>
                        <a:buNone/>
                      </a:pPr>
                      <a:r>
                        <a:rPr lang="en" sz="900">
                          <a:solidFill>
                            <a:srgbClr val="666666"/>
                          </a:solidFill>
                          <a:highlight>
                            <a:srgbClr val="CCCCCC"/>
                          </a:highlight>
                        </a:rPr>
                        <a:t>Least Squares</a:t>
                      </a:r>
                      <a:endParaRPr sz="900">
                        <a:solidFill>
                          <a:srgbClr val="666666"/>
                        </a:solidFill>
                        <a:highlight>
                          <a:srgbClr val="CCCCCC"/>
                        </a:highlight>
                      </a:endParaRPr>
                    </a:p>
                  </a:txBody>
                  <a:tcPr marT="57150" marB="57150" marR="57150" marL="57150" anchor="ctr">
                    <a:solidFill>
                      <a:srgbClr val="CCCCCC"/>
                    </a:solidFill>
                  </a:tcPr>
                </a:tc>
                <a:tc>
                  <a:txBody>
                    <a:bodyPr/>
                    <a:lstStyle/>
                    <a:p>
                      <a:pPr indent="0" lvl="0" marL="0" rtl="0" algn="r">
                        <a:lnSpc>
                          <a:spcPct val="115000"/>
                        </a:lnSpc>
                        <a:spcBef>
                          <a:spcPts val="0"/>
                        </a:spcBef>
                        <a:spcAft>
                          <a:spcPts val="0"/>
                        </a:spcAft>
                        <a:buNone/>
                      </a:pPr>
                      <a:r>
                        <a:rPr b="1" lang="en" sz="900">
                          <a:solidFill>
                            <a:srgbClr val="666666"/>
                          </a:solidFill>
                          <a:highlight>
                            <a:srgbClr val="CCCCCC"/>
                          </a:highlight>
                        </a:rPr>
                        <a:t>F-statistic:</a:t>
                      </a:r>
                      <a:endParaRPr b="1" sz="900">
                        <a:solidFill>
                          <a:srgbClr val="666666"/>
                        </a:solidFill>
                        <a:highlight>
                          <a:srgbClr val="CCCCCC"/>
                        </a:highlight>
                      </a:endParaRPr>
                    </a:p>
                  </a:txBody>
                  <a:tcPr marT="57150" marB="57150" marR="57150" marL="57150" anchor="ctr">
                    <a:solidFill>
                      <a:srgbClr val="CCCCCC"/>
                    </a:solidFill>
                  </a:tcPr>
                </a:tc>
                <a:tc>
                  <a:txBody>
                    <a:bodyPr/>
                    <a:lstStyle/>
                    <a:p>
                      <a:pPr indent="0" lvl="0" marL="0" rtl="0" algn="l">
                        <a:lnSpc>
                          <a:spcPct val="115000"/>
                        </a:lnSpc>
                        <a:spcBef>
                          <a:spcPts val="0"/>
                        </a:spcBef>
                        <a:spcAft>
                          <a:spcPts val="0"/>
                        </a:spcAft>
                        <a:buNone/>
                      </a:pPr>
                      <a:r>
                        <a:rPr lang="en" sz="900">
                          <a:solidFill>
                            <a:srgbClr val="666666"/>
                          </a:solidFill>
                          <a:highlight>
                            <a:srgbClr val="CCCCCC"/>
                          </a:highlight>
                        </a:rPr>
                        <a:t>79.92</a:t>
                      </a:r>
                      <a:endParaRPr sz="900">
                        <a:solidFill>
                          <a:srgbClr val="666666"/>
                        </a:solidFill>
                        <a:highlight>
                          <a:srgbClr val="CCCCCC"/>
                        </a:highlight>
                      </a:endParaRPr>
                    </a:p>
                  </a:txBody>
                  <a:tcPr marT="57150" marB="57150" marR="57150" marL="57150" anchor="ctr">
                    <a:solidFill>
                      <a:srgbClr val="CCCCCC"/>
                    </a:solidFill>
                  </a:tcPr>
                </a:tc>
              </a:tr>
              <a:tr h="408750">
                <a:tc>
                  <a:txBody>
                    <a:bodyPr/>
                    <a:lstStyle/>
                    <a:p>
                      <a:pPr indent="0" lvl="0" marL="0" rtl="0" algn="r">
                        <a:lnSpc>
                          <a:spcPct val="115000"/>
                        </a:lnSpc>
                        <a:spcBef>
                          <a:spcPts val="0"/>
                        </a:spcBef>
                        <a:spcAft>
                          <a:spcPts val="0"/>
                        </a:spcAft>
                        <a:buNone/>
                      </a:pPr>
                      <a:r>
                        <a:rPr b="1" lang="en" sz="900">
                          <a:solidFill>
                            <a:srgbClr val="666666"/>
                          </a:solidFill>
                          <a:highlight>
                            <a:srgbClr val="CCCCCC"/>
                          </a:highlight>
                        </a:rPr>
                        <a:t>Date:</a:t>
                      </a:r>
                      <a:endParaRPr b="1" sz="900">
                        <a:solidFill>
                          <a:srgbClr val="666666"/>
                        </a:solidFill>
                        <a:highlight>
                          <a:srgbClr val="CCCCCC"/>
                        </a:highlight>
                      </a:endParaRPr>
                    </a:p>
                  </a:txBody>
                  <a:tcPr marT="57150" marB="57150" marR="57150" marL="57150" anchor="ctr">
                    <a:solidFill>
                      <a:srgbClr val="CCCCCC"/>
                    </a:solidFill>
                  </a:tcPr>
                </a:tc>
                <a:tc>
                  <a:txBody>
                    <a:bodyPr/>
                    <a:lstStyle/>
                    <a:p>
                      <a:pPr indent="0" lvl="0" marL="0" rtl="0" algn="l">
                        <a:lnSpc>
                          <a:spcPct val="115000"/>
                        </a:lnSpc>
                        <a:spcBef>
                          <a:spcPts val="0"/>
                        </a:spcBef>
                        <a:spcAft>
                          <a:spcPts val="0"/>
                        </a:spcAft>
                        <a:buNone/>
                      </a:pPr>
                      <a:r>
                        <a:rPr lang="en" sz="900">
                          <a:solidFill>
                            <a:srgbClr val="666666"/>
                          </a:solidFill>
                          <a:highlight>
                            <a:srgbClr val="CCCCCC"/>
                          </a:highlight>
                        </a:rPr>
                        <a:t>Mon, 04 May 2020</a:t>
                      </a:r>
                      <a:endParaRPr sz="900">
                        <a:solidFill>
                          <a:srgbClr val="666666"/>
                        </a:solidFill>
                        <a:highlight>
                          <a:srgbClr val="CCCCCC"/>
                        </a:highlight>
                      </a:endParaRPr>
                    </a:p>
                  </a:txBody>
                  <a:tcPr marT="57150" marB="57150" marR="57150" marL="57150" anchor="ctr">
                    <a:solidFill>
                      <a:srgbClr val="CCCCCC"/>
                    </a:solidFill>
                  </a:tcPr>
                </a:tc>
                <a:tc>
                  <a:txBody>
                    <a:bodyPr/>
                    <a:lstStyle/>
                    <a:p>
                      <a:pPr indent="0" lvl="0" marL="0" rtl="0" algn="r">
                        <a:lnSpc>
                          <a:spcPct val="115000"/>
                        </a:lnSpc>
                        <a:spcBef>
                          <a:spcPts val="0"/>
                        </a:spcBef>
                        <a:spcAft>
                          <a:spcPts val="0"/>
                        </a:spcAft>
                        <a:buNone/>
                      </a:pPr>
                      <a:r>
                        <a:rPr b="1" lang="en" sz="900">
                          <a:solidFill>
                            <a:srgbClr val="666666"/>
                          </a:solidFill>
                          <a:highlight>
                            <a:srgbClr val="CCCCCC"/>
                          </a:highlight>
                        </a:rPr>
                        <a:t>Prob (F-statistic):</a:t>
                      </a:r>
                      <a:endParaRPr b="1" sz="900">
                        <a:solidFill>
                          <a:srgbClr val="666666"/>
                        </a:solidFill>
                        <a:highlight>
                          <a:srgbClr val="CCCCCC"/>
                        </a:highlight>
                      </a:endParaRPr>
                    </a:p>
                  </a:txBody>
                  <a:tcPr marT="57150" marB="57150" marR="57150" marL="57150" anchor="ctr">
                    <a:solidFill>
                      <a:srgbClr val="CCCCCC"/>
                    </a:solidFill>
                  </a:tcPr>
                </a:tc>
                <a:tc>
                  <a:txBody>
                    <a:bodyPr/>
                    <a:lstStyle/>
                    <a:p>
                      <a:pPr indent="0" lvl="0" marL="0" rtl="0" algn="l">
                        <a:lnSpc>
                          <a:spcPct val="115000"/>
                        </a:lnSpc>
                        <a:spcBef>
                          <a:spcPts val="0"/>
                        </a:spcBef>
                        <a:spcAft>
                          <a:spcPts val="0"/>
                        </a:spcAft>
                        <a:buNone/>
                      </a:pPr>
                      <a:r>
                        <a:rPr lang="en" sz="900">
                          <a:solidFill>
                            <a:srgbClr val="666666"/>
                          </a:solidFill>
                          <a:highlight>
                            <a:srgbClr val="CCCCCC"/>
                          </a:highlight>
                        </a:rPr>
                        <a:t>0.00</a:t>
                      </a:r>
                      <a:endParaRPr sz="900">
                        <a:solidFill>
                          <a:srgbClr val="666666"/>
                        </a:solidFill>
                        <a:highlight>
                          <a:srgbClr val="CCCCCC"/>
                        </a:highlight>
                      </a:endParaRPr>
                    </a:p>
                  </a:txBody>
                  <a:tcPr marT="57150" marB="57150" marR="57150" marL="57150" anchor="ctr">
                    <a:solidFill>
                      <a:srgbClr val="CCCCCC"/>
                    </a:solidFill>
                  </a:tcPr>
                </a:tc>
              </a:tr>
              <a:tr h="408750">
                <a:tc>
                  <a:txBody>
                    <a:bodyPr/>
                    <a:lstStyle/>
                    <a:p>
                      <a:pPr indent="0" lvl="0" marL="0" rtl="0" algn="r">
                        <a:lnSpc>
                          <a:spcPct val="115000"/>
                        </a:lnSpc>
                        <a:spcBef>
                          <a:spcPts val="0"/>
                        </a:spcBef>
                        <a:spcAft>
                          <a:spcPts val="0"/>
                        </a:spcAft>
                        <a:buNone/>
                      </a:pPr>
                      <a:r>
                        <a:rPr b="1" lang="en" sz="900">
                          <a:solidFill>
                            <a:srgbClr val="666666"/>
                          </a:solidFill>
                          <a:highlight>
                            <a:srgbClr val="CCCCCC"/>
                          </a:highlight>
                        </a:rPr>
                        <a:t>Time:</a:t>
                      </a:r>
                      <a:endParaRPr b="1" sz="900">
                        <a:solidFill>
                          <a:srgbClr val="666666"/>
                        </a:solidFill>
                        <a:highlight>
                          <a:srgbClr val="CCCCCC"/>
                        </a:highlight>
                      </a:endParaRPr>
                    </a:p>
                  </a:txBody>
                  <a:tcPr marT="57150" marB="57150" marR="57150" marL="57150" anchor="ctr">
                    <a:solidFill>
                      <a:srgbClr val="CCCCCC"/>
                    </a:solidFill>
                  </a:tcPr>
                </a:tc>
                <a:tc>
                  <a:txBody>
                    <a:bodyPr/>
                    <a:lstStyle/>
                    <a:p>
                      <a:pPr indent="0" lvl="0" marL="0" rtl="0" algn="l">
                        <a:lnSpc>
                          <a:spcPct val="115000"/>
                        </a:lnSpc>
                        <a:spcBef>
                          <a:spcPts val="0"/>
                        </a:spcBef>
                        <a:spcAft>
                          <a:spcPts val="0"/>
                        </a:spcAft>
                        <a:buNone/>
                      </a:pPr>
                      <a:r>
                        <a:rPr lang="en" sz="900">
                          <a:solidFill>
                            <a:srgbClr val="666666"/>
                          </a:solidFill>
                          <a:highlight>
                            <a:srgbClr val="CCCCCC"/>
                          </a:highlight>
                        </a:rPr>
                        <a:t>10:00:16</a:t>
                      </a:r>
                      <a:endParaRPr sz="900">
                        <a:solidFill>
                          <a:srgbClr val="666666"/>
                        </a:solidFill>
                        <a:highlight>
                          <a:srgbClr val="CCCCCC"/>
                        </a:highlight>
                      </a:endParaRPr>
                    </a:p>
                  </a:txBody>
                  <a:tcPr marT="57150" marB="57150" marR="57150" marL="57150" anchor="ctr">
                    <a:solidFill>
                      <a:srgbClr val="CCCCCC"/>
                    </a:solidFill>
                  </a:tcPr>
                </a:tc>
                <a:tc>
                  <a:txBody>
                    <a:bodyPr/>
                    <a:lstStyle/>
                    <a:p>
                      <a:pPr indent="0" lvl="0" marL="0" rtl="0" algn="r">
                        <a:lnSpc>
                          <a:spcPct val="115000"/>
                        </a:lnSpc>
                        <a:spcBef>
                          <a:spcPts val="0"/>
                        </a:spcBef>
                        <a:spcAft>
                          <a:spcPts val="0"/>
                        </a:spcAft>
                        <a:buNone/>
                      </a:pPr>
                      <a:r>
                        <a:rPr b="1" lang="en" sz="900">
                          <a:solidFill>
                            <a:srgbClr val="666666"/>
                          </a:solidFill>
                          <a:highlight>
                            <a:srgbClr val="CCCCCC"/>
                          </a:highlight>
                        </a:rPr>
                        <a:t>Log-Likelihood:</a:t>
                      </a:r>
                      <a:endParaRPr b="1" sz="900">
                        <a:solidFill>
                          <a:srgbClr val="666666"/>
                        </a:solidFill>
                        <a:highlight>
                          <a:srgbClr val="CCCCCC"/>
                        </a:highlight>
                      </a:endParaRPr>
                    </a:p>
                  </a:txBody>
                  <a:tcPr marT="57150" marB="57150" marR="57150" marL="57150" anchor="ctr">
                    <a:solidFill>
                      <a:srgbClr val="CCCCCC"/>
                    </a:solidFill>
                  </a:tcPr>
                </a:tc>
                <a:tc>
                  <a:txBody>
                    <a:bodyPr/>
                    <a:lstStyle/>
                    <a:p>
                      <a:pPr indent="0" lvl="0" marL="0" rtl="0" algn="l">
                        <a:lnSpc>
                          <a:spcPct val="115000"/>
                        </a:lnSpc>
                        <a:spcBef>
                          <a:spcPts val="0"/>
                        </a:spcBef>
                        <a:spcAft>
                          <a:spcPts val="0"/>
                        </a:spcAft>
                        <a:buNone/>
                      </a:pPr>
                      <a:r>
                        <a:rPr lang="en" sz="900">
                          <a:solidFill>
                            <a:srgbClr val="666666"/>
                          </a:solidFill>
                          <a:highlight>
                            <a:srgbClr val="CCCCCC"/>
                          </a:highlight>
                        </a:rPr>
                        <a:t>-12485.</a:t>
                      </a:r>
                      <a:endParaRPr sz="900">
                        <a:solidFill>
                          <a:srgbClr val="666666"/>
                        </a:solidFill>
                        <a:highlight>
                          <a:srgbClr val="CCCCCC"/>
                        </a:highlight>
                      </a:endParaRPr>
                    </a:p>
                  </a:txBody>
                  <a:tcPr marT="57150" marB="57150" marR="57150" marL="57150" anchor="ctr">
                    <a:solidFill>
                      <a:srgbClr val="CCCCCC"/>
                    </a:solidFill>
                  </a:tcPr>
                </a:tc>
              </a:tr>
              <a:tr h="408750">
                <a:tc>
                  <a:txBody>
                    <a:bodyPr/>
                    <a:lstStyle/>
                    <a:p>
                      <a:pPr indent="0" lvl="0" marL="0" rtl="0" algn="r">
                        <a:lnSpc>
                          <a:spcPct val="115000"/>
                        </a:lnSpc>
                        <a:spcBef>
                          <a:spcPts val="0"/>
                        </a:spcBef>
                        <a:spcAft>
                          <a:spcPts val="0"/>
                        </a:spcAft>
                        <a:buNone/>
                      </a:pPr>
                      <a:r>
                        <a:rPr b="1" lang="en" sz="900">
                          <a:solidFill>
                            <a:srgbClr val="666666"/>
                          </a:solidFill>
                          <a:highlight>
                            <a:srgbClr val="CCCCCC"/>
                          </a:highlight>
                        </a:rPr>
                        <a:t>No. Observations:</a:t>
                      </a:r>
                      <a:endParaRPr b="1" sz="900">
                        <a:solidFill>
                          <a:srgbClr val="666666"/>
                        </a:solidFill>
                        <a:highlight>
                          <a:srgbClr val="CCCCCC"/>
                        </a:highlight>
                      </a:endParaRPr>
                    </a:p>
                  </a:txBody>
                  <a:tcPr marT="57150" marB="57150" marR="57150" marL="57150" anchor="ctr">
                    <a:solidFill>
                      <a:srgbClr val="CCCCCC"/>
                    </a:solidFill>
                  </a:tcPr>
                </a:tc>
                <a:tc>
                  <a:txBody>
                    <a:bodyPr/>
                    <a:lstStyle/>
                    <a:p>
                      <a:pPr indent="0" lvl="0" marL="0" rtl="0" algn="l">
                        <a:lnSpc>
                          <a:spcPct val="115000"/>
                        </a:lnSpc>
                        <a:spcBef>
                          <a:spcPts val="0"/>
                        </a:spcBef>
                        <a:spcAft>
                          <a:spcPts val="0"/>
                        </a:spcAft>
                        <a:buNone/>
                      </a:pPr>
                      <a:r>
                        <a:rPr lang="en" sz="900">
                          <a:solidFill>
                            <a:srgbClr val="666666"/>
                          </a:solidFill>
                          <a:highlight>
                            <a:srgbClr val="CCCCCC"/>
                          </a:highlight>
                        </a:rPr>
                        <a:t>24759</a:t>
                      </a:r>
                      <a:endParaRPr sz="900">
                        <a:solidFill>
                          <a:srgbClr val="666666"/>
                        </a:solidFill>
                        <a:highlight>
                          <a:srgbClr val="CCCCCC"/>
                        </a:highlight>
                      </a:endParaRPr>
                    </a:p>
                  </a:txBody>
                  <a:tcPr marT="57150" marB="57150" marR="57150" marL="57150" anchor="ctr">
                    <a:solidFill>
                      <a:srgbClr val="CCCCCC"/>
                    </a:solidFill>
                  </a:tcPr>
                </a:tc>
                <a:tc>
                  <a:txBody>
                    <a:bodyPr/>
                    <a:lstStyle/>
                    <a:p>
                      <a:pPr indent="0" lvl="0" marL="0" rtl="0" algn="r">
                        <a:lnSpc>
                          <a:spcPct val="115000"/>
                        </a:lnSpc>
                        <a:spcBef>
                          <a:spcPts val="0"/>
                        </a:spcBef>
                        <a:spcAft>
                          <a:spcPts val="0"/>
                        </a:spcAft>
                        <a:buNone/>
                      </a:pPr>
                      <a:r>
                        <a:rPr b="1" lang="en" sz="900">
                          <a:solidFill>
                            <a:srgbClr val="666666"/>
                          </a:solidFill>
                          <a:highlight>
                            <a:srgbClr val="CCCCCC"/>
                          </a:highlight>
                        </a:rPr>
                        <a:t>AIC:</a:t>
                      </a:r>
                      <a:endParaRPr b="1" sz="900">
                        <a:solidFill>
                          <a:srgbClr val="666666"/>
                        </a:solidFill>
                        <a:highlight>
                          <a:srgbClr val="CCCCCC"/>
                        </a:highlight>
                      </a:endParaRPr>
                    </a:p>
                  </a:txBody>
                  <a:tcPr marT="57150" marB="57150" marR="57150" marL="57150" anchor="ctr">
                    <a:solidFill>
                      <a:srgbClr val="CCCCCC"/>
                    </a:solidFill>
                  </a:tcPr>
                </a:tc>
                <a:tc>
                  <a:txBody>
                    <a:bodyPr/>
                    <a:lstStyle/>
                    <a:p>
                      <a:pPr indent="0" lvl="0" marL="0" rtl="0" algn="l">
                        <a:lnSpc>
                          <a:spcPct val="115000"/>
                        </a:lnSpc>
                        <a:spcBef>
                          <a:spcPts val="0"/>
                        </a:spcBef>
                        <a:spcAft>
                          <a:spcPts val="0"/>
                        </a:spcAft>
                        <a:buNone/>
                      </a:pPr>
                      <a:r>
                        <a:rPr lang="en" sz="900">
                          <a:solidFill>
                            <a:srgbClr val="666666"/>
                          </a:solidFill>
                          <a:highlight>
                            <a:srgbClr val="CCCCCC"/>
                          </a:highlight>
                        </a:rPr>
                        <a:t>2.529e+04</a:t>
                      </a:r>
                      <a:endParaRPr sz="900">
                        <a:solidFill>
                          <a:srgbClr val="666666"/>
                        </a:solidFill>
                        <a:highlight>
                          <a:srgbClr val="CCCCCC"/>
                        </a:highlight>
                      </a:endParaRPr>
                    </a:p>
                  </a:txBody>
                  <a:tcPr marT="57150" marB="57150" marR="57150" marL="57150" anchor="ctr">
                    <a:solidFill>
                      <a:srgbClr val="CCCCCC"/>
                    </a:solidFill>
                  </a:tcPr>
                </a:tc>
              </a:tr>
              <a:tr h="408750">
                <a:tc>
                  <a:txBody>
                    <a:bodyPr/>
                    <a:lstStyle/>
                    <a:p>
                      <a:pPr indent="0" lvl="0" marL="0" rtl="0" algn="r">
                        <a:lnSpc>
                          <a:spcPct val="115000"/>
                        </a:lnSpc>
                        <a:spcBef>
                          <a:spcPts val="0"/>
                        </a:spcBef>
                        <a:spcAft>
                          <a:spcPts val="0"/>
                        </a:spcAft>
                        <a:buNone/>
                      </a:pPr>
                      <a:r>
                        <a:rPr b="1" lang="en" sz="900">
                          <a:solidFill>
                            <a:srgbClr val="666666"/>
                          </a:solidFill>
                          <a:highlight>
                            <a:srgbClr val="CCCCCC"/>
                          </a:highlight>
                        </a:rPr>
                        <a:t>Df Residuals:</a:t>
                      </a:r>
                      <a:endParaRPr b="1" sz="900">
                        <a:solidFill>
                          <a:srgbClr val="666666"/>
                        </a:solidFill>
                        <a:highlight>
                          <a:srgbClr val="CCCCCC"/>
                        </a:highlight>
                      </a:endParaRPr>
                    </a:p>
                  </a:txBody>
                  <a:tcPr marT="57150" marB="57150" marR="57150" marL="57150" anchor="ctr">
                    <a:solidFill>
                      <a:srgbClr val="CCCCCC"/>
                    </a:solidFill>
                  </a:tcPr>
                </a:tc>
                <a:tc>
                  <a:txBody>
                    <a:bodyPr/>
                    <a:lstStyle/>
                    <a:p>
                      <a:pPr indent="0" lvl="0" marL="0" rtl="0" algn="l">
                        <a:lnSpc>
                          <a:spcPct val="115000"/>
                        </a:lnSpc>
                        <a:spcBef>
                          <a:spcPts val="0"/>
                        </a:spcBef>
                        <a:spcAft>
                          <a:spcPts val="0"/>
                        </a:spcAft>
                        <a:buNone/>
                      </a:pPr>
                      <a:r>
                        <a:rPr lang="en" sz="900">
                          <a:solidFill>
                            <a:srgbClr val="666666"/>
                          </a:solidFill>
                          <a:highlight>
                            <a:srgbClr val="CCCCCC"/>
                          </a:highlight>
                        </a:rPr>
                        <a:t>24601</a:t>
                      </a:r>
                      <a:endParaRPr sz="900">
                        <a:solidFill>
                          <a:srgbClr val="666666"/>
                        </a:solidFill>
                        <a:highlight>
                          <a:srgbClr val="CCCCCC"/>
                        </a:highlight>
                      </a:endParaRPr>
                    </a:p>
                  </a:txBody>
                  <a:tcPr marT="57150" marB="57150" marR="57150" marL="57150" anchor="ctr">
                    <a:solidFill>
                      <a:srgbClr val="CCCCCC"/>
                    </a:solidFill>
                  </a:tcPr>
                </a:tc>
                <a:tc>
                  <a:txBody>
                    <a:bodyPr/>
                    <a:lstStyle/>
                    <a:p>
                      <a:pPr indent="0" lvl="0" marL="0" rtl="0" algn="r">
                        <a:lnSpc>
                          <a:spcPct val="115000"/>
                        </a:lnSpc>
                        <a:spcBef>
                          <a:spcPts val="0"/>
                        </a:spcBef>
                        <a:spcAft>
                          <a:spcPts val="0"/>
                        </a:spcAft>
                        <a:buNone/>
                      </a:pPr>
                      <a:r>
                        <a:rPr b="1" lang="en" sz="900">
                          <a:solidFill>
                            <a:srgbClr val="666666"/>
                          </a:solidFill>
                          <a:highlight>
                            <a:srgbClr val="CCCCCC"/>
                          </a:highlight>
                        </a:rPr>
                        <a:t>BIC:</a:t>
                      </a:r>
                      <a:endParaRPr b="1" sz="900">
                        <a:solidFill>
                          <a:srgbClr val="666666"/>
                        </a:solidFill>
                        <a:highlight>
                          <a:srgbClr val="CCCCCC"/>
                        </a:highlight>
                      </a:endParaRPr>
                    </a:p>
                  </a:txBody>
                  <a:tcPr marT="57150" marB="57150" marR="57150" marL="57150" anchor="ctr">
                    <a:solidFill>
                      <a:srgbClr val="CCCCCC"/>
                    </a:solidFill>
                  </a:tcPr>
                </a:tc>
                <a:tc>
                  <a:txBody>
                    <a:bodyPr/>
                    <a:lstStyle/>
                    <a:p>
                      <a:pPr indent="0" lvl="0" marL="0" rtl="0" algn="l">
                        <a:lnSpc>
                          <a:spcPct val="115000"/>
                        </a:lnSpc>
                        <a:spcBef>
                          <a:spcPts val="0"/>
                        </a:spcBef>
                        <a:spcAft>
                          <a:spcPts val="0"/>
                        </a:spcAft>
                        <a:buNone/>
                      </a:pPr>
                      <a:r>
                        <a:rPr lang="en" sz="900">
                          <a:solidFill>
                            <a:srgbClr val="666666"/>
                          </a:solidFill>
                          <a:highlight>
                            <a:srgbClr val="CCCCCC"/>
                          </a:highlight>
                        </a:rPr>
                        <a:t>2.657e+04</a:t>
                      </a:r>
                      <a:endParaRPr sz="900">
                        <a:solidFill>
                          <a:srgbClr val="666666"/>
                        </a:solidFill>
                        <a:highlight>
                          <a:srgbClr val="CCCCCC"/>
                        </a:highlight>
                      </a:endParaRPr>
                    </a:p>
                  </a:txBody>
                  <a:tcPr marT="57150" marB="57150" marR="57150" marL="57150" anchor="ctr">
                    <a:solidFill>
                      <a:srgbClr val="CCCCCC"/>
                    </a:solidFill>
                  </a:tcPr>
                </a:tc>
              </a:tr>
              <a:tr h="408750">
                <a:tc>
                  <a:txBody>
                    <a:bodyPr/>
                    <a:lstStyle/>
                    <a:p>
                      <a:pPr indent="0" lvl="0" marL="0" rtl="0" algn="r">
                        <a:lnSpc>
                          <a:spcPct val="115000"/>
                        </a:lnSpc>
                        <a:spcBef>
                          <a:spcPts val="0"/>
                        </a:spcBef>
                        <a:spcAft>
                          <a:spcPts val="0"/>
                        </a:spcAft>
                        <a:buNone/>
                      </a:pPr>
                      <a:r>
                        <a:rPr b="1" lang="en" sz="900">
                          <a:solidFill>
                            <a:srgbClr val="666666"/>
                          </a:solidFill>
                          <a:highlight>
                            <a:srgbClr val="CCCCCC"/>
                          </a:highlight>
                        </a:rPr>
                        <a:t>Df Model:</a:t>
                      </a:r>
                      <a:endParaRPr b="1" sz="900">
                        <a:solidFill>
                          <a:srgbClr val="666666"/>
                        </a:solidFill>
                        <a:highlight>
                          <a:srgbClr val="CCCCCC"/>
                        </a:highlight>
                      </a:endParaRPr>
                    </a:p>
                  </a:txBody>
                  <a:tcPr marT="57150" marB="57150" marR="57150" marL="57150" anchor="ctr">
                    <a:solidFill>
                      <a:srgbClr val="CCCCCC"/>
                    </a:solidFill>
                  </a:tcPr>
                </a:tc>
                <a:tc>
                  <a:txBody>
                    <a:bodyPr/>
                    <a:lstStyle/>
                    <a:p>
                      <a:pPr indent="0" lvl="0" marL="0" rtl="0" algn="l">
                        <a:lnSpc>
                          <a:spcPct val="115000"/>
                        </a:lnSpc>
                        <a:spcBef>
                          <a:spcPts val="0"/>
                        </a:spcBef>
                        <a:spcAft>
                          <a:spcPts val="0"/>
                        </a:spcAft>
                        <a:buNone/>
                      </a:pPr>
                      <a:r>
                        <a:rPr lang="en" sz="900">
                          <a:solidFill>
                            <a:srgbClr val="666666"/>
                          </a:solidFill>
                          <a:highlight>
                            <a:srgbClr val="CCCCCC"/>
                          </a:highlight>
                        </a:rPr>
                        <a:t>157</a:t>
                      </a:r>
                      <a:endParaRPr sz="900">
                        <a:solidFill>
                          <a:srgbClr val="666666"/>
                        </a:solidFill>
                        <a:highlight>
                          <a:srgbClr val="CCCCCC"/>
                        </a:highlight>
                      </a:endParaRPr>
                    </a:p>
                  </a:txBody>
                  <a:tcPr marT="57150" marB="57150" marR="57150" marL="57150" anchor="ctr">
                    <a:solidFill>
                      <a:srgbClr val="CCCCCC"/>
                    </a:solidFill>
                  </a:tcPr>
                </a:tc>
                <a:tc gridSpan="2" rowSpan="2">
                  <a:txBody>
                    <a:bodyPr/>
                    <a:lstStyle/>
                    <a:p>
                      <a:pPr indent="0" lvl="0" marL="0" rtl="0" algn="l">
                        <a:spcBef>
                          <a:spcPts val="0"/>
                        </a:spcBef>
                        <a:spcAft>
                          <a:spcPts val="0"/>
                        </a:spcAft>
                        <a:buNone/>
                      </a:pPr>
                      <a:r>
                        <a:t/>
                      </a:r>
                      <a:endParaRPr>
                        <a:solidFill>
                          <a:srgbClr val="666666"/>
                        </a:solidFill>
                        <a:highlight>
                          <a:srgbClr val="CCCCCC"/>
                        </a:highlight>
                      </a:endParaRPr>
                    </a:p>
                  </a:txBody>
                  <a:tcPr marT="57150" marB="57150" marR="57150" marL="57150" anchor="ctr">
                    <a:solidFill>
                      <a:srgbClr val="CCCCCC"/>
                    </a:solidFill>
                  </a:tcPr>
                </a:tc>
                <a:tc rowSpan="2" hMerge="1"/>
              </a:tr>
              <a:tr h="408750">
                <a:tc>
                  <a:txBody>
                    <a:bodyPr/>
                    <a:lstStyle/>
                    <a:p>
                      <a:pPr indent="0" lvl="0" marL="0" rtl="0" algn="r">
                        <a:lnSpc>
                          <a:spcPct val="115000"/>
                        </a:lnSpc>
                        <a:spcBef>
                          <a:spcPts val="0"/>
                        </a:spcBef>
                        <a:spcAft>
                          <a:spcPts val="0"/>
                        </a:spcAft>
                        <a:buNone/>
                      </a:pPr>
                      <a:r>
                        <a:rPr b="1" lang="en" sz="900">
                          <a:solidFill>
                            <a:srgbClr val="666666"/>
                          </a:solidFill>
                          <a:highlight>
                            <a:srgbClr val="CCCCCC"/>
                          </a:highlight>
                        </a:rPr>
                        <a:t>Covariance Type:</a:t>
                      </a:r>
                      <a:endParaRPr b="1" sz="900">
                        <a:solidFill>
                          <a:srgbClr val="666666"/>
                        </a:solidFill>
                        <a:highlight>
                          <a:srgbClr val="CCCCCC"/>
                        </a:highlight>
                      </a:endParaRPr>
                    </a:p>
                  </a:txBody>
                  <a:tcPr marT="57150" marB="57150" marR="57150" marL="57150" anchor="ctr">
                    <a:solidFill>
                      <a:srgbClr val="CCCCCC"/>
                    </a:solidFill>
                  </a:tcPr>
                </a:tc>
                <a:tc>
                  <a:txBody>
                    <a:bodyPr/>
                    <a:lstStyle/>
                    <a:p>
                      <a:pPr indent="0" lvl="0" marL="0" rtl="0" algn="l">
                        <a:lnSpc>
                          <a:spcPct val="115000"/>
                        </a:lnSpc>
                        <a:spcBef>
                          <a:spcPts val="0"/>
                        </a:spcBef>
                        <a:spcAft>
                          <a:spcPts val="0"/>
                        </a:spcAft>
                        <a:buNone/>
                      </a:pPr>
                      <a:r>
                        <a:rPr lang="en" sz="900">
                          <a:solidFill>
                            <a:srgbClr val="666666"/>
                          </a:solidFill>
                          <a:highlight>
                            <a:srgbClr val="CCCCCC"/>
                          </a:highlight>
                        </a:rPr>
                        <a:t>nonrobust</a:t>
                      </a:r>
                      <a:endParaRPr sz="900">
                        <a:solidFill>
                          <a:srgbClr val="666666"/>
                        </a:solidFill>
                        <a:highlight>
                          <a:srgbClr val="CCCCCC"/>
                        </a:highlight>
                      </a:endParaRPr>
                    </a:p>
                  </a:txBody>
                  <a:tcPr marT="57150" marB="57150" marR="57150" marL="57150" anchor="ctr">
                    <a:solidFill>
                      <a:srgbClr val="CCCCCC"/>
                    </a:solidFill>
                  </a:tcPr>
                </a:tc>
                <a:tc gridSpan="2" vMerge="1"/>
                <a:tc hMerge="1" vMerge="1"/>
              </a:tr>
            </a:tbl>
          </a:graphicData>
        </a:graphic>
      </p:graphicFrame>
      <p:graphicFrame>
        <p:nvGraphicFramePr>
          <p:cNvPr id="195" name="Google Shape;195;p33"/>
          <p:cNvGraphicFramePr/>
          <p:nvPr/>
        </p:nvGraphicFramePr>
        <p:xfrm>
          <a:off x="4529125" y="3870900"/>
          <a:ext cx="3000000" cy="3000000"/>
        </p:xfrm>
        <a:graphic>
          <a:graphicData uri="http://schemas.openxmlformats.org/drawingml/2006/table">
            <a:tbl>
              <a:tblPr>
                <a:noFill/>
                <a:tableStyleId>{BF724F27-3B44-486A-B460-C7662E894DF4}</a:tableStyleId>
              </a:tblPr>
              <a:tblGrid>
                <a:gridCol w="685425"/>
                <a:gridCol w="544000"/>
                <a:gridCol w="456950"/>
                <a:gridCol w="456950"/>
                <a:gridCol w="500475"/>
                <a:gridCol w="500475"/>
                <a:gridCol w="475250"/>
              </a:tblGrid>
              <a:tr h="408750">
                <a:tc>
                  <a:txBody>
                    <a:bodyPr/>
                    <a:lstStyle/>
                    <a:p>
                      <a:pPr indent="0" lvl="0" marL="0" rtl="0" algn="r">
                        <a:lnSpc>
                          <a:spcPct val="115000"/>
                        </a:lnSpc>
                        <a:spcBef>
                          <a:spcPts val="900"/>
                        </a:spcBef>
                        <a:spcAft>
                          <a:spcPts val="0"/>
                        </a:spcAft>
                        <a:buNone/>
                      </a:pPr>
                      <a:r>
                        <a:rPr b="1" lang="en" sz="900">
                          <a:solidFill>
                            <a:srgbClr val="E06666"/>
                          </a:solidFill>
                        </a:rPr>
                        <a:t>coef</a:t>
                      </a:r>
                      <a:endParaRPr b="1" sz="900">
                        <a:solidFill>
                          <a:srgbClr val="E06666"/>
                        </a:solidFill>
                      </a:endParaRPr>
                    </a:p>
                  </a:txBody>
                  <a:tcPr marT="57150" marB="57150" marR="57150" marL="57150" anchor="ctr">
                    <a:solidFill>
                      <a:srgbClr val="D9D9D9"/>
                    </a:solidFill>
                  </a:tcPr>
                </a:tc>
                <a:tc>
                  <a:txBody>
                    <a:bodyPr/>
                    <a:lstStyle/>
                    <a:p>
                      <a:pPr indent="0" lvl="0" marL="0" rtl="0" algn="r">
                        <a:lnSpc>
                          <a:spcPct val="115000"/>
                        </a:lnSpc>
                        <a:spcBef>
                          <a:spcPts val="900"/>
                        </a:spcBef>
                        <a:spcAft>
                          <a:spcPts val="0"/>
                        </a:spcAft>
                        <a:buNone/>
                      </a:pPr>
                      <a:r>
                        <a:rPr b="1" lang="en" sz="900">
                          <a:solidFill>
                            <a:srgbClr val="0B5394"/>
                          </a:solidFill>
                        </a:rPr>
                        <a:t>std err</a:t>
                      </a:r>
                      <a:endParaRPr b="1" sz="900">
                        <a:solidFill>
                          <a:srgbClr val="0B5394"/>
                        </a:solidFill>
                      </a:endParaRPr>
                    </a:p>
                  </a:txBody>
                  <a:tcPr marT="57150" marB="57150" marR="57150" marL="57150" anchor="ctr">
                    <a:solidFill>
                      <a:srgbClr val="D9D9D9"/>
                    </a:solidFill>
                  </a:tcPr>
                </a:tc>
                <a:tc>
                  <a:txBody>
                    <a:bodyPr/>
                    <a:lstStyle/>
                    <a:p>
                      <a:pPr indent="0" lvl="0" marL="0" rtl="0" algn="r">
                        <a:lnSpc>
                          <a:spcPct val="115000"/>
                        </a:lnSpc>
                        <a:spcBef>
                          <a:spcPts val="900"/>
                        </a:spcBef>
                        <a:spcAft>
                          <a:spcPts val="0"/>
                        </a:spcAft>
                        <a:buNone/>
                      </a:pPr>
                      <a:r>
                        <a:rPr b="1" lang="en" sz="900">
                          <a:solidFill>
                            <a:srgbClr val="0B5394"/>
                          </a:solidFill>
                        </a:rPr>
                        <a:t>t</a:t>
                      </a:r>
                      <a:endParaRPr b="1" sz="900">
                        <a:solidFill>
                          <a:srgbClr val="0B5394"/>
                        </a:solidFill>
                      </a:endParaRPr>
                    </a:p>
                  </a:txBody>
                  <a:tcPr marT="57150" marB="57150" marR="57150" marL="57150" anchor="ctr">
                    <a:solidFill>
                      <a:srgbClr val="D9D9D9"/>
                    </a:solidFill>
                  </a:tcPr>
                </a:tc>
                <a:tc>
                  <a:txBody>
                    <a:bodyPr/>
                    <a:lstStyle/>
                    <a:p>
                      <a:pPr indent="0" lvl="0" marL="0" rtl="0" algn="r">
                        <a:lnSpc>
                          <a:spcPct val="115000"/>
                        </a:lnSpc>
                        <a:spcBef>
                          <a:spcPts val="900"/>
                        </a:spcBef>
                        <a:spcAft>
                          <a:spcPts val="0"/>
                        </a:spcAft>
                        <a:buNone/>
                      </a:pPr>
                      <a:r>
                        <a:rPr b="1" lang="en" sz="900">
                          <a:solidFill>
                            <a:srgbClr val="0B5394"/>
                          </a:solidFill>
                        </a:rPr>
                        <a:t>P&gt;|t|</a:t>
                      </a:r>
                      <a:endParaRPr b="1" sz="900">
                        <a:solidFill>
                          <a:srgbClr val="0B5394"/>
                        </a:solidFill>
                      </a:endParaRPr>
                    </a:p>
                  </a:txBody>
                  <a:tcPr marT="57150" marB="57150" marR="57150" marL="57150" anchor="ctr">
                    <a:solidFill>
                      <a:srgbClr val="D9D9D9"/>
                    </a:solidFill>
                  </a:tcPr>
                </a:tc>
                <a:tc>
                  <a:txBody>
                    <a:bodyPr/>
                    <a:lstStyle/>
                    <a:p>
                      <a:pPr indent="0" lvl="0" marL="0" rtl="0" algn="r">
                        <a:lnSpc>
                          <a:spcPct val="115000"/>
                        </a:lnSpc>
                        <a:spcBef>
                          <a:spcPts val="900"/>
                        </a:spcBef>
                        <a:spcAft>
                          <a:spcPts val="0"/>
                        </a:spcAft>
                        <a:buNone/>
                      </a:pPr>
                      <a:r>
                        <a:rPr b="1" lang="en" sz="900">
                          <a:solidFill>
                            <a:srgbClr val="0B5394"/>
                          </a:solidFill>
                        </a:rPr>
                        <a:t>[0.025</a:t>
                      </a:r>
                      <a:endParaRPr b="1" sz="900">
                        <a:solidFill>
                          <a:srgbClr val="0B5394"/>
                        </a:solidFill>
                      </a:endParaRPr>
                    </a:p>
                  </a:txBody>
                  <a:tcPr marT="57150" marB="57150" marR="57150" marL="57150" anchor="ctr">
                    <a:solidFill>
                      <a:srgbClr val="D9D9D9"/>
                    </a:solidFill>
                  </a:tcPr>
                </a:tc>
                <a:tc>
                  <a:txBody>
                    <a:bodyPr/>
                    <a:lstStyle/>
                    <a:p>
                      <a:pPr indent="0" lvl="0" marL="0" rtl="0" algn="r">
                        <a:lnSpc>
                          <a:spcPct val="115000"/>
                        </a:lnSpc>
                        <a:spcBef>
                          <a:spcPts val="900"/>
                        </a:spcBef>
                        <a:spcAft>
                          <a:spcPts val="0"/>
                        </a:spcAft>
                        <a:buNone/>
                      </a:pPr>
                      <a:r>
                        <a:rPr b="1" lang="en" sz="900">
                          <a:solidFill>
                            <a:srgbClr val="0B5394"/>
                          </a:solidFill>
                        </a:rPr>
                        <a:t>0.975]</a:t>
                      </a:r>
                      <a:endParaRPr b="1" sz="900">
                        <a:solidFill>
                          <a:srgbClr val="0B5394"/>
                        </a:solidFill>
                      </a:endParaRPr>
                    </a:p>
                  </a:txBody>
                  <a:tcPr marT="57150" marB="57150" marR="57150" marL="57150" anchor="ctr">
                    <a:solidFill>
                      <a:srgbClr val="D9D9D9"/>
                    </a:solidFill>
                  </a:tcPr>
                </a:tc>
                <a:tc>
                  <a:txBody>
                    <a:bodyPr/>
                    <a:lstStyle/>
                    <a:p>
                      <a:pPr indent="0" lvl="0" marL="0" rtl="0" algn="l">
                        <a:spcBef>
                          <a:spcPts val="0"/>
                        </a:spcBef>
                        <a:spcAft>
                          <a:spcPts val="0"/>
                        </a:spcAft>
                        <a:buNone/>
                      </a:pPr>
                      <a:r>
                        <a:t/>
                      </a:r>
                      <a:endParaRPr>
                        <a:solidFill>
                          <a:srgbClr val="0B5394"/>
                        </a:solidFill>
                      </a:endParaRPr>
                    </a:p>
                  </a:txBody>
                  <a:tcPr marT="91425" marB="91425" marR="91425" marL="91425">
                    <a:solidFill>
                      <a:srgbClr val="D9D9D9"/>
                    </a:solidFill>
                  </a:tcPr>
                </a:tc>
              </a:tr>
              <a:tr h="408750">
                <a:tc>
                  <a:txBody>
                    <a:bodyPr/>
                    <a:lstStyle/>
                    <a:p>
                      <a:pPr indent="0" lvl="0" marL="0" rtl="0" algn="r">
                        <a:lnSpc>
                          <a:spcPct val="115000"/>
                        </a:lnSpc>
                        <a:spcBef>
                          <a:spcPts val="900"/>
                        </a:spcBef>
                        <a:spcAft>
                          <a:spcPts val="0"/>
                        </a:spcAft>
                        <a:buNone/>
                      </a:pPr>
                      <a:r>
                        <a:rPr b="1" lang="en" sz="900">
                          <a:solidFill>
                            <a:srgbClr val="38761D"/>
                          </a:solidFill>
                        </a:rPr>
                        <a:t>Intercept</a:t>
                      </a:r>
                      <a:endParaRPr b="1" sz="900">
                        <a:solidFill>
                          <a:srgbClr val="38761D"/>
                        </a:solidFill>
                      </a:endParaRPr>
                    </a:p>
                  </a:txBody>
                  <a:tcPr marT="57150" marB="57150" marR="57150" marL="57150" anchor="ctr">
                    <a:solidFill>
                      <a:srgbClr val="D9D9D9"/>
                    </a:solidFill>
                  </a:tcPr>
                </a:tc>
                <a:tc>
                  <a:txBody>
                    <a:bodyPr/>
                    <a:lstStyle/>
                    <a:p>
                      <a:pPr indent="0" lvl="0" marL="0" rtl="0" algn="l">
                        <a:lnSpc>
                          <a:spcPct val="115000"/>
                        </a:lnSpc>
                        <a:spcBef>
                          <a:spcPts val="900"/>
                        </a:spcBef>
                        <a:spcAft>
                          <a:spcPts val="0"/>
                        </a:spcAft>
                        <a:buNone/>
                      </a:pPr>
                      <a:r>
                        <a:rPr lang="en" sz="900">
                          <a:solidFill>
                            <a:srgbClr val="0B5394"/>
                          </a:solidFill>
                        </a:rPr>
                        <a:t>0.5862</a:t>
                      </a:r>
                      <a:endParaRPr sz="900">
                        <a:solidFill>
                          <a:srgbClr val="0B5394"/>
                        </a:solidFill>
                      </a:endParaRPr>
                    </a:p>
                  </a:txBody>
                  <a:tcPr marT="57150" marB="57150" marR="57150" marL="57150" anchor="ctr">
                    <a:solidFill>
                      <a:srgbClr val="D9D9D9"/>
                    </a:solidFill>
                  </a:tcPr>
                </a:tc>
                <a:tc>
                  <a:txBody>
                    <a:bodyPr/>
                    <a:lstStyle/>
                    <a:p>
                      <a:pPr indent="0" lvl="0" marL="0" rtl="0" algn="l">
                        <a:lnSpc>
                          <a:spcPct val="115000"/>
                        </a:lnSpc>
                        <a:spcBef>
                          <a:spcPts val="900"/>
                        </a:spcBef>
                        <a:spcAft>
                          <a:spcPts val="0"/>
                        </a:spcAft>
                        <a:buNone/>
                      </a:pPr>
                      <a:r>
                        <a:rPr lang="en" sz="900">
                          <a:solidFill>
                            <a:srgbClr val="0B5394"/>
                          </a:solidFill>
                        </a:rPr>
                        <a:t>0.241</a:t>
                      </a:r>
                      <a:endParaRPr sz="900">
                        <a:solidFill>
                          <a:srgbClr val="0B5394"/>
                        </a:solidFill>
                      </a:endParaRPr>
                    </a:p>
                  </a:txBody>
                  <a:tcPr marT="57150" marB="57150" marR="57150" marL="57150" anchor="ctr">
                    <a:solidFill>
                      <a:srgbClr val="D9D9D9"/>
                    </a:solidFill>
                  </a:tcPr>
                </a:tc>
                <a:tc>
                  <a:txBody>
                    <a:bodyPr/>
                    <a:lstStyle/>
                    <a:p>
                      <a:pPr indent="0" lvl="0" marL="0" rtl="0" algn="l">
                        <a:lnSpc>
                          <a:spcPct val="115000"/>
                        </a:lnSpc>
                        <a:spcBef>
                          <a:spcPts val="900"/>
                        </a:spcBef>
                        <a:spcAft>
                          <a:spcPts val="0"/>
                        </a:spcAft>
                        <a:buNone/>
                      </a:pPr>
                      <a:r>
                        <a:rPr lang="en" sz="900">
                          <a:solidFill>
                            <a:srgbClr val="0B5394"/>
                          </a:solidFill>
                        </a:rPr>
                        <a:t>2.432</a:t>
                      </a:r>
                      <a:endParaRPr sz="900">
                        <a:solidFill>
                          <a:srgbClr val="0B5394"/>
                        </a:solidFill>
                      </a:endParaRPr>
                    </a:p>
                  </a:txBody>
                  <a:tcPr marT="57150" marB="57150" marR="57150" marL="57150" anchor="ctr">
                    <a:solidFill>
                      <a:srgbClr val="D9D9D9"/>
                    </a:solidFill>
                  </a:tcPr>
                </a:tc>
                <a:tc>
                  <a:txBody>
                    <a:bodyPr/>
                    <a:lstStyle/>
                    <a:p>
                      <a:pPr indent="0" lvl="0" marL="0" rtl="0" algn="l">
                        <a:lnSpc>
                          <a:spcPct val="115000"/>
                        </a:lnSpc>
                        <a:spcBef>
                          <a:spcPts val="900"/>
                        </a:spcBef>
                        <a:spcAft>
                          <a:spcPts val="0"/>
                        </a:spcAft>
                        <a:buNone/>
                      </a:pPr>
                      <a:r>
                        <a:rPr lang="en" sz="900">
                          <a:solidFill>
                            <a:srgbClr val="0B5394"/>
                          </a:solidFill>
                        </a:rPr>
                        <a:t>0.015</a:t>
                      </a:r>
                      <a:endParaRPr sz="900">
                        <a:solidFill>
                          <a:srgbClr val="0B5394"/>
                        </a:solidFill>
                      </a:endParaRPr>
                    </a:p>
                  </a:txBody>
                  <a:tcPr marT="57150" marB="57150" marR="57150" marL="57150" anchor="ctr">
                    <a:solidFill>
                      <a:srgbClr val="D9D9D9"/>
                    </a:solidFill>
                  </a:tcPr>
                </a:tc>
                <a:tc>
                  <a:txBody>
                    <a:bodyPr/>
                    <a:lstStyle/>
                    <a:p>
                      <a:pPr indent="0" lvl="0" marL="0" rtl="0" algn="l">
                        <a:lnSpc>
                          <a:spcPct val="115000"/>
                        </a:lnSpc>
                        <a:spcBef>
                          <a:spcPts val="900"/>
                        </a:spcBef>
                        <a:spcAft>
                          <a:spcPts val="0"/>
                        </a:spcAft>
                        <a:buNone/>
                      </a:pPr>
                      <a:r>
                        <a:rPr lang="en" sz="900">
                          <a:solidFill>
                            <a:srgbClr val="0B5394"/>
                          </a:solidFill>
                        </a:rPr>
                        <a:t>0.114</a:t>
                      </a:r>
                      <a:endParaRPr sz="900">
                        <a:solidFill>
                          <a:srgbClr val="0B5394"/>
                        </a:solidFill>
                      </a:endParaRPr>
                    </a:p>
                  </a:txBody>
                  <a:tcPr marT="57150" marB="57150" marR="57150" marL="57150" anchor="ctr">
                    <a:solidFill>
                      <a:srgbClr val="D9D9D9"/>
                    </a:solidFill>
                  </a:tcPr>
                </a:tc>
                <a:tc>
                  <a:txBody>
                    <a:bodyPr/>
                    <a:lstStyle/>
                    <a:p>
                      <a:pPr indent="0" lvl="0" marL="0" rtl="0" algn="l">
                        <a:lnSpc>
                          <a:spcPct val="115000"/>
                        </a:lnSpc>
                        <a:spcBef>
                          <a:spcPts val="900"/>
                        </a:spcBef>
                        <a:spcAft>
                          <a:spcPts val="0"/>
                        </a:spcAft>
                        <a:buNone/>
                      </a:pPr>
                      <a:r>
                        <a:rPr lang="en" sz="900">
                          <a:solidFill>
                            <a:srgbClr val="0B5394"/>
                          </a:solidFill>
                        </a:rPr>
                        <a:t>1.059</a:t>
                      </a:r>
                      <a:endParaRPr sz="900">
                        <a:solidFill>
                          <a:srgbClr val="0B5394"/>
                        </a:solidFill>
                      </a:endParaRPr>
                    </a:p>
                  </a:txBody>
                  <a:tcPr marT="57150" marB="57150" marR="57150" marL="57150" anchor="ctr">
                    <a:solidFill>
                      <a:srgbClr val="D9D9D9"/>
                    </a:solidFill>
                  </a:tcPr>
                </a:tc>
              </a:tr>
            </a:tbl>
          </a:graphicData>
        </a:graphic>
      </p:graphicFrame>
      <p:sp>
        <p:nvSpPr>
          <p:cNvPr id="196" name="Google Shape;196;p33"/>
          <p:cNvSpPr txBox="1"/>
          <p:nvPr/>
        </p:nvSpPr>
        <p:spPr>
          <a:xfrm>
            <a:off x="471500" y="4747025"/>
            <a:ext cx="7822200" cy="332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100">
                <a:solidFill>
                  <a:srgbClr val="FFFFFF"/>
                </a:solidFill>
              </a:rPr>
              <a:t>Opioid_Prescriber as our dependent variable and added Gender, State and Speciality variables to enhance our model.</a:t>
            </a:r>
            <a:endParaRPr>
              <a:solidFill>
                <a:srgbClr val="FFFFFF"/>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3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rial"/>
                <a:ea typeface="Arial"/>
                <a:cs typeface="Arial"/>
                <a:sym typeface="Arial"/>
              </a:rPr>
              <a:t>Random Forest Regression: </a:t>
            </a:r>
            <a:r>
              <a:rPr lang="en">
                <a:latin typeface="Arial"/>
                <a:ea typeface="Arial"/>
                <a:cs typeface="Arial"/>
                <a:sym typeface="Arial"/>
              </a:rPr>
              <a:t>Importance Feature</a:t>
            </a:r>
            <a:endParaRPr>
              <a:latin typeface="Arial"/>
              <a:ea typeface="Arial"/>
              <a:cs typeface="Arial"/>
              <a:sym typeface="Arial"/>
            </a:endParaRPr>
          </a:p>
        </p:txBody>
      </p:sp>
      <p:sp>
        <p:nvSpPr>
          <p:cNvPr id="202" name="Google Shape;202;p34"/>
          <p:cNvSpPr txBox="1"/>
          <p:nvPr>
            <p:ph idx="1" type="body"/>
          </p:nvPr>
        </p:nvSpPr>
        <p:spPr>
          <a:xfrm>
            <a:off x="183125" y="1795375"/>
            <a:ext cx="3999900" cy="26886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Font typeface="Arial"/>
              <a:buChar char="●"/>
            </a:pPr>
            <a:r>
              <a:rPr lang="en" sz="1500">
                <a:latin typeface="Arial"/>
                <a:ea typeface="Arial"/>
                <a:cs typeface="Arial"/>
                <a:sym typeface="Arial"/>
              </a:rPr>
              <a:t>Our Random Forest model produced a higher accuracy a score: 0.7427551</a:t>
            </a:r>
            <a:endParaRPr sz="1500">
              <a:latin typeface="Arial"/>
              <a:ea typeface="Arial"/>
              <a:cs typeface="Arial"/>
              <a:sym typeface="Arial"/>
            </a:endParaRPr>
          </a:p>
          <a:p>
            <a:pPr indent="-323850" lvl="0" marL="457200" rtl="0" algn="l">
              <a:spcBef>
                <a:spcPts val="1000"/>
              </a:spcBef>
              <a:spcAft>
                <a:spcPts val="0"/>
              </a:spcAft>
              <a:buSzPts val="1500"/>
              <a:buFont typeface="Arial"/>
              <a:buChar char="●"/>
            </a:pPr>
            <a:r>
              <a:rPr lang="en" sz="1500">
                <a:latin typeface="Arial"/>
                <a:ea typeface="Arial"/>
                <a:cs typeface="Arial"/>
                <a:sym typeface="Arial"/>
              </a:rPr>
              <a:t>We can see that Family Practice, Emergency Medicine, Internal Medicine and Orthopedic Surgery specialists came in at the the highest importance. Population is also a factor.</a:t>
            </a:r>
            <a:endParaRPr sz="1500">
              <a:latin typeface="Arial"/>
              <a:ea typeface="Arial"/>
              <a:cs typeface="Arial"/>
              <a:sym typeface="Arial"/>
            </a:endParaRPr>
          </a:p>
        </p:txBody>
      </p:sp>
      <p:graphicFrame>
        <p:nvGraphicFramePr>
          <p:cNvPr id="203" name="Google Shape;203;p34"/>
          <p:cNvGraphicFramePr/>
          <p:nvPr/>
        </p:nvGraphicFramePr>
        <p:xfrm>
          <a:off x="4406225" y="1505700"/>
          <a:ext cx="3000000" cy="3000000"/>
        </p:xfrm>
        <a:graphic>
          <a:graphicData uri="http://schemas.openxmlformats.org/drawingml/2006/table">
            <a:tbl>
              <a:tblPr>
                <a:noFill/>
                <a:tableStyleId>{5B0D61DA-651B-43D5-B2E0-6B22D3C19FCC}</a:tableStyleId>
              </a:tblPr>
              <a:tblGrid>
                <a:gridCol w="524525"/>
                <a:gridCol w="1589425"/>
                <a:gridCol w="1056975"/>
                <a:gridCol w="1056975"/>
              </a:tblGrid>
              <a:tr h="475125">
                <a:tc>
                  <a:txBody>
                    <a:bodyPr/>
                    <a:lstStyle/>
                    <a:p>
                      <a:pPr indent="0" lvl="0" marL="0" rtl="0" algn="r">
                        <a:lnSpc>
                          <a:spcPct val="115000"/>
                        </a:lnSpc>
                        <a:spcBef>
                          <a:spcPts val="900"/>
                        </a:spcBef>
                        <a:spcAft>
                          <a:spcPts val="0"/>
                        </a:spcAft>
                        <a:buNone/>
                      </a:pPr>
                      <a:r>
                        <a:t/>
                      </a:r>
                      <a:endParaRPr b="1" sz="900">
                        <a:highlight>
                          <a:srgbClr val="FFFFFF"/>
                        </a:highlight>
                      </a:endParaRPr>
                    </a:p>
                  </a:txBody>
                  <a:tcPr marT="57150" marB="57150" marR="57150" marL="57150" anchor="ctr"/>
                </a:tc>
                <a:tc>
                  <a:txBody>
                    <a:bodyPr/>
                    <a:lstStyle/>
                    <a:p>
                      <a:pPr indent="0" lvl="0" marL="0" rtl="0" algn="r">
                        <a:lnSpc>
                          <a:spcPct val="115000"/>
                        </a:lnSpc>
                        <a:spcBef>
                          <a:spcPts val="900"/>
                        </a:spcBef>
                        <a:spcAft>
                          <a:spcPts val="0"/>
                        </a:spcAft>
                        <a:buNone/>
                      </a:pPr>
                      <a:r>
                        <a:rPr b="1" lang="en" sz="900">
                          <a:highlight>
                            <a:srgbClr val="FFFFFF"/>
                          </a:highlight>
                        </a:rPr>
                        <a:t>Feature</a:t>
                      </a:r>
                      <a:endParaRPr b="1" sz="900">
                        <a:highlight>
                          <a:srgbClr val="FFFFFF"/>
                        </a:highlight>
                      </a:endParaRPr>
                    </a:p>
                  </a:txBody>
                  <a:tcPr marT="57150" marB="57150" marR="57150" marL="57150" anchor="ctr"/>
                </a:tc>
                <a:tc>
                  <a:txBody>
                    <a:bodyPr/>
                    <a:lstStyle/>
                    <a:p>
                      <a:pPr indent="0" lvl="0" marL="0" rtl="0" algn="r">
                        <a:lnSpc>
                          <a:spcPct val="115000"/>
                        </a:lnSpc>
                        <a:spcBef>
                          <a:spcPts val="900"/>
                        </a:spcBef>
                        <a:spcAft>
                          <a:spcPts val="0"/>
                        </a:spcAft>
                        <a:buNone/>
                      </a:pPr>
                      <a:r>
                        <a:rPr b="1" lang="en" sz="900">
                          <a:highlight>
                            <a:srgbClr val="FFFFFF"/>
                          </a:highlight>
                        </a:rPr>
                        <a:t>importance</a:t>
                      </a:r>
                      <a:endParaRPr b="1" sz="900">
                        <a:highlight>
                          <a:srgbClr val="FFFFFF"/>
                        </a:highlight>
                      </a:endParaRPr>
                    </a:p>
                  </a:txBody>
                  <a:tcPr marT="57150" marB="57150" marR="57150" marL="57150" anchor="ctr"/>
                </a:tc>
                <a:tc>
                  <a:txBody>
                    <a:bodyPr/>
                    <a:lstStyle/>
                    <a:p>
                      <a:pPr indent="0" lvl="0" marL="0" rtl="0" algn="r">
                        <a:lnSpc>
                          <a:spcPct val="115000"/>
                        </a:lnSpc>
                        <a:spcBef>
                          <a:spcPts val="900"/>
                        </a:spcBef>
                        <a:spcAft>
                          <a:spcPts val="0"/>
                        </a:spcAft>
                        <a:buNone/>
                      </a:pPr>
                      <a:r>
                        <a:rPr b="1" lang="en" sz="900">
                          <a:highlight>
                            <a:srgbClr val="FFFFFF"/>
                          </a:highlight>
                        </a:rPr>
                        <a:t>rank</a:t>
                      </a:r>
                      <a:endParaRPr b="1" sz="900">
                        <a:highlight>
                          <a:srgbClr val="FFFFFF"/>
                        </a:highlight>
                      </a:endParaRPr>
                    </a:p>
                  </a:txBody>
                  <a:tcPr marT="57150" marB="57150" marR="57150" marL="57150" anchor="ctr"/>
                </a:tc>
              </a:tr>
              <a:tr h="579425">
                <a:tc>
                  <a:txBody>
                    <a:bodyPr/>
                    <a:lstStyle/>
                    <a:p>
                      <a:pPr indent="0" lvl="0" marL="0" rtl="0" algn="r">
                        <a:lnSpc>
                          <a:spcPct val="115000"/>
                        </a:lnSpc>
                        <a:spcBef>
                          <a:spcPts val="900"/>
                        </a:spcBef>
                        <a:spcAft>
                          <a:spcPts val="0"/>
                        </a:spcAft>
                        <a:buNone/>
                      </a:pPr>
                      <a:r>
                        <a:rPr b="1" lang="en" sz="900">
                          <a:highlight>
                            <a:srgbClr val="FFFFFF"/>
                          </a:highlight>
                        </a:rPr>
                        <a:t>74</a:t>
                      </a:r>
                      <a:endParaRPr b="1" sz="9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800">
                          <a:highlight>
                            <a:srgbClr val="FFFFFF"/>
                          </a:highlight>
                        </a:rPr>
                        <a:t>Specialty_Family Practice</a:t>
                      </a:r>
                      <a:endParaRPr sz="800">
                        <a:highlight>
                          <a:srgbClr val="FFFFFF"/>
                        </a:highlight>
                      </a:endParaRPr>
                    </a:p>
                  </a:txBody>
                  <a:tcPr marT="57150" marB="57150" marR="57150" marL="57150" anchor="ctr"/>
                </a:tc>
                <a:tc>
                  <a:txBody>
                    <a:bodyPr/>
                    <a:lstStyle/>
                    <a:p>
                      <a:pPr indent="0" lvl="0" marL="0" rtl="0" algn="r">
                        <a:lnSpc>
                          <a:spcPct val="115000"/>
                        </a:lnSpc>
                        <a:spcBef>
                          <a:spcPts val="900"/>
                        </a:spcBef>
                        <a:spcAft>
                          <a:spcPts val="0"/>
                        </a:spcAft>
                        <a:buNone/>
                      </a:pPr>
                      <a:r>
                        <a:rPr lang="en" sz="900">
                          <a:highlight>
                            <a:srgbClr val="FFFFFF"/>
                          </a:highlight>
                        </a:rPr>
                        <a:t>0.106276</a:t>
                      </a:r>
                      <a:endParaRPr sz="900">
                        <a:highlight>
                          <a:srgbClr val="FFFFFF"/>
                        </a:highlight>
                      </a:endParaRPr>
                    </a:p>
                  </a:txBody>
                  <a:tcPr marT="57150" marB="57150" marR="57150" marL="57150" anchor="ctr"/>
                </a:tc>
                <a:tc>
                  <a:txBody>
                    <a:bodyPr/>
                    <a:lstStyle/>
                    <a:p>
                      <a:pPr indent="0" lvl="0" marL="0" rtl="0" algn="r">
                        <a:lnSpc>
                          <a:spcPct val="115000"/>
                        </a:lnSpc>
                        <a:spcBef>
                          <a:spcPts val="900"/>
                        </a:spcBef>
                        <a:spcAft>
                          <a:spcPts val="0"/>
                        </a:spcAft>
                        <a:buNone/>
                      </a:pPr>
                      <a:r>
                        <a:rPr lang="en" sz="900">
                          <a:highlight>
                            <a:srgbClr val="FFFFFF"/>
                          </a:highlight>
                        </a:rPr>
                        <a:t>1</a:t>
                      </a:r>
                      <a:endParaRPr sz="900">
                        <a:highlight>
                          <a:srgbClr val="FFFFFF"/>
                        </a:highlight>
                      </a:endParaRPr>
                    </a:p>
                  </a:txBody>
                  <a:tcPr marT="57150" marB="57150" marR="57150" marL="57150" anchor="ctr"/>
                </a:tc>
              </a:tr>
              <a:tr h="475125">
                <a:tc>
                  <a:txBody>
                    <a:bodyPr/>
                    <a:lstStyle/>
                    <a:p>
                      <a:pPr indent="0" lvl="0" marL="0" rtl="0" algn="r">
                        <a:lnSpc>
                          <a:spcPct val="115000"/>
                        </a:lnSpc>
                        <a:spcBef>
                          <a:spcPts val="900"/>
                        </a:spcBef>
                        <a:spcAft>
                          <a:spcPts val="0"/>
                        </a:spcAft>
                        <a:buNone/>
                      </a:pPr>
                      <a:r>
                        <a:rPr b="1" lang="en" sz="900">
                          <a:highlight>
                            <a:srgbClr val="FFFFFF"/>
                          </a:highlight>
                        </a:rPr>
                        <a:t>0</a:t>
                      </a:r>
                      <a:endParaRPr b="1" sz="9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800">
                          <a:highlight>
                            <a:srgbClr val="FFFFFF"/>
                          </a:highlight>
                        </a:rPr>
                        <a:t>Population</a:t>
                      </a:r>
                      <a:endParaRPr sz="800">
                        <a:highlight>
                          <a:srgbClr val="FFFFFF"/>
                        </a:highlight>
                      </a:endParaRPr>
                    </a:p>
                  </a:txBody>
                  <a:tcPr marT="57150" marB="57150" marR="57150" marL="57150" anchor="ctr"/>
                </a:tc>
                <a:tc>
                  <a:txBody>
                    <a:bodyPr/>
                    <a:lstStyle/>
                    <a:p>
                      <a:pPr indent="0" lvl="0" marL="0" rtl="0" algn="r">
                        <a:lnSpc>
                          <a:spcPct val="115000"/>
                        </a:lnSpc>
                        <a:spcBef>
                          <a:spcPts val="900"/>
                        </a:spcBef>
                        <a:spcAft>
                          <a:spcPts val="0"/>
                        </a:spcAft>
                        <a:buNone/>
                      </a:pPr>
                      <a:r>
                        <a:rPr lang="en" sz="900">
                          <a:highlight>
                            <a:srgbClr val="FFFFFF"/>
                          </a:highlight>
                        </a:rPr>
                        <a:t>0.070633</a:t>
                      </a:r>
                      <a:endParaRPr sz="900">
                        <a:highlight>
                          <a:srgbClr val="FFFFFF"/>
                        </a:highlight>
                      </a:endParaRPr>
                    </a:p>
                  </a:txBody>
                  <a:tcPr marT="57150" marB="57150" marR="57150" marL="57150" anchor="ctr"/>
                </a:tc>
                <a:tc>
                  <a:txBody>
                    <a:bodyPr/>
                    <a:lstStyle/>
                    <a:p>
                      <a:pPr indent="0" lvl="0" marL="0" rtl="0" algn="r">
                        <a:lnSpc>
                          <a:spcPct val="115000"/>
                        </a:lnSpc>
                        <a:spcBef>
                          <a:spcPts val="900"/>
                        </a:spcBef>
                        <a:spcAft>
                          <a:spcPts val="0"/>
                        </a:spcAft>
                        <a:buNone/>
                      </a:pPr>
                      <a:r>
                        <a:rPr lang="en" sz="900">
                          <a:highlight>
                            <a:srgbClr val="FFFFFF"/>
                          </a:highlight>
                        </a:rPr>
                        <a:t>2</a:t>
                      </a:r>
                      <a:endParaRPr sz="900">
                        <a:highlight>
                          <a:srgbClr val="FFFFFF"/>
                        </a:highlight>
                      </a:endParaRPr>
                    </a:p>
                  </a:txBody>
                  <a:tcPr marT="57150" marB="57150" marR="57150" marL="57150" anchor="ctr"/>
                </a:tc>
              </a:tr>
              <a:tr h="579425">
                <a:tc>
                  <a:txBody>
                    <a:bodyPr/>
                    <a:lstStyle/>
                    <a:p>
                      <a:pPr indent="0" lvl="0" marL="0" rtl="0" algn="r">
                        <a:lnSpc>
                          <a:spcPct val="115000"/>
                        </a:lnSpc>
                        <a:spcBef>
                          <a:spcPts val="900"/>
                        </a:spcBef>
                        <a:spcAft>
                          <a:spcPts val="0"/>
                        </a:spcAft>
                        <a:buNone/>
                      </a:pPr>
                      <a:r>
                        <a:rPr b="1" lang="en" sz="900">
                          <a:highlight>
                            <a:srgbClr val="FFFFFF"/>
                          </a:highlight>
                        </a:rPr>
                        <a:t>71</a:t>
                      </a:r>
                      <a:endParaRPr b="1" sz="9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800">
                          <a:highlight>
                            <a:srgbClr val="FFFFFF"/>
                          </a:highlight>
                        </a:rPr>
                        <a:t>Specialty_Emergency Medicine</a:t>
                      </a:r>
                      <a:endParaRPr sz="800">
                        <a:highlight>
                          <a:srgbClr val="FFFFFF"/>
                        </a:highlight>
                      </a:endParaRPr>
                    </a:p>
                  </a:txBody>
                  <a:tcPr marT="57150" marB="57150" marR="57150" marL="57150" anchor="ctr"/>
                </a:tc>
                <a:tc>
                  <a:txBody>
                    <a:bodyPr/>
                    <a:lstStyle/>
                    <a:p>
                      <a:pPr indent="0" lvl="0" marL="0" rtl="0" algn="r">
                        <a:lnSpc>
                          <a:spcPct val="115000"/>
                        </a:lnSpc>
                        <a:spcBef>
                          <a:spcPts val="900"/>
                        </a:spcBef>
                        <a:spcAft>
                          <a:spcPts val="0"/>
                        </a:spcAft>
                        <a:buNone/>
                      </a:pPr>
                      <a:r>
                        <a:rPr lang="en" sz="900">
                          <a:highlight>
                            <a:srgbClr val="FFFFFF"/>
                          </a:highlight>
                        </a:rPr>
                        <a:t>0.066525</a:t>
                      </a:r>
                      <a:endParaRPr sz="900">
                        <a:highlight>
                          <a:srgbClr val="FFFFFF"/>
                        </a:highlight>
                      </a:endParaRPr>
                    </a:p>
                  </a:txBody>
                  <a:tcPr marT="57150" marB="57150" marR="57150" marL="57150" anchor="ctr"/>
                </a:tc>
                <a:tc>
                  <a:txBody>
                    <a:bodyPr/>
                    <a:lstStyle/>
                    <a:p>
                      <a:pPr indent="0" lvl="0" marL="0" rtl="0" algn="r">
                        <a:lnSpc>
                          <a:spcPct val="115000"/>
                        </a:lnSpc>
                        <a:spcBef>
                          <a:spcPts val="900"/>
                        </a:spcBef>
                        <a:spcAft>
                          <a:spcPts val="0"/>
                        </a:spcAft>
                        <a:buNone/>
                      </a:pPr>
                      <a:r>
                        <a:rPr lang="en" sz="900">
                          <a:highlight>
                            <a:srgbClr val="FFFFFF"/>
                          </a:highlight>
                        </a:rPr>
                        <a:t>3</a:t>
                      </a:r>
                      <a:endParaRPr sz="900">
                        <a:highlight>
                          <a:srgbClr val="FFFFFF"/>
                        </a:highlight>
                      </a:endParaRPr>
                    </a:p>
                  </a:txBody>
                  <a:tcPr marT="57150" marB="57150" marR="57150" marL="57150" anchor="ctr"/>
                </a:tc>
              </a:tr>
              <a:tr h="579425">
                <a:tc>
                  <a:txBody>
                    <a:bodyPr/>
                    <a:lstStyle/>
                    <a:p>
                      <a:pPr indent="0" lvl="0" marL="0" rtl="0" algn="r">
                        <a:lnSpc>
                          <a:spcPct val="115000"/>
                        </a:lnSpc>
                        <a:spcBef>
                          <a:spcPts val="900"/>
                        </a:spcBef>
                        <a:spcAft>
                          <a:spcPts val="0"/>
                        </a:spcAft>
                        <a:buNone/>
                      </a:pPr>
                      <a:r>
                        <a:rPr b="1" lang="en" sz="900">
                          <a:highlight>
                            <a:srgbClr val="FFFFFF"/>
                          </a:highlight>
                        </a:rPr>
                        <a:t>91</a:t>
                      </a:r>
                      <a:endParaRPr b="1" sz="9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800">
                          <a:highlight>
                            <a:srgbClr val="FFFFFF"/>
                          </a:highlight>
                        </a:rPr>
                        <a:t>Specialty_Internal Medicine</a:t>
                      </a:r>
                      <a:endParaRPr sz="800">
                        <a:highlight>
                          <a:srgbClr val="FFFFFF"/>
                        </a:highlight>
                      </a:endParaRPr>
                    </a:p>
                  </a:txBody>
                  <a:tcPr marT="57150" marB="57150" marR="57150" marL="57150" anchor="ctr"/>
                </a:tc>
                <a:tc>
                  <a:txBody>
                    <a:bodyPr/>
                    <a:lstStyle/>
                    <a:p>
                      <a:pPr indent="0" lvl="0" marL="0" rtl="0" algn="r">
                        <a:lnSpc>
                          <a:spcPct val="115000"/>
                        </a:lnSpc>
                        <a:spcBef>
                          <a:spcPts val="900"/>
                        </a:spcBef>
                        <a:spcAft>
                          <a:spcPts val="0"/>
                        </a:spcAft>
                        <a:buNone/>
                      </a:pPr>
                      <a:r>
                        <a:rPr lang="en" sz="900">
                          <a:highlight>
                            <a:srgbClr val="FFFFFF"/>
                          </a:highlight>
                        </a:rPr>
                        <a:t>0.063420</a:t>
                      </a:r>
                      <a:endParaRPr sz="900">
                        <a:highlight>
                          <a:srgbClr val="FFFFFF"/>
                        </a:highlight>
                      </a:endParaRPr>
                    </a:p>
                  </a:txBody>
                  <a:tcPr marT="57150" marB="57150" marR="57150" marL="57150" anchor="ctr"/>
                </a:tc>
                <a:tc>
                  <a:txBody>
                    <a:bodyPr/>
                    <a:lstStyle/>
                    <a:p>
                      <a:pPr indent="0" lvl="0" marL="0" rtl="0" algn="r">
                        <a:lnSpc>
                          <a:spcPct val="115000"/>
                        </a:lnSpc>
                        <a:spcBef>
                          <a:spcPts val="900"/>
                        </a:spcBef>
                        <a:spcAft>
                          <a:spcPts val="0"/>
                        </a:spcAft>
                        <a:buNone/>
                      </a:pPr>
                      <a:r>
                        <a:rPr lang="en" sz="900">
                          <a:highlight>
                            <a:srgbClr val="FFFFFF"/>
                          </a:highlight>
                        </a:rPr>
                        <a:t>4</a:t>
                      </a:r>
                      <a:endParaRPr sz="900">
                        <a:highlight>
                          <a:srgbClr val="FFFFFF"/>
                        </a:highlight>
                      </a:endParaRPr>
                    </a:p>
                  </a:txBody>
                  <a:tcPr marT="57150" marB="57150" marR="57150" marL="57150" anchor="ctr"/>
                </a:tc>
              </a:tr>
              <a:tr h="579425">
                <a:tc>
                  <a:txBody>
                    <a:bodyPr/>
                    <a:lstStyle/>
                    <a:p>
                      <a:pPr indent="0" lvl="0" marL="0" rtl="0" algn="r">
                        <a:lnSpc>
                          <a:spcPct val="115000"/>
                        </a:lnSpc>
                        <a:spcBef>
                          <a:spcPts val="900"/>
                        </a:spcBef>
                        <a:spcAft>
                          <a:spcPts val="0"/>
                        </a:spcAft>
                        <a:buNone/>
                      </a:pPr>
                      <a:r>
                        <a:rPr b="1" lang="en" sz="900">
                          <a:highlight>
                            <a:srgbClr val="FFFFFF"/>
                          </a:highlight>
                        </a:rPr>
                        <a:t>119</a:t>
                      </a:r>
                      <a:endParaRPr b="1" sz="9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800">
                          <a:highlight>
                            <a:srgbClr val="FFFFFF"/>
                          </a:highlight>
                        </a:rPr>
                        <a:t>Specialty_Orthopedic Surgery</a:t>
                      </a:r>
                      <a:endParaRPr sz="800">
                        <a:highlight>
                          <a:srgbClr val="FFFFFF"/>
                        </a:highlight>
                      </a:endParaRPr>
                    </a:p>
                  </a:txBody>
                  <a:tcPr marT="57150" marB="57150" marR="57150" marL="57150" anchor="ctr"/>
                </a:tc>
                <a:tc>
                  <a:txBody>
                    <a:bodyPr/>
                    <a:lstStyle/>
                    <a:p>
                      <a:pPr indent="0" lvl="0" marL="0" rtl="0" algn="r">
                        <a:lnSpc>
                          <a:spcPct val="115000"/>
                        </a:lnSpc>
                        <a:spcBef>
                          <a:spcPts val="900"/>
                        </a:spcBef>
                        <a:spcAft>
                          <a:spcPts val="0"/>
                        </a:spcAft>
                        <a:buNone/>
                      </a:pPr>
                      <a:r>
                        <a:rPr lang="en" sz="900">
                          <a:highlight>
                            <a:srgbClr val="FFFFFF"/>
                          </a:highlight>
                        </a:rPr>
                        <a:t>0.048439</a:t>
                      </a:r>
                      <a:endParaRPr sz="900">
                        <a:highlight>
                          <a:srgbClr val="FFFFFF"/>
                        </a:highlight>
                      </a:endParaRPr>
                    </a:p>
                  </a:txBody>
                  <a:tcPr marT="57150" marB="57150" marR="57150" marL="57150" anchor="ctr"/>
                </a:tc>
                <a:tc>
                  <a:txBody>
                    <a:bodyPr/>
                    <a:lstStyle/>
                    <a:p>
                      <a:pPr indent="0" lvl="0" marL="0" rtl="0" algn="r">
                        <a:lnSpc>
                          <a:spcPct val="115000"/>
                        </a:lnSpc>
                        <a:spcBef>
                          <a:spcPts val="900"/>
                        </a:spcBef>
                        <a:spcAft>
                          <a:spcPts val="0"/>
                        </a:spcAft>
                        <a:buNone/>
                      </a:pPr>
                      <a:r>
                        <a:rPr lang="en" sz="900">
                          <a:highlight>
                            <a:srgbClr val="FFFFFF"/>
                          </a:highlight>
                        </a:rPr>
                        <a:t>5</a:t>
                      </a:r>
                      <a:endParaRPr sz="900">
                        <a:highlight>
                          <a:srgbClr val="FFFFFF"/>
                        </a:highlight>
                      </a:endParaRPr>
                    </a:p>
                  </a:txBody>
                  <a:tcPr marT="57150" marB="57150" marR="57150" marL="57150" anchor="ct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35"/>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Baseline Test (default parameters)</a:t>
            </a:r>
            <a:endParaRPr/>
          </a:p>
        </p:txBody>
      </p:sp>
      <p:sp>
        <p:nvSpPr>
          <p:cNvPr id="209" name="Google Shape;209;p35"/>
          <p:cNvSpPr txBox="1"/>
          <p:nvPr>
            <p:ph idx="1" type="subTitle"/>
          </p:nvPr>
        </p:nvSpPr>
        <p:spPr>
          <a:xfrm>
            <a:off x="4572000" y="3378750"/>
            <a:ext cx="4085700" cy="339600"/>
          </a:xfrm>
          <a:prstGeom prst="rect">
            <a:avLst/>
          </a:prstGeom>
          <a:solidFill>
            <a:srgbClr val="EFEFEF"/>
          </a:solidFill>
        </p:spPr>
        <p:txBody>
          <a:bodyPr anchorCtr="0" anchor="ctr" bIns="91425" lIns="91425" spcFirstLastPara="1" rIns="91425" wrap="square" tIns="91425">
            <a:noAutofit/>
          </a:bodyPr>
          <a:lstStyle/>
          <a:p>
            <a:pPr indent="0" lvl="0" marL="0" rtl="0" algn="l">
              <a:spcBef>
                <a:spcPts val="0"/>
              </a:spcBef>
              <a:spcAft>
                <a:spcPts val="0"/>
              </a:spcAft>
              <a:buNone/>
            </a:pPr>
            <a:r>
              <a:rPr lang="en" sz="1050">
                <a:solidFill>
                  <a:srgbClr val="000000"/>
                </a:solidFill>
                <a:highlight>
                  <a:srgbClr val="FFFFFF"/>
                </a:highlight>
                <a:latin typeface="Arial"/>
                <a:ea typeface="Arial"/>
                <a:cs typeface="Arial"/>
                <a:sym typeface="Arial"/>
              </a:rPr>
              <a:t>          </a:t>
            </a:r>
            <a:endParaRPr sz="1050">
              <a:solidFill>
                <a:srgbClr val="000000"/>
              </a:solidFill>
              <a:highlight>
                <a:srgbClr val="FFFFFF"/>
              </a:highlight>
              <a:latin typeface="Arial"/>
              <a:ea typeface="Arial"/>
              <a:cs typeface="Arial"/>
              <a:sym typeface="Arial"/>
            </a:endParaRPr>
          </a:p>
          <a:p>
            <a:pPr indent="0" lvl="0" marL="0" rtl="0" algn="ctr">
              <a:spcBef>
                <a:spcPts val="0"/>
              </a:spcBef>
              <a:spcAft>
                <a:spcPts val="0"/>
              </a:spcAft>
              <a:buNone/>
            </a:pPr>
            <a:r>
              <a:rPr lang="en" sz="1050">
                <a:solidFill>
                  <a:srgbClr val="000000"/>
                </a:solidFill>
                <a:highlight>
                  <a:srgbClr val="FFFFFF"/>
                </a:highlight>
                <a:latin typeface="Arial"/>
                <a:ea typeface="Arial"/>
                <a:cs typeface="Arial"/>
                <a:sym typeface="Arial"/>
              </a:rPr>
              <a:t>  	</a:t>
            </a:r>
            <a:r>
              <a:rPr lang="en" sz="1250">
                <a:solidFill>
                  <a:srgbClr val="980000"/>
                </a:solidFill>
                <a:latin typeface="Arial"/>
                <a:ea typeface="Arial"/>
                <a:cs typeface="Arial"/>
                <a:sym typeface="Arial"/>
              </a:rPr>
              <a:t>  macro avg       0.73      0.74      0.74        7428</a:t>
            </a:r>
            <a:endParaRPr sz="1250">
              <a:solidFill>
                <a:srgbClr val="980000"/>
              </a:solidFill>
              <a:latin typeface="Arial"/>
              <a:ea typeface="Arial"/>
              <a:cs typeface="Arial"/>
              <a:sym typeface="Arial"/>
            </a:endParaRPr>
          </a:p>
          <a:p>
            <a:pPr indent="0" lvl="0" marL="0" rtl="0" algn="l">
              <a:spcBef>
                <a:spcPts val="0"/>
              </a:spcBef>
              <a:spcAft>
                <a:spcPts val="0"/>
              </a:spcAft>
              <a:buNone/>
            </a:pPr>
            <a:r>
              <a:t/>
            </a:r>
            <a:endParaRPr/>
          </a:p>
        </p:txBody>
      </p:sp>
      <p:graphicFrame>
        <p:nvGraphicFramePr>
          <p:cNvPr id="210" name="Google Shape;210;p35"/>
          <p:cNvGraphicFramePr/>
          <p:nvPr/>
        </p:nvGraphicFramePr>
        <p:xfrm>
          <a:off x="311700" y="1671050"/>
          <a:ext cx="3000000" cy="3000000"/>
        </p:xfrm>
        <a:graphic>
          <a:graphicData uri="http://schemas.openxmlformats.org/drawingml/2006/table">
            <a:tbl>
              <a:tblPr>
                <a:noFill/>
                <a:tableStyleId>{5B0D61DA-651B-43D5-B2E0-6B22D3C19FCC}</a:tableStyleId>
              </a:tblPr>
              <a:tblGrid>
                <a:gridCol w="1192275"/>
                <a:gridCol w="1192275"/>
                <a:gridCol w="1192275"/>
                <a:gridCol w="1192275"/>
                <a:gridCol w="1192275"/>
                <a:gridCol w="1192275"/>
                <a:gridCol w="1192275"/>
              </a:tblGrid>
              <a:tr h="388425">
                <a:tc>
                  <a:txBody>
                    <a:bodyPr/>
                    <a:lstStyle/>
                    <a:p>
                      <a:pPr indent="0" lvl="0" marL="0" rtl="0" algn="l">
                        <a:spcBef>
                          <a:spcPts val="0"/>
                        </a:spcBef>
                        <a:spcAft>
                          <a:spcPts val="0"/>
                        </a:spcAft>
                        <a:buNone/>
                      </a:pPr>
                      <a:r>
                        <a:rPr lang="en"/>
                        <a:t>Model</a:t>
                      </a:r>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666666"/>
                    </a:solidFill>
                  </a:tcPr>
                </a:tc>
                <a:tc>
                  <a:txBody>
                    <a:bodyPr/>
                    <a:lstStyle/>
                    <a:p>
                      <a:pPr indent="0" lvl="0" marL="0" rtl="0" algn="l">
                        <a:spcBef>
                          <a:spcPts val="0"/>
                        </a:spcBef>
                        <a:spcAft>
                          <a:spcPts val="0"/>
                        </a:spcAft>
                        <a:buNone/>
                      </a:pPr>
                      <a:r>
                        <a:rPr lang="en"/>
                        <a:t>Class</a:t>
                      </a:r>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666666"/>
                    </a:solidFill>
                  </a:tcPr>
                </a:tc>
                <a:tc>
                  <a:txBody>
                    <a:bodyPr/>
                    <a:lstStyle/>
                    <a:p>
                      <a:pPr indent="0" lvl="0" marL="0" rtl="0" algn="l">
                        <a:spcBef>
                          <a:spcPts val="0"/>
                        </a:spcBef>
                        <a:spcAft>
                          <a:spcPts val="0"/>
                        </a:spcAft>
                        <a:buNone/>
                      </a:pPr>
                      <a:r>
                        <a:rPr lang="en"/>
                        <a:t>Precision</a:t>
                      </a:r>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666666"/>
                    </a:solidFill>
                  </a:tcPr>
                </a:tc>
                <a:tc>
                  <a:txBody>
                    <a:bodyPr/>
                    <a:lstStyle/>
                    <a:p>
                      <a:pPr indent="0" lvl="0" marL="0" rtl="0" algn="l">
                        <a:spcBef>
                          <a:spcPts val="0"/>
                        </a:spcBef>
                        <a:spcAft>
                          <a:spcPts val="0"/>
                        </a:spcAft>
                        <a:buNone/>
                      </a:pPr>
                      <a:r>
                        <a:rPr lang="en"/>
                        <a:t>Recall</a:t>
                      </a:r>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666666"/>
                    </a:solidFill>
                  </a:tcPr>
                </a:tc>
                <a:tc>
                  <a:txBody>
                    <a:bodyPr/>
                    <a:lstStyle/>
                    <a:p>
                      <a:pPr indent="0" lvl="0" marL="0" rtl="0" algn="l">
                        <a:spcBef>
                          <a:spcPts val="0"/>
                        </a:spcBef>
                        <a:spcAft>
                          <a:spcPts val="0"/>
                        </a:spcAft>
                        <a:buNone/>
                      </a:pPr>
                      <a:r>
                        <a:rPr lang="en"/>
                        <a:t>F1-score</a:t>
                      </a:r>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666666"/>
                    </a:solidFill>
                  </a:tcPr>
                </a:tc>
                <a:tc>
                  <a:txBody>
                    <a:bodyPr/>
                    <a:lstStyle/>
                    <a:p>
                      <a:pPr indent="0" lvl="0" marL="0" rtl="0" algn="l">
                        <a:spcBef>
                          <a:spcPts val="0"/>
                        </a:spcBef>
                        <a:spcAft>
                          <a:spcPts val="0"/>
                        </a:spcAft>
                        <a:buNone/>
                      </a:pPr>
                      <a:r>
                        <a:rPr lang="en"/>
                        <a:t>Support</a:t>
                      </a:r>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666666"/>
                    </a:solidFill>
                  </a:tcPr>
                </a:tc>
                <a:tc>
                  <a:txBody>
                    <a:bodyPr/>
                    <a:lstStyle/>
                    <a:p>
                      <a:pPr indent="0" lvl="0" marL="0" rtl="0" algn="l">
                        <a:spcBef>
                          <a:spcPts val="0"/>
                        </a:spcBef>
                        <a:spcAft>
                          <a:spcPts val="0"/>
                        </a:spcAft>
                        <a:buNone/>
                      </a:pPr>
                      <a:r>
                        <a:rPr lang="en"/>
                        <a:t>Accuracy</a:t>
                      </a:r>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666666"/>
                    </a:solidFill>
                  </a:tcPr>
                </a:tc>
              </a:tr>
              <a:tr h="595825">
                <a:tc rowSpan="2">
                  <a:txBody>
                    <a:bodyPr/>
                    <a:lstStyle/>
                    <a:p>
                      <a:pPr indent="0" lvl="0" marL="0" rtl="0" algn="ctr">
                        <a:spcBef>
                          <a:spcPts val="0"/>
                        </a:spcBef>
                        <a:spcAft>
                          <a:spcPts val="0"/>
                        </a:spcAft>
                        <a:buNone/>
                      </a:pPr>
                      <a:r>
                        <a:rPr lang="en" sz="1200"/>
                        <a:t>Random Forest Classifier</a:t>
                      </a:r>
                      <a:endParaRPr sz="1200"/>
                    </a:p>
                  </a:txBody>
                  <a:tcPr marT="91425" marB="91425" marR="91425" marL="91425" anchor="ctr">
                    <a:lnT cap="flat" cmpd="sng" w="9525">
                      <a:solidFill>
                        <a:srgbClr val="999999"/>
                      </a:solidFill>
                      <a:prstDash val="solid"/>
                      <a:round/>
                      <a:headEnd len="sm" w="sm" type="none"/>
                      <a:tailEnd len="sm" w="sm" type="none"/>
                    </a:lnT>
                    <a:solidFill>
                      <a:srgbClr val="D9D9D9"/>
                    </a:solidFill>
                  </a:tcPr>
                </a:tc>
                <a:tc>
                  <a:txBody>
                    <a:bodyPr/>
                    <a:lstStyle/>
                    <a:p>
                      <a:pPr indent="0" lvl="0" marL="0" rtl="0" algn="l">
                        <a:spcBef>
                          <a:spcPts val="0"/>
                        </a:spcBef>
                        <a:spcAft>
                          <a:spcPts val="0"/>
                        </a:spcAft>
                        <a:buNone/>
                      </a:pPr>
                      <a:r>
                        <a:rPr lang="en"/>
                        <a:t>0 </a:t>
                      </a:r>
                      <a:r>
                        <a:rPr lang="en" sz="800"/>
                        <a:t>(less than 10 </a:t>
                      </a:r>
                      <a:r>
                        <a:rPr lang="en" sz="800"/>
                        <a:t>prescriptions)</a:t>
                      </a:r>
                      <a:endParaRPr sz="800"/>
                    </a:p>
                  </a:txBody>
                  <a:tcPr marT="91425" marB="91425" marR="91425" marL="91425">
                    <a:lnT cap="flat" cmpd="sng" w="9525">
                      <a:solidFill>
                        <a:srgbClr val="999999"/>
                      </a:solidFill>
                      <a:prstDash val="solid"/>
                      <a:round/>
                      <a:headEnd len="sm" w="sm" type="none"/>
                      <a:tailEnd len="sm" w="sm" type="none"/>
                    </a:lnT>
                    <a:solidFill>
                      <a:srgbClr val="D9D9D9"/>
                    </a:solidFill>
                  </a:tcPr>
                </a:tc>
                <a:tc>
                  <a:txBody>
                    <a:bodyPr/>
                    <a:lstStyle/>
                    <a:p>
                      <a:pPr indent="0" lvl="0" marL="0" rtl="0" algn="l">
                        <a:spcBef>
                          <a:spcPts val="0"/>
                        </a:spcBef>
                        <a:spcAft>
                          <a:spcPts val="0"/>
                        </a:spcAft>
                        <a:buNone/>
                      </a:pPr>
                      <a:r>
                        <a:rPr lang="en"/>
                        <a:t>0.68</a:t>
                      </a:r>
                      <a:endParaRPr/>
                    </a:p>
                  </a:txBody>
                  <a:tcPr marT="91425" marB="91425" marR="91425" marL="91425">
                    <a:lnT cap="flat" cmpd="sng" w="9525">
                      <a:solidFill>
                        <a:srgbClr val="999999"/>
                      </a:solidFill>
                      <a:prstDash val="solid"/>
                      <a:round/>
                      <a:headEnd len="sm" w="sm" type="none"/>
                      <a:tailEnd len="sm" w="sm" type="none"/>
                    </a:lnT>
                    <a:solidFill>
                      <a:srgbClr val="D9D9D9"/>
                    </a:solidFill>
                  </a:tcPr>
                </a:tc>
                <a:tc>
                  <a:txBody>
                    <a:bodyPr/>
                    <a:lstStyle/>
                    <a:p>
                      <a:pPr indent="0" lvl="0" marL="0" rtl="0" algn="l">
                        <a:spcBef>
                          <a:spcPts val="0"/>
                        </a:spcBef>
                        <a:spcAft>
                          <a:spcPts val="0"/>
                        </a:spcAft>
                        <a:buNone/>
                      </a:pPr>
                      <a:r>
                        <a:rPr lang="en"/>
                        <a:t>0.70</a:t>
                      </a:r>
                      <a:endParaRPr/>
                    </a:p>
                  </a:txBody>
                  <a:tcPr marT="91425" marB="91425" marR="91425" marL="91425">
                    <a:lnT cap="flat" cmpd="sng" w="9525">
                      <a:solidFill>
                        <a:srgbClr val="999999"/>
                      </a:solidFill>
                      <a:prstDash val="solid"/>
                      <a:round/>
                      <a:headEnd len="sm" w="sm" type="none"/>
                      <a:tailEnd len="sm" w="sm" type="none"/>
                    </a:lnT>
                    <a:solidFill>
                      <a:srgbClr val="D9D9D9"/>
                    </a:solidFill>
                  </a:tcPr>
                </a:tc>
                <a:tc>
                  <a:txBody>
                    <a:bodyPr/>
                    <a:lstStyle/>
                    <a:p>
                      <a:pPr indent="0" lvl="0" marL="0" rtl="0" algn="l">
                        <a:spcBef>
                          <a:spcPts val="0"/>
                        </a:spcBef>
                        <a:spcAft>
                          <a:spcPts val="0"/>
                        </a:spcAft>
                        <a:buNone/>
                      </a:pPr>
                      <a:r>
                        <a:rPr lang="en"/>
                        <a:t>0.69</a:t>
                      </a:r>
                      <a:endParaRPr/>
                    </a:p>
                  </a:txBody>
                  <a:tcPr marT="91425" marB="91425" marR="91425" marL="91425">
                    <a:lnT cap="flat" cmpd="sng" w="9525">
                      <a:solidFill>
                        <a:srgbClr val="999999"/>
                      </a:solidFill>
                      <a:prstDash val="solid"/>
                      <a:round/>
                      <a:headEnd len="sm" w="sm" type="none"/>
                      <a:tailEnd len="sm" w="sm" type="none"/>
                    </a:lnT>
                    <a:solidFill>
                      <a:srgbClr val="D9D9D9"/>
                    </a:solidFill>
                  </a:tcPr>
                </a:tc>
                <a:tc>
                  <a:txBody>
                    <a:bodyPr/>
                    <a:lstStyle/>
                    <a:p>
                      <a:pPr indent="0" lvl="0" marL="0" rtl="0" algn="l">
                        <a:spcBef>
                          <a:spcPts val="0"/>
                        </a:spcBef>
                        <a:spcAft>
                          <a:spcPts val="0"/>
                        </a:spcAft>
                        <a:buNone/>
                      </a:pPr>
                      <a:r>
                        <a:rPr lang="en"/>
                        <a:t>3084</a:t>
                      </a:r>
                      <a:endParaRPr/>
                    </a:p>
                  </a:txBody>
                  <a:tcPr marT="91425" marB="91425" marR="91425" marL="91425">
                    <a:lnT cap="flat" cmpd="sng" w="9525">
                      <a:solidFill>
                        <a:srgbClr val="999999"/>
                      </a:solidFill>
                      <a:prstDash val="solid"/>
                      <a:round/>
                      <a:headEnd len="sm" w="sm" type="none"/>
                      <a:tailEnd len="sm" w="sm" type="none"/>
                    </a:lnT>
                    <a:solidFill>
                      <a:srgbClr val="D9D9D9"/>
                    </a:solidFill>
                  </a:tcPr>
                </a:tc>
                <a:tc rowSpan="2">
                  <a:txBody>
                    <a:bodyPr/>
                    <a:lstStyle/>
                    <a:p>
                      <a:pPr indent="0" lvl="0" marL="0" rtl="0" algn="ctr">
                        <a:spcBef>
                          <a:spcPts val="0"/>
                        </a:spcBef>
                        <a:spcAft>
                          <a:spcPts val="0"/>
                        </a:spcAft>
                        <a:buNone/>
                      </a:pPr>
                      <a:r>
                        <a:rPr lang="en"/>
                        <a:t>0.74</a:t>
                      </a:r>
                      <a:endParaRPr/>
                    </a:p>
                  </a:txBody>
                  <a:tcPr marT="91425" marB="91425" marR="91425" marL="91425" anchor="ctr">
                    <a:lnT cap="flat" cmpd="sng" w="9525">
                      <a:solidFill>
                        <a:srgbClr val="999999"/>
                      </a:solidFill>
                      <a:prstDash val="solid"/>
                      <a:round/>
                      <a:headEnd len="sm" w="sm" type="none"/>
                      <a:tailEnd len="sm" w="sm" type="none"/>
                    </a:lnT>
                    <a:solidFill>
                      <a:srgbClr val="D9D9D9"/>
                    </a:solidFill>
                  </a:tcPr>
                </a:tc>
              </a:tr>
              <a:tr h="595825">
                <a:tc vMerge="1"/>
                <a:tc>
                  <a:txBody>
                    <a:bodyPr/>
                    <a:lstStyle/>
                    <a:p>
                      <a:pPr indent="0" lvl="0" marL="0" rtl="0" algn="l">
                        <a:spcBef>
                          <a:spcPts val="0"/>
                        </a:spcBef>
                        <a:spcAft>
                          <a:spcPts val="0"/>
                        </a:spcAft>
                        <a:buNone/>
                      </a:pPr>
                      <a:r>
                        <a:rPr lang="en"/>
                        <a:t>1 </a:t>
                      </a:r>
                      <a:r>
                        <a:rPr lang="en" sz="800"/>
                        <a:t>(10 or more opioid prescriptions)</a:t>
                      </a:r>
                      <a:endParaRPr sz="800"/>
                    </a:p>
                  </a:txBody>
                  <a:tcPr marT="91425" marB="91425" marR="91425" marL="91425">
                    <a:solidFill>
                      <a:srgbClr val="D9D9D9"/>
                    </a:solidFill>
                  </a:tcPr>
                </a:tc>
                <a:tc>
                  <a:txBody>
                    <a:bodyPr/>
                    <a:lstStyle/>
                    <a:p>
                      <a:pPr indent="0" lvl="0" marL="0" rtl="0" algn="l">
                        <a:spcBef>
                          <a:spcPts val="0"/>
                        </a:spcBef>
                        <a:spcAft>
                          <a:spcPts val="0"/>
                        </a:spcAft>
                        <a:buNone/>
                      </a:pPr>
                      <a:r>
                        <a:rPr lang="en"/>
                        <a:t>0.79</a:t>
                      </a:r>
                      <a:endParaRPr/>
                    </a:p>
                  </a:txBody>
                  <a:tcPr marT="91425" marB="91425" marR="91425" marL="91425">
                    <a:solidFill>
                      <a:srgbClr val="D9D9D9"/>
                    </a:solidFill>
                  </a:tcPr>
                </a:tc>
                <a:tc>
                  <a:txBody>
                    <a:bodyPr/>
                    <a:lstStyle/>
                    <a:p>
                      <a:pPr indent="0" lvl="0" marL="0" rtl="0" algn="l">
                        <a:spcBef>
                          <a:spcPts val="0"/>
                        </a:spcBef>
                        <a:spcAft>
                          <a:spcPts val="0"/>
                        </a:spcAft>
                        <a:buNone/>
                      </a:pPr>
                      <a:r>
                        <a:rPr lang="en"/>
                        <a:t>0.77</a:t>
                      </a:r>
                      <a:endParaRPr/>
                    </a:p>
                  </a:txBody>
                  <a:tcPr marT="91425" marB="91425" marR="91425" marL="91425">
                    <a:solidFill>
                      <a:srgbClr val="D9D9D9"/>
                    </a:solidFill>
                  </a:tcPr>
                </a:tc>
                <a:tc>
                  <a:txBody>
                    <a:bodyPr/>
                    <a:lstStyle/>
                    <a:p>
                      <a:pPr indent="0" lvl="0" marL="0" rtl="0" algn="l">
                        <a:spcBef>
                          <a:spcPts val="0"/>
                        </a:spcBef>
                        <a:spcAft>
                          <a:spcPts val="0"/>
                        </a:spcAft>
                        <a:buNone/>
                      </a:pPr>
                      <a:r>
                        <a:rPr lang="en"/>
                        <a:t>0.78</a:t>
                      </a:r>
                      <a:endParaRPr/>
                    </a:p>
                  </a:txBody>
                  <a:tcPr marT="91425" marB="91425" marR="91425" marL="91425">
                    <a:solidFill>
                      <a:srgbClr val="D9D9D9"/>
                    </a:solidFill>
                  </a:tcPr>
                </a:tc>
                <a:tc>
                  <a:txBody>
                    <a:bodyPr/>
                    <a:lstStyle/>
                    <a:p>
                      <a:pPr indent="0" lvl="0" marL="0" rtl="0" algn="l">
                        <a:spcBef>
                          <a:spcPts val="0"/>
                        </a:spcBef>
                        <a:spcAft>
                          <a:spcPts val="0"/>
                        </a:spcAft>
                        <a:buNone/>
                      </a:pPr>
                      <a:r>
                        <a:rPr lang="en"/>
                        <a:t>4344</a:t>
                      </a:r>
                      <a:endParaRPr/>
                    </a:p>
                  </a:txBody>
                  <a:tcPr marT="91425" marB="91425" marR="91425" marL="91425">
                    <a:solidFill>
                      <a:srgbClr val="D9D9D9"/>
                    </a:solidFill>
                  </a:tcPr>
                </a:tc>
                <a:tc vMerge="1"/>
              </a:tr>
            </a:tbl>
          </a:graphicData>
        </a:graphic>
      </p:graphicFrame>
      <p:sp>
        <p:nvSpPr>
          <p:cNvPr id="211" name="Google Shape;211;p35"/>
          <p:cNvSpPr txBox="1"/>
          <p:nvPr/>
        </p:nvSpPr>
        <p:spPr>
          <a:xfrm>
            <a:off x="1355663" y="4120550"/>
            <a:ext cx="6258000" cy="8514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rgbClr val="FFFFFF"/>
              </a:buClr>
              <a:buSzPts val="1300"/>
              <a:buChar char="●"/>
            </a:pPr>
            <a:r>
              <a:rPr lang="en" sz="1300">
                <a:solidFill>
                  <a:srgbClr val="FFFFFF"/>
                </a:solidFill>
              </a:rPr>
              <a:t>Created our model based on our best performing variables</a:t>
            </a:r>
            <a:endParaRPr sz="1300">
              <a:solidFill>
                <a:srgbClr val="FFFFFF"/>
              </a:solidFill>
            </a:endParaRPr>
          </a:p>
          <a:p>
            <a:pPr indent="-311150" lvl="0" marL="457200" rtl="0" algn="l">
              <a:spcBef>
                <a:spcPts val="0"/>
              </a:spcBef>
              <a:spcAft>
                <a:spcPts val="0"/>
              </a:spcAft>
              <a:buClr>
                <a:srgbClr val="FFFFFF"/>
              </a:buClr>
              <a:buSzPts val="1300"/>
              <a:buChar char="●"/>
            </a:pPr>
            <a:r>
              <a:rPr lang="en" sz="1300">
                <a:solidFill>
                  <a:srgbClr val="FFFFFF"/>
                </a:solidFill>
              </a:rPr>
              <a:t>Our best performing model with a good accuracy rate</a:t>
            </a:r>
            <a:endParaRPr sz="1300">
              <a:solidFill>
                <a:srgbClr val="FFFFFF"/>
              </a:solidFill>
            </a:endParaRPr>
          </a:p>
          <a:p>
            <a:pPr indent="-311150" lvl="0" marL="457200" rtl="0" algn="l">
              <a:spcBef>
                <a:spcPts val="0"/>
              </a:spcBef>
              <a:spcAft>
                <a:spcPts val="0"/>
              </a:spcAft>
              <a:buClr>
                <a:srgbClr val="FFFFFF"/>
              </a:buClr>
              <a:buSzPts val="1300"/>
              <a:buChar char="●"/>
            </a:pPr>
            <a:r>
              <a:rPr lang="en" sz="1300">
                <a:solidFill>
                  <a:srgbClr val="FFFFFF"/>
                </a:solidFill>
              </a:rPr>
              <a:t>Values (Precision, Recall and F1-Score) could be higher (1) but still good</a:t>
            </a:r>
            <a:endParaRPr sz="1300">
              <a:solidFill>
                <a:srgbClr val="FFFFFF"/>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6"/>
          <p:cNvSpPr txBox="1"/>
          <p:nvPr>
            <p:ph type="title"/>
          </p:nvPr>
        </p:nvSpPr>
        <p:spPr>
          <a:xfrm>
            <a:off x="226000" y="17947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ROC-AUC curve =</a:t>
            </a:r>
            <a:r>
              <a:rPr lang="en"/>
              <a:t> </a:t>
            </a:r>
            <a:r>
              <a:rPr lang="en" sz="2000"/>
              <a:t>performance of  model. True Positive and False Positive rates</a:t>
            </a:r>
            <a:endParaRPr sz="2000"/>
          </a:p>
        </p:txBody>
      </p:sp>
      <p:sp>
        <p:nvSpPr>
          <p:cNvPr id="217" name="Google Shape;217;p36"/>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218" name="Google Shape;218;p36"/>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219" name="Google Shape;219;p36"/>
          <p:cNvSpPr txBox="1"/>
          <p:nvPr/>
        </p:nvSpPr>
        <p:spPr>
          <a:xfrm>
            <a:off x="610800" y="4581900"/>
            <a:ext cx="8058000" cy="55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t>ROC AUC = </a:t>
            </a:r>
            <a:r>
              <a:rPr lang="en" sz="1650">
                <a:highlight>
                  <a:srgbClr val="FFFFFF"/>
                </a:highlight>
              </a:rPr>
              <a:t>0.809</a:t>
            </a:r>
            <a:endParaRPr sz="1650">
              <a:highlight>
                <a:srgbClr val="FFFFFF"/>
              </a:highlight>
            </a:endParaRPr>
          </a:p>
          <a:p>
            <a:pPr indent="0" lvl="0" marL="0" rtl="0" algn="l">
              <a:spcBef>
                <a:spcPts val="0"/>
              </a:spcBef>
              <a:spcAft>
                <a:spcPts val="0"/>
              </a:spcAft>
              <a:buNone/>
            </a:pPr>
            <a:r>
              <a:t/>
            </a:r>
            <a:endParaRPr sz="1650">
              <a:highlight>
                <a:srgbClr val="FFFFFF"/>
              </a:highlight>
            </a:endParaRPr>
          </a:p>
          <a:p>
            <a:pPr indent="0" lvl="0" marL="0" rtl="0" algn="l">
              <a:spcBef>
                <a:spcPts val="0"/>
              </a:spcBef>
              <a:spcAft>
                <a:spcPts val="0"/>
              </a:spcAft>
              <a:buNone/>
            </a:pPr>
            <a:r>
              <a:t/>
            </a:r>
            <a:endParaRPr sz="1250">
              <a:highlight>
                <a:srgbClr val="FFFFFF"/>
              </a:highlight>
            </a:endParaRPr>
          </a:p>
          <a:p>
            <a:pPr indent="0" lvl="0" marL="0" rtl="0" algn="l">
              <a:spcBef>
                <a:spcPts val="0"/>
              </a:spcBef>
              <a:spcAft>
                <a:spcPts val="0"/>
              </a:spcAft>
              <a:buNone/>
            </a:pPr>
            <a:r>
              <a:t/>
            </a:r>
            <a:endParaRPr>
              <a:latin typeface="Roboto"/>
              <a:ea typeface="Roboto"/>
              <a:cs typeface="Roboto"/>
              <a:sym typeface="Roboto"/>
            </a:endParaRPr>
          </a:p>
        </p:txBody>
      </p:sp>
      <p:pic>
        <p:nvPicPr>
          <p:cNvPr id="220" name="Google Shape;220;p36"/>
          <p:cNvPicPr preferRelativeResize="0"/>
          <p:nvPr/>
        </p:nvPicPr>
        <p:blipFill>
          <a:blip r:embed="rId3">
            <a:alphaModFix/>
          </a:blip>
          <a:stretch>
            <a:fillRect/>
          </a:stretch>
        </p:blipFill>
        <p:spPr>
          <a:xfrm>
            <a:off x="439350" y="1278925"/>
            <a:ext cx="8229450" cy="31893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3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rial"/>
                <a:ea typeface="Arial"/>
                <a:cs typeface="Arial"/>
                <a:sym typeface="Arial"/>
              </a:rPr>
              <a:t>XGBoost</a:t>
            </a:r>
            <a:r>
              <a:rPr lang="en">
                <a:latin typeface="Arial"/>
                <a:ea typeface="Arial"/>
                <a:cs typeface="Arial"/>
                <a:sym typeface="Arial"/>
              </a:rPr>
              <a:t> Feature Importance</a:t>
            </a:r>
            <a:endParaRPr>
              <a:latin typeface="Arial"/>
              <a:ea typeface="Arial"/>
              <a:cs typeface="Arial"/>
              <a:sym typeface="Arial"/>
            </a:endParaRPr>
          </a:p>
        </p:txBody>
      </p:sp>
      <p:sp>
        <p:nvSpPr>
          <p:cNvPr id="226" name="Google Shape;226;p37"/>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27" name="Google Shape;227;p37"/>
          <p:cNvPicPr preferRelativeResize="0"/>
          <p:nvPr/>
        </p:nvPicPr>
        <p:blipFill>
          <a:blip r:embed="rId3">
            <a:alphaModFix/>
          </a:blip>
          <a:stretch>
            <a:fillRect/>
          </a:stretch>
        </p:blipFill>
        <p:spPr>
          <a:xfrm>
            <a:off x="782250" y="1505700"/>
            <a:ext cx="7490225" cy="363260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3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Arial"/>
                <a:ea typeface="Arial"/>
                <a:cs typeface="Arial"/>
                <a:sym typeface="Arial"/>
              </a:rPr>
              <a:t>Comparing Models</a:t>
            </a:r>
            <a:endParaRPr sz="3000">
              <a:latin typeface="Arial"/>
              <a:ea typeface="Arial"/>
              <a:cs typeface="Arial"/>
              <a:sym typeface="Arial"/>
            </a:endParaRPr>
          </a:p>
        </p:txBody>
      </p:sp>
      <p:graphicFrame>
        <p:nvGraphicFramePr>
          <p:cNvPr id="233" name="Google Shape;233;p38"/>
          <p:cNvGraphicFramePr/>
          <p:nvPr/>
        </p:nvGraphicFramePr>
        <p:xfrm>
          <a:off x="5202925" y="1839900"/>
          <a:ext cx="3000000" cy="3000000"/>
        </p:xfrm>
        <a:graphic>
          <a:graphicData uri="http://schemas.openxmlformats.org/drawingml/2006/table">
            <a:tbl>
              <a:tblPr>
                <a:noFill/>
                <a:tableStyleId>{5B0D61DA-651B-43D5-B2E0-6B22D3C19FCC}</a:tableStyleId>
              </a:tblPr>
              <a:tblGrid>
                <a:gridCol w="1949575"/>
                <a:gridCol w="1358625"/>
              </a:tblGrid>
              <a:tr h="515300">
                <a:tc>
                  <a:txBody>
                    <a:bodyPr/>
                    <a:lstStyle/>
                    <a:p>
                      <a:pPr indent="0" lvl="0" marL="0" rtl="0" algn="r">
                        <a:spcBef>
                          <a:spcPts val="0"/>
                        </a:spcBef>
                        <a:spcAft>
                          <a:spcPts val="0"/>
                        </a:spcAft>
                        <a:buNone/>
                      </a:pPr>
                      <a:r>
                        <a:rPr lang="en">
                          <a:solidFill>
                            <a:srgbClr val="FFFFFF"/>
                          </a:solidFill>
                          <a:highlight>
                            <a:srgbClr val="9FC5E8"/>
                          </a:highlight>
                        </a:rPr>
                        <a:t>Name</a:t>
                      </a:r>
                      <a:endParaRPr>
                        <a:solidFill>
                          <a:srgbClr val="FFFFFF"/>
                        </a:solidFill>
                        <a:highlight>
                          <a:srgbClr val="9FC5E8"/>
                        </a:highlight>
                      </a:endParaRPr>
                    </a:p>
                  </a:txBody>
                  <a:tcPr marT="91425" marB="91425" marR="91425" marL="91425" anchor="b">
                    <a:solidFill>
                      <a:srgbClr val="9FC5E8"/>
                    </a:solidFill>
                  </a:tcPr>
                </a:tc>
                <a:tc>
                  <a:txBody>
                    <a:bodyPr/>
                    <a:lstStyle/>
                    <a:p>
                      <a:pPr indent="0" lvl="0" marL="0" rtl="0" algn="r">
                        <a:spcBef>
                          <a:spcPts val="0"/>
                        </a:spcBef>
                        <a:spcAft>
                          <a:spcPts val="0"/>
                        </a:spcAft>
                        <a:buNone/>
                      </a:pPr>
                      <a:r>
                        <a:rPr lang="en">
                          <a:solidFill>
                            <a:srgbClr val="FFFFFF"/>
                          </a:solidFill>
                          <a:highlight>
                            <a:srgbClr val="9FC5E8"/>
                          </a:highlight>
                        </a:rPr>
                        <a:t>r-squared</a:t>
                      </a:r>
                      <a:endParaRPr>
                        <a:solidFill>
                          <a:srgbClr val="FFFFFF"/>
                        </a:solidFill>
                        <a:highlight>
                          <a:srgbClr val="9FC5E8"/>
                        </a:highlight>
                      </a:endParaRPr>
                    </a:p>
                  </a:txBody>
                  <a:tcPr marT="91425" marB="91425" marR="91425" marL="91425" anchor="b">
                    <a:solidFill>
                      <a:srgbClr val="9FC5E8"/>
                    </a:solidFill>
                  </a:tcPr>
                </a:tc>
              </a:tr>
              <a:tr h="550350">
                <a:tc>
                  <a:txBody>
                    <a:bodyPr/>
                    <a:lstStyle/>
                    <a:p>
                      <a:pPr indent="0" lvl="0" marL="0" rtl="0" algn="ctr">
                        <a:lnSpc>
                          <a:spcPct val="115000"/>
                        </a:lnSpc>
                        <a:spcBef>
                          <a:spcPts val="900"/>
                        </a:spcBef>
                        <a:spcAft>
                          <a:spcPts val="0"/>
                        </a:spcAft>
                        <a:buNone/>
                      </a:pPr>
                      <a:r>
                        <a:rPr lang="en" sz="1000">
                          <a:solidFill>
                            <a:srgbClr val="FFFFFF"/>
                          </a:solidFill>
                          <a:highlight>
                            <a:srgbClr val="2E75B5"/>
                          </a:highlight>
                        </a:rPr>
                        <a:t>OLS Regression</a:t>
                      </a:r>
                      <a:endParaRPr sz="1000">
                        <a:solidFill>
                          <a:srgbClr val="FFFFFF"/>
                        </a:solidFill>
                        <a:highlight>
                          <a:srgbClr val="2E75B5"/>
                        </a:highlight>
                      </a:endParaRPr>
                    </a:p>
                  </a:txBody>
                  <a:tcPr marT="57150" marB="57150" marR="57150" marL="57150" anchor="ctr">
                    <a:solidFill>
                      <a:srgbClr val="2E75B5"/>
                    </a:solidFill>
                  </a:tcPr>
                </a:tc>
                <a:tc>
                  <a:txBody>
                    <a:bodyPr/>
                    <a:lstStyle/>
                    <a:p>
                      <a:pPr indent="0" lvl="0" marL="0" rtl="0" algn="r">
                        <a:lnSpc>
                          <a:spcPct val="115000"/>
                        </a:lnSpc>
                        <a:spcBef>
                          <a:spcPts val="900"/>
                        </a:spcBef>
                        <a:spcAft>
                          <a:spcPts val="0"/>
                        </a:spcAft>
                        <a:buNone/>
                      </a:pPr>
                      <a:r>
                        <a:rPr lang="en" sz="1100">
                          <a:solidFill>
                            <a:srgbClr val="FFFFFF"/>
                          </a:solidFill>
                          <a:highlight>
                            <a:srgbClr val="2E75B5"/>
                          </a:highlight>
                        </a:rPr>
                        <a:t>0.337779</a:t>
                      </a:r>
                      <a:endParaRPr sz="1100">
                        <a:solidFill>
                          <a:srgbClr val="FFFFFF"/>
                        </a:solidFill>
                        <a:highlight>
                          <a:srgbClr val="2E75B5"/>
                        </a:highlight>
                      </a:endParaRPr>
                    </a:p>
                  </a:txBody>
                  <a:tcPr marT="57150" marB="57150" marR="57150" marL="57150" anchor="ctr">
                    <a:solidFill>
                      <a:srgbClr val="2E75B5"/>
                    </a:solidFill>
                  </a:tcPr>
                </a:tc>
              </a:tr>
              <a:tr h="550350">
                <a:tc>
                  <a:txBody>
                    <a:bodyPr/>
                    <a:lstStyle/>
                    <a:p>
                      <a:pPr indent="0" lvl="0" marL="0" rtl="0" algn="ctr">
                        <a:lnSpc>
                          <a:spcPct val="115000"/>
                        </a:lnSpc>
                        <a:spcBef>
                          <a:spcPts val="900"/>
                        </a:spcBef>
                        <a:spcAft>
                          <a:spcPts val="0"/>
                        </a:spcAft>
                        <a:buNone/>
                      </a:pPr>
                      <a:r>
                        <a:rPr lang="en" sz="1100">
                          <a:solidFill>
                            <a:srgbClr val="FFFFFF"/>
                          </a:solidFill>
                          <a:highlight>
                            <a:srgbClr val="2E75B5"/>
                          </a:highlight>
                        </a:rPr>
                        <a:t>Random Forest</a:t>
                      </a:r>
                      <a:endParaRPr sz="1100">
                        <a:solidFill>
                          <a:srgbClr val="FFFFFF"/>
                        </a:solidFill>
                        <a:highlight>
                          <a:srgbClr val="2E75B5"/>
                        </a:highlight>
                      </a:endParaRPr>
                    </a:p>
                  </a:txBody>
                  <a:tcPr marT="57150" marB="57150" marR="57150" marL="57150" anchor="ctr">
                    <a:solidFill>
                      <a:srgbClr val="2E75B5"/>
                    </a:solidFill>
                  </a:tcPr>
                </a:tc>
                <a:tc>
                  <a:txBody>
                    <a:bodyPr/>
                    <a:lstStyle/>
                    <a:p>
                      <a:pPr indent="0" lvl="0" marL="0" rtl="0" algn="r">
                        <a:lnSpc>
                          <a:spcPct val="115000"/>
                        </a:lnSpc>
                        <a:spcBef>
                          <a:spcPts val="900"/>
                        </a:spcBef>
                        <a:spcAft>
                          <a:spcPts val="0"/>
                        </a:spcAft>
                        <a:buNone/>
                      </a:pPr>
                      <a:r>
                        <a:rPr lang="en" sz="1100">
                          <a:solidFill>
                            <a:srgbClr val="FFFFFF"/>
                          </a:solidFill>
                          <a:highlight>
                            <a:srgbClr val="2E75B5"/>
                          </a:highlight>
                        </a:rPr>
                        <a:t>0.272954</a:t>
                      </a:r>
                      <a:endParaRPr sz="1100">
                        <a:solidFill>
                          <a:srgbClr val="FFFFFF"/>
                        </a:solidFill>
                        <a:highlight>
                          <a:srgbClr val="2E75B5"/>
                        </a:highlight>
                      </a:endParaRPr>
                    </a:p>
                  </a:txBody>
                  <a:tcPr marT="57150" marB="57150" marR="57150" marL="57150" anchor="ctr">
                    <a:solidFill>
                      <a:srgbClr val="2E75B5"/>
                    </a:solidFill>
                  </a:tcPr>
                </a:tc>
              </a:tr>
              <a:tr h="550350">
                <a:tc>
                  <a:txBody>
                    <a:bodyPr/>
                    <a:lstStyle/>
                    <a:p>
                      <a:pPr indent="0" lvl="0" marL="0" rtl="0" algn="ctr">
                        <a:lnSpc>
                          <a:spcPct val="115000"/>
                        </a:lnSpc>
                        <a:spcBef>
                          <a:spcPts val="900"/>
                        </a:spcBef>
                        <a:spcAft>
                          <a:spcPts val="0"/>
                        </a:spcAft>
                        <a:buNone/>
                      </a:pPr>
                      <a:r>
                        <a:rPr lang="en" sz="1100">
                          <a:solidFill>
                            <a:srgbClr val="FFFFFF"/>
                          </a:solidFill>
                          <a:highlight>
                            <a:srgbClr val="2E75B5"/>
                          </a:highlight>
                        </a:rPr>
                        <a:t>XGBoost</a:t>
                      </a:r>
                      <a:endParaRPr sz="1100">
                        <a:solidFill>
                          <a:srgbClr val="FFFFFF"/>
                        </a:solidFill>
                        <a:highlight>
                          <a:srgbClr val="2E75B5"/>
                        </a:highlight>
                      </a:endParaRPr>
                    </a:p>
                  </a:txBody>
                  <a:tcPr marT="57150" marB="57150" marR="57150" marL="57150" anchor="ctr">
                    <a:solidFill>
                      <a:srgbClr val="2E75B5"/>
                    </a:solidFill>
                  </a:tcPr>
                </a:tc>
                <a:tc>
                  <a:txBody>
                    <a:bodyPr/>
                    <a:lstStyle/>
                    <a:p>
                      <a:pPr indent="0" lvl="0" marL="0" rtl="0" algn="r">
                        <a:lnSpc>
                          <a:spcPct val="115000"/>
                        </a:lnSpc>
                        <a:spcBef>
                          <a:spcPts val="900"/>
                        </a:spcBef>
                        <a:spcAft>
                          <a:spcPts val="0"/>
                        </a:spcAft>
                        <a:buNone/>
                      </a:pPr>
                      <a:r>
                        <a:rPr lang="en" sz="1100">
                          <a:solidFill>
                            <a:srgbClr val="FFFFFF"/>
                          </a:solidFill>
                          <a:highlight>
                            <a:srgbClr val="2E75B5"/>
                          </a:highlight>
                        </a:rPr>
                        <a:t>0.247265</a:t>
                      </a:r>
                      <a:endParaRPr sz="1100">
                        <a:solidFill>
                          <a:srgbClr val="FFFFFF"/>
                        </a:solidFill>
                        <a:highlight>
                          <a:srgbClr val="2E75B5"/>
                        </a:highlight>
                      </a:endParaRPr>
                    </a:p>
                  </a:txBody>
                  <a:tcPr marT="57150" marB="57150" marR="57150" marL="57150" anchor="ctr">
                    <a:solidFill>
                      <a:srgbClr val="2E75B5"/>
                    </a:solidFill>
                  </a:tcPr>
                </a:tc>
              </a:tr>
              <a:tr h="550350">
                <a:tc>
                  <a:txBody>
                    <a:bodyPr/>
                    <a:lstStyle/>
                    <a:p>
                      <a:pPr indent="0" lvl="0" marL="0" rtl="0" algn="ctr">
                        <a:lnSpc>
                          <a:spcPct val="115000"/>
                        </a:lnSpc>
                        <a:spcBef>
                          <a:spcPts val="900"/>
                        </a:spcBef>
                        <a:spcAft>
                          <a:spcPts val="0"/>
                        </a:spcAft>
                        <a:buNone/>
                      </a:pPr>
                      <a:r>
                        <a:rPr lang="en" sz="1100">
                          <a:solidFill>
                            <a:srgbClr val="FFFFFF"/>
                          </a:solidFill>
                          <a:highlight>
                            <a:srgbClr val="2E75B5"/>
                          </a:highlight>
                        </a:rPr>
                        <a:t>Lasso</a:t>
                      </a:r>
                      <a:endParaRPr sz="1100">
                        <a:solidFill>
                          <a:srgbClr val="FFFFFF"/>
                        </a:solidFill>
                        <a:highlight>
                          <a:srgbClr val="2E75B5"/>
                        </a:highlight>
                      </a:endParaRPr>
                    </a:p>
                  </a:txBody>
                  <a:tcPr marT="57150" marB="57150" marR="57150" marL="57150" anchor="ctr">
                    <a:solidFill>
                      <a:srgbClr val="2E75B5"/>
                    </a:solidFill>
                  </a:tcPr>
                </a:tc>
                <a:tc>
                  <a:txBody>
                    <a:bodyPr/>
                    <a:lstStyle/>
                    <a:p>
                      <a:pPr indent="0" lvl="0" marL="0" rtl="0" algn="r">
                        <a:lnSpc>
                          <a:spcPct val="115000"/>
                        </a:lnSpc>
                        <a:spcBef>
                          <a:spcPts val="900"/>
                        </a:spcBef>
                        <a:spcAft>
                          <a:spcPts val="0"/>
                        </a:spcAft>
                        <a:buNone/>
                      </a:pPr>
                      <a:r>
                        <a:rPr lang="en" sz="1100">
                          <a:solidFill>
                            <a:srgbClr val="FFFFFF"/>
                          </a:solidFill>
                          <a:highlight>
                            <a:srgbClr val="2E75B5"/>
                          </a:highlight>
                        </a:rPr>
                        <a:t>0.339964</a:t>
                      </a:r>
                      <a:endParaRPr sz="1100">
                        <a:solidFill>
                          <a:srgbClr val="FFFFFF"/>
                        </a:solidFill>
                        <a:highlight>
                          <a:srgbClr val="2E75B5"/>
                        </a:highlight>
                      </a:endParaRPr>
                    </a:p>
                  </a:txBody>
                  <a:tcPr marT="57150" marB="57150" marR="57150" marL="57150" anchor="ctr">
                    <a:solidFill>
                      <a:srgbClr val="2E75B5"/>
                    </a:solidFill>
                  </a:tcPr>
                </a:tc>
              </a:tr>
            </a:tbl>
          </a:graphicData>
        </a:graphic>
      </p:graphicFrame>
      <p:sp>
        <p:nvSpPr>
          <p:cNvPr id="234" name="Google Shape;234;p38"/>
          <p:cNvSpPr txBox="1"/>
          <p:nvPr/>
        </p:nvSpPr>
        <p:spPr>
          <a:xfrm>
            <a:off x="361650" y="1839850"/>
            <a:ext cx="3676800" cy="27168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300"/>
              <a:t>Our models weren’t especially impressive but offered valuable information.</a:t>
            </a:r>
            <a:endParaRPr sz="1300"/>
          </a:p>
          <a:p>
            <a:pPr indent="-311150" lvl="0" marL="457200" rtl="0" algn="l">
              <a:spcBef>
                <a:spcPts val="1000"/>
              </a:spcBef>
              <a:spcAft>
                <a:spcPts val="0"/>
              </a:spcAft>
              <a:buSzPts val="1300"/>
              <a:buChar char="●"/>
            </a:pPr>
            <a:r>
              <a:rPr lang="en" sz="1300"/>
              <a:t>Adding more variables to our OLS model only caused our r-squares results to raise slightly.</a:t>
            </a:r>
            <a:endParaRPr sz="1300"/>
          </a:p>
          <a:p>
            <a:pPr indent="-311150" lvl="0" marL="457200" rtl="0" algn="l">
              <a:spcBef>
                <a:spcPts val="1000"/>
              </a:spcBef>
              <a:spcAft>
                <a:spcPts val="0"/>
              </a:spcAft>
              <a:buSzPts val="1300"/>
              <a:buChar char="●"/>
            </a:pPr>
            <a:r>
              <a:rPr lang="en" sz="1300"/>
              <a:t>Random Forest</a:t>
            </a:r>
            <a:r>
              <a:rPr lang="en" sz="1300"/>
              <a:t> and </a:t>
            </a:r>
            <a:r>
              <a:rPr lang="en" sz="1300"/>
              <a:t>XGBoost</a:t>
            </a:r>
            <a:r>
              <a:rPr lang="en" sz="1300"/>
              <a:t> offered our highest accuracy along with insightful information in forms of providing us an insight of which specialists had a higher chance of prescribing opioid prescriptions.</a:t>
            </a:r>
            <a:endParaRPr sz="13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39"/>
          <p:cNvSpPr txBox="1"/>
          <p:nvPr>
            <p:ph type="title"/>
          </p:nvPr>
        </p:nvSpPr>
        <p:spPr>
          <a:xfrm>
            <a:off x="522700" y="1626075"/>
            <a:ext cx="2923200" cy="142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a:p>
            <a:pPr indent="0" lvl="0" marL="0" rtl="0" algn="l">
              <a:spcBef>
                <a:spcPts val="0"/>
              </a:spcBef>
              <a:spcAft>
                <a:spcPts val="0"/>
              </a:spcAft>
              <a:buNone/>
            </a:pPr>
            <a:r>
              <a:rPr lang="en"/>
              <a:t>Results</a:t>
            </a:r>
            <a:endParaRPr/>
          </a:p>
        </p:txBody>
      </p:sp>
      <p:sp>
        <p:nvSpPr>
          <p:cNvPr id="240" name="Google Shape;240;p39"/>
          <p:cNvSpPr txBox="1"/>
          <p:nvPr>
            <p:ph idx="1" type="body"/>
          </p:nvPr>
        </p:nvSpPr>
        <p:spPr>
          <a:xfrm>
            <a:off x="4704950" y="90425"/>
            <a:ext cx="4166400" cy="482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Results:</a:t>
            </a:r>
            <a:endParaRPr b="1"/>
          </a:p>
          <a:p>
            <a:pPr indent="-311150" lvl="0" marL="457200" rtl="0" algn="l">
              <a:spcBef>
                <a:spcPts val="1600"/>
              </a:spcBef>
              <a:spcAft>
                <a:spcPts val="0"/>
              </a:spcAft>
              <a:buSzPts val="1300"/>
              <a:buChar char="●"/>
            </a:pPr>
            <a:r>
              <a:rPr lang="en"/>
              <a:t>Our models did not score as high as we would have liked but we were able to see some benefits from them</a:t>
            </a:r>
            <a:endParaRPr/>
          </a:p>
          <a:p>
            <a:pPr indent="-311150" lvl="0" marL="457200" rtl="0" algn="l">
              <a:spcBef>
                <a:spcPts val="0"/>
              </a:spcBef>
              <a:spcAft>
                <a:spcPts val="0"/>
              </a:spcAft>
              <a:buSzPts val="1300"/>
              <a:buChar char="●"/>
            </a:pPr>
            <a:r>
              <a:rPr lang="en"/>
              <a:t>Certain types of specialists and locations did show that they were factors when predicting </a:t>
            </a:r>
            <a:r>
              <a:rPr lang="en"/>
              <a:t>opioids prescriptions.</a:t>
            </a:r>
            <a:endParaRPr/>
          </a:p>
          <a:p>
            <a:pPr indent="-311150" lvl="0" marL="457200" rtl="0" algn="l">
              <a:spcBef>
                <a:spcPts val="0"/>
              </a:spcBef>
              <a:spcAft>
                <a:spcPts val="0"/>
              </a:spcAft>
              <a:buSzPts val="1300"/>
              <a:buChar char="●"/>
            </a:pPr>
            <a:r>
              <a:rPr lang="en"/>
              <a:t>More tuning and reworking with the categorical variables will be needed to better tune the models.</a:t>
            </a:r>
            <a:endParaRPr/>
          </a:p>
          <a:p>
            <a:pPr indent="0" lvl="0" marL="0" rtl="0" algn="l">
              <a:spcBef>
                <a:spcPts val="1600"/>
              </a:spcBef>
              <a:spcAft>
                <a:spcPts val="0"/>
              </a:spcAft>
              <a:buNone/>
            </a:pPr>
            <a:r>
              <a:rPr b="1" lang="en"/>
              <a:t>Next Steps</a:t>
            </a:r>
            <a:r>
              <a:rPr b="1" lang="en"/>
              <a:t>:</a:t>
            </a:r>
            <a:endParaRPr b="1"/>
          </a:p>
          <a:p>
            <a:pPr indent="-311150" lvl="0" marL="457200" rtl="0" algn="l">
              <a:spcBef>
                <a:spcPts val="1600"/>
              </a:spcBef>
              <a:spcAft>
                <a:spcPts val="0"/>
              </a:spcAft>
              <a:buSzPts val="1300"/>
              <a:buChar char="●"/>
            </a:pPr>
            <a:r>
              <a:rPr lang="en"/>
              <a:t>Further</a:t>
            </a:r>
            <a:r>
              <a:rPr lang="en"/>
              <a:t> modeling and hyperparameter tuning can be done.</a:t>
            </a:r>
            <a:endParaRPr/>
          </a:p>
          <a:p>
            <a:pPr indent="-311150" lvl="0" marL="457200" rtl="0" algn="l">
              <a:spcBef>
                <a:spcPts val="0"/>
              </a:spcBef>
              <a:spcAft>
                <a:spcPts val="0"/>
              </a:spcAft>
              <a:buSzPts val="1300"/>
              <a:buChar char="●"/>
            </a:pPr>
            <a:r>
              <a:rPr lang="en"/>
              <a:t>Additional data would be needed to better improve the model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5"/>
          <p:cNvSpPr txBox="1"/>
          <p:nvPr>
            <p:ph type="title"/>
          </p:nvPr>
        </p:nvSpPr>
        <p:spPr>
          <a:xfrm>
            <a:off x="304800" y="1251025"/>
            <a:ext cx="3704400" cy="204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77" name="Google Shape;77;p15"/>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5"/>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Font typeface="Arial"/>
              <a:buChar char="●"/>
            </a:pPr>
            <a:r>
              <a:rPr lang="en" sz="1200">
                <a:solidFill>
                  <a:srgbClr val="000000"/>
                </a:solidFill>
                <a:latin typeface="Arial"/>
                <a:ea typeface="Arial"/>
                <a:cs typeface="Arial"/>
                <a:sym typeface="Arial"/>
              </a:rPr>
              <a:t>Dataset contains summaries of prescription records for 250 common opioid and non-opioid drugs written by nearly 25,000 unique licensed medical professionals in 2014 located in the United States</a:t>
            </a:r>
            <a:endParaRPr sz="1200">
              <a:solidFill>
                <a:srgbClr val="000000"/>
              </a:solidFill>
              <a:latin typeface="Arial"/>
              <a:ea typeface="Arial"/>
              <a:cs typeface="Arial"/>
              <a:sym typeface="Arial"/>
            </a:endParaRPr>
          </a:p>
          <a:p>
            <a:pPr indent="-304800" lvl="0" marL="457200" rtl="0" algn="l">
              <a:spcBef>
                <a:spcPts val="1000"/>
              </a:spcBef>
              <a:spcAft>
                <a:spcPts val="0"/>
              </a:spcAft>
              <a:buSzPts val="1200"/>
              <a:buFont typeface="Arial"/>
              <a:buChar char="●"/>
            </a:pPr>
            <a:r>
              <a:rPr lang="en" sz="1200">
                <a:solidFill>
                  <a:srgbClr val="000000"/>
                </a:solidFill>
                <a:latin typeface="Arial"/>
                <a:ea typeface="Arial"/>
                <a:cs typeface="Arial"/>
                <a:sym typeface="Arial"/>
              </a:rPr>
              <a:t>This is only a small subset of data that was sourced from a much larger file: </a:t>
            </a:r>
            <a:r>
              <a:rPr lang="en" sz="1200" u="sng">
                <a:solidFill>
                  <a:srgbClr val="1155CC"/>
                </a:solidFill>
                <a:latin typeface="Arial"/>
                <a:ea typeface="Arial"/>
                <a:cs typeface="Arial"/>
                <a:sym typeface="Arial"/>
                <a:hlinkClick r:id="rId3"/>
              </a:rPr>
              <a:t>cms.gov</a:t>
            </a:r>
            <a:r>
              <a:rPr lang="en" sz="1200">
                <a:solidFill>
                  <a:srgbClr val="000000"/>
                </a:solidFill>
                <a:latin typeface="Arial"/>
                <a:ea typeface="Arial"/>
                <a:cs typeface="Arial"/>
                <a:sym typeface="Arial"/>
              </a:rPr>
              <a:t>.</a:t>
            </a:r>
            <a:endParaRPr sz="1200">
              <a:solidFill>
                <a:srgbClr val="000000"/>
              </a:solidFill>
              <a:latin typeface="Arial"/>
              <a:ea typeface="Arial"/>
              <a:cs typeface="Arial"/>
              <a:sym typeface="Arial"/>
            </a:endParaRPr>
          </a:p>
          <a:p>
            <a:pPr indent="-304800" lvl="0" marL="457200" rtl="0" algn="l">
              <a:spcBef>
                <a:spcPts val="1000"/>
              </a:spcBef>
              <a:spcAft>
                <a:spcPts val="0"/>
              </a:spcAft>
              <a:buSzPts val="1200"/>
              <a:buFont typeface="Arial"/>
              <a:buChar char="●"/>
            </a:pPr>
            <a:r>
              <a:rPr lang="en" sz="1200">
                <a:solidFill>
                  <a:srgbClr val="000000"/>
                </a:solidFill>
                <a:latin typeface="Arial"/>
                <a:ea typeface="Arial"/>
                <a:cs typeface="Arial"/>
                <a:sym typeface="Arial"/>
              </a:rPr>
              <a:t>The original datasets called </a:t>
            </a:r>
            <a:r>
              <a:rPr i="1" lang="en" sz="1200">
                <a:solidFill>
                  <a:srgbClr val="000000"/>
                </a:solidFill>
                <a:latin typeface="Arial"/>
                <a:ea typeface="Arial"/>
                <a:cs typeface="Arial"/>
                <a:sym typeface="Arial"/>
              </a:rPr>
              <a:t>opioid.csv</a:t>
            </a:r>
            <a:r>
              <a:rPr lang="en" sz="1200">
                <a:solidFill>
                  <a:srgbClr val="000000"/>
                </a:solidFill>
                <a:latin typeface="Arial"/>
                <a:ea typeface="Arial"/>
                <a:cs typeface="Arial"/>
                <a:sym typeface="Arial"/>
              </a:rPr>
              <a:t>, </a:t>
            </a:r>
            <a:r>
              <a:rPr i="1" lang="en" sz="1200">
                <a:solidFill>
                  <a:srgbClr val="000000"/>
                </a:solidFill>
                <a:latin typeface="Arial"/>
                <a:ea typeface="Arial"/>
                <a:cs typeface="Arial"/>
                <a:sym typeface="Arial"/>
              </a:rPr>
              <a:t>overdoses.csv</a:t>
            </a:r>
            <a:r>
              <a:rPr lang="en" sz="1200">
                <a:solidFill>
                  <a:srgbClr val="000000"/>
                </a:solidFill>
                <a:latin typeface="Arial"/>
                <a:ea typeface="Arial"/>
                <a:cs typeface="Arial"/>
                <a:sym typeface="Arial"/>
              </a:rPr>
              <a:t> and  </a:t>
            </a:r>
            <a:r>
              <a:rPr i="1" lang="en" sz="1200">
                <a:solidFill>
                  <a:srgbClr val="000000"/>
                </a:solidFill>
                <a:latin typeface="Arial"/>
                <a:ea typeface="Arial"/>
                <a:cs typeface="Arial"/>
                <a:sym typeface="Arial"/>
              </a:rPr>
              <a:t>prescriber-info.csv</a:t>
            </a:r>
            <a:r>
              <a:rPr lang="en" sz="1200">
                <a:solidFill>
                  <a:srgbClr val="000000"/>
                </a:solidFill>
                <a:latin typeface="Arial"/>
                <a:ea typeface="Arial"/>
                <a:cs typeface="Arial"/>
                <a:sym typeface="Arial"/>
              </a:rPr>
              <a:t> were loaded in as 3 datasets into a Jupyter Notebook.</a:t>
            </a:r>
            <a:endParaRPr sz="1200">
              <a:solidFill>
                <a:srgbClr val="000000"/>
              </a:solidFill>
              <a:latin typeface="Arial"/>
              <a:ea typeface="Arial"/>
              <a:cs typeface="Arial"/>
              <a:sym typeface="Arial"/>
            </a:endParaRPr>
          </a:p>
          <a:p>
            <a:pPr indent="-304800" lvl="0" marL="457200" rtl="0" algn="l">
              <a:spcBef>
                <a:spcPts val="1000"/>
              </a:spcBef>
              <a:spcAft>
                <a:spcPts val="0"/>
              </a:spcAft>
              <a:buSzPts val="1200"/>
              <a:buFont typeface="Arial"/>
              <a:buChar char="●"/>
            </a:pPr>
            <a:r>
              <a:rPr lang="en" sz="1200">
                <a:solidFill>
                  <a:srgbClr val="000000"/>
                </a:solidFill>
                <a:latin typeface="Arial"/>
                <a:ea typeface="Arial"/>
                <a:cs typeface="Arial"/>
                <a:sym typeface="Arial"/>
              </a:rPr>
              <a:t>The goal of this project is to use the features listed above to predict whether an opioid prescription is based of certain specialists and is influenced by their location and/or gender</a:t>
            </a:r>
            <a:endParaRPr sz="1200">
              <a:solidFill>
                <a:srgbClr val="000000"/>
              </a:solidFill>
              <a:latin typeface="Arial"/>
              <a:ea typeface="Arial"/>
              <a:cs typeface="Arial"/>
              <a:sym typeface="Arial"/>
            </a:endParaRPr>
          </a:p>
          <a:p>
            <a:pPr indent="0" lvl="0" marL="0" rtl="0" algn="l">
              <a:spcBef>
                <a:spcPts val="10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50" y="1559850"/>
            <a:ext cx="5334900" cy="1244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500"/>
              <a:t>Data</a:t>
            </a:r>
            <a:endParaRPr sz="6500"/>
          </a:p>
          <a:p>
            <a:pPr indent="0" lvl="0" marL="0" rtl="0" algn="l">
              <a:spcBef>
                <a:spcPts val="0"/>
              </a:spcBef>
              <a:spcAft>
                <a:spcPts val="0"/>
              </a:spcAft>
              <a:buNone/>
            </a:pPr>
            <a:r>
              <a:rPr lang="en" sz="6500"/>
              <a:t>Wrangling</a:t>
            </a:r>
            <a:endParaRPr sz="6500"/>
          </a:p>
        </p:txBody>
      </p:sp>
      <p:sp>
        <p:nvSpPr>
          <p:cNvPr id="84" name="Google Shape;84;p16"/>
          <p:cNvSpPr txBox="1"/>
          <p:nvPr>
            <p:ph idx="1" type="body"/>
          </p:nvPr>
        </p:nvSpPr>
        <p:spPr>
          <a:xfrm>
            <a:off x="311750" y="3182275"/>
            <a:ext cx="5334900" cy="942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7"/>
          <p:cNvSpPr txBox="1"/>
          <p:nvPr>
            <p:ph type="title"/>
          </p:nvPr>
        </p:nvSpPr>
        <p:spPr>
          <a:xfrm>
            <a:off x="107150" y="500925"/>
            <a:ext cx="3911100" cy="3924600"/>
          </a:xfrm>
          <a:prstGeom prst="rect">
            <a:avLst/>
          </a:prstGeom>
        </p:spPr>
        <p:txBody>
          <a:bodyPr anchorCtr="0" anchor="t" bIns="91425" lIns="91425" spcFirstLastPara="1" rIns="91425" wrap="square" tIns="91425">
            <a:noAutofit/>
          </a:bodyPr>
          <a:lstStyle/>
          <a:p>
            <a:pPr indent="0" lvl="0" marL="457200" rtl="0" algn="l">
              <a:spcBef>
                <a:spcPts val="200"/>
              </a:spcBef>
              <a:spcAft>
                <a:spcPts val="0"/>
              </a:spcAft>
              <a:buNone/>
            </a:pPr>
            <a:r>
              <a:rPr lang="en" sz="4000">
                <a:solidFill>
                  <a:srgbClr val="FFFFFF"/>
                </a:solidFill>
                <a:latin typeface="Calibri"/>
                <a:ea typeface="Calibri"/>
                <a:cs typeface="Calibri"/>
                <a:sym typeface="Calibri"/>
              </a:rPr>
              <a:t>Redundant variables from </a:t>
            </a:r>
            <a:r>
              <a:rPr i="1" lang="en" sz="4000">
                <a:solidFill>
                  <a:srgbClr val="FFFFFF"/>
                </a:solidFill>
                <a:latin typeface="Calibri"/>
                <a:ea typeface="Calibri"/>
                <a:cs typeface="Calibri"/>
                <a:sym typeface="Calibri"/>
              </a:rPr>
              <a:t>prescriber </a:t>
            </a:r>
            <a:r>
              <a:rPr lang="en" sz="4000">
                <a:solidFill>
                  <a:srgbClr val="FFFFFF"/>
                </a:solidFill>
                <a:latin typeface="Calibri"/>
                <a:ea typeface="Calibri"/>
                <a:cs typeface="Calibri"/>
                <a:sym typeface="Calibri"/>
              </a:rPr>
              <a:t>dataset</a:t>
            </a:r>
            <a:endParaRPr sz="4000">
              <a:solidFill>
                <a:srgbClr val="FFFFFF"/>
              </a:solidFill>
            </a:endParaRPr>
          </a:p>
        </p:txBody>
      </p:sp>
      <p:sp>
        <p:nvSpPr>
          <p:cNvPr id="90" name="Google Shape;90;p17"/>
          <p:cNvSpPr txBox="1"/>
          <p:nvPr>
            <p:ph idx="1" type="body"/>
          </p:nvPr>
        </p:nvSpPr>
        <p:spPr>
          <a:xfrm>
            <a:off x="4644675" y="522450"/>
            <a:ext cx="4166400" cy="4098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solidFill>
                  <a:srgbClr val="000000"/>
                </a:solidFill>
                <a:latin typeface="Arial"/>
                <a:ea typeface="Arial"/>
                <a:cs typeface="Arial"/>
                <a:sym typeface="Arial"/>
              </a:rPr>
              <a:t>An initial glance at the dataset revealed certain variables to be redundant and some containing missing values or contain many unique categories, all of which would provide little information during further analysis or during the modeling process: </a:t>
            </a:r>
            <a:endParaRPr sz="1200">
              <a:solidFill>
                <a:srgbClr val="000000"/>
              </a:solidFill>
              <a:latin typeface="Arial"/>
              <a:ea typeface="Arial"/>
              <a:cs typeface="Arial"/>
              <a:sym typeface="Arial"/>
            </a:endParaRPr>
          </a:p>
          <a:p>
            <a:pPr indent="0" lvl="0" marL="0" rtl="0" algn="l">
              <a:lnSpc>
                <a:spcPct val="100000"/>
              </a:lnSpc>
              <a:spcBef>
                <a:spcPts val="800"/>
              </a:spcBef>
              <a:spcAft>
                <a:spcPts val="0"/>
              </a:spcAft>
              <a:buNone/>
            </a:pPr>
            <a:r>
              <a:t/>
            </a:r>
            <a:endParaRPr sz="1200">
              <a:solidFill>
                <a:srgbClr val="000000"/>
              </a:solidFill>
              <a:latin typeface="Arial"/>
              <a:ea typeface="Arial"/>
              <a:cs typeface="Arial"/>
              <a:sym typeface="Arial"/>
            </a:endParaRPr>
          </a:p>
          <a:p>
            <a:pPr indent="0" lvl="0" marL="0" rtl="0" algn="l">
              <a:lnSpc>
                <a:spcPct val="100000"/>
              </a:lnSpc>
              <a:spcBef>
                <a:spcPts val="800"/>
              </a:spcBef>
              <a:spcAft>
                <a:spcPts val="0"/>
              </a:spcAft>
              <a:buNone/>
            </a:pPr>
            <a:r>
              <a:rPr b="1" lang="en" sz="1200">
                <a:solidFill>
                  <a:srgbClr val="000000"/>
                </a:solidFill>
                <a:latin typeface="Arial"/>
                <a:ea typeface="Arial"/>
                <a:cs typeface="Arial"/>
                <a:sym typeface="Arial"/>
              </a:rPr>
              <a:t>Removed:</a:t>
            </a:r>
            <a:endParaRPr b="1" sz="1200">
              <a:solidFill>
                <a:srgbClr val="000000"/>
              </a:solidFill>
              <a:latin typeface="Arial"/>
              <a:ea typeface="Arial"/>
              <a:cs typeface="Arial"/>
              <a:sym typeface="Arial"/>
            </a:endParaRPr>
          </a:p>
          <a:p>
            <a:pPr indent="-304800" lvl="0" marL="457200" rtl="0" algn="l">
              <a:lnSpc>
                <a:spcPct val="100000"/>
              </a:lnSpc>
              <a:spcBef>
                <a:spcPts val="800"/>
              </a:spcBef>
              <a:spcAft>
                <a:spcPts val="0"/>
              </a:spcAft>
              <a:buClr>
                <a:srgbClr val="000000"/>
              </a:buClr>
              <a:buSzPts val="1200"/>
              <a:buFont typeface="Arial"/>
              <a:buChar char="●"/>
            </a:pPr>
            <a:r>
              <a:rPr lang="en" sz="1200">
                <a:solidFill>
                  <a:srgbClr val="000000"/>
                </a:solidFill>
                <a:latin typeface="Arial"/>
                <a:ea typeface="Arial"/>
                <a:cs typeface="Arial"/>
                <a:sym typeface="Arial"/>
              </a:rPr>
              <a:t>Credentials:  deemed redundant due to the more important </a:t>
            </a:r>
            <a:r>
              <a:rPr i="1" lang="en" sz="1200">
                <a:solidFill>
                  <a:srgbClr val="000000"/>
                </a:solidFill>
                <a:latin typeface="Arial"/>
                <a:ea typeface="Arial"/>
                <a:cs typeface="Arial"/>
                <a:sym typeface="Arial"/>
              </a:rPr>
              <a:t>Specialty</a:t>
            </a:r>
            <a:r>
              <a:rPr lang="en" sz="1200">
                <a:solidFill>
                  <a:srgbClr val="000000"/>
                </a:solidFill>
                <a:latin typeface="Arial"/>
                <a:ea typeface="Arial"/>
                <a:cs typeface="Arial"/>
                <a:sym typeface="Arial"/>
              </a:rPr>
              <a:t> variable</a:t>
            </a:r>
            <a:endParaRPr sz="1200">
              <a:solidFill>
                <a:srgbClr val="000000"/>
              </a:solidFill>
              <a:latin typeface="Arial"/>
              <a:ea typeface="Arial"/>
              <a:cs typeface="Arial"/>
              <a:sym typeface="Arial"/>
            </a:endParaRPr>
          </a:p>
          <a:p>
            <a:pPr indent="-304800" lvl="0" marL="457200" rtl="0" algn="l">
              <a:spcBef>
                <a:spcPts val="1000"/>
              </a:spcBef>
              <a:spcAft>
                <a:spcPts val="0"/>
              </a:spcAft>
              <a:buClr>
                <a:srgbClr val="000000"/>
              </a:buClr>
              <a:buSzPts val="1200"/>
              <a:buFont typeface="Arial"/>
              <a:buChar char="●"/>
            </a:pPr>
            <a:r>
              <a:rPr lang="en" sz="1200">
                <a:solidFill>
                  <a:srgbClr val="000000"/>
                </a:solidFill>
                <a:latin typeface="Arial"/>
                <a:ea typeface="Arial"/>
                <a:cs typeface="Arial"/>
                <a:sym typeface="Arial"/>
              </a:rPr>
              <a:t>Within the </a:t>
            </a:r>
            <a:r>
              <a:rPr i="1" lang="en" sz="1200">
                <a:solidFill>
                  <a:srgbClr val="000000"/>
                </a:solidFill>
                <a:latin typeface="Arial"/>
                <a:ea typeface="Arial"/>
                <a:cs typeface="Arial"/>
                <a:sym typeface="Arial"/>
              </a:rPr>
              <a:t>State </a:t>
            </a:r>
            <a:r>
              <a:rPr lang="en" sz="1200">
                <a:solidFill>
                  <a:srgbClr val="000000"/>
                </a:solidFill>
                <a:latin typeface="Arial"/>
                <a:ea typeface="Arial"/>
                <a:cs typeface="Arial"/>
                <a:sym typeface="Arial"/>
              </a:rPr>
              <a:t>variable we removed US territories: PR, AA, GU, AE, ZZ as we just want to focus on the 50 states. </a:t>
            </a:r>
            <a:endParaRPr sz="1200">
              <a:solidFill>
                <a:srgbClr val="000000"/>
              </a:solidFill>
              <a:latin typeface="Arial"/>
              <a:ea typeface="Arial"/>
              <a:cs typeface="Arial"/>
              <a:sym typeface="Arial"/>
            </a:endParaRPr>
          </a:p>
          <a:p>
            <a:pPr indent="-304800" lvl="0" marL="457200" rtl="0" algn="l">
              <a:spcBef>
                <a:spcPts val="1000"/>
              </a:spcBef>
              <a:spcAft>
                <a:spcPts val="0"/>
              </a:spcAft>
              <a:buClr>
                <a:srgbClr val="000000"/>
              </a:buClr>
              <a:buSzPts val="1200"/>
              <a:buFont typeface="Arial"/>
              <a:buChar char="●"/>
            </a:pPr>
            <a:r>
              <a:rPr lang="en" sz="1200">
                <a:solidFill>
                  <a:srgbClr val="000000"/>
                </a:solidFill>
                <a:latin typeface="Arial"/>
                <a:ea typeface="Arial"/>
                <a:cs typeface="Arial"/>
                <a:sym typeface="Arial"/>
              </a:rPr>
              <a:t>DC was merged into VA</a:t>
            </a:r>
            <a:endParaRPr sz="1200">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8"/>
          <p:cNvSpPr txBox="1"/>
          <p:nvPr>
            <p:ph type="title"/>
          </p:nvPr>
        </p:nvSpPr>
        <p:spPr>
          <a:xfrm>
            <a:off x="107150" y="500925"/>
            <a:ext cx="3911100" cy="3924600"/>
          </a:xfrm>
          <a:prstGeom prst="rect">
            <a:avLst/>
          </a:prstGeom>
        </p:spPr>
        <p:txBody>
          <a:bodyPr anchorCtr="0" anchor="t" bIns="91425" lIns="91425" spcFirstLastPara="1" rIns="91425" wrap="square" tIns="91425">
            <a:noAutofit/>
          </a:bodyPr>
          <a:lstStyle/>
          <a:p>
            <a:pPr indent="0" lvl="0" marL="457200" rtl="0" algn="l">
              <a:spcBef>
                <a:spcPts val="200"/>
              </a:spcBef>
              <a:spcAft>
                <a:spcPts val="0"/>
              </a:spcAft>
              <a:buNone/>
            </a:pPr>
            <a:r>
              <a:t/>
            </a:r>
            <a:endParaRPr sz="4000">
              <a:solidFill>
                <a:srgbClr val="FFFFFF"/>
              </a:solidFill>
            </a:endParaRPr>
          </a:p>
          <a:p>
            <a:pPr indent="0" lvl="0" marL="457200" rtl="0" algn="l">
              <a:spcBef>
                <a:spcPts val="200"/>
              </a:spcBef>
              <a:spcAft>
                <a:spcPts val="0"/>
              </a:spcAft>
              <a:buNone/>
            </a:pPr>
            <a:r>
              <a:rPr lang="en" sz="4000">
                <a:solidFill>
                  <a:srgbClr val="FFFFFF"/>
                </a:solidFill>
                <a:latin typeface="Times New Roman"/>
                <a:ea typeface="Times New Roman"/>
                <a:cs typeface="Times New Roman"/>
                <a:sym typeface="Times New Roman"/>
              </a:rPr>
              <a:t>Identifying opioid drug names</a:t>
            </a:r>
            <a:endParaRPr sz="4000">
              <a:solidFill>
                <a:srgbClr val="FFFFFF"/>
              </a:solidFill>
            </a:endParaRPr>
          </a:p>
        </p:txBody>
      </p:sp>
      <p:sp>
        <p:nvSpPr>
          <p:cNvPr id="96" name="Google Shape;96;p18"/>
          <p:cNvSpPr txBox="1"/>
          <p:nvPr>
            <p:ph idx="1" type="body"/>
          </p:nvPr>
        </p:nvSpPr>
        <p:spPr>
          <a:xfrm>
            <a:off x="4644675" y="500925"/>
            <a:ext cx="4166400" cy="4098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b="1" lang="en">
                <a:solidFill>
                  <a:srgbClr val="000000"/>
                </a:solidFill>
                <a:highlight>
                  <a:srgbClr val="FFFFFF"/>
                </a:highlight>
                <a:latin typeface="Arial"/>
                <a:ea typeface="Arial"/>
                <a:cs typeface="Arial"/>
                <a:sym typeface="Arial"/>
              </a:rPr>
              <a:t>List of opioids:</a:t>
            </a:r>
            <a:endParaRPr b="1">
              <a:solidFill>
                <a:srgbClr val="000000"/>
              </a:solidFill>
              <a:highlight>
                <a:srgbClr val="FFFFFF"/>
              </a:highlight>
              <a:latin typeface="Arial"/>
              <a:ea typeface="Arial"/>
              <a:cs typeface="Arial"/>
              <a:sym typeface="Arial"/>
            </a:endParaRPr>
          </a:p>
          <a:p>
            <a:pPr indent="457200" lvl="0" marL="0" rtl="0" algn="l">
              <a:spcBef>
                <a:spcPts val="0"/>
              </a:spcBef>
              <a:spcAft>
                <a:spcPts val="0"/>
              </a:spcAft>
              <a:buNone/>
            </a:pPr>
            <a:r>
              <a:rPr lang="en">
                <a:solidFill>
                  <a:srgbClr val="000000"/>
                </a:solidFill>
                <a:latin typeface="Arial"/>
                <a:ea typeface="Arial"/>
                <a:cs typeface="Arial"/>
                <a:sym typeface="Arial"/>
              </a:rPr>
              <a:t>MORPHINE.SULFATE.ER</a:t>
            </a:r>
            <a:endParaRPr>
              <a:solidFill>
                <a:srgbClr val="000000"/>
              </a:solidFill>
              <a:latin typeface="Arial"/>
              <a:ea typeface="Arial"/>
              <a:cs typeface="Arial"/>
              <a:sym typeface="Arial"/>
            </a:endParaRPr>
          </a:p>
          <a:p>
            <a:pPr indent="457200" lvl="0" marL="0" rtl="0" algn="l">
              <a:spcBef>
                <a:spcPts val="0"/>
              </a:spcBef>
              <a:spcAft>
                <a:spcPts val="0"/>
              </a:spcAft>
              <a:buNone/>
            </a:pPr>
            <a:r>
              <a:rPr lang="en">
                <a:solidFill>
                  <a:srgbClr val="000000"/>
                </a:solidFill>
                <a:latin typeface="Arial"/>
                <a:ea typeface="Arial"/>
                <a:cs typeface="Arial"/>
                <a:sym typeface="Arial"/>
              </a:rPr>
              <a:t>METHADONE.HCL</a:t>
            </a:r>
            <a:endParaRPr>
              <a:solidFill>
                <a:srgbClr val="000000"/>
              </a:solidFill>
              <a:latin typeface="Arial"/>
              <a:ea typeface="Arial"/>
              <a:cs typeface="Arial"/>
              <a:sym typeface="Arial"/>
            </a:endParaRPr>
          </a:p>
          <a:p>
            <a:pPr indent="457200" lvl="0" marL="0" rtl="0" algn="l">
              <a:spcBef>
                <a:spcPts val="0"/>
              </a:spcBef>
              <a:spcAft>
                <a:spcPts val="0"/>
              </a:spcAft>
              <a:buNone/>
            </a:pPr>
            <a:r>
              <a:rPr lang="en">
                <a:solidFill>
                  <a:srgbClr val="000000"/>
                </a:solidFill>
                <a:latin typeface="Arial"/>
                <a:ea typeface="Arial"/>
                <a:cs typeface="Arial"/>
                <a:sym typeface="Arial"/>
              </a:rPr>
              <a:t>HYDROCODONE.ACETAMINOPHEN</a:t>
            </a:r>
            <a:endParaRPr>
              <a:solidFill>
                <a:srgbClr val="000000"/>
              </a:solidFill>
              <a:latin typeface="Arial"/>
              <a:ea typeface="Arial"/>
              <a:cs typeface="Arial"/>
              <a:sym typeface="Arial"/>
            </a:endParaRPr>
          </a:p>
          <a:p>
            <a:pPr indent="457200" lvl="0" marL="0" rtl="0" algn="l">
              <a:spcBef>
                <a:spcPts val="0"/>
              </a:spcBef>
              <a:spcAft>
                <a:spcPts val="0"/>
              </a:spcAft>
              <a:buNone/>
            </a:pPr>
            <a:r>
              <a:rPr lang="en">
                <a:solidFill>
                  <a:srgbClr val="000000"/>
                </a:solidFill>
                <a:latin typeface="Arial"/>
                <a:ea typeface="Arial"/>
                <a:cs typeface="Arial"/>
                <a:sym typeface="Arial"/>
              </a:rPr>
              <a:t>ACETAMINOPHEN.CODEINE</a:t>
            </a:r>
            <a:endParaRPr>
              <a:solidFill>
                <a:srgbClr val="000000"/>
              </a:solidFill>
              <a:latin typeface="Arial"/>
              <a:ea typeface="Arial"/>
              <a:cs typeface="Arial"/>
              <a:sym typeface="Arial"/>
            </a:endParaRPr>
          </a:p>
          <a:p>
            <a:pPr indent="457200" lvl="0" marL="0" rtl="0" algn="l">
              <a:spcBef>
                <a:spcPts val="0"/>
              </a:spcBef>
              <a:spcAft>
                <a:spcPts val="0"/>
              </a:spcAft>
              <a:buNone/>
            </a:pPr>
            <a:r>
              <a:rPr lang="en">
                <a:solidFill>
                  <a:srgbClr val="000000"/>
                </a:solidFill>
                <a:latin typeface="Arial"/>
                <a:ea typeface="Arial"/>
                <a:cs typeface="Arial"/>
                <a:sym typeface="Arial"/>
              </a:rPr>
              <a:t>HYDROMORPHONE.HCL</a:t>
            </a:r>
            <a:endParaRPr>
              <a:solidFill>
                <a:srgbClr val="000000"/>
              </a:solidFill>
              <a:latin typeface="Arial"/>
              <a:ea typeface="Arial"/>
              <a:cs typeface="Arial"/>
              <a:sym typeface="Arial"/>
            </a:endParaRPr>
          </a:p>
          <a:p>
            <a:pPr indent="0" lvl="0" marL="457200" rtl="0" algn="l">
              <a:spcBef>
                <a:spcPts val="0"/>
              </a:spcBef>
              <a:spcAft>
                <a:spcPts val="0"/>
              </a:spcAft>
              <a:buNone/>
            </a:pPr>
            <a:r>
              <a:rPr lang="en">
                <a:solidFill>
                  <a:srgbClr val="000000"/>
                </a:solidFill>
                <a:latin typeface="Arial"/>
                <a:ea typeface="Arial"/>
                <a:cs typeface="Arial"/>
                <a:sym typeface="Arial"/>
              </a:rPr>
              <a:t>MORPHINE.SULFATE</a:t>
            </a:r>
            <a:endParaRPr>
              <a:solidFill>
                <a:srgbClr val="000000"/>
              </a:solidFill>
              <a:latin typeface="Arial"/>
              <a:ea typeface="Arial"/>
              <a:cs typeface="Arial"/>
              <a:sym typeface="Arial"/>
            </a:endParaRPr>
          </a:p>
          <a:p>
            <a:pPr indent="0" lvl="0" marL="457200" rtl="0" algn="l">
              <a:spcBef>
                <a:spcPts val="0"/>
              </a:spcBef>
              <a:spcAft>
                <a:spcPts val="0"/>
              </a:spcAft>
              <a:buNone/>
            </a:pPr>
            <a:r>
              <a:rPr lang="en">
                <a:solidFill>
                  <a:srgbClr val="000000"/>
                </a:solidFill>
                <a:latin typeface="Arial"/>
                <a:ea typeface="Arial"/>
                <a:cs typeface="Arial"/>
                <a:sym typeface="Arial"/>
              </a:rPr>
              <a:t>TRAMADOL.HCL</a:t>
            </a:r>
            <a:endParaRPr>
              <a:solidFill>
                <a:srgbClr val="000000"/>
              </a:solidFill>
              <a:latin typeface="Arial"/>
              <a:ea typeface="Arial"/>
              <a:cs typeface="Arial"/>
              <a:sym typeface="Arial"/>
            </a:endParaRPr>
          </a:p>
          <a:p>
            <a:pPr indent="0" lvl="0" marL="457200" rtl="0" algn="l">
              <a:spcBef>
                <a:spcPts val="0"/>
              </a:spcBef>
              <a:spcAft>
                <a:spcPts val="0"/>
              </a:spcAft>
              <a:buNone/>
            </a:pPr>
            <a:r>
              <a:rPr lang="en">
                <a:solidFill>
                  <a:srgbClr val="000000"/>
                </a:solidFill>
                <a:latin typeface="Arial"/>
                <a:ea typeface="Arial"/>
                <a:cs typeface="Arial"/>
                <a:sym typeface="Arial"/>
              </a:rPr>
              <a:t>FENTANYL</a:t>
            </a:r>
            <a:endParaRPr>
              <a:solidFill>
                <a:srgbClr val="000000"/>
              </a:solidFill>
              <a:latin typeface="Arial"/>
              <a:ea typeface="Arial"/>
              <a:cs typeface="Arial"/>
              <a:sym typeface="Arial"/>
            </a:endParaRPr>
          </a:p>
          <a:p>
            <a:pPr indent="457200" lvl="0" marL="0" rtl="0" algn="l">
              <a:spcBef>
                <a:spcPts val="0"/>
              </a:spcBef>
              <a:spcAft>
                <a:spcPts val="0"/>
              </a:spcAft>
              <a:buNone/>
            </a:pPr>
            <a:r>
              <a:rPr lang="en">
                <a:solidFill>
                  <a:srgbClr val="000000"/>
                </a:solidFill>
                <a:latin typeface="Arial"/>
                <a:ea typeface="Arial"/>
                <a:cs typeface="Arial"/>
                <a:sym typeface="Arial"/>
              </a:rPr>
              <a:t>OXYCODONE.HCL</a:t>
            </a:r>
            <a:endParaRPr>
              <a:solidFill>
                <a:srgbClr val="000000"/>
              </a:solidFill>
              <a:latin typeface="Arial"/>
              <a:ea typeface="Arial"/>
              <a:cs typeface="Arial"/>
              <a:sym typeface="Arial"/>
            </a:endParaRPr>
          </a:p>
          <a:p>
            <a:pPr indent="457200" lvl="0" marL="0" rtl="0" algn="l">
              <a:spcBef>
                <a:spcPts val="0"/>
              </a:spcBef>
              <a:spcAft>
                <a:spcPts val="0"/>
              </a:spcAft>
              <a:buNone/>
            </a:pPr>
            <a:r>
              <a:rPr lang="en">
                <a:solidFill>
                  <a:srgbClr val="000000"/>
                </a:solidFill>
                <a:latin typeface="Arial"/>
                <a:ea typeface="Arial"/>
                <a:cs typeface="Arial"/>
                <a:sym typeface="Arial"/>
              </a:rPr>
              <a:t>OXYCODONE.ACETAMINOPHEN</a:t>
            </a:r>
            <a:endParaRPr>
              <a:solidFill>
                <a:srgbClr val="000000"/>
              </a:solidFill>
              <a:latin typeface="Arial"/>
              <a:ea typeface="Arial"/>
              <a:cs typeface="Arial"/>
              <a:sym typeface="Arial"/>
            </a:endParaRPr>
          </a:p>
          <a:p>
            <a:pPr indent="457200" lvl="0" marL="0" rtl="0" algn="l">
              <a:spcBef>
                <a:spcPts val="0"/>
              </a:spcBef>
              <a:spcAft>
                <a:spcPts val="0"/>
              </a:spcAft>
              <a:buNone/>
            </a:pPr>
            <a:r>
              <a:rPr lang="en">
                <a:solidFill>
                  <a:srgbClr val="000000"/>
                </a:solidFill>
                <a:latin typeface="Arial"/>
                <a:ea typeface="Arial"/>
                <a:cs typeface="Arial"/>
                <a:sym typeface="Arial"/>
              </a:rPr>
              <a:t>OXYCONTIN</a:t>
            </a:r>
            <a:endParaRPr>
              <a:solidFill>
                <a:srgbClr val="000000"/>
              </a:solidFill>
              <a:latin typeface="Arial"/>
              <a:ea typeface="Arial"/>
              <a:cs typeface="Arial"/>
              <a:sym typeface="Arial"/>
            </a:endParaRPr>
          </a:p>
          <a:p>
            <a:pPr indent="0" lvl="0" marL="0" rtl="0" algn="l">
              <a:lnSpc>
                <a:spcPct val="100000"/>
              </a:lnSpc>
              <a:spcBef>
                <a:spcPts val="0"/>
              </a:spcBef>
              <a:spcAft>
                <a:spcPts val="800"/>
              </a:spcAft>
              <a:buNone/>
            </a:pPr>
            <a:r>
              <a:t/>
            </a:r>
            <a:endParaRPr sz="1100">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836825" y="1307300"/>
            <a:ext cx="6857100" cy="1886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500"/>
              <a:t>Data</a:t>
            </a:r>
            <a:endParaRPr sz="6500"/>
          </a:p>
          <a:p>
            <a:pPr indent="0" lvl="0" marL="0" rtl="0" algn="l">
              <a:spcBef>
                <a:spcPts val="0"/>
              </a:spcBef>
              <a:spcAft>
                <a:spcPts val="0"/>
              </a:spcAft>
              <a:buNone/>
            </a:pPr>
            <a:r>
              <a:rPr lang="en" sz="6500"/>
              <a:t>Visualization</a:t>
            </a:r>
            <a:endParaRPr sz="6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25" y="160725"/>
            <a:ext cx="8520600" cy="963900"/>
          </a:xfrm>
          <a:prstGeom prst="rect">
            <a:avLst/>
          </a:prstGeom>
        </p:spPr>
        <p:txBody>
          <a:bodyPr anchorCtr="0" anchor="t" bIns="91425" lIns="91425" spcFirstLastPara="1" rIns="91425" wrap="square" tIns="91425">
            <a:noAutofit/>
          </a:bodyPr>
          <a:lstStyle/>
          <a:p>
            <a:pPr indent="0" lvl="0" marL="457200" rtl="0" algn="l">
              <a:spcBef>
                <a:spcPts val="200"/>
              </a:spcBef>
              <a:spcAft>
                <a:spcPts val="0"/>
              </a:spcAft>
              <a:buNone/>
            </a:pPr>
            <a:r>
              <a:rPr lang="en" sz="3400">
                <a:solidFill>
                  <a:srgbClr val="FFFFFF"/>
                </a:solidFill>
                <a:latin typeface="Times New Roman"/>
                <a:ea typeface="Times New Roman"/>
                <a:cs typeface="Times New Roman"/>
                <a:sym typeface="Times New Roman"/>
              </a:rPr>
              <a:t>Looking at the data with a focus on the States</a:t>
            </a:r>
            <a:endParaRPr sz="3400">
              <a:solidFill>
                <a:srgbClr val="FFFFFF"/>
              </a:solidFill>
            </a:endParaRPr>
          </a:p>
        </p:txBody>
      </p:sp>
      <p:sp>
        <p:nvSpPr>
          <p:cNvPr id="107" name="Google Shape;107;p20"/>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08" name="Google Shape;108;p20"/>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Total Prescriptions given out by our Specialists</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ctr">
              <a:spcBef>
                <a:spcPts val="1600"/>
              </a:spcBef>
              <a:spcAft>
                <a:spcPts val="0"/>
              </a:spcAft>
              <a:buNone/>
            </a:pPr>
            <a:r>
              <a:rPr lang="en"/>
              <a:t>Total Opioids prescribed by our Specialists</a:t>
            </a:r>
            <a:endParaRPr/>
          </a:p>
          <a:p>
            <a:pPr indent="0" lvl="0" marL="0" rtl="0" algn="l">
              <a:spcBef>
                <a:spcPts val="1600"/>
              </a:spcBef>
              <a:spcAft>
                <a:spcPts val="1600"/>
              </a:spcAft>
              <a:buNone/>
            </a:pPr>
            <a:r>
              <a:t/>
            </a:r>
            <a:endParaRPr/>
          </a:p>
        </p:txBody>
      </p:sp>
      <p:pic>
        <p:nvPicPr>
          <p:cNvPr id="109" name="Google Shape;109;p20"/>
          <p:cNvPicPr preferRelativeResize="0"/>
          <p:nvPr/>
        </p:nvPicPr>
        <p:blipFill>
          <a:blip r:embed="rId3">
            <a:alphaModFix/>
          </a:blip>
          <a:stretch>
            <a:fillRect/>
          </a:stretch>
        </p:blipFill>
        <p:spPr>
          <a:xfrm>
            <a:off x="152400" y="1275075"/>
            <a:ext cx="4626774" cy="3944624"/>
          </a:xfrm>
          <a:prstGeom prst="rect">
            <a:avLst/>
          </a:prstGeom>
          <a:noFill/>
          <a:ln>
            <a:noFill/>
          </a:ln>
        </p:spPr>
      </p:pic>
      <p:graphicFrame>
        <p:nvGraphicFramePr>
          <p:cNvPr id="110" name="Google Shape;110;p20"/>
          <p:cNvGraphicFramePr/>
          <p:nvPr/>
        </p:nvGraphicFramePr>
        <p:xfrm>
          <a:off x="6628463" y="2070475"/>
          <a:ext cx="3000000" cy="3000000"/>
        </p:xfrm>
        <a:graphic>
          <a:graphicData uri="http://schemas.openxmlformats.org/drawingml/2006/table">
            <a:tbl>
              <a:tblPr>
                <a:noFill/>
                <a:tableStyleId>{5B0D61DA-651B-43D5-B2E0-6B22D3C19FCC}</a:tableStyleId>
              </a:tblPr>
              <a:tblGrid>
                <a:gridCol w="407775"/>
              </a:tblGrid>
              <a:tr h="396200">
                <a:tc>
                  <a:txBody>
                    <a:bodyPr/>
                    <a:lstStyle/>
                    <a:p>
                      <a:pPr indent="0" lvl="0" marL="0" rtl="0" algn="l">
                        <a:spcBef>
                          <a:spcPts val="0"/>
                        </a:spcBef>
                        <a:spcAft>
                          <a:spcPts val="0"/>
                        </a:spcAft>
                        <a:buNone/>
                      </a:pPr>
                      <a:r>
                        <a:t/>
                      </a:r>
                      <a:endParaRPr/>
                    </a:p>
                  </a:txBody>
                  <a:tcPr marT="91425" marB="91425" marR="91425" marL="91425">
                    <a:solidFill>
                      <a:srgbClr val="FF0000"/>
                    </a:solidFill>
                  </a:tcPr>
                </a:tc>
              </a:tr>
            </a:tbl>
          </a:graphicData>
        </a:graphic>
      </p:graphicFrame>
      <p:graphicFrame>
        <p:nvGraphicFramePr>
          <p:cNvPr id="111" name="Google Shape;111;p20"/>
          <p:cNvGraphicFramePr/>
          <p:nvPr/>
        </p:nvGraphicFramePr>
        <p:xfrm>
          <a:off x="6640913" y="3656425"/>
          <a:ext cx="3000000" cy="3000000"/>
        </p:xfrm>
        <a:graphic>
          <a:graphicData uri="http://schemas.openxmlformats.org/drawingml/2006/table">
            <a:tbl>
              <a:tblPr>
                <a:noFill/>
                <a:tableStyleId>{5B0D61DA-651B-43D5-B2E0-6B22D3C19FCC}</a:tableStyleId>
              </a:tblPr>
              <a:tblGrid>
                <a:gridCol w="382850"/>
              </a:tblGrid>
              <a:tr h="381000">
                <a:tc>
                  <a:txBody>
                    <a:bodyPr/>
                    <a:lstStyle/>
                    <a:p>
                      <a:pPr indent="0" lvl="0" marL="0" rtl="0" algn="l">
                        <a:spcBef>
                          <a:spcPts val="0"/>
                        </a:spcBef>
                        <a:spcAft>
                          <a:spcPts val="0"/>
                        </a:spcAft>
                        <a:buNone/>
                      </a:pPr>
                      <a:r>
                        <a:t/>
                      </a:r>
                      <a:endParaRPr/>
                    </a:p>
                  </a:txBody>
                  <a:tcPr marT="91425" marB="91425" marR="91425" marL="91425">
                    <a:solidFill>
                      <a:srgbClr val="0000FF"/>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1"/>
          <p:cNvSpPr txBox="1"/>
          <p:nvPr>
            <p:ph idx="1" type="body"/>
          </p:nvPr>
        </p:nvSpPr>
        <p:spPr>
          <a:xfrm>
            <a:off x="333125" y="4521400"/>
            <a:ext cx="4239000" cy="46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Arial"/>
                <a:ea typeface="Arial"/>
                <a:cs typeface="Arial"/>
                <a:sym typeface="Arial"/>
              </a:rPr>
              <a:t>Top 40 value count specialists</a:t>
            </a:r>
            <a:endParaRPr>
              <a:latin typeface="Arial"/>
              <a:ea typeface="Arial"/>
              <a:cs typeface="Arial"/>
              <a:sym typeface="Arial"/>
            </a:endParaRPr>
          </a:p>
        </p:txBody>
      </p:sp>
      <p:pic>
        <p:nvPicPr>
          <p:cNvPr id="117" name="Google Shape;117;p21"/>
          <p:cNvPicPr preferRelativeResize="0"/>
          <p:nvPr/>
        </p:nvPicPr>
        <p:blipFill>
          <a:blip r:embed="rId3">
            <a:alphaModFix/>
          </a:blip>
          <a:stretch>
            <a:fillRect/>
          </a:stretch>
        </p:blipFill>
        <p:spPr>
          <a:xfrm>
            <a:off x="152400" y="152400"/>
            <a:ext cx="4419600" cy="4155275"/>
          </a:xfrm>
          <a:prstGeom prst="rect">
            <a:avLst/>
          </a:prstGeom>
          <a:noFill/>
          <a:ln>
            <a:noFill/>
          </a:ln>
        </p:spPr>
      </p:pic>
      <p:pic>
        <p:nvPicPr>
          <p:cNvPr id="118" name="Google Shape;118;p21"/>
          <p:cNvPicPr preferRelativeResize="0"/>
          <p:nvPr/>
        </p:nvPicPr>
        <p:blipFill>
          <a:blip r:embed="rId4">
            <a:alphaModFix/>
          </a:blip>
          <a:stretch>
            <a:fillRect/>
          </a:stretch>
        </p:blipFill>
        <p:spPr>
          <a:xfrm>
            <a:off x="4572000" y="152400"/>
            <a:ext cx="4419600" cy="4155275"/>
          </a:xfrm>
          <a:prstGeom prst="rect">
            <a:avLst/>
          </a:prstGeom>
          <a:noFill/>
          <a:ln>
            <a:noFill/>
          </a:ln>
        </p:spPr>
      </p:pic>
      <p:sp>
        <p:nvSpPr>
          <p:cNvPr id="119" name="Google Shape;119;p21"/>
          <p:cNvSpPr txBox="1"/>
          <p:nvPr/>
        </p:nvSpPr>
        <p:spPr>
          <a:xfrm>
            <a:off x="5454250" y="4564850"/>
            <a:ext cx="3439800" cy="39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lt1"/>
                </a:solidFill>
              </a:rPr>
              <a:t>Top 40 Opioid Prescribing specialists</a:t>
            </a:r>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